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0"/>
  </p:notesMasterIdLst>
  <p:handoutMasterIdLst>
    <p:handoutMasterId r:id="rId61"/>
  </p:handoutMasterIdLst>
  <p:sldIdLst>
    <p:sldId id="256" r:id="rId2"/>
    <p:sldId id="281" r:id="rId3"/>
    <p:sldId id="285" r:id="rId4"/>
    <p:sldId id="284" r:id="rId5"/>
    <p:sldId id="286" r:id="rId6"/>
    <p:sldId id="287" r:id="rId7"/>
    <p:sldId id="288" r:id="rId8"/>
    <p:sldId id="289" r:id="rId9"/>
    <p:sldId id="290" r:id="rId10"/>
    <p:sldId id="291" r:id="rId11"/>
    <p:sldId id="307" r:id="rId12"/>
    <p:sldId id="292" r:id="rId13"/>
    <p:sldId id="293" r:id="rId14"/>
    <p:sldId id="294" r:id="rId15"/>
    <p:sldId id="295" r:id="rId16"/>
    <p:sldId id="296" r:id="rId17"/>
    <p:sldId id="297" r:id="rId18"/>
    <p:sldId id="298" r:id="rId19"/>
    <p:sldId id="299" r:id="rId20"/>
    <p:sldId id="300" r:id="rId21"/>
    <p:sldId id="305" r:id="rId22"/>
    <p:sldId id="306" r:id="rId23"/>
    <p:sldId id="301" r:id="rId24"/>
    <p:sldId id="302" r:id="rId25"/>
    <p:sldId id="315" r:id="rId26"/>
    <p:sldId id="320" r:id="rId27"/>
    <p:sldId id="321" r:id="rId28"/>
    <p:sldId id="322" r:id="rId29"/>
    <p:sldId id="325" r:id="rId30"/>
    <p:sldId id="324" r:id="rId31"/>
    <p:sldId id="326" r:id="rId32"/>
    <p:sldId id="327" r:id="rId33"/>
    <p:sldId id="336" r:id="rId34"/>
    <p:sldId id="328" r:id="rId35"/>
    <p:sldId id="329" r:id="rId36"/>
    <p:sldId id="330" r:id="rId37"/>
    <p:sldId id="331" r:id="rId38"/>
    <p:sldId id="332" r:id="rId39"/>
    <p:sldId id="333" r:id="rId40"/>
    <p:sldId id="334" r:id="rId41"/>
    <p:sldId id="335"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271" r:id="rId59"/>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Mada" panose="020B0604020202020204"/>
      <p:regular r:id="rId66"/>
      <p:bold r:id="rId67"/>
    </p:embeddedFont>
    <p:embeddedFont>
      <p:font typeface="Open Sans" panose="020B0606030504020204"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E74F3D"/>
    <a:srgbClr val="003865"/>
    <a:srgbClr val="008EAA"/>
    <a:srgbClr val="78BE21"/>
    <a:srgbClr val="FFCE51"/>
    <a:srgbClr val="D9D9D6"/>
    <a:srgbClr val="97999B"/>
    <a:srgbClr val="53565A"/>
    <a:srgbClr val="009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86425" autoAdjust="0"/>
  </p:normalViewPr>
  <p:slideViewPr>
    <p:cSldViewPr snapToGrid="0">
      <p:cViewPr varScale="1">
        <p:scale>
          <a:sx n="59" d="100"/>
          <a:sy n="59" d="100"/>
        </p:scale>
        <p:origin x="1086" y="66"/>
      </p:cViewPr>
      <p:guideLst/>
    </p:cSldViewPr>
  </p:slideViewPr>
  <p:outlineViewPr>
    <p:cViewPr>
      <p:scale>
        <a:sx n="33" d="100"/>
        <a:sy n="33" d="100"/>
      </p:scale>
      <p:origin x="0" y="-51984"/>
    </p:cViewPr>
  </p:outlin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7A7AA-A172-A044-9C9E-4AB93B6DB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46F710-AE58-234F-BF6A-78C4D6A10E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2F8C38-0F1E-384F-9A8B-2B02537B929E}" type="datetimeFigureOut">
              <a:rPr lang="en-US" smtClean="0"/>
              <a:t>12/20/2022</a:t>
            </a:fld>
            <a:endParaRPr lang="en-US"/>
          </a:p>
        </p:txBody>
      </p:sp>
      <p:sp>
        <p:nvSpPr>
          <p:cNvPr id="4" name="Footer Placeholder 3">
            <a:extLst>
              <a:ext uri="{FF2B5EF4-FFF2-40B4-BE49-F238E27FC236}">
                <a16:creationId xmlns:a16="http://schemas.microsoft.com/office/drawing/2014/main" id="{F5611046-BAA5-834E-A261-CE663B50E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AF48EF-95D6-E840-88CE-D8B294C06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B9A897-A380-E54F-9DCC-49907417770A}" type="slidenum">
              <a:rPr lang="en-US" smtClean="0"/>
              <a:t>‹#›</a:t>
            </a:fld>
            <a:endParaRPr lang="en-US"/>
          </a:p>
        </p:txBody>
      </p:sp>
    </p:spTree>
    <p:extLst>
      <p:ext uri="{BB962C8B-B14F-4D97-AF65-F5344CB8AC3E}">
        <p14:creationId xmlns:p14="http://schemas.microsoft.com/office/powerpoint/2010/main" val="318960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F1EB2-DB43-4D15-A714-8EA557AD8281}"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298F0-2DAE-4DEC-A8A6-FDCE3D9DDE8E}" type="slidenum">
              <a:rPr lang="en-US" smtClean="0"/>
              <a:t>‹#›</a:t>
            </a:fld>
            <a:endParaRPr lang="en-US"/>
          </a:p>
        </p:txBody>
      </p:sp>
    </p:spTree>
    <p:extLst>
      <p:ext uri="{BB962C8B-B14F-4D97-AF65-F5344CB8AC3E}">
        <p14:creationId xmlns:p14="http://schemas.microsoft.com/office/powerpoint/2010/main" val="20285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B713B-B7D2-CD55-F95B-35C4411FD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9" name="Text Placeholder 8">
            <a:extLst>
              <a:ext uri="{FF2B5EF4-FFF2-40B4-BE49-F238E27FC236}">
                <a16:creationId xmlns:a16="http://schemas.microsoft.com/office/drawing/2014/main" id="{BB278CB0-2978-4762-B228-9A11706665B4}"/>
              </a:ext>
            </a:extLst>
          </p:cNvPr>
          <p:cNvSpPr>
            <a:spLocks noGrp="1"/>
          </p:cNvSpPr>
          <p:nvPr>
            <p:ph type="body" sz="quarter" idx="10" hasCustomPrompt="1"/>
          </p:nvPr>
        </p:nvSpPr>
        <p:spPr>
          <a:xfrm>
            <a:off x="601565" y="4678048"/>
            <a:ext cx="9657206" cy="645374"/>
          </a:xfrm>
          <a:prstGeom prst="rect">
            <a:avLst/>
          </a:prstGeom>
        </p:spPr>
        <p:txBody>
          <a:bodyPr anchor="b">
            <a:noAutofit/>
          </a:bodyPr>
          <a:lstStyle>
            <a:lvl1pPr marL="0" indent="0">
              <a:buNone/>
              <a:defRPr sz="4400" b="1">
                <a:solidFill>
                  <a:srgbClr val="E74F3D"/>
                </a:solidFill>
                <a:latin typeface="Mada" pitchFamily="2"/>
                <a:ea typeface="Open Sans" panose="020B0606030504020204" pitchFamily="34" charset="0"/>
                <a:cs typeface="Open Sans" panose="020B0606030504020204" pitchFamily="34" charset="0"/>
              </a:defRPr>
            </a:lvl1pPr>
          </a:lstStyle>
          <a:p>
            <a:pPr lvl="0"/>
            <a:r>
              <a:rPr lang="en-US" dirty="0"/>
              <a:t>Enter Title of Presentation Here</a:t>
            </a:r>
          </a:p>
        </p:txBody>
      </p:sp>
    </p:spTree>
    <p:extLst>
      <p:ext uri="{BB962C8B-B14F-4D97-AF65-F5344CB8AC3E}">
        <p14:creationId xmlns:p14="http://schemas.microsoft.com/office/powerpoint/2010/main" val="428314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Slide">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F9A3EF5-6E9E-46E2-9A4C-F889DB5573A3}"/>
              </a:ext>
            </a:extLst>
          </p:cNvPr>
          <p:cNvSpPr>
            <a:spLocks noGrp="1"/>
          </p:cNvSpPr>
          <p:nvPr>
            <p:ph type="pic" sz="quarter" idx="13"/>
          </p:nvPr>
        </p:nvSpPr>
        <p:spPr>
          <a:xfrm>
            <a:off x="409575" y="1238250"/>
            <a:ext cx="10931653" cy="4546563"/>
          </a:xfrm>
          <a:prstGeom prst="rect">
            <a:avLst/>
          </a:prstGeom>
          <a:solidFill>
            <a:schemeClr val="bg1">
              <a:lumMod val="95000"/>
            </a:schemeClr>
          </a:solidFill>
          <a:ln>
            <a:noFill/>
          </a:ln>
        </p:spPr>
        <p:txBody>
          <a:bodyPr/>
          <a:lstStyle/>
          <a:p>
            <a:r>
              <a:rPr lang="en-US"/>
              <a:t>Click icon to add picture</a:t>
            </a:r>
          </a:p>
        </p:txBody>
      </p:sp>
      <p:pic>
        <p:nvPicPr>
          <p:cNvPr id="6" name="Picture 5">
            <a:extLst>
              <a:ext uri="{FF2B5EF4-FFF2-40B4-BE49-F238E27FC236}">
                <a16:creationId xmlns:a16="http://schemas.microsoft.com/office/drawing/2014/main" id="{2C7E58CF-06DF-8F53-24E1-5B48B7F947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11" name="Text Placeholder 14">
            <a:extLst>
              <a:ext uri="{FF2B5EF4-FFF2-40B4-BE49-F238E27FC236}">
                <a16:creationId xmlns:a16="http://schemas.microsoft.com/office/drawing/2014/main" id="{554EB1E7-E229-EC74-A40B-51AEC83CDCA7}"/>
              </a:ext>
            </a:extLst>
          </p:cNvPr>
          <p:cNvSpPr>
            <a:spLocks noGrp="1"/>
          </p:cNvSpPr>
          <p:nvPr>
            <p:ph type="body" sz="quarter" idx="20" hasCustomPrompt="1"/>
          </p:nvPr>
        </p:nvSpPr>
        <p:spPr>
          <a:xfrm>
            <a:off x="395718" y="381907"/>
            <a:ext cx="10945509" cy="388709"/>
          </a:xfrm>
          <a:prstGeom prst="rect">
            <a:avLst/>
          </a:prstGeom>
        </p:spPr>
        <p:txBody>
          <a:bodyPr anchor="b"/>
          <a:lstStyle>
            <a:lvl1pPr marL="0" indent="0">
              <a:lnSpc>
                <a:spcPct val="100000"/>
              </a:lnSpc>
              <a:buNone/>
              <a:defRPr lang="en-US" sz="2800" b="1" kern="1200" dirty="0">
                <a:solidFill>
                  <a:srgbClr val="E74F3D"/>
                </a:solidFill>
                <a:latin typeface="Mada" pitchFamily="2"/>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H2 Header</a:t>
            </a:r>
          </a:p>
        </p:txBody>
      </p:sp>
      <p:sp>
        <p:nvSpPr>
          <p:cNvPr id="12" name="Footer Placeholder 4">
            <a:extLst>
              <a:ext uri="{FF2B5EF4-FFF2-40B4-BE49-F238E27FC236}">
                <a16:creationId xmlns:a16="http://schemas.microsoft.com/office/drawing/2014/main" id="{A2BEFAF7-A958-F05C-3F1F-BB9D70E58956}"/>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360011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icture Slide">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F9A3EF5-6E9E-46E2-9A4C-F889DB5573A3}"/>
              </a:ext>
            </a:extLst>
          </p:cNvPr>
          <p:cNvSpPr>
            <a:spLocks noGrp="1"/>
          </p:cNvSpPr>
          <p:nvPr>
            <p:ph type="pic" sz="quarter" idx="13"/>
          </p:nvPr>
        </p:nvSpPr>
        <p:spPr>
          <a:xfrm>
            <a:off x="419100" y="1228725"/>
            <a:ext cx="10922128" cy="4556087"/>
          </a:xfrm>
          <a:prstGeom prst="rect">
            <a:avLst/>
          </a:prstGeom>
          <a:solidFill>
            <a:schemeClr val="bg1">
              <a:lumMod val="95000"/>
            </a:schemeClr>
          </a:solidFill>
          <a:ln>
            <a:noFill/>
          </a:ln>
        </p:spPr>
        <p:txBody>
          <a:bodyPr/>
          <a:lstStyle/>
          <a:p>
            <a:r>
              <a:rPr lang="en-US" dirty="0"/>
              <a:t>Click icon to add picture</a:t>
            </a:r>
          </a:p>
        </p:txBody>
      </p:sp>
      <p:pic>
        <p:nvPicPr>
          <p:cNvPr id="3" name="Picture 2">
            <a:extLst>
              <a:ext uri="{FF2B5EF4-FFF2-40B4-BE49-F238E27FC236}">
                <a16:creationId xmlns:a16="http://schemas.microsoft.com/office/drawing/2014/main" id="{BD460116-948F-2EAA-40C1-0ABA41214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11" name="Text Placeholder 14">
            <a:extLst>
              <a:ext uri="{FF2B5EF4-FFF2-40B4-BE49-F238E27FC236}">
                <a16:creationId xmlns:a16="http://schemas.microsoft.com/office/drawing/2014/main" id="{71A95C05-DFC4-B1BF-722E-37E34921D639}"/>
              </a:ext>
            </a:extLst>
          </p:cNvPr>
          <p:cNvSpPr>
            <a:spLocks noGrp="1"/>
          </p:cNvSpPr>
          <p:nvPr>
            <p:ph type="body" sz="quarter" idx="20" hasCustomPrompt="1"/>
          </p:nvPr>
        </p:nvSpPr>
        <p:spPr>
          <a:xfrm>
            <a:off x="395718" y="381907"/>
            <a:ext cx="10945509" cy="388709"/>
          </a:xfrm>
          <a:prstGeom prst="rect">
            <a:avLst/>
          </a:prstGeom>
        </p:spPr>
        <p:txBody>
          <a:bodyPr anchor="b"/>
          <a:lstStyle>
            <a:lvl1pPr marL="0" indent="0">
              <a:lnSpc>
                <a:spcPct val="100000"/>
              </a:lnSpc>
              <a:buNone/>
              <a:defRPr lang="en-US" sz="2800" b="1" kern="1200" dirty="0">
                <a:solidFill>
                  <a:srgbClr val="E74F3D"/>
                </a:solidFill>
                <a:latin typeface="Mada" pitchFamily="2"/>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H2 Header</a:t>
            </a:r>
          </a:p>
        </p:txBody>
      </p:sp>
      <p:sp>
        <p:nvSpPr>
          <p:cNvPr id="12" name="Footer Placeholder 4">
            <a:extLst>
              <a:ext uri="{FF2B5EF4-FFF2-40B4-BE49-F238E27FC236}">
                <a16:creationId xmlns:a16="http://schemas.microsoft.com/office/drawing/2014/main" id="{B9CF0FB0-5C85-B6F2-CA7B-4A799FC23860}"/>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73176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ictures Slide">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7DB2616B-1163-4F04-8A6C-5884F4976AEB}"/>
              </a:ext>
            </a:extLst>
          </p:cNvPr>
          <p:cNvSpPr>
            <a:spLocks noGrp="1"/>
          </p:cNvSpPr>
          <p:nvPr>
            <p:ph type="pic" sz="quarter" idx="12"/>
          </p:nvPr>
        </p:nvSpPr>
        <p:spPr>
          <a:xfrm>
            <a:off x="5398850" y="381907"/>
            <a:ext cx="3230319" cy="2254289"/>
          </a:xfrm>
          <a:prstGeom prst="rect">
            <a:avLst/>
          </a:prstGeom>
          <a:solidFill>
            <a:schemeClr val="bg1">
              <a:lumMod val="95000"/>
            </a:schemeClr>
          </a:solidFill>
          <a:ln>
            <a:noFill/>
          </a:ln>
        </p:spPr>
        <p:txBody>
          <a:bodyPr/>
          <a:lstStyle/>
          <a:p>
            <a:r>
              <a:rPr lang="en-US" dirty="0"/>
              <a:t>Click icon to add picture</a:t>
            </a:r>
          </a:p>
        </p:txBody>
      </p:sp>
      <p:sp>
        <p:nvSpPr>
          <p:cNvPr id="14" name="Picture Placeholder 17">
            <a:extLst>
              <a:ext uri="{FF2B5EF4-FFF2-40B4-BE49-F238E27FC236}">
                <a16:creationId xmlns:a16="http://schemas.microsoft.com/office/drawing/2014/main" id="{7D685228-11A4-4727-B131-AEA931D8383C}"/>
              </a:ext>
            </a:extLst>
          </p:cNvPr>
          <p:cNvSpPr>
            <a:spLocks noGrp="1"/>
          </p:cNvSpPr>
          <p:nvPr>
            <p:ph type="pic" sz="quarter" idx="17"/>
          </p:nvPr>
        </p:nvSpPr>
        <p:spPr>
          <a:xfrm>
            <a:off x="5398852" y="2802452"/>
            <a:ext cx="3230319" cy="2982359"/>
          </a:xfrm>
          <a:prstGeom prst="rect">
            <a:avLst/>
          </a:prstGeom>
          <a:solidFill>
            <a:schemeClr val="bg1">
              <a:lumMod val="95000"/>
            </a:schemeClr>
          </a:solidFill>
          <a:ln>
            <a:noFill/>
          </a:ln>
        </p:spPr>
        <p:txBody>
          <a:bodyPr/>
          <a:lstStyle/>
          <a:p>
            <a:r>
              <a:rPr lang="en-US"/>
              <a:t>Click icon to add picture</a:t>
            </a:r>
            <a:endParaRPr lang="en-US" dirty="0"/>
          </a:p>
        </p:txBody>
      </p:sp>
      <p:sp>
        <p:nvSpPr>
          <p:cNvPr id="15" name="Picture Placeholder 17">
            <a:extLst>
              <a:ext uri="{FF2B5EF4-FFF2-40B4-BE49-F238E27FC236}">
                <a16:creationId xmlns:a16="http://schemas.microsoft.com/office/drawing/2014/main" id="{FCB0E08E-50F7-4FD6-A285-386F2FB26D44}"/>
              </a:ext>
            </a:extLst>
          </p:cNvPr>
          <p:cNvSpPr>
            <a:spLocks noGrp="1"/>
          </p:cNvSpPr>
          <p:nvPr>
            <p:ph type="pic" sz="quarter" idx="18"/>
          </p:nvPr>
        </p:nvSpPr>
        <p:spPr>
          <a:xfrm>
            <a:off x="8795426" y="381908"/>
            <a:ext cx="2525027" cy="5402904"/>
          </a:xfrm>
          <a:prstGeom prst="rect">
            <a:avLst/>
          </a:prstGeom>
          <a:solidFill>
            <a:schemeClr val="bg1">
              <a:lumMod val="95000"/>
            </a:schemeClr>
          </a:solidFill>
          <a:ln>
            <a:noFill/>
          </a:ln>
        </p:spPr>
        <p:txBody>
          <a:bodyPr/>
          <a:lstStyle/>
          <a:p>
            <a:r>
              <a:rPr lang="en-US" dirty="0"/>
              <a:t>Click icon to add picture</a:t>
            </a:r>
          </a:p>
        </p:txBody>
      </p:sp>
      <p:sp>
        <p:nvSpPr>
          <p:cNvPr id="17" name="Text Placeholder 2">
            <a:extLst>
              <a:ext uri="{FF2B5EF4-FFF2-40B4-BE49-F238E27FC236}">
                <a16:creationId xmlns:a16="http://schemas.microsoft.com/office/drawing/2014/main" id="{4185B6A6-FCF3-456D-ADF5-C87872F4340D}"/>
              </a:ext>
            </a:extLst>
          </p:cNvPr>
          <p:cNvSpPr>
            <a:spLocks noGrp="1"/>
          </p:cNvSpPr>
          <p:nvPr>
            <p:ph type="body" sz="quarter" idx="19"/>
          </p:nvPr>
        </p:nvSpPr>
        <p:spPr>
          <a:xfrm>
            <a:off x="400050" y="1162050"/>
            <a:ext cx="4591050" cy="4622763"/>
          </a:xfrm>
          <a:prstGeom prst="rect">
            <a:avLst/>
          </a:prstGeom>
        </p:spPr>
        <p:txBody>
          <a:bodyPr/>
          <a:lstStyle>
            <a:lvl1pPr marL="0" indent="0">
              <a:buNone/>
              <a:defRPr sz="2200">
                <a:solidFill>
                  <a:srgbClr val="4D4D4F"/>
                </a:solidFill>
                <a:latin typeface="Mada" pitchFamily="2"/>
              </a:defRPr>
            </a:lvl1pPr>
            <a:lvl2pPr>
              <a:defRPr sz="2200">
                <a:solidFill>
                  <a:srgbClr val="003865"/>
                </a:solidFill>
                <a:latin typeface="+mj-lt"/>
              </a:defRPr>
            </a:lvl2pPr>
            <a:lvl3pPr>
              <a:defRPr>
                <a:solidFill>
                  <a:srgbClr val="003865"/>
                </a:solidFill>
                <a:latin typeface="+mj-lt"/>
              </a:defRPr>
            </a:lvl3pPr>
            <a:lvl4pPr>
              <a:defRPr>
                <a:solidFill>
                  <a:srgbClr val="003865"/>
                </a:solidFill>
                <a:latin typeface="+mj-lt"/>
              </a:defRPr>
            </a:lvl4pPr>
            <a:lvl5pPr>
              <a:defRPr sz="1600">
                <a:solidFill>
                  <a:srgbClr val="003865"/>
                </a:solidFill>
                <a:latin typeface="+mj-lt"/>
              </a:defRPr>
            </a:lvl5pPr>
          </a:lstStyle>
          <a:p>
            <a:pPr lvl="0"/>
            <a:r>
              <a:rPr lang="en-US" dirty="0"/>
              <a:t>Click to edit Master text styles</a:t>
            </a:r>
          </a:p>
        </p:txBody>
      </p:sp>
      <p:pic>
        <p:nvPicPr>
          <p:cNvPr id="3" name="Picture 2">
            <a:extLst>
              <a:ext uri="{FF2B5EF4-FFF2-40B4-BE49-F238E27FC236}">
                <a16:creationId xmlns:a16="http://schemas.microsoft.com/office/drawing/2014/main" id="{8E22A565-341D-4AE7-0C44-F6EF522B5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7" name="Text Placeholder 14">
            <a:extLst>
              <a:ext uri="{FF2B5EF4-FFF2-40B4-BE49-F238E27FC236}">
                <a16:creationId xmlns:a16="http://schemas.microsoft.com/office/drawing/2014/main" id="{8A30F95D-4C93-54D8-5861-ABE14566E0C9}"/>
              </a:ext>
            </a:extLst>
          </p:cNvPr>
          <p:cNvSpPr>
            <a:spLocks noGrp="1"/>
          </p:cNvSpPr>
          <p:nvPr>
            <p:ph type="body" sz="quarter" idx="20" hasCustomPrompt="1"/>
          </p:nvPr>
        </p:nvSpPr>
        <p:spPr>
          <a:xfrm>
            <a:off x="395718" y="381907"/>
            <a:ext cx="4591051" cy="388709"/>
          </a:xfrm>
          <a:prstGeom prst="rect">
            <a:avLst/>
          </a:prstGeom>
        </p:spPr>
        <p:txBody>
          <a:bodyPr anchor="b"/>
          <a:lstStyle>
            <a:lvl1pPr marL="0" indent="0">
              <a:lnSpc>
                <a:spcPct val="100000"/>
              </a:lnSpc>
              <a:buNone/>
              <a:defRPr lang="en-US" sz="2800" b="1" kern="1200" dirty="0">
                <a:solidFill>
                  <a:srgbClr val="E74F3D"/>
                </a:solidFill>
                <a:latin typeface="Mada" pitchFamily="2"/>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H2 Header</a:t>
            </a:r>
          </a:p>
        </p:txBody>
      </p:sp>
      <p:sp>
        <p:nvSpPr>
          <p:cNvPr id="10" name="Footer Placeholder 4">
            <a:extLst>
              <a:ext uri="{FF2B5EF4-FFF2-40B4-BE49-F238E27FC236}">
                <a16:creationId xmlns:a16="http://schemas.microsoft.com/office/drawing/2014/main" id="{B2B16DF7-096D-2C8A-569C-C89D4946B935}"/>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371559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og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CB5C2-DA1B-BF89-F654-885C7F738C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8">
            <a:extLst>
              <a:ext uri="{FF2B5EF4-FFF2-40B4-BE49-F238E27FC236}">
                <a16:creationId xmlns:a16="http://schemas.microsoft.com/office/drawing/2014/main" id="{13473C4C-A216-481B-B255-67BBE0EC3248}"/>
              </a:ext>
            </a:extLst>
          </p:cNvPr>
          <p:cNvSpPr>
            <a:spLocks noGrp="1"/>
          </p:cNvSpPr>
          <p:nvPr>
            <p:ph type="body" sz="quarter" idx="10" hasCustomPrompt="1"/>
          </p:nvPr>
        </p:nvSpPr>
        <p:spPr>
          <a:xfrm>
            <a:off x="676014" y="4546391"/>
            <a:ext cx="2893748" cy="609600"/>
          </a:xfrm>
          <a:prstGeom prst="rect">
            <a:avLst/>
          </a:prstGeom>
        </p:spPr>
        <p:txBody>
          <a:bodyPr anchor="b"/>
          <a:lstStyle>
            <a:lvl1pPr marL="0" indent="0" algn="l">
              <a:buNone/>
              <a:defRPr sz="4200" b="1">
                <a:solidFill>
                  <a:srgbClr val="E74F3D"/>
                </a:solidFill>
                <a:latin typeface="Mada" pitchFamily="2"/>
                <a:ea typeface="Open Sans" panose="020B0606030504020204" pitchFamily="34" charset="0"/>
                <a:cs typeface="Open Sans" panose="020B0606030504020204" pitchFamily="34" charset="0"/>
              </a:defRPr>
            </a:lvl1pPr>
          </a:lstStyle>
          <a:p>
            <a:pPr lvl="0"/>
            <a:r>
              <a:rPr lang="en-US" dirty="0"/>
              <a:t>Thank you!</a:t>
            </a:r>
          </a:p>
        </p:txBody>
      </p:sp>
      <p:sp>
        <p:nvSpPr>
          <p:cNvPr id="16" name="Title 15">
            <a:extLst>
              <a:ext uri="{FF2B5EF4-FFF2-40B4-BE49-F238E27FC236}">
                <a16:creationId xmlns:a16="http://schemas.microsoft.com/office/drawing/2014/main" id="{B4CA161E-F3A9-43A2-91F0-81B9C87DAF18}"/>
              </a:ext>
            </a:extLst>
          </p:cNvPr>
          <p:cNvSpPr>
            <a:spLocks noGrp="1"/>
          </p:cNvSpPr>
          <p:nvPr>
            <p:ph type="title" hasCustomPrompt="1"/>
          </p:nvPr>
        </p:nvSpPr>
        <p:spPr>
          <a:xfrm>
            <a:off x="7404631" y="4546391"/>
            <a:ext cx="3377670" cy="721356"/>
          </a:xfrm>
          <a:prstGeom prst="rect">
            <a:avLst/>
          </a:prstGeom>
        </p:spPr>
        <p:txBody>
          <a:bodyPr/>
          <a:lstStyle>
            <a:lvl1pPr algn="l">
              <a:lnSpc>
                <a:spcPct val="100000"/>
              </a:lnSpc>
              <a:defRPr sz="1400">
                <a:solidFill>
                  <a:srgbClr val="4D4D4F"/>
                </a:solidFill>
                <a:latin typeface="Mada" pitchFamily="2"/>
              </a:defRPr>
            </a:lvl1pPr>
          </a:lstStyle>
          <a:p>
            <a:r>
              <a:rPr lang="en-US" dirty="0"/>
              <a:t>Colorado Safe Routes to School</a:t>
            </a:r>
            <a:br>
              <a:rPr lang="en-US" dirty="0"/>
            </a:br>
            <a:r>
              <a:rPr lang="en-US" dirty="0"/>
              <a:t>2829 W. Howard Pl.</a:t>
            </a:r>
            <a:br>
              <a:rPr lang="en-US" dirty="0"/>
            </a:br>
            <a:r>
              <a:rPr lang="en-US" dirty="0"/>
              <a:t>Denver, CO 80204 </a:t>
            </a:r>
          </a:p>
        </p:txBody>
      </p:sp>
    </p:spTree>
    <p:extLst>
      <p:ext uri="{BB962C8B-B14F-4D97-AF65-F5344CB8AC3E}">
        <p14:creationId xmlns:p14="http://schemas.microsoft.com/office/powerpoint/2010/main" val="202571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6DFF20-BCBC-445D-9679-B31C0C724A59}"/>
              </a:ext>
            </a:extLst>
          </p:cNvPr>
          <p:cNvSpPr/>
          <p:nvPr userDrawn="1"/>
        </p:nvSpPr>
        <p:spPr>
          <a:xfrm>
            <a:off x="0" y="0"/>
            <a:ext cx="12192000" cy="6858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0E5A0D4A-B3BD-4272-B23D-7C195CFE12BB}"/>
              </a:ext>
            </a:extLst>
          </p:cNvPr>
          <p:cNvSpPr>
            <a:spLocks noGrp="1"/>
          </p:cNvSpPr>
          <p:nvPr>
            <p:ph type="pic" sz="quarter" idx="13"/>
          </p:nvPr>
        </p:nvSpPr>
        <p:spPr>
          <a:xfrm>
            <a:off x="166688" y="142875"/>
            <a:ext cx="11858625" cy="6572250"/>
          </a:xfrm>
          <a:prstGeom prst="rect">
            <a:avLst/>
          </a:prstGeom>
        </p:spPr>
        <p:txBody>
          <a:bodyPr/>
          <a:lstStyle/>
          <a:p>
            <a:endParaRPr lang="en-US" dirty="0"/>
          </a:p>
        </p:txBody>
      </p:sp>
      <p:pic>
        <p:nvPicPr>
          <p:cNvPr id="12" name="Picture 11">
            <a:extLst>
              <a:ext uri="{FF2B5EF4-FFF2-40B4-BE49-F238E27FC236}">
                <a16:creationId xmlns:a16="http://schemas.microsoft.com/office/drawing/2014/main" id="{99A29554-0D39-B3AE-8362-DF30C5107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01248"/>
            <a:ext cx="11696700" cy="1598025"/>
          </a:xfrm>
          <a:prstGeom prst="rect">
            <a:avLst/>
          </a:prstGeom>
        </p:spPr>
      </p:pic>
      <p:sp>
        <p:nvSpPr>
          <p:cNvPr id="9" name="Text Placeholder 8">
            <a:extLst>
              <a:ext uri="{FF2B5EF4-FFF2-40B4-BE49-F238E27FC236}">
                <a16:creationId xmlns:a16="http://schemas.microsoft.com/office/drawing/2014/main" id="{BB278CB0-2978-4762-B228-9A11706665B4}"/>
              </a:ext>
            </a:extLst>
          </p:cNvPr>
          <p:cNvSpPr>
            <a:spLocks noGrp="1"/>
          </p:cNvSpPr>
          <p:nvPr>
            <p:ph type="body" sz="quarter" idx="10" hasCustomPrompt="1"/>
          </p:nvPr>
        </p:nvSpPr>
        <p:spPr>
          <a:xfrm>
            <a:off x="495300" y="4058852"/>
            <a:ext cx="8130645" cy="739985"/>
          </a:xfrm>
          <a:prstGeom prst="rect">
            <a:avLst/>
          </a:prstGeom>
        </p:spPr>
        <p:txBody>
          <a:bodyPr anchor="b"/>
          <a:lstStyle>
            <a:lvl1pPr marL="0" indent="0">
              <a:buNone/>
              <a:defRPr sz="4400" b="1">
                <a:solidFill>
                  <a:schemeClr val="bg1"/>
                </a:solidFill>
                <a:latin typeface="Mada" pitchFamily="2"/>
                <a:ea typeface="Open Sans" panose="020B0606030504020204" pitchFamily="34" charset="0"/>
                <a:cs typeface="Open Sans" panose="020B0606030504020204" pitchFamily="34" charset="0"/>
              </a:defRPr>
            </a:lvl1pPr>
          </a:lstStyle>
          <a:p>
            <a:pPr lvl="0"/>
            <a:r>
              <a:rPr lang="en-US" dirty="0"/>
              <a:t>Enter Title of Presentation Here</a:t>
            </a:r>
          </a:p>
        </p:txBody>
      </p:sp>
      <p:sp>
        <p:nvSpPr>
          <p:cNvPr id="11" name="Text Placeholder 10">
            <a:extLst>
              <a:ext uri="{FF2B5EF4-FFF2-40B4-BE49-F238E27FC236}">
                <a16:creationId xmlns:a16="http://schemas.microsoft.com/office/drawing/2014/main" id="{17ED4D7E-2716-4C25-9FEC-312E41BE9CE8}"/>
              </a:ext>
            </a:extLst>
          </p:cNvPr>
          <p:cNvSpPr>
            <a:spLocks noGrp="1"/>
          </p:cNvSpPr>
          <p:nvPr>
            <p:ph type="body" sz="quarter" idx="11" hasCustomPrompt="1"/>
          </p:nvPr>
        </p:nvSpPr>
        <p:spPr>
          <a:xfrm>
            <a:off x="495300" y="4980161"/>
            <a:ext cx="6189663" cy="367019"/>
          </a:xfrm>
          <a:prstGeom prst="rect">
            <a:avLst/>
          </a:prstGeom>
        </p:spPr>
        <p:txBody>
          <a:bodyPr/>
          <a:lstStyle>
            <a:lvl1pPr marL="0" indent="0">
              <a:buNone/>
              <a:defRPr sz="1800">
                <a:solidFill>
                  <a:schemeClr val="bg1"/>
                </a:solidFill>
                <a:latin typeface="Mada" pitchFamily="2"/>
                <a:ea typeface="Open Sans Semibold" panose="020B0706030804020204" pitchFamily="34" charset="0"/>
                <a:cs typeface="Open Sans Semibold" panose="020B0706030804020204" pitchFamily="34" charset="0"/>
              </a:defRPr>
            </a:lvl1pPr>
            <a:lvl2pPr marL="457200" indent="0">
              <a:buNone/>
              <a:defRPr/>
            </a:lvl2pPr>
          </a:lstStyle>
          <a:p>
            <a:pPr lvl="0"/>
            <a:r>
              <a:rPr lang="en-US" dirty="0"/>
              <a:t>Month XX, 2022</a:t>
            </a:r>
          </a:p>
        </p:txBody>
      </p:sp>
    </p:spTree>
    <p:extLst>
      <p:ext uri="{BB962C8B-B14F-4D97-AF65-F5344CB8AC3E}">
        <p14:creationId xmlns:p14="http://schemas.microsoft.com/office/powerpoint/2010/main" val="259749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0C7A9-ED74-71B5-627F-0295B1CC1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10">
            <a:extLst>
              <a:ext uri="{FF2B5EF4-FFF2-40B4-BE49-F238E27FC236}">
                <a16:creationId xmlns:a16="http://schemas.microsoft.com/office/drawing/2014/main" id="{3D74994B-C411-41E3-EE23-30CC319A7D1E}"/>
              </a:ext>
            </a:extLst>
          </p:cNvPr>
          <p:cNvSpPr>
            <a:spLocks noGrp="1"/>
          </p:cNvSpPr>
          <p:nvPr>
            <p:ph type="body" sz="quarter" idx="10" hasCustomPrompt="1"/>
          </p:nvPr>
        </p:nvSpPr>
        <p:spPr>
          <a:xfrm>
            <a:off x="1222905" y="821332"/>
            <a:ext cx="7054319" cy="682625"/>
          </a:xfrm>
          <a:prstGeom prst="rect">
            <a:avLst/>
          </a:prstGeom>
        </p:spPr>
        <p:txBody>
          <a:bodyPr/>
          <a:lstStyle>
            <a:lvl1pPr marL="0" indent="0">
              <a:buNone/>
              <a:defRPr sz="4400" b="1">
                <a:solidFill>
                  <a:schemeClr val="bg1"/>
                </a:solidFill>
                <a:latin typeface="Mada" pitchFamily="2"/>
              </a:defRPr>
            </a:lvl1pPr>
            <a:lvl2pPr marL="457200" indent="0">
              <a:buNone/>
              <a:defRPr/>
            </a:lvl2pPr>
          </a:lstStyle>
          <a:p>
            <a:pPr lvl="0"/>
            <a:r>
              <a:rPr lang="en-US" dirty="0"/>
              <a:t>Section Divider Title</a:t>
            </a:r>
          </a:p>
        </p:txBody>
      </p:sp>
      <p:sp>
        <p:nvSpPr>
          <p:cNvPr id="8" name="Text Placeholder 12">
            <a:extLst>
              <a:ext uri="{FF2B5EF4-FFF2-40B4-BE49-F238E27FC236}">
                <a16:creationId xmlns:a16="http://schemas.microsoft.com/office/drawing/2014/main" id="{3202B0DA-14D2-A98F-396E-7D7431AB256A}"/>
              </a:ext>
            </a:extLst>
          </p:cNvPr>
          <p:cNvSpPr>
            <a:spLocks noGrp="1"/>
          </p:cNvSpPr>
          <p:nvPr>
            <p:ph type="body" sz="quarter" idx="11" hasCustomPrompt="1"/>
          </p:nvPr>
        </p:nvSpPr>
        <p:spPr>
          <a:xfrm>
            <a:off x="1222905" y="1661297"/>
            <a:ext cx="3314700" cy="336966"/>
          </a:xfrm>
          <a:prstGeom prst="rect">
            <a:avLst/>
          </a:prstGeom>
        </p:spPr>
        <p:txBody>
          <a:bodyPr/>
          <a:lstStyle>
            <a:lvl1pPr marL="0" indent="0">
              <a:buNone/>
              <a:defRPr sz="2200" i="1">
                <a:solidFill>
                  <a:schemeClr val="bg1"/>
                </a:solidFill>
                <a:latin typeface="Mada" pitchFamily="2"/>
              </a:defRPr>
            </a:lvl1pPr>
            <a:lvl2pPr marL="457200" indent="0">
              <a:buNone/>
              <a:defRPr/>
            </a:lvl2pPr>
          </a:lstStyle>
          <a:p>
            <a:pPr lvl="0"/>
            <a:r>
              <a:rPr lang="en-US" dirty="0"/>
              <a:t>Subtitle if needed</a:t>
            </a:r>
          </a:p>
        </p:txBody>
      </p:sp>
    </p:spTree>
    <p:extLst>
      <p:ext uri="{BB962C8B-B14F-4D97-AF65-F5344CB8AC3E}">
        <p14:creationId xmlns:p14="http://schemas.microsoft.com/office/powerpoint/2010/main" val="344835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6B8D2A-EC93-C7A2-6A88-ABEA450DDA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8665CF93-4156-4172-8760-9FC826F52CD4}"/>
              </a:ext>
            </a:extLst>
          </p:cNvPr>
          <p:cNvSpPr>
            <a:spLocks noGrp="1"/>
          </p:cNvSpPr>
          <p:nvPr>
            <p:ph type="body" sz="quarter" idx="10" hasCustomPrompt="1"/>
          </p:nvPr>
        </p:nvSpPr>
        <p:spPr>
          <a:xfrm>
            <a:off x="1318155" y="4840882"/>
            <a:ext cx="7054319" cy="682625"/>
          </a:xfrm>
          <a:prstGeom prst="rect">
            <a:avLst/>
          </a:prstGeom>
        </p:spPr>
        <p:txBody>
          <a:bodyPr/>
          <a:lstStyle>
            <a:lvl1pPr marL="0" indent="0">
              <a:buNone/>
              <a:defRPr sz="4400" b="1">
                <a:solidFill>
                  <a:schemeClr val="bg1"/>
                </a:solidFill>
                <a:latin typeface="Mada" pitchFamily="2"/>
              </a:defRPr>
            </a:lvl1pPr>
            <a:lvl2pPr marL="457200" indent="0">
              <a:buNone/>
              <a:defRPr/>
            </a:lvl2pPr>
          </a:lstStyle>
          <a:p>
            <a:pPr lvl="0"/>
            <a:r>
              <a:rPr lang="en-US" dirty="0"/>
              <a:t>Section Divider Title</a:t>
            </a:r>
          </a:p>
        </p:txBody>
      </p:sp>
      <p:sp>
        <p:nvSpPr>
          <p:cNvPr id="13" name="Text Placeholder 12">
            <a:extLst>
              <a:ext uri="{FF2B5EF4-FFF2-40B4-BE49-F238E27FC236}">
                <a16:creationId xmlns:a16="http://schemas.microsoft.com/office/drawing/2014/main" id="{F573DD3E-DE67-46AB-80D2-64D01022DAF9}"/>
              </a:ext>
            </a:extLst>
          </p:cNvPr>
          <p:cNvSpPr>
            <a:spLocks noGrp="1"/>
          </p:cNvSpPr>
          <p:nvPr>
            <p:ph type="body" sz="quarter" idx="11" hasCustomPrompt="1"/>
          </p:nvPr>
        </p:nvSpPr>
        <p:spPr>
          <a:xfrm>
            <a:off x="1318155" y="5680847"/>
            <a:ext cx="3314700" cy="336966"/>
          </a:xfrm>
          <a:prstGeom prst="rect">
            <a:avLst/>
          </a:prstGeom>
        </p:spPr>
        <p:txBody>
          <a:bodyPr/>
          <a:lstStyle>
            <a:lvl1pPr marL="0" indent="0">
              <a:buNone/>
              <a:defRPr sz="2200" i="1">
                <a:solidFill>
                  <a:schemeClr val="bg1"/>
                </a:solidFill>
                <a:latin typeface="Mada" pitchFamily="2"/>
              </a:defRPr>
            </a:lvl1pPr>
            <a:lvl2pPr marL="457200" indent="0">
              <a:buNone/>
              <a:defRPr/>
            </a:lvl2pPr>
          </a:lstStyle>
          <a:p>
            <a:pPr lvl="0"/>
            <a:r>
              <a:rPr lang="en-US" dirty="0"/>
              <a:t>Subtitle if needed</a:t>
            </a:r>
          </a:p>
        </p:txBody>
      </p:sp>
    </p:spTree>
    <p:extLst>
      <p:ext uri="{BB962C8B-B14F-4D97-AF65-F5344CB8AC3E}">
        <p14:creationId xmlns:p14="http://schemas.microsoft.com/office/powerpoint/2010/main" val="284301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D80ED-05BA-10EA-5AE5-A6636D6E4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3">
            <a:extLst>
              <a:ext uri="{FF2B5EF4-FFF2-40B4-BE49-F238E27FC236}">
                <a16:creationId xmlns:a16="http://schemas.microsoft.com/office/drawing/2014/main" id="{A42D7AE3-3DD0-4AF7-BC94-B1D7A19EB339}"/>
              </a:ext>
            </a:extLst>
          </p:cNvPr>
          <p:cNvSpPr>
            <a:spLocks noGrp="1"/>
          </p:cNvSpPr>
          <p:nvPr>
            <p:ph type="pic" sz="quarter" idx="12"/>
          </p:nvPr>
        </p:nvSpPr>
        <p:spPr>
          <a:xfrm>
            <a:off x="409576" y="676275"/>
            <a:ext cx="11334749" cy="5210175"/>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B06C9D5E-FADC-764D-A287-F30384E36B01}"/>
              </a:ext>
            </a:extLst>
          </p:cNvPr>
          <p:cNvSpPr>
            <a:spLocks noGrp="1"/>
          </p:cNvSpPr>
          <p:nvPr>
            <p:ph type="ftr" sz="quarter" idx="3"/>
          </p:nvPr>
        </p:nvSpPr>
        <p:spPr>
          <a:xfrm>
            <a:off x="7629525" y="6380162"/>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153495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9B0A60-B550-95C1-1ECF-F399A2210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18" name="Picture Placeholder 17">
            <a:extLst>
              <a:ext uri="{FF2B5EF4-FFF2-40B4-BE49-F238E27FC236}">
                <a16:creationId xmlns:a16="http://schemas.microsoft.com/office/drawing/2014/main" id="{0857C729-529F-4A42-A7FE-95EDC7EC8244}"/>
              </a:ext>
            </a:extLst>
          </p:cNvPr>
          <p:cNvSpPr>
            <a:spLocks noGrp="1"/>
          </p:cNvSpPr>
          <p:nvPr>
            <p:ph type="pic" sz="quarter" idx="12"/>
          </p:nvPr>
        </p:nvSpPr>
        <p:spPr>
          <a:xfrm>
            <a:off x="421178" y="459017"/>
            <a:ext cx="4209186" cy="5325796"/>
          </a:xfrm>
          <a:prstGeom prst="rect">
            <a:avLst/>
          </a:prstGeom>
          <a:solidFill>
            <a:schemeClr val="bg1">
              <a:lumMod val="95000"/>
            </a:schemeClr>
          </a:solidFill>
          <a:ln>
            <a:noFill/>
          </a:ln>
        </p:spPr>
        <p:txBody>
          <a:bodyPr/>
          <a:lstStyle/>
          <a:p>
            <a:r>
              <a:rPr lang="en-US" dirty="0"/>
              <a:t>Click icon to add picture</a:t>
            </a:r>
          </a:p>
        </p:txBody>
      </p:sp>
      <p:sp>
        <p:nvSpPr>
          <p:cNvPr id="19" name="Picture Placeholder 17">
            <a:extLst>
              <a:ext uri="{FF2B5EF4-FFF2-40B4-BE49-F238E27FC236}">
                <a16:creationId xmlns:a16="http://schemas.microsoft.com/office/drawing/2014/main" id="{EB79B8D7-FD56-49DA-9908-13075EF557E1}"/>
              </a:ext>
            </a:extLst>
          </p:cNvPr>
          <p:cNvSpPr>
            <a:spLocks noGrp="1"/>
          </p:cNvSpPr>
          <p:nvPr>
            <p:ph type="pic" sz="quarter" idx="13" hasCustomPrompt="1"/>
          </p:nvPr>
        </p:nvSpPr>
        <p:spPr>
          <a:xfrm>
            <a:off x="4772869" y="459016"/>
            <a:ext cx="6997953" cy="5325795"/>
          </a:xfrm>
          <a:prstGeom prst="rect">
            <a:avLst/>
          </a:prstGeom>
          <a:solidFill>
            <a:schemeClr val="bg1">
              <a:lumMod val="95000"/>
            </a:schemeClr>
          </a:solidFill>
          <a:ln>
            <a:noFill/>
          </a:ln>
        </p:spPr>
        <p:txBody>
          <a:bodyPr/>
          <a:lstStyle>
            <a:lvl1pPr>
              <a:defRPr/>
            </a:lvl1pPr>
          </a:lstStyle>
          <a:p>
            <a:r>
              <a:rPr lang="en-US" dirty="0"/>
              <a:t>Click icon to add picture </a:t>
            </a:r>
          </a:p>
        </p:txBody>
      </p:sp>
      <p:sp>
        <p:nvSpPr>
          <p:cNvPr id="10" name="Footer Placeholder 4">
            <a:extLst>
              <a:ext uri="{FF2B5EF4-FFF2-40B4-BE49-F238E27FC236}">
                <a16:creationId xmlns:a16="http://schemas.microsoft.com/office/drawing/2014/main" id="{AA79DCE4-8E8D-D0B9-37D2-1AAD71688ECD}"/>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223698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Slide">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F9A3EF5-6E9E-46E2-9A4C-F889DB5573A3}"/>
              </a:ext>
            </a:extLst>
          </p:cNvPr>
          <p:cNvSpPr>
            <a:spLocks noGrp="1"/>
          </p:cNvSpPr>
          <p:nvPr>
            <p:ph type="pic" sz="quarter" idx="13"/>
          </p:nvPr>
        </p:nvSpPr>
        <p:spPr>
          <a:xfrm>
            <a:off x="400050" y="381907"/>
            <a:ext cx="11391900" cy="5402906"/>
          </a:xfrm>
          <a:prstGeom prst="rect">
            <a:avLst/>
          </a:prstGeom>
          <a:solidFill>
            <a:schemeClr val="bg1">
              <a:lumMod val="95000"/>
            </a:schemeClr>
          </a:solidFill>
          <a:ln>
            <a:noFill/>
          </a:ln>
        </p:spPr>
        <p:txBody>
          <a:bodyPr/>
          <a:lstStyle/>
          <a:p>
            <a:r>
              <a:rPr lang="en-US" dirty="0"/>
              <a:t>Click icon to add picture</a:t>
            </a:r>
          </a:p>
        </p:txBody>
      </p:sp>
      <p:pic>
        <p:nvPicPr>
          <p:cNvPr id="3" name="Picture 2">
            <a:extLst>
              <a:ext uri="{FF2B5EF4-FFF2-40B4-BE49-F238E27FC236}">
                <a16:creationId xmlns:a16="http://schemas.microsoft.com/office/drawing/2014/main" id="{3FFEC5A4-F10D-C68B-887B-306656CEC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12" name="Footer Placeholder 4">
            <a:extLst>
              <a:ext uri="{FF2B5EF4-FFF2-40B4-BE49-F238E27FC236}">
                <a16:creationId xmlns:a16="http://schemas.microsoft.com/office/drawing/2014/main" id="{F1ED9BAA-10B9-4C52-B9A8-9768CEA30A7A}"/>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408267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Slide">
    <p:spTree>
      <p:nvGrpSpPr>
        <p:cNvPr id="1" name=""/>
        <p:cNvGrpSpPr/>
        <p:nvPr/>
      </p:nvGrpSpPr>
      <p:grpSpPr>
        <a:xfrm>
          <a:off x="0" y="0"/>
          <a:ext cx="0" cy="0"/>
          <a:chOff x="0" y="0"/>
          <a:chExt cx="0" cy="0"/>
        </a:xfrm>
      </p:grpSpPr>
      <p:sp>
        <p:nvSpPr>
          <p:cNvPr id="14" name="Picture Placeholder 17">
            <a:extLst>
              <a:ext uri="{FF2B5EF4-FFF2-40B4-BE49-F238E27FC236}">
                <a16:creationId xmlns:a16="http://schemas.microsoft.com/office/drawing/2014/main" id="{C80E1B4A-CD90-4A1E-B632-A91559209D31}"/>
              </a:ext>
            </a:extLst>
          </p:cNvPr>
          <p:cNvSpPr>
            <a:spLocks noGrp="1"/>
          </p:cNvSpPr>
          <p:nvPr>
            <p:ph type="pic" sz="quarter" idx="12"/>
          </p:nvPr>
        </p:nvSpPr>
        <p:spPr>
          <a:xfrm>
            <a:off x="5398850" y="1639155"/>
            <a:ext cx="6383575" cy="4145657"/>
          </a:xfrm>
          <a:prstGeom prst="rect">
            <a:avLst/>
          </a:prstGeom>
          <a:solidFill>
            <a:schemeClr val="bg1">
              <a:lumMod val="95000"/>
            </a:schemeClr>
          </a:solidFill>
          <a:ln>
            <a:noFill/>
          </a:ln>
        </p:spPr>
        <p:txBody>
          <a:bodyPr/>
          <a:lstStyle/>
          <a:p>
            <a:r>
              <a:rPr lang="en-US"/>
              <a:t>Click icon to add picture</a:t>
            </a:r>
            <a:endParaRPr lang="en-US" dirty="0"/>
          </a:p>
        </p:txBody>
      </p:sp>
      <p:pic>
        <p:nvPicPr>
          <p:cNvPr id="4" name="Picture 3">
            <a:extLst>
              <a:ext uri="{FF2B5EF4-FFF2-40B4-BE49-F238E27FC236}">
                <a16:creationId xmlns:a16="http://schemas.microsoft.com/office/drawing/2014/main" id="{0F6ACD92-6DA9-4FCA-9C26-C4F2C9455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10" name="Text Placeholder 2">
            <a:extLst>
              <a:ext uri="{FF2B5EF4-FFF2-40B4-BE49-F238E27FC236}">
                <a16:creationId xmlns:a16="http://schemas.microsoft.com/office/drawing/2014/main" id="{63A00A8E-D4DB-B756-CAFA-D822C9813FE5}"/>
              </a:ext>
            </a:extLst>
          </p:cNvPr>
          <p:cNvSpPr>
            <a:spLocks noGrp="1"/>
          </p:cNvSpPr>
          <p:nvPr>
            <p:ph type="body" sz="quarter" idx="19" hasCustomPrompt="1"/>
          </p:nvPr>
        </p:nvSpPr>
        <p:spPr>
          <a:xfrm>
            <a:off x="409575" y="1649459"/>
            <a:ext cx="4600575" cy="4140164"/>
          </a:xfrm>
          <a:prstGeom prst="rect">
            <a:avLst/>
          </a:prstGeom>
        </p:spPr>
        <p:txBody>
          <a:bodyPr/>
          <a:lstStyle>
            <a:lvl1pPr marL="0" indent="0">
              <a:buClr>
                <a:srgbClr val="E74F3D"/>
              </a:buClr>
              <a:buFontTx/>
              <a:buNone/>
              <a:defRPr sz="2200" b="1">
                <a:solidFill>
                  <a:srgbClr val="4D4D4F"/>
                </a:solidFill>
                <a:latin typeface="Mada" pitchFamily="2"/>
              </a:defRPr>
            </a:lvl1pPr>
            <a:lvl2pPr marL="457200" indent="0">
              <a:buFontTx/>
              <a:buNone/>
              <a:defRPr sz="2000" b="0" u="sng">
                <a:solidFill>
                  <a:srgbClr val="4D4D4F"/>
                </a:solidFill>
                <a:latin typeface="Mada" pitchFamily="2"/>
              </a:defRPr>
            </a:lvl2pPr>
            <a:lvl3pPr marL="1143000" indent="-228600">
              <a:buClr>
                <a:srgbClr val="E74F3D"/>
              </a:buClr>
              <a:buFont typeface="Arial" panose="020B0604020202020204" pitchFamily="34" charset="0"/>
              <a:buChar char="•"/>
              <a:defRPr sz="2000">
                <a:solidFill>
                  <a:srgbClr val="4D4D4F"/>
                </a:solidFill>
                <a:latin typeface="Mada" pitchFamily="2"/>
              </a:defRPr>
            </a:lvl3pPr>
            <a:lvl4pPr marL="1600200" indent="-228600">
              <a:buClr>
                <a:srgbClr val="E74F3D"/>
              </a:buClr>
              <a:buFont typeface="Mada" pitchFamily="2"/>
              <a:buChar char="»"/>
              <a:defRPr sz="2000">
                <a:solidFill>
                  <a:srgbClr val="4D4D4F"/>
                </a:solidFill>
                <a:latin typeface="Mada" pitchFamily="2"/>
              </a:defRPr>
            </a:lvl4pPr>
            <a:lvl5pPr>
              <a:defRPr sz="2000">
                <a:solidFill>
                  <a:srgbClr val="4D4D4F"/>
                </a:solidFill>
                <a:latin typeface="Mada" pitchFamily="2"/>
              </a:defRPr>
            </a:lvl5pPr>
          </a:lstStyle>
          <a:p>
            <a:pPr lvl="0"/>
            <a:r>
              <a:rPr lang="en-US" dirty="0"/>
              <a:t>H3 Header</a:t>
            </a:r>
          </a:p>
          <a:p>
            <a:pPr lvl="1"/>
            <a:r>
              <a:rPr lang="en-US" dirty="0"/>
              <a:t>H4 Header</a:t>
            </a:r>
          </a:p>
          <a:p>
            <a:pPr lvl="2"/>
            <a:r>
              <a:rPr lang="en-US" dirty="0"/>
              <a:t>Bullet level 1</a:t>
            </a:r>
          </a:p>
          <a:p>
            <a:pPr lvl="3"/>
            <a:r>
              <a:rPr lang="en-US" dirty="0"/>
              <a:t>Bullet level 2</a:t>
            </a:r>
          </a:p>
        </p:txBody>
      </p:sp>
      <p:sp>
        <p:nvSpPr>
          <p:cNvPr id="12" name="Footer Placeholder 4">
            <a:extLst>
              <a:ext uri="{FF2B5EF4-FFF2-40B4-BE49-F238E27FC236}">
                <a16:creationId xmlns:a16="http://schemas.microsoft.com/office/drawing/2014/main" id="{9BD8BAC5-9434-CE10-609D-7DA054EAD0BD}"/>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
        <p:nvSpPr>
          <p:cNvPr id="13" name="Text Placeholder 14">
            <a:extLst>
              <a:ext uri="{FF2B5EF4-FFF2-40B4-BE49-F238E27FC236}">
                <a16:creationId xmlns:a16="http://schemas.microsoft.com/office/drawing/2014/main" id="{AEB09A23-0BCC-6DFF-EFF2-081784137D34}"/>
              </a:ext>
            </a:extLst>
          </p:cNvPr>
          <p:cNvSpPr>
            <a:spLocks noGrp="1"/>
          </p:cNvSpPr>
          <p:nvPr>
            <p:ph type="body" sz="quarter" idx="20" hasCustomPrompt="1"/>
          </p:nvPr>
        </p:nvSpPr>
        <p:spPr>
          <a:xfrm>
            <a:off x="395718" y="381907"/>
            <a:ext cx="10945509" cy="388709"/>
          </a:xfrm>
          <a:prstGeom prst="rect">
            <a:avLst/>
          </a:prstGeom>
        </p:spPr>
        <p:txBody>
          <a:bodyPr anchor="b"/>
          <a:lstStyle>
            <a:lvl1pPr marL="0" indent="0">
              <a:lnSpc>
                <a:spcPct val="100000"/>
              </a:lnSpc>
              <a:buNone/>
              <a:defRPr lang="en-US" sz="2800" b="1" kern="1200" dirty="0">
                <a:solidFill>
                  <a:srgbClr val="E74F3D"/>
                </a:solidFill>
                <a:latin typeface="Mada" pitchFamily="2"/>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H2 Header</a:t>
            </a:r>
          </a:p>
        </p:txBody>
      </p:sp>
    </p:spTree>
    <p:extLst>
      <p:ext uri="{BB962C8B-B14F-4D97-AF65-F5344CB8AC3E}">
        <p14:creationId xmlns:p14="http://schemas.microsoft.com/office/powerpoint/2010/main" val="25789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EB8C578-BF67-4995-8875-C3C64F46728D}"/>
              </a:ext>
            </a:extLst>
          </p:cNvPr>
          <p:cNvSpPr>
            <a:spLocks noGrp="1"/>
          </p:cNvSpPr>
          <p:nvPr>
            <p:ph type="body" sz="quarter" idx="19" hasCustomPrompt="1"/>
          </p:nvPr>
        </p:nvSpPr>
        <p:spPr>
          <a:xfrm>
            <a:off x="5486400" y="1639117"/>
            <a:ext cx="6136848" cy="4140164"/>
          </a:xfrm>
          <a:prstGeom prst="rect">
            <a:avLst/>
          </a:prstGeom>
        </p:spPr>
        <p:txBody>
          <a:bodyPr/>
          <a:lstStyle>
            <a:lvl1pPr marL="0" indent="0">
              <a:buClr>
                <a:srgbClr val="E74F3D"/>
              </a:buClr>
              <a:buFontTx/>
              <a:buNone/>
              <a:defRPr sz="2200" b="1">
                <a:solidFill>
                  <a:srgbClr val="4D4D4F"/>
                </a:solidFill>
                <a:latin typeface="Mada" pitchFamily="2"/>
              </a:defRPr>
            </a:lvl1pPr>
            <a:lvl2pPr marL="457200" indent="0">
              <a:buFontTx/>
              <a:buNone/>
              <a:defRPr sz="2000" b="0" u="sng">
                <a:solidFill>
                  <a:srgbClr val="4D4D4F"/>
                </a:solidFill>
                <a:latin typeface="Mada" pitchFamily="2"/>
              </a:defRPr>
            </a:lvl2pPr>
            <a:lvl3pPr marL="1143000" indent="-228600">
              <a:buClr>
                <a:srgbClr val="E74F3D"/>
              </a:buClr>
              <a:buFont typeface="Arial" panose="020B0604020202020204" pitchFamily="34" charset="0"/>
              <a:buChar char="•"/>
              <a:defRPr sz="2000">
                <a:solidFill>
                  <a:srgbClr val="4D4D4F"/>
                </a:solidFill>
                <a:latin typeface="Mada" pitchFamily="2"/>
              </a:defRPr>
            </a:lvl3pPr>
            <a:lvl4pPr marL="1600200" indent="-228600">
              <a:buClr>
                <a:srgbClr val="E74F3D"/>
              </a:buClr>
              <a:buFont typeface="Mada" pitchFamily="2"/>
              <a:buChar char="»"/>
              <a:defRPr sz="2000">
                <a:solidFill>
                  <a:srgbClr val="4D4D4F"/>
                </a:solidFill>
                <a:latin typeface="Mada" pitchFamily="2"/>
              </a:defRPr>
            </a:lvl4pPr>
            <a:lvl5pPr>
              <a:defRPr sz="2000">
                <a:solidFill>
                  <a:srgbClr val="4D4D4F"/>
                </a:solidFill>
                <a:latin typeface="Mada" pitchFamily="2"/>
              </a:defRPr>
            </a:lvl5pPr>
          </a:lstStyle>
          <a:p>
            <a:pPr lvl="0"/>
            <a:r>
              <a:rPr lang="en-US" dirty="0"/>
              <a:t>H3 Header</a:t>
            </a:r>
          </a:p>
          <a:p>
            <a:pPr lvl="1"/>
            <a:r>
              <a:rPr lang="en-US" dirty="0"/>
              <a:t>H4 Header</a:t>
            </a:r>
          </a:p>
          <a:p>
            <a:pPr lvl="2"/>
            <a:r>
              <a:rPr lang="en-US" dirty="0"/>
              <a:t>Bullet level 1</a:t>
            </a:r>
          </a:p>
          <a:p>
            <a:pPr lvl="3"/>
            <a:r>
              <a:rPr lang="en-US" dirty="0"/>
              <a:t>Bullet level 2</a:t>
            </a:r>
          </a:p>
        </p:txBody>
      </p:sp>
      <p:sp>
        <p:nvSpPr>
          <p:cNvPr id="9" name="Picture Placeholder 17">
            <a:extLst>
              <a:ext uri="{FF2B5EF4-FFF2-40B4-BE49-F238E27FC236}">
                <a16:creationId xmlns:a16="http://schemas.microsoft.com/office/drawing/2014/main" id="{BDB2317F-C4D8-40C4-9E19-004B7DF14EBC}"/>
              </a:ext>
            </a:extLst>
          </p:cNvPr>
          <p:cNvSpPr>
            <a:spLocks noGrp="1"/>
          </p:cNvSpPr>
          <p:nvPr>
            <p:ph type="pic" sz="quarter" idx="12"/>
          </p:nvPr>
        </p:nvSpPr>
        <p:spPr>
          <a:xfrm>
            <a:off x="409575" y="1639155"/>
            <a:ext cx="4691815" cy="4140164"/>
          </a:xfrm>
          <a:prstGeom prst="rect">
            <a:avLst/>
          </a:prstGeom>
          <a:solidFill>
            <a:schemeClr val="bg1">
              <a:lumMod val="95000"/>
            </a:schemeClr>
          </a:solidFill>
          <a:ln>
            <a:noFill/>
          </a:ln>
        </p:spPr>
        <p:txBody>
          <a:bodyPr/>
          <a:lstStyle/>
          <a:p>
            <a:r>
              <a:rPr lang="en-US"/>
              <a:t>Click icon to add picture</a:t>
            </a:r>
            <a:endParaRPr lang="en-US" dirty="0"/>
          </a:p>
        </p:txBody>
      </p:sp>
      <p:pic>
        <p:nvPicPr>
          <p:cNvPr id="3" name="Picture 2">
            <a:extLst>
              <a:ext uri="{FF2B5EF4-FFF2-40B4-BE49-F238E27FC236}">
                <a16:creationId xmlns:a16="http://schemas.microsoft.com/office/drawing/2014/main" id="{A232C58B-C5A3-AA46-C7C7-3EA9CA3D9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3828"/>
            <a:ext cx="12192000" cy="614172"/>
          </a:xfrm>
          <a:prstGeom prst="rect">
            <a:avLst/>
          </a:prstGeom>
        </p:spPr>
      </p:pic>
      <p:sp>
        <p:nvSpPr>
          <p:cNvPr id="10" name="Text Placeholder 14">
            <a:extLst>
              <a:ext uri="{FF2B5EF4-FFF2-40B4-BE49-F238E27FC236}">
                <a16:creationId xmlns:a16="http://schemas.microsoft.com/office/drawing/2014/main" id="{6DDCAE62-E457-97AD-6195-1F725D852649}"/>
              </a:ext>
            </a:extLst>
          </p:cNvPr>
          <p:cNvSpPr>
            <a:spLocks noGrp="1"/>
          </p:cNvSpPr>
          <p:nvPr>
            <p:ph type="body" sz="quarter" idx="20" hasCustomPrompt="1"/>
          </p:nvPr>
        </p:nvSpPr>
        <p:spPr>
          <a:xfrm>
            <a:off x="395718" y="381907"/>
            <a:ext cx="10945509" cy="388709"/>
          </a:xfrm>
          <a:prstGeom prst="rect">
            <a:avLst/>
          </a:prstGeom>
        </p:spPr>
        <p:txBody>
          <a:bodyPr anchor="b"/>
          <a:lstStyle>
            <a:lvl1pPr marL="0" indent="0">
              <a:lnSpc>
                <a:spcPct val="100000"/>
              </a:lnSpc>
              <a:buNone/>
              <a:defRPr lang="en-US" sz="2800" b="1" kern="1200" dirty="0">
                <a:solidFill>
                  <a:srgbClr val="E74F3D"/>
                </a:solidFill>
                <a:latin typeface="Mada" pitchFamily="2"/>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H2 Header</a:t>
            </a:r>
          </a:p>
        </p:txBody>
      </p:sp>
      <p:sp>
        <p:nvSpPr>
          <p:cNvPr id="12" name="Footer Placeholder 4">
            <a:extLst>
              <a:ext uri="{FF2B5EF4-FFF2-40B4-BE49-F238E27FC236}">
                <a16:creationId xmlns:a16="http://schemas.microsoft.com/office/drawing/2014/main" id="{03D44946-DE55-85AE-8F5C-E3BAA2A83F8A}"/>
              </a:ext>
            </a:extLst>
          </p:cNvPr>
          <p:cNvSpPr>
            <a:spLocks noGrp="1"/>
          </p:cNvSpPr>
          <p:nvPr>
            <p:ph type="ftr" sz="quarter" idx="3"/>
          </p:nvPr>
        </p:nvSpPr>
        <p:spPr>
          <a:xfrm>
            <a:off x="7229475" y="6368351"/>
            <a:ext cx="4114800" cy="365125"/>
          </a:xfrm>
          <a:prstGeom prst="rect">
            <a:avLst/>
          </a:prstGeom>
        </p:spPr>
        <p:txBody>
          <a:bodyPr vert="horz" lIns="91440" tIns="45720" rIns="91440" bIns="45720" rtlCol="0" anchor="ctr"/>
          <a:lstStyle>
            <a:lvl1pPr algn="r">
              <a:defRPr sz="1200">
                <a:solidFill>
                  <a:schemeClr val="bg1"/>
                </a:solidFill>
                <a:latin typeface="Mada" pitchFamily="2"/>
              </a:defRPr>
            </a:lvl1pPr>
          </a:lstStyle>
          <a:p>
            <a:r>
              <a:rPr lang="en-US" dirty="0"/>
              <a:t>Presentation name here</a:t>
            </a:r>
          </a:p>
        </p:txBody>
      </p:sp>
    </p:spTree>
    <p:extLst>
      <p:ext uri="{BB962C8B-B14F-4D97-AF65-F5344CB8AC3E}">
        <p14:creationId xmlns:p14="http://schemas.microsoft.com/office/powerpoint/2010/main" val="64839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B6BBE6-94AE-961F-5A26-3B5E3A31B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 (H3)</a:t>
            </a:r>
          </a:p>
          <a:p>
            <a:pPr lvl="1"/>
            <a:r>
              <a:rPr lang="en-US" dirty="0"/>
              <a:t>Second level (H4)</a:t>
            </a:r>
          </a:p>
          <a:p>
            <a:pPr lvl="2"/>
            <a:r>
              <a:rPr lang="en-US" dirty="0"/>
              <a:t>Third level (Bullet 1)</a:t>
            </a:r>
          </a:p>
          <a:p>
            <a:pPr lvl="3"/>
            <a:r>
              <a:rPr lang="en-US" dirty="0"/>
              <a:t>Fourth level (Bullet 2)</a:t>
            </a:r>
          </a:p>
        </p:txBody>
      </p:sp>
      <p:sp>
        <p:nvSpPr>
          <p:cNvPr id="5" name="Footer Placeholder 4">
            <a:extLst>
              <a:ext uri="{FF2B5EF4-FFF2-40B4-BE49-F238E27FC236}">
                <a16:creationId xmlns:a16="http://schemas.microsoft.com/office/drawing/2014/main" id="{38B59FFE-158E-F712-F57B-CB757EA63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a:defRPr sz="1200">
                <a:solidFill>
                  <a:schemeClr val="bg1">
                    <a:alpha val="0"/>
                  </a:schemeClr>
                </a:solidFill>
                <a:latin typeface="Mada" pitchFamily="2"/>
              </a:defRPr>
            </a:lvl1pPr>
          </a:lstStyle>
          <a:p>
            <a:r>
              <a:rPr lang="en-US" dirty="0"/>
              <a:t>Presentation name here</a:t>
            </a:r>
          </a:p>
        </p:txBody>
      </p:sp>
      <p:sp>
        <p:nvSpPr>
          <p:cNvPr id="7" name="Title Placeholder 6">
            <a:extLst>
              <a:ext uri="{FF2B5EF4-FFF2-40B4-BE49-F238E27FC236}">
                <a16:creationId xmlns:a16="http://schemas.microsoft.com/office/drawing/2014/main" id="{FA2E8E77-8474-4C44-A14E-C46808A11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3730364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51" r:id="rId4"/>
    <p:sldLayoutId id="2147483669" r:id="rId5"/>
    <p:sldLayoutId id="2147483653" r:id="rId6"/>
    <p:sldLayoutId id="2147483658" r:id="rId7"/>
    <p:sldLayoutId id="2147483654" r:id="rId8"/>
    <p:sldLayoutId id="2147483656" r:id="rId9"/>
    <p:sldLayoutId id="2147483659" r:id="rId10"/>
    <p:sldLayoutId id="2147483661" r:id="rId11"/>
    <p:sldLayoutId id="2147483655" r:id="rId12"/>
    <p:sldLayoutId id="2147483652" r:id="rId13"/>
  </p:sldLayoutIdLst>
  <p:txStyles>
    <p:title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p:titleStyle>
    <p:bodyStyle>
      <a:lvl1pPr marL="0" indent="0" algn="l" defTabSz="914400" rtl="0" eaLnBrk="1" latinLnBrk="0" hangingPunct="1">
        <a:lnSpc>
          <a:spcPct val="90000"/>
        </a:lnSpc>
        <a:spcBef>
          <a:spcPts val="1000"/>
        </a:spcBef>
        <a:buFontTx/>
        <a:buNone/>
        <a:defRPr sz="2400" b="1" kern="1200">
          <a:solidFill>
            <a:srgbClr val="4D4D4F"/>
          </a:solidFill>
          <a:latin typeface="Mada" pitchFamily="2"/>
          <a:ea typeface="+mn-ea"/>
          <a:cs typeface="+mn-cs"/>
        </a:defRPr>
      </a:lvl1pPr>
      <a:lvl2pPr marL="457200" indent="0" algn="l" defTabSz="914400" rtl="0" eaLnBrk="1" latinLnBrk="0" hangingPunct="1">
        <a:lnSpc>
          <a:spcPct val="90000"/>
        </a:lnSpc>
        <a:spcBef>
          <a:spcPts val="500"/>
        </a:spcBef>
        <a:buFontTx/>
        <a:buNone/>
        <a:defRPr sz="2000" b="0" u="sng" kern="1200">
          <a:solidFill>
            <a:srgbClr val="4D4D4F"/>
          </a:solidFill>
          <a:latin typeface="Mada" pitchFamily="2"/>
          <a:ea typeface="+mn-ea"/>
          <a:cs typeface="+mn-cs"/>
        </a:defRPr>
      </a:lvl2pPr>
      <a:lvl3pPr marL="1143000" indent="-228600" algn="l" defTabSz="914400" rtl="0" eaLnBrk="1" latinLnBrk="0" hangingPunct="1">
        <a:lnSpc>
          <a:spcPct val="90000"/>
        </a:lnSpc>
        <a:spcBef>
          <a:spcPts val="500"/>
        </a:spcBef>
        <a:buClr>
          <a:srgbClr val="E74F3D"/>
        </a:buClr>
        <a:buFont typeface="Arial" panose="020B0604020202020204" pitchFamily="34" charset="0"/>
        <a:buChar char="•"/>
        <a:defRPr sz="2000" kern="1200">
          <a:solidFill>
            <a:srgbClr val="4D4D4F"/>
          </a:solidFill>
          <a:latin typeface="Mada" pitchFamily="2"/>
          <a:ea typeface="+mn-ea"/>
          <a:cs typeface="+mn-cs"/>
        </a:defRPr>
      </a:lvl3pPr>
      <a:lvl4pPr marL="1600200" indent="-228600" algn="l" defTabSz="914400" rtl="0" eaLnBrk="1" latinLnBrk="0" hangingPunct="1">
        <a:lnSpc>
          <a:spcPct val="90000"/>
        </a:lnSpc>
        <a:spcBef>
          <a:spcPts val="500"/>
        </a:spcBef>
        <a:buClr>
          <a:srgbClr val="E74F3D"/>
        </a:buClr>
        <a:buFont typeface="Mada" pitchFamily="2"/>
        <a:buChar char="»"/>
        <a:defRPr sz="2000" kern="1200">
          <a:solidFill>
            <a:srgbClr val="4D4D4F"/>
          </a:solidFill>
          <a:latin typeface="Mada"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F"/>
          </a:solidFill>
          <a:latin typeface="Mada"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27E6A-3867-4BF3-BCFE-51526DEE7402}"/>
              </a:ext>
            </a:extLst>
          </p:cNvPr>
          <p:cNvSpPr>
            <a:spLocks noGrp="1"/>
          </p:cNvSpPr>
          <p:nvPr>
            <p:ph type="title" idx="4294967295"/>
          </p:nvPr>
        </p:nvSpPr>
        <p:spPr>
          <a:xfrm>
            <a:off x="601663" y="4914900"/>
            <a:ext cx="9656762" cy="644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rgbClr val="E74F3D"/>
                </a:solidFill>
                <a:effectLst/>
                <a:uLnTx/>
                <a:uFillTx/>
                <a:latin typeface="Mada" pitchFamily="2"/>
                <a:ea typeface="Open Sans" panose="020B0606030504020204" pitchFamily="34" charset="0"/>
                <a:cs typeface="Open Sans" panose="020B0606030504020204" pitchFamily="34" charset="0"/>
              </a:rPr>
              <a:t>School Crossing Guard Training Course</a:t>
            </a:r>
          </a:p>
        </p:txBody>
      </p:sp>
      <p:sp>
        <p:nvSpPr>
          <p:cNvPr id="3" name="Text Placeholder 1">
            <a:extLst>
              <a:ext uri="{FF2B5EF4-FFF2-40B4-BE49-F238E27FC236}">
                <a16:creationId xmlns:a16="http://schemas.microsoft.com/office/drawing/2014/main" id="{B4BAA9AB-EB55-AD43-0C17-4A470EEEBACF}"/>
              </a:ext>
            </a:extLst>
          </p:cNvPr>
          <p:cNvSpPr txBox="1">
            <a:spLocks/>
          </p:cNvSpPr>
          <p:nvPr/>
        </p:nvSpPr>
        <p:spPr>
          <a:xfrm>
            <a:off x="601565" y="4287240"/>
            <a:ext cx="9657206" cy="64537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Tx/>
              <a:buNone/>
              <a:defRPr sz="4400" b="1" kern="1200">
                <a:solidFill>
                  <a:srgbClr val="E74F3D"/>
                </a:solidFill>
                <a:latin typeface="Mada" pitchFamily="2"/>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Tx/>
              <a:buNone/>
              <a:defRPr sz="2000" b="0" u="sng" kern="1200">
                <a:solidFill>
                  <a:srgbClr val="4D4D4F"/>
                </a:solidFill>
                <a:latin typeface="Mada" pitchFamily="2"/>
                <a:ea typeface="+mn-ea"/>
                <a:cs typeface="+mn-cs"/>
              </a:defRPr>
            </a:lvl2pPr>
            <a:lvl3pPr marL="1143000" indent="-228600" algn="l" defTabSz="914400" rtl="0" eaLnBrk="1" latinLnBrk="0" hangingPunct="1">
              <a:lnSpc>
                <a:spcPct val="90000"/>
              </a:lnSpc>
              <a:spcBef>
                <a:spcPts val="500"/>
              </a:spcBef>
              <a:buClr>
                <a:srgbClr val="E74F3D"/>
              </a:buClr>
              <a:buFont typeface="Arial" panose="020B0604020202020204" pitchFamily="34" charset="0"/>
              <a:buChar char="•"/>
              <a:defRPr sz="2000" kern="1200">
                <a:solidFill>
                  <a:srgbClr val="4D4D4F"/>
                </a:solidFill>
                <a:latin typeface="Mada" pitchFamily="2"/>
                <a:ea typeface="+mn-ea"/>
                <a:cs typeface="+mn-cs"/>
              </a:defRPr>
            </a:lvl3pPr>
            <a:lvl4pPr marL="1600200" indent="-228600" algn="l" defTabSz="914400" rtl="0" eaLnBrk="1" latinLnBrk="0" hangingPunct="1">
              <a:lnSpc>
                <a:spcPct val="90000"/>
              </a:lnSpc>
              <a:spcBef>
                <a:spcPts val="500"/>
              </a:spcBef>
              <a:buClr>
                <a:srgbClr val="E74F3D"/>
              </a:buClr>
              <a:buFont typeface="Mada" pitchFamily="2"/>
              <a:buChar char="»"/>
              <a:defRPr sz="2000" kern="1200">
                <a:solidFill>
                  <a:srgbClr val="4D4D4F"/>
                </a:solidFill>
                <a:latin typeface="Mada"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F"/>
                </a:solidFill>
                <a:latin typeface="Mada"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Welcome!</a:t>
            </a:r>
          </a:p>
        </p:txBody>
      </p:sp>
    </p:spTree>
    <p:extLst>
      <p:ext uri="{BB962C8B-B14F-4D97-AF65-F5344CB8AC3E}">
        <p14:creationId xmlns:p14="http://schemas.microsoft.com/office/powerpoint/2010/main" val="389849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School Community</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342900" indent="-342900">
              <a:lnSpc>
                <a:spcPct val="150000"/>
              </a:lnSpc>
              <a:buFont typeface="Wingdings" panose="05000000000000000000" pitchFamily="2" charset="2"/>
              <a:buChar char="v"/>
            </a:pPr>
            <a:r>
              <a:rPr lang="en-US" sz="2400" b="0" dirty="0"/>
              <a:t>School crossing guards are </a:t>
            </a:r>
            <a:r>
              <a:rPr lang="en-US" sz="2400" dirty="0"/>
              <a:t>representatives of the school community</a:t>
            </a:r>
            <a:r>
              <a:rPr lang="en-US" sz="2400" b="0" dirty="0"/>
              <a:t>, tasked with helping to </a:t>
            </a:r>
            <a:r>
              <a:rPr lang="en-US" sz="2400" dirty="0"/>
              <a:t>create a safe environment for students and their families</a:t>
            </a:r>
            <a:r>
              <a:rPr lang="en-US" sz="2400" b="0" dirty="0"/>
              <a:t>.</a:t>
            </a:r>
          </a:p>
          <a:p>
            <a:pPr marL="342900" indent="-342900">
              <a:lnSpc>
                <a:spcPct val="150000"/>
              </a:lnSpc>
              <a:buFont typeface="Wingdings" panose="05000000000000000000" pitchFamily="2" charset="2"/>
              <a:buChar char="v"/>
            </a:pPr>
            <a:r>
              <a:rPr lang="en-US" sz="2400" b="0" dirty="0"/>
              <a:t>As such, it is important that they conduct themselves in a manner befitting a school representative and treat all students, families, and staff with kindness. </a:t>
            </a:r>
          </a:p>
        </p:txBody>
      </p:sp>
      <p:sp>
        <p:nvSpPr>
          <p:cNvPr id="3" name="Text Placeholder 6">
            <a:extLst>
              <a:ext uri="{FF2B5EF4-FFF2-40B4-BE49-F238E27FC236}">
                <a16:creationId xmlns:a16="http://schemas.microsoft.com/office/drawing/2014/main" id="{1991BF4C-0DE3-192F-2AC4-B807E8818A88}"/>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10</a:t>
            </a:r>
          </a:p>
        </p:txBody>
      </p:sp>
    </p:spTree>
    <p:extLst>
      <p:ext uri="{BB962C8B-B14F-4D97-AF65-F5344CB8AC3E}">
        <p14:creationId xmlns:p14="http://schemas.microsoft.com/office/powerpoint/2010/main" val="49185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A1B67-3379-A921-551B-1B15E1EF55FC}"/>
              </a:ext>
            </a:extLst>
          </p:cNvPr>
          <p:cNvSpPr>
            <a:spLocks noGrp="1"/>
          </p:cNvSpPr>
          <p:nvPr>
            <p:ph type="title" idx="4294967295"/>
          </p:nvPr>
        </p:nvSpPr>
        <p:spPr>
          <a:xfrm>
            <a:off x="1317625" y="4840288"/>
            <a:ext cx="7054850" cy="682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ada" pitchFamily="2"/>
                <a:ea typeface="+mn-ea"/>
                <a:cs typeface="+mn-cs"/>
              </a:rPr>
              <a:t>Get Ready for the Job</a:t>
            </a:r>
          </a:p>
        </p:txBody>
      </p:sp>
    </p:spTree>
    <p:extLst>
      <p:ext uri="{BB962C8B-B14F-4D97-AF65-F5344CB8AC3E}">
        <p14:creationId xmlns:p14="http://schemas.microsoft.com/office/powerpoint/2010/main" val="77206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Attendance Protocol</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8" y="1639117"/>
            <a:ext cx="9963998" cy="4140164"/>
          </a:xfrm>
        </p:spPr>
        <p:txBody>
          <a:bodyPr>
            <a:normAutofit/>
          </a:bodyPr>
          <a:lstStyle/>
          <a:p>
            <a:pPr>
              <a:lnSpc>
                <a:spcPct val="150000"/>
              </a:lnSpc>
            </a:pPr>
            <a:r>
              <a:rPr lang="en-US" sz="2400" b="0" dirty="0"/>
              <a:t>School crossing guards should:</a:t>
            </a:r>
          </a:p>
          <a:p>
            <a:pPr marL="342900" indent="-342900">
              <a:lnSpc>
                <a:spcPct val="150000"/>
              </a:lnSpc>
              <a:buFont typeface="Wingdings" panose="05000000000000000000" pitchFamily="2" charset="2"/>
              <a:buChar char="v"/>
            </a:pPr>
            <a:r>
              <a:rPr lang="en-US" sz="2000" b="0" dirty="0"/>
              <a:t>Notify their supervisor of a planned absence at least 24 hours in advance, so that a substitute can be found.</a:t>
            </a:r>
          </a:p>
          <a:p>
            <a:pPr marL="342900" indent="-342900">
              <a:lnSpc>
                <a:spcPct val="150000"/>
              </a:lnSpc>
              <a:buFont typeface="Wingdings" panose="05000000000000000000" pitchFamily="2" charset="2"/>
              <a:buChar char="v"/>
            </a:pPr>
            <a:r>
              <a:rPr lang="en-US" sz="2000" b="0" dirty="0"/>
              <a:t>Notify the supervisor as soon as possible if illness or unexpected circumstance prevents their timely appearance, so that a substitute can be found. </a:t>
            </a:r>
          </a:p>
          <a:p>
            <a:pPr marL="342900" indent="-342900">
              <a:lnSpc>
                <a:spcPct val="150000"/>
              </a:lnSpc>
              <a:buFont typeface="Wingdings" panose="05000000000000000000" pitchFamily="2" charset="2"/>
              <a:buChar char="v"/>
            </a:pPr>
            <a:r>
              <a:rPr lang="en-US" sz="2000" b="0" dirty="0"/>
              <a:t>Be at their station on time and properly attired. </a:t>
            </a:r>
          </a:p>
        </p:txBody>
      </p:sp>
      <p:sp>
        <p:nvSpPr>
          <p:cNvPr id="3" name="Text Placeholder 6">
            <a:extLst>
              <a:ext uri="{FF2B5EF4-FFF2-40B4-BE49-F238E27FC236}">
                <a16:creationId xmlns:a16="http://schemas.microsoft.com/office/drawing/2014/main" id="{51B8B973-387D-CAB7-7B0E-D603CDCCD59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12</a:t>
            </a:r>
          </a:p>
        </p:txBody>
      </p:sp>
    </p:spTree>
    <p:extLst>
      <p:ext uri="{BB962C8B-B14F-4D97-AF65-F5344CB8AC3E}">
        <p14:creationId xmlns:p14="http://schemas.microsoft.com/office/powerpoint/2010/main" val="116111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Personal Vehicle Parking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173861" cy="4140164"/>
          </a:xfrm>
        </p:spPr>
        <p:txBody>
          <a:bodyPr>
            <a:normAutofit/>
          </a:bodyPr>
          <a:lstStyle/>
          <a:p>
            <a:pPr marL="342900" indent="-342900">
              <a:lnSpc>
                <a:spcPct val="150000"/>
              </a:lnSpc>
              <a:buFont typeface="Wingdings" panose="05000000000000000000" pitchFamily="2" charset="2"/>
              <a:buChar char="v"/>
            </a:pPr>
            <a:r>
              <a:rPr lang="en-US" sz="2400" b="0" dirty="0"/>
              <a:t>School crossing guards should only park their vehicles in an allowed location (e.g., not on a sidewalk, not in any location where signs prohibit parking at the time). </a:t>
            </a:r>
          </a:p>
          <a:p>
            <a:pPr marL="342900" indent="-342900">
              <a:lnSpc>
                <a:spcPct val="150000"/>
              </a:lnSpc>
              <a:buFont typeface="Wingdings" panose="05000000000000000000" pitchFamily="2" charset="2"/>
              <a:buChar char="v"/>
            </a:pPr>
            <a:r>
              <a:rPr lang="en-US" sz="2400" b="0" dirty="0"/>
              <a:t>School crossing guards’ vehicles should not block the view of approaching vehicles. </a:t>
            </a:r>
          </a:p>
        </p:txBody>
      </p:sp>
      <p:sp>
        <p:nvSpPr>
          <p:cNvPr id="3" name="Text Placeholder 6">
            <a:extLst>
              <a:ext uri="{FF2B5EF4-FFF2-40B4-BE49-F238E27FC236}">
                <a16:creationId xmlns:a16="http://schemas.microsoft.com/office/drawing/2014/main" id="{54546A22-F2C9-D166-9AC3-B9C6438A34FE}"/>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13</a:t>
            </a:r>
          </a:p>
        </p:txBody>
      </p:sp>
    </p:spTree>
    <p:extLst>
      <p:ext uri="{BB962C8B-B14F-4D97-AF65-F5344CB8AC3E}">
        <p14:creationId xmlns:p14="http://schemas.microsoft.com/office/powerpoint/2010/main" val="120171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Uniform and Equipment</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fontScale="85000" lnSpcReduction="10000"/>
          </a:bodyPr>
          <a:lstStyle/>
          <a:p>
            <a:pPr>
              <a:lnSpc>
                <a:spcPct val="120000"/>
              </a:lnSpc>
            </a:pPr>
            <a:r>
              <a:rPr lang="en-US" sz="2800" b="0" dirty="0"/>
              <a:t>While on the job, school crossing guards are required to wear:</a:t>
            </a:r>
          </a:p>
          <a:p>
            <a:pPr marL="342900" indent="-342900">
              <a:lnSpc>
                <a:spcPct val="120000"/>
              </a:lnSpc>
              <a:buFont typeface="Wingdings" panose="05000000000000000000" pitchFamily="2" charset="2"/>
              <a:buChar char="v"/>
            </a:pPr>
            <a:r>
              <a:rPr lang="en-US" sz="2300" b="0" dirty="0"/>
              <a:t>Retroreflective safety apparel such as a vest or jacket. The outermost layer of the school crossing guard’s clothes must be retroreflective.</a:t>
            </a:r>
          </a:p>
          <a:p>
            <a:pPr marL="342900" indent="-342900">
              <a:lnSpc>
                <a:spcPct val="120000"/>
              </a:lnSpc>
              <a:buFont typeface="Wingdings" panose="05000000000000000000" pitchFamily="2" charset="2"/>
              <a:buChar char="v"/>
            </a:pPr>
            <a:r>
              <a:rPr lang="en-US" sz="2300" b="0" dirty="0"/>
              <a:t>STOP paddle. The paddle must be at least 18 inches in size and have the word message STOP on both sides. The paddle must also be retroreflective. It can also be illuminated for use when dark.</a:t>
            </a:r>
          </a:p>
          <a:p>
            <a:pPr marL="342900" indent="-342900">
              <a:lnSpc>
                <a:spcPct val="120000"/>
              </a:lnSpc>
              <a:buFont typeface="Wingdings" panose="05000000000000000000" pitchFamily="2" charset="2"/>
              <a:buChar char="v"/>
            </a:pPr>
            <a:r>
              <a:rPr lang="en-US" sz="2300" b="0" dirty="0"/>
              <a:t>Optional Reflective Safety Hat. If a reflective safety hat is worn, it should be retroreflective like the retroreflective safety vest or outerwear.</a:t>
            </a:r>
          </a:p>
          <a:p>
            <a:pPr marL="342900" indent="-342900">
              <a:lnSpc>
                <a:spcPct val="120000"/>
              </a:lnSpc>
              <a:buFont typeface="Wingdings" panose="05000000000000000000" pitchFamily="2" charset="2"/>
              <a:buChar char="v"/>
            </a:pPr>
            <a:r>
              <a:rPr lang="en-US" sz="2300" b="0" dirty="0"/>
              <a:t>Optional Whistle. A whistle can be used as a warning device to alert a motorist who is unresponsive to the display of the STOP paddle. If a whistle is used, it should remain in the school crossing guard’s mouth as they step into the crosswalk to conduct crossing procedures. </a:t>
            </a:r>
          </a:p>
        </p:txBody>
      </p:sp>
      <p:sp>
        <p:nvSpPr>
          <p:cNvPr id="3" name="Text Placeholder 6">
            <a:extLst>
              <a:ext uri="{FF2B5EF4-FFF2-40B4-BE49-F238E27FC236}">
                <a16:creationId xmlns:a16="http://schemas.microsoft.com/office/drawing/2014/main" id="{0B9AD161-AEEE-1670-4C0C-80EF3D3EA71B}"/>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14</a:t>
            </a:r>
          </a:p>
        </p:txBody>
      </p:sp>
    </p:spTree>
    <p:extLst>
      <p:ext uri="{BB962C8B-B14F-4D97-AF65-F5344CB8AC3E}">
        <p14:creationId xmlns:p14="http://schemas.microsoft.com/office/powerpoint/2010/main" val="303225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Standing While on Duty</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fontScale="85000" lnSpcReduction="10000"/>
          </a:bodyPr>
          <a:lstStyle/>
          <a:p>
            <a:pPr marL="457200" indent="-457200">
              <a:lnSpc>
                <a:spcPct val="160000"/>
              </a:lnSpc>
              <a:buFont typeface="Wingdings" panose="05000000000000000000" pitchFamily="2" charset="2"/>
              <a:buChar char="v"/>
            </a:pPr>
            <a:r>
              <a:rPr lang="en-US" sz="2800" b="0" dirty="0"/>
              <a:t>The visible presence of an alert school crossing guard can help to discourage unsafe behavior.</a:t>
            </a:r>
          </a:p>
          <a:p>
            <a:pPr marL="457200" indent="-457200">
              <a:lnSpc>
                <a:spcPct val="160000"/>
              </a:lnSpc>
              <a:buFont typeface="Wingdings" panose="05000000000000000000" pitchFamily="2" charset="2"/>
              <a:buChar char="v"/>
            </a:pPr>
            <a:r>
              <a:rPr lang="en-US" sz="2800" b="0" dirty="0"/>
              <a:t>School crossing guards should not sit while on duty. Sitting down reduces an approaching driver’s view of the school crossing guard or might suggest to drivers or arriving students that the school crossing guard is not on duty. </a:t>
            </a:r>
          </a:p>
          <a:p>
            <a:pPr marL="457200" indent="-457200">
              <a:lnSpc>
                <a:spcPct val="160000"/>
              </a:lnSpc>
              <a:buFont typeface="Wingdings" panose="05000000000000000000" pitchFamily="2" charset="2"/>
              <a:buChar char="v"/>
            </a:pPr>
            <a:r>
              <a:rPr lang="en-US" sz="2800" b="0" dirty="0"/>
              <a:t>School crossing guards need to be ready to react quickly in case of an unexpected event. </a:t>
            </a:r>
            <a:endParaRPr lang="en-US" sz="2300" b="0" dirty="0"/>
          </a:p>
        </p:txBody>
      </p:sp>
      <p:sp>
        <p:nvSpPr>
          <p:cNvPr id="3" name="Text Placeholder 6">
            <a:extLst>
              <a:ext uri="{FF2B5EF4-FFF2-40B4-BE49-F238E27FC236}">
                <a16:creationId xmlns:a16="http://schemas.microsoft.com/office/drawing/2014/main" id="{47007386-AAFE-551A-38D0-A98653B1B199}"/>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15</a:t>
            </a:r>
          </a:p>
        </p:txBody>
      </p:sp>
    </p:spTree>
    <p:extLst>
      <p:ext uri="{BB962C8B-B14F-4D97-AF65-F5344CB8AC3E}">
        <p14:creationId xmlns:p14="http://schemas.microsoft.com/office/powerpoint/2010/main" val="1699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Distractions and Unrelated Activities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While on duty or in uniform,</a:t>
            </a:r>
          </a:p>
          <a:p>
            <a:pPr marL="457200" indent="-457200">
              <a:lnSpc>
                <a:spcPct val="160000"/>
              </a:lnSpc>
              <a:buFont typeface="Wingdings" panose="05000000000000000000" pitchFamily="2" charset="2"/>
              <a:buChar char="v"/>
            </a:pPr>
            <a:r>
              <a:rPr lang="en-US" sz="2000" b="0" dirty="0"/>
              <a:t>School crossing guards should not eat, smoke products of any kind, consume beverages (other than water), or patronize liquor establishments. </a:t>
            </a:r>
          </a:p>
          <a:p>
            <a:pPr marL="457200" indent="-457200">
              <a:lnSpc>
                <a:spcPct val="160000"/>
              </a:lnSpc>
              <a:buFont typeface="Wingdings" panose="05000000000000000000" pitchFamily="2" charset="2"/>
              <a:buChar char="v"/>
            </a:pPr>
            <a:r>
              <a:rPr lang="en-US" sz="2000" b="0" dirty="0"/>
              <a:t>School crossing guards should not use a radio (other than a two-way radio for official communication), computer, mobile devices, headphones, portable audio players, or read (e.g., books, magazines, newspapers). A mobile communication device may be used only in an emergency and never while crossing students. </a:t>
            </a:r>
          </a:p>
        </p:txBody>
      </p:sp>
      <p:sp>
        <p:nvSpPr>
          <p:cNvPr id="3" name="Text Placeholder 6">
            <a:extLst>
              <a:ext uri="{FF2B5EF4-FFF2-40B4-BE49-F238E27FC236}">
                <a16:creationId xmlns:a16="http://schemas.microsoft.com/office/drawing/2014/main" id="{9FCB5FA0-56DB-4D53-5F0F-0536D693162B}"/>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16</a:t>
            </a:r>
          </a:p>
        </p:txBody>
      </p:sp>
    </p:spTree>
    <p:extLst>
      <p:ext uri="{BB962C8B-B14F-4D97-AF65-F5344CB8AC3E}">
        <p14:creationId xmlns:p14="http://schemas.microsoft.com/office/powerpoint/2010/main" val="290673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Interaction with Students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457200" indent="-457200">
              <a:lnSpc>
                <a:spcPct val="160000"/>
              </a:lnSpc>
              <a:buFont typeface="Wingdings" panose="05000000000000000000" pitchFamily="2" charset="2"/>
              <a:buChar char="v"/>
            </a:pPr>
            <a:r>
              <a:rPr lang="en-US" sz="2400" b="0" dirty="0"/>
              <a:t>School crossing guards should not physically touch students. </a:t>
            </a:r>
          </a:p>
          <a:p>
            <a:pPr marL="457200" indent="-457200">
              <a:lnSpc>
                <a:spcPct val="160000"/>
              </a:lnSpc>
              <a:buFont typeface="Wingdings" panose="05000000000000000000" pitchFamily="2" charset="2"/>
              <a:buChar char="v"/>
            </a:pPr>
            <a:r>
              <a:rPr lang="en-US" sz="2400" b="0" dirty="0"/>
              <a:t>Students should never be put into a school crossing guard’s vehicle. </a:t>
            </a:r>
          </a:p>
          <a:p>
            <a:pPr marL="457200" indent="-457200">
              <a:lnSpc>
                <a:spcPct val="160000"/>
              </a:lnSpc>
              <a:buFont typeface="Wingdings" panose="05000000000000000000" pitchFamily="2" charset="2"/>
              <a:buChar char="v"/>
            </a:pPr>
            <a:r>
              <a:rPr lang="en-US" sz="2400" b="0" dirty="0"/>
              <a:t>School crossing guards should never give gifts to students. </a:t>
            </a:r>
            <a:endParaRPr lang="en-US" sz="2000" b="0" dirty="0"/>
          </a:p>
        </p:txBody>
      </p:sp>
      <p:sp>
        <p:nvSpPr>
          <p:cNvPr id="3" name="Text Placeholder 6">
            <a:extLst>
              <a:ext uri="{FF2B5EF4-FFF2-40B4-BE49-F238E27FC236}">
                <a16:creationId xmlns:a16="http://schemas.microsoft.com/office/drawing/2014/main" id="{0FB5C23B-4E76-04B2-89A3-1667751DE09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17</a:t>
            </a:r>
          </a:p>
        </p:txBody>
      </p:sp>
    </p:spTree>
    <p:extLst>
      <p:ext uri="{BB962C8B-B14F-4D97-AF65-F5344CB8AC3E}">
        <p14:creationId xmlns:p14="http://schemas.microsoft.com/office/powerpoint/2010/main" val="304483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First Aid </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457200" indent="-457200">
              <a:lnSpc>
                <a:spcPct val="160000"/>
              </a:lnSpc>
              <a:buFont typeface="Wingdings" panose="05000000000000000000" pitchFamily="2" charset="2"/>
              <a:buChar char="v"/>
            </a:pPr>
            <a:r>
              <a:rPr lang="en-US" sz="2400" b="0" dirty="0"/>
              <a:t>School crossing guard sponsors are strongly encouraged to provide first aid and cardiopulmonary resuscitation (CPR) training to all school crossing guards. </a:t>
            </a:r>
          </a:p>
          <a:p>
            <a:pPr marL="457200" indent="-457200">
              <a:lnSpc>
                <a:spcPct val="160000"/>
              </a:lnSpc>
              <a:buFont typeface="Wingdings" panose="05000000000000000000" pitchFamily="2" charset="2"/>
              <a:buChar char="v"/>
            </a:pPr>
            <a:r>
              <a:rPr lang="en-US" sz="2400" b="0" dirty="0"/>
              <a:t>School crossing guards who have not received proper training should not provide first aid or CPR while on duty.</a:t>
            </a:r>
          </a:p>
          <a:p>
            <a:pPr marL="457200" indent="-457200">
              <a:lnSpc>
                <a:spcPct val="160000"/>
              </a:lnSpc>
              <a:buFont typeface="Wingdings" panose="05000000000000000000" pitchFamily="2" charset="2"/>
              <a:buChar char="v"/>
            </a:pPr>
            <a:r>
              <a:rPr lang="en-US" sz="2400" b="0" dirty="0"/>
              <a:t>All school crossing guards should be prepared to take reasonable action to help an injured student or contact emergency responders. </a:t>
            </a:r>
          </a:p>
        </p:txBody>
      </p:sp>
      <p:sp>
        <p:nvSpPr>
          <p:cNvPr id="3" name="Text Placeholder 6">
            <a:extLst>
              <a:ext uri="{FF2B5EF4-FFF2-40B4-BE49-F238E27FC236}">
                <a16:creationId xmlns:a16="http://schemas.microsoft.com/office/drawing/2014/main" id="{A6DF6ABF-7B21-7A36-E113-D97035A3B61F}"/>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18</a:t>
            </a:r>
          </a:p>
        </p:txBody>
      </p:sp>
    </p:spTree>
    <p:extLst>
      <p:ext uri="{BB962C8B-B14F-4D97-AF65-F5344CB8AC3E}">
        <p14:creationId xmlns:p14="http://schemas.microsoft.com/office/powerpoint/2010/main" val="308519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Emergencies </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457200" indent="-457200">
              <a:lnSpc>
                <a:spcPct val="160000"/>
              </a:lnSpc>
              <a:buFont typeface="Wingdings" panose="05000000000000000000" pitchFamily="2" charset="2"/>
              <a:buChar char="v"/>
            </a:pPr>
            <a:r>
              <a:rPr lang="en-US" sz="2400" b="0" dirty="0"/>
              <a:t>School crossing guards should be briefed on emergency responses that have been adopted by the school crossing guard sponsor or school, especially if circumstances require a special procedure for school crossing guards.</a:t>
            </a:r>
          </a:p>
          <a:p>
            <a:pPr marL="457200" indent="-457200">
              <a:lnSpc>
                <a:spcPct val="160000"/>
              </a:lnSpc>
              <a:buFont typeface="Wingdings" panose="05000000000000000000" pitchFamily="2" charset="2"/>
              <a:buChar char="v"/>
            </a:pPr>
            <a:r>
              <a:rPr lang="en-US" sz="2400" b="0" dirty="0"/>
              <a:t>Notify your supervisor if you have not received this information.</a:t>
            </a:r>
          </a:p>
          <a:p>
            <a:pPr marL="457200" indent="-457200">
              <a:lnSpc>
                <a:spcPct val="160000"/>
              </a:lnSpc>
              <a:buFont typeface="Wingdings" panose="05000000000000000000" pitchFamily="2" charset="2"/>
              <a:buChar char="v"/>
            </a:pPr>
            <a:r>
              <a:rPr lang="en-US" sz="2400" b="0" dirty="0">
                <a:solidFill>
                  <a:srgbClr val="FF0000"/>
                </a:solidFill>
              </a:rPr>
              <a:t>[Insert paragraph or slide showing school crossing guard sponsor’s emergency response plan, if you have one] </a:t>
            </a:r>
          </a:p>
        </p:txBody>
      </p:sp>
      <p:sp>
        <p:nvSpPr>
          <p:cNvPr id="3" name="Text Placeholder 6">
            <a:extLst>
              <a:ext uri="{FF2B5EF4-FFF2-40B4-BE49-F238E27FC236}">
                <a16:creationId xmlns:a16="http://schemas.microsoft.com/office/drawing/2014/main" id="{D10D1106-ABE7-107B-9F26-CA2220C4E058}"/>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19</a:t>
            </a:r>
          </a:p>
        </p:txBody>
      </p:sp>
    </p:spTree>
    <p:extLst>
      <p:ext uri="{BB962C8B-B14F-4D97-AF65-F5344CB8AC3E}">
        <p14:creationId xmlns:p14="http://schemas.microsoft.com/office/powerpoint/2010/main" val="153631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School Crossing Guard Training Course</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lstStyle/>
          <a:p>
            <a:pPr>
              <a:lnSpc>
                <a:spcPct val="150000"/>
              </a:lnSpc>
            </a:pPr>
            <a:r>
              <a:rPr lang="en-US" sz="2400" dirty="0"/>
              <a:t>The School Crossing Guard Training Course is made up of four (4) components:</a:t>
            </a:r>
          </a:p>
          <a:p>
            <a:pPr marL="342900" indent="-342900">
              <a:lnSpc>
                <a:spcPct val="150000"/>
              </a:lnSpc>
              <a:buFont typeface="Wingdings" panose="05000000000000000000" pitchFamily="2" charset="2"/>
              <a:buChar char="v"/>
            </a:pPr>
            <a:r>
              <a:rPr lang="en-US" sz="2000" dirty="0"/>
              <a:t>School Crossing Guard Training Presentation (this presentation)</a:t>
            </a:r>
          </a:p>
          <a:p>
            <a:pPr marL="342900" indent="-342900">
              <a:lnSpc>
                <a:spcPct val="150000"/>
              </a:lnSpc>
              <a:buFont typeface="Wingdings" panose="05000000000000000000" pitchFamily="2" charset="2"/>
              <a:buChar char="v"/>
            </a:pPr>
            <a:r>
              <a:rPr lang="en-US" sz="2000" dirty="0"/>
              <a:t>Testing</a:t>
            </a:r>
          </a:p>
          <a:p>
            <a:pPr marL="342900" indent="-342900">
              <a:lnSpc>
                <a:spcPct val="150000"/>
              </a:lnSpc>
              <a:buFont typeface="Wingdings" panose="05000000000000000000" pitchFamily="2" charset="2"/>
              <a:buChar char="v"/>
            </a:pPr>
            <a:r>
              <a:rPr lang="en-US" sz="2000" dirty="0"/>
              <a:t>Practical Training</a:t>
            </a:r>
          </a:p>
          <a:p>
            <a:pPr marL="342900" indent="-342900">
              <a:lnSpc>
                <a:spcPct val="150000"/>
              </a:lnSpc>
              <a:buFont typeface="Wingdings" panose="05000000000000000000" pitchFamily="2" charset="2"/>
              <a:buChar char="v"/>
            </a:pPr>
            <a:r>
              <a:rPr lang="en-US" sz="2000" dirty="0"/>
              <a:t>Field Assessment</a:t>
            </a:r>
          </a:p>
        </p:txBody>
      </p:sp>
      <p:sp>
        <p:nvSpPr>
          <p:cNvPr id="3" name="Text Placeholder 6">
            <a:extLst>
              <a:ext uri="{FF2B5EF4-FFF2-40B4-BE49-F238E27FC236}">
                <a16:creationId xmlns:a16="http://schemas.microsoft.com/office/drawing/2014/main" id="{C97D2566-05D8-87A0-30D4-00B786B11B89}"/>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a:t>
            </a:r>
          </a:p>
        </p:txBody>
      </p:sp>
    </p:spTree>
    <p:extLst>
      <p:ext uri="{BB962C8B-B14F-4D97-AF65-F5344CB8AC3E}">
        <p14:creationId xmlns:p14="http://schemas.microsoft.com/office/powerpoint/2010/main" val="425812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Incident Reporting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457200" indent="-457200">
              <a:lnSpc>
                <a:spcPct val="160000"/>
              </a:lnSpc>
              <a:buFont typeface="Wingdings" panose="05000000000000000000" pitchFamily="2" charset="2"/>
              <a:buChar char="v"/>
            </a:pPr>
            <a:r>
              <a:rPr lang="en-US" sz="2400" b="0" dirty="0"/>
              <a:t>School crossing guards should be familiar with the type of information necessary to complete an incident report (e.g., time, date, location, names of those involved, description of incident).</a:t>
            </a:r>
          </a:p>
          <a:p>
            <a:pPr marL="457200" indent="-457200">
              <a:lnSpc>
                <a:spcPct val="160000"/>
              </a:lnSpc>
              <a:buFont typeface="Wingdings" panose="05000000000000000000" pitchFamily="2" charset="2"/>
              <a:buChar char="v"/>
            </a:pPr>
            <a:r>
              <a:rPr lang="en-US" sz="2400" b="0" dirty="0"/>
              <a:t>Incident reports are typically used to report a crash or infraction that can endanger the lives of pedestrians. </a:t>
            </a:r>
          </a:p>
        </p:txBody>
      </p:sp>
      <p:sp>
        <p:nvSpPr>
          <p:cNvPr id="3" name="Text Placeholder 6">
            <a:extLst>
              <a:ext uri="{FF2B5EF4-FFF2-40B4-BE49-F238E27FC236}">
                <a16:creationId xmlns:a16="http://schemas.microsoft.com/office/drawing/2014/main" id="{9BFBA03D-BD9B-C8EA-FFB3-3D950017DAB2}"/>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20</a:t>
            </a:r>
          </a:p>
        </p:txBody>
      </p:sp>
    </p:spTree>
    <p:extLst>
      <p:ext uri="{BB962C8B-B14F-4D97-AF65-F5344CB8AC3E}">
        <p14:creationId xmlns:p14="http://schemas.microsoft.com/office/powerpoint/2010/main" val="103991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Getting Ready for the Job – Incident Reporting (Continued)</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marL="457200" indent="-457200">
              <a:lnSpc>
                <a:spcPct val="160000"/>
              </a:lnSpc>
              <a:buFont typeface="Wingdings" panose="05000000000000000000" pitchFamily="2" charset="2"/>
              <a:buChar char="v"/>
            </a:pPr>
            <a:r>
              <a:rPr lang="en-US" sz="2400" b="0" dirty="0"/>
              <a:t>School crossing guards are advised to carry a notebook and pen to write down a description of involved vehicles and/or individuals.</a:t>
            </a:r>
          </a:p>
          <a:p>
            <a:pPr marL="457200" indent="-457200">
              <a:lnSpc>
                <a:spcPct val="160000"/>
              </a:lnSpc>
              <a:buFont typeface="Wingdings" panose="05000000000000000000" pitchFamily="2" charset="2"/>
              <a:buChar char="v"/>
            </a:pPr>
            <a:r>
              <a:rPr lang="en-US" sz="2400" b="0" dirty="0"/>
              <a:t>School crossing guards are encouraged to be on the lookout for any potential problems or areas of concern while on duty and be prepared to report them to the appropriate individuals or supervisors.</a:t>
            </a:r>
          </a:p>
        </p:txBody>
      </p:sp>
      <p:sp>
        <p:nvSpPr>
          <p:cNvPr id="3" name="Text Placeholder 6">
            <a:extLst>
              <a:ext uri="{FF2B5EF4-FFF2-40B4-BE49-F238E27FC236}">
                <a16:creationId xmlns:a16="http://schemas.microsoft.com/office/drawing/2014/main" id="{D525069F-FC6C-6351-A158-97238E8F5CBC}"/>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21</a:t>
            </a:r>
          </a:p>
        </p:txBody>
      </p:sp>
    </p:spTree>
    <p:extLst>
      <p:ext uri="{BB962C8B-B14F-4D97-AF65-F5344CB8AC3E}">
        <p14:creationId xmlns:p14="http://schemas.microsoft.com/office/powerpoint/2010/main" val="71251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DAE15E-E178-4C09-F2DF-418A4A89896B}"/>
              </a:ext>
            </a:extLst>
          </p:cNvPr>
          <p:cNvSpPr>
            <a:spLocks noGrp="1"/>
          </p:cNvSpPr>
          <p:nvPr>
            <p:ph type="title" idx="4294967295"/>
          </p:nvPr>
        </p:nvSpPr>
        <p:spPr>
          <a:xfrm>
            <a:off x="1222375" y="820738"/>
            <a:ext cx="7054850" cy="682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ada" pitchFamily="2"/>
                <a:ea typeface="+mn-ea"/>
                <a:cs typeface="+mn-cs"/>
              </a:rPr>
              <a:t>On The Job</a:t>
            </a:r>
          </a:p>
        </p:txBody>
      </p:sp>
    </p:spTree>
    <p:extLst>
      <p:ext uri="{BB962C8B-B14F-4D97-AF65-F5344CB8AC3E}">
        <p14:creationId xmlns:p14="http://schemas.microsoft.com/office/powerpoint/2010/main" val="100116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945812" cy="4140164"/>
          </a:xfrm>
        </p:spPr>
        <p:txBody>
          <a:bodyPr>
            <a:normAutofit/>
          </a:bodyPr>
          <a:lstStyle/>
          <a:p>
            <a:pPr marL="457200" indent="-457200">
              <a:lnSpc>
                <a:spcPct val="160000"/>
              </a:lnSpc>
              <a:buFont typeface="Wingdings" panose="05000000000000000000" pitchFamily="2" charset="2"/>
              <a:buChar char="v"/>
            </a:pPr>
            <a:r>
              <a:rPr lang="en-US" sz="2400" b="0" dirty="0"/>
              <a:t>Remember, a school crossing guard’s job is to help </a:t>
            </a:r>
            <a:r>
              <a:rPr lang="en-US" sz="2400" dirty="0"/>
              <a:t>create gaps in traffic on busy roads</a:t>
            </a:r>
            <a:r>
              <a:rPr lang="en-US" sz="2400" b="0" dirty="0"/>
              <a:t>, </a:t>
            </a:r>
            <a:r>
              <a:rPr lang="en-US" sz="2400" dirty="0"/>
              <a:t>remind drivers of the presence of people walking</a:t>
            </a:r>
            <a:r>
              <a:rPr lang="en-US" sz="2400" b="0" dirty="0"/>
              <a:t>, </a:t>
            </a:r>
            <a:r>
              <a:rPr lang="en-US" sz="2400" dirty="0"/>
              <a:t>help instill safe walking skills in students and their families</a:t>
            </a:r>
            <a:r>
              <a:rPr lang="en-US" sz="2400" b="0" dirty="0"/>
              <a:t>, and </a:t>
            </a:r>
            <a:r>
              <a:rPr lang="en-US" sz="2400" dirty="0"/>
              <a:t>indicate when people driving should yield</a:t>
            </a:r>
            <a:r>
              <a:rPr lang="en-US" sz="2400" b="0" dirty="0"/>
              <a:t>. </a:t>
            </a:r>
          </a:p>
          <a:p>
            <a:pPr marL="457200" indent="-457200">
              <a:lnSpc>
                <a:spcPct val="160000"/>
              </a:lnSpc>
              <a:buFont typeface="Wingdings" panose="05000000000000000000" pitchFamily="2" charset="2"/>
              <a:buChar char="v"/>
            </a:pPr>
            <a:r>
              <a:rPr lang="en-US" sz="2400" b="0" dirty="0"/>
              <a:t>Essentially, a school crossing guard becomes a </a:t>
            </a:r>
            <a:r>
              <a:rPr lang="en-US" sz="2400" dirty="0"/>
              <a:t>STOP sign </a:t>
            </a:r>
            <a:r>
              <a:rPr lang="en-US" sz="2400" b="0" dirty="0"/>
              <a:t>in the middle of a crosswalk. </a:t>
            </a:r>
          </a:p>
        </p:txBody>
      </p:sp>
      <p:sp>
        <p:nvSpPr>
          <p:cNvPr id="3" name="Text Placeholder 6">
            <a:extLst>
              <a:ext uri="{FF2B5EF4-FFF2-40B4-BE49-F238E27FC236}">
                <a16:creationId xmlns:a16="http://schemas.microsoft.com/office/drawing/2014/main" id="{EFDAB57A-6A25-AD60-ACAD-13BFB6AA82C3}"/>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23</a:t>
            </a:r>
          </a:p>
        </p:txBody>
      </p:sp>
    </p:spTree>
    <p:extLst>
      <p:ext uri="{BB962C8B-B14F-4D97-AF65-F5344CB8AC3E}">
        <p14:creationId xmlns:p14="http://schemas.microsoft.com/office/powerpoint/2010/main" val="271297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428693" cy="4140164"/>
          </a:xfrm>
        </p:spPr>
        <p:txBody>
          <a:bodyPr>
            <a:normAutofit/>
          </a:bodyPr>
          <a:lstStyle/>
          <a:p>
            <a:pPr marL="457200" indent="-457200">
              <a:lnSpc>
                <a:spcPct val="160000"/>
              </a:lnSpc>
              <a:buFont typeface="Wingdings" panose="05000000000000000000" pitchFamily="2" charset="2"/>
              <a:buChar char="v"/>
            </a:pPr>
            <a:r>
              <a:rPr lang="en-US" sz="2400" b="0" dirty="0"/>
              <a:t>Unsignalized crosswalks are the most common crosswalks that need a school crossing guard.</a:t>
            </a:r>
          </a:p>
        </p:txBody>
      </p:sp>
      <p:sp>
        <p:nvSpPr>
          <p:cNvPr id="3" name="Text Placeholder 6">
            <a:extLst>
              <a:ext uri="{FF2B5EF4-FFF2-40B4-BE49-F238E27FC236}">
                <a16:creationId xmlns:a16="http://schemas.microsoft.com/office/drawing/2014/main" id="{140349B7-D52F-1518-A9F0-265317ACDB1B}"/>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24</a:t>
            </a:r>
          </a:p>
        </p:txBody>
      </p:sp>
    </p:spTree>
    <p:extLst>
      <p:ext uri="{BB962C8B-B14F-4D97-AF65-F5344CB8AC3E}">
        <p14:creationId xmlns:p14="http://schemas.microsoft.com/office/powerpoint/2010/main" val="113996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(1) To begin the crossing procedure, first gather students.</a:t>
            </a:r>
          </a:p>
          <a:p>
            <a:pPr marL="342900" indent="-342900">
              <a:lnSpc>
                <a:spcPct val="160000"/>
              </a:lnSpc>
              <a:buFont typeface="Wingdings" panose="05000000000000000000" pitchFamily="2" charset="2"/>
              <a:buChar char="v"/>
            </a:pPr>
            <a:r>
              <a:rPr lang="en-US" sz="2000" b="0" dirty="0"/>
              <a:t>Wait with students on the edge of the roadway outside of the crosswalk as they gather to cross.</a:t>
            </a:r>
          </a:p>
          <a:p>
            <a:pPr marL="342900" indent="-342900">
              <a:lnSpc>
                <a:spcPct val="160000"/>
              </a:lnSpc>
              <a:buFont typeface="Wingdings" panose="05000000000000000000" pitchFamily="2" charset="2"/>
              <a:buChar char="v"/>
            </a:pPr>
            <a:r>
              <a:rPr lang="en-US" sz="2000" b="0" dirty="0"/>
              <a:t>Tell students you will tell them when they may cross.</a:t>
            </a:r>
          </a:p>
        </p:txBody>
      </p:sp>
      <p:sp>
        <p:nvSpPr>
          <p:cNvPr id="3" name="Text Placeholder 6">
            <a:extLst>
              <a:ext uri="{FF2B5EF4-FFF2-40B4-BE49-F238E27FC236}">
                <a16:creationId xmlns:a16="http://schemas.microsoft.com/office/drawing/2014/main" id="{93B20749-5DFF-AB82-4DC1-D3A2268F430A}"/>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25</a:t>
            </a:r>
          </a:p>
        </p:txBody>
      </p:sp>
    </p:spTree>
    <p:extLst>
      <p:ext uri="{BB962C8B-B14F-4D97-AF65-F5344CB8AC3E}">
        <p14:creationId xmlns:p14="http://schemas.microsoft.com/office/powerpoint/2010/main" val="357289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199902" cy="4140164"/>
          </a:xfrm>
        </p:spPr>
        <p:txBody>
          <a:bodyPr>
            <a:normAutofit/>
          </a:bodyPr>
          <a:lstStyle/>
          <a:p>
            <a:pPr>
              <a:lnSpc>
                <a:spcPct val="160000"/>
              </a:lnSpc>
            </a:pPr>
            <a:r>
              <a:rPr lang="en-US" sz="2400" b="0" dirty="0"/>
              <a:t>(2) Next, find a gap in traffic.</a:t>
            </a:r>
          </a:p>
          <a:p>
            <a:pPr marL="342900" indent="-342900">
              <a:lnSpc>
                <a:spcPct val="160000"/>
              </a:lnSpc>
              <a:buFont typeface="Wingdings" panose="05000000000000000000" pitchFamily="2" charset="2"/>
              <a:buChar char="v"/>
            </a:pPr>
            <a:r>
              <a:rPr lang="en-US" sz="2000" b="0" dirty="0"/>
              <a:t>Look all ways for approaching vehicles. Look left, right, front, and behind for approaching vehicles. </a:t>
            </a:r>
          </a:p>
          <a:p>
            <a:pPr marL="342900" indent="-342900">
              <a:lnSpc>
                <a:spcPct val="160000"/>
              </a:lnSpc>
              <a:buFont typeface="Wingdings" panose="05000000000000000000" pitchFamily="2" charset="2"/>
              <a:buChar char="v"/>
            </a:pPr>
            <a:r>
              <a:rPr lang="en-US" sz="2000" b="0" dirty="0"/>
              <a:t>Find the gap in traffic. </a:t>
            </a:r>
            <a:br>
              <a:rPr lang="en-US" sz="2000" b="0" dirty="0"/>
            </a:br>
            <a:r>
              <a:rPr lang="en-US" sz="2000" b="0" dirty="0"/>
              <a:t>A gap in traffic means there are no vehicles approaching the crosswalk or that there are no vehicles within 100 to 200 feet (about half a football field or one soccer field) from the crosswalk. </a:t>
            </a:r>
          </a:p>
          <a:p>
            <a:pPr marL="342900" indent="-342900">
              <a:lnSpc>
                <a:spcPct val="160000"/>
              </a:lnSpc>
              <a:buFont typeface="Wingdings" panose="05000000000000000000" pitchFamily="2" charset="2"/>
              <a:buChar char="v"/>
            </a:pPr>
            <a:r>
              <a:rPr lang="en-US" sz="2000" b="0" dirty="0"/>
              <a:t>You will practice finding gaps in traffic during Practical Training. </a:t>
            </a:r>
            <a:endParaRPr lang="en-US" sz="2000" b="0" i="0" u="none" strike="noStrike" baseline="0" dirty="0">
              <a:solidFill>
                <a:srgbClr val="4D4C4F"/>
              </a:solidFill>
              <a:latin typeface="Mada" panose="020B0604020202020204"/>
            </a:endParaRPr>
          </a:p>
          <a:p>
            <a:pPr marL="342900" indent="-342900">
              <a:lnSpc>
                <a:spcPct val="160000"/>
              </a:lnSpc>
              <a:buFont typeface="Wingdings" panose="05000000000000000000" pitchFamily="2" charset="2"/>
              <a:buChar char="v"/>
            </a:pPr>
            <a:endParaRPr lang="en-US" sz="2000" b="0" dirty="0"/>
          </a:p>
        </p:txBody>
      </p:sp>
      <p:sp>
        <p:nvSpPr>
          <p:cNvPr id="3" name="Text Placeholder 6">
            <a:extLst>
              <a:ext uri="{FF2B5EF4-FFF2-40B4-BE49-F238E27FC236}">
                <a16:creationId xmlns:a16="http://schemas.microsoft.com/office/drawing/2014/main" id="{08E384F9-64BB-A504-18E8-0E7B1E1D2378}"/>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26</a:t>
            </a:r>
          </a:p>
        </p:txBody>
      </p:sp>
    </p:spTree>
    <p:extLst>
      <p:ext uri="{BB962C8B-B14F-4D97-AF65-F5344CB8AC3E}">
        <p14:creationId xmlns:p14="http://schemas.microsoft.com/office/powerpoint/2010/main" val="58218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6"/>
            <a:ext cx="11043826" cy="4426705"/>
          </a:xfrm>
        </p:spPr>
        <p:txBody>
          <a:bodyPr>
            <a:normAutofit fontScale="92500"/>
          </a:bodyPr>
          <a:lstStyle/>
          <a:p>
            <a:pPr>
              <a:lnSpc>
                <a:spcPct val="160000"/>
              </a:lnSpc>
            </a:pPr>
            <a:r>
              <a:rPr lang="en-US" sz="2600" b="0" dirty="0"/>
              <a:t>(3) Then, enter the crosswalk.</a:t>
            </a:r>
          </a:p>
          <a:p>
            <a:pPr marL="342900" indent="-342900">
              <a:lnSpc>
                <a:spcPct val="160000"/>
              </a:lnSpc>
              <a:buFont typeface="Wingdings" panose="05000000000000000000" pitchFamily="2" charset="2"/>
              <a:buChar char="v"/>
            </a:pPr>
            <a:r>
              <a:rPr lang="en-US" b="0" dirty="0"/>
              <a:t>Raise the STOP paddle and hold your other hand with an upraised palm as you walk into the crosswalk. The STOP paddle should lead you as you enter the crosswalk. </a:t>
            </a:r>
          </a:p>
          <a:p>
            <a:pPr marL="342900" indent="-342900">
              <a:lnSpc>
                <a:spcPct val="160000"/>
              </a:lnSpc>
              <a:buFont typeface="Wingdings" panose="05000000000000000000" pitchFamily="2" charset="2"/>
              <a:buChar char="v"/>
            </a:pPr>
            <a:r>
              <a:rPr lang="en-US" b="0" dirty="0"/>
              <a:t>Hold the STOP paddle shoulder-high so that one side is displayed to vehicles approaching the crosswalk on the near side of the street and the other is displayed to vehicles approaching the crosswalk on the far side of the street. </a:t>
            </a:r>
          </a:p>
          <a:p>
            <a:pPr marL="342900" indent="-342900">
              <a:lnSpc>
                <a:spcPct val="160000"/>
              </a:lnSpc>
              <a:buFont typeface="Wingdings" panose="05000000000000000000" pitchFamily="2" charset="2"/>
              <a:buChar char="v"/>
            </a:pPr>
            <a:r>
              <a:rPr lang="en-US" b="0" dirty="0"/>
              <a:t>Your body should not block either view of the STOP paddle. The two faces of the STOP paddle should remain continuously visible to vehicles approaching on the respective sides. </a:t>
            </a:r>
          </a:p>
        </p:txBody>
      </p:sp>
      <p:sp>
        <p:nvSpPr>
          <p:cNvPr id="3" name="Text Placeholder 6">
            <a:extLst>
              <a:ext uri="{FF2B5EF4-FFF2-40B4-BE49-F238E27FC236}">
                <a16:creationId xmlns:a16="http://schemas.microsoft.com/office/drawing/2014/main" id="{E3AD8C52-EB4F-EFC0-2D39-4923C9A198B4}"/>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27</a:t>
            </a:r>
          </a:p>
        </p:txBody>
      </p:sp>
    </p:spTree>
    <p:extLst>
      <p:ext uri="{BB962C8B-B14F-4D97-AF65-F5344CB8AC3E}">
        <p14:creationId xmlns:p14="http://schemas.microsoft.com/office/powerpoint/2010/main" val="250341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608575" cy="4140164"/>
          </a:xfrm>
        </p:spPr>
        <p:txBody>
          <a:bodyPr>
            <a:normAutofit/>
          </a:bodyPr>
          <a:lstStyle/>
          <a:p>
            <a:pPr>
              <a:lnSpc>
                <a:spcPct val="160000"/>
              </a:lnSpc>
            </a:pPr>
            <a:r>
              <a:rPr lang="en-US" sz="2400" b="0" dirty="0"/>
              <a:t>(4) Then, take your position.</a:t>
            </a:r>
          </a:p>
          <a:p>
            <a:pPr marL="342900" indent="-342900">
              <a:lnSpc>
                <a:spcPct val="160000"/>
              </a:lnSpc>
              <a:buFont typeface="Wingdings" panose="05000000000000000000" pitchFamily="2" charset="2"/>
              <a:buChar char="v"/>
            </a:pPr>
            <a:r>
              <a:rPr lang="en-US" sz="2000" b="0" dirty="0"/>
              <a:t>Stop in the middle of the crosswalk.</a:t>
            </a:r>
          </a:p>
          <a:p>
            <a:pPr marL="342900" indent="-342900">
              <a:lnSpc>
                <a:spcPct val="160000"/>
              </a:lnSpc>
              <a:buFont typeface="Wingdings" panose="05000000000000000000" pitchFamily="2" charset="2"/>
              <a:buChar char="v"/>
            </a:pPr>
            <a:r>
              <a:rPr lang="en-US" sz="2000" b="0" dirty="0"/>
              <a:t>Stand at the edge of the crosswalk, either at the front or back, making space so that students can clearly pass without running into you. </a:t>
            </a:r>
          </a:p>
          <a:p>
            <a:pPr marL="342900" indent="-342900">
              <a:lnSpc>
                <a:spcPct val="160000"/>
              </a:lnSpc>
              <a:buFont typeface="Wingdings" panose="05000000000000000000" pitchFamily="2" charset="2"/>
              <a:buChar char="v"/>
            </a:pPr>
            <a:r>
              <a:rPr lang="en-US" sz="2000" b="0" dirty="0"/>
              <a:t>The STOP paddle should be kept raised while in the roadway. A school crossing guard should not switch the STOP paddle from one hand to the other or wave it about while in the roadway. </a:t>
            </a:r>
          </a:p>
        </p:txBody>
      </p:sp>
      <p:sp>
        <p:nvSpPr>
          <p:cNvPr id="3" name="Text Placeholder 6">
            <a:extLst>
              <a:ext uri="{FF2B5EF4-FFF2-40B4-BE49-F238E27FC236}">
                <a16:creationId xmlns:a16="http://schemas.microsoft.com/office/drawing/2014/main" id="{D590F3B8-000B-D588-2BAB-A6B1EFE1CCA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28</a:t>
            </a:r>
          </a:p>
        </p:txBody>
      </p:sp>
    </p:spTree>
    <p:extLst>
      <p:ext uri="{BB962C8B-B14F-4D97-AF65-F5344CB8AC3E}">
        <p14:creationId xmlns:p14="http://schemas.microsoft.com/office/powerpoint/2010/main" val="2928907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a:lnSpc>
                <a:spcPct val="160000"/>
              </a:lnSpc>
            </a:pPr>
            <a:r>
              <a:rPr lang="en-US" sz="2400" b="0" dirty="0"/>
              <a:t>(5) Next, signal students.</a:t>
            </a:r>
          </a:p>
          <a:p>
            <a:pPr marL="342900" indent="-342900">
              <a:lnSpc>
                <a:spcPct val="160000"/>
              </a:lnSpc>
              <a:buFont typeface="Wingdings" panose="05000000000000000000" pitchFamily="2" charset="2"/>
              <a:buChar char="v"/>
            </a:pPr>
            <a:r>
              <a:rPr lang="en-US" sz="2000" b="0" dirty="0"/>
              <a:t>When you know there are no vehicles coming, or that there is enough time for drivers to yield, look at the students and loudly say “You may cross.” </a:t>
            </a:r>
          </a:p>
          <a:p>
            <a:pPr marL="342900" indent="-342900">
              <a:lnSpc>
                <a:spcPct val="160000"/>
              </a:lnSpc>
              <a:buFont typeface="Wingdings" panose="05000000000000000000" pitchFamily="2" charset="2"/>
              <a:buChar char="v"/>
            </a:pPr>
            <a:r>
              <a:rPr lang="en-US" sz="2000" b="0" dirty="0"/>
              <a:t>DO NOT move your hands when signaling students to cross. </a:t>
            </a:r>
          </a:p>
          <a:p>
            <a:pPr marL="342900" indent="-342900">
              <a:lnSpc>
                <a:spcPct val="160000"/>
              </a:lnSpc>
              <a:buFont typeface="Wingdings" panose="05000000000000000000" pitchFamily="2" charset="2"/>
              <a:buChar char="v"/>
            </a:pPr>
            <a:r>
              <a:rPr lang="en-US" sz="2000" b="0" dirty="0"/>
              <a:t>PLEASE NOTE: Students and others with special needs may need more time to cross. </a:t>
            </a:r>
          </a:p>
        </p:txBody>
      </p:sp>
      <p:sp>
        <p:nvSpPr>
          <p:cNvPr id="3" name="Text Placeholder 6">
            <a:extLst>
              <a:ext uri="{FF2B5EF4-FFF2-40B4-BE49-F238E27FC236}">
                <a16:creationId xmlns:a16="http://schemas.microsoft.com/office/drawing/2014/main" id="{6841F262-5D91-FCF1-8353-3FED3C90743C}"/>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29</a:t>
            </a:r>
          </a:p>
        </p:txBody>
      </p:sp>
    </p:spTree>
    <p:extLst>
      <p:ext uri="{BB962C8B-B14F-4D97-AF65-F5344CB8AC3E}">
        <p14:creationId xmlns:p14="http://schemas.microsoft.com/office/powerpoint/2010/main" val="397434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School Crossing Guard Training Course</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383723" cy="4140164"/>
          </a:xfrm>
        </p:spPr>
        <p:txBody>
          <a:bodyPr/>
          <a:lstStyle/>
          <a:p>
            <a:pPr>
              <a:lnSpc>
                <a:spcPct val="150000"/>
              </a:lnSpc>
            </a:pPr>
            <a:r>
              <a:rPr lang="en-US" sz="2400" b="0" dirty="0"/>
              <a:t>The goal of this course is to provide </a:t>
            </a:r>
            <a:r>
              <a:rPr lang="en-US" sz="2400" dirty="0"/>
              <a:t>standardized training </a:t>
            </a:r>
            <a:r>
              <a:rPr lang="en-US" sz="2400" b="0" dirty="0"/>
              <a:t>to newly employed school crossing guards as well as seasoned school crossing guards to help them understand their </a:t>
            </a:r>
            <a:r>
              <a:rPr lang="en-US" sz="2400" dirty="0"/>
              <a:t>roles and responsibilities</a:t>
            </a:r>
            <a:r>
              <a:rPr lang="en-US" sz="2400" b="0" dirty="0"/>
              <a:t>, learn about </a:t>
            </a:r>
            <a:r>
              <a:rPr lang="en-US" sz="2400" dirty="0"/>
              <a:t>relevant laws and traffic regulations</a:t>
            </a:r>
            <a:r>
              <a:rPr lang="en-US" sz="2400" b="0" dirty="0"/>
              <a:t>, practice proper </a:t>
            </a:r>
            <a:r>
              <a:rPr lang="en-US" sz="2400" dirty="0"/>
              <a:t>crossing techniques</a:t>
            </a:r>
            <a:r>
              <a:rPr lang="en-US" sz="2400" b="0" dirty="0"/>
              <a:t>, and </a:t>
            </a:r>
            <a:r>
              <a:rPr lang="en-US" sz="2400" dirty="0"/>
              <a:t>foster safe environments</a:t>
            </a:r>
            <a:r>
              <a:rPr lang="en-US" sz="2400" b="0" dirty="0"/>
              <a:t>.</a:t>
            </a:r>
            <a:endParaRPr lang="en-US" sz="2000" b="0" dirty="0"/>
          </a:p>
        </p:txBody>
      </p:sp>
      <p:sp>
        <p:nvSpPr>
          <p:cNvPr id="3" name="Text Placeholder 6">
            <a:extLst>
              <a:ext uri="{FF2B5EF4-FFF2-40B4-BE49-F238E27FC236}">
                <a16:creationId xmlns:a16="http://schemas.microsoft.com/office/drawing/2014/main" id="{24838879-70ED-7A53-656B-79DDF5C5BCDE}"/>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a:t>
            </a:r>
          </a:p>
        </p:txBody>
      </p:sp>
    </p:spTree>
    <p:extLst>
      <p:ext uri="{BB962C8B-B14F-4D97-AF65-F5344CB8AC3E}">
        <p14:creationId xmlns:p14="http://schemas.microsoft.com/office/powerpoint/2010/main" val="393938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(6) Signaling drivers.</a:t>
            </a:r>
          </a:p>
          <a:p>
            <a:pPr marL="342900" indent="-342900">
              <a:lnSpc>
                <a:spcPct val="160000"/>
              </a:lnSpc>
              <a:buFont typeface="Wingdings" panose="05000000000000000000" pitchFamily="2" charset="2"/>
              <a:buChar char="v"/>
            </a:pPr>
            <a:r>
              <a:rPr lang="en-US" sz="2000" b="0" dirty="0"/>
              <a:t>While in the crosswalk, a school crossing guard should never make any hand or head movement that might be interpreted by a driver as a signal to proceed. </a:t>
            </a:r>
          </a:p>
          <a:p>
            <a:pPr marL="342900" indent="-342900">
              <a:lnSpc>
                <a:spcPct val="160000"/>
              </a:lnSpc>
              <a:buFont typeface="Wingdings" panose="05000000000000000000" pitchFamily="2" charset="2"/>
              <a:buChar char="v"/>
            </a:pPr>
            <a:r>
              <a:rPr lang="en-US" sz="2000" b="0" dirty="0"/>
              <a:t>A school crossing guard should maintain eye contact directly with approaching drivers. </a:t>
            </a:r>
          </a:p>
        </p:txBody>
      </p:sp>
      <p:sp>
        <p:nvSpPr>
          <p:cNvPr id="3" name="Text Placeholder 6">
            <a:extLst>
              <a:ext uri="{FF2B5EF4-FFF2-40B4-BE49-F238E27FC236}">
                <a16:creationId xmlns:a16="http://schemas.microsoft.com/office/drawing/2014/main" id="{CC765DA6-DC8F-BBC3-DCBC-FC8808F2B4DD}"/>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30</a:t>
            </a:r>
          </a:p>
        </p:txBody>
      </p:sp>
    </p:spTree>
    <p:extLst>
      <p:ext uri="{BB962C8B-B14F-4D97-AF65-F5344CB8AC3E}">
        <p14:creationId xmlns:p14="http://schemas.microsoft.com/office/powerpoint/2010/main" val="217857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Crossing Procedure at Unsignalized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653546" cy="4140164"/>
          </a:xfrm>
        </p:spPr>
        <p:txBody>
          <a:bodyPr>
            <a:normAutofit/>
          </a:bodyPr>
          <a:lstStyle/>
          <a:p>
            <a:pPr>
              <a:lnSpc>
                <a:spcPct val="160000"/>
              </a:lnSpc>
            </a:pPr>
            <a:r>
              <a:rPr lang="en-US" sz="2400" b="0" dirty="0"/>
              <a:t>(7) Lastly, exit the crosswalk.</a:t>
            </a:r>
          </a:p>
          <a:p>
            <a:pPr marL="342900" indent="-342900">
              <a:lnSpc>
                <a:spcPct val="160000"/>
              </a:lnSpc>
              <a:buFont typeface="Wingdings" panose="05000000000000000000" pitchFamily="2" charset="2"/>
              <a:buChar char="v"/>
            </a:pPr>
            <a:r>
              <a:rPr lang="en-US" sz="2000" b="0" dirty="0"/>
              <a:t>When students have finished crossing, exit the crosswalk while keeping the STOP paddle raised and your other hand with an upraised palm. </a:t>
            </a:r>
          </a:p>
        </p:txBody>
      </p:sp>
      <p:sp>
        <p:nvSpPr>
          <p:cNvPr id="3" name="Text Placeholder 6">
            <a:extLst>
              <a:ext uri="{FF2B5EF4-FFF2-40B4-BE49-F238E27FC236}">
                <a16:creationId xmlns:a16="http://schemas.microsoft.com/office/drawing/2014/main" id="{129E447B-22CC-83F0-93CF-A2118BE07372}"/>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31</a:t>
            </a:r>
          </a:p>
        </p:txBody>
      </p:sp>
    </p:spTree>
    <p:extLst>
      <p:ext uri="{BB962C8B-B14F-4D97-AF65-F5344CB8AC3E}">
        <p14:creationId xmlns:p14="http://schemas.microsoft.com/office/powerpoint/2010/main" val="62549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457200" indent="-457200">
              <a:lnSpc>
                <a:spcPct val="160000"/>
              </a:lnSpc>
              <a:buFont typeface="Wingdings" panose="05000000000000000000" pitchFamily="2" charset="2"/>
              <a:buChar char="v"/>
            </a:pPr>
            <a:r>
              <a:rPr lang="en-US" sz="2400" b="0" dirty="0"/>
              <a:t>When crossing students at signalized crosswalks, a pedestrian push button is usually installed.</a:t>
            </a:r>
          </a:p>
        </p:txBody>
      </p:sp>
      <p:sp>
        <p:nvSpPr>
          <p:cNvPr id="3" name="Text Placeholder 6">
            <a:extLst>
              <a:ext uri="{FF2B5EF4-FFF2-40B4-BE49-F238E27FC236}">
                <a16:creationId xmlns:a16="http://schemas.microsoft.com/office/drawing/2014/main" id="{116690CB-5D09-9410-0629-C10A979C1251}"/>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32</a:t>
            </a:r>
          </a:p>
        </p:txBody>
      </p:sp>
    </p:spTree>
    <p:extLst>
      <p:ext uri="{BB962C8B-B14F-4D97-AF65-F5344CB8AC3E}">
        <p14:creationId xmlns:p14="http://schemas.microsoft.com/office/powerpoint/2010/main" val="347853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marL="457200" indent="-457200">
              <a:lnSpc>
                <a:spcPct val="160000"/>
              </a:lnSpc>
              <a:buFont typeface="Wingdings" panose="05000000000000000000" pitchFamily="2" charset="2"/>
              <a:buChar char="v"/>
            </a:pPr>
            <a:r>
              <a:rPr lang="en-US" sz="2400" b="0" dirty="0"/>
              <a:t>You will want to use the same crossing procedure as used at an unsignalized crosswalk, with minor differences.</a:t>
            </a:r>
          </a:p>
          <a:p>
            <a:pPr marL="457200" indent="-457200">
              <a:lnSpc>
                <a:spcPct val="160000"/>
              </a:lnSpc>
              <a:buFont typeface="Wingdings" panose="05000000000000000000" pitchFamily="2" charset="2"/>
              <a:buChar char="v"/>
            </a:pPr>
            <a:r>
              <a:rPr lang="en-US" sz="2400" b="0" dirty="0"/>
              <a:t>These crossing procedures are repeated on the next slides for review and to show these minor differences.</a:t>
            </a:r>
          </a:p>
        </p:txBody>
      </p:sp>
      <p:sp>
        <p:nvSpPr>
          <p:cNvPr id="3" name="Text Placeholder 6">
            <a:extLst>
              <a:ext uri="{FF2B5EF4-FFF2-40B4-BE49-F238E27FC236}">
                <a16:creationId xmlns:a16="http://schemas.microsoft.com/office/drawing/2014/main" id="{85A37FBA-FEB8-AF2A-4262-24FE30461153}"/>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33</a:t>
            </a:r>
          </a:p>
        </p:txBody>
      </p:sp>
    </p:spTree>
    <p:extLst>
      <p:ext uri="{BB962C8B-B14F-4D97-AF65-F5344CB8AC3E}">
        <p14:creationId xmlns:p14="http://schemas.microsoft.com/office/powerpoint/2010/main" val="200222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(1) To begin the crossing procedure, first gather students.</a:t>
            </a:r>
          </a:p>
          <a:p>
            <a:pPr marL="342900" indent="-342900">
              <a:lnSpc>
                <a:spcPct val="160000"/>
              </a:lnSpc>
              <a:buFont typeface="Wingdings" panose="05000000000000000000" pitchFamily="2" charset="2"/>
              <a:buChar char="v"/>
            </a:pPr>
            <a:r>
              <a:rPr lang="en-US" sz="2000" b="0" dirty="0"/>
              <a:t>Wait with students on the edge of the roadway outside of the crosswalk as they gather to cross.</a:t>
            </a:r>
          </a:p>
          <a:p>
            <a:pPr marL="342900" indent="-342900">
              <a:lnSpc>
                <a:spcPct val="160000"/>
              </a:lnSpc>
              <a:buFont typeface="Wingdings" panose="05000000000000000000" pitchFamily="2" charset="2"/>
              <a:buChar char="v"/>
            </a:pPr>
            <a:r>
              <a:rPr lang="en-US" sz="2000" b="0" dirty="0"/>
              <a:t>Tell students you will tell them when they may cross.</a:t>
            </a:r>
          </a:p>
        </p:txBody>
      </p:sp>
      <p:sp>
        <p:nvSpPr>
          <p:cNvPr id="3" name="Text Placeholder 6">
            <a:extLst>
              <a:ext uri="{FF2B5EF4-FFF2-40B4-BE49-F238E27FC236}">
                <a16:creationId xmlns:a16="http://schemas.microsoft.com/office/drawing/2014/main" id="{81A7FFD3-0366-E615-694C-3F48113F1CED}"/>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34</a:t>
            </a:r>
          </a:p>
        </p:txBody>
      </p:sp>
    </p:spTree>
    <p:extLst>
      <p:ext uri="{BB962C8B-B14F-4D97-AF65-F5344CB8AC3E}">
        <p14:creationId xmlns:p14="http://schemas.microsoft.com/office/powerpoint/2010/main" val="123408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(2) Then, as students collect,</a:t>
            </a:r>
          </a:p>
          <a:p>
            <a:pPr marL="342900" indent="-342900">
              <a:lnSpc>
                <a:spcPct val="160000"/>
              </a:lnSpc>
              <a:buFont typeface="Wingdings" panose="05000000000000000000" pitchFamily="2" charset="2"/>
              <a:buChar char="v"/>
            </a:pPr>
            <a:r>
              <a:rPr lang="en-US" sz="2000" b="0" dirty="0"/>
              <a:t>Press the pedestrian push button to activate the pedestrian walk signal. </a:t>
            </a:r>
          </a:p>
          <a:p>
            <a:pPr marL="342900" indent="-342900">
              <a:lnSpc>
                <a:spcPct val="160000"/>
              </a:lnSpc>
              <a:buFont typeface="Wingdings" panose="05000000000000000000" pitchFamily="2" charset="2"/>
              <a:buChar char="v"/>
            </a:pPr>
            <a:r>
              <a:rPr lang="en-US" sz="2000" b="0" dirty="0"/>
              <a:t>When a fresh walking person symbol or “walk” message is displayed (or when the appropriate greenlight is illuminated if there is no pedestrian signal), make a final scan for vehicles. </a:t>
            </a:r>
          </a:p>
        </p:txBody>
      </p:sp>
      <p:sp>
        <p:nvSpPr>
          <p:cNvPr id="3" name="Text Placeholder 6">
            <a:extLst>
              <a:ext uri="{FF2B5EF4-FFF2-40B4-BE49-F238E27FC236}">
                <a16:creationId xmlns:a16="http://schemas.microsoft.com/office/drawing/2014/main" id="{225AB96F-2152-7169-B69F-B417E90D1D2B}"/>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35</a:t>
            </a:r>
          </a:p>
        </p:txBody>
      </p:sp>
    </p:spTree>
    <p:extLst>
      <p:ext uri="{BB962C8B-B14F-4D97-AF65-F5344CB8AC3E}">
        <p14:creationId xmlns:p14="http://schemas.microsoft.com/office/powerpoint/2010/main" val="146713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6"/>
            <a:ext cx="11043826" cy="4453865"/>
          </a:xfrm>
        </p:spPr>
        <p:txBody>
          <a:bodyPr>
            <a:normAutofit/>
          </a:bodyPr>
          <a:lstStyle/>
          <a:p>
            <a:pPr>
              <a:lnSpc>
                <a:spcPct val="160000"/>
              </a:lnSpc>
            </a:pPr>
            <a:r>
              <a:rPr lang="en-US" sz="2400" b="0" dirty="0"/>
              <a:t>(3) Enter the crosswalk.</a:t>
            </a:r>
          </a:p>
          <a:p>
            <a:pPr marL="342900" indent="-342900">
              <a:lnSpc>
                <a:spcPct val="160000"/>
              </a:lnSpc>
              <a:buFont typeface="Wingdings" panose="05000000000000000000" pitchFamily="2" charset="2"/>
              <a:buChar char="v"/>
            </a:pPr>
            <a:r>
              <a:rPr lang="en-US" sz="2000" b="0" dirty="0"/>
              <a:t>Raise the STOP paddle and hold your other hand with an upraised palm as you walk into the crosswalk. The STOP paddle should lead you as you enter the crosswalk. </a:t>
            </a:r>
          </a:p>
          <a:p>
            <a:pPr marL="342900" indent="-342900">
              <a:lnSpc>
                <a:spcPct val="160000"/>
              </a:lnSpc>
              <a:buFont typeface="Wingdings" panose="05000000000000000000" pitchFamily="2" charset="2"/>
              <a:buChar char="v"/>
            </a:pPr>
            <a:r>
              <a:rPr lang="en-US" sz="2000" b="0" dirty="0"/>
              <a:t>Hold the STOP paddle shoulder-high so that one side is displayed to vehicles approaching the crosswalk on the near side of the street and the other is displayed to vehicles approaching the crosswalk on the far side of the street. </a:t>
            </a:r>
          </a:p>
          <a:p>
            <a:pPr marL="342900" indent="-342900">
              <a:lnSpc>
                <a:spcPct val="160000"/>
              </a:lnSpc>
              <a:buFont typeface="Wingdings" panose="05000000000000000000" pitchFamily="2" charset="2"/>
              <a:buChar char="v"/>
            </a:pPr>
            <a:r>
              <a:rPr lang="en-US" sz="2000" b="0" dirty="0"/>
              <a:t>Your body should not block either view of the STOP paddle. The two faces of the STOP paddle should remain continuously visible to vehicles approaching on the respective sides. </a:t>
            </a:r>
          </a:p>
        </p:txBody>
      </p:sp>
      <p:sp>
        <p:nvSpPr>
          <p:cNvPr id="3" name="Text Placeholder 6">
            <a:extLst>
              <a:ext uri="{FF2B5EF4-FFF2-40B4-BE49-F238E27FC236}">
                <a16:creationId xmlns:a16="http://schemas.microsoft.com/office/drawing/2014/main" id="{5DD757B7-6955-1648-218E-035F1313935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36</a:t>
            </a:r>
          </a:p>
        </p:txBody>
      </p:sp>
    </p:spTree>
    <p:extLst>
      <p:ext uri="{BB962C8B-B14F-4D97-AF65-F5344CB8AC3E}">
        <p14:creationId xmlns:p14="http://schemas.microsoft.com/office/powerpoint/2010/main" val="941741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(4) Take your position.</a:t>
            </a:r>
          </a:p>
          <a:p>
            <a:pPr marL="342900" indent="-342900">
              <a:lnSpc>
                <a:spcPct val="160000"/>
              </a:lnSpc>
              <a:buFont typeface="Wingdings" panose="05000000000000000000" pitchFamily="2" charset="2"/>
              <a:buChar char="v"/>
            </a:pPr>
            <a:r>
              <a:rPr lang="en-US" sz="2000" b="0" dirty="0"/>
              <a:t>Stop in the middle of the crosswalk.</a:t>
            </a:r>
          </a:p>
          <a:p>
            <a:pPr marL="342900" indent="-342900">
              <a:lnSpc>
                <a:spcPct val="160000"/>
              </a:lnSpc>
              <a:buFont typeface="Wingdings" panose="05000000000000000000" pitchFamily="2" charset="2"/>
              <a:buChar char="v"/>
            </a:pPr>
            <a:r>
              <a:rPr lang="en-US" sz="2000" b="0" dirty="0"/>
              <a:t>Stand at the edge of the crosswalk, either at the front or back, making space so that students can clearly pass without running into you.</a:t>
            </a:r>
          </a:p>
          <a:p>
            <a:pPr marL="342900" indent="-342900">
              <a:lnSpc>
                <a:spcPct val="160000"/>
              </a:lnSpc>
              <a:buFont typeface="Wingdings" panose="05000000000000000000" pitchFamily="2" charset="2"/>
              <a:buChar char="v"/>
            </a:pPr>
            <a:r>
              <a:rPr lang="en-US" sz="2000" b="0" dirty="0"/>
              <a:t>The STOP paddle should be kept raised while in the roadway. A school crossing guard should not switch the STOP paddle from one hand to the other or wave it about while in the roadway.</a:t>
            </a:r>
          </a:p>
        </p:txBody>
      </p:sp>
      <p:sp>
        <p:nvSpPr>
          <p:cNvPr id="3" name="Text Placeholder 6">
            <a:extLst>
              <a:ext uri="{FF2B5EF4-FFF2-40B4-BE49-F238E27FC236}">
                <a16:creationId xmlns:a16="http://schemas.microsoft.com/office/drawing/2014/main" id="{C7192CAA-C9FC-19E2-81D0-639778998E83}"/>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37</a:t>
            </a:r>
          </a:p>
        </p:txBody>
      </p:sp>
    </p:spTree>
    <p:extLst>
      <p:ext uri="{BB962C8B-B14F-4D97-AF65-F5344CB8AC3E}">
        <p14:creationId xmlns:p14="http://schemas.microsoft.com/office/powerpoint/2010/main" val="396468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a:lnSpc>
                <a:spcPct val="160000"/>
              </a:lnSpc>
            </a:pPr>
            <a:r>
              <a:rPr lang="en-US" sz="2400" b="0" dirty="0"/>
              <a:t>(5) Signal students.</a:t>
            </a:r>
          </a:p>
          <a:p>
            <a:pPr marL="342900" indent="-342900">
              <a:lnSpc>
                <a:spcPct val="160000"/>
              </a:lnSpc>
              <a:buFont typeface="Wingdings" panose="05000000000000000000" pitchFamily="2" charset="2"/>
              <a:buChar char="v"/>
            </a:pPr>
            <a:r>
              <a:rPr lang="en-US" sz="2000" b="0" dirty="0"/>
              <a:t>When you know there are no vehicles coming, or that there is enough time for drivers to yield, look at the students and loudly say “You may cross.”</a:t>
            </a:r>
          </a:p>
          <a:p>
            <a:pPr marL="342900" indent="-342900">
              <a:lnSpc>
                <a:spcPct val="160000"/>
              </a:lnSpc>
              <a:buFont typeface="Wingdings" panose="05000000000000000000" pitchFamily="2" charset="2"/>
              <a:buChar char="v"/>
            </a:pPr>
            <a:r>
              <a:rPr lang="en-US" sz="2000" b="0" dirty="0"/>
              <a:t>DO NOT move your hands when signaling students to cross.</a:t>
            </a:r>
          </a:p>
        </p:txBody>
      </p:sp>
      <p:sp>
        <p:nvSpPr>
          <p:cNvPr id="3" name="Text Placeholder 6">
            <a:extLst>
              <a:ext uri="{FF2B5EF4-FFF2-40B4-BE49-F238E27FC236}">
                <a16:creationId xmlns:a16="http://schemas.microsoft.com/office/drawing/2014/main" id="{840BF4A8-F3D0-A252-9EA7-13B315898338}"/>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38</a:t>
            </a:r>
          </a:p>
        </p:txBody>
      </p:sp>
    </p:spTree>
    <p:extLst>
      <p:ext uri="{BB962C8B-B14F-4D97-AF65-F5344CB8AC3E}">
        <p14:creationId xmlns:p14="http://schemas.microsoft.com/office/powerpoint/2010/main" val="1052505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634934"/>
          </a:xfrm>
        </p:spPr>
        <p:txBody>
          <a:bodyPr>
            <a:normAutofit/>
          </a:bodyPr>
          <a:lstStyle/>
          <a:p>
            <a:pPr>
              <a:lnSpc>
                <a:spcPct val="160000"/>
              </a:lnSpc>
            </a:pPr>
            <a:r>
              <a:rPr lang="en-US" sz="2400" b="0" dirty="0"/>
              <a:t>(6) Interaction with drivers.</a:t>
            </a:r>
          </a:p>
          <a:p>
            <a:pPr marL="342900" indent="-342900">
              <a:lnSpc>
                <a:spcPct val="160000"/>
              </a:lnSpc>
              <a:buFont typeface="Wingdings" panose="05000000000000000000" pitchFamily="2" charset="2"/>
              <a:buChar char="v"/>
            </a:pPr>
            <a:r>
              <a:rPr lang="en-US" sz="2000" b="0" dirty="0"/>
              <a:t>While in the crosswalk, a school crossing guard should never make any hand or head movement that might be interpreted by a driver as a signal to proceed. </a:t>
            </a:r>
          </a:p>
          <a:p>
            <a:pPr marL="342900" indent="-342900">
              <a:lnSpc>
                <a:spcPct val="160000"/>
              </a:lnSpc>
              <a:buFont typeface="Wingdings" panose="05000000000000000000" pitchFamily="2" charset="2"/>
              <a:buChar char="v"/>
            </a:pPr>
            <a:r>
              <a:rPr lang="en-US" sz="2000" b="0" dirty="0"/>
              <a:t>A school crossing guard should maintain eye contact directly with the approaching drivers, especially those who may be trying to turn right across the crosswalk or with drivers are turning left when yielding from the opposite travel lane. </a:t>
            </a:r>
          </a:p>
          <a:p>
            <a:pPr marL="342900" indent="-342900">
              <a:lnSpc>
                <a:spcPct val="160000"/>
              </a:lnSpc>
              <a:buFont typeface="Wingdings" panose="05000000000000000000" pitchFamily="2" charset="2"/>
              <a:buChar char="v"/>
            </a:pPr>
            <a:r>
              <a:rPr lang="en-US" sz="2000" b="0" dirty="0"/>
              <a:t>A school crossing guard should only signal drivers to alert them to stop for pedestrians in the crosswalk, not for the purposes of directing traffic. </a:t>
            </a:r>
          </a:p>
        </p:txBody>
      </p:sp>
      <p:sp>
        <p:nvSpPr>
          <p:cNvPr id="3" name="Text Placeholder 6">
            <a:extLst>
              <a:ext uri="{FF2B5EF4-FFF2-40B4-BE49-F238E27FC236}">
                <a16:creationId xmlns:a16="http://schemas.microsoft.com/office/drawing/2014/main" id="{F11474A1-8E33-9956-C04E-9DE6FC1B1DE3}"/>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39</a:t>
            </a:r>
          </a:p>
        </p:txBody>
      </p:sp>
    </p:spTree>
    <p:extLst>
      <p:ext uri="{BB962C8B-B14F-4D97-AF65-F5344CB8AC3E}">
        <p14:creationId xmlns:p14="http://schemas.microsoft.com/office/powerpoint/2010/main" val="49549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Learning Objectives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8" y="1639117"/>
            <a:ext cx="9604234" cy="4140164"/>
          </a:xfrm>
        </p:spPr>
        <p:txBody>
          <a:bodyPr>
            <a:normAutofit/>
          </a:bodyPr>
          <a:lstStyle/>
          <a:p>
            <a:pPr marL="342900" indent="-342900">
              <a:lnSpc>
                <a:spcPct val="150000"/>
              </a:lnSpc>
              <a:buFont typeface="Wingdings" panose="05000000000000000000" pitchFamily="2" charset="2"/>
              <a:buChar char="v"/>
            </a:pPr>
            <a:r>
              <a:rPr lang="en-US" sz="2400" b="0" dirty="0"/>
              <a:t>Describe at least one reason </a:t>
            </a:r>
            <a:r>
              <a:rPr lang="en-US" sz="2400" dirty="0"/>
              <a:t>why school crossing guards are needed at a crossing location.</a:t>
            </a:r>
          </a:p>
          <a:p>
            <a:pPr marL="342900" indent="-342900">
              <a:lnSpc>
                <a:spcPct val="150000"/>
              </a:lnSpc>
              <a:buFont typeface="Wingdings" panose="05000000000000000000" pitchFamily="2" charset="2"/>
              <a:buChar char="v"/>
            </a:pPr>
            <a:r>
              <a:rPr lang="en-US" sz="2400" b="0" dirty="0"/>
              <a:t>Demonstrate the </a:t>
            </a:r>
            <a:r>
              <a:rPr lang="en-US" sz="2400" dirty="0"/>
              <a:t>proper crossing procedure.</a:t>
            </a:r>
          </a:p>
        </p:txBody>
      </p:sp>
      <p:sp>
        <p:nvSpPr>
          <p:cNvPr id="3" name="Text Placeholder 6">
            <a:extLst>
              <a:ext uri="{FF2B5EF4-FFF2-40B4-BE49-F238E27FC236}">
                <a16:creationId xmlns:a16="http://schemas.microsoft.com/office/drawing/2014/main" id="{D7CDF4FB-457C-0309-0CCC-3BB60D6FBB48}"/>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a:t>
            </a:r>
          </a:p>
        </p:txBody>
      </p:sp>
    </p:spTree>
    <p:extLst>
      <p:ext uri="{BB962C8B-B14F-4D97-AF65-F5344CB8AC3E}">
        <p14:creationId xmlns:p14="http://schemas.microsoft.com/office/powerpoint/2010/main" val="367075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How to Cross Students at Signalized Crosswalks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a:lnSpc>
                <a:spcPct val="160000"/>
              </a:lnSpc>
            </a:pPr>
            <a:r>
              <a:rPr lang="en-US" sz="2400" b="0" dirty="0"/>
              <a:t>(7) Exit the crosswalk.</a:t>
            </a:r>
          </a:p>
          <a:p>
            <a:pPr marL="342900" indent="-342900">
              <a:lnSpc>
                <a:spcPct val="160000"/>
              </a:lnSpc>
              <a:buFont typeface="Wingdings" panose="05000000000000000000" pitchFamily="2" charset="2"/>
              <a:buChar char="v"/>
            </a:pPr>
            <a:r>
              <a:rPr lang="en-US" sz="2000" b="0" dirty="0"/>
              <a:t>When students have finished crossing, exit the crosswalk while keeping the STOP paddle raised and your other hand with an upraised palm.</a:t>
            </a:r>
          </a:p>
        </p:txBody>
      </p:sp>
      <p:sp>
        <p:nvSpPr>
          <p:cNvPr id="3" name="Text Placeholder 6">
            <a:extLst>
              <a:ext uri="{FF2B5EF4-FFF2-40B4-BE49-F238E27FC236}">
                <a16:creationId xmlns:a16="http://schemas.microsoft.com/office/drawing/2014/main" id="{932A353E-E2F6-5763-D200-50068A6FBAA9}"/>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40</a:t>
            </a:r>
          </a:p>
        </p:txBody>
      </p:sp>
    </p:spTree>
    <p:extLst>
      <p:ext uri="{BB962C8B-B14F-4D97-AF65-F5344CB8AC3E}">
        <p14:creationId xmlns:p14="http://schemas.microsoft.com/office/powerpoint/2010/main" val="1596023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Student Pedestrians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marL="457200" indent="-457200">
              <a:lnSpc>
                <a:spcPct val="160000"/>
              </a:lnSpc>
              <a:buFont typeface="Wingdings" panose="05000000000000000000" pitchFamily="2" charset="2"/>
              <a:buChar char="v"/>
            </a:pPr>
            <a:r>
              <a:rPr lang="en-US" sz="2400" b="0" dirty="0"/>
              <a:t>Younger students, such as those 10 years or younger, have only partially acquired the knowledge, skills, and abilities that experienced pedestrians use.</a:t>
            </a:r>
            <a:endParaRPr lang="en-US" sz="2000" b="0" dirty="0"/>
          </a:p>
        </p:txBody>
      </p:sp>
      <p:sp>
        <p:nvSpPr>
          <p:cNvPr id="3" name="Text Placeholder 6">
            <a:extLst>
              <a:ext uri="{FF2B5EF4-FFF2-40B4-BE49-F238E27FC236}">
                <a16:creationId xmlns:a16="http://schemas.microsoft.com/office/drawing/2014/main" id="{844EC839-28A4-CEB3-856A-3FA2C721F0B7}"/>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41</a:t>
            </a:r>
          </a:p>
        </p:txBody>
      </p:sp>
    </p:spTree>
    <p:extLst>
      <p:ext uri="{BB962C8B-B14F-4D97-AF65-F5344CB8AC3E}">
        <p14:creationId xmlns:p14="http://schemas.microsoft.com/office/powerpoint/2010/main" val="2486826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Student Pedestrians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fontScale="85000" lnSpcReduction="10000"/>
          </a:bodyPr>
          <a:lstStyle/>
          <a:p>
            <a:pPr>
              <a:lnSpc>
                <a:spcPct val="160000"/>
              </a:lnSpc>
            </a:pPr>
            <a:r>
              <a:rPr lang="en-US" sz="2800" b="0" dirty="0"/>
              <a:t>Children in Traffic</a:t>
            </a:r>
          </a:p>
          <a:p>
            <a:pPr marL="342900" indent="-342900">
              <a:lnSpc>
                <a:spcPct val="160000"/>
              </a:lnSpc>
              <a:buFont typeface="Wingdings" panose="05000000000000000000" pitchFamily="2" charset="2"/>
              <a:buChar char="v"/>
            </a:pPr>
            <a:r>
              <a:rPr lang="en-US" sz="2400" b="0" dirty="0"/>
              <a:t>Can be impulsive.</a:t>
            </a:r>
          </a:p>
          <a:p>
            <a:pPr marL="342900" indent="-342900">
              <a:lnSpc>
                <a:spcPct val="160000"/>
              </a:lnSpc>
              <a:buFont typeface="Wingdings" panose="05000000000000000000" pitchFamily="2" charset="2"/>
              <a:buChar char="v"/>
            </a:pPr>
            <a:r>
              <a:rPr lang="en-US" sz="2400" b="0" dirty="0"/>
              <a:t>Have limited peripheral vision.</a:t>
            </a:r>
          </a:p>
          <a:p>
            <a:pPr marL="342900" indent="-342900">
              <a:lnSpc>
                <a:spcPct val="160000"/>
              </a:lnSpc>
              <a:buFont typeface="Wingdings" panose="05000000000000000000" pitchFamily="2" charset="2"/>
              <a:buChar char="v"/>
            </a:pPr>
            <a:r>
              <a:rPr lang="en-US" sz="2400" b="0" dirty="0"/>
              <a:t>Have difficulty locating sound sources.</a:t>
            </a:r>
          </a:p>
          <a:p>
            <a:pPr marL="342900" indent="-342900">
              <a:lnSpc>
                <a:spcPct val="160000"/>
              </a:lnSpc>
              <a:buFont typeface="Wingdings" panose="05000000000000000000" pitchFamily="2" charset="2"/>
              <a:buChar char="v"/>
            </a:pPr>
            <a:r>
              <a:rPr lang="en-US" sz="2400" b="0" dirty="0"/>
              <a:t>Have poor ability to assess speeds and gaps in traffic.</a:t>
            </a:r>
          </a:p>
          <a:p>
            <a:pPr marL="342900" indent="-342900">
              <a:lnSpc>
                <a:spcPct val="160000"/>
              </a:lnSpc>
              <a:buFont typeface="Wingdings" panose="05000000000000000000" pitchFamily="2" charset="2"/>
              <a:buChar char="v"/>
            </a:pPr>
            <a:r>
              <a:rPr lang="en-US" sz="2400" b="0" dirty="0"/>
              <a:t>Are shorter and therefore are easily blocked from view by cars or other obstacles.</a:t>
            </a:r>
          </a:p>
          <a:p>
            <a:pPr marL="342900" indent="-342900">
              <a:lnSpc>
                <a:spcPct val="160000"/>
              </a:lnSpc>
              <a:buFont typeface="Wingdings" panose="05000000000000000000" pitchFamily="2" charset="2"/>
              <a:buChar char="v"/>
            </a:pPr>
            <a:r>
              <a:rPr lang="en-US" sz="2400" b="0" dirty="0"/>
              <a:t>Are likely to consider running across.</a:t>
            </a:r>
          </a:p>
        </p:txBody>
      </p:sp>
      <p:sp>
        <p:nvSpPr>
          <p:cNvPr id="3" name="Text Placeholder 6">
            <a:extLst>
              <a:ext uri="{FF2B5EF4-FFF2-40B4-BE49-F238E27FC236}">
                <a16:creationId xmlns:a16="http://schemas.microsoft.com/office/drawing/2014/main" id="{9F41FECE-3061-32F0-986B-FD5818B41D2B}"/>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42</a:t>
            </a:r>
          </a:p>
        </p:txBody>
      </p:sp>
    </p:spTree>
    <p:extLst>
      <p:ext uri="{BB962C8B-B14F-4D97-AF65-F5344CB8AC3E}">
        <p14:creationId xmlns:p14="http://schemas.microsoft.com/office/powerpoint/2010/main" val="860552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Student Pedestrians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dirty="0"/>
              <a:t>School crossing guards should actively reinforce safe street crossing practices, coaching students to:</a:t>
            </a:r>
            <a:endParaRPr lang="en-US" sz="2000" b="0" dirty="0"/>
          </a:p>
          <a:p>
            <a:pPr marL="342900" indent="-342900">
              <a:lnSpc>
                <a:spcPct val="160000"/>
              </a:lnSpc>
              <a:buFont typeface="Wingdings" panose="05000000000000000000" pitchFamily="2" charset="2"/>
              <a:buChar char="v"/>
            </a:pPr>
            <a:r>
              <a:rPr lang="en-US" sz="2000" b="0" dirty="0"/>
              <a:t>Look for vehicles before crossing— to “look left, right, and left again”.</a:t>
            </a:r>
          </a:p>
          <a:p>
            <a:pPr marL="342900" indent="-342900">
              <a:lnSpc>
                <a:spcPct val="160000"/>
              </a:lnSpc>
              <a:buFont typeface="Wingdings" panose="05000000000000000000" pitchFamily="2" charset="2"/>
              <a:buChar char="v"/>
            </a:pPr>
            <a:r>
              <a:rPr lang="en-US" sz="2000" b="0" dirty="0"/>
              <a:t>At a corner — to look over their shoulders for turning vehicles.</a:t>
            </a:r>
          </a:p>
        </p:txBody>
      </p:sp>
      <p:sp>
        <p:nvSpPr>
          <p:cNvPr id="4" name="Text Placeholder 6">
            <a:extLst>
              <a:ext uri="{FF2B5EF4-FFF2-40B4-BE49-F238E27FC236}">
                <a16:creationId xmlns:a16="http://schemas.microsoft.com/office/drawing/2014/main" id="{4B4E7E48-3EDC-9D07-821C-4F530F052D87}"/>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43</a:t>
            </a:r>
          </a:p>
        </p:txBody>
      </p:sp>
    </p:spTree>
    <p:extLst>
      <p:ext uri="{BB962C8B-B14F-4D97-AF65-F5344CB8AC3E}">
        <p14:creationId xmlns:p14="http://schemas.microsoft.com/office/powerpoint/2010/main" val="914346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Student Pedestrians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457200" indent="-457200">
              <a:lnSpc>
                <a:spcPct val="160000"/>
              </a:lnSpc>
              <a:buFont typeface="Wingdings" panose="05000000000000000000" pitchFamily="2" charset="2"/>
              <a:buChar char="v"/>
            </a:pPr>
            <a:r>
              <a:rPr lang="en-US" sz="2400" b="0" dirty="0"/>
              <a:t>Inexperienced pedestrians, such as elementary school students, sometimes assume that if one driver stops for them, others will too.</a:t>
            </a:r>
            <a:endParaRPr lang="en-US" sz="2000" b="0" dirty="0"/>
          </a:p>
        </p:txBody>
      </p:sp>
      <p:sp>
        <p:nvSpPr>
          <p:cNvPr id="3" name="Text Placeholder 6">
            <a:extLst>
              <a:ext uri="{FF2B5EF4-FFF2-40B4-BE49-F238E27FC236}">
                <a16:creationId xmlns:a16="http://schemas.microsoft.com/office/drawing/2014/main" id="{EE874993-1904-11CA-2C50-BDA6938D3AE8}"/>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44</a:t>
            </a:r>
          </a:p>
        </p:txBody>
      </p:sp>
    </p:spTree>
    <p:extLst>
      <p:ext uri="{BB962C8B-B14F-4D97-AF65-F5344CB8AC3E}">
        <p14:creationId xmlns:p14="http://schemas.microsoft.com/office/powerpoint/2010/main" val="212858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Road Hazards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a:lnSpc>
                <a:spcPct val="160000"/>
              </a:lnSpc>
            </a:pPr>
            <a:r>
              <a:rPr lang="en-US" sz="2400" b="0" dirty="0"/>
              <a:t>“Multiple-Threat Crash” Risk</a:t>
            </a:r>
          </a:p>
          <a:p>
            <a:pPr marL="342900" indent="-342900">
              <a:lnSpc>
                <a:spcPct val="160000"/>
              </a:lnSpc>
              <a:buFont typeface="Wingdings" panose="05000000000000000000" pitchFamily="2" charset="2"/>
              <a:buChar char="v"/>
            </a:pPr>
            <a:r>
              <a:rPr lang="en-US" sz="2000" b="0" dirty="0"/>
              <a:t>A multiple-threat crash involves a driver stopping in one lane of a multi-lane road to permit pedestrians to cross, and another oncoming vehicle, coming from the same direction in a secondary or tertiary lane, hits the pedestrian who is crossing in front of the stopped vehicle.</a:t>
            </a:r>
          </a:p>
          <a:p>
            <a:pPr marL="342900" indent="-342900">
              <a:lnSpc>
                <a:spcPct val="160000"/>
              </a:lnSpc>
              <a:buFont typeface="Wingdings" panose="05000000000000000000" pitchFamily="2" charset="2"/>
              <a:buChar char="v"/>
            </a:pPr>
            <a:r>
              <a:rPr lang="en-US" sz="2000" b="0" dirty="0"/>
              <a:t>This collision type involves both the pedestrian and driver failing to see each other in time to avoid the collision.</a:t>
            </a:r>
          </a:p>
        </p:txBody>
      </p:sp>
      <p:sp>
        <p:nvSpPr>
          <p:cNvPr id="3" name="Text Placeholder 6">
            <a:extLst>
              <a:ext uri="{FF2B5EF4-FFF2-40B4-BE49-F238E27FC236}">
                <a16:creationId xmlns:a16="http://schemas.microsoft.com/office/drawing/2014/main" id="{147E0343-53E3-E9C1-BDCF-1877491B91D4}"/>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45</a:t>
            </a:r>
          </a:p>
        </p:txBody>
      </p:sp>
    </p:spTree>
    <p:extLst>
      <p:ext uri="{BB962C8B-B14F-4D97-AF65-F5344CB8AC3E}">
        <p14:creationId xmlns:p14="http://schemas.microsoft.com/office/powerpoint/2010/main" val="3415761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Road Hazards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188851" cy="4140164"/>
          </a:xfrm>
        </p:spPr>
        <p:txBody>
          <a:bodyPr>
            <a:normAutofit/>
          </a:bodyPr>
          <a:lstStyle/>
          <a:p>
            <a:pPr marL="457200" indent="-457200">
              <a:lnSpc>
                <a:spcPct val="160000"/>
              </a:lnSpc>
              <a:buFont typeface="Wingdings" panose="05000000000000000000" pitchFamily="2" charset="2"/>
              <a:buChar char="v"/>
            </a:pPr>
            <a:r>
              <a:rPr lang="en-US" sz="2400" b="0" dirty="0"/>
              <a:t>Collisions between pedestrians and vehicles at intersections usually involve an unexpected violation of road rules by at least one of the parties (pedestrian or driver) and the subsequent failure of both parties to take appropriate action.</a:t>
            </a:r>
            <a:endParaRPr lang="en-US" sz="2000" b="0" dirty="0"/>
          </a:p>
        </p:txBody>
      </p:sp>
      <p:sp>
        <p:nvSpPr>
          <p:cNvPr id="3" name="Text Placeholder 6">
            <a:extLst>
              <a:ext uri="{FF2B5EF4-FFF2-40B4-BE49-F238E27FC236}">
                <a16:creationId xmlns:a16="http://schemas.microsoft.com/office/drawing/2014/main" id="{BA8E766B-F9CC-849B-B125-A305BB5868B7}"/>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46</a:t>
            </a:r>
          </a:p>
        </p:txBody>
      </p:sp>
    </p:spTree>
    <p:extLst>
      <p:ext uri="{BB962C8B-B14F-4D97-AF65-F5344CB8AC3E}">
        <p14:creationId xmlns:p14="http://schemas.microsoft.com/office/powerpoint/2010/main" val="3998448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Road Hazards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443683" cy="4140164"/>
          </a:xfrm>
        </p:spPr>
        <p:txBody>
          <a:bodyPr>
            <a:normAutofit/>
          </a:bodyPr>
          <a:lstStyle/>
          <a:p>
            <a:pPr marL="342900" indent="-342900">
              <a:lnSpc>
                <a:spcPct val="160000"/>
              </a:lnSpc>
              <a:buFont typeface="Wingdings" panose="05000000000000000000" pitchFamily="2" charset="2"/>
              <a:buChar char="v"/>
            </a:pPr>
            <a:r>
              <a:rPr lang="en-US" sz="2400" b="0" dirty="0"/>
              <a:t>School crossing guards deter improper crossings by students (e.g., darting into roadway, mid-block crossings between parked cars).</a:t>
            </a:r>
          </a:p>
          <a:p>
            <a:pPr marL="342900" indent="-342900">
              <a:lnSpc>
                <a:spcPct val="160000"/>
              </a:lnSpc>
              <a:buFont typeface="Wingdings" panose="05000000000000000000" pitchFamily="2" charset="2"/>
              <a:buChar char="v"/>
            </a:pPr>
            <a:r>
              <a:rPr lang="en-US" sz="2400" b="0" dirty="0"/>
              <a:t>The visible presence of school crossing guards crossing students in a roadway can improve driver behavior.</a:t>
            </a:r>
          </a:p>
        </p:txBody>
      </p:sp>
      <p:sp>
        <p:nvSpPr>
          <p:cNvPr id="3" name="Text Placeholder 6">
            <a:extLst>
              <a:ext uri="{FF2B5EF4-FFF2-40B4-BE49-F238E27FC236}">
                <a16:creationId xmlns:a16="http://schemas.microsoft.com/office/drawing/2014/main" id="{09FDEEA2-02F2-58FF-D07D-76F62E5D3DDE}"/>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47</a:t>
            </a:r>
          </a:p>
        </p:txBody>
      </p:sp>
    </p:spTree>
    <p:extLst>
      <p:ext uri="{BB962C8B-B14F-4D97-AF65-F5344CB8AC3E}">
        <p14:creationId xmlns:p14="http://schemas.microsoft.com/office/powerpoint/2010/main" val="668579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Road Hazards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767013" cy="4140164"/>
          </a:xfrm>
        </p:spPr>
        <p:txBody>
          <a:bodyPr>
            <a:normAutofit/>
          </a:bodyPr>
          <a:lstStyle/>
          <a:p>
            <a:pPr>
              <a:lnSpc>
                <a:spcPct val="160000"/>
              </a:lnSpc>
            </a:pPr>
            <a:r>
              <a:rPr lang="en-US" sz="2400" b="0" dirty="0"/>
              <a:t>Hazardous driver behaviors that may still occur at a crosswalk with a school crossing guard present and can include:</a:t>
            </a:r>
          </a:p>
          <a:p>
            <a:pPr marL="457200" indent="-457200">
              <a:lnSpc>
                <a:spcPct val="160000"/>
              </a:lnSpc>
              <a:buFont typeface="Wingdings" panose="05000000000000000000" pitchFamily="2" charset="2"/>
              <a:buChar char="v"/>
            </a:pPr>
            <a:r>
              <a:rPr lang="en-US" sz="2000" b="0" dirty="0"/>
              <a:t>Speeding (when crosswalk use is not noticed).</a:t>
            </a:r>
          </a:p>
          <a:p>
            <a:pPr marL="457200" indent="-457200">
              <a:lnSpc>
                <a:spcPct val="160000"/>
              </a:lnSpc>
              <a:buFont typeface="Wingdings" panose="05000000000000000000" pitchFamily="2" charset="2"/>
              <a:buChar char="v"/>
            </a:pPr>
            <a:r>
              <a:rPr lang="en-US" sz="2000" b="0" dirty="0"/>
              <a:t>Turning right into a crosswalk on a green light.</a:t>
            </a:r>
          </a:p>
          <a:p>
            <a:pPr marL="457200" indent="-457200">
              <a:lnSpc>
                <a:spcPct val="160000"/>
              </a:lnSpc>
              <a:buFont typeface="Wingdings" panose="05000000000000000000" pitchFamily="2" charset="2"/>
              <a:buChar char="v"/>
            </a:pPr>
            <a:r>
              <a:rPr lang="en-US" sz="2000" b="0" dirty="0"/>
              <a:t>Entering a crosswalk to make a right turn on a red light.</a:t>
            </a:r>
          </a:p>
          <a:p>
            <a:pPr marL="457200" indent="-457200">
              <a:lnSpc>
                <a:spcPct val="160000"/>
              </a:lnSpc>
              <a:buFont typeface="Wingdings" panose="05000000000000000000" pitchFamily="2" charset="2"/>
              <a:buChar char="v"/>
            </a:pPr>
            <a:r>
              <a:rPr lang="en-US" sz="2000" b="0" dirty="0"/>
              <a:t>Turning left into a crosswalk on a green light.</a:t>
            </a:r>
            <a:endParaRPr lang="en-US" sz="1800" b="0" dirty="0"/>
          </a:p>
        </p:txBody>
      </p:sp>
      <p:sp>
        <p:nvSpPr>
          <p:cNvPr id="3" name="Text Placeholder 6">
            <a:extLst>
              <a:ext uri="{FF2B5EF4-FFF2-40B4-BE49-F238E27FC236}">
                <a16:creationId xmlns:a16="http://schemas.microsoft.com/office/drawing/2014/main" id="{FF8F83F2-754F-DDEE-ECBD-EFBC19EE98B0}"/>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48</a:t>
            </a:r>
          </a:p>
        </p:txBody>
      </p:sp>
    </p:spTree>
    <p:extLst>
      <p:ext uri="{BB962C8B-B14F-4D97-AF65-F5344CB8AC3E}">
        <p14:creationId xmlns:p14="http://schemas.microsoft.com/office/powerpoint/2010/main" val="3083577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On the Job – Road Hazards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578595" cy="4140164"/>
          </a:xfrm>
        </p:spPr>
        <p:txBody>
          <a:bodyPr>
            <a:normAutofit/>
          </a:bodyPr>
          <a:lstStyle/>
          <a:p>
            <a:pPr marL="342900" indent="-342900">
              <a:lnSpc>
                <a:spcPct val="160000"/>
              </a:lnSpc>
              <a:buFont typeface="Wingdings" panose="05000000000000000000" pitchFamily="2" charset="2"/>
              <a:buChar char="v"/>
            </a:pPr>
            <a:r>
              <a:rPr lang="en-US" sz="2400" b="0" dirty="0"/>
              <a:t>Drivers who have a green light must still follow the direction of a school crossing guard.</a:t>
            </a:r>
          </a:p>
          <a:p>
            <a:pPr marL="342900" indent="-342900">
              <a:lnSpc>
                <a:spcPct val="160000"/>
              </a:lnSpc>
              <a:buFont typeface="Wingdings" panose="05000000000000000000" pitchFamily="2" charset="2"/>
              <a:buChar char="v"/>
            </a:pPr>
            <a:r>
              <a:rPr lang="en-US" sz="2400" b="0" dirty="0"/>
              <a:t>The impulse to “go” may prevent the driver from noticing the presence of a school crossing guard.</a:t>
            </a:r>
          </a:p>
          <a:p>
            <a:pPr marL="800100" lvl="1" indent="-342900">
              <a:lnSpc>
                <a:spcPct val="160000"/>
              </a:lnSpc>
              <a:buFont typeface="Wingdings" panose="05000000000000000000" pitchFamily="2" charset="2"/>
              <a:buChar char="v"/>
            </a:pPr>
            <a:r>
              <a:rPr lang="en-US" b="0" u="none" dirty="0"/>
              <a:t>In this circumstance, it is especially important that the school crossing guard carefully scan for vehicles upon a signal turning green.</a:t>
            </a:r>
          </a:p>
        </p:txBody>
      </p:sp>
      <p:sp>
        <p:nvSpPr>
          <p:cNvPr id="3" name="Text Placeholder 6">
            <a:extLst>
              <a:ext uri="{FF2B5EF4-FFF2-40B4-BE49-F238E27FC236}">
                <a16:creationId xmlns:a16="http://schemas.microsoft.com/office/drawing/2014/main" id="{711A4543-CD2D-3AE1-BB6E-903DB852A51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49</a:t>
            </a:r>
          </a:p>
        </p:txBody>
      </p:sp>
    </p:spTree>
    <p:extLst>
      <p:ext uri="{BB962C8B-B14F-4D97-AF65-F5344CB8AC3E}">
        <p14:creationId xmlns:p14="http://schemas.microsoft.com/office/powerpoint/2010/main" val="271394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Why School Crossing Guards?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342900" indent="-342900">
              <a:lnSpc>
                <a:spcPct val="150000"/>
              </a:lnSpc>
              <a:buFont typeface="Wingdings" panose="05000000000000000000" pitchFamily="2" charset="2"/>
              <a:buChar char="v"/>
            </a:pPr>
            <a:r>
              <a:rPr lang="en-US" sz="2400" b="0" dirty="0"/>
              <a:t>School crossing guards play an integral role in </a:t>
            </a:r>
            <a:r>
              <a:rPr lang="en-US" sz="2400" dirty="0"/>
              <a:t>fostering a safe and comfortable environment for students walking and bicycling to and from school</a:t>
            </a:r>
            <a:r>
              <a:rPr lang="en-US" sz="2400" b="0" dirty="0"/>
              <a:t>.</a:t>
            </a:r>
          </a:p>
          <a:p>
            <a:pPr marL="342900" indent="-342900">
              <a:lnSpc>
                <a:spcPct val="150000"/>
              </a:lnSpc>
              <a:buFont typeface="Wingdings" panose="05000000000000000000" pitchFamily="2" charset="2"/>
              <a:buChar char="v"/>
            </a:pPr>
            <a:r>
              <a:rPr lang="en-US" sz="2400" b="0" dirty="0"/>
              <a:t>School crossing guards can help </a:t>
            </a:r>
            <a:r>
              <a:rPr lang="en-US" sz="2400" dirty="0"/>
              <a:t>create gaps in traffic on busy roads</a:t>
            </a:r>
            <a:r>
              <a:rPr lang="en-US" sz="2400" b="0" dirty="0"/>
              <a:t>, </a:t>
            </a:r>
            <a:r>
              <a:rPr lang="en-US" sz="2400" dirty="0"/>
              <a:t>remind drivers of the presence of people walking</a:t>
            </a:r>
            <a:r>
              <a:rPr lang="en-US" sz="2400" b="0" dirty="0"/>
              <a:t>, </a:t>
            </a:r>
            <a:r>
              <a:rPr lang="en-US" sz="2400" dirty="0"/>
              <a:t>help instill safe walking skills in students and their families</a:t>
            </a:r>
            <a:r>
              <a:rPr lang="en-US" sz="2400" b="0" dirty="0"/>
              <a:t>, and </a:t>
            </a:r>
            <a:r>
              <a:rPr lang="en-US" sz="2400" dirty="0"/>
              <a:t>indicate when people driving should yield</a:t>
            </a:r>
            <a:r>
              <a:rPr lang="en-US" sz="2400" b="0" dirty="0"/>
              <a:t>.</a:t>
            </a:r>
          </a:p>
        </p:txBody>
      </p:sp>
      <p:sp>
        <p:nvSpPr>
          <p:cNvPr id="3" name="Text Placeholder 6">
            <a:extLst>
              <a:ext uri="{FF2B5EF4-FFF2-40B4-BE49-F238E27FC236}">
                <a16:creationId xmlns:a16="http://schemas.microsoft.com/office/drawing/2014/main" id="{4E88DA76-BC5C-8F82-F124-5C5A47712129}"/>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a:t>
            </a:r>
          </a:p>
        </p:txBody>
      </p:sp>
    </p:spTree>
    <p:extLst>
      <p:ext uri="{BB962C8B-B14F-4D97-AF65-F5344CB8AC3E}">
        <p14:creationId xmlns:p14="http://schemas.microsoft.com/office/powerpoint/2010/main" val="72785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Testing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342900" indent="-342900">
              <a:lnSpc>
                <a:spcPct val="160000"/>
              </a:lnSpc>
              <a:buFont typeface="Wingdings" panose="05000000000000000000" pitchFamily="2" charset="2"/>
              <a:buChar char="v"/>
            </a:pPr>
            <a:r>
              <a:rPr lang="en-US" sz="2400" b="0" dirty="0"/>
              <a:t>School crossing guards must complete and pass a test in order to move on to Practical Training and Field Assessment.</a:t>
            </a:r>
          </a:p>
          <a:p>
            <a:pPr marL="342900" indent="-342900">
              <a:lnSpc>
                <a:spcPct val="160000"/>
              </a:lnSpc>
              <a:buFont typeface="Wingdings" panose="05000000000000000000" pitchFamily="2" charset="2"/>
              <a:buChar char="v"/>
            </a:pPr>
            <a:r>
              <a:rPr lang="en-US" sz="2400" b="0" dirty="0"/>
              <a:t>A minimum passing score of 80 percent is required.</a:t>
            </a:r>
            <a:endParaRPr lang="en-US" sz="2000" b="0" u="none" dirty="0"/>
          </a:p>
        </p:txBody>
      </p:sp>
      <p:sp>
        <p:nvSpPr>
          <p:cNvPr id="3" name="Text Placeholder 6">
            <a:extLst>
              <a:ext uri="{FF2B5EF4-FFF2-40B4-BE49-F238E27FC236}">
                <a16:creationId xmlns:a16="http://schemas.microsoft.com/office/drawing/2014/main" id="{0623BD08-07F7-5706-29FF-9F32BDAAB3FC}"/>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50</a:t>
            </a:r>
          </a:p>
        </p:txBody>
      </p:sp>
    </p:spTree>
    <p:extLst>
      <p:ext uri="{BB962C8B-B14F-4D97-AF65-F5344CB8AC3E}">
        <p14:creationId xmlns:p14="http://schemas.microsoft.com/office/powerpoint/2010/main" val="49530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Practical Training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342900" indent="-342900">
              <a:lnSpc>
                <a:spcPct val="160000"/>
              </a:lnSpc>
              <a:buFont typeface="Wingdings" panose="05000000000000000000" pitchFamily="2" charset="2"/>
              <a:buChar char="v"/>
            </a:pPr>
            <a:r>
              <a:rPr lang="en-US" sz="2800" b="0" dirty="0"/>
              <a:t>Practical Training involves hands-on instruction to practice school crossing guard techniques and procedures.</a:t>
            </a:r>
          </a:p>
          <a:p>
            <a:pPr marL="342900" indent="-342900">
              <a:lnSpc>
                <a:spcPct val="160000"/>
              </a:lnSpc>
              <a:buFont typeface="Wingdings" panose="05000000000000000000" pitchFamily="2" charset="2"/>
              <a:buChar char="v"/>
            </a:pPr>
            <a:r>
              <a:rPr lang="en-US" sz="2800" b="0" dirty="0"/>
              <a:t>Practical Training will be conducted at a crosswalk or simulated crosswalk with no students present.</a:t>
            </a:r>
            <a:endParaRPr lang="en-US" sz="2400" b="0" u="none" dirty="0"/>
          </a:p>
        </p:txBody>
      </p:sp>
      <p:sp>
        <p:nvSpPr>
          <p:cNvPr id="3" name="Text Placeholder 6">
            <a:extLst>
              <a:ext uri="{FF2B5EF4-FFF2-40B4-BE49-F238E27FC236}">
                <a16:creationId xmlns:a16="http://schemas.microsoft.com/office/drawing/2014/main" id="{B8183A56-A0FE-3513-103F-56CC9F6B1F9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51</a:t>
            </a:r>
          </a:p>
        </p:txBody>
      </p:sp>
    </p:spTree>
    <p:extLst>
      <p:ext uri="{BB962C8B-B14F-4D97-AF65-F5344CB8AC3E}">
        <p14:creationId xmlns:p14="http://schemas.microsoft.com/office/powerpoint/2010/main" val="603997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Practical Training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60000"/>
              </a:lnSpc>
            </a:pPr>
            <a:r>
              <a:rPr lang="en-US" sz="2400" b="0" u="none" dirty="0"/>
              <a:t>Dur</a:t>
            </a:r>
            <a:r>
              <a:rPr lang="en-US" sz="2400" b="0" dirty="0"/>
              <a:t>ing Practical Training:</a:t>
            </a:r>
          </a:p>
          <a:p>
            <a:pPr marL="342900" indent="-342900">
              <a:lnSpc>
                <a:spcPct val="160000"/>
              </a:lnSpc>
              <a:buFont typeface="Wingdings" panose="05000000000000000000" pitchFamily="2" charset="2"/>
              <a:buChar char="v"/>
            </a:pPr>
            <a:r>
              <a:rPr lang="en-US" sz="2000" b="0" u="none" dirty="0"/>
              <a:t>School crossing guard candidates will be given ample time to practice the techniques and procedures used to safely and effectively cross student pedestrians.</a:t>
            </a:r>
          </a:p>
          <a:p>
            <a:pPr marL="342900" indent="-342900">
              <a:lnSpc>
                <a:spcPct val="160000"/>
              </a:lnSpc>
              <a:buFont typeface="Wingdings" panose="05000000000000000000" pitchFamily="2" charset="2"/>
              <a:buChar char="v"/>
            </a:pPr>
            <a:r>
              <a:rPr lang="en-US" sz="2000" b="0" u="none" dirty="0"/>
              <a:t>School crossing guard candidates will role play and rotate through the roles of a student pedestrian, a school crossing guard, and a driver.</a:t>
            </a:r>
          </a:p>
        </p:txBody>
      </p:sp>
      <p:sp>
        <p:nvSpPr>
          <p:cNvPr id="3" name="Text Placeholder 6">
            <a:extLst>
              <a:ext uri="{FF2B5EF4-FFF2-40B4-BE49-F238E27FC236}">
                <a16:creationId xmlns:a16="http://schemas.microsoft.com/office/drawing/2014/main" id="{2E5760F7-C151-7A80-FEFF-878A62D1E31F}"/>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52</a:t>
            </a:r>
          </a:p>
        </p:txBody>
      </p:sp>
    </p:spTree>
    <p:extLst>
      <p:ext uri="{BB962C8B-B14F-4D97-AF65-F5344CB8AC3E}">
        <p14:creationId xmlns:p14="http://schemas.microsoft.com/office/powerpoint/2010/main" val="2906391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Practical Training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398713" cy="4544400"/>
          </a:xfrm>
        </p:spPr>
        <p:txBody>
          <a:bodyPr>
            <a:normAutofit/>
          </a:bodyPr>
          <a:lstStyle/>
          <a:p>
            <a:pPr>
              <a:lnSpc>
                <a:spcPct val="160000"/>
              </a:lnSpc>
            </a:pPr>
            <a:r>
              <a:rPr lang="en-US" sz="2400" b="0" u="none" dirty="0"/>
              <a:t>Practical Training covers the following ten (10) assessment areas:</a:t>
            </a:r>
          </a:p>
          <a:p>
            <a:pPr marL="457200" indent="-457200">
              <a:lnSpc>
                <a:spcPct val="160000"/>
              </a:lnSpc>
              <a:buFont typeface="+mj-lt"/>
              <a:buAutoNum type="arabicPeriod"/>
            </a:pPr>
            <a:r>
              <a:rPr lang="en-US" sz="1800" b="0" u="none" dirty="0"/>
              <a:t>The school crossing guard is wearing the appropriate uniform.</a:t>
            </a:r>
          </a:p>
          <a:p>
            <a:pPr marL="457200" indent="-457200">
              <a:lnSpc>
                <a:spcPct val="160000"/>
              </a:lnSpc>
              <a:buFont typeface="+mj-lt"/>
              <a:buAutoNum type="arabicPeriod"/>
            </a:pPr>
            <a:r>
              <a:rPr lang="en-US" sz="1800" b="0" u="none" dirty="0"/>
              <a:t>The school crossing guard is utilizing the proper equipment.</a:t>
            </a:r>
          </a:p>
          <a:p>
            <a:pPr marL="457200" indent="-457200">
              <a:lnSpc>
                <a:spcPct val="160000"/>
              </a:lnSpc>
              <a:buFont typeface="+mj-lt"/>
              <a:buAutoNum type="arabicPeriod"/>
            </a:pPr>
            <a:r>
              <a:rPr lang="en-US" sz="1800" b="0" u="none" dirty="0"/>
              <a:t>The school crossing guard demonstrates understanding of school crossing signs, crosswalk markings, and traffic signals.</a:t>
            </a:r>
          </a:p>
          <a:p>
            <a:pPr marL="457200" indent="-457200">
              <a:lnSpc>
                <a:spcPct val="160000"/>
              </a:lnSpc>
              <a:buFont typeface="+mj-lt"/>
              <a:buAutoNum type="arabicPeriod"/>
            </a:pPr>
            <a:r>
              <a:rPr lang="en-US" sz="1800" b="0" u="none" dirty="0"/>
              <a:t>The school crossing guard appears alert, attentive to potential hazards in or near the crossing location, and concerned with the overall safety of pedestrians.</a:t>
            </a:r>
          </a:p>
          <a:p>
            <a:pPr marL="457200" indent="-457200">
              <a:lnSpc>
                <a:spcPct val="160000"/>
              </a:lnSpc>
              <a:buFont typeface="+mj-lt"/>
              <a:buAutoNum type="arabicPeriod"/>
            </a:pPr>
            <a:r>
              <a:rPr lang="en-US" sz="1800" b="0" u="none" dirty="0"/>
              <a:t>The school crossing guard is not engaging in any distracting behaviors.</a:t>
            </a:r>
          </a:p>
        </p:txBody>
      </p:sp>
      <p:sp>
        <p:nvSpPr>
          <p:cNvPr id="3" name="Text Placeholder 6">
            <a:extLst>
              <a:ext uri="{FF2B5EF4-FFF2-40B4-BE49-F238E27FC236}">
                <a16:creationId xmlns:a16="http://schemas.microsoft.com/office/drawing/2014/main" id="{781BFCA6-B366-BE99-E4B8-65038C370381}"/>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53</a:t>
            </a:r>
          </a:p>
        </p:txBody>
      </p:sp>
    </p:spTree>
    <p:extLst>
      <p:ext uri="{BB962C8B-B14F-4D97-AF65-F5344CB8AC3E}">
        <p14:creationId xmlns:p14="http://schemas.microsoft.com/office/powerpoint/2010/main" val="1263136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Practical Training</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544400"/>
          </a:xfrm>
        </p:spPr>
        <p:txBody>
          <a:bodyPr>
            <a:normAutofit fontScale="85000" lnSpcReduction="10000"/>
          </a:bodyPr>
          <a:lstStyle/>
          <a:p>
            <a:pPr>
              <a:lnSpc>
                <a:spcPct val="160000"/>
              </a:lnSpc>
            </a:pPr>
            <a:r>
              <a:rPr lang="en-US" sz="2800" b="0" u="none" dirty="0"/>
              <a:t>(Continued) Practical Training covers the following ten (10) assessment areas:</a:t>
            </a:r>
          </a:p>
          <a:p>
            <a:pPr marL="457200" indent="-457200">
              <a:lnSpc>
                <a:spcPct val="160000"/>
              </a:lnSpc>
              <a:buFont typeface="+mj-lt"/>
              <a:buAutoNum type="arabicPeriod" startAt="6"/>
            </a:pPr>
            <a:r>
              <a:rPr lang="en-US" sz="2100" b="0" u="none" dirty="0"/>
              <a:t>The school crossing guard makes sure student pedestrians remain on the sidewalk until they are told to cross.</a:t>
            </a:r>
          </a:p>
          <a:p>
            <a:pPr marL="457200" indent="-457200">
              <a:lnSpc>
                <a:spcPct val="160000"/>
              </a:lnSpc>
              <a:buFont typeface="+mj-lt"/>
              <a:buAutoNum type="arabicPeriod" startAt="6"/>
            </a:pPr>
            <a:r>
              <a:rPr lang="en-US" sz="2100" b="0" u="none" dirty="0"/>
              <a:t>The school crossing guard is able to find a gap in traffic before entering the crosswalk.</a:t>
            </a:r>
          </a:p>
          <a:p>
            <a:pPr marL="457200" indent="-457200">
              <a:lnSpc>
                <a:spcPct val="160000"/>
              </a:lnSpc>
              <a:buFont typeface="+mj-lt"/>
              <a:buAutoNum type="arabicPeriod" startAt="6"/>
            </a:pPr>
            <a:r>
              <a:rPr lang="en-US" sz="2100" b="0" u="none" dirty="0"/>
              <a:t>The school crossing guard makes sure no vehicles are coming or that all oncoming vehicles have stopped before instructing student pedestrians that they may cross.</a:t>
            </a:r>
          </a:p>
          <a:p>
            <a:pPr marL="457200" indent="-457200">
              <a:lnSpc>
                <a:spcPct val="160000"/>
              </a:lnSpc>
              <a:buFont typeface="+mj-lt"/>
              <a:buAutoNum type="arabicPeriod" startAt="6"/>
            </a:pPr>
            <a:r>
              <a:rPr lang="en-US" sz="2100" b="0" u="none" dirty="0"/>
              <a:t>The school crossing guard remains in the crosswalk until all of the students have safely crossed the roadway.</a:t>
            </a:r>
          </a:p>
          <a:p>
            <a:pPr marL="457200" indent="-457200">
              <a:lnSpc>
                <a:spcPct val="160000"/>
              </a:lnSpc>
              <a:buFont typeface="+mj-lt"/>
              <a:buAutoNum type="arabicPeriod" startAt="6"/>
            </a:pPr>
            <a:r>
              <a:rPr lang="en-US" sz="2100" b="0" u="none" dirty="0"/>
              <a:t>The school crossing guard keeps the STOP paddle and other hand (with an upraised palm) raised for the entire time they are in the crosswalk.</a:t>
            </a:r>
          </a:p>
        </p:txBody>
      </p:sp>
      <p:sp>
        <p:nvSpPr>
          <p:cNvPr id="3" name="Text Placeholder 6">
            <a:extLst>
              <a:ext uri="{FF2B5EF4-FFF2-40B4-BE49-F238E27FC236}">
                <a16:creationId xmlns:a16="http://schemas.microsoft.com/office/drawing/2014/main" id="{4DC8359C-96E3-4047-695A-35C03202D2F4}"/>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54</a:t>
            </a:r>
          </a:p>
        </p:txBody>
      </p:sp>
    </p:spTree>
    <p:extLst>
      <p:ext uri="{BB962C8B-B14F-4D97-AF65-F5344CB8AC3E}">
        <p14:creationId xmlns:p14="http://schemas.microsoft.com/office/powerpoint/2010/main" val="1370745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Field Assessment</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544400"/>
          </a:xfrm>
        </p:spPr>
        <p:txBody>
          <a:bodyPr>
            <a:normAutofit/>
          </a:bodyPr>
          <a:lstStyle/>
          <a:p>
            <a:pPr marL="342900" indent="-342900">
              <a:lnSpc>
                <a:spcPct val="160000"/>
              </a:lnSpc>
              <a:buFont typeface="Wingdings" panose="05000000000000000000" pitchFamily="2" charset="2"/>
              <a:buChar char="v"/>
            </a:pPr>
            <a:r>
              <a:rPr lang="en-US" sz="2400" b="0" u="none" dirty="0"/>
              <a:t>Field Assessment consists of observation, additional training, and guidance by a school crossing guard Trainer.</a:t>
            </a:r>
          </a:p>
          <a:p>
            <a:pPr marL="342900" indent="-342900">
              <a:lnSpc>
                <a:spcPct val="160000"/>
              </a:lnSpc>
              <a:buFont typeface="Wingdings" panose="05000000000000000000" pitchFamily="2" charset="2"/>
              <a:buChar char="v"/>
            </a:pPr>
            <a:r>
              <a:rPr lang="en-US" sz="2400" b="0" u="none" dirty="0"/>
              <a:t>School crossing guard candidates will practice crossing duties and procedures at school crossing locations where they may be assigned while having their performance evaluated by the school crossing guard Trainer.</a:t>
            </a:r>
            <a:endParaRPr lang="en-US" sz="1800" b="0" u="none" dirty="0"/>
          </a:p>
        </p:txBody>
      </p:sp>
      <p:sp>
        <p:nvSpPr>
          <p:cNvPr id="3" name="Text Placeholder 6">
            <a:extLst>
              <a:ext uri="{FF2B5EF4-FFF2-40B4-BE49-F238E27FC236}">
                <a16:creationId xmlns:a16="http://schemas.microsoft.com/office/drawing/2014/main" id="{646D90EB-8376-8225-492D-126B18150F4A}"/>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55</a:t>
            </a:r>
          </a:p>
        </p:txBody>
      </p:sp>
    </p:spTree>
    <p:extLst>
      <p:ext uri="{BB962C8B-B14F-4D97-AF65-F5344CB8AC3E}">
        <p14:creationId xmlns:p14="http://schemas.microsoft.com/office/powerpoint/2010/main" val="2191826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Field Assessment</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0608575" cy="4544400"/>
          </a:xfrm>
        </p:spPr>
        <p:txBody>
          <a:bodyPr>
            <a:normAutofit/>
          </a:bodyPr>
          <a:lstStyle/>
          <a:p>
            <a:pPr marL="342900" indent="-342900">
              <a:lnSpc>
                <a:spcPct val="160000"/>
              </a:lnSpc>
              <a:buFont typeface="Wingdings" panose="05000000000000000000" pitchFamily="2" charset="2"/>
              <a:buChar char="v"/>
            </a:pPr>
            <a:r>
              <a:rPr lang="en-US" sz="2400" b="0" u="none" dirty="0"/>
              <a:t>Field Assessment covers the same assessment areas as Practical Training.</a:t>
            </a:r>
          </a:p>
          <a:p>
            <a:pPr marL="342900" indent="-342900">
              <a:lnSpc>
                <a:spcPct val="160000"/>
              </a:lnSpc>
              <a:buFont typeface="Wingdings" panose="05000000000000000000" pitchFamily="2" charset="2"/>
              <a:buChar char="v"/>
            </a:pPr>
            <a:r>
              <a:rPr lang="en-US" sz="2400" b="0" u="none" dirty="0"/>
              <a:t>School crossing guard candidates must satisfactorily perform all assessment areas in order to complete the school crossing guard training and be assigned to a crossing</a:t>
            </a:r>
            <a:r>
              <a:rPr lang="en-US" sz="2400" b="0" dirty="0"/>
              <a:t> </a:t>
            </a:r>
            <a:r>
              <a:rPr lang="en-US" sz="2400" b="0" u="none" dirty="0"/>
              <a:t>location.</a:t>
            </a:r>
            <a:endParaRPr lang="en-US" sz="1800" b="0" u="none" dirty="0"/>
          </a:p>
        </p:txBody>
      </p:sp>
      <p:sp>
        <p:nvSpPr>
          <p:cNvPr id="3" name="Text Placeholder 6">
            <a:extLst>
              <a:ext uri="{FF2B5EF4-FFF2-40B4-BE49-F238E27FC236}">
                <a16:creationId xmlns:a16="http://schemas.microsoft.com/office/drawing/2014/main" id="{C906612D-9E0C-38FE-3262-0917B5274FAB}"/>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56</a:t>
            </a:r>
          </a:p>
        </p:txBody>
      </p:sp>
    </p:spTree>
    <p:extLst>
      <p:ext uri="{BB962C8B-B14F-4D97-AF65-F5344CB8AC3E}">
        <p14:creationId xmlns:p14="http://schemas.microsoft.com/office/powerpoint/2010/main" val="4114975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Questions, Answers, and Discussion</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544400"/>
          </a:xfrm>
        </p:spPr>
        <p:txBody>
          <a:bodyPr>
            <a:normAutofit/>
          </a:bodyPr>
          <a:lstStyle/>
          <a:p>
            <a:pPr marL="342900" indent="-342900">
              <a:lnSpc>
                <a:spcPct val="160000"/>
              </a:lnSpc>
              <a:buFont typeface="Wingdings" panose="05000000000000000000" pitchFamily="2" charset="2"/>
              <a:buChar char="v"/>
            </a:pPr>
            <a:r>
              <a:rPr lang="en-US" sz="2400" b="0" u="none" dirty="0"/>
              <a:t>What questions do you have about the material that was covered in today’s presentation?</a:t>
            </a:r>
          </a:p>
          <a:p>
            <a:pPr marL="342900" indent="-342900">
              <a:lnSpc>
                <a:spcPct val="160000"/>
              </a:lnSpc>
              <a:buFont typeface="Wingdings" panose="05000000000000000000" pitchFamily="2" charset="2"/>
              <a:buChar char="v"/>
            </a:pPr>
            <a:r>
              <a:rPr lang="en-US" sz="2400" b="0" u="none" dirty="0"/>
              <a:t>Are there any areas you would like to discuss further?</a:t>
            </a:r>
            <a:endParaRPr lang="en-US" sz="1800" b="0" u="none" dirty="0"/>
          </a:p>
        </p:txBody>
      </p:sp>
      <p:sp>
        <p:nvSpPr>
          <p:cNvPr id="3" name="Text Placeholder 6">
            <a:extLst>
              <a:ext uri="{FF2B5EF4-FFF2-40B4-BE49-F238E27FC236}">
                <a16:creationId xmlns:a16="http://schemas.microsoft.com/office/drawing/2014/main" id="{0C8D0D47-606B-897A-6AF1-7BA6671DFF35}"/>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57</a:t>
            </a:r>
          </a:p>
        </p:txBody>
      </p:sp>
    </p:spTree>
    <p:extLst>
      <p:ext uri="{BB962C8B-B14F-4D97-AF65-F5344CB8AC3E}">
        <p14:creationId xmlns:p14="http://schemas.microsoft.com/office/powerpoint/2010/main" val="94281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5FD8718-B69C-41A0-BFC7-E1CAE57BABCA}"/>
              </a:ext>
            </a:extLst>
          </p:cNvPr>
          <p:cNvSpPr>
            <a:spLocks noGrp="1"/>
          </p:cNvSpPr>
          <p:nvPr>
            <p:ph type="title" idx="4294967295"/>
          </p:nvPr>
        </p:nvSpPr>
        <p:spPr>
          <a:xfrm>
            <a:off x="676275" y="4546600"/>
            <a:ext cx="2894013"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200" b="1" i="0" u="none" strike="noStrike" kern="1200" cap="none" spc="0" normalizeH="0" baseline="0" noProof="0" dirty="0">
                <a:ln>
                  <a:noFill/>
                </a:ln>
                <a:solidFill>
                  <a:srgbClr val="E74F3D"/>
                </a:solidFill>
                <a:effectLst/>
                <a:uLnTx/>
                <a:uFillTx/>
                <a:latin typeface="Mada" pitchFamily="2"/>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61144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Why School Crossing Guards?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342900" indent="-342900">
              <a:lnSpc>
                <a:spcPct val="150000"/>
              </a:lnSpc>
              <a:buFont typeface="Wingdings" panose="05000000000000000000" pitchFamily="2" charset="2"/>
              <a:buChar char="v"/>
            </a:pPr>
            <a:r>
              <a:rPr lang="en-US" sz="2400" b="0" dirty="0"/>
              <a:t>Training is an essential step to help </a:t>
            </a:r>
            <a:r>
              <a:rPr lang="en-US" sz="2400" dirty="0"/>
              <a:t>ensure that school crossing guards are performing their duties properly and safely</a:t>
            </a:r>
            <a:r>
              <a:rPr lang="en-US" sz="2400" b="0" dirty="0"/>
              <a:t>.</a:t>
            </a:r>
          </a:p>
          <a:p>
            <a:pPr marL="342900" indent="-342900">
              <a:lnSpc>
                <a:spcPct val="150000"/>
              </a:lnSpc>
              <a:buFont typeface="Wingdings" panose="05000000000000000000" pitchFamily="2" charset="2"/>
              <a:buChar char="v"/>
            </a:pPr>
            <a:r>
              <a:rPr lang="en-US" sz="2400" b="0" dirty="0"/>
              <a:t>This course provides </a:t>
            </a:r>
            <a:r>
              <a:rPr lang="en-US" sz="2400" dirty="0"/>
              <a:t>consistent guidance </a:t>
            </a:r>
            <a:r>
              <a:rPr lang="en-US" sz="2400" b="0" dirty="0"/>
              <a:t>to assist in training school crossing guards.</a:t>
            </a:r>
          </a:p>
          <a:p>
            <a:pPr marL="342900" indent="-342900">
              <a:lnSpc>
                <a:spcPct val="150000"/>
              </a:lnSpc>
              <a:buFont typeface="Wingdings" panose="05000000000000000000" pitchFamily="2" charset="2"/>
              <a:buChar char="v"/>
            </a:pPr>
            <a:r>
              <a:rPr lang="en-US" sz="2400" b="0" dirty="0"/>
              <a:t>The course aligns with </a:t>
            </a:r>
            <a:r>
              <a:rPr lang="en-US" sz="2400" dirty="0"/>
              <a:t>Manual on Uniform Traffic Control Devices </a:t>
            </a:r>
            <a:r>
              <a:rPr lang="en-US" sz="2400" b="0" dirty="0"/>
              <a:t>(also known as the MUTCD) and </a:t>
            </a:r>
            <a:r>
              <a:rPr lang="en-US" sz="2400" dirty="0"/>
              <a:t>Colorado state law</a:t>
            </a:r>
            <a:r>
              <a:rPr lang="en-US" sz="2400" b="0" dirty="0"/>
              <a:t>.</a:t>
            </a:r>
          </a:p>
        </p:txBody>
      </p:sp>
      <p:sp>
        <p:nvSpPr>
          <p:cNvPr id="3" name="Text Placeholder 6">
            <a:extLst>
              <a:ext uri="{FF2B5EF4-FFF2-40B4-BE49-F238E27FC236}">
                <a16:creationId xmlns:a16="http://schemas.microsoft.com/office/drawing/2014/main" id="{4A910109-177C-F224-89FB-913A11FEF1E2}"/>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6</a:t>
            </a:r>
          </a:p>
        </p:txBody>
      </p:sp>
    </p:spTree>
    <p:extLst>
      <p:ext uri="{BB962C8B-B14F-4D97-AF65-F5344CB8AC3E}">
        <p14:creationId xmlns:p14="http://schemas.microsoft.com/office/powerpoint/2010/main" val="93862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Why School Crossing Guards?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marL="342900" indent="-342900">
              <a:lnSpc>
                <a:spcPct val="150000"/>
              </a:lnSpc>
              <a:buFont typeface="Wingdings" panose="05000000000000000000" pitchFamily="2" charset="2"/>
              <a:buChar char="v"/>
            </a:pPr>
            <a:r>
              <a:rPr lang="en-US" sz="2400" b="0" dirty="0"/>
              <a:t>In a 2012 University of California, San Francisco study, parents/caregivers ranked </a:t>
            </a:r>
            <a:r>
              <a:rPr lang="en-US" sz="2400" dirty="0"/>
              <a:t>safety of intersections and crossings </a:t>
            </a:r>
            <a:r>
              <a:rPr lang="en-US" sz="2400" b="0" dirty="0"/>
              <a:t>as the number one concern affecting their decision to allow their students to walk or bicycle to school.</a:t>
            </a:r>
          </a:p>
          <a:p>
            <a:pPr marL="342900" indent="-342900">
              <a:lnSpc>
                <a:spcPct val="150000"/>
              </a:lnSpc>
              <a:buFont typeface="Wingdings" panose="05000000000000000000" pitchFamily="2" charset="2"/>
              <a:buChar char="v"/>
            </a:pPr>
            <a:r>
              <a:rPr lang="en-US" sz="2400" b="0" dirty="0"/>
              <a:t>In the same study, parents/caregivers ranked </a:t>
            </a:r>
            <a:r>
              <a:rPr lang="en-US" sz="2400" dirty="0"/>
              <a:t>school crossing guards </a:t>
            </a:r>
            <a:r>
              <a:rPr lang="en-US" sz="2400" b="0" dirty="0"/>
              <a:t>as the number two reason why they would let their student walk or bicycle to school. </a:t>
            </a:r>
            <a:r>
              <a:rPr lang="en-US" sz="2400" dirty="0"/>
              <a:t>Walking or bicycling with an adult </a:t>
            </a:r>
            <a:r>
              <a:rPr lang="en-US" sz="2400" b="0" dirty="0"/>
              <a:t>was number one.</a:t>
            </a:r>
          </a:p>
          <a:p>
            <a:pPr marL="342900" indent="-342900">
              <a:lnSpc>
                <a:spcPct val="150000"/>
              </a:lnSpc>
              <a:buFont typeface="Wingdings" panose="05000000000000000000" pitchFamily="2" charset="2"/>
              <a:buChar char="v"/>
            </a:pPr>
            <a:r>
              <a:rPr lang="en-US" sz="2400" b="0" dirty="0"/>
              <a:t>National Center for SRTS data continue to affirm these parent/caregiver concerns.</a:t>
            </a:r>
          </a:p>
        </p:txBody>
      </p:sp>
      <p:sp>
        <p:nvSpPr>
          <p:cNvPr id="3" name="Text Placeholder 6">
            <a:extLst>
              <a:ext uri="{FF2B5EF4-FFF2-40B4-BE49-F238E27FC236}">
                <a16:creationId xmlns:a16="http://schemas.microsoft.com/office/drawing/2014/main" id="{7B83BAC0-418C-B08B-40FC-C4D94F20F127}"/>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7</a:t>
            </a:r>
          </a:p>
        </p:txBody>
      </p:sp>
    </p:spTree>
    <p:extLst>
      <p:ext uri="{BB962C8B-B14F-4D97-AF65-F5344CB8AC3E}">
        <p14:creationId xmlns:p14="http://schemas.microsoft.com/office/powerpoint/2010/main" val="428801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School Crossing Guard Sponsors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50000"/>
              </a:lnSpc>
            </a:pPr>
            <a:r>
              <a:rPr lang="en-US" sz="2400" b="0" dirty="0"/>
              <a:t>A School Crossing Guard Sponsor refers to any </a:t>
            </a:r>
            <a:r>
              <a:rPr lang="en-US" sz="2400" dirty="0"/>
              <a:t>city</a:t>
            </a:r>
            <a:r>
              <a:rPr lang="en-US" sz="2400" b="0" dirty="0"/>
              <a:t>, </a:t>
            </a:r>
            <a:r>
              <a:rPr lang="en-US" sz="2400" dirty="0"/>
              <a:t>county</a:t>
            </a:r>
            <a:r>
              <a:rPr lang="en-US" sz="2400" b="0" dirty="0"/>
              <a:t>, </a:t>
            </a:r>
            <a:r>
              <a:rPr lang="en-US" sz="2400" dirty="0"/>
              <a:t>school</a:t>
            </a:r>
            <a:r>
              <a:rPr lang="en-US" sz="2400" b="0" dirty="0"/>
              <a:t>, </a:t>
            </a:r>
            <a:r>
              <a:rPr lang="en-US" sz="2400" dirty="0"/>
              <a:t>school district</a:t>
            </a:r>
            <a:r>
              <a:rPr lang="en-US" sz="2400" b="0" dirty="0"/>
              <a:t>, or </a:t>
            </a:r>
            <a:r>
              <a:rPr lang="en-US" sz="2400" dirty="0"/>
              <a:t>police department </a:t>
            </a:r>
            <a:r>
              <a:rPr lang="en-US" sz="2400" b="0" dirty="0"/>
              <a:t>that is </a:t>
            </a:r>
            <a:r>
              <a:rPr lang="en-US" sz="2400" dirty="0"/>
              <a:t>the fiscal and/or implementing agency responsible </a:t>
            </a:r>
            <a:r>
              <a:rPr lang="en-US" sz="2400" b="0" dirty="0"/>
              <a:t>for school crossing guard employment and training.</a:t>
            </a:r>
          </a:p>
        </p:txBody>
      </p:sp>
      <p:sp>
        <p:nvSpPr>
          <p:cNvPr id="3" name="Text Placeholder 6">
            <a:extLst>
              <a:ext uri="{FF2B5EF4-FFF2-40B4-BE49-F238E27FC236}">
                <a16:creationId xmlns:a16="http://schemas.microsoft.com/office/drawing/2014/main" id="{EA831E2A-40AC-6C74-149A-8F04EBA0206F}"/>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8</a:t>
            </a:r>
          </a:p>
        </p:txBody>
      </p:sp>
    </p:spTree>
    <p:extLst>
      <p:ext uri="{BB962C8B-B14F-4D97-AF65-F5344CB8AC3E}">
        <p14:creationId xmlns:p14="http://schemas.microsoft.com/office/powerpoint/2010/main" val="37464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0B1EE6-0CCB-3D17-9B1C-5AD10BEC1EF9}"/>
              </a:ext>
            </a:extLst>
          </p:cNvPr>
          <p:cNvSpPr>
            <a:spLocks noGrp="1"/>
          </p:cNvSpPr>
          <p:nvPr>
            <p:ph type="title" idx="4294967295"/>
          </p:nvPr>
        </p:nvSpPr>
        <p:spPr>
          <a:xfrm>
            <a:off x="395288" y="382588"/>
            <a:ext cx="10945812"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E74F3D"/>
                </a:solidFill>
                <a:effectLst/>
                <a:uLnTx/>
                <a:uFillTx/>
                <a:latin typeface="Mada" pitchFamily="2"/>
                <a:ea typeface="+mn-ea"/>
                <a:cs typeface="+mn-cs"/>
              </a:rPr>
              <a:t>School Crossing Guard Sponsors</a:t>
            </a:r>
          </a:p>
        </p:txBody>
      </p:sp>
      <p:sp>
        <p:nvSpPr>
          <p:cNvPr id="5" name="Text Placeholder 5">
            <a:extLst>
              <a:ext uri="{FF2B5EF4-FFF2-40B4-BE49-F238E27FC236}">
                <a16:creationId xmlns:a16="http://schemas.microsoft.com/office/drawing/2014/main" id="{C1B0D7BE-A9AA-C600-67D7-28AE57F87260}"/>
              </a:ext>
            </a:extLst>
          </p:cNvPr>
          <p:cNvSpPr>
            <a:spLocks noGrp="1"/>
          </p:cNvSpPr>
          <p:nvPr>
            <p:ph type="body" sz="quarter" idx="19"/>
          </p:nvPr>
        </p:nvSpPr>
        <p:spPr>
          <a:xfrm>
            <a:off x="574087" y="1639117"/>
            <a:ext cx="11043826" cy="4140164"/>
          </a:xfrm>
        </p:spPr>
        <p:txBody>
          <a:bodyPr>
            <a:normAutofit/>
          </a:bodyPr>
          <a:lstStyle/>
          <a:p>
            <a:pPr>
              <a:lnSpc>
                <a:spcPct val="150000"/>
              </a:lnSpc>
            </a:pPr>
            <a:r>
              <a:rPr lang="en-US" sz="2400" b="0" dirty="0"/>
              <a:t>School crossing guard sponsors are responsible for:</a:t>
            </a:r>
          </a:p>
          <a:p>
            <a:pPr marL="457200" indent="-457200">
              <a:lnSpc>
                <a:spcPct val="150000"/>
              </a:lnSpc>
              <a:buFont typeface="+mj-lt"/>
              <a:buAutoNum type="arabicPeriod"/>
            </a:pPr>
            <a:r>
              <a:rPr lang="en-US" sz="2000" b="0" dirty="0"/>
              <a:t>Obtaining a school crossing guard trainer and training school crossing guards</a:t>
            </a:r>
          </a:p>
          <a:p>
            <a:pPr marL="457200" indent="-457200">
              <a:lnSpc>
                <a:spcPct val="150000"/>
              </a:lnSpc>
              <a:buFont typeface="+mj-lt"/>
              <a:buAutoNum type="arabicPeriod"/>
            </a:pPr>
            <a:r>
              <a:rPr lang="en-US" sz="2000" b="0" dirty="0"/>
              <a:t>Hiring and managing school crossing guards</a:t>
            </a:r>
          </a:p>
          <a:p>
            <a:pPr marL="457200" indent="-457200">
              <a:lnSpc>
                <a:spcPct val="150000"/>
              </a:lnSpc>
              <a:buFont typeface="+mj-lt"/>
              <a:buAutoNum type="arabicPeriod"/>
            </a:pPr>
            <a:r>
              <a:rPr lang="en-US" sz="2000" b="0" dirty="0"/>
              <a:t>Providing uniforms and equipment to school crossing guards</a:t>
            </a:r>
          </a:p>
          <a:p>
            <a:pPr marL="457200" indent="-457200">
              <a:lnSpc>
                <a:spcPct val="150000"/>
              </a:lnSpc>
              <a:buFont typeface="+mj-lt"/>
              <a:buAutoNum type="arabicPeriod"/>
            </a:pPr>
            <a:r>
              <a:rPr lang="en-US" sz="2000" b="0" dirty="0"/>
              <a:t>Identifying where school crossing guards are needed</a:t>
            </a:r>
          </a:p>
          <a:p>
            <a:pPr marL="457200" indent="-457200">
              <a:lnSpc>
                <a:spcPct val="150000"/>
              </a:lnSpc>
              <a:buFont typeface="+mj-lt"/>
              <a:buAutoNum type="arabicPeriod"/>
            </a:pPr>
            <a:r>
              <a:rPr lang="en-US" sz="2000" b="0" dirty="0"/>
              <a:t>Addressing liability and risk management</a:t>
            </a:r>
          </a:p>
        </p:txBody>
      </p:sp>
      <p:sp>
        <p:nvSpPr>
          <p:cNvPr id="3" name="Text Placeholder 6">
            <a:extLst>
              <a:ext uri="{FF2B5EF4-FFF2-40B4-BE49-F238E27FC236}">
                <a16:creationId xmlns:a16="http://schemas.microsoft.com/office/drawing/2014/main" id="{DCD82F48-AEDD-BD10-A528-FE10F626735D}"/>
              </a:ext>
            </a:extLst>
          </p:cNvPr>
          <p:cNvSpPr txBox="1">
            <a:spLocks/>
          </p:cNvSpPr>
          <p:nvPr/>
        </p:nvSpPr>
        <p:spPr>
          <a:xfrm>
            <a:off x="11772901" y="6135688"/>
            <a:ext cx="4191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E74F3D"/>
                </a:solidFill>
                <a:latin typeface="Mada" pitchFamily="2"/>
                <a:ea typeface="+mj-ea"/>
                <a:cs typeface="+mj-cs"/>
              </a:defRPr>
            </a:lvl1pPr>
          </a:lstStyle>
          <a:p>
            <a:pPr algn="ctr">
              <a:lnSpc>
                <a:spcPct val="100000"/>
              </a:lnSpc>
              <a:spcBef>
                <a:spcPts val="1000"/>
              </a:spcBef>
              <a:defRPr/>
            </a:pPr>
            <a:r>
              <a:rPr lang="en-US" sz="1700" dirty="0">
                <a:ea typeface="+mn-ea"/>
                <a:cs typeface="+mn-cs"/>
              </a:rPr>
              <a:t>9</a:t>
            </a:r>
          </a:p>
        </p:txBody>
      </p:sp>
    </p:spTree>
    <p:extLst>
      <p:ext uri="{BB962C8B-B14F-4D97-AF65-F5344CB8AC3E}">
        <p14:creationId xmlns:p14="http://schemas.microsoft.com/office/powerpoint/2010/main" val="257393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55D8F55-67A8-4240-978E-2F128F97F365}" vid="{725724AF-9116-2046-BCB5-AA5A7C7491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12292</TotalTime>
  <Words>3539</Words>
  <Application>Microsoft Office PowerPoint</Application>
  <PresentationFormat>Widescreen</PresentationFormat>
  <Paragraphs>272</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Open Sans</vt:lpstr>
      <vt:lpstr>Wingdings</vt:lpstr>
      <vt:lpstr>Arial</vt:lpstr>
      <vt:lpstr>Mada</vt:lpstr>
      <vt:lpstr>Calibri</vt:lpstr>
      <vt:lpstr>Office Theme</vt:lpstr>
      <vt:lpstr>School Crossing Guard Training Course</vt:lpstr>
      <vt:lpstr>School Crossing Guard Training Course</vt:lpstr>
      <vt:lpstr>School Crossing Guard Training Course</vt:lpstr>
      <vt:lpstr>Learning Objectives</vt:lpstr>
      <vt:lpstr>Why School Crossing Guards?</vt:lpstr>
      <vt:lpstr>Why School Crossing Guards?</vt:lpstr>
      <vt:lpstr>Why School Crossing Guards?</vt:lpstr>
      <vt:lpstr>School Crossing Guard Sponsors</vt:lpstr>
      <vt:lpstr>School Crossing Guard Sponsors</vt:lpstr>
      <vt:lpstr>School Community</vt:lpstr>
      <vt:lpstr>Get Ready for the Job</vt:lpstr>
      <vt:lpstr>Getting Ready for the Job – Attendance Protocol</vt:lpstr>
      <vt:lpstr>Getting Ready for the Job – Personal Vehicle Parking</vt:lpstr>
      <vt:lpstr>Getting Ready for the Job – Uniform and Equipment</vt:lpstr>
      <vt:lpstr>Getting Ready for the Job – Standing While on Duty</vt:lpstr>
      <vt:lpstr>Getting Ready for the Job – Distractions and Unrelated Activities</vt:lpstr>
      <vt:lpstr>Getting Ready for the Job – Interaction with Students</vt:lpstr>
      <vt:lpstr>Getting Ready for the Job – First Aid </vt:lpstr>
      <vt:lpstr>Getting Ready for the Job – Emergencies </vt:lpstr>
      <vt:lpstr>Getting Ready for the Job – Incident Reporting</vt:lpstr>
      <vt:lpstr>Getting Ready for the Job – Incident Reporting (Continued)</vt:lpstr>
      <vt:lpstr>On The Job</vt:lpstr>
      <vt:lpstr>On the Job</vt:lpstr>
      <vt:lpstr>On the Job - Crossing Procedure at Unsignalized Crosswalks</vt:lpstr>
      <vt:lpstr>On the Job - Crossing Procedure at Unsignalized Crosswalks</vt:lpstr>
      <vt:lpstr>On the Job - Crossing Procedure at Unsignalized Crosswalks</vt:lpstr>
      <vt:lpstr>On the Job - Crossing Procedure at Unsignalized Crosswalks</vt:lpstr>
      <vt:lpstr>On the Job - Crossing Procedure at Unsignalized Crosswalks</vt:lpstr>
      <vt:lpstr>On the Job - Crossing Procedure at Unsignalized Crosswalks</vt:lpstr>
      <vt:lpstr>On the Job - Crossing Procedure at Unsignalized Crosswalks</vt:lpstr>
      <vt:lpstr>On the Job - Crossing Procedure at Unsignalized Crosswalks</vt:lpstr>
      <vt:lpstr>On the Job - How to Cross Students at Signalized Crosswalks</vt:lpstr>
      <vt:lpstr>On the Job - How to Cross Students at Signalized Crosswalks</vt:lpstr>
      <vt:lpstr>On the Job - How to Cross Students at Signalized Crosswalks</vt:lpstr>
      <vt:lpstr>On the Job - How to Cross Students at Signalized Crosswalks</vt:lpstr>
      <vt:lpstr>On the Job - How to Cross Students at Signalized Crosswalks</vt:lpstr>
      <vt:lpstr>On the Job - How to Cross Students at Signalized Crosswalks</vt:lpstr>
      <vt:lpstr>On the Job - How to Cross Students at Signalized Crosswalks</vt:lpstr>
      <vt:lpstr>On the Job - How to Cross Students at Signalized Crosswalks</vt:lpstr>
      <vt:lpstr>On the Job - How to Cross Students at Signalized Crosswalks</vt:lpstr>
      <vt:lpstr>On the Job – Student Pedestrians</vt:lpstr>
      <vt:lpstr>On the Job – Student Pedestrians</vt:lpstr>
      <vt:lpstr>On the Job – Student Pedestrians</vt:lpstr>
      <vt:lpstr>On the Job – Student Pedestrians</vt:lpstr>
      <vt:lpstr>On the Job – Road Hazards</vt:lpstr>
      <vt:lpstr>On the Job – Road Hazards</vt:lpstr>
      <vt:lpstr>On the Job – Road Hazards</vt:lpstr>
      <vt:lpstr>On the Job – Road Hazards</vt:lpstr>
      <vt:lpstr>On the Job – Road Hazards</vt:lpstr>
      <vt:lpstr>Testing</vt:lpstr>
      <vt:lpstr>Practical Training</vt:lpstr>
      <vt:lpstr>Practical Training</vt:lpstr>
      <vt:lpstr>Practical Training</vt:lpstr>
      <vt:lpstr>Practical Training</vt:lpstr>
      <vt:lpstr>Field Assessment</vt:lpstr>
      <vt:lpstr>Field Assessment</vt:lpstr>
      <vt:lpstr>Questions, Answers, and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MargueriteSchumm</dc:creator>
  <cp:lastModifiedBy>kristinhaukom</cp:lastModifiedBy>
  <cp:revision>66</cp:revision>
  <dcterms:created xsi:type="dcterms:W3CDTF">2021-10-06T21:05:11Z</dcterms:created>
  <dcterms:modified xsi:type="dcterms:W3CDTF">2022-12-20T18:14:29Z</dcterms:modified>
</cp:coreProperties>
</file>