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5"/>
  </p:notesMasterIdLst>
  <p:sldIdLst>
    <p:sldId id="300" r:id="rId2"/>
    <p:sldId id="267" r:id="rId3"/>
    <p:sldId id="272" r:id="rId4"/>
    <p:sldId id="283" r:id="rId5"/>
    <p:sldId id="284" r:id="rId6"/>
    <p:sldId id="285" r:id="rId7"/>
    <p:sldId id="288" r:id="rId8"/>
    <p:sldId id="289" r:id="rId9"/>
    <p:sldId id="303" r:id="rId10"/>
    <p:sldId id="320" r:id="rId11"/>
    <p:sldId id="304" r:id="rId12"/>
    <p:sldId id="307" r:id="rId13"/>
    <p:sldId id="305" r:id="rId14"/>
    <p:sldId id="309" r:id="rId15"/>
    <p:sldId id="310" r:id="rId16"/>
    <p:sldId id="278" r:id="rId17"/>
    <p:sldId id="308" r:id="rId18"/>
    <p:sldId id="311" r:id="rId19"/>
    <p:sldId id="312" r:id="rId20"/>
    <p:sldId id="313" r:id="rId21"/>
    <p:sldId id="314" r:id="rId22"/>
    <p:sldId id="317" r:id="rId23"/>
    <p:sldId id="315" r:id="rId24"/>
    <p:sldId id="316" r:id="rId25"/>
    <p:sldId id="319" r:id="rId26"/>
    <p:sldId id="318" r:id="rId27"/>
    <p:sldId id="259" r:id="rId28"/>
    <p:sldId id="268" r:id="rId29"/>
    <p:sldId id="260" r:id="rId30"/>
    <p:sldId id="261" r:id="rId31"/>
    <p:sldId id="264" r:id="rId32"/>
    <p:sldId id="265" r:id="rId33"/>
    <p:sldId id="258"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6427" autoAdjust="0"/>
  </p:normalViewPr>
  <p:slideViewPr>
    <p:cSldViewPr snapToGrid="0">
      <p:cViewPr varScale="1">
        <p:scale>
          <a:sx n="117" d="100"/>
          <a:sy n="117" d="100"/>
        </p:scale>
        <p:origin x="120" y="90"/>
      </p:cViewPr>
      <p:guideLst/>
    </p:cSldViewPr>
  </p:slideViewPr>
  <p:outlineViewPr>
    <p:cViewPr>
      <p:scale>
        <a:sx n="33" d="100"/>
        <a:sy n="33" d="100"/>
      </p:scale>
      <p:origin x="0" y="-810"/>
    </p:cViewPr>
  </p:outlineViewPr>
  <p:notesTextViewPr>
    <p:cViewPr>
      <p:scale>
        <a:sx n="3" d="2"/>
        <a:sy n="3" d="2"/>
      </p:scale>
      <p:origin x="0" y="0"/>
    </p:cViewPr>
  </p:notesTextViewPr>
  <p:sorterViewPr>
    <p:cViewPr varScale="1">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1E357-C79F-4CD4-B969-59E39695E84C}" type="datetimeFigureOut">
              <a:rPr lang="en-US" smtClean="0"/>
              <a:t>9/28/2016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73EAD-B307-463E-901E-01664043AA96}" type="slidenum">
              <a:rPr lang="en-US" smtClean="0"/>
              <a:t>‹#›</a:t>
            </a:fld>
            <a:endParaRPr lang="en-US"/>
          </a:p>
        </p:txBody>
      </p:sp>
    </p:spTree>
    <p:extLst>
      <p:ext uri="{BB962C8B-B14F-4D97-AF65-F5344CB8AC3E}">
        <p14:creationId xmlns:p14="http://schemas.microsoft.com/office/powerpoint/2010/main" val="94803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Introduction or presentation </a:t>
            </a:r>
            <a:r>
              <a:rPr lang="en-US" baseline="0" dirty="0" smtClean="0"/>
              <a:t>title slide.</a:t>
            </a:r>
            <a:endParaRPr lang="en-US" dirty="0"/>
          </a:p>
        </p:txBody>
      </p:sp>
      <p:sp>
        <p:nvSpPr>
          <p:cNvPr id="4" name="Slide Number Placeholder 3"/>
          <p:cNvSpPr>
            <a:spLocks noGrp="1"/>
          </p:cNvSpPr>
          <p:nvPr>
            <p:ph type="sldNum" sz="quarter" idx="10"/>
          </p:nvPr>
        </p:nvSpPr>
        <p:spPr/>
        <p:txBody>
          <a:bodyPr/>
          <a:lstStyle/>
          <a:p>
            <a:fld id="{6D28C5E9-D05C-1D4D-99E2-87483ED3AF4F}" type="slidenum">
              <a:rPr lang="en-US" smtClean="0"/>
              <a:t>1</a:t>
            </a:fld>
            <a:endParaRPr lang="en-US"/>
          </a:p>
        </p:txBody>
      </p:sp>
    </p:spTree>
    <p:extLst>
      <p:ext uri="{BB962C8B-B14F-4D97-AF65-F5344CB8AC3E}">
        <p14:creationId xmlns:p14="http://schemas.microsoft.com/office/powerpoint/2010/main" val="230313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Once you have roads and transportation modes, what does it take to operate them as a system?</a:t>
            </a:r>
          </a:p>
          <a:p>
            <a:endParaRPr lang="en-US" baseline="0" dirty="0" smtClean="0"/>
          </a:p>
          <a:p>
            <a:r>
              <a:rPr lang="en-US" baseline="0" dirty="0" smtClean="0"/>
              <a:t>Well, it takes of these people plus a whole lot more.</a:t>
            </a:r>
          </a:p>
        </p:txBody>
      </p:sp>
      <p:sp>
        <p:nvSpPr>
          <p:cNvPr id="4" name="Slide Number Placeholder 3"/>
          <p:cNvSpPr>
            <a:spLocks noGrp="1"/>
          </p:cNvSpPr>
          <p:nvPr>
            <p:ph type="sldNum" sz="quarter" idx="10"/>
          </p:nvPr>
        </p:nvSpPr>
        <p:spPr/>
        <p:txBody>
          <a:bodyPr/>
          <a:lstStyle/>
          <a:p>
            <a:fld id="{52473EAD-B307-463E-901E-01664043AA96}" type="slidenum">
              <a:rPr lang="en-US" smtClean="0"/>
              <a:t>12</a:t>
            </a:fld>
            <a:endParaRPr lang="en-US"/>
          </a:p>
        </p:txBody>
      </p:sp>
    </p:spTree>
    <p:extLst>
      <p:ext uri="{BB962C8B-B14F-4D97-AF65-F5344CB8AC3E}">
        <p14:creationId xmlns:p14="http://schemas.microsoft.com/office/powerpoint/2010/main" val="403804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And what does it take to get a plow on the scene to help that stranded motorist?</a:t>
            </a:r>
          </a:p>
          <a:p>
            <a:endParaRPr lang="en-US" baseline="0" dirty="0" smtClean="0"/>
          </a:p>
          <a:p>
            <a:r>
              <a:rPr lang="en-US" baseline="0" dirty="0" smtClean="0"/>
              <a:t>These people, and a whole lot more.</a:t>
            </a:r>
          </a:p>
        </p:txBody>
      </p:sp>
      <p:sp>
        <p:nvSpPr>
          <p:cNvPr id="4" name="Slide Number Placeholder 3"/>
          <p:cNvSpPr>
            <a:spLocks noGrp="1"/>
          </p:cNvSpPr>
          <p:nvPr>
            <p:ph type="sldNum" sz="quarter" idx="10"/>
          </p:nvPr>
        </p:nvSpPr>
        <p:spPr/>
        <p:txBody>
          <a:bodyPr/>
          <a:lstStyle/>
          <a:p>
            <a:fld id="{52473EAD-B307-463E-901E-01664043AA96}" type="slidenum">
              <a:rPr lang="en-US" smtClean="0"/>
              <a:t>13</a:t>
            </a:fld>
            <a:endParaRPr lang="en-US"/>
          </a:p>
        </p:txBody>
      </p:sp>
    </p:spTree>
    <p:extLst>
      <p:ext uri="{BB962C8B-B14F-4D97-AF65-F5344CB8AC3E}">
        <p14:creationId xmlns:p14="http://schemas.microsoft.com/office/powerpoint/2010/main" val="1291051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Here is the big picture</a:t>
            </a:r>
          </a:p>
        </p:txBody>
      </p:sp>
      <p:sp>
        <p:nvSpPr>
          <p:cNvPr id="4" name="Slide Number Placeholder 3"/>
          <p:cNvSpPr>
            <a:spLocks noGrp="1"/>
          </p:cNvSpPr>
          <p:nvPr>
            <p:ph type="sldNum" sz="quarter" idx="10"/>
          </p:nvPr>
        </p:nvSpPr>
        <p:spPr/>
        <p:txBody>
          <a:bodyPr/>
          <a:lstStyle/>
          <a:p>
            <a:fld id="{52473EAD-B307-463E-901E-01664043AA96}" type="slidenum">
              <a:rPr lang="en-US" smtClean="0"/>
              <a:t>14</a:t>
            </a:fld>
            <a:endParaRPr lang="en-US"/>
          </a:p>
        </p:txBody>
      </p:sp>
    </p:spTree>
    <p:extLst>
      <p:ext uri="{BB962C8B-B14F-4D97-AF65-F5344CB8AC3E}">
        <p14:creationId xmlns:p14="http://schemas.microsoft.com/office/powerpoint/2010/main" val="19503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Graphic spelling “I am Team CDOT” using the images of </a:t>
            </a:r>
            <a:r>
              <a:rPr lang="en-US" dirty="0" err="1" smtClean="0"/>
              <a:t>CDOTers</a:t>
            </a:r>
            <a:r>
              <a:rPr lang="en-US" dirty="0" smtClean="0"/>
              <a:t> as pieces of the mosaic</a:t>
            </a:r>
          </a:p>
        </p:txBody>
      </p:sp>
      <p:sp>
        <p:nvSpPr>
          <p:cNvPr id="4" name="Slide Number Placeholder 3"/>
          <p:cNvSpPr>
            <a:spLocks noGrp="1"/>
          </p:cNvSpPr>
          <p:nvPr>
            <p:ph type="sldNum" sz="quarter" idx="10"/>
          </p:nvPr>
        </p:nvSpPr>
        <p:spPr/>
        <p:txBody>
          <a:bodyPr/>
          <a:lstStyle/>
          <a:p>
            <a:fld id="{52473EAD-B307-463E-901E-01664043AA96}" type="slidenum">
              <a:rPr lang="en-US" smtClean="0"/>
              <a:t>15</a:t>
            </a:fld>
            <a:endParaRPr lang="en-US"/>
          </a:p>
        </p:txBody>
      </p:sp>
    </p:spTree>
    <p:extLst>
      <p:ext uri="{BB962C8B-B14F-4D97-AF65-F5344CB8AC3E}">
        <p14:creationId xmlns:p14="http://schemas.microsoft.com/office/powerpoint/2010/main" val="4264180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Graphic spelling “I am Team CDOT” using the images of </a:t>
            </a:r>
            <a:r>
              <a:rPr lang="en-US" dirty="0" err="1" smtClean="0"/>
              <a:t>CDOTers</a:t>
            </a:r>
            <a:r>
              <a:rPr lang="en-US" dirty="0" smtClean="0"/>
              <a:t> as pieces of the mosaic</a:t>
            </a:r>
          </a:p>
          <a:p>
            <a:r>
              <a:rPr lang="en-US" dirty="0" smtClean="0"/>
              <a:t>Narration</a:t>
            </a:r>
            <a:r>
              <a:rPr lang="en-US" baseline="0" dirty="0" smtClean="0"/>
              <a:t>: “I am Team CDOT.   I support:</a:t>
            </a:r>
            <a:endParaRPr lang="en-US" dirty="0" smtClean="0"/>
          </a:p>
          <a:p>
            <a:r>
              <a:rPr lang="en-US" dirty="0" smtClean="0"/>
              <a:t>3,837,488 Licensed Colorado</a:t>
            </a:r>
            <a:r>
              <a:rPr lang="en-US" baseline="0" dirty="0" smtClean="0"/>
              <a:t> Drivers</a:t>
            </a:r>
            <a:endParaRPr lang="en-US" dirty="0" smtClean="0"/>
          </a:p>
          <a:p>
            <a:r>
              <a:rPr lang="en-US" dirty="0" smtClean="0"/>
              <a:t>$200+ Billion in freight</a:t>
            </a:r>
            <a:r>
              <a:rPr lang="en-US" baseline="0" dirty="0" smtClean="0"/>
              <a:t> transits </a:t>
            </a:r>
            <a:r>
              <a:rPr lang="en-US" dirty="0" smtClean="0"/>
              <a:t>SOURCE: U.S. Department of Transportation, Bureau of Transportation Statistics and Federal Highway Administration, Freight Analysis Framework, version 3.6, available at http://faf.ornl.gov/fafweb/FUT.aspx as of September 2015.</a:t>
            </a:r>
          </a:p>
          <a:p>
            <a:r>
              <a:rPr lang="en-US" sz="1200" b="0" i="0" kern="1200" dirty="0" smtClean="0">
                <a:solidFill>
                  <a:schemeClr val="tx1"/>
                </a:solidFill>
                <a:effectLst/>
                <a:latin typeface="+mn-lt"/>
                <a:ea typeface="+mn-ea"/>
                <a:cs typeface="+mn-cs"/>
              </a:rPr>
              <a:t>Maintains, repairs and plows over 23,000 total lane miles of highway</a:t>
            </a:r>
          </a:p>
          <a:p>
            <a:r>
              <a:rPr lang="en-US" sz="1200" b="0" i="0" kern="1200" dirty="0" smtClean="0">
                <a:solidFill>
                  <a:schemeClr val="tx1"/>
                </a:solidFill>
                <a:effectLst/>
                <a:latin typeface="+mn-lt"/>
                <a:ea typeface="+mn-ea"/>
                <a:cs typeface="+mn-cs"/>
              </a:rPr>
              <a:t>* Maintains 3,447 bridges</a:t>
            </a:r>
          </a:p>
          <a:p>
            <a:r>
              <a:rPr lang="en-US" sz="1200" b="0" i="0" kern="1200" dirty="0" smtClean="0">
                <a:solidFill>
                  <a:schemeClr val="tx1"/>
                </a:solidFill>
                <a:effectLst/>
                <a:latin typeface="+mn-lt"/>
                <a:ea typeface="+mn-ea"/>
                <a:cs typeface="+mn-cs"/>
              </a:rPr>
              <a:t>* Oversees 28 billion miles of vehicle travel annually</a:t>
            </a:r>
          </a:p>
          <a:p>
            <a:r>
              <a:rPr lang="en-US" sz="1200" b="0" i="0" kern="1200" dirty="0" smtClean="0">
                <a:solidFill>
                  <a:schemeClr val="tx1"/>
                </a:solidFill>
                <a:effectLst/>
                <a:latin typeface="+mn-lt"/>
                <a:ea typeface="+mn-ea"/>
                <a:cs typeface="+mn-cs"/>
              </a:rPr>
              <a:t>* Plows about 6 million lane miles each year</a:t>
            </a:r>
          </a:p>
          <a:p>
            <a:r>
              <a:rPr lang="en-US" sz="1200" b="0" i="0" kern="1200" dirty="0" smtClean="0">
                <a:solidFill>
                  <a:schemeClr val="tx1"/>
                </a:solidFill>
                <a:effectLst/>
                <a:latin typeface="+mn-lt"/>
                <a:ea typeface="+mn-ea"/>
                <a:cs typeface="+mn-cs"/>
              </a:rPr>
              <a:t>* Spends $69 million annually on snow removal</a:t>
            </a:r>
          </a:p>
          <a:p>
            <a:r>
              <a:rPr lang="en-US" sz="1200" b="0" i="0" kern="1200" dirty="0" smtClean="0">
                <a:solidFill>
                  <a:schemeClr val="tx1"/>
                </a:solidFill>
                <a:effectLst/>
                <a:latin typeface="+mn-lt"/>
                <a:ea typeface="+mn-ea"/>
                <a:cs typeface="+mn-cs"/>
              </a:rPr>
              <a:t>* Keeps over 35 mountains passes open year-round</a:t>
            </a:r>
          </a:p>
          <a:p>
            <a:r>
              <a:rPr lang="en-US" sz="1200" b="0" i="0" kern="1200" dirty="0" smtClean="0">
                <a:solidFill>
                  <a:schemeClr val="tx1"/>
                </a:solidFill>
                <a:effectLst/>
                <a:latin typeface="+mn-lt"/>
                <a:ea typeface="+mn-ea"/>
                <a:cs typeface="+mn-cs"/>
              </a:rPr>
              <a:t>* Monitors 278 of 522 avalanche paths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$11 million in federal grants for transit operators and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$41 million in federal aviation grants for airports</a:t>
            </a:r>
          </a:p>
          <a:p>
            <a:r>
              <a:rPr lang="en-US" sz="1200" b="0" i="0" kern="1200" dirty="0" smtClean="0">
                <a:solidFill>
                  <a:schemeClr val="tx1"/>
                </a:solidFill>
                <a:effectLst/>
                <a:latin typeface="+mn-lt"/>
                <a:ea typeface="+mn-ea"/>
                <a:cs typeface="+mn-cs"/>
              </a:rPr>
              <a:t>* Manages over $5 million in federal grants for safe driving programs</a:t>
            </a:r>
          </a:p>
          <a:p>
            <a:endParaRPr lang="en-US" dirty="0" smtClean="0"/>
          </a:p>
          <a:p>
            <a:r>
              <a:rPr lang="en-US" sz="1200" b="0" i="0" kern="1200" dirty="0" smtClean="0">
                <a:solidFill>
                  <a:schemeClr val="tx1"/>
                </a:solidFill>
                <a:effectLst/>
                <a:latin typeface="+mn-lt"/>
                <a:ea typeface="+mn-ea"/>
                <a:cs typeface="+mn-cs"/>
              </a:rPr>
              <a:t>Maintains, repairs and plows over 23,000 total lane miles of highway</a:t>
            </a:r>
          </a:p>
          <a:p>
            <a:r>
              <a:rPr lang="en-US" sz="1200" b="0" i="0" kern="1200" dirty="0" smtClean="0">
                <a:solidFill>
                  <a:schemeClr val="tx1"/>
                </a:solidFill>
                <a:effectLst/>
                <a:latin typeface="+mn-lt"/>
                <a:ea typeface="+mn-ea"/>
                <a:cs typeface="+mn-cs"/>
              </a:rPr>
              <a:t>* Maintains 3,447 bridges</a:t>
            </a:r>
          </a:p>
          <a:p>
            <a:r>
              <a:rPr lang="en-US" sz="1200" b="0" i="0" kern="1200" dirty="0" smtClean="0">
                <a:solidFill>
                  <a:schemeClr val="tx1"/>
                </a:solidFill>
                <a:effectLst/>
                <a:latin typeface="+mn-lt"/>
                <a:ea typeface="+mn-ea"/>
                <a:cs typeface="+mn-cs"/>
              </a:rPr>
              <a:t>* Oversees 28 billion miles of vehicle travel annually</a:t>
            </a:r>
          </a:p>
          <a:p>
            <a:r>
              <a:rPr lang="en-US" sz="1200" b="0" i="0" kern="1200" dirty="0" smtClean="0">
                <a:solidFill>
                  <a:schemeClr val="tx1"/>
                </a:solidFill>
                <a:effectLst/>
                <a:latin typeface="+mn-lt"/>
                <a:ea typeface="+mn-ea"/>
                <a:cs typeface="+mn-cs"/>
              </a:rPr>
              <a:t>* Plows about 6 million lane miles each year</a:t>
            </a:r>
          </a:p>
          <a:p>
            <a:r>
              <a:rPr lang="en-US" sz="1200" b="0" i="0" kern="1200" dirty="0" smtClean="0">
                <a:solidFill>
                  <a:schemeClr val="tx1"/>
                </a:solidFill>
                <a:effectLst/>
                <a:latin typeface="+mn-lt"/>
                <a:ea typeface="+mn-ea"/>
                <a:cs typeface="+mn-cs"/>
              </a:rPr>
              <a:t>* Spends $69 million annually on snow removal</a:t>
            </a:r>
          </a:p>
          <a:p>
            <a:r>
              <a:rPr lang="en-US" sz="1200" b="0" i="0" kern="1200" dirty="0" smtClean="0">
                <a:solidFill>
                  <a:schemeClr val="tx1"/>
                </a:solidFill>
                <a:effectLst/>
                <a:latin typeface="+mn-lt"/>
                <a:ea typeface="+mn-ea"/>
                <a:cs typeface="+mn-cs"/>
              </a:rPr>
              <a:t>* Keeps over 35 mountains passes open year-round</a:t>
            </a:r>
          </a:p>
          <a:p>
            <a:r>
              <a:rPr lang="en-US" sz="1200" b="0" i="0" kern="1200" dirty="0" smtClean="0">
                <a:solidFill>
                  <a:schemeClr val="tx1"/>
                </a:solidFill>
                <a:effectLst/>
                <a:latin typeface="+mn-lt"/>
                <a:ea typeface="+mn-ea"/>
                <a:cs typeface="+mn-cs"/>
              </a:rPr>
              <a:t>* Monitors 278 of 522 avalanche paths</a:t>
            </a:r>
          </a:p>
          <a:p>
            <a:r>
              <a:rPr lang="en-US" sz="1200" b="0" i="0" kern="1200" dirty="0" smtClean="0">
                <a:solidFill>
                  <a:schemeClr val="tx1"/>
                </a:solidFill>
                <a:effectLst/>
                <a:latin typeface="+mn-lt"/>
                <a:ea typeface="+mn-ea"/>
                <a:cs typeface="+mn-cs"/>
              </a:rPr>
              <a:t>* Administers about $11 million in federal grants for transit operators and $41 million in federal aviation grants for airports</a:t>
            </a:r>
          </a:p>
          <a:p>
            <a:r>
              <a:rPr lang="en-US" sz="1200" b="0" i="0" kern="1200" dirty="0" smtClean="0">
                <a:solidFill>
                  <a:schemeClr val="tx1"/>
                </a:solidFill>
                <a:effectLst/>
                <a:latin typeface="+mn-lt"/>
                <a:ea typeface="+mn-ea"/>
                <a:cs typeface="+mn-cs"/>
              </a:rPr>
              <a:t>* Manages over $5 million in federal grants for safe driving programs</a:t>
            </a:r>
          </a:p>
          <a:p>
            <a:endParaRPr lang="en-US" dirty="0" smtClean="0"/>
          </a:p>
          <a:p>
            <a:r>
              <a:rPr lang="en-US" dirty="0" smtClean="0"/>
              <a:t>1,800/ 184/ 8/ 2,637/ 30/ 865/ 269/ 1,316/ 3 x 1K registered vehicles private</a:t>
            </a:r>
          </a:p>
          <a:p>
            <a:endParaRPr lang="en-US" dirty="0" smtClean="0"/>
          </a:p>
          <a:p>
            <a:r>
              <a:rPr lang="en-US" dirty="0" smtClean="0"/>
              <a:t>7,181 478,720 97,410 583,311 7,237 590,548  commercial</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16</a:t>
            </a:fld>
            <a:endParaRPr lang="en-US"/>
          </a:p>
        </p:txBody>
      </p:sp>
    </p:spTree>
    <p:extLst>
      <p:ext uri="{BB962C8B-B14F-4D97-AF65-F5344CB8AC3E}">
        <p14:creationId xmlns:p14="http://schemas.microsoft.com/office/powerpoint/2010/main" val="304137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Graphic spelling “I am Team CDOT” using the images of </a:t>
            </a:r>
            <a:r>
              <a:rPr lang="en-US" dirty="0" err="1" smtClean="0"/>
              <a:t>CDOTers</a:t>
            </a:r>
            <a:r>
              <a:rPr lang="en-US" dirty="0" smtClean="0"/>
              <a:t> as pieces of the mosaic</a:t>
            </a:r>
          </a:p>
          <a:p>
            <a:r>
              <a:rPr lang="en-US" dirty="0" smtClean="0"/>
              <a:t>Narration</a:t>
            </a:r>
            <a:r>
              <a:rPr lang="en-US" baseline="0" dirty="0" smtClean="0"/>
              <a:t>: “I am Team CDOT.   I support:</a:t>
            </a:r>
            <a:endParaRPr lang="en-US" dirty="0" smtClean="0"/>
          </a:p>
          <a:p>
            <a:r>
              <a:rPr lang="en-US" dirty="0" smtClean="0"/>
              <a:t>3,837,488 Licensed Colorado</a:t>
            </a:r>
            <a:r>
              <a:rPr lang="en-US" baseline="0" dirty="0" smtClean="0"/>
              <a:t> Drivers</a:t>
            </a:r>
            <a:endParaRPr lang="en-US" dirty="0" smtClean="0"/>
          </a:p>
          <a:p>
            <a:r>
              <a:rPr lang="en-US" dirty="0" smtClean="0"/>
              <a:t>$200+ Billion in freight</a:t>
            </a:r>
            <a:r>
              <a:rPr lang="en-US" baseline="0" dirty="0" smtClean="0"/>
              <a:t> transits </a:t>
            </a:r>
            <a:r>
              <a:rPr lang="en-US" dirty="0" smtClean="0"/>
              <a:t>SOURCE: U.S. Department of Transportation, Bureau of Transportation Statistics and Federal Highway Administration, Freight Analysis Framework, version 3.6, available at http://faf.ornl.gov/fafweb/FUT.aspx as of September 2015.</a:t>
            </a:r>
          </a:p>
          <a:p>
            <a:r>
              <a:rPr lang="en-US" sz="1200" b="0" i="0" kern="1200" dirty="0" smtClean="0">
                <a:solidFill>
                  <a:schemeClr val="tx1"/>
                </a:solidFill>
                <a:effectLst/>
                <a:latin typeface="+mn-lt"/>
                <a:ea typeface="+mn-ea"/>
                <a:cs typeface="+mn-cs"/>
              </a:rPr>
              <a:t>Maintains, repairs and plows over 23,000 total lane miles of highway</a:t>
            </a:r>
          </a:p>
          <a:p>
            <a:r>
              <a:rPr lang="en-US" sz="1200" b="0" i="0" kern="1200" dirty="0" smtClean="0">
                <a:solidFill>
                  <a:schemeClr val="tx1"/>
                </a:solidFill>
                <a:effectLst/>
                <a:latin typeface="+mn-lt"/>
                <a:ea typeface="+mn-ea"/>
                <a:cs typeface="+mn-cs"/>
              </a:rPr>
              <a:t>* Maintains 3,447 bridges</a:t>
            </a:r>
          </a:p>
          <a:p>
            <a:r>
              <a:rPr lang="en-US" sz="1200" b="0" i="0" kern="1200" dirty="0" smtClean="0">
                <a:solidFill>
                  <a:schemeClr val="tx1"/>
                </a:solidFill>
                <a:effectLst/>
                <a:latin typeface="+mn-lt"/>
                <a:ea typeface="+mn-ea"/>
                <a:cs typeface="+mn-cs"/>
              </a:rPr>
              <a:t>* Oversees 28 billion miles of vehicle travel annually</a:t>
            </a:r>
          </a:p>
          <a:p>
            <a:r>
              <a:rPr lang="en-US" sz="1200" b="0" i="0" kern="1200" dirty="0" smtClean="0">
                <a:solidFill>
                  <a:schemeClr val="tx1"/>
                </a:solidFill>
                <a:effectLst/>
                <a:latin typeface="+mn-lt"/>
                <a:ea typeface="+mn-ea"/>
                <a:cs typeface="+mn-cs"/>
              </a:rPr>
              <a:t>* Plows about 6 million lane miles each year</a:t>
            </a:r>
          </a:p>
          <a:p>
            <a:r>
              <a:rPr lang="en-US" sz="1200" b="0" i="0" kern="1200" dirty="0" smtClean="0">
                <a:solidFill>
                  <a:schemeClr val="tx1"/>
                </a:solidFill>
                <a:effectLst/>
                <a:latin typeface="+mn-lt"/>
                <a:ea typeface="+mn-ea"/>
                <a:cs typeface="+mn-cs"/>
              </a:rPr>
              <a:t>* Spends $69 million annually on snow removal</a:t>
            </a:r>
          </a:p>
          <a:p>
            <a:r>
              <a:rPr lang="en-US" sz="1200" b="0" i="0" kern="1200" dirty="0" smtClean="0">
                <a:solidFill>
                  <a:schemeClr val="tx1"/>
                </a:solidFill>
                <a:effectLst/>
                <a:latin typeface="+mn-lt"/>
                <a:ea typeface="+mn-ea"/>
                <a:cs typeface="+mn-cs"/>
              </a:rPr>
              <a:t>* Keeps over 35 mountains passes open year-round</a:t>
            </a:r>
          </a:p>
          <a:p>
            <a:r>
              <a:rPr lang="en-US" sz="1200" b="0" i="0" kern="1200" dirty="0" smtClean="0">
                <a:solidFill>
                  <a:schemeClr val="tx1"/>
                </a:solidFill>
                <a:effectLst/>
                <a:latin typeface="+mn-lt"/>
                <a:ea typeface="+mn-ea"/>
                <a:cs typeface="+mn-cs"/>
              </a:rPr>
              <a:t>* Monitors 278 of 522 avalanche paths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$11 million in federal grants for transit operators and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$41 million in federal aviation grants for airports</a:t>
            </a:r>
          </a:p>
          <a:p>
            <a:r>
              <a:rPr lang="en-US" sz="1200" b="0" i="0" kern="1200" dirty="0" smtClean="0">
                <a:solidFill>
                  <a:schemeClr val="tx1"/>
                </a:solidFill>
                <a:effectLst/>
                <a:latin typeface="+mn-lt"/>
                <a:ea typeface="+mn-ea"/>
                <a:cs typeface="+mn-cs"/>
              </a:rPr>
              <a:t>* Manages over $5 million in federal grants for safe driving programs</a:t>
            </a:r>
          </a:p>
          <a:p>
            <a:endParaRPr lang="en-US" dirty="0" smtClean="0"/>
          </a:p>
          <a:p>
            <a:r>
              <a:rPr lang="en-US" sz="1200" b="0" i="0" kern="1200" dirty="0" smtClean="0">
                <a:solidFill>
                  <a:schemeClr val="tx1"/>
                </a:solidFill>
                <a:effectLst/>
                <a:latin typeface="+mn-lt"/>
                <a:ea typeface="+mn-ea"/>
                <a:cs typeface="+mn-cs"/>
              </a:rPr>
              <a:t>Maintains, repairs and plows over 23,000 total lane miles of highway</a:t>
            </a:r>
          </a:p>
          <a:p>
            <a:r>
              <a:rPr lang="en-US" sz="1200" b="0" i="0" kern="1200" dirty="0" smtClean="0">
                <a:solidFill>
                  <a:schemeClr val="tx1"/>
                </a:solidFill>
                <a:effectLst/>
                <a:latin typeface="+mn-lt"/>
                <a:ea typeface="+mn-ea"/>
                <a:cs typeface="+mn-cs"/>
              </a:rPr>
              <a:t>* Maintains 3,447 bridges</a:t>
            </a:r>
          </a:p>
          <a:p>
            <a:r>
              <a:rPr lang="en-US" sz="1200" b="0" i="0" kern="1200" dirty="0" smtClean="0">
                <a:solidFill>
                  <a:schemeClr val="tx1"/>
                </a:solidFill>
                <a:effectLst/>
                <a:latin typeface="+mn-lt"/>
                <a:ea typeface="+mn-ea"/>
                <a:cs typeface="+mn-cs"/>
              </a:rPr>
              <a:t>* Oversees 28 billion miles of vehicle travel annually</a:t>
            </a:r>
          </a:p>
          <a:p>
            <a:r>
              <a:rPr lang="en-US" sz="1200" b="0" i="0" kern="1200" dirty="0" smtClean="0">
                <a:solidFill>
                  <a:schemeClr val="tx1"/>
                </a:solidFill>
                <a:effectLst/>
                <a:latin typeface="+mn-lt"/>
                <a:ea typeface="+mn-ea"/>
                <a:cs typeface="+mn-cs"/>
              </a:rPr>
              <a:t>* Plows about 6 million lane miles each year</a:t>
            </a:r>
          </a:p>
          <a:p>
            <a:r>
              <a:rPr lang="en-US" sz="1200" b="0" i="0" kern="1200" dirty="0" smtClean="0">
                <a:solidFill>
                  <a:schemeClr val="tx1"/>
                </a:solidFill>
                <a:effectLst/>
                <a:latin typeface="+mn-lt"/>
                <a:ea typeface="+mn-ea"/>
                <a:cs typeface="+mn-cs"/>
              </a:rPr>
              <a:t>* Spends $69 million annually on snow removal</a:t>
            </a:r>
          </a:p>
          <a:p>
            <a:r>
              <a:rPr lang="en-US" sz="1200" b="0" i="0" kern="1200" dirty="0" smtClean="0">
                <a:solidFill>
                  <a:schemeClr val="tx1"/>
                </a:solidFill>
                <a:effectLst/>
                <a:latin typeface="+mn-lt"/>
                <a:ea typeface="+mn-ea"/>
                <a:cs typeface="+mn-cs"/>
              </a:rPr>
              <a:t>* Keeps over 35 mountains passes open year-round</a:t>
            </a:r>
          </a:p>
          <a:p>
            <a:r>
              <a:rPr lang="en-US" sz="1200" b="0" i="0" kern="1200" dirty="0" smtClean="0">
                <a:solidFill>
                  <a:schemeClr val="tx1"/>
                </a:solidFill>
                <a:effectLst/>
                <a:latin typeface="+mn-lt"/>
                <a:ea typeface="+mn-ea"/>
                <a:cs typeface="+mn-cs"/>
              </a:rPr>
              <a:t>* Monitors 278 of 522 avalanche paths</a:t>
            </a:r>
          </a:p>
          <a:p>
            <a:r>
              <a:rPr lang="en-US" sz="1200" b="0" i="0" kern="1200" dirty="0" smtClean="0">
                <a:solidFill>
                  <a:schemeClr val="tx1"/>
                </a:solidFill>
                <a:effectLst/>
                <a:latin typeface="+mn-lt"/>
                <a:ea typeface="+mn-ea"/>
                <a:cs typeface="+mn-cs"/>
              </a:rPr>
              <a:t>* Administers about $11 million in federal grants for transit operators and $41 million in federal aviation grants for airports</a:t>
            </a:r>
          </a:p>
          <a:p>
            <a:r>
              <a:rPr lang="en-US" sz="1200" b="0" i="0" kern="1200" dirty="0" smtClean="0">
                <a:solidFill>
                  <a:schemeClr val="tx1"/>
                </a:solidFill>
                <a:effectLst/>
                <a:latin typeface="+mn-lt"/>
                <a:ea typeface="+mn-ea"/>
                <a:cs typeface="+mn-cs"/>
              </a:rPr>
              <a:t>* Manages over $5 million in federal grants for safe driving programs</a:t>
            </a:r>
          </a:p>
          <a:p>
            <a:endParaRPr lang="en-US" dirty="0" smtClean="0"/>
          </a:p>
          <a:p>
            <a:r>
              <a:rPr lang="en-US" dirty="0" smtClean="0"/>
              <a:t>1,800/ 184/ 8/ 2,637/ 30/ 865/ 269/ 1,316/ 3 x 1K registered vehicles private</a:t>
            </a:r>
          </a:p>
          <a:p>
            <a:endParaRPr lang="en-US" dirty="0" smtClean="0"/>
          </a:p>
          <a:p>
            <a:r>
              <a:rPr lang="en-US" dirty="0" smtClean="0"/>
              <a:t>7,181 478,720 97,410 583,311 7,237 590,548  commercial</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17</a:t>
            </a:fld>
            <a:endParaRPr lang="en-US"/>
          </a:p>
        </p:txBody>
      </p:sp>
    </p:spTree>
    <p:extLst>
      <p:ext uri="{BB962C8B-B14F-4D97-AF65-F5344CB8AC3E}">
        <p14:creationId xmlns:p14="http://schemas.microsoft.com/office/powerpoint/2010/main" val="2543665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18</a:t>
            </a:fld>
            <a:endParaRPr lang="en-US"/>
          </a:p>
        </p:txBody>
      </p:sp>
    </p:spTree>
    <p:extLst>
      <p:ext uri="{BB962C8B-B14F-4D97-AF65-F5344CB8AC3E}">
        <p14:creationId xmlns:p14="http://schemas.microsoft.com/office/powerpoint/2010/main" val="327013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473EAD-B307-463E-901E-01664043AA96}" type="slidenum">
              <a:rPr lang="en-US" smtClean="0"/>
              <a:t>23</a:t>
            </a:fld>
            <a:endParaRPr lang="en-US"/>
          </a:p>
        </p:txBody>
      </p:sp>
    </p:spTree>
    <p:extLst>
      <p:ext uri="{BB962C8B-B14F-4D97-AF65-F5344CB8AC3E}">
        <p14:creationId xmlns:p14="http://schemas.microsoft.com/office/powerpoint/2010/main" val="3518551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Narrator:</a:t>
            </a:r>
          </a:p>
          <a:p>
            <a:r>
              <a:rPr lang="en-US" dirty="0" smtClean="0"/>
              <a:t>“</a:t>
            </a:r>
          </a:p>
          <a:p>
            <a:endParaRPr lang="en-US" dirty="0" smtClean="0"/>
          </a:p>
          <a:p>
            <a:r>
              <a:rPr lang="en-US" dirty="0" smtClean="0"/>
              <a:t>Introduce the motorist</a:t>
            </a:r>
            <a:r>
              <a:rPr lang="en-US" baseline="0" dirty="0" smtClean="0"/>
              <a:t> in distress scenario</a:t>
            </a:r>
          </a:p>
          <a:p>
            <a:r>
              <a:rPr lang="en-US" baseline="0" dirty="0" smtClean="0"/>
              <a:t>Set up the concept that the roadside rescue had the entire CDOT Team behind it to make it possible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27</a:t>
            </a:fld>
            <a:endParaRPr lang="en-US"/>
          </a:p>
        </p:txBody>
      </p:sp>
    </p:spTree>
    <p:extLst>
      <p:ext uri="{BB962C8B-B14F-4D97-AF65-F5344CB8AC3E}">
        <p14:creationId xmlns:p14="http://schemas.microsoft.com/office/powerpoint/2010/main" val="333419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Narrator:</a:t>
            </a:r>
          </a:p>
          <a:p>
            <a:r>
              <a:rPr lang="en-US" dirty="0" smtClean="0"/>
              <a:t>“</a:t>
            </a:r>
          </a:p>
          <a:p>
            <a:endParaRPr lang="en-US" dirty="0" smtClean="0"/>
          </a:p>
          <a:p>
            <a:r>
              <a:rPr lang="en-US" dirty="0" smtClean="0"/>
              <a:t>Introduce the motorist</a:t>
            </a:r>
            <a:r>
              <a:rPr lang="en-US" baseline="0" dirty="0" smtClean="0"/>
              <a:t> in distress scenario</a:t>
            </a:r>
          </a:p>
          <a:p>
            <a:r>
              <a:rPr lang="en-US" baseline="0" dirty="0" smtClean="0"/>
              <a:t>Set up the concept that the roadside rescue had the entire CDOT Team behind it to make it </a:t>
            </a:r>
            <a:r>
              <a:rPr lang="en-US" baseline="0" dirty="0" err="1" smtClean="0"/>
              <a:t>possoble</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28</a:t>
            </a:fld>
            <a:endParaRPr lang="en-US"/>
          </a:p>
        </p:txBody>
      </p:sp>
    </p:spTree>
    <p:extLst>
      <p:ext uri="{BB962C8B-B14F-4D97-AF65-F5344CB8AC3E}">
        <p14:creationId xmlns:p14="http://schemas.microsoft.com/office/powerpoint/2010/main" val="75492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Narrator: We are CDOT. An organization of 3000 people</a:t>
            </a:r>
            <a:r>
              <a:rPr lang="en-US" baseline="0" dirty="0" smtClean="0"/>
              <a:t> serving in some 50+ career fields and specialties.</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a:t>
            </a:fld>
            <a:endParaRPr lang="en-US"/>
          </a:p>
        </p:txBody>
      </p:sp>
    </p:spTree>
    <p:extLst>
      <p:ext uri="{BB962C8B-B14F-4D97-AF65-F5344CB8AC3E}">
        <p14:creationId xmlns:p14="http://schemas.microsoft.com/office/powerpoint/2010/main" val="788362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29</a:t>
            </a:fld>
            <a:endParaRPr lang="en-US"/>
          </a:p>
        </p:txBody>
      </p:sp>
    </p:spTree>
    <p:extLst>
      <p:ext uri="{BB962C8B-B14F-4D97-AF65-F5344CB8AC3E}">
        <p14:creationId xmlns:p14="http://schemas.microsoft.com/office/powerpoint/2010/main" val="61767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30</a:t>
            </a:fld>
            <a:endParaRPr lang="en-US"/>
          </a:p>
        </p:txBody>
      </p:sp>
    </p:spTree>
    <p:extLst>
      <p:ext uri="{BB962C8B-B14F-4D97-AF65-F5344CB8AC3E}">
        <p14:creationId xmlns:p14="http://schemas.microsoft.com/office/powerpoint/2010/main" val="2260691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31</a:t>
            </a:fld>
            <a:endParaRPr lang="en-US"/>
          </a:p>
        </p:txBody>
      </p:sp>
    </p:spTree>
    <p:extLst>
      <p:ext uri="{BB962C8B-B14F-4D97-AF65-F5344CB8AC3E}">
        <p14:creationId xmlns:p14="http://schemas.microsoft.com/office/powerpoint/2010/main" val="2823416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32</a:t>
            </a:fld>
            <a:endParaRPr lang="en-US"/>
          </a:p>
        </p:txBody>
      </p:sp>
    </p:spTree>
    <p:extLst>
      <p:ext uri="{BB962C8B-B14F-4D97-AF65-F5344CB8AC3E}">
        <p14:creationId xmlns:p14="http://schemas.microsoft.com/office/powerpoint/2010/main" val="5396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Narrator:</a:t>
            </a:r>
            <a:r>
              <a:rPr lang="en-US" baseline="0" dirty="0" smtClean="0"/>
              <a:t> </a:t>
            </a:r>
            <a:r>
              <a:rPr lang="en-US" dirty="0" smtClean="0"/>
              <a:t>Our</a:t>
            </a:r>
            <a:r>
              <a:rPr lang="en-US" baseline="0" dirty="0" smtClean="0"/>
              <a:t> 3000 are dedicated to a common purpose: Provide Freedom, Connection and Experience through Travel</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4</a:t>
            </a:fld>
            <a:endParaRPr lang="en-US"/>
          </a:p>
        </p:txBody>
      </p:sp>
    </p:spTree>
    <p:extLst>
      <p:ext uri="{BB962C8B-B14F-4D97-AF65-F5344CB8AC3E}">
        <p14:creationId xmlns:p14="http://schemas.microsoft.com/office/powerpoint/2010/main" val="153205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Narrator: In fulfilling that purpose, we</a:t>
            </a:r>
            <a:r>
              <a:rPr lang="en-US" baseline="0" dirty="0" smtClean="0"/>
              <a:t> strive to be the best DOT in the county,</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5</a:t>
            </a:fld>
            <a:endParaRPr lang="en-US"/>
          </a:p>
        </p:txBody>
      </p:sp>
    </p:spTree>
    <p:extLst>
      <p:ext uri="{BB962C8B-B14F-4D97-AF65-F5344CB8AC3E}">
        <p14:creationId xmlns:p14="http://schemas.microsoft.com/office/powerpoint/2010/main" val="1966152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And together we are climbing</a:t>
            </a:r>
            <a:r>
              <a:rPr lang="en-US" baseline="0" dirty="0" smtClean="0"/>
              <a:t> three peaks to get there.</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6</a:t>
            </a:fld>
            <a:endParaRPr lang="en-US"/>
          </a:p>
        </p:txBody>
      </p:sp>
    </p:spTree>
    <p:extLst>
      <p:ext uri="{BB962C8B-B14F-4D97-AF65-F5344CB8AC3E}">
        <p14:creationId xmlns:p14="http://schemas.microsoft.com/office/powerpoint/2010/main" val="295616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Lets</a:t>
            </a:r>
            <a:r>
              <a:rPr lang="en-US" baseline="0" dirty="0" smtClean="0"/>
              <a:t> look at how 3000 come to the aid of one, at a typical day at CDOT.</a:t>
            </a:r>
          </a:p>
          <a:p>
            <a:endParaRPr lang="en-US" baseline="0"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 am writing to you because one of your drivers has been a big hero to us and I wanted to make sure you knew what an amazing employee and wonderful person Jason Fernandez (region 1 traffic south holly) is. I was heading down 285 South bound w two infants and my friend. We hit some slush/black ice and totally slid off the road over a ledge and down a huge hill into some trees. Jason saw the tracks and didn't just shrug it off, he investigated. We are beyond fortunate he stopped because we were more than 100 feet down a hill under a massive tree and no one would have ever seen us. He actually pulled both of us mommies and babies out of the wrecked car up a huge snowy hill and in our state of shock he got us in his vehicle with heat. He spoke to the highway patrol and he stood out in the cold and waited for triple A and highway patrol to arrive, which took quite a while! We would have been frozen! We couldn't have gotten help with out his assistance even if we were able to climb that hill which I doubt I could have done alone with my baby as I kept sliding (he had to pull me up) but even if we had we would have waited over an hour in the cold on the dangerous road side!! He was truly a hero! He didn't leave until he spoke with highway patrol and our families came to get us. He made sure we were safe and sound. When I asked him for his address to send a thank you gift he declined and told me he was glad to help and to pay it forward! How amazing is that! We are so fortunate to have an upstanding young man like him keeping our roads safe! I asked for his bosses email because I just thought he deserved at least some recognition, if not a parade in his honor or a metal for heroism! Please keep employing people like Jason! He will always be our hero, I was so scared and so upset and he was really there for us when we were in a time of need. I wish I had more eloquent words to describe his bravery and altruism but hopefully my story will be enough for you to understand what a truly awesome human being Jason is!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Warm Regards,</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7</a:t>
            </a:fld>
            <a:endParaRPr lang="en-US"/>
          </a:p>
        </p:txBody>
      </p:sp>
    </p:spTree>
    <p:extLst>
      <p:ext uri="{BB962C8B-B14F-4D97-AF65-F5344CB8AC3E}">
        <p14:creationId xmlns:p14="http://schemas.microsoft.com/office/powerpoint/2010/main" val="79529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That’s a great story!  But what did it take to get both the motorist and the plow driver there?</a:t>
            </a:r>
          </a:p>
          <a:p>
            <a:endParaRPr lang="en-US" baseline="0" dirty="0" smtClean="0"/>
          </a:p>
          <a:p>
            <a:r>
              <a:rPr lang="en-US" baseline="0" dirty="0" smtClean="0"/>
              <a:t>Well, it starts with a road, but how does that get there?</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8</a:t>
            </a:fld>
            <a:endParaRPr lang="en-US"/>
          </a:p>
        </p:txBody>
      </p:sp>
    </p:spTree>
    <p:extLst>
      <p:ext uri="{BB962C8B-B14F-4D97-AF65-F5344CB8AC3E}">
        <p14:creationId xmlns:p14="http://schemas.microsoft.com/office/powerpoint/2010/main" val="4196591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i="1" baseline="0" dirty="0" smtClean="0"/>
          </a:p>
          <a:p>
            <a:r>
              <a:rPr lang="en-US" i="1" baseline="0" dirty="0" smtClean="0"/>
              <a:t>Well, it starts with a road, but how does that get there?</a:t>
            </a:r>
          </a:p>
          <a:p>
            <a:r>
              <a:rPr lang="en-US" baseline="0" dirty="0" smtClean="0"/>
              <a:t>Well, it takes all of these people, </a:t>
            </a:r>
          </a:p>
          <a:p>
            <a:endParaRPr lang="en-US" baseline="0" dirty="0" smtClean="0"/>
          </a:p>
          <a:p>
            <a:r>
              <a:rPr lang="en-US" baseline="0" dirty="0" smtClean="0"/>
              <a:t>Budget</a:t>
            </a:r>
          </a:p>
          <a:p>
            <a:r>
              <a:rPr lang="en-US" baseline="0" dirty="0" smtClean="0"/>
              <a:t>Procurement </a:t>
            </a:r>
          </a:p>
          <a:p>
            <a:r>
              <a:rPr lang="en-US" baseline="0" dirty="0" smtClean="0"/>
              <a:t>Contracting</a:t>
            </a:r>
          </a:p>
          <a:p>
            <a:r>
              <a:rPr lang="en-US" baseline="0" dirty="0" smtClean="0"/>
              <a:t>Property Management</a:t>
            </a:r>
          </a:p>
          <a:p>
            <a:r>
              <a:rPr lang="en-US" baseline="0" dirty="0" smtClean="0"/>
              <a:t>Survey</a:t>
            </a:r>
          </a:p>
          <a:p>
            <a:r>
              <a:rPr lang="en-US" baseline="0" dirty="0" smtClean="0"/>
              <a:t>Right of Way</a:t>
            </a:r>
          </a:p>
          <a:p>
            <a:r>
              <a:rPr lang="en-US" baseline="0" dirty="0" smtClean="0"/>
              <a:t>Environmental</a:t>
            </a:r>
          </a:p>
          <a:p>
            <a:r>
              <a:rPr lang="en-US" baseline="0" dirty="0" smtClean="0"/>
              <a:t>Utilities</a:t>
            </a:r>
          </a:p>
          <a:p>
            <a:r>
              <a:rPr lang="en-US" baseline="0" dirty="0" smtClean="0"/>
              <a:t>Roadway Design</a:t>
            </a:r>
          </a:p>
          <a:p>
            <a:r>
              <a:rPr lang="en-US" baseline="0" dirty="0" smtClean="0"/>
              <a:t>GIS</a:t>
            </a:r>
          </a:p>
          <a:p>
            <a:r>
              <a:rPr lang="en-US" baseline="0" dirty="0" smtClean="0"/>
              <a:t>Project Management Office</a:t>
            </a:r>
          </a:p>
          <a:p>
            <a:r>
              <a:rPr lang="en-US" baseline="0" dirty="0" smtClean="0"/>
              <a:t>Traffic Safety</a:t>
            </a:r>
          </a:p>
          <a:p>
            <a:r>
              <a:rPr lang="en-US" baseline="0" dirty="0" smtClean="0"/>
              <a:t>Roadway Construction</a:t>
            </a:r>
          </a:p>
          <a:p>
            <a:r>
              <a:rPr lang="en-US" baseline="0" dirty="0" smtClean="0"/>
              <a:t>Geotechnical and Hydraulics</a:t>
            </a:r>
          </a:p>
          <a:p>
            <a:r>
              <a:rPr lang="en-US" baseline="0" dirty="0" smtClean="0"/>
              <a:t>Staff Bridge</a:t>
            </a:r>
          </a:p>
          <a:p>
            <a:r>
              <a:rPr lang="en-US" baseline="0" dirty="0" smtClean="0"/>
              <a:t>Local Agency </a:t>
            </a:r>
            <a:r>
              <a:rPr lang="en-US" baseline="0" dirty="0" err="1" smtClean="0"/>
              <a:t>Liaision</a:t>
            </a:r>
            <a:endParaRPr lang="en-US" baseline="0" dirty="0" smtClean="0"/>
          </a:p>
          <a:p>
            <a:r>
              <a:rPr lang="en-US" baseline="0" dirty="0" smtClean="0"/>
              <a:t>Civil Rights</a:t>
            </a:r>
          </a:p>
          <a:p>
            <a:endParaRPr lang="en-US" baseline="0" dirty="0" smtClean="0"/>
          </a:p>
          <a:p>
            <a:r>
              <a:rPr lang="en-US" baseline="0" dirty="0" smtClean="0"/>
              <a:t>Plus a bunch others</a:t>
            </a:r>
          </a:p>
          <a:p>
            <a:endParaRPr lang="en-US" dirty="0" smtClean="0"/>
          </a:p>
          <a:p>
            <a:endParaRPr lang="en-US" i="1" dirty="0"/>
          </a:p>
        </p:txBody>
      </p:sp>
      <p:sp>
        <p:nvSpPr>
          <p:cNvPr id="4" name="Slide Number Placeholder 3"/>
          <p:cNvSpPr>
            <a:spLocks noGrp="1"/>
          </p:cNvSpPr>
          <p:nvPr>
            <p:ph type="sldNum" sz="quarter" idx="10"/>
          </p:nvPr>
        </p:nvSpPr>
        <p:spPr/>
        <p:txBody>
          <a:bodyPr/>
          <a:lstStyle/>
          <a:p>
            <a:fld id="{52473EAD-B307-463E-901E-01664043AA96}" type="slidenum">
              <a:rPr lang="en-US" smtClean="0"/>
              <a:t>9</a:t>
            </a:fld>
            <a:endParaRPr lang="en-US"/>
          </a:p>
        </p:txBody>
      </p:sp>
    </p:spTree>
    <p:extLst>
      <p:ext uri="{BB962C8B-B14F-4D97-AF65-F5344CB8AC3E}">
        <p14:creationId xmlns:p14="http://schemas.microsoft.com/office/powerpoint/2010/main" val="174216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Once you have roads and transportation modes, what does it take to operate them as a system?</a:t>
            </a:r>
          </a:p>
          <a:p>
            <a:endParaRPr lang="en-US" baseline="0" dirty="0" smtClean="0"/>
          </a:p>
          <a:p>
            <a:r>
              <a:rPr lang="en-US" baseline="0" dirty="0" smtClean="0"/>
              <a:t>Well, it takes of these people plus a whole lot more.</a:t>
            </a:r>
          </a:p>
        </p:txBody>
      </p:sp>
      <p:sp>
        <p:nvSpPr>
          <p:cNvPr id="4" name="Slide Number Placeholder 3"/>
          <p:cNvSpPr>
            <a:spLocks noGrp="1"/>
          </p:cNvSpPr>
          <p:nvPr>
            <p:ph type="sldNum" sz="quarter" idx="10"/>
          </p:nvPr>
        </p:nvSpPr>
        <p:spPr/>
        <p:txBody>
          <a:bodyPr/>
          <a:lstStyle/>
          <a:p>
            <a:fld id="{52473EAD-B307-463E-901E-01664043AA96}" type="slidenum">
              <a:rPr lang="en-US" smtClean="0"/>
              <a:t>11</a:t>
            </a:fld>
            <a:endParaRPr lang="en-US"/>
          </a:p>
        </p:txBody>
      </p:sp>
    </p:spTree>
    <p:extLst>
      <p:ext uri="{BB962C8B-B14F-4D97-AF65-F5344CB8AC3E}">
        <p14:creationId xmlns:p14="http://schemas.microsoft.com/office/powerpoint/2010/main" val="27111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07264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162207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846765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62056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94036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EF08DF-89BC-4045-9C2A-FAF41A4DDC16}"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656013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EF08DF-89BC-4045-9C2A-FAF41A4DDC16}" type="datetimeFigureOut">
              <a:rPr lang="en-US" smtClean="0"/>
              <a:t>9/28/2016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52905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EF08DF-89BC-4045-9C2A-FAF41A4DDC16}" type="datetimeFigureOut">
              <a:rPr lang="en-US" smtClean="0"/>
              <a:t>9/28/2016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406870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F08DF-89BC-4045-9C2A-FAF41A4DDC16}" type="datetimeFigureOut">
              <a:rPr lang="en-US" smtClean="0"/>
              <a:t>9/28/2016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79660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470334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91479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F08DF-89BC-4045-9C2A-FAF41A4DDC16}" type="datetimeFigureOut">
              <a:rPr lang="en-US" smtClean="0"/>
              <a:t>9/28/2016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71ACB-5CF6-4EB6-86B6-933EAA815A28}" type="slidenum">
              <a:rPr lang="en-US" smtClean="0"/>
              <a:t>‹#›</a:t>
            </a:fld>
            <a:endParaRPr lang="en-US"/>
          </a:p>
        </p:txBody>
      </p:sp>
    </p:spTree>
    <p:extLst>
      <p:ext uri="{BB962C8B-B14F-4D97-AF65-F5344CB8AC3E}">
        <p14:creationId xmlns:p14="http://schemas.microsoft.com/office/powerpoint/2010/main" val="19879772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0.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112.png"/><Relationship Id="rId21" Type="http://schemas.openxmlformats.org/officeDocument/2006/relationships/image" Target="../media/image34.png"/><Relationship Id="rId42" Type="http://schemas.microsoft.com/office/2007/relationships/hdphoto" Target="../media/hdphoto11.wdp"/><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microsoft.com/office/2007/relationships/hdphoto" Target="../media/hdphoto16.wdp"/><Relationship Id="rId89" Type="http://schemas.openxmlformats.org/officeDocument/2006/relationships/image" Target="../media/image86.png"/><Relationship Id="rId112" Type="http://schemas.openxmlformats.org/officeDocument/2006/relationships/image" Target="../media/image107.png"/><Relationship Id="rId133" Type="http://schemas.openxmlformats.org/officeDocument/2006/relationships/image" Target="../media/image128.png"/><Relationship Id="rId138" Type="http://schemas.openxmlformats.org/officeDocument/2006/relationships/image" Target="../media/image133.png"/><Relationship Id="rId16" Type="http://schemas.openxmlformats.org/officeDocument/2006/relationships/image" Target="../media/image30.png"/><Relationship Id="rId107" Type="http://schemas.openxmlformats.org/officeDocument/2006/relationships/image" Target="../media/image102.png"/><Relationship Id="rId11" Type="http://schemas.openxmlformats.org/officeDocument/2006/relationships/image" Target="../media/image25.png"/><Relationship Id="rId32" Type="http://schemas.openxmlformats.org/officeDocument/2006/relationships/image" Target="../media/image40.png"/><Relationship Id="rId37" Type="http://schemas.openxmlformats.org/officeDocument/2006/relationships/image" Target="../media/image43.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79.png"/><Relationship Id="rId102" Type="http://schemas.openxmlformats.org/officeDocument/2006/relationships/image" Target="../media/image98.png"/><Relationship Id="rId123" Type="http://schemas.openxmlformats.org/officeDocument/2006/relationships/image" Target="../media/image118.png"/><Relationship Id="rId128" Type="http://schemas.openxmlformats.org/officeDocument/2006/relationships/image" Target="../media/image123.png"/><Relationship Id="rId5" Type="http://schemas.openxmlformats.org/officeDocument/2006/relationships/image" Target="../media/image19.png"/><Relationship Id="rId90" Type="http://schemas.openxmlformats.org/officeDocument/2006/relationships/image" Target="../media/image87.png"/><Relationship Id="rId95" Type="http://schemas.openxmlformats.org/officeDocument/2006/relationships/image" Target="../media/image92.png"/><Relationship Id="rId22" Type="http://schemas.microsoft.com/office/2007/relationships/hdphoto" Target="../media/hdphoto2.wdp"/><Relationship Id="rId27" Type="http://schemas.openxmlformats.org/officeDocument/2006/relationships/image" Target="../media/image37.png"/><Relationship Id="rId43" Type="http://schemas.openxmlformats.org/officeDocument/2006/relationships/image" Target="../media/image46.png"/><Relationship Id="rId48" Type="http://schemas.openxmlformats.org/officeDocument/2006/relationships/image" Target="../media/image50.png"/><Relationship Id="rId64" Type="http://schemas.openxmlformats.org/officeDocument/2006/relationships/image" Target="../media/image66.png"/><Relationship Id="rId69" Type="http://schemas.openxmlformats.org/officeDocument/2006/relationships/image" Target="../media/image71.png"/><Relationship Id="rId113" Type="http://schemas.openxmlformats.org/officeDocument/2006/relationships/image" Target="../media/image108.png"/><Relationship Id="rId118" Type="http://schemas.openxmlformats.org/officeDocument/2006/relationships/image" Target="../media/image113.png"/><Relationship Id="rId134" Type="http://schemas.openxmlformats.org/officeDocument/2006/relationships/image" Target="../media/image129.png"/><Relationship Id="rId139" Type="http://schemas.openxmlformats.org/officeDocument/2006/relationships/image" Target="../media/image134.png"/><Relationship Id="rId8" Type="http://schemas.openxmlformats.org/officeDocument/2006/relationships/image" Target="../media/image22.png"/><Relationship Id="rId51" Type="http://schemas.openxmlformats.org/officeDocument/2006/relationships/image" Target="../media/image53.png"/><Relationship Id="rId72" Type="http://schemas.openxmlformats.org/officeDocument/2006/relationships/image" Target="../media/image74.png"/><Relationship Id="rId80" Type="http://schemas.openxmlformats.org/officeDocument/2006/relationships/image" Target="../media/image80.png"/><Relationship Id="rId85" Type="http://schemas.openxmlformats.org/officeDocument/2006/relationships/image" Target="../media/image83.png"/><Relationship Id="rId93" Type="http://schemas.openxmlformats.org/officeDocument/2006/relationships/image" Target="../media/image90.png"/><Relationship Id="rId98" Type="http://schemas.openxmlformats.org/officeDocument/2006/relationships/image" Target="../media/image95.png"/><Relationship Id="rId121" Type="http://schemas.openxmlformats.org/officeDocument/2006/relationships/image" Target="../media/image116.png"/><Relationship Id="rId3" Type="http://schemas.openxmlformats.org/officeDocument/2006/relationships/image" Target="../media/image17.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6.png"/><Relationship Id="rId33" Type="http://schemas.openxmlformats.org/officeDocument/2006/relationships/image" Target="../media/image41.png"/><Relationship Id="rId38" Type="http://schemas.microsoft.com/office/2007/relationships/hdphoto" Target="../media/hdphoto9.wdp"/><Relationship Id="rId46" Type="http://schemas.openxmlformats.org/officeDocument/2006/relationships/image" Target="../media/image48.png"/><Relationship Id="rId59" Type="http://schemas.openxmlformats.org/officeDocument/2006/relationships/image" Target="../media/image61.png"/><Relationship Id="rId67" Type="http://schemas.openxmlformats.org/officeDocument/2006/relationships/image" Target="../media/image69.png"/><Relationship Id="rId103" Type="http://schemas.openxmlformats.org/officeDocument/2006/relationships/image" Target="../media/image99.png"/><Relationship Id="rId108" Type="http://schemas.openxmlformats.org/officeDocument/2006/relationships/image" Target="../media/image103.png"/><Relationship Id="rId116" Type="http://schemas.openxmlformats.org/officeDocument/2006/relationships/image" Target="../media/image111.png"/><Relationship Id="rId124" Type="http://schemas.openxmlformats.org/officeDocument/2006/relationships/image" Target="../media/image119.png"/><Relationship Id="rId129" Type="http://schemas.openxmlformats.org/officeDocument/2006/relationships/image" Target="../media/image124.png"/><Relationship Id="rId137" Type="http://schemas.openxmlformats.org/officeDocument/2006/relationships/image" Target="../media/image132.png"/><Relationship Id="rId20" Type="http://schemas.microsoft.com/office/2007/relationships/hdphoto" Target="../media/hdphoto1.wdp"/><Relationship Id="rId41" Type="http://schemas.openxmlformats.org/officeDocument/2006/relationships/image" Target="../media/image45.png"/><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png"/><Relationship Id="rId75" Type="http://schemas.openxmlformats.org/officeDocument/2006/relationships/image" Target="../media/image77.png"/><Relationship Id="rId83" Type="http://schemas.openxmlformats.org/officeDocument/2006/relationships/image" Target="../media/image82.png"/><Relationship Id="rId88" Type="http://schemas.openxmlformats.org/officeDocument/2006/relationships/image" Target="../media/image85.png"/><Relationship Id="rId91" Type="http://schemas.openxmlformats.org/officeDocument/2006/relationships/image" Target="../media/image88.png"/><Relationship Id="rId96" Type="http://schemas.openxmlformats.org/officeDocument/2006/relationships/image" Target="../media/image93.png"/><Relationship Id="rId111" Type="http://schemas.openxmlformats.org/officeDocument/2006/relationships/image" Target="../media/image106.png"/><Relationship Id="rId132" Type="http://schemas.openxmlformats.org/officeDocument/2006/relationships/image" Target="../media/image127.png"/><Relationship Id="rId1" Type="http://schemas.openxmlformats.org/officeDocument/2006/relationships/tags" Target="../tags/tag20.xml"/><Relationship Id="rId6"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5.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51.png"/><Relationship Id="rId57" Type="http://schemas.openxmlformats.org/officeDocument/2006/relationships/image" Target="../media/image59.png"/><Relationship Id="rId106" Type="http://schemas.microsoft.com/office/2007/relationships/hdphoto" Target="../media/hdphoto19.wdp"/><Relationship Id="rId114" Type="http://schemas.openxmlformats.org/officeDocument/2006/relationships/image" Target="../media/image109.png"/><Relationship Id="rId119" Type="http://schemas.openxmlformats.org/officeDocument/2006/relationships/image" Target="../media/image114.png"/><Relationship Id="rId127" Type="http://schemas.openxmlformats.org/officeDocument/2006/relationships/image" Target="../media/image122.png"/><Relationship Id="rId10" Type="http://schemas.openxmlformats.org/officeDocument/2006/relationships/image" Target="../media/image24.png"/><Relationship Id="rId31" Type="http://schemas.microsoft.com/office/2007/relationships/hdphoto" Target="../media/hdphoto6.wdp"/><Relationship Id="rId44" Type="http://schemas.openxmlformats.org/officeDocument/2006/relationships/image" Target="../media/image47.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91.png"/><Relationship Id="rId99" Type="http://schemas.openxmlformats.org/officeDocument/2006/relationships/image" Target="../media/image96.png"/><Relationship Id="rId101" Type="http://schemas.microsoft.com/office/2007/relationships/hdphoto" Target="../media/hdphoto18.wdp"/><Relationship Id="rId122" Type="http://schemas.openxmlformats.org/officeDocument/2006/relationships/image" Target="../media/image117.png"/><Relationship Id="rId130" Type="http://schemas.openxmlformats.org/officeDocument/2006/relationships/image" Target="../media/image125.png"/><Relationship Id="rId135" Type="http://schemas.openxmlformats.org/officeDocument/2006/relationships/image" Target="../media/image130.png"/><Relationship Id="rId4" Type="http://schemas.openxmlformats.org/officeDocument/2006/relationships/image" Target="../media/image18.png"/><Relationship Id="rId9"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9" Type="http://schemas.openxmlformats.org/officeDocument/2006/relationships/image" Target="../media/image44.png"/><Relationship Id="rId109" Type="http://schemas.openxmlformats.org/officeDocument/2006/relationships/image" Target="../media/image104.png"/><Relationship Id="rId34" Type="http://schemas.microsoft.com/office/2007/relationships/hdphoto" Target="../media/hdphoto7.wdp"/><Relationship Id="rId50" Type="http://schemas.openxmlformats.org/officeDocument/2006/relationships/image" Target="../media/image52.png"/><Relationship Id="rId55" Type="http://schemas.openxmlformats.org/officeDocument/2006/relationships/image" Target="../media/image57.png"/><Relationship Id="rId76" Type="http://schemas.microsoft.com/office/2007/relationships/hdphoto" Target="../media/hdphoto13.wdp"/><Relationship Id="rId97" Type="http://schemas.openxmlformats.org/officeDocument/2006/relationships/image" Target="../media/image94.png"/><Relationship Id="rId104" Type="http://schemas.openxmlformats.org/officeDocument/2006/relationships/image" Target="../media/image100.png"/><Relationship Id="rId120" Type="http://schemas.openxmlformats.org/officeDocument/2006/relationships/image" Target="../media/image115.png"/><Relationship Id="rId125" Type="http://schemas.openxmlformats.org/officeDocument/2006/relationships/image" Target="../media/image120.png"/><Relationship Id="rId7" Type="http://schemas.openxmlformats.org/officeDocument/2006/relationships/image" Target="../media/image21.png"/><Relationship Id="rId71" Type="http://schemas.openxmlformats.org/officeDocument/2006/relationships/image" Target="../media/image73.png"/><Relationship Id="rId92" Type="http://schemas.openxmlformats.org/officeDocument/2006/relationships/image" Target="../media/image89.png"/><Relationship Id="rId2" Type="http://schemas.openxmlformats.org/officeDocument/2006/relationships/slideLayout" Target="../slideLayouts/slideLayout7.xml"/><Relationship Id="rId29" Type="http://schemas.openxmlformats.org/officeDocument/2006/relationships/image" Target="../media/image38.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68.png"/><Relationship Id="rId87" Type="http://schemas.openxmlformats.org/officeDocument/2006/relationships/image" Target="../media/image84.png"/><Relationship Id="rId110" Type="http://schemas.openxmlformats.org/officeDocument/2006/relationships/image" Target="../media/image105.png"/><Relationship Id="rId115" Type="http://schemas.openxmlformats.org/officeDocument/2006/relationships/image" Target="../media/image110.png"/><Relationship Id="rId131" Type="http://schemas.openxmlformats.org/officeDocument/2006/relationships/image" Target="../media/image126.png"/><Relationship Id="rId136" Type="http://schemas.openxmlformats.org/officeDocument/2006/relationships/image" Target="../media/image131.png"/><Relationship Id="rId61" Type="http://schemas.openxmlformats.org/officeDocument/2006/relationships/image" Target="../media/image63.png"/><Relationship Id="rId82" Type="http://schemas.openxmlformats.org/officeDocument/2006/relationships/image" Target="../media/image81.png"/><Relationship Id="rId19" Type="http://schemas.openxmlformats.org/officeDocument/2006/relationships/image" Target="../media/image33.png"/><Relationship Id="rId14" Type="http://schemas.openxmlformats.org/officeDocument/2006/relationships/image" Target="../media/image28.png"/><Relationship Id="rId30" Type="http://schemas.openxmlformats.org/officeDocument/2006/relationships/image" Target="../media/image39.png"/><Relationship Id="rId35" Type="http://schemas.openxmlformats.org/officeDocument/2006/relationships/image" Target="../media/image42.png"/><Relationship Id="rId56" Type="http://schemas.openxmlformats.org/officeDocument/2006/relationships/image" Target="../media/image58.png"/><Relationship Id="rId77" Type="http://schemas.openxmlformats.org/officeDocument/2006/relationships/image" Target="../media/image78.png"/><Relationship Id="rId100" Type="http://schemas.openxmlformats.org/officeDocument/2006/relationships/image" Target="../media/image97.png"/><Relationship Id="rId105" Type="http://schemas.openxmlformats.org/officeDocument/2006/relationships/image" Target="../media/image101.png"/><Relationship Id="rId126" Type="http://schemas.openxmlformats.org/officeDocument/2006/relationships/image" Target="../media/image12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112.png"/><Relationship Id="rId21" Type="http://schemas.openxmlformats.org/officeDocument/2006/relationships/image" Target="../media/image34.png"/><Relationship Id="rId42" Type="http://schemas.microsoft.com/office/2007/relationships/hdphoto" Target="../media/hdphoto11.wdp"/><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microsoft.com/office/2007/relationships/hdphoto" Target="../media/hdphoto16.wdp"/><Relationship Id="rId89" Type="http://schemas.openxmlformats.org/officeDocument/2006/relationships/image" Target="../media/image86.png"/><Relationship Id="rId112" Type="http://schemas.openxmlformats.org/officeDocument/2006/relationships/image" Target="../media/image107.png"/><Relationship Id="rId133" Type="http://schemas.openxmlformats.org/officeDocument/2006/relationships/image" Target="../media/image128.png"/><Relationship Id="rId138" Type="http://schemas.openxmlformats.org/officeDocument/2006/relationships/image" Target="../media/image133.png"/><Relationship Id="rId16" Type="http://schemas.openxmlformats.org/officeDocument/2006/relationships/image" Target="../media/image30.png"/><Relationship Id="rId107" Type="http://schemas.openxmlformats.org/officeDocument/2006/relationships/image" Target="../media/image102.png"/><Relationship Id="rId11" Type="http://schemas.openxmlformats.org/officeDocument/2006/relationships/image" Target="../media/image25.png"/><Relationship Id="rId32" Type="http://schemas.openxmlformats.org/officeDocument/2006/relationships/image" Target="../media/image40.png"/><Relationship Id="rId37" Type="http://schemas.openxmlformats.org/officeDocument/2006/relationships/image" Target="../media/image43.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79.png"/><Relationship Id="rId102" Type="http://schemas.openxmlformats.org/officeDocument/2006/relationships/image" Target="../media/image98.png"/><Relationship Id="rId123" Type="http://schemas.openxmlformats.org/officeDocument/2006/relationships/image" Target="../media/image118.png"/><Relationship Id="rId128" Type="http://schemas.openxmlformats.org/officeDocument/2006/relationships/image" Target="../media/image123.png"/><Relationship Id="rId5" Type="http://schemas.openxmlformats.org/officeDocument/2006/relationships/image" Target="../media/image19.png"/><Relationship Id="rId90" Type="http://schemas.openxmlformats.org/officeDocument/2006/relationships/image" Target="../media/image87.png"/><Relationship Id="rId95" Type="http://schemas.openxmlformats.org/officeDocument/2006/relationships/image" Target="../media/image92.png"/><Relationship Id="rId22" Type="http://schemas.microsoft.com/office/2007/relationships/hdphoto" Target="../media/hdphoto2.wdp"/><Relationship Id="rId27" Type="http://schemas.openxmlformats.org/officeDocument/2006/relationships/image" Target="../media/image37.png"/><Relationship Id="rId43" Type="http://schemas.openxmlformats.org/officeDocument/2006/relationships/image" Target="../media/image46.png"/><Relationship Id="rId48" Type="http://schemas.openxmlformats.org/officeDocument/2006/relationships/image" Target="../media/image50.png"/><Relationship Id="rId64" Type="http://schemas.openxmlformats.org/officeDocument/2006/relationships/image" Target="../media/image66.png"/><Relationship Id="rId69" Type="http://schemas.openxmlformats.org/officeDocument/2006/relationships/image" Target="../media/image71.png"/><Relationship Id="rId113" Type="http://schemas.openxmlformats.org/officeDocument/2006/relationships/image" Target="../media/image108.png"/><Relationship Id="rId118" Type="http://schemas.openxmlformats.org/officeDocument/2006/relationships/image" Target="../media/image113.png"/><Relationship Id="rId134" Type="http://schemas.openxmlformats.org/officeDocument/2006/relationships/image" Target="../media/image129.png"/><Relationship Id="rId139" Type="http://schemas.openxmlformats.org/officeDocument/2006/relationships/image" Target="../media/image134.png"/><Relationship Id="rId8" Type="http://schemas.openxmlformats.org/officeDocument/2006/relationships/image" Target="../media/image22.png"/><Relationship Id="rId51" Type="http://schemas.openxmlformats.org/officeDocument/2006/relationships/image" Target="../media/image53.png"/><Relationship Id="rId72" Type="http://schemas.openxmlformats.org/officeDocument/2006/relationships/image" Target="../media/image74.png"/><Relationship Id="rId80" Type="http://schemas.openxmlformats.org/officeDocument/2006/relationships/image" Target="../media/image80.png"/><Relationship Id="rId85" Type="http://schemas.openxmlformats.org/officeDocument/2006/relationships/image" Target="../media/image83.png"/><Relationship Id="rId93" Type="http://schemas.openxmlformats.org/officeDocument/2006/relationships/image" Target="../media/image90.png"/><Relationship Id="rId98" Type="http://schemas.openxmlformats.org/officeDocument/2006/relationships/image" Target="../media/image95.png"/><Relationship Id="rId121" Type="http://schemas.openxmlformats.org/officeDocument/2006/relationships/image" Target="../media/image116.png"/><Relationship Id="rId3" Type="http://schemas.openxmlformats.org/officeDocument/2006/relationships/image" Target="../media/image17.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6.png"/><Relationship Id="rId33" Type="http://schemas.openxmlformats.org/officeDocument/2006/relationships/image" Target="../media/image41.png"/><Relationship Id="rId38" Type="http://schemas.microsoft.com/office/2007/relationships/hdphoto" Target="../media/hdphoto9.wdp"/><Relationship Id="rId46" Type="http://schemas.openxmlformats.org/officeDocument/2006/relationships/image" Target="../media/image48.png"/><Relationship Id="rId59" Type="http://schemas.openxmlformats.org/officeDocument/2006/relationships/image" Target="../media/image61.png"/><Relationship Id="rId67" Type="http://schemas.openxmlformats.org/officeDocument/2006/relationships/image" Target="../media/image69.png"/><Relationship Id="rId103" Type="http://schemas.openxmlformats.org/officeDocument/2006/relationships/image" Target="../media/image99.png"/><Relationship Id="rId108" Type="http://schemas.openxmlformats.org/officeDocument/2006/relationships/image" Target="../media/image103.png"/><Relationship Id="rId116" Type="http://schemas.openxmlformats.org/officeDocument/2006/relationships/image" Target="../media/image111.png"/><Relationship Id="rId124" Type="http://schemas.openxmlformats.org/officeDocument/2006/relationships/image" Target="../media/image119.png"/><Relationship Id="rId129" Type="http://schemas.openxmlformats.org/officeDocument/2006/relationships/image" Target="../media/image124.png"/><Relationship Id="rId137" Type="http://schemas.openxmlformats.org/officeDocument/2006/relationships/image" Target="../media/image132.png"/><Relationship Id="rId20" Type="http://schemas.microsoft.com/office/2007/relationships/hdphoto" Target="../media/hdphoto1.wdp"/><Relationship Id="rId41" Type="http://schemas.openxmlformats.org/officeDocument/2006/relationships/image" Target="../media/image45.png"/><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png"/><Relationship Id="rId75" Type="http://schemas.openxmlformats.org/officeDocument/2006/relationships/image" Target="../media/image77.png"/><Relationship Id="rId83" Type="http://schemas.openxmlformats.org/officeDocument/2006/relationships/image" Target="../media/image82.png"/><Relationship Id="rId88" Type="http://schemas.openxmlformats.org/officeDocument/2006/relationships/image" Target="../media/image85.png"/><Relationship Id="rId91" Type="http://schemas.openxmlformats.org/officeDocument/2006/relationships/image" Target="../media/image88.png"/><Relationship Id="rId96" Type="http://schemas.openxmlformats.org/officeDocument/2006/relationships/image" Target="../media/image93.png"/><Relationship Id="rId111" Type="http://schemas.openxmlformats.org/officeDocument/2006/relationships/image" Target="../media/image106.png"/><Relationship Id="rId132" Type="http://schemas.openxmlformats.org/officeDocument/2006/relationships/image" Target="../media/image127.png"/><Relationship Id="rId140" Type="http://schemas.openxmlformats.org/officeDocument/2006/relationships/image" Target="../media/image135.jpeg"/><Relationship Id="rId1" Type="http://schemas.openxmlformats.org/officeDocument/2006/relationships/tags" Target="../tags/tag21.xml"/><Relationship Id="rId6"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5.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51.png"/><Relationship Id="rId57" Type="http://schemas.openxmlformats.org/officeDocument/2006/relationships/image" Target="../media/image59.png"/><Relationship Id="rId106" Type="http://schemas.microsoft.com/office/2007/relationships/hdphoto" Target="../media/hdphoto19.wdp"/><Relationship Id="rId114" Type="http://schemas.openxmlformats.org/officeDocument/2006/relationships/image" Target="../media/image109.png"/><Relationship Id="rId119" Type="http://schemas.openxmlformats.org/officeDocument/2006/relationships/image" Target="../media/image114.png"/><Relationship Id="rId127" Type="http://schemas.openxmlformats.org/officeDocument/2006/relationships/image" Target="../media/image122.png"/><Relationship Id="rId10" Type="http://schemas.openxmlformats.org/officeDocument/2006/relationships/image" Target="../media/image24.png"/><Relationship Id="rId31" Type="http://schemas.microsoft.com/office/2007/relationships/hdphoto" Target="../media/hdphoto6.wdp"/><Relationship Id="rId44" Type="http://schemas.openxmlformats.org/officeDocument/2006/relationships/image" Target="../media/image47.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91.png"/><Relationship Id="rId99" Type="http://schemas.openxmlformats.org/officeDocument/2006/relationships/image" Target="../media/image96.png"/><Relationship Id="rId101" Type="http://schemas.microsoft.com/office/2007/relationships/hdphoto" Target="../media/hdphoto18.wdp"/><Relationship Id="rId122" Type="http://schemas.openxmlformats.org/officeDocument/2006/relationships/image" Target="../media/image117.png"/><Relationship Id="rId130" Type="http://schemas.openxmlformats.org/officeDocument/2006/relationships/image" Target="../media/image125.png"/><Relationship Id="rId135" Type="http://schemas.openxmlformats.org/officeDocument/2006/relationships/image" Target="../media/image130.png"/><Relationship Id="rId4" Type="http://schemas.openxmlformats.org/officeDocument/2006/relationships/image" Target="../media/image18.png"/><Relationship Id="rId9"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9" Type="http://schemas.openxmlformats.org/officeDocument/2006/relationships/image" Target="../media/image44.png"/><Relationship Id="rId109" Type="http://schemas.openxmlformats.org/officeDocument/2006/relationships/image" Target="../media/image104.png"/><Relationship Id="rId34" Type="http://schemas.microsoft.com/office/2007/relationships/hdphoto" Target="../media/hdphoto7.wdp"/><Relationship Id="rId50" Type="http://schemas.openxmlformats.org/officeDocument/2006/relationships/image" Target="../media/image52.png"/><Relationship Id="rId55" Type="http://schemas.openxmlformats.org/officeDocument/2006/relationships/image" Target="../media/image57.png"/><Relationship Id="rId76" Type="http://schemas.microsoft.com/office/2007/relationships/hdphoto" Target="../media/hdphoto13.wdp"/><Relationship Id="rId97" Type="http://schemas.openxmlformats.org/officeDocument/2006/relationships/image" Target="../media/image94.png"/><Relationship Id="rId104" Type="http://schemas.openxmlformats.org/officeDocument/2006/relationships/image" Target="../media/image100.png"/><Relationship Id="rId120" Type="http://schemas.openxmlformats.org/officeDocument/2006/relationships/image" Target="../media/image115.png"/><Relationship Id="rId125" Type="http://schemas.openxmlformats.org/officeDocument/2006/relationships/image" Target="../media/image120.png"/><Relationship Id="rId7" Type="http://schemas.openxmlformats.org/officeDocument/2006/relationships/image" Target="../media/image21.png"/><Relationship Id="rId71" Type="http://schemas.openxmlformats.org/officeDocument/2006/relationships/image" Target="../media/image73.png"/><Relationship Id="rId92" Type="http://schemas.openxmlformats.org/officeDocument/2006/relationships/image" Target="../media/image89.png"/><Relationship Id="rId2" Type="http://schemas.openxmlformats.org/officeDocument/2006/relationships/slideLayout" Target="../slideLayouts/slideLayout7.xml"/><Relationship Id="rId29" Type="http://schemas.openxmlformats.org/officeDocument/2006/relationships/image" Target="../media/image38.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68.png"/><Relationship Id="rId87" Type="http://schemas.openxmlformats.org/officeDocument/2006/relationships/image" Target="../media/image84.png"/><Relationship Id="rId110" Type="http://schemas.openxmlformats.org/officeDocument/2006/relationships/image" Target="../media/image105.png"/><Relationship Id="rId115" Type="http://schemas.openxmlformats.org/officeDocument/2006/relationships/image" Target="../media/image110.png"/><Relationship Id="rId131" Type="http://schemas.openxmlformats.org/officeDocument/2006/relationships/image" Target="../media/image126.png"/><Relationship Id="rId136" Type="http://schemas.openxmlformats.org/officeDocument/2006/relationships/image" Target="../media/image131.png"/><Relationship Id="rId61" Type="http://schemas.openxmlformats.org/officeDocument/2006/relationships/image" Target="../media/image63.png"/><Relationship Id="rId82" Type="http://schemas.openxmlformats.org/officeDocument/2006/relationships/image" Target="../media/image81.png"/><Relationship Id="rId19" Type="http://schemas.openxmlformats.org/officeDocument/2006/relationships/image" Target="../media/image33.png"/><Relationship Id="rId14" Type="http://schemas.openxmlformats.org/officeDocument/2006/relationships/image" Target="../media/image28.png"/><Relationship Id="rId30" Type="http://schemas.openxmlformats.org/officeDocument/2006/relationships/image" Target="../media/image39.png"/><Relationship Id="rId35" Type="http://schemas.openxmlformats.org/officeDocument/2006/relationships/image" Target="../media/image42.png"/><Relationship Id="rId56" Type="http://schemas.openxmlformats.org/officeDocument/2006/relationships/image" Target="../media/image58.png"/><Relationship Id="rId77" Type="http://schemas.openxmlformats.org/officeDocument/2006/relationships/image" Target="../media/image78.png"/><Relationship Id="rId100" Type="http://schemas.openxmlformats.org/officeDocument/2006/relationships/image" Target="../media/image97.png"/><Relationship Id="rId105" Type="http://schemas.openxmlformats.org/officeDocument/2006/relationships/image" Target="../media/image101.png"/><Relationship Id="rId126" Type="http://schemas.openxmlformats.org/officeDocument/2006/relationships/image" Target="../media/image121.png"/></Relationships>
</file>

<file path=ppt/slides/_rels/slide21.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112.png"/><Relationship Id="rId21" Type="http://schemas.openxmlformats.org/officeDocument/2006/relationships/image" Target="../media/image34.png"/><Relationship Id="rId42" Type="http://schemas.microsoft.com/office/2007/relationships/hdphoto" Target="../media/hdphoto11.wdp"/><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microsoft.com/office/2007/relationships/hdphoto" Target="../media/hdphoto16.wdp"/><Relationship Id="rId89" Type="http://schemas.openxmlformats.org/officeDocument/2006/relationships/image" Target="../media/image86.png"/><Relationship Id="rId112" Type="http://schemas.openxmlformats.org/officeDocument/2006/relationships/image" Target="../media/image107.png"/><Relationship Id="rId133" Type="http://schemas.openxmlformats.org/officeDocument/2006/relationships/image" Target="../media/image128.png"/><Relationship Id="rId138" Type="http://schemas.openxmlformats.org/officeDocument/2006/relationships/image" Target="../media/image133.png"/><Relationship Id="rId16" Type="http://schemas.openxmlformats.org/officeDocument/2006/relationships/image" Target="../media/image30.png"/><Relationship Id="rId107" Type="http://schemas.openxmlformats.org/officeDocument/2006/relationships/image" Target="../media/image102.png"/><Relationship Id="rId11" Type="http://schemas.openxmlformats.org/officeDocument/2006/relationships/image" Target="../media/image25.png"/><Relationship Id="rId32" Type="http://schemas.openxmlformats.org/officeDocument/2006/relationships/image" Target="../media/image40.png"/><Relationship Id="rId37" Type="http://schemas.openxmlformats.org/officeDocument/2006/relationships/image" Target="../media/image43.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79.png"/><Relationship Id="rId102" Type="http://schemas.openxmlformats.org/officeDocument/2006/relationships/image" Target="../media/image98.png"/><Relationship Id="rId123" Type="http://schemas.openxmlformats.org/officeDocument/2006/relationships/image" Target="../media/image118.png"/><Relationship Id="rId128" Type="http://schemas.openxmlformats.org/officeDocument/2006/relationships/image" Target="../media/image123.png"/><Relationship Id="rId5" Type="http://schemas.openxmlformats.org/officeDocument/2006/relationships/image" Target="../media/image19.png"/><Relationship Id="rId90" Type="http://schemas.openxmlformats.org/officeDocument/2006/relationships/image" Target="../media/image87.png"/><Relationship Id="rId95" Type="http://schemas.openxmlformats.org/officeDocument/2006/relationships/image" Target="../media/image92.png"/><Relationship Id="rId22" Type="http://schemas.microsoft.com/office/2007/relationships/hdphoto" Target="../media/hdphoto2.wdp"/><Relationship Id="rId27" Type="http://schemas.openxmlformats.org/officeDocument/2006/relationships/image" Target="../media/image37.png"/><Relationship Id="rId43" Type="http://schemas.openxmlformats.org/officeDocument/2006/relationships/image" Target="../media/image46.png"/><Relationship Id="rId48" Type="http://schemas.openxmlformats.org/officeDocument/2006/relationships/image" Target="../media/image50.png"/><Relationship Id="rId64" Type="http://schemas.openxmlformats.org/officeDocument/2006/relationships/image" Target="../media/image66.png"/><Relationship Id="rId69" Type="http://schemas.openxmlformats.org/officeDocument/2006/relationships/image" Target="../media/image71.png"/><Relationship Id="rId113" Type="http://schemas.openxmlformats.org/officeDocument/2006/relationships/image" Target="../media/image108.png"/><Relationship Id="rId118" Type="http://schemas.openxmlformats.org/officeDocument/2006/relationships/image" Target="../media/image113.png"/><Relationship Id="rId134" Type="http://schemas.openxmlformats.org/officeDocument/2006/relationships/image" Target="../media/image129.png"/><Relationship Id="rId139" Type="http://schemas.openxmlformats.org/officeDocument/2006/relationships/image" Target="../media/image134.png"/><Relationship Id="rId8" Type="http://schemas.openxmlformats.org/officeDocument/2006/relationships/image" Target="../media/image22.png"/><Relationship Id="rId51" Type="http://schemas.openxmlformats.org/officeDocument/2006/relationships/image" Target="../media/image53.png"/><Relationship Id="rId72" Type="http://schemas.openxmlformats.org/officeDocument/2006/relationships/image" Target="../media/image74.png"/><Relationship Id="rId80" Type="http://schemas.openxmlformats.org/officeDocument/2006/relationships/image" Target="../media/image80.png"/><Relationship Id="rId85" Type="http://schemas.openxmlformats.org/officeDocument/2006/relationships/image" Target="../media/image83.png"/><Relationship Id="rId93" Type="http://schemas.openxmlformats.org/officeDocument/2006/relationships/image" Target="../media/image90.png"/><Relationship Id="rId98" Type="http://schemas.openxmlformats.org/officeDocument/2006/relationships/image" Target="../media/image95.png"/><Relationship Id="rId121" Type="http://schemas.openxmlformats.org/officeDocument/2006/relationships/image" Target="../media/image116.png"/><Relationship Id="rId3" Type="http://schemas.openxmlformats.org/officeDocument/2006/relationships/image" Target="../media/image17.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6.png"/><Relationship Id="rId33" Type="http://schemas.openxmlformats.org/officeDocument/2006/relationships/image" Target="../media/image41.png"/><Relationship Id="rId38" Type="http://schemas.microsoft.com/office/2007/relationships/hdphoto" Target="../media/hdphoto9.wdp"/><Relationship Id="rId46" Type="http://schemas.openxmlformats.org/officeDocument/2006/relationships/image" Target="../media/image48.png"/><Relationship Id="rId59" Type="http://schemas.openxmlformats.org/officeDocument/2006/relationships/image" Target="../media/image61.png"/><Relationship Id="rId67" Type="http://schemas.openxmlformats.org/officeDocument/2006/relationships/image" Target="../media/image69.png"/><Relationship Id="rId103" Type="http://schemas.openxmlformats.org/officeDocument/2006/relationships/image" Target="../media/image99.png"/><Relationship Id="rId108" Type="http://schemas.openxmlformats.org/officeDocument/2006/relationships/image" Target="../media/image103.png"/><Relationship Id="rId116" Type="http://schemas.openxmlformats.org/officeDocument/2006/relationships/image" Target="../media/image111.png"/><Relationship Id="rId124" Type="http://schemas.openxmlformats.org/officeDocument/2006/relationships/image" Target="../media/image119.png"/><Relationship Id="rId129" Type="http://schemas.openxmlformats.org/officeDocument/2006/relationships/image" Target="../media/image124.png"/><Relationship Id="rId137" Type="http://schemas.openxmlformats.org/officeDocument/2006/relationships/image" Target="../media/image132.png"/><Relationship Id="rId20" Type="http://schemas.microsoft.com/office/2007/relationships/hdphoto" Target="../media/hdphoto1.wdp"/><Relationship Id="rId41" Type="http://schemas.openxmlformats.org/officeDocument/2006/relationships/image" Target="../media/image45.png"/><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png"/><Relationship Id="rId75" Type="http://schemas.openxmlformats.org/officeDocument/2006/relationships/image" Target="../media/image77.png"/><Relationship Id="rId83" Type="http://schemas.openxmlformats.org/officeDocument/2006/relationships/image" Target="../media/image82.png"/><Relationship Id="rId88" Type="http://schemas.openxmlformats.org/officeDocument/2006/relationships/image" Target="../media/image85.png"/><Relationship Id="rId91" Type="http://schemas.openxmlformats.org/officeDocument/2006/relationships/image" Target="../media/image88.png"/><Relationship Id="rId96" Type="http://schemas.openxmlformats.org/officeDocument/2006/relationships/image" Target="../media/image93.png"/><Relationship Id="rId111" Type="http://schemas.openxmlformats.org/officeDocument/2006/relationships/image" Target="../media/image106.png"/><Relationship Id="rId132" Type="http://schemas.openxmlformats.org/officeDocument/2006/relationships/image" Target="../media/image127.png"/><Relationship Id="rId140" Type="http://schemas.openxmlformats.org/officeDocument/2006/relationships/image" Target="../media/image136.png"/><Relationship Id="rId1" Type="http://schemas.openxmlformats.org/officeDocument/2006/relationships/tags" Target="../tags/tag22.xml"/><Relationship Id="rId6"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5.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51.png"/><Relationship Id="rId57" Type="http://schemas.openxmlformats.org/officeDocument/2006/relationships/image" Target="../media/image59.png"/><Relationship Id="rId106" Type="http://schemas.microsoft.com/office/2007/relationships/hdphoto" Target="../media/hdphoto19.wdp"/><Relationship Id="rId114" Type="http://schemas.openxmlformats.org/officeDocument/2006/relationships/image" Target="../media/image109.png"/><Relationship Id="rId119" Type="http://schemas.openxmlformats.org/officeDocument/2006/relationships/image" Target="../media/image114.png"/><Relationship Id="rId127" Type="http://schemas.openxmlformats.org/officeDocument/2006/relationships/image" Target="../media/image122.png"/><Relationship Id="rId10" Type="http://schemas.openxmlformats.org/officeDocument/2006/relationships/image" Target="../media/image24.png"/><Relationship Id="rId31" Type="http://schemas.microsoft.com/office/2007/relationships/hdphoto" Target="../media/hdphoto6.wdp"/><Relationship Id="rId44" Type="http://schemas.openxmlformats.org/officeDocument/2006/relationships/image" Target="../media/image47.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91.png"/><Relationship Id="rId99" Type="http://schemas.openxmlformats.org/officeDocument/2006/relationships/image" Target="../media/image96.png"/><Relationship Id="rId101" Type="http://schemas.microsoft.com/office/2007/relationships/hdphoto" Target="../media/hdphoto18.wdp"/><Relationship Id="rId122" Type="http://schemas.openxmlformats.org/officeDocument/2006/relationships/image" Target="../media/image117.png"/><Relationship Id="rId130" Type="http://schemas.openxmlformats.org/officeDocument/2006/relationships/image" Target="../media/image125.png"/><Relationship Id="rId135" Type="http://schemas.openxmlformats.org/officeDocument/2006/relationships/image" Target="../media/image130.png"/><Relationship Id="rId4" Type="http://schemas.openxmlformats.org/officeDocument/2006/relationships/image" Target="../media/image18.png"/><Relationship Id="rId9"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9" Type="http://schemas.openxmlformats.org/officeDocument/2006/relationships/image" Target="../media/image44.png"/><Relationship Id="rId109" Type="http://schemas.openxmlformats.org/officeDocument/2006/relationships/image" Target="../media/image104.png"/><Relationship Id="rId34" Type="http://schemas.microsoft.com/office/2007/relationships/hdphoto" Target="../media/hdphoto7.wdp"/><Relationship Id="rId50" Type="http://schemas.openxmlformats.org/officeDocument/2006/relationships/image" Target="../media/image52.png"/><Relationship Id="rId55" Type="http://schemas.openxmlformats.org/officeDocument/2006/relationships/image" Target="../media/image57.png"/><Relationship Id="rId76" Type="http://schemas.microsoft.com/office/2007/relationships/hdphoto" Target="../media/hdphoto13.wdp"/><Relationship Id="rId97" Type="http://schemas.openxmlformats.org/officeDocument/2006/relationships/image" Target="../media/image94.png"/><Relationship Id="rId104" Type="http://schemas.openxmlformats.org/officeDocument/2006/relationships/image" Target="../media/image100.png"/><Relationship Id="rId120" Type="http://schemas.openxmlformats.org/officeDocument/2006/relationships/image" Target="../media/image115.png"/><Relationship Id="rId125" Type="http://schemas.openxmlformats.org/officeDocument/2006/relationships/image" Target="../media/image120.png"/><Relationship Id="rId141" Type="http://schemas.openxmlformats.org/officeDocument/2006/relationships/image" Target="../media/image135.jpeg"/><Relationship Id="rId7" Type="http://schemas.openxmlformats.org/officeDocument/2006/relationships/image" Target="../media/image21.png"/><Relationship Id="rId71" Type="http://schemas.openxmlformats.org/officeDocument/2006/relationships/image" Target="../media/image73.png"/><Relationship Id="rId92" Type="http://schemas.openxmlformats.org/officeDocument/2006/relationships/image" Target="../media/image89.png"/><Relationship Id="rId2" Type="http://schemas.openxmlformats.org/officeDocument/2006/relationships/slideLayout" Target="../slideLayouts/slideLayout7.xml"/><Relationship Id="rId29" Type="http://schemas.openxmlformats.org/officeDocument/2006/relationships/image" Target="../media/image38.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68.png"/><Relationship Id="rId87" Type="http://schemas.openxmlformats.org/officeDocument/2006/relationships/image" Target="../media/image84.png"/><Relationship Id="rId110" Type="http://schemas.openxmlformats.org/officeDocument/2006/relationships/image" Target="../media/image105.png"/><Relationship Id="rId115" Type="http://schemas.openxmlformats.org/officeDocument/2006/relationships/image" Target="../media/image110.png"/><Relationship Id="rId131" Type="http://schemas.openxmlformats.org/officeDocument/2006/relationships/image" Target="../media/image126.png"/><Relationship Id="rId136" Type="http://schemas.openxmlformats.org/officeDocument/2006/relationships/image" Target="../media/image131.png"/><Relationship Id="rId61" Type="http://schemas.openxmlformats.org/officeDocument/2006/relationships/image" Target="../media/image63.png"/><Relationship Id="rId82" Type="http://schemas.openxmlformats.org/officeDocument/2006/relationships/image" Target="../media/image81.png"/><Relationship Id="rId19" Type="http://schemas.openxmlformats.org/officeDocument/2006/relationships/image" Target="../media/image33.png"/><Relationship Id="rId14" Type="http://schemas.openxmlformats.org/officeDocument/2006/relationships/image" Target="../media/image28.png"/><Relationship Id="rId30" Type="http://schemas.openxmlformats.org/officeDocument/2006/relationships/image" Target="../media/image39.png"/><Relationship Id="rId35" Type="http://schemas.openxmlformats.org/officeDocument/2006/relationships/image" Target="../media/image42.png"/><Relationship Id="rId56" Type="http://schemas.openxmlformats.org/officeDocument/2006/relationships/image" Target="../media/image58.png"/><Relationship Id="rId77" Type="http://schemas.openxmlformats.org/officeDocument/2006/relationships/image" Target="../media/image78.png"/><Relationship Id="rId100" Type="http://schemas.openxmlformats.org/officeDocument/2006/relationships/image" Target="../media/image97.png"/><Relationship Id="rId105" Type="http://schemas.openxmlformats.org/officeDocument/2006/relationships/image" Target="../media/image101.png"/><Relationship Id="rId126" Type="http://schemas.openxmlformats.org/officeDocument/2006/relationships/image" Target="../media/image121.png"/></Relationships>
</file>

<file path=ppt/slides/_rels/slide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136.png"/><Relationship Id="rId4" Type="http://schemas.openxmlformats.org/officeDocument/2006/relationships/image" Target="../media/image137.png"/></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37.png"/></Relationships>
</file>

<file path=ppt/slides/_rels/slide2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36.png"/></Relationships>
</file>

<file path=ppt/slides/_rels/slide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140.png"/><Relationship Id="rId4" Type="http://schemas.openxmlformats.org/officeDocument/2006/relationships/image" Target="../media/image1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140.png"/><Relationship Id="rId4" Type="http://schemas.openxmlformats.org/officeDocument/2006/relationships/image" Target="../media/image13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9.png"/><Relationship Id="rId5" Type="http://schemas.openxmlformats.org/officeDocument/2006/relationships/image" Target="../media/image140.png"/><Relationship Id="rId4" Type="http://schemas.openxmlformats.org/officeDocument/2006/relationships/image" Target="../media/image1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140.pn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6211955107_4298a44716_o.jpg"/>
          <p:cNvPicPr>
            <a:picLocks noChangeAspect="1"/>
          </p:cNvPicPr>
          <p:nvPr/>
        </p:nvPicPr>
        <p:blipFill rotWithShape="1">
          <a:blip r:embed="rId4" cstate="print">
            <a:extLst>
              <a:ext uri="{28A0092B-C50C-407E-A947-70E740481C1C}">
                <a14:useLocalDpi xmlns:a14="http://schemas.microsoft.com/office/drawing/2010/main" val="0"/>
              </a:ext>
            </a:extLst>
          </a:blip>
          <a:srcRect t="15744"/>
          <a:stretch/>
        </p:blipFill>
        <p:spPr>
          <a:xfrm>
            <a:off x="1524000" y="0"/>
            <a:ext cx="9144000" cy="5117154"/>
          </a:xfrm>
          <a:prstGeom prst="rect">
            <a:avLst/>
          </a:prstGeom>
        </p:spPr>
      </p:pic>
      <p:sp>
        <p:nvSpPr>
          <p:cNvPr id="2" name="Title 1"/>
          <p:cNvSpPr>
            <a:spLocks noGrp="1"/>
          </p:cNvSpPr>
          <p:nvPr>
            <p:ph type="title"/>
          </p:nvPr>
        </p:nvSpPr>
        <p:spPr>
          <a:xfrm>
            <a:off x="2211295" y="5434858"/>
            <a:ext cx="7836647" cy="1143000"/>
          </a:xfrm>
        </p:spPr>
        <p:txBody>
          <a:bodyPr>
            <a:normAutofit/>
          </a:bodyPr>
          <a:lstStyle/>
          <a:p>
            <a:pPr algn="r"/>
            <a:r>
              <a:rPr lang="en-US" sz="4000" b="1" dirty="0">
                <a:solidFill>
                  <a:srgbClr val="1D3479"/>
                </a:solidFill>
                <a:latin typeface="Museo Slab 500"/>
                <a:cs typeface="Museo Slab 500"/>
              </a:rPr>
              <a:t>The Faces of CDOT</a:t>
            </a:r>
            <a:endParaRPr lang="en-US" sz="4000" b="1" dirty="0">
              <a:solidFill>
                <a:srgbClr val="1D3479"/>
              </a:solidFill>
              <a:latin typeface="Museo 300"/>
              <a:cs typeface="Museo 300"/>
            </a:endParaRPr>
          </a:p>
        </p:txBody>
      </p:sp>
      <p:sp>
        <p:nvSpPr>
          <p:cNvPr id="9" name="Rectangle 8"/>
          <p:cNvSpPr/>
          <p:nvPr/>
        </p:nvSpPr>
        <p:spPr>
          <a:xfrm>
            <a:off x="1524000" y="1039667"/>
            <a:ext cx="9144000" cy="1763058"/>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5"/>
          <a:srcRect l="20433" t="39643" r="18612" b="38942"/>
          <a:stretch/>
        </p:blipFill>
        <p:spPr>
          <a:xfrm>
            <a:off x="1930401" y="1261533"/>
            <a:ext cx="5240867" cy="1422400"/>
          </a:xfrm>
          <a:prstGeom prst="rect">
            <a:avLst/>
          </a:prstGeom>
        </p:spPr>
      </p:pic>
    </p:spTree>
    <p:custDataLst>
      <p:tags r:id="rId1"/>
    </p:custDataLst>
    <p:extLst>
      <p:ext uri="{BB962C8B-B14F-4D97-AF65-F5344CB8AC3E}">
        <p14:creationId xmlns:p14="http://schemas.microsoft.com/office/powerpoint/2010/main" val="229899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21725" y="3595066"/>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074128" y="1894602"/>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b="9834"/>
          <a:stretch/>
        </p:blipFill>
        <p:spPr>
          <a:xfrm>
            <a:off x="2193914" y="1793375"/>
            <a:ext cx="1075837" cy="1278690"/>
          </a:xfrm>
          <a:prstGeom prst="rect">
            <a:avLst/>
          </a:prstGeom>
        </p:spPr>
      </p:pic>
      <p:sp>
        <p:nvSpPr>
          <p:cNvPr id="3" name="Oval 2"/>
          <p:cNvSpPr/>
          <p:nvPr/>
        </p:nvSpPr>
        <p:spPr>
          <a:xfrm>
            <a:off x="2074128" y="192648"/>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srcRect l="19982" r="18994" b="22892"/>
          <a:stretch/>
        </p:blipFill>
        <p:spPr>
          <a:xfrm>
            <a:off x="2302043" y="281096"/>
            <a:ext cx="906379" cy="10905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a:picLocks noChangeAspect="1"/>
          </p:cNvPicPr>
          <p:nvPr/>
        </p:nvPicPr>
        <p:blipFill>
          <a:blip r:embed="rId5"/>
          <a:stretch>
            <a:fillRect/>
          </a:stretch>
        </p:blipFill>
        <p:spPr>
          <a:xfrm>
            <a:off x="2193913" y="3824498"/>
            <a:ext cx="1271052" cy="761177"/>
          </a:xfrm>
          <a:prstGeom prst="rect">
            <a:avLst/>
          </a:prstGeom>
        </p:spPr>
      </p:pic>
    </p:spTree>
    <p:custDataLst>
      <p:tags r:id="rId1"/>
    </p:custDataLst>
    <p:extLst>
      <p:ext uri="{BB962C8B-B14F-4D97-AF65-F5344CB8AC3E}">
        <p14:creationId xmlns:p14="http://schemas.microsoft.com/office/powerpoint/2010/main" val="246065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pic>
        <p:nvPicPr>
          <p:cNvPr id="2" name="Picture 1"/>
          <p:cNvPicPr>
            <a:picLocks noChangeAspect="1"/>
          </p:cNvPicPr>
          <p:nvPr/>
        </p:nvPicPr>
        <p:blipFill rotWithShape="1">
          <a:blip r:embed="rId5"/>
          <a:srcRect l="21721" t="15697" r="6726" b="24333"/>
          <a:stretch/>
        </p:blipFill>
        <p:spPr>
          <a:xfrm>
            <a:off x="2170795" y="3455335"/>
            <a:ext cx="3339548" cy="2484782"/>
          </a:xfrm>
          <a:prstGeom prst="rect">
            <a:avLst/>
          </a:prstGeom>
        </p:spPr>
      </p:pic>
      <p:pic>
        <p:nvPicPr>
          <p:cNvPr id="3" name="Picture 2"/>
          <p:cNvPicPr>
            <a:picLocks noChangeAspect="1"/>
          </p:cNvPicPr>
          <p:nvPr/>
        </p:nvPicPr>
        <p:blipFill>
          <a:blip r:embed="rId6"/>
          <a:stretch>
            <a:fillRect/>
          </a:stretch>
        </p:blipFill>
        <p:spPr>
          <a:xfrm>
            <a:off x="6042294" y="2170411"/>
            <a:ext cx="3240157" cy="1940388"/>
          </a:xfrm>
          <a:prstGeom prst="rect">
            <a:avLst/>
          </a:prstGeom>
        </p:spPr>
      </p:pic>
      <p:pic>
        <p:nvPicPr>
          <p:cNvPr id="4" name="Picture 3"/>
          <p:cNvPicPr>
            <a:picLocks noChangeAspect="1"/>
          </p:cNvPicPr>
          <p:nvPr/>
        </p:nvPicPr>
        <p:blipFill rotWithShape="1">
          <a:blip r:embed="rId7"/>
          <a:srcRect t="20976"/>
          <a:stretch/>
        </p:blipFill>
        <p:spPr>
          <a:xfrm>
            <a:off x="6191523" y="4320492"/>
            <a:ext cx="3795299" cy="1735413"/>
          </a:xfrm>
          <a:prstGeom prst="rect">
            <a:avLst/>
          </a:prstGeom>
        </p:spPr>
      </p:pic>
    </p:spTree>
    <p:custDataLst>
      <p:tags r:id="rId1"/>
    </p:custDataLst>
    <p:extLst>
      <p:ext uri="{BB962C8B-B14F-4D97-AF65-F5344CB8AC3E}">
        <p14:creationId xmlns:p14="http://schemas.microsoft.com/office/powerpoint/2010/main" val="3473010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89397"/>
            <a:ext cx="9144000" cy="6857999"/>
          </a:xfrm>
          <a:prstGeom prst="rect">
            <a:avLst/>
          </a:prstGeom>
        </p:spPr>
      </p:pic>
      <p:pic>
        <p:nvPicPr>
          <p:cNvPr id="2" name="Picture 1"/>
          <p:cNvPicPr>
            <a:picLocks noChangeAspect="1"/>
          </p:cNvPicPr>
          <p:nvPr/>
        </p:nvPicPr>
        <p:blipFill rotWithShape="1">
          <a:blip r:embed="rId5"/>
          <a:srcRect l="21721" t="15697" r="6726" b="24333"/>
          <a:stretch/>
        </p:blipFill>
        <p:spPr>
          <a:xfrm>
            <a:off x="2144820" y="4690012"/>
            <a:ext cx="2455717" cy="1827170"/>
          </a:xfrm>
          <a:prstGeom prst="rect">
            <a:avLst/>
          </a:prstGeom>
        </p:spPr>
      </p:pic>
      <p:pic>
        <p:nvPicPr>
          <p:cNvPr id="3" name="Picture 2"/>
          <p:cNvPicPr>
            <a:picLocks noChangeAspect="1"/>
          </p:cNvPicPr>
          <p:nvPr/>
        </p:nvPicPr>
        <p:blipFill>
          <a:blip r:embed="rId6"/>
          <a:stretch>
            <a:fillRect/>
          </a:stretch>
        </p:blipFill>
        <p:spPr>
          <a:xfrm>
            <a:off x="2175388" y="3059995"/>
            <a:ext cx="2425149" cy="1452315"/>
          </a:xfrm>
          <a:prstGeom prst="rect">
            <a:avLst/>
          </a:prstGeom>
        </p:spPr>
      </p:pic>
      <p:pic>
        <p:nvPicPr>
          <p:cNvPr id="4" name="Picture 3"/>
          <p:cNvPicPr>
            <a:picLocks noChangeAspect="1"/>
          </p:cNvPicPr>
          <p:nvPr/>
        </p:nvPicPr>
        <p:blipFill rotWithShape="1">
          <a:blip r:embed="rId7"/>
          <a:srcRect t="20976"/>
          <a:stretch/>
        </p:blipFill>
        <p:spPr>
          <a:xfrm>
            <a:off x="2144819" y="1431607"/>
            <a:ext cx="2528408" cy="1450685"/>
          </a:xfrm>
          <a:prstGeom prst="rect">
            <a:avLst/>
          </a:prstGeom>
        </p:spPr>
      </p:pic>
      <p:pic>
        <p:nvPicPr>
          <p:cNvPr id="6" name="Picture 5"/>
          <p:cNvPicPr>
            <a:picLocks noChangeAspect="1"/>
          </p:cNvPicPr>
          <p:nvPr/>
        </p:nvPicPr>
        <p:blipFill>
          <a:blip r:embed="rId8"/>
          <a:stretch>
            <a:fillRect/>
          </a:stretch>
        </p:blipFill>
        <p:spPr>
          <a:xfrm>
            <a:off x="6096000" y="4142433"/>
            <a:ext cx="3522516" cy="2101415"/>
          </a:xfrm>
          <a:prstGeom prst="rect">
            <a:avLst/>
          </a:prstGeom>
        </p:spPr>
      </p:pic>
    </p:spTree>
    <p:custDataLst>
      <p:tags r:id="rId1"/>
    </p:custDataLst>
    <p:extLst>
      <p:ext uri="{BB962C8B-B14F-4D97-AF65-F5344CB8AC3E}">
        <p14:creationId xmlns:p14="http://schemas.microsoft.com/office/powerpoint/2010/main" val="31396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57810"/>
            <a:ext cx="9144000" cy="6857999"/>
          </a:xfrm>
          <a:prstGeom prst="rect">
            <a:avLst/>
          </a:prstGeom>
        </p:spPr>
      </p:pic>
      <p:pic>
        <p:nvPicPr>
          <p:cNvPr id="9" name="Picture 8"/>
          <p:cNvPicPr>
            <a:picLocks noChangeAspect="1"/>
          </p:cNvPicPr>
          <p:nvPr/>
        </p:nvPicPr>
        <p:blipFill>
          <a:blip r:embed="rId5"/>
          <a:stretch>
            <a:fillRect/>
          </a:stretch>
        </p:blipFill>
        <p:spPr>
          <a:xfrm>
            <a:off x="6738952" y="4518046"/>
            <a:ext cx="3522516" cy="2101415"/>
          </a:xfrm>
          <a:prstGeom prst="rect">
            <a:avLst/>
          </a:prstGeom>
        </p:spPr>
      </p:pic>
      <p:pic>
        <p:nvPicPr>
          <p:cNvPr id="6" name="Picture 5"/>
          <p:cNvPicPr>
            <a:picLocks noChangeAspect="1"/>
          </p:cNvPicPr>
          <p:nvPr/>
        </p:nvPicPr>
        <p:blipFill>
          <a:blip r:embed="rId6"/>
          <a:stretch>
            <a:fillRect/>
          </a:stretch>
        </p:blipFill>
        <p:spPr>
          <a:xfrm>
            <a:off x="2077613" y="4490624"/>
            <a:ext cx="3670406" cy="21288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345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sp>
        <p:nvSpPr>
          <p:cNvPr id="2" name="Rectangle 1"/>
          <p:cNvSpPr/>
          <p:nvPr/>
        </p:nvSpPr>
        <p:spPr>
          <a:xfrm>
            <a:off x="3054626" y="2988510"/>
            <a:ext cx="6877878" cy="3046988"/>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rPr>
              <a:t>3,837,488 Licensed Colorado Drivers</a:t>
            </a:r>
          </a:p>
          <a:p>
            <a:pPr marL="457200" indent="-457200">
              <a:buFont typeface="Arial" panose="020B0604020202020204" pitchFamily="34" charset="0"/>
              <a:buChar char="•"/>
            </a:pPr>
            <a:r>
              <a:rPr lang="en-US" sz="3200" dirty="0">
                <a:solidFill>
                  <a:schemeClr val="bg1"/>
                </a:solidFill>
              </a:rPr>
              <a:t>XX Residents</a:t>
            </a:r>
          </a:p>
          <a:p>
            <a:pPr marL="457200" indent="-457200">
              <a:buFont typeface="Arial" panose="020B0604020202020204" pitchFamily="34" charset="0"/>
              <a:buChar char="•"/>
            </a:pPr>
            <a:r>
              <a:rPr lang="en-US" sz="3200" dirty="0">
                <a:solidFill>
                  <a:schemeClr val="bg1"/>
                </a:solidFill>
              </a:rPr>
              <a:t>XX million travelers </a:t>
            </a:r>
          </a:p>
          <a:p>
            <a:pPr marL="457200" indent="-457200">
              <a:buFont typeface="Arial" panose="020B0604020202020204" pitchFamily="34" charset="0"/>
              <a:buChar char="•"/>
            </a:pPr>
            <a:r>
              <a:rPr lang="en-US" sz="3200" dirty="0">
                <a:solidFill>
                  <a:schemeClr val="bg1"/>
                </a:solidFill>
              </a:rPr>
              <a:t>28 billion miles of vehicle travel annually</a:t>
            </a:r>
          </a:p>
          <a:p>
            <a:pPr marL="457200" indent="-457200">
              <a:buFont typeface="Arial" panose="020B0604020202020204" pitchFamily="34" charset="0"/>
              <a:buChar char="•"/>
            </a:pPr>
            <a:r>
              <a:rPr lang="en-US" sz="3200" dirty="0">
                <a:solidFill>
                  <a:schemeClr val="bg1"/>
                </a:solidFill>
              </a:rPr>
              <a:t>$200+ Billion in freight transits </a:t>
            </a:r>
          </a:p>
        </p:txBody>
      </p:sp>
    </p:spTree>
    <p:custDataLst>
      <p:tags r:id="rId1"/>
    </p:custDataLst>
    <p:extLst>
      <p:ext uri="{BB962C8B-B14F-4D97-AF65-F5344CB8AC3E}">
        <p14:creationId xmlns:p14="http://schemas.microsoft.com/office/powerpoint/2010/main" val="1343446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
            <a:ext cx="9144000" cy="6857999"/>
          </a:xfrm>
          <a:prstGeom prst="rect">
            <a:avLst/>
          </a:prstGeom>
        </p:spPr>
      </p:pic>
      <p:sp>
        <p:nvSpPr>
          <p:cNvPr id="2" name="Rectangle 1"/>
          <p:cNvSpPr/>
          <p:nvPr/>
        </p:nvSpPr>
        <p:spPr>
          <a:xfrm>
            <a:off x="2835965" y="2392163"/>
            <a:ext cx="6877878" cy="3293209"/>
          </a:xfrm>
          <a:prstGeom prst="rect">
            <a:avLst/>
          </a:prstGeom>
        </p:spPr>
        <p:txBody>
          <a:bodyPr wrap="square">
            <a:spAutoFit/>
          </a:bodyPr>
          <a:lstStyle/>
          <a:p>
            <a:pPr algn="ctr"/>
            <a:r>
              <a:rPr lang="en-US" sz="8800" dirty="0"/>
              <a:t>I AM </a:t>
            </a:r>
          </a:p>
          <a:p>
            <a:pPr algn="ctr"/>
            <a:r>
              <a:rPr lang="en-US" sz="8800" dirty="0"/>
              <a:t>TEAM CDOT</a:t>
            </a:r>
          </a:p>
          <a:p>
            <a:endParaRPr lang="en-US" sz="3200" dirty="0">
              <a:solidFill>
                <a:schemeClr val="bg1"/>
              </a:solidFill>
            </a:endParaRPr>
          </a:p>
        </p:txBody>
      </p:sp>
    </p:spTree>
    <p:custDataLst>
      <p:tags r:id="rId1"/>
    </p:custDataLst>
    <p:extLst>
      <p:ext uri="{BB962C8B-B14F-4D97-AF65-F5344CB8AC3E}">
        <p14:creationId xmlns:p14="http://schemas.microsoft.com/office/powerpoint/2010/main" val="2048912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63149" y="298175"/>
            <a:ext cx="8806069" cy="6361043"/>
          </a:xfrm>
        </p:spPr>
        <p:txBody>
          <a:bodyPr>
            <a:normAutofit/>
          </a:bodyPr>
          <a:lstStyle/>
          <a:p>
            <a:pPr marL="0" indent="0" algn="ctr">
              <a:buNone/>
            </a:pPr>
            <a:r>
              <a:rPr lang="en-US" sz="9600" dirty="0"/>
              <a:t>I AM </a:t>
            </a:r>
          </a:p>
          <a:p>
            <a:pPr marL="0" indent="0" algn="ctr">
              <a:buNone/>
            </a:pPr>
            <a:r>
              <a:rPr lang="en-US" sz="9600" dirty="0"/>
              <a:t>TEAM </a:t>
            </a:r>
            <a:r>
              <a:rPr lang="en-US" sz="9600" dirty="0"/>
              <a:t>CDOT</a:t>
            </a:r>
          </a:p>
          <a:p>
            <a:pPr marL="0" indent="0" algn="ctr">
              <a:buNone/>
            </a:pPr>
            <a:endParaRPr lang="en-US" sz="2400" dirty="0"/>
          </a:p>
          <a:p>
            <a:pPr marL="0" indent="0">
              <a:buNone/>
            </a:pPr>
            <a:endParaRPr lang="en-US" sz="2000" dirty="0"/>
          </a:p>
          <a:p>
            <a:pPr marL="0" indent="0" algn="ctr">
              <a:buNone/>
            </a:pPr>
            <a:endParaRPr lang="en-US" sz="1200" dirty="0"/>
          </a:p>
          <a:p>
            <a:pPr marL="0" indent="0">
              <a:buNone/>
            </a:pPr>
            <a:endParaRPr lang="en-US" sz="3200" dirty="0"/>
          </a:p>
        </p:txBody>
      </p:sp>
    </p:spTree>
    <p:custDataLst>
      <p:tags r:id="rId1"/>
    </p:custDataLst>
    <p:extLst>
      <p:ext uri="{BB962C8B-B14F-4D97-AF65-F5344CB8AC3E}">
        <p14:creationId xmlns:p14="http://schemas.microsoft.com/office/powerpoint/2010/main" val="408224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63149" y="298175"/>
            <a:ext cx="8806069" cy="6361043"/>
          </a:xfrm>
        </p:spPr>
        <p:txBody>
          <a:bodyPr>
            <a:normAutofit/>
          </a:bodyPr>
          <a:lstStyle/>
          <a:p>
            <a:pPr marL="0" indent="0" algn="ctr">
              <a:buNone/>
            </a:pPr>
            <a:r>
              <a:rPr lang="en-US" sz="9600" dirty="0"/>
              <a:t>I AM </a:t>
            </a:r>
          </a:p>
          <a:p>
            <a:pPr marL="0" indent="0" algn="ctr">
              <a:buNone/>
            </a:pPr>
            <a:r>
              <a:rPr lang="en-US" sz="9600" dirty="0"/>
              <a:t>TEAM </a:t>
            </a:r>
            <a:r>
              <a:rPr lang="en-US" sz="9600" dirty="0"/>
              <a:t>CDOT</a:t>
            </a:r>
          </a:p>
          <a:p>
            <a:pPr marL="0" indent="0" algn="ctr">
              <a:buNone/>
            </a:pPr>
            <a:r>
              <a:rPr lang="en-US" sz="2400" dirty="0"/>
              <a:t>We serve</a:t>
            </a:r>
          </a:p>
          <a:p>
            <a:pPr marL="0" indent="0">
              <a:buNone/>
            </a:pPr>
            <a:r>
              <a:rPr lang="en-US" sz="2000" dirty="0"/>
              <a:t>3,837,488 Licensed Colorado </a:t>
            </a:r>
            <a:r>
              <a:rPr lang="en-US" sz="2000" dirty="0"/>
              <a:t>Drivers</a:t>
            </a:r>
          </a:p>
          <a:p>
            <a:pPr marL="0" indent="0">
              <a:buNone/>
            </a:pPr>
            <a:r>
              <a:rPr lang="en-US" sz="2000" dirty="0"/>
              <a:t>XX Residents</a:t>
            </a:r>
          </a:p>
          <a:p>
            <a:pPr marL="0" indent="0">
              <a:buNone/>
            </a:pPr>
            <a:r>
              <a:rPr lang="en-US" sz="2000" dirty="0"/>
              <a:t>XX million travelers </a:t>
            </a:r>
          </a:p>
          <a:p>
            <a:pPr marL="0" indent="0">
              <a:buNone/>
            </a:pPr>
            <a:r>
              <a:rPr lang="en-US" sz="2000" dirty="0"/>
              <a:t>28 billion miles of vehicle travel </a:t>
            </a:r>
            <a:r>
              <a:rPr lang="en-US" sz="2000" dirty="0"/>
              <a:t>annually</a:t>
            </a:r>
          </a:p>
          <a:p>
            <a:pPr marL="0" indent="0">
              <a:buNone/>
            </a:pPr>
            <a:r>
              <a:rPr lang="en-US" sz="2000" dirty="0"/>
              <a:t>$200</a:t>
            </a:r>
            <a:r>
              <a:rPr lang="en-US" sz="2000" dirty="0"/>
              <a:t>+ Billion in freight transits </a:t>
            </a:r>
            <a:endParaRPr lang="en-US" sz="2000" dirty="0"/>
          </a:p>
          <a:p>
            <a:pPr marL="0" indent="0">
              <a:buNone/>
            </a:pPr>
            <a:endParaRPr lang="en-US" sz="2000" dirty="0"/>
          </a:p>
          <a:p>
            <a:pPr marL="0" indent="0">
              <a:buNone/>
            </a:pPr>
            <a:endParaRPr lang="en-US" sz="2000" dirty="0"/>
          </a:p>
          <a:p>
            <a:pPr marL="0" indent="0" algn="ctr">
              <a:buNone/>
            </a:pPr>
            <a:endParaRPr lang="en-US" sz="1200" dirty="0"/>
          </a:p>
          <a:p>
            <a:pPr marL="0" indent="0">
              <a:buNone/>
            </a:pPr>
            <a:endParaRPr lang="en-US" sz="3200" dirty="0"/>
          </a:p>
        </p:txBody>
      </p:sp>
    </p:spTree>
    <p:custDataLst>
      <p:tags r:id="rId1"/>
    </p:custDataLst>
    <p:extLst>
      <p:ext uri="{BB962C8B-B14F-4D97-AF65-F5344CB8AC3E}">
        <p14:creationId xmlns:p14="http://schemas.microsoft.com/office/powerpoint/2010/main" val="273480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93242" y="778715"/>
            <a:ext cx="8500945" cy="4807699"/>
          </a:xfrm>
          <a:prstGeom prst="rect">
            <a:avLst/>
          </a:prstGeom>
        </p:spPr>
      </p:pic>
    </p:spTree>
    <p:custDataLst>
      <p:tags r:id="rId1"/>
    </p:custDataLst>
    <p:extLst>
      <p:ext uri="{BB962C8B-B14F-4D97-AF65-F5344CB8AC3E}">
        <p14:creationId xmlns:p14="http://schemas.microsoft.com/office/powerpoint/2010/main" val="2447008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67256" y="-79485"/>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539522" y="23346"/>
            <a:ext cx="8684967" cy="7171194"/>
          </a:xfrm>
          <a:prstGeom prst="rect">
            <a:avLst/>
          </a:prstGeom>
          <a:noFill/>
        </p:spPr>
        <p:txBody>
          <a:bodyPr wrap="square" lIns="91440" tIns="45720" rIns="91440" bIns="45720">
            <a:spAutoFit/>
          </a:bodyPr>
          <a:lstStyle/>
          <a:p>
            <a:pPr algn="ctr"/>
            <a:r>
              <a:rPr lang="en-US" sz="23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endParaRPr lang="en-US" sz="23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Tree>
    <p:custDataLst>
      <p:tags r:id="rId1"/>
    </p:custDataLst>
    <p:extLst>
      <p:ext uri="{BB962C8B-B14F-4D97-AF65-F5344CB8AC3E}">
        <p14:creationId xmlns:p14="http://schemas.microsoft.com/office/powerpoint/2010/main" val="3251910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a:t>
            </a:r>
            <a:endParaRPr lang="en-US" dirty="0"/>
          </a:p>
        </p:txBody>
      </p:sp>
      <p:sp>
        <p:nvSpPr>
          <p:cNvPr id="3" name="Content Placeholder 2"/>
          <p:cNvSpPr>
            <a:spLocks noGrp="1"/>
          </p:cNvSpPr>
          <p:nvPr>
            <p:ph idx="1"/>
          </p:nvPr>
        </p:nvSpPr>
        <p:spPr/>
        <p:txBody>
          <a:bodyPr/>
          <a:lstStyle/>
          <a:p>
            <a:r>
              <a:rPr lang="en-US" dirty="0" smtClean="0"/>
              <a:t>Use a real-life, road side assistance event (motorist in distress during a blizzard) to illustrate the connectedness of all CDOT employees to that positive outcome.</a:t>
            </a:r>
          </a:p>
          <a:p>
            <a:r>
              <a:rPr lang="en-US" dirty="0" smtClean="0"/>
              <a:t>Presentation will be built in Prezi for a more dynamic affect, with a voice over narration track.</a:t>
            </a:r>
            <a:endParaRPr lang="en-US" dirty="0"/>
          </a:p>
        </p:txBody>
      </p:sp>
    </p:spTree>
    <p:custDataLst>
      <p:tags r:id="rId1"/>
    </p:custDataLst>
    <p:extLst>
      <p:ext uri="{BB962C8B-B14F-4D97-AF65-F5344CB8AC3E}">
        <p14:creationId xmlns:p14="http://schemas.microsoft.com/office/powerpoint/2010/main" val="24716611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22401" y="-65768"/>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422401" y="-143100"/>
            <a:ext cx="8905179" cy="7171194"/>
          </a:xfrm>
          <a:prstGeom prst="rect">
            <a:avLst/>
          </a:prstGeom>
          <a:solidFill>
            <a:schemeClr val="bg1"/>
          </a:solidFill>
        </p:spPr>
        <p:txBody>
          <a:bodyPr wrap="square" lIns="91440" tIns="45720" rIns="91440" bIns="45720">
            <a:spAutoFit/>
          </a:bodyPr>
          <a:lstStyle/>
          <a:p>
            <a:pPr algn="ctr"/>
            <a:r>
              <a:rPr lang="en-US" sz="23000" b="1" dirty="0">
                <a:ln w="10160">
                  <a:solidFill>
                    <a:schemeClr val="accent5"/>
                  </a:solidFill>
                  <a:prstDash val="solid"/>
                </a:ln>
                <a:blipFill>
                  <a:blip r:embed="rId140"/>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endParaRPr lang="en-US" sz="23000" b="1" dirty="0">
              <a:ln w="10160">
                <a:solidFill>
                  <a:schemeClr val="accent5"/>
                </a:solidFill>
                <a:prstDash val="solid"/>
              </a:ln>
              <a:blipFill>
                <a:blip r:embed="rId140"/>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Tree>
    <p:custDataLst>
      <p:tags r:id="rId1"/>
    </p:custDataLst>
    <p:extLst>
      <p:ext uri="{BB962C8B-B14F-4D97-AF65-F5344CB8AC3E}">
        <p14:creationId xmlns:p14="http://schemas.microsoft.com/office/powerpoint/2010/main" val="2485107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98601" y="1"/>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445322" y="-81751"/>
            <a:ext cx="9222679" cy="7171194"/>
          </a:xfrm>
          <a:prstGeom prst="rect">
            <a:avLst/>
          </a:prstGeom>
          <a:blipFill>
            <a:blip r:embed="rId140"/>
            <a:stretch>
              <a:fillRect/>
            </a:stretch>
          </a:blipFill>
        </p:spPr>
        <p:txBody>
          <a:bodyPr wrap="square" lIns="91440" tIns="45720" rIns="91440" bIns="45720">
            <a:spAutoFit/>
          </a:bodyPr>
          <a:lstStyle/>
          <a:p>
            <a:pPr algn="ctr"/>
            <a:r>
              <a:rPr lang="en-US" sz="23000" b="1" dirty="0">
                <a:ln w="10160">
                  <a:solidFill>
                    <a:schemeClr val="accent5"/>
                  </a:solidFill>
                  <a:prstDash val="solid"/>
                </a:ln>
                <a:blipFill>
                  <a:blip r:embed="rId141"/>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endParaRPr lang="en-US" sz="23000" b="1" dirty="0">
              <a:ln w="10160">
                <a:solidFill>
                  <a:schemeClr val="accent5"/>
                </a:solidFill>
                <a:prstDash val="solid"/>
              </a:ln>
              <a:blipFill>
                <a:blip r:embed="rId141"/>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Tree>
    <p:custDataLst>
      <p:tags r:id="rId1"/>
    </p:custDataLst>
    <p:extLst>
      <p:ext uri="{BB962C8B-B14F-4D97-AF65-F5344CB8AC3E}">
        <p14:creationId xmlns:p14="http://schemas.microsoft.com/office/powerpoint/2010/main" val="8427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500"/>
                                        <p:tgtEl>
                                          <p:spTgt spid="1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224837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p:cNvSpPr/>
          <p:nvPr/>
        </p:nvSpPr>
        <p:spPr>
          <a:xfrm>
            <a:off x="1465593" y="0"/>
            <a:ext cx="9222679" cy="7325082"/>
          </a:xfrm>
          <a:prstGeom prst="rect">
            <a:avLst/>
          </a:prstGeom>
          <a:solidFill>
            <a:schemeClr val="bg1"/>
          </a:solidFill>
        </p:spPr>
        <p:txBody>
          <a:bodyPr wrap="square">
            <a:spAutoFit/>
          </a:bodyPr>
          <a:lstStyle/>
          <a:p>
            <a:pPr algn="ctr"/>
            <a:r>
              <a:rPr lang="en-US" sz="225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a:t>
            </a:r>
            <a:r>
              <a:rPr lang="en-US" sz="225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CDOT</a:t>
            </a:r>
          </a:p>
          <a:p>
            <a:pPr algn="ctr"/>
            <a:endParaRPr lang="en-US" sz="20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
        <p:nvSpPr>
          <p:cNvPr id="112" name="Rectangle 111"/>
          <p:cNvSpPr/>
          <p:nvPr/>
        </p:nvSpPr>
        <p:spPr>
          <a:xfrm>
            <a:off x="1465593" y="-8526"/>
            <a:ext cx="9222679" cy="7171194"/>
          </a:xfrm>
          <a:prstGeom prst="rect">
            <a:avLst/>
          </a:prstGeom>
          <a:blipFill>
            <a:blip r:embed="rId5"/>
            <a:stretch>
              <a:fillRect/>
            </a:stretch>
          </a:blipFill>
        </p:spPr>
        <p:txBody>
          <a:bodyPr wrap="square" lIns="91440" tIns="45720" rIns="91440" bIns="45720">
            <a:spAutoFit/>
          </a:bodyPr>
          <a:lstStyle/>
          <a:p>
            <a:pPr algn="ctr"/>
            <a:r>
              <a:rPr lang="en-US" sz="23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endParaRPr lang="en-US" sz="23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9" name="Picture 128"/>
          <p:cNvPicPr>
            <a:picLocks noChangeAspect="1"/>
          </p:cNvPicPr>
          <p:nvPr/>
        </p:nvPicPr>
        <p:blipFill rotWithShape="1">
          <a:blip r:embed="rId5">
            <a:extLst>
              <a:ext uri="{28A0092B-C50C-407E-A947-70E740481C1C}">
                <a14:useLocalDpi xmlns:a14="http://schemas.microsoft.com/office/drawing/2010/main" val="0"/>
              </a:ext>
            </a:extLst>
          </a:blip>
          <a:srcRect t="1574" b="2624"/>
          <a:stretch/>
        </p:blipFill>
        <p:spPr>
          <a:xfrm>
            <a:off x="1465593" y="481"/>
            <a:ext cx="9222679" cy="6959600"/>
          </a:xfrm>
          <a:prstGeom prst="rect">
            <a:avLst/>
          </a:prstGeom>
        </p:spPr>
      </p:pic>
    </p:spTree>
    <p:custDataLst>
      <p:tags r:id="rId1"/>
    </p:custDataLst>
    <p:extLst>
      <p:ext uri="{BB962C8B-B14F-4D97-AF65-F5344CB8AC3E}">
        <p14:creationId xmlns:p14="http://schemas.microsoft.com/office/powerpoint/2010/main" val="9225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000"/>
                                  </p:stCondLst>
                                  <p:childTnLst>
                                    <p:animEffect transition="out" filter="fade">
                                      <p:cBhvr>
                                        <p:cTn id="6" dur="1000"/>
                                        <p:tgtEl>
                                          <p:spTgt spid="129"/>
                                        </p:tgtEl>
                                      </p:cBhvr>
                                    </p:animEffect>
                                    <p:set>
                                      <p:cBhvr>
                                        <p:cTn id="7" dur="1" fill="hold">
                                          <p:stCondLst>
                                            <p:cond delay="999"/>
                                          </p:stCondLst>
                                        </p:cTn>
                                        <p:tgtEl>
                                          <p:spTgt spid="1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2000"/>
                                  </p:stCondLst>
                                  <p:childTnLst>
                                    <p:animEffect transition="out" filter="fade">
                                      <p:cBhvr>
                                        <p:cTn id="11" dur="1000"/>
                                        <p:tgtEl>
                                          <p:spTgt spid="112"/>
                                        </p:tgtEl>
                                      </p:cBhvr>
                                    </p:animEffect>
                                    <p:set>
                                      <p:cBhvr>
                                        <p:cTn id="12" dur="1" fill="hold">
                                          <p:stCondLst>
                                            <p:cond delay="999"/>
                                          </p:stCondLst>
                                        </p:cTn>
                                        <p:tgtEl>
                                          <p:spTgt spid="1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3000"/>
                                  </p:stCondLst>
                                  <p:childTnLst>
                                    <p:animEffect transition="out" filter="fade">
                                      <p:cBhvr>
                                        <p:cTn id="16" dur="1250"/>
                                        <p:tgtEl>
                                          <p:spTgt spid="131"/>
                                        </p:tgtEl>
                                      </p:cBhvr>
                                    </p:animEffect>
                                    <p:set>
                                      <p:cBhvr>
                                        <p:cTn id="17" dur="1" fill="hold">
                                          <p:stCondLst>
                                            <p:cond delay="124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
        <p:nvSpPr>
          <p:cNvPr id="3" name="Rectangle 2"/>
          <p:cNvSpPr/>
          <p:nvPr/>
        </p:nvSpPr>
        <p:spPr>
          <a:xfrm>
            <a:off x="1501322" y="0"/>
            <a:ext cx="9166678" cy="7017306"/>
          </a:xfrm>
          <a:prstGeom prst="rect">
            <a:avLst/>
          </a:prstGeom>
          <a:solidFill>
            <a:schemeClr val="bg1"/>
          </a:solidFill>
        </p:spPr>
        <p:txBody>
          <a:bodyPr wrap="square">
            <a:spAutoFit/>
          </a:bodyPr>
          <a:lstStyle/>
          <a:p>
            <a:pPr algn="ctr"/>
            <a:r>
              <a:rPr lang="en-US" sz="225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3205791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322" y="0"/>
            <a:ext cx="9269104"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401058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227622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41740" y="333361"/>
            <a:ext cx="8492527" cy="6037263"/>
          </a:xfrm>
        </p:spPr>
      </p:pic>
    </p:spTree>
    <p:custDataLst>
      <p:tags r:id="rId1"/>
    </p:custDataLst>
    <p:extLst>
      <p:ext uri="{BB962C8B-B14F-4D97-AF65-F5344CB8AC3E}">
        <p14:creationId xmlns:p14="http://schemas.microsoft.com/office/powerpoint/2010/main" val="61336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49742" y="323201"/>
            <a:ext cx="8492527" cy="6037263"/>
          </a:xfrm>
        </p:spPr>
      </p:pic>
      <p:sp>
        <p:nvSpPr>
          <p:cNvPr id="2" name="Rectangle 1"/>
          <p:cNvSpPr/>
          <p:nvPr/>
        </p:nvSpPr>
        <p:spPr>
          <a:xfrm>
            <a:off x="8969192" y="685805"/>
            <a:ext cx="1223683" cy="1169895"/>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144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4925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Tree>
    <p:custDataLst>
      <p:tags r:id="rId1"/>
    </p:custDataLst>
    <p:extLst>
      <p:ext uri="{BB962C8B-B14F-4D97-AF65-F5344CB8AC3E}">
        <p14:creationId xmlns:p14="http://schemas.microsoft.com/office/powerpoint/2010/main" val="4259823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an image (collage of faces)spelling CDOT</a:t>
            </a:r>
            <a:endParaRPr lang="en-US" dirty="0"/>
          </a:p>
        </p:txBody>
      </p:sp>
      <p:sp>
        <p:nvSpPr>
          <p:cNvPr id="3" name="Content Placeholder 2"/>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20122121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pic>
        <p:nvPicPr>
          <p:cNvPr id="3" name="Picture 2"/>
          <p:cNvPicPr>
            <a:picLocks noChangeAspect="1"/>
          </p:cNvPicPr>
          <p:nvPr/>
        </p:nvPicPr>
        <p:blipFill>
          <a:blip r:embed="rId7"/>
          <a:stretch>
            <a:fillRect/>
          </a:stretch>
        </p:blipFill>
        <p:spPr>
          <a:xfrm>
            <a:off x="6572254" y="1633541"/>
            <a:ext cx="2390775" cy="2276475"/>
          </a:xfrm>
          <a:prstGeom prst="rect">
            <a:avLst/>
          </a:prstGeom>
        </p:spPr>
      </p:pic>
      <p:sp>
        <p:nvSpPr>
          <p:cNvPr id="4" name="Oval 3"/>
          <p:cNvSpPr/>
          <p:nvPr/>
        </p:nvSpPr>
        <p:spPr>
          <a:xfrm>
            <a:off x="6740133" y="5194302"/>
            <a:ext cx="907257" cy="95935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4525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
        <p:nvSpPr>
          <p:cNvPr id="4" name="Oval 3"/>
          <p:cNvSpPr/>
          <p:nvPr/>
        </p:nvSpPr>
        <p:spPr>
          <a:xfrm>
            <a:off x="6037905" y="4366649"/>
            <a:ext cx="907257" cy="9874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8246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
        <p:nvSpPr>
          <p:cNvPr id="4" name="Oval 3"/>
          <p:cNvSpPr/>
          <p:nvPr/>
        </p:nvSpPr>
        <p:spPr>
          <a:xfrm>
            <a:off x="3675705" y="4481242"/>
            <a:ext cx="907257" cy="9874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928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9742" y="363542"/>
            <a:ext cx="8492527" cy="6037263"/>
          </a:xfrm>
        </p:spPr>
      </p:pic>
    </p:spTree>
    <p:custDataLst>
      <p:tags r:id="rId1"/>
    </p:custDataLst>
    <p:extLst>
      <p:ext uri="{BB962C8B-B14F-4D97-AF65-F5344CB8AC3E}">
        <p14:creationId xmlns:p14="http://schemas.microsoft.com/office/powerpoint/2010/main" val="234213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998" y="-2907"/>
            <a:ext cx="9873827" cy="6860907"/>
          </a:xfrm>
          <a:prstGeom prst="rect">
            <a:avLst/>
          </a:prstGeom>
        </p:spPr>
      </p:pic>
      <p:sp>
        <p:nvSpPr>
          <p:cNvPr id="3" name="Rectangle 2"/>
          <p:cNvSpPr/>
          <p:nvPr/>
        </p:nvSpPr>
        <p:spPr>
          <a:xfrm>
            <a:off x="1156998" y="1571626"/>
            <a:ext cx="9873827" cy="5286375"/>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47320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998" y="-2907"/>
            <a:ext cx="9873827" cy="6860907"/>
          </a:xfrm>
          <a:prstGeom prst="rect">
            <a:avLst/>
          </a:prstGeom>
        </p:spPr>
      </p:pic>
      <p:sp>
        <p:nvSpPr>
          <p:cNvPr id="3" name="Rectangle 2"/>
          <p:cNvSpPr/>
          <p:nvPr/>
        </p:nvSpPr>
        <p:spPr>
          <a:xfrm>
            <a:off x="1156998" y="2971800"/>
            <a:ext cx="9873827" cy="3886200"/>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56997" y="1"/>
            <a:ext cx="9873827" cy="1552575"/>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29005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998" y="-2907"/>
            <a:ext cx="9873827" cy="6860907"/>
          </a:xfrm>
          <a:prstGeom prst="rect">
            <a:avLst/>
          </a:prstGeom>
        </p:spPr>
      </p:pic>
      <p:sp>
        <p:nvSpPr>
          <p:cNvPr id="3" name="Rectangle 2"/>
          <p:cNvSpPr/>
          <p:nvPr/>
        </p:nvSpPr>
        <p:spPr>
          <a:xfrm>
            <a:off x="1156998" y="1"/>
            <a:ext cx="9873827" cy="2962275"/>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89406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pic>
        <p:nvPicPr>
          <p:cNvPr id="7" name="Picture 6"/>
          <p:cNvPicPr>
            <a:picLocks noChangeAspect="1"/>
          </p:cNvPicPr>
          <p:nvPr/>
        </p:nvPicPr>
        <p:blipFill>
          <a:blip r:embed="rId5"/>
          <a:stretch>
            <a:fillRect/>
          </a:stretch>
        </p:blipFill>
        <p:spPr>
          <a:xfrm>
            <a:off x="2043502" y="3647019"/>
            <a:ext cx="3670406" cy="21288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6"/>
          <a:stretch>
            <a:fillRect/>
          </a:stretch>
        </p:blipFill>
        <p:spPr>
          <a:xfrm>
            <a:off x="6363530" y="3485094"/>
            <a:ext cx="3654849" cy="2452687"/>
          </a:xfrm>
          <a:prstGeom prst="rect">
            <a:avLst/>
          </a:prstGeom>
        </p:spPr>
      </p:pic>
    </p:spTree>
    <p:custDataLst>
      <p:tags r:id="rId1"/>
    </p:custDataLst>
    <p:extLst>
      <p:ext uri="{BB962C8B-B14F-4D97-AF65-F5344CB8AC3E}">
        <p14:creationId xmlns:p14="http://schemas.microsoft.com/office/powerpoint/2010/main" val="135003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pic>
        <p:nvPicPr>
          <p:cNvPr id="6" name="Picture 5"/>
          <p:cNvPicPr>
            <a:picLocks noChangeAspect="1"/>
          </p:cNvPicPr>
          <p:nvPr/>
        </p:nvPicPr>
        <p:blipFill>
          <a:blip r:embed="rId5"/>
          <a:stretch>
            <a:fillRect/>
          </a:stretch>
        </p:blipFill>
        <p:spPr>
          <a:xfrm>
            <a:off x="2043502" y="3647019"/>
            <a:ext cx="3670406" cy="2128836"/>
          </a:xfrm>
          <a:prstGeom prst="rect">
            <a:avLst/>
          </a:prstGeom>
        </p:spPr>
      </p:pic>
      <p:pic>
        <p:nvPicPr>
          <p:cNvPr id="7" name="Picture 6"/>
          <p:cNvPicPr>
            <a:picLocks noChangeAspect="1"/>
          </p:cNvPicPr>
          <p:nvPr/>
        </p:nvPicPr>
        <p:blipFill>
          <a:blip r:embed="rId6"/>
          <a:stretch>
            <a:fillRect/>
          </a:stretch>
        </p:blipFill>
        <p:spPr>
          <a:xfrm>
            <a:off x="2043502" y="3647019"/>
            <a:ext cx="3670406" cy="2128836"/>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1967230" y="3647020"/>
            <a:ext cx="3746678" cy="218476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28659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pic>
        <p:nvPicPr>
          <p:cNvPr id="6" name="Picture 5"/>
          <p:cNvPicPr>
            <a:picLocks noChangeAspect="1"/>
          </p:cNvPicPr>
          <p:nvPr/>
        </p:nvPicPr>
        <p:blipFill>
          <a:blip r:embed="rId5"/>
          <a:stretch>
            <a:fillRect/>
          </a:stretch>
        </p:blipFill>
        <p:spPr>
          <a:xfrm>
            <a:off x="2043502" y="3647019"/>
            <a:ext cx="3670406" cy="2128836"/>
          </a:xfrm>
          <a:prstGeom prst="rect">
            <a:avLst/>
          </a:prstGeom>
        </p:spPr>
      </p:pic>
      <p:pic>
        <p:nvPicPr>
          <p:cNvPr id="7" name="Picture 6"/>
          <p:cNvPicPr>
            <a:picLocks noChangeAspect="1"/>
          </p:cNvPicPr>
          <p:nvPr/>
        </p:nvPicPr>
        <p:blipFill>
          <a:blip r:embed="rId6"/>
          <a:stretch>
            <a:fillRect/>
          </a:stretch>
        </p:blipFill>
        <p:spPr>
          <a:xfrm>
            <a:off x="2043502" y="3647019"/>
            <a:ext cx="3670406" cy="2128836"/>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1967230" y="3647020"/>
            <a:ext cx="3746678" cy="2184769"/>
          </a:xfrm>
          <a:prstGeom prst="rect">
            <a:avLst/>
          </a:prstGeom>
          <a:ln>
            <a:noFill/>
          </a:ln>
          <a:effectLst>
            <a:softEdge rad="112500"/>
          </a:effectLst>
        </p:spPr>
      </p:pic>
      <p:pic>
        <p:nvPicPr>
          <p:cNvPr id="10" name="Picture 9"/>
          <p:cNvPicPr>
            <a:picLocks noChangeAspect="1"/>
          </p:cNvPicPr>
          <p:nvPr/>
        </p:nvPicPr>
        <p:blipFill>
          <a:blip r:embed="rId8"/>
          <a:stretch>
            <a:fillRect/>
          </a:stretch>
        </p:blipFill>
        <p:spPr>
          <a:xfrm>
            <a:off x="6931287" y="4497959"/>
            <a:ext cx="2714624" cy="1619455"/>
          </a:xfrm>
          <a:prstGeom prst="rect">
            <a:avLst/>
          </a:prstGeom>
        </p:spPr>
      </p:pic>
      <p:pic>
        <p:nvPicPr>
          <p:cNvPr id="12" name="Picture 11"/>
          <p:cNvPicPr>
            <a:picLocks noChangeAspect="1"/>
          </p:cNvPicPr>
          <p:nvPr/>
        </p:nvPicPr>
        <p:blipFill rotWithShape="1">
          <a:blip r:embed="rId9"/>
          <a:srcRect b="9834"/>
          <a:stretch/>
        </p:blipFill>
        <p:spPr>
          <a:xfrm>
            <a:off x="8288600" y="2683712"/>
            <a:ext cx="1075837" cy="1278690"/>
          </a:xfrm>
          <a:prstGeom prst="rect">
            <a:avLst/>
          </a:prstGeom>
        </p:spPr>
      </p:pic>
      <p:sp>
        <p:nvSpPr>
          <p:cNvPr id="2" name="Oval 1"/>
          <p:cNvSpPr/>
          <p:nvPr/>
        </p:nvSpPr>
        <p:spPr>
          <a:xfrm>
            <a:off x="5931726" y="2375866"/>
            <a:ext cx="1379621" cy="13475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74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975</TotalTime>
  <Words>1123</Words>
  <Application>Microsoft Office PowerPoint</Application>
  <PresentationFormat>Widescreen</PresentationFormat>
  <Paragraphs>169</Paragraphs>
  <Slides>33</Slides>
  <Notes>23</Notes>
  <HiddenSlides>13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Aharoni</vt:lpstr>
      <vt:lpstr>Arial</vt:lpstr>
      <vt:lpstr>Calibri</vt:lpstr>
      <vt:lpstr>Calibri Light</vt:lpstr>
      <vt:lpstr>Museo 300</vt:lpstr>
      <vt:lpstr>Museo Slab 500</vt:lpstr>
      <vt:lpstr>Office Theme</vt:lpstr>
      <vt:lpstr>The Faces of CDOT</vt:lpstr>
      <vt:lpstr>Concept</vt:lpstr>
      <vt:lpstr>Insert an image (collage of faces)spelling CDOT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CDOT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Faces of CDOT</dc:title>
  <dc:creator>Muszynski, Michael J</dc:creator>
  <cp:lastModifiedBy>Prince, Jason M</cp:lastModifiedBy>
  <cp:revision>83</cp:revision>
  <dcterms:created xsi:type="dcterms:W3CDTF">2016-08-25T13:06:15Z</dcterms:created>
  <dcterms:modified xsi:type="dcterms:W3CDTF">2016-09-28T16:02:48Z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D32D8124-7839-4A19-88C3-B4FFC2D7E86D</vt:lpwstr>
  </property>
  <property fmtid="{D5CDD505-2E9C-101B-9397-08002B2CF9AE}" pid="3" name="ArticulatePath">
    <vt:lpwstr>Faces of CDOT</vt:lpwstr>
  </property>
</Properties>
</file>