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notesSlides/notesSlide2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9.xml" ContentType="application/vnd.openxmlformats-officedocument.presentationml.tags+xml"/>
  <Override PartName="/ppt/notesSlides/notesSlide24.xml" ContentType="application/vnd.openxmlformats-officedocument.presentationml.notesSlide+xml"/>
  <Override PartName="/ppt/tags/tag60.xml" ContentType="application/vnd.openxmlformats-officedocument.presentationml.tags+xml"/>
  <Override PartName="/ppt/notesSlides/notesSlide25.xml" ContentType="application/vnd.openxmlformats-officedocument.presentationml.notesSlide+xml"/>
  <Override PartName="/ppt/tags/tag61.xml" ContentType="application/vnd.openxmlformats-officedocument.presentationml.tags+xml"/>
  <Override PartName="/ppt/notesSlides/notesSlide2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notesSlides/notesSlide29.xml" ContentType="application/vnd.openxmlformats-officedocument.presentationml.notesSlide+xml"/>
  <Override PartName="/ppt/tags/tag69.xml" ContentType="application/vnd.openxmlformats-officedocument.presentationml.tags+xml"/>
  <Override PartName="/ppt/notesSlides/notesSlide30.xml" ContentType="application/vnd.openxmlformats-officedocument.presentationml.notesSlide+xml"/>
  <Override PartName="/ppt/tags/tag70.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35.xml" ContentType="application/vnd.openxmlformats-officedocument.presentationml.notesSlide+xml"/>
  <Override PartName="/ppt/tags/tag80.xml" ContentType="application/vnd.openxmlformats-officedocument.presentationml.tags+xml"/>
  <Override PartName="/ppt/notesSlides/notesSlide3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7.xml" ContentType="application/vnd.openxmlformats-officedocument.presentationml.notesSlide+xml"/>
  <Override PartName="/ppt/tags/tag85.xml" ContentType="application/vnd.openxmlformats-officedocument.presentationml.tags+xml"/>
  <Override PartName="/ppt/notesSlides/notesSlide3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40.xml" ContentType="application/vnd.openxmlformats-officedocument.presentationml.notesSlide+xml"/>
  <Override PartName="/ppt/tags/tag94.xml" ContentType="application/vnd.openxmlformats-officedocument.presentationml.tags+xml"/>
  <Override PartName="/ppt/notesSlides/notesSlide41.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2.xml" ContentType="application/vnd.openxmlformats-officedocument.presentationml.notesSlide+xml"/>
  <Override PartName="/ppt/tags/tag99.xml" ContentType="application/vnd.openxmlformats-officedocument.presentationml.tags+xml"/>
  <Override PartName="/ppt/notesSlides/notesSlide4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44.xml" ContentType="application/vnd.openxmlformats-officedocument.presentationml.notesSlide+xml"/>
  <Override PartName="/ppt/tags/tag102.xml" ContentType="application/vnd.openxmlformats-officedocument.presentationml.tags+xml"/>
  <Override PartName="/ppt/notesSlides/notesSlide4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47.xml" ContentType="application/vnd.openxmlformats-officedocument.presentationml.notesSlide+xml"/>
  <Override PartName="/ppt/tags/tag111.xml" ContentType="application/vnd.openxmlformats-officedocument.presentationml.tags+xml"/>
  <Override PartName="/ppt/notesSlides/notesSlide48.xml" ContentType="application/vnd.openxmlformats-officedocument.presentationml.notesSlide+xml"/>
  <Override PartName="/ppt/tags/tag112.xml" ContentType="application/vnd.openxmlformats-officedocument.presentationml.tags+xml"/>
  <Override PartName="/ppt/notesSlides/notesSlide4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5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51.xml" ContentType="application/vnd.openxmlformats-officedocument.presentationml.notesSlide+xml"/>
  <Override PartName="/ppt/tags/tag121.xml" ContentType="application/vnd.openxmlformats-officedocument.presentationml.tags+xml"/>
  <Override PartName="/ppt/notesSlides/notesSlide5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53.xml" ContentType="application/vnd.openxmlformats-officedocument.presentationml.notesSlide+xml"/>
  <Override PartName="/ppt/tags/tag124.xml" ContentType="application/vnd.openxmlformats-officedocument.presentationml.tags+xml"/>
  <Override PartName="/ppt/notesSlides/notesSlide54.xml" ContentType="application/vnd.openxmlformats-officedocument.presentationml.notesSlide+xml"/>
  <Override PartName="/ppt/tags/tag125.xml" ContentType="application/vnd.openxmlformats-officedocument.presentationml.tags+xml"/>
  <Override PartName="/ppt/notesSlides/notesSlide55.xml" ContentType="application/vnd.openxmlformats-officedocument.presentationml.notesSlide+xml"/>
  <Override PartName="/ppt/tags/tag126.xml" ContentType="application/vnd.openxmlformats-officedocument.presentationml.tags+xml"/>
  <Override PartName="/ppt/notesSlides/notesSlide56.xml" ContentType="application/vnd.openxmlformats-officedocument.presentationml.notesSlide+xml"/>
  <Override PartName="/ppt/tags/tag127.xml" ContentType="application/vnd.openxmlformats-officedocument.presentationml.tags+xml"/>
  <Override PartName="/ppt/notesSlides/notesSlide5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62"/>
  </p:notesMasterIdLst>
  <p:handoutMasterIdLst>
    <p:handoutMasterId r:id="rId63"/>
  </p:handoutMasterIdLst>
  <p:sldIdLst>
    <p:sldId id="561" r:id="rId4"/>
    <p:sldId id="702" r:id="rId5"/>
    <p:sldId id="703" r:id="rId6"/>
    <p:sldId id="593" r:id="rId7"/>
    <p:sldId id="647" r:id="rId8"/>
    <p:sldId id="635" r:id="rId9"/>
    <p:sldId id="689" r:id="rId10"/>
    <p:sldId id="694" r:id="rId11"/>
    <p:sldId id="706" r:id="rId12"/>
    <p:sldId id="707" r:id="rId13"/>
    <p:sldId id="708" r:id="rId14"/>
    <p:sldId id="686" r:id="rId15"/>
    <p:sldId id="713" r:id="rId16"/>
    <p:sldId id="682" r:id="rId17"/>
    <p:sldId id="714" r:id="rId18"/>
    <p:sldId id="685" r:id="rId19"/>
    <p:sldId id="690" r:id="rId20"/>
    <p:sldId id="695" r:id="rId21"/>
    <p:sldId id="651" r:id="rId22"/>
    <p:sldId id="652" r:id="rId23"/>
    <p:sldId id="658" r:id="rId24"/>
    <p:sldId id="715" r:id="rId25"/>
    <p:sldId id="654" r:id="rId26"/>
    <p:sldId id="655" r:id="rId27"/>
    <p:sldId id="656" r:id="rId28"/>
    <p:sldId id="657" r:id="rId29"/>
    <p:sldId id="659" r:id="rId30"/>
    <p:sldId id="716" r:id="rId31"/>
    <p:sldId id="661" r:id="rId32"/>
    <p:sldId id="660" r:id="rId33"/>
    <p:sldId id="691" r:id="rId34"/>
    <p:sldId id="696" r:id="rId35"/>
    <p:sldId id="672" r:id="rId36"/>
    <p:sldId id="709" r:id="rId37"/>
    <p:sldId id="717" r:id="rId38"/>
    <p:sldId id="668" r:id="rId39"/>
    <p:sldId id="670" r:id="rId40"/>
    <p:sldId id="710" r:id="rId41"/>
    <p:sldId id="681" r:id="rId42"/>
    <p:sldId id="718" r:id="rId43"/>
    <p:sldId id="674" r:id="rId44"/>
    <p:sldId id="683" r:id="rId45"/>
    <p:sldId id="704" r:id="rId46"/>
    <p:sldId id="693" r:id="rId47"/>
    <p:sldId id="663" r:id="rId48"/>
    <p:sldId id="711" r:id="rId49"/>
    <p:sldId id="666" r:id="rId50"/>
    <p:sldId id="667" r:id="rId51"/>
    <p:sldId id="664" r:id="rId52"/>
    <p:sldId id="712" r:id="rId53"/>
    <p:sldId id="662" r:id="rId54"/>
    <p:sldId id="692" r:id="rId55"/>
    <p:sldId id="697" r:id="rId56"/>
    <p:sldId id="644" r:id="rId57"/>
    <p:sldId id="648" r:id="rId58"/>
    <p:sldId id="720" r:id="rId59"/>
    <p:sldId id="646" r:id="rId60"/>
    <p:sldId id="719" r:id="rId61"/>
  </p:sldIdLst>
  <p:sldSz cx="9144000" cy="6858000" type="screen4x3"/>
  <p:notesSz cx="7023100" cy="93091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120F51-B0A1-4AD5-A45D-AA5FA8288CB7}">
          <p14:sldIdLst>
            <p14:sldId id="561"/>
            <p14:sldId id="702"/>
            <p14:sldId id="703"/>
            <p14:sldId id="593"/>
            <p14:sldId id="647"/>
            <p14:sldId id="635"/>
          </p14:sldIdLst>
        </p14:section>
        <p14:section name="Role of the Supervisor" id="{CF47B91A-CB66-4948-A4F8-A981349E7F20}">
          <p14:sldIdLst>
            <p14:sldId id="689"/>
            <p14:sldId id="694"/>
            <p14:sldId id="706"/>
            <p14:sldId id="707"/>
            <p14:sldId id="708"/>
            <p14:sldId id="686"/>
            <p14:sldId id="713"/>
            <p14:sldId id="682"/>
            <p14:sldId id="714"/>
            <p14:sldId id="685"/>
          </p14:sldIdLst>
        </p14:section>
        <p14:section name="Performance Management Behaviors" id="{F56E3E29-99A2-445B-9CF3-EE0F7BC5DC87}">
          <p14:sldIdLst>
            <p14:sldId id="690"/>
            <p14:sldId id="695"/>
            <p14:sldId id="651"/>
            <p14:sldId id="652"/>
            <p14:sldId id="658"/>
            <p14:sldId id="715"/>
            <p14:sldId id="654"/>
            <p14:sldId id="655"/>
            <p14:sldId id="656"/>
            <p14:sldId id="657"/>
            <p14:sldId id="659"/>
            <p14:sldId id="716"/>
            <p14:sldId id="661"/>
            <p14:sldId id="660"/>
          </p14:sldIdLst>
        </p14:section>
        <p14:section name="Communication" id="{19B245B2-6DFE-46B9-893D-20A6C9DD51A2}">
          <p14:sldIdLst>
            <p14:sldId id="691"/>
            <p14:sldId id="696"/>
            <p14:sldId id="672"/>
            <p14:sldId id="709"/>
            <p14:sldId id="717"/>
            <p14:sldId id="668"/>
            <p14:sldId id="670"/>
            <p14:sldId id="710"/>
            <p14:sldId id="681"/>
            <p14:sldId id="718"/>
            <p14:sldId id="674"/>
            <p14:sldId id="683"/>
          </p14:sldIdLst>
        </p14:section>
        <p14:section name="Moving from a Peer to a Supervisor (Optional)" id="{F9DE22E4-3CC7-4A07-A9C2-AF5A7B903F1C}">
          <p14:sldIdLst>
            <p14:sldId id="704"/>
            <p14:sldId id="693"/>
            <p14:sldId id="663"/>
            <p14:sldId id="711"/>
            <p14:sldId id="666"/>
            <p14:sldId id="667"/>
            <p14:sldId id="664"/>
            <p14:sldId id="712"/>
            <p14:sldId id="662"/>
          </p14:sldIdLst>
        </p14:section>
        <p14:section name="Conclusion" id="{7E02A536-C5C3-49E8-952F-670C93CA5373}">
          <p14:sldIdLst>
            <p14:sldId id="692"/>
            <p14:sldId id="697"/>
            <p14:sldId id="644"/>
            <p14:sldId id="648"/>
            <p14:sldId id="720"/>
            <p14:sldId id="646"/>
            <p14:sldId id="7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1" clrIdx="4">
    <p:extLst>
      <p:ext uri="{19B8F6BF-5375-455C-9EA6-DF929625EA0E}">
        <p15:presenceInfo xmlns:p15="http://schemas.microsoft.com/office/powerpoint/2012/main" userId="S-1-5-21-1715567821-1935655697-682003330-59685" providerId="AD"/>
      </p:ext>
    </p:extLst>
  </p:cmAuthor>
  <p:cmAuthor id="5" name="Murphy, Morgan"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2" autoAdjust="0"/>
    <p:restoredTop sz="60114" autoAdjust="0"/>
  </p:normalViewPr>
  <p:slideViewPr>
    <p:cSldViewPr snapToGrid="0" showGuides="1">
      <p:cViewPr varScale="1">
        <p:scale>
          <a:sx n="72" d="100"/>
          <a:sy n="72" d="100"/>
        </p:scale>
        <p:origin x="2004"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81" d="100"/>
          <a:sy n="81" d="100"/>
        </p:scale>
        <p:origin x="230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FA06D-1A98-4279-9127-8808C79A9D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EAC287-1980-4C80-A439-7CB82ED97B83}">
      <dgm:prSet phldrT="[Text]"/>
      <dgm:spPr/>
      <dgm:t>
        <a:bodyPr/>
        <a:lstStyle/>
        <a:p>
          <a:r>
            <a:rPr lang="en-US" dirty="0" smtClean="0"/>
            <a:t>Mission</a:t>
          </a:r>
          <a:endParaRPr lang="en-US" dirty="0"/>
        </a:p>
      </dgm:t>
    </dgm:pt>
    <dgm:pt modelId="{8497D2A0-29CE-46AB-BDD4-263AF09741D3}" type="parTrans" cxnId="{36452D0F-4A7C-4FA8-A678-8C65F613E3C0}">
      <dgm:prSet/>
      <dgm:spPr/>
      <dgm:t>
        <a:bodyPr/>
        <a:lstStyle/>
        <a:p>
          <a:endParaRPr lang="en-US"/>
        </a:p>
      </dgm:t>
    </dgm:pt>
    <dgm:pt modelId="{C3D3AE61-D14E-4BBF-8D7F-B3E1946423D4}" type="sibTrans" cxnId="{36452D0F-4A7C-4FA8-A678-8C65F613E3C0}">
      <dgm:prSet/>
      <dgm:spPr/>
      <dgm:t>
        <a:bodyPr/>
        <a:lstStyle/>
        <a:p>
          <a:endParaRPr lang="en-US"/>
        </a:p>
      </dgm:t>
    </dgm:pt>
    <dgm:pt modelId="{6BAB835C-D2AF-40AD-8303-8A6A14FD1CEF}">
      <dgm:prSet phldrT="[Text]"/>
      <dgm:spPr/>
      <dgm:t>
        <a:bodyPr/>
        <a:lstStyle/>
        <a:p>
          <a:r>
            <a:rPr lang="en-US" dirty="0" smtClean="0"/>
            <a:t>To provide the best multi-modal transportation system for Colorado that most effectively and safely moves people, goods, and information.</a:t>
          </a:r>
          <a:endParaRPr lang="en-US" dirty="0"/>
        </a:p>
      </dgm:t>
    </dgm:pt>
    <dgm:pt modelId="{27B2FB16-6979-429E-9EB8-A6CD2CD26465}" type="parTrans" cxnId="{55145988-877B-49C6-AEDB-6797AAB83DC7}">
      <dgm:prSet/>
      <dgm:spPr/>
      <dgm:t>
        <a:bodyPr/>
        <a:lstStyle/>
        <a:p>
          <a:endParaRPr lang="en-US"/>
        </a:p>
      </dgm:t>
    </dgm:pt>
    <dgm:pt modelId="{E1D90952-37F6-424D-8A41-E9AE8B451057}" type="sibTrans" cxnId="{55145988-877B-49C6-AEDB-6797AAB83DC7}">
      <dgm:prSet/>
      <dgm:spPr/>
      <dgm:t>
        <a:bodyPr/>
        <a:lstStyle/>
        <a:p>
          <a:endParaRPr lang="en-US"/>
        </a:p>
      </dgm:t>
    </dgm:pt>
    <dgm:pt modelId="{6DFAFC18-D9F7-4919-BDE2-CE7D1F13630D}">
      <dgm:prSet phldrT="[Text]"/>
      <dgm:spPr/>
      <dgm:t>
        <a:bodyPr/>
        <a:lstStyle/>
        <a:p>
          <a:r>
            <a:rPr lang="en-US" dirty="0" smtClean="0"/>
            <a:t>Vision</a:t>
          </a:r>
          <a:endParaRPr lang="en-US" dirty="0"/>
        </a:p>
      </dgm:t>
    </dgm:pt>
    <dgm:pt modelId="{83ED9189-5C65-424D-967A-1012D3A1B94C}" type="parTrans" cxnId="{9A172D99-28C3-4116-9324-9E75250D76DA}">
      <dgm:prSet/>
      <dgm:spPr/>
      <dgm:t>
        <a:bodyPr/>
        <a:lstStyle/>
        <a:p>
          <a:endParaRPr lang="en-US"/>
        </a:p>
      </dgm:t>
    </dgm:pt>
    <dgm:pt modelId="{9534D08E-DFFD-498C-BC09-8DB759F681E8}" type="sibTrans" cxnId="{9A172D99-28C3-4116-9324-9E75250D76DA}">
      <dgm:prSet/>
      <dgm:spPr/>
      <dgm:t>
        <a:bodyPr/>
        <a:lstStyle/>
        <a:p>
          <a:endParaRPr lang="en-US"/>
        </a:p>
      </dgm:t>
    </dgm:pt>
    <dgm:pt modelId="{ED46A8C1-F2FE-4E36-BB2F-57CAB9CFB2B8}">
      <dgm:prSet phldrT="[Text]"/>
      <dgm:spPr/>
      <dgm:t>
        <a:bodyPr/>
        <a:lstStyle/>
        <a:p>
          <a:r>
            <a:rPr lang="en-US" dirty="0" smtClean="0"/>
            <a:t>To enhance the quality of life and the environment of the citizens of Colorado by creating an integrated transportation system that focuses on safely moving people and goods by offering convenient linkages among modal choices.</a:t>
          </a:r>
          <a:endParaRPr lang="en-US" dirty="0"/>
        </a:p>
      </dgm:t>
    </dgm:pt>
    <dgm:pt modelId="{1DFD3561-279A-4038-A216-89ED5CA93A34}" type="sibTrans" cxnId="{834349EA-F44D-4DF2-B854-5F97CC3F7AD3}">
      <dgm:prSet/>
      <dgm:spPr/>
      <dgm:t>
        <a:bodyPr/>
        <a:lstStyle/>
        <a:p>
          <a:endParaRPr lang="en-US"/>
        </a:p>
      </dgm:t>
    </dgm:pt>
    <dgm:pt modelId="{F80DEB74-C60F-4D74-91BF-95959FAB8C7B}" type="parTrans" cxnId="{834349EA-F44D-4DF2-B854-5F97CC3F7AD3}">
      <dgm:prSet/>
      <dgm:spPr/>
      <dgm:t>
        <a:bodyPr/>
        <a:lstStyle/>
        <a:p>
          <a:endParaRPr lang="en-US"/>
        </a:p>
      </dgm:t>
    </dgm:pt>
    <dgm:pt modelId="{09A18B4A-B065-4E40-81F8-BD4C7421A86C}" type="pres">
      <dgm:prSet presAssocID="{F28FA06D-1A98-4279-9127-8808C79A9D19}" presName="linear" presStyleCnt="0">
        <dgm:presLayoutVars>
          <dgm:dir/>
          <dgm:animLvl val="lvl"/>
          <dgm:resizeHandles val="exact"/>
        </dgm:presLayoutVars>
      </dgm:prSet>
      <dgm:spPr/>
      <dgm:t>
        <a:bodyPr/>
        <a:lstStyle/>
        <a:p>
          <a:endParaRPr lang="en-US"/>
        </a:p>
      </dgm:t>
    </dgm:pt>
    <dgm:pt modelId="{43EDED28-0BBA-414F-8E42-4413E75A81FC}" type="pres">
      <dgm:prSet presAssocID="{25EAC287-1980-4C80-A439-7CB82ED97B83}" presName="parentLin" presStyleCnt="0"/>
      <dgm:spPr/>
    </dgm:pt>
    <dgm:pt modelId="{4373AD67-A6AB-4DFD-8DAA-882422666DE3}" type="pres">
      <dgm:prSet presAssocID="{25EAC287-1980-4C80-A439-7CB82ED97B83}" presName="parentLeftMargin" presStyleLbl="node1" presStyleIdx="0" presStyleCnt="2"/>
      <dgm:spPr/>
      <dgm:t>
        <a:bodyPr/>
        <a:lstStyle/>
        <a:p>
          <a:endParaRPr lang="en-US"/>
        </a:p>
      </dgm:t>
    </dgm:pt>
    <dgm:pt modelId="{92FE685A-5162-4DFC-8925-5BDE6AE09F05}" type="pres">
      <dgm:prSet presAssocID="{25EAC287-1980-4C80-A439-7CB82ED97B83}" presName="parentText" presStyleLbl="node1" presStyleIdx="0" presStyleCnt="2">
        <dgm:presLayoutVars>
          <dgm:chMax val="0"/>
          <dgm:bulletEnabled val="1"/>
        </dgm:presLayoutVars>
      </dgm:prSet>
      <dgm:spPr/>
      <dgm:t>
        <a:bodyPr/>
        <a:lstStyle/>
        <a:p>
          <a:endParaRPr lang="en-US"/>
        </a:p>
      </dgm:t>
    </dgm:pt>
    <dgm:pt modelId="{25C09303-E74F-47C4-983B-E8159BD77B7C}" type="pres">
      <dgm:prSet presAssocID="{25EAC287-1980-4C80-A439-7CB82ED97B83}" presName="negativeSpace" presStyleCnt="0"/>
      <dgm:spPr/>
    </dgm:pt>
    <dgm:pt modelId="{884AFBCB-4800-48C2-AB4A-1CB59F6104DE}" type="pres">
      <dgm:prSet presAssocID="{25EAC287-1980-4C80-A439-7CB82ED97B83}" presName="childText" presStyleLbl="conFgAcc1" presStyleIdx="0" presStyleCnt="2">
        <dgm:presLayoutVars>
          <dgm:bulletEnabled val="1"/>
        </dgm:presLayoutVars>
      </dgm:prSet>
      <dgm:spPr/>
      <dgm:t>
        <a:bodyPr/>
        <a:lstStyle/>
        <a:p>
          <a:endParaRPr lang="en-US"/>
        </a:p>
      </dgm:t>
    </dgm:pt>
    <dgm:pt modelId="{0B630C42-FA7D-4710-AD04-D117208CF336}" type="pres">
      <dgm:prSet presAssocID="{C3D3AE61-D14E-4BBF-8D7F-B3E1946423D4}" presName="spaceBetweenRectangles" presStyleCnt="0"/>
      <dgm:spPr/>
    </dgm:pt>
    <dgm:pt modelId="{0A01372A-D519-4677-8FE0-8EFC5185102B}" type="pres">
      <dgm:prSet presAssocID="{6DFAFC18-D9F7-4919-BDE2-CE7D1F13630D}" presName="parentLin" presStyleCnt="0"/>
      <dgm:spPr/>
    </dgm:pt>
    <dgm:pt modelId="{356A14F0-2987-4BED-B388-49B3386B2B47}" type="pres">
      <dgm:prSet presAssocID="{6DFAFC18-D9F7-4919-BDE2-CE7D1F13630D}" presName="parentLeftMargin" presStyleLbl="node1" presStyleIdx="0" presStyleCnt="2"/>
      <dgm:spPr/>
      <dgm:t>
        <a:bodyPr/>
        <a:lstStyle/>
        <a:p>
          <a:endParaRPr lang="en-US"/>
        </a:p>
      </dgm:t>
    </dgm:pt>
    <dgm:pt modelId="{13B93FEF-8891-455F-8E91-5C3AEAD231E6}" type="pres">
      <dgm:prSet presAssocID="{6DFAFC18-D9F7-4919-BDE2-CE7D1F13630D}" presName="parentText" presStyleLbl="node1" presStyleIdx="1" presStyleCnt="2">
        <dgm:presLayoutVars>
          <dgm:chMax val="0"/>
          <dgm:bulletEnabled val="1"/>
        </dgm:presLayoutVars>
      </dgm:prSet>
      <dgm:spPr/>
      <dgm:t>
        <a:bodyPr/>
        <a:lstStyle/>
        <a:p>
          <a:endParaRPr lang="en-US"/>
        </a:p>
      </dgm:t>
    </dgm:pt>
    <dgm:pt modelId="{B12F99F7-9BF2-4E51-825E-32CC785D1603}" type="pres">
      <dgm:prSet presAssocID="{6DFAFC18-D9F7-4919-BDE2-CE7D1F13630D}" presName="negativeSpace" presStyleCnt="0"/>
      <dgm:spPr/>
    </dgm:pt>
    <dgm:pt modelId="{A0D4F070-00C2-4361-99D8-6FD997BC1EDA}" type="pres">
      <dgm:prSet presAssocID="{6DFAFC18-D9F7-4919-BDE2-CE7D1F13630D}" presName="childText" presStyleLbl="conFgAcc1" presStyleIdx="1" presStyleCnt="2">
        <dgm:presLayoutVars>
          <dgm:bulletEnabled val="1"/>
        </dgm:presLayoutVars>
      </dgm:prSet>
      <dgm:spPr/>
      <dgm:t>
        <a:bodyPr/>
        <a:lstStyle/>
        <a:p>
          <a:endParaRPr lang="en-US"/>
        </a:p>
      </dgm:t>
    </dgm:pt>
  </dgm:ptLst>
  <dgm:cxnLst>
    <dgm:cxn modelId="{55145988-877B-49C6-AEDB-6797AAB83DC7}" srcId="{25EAC287-1980-4C80-A439-7CB82ED97B83}" destId="{6BAB835C-D2AF-40AD-8303-8A6A14FD1CEF}" srcOrd="0" destOrd="0" parTransId="{27B2FB16-6979-429E-9EB8-A6CD2CD26465}" sibTransId="{E1D90952-37F6-424D-8A41-E9AE8B451057}"/>
    <dgm:cxn modelId="{A71E9363-DD17-41BE-A07A-C546E0AF2ECC}" type="presOf" srcId="{25EAC287-1980-4C80-A439-7CB82ED97B83}" destId="{92FE685A-5162-4DFC-8925-5BDE6AE09F05}" srcOrd="1" destOrd="0" presId="urn:microsoft.com/office/officeart/2005/8/layout/list1"/>
    <dgm:cxn modelId="{72A46704-B3D3-4D17-9687-5FA7464FCC53}" type="presOf" srcId="{6DFAFC18-D9F7-4919-BDE2-CE7D1F13630D}" destId="{356A14F0-2987-4BED-B388-49B3386B2B47}" srcOrd="0" destOrd="0" presId="urn:microsoft.com/office/officeart/2005/8/layout/list1"/>
    <dgm:cxn modelId="{FF1A6E41-E3C9-4417-94D8-19473987EACE}" type="presOf" srcId="{ED46A8C1-F2FE-4E36-BB2F-57CAB9CFB2B8}" destId="{A0D4F070-00C2-4361-99D8-6FD997BC1EDA}" srcOrd="0" destOrd="0" presId="urn:microsoft.com/office/officeart/2005/8/layout/list1"/>
    <dgm:cxn modelId="{94BA750C-52E0-4485-8E83-76A1AA235632}" type="presOf" srcId="{F28FA06D-1A98-4279-9127-8808C79A9D19}" destId="{09A18B4A-B065-4E40-81F8-BD4C7421A86C}" srcOrd="0" destOrd="0" presId="urn:microsoft.com/office/officeart/2005/8/layout/list1"/>
    <dgm:cxn modelId="{536B8231-8C65-49C1-82F0-63CEA786E390}" type="presOf" srcId="{25EAC287-1980-4C80-A439-7CB82ED97B83}" destId="{4373AD67-A6AB-4DFD-8DAA-882422666DE3}" srcOrd="0" destOrd="0" presId="urn:microsoft.com/office/officeart/2005/8/layout/list1"/>
    <dgm:cxn modelId="{36452D0F-4A7C-4FA8-A678-8C65F613E3C0}" srcId="{F28FA06D-1A98-4279-9127-8808C79A9D19}" destId="{25EAC287-1980-4C80-A439-7CB82ED97B83}" srcOrd="0" destOrd="0" parTransId="{8497D2A0-29CE-46AB-BDD4-263AF09741D3}" sibTransId="{C3D3AE61-D14E-4BBF-8D7F-B3E1946423D4}"/>
    <dgm:cxn modelId="{18110BB6-7995-4C2D-AF9F-DBB813EC68A6}" type="presOf" srcId="{6DFAFC18-D9F7-4919-BDE2-CE7D1F13630D}" destId="{13B93FEF-8891-455F-8E91-5C3AEAD231E6}" srcOrd="1" destOrd="0" presId="urn:microsoft.com/office/officeart/2005/8/layout/list1"/>
    <dgm:cxn modelId="{834349EA-F44D-4DF2-B854-5F97CC3F7AD3}" srcId="{6DFAFC18-D9F7-4919-BDE2-CE7D1F13630D}" destId="{ED46A8C1-F2FE-4E36-BB2F-57CAB9CFB2B8}" srcOrd="0" destOrd="0" parTransId="{F80DEB74-C60F-4D74-91BF-95959FAB8C7B}" sibTransId="{1DFD3561-279A-4038-A216-89ED5CA93A34}"/>
    <dgm:cxn modelId="{9A172D99-28C3-4116-9324-9E75250D76DA}" srcId="{F28FA06D-1A98-4279-9127-8808C79A9D19}" destId="{6DFAFC18-D9F7-4919-BDE2-CE7D1F13630D}" srcOrd="1" destOrd="0" parTransId="{83ED9189-5C65-424D-967A-1012D3A1B94C}" sibTransId="{9534D08E-DFFD-498C-BC09-8DB759F681E8}"/>
    <dgm:cxn modelId="{CFE24A27-9FC4-4F95-9F68-3BF3A7ABDF75}" type="presOf" srcId="{6BAB835C-D2AF-40AD-8303-8A6A14FD1CEF}" destId="{884AFBCB-4800-48C2-AB4A-1CB59F6104DE}" srcOrd="0" destOrd="0" presId="urn:microsoft.com/office/officeart/2005/8/layout/list1"/>
    <dgm:cxn modelId="{45C6A048-2864-42AE-8F14-63F07E1003FD}" type="presParOf" srcId="{09A18B4A-B065-4E40-81F8-BD4C7421A86C}" destId="{43EDED28-0BBA-414F-8E42-4413E75A81FC}" srcOrd="0" destOrd="0" presId="urn:microsoft.com/office/officeart/2005/8/layout/list1"/>
    <dgm:cxn modelId="{08E6EED8-9667-426D-96F7-43008503FE02}" type="presParOf" srcId="{43EDED28-0BBA-414F-8E42-4413E75A81FC}" destId="{4373AD67-A6AB-4DFD-8DAA-882422666DE3}" srcOrd="0" destOrd="0" presId="urn:microsoft.com/office/officeart/2005/8/layout/list1"/>
    <dgm:cxn modelId="{76CA1663-BB19-4A5E-8FB0-4F129D169EAF}" type="presParOf" srcId="{43EDED28-0BBA-414F-8E42-4413E75A81FC}" destId="{92FE685A-5162-4DFC-8925-5BDE6AE09F05}" srcOrd="1" destOrd="0" presId="urn:microsoft.com/office/officeart/2005/8/layout/list1"/>
    <dgm:cxn modelId="{DF811DED-DB75-49FE-89C1-C9D65F41D977}" type="presParOf" srcId="{09A18B4A-B065-4E40-81F8-BD4C7421A86C}" destId="{25C09303-E74F-47C4-983B-E8159BD77B7C}" srcOrd="1" destOrd="0" presId="urn:microsoft.com/office/officeart/2005/8/layout/list1"/>
    <dgm:cxn modelId="{7029F892-5481-44BF-B4C0-CA5E92771136}" type="presParOf" srcId="{09A18B4A-B065-4E40-81F8-BD4C7421A86C}" destId="{884AFBCB-4800-48C2-AB4A-1CB59F6104DE}" srcOrd="2" destOrd="0" presId="urn:microsoft.com/office/officeart/2005/8/layout/list1"/>
    <dgm:cxn modelId="{D07BFB46-AEE8-4AC3-AF24-B698736B92DD}" type="presParOf" srcId="{09A18B4A-B065-4E40-81F8-BD4C7421A86C}" destId="{0B630C42-FA7D-4710-AD04-D117208CF336}" srcOrd="3" destOrd="0" presId="urn:microsoft.com/office/officeart/2005/8/layout/list1"/>
    <dgm:cxn modelId="{5D647D3B-132B-464C-ACDF-3AAEA2610F9A}" type="presParOf" srcId="{09A18B4A-B065-4E40-81F8-BD4C7421A86C}" destId="{0A01372A-D519-4677-8FE0-8EFC5185102B}" srcOrd="4" destOrd="0" presId="urn:microsoft.com/office/officeart/2005/8/layout/list1"/>
    <dgm:cxn modelId="{8B6F0117-5A3B-4995-95AF-130E28175160}" type="presParOf" srcId="{0A01372A-D519-4677-8FE0-8EFC5185102B}" destId="{356A14F0-2987-4BED-B388-49B3386B2B47}" srcOrd="0" destOrd="0" presId="urn:microsoft.com/office/officeart/2005/8/layout/list1"/>
    <dgm:cxn modelId="{807F171A-EE47-41F4-B87F-8487D3065A5D}" type="presParOf" srcId="{0A01372A-D519-4677-8FE0-8EFC5185102B}" destId="{13B93FEF-8891-455F-8E91-5C3AEAD231E6}" srcOrd="1" destOrd="0" presId="urn:microsoft.com/office/officeart/2005/8/layout/list1"/>
    <dgm:cxn modelId="{CA7FEB89-E611-41B0-A666-3730C3F0E0F3}" type="presParOf" srcId="{09A18B4A-B065-4E40-81F8-BD4C7421A86C}" destId="{B12F99F7-9BF2-4E51-825E-32CC785D1603}" srcOrd="5" destOrd="0" presId="urn:microsoft.com/office/officeart/2005/8/layout/list1"/>
    <dgm:cxn modelId="{F596FE05-2846-47F1-AB77-BC9AB5D0C621}" type="presParOf" srcId="{09A18B4A-B065-4E40-81F8-BD4C7421A86C}" destId="{A0D4F070-00C2-4361-99D8-6FD997BC1EDA}"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9AEB7-3039-4A96-BCD4-A9DF9A2B740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EA4E5C9-6FB9-4C18-842D-68887A965051}">
      <dgm:prSet phldrT="[Text]"/>
      <dgm:spPr/>
      <dgm:t>
        <a:bodyPr/>
        <a:lstStyle/>
        <a:p>
          <a:r>
            <a:rPr lang="en-US" dirty="0" smtClean="0"/>
            <a:t>Accountability Credibility</a:t>
          </a:r>
          <a:endParaRPr lang="en-US" dirty="0"/>
        </a:p>
      </dgm:t>
    </dgm:pt>
    <dgm:pt modelId="{5E70BA82-2D9D-40FA-8CF3-E17867EB5752}" type="parTrans" cxnId="{171EE36A-0DCD-4F25-BDD4-A2DB81A6181B}">
      <dgm:prSet/>
      <dgm:spPr/>
      <dgm:t>
        <a:bodyPr/>
        <a:lstStyle/>
        <a:p>
          <a:endParaRPr lang="en-US"/>
        </a:p>
      </dgm:t>
    </dgm:pt>
    <dgm:pt modelId="{A92961B2-0B76-449B-A0AA-C012A6B504CA}" type="sibTrans" cxnId="{171EE36A-0DCD-4F25-BDD4-A2DB81A6181B}">
      <dgm:prSet/>
      <dgm:spPr/>
      <dgm:t>
        <a:bodyPr/>
        <a:lstStyle/>
        <a:p>
          <a:endParaRPr lang="en-US"/>
        </a:p>
      </dgm:t>
    </dgm:pt>
    <dgm:pt modelId="{851444C3-6CB2-4A35-ACE1-DDC50FC87885}">
      <dgm:prSet phldrT="[Text]"/>
      <dgm:spPr>
        <a:solidFill>
          <a:schemeClr val="accent3">
            <a:alpha val="50000"/>
          </a:schemeClr>
        </a:solidFill>
      </dgm:spPr>
      <dgm:t>
        <a:bodyPr/>
        <a:lstStyle/>
        <a:p>
          <a:r>
            <a:rPr lang="en-US" dirty="0" smtClean="0"/>
            <a:t>Work Leading / Supervision</a:t>
          </a:r>
          <a:endParaRPr lang="en-US" dirty="0"/>
        </a:p>
      </dgm:t>
    </dgm:pt>
    <dgm:pt modelId="{6750CEEC-B15A-4020-AFCD-2C2D613E3C4E}" type="parTrans" cxnId="{0647388E-C40D-4DB9-B2E4-AB280AC9C27E}">
      <dgm:prSet/>
      <dgm:spPr/>
      <dgm:t>
        <a:bodyPr/>
        <a:lstStyle/>
        <a:p>
          <a:endParaRPr lang="en-US"/>
        </a:p>
      </dgm:t>
    </dgm:pt>
    <dgm:pt modelId="{ACDD8B86-0D0C-4112-9B20-14AC1DB90C04}" type="sibTrans" cxnId="{0647388E-C40D-4DB9-B2E4-AB280AC9C27E}">
      <dgm:prSet/>
      <dgm:spPr/>
      <dgm:t>
        <a:bodyPr/>
        <a:lstStyle/>
        <a:p>
          <a:endParaRPr lang="en-US"/>
        </a:p>
      </dgm:t>
    </dgm:pt>
    <dgm:pt modelId="{FC8AE4A3-91E1-4A69-AD97-438BFA75B731}">
      <dgm:prSet phldrT="[Text]"/>
      <dgm:spPr/>
      <dgm:t>
        <a:bodyPr/>
        <a:lstStyle/>
        <a:p>
          <a:r>
            <a:rPr lang="en-US" dirty="0" smtClean="0"/>
            <a:t>Job Performance Expectations</a:t>
          </a:r>
          <a:endParaRPr lang="en-US" dirty="0"/>
        </a:p>
      </dgm:t>
    </dgm:pt>
    <dgm:pt modelId="{AB718C10-AABD-49A9-A073-6B66BC661352}" type="parTrans" cxnId="{0D3A9569-5F26-4275-8725-54A4683D5F05}">
      <dgm:prSet/>
      <dgm:spPr/>
      <dgm:t>
        <a:bodyPr/>
        <a:lstStyle/>
        <a:p>
          <a:endParaRPr lang="en-US"/>
        </a:p>
      </dgm:t>
    </dgm:pt>
    <dgm:pt modelId="{23B4C810-6C8E-464F-8ED4-9E598ED5FC33}" type="sibTrans" cxnId="{0D3A9569-5F26-4275-8725-54A4683D5F05}">
      <dgm:prSet/>
      <dgm:spPr/>
      <dgm:t>
        <a:bodyPr/>
        <a:lstStyle/>
        <a:p>
          <a:endParaRPr lang="en-US"/>
        </a:p>
      </dgm:t>
    </dgm:pt>
    <dgm:pt modelId="{696F088F-5665-4293-84A4-8F41718BA3DD}">
      <dgm:prSet phldrT="[Text]"/>
      <dgm:spPr/>
      <dgm:t>
        <a:bodyPr/>
        <a:lstStyle/>
        <a:p>
          <a:r>
            <a:rPr lang="en-US" smtClean="0"/>
            <a:t>Safety</a:t>
          </a:r>
          <a:endParaRPr lang="en-US" dirty="0"/>
        </a:p>
      </dgm:t>
    </dgm:pt>
    <dgm:pt modelId="{0184923F-05AB-4AD5-946D-5F6FB14A68F1}" type="parTrans" cxnId="{2F7599F6-A89E-42BD-AA09-C45DC9124A6F}">
      <dgm:prSet/>
      <dgm:spPr/>
      <dgm:t>
        <a:bodyPr/>
        <a:lstStyle/>
        <a:p>
          <a:endParaRPr lang="en-US"/>
        </a:p>
      </dgm:t>
    </dgm:pt>
    <dgm:pt modelId="{896AC047-14DF-4A2C-A4A9-8372B802E7F2}" type="sibTrans" cxnId="{2F7599F6-A89E-42BD-AA09-C45DC9124A6F}">
      <dgm:prSet/>
      <dgm:spPr/>
      <dgm:t>
        <a:bodyPr/>
        <a:lstStyle/>
        <a:p>
          <a:endParaRPr lang="en-US"/>
        </a:p>
      </dgm:t>
    </dgm:pt>
    <dgm:pt modelId="{8F76423E-278A-44A8-B971-F4EF7CD480B5}">
      <dgm:prSet phldrT="[Text]"/>
      <dgm:spPr/>
      <dgm:t>
        <a:bodyPr/>
        <a:lstStyle/>
        <a:p>
          <a:r>
            <a:rPr lang="en-US" smtClean="0"/>
            <a:t>Customer </a:t>
          </a:r>
          <a:r>
            <a:rPr lang="en-US" dirty="0" smtClean="0"/>
            <a:t>Service</a:t>
          </a:r>
          <a:endParaRPr lang="en-US" dirty="0"/>
        </a:p>
      </dgm:t>
    </dgm:pt>
    <dgm:pt modelId="{6F8E72E9-AE75-4B2A-B804-D8DFED894105}" type="parTrans" cxnId="{3B2C5141-9CA8-4D99-9BAF-7163DE1AC6FB}">
      <dgm:prSet/>
      <dgm:spPr/>
      <dgm:t>
        <a:bodyPr/>
        <a:lstStyle/>
        <a:p>
          <a:endParaRPr lang="en-US"/>
        </a:p>
      </dgm:t>
    </dgm:pt>
    <dgm:pt modelId="{D78404A7-02E1-42F9-94A0-5C981ACD1145}" type="sibTrans" cxnId="{3B2C5141-9CA8-4D99-9BAF-7163DE1AC6FB}">
      <dgm:prSet/>
      <dgm:spPr/>
      <dgm:t>
        <a:bodyPr/>
        <a:lstStyle/>
        <a:p>
          <a:endParaRPr lang="en-US"/>
        </a:p>
      </dgm:t>
    </dgm:pt>
    <dgm:pt modelId="{8B87B101-F689-449F-8C2B-EEA513A81E14}">
      <dgm:prSet phldrT="[Text]"/>
      <dgm:spPr/>
      <dgm:t>
        <a:bodyPr/>
        <a:lstStyle/>
        <a:p>
          <a:r>
            <a:rPr lang="en-US" dirty="0" smtClean="0"/>
            <a:t>Communication Interpersonal Skills</a:t>
          </a:r>
          <a:endParaRPr lang="en-US" dirty="0"/>
        </a:p>
      </dgm:t>
    </dgm:pt>
    <dgm:pt modelId="{8713B468-9EEF-4E88-96EB-C8F5DBE41CAA}" type="parTrans" cxnId="{3B7E6968-B195-4BD4-AC4C-A26C8A9011E9}">
      <dgm:prSet/>
      <dgm:spPr/>
      <dgm:t>
        <a:bodyPr/>
        <a:lstStyle/>
        <a:p>
          <a:endParaRPr lang="en-US"/>
        </a:p>
      </dgm:t>
    </dgm:pt>
    <dgm:pt modelId="{853364E8-4C23-4FC3-894C-CF08CEFD9678}" type="sibTrans" cxnId="{3B7E6968-B195-4BD4-AC4C-A26C8A9011E9}">
      <dgm:prSet/>
      <dgm:spPr/>
      <dgm:t>
        <a:bodyPr/>
        <a:lstStyle/>
        <a:p>
          <a:endParaRPr lang="en-US"/>
        </a:p>
      </dgm:t>
    </dgm:pt>
    <dgm:pt modelId="{AA330990-B54E-4D8C-8E23-6EA21E8C0BFC}" type="pres">
      <dgm:prSet presAssocID="{4B19AEB7-3039-4A96-BCD4-A9DF9A2B740C}" presName="Name0" presStyleCnt="0">
        <dgm:presLayoutVars>
          <dgm:dir/>
          <dgm:resizeHandles val="exact"/>
        </dgm:presLayoutVars>
      </dgm:prSet>
      <dgm:spPr/>
      <dgm:t>
        <a:bodyPr/>
        <a:lstStyle/>
        <a:p>
          <a:endParaRPr lang="en-US"/>
        </a:p>
      </dgm:t>
    </dgm:pt>
    <dgm:pt modelId="{63BEEE46-11FE-49AF-89C1-BCAB95C00180}" type="pres">
      <dgm:prSet presAssocID="{FC8AE4A3-91E1-4A69-AD97-438BFA75B731}" presName="Name5" presStyleLbl="vennNode1" presStyleIdx="0" presStyleCnt="6">
        <dgm:presLayoutVars>
          <dgm:bulletEnabled val="1"/>
        </dgm:presLayoutVars>
      </dgm:prSet>
      <dgm:spPr/>
      <dgm:t>
        <a:bodyPr/>
        <a:lstStyle/>
        <a:p>
          <a:endParaRPr lang="en-US"/>
        </a:p>
      </dgm:t>
    </dgm:pt>
    <dgm:pt modelId="{D76A46D0-92E5-4BD9-9485-A98D3A941D24}" type="pres">
      <dgm:prSet presAssocID="{23B4C810-6C8E-464F-8ED4-9E598ED5FC33}" presName="space" presStyleCnt="0"/>
      <dgm:spPr/>
    </dgm:pt>
    <dgm:pt modelId="{B2ADE7F4-B082-4C2A-A0CD-49D0F9391EDD}" type="pres">
      <dgm:prSet presAssocID="{696F088F-5665-4293-84A4-8F41718BA3DD}" presName="Name5" presStyleLbl="vennNode1" presStyleIdx="1" presStyleCnt="6">
        <dgm:presLayoutVars>
          <dgm:bulletEnabled val="1"/>
        </dgm:presLayoutVars>
      </dgm:prSet>
      <dgm:spPr/>
      <dgm:t>
        <a:bodyPr/>
        <a:lstStyle/>
        <a:p>
          <a:endParaRPr lang="en-US"/>
        </a:p>
      </dgm:t>
    </dgm:pt>
    <dgm:pt modelId="{D1A1A646-5F19-422E-9EAE-4747E439464E}" type="pres">
      <dgm:prSet presAssocID="{896AC047-14DF-4A2C-A4A9-8372B802E7F2}" presName="space" presStyleCnt="0"/>
      <dgm:spPr/>
    </dgm:pt>
    <dgm:pt modelId="{7442A07E-5EC7-4985-94F6-70685346BE54}" type="pres">
      <dgm:prSet presAssocID="{AEA4E5C9-6FB9-4C18-842D-68887A965051}" presName="Name5" presStyleLbl="vennNode1" presStyleIdx="2" presStyleCnt="6">
        <dgm:presLayoutVars>
          <dgm:bulletEnabled val="1"/>
        </dgm:presLayoutVars>
      </dgm:prSet>
      <dgm:spPr/>
      <dgm:t>
        <a:bodyPr/>
        <a:lstStyle/>
        <a:p>
          <a:endParaRPr lang="en-US"/>
        </a:p>
      </dgm:t>
    </dgm:pt>
    <dgm:pt modelId="{D0418A75-6CA2-46F8-B63A-D43496C1861E}" type="pres">
      <dgm:prSet presAssocID="{A92961B2-0B76-449B-A0AA-C012A6B504CA}" presName="space" presStyleCnt="0"/>
      <dgm:spPr/>
    </dgm:pt>
    <dgm:pt modelId="{8E072FF9-A515-4634-8965-EDFBEB274D63}" type="pres">
      <dgm:prSet presAssocID="{8B87B101-F689-449F-8C2B-EEA513A81E14}" presName="Name5" presStyleLbl="vennNode1" presStyleIdx="3" presStyleCnt="6">
        <dgm:presLayoutVars>
          <dgm:bulletEnabled val="1"/>
        </dgm:presLayoutVars>
      </dgm:prSet>
      <dgm:spPr/>
      <dgm:t>
        <a:bodyPr/>
        <a:lstStyle/>
        <a:p>
          <a:endParaRPr lang="en-US"/>
        </a:p>
      </dgm:t>
    </dgm:pt>
    <dgm:pt modelId="{46AABBC8-9241-4FF7-B327-7E1A5E1E3CFB}" type="pres">
      <dgm:prSet presAssocID="{853364E8-4C23-4FC3-894C-CF08CEFD9678}" presName="space" presStyleCnt="0"/>
      <dgm:spPr/>
    </dgm:pt>
    <dgm:pt modelId="{E98CF582-0422-423B-9883-D1BE6F9A4878}" type="pres">
      <dgm:prSet presAssocID="{8F76423E-278A-44A8-B971-F4EF7CD480B5}" presName="Name5" presStyleLbl="vennNode1" presStyleIdx="4" presStyleCnt="6">
        <dgm:presLayoutVars>
          <dgm:bulletEnabled val="1"/>
        </dgm:presLayoutVars>
      </dgm:prSet>
      <dgm:spPr/>
      <dgm:t>
        <a:bodyPr/>
        <a:lstStyle/>
        <a:p>
          <a:endParaRPr lang="en-US"/>
        </a:p>
      </dgm:t>
    </dgm:pt>
    <dgm:pt modelId="{CF00F7A4-72B5-4B06-8E09-EAA832F3F404}" type="pres">
      <dgm:prSet presAssocID="{D78404A7-02E1-42F9-94A0-5C981ACD1145}" presName="space" presStyleCnt="0"/>
      <dgm:spPr/>
    </dgm:pt>
    <dgm:pt modelId="{EDF52B39-7A55-4968-A7D3-7685910453F1}" type="pres">
      <dgm:prSet presAssocID="{851444C3-6CB2-4A35-ACE1-DDC50FC87885}" presName="Name5" presStyleLbl="vennNode1" presStyleIdx="5" presStyleCnt="6">
        <dgm:presLayoutVars>
          <dgm:bulletEnabled val="1"/>
        </dgm:presLayoutVars>
      </dgm:prSet>
      <dgm:spPr/>
      <dgm:t>
        <a:bodyPr/>
        <a:lstStyle/>
        <a:p>
          <a:endParaRPr lang="en-US"/>
        </a:p>
      </dgm:t>
    </dgm:pt>
  </dgm:ptLst>
  <dgm:cxnLst>
    <dgm:cxn modelId="{0647388E-C40D-4DB9-B2E4-AB280AC9C27E}" srcId="{4B19AEB7-3039-4A96-BCD4-A9DF9A2B740C}" destId="{851444C3-6CB2-4A35-ACE1-DDC50FC87885}" srcOrd="5" destOrd="0" parTransId="{6750CEEC-B15A-4020-AFCD-2C2D613E3C4E}" sibTransId="{ACDD8B86-0D0C-4112-9B20-14AC1DB90C04}"/>
    <dgm:cxn modelId="{3B7E6968-B195-4BD4-AC4C-A26C8A9011E9}" srcId="{4B19AEB7-3039-4A96-BCD4-A9DF9A2B740C}" destId="{8B87B101-F689-449F-8C2B-EEA513A81E14}" srcOrd="3" destOrd="0" parTransId="{8713B468-9EEF-4E88-96EB-C8F5DBE41CAA}" sibTransId="{853364E8-4C23-4FC3-894C-CF08CEFD9678}"/>
    <dgm:cxn modelId="{FBFC4276-02D6-4B7D-829F-CFC130023022}" type="presOf" srcId="{AEA4E5C9-6FB9-4C18-842D-68887A965051}" destId="{7442A07E-5EC7-4985-94F6-70685346BE54}" srcOrd="0" destOrd="0" presId="urn:microsoft.com/office/officeart/2005/8/layout/venn3"/>
    <dgm:cxn modelId="{171EE36A-0DCD-4F25-BDD4-A2DB81A6181B}" srcId="{4B19AEB7-3039-4A96-BCD4-A9DF9A2B740C}" destId="{AEA4E5C9-6FB9-4C18-842D-68887A965051}" srcOrd="2" destOrd="0" parTransId="{5E70BA82-2D9D-40FA-8CF3-E17867EB5752}" sibTransId="{A92961B2-0B76-449B-A0AA-C012A6B504CA}"/>
    <dgm:cxn modelId="{0D3A9569-5F26-4275-8725-54A4683D5F05}" srcId="{4B19AEB7-3039-4A96-BCD4-A9DF9A2B740C}" destId="{FC8AE4A3-91E1-4A69-AD97-438BFA75B731}" srcOrd="0" destOrd="0" parTransId="{AB718C10-AABD-49A9-A073-6B66BC661352}" sibTransId="{23B4C810-6C8E-464F-8ED4-9E598ED5FC33}"/>
    <dgm:cxn modelId="{C54BFCFE-1FB6-428F-97F5-C806C8A8EE1D}" type="presOf" srcId="{851444C3-6CB2-4A35-ACE1-DDC50FC87885}" destId="{EDF52B39-7A55-4968-A7D3-7685910453F1}" srcOrd="0" destOrd="0" presId="urn:microsoft.com/office/officeart/2005/8/layout/venn3"/>
    <dgm:cxn modelId="{67A585C5-D04E-4774-817A-B23F8ABBBA1E}" type="presOf" srcId="{8F76423E-278A-44A8-B971-F4EF7CD480B5}" destId="{E98CF582-0422-423B-9883-D1BE6F9A4878}" srcOrd="0" destOrd="0" presId="urn:microsoft.com/office/officeart/2005/8/layout/venn3"/>
    <dgm:cxn modelId="{CA17779A-03FA-4067-BD79-873E39F41BCF}" type="presOf" srcId="{4B19AEB7-3039-4A96-BCD4-A9DF9A2B740C}" destId="{AA330990-B54E-4D8C-8E23-6EA21E8C0BFC}" srcOrd="0" destOrd="0" presId="urn:microsoft.com/office/officeart/2005/8/layout/venn3"/>
    <dgm:cxn modelId="{56BAE37F-1684-4351-B593-7A626E3A9027}" type="presOf" srcId="{8B87B101-F689-449F-8C2B-EEA513A81E14}" destId="{8E072FF9-A515-4634-8965-EDFBEB274D63}" srcOrd="0" destOrd="0" presId="urn:microsoft.com/office/officeart/2005/8/layout/venn3"/>
    <dgm:cxn modelId="{2F7599F6-A89E-42BD-AA09-C45DC9124A6F}" srcId="{4B19AEB7-3039-4A96-BCD4-A9DF9A2B740C}" destId="{696F088F-5665-4293-84A4-8F41718BA3DD}" srcOrd="1" destOrd="0" parTransId="{0184923F-05AB-4AD5-946D-5F6FB14A68F1}" sibTransId="{896AC047-14DF-4A2C-A4A9-8372B802E7F2}"/>
    <dgm:cxn modelId="{E399E846-D5A8-44C2-9142-0B4F7DE4567A}" type="presOf" srcId="{FC8AE4A3-91E1-4A69-AD97-438BFA75B731}" destId="{63BEEE46-11FE-49AF-89C1-BCAB95C00180}" srcOrd="0" destOrd="0" presId="urn:microsoft.com/office/officeart/2005/8/layout/venn3"/>
    <dgm:cxn modelId="{3B2C5141-9CA8-4D99-9BAF-7163DE1AC6FB}" srcId="{4B19AEB7-3039-4A96-BCD4-A9DF9A2B740C}" destId="{8F76423E-278A-44A8-B971-F4EF7CD480B5}" srcOrd="4" destOrd="0" parTransId="{6F8E72E9-AE75-4B2A-B804-D8DFED894105}" sibTransId="{D78404A7-02E1-42F9-94A0-5C981ACD1145}"/>
    <dgm:cxn modelId="{1F472A85-0BD0-4FD1-A11B-40E77DFA78E1}" type="presOf" srcId="{696F088F-5665-4293-84A4-8F41718BA3DD}" destId="{B2ADE7F4-B082-4C2A-A0CD-49D0F9391EDD}" srcOrd="0" destOrd="0" presId="urn:microsoft.com/office/officeart/2005/8/layout/venn3"/>
    <dgm:cxn modelId="{AF0BC2D1-68E7-4208-9377-92ABEC8BED58}" type="presParOf" srcId="{AA330990-B54E-4D8C-8E23-6EA21E8C0BFC}" destId="{63BEEE46-11FE-49AF-89C1-BCAB95C00180}" srcOrd="0" destOrd="0" presId="urn:microsoft.com/office/officeart/2005/8/layout/venn3"/>
    <dgm:cxn modelId="{0379AFF8-63BE-458E-8A48-11C51CA6606D}" type="presParOf" srcId="{AA330990-B54E-4D8C-8E23-6EA21E8C0BFC}" destId="{D76A46D0-92E5-4BD9-9485-A98D3A941D24}" srcOrd="1" destOrd="0" presId="urn:microsoft.com/office/officeart/2005/8/layout/venn3"/>
    <dgm:cxn modelId="{64976929-C08D-4FE6-91A0-E185787AFABA}" type="presParOf" srcId="{AA330990-B54E-4D8C-8E23-6EA21E8C0BFC}" destId="{B2ADE7F4-B082-4C2A-A0CD-49D0F9391EDD}" srcOrd="2" destOrd="0" presId="urn:microsoft.com/office/officeart/2005/8/layout/venn3"/>
    <dgm:cxn modelId="{B357A91D-9EBB-4E4E-8AE3-6843FD7A3B79}" type="presParOf" srcId="{AA330990-B54E-4D8C-8E23-6EA21E8C0BFC}" destId="{D1A1A646-5F19-422E-9EAE-4747E439464E}" srcOrd="3" destOrd="0" presId="urn:microsoft.com/office/officeart/2005/8/layout/venn3"/>
    <dgm:cxn modelId="{185F69DB-B8D2-43FD-B1AB-632F88B02408}" type="presParOf" srcId="{AA330990-B54E-4D8C-8E23-6EA21E8C0BFC}" destId="{7442A07E-5EC7-4985-94F6-70685346BE54}" srcOrd="4" destOrd="0" presId="urn:microsoft.com/office/officeart/2005/8/layout/venn3"/>
    <dgm:cxn modelId="{87DF01FD-22B3-4B63-9E38-25D9C7D97FC4}" type="presParOf" srcId="{AA330990-B54E-4D8C-8E23-6EA21E8C0BFC}" destId="{D0418A75-6CA2-46F8-B63A-D43496C1861E}" srcOrd="5" destOrd="0" presId="urn:microsoft.com/office/officeart/2005/8/layout/venn3"/>
    <dgm:cxn modelId="{401D8187-FEDA-4267-AFCD-89F8E98A0482}" type="presParOf" srcId="{AA330990-B54E-4D8C-8E23-6EA21E8C0BFC}" destId="{8E072FF9-A515-4634-8965-EDFBEB274D63}" srcOrd="6" destOrd="0" presId="urn:microsoft.com/office/officeart/2005/8/layout/venn3"/>
    <dgm:cxn modelId="{0389FA9F-6361-4B2A-9725-21447B10AD4A}" type="presParOf" srcId="{AA330990-B54E-4D8C-8E23-6EA21E8C0BFC}" destId="{46AABBC8-9241-4FF7-B327-7E1A5E1E3CFB}" srcOrd="7" destOrd="0" presId="urn:microsoft.com/office/officeart/2005/8/layout/venn3"/>
    <dgm:cxn modelId="{7CFF33CA-E38F-4E79-ADB1-F09902FFE9B8}" type="presParOf" srcId="{AA330990-B54E-4D8C-8E23-6EA21E8C0BFC}" destId="{E98CF582-0422-423B-9883-D1BE6F9A4878}" srcOrd="8" destOrd="0" presId="urn:microsoft.com/office/officeart/2005/8/layout/venn3"/>
    <dgm:cxn modelId="{73C7A143-8243-46A0-A441-104C461B1E38}" type="presParOf" srcId="{AA330990-B54E-4D8C-8E23-6EA21E8C0BFC}" destId="{CF00F7A4-72B5-4B06-8E09-EAA832F3F404}" srcOrd="9" destOrd="0" presId="urn:microsoft.com/office/officeart/2005/8/layout/venn3"/>
    <dgm:cxn modelId="{599D4BB7-D957-4E95-A13B-4ED1847F062F}" type="presParOf" srcId="{AA330990-B54E-4D8C-8E23-6EA21E8C0BFC}" destId="{EDF52B39-7A55-4968-A7D3-7685910453F1}" srcOrd="10"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F344A-D200-4228-ADAD-868082511C17}" type="doc">
      <dgm:prSet loTypeId="urn:microsoft.com/office/officeart/2011/layout/HexagonRadial" loCatId="cycle" qsTypeId="urn:microsoft.com/office/officeart/2005/8/quickstyle/3d2" qsCatId="3D" csTypeId="urn:microsoft.com/office/officeart/2005/8/colors/accent1_2" csCatId="accent1" phldr="1"/>
      <dgm:spPr/>
      <dgm:t>
        <a:bodyPr/>
        <a:lstStyle/>
        <a:p>
          <a:endParaRPr lang="en-US"/>
        </a:p>
      </dgm:t>
    </dgm:pt>
    <dgm:pt modelId="{F3A5C396-A0DA-497F-8CA0-B5B479233C14}">
      <dgm:prSet phldrT="[Text]"/>
      <dgm:spPr>
        <a:solidFill>
          <a:srgbClr val="00B050"/>
        </a:solidFill>
      </dgm:spPr>
      <dgm:t>
        <a:bodyPr/>
        <a:lstStyle/>
        <a:p>
          <a:r>
            <a:rPr lang="en-US" dirty="0" smtClean="0"/>
            <a:t>Effective feedback</a:t>
          </a:r>
          <a:endParaRPr lang="en-US" dirty="0"/>
        </a:p>
      </dgm:t>
    </dgm:pt>
    <dgm:pt modelId="{6B25D9AA-FB01-46F6-9C40-EEDC152E6845}" type="parTrans" cxnId="{AA78DC7D-451A-4B55-8558-9FE247119341}">
      <dgm:prSet/>
      <dgm:spPr/>
      <dgm:t>
        <a:bodyPr/>
        <a:lstStyle/>
        <a:p>
          <a:endParaRPr lang="en-US"/>
        </a:p>
      </dgm:t>
    </dgm:pt>
    <dgm:pt modelId="{01C9007D-2D78-4DEB-95EA-52803700D896}" type="sibTrans" cxnId="{AA78DC7D-451A-4B55-8558-9FE247119341}">
      <dgm:prSet/>
      <dgm:spPr/>
      <dgm:t>
        <a:bodyPr/>
        <a:lstStyle/>
        <a:p>
          <a:endParaRPr lang="en-US"/>
        </a:p>
      </dgm:t>
    </dgm:pt>
    <dgm:pt modelId="{9AB834FC-1A05-49C1-A649-9909A86D4A6B}">
      <dgm:prSet phldrT="[Text]"/>
      <dgm:spPr/>
      <dgm:t>
        <a:bodyPr/>
        <a:lstStyle/>
        <a:p>
          <a:r>
            <a:rPr lang="en-US" dirty="0" smtClean="0"/>
            <a:t>Candid</a:t>
          </a:r>
          <a:endParaRPr lang="en-US" dirty="0"/>
        </a:p>
      </dgm:t>
    </dgm:pt>
    <dgm:pt modelId="{E300855B-C4E6-4B37-AD0C-F2F79371B238}" type="parTrans" cxnId="{8C79472F-C4B3-4939-BF52-742A6EED3F30}">
      <dgm:prSet/>
      <dgm:spPr/>
      <dgm:t>
        <a:bodyPr/>
        <a:lstStyle/>
        <a:p>
          <a:endParaRPr lang="en-US"/>
        </a:p>
      </dgm:t>
    </dgm:pt>
    <dgm:pt modelId="{25C3CAC2-5947-4E2E-8D30-28837A22DC00}" type="sibTrans" cxnId="{8C79472F-C4B3-4939-BF52-742A6EED3F30}">
      <dgm:prSet/>
      <dgm:spPr/>
      <dgm:t>
        <a:bodyPr/>
        <a:lstStyle/>
        <a:p>
          <a:endParaRPr lang="en-US"/>
        </a:p>
      </dgm:t>
    </dgm:pt>
    <dgm:pt modelId="{94BE2E43-D010-497B-83CF-96CD32761D48}">
      <dgm:prSet phldrT="[Text]"/>
      <dgm:spPr/>
      <dgm:t>
        <a:bodyPr/>
        <a:lstStyle/>
        <a:p>
          <a:r>
            <a:rPr lang="en-US" dirty="0" smtClean="0"/>
            <a:t>Specific</a:t>
          </a:r>
          <a:endParaRPr lang="en-US" dirty="0"/>
        </a:p>
      </dgm:t>
    </dgm:pt>
    <dgm:pt modelId="{7FDF04D1-7831-4C0C-8C1A-4BF39377B81F}" type="parTrans" cxnId="{86C9A769-1350-448D-909D-CCBA543E9317}">
      <dgm:prSet/>
      <dgm:spPr/>
      <dgm:t>
        <a:bodyPr/>
        <a:lstStyle/>
        <a:p>
          <a:endParaRPr lang="en-US"/>
        </a:p>
      </dgm:t>
    </dgm:pt>
    <dgm:pt modelId="{3560BF47-88B6-4D37-9D4B-29E38C5005FF}" type="sibTrans" cxnId="{86C9A769-1350-448D-909D-CCBA543E9317}">
      <dgm:prSet/>
      <dgm:spPr/>
      <dgm:t>
        <a:bodyPr/>
        <a:lstStyle/>
        <a:p>
          <a:endParaRPr lang="en-US"/>
        </a:p>
      </dgm:t>
    </dgm:pt>
    <dgm:pt modelId="{77AEC491-831D-4919-AAAD-0BDD730701B4}">
      <dgm:prSet phldrT="[Text]"/>
      <dgm:spPr/>
      <dgm:t>
        <a:bodyPr/>
        <a:lstStyle/>
        <a:p>
          <a:r>
            <a:rPr lang="en-US" dirty="0" smtClean="0"/>
            <a:t>Positive</a:t>
          </a:r>
          <a:endParaRPr lang="en-US" dirty="0"/>
        </a:p>
      </dgm:t>
    </dgm:pt>
    <dgm:pt modelId="{07A684A6-0131-48FE-9FD7-C3DF593CEB80}" type="parTrans" cxnId="{6CE547BD-0356-4D06-BA9F-E962E20D1092}">
      <dgm:prSet/>
      <dgm:spPr/>
      <dgm:t>
        <a:bodyPr/>
        <a:lstStyle/>
        <a:p>
          <a:endParaRPr lang="en-US"/>
        </a:p>
      </dgm:t>
    </dgm:pt>
    <dgm:pt modelId="{C464F6D2-6EF8-415B-B096-51AFDF90B4D4}" type="sibTrans" cxnId="{6CE547BD-0356-4D06-BA9F-E962E20D1092}">
      <dgm:prSet/>
      <dgm:spPr/>
      <dgm:t>
        <a:bodyPr/>
        <a:lstStyle/>
        <a:p>
          <a:endParaRPr lang="en-US"/>
        </a:p>
      </dgm:t>
    </dgm:pt>
    <dgm:pt modelId="{517ACA95-E86A-410B-866E-0A2A35DC6D5C}">
      <dgm:prSet phldrT="[Text]"/>
      <dgm:spPr/>
      <dgm:t>
        <a:bodyPr/>
        <a:lstStyle/>
        <a:p>
          <a:r>
            <a:rPr lang="en-US" dirty="0" smtClean="0"/>
            <a:t>Timely / Frequent</a:t>
          </a:r>
          <a:endParaRPr lang="en-US" dirty="0"/>
        </a:p>
      </dgm:t>
    </dgm:pt>
    <dgm:pt modelId="{B1DFF2EC-73C5-4090-B780-3E6100E29E3C}" type="parTrans" cxnId="{5CABA352-A738-4CD6-94C1-F6B9F49353A4}">
      <dgm:prSet/>
      <dgm:spPr/>
      <dgm:t>
        <a:bodyPr/>
        <a:lstStyle/>
        <a:p>
          <a:endParaRPr lang="en-US"/>
        </a:p>
      </dgm:t>
    </dgm:pt>
    <dgm:pt modelId="{3FD96429-341C-413F-8C39-43F580469BC1}" type="sibTrans" cxnId="{5CABA352-A738-4CD6-94C1-F6B9F49353A4}">
      <dgm:prSet/>
      <dgm:spPr/>
      <dgm:t>
        <a:bodyPr/>
        <a:lstStyle/>
        <a:p>
          <a:endParaRPr lang="en-US"/>
        </a:p>
      </dgm:t>
    </dgm:pt>
    <dgm:pt modelId="{DF6F3B46-C8E2-42FB-821C-1C23E2B6891E}">
      <dgm:prSet phldrT="[Text]"/>
      <dgm:spPr/>
      <dgm:t>
        <a:bodyPr/>
        <a:lstStyle/>
        <a:p>
          <a:r>
            <a:rPr lang="en-US" dirty="0" smtClean="0"/>
            <a:t>Action focused</a:t>
          </a:r>
          <a:endParaRPr lang="en-US" dirty="0"/>
        </a:p>
      </dgm:t>
    </dgm:pt>
    <dgm:pt modelId="{D6BD548F-5E42-4D16-94EF-514C39309B1A}" type="parTrans" cxnId="{920A4C58-4DF6-4FBE-819C-EBB146DB7B72}">
      <dgm:prSet/>
      <dgm:spPr/>
      <dgm:t>
        <a:bodyPr/>
        <a:lstStyle/>
        <a:p>
          <a:endParaRPr lang="en-US"/>
        </a:p>
      </dgm:t>
    </dgm:pt>
    <dgm:pt modelId="{17B15CC8-7ADE-4F85-B854-5D0BED329E67}" type="sibTrans" cxnId="{920A4C58-4DF6-4FBE-819C-EBB146DB7B72}">
      <dgm:prSet/>
      <dgm:spPr/>
      <dgm:t>
        <a:bodyPr/>
        <a:lstStyle/>
        <a:p>
          <a:endParaRPr lang="en-US"/>
        </a:p>
      </dgm:t>
    </dgm:pt>
    <dgm:pt modelId="{D28D607A-4359-441F-B1D9-329E8E7785A6}">
      <dgm:prSet phldrT="[Text]"/>
      <dgm:spPr/>
      <dgm:t>
        <a:bodyPr/>
        <a:lstStyle/>
        <a:p>
          <a:r>
            <a:rPr lang="en-US" dirty="0" smtClean="0"/>
            <a:t>Job-related</a:t>
          </a:r>
          <a:endParaRPr lang="en-US" dirty="0"/>
        </a:p>
      </dgm:t>
    </dgm:pt>
    <dgm:pt modelId="{C22BE12D-EC16-4D5C-8D38-B60D751AB26A}" type="parTrans" cxnId="{129E8FA6-1A6F-45B9-AD6F-0294B5A5AB70}">
      <dgm:prSet/>
      <dgm:spPr/>
      <dgm:t>
        <a:bodyPr/>
        <a:lstStyle/>
        <a:p>
          <a:endParaRPr lang="en-US"/>
        </a:p>
      </dgm:t>
    </dgm:pt>
    <dgm:pt modelId="{71649D54-8988-4E35-91A5-282E962033A1}" type="sibTrans" cxnId="{129E8FA6-1A6F-45B9-AD6F-0294B5A5AB70}">
      <dgm:prSet/>
      <dgm:spPr/>
      <dgm:t>
        <a:bodyPr/>
        <a:lstStyle/>
        <a:p>
          <a:endParaRPr lang="en-US"/>
        </a:p>
      </dgm:t>
    </dgm:pt>
    <dgm:pt modelId="{1094C404-0517-487A-BD8E-C6A1F3951615}" type="pres">
      <dgm:prSet presAssocID="{8D2F344A-D200-4228-ADAD-868082511C17}" presName="Name0" presStyleCnt="0">
        <dgm:presLayoutVars>
          <dgm:chMax val="1"/>
          <dgm:chPref val="1"/>
          <dgm:dir/>
          <dgm:animOne val="branch"/>
          <dgm:animLvl val="lvl"/>
        </dgm:presLayoutVars>
      </dgm:prSet>
      <dgm:spPr/>
      <dgm:t>
        <a:bodyPr/>
        <a:lstStyle/>
        <a:p>
          <a:endParaRPr lang="en-US"/>
        </a:p>
      </dgm:t>
    </dgm:pt>
    <dgm:pt modelId="{60466240-6C6B-4520-87E5-B1F66820DBCA}" type="pres">
      <dgm:prSet presAssocID="{F3A5C396-A0DA-497F-8CA0-B5B479233C14}" presName="Parent" presStyleLbl="node0" presStyleIdx="0" presStyleCnt="1">
        <dgm:presLayoutVars>
          <dgm:chMax val="6"/>
          <dgm:chPref val="6"/>
        </dgm:presLayoutVars>
      </dgm:prSet>
      <dgm:spPr/>
      <dgm:t>
        <a:bodyPr/>
        <a:lstStyle/>
        <a:p>
          <a:endParaRPr lang="en-US"/>
        </a:p>
      </dgm:t>
    </dgm:pt>
    <dgm:pt modelId="{5CEA05CF-8B75-4A13-818F-BBA32EEDEB6E}" type="pres">
      <dgm:prSet presAssocID="{9AB834FC-1A05-49C1-A649-9909A86D4A6B}" presName="Accent1" presStyleCnt="0"/>
      <dgm:spPr/>
    </dgm:pt>
    <dgm:pt modelId="{DB6E8DDE-664C-42D1-8756-A05AECA274F8}" type="pres">
      <dgm:prSet presAssocID="{9AB834FC-1A05-49C1-A649-9909A86D4A6B}" presName="Accent" presStyleLbl="bgShp" presStyleIdx="0" presStyleCnt="6"/>
      <dgm:spPr/>
    </dgm:pt>
    <dgm:pt modelId="{C302A34E-49CF-43C7-B410-8C3FBC22F457}" type="pres">
      <dgm:prSet presAssocID="{9AB834FC-1A05-49C1-A649-9909A86D4A6B}" presName="Child1" presStyleLbl="node1" presStyleIdx="0" presStyleCnt="6">
        <dgm:presLayoutVars>
          <dgm:chMax val="0"/>
          <dgm:chPref val="0"/>
          <dgm:bulletEnabled val="1"/>
        </dgm:presLayoutVars>
      </dgm:prSet>
      <dgm:spPr/>
      <dgm:t>
        <a:bodyPr/>
        <a:lstStyle/>
        <a:p>
          <a:endParaRPr lang="en-US"/>
        </a:p>
      </dgm:t>
    </dgm:pt>
    <dgm:pt modelId="{6C5F40CA-B624-4CFC-A55F-BC59F429BFB7}" type="pres">
      <dgm:prSet presAssocID="{94BE2E43-D010-497B-83CF-96CD32761D48}" presName="Accent2" presStyleCnt="0"/>
      <dgm:spPr/>
    </dgm:pt>
    <dgm:pt modelId="{53A51535-3885-41BD-8FC6-A990EC42ECE4}" type="pres">
      <dgm:prSet presAssocID="{94BE2E43-D010-497B-83CF-96CD32761D48}" presName="Accent" presStyleLbl="bgShp" presStyleIdx="1" presStyleCnt="6"/>
      <dgm:spPr/>
      <dgm:t>
        <a:bodyPr/>
        <a:lstStyle/>
        <a:p>
          <a:endParaRPr lang="en-US"/>
        </a:p>
      </dgm:t>
    </dgm:pt>
    <dgm:pt modelId="{CB6435E9-93F2-48F3-9E21-91845D7A941F}" type="pres">
      <dgm:prSet presAssocID="{94BE2E43-D010-497B-83CF-96CD32761D48}" presName="Child2" presStyleLbl="node1" presStyleIdx="1" presStyleCnt="6">
        <dgm:presLayoutVars>
          <dgm:chMax val="0"/>
          <dgm:chPref val="0"/>
          <dgm:bulletEnabled val="1"/>
        </dgm:presLayoutVars>
      </dgm:prSet>
      <dgm:spPr/>
      <dgm:t>
        <a:bodyPr/>
        <a:lstStyle/>
        <a:p>
          <a:endParaRPr lang="en-US"/>
        </a:p>
      </dgm:t>
    </dgm:pt>
    <dgm:pt modelId="{13E81F8F-826E-4E38-AD50-136D6AECF29A}" type="pres">
      <dgm:prSet presAssocID="{77AEC491-831D-4919-AAAD-0BDD730701B4}" presName="Accent3" presStyleCnt="0"/>
      <dgm:spPr/>
    </dgm:pt>
    <dgm:pt modelId="{3B6DE434-88CD-42C2-B8CA-89F9E0887638}" type="pres">
      <dgm:prSet presAssocID="{77AEC491-831D-4919-AAAD-0BDD730701B4}" presName="Accent" presStyleLbl="bgShp" presStyleIdx="2" presStyleCnt="6"/>
      <dgm:spPr/>
      <dgm:t>
        <a:bodyPr/>
        <a:lstStyle/>
        <a:p>
          <a:endParaRPr lang="en-US"/>
        </a:p>
      </dgm:t>
    </dgm:pt>
    <dgm:pt modelId="{FB82C289-5F69-4425-A6C6-BC92A8353E7C}" type="pres">
      <dgm:prSet presAssocID="{77AEC491-831D-4919-AAAD-0BDD730701B4}" presName="Child3" presStyleLbl="node1" presStyleIdx="2" presStyleCnt="6">
        <dgm:presLayoutVars>
          <dgm:chMax val="0"/>
          <dgm:chPref val="0"/>
          <dgm:bulletEnabled val="1"/>
        </dgm:presLayoutVars>
      </dgm:prSet>
      <dgm:spPr/>
      <dgm:t>
        <a:bodyPr/>
        <a:lstStyle/>
        <a:p>
          <a:endParaRPr lang="en-US"/>
        </a:p>
      </dgm:t>
    </dgm:pt>
    <dgm:pt modelId="{E9D21190-AAA9-4375-8AA4-5B382FC891FA}" type="pres">
      <dgm:prSet presAssocID="{517ACA95-E86A-410B-866E-0A2A35DC6D5C}" presName="Accent4" presStyleCnt="0"/>
      <dgm:spPr/>
    </dgm:pt>
    <dgm:pt modelId="{B3198489-EAB4-4703-B94C-29E99F6EF205}" type="pres">
      <dgm:prSet presAssocID="{517ACA95-E86A-410B-866E-0A2A35DC6D5C}" presName="Accent" presStyleLbl="bgShp" presStyleIdx="3" presStyleCnt="6"/>
      <dgm:spPr/>
      <dgm:t>
        <a:bodyPr/>
        <a:lstStyle/>
        <a:p>
          <a:endParaRPr lang="en-US"/>
        </a:p>
      </dgm:t>
    </dgm:pt>
    <dgm:pt modelId="{C59FB02F-6871-4B2B-BE48-34EC445091FB}" type="pres">
      <dgm:prSet presAssocID="{517ACA95-E86A-410B-866E-0A2A35DC6D5C}" presName="Child4" presStyleLbl="node1" presStyleIdx="3" presStyleCnt="6">
        <dgm:presLayoutVars>
          <dgm:chMax val="0"/>
          <dgm:chPref val="0"/>
          <dgm:bulletEnabled val="1"/>
        </dgm:presLayoutVars>
      </dgm:prSet>
      <dgm:spPr/>
      <dgm:t>
        <a:bodyPr/>
        <a:lstStyle/>
        <a:p>
          <a:endParaRPr lang="en-US"/>
        </a:p>
      </dgm:t>
    </dgm:pt>
    <dgm:pt modelId="{D46AC1B9-0E4C-49F0-93EA-D8501D38D75D}" type="pres">
      <dgm:prSet presAssocID="{DF6F3B46-C8E2-42FB-821C-1C23E2B6891E}" presName="Accent5" presStyleCnt="0"/>
      <dgm:spPr/>
    </dgm:pt>
    <dgm:pt modelId="{EB87009B-6FCD-4A5B-BE8A-E00788FBC5FA}" type="pres">
      <dgm:prSet presAssocID="{DF6F3B46-C8E2-42FB-821C-1C23E2B6891E}" presName="Accent" presStyleLbl="bgShp" presStyleIdx="4" presStyleCnt="6"/>
      <dgm:spPr/>
      <dgm:t>
        <a:bodyPr/>
        <a:lstStyle/>
        <a:p>
          <a:endParaRPr lang="en-US"/>
        </a:p>
      </dgm:t>
    </dgm:pt>
    <dgm:pt modelId="{A8B2EFD9-8C6D-4CA3-A58A-81F4014F362B}" type="pres">
      <dgm:prSet presAssocID="{DF6F3B46-C8E2-42FB-821C-1C23E2B6891E}" presName="Child5" presStyleLbl="node1" presStyleIdx="4" presStyleCnt="6">
        <dgm:presLayoutVars>
          <dgm:chMax val="0"/>
          <dgm:chPref val="0"/>
          <dgm:bulletEnabled val="1"/>
        </dgm:presLayoutVars>
      </dgm:prSet>
      <dgm:spPr/>
      <dgm:t>
        <a:bodyPr/>
        <a:lstStyle/>
        <a:p>
          <a:endParaRPr lang="en-US"/>
        </a:p>
      </dgm:t>
    </dgm:pt>
    <dgm:pt modelId="{A0D37536-1A20-412D-A2ED-492F11A0920A}" type="pres">
      <dgm:prSet presAssocID="{D28D607A-4359-441F-B1D9-329E8E7785A6}" presName="Accent6" presStyleCnt="0"/>
      <dgm:spPr/>
    </dgm:pt>
    <dgm:pt modelId="{39AF12DC-6423-464B-8376-E31A7560E48F}" type="pres">
      <dgm:prSet presAssocID="{D28D607A-4359-441F-B1D9-329E8E7785A6}" presName="Accent" presStyleLbl="bgShp" presStyleIdx="5" presStyleCnt="6"/>
      <dgm:spPr/>
      <dgm:t>
        <a:bodyPr/>
        <a:lstStyle/>
        <a:p>
          <a:endParaRPr lang="en-US"/>
        </a:p>
      </dgm:t>
    </dgm:pt>
    <dgm:pt modelId="{2879EB54-FC86-44B8-9422-97958CAC6619}" type="pres">
      <dgm:prSet presAssocID="{D28D607A-4359-441F-B1D9-329E8E7785A6}" presName="Child6" presStyleLbl="node1" presStyleIdx="5" presStyleCnt="6">
        <dgm:presLayoutVars>
          <dgm:chMax val="0"/>
          <dgm:chPref val="0"/>
          <dgm:bulletEnabled val="1"/>
        </dgm:presLayoutVars>
      </dgm:prSet>
      <dgm:spPr/>
      <dgm:t>
        <a:bodyPr/>
        <a:lstStyle/>
        <a:p>
          <a:endParaRPr lang="en-US"/>
        </a:p>
      </dgm:t>
    </dgm:pt>
  </dgm:ptLst>
  <dgm:cxnLst>
    <dgm:cxn modelId="{74816CC7-C828-4B24-8211-02877F40745B}" type="presOf" srcId="{94BE2E43-D010-497B-83CF-96CD32761D48}" destId="{CB6435E9-93F2-48F3-9E21-91845D7A941F}" srcOrd="0" destOrd="0" presId="urn:microsoft.com/office/officeart/2011/layout/HexagonRadial"/>
    <dgm:cxn modelId="{AA78DC7D-451A-4B55-8558-9FE247119341}" srcId="{8D2F344A-D200-4228-ADAD-868082511C17}" destId="{F3A5C396-A0DA-497F-8CA0-B5B479233C14}" srcOrd="0" destOrd="0" parTransId="{6B25D9AA-FB01-46F6-9C40-EEDC152E6845}" sibTransId="{01C9007D-2D78-4DEB-95EA-52803700D896}"/>
    <dgm:cxn modelId="{8C79472F-C4B3-4939-BF52-742A6EED3F30}" srcId="{F3A5C396-A0DA-497F-8CA0-B5B479233C14}" destId="{9AB834FC-1A05-49C1-A649-9909A86D4A6B}" srcOrd="0" destOrd="0" parTransId="{E300855B-C4E6-4B37-AD0C-F2F79371B238}" sibTransId="{25C3CAC2-5947-4E2E-8D30-28837A22DC00}"/>
    <dgm:cxn modelId="{9054A1FD-6C24-40A8-8F0B-27741157FE81}" type="presOf" srcId="{77AEC491-831D-4919-AAAD-0BDD730701B4}" destId="{FB82C289-5F69-4425-A6C6-BC92A8353E7C}" srcOrd="0" destOrd="0" presId="urn:microsoft.com/office/officeart/2011/layout/HexagonRadial"/>
    <dgm:cxn modelId="{B524F799-10CD-4416-BEDE-FD5260827275}" type="presOf" srcId="{F3A5C396-A0DA-497F-8CA0-B5B479233C14}" destId="{60466240-6C6B-4520-87E5-B1F66820DBCA}" srcOrd="0" destOrd="0" presId="urn:microsoft.com/office/officeart/2011/layout/HexagonRadial"/>
    <dgm:cxn modelId="{F409F518-6734-4C3D-99F4-7DE16F63393D}" type="presOf" srcId="{8D2F344A-D200-4228-ADAD-868082511C17}" destId="{1094C404-0517-487A-BD8E-C6A1F3951615}" srcOrd="0" destOrd="0" presId="urn:microsoft.com/office/officeart/2011/layout/HexagonRadial"/>
    <dgm:cxn modelId="{EDA857E9-302C-40FE-A91B-21DC81E65F01}" type="presOf" srcId="{D28D607A-4359-441F-B1D9-329E8E7785A6}" destId="{2879EB54-FC86-44B8-9422-97958CAC6619}" srcOrd="0" destOrd="0" presId="urn:microsoft.com/office/officeart/2011/layout/HexagonRadial"/>
    <dgm:cxn modelId="{9760CF03-3E78-4E5F-846C-84CD379D070B}" type="presOf" srcId="{DF6F3B46-C8E2-42FB-821C-1C23E2B6891E}" destId="{A8B2EFD9-8C6D-4CA3-A58A-81F4014F362B}" srcOrd="0" destOrd="0" presId="urn:microsoft.com/office/officeart/2011/layout/HexagonRadial"/>
    <dgm:cxn modelId="{86C9A769-1350-448D-909D-CCBA543E9317}" srcId="{F3A5C396-A0DA-497F-8CA0-B5B479233C14}" destId="{94BE2E43-D010-497B-83CF-96CD32761D48}" srcOrd="1" destOrd="0" parTransId="{7FDF04D1-7831-4C0C-8C1A-4BF39377B81F}" sibTransId="{3560BF47-88B6-4D37-9D4B-29E38C5005FF}"/>
    <dgm:cxn modelId="{829F7E0D-8208-44D4-8D91-18B305D39E7F}" type="presOf" srcId="{517ACA95-E86A-410B-866E-0A2A35DC6D5C}" destId="{C59FB02F-6871-4B2B-BE48-34EC445091FB}" srcOrd="0" destOrd="0" presId="urn:microsoft.com/office/officeart/2011/layout/HexagonRadial"/>
    <dgm:cxn modelId="{129E8FA6-1A6F-45B9-AD6F-0294B5A5AB70}" srcId="{F3A5C396-A0DA-497F-8CA0-B5B479233C14}" destId="{D28D607A-4359-441F-B1D9-329E8E7785A6}" srcOrd="5" destOrd="0" parTransId="{C22BE12D-EC16-4D5C-8D38-B60D751AB26A}" sibTransId="{71649D54-8988-4E35-91A5-282E962033A1}"/>
    <dgm:cxn modelId="{5CABA352-A738-4CD6-94C1-F6B9F49353A4}" srcId="{F3A5C396-A0DA-497F-8CA0-B5B479233C14}" destId="{517ACA95-E86A-410B-866E-0A2A35DC6D5C}" srcOrd="3" destOrd="0" parTransId="{B1DFF2EC-73C5-4090-B780-3E6100E29E3C}" sibTransId="{3FD96429-341C-413F-8C39-43F580469BC1}"/>
    <dgm:cxn modelId="{920A4C58-4DF6-4FBE-819C-EBB146DB7B72}" srcId="{F3A5C396-A0DA-497F-8CA0-B5B479233C14}" destId="{DF6F3B46-C8E2-42FB-821C-1C23E2B6891E}" srcOrd="4" destOrd="0" parTransId="{D6BD548F-5E42-4D16-94EF-514C39309B1A}" sibTransId="{17B15CC8-7ADE-4F85-B854-5D0BED329E67}"/>
    <dgm:cxn modelId="{61F408BF-F824-4FE7-A6C8-C5C0A7DC241D}" type="presOf" srcId="{9AB834FC-1A05-49C1-A649-9909A86D4A6B}" destId="{C302A34E-49CF-43C7-B410-8C3FBC22F457}" srcOrd="0" destOrd="0" presId="urn:microsoft.com/office/officeart/2011/layout/HexagonRadial"/>
    <dgm:cxn modelId="{6CE547BD-0356-4D06-BA9F-E962E20D1092}" srcId="{F3A5C396-A0DA-497F-8CA0-B5B479233C14}" destId="{77AEC491-831D-4919-AAAD-0BDD730701B4}" srcOrd="2" destOrd="0" parTransId="{07A684A6-0131-48FE-9FD7-C3DF593CEB80}" sibTransId="{C464F6D2-6EF8-415B-B096-51AFDF90B4D4}"/>
    <dgm:cxn modelId="{D6757BD4-A523-494F-A066-1C27D9A5D7E6}" type="presParOf" srcId="{1094C404-0517-487A-BD8E-C6A1F3951615}" destId="{60466240-6C6B-4520-87E5-B1F66820DBCA}" srcOrd="0" destOrd="0" presId="urn:microsoft.com/office/officeart/2011/layout/HexagonRadial"/>
    <dgm:cxn modelId="{B166458B-CD0A-4D68-850C-EE4CBC0FE349}" type="presParOf" srcId="{1094C404-0517-487A-BD8E-C6A1F3951615}" destId="{5CEA05CF-8B75-4A13-818F-BBA32EEDEB6E}" srcOrd="1" destOrd="0" presId="urn:microsoft.com/office/officeart/2011/layout/HexagonRadial"/>
    <dgm:cxn modelId="{5804EA56-B3E1-45B1-95C6-D8FCA85EEC2E}" type="presParOf" srcId="{5CEA05CF-8B75-4A13-818F-BBA32EEDEB6E}" destId="{DB6E8DDE-664C-42D1-8756-A05AECA274F8}" srcOrd="0" destOrd="0" presId="urn:microsoft.com/office/officeart/2011/layout/HexagonRadial"/>
    <dgm:cxn modelId="{E817B08B-F10E-4259-9C46-727DEEE8E73A}" type="presParOf" srcId="{1094C404-0517-487A-BD8E-C6A1F3951615}" destId="{C302A34E-49CF-43C7-B410-8C3FBC22F457}" srcOrd="2" destOrd="0" presId="urn:microsoft.com/office/officeart/2011/layout/HexagonRadial"/>
    <dgm:cxn modelId="{8EBEB5A5-8F2E-49B1-B9EC-2DEA19B37A26}" type="presParOf" srcId="{1094C404-0517-487A-BD8E-C6A1F3951615}" destId="{6C5F40CA-B624-4CFC-A55F-BC59F429BFB7}" srcOrd="3" destOrd="0" presId="urn:microsoft.com/office/officeart/2011/layout/HexagonRadial"/>
    <dgm:cxn modelId="{576B3DC0-FDD5-4D7C-82EC-796AB8B1B4F5}" type="presParOf" srcId="{6C5F40CA-B624-4CFC-A55F-BC59F429BFB7}" destId="{53A51535-3885-41BD-8FC6-A990EC42ECE4}" srcOrd="0" destOrd="0" presId="urn:microsoft.com/office/officeart/2011/layout/HexagonRadial"/>
    <dgm:cxn modelId="{5E055E44-4E5C-45CC-933F-A182F0BE79AD}" type="presParOf" srcId="{1094C404-0517-487A-BD8E-C6A1F3951615}" destId="{CB6435E9-93F2-48F3-9E21-91845D7A941F}" srcOrd="4" destOrd="0" presId="urn:microsoft.com/office/officeart/2011/layout/HexagonRadial"/>
    <dgm:cxn modelId="{ABA2C724-B966-4D32-A9D6-FE55C5721A97}" type="presParOf" srcId="{1094C404-0517-487A-BD8E-C6A1F3951615}" destId="{13E81F8F-826E-4E38-AD50-136D6AECF29A}" srcOrd="5" destOrd="0" presId="urn:microsoft.com/office/officeart/2011/layout/HexagonRadial"/>
    <dgm:cxn modelId="{AF5967FD-BA9F-47B8-9982-C5A331E41C2A}" type="presParOf" srcId="{13E81F8F-826E-4E38-AD50-136D6AECF29A}" destId="{3B6DE434-88CD-42C2-B8CA-89F9E0887638}" srcOrd="0" destOrd="0" presId="urn:microsoft.com/office/officeart/2011/layout/HexagonRadial"/>
    <dgm:cxn modelId="{5E396689-0883-405C-A6C0-0852541D10F9}" type="presParOf" srcId="{1094C404-0517-487A-BD8E-C6A1F3951615}" destId="{FB82C289-5F69-4425-A6C6-BC92A8353E7C}" srcOrd="6" destOrd="0" presId="urn:microsoft.com/office/officeart/2011/layout/HexagonRadial"/>
    <dgm:cxn modelId="{CEA80CF4-D223-4F4C-A009-E51DF35B9A52}" type="presParOf" srcId="{1094C404-0517-487A-BD8E-C6A1F3951615}" destId="{E9D21190-AAA9-4375-8AA4-5B382FC891FA}" srcOrd="7" destOrd="0" presId="urn:microsoft.com/office/officeart/2011/layout/HexagonRadial"/>
    <dgm:cxn modelId="{DFCD08F7-7D05-4140-ABE2-4E29DD365279}" type="presParOf" srcId="{E9D21190-AAA9-4375-8AA4-5B382FC891FA}" destId="{B3198489-EAB4-4703-B94C-29E99F6EF205}" srcOrd="0" destOrd="0" presId="urn:microsoft.com/office/officeart/2011/layout/HexagonRadial"/>
    <dgm:cxn modelId="{B18EF1E8-726D-4E77-929E-16048435EFD0}" type="presParOf" srcId="{1094C404-0517-487A-BD8E-C6A1F3951615}" destId="{C59FB02F-6871-4B2B-BE48-34EC445091FB}" srcOrd="8" destOrd="0" presId="urn:microsoft.com/office/officeart/2011/layout/HexagonRadial"/>
    <dgm:cxn modelId="{C87C0F51-ED1F-43F3-A29D-D34B025735B2}" type="presParOf" srcId="{1094C404-0517-487A-BD8E-C6A1F3951615}" destId="{D46AC1B9-0E4C-49F0-93EA-D8501D38D75D}" srcOrd="9" destOrd="0" presId="urn:microsoft.com/office/officeart/2011/layout/HexagonRadial"/>
    <dgm:cxn modelId="{10E242B8-EE64-4675-9AE7-CD1B5DB2D9A9}" type="presParOf" srcId="{D46AC1B9-0E4C-49F0-93EA-D8501D38D75D}" destId="{EB87009B-6FCD-4A5B-BE8A-E00788FBC5FA}" srcOrd="0" destOrd="0" presId="urn:microsoft.com/office/officeart/2011/layout/HexagonRadial"/>
    <dgm:cxn modelId="{49906761-1DE8-41D8-8589-98837898A8CD}" type="presParOf" srcId="{1094C404-0517-487A-BD8E-C6A1F3951615}" destId="{A8B2EFD9-8C6D-4CA3-A58A-81F4014F362B}" srcOrd="10" destOrd="0" presId="urn:microsoft.com/office/officeart/2011/layout/HexagonRadial"/>
    <dgm:cxn modelId="{64BCDDAA-AE7D-4442-9A96-2495355D788F}" type="presParOf" srcId="{1094C404-0517-487A-BD8E-C6A1F3951615}" destId="{A0D37536-1A20-412D-A2ED-492F11A0920A}" srcOrd="11" destOrd="0" presId="urn:microsoft.com/office/officeart/2011/layout/HexagonRadial"/>
    <dgm:cxn modelId="{BADFA3A9-199E-41C7-BBE4-890F4001AB59}" type="presParOf" srcId="{A0D37536-1A20-412D-A2ED-492F11A0920A}" destId="{39AF12DC-6423-464B-8376-E31A7560E48F}" srcOrd="0" destOrd="0" presId="urn:microsoft.com/office/officeart/2011/layout/HexagonRadial"/>
    <dgm:cxn modelId="{E34E088D-D593-4653-91C9-EFF45052C5D8}" type="presParOf" srcId="{1094C404-0517-487A-BD8E-C6A1F3951615}" destId="{2879EB54-FC86-44B8-9422-97958CAC6619}"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AFBCB-4800-48C2-AB4A-1CB59F6104DE}">
      <dsp:nvSpPr>
        <dsp:cNvPr id="0" name=""/>
        <dsp:cNvSpPr/>
      </dsp:nvSpPr>
      <dsp:spPr>
        <a:xfrm>
          <a:off x="0" y="283362"/>
          <a:ext cx="3216275" cy="181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9619" tIns="333248" rIns="2496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To provide the best multi-modal transportation system for Colorado that most effectively and safely moves people, goods, and information.</a:t>
          </a:r>
          <a:endParaRPr lang="en-US" sz="1600" kern="1200" dirty="0"/>
        </a:p>
      </dsp:txBody>
      <dsp:txXfrm>
        <a:off x="0" y="283362"/>
        <a:ext cx="3216275" cy="1814400"/>
      </dsp:txXfrm>
    </dsp:sp>
    <dsp:sp modelId="{92FE685A-5162-4DFC-8925-5BDE6AE09F05}">
      <dsp:nvSpPr>
        <dsp:cNvPr id="0" name=""/>
        <dsp:cNvSpPr/>
      </dsp:nvSpPr>
      <dsp:spPr>
        <a:xfrm>
          <a:off x="160813" y="47202"/>
          <a:ext cx="225139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97" tIns="0" rIns="85097" bIns="0" numCol="1" spcCol="1270" anchor="ctr" anchorCtr="0">
          <a:noAutofit/>
        </a:bodyPr>
        <a:lstStyle/>
        <a:p>
          <a:pPr lvl="0" algn="l" defTabSz="711200">
            <a:lnSpc>
              <a:spcPct val="90000"/>
            </a:lnSpc>
            <a:spcBef>
              <a:spcPct val="0"/>
            </a:spcBef>
            <a:spcAft>
              <a:spcPct val="35000"/>
            </a:spcAft>
          </a:pPr>
          <a:r>
            <a:rPr lang="en-US" sz="1600" kern="1200" dirty="0" smtClean="0"/>
            <a:t>Mission</a:t>
          </a:r>
          <a:endParaRPr lang="en-US" sz="1600" kern="1200" dirty="0"/>
        </a:p>
      </dsp:txBody>
      <dsp:txXfrm>
        <a:off x="183870" y="70259"/>
        <a:ext cx="2205278" cy="426206"/>
      </dsp:txXfrm>
    </dsp:sp>
    <dsp:sp modelId="{A0D4F070-00C2-4361-99D8-6FD997BC1EDA}">
      <dsp:nvSpPr>
        <dsp:cNvPr id="0" name=""/>
        <dsp:cNvSpPr/>
      </dsp:nvSpPr>
      <dsp:spPr>
        <a:xfrm>
          <a:off x="0" y="2420322"/>
          <a:ext cx="3216275" cy="246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9619" tIns="333248" rIns="24961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To enhance the quality of life and the environment of the citizens of Colorado by creating an integrated transportation system that focuses on safely moving people and goods by offering convenient linkages among modal choices.</a:t>
          </a:r>
          <a:endParaRPr lang="en-US" sz="1600" kern="1200" dirty="0"/>
        </a:p>
      </dsp:txBody>
      <dsp:txXfrm>
        <a:off x="0" y="2420322"/>
        <a:ext cx="3216275" cy="2469600"/>
      </dsp:txXfrm>
    </dsp:sp>
    <dsp:sp modelId="{13B93FEF-8891-455F-8E91-5C3AEAD231E6}">
      <dsp:nvSpPr>
        <dsp:cNvPr id="0" name=""/>
        <dsp:cNvSpPr/>
      </dsp:nvSpPr>
      <dsp:spPr>
        <a:xfrm>
          <a:off x="160813" y="2184162"/>
          <a:ext cx="225139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97" tIns="0" rIns="85097" bIns="0" numCol="1" spcCol="1270" anchor="ctr" anchorCtr="0">
          <a:noAutofit/>
        </a:bodyPr>
        <a:lstStyle/>
        <a:p>
          <a:pPr lvl="0" algn="l" defTabSz="711200">
            <a:lnSpc>
              <a:spcPct val="90000"/>
            </a:lnSpc>
            <a:spcBef>
              <a:spcPct val="0"/>
            </a:spcBef>
            <a:spcAft>
              <a:spcPct val="35000"/>
            </a:spcAft>
          </a:pPr>
          <a:r>
            <a:rPr lang="en-US" sz="1600" kern="1200" dirty="0" smtClean="0"/>
            <a:t>Vision</a:t>
          </a:r>
          <a:endParaRPr lang="en-US" sz="1600" kern="1200" dirty="0"/>
        </a:p>
      </dsp:txBody>
      <dsp:txXfrm>
        <a:off x="183870" y="2207219"/>
        <a:ext cx="220527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EEE46-11FE-49AF-89C1-BCAB95C00180}">
      <dsp:nvSpPr>
        <dsp:cNvPr id="0" name=""/>
        <dsp:cNvSpPr/>
      </dsp:nvSpPr>
      <dsp:spPr>
        <a:xfrm>
          <a:off x="94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Job Performance Expectations</a:t>
          </a:r>
          <a:endParaRPr lang="en-US" sz="1100" kern="1200" dirty="0"/>
        </a:p>
      </dsp:txBody>
      <dsp:txXfrm>
        <a:off x="227394" y="651384"/>
        <a:ext cx="1093400" cy="1093400"/>
      </dsp:txXfrm>
    </dsp:sp>
    <dsp:sp modelId="{B2ADE7F4-B082-4C2A-A0CD-49D0F9391EDD}">
      <dsp:nvSpPr>
        <dsp:cNvPr id="0" name=""/>
        <dsp:cNvSpPr/>
      </dsp:nvSpPr>
      <dsp:spPr>
        <a:xfrm>
          <a:off x="123798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smtClean="0"/>
            <a:t>Safety</a:t>
          </a:r>
          <a:endParaRPr lang="en-US" sz="1100" kern="1200" dirty="0"/>
        </a:p>
      </dsp:txBody>
      <dsp:txXfrm>
        <a:off x="1464434" y="651384"/>
        <a:ext cx="1093400" cy="1093400"/>
      </dsp:txXfrm>
    </dsp:sp>
    <dsp:sp modelId="{7442A07E-5EC7-4985-94F6-70685346BE54}">
      <dsp:nvSpPr>
        <dsp:cNvPr id="0" name=""/>
        <dsp:cNvSpPr/>
      </dsp:nvSpPr>
      <dsp:spPr>
        <a:xfrm>
          <a:off x="247502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Accountability Credibility</a:t>
          </a:r>
          <a:endParaRPr lang="en-US" sz="1100" kern="1200" dirty="0"/>
        </a:p>
      </dsp:txBody>
      <dsp:txXfrm>
        <a:off x="2701474" y="651384"/>
        <a:ext cx="1093400" cy="1093400"/>
      </dsp:txXfrm>
    </dsp:sp>
    <dsp:sp modelId="{8E072FF9-A515-4634-8965-EDFBEB274D63}">
      <dsp:nvSpPr>
        <dsp:cNvPr id="0" name=""/>
        <dsp:cNvSpPr/>
      </dsp:nvSpPr>
      <dsp:spPr>
        <a:xfrm>
          <a:off x="371206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Communication Interpersonal Skills</a:t>
          </a:r>
          <a:endParaRPr lang="en-US" sz="1100" kern="1200" dirty="0"/>
        </a:p>
      </dsp:txBody>
      <dsp:txXfrm>
        <a:off x="3938514" y="651384"/>
        <a:ext cx="1093400" cy="1093400"/>
      </dsp:txXfrm>
    </dsp:sp>
    <dsp:sp modelId="{E98CF582-0422-423B-9883-D1BE6F9A4878}">
      <dsp:nvSpPr>
        <dsp:cNvPr id="0" name=""/>
        <dsp:cNvSpPr/>
      </dsp:nvSpPr>
      <dsp:spPr>
        <a:xfrm>
          <a:off x="494910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smtClean="0"/>
            <a:t>Customer </a:t>
          </a:r>
          <a:r>
            <a:rPr lang="en-US" sz="1100" kern="1200" dirty="0" smtClean="0"/>
            <a:t>Service</a:t>
          </a:r>
          <a:endParaRPr lang="en-US" sz="1100" kern="1200" dirty="0"/>
        </a:p>
      </dsp:txBody>
      <dsp:txXfrm>
        <a:off x="5175554" y="651384"/>
        <a:ext cx="1093400" cy="1093400"/>
      </dsp:txXfrm>
    </dsp:sp>
    <dsp:sp modelId="{EDF52B39-7A55-4968-A7D3-7685910453F1}">
      <dsp:nvSpPr>
        <dsp:cNvPr id="0" name=""/>
        <dsp:cNvSpPr/>
      </dsp:nvSpPr>
      <dsp:spPr>
        <a:xfrm>
          <a:off x="6186144" y="424934"/>
          <a:ext cx="1546300" cy="1546300"/>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Work Leading / Supervision</a:t>
          </a:r>
          <a:endParaRPr lang="en-US" sz="1100" kern="1200" dirty="0"/>
        </a:p>
      </dsp:txBody>
      <dsp:txXfrm>
        <a:off x="6412594" y="651384"/>
        <a:ext cx="1093400" cy="1093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66240-6C6B-4520-87E5-B1F66820DBCA}">
      <dsp:nvSpPr>
        <dsp:cNvPr id="0" name=""/>
        <dsp:cNvSpPr/>
      </dsp:nvSpPr>
      <dsp:spPr>
        <a:xfrm>
          <a:off x="1176126" y="1262710"/>
          <a:ext cx="1604960" cy="1388355"/>
        </a:xfrm>
        <a:prstGeom prst="hexagon">
          <a:avLst>
            <a:gd name="adj" fmla="val 28570"/>
            <a:gd name="vf" fmla="val 11547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Effective feedback</a:t>
          </a:r>
          <a:endParaRPr lang="en-US" sz="1700" kern="1200" dirty="0"/>
        </a:p>
      </dsp:txBody>
      <dsp:txXfrm>
        <a:off x="1442090" y="1492780"/>
        <a:ext cx="1073032" cy="928215"/>
      </dsp:txXfrm>
    </dsp:sp>
    <dsp:sp modelId="{53A51535-3885-41BD-8FC6-A990EC42ECE4}">
      <dsp:nvSpPr>
        <dsp:cNvPr id="0" name=""/>
        <dsp:cNvSpPr/>
      </dsp:nvSpPr>
      <dsp:spPr>
        <a:xfrm>
          <a:off x="2181140" y="59847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302A34E-49CF-43C7-B410-8C3FBC22F457}">
      <dsp:nvSpPr>
        <dsp:cNvPr id="0" name=""/>
        <dsp:cNvSpPr/>
      </dsp:nvSpPr>
      <dsp:spPr>
        <a:xfrm>
          <a:off x="1323966" y="0"/>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Candid</a:t>
          </a:r>
          <a:endParaRPr lang="en-US" sz="1700" kern="1200" dirty="0"/>
        </a:p>
      </dsp:txBody>
      <dsp:txXfrm>
        <a:off x="1541931" y="188566"/>
        <a:ext cx="879323" cy="760716"/>
      </dsp:txXfrm>
    </dsp:sp>
    <dsp:sp modelId="{3B6DE434-88CD-42C2-B8CA-89F9E0887638}">
      <dsp:nvSpPr>
        <dsp:cNvPr id="0" name=""/>
        <dsp:cNvSpPr/>
      </dsp:nvSpPr>
      <dsp:spPr>
        <a:xfrm>
          <a:off x="2887860" y="157388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B6435E9-93F2-48F3-9E21-91845D7A941F}">
      <dsp:nvSpPr>
        <dsp:cNvPr id="0" name=""/>
        <dsp:cNvSpPr/>
      </dsp:nvSpPr>
      <dsp:spPr>
        <a:xfrm>
          <a:off x="2530206" y="699853"/>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Specific</a:t>
          </a:r>
          <a:endParaRPr lang="en-US" sz="1700" kern="1200" dirty="0"/>
        </a:p>
      </dsp:txBody>
      <dsp:txXfrm>
        <a:off x="2748171" y="888419"/>
        <a:ext cx="879323" cy="760716"/>
      </dsp:txXfrm>
    </dsp:sp>
    <dsp:sp modelId="{B3198489-EAB4-4703-B94C-29E99F6EF205}">
      <dsp:nvSpPr>
        <dsp:cNvPr id="0" name=""/>
        <dsp:cNvSpPr/>
      </dsp:nvSpPr>
      <dsp:spPr>
        <a:xfrm>
          <a:off x="2396926" y="2674942"/>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B82C289-5F69-4425-A6C6-BC92A8353E7C}">
      <dsp:nvSpPr>
        <dsp:cNvPr id="0" name=""/>
        <dsp:cNvSpPr/>
      </dsp:nvSpPr>
      <dsp:spPr>
        <a:xfrm>
          <a:off x="2530206" y="2075683"/>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Positive</a:t>
          </a:r>
          <a:endParaRPr lang="en-US" sz="1700" kern="1200" dirty="0"/>
        </a:p>
      </dsp:txBody>
      <dsp:txXfrm>
        <a:off x="2748171" y="2264249"/>
        <a:ext cx="879323" cy="760716"/>
      </dsp:txXfrm>
    </dsp:sp>
    <dsp:sp modelId="{EB87009B-6FCD-4A5B-BE8A-E00788FBC5FA}">
      <dsp:nvSpPr>
        <dsp:cNvPr id="0" name=""/>
        <dsp:cNvSpPr/>
      </dsp:nvSpPr>
      <dsp:spPr>
        <a:xfrm>
          <a:off x="1179113" y="278923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59FB02F-6871-4B2B-BE48-34EC445091FB}">
      <dsp:nvSpPr>
        <dsp:cNvPr id="0" name=""/>
        <dsp:cNvSpPr/>
      </dsp:nvSpPr>
      <dsp:spPr>
        <a:xfrm>
          <a:off x="1323966" y="2776319"/>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Timely / Frequent</a:t>
          </a:r>
          <a:endParaRPr lang="en-US" sz="1700" kern="1200" dirty="0"/>
        </a:p>
      </dsp:txBody>
      <dsp:txXfrm>
        <a:off x="1541931" y="2964885"/>
        <a:ext cx="879323" cy="760716"/>
      </dsp:txXfrm>
    </dsp:sp>
    <dsp:sp modelId="{39AF12DC-6423-464B-8376-E31A7560E48F}">
      <dsp:nvSpPr>
        <dsp:cNvPr id="0" name=""/>
        <dsp:cNvSpPr/>
      </dsp:nvSpPr>
      <dsp:spPr>
        <a:xfrm>
          <a:off x="460820" y="181421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8B2EFD9-8C6D-4CA3-A58A-81F4014F362B}">
      <dsp:nvSpPr>
        <dsp:cNvPr id="0" name=""/>
        <dsp:cNvSpPr/>
      </dsp:nvSpPr>
      <dsp:spPr>
        <a:xfrm>
          <a:off x="112126" y="2076466"/>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Action focused</a:t>
          </a:r>
          <a:endParaRPr lang="en-US" sz="1700" kern="1200" dirty="0"/>
        </a:p>
      </dsp:txBody>
      <dsp:txXfrm>
        <a:off x="330091" y="2265032"/>
        <a:ext cx="879323" cy="760716"/>
      </dsp:txXfrm>
    </dsp:sp>
    <dsp:sp modelId="{2879EB54-FC86-44B8-9422-97958CAC6619}">
      <dsp:nvSpPr>
        <dsp:cNvPr id="0" name=""/>
        <dsp:cNvSpPr/>
      </dsp:nvSpPr>
      <dsp:spPr>
        <a:xfrm>
          <a:off x="112126" y="698287"/>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Job-related</a:t>
          </a:r>
          <a:endParaRPr lang="en-US" sz="1700" kern="1200" dirty="0"/>
        </a:p>
      </dsp:txBody>
      <dsp:txXfrm>
        <a:off x="330091" y="886853"/>
        <a:ext cx="879323" cy="7607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1" y="0"/>
            <a:ext cx="3043343" cy="465455"/>
          </a:xfrm>
          <a:prstGeom prst="rect">
            <a:avLst/>
          </a:prstGeom>
        </p:spPr>
        <p:txBody>
          <a:bodyPr vert="horz" lIns="93309" tIns="46655" rIns="93309" bIns="46655" rtlCol="0"/>
          <a:lstStyle>
            <a:lvl1pPr algn="r">
              <a:defRPr sz="1200"/>
            </a:lvl1pPr>
          </a:lstStyle>
          <a:p>
            <a:fld id="{F6CF5512-8E4D-46C9-9203-ADACEC31A94F}" type="datetimeFigureOut">
              <a:rPr lang="en-US" smtClean="0"/>
              <a:t>4/26/2017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09" tIns="46655" rIns="93309" bIns="46655"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335738"/>
          </a:xfrm>
          <a:prstGeom prst="rect">
            <a:avLst/>
          </a:prstGeom>
        </p:spPr>
        <p:txBody>
          <a:bodyPr vert="horz" lIns="93309" tIns="46655" rIns="93309" bIns="46655"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5" y="1"/>
            <a:ext cx="3043343" cy="335738"/>
          </a:xfrm>
          <a:prstGeom prst="rect">
            <a:avLst/>
          </a:prstGeom>
        </p:spPr>
        <p:txBody>
          <a:bodyPr vert="horz" lIns="93309" tIns="46655" rIns="93309" bIns="46655" rtlCol="0"/>
          <a:lstStyle>
            <a:lvl1pPr algn="r">
              <a:defRPr sz="1200"/>
            </a:lvl1pPr>
          </a:lstStyle>
          <a:p>
            <a:fld id="{7A0C4957-A8F1-4602-BE95-B4787793BB94}" type="datetimeFigureOut">
              <a:rPr lang="en-US" smtClean="0"/>
              <a:t>4/26/2017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09" tIns="46655" rIns="93309" bIns="46655"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09" tIns="46655" rIns="93309" bIns="46655"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09" tIns="46655" rIns="93309" bIns="46655"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9" y="443835"/>
            <a:ext cx="1944075" cy="8519353"/>
          </a:xfrm>
          <a:prstGeom prst="rect">
            <a:avLst/>
          </a:prstGeom>
          <a:ln w="12700">
            <a:solidFill>
              <a:schemeClr val="tx1"/>
            </a:solidFill>
          </a:ln>
        </p:spPr>
        <p:txBody>
          <a:bodyPr vert="horz" lIns="93309" tIns="46655" rIns="93309" bIns="46655"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22.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smtClean="0"/>
              <a:t>Welcome</a:t>
            </a:r>
            <a:r>
              <a:rPr lang="en-US" b="0" baseline="0" dirty="0" smtClean="0"/>
              <a:t> to the What Makes a Great CDOT Supervisor course!  This course is designed to help you understand the roles and responsibilities of being a supervisor at CDOT.  </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9931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41313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custDataLst>
              <p:tags r:id="rId1"/>
            </p:custDataLst>
          </p:nvPr>
        </p:nvSpPr>
        <p:spPr/>
        <p:txBody>
          <a:bodyPr/>
          <a:lstStyle/>
          <a:p>
            <a:r>
              <a:rPr lang="en-US" dirty="0" smtClean="0"/>
              <a:t>As you transition from an individual contributor to a supervisor</a:t>
            </a:r>
            <a:r>
              <a:rPr lang="en-US" baseline="0" dirty="0" smtClean="0"/>
              <a:t> your time is spent using different skills.  On the top of the chart is the time the role spends working.  Starting from the bottom of the diagram you can see individual contributors spend the majority of their time using their technical skills, the area in blue, to complete their job.  In the next position, the lead worker, you can see that this starts to change and more time is spent </a:t>
            </a:r>
            <a:r>
              <a:rPr lang="en-US" dirty="0" smtClean="0"/>
              <a:t>on Conceptual skills,</a:t>
            </a:r>
            <a:r>
              <a:rPr lang="en-US" baseline="0" dirty="0" smtClean="0"/>
              <a:t> such as problem solving, and </a:t>
            </a:r>
            <a:r>
              <a:rPr lang="en-US" dirty="0" smtClean="0"/>
              <a:t>Interpersonal Skills, such as workings with other to accomplish</a:t>
            </a:r>
            <a:r>
              <a:rPr lang="en-US" baseline="0" dirty="0" smtClean="0"/>
              <a:t> key tasks.  </a:t>
            </a:r>
            <a:r>
              <a:rPr lang="en-US" dirty="0" smtClean="0"/>
              <a:t>It is important</a:t>
            </a:r>
            <a:r>
              <a:rPr lang="en-US" baseline="0" dirty="0" smtClean="0"/>
              <a:t> to note that all three skill </a:t>
            </a:r>
            <a:r>
              <a:rPr lang="en-US" dirty="0" smtClean="0"/>
              <a:t>are used at all levels, however more time is spent on Technical as an Individual Contributor, and then more time is spent on Conceptual and Strategic Skills as a supervisor. </a:t>
            </a:r>
            <a:r>
              <a:rPr lang="en-US" baseline="0" dirty="0" smtClean="0"/>
              <a:t> </a:t>
            </a:r>
            <a:r>
              <a:rPr lang="en-US" dirty="0" smtClean="0"/>
              <a:t>On average, about 20% of a supervisor’s time is spent on managing/developing direct reports.  And dealing with indirect reports adds to this. </a:t>
            </a:r>
            <a:r>
              <a:rPr lang="en-US" baseline="0" dirty="0" smtClean="0"/>
              <a:t> </a:t>
            </a:r>
            <a:r>
              <a:rPr lang="en-US" dirty="0" smtClean="0"/>
              <a:t>Now let’s answer</a:t>
            </a:r>
            <a:r>
              <a:rPr lang="en-US" baseline="0" dirty="0" smtClean="0"/>
              <a:t> a quick questions and then move on to the </a:t>
            </a:r>
            <a:r>
              <a:rPr lang="en-US" dirty="0" smtClean="0"/>
              <a:t>role of the supervisor.</a:t>
            </a:r>
            <a:r>
              <a:rPr lang="en-US"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407538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88005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237165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54015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4033806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This section of the course will identify and explain the components</a:t>
            </a:r>
            <a:r>
              <a:rPr lang="en-US" sz="1100" b="0" u="none" kern="1200" baseline="0" dirty="0" smtClean="0">
                <a:solidFill>
                  <a:schemeClr val="tx1"/>
                </a:solidFill>
                <a:effectLst/>
                <a:latin typeface="+mn-lt"/>
                <a:ea typeface="+mn-ea"/>
                <a:cs typeface="+mn-cs"/>
              </a:rPr>
              <a:t> of the supervision competencies from CDOT’s performance appraisal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1"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4403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212919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section of the course we will look at each of the bulleted items in the supervisory competency and explain what they mean to you as a supervisor.  </a:t>
            </a:r>
            <a:r>
              <a:rPr lang="en-US" dirty="0" smtClean="0"/>
              <a:t>Although</a:t>
            </a:r>
            <a:r>
              <a:rPr lang="en-US" baseline="0" dirty="0" smtClean="0"/>
              <a:t> we don’t often think about it, Performance Management is the process where we align the employee with the goals and objectives of CDOT’s strategic plan and to a larger degree the State of Colorado.  Part of a well-crafted Performance Management Plan is to inform the employee of what is expected of them in terms of there performance. Now let’s look at accountability.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351773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section of the course is the introduction. </a:t>
            </a:r>
            <a:r>
              <a:rPr lang="en-US" sz="1100" b="0" u="none" kern="1200" dirty="0" smtClean="0">
                <a:solidFill>
                  <a:schemeClr val="tx1"/>
                </a:solidFill>
                <a:effectLst/>
                <a:latin typeface="+mn-lt"/>
                <a:ea typeface="+mn-ea"/>
                <a:cs typeface="+mn-cs"/>
              </a:rPr>
              <a:t> It covers how to navigate the course, the course objectives and what is required of you in terms of the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1"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110671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The word “Accountability” means being held answerable for our actions and accomplishing goals and assignments. Supervisors model Accountability in most everything they do. When you complete your assigned tasks on time </a:t>
            </a:r>
            <a:r>
              <a:rPr lang="en-US" baseline="0" dirty="0" smtClean="0"/>
              <a:t>and </a:t>
            </a:r>
            <a:r>
              <a:rPr lang="en-US" dirty="0"/>
              <a:t>with good </a:t>
            </a:r>
            <a:r>
              <a:rPr lang="en-US" dirty="0" smtClean="0"/>
              <a:t>quality</a:t>
            </a:r>
            <a:r>
              <a:rPr lang="en-US" baseline="0" dirty="0" smtClean="0"/>
              <a:t>, you </a:t>
            </a:r>
            <a:r>
              <a:rPr lang="en-US" baseline="0" dirty="0"/>
              <a:t>are demonstrating </a:t>
            </a:r>
            <a:r>
              <a:rPr lang="en-US" dirty="0"/>
              <a:t>accountability for </a:t>
            </a:r>
            <a:r>
              <a:rPr lang="en-US" baseline="0" dirty="0" smtClean="0"/>
              <a:t>your </a:t>
            </a:r>
            <a:r>
              <a:rPr lang="en-US" dirty="0"/>
              <a:t>work. When </a:t>
            </a:r>
            <a:r>
              <a:rPr lang="en-US" baseline="0" dirty="0" smtClean="0"/>
              <a:t>you </a:t>
            </a:r>
            <a:r>
              <a:rPr lang="en-US" dirty="0"/>
              <a:t>accept </a:t>
            </a:r>
            <a:r>
              <a:rPr lang="en-US" baseline="0" dirty="0" smtClean="0"/>
              <a:t>responsibility </a:t>
            </a:r>
            <a:r>
              <a:rPr lang="en-US" dirty="0"/>
              <a:t>for a mistake you have made </a:t>
            </a:r>
            <a:r>
              <a:rPr lang="en-US" baseline="0" dirty="0"/>
              <a:t>and </a:t>
            </a:r>
            <a:r>
              <a:rPr lang="en-US" dirty="0"/>
              <a:t>resolve to make </a:t>
            </a:r>
            <a:r>
              <a:rPr lang="en-US" baseline="0" dirty="0" smtClean="0"/>
              <a:t>it </a:t>
            </a:r>
            <a:r>
              <a:rPr lang="en-US" dirty="0" smtClean="0"/>
              <a:t>right</a:t>
            </a:r>
            <a:r>
              <a:rPr lang="en-US" baseline="0" dirty="0" smtClean="0"/>
              <a:t>, you </a:t>
            </a:r>
            <a:r>
              <a:rPr lang="en-US" baseline="0" dirty="0"/>
              <a:t>are </a:t>
            </a:r>
            <a:r>
              <a:rPr lang="en-US" dirty="0"/>
              <a:t>demonstrating accountability for your </a:t>
            </a:r>
            <a:r>
              <a:rPr lang="en-US" dirty="0" smtClean="0"/>
              <a:t>actions</a:t>
            </a:r>
            <a:r>
              <a:rPr lang="en-US" baseline="0" dirty="0" smtClean="0"/>
              <a:t>. </a:t>
            </a:r>
            <a:endParaRPr lang="en-US" dirty="0"/>
          </a:p>
          <a:p>
            <a:pPr defTabSz="882762">
              <a:defRPr/>
            </a:pPr>
            <a:endParaRPr lang="en-US" dirty="0"/>
          </a:p>
          <a:p>
            <a:pPr defTabSz="882762">
              <a:defRPr/>
            </a:pPr>
            <a:r>
              <a:rPr lang="en-US" baseline="0" dirty="0" smtClean="0"/>
              <a:t>Also</a:t>
            </a:r>
            <a:r>
              <a:rPr lang="en-US" baseline="0" dirty="0"/>
              <a:t>, when you model accountability to </a:t>
            </a:r>
            <a:r>
              <a:rPr lang="en-US" dirty="0"/>
              <a:t>employees </a:t>
            </a:r>
            <a:r>
              <a:rPr lang="en-US" baseline="0" dirty="0" smtClean="0"/>
              <a:t>you </a:t>
            </a:r>
            <a:r>
              <a:rPr lang="en-US" baseline="0" dirty="0"/>
              <a:t>are showing that you plan ahead.  Remember</a:t>
            </a:r>
            <a:r>
              <a:rPr lang="en-US" dirty="0"/>
              <a:t>,</a:t>
            </a:r>
            <a:r>
              <a:rPr lang="en-US" baseline="0" dirty="0"/>
              <a:t> accountability is not something that is assigned at the end of a project or task, it starts at the beginning when you agree to take on the work.  </a:t>
            </a:r>
            <a:endParaRPr lang="en-US" dirty="0"/>
          </a:p>
          <a:p>
            <a:pPr defTabSz="882762">
              <a:defRPr/>
            </a:pPr>
            <a:endParaRPr lang="en-US" dirty="0"/>
          </a:p>
          <a:p>
            <a:pPr defTabSz="882762">
              <a:defRPr/>
            </a:pPr>
            <a:r>
              <a:rPr lang="en-US" baseline="0" dirty="0"/>
              <a:t>Accountability is also about communication.  Outlining what you are accountable for requires communication about what you are going to do.  When you ask a member of your team to be accountable for a task, be sure to communicate clearly what they need to do to be successful.  </a:t>
            </a:r>
            <a:endParaRPr lang="en-US" dirty="0"/>
          </a:p>
          <a:p>
            <a:pPr defTabSz="882762">
              <a:defRPr/>
            </a:pPr>
            <a:endParaRPr lang="en-US" dirty="0"/>
          </a:p>
          <a:p>
            <a:pPr defTabSz="882762">
              <a:defRPr/>
            </a:pPr>
            <a:r>
              <a:rPr lang="en-US" baseline="0" dirty="0"/>
              <a:t>Now let’s look at developing employee’s through </a:t>
            </a:r>
            <a:r>
              <a:rPr lang="en-US" baseline="0" dirty="0" smtClean="0"/>
              <a:t>performance management.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3290472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s a supervisor, you play an important role working with employees to manage their performance.  This is accomplished through </a:t>
            </a:r>
            <a:r>
              <a:rPr lang="en-US" dirty="0" smtClean="0"/>
              <a:t>Performance</a:t>
            </a:r>
            <a:r>
              <a:rPr lang="en-US" baseline="0" dirty="0" smtClean="0"/>
              <a:t> Management. </a:t>
            </a:r>
            <a:r>
              <a:rPr lang="en-US" dirty="0" smtClean="0"/>
              <a:t>Performance</a:t>
            </a:r>
            <a:r>
              <a:rPr lang="en-US" baseline="0" dirty="0" smtClean="0"/>
              <a:t> Management is the process of communicating throughout the year about the development and performance of an employee.  It is important to CDOT because it is how we develop our employees and communicate the type of work they should be doing and how it supports the organization.  Performance Management occurs when you set expectations and goals with the employee and how it relates to the goals of CDOT and your work group.    A critical component is to document relevant information of both desirable and non-desirable behavior so that it is not forgotten during reviews.  For information on performance management go the Performance Management page by clicking on the word here.  Now let’s take let’s answer a quick question before going on to coaching and feedback.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3897281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226302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100" b="0" u="none" kern="1200" dirty="0" smtClean="0">
                <a:solidFill>
                  <a:schemeClr val="tx1"/>
                </a:solidFill>
                <a:effectLst/>
                <a:latin typeface="+mn-lt"/>
                <a:ea typeface="+mn-ea"/>
                <a:cs typeface="+mn-cs"/>
              </a:rPr>
              <a:t>Feedback from a supervisor is the main way employees knows how they are performing. Therefore, one of the most important roles of a supervisor is to give effective feedback. The graphic on the right side of the screen shows what makes up effective feedback.</a:t>
            </a:r>
          </a:p>
          <a:p>
            <a:endParaRPr lang="en-US" dirty="0" smtClean="0"/>
          </a:p>
          <a:p>
            <a:r>
              <a:rPr lang="en-US" sz="1100" b="0" u="none" kern="1200" dirty="0" smtClean="0">
                <a:solidFill>
                  <a:schemeClr val="tx1"/>
                </a:solidFill>
                <a:effectLst/>
                <a:latin typeface="+mn-lt"/>
                <a:ea typeface="+mn-ea"/>
                <a:cs typeface="+mn-cs"/>
              </a:rPr>
              <a:t>Feedback should be candid,</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honest and direct. Every employee deserves to know where they stand in terms of how you view their performance, so supervisors should not avoid a difficult performance conversation or “sugarcoat” a difficult message.  </a:t>
            </a:r>
            <a:r>
              <a:rPr lang="en-US" baseline="0" dirty="0" smtClean="0"/>
              <a:t>By being honest and direct about your feedback to the employee you do not leave room for misunderstandings about the actions of the employee.</a:t>
            </a:r>
          </a:p>
          <a:p>
            <a:endParaRPr lang="en-US" b="0" baseline="0" dirty="0" smtClean="0"/>
          </a:p>
          <a:p>
            <a:pPr algn="l">
              <a:defRPr/>
            </a:pPr>
            <a:r>
              <a:rPr lang="en-US" b="0" dirty="0" smtClean="0"/>
              <a:t>When</a:t>
            </a:r>
            <a:r>
              <a:rPr lang="en-US" b="0" baseline="0" dirty="0" smtClean="0"/>
              <a:t> you are coaching an employee or providing feedback, </a:t>
            </a:r>
            <a:r>
              <a:rPr lang="en-US" b="0" dirty="0" smtClean="0"/>
              <a:t>tell the</a:t>
            </a:r>
            <a:r>
              <a:rPr lang="en-US" b="0" baseline="0" dirty="0" smtClean="0"/>
              <a:t> employee</a:t>
            </a:r>
            <a:r>
              <a:rPr lang="en-US" b="0" dirty="0" smtClean="0"/>
              <a:t> specifically what they have done.  For example instead of saying “Great job this week!” you could say, “I noticed that this week you took an extra tool with you, this made a difference in completing the project on time.  Great job on thinking ahead and being proactive!”  In addition to letting your employees know what they are doing right, it is a great management tool because it</a:t>
            </a:r>
            <a:r>
              <a:rPr lang="en-US" b="0" baseline="0" dirty="0" smtClean="0"/>
              <a:t> also</a:t>
            </a:r>
            <a:r>
              <a:rPr lang="en-US" b="0" dirty="0" smtClean="0"/>
              <a:t> lets them know you are paying attention to the work they are doing.</a:t>
            </a:r>
          </a:p>
          <a:p>
            <a:pPr defTabSz="882762">
              <a:defRPr/>
            </a:pPr>
            <a:endParaRPr lang="en-US" b="0" baseline="0" dirty="0" smtClean="0"/>
          </a:p>
          <a:p>
            <a:pPr defTabSz="882762">
              <a:defRPr/>
            </a:pPr>
            <a:r>
              <a:rPr lang="en-US" b="0" baseline="0" dirty="0" smtClean="0"/>
              <a:t>It is also important to be positive when you provide feedback.  This is easy to do when it is positive message.  However, being positive is also important when there is change the employee needs to make.  Being positive </a:t>
            </a:r>
            <a:r>
              <a:rPr lang="en-US" baseline="0" dirty="0" smtClean="0"/>
              <a:t>about the change shows that you believe the employee will</a:t>
            </a:r>
            <a:r>
              <a:rPr lang="en-US" dirty="0" smtClean="0"/>
              <a:t> </a:t>
            </a:r>
            <a:r>
              <a:rPr lang="en-US" baseline="0" dirty="0" smtClean="0"/>
              <a:t>make the change.  It also shows that you are willing to work with them.</a:t>
            </a:r>
          </a:p>
          <a:p>
            <a:pPr defTabSz="882762">
              <a:defRPr/>
            </a:pPr>
            <a:endParaRPr lang="en-US" baseline="0" dirty="0" smtClean="0"/>
          </a:p>
          <a:p>
            <a:pPr defTabSz="882762">
              <a:defRPr/>
            </a:pPr>
            <a:r>
              <a:rPr lang="en-US" baseline="0" dirty="0" smtClean="0"/>
              <a:t>Also, make sure to try and provide the feedback or coaching as close to the event as possible. </a:t>
            </a:r>
            <a:r>
              <a:rPr lang="en-US" sz="1100" b="0" u="none" kern="1200" dirty="0" smtClean="0">
                <a:solidFill>
                  <a:schemeClr val="tx1"/>
                </a:solidFill>
                <a:effectLst/>
                <a:latin typeface="+mn-lt"/>
                <a:ea typeface="+mn-ea"/>
                <a:cs typeface="+mn-cs"/>
              </a:rPr>
              <a:t>If an employee needs to make a change or improvement in their performance, the sooner they find out about it, the sooner they can take action. If an employee has done something very well, the sooner they receive positive feedback, the more rewarding it feels. </a:t>
            </a:r>
          </a:p>
          <a:p>
            <a:pPr defTabSz="882762">
              <a:defRPr/>
            </a:pPr>
            <a:endParaRPr lang="en-US" baseline="0" dirty="0" smtClean="0"/>
          </a:p>
          <a:p>
            <a:pPr defTabSz="882762">
              <a:defRPr/>
            </a:pPr>
            <a:r>
              <a:rPr lang="en-US" baseline="0" dirty="0" smtClean="0"/>
              <a:t>As a supervisor or manager, it is up to you to communicate to your employees frequently enough so they know how they are doing.</a:t>
            </a:r>
            <a:r>
              <a:rPr lang="en-US" dirty="0" smtClean="0"/>
              <a:t>  But  how much feedback you provide </a:t>
            </a:r>
            <a:r>
              <a:rPr lang="en-US" baseline="0" dirty="0" smtClean="0"/>
              <a:t>ultimately depends on the employee.  For example, you may need to have more frequent communication with a new employee or an employee who is struggling than with an employee who is doing well and understands their position well. </a:t>
            </a:r>
          </a:p>
          <a:p>
            <a:pPr defTabSz="882762">
              <a:defRPr/>
            </a:pPr>
            <a:endParaRPr lang="en-US" baseline="0" dirty="0" smtClean="0"/>
          </a:p>
          <a:p>
            <a:pPr defTabSz="882762">
              <a:defRPr/>
            </a:pPr>
            <a:r>
              <a:rPr lang="en-US" b="0" baseline="0" dirty="0" smtClean="0"/>
              <a:t>It is also important that you focus on the actions the employee can take to improve.  Provide examples of the actions the employee has done and actions that may be done differently.  This reinforces the positive behavior and when improvement is required allows the employee to model </a:t>
            </a:r>
            <a:r>
              <a:rPr lang="en-US" baseline="0" dirty="0" smtClean="0"/>
              <a:t>the behavior and show </a:t>
            </a:r>
            <a:r>
              <a:rPr lang="en-US" b="0" baseline="0" dirty="0" smtClean="0"/>
              <a:t>they are taking action on feedback you are providing.  In other words, provide them with the tools they need to make the change.  </a:t>
            </a:r>
          </a:p>
          <a:p>
            <a:pPr defTabSz="882762">
              <a:defRPr/>
            </a:pPr>
            <a:endParaRPr lang="en-US" b="0" baseline="0" dirty="0" smtClean="0"/>
          </a:p>
          <a:p>
            <a:pPr defTabSz="882762">
              <a:defRPr/>
            </a:pPr>
            <a:r>
              <a:rPr lang="en-US" b="0" baseline="0" dirty="0" smtClean="0"/>
              <a:t>And lastly, feedback and coaching must be Job Related. </a:t>
            </a:r>
            <a:r>
              <a:rPr lang="en-US" sz="1100" b="0" u="none" kern="1200" dirty="0" smtClean="0">
                <a:solidFill>
                  <a:schemeClr val="tx1"/>
                </a:solidFill>
                <a:effectLst/>
                <a:latin typeface="+mn-lt"/>
                <a:ea typeface="+mn-ea"/>
                <a:cs typeface="+mn-cs"/>
              </a:rPr>
              <a:t>Keeping feedback focused on the job helps to depersonalize the information and is more likely to produce a defensive reaction from the employee.  </a:t>
            </a:r>
          </a:p>
          <a:p>
            <a:pPr defTabSz="882762">
              <a:defRPr/>
            </a:pPr>
            <a:endParaRPr lang="en-US" sz="1100" b="0" u="none" kern="1200" baseline="0" dirty="0" smtClean="0">
              <a:solidFill>
                <a:schemeClr val="tx1"/>
              </a:solidFill>
              <a:effectLst/>
              <a:latin typeface="+mn-lt"/>
              <a:ea typeface="+mn-ea"/>
              <a:cs typeface="+mn-cs"/>
            </a:endParaRPr>
          </a:p>
          <a:p>
            <a:pPr defTabSz="882762">
              <a:defRPr/>
            </a:pPr>
            <a:r>
              <a:rPr lang="en-US" b="0" baseline="0" dirty="0" smtClean="0"/>
              <a:t>If you would like more information about providing feedback click on the resources link and select the Giving feedback document.  Now let’s look at communicating with employees.</a:t>
            </a:r>
          </a:p>
          <a:p>
            <a:endParaRPr lang="en-US" b="0" baseline="0" dirty="0" smtClean="0"/>
          </a:p>
          <a:p>
            <a:pPr defTabSz="882762">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491320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Supervisors are expected to communicate with employees in an open, respectful way and provide frequent and ongoing communications. The next section of this course will go into more detail about the supervisor’s role as Communicator.  But, for now, the key words to focus on here are “respectful” and “ongoing.” Recall that Respect is a CDOT value and involves being kind and civil with all employees. Supervisors sometimes need to deliver difficult messages and should do so with consideration for how the information may impact the employee. </a:t>
            </a:r>
            <a:endParaRPr lang="en-US" baseline="0" dirty="0" smtClean="0"/>
          </a:p>
          <a:p>
            <a:endParaRPr lang="en-US" baseline="0" dirty="0" smtClean="0"/>
          </a:p>
          <a:p>
            <a:r>
              <a:rPr lang="en-US" baseline="0" dirty="0" smtClean="0"/>
              <a:t>Ongoing informal communication is critical to the success of your employees.  It provides the employee the ability to make the small adjustments to their performance to be successful.  This is also where much of the communications about the tasks the employee needs to do </a:t>
            </a:r>
            <a:r>
              <a:rPr lang="en-US" dirty="0" smtClean="0"/>
              <a:t>occur.</a:t>
            </a:r>
            <a:r>
              <a:rPr lang="en-US" baseline="0" dirty="0" smtClean="0"/>
              <a:t>  Ongoing communication allows the employee to make changes before their actions need to be resolved through other means.  As a supervisor you benefit because when it is time to evaluate employees there are no surprises.</a:t>
            </a:r>
          </a:p>
          <a:p>
            <a:endParaRPr lang="en-US" baseline="0" dirty="0" smtClean="0"/>
          </a:p>
          <a:p>
            <a:r>
              <a:rPr lang="en-US" baseline="0" dirty="0" smtClean="0"/>
              <a:t>Now let’s look at the process of resolving Personnel Issues and Conflict.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976427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Whether we like it or not, personnel issues and conflicts are bound to happen, and it is often up to the supervisor to manage the resolution of such issues.</a:t>
            </a:r>
            <a:endParaRPr lang="en-US" dirty="0" smtClean="0"/>
          </a:p>
          <a:p>
            <a:endParaRPr lang="en-US" dirty="0" smtClean="0"/>
          </a:p>
          <a:p>
            <a:r>
              <a:rPr lang="en-US" dirty="0" smtClean="0"/>
              <a:t>When counseling</a:t>
            </a:r>
            <a:r>
              <a:rPr lang="en-US" baseline="0" dirty="0" smtClean="0"/>
              <a:t> an employee on their</a:t>
            </a:r>
            <a:r>
              <a:rPr lang="en-US" dirty="0" smtClean="0"/>
              <a:t> behavior or conflict </a:t>
            </a:r>
            <a:r>
              <a:rPr lang="en-US" baseline="0" dirty="0" smtClean="0"/>
              <a:t>remember use the acronym W.I.T.S, which stand for Why, Immediate, Think Small, and Specific. Employees need to understand </a:t>
            </a:r>
            <a:r>
              <a:rPr lang="en-US" i="1" baseline="0" dirty="0" smtClean="0"/>
              <a:t>why</a:t>
            </a:r>
            <a:r>
              <a:rPr lang="en-US" baseline="0" dirty="0" smtClean="0"/>
              <a:t> the issue or conflict at hand is a problem for the unit or for other employees. By explaining the impact of  their behavior, you are creating motivation to change.  Issues and conflicts need to be addressed as close to the event as possible. However, you do want to allow yourself time to document the behavior and prepare for the conversation.  Although, we want resolution to begin right away, sometimes the best way to make a change is to think small and make the changes over time.  And finally, be as </a:t>
            </a:r>
            <a:r>
              <a:rPr lang="en-US" b="1" dirty="0" smtClean="0"/>
              <a:t>Specific</a:t>
            </a:r>
            <a:r>
              <a:rPr lang="en-US" dirty="0" smtClean="0"/>
              <a:t> </a:t>
            </a:r>
            <a:r>
              <a:rPr lang="en-US" baseline="0" dirty="0" smtClean="0"/>
              <a:t>as possible.  Tell them specifically what they have done right or what they can do differently.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56796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Completing</a:t>
            </a:r>
            <a:r>
              <a:rPr lang="en-US" baseline="0" dirty="0" smtClean="0"/>
              <a:t> paperwork and getting it right the first time is one of the last things we think about when it comes to supervision.  So why is it so important?  Most of the paperwork we complete at CDOT is required so we have the data we need as an organization to accomplish tasks such as pay our employees or receive Federal funding.   In most cases, the paperwork you complete as a supervisor is for the organization such as the PDT (Promotion, Demotion or Transfer) or they may be for ourselves, such the benefit paperwork for open enrollment.  Regardless of the form it needs to completed correctly, or if you are the approver, it needs to be verified to ensure it is correct.  Inaccurate paperwork can cause delays in payment both to CDOT, our employees and our vendors and can have serious consequences to the our organization.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3973795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hen was the last time you took the time to talk to an employee or your team to let them know what they are doing right?  One of the biggest complaints employees had about their supervisor is that they are not acknowledged for what they do right.  This may be obvious, but when you see something going right it is usually because of the efforts of the team.</a:t>
            </a:r>
          </a:p>
          <a:p>
            <a:endParaRPr lang="en-US" baseline="0" dirty="0" smtClean="0"/>
          </a:p>
          <a:p>
            <a:r>
              <a:rPr lang="en-US" baseline="0" dirty="0" smtClean="0"/>
              <a:t>When you are acknowledging an accomplishment, let the employee know exactly what they have done right and don’t just say “good job”.  What did the employee do right.  </a:t>
            </a:r>
            <a:r>
              <a:rPr lang="en-US" dirty="0" smtClean="0"/>
              <a:t>F</a:t>
            </a:r>
            <a:r>
              <a:rPr lang="en-US" baseline="0" dirty="0" smtClean="0"/>
              <a:t>or example, “Mark, I noticed how patient you were when explaining how to fill in a work order.  That’s great teamwork and really helped me because I have to approve them.  Thanks!”</a:t>
            </a:r>
          </a:p>
          <a:p>
            <a:endParaRPr lang="en-US" baseline="0" dirty="0" smtClean="0"/>
          </a:p>
          <a:p>
            <a:r>
              <a:rPr lang="en-US" baseline="0" dirty="0" smtClean="0"/>
              <a:t>It is also nice to tie it into the core CDOT values and document the behavior.  When you document then you remember and can provide examples of the types of actions your employees are doing to make you a successful supervisor.  CDOT is currently in the process of creating an employee recognition program.  This program, once it goes live, will formalize</a:t>
            </a:r>
            <a:r>
              <a:rPr lang="en-US" dirty="0" smtClean="0"/>
              <a:t> current efforts in place.  Now let’s review collaborating</a:t>
            </a:r>
            <a:r>
              <a:rPr lang="en-US" baseline="0" dirty="0" smtClean="0"/>
              <a:t> with your peers.  Now let’s answer a quick questions before moving on.</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2289133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2655433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supervisor you are part of a team that works with other supervisors and employees.  While this may not be listed as a job duty, it is critical to your success.  There are several things you can do to make sure collaboration happens.  </a:t>
            </a:r>
          </a:p>
          <a:p>
            <a:endParaRPr lang="en-US" baseline="0" dirty="0" smtClean="0"/>
          </a:p>
          <a:p>
            <a:r>
              <a:rPr lang="en-US" baseline="0" dirty="0" smtClean="0"/>
              <a:t>The first is to build trust and respect with your peers.  This is done directly through your own actions, by making and keeping commitments and by treating others with respect. A foundation of trust and respect will go a long way when issues arise. Think of how difficult it is to resolve a conflict with someone you don’t trust. </a:t>
            </a:r>
          </a:p>
          <a:p>
            <a:endParaRPr lang="en-US" baseline="0" dirty="0" smtClean="0"/>
          </a:p>
          <a:p>
            <a:r>
              <a:rPr lang="en-US" baseline="0" dirty="0" smtClean="0"/>
              <a:t>The second thing you can do is to seek out common issues you can resolve by either sharing information you have that can be used to solve a problem or being open to asking for help and listening to the solutions that may be offered to you.  Remember, most likely the issues you are having are shared by other supervisors. </a:t>
            </a:r>
          </a:p>
          <a:p>
            <a:endParaRPr lang="en-US" baseline="0" dirty="0" smtClean="0"/>
          </a:p>
          <a:p>
            <a:r>
              <a:rPr lang="en-US" baseline="0" dirty="0" smtClean="0"/>
              <a:t>A third thing you can do is to make yourself available to other supervisors to discuss and strategize together. Conflicts rarely go away on their own. If you have a conflict, be sure to resolve it as quickly as possible so it does not carry over into other projects and hamper your relationships with other members of your team. </a:t>
            </a:r>
          </a:p>
          <a:p>
            <a:endParaRPr lang="en-US" baseline="0" dirty="0" smtClean="0"/>
          </a:p>
          <a:p>
            <a:r>
              <a:rPr lang="en-US" baseline="0" dirty="0" smtClean="0"/>
              <a:t>Seek out collaboration with the other member of your team.  This is done by working on shared projects.  When you do this remember to communicate with others about the project and what needs to be accomplished. And don’t forget to celebrate when you are successful.  This keeps the motivation high and creates an opportunity to bond.  </a:t>
            </a:r>
          </a:p>
          <a:p>
            <a:endParaRPr lang="en-US" baseline="0" dirty="0" smtClean="0"/>
          </a:p>
          <a:p>
            <a:r>
              <a:rPr lang="en-US" baseline="0" dirty="0" smtClean="0"/>
              <a:t>Now let’s look at the last item, using CDOT Values to resolve conflict.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187781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 to the course</a:t>
            </a:r>
            <a:r>
              <a:rPr lang="en-US" sz="1100" b="0" u="none" kern="1200" baseline="0" dirty="0" smtClean="0">
                <a:solidFill>
                  <a:schemeClr val="tx1"/>
                </a:solidFill>
                <a:effectLst/>
                <a:latin typeface="+mn-lt"/>
                <a:ea typeface="+mn-ea"/>
                <a:cs typeface="+mn-cs"/>
              </a:rPr>
              <a:t> outline.</a:t>
            </a:r>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1754235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 but not least is using</a:t>
            </a:r>
            <a:r>
              <a:rPr lang="en-US" baseline="0" dirty="0" smtClean="0"/>
              <a:t> CDOT’s values to guide how we conduct our work.  The values are more than just words, they are there to guide us when we are not sure of what to do and shape the behaviors of all of our employees.  They are the common bond to keep us aligned on the work we do.  If you have not already done so, please review the policy on the our values in the resources section of this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2277727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Communication is a critical skill for the supervisor.  In this section you will be provided an overview of the types of meeting it is recommended you have, what is recommended you communicate upward and how to share information with employees to build trust.</a:t>
            </a:r>
            <a:r>
              <a:rPr lang="en-US" sz="1100" b="0" u="none"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87210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1223995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8" y="447869"/>
            <a:ext cx="4661710" cy="8515319"/>
          </a:xfrm>
        </p:spPr>
        <p:txBody>
          <a:bodyPr/>
          <a:lstStyle/>
          <a:p>
            <a:r>
              <a:rPr lang="en-US" dirty="0" smtClean="0"/>
              <a:t>It </a:t>
            </a:r>
            <a:r>
              <a:rPr lang="en-US" baseline="0" dirty="0" smtClean="0"/>
              <a:t>can be difficult to meet with employees as a supervisor because of the demands placed on your time. But it is critical to both your success and the success of you employees.  When it comes to communication not all employees are the same.  Some employees may require that you provide them immediate feedback while others may only need to have biweekly meetings.  </a:t>
            </a:r>
          </a:p>
          <a:p>
            <a:endParaRPr lang="en-US" baseline="0" dirty="0" smtClean="0"/>
          </a:p>
          <a:p>
            <a:r>
              <a:rPr lang="en-US" baseline="0" dirty="0" smtClean="0"/>
              <a:t>For example, if you have an employee who comes back to you with questions, let them know the time you will be available later in the day for questions and outline how you want to receive the questions.  This not only helps you to budget your own time, but the employee remains productive.  When you have meetings make sure the employee leaves with everything they need prior to the end of the meeting.  This is done by providing clear directions about what they need to accomplish.  Set a time limit for the conversation and let the employee know what they need to communicate or prepare prior to the meeting.  </a:t>
            </a:r>
          </a:p>
          <a:p>
            <a:endParaRPr lang="en-US" baseline="0" dirty="0" smtClean="0"/>
          </a:p>
          <a:p>
            <a:r>
              <a:rPr lang="en-US" baseline="0" dirty="0" smtClean="0"/>
              <a:t>Also you need to be proactive in your communication, by understanding what the preferred communication style of the employee.  For example you may spend a lot of time drafting an email to an employee to let them know what you would like them to do, but then they come to you with questions about the project.  Why not spend the time meeting with the employee instead, and drafting the email as a follow-up?  Understanding what is effective communication means you will spend less time communicating in ways that do not meet the needs of the employee.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3812388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Before we get started, let’s talk about some of the consequences of poor communication. A big consequence of poor communication is disengagement or poor morale. Employees can feel isolated without communication.  Lack of information can also lead to rumors and misinformation spreading throughout the unit.  Another consequence is poor work performance when employees are not given clear direction about a task or goal. A final consequence, especially if you do not communicate to</a:t>
            </a:r>
            <a:r>
              <a:rPr lang="en-US" sz="1100" b="0" u="none" kern="1200" baseline="0" dirty="0" smtClean="0">
                <a:solidFill>
                  <a:schemeClr val="tx1"/>
                </a:solidFill>
                <a:effectLst/>
                <a:latin typeface="+mn-lt"/>
                <a:ea typeface="+mn-ea"/>
                <a:cs typeface="+mn-cs"/>
              </a:rPr>
              <a:t> your supervisor,</a:t>
            </a:r>
            <a:r>
              <a:rPr lang="en-US" sz="1100" b="0" u="none" kern="1200" dirty="0" smtClean="0">
                <a:solidFill>
                  <a:schemeClr val="tx1"/>
                </a:solidFill>
                <a:effectLst/>
                <a:latin typeface="+mn-lt"/>
                <a:ea typeface="+mn-ea"/>
                <a:cs typeface="+mn-cs"/>
              </a:rPr>
              <a:t> are</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surprises – supervisors need to be kept in the loop about important information to avoid being caught off guard.</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3336361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320686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Communication is critical to your success as a supervisor.  </a:t>
            </a:r>
            <a:r>
              <a:rPr lang="en-US" sz="1100" b="0" u="none" kern="1200" dirty="0" smtClean="0">
                <a:solidFill>
                  <a:schemeClr val="tx1"/>
                </a:solidFill>
                <a:effectLst/>
                <a:latin typeface="+mn-lt"/>
                <a:ea typeface="+mn-ea"/>
                <a:cs typeface="+mn-cs"/>
              </a:rPr>
              <a:t>While there are many ways you communicate information on a daily basis, in this course we are going to focus on three types of communication. </a:t>
            </a:r>
            <a:r>
              <a:rPr lang="en-US" baseline="0" dirty="0" smtClean="0"/>
              <a:t> The first is one-on-one communication with the members of you team where you can connect with the employee directly.  Team meeting are great for bring your team together to share information.  There is upward communication to your supervisor.  Now let’s look at the One on one meeting.</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786776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2354375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have</a:t>
            </a:r>
            <a:r>
              <a:rPr lang="en-US" baseline="0" dirty="0" smtClean="0"/>
              <a:t> a team meeting there are a couple of things you might want to keep in mind.  The first is have a purpose so the meeting is relevant to all employees.  Also is a good idea to have an agenda.  If you do not have one click on the resources link to download one you can modify.  In terms of time keep it focused and stick to the timeframe you allotted.  Be sure everyone has an equal opportunity to participate and if there is something that requires follow up be sure to cover it via email or during the next team meeting.  Now let’s look at communicating upward.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2340915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264189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3608336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Sharing information,</a:t>
            </a:r>
            <a:r>
              <a:rPr lang="en-US" baseline="0" dirty="0" smtClean="0"/>
              <a:t> when you are able, is one of the most important aspects of the job of the supervisor.  When sharing information there are four things to keep in mind.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is to let your employees know as soon as you can. As a supervisor you may be privy to information that your employees would like to know, but are not able to because of organizational needs.  When you are able to share information you should do so with all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Sharing information when you are able allows employees to be connected to what's happening in the organization.  When employees learn about an event through the news or through other channels when you have the information, then they may feel the organization does not trust them, or that they are out of the loop.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Providing what information you can is a good way to avoid rumors.  Remember, In the absence of a message one is usually created from what is known and it is rarely correct.  Also, </a:t>
            </a:r>
            <a:r>
              <a:rPr lang="en-US" b="0" baseline="0" dirty="0" smtClean="0"/>
              <a:t>w</a:t>
            </a:r>
            <a:r>
              <a:rPr lang="en-US" baseline="0" dirty="0" smtClean="0"/>
              <a:t>hen you have information you may not be able to share everything, but you can share a little of what you know and the reason you are not able to provide the rest of the information.  This can build trust and prevent rumors because everyone one is on the same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way you can share information is by providing feedback or answering questions. Providing feedback  or answering questions is also information and can be useful to both you and the employee.  When you are open to feedback or questions you are showing you are open to communication and what to share information.  Now let’s look at where you can find information.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1206474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846876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This is an optional section where you will learn about the actions you can take to make your transition from an employee to a supervisor as smooth as possible. </a:t>
            </a:r>
            <a:r>
              <a:rPr lang="en-US" sz="1100" b="0" u="none" kern="1200" baseline="0" dirty="0" smtClean="0">
                <a:solidFill>
                  <a:schemeClr val="tx1"/>
                </a:solidFill>
                <a:effectLst/>
                <a:latin typeface="+mn-lt"/>
                <a:ea typeface="+mn-ea"/>
                <a:cs typeface="+mn-cs"/>
              </a:rPr>
              <a:t> If you do not want to take this section, click on the Conclusion tab to skip this section and complete the course.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4238728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3208338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are awarded a promotion, over your former coworkers, they may have bad feelings about what they interpret as a loss.  As the supervisor, you need to help your employee get past these feeling so they can be productive.  The first step is to listen to the employee, but don’t defend.  The hiring decision was not yours to make and it is not yours to defend.  In realty there is very little you can do about how the employee feels and the quicker you can help move them on to something they can do something about the better off you and the employee are going to be.  </a:t>
            </a:r>
          </a:p>
          <a:p>
            <a:endParaRPr lang="en-US" baseline="0" dirty="0" smtClean="0"/>
          </a:p>
          <a:p>
            <a:r>
              <a:rPr lang="en-US" baseline="0" dirty="0" smtClean="0"/>
              <a:t>The next step is to re-direct the conversation to the goals of the employee and the contributions they can make to the team.  This allows the employee to transition their thoughts to how they can help both themselves and team.  </a:t>
            </a:r>
          </a:p>
          <a:p>
            <a:endParaRPr lang="en-US" baseline="0" dirty="0" smtClean="0"/>
          </a:p>
          <a:p>
            <a:r>
              <a:rPr lang="en-US" baseline="0" dirty="0" smtClean="0"/>
              <a:t>You should have discussions with employee about their career goals and aspirations.  As the supervisor you have the ability to position them for their new opportunity through the type of work you assign and giving them constructive feedback.  Over time, continue to set performance expectations and give feedback in a respectful way.  </a:t>
            </a:r>
          </a:p>
          <a:p>
            <a:endParaRPr lang="en-US" baseline="0" dirty="0" smtClean="0"/>
          </a:p>
          <a:p>
            <a:r>
              <a:rPr lang="en-US" baseline="0" dirty="0" smtClean="0"/>
              <a:t>Now let’s answer a brief questions before we look at the actions to start and stop.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1490688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517760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1750595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a:t>
            </a:r>
            <a:r>
              <a:rPr lang="en-US" baseline="0" dirty="0" smtClean="0"/>
              <a:t>f the challenges of making the transition from a peer to a supervisor is that you may now be supervising people you have formed close friendships with.  There is no rule against being friends with people you supervise.  However, if not handled appropriately, you could be accused of showing favoritism to your friends.  The best way to avoid being accused of favoritism is to treat all employees fairly and keep work and friendships separate.  </a:t>
            </a:r>
            <a:endParaRPr lang="en-US" dirty="0" smtClean="0"/>
          </a:p>
          <a:p>
            <a:endParaRPr lang="en-US" dirty="0" smtClean="0"/>
          </a:p>
          <a:p>
            <a:r>
              <a:rPr lang="en-US" dirty="0" smtClean="0"/>
              <a:t>In</a:t>
            </a:r>
            <a:r>
              <a:rPr lang="en-US" baseline="0" dirty="0" smtClean="0"/>
              <a:t> some cases, there may be a change to some of the relationships with your former coworkers.  This is not to say that you cannot be friends, but there may be some changes you need to make.  First as a supervisor you will need to create boundaries while you are at work between you and your employees.  This is because you need to treat all of your employees fairly, and if there is the perception that an employee is being treated differently there can be issues for you as a supervisor.  Additionally, you are sometimes going to be trusted with information you cannot share.  Not sharing this information could impact your friendship.  And finally, there are times when you have to take actions as a supervisor that may not equally benefit CDOT and your friend.  For example asking someone to work extra hours over a holiday.  As a supervisor it is up to you to find the right balance.  Now let’s look at the actions you need to start and stop once you become a supervisor.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346633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step into</a:t>
            </a:r>
            <a:r>
              <a:rPr lang="en-US" baseline="0" dirty="0" smtClean="0"/>
              <a:t> your new role as a supervisor there are a couple of things you can do right away.  Let’s start off with what you need to start doing.  The first thing you can do is to reconnect with your former coworkers as a supervisor and not a peer.  This involves setting up meetings to discuss your new role and your expectations of your employees.  Communicate to your employees what you need to accomplish in your new role and how their work is connected to your mutual success.  You should also begin to assign projects to the team.  This allows you to determine how they work and also shows you are willing to share your authority.  This involves delegating, setting deadlines and planning the workload of your employees so you can accomplish all of the new tasks you have been assigned.  </a:t>
            </a:r>
          </a:p>
          <a:p>
            <a:endParaRPr lang="en-US" baseline="0" dirty="0" smtClean="0"/>
          </a:p>
          <a:p>
            <a:r>
              <a:rPr lang="en-US" baseline="0" dirty="0" smtClean="0"/>
              <a:t>Finally begin communicating with your employees through one-on-one meeting and team meetings.  By doing so you are not only establishing communication channels you are also taking time to get to know you employees as a supervisor and also avoid the perception of favoritism by any one employee spending too much time in your office.  Understand that this may change some of the relationships you had in the past and create distance.  This is not say you can’t be friends, just that the relationship may change.  </a:t>
            </a:r>
          </a:p>
          <a:p>
            <a:endParaRPr lang="en-US" baseline="0" dirty="0" smtClean="0"/>
          </a:p>
          <a:p>
            <a:r>
              <a:rPr lang="en-US" baseline="0" dirty="0" smtClean="0"/>
              <a:t>As a supervisor, you also need to change.  If you continue with how you have always done things then you will not be successful.  Connecting with your new peers, there other supervisors and your new manager can help.  You must transition into your new role, but give it time, by not trying to make every change you want at one time.  Now let’s answer a quick question about the content we have reviewed so far.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114074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475" y="420688"/>
            <a:ext cx="4503738" cy="3379787"/>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1195" indent="-221195">
              <a:defRPr/>
            </a:pPr>
            <a:r>
              <a:rPr lang="en-US" b="0" dirty="0" smtClean="0"/>
              <a:t>In your role as a supervisor,</a:t>
            </a:r>
            <a:r>
              <a:rPr lang="en-US" b="0" baseline="0" dirty="0" smtClean="0"/>
              <a:t> it is important to be able to apply the each of the learning objectives of the this course.  Take a moment to review the learning objectives of the course.  Upon completing this course you will have a chance to review them and see if they were met.  When you are done click the next button to continue.</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5</a:t>
            </a:fld>
            <a:endParaRPr lang="en-US" smtClean="0"/>
          </a:p>
        </p:txBody>
      </p:sp>
    </p:spTree>
    <p:extLst>
      <p:ext uri="{BB962C8B-B14F-4D97-AF65-F5344CB8AC3E}">
        <p14:creationId xmlns:p14="http://schemas.microsoft.com/office/powerpoint/2010/main" val="1543862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546351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8917110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This section summarizes the course, outlines help resources, and also contains the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2999762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29942126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475" y="420688"/>
            <a:ext cx="4503738" cy="3379787"/>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1195" indent="-221195">
              <a:defRPr/>
            </a:pPr>
            <a:r>
              <a:rPr lang="en-US" b="0" dirty="0" smtClean="0"/>
              <a:t>Now that you have</a:t>
            </a:r>
            <a:r>
              <a:rPr lang="en-US" b="0" baseline="0" dirty="0" smtClean="0"/>
              <a:t> competed the course you should be able to describe each of the items on the bulleted list.  Please take a moment to review the conclusion slide.  When you are done click the next button to learn about the types of help resources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54</a:t>
            </a:fld>
            <a:endParaRPr lang="en-US" smtClean="0"/>
          </a:p>
        </p:txBody>
      </p:sp>
    </p:spTree>
    <p:extLst>
      <p:ext uri="{BB962C8B-B14F-4D97-AF65-F5344CB8AC3E}">
        <p14:creationId xmlns:p14="http://schemas.microsoft.com/office/powerpoint/2010/main" val="1697006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915443">
              <a:defRPr/>
            </a:pPr>
            <a:r>
              <a:rPr lang="en-US" b="0" dirty="0" smtClean="0"/>
              <a:t>If you are uncertain about how to supervise</a:t>
            </a:r>
            <a:r>
              <a:rPr lang="en-US" b="0" baseline="0" dirty="0" smtClean="0"/>
              <a:t> an employee the best person to contact is your civil rights manager.  If you need additional help contact the Civil Rights Manager for your region.  Now let’s look at other training courses on leadership you can take. </a:t>
            </a:r>
            <a:endParaRPr lang="en-US" b="0" baseline="0" dirty="0"/>
          </a:p>
          <a:p>
            <a:pPr marL="346610" lvl="1" indent="-17166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55</a:t>
            </a:fld>
            <a:endParaRPr lang="en-US" dirty="0"/>
          </a:p>
        </p:txBody>
      </p:sp>
    </p:spTree>
    <p:extLst>
      <p:ext uri="{BB962C8B-B14F-4D97-AF65-F5344CB8AC3E}">
        <p14:creationId xmlns:p14="http://schemas.microsoft.com/office/powerpoint/2010/main" val="4260698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8873282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03738" cy="3379787"/>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What Makes a Great CDOT Supervisor course!  In order to maintain a record of your successful completion of the course, you must complete the following assessment.  You may take the assessment as many times as you want, until you are happy with the results.  Click the next button to begin the assessment.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34792000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160429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one last thing,</a:t>
            </a:r>
            <a:r>
              <a:rPr lang="en-US" baseline="0" dirty="0" smtClean="0"/>
              <a:t> before we continue.  Throughout the course you will be asked to verify your knowledge of the content in the course by answering questions.  At the end of the course you will be asked to complete an assessment.  The assessment will be used to verify you have knowledge of the content of the course and is also used by the LMS to validate that you have taken the course.  Now let’s move on to the next section of the course.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12675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In this section, you will learn about some key roles and responsibilities of a supervisor.</a:t>
            </a:r>
            <a:r>
              <a:rPr lang="en-US" sz="1100" b="0" u="none"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smtClean="0"/>
              <a:t>Click </a:t>
            </a:r>
            <a:r>
              <a:rPr lang="en-US" sz="1100" b="1" i="1" dirty="0" smtClean="0"/>
              <a:t>next</a:t>
            </a:r>
            <a:r>
              <a:rPr lang="en-US" sz="1100" i="1" dirty="0" smtClean="0"/>
              <a:t> to continue the course, the </a:t>
            </a:r>
            <a:r>
              <a:rPr lang="en-US" sz="1100" b="1" i="1" dirty="0" smtClean="0"/>
              <a:t>green question mark </a:t>
            </a:r>
            <a:r>
              <a:rPr lang="en-US" sz="1100" i="1" dirty="0" smtClean="0"/>
              <a:t>to display the section agenda or the </a:t>
            </a:r>
            <a:r>
              <a:rPr lang="en-US" sz="1100" b="1" i="1" dirty="0" smtClean="0"/>
              <a:t>blue section title </a:t>
            </a:r>
            <a:r>
              <a:rPr lang="en-US" sz="1100" i="1" dirty="0" smtClean="0"/>
              <a:t>to jump to that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375685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Take a moment to review the topics for this section of the course. When you are done reviewing them, click the Next button to go to return</a:t>
            </a:r>
            <a:r>
              <a:rPr lang="en-US" sz="1100" b="0" u="none" kern="1200" baseline="0" dirty="0" smtClean="0">
                <a:solidFill>
                  <a:schemeClr val="tx1"/>
                </a:solidFill>
                <a:effectLst/>
                <a:latin typeface="+mn-lt"/>
                <a:ea typeface="+mn-ea"/>
                <a:cs typeface="+mn-cs"/>
              </a:rPr>
              <a:t> to the course outline.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412810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role of the Supervisor is to serve as</a:t>
            </a:r>
            <a:r>
              <a:rPr lang="en-US" baseline="0" dirty="0" smtClean="0"/>
              <a:t> a representative of CDOT.  This means your job is more than making sure people are completing there assigned tasks.  Your job involves helping CDOT achieve its mission and vision through its people.  As part of this, you need to be familiar with the mission and vision of CDOT.  As a supervisor it is your responsibility to communicate the mission vision and values to your team, explain how the team contributes to the mission and vision and holding the team accountable for demonstrating the values.  Take a minute to review the mission and vision, we will talk more about the values on the next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1707540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9183644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3"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7.xml"/><Relationship Id="rId7" Type="http://schemas.openxmlformats.org/officeDocument/2006/relationships/image" Target="../media/image18.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0.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18.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1.xml"/><Relationship Id="rId7" Type="http://schemas.openxmlformats.org/officeDocument/2006/relationships/image" Target="../media/image2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1.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22.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5.xml"/><Relationship Id="rId7" Type="http://schemas.openxmlformats.org/officeDocument/2006/relationships/image" Target="../media/image2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3.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1.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28.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7.png"/><Relationship Id="rId5" Type="http://schemas.openxmlformats.org/officeDocument/2006/relationships/tags" Target="../tags/tag31.xml"/><Relationship Id="rId10" Type="http://schemas.openxmlformats.org/officeDocument/2006/relationships/image" Target="../media/image26.png"/><Relationship Id="rId4" Type="http://schemas.openxmlformats.org/officeDocument/2006/relationships/tags" Target="../tags/tag30.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6.xml"/><Relationship Id="rId7" Type="http://schemas.openxmlformats.org/officeDocument/2006/relationships/image" Target="../media/image29.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4.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37.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40.xml"/><Relationship Id="rId7" Type="http://schemas.openxmlformats.org/officeDocument/2006/relationships/image" Target="../media/image3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5.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41.xm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44.xml"/><Relationship Id="rId7" Type="http://schemas.openxmlformats.org/officeDocument/2006/relationships/image" Target="../media/image3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6.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45.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2.xml"/><Relationship Id="rId3" Type="http://schemas.openxmlformats.org/officeDocument/2006/relationships/notesSlide" Target="../notesSlides/notesSlide17.xml"/><Relationship Id="rId7" Type="http://schemas.openxmlformats.org/officeDocument/2006/relationships/slide" Target="slide7.xml"/><Relationship Id="rId12" Type="http://schemas.openxmlformats.org/officeDocument/2006/relationships/slide" Target="slide43.xml"/><Relationship Id="rId2" Type="http://schemas.openxmlformats.org/officeDocument/2006/relationships/slideLayout" Target="../slideLayouts/slideLayout2.xml"/><Relationship Id="rId16" Type="http://schemas.openxmlformats.org/officeDocument/2006/relationships/slide" Target="slide44.xml"/><Relationship Id="rId1" Type="http://schemas.openxmlformats.org/officeDocument/2006/relationships/tags" Target="../tags/tag46.xml"/><Relationship Id="rId6" Type="http://schemas.openxmlformats.org/officeDocument/2006/relationships/image" Target="../media/image15.png"/><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53.xml"/><Relationship Id="rId10" Type="http://schemas.openxmlformats.org/officeDocument/2006/relationships/slide" Target="slide31.xml"/><Relationship Id="rId4" Type="http://schemas.openxmlformats.org/officeDocument/2006/relationships/slide" Target="slide2.xml"/><Relationship Id="rId9" Type="http://schemas.openxmlformats.org/officeDocument/2006/relationships/slide" Target="slide8.xml"/><Relationship Id="rId14" Type="http://schemas.openxmlformats.org/officeDocument/2006/relationships/slide" Target="slide5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9.xml"/><Relationship Id="rId7" Type="http://schemas.openxmlformats.org/officeDocument/2006/relationships/diagramQuickStyle" Target="../diagrams/quickStyle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9.xml"/><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4.xml"/><Relationship Id="rId3" Type="http://schemas.openxmlformats.org/officeDocument/2006/relationships/notesSlide" Target="../notesSlides/notesSlide2.xml"/><Relationship Id="rId7" Type="http://schemas.openxmlformats.org/officeDocument/2006/relationships/slide" Target="slide31.xml"/><Relationship Id="rId12" Type="http://schemas.openxmlformats.org/officeDocument/2006/relationships/slide" Target="slide53.xml"/><Relationship Id="rId2" Type="http://schemas.openxmlformats.org/officeDocument/2006/relationships/slideLayout" Target="../slideLayouts/slideLayout23.xml"/><Relationship Id="rId16" Type="http://schemas.openxmlformats.org/officeDocument/2006/relationships/slide" Target="slide18.xml"/><Relationship Id="rId1" Type="http://schemas.openxmlformats.org/officeDocument/2006/relationships/tags" Target="../tags/tag4.xml"/><Relationship Id="rId6" Type="http://schemas.openxmlformats.org/officeDocument/2006/relationships/slide" Target="slide17.xml"/><Relationship Id="rId11" Type="http://schemas.openxmlformats.org/officeDocument/2006/relationships/image" Target="../media/image15.png"/><Relationship Id="rId5" Type="http://schemas.openxmlformats.org/officeDocument/2006/relationships/slide" Target="slide7.xml"/><Relationship Id="rId15" Type="http://schemas.openxmlformats.org/officeDocument/2006/relationships/slide" Target="slide8.xml"/><Relationship Id="rId10" Type="http://schemas.openxmlformats.org/officeDocument/2006/relationships/slide" Target="slide32.xml"/><Relationship Id="rId4" Type="http://schemas.openxmlformats.org/officeDocument/2006/relationships/slide" Target="slide4.xml"/><Relationship Id="rId9" Type="http://schemas.openxmlformats.org/officeDocument/2006/relationships/slide" Target="slide52.xml"/><Relationship Id="rId1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5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52.xml"/><Relationship Id="rId4" Type="http://schemas.openxmlformats.org/officeDocument/2006/relationships/hyperlink" Target="http://intranet.dot.state.co.us/employees/performance-managemen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55.xml"/><Relationship Id="rId7" Type="http://schemas.openxmlformats.org/officeDocument/2006/relationships/image" Target="../media/image35.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22.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56.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9.xml"/><Relationship Id="rId7" Type="http://schemas.openxmlformats.org/officeDocument/2006/relationships/diagramQuickStyle" Target="../diagrams/quickStyle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23.xml"/><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59.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60.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61.xml"/><Relationship Id="rId5" Type="http://schemas.openxmlformats.org/officeDocument/2006/relationships/image" Target="../media/image38.jpeg"/><Relationship Id="rId4" Type="http://schemas.openxmlformats.org/officeDocument/2006/relationships/hyperlink" Target="http://intranet.dot.state.co.us/resources/CDOT-forms"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39.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66.xml"/><Relationship Id="rId7" Type="http://schemas.openxmlformats.org/officeDocument/2006/relationships/image" Target="../media/image40.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28.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67.xml"/><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68.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69.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18.xml"/><Relationship Id="rId3" Type="http://schemas.openxmlformats.org/officeDocument/2006/relationships/notesSlide" Target="../notesSlides/notesSlide31.xml"/><Relationship Id="rId7" Type="http://schemas.openxmlformats.org/officeDocument/2006/relationships/slide" Target="slide33.xml"/><Relationship Id="rId12" Type="http://schemas.openxmlformats.org/officeDocument/2006/relationships/slide" Target="slide8.xml"/><Relationship Id="rId2" Type="http://schemas.openxmlformats.org/officeDocument/2006/relationships/slideLayout" Target="../slideLayouts/slideLayout2.xml"/><Relationship Id="rId16" Type="http://schemas.openxmlformats.org/officeDocument/2006/relationships/slide" Target="slide44.xml"/><Relationship Id="rId1" Type="http://schemas.openxmlformats.org/officeDocument/2006/relationships/tags" Target="../tags/tag70.xml"/><Relationship Id="rId6" Type="http://schemas.openxmlformats.org/officeDocument/2006/relationships/slide" Target="slide17.xml"/><Relationship Id="rId11" Type="http://schemas.openxmlformats.org/officeDocument/2006/relationships/image" Target="../media/image15.png"/><Relationship Id="rId5" Type="http://schemas.openxmlformats.org/officeDocument/2006/relationships/slide" Target="slide7.xml"/><Relationship Id="rId15" Type="http://schemas.openxmlformats.org/officeDocument/2006/relationships/slide" Target="slide53.xml"/><Relationship Id="rId10" Type="http://schemas.openxmlformats.org/officeDocument/2006/relationships/slide" Target="slide3.xml"/><Relationship Id="rId4" Type="http://schemas.openxmlformats.org/officeDocument/2006/relationships/slide" Target="slide2.xml"/><Relationship Id="rId9" Type="http://schemas.openxmlformats.org/officeDocument/2006/relationships/slide" Target="slide54.xml"/><Relationship Id="rId1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73.xml"/><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4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78.xml"/><Relationship Id="rId7" Type="http://schemas.openxmlformats.org/officeDocument/2006/relationships/image" Target="../media/image4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35.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79.xml"/><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83.xml"/><Relationship Id="rId7" Type="http://schemas.openxmlformats.org/officeDocument/2006/relationships/image" Target="../media/image47.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37.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84.xml"/><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0.xml"/><Relationship Id="rId1" Type="http://schemas.openxmlformats.org/officeDocument/2006/relationships/tags" Target="../tags/tag85.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88.xml"/><Relationship Id="rId7" Type="http://schemas.openxmlformats.org/officeDocument/2006/relationships/image" Target="../media/image49.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39.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89.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92.xml"/><Relationship Id="rId7" Type="http://schemas.openxmlformats.org/officeDocument/2006/relationships/image" Target="../media/image5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40.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93.xml"/><Relationship Id="rId9"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94.xml"/></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97.xml"/><Relationship Id="rId7" Type="http://schemas.openxmlformats.org/officeDocument/2006/relationships/image" Target="../media/image51.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42.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98.xml"/><Relationship Id="rId9" Type="http://schemas.openxmlformats.org/officeDocument/2006/relationships/image" Target="../media/image20.png"/></Relationships>
</file>

<file path=ppt/slides/_rels/slide4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2.xml"/><Relationship Id="rId3" Type="http://schemas.openxmlformats.org/officeDocument/2006/relationships/notesSlide" Target="../notesSlides/notesSlide43.xml"/><Relationship Id="rId7" Type="http://schemas.openxmlformats.org/officeDocument/2006/relationships/slide" Target="slide7.xml"/><Relationship Id="rId12" Type="http://schemas.openxmlformats.org/officeDocument/2006/relationships/slide" Target="slide45.xml"/><Relationship Id="rId2" Type="http://schemas.openxmlformats.org/officeDocument/2006/relationships/slideLayout" Target="../slideLayouts/slideLayout12.xml"/><Relationship Id="rId16" Type="http://schemas.openxmlformats.org/officeDocument/2006/relationships/slide" Target="slide44.xml"/><Relationship Id="rId1" Type="http://schemas.openxmlformats.org/officeDocument/2006/relationships/tags" Target="../tags/tag99.xml"/><Relationship Id="rId6" Type="http://schemas.openxmlformats.org/officeDocument/2006/relationships/image" Target="../media/image15.png"/><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53.xml"/><Relationship Id="rId10" Type="http://schemas.openxmlformats.org/officeDocument/2006/relationships/slide" Target="slide31.xml"/><Relationship Id="rId4" Type="http://schemas.openxmlformats.org/officeDocument/2006/relationships/slide" Target="slide2.xml"/><Relationship Id="rId9" Type="http://schemas.openxmlformats.org/officeDocument/2006/relationships/slide" Target="slide8.xml"/><Relationship Id="rId14" Type="http://schemas.openxmlformats.org/officeDocument/2006/relationships/slide" Target="slide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10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05.xml"/><Relationship Id="rId7" Type="http://schemas.openxmlformats.org/officeDocument/2006/relationships/image" Target="../media/image53.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46.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106.xml"/><Relationship Id="rId9" Type="http://schemas.openxmlformats.org/officeDocument/2006/relationships/image" Target="../media/image28.png"/></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9.xml"/><Relationship Id="rId7" Type="http://schemas.openxmlformats.org/officeDocument/2006/relationships/image" Target="../media/image54.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47.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110.xml"/><Relationship Id="rId9"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xml"/><Relationship Id="rId1" Type="http://schemas.openxmlformats.org/officeDocument/2006/relationships/tags" Target="../tags/tag111.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9.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15.xml"/><Relationship Id="rId7" Type="http://schemas.openxmlformats.org/officeDocument/2006/relationships/image" Target="../media/image56.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50.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116.xml"/><Relationship Id="rId9" Type="http://schemas.openxmlformats.org/officeDocument/2006/relationships/image" Target="../media/image28.png"/></Relationships>
</file>

<file path=ppt/slides/_rels/slide5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19.xml"/><Relationship Id="rId7" Type="http://schemas.openxmlformats.org/officeDocument/2006/relationships/image" Target="../media/image57.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51.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120.xml"/><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2.xml"/><Relationship Id="rId3" Type="http://schemas.openxmlformats.org/officeDocument/2006/relationships/notesSlide" Target="../notesSlides/notesSlide52.xml"/><Relationship Id="rId7" Type="http://schemas.openxmlformats.org/officeDocument/2006/relationships/slide" Target="slide7.xml"/><Relationship Id="rId12" Type="http://schemas.openxmlformats.org/officeDocument/2006/relationships/slide" Target="slide43.xml"/><Relationship Id="rId2" Type="http://schemas.openxmlformats.org/officeDocument/2006/relationships/slideLayout" Target="../slideLayouts/slideLayout2.xml"/><Relationship Id="rId16" Type="http://schemas.openxmlformats.org/officeDocument/2006/relationships/slide" Target="slide44.xml"/><Relationship Id="rId1" Type="http://schemas.openxmlformats.org/officeDocument/2006/relationships/tags" Target="../tags/tag121.xml"/><Relationship Id="rId6" Type="http://schemas.openxmlformats.org/officeDocument/2006/relationships/image" Target="../media/image15.png"/><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53.xml"/><Relationship Id="rId10" Type="http://schemas.openxmlformats.org/officeDocument/2006/relationships/slide" Target="slide31.xml"/><Relationship Id="rId4" Type="http://schemas.openxmlformats.org/officeDocument/2006/relationships/slide" Target="slide2.xml"/><Relationship Id="rId9" Type="http://schemas.openxmlformats.org/officeDocument/2006/relationships/slide" Target="slide8.xml"/><Relationship Id="rId14" Type="http://schemas.openxmlformats.org/officeDocument/2006/relationships/slide" Target="slide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26.xml"/><Relationship Id="rId4" Type="http://schemas.openxmlformats.org/officeDocument/2006/relationships/hyperlink" Target="http://intranet.dot.state.co.us/employees/Training"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tags" Target="../tags/tag127.xml"/><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30.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58.xml"/><Relationship Id="rId5" Type="http://schemas.openxmlformats.org/officeDocument/2006/relationships/slideLayout" Target="../slideLayouts/slideLayout12.xml"/><Relationship Id="rId10" Type="http://schemas.openxmlformats.org/officeDocument/2006/relationships/image" Target="../media/image21.png"/><Relationship Id="rId4" Type="http://schemas.openxmlformats.org/officeDocument/2006/relationships/tags" Target="../tags/tag131.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2.xml"/><Relationship Id="rId3" Type="http://schemas.openxmlformats.org/officeDocument/2006/relationships/notesSlide" Target="../notesSlides/notesSlide7.xml"/><Relationship Id="rId7" Type="http://schemas.openxmlformats.org/officeDocument/2006/relationships/slide" Target="slide9.xml"/><Relationship Id="rId12" Type="http://schemas.openxmlformats.org/officeDocument/2006/relationships/slide" Target="slide43.xml"/><Relationship Id="rId2" Type="http://schemas.openxmlformats.org/officeDocument/2006/relationships/slideLayout" Target="../slideLayouts/slideLayout2.xml"/><Relationship Id="rId16" Type="http://schemas.openxmlformats.org/officeDocument/2006/relationships/slide" Target="slide44.xml"/><Relationship Id="rId1" Type="http://schemas.openxmlformats.org/officeDocument/2006/relationships/tags" Target="../tags/tag10.xml"/><Relationship Id="rId6" Type="http://schemas.openxmlformats.org/officeDocument/2006/relationships/image" Target="../media/image15.png"/><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53.xml"/><Relationship Id="rId10" Type="http://schemas.openxmlformats.org/officeDocument/2006/relationships/slide" Target="slide31.xml"/><Relationship Id="rId4" Type="http://schemas.openxmlformats.org/officeDocument/2006/relationships/slide" Target="slide2.xml"/><Relationship Id="rId9" Type="http://schemas.openxmlformats.org/officeDocument/2006/relationships/slide" Target="slide8.xml"/><Relationship Id="rId14" Type="http://schemas.openxmlformats.org/officeDocument/2006/relationships/slide" Target="slide5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9.xml"/><Relationship Id="rId7" Type="http://schemas.openxmlformats.org/officeDocument/2006/relationships/diagramQuickStyle" Target="../diagrams/quickStyle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What Makes a Great CDOT Supervisor</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CDOT Values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pic>
        <p:nvPicPr>
          <p:cNvPr id="37" name="Picture 36"/>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8" name="Picture 37"/>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9" name="Picture 38"/>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70277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Summit and Peaks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11</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232512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Time Spent as a Supervisor</a:t>
            </a:r>
            <a:endParaRPr lang="en-US" dirty="0"/>
          </a:p>
        </p:txBody>
      </p:sp>
      <p:grpSp>
        <p:nvGrpSpPr>
          <p:cNvPr id="11" name="Group 10"/>
          <p:cNvGrpSpPr/>
          <p:nvPr/>
        </p:nvGrpSpPr>
        <p:grpSpPr>
          <a:xfrm>
            <a:off x="1034185" y="1461965"/>
            <a:ext cx="6774607" cy="4648351"/>
            <a:chOff x="1034185" y="1461965"/>
            <a:chExt cx="6774607" cy="4648351"/>
          </a:xfrm>
        </p:grpSpPr>
        <p:grpSp>
          <p:nvGrpSpPr>
            <p:cNvPr id="4" name="Group 3"/>
            <p:cNvGrpSpPr/>
            <p:nvPr/>
          </p:nvGrpSpPr>
          <p:grpSpPr>
            <a:xfrm>
              <a:off x="1103289" y="1461965"/>
              <a:ext cx="6705503" cy="338554"/>
              <a:chOff x="959120" y="5766480"/>
              <a:chExt cx="6947208" cy="338554"/>
            </a:xfrm>
          </p:grpSpPr>
          <p:cxnSp>
            <p:nvCxnSpPr>
              <p:cNvPr id="27" name="Straight Connector 26"/>
              <p:cNvCxnSpPr/>
              <p:nvPr/>
            </p:nvCxnSpPr>
            <p:spPr>
              <a:xfrm>
                <a:off x="1322648" y="5947949"/>
                <a:ext cx="6583680" cy="0"/>
              </a:xfrm>
              <a:prstGeom prst="line">
                <a:avLst/>
              </a:prstGeom>
              <a:solidFill>
                <a:schemeClr val="accent5">
                  <a:lumMod val="60000"/>
                  <a:lumOff val="40000"/>
                  <a:alpha val="40000"/>
                </a:schemeClr>
              </a:solidFill>
              <a:ln>
                <a:tailEnd type="triangle"/>
              </a:ln>
            </p:spPr>
            <p:style>
              <a:lnRef idx="2">
                <a:schemeClr val="dk1"/>
              </a:lnRef>
              <a:fillRef idx="1">
                <a:schemeClr val="lt1"/>
              </a:fillRef>
              <a:effectRef idx="0">
                <a:schemeClr val="dk1"/>
              </a:effectRef>
              <a:fontRef idx="minor">
                <a:schemeClr val="dk1"/>
              </a:fontRef>
            </p:style>
          </p:cxnSp>
          <p:sp>
            <p:nvSpPr>
              <p:cNvPr id="28" name="TextBox 27"/>
              <p:cNvSpPr txBox="1"/>
              <p:nvPr/>
            </p:nvSpPr>
            <p:spPr>
              <a:xfrm>
                <a:off x="959120" y="5766480"/>
                <a:ext cx="1264146" cy="33855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t>Time Spent</a:t>
                </a:r>
                <a:endParaRPr lang="en-US" sz="1600" b="1" i="1" dirty="0"/>
              </a:p>
            </p:txBody>
          </p:sp>
        </p:grpSp>
        <p:sp>
          <p:nvSpPr>
            <p:cNvPr id="7" name="Rectangle 6"/>
            <p:cNvSpPr/>
            <p:nvPr/>
          </p:nvSpPr>
          <p:spPr>
            <a:xfrm>
              <a:off x="1034185" y="2017573"/>
              <a:ext cx="1264146" cy="1042137"/>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Managers</a:t>
              </a:r>
            </a:p>
          </p:txBody>
        </p:sp>
        <p:sp>
          <p:nvSpPr>
            <p:cNvPr id="8" name="Rectangle 7"/>
            <p:cNvSpPr/>
            <p:nvPr/>
          </p:nvSpPr>
          <p:spPr>
            <a:xfrm>
              <a:off x="1034185" y="5088237"/>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Individual </a:t>
              </a:r>
            </a:p>
            <a:p>
              <a:pPr algn="r"/>
              <a:r>
                <a:rPr lang="en-US" sz="1600" b="1" i="1" dirty="0">
                  <a:solidFill>
                    <a:schemeClr val="tx1"/>
                  </a:solidFill>
                </a:rPr>
                <a:t>Contributors</a:t>
              </a:r>
            </a:p>
          </p:txBody>
        </p:sp>
        <p:sp>
          <p:nvSpPr>
            <p:cNvPr id="9" name="Rectangle 8"/>
            <p:cNvSpPr/>
            <p:nvPr/>
          </p:nvSpPr>
          <p:spPr>
            <a:xfrm>
              <a:off x="1034185" y="4072718"/>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Lead Worker</a:t>
              </a:r>
            </a:p>
          </p:txBody>
        </p:sp>
        <p:sp>
          <p:nvSpPr>
            <p:cNvPr id="10" name="Rectangle 9"/>
            <p:cNvSpPr/>
            <p:nvPr/>
          </p:nvSpPr>
          <p:spPr>
            <a:xfrm>
              <a:off x="1034185" y="3054868"/>
              <a:ext cx="1264146" cy="1015520"/>
            </a:xfrm>
            <a:prstGeom prst="rect">
              <a:avLst/>
            </a:prstGeom>
            <a:solidFill>
              <a:schemeClr val="bg1">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1600" b="1" i="1" dirty="0">
                  <a:solidFill>
                    <a:schemeClr val="tx1"/>
                  </a:solidFill>
                </a:rPr>
                <a:t>First-Level</a:t>
              </a:r>
            </a:p>
            <a:p>
              <a:pPr algn="r"/>
              <a:r>
                <a:rPr lang="en-US" sz="1600" b="1" i="1" dirty="0">
                  <a:solidFill>
                    <a:schemeClr val="tx1"/>
                  </a:solidFill>
                </a:rPr>
                <a:t>Supervisors</a:t>
              </a:r>
            </a:p>
          </p:txBody>
        </p:sp>
        <p:sp>
          <p:nvSpPr>
            <p:cNvPr id="14" name="Rectangle 13"/>
            <p:cNvSpPr/>
            <p:nvPr/>
          </p:nvSpPr>
          <p:spPr>
            <a:xfrm>
              <a:off x="2298332" y="5088237"/>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5" name="Rectangle 14"/>
            <p:cNvSpPr/>
            <p:nvPr/>
          </p:nvSpPr>
          <p:spPr>
            <a:xfrm>
              <a:off x="2298332" y="4072718"/>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6" name="Rectangle 15"/>
            <p:cNvSpPr/>
            <p:nvPr/>
          </p:nvSpPr>
          <p:spPr>
            <a:xfrm>
              <a:off x="2298332" y="3054868"/>
              <a:ext cx="2755230" cy="1015520"/>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7" name="Rectangle 16"/>
            <p:cNvSpPr/>
            <p:nvPr/>
          </p:nvSpPr>
          <p:spPr>
            <a:xfrm>
              <a:off x="2298332" y="2004321"/>
              <a:ext cx="2755230" cy="1075019"/>
            </a:xfrm>
            <a:prstGeom prst="rect">
              <a:avLst/>
            </a:prstGeom>
            <a:solidFill>
              <a:schemeClr val="accent3">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8" name="Rectangle 17"/>
            <p:cNvSpPr/>
            <p:nvPr/>
          </p:nvSpPr>
          <p:spPr>
            <a:xfrm>
              <a:off x="5053562" y="5083882"/>
              <a:ext cx="2755230" cy="1026434"/>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19" name="Rectangle 18"/>
            <p:cNvSpPr/>
            <p:nvPr/>
          </p:nvSpPr>
          <p:spPr>
            <a:xfrm>
              <a:off x="5053562" y="4072716"/>
              <a:ext cx="2755230" cy="1013189"/>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0" name="Rectangle 19"/>
            <p:cNvSpPr/>
            <p:nvPr/>
          </p:nvSpPr>
          <p:spPr>
            <a:xfrm>
              <a:off x="5053562" y="3059402"/>
              <a:ext cx="2755230" cy="1010985"/>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1" name="Rectangle 20"/>
            <p:cNvSpPr/>
            <p:nvPr/>
          </p:nvSpPr>
          <p:spPr>
            <a:xfrm>
              <a:off x="5053562" y="2006658"/>
              <a:ext cx="2755230" cy="1052744"/>
            </a:xfrm>
            <a:prstGeom prst="rect">
              <a:avLst/>
            </a:prstGeom>
            <a:solidFill>
              <a:schemeClr val="accent2">
                <a:lumMod val="40000"/>
                <a:lumOff val="60000"/>
                <a:alpha val="40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1600" b="1" dirty="0">
                <a:solidFill>
                  <a:schemeClr val="tx1"/>
                </a:solidFill>
              </a:endParaRPr>
            </a:p>
          </p:txBody>
        </p:sp>
        <p:sp>
          <p:nvSpPr>
            <p:cNvPr id="23" name="Isosceles Triangle 22"/>
            <p:cNvSpPr/>
            <p:nvPr/>
          </p:nvSpPr>
          <p:spPr>
            <a:xfrm>
              <a:off x="2919156" y="1643434"/>
              <a:ext cx="4237018" cy="4460323"/>
            </a:xfrm>
            <a:prstGeom prst="triangle">
              <a:avLst>
                <a:gd name="adj" fmla="val 49690"/>
              </a:avLst>
            </a:prstGeom>
            <a:solidFill>
              <a:schemeClr val="accent1">
                <a:lumMod val="20000"/>
                <a:lumOff val="80000"/>
                <a:alpha val="91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4" name="TextBox 23"/>
            <p:cNvSpPr txBox="1"/>
            <p:nvPr>
              <p:custDataLst>
                <p:tags r:id="rId2"/>
              </p:custDataLst>
            </p:nvPr>
          </p:nvSpPr>
          <p:spPr>
            <a:xfrm rot="17865892">
              <a:off x="3026711" y="3790013"/>
              <a:ext cx="1618520" cy="338554"/>
            </a:xfrm>
            <a:prstGeom prst="rect">
              <a:avLst/>
            </a:prstGeom>
            <a:solidFill>
              <a:schemeClr val="accent3">
                <a:lumMod val="40000"/>
                <a:lumOff val="60000"/>
                <a:alpha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defRPr sz="1600" b="1">
                  <a:solidFill>
                    <a:schemeClr val="tx1"/>
                  </a:solidFill>
                </a:defRPr>
              </a:lvl1pPr>
            </a:lstStyle>
            <a:p>
              <a:r>
                <a:rPr lang="en-US" dirty="0"/>
                <a:t>Conceptual Skills</a:t>
              </a:r>
            </a:p>
          </p:txBody>
        </p:sp>
        <p:sp>
          <p:nvSpPr>
            <p:cNvPr id="25" name="TextBox 24"/>
            <p:cNvSpPr txBox="1"/>
            <p:nvPr>
              <p:custDataLst>
                <p:tags r:id="rId3"/>
              </p:custDataLst>
            </p:nvPr>
          </p:nvSpPr>
          <p:spPr>
            <a:xfrm rot="3768031">
              <a:off x="5447390" y="3875456"/>
              <a:ext cx="1803186" cy="338554"/>
            </a:xfrm>
            <a:prstGeom prst="rect">
              <a:avLst/>
            </a:prstGeom>
            <a:solidFill>
              <a:schemeClr val="accent2">
                <a:lumMod val="20000"/>
                <a:lumOff val="80000"/>
                <a:alpha val="40000"/>
              </a:scheme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t>Interpersonal Skills</a:t>
              </a:r>
              <a:endParaRPr lang="en-US" sz="1600" b="1" dirty="0"/>
            </a:p>
          </p:txBody>
        </p:sp>
        <p:sp>
          <p:nvSpPr>
            <p:cNvPr id="26" name="TextBox 25"/>
            <p:cNvSpPr txBox="1"/>
            <p:nvPr/>
          </p:nvSpPr>
          <p:spPr>
            <a:xfrm>
              <a:off x="4199727" y="5758589"/>
              <a:ext cx="1707668" cy="307777"/>
            </a:xfrm>
            <a:prstGeom prst="rect">
              <a:avLst/>
            </a:prstGeom>
            <a:solidFill>
              <a:schemeClr val="accent1">
                <a:lumMod val="20000"/>
                <a:lumOff val="80000"/>
                <a:alpha val="44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b="1" dirty="0"/>
                <a:t>Technical Skills</a:t>
              </a:r>
            </a:p>
          </p:txBody>
        </p:sp>
        <p:cxnSp>
          <p:nvCxnSpPr>
            <p:cNvPr id="34" name="Straight Connector 33"/>
            <p:cNvCxnSpPr/>
            <p:nvPr/>
          </p:nvCxnSpPr>
          <p:spPr>
            <a:xfrm>
              <a:off x="2298331" y="3054868"/>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cxnSp>
          <p:nvCxnSpPr>
            <p:cNvPr id="35" name="Straight Connector 34"/>
            <p:cNvCxnSpPr/>
            <p:nvPr/>
          </p:nvCxnSpPr>
          <p:spPr>
            <a:xfrm>
              <a:off x="2354478" y="4068362"/>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cxnSp>
          <p:nvCxnSpPr>
            <p:cNvPr id="36" name="Straight Connector 35"/>
            <p:cNvCxnSpPr/>
            <p:nvPr/>
          </p:nvCxnSpPr>
          <p:spPr>
            <a:xfrm>
              <a:off x="2413832" y="5088237"/>
              <a:ext cx="5394960" cy="0"/>
            </a:xfrm>
            <a:prstGeom prst="line">
              <a:avLst/>
            </a:prstGeom>
            <a:solidFill>
              <a:schemeClr val="accent5">
                <a:lumMod val="60000"/>
                <a:lumOff val="40000"/>
                <a:alpha val="40000"/>
              </a:schemeClr>
            </a:solidFill>
            <a:ln>
              <a:tailEnd type="none"/>
            </a:ln>
          </p:spPr>
          <p:style>
            <a:lnRef idx="2">
              <a:schemeClr val="dk1"/>
            </a:lnRef>
            <a:fillRef idx="1">
              <a:schemeClr val="lt1"/>
            </a:fillRef>
            <a:effectRef idx="0">
              <a:schemeClr val="dk1"/>
            </a:effectRef>
            <a:fontRef idx="minor">
              <a:schemeClr val="dk1"/>
            </a:fontRef>
          </p:style>
        </p:cxnSp>
      </p:grpSp>
      <p:pic>
        <p:nvPicPr>
          <p:cNvPr id="22" name="Picture 21"/>
          <p:cNvPicPr>
            <a:picLocks noChangeAspect="1"/>
          </p:cNvPicPr>
          <p:nvPr/>
        </p:nvPicPr>
        <p:blipFill>
          <a:blip r:embed="rId6"/>
          <a:stretch>
            <a:fillRect/>
          </a:stretch>
        </p:blipFill>
        <p:spPr>
          <a:xfrm>
            <a:off x="4593856" y="1511230"/>
            <a:ext cx="827723" cy="398145"/>
          </a:xfrm>
          <a:prstGeom prst="rect">
            <a:avLst/>
          </a:prstGeom>
        </p:spPr>
      </p:pic>
      <p:pic>
        <p:nvPicPr>
          <p:cNvPr id="29" name="Picture 28"/>
          <p:cNvPicPr>
            <a:picLocks noChangeAspect="1"/>
          </p:cNvPicPr>
          <p:nvPr/>
        </p:nvPicPr>
        <p:blipFill>
          <a:blip r:embed="rId7"/>
          <a:stretch>
            <a:fillRect/>
          </a:stretch>
        </p:blipFill>
        <p:spPr>
          <a:xfrm>
            <a:off x="4702917" y="1736348"/>
            <a:ext cx="718662" cy="247040"/>
          </a:xfrm>
          <a:prstGeom prst="rect">
            <a:avLst/>
          </a:prstGeom>
        </p:spPr>
      </p:pic>
      <p:pic>
        <p:nvPicPr>
          <p:cNvPr id="30" name="Picture 29"/>
          <p:cNvPicPr>
            <a:picLocks noChangeAspect="1"/>
          </p:cNvPicPr>
          <p:nvPr/>
        </p:nvPicPr>
        <p:blipFill>
          <a:blip r:embed="rId8"/>
          <a:stretch>
            <a:fillRect/>
          </a:stretch>
        </p:blipFill>
        <p:spPr>
          <a:xfrm>
            <a:off x="4679757" y="1836429"/>
            <a:ext cx="684600" cy="190167"/>
          </a:xfrm>
          <a:prstGeom prst="rect">
            <a:avLst/>
          </a:prstGeom>
        </p:spPr>
      </p:pic>
    </p:spTree>
    <p:custDataLst>
      <p:tags r:id="rId1"/>
    </p:custDataLst>
    <p:extLst>
      <p:ext uri="{BB962C8B-B14F-4D97-AF65-F5344CB8AC3E}">
        <p14:creationId xmlns:p14="http://schemas.microsoft.com/office/powerpoint/2010/main" val="210145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10"/>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One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pic>
        <p:nvPicPr>
          <p:cNvPr id="253" name="Picture 252"/>
          <p:cNvPicPr>
            <a:picLocks/>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54" name="Picture 253"/>
          <p:cNvPicPr>
            <a:picLocks/>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5" name="Picture 254"/>
          <p:cNvPicPr>
            <a:picLocks/>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6" name="Picture 255"/>
          <p:cNvPicPr>
            <a:picLocks/>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57" name="Picture 256"/>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8" name="Picture 257"/>
          <p:cNvPicPr>
            <a:picLocks/>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325632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Role of the Supervisor</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14</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246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Two</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15</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971763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Supervisor Responsibilities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16</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72210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17</a:t>
            </a:fld>
            <a:endParaRPr lang="en-US" dirty="0">
              <a:solidFill>
                <a:prstClr val="white"/>
              </a:solidFill>
            </a:endParaRPr>
          </a:p>
        </p:txBody>
      </p:sp>
      <p:sp>
        <p:nvSpPr>
          <p:cNvPr id="5" name="Title 4"/>
          <p:cNvSpPr>
            <a:spLocks noGrp="1"/>
          </p:cNvSpPr>
          <p:nvPr>
            <p:ph type="title"/>
          </p:nvPr>
        </p:nvSpPr>
        <p:spPr/>
        <p:txBody>
          <a:bodyPr/>
          <a:lstStyle/>
          <a:p>
            <a:r>
              <a:rPr lang="en-US" dirty="0" smtClean="0"/>
              <a:t>Performance Management Behaviors</a:t>
            </a:r>
            <a:endParaRPr lang="en-US" dirty="0"/>
          </a:p>
        </p:txBody>
      </p:sp>
      <p:sp>
        <p:nvSpPr>
          <p:cNvPr id="33" name="Rounded Rectangle 32"/>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
        <p:nvSpPr>
          <p:cNvPr id="8" name="Block Arc 7"/>
          <p:cNvSpPr/>
          <p:nvPr/>
        </p:nvSpPr>
        <p:spPr>
          <a:xfrm>
            <a:off x="-2909507" y="914843"/>
            <a:ext cx="5971151" cy="5971151"/>
          </a:xfrm>
          <a:prstGeom prst="blockArc">
            <a:avLst>
              <a:gd name="adj1" fmla="val 18900000"/>
              <a:gd name="adj2" fmla="val 2700000"/>
              <a:gd name="adj3" fmla="val 362"/>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a:hlinkClick r:id="rId4" action="ppaction://hlinksldjump"/>
          </p:cNvPr>
          <p:cNvSpPr/>
          <p:nvPr/>
        </p:nvSpPr>
        <p:spPr>
          <a:xfrm>
            <a:off x="2461485" y="191656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Introduction</a:t>
            </a:r>
          </a:p>
        </p:txBody>
      </p:sp>
      <p:sp>
        <p:nvSpPr>
          <p:cNvPr id="10" name="Oval 9">
            <a:hlinkClick r:id="rId5" action="ppaction://hlinksldjump"/>
          </p:cNvPr>
          <p:cNvSpPr/>
          <p:nvPr/>
        </p:nvSpPr>
        <p:spPr>
          <a:xfrm>
            <a:off x="2169676" y="1858200"/>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10">
            <a:hlinkClick r:id="rId7" action="ppaction://hlinksldjump"/>
          </p:cNvPr>
          <p:cNvSpPr/>
          <p:nvPr/>
        </p:nvSpPr>
        <p:spPr>
          <a:xfrm>
            <a:off x="2845537" y="2616814"/>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Role of the Supervisor</a:t>
            </a:r>
            <a:endParaRPr lang="en-US" sz="2400" kern="1200" dirty="0"/>
          </a:p>
        </p:txBody>
      </p:sp>
      <p:sp>
        <p:nvSpPr>
          <p:cNvPr id="12" name="Freeform 11">
            <a:hlinkClick r:id="rId8" action="ppaction://hlinksldjump"/>
          </p:cNvPr>
          <p:cNvSpPr/>
          <p:nvPr/>
        </p:nvSpPr>
        <p:spPr>
          <a:xfrm>
            <a:off x="3021155" y="3317066"/>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Performance Management Behaviors</a:t>
            </a:r>
          </a:p>
        </p:txBody>
      </p:sp>
      <p:sp>
        <p:nvSpPr>
          <p:cNvPr id="13" name="Oval 12">
            <a:hlinkClick r:id="rId9" action="ppaction://hlinksldjump"/>
          </p:cNvPr>
          <p:cNvSpPr/>
          <p:nvPr/>
        </p:nvSpPr>
        <p:spPr>
          <a:xfrm>
            <a:off x="2398645" y="2549154"/>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a:hlinkClick r:id="rId10" action="ppaction://hlinksldjump"/>
          </p:cNvPr>
          <p:cNvSpPr/>
          <p:nvPr/>
        </p:nvSpPr>
        <p:spPr>
          <a:xfrm>
            <a:off x="3021155" y="4016875"/>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Communication</a:t>
            </a:r>
          </a:p>
        </p:txBody>
      </p:sp>
      <p:sp>
        <p:nvSpPr>
          <p:cNvPr id="15" name="Oval 14">
            <a:hlinkClick r:id="rId11" action="ppaction://hlinksldjump"/>
          </p:cNvPr>
          <p:cNvSpPr/>
          <p:nvPr/>
        </p:nvSpPr>
        <p:spPr>
          <a:xfrm>
            <a:off x="2533402" y="3243778"/>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a:hlinkClick r:id="rId12" action="ppaction://hlinksldjump"/>
          </p:cNvPr>
          <p:cNvSpPr/>
          <p:nvPr/>
        </p:nvSpPr>
        <p:spPr>
          <a:xfrm>
            <a:off x="2845537" y="4717128"/>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Moving from a Peer to a Supervisor</a:t>
            </a:r>
          </a:p>
        </p:txBody>
      </p:sp>
      <p:sp>
        <p:nvSpPr>
          <p:cNvPr id="17" name="Oval 16">
            <a:hlinkClick r:id="rId13" action="ppaction://hlinksldjump"/>
          </p:cNvPr>
          <p:cNvSpPr/>
          <p:nvPr/>
        </p:nvSpPr>
        <p:spPr>
          <a:xfrm>
            <a:off x="2540667" y="3953371"/>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17">
            <a:hlinkClick r:id="rId14" action="ppaction://hlinksldjump"/>
          </p:cNvPr>
          <p:cNvSpPr/>
          <p:nvPr/>
        </p:nvSpPr>
        <p:spPr>
          <a:xfrm>
            <a:off x="2461485" y="541738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Conclusion</a:t>
            </a:r>
          </a:p>
        </p:txBody>
      </p:sp>
      <p:sp>
        <p:nvSpPr>
          <p:cNvPr id="19" name="Oval 18">
            <a:hlinkClick r:id="rId15" action="ppaction://hlinksldjump"/>
          </p:cNvPr>
          <p:cNvSpPr/>
          <p:nvPr/>
        </p:nvSpPr>
        <p:spPr>
          <a:xfrm>
            <a:off x="2169676" y="5359019"/>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a:hlinkClick r:id="rId16" action="ppaction://hlinksldjump"/>
          </p:cNvPr>
          <p:cNvSpPr/>
          <p:nvPr/>
        </p:nvSpPr>
        <p:spPr>
          <a:xfrm>
            <a:off x="2398644" y="4671918"/>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custDataLst>
      <p:tags r:id="rId1"/>
    </p:custDataLst>
    <p:extLst>
      <p:ext uri="{BB962C8B-B14F-4D97-AF65-F5344CB8AC3E}">
        <p14:creationId xmlns:p14="http://schemas.microsoft.com/office/powerpoint/2010/main" val="154402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Upon completing this section, you should be able to:</a:t>
            </a:r>
          </a:p>
          <a:p>
            <a:pPr marL="457200" lvl="0" indent="-457200">
              <a:buFont typeface="Arial" panose="020B0604020202020204" pitchFamily="34" charset="0"/>
              <a:buChar char="•"/>
            </a:pPr>
            <a:r>
              <a:rPr lang="en-US" dirty="0" smtClean="0"/>
              <a:t>Identify and explain </a:t>
            </a:r>
            <a:r>
              <a:rPr lang="en-US" dirty="0"/>
              <a:t>the components of the </a:t>
            </a:r>
            <a:r>
              <a:rPr lang="en-US" dirty="0" smtClean="0"/>
              <a:t>supervision competencies </a:t>
            </a:r>
            <a:r>
              <a:rPr lang="en-US" dirty="0"/>
              <a:t>on CDOT’s performance appraisal form</a:t>
            </a:r>
          </a:p>
          <a:p>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63032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Work Leading and Supervision Competency</a:t>
            </a:r>
            <a:endParaRPr lang="en-US" sz="3600" dirty="0"/>
          </a:p>
        </p:txBody>
      </p:sp>
      <p:sp>
        <p:nvSpPr>
          <p:cNvPr id="2" name="Content Placeholder 1"/>
          <p:cNvSpPr>
            <a:spLocks noGrp="1"/>
          </p:cNvSpPr>
          <p:nvPr>
            <p:ph sz="half" idx="2"/>
          </p:nvPr>
        </p:nvSpPr>
        <p:spPr>
          <a:xfrm>
            <a:off x="304800" y="1371600"/>
            <a:ext cx="8503920" cy="4937760"/>
          </a:xfrm>
        </p:spPr>
        <p:txBody>
          <a:bodyPr/>
          <a:lstStyle/>
          <a:p>
            <a:r>
              <a:rPr lang="en-US" sz="2800" dirty="0" smtClean="0"/>
              <a:t>The supervisory competency:</a:t>
            </a:r>
          </a:p>
          <a:p>
            <a:pPr marL="457200" indent="-457200">
              <a:buFont typeface="Arial" panose="020B0604020202020204" pitchFamily="34" charset="0"/>
              <a:buChar char="•"/>
            </a:pPr>
            <a:r>
              <a:rPr lang="en-US" sz="2800" dirty="0" smtClean="0"/>
              <a:t>Was </a:t>
            </a:r>
            <a:r>
              <a:rPr lang="en-US" sz="2800" dirty="0"/>
              <a:t>added by CDOT in addition to the five main competencies required by the State of Colorado </a:t>
            </a:r>
          </a:p>
          <a:p>
            <a:pPr marL="457200" indent="-457200">
              <a:buFont typeface="Arial" panose="020B0604020202020204" pitchFamily="34" charset="0"/>
              <a:buChar char="•"/>
            </a:pPr>
            <a:r>
              <a:rPr lang="en-US" sz="2800" dirty="0" smtClean="0"/>
              <a:t>Encompasses all manager or supervisor </a:t>
            </a:r>
            <a:r>
              <a:rPr lang="en-US" sz="2800" dirty="0"/>
              <a:t>job </a:t>
            </a:r>
            <a:r>
              <a:rPr lang="en-US" sz="2800" dirty="0" smtClean="0"/>
              <a:t>classes </a:t>
            </a:r>
            <a:endParaRPr lang="en-US" sz="2800" dirty="0"/>
          </a:p>
          <a:p>
            <a:pPr marL="457200" indent="-457200">
              <a:buFont typeface="Arial" panose="020B0604020202020204" pitchFamily="34" charset="0"/>
              <a:buChar char="•"/>
            </a:pPr>
            <a:r>
              <a:rPr lang="en-US" sz="2800" dirty="0" smtClean="0"/>
              <a:t>Must be evaluated on the PMP for all managers and supervisors</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graphicFrame>
        <p:nvGraphicFramePr>
          <p:cNvPr id="8" name="Diagram 10"/>
          <p:cNvGraphicFramePr/>
          <p:nvPr>
            <p:custDataLst>
              <p:tags r:id="rId2"/>
            </p:custDataLst>
            <p:extLst>
              <p:ext uri="{D42A27DB-BD31-4B8C-83A1-F6EECF244321}">
                <p14:modId xmlns:p14="http://schemas.microsoft.com/office/powerpoint/2010/main" val="381418142"/>
              </p:ext>
            </p:extLst>
          </p:nvPr>
        </p:nvGraphicFramePr>
        <p:xfrm>
          <a:off x="690065" y="4037968"/>
          <a:ext cx="7733389" cy="23961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276444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7" name="Block Arc 6"/>
          <p:cNvSpPr/>
          <p:nvPr/>
        </p:nvSpPr>
        <p:spPr>
          <a:xfrm>
            <a:off x="-2909507" y="914843"/>
            <a:ext cx="5971151" cy="5971151"/>
          </a:xfrm>
          <a:prstGeom prst="blockArc">
            <a:avLst>
              <a:gd name="adj1" fmla="val 18900000"/>
              <a:gd name="adj2" fmla="val 2700000"/>
              <a:gd name="adj3" fmla="val 362"/>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7">
            <a:hlinkClick r:id="rId4" action="ppaction://hlinksldjump"/>
          </p:cNvPr>
          <p:cNvSpPr/>
          <p:nvPr/>
        </p:nvSpPr>
        <p:spPr>
          <a:xfrm>
            <a:off x="2461485" y="191656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Introduction</a:t>
            </a:r>
          </a:p>
        </p:txBody>
      </p:sp>
      <p:sp>
        <p:nvSpPr>
          <p:cNvPr id="10" name="Freeform 9">
            <a:hlinkClick r:id="rId5" action="ppaction://hlinksldjump"/>
          </p:cNvPr>
          <p:cNvSpPr/>
          <p:nvPr/>
        </p:nvSpPr>
        <p:spPr>
          <a:xfrm>
            <a:off x="2845537" y="2616814"/>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Role of the Supervisor</a:t>
            </a:r>
            <a:endParaRPr lang="en-US" sz="2400" kern="1200" dirty="0"/>
          </a:p>
        </p:txBody>
      </p:sp>
      <p:sp>
        <p:nvSpPr>
          <p:cNvPr id="12" name="Freeform 11">
            <a:hlinkClick r:id="rId6" action="ppaction://hlinksldjump"/>
          </p:cNvPr>
          <p:cNvSpPr/>
          <p:nvPr/>
        </p:nvSpPr>
        <p:spPr>
          <a:xfrm>
            <a:off x="3021155" y="3317066"/>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Performance Management Behaviors</a:t>
            </a:r>
          </a:p>
        </p:txBody>
      </p:sp>
      <p:sp>
        <p:nvSpPr>
          <p:cNvPr id="14" name="Freeform 13">
            <a:hlinkClick r:id="rId7" action="ppaction://hlinksldjump"/>
          </p:cNvPr>
          <p:cNvSpPr/>
          <p:nvPr/>
        </p:nvSpPr>
        <p:spPr>
          <a:xfrm>
            <a:off x="3021155" y="4016875"/>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Communication</a:t>
            </a:r>
          </a:p>
        </p:txBody>
      </p:sp>
      <p:sp>
        <p:nvSpPr>
          <p:cNvPr id="16" name="Freeform 15">
            <a:hlinkClick r:id="rId8" action="ppaction://hlinksldjump"/>
          </p:cNvPr>
          <p:cNvSpPr/>
          <p:nvPr/>
        </p:nvSpPr>
        <p:spPr>
          <a:xfrm>
            <a:off x="2845537" y="4717128"/>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Moving from a Peer to a Supervisor</a:t>
            </a:r>
          </a:p>
        </p:txBody>
      </p:sp>
      <p:sp>
        <p:nvSpPr>
          <p:cNvPr id="18" name="Freeform 17">
            <a:hlinkClick r:id="rId9" action="ppaction://hlinksldjump"/>
          </p:cNvPr>
          <p:cNvSpPr/>
          <p:nvPr/>
        </p:nvSpPr>
        <p:spPr>
          <a:xfrm>
            <a:off x="2461485" y="541738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Conclusion</a:t>
            </a:r>
          </a:p>
        </p:txBody>
      </p:sp>
      <p:sp>
        <p:nvSpPr>
          <p:cNvPr id="17" name="Oval 16">
            <a:hlinkClick r:id="rId10" action="ppaction://hlinksldjump"/>
          </p:cNvPr>
          <p:cNvSpPr/>
          <p:nvPr/>
        </p:nvSpPr>
        <p:spPr>
          <a:xfrm>
            <a:off x="2540667" y="3953371"/>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Oval 18">
            <a:hlinkClick r:id="rId12" action="ppaction://hlinksldjump"/>
          </p:cNvPr>
          <p:cNvSpPr/>
          <p:nvPr/>
        </p:nvSpPr>
        <p:spPr>
          <a:xfrm>
            <a:off x="2169676" y="5359019"/>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Oval 10">
            <a:hlinkClick r:id="rId13" action="ppaction://hlinksldjump"/>
          </p:cNvPr>
          <p:cNvSpPr/>
          <p:nvPr/>
        </p:nvSpPr>
        <p:spPr>
          <a:xfrm>
            <a:off x="2398644" y="4671918"/>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Oval 8">
            <a:hlinkClick r:id="rId14" action="ppaction://hlinksldjump"/>
          </p:cNvPr>
          <p:cNvSpPr/>
          <p:nvPr/>
        </p:nvSpPr>
        <p:spPr>
          <a:xfrm>
            <a:off x="2169676" y="1858200"/>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hlinkClick r:id="rId15" action="ppaction://hlinksldjump"/>
          </p:cNvPr>
          <p:cNvSpPr/>
          <p:nvPr/>
        </p:nvSpPr>
        <p:spPr>
          <a:xfrm>
            <a:off x="2398645" y="2549154"/>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hlinkClick r:id="rId16" action="ppaction://hlinksldjump"/>
          </p:cNvPr>
          <p:cNvSpPr/>
          <p:nvPr/>
        </p:nvSpPr>
        <p:spPr>
          <a:xfrm>
            <a:off x="2533402" y="3217652"/>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2</a:t>
            </a:fld>
            <a:endParaRPr lang="en-US" dirty="0">
              <a:solidFill>
                <a:prstClr val="white"/>
              </a:solidFill>
            </a:endParaRPr>
          </a:p>
        </p:txBody>
      </p:sp>
      <p:sp>
        <p:nvSpPr>
          <p:cNvPr id="34" name="Rounded Rectangle 33"/>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422733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04800" y="1832084"/>
            <a:ext cx="8514937" cy="4474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t>When you model accountability as a leader, you are: </a:t>
            </a:r>
            <a:endParaRPr lang="en-US" sz="2800" dirty="0"/>
          </a:p>
        </p:txBody>
      </p:sp>
      <p:sp>
        <p:nvSpPr>
          <p:cNvPr id="2" name="Title 1"/>
          <p:cNvSpPr>
            <a:spLocks noGrp="1"/>
          </p:cNvSpPr>
          <p:nvPr>
            <p:ph type="title"/>
          </p:nvPr>
        </p:nvSpPr>
        <p:spPr/>
        <p:txBody>
          <a:bodyPr/>
          <a:lstStyle/>
          <a:p>
            <a:r>
              <a:rPr lang="en-US" dirty="0" smtClean="0"/>
              <a:t>Model Accountability</a:t>
            </a:r>
            <a:endParaRPr lang="en-US" dirty="0"/>
          </a:p>
        </p:txBody>
      </p:sp>
      <p:sp>
        <p:nvSpPr>
          <p:cNvPr id="3" name="Content Placeholder 2"/>
          <p:cNvSpPr>
            <a:spLocks noGrp="1"/>
          </p:cNvSpPr>
          <p:nvPr>
            <p:ph sz="half" idx="2"/>
          </p:nvPr>
        </p:nvSpPr>
        <p:spPr>
          <a:xfrm>
            <a:off x="436345" y="1805701"/>
            <a:ext cx="6046270" cy="4527425"/>
          </a:xfrm>
        </p:spPr>
        <p:txBody>
          <a:bodyPr/>
          <a:lstStyle/>
          <a:p>
            <a:endParaRPr lang="en-US" dirty="0"/>
          </a:p>
          <a:p>
            <a:pPr marL="457200" indent="-457200">
              <a:buFont typeface="Arial" panose="020B0604020202020204" pitchFamily="34" charset="0"/>
              <a:buChar char="•"/>
            </a:pPr>
            <a:r>
              <a:rPr lang="en-US" sz="2800" dirty="0"/>
              <a:t>Responsible for your work and </a:t>
            </a:r>
            <a:r>
              <a:rPr lang="en-US" sz="2800" dirty="0" smtClean="0"/>
              <a:t>actions</a:t>
            </a:r>
            <a:endParaRPr lang="en-US" sz="2800" dirty="0"/>
          </a:p>
          <a:p>
            <a:pPr marL="457200" indent="-457200">
              <a:buFont typeface="Arial" panose="020B0604020202020204" pitchFamily="34" charset="0"/>
              <a:buChar char="•"/>
            </a:pPr>
            <a:r>
              <a:rPr lang="en-US" sz="2800" dirty="0"/>
              <a:t>Demonstrating you plan ahead</a:t>
            </a:r>
          </a:p>
          <a:p>
            <a:pPr marL="457200" indent="-457200">
              <a:buFont typeface="Arial" panose="020B0604020202020204" pitchFamily="34" charset="0"/>
              <a:buChar char="•"/>
            </a:pPr>
            <a:r>
              <a:rPr lang="en-US" sz="2800" dirty="0"/>
              <a:t>Communicating what needs to be </a:t>
            </a:r>
            <a:r>
              <a:rPr lang="en-US" sz="2800" dirty="0" smtClean="0"/>
              <a:t>accomplished</a:t>
            </a: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9" name="Content Placeholder 8"/>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14498" t="6725" r="13570" b="7077"/>
          <a:stretch/>
        </p:blipFill>
        <p:spPr>
          <a:xfrm>
            <a:off x="6409509" y="4224010"/>
            <a:ext cx="2313542" cy="2082189"/>
          </a:xfrm>
        </p:spPr>
      </p:pic>
      <p:sp>
        <p:nvSpPr>
          <p:cNvPr id="8" name="TextBox 7"/>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1: </a:t>
            </a:r>
            <a:r>
              <a:rPr lang="en-US" b="1" i="1" dirty="0">
                <a:solidFill>
                  <a:schemeClr val="tx2"/>
                </a:solidFill>
              </a:rPr>
              <a:t>Model accountability for behaviors</a:t>
            </a:r>
          </a:p>
        </p:txBody>
      </p:sp>
    </p:spTree>
    <p:custDataLst>
      <p:tags r:id="rId1"/>
    </p:custDataLst>
    <p:extLst>
      <p:ext uri="{BB962C8B-B14F-4D97-AF65-F5344CB8AC3E}">
        <p14:creationId xmlns:p14="http://schemas.microsoft.com/office/powerpoint/2010/main" val="1587639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sp>
        <p:nvSpPr>
          <p:cNvPr id="3" name="Content Placeholder 2"/>
          <p:cNvSpPr>
            <a:spLocks noGrp="1"/>
          </p:cNvSpPr>
          <p:nvPr>
            <p:ph sz="half" idx="2"/>
          </p:nvPr>
        </p:nvSpPr>
        <p:spPr>
          <a:xfrm>
            <a:off x="304800" y="2065866"/>
            <a:ext cx="8503920" cy="4243494"/>
          </a:xfrm>
        </p:spPr>
        <p:txBody>
          <a:bodyPr/>
          <a:lstStyle/>
          <a:p>
            <a:r>
              <a:rPr lang="en-US" sz="2000" b="1" i="1" dirty="0" smtClean="0"/>
              <a:t>The role of the supervisor in performance management is to:</a:t>
            </a:r>
            <a:endParaRPr lang="en-US" sz="2000" b="1" i="1" dirty="0"/>
          </a:p>
          <a:p>
            <a:pPr marL="342900" indent="-342900">
              <a:buFont typeface="Arial" panose="020B0604020202020204" pitchFamily="34" charset="0"/>
              <a:buChar char="•"/>
            </a:pPr>
            <a:r>
              <a:rPr lang="en-US" sz="2000" dirty="0" smtClean="0"/>
              <a:t>Ensure the employee </a:t>
            </a:r>
            <a:r>
              <a:rPr lang="en-US" sz="2000" dirty="0"/>
              <a:t>must have a performance plan within 30 days of hire</a:t>
            </a:r>
          </a:p>
          <a:p>
            <a:pPr marL="342900" indent="-342900">
              <a:buFont typeface="Arial" panose="020B0604020202020204" pitchFamily="34" charset="0"/>
              <a:buChar char="•"/>
            </a:pPr>
            <a:r>
              <a:rPr lang="en-US" sz="2000" dirty="0" smtClean="0"/>
              <a:t>Meet with your employees regularly</a:t>
            </a:r>
            <a:endParaRPr lang="en-US" sz="2000" dirty="0"/>
          </a:p>
          <a:p>
            <a:pPr marL="342900" indent="-342900">
              <a:buFont typeface="Arial" panose="020B0604020202020204" pitchFamily="34" charset="0"/>
              <a:buChar char="•"/>
            </a:pPr>
            <a:r>
              <a:rPr lang="en-US" sz="2000" dirty="0" smtClean="0"/>
              <a:t>Complete the final review </a:t>
            </a:r>
            <a:r>
              <a:rPr lang="en-US" sz="2000" dirty="0"/>
              <a:t>by March 31</a:t>
            </a:r>
            <a:r>
              <a:rPr lang="en-US" sz="2000" baseline="30000" dirty="0"/>
              <a:t>st</a:t>
            </a:r>
            <a:r>
              <a:rPr lang="en-US" sz="2000" dirty="0"/>
              <a:t> </a:t>
            </a:r>
            <a:r>
              <a:rPr lang="en-US" sz="2000" dirty="0" smtClean="0"/>
              <a:t>of each </a:t>
            </a:r>
            <a:r>
              <a:rPr lang="en-US" sz="2000" dirty="0"/>
              <a:t>calendar year</a:t>
            </a:r>
          </a:p>
          <a:p>
            <a:pPr marL="342900" indent="-342900">
              <a:buFont typeface="Arial" panose="020B0604020202020204" pitchFamily="34" charset="0"/>
              <a:buChar char="•"/>
            </a:pPr>
            <a:r>
              <a:rPr lang="en-US" sz="2000" dirty="0" smtClean="0"/>
              <a:t>Conduct a planning </a:t>
            </a:r>
            <a:r>
              <a:rPr lang="en-US" sz="2000" dirty="0"/>
              <a:t>meeting </a:t>
            </a:r>
            <a:r>
              <a:rPr lang="en-US" sz="2000" dirty="0" smtClean="0"/>
              <a:t>that includes </a:t>
            </a:r>
            <a:r>
              <a:rPr lang="en-US" sz="2000" dirty="0"/>
              <a:t>a discussion of:</a:t>
            </a:r>
          </a:p>
          <a:p>
            <a:pPr marL="1085850" lvl="1" indent="-342900">
              <a:buFont typeface="Arial" panose="020B0604020202020204" pitchFamily="34" charset="0"/>
              <a:buChar char="•"/>
            </a:pPr>
            <a:r>
              <a:rPr lang="en-US" sz="1600" dirty="0"/>
              <a:t>Department goals</a:t>
            </a:r>
          </a:p>
          <a:p>
            <a:pPr marL="1085850" lvl="1" indent="-342900">
              <a:buFont typeface="Arial" panose="020B0604020202020204" pitchFamily="34" charset="0"/>
              <a:buChar char="•"/>
            </a:pPr>
            <a:r>
              <a:rPr lang="en-US" sz="1600" dirty="0"/>
              <a:t>Work Unit plan</a:t>
            </a:r>
          </a:p>
          <a:p>
            <a:pPr marL="1085850" lvl="1" indent="-342900">
              <a:buFont typeface="Arial" panose="020B0604020202020204" pitchFamily="34" charset="0"/>
              <a:buChar char="•"/>
            </a:pPr>
            <a:r>
              <a:rPr lang="en-US" sz="1600" dirty="0"/>
              <a:t>Employee’s Position Description Questionnaire</a:t>
            </a:r>
          </a:p>
          <a:p>
            <a:pPr marL="1085850" lvl="1" indent="-342900">
              <a:buFont typeface="Arial" panose="020B0604020202020204" pitchFamily="34" charset="0"/>
              <a:buChar char="•"/>
            </a:pPr>
            <a:r>
              <a:rPr lang="en-US" sz="1600" dirty="0"/>
              <a:t>Employee’s goals and competency </a:t>
            </a:r>
            <a:r>
              <a:rPr lang="en-US" sz="1600" dirty="0" smtClean="0"/>
              <a:t>expectations</a:t>
            </a:r>
          </a:p>
          <a:p>
            <a:pPr marL="1085850" lvl="1" indent="-342900">
              <a:buFont typeface="Arial" panose="020B0604020202020204" pitchFamily="34" charset="0"/>
              <a:buChar char="•"/>
            </a:pPr>
            <a:endParaRPr lang="en-US" sz="1600" dirty="0"/>
          </a:p>
          <a:p>
            <a:pPr algn="ctr"/>
            <a:r>
              <a:rPr lang="en-US" sz="2000" dirty="0" smtClean="0"/>
              <a:t>Click </a:t>
            </a:r>
            <a:r>
              <a:rPr lang="en-US" sz="2000" dirty="0" smtClean="0">
                <a:hlinkClick r:id="rId4"/>
              </a:rPr>
              <a:t>HERE</a:t>
            </a:r>
            <a:r>
              <a:rPr lang="en-US" sz="2000" dirty="0" smtClean="0"/>
              <a:t> to review performance management dates, requirement and guides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r>
              <a:rPr lang="en-US" b="1" i="1" dirty="0" smtClean="0">
                <a:solidFill>
                  <a:schemeClr val="tx2"/>
                </a:solidFill>
              </a:rPr>
              <a:t>2: </a:t>
            </a:r>
            <a:r>
              <a:rPr lang="en-US" b="1" i="1" dirty="0">
                <a:solidFill>
                  <a:schemeClr val="tx2"/>
                </a:solidFill>
              </a:rPr>
              <a:t>Conduct timely and effective employee performance planning meetings with supporting records, forms and </a:t>
            </a:r>
            <a:r>
              <a:rPr lang="en-US" b="1" i="1" dirty="0" smtClean="0">
                <a:solidFill>
                  <a:schemeClr val="tx2"/>
                </a:solidFill>
              </a:rPr>
              <a:t>documents </a:t>
            </a:r>
            <a:endParaRPr lang="en-US" b="1" i="1" dirty="0">
              <a:solidFill>
                <a:schemeClr val="tx2"/>
              </a:solidFill>
            </a:endParaRPr>
          </a:p>
        </p:txBody>
      </p:sp>
      <p:sp>
        <p:nvSpPr>
          <p:cNvPr id="10" name="Content Placeholder 9"/>
          <p:cNvSpPr>
            <a:spLocks noGrp="1"/>
          </p:cNvSpPr>
          <p:nvPr>
            <p:ph sz="half" idx="2"/>
          </p:nvPr>
        </p:nvSpPr>
        <p:spPr/>
        <p:txBody>
          <a:bodyPr/>
          <a:lstStyle/>
          <a:p>
            <a:endParaRPr lang="en-US"/>
          </a:p>
        </p:txBody>
      </p:sp>
      <p:sp>
        <p:nvSpPr>
          <p:cNvPr id="11" name="Content Placeholder 10"/>
          <p:cNvSpPr>
            <a:spLocks noGrp="1"/>
          </p:cNvSpPr>
          <p:nvPr>
            <p:ph sz="half" idx="2"/>
          </p:nvPr>
        </p:nvSpPr>
        <p:spPr/>
        <p:txBody>
          <a:bodyPr/>
          <a:lstStyle/>
          <a:p>
            <a:endParaRPr lang="en-US" dirty="0"/>
          </a:p>
        </p:txBody>
      </p:sp>
      <p:sp>
        <p:nvSpPr>
          <p:cNvPr id="12" name="Content Placeholder 11"/>
          <p:cNvSpPr>
            <a:spLocks noGrp="1"/>
          </p:cNvSpPr>
          <p:nvPr>
            <p:ph sz="half" idx="2"/>
          </p:nvPr>
        </p:nvSpPr>
        <p:spPr/>
        <p:txBody>
          <a:bodyPr/>
          <a:lstStyle/>
          <a:p>
            <a:endParaRPr lang="en-US"/>
          </a:p>
        </p:txBody>
      </p:sp>
      <p:sp>
        <p:nvSpPr>
          <p:cNvPr id="8" name="Content Placeholder 7"/>
          <p:cNvSpPr>
            <a:spLocks noGrp="1"/>
          </p:cNvSpPr>
          <p:nvPr>
            <p:ph sz="half" idx="2"/>
          </p:nvPr>
        </p:nvSpPr>
        <p:spPr/>
        <p:txBody>
          <a:bodyPr/>
          <a:lstStyle/>
          <a:p>
            <a:endParaRPr lang="en-US"/>
          </a:p>
        </p:txBody>
      </p:sp>
      <p:sp>
        <p:nvSpPr>
          <p:cNvPr id="9" name="Content Placeholder 8"/>
          <p:cNvSpPr>
            <a:spLocks noGrp="1"/>
          </p:cNvSpPr>
          <p:nvPr>
            <p:ph sz="half" idx="2"/>
          </p:nvPr>
        </p:nvSpPr>
        <p:spPr/>
        <p:txBody>
          <a:bodyPr/>
          <a:lstStyle/>
          <a:p>
            <a:endParaRPr lang="en-US"/>
          </a:p>
        </p:txBody>
      </p:sp>
      <p:sp>
        <p:nvSpPr>
          <p:cNvPr id="15" name="Content Placeholder 14"/>
          <p:cNvSpPr>
            <a:spLocks noGrp="1"/>
          </p:cNvSpPr>
          <p:nvPr>
            <p:ph sz="half" idx="2"/>
          </p:nvPr>
        </p:nvSpPr>
        <p:spPr/>
        <p:txBody>
          <a:bodyPr/>
          <a:lstStyle/>
          <a:p>
            <a:endParaRPr lang="en-US"/>
          </a:p>
        </p:txBody>
      </p:sp>
      <p:sp>
        <p:nvSpPr>
          <p:cNvPr id="16" name="Content Placeholder 15"/>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981045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Three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22</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82023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and Coaching</a:t>
            </a:r>
            <a:endParaRPr lang="en-US" sz="3600" dirty="0"/>
          </a:p>
        </p:txBody>
      </p:sp>
      <p:graphicFrame>
        <p:nvGraphicFramePr>
          <p:cNvPr id="7" name="Content Placeholder 6"/>
          <p:cNvGraphicFramePr>
            <a:graphicFrameLocks noGrp="1"/>
          </p:cNvGraphicFramePr>
          <p:nvPr>
            <p:ph sz="half" idx="2"/>
            <p:custDataLst>
              <p:tags r:id="rId2"/>
            </p:custDataLst>
            <p:extLst>
              <p:ext uri="{D42A27DB-BD31-4B8C-83A1-F6EECF244321}">
                <p14:modId xmlns:p14="http://schemas.microsoft.com/office/powerpoint/2010/main" val="4229472524"/>
              </p:ext>
            </p:extLst>
          </p:nvPr>
        </p:nvGraphicFramePr>
        <p:xfrm>
          <a:off x="4851133" y="2125049"/>
          <a:ext cx="3957587" cy="3914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23</a:t>
            </a:fld>
            <a:endParaRPr lang="en-US" dirty="0"/>
          </a:p>
        </p:txBody>
      </p:sp>
      <p:sp>
        <p:nvSpPr>
          <p:cNvPr id="5" name="Content Placeholder 4"/>
          <p:cNvSpPr>
            <a:spLocks noGrp="1"/>
          </p:cNvSpPr>
          <p:nvPr>
            <p:ph sz="half" idx="12"/>
          </p:nvPr>
        </p:nvSpPr>
        <p:spPr>
          <a:xfrm>
            <a:off x="304800" y="2125049"/>
            <a:ext cx="4881154" cy="3914168"/>
          </a:xfrm>
        </p:spPr>
        <p:txBody>
          <a:bodyPr/>
          <a:lstStyle/>
          <a:p>
            <a:r>
              <a:rPr lang="en-US" dirty="0" smtClean="0"/>
              <a:t>When providing feedback or coaching an employee, make sure it is:</a:t>
            </a:r>
          </a:p>
          <a:p>
            <a:pPr marL="342900" indent="-342900">
              <a:buFont typeface="Arial" panose="020B0604020202020204" pitchFamily="34" charset="0"/>
              <a:buChar char="•"/>
            </a:pPr>
            <a:r>
              <a:rPr lang="en-US" dirty="0"/>
              <a:t>Based on observance of </a:t>
            </a:r>
            <a:r>
              <a:rPr lang="en-US" dirty="0" smtClean="0"/>
              <a:t>behavior and not </a:t>
            </a:r>
            <a:r>
              <a:rPr lang="en-US" dirty="0"/>
              <a:t>assumptions</a:t>
            </a:r>
          </a:p>
          <a:p>
            <a:pPr marL="342900" indent="-342900">
              <a:buFont typeface="Arial" panose="020B0604020202020204" pitchFamily="34" charset="0"/>
              <a:buChar char="•"/>
            </a:pPr>
            <a:r>
              <a:rPr lang="en-US" dirty="0" smtClean="0"/>
              <a:t>Work related</a:t>
            </a:r>
          </a:p>
          <a:p>
            <a:pPr marL="342900" indent="-342900">
              <a:buFont typeface="Arial" panose="020B0604020202020204" pitchFamily="34" charset="0"/>
              <a:buChar char="•"/>
            </a:pPr>
            <a:r>
              <a:rPr lang="en-US" dirty="0" smtClean="0"/>
              <a:t>Based on the behavior and not the person </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3" name="TextBox 2"/>
          <p:cNvSpPr txBox="1"/>
          <p:nvPr/>
        </p:nvSpPr>
        <p:spPr>
          <a:xfrm>
            <a:off x="304800" y="1362453"/>
            <a:ext cx="8503920" cy="646331"/>
          </a:xfrm>
          <a:prstGeom prst="rect">
            <a:avLst/>
          </a:prstGeom>
          <a:noFill/>
        </p:spPr>
        <p:txBody>
          <a:bodyPr wrap="square" rtlCol="0">
            <a:spAutoFit/>
          </a:bodyPr>
          <a:lstStyle/>
          <a:p>
            <a:r>
              <a:rPr lang="en-US" b="1" i="1" smtClean="0">
                <a:solidFill>
                  <a:schemeClr val="tx2"/>
                </a:solidFill>
              </a:rPr>
              <a:t>3: </a:t>
            </a:r>
            <a:r>
              <a:rPr lang="en-US" b="1" i="1" dirty="0">
                <a:solidFill>
                  <a:schemeClr val="tx2"/>
                </a:solidFill>
              </a:rPr>
              <a:t>Develop and encourages employees’ ability to perform job tasks and interactions through feedback and coaching</a:t>
            </a:r>
          </a:p>
        </p:txBody>
      </p:sp>
    </p:spTree>
    <p:custDataLst>
      <p:tags r:id="rId1"/>
    </p:custDataLst>
    <p:extLst>
      <p:ext uri="{BB962C8B-B14F-4D97-AF65-F5344CB8AC3E}">
        <p14:creationId xmlns:p14="http://schemas.microsoft.com/office/powerpoint/2010/main" val="4294884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sz="half" idx="2"/>
          </p:nvPr>
        </p:nvSpPr>
        <p:spPr>
          <a:xfrm>
            <a:off x="304801" y="2008784"/>
            <a:ext cx="8503920" cy="4300576"/>
          </a:xfrm>
        </p:spPr>
        <p:txBody>
          <a:bodyPr/>
          <a:lstStyle/>
          <a:p>
            <a:r>
              <a:rPr lang="en-US" sz="2400" dirty="0" smtClean="0"/>
              <a:t>Ongoing communication is:</a:t>
            </a:r>
          </a:p>
          <a:p>
            <a:pPr marL="342900" indent="-342900">
              <a:buFont typeface="Arial" panose="020B0604020202020204" pitchFamily="34" charset="0"/>
              <a:buChar char="•"/>
            </a:pPr>
            <a:r>
              <a:rPr lang="en-US" sz="2400" dirty="0" smtClean="0"/>
              <a:t>Given in a respectful manner, especially for difficult messages</a:t>
            </a:r>
          </a:p>
          <a:p>
            <a:pPr marL="342900" indent="-342900">
              <a:buFont typeface="Arial" panose="020B0604020202020204" pitchFamily="34" charset="0"/>
              <a:buChar char="•"/>
            </a:pPr>
            <a:r>
              <a:rPr lang="en-US" sz="2400" dirty="0" smtClean="0"/>
              <a:t>Critical to the employee understanding what they need to do</a:t>
            </a:r>
          </a:p>
          <a:p>
            <a:pPr marL="342900" indent="-342900">
              <a:buFont typeface="Arial" panose="020B0604020202020204" pitchFamily="34" charset="0"/>
              <a:buChar char="•"/>
            </a:pPr>
            <a:r>
              <a:rPr lang="en-US" sz="2400" dirty="0" smtClean="0"/>
              <a:t>Accomplished through weekly meetings, one-on-ones, coaching sessions, discussion of goals, emails and hallway chats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24</a:t>
            </a:fld>
            <a:endParaRPr lang="en-US" dirty="0"/>
          </a:p>
        </p:txBody>
      </p:sp>
      <p:pic>
        <p:nvPicPr>
          <p:cNvPr id="8" name="Content Placeholder 7"/>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t="14954" b="18297"/>
          <a:stretch/>
        </p:blipFill>
        <p:spPr>
          <a:xfrm>
            <a:off x="6614160" y="4266821"/>
            <a:ext cx="2039983" cy="204253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pPr lvl="0"/>
            <a:r>
              <a:rPr lang="en-US" b="1" i="1" dirty="0" smtClean="0">
                <a:solidFill>
                  <a:schemeClr val="tx2"/>
                </a:solidFill>
              </a:rPr>
              <a:t>4: </a:t>
            </a:r>
            <a:r>
              <a:rPr lang="en-US" b="1" i="1" dirty="0">
                <a:solidFill>
                  <a:schemeClr val="tx2"/>
                </a:solidFill>
              </a:rPr>
              <a:t>Communicate with employees in an open respectful way to provide frequent and ongoing </a:t>
            </a:r>
            <a:r>
              <a:rPr lang="en-US" b="1" i="1" dirty="0" smtClean="0">
                <a:solidFill>
                  <a:schemeClr val="tx2"/>
                </a:solidFill>
              </a:rPr>
              <a:t>communications</a:t>
            </a:r>
            <a:endParaRPr lang="en-US" b="1" i="1" dirty="0">
              <a:solidFill>
                <a:schemeClr val="tx2"/>
              </a:solidFill>
            </a:endParaRPr>
          </a:p>
        </p:txBody>
      </p:sp>
    </p:spTree>
    <p:custDataLst>
      <p:tags r:id="rId1"/>
    </p:custDataLst>
    <p:extLst>
      <p:ext uri="{BB962C8B-B14F-4D97-AF65-F5344CB8AC3E}">
        <p14:creationId xmlns:p14="http://schemas.microsoft.com/office/powerpoint/2010/main" val="903065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Personnel Issues and Conflict</a:t>
            </a:r>
            <a:endParaRPr lang="en-US" dirty="0"/>
          </a:p>
        </p:txBody>
      </p:sp>
      <p:sp>
        <p:nvSpPr>
          <p:cNvPr id="3" name="Content Placeholder 2"/>
          <p:cNvSpPr>
            <a:spLocks noGrp="1"/>
          </p:cNvSpPr>
          <p:nvPr>
            <p:ph sz="half" idx="2"/>
          </p:nvPr>
        </p:nvSpPr>
        <p:spPr>
          <a:xfrm>
            <a:off x="2317306" y="2125049"/>
            <a:ext cx="6491414" cy="4109291"/>
          </a:xfrm>
        </p:spPr>
        <p:txBody>
          <a:bodyPr/>
          <a:lstStyle/>
          <a:p>
            <a:r>
              <a:rPr lang="en-US" sz="2400" dirty="0" smtClean="0"/>
              <a:t>When discussing personnel issues or a conflict provide employees with:</a:t>
            </a:r>
            <a:endParaRPr lang="en-US" sz="2400" dirty="0"/>
          </a:p>
          <a:p>
            <a:pPr marL="457200" indent="-457200">
              <a:buFont typeface="Arial" panose="020B0604020202020204" pitchFamily="34" charset="0"/>
              <a:buChar char="•"/>
            </a:pPr>
            <a:r>
              <a:rPr lang="en-US" sz="2400" b="1" dirty="0"/>
              <a:t>Why</a:t>
            </a:r>
            <a:r>
              <a:rPr lang="en-US" sz="2400" dirty="0"/>
              <a:t> – Provide context on how the behavior impacts others at CDOT</a:t>
            </a:r>
          </a:p>
          <a:p>
            <a:pPr marL="457200" indent="-457200">
              <a:buFont typeface="Arial" panose="020B0604020202020204" pitchFamily="34" charset="0"/>
              <a:buChar char="•"/>
            </a:pPr>
            <a:r>
              <a:rPr lang="en-US" sz="2400" b="1" dirty="0"/>
              <a:t>Immediate</a:t>
            </a:r>
            <a:r>
              <a:rPr lang="en-US" sz="2400" dirty="0"/>
              <a:t> – Keep the feedback as close to the event as possible</a:t>
            </a:r>
          </a:p>
          <a:p>
            <a:pPr marL="457200" indent="-457200">
              <a:buFont typeface="Arial" panose="020B0604020202020204" pitchFamily="34" charset="0"/>
              <a:buChar char="•"/>
            </a:pPr>
            <a:r>
              <a:rPr lang="en-US" sz="2400" b="1" dirty="0"/>
              <a:t>Think Small  </a:t>
            </a:r>
            <a:r>
              <a:rPr lang="en-US" sz="2400" dirty="0"/>
              <a:t>-  Think about the chain of events that leads to success or failure</a:t>
            </a:r>
          </a:p>
          <a:p>
            <a:pPr marL="457200" indent="-457200">
              <a:buFont typeface="Arial" panose="020B0604020202020204" pitchFamily="34" charset="0"/>
              <a:buChar char="•"/>
            </a:pPr>
            <a:r>
              <a:rPr lang="en-US" sz="2400" b="1" dirty="0"/>
              <a:t>Specific</a:t>
            </a:r>
            <a:r>
              <a:rPr lang="en-US" sz="2400" dirty="0"/>
              <a:t> – Do not make your employees guess about </a:t>
            </a:r>
            <a:r>
              <a:rPr lang="en-US" sz="2400" dirty="0" smtClean="0"/>
              <a:t>behavior; provide details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pPr lvl="0"/>
            <a:r>
              <a:rPr lang="en-US" b="1" i="1" dirty="0" smtClean="0">
                <a:solidFill>
                  <a:schemeClr val="tx2"/>
                </a:solidFill>
              </a:rPr>
              <a:t>5: </a:t>
            </a:r>
            <a:r>
              <a:rPr lang="en-US" b="1" i="1" dirty="0">
                <a:solidFill>
                  <a:schemeClr val="tx2"/>
                </a:solidFill>
              </a:rPr>
              <a:t>Resolve personnel issues, conflicts or work related problems appropriately; keeps supervisor informed</a:t>
            </a:r>
          </a:p>
        </p:txBody>
      </p:sp>
      <p:pic>
        <p:nvPicPr>
          <p:cNvPr id="10" name="Picture 9"/>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l="4146" t="7216" r="55679" b="9009"/>
          <a:stretch/>
        </p:blipFill>
        <p:spPr>
          <a:xfrm>
            <a:off x="304800" y="3270478"/>
            <a:ext cx="2012506" cy="2963862"/>
          </a:xfrm>
          <a:prstGeom prst="rect">
            <a:avLst/>
          </a:prstGeom>
        </p:spPr>
      </p:pic>
      <p:sp>
        <p:nvSpPr>
          <p:cNvPr id="8" name="Content Placeholder 7"/>
          <p:cNvSpPr>
            <a:spLocks noGrp="1"/>
          </p:cNvSpPr>
          <p:nvPr>
            <p:ph sz="half" idx="2"/>
          </p:nvPr>
        </p:nvSpPr>
        <p:spPr/>
        <p:txBody>
          <a:bodyPr/>
          <a:lstStyle/>
          <a:p>
            <a:endParaRPr lang="en-US"/>
          </a:p>
        </p:txBody>
      </p:sp>
      <p:sp>
        <p:nvSpPr>
          <p:cNvPr id="12" name="Content Placeholder 11"/>
          <p:cNvSpPr>
            <a:spLocks noGrp="1"/>
          </p:cNvSpPr>
          <p:nvPr>
            <p:ph sz="half" idx="2"/>
          </p:nvPr>
        </p:nvSpPr>
        <p:spPr/>
        <p:txBody>
          <a:bodyPr/>
          <a:lstStyle/>
          <a:p>
            <a:endParaRPr lang="en-US"/>
          </a:p>
        </p:txBody>
      </p:sp>
      <p:sp>
        <p:nvSpPr>
          <p:cNvPr id="9" name="Content Placeholder 8"/>
          <p:cNvSpPr>
            <a:spLocks noGrp="1"/>
          </p:cNvSpPr>
          <p:nvPr>
            <p:ph sz="half" idx="2"/>
          </p:nvPr>
        </p:nvSpPr>
        <p:spPr/>
        <p:txBody>
          <a:bodyPr/>
          <a:lstStyle/>
          <a:p>
            <a:endParaRPr lang="en-US"/>
          </a:p>
        </p:txBody>
      </p:sp>
      <p:sp>
        <p:nvSpPr>
          <p:cNvPr id="14" name="Content Placeholder 13"/>
          <p:cNvSpPr>
            <a:spLocks noGrp="1"/>
          </p:cNvSpPr>
          <p:nvPr>
            <p:ph sz="half" idx="2"/>
          </p:nvPr>
        </p:nvSpPr>
        <p:spPr/>
        <p:txBody>
          <a:bodyPr/>
          <a:lstStyle/>
          <a:p>
            <a:endParaRPr lang="en-US"/>
          </a:p>
        </p:txBody>
      </p:sp>
      <p:sp>
        <p:nvSpPr>
          <p:cNvPr id="11" name="Content Placeholder 10"/>
          <p:cNvSpPr>
            <a:spLocks noGrp="1"/>
          </p:cNvSpPr>
          <p:nvPr>
            <p:ph sz="half" idx="2"/>
          </p:nvPr>
        </p:nvSpPr>
        <p:spPr/>
        <p:txBody>
          <a:bodyPr/>
          <a:lstStyle/>
          <a:p>
            <a:endParaRPr lang="en-US"/>
          </a:p>
        </p:txBody>
      </p:sp>
      <p:sp>
        <p:nvSpPr>
          <p:cNvPr id="16" name="Content Placeholder 15"/>
          <p:cNvSpPr>
            <a:spLocks noGrp="1"/>
          </p:cNvSpPr>
          <p:nvPr>
            <p:ph sz="half" idx="2"/>
          </p:nvPr>
        </p:nvSpPr>
        <p:spPr/>
        <p:txBody>
          <a:bodyPr/>
          <a:lstStyle/>
          <a:p>
            <a:endParaRPr lang="en-US"/>
          </a:p>
        </p:txBody>
      </p:sp>
      <p:sp>
        <p:nvSpPr>
          <p:cNvPr id="13" name="Content Placeholder 12"/>
          <p:cNvSpPr>
            <a:spLocks noGrp="1"/>
          </p:cNvSpPr>
          <p:nvPr>
            <p:ph sz="half" idx="2"/>
          </p:nvPr>
        </p:nvSpPr>
        <p:spPr/>
        <p:txBody>
          <a:bodyPr/>
          <a:lstStyle/>
          <a:p>
            <a:endParaRPr lang="en-US"/>
          </a:p>
        </p:txBody>
      </p:sp>
      <p:sp>
        <p:nvSpPr>
          <p:cNvPr id="18" name="Content Placeholder 17"/>
          <p:cNvSpPr>
            <a:spLocks noGrp="1"/>
          </p:cNvSpPr>
          <p:nvPr>
            <p:ph sz="half" idx="2"/>
          </p:nvPr>
        </p:nvSpPr>
        <p:spPr/>
        <p:txBody>
          <a:bodyPr/>
          <a:lstStyle/>
          <a:p>
            <a:endParaRPr lang="en-US"/>
          </a:p>
        </p:txBody>
      </p:sp>
      <p:sp>
        <p:nvSpPr>
          <p:cNvPr id="15" name="Content Placeholder 14"/>
          <p:cNvSpPr>
            <a:spLocks noGrp="1"/>
          </p:cNvSpPr>
          <p:nvPr>
            <p:ph sz="half" idx="2"/>
          </p:nvPr>
        </p:nvSpPr>
        <p:spPr/>
        <p:txBody>
          <a:bodyPr/>
          <a:lstStyle/>
          <a:p>
            <a:endParaRPr lang="en-US"/>
          </a:p>
        </p:txBody>
      </p:sp>
      <p:sp>
        <p:nvSpPr>
          <p:cNvPr id="20" name="Content Placeholder 19"/>
          <p:cNvSpPr>
            <a:spLocks noGrp="1"/>
          </p:cNvSpPr>
          <p:nvPr>
            <p:ph sz="half" idx="2"/>
          </p:nvPr>
        </p:nvSpPr>
        <p:spPr/>
        <p:txBody>
          <a:bodyPr/>
          <a:lstStyle/>
          <a:p>
            <a:endParaRPr lang="en-US"/>
          </a:p>
        </p:txBody>
      </p:sp>
      <p:sp>
        <p:nvSpPr>
          <p:cNvPr id="17" name="Content Placeholder 16"/>
          <p:cNvSpPr>
            <a:spLocks noGrp="1"/>
          </p:cNvSpPr>
          <p:nvPr>
            <p:ph sz="half" idx="2"/>
          </p:nvPr>
        </p:nvSpPr>
        <p:spPr/>
        <p:txBody>
          <a:bodyPr/>
          <a:lstStyle/>
          <a:p>
            <a:endParaRPr lang="en-US"/>
          </a:p>
        </p:txBody>
      </p:sp>
      <p:sp>
        <p:nvSpPr>
          <p:cNvPr id="22" name="Content Placeholder 21"/>
          <p:cNvSpPr>
            <a:spLocks noGrp="1"/>
          </p:cNvSpPr>
          <p:nvPr>
            <p:ph sz="half" idx="2"/>
          </p:nvPr>
        </p:nvSpPr>
        <p:spPr/>
        <p:txBody>
          <a:bodyPr/>
          <a:lstStyle/>
          <a:p>
            <a:endParaRPr lang="en-US"/>
          </a:p>
        </p:txBody>
      </p:sp>
      <p:sp>
        <p:nvSpPr>
          <p:cNvPr id="19" name="Content Placeholder 18"/>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273564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Completing P</a:t>
            </a:r>
            <a:r>
              <a:rPr lang="en-US" sz="3200" dirty="0" smtClean="0"/>
              <a:t>aperwork </a:t>
            </a:r>
            <a:r>
              <a:rPr lang="en-US" sz="3200" dirty="0"/>
              <a:t>A</a:t>
            </a:r>
            <a:r>
              <a:rPr lang="en-US" sz="3200" dirty="0" smtClean="0"/>
              <a:t>ccurately </a:t>
            </a:r>
            <a:r>
              <a:rPr lang="en-US" sz="3200" dirty="0"/>
              <a:t>and </a:t>
            </a:r>
            <a:r>
              <a:rPr lang="en-US" sz="3200" dirty="0" smtClean="0"/>
              <a:t>Timely</a:t>
            </a:r>
            <a:endParaRPr lang="en-US" sz="3200" dirty="0"/>
          </a:p>
        </p:txBody>
      </p:sp>
      <p:sp>
        <p:nvSpPr>
          <p:cNvPr id="3" name="Content Placeholder 2"/>
          <p:cNvSpPr>
            <a:spLocks noGrp="1"/>
          </p:cNvSpPr>
          <p:nvPr>
            <p:ph sz="half" idx="2"/>
          </p:nvPr>
        </p:nvSpPr>
        <p:spPr>
          <a:xfrm>
            <a:off x="304801" y="2008784"/>
            <a:ext cx="6529069" cy="4300576"/>
          </a:xfrm>
        </p:spPr>
        <p:txBody>
          <a:bodyPr/>
          <a:lstStyle/>
          <a:p>
            <a:r>
              <a:rPr lang="en-US" sz="2400" dirty="0" smtClean="0"/>
              <a:t>When completing paper work:</a:t>
            </a:r>
          </a:p>
          <a:p>
            <a:pPr marL="342900" indent="-342900">
              <a:buFont typeface="Arial" panose="020B0604020202020204" pitchFamily="34" charset="0"/>
              <a:buChar char="•"/>
            </a:pPr>
            <a:r>
              <a:rPr lang="en-US" sz="2400" dirty="0" smtClean="0"/>
              <a:t>Confirm all of the required fields are correct and completed</a:t>
            </a:r>
          </a:p>
          <a:p>
            <a:pPr marL="342900" indent="-342900">
              <a:buFont typeface="Arial" panose="020B0604020202020204" pitchFamily="34" charset="0"/>
              <a:buChar char="•"/>
            </a:pPr>
            <a:r>
              <a:rPr lang="en-US" sz="2400" dirty="0" smtClean="0"/>
              <a:t>Save a copy for your records if the form is not part of an information system</a:t>
            </a:r>
          </a:p>
          <a:p>
            <a:pPr marL="342900" indent="-342900">
              <a:buFont typeface="Arial" panose="020B0604020202020204" pitchFamily="34" charset="0"/>
              <a:buChar char="•"/>
            </a:pPr>
            <a:r>
              <a:rPr lang="en-US" sz="2400" dirty="0" smtClean="0"/>
              <a:t>Set a reminder for reoccurring tasks such as timesheets </a:t>
            </a:r>
            <a:endParaRPr lang="en-US" sz="2400" dirty="0"/>
          </a:p>
          <a:p>
            <a:pPr marL="342900" indent="-342900">
              <a:buFont typeface="Arial" panose="020B0604020202020204" pitchFamily="34" charset="0"/>
              <a:buChar char="•"/>
            </a:pPr>
            <a:r>
              <a:rPr lang="en-US" sz="2400" dirty="0" smtClean="0"/>
              <a:t>To find forms go to the </a:t>
            </a:r>
            <a:r>
              <a:rPr lang="en-US" sz="2400" dirty="0"/>
              <a:t>CDOT forms </a:t>
            </a:r>
            <a:r>
              <a:rPr lang="en-US" sz="2400" dirty="0" smtClean="0"/>
              <a:t>by clicking </a:t>
            </a:r>
            <a:r>
              <a:rPr lang="en-US" sz="2400" dirty="0" smtClean="0">
                <a:hlinkClick r:id="rId4"/>
              </a:rPr>
              <a:t>HERE</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pPr lvl="0"/>
            <a:r>
              <a:rPr lang="en-US" b="1" i="1" smtClean="0">
                <a:solidFill>
                  <a:schemeClr val="tx2"/>
                </a:solidFill>
              </a:rPr>
              <a:t>6: </a:t>
            </a:r>
            <a:r>
              <a:rPr lang="en-US" b="1" i="1" dirty="0">
                <a:solidFill>
                  <a:schemeClr val="tx2"/>
                </a:solidFill>
              </a:rPr>
              <a:t>Completing administrative paperwork accurately and timely  </a:t>
            </a:r>
          </a:p>
        </p:txBody>
      </p:sp>
      <p:pic>
        <p:nvPicPr>
          <p:cNvPr id="8" name="Content Placeholder 4"/>
          <p:cNvPicPr>
            <a:picLocks noGrp="1" noChangeAspect="1"/>
          </p:cNvPicPr>
          <p:nvPr>
            <p:ph sz="half" idx="12"/>
          </p:nvPr>
        </p:nvPicPr>
        <p:blipFill rotWithShape="1">
          <a:blip r:embed="rId5" cstate="print">
            <a:extLst>
              <a:ext uri="{28A0092B-C50C-407E-A947-70E740481C1C}">
                <a14:useLocalDpi xmlns:a14="http://schemas.microsoft.com/office/drawing/2010/main" val="0"/>
              </a:ext>
            </a:extLst>
          </a:blip>
          <a:srcRect l="17369"/>
          <a:stretch/>
        </p:blipFill>
        <p:spPr bwMode="auto">
          <a:xfrm>
            <a:off x="6833870" y="2640500"/>
            <a:ext cx="1974850" cy="2807134"/>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4088476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 Accomplishments </a:t>
            </a:r>
            <a:endParaRPr lang="en-US" dirty="0"/>
          </a:p>
        </p:txBody>
      </p:sp>
      <p:sp>
        <p:nvSpPr>
          <p:cNvPr id="3" name="Content Placeholder 2"/>
          <p:cNvSpPr>
            <a:spLocks noGrp="1"/>
          </p:cNvSpPr>
          <p:nvPr>
            <p:ph sz="half" idx="2"/>
          </p:nvPr>
        </p:nvSpPr>
        <p:spPr>
          <a:xfrm>
            <a:off x="2259874" y="1893779"/>
            <a:ext cx="6548846" cy="4300576"/>
          </a:xfrm>
        </p:spPr>
        <p:txBody>
          <a:bodyPr/>
          <a:lstStyle/>
          <a:p>
            <a:r>
              <a:rPr lang="en-US" sz="2000" dirty="0"/>
              <a:t>When an employee does something right:</a:t>
            </a:r>
          </a:p>
          <a:p>
            <a:pPr marL="342900" indent="-342900">
              <a:buFont typeface="Arial" panose="020B0604020202020204" pitchFamily="34" charset="0"/>
              <a:buChar char="•"/>
            </a:pPr>
            <a:r>
              <a:rPr lang="en-US" sz="2000" dirty="0" smtClean="0"/>
              <a:t>Say </a:t>
            </a:r>
            <a:r>
              <a:rPr lang="en-US" sz="2000" dirty="0"/>
              <a:t>something</a:t>
            </a:r>
          </a:p>
          <a:p>
            <a:pPr marL="342900" indent="-342900">
              <a:buFont typeface="Arial" panose="020B0604020202020204" pitchFamily="34" charset="0"/>
              <a:buChar char="•"/>
            </a:pPr>
            <a:r>
              <a:rPr lang="en-US" sz="2000" dirty="0"/>
              <a:t>Provide </a:t>
            </a:r>
            <a:r>
              <a:rPr lang="en-US" sz="2000" dirty="0" smtClean="0"/>
              <a:t>feedback, </a:t>
            </a:r>
            <a:r>
              <a:rPr lang="en-US" sz="2000" dirty="0"/>
              <a:t>be specific </a:t>
            </a:r>
          </a:p>
          <a:p>
            <a:pPr marL="342900" indent="-342900">
              <a:buFont typeface="Arial" panose="020B0604020202020204" pitchFamily="34" charset="0"/>
              <a:buChar char="•"/>
            </a:pPr>
            <a:r>
              <a:rPr lang="en-US" sz="2000" dirty="0"/>
              <a:t>Tie it to CDOT Values</a:t>
            </a:r>
          </a:p>
          <a:p>
            <a:pPr marL="342900" indent="-342900">
              <a:buFont typeface="Arial" panose="020B0604020202020204" pitchFamily="34" charset="0"/>
              <a:buChar char="•"/>
            </a:pPr>
            <a:r>
              <a:rPr lang="en-US" sz="2000" dirty="0"/>
              <a:t>Document it!</a:t>
            </a:r>
          </a:p>
          <a:p>
            <a:r>
              <a:rPr lang="en-US" sz="2000" dirty="0"/>
              <a:t>Employee recognition programs </a:t>
            </a:r>
            <a:r>
              <a:rPr lang="en-US" sz="2000" dirty="0" smtClean="0"/>
              <a:t>include</a:t>
            </a:r>
            <a:r>
              <a:rPr lang="en-US" sz="2000" dirty="0"/>
              <a:t>:</a:t>
            </a:r>
          </a:p>
          <a:p>
            <a:pPr marL="342900" indent="-342900">
              <a:buFont typeface="Arial" panose="020B0604020202020204" pitchFamily="34" charset="0"/>
              <a:buChar char="•"/>
            </a:pPr>
            <a:r>
              <a:rPr lang="en-US" sz="2000" dirty="0"/>
              <a:t>Monthly Division/Workshop recognition</a:t>
            </a:r>
          </a:p>
          <a:p>
            <a:pPr marL="342900" indent="-342900">
              <a:buFont typeface="Arial" panose="020B0604020202020204" pitchFamily="34" charset="0"/>
              <a:buChar char="•"/>
            </a:pPr>
            <a:r>
              <a:rPr lang="en-US" sz="2000" dirty="0"/>
              <a:t>Leadership coins</a:t>
            </a:r>
          </a:p>
          <a:p>
            <a:pPr marL="342900" indent="-342900">
              <a:buFont typeface="Arial" panose="020B0604020202020204" pitchFamily="34" charset="0"/>
              <a:buChar char="•"/>
            </a:pPr>
            <a:r>
              <a:rPr lang="en-US" sz="2000" dirty="0"/>
              <a:t>Statewide employee recognition</a:t>
            </a:r>
          </a:p>
          <a:p>
            <a:pPr marL="342900" indent="-342900">
              <a:buFont typeface="Arial" panose="020B0604020202020204" pitchFamily="34" charset="0"/>
              <a:buChar char="•"/>
            </a:pPr>
            <a:r>
              <a:rPr lang="en-US" sz="2000" dirty="0"/>
              <a:t>Lean </a:t>
            </a:r>
            <a:r>
              <a:rPr lang="en-US" sz="2000" dirty="0" smtClean="0"/>
              <a:t>Everyday </a:t>
            </a:r>
            <a:r>
              <a:rPr lang="en-US" sz="2000" dirty="0"/>
              <a:t>I</a:t>
            </a:r>
            <a:r>
              <a:rPr lang="en-US" sz="2000" dirty="0" smtClean="0"/>
              <a:t>deas</a:t>
            </a:r>
            <a:endParaRPr lang="en-US" sz="20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dirty="0" smtClean="0">
                <a:solidFill>
                  <a:schemeClr val="tx2"/>
                </a:solidFill>
              </a:rPr>
              <a:t>7: </a:t>
            </a:r>
            <a:r>
              <a:rPr lang="en-US" b="1" i="1" dirty="0">
                <a:solidFill>
                  <a:schemeClr val="tx2"/>
                </a:solidFill>
              </a:rPr>
              <a:t>Acknowledge and recognize the </a:t>
            </a:r>
            <a:r>
              <a:rPr lang="en-US" b="1" i="1" dirty="0" smtClean="0">
                <a:solidFill>
                  <a:schemeClr val="tx2"/>
                </a:solidFill>
              </a:rPr>
              <a:t>work </a:t>
            </a:r>
            <a:r>
              <a:rPr lang="en-US" b="1" i="1" dirty="0">
                <a:solidFill>
                  <a:schemeClr val="tx2"/>
                </a:solidFill>
              </a:rPr>
              <a:t>efforts and accomplishments of the team</a:t>
            </a:r>
          </a:p>
        </p:txBody>
      </p:sp>
      <p:pic>
        <p:nvPicPr>
          <p:cNvPr id="11"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82252" y="1848050"/>
            <a:ext cx="1174044" cy="43267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32187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Five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28</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942232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Collaborate to Resolve Issues</a:t>
            </a:r>
            <a:endParaRPr lang="en-US" dirty="0"/>
          </a:p>
        </p:txBody>
      </p:sp>
      <p:sp>
        <p:nvSpPr>
          <p:cNvPr id="3" name="Content Placeholder 2"/>
          <p:cNvSpPr>
            <a:spLocks noGrp="1"/>
          </p:cNvSpPr>
          <p:nvPr>
            <p:ph sz="half" idx="2"/>
          </p:nvPr>
        </p:nvSpPr>
        <p:spPr>
          <a:xfrm>
            <a:off x="2270228" y="2008784"/>
            <a:ext cx="6538492" cy="4300576"/>
          </a:xfrm>
        </p:spPr>
        <p:txBody>
          <a:bodyPr/>
          <a:lstStyle/>
          <a:p>
            <a:r>
              <a:rPr lang="en-US" sz="2400" dirty="0" smtClean="0"/>
              <a:t>Having a good  relationship where you are able to resolve issues can be accomplished by:</a:t>
            </a:r>
          </a:p>
          <a:p>
            <a:pPr marL="342900" indent="-342900">
              <a:buFont typeface="Arial" panose="020B0604020202020204" pitchFamily="34" charset="0"/>
              <a:buChar char="•"/>
            </a:pPr>
            <a:r>
              <a:rPr lang="en-US" sz="2400" dirty="0" smtClean="0"/>
              <a:t>Establishing </a:t>
            </a:r>
            <a:r>
              <a:rPr lang="en-US" sz="2400" dirty="0"/>
              <a:t>trust and respect</a:t>
            </a:r>
          </a:p>
          <a:p>
            <a:pPr marL="342900" indent="-342900">
              <a:buFont typeface="Arial" panose="020B0604020202020204" pitchFamily="34" charset="0"/>
              <a:buChar char="•"/>
            </a:pPr>
            <a:r>
              <a:rPr lang="en-US" sz="2400" dirty="0" smtClean="0"/>
              <a:t>Seeking out the common issues</a:t>
            </a:r>
          </a:p>
          <a:p>
            <a:pPr marL="342900" indent="-342900">
              <a:buFont typeface="Arial" panose="020B0604020202020204" pitchFamily="34" charset="0"/>
              <a:buChar char="•"/>
            </a:pPr>
            <a:r>
              <a:rPr lang="en-US" sz="2400" dirty="0" smtClean="0"/>
              <a:t>Seeking collaboration, not blame</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29</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401300" y="1848050"/>
            <a:ext cx="1868927" cy="446131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8: </a:t>
            </a:r>
            <a:r>
              <a:rPr lang="en-US" b="1" i="1" dirty="0">
                <a:solidFill>
                  <a:schemeClr val="tx2"/>
                </a:solidFill>
              </a:rPr>
              <a:t>Collaborate with peers to discuss and resolve mutual supervisory issues</a:t>
            </a:r>
          </a:p>
        </p:txBody>
      </p:sp>
    </p:spTree>
    <p:custDataLst>
      <p:tags r:id="rId1"/>
    </p:custDataLst>
    <p:extLst>
      <p:ext uri="{BB962C8B-B14F-4D97-AF65-F5344CB8AC3E}">
        <p14:creationId xmlns:p14="http://schemas.microsoft.com/office/powerpoint/2010/main" val="719323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p>
          <a:p>
            <a:pPr marL="457200" indent="-457200">
              <a:buFont typeface="Arial" panose="020B0604020202020204" pitchFamily="34" charset="0"/>
              <a:buChar char="•"/>
            </a:pPr>
            <a:r>
              <a:rPr lang="en-US" dirty="0" smtClean="0"/>
              <a:t>Describe the course learning objectives</a:t>
            </a:r>
          </a:p>
          <a:p>
            <a:pPr marL="457200" indent="-457200">
              <a:buFont typeface="Arial" panose="020B0604020202020204" pitchFamily="34" charset="0"/>
              <a:buChar char="•"/>
            </a:pPr>
            <a:r>
              <a:rPr lang="en-US" dirty="0" smtClean="0"/>
              <a:t>Explain how to navigate the course</a:t>
            </a:r>
          </a:p>
          <a:p>
            <a:pPr marL="457200" indent="-457200">
              <a:buFont typeface="Arial" panose="020B0604020202020204" pitchFamily="34" charset="0"/>
              <a:buChar char="•"/>
            </a:pPr>
            <a:r>
              <a:rPr lang="en-US" dirty="0" smtClean="0"/>
              <a:t>Discuss the course assessment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226807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CDOT Values</a:t>
            </a:r>
            <a:endParaRPr lang="en-US" dirty="0"/>
          </a:p>
        </p:txBody>
      </p:sp>
      <p:sp>
        <p:nvSpPr>
          <p:cNvPr id="3" name="Content Placeholder 2"/>
          <p:cNvSpPr>
            <a:spLocks noGrp="1"/>
          </p:cNvSpPr>
          <p:nvPr>
            <p:ph sz="half" idx="2"/>
          </p:nvPr>
        </p:nvSpPr>
        <p:spPr>
          <a:xfrm>
            <a:off x="4978400" y="2006808"/>
            <a:ext cx="3830320" cy="3781851"/>
          </a:xfrm>
        </p:spPr>
        <p:txBody>
          <a:bodyPr/>
          <a:lstStyle/>
          <a:p>
            <a:r>
              <a:rPr lang="en-US" sz="2400" dirty="0"/>
              <a:t>CDOT Values:</a:t>
            </a:r>
          </a:p>
          <a:p>
            <a:pPr marL="342900" indent="-342900">
              <a:buFont typeface="Arial" panose="020B0604020202020204" pitchFamily="34" charset="0"/>
              <a:buChar char="•"/>
            </a:pPr>
            <a:r>
              <a:rPr lang="en-US" sz="2400" dirty="0"/>
              <a:t>Safety</a:t>
            </a:r>
          </a:p>
          <a:p>
            <a:pPr marL="342900" indent="-342900">
              <a:buFont typeface="Arial" panose="020B0604020202020204" pitchFamily="34" charset="0"/>
              <a:buChar char="•"/>
            </a:pPr>
            <a:r>
              <a:rPr lang="en-US" sz="2400" dirty="0"/>
              <a:t>People</a:t>
            </a:r>
          </a:p>
          <a:p>
            <a:pPr marL="342900" indent="-342900">
              <a:buFont typeface="Arial" panose="020B0604020202020204" pitchFamily="34" charset="0"/>
              <a:buChar char="•"/>
            </a:pPr>
            <a:r>
              <a:rPr lang="en-US" sz="2400"/>
              <a:t>Integrity</a:t>
            </a:r>
            <a:endParaRPr lang="en-US" sz="2400" dirty="0"/>
          </a:p>
          <a:p>
            <a:pPr marL="342900" indent="-342900">
              <a:buFont typeface="Arial" panose="020B0604020202020204" pitchFamily="34" charset="0"/>
              <a:buChar char="•"/>
            </a:pPr>
            <a:r>
              <a:rPr lang="en-US" sz="2400" smtClean="0"/>
              <a:t>Customer </a:t>
            </a:r>
            <a:r>
              <a:rPr lang="en-US" sz="2400" dirty="0"/>
              <a:t>Service </a:t>
            </a:r>
          </a:p>
          <a:p>
            <a:pPr marL="342900" indent="-342900">
              <a:buFont typeface="Arial" panose="020B0604020202020204" pitchFamily="34" charset="0"/>
              <a:buChar char="•"/>
            </a:pPr>
            <a:r>
              <a:rPr lang="en-US" sz="2400" dirty="0"/>
              <a:t>Excellence </a:t>
            </a:r>
          </a:p>
          <a:p>
            <a:pPr marL="342900" indent="-342900">
              <a:buFont typeface="Arial" panose="020B0604020202020204" pitchFamily="34" charset="0"/>
              <a:buChar char="•"/>
            </a:pPr>
            <a:r>
              <a:rPr lang="en-US" sz="2400" dirty="0"/>
              <a:t>Respect</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30</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006809"/>
            <a:ext cx="4445000" cy="3033116"/>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smtClean="0">
                <a:solidFill>
                  <a:schemeClr val="tx2"/>
                </a:solidFill>
              </a:rPr>
              <a:t>9: </a:t>
            </a:r>
            <a:r>
              <a:rPr lang="en-US" b="1" i="1" dirty="0">
                <a:solidFill>
                  <a:schemeClr val="tx2"/>
                </a:solidFill>
              </a:rPr>
              <a:t>Use CDOT values to make ethical decision when faced with conflicting choices </a:t>
            </a:r>
          </a:p>
        </p:txBody>
      </p:sp>
    </p:spTree>
    <p:custDataLst>
      <p:tags r:id="rId1"/>
    </p:custDataLst>
    <p:extLst>
      <p:ext uri="{BB962C8B-B14F-4D97-AF65-F5344CB8AC3E}">
        <p14:creationId xmlns:p14="http://schemas.microsoft.com/office/powerpoint/2010/main" val="4014183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ck Arc 7"/>
          <p:cNvSpPr/>
          <p:nvPr/>
        </p:nvSpPr>
        <p:spPr>
          <a:xfrm>
            <a:off x="-2909507" y="914843"/>
            <a:ext cx="5971151" cy="5971151"/>
          </a:xfrm>
          <a:prstGeom prst="blockArc">
            <a:avLst>
              <a:gd name="adj1" fmla="val 18900000"/>
              <a:gd name="adj2" fmla="val 2700000"/>
              <a:gd name="adj3" fmla="val 362"/>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a:hlinkClick r:id="rId4" action="ppaction://hlinksldjump"/>
          </p:cNvPr>
          <p:cNvSpPr/>
          <p:nvPr/>
        </p:nvSpPr>
        <p:spPr>
          <a:xfrm>
            <a:off x="2461485" y="191656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Introduction</a:t>
            </a:r>
          </a:p>
        </p:txBody>
      </p:sp>
      <p:sp>
        <p:nvSpPr>
          <p:cNvPr id="11" name="Freeform 10">
            <a:hlinkClick r:id="rId5" action="ppaction://hlinksldjump"/>
          </p:cNvPr>
          <p:cNvSpPr/>
          <p:nvPr/>
        </p:nvSpPr>
        <p:spPr>
          <a:xfrm>
            <a:off x="2845537" y="2616814"/>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Role of the Supervisor</a:t>
            </a:r>
            <a:endParaRPr lang="en-US" sz="2400" kern="1200" dirty="0"/>
          </a:p>
        </p:txBody>
      </p:sp>
      <p:sp>
        <p:nvSpPr>
          <p:cNvPr id="12" name="Freeform 11">
            <a:hlinkClick r:id="rId6" action="ppaction://hlinksldjump"/>
          </p:cNvPr>
          <p:cNvSpPr/>
          <p:nvPr/>
        </p:nvSpPr>
        <p:spPr>
          <a:xfrm>
            <a:off x="3021155" y="3317066"/>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Performance Management Behaviors</a:t>
            </a:r>
          </a:p>
        </p:txBody>
      </p:sp>
      <p:sp>
        <p:nvSpPr>
          <p:cNvPr id="14" name="Freeform 13">
            <a:hlinkClick r:id="rId7" action="ppaction://hlinksldjump"/>
          </p:cNvPr>
          <p:cNvSpPr/>
          <p:nvPr/>
        </p:nvSpPr>
        <p:spPr>
          <a:xfrm>
            <a:off x="3021155" y="4016875"/>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Communication</a:t>
            </a:r>
          </a:p>
        </p:txBody>
      </p:sp>
      <p:sp>
        <p:nvSpPr>
          <p:cNvPr id="16" name="Freeform 15">
            <a:hlinkClick r:id="rId8" action="ppaction://hlinksldjump"/>
          </p:cNvPr>
          <p:cNvSpPr/>
          <p:nvPr/>
        </p:nvSpPr>
        <p:spPr>
          <a:xfrm>
            <a:off x="2845537" y="4717128"/>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Moving from a Peer to a Supervisor</a:t>
            </a:r>
          </a:p>
        </p:txBody>
      </p:sp>
      <p:sp>
        <p:nvSpPr>
          <p:cNvPr id="18" name="Freeform 17">
            <a:hlinkClick r:id="rId9" action="ppaction://hlinksldjump"/>
          </p:cNvPr>
          <p:cNvSpPr/>
          <p:nvPr/>
        </p:nvSpPr>
        <p:spPr>
          <a:xfrm>
            <a:off x="2461485" y="541738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Conclusion</a:t>
            </a:r>
          </a:p>
        </p:txBody>
      </p:sp>
      <p:sp>
        <p:nvSpPr>
          <p:cNvPr id="10" name="Oval 9">
            <a:hlinkClick r:id="rId10" action="ppaction://hlinksldjump"/>
          </p:cNvPr>
          <p:cNvSpPr/>
          <p:nvPr/>
        </p:nvSpPr>
        <p:spPr>
          <a:xfrm>
            <a:off x="2169676" y="1858200"/>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a:hlinkClick r:id="rId12" action="ppaction://hlinksldjump"/>
          </p:cNvPr>
          <p:cNvSpPr/>
          <p:nvPr/>
        </p:nvSpPr>
        <p:spPr>
          <a:xfrm>
            <a:off x="2398645" y="2549154"/>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Oval 14">
            <a:hlinkClick r:id="rId13" action="ppaction://hlinksldjump"/>
          </p:cNvPr>
          <p:cNvSpPr/>
          <p:nvPr/>
        </p:nvSpPr>
        <p:spPr>
          <a:xfrm>
            <a:off x="2533402" y="3217652"/>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Oval 16">
            <a:hlinkClick r:id="rId14" action="ppaction://hlinksldjump"/>
          </p:cNvPr>
          <p:cNvSpPr/>
          <p:nvPr/>
        </p:nvSpPr>
        <p:spPr>
          <a:xfrm>
            <a:off x="2540667" y="3953371"/>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Oval 18">
            <a:hlinkClick r:id="rId15" action="ppaction://hlinksldjump"/>
          </p:cNvPr>
          <p:cNvSpPr/>
          <p:nvPr/>
        </p:nvSpPr>
        <p:spPr>
          <a:xfrm>
            <a:off x="2169676" y="5359019"/>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a:hlinkClick r:id="rId16" action="ppaction://hlinksldjump"/>
          </p:cNvPr>
          <p:cNvSpPr/>
          <p:nvPr/>
        </p:nvSpPr>
        <p:spPr>
          <a:xfrm>
            <a:off x="2398644" y="4671918"/>
            <a:ext cx="583617" cy="583617"/>
          </a:xfrm>
          <a:prstGeom prst="ellipse">
            <a:avLst/>
          </a:prstGeom>
          <a:blipFill dpi="0" rotWithShape="0">
            <a:blip r:embed="rId11">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31</a:t>
            </a:fld>
            <a:endParaRPr lang="en-US" dirty="0">
              <a:solidFill>
                <a:prstClr val="white"/>
              </a:solidFill>
            </a:endParaRPr>
          </a:p>
        </p:txBody>
      </p:sp>
      <p:sp>
        <p:nvSpPr>
          <p:cNvPr id="5" name="Title 4"/>
          <p:cNvSpPr>
            <a:spLocks noGrp="1"/>
          </p:cNvSpPr>
          <p:nvPr>
            <p:ph type="title"/>
          </p:nvPr>
        </p:nvSpPr>
        <p:spPr/>
        <p:txBody>
          <a:bodyPr/>
          <a:lstStyle/>
          <a:p>
            <a:r>
              <a:rPr lang="en-US" dirty="0" smtClean="0"/>
              <a:t>Communication</a:t>
            </a:r>
            <a:endParaRPr lang="en-US" dirty="0"/>
          </a:p>
        </p:txBody>
      </p:sp>
      <p:sp>
        <p:nvSpPr>
          <p:cNvPr id="25" name="Rounded Rectangle 24"/>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Tree>
    <p:custDataLst>
      <p:tags r:id="rId1"/>
    </p:custDataLst>
    <p:extLst>
      <p:ext uri="{BB962C8B-B14F-4D97-AF65-F5344CB8AC3E}">
        <p14:creationId xmlns:p14="http://schemas.microsoft.com/office/powerpoint/2010/main" val="3791051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p>
          <a:p>
            <a:pPr marL="457200" indent="-457200">
              <a:buFont typeface="Arial" panose="020B0604020202020204" pitchFamily="34" charset="0"/>
              <a:buChar char="•"/>
            </a:pPr>
            <a:r>
              <a:rPr lang="en-US" dirty="0" smtClean="0"/>
              <a:t>Explain the advantages </a:t>
            </a:r>
            <a:r>
              <a:rPr lang="en-US" dirty="0"/>
              <a:t>of </a:t>
            </a:r>
            <a:r>
              <a:rPr lang="en-US" dirty="0" smtClean="0"/>
              <a:t>communicating </a:t>
            </a:r>
          </a:p>
          <a:p>
            <a:pPr marL="457200" indent="-457200">
              <a:buFont typeface="Arial" panose="020B0604020202020204" pitchFamily="34" charset="0"/>
              <a:buChar char="•"/>
            </a:pPr>
            <a:r>
              <a:rPr lang="en-US" dirty="0" smtClean="0"/>
              <a:t>Identify the consequences of </a:t>
            </a:r>
            <a:r>
              <a:rPr lang="en-US" dirty="0"/>
              <a:t>not </a:t>
            </a:r>
            <a:r>
              <a:rPr lang="en-US" dirty="0" smtClean="0"/>
              <a:t>communicating</a:t>
            </a:r>
          </a:p>
          <a:p>
            <a:pPr marL="457200" lvl="0" indent="-457200">
              <a:buFont typeface="Arial" panose="020B0604020202020204" pitchFamily="34" charset="0"/>
              <a:buChar char="•"/>
            </a:pPr>
            <a:r>
              <a:rPr lang="en-US" dirty="0" smtClean="0"/>
              <a:t>Describe the importance of the one-on-one </a:t>
            </a:r>
            <a:r>
              <a:rPr lang="en-US" dirty="0"/>
              <a:t>meeting </a:t>
            </a:r>
            <a:endParaRPr lang="en-US" dirty="0" smtClean="0"/>
          </a:p>
          <a:p>
            <a:pPr marL="457200" lvl="0" indent="-457200">
              <a:buFont typeface="Arial" panose="020B0604020202020204" pitchFamily="34" charset="0"/>
              <a:buChar char="•"/>
            </a:pPr>
            <a:r>
              <a:rPr lang="en-US" dirty="0" smtClean="0"/>
              <a:t>Explain </a:t>
            </a:r>
            <a:r>
              <a:rPr lang="en-US" dirty="0"/>
              <a:t>the </a:t>
            </a:r>
            <a:r>
              <a:rPr lang="en-US" dirty="0" smtClean="0"/>
              <a:t>importance of team meetings </a:t>
            </a:r>
          </a:p>
          <a:p>
            <a:pPr marL="457200" lvl="0" indent="-457200">
              <a:buFont typeface="Arial" panose="020B0604020202020204" pitchFamily="34" charset="0"/>
              <a:buChar char="•"/>
            </a:pPr>
            <a:r>
              <a:rPr lang="en-US" dirty="0" smtClean="0"/>
              <a:t>Describe </a:t>
            </a:r>
            <a:r>
              <a:rPr lang="en-US" dirty="0"/>
              <a:t>how and when to share information with employees </a:t>
            </a:r>
            <a:endParaRPr lang="en-US" dirty="0" smtClean="0"/>
          </a:p>
          <a:p>
            <a:pPr marL="457200" lvl="0" indent="-457200">
              <a:buFont typeface="Arial" panose="020B0604020202020204" pitchFamily="34" charset="0"/>
              <a:buChar char="•"/>
            </a:pPr>
            <a:r>
              <a:rPr lang="en-US" dirty="0" smtClean="0"/>
              <a:t>Identify </a:t>
            </a:r>
            <a:r>
              <a:rPr lang="en-US" dirty="0"/>
              <a:t>the common communication channels </a:t>
            </a:r>
            <a:endParaRPr lang="en-US" dirty="0" smtClean="0"/>
          </a:p>
          <a:p>
            <a:pPr marL="457200" lvl="0" indent="-457200">
              <a:buFont typeface="Arial" panose="020B0604020202020204" pitchFamily="34" charset="0"/>
              <a:buChar char="•"/>
            </a:pPr>
            <a:r>
              <a:rPr lang="en-US" dirty="0" smtClean="0"/>
              <a:t>Explain </a:t>
            </a:r>
            <a:r>
              <a:rPr lang="en-US" dirty="0"/>
              <a:t>what </a:t>
            </a:r>
            <a:r>
              <a:rPr lang="en-US" dirty="0" smtClean="0"/>
              <a:t>you should communicate to your supervisor</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201433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Time to Meet with Employees</a:t>
            </a:r>
            <a:endParaRPr lang="en-US" dirty="0"/>
          </a:p>
        </p:txBody>
      </p:sp>
      <p:sp>
        <p:nvSpPr>
          <p:cNvPr id="7" name="Content Placeholder 6"/>
          <p:cNvSpPr>
            <a:spLocks noGrp="1"/>
          </p:cNvSpPr>
          <p:nvPr>
            <p:ph sz="half" idx="2"/>
          </p:nvPr>
        </p:nvSpPr>
        <p:spPr>
          <a:xfrm>
            <a:off x="2596443" y="1490133"/>
            <a:ext cx="6212277" cy="4798784"/>
          </a:xfrm>
        </p:spPr>
        <p:txBody>
          <a:bodyPr/>
          <a:lstStyle/>
          <a:p>
            <a:r>
              <a:rPr lang="en-US" sz="2400" dirty="0" smtClean="0"/>
              <a:t>When you met with your employees:</a:t>
            </a:r>
          </a:p>
          <a:p>
            <a:pPr marL="457200" indent="-457200">
              <a:buFont typeface="Arial" panose="020B0604020202020204" pitchFamily="34" charset="0"/>
              <a:buChar char="•"/>
            </a:pPr>
            <a:r>
              <a:rPr lang="en-US" sz="2400" dirty="0" smtClean="0"/>
              <a:t>Understand that feedback requirements are different for each employee</a:t>
            </a:r>
          </a:p>
          <a:p>
            <a:pPr marL="457200" indent="-457200">
              <a:buFont typeface="Arial" panose="020B0604020202020204" pitchFamily="34" charset="0"/>
              <a:buChar char="•"/>
            </a:pPr>
            <a:r>
              <a:rPr lang="en-US" sz="2400" dirty="0" smtClean="0"/>
              <a:t>Make the most of the time you scheduled with employees</a:t>
            </a:r>
          </a:p>
          <a:p>
            <a:pPr marL="457200" indent="-457200">
              <a:buFont typeface="Arial" panose="020B0604020202020204" pitchFamily="34" charset="0"/>
              <a:buChar char="•"/>
            </a:pPr>
            <a:r>
              <a:rPr lang="en-US" sz="2400" dirty="0" smtClean="0"/>
              <a:t>Be </a:t>
            </a:r>
            <a:r>
              <a:rPr lang="en-US" sz="2400" dirty="0"/>
              <a:t>proactive in </a:t>
            </a:r>
            <a:r>
              <a:rPr lang="en-US" sz="2400" dirty="0" smtClean="0"/>
              <a:t>your communication and match the style of the employee</a:t>
            </a:r>
          </a:p>
          <a:p>
            <a:endParaRPr lang="en-US" sz="2400"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606709"/>
            <a:ext cx="2194560" cy="2194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24608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34</a:t>
            </a:fld>
            <a:endParaRPr lang="en-US" dirty="0"/>
          </a:p>
        </p:txBody>
      </p:sp>
      <p:sp>
        <p:nvSpPr>
          <p:cNvPr id="2" name="Title 1"/>
          <p:cNvSpPr>
            <a:spLocks noGrp="1"/>
          </p:cNvSpPr>
          <p:nvPr>
            <p:ph type="title"/>
          </p:nvPr>
        </p:nvSpPr>
        <p:spPr/>
        <p:txBody>
          <a:bodyPr/>
          <a:lstStyle/>
          <a:p>
            <a:r>
              <a:rPr lang="en-US" dirty="0" smtClean="0"/>
              <a:t>Consequences of Poor Communication</a:t>
            </a:r>
            <a:endParaRPr lang="en-US" dirty="0"/>
          </a:p>
        </p:txBody>
      </p:sp>
      <p:sp>
        <p:nvSpPr>
          <p:cNvPr id="8" name="Content Placeholder 7"/>
          <p:cNvSpPr>
            <a:spLocks noGrp="1"/>
          </p:cNvSpPr>
          <p:nvPr>
            <p:ph idx="1"/>
          </p:nvPr>
        </p:nvSpPr>
        <p:spPr>
          <a:xfrm>
            <a:off x="2336800" y="1371600"/>
            <a:ext cx="6624320" cy="4937125"/>
          </a:xfrm>
        </p:spPr>
        <p:txBody>
          <a:bodyPr/>
          <a:lstStyle/>
          <a:p>
            <a:endParaRPr lang="en-US" sz="1800" dirty="0" smtClean="0"/>
          </a:p>
          <a:p>
            <a:r>
              <a:rPr lang="en-US" i="1" dirty="0" smtClean="0"/>
              <a:t>Poor communication can result in:</a:t>
            </a:r>
          </a:p>
          <a:p>
            <a:pPr marL="457200" indent="-457200">
              <a:buFont typeface="Arial" panose="020B0604020202020204" pitchFamily="34" charset="0"/>
              <a:buChar char="•"/>
            </a:pPr>
            <a:r>
              <a:rPr lang="en-US" dirty="0" smtClean="0"/>
              <a:t>Disengagement</a:t>
            </a:r>
          </a:p>
          <a:p>
            <a:pPr marL="457200" indent="-457200">
              <a:buFont typeface="Arial" panose="020B0604020202020204" pitchFamily="34" charset="0"/>
              <a:buChar char="•"/>
            </a:pPr>
            <a:r>
              <a:rPr lang="en-US" dirty="0" smtClean="0"/>
              <a:t>Rumors</a:t>
            </a:r>
          </a:p>
          <a:p>
            <a:pPr marL="457200" indent="-457200">
              <a:buFont typeface="Arial" panose="020B0604020202020204" pitchFamily="34" charset="0"/>
              <a:buChar char="•"/>
            </a:pPr>
            <a:r>
              <a:rPr lang="en-US" dirty="0" smtClean="0"/>
              <a:t>Misinformation</a:t>
            </a:r>
          </a:p>
          <a:p>
            <a:pPr marL="457200" indent="-457200">
              <a:buFont typeface="Arial" panose="020B0604020202020204" pitchFamily="34" charset="0"/>
              <a:buChar char="•"/>
            </a:pPr>
            <a:r>
              <a:rPr lang="en-US" dirty="0" smtClean="0"/>
              <a:t>Poor work performance</a:t>
            </a:r>
          </a:p>
          <a:p>
            <a:pPr marL="457200" indent="-457200">
              <a:buFont typeface="Arial" panose="020B0604020202020204" pitchFamily="34" charset="0"/>
              <a:buChar char="•"/>
            </a:pPr>
            <a:r>
              <a:rPr lang="en-US" dirty="0" smtClean="0"/>
              <a:t>Surprises</a:t>
            </a:r>
          </a:p>
        </p:txBody>
      </p:sp>
      <p:pic>
        <p:nvPicPr>
          <p:cNvPr id="3" name="Nicol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55864" y="1570809"/>
            <a:ext cx="1880936" cy="413766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20785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Six</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35</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030755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36</a:t>
            </a:fld>
            <a:endParaRPr lang="en-US" dirty="0"/>
          </a:p>
        </p:txBody>
      </p:sp>
      <p:sp>
        <p:nvSpPr>
          <p:cNvPr id="2" name="Title 1"/>
          <p:cNvSpPr>
            <a:spLocks noGrp="1"/>
          </p:cNvSpPr>
          <p:nvPr>
            <p:ph type="title"/>
          </p:nvPr>
        </p:nvSpPr>
        <p:spPr/>
        <p:txBody>
          <a:bodyPr/>
          <a:lstStyle/>
          <a:p>
            <a:r>
              <a:rPr lang="en-US" dirty="0" smtClean="0"/>
              <a:t>Types of Communication</a:t>
            </a:r>
            <a:endParaRPr lang="en-US" dirty="0"/>
          </a:p>
        </p:txBody>
      </p:sp>
      <p:sp>
        <p:nvSpPr>
          <p:cNvPr id="8" name="Content Placeholder 7"/>
          <p:cNvSpPr>
            <a:spLocks noGrp="1"/>
          </p:cNvSpPr>
          <p:nvPr>
            <p:ph idx="1"/>
          </p:nvPr>
        </p:nvSpPr>
        <p:spPr>
          <a:xfrm>
            <a:off x="182880" y="1371600"/>
            <a:ext cx="8778240" cy="4937125"/>
          </a:xfrm>
        </p:spPr>
        <p:txBody>
          <a:bodyPr/>
          <a:lstStyle/>
          <a:p>
            <a:r>
              <a:rPr lang="en-US" sz="3200" b="1" i="1" dirty="0" smtClean="0"/>
              <a:t>Types of communication:</a:t>
            </a:r>
          </a:p>
          <a:p>
            <a:pPr marL="457200" indent="-457200">
              <a:buFont typeface="Arial" panose="020B0604020202020204" pitchFamily="34" charset="0"/>
              <a:buChar char="•"/>
            </a:pPr>
            <a:r>
              <a:rPr lang="en-US" dirty="0" smtClean="0"/>
              <a:t>One-on-one </a:t>
            </a:r>
          </a:p>
          <a:p>
            <a:pPr marL="457200" indent="-457200">
              <a:buFont typeface="Arial" panose="020B0604020202020204" pitchFamily="34" charset="0"/>
              <a:buChar char="•"/>
            </a:pPr>
            <a:r>
              <a:rPr lang="en-US" dirty="0" smtClean="0"/>
              <a:t>Team meetings</a:t>
            </a:r>
          </a:p>
          <a:p>
            <a:pPr marL="457200" indent="-457200">
              <a:buFont typeface="Arial" panose="020B0604020202020204" pitchFamily="34" charset="0"/>
              <a:buChar char="•"/>
            </a:pPr>
            <a:r>
              <a:rPr lang="en-US" dirty="0" smtClean="0"/>
              <a:t>Upward communication</a:t>
            </a:r>
          </a:p>
          <a:p>
            <a:endParaRPr lang="en-US" sz="1800"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012" y="1502292"/>
            <a:ext cx="4299976" cy="4675739"/>
          </a:xfrm>
          <a:prstGeom prst="rect">
            <a:avLst/>
          </a:prstGeom>
        </p:spPr>
      </p:pic>
    </p:spTree>
    <p:custDataLst>
      <p:tags r:id="rId1"/>
    </p:custDataLst>
    <p:extLst>
      <p:ext uri="{BB962C8B-B14F-4D97-AF65-F5344CB8AC3E}">
        <p14:creationId xmlns:p14="http://schemas.microsoft.com/office/powerpoint/2010/main" val="20205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The One-on-one Meeting</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37</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98774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Meeting</a:t>
            </a:r>
            <a:endParaRPr lang="en-US" dirty="0"/>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Slide </a:t>
            </a:r>
            <a:fld id="{3D23ED13-A12C-4854-A91E-EB5CAF90118D}" type="slidenum">
              <a:rPr lang="en-US" smtClean="0">
                <a:solidFill>
                  <a:prstClr val="white"/>
                </a:solidFill>
              </a:rPr>
              <a:pPr>
                <a:defRPr/>
              </a:pPr>
              <a:t>38</a:t>
            </a:fld>
            <a:endParaRPr lang="en-US" dirty="0">
              <a:solidFill>
                <a:prstClr val="white"/>
              </a:solidFill>
            </a:endParaRPr>
          </a:p>
        </p:txBody>
      </p:sp>
      <p:sp>
        <p:nvSpPr>
          <p:cNvPr id="5" name="Content Placeholder 4"/>
          <p:cNvSpPr>
            <a:spLocks noGrp="1"/>
          </p:cNvSpPr>
          <p:nvPr>
            <p:ph sz="half" idx="12"/>
          </p:nvPr>
        </p:nvSpPr>
        <p:spPr>
          <a:xfrm>
            <a:off x="4140927" y="1371600"/>
            <a:ext cx="4667794" cy="4937760"/>
          </a:xfrm>
        </p:spPr>
        <p:txBody>
          <a:bodyPr/>
          <a:lstStyle/>
          <a:p>
            <a:r>
              <a:rPr lang="en-US" dirty="0" smtClean="0"/>
              <a:t>When you have a team meeting keep the items on the checklist to the left in mind.</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solidFill>
                  <a:prstClr val="white"/>
                </a:solidFill>
              </a:rPr>
              <a:t>Colorado Department of Transportation</a:t>
            </a:r>
            <a:r>
              <a:rPr lang="en-US" smtClean="0">
                <a:solidFill>
                  <a:srgbClr val="FF00FF"/>
                </a:solidFill>
              </a:rPr>
              <a:t>	</a:t>
            </a:r>
            <a:endParaRPr lang="en-US" dirty="0">
              <a:solidFill>
                <a:srgbClr val="FF00FF"/>
              </a:solidFill>
            </a:endParaRPr>
          </a:p>
        </p:txBody>
      </p:sp>
      <p:pic>
        <p:nvPicPr>
          <p:cNvPr id="8" name="Picture 7"/>
          <p:cNvPicPr>
            <a:picLocks noChangeAspect="1"/>
          </p:cNvPicPr>
          <p:nvPr/>
        </p:nvPicPr>
        <p:blipFill>
          <a:blip r:embed="rId4"/>
          <a:stretch>
            <a:fillRect/>
          </a:stretch>
        </p:blipFill>
        <p:spPr>
          <a:xfrm>
            <a:off x="320040" y="1246188"/>
            <a:ext cx="3703320" cy="5058548"/>
          </a:xfrm>
          <a:prstGeom prst="rect">
            <a:avLst/>
          </a:prstGeom>
        </p:spPr>
      </p:pic>
    </p:spTree>
    <p:custDataLst>
      <p:tags r:id="rId1"/>
    </p:custDataLst>
    <p:extLst>
      <p:ext uri="{BB962C8B-B14F-4D97-AF65-F5344CB8AC3E}">
        <p14:creationId xmlns:p14="http://schemas.microsoft.com/office/powerpoint/2010/main" val="3495716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Upward Communication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39</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015744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Seven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40</a:t>
            </a:fld>
            <a:endParaRPr lang="en-US" dirty="0"/>
          </a:p>
        </p:txBody>
      </p:sp>
      <p:pic>
        <p:nvPicPr>
          <p:cNvPr id="17" name="Picture 16"/>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8" name="Picture 17"/>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9" name="Picture 18"/>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703517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Information</a:t>
            </a:r>
            <a:endParaRPr lang="en-US" dirty="0"/>
          </a:p>
        </p:txBody>
      </p:sp>
      <p:sp>
        <p:nvSpPr>
          <p:cNvPr id="5" name="Content Placeholder 4"/>
          <p:cNvSpPr>
            <a:spLocks noGrp="1"/>
          </p:cNvSpPr>
          <p:nvPr>
            <p:ph sz="half" idx="2"/>
          </p:nvPr>
        </p:nvSpPr>
        <p:spPr>
          <a:xfrm>
            <a:off x="304800" y="1405993"/>
            <a:ext cx="8503920" cy="4790551"/>
          </a:xfrm>
        </p:spPr>
        <p:txBody>
          <a:bodyPr/>
          <a:lstStyle/>
          <a:p>
            <a:r>
              <a:rPr lang="en-US" sz="2400" b="1" i="1" dirty="0" smtClean="0"/>
              <a:t>When sharing information with employees be sure to:</a:t>
            </a:r>
          </a:p>
          <a:p>
            <a:pPr marL="342900" indent="-342900">
              <a:buFont typeface="Arial" panose="020B0604020202020204" pitchFamily="34" charset="0"/>
              <a:buChar char="•"/>
            </a:pPr>
            <a:r>
              <a:rPr lang="en-US" sz="2400" dirty="0" smtClean="0"/>
              <a:t>Let employees know as soon as you can</a:t>
            </a:r>
          </a:p>
          <a:p>
            <a:pPr marL="342900" indent="-342900">
              <a:buFont typeface="Arial" panose="020B0604020202020204" pitchFamily="34" charset="0"/>
              <a:buChar char="•"/>
            </a:pPr>
            <a:r>
              <a:rPr lang="en-US" sz="2400" dirty="0" smtClean="0"/>
              <a:t>Avoid rumors by providing what you can to your team</a:t>
            </a:r>
          </a:p>
          <a:p>
            <a:pPr marL="342900" indent="-342900">
              <a:buFont typeface="Arial" panose="020B0604020202020204" pitchFamily="34" charset="0"/>
              <a:buChar char="•"/>
            </a:pPr>
            <a:r>
              <a:rPr lang="en-US" sz="2400" dirty="0" smtClean="0"/>
              <a:t>Share what you can, when you can</a:t>
            </a:r>
          </a:p>
          <a:p>
            <a:pPr marL="342900" indent="-342900">
              <a:buFont typeface="Arial" panose="020B0604020202020204" pitchFamily="34" charset="0"/>
              <a:buChar char="•"/>
            </a:pPr>
            <a:r>
              <a:rPr lang="en-US" sz="2400" dirty="0" smtClean="0"/>
              <a:t>Provide/Receive </a:t>
            </a:r>
            <a:r>
              <a:rPr lang="en-US" sz="2400" dirty="0"/>
              <a:t>feedback </a:t>
            </a:r>
          </a:p>
          <a:p>
            <a:pPr marL="342900" indent="-342900">
              <a:buFont typeface="Arial" panose="020B0604020202020204" pitchFamily="34" charset="0"/>
              <a:buChar char="•"/>
            </a:pPr>
            <a:endParaRPr lang="en-US" sz="2400"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636087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Communication Channels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42</a:t>
            </a:fld>
            <a:endParaRPr lang="en-US" dirty="0"/>
          </a:p>
        </p:txBody>
      </p:sp>
      <p:pic>
        <p:nvPicPr>
          <p:cNvPr id="23" name="Picture 2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4" name="Picture 2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788301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from a Peer to a Supervisor</a:t>
            </a:r>
            <a:endParaRPr lang="en-US" dirty="0"/>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43</a:t>
            </a:fld>
            <a:endParaRPr lang="en-US" dirty="0">
              <a:solidFill>
                <a:prstClr val="white"/>
              </a:solidFill>
            </a:endParaRPr>
          </a:p>
        </p:txBody>
      </p:sp>
      <p:sp>
        <p:nvSpPr>
          <p:cNvPr id="39" name="Rounded Rectangle 38"/>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
        <p:nvSpPr>
          <p:cNvPr id="8" name="Block Arc 7"/>
          <p:cNvSpPr/>
          <p:nvPr/>
        </p:nvSpPr>
        <p:spPr>
          <a:xfrm>
            <a:off x="-2909507" y="914843"/>
            <a:ext cx="5971151" cy="5971151"/>
          </a:xfrm>
          <a:prstGeom prst="blockArc">
            <a:avLst>
              <a:gd name="adj1" fmla="val 18900000"/>
              <a:gd name="adj2" fmla="val 2700000"/>
              <a:gd name="adj3" fmla="val 362"/>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a:hlinkClick r:id="rId4" action="ppaction://hlinksldjump"/>
          </p:cNvPr>
          <p:cNvSpPr/>
          <p:nvPr/>
        </p:nvSpPr>
        <p:spPr>
          <a:xfrm>
            <a:off x="2461485" y="191656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Introduction</a:t>
            </a:r>
          </a:p>
        </p:txBody>
      </p:sp>
      <p:sp>
        <p:nvSpPr>
          <p:cNvPr id="10" name="Oval 9">
            <a:hlinkClick r:id="rId5" action="ppaction://hlinksldjump"/>
          </p:cNvPr>
          <p:cNvSpPr/>
          <p:nvPr/>
        </p:nvSpPr>
        <p:spPr>
          <a:xfrm>
            <a:off x="2169676" y="1858200"/>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10">
            <a:hlinkClick r:id="rId7" action="ppaction://hlinksldjump"/>
          </p:cNvPr>
          <p:cNvSpPr/>
          <p:nvPr/>
        </p:nvSpPr>
        <p:spPr>
          <a:xfrm>
            <a:off x="2845537" y="2616814"/>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Role of the Supervisor</a:t>
            </a:r>
            <a:endParaRPr lang="en-US" sz="2400" kern="1200" dirty="0"/>
          </a:p>
        </p:txBody>
      </p:sp>
      <p:sp>
        <p:nvSpPr>
          <p:cNvPr id="12" name="Freeform 11">
            <a:hlinkClick r:id="rId8" action="ppaction://hlinksldjump"/>
          </p:cNvPr>
          <p:cNvSpPr/>
          <p:nvPr/>
        </p:nvSpPr>
        <p:spPr>
          <a:xfrm>
            <a:off x="3021155" y="3317066"/>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Performance Management Behaviors</a:t>
            </a:r>
          </a:p>
        </p:txBody>
      </p:sp>
      <p:sp>
        <p:nvSpPr>
          <p:cNvPr id="13" name="Oval 12">
            <a:hlinkClick r:id="rId9" action="ppaction://hlinksldjump"/>
          </p:cNvPr>
          <p:cNvSpPr/>
          <p:nvPr/>
        </p:nvSpPr>
        <p:spPr>
          <a:xfrm>
            <a:off x="2398645" y="2549154"/>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a:hlinkClick r:id="rId10" action="ppaction://hlinksldjump"/>
          </p:cNvPr>
          <p:cNvSpPr/>
          <p:nvPr/>
        </p:nvSpPr>
        <p:spPr>
          <a:xfrm>
            <a:off x="3021155" y="4016875"/>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Communication</a:t>
            </a:r>
          </a:p>
        </p:txBody>
      </p:sp>
      <p:sp>
        <p:nvSpPr>
          <p:cNvPr id="15" name="Oval 14">
            <a:hlinkClick r:id="rId11" action="ppaction://hlinksldjump"/>
          </p:cNvPr>
          <p:cNvSpPr/>
          <p:nvPr/>
        </p:nvSpPr>
        <p:spPr>
          <a:xfrm>
            <a:off x="2533402" y="3217652"/>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a:hlinkClick r:id="rId12" action="ppaction://hlinksldjump"/>
          </p:cNvPr>
          <p:cNvSpPr/>
          <p:nvPr/>
        </p:nvSpPr>
        <p:spPr>
          <a:xfrm>
            <a:off x="2845537" y="4717128"/>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Moving from a Peer to a Supervisor</a:t>
            </a:r>
          </a:p>
        </p:txBody>
      </p:sp>
      <p:sp>
        <p:nvSpPr>
          <p:cNvPr id="17" name="Oval 16">
            <a:hlinkClick r:id="rId13" action="ppaction://hlinksldjump"/>
          </p:cNvPr>
          <p:cNvSpPr/>
          <p:nvPr/>
        </p:nvSpPr>
        <p:spPr>
          <a:xfrm>
            <a:off x="2540667" y="3953371"/>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17">
            <a:hlinkClick r:id="rId14" action="ppaction://hlinksldjump"/>
          </p:cNvPr>
          <p:cNvSpPr/>
          <p:nvPr/>
        </p:nvSpPr>
        <p:spPr>
          <a:xfrm>
            <a:off x="2461485" y="541738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Conclusion</a:t>
            </a:r>
          </a:p>
        </p:txBody>
      </p:sp>
      <p:sp>
        <p:nvSpPr>
          <p:cNvPr id="19" name="Oval 18">
            <a:hlinkClick r:id="rId15" action="ppaction://hlinksldjump"/>
          </p:cNvPr>
          <p:cNvSpPr/>
          <p:nvPr/>
        </p:nvSpPr>
        <p:spPr>
          <a:xfrm>
            <a:off x="2169676" y="5359019"/>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a:hlinkClick r:id="rId16" action="ppaction://hlinksldjump"/>
          </p:cNvPr>
          <p:cNvSpPr/>
          <p:nvPr/>
        </p:nvSpPr>
        <p:spPr>
          <a:xfrm>
            <a:off x="2398644" y="4671918"/>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custDataLst>
      <p:tags r:id="rId1"/>
    </p:custDataLst>
    <p:extLst>
      <p:ext uri="{BB962C8B-B14F-4D97-AF65-F5344CB8AC3E}">
        <p14:creationId xmlns:p14="http://schemas.microsoft.com/office/powerpoint/2010/main" val="6891720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a:t>Upon completing this section, </a:t>
            </a:r>
            <a:r>
              <a:rPr lang="en-US" sz="2400" i="1" dirty="0" smtClean="0"/>
              <a:t>you should </a:t>
            </a:r>
            <a:r>
              <a:rPr lang="en-US" sz="2400" i="1" dirty="0"/>
              <a:t>be able to:</a:t>
            </a:r>
          </a:p>
          <a:p>
            <a:pPr marL="342900" indent="-342900">
              <a:buFont typeface="Arial" panose="020B0604020202020204" pitchFamily="34" charset="0"/>
              <a:buChar char="•"/>
            </a:pPr>
            <a:r>
              <a:rPr lang="en-US" sz="2400" dirty="0"/>
              <a:t>Describe how to talk to your employees about your transition to a supervisor or manager</a:t>
            </a:r>
          </a:p>
          <a:p>
            <a:pPr marL="342900" indent="-342900">
              <a:buFont typeface="Arial" panose="020B0604020202020204" pitchFamily="34" charset="0"/>
              <a:buChar char="•"/>
            </a:pPr>
            <a:r>
              <a:rPr lang="en-US" sz="2400" dirty="0"/>
              <a:t>Describe how to deal with disgruntled employees who did not get your promotion</a:t>
            </a:r>
          </a:p>
          <a:p>
            <a:pPr marL="342900" indent="-342900">
              <a:buFont typeface="Arial" panose="020B0604020202020204" pitchFamily="34" charset="0"/>
              <a:buChar char="•"/>
            </a:pPr>
            <a:r>
              <a:rPr lang="en-US" sz="2400" dirty="0"/>
              <a:t>Identify how some of your previous relationships may change as a result of you promotion</a:t>
            </a:r>
          </a:p>
          <a:p>
            <a:pPr marL="342900" indent="-342900">
              <a:buFont typeface="Arial" panose="020B0604020202020204" pitchFamily="34" charset="0"/>
              <a:buChar char="•"/>
            </a:pPr>
            <a:r>
              <a:rPr lang="en-US" sz="2400" dirty="0"/>
              <a:t>Identify which actions you should stop and/or adopt as a new supervisor</a:t>
            </a:r>
          </a:p>
          <a:p>
            <a:pPr marL="342900" lvl="0" indent="-342900">
              <a:buFont typeface="Arial" panose="020B0604020202020204" pitchFamily="34" charset="0"/>
              <a:buChar char="•"/>
            </a:pPr>
            <a:r>
              <a:rPr lang="en-US" sz="2400" dirty="0" smtClean="0"/>
              <a:t>Understand </a:t>
            </a:r>
            <a:r>
              <a:rPr lang="en-US" sz="2400" dirty="0"/>
              <a:t>the forming, storming, norming and performing stages of new leadership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44</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380162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Discussing the Transition to Supervisor</a:t>
            </a:r>
            <a:endParaRPr lang="en-US" dirty="0"/>
          </a:p>
        </p:txBody>
      </p:sp>
      <p:sp>
        <p:nvSpPr>
          <p:cNvPr id="3" name="Content Placeholder 2"/>
          <p:cNvSpPr>
            <a:spLocks noGrp="1"/>
          </p:cNvSpPr>
          <p:nvPr>
            <p:ph sz="half" idx="2"/>
          </p:nvPr>
        </p:nvSpPr>
        <p:spPr>
          <a:xfrm>
            <a:off x="3416300" y="1371600"/>
            <a:ext cx="5392420" cy="4937760"/>
          </a:xfrm>
        </p:spPr>
        <p:txBody>
          <a:bodyPr/>
          <a:lstStyle/>
          <a:p>
            <a:r>
              <a:rPr lang="en-US" sz="2400" dirty="0" smtClean="0"/>
              <a:t>When talking to your former coworkers about your promotion:</a:t>
            </a:r>
          </a:p>
          <a:p>
            <a:pPr marL="457200" indent="-457200">
              <a:buFont typeface="+mj-lt"/>
              <a:buAutoNum type="arabicPeriod"/>
            </a:pPr>
            <a:r>
              <a:rPr lang="en-US" sz="2400" dirty="0" smtClean="0"/>
              <a:t>Listen, but don’t defend</a:t>
            </a:r>
          </a:p>
          <a:p>
            <a:pPr marL="457200" indent="-457200">
              <a:buFont typeface="+mj-lt"/>
              <a:buAutoNum type="arabicPeriod"/>
            </a:pPr>
            <a:r>
              <a:rPr lang="en-US" sz="2400" dirty="0" smtClean="0"/>
              <a:t>Transition the topic to something the employee can do</a:t>
            </a:r>
          </a:p>
          <a:p>
            <a:pPr marL="457200" indent="-457200">
              <a:buFont typeface="+mj-lt"/>
              <a:buAutoNum type="arabicPeriod"/>
            </a:pPr>
            <a:r>
              <a:rPr lang="en-US" sz="2400" dirty="0" smtClean="0"/>
              <a:t>Ask the employee about their career direction and accomplishments</a:t>
            </a:r>
          </a:p>
          <a:p>
            <a:pPr marL="457200" indent="-457200">
              <a:buFont typeface="+mj-lt"/>
              <a:buAutoNum type="arabicPeriod"/>
            </a:pPr>
            <a:r>
              <a:rPr lang="en-US" sz="2400" dirty="0" smtClean="0"/>
              <a:t>Discuss how you can help steer their career towards the next opportunity</a:t>
            </a:r>
          </a:p>
          <a:p>
            <a:pPr marL="457200" indent="-457200">
              <a:buFont typeface="+mj-lt"/>
              <a:buAutoNum type="arabicPeriod"/>
            </a:pPr>
            <a:r>
              <a:rPr lang="en-US" sz="2400" dirty="0" smtClean="0"/>
              <a:t>Set performance expectations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45</a:t>
            </a:fld>
            <a:endParaRPr lang="en-US" dirty="0"/>
          </a:p>
        </p:txBody>
      </p:sp>
      <p:pic>
        <p:nvPicPr>
          <p:cNvPr id="7" name="Content Placeholder 6"/>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7503" r="40375"/>
          <a:stretch/>
        </p:blipFill>
        <p:spPr>
          <a:xfrm>
            <a:off x="304800" y="1371600"/>
            <a:ext cx="2990038" cy="312903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405492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A (Optional)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46</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029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Working with a Disgruntled Employee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47</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08369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Changes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48</a:t>
            </a:fld>
            <a:endParaRPr lang="en-US" dirty="0"/>
          </a:p>
        </p:txBody>
      </p:sp>
      <p:pic>
        <p:nvPicPr>
          <p:cNvPr id="9" name="Content Placeholder 8"/>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7223760" y="1395730"/>
            <a:ext cx="1584960" cy="4937125"/>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8" name="Content Placeholder 7"/>
          <p:cNvSpPr>
            <a:spLocks noGrp="1"/>
          </p:cNvSpPr>
          <p:nvPr>
            <p:ph sz="half" idx="2"/>
          </p:nvPr>
        </p:nvSpPr>
        <p:spPr>
          <a:xfrm>
            <a:off x="320039" y="1371600"/>
            <a:ext cx="6601461" cy="4937760"/>
          </a:xfrm>
        </p:spPr>
        <p:txBody>
          <a:bodyPr/>
          <a:lstStyle/>
          <a:p>
            <a:r>
              <a:rPr lang="en-US" sz="2800" dirty="0" smtClean="0"/>
              <a:t>Friendships with former peers may change because: </a:t>
            </a:r>
          </a:p>
          <a:p>
            <a:pPr marL="457200" indent="-457200">
              <a:buFont typeface="Arial" panose="020B0604020202020204" pitchFamily="34" charset="0"/>
              <a:buChar char="•"/>
            </a:pPr>
            <a:r>
              <a:rPr lang="en-US" sz="2800" dirty="0" smtClean="0"/>
              <a:t>You need to create boundaries between work and friendship</a:t>
            </a:r>
          </a:p>
          <a:p>
            <a:pPr marL="457200" indent="-457200">
              <a:buFont typeface="Arial" panose="020B0604020202020204" pitchFamily="34" charset="0"/>
              <a:buChar char="•"/>
            </a:pPr>
            <a:r>
              <a:rPr lang="en-US" sz="2800" dirty="0" smtClean="0"/>
              <a:t>You must treat all employees fairly</a:t>
            </a:r>
          </a:p>
          <a:p>
            <a:pPr marL="457200" indent="-457200">
              <a:buFont typeface="Arial" panose="020B0604020202020204" pitchFamily="34" charset="0"/>
              <a:buChar char="•"/>
            </a:pPr>
            <a:r>
              <a:rPr lang="en-US" sz="2800" dirty="0" smtClean="0"/>
              <a:t>There is information you cannot share with your employees</a:t>
            </a:r>
          </a:p>
          <a:p>
            <a:pPr marL="457200" indent="-457200">
              <a:buFont typeface="Arial" panose="020B0604020202020204" pitchFamily="34" charset="0"/>
              <a:buChar char="•"/>
            </a:pPr>
            <a:r>
              <a:rPr lang="en-US" sz="2800" dirty="0" smtClean="0"/>
              <a:t>You may have to take actions that benefit CDOT and not your friend</a:t>
            </a:r>
            <a:endParaRPr lang="en-US" sz="2800" dirty="0"/>
          </a:p>
        </p:txBody>
      </p:sp>
    </p:spTree>
    <p:custDataLst>
      <p:tags r:id="rId1"/>
    </p:custDataLst>
    <p:extLst>
      <p:ext uri="{BB962C8B-B14F-4D97-AF65-F5344CB8AC3E}">
        <p14:creationId xmlns:p14="http://schemas.microsoft.com/office/powerpoint/2010/main" val="1533128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become a Supervisor</a:t>
            </a:r>
            <a:endParaRPr lang="en-US" dirty="0"/>
          </a:p>
        </p:txBody>
      </p:sp>
      <p:sp>
        <p:nvSpPr>
          <p:cNvPr id="3" name="Content Placeholder 2"/>
          <p:cNvSpPr>
            <a:spLocks noGrp="1"/>
          </p:cNvSpPr>
          <p:nvPr>
            <p:ph sz="half" idx="2"/>
          </p:nvPr>
        </p:nvSpPr>
        <p:spPr>
          <a:xfrm>
            <a:off x="304799" y="1371600"/>
            <a:ext cx="4131734" cy="4937760"/>
          </a:xfrm>
        </p:spPr>
        <p:txBody>
          <a:bodyPr/>
          <a:lstStyle/>
          <a:p>
            <a:r>
              <a:rPr lang="en-US" sz="2800" b="1" i="1" dirty="0" smtClean="0"/>
              <a:t>Start</a:t>
            </a:r>
          </a:p>
          <a:p>
            <a:pPr marL="457200" indent="-457200">
              <a:buClr>
                <a:srgbClr val="00B050"/>
              </a:buClr>
              <a:buFont typeface="Wingdings" panose="05000000000000000000" pitchFamily="2" charset="2"/>
              <a:buChar char="ü"/>
            </a:pPr>
            <a:r>
              <a:rPr lang="en-US" sz="2400" dirty="0" smtClean="0"/>
              <a:t>Reconnecting with your team as a supervisor not a peer</a:t>
            </a:r>
          </a:p>
          <a:p>
            <a:pPr marL="457200" indent="-457200">
              <a:buClr>
                <a:srgbClr val="00B050"/>
              </a:buClr>
              <a:buFont typeface="Wingdings" panose="05000000000000000000" pitchFamily="2" charset="2"/>
              <a:buChar char="ü"/>
            </a:pPr>
            <a:r>
              <a:rPr lang="en-US" sz="2400" dirty="0"/>
              <a:t>Assigning the team </a:t>
            </a:r>
            <a:r>
              <a:rPr lang="en-US" sz="2400" dirty="0" smtClean="0"/>
              <a:t>projects</a:t>
            </a:r>
          </a:p>
          <a:p>
            <a:pPr marL="457200" indent="-457200">
              <a:buClr>
                <a:srgbClr val="00B050"/>
              </a:buClr>
              <a:buFont typeface="Wingdings" panose="05000000000000000000" pitchFamily="2" charset="2"/>
              <a:buChar char="ü"/>
            </a:pPr>
            <a:r>
              <a:rPr lang="en-US" sz="2400" dirty="0" smtClean="0"/>
              <a:t>Communicating through one-on-one meetings and team meetings</a:t>
            </a:r>
          </a:p>
          <a:p>
            <a:pPr marL="457200" indent="-457200">
              <a:buClr>
                <a:srgbClr val="00B050"/>
              </a:buClr>
              <a:buFont typeface="Wingdings" panose="05000000000000000000" pitchFamily="2" charset="2"/>
              <a:buChar char="ü"/>
            </a:pPr>
            <a:r>
              <a:rPr lang="en-US" sz="2400" dirty="0" smtClean="0"/>
              <a:t>Connecting with your new peers and manager</a:t>
            </a:r>
            <a:endParaRPr lang="en-US" sz="2800" dirty="0" smtClean="0"/>
          </a:p>
          <a:p>
            <a:pPr marL="457200" indent="-457200">
              <a:buFont typeface="Wingdings" panose="05000000000000000000" pitchFamily="2" charset="2"/>
              <a:buChar char="ü"/>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49</a:t>
            </a:fld>
            <a:endParaRPr lang="en-US" dirty="0"/>
          </a:p>
        </p:txBody>
      </p:sp>
      <p:sp>
        <p:nvSpPr>
          <p:cNvPr id="5" name="Content Placeholder 4"/>
          <p:cNvSpPr>
            <a:spLocks noGrp="1"/>
          </p:cNvSpPr>
          <p:nvPr>
            <p:ph sz="half" idx="12"/>
          </p:nvPr>
        </p:nvSpPr>
        <p:spPr>
          <a:xfrm>
            <a:off x="4628445" y="1371600"/>
            <a:ext cx="4180276" cy="4937760"/>
          </a:xfrm>
        </p:spPr>
        <p:txBody>
          <a:bodyPr/>
          <a:lstStyle/>
          <a:p>
            <a:r>
              <a:rPr lang="en-US" sz="2800" b="1" i="1" dirty="0" smtClean="0"/>
              <a:t>Stop</a:t>
            </a:r>
          </a:p>
          <a:p>
            <a:pPr marL="342900" indent="-342900">
              <a:buClr>
                <a:srgbClr val="FF0000"/>
              </a:buClr>
              <a:buFont typeface="Calibri" panose="020F0502020204030204" pitchFamily="34" charset="0"/>
              <a:buChar char="×"/>
            </a:pPr>
            <a:r>
              <a:rPr lang="en-US" dirty="0" smtClean="0"/>
              <a:t>Staying </a:t>
            </a:r>
            <a:r>
              <a:rPr lang="en-US" dirty="0"/>
              <a:t>the same </a:t>
            </a:r>
            <a:endParaRPr lang="en-US" dirty="0" smtClean="0"/>
          </a:p>
          <a:p>
            <a:pPr marL="342900" indent="-342900">
              <a:buClr>
                <a:srgbClr val="FF0000"/>
              </a:buClr>
              <a:buFont typeface="Calibri" panose="020F0502020204030204" pitchFamily="34" charset="0"/>
              <a:buChar char="×"/>
            </a:pPr>
            <a:r>
              <a:rPr lang="en-US" dirty="0"/>
              <a:t>Continuing in your old </a:t>
            </a:r>
            <a:r>
              <a:rPr lang="en-US" dirty="0" smtClean="0"/>
              <a:t>job</a:t>
            </a:r>
          </a:p>
          <a:p>
            <a:pPr marL="342900" indent="-342900">
              <a:buClr>
                <a:srgbClr val="FF0000"/>
              </a:buClr>
              <a:buFont typeface="Calibri" panose="020F0502020204030204" pitchFamily="34" charset="0"/>
              <a:buChar char="×"/>
            </a:pPr>
            <a:r>
              <a:rPr lang="en-US" dirty="0"/>
              <a:t>Trying to make too many changes at once</a:t>
            </a:r>
          </a:p>
          <a:p>
            <a:pPr>
              <a:buClr>
                <a:srgbClr val="FF0000"/>
              </a:buClr>
            </a:pPr>
            <a:endParaRPr lang="en-US" dirty="0"/>
          </a:p>
          <a:p>
            <a:pPr marL="342900" indent="-342900">
              <a:buClr>
                <a:srgbClr val="FF0000"/>
              </a:buClr>
              <a:buFont typeface="Calibri" panose="020F0502020204030204" pitchFamily="34" charset="0"/>
              <a:buChar char="×"/>
            </a:pP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209517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Course Learning Objectives</a:t>
            </a:r>
          </a:p>
        </p:txBody>
      </p:sp>
      <p:sp>
        <p:nvSpPr>
          <p:cNvPr id="46083" name="Content Placeholder 2"/>
          <p:cNvSpPr>
            <a:spLocks noGrp="1"/>
          </p:cNvSpPr>
          <p:nvPr>
            <p:ph idx="1"/>
          </p:nvPr>
        </p:nvSpPr>
        <p:spPr/>
        <p:txBody>
          <a:bodyPr/>
          <a:lstStyle/>
          <a:p>
            <a:pPr marL="0" indent="0">
              <a:buNone/>
            </a:pPr>
            <a:r>
              <a:rPr lang="en-US" dirty="0" smtClean="0"/>
              <a:t>Upon completing this course you should be able to:</a:t>
            </a:r>
          </a:p>
          <a:p>
            <a:pPr marL="342900" lvl="0" indent="-342900">
              <a:buFont typeface="Arial" panose="020B0604020202020204" pitchFamily="34" charset="0"/>
              <a:buChar char="•"/>
            </a:pPr>
            <a:r>
              <a:rPr lang="en-US" sz="2400" i="1" dirty="0" smtClean="0"/>
              <a:t>Explain </a:t>
            </a:r>
            <a:r>
              <a:rPr lang="en-US" sz="2400" i="1" dirty="0"/>
              <a:t>how supervision is vital to CDOT being able to achieve its goals and objectives</a:t>
            </a:r>
            <a:endParaRPr lang="en-US" sz="2400" dirty="0"/>
          </a:p>
          <a:p>
            <a:pPr marL="342900" lvl="0" indent="-342900">
              <a:buFont typeface="Arial" panose="020B0604020202020204" pitchFamily="34" charset="0"/>
              <a:buChar char="•"/>
            </a:pPr>
            <a:r>
              <a:rPr lang="en-US" sz="2400" i="1" dirty="0"/>
              <a:t>Describe the roles and responsibilities of the Supervisor</a:t>
            </a:r>
            <a:endParaRPr lang="en-US" sz="2400" dirty="0"/>
          </a:p>
          <a:p>
            <a:pPr marL="342900" lvl="0" indent="-342900">
              <a:buFont typeface="Arial" panose="020B0604020202020204" pitchFamily="34" charset="0"/>
              <a:buChar char="•"/>
            </a:pPr>
            <a:r>
              <a:rPr lang="en-US" sz="2400" i="1" dirty="0"/>
              <a:t>Explain the role of the supervisor as an advocate of CDOT and their employees</a:t>
            </a:r>
            <a:endParaRPr lang="en-US" sz="2400" dirty="0"/>
          </a:p>
          <a:p>
            <a:pPr marL="342900" lvl="0" indent="-342900">
              <a:buFont typeface="Arial" panose="020B0604020202020204" pitchFamily="34" charset="0"/>
              <a:buChar char="•"/>
            </a:pPr>
            <a:r>
              <a:rPr lang="en-US" sz="2400" i="1" dirty="0"/>
              <a:t>Identify and explain the components of the supervision competency on CDOT’s performance appraisal form</a:t>
            </a:r>
            <a:endParaRPr lang="en-US" sz="2400" dirty="0"/>
          </a:p>
          <a:p>
            <a:pPr marL="342900" lvl="0" indent="-342900">
              <a:buFont typeface="Arial" panose="020B0604020202020204" pitchFamily="34" charset="0"/>
              <a:buChar char="•"/>
            </a:pPr>
            <a:r>
              <a:rPr lang="en-US" sz="2400" i="1" dirty="0"/>
              <a:t>Describe when to communicate information to employees and the channels available to do so</a:t>
            </a:r>
            <a:endParaRPr lang="en-US" sz="2400" dirty="0"/>
          </a:p>
          <a:p>
            <a:pPr marL="342900" indent="-342900">
              <a:buFont typeface="Arial" panose="020B0604020202020204" pitchFamily="34" charset="0"/>
              <a:buChar char="•"/>
            </a:pPr>
            <a:r>
              <a:rPr lang="en-US" sz="2400" i="1" dirty="0"/>
              <a:t>Identify the actions you can take to transition from the role of the </a:t>
            </a:r>
            <a:r>
              <a:rPr lang="en-US" sz="2400" i="1" dirty="0" smtClean="0"/>
              <a:t>peer to </a:t>
            </a:r>
            <a:r>
              <a:rPr lang="en-US" sz="2400" i="1" dirty="0"/>
              <a:t>that of the supervisor</a:t>
            </a: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26394445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B (Optional)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50</a:t>
            </a:fld>
            <a:endParaRPr lang="en-US" dirty="0"/>
          </a:p>
        </p:txBody>
      </p:sp>
      <p:pic>
        <p:nvPicPr>
          <p:cNvPr id="21" name="Picture 2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2" name="Picture 2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3" name="Picture 2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67000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Forming to Norming</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51</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274097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52</a:t>
            </a:fld>
            <a:endParaRPr lang="en-US" dirty="0">
              <a:solidFill>
                <a:prstClr val="white"/>
              </a:solidFill>
            </a:endParaRPr>
          </a:p>
        </p:txBody>
      </p:sp>
      <p:sp>
        <p:nvSpPr>
          <p:cNvPr id="5" name="Title 4"/>
          <p:cNvSpPr>
            <a:spLocks noGrp="1"/>
          </p:cNvSpPr>
          <p:nvPr>
            <p:ph type="title"/>
          </p:nvPr>
        </p:nvSpPr>
        <p:spPr/>
        <p:txBody>
          <a:bodyPr/>
          <a:lstStyle/>
          <a:p>
            <a:r>
              <a:rPr lang="en-US" dirty="0" smtClean="0"/>
              <a:t>Conclusion</a:t>
            </a:r>
            <a:endParaRPr lang="en-US" dirty="0"/>
          </a:p>
        </p:txBody>
      </p:sp>
      <p:sp>
        <p:nvSpPr>
          <p:cNvPr id="25" name="Rounded Rectangle 24"/>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
        <p:nvSpPr>
          <p:cNvPr id="8" name="Block Arc 7"/>
          <p:cNvSpPr/>
          <p:nvPr/>
        </p:nvSpPr>
        <p:spPr>
          <a:xfrm>
            <a:off x="-2909507" y="914843"/>
            <a:ext cx="5971151" cy="5971151"/>
          </a:xfrm>
          <a:prstGeom prst="blockArc">
            <a:avLst>
              <a:gd name="adj1" fmla="val 18900000"/>
              <a:gd name="adj2" fmla="val 2700000"/>
              <a:gd name="adj3" fmla="val 362"/>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a:hlinkClick r:id="rId4" action="ppaction://hlinksldjump"/>
          </p:cNvPr>
          <p:cNvSpPr/>
          <p:nvPr/>
        </p:nvSpPr>
        <p:spPr>
          <a:xfrm>
            <a:off x="2461485" y="191656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Introduction</a:t>
            </a:r>
          </a:p>
        </p:txBody>
      </p:sp>
      <p:sp>
        <p:nvSpPr>
          <p:cNvPr id="10" name="Oval 9">
            <a:hlinkClick r:id="rId5" action="ppaction://hlinksldjump"/>
          </p:cNvPr>
          <p:cNvSpPr/>
          <p:nvPr/>
        </p:nvSpPr>
        <p:spPr>
          <a:xfrm>
            <a:off x="2169676" y="1858200"/>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10">
            <a:hlinkClick r:id="rId7" action="ppaction://hlinksldjump"/>
          </p:cNvPr>
          <p:cNvSpPr/>
          <p:nvPr/>
        </p:nvSpPr>
        <p:spPr>
          <a:xfrm>
            <a:off x="2845537" y="2616814"/>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Role of the Supervisor</a:t>
            </a:r>
            <a:endParaRPr lang="en-US" sz="2400" kern="1200" dirty="0"/>
          </a:p>
        </p:txBody>
      </p:sp>
      <p:sp>
        <p:nvSpPr>
          <p:cNvPr id="12" name="Freeform 11">
            <a:hlinkClick r:id="rId8" action="ppaction://hlinksldjump"/>
          </p:cNvPr>
          <p:cNvSpPr/>
          <p:nvPr/>
        </p:nvSpPr>
        <p:spPr>
          <a:xfrm>
            <a:off x="3021155" y="3317066"/>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Performance Management Behaviors</a:t>
            </a:r>
          </a:p>
        </p:txBody>
      </p:sp>
      <p:sp>
        <p:nvSpPr>
          <p:cNvPr id="13" name="Oval 12">
            <a:hlinkClick r:id="rId9" action="ppaction://hlinksldjump"/>
          </p:cNvPr>
          <p:cNvSpPr/>
          <p:nvPr/>
        </p:nvSpPr>
        <p:spPr>
          <a:xfrm>
            <a:off x="2398645" y="2549154"/>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a:hlinkClick r:id="rId10" action="ppaction://hlinksldjump"/>
          </p:cNvPr>
          <p:cNvSpPr/>
          <p:nvPr/>
        </p:nvSpPr>
        <p:spPr>
          <a:xfrm>
            <a:off x="3021155" y="4016875"/>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Communication</a:t>
            </a:r>
          </a:p>
        </p:txBody>
      </p:sp>
      <p:sp>
        <p:nvSpPr>
          <p:cNvPr id="15" name="Oval 14">
            <a:hlinkClick r:id="rId11" action="ppaction://hlinksldjump"/>
          </p:cNvPr>
          <p:cNvSpPr/>
          <p:nvPr/>
        </p:nvSpPr>
        <p:spPr>
          <a:xfrm>
            <a:off x="2533402" y="3217652"/>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a:hlinkClick r:id="rId12" action="ppaction://hlinksldjump"/>
          </p:cNvPr>
          <p:cNvSpPr/>
          <p:nvPr/>
        </p:nvSpPr>
        <p:spPr>
          <a:xfrm>
            <a:off x="2845537" y="4717128"/>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Moving from a Peer to a Supervisor</a:t>
            </a:r>
          </a:p>
        </p:txBody>
      </p:sp>
      <p:sp>
        <p:nvSpPr>
          <p:cNvPr id="17" name="Oval 16">
            <a:hlinkClick r:id="rId13" action="ppaction://hlinksldjump"/>
          </p:cNvPr>
          <p:cNvSpPr/>
          <p:nvPr/>
        </p:nvSpPr>
        <p:spPr>
          <a:xfrm>
            <a:off x="2540667" y="3953371"/>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17">
            <a:hlinkClick r:id="rId14" action="ppaction://hlinksldjump"/>
          </p:cNvPr>
          <p:cNvSpPr/>
          <p:nvPr/>
        </p:nvSpPr>
        <p:spPr>
          <a:xfrm>
            <a:off x="2461485" y="541738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Conclusion</a:t>
            </a:r>
          </a:p>
        </p:txBody>
      </p:sp>
      <p:sp>
        <p:nvSpPr>
          <p:cNvPr id="19" name="Oval 18">
            <a:hlinkClick r:id="rId15" action="ppaction://hlinksldjump"/>
          </p:cNvPr>
          <p:cNvSpPr/>
          <p:nvPr/>
        </p:nvSpPr>
        <p:spPr>
          <a:xfrm>
            <a:off x="2169676" y="5359019"/>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a:hlinkClick r:id="rId16" action="ppaction://hlinksldjump"/>
          </p:cNvPr>
          <p:cNvSpPr/>
          <p:nvPr/>
        </p:nvSpPr>
        <p:spPr>
          <a:xfrm>
            <a:off x="2398644" y="4671918"/>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custDataLst>
      <p:tags r:id="rId1"/>
    </p:custDataLst>
    <p:extLst>
      <p:ext uri="{BB962C8B-B14F-4D97-AF65-F5344CB8AC3E}">
        <p14:creationId xmlns:p14="http://schemas.microsoft.com/office/powerpoint/2010/main" val="20946726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p>
          <a:p>
            <a:pPr marL="457200" indent="-457200">
              <a:buFont typeface="Arial" panose="020B0604020202020204" pitchFamily="34" charset="0"/>
              <a:buChar char="•"/>
            </a:pPr>
            <a:r>
              <a:rPr lang="en-US" dirty="0" smtClean="0"/>
              <a:t>Describe the help resources available to you</a:t>
            </a:r>
          </a:p>
          <a:p>
            <a:pPr marL="457200" indent="-457200">
              <a:buFont typeface="Arial" panose="020B0604020202020204" pitchFamily="34" charset="0"/>
              <a:buChar char="•"/>
            </a:pPr>
            <a:r>
              <a:rPr lang="en-US" dirty="0" smtClean="0"/>
              <a:t>Review the course objectives</a:t>
            </a:r>
          </a:p>
          <a:p>
            <a:pPr marL="457200" indent="-457200">
              <a:buFont typeface="Arial" panose="020B0604020202020204" pitchFamily="34" charset="0"/>
              <a:buChar char="•"/>
            </a:pPr>
            <a:r>
              <a:rPr lang="en-US" dirty="0" smtClean="0"/>
              <a:t>Identify how to complete the assessment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53</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3819736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342900" lvl="0" indent="-342900">
              <a:buFont typeface="Arial" panose="020B0604020202020204" pitchFamily="34" charset="0"/>
              <a:buChar char="•"/>
            </a:pPr>
            <a:r>
              <a:rPr lang="en-US" sz="2400" i="1" dirty="0" smtClean="0"/>
              <a:t>Explain </a:t>
            </a:r>
            <a:r>
              <a:rPr lang="en-US" sz="2400" i="1" dirty="0"/>
              <a:t>how supervision is vital to CDOT being able to achieve its goals and objectives</a:t>
            </a:r>
            <a:endParaRPr lang="en-US" sz="2400" dirty="0"/>
          </a:p>
          <a:p>
            <a:pPr marL="342900" lvl="0" indent="-342900">
              <a:buFont typeface="Arial" panose="020B0604020202020204" pitchFamily="34" charset="0"/>
              <a:buChar char="•"/>
            </a:pPr>
            <a:r>
              <a:rPr lang="en-US" sz="2400" i="1" dirty="0"/>
              <a:t>Describe the roles and responsibilities of the Supervisor</a:t>
            </a:r>
            <a:endParaRPr lang="en-US" sz="2400" dirty="0"/>
          </a:p>
          <a:p>
            <a:pPr marL="342900" lvl="0" indent="-342900">
              <a:buFont typeface="Arial" panose="020B0604020202020204" pitchFamily="34" charset="0"/>
              <a:buChar char="•"/>
            </a:pPr>
            <a:r>
              <a:rPr lang="en-US" sz="2400" i="1" dirty="0"/>
              <a:t>Explain the role of the supervisor as an advocate of CDOT and their employees</a:t>
            </a:r>
            <a:endParaRPr lang="en-US" sz="2400" dirty="0"/>
          </a:p>
          <a:p>
            <a:pPr marL="342900" lvl="0" indent="-342900">
              <a:buFont typeface="Arial" panose="020B0604020202020204" pitchFamily="34" charset="0"/>
              <a:buChar char="•"/>
            </a:pPr>
            <a:r>
              <a:rPr lang="en-US" sz="2400" i="1" dirty="0"/>
              <a:t>Identify and explain the components of the supervision competency on CDOT’s performance appraisal form</a:t>
            </a:r>
            <a:endParaRPr lang="en-US" sz="2400" dirty="0"/>
          </a:p>
          <a:p>
            <a:pPr marL="342900" lvl="0" indent="-342900">
              <a:buFont typeface="Arial" panose="020B0604020202020204" pitchFamily="34" charset="0"/>
              <a:buChar char="•"/>
            </a:pPr>
            <a:r>
              <a:rPr lang="en-US" sz="2400" i="1" dirty="0"/>
              <a:t>Describe when to communicate information to employees and the channels available to do so</a:t>
            </a:r>
            <a:endParaRPr lang="en-US" sz="2400" dirty="0"/>
          </a:p>
          <a:p>
            <a:pPr marL="342900" indent="-342900">
              <a:buFont typeface="Arial" panose="020B0604020202020204" pitchFamily="34" charset="0"/>
              <a:buChar char="•"/>
            </a:pPr>
            <a:r>
              <a:rPr lang="en-US" sz="2400" i="1" dirty="0"/>
              <a:t>Identify the actions you can take to transition from the role of the </a:t>
            </a:r>
            <a:r>
              <a:rPr lang="en-US" sz="2400" i="1" dirty="0" smtClean="0"/>
              <a:t>peer to </a:t>
            </a:r>
            <a:r>
              <a:rPr lang="en-US" sz="2400" i="1" dirty="0"/>
              <a:t>that of the supervisor</a:t>
            </a: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54</a:t>
            </a:fld>
            <a:endParaRPr lang="en-US" dirty="0"/>
          </a:p>
        </p:txBody>
      </p:sp>
    </p:spTree>
    <p:custDataLst>
      <p:tags r:id="rId1"/>
    </p:custDataLst>
    <p:extLst>
      <p:ext uri="{BB962C8B-B14F-4D97-AF65-F5344CB8AC3E}">
        <p14:creationId xmlns:p14="http://schemas.microsoft.com/office/powerpoint/2010/main" val="1092268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(People)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22174831"/>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spTree>
    <p:custDataLst>
      <p:tags r:id="rId1"/>
    </p:custDataLst>
    <p:extLst>
      <p:ext uri="{BB962C8B-B14F-4D97-AF65-F5344CB8AC3E}">
        <p14:creationId xmlns:p14="http://schemas.microsoft.com/office/powerpoint/2010/main" val="1477445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following is a list of the leadership courses available for you to take.  They are:</a:t>
            </a:r>
          </a:p>
          <a:p>
            <a:pPr marL="457200" indent="-457200">
              <a:buFont typeface="Arial" panose="020B0604020202020204" pitchFamily="34" charset="0"/>
              <a:buChar char="•"/>
            </a:pPr>
            <a:r>
              <a:rPr lang="en-US" sz="2400" dirty="0"/>
              <a:t>Built around people focused supervisory skills</a:t>
            </a:r>
          </a:p>
          <a:p>
            <a:pPr marL="457200" indent="-457200">
              <a:buFont typeface="Arial" panose="020B0604020202020204" pitchFamily="34" charset="0"/>
              <a:buChar char="•"/>
            </a:pPr>
            <a:r>
              <a:rPr lang="en-US" sz="2400" dirty="0"/>
              <a:t>Comprised of a combination of online and instructor led training</a:t>
            </a:r>
          </a:p>
          <a:p>
            <a:pPr marL="457200" indent="-457200">
              <a:buFont typeface="Arial" panose="020B0604020202020204" pitchFamily="34" charset="0"/>
              <a:buChar char="•"/>
            </a:pPr>
            <a:r>
              <a:rPr lang="en-US" sz="2400" dirty="0"/>
              <a:t>Helpful to build new skills or refresh old </a:t>
            </a:r>
            <a:r>
              <a:rPr lang="en-US" sz="2400" dirty="0" smtClean="0"/>
              <a:t>ones</a:t>
            </a:r>
          </a:p>
          <a:p>
            <a:endParaRPr lang="en-US" sz="2400" dirty="0"/>
          </a:p>
          <a:p>
            <a:r>
              <a:rPr lang="en-US" sz="2400" dirty="0" smtClean="0"/>
              <a:t>Click </a:t>
            </a:r>
            <a:r>
              <a:rPr lang="en-US" sz="2400" dirty="0" smtClean="0">
                <a:hlinkClick r:id="rId4"/>
              </a:rPr>
              <a:t>HERE </a:t>
            </a:r>
            <a:r>
              <a:rPr lang="en-US" sz="2400" dirty="0" smtClean="0"/>
              <a:t>to review the course</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56</a:t>
            </a:fld>
            <a:endParaRPr lang="en-US" dirty="0"/>
          </a:p>
        </p:txBody>
      </p:sp>
      <p:sp>
        <p:nvSpPr>
          <p:cNvPr id="5" name="Title 4"/>
          <p:cNvSpPr>
            <a:spLocks noGrp="1"/>
          </p:cNvSpPr>
          <p:nvPr>
            <p:ph type="title"/>
          </p:nvPr>
        </p:nvSpPr>
        <p:spPr/>
        <p:txBody>
          <a:bodyPr/>
          <a:lstStyle/>
          <a:p>
            <a:r>
              <a:rPr lang="en-US" dirty="0" smtClean="0"/>
              <a:t>Where can I get Help </a:t>
            </a:r>
            <a:r>
              <a:rPr lang="en-US" dirty="0"/>
              <a:t>(</a:t>
            </a:r>
            <a:r>
              <a:rPr lang="en-US" dirty="0" smtClean="0"/>
              <a:t>Training)</a:t>
            </a:r>
            <a:endParaRPr lang="en-US" dirty="0"/>
          </a:p>
        </p:txBody>
      </p:sp>
    </p:spTree>
    <p:custDataLst>
      <p:tags r:id="rId1"/>
    </p:custDataLst>
    <p:extLst>
      <p:ext uri="{BB962C8B-B14F-4D97-AF65-F5344CB8AC3E}">
        <p14:creationId xmlns:p14="http://schemas.microsoft.com/office/powerpoint/2010/main" val="2227038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the What Makes a Great CDOT Supervisor Course!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57</a:t>
            </a:fld>
            <a:endParaRPr lang="en-US" dirty="0"/>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tretch/>
        </p:blipFill>
        <p:spPr>
          <a:xfrm>
            <a:off x="5592763" y="2769030"/>
            <a:ext cx="3216275" cy="2142264"/>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23526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58</a:t>
            </a:fld>
            <a:endParaRPr lang="en-US" dirty="0"/>
          </a:p>
        </p:txBody>
      </p:sp>
      <p:pic>
        <p:nvPicPr>
          <p:cNvPr id="190" name="Picture 18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91" name="Picture 19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92" name="Picture 19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87012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61205"/>
            <a:ext cx="8778240" cy="2703080"/>
          </a:xfrm>
        </p:spPr>
        <p:txBody>
          <a:bodyPr/>
          <a:lstStyle/>
          <a:p>
            <a:pPr marL="457200" indent="-457200">
              <a:buFont typeface="Arial" panose="020B0604020202020204" pitchFamily="34" charset="0"/>
              <a:buChar char="•"/>
            </a:pPr>
            <a:r>
              <a:rPr lang="en-US" dirty="0" smtClean="0"/>
              <a:t>Throughout the course, you will have an opportunity to test your knowledge</a:t>
            </a:r>
          </a:p>
          <a:p>
            <a:pPr marL="457200" indent="-457200">
              <a:buFont typeface="Arial" panose="020B0604020202020204" pitchFamily="34" charset="0"/>
              <a:buChar char="•"/>
            </a:pPr>
            <a:r>
              <a:rPr lang="en-US" dirty="0" smtClean="0"/>
              <a:t>At the end of the course, there will be an assessment to:</a:t>
            </a:r>
          </a:p>
          <a:p>
            <a:pPr marL="1200150" lvl="1" indent="-457200">
              <a:buFont typeface="Arial" panose="020B0604020202020204" pitchFamily="34" charset="0"/>
              <a:buChar char="•"/>
            </a:pPr>
            <a:r>
              <a:rPr lang="en-US" dirty="0" smtClean="0"/>
              <a:t>Verify your knowledge</a:t>
            </a:r>
          </a:p>
          <a:p>
            <a:pPr marL="1200150" lvl="1" indent="-457200">
              <a:buFont typeface="Arial" panose="020B0604020202020204" pitchFamily="34" charset="0"/>
              <a:buChar char="•"/>
            </a:pPr>
            <a:r>
              <a:rPr lang="en-US" dirty="0" smtClean="0"/>
              <a:t>Validate you have completed the course</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solidFill>
                  <a:prstClr val="white"/>
                </a:solidFill>
              </a:rPr>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Slide </a:t>
            </a:r>
            <a:fld id="{F1733E7F-F35A-45C7-967F-B65877603703}" type="slidenum">
              <a:rPr lang="en-US" smtClean="0">
                <a:solidFill>
                  <a:prstClr val="white"/>
                </a:solidFill>
              </a:rPr>
              <a:pPr>
                <a:defRPr/>
              </a:pPr>
              <a:t>6</a:t>
            </a:fld>
            <a:endParaRPr lang="en-US" dirty="0">
              <a:solidFill>
                <a:prstClr val="white"/>
              </a:solidFill>
            </a:endParaRPr>
          </a:p>
        </p:txBody>
      </p:sp>
      <p:sp>
        <p:nvSpPr>
          <p:cNvPr id="5" name="Title 4"/>
          <p:cNvSpPr>
            <a:spLocks noGrp="1"/>
          </p:cNvSpPr>
          <p:nvPr>
            <p:ph type="title"/>
          </p:nvPr>
        </p:nvSpPr>
        <p:spPr/>
        <p:txBody>
          <a:bodyPr/>
          <a:lstStyle/>
          <a:p>
            <a:r>
              <a:rPr lang="en-US" dirty="0" smtClean="0"/>
              <a:t>Course Assessment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835" y="3869895"/>
            <a:ext cx="3464329" cy="2174580"/>
          </a:xfrm>
          <a:prstGeom prst="rect">
            <a:avLst/>
          </a:prstGeom>
          <a:effectLst>
            <a:softEdge rad="38100"/>
          </a:effectLst>
        </p:spPr>
      </p:pic>
    </p:spTree>
    <p:custDataLst>
      <p:tags r:id="rId1"/>
    </p:custDataLst>
    <p:extLst>
      <p:ext uri="{BB962C8B-B14F-4D97-AF65-F5344CB8AC3E}">
        <p14:creationId xmlns:p14="http://schemas.microsoft.com/office/powerpoint/2010/main" val="1267052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7</a:t>
            </a:fld>
            <a:endParaRPr lang="en-US" dirty="0">
              <a:solidFill>
                <a:prstClr val="white"/>
              </a:solidFill>
            </a:endParaRPr>
          </a:p>
        </p:txBody>
      </p:sp>
      <p:sp>
        <p:nvSpPr>
          <p:cNvPr id="5" name="Title 4"/>
          <p:cNvSpPr>
            <a:spLocks noGrp="1"/>
          </p:cNvSpPr>
          <p:nvPr>
            <p:ph type="title"/>
          </p:nvPr>
        </p:nvSpPr>
        <p:spPr/>
        <p:txBody>
          <a:bodyPr/>
          <a:lstStyle/>
          <a:p>
            <a:r>
              <a:rPr lang="en-US" dirty="0" smtClean="0"/>
              <a:t>Role of the Supervisor</a:t>
            </a:r>
            <a:endParaRPr lang="en-US" dirty="0"/>
          </a:p>
        </p:txBody>
      </p:sp>
      <p:sp>
        <p:nvSpPr>
          <p:cNvPr id="38" name="Rounded Rectangle 37"/>
          <p:cNvSpPr/>
          <p:nvPr/>
        </p:nvSpPr>
        <p:spPr>
          <a:xfrm>
            <a:off x="182879" y="2840961"/>
            <a:ext cx="2215763" cy="20313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i="1" dirty="0" smtClean="0"/>
              <a:t>Click </a:t>
            </a:r>
            <a:r>
              <a:rPr lang="en-US" sz="1600" b="1" i="1" dirty="0" smtClean="0"/>
              <a:t>next</a:t>
            </a:r>
            <a:r>
              <a:rPr lang="en-US" sz="1600" i="1" dirty="0" smtClean="0"/>
              <a:t> to continue the course, the </a:t>
            </a:r>
            <a:r>
              <a:rPr lang="en-US" sz="1600" b="1" i="1" dirty="0"/>
              <a:t>green question mark </a:t>
            </a:r>
            <a:r>
              <a:rPr lang="en-US" sz="1600" i="1" dirty="0"/>
              <a:t>to display the s</a:t>
            </a:r>
            <a:r>
              <a:rPr lang="en-US" sz="1600" i="1" dirty="0" smtClean="0"/>
              <a:t>ection agenda or the </a:t>
            </a:r>
            <a:r>
              <a:rPr lang="en-US" sz="1600" b="1" i="1" dirty="0" smtClean="0"/>
              <a:t>blue section title </a:t>
            </a:r>
            <a:r>
              <a:rPr lang="en-US" sz="1600" i="1" dirty="0" smtClean="0"/>
              <a:t>to </a:t>
            </a:r>
            <a:r>
              <a:rPr lang="en-US" sz="1600" i="1" dirty="0"/>
              <a:t>jump to that section.  </a:t>
            </a:r>
          </a:p>
        </p:txBody>
      </p:sp>
      <p:sp>
        <p:nvSpPr>
          <p:cNvPr id="8" name="Block Arc 7"/>
          <p:cNvSpPr/>
          <p:nvPr/>
        </p:nvSpPr>
        <p:spPr>
          <a:xfrm>
            <a:off x="-2909507" y="914843"/>
            <a:ext cx="5971151" cy="5971151"/>
          </a:xfrm>
          <a:prstGeom prst="blockArc">
            <a:avLst>
              <a:gd name="adj1" fmla="val 18900000"/>
              <a:gd name="adj2" fmla="val 2700000"/>
              <a:gd name="adj3" fmla="val 362"/>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8">
            <a:hlinkClick r:id="rId4" action="ppaction://hlinksldjump"/>
          </p:cNvPr>
          <p:cNvSpPr/>
          <p:nvPr/>
        </p:nvSpPr>
        <p:spPr>
          <a:xfrm>
            <a:off x="2461485" y="191656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Introduction</a:t>
            </a:r>
          </a:p>
        </p:txBody>
      </p:sp>
      <p:sp>
        <p:nvSpPr>
          <p:cNvPr id="10" name="Oval 9">
            <a:hlinkClick r:id="rId5" action="ppaction://hlinksldjump"/>
          </p:cNvPr>
          <p:cNvSpPr/>
          <p:nvPr/>
        </p:nvSpPr>
        <p:spPr>
          <a:xfrm>
            <a:off x="2169676" y="1858200"/>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10">
            <a:hlinkClick r:id="rId7" action="ppaction://hlinksldjump"/>
          </p:cNvPr>
          <p:cNvSpPr/>
          <p:nvPr/>
        </p:nvSpPr>
        <p:spPr>
          <a:xfrm>
            <a:off x="2845537" y="2616814"/>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olidFill>
            <a:schemeClr val="tx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defTabSz="1066800">
              <a:lnSpc>
                <a:spcPct val="90000"/>
              </a:lnSpc>
              <a:spcBef>
                <a:spcPct val="0"/>
              </a:spcBef>
              <a:spcAft>
                <a:spcPct val="35000"/>
              </a:spcAft>
            </a:pPr>
            <a:r>
              <a:rPr lang="en-US" sz="2400" dirty="0"/>
              <a:t> Role of the Supervisor</a:t>
            </a:r>
          </a:p>
        </p:txBody>
      </p:sp>
      <p:sp>
        <p:nvSpPr>
          <p:cNvPr id="12" name="Freeform 11">
            <a:hlinkClick r:id="rId8" action="ppaction://hlinksldjump"/>
          </p:cNvPr>
          <p:cNvSpPr/>
          <p:nvPr/>
        </p:nvSpPr>
        <p:spPr>
          <a:xfrm>
            <a:off x="3021155" y="3317066"/>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Performance Management Behaviors</a:t>
            </a:r>
          </a:p>
        </p:txBody>
      </p:sp>
      <p:sp>
        <p:nvSpPr>
          <p:cNvPr id="13" name="Oval 12">
            <a:hlinkClick r:id="rId9" action="ppaction://hlinksldjump"/>
          </p:cNvPr>
          <p:cNvSpPr/>
          <p:nvPr/>
        </p:nvSpPr>
        <p:spPr>
          <a:xfrm>
            <a:off x="2398645" y="2549154"/>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a:hlinkClick r:id="rId10" action="ppaction://hlinksldjump"/>
          </p:cNvPr>
          <p:cNvSpPr/>
          <p:nvPr/>
        </p:nvSpPr>
        <p:spPr>
          <a:xfrm>
            <a:off x="3021155" y="4016875"/>
            <a:ext cx="5279805" cy="466894"/>
          </a:xfrm>
          <a:custGeom>
            <a:avLst/>
            <a:gdLst>
              <a:gd name="connsiteX0" fmla="*/ 0 w 5279805"/>
              <a:gd name="connsiteY0" fmla="*/ 0 h 466894"/>
              <a:gd name="connsiteX1" fmla="*/ 5279805 w 5279805"/>
              <a:gd name="connsiteY1" fmla="*/ 0 h 466894"/>
              <a:gd name="connsiteX2" fmla="*/ 5279805 w 5279805"/>
              <a:gd name="connsiteY2" fmla="*/ 466894 h 466894"/>
              <a:gd name="connsiteX3" fmla="*/ 0 w 5279805"/>
              <a:gd name="connsiteY3" fmla="*/ 466894 h 466894"/>
              <a:gd name="connsiteX4" fmla="*/ 0 w 527980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805" h="466894">
                <a:moveTo>
                  <a:pt x="0" y="0"/>
                </a:moveTo>
                <a:lnTo>
                  <a:pt x="5279805" y="0"/>
                </a:lnTo>
                <a:lnTo>
                  <a:pt x="527980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Communication</a:t>
            </a:r>
          </a:p>
        </p:txBody>
      </p:sp>
      <p:sp>
        <p:nvSpPr>
          <p:cNvPr id="15" name="Oval 14">
            <a:hlinkClick r:id="rId11" action="ppaction://hlinksldjump"/>
          </p:cNvPr>
          <p:cNvSpPr/>
          <p:nvPr/>
        </p:nvSpPr>
        <p:spPr>
          <a:xfrm>
            <a:off x="2533402" y="3217652"/>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a:hlinkClick r:id="rId12" action="ppaction://hlinksldjump"/>
          </p:cNvPr>
          <p:cNvSpPr/>
          <p:nvPr/>
        </p:nvSpPr>
        <p:spPr>
          <a:xfrm>
            <a:off x="2845537" y="4717128"/>
            <a:ext cx="5455423" cy="466894"/>
          </a:xfrm>
          <a:custGeom>
            <a:avLst/>
            <a:gdLst>
              <a:gd name="connsiteX0" fmla="*/ 0 w 5455423"/>
              <a:gd name="connsiteY0" fmla="*/ 0 h 466894"/>
              <a:gd name="connsiteX1" fmla="*/ 5455423 w 5455423"/>
              <a:gd name="connsiteY1" fmla="*/ 0 h 466894"/>
              <a:gd name="connsiteX2" fmla="*/ 5455423 w 5455423"/>
              <a:gd name="connsiteY2" fmla="*/ 466894 h 466894"/>
              <a:gd name="connsiteX3" fmla="*/ 0 w 5455423"/>
              <a:gd name="connsiteY3" fmla="*/ 466894 h 466894"/>
              <a:gd name="connsiteX4" fmla="*/ 0 w 5455423"/>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423" h="466894">
                <a:moveTo>
                  <a:pt x="0" y="0"/>
                </a:moveTo>
                <a:lnTo>
                  <a:pt x="5455423" y="0"/>
                </a:lnTo>
                <a:lnTo>
                  <a:pt x="5455423"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Moving from a Peer to a Supervisor</a:t>
            </a:r>
          </a:p>
        </p:txBody>
      </p:sp>
      <p:sp>
        <p:nvSpPr>
          <p:cNvPr id="17" name="Oval 16">
            <a:hlinkClick r:id="rId13" action="ppaction://hlinksldjump"/>
          </p:cNvPr>
          <p:cNvSpPr/>
          <p:nvPr/>
        </p:nvSpPr>
        <p:spPr>
          <a:xfrm>
            <a:off x="2540667" y="3953371"/>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17">
            <a:hlinkClick r:id="rId14" action="ppaction://hlinksldjump"/>
          </p:cNvPr>
          <p:cNvSpPr/>
          <p:nvPr/>
        </p:nvSpPr>
        <p:spPr>
          <a:xfrm>
            <a:off x="2461485" y="5417381"/>
            <a:ext cx="5839475" cy="466894"/>
          </a:xfrm>
          <a:custGeom>
            <a:avLst/>
            <a:gdLst>
              <a:gd name="connsiteX0" fmla="*/ 0 w 5839475"/>
              <a:gd name="connsiteY0" fmla="*/ 0 h 466894"/>
              <a:gd name="connsiteX1" fmla="*/ 5839475 w 5839475"/>
              <a:gd name="connsiteY1" fmla="*/ 0 h 466894"/>
              <a:gd name="connsiteX2" fmla="*/ 5839475 w 5839475"/>
              <a:gd name="connsiteY2" fmla="*/ 466894 h 466894"/>
              <a:gd name="connsiteX3" fmla="*/ 0 w 5839475"/>
              <a:gd name="connsiteY3" fmla="*/ 466894 h 466894"/>
              <a:gd name="connsiteX4" fmla="*/ 0 w 5839475"/>
              <a:gd name="connsiteY4" fmla="*/ 0 h 466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475" h="466894">
                <a:moveTo>
                  <a:pt x="0" y="0"/>
                </a:moveTo>
                <a:lnTo>
                  <a:pt x="5839475" y="0"/>
                </a:lnTo>
                <a:lnTo>
                  <a:pt x="5839475" y="466894"/>
                </a:lnTo>
                <a:lnTo>
                  <a:pt x="0" y="46689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59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 Conclusion</a:t>
            </a:r>
          </a:p>
        </p:txBody>
      </p:sp>
      <p:sp>
        <p:nvSpPr>
          <p:cNvPr id="19" name="Oval 18">
            <a:hlinkClick r:id="rId15" action="ppaction://hlinksldjump"/>
          </p:cNvPr>
          <p:cNvSpPr/>
          <p:nvPr/>
        </p:nvSpPr>
        <p:spPr>
          <a:xfrm>
            <a:off x="2169676" y="5359019"/>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a:hlinkClick r:id="rId16" action="ppaction://hlinksldjump"/>
          </p:cNvPr>
          <p:cNvSpPr/>
          <p:nvPr/>
        </p:nvSpPr>
        <p:spPr>
          <a:xfrm>
            <a:off x="2398644" y="4671918"/>
            <a:ext cx="583617" cy="583617"/>
          </a:xfrm>
          <a:prstGeom prst="ellipse">
            <a:avLst/>
          </a:prstGeom>
          <a:blipFill dpi="0" rotWithShape="0">
            <a:blip r:embed="rId6">
              <a:extLst>
                <a:ext uri="{28A0092B-C50C-407E-A947-70E740481C1C}">
                  <a14:useLocalDpi xmlns:a14="http://schemas.microsoft.com/office/drawing/2010/main" val="0"/>
                </a:ext>
              </a:extLst>
            </a:blip>
            <a:srcRect/>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custDataLst>
      <p:tags r:id="rId1"/>
    </p:custDataLst>
    <p:extLst>
      <p:ext uri="{BB962C8B-B14F-4D97-AF65-F5344CB8AC3E}">
        <p14:creationId xmlns:p14="http://schemas.microsoft.com/office/powerpoint/2010/main" val="389378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Upon completing this section, you should be able to</a:t>
            </a:r>
            <a:r>
              <a:rPr lang="en-US" i="1" dirty="0" smtClean="0"/>
              <a:t>:</a:t>
            </a:r>
          </a:p>
          <a:p>
            <a:pPr marL="457200" indent="-457200">
              <a:buFont typeface="Arial" panose="020B0604020202020204" pitchFamily="34" charset="0"/>
              <a:buChar char="•"/>
            </a:pPr>
            <a:r>
              <a:rPr lang="en-US" dirty="0" smtClean="0"/>
              <a:t>Describe the role of the supervisor in supporting the mission vision and values of CDOT</a:t>
            </a:r>
          </a:p>
          <a:p>
            <a:pPr marL="457200" indent="-457200">
              <a:buFont typeface="Arial" panose="020B0604020202020204" pitchFamily="34" charset="0"/>
              <a:buChar char="•"/>
            </a:pPr>
            <a:r>
              <a:rPr lang="en-US" dirty="0" smtClean="0"/>
              <a:t>Explain how time is spent as a supervisor</a:t>
            </a:r>
          </a:p>
          <a:p>
            <a:pPr marL="457200" indent="-457200">
              <a:buFont typeface="Arial" panose="020B0604020202020204" pitchFamily="34" charset="0"/>
              <a:buChar char="•"/>
            </a:pPr>
            <a:r>
              <a:rPr lang="en-US" dirty="0" smtClean="0"/>
              <a:t>Describe the role of the supervisor</a:t>
            </a:r>
          </a:p>
          <a:p>
            <a:pPr marL="457200" indent="-457200">
              <a:buFont typeface="Arial" panose="020B0604020202020204" pitchFamily="34" charset="0"/>
              <a:buChar char="•"/>
            </a:pPr>
            <a:r>
              <a:rPr lang="en-US" dirty="0" smtClean="0"/>
              <a:t>Identify the responsibilities that are common to all supervisor positions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Section Objectives</a:t>
            </a:r>
            <a:endParaRPr lang="en-US" dirty="0"/>
          </a:p>
        </p:txBody>
      </p:sp>
    </p:spTree>
    <p:custDataLst>
      <p:tags r:id="rId1"/>
    </p:custDataLst>
    <p:extLst>
      <p:ext uri="{BB962C8B-B14F-4D97-AF65-F5344CB8AC3E}">
        <p14:creationId xmlns:p14="http://schemas.microsoft.com/office/powerpoint/2010/main" val="230669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Supervisor as a Representative </a:t>
            </a:r>
            <a:r>
              <a:rPr lang="en-US" dirty="0"/>
              <a:t>of CDOT</a:t>
            </a:r>
          </a:p>
        </p:txBody>
      </p:sp>
      <p:sp>
        <p:nvSpPr>
          <p:cNvPr id="3" name="Content Placeholder 2"/>
          <p:cNvSpPr>
            <a:spLocks noGrp="1"/>
          </p:cNvSpPr>
          <p:nvPr>
            <p:ph sz="half" idx="2"/>
          </p:nvPr>
        </p:nvSpPr>
        <p:spPr/>
        <p:txBody>
          <a:bodyPr/>
          <a:lstStyle/>
          <a:p>
            <a:r>
              <a:rPr lang="en-US" sz="2800" b="1" dirty="0" smtClean="0"/>
              <a:t>As a representative of CDOT:</a:t>
            </a:r>
          </a:p>
          <a:p>
            <a:pPr marL="457200" indent="-457200">
              <a:buFont typeface="Arial" panose="020B0604020202020204" pitchFamily="34" charset="0"/>
              <a:buChar char="•"/>
            </a:pPr>
            <a:r>
              <a:rPr lang="en-US" sz="2800" dirty="0" smtClean="0"/>
              <a:t>Connect the work of your team to the mission and vision of CDOT</a:t>
            </a:r>
          </a:p>
          <a:p>
            <a:pPr marL="457200" indent="-457200">
              <a:buFont typeface="Arial" panose="020B0604020202020204" pitchFamily="34" charset="0"/>
              <a:buChar char="•"/>
            </a:pPr>
            <a:r>
              <a:rPr lang="en-US" sz="2800" dirty="0" smtClean="0"/>
              <a:t>Hold your team and yourself accountable for demonstrating the values</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9</a:t>
            </a:fld>
            <a:endParaRPr lang="en-US" dirty="0"/>
          </a:p>
        </p:txBody>
      </p:sp>
      <p:graphicFrame>
        <p:nvGraphicFramePr>
          <p:cNvPr id="7" name="Content Placeholder 6"/>
          <p:cNvGraphicFramePr>
            <a:graphicFrameLocks noGrp="1"/>
          </p:cNvGraphicFramePr>
          <p:nvPr>
            <p:ph sz="half" idx="12"/>
            <p:custDataLst>
              <p:tags r:id="rId2"/>
            </p:custDataLst>
            <p:extLst>
              <p:ext uri="{D42A27DB-BD31-4B8C-83A1-F6EECF244321}">
                <p14:modId xmlns:p14="http://schemas.microsoft.com/office/powerpoint/2010/main" val="3493193173"/>
              </p:ext>
            </p:extLst>
          </p:nvPr>
        </p:nvGraphicFramePr>
        <p:xfrm>
          <a:off x="304800" y="1371600"/>
          <a:ext cx="3216275"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7132680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TYPE_3" val="1"/>
  <p:tag name="ARTICULATE_REFERENCE_3" val="C:\Users\princej\Desktop\How to Apply for a Job at CDOT\S01_QR_Checklist for Applying for a Job.docx"/>
  <p:tag name="ARTICULATE_REFERENCE_TITLE_3" val="Job Application Checklist"/>
  <p:tag name="ARTICULATE_REFERENCE_ID_3" val="1ba16a9e-1501-46ab-a669-4d3b03fb8b9d"/>
  <p:tag name="ARTICULATE_SLIDE_COUNT" val="58"/>
  <p:tag name="ARTICULATE_META_COURSE_ID" val="5ldmVIOHHlN_course_id"/>
  <p:tag name="ARTICULATE_META_NAME" val="Prince, Jason M"/>
  <p:tag name="ARTICULATE_META_NAME_SET" val="True"/>
  <p:tag name="ARTICULATE_REFERENCE_TYPE_1" val="1"/>
  <p:tag name="ARTICULATE_REFERENCE_1" val="C:\Users\princej\Desktop\Expectations of a Supervisor\0002-0 Revised CDOT Value - Policy Directive 2 0 DRAFT 103007.pdf"/>
  <p:tag name="ARTICULATE_REFERENCE_TITLE_1" val="CDOT Values Policy"/>
  <p:tag name="ARTICULATE_REFERENCE_ID_1" val="978e325f-eea2-4e46-b9fb-4e3fbf729060"/>
  <p:tag name="ARTICULATE_REFERENCE_TYPE_2" val="1"/>
  <p:tag name="ARTICULATE_REFERENCE_2" val="C:\Users\princej\Desktop\Expectations of a Supervisor\Agenda Template.dotx"/>
  <p:tag name="ARTICULATE_REFERENCE_TITLE_2" val="Meeting Agenda"/>
  <p:tag name="ARTICULATE_REFERENCE_ID_2" val="376d6e34-bbbe-4f53-8576-36c350b68f78"/>
  <p:tag name="ARTICULATE_REFERENCE_COUNT" val="2"/>
  <p:tag name="ARTICULATE_PLAYER_GLOSSARY_XML" val="&lt;?xml version=&quot;1.0&quot; encoding=&quot;utf-16&quot;?&gt;&lt;glossary xmlns:xsi=&quot;http://www.w3.org/2001/XMLSchema-instance&quot; xmlns:xsd=&quot;http://www.w3.org/2001/XMLSchema&quot;&gt;&lt;terms&gt;&lt;term name=&quot;Advocate&quot; definition=&quot;One of the roles of the supervisor; in this case to support the policy and procedures to CDOT.&quot;&gt;&lt;TranslationGuid&gt;a0c5ddd1-dac0-4c12-9bde-be4ebfefcf0a&lt;/TranslationGuid&gt;&lt;/term&gt;&lt;term name=&quot;Performance Evaluation&quot; definition=&quot;The process by which individual employee performance is assessed and evaluated.&quot;&gt;&lt;TranslationGuid&gt;9b65ae79-f92f-42bb-a67d-7bdeadd60037&lt;/TranslationGuid&gt;&lt;/term&gt;&lt;term name=&quot;Supervisor&quot; definition=&quot;An individual who is responsible for providing instructions and direction to employees and is held accountable for the completion of the teams tasks.&quot;&gt;&lt;TranslationGuid&gt;3acbc054-15f8-438f-a752-29c870238189&lt;/TranslationGuid&gt;&lt;/term&gt;&lt;term name=&quot;Supervision&quot; definition=&quot;The process of directing the work of a team towards the accomplishment of the goals of the of the organization.&quot;&gt;&lt;TranslationGuid&gt;3e33b53f-8337-4140-b55b-6c1c6ad2b4b8&lt;/TranslationGuid&gt;&lt;/term&gt;&lt;term name=&quot;Performance Expectations&quot; definition=&quot;One or more short-term objectives related to the specific job related skills of an employee or to a similar skill set the employee is looking to acquire.&quot;&gt;&lt;TranslationGuid&gt;87734c8b-c3c1-4b31-a489-493b2f0a5d42&lt;/TranslationGuid&gt;&lt;/term&gt;&lt;term name=&quot;Employee Development&quot; definition=&quot;The process by which the employee is coached to develop new knowledge, skills or abilities.  &quot;&gt;&lt;TranslationGuid&gt;acf5600c-41fc-4ecc-b42b-230ca9defd98&lt;/TranslationGuid&gt;&lt;/term&gt;&lt;term name=&quot;Ongoing Communication&quot; definition=&quot;The process where there is continuous and ongoing communication between the employee and their supervisor throughout the performance plan year.&quot;&gt;&lt;TranslationGuid&gt;6ccaa270-770e-43bc-a9e5-1a307cf8ee80&lt;/TranslationGuid&gt;&lt;/term&gt;&lt;term name=&quot;Performance Communication&quot; definition=&quot;Communication between the employee and the supervisor about performance goals, competencies and other expectations about work performance.&quot;&gt;&lt;TranslationGuid&gt;3daa4a71-a91e-4d9c-bf3f-572b3bca9e55&lt;/TranslationGuid&gt;&lt;/term&gt;&lt;/terms&gt;&lt;/glossary&gt;"/>
  <p:tag name="ARTICULATE_PROJECT_OPEN" val="1"/>
  <p:tag name="TAG_BACKING_FORM_KEY" val="1574592-c:\users\princej\desktop\old deliverables\expectations of a supervisor\what makes a great supervisor.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NNOTATION_COUNT" val="0"/>
  <p:tag name="AUDIO_ID" val="689"/>
  <p:tag name="ORIGINAL_AUDIO_FILEPATH" val="C:\Users\princej\Desktop\Expectations of a Supervisor\Sound Files\New Sound Files\007.wav"/>
  <p:tag name="ELAPSEDTIME" val="15.132"/>
  <p:tag name="ARTICULATE_NAV_LEVEL" val="2"/>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NEXT_BUTTON_ID" val="706"/>
  <p:tag name="ARTICULATE_USED_LAYOUT" val="2"/>
</p:tagLst>
</file>

<file path=ppt/tags/tag10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01.xml><?xml version="1.0" encoding="utf-8"?>
<p:tagLst xmlns:a="http://schemas.openxmlformats.org/drawingml/2006/main" xmlns:r="http://schemas.openxmlformats.org/officeDocument/2006/relationships" xmlns:p="http://schemas.openxmlformats.org/presentationml/2006/main">
  <p:tag name="AUDIO_ID" val="693"/>
  <p:tag name="ORIGINAL_AUDIO_FILEPATH" val="C:\Users\princej\Desktop\Expectations of a Supervisor\Sound Files\008.wav"/>
  <p:tag name="ELAPSEDTIME" val="9.222"/>
  <p:tag name="ARTICULATE_NAV_LEVEL" val="3"/>
  <p:tag name="ARTICULATE_SLIDE_PRESENTER_GUID" val="002b3bfc-bf12-40fb-94ff-e6875a8bf487"/>
  <p:tag name="ARTICULATE_SLIDE_PAUSE" val="1"/>
  <p:tag name="ARTICULATE_LOCK_SLIDE" val="0"/>
  <p:tag name="ARTICULATE_HIDE_SLIDE" val="0"/>
  <p:tag name="ARTICULATE_PLAYER_CONTROL_PREVIOUS" val="False"/>
  <p:tag name="ARTICULATE_PLAYER_CONTROL_NEXT" val="True"/>
  <p:tag name="ARTICULATE_NEXT_BUTTON_ID" val="704"/>
  <p:tag name="ARTICULATE_USED_LAYOUT" val="2"/>
</p:tagLst>
</file>

<file path=ppt/tags/tag102.xml><?xml version="1.0" encoding="utf-8"?>
<p:tagLst xmlns:a="http://schemas.openxmlformats.org/drawingml/2006/main" xmlns:r="http://schemas.openxmlformats.org/officeDocument/2006/relationships" xmlns:p="http://schemas.openxmlformats.org/presentationml/2006/main">
  <p:tag name="AUDIO_ID" val="663"/>
  <p:tag name="ORIGINAL_AUDIO_FILEPATH" val="C:\Users\princej\Desktop\Expectations of a Supervisor\Sound Files\009.wav"/>
  <p:tag name="ELAPSEDTIME" val="71.67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REV_BUTTON_ID" val="704"/>
  <p:tag name="ARTICULATE_USED_LAYOUT" val="9"/>
</p:tagLst>
</file>

<file path=ppt/tags/tag103.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One.quiz"/>
  <p:tag name="AUDIO_ID" val="711"/>
  <p:tag name="OVERRIDE" val="QUIZMAKER_QUIZ_SLIDE"/>
  <p:tag name="QUIZMAKER_QUIZ_TITLE" val="Review Question A (Optional)"/>
  <p:tag name="ARTICULATE_DESCRIPTION" val="Quiz - 1 question"/>
  <p:tag name="QUIZMAKER_QUIZ_SLIDE_ID" val="711"/>
  <p:tag name="QUIZMAKER_QUIZ_FORCE_UPDATE" val="0"/>
  <p:tag name="AQP_PASS_SCORE" val="0"/>
  <p:tag name="QUIZMAKER_LAST_MODIFY_DATE" val="42621.5593287037"/>
  <p:tag name="ELAPSEDTIME" val="0"/>
  <p:tag name="AQP_PASS_ACTION" val="2"/>
  <p:tag name="AQP_FAIL_ACTION" val="2"/>
  <p:tag name="ARTICULATE_SHOW_IN_MENU" val="multipleitems"/>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09-08 19:25:26Z"/>
  <p:tag name="ARTICULATE_USED_LAYOUT" val="12"/>
</p:tagLst>
</file>

<file path=ppt/tags/tag10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0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0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07.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Working with a Disgruntled Employee.intr"/>
  <p:tag name="ENGAGE_INTERACTION_FINISH" val="2"/>
  <p:tag name="ENGAGE_INTERACTION_FINISH_MESSAGE" val="Next Slide"/>
  <p:tag name="AUDIO_ID" val="666"/>
  <p:tag name="ENGAGE_INTERACTION_BRANCHING" val="stepininteraction"/>
  <p:tag name="ARTICULATE_SHOW_IN_MENU" val="multipleitems"/>
  <p:tag name="OVERRIDE" val="ENGAGE_INTERACTION_SLIDE"/>
  <p:tag name="ENGAGE_INTERACTION_TITLE" val="Working with a Disgruntled Employee"/>
  <p:tag name="ARTICULATE_DESCRIPTION" val="Conversation - 9 Steps (Including Introduction and Summary)"/>
  <p:tag name="ENGAGE_INTERACTION_SLIDE_ID" val="666"/>
  <p:tag name="ENGAGE_INTERACTION_FORCE_UPDATE" val="0"/>
  <p:tag name="ENGAGE_LAST_MODIFY_DATE" val="42675.445787037"/>
  <p:tag name="ELAPSEDTIME" val="134"/>
  <p:tag name="ENGAGE_PRESENTATION_MODE" val="interactive"/>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1-01 16:41:56Z"/>
  <p:tag name="ARTICULATE_USED_LAYOUT" val="12"/>
</p:tagLst>
</file>

<file path=ppt/tags/tag10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1.xml><?xml version="1.0" encoding="utf-8"?>
<p:tagLst xmlns:a="http://schemas.openxmlformats.org/drawingml/2006/main" xmlns:r="http://schemas.openxmlformats.org/officeDocument/2006/relationships" xmlns:p="http://schemas.openxmlformats.org/presentationml/2006/main">
  <p:tag name="AUDIO_ID" val="667"/>
  <p:tag name="ORIGINAL_AUDIO_FILEPATH" val="C:\Users\princej\Desktop\Expectations of a Supervisor\Sound Files\012.wav"/>
  <p:tag name="ELAPSEDTIME" val="83.02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8"/>
</p:tagLst>
</file>

<file path=ppt/tags/tag112.xml><?xml version="1.0" encoding="utf-8"?>
<p:tagLst xmlns:a="http://schemas.openxmlformats.org/drawingml/2006/main" xmlns:r="http://schemas.openxmlformats.org/officeDocument/2006/relationships" xmlns:p="http://schemas.openxmlformats.org/presentationml/2006/main">
  <p:tag name="AUDIO_ID" val="664"/>
  <p:tag name="ORIGINAL_AUDIO_FILEPATH" val="C:\Users\princej\Desktop\Expectations of a Supervisor\Sound Files\013.wav"/>
  <p:tag name="ELAPSEDTIME" val="104.81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113.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Two.quiz"/>
  <p:tag name="AQP_PASS_ACTION" val="2"/>
  <p:tag name="AQP_FAIL_ACTION" val="2"/>
  <p:tag name="ARTICULATE_SHOW_IN_MENU" val="multipleitems"/>
  <p:tag name="AUDIO_ID" val="712"/>
  <p:tag name="OVERRIDE" val="QUIZMAKER_QUIZ_SLIDE"/>
  <p:tag name="QUIZMAKER_QUIZ_TITLE" val="Review Question B (Optional)"/>
  <p:tag name="ARTICULATE_DESCRIPTION" val="Quiz - 1 question"/>
  <p:tag name="QUIZMAKER_QUIZ_SLIDE_ID" val="712"/>
  <p:tag name="QUIZMAKER_QUIZ_FORCE_UPDATE" val="0"/>
  <p:tag name="AQP_PASS_SCORE" val="0"/>
  <p:tag name="QUIZMAKER_LAST_MODIFY_DATE" val="42619.7013541667"/>
  <p:tag name="ELAPSEDTIME" val="0"/>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09-06 22:49:57Z"/>
  <p:tag name="ARTICULATE_USED_LAYOUT" val="12"/>
</p:tagLst>
</file>

<file path=ppt/tags/tag11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1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1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17.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Forming to Norming.intr"/>
  <p:tag name="ARTICULATE_SHOW_IN_MENU" val="multipleitems"/>
  <p:tag name="ENGAGE_INTERACTION_FINISH" val="2"/>
  <p:tag name="ENGAGE_INTERACTION_FINISH_MESSAGE" val="Next Slide"/>
  <p:tag name="AUDIO_ID" val="662"/>
  <p:tag name="ENGAGE_INTERACTION_BRANCHING" val="slideinpresentation"/>
  <p:tag name="OVERRIDE" val="ENGAGE_INTERACTION_SLIDE"/>
  <p:tag name="ENGAGE_INTERACTION_TITLE" val="Forming to Norming"/>
  <p:tag name="ARTICULATE_DESCRIPTION" val="Circle Diagram - 4 Layers, 9 Segments (Including Introduction)"/>
  <p:tag name="ENGAGE_INTERACTION_SLIDE_ID" val="662"/>
  <p:tag name="ENGAGE_INTERACTION_FORCE_UPDATE" val="0"/>
  <p:tag name="ENGAGE_LAST_MODIFY_DATE" val="42667.391724537"/>
  <p:tag name="ELAPSEDTIME" val="234"/>
  <p:tag name="ENGAGE_PRESENTATION_MODE" val="interactive"/>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0-24 15:24:05Z"/>
  <p:tag name="ARTICULATE_USED_LAYOUT" val="12"/>
</p:tagLst>
</file>

<file path=ppt/tags/tag11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2.xml><?xml version="1.0" encoding="utf-8"?>
<p:tagLst xmlns:a="http://schemas.openxmlformats.org/drawingml/2006/main" xmlns:r="http://schemas.openxmlformats.org/officeDocument/2006/relationships" xmlns:p="http://schemas.openxmlformats.org/presentationml/2006/main">
  <p:tag name="AUDIO_ID" val="694"/>
  <p:tag name="ORIGINAL_AUDIO_FILEPATH" val="C:\Users\princej\Desktop\Expectations of a Supervisor\Sound Files\017.wav"/>
  <p:tag name="ELAPSEDTIME" val="9.312"/>
  <p:tag name="ARTICULATE_NAV_LEVEL" val="3"/>
  <p:tag name="ARTICULATE_SLIDE_PRESENTER_GUID" val="002b3bfc-bf12-40fb-94ff-e6875a8bf487"/>
  <p:tag name="ARTICULATE_SLIDE_PAUSE" val="1"/>
  <p:tag name="ARTICULATE_LOCK_SLIDE" val="0"/>
  <p:tag name="ARTICULATE_HIDE_SLIDE" val="0"/>
  <p:tag name="ARTICULATE_PLAYER_CONTROL_PREVIOUS" val="False"/>
  <p:tag name="ARTICULATE_PLAYER_CONTROL_NEXT" val="True"/>
  <p:tag name="ARTICULATE_NEXT_BUTTON_ID" val="689"/>
  <p:tag name="ARTICULATE_USED_LAYOUT" val="2"/>
</p:tagLst>
</file>

<file path=ppt/tags/tag12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1.xml><?xml version="1.0" encoding="utf-8"?>
<p:tagLst xmlns:a="http://schemas.openxmlformats.org/drawingml/2006/main" xmlns:r="http://schemas.openxmlformats.org/officeDocument/2006/relationships" xmlns:p="http://schemas.openxmlformats.org/presentationml/2006/main">
  <p:tag name="ANNOTATION_COUNT" val="0"/>
  <p:tag name="AUDIO_ID" val="692"/>
  <p:tag name="ORIGINAL_AUDIO_FILEPATH" val="C:\Users\princej\Desktop\Expectations of a Supervisor\Sound Files\052.wav"/>
  <p:tag name="ELAPSEDTIME" val="17.482"/>
  <p:tag name="ARTICULATE_NAV_LEVEL" val="2"/>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NEXT_BUTTON_ID" val="644"/>
  <p:tag name="ARTICULATE_USED_LAYOUT" val="2"/>
</p:tagLst>
</file>

<file path=ppt/tags/tag1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23.xml><?xml version="1.0" encoding="utf-8"?>
<p:tagLst xmlns:a="http://schemas.openxmlformats.org/drawingml/2006/main" xmlns:r="http://schemas.openxmlformats.org/officeDocument/2006/relationships" xmlns:p="http://schemas.openxmlformats.org/presentationml/2006/main">
  <p:tag name="AUDIO_ID" val="697"/>
  <p:tag name="ORIGINAL_AUDIO_FILEPATH" val="C:\Users\princej\Desktop\Expectations of a Supervisor\Sound Files\053.wav"/>
  <p:tag name="ELAPSEDTIME" val="9.022"/>
  <p:tag name="ARTICULATE_NAV_LEVEL" val="3"/>
  <p:tag name="ARTICULATE_SLIDE_PRESENTER_GUID" val="002b3bfc-bf12-40fb-94ff-e6875a8bf487"/>
  <p:tag name="ARTICULATE_SLIDE_PAUSE" val="1"/>
  <p:tag name="ARTICULATE_LOCK_SLIDE" val="0"/>
  <p:tag name="ARTICULATE_HIDE_SLIDE" val="0"/>
  <p:tag name="ARTICULATE_PLAYER_CONTROL_PREVIOUS" val="False"/>
  <p:tag name="ARTICULATE_PLAYER_CONTROL_NEXT" val="True"/>
  <p:tag name="ARTICULATE_NEXT_BUTTON_ID" val="692"/>
  <p:tag name="ARTICULATE_USED_LAYOUT" val="2"/>
</p:tagLst>
</file>

<file path=ppt/tags/tag124.xml><?xml version="1.0" encoding="utf-8"?>
<p:tagLst xmlns:a="http://schemas.openxmlformats.org/drawingml/2006/main" xmlns:r="http://schemas.openxmlformats.org/officeDocument/2006/relationships" xmlns:p="http://schemas.openxmlformats.org/presentationml/2006/main">
  <p:tag name="AUDIO_ID" val="644"/>
  <p:tag name="ORIGINAL_AUDIO_FILEPATH" val="C:\Users\princej\Desktop\Expectations of a Supervisor\Sound Files\054.wav"/>
  <p:tag name="ELAPSEDTIME" val="14.562"/>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REV_BUTTON_ID" val="692"/>
  <p:tag name="ARTICULATE_USED_LAYOUT" val="2"/>
</p:tagLst>
</file>

<file path=ppt/tags/tag125.xml><?xml version="1.0" encoding="utf-8"?>
<p:tagLst xmlns:a="http://schemas.openxmlformats.org/drawingml/2006/main" xmlns:r="http://schemas.openxmlformats.org/officeDocument/2006/relationships" xmlns:p="http://schemas.openxmlformats.org/presentationml/2006/main">
  <p:tag name="AUDIO_ID" val="648"/>
  <p:tag name="ORIGINAL_AUDIO_FILEPATH" val="C:\Users\princej\Desktop\Expectations of a Supervisor\Sound Files\055.wav"/>
  <p:tag name="ELAPSEDTIME" val="15.62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26.xml><?xml version="1.0" encoding="utf-8"?>
<p:tagLst xmlns:a="http://schemas.openxmlformats.org/drawingml/2006/main" xmlns:r="http://schemas.openxmlformats.org/officeDocument/2006/relationships" xmlns:p="http://schemas.openxmlformats.org/presentationml/2006/main">
  <p:tag name="AUDIO_ID" val="720"/>
  <p:tag name="ORIGINAL_AUDIO_FILEPATH" val="C:\Users\princej\Desktop\Expectations of a Supervisor\Sound Files\056.wav"/>
  <p:tag name="ELAPSEDTIME" val="20.16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27.xml><?xml version="1.0" encoding="utf-8"?>
<p:tagLst xmlns:a="http://schemas.openxmlformats.org/drawingml/2006/main" xmlns:r="http://schemas.openxmlformats.org/officeDocument/2006/relationships" xmlns:p="http://schemas.openxmlformats.org/presentationml/2006/main">
  <p:tag name="AUDIO_ID" val="646"/>
  <p:tag name="ORIGINAL_AUDIO_FILEPATH" val="C:\Users\princej\Desktop\Expectations of a Supervisor\Sound Files\New Sound Files\057.wav"/>
  <p:tag name="ELAPSEDTIME" val="18.362"/>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USED_LAYOUT" val="8"/>
</p:tagLst>
</file>

<file path=ppt/tags/tag128.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Course Assessment.quiz"/>
  <p:tag name="ARTICULATE_SHOW_IN_MENU" val="multipleitems"/>
  <p:tag name="AUDIO_ID" val="719"/>
  <p:tag name="AQP_FAIL_ACTION_SLIDEID" val="719"/>
  <p:tag name="AQP_PASS_ACTION_URL" val="http://intranet.dot.state.co.us/"/>
  <p:tag name="AQP_PASS_ACTION" val="0"/>
  <p:tag name="AQP_FAIL_ACTION" val="2"/>
  <p:tag name="AQP_ADVANCE_MODE" val="0"/>
  <p:tag name="OVERRIDE" val="QUIZMAKER_QUIZ_SLIDE"/>
  <p:tag name="QUIZMAKER_QUIZ_TITLE" val="Course Assessment"/>
  <p:tag name="ARTICULATE_DESCRIPTION" val="Quiz - 6 questions"/>
  <p:tag name="QUIZMAKER_QUIZ_SLIDE_ID" val="719"/>
  <p:tag name="QUIZMAKER_QUIZ_FORCE_UPDATE" val="0"/>
  <p:tag name="AQP_PASS_SCORE" val="66"/>
  <p:tag name="QUIZMAKER_LAST_MODIFY_DATE" val="42682.5708912037"/>
  <p:tag name="ELAPSEDTIME" val="0"/>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1-08 20:42:05Z"/>
  <p:tag name="ARTICULATE_USED_LAYOUT" val="12"/>
</p:tagLst>
</file>

<file path=ppt/tags/tag12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3.xml><?xml version="1.0" encoding="utf-8"?>
<p:tagLst xmlns:a="http://schemas.openxmlformats.org/drawingml/2006/main" xmlns:r="http://schemas.openxmlformats.org/officeDocument/2006/relationships" xmlns:p="http://schemas.openxmlformats.org/presentationml/2006/main">
  <p:tag name="AUDIO_ID" val="706"/>
  <p:tag name="ORIGINAL_AUDIO_FILEPATH" val="C:\Users\princej\Desktop\Expectations of a Supervisor\Sound Files\018.wav"/>
  <p:tag name="ELAPSEDTIME" val="38.322"/>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REV_BUTTON_ID" val="689"/>
  <p:tag name="ARTICULATE_USED_LAYOUT" val="9"/>
</p:tagLst>
</file>

<file path=ppt/tags/tag130.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3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4.xml><?xml version="1.0" encoding="utf-8"?>
<p:tagLst xmlns:a="http://schemas.openxmlformats.org/drawingml/2006/main" xmlns:r="http://schemas.openxmlformats.org/officeDocument/2006/relationships" xmlns:p="http://schemas.openxmlformats.org/presentationml/2006/main">
  <p:tag name="CHILD_ITEM_TEXT1" val="To provide the best multi-modal transportation system for Colorado that most effectively and safely moves people, goods, and information."/>
  <p:tag name="CHILD_ITEM_TEXT2" val="Mission"/>
  <p:tag name="CHILD_ITEM_TEXT3" val="To enhance the quality of life and the environment of the citizens of Colorado by creating an integrated transportation system that focuses on safely moving people and goods by offering convenient linkages among modal choices."/>
  <p:tag name="CHILD_ITEM_TEXT4" val="Vision"/>
</p:tagLst>
</file>

<file path=ppt/tags/tag15.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Values.intr"/>
  <p:tag name="ENGAGE_INTERACTION_FINISH" val="2"/>
  <p:tag name="ENGAGE_INTERACTION_FINISH_MESSAGE" val="Next Slide"/>
  <p:tag name="AUDIO_ID" val="707"/>
  <p:tag name="ENGAGE_INTERACTION_BRANCHING" val="stepininteraction"/>
  <p:tag name="OVERRIDE" val="ENGAGE_INTERACTION_SLIDE"/>
  <p:tag name="ENGAGE_INTERACTION_TITLE" val="CDOT Values"/>
  <p:tag name="ARTICULATE_DESCRIPTION" val="Accordion - 7 Panels (Including Introduction)"/>
  <p:tag name="ENGAGE_INTERACTION_SLIDE_ID" val="707"/>
  <p:tag name="ENGAGE_INTERACTION_FORCE_UPDATE" val="0"/>
  <p:tag name="ENGAGE_LAST_MODIFY_DATE" val="42621.5705671296"/>
  <p:tag name="ELAPSEDTIME" val="50"/>
  <p:tag name="ENGAGE_PRESENTATION_MODE" val="interactive"/>
  <p:tag name="ARTICULATE_SHOW_IN_MENU" val="multipleitems"/>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09-08 19:41:37Z"/>
  <p:tag name="ARTICULATE_USED_LAYOUT" val="12"/>
</p:tagLst>
</file>

<file path=ppt/tags/tag1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9.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Summit and Peaks.intr"/>
  <p:tag name="ARTICULATE_SHOW_IN_MENU" val="multipleitems"/>
  <p:tag name="ENGAGE_INTERACTION_FINISH" val="2"/>
  <p:tag name="ENGAGE_INTERACTION_FINISH_MESSAGE" val="Next Slide"/>
  <p:tag name="AUDIO_ID" val="708"/>
  <p:tag name="OVERRIDE" val="ENGAGE_INTERACTION_SLIDE"/>
  <p:tag name="ENGAGE_INTERACTION_TITLE" val="Summit and Peaks"/>
  <p:tag name="ARTICULATE_DESCRIPTION" val="Guided Image - 6 Labels "/>
  <p:tag name="ENGAGE_INTERACTION_SLIDE_ID" val="708"/>
  <p:tag name="ENGAGE_INTERACTION_FORCE_UPDATE" val="0"/>
  <p:tag name="ENGAGE_LAST_MODIFY_DATE" val="42668.6355208333"/>
  <p:tag name="ELAPSEDTIME" val="88"/>
  <p:tag name="ENGAGE_PRESENTATION_MODE" val="interactive"/>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0-25 21:15:09Z"/>
  <p:tag name="ARTICULATE_USED_LAYOUT" val="12"/>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ORIGINAL_AUDIO_FILEPATH" val="C:\Users\princej\Desktop\Expectations of a Supervisor\Sound Files\New Sound Files\001.wav"/>
  <p:tag name="ELAPSEDTIME" val="9.292"/>
  <p:tag name="ARTICULATE_NAV_LEVEL" val="1"/>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3.xml><?xml version="1.0" encoding="utf-8"?>
<p:tagLst xmlns:a="http://schemas.openxmlformats.org/drawingml/2006/main" xmlns:r="http://schemas.openxmlformats.org/officeDocument/2006/relationships" xmlns:p="http://schemas.openxmlformats.org/presentationml/2006/main">
  <p:tag name="AUDIO_ID" val="686"/>
  <p:tag name="ORIGINAL_AUDIO_FILEPATH" val="C:\Users\princej\Desktop\Expectations of a Supervisor\Sound Files\021.wav"/>
  <p:tag name="ELAPSEDTIME" val="65.422"/>
  <p:tag name="ANNOTATION_TYPE_1" val="0"/>
  <p:tag name="ANNOTATION_START_1" val="9.4"/>
  <p:tag name="ANNOTATION_END_1" val="14.0"/>
  <p:tag name="ANNOTATION_TOP_1" val="168"/>
  <p:tag name="ANNOTATION_LEFT_1" val="104"/>
  <p:tag name="ANNOTATION_WIDTH_1" val="120"/>
  <p:tag name="ANNOTATION_HEIGHT_1" val="120"/>
  <p:tag name="ANNOTATION_ANIMATION_1" val="3"/>
  <p:tag name="ANNOTATION_ROTATION_1" val="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7.0"/>
  <p:tag name="ANNOTATION_TOP_2" val="589"/>
  <p:tag name="ANNOTATION_LEFT_2" val="114"/>
  <p:tag name="ANNOTATION_WIDTH_2" val="120"/>
  <p:tag name="ANNOTATION_HEIGHT_2" val="120"/>
  <p:tag name="ANNOTATION_ANIMATION_2" val="3"/>
  <p:tag name="ANNOTATION_ROTATION_2" val="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17.0"/>
  <p:tag name="ANNOTATION_END_3" val="24.2"/>
  <p:tag name="ANNOTATION_TOP_3" val="620"/>
  <p:tag name="ANNOTATION_LEFT_3" val="452"/>
  <p:tag name="ANNOTATION_WIDTH_3" val="120"/>
  <p:tag name="ANNOTATION_HEIGHT_3" val="120"/>
  <p:tag name="ANNOTATION_ANIMATION_3" val="3"/>
  <p:tag name="ANNOTATION_ROTATION_3" val="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24.2"/>
  <p:tag name="ANNOTATION_END_4" val="28.1"/>
  <p:tag name="ANNOTATION_TOP_4" val="480"/>
  <p:tag name="ANNOTATION_LEFT_4" val="102"/>
  <p:tag name="ANNOTATION_WIDTH_4" val="120"/>
  <p:tag name="ANNOTATION_HEIGHT_4" val="120"/>
  <p:tag name="ANNOTATION_ANIMATION_4" val="3"/>
  <p:tag name="ANNOTATION_ROTATION_4" val="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28.1"/>
  <p:tag name="ANNOTATION_END_5" val="31.1"/>
  <p:tag name="ANNOTATION_TOP_5" val="440"/>
  <p:tag name="ANNOTATION_LEFT_5" val="355"/>
  <p:tag name="ANNOTATION_WIDTH_5" val="120"/>
  <p:tag name="ANNOTATION_HEIGHT_5" val="120"/>
  <p:tag name="ANNOTATION_ANIMATION_5" val="3"/>
  <p:tag name="ANNOTATION_ROTATION_5" val="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TYPE_6" val="0"/>
  <p:tag name="ANNOTATION_START_6" val="31.1"/>
  <p:tag name="ANNOTATION_TOP_6" val="442"/>
  <p:tag name="ANNOTATION_LEFT_6" val="641"/>
  <p:tag name="ANNOTATION_WIDTH_6" val="120"/>
  <p:tag name="ANNOTATION_HEIGHT_6" val="120"/>
  <p:tag name="ANNOTATION_ANIMATION_6" val="3"/>
  <p:tag name="ANNOTATION_ROTATION_6" val="0"/>
  <p:tag name="ANNOTATION_SUB_TYPE_6" val="2"/>
  <p:tag name="ANNOTATION_LOOP_COUNT_6" val="1"/>
  <p:tag name="ANNOTATION_BOX_RADIUS_6" val="0"/>
  <p:tag name="ANNOTATION_SCALE_6" val="50"/>
  <p:tag name="ANNOTATION_BORDER_ALPHA_6" val="65"/>
  <p:tag name="ANNOTATION_BORDER_COLOR_6" val="255"/>
  <p:tag name="ANNOTATION_FILL_COLOR_6" val="255"/>
  <p:tag name="ANNOTATION_FILL_ALPHA_6" val="100"/>
  <p:tag name="ANNOTATION_BORDER_WIDTH_6" val="2"/>
  <p:tag name="ANNOTATION_SLIDE_WIDTH_6" val="960"/>
  <p:tag name="ANNOTATION_SLIDE_HEIGHT_6" val="720"/>
  <p:tag name="ANNOTATION_COUNT" val="6"/>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REV_BUTTON_ID" val="689"/>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DUPLICATEID" val="d0e1995ab80c49e2848b4aea5383e985"/>
</p:tagLst>
</file>

<file path=ppt/tags/tag25.xml><?xml version="1.0" encoding="utf-8"?>
<p:tagLst xmlns:a="http://schemas.openxmlformats.org/drawingml/2006/main" xmlns:r="http://schemas.openxmlformats.org/officeDocument/2006/relationships" xmlns:p="http://schemas.openxmlformats.org/presentationml/2006/main">
  <p:tag name="DUPLICATEID" val="4208148ee1bd4a5e9d8ebc5e61329407"/>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27.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One2.quiz"/>
  <p:tag name="AUDIO_ID" val="713"/>
  <p:tag name="OVERRIDE" val="QUIZMAKER_QUIZ_SLIDE"/>
  <p:tag name="QUIZMAKER_QUIZ_TITLE" val="Review Question One"/>
  <p:tag name="ARTICULATE_DESCRIPTION" val="Quiz - 1 question"/>
  <p:tag name="QUIZMAKER_QUIZ_SLIDE_ID" val="713"/>
  <p:tag name="QUIZMAKER_QUIZ_FORCE_UPDATE" val="0"/>
  <p:tag name="AQP_PASS_SCORE" val="80"/>
  <p:tag name="QUIZMAKER_LAST_MODIFY_DATE" val="42675.3681712963"/>
  <p:tag name="ELAPSEDTIME" val="0"/>
  <p:tag name="AQP_PASS_ACTION" val="2"/>
  <p:tag name="AQP_FAIL_ACTION" val="16"/>
  <p:tag name="AQP_FAIL_ACTION_SLIDEID" val="713"/>
  <p:tag name="AQP_ADVANCE_MODE" val="2"/>
  <p:tag name="ARTICULATE_SHOW_IN_MENU" val="multipleitems"/>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1-01 14:50:10Z"/>
  <p:tag name="ARTICULATE_USED_LAYOUT" val="12"/>
</p:tagLst>
</file>

<file path=ppt/tags/tag2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9.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3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2.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Role of the Supervisor2.intr"/>
  <p:tag name="ARTICULATE_SHOW_IN_MENU" val="multipleitems"/>
  <p:tag name="ENGAGE_INTERACTION_FINISH" val="2"/>
  <p:tag name="ENGAGE_INTERACTION_FINISH_MESSAGE" val="Next Slide"/>
  <p:tag name="AUDIO_ID" val="682"/>
  <p:tag name="ENGAGE_INTERACTION_BRANCHING" val="stepininteraction"/>
  <p:tag name="OVERRIDE" val="ENGAGE_INTERACTION_SLIDE"/>
  <p:tag name="ENGAGE_INTERACTION_TITLE" val="Role of the Supervisor"/>
  <p:tag name="ARTICULATE_DESCRIPTION" val="Checklist - 4 Items (Including Introduction)"/>
  <p:tag name="ENGAGE_INTERACTION_SLIDE_ID" val="682"/>
  <p:tag name="ENGAGE_INTERACTION_FORCE_UPDATE" val="0"/>
  <p:tag name="ENGAGE_LAST_MODIFY_DATE" val="42675.3699652778"/>
  <p:tag name="ELAPSEDTIME" val="116"/>
  <p:tag name="ENGAGE_PRESENTATION_MODE" val="interactive"/>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1-01 14:52:45Z"/>
  <p:tag name="ARTICULATE_USED_LAYOUT" val="12"/>
</p:tagLst>
</file>

<file path=ppt/tags/tag3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8.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Two2.quiz"/>
  <p:tag name="AQP_PASS_ACTION" val="2"/>
  <p:tag name="AQP_FAIL_ACTION" val="2"/>
  <p:tag name="ARTICULATE_SHOW_IN_MENU" val="multipleitems"/>
  <p:tag name="AUDIO_ID" val="714"/>
  <p:tag name="OVERRIDE" val="QUIZMAKER_QUIZ_SLIDE"/>
  <p:tag name="QUIZMAKER_QUIZ_TITLE" val="Review Question Two"/>
  <p:tag name="ARTICULATE_DESCRIPTION" val="Quiz - 1 question"/>
  <p:tag name="QUIZMAKER_QUIZ_SLIDE_ID" val="714"/>
  <p:tag name="QUIZMAKER_QUIZ_FORCE_UPDATE" val="0"/>
  <p:tag name="AQP_PASS_SCORE" val="80"/>
  <p:tag name="QUIZMAKER_LAST_MODIFY_DATE" val="42667.4649074074"/>
  <p:tag name="ELAPSEDTIME" val="0"/>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0-24 17:09:28Z"/>
  <p:tag name="ARTICULATE_USED_LAYOUT" val="12"/>
</p:tagLst>
</file>

<file path=ppt/tags/tag3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xml><?xml version="1.0" encoding="utf-8"?>
<p:tagLst xmlns:a="http://schemas.openxmlformats.org/drawingml/2006/main" xmlns:r="http://schemas.openxmlformats.org/officeDocument/2006/relationships" xmlns:p="http://schemas.openxmlformats.org/presentationml/2006/main">
  <p:tag name="AUDIO_ID" val="702"/>
  <p:tag name="ORIGINAL_AUDIO_FILEPATH" val="C:\Users\princej\Desktop\HR Law\Sound files\00_Introduction DONE\002.wav"/>
  <p:tag name="ELAPSEDTIME" val="19.562"/>
  <p:tag name="ARTICULATE_NAV_LEVEL" val="2"/>
  <p:tag name="ARTICULATE_SLIDE_PRESENTER_GUID" val="002b3bfc-bf12-40fb-94ff-e6875a8bf487"/>
  <p:tag name="ARTICULATE_SLIDE_PAUSE" val="1"/>
  <p:tag name="ARTICULATE_LOCK_SLIDE" val="0"/>
  <p:tag name="ARTICULATE_HIDE_SLIDE" val="0"/>
  <p:tag name="ARTICULATE_PLAYER_CONTROL_PREVIOUS" val="False"/>
  <p:tag name="ARTICULATE_PLAYER_CONTROL_NEXT" val="True"/>
  <p:tag name="ARTICULATE_NEXT_BUTTON_ID" val="593"/>
  <p:tag name="ARTICULATE_USED_LAYOUT" val="11"/>
</p:tagLst>
</file>

<file path=ppt/tags/tag40.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Supervisor Responsibilites.intr"/>
  <p:tag name="ARTICULATE_SHOW_IN_MENU" val="multipleitems"/>
  <p:tag name="ENGAGE_INTERACTION_FINISH" val="2"/>
  <p:tag name="ENGAGE_INTERACTION_FINISH_MESSAGE" val="Next Slide"/>
  <p:tag name="AUDIO_ID" val="685"/>
  <p:tag name="ENGAGE_INTERACTION_BRANCHING" val="slideinpresentation"/>
  <p:tag name="OVERRIDE" val="ENGAGE_INTERACTION_SLIDE"/>
  <p:tag name="ENGAGE_INTERACTION_TITLE" val="Supervisor Responsibilities"/>
  <p:tag name="ARTICULATE_DESCRIPTION" val="Image Zoom - 6 Zoom Regions (Including Introduction)"/>
  <p:tag name="ENGAGE_INTERACTION_SLIDE_ID" val="685"/>
  <p:tag name="ENGAGE_INTERACTION_FORCE_UPDATE" val="0"/>
  <p:tag name="ENGAGE_LAST_MODIFY_DATE" val="42621.5736689815"/>
  <p:tag name="ELAPSEDTIME" val="175"/>
  <p:tag name="ENGAGE_PRESENTATION_MODE" val="interactive"/>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09-08 19:46:05Z"/>
  <p:tag name="ARTICULATE_USED_LAYOUT" val="12"/>
</p:tagLst>
</file>

<file path=ppt/tags/tag4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6.xml><?xml version="1.0" encoding="utf-8"?>
<p:tagLst xmlns:a="http://schemas.openxmlformats.org/drawingml/2006/main" xmlns:r="http://schemas.openxmlformats.org/officeDocument/2006/relationships" xmlns:p="http://schemas.openxmlformats.org/presentationml/2006/main">
  <p:tag name="ANNOTATION_COUNT" val="0"/>
  <p:tag name="AUDIO_ID" val="690"/>
  <p:tag name="ORIGINAL_AUDIO_FILEPATH" val="C:\Users\princej\Desktop\Expectations of a Supervisor\Sound Files\New Sound Files\017.wav"/>
  <p:tag name="ELAPSEDTIME" val="17.472"/>
  <p:tag name="ARTICULATE_NAV_LEVEL" val="2"/>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NEXT_BUTTON_ID" val="651"/>
  <p:tag name="ARTICULATE_USED_LAYOUT" val="2"/>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48.xml><?xml version="1.0" encoding="utf-8"?>
<p:tagLst xmlns:a="http://schemas.openxmlformats.org/drawingml/2006/main" xmlns:r="http://schemas.openxmlformats.org/officeDocument/2006/relationships" xmlns:p="http://schemas.openxmlformats.org/presentationml/2006/main">
  <p:tag name="AUDIO_ID" val="695"/>
  <p:tag name="ORIGINAL_AUDIO_FILEPATH" val="C:\Users\princej\Desktop\Expectations of a Supervisor\Sound Files\027.wav"/>
  <p:tag name="ELAPSEDTIME" val="8.952"/>
  <p:tag name="ARTICULATE_NAV_LEVEL" val="3"/>
  <p:tag name="ARTICULATE_SLIDE_PRESENTER_GUID" val="002b3bfc-bf12-40fb-94ff-e6875a8bf487"/>
  <p:tag name="ARTICULATE_SLIDE_PAUSE" val="1"/>
  <p:tag name="ARTICULATE_LOCK_SLIDE" val="0"/>
  <p:tag name="ARTICULATE_HIDE_SLIDE" val="0"/>
  <p:tag name="ARTICULATE_PLAYER_CONTROL_PREVIOUS" val="False"/>
  <p:tag name="ARTICULATE_PLAYER_CONTROL_NEXT" val="True"/>
  <p:tag name="ARTICULATE_NEXT_BUTTON_ID" val="690"/>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AUDIO_ID" val="651"/>
  <p:tag name="ORIGINAL_AUDIO_FILEPATH" val="C:\Users\princej\Desktop\Expectations of a Supervisor\Sound Files\028.wav"/>
  <p:tag name="ELAPSEDTIME" val="30.45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REV_BUTTON_ID" val="690"/>
  <p:tag name="ARTICULATE_USED_LAYOUT" val="9"/>
</p:tagLst>
</file>

<file path=ppt/tags/tag5.xml><?xml version="1.0" encoding="utf-8"?>
<p:tagLst xmlns:a="http://schemas.openxmlformats.org/drawingml/2006/main" xmlns:r="http://schemas.openxmlformats.org/officeDocument/2006/relationships" xmlns:p="http://schemas.openxmlformats.org/presentationml/2006/main">
  <p:tag name="AUDIO_ID" val="703"/>
  <p:tag name="ORIGINAL_AUDIO_FILEPATH" val="C:\Users\princej\Desktop\Expectations of a Supervisor\Sound Files\003.wav"/>
  <p:tag name="ELAPSEDTIME" val="9.022"/>
  <p:tag name="ARTICULATE_NAV_LEVEL" val="3"/>
  <p:tag name="ARTICULATE_SLIDE_PRESENTER_GUID" val="002b3bfc-bf12-40fb-94ff-e6875a8bf487"/>
  <p:tag name="ARTICULATE_SLIDE_PAUSE" val="1"/>
  <p:tag name="ARTICULATE_LOCK_SLIDE" val="0"/>
  <p:tag name="ARTICULATE_HIDE_SLIDE" val="0"/>
  <p:tag name="ARTICULATE_PLAYER_CONTROL_PREVIOUS" val="False"/>
  <p:tag name="ARTICULATE_PLAYER_CONTROL_NEXT" val="True"/>
  <p:tag name="ARTICULATE_NEXT_BUTTON_ID" val="702"/>
  <p:tag name="ARTICULATE_PREV_BUTTON_ID" val="702"/>
  <p:tag name="ARTICULATE_USED_LAYOUT" val="2"/>
</p:tagLst>
</file>

<file path=ppt/tags/tag50.xml><?xml version="1.0" encoding="utf-8"?>
<p:tagLst xmlns:a="http://schemas.openxmlformats.org/drawingml/2006/main" xmlns:r="http://schemas.openxmlformats.org/officeDocument/2006/relationships" xmlns:p="http://schemas.openxmlformats.org/presentationml/2006/main">
  <p:tag name="CHILD_ITEM_TEXT1" val="Job Performance Expectations"/>
  <p:tag name="CHILD_ITEM_TEXT2" val="Safety"/>
  <p:tag name="CHILD_ITEM_TEXT3" val="Accountability Credibility"/>
  <p:tag name="CHILD_ITEM_TEXT4" val="Communication Interpersonal Skills"/>
  <p:tag name="CHILD_ITEM_TEXT5" val="Customer Service"/>
  <p:tag name="CHILD_ITEM_TEXT6" val="Work Leading / Supervision"/>
</p:tagLst>
</file>

<file path=ppt/tags/tag51.xml><?xml version="1.0" encoding="utf-8"?>
<p:tagLst xmlns:a="http://schemas.openxmlformats.org/drawingml/2006/main" xmlns:r="http://schemas.openxmlformats.org/officeDocument/2006/relationships" xmlns:p="http://schemas.openxmlformats.org/presentationml/2006/main">
  <p:tag name="AUDIO_ID" val="652"/>
  <p:tag name="ORIGINAL_AUDIO_FILEPATH" val="C:\Users\princej\Desktop\Expectations of a Supervisor\Sound Files\029.wav"/>
  <p:tag name="ELAPSEDTIME" val="59.80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52.xml><?xml version="1.0" encoding="utf-8"?>
<p:tagLst xmlns:a="http://schemas.openxmlformats.org/drawingml/2006/main" xmlns:r="http://schemas.openxmlformats.org/officeDocument/2006/relationships" xmlns:p="http://schemas.openxmlformats.org/presentationml/2006/main">
  <p:tag name="AUDIO_ID" val="658"/>
  <p:tag name="ORIGINAL_AUDIO_FILEPATH" val="C:\Users\princej\Desktop\Expectations of a Supervisor\Sound Files\030.wav"/>
  <p:tag name="ELAPSEDTIME" val="54.72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53.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Three.quiz"/>
  <p:tag name="AQP_PASS_ACTION" val="2"/>
  <p:tag name="AQP_FAIL_ACTION" val="2"/>
  <p:tag name="ARTICULATE_SHOW_IN_MENU" val="multipleitems"/>
  <p:tag name="AUDIO_ID" val="715"/>
  <p:tag name="OVERRIDE" val="QUIZMAKER_QUIZ_SLIDE"/>
  <p:tag name="QUIZMAKER_QUIZ_TITLE" val="Review Question Three"/>
  <p:tag name="ARTICULATE_DESCRIPTION" val="Quiz - 1 question"/>
  <p:tag name="QUIZMAKER_QUIZ_SLIDE_ID" val="715"/>
  <p:tag name="QUIZMAKER_QUIZ_FORCE_UPDATE" val="0"/>
  <p:tag name="AQP_PASS_SCORE" val="80"/>
  <p:tag name="QUIZMAKER_LAST_MODIFY_DATE" val="42667.4926967593"/>
  <p:tag name="ELAPSEDTIME" val="0"/>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0-24 17:49:29Z"/>
  <p:tag name="ARTICULATE_USED_LAYOUT" val="12"/>
</p:tagLst>
</file>

<file path=ppt/tags/tag5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5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7.xml><?xml version="1.0" encoding="utf-8"?>
<p:tagLst xmlns:a="http://schemas.openxmlformats.org/drawingml/2006/main" xmlns:r="http://schemas.openxmlformats.org/officeDocument/2006/relationships" xmlns:p="http://schemas.openxmlformats.org/presentationml/2006/main">
  <p:tag name="AUDIO_ID" val="654"/>
  <p:tag name="ORIGINAL_AUDIO_FILEPATH" val="C:\Users\princej\Desktop\Expectations of a Supervisor\Sound Files\032.wav"/>
  <p:tag name="ELAPSEDTIME" val="169.09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58.xml><?xml version="1.0" encoding="utf-8"?>
<p:tagLst xmlns:a="http://schemas.openxmlformats.org/drawingml/2006/main" xmlns:r="http://schemas.openxmlformats.org/officeDocument/2006/relationships" xmlns:p="http://schemas.openxmlformats.org/presentationml/2006/main">
  <p:tag name="CHILD_ITEM_TEXT1" val="Effective feedback"/>
  <p:tag name="CHILD_ITEM_TEXT3" val="Candid"/>
  <p:tag name="CHILD_ITEM_TEXT5" val="Specific"/>
  <p:tag name="CHILD_ITEM_TEXT7" val="Positive"/>
  <p:tag name="CHILD_ITEM_TEXT9" val="Timely / Frequent"/>
  <p:tag name="CHILD_ITEM_TEXT11" val="Action focused"/>
  <p:tag name="CHILD_ITEM_TEXT12" val="Job-related"/>
</p:tagLst>
</file>

<file path=ppt/tags/tag59.xml><?xml version="1.0" encoding="utf-8"?>
<p:tagLst xmlns:a="http://schemas.openxmlformats.org/drawingml/2006/main" xmlns:r="http://schemas.openxmlformats.org/officeDocument/2006/relationships" xmlns:p="http://schemas.openxmlformats.org/presentationml/2006/main">
  <p:tag name="AUDIO_ID" val="655"/>
  <p:tag name="ORIGINAL_AUDIO_FILEPATH" val="C:\Users\princej\Desktop\Expectations of a Supervisor\Sound Files\033.wav"/>
  <p:tag name="ELAPSEDTIME" val="68.89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6.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UDIO_ID" val="593"/>
  <p:tag name="ORIGINAL_AUDIO_FILEPATH" val="C:\Users\princej\Desktop\Expectations of a Supervisor\Sound Files\004.wav"/>
  <p:tag name="ELAPSEDTIME" val="56.262"/>
  <p:tag name="ANNOTATION_TYPE_1" val="0"/>
  <p:tag name="ANNOTATION_START_1" val="5.8"/>
  <p:tag name="ANNOTATION_END_1" val="-1.0"/>
  <p:tag name="ANNOTATION_TOP_1" val="245"/>
  <p:tag name="ANNOTATION_LEFT_1" val="685"/>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0"/>
  <p:tag name="ANNOTATION_TOP_2" val="290"/>
  <p:tag name="ANNOTATION_LEFT_2" val="808"/>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9.9"/>
  <p:tag name="ANNOTATION_END_3" val="-1.0"/>
  <p:tag name="ANNOTATION_TOP_3" val="617"/>
  <p:tag name="ANNOTATION_LEFT_3" val="715"/>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6.2"/>
  <p:tag name="ANNOTATION_END_4" val="-1.0"/>
  <p:tag name="ANNOTATION_TOP_4" val="615"/>
  <p:tag name="ANNOTATION_LEFT_4" val="894"/>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43.2"/>
  <p:tag name="ANNOTATION_TOP_5" val="618"/>
  <p:tag name="ANNOTATION_LEFT_5" val="577"/>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COUNT" val="5"/>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REV_BUTTON_ID" val="702"/>
  <p:tag name="ARTICULATE_USED_LAYOUT" val="12"/>
</p:tagLst>
</file>

<file path=ppt/tags/tag60.xml><?xml version="1.0" encoding="utf-8"?>
<p:tagLst xmlns:a="http://schemas.openxmlformats.org/drawingml/2006/main" xmlns:r="http://schemas.openxmlformats.org/officeDocument/2006/relationships" xmlns:p="http://schemas.openxmlformats.org/presentationml/2006/main">
  <p:tag name="AUDIO_ID" val="656"/>
  <p:tag name="ORIGINAL_AUDIO_FILEPATH" val="C:\Users\princej\Desktop\Expectations of a Supervisor\Sound Files\034.wav"/>
  <p:tag name="ELAPSEDTIME" val="61.44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61.xml><?xml version="1.0" encoding="utf-8"?>
<p:tagLst xmlns:a="http://schemas.openxmlformats.org/drawingml/2006/main" xmlns:r="http://schemas.openxmlformats.org/officeDocument/2006/relationships" xmlns:p="http://schemas.openxmlformats.org/presentationml/2006/main">
  <p:tag name="AUDIO_ID" val="657"/>
  <p:tag name="ORIGINAL_AUDIO_FILEPATH" val="C:\Users\princej\Desktop\Expectations of a Supervisor\Sound Files\035.wav"/>
  <p:tag name="ELAPSEDTIME" val="54.00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62.xml><?xml version="1.0" encoding="utf-8"?>
<p:tagLst xmlns:a="http://schemas.openxmlformats.org/drawingml/2006/main" xmlns:r="http://schemas.openxmlformats.org/officeDocument/2006/relationships" xmlns:p="http://schemas.openxmlformats.org/presentationml/2006/main">
  <p:tag name="AUDIO_ID" val="659"/>
  <p:tag name="ORIGINAL_AUDIO_FILEPATH" val="C:\Users\princej\Desktop\Expectations of a Supervisor\Sound Files\036.wav"/>
  <p:tag name="ELAPSEDTIME" val="67.99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63.xml><?xml version="1.0" encoding="utf-8"?>
<p:tagLst xmlns:a="http://schemas.openxmlformats.org/drawingml/2006/main" xmlns:r="http://schemas.openxmlformats.org/officeDocument/2006/relationships" xmlns:p="http://schemas.openxmlformats.org/presentationml/2006/main">
  <p:tag name="ARTICULATE_CHARACTER_FILE" val=".\characters\403cd804-c923-4abc-aeea-b3d8bf98cf05.png"/>
  <p:tag name="ARTICULATE_CHARACTER_TYPE" val="photographic"/>
  <p:tag name="ARTICULATE_CHARACTER_ID" val="Nicky"/>
  <p:tag name="ARTICULATE_CHARACTER_CROP" val="_E5D6634a"/>
</p:tagLst>
</file>

<file path=ppt/tags/tag64.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Five.quiz"/>
  <p:tag name="AQP_PASS_ACTION" val="2"/>
  <p:tag name="AQP_FAIL_ACTION" val="2"/>
  <p:tag name="ARTICULATE_SHOW_IN_MENU" val="multipleitems"/>
  <p:tag name="AUDIO_ID" val="716"/>
  <p:tag name="ARTICULATE_TITLE_TAG" val="Review Question Four"/>
  <p:tag name="OVERRIDE" val="QUIZMAKER_QUIZ_SLIDE"/>
  <p:tag name="QUIZMAKER_QUIZ_TITLE" val="Review Question Five"/>
  <p:tag name="ARTICULATE_DESCRIPTION" val="Quiz - 1 question"/>
  <p:tag name="QUIZMAKER_QUIZ_SLIDE_ID" val="716"/>
  <p:tag name="QUIZMAKER_QUIZ_FORCE_UPDATE" val="0"/>
  <p:tag name="AQP_PASS_SCORE" val="80"/>
  <p:tag name="QUIZMAKER_LAST_MODIFY_DATE" val="42620.6903935185"/>
  <p:tag name="ELAPSEDTIME" val="0"/>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09-07 22:34:10Z"/>
  <p:tag name="ARTICULATE_USED_LAYOUT" val="12"/>
</p:tagLst>
</file>

<file path=ppt/tags/tag6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66.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6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68.xml><?xml version="1.0" encoding="utf-8"?>
<p:tagLst xmlns:a="http://schemas.openxmlformats.org/drawingml/2006/main" xmlns:r="http://schemas.openxmlformats.org/officeDocument/2006/relationships" xmlns:p="http://schemas.openxmlformats.org/presentationml/2006/main">
  <p:tag name="AUDIO_ID" val="661"/>
  <p:tag name="ORIGINAL_AUDIO_FILEPATH" val="C:\Users\princej\Desktop\Expectations of a Supervisor\Sound Files\038.wav"/>
  <p:tag name="ELAPSEDTIME" val="95.31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69.xml><?xml version="1.0" encoding="utf-8"?>
<p:tagLst xmlns:a="http://schemas.openxmlformats.org/drawingml/2006/main" xmlns:r="http://schemas.openxmlformats.org/officeDocument/2006/relationships" xmlns:p="http://schemas.openxmlformats.org/presentationml/2006/main">
  <p:tag name="AUDIO_ID" val="660"/>
  <p:tag name="ORIGINAL_AUDIO_FILEPATH" val="C:\Users\princej\Desktop\Expectations of a Supervisor\Sound Files\039.wav"/>
  <p:tag name="ELAPSEDTIME" val="24.35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70.xml><?xml version="1.0" encoding="utf-8"?>
<p:tagLst xmlns:a="http://schemas.openxmlformats.org/drawingml/2006/main" xmlns:r="http://schemas.openxmlformats.org/officeDocument/2006/relationships" xmlns:p="http://schemas.openxmlformats.org/presentationml/2006/main">
  <p:tag name="ANNOTATION_COUNT" val="0"/>
  <p:tag name="AUDIO_ID" val="691"/>
  <p:tag name="ORIGINAL_AUDIO_FILEPATH" val="C:\Users\princej\Desktop\Expectations of a Supervisor\Sound Files\026.wav"/>
  <p:tag name="ELAPSEDTIME" val="26.362"/>
  <p:tag name="ARTICULATE_NAV_LEVEL" val="2"/>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NEXT_BUTTON_ID" val="672"/>
  <p:tag name="ARTICULATE_USED_LAYOUT" val="2"/>
</p:tagLst>
</file>

<file path=ppt/tags/tag7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2.xml><?xml version="1.0" encoding="utf-8"?>
<p:tagLst xmlns:a="http://schemas.openxmlformats.org/drawingml/2006/main" xmlns:r="http://schemas.openxmlformats.org/officeDocument/2006/relationships" xmlns:p="http://schemas.openxmlformats.org/presentationml/2006/main">
  <p:tag name="AUDIO_ID" val="696"/>
  <p:tag name="ORIGINAL_AUDIO_FILEPATH" val="C:\Users\princej\Desktop\Expectations of a Supervisor\Sound Files\041.wav"/>
  <p:tag name="ELAPSEDTIME" val="8.932"/>
  <p:tag name="ARTICULATE_NAV_LEVEL" val="3"/>
  <p:tag name="ARTICULATE_SLIDE_PRESENTER_GUID" val="002b3bfc-bf12-40fb-94ff-e6875a8bf487"/>
  <p:tag name="ARTICULATE_SLIDE_PAUSE" val="1"/>
  <p:tag name="ARTICULATE_LOCK_SLIDE" val="0"/>
  <p:tag name="ARTICULATE_HIDE_SLIDE" val="0"/>
  <p:tag name="ARTICULATE_PLAYER_CONTROL_PREVIOUS" val="False"/>
  <p:tag name="ARTICULATE_PLAYER_CONTROL_NEXT" val="True"/>
  <p:tag name="ARTICULATE_NEXT_BUTTON_ID" val="691"/>
  <p:tag name="ARTICULATE_USED_LAYOUT" val="2"/>
</p:tagLst>
</file>

<file path=ppt/tags/tag73.xml><?xml version="1.0" encoding="utf-8"?>
<p:tagLst xmlns:a="http://schemas.openxmlformats.org/drawingml/2006/main" xmlns:r="http://schemas.openxmlformats.org/officeDocument/2006/relationships" xmlns:p="http://schemas.openxmlformats.org/presentationml/2006/main">
  <p:tag name="AUDIO_ID" val="672"/>
  <p:tag name="ORIGINAL_AUDIO_FILEPATH" val="C:\Users\princej\Desktop\Expectations of a Supervisor\Sound Files\042.wav"/>
  <p:tag name="ELAPSEDTIME" val="91.06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REV_BUTTON_ID" val="691"/>
  <p:tag name="ARTICULATE_USED_LAYOUT" val="9"/>
</p:tagLst>
</file>

<file path=ppt/tags/tag74.xml><?xml version="1.0" encoding="utf-8"?>
<p:tagLst xmlns:a="http://schemas.openxmlformats.org/drawingml/2006/main" xmlns:r="http://schemas.openxmlformats.org/officeDocument/2006/relationships" xmlns:p="http://schemas.openxmlformats.org/presentationml/2006/main">
  <p:tag name="AUDIO_ID" val="709"/>
  <p:tag name="ORIGINAL_AUDIO_FILEPATH" val="C:\Users\princej\Desktop\Expectations of a Supervisor\Sound Files\043.wav"/>
  <p:tag name="ELAPSEDTIME" val="43.34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5.xml><?xml version="1.0" encoding="utf-8"?>
<p:tagLst xmlns:a="http://schemas.openxmlformats.org/drawingml/2006/main" xmlns:r="http://schemas.openxmlformats.org/officeDocument/2006/relationships" xmlns:p="http://schemas.openxmlformats.org/presentationml/2006/main">
  <p:tag name="ARTICULATE_CHARACTER_FILE" val=".\characters\8b6506e6-f08f-4617-bff5-bb4f39c2e9a5.png"/>
  <p:tag name="ARTICULATE_CHARACTER_TYPE" val="photographic"/>
  <p:tag name="ARTICULATE_CHARACTER_ID" val="Nicole"/>
  <p:tag name="ARTICULATE_CHARACTER_CROP" val="_E5D4618a"/>
</p:tagLst>
</file>

<file path=ppt/tags/tag76.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Six.quiz"/>
  <p:tag name="AQP_PASS_ACTION" val="2"/>
  <p:tag name="AQP_FAIL_ACTION" val="2"/>
  <p:tag name="ARTICULATE_SHOW_IN_MENU" val="multipleitems"/>
  <p:tag name="AUDIO_ID" val="717"/>
  <p:tag name="ARTICULATE_TITLE_TAG" val="Review Question Five"/>
  <p:tag name="OVERRIDE" val="QUIZMAKER_QUIZ_SLIDE"/>
  <p:tag name="QUIZMAKER_QUIZ_TITLE" val="Review Question Six"/>
  <p:tag name="ARTICULATE_DESCRIPTION" val="Quiz - 1 question"/>
  <p:tag name="QUIZMAKER_QUIZ_SLIDE_ID" val="717"/>
  <p:tag name="QUIZMAKER_QUIZ_FORCE_UPDATE" val="0"/>
  <p:tag name="AQP_PASS_SCORE" val="80"/>
  <p:tag name="QUIZMAKER_LAST_MODIFY_DATE" val="42621.5473611111"/>
  <p:tag name="ELAPSEDTIME" val="0"/>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09-08 20:08:12Z"/>
  <p:tag name="ARTICULATE_USED_LAYOUT" val="12"/>
</p:tagLst>
</file>

<file path=ppt/tags/tag7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7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7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8.xml><?xml version="1.0" encoding="utf-8"?>
<p:tagLst xmlns:a="http://schemas.openxmlformats.org/drawingml/2006/main" xmlns:r="http://schemas.openxmlformats.org/officeDocument/2006/relationships" xmlns:p="http://schemas.openxmlformats.org/presentationml/2006/main">
  <p:tag name="AUDIO_ID" val="647"/>
  <p:tag name="ORIGINAL_AUDIO_FILEPATH" val="C:\Users\princej\Desktop\Expectations of a Supervisor\Sound Files\005.wav"/>
  <p:tag name="ELAPSEDTIME" val="17.602"/>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0.xml><?xml version="1.0" encoding="utf-8"?>
<p:tagLst xmlns:a="http://schemas.openxmlformats.org/drawingml/2006/main" xmlns:r="http://schemas.openxmlformats.org/officeDocument/2006/relationships" xmlns:p="http://schemas.openxmlformats.org/presentationml/2006/main">
  <p:tag name="AUDIO_ID" val="668"/>
  <p:tag name="ORIGINAL_AUDIO_FILEPATH" val="C:\Users\princej\Desktop\Expectations of a Supervisor\Sound Files\045.wav"/>
  <p:tag name="ELAPSEDTIME" val="32.04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2"/>
</p:tagLst>
</file>

<file path=ppt/tags/tag8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One-on-one Meeting.intr"/>
  <p:tag name="ENGAGE_INTERACTION_FINISH" val="2"/>
  <p:tag name="ENGAGE_INTERACTION_FINISH_MESSAGE" val="Next Slide"/>
  <p:tag name="AUDIO_ID" val="670"/>
  <p:tag name="ARTICULATE_SHOW_IN_MENU" val="multipleitems"/>
  <p:tag name="ENGAGE_INTERACTION_BRANCHING" val="slideinpresentation"/>
  <p:tag name="OVERRIDE" val="ENGAGE_INTERACTION_SLIDE"/>
  <p:tag name="ENGAGE_INTERACTION_TITLE" val="The One-on-one Meeting"/>
  <p:tag name="ARTICULATE_DESCRIPTION" val="Image Zoom - 4 Zoom Regions (Including Introduction)"/>
  <p:tag name="ENGAGE_INTERACTION_SLIDE_ID" val="670"/>
  <p:tag name="ENGAGE_INTERACTION_FORCE_UPDATE" val="0"/>
  <p:tag name="ENGAGE_LAST_MODIFY_DATE" val="42667.5114583333"/>
  <p:tag name="ELAPSEDTIME" val="104"/>
  <p:tag name="ENGAGE_PRESENTATION_MODE" val="interactive"/>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0-24 18:16:30Z"/>
  <p:tag name="ARTICULATE_USED_LAYOUT" val="12"/>
</p:tagLst>
</file>

<file path=ppt/tags/tag8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5.xml><?xml version="1.0" encoding="utf-8"?>
<p:tagLst xmlns:a="http://schemas.openxmlformats.org/drawingml/2006/main" xmlns:r="http://schemas.openxmlformats.org/officeDocument/2006/relationships" xmlns:p="http://schemas.openxmlformats.org/presentationml/2006/main">
  <p:tag name="AUDIO_ID" val="710"/>
  <p:tag name="ORIGINAL_AUDIO_FILEPATH" val="C:\Users\princej\Desktop\Expectations of a Supervisor\Sound Files\047.wav"/>
  <p:tag name="ELAPSEDTIME" val="35.23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8"/>
</p:tagLst>
</file>

<file path=ppt/tags/tag8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Communicate upward.intr"/>
  <p:tag name="ENGAGE_INTERACTION_FINISH" val="2"/>
  <p:tag name="ENGAGE_INTERACTION_FINISH_MESSAGE" val="Next Slide"/>
  <p:tag name="AUDIO_ID" val="681"/>
  <p:tag name="ENGAGE_INTERACTION_BRANCHING" val="slideinpresentation"/>
  <p:tag name="ARTICULATE_SHOW_IN_MENU" val="multipleitems"/>
  <p:tag name="OVERRIDE" val="ENGAGE_INTERACTION_SLIDE"/>
  <p:tag name="ENGAGE_INTERACTION_TITLE" val="Upward Communication"/>
  <p:tag name="ARTICULATE_DESCRIPTION" val="Bulletin Board - 6 Notes (Including Introduction)"/>
  <p:tag name="ENGAGE_INTERACTION_SLIDE_ID" val="681"/>
  <p:tag name="ENGAGE_INTERACTION_FORCE_UPDATE" val="0"/>
  <p:tag name="ENGAGE_LAST_MODIFY_DATE" val="42675.4271064815"/>
  <p:tag name="ELAPSEDTIME" val="134"/>
  <p:tag name="ENGAGE_PRESENTATION_MODE" val="interactive"/>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1-01 16:15:02Z"/>
  <p:tag name="ARTICULATE_USED_LAYOUT" val="12"/>
</p:tagLst>
</file>

<file path=ppt/tags/tag8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AUDIO_ID" val="635"/>
  <p:tag name="ORIGINAL_AUDIO_FILEPATH" val="C:\Users\princej\Desktop\Expectations of a Supervisor\Sound Files\006.wav"/>
  <p:tag name="ELAPSEDTIME" val="20.94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2"/>
</p:tagLst>
</file>

<file path=ppt/tags/tag90.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xpectations of a Supervisor\Review Question Seven.quiz"/>
  <p:tag name="AQP_PASS_ACTION" val="2"/>
  <p:tag name="AQP_FAIL_ACTION" val="2"/>
  <p:tag name="ARTICULATE_SHOW_IN_MENU" val="multipleitems"/>
  <p:tag name="AUDIO_ID" val="718"/>
  <p:tag name="OVERRIDE" val="QUIZMAKER_QUIZ_SLIDE"/>
  <p:tag name="QUIZMAKER_QUIZ_TITLE" val="Review Question Seven"/>
  <p:tag name="ARTICULATE_DESCRIPTION" val="Quiz - 1 question"/>
  <p:tag name="QUIZMAKER_QUIZ_SLIDE_ID" val="718"/>
  <p:tag name="QUIZMAKER_QUIZ_FORCE_UPDATE" val="0"/>
  <p:tag name="AQP_PASS_SCORE" val="80"/>
  <p:tag name="QUIZMAKER_LAST_MODIFY_DATE" val="42620.6911805556"/>
  <p:tag name="ELAPSEDTIME" val="0"/>
  <p:tag name="ARTICULATE_TITLE_TAG" val="Review Question Six"/>
  <p:tag name="ARTICULATE_NAV_LEVEL" val="3"/>
  <p:tag name="ARTICULATE_SLIDE_PRESENTER_GUID" val="002b3bfc-bf12-40fb-94ff-e6875a8bf487"/>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09-07 22:35:18Z"/>
  <p:tag name="ARTICULATE_USED_LAYOUT" val="12"/>
</p:tagLst>
</file>

<file path=ppt/tags/tag9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92.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9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94.xml><?xml version="1.0" encoding="utf-8"?>
<p:tagLst xmlns:a="http://schemas.openxmlformats.org/drawingml/2006/main" xmlns:r="http://schemas.openxmlformats.org/officeDocument/2006/relationships" xmlns:p="http://schemas.openxmlformats.org/presentationml/2006/main">
  <p:tag name="AUDIO_ID" val="674"/>
  <p:tag name="ORIGINAL_AUDIO_FILEPATH" val="C:\Users\princej\Desktop\Expectations of a Supervisor\Sound Files\050.wav"/>
  <p:tag name="ELAPSEDTIME" val="95.822"/>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USED_LAYOUT" val="9"/>
</p:tagLst>
</file>

<file path=ppt/tags/tag95.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Communication Channels.intr"/>
  <p:tag name="ARTICULATE_SHOW_IN_MENU" val="multipleitems"/>
  <p:tag name="ENGAGE_INTERACTION_FINISH" val="2"/>
  <p:tag name="ENGAGE_INTERACTION_FINISH_MESSAGE" val="Next Slide"/>
  <p:tag name="AUDIO_ID" val="683"/>
  <p:tag name="ENGAGE_INTERACTION_BRANCHING" val="slideinpresentation"/>
  <p:tag name="OVERRIDE" val="ENGAGE_INTERACTION_SLIDE"/>
  <p:tag name="ENGAGE_INTERACTION_TITLE" val="Communication Channels"/>
  <p:tag name="ARTICULATE_DESCRIPTION" val="Glossary - 7 Entries (Including Introduction)"/>
  <p:tag name="ENGAGE_INTERACTION_SLIDE_ID" val="683"/>
  <p:tag name="ENGAGE_INTERACTION_FORCE_UPDATE" val="0"/>
  <p:tag name="ENGAGE_LAST_MODIFY_DATE" val="42667.5134490741"/>
  <p:tag name="ELAPSEDTIME" val="62"/>
  <p:tag name="ENGAGE_PRESENTATION_MODE" val="interactive"/>
  <p:tag name="ARTICULATE_NAV_LEVEL" val="3"/>
  <p:tag name="ARTICULATE_SLIDE_PRESENTER_GUID" val="002b3bfc-bf12-40fb-94ff-e6875a8bf487"/>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EMBEDDEDCONTENT_LASTWRITETIMEUTC" val="2016-10-24 18:19:22Z"/>
  <p:tag name="ARTICULATE_USED_LAYOUT" val="12"/>
</p:tagLst>
</file>

<file path=ppt/tags/tag9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9.xml><?xml version="1.0" encoding="utf-8"?>
<p:tagLst xmlns:a="http://schemas.openxmlformats.org/drawingml/2006/main" xmlns:r="http://schemas.openxmlformats.org/officeDocument/2006/relationships" xmlns:p="http://schemas.openxmlformats.org/presentationml/2006/main">
  <p:tag name="AUDIO_ID" val="704"/>
  <p:tag name="ANNOTATION_TYPE_1" val="0"/>
  <p:tag name="ANNOTATION_START_1" val="12.1"/>
  <p:tag name="ANNOTATION_TOP_1" val="371"/>
  <p:tag name="ANNOTATION_LEFT_1" val="663"/>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COUNT" val="0"/>
  <p:tag name="ORIGINAL_AUDIO_FILEPATH" val="C:\Users\princej\Desktop\Expectations of a Supervisor\Sound Files\New Sound Files\043.wav"/>
  <p:tag name="ELAPSEDTIME" val="15.532"/>
  <p:tag name="ARTICULATE_NAV_LEVEL" val="2"/>
  <p:tag name="ARTICULATE_SLIDE_PRESENTER_GUID" val="002b3bfc-bf12-40fb-94ff-e6875a8bf487"/>
  <p:tag name="ARTICULATE_SLIDE_PAUSE" val="1"/>
  <p:tag name="ARTICULATE_LOCK_SLIDE" val="0"/>
  <p:tag name="ARTICULATE_HIDE_SLIDE" val="0"/>
  <p:tag name="ARTICULATE_PLAYER_CONTROL_PREVIOUS" val="False"/>
  <p:tag name="ARTICULATE_PLAYER_CONTROL_NEXT" val="True"/>
  <p:tag name="ARTICULATE_NEXT_BUTTON_ID" val="663"/>
  <p:tag name="ARTICULATE_USED_LAYOUT" val="1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24655</TotalTime>
  <Words>7794</Words>
  <Application>Microsoft Office PowerPoint</Application>
  <PresentationFormat>On-screen Show (4:3)</PresentationFormat>
  <Paragraphs>627</Paragraphs>
  <Slides>58</Slides>
  <Notes>58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58</vt:i4>
      </vt:variant>
    </vt:vector>
  </HeadingPairs>
  <TitlesOfParts>
    <vt:vector size="68" baseType="lpstr">
      <vt:lpstr>Arial</vt:lpstr>
      <vt:lpstr>Arial Rounded MT Bold</vt:lpstr>
      <vt:lpstr>Calibri</vt:lpstr>
      <vt:lpstr>Lucida Grande</vt:lpstr>
      <vt:lpstr>Museo 300</vt:lpstr>
      <vt:lpstr>Museo Slab 500</vt:lpstr>
      <vt:lpstr>Wingdings</vt:lpstr>
      <vt:lpstr>Template2</vt:lpstr>
      <vt:lpstr>1_Template2</vt:lpstr>
      <vt:lpstr>2_Template2</vt:lpstr>
      <vt:lpstr>What Makes a Great CDOT Supervisor</vt:lpstr>
      <vt:lpstr>Introduction</vt:lpstr>
      <vt:lpstr>Section Objectives</vt:lpstr>
      <vt:lpstr>Navigation, Resources and Glossary</vt:lpstr>
      <vt:lpstr>Course Learning Objectives</vt:lpstr>
      <vt:lpstr>Course Assessment</vt:lpstr>
      <vt:lpstr>Role of the Supervisor</vt:lpstr>
      <vt:lpstr>Section Objectives</vt:lpstr>
      <vt:lpstr>The Supervisor as a Representative of CDOT</vt:lpstr>
      <vt:lpstr>CDOT Values</vt:lpstr>
      <vt:lpstr>Summit and Peaks</vt:lpstr>
      <vt:lpstr>Time Spent as a Supervisor</vt:lpstr>
      <vt:lpstr>Review Question One</vt:lpstr>
      <vt:lpstr>Role of the Supervisor</vt:lpstr>
      <vt:lpstr>Review Question Two</vt:lpstr>
      <vt:lpstr>Supervisor Responsibilities</vt:lpstr>
      <vt:lpstr>Performance Management Behaviors</vt:lpstr>
      <vt:lpstr>Section Objectives</vt:lpstr>
      <vt:lpstr>Work Leading and Supervision Competency</vt:lpstr>
      <vt:lpstr>Model Accountability</vt:lpstr>
      <vt:lpstr>Performance Management</vt:lpstr>
      <vt:lpstr>Review Question Three</vt:lpstr>
      <vt:lpstr>Feedback and Coaching</vt:lpstr>
      <vt:lpstr>Communication</vt:lpstr>
      <vt:lpstr>Resolving Personnel Issues and Conflict</vt:lpstr>
      <vt:lpstr>Completing Paperwork Accurately and Timely</vt:lpstr>
      <vt:lpstr>Acknowledge Accomplishments </vt:lpstr>
      <vt:lpstr>Review Question Five</vt:lpstr>
      <vt:lpstr>Collaborate to Resolve Issues</vt:lpstr>
      <vt:lpstr>CDOT Values</vt:lpstr>
      <vt:lpstr>Communication</vt:lpstr>
      <vt:lpstr>Section Objectives</vt:lpstr>
      <vt:lpstr>Making Time to Meet with Employees</vt:lpstr>
      <vt:lpstr>Consequences of Poor Communication</vt:lpstr>
      <vt:lpstr>Review Question Six</vt:lpstr>
      <vt:lpstr>Types of Communication</vt:lpstr>
      <vt:lpstr>The One-on-one Meeting</vt:lpstr>
      <vt:lpstr>The Team Meeting</vt:lpstr>
      <vt:lpstr>Upward Communication</vt:lpstr>
      <vt:lpstr>Review Question Seven</vt:lpstr>
      <vt:lpstr>Sharing Information</vt:lpstr>
      <vt:lpstr>Communication Channels</vt:lpstr>
      <vt:lpstr>Moving from a Peer to a Supervisor</vt:lpstr>
      <vt:lpstr>Section Objectives</vt:lpstr>
      <vt:lpstr>Discussing the Transition to Supervisor</vt:lpstr>
      <vt:lpstr>Review Question A (Optional)</vt:lpstr>
      <vt:lpstr>Working with a Disgruntled Employee</vt:lpstr>
      <vt:lpstr>Relationship Changes</vt:lpstr>
      <vt:lpstr>When you become a Supervisor</vt:lpstr>
      <vt:lpstr>Review Question B (Optional)</vt:lpstr>
      <vt:lpstr>Forming to Norming</vt:lpstr>
      <vt:lpstr>Conclusion</vt:lpstr>
      <vt:lpstr>Section Objectives</vt:lpstr>
      <vt:lpstr>Conclusion</vt:lpstr>
      <vt:lpstr>Where Can I Get Help (People) </vt:lpstr>
      <vt:lpstr>Where can I get Help (Training)</vt:lpstr>
      <vt:lpstr>Course Complete</vt:lpstr>
      <vt:lpstr>Course Assessment</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1627</cp:revision>
  <cp:lastPrinted>2016-09-01T18:25:18Z</cp:lastPrinted>
  <dcterms:created xsi:type="dcterms:W3CDTF">2015-10-07T16:48:52Z</dcterms:created>
  <dcterms:modified xsi:type="dcterms:W3CDTF">2017-04-26T22:05:04Z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DEEB69B6-604F-4604-B925-6847AABDFC03</vt:lpwstr>
  </property>
  <property fmtid="{D5CDD505-2E9C-101B-9397-08002B2CF9AE}" pid="6" name="ArticulateProjectFull">
    <vt:lpwstr>C:\Users\princej\Desktop\Old Deliverables\Expectations of a Supervisor\What Makes A Great Supervisor.ppta</vt:lpwstr>
  </property>
</Properties>
</file>