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7.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8.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9.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0.xml" ContentType="application/vnd.openxmlformats-officedocument.presentationml.tags+xml"/>
  <Override PartName="/ppt/notesSlides/notesSlide11.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3.xml" ContentType="application/vnd.openxmlformats-officedocument.presentationml.tags+xml"/>
  <Override PartName="/ppt/notesSlides/notesSlide13.xml" ContentType="application/vnd.openxmlformats-officedocument.presentationml.notesSlide+xml"/>
  <Override PartName="/ppt/tags/tag34.xml" ContentType="application/vnd.openxmlformats-officedocument.presentationml.tags+xml"/>
  <Override PartName="/ppt/notesSlides/notesSlide14.xml" ContentType="application/vnd.openxmlformats-officedocument.presentationml.notesSlide+xml"/>
  <Override PartName="/ppt/tags/tag35.xml" ContentType="application/vnd.openxmlformats-officedocument.presentationml.tags+xml"/>
  <Override PartName="/ppt/notesSlides/notesSlide15.xml" ContentType="application/vnd.openxmlformats-officedocument.presentationml.notesSlide+xml"/>
  <Override PartName="/ppt/tags/tag36.xml" ContentType="application/vnd.openxmlformats-officedocument.presentationml.tags+xml"/>
  <Override PartName="/ppt/notesSlides/notesSlide16.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17.xml" ContentType="application/vnd.openxmlformats-officedocument.presentationml.notesSlide+xml"/>
  <Override PartName="/ppt/tags/tag39.xml" ContentType="application/vnd.openxmlformats-officedocument.presentationml.tags+xml"/>
  <Override PartName="/ppt/notesSlides/notesSlide18.xml" ContentType="application/vnd.openxmlformats-officedocument.presentationml.notesSlide+xml"/>
  <Override PartName="/ppt/tags/tag40.xml" ContentType="application/vnd.openxmlformats-officedocument.presentationml.tags+xml"/>
  <Override PartName="/ppt/notesSlides/notesSlide19.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20.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21.xml" ContentType="application/vnd.openxmlformats-officedocument.presentationml.notesSlide+xml"/>
  <Override PartName="/ppt/tags/tag49.xml" ContentType="application/vnd.openxmlformats-officedocument.presentationml.tags+xml"/>
  <Override PartName="/ppt/notesSlides/notesSlide22.xml" ContentType="application/vnd.openxmlformats-officedocument.presentationml.notesSlide+xml"/>
  <Override PartName="/ppt/tags/tag50.xml" ContentType="application/vnd.openxmlformats-officedocument.presentationml.tags+xml"/>
  <Override PartName="/ppt/notesSlides/notesSlide23.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24.xml" ContentType="application/vnd.openxmlformats-officedocument.presentationml.notesSlide+xml"/>
  <Override PartName="/ppt/tags/tag55.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72" r:id="rId1"/>
    <p:sldMasterId id="2147483687" r:id="rId2"/>
    <p:sldMasterId id="2147483699" r:id="rId3"/>
  </p:sldMasterIdLst>
  <p:notesMasterIdLst>
    <p:notesMasterId r:id="rId29"/>
  </p:notesMasterIdLst>
  <p:handoutMasterIdLst>
    <p:handoutMasterId r:id="rId30"/>
  </p:handoutMasterIdLst>
  <p:sldIdLst>
    <p:sldId id="561" r:id="rId4"/>
    <p:sldId id="593" r:id="rId5"/>
    <p:sldId id="647" r:id="rId6"/>
    <p:sldId id="637" r:id="rId7"/>
    <p:sldId id="635" r:id="rId8"/>
    <p:sldId id="638" r:id="rId9"/>
    <p:sldId id="639" r:id="rId10"/>
    <p:sldId id="640" r:id="rId11"/>
    <p:sldId id="641" r:id="rId12"/>
    <p:sldId id="651" r:id="rId13"/>
    <p:sldId id="652" r:id="rId14"/>
    <p:sldId id="654" r:id="rId15"/>
    <p:sldId id="655" r:id="rId16"/>
    <p:sldId id="656" r:id="rId17"/>
    <p:sldId id="657" r:id="rId18"/>
    <p:sldId id="658" r:id="rId19"/>
    <p:sldId id="659" r:id="rId20"/>
    <p:sldId id="661" r:id="rId21"/>
    <p:sldId id="660" r:id="rId22"/>
    <p:sldId id="642" r:id="rId23"/>
    <p:sldId id="650" r:id="rId24"/>
    <p:sldId id="644" r:id="rId25"/>
    <p:sldId id="648" r:id="rId26"/>
    <p:sldId id="653" r:id="rId27"/>
    <p:sldId id="646" r:id="rId28"/>
  </p:sldIdLst>
  <p:sldSz cx="9144000" cy="6858000" type="screen4x3"/>
  <p:notesSz cx="7023100" cy="93091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E5120F51-B0A1-4AD5-A45D-AA5FA8288CB7}">
          <p14:sldIdLst>
            <p14:sldId id="561"/>
            <p14:sldId id="593"/>
            <p14:sldId id="647"/>
            <p14:sldId id="637"/>
            <p14:sldId id="635"/>
          </p14:sldIdLst>
        </p14:section>
        <p14:section name="Moving from a Peer to a Supervisor (Optional)" id="{F9DE22E4-3CC7-4A07-A9C2-AF5A7B903F1C}">
          <p14:sldIdLst>
            <p14:sldId id="638"/>
          </p14:sldIdLst>
        </p14:section>
        <p14:section name="Role of the Supervisor" id="{CF47B91A-CB66-4948-A4F8-A981349E7F20}">
          <p14:sldIdLst>
            <p14:sldId id="639"/>
          </p14:sldIdLst>
        </p14:section>
        <p14:section name="The Supervisor as an Advocate" id="{E1E3258A-1C86-434C-A7E3-CCA10CFADE2F}">
          <p14:sldIdLst>
            <p14:sldId id="640"/>
          </p14:sldIdLst>
        </p14:section>
        <p14:section name="Performance Management Behaviors" id="{F56E3E29-99A2-445B-9CF3-EE0F7BC5DC87}">
          <p14:sldIdLst>
            <p14:sldId id="641"/>
            <p14:sldId id="651"/>
            <p14:sldId id="652"/>
            <p14:sldId id="654"/>
            <p14:sldId id="655"/>
            <p14:sldId id="656"/>
            <p14:sldId id="657"/>
            <p14:sldId id="658"/>
            <p14:sldId id="659"/>
            <p14:sldId id="661"/>
            <p14:sldId id="660"/>
          </p14:sldIdLst>
        </p14:section>
        <p14:section name="Communication" id="{19B245B2-6DFE-46B9-893D-20A6C9DD51A2}">
          <p14:sldIdLst>
            <p14:sldId id="642"/>
          </p14:sldIdLst>
        </p14:section>
        <p14:section name="Conclusion" id="{7E02A536-C5C3-49E8-952F-670C93CA5373}">
          <p14:sldIdLst>
            <p14:sldId id="650"/>
            <p14:sldId id="644"/>
            <p14:sldId id="648"/>
            <p14:sldId id="653"/>
            <p14:sldId id="64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M. Dreyer" initials="BMD" lastIdx="3" clrIdx="0"/>
  <p:cmAuthor id="1" name="Kiziuk, Len" initials="KL" lastIdx="35" clrIdx="1">
    <p:extLst/>
  </p:cmAuthor>
  <p:cmAuthor id="2" name="Jason Prince" initials="JP" lastIdx="5" clrIdx="2"/>
  <p:cmAuthor id="3" name="Grafton, Rachel" initials="GR" lastIdx="67" clrIdx="3">
    <p:extLst/>
  </p:cmAuthor>
  <p:cmAuthor id="4" name="Prince, Jason M" initials="PJM" lastIdx="1" clrIdx="4">
    <p:extLst>
      <p:ext uri="{19B8F6BF-5375-455C-9EA6-DF929625EA0E}">
        <p15:presenceInfo xmlns:p15="http://schemas.microsoft.com/office/powerpoint/2012/main" userId="S-1-5-21-1715567821-1935655697-682003330-59685" providerId="AD"/>
      </p:ext>
    </p:extLst>
  </p:cmAuthor>
  <p:cmAuthor id="5" name="Murphy, Morgan"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hiddenSlides="1" frameSlides="1"/>
  <p:showPr showNarration="1" useTimings="0">
    <p:browse showScrollbar="0"/>
    <p:sldAll/>
    <p:penClr>
      <a:prstClr val="red"/>
    </p:penClr>
    <p:extLst>
      <p:ext uri="{F99C55AA-B7CB-42B0-86F8-08522FDF87E8}">
        <p14:browseMode xmlns:p14="http://schemas.microsoft.com/office/powerpoint/2010/main" showStatus="0"/>
      </p:ex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AC00"/>
    <a:srgbClr val="EEB500"/>
    <a:srgbClr val="926F00"/>
    <a:srgbClr val="FFCD2D"/>
    <a:srgbClr val="B08600"/>
    <a:srgbClr val="531E1D"/>
    <a:srgbClr val="7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26" autoAdjust="0"/>
    <p:restoredTop sz="61868" autoAdjust="0"/>
  </p:normalViewPr>
  <p:slideViewPr>
    <p:cSldViewPr snapToGrid="0" showGuides="1">
      <p:cViewPr varScale="1">
        <p:scale>
          <a:sx n="75" d="100"/>
          <a:sy n="75" d="100"/>
        </p:scale>
        <p:origin x="1116" y="6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varScale="1">
      <p:scale>
        <a:sx n="1" d="1"/>
        <a:sy n="1" d="1"/>
      </p:scale>
      <p:origin x="0" y="-2562"/>
    </p:cViewPr>
  </p:sorterViewPr>
  <p:notesViewPr>
    <p:cSldViewPr snapToGrid="0" showGuides="1">
      <p:cViewPr varScale="1">
        <p:scale>
          <a:sx n="81" d="100"/>
          <a:sy n="81" d="100"/>
        </p:scale>
        <p:origin x="2304" y="8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 Id="rId35"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19AEB7-3039-4A96-BCD4-A9DF9A2B740C}"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AEA4E5C9-6FB9-4C18-842D-68887A965051}">
      <dgm:prSet phldrT="[Text]"/>
      <dgm:spPr/>
      <dgm:t>
        <a:bodyPr/>
        <a:lstStyle/>
        <a:p>
          <a:r>
            <a:rPr lang="en-US" dirty="0" smtClean="0"/>
            <a:t>Accountability Credibility</a:t>
          </a:r>
          <a:endParaRPr lang="en-US" dirty="0"/>
        </a:p>
      </dgm:t>
    </dgm:pt>
    <dgm:pt modelId="{5E70BA82-2D9D-40FA-8CF3-E17867EB5752}" type="parTrans" cxnId="{171EE36A-0DCD-4F25-BDD4-A2DB81A6181B}">
      <dgm:prSet/>
      <dgm:spPr/>
      <dgm:t>
        <a:bodyPr/>
        <a:lstStyle/>
        <a:p>
          <a:endParaRPr lang="en-US"/>
        </a:p>
      </dgm:t>
    </dgm:pt>
    <dgm:pt modelId="{A92961B2-0B76-449B-A0AA-C012A6B504CA}" type="sibTrans" cxnId="{171EE36A-0DCD-4F25-BDD4-A2DB81A6181B}">
      <dgm:prSet/>
      <dgm:spPr/>
      <dgm:t>
        <a:bodyPr/>
        <a:lstStyle/>
        <a:p>
          <a:endParaRPr lang="en-US"/>
        </a:p>
      </dgm:t>
    </dgm:pt>
    <dgm:pt modelId="{851444C3-6CB2-4A35-ACE1-DDC50FC87885}">
      <dgm:prSet phldrT="[Text]"/>
      <dgm:spPr>
        <a:solidFill>
          <a:schemeClr val="accent3">
            <a:alpha val="50000"/>
          </a:schemeClr>
        </a:solidFill>
      </dgm:spPr>
      <dgm:t>
        <a:bodyPr/>
        <a:lstStyle/>
        <a:p>
          <a:r>
            <a:rPr lang="en-US" dirty="0" smtClean="0"/>
            <a:t>Work Leading / Supervision</a:t>
          </a:r>
          <a:endParaRPr lang="en-US" dirty="0"/>
        </a:p>
      </dgm:t>
    </dgm:pt>
    <dgm:pt modelId="{6750CEEC-B15A-4020-AFCD-2C2D613E3C4E}" type="parTrans" cxnId="{0647388E-C40D-4DB9-B2E4-AB280AC9C27E}">
      <dgm:prSet/>
      <dgm:spPr/>
      <dgm:t>
        <a:bodyPr/>
        <a:lstStyle/>
        <a:p>
          <a:endParaRPr lang="en-US"/>
        </a:p>
      </dgm:t>
    </dgm:pt>
    <dgm:pt modelId="{ACDD8B86-0D0C-4112-9B20-14AC1DB90C04}" type="sibTrans" cxnId="{0647388E-C40D-4DB9-B2E4-AB280AC9C27E}">
      <dgm:prSet/>
      <dgm:spPr/>
      <dgm:t>
        <a:bodyPr/>
        <a:lstStyle/>
        <a:p>
          <a:endParaRPr lang="en-US"/>
        </a:p>
      </dgm:t>
    </dgm:pt>
    <dgm:pt modelId="{FC8AE4A3-91E1-4A69-AD97-438BFA75B731}">
      <dgm:prSet phldrT="[Text]"/>
      <dgm:spPr/>
      <dgm:t>
        <a:bodyPr/>
        <a:lstStyle/>
        <a:p>
          <a:r>
            <a:rPr lang="en-US" dirty="0" smtClean="0"/>
            <a:t>Job Performance Expectations</a:t>
          </a:r>
          <a:endParaRPr lang="en-US" dirty="0"/>
        </a:p>
      </dgm:t>
    </dgm:pt>
    <dgm:pt modelId="{AB718C10-AABD-49A9-A073-6B66BC661352}" type="parTrans" cxnId="{0D3A9569-5F26-4275-8725-54A4683D5F05}">
      <dgm:prSet/>
      <dgm:spPr/>
      <dgm:t>
        <a:bodyPr/>
        <a:lstStyle/>
        <a:p>
          <a:endParaRPr lang="en-US"/>
        </a:p>
      </dgm:t>
    </dgm:pt>
    <dgm:pt modelId="{23B4C810-6C8E-464F-8ED4-9E598ED5FC33}" type="sibTrans" cxnId="{0D3A9569-5F26-4275-8725-54A4683D5F05}">
      <dgm:prSet/>
      <dgm:spPr/>
      <dgm:t>
        <a:bodyPr/>
        <a:lstStyle/>
        <a:p>
          <a:endParaRPr lang="en-US"/>
        </a:p>
      </dgm:t>
    </dgm:pt>
    <dgm:pt modelId="{696F088F-5665-4293-84A4-8F41718BA3DD}">
      <dgm:prSet phldrT="[Text]"/>
      <dgm:spPr/>
      <dgm:t>
        <a:bodyPr/>
        <a:lstStyle/>
        <a:p>
          <a:r>
            <a:rPr lang="en-US" smtClean="0"/>
            <a:t>Safety</a:t>
          </a:r>
          <a:endParaRPr lang="en-US" dirty="0"/>
        </a:p>
      </dgm:t>
    </dgm:pt>
    <dgm:pt modelId="{0184923F-05AB-4AD5-946D-5F6FB14A68F1}" type="parTrans" cxnId="{2F7599F6-A89E-42BD-AA09-C45DC9124A6F}">
      <dgm:prSet/>
      <dgm:spPr/>
      <dgm:t>
        <a:bodyPr/>
        <a:lstStyle/>
        <a:p>
          <a:endParaRPr lang="en-US"/>
        </a:p>
      </dgm:t>
    </dgm:pt>
    <dgm:pt modelId="{896AC047-14DF-4A2C-A4A9-8372B802E7F2}" type="sibTrans" cxnId="{2F7599F6-A89E-42BD-AA09-C45DC9124A6F}">
      <dgm:prSet/>
      <dgm:spPr/>
      <dgm:t>
        <a:bodyPr/>
        <a:lstStyle/>
        <a:p>
          <a:endParaRPr lang="en-US"/>
        </a:p>
      </dgm:t>
    </dgm:pt>
    <dgm:pt modelId="{8F76423E-278A-44A8-B971-F4EF7CD480B5}">
      <dgm:prSet phldrT="[Text]"/>
      <dgm:spPr/>
      <dgm:t>
        <a:bodyPr/>
        <a:lstStyle/>
        <a:p>
          <a:r>
            <a:rPr lang="en-US" smtClean="0"/>
            <a:t>Customer </a:t>
          </a:r>
          <a:r>
            <a:rPr lang="en-US" dirty="0" smtClean="0"/>
            <a:t>Service</a:t>
          </a:r>
          <a:endParaRPr lang="en-US" dirty="0"/>
        </a:p>
      </dgm:t>
    </dgm:pt>
    <dgm:pt modelId="{6F8E72E9-AE75-4B2A-B804-D8DFED894105}" type="parTrans" cxnId="{3B2C5141-9CA8-4D99-9BAF-7163DE1AC6FB}">
      <dgm:prSet/>
      <dgm:spPr/>
      <dgm:t>
        <a:bodyPr/>
        <a:lstStyle/>
        <a:p>
          <a:endParaRPr lang="en-US"/>
        </a:p>
      </dgm:t>
    </dgm:pt>
    <dgm:pt modelId="{D78404A7-02E1-42F9-94A0-5C981ACD1145}" type="sibTrans" cxnId="{3B2C5141-9CA8-4D99-9BAF-7163DE1AC6FB}">
      <dgm:prSet/>
      <dgm:spPr/>
      <dgm:t>
        <a:bodyPr/>
        <a:lstStyle/>
        <a:p>
          <a:endParaRPr lang="en-US"/>
        </a:p>
      </dgm:t>
    </dgm:pt>
    <dgm:pt modelId="{8B87B101-F689-449F-8C2B-EEA513A81E14}">
      <dgm:prSet phldrT="[Text]"/>
      <dgm:spPr/>
      <dgm:t>
        <a:bodyPr/>
        <a:lstStyle/>
        <a:p>
          <a:r>
            <a:rPr lang="en-US" dirty="0" smtClean="0"/>
            <a:t>Communication Interpersonal Skills</a:t>
          </a:r>
          <a:endParaRPr lang="en-US" dirty="0"/>
        </a:p>
      </dgm:t>
    </dgm:pt>
    <dgm:pt modelId="{8713B468-9EEF-4E88-96EB-C8F5DBE41CAA}" type="parTrans" cxnId="{3B7E6968-B195-4BD4-AC4C-A26C8A9011E9}">
      <dgm:prSet/>
      <dgm:spPr/>
      <dgm:t>
        <a:bodyPr/>
        <a:lstStyle/>
        <a:p>
          <a:endParaRPr lang="en-US"/>
        </a:p>
      </dgm:t>
    </dgm:pt>
    <dgm:pt modelId="{853364E8-4C23-4FC3-894C-CF08CEFD9678}" type="sibTrans" cxnId="{3B7E6968-B195-4BD4-AC4C-A26C8A9011E9}">
      <dgm:prSet/>
      <dgm:spPr/>
      <dgm:t>
        <a:bodyPr/>
        <a:lstStyle/>
        <a:p>
          <a:endParaRPr lang="en-US"/>
        </a:p>
      </dgm:t>
    </dgm:pt>
    <dgm:pt modelId="{AA330990-B54E-4D8C-8E23-6EA21E8C0BFC}" type="pres">
      <dgm:prSet presAssocID="{4B19AEB7-3039-4A96-BCD4-A9DF9A2B740C}" presName="Name0" presStyleCnt="0">
        <dgm:presLayoutVars>
          <dgm:dir/>
          <dgm:resizeHandles val="exact"/>
        </dgm:presLayoutVars>
      </dgm:prSet>
      <dgm:spPr/>
      <dgm:t>
        <a:bodyPr/>
        <a:lstStyle/>
        <a:p>
          <a:endParaRPr lang="en-US"/>
        </a:p>
      </dgm:t>
    </dgm:pt>
    <dgm:pt modelId="{63BEEE46-11FE-49AF-89C1-BCAB95C00180}" type="pres">
      <dgm:prSet presAssocID="{FC8AE4A3-91E1-4A69-AD97-438BFA75B731}" presName="Name5" presStyleLbl="vennNode1" presStyleIdx="0" presStyleCnt="6">
        <dgm:presLayoutVars>
          <dgm:bulletEnabled val="1"/>
        </dgm:presLayoutVars>
      </dgm:prSet>
      <dgm:spPr/>
      <dgm:t>
        <a:bodyPr/>
        <a:lstStyle/>
        <a:p>
          <a:endParaRPr lang="en-US"/>
        </a:p>
      </dgm:t>
    </dgm:pt>
    <dgm:pt modelId="{D76A46D0-92E5-4BD9-9485-A98D3A941D24}" type="pres">
      <dgm:prSet presAssocID="{23B4C810-6C8E-464F-8ED4-9E598ED5FC33}" presName="space" presStyleCnt="0"/>
      <dgm:spPr/>
    </dgm:pt>
    <dgm:pt modelId="{B2ADE7F4-B082-4C2A-A0CD-49D0F9391EDD}" type="pres">
      <dgm:prSet presAssocID="{696F088F-5665-4293-84A4-8F41718BA3DD}" presName="Name5" presStyleLbl="vennNode1" presStyleIdx="1" presStyleCnt="6">
        <dgm:presLayoutVars>
          <dgm:bulletEnabled val="1"/>
        </dgm:presLayoutVars>
      </dgm:prSet>
      <dgm:spPr/>
      <dgm:t>
        <a:bodyPr/>
        <a:lstStyle/>
        <a:p>
          <a:endParaRPr lang="en-US"/>
        </a:p>
      </dgm:t>
    </dgm:pt>
    <dgm:pt modelId="{D1A1A646-5F19-422E-9EAE-4747E439464E}" type="pres">
      <dgm:prSet presAssocID="{896AC047-14DF-4A2C-A4A9-8372B802E7F2}" presName="space" presStyleCnt="0"/>
      <dgm:spPr/>
    </dgm:pt>
    <dgm:pt modelId="{7442A07E-5EC7-4985-94F6-70685346BE54}" type="pres">
      <dgm:prSet presAssocID="{AEA4E5C9-6FB9-4C18-842D-68887A965051}" presName="Name5" presStyleLbl="vennNode1" presStyleIdx="2" presStyleCnt="6">
        <dgm:presLayoutVars>
          <dgm:bulletEnabled val="1"/>
        </dgm:presLayoutVars>
      </dgm:prSet>
      <dgm:spPr/>
      <dgm:t>
        <a:bodyPr/>
        <a:lstStyle/>
        <a:p>
          <a:endParaRPr lang="en-US"/>
        </a:p>
      </dgm:t>
    </dgm:pt>
    <dgm:pt modelId="{D0418A75-6CA2-46F8-B63A-D43496C1861E}" type="pres">
      <dgm:prSet presAssocID="{A92961B2-0B76-449B-A0AA-C012A6B504CA}" presName="space" presStyleCnt="0"/>
      <dgm:spPr/>
    </dgm:pt>
    <dgm:pt modelId="{8E072FF9-A515-4634-8965-EDFBEB274D63}" type="pres">
      <dgm:prSet presAssocID="{8B87B101-F689-449F-8C2B-EEA513A81E14}" presName="Name5" presStyleLbl="vennNode1" presStyleIdx="3" presStyleCnt="6">
        <dgm:presLayoutVars>
          <dgm:bulletEnabled val="1"/>
        </dgm:presLayoutVars>
      </dgm:prSet>
      <dgm:spPr/>
      <dgm:t>
        <a:bodyPr/>
        <a:lstStyle/>
        <a:p>
          <a:endParaRPr lang="en-US"/>
        </a:p>
      </dgm:t>
    </dgm:pt>
    <dgm:pt modelId="{46AABBC8-9241-4FF7-B327-7E1A5E1E3CFB}" type="pres">
      <dgm:prSet presAssocID="{853364E8-4C23-4FC3-894C-CF08CEFD9678}" presName="space" presStyleCnt="0"/>
      <dgm:spPr/>
    </dgm:pt>
    <dgm:pt modelId="{E98CF582-0422-423B-9883-D1BE6F9A4878}" type="pres">
      <dgm:prSet presAssocID="{8F76423E-278A-44A8-B971-F4EF7CD480B5}" presName="Name5" presStyleLbl="vennNode1" presStyleIdx="4" presStyleCnt="6">
        <dgm:presLayoutVars>
          <dgm:bulletEnabled val="1"/>
        </dgm:presLayoutVars>
      </dgm:prSet>
      <dgm:spPr/>
      <dgm:t>
        <a:bodyPr/>
        <a:lstStyle/>
        <a:p>
          <a:endParaRPr lang="en-US"/>
        </a:p>
      </dgm:t>
    </dgm:pt>
    <dgm:pt modelId="{CF00F7A4-72B5-4B06-8E09-EAA832F3F404}" type="pres">
      <dgm:prSet presAssocID="{D78404A7-02E1-42F9-94A0-5C981ACD1145}" presName="space" presStyleCnt="0"/>
      <dgm:spPr/>
    </dgm:pt>
    <dgm:pt modelId="{EDF52B39-7A55-4968-A7D3-7685910453F1}" type="pres">
      <dgm:prSet presAssocID="{851444C3-6CB2-4A35-ACE1-DDC50FC87885}" presName="Name5" presStyleLbl="vennNode1" presStyleIdx="5" presStyleCnt="6">
        <dgm:presLayoutVars>
          <dgm:bulletEnabled val="1"/>
        </dgm:presLayoutVars>
      </dgm:prSet>
      <dgm:spPr/>
      <dgm:t>
        <a:bodyPr/>
        <a:lstStyle/>
        <a:p>
          <a:endParaRPr lang="en-US"/>
        </a:p>
      </dgm:t>
    </dgm:pt>
  </dgm:ptLst>
  <dgm:cxnLst>
    <dgm:cxn modelId="{0647388E-C40D-4DB9-B2E4-AB280AC9C27E}" srcId="{4B19AEB7-3039-4A96-BCD4-A9DF9A2B740C}" destId="{851444C3-6CB2-4A35-ACE1-DDC50FC87885}" srcOrd="5" destOrd="0" parTransId="{6750CEEC-B15A-4020-AFCD-2C2D613E3C4E}" sibTransId="{ACDD8B86-0D0C-4112-9B20-14AC1DB90C04}"/>
    <dgm:cxn modelId="{3B7E6968-B195-4BD4-AC4C-A26C8A9011E9}" srcId="{4B19AEB7-3039-4A96-BCD4-A9DF9A2B740C}" destId="{8B87B101-F689-449F-8C2B-EEA513A81E14}" srcOrd="3" destOrd="0" parTransId="{8713B468-9EEF-4E88-96EB-C8F5DBE41CAA}" sibTransId="{853364E8-4C23-4FC3-894C-CF08CEFD9678}"/>
    <dgm:cxn modelId="{FBFC4276-02D6-4B7D-829F-CFC130023022}" type="presOf" srcId="{AEA4E5C9-6FB9-4C18-842D-68887A965051}" destId="{7442A07E-5EC7-4985-94F6-70685346BE54}" srcOrd="0" destOrd="0" presId="urn:microsoft.com/office/officeart/2005/8/layout/venn3"/>
    <dgm:cxn modelId="{171EE36A-0DCD-4F25-BDD4-A2DB81A6181B}" srcId="{4B19AEB7-3039-4A96-BCD4-A9DF9A2B740C}" destId="{AEA4E5C9-6FB9-4C18-842D-68887A965051}" srcOrd="2" destOrd="0" parTransId="{5E70BA82-2D9D-40FA-8CF3-E17867EB5752}" sibTransId="{A92961B2-0B76-449B-A0AA-C012A6B504CA}"/>
    <dgm:cxn modelId="{0D3A9569-5F26-4275-8725-54A4683D5F05}" srcId="{4B19AEB7-3039-4A96-BCD4-A9DF9A2B740C}" destId="{FC8AE4A3-91E1-4A69-AD97-438BFA75B731}" srcOrd="0" destOrd="0" parTransId="{AB718C10-AABD-49A9-A073-6B66BC661352}" sibTransId="{23B4C810-6C8E-464F-8ED4-9E598ED5FC33}"/>
    <dgm:cxn modelId="{C54BFCFE-1FB6-428F-97F5-C806C8A8EE1D}" type="presOf" srcId="{851444C3-6CB2-4A35-ACE1-DDC50FC87885}" destId="{EDF52B39-7A55-4968-A7D3-7685910453F1}" srcOrd="0" destOrd="0" presId="urn:microsoft.com/office/officeart/2005/8/layout/venn3"/>
    <dgm:cxn modelId="{67A585C5-D04E-4774-817A-B23F8ABBBA1E}" type="presOf" srcId="{8F76423E-278A-44A8-B971-F4EF7CD480B5}" destId="{E98CF582-0422-423B-9883-D1BE6F9A4878}" srcOrd="0" destOrd="0" presId="urn:microsoft.com/office/officeart/2005/8/layout/venn3"/>
    <dgm:cxn modelId="{CA17779A-03FA-4067-BD79-873E39F41BCF}" type="presOf" srcId="{4B19AEB7-3039-4A96-BCD4-A9DF9A2B740C}" destId="{AA330990-B54E-4D8C-8E23-6EA21E8C0BFC}" srcOrd="0" destOrd="0" presId="urn:microsoft.com/office/officeart/2005/8/layout/venn3"/>
    <dgm:cxn modelId="{56BAE37F-1684-4351-B593-7A626E3A9027}" type="presOf" srcId="{8B87B101-F689-449F-8C2B-EEA513A81E14}" destId="{8E072FF9-A515-4634-8965-EDFBEB274D63}" srcOrd="0" destOrd="0" presId="urn:microsoft.com/office/officeart/2005/8/layout/venn3"/>
    <dgm:cxn modelId="{2F7599F6-A89E-42BD-AA09-C45DC9124A6F}" srcId="{4B19AEB7-3039-4A96-BCD4-A9DF9A2B740C}" destId="{696F088F-5665-4293-84A4-8F41718BA3DD}" srcOrd="1" destOrd="0" parTransId="{0184923F-05AB-4AD5-946D-5F6FB14A68F1}" sibTransId="{896AC047-14DF-4A2C-A4A9-8372B802E7F2}"/>
    <dgm:cxn modelId="{E399E846-D5A8-44C2-9142-0B4F7DE4567A}" type="presOf" srcId="{FC8AE4A3-91E1-4A69-AD97-438BFA75B731}" destId="{63BEEE46-11FE-49AF-89C1-BCAB95C00180}" srcOrd="0" destOrd="0" presId="urn:microsoft.com/office/officeart/2005/8/layout/venn3"/>
    <dgm:cxn modelId="{3B2C5141-9CA8-4D99-9BAF-7163DE1AC6FB}" srcId="{4B19AEB7-3039-4A96-BCD4-A9DF9A2B740C}" destId="{8F76423E-278A-44A8-B971-F4EF7CD480B5}" srcOrd="4" destOrd="0" parTransId="{6F8E72E9-AE75-4B2A-B804-D8DFED894105}" sibTransId="{D78404A7-02E1-42F9-94A0-5C981ACD1145}"/>
    <dgm:cxn modelId="{1F472A85-0BD0-4FD1-A11B-40E77DFA78E1}" type="presOf" srcId="{696F088F-5665-4293-84A4-8F41718BA3DD}" destId="{B2ADE7F4-B082-4C2A-A0CD-49D0F9391EDD}" srcOrd="0" destOrd="0" presId="urn:microsoft.com/office/officeart/2005/8/layout/venn3"/>
    <dgm:cxn modelId="{AF0BC2D1-68E7-4208-9377-92ABEC8BED58}" type="presParOf" srcId="{AA330990-B54E-4D8C-8E23-6EA21E8C0BFC}" destId="{63BEEE46-11FE-49AF-89C1-BCAB95C00180}" srcOrd="0" destOrd="0" presId="urn:microsoft.com/office/officeart/2005/8/layout/venn3"/>
    <dgm:cxn modelId="{0379AFF8-63BE-458E-8A48-11C51CA6606D}" type="presParOf" srcId="{AA330990-B54E-4D8C-8E23-6EA21E8C0BFC}" destId="{D76A46D0-92E5-4BD9-9485-A98D3A941D24}" srcOrd="1" destOrd="0" presId="urn:microsoft.com/office/officeart/2005/8/layout/venn3"/>
    <dgm:cxn modelId="{64976929-C08D-4FE6-91A0-E185787AFABA}" type="presParOf" srcId="{AA330990-B54E-4D8C-8E23-6EA21E8C0BFC}" destId="{B2ADE7F4-B082-4C2A-A0CD-49D0F9391EDD}" srcOrd="2" destOrd="0" presId="urn:microsoft.com/office/officeart/2005/8/layout/venn3"/>
    <dgm:cxn modelId="{B357A91D-9EBB-4E4E-8AE3-6843FD7A3B79}" type="presParOf" srcId="{AA330990-B54E-4D8C-8E23-6EA21E8C0BFC}" destId="{D1A1A646-5F19-422E-9EAE-4747E439464E}" srcOrd="3" destOrd="0" presId="urn:microsoft.com/office/officeart/2005/8/layout/venn3"/>
    <dgm:cxn modelId="{185F69DB-B8D2-43FD-B1AB-632F88B02408}" type="presParOf" srcId="{AA330990-B54E-4D8C-8E23-6EA21E8C0BFC}" destId="{7442A07E-5EC7-4985-94F6-70685346BE54}" srcOrd="4" destOrd="0" presId="urn:microsoft.com/office/officeart/2005/8/layout/venn3"/>
    <dgm:cxn modelId="{87DF01FD-22B3-4B63-9E38-25D9C7D97FC4}" type="presParOf" srcId="{AA330990-B54E-4D8C-8E23-6EA21E8C0BFC}" destId="{D0418A75-6CA2-46F8-B63A-D43496C1861E}" srcOrd="5" destOrd="0" presId="urn:microsoft.com/office/officeart/2005/8/layout/venn3"/>
    <dgm:cxn modelId="{401D8187-FEDA-4267-AFCD-89F8E98A0482}" type="presParOf" srcId="{AA330990-B54E-4D8C-8E23-6EA21E8C0BFC}" destId="{8E072FF9-A515-4634-8965-EDFBEB274D63}" srcOrd="6" destOrd="0" presId="urn:microsoft.com/office/officeart/2005/8/layout/venn3"/>
    <dgm:cxn modelId="{0389FA9F-6361-4B2A-9725-21447B10AD4A}" type="presParOf" srcId="{AA330990-B54E-4D8C-8E23-6EA21E8C0BFC}" destId="{46AABBC8-9241-4FF7-B327-7E1A5E1E3CFB}" srcOrd="7" destOrd="0" presId="urn:microsoft.com/office/officeart/2005/8/layout/venn3"/>
    <dgm:cxn modelId="{7CFF33CA-E38F-4E79-ADB1-F09902FFE9B8}" type="presParOf" srcId="{AA330990-B54E-4D8C-8E23-6EA21E8C0BFC}" destId="{E98CF582-0422-423B-9883-D1BE6F9A4878}" srcOrd="8" destOrd="0" presId="urn:microsoft.com/office/officeart/2005/8/layout/venn3"/>
    <dgm:cxn modelId="{73C7A143-8243-46A0-A441-104C461B1E38}" type="presParOf" srcId="{AA330990-B54E-4D8C-8E23-6EA21E8C0BFC}" destId="{CF00F7A4-72B5-4B06-8E09-EAA832F3F404}" srcOrd="9" destOrd="0" presId="urn:microsoft.com/office/officeart/2005/8/layout/venn3"/>
    <dgm:cxn modelId="{599D4BB7-D957-4E95-A13B-4ED1847F062F}" type="presParOf" srcId="{AA330990-B54E-4D8C-8E23-6EA21E8C0BFC}" destId="{EDF52B39-7A55-4968-A7D3-7685910453F1}" srcOrd="10" destOrd="0" presId="urn:microsoft.com/office/officeart/2005/8/layout/ven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2F344A-D200-4228-ADAD-868082511C17}" type="doc">
      <dgm:prSet loTypeId="urn:microsoft.com/office/officeart/2011/layout/HexagonRadial" loCatId="cycle" qsTypeId="urn:microsoft.com/office/officeart/2005/8/quickstyle/3d2" qsCatId="3D" csTypeId="urn:microsoft.com/office/officeart/2005/8/colors/accent1_2" csCatId="accent1" phldr="1"/>
      <dgm:spPr/>
      <dgm:t>
        <a:bodyPr/>
        <a:lstStyle/>
        <a:p>
          <a:endParaRPr lang="en-US"/>
        </a:p>
      </dgm:t>
    </dgm:pt>
    <dgm:pt modelId="{F3A5C396-A0DA-497F-8CA0-B5B479233C14}">
      <dgm:prSet phldrT="[Text]"/>
      <dgm:spPr>
        <a:solidFill>
          <a:srgbClr val="00B050"/>
        </a:solidFill>
      </dgm:spPr>
      <dgm:t>
        <a:bodyPr/>
        <a:lstStyle/>
        <a:p>
          <a:r>
            <a:rPr lang="en-US" dirty="0" smtClean="0"/>
            <a:t>Effective feedback</a:t>
          </a:r>
          <a:endParaRPr lang="en-US" dirty="0"/>
        </a:p>
      </dgm:t>
    </dgm:pt>
    <dgm:pt modelId="{6B25D9AA-FB01-46F6-9C40-EEDC152E6845}" type="parTrans" cxnId="{AA78DC7D-451A-4B55-8558-9FE247119341}">
      <dgm:prSet/>
      <dgm:spPr/>
      <dgm:t>
        <a:bodyPr/>
        <a:lstStyle/>
        <a:p>
          <a:endParaRPr lang="en-US"/>
        </a:p>
      </dgm:t>
    </dgm:pt>
    <dgm:pt modelId="{01C9007D-2D78-4DEB-95EA-52803700D896}" type="sibTrans" cxnId="{AA78DC7D-451A-4B55-8558-9FE247119341}">
      <dgm:prSet/>
      <dgm:spPr/>
      <dgm:t>
        <a:bodyPr/>
        <a:lstStyle/>
        <a:p>
          <a:endParaRPr lang="en-US"/>
        </a:p>
      </dgm:t>
    </dgm:pt>
    <dgm:pt modelId="{9AB834FC-1A05-49C1-A649-9909A86D4A6B}">
      <dgm:prSet phldrT="[Text]"/>
      <dgm:spPr/>
      <dgm:t>
        <a:bodyPr/>
        <a:lstStyle/>
        <a:p>
          <a:r>
            <a:rPr lang="en-US" dirty="0" smtClean="0"/>
            <a:t>Candid</a:t>
          </a:r>
          <a:endParaRPr lang="en-US" dirty="0"/>
        </a:p>
      </dgm:t>
    </dgm:pt>
    <dgm:pt modelId="{E300855B-C4E6-4B37-AD0C-F2F79371B238}" type="parTrans" cxnId="{8C79472F-C4B3-4939-BF52-742A6EED3F30}">
      <dgm:prSet/>
      <dgm:spPr/>
      <dgm:t>
        <a:bodyPr/>
        <a:lstStyle/>
        <a:p>
          <a:endParaRPr lang="en-US"/>
        </a:p>
      </dgm:t>
    </dgm:pt>
    <dgm:pt modelId="{25C3CAC2-5947-4E2E-8D30-28837A22DC00}" type="sibTrans" cxnId="{8C79472F-C4B3-4939-BF52-742A6EED3F30}">
      <dgm:prSet/>
      <dgm:spPr/>
      <dgm:t>
        <a:bodyPr/>
        <a:lstStyle/>
        <a:p>
          <a:endParaRPr lang="en-US"/>
        </a:p>
      </dgm:t>
    </dgm:pt>
    <dgm:pt modelId="{94BE2E43-D010-497B-83CF-96CD32761D48}">
      <dgm:prSet phldrT="[Text]"/>
      <dgm:spPr/>
      <dgm:t>
        <a:bodyPr/>
        <a:lstStyle/>
        <a:p>
          <a:r>
            <a:rPr lang="en-US" dirty="0" smtClean="0"/>
            <a:t>Specific</a:t>
          </a:r>
          <a:endParaRPr lang="en-US" dirty="0"/>
        </a:p>
      </dgm:t>
    </dgm:pt>
    <dgm:pt modelId="{7FDF04D1-7831-4C0C-8C1A-4BF39377B81F}" type="parTrans" cxnId="{86C9A769-1350-448D-909D-CCBA543E9317}">
      <dgm:prSet/>
      <dgm:spPr/>
      <dgm:t>
        <a:bodyPr/>
        <a:lstStyle/>
        <a:p>
          <a:endParaRPr lang="en-US"/>
        </a:p>
      </dgm:t>
    </dgm:pt>
    <dgm:pt modelId="{3560BF47-88B6-4D37-9D4B-29E38C5005FF}" type="sibTrans" cxnId="{86C9A769-1350-448D-909D-CCBA543E9317}">
      <dgm:prSet/>
      <dgm:spPr/>
      <dgm:t>
        <a:bodyPr/>
        <a:lstStyle/>
        <a:p>
          <a:endParaRPr lang="en-US"/>
        </a:p>
      </dgm:t>
    </dgm:pt>
    <dgm:pt modelId="{77AEC491-831D-4919-AAAD-0BDD730701B4}">
      <dgm:prSet phldrT="[Text]"/>
      <dgm:spPr/>
      <dgm:t>
        <a:bodyPr/>
        <a:lstStyle/>
        <a:p>
          <a:r>
            <a:rPr lang="en-US" dirty="0" smtClean="0"/>
            <a:t>Positive</a:t>
          </a:r>
          <a:endParaRPr lang="en-US" dirty="0"/>
        </a:p>
      </dgm:t>
    </dgm:pt>
    <dgm:pt modelId="{07A684A6-0131-48FE-9FD7-C3DF593CEB80}" type="parTrans" cxnId="{6CE547BD-0356-4D06-BA9F-E962E20D1092}">
      <dgm:prSet/>
      <dgm:spPr/>
      <dgm:t>
        <a:bodyPr/>
        <a:lstStyle/>
        <a:p>
          <a:endParaRPr lang="en-US"/>
        </a:p>
      </dgm:t>
    </dgm:pt>
    <dgm:pt modelId="{C464F6D2-6EF8-415B-B096-51AFDF90B4D4}" type="sibTrans" cxnId="{6CE547BD-0356-4D06-BA9F-E962E20D1092}">
      <dgm:prSet/>
      <dgm:spPr/>
      <dgm:t>
        <a:bodyPr/>
        <a:lstStyle/>
        <a:p>
          <a:endParaRPr lang="en-US"/>
        </a:p>
      </dgm:t>
    </dgm:pt>
    <dgm:pt modelId="{517ACA95-E86A-410B-866E-0A2A35DC6D5C}">
      <dgm:prSet phldrT="[Text]"/>
      <dgm:spPr/>
      <dgm:t>
        <a:bodyPr/>
        <a:lstStyle/>
        <a:p>
          <a:r>
            <a:rPr lang="en-US" dirty="0" smtClean="0"/>
            <a:t>Timely / Frequent</a:t>
          </a:r>
          <a:endParaRPr lang="en-US" dirty="0"/>
        </a:p>
      </dgm:t>
    </dgm:pt>
    <dgm:pt modelId="{B1DFF2EC-73C5-4090-B780-3E6100E29E3C}" type="parTrans" cxnId="{5CABA352-A738-4CD6-94C1-F6B9F49353A4}">
      <dgm:prSet/>
      <dgm:spPr/>
      <dgm:t>
        <a:bodyPr/>
        <a:lstStyle/>
        <a:p>
          <a:endParaRPr lang="en-US"/>
        </a:p>
      </dgm:t>
    </dgm:pt>
    <dgm:pt modelId="{3FD96429-341C-413F-8C39-43F580469BC1}" type="sibTrans" cxnId="{5CABA352-A738-4CD6-94C1-F6B9F49353A4}">
      <dgm:prSet/>
      <dgm:spPr/>
      <dgm:t>
        <a:bodyPr/>
        <a:lstStyle/>
        <a:p>
          <a:endParaRPr lang="en-US"/>
        </a:p>
      </dgm:t>
    </dgm:pt>
    <dgm:pt modelId="{DF6F3B46-C8E2-42FB-821C-1C23E2B6891E}">
      <dgm:prSet phldrT="[Text]"/>
      <dgm:spPr/>
      <dgm:t>
        <a:bodyPr/>
        <a:lstStyle/>
        <a:p>
          <a:r>
            <a:rPr lang="en-US" dirty="0" smtClean="0"/>
            <a:t>Action focused</a:t>
          </a:r>
          <a:endParaRPr lang="en-US" dirty="0"/>
        </a:p>
      </dgm:t>
    </dgm:pt>
    <dgm:pt modelId="{D6BD548F-5E42-4D16-94EF-514C39309B1A}" type="parTrans" cxnId="{920A4C58-4DF6-4FBE-819C-EBB146DB7B72}">
      <dgm:prSet/>
      <dgm:spPr/>
      <dgm:t>
        <a:bodyPr/>
        <a:lstStyle/>
        <a:p>
          <a:endParaRPr lang="en-US"/>
        </a:p>
      </dgm:t>
    </dgm:pt>
    <dgm:pt modelId="{17B15CC8-7ADE-4F85-B854-5D0BED329E67}" type="sibTrans" cxnId="{920A4C58-4DF6-4FBE-819C-EBB146DB7B72}">
      <dgm:prSet/>
      <dgm:spPr/>
      <dgm:t>
        <a:bodyPr/>
        <a:lstStyle/>
        <a:p>
          <a:endParaRPr lang="en-US"/>
        </a:p>
      </dgm:t>
    </dgm:pt>
    <dgm:pt modelId="{D28D607A-4359-441F-B1D9-329E8E7785A6}">
      <dgm:prSet phldrT="[Text]"/>
      <dgm:spPr/>
      <dgm:t>
        <a:bodyPr/>
        <a:lstStyle/>
        <a:p>
          <a:r>
            <a:rPr lang="en-US" dirty="0" smtClean="0"/>
            <a:t>Job-related</a:t>
          </a:r>
          <a:endParaRPr lang="en-US" dirty="0"/>
        </a:p>
      </dgm:t>
    </dgm:pt>
    <dgm:pt modelId="{C22BE12D-EC16-4D5C-8D38-B60D751AB26A}" type="parTrans" cxnId="{129E8FA6-1A6F-45B9-AD6F-0294B5A5AB70}">
      <dgm:prSet/>
      <dgm:spPr/>
      <dgm:t>
        <a:bodyPr/>
        <a:lstStyle/>
        <a:p>
          <a:endParaRPr lang="en-US"/>
        </a:p>
      </dgm:t>
    </dgm:pt>
    <dgm:pt modelId="{71649D54-8988-4E35-91A5-282E962033A1}" type="sibTrans" cxnId="{129E8FA6-1A6F-45B9-AD6F-0294B5A5AB70}">
      <dgm:prSet/>
      <dgm:spPr/>
      <dgm:t>
        <a:bodyPr/>
        <a:lstStyle/>
        <a:p>
          <a:endParaRPr lang="en-US"/>
        </a:p>
      </dgm:t>
    </dgm:pt>
    <dgm:pt modelId="{1094C404-0517-487A-BD8E-C6A1F3951615}" type="pres">
      <dgm:prSet presAssocID="{8D2F344A-D200-4228-ADAD-868082511C17}" presName="Name0" presStyleCnt="0">
        <dgm:presLayoutVars>
          <dgm:chMax val="1"/>
          <dgm:chPref val="1"/>
          <dgm:dir/>
          <dgm:animOne val="branch"/>
          <dgm:animLvl val="lvl"/>
        </dgm:presLayoutVars>
      </dgm:prSet>
      <dgm:spPr/>
      <dgm:t>
        <a:bodyPr/>
        <a:lstStyle/>
        <a:p>
          <a:endParaRPr lang="en-US"/>
        </a:p>
      </dgm:t>
    </dgm:pt>
    <dgm:pt modelId="{60466240-6C6B-4520-87E5-B1F66820DBCA}" type="pres">
      <dgm:prSet presAssocID="{F3A5C396-A0DA-497F-8CA0-B5B479233C14}" presName="Parent" presStyleLbl="node0" presStyleIdx="0" presStyleCnt="1">
        <dgm:presLayoutVars>
          <dgm:chMax val="6"/>
          <dgm:chPref val="6"/>
        </dgm:presLayoutVars>
      </dgm:prSet>
      <dgm:spPr/>
      <dgm:t>
        <a:bodyPr/>
        <a:lstStyle/>
        <a:p>
          <a:endParaRPr lang="en-US"/>
        </a:p>
      </dgm:t>
    </dgm:pt>
    <dgm:pt modelId="{5CEA05CF-8B75-4A13-818F-BBA32EEDEB6E}" type="pres">
      <dgm:prSet presAssocID="{9AB834FC-1A05-49C1-A649-9909A86D4A6B}" presName="Accent1" presStyleCnt="0"/>
      <dgm:spPr/>
    </dgm:pt>
    <dgm:pt modelId="{DB6E8DDE-664C-42D1-8756-A05AECA274F8}" type="pres">
      <dgm:prSet presAssocID="{9AB834FC-1A05-49C1-A649-9909A86D4A6B}" presName="Accent" presStyleLbl="bgShp" presStyleIdx="0" presStyleCnt="6"/>
      <dgm:spPr/>
    </dgm:pt>
    <dgm:pt modelId="{C302A34E-49CF-43C7-B410-8C3FBC22F457}" type="pres">
      <dgm:prSet presAssocID="{9AB834FC-1A05-49C1-A649-9909A86D4A6B}" presName="Child1" presStyleLbl="node1" presStyleIdx="0" presStyleCnt="6">
        <dgm:presLayoutVars>
          <dgm:chMax val="0"/>
          <dgm:chPref val="0"/>
          <dgm:bulletEnabled val="1"/>
        </dgm:presLayoutVars>
      </dgm:prSet>
      <dgm:spPr/>
      <dgm:t>
        <a:bodyPr/>
        <a:lstStyle/>
        <a:p>
          <a:endParaRPr lang="en-US"/>
        </a:p>
      </dgm:t>
    </dgm:pt>
    <dgm:pt modelId="{6C5F40CA-B624-4CFC-A55F-BC59F429BFB7}" type="pres">
      <dgm:prSet presAssocID="{94BE2E43-D010-497B-83CF-96CD32761D48}" presName="Accent2" presStyleCnt="0"/>
      <dgm:spPr/>
    </dgm:pt>
    <dgm:pt modelId="{53A51535-3885-41BD-8FC6-A990EC42ECE4}" type="pres">
      <dgm:prSet presAssocID="{94BE2E43-D010-497B-83CF-96CD32761D48}" presName="Accent" presStyleLbl="bgShp" presStyleIdx="1" presStyleCnt="6"/>
      <dgm:spPr/>
      <dgm:t>
        <a:bodyPr/>
        <a:lstStyle/>
        <a:p>
          <a:endParaRPr lang="en-US"/>
        </a:p>
      </dgm:t>
    </dgm:pt>
    <dgm:pt modelId="{CB6435E9-93F2-48F3-9E21-91845D7A941F}" type="pres">
      <dgm:prSet presAssocID="{94BE2E43-D010-497B-83CF-96CD32761D48}" presName="Child2" presStyleLbl="node1" presStyleIdx="1" presStyleCnt="6">
        <dgm:presLayoutVars>
          <dgm:chMax val="0"/>
          <dgm:chPref val="0"/>
          <dgm:bulletEnabled val="1"/>
        </dgm:presLayoutVars>
      </dgm:prSet>
      <dgm:spPr/>
      <dgm:t>
        <a:bodyPr/>
        <a:lstStyle/>
        <a:p>
          <a:endParaRPr lang="en-US"/>
        </a:p>
      </dgm:t>
    </dgm:pt>
    <dgm:pt modelId="{13E81F8F-826E-4E38-AD50-136D6AECF29A}" type="pres">
      <dgm:prSet presAssocID="{77AEC491-831D-4919-AAAD-0BDD730701B4}" presName="Accent3" presStyleCnt="0"/>
      <dgm:spPr/>
    </dgm:pt>
    <dgm:pt modelId="{3B6DE434-88CD-42C2-B8CA-89F9E0887638}" type="pres">
      <dgm:prSet presAssocID="{77AEC491-831D-4919-AAAD-0BDD730701B4}" presName="Accent" presStyleLbl="bgShp" presStyleIdx="2" presStyleCnt="6"/>
      <dgm:spPr/>
      <dgm:t>
        <a:bodyPr/>
        <a:lstStyle/>
        <a:p>
          <a:endParaRPr lang="en-US"/>
        </a:p>
      </dgm:t>
    </dgm:pt>
    <dgm:pt modelId="{FB82C289-5F69-4425-A6C6-BC92A8353E7C}" type="pres">
      <dgm:prSet presAssocID="{77AEC491-831D-4919-AAAD-0BDD730701B4}" presName="Child3" presStyleLbl="node1" presStyleIdx="2" presStyleCnt="6">
        <dgm:presLayoutVars>
          <dgm:chMax val="0"/>
          <dgm:chPref val="0"/>
          <dgm:bulletEnabled val="1"/>
        </dgm:presLayoutVars>
      </dgm:prSet>
      <dgm:spPr/>
      <dgm:t>
        <a:bodyPr/>
        <a:lstStyle/>
        <a:p>
          <a:endParaRPr lang="en-US"/>
        </a:p>
      </dgm:t>
    </dgm:pt>
    <dgm:pt modelId="{E9D21190-AAA9-4375-8AA4-5B382FC891FA}" type="pres">
      <dgm:prSet presAssocID="{517ACA95-E86A-410B-866E-0A2A35DC6D5C}" presName="Accent4" presStyleCnt="0"/>
      <dgm:spPr/>
    </dgm:pt>
    <dgm:pt modelId="{B3198489-EAB4-4703-B94C-29E99F6EF205}" type="pres">
      <dgm:prSet presAssocID="{517ACA95-E86A-410B-866E-0A2A35DC6D5C}" presName="Accent" presStyleLbl="bgShp" presStyleIdx="3" presStyleCnt="6"/>
      <dgm:spPr/>
      <dgm:t>
        <a:bodyPr/>
        <a:lstStyle/>
        <a:p>
          <a:endParaRPr lang="en-US"/>
        </a:p>
      </dgm:t>
    </dgm:pt>
    <dgm:pt modelId="{C59FB02F-6871-4B2B-BE48-34EC445091FB}" type="pres">
      <dgm:prSet presAssocID="{517ACA95-E86A-410B-866E-0A2A35DC6D5C}" presName="Child4" presStyleLbl="node1" presStyleIdx="3" presStyleCnt="6">
        <dgm:presLayoutVars>
          <dgm:chMax val="0"/>
          <dgm:chPref val="0"/>
          <dgm:bulletEnabled val="1"/>
        </dgm:presLayoutVars>
      </dgm:prSet>
      <dgm:spPr/>
      <dgm:t>
        <a:bodyPr/>
        <a:lstStyle/>
        <a:p>
          <a:endParaRPr lang="en-US"/>
        </a:p>
      </dgm:t>
    </dgm:pt>
    <dgm:pt modelId="{D46AC1B9-0E4C-49F0-93EA-D8501D38D75D}" type="pres">
      <dgm:prSet presAssocID="{DF6F3B46-C8E2-42FB-821C-1C23E2B6891E}" presName="Accent5" presStyleCnt="0"/>
      <dgm:spPr/>
    </dgm:pt>
    <dgm:pt modelId="{EB87009B-6FCD-4A5B-BE8A-E00788FBC5FA}" type="pres">
      <dgm:prSet presAssocID="{DF6F3B46-C8E2-42FB-821C-1C23E2B6891E}" presName="Accent" presStyleLbl="bgShp" presStyleIdx="4" presStyleCnt="6"/>
      <dgm:spPr/>
      <dgm:t>
        <a:bodyPr/>
        <a:lstStyle/>
        <a:p>
          <a:endParaRPr lang="en-US"/>
        </a:p>
      </dgm:t>
    </dgm:pt>
    <dgm:pt modelId="{A8B2EFD9-8C6D-4CA3-A58A-81F4014F362B}" type="pres">
      <dgm:prSet presAssocID="{DF6F3B46-C8E2-42FB-821C-1C23E2B6891E}" presName="Child5" presStyleLbl="node1" presStyleIdx="4" presStyleCnt="6">
        <dgm:presLayoutVars>
          <dgm:chMax val="0"/>
          <dgm:chPref val="0"/>
          <dgm:bulletEnabled val="1"/>
        </dgm:presLayoutVars>
      </dgm:prSet>
      <dgm:spPr/>
      <dgm:t>
        <a:bodyPr/>
        <a:lstStyle/>
        <a:p>
          <a:endParaRPr lang="en-US"/>
        </a:p>
      </dgm:t>
    </dgm:pt>
    <dgm:pt modelId="{A0D37536-1A20-412D-A2ED-492F11A0920A}" type="pres">
      <dgm:prSet presAssocID="{D28D607A-4359-441F-B1D9-329E8E7785A6}" presName="Accent6" presStyleCnt="0"/>
      <dgm:spPr/>
    </dgm:pt>
    <dgm:pt modelId="{39AF12DC-6423-464B-8376-E31A7560E48F}" type="pres">
      <dgm:prSet presAssocID="{D28D607A-4359-441F-B1D9-329E8E7785A6}" presName="Accent" presStyleLbl="bgShp" presStyleIdx="5" presStyleCnt="6"/>
      <dgm:spPr/>
      <dgm:t>
        <a:bodyPr/>
        <a:lstStyle/>
        <a:p>
          <a:endParaRPr lang="en-US"/>
        </a:p>
      </dgm:t>
    </dgm:pt>
    <dgm:pt modelId="{2879EB54-FC86-44B8-9422-97958CAC6619}" type="pres">
      <dgm:prSet presAssocID="{D28D607A-4359-441F-B1D9-329E8E7785A6}" presName="Child6" presStyleLbl="node1" presStyleIdx="5" presStyleCnt="6">
        <dgm:presLayoutVars>
          <dgm:chMax val="0"/>
          <dgm:chPref val="0"/>
          <dgm:bulletEnabled val="1"/>
        </dgm:presLayoutVars>
      </dgm:prSet>
      <dgm:spPr/>
      <dgm:t>
        <a:bodyPr/>
        <a:lstStyle/>
        <a:p>
          <a:endParaRPr lang="en-US"/>
        </a:p>
      </dgm:t>
    </dgm:pt>
  </dgm:ptLst>
  <dgm:cxnLst>
    <dgm:cxn modelId="{74816CC7-C828-4B24-8211-02877F40745B}" type="presOf" srcId="{94BE2E43-D010-497B-83CF-96CD32761D48}" destId="{CB6435E9-93F2-48F3-9E21-91845D7A941F}" srcOrd="0" destOrd="0" presId="urn:microsoft.com/office/officeart/2011/layout/HexagonRadial"/>
    <dgm:cxn modelId="{AA78DC7D-451A-4B55-8558-9FE247119341}" srcId="{8D2F344A-D200-4228-ADAD-868082511C17}" destId="{F3A5C396-A0DA-497F-8CA0-B5B479233C14}" srcOrd="0" destOrd="0" parTransId="{6B25D9AA-FB01-46F6-9C40-EEDC152E6845}" sibTransId="{01C9007D-2D78-4DEB-95EA-52803700D896}"/>
    <dgm:cxn modelId="{8C79472F-C4B3-4939-BF52-742A6EED3F30}" srcId="{F3A5C396-A0DA-497F-8CA0-B5B479233C14}" destId="{9AB834FC-1A05-49C1-A649-9909A86D4A6B}" srcOrd="0" destOrd="0" parTransId="{E300855B-C4E6-4B37-AD0C-F2F79371B238}" sibTransId="{25C3CAC2-5947-4E2E-8D30-28837A22DC00}"/>
    <dgm:cxn modelId="{9054A1FD-6C24-40A8-8F0B-27741157FE81}" type="presOf" srcId="{77AEC491-831D-4919-AAAD-0BDD730701B4}" destId="{FB82C289-5F69-4425-A6C6-BC92A8353E7C}" srcOrd="0" destOrd="0" presId="urn:microsoft.com/office/officeart/2011/layout/HexagonRadial"/>
    <dgm:cxn modelId="{B524F799-10CD-4416-BEDE-FD5260827275}" type="presOf" srcId="{F3A5C396-A0DA-497F-8CA0-B5B479233C14}" destId="{60466240-6C6B-4520-87E5-B1F66820DBCA}" srcOrd="0" destOrd="0" presId="urn:microsoft.com/office/officeart/2011/layout/HexagonRadial"/>
    <dgm:cxn modelId="{F409F518-6734-4C3D-99F4-7DE16F63393D}" type="presOf" srcId="{8D2F344A-D200-4228-ADAD-868082511C17}" destId="{1094C404-0517-487A-BD8E-C6A1F3951615}" srcOrd="0" destOrd="0" presId="urn:microsoft.com/office/officeart/2011/layout/HexagonRadial"/>
    <dgm:cxn modelId="{EDA857E9-302C-40FE-A91B-21DC81E65F01}" type="presOf" srcId="{D28D607A-4359-441F-B1D9-329E8E7785A6}" destId="{2879EB54-FC86-44B8-9422-97958CAC6619}" srcOrd="0" destOrd="0" presId="urn:microsoft.com/office/officeart/2011/layout/HexagonRadial"/>
    <dgm:cxn modelId="{9760CF03-3E78-4E5F-846C-84CD379D070B}" type="presOf" srcId="{DF6F3B46-C8E2-42FB-821C-1C23E2B6891E}" destId="{A8B2EFD9-8C6D-4CA3-A58A-81F4014F362B}" srcOrd="0" destOrd="0" presId="urn:microsoft.com/office/officeart/2011/layout/HexagonRadial"/>
    <dgm:cxn modelId="{86C9A769-1350-448D-909D-CCBA543E9317}" srcId="{F3A5C396-A0DA-497F-8CA0-B5B479233C14}" destId="{94BE2E43-D010-497B-83CF-96CD32761D48}" srcOrd="1" destOrd="0" parTransId="{7FDF04D1-7831-4C0C-8C1A-4BF39377B81F}" sibTransId="{3560BF47-88B6-4D37-9D4B-29E38C5005FF}"/>
    <dgm:cxn modelId="{829F7E0D-8208-44D4-8D91-18B305D39E7F}" type="presOf" srcId="{517ACA95-E86A-410B-866E-0A2A35DC6D5C}" destId="{C59FB02F-6871-4B2B-BE48-34EC445091FB}" srcOrd="0" destOrd="0" presId="urn:microsoft.com/office/officeart/2011/layout/HexagonRadial"/>
    <dgm:cxn modelId="{129E8FA6-1A6F-45B9-AD6F-0294B5A5AB70}" srcId="{F3A5C396-A0DA-497F-8CA0-B5B479233C14}" destId="{D28D607A-4359-441F-B1D9-329E8E7785A6}" srcOrd="5" destOrd="0" parTransId="{C22BE12D-EC16-4D5C-8D38-B60D751AB26A}" sibTransId="{71649D54-8988-4E35-91A5-282E962033A1}"/>
    <dgm:cxn modelId="{5CABA352-A738-4CD6-94C1-F6B9F49353A4}" srcId="{F3A5C396-A0DA-497F-8CA0-B5B479233C14}" destId="{517ACA95-E86A-410B-866E-0A2A35DC6D5C}" srcOrd="3" destOrd="0" parTransId="{B1DFF2EC-73C5-4090-B780-3E6100E29E3C}" sibTransId="{3FD96429-341C-413F-8C39-43F580469BC1}"/>
    <dgm:cxn modelId="{920A4C58-4DF6-4FBE-819C-EBB146DB7B72}" srcId="{F3A5C396-A0DA-497F-8CA0-B5B479233C14}" destId="{DF6F3B46-C8E2-42FB-821C-1C23E2B6891E}" srcOrd="4" destOrd="0" parTransId="{D6BD548F-5E42-4D16-94EF-514C39309B1A}" sibTransId="{17B15CC8-7ADE-4F85-B854-5D0BED329E67}"/>
    <dgm:cxn modelId="{61F408BF-F824-4FE7-A6C8-C5C0A7DC241D}" type="presOf" srcId="{9AB834FC-1A05-49C1-A649-9909A86D4A6B}" destId="{C302A34E-49CF-43C7-B410-8C3FBC22F457}" srcOrd="0" destOrd="0" presId="urn:microsoft.com/office/officeart/2011/layout/HexagonRadial"/>
    <dgm:cxn modelId="{6CE547BD-0356-4D06-BA9F-E962E20D1092}" srcId="{F3A5C396-A0DA-497F-8CA0-B5B479233C14}" destId="{77AEC491-831D-4919-AAAD-0BDD730701B4}" srcOrd="2" destOrd="0" parTransId="{07A684A6-0131-48FE-9FD7-C3DF593CEB80}" sibTransId="{C464F6D2-6EF8-415B-B096-51AFDF90B4D4}"/>
    <dgm:cxn modelId="{D6757BD4-A523-494F-A066-1C27D9A5D7E6}" type="presParOf" srcId="{1094C404-0517-487A-BD8E-C6A1F3951615}" destId="{60466240-6C6B-4520-87E5-B1F66820DBCA}" srcOrd="0" destOrd="0" presId="urn:microsoft.com/office/officeart/2011/layout/HexagonRadial"/>
    <dgm:cxn modelId="{B166458B-CD0A-4D68-850C-EE4CBC0FE349}" type="presParOf" srcId="{1094C404-0517-487A-BD8E-C6A1F3951615}" destId="{5CEA05CF-8B75-4A13-818F-BBA32EEDEB6E}" srcOrd="1" destOrd="0" presId="urn:microsoft.com/office/officeart/2011/layout/HexagonRadial"/>
    <dgm:cxn modelId="{5804EA56-B3E1-45B1-95C6-D8FCA85EEC2E}" type="presParOf" srcId="{5CEA05CF-8B75-4A13-818F-BBA32EEDEB6E}" destId="{DB6E8DDE-664C-42D1-8756-A05AECA274F8}" srcOrd="0" destOrd="0" presId="urn:microsoft.com/office/officeart/2011/layout/HexagonRadial"/>
    <dgm:cxn modelId="{E817B08B-F10E-4259-9C46-727DEEE8E73A}" type="presParOf" srcId="{1094C404-0517-487A-BD8E-C6A1F3951615}" destId="{C302A34E-49CF-43C7-B410-8C3FBC22F457}" srcOrd="2" destOrd="0" presId="urn:microsoft.com/office/officeart/2011/layout/HexagonRadial"/>
    <dgm:cxn modelId="{8EBEB5A5-8F2E-49B1-B9EC-2DEA19B37A26}" type="presParOf" srcId="{1094C404-0517-487A-BD8E-C6A1F3951615}" destId="{6C5F40CA-B624-4CFC-A55F-BC59F429BFB7}" srcOrd="3" destOrd="0" presId="urn:microsoft.com/office/officeart/2011/layout/HexagonRadial"/>
    <dgm:cxn modelId="{576B3DC0-FDD5-4D7C-82EC-796AB8B1B4F5}" type="presParOf" srcId="{6C5F40CA-B624-4CFC-A55F-BC59F429BFB7}" destId="{53A51535-3885-41BD-8FC6-A990EC42ECE4}" srcOrd="0" destOrd="0" presId="urn:microsoft.com/office/officeart/2011/layout/HexagonRadial"/>
    <dgm:cxn modelId="{5E055E44-4E5C-45CC-933F-A182F0BE79AD}" type="presParOf" srcId="{1094C404-0517-487A-BD8E-C6A1F3951615}" destId="{CB6435E9-93F2-48F3-9E21-91845D7A941F}" srcOrd="4" destOrd="0" presId="urn:microsoft.com/office/officeart/2011/layout/HexagonRadial"/>
    <dgm:cxn modelId="{ABA2C724-B966-4D32-A9D6-FE55C5721A97}" type="presParOf" srcId="{1094C404-0517-487A-BD8E-C6A1F3951615}" destId="{13E81F8F-826E-4E38-AD50-136D6AECF29A}" srcOrd="5" destOrd="0" presId="urn:microsoft.com/office/officeart/2011/layout/HexagonRadial"/>
    <dgm:cxn modelId="{AF5967FD-BA9F-47B8-9982-C5A331E41C2A}" type="presParOf" srcId="{13E81F8F-826E-4E38-AD50-136D6AECF29A}" destId="{3B6DE434-88CD-42C2-B8CA-89F9E0887638}" srcOrd="0" destOrd="0" presId="urn:microsoft.com/office/officeart/2011/layout/HexagonRadial"/>
    <dgm:cxn modelId="{5E396689-0883-405C-A6C0-0852541D10F9}" type="presParOf" srcId="{1094C404-0517-487A-BD8E-C6A1F3951615}" destId="{FB82C289-5F69-4425-A6C6-BC92A8353E7C}" srcOrd="6" destOrd="0" presId="urn:microsoft.com/office/officeart/2011/layout/HexagonRadial"/>
    <dgm:cxn modelId="{CEA80CF4-D223-4F4C-A009-E51DF35B9A52}" type="presParOf" srcId="{1094C404-0517-487A-BD8E-C6A1F3951615}" destId="{E9D21190-AAA9-4375-8AA4-5B382FC891FA}" srcOrd="7" destOrd="0" presId="urn:microsoft.com/office/officeart/2011/layout/HexagonRadial"/>
    <dgm:cxn modelId="{DFCD08F7-7D05-4140-ABE2-4E29DD365279}" type="presParOf" srcId="{E9D21190-AAA9-4375-8AA4-5B382FC891FA}" destId="{B3198489-EAB4-4703-B94C-29E99F6EF205}" srcOrd="0" destOrd="0" presId="urn:microsoft.com/office/officeart/2011/layout/HexagonRadial"/>
    <dgm:cxn modelId="{B18EF1E8-726D-4E77-929E-16048435EFD0}" type="presParOf" srcId="{1094C404-0517-487A-BD8E-C6A1F3951615}" destId="{C59FB02F-6871-4B2B-BE48-34EC445091FB}" srcOrd="8" destOrd="0" presId="urn:microsoft.com/office/officeart/2011/layout/HexagonRadial"/>
    <dgm:cxn modelId="{C87C0F51-ED1F-43F3-A29D-D34B025735B2}" type="presParOf" srcId="{1094C404-0517-487A-BD8E-C6A1F3951615}" destId="{D46AC1B9-0E4C-49F0-93EA-D8501D38D75D}" srcOrd="9" destOrd="0" presId="urn:microsoft.com/office/officeart/2011/layout/HexagonRadial"/>
    <dgm:cxn modelId="{10E242B8-EE64-4675-9AE7-CD1B5DB2D9A9}" type="presParOf" srcId="{D46AC1B9-0E4C-49F0-93EA-D8501D38D75D}" destId="{EB87009B-6FCD-4A5B-BE8A-E00788FBC5FA}" srcOrd="0" destOrd="0" presId="urn:microsoft.com/office/officeart/2011/layout/HexagonRadial"/>
    <dgm:cxn modelId="{49906761-1DE8-41D8-8589-98837898A8CD}" type="presParOf" srcId="{1094C404-0517-487A-BD8E-C6A1F3951615}" destId="{A8B2EFD9-8C6D-4CA3-A58A-81F4014F362B}" srcOrd="10" destOrd="0" presId="urn:microsoft.com/office/officeart/2011/layout/HexagonRadial"/>
    <dgm:cxn modelId="{64BCDDAA-AE7D-4442-9A96-2495355D788F}" type="presParOf" srcId="{1094C404-0517-487A-BD8E-C6A1F3951615}" destId="{A0D37536-1A20-412D-A2ED-492F11A0920A}" srcOrd="11" destOrd="0" presId="urn:microsoft.com/office/officeart/2011/layout/HexagonRadial"/>
    <dgm:cxn modelId="{BADFA3A9-199E-41C7-BBE4-890F4001AB59}" type="presParOf" srcId="{A0D37536-1A20-412D-A2ED-492F11A0920A}" destId="{39AF12DC-6423-464B-8376-E31A7560E48F}" srcOrd="0" destOrd="0" presId="urn:microsoft.com/office/officeart/2011/layout/HexagonRadial"/>
    <dgm:cxn modelId="{E34E088D-D593-4653-91C9-EFF45052C5D8}" type="presParOf" srcId="{1094C404-0517-487A-BD8E-C6A1F3951615}" destId="{2879EB54-FC86-44B8-9422-97958CAC6619}" srcOrd="12" destOrd="0" presId="urn:microsoft.com/office/officeart/2011/layout/HexagonRadial"/>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BEEE46-11FE-49AF-89C1-BCAB95C00180}">
      <dsp:nvSpPr>
        <dsp:cNvPr id="0" name=""/>
        <dsp:cNvSpPr/>
      </dsp:nvSpPr>
      <dsp:spPr>
        <a:xfrm>
          <a:off x="944" y="424934"/>
          <a:ext cx="1546300" cy="15463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5098" tIns="13970" rIns="85098" bIns="13970" numCol="1" spcCol="1270" anchor="ctr" anchorCtr="0">
          <a:noAutofit/>
        </a:bodyPr>
        <a:lstStyle/>
        <a:p>
          <a:pPr lvl="0" algn="ctr" defTabSz="488950">
            <a:lnSpc>
              <a:spcPct val="90000"/>
            </a:lnSpc>
            <a:spcBef>
              <a:spcPct val="0"/>
            </a:spcBef>
            <a:spcAft>
              <a:spcPct val="35000"/>
            </a:spcAft>
          </a:pPr>
          <a:r>
            <a:rPr lang="en-US" sz="1100" kern="1200" dirty="0" smtClean="0"/>
            <a:t>Job Performance Expectations</a:t>
          </a:r>
          <a:endParaRPr lang="en-US" sz="1100" kern="1200" dirty="0"/>
        </a:p>
      </dsp:txBody>
      <dsp:txXfrm>
        <a:off x="227394" y="651384"/>
        <a:ext cx="1093400" cy="1093400"/>
      </dsp:txXfrm>
    </dsp:sp>
    <dsp:sp modelId="{B2ADE7F4-B082-4C2A-A0CD-49D0F9391EDD}">
      <dsp:nvSpPr>
        <dsp:cNvPr id="0" name=""/>
        <dsp:cNvSpPr/>
      </dsp:nvSpPr>
      <dsp:spPr>
        <a:xfrm>
          <a:off x="1237984" y="424934"/>
          <a:ext cx="1546300" cy="15463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5098" tIns="13970" rIns="85098" bIns="13970" numCol="1" spcCol="1270" anchor="ctr" anchorCtr="0">
          <a:noAutofit/>
        </a:bodyPr>
        <a:lstStyle/>
        <a:p>
          <a:pPr lvl="0" algn="ctr" defTabSz="488950">
            <a:lnSpc>
              <a:spcPct val="90000"/>
            </a:lnSpc>
            <a:spcBef>
              <a:spcPct val="0"/>
            </a:spcBef>
            <a:spcAft>
              <a:spcPct val="35000"/>
            </a:spcAft>
          </a:pPr>
          <a:r>
            <a:rPr lang="en-US" sz="1100" kern="1200" smtClean="0"/>
            <a:t>Safety</a:t>
          </a:r>
          <a:endParaRPr lang="en-US" sz="1100" kern="1200" dirty="0"/>
        </a:p>
      </dsp:txBody>
      <dsp:txXfrm>
        <a:off x="1464434" y="651384"/>
        <a:ext cx="1093400" cy="1093400"/>
      </dsp:txXfrm>
    </dsp:sp>
    <dsp:sp modelId="{7442A07E-5EC7-4985-94F6-70685346BE54}">
      <dsp:nvSpPr>
        <dsp:cNvPr id="0" name=""/>
        <dsp:cNvSpPr/>
      </dsp:nvSpPr>
      <dsp:spPr>
        <a:xfrm>
          <a:off x="2475024" y="424934"/>
          <a:ext cx="1546300" cy="15463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5098" tIns="13970" rIns="85098" bIns="13970" numCol="1" spcCol="1270" anchor="ctr" anchorCtr="0">
          <a:noAutofit/>
        </a:bodyPr>
        <a:lstStyle/>
        <a:p>
          <a:pPr lvl="0" algn="ctr" defTabSz="488950">
            <a:lnSpc>
              <a:spcPct val="90000"/>
            </a:lnSpc>
            <a:spcBef>
              <a:spcPct val="0"/>
            </a:spcBef>
            <a:spcAft>
              <a:spcPct val="35000"/>
            </a:spcAft>
          </a:pPr>
          <a:r>
            <a:rPr lang="en-US" sz="1100" kern="1200" dirty="0" smtClean="0"/>
            <a:t>Accountability Credibility</a:t>
          </a:r>
          <a:endParaRPr lang="en-US" sz="1100" kern="1200" dirty="0"/>
        </a:p>
      </dsp:txBody>
      <dsp:txXfrm>
        <a:off x="2701474" y="651384"/>
        <a:ext cx="1093400" cy="1093400"/>
      </dsp:txXfrm>
    </dsp:sp>
    <dsp:sp modelId="{8E072FF9-A515-4634-8965-EDFBEB274D63}">
      <dsp:nvSpPr>
        <dsp:cNvPr id="0" name=""/>
        <dsp:cNvSpPr/>
      </dsp:nvSpPr>
      <dsp:spPr>
        <a:xfrm>
          <a:off x="3712064" y="424934"/>
          <a:ext cx="1546300" cy="15463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5098" tIns="13970" rIns="85098" bIns="13970" numCol="1" spcCol="1270" anchor="ctr" anchorCtr="0">
          <a:noAutofit/>
        </a:bodyPr>
        <a:lstStyle/>
        <a:p>
          <a:pPr lvl="0" algn="ctr" defTabSz="488950">
            <a:lnSpc>
              <a:spcPct val="90000"/>
            </a:lnSpc>
            <a:spcBef>
              <a:spcPct val="0"/>
            </a:spcBef>
            <a:spcAft>
              <a:spcPct val="35000"/>
            </a:spcAft>
          </a:pPr>
          <a:r>
            <a:rPr lang="en-US" sz="1100" kern="1200" dirty="0" smtClean="0"/>
            <a:t>Communication Interpersonal Skills</a:t>
          </a:r>
          <a:endParaRPr lang="en-US" sz="1100" kern="1200" dirty="0"/>
        </a:p>
      </dsp:txBody>
      <dsp:txXfrm>
        <a:off x="3938514" y="651384"/>
        <a:ext cx="1093400" cy="1093400"/>
      </dsp:txXfrm>
    </dsp:sp>
    <dsp:sp modelId="{E98CF582-0422-423B-9883-D1BE6F9A4878}">
      <dsp:nvSpPr>
        <dsp:cNvPr id="0" name=""/>
        <dsp:cNvSpPr/>
      </dsp:nvSpPr>
      <dsp:spPr>
        <a:xfrm>
          <a:off x="4949104" y="424934"/>
          <a:ext cx="1546300" cy="15463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5098" tIns="13970" rIns="85098" bIns="13970" numCol="1" spcCol="1270" anchor="ctr" anchorCtr="0">
          <a:noAutofit/>
        </a:bodyPr>
        <a:lstStyle/>
        <a:p>
          <a:pPr lvl="0" algn="ctr" defTabSz="488950">
            <a:lnSpc>
              <a:spcPct val="90000"/>
            </a:lnSpc>
            <a:spcBef>
              <a:spcPct val="0"/>
            </a:spcBef>
            <a:spcAft>
              <a:spcPct val="35000"/>
            </a:spcAft>
          </a:pPr>
          <a:r>
            <a:rPr lang="en-US" sz="1100" kern="1200" smtClean="0"/>
            <a:t>Customer </a:t>
          </a:r>
          <a:r>
            <a:rPr lang="en-US" sz="1100" kern="1200" dirty="0" smtClean="0"/>
            <a:t>Service</a:t>
          </a:r>
          <a:endParaRPr lang="en-US" sz="1100" kern="1200" dirty="0"/>
        </a:p>
      </dsp:txBody>
      <dsp:txXfrm>
        <a:off x="5175554" y="651384"/>
        <a:ext cx="1093400" cy="1093400"/>
      </dsp:txXfrm>
    </dsp:sp>
    <dsp:sp modelId="{EDF52B39-7A55-4968-A7D3-7685910453F1}">
      <dsp:nvSpPr>
        <dsp:cNvPr id="0" name=""/>
        <dsp:cNvSpPr/>
      </dsp:nvSpPr>
      <dsp:spPr>
        <a:xfrm>
          <a:off x="6186144" y="424934"/>
          <a:ext cx="1546300" cy="1546300"/>
        </a:xfrm>
        <a:prstGeom prst="ellipse">
          <a:avLst/>
        </a:prstGeom>
        <a:solidFill>
          <a:schemeClr val="accent3">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5098" tIns="13970" rIns="85098" bIns="13970" numCol="1" spcCol="1270" anchor="ctr" anchorCtr="0">
          <a:noAutofit/>
        </a:bodyPr>
        <a:lstStyle/>
        <a:p>
          <a:pPr lvl="0" algn="ctr" defTabSz="488950">
            <a:lnSpc>
              <a:spcPct val="90000"/>
            </a:lnSpc>
            <a:spcBef>
              <a:spcPct val="0"/>
            </a:spcBef>
            <a:spcAft>
              <a:spcPct val="35000"/>
            </a:spcAft>
          </a:pPr>
          <a:r>
            <a:rPr lang="en-US" sz="1100" kern="1200" dirty="0" smtClean="0"/>
            <a:t>Work Leading / Supervision</a:t>
          </a:r>
          <a:endParaRPr lang="en-US" sz="1100" kern="1200" dirty="0"/>
        </a:p>
      </dsp:txBody>
      <dsp:txXfrm>
        <a:off x="6412594" y="651384"/>
        <a:ext cx="1093400" cy="1093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466240-6C6B-4520-87E5-B1F66820DBCA}">
      <dsp:nvSpPr>
        <dsp:cNvPr id="0" name=""/>
        <dsp:cNvSpPr/>
      </dsp:nvSpPr>
      <dsp:spPr>
        <a:xfrm>
          <a:off x="1176126" y="1262710"/>
          <a:ext cx="1604960" cy="1388355"/>
        </a:xfrm>
        <a:prstGeom prst="hexagon">
          <a:avLst>
            <a:gd name="adj" fmla="val 28570"/>
            <a:gd name="vf" fmla="val 115470"/>
          </a:avLst>
        </a:prstGeom>
        <a:solidFill>
          <a:srgbClr val="00B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Effective feedback</a:t>
          </a:r>
          <a:endParaRPr lang="en-US" sz="1700" kern="1200" dirty="0"/>
        </a:p>
      </dsp:txBody>
      <dsp:txXfrm>
        <a:off x="1442090" y="1492780"/>
        <a:ext cx="1073032" cy="928215"/>
      </dsp:txXfrm>
    </dsp:sp>
    <dsp:sp modelId="{53A51535-3885-41BD-8FC6-A990EC42ECE4}">
      <dsp:nvSpPr>
        <dsp:cNvPr id="0" name=""/>
        <dsp:cNvSpPr/>
      </dsp:nvSpPr>
      <dsp:spPr>
        <a:xfrm>
          <a:off x="2181140" y="598476"/>
          <a:ext cx="605546" cy="521758"/>
        </a:xfrm>
        <a:prstGeom prst="hexagon">
          <a:avLst>
            <a:gd name="adj" fmla="val 28900"/>
            <a:gd name="vf" fmla="val 11547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C302A34E-49CF-43C7-B410-8C3FBC22F457}">
      <dsp:nvSpPr>
        <dsp:cNvPr id="0" name=""/>
        <dsp:cNvSpPr/>
      </dsp:nvSpPr>
      <dsp:spPr>
        <a:xfrm>
          <a:off x="1323966" y="0"/>
          <a:ext cx="1315253" cy="1137848"/>
        </a:xfrm>
        <a:prstGeom prst="hexagon">
          <a:avLst>
            <a:gd name="adj" fmla="val 2857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Candid</a:t>
          </a:r>
          <a:endParaRPr lang="en-US" sz="1700" kern="1200" dirty="0"/>
        </a:p>
      </dsp:txBody>
      <dsp:txXfrm>
        <a:off x="1541931" y="188566"/>
        <a:ext cx="879323" cy="760716"/>
      </dsp:txXfrm>
    </dsp:sp>
    <dsp:sp modelId="{3B6DE434-88CD-42C2-B8CA-89F9E0887638}">
      <dsp:nvSpPr>
        <dsp:cNvPr id="0" name=""/>
        <dsp:cNvSpPr/>
      </dsp:nvSpPr>
      <dsp:spPr>
        <a:xfrm>
          <a:off x="2887860" y="1573886"/>
          <a:ext cx="605546" cy="521758"/>
        </a:xfrm>
        <a:prstGeom prst="hexagon">
          <a:avLst>
            <a:gd name="adj" fmla="val 28900"/>
            <a:gd name="vf" fmla="val 11547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CB6435E9-93F2-48F3-9E21-91845D7A941F}">
      <dsp:nvSpPr>
        <dsp:cNvPr id="0" name=""/>
        <dsp:cNvSpPr/>
      </dsp:nvSpPr>
      <dsp:spPr>
        <a:xfrm>
          <a:off x="2530206" y="699853"/>
          <a:ext cx="1315253" cy="1137848"/>
        </a:xfrm>
        <a:prstGeom prst="hexagon">
          <a:avLst>
            <a:gd name="adj" fmla="val 2857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Specific</a:t>
          </a:r>
          <a:endParaRPr lang="en-US" sz="1700" kern="1200" dirty="0"/>
        </a:p>
      </dsp:txBody>
      <dsp:txXfrm>
        <a:off x="2748171" y="888419"/>
        <a:ext cx="879323" cy="760716"/>
      </dsp:txXfrm>
    </dsp:sp>
    <dsp:sp modelId="{B3198489-EAB4-4703-B94C-29E99F6EF205}">
      <dsp:nvSpPr>
        <dsp:cNvPr id="0" name=""/>
        <dsp:cNvSpPr/>
      </dsp:nvSpPr>
      <dsp:spPr>
        <a:xfrm>
          <a:off x="2396926" y="2674942"/>
          <a:ext cx="605546" cy="521758"/>
        </a:xfrm>
        <a:prstGeom prst="hexagon">
          <a:avLst>
            <a:gd name="adj" fmla="val 28900"/>
            <a:gd name="vf" fmla="val 11547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FB82C289-5F69-4425-A6C6-BC92A8353E7C}">
      <dsp:nvSpPr>
        <dsp:cNvPr id="0" name=""/>
        <dsp:cNvSpPr/>
      </dsp:nvSpPr>
      <dsp:spPr>
        <a:xfrm>
          <a:off x="2530206" y="2075683"/>
          <a:ext cx="1315253" cy="1137848"/>
        </a:xfrm>
        <a:prstGeom prst="hexagon">
          <a:avLst>
            <a:gd name="adj" fmla="val 2857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Positive</a:t>
          </a:r>
          <a:endParaRPr lang="en-US" sz="1700" kern="1200" dirty="0"/>
        </a:p>
      </dsp:txBody>
      <dsp:txXfrm>
        <a:off x="2748171" y="2264249"/>
        <a:ext cx="879323" cy="760716"/>
      </dsp:txXfrm>
    </dsp:sp>
    <dsp:sp modelId="{EB87009B-6FCD-4A5B-BE8A-E00788FBC5FA}">
      <dsp:nvSpPr>
        <dsp:cNvPr id="0" name=""/>
        <dsp:cNvSpPr/>
      </dsp:nvSpPr>
      <dsp:spPr>
        <a:xfrm>
          <a:off x="1179113" y="2789236"/>
          <a:ext cx="605546" cy="521758"/>
        </a:xfrm>
        <a:prstGeom prst="hexagon">
          <a:avLst>
            <a:gd name="adj" fmla="val 28900"/>
            <a:gd name="vf" fmla="val 11547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C59FB02F-6871-4B2B-BE48-34EC445091FB}">
      <dsp:nvSpPr>
        <dsp:cNvPr id="0" name=""/>
        <dsp:cNvSpPr/>
      </dsp:nvSpPr>
      <dsp:spPr>
        <a:xfrm>
          <a:off x="1323966" y="2776319"/>
          <a:ext cx="1315253" cy="1137848"/>
        </a:xfrm>
        <a:prstGeom prst="hexagon">
          <a:avLst>
            <a:gd name="adj" fmla="val 2857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Timely / Frequent</a:t>
          </a:r>
          <a:endParaRPr lang="en-US" sz="1700" kern="1200" dirty="0"/>
        </a:p>
      </dsp:txBody>
      <dsp:txXfrm>
        <a:off x="1541931" y="2964885"/>
        <a:ext cx="879323" cy="760716"/>
      </dsp:txXfrm>
    </dsp:sp>
    <dsp:sp modelId="{39AF12DC-6423-464B-8376-E31A7560E48F}">
      <dsp:nvSpPr>
        <dsp:cNvPr id="0" name=""/>
        <dsp:cNvSpPr/>
      </dsp:nvSpPr>
      <dsp:spPr>
        <a:xfrm>
          <a:off x="460820" y="1814216"/>
          <a:ext cx="605546" cy="521758"/>
        </a:xfrm>
        <a:prstGeom prst="hexagon">
          <a:avLst>
            <a:gd name="adj" fmla="val 28900"/>
            <a:gd name="vf" fmla="val 11547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A8B2EFD9-8C6D-4CA3-A58A-81F4014F362B}">
      <dsp:nvSpPr>
        <dsp:cNvPr id="0" name=""/>
        <dsp:cNvSpPr/>
      </dsp:nvSpPr>
      <dsp:spPr>
        <a:xfrm>
          <a:off x="112126" y="2076466"/>
          <a:ext cx="1315253" cy="1137848"/>
        </a:xfrm>
        <a:prstGeom prst="hexagon">
          <a:avLst>
            <a:gd name="adj" fmla="val 2857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Action focused</a:t>
          </a:r>
          <a:endParaRPr lang="en-US" sz="1700" kern="1200" dirty="0"/>
        </a:p>
      </dsp:txBody>
      <dsp:txXfrm>
        <a:off x="330091" y="2265032"/>
        <a:ext cx="879323" cy="760716"/>
      </dsp:txXfrm>
    </dsp:sp>
    <dsp:sp modelId="{2879EB54-FC86-44B8-9422-97958CAC6619}">
      <dsp:nvSpPr>
        <dsp:cNvPr id="0" name=""/>
        <dsp:cNvSpPr/>
      </dsp:nvSpPr>
      <dsp:spPr>
        <a:xfrm>
          <a:off x="112126" y="698287"/>
          <a:ext cx="1315253" cy="1137848"/>
        </a:xfrm>
        <a:prstGeom prst="hexagon">
          <a:avLst>
            <a:gd name="adj" fmla="val 2857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Job-related</a:t>
          </a:r>
          <a:endParaRPr lang="en-US" sz="1700" kern="1200" dirty="0"/>
        </a:p>
      </dsp:txBody>
      <dsp:txXfrm>
        <a:off x="330091" y="886853"/>
        <a:ext cx="879323" cy="760716"/>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09" tIns="46655" rIns="93309" bIns="46655" rtlCol="0"/>
          <a:lstStyle>
            <a:lvl1pPr algn="l">
              <a:defRPr sz="1200"/>
            </a:lvl1pPr>
          </a:lstStyle>
          <a:p>
            <a:r>
              <a:rPr lang="en-US" dirty="0" smtClean="0"/>
              <a:t>Colorado Department of Transportation</a:t>
            </a:r>
            <a:endParaRPr lang="en-US" dirty="0"/>
          </a:p>
        </p:txBody>
      </p:sp>
      <p:sp>
        <p:nvSpPr>
          <p:cNvPr id="3" name="Date Placeholder 2"/>
          <p:cNvSpPr>
            <a:spLocks noGrp="1"/>
          </p:cNvSpPr>
          <p:nvPr>
            <p:ph type="dt" sz="quarter" idx="1"/>
          </p:nvPr>
        </p:nvSpPr>
        <p:spPr>
          <a:xfrm>
            <a:off x="3978131" y="0"/>
            <a:ext cx="3043343" cy="465455"/>
          </a:xfrm>
          <a:prstGeom prst="rect">
            <a:avLst/>
          </a:prstGeom>
        </p:spPr>
        <p:txBody>
          <a:bodyPr vert="horz" lIns="93309" tIns="46655" rIns="93309" bIns="46655" rtlCol="0"/>
          <a:lstStyle>
            <a:lvl1pPr algn="r">
              <a:defRPr sz="1200"/>
            </a:lvl1pPr>
          </a:lstStyle>
          <a:p>
            <a:fld id="{F6CF5512-8E4D-46C9-9203-ADACEC31A94F}" type="datetimeFigureOut">
              <a:rPr lang="en-US" smtClean="0"/>
              <a:t>8/22/2016</a:t>
            </a:fld>
            <a:endParaRPr lang="en-US" dirty="0"/>
          </a:p>
        </p:txBody>
      </p:sp>
      <p:sp>
        <p:nvSpPr>
          <p:cNvPr id="4" name="Footer Placeholder 3"/>
          <p:cNvSpPr>
            <a:spLocks noGrp="1"/>
          </p:cNvSpPr>
          <p:nvPr>
            <p:ph type="ftr" sz="quarter" idx="2"/>
          </p:nvPr>
        </p:nvSpPr>
        <p:spPr>
          <a:xfrm>
            <a:off x="0" y="8842030"/>
            <a:ext cx="3043343" cy="465455"/>
          </a:xfrm>
          <a:prstGeom prst="rect">
            <a:avLst/>
          </a:prstGeom>
        </p:spPr>
        <p:txBody>
          <a:bodyPr vert="horz" lIns="93309" tIns="46655" rIns="93309" bIns="4665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1" y="8842030"/>
            <a:ext cx="3043343" cy="465455"/>
          </a:xfrm>
          <a:prstGeom prst="rect">
            <a:avLst/>
          </a:prstGeom>
        </p:spPr>
        <p:txBody>
          <a:bodyPr vert="horz" lIns="93309" tIns="46655" rIns="93309" bIns="46655" rtlCol="0" anchor="b"/>
          <a:lstStyle>
            <a:lvl1pPr algn="r">
              <a:defRPr sz="1200"/>
            </a:lvl1pPr>
          </a:lstStyle>
          <a:p>
            <a:fld id="{78B4F231-B363-4634-BEB8-2BAF8F4992E2}" type="slidenum">
              <a:rPr lang="en-US" smtClean="0"/>
              <a:t>‹#›</a:t>
            </a:fld>
            <a:endParaRPr lang="en-US" dirty="0"/>
          </a:p>
        </p:txBody>
      </p:sp>
    </p:spTree>
    <p:extLst>
      <p:ext uri="{BB962C8B-B14F-4D97-AF65-F5344CB8AC3E}">
        <p14:creationId xmlns:p14="http://schemas.microsoft.com/office/powerpoint/2010/main" val="34236074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335738"/>
          </a:xfrm>
          <a:prstGeom prst="rect">
            <a:avLst/>
          </a:prstGeom>
        </p:spPr>
        <p:txBody>
          <a:bodyPr vert="horz" lIns="93309" tIns="46655" rIns="93309" bIns="46655" rtlCol="0"/>
          <a:lstStyle>
            <a:lvl1pPr algn="l">
              <a:defRPr sz="1200"/>
            </a:lvl1pPr>
          </a:lstStyle>
          <a:p>
            <a:r>
              <a:rPr lang="en-US" dirty="0" smtClean="0"/>
              <a:t> Colorado Department of Transportation</a:t>
            </a:r>
            <a:endParaRPr lang="en-US" dirty="0"/>
          </a:p>
        </p:txBody>
      </p:sp>
      <p:sp>
        <p:nvSpPr>
          <p:cNvPr id="3" name="Date Placeholder 2"/>
          <p:cNvSpPr>
            <a:spLocks noGrp="1"/>
          </p:cNvSpPr>
          <p:nvPr>
            <p:ph type="dt" idx="1"/>
          </p:nvPr>
        </p:nvSpPr>
        <p:spPr>
          <a:xfrm>
            <a:off x="3825455" y="1"/>
            <a:ext cx="3043343" cy="335738"/>
          </a:xfrm>
          <a:prstGeom prst="rect">
            <a:avLst/>
          </a:prstGeom>
        </p:spPr>
        <p:txBody>
          <a:bodyPr vert="horz" lIns="93309" tIns="46655" rIns="93309" bIns="46655" rtlCol="0"/>
          <a:lstStyle>
            <a:lvl1pPr algn="r">
              <a:defRPr sz="1200"/>
            </a:lvl1pPr>
          </a:lstStyle>
          <a:p>
            <a:fld id="{7A0C4957-A8F1-4602-BE95-B4787793BB94}" type="datetimeFigureOut">
              <a:rPr lang="en-US" smtClean="0"/>
              <a:t>8/22/2016</a:t>
            </a:fld>
            <a:r>
              <a:rPr lang="en-US" dirty="0" smtClean="0"/>
              <a:t> </a:t>
            </a:r>
            <a:endParaRPr lang="en-US" dirty="0"/>
          </a:p>
        </p:txBody>
      </p:sp>
      <p:sp>
        <p:nvSpPr>
          <p:cNvPr id="4" name="Slide Image Placeholder 3"/>
          <p:cNvSpPr>
            <a:spLocks noGrp="1" noRot="1" noChangeAspect="1"/>
          </p:cNvSpPr>
          <p:nvPr>
            <p:ph type="sldImg" idx="2"/>
          </p:nvPr>
        </p:nvSpPr>
        <p:spPr>
          <a:xfrm>
            <a:off x="146050" y="433388"/>
            <a:ext cx="4654550" cy="3490912"/>
          </a:xfrm>
          <a:prstGeom prst="rect">
            <a:avLst/>
          </a:prstGeom>
          <a:noFill/>
          <a:ln w="12700">
            <a:solidFill>
              <a:prstClr val="black"/>
            </a:solidFill>
          </a:ln>
        </p:spPr>
        <p:txBody>
          <a:bodyPr vert="horz" lIns="93309" tIns="46655" rIns="93309" bIns="46655" rtlCol="0" anchor="ctr"/>
          <a:lstStyle/>
          <a:p>
            <a:endParaRPr lang="en-US" dirty="0"/>
          </a:p>
        </p:txBody>
      </p:sp>
      <p:sp>
        <p:nvSpPr>
          <p:cNvPr id="5" name="Notes Placeholder 4"/>
          <p:cNvSpPr>
            <a:spLocks noGrp="1"/>
          </p:cNvSpPr>
          <p:nvPr>
            <p:ph type="body" sz="quarter" idx="3"/>
          </p:nvPr>
        </p:nvSpPr>
        <p:spPr>
          <a:xfrm>
            <a:off x="142498" y="4039030"/>
            <a:ext cx="4661710" cy="4924158"/>
          </a:xfrm>
          <a:prstGeom prst="rect">
            <a:avLst/>
          </a:prstGeom>
          <a:ln w="12700" cmpd="sng"/>
        </p:spPr>
        <p:style>
          <a:lnRef idx="2">
            <a:schemeClr val="dk1"/>
          </a:lnRef>
          <a:fillRef idx="1">
            <a:schemeClr val="lt1"/>
          </a:fillRef>
          <a:effectRef idx="0">
            <a:schemeClr val="dk1"/>
          </a:effectRef>
          <a:fontRef idx="none"/>
        </p:style>
        <p:txBody>
          <a:bodyPr vert="horz" lIns="93309" tIns="46655" rIns="93309" bIns="46655" rtlCol="0"/>
          <a:lstStyle/>
          <a:p>
            <a:pPr lvl="0"/>
            <a:r>
              <a:rPr lang="en-US" dirty="0" smtClean="0"/>
              <a:t>Notes:</a:t>
            </a:r>
          </a:p>
          <a:p>
            <a:pPr lvl="0"/>
            <a:endParaRPr lang="en-US" dirty="0" smtClean="0"/>
          </a:p>
          <a:p>
            <a:pPr lvl="1"/>
            <a:r>
              <a:rPr lang="en-US" dirty="0" smtClean="0"/>
              <a:t>Second level</a:t>
            </a:r>
          </a:p>
          <a:p>
            <a:pPr lvl="2"/>
            <a:r>
              <a:rPr lang="en-US" dirty="0" smtClean="0"/>
              <a:t>Third level</a:t>
            </a:r>
          </a:p>
          <a:p>
            <a:pPr lvl="3"/>
            <a:r>
              <a:rPr lang="en-US" dirty="0" smtClean="0"/>
              <a:t>Fourth level</a:t>
            </a:r>
          </a:p>
          <a:p>
            <a:pPr lvl="3"/>
            <a:endParaRPr lang="en-US" dirty="0" smtClean="0"/>
          </a:p>
        </p:txBody>
      </p:sp>
      <p:sp>
        <p:nvSpPr>
          <p:cNvPr id="7" name="Slide Number Placeholder 6"/>
          <p:cNvSpPr>
            <a:spLocks noGrp="1"/>
          </p:cNvSpPr>
          <p:nvPr>
            <p:ph type="sldNum" sz="quarter" idx="5"/>
          </p:nvPr>
        </p:nvSpPr>
        <p:spPr>
          <a:xfrm>
            <a:off x="5068846" y="9075101"/>
            <a:ext cx="1952629" cy="232383"/>
          </a:xfrm>
          <a:prstGeom prst="rect">
            <a:avLst/>
          </a:prstGeom>
        </p:spPr>
        <p:txBody>
          <a:bodyPr vert="horz" lIns="93309" tIns="46655" rIns="93309" bIns="46655" rtlCol="0" anchor="b"/>
          <a:lstStyle>
            <a:lvl1pPr algn="r">
              <a:defRPr sz="1000"/>
            </a:lvl1pPr>
          </a:lstStyle>
          <a:p>
            <a:fld id="{CA846680-62A7-41C5-A79F-706D29C4710E}" type="slidenum">
              <a:rPr lang="en-US" smtClean="0"/>
              <a:pPr/>
              <a:t>‹#›</a:t>
            </a:fld>
            <a:endParaRPr lang="en-US" dirty="0"/>
          </a:p>
        </p:txBody>
      </p:sp>
      <p:sp>
        <p:nvSpPr>
          <p:cNvPr id="8" name="Notes Placeholder 4"/>
          <p:cNvSpPr txBox="1">
            <a:spLocks/>
          </p:cNvSpPr>
          <p:nvPr/>
        </p:nvSpPr>
        <p:spPr>
          <a:xfrm>
            <a:off x="4926349" y="443835"/>
            <a:ext cx="1944075" cy="8519353"/>
          </a:xfrm>
          <a:prstGeom prst="rect">
            <a:avLst/>
          </a:prstGeom>
          <a:ln w="12700">
            <a:solidFill>
              <a:schemeClr val="tx1"/>
            </a:solidFill>
          </a:ln>
        </p:spPr>
        <p:txBody>
          <a:bodyPr vert="horz" lIns="93309" tIns="46655" rIns="93309" bIns="46655" rtlCol="0"/>
          <a:lstStyle>
            <a:lvl1pPr marL="0" algn="l" defTabSz="914400" rtl="0" eaLnBrk="1" latinLnBrk="0" hangingPunct="1">
              <a:defRPr sz="1200" b="1" kern="1200">
                <a:solidFill>
                  <a:schemeClr val="tx1"/>
                </a:solidFill>
                <a:latin typeface="+mn-lt"/>
                <a:ea typeface="+mn-ea"/>
                <a:cs typeface="+mn-cs"/>
              </a:defRPr>
            </a:lvl1pPr>
            <a:lvl2pPr marL="1714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684213"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u="sng" dirty="0" smtClean="0"/>
              <a:t>Training</a:t>
            </a:r>
            <a:r>
              <a:rPr lang="en-US" u="sng" baseline="0" dirty="0" smtClean="0"/>
              <a:t> </a:t>
            </a:r>
            <a:r>
              <a:rPr lang="en-US" u="sng" dirty="0" smtClean="0"/>
              <a:t>Notes:</a:t>
            </a:r>
          </a:p>
          <a:p>
            <a:endParaRPr lang="en-US" dirty="0" smtClean="0"/>
          </a:p>
        </p:txBody>
      </p:sp>
    </p:spTree>
    <p:extLst>
      <p:ext uri="{BB962C8B-B14F-4D97-AF65-F5344CB8AC3E}">
        <p14:creationId xmlns:p14="http://schemas.microsoft.com/office/powerpoint/2010/main" val="232165851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050" y="433388"/>
            <a:ext cx="4654550" cy="3490912"/>
          </a:xfrm>
        </p:spPr>
      </p:sp>
      <p:sp>
        <p:nvSpPr>
          <p:cNvPr id="3" name="Notes Placeholder 2"/>
          <p:cNvSpPr>
            <a:spLocks noGrp="1"/>
          </p:cNvSpPr>
          <p:nvPr>
            <p:ph type="body" idx="1"/>
            <p:custDataLst>
              <p:tags r:id="rId1"/>
            </p:custDataLst>
          </p:nvPr>
        </p:nvSpPr>
        <p:spPr/>
        <p:txBody>
          <a:bodyPr/>
          <a:lstStyle/>
          <a:p>
            <a:r>
              <a:rPr lang="en-US" dirty="0" smtClean="0"/>
              <a:t>Notes:</a:t>
            </a:r>
          </a:p>
          <a:p>
            <a:endParaRPr lang="en-US" b="0" dirty="0" smtClean="0"/>
          </a:p>
          <a:p>
            <a:r>
              <a:rPr lang="en-US" b="0" dirty="0" smtClean="0"/>
              <a:t>Welcome</a:t>
            </a:r>
            <a:r>
              <a:rPr lang="en-US" b="0" baseline="0" dirty="0" smtClean="0"/>
              <a:t> to the Expectations of a CDOT Supervisor course!  This course is designed to help you understand the roles and responsibilities of being a supervisor at CDOT.  Before we get into the content, let’s learn how to navigate the course.</a:t>
            </a:r>
            <a:endParaRPr lang="en-US" b="0" dirty="0" smtClean="0"/>
          </a:p>
        </p:txBody>
      </p:sp>
      <p:sp>
        <p:nvSpPr>
          <p:cNvPr id="4" name="Slide Number Placeholder 3"/>
          <p:cNvSpPr>
            <a:spLocks noGrp="1"/>
          </p:cNvSpPr>
          <p:nvPr>
            <p:ph type="sldNum" sz="quarter" idx="10"/>
          </p:nvPr>
        </p:nvSpPr>
        <p:spPr/>
        <p:txBody>
          <a:bodyPr/>
          <a:lstStyle/>
          <a:p>
            <a:fld id="{6D28C5E9-D05C-1D4D-99E2-87483ED3AF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706172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a:t>
            </a:r>
            <a:r>
              <a:rPr lang="en-US" baseline="0" dirty="0" smtClean="0"/>
              <a:t> we don’t often think about it, Performance Management is the process where we align the employee with the goals and objectives of CDOT’s strategic plan and to a larger degree the State of Colorado.  Part of a well-crafted Performance Management Plan is to inform the employee of what is expected of them in terms of there performance.  It is for this reason CDOT added the bulleted list of supervisory competencies to the State’s Work Leading and </a:t>
            </a:r>
            <a:r>
              <a:rPr lang="en-US" baseline="0" dirty="0" smtClean="0"/>
              <a:t>Supervision </a:t>
            </a:r>
            <a:r>
              <a:rPr lang="en-US" baseline="0" dirty="0" smtClean="0"/>
              <a:t>competency.  In this section of the course we will look at each of the bulleted items in the supervisory competency and explain what they mean to you as a supervisor.  Now, let’s get started with modeling accountability for behaviors.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10</a:t>
            </a:fld>
            <a:endParaRPr lang="en-US" dirty="0"/>
          </a:p>
        </p:txBody>
      </p:sp>
    </p:spTree>
    <p:extLst>
      <p:ext uri="{BB962C8B-B14F-4D97-AF65-F5344CB8AC3E}">
        <p14:creationId xmlns:p14="http://schemas.microsoft.com/office/powerpoint/2010/main" val="3517736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dirty="0"/>
              <a:t>The</a:t>
            </a:r>
            <a:r>
              <a:rPr lang="en-US"/>
              <a:t> word “Accountability” means being held answerable for our actions and accomplishing goals and assignments. Supervisors model Accountability in most everything they do. When you </a:t>
            </a:r>
            <a:r>
              <a:rPr lang="en-US" dirty="0"/>
              <a:t>complete</a:t>
            </a:r>
            <a:r>
              <a:rPr lang="en-US"/>
              <a:t> your assigned tasks on time </a:t>
            </a:r>
            <a:r>
              <a:rPr lang="en-US" baseline="0" smtClean="0"/>
              <a:t>and </a:t>
            </a:r>
            <a:r>
              <a:rPr lang="en-US" dirty="0"/>
              <a:t>with</a:t>
            </a:r>
            <a:r>
              <a:rPr lang="en-US"/>
              <a:t> good </a:t>
            </a:r>
            <a:r>
              <a:rPr lang="en-US" smtClean="0"/>
              <a:t>quality</a:t>
            </a:r>
            <a:r>
              <a:rPr lang="en-US" baseline="0" smtClean="0"/>
              <a:t>, you </a:t>
            </a:r>
            <a:r>
              <a:rPr lang="en-US" baseline="0" dirty="0"/>
              <a:t>are </a:t>
            </a:r>
            <a:r>
              <a:rPr lang="en-US" baseline="0"/>
              <a:t>demonstrating </a:t>
            </a:r>
            <a:r>
              <a:rPr lang="en-US" dirty="0"/>
              <a:t>accountability</a:t>
            </a:r>
            <a:r>
              <a:rPr lang="en-US"/>
              <a:t> for </a:t>
            </a:r>
            <a:r>
              <a:rPr lang="en-US" baseline="0" smtClean="0"/>
              <a:t>your </a:t>
            </a:r>
            <a:r>
              <a:rPr lang="en-US" dirty="0"/>
              <a:t>work</a:t>
            </a:r>
            <a:r>
              <a:rPr lang="en-US"/>
              <a:t>. When </a:t>
            </a:r>
            <a:r>
              <a:rPr lang="en-US" baseline="0" smtClean="0"/>
              <a:t>you </a:t>
            </a:r>
            <a:r>
              <a:rPr lang="en-US"/>
              <a:t>accept</a:t>
            </a:r>
            <a:r>
              <a:rPr lang="en-US"/>
              <a:t> </a:t>
            </a:r>
            <a:r>
              <a:rPr lang="en-US" baseline="0" smtClean="0"/>
              <a:t>responsibility </a:t>
            </a:r>
            <a:r>
              <a:rPr lang="en-US" dirty="0"/>
              <a:t>for</a:t>
            </a:r>
            <a:r>
              <a:rPr lang="en-US"/>
              <a:t> a mistake you have made </a:t>
            </a:r>
            <a:r>
              <a:rPr lang="en-US" baseline="0"/>
              <a:t>and </a:t>
            </a:r>
            <a:r>
              <a:rPr lang="en-US" dirty="0"/>
              <a:t>resolve</a:t>
            </a:r>
            <a:r>
              <a:rPr lang="en-US"/>
              <a:t> to make </a:t>
            </a:r>
            <a:r>
              <a:rPr lang="en-US" baseline="0" smtClean="0"/>
              <a:t>it </a:t>
            </a:r>
            <a:r>
              <a:rPr lang="en-US" smtClean="0"/>
              <a:t>right</a:t>
            </a:r>
            <a:r>
              <a:rPr lang="en-US" baseline="0" smtClean="0"/>
              <a:t>, you </a:t>
            </a:r>
            <a:r>
              <a:rPr lang="en-US" baseline="0"/>
              <a:t>are </a:t>
            </a:r>
            <a:r>
              <a:rPr lang="en-US" dirty="0"/>
              <a:t>demonstrating</a:t>
            </a:r>
            <a:r>
              <a:rPr lang="en-US"/>
              <a:t> accountability for your </a:t>
            </a:r>
            <a:r>
              <a:rPr lang="en-US" smtClean="0"/>
              <a:t>actions</a:t>
            </a:r>
            <a:r>
              <a:rPr lang="en-US" baseline="0" smtClean="0"/>
              <a:t>. </a:t>
            </a:r>
            <a:endParaRPr lang="en-US" dirty="0"/>
          </a:p>
          <a:p>
            <a:pPr defTabSz="882762">
              <a:defRPr/>
            </a:pPr>
            <a:endParaRPr lang="en-US" dirty="0"/>
          </a:p>
          <a:p>
            <a:pPr defTabSz="882762">
              <a:defRPr/>
            </a:pPr>
            <a:r>
              <a:rPr lang="en-US" baseline="0" smtClean="0"/>
              <a:t>Also</a:t>
            </a:r>
            <a:r>
              <a:rPr lang="en-US" baseline="0" dirty="0"/>
              <a:t>, when you model accountability </a:t>
            </a:r>
            <a:r>
              <a:rPr lang="en-US" baseline="0"/>
              <a:t>to </a:t>
            </a:r>
            <a:r>
              <a:rPr lang="en-US"/>
              <a:t>employees</a:t>
            </a:r>
            <a:r>
              <a:rPr lang="en-US"/>
              <a:t> </a:t>
            </a:r>
            <a:r>
              <a:rPr lang="en-US" baseline="0" smtClean="0"/>
              <a:t>you </a:t>
            </a:r>
            <a:r>
              <a:rPr lang="en-US" baseline="0" dirty="0"/>
              <a:t>are showing that you plan ahead</a:t>
            </a:r>
            <a:r>
              <a:rPr lang="en-US" baseline="0"/>
              <a:t>.  Remember</a:t>
            </a:r>
            <a:r>
              <a:rPr lang="en-US" dirty="0"/>
              <a:t>,</a:t>
            </a:r>
            <a:r>
              <a:rPr lang="en-US" baseline="0"/>
              <a:t> </a:t>
            </a:r>
            <a:r>
              <a:rPr lang="en-US" baseline="0" dirty="0"/>
              <a:t>accountability is not something that is assigned at the end of a project or task, it starts at the beginning when you agree to take on the work</a:t>
            </a:r>
            <a:r>
              <a:rPr lang="en-US" baseline="0"/>
              <a:t>.  </a:t>
            </a:r>
            <a:endParaRPr lang="en-US" dirty="0"/>
          </a:p>
          <a:p>
            <a:pPr defTabSz="882762">
              <a:defRPr/>
            </a:pPr>
            <a:endParaRPr lang="en-US" dirty="0"/>
          </a:p>
          <a:p>
            <a:pPr defTabSz="882762">
              <a:defRPr/>
            </a:pPr>
            <a:r>
              <a:rPr lang="en-US" baseline="0"/>
              <a:t>Accountability </a:t>
            </a:r>
            <a:r>
              <a:rPr lang="en-US" baseline="0" dirty="0"/>
              <a:t>is also about communication.  Outlining what you are accountable for requires communication about what you are going to do.  When you ask a member of your team to be accountable for a task, be sure to communicate clearly what they need to do to be successful</a:t>
            </a:r>
            <a:r>
              <a:rPr lang="en-US" baseline="0"/>
              <a:t>.  </a:t>
            </a:r>
            <a:endParaRPr lang="en-US" dirty="0"/>
          </a:p>
          <a:p>
            <a:pPr defTabSz="882762">
              <a:defRPr/>
            </a:pPr>
            <a:endParaRPr lang="en-US" dirty="0"/>
          </a:p>
          <a:p>
            <a:pPr defTabSz="882762">
              <a:defRPr/>
            </a:pPr>
            <a:r>
              <a:rPr lang="en-US" baseline="0"/>
              <a:t>And </a:t>
            </a:r>
            <a:r>
              <a:rPr lang="en-US" baseline="0" dirty="0"/>
              <a:t>this brings up to the last item, negotiating.  When you demonstrate that you understand there are completing demands on your time and are able to ask for more time or negotiate a different level of responsibility you are showing that this is acceptable for your employees to do as well.  The end result of modeling accountability is that you employees will understand they </a:t>
            </a:r>
            <a:r>
              <a:rPr lang="en-US" baseline="0"/>
              <a:t>have </a:t>
            </a:r>
            <a:r>
              <a:rPr lang="en-US" dirty="0"/>
              <a:t>some</a:t>
            </a:r>
            <a:r>
              <a:rPr lang="en-US"/>
              <a:t> </a:t>
            </a:r>
            <a:r>
              <a:rPr lang="en-US" baseline="0"/>
              <a:t>control </a:t>
            </a:r>
            <a:r>
              <a:rPr lang="en-US" baseline="0" dirty="0"/>
              <a:t>over their work and how is done</a:t>
            </a:r>
            <a:r>
              <a:rPr lang="en-US" baseline="0"/>
              <a:t>.  </a:t>
            </a:r>
            <a:endParaRPr lang="en-US" dirty="0"/>
          </a:p>
          <a:p>
            <a:pPr defTabSz="882762">
              <a:defRPr/>
            </a:pPr>
            <a:endParaRPr lang="en-US" dirty="0"/>
          </a:p>
          <a:p>
            <a:pPr defTabSz="882762">
              <a:defRPr/>
            </a:pPr>
            <a:r>
              <a:rPr lang="en-US" baseline="0"/>
              <a:t>Now </a:t>
            </a:r>
            <a:r>
              <a:rPr lang="en-US" baseline="0" dirty="0"/>
              <a:t>let’s look at developing employee’s through feedback and coaching.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11</a:t>
            </a:fld>
            <a:endParaRPr lang="en-US" dirty="0"/>
          </a:p>
        </p:txBody>
      </p:sp>
    </p:spTree>
    <p:extLst>
      <p:ext uri="{BB962C8B-B14F-4D97-AF65-F5344CB8AC3E}">
        <p14:creationId xmlns:p14="http://schemas.microsoft.com/office/powerpoint/2010/main" val="3290472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Feedback</a:t>
            </a:r>
            <a:r>
              <a:rPr lang="en-US" baseline="0" dirty="0" smtClean="0"/>
              <a:t> is how employees know how they are performing.  As a supervisor or manager, it  is up to you to communicate to your employees frequently enough so they know how they are doing.</a:t>
            </a:r>
            <a:r>
              <a:rPr lang="en-US" dirty="0" smtClean="0"/>
              <a:t>  But  how much feedback you provide,  </a:t>
            </a:r>
            <a:r>
              <a:rPr lang="en-US" baseline="0" dirty="0" smtClean="0"/>
              <a:t>ultimately depends on the employee.  For example, you may need to have more frequent communication with a new employee or an employee who is struggling than with an employee who is doing well and understands their position well.  When you provide feedback, both positive and improvement related.  Take a look at the graphic on the right of the screen.  </a:t>
            </a:r>
          </a:p>
          <a:p>
            <a:endParaRPr lang="en-US" baseline="0" dirty="0" smtClean="0"/>
          </a:p>
          <a:p>
            <a:r>
              <a:rPr lang="en-US" b="0" baseline="0" dirty="0" smtClean="0"/>
              <a:t>Let’s start off with candid, when </a:t>
            </a:r>
            <a:r>
              <a:rPr lang="en-US" baseline="0" dirty="0" smtClean="0"/>
              <a:t>you provide feedback to the employee they need to understand specifically what actions they are doing right or what actions they need to change.  By being honest and direct about your feedback to the employee you do not leave room for misunderstandings about how the actions of the employee are positive or need improvement.  An important step to take before you provide the feedback is to ask is their a constructive reason for the feedback?  In other words is it meaningful to the performance of the employee.  If the answer is “no” then this is not a conversation you should have with the employee because this is judgmental or not based on specific behaviors.</a:t>
            </a:r>
          </a:p>
          <a:p>
            <a:endParaRPr lang="en-US" b="0" baseline="0" dirty="0" smtClean="0"/>
          </a:p>
          <a:p>
            <a:pPr algn="l">
              <a:defRPr/>
            </a:pPr>
            <a:r>
              <a:rPr lang="en-US" b="0" dirty="0" smtClean="0"/>
              <a:t>When</a:t>
            </a:r>
            <a:r>
              <a:rPr lang="en-US" b="0" baseline="0" dirty="0" smtClean="0"/>
              <a:t> you are coaching an employee or providing feedback, </a:t>
            </a:r>
            <a:r>
              <a:rPr lang="en-US" b="0" dirty="0" smtClean="0"/>
              <a:t>tell the</a:t>
            </a:r>
            <a:r>
              <a:rPr lang="en-US" b="0" baseline="0" dirty="0" smtClean="0"/>
              <a:t> employee</a:t>
            </a:r>
            <a:r>
              <a:rPr lang="en-US" b="0" dirty="0" smtClean="0"/>
              <a:t> specifically what they have done.  For example instead of saying “Great job this week!” you could say, “I noticed that this week you took an extra tool with you, this made a difference in completing the project on time.  Great job on thinking ahead and being proactive!”  In addition to letting your employees know they are doing right, it is a great management tool it</a:t>
            </a:r>
            <a:r>
              <a:rPr lang="en-US" b="0" baseline="0" dirty="0" smtClean="0"/>
              <a:t> also</a:t>
            </a:r>
            <a:r>
              <a:rPr lang="en-US" b="0" dirty="0" smtClean="0"/>
              <a:t> lets them know you are paying attention to the work they are doing.</a:t>
            </a:r>
          </a:p>
          <a:p>
            <a:pPr defTabSz="882762">
              <a:defRPr/>
            </a:pPr>
            <a:endParaRPr lang="en-US" b="0" baseline="0" dirty="0" smtClean="0"/>
          </a:p>
          <a:p>
            <a:pPr defTabSz="882762">
              <a:defRPr/>
            </a:pPr>
            <a:r>
              <a:rPr lang="en-US" b="0" baseline="0" dirty="0" smtClean="0"/>
              <a:t>It is also important to be positive, when you provide feedback.  This is easy to do when it is positive feedback or coaching on something the employee has learned.  However is more important when there is change the employee needs to make.  Being positive </a:t>
            </a:r>
            <a:r>
              <a:rPr lang="en-US" baseline="0" dirty="0" smtClean="0"/>
              <a:t>about the change shows that you believe the employee will</a:t>
            </a:r>
            <a:r>
              <a:rPr lang="en-US" dirty="0" smtClean="0"/>
              <a:t> </a:t>
            </a:r>
            <a:r>
              <a:rPr lang="en-US" baseline="0" dirty="0" smtClean="0"/>
              <a:t>make the change.  It also shows that you are willing to work with them.</a:t>
            </a:r>
          </a:p>
          <a:p>
            <a:pPr defTabSz="882762">
              <a:defRPr/>
            </a:pPr>
            <a:endParaRPr lang="en-US" baseline="0" dirty="0" smtClean="0"/>
          </a:p>
          <a:p>
            <a:pPr defTabSz="882762">
              <a:defRPr/>
            </a:pPr>
            <a:r>
              <a:rPr lang="en-US" baseline="0" dirty="0" smtClean="0"/>
              <a:t>Also, make sure to try and provide the feedback or coaching as close to the event as possible.  Additionally, it is important to have the conversation in a private place and be aware this may take time if the person is working as part of a road crew or working remotely.</a:t>
            </a:r>
          </a:p>
          <a:p>
            <a:pPr defTabSz="882762">
              <a:defRPr/>
            </a:pPr>
            <a:endParaRPr lang="en-US" baseline="0" dirty="0" smtClean="0"/>
          </a:p>
          <a:p>
            <a:pPr defTabSz="882762">
              <a:defRPr/>
            </a:pPr>
            <a:r>
              <a:rPr lang="en-US" b="0" baseline="0" dirty="0" smtClean="0"/>
              <a:t>It is also important that you focus on the actions the employee can take to improve.  When you provide feedback provide examples of the actions the employee has done.  This reinforces the positive behavior and when improvement is required allows the employee to model </a:t>
            </a:r>
            <a:r>
              <a:rPr lang="en-US" baseline="0" dirty="0" smtClean="0"/>
              <a:t>the behavior and show </a:t>
            </a:r>
            <a:r>
              <a:rPr lang="en-US" b="0" baseline="0" dirty="0" smtClean="0"/>
              <a:t>they are taking action on feedback you are providing.  In other words, provide them with the tools they need to make the change.  </a:t>
            </a:r>
          </a:p>
          <a:p>
            <a:pPr defTabSz="882762">
              <a:defRPr/>
            </a:pPr>
            <a:endParaRPr lang="en-US" b="0" baseline="0" dirty="0" smtClean="0"/>
          </a:p>
          <a:p>
            <a:pPr defTabSz="882762">
              <a:defRPr/>
            </a:pPr>
            <a:r>
              <a:rPr lang="en-US" b="0" baseline="0" dirty="0" smtClean="0"/>
              <a:t>And lastly, don’t forget to the make sure you are coaching the employee on skills or providing feedback that it is Job Related.  If you would like more information about providing feedback click on the resources link and select the Giving feedback document.  Now let’s look at communicating with employees.</a:t>
            </a:r>
          </a:p>
          <a:p>
            <a:endParaRPr lang="en-US" b="0" baseline="0" dirty="0" smtClean="0"/>
          </a:p>
          <a:p>
            <a:pPr defTabSz="882762">
              <a:defRPr/>
            </a:pPr>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12</a:t>
            </a:fld>
            <a:endParaRPr lang="en-US" dirty="0"/>
          </a:p>
        </p:txBody>
      </p:sp>
    </p:spTree>
    <p:extLst>
      <p:ext uri="{BB962C8B-B14F-4D97-AF65-F5344CB8AC3E}">
        <p14:creationId xmlns:p14="http://schemas.microsoft.com/office/powerpoint/2010/main" val="2491320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Ongoing informal communication is critical to the success of your employees.  It provides the employee the ability to make the small adjustments necessary throughout the year the employee needs to make changes.  This is also where much of the communications about the tasks the employee needs to understand</a:t>
            </a:r>
            <a:r>
              <a:rPr lang="en-US" dirty="0" smtClean="0"/>
              <a:t> can occur.</a:t>
            </a:r>
            <a:r>
              <a:rPr lang="en-US" baseline="0" dirty="0" smtClean="0"/>
              <a:t>  Ongoing communication also allows the employee to make changes before their actions need to be resolved through other means.  As a supervisor you benefit because when the time to evaluate employees comes there are no surprises.</a:t>
            </a:r>
          </a:p>
          <a:p>
            <a:endParaRPr lang="en-US" baseline="0" dirty="0" smtClean="0"/>
          </a:p>
          <a:p>
            <a:r>
              <a:rPr lang="en-US" baseline="0" dirty="0" smtClean="0"/>
              <a:t>In addition to the ongoing communication you should increase your communication with the employee if they have just moved to your section, you are a new supervisor or if you see the employee struggling with a new or difficult tasks.  And remember, even an employee who is performing their job flawlessly, needs to hear from you on a regular basis.   In the next section, communication, we will be talking about how to communicate with your employees in more detail.  Now let’s look at the process of resolving Personnel Issues and Conflict.  </a:t>
            </a:r>
            <a:endParaRPr lang="en-US"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13</a:t>
            </a:fld>
            <a:endParaRPr lang="en-US" dirty="0"/>
          </a:p>
        </p:txBody>
      </p:sp>
    </p:spTree>
    <p:extLst>
      <p:ext uri="{BB962C8B-B14F-4D97-AF65-F5344CB8AC3E}">
        <p14:creationId xmlns:p14="http://schemas.microsoft.com/office/powerpoint/2010/main" val="2976427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counseling</a:t>
            </a:r>
            <a:r>
              <a:rPr lang="en-US" baseline="0" dirty="0" smtClean="0"/>
              <a:t> an employee on their</a:t>
            </a:r>
            <a:r>
              <a:rPr lang="en-US" dirty="0" smtClean="0"/>
              <a:t> behavior or conflict </a:t>
            </a:r>
            <a:r>
              <a:rPr lang="en-US" baseline="0" dirty="0" smtClean="0"/>
              <a:t>remember use the acronym W.I.T.S, which stand for Why, Immediate, Think Small, Specific.  Now let’s look at each of the items in detail.  When you provide feedback to the employee they need to understand </a:t>
            </a:r>
            <a:r>
              <a:rPr lang="en-US" i="1" baseline="0" dirty="0" smtClean="0"/>
              <a:t>why</a:t>
            </a:r>
            <a:r>
              <a:rPr lang="en-US" baseline="0" dirty="0" smtClean="0"/>
              <a:t> there needs to be a change their behavior.   By explaining how their behavior impacts their Coworkers, Maintenance, or CDOT you are creating motivation to change.  When providing the try and provide the coaching as close to the event as possible.  However, you do want to allow yourself time to document the behavior and prepare for the conversation.  Also we want people to do well and begin right away, but the best way to make a change is to think small and make the changes over time after each of the smaller events have been mastered.  And finally, be as </a:t>
            </a:r>
            <a:r>
              <a:rPr lang="en-US" b="1" dirty="0" smtClean="0"/>
              <a:t>Specific</a:t>
            </a:r>
            <a:r>
              <a:rPr lang="en-US" dirty="0" smtClean="0"/>
              <a:t> </a:t>
            </a:r>
            <a:r>
              <a:rPr lang="en-US" baseline="0" dirty="0" smtClean="0"/>
              <a:t>as possible.  Tell them specifically what they have done right.  For example instead of saying “great job this week” you could say, “I noticed that this week you helped our new employee by sharing your notes.  Thanks for helping the team by bring then up to speed as </a:t>
            </a:r>
            <a:r>
              <a:rPr lang="en-US" baseline="0" dirty="0" err="1" smtClean="0"/>
              <a:t>aquickly</a:t>
            </a:r>
            <a:r>
              <a:rPr lang="en-US" baseline="0" dirty="0" smtClean="0"/>
              <a:t> as possible.  In addition to letting your employees know they are doing right.  It is a great management tool  to let them know you are paying attention to the work they are doing.</a:t>
            </a:r>
            <a:endParaRPr lang="en-US"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14</a:t>
            </a:fld>
            <a:endParaRPr lang="en-US" dirty="0"/>
          </a:p>
        </p:txBody>
      </p:sp>
    </p:spTree>
    <p:extLst>
      <p:ext uri="{BB962C8B-B14F-4D97-AF65-F5344CB8AC3E}">
        <p14:creationId xmlns:p14="http://schemas.microsoft.com/office/powerpoint/2010/main" val="56796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Completing</a:t>
            </a:r>
            <a:r>
              <a:rPr lang="en-US" baseline="0" dirty="0" smtClean="0"/>
              <a:t> paperwork and getting it right the first time is one of the last things we think about when it comes to supervision.  So why is it so important?  Most of the paperwork we complete at CDOT is required so we have the data we need as an organization to accomplish tasks such as pay our employees or receive Federal funding.   In most cases, the paperwork you complete as a supervisor is for the organization such as the PDT (Promotion, Demotion or Transfer) or they may be for ourselves, such the benefit paperwork for open enrollment.  Regardless of the form it needs to completed correctly, or if you are the approver, it needs to be verified to ensure it is correct.  Inaccurate paperwork can cause delays in payment both to CDOT, our employees and our vendors and can have serious consequences to the our organization.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15</a:t>
            </a:fld>
            <a:endParaRPr lang="en-US" dirty="0"/>
          </a:p>
        </p:txBody>
      </p:sp>
    </p:spTree>
    <p:extLst>
      <p:ext uri="{BB962C8B-B14F-4D97-AF65-F5344CB8AC3E}">
        <p14:creationId xmlns:p14="http://schemas.microsoft.com/office/powerpoint/2010/main" val="3973795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s a supervisor, you play an important role working with employees to manage their performance.  This is accomplished through </a:t>
            </a:r>
            <a:r>
              <a:rPr lang="en-US" dirty="0" smtClean="0"/>
              <a:t>Performance</a:t>
            </a:r>
            <a:r>
              <a:rPr lang="en-US" baseline="0" dirty="0" smtClean="0"/>
              <a:t> Management. </a:t>
            </a:r>
            <a:r>
              <a:rPr lang="en-US" dirty="0" smtClean="0"/>
              <a:t>Performance</a:t>
            </a:r>
            <a:r>
              <a:rPr lang="en-US" baseline="0" dirty="0" smtClean="0"/>
              <a:t> Management is the process of communication throughout the year about the development and performance of an employee.  Performance Management is important to CDOT because it is how we develop our employees and communicate the type of work they should be doing and how it supports the organization.  Performance Management occurs when you set expectations and goals with the employee and how it relates to the goals of CDOT and your work group.    A critical component is to document relevant information of both desirable and non-desirable behavior so that it is not forgotten during reviews.  For information on performance management go the Performance Management page located at http://intranet.dot.state.co.us/employees/performance-management.  Now let’s take a look at acknowledging the accomplishments of your employees.  </a:t>
            </a:r>
            <a:endParaRPr lang="en-US"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16</a:t>
            </a:fld>
            <a:endParaRPr lang="en-US" dirty="0"/>
          </a:p>
        </p:txBody>
      </p:sp>
    </p:spTree>
    <p:extLst>
      <p:ext uri="{BB962C8B-B14F-4D97-AF65-F5344CB8AC3E}">
        <p14:creationId xmlns:p14="http://schemas.microsoft.com/office/powerpoint/2010/main" val="3897281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a supervisor there is a tendency to look at only the actions that employees are doing wrong.  But when was the last time you took the time to talk to an employee to let them know what they are doing right?  One of the biggest complaints employees had about their supervisor is that they are not acknowledged for what they do right.  This may be obvious, but when you see something going right it is usually because of the efforts of the team.</a:t>
            </a:r>
          </a:p>
          <a:p>
            <a:endParaRPr lang="en-US" baseline="0" dirty="0" smtClean="0"/>
          </a:p>
          <a:p>
            <a:r>
              <a:rPr lang="en-US" baseline="0" dirty="0" smtClean="0"/>
              <a:t>When you are acknowledging an accomplishment, let the employee know exactly what they have done right and don’t just say “good job”.  What did the employee do right.  </a:t>
            </a:r>
            <a:r>
              <a:rPr lang="en-US" dirty="0" smtClean="0"/>
              <a:t>F</a:t>
            </a:r>
            <a:r>
              <a:rPr lang="en-US" baseline="0" dirty="0" smtClean="0"/>
              <a:t>or example, “Mark, I noticed how patient you were when explaining how to fill in a work order.  That’s great teamwork and really helped me because I have to approve them.  Thanks!”</a:t>
            </a:r>
          </a:p>
          <a:p>
            <a:endParaRPr lang="en-US" baseline="0" dirty="0" smtClean="0"/>
          </a:p>
          <a:p>
            <a:r>
              <a:rPr lang="en-US" baseline="0" dirty="0" smtClean="0"/>
              <a:t>It is also nice to tie it into the core CDOT values and document the behavior.  When you document then you remember and can provide examples of the types of actions your employees are doing to make you a successful supervisor.  CDOT is currently in the process of creating an employee recognition program.  This program, once it goes live, will formalize</a:t>
            </a:r>
            <a:r>
              <a:rPr lang="en-US" dirty="0" smtClean="0"/>
              <a:t> current efforts in place.  Now let’s review collaborating</a:t>
            </a:r>
            <a:r>
              <a:rPr lang="en-US" baseline="0" dirty="0" smtClean="0"/>
              <a:t> with your peers.  </a:t>
            </a: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17</a:t>
            </a:fld>
            <a:endParaRPr lang="en-US" dirty="0"/>
          </a:p>
        </p:txBody>
      </p:sp>
    </p:spTree>
    <p:extLst>
      <p:ext uri="{BB962C8B-B14F-4D97-AF65-F5344CB8AC3E}">
        <p14:creationId xmlns:p14="http://schemas.microsoft.com/office/powerpoint/2010/main" val="22891335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a supervisor you are part of a team that works with other supervisors and employees.  While this may not be listed as a job duty it is critical to your success.  There are several things you can do to make sure this happens.  </a:t>
            </a:r>
          </a:p>
          <a:p>
            <a:endParaRPr lang="en-US" baseline="0" dirty="0" smtClean="0"/>
          </a:p>
          <a:p>
            <a:r>
              <a:rPr lang="en-US" baseline="0" dirty="0" smtClean="0"/>
              <a:t>The first is to seek out common issues you can resolve the issue by either sharing information you have that can be used to solve a problem or being open to ask for help and listening to the solutions that may be offered to you.  Remember, most likely the issues you are having are shared by other supervisors.  The second is to build establish trust and respect.  This is done directly through your own actions,  </a:t>
            </a:r>
          </a:p>
          <a:p>
            <a:endParaRPr lang="en-US" baseline="0" dirty="0" smtClean="0"/>
          </a:p>
          <a:p>
            <a:r>
              <a:rPr lang="en-US" baseline="0" dirty="0" smtClean="0"/>
              <a:t>The second thing you are able to do is make yourself available to other supervisors to discuss and strategize together.  Also, if you have a conflict be sure to resolve it as quickly as possible so it does not carry over into other projects and hamper your relationships with other members of the management team.  And finally be sure to keep to you commitments so that others know they can count on you.  </a:t>
            </a:r>
          </a:p>
          <a:p>
            <a:endParaRPr lang="en-US" baseline="0" dirty="0" smtClean="0"/>
          </a:p>
          <a:p>
            <a:r>
              <a:rPr lang="en-US" baseline="0" dirty="0" smtClean="0"/>
              <a:t>The third thing you can do is to seek out collaboration with the other member of you team.  This is done by working on shared projects.  When you do this remember to communicate with other about the project and what needs to be accomplished.  Also when there are things to do on the project make sure you have a good balance between the members of the team.  And don’t forget to celebrate when you are successful.  This keeps the motivation high and creates an opportunity to bond.  Now let’s look at the last item, using CDOT Values to resolve conflict.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18</a:t>
            </a:fld>
            <a:endParaRPr lang="en-US" dirty="0"/>
          </a:p>
        </p:txBody>
      </p:sp>
    </p:spTree>
    <p:extLst>
      <p:ext uri="{BB962C8B-B14F-4D97-AF65-F5344CB8AC3E}">
        <p14:creationId xmlns:p14="http://schemas.microsoft.com/office/powerpoint/2010/main" val="18778169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last but not least is using</a:t>
            </a:r>
            <a:r>
              <a:rPr lang="en-US" baseline="0" dirty="0" smtClean="0"/>
              <a:t> CDOT’s values to guide how we do work.  The values are more than just words they are there to guide us when we are not quite sure of what to do and shape the behaviors of all of our employees and are the common bond to keep us aligned on the work we do.  If you have not already done so, please review the policy on the our values in the resources section of this course.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19</a:t>
            </a:fld>
            <a:endParaRPr lang="en-US" dirty="0"/>
          </a:p>
        </p:txBody>
      </p:sp>
    </p:spTree>
    <p:extLst>
      <p:ext uri="{BB962C8B-B14F-4D97-AF65-F5344CB8AC3E}">
        <p14:creationId xmlns:p14="http://schemas.microsoft.com/office/powerpoint/2010/main" val="2277727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475" y="420688"/>
            <a:ext cx="4511675" cy="3384550"/>
          </a:xfrm>
        </p:spPr>
      </p:sp>
      <p:sp>
        <p:nvSpPr>
          <p:cNvPr id="3" name="Notes Placeholder 2"/>
          <p:cNvSpPr>
            <a:spLocks noGrp="1"/>
          </p:cNvSpPr>
          <p:nvPr>
            <p:ph type="body" idx="1"/>
            <p:custDataLst>
              <p:tags r:id="rId1"/>
            </p:custDataLst>
          </p:nvPr>
        </p:nvSpPr>
        <p:spPr/>
        <p:txBody>
          <a:bodyPr/>
          <a:lstStyle/>
          <a:p>
            <a:r>
              <a:rPr lang="en-US" dirty="0"/>
              <a:t>As you go through the course there are a couple of items you can use to help you learn.  The first is the Resources link as indicated by the red arrow.  This link contains copies of all of the documents referenced in this course.  </a:t>
            </a:r>
          </a:p>
          <a:p>
            <a:endParaRPr lang="en-US" dirty="0"/>
          </a:p>
          <a:p>
            <a:r>
              <a:rPr lang="en-US" dirty="0"/>
              <a:t>The Glossary tab displays an alphabetical list of terms that are used throughout the course.  Anytime you are uncertain about a term, this is the best place to look.  Unlike the resources link clicking on the glossary does not pause the course. </a:t>
            </a:r>
          </a:p>
          <a:p>
            <a:r>
              <a:rPr lang="en-US" dirty="0"/>
              <a:t> </a:t>
            </a:r>
          </a:p>
          <a:p>
            <a:r>
              <a:rPr lang="en-US" dirty="0"/>
              <a:t>If you want to navigate, use the previous or next buttons or click on the slide you want to navigate to under the menu tab.  There is also a search field located at the bottom of the Menu tab that brings up all of the slides related to your search.  The progress bar displays your progress within a slide.</a:t>
            </a:r>
          </a:p>
          <a:p>
            <a:endParaRPr lang="en-US" dirty="0"/>
          </a:p>
          <a:p>
            <a:r>
              <a:rPr lang="en-US" dirty="0"/>
              <a:t>If for any reason, you need to close the course before you have completed it, you will be returned to the page you were on once you log back in.  Now let’s move on to what you will learn in this course.  </a:t>
            </a:r>
          </a:p>
        </p:txBody>
      </p:sp>
      <p:sp>
        <p:nvSpPr>
          <p:cNvPr id="4" name="Slide Number Placeholder 3"/>
          <p:cNvSpPr>
            <a:spLocks noGrp="1"/>
          </p:cNvSpPr>
          <p:nvPr>
            <p:ph type="sldNum" sz="quarter" idx="10"/>
          </p:nvPr>
        </p:nvSpPr>
        <p:spPr/>
        <p:txBody>
          <a:bodyPr/>
          <a:lstStyle/>
          <a:p>
            <a:fld id="{CA846680-62A7-41C5-A79F-706D29C4710E}" type="slidenum">
              <a:rPr lang="en-US" smtClean="0"/>
              <a:pPr/>
              <a:t>2</a:t>
            </a:fld>
            <a:endParaRPr lang="en-US" dirty="0"/>
          </a:p>
        </p:txBody>
      </p:sp>
    </p:spTree>
    <p:extLst>
      <p:ext uri="{BB962C8B-B14F-4D97-AF65-F5344CB8AC3E}">
        <p14:creationId xmlns:p14="http://schemas.microsoft.com/office/powerpoint/2010/main" val="42018900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20</a:t>
            </a:fld>
            <a:endParaRPr lang="en-US" dirty="0"/>
          </a:p>
        </p:txBody>
      </p:sp>
    </p:spTree>
    <p:extLst>
      <p:ext uri="{BB962C8B-B14F-4D97-AF65-F5344CB8AC3E}">
        <p14:creationId xmlns:p14="http://schemas.microsoft.com/office/powerpoint/2010/main" val="33316315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21</a:t>
            </a:fld>
            <a:endParaRPr lang="en-US" dirty="0"/>
          </a:p>
        </p:txBody>
      </p:sp>
    </p:spTree>
    <p:extLst>
      <p:ext uri="{BB962C8B-B14F-4D97-AF65-F5344CB8AC3E}">
        <p14:creationId xmlns:p14="http://schemas.microsoft.com/office/powerpoint/2010/main" val="42599539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xfrm>
            <a:off x="117475" y="420688"/>
            <a:ext cx="4503738" cy="3379787"/>
          </a:xfrm>
          <a:noFill/>
          <a:ln>
            <a:solidFill>
              <a:srgbClr val="000000"/>
            </a:solidFill>
            <a:miter lim="800000"/>
            <a:headEnd/>
            <a:tailEnd/>
          </a:ln>
        </p:spPr>
      </p:sp>
      <p:sp>
        <p:nvSpPr>
          <p:cNvPr id="95235" name="Notes Placeholder 2"/>
          <p:cNvSpPr>
            <a:spLocks noGrp="1"/>
          </p:cNvSpPr>
          <p:nvPr>
            <p:ph type="body" idx="1"/>
          </p:nvPr>
        </p:nvSpPr>
        <p:spPr bwMode="auto"/>
        <p:txBody>
          <a:bodyPr wrap="square" numCol="1" anchor="t" anchorCtr="0" compatLnSpc="1">
            <a:prstTxWarp prst="textNoShape">
              <a:avLst/>
            </a:prstTxWarp>
          </a:bodyPr>
          <a:lstStyle/>
          <a:p>
            <a:pPr marL="221195" indent="-221195">
              <a:defRPr/>
            </a:pPr>
            <a:r>
              <a:rPr lang="en-US" b="0" dirty="0" smtClean="0"/>
              <a:t>Now that you have</a:t>
            </a:r>
            <a:r>
              <a:rPr lang="en-US" b="0" baseline="0" dirty="0" smtClean="0"/>
              <a:t> competed the course you should be able to describe each of the items on the bulleted list.  Now let’s look at where you can get help.  </a:t>
            </a:r>
            <a:endParaRPr lang="en-US" b="0" dirty="0" smtClean="0"/>
          </a:p>
        </p:txBody>
      </p:sp>
      <p:sp>
        <p:nvSpPr>
          <p:cNvPr id="993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8468B1-D4E7-4F50-ADFD-0A0E008D452E}" type="slidenum">
              <a:rPr lang="en-US" smtClean="0"/>
              <a:pPr/>
              <a:t>22</a:t>
            </a:fld>
            <a:endParaRPr lang="en-US" smtClean="0"/>
          </a:p>
        </p:txBody>
      </p:sp>
    </p:spTree>
    <p:extLst>
      <p:ext uri="{BB962C8B-B14F-4D97-AF65-F5344CB8AC3E}">
        <p14:creationId xmlns:p14="http://schemas.microsoft.com/office/powerpoint/2010/main" val="16970064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050" y="433388"/>
            <a:ext cx="4654550" cy="3490912"/>
          </a:xfrm>
        </p:spPr>
      </p:sp>
      <p:sp>
        <p:nvSpPr>
          <p:cNvPr id="3" name="Notes Placeholder 2"/>
          <p:cNvSpPr>
            <a:spLocks noGrp="1"/>
          </p:cNvSpPr>
          <p:nvPr>
            <p:ph type="body" idx="1"/>
          </p:nvPr>
        </p:nvSpPr>
        <p:spPr/>
        <p:txBody>
          <a:bodyPr/>
          <a:lstStyle/>
          <a:p>
            <a:pPr defTabSz="915443">
              <a:defRPr/>
            </a:pPr>
            <a:r>
              <a:rPr lang="en-US" b="0" dirty="0" smtClean="0"/>
              <a:t>If you are uncertain about how to supervise</a:t>
            </a:r>
            <a:r>
              <a:rPr lang="en-US" b="0" baseline="0" dirty="0" smtClean="0"/>
              <a:t> an employee the best person to contact is your manager.  If you need additional help contact the Civil Rights Manager for your region.  Now let’s look at other training courses on leadership you can take.</a:t>
            </a:r>
            <a:endParaRPr lang="en-US" b="0" baseline="0" dirty="0"/>
          </a:p>
          <a:p>
            <a:pPr marL="346610" lvl="1" indent="-171664"/>
            <a:endParaRPr lang="en-US" dirty="0"/>
          </a:p>
        </p:txBody>
      </p:sp>
      <p:sp>
        <p:nvSpPr>
          <p:cNvPr id="4" name="Slide Number Placeholder 3"/>
          <p:cNvSpPr>
            <a:spLocks noGrp="1"/>
          </p:cNvSpPr>
          <p:nvPr>
            <p:ph type="sldNum" sz="quarter" idx="10"/>
          </p:nvPr>
        </p:nvSpPr>
        <p:spPr/>
        <p:txBody>
          <a:bodyPr/>
          <a:lstStyle/>
          <a:p>
            <a:pPr>
              <a:defRPr/>
            </a:pPr>
            <a:fld id="{B9D51406-2B07-46CF-81B3-B43F924EAEC8}" type="slidenum">
              <a:rPr lang="en-US" smtClean="0"/>
              <a:pPr>
                <a:defRPr/>
              </a:pPr>
              <a:t>23</a:t>
            </a:fld>
            <a:endParaRPr lang="en-US" dirty="0"/>
          </a:p>
        </p:txBody>
      </p:sp>
    </p:spTree>
    <p:extLst>
      <p:ext uri="{BB962C8B-B14F-4D97-AF65-F5344CB8AC3E}">
        <p14:creationId xmlns:p14="http://schemas.microsoft.com/office/powerpoint/2010/main" val="42606987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24</a:t>
            </a:fld>
            <a:endParaRPr lang="en-US" dirty="0"/>
          </a:p>
        </p:txBody>
      </p:sp>
    </p:spTree>
    <p:extLst>
      <p:ext uri="{BB962C8B-B14F-4D97-AF65-F5344CB8AC3E}">
        <p14:creationId xmlns:p14="http://schemas.microsoft.com/office/powerpoint/2010/main" val="35146720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475" y="420688"/>
            <a:ext cx="4503738" cy="3379787"/>
          </a:xfrm>
        </p:spPr>
      </p:sp>
      <p:sp>
        <p:nvSpPr>
          <p:cNvPr id="3" name="Notes Placeholder 2"/>
          <p:cNvSpPr>
            <a:spLocks noGrp="1"/>
          </p:cNvSpPr>
          <p:nvPr>
            <p:ph type="body" idx="1"/>
          </p:nvPr>
        </p:nvSpPr>
        <p:spPr/>
        <p:txBody>
          <a:bodyPr/>
          <a:lstStyle/>
          <a:p>
            <a:r>
              <a:rPr lang="en-US" dirty="0" smtClean="0"/>
              <a:t>Congratulations</a:t>
            </a:r>
            <a:r>
              <a:rPr lang="en-US" baseline="0" dirty="0" smtClean="0"/>
              <a:t>, you have completed the Expectations of a Supervisor course!  In order to maintain a record of your successful completion of the course, you must complete the following assessment.  You may take the assessment as many times as you want, until you are happy with the results.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25</a:t>
            </a:fld>
            <a:endParaRPr lang="en-US" dirty="0"/>
          </a:p>
        </p:txBody>
      </p:sp>
    </p:spTree>
    <p:extLst>
      <p:ext uri="{BB962C8B-B14F-4D97-AF65-F5344CB8AC3E}">
        <p14:creationId xmlns:p14="http://schemas.microsoft.com/office/powerpoint/2010/main" val="3479200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xfrm>
            <a:off x="117475" y="420688"/>
            <a:ext cx="4503738" cy="3379787"/>
          </a:xfrm>
          <a:noFill/>
          <a:ln>
            <a:solidFill>
              <a:srgbClr val="000000"/>
            </a:solidFill>
            <a:miter lim="800000"/>
            <a:headEnd/>
            <a:tailEnd/>
          </a:ln>
        </p:spPr>
      </p:sp>
      <p:sp>
        <p:nvSpPr>
          <p:cNvPr id="95235" name="Notes Placeholder 2"/>
          <p:cNvSpPr>
            <a:spLocks noGrp="1"/>
          </p:cNvSpPr>
          <p:nvPr>
            <p:ph type="body" idx="1"/>
          </p:nvPr>
        </p:nvSpPr>
        <p:spPr bwMode="auto"/>
        <p:txBody>
          <a:bodyPr wrap="square" numCol="1" anchor="t" anchorCtr="0" compatLnSpc="1">
            <a:prstTxWarp prst="textNoShape">
              <a:avLst/>
            </a:prstTxWarp>
          </a:bodyPr>
          <a:lstStyle/>
          <a:p>
            <a:pPr marL="221195" indent="-221195">
              <a:defRPr/>
            </a:pPr>
            <a:r>
              <a:rPr lang="en-US" b="0" dirty="0" smtClean="0"/>
              <a:t>In your role as a supervisor,</a:t>
            </a:r>
            <a:r>
              <a:rPr lang="en-US" b="0" baseline="0" dirty="0" smtClean="0"/>
              <a:t> it is important to be able to apply the each of the learning objectives of the this course.  Take a moment to review the learning objectives of the course.  Upon completing this course you will have a chance to review them and see if they were met.  </a:t>
            </a:r>
            <a:endParaRPr lang="en-US" b="0" dirty="0" smtClean="0"/>
          </a:p>
        </p:txBody>
      </p:sp>
      <p:sp>
        <p:nvSpPr>
          <p:cNvPr id="993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8468B1-D4E7-4F50-ADFD-0A0E008D452E}" type="slidenum">
              <a:rPr lang="en-US" smtClean="0"/>
              <a:pPr/>
              <a:t>3</a:t>
            </a:fld>
            <a:endParaRPr lang="en-US" smtClean="0"/>
          </a:p>
        </p:txBody>
      </p:sp>
    </p:spTree>
    <p:extLst>
      <p:ext uri="{BB962C8B-B14F-4D97-AF65-F5344CB8AC3E}">
        <p14:creationId xmlns:p14="http://schemas.microsoft.com/office/powerpoint/2010/main" val="1543862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4</a:t>
            </a:fld>
            <a:endParaRPr lang="en-US" dirty="0"/>
          </a:p>
        </p:txBody>
      </p:sp>
    </p:spTree>
    <p:extLst>
      <p:ext uri="{BB962C8B-B14F-4D97-AF65-F5344CB8AC3E}">
        <p14:creationId xmlns:p14="http://schemas.microsoft.com/office/powerpoint/2010/main" val="134766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one last thing,</a:t>
            </a:r>
            <a:r>
              <a:rPr lang="en-US" baseline="0" dirty="0" smtClean="0"/>
              <a:t> before we continue on to the course.  Throughout the course you will be asked to verify your knowledge of the content in the course by answering questions.  At the end of the course you will be asked to complete an assessment.  The assessment will be used to verify you have knowledge of the content of the course and is also used by the LMS to validate that you have taken the course.  Now let’s move on to the course introduction section.</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a:t>
            </a:fld>
            <a:endParaRPr lang="en-US" dirty="0"/>
          </a:p>
        </p:txBody>
      </p:sp>
    </p:spTree>
    <p:extLst>
      <p:ext uri="{BB962C8B-B14F-4D97-AF65-F5344CB8AC3E}">
        <p14:creationId xmlns:p14="http://schemas.microsoft.com/office/powerpoint/2010/main" val="1126753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6</a:t>
            </a:fld>
            <a:endParaRPr lang="en-US" dirty="0"/>
          </a:p>
        </p:txBody>
      </p:sp>
    </p:spTree>
    <p:extLst>
      <p:ext uri="{BB962C8B-B14F-4D97-AF65-F5344CB8AC3E}">
        <p14:creationId xmlns:p14="http://schemas.microsoft.com/office/powerpoint/2010/main" val="3972862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7</a:t>
            </a:fld>
            <a:endParaRPr lang="en-US" dirty="0"/>
          </a:p>
        </p:txBody>
      </p:sp>
    </p:spTree>
    <p:extLst>
      <p:ext uri="{BB962C8B-B14F-4D97-AF65-F5344CB8AC3E}">
        <p14:creationId xmlns:p14="http://schemas.microsoft.com/office/powerpoint/2010/main" val="192192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8</a:t>
            </a:fld>
            <a:endParaRPr lang="en-US" dirty="0"/>
          </a:p>
        </p:txBody>
      </p:sp>
    </p:spTree>
    <p:extLst>
      <p:ext uri="{BB962C8B-B14F-4D97-AF65-F5344CB8AC3E}">
        <p14:creationId xmlns:p14="http://schemas.microsoft.com/office/powerpoint/2010/main" val="3563461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9</a:t>
            </a:fld>
            <a:endParaRPr lang="en-US" dirty="0"/>
          </a:p>
        </p:txBody>
      </p:sp>
    </p:spTree>
    <p:extLst>
      <p:ext uri="{BB962C8B-B14F-4D97-AF65-F5344CB8AC3E}">
        <p14:creationId xmlns:p14="http://schemas.microsoft.com/office/powerpoint/2010/main" val="34512748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Master" Target="../slideMasters/slideMaster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7" descr="P1010067.JPG"/>
          <p:cNvPicPr>
            <a:picLocks noChangeAspect="1"/>
          </p:cNvPicPr>
          <p:nvPr userDrawn="1"/>
        </p:nvPicPr>
        <p:blipFill>
          <a:blip r:embed="rId2" cstate="print"/>
          <a:srcRect/>
          <a:stretch>
            <a:fillRect/>
          </a:stretch>
        </p:blipFill>
        <p:spPr bwMode="auto">
          <a:xfrm>
            <a:off x="1954944" y="17463"/>
            <a:ext cx="1546225" cy="1143000"/>
          </a:xfrm>
          <a:prstGeom prst="rect">
            <a:avLst/>
          </a:prstGeom>
          <a:ln>
            <a:noFill/>
          </a:ln>
          <a:effectLst>
            <a:softEdge rad="112500"/>
          </a:effectLst>
        </p:spPr>
      </p:pic>
      <p:pic>
        <p:nvPicPr>
          <p:cNvPr id="7" name="Picture 8" descr="glen10.jpg"/>
          <p:cNvPicPr>
            <a:picLocks noChangeAspect="1"/>
          </p:cNvPicPr>
          <p:nvPr userDrawn="1"/>
        </p:nvPicPr>
        <p:blipFill>
          <a:blip r:embed="rId3" cstate="print"/>
          <a:srcRect/>
          <a:stretch>
            <a:fillRect/>
          </a:stretch>
        </p:blipFill>
        <p:spPr bwMode="auto">
          <a:xfrm>
            <a:off x="0" y="0"/>
            <a:ext cx="1730375" cy="1143000"/>
          </a:xfrm>
          <a:prstGeom prst="rect">
            <a:avLst/>
          </a:prstGeom>
          <a:ln>
            <a:noFill/>
          </a:ln>
          <a:effectLst>
            <a:softEdge rad="112500"/>
          </a:effectLst>
        </p:spPr>
      </p:pic>
      <p:pic>
        <p:nvPicPr>
          <p:cNvPr id="9" name="Picture 12" descr="Ritter061909small.jpg"/>
          <p:cNvPicPr>
            <a:picLocks noChangeAspect="1"/>
          </p:cNvPicPr>
          <p:nvPr userDrawn="1"/>
        </p:nvPicPr>
        <p:blipFill>
          <a:blip r:embed="rId4" cstate="print"/>
          <a:srcRect/>
          <a:stretch>
            <a:fillRect/>
          </a:stretch>
        </p:blipFill>
        <p:spPr bwMode="auto">
          <a:xfrm>
            <a:off x="5655532" y="17463"/>
            <a:ext cx="1711325" cy="1143000"/>
          </a:xfrm>
          <a:prstGeom prst="rect">
            <a:avLst/>
          </a:prstGeom>
          <a:ln>
            <a:noFill/>
          </a:ln>
          <a:effectLst>
            <a:softEdge rad="112500"/>
          </a:effectLst>
        </p:spPr>
      </p:pic>
      <p:pic>
        <p:nvPicPr>
          <p:cNvPr id="10" name="Picture 13" descr="MemorialLarge.jpg"/>
          <p:cNvPicPr>
            <a:picLocks noChangeAspect="1"/>
          </p:cNvPicPr>
          <p:nvPr userDrawn="1"/>
        </p:nvPicPr>
        <p:blipFill>
          <a:blip r:embed="rId5" cstate="print"/>
          <a:srcRect/>
          <a:stretch>
            <a:fillRect/>
          </a:stretch>
        </p:blipFill>
        <p:spPr bwMode="auto">
          <a:xfrm>
            <a:off x="7591425" y="17463"/>
            <a:ext cx="1552575" cy="1143000"/>
          </a:xfrm>
          <a:prstGeom prst="rect">
            <a:avLst/>
          </a:prstGeom>
          <a:ln>
            <a:noFill/>
          </a:ln>
          <a:effectLst>
            <a:softEdge rad="112500"/>
          </a:effectLst>
        </p:spPr>
      </p:pic>
      <p:sp>
        <p:nvSpPr>
          <p:cNvPr id="11" name="Rectangle 10"/>
          <p:cNvSpPr/>
          <p:nvPr userDrawn="1"/>
        </p:nvSpPr>
        <p:spPr>
          <a:xfrm>
            <a:off x="0" y="1143000"/>
            <a:ext cx="9144000" cy="5334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spc="100" baseline="0" dirty="0" smtClean="0"/>
              <a:t>Colorado Department of Transportation</a:t>
            </a:r>
            <a:endParaRPr lang="en-US" sz="3200" b="1" spc="100" baseline="0" dirty="0"/>
          </a:p>
        </p:txBody>
      </p:sp>
      <p:pic>
        <p:nvPicPr>
          <p:cNvPr id="5" name="Picture 4"/>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3725738" y="17463"/>
            <a:ext cx="1705225" cy="1143000"/>
          </a:xfrm>
          <a:prstGeom prst="rect">
            <a:avLst/>
          </a:prstGeom>
          <a:effectLst>
            <a:softEdge rad="112522"/>
          </a:effectLst>
        </p:spPr>
      </p:pic>
      <p:sp>
        <p:nvSpPr>
          <p:cNvPr id="12" name="Text Placeholder 2"/>
          <p:cNvSpPr>
            <a:spLocks noGrp="1"/>
          </p:cNvSpPr>
          <p:nvPr>
            <p:ph idx="1" hasCustomPrompt="1"/>
          </p:nvPr>
        </p:nvSpPr>
        <p:spPr bwMode="auto">
          <a:xfrm>
            <a:off x="182880" y="2057401"/>
            <a:ext cx="8818974" cy="3428999"/>
          </a:xfrm>
          <a:prstGeom prst="rect">
            <a:avLst/>
          </a:prstGeom>
          <a:noFill/>
          <a:ln w="9525">
            <a:noFill/>
            <a:miter lim="800000"/>
            <a:headEnd/>
            <a:tailEnd/>
          </a:ln>
          <a:effectLst>
            <a:softEdge rad="38100"/>
          </a:effectLst>
        </p:spPr>
        <p:txBody>
          <a:bodyPr vert="horz" wrap="square" lIns="91440" tIns="45720" rIns="91440" bIns="45720" numCol="1" anchor="ctr" anchorCtr="0" compatLnSpc="1">
            <a:prstTxWarp prst="textNoShape">
              <a:avLst/>
            </a:prstTxWarp>
          </a:bodyPr>
          <a:lstStyle>
            <a:lvl1pPr marL="0" indent="0" algn="ctr">
              <a:buNone/>
              <a:defRPr sz="3600" b="1" baseline="0">
                <a:latin typeface="+mj-lt"/>
              </a:defRPr>
            </a:lvl1pPr>
            <a:lvl2pPr marL="457200" indent="0" algn="ctr">
              <a:buFontTx/>
              <a:buNone/>
              <a:defRPr>
                <a:latin typeface="+mn-lt"/>
              </a:defRPr>
            </a:lvl2pPr>
            <a:lvl3pPr algn="ctr">
              <a:defRPr/>
            </a:lvl3pPr>
            <a:lvl4pPr algn="ctr">
              <a:defRPr/>
            </a:lvl4pPr>
            <a:lvl5pPr algn="ctr">
              <a:defRPr/>
            </a:lvl5pPr>
          </a:lstStyle>
          <a:p>
            <a:pPr lvl="0"/>
            <a:r>
              <a:rPr lang="en-US" dirty="0" smtClean="0"/>
              <a:t>Title of Course</a:t>
            </a:r>
          </a:p>
          <a:p>
            <a:pPr lvl="1"/>
            <a:r>
              <a:rPr lang="en-US" dirty="0" smtClean="0"/>
              <a:t>Second level</a:t>
            </a:r>
          </a:p>
        </p:txBody>
      </p:sp>
      <p:pic>
        <p:nvPicPr>
          <p:cNvPr id="14" name="Picture 13"/>
          <p:cNvPicPr>
            <a:picLocks noChangeAspect="1"/>
          </p:cNvPicPr>
          <p:nvPr userDrawn="1"/>
        </p:nvPicPr>
        <p:blipFill rotWithShape="1">
          <a:blip r:embed="rId7"/>
          <a:srcRect l="23091" t="41555" r="54850" b="41109"/>
          <a:stretch/>
        </p:blipFill>
        <p:spPr>
          <a:xfrm>
            <a:off x="211807" y="5634556"/>
            <a:ext cx="1743137" cy="1058333"/>
          </a:xfrm>
          <a:prstGeom prst="rect">
            <a:avLst/>
          </a:prstGeom>
        </p:spPr>
      </p:pic>
    </p:spTree>
    <p:extLst>
      <p:ext uri="{BB962C8B-B14F-4D97-AF65-F5344CB8AC3E}">
        <p14:creationId xmlns:p14="http://schemas.microsoft.com/office/powerpoint/2010/main" val="3073234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Top_Graphic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a:t>
            </a:fld>
            <a:endParaRPr lang="en-US" dirty="0"/>
          </a:p>
        </p:txBody>
      </p:sp>
      <p:sp>
        <p:nvSpPr>
          <p:cNvPr id="6" name="Content Placeholder 5"/>
          <p:cNvSpPr>
            <a:spLocks noGrp="1"/>
          </p:cNvSpPr>
          <p:nvPr>
            <p:ph sz="quarter" idx="12"/>
          </p:nvPr>
        </p:nvSpPr>
        <p:spPr>
          <a:xfrm>
            <a:off x="182562" y="1371600"/>
            <a:ext cx="8778875" cy="2899954"/>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7"/>
          <p:cNvSpPr>
            <a:spLocks noGrp="1"/>
          </p:cNvSpPr>
          <p:nvPr>
            <p:ph sz="quarter" idx="13"/>
          </p:nvPr>
        </p:nvSpPr>
        <p:spPr>
          <a:xfrm>
            <a:off x="182563" y="4376738"/>
            <a:ext cx="8778875" cy="1879600"/>
          </a:xfrm>
          <a:effectLst>
            <a:softEdge rad="38100"/>
          </a:effectLst>
        </p:spPr>
        <p:txBody>
          <a:bodyPr/>
          <a:lstStyle/>
          <a:p>
            <a:pPr lvl="0"/>
            <a:r>
              <a:rPr lang="en-US" smtClean="0"/>
              <a:t>Click to edit Master text styles</a:t>
            </a:r>
          </a:p>
        </p:txBody>
      </p:sp>
    </p:spTree>
    <p:extLst>
      <p:ext uri="{BB962C8B-B14F-4D97-AF65-F5344CB8AC3E}">
        <p14:creationId xmlns:p14="http://schemas.microsoft.com/office/powerpoint/2010/main" val="382250975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Cover Page (Hidde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Section Cover Page (Hidden)</a:t>
            </a:r>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a:t>
            </a:fld>
            <a:endParaRPr lang="en-US" dirty="0"/>
          </a:p>
        </p:txBody>
      </p:sp>
      <p:sp>
        <p:nvSpPr>
          <p:cNvPr id="10" name="Content Placeholder 5"/>
          <p:cNvSpPr>
            <a:spLocks noGrp="1"/>
          </p:cNvSpPr>
          <p:nvPr>
            <p:ph sz="quarter" idx="12"/>
          </p:nvPr>
        </p:nvSpPr>
        <p:spPr>
          <a:xfrm>
            <a:off x="182562" y="1371600"/>
            <a:ext cx="8778875" cy="4876800"/>
          </a:xfrm>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0916720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a:t>
            </a:fld>
            <a:endParaRPr lang="en-US" dirty="0"/>
          </a:p>
        </p:txBody>
      </p:sp>
    </p:spTree>
    <p:extLst>
      <p:ext uri="{BB962C8B-B14F-4D97-AF65-F5344CB8AC3E}">
        <p14:creationId xmlns:p14="http://schemas.microsoft.com/office/powerpoint/2010/main" val="3293749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7" descr="P1010067.JPG"/>
          <p:cNvPicPr>
            <a:picLocks noChangeAspect="1"/>
          </p:cNvPicPr>
          <p:nvPr userDrawn="1"/>
        </p:nvPicPr>
        <p:blipFill>
          <a:blip r:embed="rId2" cstate="print"/>
          <a:srcRect/>
          <a:stretch>
            <a:fillRect/>
          </a:stretch>
        </p:blipFill>
        <p:spPr bwMode="auto">
          <a:xfrm>
            <a:off x="1954944" y="17463"/>
            <a:ext cx="1546225" cy="1143000"/>
          </a:xfrm>
          <a:prstGeom prst="rect">
            <a:avLst/>
          </a:prstGeom>
          <a:ln>
            <a:noFill/>
          </a:ln>
          <a:effectLst>
            <a:softEdge rad="112500"/>
          </a:effectLst>
        </p:spPr>
      </p:pic>
      <p:pic>
        <p:nvPicPr>
          <p:cNvPr id="7" name="Picture 8" descr="glen10.jpg"/>
          <p:cNvPicPr>
            <a:picLocks noChangeAspect="1"/>
          </p:cNvPicPr>
          <p:nvPr userDrawn="1"/>
        </p:nvPicPr>
        <p:blipFill>
          <a:blip r:embed="rId3" cstate="print"/>
          <a:srcRect/>
          <a:stretch>
            <a:fillRect/>
          </a:stretch>
        </p:blipFill>
        <p:spPr bwMode="auto">
          <a:xfrm>
            <a:off x="0" y="0"/>
            <a:ext cx="1730375" cy="1143000"/>
          </a:xfrm>
          <a:prstGeom prst="rect">
            <a:avLst/>
          </a:prstGeom>
          <a:ln>
            <a:noFill/>
          </a:ln>
          <a:effectLst>
            <a:softEdge rad="112500"/>
          </a:effectLst>
        </p:spPr>
      </p:pic>
      <p:pic>
        <p:nvPicPr>
          <p:cNvPr id="9" name="Picture 12" descr="Ritter061909small.jpg"/>
          <p:cNvPicPr>
            <a:picLocks noChangeAspect="1"/>
          </p:cNvPicPr>
          <p:nvPr userDrawn="1"/>
        </p:nvPicPr>
        <p:blipFill>
          <a:blip r:embed="rId4" cstate="print"/>
          <a:srcRect/>
          <a:stretch>
            <a:fillRect/>
          </a:stretch>
        </p:blipFill>
        <p:spPr bwMode="auto">
          <a:xfrm>
            <a:off x="5655532" y="17463"/>
            <a:ext cx="1711325" cy="1143000"/>
          </a:xfrm>
          <a:prstGeom prst="rect">
            <a:avLst/>
          </a:prstGeom>
          <a:ln>
            <a:noFill/>
          </a:ln>
          <a:effectLst>
            <a:softEdge rad="112500"/>
          </a:effectLst>
        </p:spPr>
      </p:pic>
      <p:pic>
        <p:nvPicPr>
          <p:cNvPr id="10" name="Picture 13" descr="MemorialLarge.jpg"/>
          <p:cNvPicPr>
            <a:picLocks noChangeAspect="1"/>
          </p:cNvPicPr>
          <p:nvPr userDrawn="1"/>
        </p:nvPicPr>
        <p:blipFill>
          <a:blip r:embed="rId5" cstate="print"/>
          <a:srcRect/>
          <a:stretch>
            <a:fillRect/>
          </a:stretch>
        </p:blipFill>
        <p:spPr bwMode="auto">
          <a:xfrm>
            <a:off x="7591425" y="17463"/>
            <a:ext cx="1552575" cy="1143000"/>
          </a:xfrm>
          <a:prstGeom prst="rect">
            <a:avLst/>
          </a:prstGeom>
          <a:ln>
            <a:noFill/>
          </a:ln>
          <a:effectLst>
            <a:softEdge rad="112500"/>
          </a:effectLst>
        </p:spPr>
      </p:pic>
      <p:sp>
        <p:nvSpPr>
          <p:cNvPr id="11" name="Rectangle 10"/>
          <p:cNvSpPr/>
          <p:nvPr userDrawn="1"/>
        </p:nvSpPr>
        <p:spPr>
          <a:xfrm>
            <a:off x="0" y="1143000"/>
            <a:ext cx="9144000" cy="5334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spc="100" dirty="0" smtClean="0">
                <a:solidFill>
                  <a:prstClr val="white"/>
                </a:solidFill>
              </a:rPr>
              <a:t>Colorado Department of Transportation</a:t>
            </a:r>
            <a:endParaRPr lang="en-US" sz="3200" b="1" spc="100" dirty="0">
              <a:solidFill>
                <a:prstClr val="white"/>
              </a:solidFill>
            </a:endParaRPr>
          </a:p>
        </p:txBody>
      </p:sp>
      <p:pic>
        <p:nvPicPr>
          <p:cNvPr id="5" name="Picture 4"/>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3725738" y="17463"/>
            <a:ext cx="1705225" cy="1143000"/>
          </a:xfrm>
          <a:prstGeom prst="rect">
            <a:avLst/>
          </a:prstGeom>
          <a:effectLst>
            <a:softEdge rad="112522"/>
          </a:effectLst>
        </p:spPr>
      </p:pic>
      <p:sp>
        <p:nvSpPr>
          <p:cNvPr id="12" name="Text Placeholder 2"/>
          <p:cNvSpPr>
            <a:spLocks noGrp="1"/>
          </p:cNvSpPr>
          <p:nvPr>
            <p:ph idx="1" hasCustomPrompt="1"/>
          </p:nvPr>
        </p:nvSpPr>
        <p:spPr bwMode="auto">
          <a:xfrm>
            <a:off x="182880" y="2057401"/>
            <a:ext cx="8818974" cy="3428999"/>
          </a:xfrm>
          <a:prstGeom prst="rect">
            <a:avLst/>
          </a:prstGeom>
          <a:noFill/>
          <a:ln w="9525">
            <a:noFill/>
            <a:miter lim="800000"/>
            <a:headEnd/>
            <a:tailEnd/>
          </a:ln>
          <a:effectLst>
            <a:softEdge rad="38100"/>
          </a:effectLst>
        </p:spPr>
        <p:txBody>
          <a:bodyPr vert="horz" wrap="square" lIns="91440" tIns="45720" rIns="91440" bIns="45720" numCol="1" anchor="ctr" anchorCtr="0" compatLnSpc="1">
            <a:prstTxWarp prst="textNoShape">
              <a:avLst/>
            </a:prstTxWarp>
          </a:bodyPr>
          <a:lstStyle>
            <a:lvl1pPr marL="0" indent="0" algn="ctr">
              <a:buNone/>
              <a:defRPr sz="3600" b="1" baseline="0">
                <a:latin typeface="+mj-lt"/>
              </a:defRPr>
            </a:lvl1pPr>
            <a:lvl2pPr marL="457200" indent="0" algn="ctr">
              <a:buFontTx/>
              <a:buNone/>
              <a:defRPr>
                <a:latin typeface="+mn-lt"/>
              </a:defRPr>
            </a:lvl2pPr>
            <a:lvl3pPr algn="ctr">
              <a:defRPr/>
            </a:lvl3pPr>
            <a:lvl4pPr algn="ctr">
              <a:defRPr/>
            </a:lvl4pPr>
            <a:lvl5pPr algn="ctr">
              <a:defRPr/>
            </a:lvl5pPr>
          </a:lstStyle>
          <a:p>
            <a:pPr lvl="0"/>
            <a:r>
              <a:rPr lang="en-US" dirty="0" smtClean="0"/>
              <a:t>Title of Course</a:t>
            </a:r>
          </a:p>
          <a:p>
            <a:pPr lvl="1"/>
            <a:r>
              <a:rPr lang="en-US" dirty="0" smtClean="0"/>
              <a:t>Second level</a:t>
            </a:r>
          </a:p>
        </p:txBody>
      </p:sp>
      <p:pic>
        <p:nvPicPr>
          <p:cNvPr id="14" name="Picture 13"/>
          <p:cNvPicPr>
            <a:picLocks noChangeAspect="1"/>
          </p:cNvPicPr>
          <p:nvPr userDrawn="1"/>
        </p:nvPicPr>
        <p:blipFill rotWithShape="1">
          <a:blip r:embed="rId7"/>
          <a:srcRect l="23091" t="41555" r="54850" b="41109"/>
          <a:stretch/>
        </p:blipFill>
        <p:spPr>
          <a:xfrm>
            <a:off x="211807" y="5634556"/>
            <a:ext cx="1743137" cy="1058333"/>
          </a:xfrm>
          <a:prstGeom prst="rect">
            <a:avLst/>
          </a:prstGeom>
        </p:spPr>
      </p:pic>
    </p:spTree>
    <p:extLst>
      <p:ext uri="{BB962C8B-B14F-4D97-AF65-F5344CB8AC3E}">
        <p14:creationId xmlns:p14="http://schemas.microsoft.com/office/powerpoint/2010/main" val="151762460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4419013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urseAgenda&amp;Section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417320"/>
            <a:ext cx="7360920" cy="4754880"/>
          </a:xfrm>
          <a:effectLst>
            <a:softEdge rad="38100"/>
          </a:effectLst>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grpSp>
        <p:nvGrpSpPr>
          <p:cNvPr id="7" name="Group 6"/>
          <p:cNvGrpSpPr/>
          <p:nvPr userDrawn="1"/>
        </p:nvGrpSpPr>
        <p:grpSpPr>
          <a:xfrm>
            <a:off x="273120" y="1499816"/>
            <a:ext cx="685800" cy="4672384"/>
            <a:chOff x="457200" y="1499816"/>
            <a:chExt cx="685800" cy="4672384"/>
          </a:xfrm>
        </p:grpSpPr>
        <p:cxnSp>
          <p:nvCxnSpPr>
            <p:cNvPr id="8" name="Straight Connector 7"/>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0" name="Rounded Rectangle 9"/>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1" name="Rounded Rectangle 10"/>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2" name="Rounded Rectangle 11"/>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3" name="Rounded Rectangle 12"/>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spTree>
    <p:extLst>
      <p:ext uri="{BB962C8B-B14F-4D97-AF65-F5344CB8AC3E}">
        <p14:creationId xmlns:p14="http://schemas.microsoft.com/office/powerpoint/2010/main" val="190466746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urseAgenda&amp;SectionObjectives">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247048" y="1365295"/>
            <a:ext cx="1252744" cy="4849294"/>
          </a:xfrm>
          <a:prstGeom prst="rect">
            <a:avLst/>
          </a:prstGeom>
        </p:spPr>
      </p:pic>
    </p:spTree>
    <p:extLst>
      <p:ext uri="{BB962C8B-B14F-4D97-AF65-F5344CB8AC3E}">
        <p14:creationId xmlns:p14="http://schemas.microsoft.com/office/powerpoint/2010/main" val="68914055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Ta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80777" y="5876001"/>
            <a:ext cx="423334" cy="437684"/>
          </a:xfrm>
          <a:prstGeom prst="rect">
            <a:avLst/>
          </a:prstGeom>
        </p:spPr>
      </p:pic>
    </p:spTree>
    <p:extLst>
      <p:ext uri="{BB962C8B-B14F-4D97-AF65-F5344CB8AC3E}">
        <p14:creationId xmlns:p14="http://schemas.microsoft.com/office/powerpoint/2010/main" val="251392881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xer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1000" y="1371600"/>
            <a:ext cx="7310120" cy="4937125"/>
          </a:xfrm>
          <a:effectLst>
            <a:softEdge rad="38100"/>
          </a:effectLst>
        </p:spPr>
        <p:txBody>
          <a:bodyPr/>
          <a:lstStyle>
            <a:lvl4pPr marL="1371600" indent="0">
              <a:buNone/>
              <a:defRPr/>
            </a:lvl4pPr>
            <a:lvl5pPr marL="1828800" indent="0">
              <a:buNone/>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hasCustomPrompt="1"/>
          </p:nvPr>
        </p:nvSpPr>
        <p:spPr>
          <a:xfrm>
            <a:off x="182880" y="103188"/>
            <a:ext cx="8778240" cy="1143000"/>
          </a:xfrm>
        </p:spPr>
        <p:txBody>
          <a:bodyPr/>
          <a:lstStyle/>
          <a:p>
            <a:r>
              <a:rPr lang="en-US" dirty="0" smtClean="0"/>
              <a:t>Exercise</a:t>
            </a:r>
            <a:endParaRPr lang="en-US" dirty="0"/>
          </a:p>
        </p:txBody>
      </p:sp>
      <p:pic>
        <p:nvPicPr>
          <p:cNvPr id="8" name="Picture 7" descr="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667" y="5884333"/>
            <a:ext cx="437444" cy="452273"/>
          </a:xfrm>
          <a:prstGeom prst="rect">
            <a:avLst/>
          </a:prstGeom>
        </p:spPr>
      </p:pic>
      <p:pic>
        <p:nvPicPr>
          <p:cNvPr id="9" name="Picture 8" descr="j0309602.jpg"/>
          <p:cNvPicPr>
            <a:picLocks noChangeAspect="1"/>
          </p:cNvPicPr>
          <p:nvPr userDrawn="1"/>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3773" r="17964"/>
          <a:stretch/>
        </p:blipFill>
        <p:spPr>
          <a:xfrm>
            <a:off x="184945" y="1393176"/>
            <a:ext cx="1405584" cy="4820633"/>
          </a:xfrm>
          <a:prstGeom prst="rect">
            <a:avLst/>
          </a:prstGeom>
          <a:ln>
            <a:noFill/>
          </a:ln>
          <a:effectLst>
            <a:softEdge rad="112500"/>
          </a:effectLst>
        </p:spPr>
      </p:pic>
    </p:spTree>
    <p:extLst>
      <p:ext uri="{BB962C8B-B14F-4D97-AF65-F5344CB8AC3E}">
        <p14:creationId xmlns:p14="http://schemas.microsoft.com/office/powerpoint/2010/main" val="391925313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es Slide">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4889" y="5890931"/>
            <a:ext cx="418273" cy="432452"/>
          </a:xfrm>
          <a:prstGeom prst="rect">
            <a:avLst/>
          </a:prstGeom>
        </p:spPr>
      </p:pic>
      <p:sp>
        <p:nvSpPr>
          <p:cNvPr id="10" name="Text Placeholder 9"/>
          <p:cNvSpPr>
            <a:spLocks noGrp="1"/>
          </p:cNvSpPr>
          <p:nvPr>
            <p:ph type="body" sz="quarter" idx="12" hasCustomPrompt="1"/>
          </p:nvPr>
        </p:nvSpPr>
        <p:spPr>
          <a:xfrm>
            <a:off x="196850" y="1368425"/>
            <a:ext cx="8750300" cy="4953000"/>
          </a:xfrm>
        </p:spPr>
        <p:txBody>
          <a:bodyPr/>
          <a:lstStyle/>
          <a:p>
            <a:pPr lvl="0"/>
            <a:r>
              <a:rPr lang="en-US" dirty="0" smtClean="0"/>
              <a:t>Question</a:t>
            </a:r>
          </a:p>
          <a:p>
            <a:pPr lvl="1"/>
            <a:r>
              <a:rPr lang="en-US" dirty="0" smtClean="0"/>
              <a:t>Answer</a:t>
            </a:r>
          </a:p>
        </p:txBody>
      </p:sp>
    </p:spTree>
    <p:extLst>
      <p:ext uri="{BB962C8B-B14F-4D97-AF65-F5344CB8AC3E}">
        <p14:creationId xmlns:p14="http://schemas.microsoft.com/office/powerpoint/2010/main" val="4123035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3044171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Left_Graphic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2004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solidFill>
                  <a:prstClr val="white"/>
                </a:solidFill>
              </a:rPr>
              <a:t>Slide </a:t>
            </a:r>
            <a:fld id="{3D23ED13-A12C-4854-A91E-EB5CAF90118D}" type="slidenum">
              <a:rPr lang="en-US" smtClean="0">
                <a:solidFill>
                  <a:prstClr val="white"/>
                </a:solidFill>
              </a:rPr>
              <a:pPr>
                <a:defRPr/>
              </a:pPr>
              <a:t>‹#›</a:t>
            </a:fld>
            <a:endParaRPr lang="en-US" dirty="0">
              <a:solidFill>
                <a:prstClr val="white"/>
              </a:solidFill>
            </a:endParaRPr>
          </a:p>
        </p:txBody>
      </p:sp>
      <p:sp>
        <p:nvSpPr>
          <p:cNvPr id="9" name="Content Placeholder 3"/>
          <p:cNvSpPr>
            <a:spLocks noGrp="1"/>
          </p:cNvSpPr>
          <p:nvPr>
            <p:ph sz="half" idx="12"/>
          </p:nvPr>
        </p:nvSpPr>
        <p:spPr>
          <a:xfrm>
            <a:off x="559308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2004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Tree>
    <p:extLst>
      <p:ext uri="{BB962C8B-B14F-4D97-AF65-F5344CB8AC3E}">
        <p14:creationId xmlns:p14="http://schemas.microsoft.com/office/powerpoint/2010/main" val="151543750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aphic Left_Text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79476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solidFill>
                  <a:prstClr val="white"/>
                </a:solidFill>
              </a:rPr>
              <a:t>Slide </a:t>
            </a:r>
            <a:fld id="{3D23ED13-A12C-4854-A91E-EB5CAF90118D}" type="slidenum">
              <a:rPr lang="en-US" smtClean="0">
                <a:solidFill>
                  <a:prstClr val="white"/>
                </a:solidFill>
              </a:rPr>
              <a:pPr>
                <a:defRPr/>
              </a:pPr>
              <a:t>‹#›</a:t>
            </a:fld>
            <a:endParaRPr lang="en-US" dirty="0">
              <a:solidFill>
                <a:prstClr val="white"/>
              </a:solidFill>
            </a:endParaRPr>
          </a:p>
        </p:txBody>
      </p:sp>
      <p:sp>
        <p:nvSpPr>
          <p:cNvPr id="9" name="Content Placeholder 3"/>
          <p:cNvSpPr>
            <a:spLocks noGrp="1"/>
          </p:cNvSpPr>
          <p:nvPr>
            <p:ph sz="half" idx="12"/>
          </p:nvPr>
        </p:nvSpPr>
        <p:spPr>
          <a:xfrm>
            <a:off x="30480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p:txBody>
      </p:sp>
      <p:sp>
        <p:nvSpPr>
          <p:cNvPr id="10" name="Footer Placeholder 4"/>
          <p:cNvSpPr>
            <a:spLocks noGrp="1"/>
          </p:cNvSpPr>
          <p:nvPr>
            <p:ph type="ftr" sz="quarter" idx="10"/>
          </p:nvPr>
        </p:nvSpPr>
        <p:spPr>
          <a:xfrm>
            <a:off x="30480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Tree>
    <p:extLst>
      <p:ext uri="{BB962C8B-B14F-4D97-AF65-F5344CB8AC3E}">
        <p14:creationId xmlns:p14="http://schemas.microsoft.com/office/powerpoint/2010/main" val="379294650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Top_Graphic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dirty="0" smtClean="0">
                <a:solidFill>
                  <a:prstClr val="white"/>
                </a:solidFill>
              </a:rPr>
              <a:t>Colorado Department of Transportation</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 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Content Placeholder 5"/>
          <p:cNvSpPr>
            <a:spLocks noGrp="1"/>
          </p:cNvSpPr>
          <p:nvPr>
            <p:ph sz="quarter" idx="12"/>
          </p:nvPr>
        </p:nvSpPr>
        <p:spPr>
          <a:xfrm>
            <a:off x="182562" y="1371600"/>
            <a:ext cx="8778875" cy="2899954"/>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Content Placeholder 7"/>
          <p:cNvSpPr>
            <a:spLocks noGrp="1"/>
          </p:cNvSpPr>
          <p:nvPr>
            <p:ph sz="quarter" idx="13"/>
          </p:nvPr>
        </p:nvSpPr>
        <p:spPr>
          <a:xfrm>
            <a:off x="182563" y="4376738"/>
            <a:ext cx="8778875" cy="1879600"/>
          </a:xfrm>
          <a:effectLst>
            <a:softEdge rad="38100"/>
          </a:effectLst>
        </p:spPr>
        <p:txBody>
          <a:bodyPr/>
          <a:lstStyle/>
          <a:p>
            <a:pPr lvl="0"/>
            <a:r>
              <a:rPr lang="en-US" dirty="0" smtClean="0"/>
              <a:t>Click to edit Master text styles</a:t>
            </a:r>
          </a:p>
        </p:txBody>
      </p:sp>
    </p:spTree>
    <p:extLst>
      <p:ext uri="{BB962C8B-B14F-4D97-AF65-F5344CB8AC3E}">
        <p14:creationId xmlns:p14="http://schemas.microsoft.com/office/powerpoint/2010/main" val="219495937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dirty="0" smtClean="0">
                <a:solidFill>
                  <a:prstClr val="white"/>
                </a:solidFill>
              </a:rPr>
              <a:t>Colorado Department of Transportation</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 Slide </a:t>
            </a:r>
            <a:fld id="{F1733E7F-F35A-45C7-967F-B65877603703}"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4652543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Key Terms">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247048" y="1365295"/>
            <a:ext cx="1252744" cy="4849294"/>
          </a:xfrm>
          <a:prstGeom prst="rect">
            <a:avLst/>
          </a:prstGeom>
        </p:spPr>
      </p:pic>
    </p:spTree>
    <p:extLst>
      <p:ext uri="{BB962C8B-B14F-4D97-AF65-F5344CB8AC3E}">
        <p14:creationId xmlns:p14="http://schemas.microsoft.com/office/powerpoint/2010/main" val="191836446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7" descr="P1010067.JPG"/>
          <p:cNvPicPr>
            <a:picLocks noChangeAspect="1"/>
          </p:cNvPicPr>
          <p:nvPr userDrawn="1"/>
        </p:nvPicPr>
        <p:blipFill>
          <a:blip r:embed="rId2" cstate="print"/>
          <a:srcRect/>
          <a:stretch>
            <a:fillRect/>
          </a:stretch>
        </p:blipFill>
        <p:spPr bwMode="auto">
          <a:xfrm>
            <a:off x="1954944" y="17463"/>
            <a:ext cx="1546225" cy="1143000"/>
          </a:xfrm>
          <a:prstGeom prst="rect">
            <a:avLst/>
          </a:prstGeom>
          <a:ln>
            <a:noFill/>
          </a:ln>
          <a:effectLst>
            <a:softEdge rad="112500"/>
          </a:effectLst>
        </p:spPr>
      </p:pic>
      <p:pic>
        <p:nvPicPr>
          <p:cNvPr id="7" name="Picture 8" descr="glen10.jpg"/>
          <p:cNvPicPr>
            <a:picLocks noChangeAspect="1"/>
          </p:cNvPicPr>
          <p:nvPr userDrawn="1"/>
        </p:nvPicPr>
        <p:blipFill>
          <a:blip r:embed="rId3" cstate="print"/>
          <a:srcRect/>
          <a:stretch>
            <a:fillRect/>
          </a:stretch>
        </p:blipFill>
        <p:spPr bwMode="auto">
          <a:xfrm>
            <a:off x="0" y="0"/>
            <a:ext cx="1730375" cy="1143000"/>
          </a:xfrm>
          <a:prstGeom prst="rect">
            <a:avLst/>
          </a:prstGeom>
          <a:ln>
            <a:noFill/>
          </a:ln>
          <a:effectLst>
            <a:softEdge rad="112500"/>
          </a:effectLst>
        </p:spPr>
      </p:pic>
      <p:pic>
        <p:nvPicPr>
          <p:cNvPr id="9" name="Picture 12" descr="Ritter061909small.jpg"/>
          <p:cNvPicPr>
            <a:picLocks noChangeAspect="1"/>
          </p:cNvPicPr>
          <p:nvPr userDrawn="1"/>
        </p:nvPicPr>
        <p:blipFill>
          <a:blip r:embed="rId4" cstate="print"/>
          <a:srcRect/>
          <a:stretch>
            <a:fillRect/>
          </a:stretch>
        </p:blipFill>
        <p:spPr bwMode="auto">
          <a:xfrm>
            <a:off x="5655532" y="17463"/>
            <a:ext cx="1711325" cy="1143000"/>
          </a:xfrm>
          <a:prstGeom prst="rect">
            <a:avLst/>
          </a:prstGeom>
          <a:ln>
            <a:noFill/>
          </a:ln>
          <a:effectLst>
            <a:softEdge rad="112500"/>
          </a:effectLst>
        </p:spPr>
      </p:pic>
      <p:pic>
        <p:nvPicPr>
          <p:cNvPr id="10" name="Picture 13" descr="MemorialLarge.jpg"/>
          <p:cNvPicPr>
            <a:picLocks noChangeAspect="1"/>
          </p:cNvPicPr>
          <p:nvPr userDrawn="1"/>
        </p:nvPicPr>
        <p:blipFill>
          <a:blip r:embed="rId5" cstate="print"/>
          <a:srcRect/>
          <a:stretch>
            <a:fillRect/>
          </a:stretch>
        </p:blipFill>
        <p:spPr bwMode="auto">
          <a:xfrm>
            <a:off x="7591425" y="17463"/>
            <a:ext cx="1552575" cy="1143000"/>
          </a:xfrm>
          <a:prstGeom prst="rect">
            <a:avLst/>
          </a:prstGeom>
          <a:ln>
            <a:noFill/>
          </a:ln>
          <a:effectLst>
            <a:softEdge rad="112500"/>
          </a:effectLst>
        </p:spPr>
      </p:pic>
      <p:sp>
        <p:nvSpPr>
          <p:cNvPr id="11" name="Rectangle 10"/>
          <p:cNvSpPr/>
          <p:nvPr userDrawn="1"/>
        </p:nvSpPr>
        <p:spPr>
          <a:xfrm>
            <a:off x="0" y="1143000"/>
            <a:ext cx="9144000" cy="5334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spc="100" dirty="0" smtClean="0">
                <a:solidFill>
                  <a:prstClr val="white"/>
                </a:solidFill>
              </a:rPr>
              <a:t>Colorado Department of Transportation</a:t>
            </a:r>
            <a:endParaRPr lang="en-US" sz="3200" b="1" spc="100" dirty="0">
              <a:solidFill>
                <a:prstClr val="white"/>
              </a:solidFill>
            </a:endParaRPr>
          </a:p>
        </p:txBody>
      </p:sp>
      <p:pic>
        <p:nvPicPr>
          <p:cNvPr id="5" name="Picture 4"/>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3725738" y="17463"/>
            <a:ext cx="1705225" cy="1143000"/>
          </a:xfrm>
          <a:prstGeom prst="rect">
            <a:avLst/>
          </a:prstGeom>
          <a:effectLst>
            <a:softEdge rad="112522"/>
          </a:effectLst>
        </p:spPr>
      </p:pic>
      <p:sp>
        <p:nvSpPr>
          <p:cNvPr id="12" name="Text Placeholder 2"/>
          <p:cNvSpPr>
            <a:spLocks noGrp="1"/>
          </p:cNvSpPr>
          <p:nvPr>
            <p:ph idx="1" hasCustomPrompt="1"/>
          </p:nvPr>
        </p:nvSpPr>
        <p:spPr bwMode="auto">
          <a:xfrm>
            <a:off x="182880" y="2057401"/>
            <a:ext cx="8818974" cy="3428999"/>
          </a:xfrm>
          <a:prstGeom prst="rect">
            <a:avLst/>
          </a:prstGeom>
          <a:noFill/>
          <a:ln w="9525">
            <a:noFill/>
            <a:miter lim="800000"/>
            <a:headEnd/>
            <a:tailEnd/>
          </a:ln>
          <a:effectLst>
            <a:softEdge rad="38100"/>
          </a:effectLst>
        </p:spPr>
        <p:txBody>
          <a:bodyPr vert="horz" wrap="square" lIns="91440" tIns="45720" rIns="91440" bIns="45720" numCol="1" anchor="ctr" anchorCtr="0" compatLnSpc="1">
            <a:prstTxWarp prst="textNoShape">
              <a:avLst/>
            </a:prstTxWarp>
          </a:bodyPr>
          <a:lstStyle>
            <a:lvl1pPr marL="0" indent="0" algn="ctr">
              <a:buNone/>
              <a:defRPr sz="3600" b="1" baseline="0">
                <a:latin typeface="+mj-lt"/>
              </a:defRPr>
            </a:lvl1pPr>
            <a:lvl2pPr marL="457200" indent="0" algn="ctr">
              <a:buFontTx/>
              <a:buNone/>
              <a:defRPr>
                <a:latin typeface="+mn-lt"/>
              </a:defRPr>
            </a:lvl2pPr>
            <a:lvl3pPr algn="ctr">
              <a:defRPr/>
            </a:lvl3pPr>
            <a:lvl4pPr algn="ctr">
              <a:defRPr/>
            </a:lvl4pPr>
            <a:lvl5pPr algn="ctr">
              <a:defRPr/>
            </a:lvl5pPr>
          </a:lstStyle>
          <a:p>
            <a:pPr lvl="0"/>
            <a:r>
              <a:rPr lang="en-US" dirty="0" smtClean="0"/>
              <a:t>Title of Course</a:t>
            </a:r>
          </a:p>
          <a:p>
            <a:pPr lvl="1"/>
            <a:r>
              <a:rPr lang="en-US" dirty="0" smtClean="0"/>
              <a:t>Second level</a:t>
            </a:r>
          </a:p>
        </p:txBody>
      </p:sp>
      <p:pic>
        <p:nvPicPr>
          <p:cNvPr id="14" name="Picture 13"/>
          <p:cNvPicPr>
            <a:picLocks noChangeAspect="1"/>
          </p:cNvPicPr>
          <p:nvPr userDrawn="1"/>
        </p:nvPicPr>
        <p:blipFill rotWithShape="1">
          <a:blip r:embed="rId7"/>
          <a:srcRect l="23091" t="41555" r="54850" b="41109"/>
          <a:stretch/>
        </p:blipFill>
        <p:spPr>
          <a:xfrm>
            <a:off x="211807" y="5634556"/>
            <a:ext cx="1743137" cy="1058333"/>
          </a:xfrm>
          <a:prstGeom prst="rect">
            <a:avLst/>
          </a:prstGeom>
        </p:spPr>
      </p:pic>
    </p:spTree>
    <p:extLst>
      <p:ext uri="{BB962C8B-B14F-4D97-AF65-F5344CB8AC3E}">
        <p14:creationId xmlns:p14="http://schemas.microsoft.com/office/powerpoint/2010/main" val="144220306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1315532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urseAgenda&amp;Section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417320"/>
            <a:ext cx="7360920" cy="4754880"/>
          </a:xfrm>
          <a:effectLst>
            <a:softEdge rad="38100"/>
          </a:effectLst>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grpSp>
        <p:nvGrpSpPr>
          <p:cNvPr id="7" name="Group 6"/>
          <p:cNvGrpSpPr/>
          <p:nvPr userDrawn="1"/>
        </p:nvGrpSpPr>
        <p:grpSpPr>
          <a:xfrm>
            <a:off x="273120" y="1499816"/>
            <a:ext cx="685800" cy="4672384"/>
            <a:chOff x="457200" y="1499816"/>
            <a:chExt cx="685800" cy="4672384"/>
          </a:xfrm>
        </p:grpSpPr>
        <p:cxnSp>
          <p:nvCxnSpPr>
            <p:cNvPr id="8" name="Straight Connector 7"/>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0" name="Rounded Rectangle 9"/>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1" name="Rounded Rectangle 10"/>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2" name="Rounded Rectangle 11"/>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3" name="Rounded Rectangle 12"/>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spTree>
    <p:extLst>
      <p:ext uri="{BB962C8B-B14F-4D97-AF65-F5344CB8AC3E}">
        <p14:creationId xmlns:p14="http://schemas.microsoft.com/office/powerpoint/2010/main" val="367205350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urseAgenda&amp;SectionObjectives">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247048" y="1365295"/>
            <a:ext cx="1252744" cy="4849294"/>
          </a:xfrm>
          <a:prstGeom prst="rect">
            <a:avLst/>
          </a:prstGeom>
        </p:spPr>
      </p:pic>
    </p:spTree>
    <p:extLst>
      <p:ext uri="{BB962C8B-B14F-4D97-AF65-F5344CB8AC3E}">
        <p14:creationId xmlns:p14="http://schemas.microsoft.com/office/powerpoint/2010/main" val="80356306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Ta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80777" y="5876001"/>
            <a:ext cx="423334" cy="437684"/>
          </a:xfrm>
          <a:prstGeom prst="rect">
            <a:avLst/>
          </a:prstGeom>
        </p:spPr>
      </p:pic>
    </p:spTree>
    <p:extLst>
      <p:ext uri="{BB962C8B-B14F-4D97-AF65-F5344CB8AC3E}">
        <p14:creationId xmlns:p14="http://schemas.microsoft.com/office/powerpoint/2010/main" val="22921029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urse Agenda">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417320"/>
            <a:ext cx="7360920" cy="4754880"/>
          </a:xfrm>
          <a:effectLst>
            <a:softEdge rad="38100"/>
          </a:effectLst>
        </p:spPr>
        <p:txBody>
          <a:bodyPr/>
          <a:lstStyle>
            <a:lvl2pPr>
              <a:defRPr i="1"/>
            </a:lvl2pPr>
            <a:lvl3pPr>
              <a:defRPr i="1"/>
            </a:lvl3pPr>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grpSp>
        <p:nvGrpSpPr>
          <p:cNvPr id="7" name="Group 6"/>
          <p:cNvGrpSpPr/>
          <p:nvPr userDrawn="1"/>
        </p:nvGrpSpPr>
        <p:grpSpPr>
          <a:xfrm>
            <a:off x="273120" y="1499816"/>
            <a:ext cx="685800" cy="4672384"/>
            <a:chOff x="457200" y="1499816"/>
            <a:chExt cx="685800" cy="4672384"/>
          </a:xfrm>
        </p:grpSpPr>
        <p:cxnSp>
          <p:nvCxnSpPr>
            <p:cNvPr id="8" name="Straight Connector 7"/>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ounded Rectangle 9"/>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ounded Rectangle 10"/>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ounded Rectangle 11"/>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Rounded Rectangle 12"/>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extLst>
      <p:ext uri="{BB962C8B-B14F-4D97-AF65-F5344CB8AC3E}">
        <p14:creationId xmlns:p14="http://schemas.microsoft.com/office/powerpoint/2010/main" val="248136494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xer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1000" y="1371600"/>
            <a:ext cx="7310120" cy="4937125"/>
          </a:xfrm>
          <a:effectLst>
            <a:softEdge rad="38100"/>
          </a:effectLst>
        </p:spPr>
        <p:txBody>
          <a:bodyPr/>
          <a:lstStyle>
            <a:lvl4pPr marL="1371600" indent="0">
              <a:buNone/>
              <a:defRPr/>
            </a:lvl4pPr>
            <a:lvl5pPr marL="1828800" indent="0">
              <a:buNone/>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hasCustomPrompt="1"/>
          </p:nvPr>
        </p:nvSpPr>
        <p:spPr>
          <a:xfrm>
            <a:off x="182880" y="103188"/>
            <a:ext cx="8778240" cy="1143000"/>
          </a:xfrm>
        </p:spPr>
        <p:txBody>
          <a:bodyPr/>
          <a:lstStyle/>
          <a:p>
            <a:r>
              <a:rPr lang="en-US" dirty="0" smtClean="0"/>
              <a:t>Exercise</a:t>
            </a:r>
            <a:endParaRPr lang="en-US" dirty="0"/>
          </a:p>
        </p:txBody>
      </p:sp>
      <p:pic>
        <p:nvPicPr>
          <p:cNvPr id="8" name="Picture 7" descr="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667" y="5884333"/>
            <a:ext cx="437444" cy="452273"/>
          </a:xfrm>
          <a:prstGeom prst="rect">
            <a:avLst/>
          </a:prstGeom>
        </p:spPr>
      </p:pic>
      <p:pic>
        <p:nvPicPr>
          <p:cNvPr id="9" name="Picture 8" descr="j0309602.jpg"/>
          <p:cNvPicPr>
            <a:picLocks noChangeAspect="1"/>
          </p:cNvPicPr>
          <p:nvPr userDrawn="1"/>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3773" r="17964"/>
          <a:stretch/>
        </p:blipFill>
        <p:spPr>
          <a:xfrm>
            <a:off x="184945" y="1393176"/>
            <a:ext cx="1405584" cy="4820633"/>
          </a:xfrm>
          <a:prstGeom prst="rect">
            <a:avLst/>
          </a:prstGeom>
          <a:ln>
            <a:noFill/>
          </a:ln>
          <a:effectLst>
            <a:softEdge rad="112500"/>
          </a:effectLst>
        </p:spPr>
      </p:pic>
    </p:spTree>
    <p:extLst>
      <p:ext uri="{BB962C8B-B14F-4D97-AF65-F5344CB8AC3E}">
        <p14:creationId xmlns:p14="http://schemas.microsoft.com/office/powerpoint/2010/main" val="427166805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es Slide">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4889" y="5890931"/>
            <a:ext cx="418273" cy="432452"/>
          </a:xfrm>
          <a:prstGeom prst="rect">
            <a:avLst/>
          </a:prstGeom>
        </p:spPr>
      </p:pic>
      <p:sp>
        <p:nvSpPr>
          <p:cNvPr id="10" name="Text Placeholder 9"/>
          <p:cNvSpPr>
            <a:spLocks noGrp="1"/>
          </p:cNvSpPr>
          <p:nvPr>
            <p:ph type="body" sz="quarter" idx="12" hasCustomPrompt="1"/>
          </p:nvPr>
        </p:nvSpPr>
        <p:spPr>
          <a:xfrm>
            <a:off x="196850" y="1368425"/>
            <a:ext cx="8750300" cy="4953000"/>
          </a:xfrm>
        </p:spPr>
        <p:txBody>
          <a:bodyPr/>
          <a:lstStyle/>
          <a:p>
            <a:pPr lvl="0"/>
            <a:r>
              <a:rPr lang="en-US" dirty="0" smtClean="0"/>
              <a:t>Question</a:t>
            </a:r>
          </a:p>
          <a:p>
            <a:pPr lvl="1"/>
            <a:r>
              <a:rPr lang="en-US" dirty="0" smtClean="0"/>
              <a:t>Answer</a:t>
            </a:r>
          </a:p>
        </p:txBody>
      </p:sp>
    </p:spTree>
    <p:extLst>
      <p:ext uri="{BB962C8B-B14F-4D97-AF65-F5344CB8AC3E}">
        <p14:creationId xmlns:p14="http://schemas.microsoft.com/office/powerpoint/2010/main" val="36504018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Left_Graphic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2004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solidFill>
                  <a:prstClr val="white"/>
                </a:solidFill>
              </a:rPr>
              <a:t>Slide </a:t>
            </a:r>
            <a:fld id="{3D23ED13-A12C-4854-A91E-EB5CAF90118D}" type="slidenum">
              <a:rPr lang="en-US" smtClean="0">
                <a:solidFill>
                  <a:prstClr val="white"/>
                </a:solidFill>
              </a:rPr>
              <a:pPr>
                <a:defRPr/>
              </a:pPr>
              <a:t>‹#›</a:t>
            </a:fld>
            <a:endParaRPr lang="en-US" dirty="0">
              <a:solidFill>
                <a:prstClr val="white"/>
              </a:solidFill>
            </a:endParaRPr>
          </a:p>
        </p:txBody>
      </p:sp>
      <p:sp>
        <p:nvSpPr>
          <p:cNvPr id="9" name="Content Placeholder 3"/>
          <p:cNvSpPr>
            <a:spLocks noGrp="1"/>
          </p:cNvSpPr>
          <p:nvPr>
            <p:ph sz="half" idx="12"/>
          </p:nvPr>
        </p:nvSpPr>
        <p:spPr>
          <a:xfrm>
            <a:off x="559308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2004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Tree>
    <p:extLst>
      <p:ext uri="{BB962C8B-B14F-4D97-AF65-F5344CB8AC3E}">
        <p14:creationId xmlns:p14="http://schemas.microsoft.com/office/powerpoint/2010/main" val="277710925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aphic Left_Text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79476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solidFill>
                  <a:prstClr val="white"/>
                </a:solidFill>
              </a:rPr>
              <a:t>Slide </a:t>
            </a:r>
            <a:fld id="{3D23ED13-A12C-4854-A91E-EB5CAF90118D}" type="slidenum">
              <a:rPr lang="en-US" smtClean="0">
                <a:solidFill>
                  <a:prstClr val="white"/>
                </a:solidFill>
              </a:rPr>
              <a:pPr>
                <a:defRPr/>
              </a:pPr>
              <a:t>‹#›</a:t>
            </a:fld>
            <a:endParaRPr lang="en-US" dirty="0">
              <a:solidFill>
                <a:prstClr val="white"/>
              </a:solidFill>
            </a:endParaRPr>
          </a:p>
        </p:txBody>
      </p:sp>
      <p:sp>
        <p:nvSpPr>
          <p:cNvPr id="9" name="Content Placeholder 3"/>
          <p:cNvSpPr>
            <a:spLocks noGrp="1"/>
          </p:cNvSpPr>
          <p:nvPr>
            <p:ph sz="half" idx="12"/>
          </p:nvPr>
        </p:nvSpPr>
        <p:spPr>
          <a:xfrm>
            <a:off x="30480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p:txBody>
      </p:sp>
      <p:sp>
        <p:nvSpPr>
          <p:cNvPr id="10" name="Footer Placeholder 4"/>
          <p:cNvSpPr>
            <a:spLocks noGrp="1"/>
          </p:cNvSpPr>
          <p:nvPr>
            <p:ph type="ftr" sz="quarter" idx="10"/>
          </p:nvPr>
        </p:nvSpPr>
        <p:spPr>
          <a:xfrm>
            <a:off x="30480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Tree>
    <p:extLst>
      <p:ext uri="{BB962C8B-B14F-4D97-AF65-F5344CB8AC3E}">
        <p14:creationId xmlns:p14="http://schemas.microsoft.com/office/powerpoint/2010/main" val="82934923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Top_Graphic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dirty="0" smtClean="0">
                <a:solidFill>
                  <a:prstClr val="white"/>
                </a:solidFill>
              </a:rPr>
              <a:t>Colorado Department of Transportation</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 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Content Placeholder 5"/>
          <p:cNvSpPr>
            <a:spLocks noGrp="1"/>
          </p:cNvSpPr>
          <p:nvPr>
            <p:ph sz="quarter" idx="12"/>
          </p:nvPr>
        </p:nvSpPr>
        <p:spPr>
          <a:xfrm>
            <a:off x="182562" y="1371600"/>
            <a:ext cx="8778875" cy="2899954"/>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Content Placeholder 7"/>
          <p:cNvSpPr>
            <a:spLocks noGrp="1"/>
          </p:cNvSpPr>
          <p:nvPr>
            <p:ph sz="quarter" idx="13"/>
          </p:nvPr>
        </p:nvSpPr>
        <p:spPr>
          <a:xfrm>
            <a:off x="182563" y="4376738"/>
            <a:ext cx="8778875" cy="1879600"/>
          </a:xfrm>
          <a:effectLst>
            <a:softEdge rad="38100"/>
          </a:effectLst>
        </p:spPr>
        <p:txBody>
          <a:bodyPr/>
          <a:lstStyle/>
          <a:p>
            <a:pPr lvl="0"/>
            <a:r>
              <a:rPr lang="en-US" dirty="0" smtClean="0"/>
              <a:t>Click to edit Master text styles</a:t>
            </a:r>
          </a:p>
        </p:txBody>
      </p:sp>
    </p:spTree>
    <p:extLst>
      <p:ext uri="{BB962C8B-B14F-4D97-AF65-F5344CB8AC3E}">
        <p14:creationId xmlns:p14="http://schemas.microsoft.com/office/powerpoint/2010/main" val="72542093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dirty="0" smtClean="0">
                <a:solidFill>
                  <a:prstClr val="white"/>
                </a:solidFill>
              </a:rPr>
              <a:t>Colorado Department of Transportation</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 Slide </a:t>
            </a:r>
            <a:fld id="{F1733E7F-F35A-45C7-967F-B65877603703}"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872142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ey Terms">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247048" y="1365295"/>
            <a:ext cx="1252744" cy="4849294"/>
          </a:xfrm>
          <a:prstGeom prst="rect">
            <a:avLst/>
          </a:prstGeom>
        </p:spPr>
      </p:pic>
    </p:spTree>
    <p:extLst>
      <p:ext uri="{BB962C8B-B14F-4D97-AF65-F5344CB8AC3E}">
        <p14:creationId xmlns:p14="http://schemas.microsoft.com/office/powerpoint/2010/main" val="15450282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Ta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80777" y="5876001"/>
            <a:ext cx="423334" cy="437684"/>
          </a:xfrm>
          <a:prstGeom prst="rect">
            <a:avLst/>
          </a:prstGeom>
        </p:spPr>
      </p:pic>
    </p:spTree>
    <p:extLst>
      <p:ext uri="{BB962C8B-B14F-4D97-AF65-F5344CB8AC3E}">
        <p14:creationId xmlns:p14="http://schemas.microsoft.com/office/powerpoint/2010/main" val="26059217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er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1000" y="1371600"/>
            <a:ext cx="7310120" cy="4937125"/>
          </a:xfrm>
          <a:effectLst>
            <a:softEdge rad="38100"/>
          </a:effectLst>
        </p:spPr>
        <p:txBody>
          <a:bodyPr/>
          <a:lstStyle>
            <a:lvl4pPr marL="1371600" indent="0">
              <a:buNone/>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hasCustomPrompt="1"/>
          </p:nvPr>
        </p:nvSpPr>
        <p:spPr>
          <a:xfrm>
            <a:off x="182880" y="103188"/>
            <a:ext cx="8778240" cy="1143000"/>
          </a:xfrm>
        </p:spPr>
        <p:txBody>
          <a:bodyPr/>
          <a:lstStyle/>
          <a:p>
            <a:r>
              <a:rPr lang="en-US" dirty="0" smtClean="0"/>
              <a:t>Exercise</a:t>
            </a:r>
            <a:endParaRPr lang="en-US" dirty="0"/>
          </a:p>
        </p:txBody>
      </p:sp>
      <p:pic>
        <p:nvPicPr>
          <p:cNvPr id="8" name="Picture 7" descr="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667" y="5884333"/>
            <a:ext cx="437444" cy="452273"/>
          </a:xfrm>
          <a:prstGeom prst="rect">
            <a:avLst/>
          </a:prstGeom>
        </p:spPr>
      </p:pic>
      <p:pic>
        <p:nvPicPr>
          <p:cNvPr id="9" name="Picture 8" descr="j0309602.jpg"/>
          <p:cNvPicPr>
            <a:picLocks noChangeAspect="1"/>
          </p:cNvPicPr>
          <p:nvPr userDrawn="1"/>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3773" r="17964"/>
          <a:stretch/>
        </p:blipFill>
        <p:spPr>
          <a:xfrm>
            <a:off x="184945" y="1393176"/>
            <a:ext cx="1405584" cy="4820633"/>
          </a:xfrm>
          <a:prstGeom prst="rect">
            <a:avLst/>
          </a:prstGeom>
          <a:ln>
            <a:noFill/>
          </a:ln>
          <a:effectLst>
            <a:softEdge rad="112500"/>
          </a:effectLst>
        </p:spPr>
      </p:pic>
    </p:spTree>
    <p:extLst>
      <p:ext uri="{BB962C8B-B14F-4D97-AF65-F5344CB8AC3E}">
        <p14:creationId xmlns:p14="http://schemas.microsoft.com/office/powerpoint/2010/main" val="23482225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es Slide">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4889" y="5890931"/>
            <a:ext cx="418273" cy="432452"/>
          </a:xfrm>
          <a:prstGeom prst="rect">
            <a:avLst/>
          </a:prstGeom>
        </p:spPr>
      </p:pic>
      <p:sp>
        <p:nvSpPr>
          <p:cNvPr id="10" name="Text Placeholder 9"/>
          <p:cNvSpPr>
            <a:spLocks noGrp="1"/>
          </p:cNvSpPr>
          <p:nvPr>
            <p:ph type="body" sz="quarter" idx="12" hasCustomPrompt="1"/>
          </p:nvPr>
        </p:nvSpPr>
        <p:spPr>
          <a:xfrm>
            <a:off x="196850" y="1368425"/>
            <a:ext cx="8750300" cy="4953000"/>
          </a:xfrm>
        </p:spPr>
        <p:txBody>
          <a:bodyPr/>
          <a:lstStyle/>
          <a:p>
            <a:pPr lvl="0"/>
            <a:r>
              <a:rPr lang="en-US" dirty="0" smtClean="0"/>
              <a:t>Question</a:t>
            </a:r>
          </a:p>
          <a:p>
            <a:pPr lvl="1"/>
            <a:r>
              <a:rPr lang="en-US" dirty="0" smtClean="0"/>
              <a:t>Answer</a:t>
            </a:r>
          </a:p>
        </p:txBody>
      </p:sp>
    </p:spTree>
    <p:extLst>
      <p:ext uri="{BB962C8B-B14F-4D97-AF65-F5344CB8AC3E}">
        <p14:creationId xmlns:p14="http://schemas.microsoft.com/office/powerpoint/2010/main" val="22081009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Left_Graphic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2004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t>Slide </a:t>
            </a:r>
            <a:fld id="{3D23ED13-A12C-4854-A91E-EB5CAF90118D}" type="slidenum">
              <a:rPr lang="en-US" smtClean="0"/>
              <a:pPr>
                <a:defRPr/>
              </a:pPr>
              <a:t>‹#›</a:t>
            </a:fld>
            <a:endParaRPr lang="en-US" dirty="0"/>
          </a:p>
        </p:txBody>
      </p:sp>
      <p:sp>
        <p:nvSpPr>
          <p:cNvPr id="9" name="Content Placeholder 3"/>
          <p:cNvSpPr>
            <a:spLocks noGrp="1"/>
          </p:cNvSpPr>
          <p:nvPr>
            <p:ph sz="half" idx="12"/>
          </p:nvPr>
        </p:nvSpPr>
        <p:spPr>
          <a:xfrm>
            <a:off x="559308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2004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169805353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ic Left_Text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79476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t>Slide </a:t>
            </a:r>
            <a:fld id="{3D23ED13-A12C-4854-A91E-EB5CAF90118D}" type="slidenum">
              <a:rPr lang="en-US" smtClean="0"/>
              <a:pPr>
                <a:defRPr/>
              </a:pPr>
              <a:t>‹#›</a:t>
            </a:fld>
            <a:endParaRPr lang="en-US" dirty="0"/>
          </a:p>
        </p:txBody>
      </p:sp>
      <p:sp>
        <p:nvSpPr>
          <p:cNvPr id="9" name="Content Placeholder 3"/>
          <p:cNvSpPr>
            <a:spLocks noGrp="1"/>
          </p:cNvSpPr>
          <p:nvPr>
            <p:ph sz="half" idx="12"/>
          </p:nvPr>
        </p:nvSpPr>
        <p:spPr>
          <a:xfrm>
            <a:off x="30480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0480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33319782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880" y="103188"/>
            <a:ext cx="8778240" cy="1143000"/>
          </a:xfrm>
          <a:prstGeom prst="rect">
            <a:avLst/>
          </a:prstGeom>
          <a:solidFill>
            <a:schemeClr val="tx2">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182880" y="1371600"/>
            <a:ext cx="8818974" cy="493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4"/>
          <p:cNvSpPr>
            <a:spLocks noGrp="1"/>
          </p:cNvSpPr>
          <p:nvPr>
            <p:ph type="ftr" sz="quarter" idx="3"/>
          </p:nvPr>
        </p:nvSpPr>
        <p:spPr>
          <a:xfrm>
            <a:off x="182880" y="6356350"/>
            <a:ext cx="6598920" cy="365125"/>
          </a:xfrm>
          <a:prstGeom prst="rect">
            <a:avLst/>
          </a:prstGeom>
          <a:solidFill>
            <a:schemeClr val="tx2">
              <a:lumMod val="50000"/>
            </a:schemeClr>
          </a:solidFill>
        </p:spPr>
        <p:txBody>
          <a:bodyPr/>
          <a:lstStyle>
            <a:lvl1pPr>
              <a:tabLst>
                <a:tab pos="6858000" algn="r"/>
              </a:tabLst>
              <a:defRPr sz="1400" b="1">
                <a:solidFill>
                  <a:schemeClr val="bg1"/>
                </a:solidFill>
              </a:defRPr>
            </a:lvl1pPr>
          </a:lstStyle>
          <a:p>
            <a:pPr>
              <a:defRPr/>
            </a:pPr>
            <a:r>
              <a:rPr lang="en-US" dirty="0" smtClean="0"/>
              <a:t>Colorado Department of Transportation</a:t>
            </a:r>
            <a:endParaRPr lang="en-US" dirty="0"/>
          </a:p>
        </p:txBody>
      </p:sp>
      <p:sp>
        <p:nvSpPr>
          <p:cNvPr id="8" name="Slide Number Placeholder 5"/>
          <p:cNvSpPr>
            <a:spLocks noGrp="1"/>
          </p:cNvSpPr>
          <p:nvPr>
            <p:ph type="sldNum" sz="quarter" idx="4"/>
          </p:nvPr>
        </p:nvSpPr>
        <p:spPr>
          <a:xfrm>
            <a:off x="6827520" y="6356350"/>
            <a:ext cx="213360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 Slide </a:t>
            </a:r>
            <a:fld id="{F1733E7F-F35A-45C7-967F-B65877603703}" type="slidenum">
              <a:rPr lang="en-US" smtClean="0"/>
              <a:pPr>
                <a:defRPr/>
              </a:pPr>
              <a:t>‹#›</a:t>
            </a:fld>
            <a:endParaRPr lang="en-US" dirty="0"/>
          </a:p>
        </p:txBody>
      </p:sp>
    </p:spTree>
    <p:extLst>
      <p:ext uri="{BB962C8B-B14F-4D97-AF65-F5344CB8AC3E}">
        <p14:creationId xmlns:p14="http://schemas.microsoft.com/office/powerpoint/2010/main" val="34677768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4" r:id="rId3"/>
    <p:sldLayoutId id="2147483683" r:id="rId4"/>
    <p:sldLayoutId id="2147483679" r:id="rId5"/>
    <p:sldLayoutId id="2147483680" r:id="rId6"/>
    <p:sldLayoutId id="2147483681" r:id="rId7"/>
    <p:sldLayoutId id="2147483676" r:id="rId8"/>
    <p:sldLayoutId id="2147483677" r:id="rId9"/>
    <p:sldLayoutId id="2147483685" r:id="rId10"/>
    <p:sldLayoutId id="2147483686" r:id="rId11"/>
    <p:sldLayoutId id="2147483711" r:id="rId12"/>
  </p:sldLayoutIdLst>
  <p:timing>
    <p:tnLst>
      <p:par>
        <p:cTn id="1" dur="indefinite" restart="never" nodeType="tmRoot"/>
      </p:par>
    </p:tnLst>
  </p:timing>
  <p:hf hdr="0" dt="0"/>
  <p:txStyles>
    <p:titleStyle>
      <a:lvl1pPr algn="ctr" rtl="0" eaLnBrk="1" fontAlgn="base" hangingPunct="1">
        <a:spcBef>
          <a:spcPct val="0"/>
        </a:spcBef>
        <a:spcAft>
          <a:spcPct val="0"/>
        </a:spcAft>
        <a:defRPr sz="4000" kern="1200">
          <a:solidFill>
            <a:schemeClr val="bg1"/>
          </a:solidFill>
          <a:latin typeface="+mj-lt"/>
          <a:ea typeface="+mj-ea"/>
          <a:cs typeface="+mj-cs"/>
        </a:defRPr>
      </a:lvl1pPr>
      <a:lvl2pPr algn="ctr" rtl="0" eaLnBrk="1" fontAlgn="base" hangingPunct="1">
        <a:spcBef>
          <a:spcPct val="0"/>
        </a:spcBef>
        <a:spcAft>
          <a:spcPct val="0"/>
        </a:spcAft>
        <a:defRPr sz="4000">
          <a:solidFill>
            <a:schemeClr val="tx1"/>
          </a:solidFill>
          <a:latin typeface="Arial Rounded MT Bold" pitchFamily="34" charset="0"/>
        </a:defRPr>
      </a:lvl2pPr>
      <a:lvl3pPr algn="ctr" rtl="0" eaLnBrk="1" fontAlgn="base" hangingPunct="1">
        <a:spcBef>
          <a:spcPct val="0"/>
        </a:spcBef>
        <a:spcAft>
          <a:spcPct val="0"/>
        </a:spcAft>
        <a:defRPr sz="4000">
          <a:solidFill>
            <a:schemeClr val="tx1"/>
          </a:solidFill>
          <a:latin typeface="Arial Rounded MT Bold" pitchFamily="34" charset="0"/>
        </a:defRPr>
      </a:lvl3pPr>
      <a:lvl4pPr algn="ctr" rtl="0" eaLnBrk="1" fontAlgn="base" hangingPunct="1">
        <a:spcBef>
          <a:spcPct val="0"/>
        </a:spcBef>
        <a:spcAft>
          <a:spcPct val="0"/>
        </a:spcAft>
        <a:defRPr sz="4000">
          <a:solidFill>
            <a:schemeClr val="tx1"/>
          </a:solidFill>
          <a:latin typeface="Arial Rounded MT Bold" pitchFamily="34" charset="0"/>
        </a:defRPr>
      </a:lvl4pPr>
      <a:lvl5pPr algn="ctr" rtl="0" eaLnBrk="1" fontAlgn="base" hangingPunct="1">
        <a:spcBef>
          <a:spcPct val="0"/>
        </a:spcBef>
        <a:spcAft>
          <a:spcPct val="0"/>
        </a:spcAft>
        <a:defRPr sz="4000">
          <a:solidFill>
            <a:schemeClr val="tx1"/>
          </a:solidFill>
          <a:latin typeface="Arial Rounded MT Bold" pitchFamily="34" charset="0"/>
        </a:defRPr>
      </a:lvl5pPr>
      <a:lvl6pPr marL="457200" algn="ctr" rtl="0" eaLnBrk="1" fontAlgn="base" hangingPunct="1">
        <a:spcBef>
          <a:spcPct val="0"/>
        </a:spcBef>
        <a:spcAft>
          <a:spcPct val="0"/>
        </a:spcAft>
        <a:defRPr sz="4000">
          <a:solidFill>
            <a:schemeClr val="tx1"/>
          </a:solidFill>
          <a:latin typeface="Arial Rounded MT Bold" pitchFamily="34" charset="0"/>
        </a:defRPr>
      </a:lvl6pPr>
      <a:lvl7pPr marL="914400" algn="ctr" rtl="0" eaLnBrk="1" fontAlgn="base" hangingPunct="1">
        <a:spcBef>
          <a:spcPct val="0"/>
        </a:spcBef>
        <a:spcAft>
          <a:spcPct val="0"/>
        </a:spcAft>
        <a:defRPr sz="4000">
          <a:solidFill>
            <a:schemeClr val="tx1"/>
          </a:solidFill>
          <a:latin typeface="Arial Rounded MT Bold" pitchFamily="34" charset="0"/>
        </a:defRPr>
      </a:lvl7pPr>
      <a:lvl8pPr marL="1371600" algn="ctr" rtl="0" eaLnBrk="1" fontAlgn="base" hangingPunct="1">
        <a:spcBef>
          <a:spcPct val="0"/>
        </a:spcBef>
        <a:spcAft>
          <a:spcPct val="0"/>
        </a:spcAft>
        <a:defRPr sz="4000">
          <a:solidFill>
            <a:schemeClr val="tx1"/>
          </a:solidFill>
          <a:latin typeface="Arial Rounded MT Bold" pitchFamily="34" charset="0"/>
        </a:defRPr>
      </a:lvl8pPr>
      <a:lvl9pPr marL="1828800" algn="ctr" rtl="0" eaLnBrk="1" fontAlgn="base" hangingPunct="1">
        <a:spcBef>
          <a:spcPct val="0"/>
        </a:spcBef>
        <a:spcAft>
          <a:spcPct val="0"/>
        </a:spcAft>
        <a:defRPr sz="4000">
          <a:solidFill>
            <a:schemeClr val="tx1"/>
          </a:solidFill>
          <a:latin typeface="Arial Rounded MT Bold" pitchFamily="34" charset="0"/>
        </a:defRPr>
      </a:lvl9pPr>
    </p:titleStyle>
    <p:body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880" y="103188"/>
            <a:ext cx="8778240" cy="1143000"/>
          </a:xfrm>
          <a:prstGeom prst="rect">
            <a:avLst/>
          </a:prstGeom>
          <a:solidFill>
            <a:schemeClr val="tx2">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182880" y="1371600"/>
            <a:ext cx="8818974" cy="493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4"/>
          <p:cNvSpPr>
            <a:spLocks noGrp="1"/>
          </p:cNvSpPr>
          <p:nvPr>
            <p:ph type="ftr" sz="quarter" idx="3"/>
          </p:nvPr>
        </p:nvSpPr>
        <p:spPr>
          <a:xfrm>
            <a:off x="182880" y="6356350"/>
            <a:ext cx="6598920" cy="365125"/>
          </a:xfrm>
          <a:prstGeom prst="rect">
            <a:avLst/>
          </a:prstGeom>
          <a:solidFill>
            <a:schemeClr val="tx2">
              <a:lumMod val="50000"/>
            </a:schemeClr>
          </a:solidFill>
        </p:spPr>
        <p:txBody>
          <a:bodyPr/>
          <a:lstStyle>
            <a:lvl1pPr>
              <a:tabLst>
                <a:tab pos="6858000" algn="r"/>
              </a:tabLst>
              <a:defRPr sz="1400" b="1">
                <a:solidFill>
                  <a:schemeClr val="bg1"/>
                </a:solidFill>
              </a:defRPr>
            </a:lvl1pPr>
          </a:lstStyle>
          <a:p>
            <a:pPr>
              <a:defRPr/>
            </a:pPr>
            <a:r>
              <a:rPr lang="en-US" dirty="0" smtClean="0">
                <a:solidFill>
                  <a:prstClr val="white"/>
                </a:solidFill>
              </a:rPr>
              <a:t>Colorado Department of Transportation</a:t>
            </a:r>
            <a:endParaRPr lang="en-US" dirty="0">
              <a:solidFill>
                <a:prstClr val="white"/>
              </a:solidFill>
            </a:endParaRPr>
          </a:p>
        </p:txBody>
      </p:sp>
      <p:sp>
        <p:nvSpPr>
          <p:cNvPr id="8" name="Slide Number Placeholder 5"/>
          <p:cNvSpPr>
            <a:spLocks noGrp="1"/>
          </p:cNvSpPr>
          <p:nvPr>
            <p:ph type="sldNum" sz="quarter" idx="4"/>
          </p:nvPr>
        </p:nvSpPr>
        <p:spPr>
          <a:xfrm>
            <a:off x="6827520" y="6356350"/>
            <a:ext cx="213360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 Slide </a:t>
            </a:r>
            <a:fld id="{F1733E7F-F35A-45C7-967F-B65877603703}"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18881962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713" r:id="rId12"/>
  </p:sldLayoutIdLst>
  <p:timing>
    <p:tnLst>
      <p:par>
        <p:cTn id="1" dur="indefinite" restart="never" nodeType="tmRoot"/>
      </p:par>
    </p:tnLst>
  </p:timing>
  <p:hf hdr="0" dt="0"/>
  <p:txStyles>
    <p:titleStyle>
      <a:lvl1pPr algn="ctr" rtl="0" eaLnBrk="1" fontAlgn="base" hangingPunct="1">
        <a:spcBef>
          <a:spcPct val="0"/>
        </a:spcBef>
        <a:spcAft>
          <a:spcPct val="0"/>
        </a:spcAft>
        <a:defRPr sz="4000" kern="1200">
          <a:solidFill>
            <a:schemeClr val="bg1"/>
          </a:solidFill>
          <a:latin typeface="+mj-lt"/>
          <a:ea typeface="+mj-ea"/>
          <a:cs typeface="+mj-cs"/>
        </a:defRPr>
      </a:lvl1pPr>
      <a:lvl2pPr algn="ctr" rtl="0" eaLnBrk="1" fontAlgn="base" hangingPunct="1">
        <a:spcBef>
          <a:spcPct val="0"/>
        </a:spcBef>
        <a:spcAft>
          <a:spcPct val="0"/>
        </a:spcAft>
        <a:defRPr sz="4000">
          <a:solidFill>
            <a:schemeClr val="tx1"/>
          </a:solidFill>
          <a:latin typeface="Arial Rounded MT Bold" pitchFamily="34" charset="0"/>
        </a:defRPr>
      </a:lvl2pPr>
      <a:lvl3pPr algn="ctr" rtl="0" eaLnBrk="1" fontAlgn="base" hangingPunct="1">
        <a:spcBef>
          <a:spcPct val="0"/>
        </a:spcBef>
        <a:spcAft>
          <a:spcPct val="0"/>
        </a:spcAft>
        <a:defRPr sz="4000">
          <a:solidFill>
            <a:schemeClr val="tx1"/>
          </a:solidFill>
          <a:latin typeface="Arial Rounded MT Bold" pitchFamily="34" charset="0"/>
        </a:defRPr>
      </a:lvl3pPr>
      <a:lvl4pPr algn="ctr" rtl="0" eaLnBrk="1" fontAlgn="base" hangingPunct="1">
        <a:spcBef>
          <a:spcPct val="0"/>
        </a:spcBef>
        <a:spcAft>
          <a:spcPct val="0"/>
        </a:spcAft>
        <a:defRPr sz="4000">
          <a:solidFill>
            <a:schemeClr val="tx1"/>
          </a:solidFill>
          <a:latin typeface="Arial Rounded MT Bold" pitchFamily="34" charset="0"/>
        </a:defRPr>
      </a:lvl4pPr>
      <a:lvl5pPr algn="ctr" rtl="0" eaLnBrk="1" fontAlgn="base" hangingPunct="1">
        <a:spcBef>
          <a:spcPct val="0"/>
        </a:spcBef>
        <a:spcAft>
          <a:spcPct val="0"/>
        </a:spcAft>
        <a:defRPr sz="4000">
          <a:solidFill>
            <a:schemeClr val="tx1"/>
          </a:solidFill>
          <a:latin typeface="Arial Rounded MT Bold" pitchFamily="34" charset="0"/>
        </a:defRPr>
      </a:lvl5pPr>
      <a:lvl6pPr marL="457200" algn="ctr" rtl="0" eaLnBrk="1" fontAlgn="base" hangingPunct="1">
        <a:spcBef>
          <a:spcPct val="0"/>
        </a:spcBef>
        <a:spcAft>
          <a:spcPct val="0"/>
        </a:spcAft>
        <a:defRPr sz="4000">
          <a:solidFill>
            <a:schemeClr val="tx1"/>
          </a:solidFill>
          <a:latin typeface="Arial Rounded MT Bold" pitchFamily="34" charset="0"/>
        </a:defRPr>
      </a:lvl6pPr>
      <a:lvl7pPr marL="914400" algn="ctr" rtl="0" eaLnBrk="1" fontAlgn="base" hangingPunct="1">
        <a:spcBef>
          <a:spcPct val="0"/>
        </a:spcBef>
        <a:spcAft>
          <a:spcPct val="0"/>
        </a:spcAft>
        <a:defRPr sz="4000">
          <a:solidFill>
            <a:schemeClr val="tx1"/>
          </a:solidFill>
          <a:latin typeface="Arial Rounded MT Bold" pitchFamily="34" charset="0"/>
        </a:defRPr>
      </a:lvl7pPr>
      <a:lvl8pPr marL="1371600" algn="ctr" rtl="0" eaLnBrk="1" fontAlgn="base" hangingPunct="1">
        <a:spcBef>
          <a:spcPct val="0"/>
        </a:spcBef>
        <a:spcAft>
          <a:spcPct val="0"/>
        </a:spcAft>
        <a:defRPr sz="4000">
          <a:solidFill>
            <a:schemeClr val="tx1"/>
          </a:solidFill>
          <a:latin typeface="Arial Rounded MT Bold" pitchFamily="34" charset="0"/>
        </a:defRPr>
      </a:lvl8pPr>
      <a:lvl9pPr marL="1828800" algn="ctr" rtl="0" eaLnBrk="1" fontAlgn="base" hangingPunct="1">
        <a:spcBef>
          <a:spcPct val="0"/>
        </a:spcBef>
        <a:spcAft>
          <a:spcPct val="0"/>
        </a:spcAft>
        <a:defRPr sz="4000">
          <a:solidFill>
            <a:schemeClr val="tx1"/>
          </a:solidFill>
          <a:latin typeface="Arial Rounded MT Bold" pitchFamily="34" charset="0"/>
        </a:defRPr>
      </a:lvl9pPr>
    </p:titleStyle>
    <p:body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8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880" y="103188"/>
            <a:ext cx="8778240" cy="1143000"/>
          </a:xfrm>
          <a:prstGeom prst="rect">
            <a:avLst/>
          </a:prstGeom>
          <a:solidFill>
            <a:schemeClr val="tx2">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182880" y="1371600"/>
            <a:ext cx="8818974" cy="493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4"/>
          <p:cNvSpPr>
            <a:spLocks noGrp="1"/>
          </p:cNvSpPr>
          <p:nvPr>
            <p:ph type="ftr" sz="quarter" idx="3"/>
          </p:nvPr>
        </p:nvSpPr>
        <p:spPr>
          <a:xfrm>
            <a:off x="182880" y="6356350"/>
            <a:ext cx="6598920" cy="365125"/>
          </a:xfrm>
          <a:prstGeom prst="rect">
            <a:avLst/>
          </a:prstGeom>
          <a:solidFill>
            <a:schemeClr val="tx2">
              <a:lumMod val="50000"/>
            </a:schemeClr>
          </a:solidFill>
        </p:spPr>
        <p:txBody>
          <a:bodyPr/>
          <a:lstStyle>
            <a:lvl1pPr>
              <a:tabLst>
                <a:tab pos="6858000" algn="r"/>
              </a:tabLst>
              <a:defRPr sz="1400" b="1">
                <a:solidFill>
                  <a:schemeClr val="bg1"/>
                </a:solidFill>
              </a:defRPr>
            </a:lvl1pPr>
          </a:lstStyle>
          <a:p>
            <a:pPr>
              <a:defRPr/>
            </a:pPr>
            <a:r>
              <a:rPr lang="en-US" dirty="0" smtClean="0">
                <a:solidFill>
                  <a:prstClr val="white"/>
                </a:solidFill>
              </a:rPr>
              <a:t>Colorado Department of Transportation</a:t>
            </a:r>
            <a:endParaRPr lang="en-US" dirty="0">
              <a:solidFill>
                <a:prstClr val="white"/>
              </a:solidFill>
            </a:endParaRPr>
          </a:p>
        </p:txBody>
      </p:sp>
      <p:sp>
        <p:nvSpPr>
          <p:cNvPr id="8" name="Slide Number Placeholder 5"/>
          <p:cNvSpPr>
            <a:spLocks noGrp="1"/>
          </p:cNvSpPr>
          <p:nvPr>
            <p:ph type="sldNum" sz="quarter" idx="4"/>
          </p:nvPr>
        </p:nvSpPr>
        <p:spPr>
          <a:xfrm>
            <a:off x="6827520" y="6356350"/>
            <a:ext cx="213360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 Slide </a:t>
            </a:r>
            <a:fld id="{F1733E7F-F35A-45C7-967F-B65877603703}"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22139620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iming>
    <p:tnLst>
      <p:par>
        <p:cTn id="1" dur="indefinite" restart="never" nodeType="tmRoot"/>
      </p:par>
    </p:tnLst>
  </p:timing>
  <p:hf hdr="0" dt="0"/>
  <p:txStyles>
    <p:titleStyle>
      <a:lvl1pPr algn="ctr" rtl="0" eaLnBrk="1" fontAlgn="base" hangingPunct="1">
        <a:spcBef>
          <a:spcPct val="0"/>
        </a:spcBef>
        <a:spcAft>
          <a:spcPct val="0"/>
        </a:spcAft>
        <a:defRPr sz="4000" kern="1200">
          <a:solidFill>
            <a:schemeClr val="bg1"/>
          </a:solidFill>
          <a:latin typeface="+mj-lt"/>
          <a:ea typeface="+mj-ea"/>
          <a:cs typeface="+mj-cs"/>
        </a:defRPr>
      </a:lvl1pPr>
      <a:lvl2pPr algn="ctr" rtl="0" eaLnBrk="1" fontAlgn="base" hangingPunct="1">
        <a:spcBef>
          <a:spcPct val="0"/>
        </a:spcBef>
        <a:spcAft>
          <a:spcPct val="0"/>
        </a:spcAft>
        <a:defRPr sz="4000">
          <a:solidFill>
            <a:schemeClr val="tx1"/>
          </a:solidFill>
          <a:latin typeface="Arial Rounded MT Bold" pitchFamily="34" charset="0"/>
        </a:defRPr>
      </a:lvl2pPr>
      <a:lvl3pPr algn="ctr" rtl="0" eaLnBrk="1" fontAlgn="base" hangingPunct="1">
        <a:spcBef>
          <a:spcPct val="0"/>
        </a:spcBef>
        <a:spcAft>
          <a:spcPct val="0"/>
        </a:spcAft>
        <a:defRPr sz="4000">
          <a:solidFill>
            <a:schemeClr val="tx1"/>
          </a:solidFill>
          <a:latin typeface="Arial Rounded MT Bold" pitchFamily="34" charset="0"/>
        </a:defRPr>
      </a:lvl3pPr>
      <a:lvl4pPr algn="ctr" rtl="0" eaLnBrk="1" fontAlgn="base" hangingPunct="1">
        <a:spcBef>
          <a:spcPct val="0"/>
        </a:spcBef>
        <a:spcAft>
          <a:spcPct val="0"/>
        </a:spcAft>
        <a:defRPr sz="4000">
          <a:solidFill>
            <a:schemeClr val="tx1"/>
          </a:solidFill>
          <a:latin typeface="Arial Rounded MT Bold" pitchFamily="34" charset="0"/>
        </a:defRPr>
      </a:lvl4pPr>
      <a:lvl5pPr algn="ctr" rtl="0" eaLnBrk="1" fontAlgn="base" hangingPunct="1">
        <a:spcBef>
          <a:spcPct val="0"/>
        </a:spcBef>
        <a:spcAft>
          <a:spcPct val="0"/>
        </a:spcAft>
        <a:defRPr sz="4000">
          <a:solidFill>
            <a:schemeClr val="tx1"/>
          </a:solidFill>
          <a:latin typeface="Arial Rounded MT Bold" pitchFamily="34" charset="0"/>
        </a:defRPr>
      </a:lvl5pPr>
      <a:lvl6pPr marL="457200" algn="ctr" rtl="0" eaLnBrk="1" fontAlgn="base" hangingPunct="1">
        <a:spcBef>
          <a:spcPct val="0"/>
        </a:spcBef>
        <a:spcAft>
          <a:spcPct val="0"/>
        </a:spcAft>
        <a:defRPr sz="4000">
          <a:solidFill>
            <a:schemeClr val="tx1"/>
          </a:solidFill>
          <a:latin typeface="Arial Rounded MT Bold" pitchFamily="34" charset="0"/>
        </a:defRPr>
      </a:lvl6pPr>
      <a:lvl7pPr marL="914400" algn="ctr" rtl="0" eaLnBrk="1" fontAlgn="base" hangingPunct="1">
        <a:spcBef>
          <a:spcPct val="0"/>
        </a:spcBef>
        <a:spcAft>
          <a:spcPct val="0"/>
        </a:spcAft>
        <a:defRPr sz="4000">
          <a:solidFill>
            <a:schemeClr val="tx1"/>
          </a:solidFill>
          <a:latin typeface="Arial Rounded MT Bold" pitchFamily="34" charset="0"/>
        </a:defRPr>
      </a:lvl7pPr>
      <a:lvl8pPr marL="1371600" algn="ctr" rtl="0" eaLnBrk="1" fontAlgn="base" hangingPunct="1">
        <a:spcBef>
          <a:spcPct val="0"/>
        </a:spcBef>
        <a:spcAft>
          <a:spcPct val="0"/>
        </a:spcAft>
        <a:defRPr sz="4000">
          <a:solidFill>
            <a:schemeClr val="tx1"/>
          </a:solidFill>
          <a:latin typeface="Arial Rounded MT Bold" pitchFamily="34" charset="0"/>
        </a:defRPr>
      </a:lvl8pPr>
      <a:lvl9pPr marL="1828800" algn="ctr" rtl="0" eaLnBrk="1" fontAlgn="base" hangingPunct="1">
        <a:spcBef>
          <a:spcPct val="0"/>
        </a:spcBef>
        <a:spcAft>
          <a:spcPct val="0"/>
        </a:spcAft>
        <a:defRPr sz="4000">
          <a:solidFill>
            <a:schemeClr val="tx1"/>
          </a:solidFill>
          <a:latin typeface="Arial Rounded MT Bold" pitchFamily="34" charset="0"/>
        </a:defRPr>
      </a:lvl9pPr>
    </p:titleStyle>
    <p:body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8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4.jpeg"/><Relationship Id="rId2" Type="http://schemas.openxmlformats.org/officeDocument/2006/relationships/slideLayout" Target="../slideLayouts/slideLayout14.xml"/><Relationship Id="rId1" Type="http://schemas.openxmlformats.org/officeDocument/2006/relationships/tags" Target="../tags/tag2.xml"/><Relationship Id="rId6" Type="http://schemas.openxmlformats.org/officeDocument/2006/relationships/image" Target="../media/image13.png"/><Relationship Id="rId5" Type="http://schemas.openxmlformats.org/officeDocument/2006/relationships/image" Target="../media/image6.emf"/><Relationship Id="rId4" Type="http://schemas.openxmlformats.org/officeDocument/2006/relationships/image" Target="../media/image12.jp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9.xml"/><Relationship Id="rId7" Type="http://schemas.openxmlformats.org/officeDocument/2006/relationships/diagramQuickStyle" Target="../diagrams/quickStyle1.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notesSlide" Target="../notesSlides/notesSlide10.xml"/><Relationship Id="rId9" Type="http://schemas.microsoft.com/office/2007/relationships/diagramDrawing" Target="../diagrams/drawing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9.xml"/><Relationship Id="rId1" Type="http://schemas.openxmlformats.org/officeDocument/2006/relationships/tags" Target="../tags/tag30.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9.xml"/><Relationship Id="rId7" Type="http://schemas.openxmlformats.org/officeDocument/2006/relationships/diagramQuickStyle" Target="../diagrams/quickStyle2.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notesSlide" Target="../notesSlides/notesSlide12.xml"/><Relationship Id="rId9" Type="http://schemas.microsoft.com/office/2007/relationships/diagramDrawing" Target="../diagrams/drawing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9.xml"/><Relationship Id="rId1" Type="http://schemas.openxmlformats.org/officeDocument/2006/relationships/tags" Target="../tags/tag33.xml"/><Relationship Id="rId4" Type="http://schemas.openxmlformats.org/officeDocument/2006/relationships/image" Target="../media/image26.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9.xml"/><Relationship Id="rId1" Type="http://schemas.openxmlformats.org/officeDocument/2006/relationships/tags" Target="../tags/tag34.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9.xml"/><Relationship Id="rId1" Type="http://schemas.openxmlformats.org/officeDocument/2006/relationships/tags" Target="../tags/tag35.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9.xml"/><Relationship Id="rId1" Type="http://schemas.openxmlformats.org/officeDocument/2006/relationships/tags" Target="../tags/tag36.xml"/><Relationship Id="rId4" Type="http://schemas.openxmlformats.org/officeDocument/2006/relationships/hyperlink" Target="http://intranet.dot.state.co.us/employees/performance-management" TargetMode="Externa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image" Target="../media/image29.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9.xml"/><Relationship Id="rId1" Type="http://schemas.openxmlformats.org/officeDocument/2006/relationships/tags" Target="../tags/tag39.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9.xml"/><Relationship Id="rId1" Type="http://schemas.openxmlformats.org/officeDocument/2006/relationships/tags" Target="../tags/tag40.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4.xml"/><Relationship Id="rId1" Type="http://schemas.openxmlformats.org/officeDocument/2006/relationships/tags" Target="../tags/tag4.xml"/><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43.xml"/><Relationship Id="rId7" Type="http://schemas.openxmlformats.org/officeDocument/2006/relationships/image" Target="../media/image32.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notesSlide" Target="../notesSlides/notesSlide20.xml"/><Relationship Id="rId5" Type="http://schemas.openxmlformats.org/officeDocument/2006/relationships/slideLayout" Target="../slideLayouts/slideLayout12.xml"/><Relationship Id="rId10" Type="http://schemas.openxmlformats.org/officeDocument/2006/relationships/image" Target="../media/image19.png"/><Relationship Id="rId4" Type="http://schemas.openxmlformats.org/officeDocument/2006/relationships/tags" Target="../tags/tag44.xml"/><Relationship Id="rId9" Type="http://schemas.openxmlformats.org/officeDocument/2006/relationships/image" Target="../media/image18.png"/></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47.xml"/><Relationship Id="rId7" Type="http://schemas.openxmlformats.org/officeDocument/2006/relationships/image" Target="../media/image33.png"/><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notesSlide" Target="../notesSlides/notesSlide21.xml"/><Relationship Id="rId5" Type="http://schemas.openxmlformats.org/officeDocument/2006/relationships/slideLayout" Target="../slideLayouts/slideLayout12.xml"/><Relationship Id="rId10" Type="http://schemas.openxmlformats.org/officeDocument/2006/relationships/image" Target="../media/image19.png"/><Relationship Id="rId4" Type="http://schemas.openxmlformats.org/officeDocument/2006/relationships/tags" Target="../tags/tag48.xml"/><Relationship Id="rId9"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50.xml"/><Relationship Id="rId4" Type="http://schemas.openxmlformats.org/officeDocument/2006/relationships/image" Target="../media/image34.jpg"/></Relationships>
</file>

<file path=ppt/slides/_rels/slide2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tags" Target="../tags/tag53.xml"/><Relationship Id="rId7" Type="http://schemas.openxmlformats.org/officeDocument/2006/relationships/image" Target="../media/image35.png"/><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notesSlide" Target="../notesSlides/notesSlide24.xml"/><Relationship Id="rId5" Type="http://schemas.openxmlformats.org/officeDocument/2006/relationships/slideLayout" Target="../slideLayouts/slideLayout12.xml"/><Relationship Id="rId10" Type="http://schemas.openxmlformats.org/officeDocument/2006/relationships/image" Target="../media/image19.png"/><Relationship Id="rId4" Type="http://schemas.openxmlformats.org/officeDocument/2006/relationships/tags" Target="../tags/tag54.xml"/><Relationship Id="rId9"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9.xml"/><Relationship Id="rId1" Type="http://schemas.openxmlformats.org/officeDocument/2006/relationships/tags" Target="../tags/tag55.xml"/><Relationship Id="rId4" Type="http://schemas.openxmlformats.org/officeDocument/2006/relationships/image" Target="../media/image37.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9.xml"/><Relationship Id="rId7" Type="http://schemas.openxmlformats.org/officeDocument/2006/relationships/image" Target="../media/image16.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notesSlide" Target="../notesSlides/notesSlide4.xml"/><Relationship Id="rId5" Type="http://schemas.openxmlformats.org/officeDocument/2006/relationships/slideLayout" Target="../slideLayouts/slideLayout12.xml"/><Relationship Id="rId10" Type="http://schemas.openxmlformats.org/officeDocument/2006/relationships/image" Target="../media/image19.png"/><Relationship Id="rId4" Type="http://schemas.openxmlformats.org/officeDocument/2006/relationships/tags" Target="../tags/tag10.xml"/><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tags" Target="../tags/tag11.xml"/><Relationship Id="rId4" Type="http://schemas.openxmlformats.org/officeDocument/2006/relationships/image" Target="../media/image20.jp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14.xml"/><Relationship Id="rId7" Type="http://schemas.openxmlformats.org/officeDocument/2006/relationships/image" Target="../media/image21.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notesSlide" Target="../notesSlides/notesSlide6.xml"/><Relationship Id="rId5" Type="http://schemas.openxmlformats.org/officeDocument/2006/relationships/slideLayout" Target="../slideLayouts/slideLayout12.xml"/><Relationship Id="rId10" Type="http://schemas.openxmlformats.org/officeDocument/2006/relationships/image" Target="../media/image19.png"/><Relationship Id="rId4" Type="http://schemas.openxmlformats.org/officeDocument/2006/relationships/tags" Target="../tags/tag15.xml"/><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18.xml"/><Relationship Id="rId7" Type="http://schemas.openxmlformats.org/officeDocument/2006/relationships/image" Target="../media/image22.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notesSlide" Target="../notesSlides/notesSlide7.xml"/><Relationship Id="rId5" Type="http://schemas.openxmlformats.org/officeDocument/2006/relationships/slideLayout" Target="../slideLayouts/slideLayout12.xml"/><Relationship Id="rId10" Type="http://schemas.openxmlformats.org/officeDocument/2006/relationships/image" Target="../media/image19.png"/><Relationship Id="rId4" Type="http://schemas.openxmlformats.org/officeDocument/2006/relationships/tags" Target="../tags/tag19.xml"/><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22.xml"/><Relationship Id="rId7" Type="http://schemas.openxmlformats.org/officeDocument/2006/relationships/image" Target="../media/image23.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notesSlide" Target="../notesSlides/notesSlide8.xml"/><Relationship Id="rId5" Type="http://schemas.openxmlformats.org/officeDocument/2006/relationships/slideLayout" Target="../slideLayouts/slideLayout12.xml"/><Relationship Id="rId10" Type="http://schemas.openxmlformats.org/officeDocument/2006/relationships/image" Target="../media/image19.png"/><Relationship Id="rId4" Type="http://schemas.openxmlformats.org/officeDocument/2006/relationships/tags" Target="../tags/tag23.xml"/><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26.xml"/><Relationship Id="rId7" Type="http://schemas.openxmlformats.org/officeDocument/2006/relationships/image" Target="../media/image24.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notesSlide" Target="../notesSlides/notesSlide9.xml"/><Relationship Id="rId5" Type="http://schemas.openxmlformats.org/officeDocument/2006/relationships/slideLayout" Target="../slideLayouts/slideLayout12.xml"/><Relationship Id="rId10" Type="http://schemas.openxmlformats.org/officeDocument/2006/relationships/image" Target="../media/image19.png"/><Relationship Id="rId4" Type="http://schemas.openxmlformats.org/officeDocument/2006/relationships/tags" Target="../tags/tag27.xml"/><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4000" cy="5117154"/>
          </a:xfrm>
          <a:prstGeom prst="rect">
            <a:avLst/>
          </a:prstGeom>
        </p:spPr>
      </p:pic>
      <p:sp>
        <p:nvSpPr>
          <p:cNvPr id="2" name="Title 1"/>
          <p:cNvSpPr>
            <a:spLocks noGrp="1"/>
          </p:cNvSpPr>
          <p:nvPr>
            <p:ph type="title"/>
          </p:nvPr>
        </p:nvSpPr>
        <p:spPr>
          <a:xfrm>
            <a:off x="0" y="5398762"/>
            <a:ext cx="8984673" cy="1143000"/>
          </a:xfrm>
          <a:ln>
            <a:solidFill>
              <a:srgbClr val="FFFFFF"/>
            </a:solidFill>
          </a:ln>
        </p:spPr>
        <p:txBody>
          <a:bodyPr>
            <a:normAutofit/>
          </a:bodyPr>
          <a:lstStyle/>
          <a:p>
            <a:pPr marL="365760" algn="r"/>
            <a:r>
              <a:rPr lang="en-US" sz="3400" dirty="0" smtClean="0">
                <a:latin typeface="Museo Slab 500"/>
                <a:cs typeface="Museo 300"/>
              </a:rPr>
              <a:t>Expectations of a CDOT Supervisor</a:t>
            </a:r>
            <a:endParaRPr lang="en-US" sz="3400" b="1" dirty="0">
              <a:latin typeface="Museo 300"/>
              <a:cs typeface="Museo 300"/>
            </a:endParaRPr>
          </a:p>
        </p:txBody>
      </p:sp>
      <p:sp>
        <p:nvSpPr>
          <p:cNvPr id="9" name="Rectangle 8"/>
          <p:cNvSpPr/>
          <p:nvPr/>
        </p:nvSpPr>
        <p:spPr>
          <a:xfrm>
            <a:off x="0" y="1039667"/>
            <a:ext cx="9144000" cy="1763058"/>
          </a:xfrm>
          <a:prstGeom prst="rect">
            <a:avLst/>
          </a:prstGeom>
          <a:solidFill>
            <a:schemeClr val="bg1">
              <a:alpha val="8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1" name="Picture 10"/>
          <p:cNvPicPr>
            <a:picLocks noChangeAspect="1"/>
          </p:cNvPicPr>
          <p:nvPr/>
        </p:nvPicPr>
        <p:blipFill rotWithShape="1">
          <a:blip r:embed="rId5"/>
          <a:srcRect l="20433" t="39643" r="18612" b="38942"/>
          <a:stretch/>
        </p:blipFill>
        <p:spPr>
          <a:xfrm>
            <a:off x="406400" y="1261533"/>
            <a:ext cx="5240867" cy="1422400"/>
          </a:xfrm>
          <a:prstGeom prst="rect">
            <a:avLst/>
          </a:prstGeom>
        </p:spPr>
      </p:pic>
      <p:pic>
        <p:nvPicPr>
          <p:cNvPr id="3" name="Picture 2"/>
          <p:cNvPicPr>
            <a:picLocks noChangeAspect="1"/>
          </p:cNvPicPr>
          <p:nvPr/>
        </p:nvPicPr>
        <p:blipFill>
          <a:blip r:embed="rId6"/>
          <a:stretch>
            <a:fillRect/>
          </a:stretch>
        </p:blipFill>
        <p:spPr>
          <a:xfrm>
            <a:off x="8963891" y="5339020"/>
            <a:ext cx="180975" cy="1387362"/>
          </a:xfrm>
          <a:prstGeom prst="rect">
            <a:avLst/>
          </a:prstGeom>
        </p:spPr>
      </p:pic>
      <p:pic>
        <p:nvPicPr>
          <p:cNvPr id="5" name="Picture 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572000" y="3429000"/>
            <a:ext cx="12469" cy="12469"/>
          </a:xfrm>
          <a:prstGeom prst="rect">
            <a:avLst/>
          </a:prstGeom>
        </p:spPr>
      </p:pic>
      <p:pic>
        <p:nvPicPr>
          <p:cNvPr id="6" name="Picture 5"/>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572000" y="3429000"/>
            <a:ext cx="12469" cy="12469"/>
          </a:xfrm>
          <a:prstGeom prst="rect">
            <a:avLst/>
          </a:prstGeom>
        </p:spPr>
      </p:pic>
      <p:pic>
        <p:nvPicPr>
          <p:cNvPr id="17" name="Picture 16"/>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572000" y="3429000"/>
            <a:ext cx="12469" cy="12469"/>
          </a:xfrm>
          <a:prstGeom prst="rect">
            <a:avLst/>
          </a:prstGeom>
        </p:spPr>
      </p:pic>
      <p:pic>
        <p:nvPicPr>
          <p:cNvPr id="18" name="Picture 17"/>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572000" y="3429000"/>
            <a:ext cx="12469" cy="12469"/>
          </a:xfrm>
          <a:prstGeom prst="rect">
            <a:avLst/>
          </a:prstGeom>
        </p:spPr>
      </p:pic>
      <p:pic>
        <p:nvPicPr>
          <p:cNvPr id="19" name="Picture 18"/>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572000" y="3429000"/>
            <a:ext cx="12469" cy="12469"/>
          </a:xfrm>
          <a:prstGeom prst="rect">
            <a:avLst/>
          </a:prstGeom>
        </p:spPr>
      </p:pic>
      <p:pic>
        <p:nvPicPr>
          <p:cNvPr id="20" name="Picture 19"/>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572000" y="3429000"/>
            <a:ext cx="12469" cy="12469"/>
          </a:xfrm>
          <a:prstGeom prst="rect">
            <a:avLst/>
          </a:prstGeom>
        </p:spPr>
      </p:pic>
    </p:spTree>
    <p:custDataLst>
      <p:tags r:id="rId1"/>
    </p:custDataLst>
    <p:extLst>
      <p:ext uri="{BB962C8B-B14F-4D97-AF65-F5344CB8AC3E}">
        <p14:creationId xmlns:p14="http://schemas.microsoft.com/office/powerpoint/2010/main" val="291660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smtClean="0"/>
              <a:t>Work Leading and Supervision Competency</a:t>
            </a:r>
            <a:endParaRPr lang="en-US" sz="3600" dirty="0"/>
          </a:p>
        </p:txBody>
      </p:sp>
      <p:sp>
        <p:nvSpPr>
          <p:cNvPr id="2" name="Content Placeholder 1"/>
          <p:cNvSpPr>
            <a:spLocks noGrp="1"/>
          </p:cNvSpPr>
          <p:nvPr>
            <p:ph sz="half" idx="2"/>
          </p:nvPr>
        </p:nvSpPr>
        <p:spPr>
          <a:xfrm>
            <a:off x="304800" y="1371600"/>
            <a:ext cx="8503920" cy="4937760"/>
          </a:xfrm>
        </p:spPr>
        <p:txBody>
          <a:bodyPr/>
          <a:lstStyle/>
          <a:p>
            <a:r>
              <a:rPr lang="en-US" sz="2800" dirty="0" smtClean="0"/>
              <a:t>The Supervisory competency:</a:t>
            </a:r>
          </a:p>
          <a:p>
            <a:pPr marL="457200" indent="-457200">
              <a:buFont typeface="Arial" panose="020B0604020202020204" pitchFamily="34" charset="0"/>
              <a:buChar char="•"/>
            </a:pPr>
            <a:r>
              <a:rPr lang="en-US" sz="2800" dirty="0" smtClean="0"/>
              <a:t>Was </a:t>
            </a:r>
            <a:r>
              <a:rPr lang="en-US" sz="2800" dirty="0"/>
              <a:t>added by CDOT in addition to the five main competencies required by the State of Colorado </a:t>
            </a:r>
          </a:p>
          <a:p>
            <a:pPr marL="457200" indent="-457200">
              <a:buFont typeface="Arial" panose="020B0604020202020204" pitchFamily="34" charset="0"/>
              <a:buChar char="•"/>
            </a:pPr>
            <a:r>
              <a:rPr lang="en-US" sz="2800" dirty="0" smtClean="0"/>
              <a:t>Encompasses all manager or supervisor </a:t>
            </a:r>
            <a:r>
              <a:rPr lang="en-US" sz="2800" dirty="0"/>
              <a:t>job </a:t>
            </a:r>
            <a:r>
              <a:rPr lang="en-US" sz="2800" dirty="0" smtClean="0"/>
              <a:t>classes </a:t>
            </a:r>
            <a:endParaRPr lang="en-US" sz="2800" dirty="0"/>
          </a:p>
          <a:p>
            <a:pPr marL="457200" indent="-457200">
              <a:buFont typeface="Arial" panose="020B0604020202020204" pitchFamily="34" charset="0"/>
              <a:buChar char="•"/>
            </a:pPr>
            <a:r>
              <a:rPr lang="en-US" sz="2800" dirty="0" smtClean="0"/>
              <a:t>Must be evaluated on the PMP for all managers and supervisors</a:t>
            </a:r>
          </a:p>
          <a:p>
            <a:endParaRPr lang="en-US" dirty="0"/>
          </a:p>
          <a:p>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10</a:t>
            </a:fld>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graphicFrame>
        <p:nvGraphicFramePr>
          <p:cNvPr id="8" name="Diagram 10"/>
          <p:cNvGraphicFramePr/>
          <p:nvPr>
            <p:custDataLst>
              <p:tags r:id="rId2"/>
            </p:custDataLst>
            <p:extLst>
              <p:ext uri="{D42A27DB-BD31-4B8C-83A1-F6EECF244321}">
                <p14:modId xmlns:p14="http://schemas.microsoft.com/office/powerpoint/2010/main" val="381418142"/>
              </p:ext>
            </p:extLst>
          </p:nvPr>
        </p:nvGraphicFramePr>
        <p:xfrm>
          <a:off x="690065" y="4037968"/>
          <a:ext cx="7733389" cy="239616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32764443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bwMode="auto">
          <a:xfrm>
            <a:off x="304800" y="1832084"/>
            <a:ext cx="8514937" cy="44741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371600" indent="0" algn="l" rtl="0" eaLnBrk="1" fontAlgn="base" hangingPunct="1">
              <a:spcBef>
                <a:spcPct val="20000"/>
              </a:spcBef>
              <a:spcAft>
                <a:spcPct val="0"/>
              </a:spcAft>
              <a:buFont typeface="Arial" charset="0"/>
              <a:buNone/>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r>
              <a:rPr lang="en-US" sz="2800" dirty="0" smtClean="0"/>
              <a:t>When you model accountability as a leader, you are: </a:t>
            </a:r>
            <a:endParaRPr lang="en-US" sz="2800" dirty="0"/>
          </a:p>
        </p:txBody>
      </p:sp>
      <p:sp>
        <p:nvSpPr>
          <p:cNvPr id="2" name="Title 1"/>
          <p:cNvSpPr>
            <a:spLocks noGrp="1"/>
          </p:cNvSpPr>
          <p:nvPr>
            <p:ph type="title"/>
          </p:nvPr>
        </p:nvSpPr>
        <p:spPr/>
        <p:txBody>
          <a:bodyPr/>
          <a:lstStyle/>
          <a:p>
            <a:r>
              <a:rPr lang="en-US" dirty="0" smtClean="0"/>
              <a:t>Model Accountability</a:t>
            </a:r>
            <a:endParaRPr lang="en-US" dirty="0"/>
          </a:p>
        </p:txBody>
      </p:sp>
      <p:sp>
        <p:nvSpPr>
          <p:cNvPr id="3" name="Content Placeholder 2"/>
          <p:cNvSpPr>
            <a:spLocks noGrp="1"/>
          </p:cNvSpPr>
          <p:nvPr>
            <p:ph sz="half" idx="2"/>
          </p:nvPr>
        </p:nvSpPr>
        <p:spPr>
          <a:xfrm>
            <a:off x="2762451" y="1781934"/>
            <a:ext cx="6046270" cy="4527425"/>
          </a:xfrm>
        </p:spPr>
        <p:txBody>
          <a:bodyPr/>
          <a:lstStyle/>
          <a:p>
            <a:endParaRPr lang="en-US" dirty="0"/>
          </a:p>
          <a:p>
            <a:pPr marL="457200" indent="-457200">
              <a:buFont typeface="Arial" panose="020B0604020202020204" pitchFamily="34" charset="0"/>
              <a:buChar char="•"/>
            </a:pPr>
            <a:r>
              <a:rPr lang="en-US" sz="2800" dirty="0"/>
              <a:t>Responsible</a:t>
            </a:r>
            <a:r>
              <a:rPr lang="en-US" sz="2800"/>
              <a:t> for your work and </a:t>
            </a:r>
            <a:r>
              <a:rPr lang="en-US" sz="2800" smtClean="0"/>
              <a:t>actions</a:t>
            </a:r>
            <a:endParaRPr lang="en-US" sz="2800" dirty="0"/>
          </a:p>
          <a:p>
            <a:pPr marL="457200" indent="-457200">
              <a:buFont typeface="Arial" panose="020B0604020202020204" pitchFamily="34" charset="0"/>
              <a:buChar char="•"/>
            </a:pPr>
            <a:r>
              <a:rPr lang="en-US" sz="2800" dirty="0"/>
              <a:t>Demonstrating you plan ahead</a:t>
            </a:r>
          </a:p>
          <a:p>
            <a:pPr marL="457200" indent="-457200">
              <a:buFont typeface="Arial" panose="020B0604020202020204" pitchFamily="34" charset="0"/>
              <a:buChar char="•"/>
            </a:pPr>
            <a:r>
              <a:rPr lang="en-US" sz="2800" dirty="0"/>
              <a:t>Communicating what needs to be accomplished</a:t>
            </a:r>
          </a:p>
          <a:p>
            <a:pPr marL="457200" indent="-457200">
              <a:buFont typeface="Arial" panose="020B0604020202020204" pitchFamily="34" charset="0"/>
              <a:buChar char="•"/>
            </a:pPr>
            <a:r>
              <a:rPr lang="en-US" sz="2800" dirty="0"/>
              <a:t>Negotiating based on competing demands on your time </a:t>
            </a:r>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11</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pic>
        <p:nvPicPr>
          <p:cNvPr id="9" name="Content Placeholder 8"/>
          <p:cNvPicPr>
            <a:picLocks noGrp="1" noChangeAspect="1"/>
          </p:cNvPicPr>
          <p:nvPr>
            <p:ph sz="half" idx="12"/>
          </p:nvPr>
        </p:nvPicPr>
        <p:blipFill rotWithShape="1">
          <a:blip r:embed="rId4">
            <a:extLst>
              <a:ext uri="{28A0092B-C50C-407E-A947-70E740481C1C}">
                <a14:useLocalDpi xmlns:a14="http://schemas.microsoft.com/office/drawing/2010/main" val="0"/>
              </a:ext>
            </a:extLst>
          </a:blip>
          <a:srcRect l="14498" t="6725" r="13570" b="7077"/>
          <a:stretch/>
        </p:blipFill>
        <p:spPr>
          <a:xfrm>
            <a:off x="376855" y="4224010"/>
            <a:ext cx="2313542" cy="2082189"/>
          </a:xfrm>
        </p:spPr>
      </p:pic>
      <p:sp>
        <p:nvSpPr>
          <p:cNvPr id="8" name="TextBox 7"/>
          <p:cNvSpPr txBox="1"/>
          <p:nvPr/>
        </p:nvSpPr>
        <p:spPr>
          <a:xfrm>
            <a:off x="304800" y="1362453"/>
            <a:ext cx="8503920" cy="369332"/>
          </a:xfrm>
          <a:prstGeom prst="rect">
            <a:avLst/>
          </a:prstGeom>
          <a:noFill/>
        </p:spPr>
        <p:txBody>
          <a:bodyPr wrap="square" rtlCol="0">
            <a:spAutoFit/>
          </a:bodyPr>
          <a:lstStyle/>
          <a:p>
            <a:r>
              <a:rPr lang="en-US" b="1" i="1" smtClean="0">
                <a:solidFill>
                  <a:schemeClr val="tx2"/>
                </a:solidFill>
              </a:rPr>
              <a:t>1: </a:t>
            </a:r>
            <a:r>
              <a:rPr lang="en-US" b="1" i="1" dirty="0">
                <a:solidFill>
                  <a:schemeClr val="tx2"/>
                </a:solidFill>
              </a:rPr>
              <a:t>Model accountability for behaviors</a:t>
            </a:r>
          </a:p>
        </p:txBody>
      </p:sp>
    </p:spTree>
    <p:custDataLst>
      <p:tags r:id="rId1"/>
    </p:custDataLst>
    <p:extLst>
      <p:ext uri="{BB962C8B-B14F-4D97-AF65-F5344CB8AC3E}">
        <p14:creationId xmlns:p14="http://schemas.microsoft.com/office/powerpoint/2010/main" val="15876393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Feedback and Coaching</a:t>
            </a:r>
            <a:endParaRPr lang="en-US" sz="3600" dirty="0"/>
          </a:p>
        </p:txBody>
      </p:sp>
      <p:graphicFrame>
        <p:nvGraphicFramePr>
          <p:cNvPr id="7" name="Content Placeholder 6"/>
          <p:cNvGraphicFramePr>
            <a:graphicFrameLocks noGrp="1"/>
          </p:cNvGraphicFramePr>
          <p:nvPr>
            <p:ph sz="half" idx="2"/>
            <p:custDataLst>
              <p:tags r:id="rId2"/>
            </p:custDataLst>
            <p:extLst>
              <p:ext uri="{D42A27DB-BD31-4B8C-83A1-F6EECF244321}">
                <p14:modId xmlns:p14="http://schemas.microsoft.com/office/powerpoint/2010/main" val="745856784"/>
              </p:ext>
            </p:extLst>
          </p:nvPr>
        </p:nvGraphicFramePr>
        <p:xfrm>
          <a:off x="4851133" y="2125049"/>
          <a:ext cx="3957587" cy="391416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12</a:t>
            </a:fld>
            <a:endParaRPr lang="en-US" dirty="0"/>
          </a:p>
        </p:txBody>
      </p:sp>
      <p:sp>
        <p:nvSpPr>
          <p:cNvPr id="5" name="Content Placeholder 4"/>
          <p:cNvSpPr>
            <a:spLocks noGrp="1"/>
          </p:cNvSpPr>
          <p:nvPr>
            <p:ph sz="half" idx="12"/>
          </p:nvPr>
        </p:nvSpPr>
        <p:spPr>
          <a:xfrm>
            <a:off x="304800" y="2125049"/>
            <a:ext cx="4007318" cy="3914168"/>
          </a:xfrm>
        </p:spPr>
        <p:txBody>
          <a:bodyPr/>
          <a:lstStyle/>
          <a:p>
            <a:r>
              <a:rPr lang="en-US" dirty="0" smtClean="0"/>
              <a:t>When providing feedback or coaching an employee, make sure it is:</a:t>
            </a:r>
          </a:p>
          <a:p>
            <a:pPr marL="342900" indent="-342900">
              <a:buFont typeface="Arial" panose="020B0604020202020204" pitchFamily="34" charset="0"/>
              <a:buChar char="•"/>
            </a:pPr>
            <a:r>
              <a:rPr lang="en-US" dirty="0"/>
              <a:t>Based on observance of not assumptions</a:t>
            </a:r>
          </a:p>
          <a:p>
            <a:pPr marL="342900" indent="-342900">
              <a:buFont typeface="Arial" panose="020B0604020202020204" pitchFamily="34" charset="0"/>
              <a:buChar char="•"/>
            </a:pPr>
            <a:r>
              <a:rPr lang="en-US" dirty="0" smtClean="0"/>
              <a:t>Work related</a:t>
            </a:r>
          </a:p>
          <a:p>
            <a:pPr marL="342900" indent="-342900">
              <a:buFont typeface="Arial" panose="020B0604020202020204" pitchFamily="34" charset="0"/>
              <a:buChar char="•"/>
            </a:pPr>
            <a:r>
              <a:rPr lang="en-US" dirty="0" smtClean="0"/>
              <a:t>Based on the behavior and not the person </a:t>
            </a:r>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3" name="TextBox 2"/>
          <p:cNvSpPr txBox="1"/>
          <p:nvPr/>
        </p:nvSpPr>
        <p:spPr>
          <a:xfrm>
            <a:off x="304800" y="1362453"/>
            <a:ext cx="8503920" cy="646331"/>
          </a:xfrm>
          <a:prstGeom prst="rect">
            <a:avLst/>
          </a:prstGeom>
          <a:noFill/>
        </p:spPr>
        <p:txBody>
          <a:bodyPr wrap="square" rtlCol="0">
            <a:spAutoFit/>
          </a:bodyPr>
          <a:lstStyle/>
          <a:p>
            <a:r>
              <a:rPr lang="en-US" b="1" i="1" smtClean="0">
                <a:solidFill>
                  <a:schemeClr val="tx2"/>
                </a:solidFill>
              </a:rPr>
              <a:t>3: </a:t>
            </a:r>
            <a:r>
              <a:rPr lang="en-US" b="1" i="1" dirty="0">
                <a:solidFill>
                  <a:schemeClr val="tx2"/>
                </a:solidFill>
              </a:rPr>
              <a:t>Develop and encourages employees’ ability to perform job tasks and interactions through feedback and coaching</a:t>
            </a:r>
          </a:p>
        </p:txBody>
      </p:sp>
    </p:spTree>
    <p:custDataLst>
      <p:tags r:id="rId1"/>
    </p:custDataLst>
    <p:extLst>
      <p:ext uri="{BB962C8B-B14F-4D97-AF65-F5344CB8AC3E}">
        <p14:creationId xmlns:p14="http://schemas.microsoft.com/office/powerpoint/2010/main" val="42948840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a:t>
            </a:r>
            <a:endParaRPr lang="en-US" dirty="0"/>
          </a:p>
        </p:txBody>
      </p:sp>
      <p:sp>
        <p:nvSpPr>
          <p:cNvPr id="3" name="Content Placeholder 2"/>
          <p:cNvSpPr>
            <a:spLocks noGrp="1"/>
          </p:cNvSpPr>
          <p:nvPr>
            <p:ph sz="half" idx="2"/>
          </p:nvPr>
        </p:nvSpPr>
        <p:spPr>
          <a:xfrm>
            <a:off x="304801" y="2008784"/>
            <a:ext cx="8503920" cy="4300576"/>
          </a:xfrm>
        </p:spPr>
        <p:txBody>
          <a:bodyPr/>
          <a:lstStyle/>
          <a:p>
            <a:r>
              <a:rPr lang="en-US" sz="2400" dirty="0" smtClean="0"/>
              <a:t>Ongoing communication is:</a:t>
            </a:r>
          </a:p>
          <a:p>
            <a:pPr marL="342900" indent="-342900">
              <a:buFont typeface="Arial" panose="020B0604020202020204" pitchFamily="34" charset="0"/>
              <a:buChar char="•"/>
            </a:pPr>
            <a:r>
              <a:rPr lang="en-US" sz="2400" dirty="0" smtClean="0"/>
              <a:t>Critical to the employee understanding what they need to do</a:t>
            </a:r>
          </a:p>
          <a:p>
            <a:pPr marL="342900" indent="-342900">
              <a:buFont typeface="Arial" panose="020B0604020202020204" pitchFamily="34" charset="0"/>
              <a:buChar char="•"/>
            </a:pPr>
            <a:r>
              <a:rPr lang="en-US" sz="2400" dirty="0" smtClean="0"/>
              <a:t>Accomplished through weekly meetings, one-on-ones, coaching sessions, discussion of goals, emails and hallways chats</a:t>
            </a:r>
          </a:p>
          <a:p>
            <a:pPr marL="342900" indent="-342900">
              <a:buFont typeface="Arial" panose="020B0604020202020204" pitchFamily="34" charset="0"/>
              <a:buChar char="•"/>
            </a:pPr>
            <a:r>
              <a:rPr lang="en-US" sz="2400" dirty="0" smtClean="0"/>
              <a:t>Vital when an employee is assigned a new task or have difficulty </a:t>
            </a:r>
            <a:endParaRPr lang="en-US" sz="2400"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13</a:t>
            </a:fld>
            <a:endParaRPr lang="en-US" dirty="0"/>
          </a:p>
        </p:txBody>
      </p:sp>
      <p:pic>
        <p:nvPicPr>
          <p:cNvPr id="8" name="Content Placeholder 7"/>
          <p:cNvPicPr>
            <a:picLocks noGrp="1" noChangeAspect="1"/>
          </p:cNvPicPr>
          <p:nvPr>
            <p:ph sz="half" idx="12"/>
          </p:nvPr>
        </p:nvPicPr>
        <p:blipFill rotWithShape="1">
          <a:blip r:embed="rId4">
            <a:extLst>
              <a:ext uri="{28A0092B-C50C-407E-A947-70E740481C1C}">
                <a14:useLocalDpi xmlns:a14="http://schemas.microsoft.com/office/drawing/2010/main" val="0"/>
              </a:ext>
            </a:extLst>
          </a:blip>
          <a:srcRect t="14954" b="18297"/>
          <a:stretch/>
        </p:blipFill>
        <p:spPr>
          <a:xfrm>
            <a:off x="6614160" y="4266821"/>
            <a:ext cx="2039983" cy="2042539"/>
          </a:xfrm>
        </p:spPr>
      </p:pic>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7" name="TextBox 6"/>
          <p:cNvSpPr txBox="1"/>
          <p:nvPr/>
        </p:nvSpPr>
        <p:spPr>
          <a:xfrm>
            <a:off x="304800" y="1362453"/>
            <a:ext cx="8503920" cy="646331"/>
          </a:xfrm>
          <a:prstGeom prst="rect">
            <a:avLst/>
          </a:prstGeom>
          <a:noFill/>
        </p:spPr>
        <p:txBody>
          <a:bodyPr wrap="square" rtlCol="0">
            <a:spAutoFit/>
          </a:bodyPr>
          <a:lstStyle/>
          <a:p>
            <a:pPr lvl="0"/>
            <a:r>
              <a:rPr lang="en-US" b="1" i="1" dirty="0">
                <a:solidFill>
                  <a:schemeClr val="tx2"/>
                </a:solidFill>
              </a:rPr>
              <a:t>Three : Communicate with employees in an open respectful way to provide frequent and ongoing </a:t>
            </a:r>
            <a:r>
              <a:rPr lang="en-US" b="1" i="1" dirty="0" smtClean="0">
                <a:solidFill>
                  <a:schemeClr val="tx2"/>
                </a:solidFill>
              </a:rPr>
              <a:t>communications</a:t>
            </a:r>
            <a:endParaRPr lang="en-US" b="1" i="1" dirty="0">
              <a:solidFill>
                <a:schemeClr val="tx2"/>
              </a:solidFill>
            </a:endParaRPr>
          </a:p>
        </p:txBody>
      </p:sp>
    </p:spTree>
    <p:custDataLst>
      <p:tags r:id="rId1"/>
    </p:custDataLst>
    <p:extLst>
      <p:ext uri="{BB962C8B-B14F-4D97-AF65-F5344CB8AC3E}">
        <p14:creationId xmlns:p14="http://schemas.microsoft.com/office/powerpoint/2010/main" val="9030650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Resolving Personnel Issues and Conflict</a:t>
            </a:r>
            <a:endParaRPr lang="en-US" dirty="0"/>
          </a:p>
        </p:txBody>
      </p:sp>
      <p:sp>
        <p:nvSpPr>
          <p:cNvPr id="3" name="Content Placeholder 2"/>
          <p:cNvSpPr>
            <a:spLocks noGrp="1"/>
          </p:cNvSpPr>
          <p:nvPr>
            <p:ph sz="half" idx="2"/>
          </p:nvPr>
        </p:nvSpPr>
        <p:spPr>
          <a:xfrm>
            <a:off x="2317306" y="2125049"/>
            <a:ext cx="6491414" cy="4109291"/>
          </a:xfrm>
        </p:spPr>
        <p:txBody>
          <a:bodyPr/>
          <a:lstStyle/>
          <a:p>
            <a:r>
              <a:rPr lang="en-US" sz="2400" dirty="0" smtClean="0"/>
              <a:t>When discussing personnel issues or a conflict provide employees with:</a:t>
            </a:r>
            <a:endParaRPr lang="en-US" sz="2400" dirty="0"/>
          </a:p>
          <a:p>
            <a:pPr marL="457200" indent="-457200">
              <a:buFont typeface="Arial" panose="020B0604020202020204" pitchFamily="34" charset="0"/>
              <a:buChar char="•"/>
            </a:pPr>
            <a:r>
              <a:rPr lang="en-US" sz="2400" b="1" dirty="0"/>
              <a:t>Why</a:t>
            </a:r>
            <a:r>
              <a:rPr lang="en-US" sz="2400" dirty="0"/>
              <a:t> – Provide context on how the behavior impacts others at CDOT</a:t>
            </a:r>
          </a:p>
          <a:p>
            <a:pPr marL="457200" indent="-457200">
              <a:buFont typeface="Arial" panose="020B0604020202020204" pitchFamily="34" charset="0"/>
              <a:buChar char="•"/>
            </a:pPr>
            <a:r>
              <a:rPr lang="en-US" sz="2400" b="1" dirty="0"/>
              <a:t>Immediate</a:t>
            </a:r>
            <a:r>
              <a:rPr lang="en-US" sz="2400" dirty="0"/>
              <a:t> – Keep the feedback as close to the event as possible</a:t>
            </a:r>
          </a:p>
          <a:p>
            <a:pPr marL="457200" indent="-457200">
              <a:buFont typeface="Arial" panose="020B0604020202020204" pitchFamily="34" charset="0"/>
              <a:buChar char="•"/>
            </a:pPr>
            <a:r>
              <a:rPr lang="en-US" sz="2400" b="1" dirty="0"/>
              <a:t>Think Small  </a:t>
            </a:r>
            <a:r>
              <a:rPr lang="en-US" sz="2400" dirty="0"/>
              <a:t>-  Think about the chain of events that leads to success or failure</a:t>
            </a:r>
          </a:p>
          <a:p>
            <a:pPr marL="457200" indent="-457200">
              <a:buFont typeface="Arial" panose="020B0604020202020204" pitchFamily="34" charset="0"/>
              <a:buChar char="•"/>
            </a:pPr>
            <a:r>
              <a:rPr lang="en-US" sz="2400" b="1" dirty="0"/>
              <a:t>Specific</a:t>
            </a:r>
            <a:r>
              <a:rPr lang="en-US" sz="2400" dirty="0"/>
              <a:t> – Do not make your employees guess about </a:t>
            </a:r>
            <a:r>
              <a:rPr lang="en-US" sz="2400" dirty="0" smtClean="0"/>
              <a:t>behavior provide details</a:t>
            </a:r>
            <a:endParaRPr lang="en-US" sz="2400"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14</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7" name="TextBox 6"/>
          <p:cNvSpPr txBox="1"/>
          <p:nvPr/>
        </p:nvSpPr>
        <p:spPr>
          <a:xfrm>
            <a:off x="304800" y="1362453"/>
            <a:ext cx="8503920" cy="646331"/>
          </a:xfrm>
          <a:prstGeom prst="rect">
            <a:avLst/>
          </a:prstGeom>
          <a:noFill/>
        </p:spPr>
        <p:txBody>
          <a:bodyPr wrap="square" rtlCol="0">
            <a:spAutoFit/>
          </a:bodyPr>
          <a:lstStyle/>
          <a:p>
            <a:pPr lvl="0"/>
            <a:r>
              <a:rPr lang="en-US" b="1" i="1" dirty="0" smtClean="0">
                <a:solidFill>
                  <a:schemeClr val="tx2"/>
                </a:solidFill>
              </a:rPr>
              <a:t>Four: </a:t>
            </a:r>
            <a:r>
              <a:rPr lang="en-US" b="1" i="1" dirty="0">
                <a:solidFill>
                  <a:schemeClr val="tx2"/>
                </a:solidFill>
              </a:rPr>
              <a:t>Resolve personnel issues, conflicts or work related problems appropriately; keeps supervisor informed</a:t>
            </a:r>
          </a:p>
        </p:txBody>
      </p:sp>
      <p:pic>
        <p:nvPicPr>
          <p:cNvPr id="10" name="Picture 9"/>
          <p:cNvPicPr>
            <a:picLocks noChangeAspect="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4146" t="7216" r="55679" b="9009"/>
          <a:stretch/>
        </p:blipFill>
        <p:spPr>
          <a:xfrm>
            <a:off x="304800" y="3270478"/>
            <a:ext cx="2012506" cy="2963862"/>
          </a:xfrm>
          <a:prstGeom prst="rect">
            <a:avLst/>
          </a:prstGeom>
        </p:spPr>
      </p:pic>
    </p:spTree>
    <p:custDataLst>
      <p:tags r:id="rId1"/>
    </p:custDataLst>
    <p:extLst>
      <p:ext uri="{BB962C8B-B14F-4D97-AF65-F5344CB8AC3E}">
        <p14:creationId xmlns:p14="http://schemas.microsoft.com/office/powerpoint/2010/main" val="27356411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Completing P</a:t>
            </a:r>
            <a:r>
              <a:rPr lang="en-US" sz="3200" dirty="0" smtClean="0"/>
              <a:t>aperwork </a:t>
            </a:r>
            <a:r>
              <a:rPr lang="en-US" sz="3200" dirty="0"/>
              <a:t>A</a:t>
            </a:r>
            <a:r>
              <a:rPr lang="en-US" sz="3200" dirty="0" smtClean="0"/>
              <a:t>ccurately </a:t>
            </a:r>
            <a:r>
              <a:rPr lang="en-US" sz="3200" dirty="0"/>
              <a:t>and </a:t>
            </a:r>
            <a:r>
              <a:rPr lang="en-US" sz="3200" dirty="0" smtClean="0"/>
              <a:t>Timely</a:t>
            </a:r>
            <a:endParaRPr lang="en-US" sz="3200" dirty="0"/>
          </a:p>
        </p:txBody>
      </p:sp>
      <p:sp>
        <p:nvSpPr>
          <p:cNvPr id="3" name="Content Placeholder 2"/>
          <p:cNvSpPr>
            <a:spLocks noGrp="1"/>
          </p:cNvSpPr>
          <p:nvPr>
            <p:ph sz="half" idx="2"/>
          </p:nvPr>
        </p:nvSpPr>
        <p:spPr>
          <a:xfrm>
            <a:off x="304801" y="2008784"/>
            <a:ext cx="6529069" cy="4300576"/>
          </a:xfrm>
        </p:spPr>
        <p:txBody>
          <a:bodyPr/>
          <a:lstStyle/>
          <a:p>
            <a:r>
              <a:rPr lang="en-US" sz="2400" dirty="0" smtClean="0"/>
              <a:t>When completing paper work:</a:t>
            </a:r>
          </a:p>
          <a:p>
            <a:pPr marL="342900" indent="-342900">
              <a:buFont typeface="Arial" panose="020B0604020202020204" pitchFamily="34" charset="0"/>
              <a:buChar char="•"/>
            </a:pPr>
            <a:r>
              <a:rPr lang="en-US" sz="2400" dirty="0" smtClean="0"/>
              <a:t>Confirm all of the required fields are correct and completed</a:t>
            </a:r>
          </a:p>
          <a:p>
            <a:pPr marL="342900" indent="-342900">
              <a:buFont typeface="Arial" panose="020B0604020202020204" pitchFamily="34" charset="0"/>
              <a:buChar char="•"/>
            </a:pPr>
            <a:r>
              <a:rPr lang="en-US" sz="2400" dirty="0" smtClean="0"/>
              <a:t>Save a copy for your records if the form is not part of an information system</a:t>
            </a:r>
          </a:p>
          <a:p>
            <a:pPr marL="342900" indent="-342900">
              <a:buFont typeface="Arial" panose="020B0604020202020204" pitchFamily="34" charset="0"/>
              <a:buChar char="•"/>
            </a:pPr>
            <a:r>
              <a:rPr lang="en-US" sz="2400" dirty="0" smtClean="0"/>
              <a:t>Set a reminder for reoccurring tasks such as timesheets </a:t>
            </a:r>
            <a:endParaRPr lang="en-US" sz="2400" dirty="0"/>
          </a:p>
          <a:p>
            <a:pPr marL="342900" indent="-342900">
              <a:buFont typeface="Arial" panose="020B0604020202020204" pitchFamily="34" charset="0"/>
              <a:buChar char="•"/>
            </a:pPr>
            <a:r>
              <a:rPr lang="en-US" sz="2400" dirty="0" smtClean="0"/>
              <a:t>To find forms go to the </a:t>
            </a:r>
            <a:r>
              <a:rPr lang="en-US" sz="2400" dirty="0"/>
              <a:t>CDOT forms page </a:t>
            </a:r>
            <a:r>
              <a:rPr lang="en-US" sz="2400" dirty="0" smtClean="0"/>
              <a:t>at: http</a:t>
            </a:r>
            <a:r>
              <a:rPr lang="en-US" sz="2400" dirty="0"/>
              <a:t>://intranet.dot.state.co.us/resources/CDOT-forms</a:t>
            </a:r>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15</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7" name="TextBox 6"/>
          <p:cNvSpPr txBox="1"/>
          <p:nvPr/>
        </p:nvSpPr>
        <p:spPr>
          <a:xfrm>
            <a:off x="304800" y="1362453"/>
            <a:ext cx="8503920" cy="369332"/>
          </a:xfrm>
          <a:prstGeom prst="rect">
            <a:avLst/>
          </a:prstGeom>
          <a:noFill/>
        </p:spPr>
        <p:txBody>
          <a:bodyPr wrap="square" rtlCol="0">
            <a:spAutoFit/>
          </a:bodyPr>
          <a:lstStyle/>
          <a:p>
            <a:pPr lvl="0"/>
            <a:r>
              <a:rPr lang="en-US" b="1" i="1" smtClean="0">
                <a:solidFill>
                  <a:schemeClr val="tx2"/>
                </a:solidFill>
              </a:rPr>
              <a:t>6: </a:t>
            </a:r>
            <a:r>
              <a:rPr lang="en-US" b="1" i="1" dirty="0">
                <a:solidFill>
                  <a:schemeClr val="tx2"/>
                </a:solidFill>
              </a:rPr>
              <a:t>Completing administrative paperwork accurately and timely  </a:t>
            </a:r>
          </a:p>
        </p:txBody>
      </p:sp>
      <p:pic>
        <p:nvPicPr>
          <p:cNvPr id="8" name="Content Placeholder 4"/>
          <p:cNvPicPr>
            <a:picLocks noGrp="1" noChangeAspect="1"/>
          </p:cNvPicPr>
          <p:nvPr>
            <p:ph sz="half" idx="12"/>
          </p:nvPr>
        </p:nvPicPr>
        <p:blipFill rotWithShape="1">
          <a:blip r:embed="rId4" cstate="print">
            <a:extLst>
              <a:ext uri="{28A0092B-C50C-407E-A947-70E740481C1C}">
                <a14:useLocalDpi xmlns:a14="http://schemas.microsoft.com/office/drawing/2010/main" val="0"/>
              </a:ext>
            </a:extLst>
          </a:blip>
          <a:srcRect l="17369"/>
          <a:stretch/>
        </p:blipFill>
        <p:spPr bwMode="auto">
          <a:xfrm>
            <a:off x="6833870" y="2640500"/>
            <a:ext cx="1974850" cy="2807134"/>
          </a:xfrm>
          <a:prstGeom prst="rect">
            <a:avLst/>
          </a:prstGeom>
          <a:noFill/>
          <a:ln w="9525">
            <a:noFill/>
            <a:miter lim="800000"/>
            <a:headEnd/>
            <a:tailEnd/>
          </a:ln>
          <a:effectLst>
            <a:softEdge rad="38100"/>
          </a:effectLst>
        </p:spPr>
      </p:pic>
    </p:spTree>
    <p:custDataLst>
      <p:tags r:id="rId1"/>
    </p:custDataLst>
    <p:extLst>
      <p:ext uri="{BB962C8B-B14F-4D97-AF65-F5344CB8AC3E}">
        <p14:creationId xmlns:p14="http://schemas.microsoft.com/office/powerpoint/2010/main" val="40884769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Management</a:t>
            </a:r>
            <a:endParaRPr lang="en-US" dirty="0"/>
          </a:p>
        </p:txBody>
      </p:sp>
      <p:sp>
        <p:nvSpPr>
          <p:cNvPr id="3" name="Content Placeholder 2"/>
          <p:cNvSpPr>
            <a:spLocks noGrp="1"/>
          </p:cNvSpPr>
          <p:nvPr>
            <p:ph sz="half" idx="2"/>
          </p:nvPr>
        </p:nvSpPr>
        <p:spPr>
          <a:xfrm>
            <a:off x="304800" y="2065866"/>
            <a:ext cx="8503920" cy="4243494"/>
          </a:xfrm>
        </p:spPr>
        <p:txBody>
          <a:bodyPr/>
          <a:lstStyle/>
          <a:p>
            <a:r>
              <a:rPr lang="en-US" sz="2000" b="1" i="1" dirty="0" smtClean="0"/>
              <a:t>The role of the supervisor in performance management is to:</a:t>
            </a:r>
            <a:endParaRPr lang="en-US" sz="2000" b="1" i="1" dirty="0"/>
          </a:p>
          <a:p>
            <a:pPr marL="342900" indent="-342900">
              <a:buFont typeface="Arial" panose="020B0604020202020204" pitchFamily="34" charset="0"/>
              <a:buChar char="•"/>
            </a:pPr>
            <a:r>
              <a:rPr lang="en-US" sz="2000" dirty="0" smtClean="0"/>
              <a:t>Ensure the employee </a:t>
            </a:r>
            <a:r>
              <a:rPr lang="en-US" sz="2000" dirty="0"/>
              <a:t>must have a performance plan within 30 days of hire</a:t>
            </a:r>
          </a:p>
          <a:p>
            <a:pPr marL="342900" indent="-342900">
              <a:buFont typeface="Arial" panose="020B0604020202020204" pitchFamily="34" charset="0"/>
              <a:buChar char="•"/>
            </a:pPr>
            <a:r>
              <a:rPr lang="en-US" sz="2000" dirty="0" smtClean="0"/>
              <a:t>Meet with you employees regularly</a:t>
            </a:r>
            <a:endParaRPr lang="en-US" sz="2000" dirty="0"/>
          </a:p>
          <a:p>
            <a:pPr marL="342900" indent="-342900">
              <a:buFont typeface="Arial" panose="020B0604020202020204" pitchFamily="34" charset="0"/>
              <a:buChar char="•"/>
            </a:pPr>
            <a:r>
              <a:rPr lang="en-US" sz="2000" dirty="0" smtClean="0"/>
              <a:t>Complete the final review </a:t>
            </a:r>
            <a:r>
              <a:rPr lang="en-US" sz="2000" dirty="0"/>
              <a:t>by March 31</a:t>
            </a:r>
            <a:r>
              <a:rPr lang="en-US" sz="2000" baseline="30000" dirty="0"/>
              <a:t>st</a:t>
            </a:r>
            <a:r>
              <a:rPr lang="en-US" sz="2000" dirty="0"/>
              <a:t> </a:t>
            </a:r>
            <a:r>
              <a:rPr lang="en-US" sz="2000" dirty="0" smtClean="0"/>
              <a:t>of each </a:t>
            </a:r>
            <a:r>
              <a:rPr lang="en-US" sz="2000" dirty="0"/>
              <a:t>calendar year</a:t>
            </a:r>
          </a:p>
          <a:p>
            <a:pPr marL="342900" indent="-342900">
              <a:buFont typeface="Arial" panose="020B0604020202020204" pitchFamily="34" charset="0"/>
              <a:buChar char="•"/>
            </a:pPr>
            <a:r>
              <a:rPr lang="en-US" sz="2000" dirty="0" smtClean="0"/>
              <a:t>Conduct a planning </a:t>
            </a:r>
            <a:r>
              <a:rPr lang="en-US" sz="2000" dirty="0"/>
              <a:t>meeting </a:t>
            </a:r>
            <a:r>
              <a:rPr lang="en-US" sz="2000" dirty="0" smtClean="0"/>
              <a:t>that includes </a:t>
            </a:r>
            <a:r>
              <a:rPr lang="en-US" sz="2000" dirty="0"/>
              <a:t>a discussion of:</a:t>
            </a:r>
          </a:p>
          <a:p>
            <a:pPr marL="1085850" lvl="1" indent="-342900">
              <a:buFont typeface="Arial" panose="020B0604020202020204" pitchFamily="34" charset="0"/>
              <a:buChar char="•"/>
            </a:pPr>
            <a:r>
              <a:rPr lang="en-US" sz="1600" dirty="0"/>
              <a:t>Department goals</a:t>
            </a:r>
          </a:p>
          <a:p>
            <a:pPr marL="1085850" lvl="1" indent="-342900">
              <a:buFont typeface="Arial" panose="020B0604020202020204" pitchFamily="34" charset="0"/>
              <a:buChar char="•"/>
            </a:pPr>
            <a:r>
              <a:rPr lang="en-US" sz="1600" dirty="0"/>
              <a:t>Work Unit plan</a:t>
            </a:r>
          </a:p>
          <a:p>
            <a:pPr marL="1085850" lvl="1" indent="-342900">
              <a:buFont typeface="Arial" panose="020B0604020202020204" pitchFamily="34" charset="0"/>
              <a:buChar char="•"/>
            </a:pPr>
            <a:r>
              <a:rPr lang="en-US" sz="1600" dirty="0"/>
              <a:t>Employee’s Position Description Questionnaire</a:t>
            </a:r>
          </a:p>
          <a:p>
            <a:pPr marL="1085850" lvl="1" indent="-342900">
              <a:buFont typeface="Arial" panose="020B0604020202020204" pitchFamily="34" charset="0"/>
              <a:buChar char="•"/>
            </a:pPr>
            <a:r>
              <a:rPr lang="en-US" sz="1600" dirty="0"/>
              <a:t>Employee’s goals and competency </a:t>
            </a:r>
            <a:r>
              <a:rPr lang="en-US" sz="1600" dirty="0" smtClean="0"/>
              <a:t>expectations</a:t>
            </a:r>
          </a:p>
          <a:p>
            <a:pPr marL="1085850" lvl="1" indent="-342900">
              <a:buFont typeface="Arial" panose="020B0604020202020204" pitchFamily="34" charset="0"/>
              <a:buChar char="•"/>
            </a:pPr>
            <a:endParaRPr lang="en-US" sz="1600" dirty="0"/>
          </a:p>
          <a:p>
            <a:pPr algn="ctr"/>
            <a:r>
              <a:rPr lang="en-US" sz="2000" dirty="0" smtClean="0"/>
              <a:t>Click </a:t>
            </a:r>
            <a:r>
              <a:rPr lang="en-US" sz="2000" dirty="0" smtClean="0">
                <a:hlinkClick r:id="rId4"/>
              </a:rPr>
              <a:t>Here</a:t>
            </a:r>
            <a:r>
              <a:rPr lang="en-US" sz="2000" dirty="0" smtClean="0"/>
              <a:t> to review performance management dates, requirement and guides</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16</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7" name="TextBox 6"/>
          <p:cNvSpPr txBox="1"/>
          <p:nvPr/>
        </p:nvSpPr>
        <p:spPr>
          <a:xfrm>
            <a:off x="304800" y="1362453"/>
            <a:ext cx="8503920" cy="646331"/>
          </a:xfrm>
          <a:prstGeom prst="rect">
            <a:avLst/>
          </a:prstGeom>
          <a:noFill/>
        </p:spPr>
        <p:txBody>
          <a:bodyPr wrap="square" rtlCol="0">
            <a:spAutoFit/>
          </a:bodyPr>
          <a:lstStyle/>
          <a:p>
            <a:r>
              <a:rPr lang="en-US" b="1" i="1" dirty="0" smtClean="0">
                <a:solidFill>
                  <a:schemeClr val="tx2"/>
                </a:solidFill>
              </a:rPr>
              <a:t>Six: </a:t>
            </a:r>
            <a:r>
              <a:rPr lang="en-US" b="1" i="1" dirty="0">
                <a:solidFill>
                  <a:schemeClr val="tx2"/>
                </a:solidFill>
              </a:rPr>
              <a:t>Conduct timely and effective employee performance planning meetings with supporting records, forms and </a:t>
            </a:r>
            <a:r>
              <a:rPr lang="en-US" b="1" i="1" dirty="0" smtClean="0">
                <a:solidFill>
                  <a:schemeClr val="tx2"/>
                </a:solidFill>
              </a:rPr>
              <a:t>documents </a:t>
            </a:r>
            <a:endParaRPr lang="en-US" b="1" i="1" dirty="0">
              <a:solidFill>
                <a:schemeClr val="tx2"/>
              </a:solidFill>
            </a:endParaRPr>
          </a:p>
        </p:txBody>
      </p:sp>
    </p:spTree>
    <p:custDataLst>
      <p:tags r:id="rId1"/>
    </p:custDataLst>
    <p:extLst>
      <p:ext uri="{BB962C8B-B14F-4D97-AF65-F5344CB8AC3E}">
        <p14:creationId xmlns:p14="http://schemas.microsoft.com/office/powerpoint/2010/main" val="9810453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 Accomplishments </a:t>
            </a:r>
            <a:endParaRPr lang="en-US" dirty="0"/>
          </a:p>
        </p:txBody>
      </p:sp>
      <p:sp>
        <p:nvSpPr>
          <p:cNvPr id="3" name="Content Placeholder 2"/>
          <p:cNvSpPr>
            <a:spLocks noGrp="1"/>
          </p:cNvSpPr>
          <p:nvPr>
            <p:ph sz="half" idx="2"/>
          </p:nvPr>
        </p:nvSpPr>
        <p:spPr>
          <a:xfrm>
            <a:off x="304800" y="2008784"/>
            <a:ext cx="8503920" cy="4300576"/>
          </a:xfrm>
        </p:spPr>
        <p:txBody>
          <a:bodyPr/>
          <a:lstStyle/>
          <a:p>
            <a:r>
              <a:rPr lang="en-US" sz="2000" dirty="0"/>
              <a:t>When an employee does something right:</a:t>
            </a:r>
          </a:p>
          <a:p>
            <a:pPr marL="342900" indent="-342900">
              <a:buFont typeface="Arial" panose="020B0604020202020204" pitchFamily="34" charset="0"/>
              <a:buChar char="•"/>
            </a:pPr>
            <a:r>
              <a:rPr lang="en-US" sz="2000" dirty="0" smtClean="0"/>
              <a:t>Say </a:t>
            </a:r>
            <a:r>
              <a:rPr lang="en-US" sz="2000" dirty="0"/>
              <a:t>something</a:t>
            </a:r>
          </a:p>
          <a:p>
            <a:pPr marL="342900" indent="-342900">
              <a:buFont typeface="Arial" panose="020B0604020202020204" pitchFamily="34" charset="0"/>
              <a:buChar char="•"/>
            </a:pPr>
            <a:r>
              <a:rPr lang="en-US" sz="2000" dirty="0"/>
              <a:t>Provide feedback be specific </a:t>
            </a:r>
          </a:p>
          <a:p>
            <a:pPr marL="342900" indent="-342900">
              <a:buFont typeface="Arial" panose="020B0604020202020204" pitchFamily="34" charset="0"/>
              <a:buChar char="•"/>
            </a:pPr>
            <a:r>
              <a:rPr lang="en-US" sz="2000" dirty="0"/>
              <a:t>Tie it to CDOT Values</a:t>
            </a:r>
          </a:p>
          <a:p>
            <a:pPr marL="342900" indent="-342900">
              <a:buFont typeface="Arial" panose="020B0604020202020204" pitchFamily="34" charset="0"/>
              <a:buChar char="•"/>
            </a:pPr>
            <a:r>
              <a:rPr lang="en-US" sz="2000" dirty="0"/>
              <a:t>Document it!</a:t>
            </a:r>
          </a:p>
          <a:p>
            <a:r>
              <a:rPr lang="en-US" sz="2000" dirty="0"/>
              <a:t>Employee recognition programs </a:t>
            </a:r>
            <a:r>
              <a:rPr lang="en-US" sz="2000" dirty="0" smtClean="0"/>
              <a:t>include</a:t>
            </a:r>
            <a:r>
              <a:rPr lang="en-US" sz="2000" dirty="0"/>
              <a:t>:</a:t>
            </a:r>
          </a:p>
          <a:p>
            <a:pPr marL="342900" indent="-342900">
              <a:buFont typeface="Arial" panose="020B0604020202020204" pitchFamily="34" charset="0"/>
              <a:buChar char="•"/>
            </a:pPr>
            <a:r>
              <a:rPr lang="en-US" sz="2000" dirty="0"/>
              <a:t>Monthly Division/Workshop recognition</a:t>
            </a:r>
          </a:p>
          <a:p>
            <a:pPr marL="342900" indent="-342900">
              <a:buFont typeface="Arial" panose="020B0604020202020204" pitchFamily="34" charset="0"/>
              <a:buChar char="•"/>
            </a:pPr>
            <a:r>
              <a:rPr lang="en-US" sz="2000" dirty="0"/>
              <a:t>Leadership coins</a:t>
            </a:r>
          </a:p>
          <a:p>
            <a:pPr marL="342900" indent="-342900">
              <a:buFont typeface="Arial" panose="020B0604020202020204" pitchFamily="34" charset="0"/>
              <a:buChar char="•"/>
            </a:pPr>
            <a:r>
              <a:rPr lang="en-US" sz="2000" dirty="0"/>
              <a:t>Statewide employee recognition</a:t>
            </a:r>
          </a:p>
          <a:p>
            <a:pPr marL="342900" indent="-342900">
              <a:buFont typeface="Arial" panose="020B0604020202020204" pitchFamily="34" charset="0"/>
              <a:buChar char="•"/>
            </a:pPr>
            <a:r>
              <a:rPr lang="en-US" sz="2000" dirty="0"/>
              <a:t>Lean everyday ideas</a:t>
            </a:r>
          </a:p>
          <a:p>
            <a:endParaRPr lang="en-US" sz="2000"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17</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7" name="TextBox 6"/>
          <p:cNvSpPr txBox="1"/>
          <p:nvPr/>
        </p:nvSpPr>
        <p:spPr>
          <a:xfrm>
            <a:off x="304800" y="1362453"/>
            <a:ext cx="8503920" cy="646331"/>
          </a:xfrm>
          <a:prstGeom prst="rect">
            <a:avLst/>
          </a:prstGeom>
          <a:noFill/>
        </p:spPr>
        <p:txBody>
          <a:bodyPr wrap="square" rtlCol="0">
            <a:spAutoFit/>
          </a:bodyPr>
          <a:lstStyle/>
          <a:p>
            <a:r>
              <a:rPr lang="en-US" b="1" i="1" smtClean="0">
                <a:solidFill>
                  <a:schemeClr val="tx2"/>
                </a:solidFill>
              </a:rPr>
              <a:t>7: </a:t>
            </a:r>
            <a:r>
              <a:rPr lang="en-US" b="1" i="1" dirty="0">
                <a:solidFill>
                  <a:schemeClr val="tx2"/>
                </a:solidFill>
              </a:rPr>
              <a:t>Acknowledge and recognize the positive work efforts and accomplishments of the team</a:t>
            </a:r>
          </a:p>
        </p:txBody>
      </p:sp>
      <p:pic>
        <p:nvPicPr>
          <p:cNvPr id="11" name="Nicky"/>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7634676" y="1982640"/>
            <a:ext cx="1174044" cy="4326720"/>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1321878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Collaborate to Resolve Issues</a:t>
            </a:r>
            <a:endParaRPr lang="en-US" dirty="0"/>
          </a:p>
        </p:txBody>
      </p:sp>
      <p:sp>
        <p:nvSpPr>
          <p:cNvPr id="3" name="Content Placeholder 2"/>
          <p:cNvSpPr>
            <a:spLocks noGrp="1"/>
          </p:cNvSpPr>
          <p:nvPr>
            <p:ph sz="half" idx="2"/>
          </p:nvPr>
        </p:nvSpPr>
        <p:spPr>
          <a:xfrm>
            <a:off x="2270228" y="2008784"/>
            <a:ext cx="6538492" cy="4300576"/>
          </a:xfrm>
        </p:spPr>
        <p:txBody>
          <a:bodyPr/>
          <a:lstStyle/>
          <a:p>
            <a:r>
              <a:rPr lang="en-US" sz="2400" dirty="0" smtClean="0"/>
              <a:t>Having a good  relationship where you are able to resolve issues can be accomplished by:</a:t>
            </a:r>
          </a:p>
          <a:p>
            <a:pPr marL="342900" indent="-342900">
              <a:buFont typeface="Arial" panose="020B0604020202020204" pitchFamily="34" charset="0"/>
              <a:buChar char="•"/>
            </a:pPr>
            <a:r>
              <a:rPr lang="en-US" sz="2400" dirty="0" smtClean="0"/>
              <a:t>Seek out the common issues</a:t>
            </a:r>
          </a:p>
          <a:p>
            <a:pPr marL="342900" indent="-342900">
              <a:buFont typeface="Arial" panose="020B0604020202020204" pitchFamily="34" charset="0"/>
              <a:buChar char="•"/>
            </a:pPr>
            <a:r>
              <a:rPr lang="en-US" sz="2400" dirty="0" smtClean="0"/>
              <a:t>Establish trust and respect</a:t>
            </a:r>
          </a:p>
          <a:p>
            <a:pPr marL="342900" indent="-342900">
              <a:buFont typeface="Arial" panose="020B0604020202020204" pitchFamily="34" charset="0"/>
              <a:buChar char="•"/>
            </a:pPr>
            <a:r>
              <a:rPr lang="en-US" sz="2400" dirty="0" smtClean="0"/>
              <a:t>Seek collaboration not blame</a:t>
            </a:r>
            <a:endParaRPr lang="en-US" sz="2400"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18</a:t>
            </a:fld>
            <a:endParaRPr lang="en-US" dirty="0"/>
          </a:p>
        </p:txBody>
      </p:sp>
      <p:pic>
        <p:nvPicPr>
          <p:cNvPr id="8" name="Content Placeholder 7"/>
          <p:cNvPicPr>
            <a:picLocks noGrp="1" noChangeAspect="1"/>
          </p:cNvPicPr>
          <p:nvPr>
            <p:ph sz="half" idx="12"/>
          </p:nvPr>
        </p:nvPicPr>
        <p:blipFill>
          <a:blip r:embed="rId4">
            <a:extLst>
              <a:ext uri="{28A0092B-C50C-407E-A947-70E740481C1C}">
                <a14:useLocalDpi xmlns:a14="http://schemas.microsoft.com/office/drawing/2010/main" val="0"/>
              </a:ext>
            </a:extLst>
          </a:blip>
          <a:stretch>
            <a:fillRect/>
          </a:stretch>
        </p:blipFill>
        <p:spPr>
          <a:xfrm>
            <a:off x="401300" y="1848050"/>
            <a:ext cx="1868927" cy="4461310"/>
          </a:xfrm>
        </p:spPr>
      </p:pic>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7" name="TextBox 6"/>
          <p:cNvSpPr txBox="1"/>
          <p:nvPr/>
        </p:nvSpPr>
        <p:spPr>
          <a:xfrm>
            <a:off x="304800" y="1362453"/>
            <a:ext cx="8503920" cy="369332"/>
          </a:xfrm>
          <a:prstGeom prst="rect">
            <a:avLst/>
          </a:prstGeom>
          <a:noFill/>
        </p:spPr>
        <p:txBody>
          <a:bodyPr wrap="square" rtlCol="0">
            <a:spAutoFit/>
          </a:bodyPr>
          <a:lstStyle/>
          <a:p>
            <a:r>
              <a:rPr lang="en-US" b="1" i="1" smtClean="0">
                <a:solidFill>
                  <a:schemeClr val="tx2"/>
                </a:solidFill>
              </a:rPr>
              <a:t>8: </a:t>
            </a:r>
            <a:r>
              <a:rPr lang="en-US" b="1" i="1" dirty="0">
                <a:solidFill>
                  <a:schemeClr val="tx2"/>
                </a:solidFill>
              </a:rPr>
              <a:t>Collaborate with peers to discuss and resolve mutual supervisory issues</a:t>
            </a:r>
          </a:p>
        </p:txBody>
      </p:sp>
    </p:spTree>
    <p:custDataLst>
      <p:tags r:id="rId1"/>
    </p:custDataLst>
    <p:extLst>
      <p:ext uri="{BB962C8B-B14F-4D97-AF65-F5344CB8AC3E}">
        <p14:creationId xmlns:p14="http://schemas.microsoft.com/office/powerpoint/2010/main" val="7193232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CDOT Values</a:t>
            </a:r>
            <a:endParaRPr lang="en-US" dirty="0"/>
          </a:p>
        </p:txBody>
      </p:sp>
      <p:sp>
        <p:nvSpPr>
          <p:cNvPr id="3" name="Content Placeholder 2"/>
          <p:cNvSpPr>
            <a:spLocks noGrp="1"/>
          </p:cNvSpPr>
          <p:nvPr>
            <p:ph sz="half" idx="2"/>
          </p:nvPr>
        </p:nvSpPr>
        <p:spPr>
          <a:xfrm>
            <a:off x="4978400" y="2006808"/>
            <a:ext cx="3830320" cy="3781851"/>
          </a:xfrm>
        </p:spPr>
        <p:txBody>
          <a:bodyPr/>
          <a:lstStyle/>
          <a:p>
            <a:r>
              <a:rPr lang="en-US" sz="2400" dirty="0"/>
              <a:t>CDOT Values:</a:t>
            </a:r>
          </a:p>
          <a:p>
            <a:pPr marL="342900" indent="-342900">
              <a:buFont typeface="Arial" panose="020B0604020202020204" pitchFamily="34" charset="0"/>
              <a:buChar char="•"/>
            </a:pPr>
            <a:r>
              <a:rPr lang="en-US" sz="2400" dirty="0"/>
              <a:t>Safety</a:t>
            </a:r>
          </a:p>
          <a:p>
            <a:pPr marL="342900" indent="-342900">
              <a:buFont typeface="Arial" panose="020B0604020202020204" pitchFamily="34" charset="0"/>
              <a:buChar char="•"/>
            </a:pPr>
            <a:r>
              <a:rPr lang="en-US" sz="2400" dirty="0"/>
              <a:t>People</a:t>
            </a:r>
          </a:p>
          <a:p>
            <a:pPr marL="342900" indent="-342900">
              <a:buFont typeface="Arial" panose="020B0604020202020204" pitchFamily="34" charset="0"/>
              <a:buChar char="•"/>
            </a:pPr>
            <a:r>
              <a:rPr lang="en-US" sz="2400"/>
              <a:t>Integrity</a:t>
            </a:r>
            <a:endParaRPr lang="en-US" sz="2400" dirty="0"/>
          </a:p>
          <a:p>
            <a:pPr marL="342900" indent="-342900">
              <a:buFont typeface="Arial" panose="020B0604020202020204" pitchFamily="34" charset="0"/>
              <a:buChar char="•"/>
            </a:pPr>
            <a:r>
              <a:rPr lang="en-US" sz="2400" smtClean="0"/>
              <a:t>Customer </a:t>
            </a:r>
            <a:r>
              <a:rPr lang="en-US" sz="2400" dirty="0"/>
              <a:t>Service </a:t>
            </a:r>
          </a:p>
          <a:p>
            <a:pPr marL="342900" indent="-342900">
              <a:buFont typeface="Arial" panose="020B0604020202020204" pitchFamily="34" charset="0"/>
              <a:buChar char="•"/>
            </a:pPr>
            <a:r>
              <a:rPr lang="en-US" sz="2400" dirty="0"/>
              <a:t>Excellence </a:t>
            </a:r>
          </a:p>
          <a:p>
            <a:pPr marL="342900" indent="-342900">
              <a:buFont typeface="Arial" panose="020B0604020202020204" pitchFamily="34" charset="0"/>
              <a:buChar char="•"/>
            </a:pPr>
            <a:r>
              <a:rPr lang="en-US" sz="2400" dirty="0"/>
              <a:t>Respect</a:t>
            </a:r>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19</a:t>
            </a:fld>
            <a:endParaRPr lang="en-US" dirty="0"/>
          </a:p>
        </p:txBody>
      </p:sp>
      <p:pic>
        <p:nvPicPr>
          <p:cNvPr id="8" name="Content Placeholder 7"/>
          <p:cNvPicPr>
            <a:picLocks noGrp="1" noChangeAspect="1"/>
          </p:cNvPicPr>
          <p:nvPr>
            <p:ph sz="half" idx="12"/>
          </p:nvPr>
        </p:nvPicPr>
        <p:blipFill>
          <a:blip r:embed="rId4">
            <a:extLst>
              <a:ext uri="{28A0092B-C50C-407E-A947-70E740481C1C}">
                <a14:useLocalDpi xmlns:a14="http://schemas.microsoft.com/office/drawing/2010/main" val="0"/>
              </a:ext>
            </a:extLst>
          </a:blip>
          <a:stretch>
            <a:fillRect/>
          </a:stretch>
        </p:blipFill>
        <p:spPr>
          <a:xfrm>
            <a:off x="304800" y="2006809"/>
            <a:ext cx="4445000" cy="3033116"/>
          </a:xfrm>
        </p:spPr>
      </p:pic>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7" name="TextBox 6"/>
          <p:cNvSpPr txBox="1"/>
          <p:nvPr/>
        </p:nvSpPr>
        <p:spPr>
          <a:xfrm>
            <a:off x="304800" y="1362453"/>
            <a:ext cx="8503920" cy="369332"/>
          </a:xfrm>
          <a:prstGeom prst="rect">
            <a:avLst/>
          </a:prstGeom>
          <a:noFill/>
        </p:spPr>
        <p:txBody>
          <a:bodyPr wrap="square" rtlCol="0">
            <a:spAutoFit/>
          </a:bodyPr>
          <a:lstStyle/>
          <a:p>
            <a:r>
              <a:rPr lang="en-US" b="1" i="1" smtClean="0">
                <a:solidFill>
                  <a:schemeClr val="tx2"/>
                </a:solidFill>
              </a:rPr>
              <a:t>9: </a:t>
            </a:r>
            <a:r>
              <a:rPr lang="en-US" b="1" i="1" dirty="0">
                <a:solidFill>
                  <a:schemeClr val="tx2"/>
                </a:solidFill>
              </a:rPr>
              <a:t>Use CDOT values to make ethical decision when faced with conflicting choices </a:t>
            </a:r>
          </a:p>
        </p:txBody>
      </p:sp>
    </p:spTree>
    <p:custDataLst>
      <p:tags r:id="rId1"/>
    </p:custDataLst>
    <p:extLst>
      <p:ext uri="{BB962C8B-B14F-4D97-AF65-F5344CB8AC3E}">
        <p14:creationId xmlns:p14="http://schemas.microsoft.com/office/powerpoint/2010/main" val="40141831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a:t>
            </a:fld>
            <a:endParaRPr lang="en-US" dirty="0"/>
          </a:p>
        </p:txBody>
      </p:sp>
      <p:sp>
        <p:nvSpPr>
          <p:cNvPr id="4" name="Title 3"/>
          <p:cNvSpPr>
            <a:spLocks noGrp="1"/>
          </p:cNvSpPr>
          <p:nvPr>
            <p:ph type="title"/>
          </p:nvPr>
        </p:nvSpPr>
        <p:spPr/>
        <p:txBody>
          <a:bodyPr/>
          <a:lstStyle/>
          <a:p>
            <a:r>
              <a:rPr lang="en-US" dirty="0" smtClean="0"/>
              <a:t>Navigation, Resources and Glossary</a:t>
            </a:r>
            <a:endParaRPr lang="en-US" dirty="0"/>
          </a:p>
        </p:txBody>
      </p:sp>
      <p:sp>
        <p:nvSpPr>
          <p:cNvPr id="5" name="TextBox 4"/>
          <p:cNvSpPr txBox="1"/>
          <p:nvPr/>
        </p:nvSpPr>
        <p:spPr>
          <a:xfrm>
            <a:off x="1491032" y="1496890"/>
            <a:ext cx="5736488" cy="369332"/>
          </a:xfrm>
          <a:prstGeom prst="rect">
            <a:avLst/>
          </a:prstGeom>
          <a:noFill/>
        </p:spPr>
        <p:txBody>
          <a:bodyPr wrap="square" rtlCol="0">
            <a:spAutoFit/>
          </a:bodyPr>
          <a:lstStyle/>
          <a:p>
            <a:r>
              <a:rPr lang="en-US" dirty="0" smtClean="0"/>
              <a:t>Before we begin, let’s look at the resources available to you</a:t>
            </a:r>
            <a:endParaRPr lang="en-US" dirty="0"/>
          </a:p>
        </p:txBody>
      </p:sp>
      <p:pic>
        <p:nvPicPr>
          <p:cNvPr id="6" name="Picture 5"/>
          <p:cNvPicPr>
            <a:picLocks noChangeAspect="1"/>
          </p:cNvPicPr>
          <p:nvPr/>
        </p:nvPicPr>
        <p:blipFill rotWithShape="1">
          <a:blip r:embed="rId4"/>
          <a:srcRect l="1410" t="1252"/>
          <a:stretch/>
        </p:blipFill>
        <p:spPr>
          <a:xfrm>
            <a:off x="1549396" y="2021861"/>
            <a:ext cx="7104037" cy="4067653"/>
          </a:xfrm>
          <a:prstGeom prst="rect">
            <a:avLst/>
          </a:prstGeom>
        </p:spPr>
      </p:pic>
    </p:spTree>
    <p:custDataLst>
      <p:tags r:id="rId1"/>
    </p:custDataLst>
    <p:extLst>
      <p:ext uri="{BB962C8B-B14F-4D97-AF65-F5344CB8AC3E}">
        <p14:creationId xmlns:p14="http://schemas.microsoft.com/office/powerpoint/2010/main" val="10737561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Communication</a:t>
            </a:r>
            <a:endParaRPr lang="en-US"/>
          </a:p>
        </p:txBody>
      </p:sp>
      <p:sp>
        <p:nvSpPr>
          <p:cNvPr id="3" name="Footer Placeholder 2" hidden="1"/>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hidden="1"/>
          <p:cNvSpPr>
            <a:spLocks noGrp="1"/>
          </p:cNvSpPr>
          <p:nvPr>
            <p:ph type="sldNum" sz="quarter" idx="11"/>
          </p:nvPr>
        </p:nvSpPr>
        <p:spPr/>
        <p:txBody>
          <a:bodyPr/>
          <a:lstStyle/>
          <a:p>
            <a:pPr>
              <a:defRPr/>
            </a:pPr>
            <a:r>
              <a:rPr lang="en-US" smtClean="0"/>
              <a:t> Slide </a:t>
            </a:r>
            <a:fld id="{F1733E7F-F35A-45C7-967F-B65877603703}" type="slidenum">
              <a:rPr lang="en-US" smtClean="0"/>
              <a:pPr>
                <a:defRPr/>
              </a:pPr>
              <a:t>20</a:t>
            </a:fld>
            <a:endParaRPr lang="en-US" dirty="0"/>
          </a:p>
        </p:txBody>
      </p:sp>
      <p:pic>
        <p:nvPicPr>
          <p:cNvPr id="20" name="Picture 19"/>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21" name="Picture 20"/>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2" name="Picture 21"/>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30051592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Conclusion</a:t>
            </a:r>
            <a:endParaRPr lang="en-US"/>
          </a:p>
        </p:txBody>
      </p:sp>
      <p:sp>
        <p:nvSpPr>
          <p:cNvPr id="3" name="Footer Placeholder 2" hidden="1"/>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hidden="1"/>
          <p:cNvSpPr>
            <a:spLocks noGrp="1"/>
          </p:cNvSpPr>
          <p:nvPr>
            <p:ph type="sldNum" sz="quarter" idx="11"/>
          </p:nvPr>
        </p:nvSpPr>
        <p:spPr/>
        <p:txBody>
          <a:bodyPr/>
          <a:lstStyle/>
          <a:p>
            <a:pPr>
              <a:defRPr/>
            </a:pPr>
            <a:r>
              <a:rPr lang="en-US" smtClean="0"/>
              <a:t> Slide </a:t>
            </a:r>
            <a:fld id="{F1733E7F-F35A-45C7-967F-B65877603703}" type="slidenum">
              <a:rPr lang="en-US" smtClean="0"/>
              <a:pPr>
                <a:defRPr/>
              </a:pPr>
              <a:t>21</a:t>
            </a:fld>
            <a:endParaRPr lang="en-US" dirty="0"/>
          </a:p>
        </p:txBody>
      </p:sp>
      <p:pic>
        <p:nvPicPr>
          <p:cNvPr id="11" name="Picture 10"/>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12" name="Picture 11"/>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3" name="Picture 12"/>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2515956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82880" y="103188"/>
            <a:ext cx="8778240" cy="1143000"/>
          </a:xfrm>
        </p:spPr>
        <p:txBody>
          <a:bodyPr/>
          <a:lstStyle/>
          <a:p>
            <a:r>
              <a:rPr lang="en-US" dirty="0" smtClean="0"/>
              <a:t>Conclusion</a:t>
            </a:r>
          </a:p>
        </p:txBody>
      </p:sp>
      <p:sp>
        <p:nvSpPr>
          <p:cNvPr id="46083" name="Content Placeholder 2"/>
          <p:cNvSpPr>
            <a:spLocks noGrp="1"/>
          </p:cNvSpPr>
          <p:nvPr>
            <p:ph idx="1"/>
          </p:nvPr>
        </p:nvSpPr>
        <p:spPr/>
        <p:txBody>
          <a:bodyPr/>
          <a:lstStyle/>
          <a:p>
            <a:pPr marL="0" indent="0">
              <a:buNone/>
            </a:pPr>
            <a:r>
              <a:rPr lang="en-US" dirty="0" smtClean="0"/>
              <a:t>You should now be able to:</a:t>
            </a:r>
          </a:p>
          <a:p>
            <a:pPr marL="342900" lvl="0" indent="-342900">
              <a:buFont typeface="Arial" panose="020B0604020202020204" pitchFamily="34" charset="0"/>
              <a:buChar char="•"/>
            </a:pPr>
            <a:r>
              <a:rPr lang="en-US" sz="2400" i="1" dirty="0" smtClean="0"/>
              <a:t>Explain </a:t>
            </a:r>
            <a:r>
              <a:rPr lang="en-US" sz="2400" i="1" dirty="0"/>
              <a:t>how supervision is vital to CDOT being able to achieve its goals and objectives</a:t>
            </a:r>
            <a:endParaRPr lang="en-US" sz="2400" dirty="0"/>
          </a:p>
          <a:p>
            <a:pPr marL="342900" lvl="0" indent="-342900">
              <a:buFont typeface="Arial" panose="020B0604020202020204" pitchFamily="34" charset="0"/>
              <a:buChar char="•"/>
            </a:pPr>
            <a:r>
              <a:rPr lang="en-US" sz="2400" i="1" dirty="0"/>
              <a:t>Describe the roles and responsibilities of the Supervisor</a:t>
            </a:r>
            <a:endParaRPr lang="en-US" sz="2400" dirty="0"/>
          </a:p>
          <a:p>
            <a:pPr marL="342900" lvl="0" indent="-342900">
              <a:buFont typeface="Arial" panose="020B0604020202020204" pitchFamily="34" charset="0"/>
              <a:buChar char="•"/>
            </a:pPr>
            <a:r>
              <a:rPr lang="en-US" sz="2400" i="1" dirty="0"/>
              <a:t>Explain the role of the supervisor as an advocate of CDOT and their employees</a:t>
            </a:r>
            <a:endParaRPr lang="en-US" sz="2400" dirty="0"/>
          </a:p>
          <a:p>
            <a:pPr marL="342900" lvl="0" indent="-342900">
              <a:buFont typeface="Arial" panose="020B0604020202020204" pitchFamily="34" charset="0"/>
              <a:buChar char="•"/>
            </a:pPr>
            <a:r>
              <a:rPr lang="en-US" sz="2400" i="1" dirty="0"/>
              <a:t>Identify and explain the components of the supervision competency on CDOT’s performance appraisal form</a:t>
            </a:r>
            <a:endParaRPr lang="en-US" sz="2400" dirty="0"/>
          </a:p>
          <a:p>
            <a:pPr marL="342900" lvl="0" indent="-342900">
              <a:buFont typeface="Arial" panose="020B0604020202020204" pitchFamily="34" charset="0"/>
              <a:buChar char="•"/>
            </a:pPr>
            <a:r>
              <a:rPr lang="en-US" sz="2400" i="1" dirty="0"/>
              <a:t>Describe when to communicate information to employees and the channels available to do so</a:t>
            </a:r>
            <a:endParaRPr lang="en-US" sz="2400" dirty="0"/>
          </a:p>
          <a:p>
            <a:pPr marL="342900" indent="-342900">
              <a:buFont typeface="Arial" panose="020B0604020202020204" pitchFamily="34" charset="0"/>
              <a:buChar char="•"/>
            </a:pPr>
            <a:r>
              <a:rPr lang="en-US" sz="2400" i="1" dirty="0"/>
              <a:t>Identify the actions you can take to transition from the role of the employee to that of the supervisor</a:t>
            </a:r>
            <a:endParaRPr lang="en-US" dirty="0" smtClean="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22</a:t>
            </a:fld>
            <a:endParaRPr lang="en-US" dirty="0"/>
          </a:p>
        </p:txBody>
      </p:sp>
    </p:spTree>
    <p:custDataLst>
      <p:tags r:id="rId1"/>
    </p:custDataLst>
    <p:extLst>
      <p:ext uri="{BB962C8B-B14F-4D97-AF65-F5344CB8AC3E}">
        <p14:creationId xmlns:p14="http://schemas.microsoft.com/office/powerpoint/2010/main" val="10922689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For additional assistance contact:</a:t>
            </a:r>
          </a:p>
          <a:p>
            <a:endParaRPr lang="en-US" dirty="0" smtClean="0"/>
          </a:p>
          <a:p>
            <a:endParaRPr lang="en-US" dirty="0" smtClean="0"/>
          </a:p>
        </p:txBody>
      </p:sp>
      <p:sp>
        <p:nvSpPr>
          <p:cNvPr id="2" name="Title 1"/>
          <p:cNvSpPr>
            <a:spLocks noGrp="1"/>
          </p:cNvSpPr>
          <p:nvPr>
            <p:ph type="title"/>
          </p:nvPr>
        </p:nvSpPr>
        <p:spPr/>
        <p:txBody>
          <a:bodyPr/>
          <a:lstStyle/>
          <a:p>
            <a:r>
              <a:rPr lang="en-US" dirty="0" smtClean="0"/>
              <a:t>Where Can I Get Help (People)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124332372"/>
              </p:ext>
            </p:extLst>
          </p:nvPr>
        </p:nvGraphicFramePr>
        <p:xfrm>
          <a:off x="392334" y="2091481"/>
          <a:ext cx="8326055" cy="2225040"/>
        </p:xfrm>
        <a:graphic>
          <a:graphicData uri="http://schemas.openxmlformats.org/drawingml/2006/table">
            <a:tbl>
              <a:tblPr firstRow="1" bandRow="1">
                <a:tableStyleId>{5C22544A-7EE6-4342-B048-85BDC9FD1C3A}</a:tableStyleId>
              </a:tblPr>
              <a:tblGrid>
                <a:gridCol w="1222559"/>
                <a:gridCol w="1987486"/>
                <a:gridCol w="2916820"/>
                <a:gridCol w="2199190"/>
              </a:tblGrid>
              <a:tr h="370840">
                <a:tc>
                  <a:txBody>
                    <a:bodyPr/>
                    <a:lstStyle/>
                    <a:p>
                      <a:r>
                        <a:rPr lang="en-US" dirty="0" smtClean="0"/>
                        <a:t>Region</a:t>
                      </a:r>
                      <a:endParaRPr lang="en-US" dirty="0"/>
                    </a:p>
                  </a:txBody>
                  <a:tcPr/>
                </a:tc>
                <a:tc>
                  <a:txBody>
                    <a:bodyPr/>
                    <a:lstStyle/>
                    <a:p>
                      <a:r>
                        <a:rPr lang="en-US" dirty="0" smtClean="0"/>
                        <a:t>Name </a:t>
                      </a:r>
                      <a:endParaRPr lang="en-US" dirty="0"/>
                    </a:p>
                  </a:txBody>
                  <a:tcPr/>
                </a:tc>
                <a:tc>
                  <a:txBody>
                    <a:bodyPr/>
                    <a:lstStyle/>
                    <a:p>
                      <a:r>
                        <a:rPr lang="en-US" dirty="0" smtClean="0"/>
                        <a:t>Email </a:t>
                      </a:r>
                      <a:endParaRPr lang="en-US" dirty="0"/>
                    </a:p>
                  </a:txBody>
                  <a:tcPr/>
                </a:tc>
                <a:tc>
                  <a:txBody>
                    <a:bodyPr/>
                    <a:lstStyle/>
                    <a:p>
                      <a:r>
                        <a:rPr lang="en-US" dirty="0" smtClean="0"/>
                        <a:t>Phone</a:t>
                      </a:r>
                      <a:endParaRPr lang="en-US" dirty="0"/>
                    </a:p>
                  </a:txBody>
                  <a:tcPr/>
                </a:tc>
              </a:tr>
              <a:tr h="370840">
                <a:tc>
                  <a:txBody>
                    <a:bodyPr/>
                    <a:lstStyle/>
                    <a:p>
                      <a:r>
                        <a:rPr lang="en-US" dirty="0" smtClean="0"/>
                        <a:t>One</a:t>
                      </a:r>
                      <a:endParaRPr lang="en-US" dirty="0"/>
                    </a:p>
                  </a:txBody>
                  <a:tcPr/>
                </a:tc>
                <a:tc>
                  <a:txBody>
                    <a:bodyPr/>
                    <a:lstStyle/>
                    <a:p>
                      <a:r>
                        <a:rPr lang="en-US" dirty="0" smtClean="0"/>
                        <a:t>Kathy M. Williams</a:t>
                      </a:r>
                      <a:endParaRPr lang="en-US" dirty="0"/>
                    </a:p>
                  </a:txBody>
                  <a:tcPr/>
                </a:tc>
                <a:tc>
                  <a:txBody>
                    <a:bodyPr/>
                    <a:lstStyle/>
                    <a:p>
                      <a:r>
                        <a:rPr lang="en-US" dirty="0" smtClean="0"/>
                        <a:t>kathy.williams@state.co.us</a:t>
                      </a:r>
                      <a:endParaRPr lang="en-US" dirty="0"/>
                    </a:p>
                  </a:txBody>
                  <a:tcPr/>
                </a:tc>
                <a:tc>
                  <a:txBody>
                    <a:bodyPr/>
                    <a:lstStyle/>
                    <a:p>
                      <a:r>
                        <a:rPr lang="en-US" dirty="0" smtClean="0"/>
                        <a:t>303-757-9386</a:t>
                      </a:r>
                      <a:endParaRPr lang="en-US" dirty="0"/>
                    </a:p>
                  </a:txBody>
                  <a:tcPr/>
                </a:tc>
              </a:tr>
              <a:tr h="370840">
                <a:tc>
                  <a:txBody>
                    <a:bodyPr/>
                    <a:lstStyle/>
                    <a:p>
                      <a:r>
                        <a:rPr lang="en-US" dirty="0" smtClean="0"/>
                        <a:t>Two</a:t>
                      </a:r>
                      <a:endParaRPr lang="en-US" dirty="0"/>
                    </a:p>
                  </a:txBody>
                  <a:tcPr/>
                </a:tc>
                <a:tc>
                  <a:txBody>
                    <a:bodyPr/>
                    <a:lstStyle/>
                    <a:p>
                      <a:r>
                        <a:rPr lang="en-US" dirty="0" smtClean="0"/>
                        <a:t>Mary Vigil</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mary.vigil@state.co.us</a:t>
                      </a:r>
                    </a:p>
                  </a:txBody>
                  <a:tcPr/>
                </a:tc>
                <a:tc>
                  <a:txBody>
                    <a:bodyPr/>
                    <a:lstStyle/>
                    <a:p>
                      <a:r>
                        <a:rPr lang="en-US" dirty="0" smtClean="0"/>
                        <a:t>719-546-5432</a:t>
                      </a:r>
                      <a:endParaRPr lang="en-US" dirty="0"/>
                    </a:p>
                  </a:txBody>
                  <a:tcPr/>
                </a:tc>
              </a:tr>
              <a:tr h="370840">
                <a:tc>
                  <a:txBody>
                    <a:bodyPr/>
                    <a:lstStyle/>
                    <a:p>
                      <a:r>
                        <a:rPr lang="en-US" dirty="0" smtClean="0"/>
                        <a:t>Three</a:t>
                      </a:r>
                      <a:endParaRPr lang="en-US" dirty="0"/>
                    </a:p>
                  </a:txBody>
                  <a:tcPr/>
                </a:tc>
                <a:tc>
                  <a:txBody>
                    <a:bodyPr/>
                    <a:lstStyle/>
                    <a:p>
                      <a:r>
                        <a:rPr lang="en-US" dirty="0" smtClean="0"/>
                        <a:t>Chip Brazelton</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chip.brazelton@state.co.us</a:t>
                      </a:r>
                    </a:p>
                  </a:txBody>
                  <a:tcPr/>
                </a:tc>
                <a:tc>
                  <a:txBody>
                    <a:bodyPr/>
                    <a:lstStyle/>
                    <a:p>
                      <a:r>
                        <a:rPr lang="en-US" dirty="0" smtClean="0"/>
                        <a:t>970-683-6210</a:t>
                      </a:r>
                      <a:endParaRPr lang="en-US" dirty="0"/>
                    </a:p>
                  </a:txBody>
                  <a:tcPr/>
                </a:tc>
              </a:tr>
              <a:tr h="370840">
                <a:tc>
                  <a:txBody>
                    <a:bodyPr/>
                    <a:lstStyle/>
                    <a:p>
                      <a:r>
                        <a:rPr lang="en-US" dirty="0" smtClean="0"/>
                        <a:t>Four</a:t>
                      </a:r>
                      <a:r>
                        <a:rPr lang="en-US" baseline="0" dirty="0" smtClean="0"/>
                        <a:t> </a:t>
                      </a:r>
                      <a:endParaRPr lang="en-US" dirty="0"/>
                    </a:p>
                  </a:txBody>
                  <a:tcPr/>
                </a:tc>
                <a:tc>
                  <a:txBody>
                    <a:bodyPr/>
                    <a:lstStyle/>
                    <a:p>
                      <a:r>
                        <a:rPr lang="en-US" dirty="0" smtClean="0"/>
                        <a:t>Juliet Sheets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juliet.sheets@state.co.us</a:t>
                      </a:r>
                    </a:p>
                  </a:txBody>
                  <a:tcPr/>
                </a:tc>
                <a:tc>
                  <a:txBody>
                    <a:bodyPr/>
                    <a:lstStyle/>
                    <a:p>
                      <a:r>
                        <a:rPr lang="en-US" dirty="0" smtClean="0"/>
                        <a:t>970-350-2156</a:t>
                      </a:r>
                      <a:endParaRPr lang="en-US" dirty="0"/>
                    </a:p>
                  </a:txBody>
                  <a:tcPr/>
                </a:tc>
              </a:tr>
              <a:tr h="370840">
                <a:tc>
                  <a:txBody>
                    <a:bodyPr/>
                    <a:lstStyle/>
                    <a:p>
                      <a:r>
                        <a:rPr lang="en-US" dirty="0" smtClean="0"/>
                        <a:t>Five</a:t>
                      </a:r>
                      <a:endParaRPr lang="en-US" dirty="0"/>
                    </a:p>
                  </a:txBody>
                  <a:tcPr/>
                </a:tc>
                <a:tc>
                  <a:txBody>
                    <a:bodyPr/>
                    <a:lstStyle/>
                    <a:p>
                      <a:r>
                        <a:rPr lang="en-US" dirty="0" smtClean="0"/>
                        <a:t>Jason Benally </a:t>
                      </a:r>
                      <a:endParaRPr lang="en-US" dirty="0"/>
                    </a:p>
                  </a:txBody>
                  <a:tcPr/>
                </a:tc>
                <a:tc>
                  <a:txBody>
                    <a:bodyPr/>
                    <a:lstStyle/>
                    <a:p>
                      <a:r>
                        <a:rPr lang="en-US" dirty="0" smtClean="0"/>
                        <a:t>jason.benally@state.co.us</a:t>
                      </a:r>
                      <a:endParaRPr lang="en-US" dirty="0"/>
                    </a:p>
                  </a:txBody>
                  <a:tcPr/>
                </a:tc>
                <a:tc>
                  <a:txBody>
                    <a:bodyPr/>
                    <a:lstStyle/>
                    <a:p>
                      <a:r>
                        <a:rPr lang="en-US" dirty="0" smtClean="0"/>
                        <a:t>970-385-1403</a:t>
                      </a:r>
                      <a:endParaRPr lang="en-US" dirty="0"/>
                    </a:p>
                  </a:txBody>
                  <a:tcPr/>
                </a:tc>
              </a:tr>
            </a:tbl>
          </a:graphicData>
        </a:graphic>
      </p:graphicFrame>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18049"/>
          <a:stretch/>
        </p:blipFill>
        <p:spPr bwMode="auto">
          <a:xfrm>
            <a:off x="5904070" y="4725083"/>
            <a:ext cx="2814319" cy="1719829"/>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val="14774458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Where Can I Get Help (Training)</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24</a:t>
            </a:fld>
            <a:endParaRPr lang="en-US" dirty="0"/>
          </a:p>
        </p:txBody>
      </p:sp>
      <p:pic>
        <p:nvPicPr>
          <p:cNvPr id="11" name="Picture 10"/>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12" name="Picture 11"/>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3" name="Picture 12"/>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11690997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Complete</a:t>
            </a:r>
            <a:endParaRPr lang="en-US" dirty="0"/>
          </a:p>
        </p:txBody>
      </p:sp>
      <p:sp>
        <p:nvSpPr>
          <p:cNvPr id="3" name="Content Placeholder 2"/>
          <p:cNvSpPr>
            <a:spLocks noGrp="1"/>
          </p:cNvSpPr>
          <p:nvPr>
            <p:ph sz="half" idx="2"/>
          </p:nvPr>
        </p:nvSpPr>
        <p:spPr/>
        <p:txBody>
          <a:bodyPr/>
          <a:lstStyle/>
          <a:p>
            <a:pPr marL="342900" indent="-342900">
              <a:buFont typeface="Arial" panose="020B0604020202020204" pitchFamily="34" charset="0"/>
              <a:buChar char="•"/>
            </a:pPr>
            <a:r>
              <a:rPr lang="en-US" sz="2000" dirty="0" smtClean="0"/>
              <a:t>Congratulations, you have completed CDOT’s Expectations of a Supervisor Training!</a:t>
            </a:r>
          </a:p>
          <a:p>
            <a:pPr marL="342900" indent="-342900">
              <a:buFont typeface="Arial" panose="020B0604020202020204" pitchFamily="34" charset="0"/>
              <a:buChar char="•"/>
            </a:pPr>
            <a:endParaRPr lang="en-US" sz="800" dirty="0" smtClean="0"/>
          </a:p>
          <a:p>
            <a:pPr marL="342900" indent="-342900">
              <a:buFont typeface="Arial" panose="020B0604020202020204" pitchFamily="34" charset="0"/>
              <a:buChar char="•"/>
            </a:pPr>
            <a:r>
              <a:rPr lang="en-US" sz="2000" dirty="0" smtClean="0"/>
              <a:t>To </a:t>
            </a:r>
            <a:r>
              <a:rPr lang="en-US" sz="2000" dirty="0"/>
              <a:t>confirm you have completed the course, complete the following assessment</a:t>
            </a:r>
            <a:r>
              <a:rPr lang="en-US" sz="2000" dirty="0" smtClean="0"/>
              <a:t>.</a:t>
            </a:r>
          </a:p>
          <a:p>
            <a:pPr marL="342900" indent="-342900">
              <a:buFont typeface="Arial" panose="020B0604020202020204" pitchFamily="34" charset="0"/>
              <a:buChar char="•"/>
            </a:pPr>
            <a:endParaRPr lang="en-US" sz="800" dirty="0"/>
          </a:p>
          <a:p>
            <a:pPr marL="342900" indent="-342900">
              <a:buFont typeface="Arial" panose="020B0604020202020204" pitchFamily="34" charset="0"/>
              <a:buChar char="•"/>
            </a:pPr>
            <a:r>
              <a:rPr lang="en-US" sz="2000" dirty="0"/>
              <a:t>For course credit, you must achieve a score of at least 70%.  Please remember you can take the course as many times as you want until you achieve this score</a:t>
            </a:r>
            <a:r>
              <a:rPr lang="en-US" sz="2000" dirty="0" smtClean="0"/>
              <a:t>.</a:t>
            </a:r>
          </a:p>
          <a:p>
            <a:pPr marL="342900" indent="-342900">
              <a:buFont typeface="Arial" panose="020B0604020202020204" pitchFamily="34" charset="0"/>
              <a:buChar char="•"/>
            </a:pPr>
            <a:r>
              <a:rPr lang="en-US" sz="2000" dirty="0" smtClean="0"/>
              <a:t>And remember, once you click the “Submit” button the question is locked and you can no longer change your selection.</a:t>
            </a:r>
          </a:p>
          <a:p>
            <a:endParaRPr lang="en-US" sz="2000" dirty="0" smtClean="0"/>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endParaRPr lang="en-US" sz="800" dirty="0"/>
          </a:p>
          <a:p>
            <a:endParaRPr lang="en-US" sz="2000"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25</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pic>
        <p:nvPicPr>
          <p:cNvPr id="15" name="Content Placeholder 14"/>
          <p:cNvPicPr>
            <a:picLocks noGrp="1" noChangeAspect="1"/>
          </p:cNvPicPr>
          <p:nvPr>
            <p:ph sz="half" idx="12"/>
          </p:nvPr>
        </p:nvPicPr>
        <p:blipFill rotWithShape="1">
          <a:blip r:embed="rId4" cstate="print">
            <a:extLst>
              <a:ext uri="{28A0092B-C50C-407E-A947-70E740481C1C}">
                <a14:useLocalDpi xmlns:a14="http://schemas.microsoft.com/office/drawing/2010/main" val="0"/>
              </a:ext>
            </a:extLst>
          </a:blip>
          <a:srcRect r="29204"/>
          <a:stretch/>
        </p:blipFill>
        <p:spPr>
          <a:xfrm>
            <a:off x="304801" y="1371600"/>
            <a:ext cx="3290656" cy="3093868"/>
          </a:xfrm>
        </p:spPr>
      </p:pic>
    </p:spTree>
    <p:custDataLst>
      <p:tags r:id="rId1"/>
    </p:custDataLst>
    <p:extLst>
      <p:ext uri="{BB962C8B-B14F-4D97-AF65-F5344CB8AC3E}">
        <p14:creationId xmlns:p14="http://schemas.microsoft.com/office/powerpoint/2010/main" val="18235265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82880" y="103188"/>
            <a:ext cx="8778240" cy="1143000"/>
          </a:xfrm>
        </p:spPr>
        <p:txBody>
          <a:bodyPr/>
          <a:lstStyle/>
          <a:p>
            <a:r>
              <a:rPr lang="en-US" dirty="0" smtClean="0"/>
              <a:t>Course Learning Objectives</a:t>
            </a:r>
          </a:p>
        </p:txBody>
      </p:sp>
      <p:sp>
        <p:nvSpPr>
          <p:cNvPr id="46083" name="Content Placeholder 2"/>
          <p:cNvSpPr>
            <a:spLocks noGrp="1"/>
          </p:cNvSpPr>
          <p:nvPr>
            <p:ph idx="1"/>
          </p:nvPr>
        </p:nvSpPr>
        <p:spPr/>
        <p:txBody>
          <a:bodyPr/>
          <a:lstStyle/>
          <a:p>
            <a:pPr marL="0" indent="0">
              <a:buNone/>
            </a:pPr>
            <a:r>
              <a:rPr lang="en-US" dirty="0" smtClean="0"/>
              <a:t>Upon completing this course you should be able to:</a:t>
            </a:r>
          </a:p>
          <a:p>
            <a:pPr marL="342900" lvl="0" indent="-342900">
              <a:buFont typeface="Arial" panose="020B0604020202020204" pitchFamily="34" charset="0"/>
              <a:buChar char="•"/>
            </a:pPr>
            <a:r>
              <a:rPr lang="en-US" sz="2400" i="1" dirty="0" smtClean="0"/>
              <a:t>Explain </a:t>
            </a:r>
            <a:r>
              <a:rPr lang="en-US" sz="2400" i="1" dirty="0"/>
              <a:t>how supervision is vital to CDOT being able to achieve its goals and objectives</a:t>
            </a:r>
            <a:endParaRPr lang="en-US" sz="2400" dirty="0"/>
          </a:p>
          <a:p>
            <a:pPr marL="342900" lvl="0" indent="-342900">
              <a:buFont typeface="Arial" panose="020B0604020202020204" pitchFamily="34" charset="0"/>
              <a:buChar char="•"/>
            </a:pPr>
            <a:r>
              <a:rPr lang="en-US" sz="2400" i="1" dirty="0"/>
              <a:t>Describe the roles and responsibilities of the Supervisor</a:t>
            </a:r>
            <a:endParaRPr lang="en-US" sz="2400" dirty="0"/>
          </a:p>
          <a:p>
            <a:pPr marL="342900" lvl="0" indent="-342900">
              <a:buFont typeface="Arial" panose="020B0604020202020204" pitchFamily="34" charset="0"/>
              <a:buChar char="•"/>
            </a:pPr>
            <a:r>
              <a:rPr lang="en-US" sz="2400" i="1" dirty="0"/>
              <a:t>Explain the role of the supervisor as an advocate of CDOT and their employees</a:t>
            </a:r>
            <a:endParaRPr lang="en-US" sz="2400" dirty="0"/>
          </a:p>
          <a:p>
            <a:pPr marL="342900" lvl="0" indent="-342900">
              <a:buFont typeface="Arial" panose="020B0604020202020204" pitchFamily="34" charset="0"/>
              <a:buChar char="•"/>
            </a:pPr>
            <a:r>
              <a:rPr lang="en-US" sz="2400" i="1" dirty="0"/>
              <a:t>Identify and explain the components of the supervision competency on CDOT’s performance appraisal form</a:t>
            </a:r>
            <a:endParaRPr lang="en-US" sz="2400" dirty="0"/>
          </a:p>
          <a:p>
            <a:pPr marL="342900" lvl="0" indent="-342900">
              <a:buFont typeface="Arial" panose="020B0604020202020204" pitchFamily="34" charset="0"/>
              <a:buChar char="•"/>
            </a:pPr>
            <a:r>
              <a:rPr lang="en-US" sz="2400" i="1" dirty="0"/>
              <a:t>Describe when to communicate information to employees and the channels available to do so</a:t>
            </a:r>
            <a:endParaRPr lang="en-US" sz="2400" dirty="0"/>
          </a:p>
          <a:p>
            <a:pPr marL="342900" indent="-342900">
              <a:buFont typeface="Arial" panose="020B0604020202020204" pitchFamily="34" charset="0"/>
              <a:buChar char="•"/>
            </a:pPr>
            <a:r>
              <a:rPr lang="en-US" sz="2400" i="1" dirty="0"/>
              <a:t>Identify the actions you can take to transition from the role of the employee to that of the supervisor</a:t>
            </a:r>
            <a:endParaRPr lang="en-US" dirty="0" smtClean="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3</a:t>
            </a:fld>
            <a:endParaRPr lang="en-US" dirty="0"/>
          </a:p>
        </p:txBody>
      </p:sp>
    </p:spTree>
    <p:custDataLst>
      <p:tags r:id="rId1"/>
    </p:custDataLst>
    <p:extLst>
      <p:ext uri="{BB962C8B-B14F-4D97-AF65-F5344CB8AC3E}">
        <p14:creationId xmlns:p14="http://schemas.microsoft.com/office/powerpoint/2010/main" val="26394445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Course Overview</a:t>
            </a:r>
            <a:endParaRPr lang="en-US"/>
          </a:p>
        </p:txBody>
      </p:sp>
      <p:sp>
        <p:nvSpPr>
          <p:cNvPr id="3" name="Footer Placeholder 2" hidden="1"/>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hidden="1"/>
          <p:cNvSpPr>
            <a:spLocks noGrp="1"/>
          </p:cNvSpPr>
          <p:nvPr>
            <p:ph type="sldNum" sz="quarter" idx="11"/>
          </p:nvPr>
        </p:nvSpPr>
        <p:spPr/>
        <p:txBody>
          <a:bodyPr/>
          <a:lstStyle/>
          <a:p>
            <a:pPr>
              <a:defRPr/>
            </a:pPr>
            <a:r>
              <a:rPr lang="en-US" smtClean="0"/>
              <a:t> Slide </a:t>
            </a:r>
            <a:fld id="{F1733E7F-F35A-45C7-967F-B65877603703}" type="slidenum">
              <a:rPr lang="en-US" smtClean="0"/>
              <a:pPr>
                <a:defRPr/>
              </a:pPr>
              <a:t>4</a:t>
            </a:fld>
            <a:endParaRPr lang="en-US" dirty="0"/>
          </a:p>
        </p:txBody>
      </p:sp>
      <p:pic>
        <p:nvPicPr>
          <p:cNvPr id="11" name="Picture 10"/>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12" name="Picture 11"/>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3" name="Picture 12"/>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33201872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2880" y="1361205"/>
            <a:ext cx="8778240" cy="2703080"/>
          </a:xfrm>
        </p:spPr>
        <p:txBody>
          <a:bodyPr/>
          <a:lstStyle/>
          <a:p>
            <a:pPr marL="457200" indent="-457200">
              <a:buFont typeface="Arial" panose="020B0604020202020204" pitchFamily="34" charset="0"/>
              <a:buChar char="•"/>
            </a:pPr>
            <a:r>
              <a:rPr lang="en-US" dirty="0" smtClean="0"/>
              <a:t>Throughout the course, you will have an opportunity to test your knowledge</a:t>
            </a:r>
          </a:p>
          <a:p>
            <a:pPr marL="457200" indent="-457200">
              <a:buFont typeface="Arial" panose="020B0604020202020204" pitchFamily="34" charset="0"/>
              <a:buChar char="•"/>
            </a:pPr>
            <a:r>
              <a:rPr lang="en-US" dirty="0" smtClean="0"/>
              <a:t>At the end of the course, there will be an assessment to:</a:t>
            </a:r>
          </a:p>
          <a:p>
            <a:pPr marL="1200150" lvl="1" indent="-457200">
              <a:buFont typeface="Arial" panose="020B0604020202020204" pitchFamily="34" charset="0"/>
              <a:buChar char="•"/>
            </a:pPr>
            <a:r>
              <a:rPr lang="en-US" dirty="0" smtClean="0"/>
              <a:t>Verify your knowledge</a:t>
            </a:r>
          </a:p>
          <a:p>
            <a:pPr marL="1200150" lvl="1" indent="-457200">
              <a:buFont typeface="Arial" panose="020B0604020202020204" pitchFamily="34" charset="0"/>
              <a:buChar char="•"/>
            </a:pPr>
            <a:r>
              <a:rPr lang="en-US" dirty="0" smtClean="0"/>
              <a:t>Validate you have completed the course</a:t>
            </a:r>
          </a:p>
          <a:p>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solidFill>
                  <a:prstClr val="white"/>
                </a:solidFill>
              </a:rPr>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solidFill>
                  <a:prstClr val="white"/>
                </a:solidFill>
              </a:rPr>
              <a:t>Slide </a:t>
            </a:r>
            <a:fld id="{F1733E7F-F35A-45C7-967F-B65877603703}" type="slidenum">
              <a:rPr lang="en-US" smtClean="0">
                <a:solidFill>
                  <a:prstClr val="white"/>
                </a:solidFill>
              </a:rPr>
              <a:pPr>
                <a:defRPr/>
              </a:pPr>
              <a:t>5</a:t>
            </a:fld>
            <a:endParaRPr lang="en-US" dirty="0">
              <a:solidFill>
                <a:prstClr val="white"/>
              </a:solidFill>
            </a:endParaRPr>
          </a:p>
        </p:txBody>
      </p:sp>
      <p:sp>
        <p:nvSpPr>
          <p:cNvPr id="5" name="Title 4"/>
          <p:cNvSpPr>
            <a:spLocks noGrp="1"/>
          </p:cNvSpPr>
          <p:nvPr>
            <p:ph type="title"/>
          </p:nvPr>
        </p:nvSpPr>
        <p:spPr/>
        <p:txBody>
          <a:bodyPr/>
          <a:lstStyle/>
          <a:p>
            <a:r>
              <a:rPr lang="en-US" dirty="0" smtClean="0"/>
              <a:t>Course Assessment</a:t>
            </a: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9835" y="3869895"/>
            <a:ext cx="3464329" cy="2174580"/>
          </a:xfrm>
          <a:prstGeom prst="rect">
            <a:avLst/>
          </a:prstGeom>
          <a:effectLst>
            <a:softEdge rad="38100"/>
          </a:effectLst>
        </p:spPr>
      </p:pic>
    </p:spTree>
    <p:custDataLst>
      <p:tags r:id="rId1"/>
    </p:custDataLst>
    <p:extLst>
      <p:ext uri="{BB962C8B-B14F-4D97-AF65-F5344CB8AC3E}">
        <p14:creationId xmlns:p14="http://schemas.microsoft.com/office/powerpoint/2010/main" val="12670529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Moving from a Peer to a Supervisor (Optional)</a:t>
            </a:r>
            <a:endParaRPr lang="en-US"/>
          </a:p>
        </p:txBody>
      </p:sp>
      <p:sp>
        <p:nvSpPr>
          <p:cNvPr id="3" name="Footer Placeholder 2" hidden="1"/>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hidden="1"/>
          <p:cNvSpPr>
            <a:spLocks noGrp="1"/>
          </p:cNvSpPr>
          <p:nvPr>
            <p:ph type="sldNum" sz="quarter" idx="11"/>
          </p:nvPr>
        </p:nvSpPr>
        <p:spPr/>
        <p:txBody>
          <a:bodyPr/>
          <a:lstStyle/>
          <a:p>
            <a:pPr>
              <a:defRPr/>
            </a:pPr>
            <a:r>
              <a:rPr lang="en-US" smtClean="0"/>
              <a:t> Slide </a:t>
            </a:r>
            <a:fld id="{F1733E7F-F35A-45C7-967F-B65877603703}" type="slidenum">
              <a:rPr lang="en-US" smtClean="0"/>
              <a:pPr>
                <a:defRPr/>
              </a:pPr>
              <a:t>6</a:t>
            </a:fld>
            <a:endParaRPr lang="en-US" dirty="0"/>
          </a:p>
        </p:txBody>
      </p:sp>
      <p:pic>
        <p:nvPicPr>
          <p:cNvPr id="40" name="Picture 39"/>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41" name="Picture 40"/>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42" name="Picture 41"/>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33523648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Role of the Supervisor</a:t>
            </a:r>
            <a:endParaRPr lang="en-US"/>
          </a:p>
        </p:txBody>
      </p:sp>
      <p:sp>
        <p:nvSpPr>
          <p:cNvPr id="3" name="Footer Placeholder 2" hidden="1"/>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hidden="1"/>
          <p:cNvSpPr>
            <a:spLocks noGrp="1"/>
          </p:cNvSpPr>
          <p:nvPr>
            <p:ph type="sldNum" sz="quarter" idx="11"/>
          </p:nvPr>
        </p:nvSpPr>
        <p:spPr/>
        <p:txBody>
          <a:bodyPr/>
          <a:lstStyle/>
          <a:p>
            <a:pPr>
              <a:defRPr/>
            </a:pPr>
            <a:r>
              <a:rPr lang="en-US" smtClean="0"/>
              <a:t> Slide </a:t>
            </a:r>
            <a:fld id="{F1733E7F-F35A-45C7-967F-B65877603703}" type="slidenum">
              <a:rPr lang="en-US" smtClean="0"/>
              <a:pPr>
                <a:defRPr/>
              </a:pPr>
              <a:t>7</a:t>
            </a:fld>
            <a:endParaRPr lang="en-US" dirty="0"/>
          </a:p>
        </p:txBody>
      </p:sp>
      <p:pic>
        <p:nvPicPr>
          <p:cNvPr id="20" name="Picture 19"/>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21" name="Picture 20"/>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2" name="Picture 21"/>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36459194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The Supervisor as an Advocate</a:t>
            </a:r>
            <a:endParaRPr lang="en-US"/>
          </a:p>
        </p:txBody>
      </p:sp>
      <p:sp>
        <p:nvSpPr>
          <p:cNvPr id="3" name="Footer Placeholder 2" hidden="1"/>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hidden="1"/>
          <p:cNvSpPr>
            <a:spLocks noGrp="1"/>
          </p:cNvSpPr>
          <p:nvPr>
            <p:ph type="sldNum" sz="quarter" idx="11"/>
          </p:nvPr>
        </p:nvSpPr>
        <p:spPr/>
        <p:txBody>
          <a:bodyPr/>
          <a:lstStyle/>
          <a:p>
            <a:pPr>
              <a:defRPr/>
            </a:pPr>
            <a:r>
              <a:rPr lang="en-US" smtClean="0"/>
              <a:t> Slide </a:t>
            </a:r>
            <a:fld id="{F1733E7F-F35A-45C7-967F-B65877603703}" type="slidenum">
              <a:rPr lang="en-US" smtClean="0"/>
              <a:pPr>
                <a:defRPr/>
              </a:pPr>
              <a:t>8</a:t>
            </a:fld>
            <a:endParaRPr lang="en-US" dirty="0"/>
          </a:p>
        </p:txBody>
      </p:sp>
      <p:pic>
        <p:nvPicPr>
          <p:cNvPr id="11" name="Picture 10"/>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12" name="Picture 11"/>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3" name="Picture 12"/>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3777855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Performance Management Behaviors</a:t>
            </a:r>
            <a:endParaRPr lang="en-US"/>
          </a:p>
        </p:txBody>
      </p:sp>
      <p:sp>
        <p:nvSpPr>
          <p:cNvPr id="3" name="Footer Placeholder 2" hidden="1"/>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hidden="1"/>
          <p:cNvSpPr>
            <a:spLocks noGrp="1"/>
          </p:cNvSpPr>
          <p:nvPr>
            <p:ph type="sldNum" sz="quarter" idx="11"/>
          </p:nvPr>
        </p:nvSpPr>
        <p:spPr/>
        <p:txBody>
          <a:bodyPr/>
          <a:lstStyle/>
          <a:p>
            <a:pPr>
              <a:defRPr/>
            </a:pPr>
            <a:r>
              <a:rPr lang="en-US" smtClean="0"/>
              <a:t> Slide </a:t>
            </a:r>
            <a:fld id="{F1733E7F-F35A-45C7-967F-B65877603703}" type="slidenum">
              <a:rPr lang="en-US" smtClean="0"/>
              <a:pPr>
                <a:defRPr/>
              </a:pPr>
              <a:t>9</a:t>
            </a:fld>
            <a:endParaRPr lang="en-US" dirty="0"/>
          </a:p>
        </p:txBody>
      </p:sp>
      <p:pic>
        <p:nvPicPr>
          <p:cNvPr id="11" name="Picture 10"/>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12" name="Picture 11"/>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3" name="Picture 12"/>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38257830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0563249f-a2d9-41e6-9296-82885e130110"/>
  <p:tag name="ARTICULATE_PRESENTATION_ID" val="6066"/>
  <p:tag name="ARTICULATE_PROJECT_CHECK" val="0"/>
  <p:tag name="ARTICULATE_REFERENCE_TYPE_2" val="1"/>
  <p:tag name="ARTICULATE_REFERENCE_2" val="C:\Users\princej\Desktop\How to Apply for a Job at CDOT\S5_01_QR_Job Duty Worksheet.docx"/>
  <p:tag name="ARTICULATE_REFERENCE_TITLE_2" val="Job Duty Worksheet"/>
  <p:tag name="ARTICULATE_REFERENCE_ID_2" val="43291ccd-2725-461f-adc1-338176d05366"/>
  <p:tag name="ARTICULATE_REFERENCE_TYPE_3" val="1"/>
  <p:tag name="ARTICULATE_REFERENCE_3" val="C:\Users\princej\Desktop\How to Apply for a Job at CDOT\S01_QR_Checklist for Applying for a Job.docx"/>
  <p:tag name="ARTICULATE_REFERENCE_TITLE_3" val="Job Application Checklist"/>
  <p:tag name="ARTICULATE_REFERENCE_ID_3" val="1ba16a9e-1501-46ab-a669-4d3b03fb8b9d"/>
  <p:tag name="ARTICULATE_SLIDE_COUNT" val="25"/>
  <p:tag name="ARTICULATE_REFERENCE_TYPE_1" val="1"/>
  <p:tag name="ARTICULATE_REFERENCE_1" val="C:\Users\princej\Desktop\Expectations of a Supervisor\0002-0 Revised CDOT Value - Policy Directive 2 0 DRAFT 103007.pdf"/>
  <p:tag name="ARTICULATE_REFERENCE_TITLE_1" val="CDOT Values Policy"/>
  <p:tag name="ARTICULATE_REFERENCE_ID_1" val="978e325f-eea2-4e46-b9fb-4e3fbf729060"/>
  <p:tag name="ARTICULATE_REFERENCE_COUNT" val="1"/>
  <p:tag name="ARTICULATE_PLAYER_GLOSSARY_XML" val="&lt;?xml version=&quot;1.0&quot; encoding=&quot;utf-16&quot;?&gt;&lt;glossary xmlns:xsi=&quot;http://www.w3.org/2001/XMLSchema-instance&quot; xmlns:xsd=&quot;http://www.w3.org/2001/XMLSchema&quot;&gt;&lt;terms&gt;&lt;term name=&quot;Advocate&quot; definition=&quot;One of the roles of the supervisor; in this case to support the policy and procedures to CDOT.&quot;&gt;&lt;TranslationGuid&gt;a0c5ddd1-dac0-4c12-9bde-be4ebfefcf0a&lt;/TranslationGuid&gt;&lt;/term&gt;&lt;term name=&quot;Performance Evaluation&quot; definition=&quot;The process by which individual employee performance is assessed and evaluated.&quot;&gt;&lt;TranslationGuid&gt;9b65ae79-f92f-42bb-a67d-7bdeadd60037&lt;/TranslationGuid&gt;&lt;/term&gt;&lt;term name=&quot;Supervisor&quot; definition=&quot;An individual who is responsible for providing instructions and direction to employees and is held accountable for the completion of the teams tasks.&quot;&gt;&lt;TranslationGuid&gt;3acbc054-15f8-438f-a752-29c870238189&lt;/TranslationGuid&gt;&lt;/term&gt;&lt;term name=&quot;Supervision&quot; definition=&quot;The process of directing the work of a team towards the accomplishment of the goals of the of the organization.&quot;&gt;&lt;TranslationGuid&gt;3e33b53f-8337-4140-b55b-6c1c6ad2b4b8&lt;/TranslationGuid&gt;&lt;/term&gt;&lt;term name=&quot;Performance Expectations&quot; definition=&quot;One or more short-term objectives related to the specific job related skills of an employee or to a similar skill set the employee is looking to acquire.&quot;&gt;&lt;TranslationGuid&gt;87734c8b-c3c1-4b31-a489-493b2f0a5d42&lt;/TranslationGuid&gt;&lt;/term&gt;&lt;term name=&quot;Employee Development&quot; definition=&quot;The process by which the employee is coached to develop new knowledge, skills or abilities.  &quot;&gt;&lt;TranslationGuid&gt;acf5600c-41fc-4ecc-b42b-230ca9defd98&lt;/TranslationGuid&gt;&lt;/term&gt;&lt;term name=&quot;Ongoing Communication&quot; definition=&quot;The process where there is continuous and ongoing communication between the employee and their supervisor throughout the performance plan year.&quot;&gt;&lt;TranslationGuid&gt;6ccaa270-770e-43bc-a9e5-1a307cf8ee80&lt;/TranslationGuid&gt;&lt;/term&gt;&lt;term name=&quot;Performance Communication&quot; definition=&quot;Communication between the employee and the supervisor about performance goals, competencies and other expectations about work performance.&quot;&gt;&lt;TranslationGuid&gt;3daa4a71-a91e-4d9c-bf3f-572b3bca9e55&lt;/TranslationGuid&gt;&lt;/term&gt;&lt;/terms&gt;&lt;/glossary&gt;"/>
  <p:tag name="TAG_BACKING_FORM_KEY" val="57017244-c:\users\princej\desktop\expectations of a supervisor\expectations of a supervisor.pptx"/>
  <p:tag name="ARTICULATE_PRESENTER_VERSION" val="7"/>
  <p:tag name="ARTICULATE_USED_PAGE_ORIENTATION" val="1"/>
  <p:tag name="ARTICULATE_USED_PAGE_SIZE" val="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1.xml><?xml version="1.0" encoding="utf-8"?>
<p:tagLst xmlns:a="http://schemas.openxmlformats.org/drawingml/2006/main" xmlns:r="http://schemas.openxmlformats.org/officeDocument/2006/relationships" xmlns:p="http://schemas.openxmlformats.org/presentationml/2006/main">
  <p:tag name="AUDIO_ID" val="635"/>
  <p:tag name="ARTICULATE_NAV_LEVEL" val="1"/>
  <p:tag name="ARTICULATE_SLIDE_PRESENTER_GUID" val="03b788fd-27ef-4c85-803c-6ac7356cce8a"/>
  <p:tag name="ARTICULATE_SLIDE_PAUSE" val="0"/>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ENGAGE_INTERACTION_FILENAME" val="C:\Users\princej\Desktop\Expectations of a Supervisor\Moving from a Peer to a Supervisor (Optional).intr"/>
  <p:tag name="ENGAGE_INTERACTION_FINISH" val="2"/>
  <p:tag name="ENGAGE_INTERACTION_FINISH_MESSAGE" val="Next Slide"/>
  <p:tag name="OVERRIDE" val="ENGAGE_INTERACTION_SLIDE"/>
  <p:tag name="ENGAGE_INTERACTION_TITLE" val="Moving from a Peer to a Supervisor (Optional)"/>
  <p:tag name="ARTICULATE_DESCRIPTION" val="Accordion - 7 Panels "/>
  <p:tag name="ENGAGE_INTERACTION_SLIDE_ID" val="638"/>
  <p:tag name="ENGAGE_INTERACTION_FORCE_UPDATE" val="0"/>
  <p:tag name="ENGAGE_LAST_MODIFY_DATE" val="42597.6756481482"/>
  <p:tag name="EMBEDDEDCONTENT_LASTWRITETIMEUTC" val="2016-08-15 22:12:56Z"/>
  <p:tag name="ELAPSEDTIME" val="35"/>
  <p:tag name="ENGAGE_PRESENTATION_MODE" val="interactive"/>
  <p:tag name="AUDIO_ID" val="638"/>
  <p:tag name="ARTICULATE_SHOW_IN_MENU" val="multipleitems"/>
  <p:tag name="ENGAGE_EDIT_MODE" val="1"/>
  <p:tag name="ARTICULATE_NAV_LEVEL" val="1"/>
  <p:tag name="ARTICULATE_SLIDE_PRESENTER_GUID" val="03b788fd-27ef-4c85-803c-6ac7356cce8a"/>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USED_LAYOUT" val="12"/>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4.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15.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6.xml><?xml version="1.0" encoding="utf-8"?>
<p:tagLst xmlns:a="http://schemas.openxmlformats.org/drawingml/2006/main" xmlns:r="http://schemas.openxmlformats.org/officeDocument/2006/relationships" xmlns:p="http://schemas.openxmlformats.org/presentationml/2006/main">
  <p:tag name="ENGAGE_INTERACTION_FILENAME" val="C:\Users\princej\Desktop\Expectations of a Supervisor\Role of the Supervisor.intr"/>
  <p:tag name="ARTICULATE_SHOW_IN_MENU" val="multipleitems"/>
  <p:tag name="ENGAGE_INTERACTION_FINISH" val="2"/>
  <p:tag name="ENGAGE_INTERACTION_FINISH_MESSAGE" val="Next Slide"/>
  <p:tag name="OVERRIDE" val="ENGAGE_INTERACTION_SLIDE"/>
  <p:tag name="ENGAGE_INTERACTION_TITLE" val="Role of the Supervisor"/>
  <p:tag name="ARTICULATE_DESCRIPTION" val="Accordion - 7 Panels "/>
  <p:tag name="ENGAGE_INTERACTION_SLIDE_ID" val="639"/>
  <p:tag name="ENGAGE_INTERACTION_FORCE_UPDATE" val="0"/>
  <p:tag name="ENGAGE_LAST_MODIFY_DATE" val="42597.7258101852"/>
  <p:tag name="EMBEDDEDCONTENT_LASTWRITETIMEUTC" val="2016-08-15 23:25:10Z"/>
  <p:tag name="ELAPSEDTIME" val="35"/>
  <p:tag name="ENGAGE_PRESENTATION_MODE" val="interactive"/>
  <p:tag name="AUDIO_ID" val="639"/>
  <p:tag name="ARTICULATE_NAV_LEVEL" val="1"/>
  <p:tag name="ARTICULATE_SLIDE_PRESENTER_GUID" val="03b788fd-27ef-4c85-803c-6ac7356cce8a"/>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USED_LAYOUT" val="12"/>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8.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19.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2.xml><?xml version="1.0" encoding="utf-8"?>
<p:tagLst xmlns:a="http://schemas.openxmlformats.org/drawingml/2006/main" xmlns:r="http://schemas.openxmlformats.org/officeDocument/2006/relationships" xmlns:p="http://schemas.openxmlformats.org/presentationml/2006/main">
  <p:tag name="AUDIO_ID" val="561"/>
  <p:tag name="ELAPSEDTIME" val="90"/>
  <p:tag name="ARTICULATE_NAV_LEVEL" val="1"/>
  <p:tag name="ARTICULATE_SLIDE_PRESENTER_GUID" val="03b788fd-27ef-4c85-803c-6ac7356cce8a"/>
  <p:tag name="ARTICULATE_SLIDE_PAUSE" val="0"/>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OVERRIDE" val="ENGAGE_INTERACTION_SLIDE"/>
  <p:tag name="ENGAGE_INTERACTION_FILENAME" val="C:\Users\princej\Desktop\Expectations of a Supervisor\The Supervisor as an Advocate.intr"/>
  <p:tag name="ENGAGE_INTERACTION_SLIDE_ID" val="640"/>
  <p:tag name="ARTICULATE_SHOW_IN_MENU" val="multipleitems"/>
  <p:tag name="ENGAGE_INTERACTION_FINISH" val="2"/>
  <p:tag name="ENGAGE_INTERACTION_FINISH_MESSAGE" val="Next Slide"/>
  <p:tag name="ENGAGE_INTERACTION_TITLE" val="The Supervisor as an Advocate"/>
  <p:tag name="ARTICULATE_DESCRIPTION" val="Accordion - 7 Panels "/>
  <p:tag name="ENGAGE_PRESENTATION_MODE" val="interactive"/>
  <p:tag name="ENGAGE_LAST_MODIFY_DATE" val="42597.6874189815"/>
  <p:tag name="EMBEDDEDCONTENT_LASTWRITETIMEUTC" val="2016-08-15 22:29:53Z"/>
  <p:tag name="ELAPSEDTIME" val="35"/>
  <p:tag name="AUDIO_ID" val="640"/>
  <p:tag name="ARTICULATE_NAV_LEVEL" val="1"/>
  <p:tag name="ARTICULATE_SLIDE_PRESENTER_GUID" val="03b788fd-27ef-4c85-803c-6ac7356cce8a"/>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USED_LAYOUT" val="12"/>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22.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23.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24.xml><?xml version="1.0" encoding="utf-8"?>
<p:tagLst xmlns:a="http://schemas.openxmlformats.org/drawingml/2006/main" xmlns:r="http://schemas.openxmlformats.org/officeDocument/2006/relationships" xmlns:p="http://schemas.openxmlformats.org/presentationml/2006/main">
  <p:tag name="ENGAGE_INTERACTION_FILENAME" val="C:\Users\princej\Desktop\Expectations of a Supervisor\Performance Management Behaviors.intr"/>
  <p:tag name="ARTICULATE_SHOW_IN_MENU" val="multipleitems"/>
  <p:tag name="ENGAGE_INTERACTION_FINISH" val="2"/>
  <p:tag name="ENGAGE_INTERACTION_FINISH_MESSAGE" val="Next Slide"/>
  <p:tag name="AUDIO_ID" val="641"/>
  <p:tag name="ARTICULATE_NAV_LEVEL" val="1"/>
  <p:tag name="ARTICULATE_SLIDE_PRESENTER_GUID" val="03b788fd-27ef-4c85-803c-6ac7356cce8a"/>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OVERRIDE" val="ENGAGE_INTERACTION_SLIDE"/>
  <p:tag name="ENGAGE_INTERACTION_TITLE" val="Performance Management Behaviors"/>
  <p:tag name="ARTICULATE_DESCRIPTION" val="Accordion - 7 Panels "/>
  <p:tag name="ENGAGE_INTERACTION_SLIDE_ID" val="641"/>
  <p:tag name="ENGAGE_INTERACTION_FORCE_UPDATE" val="0"/>
  <p:tag name="ENGAGE_LAST_MODIFY_DATE" val="42598.4202893519"/>
  <p:tag name="EMBEDDEDCONTENT_LASTWRITETIMEUTC" val="2016-08-16 16:05:13Z"/>
  <p:tag name="ELAPSEDTIME" val="35"/>
  <p:tag name="ENGAGE_PRESENTATION_MODE" val="interactive"/>
  <p:tag name="ARTICULATE_USED_LAYOUT" val="12"/>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26.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27.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28.xml><?xml version="1.0" encoding="utf-8"?>
<p:tagLst xmlns:a="http://schemas.openxmlformats.org/drawingml/2006/main" xmlns:r="http://schemas.openxmlformats.org/officeDocument/2006/relationships" xmlns:p="http://schemas.openxmlformats.org/presentationml/2006/main">
  <p:tag name="AUDIO_ID" val="651"/>
  <p:tag name="ARTICULATE_NAV_LEVEL" val="1"/>
  <p:tag name="ARTICULATE_SLIDE_PRESENTER_GUID" val="03b788fd-27ef-4c85-803c-6ac7356cce8a"/>
  <p:tag name="ARTICULATE_SLIDE_PAUSE" val="0"/>
  <p:tag name="ARTICULATE_LOCK_SLIDE" val="0"/>
  <p:tag name="ARTICULATE_HIDE_SLIDE" val="0"/>
  <p:tag name="ARTICULATE_PLAYER_CONTROL_PREVIOUS" val="True"/>
  <p:tag name="ARTICULATE_PLAYER_CONTROL_NEXT" val="True"/>
  <p:tag name="ARTICULATE_USED_LAYOUT" val="9"/>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CHILD_ITEM_TEXT1" val="Job Performance Expectations"/>
  <p:tag name="CHILD_ITEM_TEXT2" val="Safety"/>
  <p:tag name="CHILD_ITEM_TEXT3" val="Accountability Credibility"/>
  <p:tag name="CHILD_ITEM_TEXT4" val="Communication Interpersonal Skills"/>
  <p:tag name="CHILD_ITEM_TEXT5" val="Customer Service"/>
  <p:tag name="CHILD_ITEM_TEXT6" val="Work Leading Supervision"/>
</p:tagLst>
</file>

<file path=ppt/tags/tag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0"/>
  <p:tag name="MARGIN_3" val="26.87504"/>
  <p:tag name="MARGIN_4" val="40.37504"/>
  <p:tag name="MARGIN_5" val="40.37504"/>
  <p:tag name="FONT_SIZE" val="11"/>
</p:tagLst>
</file>

<file path=ppt/tags/tag30.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03b788fd-27ef-4c85-803c-6ac7356cce8a"/>
  <p:tag name="ARTICULATE_SLIDE_PAUSE" val="0"/>
  <p:tag name="ARTICULATE_LOCK_SLIDE" val="0"/>
  <p:tag name="ARTICULATE_HIDE_SLIDE" val="0"/>
  <p:tag name="ARTICULATE_PLAYER_CONTROL_PREVIOUS" val="True"/>
  <p:tag name="ARTICULATE_PLAYER_CONTROL_NEXT" val="True"/>
  <p:tag name="AUDIO_ID" val="652"/>
  <p:tag name="ARTICULATE_USED_LAYOUT" val="9"/>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03b788fd-27ef-4c85-803c-6ac7356cce8a"/>
  <p:tag name="ARTICULATE_SLIDE_PAUSE" val="0"/>
  <p:tag name="ARTICULATE_LOCK_SLIDE" val="0"/>
  <p:tag name="ARTICULATE_HIDE_SLIDE" val="0"/>
  <p:tag name="ARTICULATE_PLAYER_CONTROL_PREVIOUS" val="True"/>
  <p:tag name="ARTICULATE_PLAYER_CONTROL_NEXT" val="True"/>
  <p:tag name="AUDIO_ID" val="654"/>
  <p:tag name="ARTICULATE_USED_LAYOUT" val="9"/>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CHILD_ITEM_TEXT1" val="Effective feedback"/>
  <p:tag name="CHILD_ITEM_TEXT3" val="Candid"/>
  <p:tag name="CHILD_ITEM_TEXT5" val="Specific"/>
  <p:tag name="CHILD_ITEM_TEXT7" val="Positive"/>
  <p:tag name="CHILD_ITEM_TEXT9" val="Timely / Frequent"/>
  <p:tag name="CHILD_ITEM_TEXT11" val="Action focused"/>
  <p:tag name="CHILD_ITEM_TEXT12" val="Job-related"/>
</p:tagLst>
</file>

<file path=ppt/tags/tag33.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03b788fd-27ef-4c85-803c-6ac7356cce8a"/>
  <p:tag name="ARTICULATE_SLIDE_PAUSE" val="0"/>
  <p:tag name="ARTICULATE_LOCK_SLIDE" val="0"/>
  <p:tag name="ARTICULATE_HIDE_SLIDE" val="0"/>
  <p:tag name="ARTICULATE_PLAYER_CONTROL_PREVIOUS" val="True"/>
  <p:tag name="ARTICULATE_PLAYER_CONTROL_NEXT" val="True"/>
  <p:tag name="AUDIO_ID" val="655"/>
  <p:tag name="ARTICULATE_USED_LAYOUT" val="9"/>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03b788fd-27ef-4c85-803c-6ac7356cce8a"/>
  <p:tag name="ARTICULATE_SLIDE_PAUSE" val="0"/>
  <p:tag name="ARTICULATE_LOCK_SLIDE" val="0"/>
  <p:tag name="ARTICULATE_HIDE_SLIDE" val="0"/>
  <p:tag name="ARTICULATE_PLAYER_CONTROL_PREVIOUS" val="True"/>
  <p:tag name="ARTICULATE_PLAYER_CONTROL_NEXT" val="True"/>
  <p:tag name="AUDIO_ID" val="656"/>
  <p:tag name="ARTICULATE_USED_LAYOUT" val="9"/>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03b788fd-27ef-4c85-803c-6ac7356cce8a"/>
  <p:tag name="ARTICULATE_SLIDE_PAUSE" val="0"/>
  <p:tag name="ARTICULATE_LOCK_SLIDE" val="0"/>
  <p:tag name="ARTICULATE_HIDE_SLIDE" val="0"/>
  <p:tag name="ARTICULATE_PLAYER_CONTROL_PREVIOUS" val="True"/>
  <p:tag name="ARTICULATE_PLAYER_CONTROL_NEXT" val="True"/>
  <p:tag name="AUDIO_ID" val="657"/>
  <p:tag name="ARTICULATE_USED_LAYOUT" val="9"/>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03b788fd-27ef-4c85-803c-6ac7356cce8a"/>
  <p:tag name="ARTICULATE_SLIDE_PAUSE" val="0"/>
  <p:tag name="ARTICULATE_LOCK_SLIDE" val="0"/>
  <p:tag name="ARTICULATE_HIDE_SLIDE" val="0"/>
  <p:tag name="ARTICULATE_PLAYER_CONTROL_PREVIOUS" val="True"/>
  <p:tag name="ARTICULATE_PLAYER_CONTROL_NEXT" val="True"/>
  <p:tag name="AUDIO_ID" val="658"/>
  <p:tag name="ARTICULATE_USED_LAYOUT" val="9"/>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03b788fd-27ef-4c85-803c-6ac7356cce8a"/>
  <p:tag name="ARTICULATE_SLIDE_PAUSE" val="0"/>
  <p:tag name="ARTICULATE_LOCK_SLIDE" val="0"/>
  <p:tag name="ARTICULATE_HIDE_SLIDE" val="0"/>
  <p:tag name="ARTICULATE_PLAYER_CONTROL_PREVIOUS" val="True"/>
  <p:tag name="ARTICULATE_PLAYER_CONTROL_NEXT" val="True"/>
  <p:tag name="AUDIO_ID" val="659"/>
  <p:tag name="ARTICULATE_USED_LAYOUT" val="9"/>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CHARACTER_FILE" val=".\characters\403cd804-c923-4abc-aeea-b3d8bf98cf05.png"/>
  <p:tag name="ARTICULATE_CHARACTER_TYPE" val="photographic"/>
  <p:tag name="ARTICULATE_CHARACTER_ID" val="Nicky"/>
  <p:tag name="ARTICULATE_CHARACTER_CROP" val="_E5D6634a"/>
</p:tagLst>
</file>

<file path=ppt/tags/tag39.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03b788fd-27ef-4c85-803c-6ac7356cce8a"/>
  <p:tag name="ARTICULATE_SLIDE_PAUSE" val="0"/>
  <p:tag name="ARTICULATE_LOCK_SLIDE" val="0"/>
  <p:tag name="ARTICULATE_HIDE_SLIDE" val="0"/>
  <p:tag name="ARTICULATE_PLAYER_CONTROL_PREVIOUS" val="True"/>
  <p:tag name="ARTICULATE_PLAYER_CONTROL_NEXT" val="True"/>
  <p:tag name="AUDIO_ID" val="661"/>
  <p:tag name="ARTICULATE_USED_LAYOUT" val="9"/>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NNOTATION_TYPE_6" val="0"/>
  <p:tag name="ANNOTATION_START_6" val="41.6"/>
  <p:tag name="ANNOTATION_TOP_6" val="617"/>
  <p:tag name="ANNOTATION_LEFT_6" val="574"/>
  <p:tag name="ANNOTATION_WIDTH_6" val="149"/>
  <p:tag name="ANNOTATION_HEIGHT_6" val="150"/>
  <p:tag name="ANNOTATION_ANIMATION_6" val="3"/>
  <p:tag name="ANNOTATION_ROTATION_6" val="180"/>
  <p:tag name="ANNOTATION_SUB_TYPE_6" val="2"/>
  <p:tag name="ANNOTATION_LOOP_COUNT_6" val="1"/>
  <p:tag name="ANNOTATION_BOX_RADIUS_6" val="0"/>
  <p:tag name="ANNOTATION_SCALE_6" val="50"/>
  <p:tag name="ANNOTATION_BORDER_ALPHA_6" val="100"/>
  <p:tag name="ANNOTATION_BORDER_COLOR_6" val="16777215"/>
  <p:tag name="ANNOTATION_FILL_COLOR_6" val="255"/>
  <p:tag name="ANNOTATION_FILL_ALPHA_6" val="100"/>
  <p:tag name="ANNOTATION_BORDER_WIDTH_6" val="2"/>
  <p:tag name="ANNOTATION_SLIDE_WIDTH_6" val="960"/>
  <p:tag name="ANNOTATION_SLIDE_HEIGHT_6" val="720"/>
  <p:tag name="AUDIO_ID" val="593"/>
  <p:tag name="ORIGINAL_AUDIO_FILEPATH" val="C:\Users\princej\Desktop\02.wav"/>
  <p:tag name="ELAPSEDTIME" val="54.282"/>
  <p:tag name="ANNOTATION_TYPE_1" val="0"/>
  <p:tag name="ANNOTATION_START_1" val="5.4"/>
  <p:tag name="ANNOTATION_END_1" val="-1.0"/>
  <p:tag name="ANNOTATION_TOP_1" val="245"/>
  <p:tag name="ANNOTATION_LEFT_1" val="689"/>
  <p:tag name="ANNOTATION_WIDTH_1" val="149"/>
  <p:tag name="ANNOTATION_HEIGHT_1" val="150"/>
  <p:tag name="ANNOTATION_ANIMATION_1" val="3"/>
  <p:tag name="ANNOTATION_ROTATION_1" val="180"/>
  <p:tag name="ANNOTATION_SUB_TYPE_1" val="2"/>
  <p:tag name="ANNOTATION_LOOP_COUNT_1" val="1"/>
  <p:tag name="ANNOTATION_BOX_RADIUS_1" val="0"/>
  <p:tag name="ANNOTATION_SCALE_1" val="50"/>
  <p:tag name="ANNOTATION_BORDER_ALPHA_1" val="100"/>
  <p:tag name="ANNOTATION_BORDER_COLOR_1" val="16777215"/>
  <p:tag name="ANNOTATION_FILL_COLOR_1" val="255"/>
  <p:tag name="ANNOTATION_FILL_ALPHA_1" val="100"/>
  <p:tag name="ANNOTATION_BORDER_WIDTH_1" val="2"/>
  <p:tag name="ANNOTATION_SLIDE_WIDTH_1" val="960"/>
  <p:tag name="ANNOTATION_SLIDE_HEIGHT_1" val="720"/>
  <p:tag name="ANNOTATION_TYPE_2" val="0"/>
  <p:tag name="ANNOTATION_START_2" val="13.2"/>
  <p:tag name="ANNOTATION_END_2" val="-1.0"/>
  <p:tag name="ANNOTATION_TOP_2" val="290"/>
  <p:tag name="ANNOTATION_LEFT_2" val="812"/>
  <p:tag name="ANNOTATION_WIDTH_2" val="149"/>
  <p:tag name="ANNOTATION_HEIGHT_2" val="150"/>
  <p:tag name="ANNOTATION_ANIMATION_2" val="3"/>
  <p:tag name="ANNOTATION_ROTATION_2" val="180"/>
  <p:tag name="ANNOTATION_SUB_TYPE_2" val="2"/>
  <p:tag name="ANNOTATION_LOOP_COUNT_2" val="1"/>
  <p:tag name="ANNOTATION_BOX_RADIUS_2" val="0"/>
  <p:tag name="ANNOTATION_SCALE_2" val="50"/>
  <p:tag name="ANNOTATION_BORDER_ALPHA_2" val="100"/>
  <p:tag name="ANNOTATION_BORDER_COLOR_2" val="16777215"/>
  <p:tag name="ANNOTATION_FILL_COLOR_2" val="255"/>
  <p:tag name="ANNOTATION_FILL_ALPHA_2" val="100"/>
  <p:tag name="ANNOTATION_BORDER_WIDTH_2" val="2"/>
  <p:tag name="ANNOTATION_SLIDE_WIDTH_2" val="960"/>
  <p:tag name="ANNOTATION_SLIDE_HEIGHT_2" val="720"/>
  <p:tag name="ANNOTATION_TYPE_3" val="0"/>
  <p:tag name="ANNOTATION_START_3" val="28.0"/>
  <p:tag name="ANNOTATION_END_3" val="-1.0"/>
  <p:tag name="ANNOTATION_TOP_3" val="616"/>
  <p:tag name="ANNOTATION_LEFT_3" val="717"/>
  <p:tag name="ANNOTATION_WIDTH_3" val="149"/>
  <p:tag name="ANNOTATION_HEIGHT_3" val="150"/>
  <p:tag name="ANNOTATION_ANIMATION_3" val="3"/>
  <p:tag name="ANNOTATION_ROTATION_3" val="180"/>
  <p:tag name="ANNOTATION_SUB_TYPE_3" val="2"/>
  <p:tag name="ANNOTATION_LOOP_COUNT_3" val="1"/>
  <p:tag name="ANNOTATION_BOX_RADIUS_3" val="0"/>
  <p:tag name="ANNOTATION_SCALE_3" val="50"/>
  <p:tag name="ANNOTATION_BORDER_ALPHA_3" val="100"/>
  <p:tag name="ANNOTATION_BORDER_COLOR_3" val="16777215"/>
  <p:tag name="ANNOTATION_FILL_COLOR_3" val="255"/>
  <p:tag name="ANNOTATION_FILL_ALPHA_3" val="100"/>
  <p:tag name="ANNOTATION_BORDER_WIDTH_3" val="2"/>
  <p:tag name="ANNOTATION_SLIDE_WIDTH_3" val="960"/>
  <p:tag name="ANNOTATION_SLIDE_HEIGHT_3" val="720"/>
  <p:tag name="ANNOTATION_TYPE_4" val="0"/>
  <p:tag name="ANNOTATION_START_4" val="36.3"/>
  <p:tag name="ANNOTATION_END_4" val="-1.0"/>
  <p:tag name="ANNOTATION_TOP_4" val="612"/>
  <p:tag name="ANNOTATION_LEFT_4" val="893"/>
  <p:tag name="ANNOTATION_WIDTH_4" val="149"/>
  <p:tag name="ANNOTATION_HEIGHT_4" val="150"/>
  <p:tag name="ANNOTATION_ANIMATION_4" val="3"/>
  <p:tag name="ANNOTATION_ROTATION_4" val="180"/>
  <p:tag name="ANNOTATION_SUB_TYPE_4" val="2"/>
  <p:tag name="ANNOTATION_LOOP_COUNT_4" val="1"/>
  <p:tag name="ANNOTATION_BOX_RADIUS_4" val="0"/>
  <p:tag name="ANNOTATION_SCALE_4" val="50"/>
  <p:tag name="ANNOTATION_BORDER_ALPHA_4" val="100"/>
  <p:tag name="ANNOTATION_BORDER_COLOR_4" val="16777215"/>
  <p:tag name="ANNOTATION_FILL_COLOR_4" val="255"/>
  <p:tag name="ANNOTATION_FILL_ALPHA_4" val="100"/>
  <p:tag name="ANNOTATION_BORDER_WIDTH_4" val="2"/>
  <p:tag name="ANNOTATION_SLIDE_WIDTH_4" val="960"/>
  <p:tag name="ANNOTATION_SLIDE_HEIGHT_4" val="720"/>
  <p:tag name="ANNOTATION_TYPE_5" val="0"/>
  <p:tag name="ANNOTATION_START_5" val="41.2"/>
  <p:tag name="ANNOTATION_TOP_5" val="619"/>
  <p:tag name="ANNOTATION_LEFT_5" val="575"/>
  <p:tag name="ANNOTATION_WIDTH_5" val="149"/>
  <p:tag name="ANNOTATION_HEIGHT_5" val="150"/>
  <p:tag name="ANNOTATION_ANIMATION_5" val="3"/>
  <p:tag name="ANNOTATION_ROTATION_5" val="180"/>
  <p:tag name="ANNOTATION_SUB_TYPE_5" val="2"/>
  <p:tag name="ANNOTATION_LOOP_COUNT_5" val="1"/>
  <p:tag name="ANNOTATION_BOX_RADIUS_5" val="0"/>
  <p:tag name="ANNOTATION_SCALE_5" val="50"/>
  <p:tag name="ANNOTATION_BORDER_ALPHA_5" val="100"/>
  <p:tag name="ANNOTATION_BORDER_COLOR_5" val="16777215"/>
  <p:tag name="ANNOTATION_FILL_COLOR_5" val="255"/>
  <p:tag name="ANNOTATION_FILL_ALPHA_5" val="100"/>
  <p:tag name="ANNOTATION_BORDER_WIDTH_5" val="2"/>
  <p:tag name="ANNOTATION_SLIDE_WIDTH_5" val="960"/>
  <p:tag name="ANNOTATION_SLIDE_HEIGHT_5" val="720"/>
  <p:tag name="ANNOTATION_COUNT" val="5"/>
  <p:tag name="ARTICULATE_NAV_LEVEL" val="2"/>
  <p:tag name="ARTICULATE_SLIDE_PRESENTER_GUID" val="03b788fd-27ef-4c85-803c-6ac7356cce8a"/>
  <p:tag name="ARTICULATE_SLIDE_PAUSE" val="0"/>
  <p:tag name="ARTICULATE_LOCK_SLIDE" val="0"/>
  <p:tag name="ARTICULATE_HIDE_SLIDE" val="0"/>
  <p:tag name="ARTICULATE_PLAYER_CONTROL_PREVIOUS" val="True"/>
  <p:tag name="ARTICULATE_PLAYER_CONTROL_NEXT" val="True"/>
  <p:tag name="ARTICULATE_USED_LAYOUT" val="12"/>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03b788fd-27ef-4c85-803c-6ac7356cce8a"/>
  <p:tag name="ARTICULATE_SLIDE_PAUSE" val="0"/>
  <p:tag name="ARTICULATE_LOCK_SLIDE" val="0"/>
  <p:tag name="ARTICULATE_HIDE_SLIDE" val="0"/>
  <p:tag name="ARTICULATE_PLAYER_CONTROL_PREVIOUS" val="True"/>
  <p:tag name="ARTICULATE_PLAYER_CONTROL_NEXT" val="True"/>
  <p:tag name="AUDIO_ID" val="660"/>
  <p:tag name="ARTICULATE_USED_LAYOUT" val="9"/>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ENGAGE_INTERACTION_FILENAME" val="C:\Users\princej\Desktop\Expectations of a Supervisor\Communication.intr"/>
  <p:tag name="ARTICULATE_SHOW_IN_MENU" val="multipleitems"/>
  <p:tag name="ENGAGE_INTERACTION_FINISH" val="2"/>
  <p:tag name="ENGAGE_INTERACTION_FINISH_MESSAGE" val="Next Slide"/>
  <p:tag name="OVERRIDE" val="ENGAGE_INTERACTION_SLIDE"/>
  <p:tag name="ENGAGE_INTERACTION_TITLE" val="Communication"/>
  <p:tag name="ARTICULATE_DESCRIPTION" val="Accordion - 7 Panels "/>
  <p:tag name="ENGAGE_INTERACTION_SLIDE_ID" val="642"/>
  <p:tag name="ENGAGE_INTERACTION_FORCE_UPDATE" val="0"/>
  <p:tag name="ENGAGE_LAST_MODIFY_DATE" val="42597.6910532407"/>
  <p:tag name="EMBEDDEDCONTENT_LASTWRITETIMEUTC" val="2016-08-15 22:35:07Z"/>
  <p:tag name="ELAPSEDTIME" val="35"/>
  <p:tag name="ENGAGE_PRESENTATION_MODE" val="interactive"/>
  <p:tag name="AUDIO_ID" val="642"/>
  <p:tag name="ARTICULATE_NAV_LEVEL" val="1"/>
  <p:tag name="ARTICULATE_SLIDE_PRESENTER_GUID" val="03b788fd-27ef-4c85-803c-6ac7356cce8a"/>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USED_LAYOUT" val="12"/>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43.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44.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45.xml><?xml version="1.0" encoding="utf-8"?>
<p:tagLst xmlns:a="http://schemas.openxmlformats.org/drawingml/2006/main" xmlns:r="http://schemas.openxmlformats.org/officeDocument/2006/relationships" xmlns:p="http://schemas.openxmlformats.org/presentationml/2006/main">
  <p:tag name="OVERRIDE" val="ENGAGE_INTERACTION_SLIDE"/>
  <p:tag name="ENGAGE_INTERACTION_FILENAME" val="C:\Users\princej\Desktop\Expectations of a Supervisor\Conclusion.intr"/>
  <p:tag name="ENGAGE_INTERACTION_SLIDE_ID" val="650"/>
  <p:tag name="ARTICULATE_SHOW_IN_MENU" val="multipleitems"/>
  <p:tag name="ENGAGE_INTERACTION_FINISH" val="2"/>
  <p:tag name="ENGAGE_INTERACTION_FINISH_MESSAGE" val="Next Slide"/>
  <p:tag name="ENGAGE_INTERACTION_TITLE" val="Conclusion"/>
  <p:tag name="ARTICULATE_DESCRIPTION" val="Accordion - 7 Panels "/>
  <p:tag name="ENGAGE_PRESENTATION_MODE" val="interactive"/>
  <p:tag name="ENGAGE_LAST_MODIFY_DATE" val="42598.3932986111"/>
  <p:tag name="EMBEDDEDCONTENT_LASTWRITETIMEUTC" val="2016-08-16 15:26:21Z"/>
  <p:tag name="ELAPSEDTIME" val="35"/>
  <p:tag name="AUDIO_ID" val="650"/>
  <p:tag name="ARTICULATE_NAV_LEVEL" val="1"/>
  <p:tag name="ARTICULATE_SLIDE_PRESENTER_GUID" val="03b788fd-27ef-4c85-803c-6ac7356cce8a"/>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USED_LAYOUT" val="12"/>
</p:tagLst>
</file>

<file path=ppt/tags/tag46.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47.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48.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49.xml><?xml version="1.0" encoding="utf-8"?>
<p:tagLst xmlns:a="http://schemas.openxmlformats.org/drawingml/2006/main" xmlns:r="http://schemas.openxmlformats.org/officeDocument/2006/relationships" xmlns:p="http://schemas.openxmlformats.org/presentationml/2006/main">
  <p:tag name="AUDIO_ID" val="644"/>
  <p:tag name="ARTICULATE_NAV_LEVEL" val="2"/>
  <p:tag name="ARTICULATE_SLIDE_PRESENTER_GUID" val="03b788fd-27ef-4c85-803c-6ac7356cce8a"/>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0"/>
  <p:tag name="MARGIN_2" val="0"/>
  <p:tag name="MARGIN_3" val="26.87504"/>
  <p:tag name="MARGIN_4" val="40.37504"/>
  <p:tag name="MARGIN_5" val="40.37504"/>
  <p:tag name="FONT_SIZE" val="11"/>
</p:tagLst>
</file>

<file path=ppt/tags/tag50.xml><?xml version="1.0" encoding="utf-8"?>
<p:tagLst xmlns:a="http://schemas.openxmlformats.org/drawingml/2006/main" xmlns:r="http://schemas.openxmlformats.org/officeDocument/2006/relationships" xmlns:p="http://schemas.openxmlformats.org/presentationml/2006/main">
  <p:tag name="AUDIO_ID" val="648"/>
  <p:tag name="ARTICULATE_NAV_LEVEL" val="2"/>
  <p:tag name="ARTICULATE_SLIDE_PRESENTER_GUID" val="03b788fd-27ef-4c85-803c-6ac7356cce8a"/>
  <p:tag name="ARTICULATE_SLIDE_PAUSE" val="0"/>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Expectations of a Supervisor\Where Can I Get Help Training.intr"/>
  <p:tag name="ARTICULATE_SHOW_IN_MENU" val="multipleitems"/>
  <p:tag name="ENGAGE_INTERACTION_FINISH" val="2"/>
  <p:tag name="ENGAGE_INTERACTION_FINISH_MESSAGE" val="Next Slide"/>
  <p:tag name="OVERRIDE" val="ENGAGE_INTERACTION_SLIDE"/>
  <p:tag name="ENGAGE_INTERACTION_SLIDE_ID" val="653"/>
  <p:tag name="ENGAGE_INTERACTION_FORCE_UPDATE" val="0"/>
  <p:tag name="ELAPSEDTIME" val="20"/>
  <p:tag name="ENGAGE_PRESENTATION_MODE" val="interactive"/>
  <p:tag name="ENGAGE_EDIT_MODE" val="1"/>
  <p:tag name="ENGAGE_INTERACTION_BRANCHING" val="slideinpresentation"/>
  <p:tag name="ARTICULATE_NAV_LEVEL" val="1"/>
  <p:tag name="ARTICULATE_SLIDE_PRESENTER_GUID" val="03b788fd-27ef-4c85-803c-6ac7356cce8a"/>
  <p:tag name="ARTICULATE_SLIDE_PAUSE" val="0"/>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UDIO_ID" val="653"/>
  <p:tag name="ARTICULATE_USED_LAYOUT" val="12"/>
  <p:tag name="EMBEDDEDCONTENT_LASTWRITETIMEUTC" val="2016-08-16 23:49:04Z"/>
  <p:tag name="ENGAGE_INTERACTION_TITLE" val="Where Can I Get Help (Training)"/>
  <p:tag name="ARTICULATE_DESCRIPTION" val="FAQ - 4 Questions (Including Introduction)"/>
  <p:tag name="ENGAGE_LAST_MODIFY_DATE" val="42598.7424074074"/>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53.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54.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55.xml><?xml version="1.0" encoding="utf-8"?>
<p:tagLst xmlns:a="http://schemas.openxmlformats.org/drawingml/2006/main" xmlns:r="http://schemas.openxmlformats.org/officeDocument/2006/relationships" xmlns:p="http://schemas.openxmlformats.org/presentationml/2006/main">
  <p:tag name="AUDIO_ID" val="646"/>
  <p:tag name="ARTICULATE_NAV_LEVEL" val="2"/>
  <p:tag name="ARTICULATE_SLIDE_PRESENTER_GUID" val="03b788fd-27ef-4c85-803c-6ac7356cce8a"/>
  <p:tag name="ARTICULATE_SLIDE_PAUSE" val="1"/>
  <p:tag name="ARTICULATE_LOCK_SLIDE" val="0"/>
  <p:tag name="ARTICULATE_HIDE_SLIDE" val="0"/>
  <p:tag name="ARTICULATE_PLAYER_CONTROL_PREVIOUS" val="True"/>
  <p:tag name="ARTICULATE_PLAYER_CONTROL_NEXT" val="True"/>
  <p:tag name="ARTICULATE_USED_LAYOUT" val="9"/>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UDIO_ID" val="647"/>
  <p:tag name="ARTICULATE_NAV_LEVEL" val="2"/>
  <p:tag name="ARTICULATE_SLIDE_PRESENTER_GUID" val="03b788fd-27ef-4c85-803c-6ac7356cce8a"/>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ENGAGE_INTERACTION_FILENAME" val="C:\Users\princej\Desktop\Expectations of a Supervisor\Course Overview.intr"/>
  <p:tag name="ENGAGE_INTERACTION_FINISH" val="2"/>
  <p:tag name="ENGAGE_INTERACTION_FINISH_MESSAGE" val="Next Slide"/>
  <p:tag name="ENGAGE_INTERACTION_BRANCHING" val="stepininteraction"/>
  <p:tag name="AUDIO_ID" val="637"/>
  <p:tag name="ARTICULATE_SHOW_IN_MENU" val="multipleitems"/>
  <p:tag name="OVERRIDE" val="ENGAGE_INTERACTION_SLIDE"/>
  <p:tag name="ENGAGE_INTERACTION_TITLE" val="Course Overview"/>
  <p:tag name="ARTICULATE_DESCRIPTION" val="Accordion - 8 Panels (Including Introduction)"/>
  <p:tag name="ENGAGE_INTERACTION_SLIDE_ID" val="637"/>
  <p:tag name="ENGAGE_INTERACTION_FORCE_UPDATE" val="0"/>
  <p:tag name="ENGAGE_LAST_MODIFY_DATE" val="42598.364837963"/>
  <p:tag name="EMBEDDEDCONTENT_LASTWRITETIMEUTC" val="2016-08-16 14:45:22Z"/>
  <p:tag name="ELAPSEDTIME" val="40"/>
  <p:tag name="ENGAGE_PRESENTATION_MODE" val="interactive"/>
  <p:tag name="ARTICULATE_NAV_LEVEL" val="1"/>
  <p:tag name="ARTICULATE_SLIDE_PRESENTER_GUID" val="03b788fd-27ef-4c85-803c-6ac7356cce8a"/>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USED_LAYOUT" val="12"/>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9.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heme/theme1.xml><?xml version="1.0" encoding="utf-8"?>
<a:theme xmlns:a="http://schemas.openxmlformats.org/drawingml/2006/main" name="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defRPr sz="1400" dirty="0" smtClean="0">
            <a:solidFill>
              <a:schemeClr val="tx1"/>
            </a:solidFill>
          </a:defRPr>
        </a:defPPr>
      </a:lstStyle>
      <a:style>
        <a:lnRef idx="2">
          <a:schemeClr val="dk1"/>
        </a:lnRef>
        <a:fillRef idx="1">
          <a:schemeClr val="lt1"/>
        </a:fillRef>
        <a:effectRef idx="0">
          <a:schemeClr val="dk1"/>
        </a:effectRef>
        <a:fontRef idx="minor">
          <a:schemeClr val="dk1"/>
        </a:fontRef>
      </a:style>
    </a:spDef>
  </a:objectDefaults>
  <a:extraClrSchemeLst/>
  <a:extLst>
    <a:ext uri="{05A4C25C-085E-4340-85A3-A5531E510DB2}">
      <thm15:themeFamily xmlns:thm15="http://schemas.microsoft.com/office/thememl/2012/main" name="Presentation2" id="{B5B2FCF1-B2A0-4DFB-95F7-AC21F4EE61D4}" vid="{2353CC9F-AD86-47A3-BB1D-25676FE9EB22}"/>
    </a:ext>
  </a:extLst>
</a:theme>
</file>

<file path=ppt/theme/theme2.xml><?xml version="1.0" encoding="utf-8"?>
<a:theme xmlns:a="http://schemas.openxmlformats.org/drawingml/2006/main" name="1_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defRPr sz="1400" dirty="0" smtClean="0">
            <a:solidFill>
              <a:schemeClr val="tx1"/>
            </a:solidFill>
          </a:defRPr>
        </a:defPPr>
      </a:lstStyle>
      <a:style>
        <a:lnRef idx="2">
          <a:schemeClr val="dk1"/>
        </a:lnRef>
        <a:fillRef idx="1">
          <a:schemeClr val="lt1"/>
        </a:fillRef>
        <a:effectRef idx="0">
          <a:schemeClr val="dk1"/>
        </a:effectRef>
        <a:fontRef idx="minor">
          <a:schemeClr val="dk1"/>
        </a:fontRef>
      </a:style>
    </a:spDef>
  </a:objectDefaults>
  <a:extraClrSchemeLst/>
</a:theme>
</file>

<file path=ppt/theme/theme3.xml><?xml version="1.0" encoding="utf-8"?>
<a:theme xmlns:a="http://schemas.openxmlformats.org/drawingml/2006/main" name="2_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defRPr sz="1400" dirty="0" smtClean="0">
            <a:solidFill>
              <a:schemeClr val="tx1"/>
            </a:solidFill>
          </a:defRPr>
        </a:defPPr>
      </a:lstStyle>
      <a:style>
        <a:lnRef idx="2">
          <a:schemeClr val="dk1"/>
        </a:lnRef>
        <a:fillRef idx="1">
          <a:schemeClr val="lt1"/>
        </a:fillRef>
        <a:effectRef idx="0">
          <a:schemeClr val="dk1"/>
        </a:effectRef>
        <a:fontRef idx="minor">
          <a:schemeClr val="dk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TAB_XX_eLearning Template</Template>
  <TotalTime>12510</TotalTime>
  <Words>4075</Words>
  <Application>Microsoft Office PowerPoint</Application>
  <PresentationFormat>On-screen Show (4:3)</PresentationFormat>
  <Paragraphs>292</Paragraphs>
  <Slides>25</Slides>
  <Notes>25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25</vt:i4>
      </vt:variant>
    </vt:vector>
  </HeadingPairs>
  <TitlesOfParts>
    <vt:vector size="34" baseType="lpstr">
      <vt:lpstr>Arial</vt:lpstr>
      <vt:lpstr>Arial Rounded MT Bold</vt:lpstr>
      <vt:lpstr>Calibri</vt:lpstr>
      <vt:lpstr>Lucida Grande</vt:lpstr>
      <vt:lpstr>Museo 300</vt:lpstr>
      <vt:lpstr>Museo Slab 500</vt:lpstr>
      <vt:lpstr>Template2</vt:lpstr>
      <vt:lpstr>1_Template2</vt:lpstr>
      <vt:lpstr>2_Template2</vt:lpstr>
      <vt:lpstr>Expectations of a CDOT Supervisor</vt:lpstr>
      <vt:lpstr>Navigation, Resources and Glossary</vt:lpstr>
      <vt:lpstr>Course Learning Objectives</vt:lpstr>
      <vt:lpstr>Course Overview</vt:lpstr>
      <vt:lpstr>Course Assessment</vt:lpstr>
      <vt:lpstr>Moving from a Peer to a Supervisor (Optional)</vt:lpstr>
      <vt:lpstr>Role of the Supervisor</vt:lpstr>
      <vt:lpstr>The Supervisor as an Advocate</vt:lpstr>
      <vt:lpstr>Performance Management Behaviors</vt:lpstr>
      <vt:lpstr>Work Leading and Supervision Competency</vt:lpstr>
      <vt:lpstr>Model Accountability</vt:lpstr>
      <vt:lpstr>Feedback and Coaching</vt:lpstr>
      <vt:lpstr>Communication</vt:lpstr>
      <vt:lpstr>Resolving Personnel Issues and Conflict</vt:lpstr>
      <vt:lpstr>Completing Paperwork Accurately and Timely</vt:lpstr>
      <vt:lpstr>Performance Management</vt:lpstr>
      <vt:lpstr>Acknowledge Accomplishments </vt:lpstr>
      <vt:lpstr>Collaborate to Resolve Issues</vt:lpstr>
      <vt:lpstr>CDOT Values</vt:lpstr>
      <vt:lpstr>Communication</vt:lpstr>
      <vt:lpstr>Conclusion</vt:lpstr>
      <vt:lpstr>Conclusion</vt:lpstr>
      <vt:lpstr>Where Can I Get Help (People) </vt:lpstr>
      <vt:lpstr>Where Can I Get Help (Training)</vt:lpstr>
      <vt:lpstr>Course Complete</vt:lpstr>
    </vt:vector>
  </TitlesOfParts>
  <Manager/>
  <Company>CDOT</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Course</dc:title>
  <dc:subject/>
  <dc:creator>Prince, Jason M</dc:creator>
  <cp:keywords/>
  <dc:description/>
  <cp:lastModifiedBy>Prince, Jason M</cp:lastModifiedBy>
  <cp:revision>751</cp:revision>
  <cp:lastPrinted>2016-08-18T17:50:35Z</cp:lastPrinted>
  <dcterms:created xsi:type="dcterms:W3CDTF">2015-10-07T16:48:52Z</dcterms:created>
  <dcterms:modified xsi:type="dcterms:W3CDTF">2016-08-22T14:58:08Z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Presentation1</vt:lpwstr>
  </property>
  <property fmtid="{D5CDD505-2E9C-101B-9397-08002B2CF9AE}" pid="3" name="ArticulateProjectVersion">
    <vt:lpwstr>7</vt:lpwstr>
  </property>
  <property fmtid="{D5CDD505-2E9C-101B-9397-08002B2CF9AE}" pid="4" name="ArticulateUseProject">
    <vt:lpwstr>1</vt:lpwstr>
  </property>
  <property fmtid="{D5CDD505-2E9C-101B-9397-08002B2CF9AE}" pid="5" name="ArticulateGUID">
    <vt:lpwstr>906573FC-25A5-4C77-A02F-856EC6442C9C</vt:lpwstr>
  </property>
  <property fmtid="{D5CDD505-2E9C-101B-9397-08002B2CF9AE}" pid="6" name="ArticulateProjectFull">
    <vt:lpwstr>C:\Users\princej\Desktop\Expectations of a Supervisor\Expectations of a Supervisor.ppta</vt:lpwstr>
  </property>
</Properties>
</file>