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0"/>
  </p:notesMasterIdLst>
  <p:handoutMasterIdLst>
    <p:handoutMasterId r:id="rId21"/>
  </p:handoutMasterIdLst>
  <p:sldIdLst>
    <p:sldId id="576" r:id="rId2"/>
    <p:sldId id="581" r:id="rId3"/>
    <p:sldId id="582" r:id="rId4"/>
    <p:sldId id="577" r:id="rId5"/>
    <p:sldId id="599" r:id="rId6"/>
    <p:sldId id="585" r:id="rId7"/>
    <p:sldId id="586" r:id="rId8"/>
    <p:sldId id="587" r:id="rId9"/>
    <p:sldId id="588" r:id="rId10"/>
    <p:sldId id="589" r:id="rId11"/>
    <p:sldId id="600" r:id="rId12"/>
    <p:sldId id="590" r:id="rId13"/>
    <p:sldId id="601" r:id="rId14"/>
    <p:sldId id="596" r:id="rId15"/>
    <p:sldId id="597" r:id="rId16"/>
    <p:sldId id="575" r:id="rId17"/>
    <p:sldId id="598" r:id="rId18"/>
    <p:sldId id="602" r:id="rId19"/>
  </p:sldIdLst>
  <p:sldSz cx="9144000" cy="6858000" type="screen4x3"/>
  <p:notesSz cx="7315200" cy="96012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8" autoAdjust="0"/>
    <p:restoredTop sz="68612" autoAdjust="0"/>
  </p:normalViewPr>
  <p:slideViewPr>
    <p:cSldViewPr snapToGrid="0" showGuides="1">
      <p:cViewPr varScale="1">
        <p:scale>
          <a:sx n="79" d="100"/>
          <a:sy n="79" d="100"/>
        </p:scale>
        <p:origin x="114" y="90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34"/>
    </p:cViewPr>
  </p:sorterViewPr>
  <p:notesViewPr>
    <p:cSldViewPr snapToGrid="0" showGuides="1">
      <p:cViewPr varScale="1">
        <p:scale>
          <a:sx n="103" d="100"/>
          <a:sy n="103" d="100"/>
        </p:scale>
        <p:origin x="345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11/2/2015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11/2/2015</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custDataLst>
              <p:tags r:id="rId1"/>
            </p:custDataLst>
          </p:nvPr>
        </p:nvSpPr>
        <p:spPr/>
        <p:txBody>
          <a:bodyPr/>
          <a:lstStyle/>
          <a:p>
            <a:r>
              <a:rPr lang="en-US" dirty="0"/>
              <a:t>This course is designed to teach you how to </a:t>
            </a:r>
            <a:r>
              <a:rPr lang="en-US" dirty="0" smtClean="0"/>
              <a:t>(insert topic)</a:t>
            </a:r>
          </a:p>
          <a:p>
            <a:endParaRPr lang="en-US" dirty="0"/>
          </a:p>
          <a:p>
            <a:r>
              <a:rPr lang="en-US" dirty="0" smtClean="0"/>
              <a:t>Upon </a:t>
            </a:r>
            <a:r>
              <a:rPr lang="en-US" dirty="0"/>
              <a:t>completing this course you will be able to:</a:t>
            </a:r>
          </a:p>
          <a:p>
            <a:pPr marL="177845" indent="-177845">
              <a:buFont typeface="Arial"/>
              <a:buChar char="•"/>
            </a:pPr>
            <a:r>
              <a:rPr lang="en-US" dirty="0" smtClean="0"/>
              <a:t>Insert objectives </a:t>
            </a:r>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4717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a:t>
            </a:r>
            <a:r>
              <a:rPr lang="en-US" b="1" baseline="0" dirty="0" smtClean="0"/>
              <a:t> 04 </a:t>
            </a:r>
            <a:r>
              <a:rPr lang="en-US" b="0" baseline="0" dirty="0" smtClean="0"/>
              <a:t>- PDQ Form</a:t>
            </a:r>
          </a:p>
          <a:p>
            <a:pPr marL="177845" indent="-177845">
              <a:buFont typeface="Wingdings" charset="2"/>
              <a:buChar char="²"/>
            </a:pPr>
            <a:r>
              <a:rPr lang="en-US" b="1" baseline="0" dirty="0" smtClean="0"/>
              <a:t>TAB 03 </a:t>
            </a:r>
            <a:r>
              <a:rPr lang="en-US" b="0" baseline="0" dirty="0" smtClean="0"/>
              <a:t>– Curricula Template</a:t>
            </a:r>
            <a:endParaRPr lang="en-US" b="0" dirty="0" smtClean="0"/>
          </a:p>
          <a:p>
            <a:endParaRPr lang="en-US" b="0" dirty="0" smtClean="0"/>
          </a:p>
          <a:p>
            <a:r>
              <a:rPr lang="en-US" b="0" dirty="0" smtClean="0"/>
              <a:t>Break into</a:t>
            </a:r>
            <a:r>
              <a:rPr lang="en-US" b="0" baseline="0" dirty="0" smtClean="0"/>
              <a:t> groups of three to four.  Discuss the details of what a Manager needs to know when the fill in the PDQ form.  The title of the section is PDQ form.  Populate the remaining cells with the details of the your groups conversation.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02369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02042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47175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14262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r>
              <a:rPr lang="en-US" dirty="0"/>
              <a:t>:</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14</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228600" indent="-228600">
              <a:buFont typeface="Arial" panose="020B0604020202020204" pitchFamily="34" charset="0"/>
              <a:buChar char="•"/>
            </a:pPr>
            <a:r>
              <a:rPr lang="en-US" b="0" dirty="0" smtClean="0"/>
              <a:t>If you run into problems,</a:t>
            </a:r>
            <a:r>
              <a:rPr lang="en-US" b="0" baseline="0" dirty="0" smtClean="0"/>
              <a:t> you can contact:</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15</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12609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What are three views in PowerPoint</a:t>
            </a:r>
            <a:r>
              <a:rPr lang="en-US" b="0" baseline="0" dirty="0" smtClean="0"/>
              <a:t> we will be using</a:t>
            </a:r>
            <a:r>
              <a:rPr lang="en-US" b="0" dirty="0" smtClean="0"/>
              <a:t>?</a:t>
            </a:r>
          </a:p>
          <a:p>
            <a:endParaRPr lang="en-US" baseline="0" dirty="0" smtClean="0"/>
          </a:p>
          <a:p>
            <a:r>
              <a:rPr lang="en-US" baseline="0" dirty="0" smtClean="0"/>
              <a:t>Answer One</a:t>
            </a:r>
          </a:p>
          <a:p>
            <a:endParaRPr lang="en-US" baseline="0" dirty="0" smtClean="0"/>
          </a:p>
          <a:p>
            <a:r>
              <a:rPr lang="en-US" b="0" baseline="0" dirty="0" smtClean="0"/>
              <a:t>They are, Normal, Note Page and Presentation.</a:t>
            </a:r>
          </a:p>
          <a:p>
            <a:endParaRPr lang="en-US" b="0" baseline="0" dirty="0" smtClean="0"/>
          </a:p>
          <a:p>
            <a:r>
              <a:rPr lang="en-US" dirty="0" smtClean="0"/>
              <a:t>Question</a:t>
            </a:r>
            <a:r>
              <a:rPr lang="en-US" baseline="0" dirty="0" smtClean="0"/>
              <a:t> Two</a:t>
            </a:r>
            <a:endParaRPr lang="en-US" dirty="0" smtClean="0"/>
          </a:p>
          <a:p>
            <a:r>
              <a:rPr lang="en-US" b="0" dirty="0" smtClean="0"/>
              <a:t>Which view is used to create the</a:t>
            </a:r>
            <a:r>
              <a:rPr lang="en-US" b="0" baseline="0" dirty="0" smtClean="0"/>
              <a:t> manual?</a:t>
            </a:r>
            <a:endParaRPr lang="en-US" b="0" dirty="0" smtClean="0"/>
          </a:p>
          <a:p>
            <a:endParaRPr lang="en-US" baseline="0" dirty="0" smtClean="0"/>
          </a:p>
          <a:p>
            <a:r>
              <a:rPr lang="en-US" baseline="0" dirty="0" smtClean="0"/>
              <a:t>Answer Two</a:t>
            </a:r>
          </a:p>
          <a:p>
            <a:r>
              <a:rPr lang="en-US" b="0" baseline="0" dirty="0" smtClean="0"/>
              <a:t>The Notes Page view.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231877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5468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66288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29123" indent="-229123">
              <a:buFont typeface="Arial" pitchFamily="34" charset="0"/>
              <a:buChar char="•"/>
              <a:defRPr/>
            </a:pPr>
            <a:r>
              <a:rPr lang="en-US" b="0" dirty="0" smtClean="0"/>
              <a:t>Course learning objectives are the most important subject-matter that the students take away from the course.</a:t>
            </a:r>
          </a:p>
          <a:p>
            <a:pPr marL="229123" indent="-229123">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18651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283505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9098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21805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94368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7726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2355130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41981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1.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19.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3.xml"/><Relationship Id="rId7"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3.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24.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hyperlink" Target="mailto:dot_workforce_staffing@state.co.us?subject=Affirmative%20Action%20Question(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1.xml"/><Relationship Id="rId7" Type="http://schemas.openxmlformats.org/officeDocument/2006/relationships/image" Target="../media/image2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8.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32.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5.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10.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Affirmative Action in Employment</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311536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Roles</a:t>
            </a:r>
            <a:r>
              <a:rPr lang="en-US" dirty="0"/>
              <a:t>: </a:t>
            </a:r>
          </a:p>
          <a:p>
            <a:r>
              <a:rPr lang="en-US" dirty="0" smtClean="0"/>
              <a:t>Manager and Supervisor</a:t>
            </a:r>
            <a:endParaRPr lang="en-US" dirty="0"/>
          </a:p>
          <a:p>
            <a:endParaRPr lang="en-US" dirty="0"/>
          </a:p>
          <a:p>
            <a:r>
              <a:rPr lang="en-US" b="1" dirty="0"/>
              <a:t>Scenario</a:t>
            </a:r>
            <a:r>
              <a:rPr lang="en-US" dirty="0"/>
              <a:t>: </a:t>
            </a:r>
          </a:p>
          <a:p>
            <a:r>
              <a:rPr lang="en-US" dirty="0"/>
              <a:t>In </a:t>
            </a:r>
            <a:r>
              <a:rPr lang="en-US" dirty="0" smtClean="0"/>
              <a:t>this exercise, we are going to discuss when Affirmative Action applies to the hiring process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Group Discussion</a:t>
            </a:r>
            <a:endParaRPr lang="en-US" dirty="0"/>
          </a:p>
        </p:txBody>
      </p:sp>
    </p:spTree>
    <p:custDataLst>
      <p:tags r:id="rId1"/>
    </p:custDataLst>
    <p:extLst>
      <p:ext uri="{BB962C8B-B14F-4D97-AF65-F5344CB8AC3E}">
        <p14:creationId xmlns:p14="http://schemas.microsoft.com/office/powerpoint/2010/main" val="2622299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Conversation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11</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3171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Ahead</a:t>
            </a:r>
            <a:endParaRPr lang="en-US" dirty="0"/>
          </a:p>
        </p:txBody>
      </p:sp>
      <p:sp>
        <p:nvSpPr>
          <p:cNvPr id="3" name="Content Placeholder 2"/>
          <p:cNvSpPr>
            <a:spLocks noGrp="1"/>
          </p:cNvSpPr>
          <p:nvPr>
            <p:ph sz="half" idx="2"/>
          </p:nvPr>
        </p:nvSpPr>
        <p:spPr/>
        <p:txBody>
          <a:bodyPr/>
          <a:lstStyle/>
          <a:p>
            <a:r>
              <a:rPr lang="en-US" sz="2000" i="1" dirty="0" smtClean="0"/>
              <a:t>Affirmative Action programs still face many challenges, such as:</a:t>
            </a:r>
          </a:p>
          <a:p>
            <a:pPr marL="342900" indent="-342900">
              <a:buFont typeface="Arial" panose="020B0604020202020204" pitchFamily="34" charset="0"/>
              <a:buChar char="•"/>
            </a:pPr>
            <a:r>
              <a:rPr lang="en-US" sz="2000" dirty="0" smtClean="0"/>
              <a:t>Eliminating myths</a:t>
            </a:r>
            <a:r>
              <a:rPr lang="en-US" sz="2000" dirty="0"/>
              <a:t> </a:t>
            </a:r>
            <a:r>
              <a:rPr lang="en-US" sz="2000" dirty="0" smtClean="0"/>
              <a:t>and misinformation</a:t>
            </a:r>
            <a:endParaRPr lang="en-US" sz="2000" dirty="0"/>
          </a:p>
          <a:p>
            <a:pPr marL="342900" indent="-342900">
              <a:buFont typeface="Arial" panose="020B0604020202020204" pitchFamily="34" charset="0"/>
              <a:buChar char="•"/>
            </a:pPr>
            <a:r>
              <a:rPr lang="en-US" sz="2000" dirty="0" smtClean="0"/>
              <a:t>Involving all employees, regardless of rank</a:t>
            </a:r>
            <a:endParaRPr lang="en-US" sz="2000" dirty="0"/>
          </a:p>
          <a:p>
            <a:pPr marL="342900" indent="-342900">
              <a:buFont typeface="Arial" panose="020B0604020202020204" pitchFamily="34" charset="0"/>
              <a:buChar char="•"/>
            </a:pPr>
            <a:r>
              <a:rPr lang="en-US" sz="2000" dirty="0"/>
              <a:t>Providing management with skills and tools to motivate, supervise, and reward a diverse workforce</a:t>
            </a:r>
          </a:p>
          <a:p>
            <a:pPr marL="342900" indent="-342900">
              <a:buFont typeface="Arial" panose="020B0604020202020204" pitchFamily="34" charset="0"/>
              <a:buChar char="•"/>
            </a:pPr>
            <a:r>
              <a:rPr lang="en-US" sz="2000" dirty="0"/>
              <a:t>Overcoming resistance, </a:t>
            </a:r>
            <a:r>
              <a:rPr lang="en-US" sz="2000" dirty="0" smtClean="0"/>
              <a:t>uncertainty, controversy and </a:t>
            </a:r>
            <a:r>
              <a:rPr lang="en-US" sz="2000" dirty="0"/>
              <a:t>perceived lack of </a:t>
            </a:r>
            <a:r>
              <a:rPr lang="en-US" sz="2000" dirty="0" smtClean="0"/>
              <a:t>relevance</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12</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38042"/>
          <a:stretch/>
        </p:blipFill>
        <p:spPr>
          <a:xfrm>
            <a:off x="304800" y="1371600"/>
            <a:ext cx="3429712" cy="3059395"/>
          </a:xfrm>
          <a:prstGeom prst="rect">
            <a:avLst/>
          </a:prstGeom>
          <a:ln>
            <a:noFill/>
          </a:ln>
          <a:effectLst>
            <a:softEdge rad="112500"/>
          </a:effectLst>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81744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Accordion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15" name="Picture 14"/>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6" name="Picture 15"/>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7" name="Picture 16"/>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41073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Understand the origins and history of Affirmative Action</a:t>
            </a:r>
          </a:p>
          <a:p>
            <a:pPr marL="457200" indent="-457200">
              <a:buFont typeface="Arial" panose="020B0604020202020204" pitchFamily="34" charset="0"/>
              <a:buChar char="•"/>
            </a:pPr>
            <a:r>
              <a:rPr lang="en-US" sz="2400" dirty="0"/>
              <a:t>Identify what is and isn’t Affirmative Action and who benefits</a:t>
            </a:r>
          </a:p>
          <a:p>
            <a:pPr marL="457200" indent="-457200">
              <a:buFont typeface="Arial" panose="020B0604020202020204" pitchFamily="34" charset="0"/>
              <a:buChar char="•"/>
            </a:pPr>
            <a:r>
              <a:rPr lang="en-US" sz="2400" dirty="0"/>
              <a:t>Identify the components of an Affirmative Action Plan</a:t>
            </a:r>
          </a:p>
          <a:p>
            <a:pPr marL="457200" indent="-457200">
              <a:buFont typeface="Arial" panose="020B0604020202020204" pitchFamily="34" charset="0"/>
              <a:buChar char="•"/>
            </a:pPr>
            <a:r>
              <a:rPr lang="en-US" sz="2400" dirty="0"/>
              <a:t>Describe Affirmative Action strategies </a:t>
            </a:r>
          </a:p>
          <a:p>
            <a:pPr marL="457200" indent="-457200">
              <a:buFont typeface="Arial" panose="020B0604020202020204" pitchFamily="34" charset="0"/>
              <a:buChar char="•"/>
            </a:pPr>
            <a:r>
              <a:rPr lang="en-US" sz="2400" dirty="0"/>
              <a:t>Understand CDOT’s expectation of Managers and Supervisors working with Affirmative Action</a:t>
            </a:r>
          </a:p>
          <a:p>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r>
              <a:rPr lang="en-US" b="1" dirty="0" smtClean="0"/>
              <a:t> </a:t>
            </a:r>
            <a:r>
              <a:rPr lang="en-US" dirty="0" smtClean="0"/>
              <a:t>Human Resources </a:t>
            </a:r>
          </a:p>
          <a:p>
            <a:pPr lvl="2"/>
            <a:r>
              <a:rPr lang="en-US" b="1" dirty="0" smtClean="0"/>
              <a:t>Phone: </a:t>
            </a:r>
            <a:r>
              <a:rPr lang="en-US" dirty="0" smtClean="0"/>
              <a:t>(303) 757-9216</a:t>
            </a:r>
          </a:p>
          <a:p>
            <a:pPr lvl="2"/>
            <a:r>
              <a:rPr lang="en-US" b="1" dirty="0" smtClean="0"/>
              <a:t>Email: </a:t>
            </a:r>
            <a:r>
              <a:rPr lang="en-US" dirty="0" smtClean="0">
                <a:hlinkClick r:id="rId4"/>
              </a:rPr>
              <a:t>dot_workforce_staffing@state.co.us</a:t>
            </a: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course!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verify you </a:t>
            </a:r>
            <a:r>
              <a:rPr lang="en-US" sz="2000" dirty="0"/>
              <a:t>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Just a </a:t>
            </a:r>
            <a:r>
              <a:rPr lang="en-US" sz="2000" dirty="0" smtClean="0"/>
              <a:t>note, </a:t>
            </a:r>
            <a:r>
              <a:rPr lang="en-US" sz="2000" dirty="0"/>
              <a:t>once you pass the test you can no longer retake the assessment.</a:t>
            </a:r>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475490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mj-lt"/>
              <a:buAutoNum type="arabicPeriod"/>
            </a:pPr>
            <a:r>
              <a:rPr lang="en-US" sz="2400" dirty="0" smtClean="0"/>
              <a:t>(True or false) CDOT's </a:t>
            </a:r>
            <a:r>
              <a:rPr lang="en-US" sz="2400" dirty="0"/>
              <a:t>Affirmative Action plan establishes goals for hiring, and promoting women and minorities with the intent to eliminate the present effects of past discrimination</a:t>
            </a:r>
            <a:r>
              <a:rPr lang="en-US" sz="2400" dirty="0" smtClean="0"/>
              <a:t>.</a:t>
            </a:r>
            <a:endParaRPr lang="en-US" sz="2400" dirty="0"/>
          </a:p>
          <a:p>
            <a:pPr marL="1200150" lvl="1" indent="-457200"/>
            <a:r>
              <a:rPr lang="en-US" dirty="0" smtClean="0"/>
              <a:t>Answer: True</a:t>
            </a:r>
          </a:p>
          <a:p>
            <a:pPr marL="457200" indent="-457200">
              <a:buFont typeface="+mj-lt"/>
              <a:buAutoNum type="arabicPeriod" startAt="2"/>
            </a:pPr>
            <a:r>
              <a:rPr lang="en-US" sz="2400" dirty="0"/>
              <a:t>Which of the following is </a:t>
            </a:r>
            <a:r>
              <a:rPr lang="en-US" sz="2400" b="1" dirty="0"/>
              <a:t>not</a:t>
            </a:r>
            <a:r>
              <a:rPr lang="en-US" sz="2400" dirty="0"/>
              <a:t> a component of an organization's Affirmative Action </a:t>
            </a:r>
            <a:r>
              <a:rPr lang="en-US" sz="2400" dirty="0" smtClean="0"/>
              <a:t>Plan?  The Workforce Analysis, Availability Analysis, or Salary Analysis </a:t>
            </a:r>
          </a:p>
          <a:p>
            <a:pPr marL="1200150" lvl="1" indent="-457200">
              <a:buFont typeface="Arial" panose="020B0604020202020204" pitchFamily="34" charset="0"/>
              <a:buChar char="•"/>
            </a:pPr>
            <a:r>
              <a:rPr lang="en-US" dirty="0" smtClean="0"/>
              <a:t>Answer: Salary Analysis</a:t>
            </a:r>
          </a:p>
          <a:p>
            <a:pPr marL="514350" indent="-514350">
              <a:buFont typeface="+mj-lt"/>
              <a:buAutoNum type="arabicPeriod" startAt="3"/>
            </a:pPr>
            <a:r>
              <a:rPr lang="en-US" sz="2400" dirty="0"/>
              <a:t>(True or false) Affirmative </a:t>
            </a:r>
            <a:r>
              <a:rPr lang="en-US" sz="2400" dirty="0" smtClean="0"/>
              <a:t>Action specifically prohibits hiring or promotion quotas.</a:t>
            </a:r>
          </a:p>
          <a:p>
            <a:pPr marL="1257300" lvl="1" indent="-514350">
              <a:buFont typeface="Arial" panose="020B0604020202020204" pitchFamily="34" charset="0"/>
              <a:buChar char="•"/>
            </a:pPr>
            <a:r>
              <a:rPr lang="en-US" dirty="0" smtClean="0"/>
              <a:t>Answer: True</a:t>
            </a:r>
          </a:p>
        </p:txBody>
      </p:sp>
    </p:spTree>
    <p:custDataLst>
      <p:tags r:id="rId1"/>
    </p:custDataLst>
    <p:extLst>
      <p:ext uri="{BB962C8B-B14F-4D97-AF65-F5344CB8AC3E}">
        <p14:creationId xmlns:p14="http://schemas.microsoft.com/office/powerpoint/2010/main" val="3756242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18</a:t>
            </a:fld>
            <a:endParaRPr lang="en-US" dirty="0"/>
          </a:p>
        </p:txBody>
      </p:sp>
      <p:pic>
        <p:nvPicPr>
          <p:cNvPr id="36" name="Picture 3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37" name="Picture 3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8" name="Picture 3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5093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2205678"/>
            <a:ext cx="8778240" cy="4243928"/>
          </a:xfrm>
        </p:spPr>
        <p:txBody>
          <a:bodyPr>
            <a:normAutofit/>
          </a:bodyPr>
          <a:lstStyle/>
          <a:p>
            <a:r>
              <a:rPr lang="en-US" sz="1400" i="1" dirty="0"/>
              <a:t>W</a:t>
            </a:r>
            <a:r>
              <a:rPr lang="en-US" sz="1400" i="1" dirty="0" smtClean="0"/>
              <a:t>elcome to the training </a:t>
            </a:r>
            <a:r>
              <a:rPr lang="en-US" sz="1400" i="1" dirty="0"/>
              <a:t>designed to assist you in understanding the concepts and requirements relating to </a:t>
            </a:r>
            <a:r>
              <a:rPr lang="en-US" sz="1400" i="1" dirty="0" smtClean="0"/>
              <a:t>Affirmative </a:t>
            </a:r>
            <a:r>
              <a:rPr lang="en-US" sz="1400" i="1" dirty="0"/>
              <a:t>A</a:t>
            </a:r>
            <a:r>
              <a:rPr lang="en-US" sz="1400" i="1" dirty="0" smtClean="0"/>
              <a:t>ction. CDOT </a:t>
            </a:r>
            <a:r>
              <a:rPr lang="en-US" sz="1400" i="1" dirty="0"/>
              <a:t>is committed to E</a:t>
            </a:r>
            <a:r>
              <a:rPr lang="en-US" sz="1400" i="1" dirty="0" smtClean="0"/>
              <a:t>qual Employment Opportunity </a:t>
            </a:r>
            <a:r>
              <a:rPr lang="en-US" sz="1400" i="1" dirty="0"/>
              <a:t>and </a:t>
            </a:r>
            <a:r>
              <a:rPr lang="en-US" sz="1400" i="1" dirty="0" smtClean="0"/>
              <a:t>Affirmative Action </a:t>
            </a:r>
            <a:r>
              <a:rPr lang="en-US" sz="1400" i="1" dirty="0"/>
              <a:t>for all Colorado residents.</a:t>
            </a:r>
            <a:endParaRPr lang="en-US" sz="1400" dirty="0"/>
          </a:p>
          <a:p>
            <a:endParaRPr lang="en-US" sz="800" dirty="0"/>
          </a:p>
          <a:p>
            <a:r>
              <a:rPr lang="en-US" sz="1400" i="1" dirty="0"/>
              <a:t>At CDOT, we want to foster a work culture that values diversity and one in which all employees feel welcomed and appreciated. We will not condone behavior that undermines our core values, which include a passion for dignity, respect, and integrity. </a:t>
            </a:r>
            <a:endParaRPr lang="en-US" sz="1400" i="1" dirty="0" smtClean="0"/>
          </a:p>
          <a:p>
            <a:endParaRPr lang="en-US" sz="800" dirty="0"/>
          </a:p>
          <a:p>
            <a:r>
              <a:rPr lang="en-US" sz="1400" i="1" dirty="0"/>
              <a:t>You are encouraged to </a:t>
            </a:r>
            <a:r>
              <a:rPr lang="en-US" sz="1400" i="1" dirty="0" smtClean="0"/>
              <a:t>review </a:t>
            </a:r>
            <a:r>
              <a:rPr lang="en-US" sz="1400" i="1" dirty="0"/>
              <a:t>the content of this training module. Your participation </a:t>
            </a:r>
            <a:r>
              <a:rPr lang="en-US" sz="1400" i="1" dirty="0" smtClean="0"/>
              <a:t>ensures all CDOT employees have </a:t>
            </a:r>
            <a:r>
              <a:rPr lang="en-US" sz="1400" i="1" dirty="0"/>
              <a:t>a common </a:t>
            </a:r>
            <a:r>
              <a:rPr lang="en-US" sz="1400" i="1" dirty="0" smtClean="0"/>
              <a:t>understanding of Affirmative Action </a:t>
            </a:r>
            <a:r>
              <a:rPr lang="en-US" sz="1400" i="1" dirty="0"/>
              <a:t>to help make us the best transportation department in the country</a:t>
            </a:r>
            <a:r>
              <a:rPr lang="en-US" sz="1400" i="1" dirty="0" smtClean="0"/>
              <a:t>.</a:t>
            </a:r>
          </a:p>
          <a:p>
            <a:endParaRPr lang="en-US" sz="800" dirty="0"/>
          </a:p>
          <a:p>
            <a:r>
              <a:rPr lang="en-US" sz="1400" i="1" dirty="0"/>
              <a:t>CDOT is a partner in a Stewardship and Oversight Agreement with the Federal Highway Administration (FHWA) and the foundation for CDOT’s </a:t>
            </a:r>
            <a:r>
              <a:rPr lang="en-US" sz="1400" i="1" dirty="0" smtClean="0"/>
              <a:t>Affirmative </a:t>
            </a:r>
            <a:r>
              <a:rPr lang="en-US" sz="1400" i="1" dirty="0"/>
              <a:t>A</a:t>
            </a:r>
            <a:r>
              <a:rPr lang="en-US" sz="1400" i="1" dirty="0" smtClean="0"/>
              <a:t>ction </a:t>
            </a:r>
            <a:r>
              <a:rPr lang="en-US" sz="1400" i="1" dirty="0"/>
              <a:t>plan is contained in  23 CFR Part 230 and the Federal Transportation Administration (FTA) Circular 4701.1. </a:t>
            </a:r>
            <a:endParaRPr lang="en-US" sz="1400" dirty="0" smtClean="0"/>
          </a:p>
          <a:p>
            <a:endParaRPr lang="en-US" sz="800" i="1" dirty="0" smtClean="0"/>
          </a:p>
          <a:p>
            <a:r>
              <a:rPr lang="en-US" sz="1400" i="1" dirty="0" smtClean="0"/>
              <a:t>Please take a moment to review the following materials:</a:t>
            </a:r>
          </a:p>
          <a:p>
            <a:pPr marL="285750" indent="-285750">
              <a:buFont typeface="Arial" panose="020B0604020202020204" pitchFamily="34" charset="0"/>
              <a:buChar char="•"/>
            </a:pPr>
            <a:r>
              <a:rPr lang="en-US" sz="1400" i="1" dirty="0" smtClean="0"/>
              <a:t>Affirmative </a:t>
            </a:r>
            <a:r>
              <a:rPr lang="en-US" sz="1400" i="1" dirty="0"/>
              <a:t>Action Commitment </a:t>
            </a:r>
            <a:r>
              <a:rPr lang="en-US" sz="1400" i="1" dirty="0" smtClean="0"/>
              <a:t>Statement</a:t>
            </a:r>
          </a:p>
          <a:p>
            <a:pPr marL="285750" indent="-285750">
              <a:buFont typeface="Arial" panose="020B0604020202020204" pitchFamily="34" charset="0"/>
              <a:buChar char="•"/>
            </a:pPr>
            <a:r>
              <a:rPr lang="en-US" sz="1400" i="1" dirty="0"/>
              <a:t>Affirmative Action Report and Plan</a:t>
            </a:r>
            <a:endParaRPr lang="en-US" sz="1400" dirty="0"/>
          </a:p>
          <a:p>
            <a:pPr marL="285750" indent="-285750">
              <a:buFont typeface="Arial" panose="020B0604020202020204" pitchFamily="34" charset="0"/>
              <a:buChar char="•"/>
            </a:pPr>
            <a:r>
              <a:rPr lang="en-US" sz="1400" i="1" dirty="0" smtClean="0"/>
              <a:t>600.0 PD Equal </a:t>
            </a:r>
            <a:r>
              <a:rPr lang="en-US" sz="1400" i="1" dirty="0"/>
              <a:t>Employment </a:t>
            </a:r>
            <a:r>
              <a:rPr lang="en-US" sz="1400" i="1" dirty="0" smtClean="0"/>
              <a:t>Opportunity and </a:t>
            </a:r>
            <a:r>
              <a:rPr lang="en-US" sz="1400" i="1" dirty="0"/>
              <a:t>Affirmative </a:t>
            </a:r>
            <a:r>
              <a:rPr lang="en-US" sz="1400" i="1" dirty="0" smtClean="0"/>
              <a:t>Action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5" name="Title 4"/>
          <p:cNvSpPr>
            <a:spLocks noGrp="1"/>
          </p:cNvSpPr>
          <p:nvPr>
            <p:ph type="title"/>
          </p:nvPr>
        </p:nvSpPr>
        <p:spPr/>
        <p:txBody>
          <a:bodyPr/>
          <a:lstStyle/>
          <a:p>
            <a:r>
              <a:rPr lang="en-US" dirty="0" smtClean="0"/>
              <a:t>Message to CDOT Employees</a:t>
            </a:r>
            <a:endParaRPr lang="en-US" dirty="0"/>
          </a:p>
        </p:txBody>
      </p:sp>
      <p:pic>
        <p:nvPicPr>
          <p:cNvPr id="15" name="Picture 14"/>
          <p:cNvPicPr>
            <a:picLocks noChangeAspect="1"/>
          </p:cNvPicPr>
          <p:nvPr/>
        </p:nvPicPr>
        <p:blipFill rotWithShape="1">
          <a:blip r:embed="rId4"/>
          <a:srcRect l="20433" t="39643" r="18612" b="38942"/>
          <a:stretch/>
        </p:blipFill>
        <p:spPr>
          <a:xfrm>
            <a:off x="0" y="1254734"/>
            <a:ext cx="3922005" cy="1064453"/>
          </a:xfrm>
          <a:prstGeom prst="rect">
            <a:avLst/>
          </a:prstGeom>
        </p:spPr>
      </p:pic>
    </p:spTree>
    <p:custDataLst>
      <p:tags r:id="rId1"/>
    </p:custDataLst>
    <p:extLst>
      <p:ext uri="{BB962C8B-B14F-4D97-AF65-F5344CB8AC3E}">
        <p14:creationId xmlns:p14="http://schemas.microsoft.com/office/powerpoint/2010/main" val="111395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Understand the </a:t>
            </a:r>
            <a:r>
              <a:rPr lang="en-US" sz="2400" dirty="0"/>
              <a:t>origins and history of Affirmative Action</a:t>
            </a:r>
          </a:p>
          <a:p>
            <a:pPr marL="457200" indent="-457200">
              <a:buFont typeface="Arial" panose="020B0604020202020204" pitchFamily="34" charset="0"/>
              <a:buChar char="•"/>
            </a:pPr>
            <a:r>
              <a:rPr lang="en-US" sz="2400" dirty="0"/>
              <a:t>Identify </a:t>
            </a:r>
            <a:r>
              <a:rPr lang="en-US" sz="2400" dirty="0" smtClean="0"/>
              <a:t>what is and isn’t Affirmative Action and who benefits</a:t>
            </a:r>
          </a:p>
          <a:p>
            <a:pPr marL="457200" indent="-457200">
              <a:buFont typeface="Arial" panose="020B0604020202020204" pitchFamily="34" charset="0"/>
              <a:buChar char="•"/>
            </a:pPr>
            <a:r>
              <a:rPr lang="en-US" sz="2400" dirty="0" smtClean="0"/>
              <a:t>Identify the components of </a:t>
            </a:r>
            <a:r>
              <a:rPr lang="en-US" sz="2400" dirty="0"/>
              <a:t>an Affirmative Action Plan</a:t>
            </a:r>
          </a:p>
          <a:p>
            <a:pPr marL="457200" indent="-457200">
              <a:buFont typeface="Arial" panose="020B0604020202020204" pitchFamily="34" charset="0"/>
              <a:buChar char="•"/>
            </a:pPr>
            <a:r>
              <a:rPr lang="en-US" sz="2400" dirty="0"/>
              <a:t>Describe </a:t>
            </a:r>
            <a:r>
              <a:rPr lang="en-US" sz="2400" dirty="0" smtClean="0"/>
              <a:t>Affirmative </a:t>
            </a:r>
            <a:r>
              <a:rPr lang="en-US" sz="2400" dirty="0"/>
              <a:t>Action strategies </a:t>
            </a:r>
            <a:endParaRPr lang="en-US" sz="2400" dirty="0" smtClean="0"/>
          </a:p>
          <a:p>
            <a:pPr marL="457200" indent="-457200">
              <a:buFont typeface="Arial" panose="020B0604020202020204" pitchFamily="34" charset="0"/>
              <a:buChar char="•"/>
            </a:pPr>
            <a:r>
              <a:rPr lang="en-US" sz="2400" dirty="0" smtClean="0"/>
              <a:t>Understand CDOT’s expectation of Managers and Supervisors working with Affirmative Action</a:t>
            </a:r>
          </a:p>
          <a:p>
            <a:pPr marL="457200" indent="-457200">
              <a:buFont typeface="Arial" panose="020B0604020202020204" pitchFamily="34" charset="0"/>
              <a:buChar char="•"/>
            </a:pP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2369880"/>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Affirmative Action</a:t>
            </a:r>
          </a:p>
          <a:p>
            <a:pPr marL="342900" indent="-342900">
              <a:buFont typeface="Arial" panose="020B0604020202020204" pitchFamily="34" charset="0"/>
              <a:buChar char="•"/>
            </a:pPr>
            <a:r>
              <a:rPr lang="en-US" sz="2000" dirty="0" smtClean="0">
                <a:solidFill>
                  <a:schemeClr val="dk1"/>
                </a:solidFill>
              </a:rPr>
              <a:t>Affirmative Report and Plan</a:t>
            </a:r>
          </a:p>
          <a:p>
            <a:pPr marL="342900" indent="-342900">
              <a:buFont typeface="Arial" panose="020B0604020202020204" pitchFamily="34" charset="0"/>
              <a:buChar char="•"/>
            </a:pPr>
            <a:r>
              <a:rPr lang="en-US" sz="2000" dirty="0" smtClean="0">
                <a:solidFill>
                  <a:schemeClr val="dk1"/>
                </a:solidFill>
              </a:rPr>
              <a:t>Diversity</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9703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5</a:t>
            </a:fld>
            <a:endParaRPr lang="en-US" dirty="0"/>
          </a:p>
        </p:txBody>
      </p:sp>
      <p:pic>
        <p:nvPicPr>
          <p:cNvPr id="48" name="Picture 47"/>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49" name="Picture 48"/>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50" name="Picture 49"/>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05821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(and is not) Affirmative Action</a:t>
            </a:r>
            <a:endParaRPr lang="en-US" dirty="0"/>
          </a:p>
        </p:txBody>
      </p:sp>
      <p:sp>
        <p:nvSpPr>
          <p:cNvPr id="2" name="Content Placeholder 1"/>
          <p:cNvSpPr>
            <a:spLocks noGrp="1"/>
          </p:cNvSpPr>
          <p:nvPr>
            <p:ph sz="half" idx="2"/>
          </p:nvPr>
        </p:nvSpPr>
        <p:spPr>
          <a:xfrm>
            <a:off x="320039" y="1371600"/>
            <a:ext cx="8488681" cy="1009135"/>
          </a:xfrm>
        </p:spPr>
        <p:txBody>
          <a:bodyPr/>
          <a:lstStyle/>
          <a:p>
            <a:r>
              <a:rPr lang="en-US" sz="2400" dirty="0" smtClean="0"/>
              <a:t>Affirmative Action is to have CDOT’s workforce reflect our community.  </a:t>
            </a:r>
            <a:r>
              <a:rPr lang="en-US" sz="2400" i="1" dirty="0" smtClean="0"/>
              <a:t>But, what is and isn’t Affirmative Action?</a:t>
            </a: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6" name="Content Placeholder 5"/>
          <p:cNvSpPr>
            <a:spLocks noGrp="1"/>
          </p:cNvSpPr>
          <p:nvPr>
            <p:ph sz="half" idx="12"/>
          </p:nvPr>
        </p:nvSpPr>
        <p:spPr>
          <a:xfrm>
            <a:off x="320041" y="2506146"/>
            <a:ext cx="4046014" cy="3661719"/>
          </a:xfrm>
          <a:ln>
            <a:noFill/>
          </a:ln>
        </p:spPr>
        <p:style>
          <a:lnRef idx="2">
            <a:schemeClr val="dk1"/>
          </a:lnRef>
          <a:fillRef idx="1">
            <a:schemeClr val="lt1"/>
          </a:fillRef>
          <a:effectRef idx="0">
            <a:schemeClr val="dk1"/>
          </a:effectRef>
          <a:fontRef idx="minor">
            <a:schemeClr val="dk1"/>
          </a:fontRef>
        </p:style>
        <p:txBody>
          <a:bodyPr/>
          <a:lstStyle/>
          <a:p>
            <a:r>
              <a:rPr lang="en-US" b="1" i="1" dirty="0" smtClean="0"/>
              <a:t>Affirmative Action Is:</a:t>
            </a:r>
            <a:endParaRPr lang="en-US" b="1" i="1" dirty="0"/>
          </a:p>
          <a:p>
            <a:pPr marL="457200" indent="-457200">
              <a:buBlip>
                <a:blip r:embed="rId4"/>
              </a:buBlip>
            </a:pPr>
            <a:r>
              <a:rPr lang="en-US" sz="2000" dirty="0"/>
              <a:t>Remedial </a:t>
            </a:r>
            <a:r>
              <a:rPr lang="en-US" sz="2000" dirty="0" smtClean="0"/>
              <a:t>action, such as implementing an AA program</a:t>
            </a:r>
            <a:endParaRPr lang="en-US" sz="2000" dirty="0"/>
          </a:p>
          <a:p>
            <a:pPr marL="457200" indent="-457200">
              <a:buBlip>
                <a:blip r:embed="rId4"/>
              </a:buBlip>
            </a:pPr>
            <a:r>
              <a:rPr lang="en-US" sz="2000" dirty="0" smtClean="0"/>
              <a:t>Performing inclusive outreach to minority and female applicants during the hiring process</a:t>
            </a:r>
          </a:p>
          <a:p>
            <a:pPr marL="457200" indent="-457200">
              <a:buBlip>
                <a:blip r:embed="rId4"/>
              </a:buBlip>
            </a:pPr>
            <a:r>
              <a:rPr lang="en-US" sz="2000" dirty="0" smtClean="0"/>
              <a:t>Bringing in diversity into the interview panels </a:t>
            </a:r>
            <a:endParaRPr lang="en-US" dirty="0"/>
          </a:p>
          <a:p>
            <a:pPr marL="457200" indent="-457200">
              <a:buBlip>
                <a:blip r:embed="rId4"/>
              </a:buBlip>
            </a:pPr>
            <a:r>
              <a:rPr lang="en-US" sz="2000" dirty="0" smtClean="0"/>
              <a:t>Eliminate discrimination in hiring</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Content Placeholder 5"/>
          <p:cNvSpPr txBox="1">
            <a:spLocks/>
          </p:cNvSpPr>
          <p:nvPr/>
        </p:nvSpPr>
        <p:spPr bwMode="auto">
          <a:xfrm>
            <a:off x="4506097" y="2506146"/>
            <a:ext cx="4264318" cy="3661719"/>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i="1" dirty="0"/>
              <a:t>Affirmative Action Is </a:t>
            </a:r>
            <a:r>
              <a:rPr lang="en-US" b="1" i="1" dirty="0" smtClean="0"/>
              <a:t>not:</a:t>
            </a:r>
          </a:p>
          <a:p>
            <a:pPr marL="342900" indent="-342900">
              <a:buBlip>
                <a:blip r:embed="rId5"/>
              </a:buBlip>
            </a:pPr>
            <a:r>
              <a:rPr lang="en-US" sz="2000" dirty="0" smtClean="0"/>
              <a:t>A quota system</a:t>
            </a:r>
          </a:p>
          <a:p>
            <a:pPr marL="342900" indent="-342900">
              <a:buBlip>
                <a:blip r:embed="rId5"/>
              </a:buBlip>
            </a:pPr>
            <a:r>
              <a:rPr lang="en-US" sz="2000" dirty="0" smtClean="0"/>
              <a:t>Reverse discrimination</a:t>
            </a:r>
          </a:p>
          <a:p>
            <a:pPr marL="342900" lvl="0" indent="-342900">
              <a:buBlip>
                <a:blip r:embed="rId5"/>
              </a:buBlip>
            </a:pPr>
            <a:r>
              <a:rPr lang="en-US" sz="2000" dirty="0"/>
              <a:t>A</a:t>
            </a:r>
            <a:r>
              <a:rPr lang="en-US" sz="2000" dirty="0" smtClean="0"/>
              <a:t>lways </a:t>
            </a:r>
            <a:r>
              <a:rPr lang="en-US" sz="2000" dirty="0"/>
              <a:t>court ordered or necessitated by law </a:t>
            </a:r>
            <a:r>
              <a:rPr lang="en-US" sz="2000" dirty="0" smtClean="0"/>
              <a:t>(it can </a:t>
            </a:r>
            <a:r>
              <a:rPr lang="en-US" sz="2000" dirty="0"/>
              <a:t>be voluntary) </a:t>
            </a:r>
            <a:r>
              <a:rPr lang="en-US" sz="2000" dirty="0" smtClean="0"/>
              <a:t>hiring </a:t>
            </a:r>
            <a:r>
              <a:rPr lang="en-US" sz="2000" dirty="0"/>
              <a:t>of minorities and women regardless of qualifications</a:t>
            </a:r>
          </a:p>
          <a:p>
            <a:pPr marL="457200" indent="-457200">
              <a:buFont typeface="Arial" panose="020B0604020202020204" pitchFamily="34" charset="0"/>
              <a:buChar char="•"/>
            </a:pPr>
            <a:endParaRPr lang="en-US" sz="2000" dirty="0" smtClean="0"/>
          </a:p>
          <a:p>
            <a:endParaRPr lang="en-US" dirty="0"/>
          </a:p>
        </p:txBody>
      </p:sp>
    </p:spTree>
    <p:custDataLst>
      <p:tags r:id="rId1"/>
    </p:custDataLst>
    <p:extLst>
      <p:ext uri="{BB962C8B-B14F-4D97-AF65-F5344CB8AC3E}">
        <p14:creationId xmlns:p14="http://schemas.microsoft.com/office/powerpoint/2010/main" val="135694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Affirmative Action?</a:t>
            </a:r>
            <a:endParaRPr lang="en-US" dirty="0"/>
          </a:p>
        </p:txBody>
      </p:sp>
      <p:sp>
        <p:nvSpPr>
          <p:cNvPr id="3" name="Content Placeholder 2"/>
          <p:cNvSpPr>
            <a:spLocks noGrp="1"/>
          </p:cNvSpPr>
          <p:nvPr>
            <p:ph sz="half" idx="2"/>
          </p:nvPr>
        </p:nvSpPr>
        <p:spPr>
          <a:xfrm>
            <a:off x="2888479" y="1401510"/>
            <a:ext cx="6016239" cy="4937760"/>
          </a:xfrm>
        </p:spPr>
        <p:txBody>
          <a:bodyPr/>
          <a:lstStyle/>
          <a:p>
            <a:r>
              <a:rPr lang="en-US" sz="2800" i="1" dirty="0" smtClean="0"/>
              <a:t>Affirmative Action benefits everyone by:</a:t>
            </a:r>
          </a:p>
          <a:p>
            <a:pPr marL="457200" indent="-457200">
              <a:buFont typeface="Arial" panose="020B0604020202020204" pitchFamily="34" charset="0"/>
              <a:buChar char="•"/>
            </a:pPr>
            <a:r>
              <a:rPr lang="en-US" sz="2000" dirty="0" smtClean="0"/>
              <a:t>Provide equal </a:t>
            </a:r>
            <a:r>
              <a:rPr lang="en-US" sz="2000" dirty="0"/>
              <a:t>access to jobs, promotions, and </a:t>
            </a:r>
            <a:r>
              <a:rPr lang="en-US" sz="2000" dirty="0" smtClean="0"/>
              <a:t>training</a:t>
            </a:r>
          </a:p>
          <a:p>
            <a:pPr marL="457200" indent="-457200">
              <a:buFont typeface="Arial" panose="020B0604020202020204" pitchFamily="34" charset="0"/>
              <a:buChar char="•"/>
            </a:pPr>
            <a:r>
              <a:rPr lang="en-US" sz="2000" dirty="0"/>
              <a:t>Increasing the talent pool for jobs and creating a more diverse work </a:t>
            </a:r>
            <a:r>
              <a:rPr lang="en-US" sz="2000" dirty="0" smtClean="0"/>
              <a:t>environment</a:t>
            </a:r>
          </a:p>
          <a:p>
            <a:pPr marL="457200" indent="-457200">
              <a:buFont typeface="Arial" panose="020B0604020202020204" pitchFamily="34" charset="0"/>
              <a:buChar char="•"/>
            </a:pPr>
            <a:r>
              <a:rPr lang="en-US" sz="2000" dirty="0" smtClean="0"/>
              <a:t>Increasing the </a:t>
            </a:r>
            <a:r>
              <a:rPr lang="en-US" sz="2000" dirty="0"/>
              <a:t>representation of minorities across all levels of employment </a:t>
            </a:r>
            <a:r>
              <a:rPr lang="en-US" sz="2000" dirty="0" smtClean="0"/>
              <a:t>and </a:t>
            </a:r>
            <a:r>
              <a:rPr lang="en-US" sz="2000" dirty="0"/>
              <a:t>within </a:t>
            </a:r>
            <a:r>
              <a:rPr lang="en-US" sz="2000" dirty="0" smtClean="0"/>
              <a:t>organizations</a:t>
            </a:r>
          </a:p>
          <a:p>
            <a:pPr marL="457200" indent="-457200">
              <a:buFont typeface="Arial" panose="020B0604020202020204" pitchFamily="34" charset="0"/>
              <a:buChar char="•"/>
            </a:pPr>
            <a:r>
              <a:rPr lang="en-US" sz="2000" dirty="0" smtClean="0"/>
              <a:t>Eliminating discrimination against </a:t>
            </a:r>
            <a:r>
              <a:rPr lang="en-US" sz="2000" dirty="0"/>
              <a:t>veterans, disabled veterans, </a:t>
            </a:r>
            <a:r>
              <a:rPr lang="en-US" sz="2000" dirty="0" smtClean="0"/>
              <a:t>persons </a:t>
            </a:r>
            <a:r>
              <a:rPr lang="en-US" sz="2000" dirty="0"/>
              <a:t>with </a:t>
            </a:r>
            <a:r>
              <a:rPr lang="en-US" sz="2000" dirty="0" smtClean="0"/>
              <a:t>disabilities, </a:t>
            </a:r>
            <a:r>
              <a:rPr lang="en-US" sz="2000" dirty="0"/>
              <a:t>Women, Blacks/African Americans, Hispanics/Latinos, Asians/Pacific Islanders, and American Indians/Alaskan Natives</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pic>
        <p:nvPicPr>
          <p:cNvPr id="7" name="Content Placeholder 6"/>
          <p:cNvPicPr>
            <a:picLocks noGrp="1" noChangeAspect="1"/>
          </p:cNvPicPr>
          <p:nvPr>
            <p:ph sz="half" idx="12"/>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058" t="24343" r="12553" b="6905"/>
          <a:stretch/>
        </p:blipFill>
        <p:spPr>
          <a:xfrm>
            <a:off x="140574" y="1401510"/>
            <a:ext cx="2845750" cy="219626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656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59951">
            <a:off x="216323" y="4259851"/>
            <a:ext cx="2937165" cy="2429458"/>
          </a:xfrm>
          <a:prstGeom prst="rect">
            <a:avLst/>
          </a:prstGeom>
        </p:spPr>
      </p:pic>
      <p:sp>
        <p:nvSpPr>
          <p:cNvPr id="2" name="Content Placeholder 1"/>
          <p:cNvSpPr>
            <a:spLocks noGrp="1"/>
          </p:cNvSpPr>
          <p:nvPr>
            <p:ph idx="1"/>
          </p:nvPr>
        </p:nvSpPr>
        <p:spPr>
          <a:xfrm>
            <a:off x="1684906" y="1371600"/>
            <a:ext cx="6967258" cy="4937125"/>
          </a:xfrm>
        </p:spPr>
        <p:txBody>
          <a:bodyPr/>
          <a:lstStyle/>
          <a:p>
            <a:pPr lvl="0"/>
            <a:r>
              <a:rPr lang="en-US" sz="2400" i="1" dirty="0" smtClean="0"/>
              <a:t>The components of an Affirmative Action Plan answer the following questions:</a:t>
            </a:r>
          </a:p>
          <a:p>
            <a:pPr marL="342900" lvl="0" indent="-342900">
              <a:buFont typeface="Arial" panose="020B0604020202020204" pitchFamily="34" charset="0"/>
              <a:buChar char="•"/>
            </a:pPr>
            <a:r>
              <a:rPr lang="en-US" sz="2000" dirty="0" smtClean="0"/>
              <a:t>“</a:t>
            </a:r>
            <a:r>
              <a:rPr lang="en-US" sz="2000" i="1" dirty="0"/>
              <a:t>What we do</a:t>
            </a:r>
            <a:r>
              <a:rPr lang="en-US" sz="2000" dirty="0" smtClean="0"/>
              <a:t>” – Contained in a narrative </a:t>
            </a:r>
            <a:r>
              <a:rPr lang="en-US" sz="2000" dirty="0"/>
              <a:t>s</a:t>
            </a:r>
            <a:r>
              <a:rPr lang="en-US" sz="2000" dirty="0" smtClean="0"/>
              <a:t>tatement </a:t>
            </a:r>
            <a:endParaRPr lang="en-US" sz="2000" dirty="0"/>
          </a:p>
          <a:p>
            <a:pPr marL="342900" lvl="0" indent="-342900">
              <a:buFont typeface="Arial" panose="020B0604020202020204" pitchFamily="34" charset="0"/>
              <a:buChar char="•"/>
            </a:pPr>
            <a:r>
              <a:rPr lang="en-US" sz="2000" i="1" dirty="0" smtClean="0"/>
              <a:t>"</a:t>
            </a:r>
            <a:r>
              <a:rPr lang="en-US" sz="2000" i="1" dirty="0"/>
              <a:t>Who are we</a:t>
            </a:r>
            <a:r>
              <a:rPr lang="en-US" sz="2000" i="1" dirty="0" smtClean="0"/>
              <a:t>?” </a:t>
            </a:r>
            <a:r>
              <a:rPr lang="en-US" sz="2000" dirty="0" smtClean="0"/>
              <a:t>– Contained in a workforce analysis</a:t>
            </a:r>
          </a:p>
          <a:p>
            <a:pPr marL="342900" lvl="0" indent="-342900">
              <a:buFont typeface="Arial" panose="020B0604020202020204" pitchFamily="34" charset="0"/>
              <a:buChar char="•"/>
            </a:pPr>
            <a:r>
              <a:rPr lang="en-US" sz="2000" i="1" dirty="0" smtClean="0"/>
              <a:t>"</a:t>
            </a:r>
            <a:r>
              <a:rPr lang="en-US" sz="2000" i="1" dirty="0"/>
              <a:t>Who is out there?" </a:t>
            </a:r>
            <a:r>
              <a:rPr lang="en-US" sz="2000" dirty="0" smtClean="0"/>
              <a:t>– Contained in an availability </a:t>
            </a:r>
            <a:r>
              <a:rPr lang="en-US" sz="2000" dirty="0"/>
              <a:t>a</a:t>
            </a:r>
            <a:r>
              <a:rPr lang="en-US" sz="2000" dirty="0" smtClean="0"/>
              <a:t>nalysis </a:t>
            </a:r>
          </a:p>
          <a:p>
            <a:pPr marL="342900" indent="-342900">
              <a:buFont typeface="Arial" panose="020B0604020202020204" pitchFamily="34" charset="0"/>
              <a:buChar char="•"/>
            </a:pPr>
            <a:r>
              <a:rPr lang="en-US" sz="2000" i="1" dirty="0" smtClean="0"/>
              <a:t>"How do we compare to the local qualified workforce and what are the gaps?” </a:t>
            </a:r>
            <a:r>
              <a:rPr lang="en-US" sz="2000" dirty="0" smtClean="0"/>
              <a:t>– Contained in </a:t>
            </a:r>
            <a:r>
              <a:rPr lang="en-US" sz="2000" dirty="0"/>
              <a:t>an </a:t>
            </a:r>
            <a:r>
              <a:rPr lang="en-US" sz="2000" dirty="0" smtClean="0"/>
              <a:t>analysis of the workforce </a:t>
            </a:r>
            <a:r>
              <a:rPr lang="en-US" sz="2000" dirty="0"/>
              <a:t>vs. </a:t>
            </a:r>
            <a:r>
              <a:rPr lang="en-US" sz="2000" dirty="0" smtClean="0"/>
              <a:t>availability of the qualified minority and female population performing the </a:t>
            </a:r>
            <a:r>
              <a:rPr lang="en-US" sz="2000" smtClean="0"/>
              <a:t>same work</a:t>
            </a:r>
            <a:endParaRPr lang="en-US" sz="2000" dirty="0" smtClean="0"/>
          </a:p>
          <a:p>
            <a:pPr marL="342900" indent="-342900">
              <a:buFont typeface="Arial" panose="020B0604020202020204" pitchFamily="34" charset="0"/>
              <a:buChar char="•"/>
            </a:pPr>
            <a:r>
              <a:rPr lang="en-US" sz="2000" i="1" dirty="0" smtClean="0"/>
              <a:t>"What are we going to do to close the gaps?” </a:t>
            </a:r>
            <a:r>
              <a:rPr lang="en-US" sz="2000" dirty="0" smtClean="0"/>
              <a:t>– Contained in the goals and timetables of the plan</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sz="3600" dirty="0" smtClean="0"/>
              <a:t>Components</a:t>
            </a:r>
            <a:r>
              <a:rPr lang="en-US" dirty="0" smtClean="0"/>
              <a:t> of an Affirmative Action Plan </a:t>
            </a:r>
            <a:endParaRPr lang="en-US" dirty="0"/>
          </a:p>
        </p:txBody>
      </p:sp>
    </p:spTree>
    <p:custDataLst>
      <p:tags r:id="rId1"/>
    </p:custDataLst>
    <p:extLst>
      <p:ext uri="{BB962C8B-B14F-4D97-AF65-F5344CB8AC3E}">
        <p14:creationId xmlns:p14="http://schemas.microsoft.com/office/powerpoint/2010/main" val="223065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we know about the plan, here are some strategies for obtaining the goals.</a:t>
            </a:r>
          </a:p>
          <a:p>
            <a:pPr marL="342900" indent="-342900">
              <a:buFont typeface="Arial" panose="020B0604020202020204" pitchFamily="34" charset="0"/>
              <a:buChar char="•"/>
            </a:pPr>
            <a:r>
              <a:rPr lang="en-US" sz="2400" dirty="0"/>
              <a:t>Outreach </a:t>
            </a:r>
            <a:r>
              <a:rPr lang="en-US" sz="2400" dirty="0" smtClean="0"/>
              <a:t>such </a:t>
            </a:r>
            <a:r>
              <a:rPr lang="en-US" sz="2400" dirty="0"/>
              <a:t>as </a:t>
            </a:r>
            <a:r>
              <a:rPr lang="en-US" sz="2400" dirty="0" smtClean="0"/>
              <a:t>college </a:t>
            </a:r>
            <a:r>
              <a:rPr lang="en-US" sz="2400" dirty="0"/>
              <a:t>job fairs </a:t>
            </a:r>
            <a:r>
              <a:rPr lang="en-US" sz="2400" dirty="0" smtClean="0"/>
              <a:t>and </a:t>
            </a:r>
            <a:r>
              <a:rPr lang="en-US" sz="2400" dirty="0"/>
              <a:t>Construction Career Days</a:t>
            </a:r>
          </a:p>
          <a:p>
            <a:pPr marL="342900" indent="-342900">
              <a:buFont typeface="Arial" panose="020B0604020202020204" pitchFamily="34" charset="0"/>
              <a:buChar char="•"/>
            </a:pPr>
            <a:r>
              <a:rPr lang="en-US" sz="2400" dirty="0"/>
              <a:t>Review of internal processes to assess bias and barriers such as annual reviews of position descriptions or obtaining consultation to develop optimal interview questions </a:t>
            </a:r>
          </a:p>
          <a:p>
            <a:pPr marL="342900" indent="-342900">
              <a:buFont typeface="Arial" panose="020B0604020202020204" pitchFamily="34" charset="0"/>
              <a:buChar char="•"/>
            </a:pPr>
            <a:r>
              <a:rPr lang="en-US" sz="2400" dirty="0"/>
              <a:t>Mentoring and upward mobility programs such as the CDOT Intern  and Tuition Reimbursement Programs</a:t>
            </a:r>
          </a:p>
          <a:p>
            <a:pPr marL="342900" indent="-342900">
              <a:buFont typeface="Arial" panose="020B0604020202020204" pitchFamily="34" charset="0"/>
              <a:buChar char="•"/>
            </a:pPr>
            <a:r>
              <a:rPr lang="en-US" sz="2400" dirty="0"/>
              <a:t>Training and </a:t>
            </a:r>
            <a:r>
              <a:rPr lang="en-US" sz="2400" dirty="0" smtClean="0"/>
              <a:t>engagement </a:t>
            </a:r>
            <a:r>
              <a:rPr lang="en-US" sz="2400" dirty="0"/>
              <a:t>programs such as CDOTU and Employee Council </a:t>
            </a:r>
          </a:p>
          <a:p>
            <a:pPr marL="342900" indent="-342900">
              <a:buFont typeface="Arial" panose="020B0604020202020204" pitchFamily="34" charset="0"/>
              <a:buChar char="•"/>
            </a:pPr>
            <a:r>
              <a:rPr lang="en-US" sz="2400" dirty="0"/>
              <a:t>Diversity-related </a:t>
            </a:r>
            <a:r>
              <a:rPr lang="en-US" sz="2400" dirty="0" smtClean="0"/>
              <a:t>training, such as this training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Affirmative Action Strategies</a:t>
            </a:r>
            <a:endParaRPr lang="en-US" dirty="0"/>
          </a:p>
        </p:txBody>
      </p:sp>
    </p:spTree>
    <p:custDataLst>
      <p:tags r:id="rId1"/>
    </p:custDataLst>
    <p:extLst>
      <p:ext uri="{BB962C8B-B14F-4D97-AF65-F5344CB8AC3E}">
        <p14:creationId xmlns:p14="http://schemas.microsoft.com/office/powerpoint/2010/main" val="3759444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67c8de23-23f5-4dd1-a454-c53ffdde63b1"/>
  <p:tag name="ARTICULATE_PRESENTATION_ID" val="4821"/>
  <p:tag name="ARTICULATE_META_COURSE_ID" val="5lgRxnKXAVm_course_id"/>
  <p:tag name="ARTICULATE_META_NAME" val="Prince, Jason M"/>
  <p:tag name="ARTICULATE_META_NAME_SET" val="True"/>
  <p:tag name="ARTICULATE_PROJECT_OPEN" val="1"/>
  <p:tag name="ARTICULATE_REFERENCE_TYPE_1" val="1"/>
  <p:tag name="ARTICULATE_REFERENCE_1" val="C:\Users\princej\Desktop\02_Working File test test\Course Exercises\Exercise 06 - Create and Maintain Resource Document\600.0 PD Equal Employment Opportunity and Affirmative Action.pdf"/>
  <p:tag name="ARTICULATE_REFERENCE_TITLE_1" val=" PD Equal Employment Opportunity and Affirmative Action"/>
  <p:tag name="ARTICULATE_REFERENCE_ID_1" val="739f56b2-4349-4b71-a764-7bf26987f347"/>
  <p:tag name="ARTICULATE_REFERENCE_TYPE_2" val="1"/>
  <p:tag name="ARTICULATE_REFERENCE_2" val="C:\Users\princej\Desktop\02_Working File test test\Course Exercises\Exercise 06 - Create and Maintain Resource Document\Affirmative Action Commitment Statement.pdf"/>
  <p:tag name="ARTICULATE_REFERENCE_TITLE_2" val="Affirmative Action Commitment Statement"/>
  <p:tag name="ARTICULATE_REFERENCE_ID_2" val="8207c85e-e6c5-45b8-9259-5576c950c7cb"/>
  <p:tag name="ARTICULATE_REFERENCE_TYPE_3" val="1"/>
  <p:tag name="ARTICULATE_REFERENCE_3" val="C:\Users\princej\Desktop\02_Working File test test\Course Exercises\Exercise 06 - Create and Maintain Resource Document\CDOT Affirmative Action Report and Plan.pdf"/>
  <p:tag name="ARTICULATE_REFERENCE_TITLE_3" val="CDOT Affirmative Action Report and Plan"/>
  <p:tag name="ARTICULATE_REFERENCE_ID_3" val="bf239ee5-bd83-4a6a-a0fc-20f6c9072ac5"/>
  <p:tag name="ARTICULATE_REFERENCE_COUNT" val="3"/>
  <p:tag name="ARTICULATE_REFERENCE_DESCRIPTION" val="Here are some useful documents:"/>
  <p:tag name="ARTICULATE_PLAYER_GLOSSARY_XML" val="&lt;?xml version=&quot;1.0&quot; encoding=&quot;utf-16&quot;?&gt;&lt;glossary xmlns:xsi=&quot;http://www.w3.org/2001/XMLSchema-instance&quot; xmlns:xsd=&quot;http://www.w3.org/2001/XMLSchema&quot;&gt;&lt;terms&gt;&lt;term name=&quot;Affirmative Action Program&quot; definition=&quot;Specific actions taken by an organization to have its workforce reflect the race, ethnicity and gender of the qualified local population and other protected classes such individuals or veterans with disabilities.&amp;#xA;&quot;&gt;&lt;TranslationGuid&gt;c13b7d64-5aac-4586-bfd4-5a5e784f73e4&lt;/TranslationGuid&gt;&lt;/term&gt;&lt;term name=&quot;Affirmative Action Report and Plan&quot; definition=&quot;An annual publication that outlines the organizational actions taken when a workforce does not naturally reflect the qualified local population.  The publication includes an analyses of the workforce and qualified local population.  The Plan identifies gaps, sets goals and timetables to close those gaps and the results of the previous year.&quot;&gt;&lt;TranslationGuid&gt;3e8986e0-2748-4653-b703-18a9ed7c6df3&lt;/TranslationGuid&gt;&lt;/term&gt;&lt;/terms&gt;&lt;/glossary&gt;"/>
  <p:tag name="ARTICULATE_SLIDE_COUNT" val="18"/>
  <p:tag name="TAG_BACKING_FORM_KEY" val="1575962-c:\users\princej\desktop\02_working file test test\course exercises\single-section course elearning template.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UDIO_ID" val="585"/>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2.xml><?xml version="1.0" encoding="utf-8"?>
<p:tagLst xmlns:a="http://schemas.openxmlformats.org/drawingml/2006/main" xmlns:r="http://schemas.openxmlformats.org/officeDocument/2006/relationships" xmlns:p="http://schemas.openxmlformats.org/presentationml/2006/main">
  <p:tag name="AUDIO_ID" val="586"/>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3.xml><?xml version="1.0" encoding="utf-8"?>
<p:tagLst xmlns:a="http://schemas.openxmlformats.org/drawingml/2006/main" xmlns:r="http://schemas.openxmlformats.org/officeDocument/2006/relationships" xmlns:p="http://schemas.openxmlformats.org/presentationml/2006/main">
  <p:tag name="AUDIO_ID" val="587"/>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588"/>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589"/>
  <p:tag name="ARTICULATE_NAV_LEVEL" val="1"/>
  <p:tag name="ARTICULATE_SLIDE_PRESENTER_GUID" val="26092fc3-cd85-4742-9b0a-628afeb59019"/>
  <p:tag name="ARTICULATE_SLIDE_PAUSE" val="0"/>
  <p:tag name="ARTICULATE_LOCK_SLIDE" val="0"/>
  <p:tag name="ARTICULATE_HIDE_SLIDE" val="0"/>
  <p:tag name="ARTICULATE_PLAYER_CONTROL_PREVIOUS" val="True"/>
  <p:tag name="ARTICULATE_PLAYER_CONTROL_NEXT" val="True"/>
  <p:tag name="ARTICULATE_USED_LAYOUT" val="6"/>
</p:tagLst>
</file>

<file path=ppt/tags/tag16.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02_Working File test test\Course Exercises\Exercise 07 - Insert Engage Interaction\Slide 10 - Affirmative Action Decisions - Conversation\Conversation Template - Copy.intr"/>
  <p:tag name="ENGAGE_INTERACTION_SLIDE_ID" val="600"/>
  <p:tag name="ARTICULATE_SHOW_IN_MENU" val="multipleitems"/>
  <p:tag name="ENGAGE_INTERACTION_FINISH" val="2"/>
  <p:tag name="ENGAGE_INTERACTION_FINISH_MESSAGE" val="Next Slide"/>
  <p:tag name="ENGAGE_INTERACTION_TITLE" val="Sample Conversation"/>
  <p:tag name="ARTICULATE_DESCRIPTION" val="Conversation - 5 Steps (Including Introduction and Summary)"/>
  <p:tag name="ENGAGE_PRESENTATION_MODE" val="interactive"/>
  <p:tag name="ENGAGE_LAST_MODIFY_DATE" val="42284.6405439815"/>
  <p:tag name="EMBEDDEDCONTENT_LASTWRITETIMEUTC" val="2015-10-07 22:22:23Z"/>
  <p:tag name="ENGAGE_EDIT_MODE" val="1"/>
  <p:tag name="AUDIO_ID" val="600"/>
  <p:tag name="ARTICULATE_NAV_LEVEL" val="1"/>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3"/>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xml><?xml version="1.0" encoding="utf-8"?>
<p:tagLst xmlns:a="http://schemas.openxmlformats.org/drawingml/2006/main" xmlns:r="http://schemas.openxmlformats.org/officeDocument/2006/relationships" xmlns:p="http://schemas.openxmlformats.org/presentationml/2006/main">
  <p:tag name="AUDIO_ID" val="576"/>
  <p:tag name="ARTICULATE_NAV_LEVEL" val="1"/>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ELAPSEDTIME" val="0"/>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UDIO_ID" val="590"/>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02_Working File test test\Course Exercises\Exercise 07 - Insert Engage Interaction\Slide 12 - Expections of CDOT Employees -Acordian\Accordian Template.intr"/>
  <p:tag name="ENGAGE_INTERACTION_SLIDE_ID" val="601"/>
  <p:tag name="ENGAGE_INTERACTION_FINISH" val="2"/>
  <p:tag name="ENGAGE_INTERACTION_FINISH_MESSAGE" val="Next Slide"/>
  <p:tag name="ENGAGE_INTERACTION_TITLE" val="Sample Accordion"/>
  <p:tag name="ARTICULATE_DESCRIPTION" val="Accordion - 4 Panels (Including Introduction)"/>
  <p:tag name="ENGAGE_PRESENTATION_MODE" val="interactive"/>
  <p:tag name="ENGAGE_LAST_MODIFY_DATE" val="42298.3482407407"/>
  <p:tag name="EMBEDDEDCONTENT_LASTWRITETIMEUTC" val="2015-10-21 15:21:28Z"/>
  <p:tag name="ENGAGE_EDIT_MODE" val="1"/>
  <p:tag name="ARTICULATE_SHOW_IN_MENU" val="multipleitems"/>
  <p:tag name="AUDIO_ID" val="601"/>
  <p:tag name="ARTICULATE_NAV_LEVEL" val="1"/>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3"/>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AUDIO_ID" val="596"/>
  <p:tag name="ARTICULATE_NAV_LEVEL" val="1"/>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597"/>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575"/>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8.xml><?xml version="1.0" encoding="utf-8"?>
<p:tagLst xmlns:a="http://schemas.openxmlformats.org/drawingml/2006/main" xmlns:r="http://schemas.openxmlformats.org/officeDocument/2006/relationships" xmlns:p="http://schemas.openxmlformats.org/presentationml/2006/main">
  <p:tag name="AUDIO_ID" val="598"/>
  <p:tag name="ARTICULATE_NAV_LEVEL" val="1"/>
  <p:tag name="ARTICULATE_SLIDE_PRESENTER_GUID" val="26092fc3-cd85-4742-9b0a-628afeb59019"/>
  <p:tag name="ARTICULATE_SLIDE_PAUSE" val="0"/>
  <p:tag name="ARTICULATE_LOCK_SLIDE" val="0"/>
  <p:tag name="ARTICULATE_HIDE_SLIDE" val="0"/>
  <p:tag name="ARTICULATE_PLAYER_CONTROL_PREVIOUS" val="True"/>
  <p:tag name="ARTICULATE_PLAYER_CONTROL_NEXT" val="True"/>
  <p:tag name="ARTICULATE_USED_LAYOUT" val="7"/>
</p:tagLst>
</file>

<file path=ppt/tags/tag29.xml><?xml version="1.0" encoding="utf-8"?>
<p:tagLst xmlns:a="http://schemas.openxmlformats.org/drawingml/2006/main" xmlns:r="http://schemas.openxmlformats.org/officeDocument/2006/relationships" xmlns:p="http://schemas.openxmlformats.org/presentationml/2006/main">
  <p:tag name="QUIZMAKER_QUIZ_FILENAME" val="C:\Users\princej\Desktop\02_Working File test test\Course Exercises\Exercise 12 - Create and Import Quiz\Course Assessment.quiz"/>
  <p:tag name="ARTICULATE_SLIDE_PAUSE" val="1"/>
  <p:tag name="ARTICULATE_PLAYER_CONTROL_PLAYPAUSE" val="False"/>
  <p:tag name="ARTICULATE_PLAYER_SEEKBAR" val="False"/>
  <p:tag name="ARTICULATE_LOCK_SLIDE" val="1"/>
  <p:tag name="AQP_PASS_ACTION" val="2"/>
  <p:tag name="AQP_FAIL_ACTION" val="2"/>
  <p:tag name="ARTICULATE_SHOW_IN_MENU" val="multipleitems"/>
  <p:tag name="OVERRIDE" val="QUIZMAKER_QUIZ_SLIDE"/>
  <p:tag name="QUIZMAKER_QUIZ_TITLE" val="Course Assessment"/>
  <p:tag name="ARTICULATE_DESCRIPTION" val="Quiz - 2 questions"/>
  <p:tag name="QUIZMAKER_QUIZ_SLIDE_ID" val="602"/>
  <p:tag name="QUIZMAKER_QUIZ_FORCE_UPDATE" val="0"/>
  <p:tag name="AQP_PASS_SCORE" val="70"/>
  <p:tag name="QUIZMAKER_LAST_MODIFY_DATE" val="42310.5579513889"/>
  <p:tag name="EMBEDDEDCONTENT_LASTWRITETIMEUTC" val="2015-11-02 20:23:27Z"/>
  <p:tag name="ELAPSEDTIME" val="0"/>
  <p:tag name="AUDIO_ID" val="602"/>
  <p:tag name="ARTICULATE_USED_LAYOUT" val="13"/>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xml><?xml version="1.0" encoding="utf-8"?>
<p:tagLst xmlns:a="http://schemas.openxmlformats.org/drawingml/2006/main" xmlns:r="http://schemas.openxmlformats.org/officeDocument/2006/relationships" xmlns:p="http://schemas.openxmlformats.org/presentationml/2006/main">
  <p:tag name="ANNOTATION_TYPE_4" val="0"/>
  <p:tag name="ANNOTATION_START_4" val="16.8"/>
  <p:tag name="ANNOTATION_END_4" val="16.8"/>
  <p:tag name="ANNOTATION_TOP_4" val="580"/>
  <p:tag name="ANNOTATION_LEFT_4" val="430"/>
  <p:tag name="ANNOTATION_WIDTH_4" val="204"/>
  <p:tag name="ANNOTATION_HEIGHT_4" val="204"/>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16.8"/>
  <p:tag name="ANNOTATION_END_5" val="16.8"/>
  <p:tag name="ANNOTATION_TOP_5" val="609"/>
  <p:tag name="ANNOTATION_LEFT_5" val="353"/>
  <p:tag name="ANNOTATION_WIDTH_5" val="204"/>
  <p:tag name="ANNOTATION_HEIGHT_5" val="204"/>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TYPE_6" val="0"/>
  <p:tag name="ANNOTATION_START_6" val="16.8"/>
  <p:tag name="ANNOTATION_END_6" val="1.8"/>
  <p:tag name="ANNOTATION_TOP_6" val="634"/>
  <p:tag name="ANNOTATION_LEFT_6" val="573"/>
  <p:tag name="ANNOTATION_WIDTH_6" val="204"/>
  <p:tag name="ANNOTATION_HEIGHT_6" val="204"/>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720"/>
  <p:tag name="ANNOTATION_TYPE_7" val="0"/>
  <p:tag name="ANNOTATION_START_7" val="1.8"/>
  <p:tag name="ANNOTATION_END_7" val="5.0"/>
  <p:tag name="ANNOTATION_TOP_7" val="580"/>
  <p:tag name="ANNOTATION_LEFT_7" val="409"/>
  <p:tag name="ANNOTATION_WIDTH_7" val="204"/>
  <p:tag name="ANNOTATION_HEIGHT_7" val="204"/>
  <p:tag name="ANNOTATION_ANIMATION_7" val="3"/>
  <p:tag name="ANNOTATION_ROTATION_7" val="180"/>
  <p:tag name="ANNOTATION_SUB_TYPE_7" val="2"/>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720"/>
  <p:tag name="ANNOTATION_TYPE_8" val="0"/>
  <p:tag name="ANNOTATION_START_8" val="5.0"/>
  <p:tag name="ANNOTATION_END_8" val="6.7"/>
  <p:tag name="ANNOTATION_TOP_8" val="609"/>
  <p:tag name="ANNOTATION_LEFT_8" val="352"/>
  <p:tag name="ANNOTATION_WIDTH_8" val="204"/>
  <p:tag name="ANNOTATION_HEIGHT_8" val="204"/>
  <p:tag name="ANNOTATION_ANIMATION_8" val="3"/>
  <p:tag name="ANNOTATION_ROTATION_8" val="180"/>
  <p:tag name="ANNOTATION_SUB_TYPE_8" val="2"/>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720"/>
  <p:tag name="ANNOTATION_TYPE_9" val="0"/>
  <p:tag name="ANNOTATION_START_9" val="6.7"/>
  <p:tag name="ANNOTATION_TOP_9" val="633"/>
  <p:tag name="ANNOTATION_LEFT_9" val="584"/>
  <p:tag name="ANNOTATION_WIDTH_9" val="204"/>
  <p:tag name="ANNOTATION_HEIGHT_9" val="204"/>
  <p:tag name="ANNOTATION_ANIMATION_9" val="3"/>
  <p:tag name="ANNOTATION_ROTATION_9" val="180"/>
  <p:tag name="ANNOTATION_SUB_TYPE_9" val="2"/>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720"/>
  <p:tag name="AUDIO_ID" val="581"/>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NNOTATION_TYPE_1" val="0"/>
  <p:tag name="ANNOTATION_START_1" val="65.1"/>
  <p:tag name="ANNOTATION_END_1" val="68.7"/>
  <p:tag name="ANNOTATION_TOP_1" val="578"/>
  <p:tag name="ANNOTATION_LEFT_1" val="395"/>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3969653"/>
  <p:tag name="ANNOTATION_FILL_ALPHA_1" val="100"/>
  <p:tag name="ANNOTATION_BORDER_WIDTH_1" val="2"/>
  <p:tag name="ANNOTATION_SLIDE_WIDTH_1" val="960"/>
  <p:tag name="ANNOTATION_SLIDE_HEIGHT_1" val="720"/>
  <p:tag name="ANNOTATION_TYPE_2" val="0"/>
  <p:tag name="ANNOTATION_START_2" val="68.7"/>
  <p:tag name="ANNOTATION_END_2" val="72.2"/>
  <p:tag name="ANNOTATION_TOP_2" val="604"/>
  <p:tag name="ANNOTATION_LEFT_2" val="34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3969653"/>
  <p:tag name="ANNOTATION_FILL_ALPHA_2" val="100"/>
  <p:tag name="ANNOTATION_BORDER_WIDTH_2" val="2"/>
  <p:tag name="ANNOTATION_SLIDE_WIDTH_2" val="960"/>
  <p:tag name="ANNOTATION_SLIDE_HEIGHT_2" val="720"/>
  <p:tag name="ANNOTATION_TYPE_3" val="0"/>
  <p:tag name="ANNOTATION_START_3" val="72.2"/>
  <p:tag name="ANNOTATION_TOP_3" val="633"/>
  <p:tag name="ANNOTATION_LEFT_3" val="564"/>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3969653"/>
  <p:tag name="ANNOTATION_FILL_ALPHA_3" val="100"/>
  <p:tag name="ANNOTATION_BORDER_WIDTH_3" val="2"/>
  <p:tag name="ANNOTATION_SLIDE_WIDTH_3" val="960"/>
  <p:tag name="ANNOTATION_SLIDE_HEIGHT_3" val="720"/>
  <p:tag name="ANNOTATION_COUNT" val="3"/>
  <p:tag name="ORIGINAL_AUDIO_FILEPATH" val="C:\Users\princej\Desktop\02_Working File test test\Course Exercises\Exericse 09 - Import Audio File\Exercise 9 Audio File.mp3"/>
  <p:tag name="ELAPSEDTIME" val="78.002"/>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582"/>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577"/>
  <p:tag name="ARTICULATE_NAV_LEVEL" val="2"/>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7.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02_Working File test test\Course Exercises\Exercise 07 - Insert Engage Interaction\Slide 5 - Milestones in the History of AA - Tab\Tabs Template - Copy.intr"/>
  <p:tag name="ENGAGE_INTERACTION_SLIDE_ID" val="599"/>
  <p:tag name="ENGAGE_PRESENTATION_MODE" val="interactive"/>
  <p:tag name="ENGAGE_INTERACTION_FINISH_MESSAGE" val="Next Slide"/>
  <p:tag name="ENGAGE_INTERACTION_FINISH" val="2"/>
  <p:tag name="AUDIO_ID" val="599"/>
  <p:tag name="EMBEDDEDCONTENT_LASTWRITETIMEUTC" val="2015-11-02 17:50:54Z"/>
  <p:tag name="ENGAGE_INTERACTION_TITLE" val="Sample Tabs"/>
  <p:tag name="ARTICULATE_DESCRIPTION" val="Tabs - 5 Tabs (Including Introduction)"/>
  <p:tag name="ENGAGE_LAST_MODIFY_DATE" val="42310.4520138889"/>
  <p:tag name="ARTICULATE_NAV_LEVEL" val="1"/>
  <p:tag name="ARTICULATE_SLIDE_PRESENTER_GUID" val="26092fc3-cd85-4742-9b0a-628afeb59019"/>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 name="ARTICULATE_USED_LAYOUT" val="13"/>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 Sample</Template>
  <TotalTime>3144</TotalTime>
  <Words>1385</Words>
  <Application>Microsoft Office PowerPoint</Application>
  <PresentationFormat>On-screen Show (4:3)</PresentationFormat>
  <Paragraphs>194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Rounded MT Bold</vt:lpstr>
      <vt:lpstr>Calibri</vt:lpstr>
      <vt:lpstr>Lucida Grande</vt:lpstr>
      <vt:lpstr>Museo 300</vt:lpstr>
      <vt:lpstr>Museo Slab 500</vt:lpstr>
      <vt:lpstr>Wingdings</vt:lpstr>
      <vt:lpstr>Template2</vt:lpstr>
      <vt:lpstr>Affirmative Action in Employment</vt:lpstr>
      <vt:lpstr>Message to CDOT Employees</vt:lpstr>
      <vt:lpstr>Course Learning Objectives</vt:lpstr>
      <vt:lpstr>Terms and Concepts</vt:lpstr>
      <vt:lpstr>Sample Tabs</vt:lpstr>
      <vt:lpstr>What is (and is not) Affirmative Action</vt:lpstr>
      <vt:lpstr>Who Benefits from Affirmative Action?</vt:lpstr>
      <vt:lpstr>Components of an Affirmative Action Plan </vt:lpstr>
      <vt:lpstr>Affirmative Action Strategies</vt:lpstr>
      <vt:lpstr>Group Discussion</vt:lpstr>
      <vt:lpstr>Sample Conversation</vt:lpstr>
      <vt:lpstr>The Challenges Ahead</vt:lpstr>
      <vt:lpstr>Sample Accordion</vt:lpstr>
      <vt:lpstr>Conclusion</vt:lpstr>
      <vt:lpstr>Where Can I Get Help?</vt:lpstr>
      <vt:lpstr>Course Complete</vt:lpstr>
      <vt:lpstr>Check Your Knowledge</vt:lpstr>
      <vt:lpstr>Course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Affirmative Action in Employment Training</dc:title>
  <dc:subject/>
  <dc:creator>Prince, Jason M</dc:creator>
  <cp:keywords/>
  <dc:description/>
  <cp:lastModifiedBy>Prince, Jason M</cp:lastModifiedBy>
  <cp:revision>409</cp:revision>
  <cp:lastPrinted>2015-10-22T13:58:51Z</cp:lastPrinted>
  <dcterms:created xsi:type="dcterms:W3CDTF">2015-09-30T13:58:38Z</dcterms:created>
  <dcterms:modified xsi:type="dcterms:W3CDTF">2015-11-02T20:30:23Z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AEC5026E-E670-4B8B-96BB-594156A9979B</vt:lpwstr>
  </property>
  <property fmtid="{D5CDD505-2E9C-101B-9397-08002B2CF9AE}" pid="6" name="ArticulateProjectFull">
    <vt:lpwstr>C:\Users\princej\Desktop\02_Working File test test\Course Exercises\Single-section Course eLearning Template.ppta</vt:lpwstr>
  </property>
</Properties>
</file>