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15"/>
  </p:notesMasterIdLst>
  <p:handoutMasterIdLst>
    <p:handoutMasterId r:id="rId16"/>
  </p:handoutMasterIdLst>
  <p:sldIdLst>
    <p:sldId id="561" r:id="rId4"/>
    <p:sldId id="521" r:id="rId5"/>
    <p:sldId id="630" r:id="rId6"/>
    <p:sldId id="596" r:id="rId7"/>
    <p:sldId id="629" r:id="rId8"/>
    <p:sldId id="644" r:id="rId9"/>
    <p:sldId id="639" r:id="rId10"/>
    <p:sldId id="642" r:id="rId11"/>
    <p:sldId id="643" r:id="rId12"/>
    <p:sldId id="636" r:id="rId13"/>
    <p:sldId id="641" r:id="rId14"/>
  </p:sldIdLst>
  <p:sldSz cx="9144000" cy="6858000" type="screen4x3"/>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2389" autoAdjust="0"/>
  </p:normalViewPr>
  <p:slideViewPr>
    <p:cSldViewPr snapToGrid="0" showGuides="1">
      <p:cViewPr varScale="1">
        <p:scale>
          <a:sx n="50" d="100"/>
          <a:sy n="50" d="100"/>
        </p:scale>
        <p:origin x="88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81" d="100"/>
          <a:sy n="81" d="100"/>
        </p:scale>
        <p:origin x="23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78728-EA06-4F17-87FC-2E84986FC3CB}" type="doc">
      <dgm:prSet loTypeId="urn:microsoft.com/office/officeart/2011/layout/CircleProcess" loCatId="process" qsTypeId="urn:microsoft.com/office/officeart/2005/8/quickstyle/3d3" qsCatId="3D" csTypeId="urn:microsoft.com/office/officeart/2005/8/colors/accent1_2" csCatId="accent1" phldr="1"/>
      <dgm:spPr/>
      <dgm:t>
        <a:bodyPr/>
        <a:lstStyle/>
        <a:p>
          <a:endParaRPr lang="en-US"/>
        </a:p>
      </dgm:t>
    </dgm:pt>
    <dgm:pt modelId="{B3876C55-B1D7-46FC-A73D-6A6359E24A7C}">
      <dgm:prSet phldrT="[Text]" custT="1"/>
      <dgm:spPr/>
      <dgm:t>
        <a:bodyPr/>
        <a:lstStyle/>
        <a:p>
          <a:r>
            <a:rPr lang="en-US" sz="2000" dirty="0" smtClean="0"/>
            <a:t>Initiator </a:t>
          </a:r>
        </a:p>
        <a:p>
          <a:r>
            <a:rPr lang="en-US" sz="2000" dirty="0" smtClean="0"/>
            <a:t>(30 minutes)</a:t>
          </a:r>
          <a:endParaRPr lang="en-US" sz="2000" dirty="0"/>
        </a:p>
      </dgm:t>
    </dgm:pt>
    <dgm:pt modelId="{BB74E3E3-9FE4-445C-B4EF-240243177185}" type="parTrans" cxnId="{693B7BD9-522A-4771-B605-AA2DC62CB451}">
      <dgm:prSet/>
      <dgm:spPr/>
      <dgm:t>
        <a:bodyPr/>
        <a:lstStyle/>
        <a:p>
          <a:endParaRPr lang="en-US"/>
        </a:p>
      </dgm:t>
    </dgm:pt>
    <dgm:pt modelId="{F0507BB8-8AE6-434A-831F-80EDE145E032}" type="sibTrans" cxnId="{693B7BD9-522A-4771-B605-AA2DC62CB451}">
      <dgm:prSet/>
      <dgm:spPr/>
      <dgm:t>
        <a:bodyPr/>
        <a:lstStyle/>
        <a:p>
          <a:endParaRPr lang="en-US"/>
        </a:p>
      </dgm:t>
    </dgm:pt>
    <dgm:pt modelId="{8B10F196-076B-4C1C-A46A-B17C07FFD0FD}">
      <dgm:prSet phldrT="[Text]" custT="1"/>
      <dgm:spPr/>
      <dgm:t>
        <a:bodyPr/>
        <a:lstStyle/>
        <a:p>
          <a:r>
            <a:rPr lang="en-US" sz="2000" dirty="0" smtClean="0"/>
            <a:t>Sponsor</a:t>
          </a:r>
        </a:p>
        <a:p>
          <a:r>
            <a:rPr lang="en-US" sz="2000" dirty="0" smtClean="0"/>
            <a:t>(5 Minutes)</a:t>
          </a:r>
          <a:endParaRPr lang="en-US" sz="2000" dirty="0"/>
        </a:p>
      </dgm:t>
    </dgm:pt>
    <dgm:pt modelId="{0367C58C-A192-4366-B0E0-17FEBE842A53}" type="parTrans" cxnId="{E3C78633-3D11-44C7-9D61-AABCE9E80D2A}">
      <dgm:prSet/>
      <dgm:spPr/>
      <dgm:t>
        <a:bodyPr/>
        <a:lstStyle/>
        <a:p>
          <a:endParaRPr lang="en-US"/>
        </a:p>
      </dgm:t>
    </dgm:pt>
    <dgm:pt modelId="{2828E044-866B-413D-A987-0D9FD982101A}" type="sibTrans" cxnId="{E3C78633-3D11-44C7-9D61-AABCE9E80D2A}">
      <dgm:prSet/>
      <dgm:spPr/>
      <dgm:t>
        <a:bodyPr/>
        <a:lstStyle/>
        <a:p>
          <a:endParaRPr lang="en-US"/>
        </a:p>
      </dgm:t>
    </dgm:pt>
    <dgm:pt modelId="{DA42463B-8663-40A2-A114-66BCC4636BD4}">
      <dgm:prSet phldrT="[Text]" custT="1"/>
      <dgm:spPr/>
      <dgm:t>
        <a:bodyPr/>
        <a:lstStyle/>
        <a:p>
          <a:r>
            <a:rPr lang="en-US" sz="2000" dirty="0" smtClean="0"/>
            <a:t>OED </a:t>
          </a:r>
        </a:p>
        <a:p>
          <a:r>
            <a:rPr lang="en-US" sz="2000" dirty="0" smtClean="0"/>
            <a:t>(3 to 5 Days)</a:t>
          </a:r>
          <a:endParaRPr lang="en-US" sz="2000" dirty="0"/>
        </a:p>
      </dgm:t>
    </dgm:pt>
    <dgm:pt modelId="{6980B7D6-6ACC-4610-8AEC-9573D6B71712}" type="parTrans" cxnId="{3E5FBCBC-522F-4DFA-A639-E9CFE466A2C1}">
      <dgm:prSet/>
      <dgm:spPr/>
      <dgm:t>
        <a:bodyPr/>
        <a:lstStyle/>
        <a:p>
          <a:endParaRPr lang="en-US"/>
        </a:p>
      </dgm:t>
    </dgm:pt>
    <dgm:pt modelId="{F214424F-308A-479D-9938-CD0EC82A23C8}" type="sibTrans" cxnId="{3E5FBCBC-522F-4DFA-A639-E9CFE466A2C1}">
      <dgm:prSet/>
      <dgm:spPr/>
      <dgm:t>
        <a:bodyPr/>
        <a:lstStyle/>
        <a:p>
          <a:endParaRPr lang="en-US"/>
        </a:p>
      </dgm:t>
    </dgm:pt>
    <dgm:pt modelId="{04A13BBB-7AA1-4C50-8F1B-0FA3E57D2BCD}" type="pres">
      <dgm:prSet presAssocID="{B1D78728-EA06-4F17-87FC-2E84986FC3CB}" presName="Name0" presStyleCnt="0">
        <dgm:presLayoutVars>
          <dgm:chMax val="11"/>
          <dgm:chPref val="11"/>
          <dgm:dir/>
          <dgm:resizeHandles/>
        </dgm:presLayoutVars>
      </dgm:prSet>
      <dgm:spPr/>
      <dgm:t>
        <a:bodyPr/>
        <a:lstStyle/>
        <a:p>
          <a:endParaRPr lang="en-US"/>
        </a:p>
      </dgm:t>
    </dgm:pt>
    <dgm:pt modelId="{B699C053-F24B-4FCD-90B7-78135691151F}" type="pres">
      <dgm:prSet presAssocID="{DA42463B-8663-40A2-A114-66BCC4636BD4}" presName="Accent3" presStyleCnt="0"/>
      <dgm:spPr/>
    </dgm:pt>
    <dgm:pt modelId="{63ABCD51-1668-47FA-BDFA-F3053F77ED80}" type="pres">
      <dgm:prSet presAssocID="{DA42463B-8663-40A2-A114-66BCC4636BD4}" presName="Accent" presStyleLbl="node1" presStyleIdx="0" presStyleCnt="3"/>
      <dgm:spPr/>
      <dgm:t>
        <a:bodyPr/>
        <a:lstStyle/>
        <a:p>
          <a:endParaRPr lang="en-US"/>
        </a:p>
      </dgm:t>
    </dgm:pt>
    <dgm:pt modelId="{0DEED4AE-80D3-4EC8-9AA6-B71CDF357D16}" type="pres">
      <dgm:prSet presAssocID="{DA42463B-8663-40A2-A114-66BCC4636BD4}" presName="ParentBackground3" presStyleCnt="0"/>
      <dgm:spPr/>
    </dgm:pt>
    <dgm:pt modelId="{C906662B-1D6B-4676-9768-36A8BB5EB644}" type="pres">
      <dgm:prSet presAssocID="{DA42463B-8663-40A2-A114-66BCC4636BD4}" presName="ParentBackground" presStyleLbl="fgAcc1" presStyleIdx="0" presStyleCnt="3"/>
      <dgm:spPr/>
      <dgm:t>
        <a:bodyPr/>
        <a:lstStyle/>
        <a:p>
          <a:endParaRPr lang="en-US"/>
        </a:p>
      </dgm:t>
    </dgm:pt>
    <dgm:pt modelId="{34D3AAC4-C17E-4A04-AFBB-C9073156D9D1}" type="pres">
      <dgm:prSet presAssocID="{DA42463B-8663-40A2-A114-66BCC4636BD4}" presName="Parent3" presStyleLbl="revTx" presStyleIdx="0" presStyleCnt="0">
        <dgm:presLayoutVars>
          <dgm:chMax val="1"/>
          <dgm:chPref val="1"/>
          <dgm:bulletEnabled val="1"/>
        </dgm:presLayoutVars>
      </dgm:prSet>
      <dgm:spPr/>
      <dgm:t>
        <a:bodyPr/>
        <a:lstStyle/>
        <a:p>
          <a:endParaRPr lang="en-US"/>
        </a:p>
      </dgm:t>
    </dgm:pt>
    <dgm:pt modelId="{391B3C1E-5F7E-4AAF-AF69-5AF8DB73EAAC}" type="pres">
      <dgm:prSet presAssocID="{8B10F196-076B-4C1C-A46A-B17C07FFD0FD}" presName="Accent2" presStyleCnt="0"/>
      <dgm:spPr/>
    </dgm:pt>
    <dgm:pt modelId="{ABAAA2E4-D206-4AAE-A6D0-5D5D10D641C9}" type="pres">
      <dgm:prSet presAssocID="{8B10F196-076B-4C1C-A46A-B17C07FFD0FD}" presName="Accent" presStyleLbl="node1" presStyleIdx="1" presStyleCnt="3"/>
      <dgm:spPr/>
      <dgm:t>
        <a:bodyPr/>
        <a:lstStyle/>
        <a:p>
          <a:endParaRPr lang="en-US"/>
        </a:p>
      </dgm:t>
    </dgm:pt>
    <dgm:pt modelId="{49132CEA-8246-4B1F-98F4-BAD9F7FD943B}" type="pres">
      <dgm:prSet presAssocID="{8B10F196-076B-4C1C-A46A-B17C07FFD0FD}" presName="ParentBackground2" presStyleCnt="0"/>
      <dgm:spPr/>
    </dgm:pt>
    <dgm:pt modelId="{65CFB1A7-4E20-45B7-86FB-9BA8C164D46A}" type="pres">
      <dgm:prSet presAssocID="{8B10F196-076B-4C1C-A46A-B17C07FFD0FD}" presName="ParentBackground" presStyleLbl="fgAcc1" presStyleIdx="1" presStyleCnt="3"/>
      <dgm:spPr/>
      <dgm:t>
        <a:bodyPr/>
        <a:lstStyle/>
        <a:p>
          <a:endParaRPr lang="en-US"/>
        </a:p>
      </dgm:t>
    </dgm:pt>
    <dgm:pt modelId="{41FEBD4E-9E5C-4460-B072-A44AA44EE595}" type="pres">
      <dgm:prSet presAssocID="{8B10F196-076B-4C1C-A46A-B17C07FFD0FD}" presName="Parent2" presStyleLbl="revTx" presStyleIdx="0" presStyleCnt="0">
        <dgm:presLayoutVars>
          <dgm:chMax val="1"/>
          <dgm:chPref val="1"/>
          <dgm:bulletEnabled val="1"/>
        </dgm:presLayoutVars>
      </dgm:prSet>
      <dgm:spPr/>
      <dgm:t>
        <a:bodyPr/>
        <a:lstStyle/>
        <a:p>
          <a:endParaRPr lang="en-US"/>
        </a:p>
      </dgm:t>
    </dgm:pt>
    <dgm:pt modelId="{5AF1DEE0-D46F-49FE-BBC8-927463A01DDD}" type="pres">
      <dgm:prSet presAssocID="{B3876C55-B1D7-46FC-A73D-6A6359E24A7C}" presName="Accent1" presStyleCnt="0"/>
      <dgm:spPr/>
    </dgm:pt>
    <dgm:pt modelId="{A71CC824-1FB8-45FC-8E8B-560017451816}" type="pres">
      <dgm:prSet presAssocID="{B3876C55-B1D7-46FC-A73D-6A6359E24A7C}" presName="Accent" presStyleLbl="node1" presStyleIdx="2" presStyleCnt="3"/>
      <dgm:spPr/>
      <dgm:t>
        <a:bodyPr/>
        <a:lstStyle/>
        <a:p>
          <a:endParaRPr lang="en-US"/>
        </a:p>
      </dgm:t>
    </dgm:pt>
    <dgm:pt modelId="{1D42DA85-F5AD-448D-8131-A451083101E8}" type="pres">
      <dgm:prSet presAssocID="{B3876C55-B1D7-46FC-A73D-6A6359E24A7C}" presName="ParentBackground1" presStyleCnt="0"/>
      <dgm:spPr/>
    </dgm:pt>
    <dgm:pt modelId="{9B0A83A4-EEEE-4AAD-A05E-F55175DB0061}" type="pres">
      <dgm:prSet presAssocID="{B3876C55-B1D7-46FC-A73D-6A6359E24A7C}" presName="ParentBackground" presStyleLbl="fgAcc1" presStyleIdx="2" presStyleCnt="3"/>
      <dgm:spPr/>
      <dgm:t>
        <a:bodyPr/>
        <a:lstStyle/>
        <a:p>
          <a:endParaRPr lang="en-US"/>
        </a:p>
      </dgm:t>
    </dgm:pt>
    <dgm:pt modelId="{4ABBCA2E-461F-4630-A882-D0F4D579DD93}" type="pres">
      <dgm:prSet presAssocID="{B3876C55-B1D7-46FC-A73D-6A6359E24A7C}" presName="Parent1" presStyleLbl="revTx" presStyleIdx="0" presStyleCnt="0">
        <dgm:presLayoutVars>
          <dgm:chMax val="1"/>
          <dgm:chPref val="1"/>
          <dgm:bulletEnabled val="1"/>
        </dgm:presLayoutVars>
      </dgm:prSet>
      <dgm:spPr/>
      <dgm:t>
        <a:bodyPr/>
        <a:lstStyle/>
        <a:p>
          <a:endParaRPr lang="en-US"/>
        </a:p>
      </dgm:t>
    </dgm:pt>
  </dgm:ptLst>
  <dgm:cxnLst>
    <dgm:cxn modelId="{E3C78633-3D11-44C7-9D61-AABCE9E80D2A}" srcId="{B1D78728-EA06-4F17-87FC-2E84986FC3CB}" destId="{8B10F196-076B-4C1C-A46A-B17C07FFD0FD}" srcOrd="1" destOrd="0" parTransId="{0367C58C-A192-4366-B0E0-17FEBE842A53}" sibTransId="{2828E044-866B-413D-A987-0D9FD982101A}"/>
    <dgm:cxn modelId="{693B7BD9-522A-4771-B605-AA2DC62CB451}" srcId="{B1D78728-EA06-4F17-87FC-2E84986FC3CB}" destId="{B3876C55-B1D7-46FC-A73D-6A6359E24A7C}" srcOrd="0" destOrd="0" parTransId="{BB74E3E3-9FE4-445C-B4EF-240243177185}" sibTransId="{F0507BB8-8AE6-434A-831F-80EDE145E032}"/>
    <dgm:cxn modelId="{20EF35F2-D58D-4DC8-93C1-96166C660333}" type="presOf" srcId="{8B10F196-076B-4C1C-A46A-B17C07FFD0FD}" destId="{41FEBD4E-9E5C-4460-B072-A44AA44EE595}" srcOrd="1" destOrd="0" presId="urn:microsoft.com/office/officeart/2011/layout/CircleProcess"/>
    <dgm:cxn modelId="{25D60622-1E9C-494C-BF04-4BD72F84EB95}" type="presOf" srcId="{B3876C55-B1D7-46FC-A73D-6A6359E24A7C}" destId="{9B0A83A4-EEEE-4AAD-A05E-F55175DB0061}" srcOrd="0" destOrd="0" presId="urn:microsoft.com/office/officeart/2011/layout/CircleProcess"/>
    <dgm:cxn modelId="{BE2FFC62-F27D-4005-BE7A-8061B726A125}" type="presOf" srcId="{8B10F196-076B-4C1C-A46A-B17C07FFD0FD}" destId="{65CFB1A7-4E20-45B7-86FB-9BA8C164D46A}" srcOrd="0" destOrd="0" presId="urn:microsoft.com/office/officeart/2011/layout/CircleProcess"/>
    <dgm:cxn modelId="{52FE502A-F930-4171-A8AE-40797E64B73E}" type="presOf" srcId="{DA42463B-8663-40A2-A114-66BCC4636BD4}" destId="{C906662B-1D6B-4676-9768-36A8BB5EB644}" srcOrd="0" destOrd="0" presId="urn:microsoft.com/office/officeart/2011/layout/CircleProcess"/>
    <dgm:cxn modelId="{D4279B49-EC62-4BF1-A319-01B082FBC013}" type="presOf" srcId="{B3876C55-B1D7-46FC-A73D-6A6359E24A7C}" destId="{4ABBCA2E-461F-4630-A882-D0F4D579DD93}" srcOrd="1" destOrd="0" presId="urn:microsoft.com/office/officeart/2011/layout/CircleProcess"/>
    <dgm:cxn modelId="{B2B840F3-370B-4EC0-AE1A-7AE3454AD30D}" type="presOf" srcId="{DA42463B-8663-40A2-A114-66BCC4636BD4}" destId="{34D3AAC4-C17E-4A04-AFBB-C9073156D9D1}" srcOrd="1" destOrd="0" presId="urn:microsoft.com/office/officeart/2011/layout/CircleProcess"/>
    <dgm:cxn modelId="{3D490546-A313-4C08-BFF7-16EEF2E7FCD4}" type="presOf" srcId="{B1D78728-EA06-4F17-87FC-2E84986FC3CB}" destId="{04A13BBB-7AA1-4C50-8F1B-0FA3E57D2BCD}" srcOrd="0" destOrd="0" presId="urn:microsoft.com/office/officeart/2011/layout/CircleProcess"/>
    <dgm:cxn modelId="{3E5FBCBC-522F-4DFA-A639-E9CFE466A2C1}" srcId="{B1D78728-EA06-4F17-87FC-2E84986FC3CB}" destId="{DA42463B-8663-40A2-A114-66BCC4636BD4}" srcOrd="2" destOrd="0" parTransId="{6980B7D6-6ACC-4610-8AEC-9573D6B71712}" sibTransId="{F214424F-308A-479D-9938-CD0EC82A23C8}"/>
    <dgm:cxn modelId="{93AE39B2-2DD1-4B70-8583-EF58CF42B184}" type="presParOf" srcId="{04A13BBB-7AA1-4C50-8F1B-0FA3E57D2BCD}" destId="{B699C053-F24B-4FCD-90B7-78135691151F}" srcOrd="0" destOrd="0" presId="urn:microsoft.com/office/officeart/2011/layout/CircleProcess"/>
    <dgm:cxn modelId="{45C121A6-0F22-4838-B48D-9B1A2648F2E2}" type="presParOf" srcId="{B699C053-F24B-4FCD-90B7-78135691151F}" destId="{63ABCD51-1668-47FA-BDFA-F3053F77ED80}" srcOrd="0" destOrd="0" presId="urn:microsoft.com/office/officeart/2011/layout/CircleProcess"/>
    <dgm:cxn modelId="{189D7E28-248A-48BB-B4B7-6CC4C9ED8CD1}" type="presParOf" srcId="{04A13BBB-7AA1-4C50-8F1B-0FA3E57D2BCD}" destId="{0DEED4AE-80D3-4EC8-9AA6-B71CDF357D16}" srcOrd="1" destOrd="0" presId="urn:microsoft.com/office/officeart/2011/layout/CircleProcess"/>
    <dgm:cxn modelId="{BC4261F8-8A59-4FDE-9238-A2135802DC89}" type="presParOf" srcId="{0DEED4AE-80D3-4EC8-9AA6-B71CDF357D16}" destId="{C906662B-1D6B-4676-9768-36A8BB5EB644}" srcOrd="0" destOrd="0" presId="urn:microsoft.com/office/officeart/2011/layout/CircleProcess"/>
    <dgm:cxn modelId="{405F06BA-1F81-4810-9D7A-6295116E1614}" type="presParOf" srcId="{04A13BBB-7AA1-4C50-8F1B-0FA3E57D2BCD}" destId="{34D3AAC4-C17E-4A04-AFBB-C9073156D9D1}" srcOrd="2" destOrd="0" presId="urn:microsoft.com/office/officeart/2011/layout/CircleProcess"/>
    <dgm:cxn modelId="{7BAC2C94-4179-48B7-BA43-43BB6F2DB8AF}" type="presParOf" srcId="{04A13BBB-7AA1-4C50-8F1B-0FA3E57D2BCD}" destId="{391B3C1E-5F7E-4AAF-AF69-5AF8DB73EAAC}" srcOrd="3" destOrd="0" presId="urn:microsoft.com/office/officeart/2011/layout/CircleProcess"/>
    <dgm:cxn modelId="{E099C7A6-05A2-447A-B666-2DC94C17E02B}" type="presParOf" srcId="{391B3C1E-5F7E-4AAF-AF69-5AF8DB73EAAC}" destId="{ABAAA2E4-D206-4AAE-A6D0-5D5D10D641C9}" srcOrd="0" destOrd="0" presId="urn:microsoft.com/office/officeart/2011/layout/CircleProcess"/>
    <dgm:cxn modelId="{EF0AA9F2-7B60-4A45-ADB1-BDF1EBFE7994}" type="presParOf" srcId="{04A13BBB-7AA1-4C50-8F1B-0FA3E57D2BCD}" destId="{49132CEA-8246-4B1F-98F4-BAD9F7FD943B}" srcOrd="4" destOrd="0" presId="urn:microsoft.com/office/officeart/2011/layout/CircleProcess"/>
    <dgm:cxn modelId="{5B0103EC-A6D8-498B-AFBE-CB047D924737}" type="presParOf" srcId="{49132CEA-8246-4B1F-98F4-BAD9F7FD943B}" destId="{65CFB1A7-4E20-45B7-86FB-9BA8C164D46A}" srcOrd="0" destOrd="0" presId="urn:microsoft.com/office/officeart/2011/layout/CircleProcess"/>
    <dgm:cxn modelId="{699B0BA2-6AD4-4047-95A8-E4600C3BFD89}" type="presParOf" srcId="{04A13BBB-7AA1-4C50-8F1B-0FA3E57D2BCD}" destId="{41FEBD4E-9E5C-4460-B072-A44AA44EE595}" srcOrd="5" destOrd="0" presId="urn:microsoft.com/office/officeart/2011/layout/CircleProcess"/>
    <dgm:cxn modelId="{B5179F47-AA64-439E-90E5-487370322F67}" type="presParOf" srcId="{04A13BBB-7AA1-4C50-8F1B-0FA3E57D2BCD}" destId="{5AF1DEE0-D46F-49FE-BBC8-927463A01DDD}" srcOrd="6" destOrd="0" presId="urn:microsoft.com/office/officeart/2011/layout/CircleProcess"/>
    <dgm:cxn modelId="{7729E9B9-3A5A-474C-A973-A910C1B5D6FE}" type="presParOf" srcId="{5AF1DEE0-D46F-49FE-BBC8-927463A01DDD}" destId="{A71CC824-1FB8-45FC-8E8B-560017451816}" srcOrd="0" destOrd="0" presId="urn:microsoft.com/office/officeart/2011/layout/CircleProcess"/>
    <dgm:cxn modelId="{F063692E-7DC3-49B3-83E1-6D4E57AA6EA8}" type="presParOf" srcId="{04A13BBB-7AA1-4C50-8F1B-0FA3E57D2BCD}" destId="{1D42DA85-F5AD-448D-8131-A451083101E8}" srcOrd="7" destOrd="0" presId="urn:microsoft.com/office/officeart/2011/layout/CircleProcess"/>
    <dgm:cxn modelId="{F54F3322-80A5-401B-A82F-68CC0E442F09}" type="presParOf" srcId="{1D42DA85-F5AD-448D-8131-A451083101E8}" destId="{9B0A83A4-EEEE-4AAD-A05E-F55175DB0061}" srcOrd="0" destOrd="0" presId="urn:microsoft.com/office/officeart/2011/layout/CircleProcess"/>
    <dgm:cxn modelId="{47A0E46D-3BA3-4866-92D0-266BF9866B54}" type="presParOf" srcId="{04A13BBB-7AA1-4C50-8F1B-0FA3E57D2BCD}" destId="{4ABBCA2E-461F-4630-A882-D0F4D579DD93}"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BCD51-1668-47FA-BDFA-F3053F77ED80}">
      <dsp:nvSpPr>
        <dsp:cNvPr id="0" name=""/>
        <dsp:cNvSpPr/>
      </dsp:nvSpPr>
      <dsp:spPr>
        <a:xfrm>
          <a:off x="6075639" y="1143399"/>
          <a:ext cx="2650301" cy="265079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06662B-1D6B-4676-9768-36A8BB5EB644}">
      <dsp:nvSpPr>
        <dsp:cNvPr id="0" name=""/>
        <dsp:cNvSpPr/>
      </dsp:nvSpPr>
      <dsp:spPr>
        <a:xfrm>
          <a:off x="6163638" y="1231774"/>
          <a:ext cx="2474304" cy="247404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OED </a:t>
          </a:r>
        </a:p>
        <a:p>
          <a:pPr lvl="0" algn="ctr" defTabSz="889000">
            <a:lnSpc>
              <a:spcPct val="90000"/>
            </a:lnSpc>
            <a:spcBef>
              <a:spcPct val="0"/>
            </a:spcBef>
            <a:spcAft>
              <a:spcPct val="35000"/>
            </a:spcAft>
          </a:pPr>
          <a:r>
            <a:rPr lang="en-US" sz="2000" kern="1200" dirty="0" smtClean="0"/>
            <a:t>(3 to 5 Days)</a:t>
          </a:r>
          <a:endParaRPr lang="en-US" sz="2000" kern="1200" dirty="0"/>
        </a:p>
      </dsp:txBody>
      <dsp:txXfrm>
        <a:off x="6517356" y="1585275"/>
        <a:ext cx="1766867" cy="1767039"/>
      </dsp:txXfrm>
    </dsp:sp>
    <dsp:sp modelId="{ABAAA2E4-D206-4AAE-A6D0-5D5D10D641C9}">
      <dsp:nvSpPr>
        <dsp:cNvPr id="0" name=""/>
        <dsp:cNvSpPr/>
      </dsp:nvSpPr>
      <dsp:spPr>
        <a:xfrm rot="2700000">
          <a:off x="3339669" y="1146603"/>
          <a:ext cx="2643917" cy="2643917"/>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CFB1A7-4E20-45B7-86FB-9BA8C164D46A}">
      <dsp:nvSpPr>
        <dsp:cNvPr id="0" name=""/>
        <dsp:cNvSpPr/>
      </dsp:nvSpPr>
      <dsp:spPr>
        <a:xfrm>
          <a:off x="3424475" y="1231774"/>
          <a:ext cx="2474304" cy="247404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Sponsor</a:t>
          </a:r>
        </a:p>
        <a:p>
          <a:pPr lvl="0" algn="ctr" defTabSz="889000">
            <a:lnSpc>
              <a:spcPct val="90000"/>
            </a:lnSpc>
            <a:spcBef>
              <a:spcPct val="0"/>
            </a:spcBef>
            <a:spcAft>
              <a:spcPct val="35000"/>
            </a:spcAft>
          </a:pPr>
          <a:r>
            <a:rPr lang="en-US" sz="2000" kern="1200" dirty="0" smtClean="0"/>
            <a:t>(5 Minutes)</a:t>
          </a:r>
          <a:endParaRPr lang="en-US" sz="2000" kern="1200" dirty="0"/>
        </a:p>
      </dsp:txBody>
      <dsp:txXfrm>
        <a:off x="3778194" y="1585275"/>
        <a:ext cx="1766867" cy="1767039"/>
      </dsp:txXfrm>
    </dsp:sp>
    <dsp:sp modelId="{A71CC824-1FB8-45FC-8E8B-560017451816}">
      <dsp:nvSpPr>
        <dsp:cNvPr id="0" name=""/>
        <dsp:cNvSpPr/>
      </dsp:nvSpPr>
      <dsp:spPr>
        <a:xfrm rot="2700000">
          <a:off x="600507" y="1146603"/>
          <a:ext cx="2643917" cy="2643917"/>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0A83A4-EEEE-4AAD-A05E-F55175DB0061}">
      <dsp:nvSpPr>
        <dsp:cNvPr id="0" name=""/>
        <dsp:cNvSpPr/>
      </dsp:nvSpPr>
      <dsp:spPr>
        <a:xfrm>
          <a:off x="685313" y="1231774"/>
          <a:ext cx="2474304" cy="247404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Initiator </a:t>
          </a:r>
        </a:p>
        <a:p>
          <a:pPr lvl="0" algn="ctr" defTabSz="889000">
            <a:lnSpc>
              <a:spcPct val="90000"/>
            </a:lnSpc>
            <a:spcBef>
              <a:spcPct val="0"/>
            </a:spcBef>
            <a:spcAft>
              <a:spcPct val="35000"/>
            </a:spcAft>
          </a:pPr>
          <a:r>
            <a:rPr lang="en-US" sz="2000" kern="1200" dirty="0" smtClean="0"/>
            <a:t>(30 minutes)</a:t>
          </a:r>
          <a:endParaRPr lang="en-US" sz="2000" kern="1200" dirty="0"/>
        </a:p>
      </dsp:txBody>
      <dsp:txXfrm>
        <a:off x="1039032" y="1585275"/>
        <a:ext cx="1766867" cy="176703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6/30/2016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6/30/2016</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r>
              <a:rPr lang="en-US" b="0" dirty="0" smtClean="0"/>
              <a:t>Welcome!</a:t>
            </a:r>
            <a:r>
              <a:rPr lang="en-US" b="0" baseline="0" dirty="0" smtClean="0"/>
              <a:t> This brief course guides you through the process of requesting a new training for either purchase or in-house development for CDOT employees or contractors. </a:t>
            </a:r>
          </a:p>
          <a:p>
            <a:endParaRPr lang="en-US" b="0" baseline="0" dirty="0" smtClean="0"/>
          </a:p>
          <a:p>
            <a:r>
              <a:rPr lang="en-US" b="0" baseline="0" dirty="0" smtClean="0"/>
              <a:t>This process will help you, the training purchaser, developer, or administrator to save time and possibly a lot of money.  We’ll explain how in just a few minutes. </a:t>
            </a:r>
          </a:p>
          <a:p>
            <a:pPr marL="0" indent="0">
              <a:buNone/>
            </a:pPr>
            <a:endParaRPr lang="en-US" b="0" baseline="0" dirty="0" smtClean="0"/>
          </a:p>
          <a:p>
            <a:pPr marL="0" indent="0">
              <a:buNone/>
            </a:pPr>
            <a:endParaRPr lang="en-US" b="0" baseline="0" dirty="0" smtClean="0"/>
          </a:p>
          <a:p>
            <a:pPr marL="0" indent="0">
              <a:buNone/>
            </a:pPr>
            <a:r>
              <a:rPr lang="en-US" b="0" baseline="0" dirty="0" smtClean="0"/>
              <a:t>If you intend to purchase a training course from the National Highway Institute, there is a separate process.  Please contact the NHI Coordinator at the Office of Employee Development at extension 7-9167 for additional details.</a:t>
            </a:r>
          </a:p>
          <a:p>
            <a:endParaRPr lang="en-US" b="0" baseline="0" dirty="0" smtClean="0"/>
          </a:p>
          <a:p>
            <a:r>
              <a:rPr lang="en-US" b="0" baseline="0" dirty="0" smtClean="0"/>
              <a:t>Now let’s look at what we will cover in this course.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initiator</a:t>
            </a:r>
            <a:r>
              <a:rPr lang="en-US" baseline="0" dirty="0" smtClean="0"/>
              <a:t> the first step is up to up to you.  The form should take no longer than an 30 minutes to complete and send to the sponsor for approval.  The sponsor may need to set up a meeting with you to discuss the training need and resources required, but the form approval by the sponsor should only take 5 minutes.  Once the form is received by OED they will need to review content and compare this against the database of available training and research is this training exists within the State.  Please keep in mind if your course needs to purchased that this is not part of the timeline.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415335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714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covered in this course. When you are done reviewing them, click the Next button to continue.</a:t>
            </a: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As mentioned on the first slide, this process helps you in several important ways.</a:t>
            </a:r>
          </a:p>
          <a:p>
            <a:pPr marL="0" indent="0">
              <a:buNone/>
            </a:pPr>
            <a:endParaRPr lang="en-US" b="0" baseline="0" dirty="0" smtClean="0"/>
          </a:p>
          <a:p>
            <a:pPr marL="0" indent="0">
              <a:buNone/>
            </a:pPr>
            <a:r>
              <a:rPr lang="en-US" b="0" baseline="0" dirty="0" smtClean="0"/>
              <a:t>First, by avoiding the purchase or development of a course that either CDOT or another state agency may already have available to you for free or at a highly discounted price.</a:t>
            </a:r>
          </a:p>
          <a:p>
            <a:pPr marL="0" indent="0">
              <a:buNone/>
            </a:pPr>
            <a:r>
              <a:rPr lang="en-US" b="0" baseline="0" dirty="0" smtClean="0"/>
              <a:t>Second, it will help you obtain any required waivers to purchase training, as may be required by state and CDOT purchasing policies.</a:t>
            </a:r>
          </a:p>
          <a:p>
            <a:pPr marL="0" indent="0">
              <a:buNone/>
            </a:pPr>
            <a:r>
              <a:rPr lang="en-US" b="0" baseline="0" dirty="0" smtClean="0"/>
              <a:t>Third, it will help you get your training course supported in the Learning Management System, which assists you in advertising your course, registering your participants and recording credit for the course in the employee’s official learning history at CDOT.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31104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The first step is finding</a:t>
            </a:r>
            <a:r>
              <a:rPr lang="en-US" sz="1100" b="0" u="none" kern="1200" baseline="0" dirty="0" smtClean="0">
                <a:solidFill>
                  <a:schemeClr val="tx1"/>
                </a:solidFill>
                <a:effectLst/>
                <a:latin typeface="+mn-lt"/>
                <a:ea typeface="+mn-ea"/>
                <a:cs typeface="+mn-cs"/>
              </a:rPr>
              <a:t> the form.  </a:t>
            </a:r>
            <a:r>
              <a:rPr lang="en-US" sz="1100" b="0" u="none" kern="1200" dirty="0" smtClean="0">
                <a:solidFill>
                  <a:schemeClr val="tx1"/>
                </a:solidFill>
                <a:effectLst/>
                <a:latin typeface="+mn-lt"/>
                <a:ea typeface="+mn-ea"/>
                <a:cs typeface="+mn-cs"/>
              </a:rPr>
              <a:t>The</a:t>
            </a:r>
            <a:r>
              <a:rPr lang="en-US" sz="1100" b="0" u="none" kern="1200" baseline="0" dirty="0" smtClean="0">
                <a:solidFill>
                  <a:schemeClr val="tx1"/>
                </a:solidFill>
                <a:effectLst/>
                <a:latin typeface="+mn-lt"/>
                <a:ea typeface="+mn-ea"/>
                <a:cs typeface="+mn-cs"/>
              </a:rPr>
              <a:t> </a:t>
            </a:r>
            <a:r>
              <a:rPr lang="en-US" i="1" dirty="0" smtClean="0"/>
              <a:t>Coordination Form for New Training </a:t>
            </a:r>
            <a:r>
              <a:rPr lang="en-US" sz="1100" b="0" u="none" kern="1200" dirty="0" smtClean="0">
                <a:solidFill>
                  <a:srgbClr val="FF0000"/>
                </a:solidFill>
                <a:effectLst/>
                <a:latin typeface="+mn-lt"/>
                <a:ea typeface="+mn-ea"/>
                <a:cs typeface="+mn-cs"/>
              </a:rPr>
              <a:t>can be found by</a:t>
            </a:r>
            <a:r>
              <a:rPr lang="en-US" sz="1100" b="0" u="none" kern="1200" baseline="0" dirty="0" smtClean="0">
                <a:solidFill>
                  <a:srgbClr val="FF0000"/>
                </a:solidFill>
                <a:effectLst/>
                <a:latin typeface="+mn-lt"/>
                <a:ea typeface="+mn-ea"/>
                <a:cs typeface="+mn-cs"/>
              </a:rPr>
              <a:t> going to </a:t>
            </a:r>
            <a:r>
              <a:rPr lang="en-US" sz="1100" dirty="0" smtClean="0">
                <a:solidFill>
                  <a:srgbClr val="FF0000"/>
                </a:solidFill>
              </a:rPr>
              <a:t>the CDOTU Intranet page, and clicking on the link for “CDOTU Manual and Forms”.</a:t>
            </a:r>
          </a:p>
          <a:p>
            <a:endParaRPr lang="en-US" sz="1100" b="0" u="none" kern="1200" baseline="0" dirty="0" smtClean="0">
              <a:solidFill>
                <a:srgbClr val="FF0000"/>
              </a:solidFill>
              <a:effectLst/>
              <a:latin typeface="+mn-lt"/>
              <a:ea typeface="+mn-ea"/>
              <a:cs typeface="+mn-cs"/>
            </a:endParaRPr>
          </a:p>
          <a:p>
            <a:r>
              <a:rPr lang="en-US" sz="1100" b="0" u="none" kern="1200" baseline="0" dirty="0" smtClean="0">
                <a:solidFill>
                  <a:schemeClr val="tx1"/>
                </a:solidFill>
                <a:effectLst/>
                <a:latin typeface="+mn-lt"/>
                <a:ea typeface="+mn-ea"/>
                <a:cs typeface="+mn-cs"/>
              </a:rPr>
              <a:t>A copy of the form can also be downloaded by clicking on the resources link at the top right of this window.  Now let’s look at the roles of the people filling out the form.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59477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three roles that are</a:t>
            </a:r>
            <a:r>
              <a:rPr lang="en-US" baseline="0" dirty="0" smtClean="0"/>
              <a:t> part of the request process.</a:t>
            </a:r>
          </a:p>
          <a:p>
            <a:endParaRPr lang="en-US" baseline="0" dirty="0" smtClean="0"/>
          </a:p>
          <a:p>
            <a:r>
              <a:rPr lang="en-US" baseline="0" dirty="0" smtClean="0"/>
              <a:t>The request begins the you, the initiator, who completes Step One of the form.  The initiator is typically a training coordinator, subject matter expert or manager who has identified a training need for CDOT employees, consultants or contractors.</a:t>
            </a:r>
          </a:p>
          <a:p>
            <a:endParaRPr lang="en-US" baseline="0" dirty="0" smtClean="0"/>
          </a:p>
          <a:p>
            <a:r>
              <a:rPr lang="en-US" baseline="0" dirty="0" smtClean="0"/>
              <a:t>This Section collects all of the required data to both get the training into the Learning Management System, and help the Office of Employee Development to identify if there is already a comparable training option that has already been developed or purchased by CDOT.  If so, OED will provide the initiator with the details of that training and help the initiator to decide if the existing training is a suitable substitute.</a:t>
            </a:r>
          </a:p>
          <a:p>
            <a:endParaRPr lang="en-US" baseline="0" dirty="0" smtClean="0"/>
          </a:p>
          <a:p>
            <a:r>
              <a:rPr lang="en-US" baseline="0" dirty="0" smtClean="0"/>
              <a:t>If no currently available training fits the need, OED will use the information in Section One to coordinate a DPA waiver to purchase that training, if required.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22929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initiative</a:t>
            </a:r>
            <a:r>
              <a:rPr lang="en-US" baseline="0" dirty="0" smtClean="0"/>
              <a:t> to develop or purchase new training needs a Sponsor.  This is typically a CDOTU Dean, senior manager or member of the Executive Management Team.  The level of sponsorship depends on the scope of the intended audience.  </a:t>
            </a:r>
          </a:p>
          <a:p>
            <a:endParaRPr lang="en-US" baseline="0" dirty="0" smtClean="0"/>
          </a:p>
          <a:p>
            <a:r>
              <a:rPr lang="en-US" baseline="0" dirty="0" smtClean="0"/>
              <a:t>For example, if the target audience is a single business unit, then the senior manager of that unit is an appropriate sponsor. (The request will be coordinated with the appropriate CDOTU Dean so that he/she will have awareness of it, as the training may be of interest to other groups or may be included on a career development map. ) If the target audience is across multiple business units, then Executive-level sponsorship is required.  When in doubt contact either the Dean for the CDOTU College that represents your business unit or contact the CDOTU Administrator in OED.  To find the CDOTU Dean that represents your business unit, consult the CDOTU intranet page or contact the CDOTU Administrator whose email address is linked on Step 2 of the form.</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25605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a:t>
            </a:r>
            <a:r>
              <a:rPr lang="en-US" baseline="0" dirty="0" smtClean="0"/>
              <a:t> Office of Employee Development and the Director of HR provide CDOT-wide visibility on both training that is currently available, what is </a:t>
            </a:r>
            <a:r>
              <a:rPr lang="en-US" baseline="0" smtClean="0"/>
              <a:t>in development</a:t>
            </a:r>
            <a:r>
              <a:rPr lang="en-US" baseline="0" dirty="0" smtClean="0"/>
              <a:t>, as well as what is available from DPA and other sources.  This awareness of state-wide training is important in avoiding unnecessary duplication of effort or expenditure for training.  Also, t</a:t>
            </a:r>
            <a:r>
              <a:rPr lang="en-US" dirty="0" smtClean="0"/>
              <a:t>he</a:t>
            </a:r>
            <a:r>
              <a:rPr lang="en-US" baseline="0" dirty="0" smtClean="0"/>
              <a:t> Office of Employee Development is your liaison for DPA waivers required for purchase of training.</a:t>
            </a:r>
          </a:p>
          <a:p>
            <a:endParaRPr lang="en-US" baseline="0" dirty="0" smtClean="0"/>
          </a:p>
          <a:p>
            <a:r>
              <a:rPr lang="en-US" baseline="0" dirty="0" smtClean="0"/>
              <a:t>Lastly, you may need the approval of the HR Director if your proposed training is intended as mandatory for CDOT employees.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58304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404560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47978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9.xml"/><Relationship Id="rId7" Type="http://schemas.openxmlformats.org/officeDocument/2006/relationships/image" Target="../media/image2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27.png"/><Relationship Id="rId4" Type="http://schemas.openxmlformats.org/officeDocument/2006/relationships/tags" Target="../tags/tag30.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7.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5.png"/><Relationship Id="rId5" Type="http://schemas.openxmlformats.org/officeDocument/2006/relationships/tags" Target="../tags/tag18.xml"/><Relationship Id="rId10" Type="http://schemas.openxmlformats.org/officeDocument/2006/relationships/image" Target="../media/image24.png"/><Relationship Id="rId4" Type="http://schemas.openxmlformats.org/officeDocument/2006/relationships/tags" Target="../tags/tag17.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image" Target="../media/image2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12.xml"/><Relationship Id="rId10" Type="http://schemas.openxmlformats.org/officeDocument/2006/relationships/image" Target="../media/image27.png"/><Relationship Id="rId4" Type="http://schemas.openxmlformats.org/officeDocument/2006/relationships/tags" Target="../tags/tag24.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Requesting and Coordinating  </a:t>
            </a:r>
            <a:r>
              <a:rPr lang="en-US" sz="3400" dirty="0" smtClean="0">
                <a:solidFill>
                  <a:srgbClr val="FF00FF"/>
                </a:solidFill>
                <a:latin typeface="Museo Slab 500"/>
                <a:cs typeface="Museo 300"/>
              </a:rPr>
              <a:t/>
            </a:r>
            <a:br>
              <a:rPr lang="en-US" sz="3400" dirty="0" smtClean="0">
                <a:solidFill>
                  <a:srgbClr val="FF00FF"/>
                </a:solidFill>
                <a:latin typeface="Museo Slab 500"/>
                <a:cs typeface="Museo 300"/>
              </a:rPr>
            </a:br>
            <a:r>
              <a:rPr lang="en-US" sz="3400" dirty="0" smtClean="0">
                <a:latin typeface="Museo Slab 500"/>
                <a:cs typeface="Museo 300"/>
              </a:rPr>
              <a:t>New Training</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9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p:nvPicPr>
        <p:blipFill>
          <a:blip r:embed="rId5"/>
          <a:stretch>
            <a:fillRect/>
          </a:stretch>
        </p:blipFill>
        <p:spPr>
          <a:xfrm>
            <a:off x="8963891" y="5339020"/>
            <a:ext cx="180975" cy="1387362"/>
          </a:xfrm>
          <a:prstGeom prst="rect">
            <a:avLst/>
          </a:prstGeom>
        </p:spPr>
      </p:pic>
      <p:pic>
        <p:nvPicPr>
          <p:cNvPr id="5" name="Picture 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50" y="1480104"/>
            <a:ext cx="4396458" cy="88218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62055838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Timeframes</a:t>
            </a:r>
            <a:endParaRPr lang="en-US" dirty="0"/>
          </a:p>
        </p:txBody>
      </p:sp>
    </p:spTree>
    <p:custDataLst>
      <p:tags r:id="rId1"/>
    </p:custDataLst>
    <p:extLst>
      <p:ext uri="{BB962C8B-B14F-4D97-AF65-F5344CB8AC3E}">
        <p14:creationId xmlns:p14="http://schemas.microsoft.com/office/powerpoint/2010/main" val="4198479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FAQ</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66431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a:t>
            </a:r>
            <a:r>
              <a:rPr lang="en-US" dirty="0" smtClean="0"/>
              <a:t>course include:</a:t>
            </a:r>
          </a:p>
          <a:p>
            <a:pPr marL="457200" indent="-457200">
              <a:buFont typeface="Arial" panose="020B0604020202020204" pitchFamily="34" charset="0"/>
              <a:buChar char="•"/>
            </a:pPr>
            <a:r>
              <a:rPr lang="en-US" dirty="0" smtClean="0"/>
              <a:t>Identifying how the process helps you </a:t>
            </a:r>
          </a:p>
          <a:p>
            <a:pPr marL="457200" indent="-457200">
              <a:buFont typeface="Arial" panose="020B0604020202020204" pitchFamily="34" charset="0"/>
              <a:buChar char="•"/>
            </a:pPr>
            <a:r>
              <a:rPr lang="en-US" dirty="0" smtClean="0"/>
              <a:t>Locating the </a:t>
            </a:r>
            <a:r>
              <a:rPr lang="en-US" i="1" dirty="0" smtClean="0"/>
              <a:t>Coordination Form for </a:t>
            </a:r>
            <a:r>
              <a:rPr lang="en-US" i="1" dirty="0"/>
              <a:t>New Training </a:t>
            </a:r>
            <a:endParaRPr lang="en-US" i="1" dirty="0" smtClean="0"/>
          </a:p>
          <a:p>
            <a:pPr marL="457200" indent="-457200">
              <a:buFont typeface="Arial" panose="020B0604020202020204" pitchFamily="34" charset="0"/>
              <a:buChar char="•"/>
            </a:pPr>
            <a:r>
              <a:rPr lang="en-US" dirty="0" smtClean="0"/>
              <a:t>Identifying the Roles (who does what)</a:t>
            </a:r>
          </a:p>
          <a:p>
            <a:pPr marL="457200" indent="-457200">
              <a:buFont typeface="Arial" panose="020B0604020202020204" pitchFamily="34" charset="0"/>
              <a:buChar char="•"/>
            </a:pPr>
            <a:r>
              <a:rPr lang="en-US" dirty="0" smtClean="0"/>
              <a:t>Describing how to complete the form</a:t>
            </a:r>
          </a:p>
          <a:p>
            <a:pPr marL="457200" indent="-457200">
              <a:buFont typeface="Arial" panose="020B0604020202020204" pitchFamily="34" charset="0"/>
              <a:buChar char="•"/>
            </a:pPr>
            <a:r>
              <a:rPr lang="en-US" dirty="0" smtClean="0"/>
              <a:t>Answering Frequently Asked Questions (FAQs)</a:t>
            </a:r>
          </a:p>
          <a:p>
            <a:pPr marL="457200" indent="-457200">
              <a:buFont typeface="Arial" panose="020B0604020202020204" pitchFamily="34" charset="0"/>
              <a:buChar char="•"/>
            </a:pP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5" name="Title 4"/>
          <p:cNvSpPr>
            <a:spLocks noGrp="1"/>
          </p:cNvSpPr>
          <p:nvPr>
            <p:ph type="title"/>
          </p:nvPr>
        </p:nvSpPr>
        <p:spPr/>
        <p:txBody>
          <a:bodyPr/>
          <a:lstStyle/>
          <a:p>
            <a:r>
              <a:rPr lang="en-US" dirty="0" smtClean="0"/>
              <a:t>Let’s Get Started</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Process </a:t>
            </a:r>
            <a:r>
              <a:rPr lang="en-US" dirty="0"/>
              <a:t>H</a:t>
            </a:r>
            <a:r>
              <a:rPr lang="en-US" dirty="0" smtClean="0"/>
              <a:t>elps </a:t>
            </a:r>
            <a:r>
              <a:rPr lang="en-US" dirty="0"/>
              <a:t>Y</a:t>
            </a:r>
            <a:r>
              <a:rPr lang="en-US" dirty="0" smtClean="0"/>
              <a:t>ou</a:t>
            </a:r>
            <a:endParaRPr lang="en-US" dirty="0"/>
          </a:p>
        </p:txBody>
      </p:sp>
      <p:sp>
        <p:nvSpPr>
          <p:cNvPr id="3" name="Content Placeholder 2"/>
          <p:cNvSpPr>
            <a:spLocks noGrp="1"/>
          </p:cNvSpPr>
          <p:nvPr>
            <p:ph sz="half" idx="2"/>
          </p:nvPr>
        </p:nvSpPr>
        <p:spPr>
          <a:xfrm>
            <a:off x="3249976" y="1371600"/>
            <a:ext cx="5558744" cy="4937760"/>
          </a:xfrm>
        </p:spPr>
        <p:txBody>
          <a:bodyPr/>
          <a:lstStyle/>
          <a:p>
            <a:pPr marL="514350" indent="-514350">
              <a:buFont typeface="+mj-lt"/>
              <a:buAutoNum type="arabicPeriod"/>
            </a:pPr>
            <a:r>
              <a:rPr lang="en-US" sz="2400" dirty="0" smtClean="0"/>
              <a:t>Help </a:t>
            </a:r>
            <a:r>
              <a:rPr lang="en-US" sz="2400" dirty="0"/>
              <a:t>avoid duplication of courses that CDOT </a:t>
            </a:r>
            <a:r>
              <a:rPr lang="en-US" sz="2400" dirty="0" smtClean="0"/>
              <a:t>or the state has </a:t>
            </a:r>
            <a:r>
              <a:rPr lang="en-US" sz="2400" dirty="0"/>
              <a:t>already bought or developed</a:t>
            </a:r>
          </a:p>
          <a:p>
            <a:pPr marL="514350" indent="-514350">
              <a:buFont typeface="+mj-lt"/>
              <a:buAutoNum type="arabicPeriod"/>
            </a:pPr>
            <a:r>
              <a:rPr lang="en-US" sz="2400" dirty="0"/>
              <a:t>Identify training that requires a DPA approval (waiver) for purchase</a:t>
            </a:r>
          </a:p>
          <a:p>
            <a:pPr marL="514350" indent="-514350">
              <a:buFont typeface="+mj-lt"/>
              <a:buAutoNum type="arabicPeriod"/>
            </a:pPr>
            <a:r>
              <a:rPr lang="en-US" sz="2400" dirty="0" smtClean="0"/>
              <a:t>Gather data to get the training supported in the Learning Management System </a:t>
            </a:r>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400969"/>
            <a:ext cx="2857500" cy="160020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07863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Form</a:t>
            </a:r>
            <a:endParaRPr lang="en-US" dirty="0"/>
          </a:p>
        </p:txBody>
      </p:sp>
      <p:sp>
        <p:nvSpPr>
          <p:cNvPr id="5" name="Content Placeholder 4"/>
          <p:cNvSpPr>
            <a:spLocks noGrp="1"/>
          </p:cNvSpPr>
          <p:nvPr>
            <p:ph sz="half" idx="2"/>
          </p:nvPr>
        </p:nvSpPr>
        <p:spPr>
          <a:xfrm>
            <a:off x="304800" y="1377107"/>
            <a:ext cx="8503920" cy="2794979"/>
          </a:xfrm>
        </p:spPr>
        <p:txBody>
          <a:bodyPr/>
          <a:lstStyle/>
          <a:p>
            <a:pPr marL="342900" indent="-342900">
              <a:buFont typeface="Arial" panose="020B0604020202020204" pitchFamily="34" charset="0"/>
              <a:buChar char="•"/>
            </a:pPr>
            <a:r>
              <a:rPr lang="en-US" sz="2400" dirty="0" smtClean="0"/>
              <a:t>The </a:t>
            </a:r>
            <a:r>
              <a:rPr lang="en-US" sz="2400" i="1" dirty="0"/>
              <a:t>Coordination Form for New Training </a:t>
            </a:r>
            <a:r>
              <a:rPr lang="en-US" sz="2400" dirty="0" smtClean="0"/>
              <a:t>can be found by going to the CDOTU Intranet page, and clicking on the link for “CDOTU Manual and Forms”.</a:t>
            </a:r>
          </a:p>
          <a:p>
            <a:pPr marL="342900" indent="-342900">
              <a:buFont typeface="Arial" panose="020B0604020202020204" pitchFamily="34" charset="0"/>
              <a:buChar char="•"/>
            </a:pPr>
            <a:r>
              <a:rPr lang="en-US" sz="2400" dirty="0" smtClean="0"/>
              <a:t>A copy of the form can also downloaded from the resources link.  </a:t>
            </a:r>
            <a:endParaRPr lang="en-US" sz="2400" dirty="0"/>
          </a:p>
          <a:p>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a:t>
            </a:fld>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2265799" y="3255539"/>
            <a:ext cx="4018969" cy="3017520"/>
          </a:xfrm>
          <a:effectLst>
            <a:softEdge rad="88900"/>
          </a:effectLst>
        </p:spPr>
      </p:pic>
    </p:spTree>
    <p:custDataLst>
      <p:tags r:id="rId1"/>
    </p:custDataLst>
    <p:extLst>
      <p:ext uri="{BB962C8B-B14F-4D97-AF65-F5344CB8AC3E}">
        <p14:creationId xmlns:p14="http://schemas.microsoft.com/office/powerpoint/2010/main" val="420088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Initiator</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071317" y="2173045"/>
            <a:ext cx="1196599" cy="3342724"/>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6785761" y="2538434"/>
            <a:ext cx="956159" cy="369332"/>
          </a:xfrm>
          <a:prstGeom prst="rect">
            <a:avLst/>
          </a:prstGeom>
          <a:noFill/>
        </p:spPr>
        <p:txBody>
          <a:bodyPr wrap="none" rtlCol="0">
            <a:spAutoFit/>
          </a:bodyPr>
          <a:lstStyle/>
          <a:p>
            <a:r>
              <a:rPr lang="en-US" b="1" dirty="0" smtClean="0"/>
              <a:t>Initiator</a:t>
            </a:r>
            <a:endParaRPr lang="en-US" b="1" dirty="0"/>
          </a:p>
        </p:txBody>
      </p:sp>
      <p:sp>
        <p:nvSpPr>
          <p:cNvPr id="3" name="TextBox 2"/>
          <p:cNvSpPr txBox="1"/>
          <p:nvPr/>
        </p:nvSpPr>
        <p:spPr>
          <a:xfrm>
            <a:off x="6248662" y="2979141"/>
            <a:ext cx="24618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Step One of the form</a:t>
            </a:r>
          </a:p>
          <a:p>
            <a:pPr marL="285750" indent="-285750">
              <a:buFont typeface="Arial" panose="020B0604020202020204" pitchFamily="34" charset="0"/>
              <a:buChar char="•"/>
            </a:pPr>
            <a:r>
              <a:rPr lang="en-US" dirty="0" smtClean="0"/>
              <a:t>Forwards form to Sponsor for approval</a:t>
            </a: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47" y="1382801"/>
            <a:ext cx="4040125" cy="4907600"/>
          </a:xfrm>
          <a:prstGeom prst="rect">
            <a:avLst/>
          </a:prstGeom>
        </p:spPr>
      </p:pic>
    </p:spTree>
    <p:custDataLst>
      <p:tags r:id="rId1"/>
    </p:custDataLst>
    <p:extLst>
      <p:ext uri="{BB962C8B-B14F-4D97-AF65-F5344CB8AC3E}">
        <p14:creationId xmlns:p14="http://schemas.microsoft.com/office/powerpoint/2010/main" val="46903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Sponsor</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Christ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410446" y="2086769"/>
            <a:ext cx="1314502" cy="3429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7054486" y="2701596"/>
            <a:ext cx="960519" cy="369332"/>
          </a:xfrm>
          <a:prstGeom prst="rect">
            <a:avLst/>
          </a:prstGeom>
          <a:noFill/>
        </p:spPr>
        <p:txBody>
          <a:bodyPr wrap="none" rtlCol="0">
            <a:spAutoFit/>
          </a:bodyPr>
          <a:lstStyle/>
          <a:p>
            <a:r>
              <a:rPr lang="en-US" b="1" dirty="0" smtClean="0"/>
              <a:t>Sponsor</a:t>
            </a:r>
            <a:endParaRPr lang="en-US" b="1" dirty="0"/>
          </a:p>
        </p:txBody>
      </p:sp>
      <p:sp>
        <p:nvSpPr>
          <p:cNvPr id="9" name="TextBox 8"/>
          <p:cNvSpPr txBox="1"/>
          <p:nvPr/>
        </p:nvSpPr>
        <p:spPr>
          <a:xfrm>
            <a:off x="6482342" y="3178288"/>
            <a:ext cx="234318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Step Two of the form</a:t>
            </a:r>
          </a:p>
          <a:p>
            <a:pPr marL="285750" indent="-285750">
              <a:buFont typeface="Arial" panose="020B0604020202020204" pitchFamily="34" charset="0"/>
              <a:buChar char="•"/>
            </a:pPr>
            <a:r>
              <a:rPr lang="en-US" dirty="0" smtClean="0"/>
              <a:t>Forwards form to the CDOTU Administrator</a:t>
            </a:r>
            <a:endParaRPr lang="en-US" dirty="0"/>
          </a:p>
        </p:txBody>
      </p:sp>
      <p:pic>
        <p:nvPicPr>
          <p:cNvPr id="5" name="Picture 4"/>
          <p:cNvPicPr>
            <a:picLocks noChangeAspect="1"/>
          </p:cNvPicPr>
          <p:nvPr/>
        </p:nvPicPr>
        <p:blipFill>
          <a:blip r:embed="rId6"/>
          <a:stretch>
            <a:fillRect/>
          </a:stretch>
        </p:blipFill>
        <p:spPr>
          <a:xfrm>
            <a:off x="208341" y="2535339"/>
            <a:ext cx="5199377" cy="1800684"/>
          </a:xfrm>
          <a:prstGeom prst="rect">
            <a:avLst/>
          </a:prstGeom>
        </p:spPr>
      </p:pic>
    </p:spTree>
    <p:custDataLst>
      <p:tags r:id="rId1"/>
    </p:custDataLst>
    <p:extLst>
      <p:ext uri="{BB962C8B-B14F-4D97-AF65-F5344CB8AC3E}">
        <p14:creationId xmlns:p14="http://schemas.microsoft.com/office/powerpoint/2010/main" val="3739757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OED</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4"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370051" y="2119256"/>
            <a:ext cx="920032" cy="3223364"/>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7286994" y="2308082"/>
            <a:ext cx="598241" cy="369332"/>
          </a:xfrm>
          <a:prstGeom prst="rect">
            <a:avLst/>
          </a:prstGeom>
          <a:noFill/>
        </p:spPr>
        <p:txBody>
          <a:bodyPr wrap="none" rtlCol="0">
            <a:spAutoFit/>
          </a:bodyPr>
          <a:lstStyle/>
          <a:p>
            <a:r>
              <a:rPr lang="en-US" b="1" dirty="0" smtClean="0"/>
              <a:t>OED</a:t>
            </a:r>
            <a:endParaRPr lang="en-US" b="1" dirty="0"/>
          </a:p>
        </p:txBody>
      </p:sp>
      <p:sp>
        <p:nvSpPr>
          <p:cNvPr id="3" name="TextBox 2"/>
          <p:cNvSpPr txBox="1"/>
          <p:nvPr/>
        </p:nvSpPr>
        <p:spPr>
          <a:xfrm>
            <a:off x="6491036" y="2750957"/>
            <a:ext cx="2343183"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Section </a:t>
            </a:r>
            <a:r>
              <a:rPr lang="en-US" dirty="0"/>
              <a:t>T</a:t>
            </a:r>
            <a:r>
              <a:rPr lang="en-US" dirty="0" smtClean="0"/>
              <a:t>hree of form</a:t>
            </a:r>
          </a:p>
          <a:p>
            <a:pPr marL="285750" indent="-285750">
              <a:buFont typeface="Arial" panose="020B0604020202020204" pitchFamily="34" charset="0"/>
              <a:buChar char="•"/>
            </a:pPr>
            <a:r>
              <a:rPr lang="en-US" dirty="0" smtClean="0"/>
              <a:t>Coordinates any needed waivers</a:t>
            </a:r>
          </a:p>
          <a:p>
            <a:pPr marL="285750" indent="-285750">
              <a:buFont typeface="Arial" panose="020B0604020202020204" pitchFamily="34" charset="0"/>
              <a:buChar char="•"/>
            </a:pPr>
            <a:r>
              <a:rPr lang="en-US" dirty="0" smtClean="0"/>
              <a:t>Loads the Course into the LMS</a:t>
            </a:r>
            <a:endParaRPr lang="en-US" dirty="0"/>
          </a:p>
        </p:txBody>
      </p:sp>
      <p:pic>
        <p:nvPicPr>
          <p:cNvPr id="8" name="Picture 7"/>
          <p:cNvPicPr>
            <a:picLocks noChangeAspect="1"/>
          </p:cNvPicPr>
          <p:nvPr/>
        </p:nvPicPr>
        <p:blipFill>
          <a:blip r:embed="rId6"/>
          <a:stretch>
            <a:fillRect/>
          </a:stretch>
        </p:blipFill>
        <p:spPr>
          <a:xfrm>
            <a:off x="304800" y="2440814"/>
            <a:ext cx="4801807" cy="2510701"/>
          </a:xfrm>
          <a:prstGeom prst="rect">
            <a:avLst/>
          </a:prstGeom>
        </p:spPr>
      </p:pic>
    </p:spTree>
    <p:custDataLst>
      <p:tags r:id="rId1"/>
    </p:custDataLst>
    <p:extLst>
      <p:ext uri="{BB962C8B-B14F-4D97-AF65-F5344CB8AC3E}">
        <p14:creationId xmlns:p14="http://schemas.microsoft.com/office/powerpoint/2010/main" val="324017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Page One (Coordination Form for New Training)</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8</a:t>
            </a:fld>
            <a:endParaRPr lang="en-US" dirty="0"/>
          </a:p>
        </p:txBody>
      </p:sp>
      <p:pic>
        <p:nvPicPr>
          <p:cNvPr id="15" name="Picture 14"/>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6" name="Picture 15"/>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7" name="Picture 16"/>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8" name="Picture 17"/>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9" name="Picture 18"/>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0" name="Picture 19"/>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43423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Page Two (Coordination Form for New Training)</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pic>
        <p:nvPicPr>
          <p:cNvPr id="19" name="Picture 18"/>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0" name="Picture 19"/>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1" name="Picture 20"/>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912048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SLIDE_COUNT" val="11"/>
  <p:tag name="ARTICULATE_REFERENCE_TYPE_2" val="0"/>
  <p:tag name="ARTICULATE_REFERENCE_2" val="http://intranet/acl_users/credentials_cookie_auth/require_login?came_from=http%3A//intranet/employees/Training/cdot-university/training-forms/new-training-form/view"/>
  <p:tag name="ARTICULATE_REFERENCE_TITLE_2" val="Online Coordination Form for New Training"/>
  <p:tag name="ARTICULATE_REFERENCE_ID_2" val="026a5097-f89b-442e-81e8-7fefabca65d8"/>
  <p:tag name="ARTICULATE_REFERENCE_TYPE_1" val="0"/>
  <p:tag name="ARTICULATE_REFERENCE_1" val="http://intranet/acl_users/credentials_cookie_auth/require_login?came_from=http%3A//intranet/employees/Training/cdot-university/training-forms/new-training-form/view"/>
  <p:tag name="ARTICULATE_REFERENCE_TITLE_1" val="Online Coordination Form for New Training"/>
  <p:tag name="ARTICULATE_REFERENCE_ID_1" val="026a5097-f89b-442e-81e8-7fefabca65d8"/>
  <p:tag name="ARTICULATE_REFERENCE_COUNT" val="1"/>
  <p:tag name="ARTICULATE_PLAYER_GLOSSARY_XML" val="&lt;?xml version=&quot;1.0&quot; encoding=&quot;utf-16&quot;?&gt;&lt;glossary xmlns:xsi=&quot;http://www.w3.org/2001/XMLSchema-instance&quot; xmlns:xsd=&quot;http://www.w3.org/2001/XMLSchema&quot;&gt;&lt;terms&gt;&lt;term name=&quot;Announcement&quot; definition=&quot;The published notice for a position or class that will be filled on the basis of merit and fitness.&quot;&gt;&lt;TranslationGuid&gt;33696731-e9a1-4a66-9aec-7fa0953a4596&lt;/TranslationGuid&gt;&lt;/term&gt;&lt;term name=&quot;Comparative Analysis&quot; definition=&quot;A process that utilizes professionally accepted standards that compares specific job-related knowledge, skills, abilities, behaviors and other competencies. &quot;&gt;&lt;TranslationGuid&gt;acea3900-cc4a-41da-8229-fa157f332fc6&lt;/TranslationGuid&gt;&lt;/term&gt;&lt;term name=&quot;Eligible List&quot; definition=&quot;A list of persons who have successfully passed through a comparative analysis and may be considered for appointment. Referrals are drawn from this list.&quot;&gt;&lt;TranslationGuid&gt;e1fc335c-8cbf-4980-b11b-18c83ede2eed&lt;/TranslationGuid&gt;&lt;/term&gt;&lt;term name=&quot;Exceptional Applicant&quot; definition=&quot;The combination of skills, abilities, training, experience, and fit that the ideal candidate should have for a specific position.  &quot;&gt;&lt;TranslationGuid&gt;b77a93e4-6a77-4438-83f2-b62988ad91c3&lt;/TranslationGuid&gt;&lt;/term&gt;&lt;term name=&quot;Job Interest Card&quot; definition=&quot;Ability to select as many job categories for which a candidate would like to receive email notifications each time a position opens with the State of Colorado for 12 months.&quot;&gt;&lt;TranslationGuid&gt;0c9511ac-51b0-4b94-99ae-a5193bc4ce37&lt;/TranslationGuid&gt;&lt;/term&gt;&lt;term name=&quot;Minimum Qualifications&quot; definition=&quot;The screening criteria, which can include education, experience, licensure, and certification, used to identify which candidates possess the minimum skills necessary to perform the job duties.&quot;&gt;&lt;TranslationGuid&gt;008fae24-9680-43f3-8cea-8da1cca38dbc&lt;/TranslationGuid&gt;&lt;/term&gt;&lt;term name=&quot;State Application Process&quot; definition=&quot;All the steps required by the Colorado State Constitution, State Personnel Rules, and CDOT Processes for the selection of a preferred candidate.&quot;&gt;&lt;TranslationGuid&gt;4a364915-0a96-48ad-8488-3233cdb1df5f&lt;/TranslationGuid&gt;&lt;/term&gt;&lt;/terms&gt;&lt;/glossary&gt;"/>
  <p:tag name="TAG_BACKING_FORM_KEY" val="460850-c:\users\princej\desktop\cdot training form\00_form_training draft c.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CHARACTER_FILE" val=".\characters\71e92622-226b-4169-8a52-ffaecc66c84b.png"/>
  <p:tag name="ARTICULATE_CHARACTER_TYPE" val="photographic"/>
  <p:tag name="ARTICULATE_CHARACTER_ID" val="Christy"/>
  <p:tag name="ARTICULATE_CHARACTER_CROP" val="christy47a"/>
</p:tagLst>
</file>

<file path=ppt/tags/tag11.xml><?xml version="1.0" encoding="utf-8"?>
<p:tagLst xmlns:a="http://schemas.openxmlformats.org/drawingml/2006/main" xmlns:r="http://schemas.openxmlformats.org/officeDocument/2006/relationships" xmlns:p="http://schemas.openxmlformats.org/presentationml/2006/main">
  <p:tag name="AUDIO_ID" val="639"/>
  <p:tag name="ORIGINAL_AUDIO_FILEPATH" val="C:\Users\princej\Desktop\CDOT Training Form\Sound Files\007_Step 3 OED.wav"/>
  <p:tag name="ELAPSEDTIME" val="38.81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9"/>
</p:tagLst>
</file>

<file path=ppt/tags/tag12.xml><?xml version="1.0" encoding="utf-8"?>
<p:tagLst xmlns:a="http://schemas.openxmlformats.org/drawingml/2006/main" xmlns:r="http://schemas.openxmlformats.org/officeDocument/2006/relationships" xmlns:p="http://schemas.openxmlformats.org/presentationml/2006/main">
  <p:tag name="ARTICULATE_CHARACTER_FILE" val=".\characters\2a3a2888-0fbd-4471-99e5-90703d7488ec.png"/>
  <p:tag name="ARTICULATE_CHARACTER_TYPE" val="photographic"/>
  <p:tag name="ARTICULATE_CHARACTER_ID" val="Rhonda"/>
  <p:tag name="ARTICULATE_CHARACTER_CROP" val="_E5D5587a"/>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14.xml><?xml version="1.0" encoding="utf-8"?>
<p:tagLst xmlns:a="http://schemas.openxmlformats.org/drawingml/2006/main" xmlns:r="http://schemas.openxmlformats.org/officeDocument/2006/relationships" xmlns:p="http://schemas.openxmlformats.org/presentationml/2006/main">
  <p:tag name="ENGAGE_INTERACTION_FILENAME" val="C:\Users\princej\Desktop\CDOT Training Form\Page One New Training Coordination Form.intr"/>
  <p:tag name="ENGAGE_INTERACTION_FINISH" val="2"/>
  <p:tag name="ENGAGE_INTERACTION_FINISH_MESSAGE" val="Next Slide"/>
  <p:tag name="AUDIO_ID" val="642"/>
  <p:tag name="ARTICULATE_NAV_LEVEL" val="1"/>
  <p:tag name="ARTICULATE_SLIDE_PRESENTER_GUID" val="3d46d121-9750-4e67-ad5a-4e6eb73277e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NEXT_BUTTON_ID" val="643"/>
  <p:tag name="OVERRIDE" val="ENGAGE_INTERACTION_SLIDE"/>
  <p:tag name="ENGAGE_INTERACTION_TITLE" val="Page One (Coordination Form for New Training)"/>
  <p:tag name="ARTICULATE_DESCRIPTION" val="Labeled Graphic - 8 Labels (Including Introduction)"/>
  <p:tag name="ENGAGE_INTERACTION_SLIDE_ID" val="642"/>
  <p:tag name="ENGAGE_INTERACTION_FORCE_UPDATE" val="0"/>
  <p:tag name="ENGAGE_LAST_MODIFY_DATE" val="42535.5004976852"/>
  <p:tag name="EMBEDDEDCONTENT_LASTWRITETIMEUTC" val="2016-06-14 18:00:43Z"/>
  <p:tag name="ELAPSEDTIME" val="51"/>
  <p:tag name="ENGAGE_PRESENTATION_MODE" val="interactive"/>
  <p:tag name="ENGAGE_INTERACTION_BRANCHING" val="slideinpresentation"/>
  <p:tag name="ARTICULATE_SHOW_IN_MENU" val="multipleitems"/>
  <p:tag name="ARTICULATE_USED_LAYOUT" val="12"/>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ORIGINAL_AUDIO_FILEPATH" val="C:\Users\princej\Desktop\CDOT Training Form\Sound Files\001_Title Slide.wav"/>
  <p:tag name="ELAPSEDTIME" val="37.42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1.xml><?xml version="1.0" encoding="utf-8"?>
<p:tagLst xmlns:a="http://schemas.openxmlformats.org/drawingml/2006/main" xmlns:r="http://schemas.openxmlformats.org/officeDocument/2006/relationships" xmlns:p="http://schemas.openxmlformats.org/presentationml/2006/main">
  <p:tag name="ENGAGE_INTERACTION_FILENAME" val="C:\Users\princej\Desktop\CDOT Training Form\Page Two New Training Coordination Form.intr"/>
  <p:tag name="ARTICULATE_SHOW_IN_MENU" val="multipleitems"/>
  <p:tag name="ENGAGE_INTERACTION_FINISH" val="2"/>
  <p:tag name="ENGAGE_INTERACTION_FINISH_MESSAGE" val="Next Slide"/>
  <p:tag name="AUDIO_ID" val="643"/>
  <p:tag name="ARTICULATE_NAV_LEVEL" val="1"/>
  <p:tag name="ARTICULATE_SLIDE_PRESENTER_GUID" val="3d46d121-9750-4e67-ad5a-4e6eb73277e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NGAGE_INTERACTION_BRANCHING" val="slideinpresentation"/>
  <p:tag name="OVERRIDE" val="ENGAGE_INTERACTION_SLIDE"/>
  <p:tag name="ENGAGE_INTERACTION_TITLE" val="Page Two (Coordination Form for New Training)"/>
  <p:tag name="ARTICULATE_DESCRIPTION" val="Labeled Graphic - 7 Labels "/>
  <p:tag name="ENGAGE_INTERACTION_SLIDE_ID" val="643"/>
  <p:tag name="ENGAGE_INTERACTION_FORCE_UPDATE" val="0"/>
  <p:tag name="ENGAGE_LAST_MODIFY_DATE" val="42535.5014467593"/>
  <p:tag name="EMBEDDEDCONTENT_LASTWRITETIMEUTC" val="2016-06-14 18:02:05Z"/>
  <p:tag name="ELAPSEDTIME" val="35"/>
  <p:tag name="ENGAGE_PRESENTATION_MODE" val="interactive"/>
  <p:tag name="ARTICULATE_USED_LAYOUT" val="12"/>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CDOT Training Form\Sound Files\010_Timeframe.wav"/>
  <p:tag name="ELAPSEDTIME" val="32.14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CHILD_ITEM_TEXT2" val="OED &#10;(3 to 5 Days)"/>
  <p:tag name="CHILD_ITEM_TEXT4" val="Sponsor&#10;(5 Minutes)"/>
  <p:tag name="CHILD_ITEM_TEXT6" val="Initiator &#10;(30 minutes)"/>
</p:tagLst>
</file>

<file path=ppt/tags/tag27.xml><?xml version="1.0" encoding="utf-8"?>
<p:tagLst xmlns:a="http://schemas.openxmlformats.org/drawingml/2006/main" xmlns:r="http://schemas.openxmlformats.org/officeDocument/2006/relationships" xmlns:p="http://schemas.openxmlformats.org/presentationml/2006/main">
  <p:tag name="ENGAGE_INTERACTION_FILENAME" val="C:\Users\princej\Desktop\CDOT Training Form\FAQ Template.intr"/>
  <p:tag name="ENGAGE_INTERACTION_FINISH" val="2"/>
  <p:tag name="ENGAGE_INTERACTION_FINISH_MESSAGE" val="Next Slide"/>
  <p:tag name="AUDIO_ID" val="641"/>
  <p:tag name="ARTICULATE_SHOW_IN_MENU" val="multipleitems"/>
  <p:tag name="OVERRIDE" val="ENGAGE_INTERACTION_SLIDE"/>
  <p:tag name="ENGAGE_INTERACTION_TITLE" val="Sample FAQ"/>
  <p:tag name="ARTICULATE_DESCRIPTION" val="FAQ - 7 Questions (Including Introduction)"/>
  <p:tag name="ENGAGE_INTERACTION_SLIDE_ID" val="641"/>
  <p:tag name="ENGAGE_INTERACTION_FORCE_UPDATE" val="0"/>
  <p:tag name="ENGAGE_LAST_MODIFY_DATE" val="42529.4734027778"/>
  <p:tag name="EMBEDDEDCONTENT_LASTWRITETIMEUTC" val="2016-06-08 17:21:42Z"/>
  <p:tag name="ELAPSEDTIME" val="40"/>
  <p:tag name="ENGAGE_PRESENTATION_MODE" val="interactive"/>
  <p:tag name="ARTICULATE_NAV_LEVEL" val="1"/>
  <p:tag name="ARTICULATE_SLIDE_PRESENTER_GUID" val="3d46d121-9750-4e67-ad5a-4e6eb73277e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xml><?xml version="1.0" encoding="utf-8"?>
<p:tagLst xmlns:a="http://schemas.openxmlformats.org/drawingml/2006/main" xmlns:r="http://schemas.openxmlformats.org/officeDocument/2006/relationships" xmlns:p="http://schemas.openxmlformats.org/presentationml/2006/main">
  <p:tag name="AUDIO_ID" val="521"/>
  <p:tag name="ORIGINAL_AUDIO_FILEPATH" val="C:\Users\princej\Desktop\CDOT Training Form\Sound Files\002_Lets Get Started.wav"/>
  <p:tag name="ELAPSEDTIME" val="6.872"/>
  <p:tag name="ARTICULATE_NAV_LEVEL" val="1"/>
  <p:tag name="ARTICULATE_SLIDE_PRESENTER_GUID" val="3d46d121-9750-4e67-ad5a-4e6eb73277e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xml><?xml version="1.0" encoding="utf-8"?>
<p:tagLst xmlns:a="http://schemas.openxmlformats.org/drawingml/2006/main" xmlns:r="http://schemas.openxmlformats.org/officeDocument/2006/relationships" xmlns:p="http://schemas.openxmlformats.org/presentationml/2006/main">
  <p:tag name="AUDIO_ID" val="630"/>
  <p:tag name="ORIGINAL_AUDIO_FILEPATH" val="C:\Users\princej\Desktop\CDOT Training Form\Sound Files\003_How this Process Helps You.wav"/>
  <p:tag name="ELAPSEDTIME" val="37.99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xml><?xml version="1.0" encoding="utf-8"?>
<p:tagLst xmlns:a="http://schemas.openxmlformats.org/drawingml/2006/main" xmlns:r="http://schemas.openxmlformats.org/officeDocument/2006/relationships" xmlns:p="http://schemas.openxmlformats.org/presentationml/2006/main">
  <p:tag name="AUDIO_ID" val="596"/>
  <p:tag name="ORIGINAL_AUDIO_FILEPATH" val="C:\Users\princej\Desktop\CDOT Training Form\Sound Files\004_Locating the Form.wav"/>
  <p:tag name="ELAPSEDTIME" val="19.30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xml><?xml version="1.0" encoding="utf-8"?>
<p:tagLst xmlns:a="http://schemas.openxmlformats.org/drawingml/2006/main" xmlns:r="http://schemas.openxmlformats.org/officeDocument/2006/relationships" xmlns:p="http://schemas.openxmlformats.org/presentationml/2006/main">
  <p:tag name="AUDIO_ID" val="629"/>
  <p:tag name="ORIGINAL_AUDIO_FILEPATH" val="C:\Users\princej\Desktop\CDOT Training Form\Sound Files\005_Step 1 Initiaor.wav"/>
  <p:tag name="ELAPSEDTIME" val="53.73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9"/>
</p:tagLst>
</file>

<file path=ppt/tags/tag7.xml><?xml version="1.0" encoding="utf-8"?>
<p:tagLst xmlns:a="http://schemas.openxmlformats.org/drawingml/2006/main" xmlns:r="http://schemas.openxmlformats.org/officeDocument/2006/relationships" xmlns:p="http://schemas.openxmlformats.org/presentationml/2006/main">
  <p:tag name="ARTICULATE_CHARACTER_FILE" val=".\characters\c448953d-4f87-4cb8-b315-cf6f16d8ebc8.png"/>
  <p:tag name="ARTICULATE_CHARACTER_TYPE" val="photographic"/>
  <p:tag name="ARTICULATE_CHARACTER_ID" val="Christian"/>
  <p:tag name="ARTICULATE_CHARACTER_CROP" val="_E5D6333a"/>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9.xml><?xml version="1.0" encoding="utf-8"?>
<p:tagLst xmlns:a="http://schemas.openxmlformats.org/drawingml/2006/main" xmlns:r="http://schemas.openxmlformats.org/officeDocument/2006/relationships" xmlns:p="http://schemas.openxmlformats.org/presentationml/2006/main">
  <p:tag name="AUDIO_ID" val="644"/>
  <p:tag name="ORIGINAL_AUDIO_FILEPATH" val="C:\Users\princej\Desktop\CDOT Training Form\Sound Files\006_Step 2 Sponsor.wav"/>
  <p:tag name="ELAPSEDTIME" val="61.762"/>
  <p:tag name="ARTICULATE_NAV_LEVEL" val="1"/>
  <p:tag name="ARTICULATE_SLIDE_PRESENTER_GUID" val="3d46d121-9750-4e67-ad5a-4e6eb73277e1"/>
  <p:tag name="ARTICULATE_SLIDE_PAUSE" val="0"/>
  <p:tag name="ARTICULATE_LOCK_SLIDE" val="0"/>
  <p:tag name="ARTICULATE_HIDE_SLIDE" val="0"/>
  <p:tag name="ARTICULATE_PLAYER_CONTROL_PREVIOUS" val="True"/>
  <p:tag name="ARTICULATE_PLAYER_CONTROL_NEXT" val="True"/>
  <p:tag name="ARTICULATE_USED_LAYOUT" val="9"/>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13661</TotalTime>
  <Words>1190</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Arial Rounded MT Bold</vt:lpstr>
      <vt:lpstr>Calibri</vt:lpstr>
      <vt:lpstr>Lucida Grande</vt:lpstr>
      <vt:lpstr>Museo 300</vt:lpstr>
      <vt:lpstr>Museo Slab 500</vt:lpstr>
      <vt:lpstr>Template2</vt:lpstr>
      <vt:lpstr>1_Template2</vt:lpstr>
      <vt:lpstr>2_Template2</vt:lpstr>
      <vt:lpstr>Requesting and Coordinating   New Training</vt:lpstr>
      <vt:lpstr>Let’s Get Started</vt:lpstr>
      <vt:lpstr>How this Process Helps You</vt:lpstr>
      <vt:lpstr>Locating the Form</vt:lpstr>
      <vt:lpstr>Step 1: Initiator</vt:lpstr>
      <vt:lpstr>Step 2: Sponsor</vt:lpstr>
      <vt:lpstr>Step 3: OED</vt:lpstr>
      <vt:lpstr>Page One (Coordination Form for New Training)</vt:lpstr>
      <vt:lpstr>Page Two (Coordination Form for New Training)</vt:lpstr>
      <vt:lpstr>Timeframes</vt:lpstr>
      <vt:lpstr>Sample FAQ</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905</cp:revision>
  <cp:lastPrinted>2015-10-22T14:00:12Z</cp:lastPrinted>
  <dcterms:created xsi:type="dcterms:W3CDTF">2015-10-07T16:48:52Z</dcterms:created>
  <dcterms:modified xsi:type="dcterms:W3CDTF">2016-06-30T15:13:59Z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DB572184-8149-4F31-B6E4-B6882A5AA9F6</vt:lpwstr>
  </property>
  <property fmtid="{D5CDD505-2E9C-101B-9397-08002B2CF9AE}" pid="6" name="ArticulateProjectFull">
    <vt:lpwstr>C:\Users\princej\Desktop\CDOT Training Form\00_Form_Training Draft C.ppta</vt:lpwstr>
  </property>
</Properties>
</file>