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19"/>
  </p:notesMasterIdLst>
  <p:handoutMasterIdLst>
    <p:handoutMasterId r:id="rId20"/>
  </p:handoutMasterIdLst>
  <p:sldIdLst>
    <p:sldId id="561" r:id="rId4"/>
    <p:sldId id="593" r:id="rId5"/>
    <p:sldId id="628" r:id="rId6"/>
    <p:sldId id="521" r:id="rId7"/>
    <p:sldId id="596" r:id="rId8"/>
    <p:sldId id="630" r:id="rId9"/>
    <p:sldId id="629" r:id="rId10"/>
    <p:sldId id="637" r:id="rId11"/>
    <p:sldId id="639" r:id="rId12"/>
    <p:sldId id="633" r:id="rId13"/>
    <p:sldId id="631" r:id="rId14"/>
    <p:sldId id="635" r:id="rId15"/>
    <p:sldId id="634" r:id="rId16"/>
    <p:sldId id="636" r:id="rId17"/>
    <p:sldId id="632" r:id="rId18"/>
  </p:sldIdLst>
  <p:sldSz cx="9144000" cy="6858000" type="screen4x3"/>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20F51-B0A1-4AD5-A45D-AA5FA8288CB7}">
          <p14:sldIdLst>
            <p14:sldId id="561"/>
            <p14:sldId id="593"/>
            <p14:sldId id="628"/>
          </p14:sldIdLst>
        </p14:section>
        <p14:section name="Getting Started" id="{F9DE22E4-3CC7-4A07-A9C2-AF5A7B903F1C}">
          <p14:sldIdLst>
            <p14:sldId id="521"/>
            <p14:sldId id="596"/>
            <p14:sldId id="630"/>
            <p14:sldId id="629"/>
            <p14:sldId id="637"/>
            <p14:sldId id="639"/>
            <p14:sldId id="633"/>
          </p14:sldIdLst>
        </p14:section>
        <p14:section name="Completing the Form" id="{7E02A536-C5C3-49E8-952F-670C93CA5373}">
          <p14:sldIdLst>
            <p14:sldId id="631"/>
            <p14:sldId id="635"/>
          </p14:sldIdLst>
        </p14:section>
        <p14:section name="Timeframes and Help" id="{FF972372-88F2-4256-9E0A-0F97A108934B}">
          <p14:sldIdLst>
            <p14:sldId id="634"/>
            <p14:sldId id="636"/>
            <p14:sldId id="6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2159" autoAdjust="0"/>
  </p:normalViewPr>
  <p:slideViewPr>
    <p:cSldViewPr snapToGrid="0" showGuides="1">
      <p:cViewPr varScale="1">
        <p:scale>
          <a:sx n="87" d="100"/>
          <a:sy n="87" d="100"/>
        </p:scale>
        <p:origin x="111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1" d="100"/>
          <a:sy n="81" d="100"/>
        </p:scale>
        <p:origin x="23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5/10/2016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5/10/2016</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r>
              <a:rPr lang="en-US" b="0" dirty="0" smtClean="0"/>
              <a:t>Welcome</a:t>
            </a:r>
            <a:r>
              <a:rPr lang="en-US" b="0" baseline="0" dirty="0" smtClean="0"/>
              <a:t> to the XXXX course.  This brief learning is designed to help you complete the XXXX form.  Before we get into the content, let’s learn how to navigate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29441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view the section,</a:t>
            </a:r>
            <a:r>
              <a:rPr lang="en-US" sz="1100" b="0" u="none" kern="1200" baseline="0" dirty="0" smtClean="0">
                <a:solidFill>
                  <a:schemeClr val="tx1"/>
                </a:solidFill>
                <a:effectLst/>
                <a:latin typeface="+mn-lt"/>
                <a:ea typeface="+mn-ea"/>
                <a:cs typeface="+mn-cs"/>
              </a:rPr>
              <a:t> or if you are only reviewing the objectives, select the Return to Course Outline button to select a different topic.</a:t>
            </a:r>
            <a:endParaRPr lang="en-US" sz="1100" b="0" u="non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47509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view the section,</a:t>
            </a:r>
            <a:r>
              <a:rPr lang="en-US" sz="1100" b="0" u="none" kern="1200" baseline="0" dirty="0" smtClean="0">
                <a:solidFill>
                  <a:schemeClr val="tx1"/>
                </a:solidFill>
                <a:effectLst/>
                <a:latin typeface="+mn-lt"/>
                <a:ea typeface="+mn-ea"/>
                <a:cs typeface="+mn-cs"/>
              </a:rPr>
              <a:t> or if you are only reviewing the objectives, select the Return to Course Outline button to select a different topic.</a:t>
            </a:r>
            <a:endParaRPr lang="en-US" sz="1100" b="0" u="non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147575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65645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As you go through the course there are a couple of items you can use to help you learn.  The first is the Resources link as indicated by the red arrow.  This link contains copies of all of the documents referenced in this course.  </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The Glossary tab displays an alphabetical list of terms that are used throughout the course.  Anytime you are uncertain about a term, this is the best place to look.  Unlike the resources link clicking on the glossary does not pause the course. </a:t>
            </a:r>
          </a:p>
          <a:p>
            <a:r>
              <a:rPr lang="en-US" sz="1100" b="0" u="none" kern="1200" dirty="0" smtClean="0">
                <a:solidFill>
                  <a:schemeClr val="tx1"/>
                </a:solidFill>
                <a:effectLst/>
                <a:latin typeface="+mn-lt"/>
                <a:ea typeface="+mn-ea"/>
                <a:cs typeface="+mn-cs"/>
              </a:rPr>
              <a:t> </a:t>
            </a:r>
          </a:p>
          <a:p>
            <a:r>
              <a:rPr lang="en-US" sz="1100" b="0" u="none" kern="1200" dirty="0" smtClean="0">
                <a:solidFill>
                  <a:schemeClr val="tx1"/>
                </a:solidFill>
                <a:effectLst/>
                <a:latin typeface="+mn-lt"/>
                <a:ea typeface="+mn-ea"/>
                <a:cs typeface="+mn-cs"/>
              </a:rPr>
              <a:t>If you want to navigate, use the previous or next buttons or click on the slide you want to navigate to under the menu tab.  There is also a search field located at the bottom of the Menu tab that brings up all of the slides related to your search.</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The progress bar displays your progress within a slide.</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If for any reason, you need to close the course before you have completed it, you will be returned to the page you were on once you log back in.  Now let’s move on</a:t>
            </a:r>
            <a:r>
              <a:rPr lang="en-US" sz="1100" b="0" u="none" kern="1200" baseline="0" dirty="0" smtClean="0">
                <a:solidFill>
                  <a:schemeClr val="tx1"/>
                </a:solidFill>
                <a:effectLst/>
                <a:latin typeface="+mn-lt"/>
                <a:ea typeface="+mn-ea"/>
                <a:cs typeface="+mn-cs"/>
              </a:rPr>
              <a:t> to what you will learn in this course.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This brief learning is divided into three sections.  You can view the sections in any order, based on what you want to learn, or you can take go through the sections in order to complete the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This course is divided into six sections and help.  You can view the sections in any order ,based on what you want to learn, or you can take the whole course by going through each section.  If you want to see the topics within the section, click on the green button.  And one more thing, you will be returned to this slide at the end of each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362432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view the section,</a:t>
            </a:r>
            <a:r>
              <a:rPr lang="en-US" sz="1100" b="0" u="none" kern="1200" baseline="0" dirty="0" smtClean="0">
                <a:solidFill>
                  <a:schemeClr val="tx1"/>
                </a:solidFill>
                <a:effectLst/>
                <a:latin typeface="+mn-lt"/>
                <a:ea typeface="+mn-ea"/>
                <a:cs typeface="+mn-cs"/>
              </a:rPr>
              <a:t> or if you are only reviewing the objectives, select the Return to Course Outline button to select a different topic.</a:t>
            </a:r>
            <a:endParaRPr lang="en-US" sz="1100" b="0" u="non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The XXXX form can be found by</a:t>
            </a:r>
            <a:r>
              <a:rPr lang="en-US" sz="1100" b="0" u="none" kern="1200" baseline="0" dirty="0" smtClean="0">
                <a:solidFill>
                  <a:schemeClr val="tx1"/>
                </a:solidFill>
                <a:effectLst/>
                <a:latin typeface="+mn-lt"/>
                <a:ea typeface="+mn-ea"/>
                <a:cs typeface="+mn-cs"/>
              </a:rPr>
              <a:t> going to XXXX .  A copy of the form can also be downloaded by clicking on the resources link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59477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the XXXX for is to enter the training into the LMS which allows participants to register and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3110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22929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144548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583046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8.xml"/><Relationship Id="rId7" Type="http://schemas.openxmlformats.org/officeDocument/2006/relationships/image" Target="../media/image2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25.png"/><Relationship Id="rId4" Type="http://schemas.openxmlformats.org/officeDocument/2006/relationships/tags" Target="../tags/tag29.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6.xml"/><Relationship Id="rId7" Type="http://schemas.openxmlformats.org/officeDocument/2006/relationships/image" Target="../media/image2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3.xml"/><Relationship Id="rId5" Type="http://schemas.openxmlformats.org/officeDocument/2006/relationships/slideLayout" Target="../slideLayouts/slideLayout12.xml"/><Relationship Id="rId10" Type="http://schemas.openxmlformats.org/officeDocument/2006/relationships/image" Target="../media/image25.png"/><Relationship Id="rId4" Type="http://schemas.openxmlformats.org/officeDocument/2006/relationships/tags" Target="../tags/tag37.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Layout" Target="../slideLayouts/slideLayout14.xml"/><Relationship Id="rId7" Type="http://schemas.openxmlformats.org/officeDocument/2006/relationships/slide" Target="slide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6.png"/><Relationship Id="rId11" Type="http://schemas.openxmlformats.org/officeDocument/2006/relationships/slide" Target="slide13.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notesSlide" Target="../notesSlides/notes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xml"/><Relationship Id="rId5" Type="http://schemas.openxmlformats.org/officeDocument/2006/relationships/slideLayout" Target="../slideLayouts/slideLayout9.xml"/><Relationship Id="rId4" Type="http://schemas.openxmlformats.org/officeDocument/2006/relationships/tags" Target="../tags/tag14.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8.xml"/><Relationship Id="rId7" Type="http://schemas.openxmlformats.org/officeDocument/2006/relationships/image" Target="../media/image1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8.xml"/><Relationship Id="rId5" Type="http://schemas.openxmlformats.org/officeDocument/2006/relationships/slideLayout" Target="../slideLayouts/slideLayout9.xml"/><Relationship Id="rId4" Type="http://schemas.openxmlformats.org/officeDocument/2006/relationships/tags" Target="../tags/tag19.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3.xml"/><Relationship Id="rId7" Type="http://schemas.openxmlformats.org/officeDocument/2006/relationships/image" Target="../media/image1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9.xml"/><Relationship Id="rId4" Type="http://schemas.openxmlformats.org/officeDocument/2006/relationships/tags" Target="../tags/tag24.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Completing the Request for Development of New Training Form</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Guided Image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76982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r>
              <a:rPr lang="en-US" dirty="0" smtClean="0"/>
              <a:t>:</a:t>
            </a:r>
          </a:p>
          <a:p>
            <a:pPr marL="457200" indent="-457200">
              <a:buFont typeface="Arial" panose="020B0604020202020204" pitchFamily="34" charset="0"/>
              <a:buChar char="•"/>
            </a:pPr>
            <a:r>
              <a:rPr lang="en-US" dirty="0" smtClean="0"/>
              <a:t>Identifying the sections of the form</a:t>
            </a:r>
          </a:p>
          <a:p>
            <a:pPr marL="457200" indent="-457200">
              <a:buFont typeface="Arial" panose="020B0604020202020204" pitchFamily="34" charset="0"/>
              <a:buChar char="•"/>
            </a:pPr>
            <a:r>
              <a:rPr lang="en-US" dirty="0" smtClean="0"/>
              <a:t>Complete the sections of the form</a:t>
            </a:r>
          </a:p>
          <a:p>
            <a:pPr marL="457200" indent="-457200">
              <a:buFont typeface="Arial" panose="020B0604020202020204" pitchFamily="34" charset="0"/>
              <a:buChar char="•"/>
            </a:pPr>
            <a:r>
              <a:rPr lang="en-US" dirty="0" smtClean="0"/>
              <a:t>Send the form to the next role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Completing the Form</a:t>
            </a:r>
            <a:r>
              <a:rPr lang="en-US" dirty="0" smtClean="0"/>
              <a:t> </a:t>
            </a:r>
            <a:endParaRPr lang="en-US" dirty="0"/>
          </a:p>
        </p:txBody>
      </p:sp>
    </p:spTree>
    <p:custDataLst>
      <p:tags r:id="rId1"/>
    </p:custDataLst>
    <p:extLst>
      <p:ext uri="{BB962C8B-B14F-4D97-AF65-F5344CB8AC3E}">
        <p14:creationId xmlns:p14="http://schemas.microsoft.com/office/powerpoint/2010/main" val="194278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97620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r>
              <a:rPr lang="en-US" dirty="0" smtClean="0"/>
              <a:t>:</a:t>
            </a:r>
          </a:p>
          <a:p>
            <a:pPr marL="457200" indent="-457200">
              <a:buFont typeface="Arial" panose="020B0604020202020204" pitchFamily="34" charset="0"/>
              <a:buChar char="•"/>
            </a:pPr>
            <a:r>
              <a:rPr lang="en-US" dirty="0" smtClean="0"/>
              <a:t>Identify the turn around time on the form</a:t>
            </a:r>
          </a:p>
          <a:p>
            <a:pPr marL="457200" indent="-457200">
              <a:buFont typeface="Arial" panose="020B0604020202020204" pitchFamily="34" charset="0"/>
              <a:buChar char="•"/>
            </a:pPr>
            <a:r>
              <a:rPr lang="en-US" dirty="0" smtClean="0"/>
              <a:t>Answer frequently asked questions</a:t>
            </a:r>
          </a:p>
          <a:p>
            <a:pPr marL="457200" indent="-457200">
              <a:buFont typeface="Arial" panose="020B0604020202020204" pitchFamily="34" charset="0"/>
              <a:buChar char="•"/>
            </a:pP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dirty="0" smtClean="0"/>
              <a:t>Timeframes and Help</a:t>
            </a:r>
            <a:endParaRPr lang="en-US" dirty="0"/>
          </a:p>
        </p:txBody>
      </p:sp>
    </p:spTree>
    <p:custDataLst>
      <p:tags r:id="rId1"/>
    </p:custDataLst>
    <p:extLst>
      <p:ext uri="{BB962C8B-B14F-4D97-AF65-F5344CB8AC3E}">
        <p14:creationId xmlns:p14="http://schemas.microsoft.com/office/powerpoint/2010/main" val="371172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Timeframes</a:t>
            </a:r>
            <a:endParaRPr lang="en-US" dirty="0"/>
          </a:p>
        </p:txBody>
      </p:sp>
    </p:spTree>
    <p:custDataLst>
      <p:tags r:id="rId1"/>
    </p:custDataLst>
    <p:extLst>
      <p:ext uri="{BB962C8B-B14F-4D97-AF65-F5344CB8AC3E}">
        <p14:creationId xmlns:p14="http://schemas.microsoft.com/office/powerpoint/2010/main" val="4198479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Frequently Asked Questions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7658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4200" y="1371601"/>
            <a:ext cx="7106919" cy="771747"/>
          </a:xfrm>
        </p:spPr>
        <p:txBody>
          <a:bodyPr/>
          <a:lstStyle/>
          <a:p>
            <a:r>
              <a:rPr lang="en-US" sz="2000" i="1" dirty="0" smtClean="0"/>
              <a:t>Click on the button of the topic you want to learn about or the green button to learn what is covered in the Section.  </a:t>
            </a:r>
            <a:endParaRPr lang="en-US" sz="2000" i="1"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3</a:t>
            </a:fld>
            <a:endParaRPr lang="en-US" dirty="0">
              <a:solidFill>
                <a:prstClr val="white"/>
              </a:solidFill>
            </a:endParaRPr>
          </a:p>
        </p:txBody>
      </p:sp>
      <p:sp>
        <p:nvSpPr>
          <p:cNvPr id="5" name="Title 4"/>
          <p:cNvSpPr>
            <a:spLocks noGrp="1"/>
          </p:cNvSpPr>
          <p:nvPr>
            <p:ph type="title"/>
          </p:nvPr>
        </p:nvSpPr>
        <p:spPr/>
        <p:txBody>
          <a:bodyPr/>
          <a:lstStyle/>
          <a:p>
            <a:r>
              <a:rPr lang="en-US" dirty="0" smtClean="0"/>
              <a:t>Outline</a:t>
            </a:r>
            <a:endParaRPr lang="en-US" dirty="0"/>
          </a:p>
        </p:txBody>
      </p:sp>
      <p:sp>
        <p:nvSpPr>
          <p:cNvPr id="7" name="TextBox 6">
            <a:hlinkClick r:id="rId5" action="ppaction://hlinksldjump" highlightClick="1"/>
          </p:cNvPr>
          <p:cNvSpPr txBox="1"/>
          <p:nvPr/>
        </p:nvSpPr>
        <p:spPr>
          <a:xfrm>
            <a:off x="2402009" y="2405318"/>
            <a:ext cx="4814772"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Getting Started </a:t>
            </a:r>
            <a:endParaRPr lang="en-US" dirty="0"/>
          </a:p>
        </p:txBody>
      </p:sp>
      <p:pic>
        <p:nvPicPr>
          <p:cNvPr id="8" name="Brian"/>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2880" y="1423698"/>
            <a:ext cx="1764955" cy="4755142"/>
          </a:xfrm>
          <a:prstGeom prst="rect">
            <a:avLst/>
          </a:prstGeom>
          <a:effectLst>
            <a:outerShdw blurRad="50800" dist="38100" dir="2700000" algn="tl" rotWithShape="0">
              <a:prstClr val="black">
                <a:alpha val="40000"/>
              </a:prstClr>
            </a:outerShdw>
          </a:effectLst>
        </p:spPr>
      </p:pic>
      <p:sp>
        <p:nvSpPr>
          <p:cNvPr id="9" name="TextBox 8">
            <a:hlinkClick r:id="rId7" action="ppaction://hlinksldjump"/>
          </p:cNvPr>
          <p:cNvSpPr txBox="1"/>
          <p:nvPr/>
        </p:nvSpPr>
        <p:spPr>
          <a:xfrm>
            <a:off x="2402009" y="2951364"/>
            <a:ext cx="4814772"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Completing the Form</a:t>
            </a:r>
            <a:endParaRPr lang="en-US" dirty="0"/>
          </a:p>
        </p:txBody>
      </p:sp>
      <p:sp>
        <p:nvSpPr>
          <p:cNvPr id="10" name="TextBox 9">
            <a:hlinkClick r:id="rId8" action="ppaction://hlinksldjump"/>
          </p:cNvPr>
          <p:cNvSpPr txBox="1"/>
          <p:nvPr/>
        </p:nvSpPr>
        <p:spPr>
          <a:xfrm>
            <a:off x="2402009" y="3508166"/>
            <a:ext cx="4814772"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Timeframes and Help</a:t>
            </a:r>
            <a:endParaRPr lang="en-US" dirty="0"/>
          </a:p>
        </p:txBody>
      </p:sp>
      <p:sp>
        <p:nvSpPr>
          <p:cNvPr id="51" name="TextBox 50">
            <a:hlinkClick r:id="rId9" action="ppaction://hlinksldjump"/>
          </p:cNvPr>
          <p:cNvSpPr txBox="1"/>
          <p:nvPr/>
        </p:nvSpPr>
        <p:spPr>
          <a:xfrm>
            <a:off x="6808195" y="2368628"/>
            <a:ext cx="429130" cy="432576"/>
          </a:xfrm>
          <a:prstGeom prst="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t>
            </a:r>
          </a:p>
        </p:txBody>
      </p:sp>
      <p:sp>
        <p:nvSpPr>
          <p:cNvPr id="17" name="TextBox 16">
            <a:hlinkClick r:id="rId10" action="ppaction://hlinksldjump"/>
          </p:cNvPr>
          <p:cNvSpPr txBox="1"/>
          <p:nvPr/>
        </p:nvSpPr>
        <p:spPr>
          <a:xfrm>
            <a:off x="6799726" y="2929691"/>
            <a:ext cx="429130" cy="417174"/>
          </a:xfrm>
          <a:prstGeom prst="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t>
            </a:r>
          </a:p>
        </p:txBody>
      </p:sp>
      <p:sp>
        <p:nvSpPr>
          <p:cNvPr id="19" name="TextBox 18">
            <a:hlinkClick r:id="rId11" action="ppaction://hlinksldjump"/>
          </p:cNvPr>
          <p:cNvSpPr txBox="1"/>
          <p:nvPr/>
        </p:nvSpPr>
        <p:spPr>
          <a:xfrm>
            <a:off x="6819212" y="3497039"/>
            <a:ext cx="429130" cy="417174"/>
          </a:xfrm>
          <a:prstGeom prst="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t>
            </a:r>
          </a:p>
        </p:txBody>
      </p:sp>
    </p:spTree>
    <p:custDataLst>
      <p:tags r:id="rId1"/>
    </p:custDataLst>
    <p:extLst>
      <p:ext uri="{BB962C8B-B14F-4D97-AF65-F5344CB8AC3E}">
        <p14:creationId xmlns:p14="http://schemas.microsoft.com/office/powerpoint/2010/main" val="126654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r>
              <a:rPr lang="en-US" dirty="0" smtClean="0"/>
              <a:t>:</a:t>
            </a:r>
          </a:p>
          <a:p>
            <a:pPr marL="457200" indent="-457200">
              <a:buFont typeface="Arial" panose="020B0604020202020204" pitchFamily="34" charset="0"/>
              <a:buChar char="•"/>
            </a:pPr>
            <a:r>
              <a:rPr lang="en-US" dirty="0" smtClean="0"/>
              <a:t>Locating the form</a:t>
            </a:r>
          </a:p>
          <a:p>
            <a:pPr marL="457200" indent="-457200">
              <a:buFont typeface="Arial" panose="020B0604020202020204" pitchFamily="34" charset="0"/>
              <a:buChar char="•"/>
            </a:pPr>
            <a:r>
              <a:rPr lang="en-US" dirty="0" smtClean="0"/>
              <a:t>Purpose of the form</a:t>
            </a:r>
          </a:p>
          <a:p>
            <a:pPr marL="457200" indent="-457200">
              <a:buFont typeface="Arial" panose="020B0604020202020204" pitchFamily="34" charset="0"/>
              <a:buChar char="•"/>
            </a:pPr>
            <a:r>
              <a:rPr lang="en-US" dirty="0" smtClean="0"/>
              <a:t>Identifying the roles </a:t>
            </a:r>
          </a:p>
          <a:p>
            <a:pPr marL="457200" indent="-457200">
              <a:buFont typeface="Arial" panose="020B0604020202020204" pitchFamily="34" charset="0"/>
              <a:buChar char="•"/>
            </a:pP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Getting Started</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Form</a:t>
            </a:r>
            <a:endParaRPr lang="en-US" dirty="0"/>
          </a:p>
        </p:txBody>
      </p:sp>
      <p:sp>
        <p:nvSpPr>
          <p:cNvPr id="5" name="Content Placeholder 4"/>
          <p:cNvSpPr>
            <a:spLocks noGrp="1"/>
          </p:cNvSpPr>
          <p:nvPr>
            <p:ph sz="half" idx="2"/>
          </p:nvPr>
        </p:nvSpPr>
        <p:spPr>
          <a:xfrm>
            <a:off x="304800" y="1377107"/>
            <a:ext cx="8503920" cy="2794979"/>
          </a:xfrm>
        </p:spPr>
        <p:txBody>
          <a:bodyPr/>
          <a:lstStyle/>
          <a:p>
            <a:pPr marL="342900" indent="-342900">
              <a:buFont typeface="Arial" panose="020B0604020202020204" pitchFamily="34" charset="0"/>
              <a:buChar char="•"/>
            </a:pPr>
            <a:r>
              <a:rPr lang="en-US" sz="2400" dirty="0" smtClean="0"/>
              <a:t>The XXXX form can be found by going to XXX</a:t>
            </a:r>
          </a:p>
          <a:p>
            <a:pPr marL="342900" indent="-342900">
              <a:buFont typeface="Arial" panose="020B0604020202020204" pitchFamily="34" charset="0"/>
              <a:buChar char="•"/>
            </a:pPr>
            <a:r>
              <a:rPr lang="en-US" sz="2400" dirty="0" smtClean="0"/>
              <a:t>A copy of the form can also downloaded from the resources link  </a:t>
            </a:r>
            <a:endParaRPr lang="en-US" sz="2400" dirty="0"/>
          </a:p>
          <a:p>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a:t>
            </a:fld>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2265799" y="3255539"/>
            <a:ext cx="4018969" cy="3017520"/>
          </a:xfrm>
          <a:effectLst>
            <a:softEdge rad="88900"/>
          </a:effectLst>
        </p:spPr>
      </p:pic>
    </p:spTree>
    <p:custDataLst>
      <p:tags r:id="rId1"/>
    </p:custDataLst>
    <p:extLst>
      <p:ext uri="{BB962C8B-B14F-4D97-AF65-F5344CB8AC3E}">
        <p14:creationId xmlns:p14="http://schemas.microsoft.com/office/powerpoint/2010/main" val="420088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Form</a:t>
            </a:r>
            <a:endParaRPr lang="en-US" dirty="0"/>
          </a:p>
        </p:txBody>
      </p:sp>
      <p:sp>
        <p:nvSpPr>
          <p:cNvPr id="3" name="Content Placeholder 2"/>
          <p:cNvSpPr>
            <a:spLocks noGrp="1"/>
          </p:cNvSpPr>
          <p:nvPr>
            <p:ph sz="half" idx="2"/>
          </p:nvPr>
        </p:nvSpPr>
        <p:spPr>
          <a:xfrm>
            <a:off x="3249976" y="1371600"/>
            <a:ext cx="5558744" cy="4937760"/>
          </a:xfrm>
        </p:spPr>
        <p:txBody>
          <a:bodyPr/>
          <a:lstStyle/>
          <a:p>
            <a:r>
              <a:rPr lang="en-US" sz="2400" dirty="0" smtClean="0"/>
              <a:t>The purpose of the form is to:</a:t>
            </a:r>
          </a:p>
          <a:p>
            <a:pPr marL="514350" indent="-514350">
              <a:buFont typeface="+mj-lt"/>
              <a:buAutoNum type="arabicPeriod"/>
            </a:pPr>
            <a:r>
              <a:rPr lang="en-US" sz="2400" dirty="0" smtClean="0"/>
              <a:t>Enter the training into the LMS </a:t>
            </a:r>
          </a:p>
          <a:p>
            <a:pPr marL="514350" indent="-514350">
              <a:buFont typeface="+mj-lt"/>
              <a:buAutoNum type="arabicPeriod"/>
            </a:pPr>
            <a:r>
              <a:rPr lang="en-US" sz="2400" dirty="0" smtClean="0"/>
              <a:t>Help ensure duplicate courses do not exist</a:t>
            </a:r>
          </a:p>
          <a:p>
            <a:pPr marL="514350" indent="-514350">
              <a:buFont typeface="+mj-lt"/>
              <a:buAutoNum type="arabicPeriod"/>
            </a:pPr>
            <a:r>
              <a:rPr lang="en-US" sz="2400" dirty="0" smtClean="0"/>
              <a:t>Identify training that requires DPA approval</a:t>
            </a:r>
          </a:p>
          <a:p>
            <a:pPr marL="514350" indent="-514350">
              <a:buFont typeface="+mj-lt"/>
              <a:buAutoNum type="arabicPeriod"/>
            </a:pP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400969"/>
            <a:ext cx="2857500" cy="160020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078636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2" name="Christ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800" y="1417041"/>
            <a:ext cx="1227483" cy="3429000"/>
          </a:xfrm>
          <a:prstGeom prst="rect">
            <a:avLst/>
          </a:prstGeom>
          <a:effectLst>
            <a:outerShdw blurRad="50800" dist="38100" dir="2700000" algn="tl" rotWithShape="0">
              <a:prstClr val="black">
                <a:alpha val="40000"/>
              </a:prstClr>
            </a:outerShdw>
          </a:effectLst>
        </p:spPr>
      </p:pic>
      <p:pic>
        <p:nvPicPr>
          <p:cNvPr id="13" name="Christy"/>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73679" y="1415660"/>
            <a:ext cx="1314502" cy="3429000"/>
          </a:xfrm>
          <a:prstGeom prst="rect">
            <a:avLst/>
          </a:prstGeom>
          <a:effectLst>
            <a:outerShdw blurRad="50800" dist="38100" dir="2700000" algn="tl" rotWithShape="0">
              <a:prstClr val="black">
                <a:alpha val="40000"/>
              </a:prstClr>
            </a:outerShdw>
          </a:effectLst>
        </p:spPr>
      </p:pic>
      <p:pic>
        <p:nvPicPr>
          <p:cNvPr id="14" name="Rhonda"/>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729578" y="1417041"/>
            <a:ext cx="978726" cy="3429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576124" y="4846041"/>
            <a:ext cx="956159" cy="369332"/>
          </a:xfrm>
          <a:prstGeom prst="rect">
            <a:avLst/>
          </a:prstGeom>
          <a:noFill/>
        </p:spPr>
        <p:txBody>
          <a:bodyPr wrap="none" rtlCol="0">
            <a:spAutoFit/>
          </a:bodyPr>
          <a:lstStyle/>
          <a:p>
            <a:r>
              <a:rPr lang="en-US" b="1" dirty="0" smtClean="0"/>
              <a:t>Initiator</a:t>
            </a:r>
            <a:endParaRPr lang="en-US" b="1" dirty="0"/>
          </a:p>
        </p:txBody>
      </p:sp>
      <p:sp>
        <p:nvSpPr>
          <p:cNvPr id="16" name="TextBox 15"/>
          <p:cNvSpPr txBox="1"/>
          <p:nvPr/>
        </p:nvSpPr>
        <p:spPr>
          <a:xfrm>
            <a:off x="4083240" y="4844660"/>
            <a:ext cx="960519" cy="369332"/>
          </a:xfrm>
          <a:prstGeom prst="rect">
            <a:avLst/>
          </a:prstGeom>
          <a:noFill/>
        </p:spPr>
        <p:txBody>
          <a:bodyPr wrap="none" rtlCol="0">
            <a:spAutoFit/>
          </a:bodyPr>
          <a:lstStyle/>
          <a:p>
            <a:r>
              <a:rPr lang="en-US" b="1" dirty="0" smtClean="0"/>
              <a:t>Sponsor</a:t>
            </a:r>
            <a:endParaRPr lang="en-US" b="1" dirty="0"/>
          </a:p>
        </p:txBody>
      </p:sp>
      <p:sp>
        <p:nvSpPr>
          <p:cNvPr id="17" name="TextBox 16"/>
          <p:cNvSpPr txBox="1"/>
          <p:nvPr/>
        </p:nvSpPr>
        <p:spPr>
          <a:xfrm>
            <a:off x="7729578" y="4846041"/>
            <a:ext cx="1079142" cy="369332"/>
          </a:xfrm>
          <a:prstGeom prst="rect">
            <a:avLst/>
          </a:prstGeom>
          <a:noFill/>
        </p:spPr>
        <p:txBody>
          <a:bodyPr wrap="none" rtlCol="0">
            <a:spAutoFit/>
          </a:bodyPr>
          <a:lstStyle/>
          <a:p>
            <a:r>
              <a:rPr lang="en-US" b="1" dirty="0" smtClean="0"/>
              <a:t>HR / OED</a:t>
            </a:r>
            <a:endParaRPr lang="en-US" b="1" dirty="0"/>
          </a:p>
        </p:txBody>
      </p:sp>
      <p:sp>
        <p:nvSpPr>
          <p:cNvPr id="3" name="TextBox 2"/>
          <p:cNvSpPr txBox="1"/>
          <p:nvPr/>
        </p:nvSpPr>
        <p:spPr>
          <a:xfrm>
            <a:off x="1630496" y="1586429"/>
            <a:ext cx="2343183"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section one of form</a:t>
            </a:r>
            <a:endParaRPr lang="en-US" dirty="0"/>
          </a:p>
        </p:txBody>
      </p:sp>
      <p:sp>
        <p:nvSpPr>
          <p:cNvPr id="18" name="Right Arrow 17"/>
          <p:cNvSpPr/>
          <p:nvPr/>
        </p:nvSpPr>
        <p:spPr>
          <a:xfrm rot="10800000">
            <a:off x="1954258" y="4703618"/>
            <a:ext cx="1597446" cy="597925"/>
          </a:xfrm>
          <a:prstGeom prst="rightArrow">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469033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2" name="Christ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800" y="1417041"/>
            <a:ext cx="1227483" cy="3429000"/>
          </a:xfrm>
          <a:prstGeom prst="rect">
            <a:avLst/>
          </a:prstGeom>
          <a:effectLst>
            <a:outerShdw blurRad="50800" dist="38100" dir="2700000" algn="tl" rotWithShape="0">
              <a:prstClr val="black">
                <a:alpha val="40000"/>
              </a:prstClr>
            </a:outerShdw>
          </a:effectLst>
        </p:spPr>
      </p:pic>
      <p:pic>
        <p:nvPicPr>
          <p:cNvPr id="13" name="Christy"/>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73679" y="1415660"/>
            <a:ext cx="1314502" cy="3429000"/>
          </a:xfrm>
          <a:prstGeom prst="rect">
            <a:avLst/>
          </a:prstGeom>
          <a:effectLst>
            <a:outerShdw blurRad="50800" dist="38100" dir="2700000" algn="tl" rotWithShape="0">
              <a:prstClr val="black">
                <a:alpha val="40000"/>
              </a:prstClr>
            </a:outerShdw>
          </a:effectLst>
        </p:spPr>
      </p:pic>
      <p:pic>
        <p:nvPicPr>
          <p:cNvPr id="14" name="Rhonda"/>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729578" y="1417041"/>
            <a:ext cx="978726" cy="3429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576124" y="4846041"/>
            <a:ext cx="956159" cy="369332"/>
          </a:xfrm>
          <a:prstGeom prst="rect">
            <a:avLst/>
          </a:prstGeom>
          <a:noFill/>
        </p:spPr>
        <p:txBody>
          <a:bodyPr wrap="none" rtlCol="0">
            <a:spAutoFit/>
          </a:bodyPr>
          <a:lstStyle/>
          <a:p>
            <a:r>
              <a:rPr lang="en-US" b="1" dirty="0" smtClean="0"/>
              <a:t>Initiator</a:t>
            </a:r>
            <a:endParaRPr lang="en-US" b="1" dirty="0"/>
          </a:p>
        </p:txBody>
      </p:sp>
      <p:sp>
        <p:nvSpPr>
          <p:cNvPr id="16" name="TextBox 15"/>
          <p:cNvSpPr txBox="1"/>
          <p:nvPr/>
        </p:nvSpPr>
        <p:spPr>
          <a:xfrm>
            <a:off x="4083240" y="4844660"/>
            <a:ext cx="960519" cy="369332"/>
          </a:xfrm>
          <a:prstGeom prst="rect">
            <a:avLst/>
          </a:prstGeom>
          <a:noFill/>
        </p:spPr>
        <p:txBody>
          <a:bodyPr wrap="none" rtlCol="0">
            <a:spAutoFit/>
          </a:bodyPr>
          <a:lstStyle/>
          <a:p>
            <a:r>
              <a:rPr lang="en-US" b="1" dirty="0" smtClean="0"/>
              <a:t>Sponsor</a:t>
            </a:r>
            <a:endParaRPr lang="en-US" b="1" dirty="0"/>
          </a:p>
        </p:txBody>
      </p:sp>
      <p:sp>
        <p:nvSpPr>
          <p:cNvPr id="17" name="TextBox 16"/>
          <p:cNvSpPr txBox="1"/>
          <p:nvPr/>
        </p:nvSpPr>
        <p:spPr>
          <a:xfrm>
            <a:off x="7729578" y="4846041"/>
            <a:ext cx="1079142" cy="369332"/>
          </a:xfrm>
          <a:prstGeom prst="rect">
            <a:avLst/>
          </a:prstGeom>
          <a:noFill/>
        </p:spPr>
        <p:txBody>
          <a:bodyPr wrap="none" rtlCol="0">
            <a:spAutoFit/>
          </a:bodyPr>
          <a:lstStyle/>
          <a:p>
            <a:r>
              <a:rPr lang="en-US" b="1" dirty="0" smtClean="0"/>
              <a:t>HR / OED</a:t>
            </a:r>
            <a:endParaRPr lang="en-US" b="1" dirty="0"/>
          </a:p>
        </p:txBody>
      </p:sp>
      <p:sp>
        <p:nvSpPr>
          <p:cNvPr id="3" name="TextBox 2"/>
          <p:cNvSpPr txBox="1"/>
          <p:nvPr/>
        </p:nvSpPr>
        <p:spPr>
          <a:xfrm>
            <a:off x="5337288" y="1575412"/>
            <a:ext cx="2343183"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section two of form</a:t>
            </a:r>
            <a:endParaRPr lang="en-US" dirty="0"/>
          </a:p>
        </p:txBody>
      </p:sp>
      <p:sp>
        <p:nvSpPr>
          <p:cNvPr id="5" name="Right Arrow 4"/>
          <p:cNvSpPr/>
          <p:nvPr/>
        </p:nvSpPr>
        <p:spPr>
          <a:xfrm rot="10800000">
            <a:off x="5587945" y="4730363"/>
            <a:ext cx="1597446" cy="597925"/>
          </a:xfrm>
          <a:prstGeom prst="rightArrow">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14281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Christ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800" y="1417041"/>
            <a:ext cx="1227483" cy="3429000"/>
          </a:xfrm>
          <a:prstGeom prst="rect">
            <a:avLst/>
          </a:prstGeom>
          <a:effectLst>
            <a:outerShdw blurRad="50800" dist="38100" dir="2700000" algn="tl" rotWithShape="0">
              <a:prstClr val="black">
                <a:alpha val="40000"/>
              </a:prstClr>
            </a:outerShdw>
          </a:effectLst>
        </p:spPr>
      </p:pic>
      <p:pic>
        <p:nvPicPr>
          <p:cNvPr id="13" name="Christy"/>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973679" y="1415660"/>
            <a:ext cx="1314502" cy="3429000"/>
          </a:xfrm>
          <a:prstGeom prst="rect">
            <a:avLst/>
          </a:prstGeom>
          <a:effectLst>
            <a:outerShdw blurRad="50800" dist="38100" dir="2700000" algn="tl" rotWithShape="0">
              <a:prstClr val="black">
                <a:alpha val="40000"/>
              </a:prstClr>
            </a:outerShdw>
          </a:effectLst>
        </p:spPr>
      </p:pic>
      <p:pic>
        <p:nvPicPr>
          <p:cNvPr id="14" name="Rhonda"/>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729578" y="1417041"/>
            <a:ext cx="978726" cy="3429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576124" y="4846041"/>
            <a:ext cx="956159" cy="369332"/>
          </a:xfrm>
          <a:prstGeom prst="rect">
            <a:avLst/>
          </a:prstGeom>
          <a:noFill/>
        </p:spPr>
        <p:txBody>
          <a:bodyPr wrap="none" rtlCol="0">
            <a:spAutoFit/>
          </a:bodyPr>
          <a:lstStyle/>
          <a:p>
            <a:r>
              <a:rPr lang="en-US" b="1" dirty="0" smtClean="0"/>
              <a:t>Initiator</a:t>
            </a:r>
            <a:endParaRPr lang="en-US" b="1" dirty="0"/>
          </a:p>
        </p:txBody>
      </p:sp>
      <p:sp>
        <p:nvSpPr>
          <p:cNvPr id="16" name="TextBox 15"/>
          <p:cNvSpPr txBox="1"/>
          <p:nvPr/>
        </p:nvSpPr>
        <p:spPr>
          <a:xfrm>
            <a:off x="4083240" y="4844660"/>
            <a:ext cx="960519" cy="369332"/>
          </a:xfrm>
          <a:prstGeom prst="rect">
            <a:avLst/>
          </a:prstGeom>
          <a:noFill/>
        </p:spPr>
        <p:txBody>
          <a:bodyPr wrap="none" rtlCol="0">
            <a:spAutoFit/>
          </a:bodyPr>
          <a:lstStyle/>
          <a:p>
            <a:r>
              <a:rPr lang="en-US" b="1" dirty="0" smtClean="0"/>
              <a:t>Sponsor</a:t>
            </a:r>
            <a:endParaRPr lang="en-US" b="1" dirty="0"/>
          </a:p>
        </p:txBody>
      </p:sp>
      <p:sp>
        <p:nvSpPr>
          <p:cNvPr id="17" name="TextBox 16"/>
          <p:cNvSpPr txBox="1"/>
          <p:nvPr/>
        </p:nvSpPr>
        <p:spPr>
          <a:xfrm>
            <a:off x="7729578" y="4846041"/>
            <a:ext cx="1079142" cy="369332"/>
          </a:xfrm>
          <a:prstGeom prst="rect">
            <a:avLst/>
          </a:prstGeom>
          <a:noFill/>
        </p:spPr>
        <p:txBody>
          <a:bodyPr wrap="none" rtlCol="0">
            <a:spAutoFit/>
          </a:bodyPr>
          <a:lstStyle/>
          <a:p>
            <a:r>
              <a:rPr lang="en-US" b="1" dirty="0" smtClean="0"/>
              <a:t>HR / OED</a:t>
            </a:r>
            <a:endParaRPr lang="en-US" b="1" dirty="0"/>
          </a:p>
        </p:txBody>
      </p:sp>
      <p:sp>
        <p:nvSpPr>
          <p:cNvPr id="3" name="TextBox 2"/>
          <p:cNvSpPr txBox="1"/>
          <p:nvPr/>
        </p:nvSpPr>
        <p:spPr>
          <a:xfrm>
            <a:off x="5337288" y="1575412"/>
            <a:ext cx="234318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section three of form</a:t>
            </a:r>
          </a:p>
          <a:p>
            <a:pPr marL="285750" indent="-285750">
              <a:buFont typeface="Arial" panose="020B0604020202020204" pitchFamily="34" charset="0"/>
              <a:buChar char="•"/>
            </a:pPr>
            <a:r>
              <a:rPr lang="en-US" dirty="0" smtClean="0"/>
              <a:t>Approves</a:t>
            </a:r>
            <a:endParaRPr lang="en-US" dirty="0"/>
          </a:p>
        </p:txBody>
      </p:sp>
      <p:sp>
        <p:nvSpPr>
          <p:cNvPr id="5" name="Right Arrow 4"/>
          <p:cNvSpPr/>
          <p:nvPr/>
        </p:nvSpPr>
        <p:spPr>
          <a:xfrm>
            <a:off x="5587945" y="4730363"/>
            <a:ext cx="1597446" cy="597925"/>
          </a:xfrm>
          <a:prstGeom prst="rightArrow">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401781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1" val="0"/>
  <p:tag name="ARTICULATE_REFERENCE_1" val="https://www.colorado.gov/pacific/dhr/job-opportunities-2"/>
  <p:tag name="ARTICULATE_REFERENCE_TITLE_1" val="Job Opportunities Page"/>
  <p:tag name="ARTICULATE_REFERENCE_ID_1" val="9ae3866e-4bec-4313-a725-6e531991eac6"/>
  <p:tag name="ARTICULATE_REFERENCE_TYPE_2" val="1"/>
  <p:tag name="ARTICULATE_REFERENCE_2" val="C:\Users\princej\Desktop\How to Apply for a Job at CDOT\S5_01_QR_Job Duty Worksheet.docx"/>
  <p:tag name="ARTICULATE_REFERENCE_TITLE_2" val="Job Duty Worksheet"/>
  <p:tag name="ARTICULATE_REFERENCE_ID_2" val="43291ccd-2725-461f-adc1-338176d05366"/>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REFERENCE_COUNT" val="3"/>
  <p:tag name="ARTICULATE_PLAYER_GLOSSARY_XML" val="&lt;?xml version=&quot;1.0&quot; encoding=&quot;utf-16&quot;?&gt;&lt;glossary xmlns:xsi=&quot;http://www.w3.org/2001/XMLSchema-instance&quot; xmlns:xsd=&quot;http://www.w3.org/2001/XMLSchema&quot;&gt;&lt;terms&gt;&lt;term name=&quot;Announcement&quot; definition=&quot;The published notice for a position or class that will be filled on the basis of merit and fitness.&quot;&gt;&lt;TranslationGuid&gt;33696731-e9a1-4a66-9aec-7fa0953a4596&lt;/TranslationGuid&gt;&lt;/term&gt;&lt;term name=&quot;Comparative Analysis&quot; definition=&quot;A process that utilizes professionally accepted standards that compares specific job-related knowledge, skills, abilities, behaviors and other competencies. &quot;&gt;&lt;TranslationGuid&gt;acea3900-cc4a-41da-8229-fa157f332fc6&lt;/TranslationGuid&gt;&lt;/term&gt;&lt;term name=&quot;Eligible List&quot; definition=&quot;A list of persons who have successfully passed through a comparative analysis and may be considered for appointment. Referrals are drawn from this list.&quot;&gt;&lt;TranslationGuid&gt;e1fc335c-8cbf-4980-b11b-18c83ede2eed&lt;/TranslationGuid&gt;&lt;/term&gt;&lt;term name=&quot;Exceptional Applicant&quot; definition=&quot;The combination of skills, abilities, training, experience, and fit that the ideal candidate should have for a specific position.  &quot;&gt;&lt;TranslationGuid&gt;b77a93e4-6a77-4438-83f2-b62988ad91c3&lt;/TranslationGuid&gt;&lt;/term&gt;&lt;term name=&quot;Job Interest Card&quot; definition=&quot;Ability to select as many job categories for which a candidate would like to receive email notifications each time a position opens with the State of Colorado for 12 months.&quot;&gt;&lt;TranslationGuid&gt;0c9511ac-51b0-4b94-99ae-a5193bc4ce37&lt;/TranslationGuid&gt;&lt;/term&gt;&lt;term name=&quot;Minimum Qualifications&quot; definition=&quot;The screening criteria, which can include education, experience, licensure, and certification, used to identify which candidates possess the minimum skills necessary to perform the job duties.&quot;&gt;&lt;TranslationGuid&gt;008fae24-9680-43f3-8cea-8da1cca38dbc&lt;/TranslationGuid&gt;&lt;/term&gt;&lt;term name=&quot;State Application Process&quot; definition=&quot;All the steps required by the Colorado State Constitution, State Personnel Rules, and CDOT Processes for the selection of a preferred candidate.&quot;&gt;&lt;TranslationGuid&gt;4a364915-0a96-48ad-8488-3233cdb1df5f&lt;/TranslationGuid&gt;&lt;/term&gt;&lt;/terms&gt;&lt;/glossary&gt;"/>
  <p:tag name="TAG_BACKING_FORM_KEY" val="2557946-c:\users\princej\desktop\cdot training form\form training.pptx"/>
  <p:tag name="ARTICULATE_PRESENTER_VERSION" val="7"/>
  <p:tag name="ARTICULATE_USED_PAGE_ORIENTATION" val="1"/>
  <p:tag name="ARTICULATE_USED_PAGE_SIZE" val="1"/>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UDIO_ID" val="630"/>
  <p:tag name="ARTICULATE_USED_LAYOUT" val="9"/>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UDIO_ID" val="629"/>
  <p:tag name="ARTICULATE_USED_LAYOUT" val="9"/>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CHARACTER_FILE" val=".\characters\c448953d-4f87-4cb8-b315-cf6f16d8ebc8.png"/>
  <p:tag name="ARTICULATE_CHARACTER_TYPE" val="photographic"/>
  <p:tag name="ARTICULATE_CHARACTER_ID" val="Christian"/>
  <p:tag name="ARTICULATE_CHARACTER_CROP" val="_E5D6333a"/>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71e92622-226b-4169-8a52-ffaecc66c84b.png"/>
  <p:tag name="ARTICULATE_CHARACTER_TYPE" val="photographic"/>
  <p:tag name="ARTICULATE_CHARACTER_ID" val="Christy"/>
  <p:tag name="ARTICULATE_CHARACTER_CROP" val="christy47a"/>
</p:tagLst>
</file>

<file path=ppt/tags/tag14.xml><?xml version="1.0" encoding="utf-8"?>
<p:tagLst xmlns:a="http://schemas.openxmlformats.org/drawingml/2006/main" xmlns:r="http://schemas.openxmlformats.org/officeDocument/2006/relationships" xmlns:p="http://schemas.openxmlformats.org/presentationml/2006/main">
  <p:tag name="ARTICULATE_CHARACTER_FILE" val=".\characters\2a3a2888-0fbd-4471-99e5-90703d7488ec.png"/>
  <p:tag name="ARTICULATE_CHARACTER_TYPE" val="photographic"/>
  <p:tag name="ARTICULATE_CHARACTER_ID" val="Rhonda"/>
  <p:tag name="ARTICULATE_CHARACTER_CROP" val="_E5D5587a"/>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UDIO_ID" val="629"/>
  <p:tag name="ARTICULATE_USED_LAYOUT" val="9"/>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CHARACTER_FILE" val=".\characters\c448953d-4f87-4cb8-b315-cf6f16d8ebc8.png"/>
  <p:tag name="ARTICULATE_CHARACTER_TYPE" val="photographic"/>
  <p:tag name="ARTICULATE_CHARACTER_ID" val="Christian"/>
  <p:tag name="ARTICULATE_CHARACTER_CROP" val="_E5D6333a"/>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71e92622-226b-4169-8a52-ffaecc66c84b.png"/>
  <p:tag name="ARTICULATE_CHARACTER_TYPE" val="photographic"/>
  <p:tag name="ARTICULATE_CHARACTER_ID" val="Christy"/>
  <p:tag name="ARTICULATE_CHARACTER_CROP" val="christy47a"/>
</p:tagLst>
</file>

<file path=ppt/tags/tag19.xml><?xml version="1.0" encoding="utf-8"?>
<p:tagLst xmlns:a="http://schemas.openxmlformats.org/drawingml/2006/main" xmlns:r="http://schemas.openxmlformats.org/officeDocument/2006/relationships" xmlns:p="http://schemas.openxmlformats.org/presentationml/2006/main">
  <p:tag name="ARTICULATE_CHARACTER_FILE" val=".\characters\2a3a2888-0fbd-4471-99e5-90703d7488ec.png"/>
  <p:tag name="ARTICULATE_CHARACTER_TYPE" val="photographic"/>
  <p:tag name="ARTICULATE_CHARACTER_ID" val="Rhonda"/>
  <p:tag name="ARTICULATE_CHARACTER_CROP" val="_E5D5587a"/>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ARTICULATE_NAV_LEVEL" val="1"/>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UDIO_ID" val="629"/>
  <p:tag name="ARTICULATE_USED_LAYOUT" val="9"/>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CHARACTER_FILE" val=".\characters\c448953d-4f87-4cb8-b315-cf6f16d8ebc8.png"/>
  <p:tag name="ARTICULATE_CHARACTER_TYPE" val="photographic"/>
  <p:tag name="ARTICULATE_CHARACTER_ID" val="Christian"/>
  <p:tag name="ARTICULATE_CHARACTER_CROP" val="_E5D6333a"/>
</p:tagLst>
</file>

<file path=ppt/tags/tag23.xml><?xml version="1.0" encoding="utf-8"?>
<p:tagLst xmlns:a="http://schemas.openxmlformats.org/drawingml/2006/main" xmlns:r="http://schemas.openxmlformats.org/officeDocument/2006/relationships" xmlns:p="http://schemas.openxmlformats.org/presentationml/2006/main">
  <p:tag name="ARTICULATE_CHARACTER_FILE" val=".\characters\71e92622-226b-4169-8a52-ffaecc66c84b.png"/>
  <p:tag name="ARTICULATE_CHARACTER_TYPE" val="photographic"/>
  <p:tag name="ARTICULATE_CHARACTER_ID" val="Christy"/>
  <p:tag name="ARTICULATE_CHARACTER_CROP" val="christy47a"/>
</p:tagLst>
</file>

<file path=ppt/tags/tag24.xml><?xml version="1.0" encoding="utf-8"?>
<p:tagLst xmlns:a="http://schemas.openxmlformats.org/drawingml/2006/main" xmlns:r="http://schemas.openxmlformats.org/officeDocument/2006/relationships" xmlns:p="http://schemas.openxmlformats.org/presentationml/2006/main">
  <p:tag name="ARTICULATE_CHARACTER_FILE" val=".\characters\2a3a2888-0fbd-4471-99e5-90703d7488ec.png"/>
  <p:tag name="ARTICULATE_CHARACTER_TYPE" val="photographic"/>
  <p:tag name="ARTICULATE_CHARACTER_ID" val="Rhonda"/>
  <p:tag name="ARTICULATE_CHARACTER_CROP" val="_E5D5587a"/>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26.xml><?xml version="1.0" encoding="utf-8"?>
<p:tagLst xmlns:a="http://schemas.openxmlformats.org/drawingml/2006/main" xmlns:r="http://schemas.openxmlformats.org/officeDocument/2006/relationships" xmlns:p="http://schemas.openxmlformats.org/presentationml/2006/main">
  <p:tag name="ENGAGE_INTERACTION_FILENAME" val="C:\Users\princej\Desktop\Articulate Templates\eLearning Templates\Guided Image Template.intr"/>
  <p:tag name="ARTICULATE_SHOW_IN_MENU" val="multipleitems"/>
  <p:tag name="ENGAGE_INTERACTION_FINISH" val="2"/>
  <p:tag name="ENGAGE_INTERACTION_FINISH_MESSAGE" val="Next Slide"/>
  <p:tag name="OVERRIDE" val="ENGAGE_INTERACTION_SLIDE"/>
  <p:tag name="ENGAGE_INTERACTION_TITLE" val="Sample Guided Image"/>
  <p:tag name="ARTICULATE_DESCRIPTION" val="Guided Image - 4 Labels (Including Introduction)"/>
  <p:tag name="ENGAGE_INTERACTION_SLIDE_ID" val="633"/>
  <p:tag name="ENGAGE_INTERACTION_FORCE_UPDATE" val="0"/>
  <p:tag name="ENGAGE_LAST_MODIFY_DATE" val="42500.4193981482"/>
  <p:tag name="EMBEDDEDCONTENT_LASTWRITETIMEUTC" val="2016-05-10 16:03:56Z"/>
  <p:tag name="ELAPSEDTIME" val="20"/>
  <p:tag name="ENGAGE_PRESENTATION_MODE" val="interactive"/>
  <p:tag name="ARTICULATE_NAV_LEVEL" val="1"/>
  <p:tag name="ARTICULATE_SLIDE_PRESENTER_GUID" val="5a3a93b4-1d0e-4949-b120-3e37323def55"/>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UDIO_ID" val="633"/>
  <p:tag name="ARTICULATE_USED_LAYOUT" val="1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593"/>
  <p:tag name="ORIGINAL_AUDIO_FILEPATH" val="C:\Users\princej\Desktop\02.wav"/>
  <p:tag name="ELAPSEDTIME" val="54.282"/>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ARTICULATE_NAV_LEVEL" val="2"/>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5a3a93b4-1d0e-4949-b120-3e37323def55"/>
  <p:tag name="ARTICULATE_SLIDE_PAUSE" val="1"/>
  <p:tag name="ARTICULATE_LOCK_SLIDE" val="0"/>
  <p:tag name="ARTICULATE_HIDE_SLIDE" val="0"/>
  <p:tag name="ARTICULATE_PLAYER_CONTROL_PREVIOUS" val="True"/>
  <p:tag name="ARTICULATE_PLAYER_CONTROL_NEXT" val="True"/>
  <p:tag name="AUDIO_ID" val="631"/>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5a3a93b4-1d0e-4949-b120-3e37323def55"/>
  <p:tag name="ARTICULATE_SLIDE_PAUSE" val="1"/>
  <p:tag name="ARTICULATE_LOCK_SLIDE" val="0"/>
  <p:tag name="ARTICULATE_HIDE_SLIDE" val="0"/>
  <p:tag name="ARTICULATE_PLAYER_CONTROL_PREVIOUS" val="True"/>
  <p:tag name="ARTICULATE_PLAYER_CONTROL_NEXT" val="True"/>
  <p:tag name="AUDIO_ID" val="631"/>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ENGAGE_INTERACTION_FILENAME" val="C:\Users\princej\Desktop\Articulate Templates\eLearning Templates\FAQ Template.intr"/>
  <p:tag name="ENGAGE_INTERACTION_FINISH" val="2"/>
  <p:tag name="ENGAGE_INTERACTION_FINISH_MESSAGE" val="Next Slide"/>
  <p:tag name="ARTICULATE_SHOW_IN_MENU" val="multipleitems"/>
  <p:tag name="OVERRIDE" val="ENGAGE_INTERACTION_SLIDE"/>
  <p:tag name="ENGAGE_INTERACTION_TITLE" val="Frequently Asked Questions"/>
  <p:tag name="ARTICULATE_DESCRIPTION" val="FAQ - 4 Questions (Including Introduction)"/>
  <p:tag name="ENGAGE_INTERACTION_SLIDE_ID" val="632"/>
  <p:tag name="ENGAGE_INTERACTION_FORCE_UPDATE" val="0"/>
  <p:tag name="ENGAGE_LAST_MODIFY_DATE" val="42500.4214699074"/>
  <p:tag name="EMBEDDEDCONTENT_LASTWRITETIMEUTC" val="2016-05-10 16:06:55Z"/>
  <p:tag name="ELAPSEDTIME" val="20"/>
  <p:tag name="ENGAGE_PRESENTATION_MODE" val="interactive"/>
  <p:tag name="ARTICULATE_NAV_LEVEL" val="1"/>
  <p:tag name="ARTICULATE_SLIDE_PRESENTER_GUID" val="5a3a93b4-1d0e-4949-b120-3e37323def55"/>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UDIO_ID" val="632"/>
  <p:tag name="ARTICULATE_USED_LAYOUT" val="1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5.xml><?xml version="1.0" encoding="utf-8"?>
<p:tagLst xmlns:a="http://schemas.openxmlformats.org/drawingml/2006/main" xmlns:r="http://schemas.openxmlformats.org/officeDocument/2006/relationships" xmlns:p="http://schemas.openxmlformats.org/presentationml/2006/main">
  <p:tag name="ANNOTATION_COUNT" val="0"/>
  <p:tag name="AUDIO_ID" val="628"/>
  <p:tag name="ARTICULATE_NAV_LEVEL" val="2"/>
  <p:tag name="ARTICULATE_SLIDE_PRESENTER_GUID" val="5a3a93b4-1d0e-4949-b120-3e37323def55"/>
  <p:tag name="ARTICULATE_SLIDE_PAUSE" val="1"/>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0"/>
  <p:tag name="MARGIN_3" val="26.87504"/>
  <p:tag name="MARGIN_4" val="40.37504"/>
  <p:tag name="MARGIN_5" val="40.37504"/>
  <p:tag name="FONT_SIZE" val="11"/>
</p:tagLst>
</file>

<file path=ppt/tags/tag8.xml><?xml version="1.0" encoding="utf-8"?>
<p:tagLst xmlns:a="http://schemas.openxmlformats.org/drawingml/2006/main" xmlns:r="http://schemas.openxmlformats.org/officeDocument/2006/relationships" xmlns:p="http://schemas.openxmlformats.org/presentationml/2006/main">
  <p:tag name="AUDIO_ID" val="521"/>
  <p:tag name="ARTICULATE_NAV_LEVEL" val="1"/>
  <p:tag name="ARTICULATE_SLIDE_PRESENTER_GUID" val="5a3a93b4-1d0e-4949-b120-3e37323def55"/>
  <p:tag name="ARTICULATE_SLIDE_PAUSE" val="1"/>
  <p:tag name="ARTICULATE_LOCK_SLIDE" val="0"/>
  <p:tag name="ARTICULATE_HIDE_SLIDE" val="0"/>
  <p:tag name="ARTICULATE_PLAYER_CONTROL_PREVIOUS" val="True"/>
  <p:tag name="ARTICULATE_PLAYER_CONTROL_NEXT" val="True"/>
  <p:tag name="ARTICULATE_NEXT_BUTTON_ID" val="628"/>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596"/>
  <p:tag name="ARTICULATE_NAV_LEVEL" val="2"/>
  <p:tag name="ARTICULATE_SLIDE_PRESENTER_GUID" val="5a3a93b4-1d0e-4949-b120-3e37323def55"/>
  <p:tag name="ARTICULATE_SLIDE_PAUSE" val="0"/>
  <p:tag name="ARTICULATE_LOCK_SLIDE" val="0"/>
  <p:tag name="ARTICULATE_HIDE_SLIDE" val="0"/>
  <p:tag name="ARTICULATE_PLAYER_CONTROL_PREVIOUS" val="True"/>
  <p:tag name="ARTICULATE_PLAYER_CONTROL_NEXT" val="True"/>
  <p:tag name="ARTICULATE_USED_LAYOUT" val="9"/>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11412</TotalTime>
  <Words>888</Words>
  <Application>Microsoft Office PowerPoint</Application>
  <PresentationFormat>On-screen Show (4:3)</PresentationFormat>
  <Paragraphs>111</Paragraphs>
  <Slides>15</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Rounded MT Bold</vt:lpstr>
      <vt:lpstr>Calibri</vt:lpstr>
      <vt:lpstr>Lucida Grande</vt:lpstr>
      <vt:lpstr>Museo 300</vt:lpstr>
      <vt:lpstr>Museo Slab 500</vt:lpstr>
      <vt:lpstr>Template2</vt:lpstr>
      <vt:lpstr>1_Template2</vt:lpstr>
      <vt:lpstr>2_Template2</vt:lpstr>
      <vt:lpstr>Completing the Request for Development of New Training Form</vt:lpstr>
      <vt:lpstr>Navigation, Resources and Glossary</vt:lpstr>
      <vt:lpstr>Outline</vt:lpstr>
      <vt:lpstr>Getting Started</vt:lpstr>
      <vt:lpstr>Locating the Form</vt:lpstr>
      <vt:lpstr>Purpose of Form</vt:lpstr>
      <vt:lpstr>Roles</vt:lpstr>
      <vt:lpstr>Roles</vt:lpstr>
      <vt:lpstr>Roles</vt:lpstr>
      <vt:lpstr>Sample Guided Image</vt:lpstr>
      <vt:lpstr>Completing the Form </vt:lpstr>
      <vt:lpstr>PowerPoint Presentation</vt:lpstr>
      <vt:lpstr>Timeframes and Help</vt:lpstr>
      <vt:lpstr>Timeframes</vt:lpstr>
      <vt:lpstr>Frequently Asked 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645</cp:revision>
  <cp:lastPrinted>2015-10-22T14:00:12Z</cp:lastPrinted>
  <dcterms:created xsi:type="dcterms:W3CDTF">2015-10-07T16:48:52Z</dcterms:created>
  <dcterms:modified xsi:type="dcterms:W3CDTF">2016-05-10T17:29:14Z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B8A396D1-CC93-438C-A925-D2C96B57E47F</vt:lpwstr>
  </property>
  <property fmtid="{D5CDD505-2E9C-101B-9397-08002B2CF9AE}" pid="6" name="ArticulateProjectFull">
    <vt:lpwstr>C:\Users\princej\Desktop\CDOT Training Form\Form Training.ppta</vt:lpwstr>
  </property>
</Properties>
</file>