
<file path=[Content_Types].xml><?xml version="1.0" encoding="utf-8"?>
<Types xmlns="http://schemas.openxmlformats.org/package/2006/content-types">
  <Default Extension="png" ContentType="image/png"/>
  <Default Extension="bin" ContentType="application/vnd.ms-office.activeX"/>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activeX/activeX1.xml" ContentType="application/vnd.ms-office.activeX+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3.xml" ContentType="application/vnd.openxmlformats-officedocument.presentationml.notesSlide+xml"/>
  <Override PartName="/ppt/tags/tag68.xml" ContentType="application/vnd.openxmlformats-officedocument.presentationml.tags+xml"/>
  <Override PartName="/ppt/notesSlides/notesSlide34.xml" ContentType="application/vnd.openxmlformats-officedocument.presentationml.notesSlide+xml"/>
  <Override PartName="/ppt/tags/tag69.xml" ContentType="application/vnd.openxmlformats-officedocument.presentationml.tags+xml"/>
  <Override PartName="/ppt/notesSlides/notesSlide3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3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3.xml" ContentType="application/vnd.openxmlformats-officedocument.presentationml.notesSlide+xml"/>
  <Override PartName="/ppt/tags/tag92.xml" ContentType="application/vnd.openxmlformats-officedocument.presentationml.tags+xml"/>
  <Override PartName="/ppt/notesSlides/notesSlide44.xml" ContentType="application/vnd.openxmlformats-officedocument.presentationml.notesSlide+xml"/>
  <Override PartName="/ppt/tags/tag93.xml" ContentType="application/vnd.openxmlformats-officedocument.presentationml.tags+xml"/>
  <Override PartName="/ppt/notesSlides/notesSlide45.xml" ContentType="application/vnd.openxmlformats-officedocument.presentationml.notesSlide+xml"/>
  <Override PartName="/ppt/tags/tag94.xml" ContentType="application/vnd.openxmlformats-officedocument.presentationml.tags+xml"/>
  <Override PartName="/ppt/notesSlides/notesSlide46.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4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4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49.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50.xml" ContentType="application/vnd.openxmlformats-officedocument.presentationml.notesSlide+xml"/>
  <Override PartName="/ppt/tags/tag109.xml" ContentType="application/vnd.openxmlformats-officedocument.presentationml.tags+xml"/>
  <Override PartName="/ppt/notesSlides/notesSlide5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52.xml" ContentType="application/vnd.openxmlformats-officedocument.presentationml.notesSlide+xml"/>
  <Override PartName="/ppt/tags/tag114.xml" ContentType="application/vnd.openxmlformats-officedocument.presentationml.tags+xml"/>
  <Override PartName="/ppt/notesSlides/notesSlide53.xml" ContentType="application/vnd.openxmlformats-officedocument.presentationml.notesSlide+xml"/>
  <Override PartName="/ppt/tags/tag115.xml" ContentType="application/vnd.openxmlformats-officedocument.presentationml.tags+xml"/>
  <Override PartName="/ppt/notesSlides/notesSlide54.xml" ContentType="application/vnd.openxmlformats-officedocument.presentationml.notesSlide+xml"/>
  <Override PartName="/ppt/tags/tag116.xml" ContentType="application/vnd.openxmlformats-officedocument.presentationml.tags+xml"/>
  <Override PartName="/ppt/notesSlides/notesSlide55.xml" ContentType="application/vnd.openxmlformats-officedocument.presentationml.notesSlide+xml"/>
  <Override PartName="/ppt/tags/tag117.xml" ContentType="application/vnd.openxmlformats-officedocument.presentationml.tags+xml"/>
  <Override PartName="/ppt/notesSlides/notesSlide5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57.xml" ContentType="application/vnd.openxmlformats-officedocument.presentationml.notesSlide+xml"/>
  <Override PartName="/ppt/tags/tag122.xml" ContentType="application/vnd.openxmlformats-officedocument.presentationml.tags+xml"/>
  <Override PartName="/ppt/notesSlides/notesSlide58.xml" ContentType="application/vnd.openxmlformats-officedocument.presentationml.notesSlide+xml"/>
  <Override PartName="/ppt/tags/tag123.xml" ContentType="application/vnd.openxmlformats-officedocument.presentationml.tags+xml"/>
  <Override PartName="/ppt/notesSlides/notesSlide59.xml" ContentType="application/vnd.openxmlformats-officedocument.presentationml.notesSlide+xml"/>
  <Override PartName="/ppt/tags/tag124.xml" ContentType="application/vnd.openxmlformats-officedocument.presentationml.tags+xml"/>
  <Override PartName="/ppt/activeX/activeX2.xml" ContentType="application/vnd.ms-office.activeX+xml"/>
  <Override PartName="/ppt/tags/tag125.xml" ContentType="application/vnd.openxmlformats-officedocument.presentationml.tags+xml"/>
  <Override PartName="/ppt/notesSlides/notesSlide60.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61.xml" ContentType="application/vnd.openxmlformats-officedocument.presentationml.notesSlide+xml"/>
  <Override PartName="/ppt/tags/tag130.xml" ContentType="application/vnd.openxmlformats-officedocument.presentationml.tags+xml"/>
  <Override PartName="/ppt/activeX/activeX3.xml" ContentType="application/vnd.ms-office.activeX+xml"/>
  <Override PartName="/ppt/tags/tag131.xml" ContentType="application/vnd.openxmlformats-officedocument.presentationml.tags+xml"/>
  <Override PartName="/ppt/notesSlides/notesSlide62.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63.xml" ContentType="application/vnd.openxmlformats-officedocument.presentationml.notesSlide+xml"/>
  <Override PartName="/ppt/tags/tag134.xml" ContentType="application/vnd.openxmlformats-officedocument.presentationml.tags+xml"/>
  <Override PartName="/ppt/notesSlides/notesSlide64.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65.xml" ContentType="application/vnd.openxmlformats-officedocument.presentationml.notesSlide+xml"/>
  <Override PartName="/ppt/tags/tag139.xml" ContentType="application/vnd.openxmlformats-officedocument.presentationml.tags+xml"/>
  <Override PartName="/ppt/notesSlides/notesSlide66.xml" ContentType="application/vnd.openxmlformats-officedocument.presentationml.notesSlide+xml"/>
  <Override PartName="/ppt/tags/tag140.xml" ContentType="application/vnd.openxmlformats-officedocument.presentationml.tags+xml"/>
  <Override PartName="/ppt/notesSlides/notesSlide6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68.xml" ContentType="application/vnd.openxmlformats-officedocument.presentationml.notesSlide+xml"/>
  <Override PartName="/ppt/tags/tag145.xml" ContentType="application/vnd.openxmlformats-officedocument.presentationml.tags+xml"/>
  <Override PartName="/ppt/notesSlides/notesSlide69.xml" ContentType="application/vnd.openxmlformats-officedocument.presentationml.notesSlide+xml"/>
  <Override PartName="/ppt/tags/tag146.xml" ContentType="application/vnd.openxmlformats-officedocument.presentationml.tags+xml"/>
  <Override PartName="/ppt/notesSlides/notesSlide70.xml" ContentType="application/vnd.openxmlformats-officedocument.presentationml.notesSlide+xml"/>
  <Override PartName="/ppt/tags/tag147.xml" ContentType="application/vnd.openxmlformats-officedocument.presentationml.tags+xml"/>
  <Override PartName="/ppt/notesSlides/notesSlide7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72.xml" ContentType="application/vnd.openxmlformats-officedocument.presentationml.notesSlide+xml"/>
  <Override PartName="/ppt/tags/tag152.xml" ContentType="application/vnd.openxmlformats-officedocument.presentationml.tags+xml"/>
  <Override PartName="/ppt/notesSlides/notesSlide73.xml" ContentType="application/vnd.openxmlformats-officedocument.presentationml.notesSlide+xml"/>
  <Override PartName="/ppt/tags/tag153.xml" ContentType="application/vnd.openxmlformats-officedocument.presentationml.tags+xml"/>
  <Override PartName="/ppt/notesSlides/notesSlide74.xml" ContentType="application/vnd.openxmlformats-officedocument.presentationml.notesSlide+xml"/>
  <Override PartName="/ppt/tags/tag154.xml" ContentType="application/vnd.openxmlformats-officedocument.presentationml.tags+xml"/>
  <Override PartName="/ppt/notesSlides/notesSlide75.xml" ContentType="application/vnd.openxmlformats-officedocument.presentationml.notesSlide+xml"/>
  <Override PartName="/ppt/tags/tag155.xml" ContentType="application/vnd.openxmlformats-officedocument.presentationml.tags+xml"/>
  <Override PartName="/ppt/notesSlides/notesSlide7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79"/>
  </p:notesMasterIdLst>
  <p:handoutMasterIdLst>
    <p:handoutMasterId r:id="rId80"/>
  </p:handoutMasterIdLst>
  <p:sldIdLst>
    <p:sldId id="670" r:id="rId2"/>
    <p:sldId id="354" r:id="rId3"/>
    <p:sldId id="567" r:id="rId4"/>
    <p:sldId id="674" r:id="rId5"/>
    <p:sldId id="629" r:id="rId6"/>
    <p:sldId id="456" r:id="rId7"/>
    <p:sldId id="612" r:id="rId8"/>
    <p:sldId id="562" r:id="rId9"/>
    <p:sldId id="627" r:id="rId10"/>
    <p:sldId id="630" r:id="rId11"/>
    <p:sldId id="521" r:id="rId12"/>
    <p:sldId id="569" r:id="rId13"/>
    <p:sldId id="613" r:id="rId14"/>
    <p:sldId id="583" r:id="rId15"/>
    <p:sldId id="614" r:id="rId16"/>
    <p:sldId id="615" r:id="rId17"/>
    <p:sldId id="589" r:id="rId18"/>
    <p:sldId id="634" r:id="rId19"/>
    <p:sldId id="595" r:id="rId20"/>
    <p:sldId id="571" r:id="rId21"/>
    <p:sldId id="616" r:id="rId22"/>
    <p:sldId id="631" r:id="rId23"/>
    <p:sldId id="526" r:id="rId24"/>
    <p:sldId id="594" r:id="rId25"/>
    <p:sldId id="596" r:id="rId26"/>
    <p:sldId id="611" r:id="rId27"/>
    <p:sldId id="599" r:id="rId28"/>
    <p:sldId id="671" r:id="rId29"/>
    <p:sldId id="672" r:id="rId30"/>
    <p:sldId id="673" r:id="rId31"/>
    <p:sldId id="618" r:id="rId32"/>
    <p:sldId id="652" r:id="rId33"/>
    <p:sldId id="681" r:id="rId34"/>
    <p:sldId id="675" r:id="rId35"/>
    <p:sldId id="678" r:id="rId36"/>
    <p:sldId id="617" r:id="rId37"/>
    <p:sldId id="653" r:id="rId38"/>
    <p:sldId id="619" r:id="rId39"/>
    <p:sldId id="654" r:id="rId40"/>
    <p:sldId id="620" r:id="rId41"/>
    <p:sldId id="657" r:id="rId42"/>
    <p:sldId id="658" r:id="rId43"/>
    <p:sldId id="605" r:id="rId44"/>
    <p:sldId id="607" r:id="rId45"/>
    <p:sldId id="608" r:id="rId46"/>
    <p:sldId id="609" r:id="rId47"/>
    <p:sldId id="655" r:id="rId48"/>
    <p:sldId id="606" r:id="rId49"/>
    <p:sldId id="625" r:id="rId50"/>
    <p:sldId id="628" r:id="rId51"/>
    <p:sldId id="623" r:id="rId52"/>
    <p:sldId id="626" r:id="rId53"/>
    <p:sldId id="632" r:id="rId54"/>
    <p:sldId id="532" r:id="rId55"/>
    <p:sldId id="635" r:id="rId56"/>
    <p:sldId id="650" r:id="rId57"/>
    <p:sldId id="651" r:id="rId58"/>
    <p:sldId id="664" r:id="rId59"/>
    <p:sldId id="637" r:id="rId60"/>
    <p:sldId id="643" r:id="rId61"/>
    <p:sldId id="648" r:id="rId62"/>
    <p:sldId id="642" r:id="rId63"/>
    <p:sldId id="636" r:id="rId64"/>
    <p:sldId id="639" r:id="rId65"/>
    <p:sldId id="578" r:id="rId66"/>
    <p:sldId id="649" r:id="rId67"/>
    <p:sldId id="656" r:id="rId68"/>
    <p:sldId id="665" r:id="rId69"/>
    <p:sldId id="662" r:id="rId70"/>
    <p:sldId id="663" r:id="rId71"/>
    <p:sldId id="666" r:id="rId72"/>
    <p:sldId id="669" r:id="rId73"/>
    <p:sldId id="633" r:id="rId74"/>
    <p:sldId id="477" r:id="rId75"/>
    <p:sldId id="479" r:id="rId76"/>
    <p:sldId id="580" r:id="rId77"/>
    <p:sldId id="581" r:id="rId78"/>
  </p:sldIdLst>
  <p:sldSz cx="9144000" cy="6858000" type="screen4x3"/>
  <p:notesSz cx="7023100" cy="9309100"/>
  <p:custDataLst>
    <p:tags r:id="rId8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DBF6504-20F0-4441-B649-6EB9AECA4A3C}">
          <p14:sldIdLst>
            <p14:sldId id="670"/>
          </p14:sldIdLst>
        </p14:section>
        <p14:section name="Learning Logistics" id="{766ECBA1-2644-4DE0-8A22-FD8CE55C7DC6}">
          <p14:sldIdLst>
            <p14:sldId id="354"/>
            <p14:sldId id="567"/>
            <p14:sldId id="674"/>
          </p14:sldIdLst>
        </p14:section>
        <p14:section name="Section One - Course Overview" id="{C5196DE1-3489-4E24-A822-C6D8F84910EA}">
          <p14:sldIdLst>
            <p14:sldId id="629"/>
            <p14:sldId id="456"/>
            <p14:sldId id="612"/>
            <p14:sldId id="562"/>
            <p14:sldId id="627"/>
          </p14:sldIdLst>
        </p14:section>
        <p14:section name="Section Two - Introduction to Time Management" id="{DD3238A3-FEB5-4328-8941-046D31F22899}">
          <p14:sldIdLst>
            <p14:sldId id="630"/>
            <p14:sldId id="521"/>
            <p14:sldId id="569"/>
            <p14:sldId id="613"/>
            <p14:sldId id="583"/>
            <p14:sldId id="614"/>
            <p14:sldId id="615"/>
            <p14:sldId id="589"/>
            <p14:sldId id="634"/>
            <p14:sldId id="595"/>
            <p14:sldId id="571"/>
            <p14:sldId id="616"/>
          </p14:sldIdLst>
        </p14:section>
        <p14:section name="Section Three - Approve Working Time" id="{C7452625-F72F-441B-BC17-3492F3E2AA66}">
          <p14:sldIdLst>
            <p14:sldId id="631"/>
            <p14:sldId id="526"/>
            <p14:sldId id="594"/>
            <p14:sldId id="596"/>
            <p14:sldId id="611"/>
            <p14:sldId id="599"/>
            <p14:sldId id="671"/>
            <p14:sldId id="672"/>
            <p14:sldId id="673"/>
            <p14:sldId id="618"/>
            <p14:sldId id="652"/>
            <p14:sldId id="681"/>
            <p14:sldId id="675"/>
            <p14:sldId id="678"/>
            <p14:sldId id="617"/>
            <p14:sldId id="653"/>
            <p14:sldId id="619"/>
            <p14:sldId id="654"/>
            <p14:sldId id="620"/>
            <p14:sldId id="657"/>
            <p14:sldId id="658"/>
            <p14:sldId id="605"/>
            <p14:sldId id="607"/>
            <p14:sldId id="608"/>
            <p14:sldId id="609"/>
            <p14:sldId id="655"/>
            <p14:sldId id="606"/>
            <p14:sldId id="625"/>
            <p14:sldId id="628"/>
            <p14:sldId id="623"/>
            <p14:sldId id="626"/>
          </p14:sldIdLst>
        </p14:section>
        <p14:section name="Section 4 - Approving Employee Leave" id="{7E0DBDB8-5EAE-4E6F-9481-BDAD9019BB84}">
          <p14:sldIdLst>
            <p14:sldId id="632"/>
            <p14:sldId id="532"/>
            <p14:sldId id="635"/>
            <p14:sldId id="650"/>
            <p14:sldId id="651"/>
            <p14:sldId id="664"/>
            <p14:sldId id="637"/>
            <p14:sldId id="643"/>
            <p14:sldId id="648"/>
            <p14:sldId id="642"/>
            <p14:sldId id="636"/>
            <p14:sldId id="639"/>
            <p14:sldId id="578"/>
          </p14:sldIdLst>
        </p14:section>
        <p14:section name="Approval Deadlines and Issues" id="{84908935-2194-4C3A-9617-B92932B6FADD}">
          <p14:sldIdLst>
            <p14:sldId id="649"/>
            <p14:sldId id="656"/>
            <p14:sldId id="665"/>
            <p14:sldId id="662"/>
            <p14:sldId id="663"/>
            <p14:sldId id="666"/>
            <p14:sldId id="669"/>
          </p14:sldIdLst>
        </p14:section>
        <p14:section name="Conclusion" id="{3B28932C-3CDB-40D3-9F82-5C32E7590561}">
          <p14:sldIdLst>
            <p14:sldId id="633"/>
            <p14:sldId id="477"/>
            <p14:sldId id="479"/>
            <p14:sldId id="580"/>
            <p14:sldId id="5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2" autoAdjust="0"/>
    <p:restoredTop sz="67621" autoAdjust="0"/>
  </p:normalViewPr>
  <p:slideViewPr>
    <p:cSldViewPr snapToGrid="0" showGuides="1">
      <p:cViewPr varScale="1">
        <p:scale>
          <a:sx n="78" d="100"/>
          <a:sy n="78" d="100"/>
        </p:scale>
        <p:origin x="1692" y="8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Lst>
  </p:outlineViewPr>
  <p:notesTextViewPr>
    <p:cViewPr>
      <p:scale>
        <a:sx n="150" d="100"/>
        <a:sy n="150" d="100"/>
      </p:scale>
      <p:origin x="0" y="0"/>
    </p:cViewPr>
  </p:notesTextViewPr>
  <p:sorterViewPr>
    <p:cViewPr varScale="1">
      <p:scale>
        <a:sx n="1" d="1"/>
        <a:sy n="1" d="1"/>
      </p:scale>
      <p:origin x="0" y="-9810"/>
    </p:cViewPr>
  </p:sorterViewPr>
  <p:notesViewPr>
    <p:cSldViewPr snapToGrid="0" showGuides="1">
      <p:cViewPr varScale="1">
        <p:scale>
          <a:sx n="103" d="100"/>
          <a:sy n="103" d="100"/>
        </p:scale>
        <p:origin x="345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7.xml"/><Relationship Id="rId21" Type="http://schemas.openxmlformats.org/officeDocument/2006/relationships/slide" Target="slides/slide22.xml"/><Relationship Id="rId34" Type="http://schemas.openxmlformats.org/officeDocument/2006/relationships/slide" Target="slides/slide41.xml"/><Relationship Id="rId42" Type="http://schemas.openxmlformats.org/officeDocument/2006/relationships/slide" Target="slides/slide50.xml"/><Relationship Id="rId47" Type="http://schemas.openxmlformats.org/officeDocument/2006/relationships/slide" Target="slides/slide55.xml"/><Relationship Id="rId50" Type="http://schemas.openxmlformats.org/officeDocument/2006/relationships/slide" Target="slides/slide59.xml"/><Relationship Id="rId55" Type="http://schemas.openxmlformats.org/officeDocument/2006/relationships/slide" Target="slides/slide64.xml"/><Relationship Id="rId63" Type="http://schemas.openxmlformats.org/officeDocument/2006/relationships/slide" Target="slides/slide77.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6.xml"/><Relationship Id="rId41" Type="http://schemas.openxmlformats.org/officeDocument/2006/relationships/slide" Target="slides/slide49.xml"/><Relationship Id="rId54" Type="http://schemas.openxmlformats.org/officeDocument/2006/relationships/slide" Target="slides/slide63.xml"/><Relationship Id="rId62" Type="http://schemas.openxmlformats.org/officeDocument/2006/relationships/slide" Target="slides/slide76.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9.xml"/><Relationship Id="rId37" Type="http://schemas.openxmlformats.org/officeDocument/2006/relationships/slide" Target="slides/slide45.xml"/><Relationship Id="rId40" Type="http://schemas.openxmlformats.org/officeDocument/2006/relationships/slide" Target="slides/slide48.xml"/><Relationship Id="rId45" Type="http://schemas.openxmlformats.org/officeDocument/2006/relationships/slide" Target="slides/slide53.xml"/><Relationship Id="rId53" Type="http://schemas.openxmlformats.org/officeDocument/2006/relationships/slide" Target="slides/slide62.xml"/><Relationship Id="rId58" Type="http://schemas.openxmlformats.org/officeDocument/2006/relationships/slide" Target="slides/slide67.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32.xml"/><Relationship Id="rId36" Type="http://schemas.openxmlformats.org/officeDocument/2006/relationships/slide" Target="slides/slide44.xml"/><Relationship Id="rId49" Type="http://schemas.openxmlformats.org/officeDocument/2006/relationships/slide" Target="slides/slide57.xml"/><Relationship Id="rId57" Type="http://schemas.openxmlformats.org/officeDocument/2006/relationships/slide" Target="slides/slide66.xml"/><Relationship Id="rId61" Type="http://schemas.openxmlformats.org/officeDocument/2006/relationships/slide" Target="slides/slide75.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8.xml"/><Relationship Id="rId44" Type="http://schemas.openxmlformats.org/officeDocument/2006/relationships/slide" Target="slides/slide52.xml"/><Relationship Id="rId52" Type="http://schemas.openxmlformats.org/officeDocument/2006/relationships/slide" Target="slides/slide61.xml"/><Relationship Id="rId60" Type="http://schemas.openxmlformats.org/officeDocument/2006/relationships/slide" Target="slides/slide74.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31.xml"/><Relationship Id="rId30" Type="http://schemas.openxmlformats.org/officeDocument/2006/relationships/slide" Target="slides/slide37.xml"/><Relationship Id="rId35" Type="http://schemas.openxmlformats.org/officeDocument/2006/relationships/slide" Target="slides/slide43.xml"/><Relationship Id="rId43" Type="http://schemas.openxmlformats.org/officeDocument/2006/relationships/slide" Target="slides/slide51.xml"/><Relationship Id="rId48" Type="http://schemas.openxmlformats.org/officeDocument/2006/relationships/slide" Target="slides/slide56.xml"/><Relationship Id="rId56" Type="http://schemas.openxmlformats.org/officeDocument/2006/relationships/slide" Target="slides/slide65.xml"/><Relationship Id="rId8" Type="http://schemas.openxmlformats.org/officeDocument/2006/relationships/slide" Target="slides/slide9.xml"/><Relationship Id="rId51" Type="http://schemas.openxmlformats.org/officeDocument/2006/relationships/slide" Target="slides/slide60.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40.xml"/><Relationship Id="rId38" Type="http://schemas.openxmlformats.org/officeDocument/2006/relationships/slide" Target="slides/slide46.xml"/><Relationship Id="rId46" Type="http://schemas.openxmlformats.org/officeDocument/2006/relationships/slide" Target="slides/slide54.xml"/><Relationship Id="rId59" Type="http://schemas.openxmlformats.org/officeDocument/2006/relationships/slide" Target="slides/slide7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4/11/2017</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4/11/2017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132.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447675"/>
            <a:ext cx="4800600" cy="3600450"/>
          </a:xfrm>
        </p:spPr>
      </p:sp>
      <p:sp>
        <p:nvSpPr>
          <p:cNvPr id="3" name="Notes Placeholder 2"/>
          <p:cNvSpPr>
            <a:spLocks noGrp="1"/>
          </p:cNvSpPr>
          <p:nvPr>
            <p:ph type="body" idx="1"/>
            <p:custDataLst>
              <p:tags r:id="rId1"/>
            </p:custDataLst>
          </p:nvPr>
        </p:nvSpPr>
        <p:spPr>
          <a:xfrm>
            <a:off x="179822" y="4141671"/>
            <a:ext cx="4661710" cy="4924158"/>
          </a:xfrm>
        </p:spPr>
        <p:txBody>
          <a:bodyPr/>
          <a:lstStyle/>
          <a:p>
            <a:r>
              <a:rPr lang="en-US" dirty="0" smtClean="0"/>
              <a:t>Notes:</a:t>
            </a:r>
          </a:p>
          <a:p>
            <a:endParaRPr lang="en-US" b="0" dirty="0" smtClean="0"/>
          </a:p>
          <a:p>
            <a:r>
              <a:rPr lang="en-US" b="0" dirty="0" smtClean="0"/>
              <a:t>Welcome to the Supervisor Time</a:t>
            </a:r>
            <a:r>
              <a:rPr lang="en-US" b="0" baseline="0" dirty="0" smtClean="0"/>
              <a:t> and Leave Approval Course!  This course is designed to help you understand time and leave approval processes and procedures.  </a:t>
            </a:r>
          </a:p>
          <a:p>
            <a:endParaRPr lang="en-US" b="0" baseline="0" dirty="0" smtClean="0"/>
          </a:p>
          <a:p>
            <a:r>
              <a:rPr lang="en-US" b="0" baseline="0" dirty="0" smtClean="0"/>
              <a:t>The course takes you about one and half hours to complete.  If you do not have this much time, don’t worry about it, you are able to stop this course at anytime and return to where you left off.  Now, let’s get started.</a:t>
            </a:r>
            <a:endParaRPr lang="en-US" b="0" dirty="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0495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This section provides you with an overview of time and leave as well as what you need to know as a Supervisor to begin approving time and leave submitted by your employee’s</a:t>
            </a:r>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10</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1372568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a:p>
            <a:pPr defTabSz="915772">
              <a:defRPr/>
            </a:pPr>
            <a:r>
              <a:rPr lang="en-US" b="0" dirty="0" smtClean="0"/>
              <a:t>Upon</a:t>
            </a:r>
            <a:r>
              <a:rPr lang="en-US" b="0" baseline="0" dirty="0" smtClean="0"/>
              <a:t> completing this section you should have an understanding of the objectives on this slide.  Please take a minute to review these before you continue.  When you are done, click the next button.</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As a supervisor,</a:t>
            </a:r>
            <a:r>
              <a:rPr lang="en-US" baseline="0" dirty="0" smtClean="0"/>
              <a:t> you are responsible for applying State and Federal laws to verify your employee’s  time entry is accurate.  You also must approve all time submitted by your employee’s weekly.  If asked by a timekeeper to make a change, please do so in a timely manner.   You also need to review the timesheet cost elements for impacts to CDOT’s project budgets.  Now let’s look at the people who can help you if you have difficulties carrying out you responsibilities.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80295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54369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There are a variety of factors that impact</a:t>
            </a:r>
            <a:r>
              <a:rPr lang="en-US" baseline="0" dirty="0" smtClean="0"/>
              <a:t> the time entered by the employee.  Let’s start with Exempt and Non-exempt and why this is important to understand when approving time.  Exempt employees and Non-exempt employee are different based on their ability to receive overtime based on over 40 hours worked.  </a:t>
            </a:r>
          </a:p>
          <a:p>
            <a:endParaRPr lang="en-US" baseline="0" dirty="0" smtClean="0"/>
          </a:p>
          <a:p>
            <a:r>
              <a:rPr lang="en-US" baseline="0" dirty="0" smtClean="0"/>
              <a:t>Because Exempt employees do not receive overtime they do not have the ability to enter overtime codes on their timesheet.  They can, and should however, enter their actual hours worked.</a:t>
            </a:r>
          </a:p>
          <a:p>
            <a:endParaRPr lang="en-US" baseline="0" dirty="0" smtClean="0"/>
          </a:p>
          <a:p>
            <a:r>
              <a:rPr lang="en-US" baseline="0" dirty="0" smtClean="0"/>
              <a:t>Non-Exempt employees are also required to enter the times they worked.  When they work over forty hours they receive overtime for the hours over forty hours worked.  They may also be eligible for Shift, On-call and Essential pay.  Because of the additional labor cost you must approve overtime prior to the employee performing the work.  When you approve overtime you need to keep a record of it and compare it to the employee’s timesheet.  </a:t>
            </a:r>
          </a:p>
          <a:p>
            <a:endParaRPr lang="en-US" baseline="0" dirty="0" smtClean="0"/>
          </a:p>
          <a:p>
            <a:r>
              <a:rPr lang="en-US" baseline="0" dirty="0" smtClean="0"/>
              <a:t>Additionally, some non-exempt employees are eligible for shift differential, and on-call pay and are considered essential.  It is important for you to know which of your employees are eligible for these because overtime may result and impact your budget.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80152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77382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140172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t>Knowing</a:t>
            </a:r>
            <a:r>
              <a:rPr lang="en-US" baseline="0" dirty="0" smtClean="0"/>
              <a:t> whether or not your employee is essential is critical in understanding how to review overtime for approval.  </a:t>
            </a:r>
            <a:endParaRPr lang="en-US" dirty="0" smtClean="0"/>
          </a:p>
          <a:p>
            <a:pPr defTabSz="915772">
              <a:defRPr/>
            </a:pPr>
            <a:endParaRPr lang="en-US" dirty="0" smtClean="0"/>
          </a:p>
          <a:p>
            <a:pPr defTabSz="915772">
              <a:defRPr/>
            </a:pPr>
            <a:r>
              <a:rPr lang="en-US" dirty="0" smtClean="0"/>
              <a:t>For</a:t>
            </a:r>
            <a:r>
              <a:rPr lang="en-US" baseline="0" dirty="0" smtClean="0"/>
              <a:t> a position to </a:t>
            </a:r>
            <a:r>
              <a:rPr lang="en-US" dirty="0" smtClean="0"/>
              <a:t>have been designated by the Appointing Authority </a:t>
            </a:r>
            <a:r>
              <a:rPr lang="en-US" baseline="0" dirty="0" smtClean="0"/>
              <a:t>as essential to achieving the mission of CDOT the position must have a job assignment that is critical to the health, safety and welfare of the citizens of Colorado.  This designation must occur before the work is performed and cannot be done retroactively additionally it is only for non-exempt positions.  </a:t>
            </a:r>
            <a:endParaRPr lang="en-US" dirty="0" smtClean="0"/>
          </a:p>
          <a:p>
            <a:endParaRPr lang="en-US" dirty="0" smtClean="0"/>
          </a:p>
          <a:p>
            <a:r>
              <a:rPr lang="en-US" dirty="0" smtClean="0"/>
              <a:t>Now let’s take a look at Essential Positions</a:t>
            </a:r>
            <a:r>
              <a:rPr lang="en-US" baseline="0" dirty="0" smtClean="0"/>
              <a:t> and work.  As a rule, CDOT employees are not able to use their holiday and paid leave towards overtime unless the employee is essential.  Take a look at the hours worked on the slide for a full-time employee.  The employee worked a five work week that included a holiday on Monday, and vacation on Tuesday and 2 extra hours on Friday.  For essential positions, because holidays and leave are treated the same so they are included in the calculation towards overtime and are called essential work.  For the non-essential employee, the above calculation would only result in 26 hours worked so the 2 extra hours on Friday are not counted as overtime.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911966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aseline="0" dirty="0" smtClean="0">
                <a:solidFill>
                  <a:srgbClr val="FF0000"/>
                </a:solidFill>
              </a:rPr>
              <a:t>Now let’s look at the shift differential.  K</a:t>
            </a:r>
            <a:r>
              <a:rPr lang="en-US" dirty="0" smtClean="0">
                <a:solidFill>
                  <a:srgbClr val="FF0000"/>
                </a:solidFill>
              </a:rPr>
              <a:t>nowing</a:t>
            </a:r>
            <a:r>
              <a:rPr lang="en-US" baseline="0" dirty="0" smtClean="0">
                <a:solidFill>
                  <a:srgbClr val="FF0000"/>
                </a:solidFill>
              </a:rPr>
              <a:t> whether or not you have employees who are eligible for a shift differential is important as it may impact your budget.  Only non-exempt employees are potentially eligible for shift differentials.  If your employee is eligible, be aware that any time worked outside of regularly scheduled hours may impact your budget because shift is paid hour for hour.  For example, you have an employee who is eligible for shift differential who is scheduled to work from 8:00am to 5:00pm.  The shift differential would not paid, since the majority of the was performed during the first shift.  If the same employee worked past 5:00pm, the shift rate would be paid up to 11:00pm.</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217877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dirty="0" smtClean="0">
                <a:effectLst/>
              </a:rPr>
              <a:t>Now let’s talk about the Work Schedule.</a:t>
            </a:r>
            <a:r>
              <a:rPr lang="en-US" baseline="0" dirty="0" smtClean="0">
                <a:effectLst/>
              </a:rPr>
              <a:t>  All employees at CDOT have an assigned work schedule that is loaded into SAP. The work schedule starts Saturday 12:00AM, except for employees who are on flex schedules.  It represents the time the employee is expected to be at work or account for using leave. When an employee works outside of their work schedule, and they are not exempt, they may become eligible for overtime or shift differential.  As a supervisor, it is your responsibility to ensure the work schedule is accurate.  It is also your responsibility to understand how time worked outside of the work schedule may impact your budget.  If you are uncertain of your employee’s work schedule, click on the Resources tab and select the Work Schedule Report to view their work schedule of your employee.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11313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five sections and the conclusion.  In the learning logistics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will learn how to navigate the course, use the glossary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resources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available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to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support your learning.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the Course Overview, you will be introduced to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learning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objectives of the course and why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and leave approval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important.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Introduction to Time and Leave section provides you with an overview of time and leave processes,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and explains your roles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as a supervisor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time and</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leave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approval.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Approving Working Time section explains the process of approving attendances in detail and how to review the timesheets of your employees for accuracy.</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Approving Leave covers the different types of leave an employee is able to take and what to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check when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approving leave.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final section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explains approval deadline and how to resolve issues</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conclusion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summarizes what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have learned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where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find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help.  Now let’s look at the prerequisites for this</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course.</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78147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Now let’s look at the </a:t>
            </a:r>
            <a:r>
              <a:rPr lang="en-US" baseline="0" dirty="0" smtClean="0"/>
              <a:t>resources available to help you with time entry and approval.  The first resource is your timekeeper who can answer any questions you may have about time.  They are also able to help you with time entry when an employee is absent and correcting errors on the timesheet.  Click on the resources link for a list of timekeepers in the work schedule report.  </a:t>
            </a:r>
          </a:p>
          <a:p>
            <a:endParaRPr lang="en-US" baseline="0" dirty="0" smtClean="0"/>
          </a:p>
          <a:p>
            <a:r>
              <a:rPr lang="en-US" baseline="0" dirty="0" smtClean="0"/>
              <a:t>Payroll is also available to help.  Payroll works with your timekeeper to resolve timesheet issues and answer questions about pay.  Click on the resources link to go to their webpage.  If you have not already done so, you can bookmark this site by clicking “control D”.  The site contains Frequently asked questions, details about the leave without pay process, monthly and biweekly pay schedules, and information about the how to make timesheet revisions.</a:t>
            </a:r>
          </a:p>
          <a:p>
            <a:endParaRPr lang="en-US" baseline="0" dirty="0" smtClean="0"/>
          </a:p>
          <a:p>
            <a:r>
              <a:rPr lang="en-US" baseline="0" dirty="0" smtClean="0"/>
              <a:t>In some cases, you may need to contact HR for help.  HR is able to answer questions regarding time and leave rules, policies and procedures.  They can also assist if you are unable or having difficulty approving time in SAP.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3280785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4202409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endParaRPr lang="en-US" b="0" baseline="0" dirty="0" smtClean="0"/>
          </a:p>
          <a:p>
            <a:r>
              <a:rPr lang="en-US" b="0" baseline="0" dirty="0" smtClean="0"/>
              <a:t>The Approving Working Time section explains the process of approving attendances in detail and how to review the timesheets of your employees for accuracy.</a:t>
            </a:r>
          </a:p>
          <a:p>
            <a:endParaRPr lang="en-US" b="0" baseline="0" dirty="0" smtClean="0"/>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1725718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b="0" dirty="0" smtClean="0"/>
              <a:t>Upon</a:t>
            </a:r>
            <a:r>
              <a:rPr lang="en-US" b="0" baseline="0" dirty="0" smtClean="0"/>
              <a:t> completing this section you should have a understanding of the objectives on this slide.  Please take a minute to review these before you continue.  When you are done click the next button.  Remember you can use the menu to the right to navigate back to a section or a specific slide within a section.  </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dirty="0" smtClean="0"/>
              <a:t>Now let’s look at regular time.  All employees</a:t>
            </a:r>
            <a:r>
              <a:rPr lang="en-US" baseline="0" dirty="0" smtClean="0"/>
              <a:t> need to account for their regular working time based on their Work Schedule and their work week.  The Work schedule represents the hours the employee is assigned to work.  In the example, you can see the work schedule is from 08:00 to 16:30 Monday through Friday with half hour lunch from 12 to 12:30.  Because the employee is a full-time employee they must account for 40 hours a week.</a:t>
            </a:r>
          </a:p>
          <a:p>
            <a:endParaRPr lang="en-US" baseline="0" dirty="0" smtClean="0"/>
          </a:p>
          <a:p>
            <a:r>
              <a:rPr lang="en-US" baseline="0" dirty="0" smtClean="0"/>
              <a:t>In most cases the work week starts at midnight Saturday and goes until Friday at 11:59 Friday.  Full time employees are required to account for 40 hours every week.  The work week and work schedule are important because they dictate when the employee should code working time, leave, and overtime and determine shift pay.  Working time should always be recorded based on the hours actually work even if this is outside of the planned working schedule.  </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1331107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aseline="0" dirty="0" smtClean="0"/>
              <a:t>When working with regular time evaluate any deviations from the work schedule.  This is done because it may impact on your budget if the employee is paid for overtime.  When approving time be aware that exempt employees cannot earn overtime.  Finally employees should only enter the hours they have worked on their timesheet and you should only approve hours the employee has actually worked.</a:t>
            </a:r>
          </a:p>
          <a:p>
            <a:endParaRPr lang="en-US" baseline="0" dirty="0" smtClean="0"/>
          </a:p>
          <a:p>
            <a:r>
              <a:rPr lang="en-US" baseline="0" dirty="0" smtClean="0"/>
              <a:t>Now let’s practice on how to approve regular time.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938543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See script in</a:t>
            </a:r>
            <a:r>
              <a:rPr lang="en-US" baseline="0" dirty="0" smtClean="0"/>
              <a:t> file.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1743451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Now let’s take a look at the</a:t>
            </a:r>
            <a:r>
              <a:rPr lang="en-US" baseline="0" dirty="0" smtClean="0"/>
              <a:t> time sheets for different employees.  Click on the button for the type of employees you approve time for the most, if your employees are not maintenance or engineering, select general.  Don’t worry if you have more than one type of employee, as you will be returned to the page and can select another type of Employee.  When you are done viewing the timesheets for the employees you supervise, click the continue button for a chance to practice what you have learned so far.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1810327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The majority of maintenance employees record time against a corresponding work order. The connection between the timesheet and the work order provides the MLOS budget with real time data. A work order time entry includes the work order number, an activity number, and a work center number. As with all employee types, the A/A type needs to be entered correctly. An exception to the required A/A type is on call entries. These require a Cost Center and Receiving Functional Area. All on call entries are charged to the Wage Type 4099.  Now let’s look at the dates</a:t>
            </a:r>
            <a:r>
              <a:rPr lang="en-US" sz="1100" baseline="0" dirty="0" smtClean="0"/>
              <a:t> and time worked.  </a:t>
            </a:r>
            <a:endParaRPr lang="en-US" sz="110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3766446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latin typeface="+mn-lt"/>
                <a:ea typeface="+mn-ea"/>
                <a:cs typeface="+mn-cs"/>
              </a:rPr>
              <a:t>All timesheets require a date, number of hours worked and the time the employee started</a:t>
            </a:r>
            <a:r>
              <a:rPr lang="en-US" sz="1100" b="0" u="none" kern="1200" baseline="0" dirty="0" smtClean="0">
                <a:solidFill>
                  <a:schemeClr val="tx1"/>
                </a:solidFill>
                <a:latin typeface="+mn-lt"/>
                <a:ea typeface="+mn-ea"/>
                <a:cs typeface="+mn-cs"/>
              </a:rPr>
              <a:t> and ended work</a:t>
            </a:r>
            <a:r>
              <a:rPr lang="en-US" sz="1100" b="0" u="none" kern="1200" dirty="0" smtClean="0">
                <a:solidFill>
                  <a:schemeClr val="tx1"/>
                </a:solidFill>
                <a:latin typeface="+mn-lt"/>
                <a:ea typeface="+mn-ea"/>
                <a:cs typeface="+mn-cs"/>
              </a:rPr>
              <a:t>.  As a Supervisor it is your responsibility to approve and document any changes to the work schedule of you Employees.  If the Timesheet does not match with your understanding of the working time of</a:t>
            </a:r>
            <a:r>
              <a:rPr lang="en-US" sz="1100" b="0" u="none" kern="1200" baseline="0" dirty="0" smtClean="0">
                <a:solidFill>
                  <a:schemeClr val="tx1"/>
                </a:solidFill>
                <a:latin typeface="+mn-lt"/>
                <a:ea typeface="+mn-ea"/>
                <a:cs typeface="+mn-cs"/>
              </a:rPr>
              <a:t> the employee,</a:t>
            </a:r>
            <a:r>
              <a:rPr lang="en-US" sz="1100" b="0" u="none" kern="1200" dirty="0" smtClean="0">
                <a:solidFill>
                  <a:schemeClr val="tx1"/>
                </a:solidFill>
                <a:latin typeface="+mn-lt"/>
                <a:ea typeface="+mn-ea"/>
                <a:cs typeface="+mn-cs"/>
              </a:rPr>
              <a:t> you need to reject the time.  Now let's look at A/A Types.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303988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aseline="0" dirty="0" smtClean="0"/>
              <a:t>Entering time as an employee is vital to your understanding of this course.  If you have not already taken the Employee Time Entry, please click the Employee Time Entry button this will take you directly to the course.  Once you are done you can return.  Now let’s look at how to navigate.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41771640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latin typeface="+mn-lt"/>
                <a:ea typeface="+mn-ea"/>
                <a:cs typeface="+mn-cs"/>
              </a:rPr>
              <a:t>Attendance Absence Types are used to describe how the employee spent their time at work or what kind of absence they took.</a:t>
            </a:r>
            <a:r>
              <a:rPr lang="en-US" sz="1100" b="0" u="none" kern="1200" baseline="0" dirty="0" smtClean="0">
                <a:solidFill>
                  <a:schemeClr val="tx1"/>
                </a:solidFill>
                <a:latin typeface="+mn-lt"/>
                <a:ea typeface="+mn-ea"/>
                <a:cs typeface="+mn-cs"/>
              </a:rPr>
              <a:t>  A/A Types are only applicable to time enter against a work order and a cost center.  </a:t>
            </a:r>
            <a:endParaRPr lang="en-US" sz="1100" b="0" u="non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100" b="0" u="none" kern="1200" dirty="0" smtClean="0">
                <a:solidFill>
                  <a:schemeClr val="tx1"/>
                </a:solidFill>
                <a:latin typeface="+mn-lt"/>
                <a:ea typeface="+mn-ea"/>
                <a:cs typeface="+mn-cs"/>
              </a:rPr>
              <a:t>When reviewing A/A Types pay close attention to how the Employee coded the Attendance or Absence.  It must match up with any approvals you have given for Overtime. Comp Time, or additional working time.   Now let’s review the</a:t>
            </a:r>
            <a:r>
              <a:rPr lang="en-US" sz="1100" b="0" u="none" kern="1200" baseline="0" dirty="0" smtClean="0">
                <a:solidFill>
                  <a:schemeClr val="tx1"/>
                </a:solidFill>
                <a:latin typeface="+mn-lt"/>
                <a:ea typeface="+mn-ea"/>
                <a:cs typeface="+mn-cs"/>
              </a:rPr>
              <a:t> types of time entered by Maintenance employees and what to look for when you are reviewing their timesheet.  </a:t>
            </a:r>
            <a:endParaRPr lang="en-US" sz="1100" b="0" u="none" kern="1200" dirty="0" smtClean="0">
              <a:solidFill>
                <a:schemeClr val="tx1"/>
              </a:solidFill>
              <a:latin typeface="+mn-lt"/>
              <a:ea typeface="+mn-ea"/>
              <a:cs typeface="+mn-cs"/>
            </a:endParaRPr>
          </a:p>
          <a:p>
            <a:endParaRPr lang="en-US" sz="1100" b="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226016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2940005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If you have any other</a:t>
            </a:r>
            <a:r>
              <a:rPr lang="en-US" baseline="0" dirty="0" smtClean="0"/>
              <a:t> types of employees that you approved time for select the button for that type of employee.  If not, click the continue button to practice what you have learned so far.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965483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3227218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latin typeface="+mn-lt"/>
                <a:ea typeface="+mn-ea"/>
                <a:cs typeface="+mn-cs"/>
              </a:rPr>
              <a:t>All timesheets require a date, number of hours worked and the time the employee started</a:t>
            </a:r>
            <a:r>
              <a:rPr lang="en-US" sz="1100" b="0" u="none" kern="1200" baseline="0" dirty="0" smtClean="0">
                <a:solidFill>
                  <a:schemeClr val="tx1"/>
                </a:solidFill>
                <a:latin typeface="+mn-lt"/>
                <a:ea typeface="+mn-ea"/>
                <a:cs typeface="+mn-cs"/>
              </a:rPr>
              <a:t> and ended work</a:t>
            </a:r>
            <a:r>
              <a:rPr lang="en-US" sz="1100" b="0" u="none" kern="1200" dirty="0" smtClean="0">
                <a:solidFill>
                  <a:schemeClr val="tx1"/>
                </a:solidFill>
                <a:latin typeface="+mn-lt"/>
                <a:ea typeface="+mn-ea"/>
                <a:cs typeface="+mn-cs"/>
              </a:rPr>
              <a:t>.  As a Supervisor it is your responsibility to approve and document any changes to the work schedule of you Employees.  If the Timesheet does not match with your understanding of the working time of</a:t>
            </a:r>
            <a:r>
              <a:rPr lang="en-US" sz="1100" b="0" u="none" kern="1200" baseline="0" dirty="0" smtClean="0">
                <a:solidFill>
                  <a:schemeClr val="tx1"/>
                </a:solidFill>
                <a:latin typeface="+mn-lt"/>
                <a:ea typeface="+mn-ea"/>
                <a:cs typeface="+mn-cs"/>
              </a:rPr>
              <a:t> the employee,</a:t>
            </a:r>
            <a:r>
              <a:rPr lang="en-US" sz="1100" b="0" u="none" kern="1200" dirty="0" smtClean="0">
                <a:solidFill>
                  <a:schemeClr val="tx1"/>
                </a:solidFill>
                <a:latin typeface="+mn-lt"/>
                <a:ea typeface="+mn-ea"/>
                <a:cs typeface="+mn-cs"/>
              </a:rPr>
              <a:t> you need to reject the time.  Now let's look at A/A Types.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4177125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latin typeface="+mn-lt"/>
                <a:ea typeface="+mn-ea"/>
                <a:cs typeface="+mn-cs"/>
              </a:rPr>
              <a:t>Attendance Absence Types are used to describe how the employee spent their time at work or what kind of absence they took.</a:t>
            </a:r>
            <a:r>
              <a:rPr lang="en-US" sz="1100" b="0" u="none" kern="1200" baseline="0" dirty="0" smtClean="0">
                <a:solidFill>
                  <a:schemeClr val="tx1"/>
                </a:solidFill>
                <a:latin typeface="+mn-lt"/>
                <a:ea typeface="+mn-ea"/>
                <a:cs typeface="+mn-cs"/>
              </a:rPr>
              <a:t>  </a:t>
            </a:r>
          </a:p>
          <a:p>
            <a:endParaRPr lang="en-US" dirty="0" smtClean="0"/>
          </a:p>
          <a:p>
            <a:r>
              <a:rPr lang="en-US" sz="1100" b="0" u="none" kern="1200" dirty="0" smtClean="0">
                <a:solidFill>
                  <a:schemeClr val="tx1"/>
                </a:solidFill>
                <a:latin typeface="+mn-lt"/>
                <a:ea typeface="+mn-ea"/>
                <a:cs typeface="+mn-cs"/>
              </a:rPr>
              <a:t>When reviewing A/A Types pay close attention to how the Employee coded the Attendance.  It must match up with any approvals you have given for Overtime. Comp Time, or additional working time.   Now let’s review the</a:t>
            </a:r>
            <a:r>
              <a:rPr lang="en-US" sz="1100" b="0" u="none" kern="1200" baseline="0" dirty="0" smtClean="0">
                <a:solidFill>
                  <a:schemeClr val="tx1"/>
                </a:solidFill>
                <a:latin typeface="+mn-lt"/>
                <a:ea typeface="+mn-ea"/>
                <a:cs typeface="+mn-cs"/>
              </a:rPr>
              <a:t> types of time entered by Engineering employees and what to look for when you are reviewing their timesheet.  </a:t>
            </a:r>
            <a:endParaRPr lang="en-US" sz="1100" b="0" u="none" kern="1200" dirty="0" smtClean="0">
              <a:solidFill>
                <a:schemeClr val="tx1"/>
              </a:solidFill>
              <a:latin typeface="+mn-lt"/>
              <a:ea typeface="+mn-ea"/>
              <a:cs typeface="+mn-cs"/>
            </a:endParaRPr>
          </a:p>
          <a:p>
            <a:endParaRPr lang="en-US" sz="1100" b="0" u="none"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1302911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3980571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If you have any other</a:t>
            </a:r>
            <a:r>
              <a:rPr lang="en-US" baseline="0" dirty="0" smtClean="0"/>
              <a:t> types of employees that you approved time for select the button for that type of employee.  If not, click the continue button to practice what you have learned so far.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941278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3294421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If you have any other</a:t>
            </a:r>
            <a:r>
              <a:rPr lang="en-US" baseline="0" dirty="0" smtClean="0"/>
              <a:t> types of employees that you approved time for select the button for that type of employee.  If not, click the continue button to practice what you have learned so far.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36595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As you go through the course there are a couple of items you can use to help you learn.  The first is the Resources link as indicated by the red arrow.  This link contains copies of all of the documents referenced in this course.  </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The Glossary tab displays an alphabetical list of terms that are used throughout the course.  Anytime you are uncertain about a term, this is the best place to look.  Unlike the resources link clicking on the glossary does not pause the course. </a:t>
            </a:r>
          </a:p>
          <a:p>
            <a:r>
              <a:rPr lang="en-US" sz="1100" b="0" u="none" kern="1200" dirty="0" smtClean="0">
                <a:solidFill>
                  <a:schemeClr val="tx1"/>
                </a:solidFill>
                <a:effectLst/>
                <a:latin typeface="+mn-lt"/>
                <a:ea typeface="+mn-ea"/>
                <a:cs typeface="+mn-cs"/>
              </a:rPr>
              <a:t> </a:t>
            </a:r>
          </a:p>
          <a:p>
            <a:r>
              <a:rPr lang="en-US" sz="1100" b="0" u="none" kern="1200" dirty="0" smtClean="0">
                <a:solidFill>
                  <a:schemeClr val="tx1"/>
                </a:solidFill>
                <a:effectLst/>
                <a:latin typeface="+mn-lt"/>
                <a:ea typeface="+mn-ea"/>
                <a:cs typeface="+mn-cs"/>
              </a:rPr>
              <a:t>If you want to navigate, use the previous or next buttons or click on the slide you want to navigate to under the menu tab.  There is also a search field located at the bottom of the Menu tab that brings up all of the slides related to your search.</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The progress bar displays your progress within a slide.</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If for any reason, you need to close the course before you have completed it, you will be returned to the page you were on once you log back in.  Now let’s move on</a:t>
            </a:r>
            <a:r>
              <a:rPr lang="en-US" sz="1100" b="0" u="none" kern="1200" baseline="0" dirty="0" smtClean="0">
                <a:solidFill>
                  <a:schemeClr val="tx1"/>
                </a:solidFill>
                <a:effectLst/>
                <a:latin typeface="+mn-lt"/>
                <a:ea typeface="+mn-ea"/>
                <a:cs typeface="+mn-cs"/>
              </a:rPr>
              <a:t> to what you will learn in this course.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2852893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baseline="0" dirty="0" smtClean="0"/>
              <a:t>Now let’s look at premium pay employees.  If you manage Employees who </a:t>
            </a:r>
            <a:r>
              <a:rPr lang="en-US" i="1" baseline="0" dirty="0" smtClean="0"/>
              <a:t>are</a:t>
            </a:r>
            <a:r>
              <a:rPr lang="en-US" baseline="0" dirty="0" smtClean="0"/>
              <a:t> Eligible for premium pay click the “Yes” button to continue.  If you manage only first shift you can skip this section by clicking the “No”.  You will be taken to the next section.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1343650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Employees who are scheduled to work 2</a:t>
            </a:r>
            <a:r>
              <a:rPr lang="en-US" sz="1100" b="0" u="none" kern="1200" baseline="30000" dirty="0" smtClean="0">
                <a:solidFill>
                  <a:schemeClr val="tx1"/>
                </a:solidFill>
                <a:effectLst/>
                <a:latin typeface="+mn-lt"/>
                <a:ea typeface="+mn-ea"/>
                <a:cs typeface="+mn-cs"/>
              </a:rPr>
              <a:t>nd</a:t>
            </a:r>
            <a:r>
              <a:rPr lang="en-US" sz="1100" b="0" u="none" kern="1200" dirty="0" smtClean="0">
                <a:solidFill>
                  <a:schemeClr val="tx1"/>
                </a:solidFill>
                <a:effectLst/>
                <a:latin typeface="+mn-lt"/>
                <a:ea typeface="+mn-ea"/>
                <a:cs typeface="+mn-cs"/>
              </a:rPr>
              <a:t> or 3</a:t>
            </a:r>
            <a:r>
              <a:rPr lang="en-US" sz="1100" b="0" u="none" kern="1200" baseline="30000" dirty="0" smtClean="0">
                <a:solidFill>
                  <a:schemeClr val="tx1"/>
                </a:solidFill>
                <a:effectLst/>
                <a:latin typeface="+mn-lt"/>
                <a:ea typeface="+mn-ea"/>
                <a:cs typeface="+mn-cs"/>
              </a:rPr>
              <a:t>rd</a:t>
            </a:r>
            <a:r>
              <a:rPr lang="en-US" sz="1100" b="0" u="none" kern="1200" dirty="0" smtClean="0">
                <a:solidFill>
                  <a:schemeClr val="tx1"/>
                </a:solidFill>
                <a:effectLst/>
                <a:latin typeface="+mn-lt"/>
                <a:ea typeface="+mn-ea"/>
                <a:cs typeface="+mn-cs"/>
              </a:rPr>
              <a:t> shift but work 1</a:t>
            </a:r>
            <a:r>
              <a:rPr lang="en-US" sz="1100" b="0" u="none" kern="1200" baseline="30000" dirty="0" smtClean="0">
                <a:solidFill>
                  <a:schemeClr val="tx1"/>
                </a:solidFill>
                <a:effectLst/>
                <a:latin typeface="+mn-lt"/>
                <a:ea typeface="+mn-ea"/>
                <a:cs typeface="+mn-cs"/>
              </a:rPr>
              <a:t>st</a:t>
            </a:r>
            <a:r>
              <a:rPr lang="en-US" sz="1100" b="0" u="none" kern="1200" dirty="0" smtClean="0">
                <a:solidFill>
                  <a:schemeClr val="tx1"/>
                </a:solidFill>
                <a:effectLst/>
                <a:latin typeface="+mn-lt"/>
                <a:ea typeface="+mn-ea"/>
                <a:cs typeface="+mn-cs"/>
              </a:rPr>
              <a:t> shift due to a qualifying event taking place between the hours of 6AM and 4PM may be eligible to receive shift pay for the hours worked on 1</a:t>
            </a:r>
            <a:r>
              <a:rPr lang="en-US" sz="1100" b="0" u="none" kern="1200" baseline="30000" dirty="0" smtClean="0">
                <a:solidFill>
                  <a:schemeClr val="tx1"/>
                </a:solidFill>
                <a:effectLst/>
                <a:latin typeface="+mn-lt"/>
                <a:ea typeface="+mn-ea"/>
                <a:cs typeface="+mn-cs"/>
              </a:rPr>
              <a:t>st</a:t>
            </a:r>
            <a:r>
              <a:rPr lang="en-US" sz="1100" b="0" u="none" kern="1200" dirty="0" smtClean="0">
                <a:solidFill>
                  <a:schemeClr val="tx1"/>
                </a:solidFill>
                <a:effectLst/>
                <a:latin typeface="+mn-lt"/>
                <a:ea typeface="+mn-ea"/>
                <a:cs typeface="+mn-cs"/>
              </a:rPr>
              <a:t> shift. Examples of qualifying events are Safety meetings, mandatory trainings, and Remembrance events. Mandatory overtime due to snow or other routine maintenance operations is not eligible for the shift premium. When approving shift premium, be sure to verify that the hours worked on 1</a:t>
            </a:r>
            <a:r>
              <a:rPr lang="en-US" sz="1100" b="0" u="none" kern="1200" baseline="30000" dirty="0" smtClean="0">
                <a:solidFill>
                  <a:schemeClr val="tx1"/>
                </a:solidFill>
                <a:effectLst/>
                <a:latin typeface="+mn-lt"/>
                <a:ea typeface="+mn-ea"/>
                <a:cs typeface="+mn-cs"/>
              </a:rPr>
              <a:t>st</a:t>
            </a:r>
            <a:r>
              <a:rPr lang="en-US" sz="1100" b="0" u="none" kern="1200" dirty="0" smtClean="0">
                <a:solidFill>
                  <a:schemeClr val="tx1"/>
                </a:solidFill>
                <a:effectLst/>
                <a:latin typeface="+mn-lt"/>
                <a:ea typeface="+mn-ea"/>
                <a:cs typeface="+mn-cs"/>
              </a:rPr>
              <a:t> shift are for a qualifying event and the hours coded to the wage type match the number of the hours worked for the qualifying event.  </a:t>
            </a:r>
            <a:r>
              <a:rPr lang="en-US" baseline="0" dirty="0" smtClean="0"/>
              <a:t>For more information on shift premium, including how it is entered by the employee, click on the resources link and select the document titled Shift Premium. </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3153163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aseline="0" dirty="0" smtClean="0"/>
              <a:t>Now let’s look at Overtime.  If you manage Employees who </a:t>
            </a:r>
            <a:r>
              <a:rPr lang="en-US" i="1" baseline="0" dirty="0" smtClean="0"/>
              <a:t>are</a:t>
            </a:r>
            <a:r>
              <a:rPr lang="en-US" baseline="0" dirty="0" smtClean="0"/>
              <a:t> Eligible for overtime click the “Yes” button to continue and learn about overtime.  If you manage only Exempt Employees you can skip this section by clicking the “No” button this will take you to the next topic, Exempt time off.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1174265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Now</a:t>
            </a:r>
            <a:r>
              <a:rPr lang="en-US" baseline="0" dirty="0" smtClean="0"/>
              <a:t> let’s look at approving overtime.  If you have not already done so, review PD 1230.0 and 1230.2 which can be found by clicking on the resources link above.  Overtime occurs when a non-exempt employee physically works more than 40 hours or an essential employee works or codes more than 40 hours in a work week.  The work week is defined as starting at midnight Saturday and ends at 11:59 Friday with the exception of employees on Flex Schedules.  Now let’s look at overtime in more detail.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1057447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So </a:t>
            </a:r>
            <a:r>
              <a:rPr lang="en-US" baseline="0" dirty="0" smtClean="0"/>
              <a:t>what constitutes overtime for non-essential employees.  Employees must physically work 40 hours before overtime is paid.  Take a moment to review the screenshot of the CAPP transaction.  Overtime must be authorized prior to the Employee working overtime, but this does not tell the whole story.  When approving overtime you should always look at the entire week because overtime is based on the work week and not by the number of hours worked during a single day.  While you are doing this you should also review any approvals for overtime you have made during the week.  </a:t>
            </a:r>
          </a:p>
          <a:p>
            <a:endParaRPr lang="en-US" baseline="0" dirty="0" smtClean="0"/>
          </a:p>
          <a:p>
            <a:r>
              <a:rPr lang="en-US" baseline="0" dirty="0" smtClean="0"/>
              <a:t>Just because time is worked outside of an employee’s planned work schedule, does not mean overtime should be paid, as the example on line three of the CAPP transaction shows.  When an employee is non-essential and codes the leave it is not counted towards the total for overtime.  And finally, the A/A types you should be looking for when approving overtime are 014P and 014N .  Now let’s look at approving overtime for Essential Employees.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3499935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Take</a:t>
            </a:r>
            <a:r>
              <a:rPr lang="en-US" baseline="0" dirty="0" smtClean="0"/>
              <a:t> a look at the example of CAPP transaction screen for an essential employee.  Just like for Non-essential employees you should check the time worked during the work week, any approval you made have made and the correct Attendance Absence type is entered.  The main difference between Essential and Non-Essential employee is that leave counts towards overtime for Essential employees.   For example, the sick leave the Employee took on line three counts towards overtime.  If the leave were taken as comp time, instead of sick, then this would not have counted.  Now let’s practice looking at overtime.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3095349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305482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aseline="0" dirty="0" smtClean="0"/>
              <a:t>Now let’s look at Comp time.  If you manage Employees who </a:t>
            </a:r>
            <a:r>
              <a:rPr lang="en-US" i="1" baseline="0" dirty="0" smtClean="0"/>
              <a:t>are</a:t>
            </a:r>
            <a:r>
              <a:rPr lang="en-US" baseline="0" dirty="0" smtClean="0"/>
              <a:t> Eligible for comp time click the “Yes” button to continue and learn about compensatory time.  If you manage only Exempt Employees you can skip this section by clicking the “No”.  You will be taken to a description of Exempt Time Off</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3973619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520795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endParaRPr lang="en-US" b="0" baseline="0" dirty="0" smtClean="0"/>
          </a:p>
          <a:p>
            <a:r>
              <a:rPr lang="en-US" b="0" baseline="0" dirty="0" smtClean="0"/>
              <a:t>In this section of the course, you will learn why approval of time and leave is important as well as the consequences if it is late or inaccurate.</a:t>
            </a:r>
          </a:p>
          <a:p>
            <a:endParaRPr lang="en-US" b="0" baseline="0" dirty="0" smtClean="0"/>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0803697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3818565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effectLst/>
              </a:rPr>
              <a:t>The Fair Labor Standards Act prevents exempt employees from earning comp time or overtime pay for working more than 40 hours in a work week.  However, CDOT,</a:t>
            </a:r>
            <a:r>
              <a:rPr lang="en-US" baseline="0" dirty="0" smtClean="0">
                <a:effectLst/>
              </a:rPr>
              <a:t> </a:t>
            </a:r>
            <a:r>
              <a:rPr lang="en-US" dirty="0" smtClean="0">
                <a:effectLst/>
              </a:rPr>
              <a:t>at the discretion of the Appointing Authority,</a:t>
            </a:r>
            <a:r>
              <a:rPr lang="en-US" baseline="0" dirty="0" smtClean="0">
                <a:effectLst/>
              </a:rPr>
              <a:t> </a:t>
            </a:r>
            <a:r>
              <a:rPr lang="en-US" dirty="0" smtClean="0">
                <a:effectLst/>
              </a:rPr>
              <a:t>can recognize exempt employees who work significant additional</a:t>
            </a:r>
            <a:r>
              <a:rPr lang="en-US" baseline="0" dirty="0" smtClean="0">
                <a:effectLst/>
              </a:rPr>
              <a:t> hours during a work week using E</a:t>
            </a:r>
            <a:r>
              <a:rPr lang="en-US" dirty="0" smtClean="0">
                <a:effectLst/>
              </a:rPr>
              <a:t>xempt Time Off.  This is</a:t>
            </a:r>
            <a:r>
              <a:rPr lang="en-US" baseline="0" dirty="0" smtClean="0">
                <a:effectLst/>
              </a:rPr>
              <a:t> not awarded hour for hour and requires the submittal of CDOT form 1220(a) prior to the work being completed.  If awarded the exempt time off is entered as regular time.  Exempt time off earned is not tracked in SAP and no quota is created.  Supervisors are responsible for how many hours are used based on the agreement and tracking their use. Now lets do a quick knowledge check before proceeding to </a:t>
            </a:r>
            <a:r>
              <a:rPr lang="en-US" baseline="0" smtClean="0">
                <a:effectLst/>
              </a:rPr>
              <a:t>section four.  </a:t>
            </a:r>
            <a:endParaRPr lang="en-US" baseline="0" dirty="0" smtClean="0">
              <a:effectLst/>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10978728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259670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endParaRPr lang="en-US" b="0" baseline="0" dirty="0" smtClean="0"/>
          </a:p>
          <a:p>
            <a:r>
              <a:rPr lang="en-US" b="0" baseline="0" dirty="0" smtClean="0"/>
              <a:t>Approving Leave covers the different types of leave an employee is able to take and what to review when approving leave.</a:t>
            </a:r>
          </a:p>
          <a:p>
            <a:endParaRPr lang="en-US" b="0" baseline="0" dirty="0" smtClean="0"/>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53</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4437249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r>
              <a:rPr lang="en-US" dirty="0" smtClean="0"/>
              <a:t>Take a moment to review the learning objective</a:t>
            </a:r>
            <a:r>
              <a:rPr lang="en-US" baseline="0" dirty="0" smtClean="0"/>
              <a:t> for approving leave.  When you are done, click the Continue button to go to the next page of the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smtClean="0"/>
              <a:t>The </a:t>
            </a:r>
            <a:r>
              <a:rPr lang="en-US" dirty="0" smtClean="0"/>
              <a:t>first step in the leave process is for employees</a:t>
            </a:r>
            <a:r>
              <a:rPr lang="en-US" baseline="0" dirty="0" smtClean="0"/>
              <a:t> to understand the expectations about leave entry and when it is entered.  For example, when an employee is sick, should they call you or should they call a central timekeeper?  How far in advance should your employee’s notify you of their annual leave and how will you cover holidays?  This is especially true of comp time because unused comp time, if not used, may impact your budget.  Now let’s take a look at the leave request process.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Tree>
    <p:extLst>
      <p:ext uri="{BB962C8B-B14F-4D97-AF65-F5344CB8AC3E}">
        <p14:creationId xmlns:p14="http://schemas.microsoft.com/office/powerpoint/2010/main" val="3004301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step in the leave request process is for the employee to discuss their leave with their Supervisor.  Once the time is agreed upon the Employee submits their leave request in SAP.  SAP then verifies the request for adequate leave.  The employee makes changes, if required, and submits and releases the request. The leave cannot be approved if it is not released.  Depending on the request, the supervisor or appointing authority is sent an email for approval.  It should be approved or denied within one week.  When approved or rejected, SAP sends an email to the employee.  If applicable, the leave balance of the employee is adjusted. Now let’s learn about the types of leave you can approve as a supervisor.</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38753378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5892300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approving leave you</a:t>
            </a:r>
            <a:r>
              <a:rPr lang="en-US" baseline="0" dirty="0" smtClean="0"/>
              <a:t> must validate that the employee is eligible for the leave, it is not used before it is accrued and the number of hours match with the type of leave being taken.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26902453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And one</a:t>
            </a:r>
            <a:r>
              <a:rPr lang="en-US" baseline="0" dirty="0" smtClean="0"/>
              <a:t> last thing before we go into leave and the fiscal year end.  When an employee submits leave, it does not reduce the quota until you have approved the leave.  For example, if an employee has 24 hours of annual leave and submits a request one month in advance.  If you were to approve it right away then the employee’s balance would be reduced to zero and no leave could be taken for the month, once time evaluation occurred.  </a:t>
            </a:r>
          </a:p>
          <a:p>
            <a:endParaRPr lang="en-US" baseline="0" dirty="0" smtClean="0"/>
          </a:p>
          <a:p>
            <a:r>
              <a:rPr lang="en-US" baseline="0" dirty="0" smtClean="0"/>
              <a:t>It is for this reason, that you need to balance your scheduling needs with the needs of your employees when approving requests.  Now let’s look at the absence quota report.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150505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Upon</a:t>
            </a:r>
            <a:r>
              <a:rPr lang="en-US" b="0" baseline="0" dirty="0" smtClean="0"/>
              <a:t> completing this course you should have a understanding of the objectives on this slide.  Please take a minute to review these before you continue.  When you are done click the next button.</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6</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The Absence Quotas is useful to help review the leave balances available to the employee and for making a decision about what to do when two employees have request leave at the same time.  The Absence Quotas report is accessed from the MSS tab of Manager Self-service so let’s start here and then clicking on the Absence Quotas link.  </a:t>
            </a:r>
          </a:p>
          <a:p>
            <a:r>
              <a:rPr lang="en-US" sz="1100" b="0" u="none" kern="1200" dirty="0" smtClean="0">
                <a:solidFill>
                  <a:schemeClr val="tx1"/>
                </a:solidFill>
                <a:effectLst/>
                <a:latin typeface="+mn-lt"/>
                <a:ea typeface="+mn-ea"/>
                <a:cs typeface="+mn-cs"/>
              </a:rPr>
              <a:t>This takes you to the Launch Reports screen.  From here you can choose your selection criteria.  It is best to always go with today as the period, to prevent historical data from displaying.  Under display it is showing direct reports, but if you are a level 2 or 3 you could display all of your employees or all organization units.  Now let’s select the employee you want to display leave balances for.  In this example, Les Pearson so select the box to the left of his name.  </a:t>
            </a:r>
          </a:p>
          <a:p>
            <a:r>
              <a:rPr lang="en-US" sz="1100" b="0" u="none" kern="1200" dirty="0" smtClean="0">
                <a:solidFill>
                  <a:schemeClr val="tx1"/>
                </a:solidFill>
                <a:effectLst/>
                <a:latin typeface="+mn-lt"/>
                <a:ea typeface="+mn-ea"/>
                <a:cs typeface="+mn-cs"/>
              </a:rPr>
              <a:t>The record is now highlighted, so click the launch reports button in the upper left of the screen. </a:t>
            </a:r>
          </a:p>
          <a:p>
            <a:r>
              <a:rPr lang="en-US" sz="1100" b="0" u="none" kern="1200" dirty="0" smtClean="0">
                <a:solidFill>
                  <a:schemeClr val="tx1"/>
                </a:solidFill>
                <a:effectLst/>
                <a:latin typeface="+mn-lt"/>
                <a:ea typeface="+mn-ea"/>
                <a:cs typeface="+mn-cs"/>
              </a:rPr>
              <a:t>The Absence Quota Information report for Les Pearson displays.  Let’s start by looking at annual leave.  There are two rows for annual leave the current entitlement of 28 hours and he has not used or requested any leave.  He also has a carryover of 336 hours which is the maximum for his entitlement.  To use all of his annual leave which accrues at 14 hours a month he will have to take 168 hours of vacation by the end of July.  In this example it is only September, but you might want to talk to Les about this so the time he takes off doesn’t impact your team and he does not lose the leave.  </a:t>
            </a:r>
          </a:p>
          <a:p>
            <a:r>
              <a:rPr lang="en-US" sz="1100" b="0" u="none" kern="1200" dirty="0" smtClean="0">
                <a:solidFill>
                  <a:schemeClr val="tx1"/>
                </a:solidFill>
                <a:effectLst/>
                <a:latin typeface="+mn-lt"/>
                <a:ea typeface="+mn-ea"/>
                <a:cs typeface="+mn-cs"/>
              </a:rPr>
              <a:t>Now let’s look at the budget impact of leave approval.</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22706790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5916464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dirty="0" smtClean="0"/>
              <a:t>Now let’s review how</a:t>
            </a:r>
            <a:r>
              <a:rPr lang="en-US" baseline="0" dirty="0" smtClean="0"/>
              <a:t> to use access and use the Annual Leave Use or Lose report.  In this example you Employee </a:t>
            </a:r>
            <a:r>
              <a:rPr lang="en-US" b="1" baseline="0" dirty="0" smtClean="0"/>
              <a:t>NAME</a:t>
            </a:r>
            <a:r>
              <a:rPr lang="en-US" baseline="0" dirty="0" smtClean="0"/>
              <a:t> has traditionally not taken a lot of vacation and because he has worked for CDOT for 10 years you know he is close to, or over on his annual leave.  You are already logged on to the SAP Portal.  Start by clicking on the MSS tab and then select the Reports link.  This takes you to all of the Reports you have available to you as a supervisor.  Now click on the Use or Lose Report link.  The report is always run with the as of today date.  You also want to display all of the direct reports, just in case another employee is in the same situation as NAME so you use the table selection menu to select all of the employees that report to you and launch the report.  The results are just as you expected, you will have to closely monitor NAME leave as he will be XXXX hours over by the end of the year.  This is because he has already reached the maximum accrual of XXXX and his projected accrual of XXXX means that he will have to use XXXX hours of annual leave or be at risk of use or lose.  Now let’s look at how the different types of leave impact your budget.  </a:t>
            </a:r>
          </a:p>
          <a:p>
            <a:endParaRPr lang="en-US" baseline="0" dirty="0" smtClean="0"/>
          </a:p>
          <a:p>
            <a:endParaRPr lang="en-US" baseline="0" dirty="0" smtClean="0"/>
          </a:p>
          <a:p>
            <a:r>
              <a:rPr lang="en-US" baseline="0" dirty="0" smtClean="0"/>
              <a:t>USE THE MSS VERSION</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2328246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Employee</a:t>
            </a:r>
            <a:r>
              <a:rPr lang="en-US" baseline="0" dirty="0" smtClean="0"/>
              <a:t> absences are automatically charged to their home cost center.  When approving leave, pay attention to the Attendance Absence types above 100 and which are leave.  A/A types ending in “U” are unpaid and should only be approved by the Appointing Authority.  And remember, if any leave is paid out to the employee this will be funded from the employee’s home cost center and impacts your budget.</a:t>
            </a:r>
            <a:endParaRPr lang="en-US" dirty="0" smtClean="0"/>
          </a:p>
          <a:p>
            <a:endParaRPr lang="en-US" dirty="0" smtClean="0"/>
          </a:p>
          <a:p>
            <a:r>
              <a:rPr lang="en-US" dirty="0" smtClean="0"/>
              <a:t>Now let’s take a look at where you can go for help</a:t>
            </a:r>
            <a:r>
              <a:rPr lang="en-US" baseline="0" dirty="0" smtClean="0"/>
              <a:t> with leave approval.</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1490047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The time approval process can be tricky</a:t>
            </a:r>
            <a:r>
              <a:rPr lang="en-US" baseline="0" dirty="0" smtClean="0"/>
              <a:t> because of the number of rules and policies involved.  This is especially true for FML, injury, medical and administrative leave.  The first resource you can go to </a:t>
            </a:r>
            <a:r>
              <a:rPr lang="en-US" baseline="0" dirty="0" err="1" smtClean="0"/>
              <a:t>to</a:t>
            </a:r>
            <a:r>
              <a:rPr lang="en-US" baseline="0" dirty="0" smtClean="0"/>
              <a:t> get help is the website.  If you do not find the answer you need, contact the help resource based on the type of help you are requesting.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Tree>
    <p:extLst>
      <p:ext uri="{BB962C8B-B14F-4D97-AF65-F5344CB8AC3E}">
        <p14:creationId xmlns:p14="http://schemas.microsoft.com/office/powerpoint/2010/main" val="39664011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Tree>
    <p:extLst>
      <p:ext uri="{BB962C8B-B14F-4D97-AF65-F5344CB8AC3E}">
        <p14:creationId xmlns:p14="http://schemas.microsoft.com/office/powerpoint/2010/main" val="5815419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endParaRPr lang="en-US" b="0" baseline="0" dirty="0" smtClean="0"/>
          </a:p>
          <a:p>
            <a:r>
              <a:rPr lang="en-US" b="0" baseline="0" dirty="0" smtClean="0"/>
              <a:t>This section covers approval deadlines and some of the issues you may encounter when approving time.  </a:t>
            </a:r>
          </a:p>
          <a:p>
            <a:endParaRPr lang="en-US" b="0" baseline="0" dirty="0" smtClean="0"/>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66</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15475659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b="0" dirty="0" smtClean="0"/>
              <a:t>Upon</a:t>
            </a:r>
            <a:r>
              <a:rPr lang="en-US" b="0" baseline="0" dirty="0" smtClean="0"/>
              <a:t> completing this section you should have a understanding of the objectives on this slide.  Please take a minute to review these before you continue.  When you are done click the next button to review the time approval deadlines.  </a:t>
            </a:r>
            <a:r>
              <a:rPr lang="en-US" b="0" baseline="0" smtClean="0"/>
              <a:t>And remember</a:t>
            </a:r>
            <a:r>
              <a:rPr lang="en-US" b="0" baseline="0" dirty="0" smtClean="0"/>
              <a:t>, you can use the menu to the right to navigate back to a section or a specific slide within a section. </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67</a:t>
            </a:fld>
            <a:endParaRPr lang="en-US" dirty="0"/>
          </a:p>
        </p:txBody>
      </p:sp>
    </p:spTree>
    <p:extLst>
      <p:ext uri="{BB962C8B-B14F-4D97-AF65-F5344CB8AC3E}">
        <p14:creationId xmlns:p14="http://schemas.microsoft.com/office/powerpoint/2010/main" val="3252778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Tree>
    <p:extLst>
      <p:ext uri="{BB962C8B-B14F-4D97-AF65-F5344CB8AC3E}">
        <p14:creationId xmlns:p14="http://schemas.microsoft.com/office/powerpoint/2010/main" val="18771013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Mondays are busy it would be a good idea to create an weekly reoccurring appointment to approve your employee’s timesheets.  This is not only serves as a reminder, it sets the time aside for you.  Now let’s look at time collisions.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69</a:t>
            </a:fld>
            <a:endParaRPr lang="en-US" dirty="0"/>
          </a:p>
        </p:txBody>
      </p:sp>
    </p:spTree>
    <p:extLst>
      <p:ext uri="{BB962C8B-B14F-4D97-AF65-F5344CB8AC3E}">
        <p14:creationId xmlns:p14="http://schemas.microsoft.com/office/powerpoint/2010/main" val="183567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4347002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SAP uses the term “collision” to indicate that time cannot</a:t>
            </a:r>
            <a:r>
              <a:rPr lang="en-US" baseline="0" dirty="0" smtClean="0"/>
              <a:t> be</a:t>
            </a:r>
            <a:r>
              <a:rPr lang="en-US" dirty="0" smtClean="0"/>
              <a:t> transferred through to</a:t>
            </a:r>
            <a:r>
              <a:rPr lang="en-US" baseline="0" dirty="0" smtClean="0"/>
              <a:t> </a:t>
            </a:r>
            <a:r>
              <a:rPr lang="en-US" dirty="0" smtClean="0"/>
              <a:t>Payroll.  You will know that one of your employees has a timesheet collision when you receive an email from the CATS transfer program shortly after you approve the timesheet. </a:t>
            </a:r>
            <a:r>
              <a:rPr lang="en-US" baseline="0" dirty="0" smtClean="0"/>
              <a:t> </a:t>
            </a:r>
            <a:r>
              <a:rPr lang="en-US" dirty="0" smtClean="0"/>
              <a:t>The message for a collision identifies the employee’s personnel number, the date of the time entry, the attendance/absence type and a description of the issue.  </a:t>
            </a:r>
          </a:p>
          <a:p>
            <a:endParaRPr lang="en-US" dirty="0" smtClean="0"/>
          </a:p>
          <a:p>
            <a:r>
              <a:rPr lang="en-US" dirty="0" smtClean="0"/>
              <a:t>If you</a:t>
            </a:r>
            <a:r>
              <a:rPr lang="en-US" baseline="0" dirty="0" smtClean="0"/>
              <a:t> receive this email contact your timekeeper to make sure the employee impacted the collision will be paid correctly.  Now let’s look at the work schedule.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70</a:t>
            </a:fld>
            <a:endParaRPr lang="en-US" dirty="0"/>
          </a:p>
        </p:txBody>
      </p:sp>
    </p:spTree>
    <p:extLst>
      <p:ext uri="{BB962C8B-B14F-4D97-AF65-F5344CB8AC3E}">
        <p14:creationId xmlns:p14="http://schemas.microsoft.com/office/powerpoint/2010/main" val="13964954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 may be necessary to change an employee’s work schedule to meet business needs</a:t>
            </a:r>
            <a:r>
              <a:rPr lang="en-US" baseline="0" dirty="0" smtClean="0"/>
              <a:t> or the needs of the employee. </a:t>
            </a:r>
            <a:r>
              <a:rPr lang="en-US" dirty="0" smtClean="0"/>
              <a:t> Before making any changes, you must ensure that you have discussed these changes with the employee. Also, any future entries in an employee’s timesheet must be deleted before the work schedule is changed. To request the work schedule change, you must complete a Personnel Change Request, or PCR.  There are two things you must remember about work schedules: an employee’s work schedule cannot be changed retroactively and the employee must be assigned to the new work schedule at the beginning of the work week.  Click on the “here” link to</a:t>
            </a:r>
            <a:r>
              <a:rPr lang="en-US" baseline="0" dirty="0" smtClean="0"/>
              <a:t> go to the work schedule page.  Now let’s review what we have learned in this section so far.</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71</a:t>
            </a:fld>
            <a:endParaRPr lang="en-US" dirty="0"/>
          </a:p>
        </p:txBody>
      </p:sp>
    </p:spTree>
    <p:extLst>
      <p:ext uri="{BB962C8B-B14F-4D97-AF65-F5344CB8AC3E}">
        <p14:creationId xmlns:p14="http://schemas.microsoft.com/office/powerpoint/2010/main" val="29421206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Tree>
    <p:extLst>
      <p:ext uri="{BB962C8B-B14F-4D97-AF65-F5344CB8AC3E}">
        <p14:creationId xmlns:p14="http://schemas.microsoft.com/office/powerpoint/2010/main" val="18294544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0" dirty="0" smtClean="0"/>
              <a:t>Now that you have complete the</a:t>
            </a:r>
            <a:r>
              <a:rPr lang="en-US" b="0" baseline="0" dirty="0" smtClean="0"/>
              <a:t> course you should be able to describe the process for approving time and leave for your employees. Let’s take a minute to review what you have learned.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73</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6948076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29467" indent="-229467">
              <a:defRPr/>
            </a:pPr>
            <a:r>
              <a:rPr lang="en-US" dirty="0" smtClean="0"/>
              <a:t>Notes</a:t>
            </a:r>
            <a:r>
              <a:rPr lang="en-US" dirty="0"/>
              <a:t>:</a:t>
            </a:r>
          </a:p>
          <a:p>
            <a:pPr marL="229467" indent="-229467">
              <a:defRPr/>
            </a:pPr>
            <a:endParaRPr lang="en-US" b="0" dirty="0" smtClean="0">
              <a:solidFill>
                <a:srgbClr val="FF0000"/>
              </a:solidFill>
            </a:endParaRPr>
          </a:p>
          <a:p>
            <a:pPr>
              <a:defRPr/>
            </a:pPr>
            <a:r>
              <a:rPr lang="en-US" b="0" dirty="0" smtClean="0"/>
              <a:t>Take</a:t>
            </a:r>
            <a:r>
              <a:rPr lang="en-US" b="0" baseline="0" dirty="0" smtClean="0"/>
              <a:t> a minute to review what you have learned from the course.  If there is anything that is unclear, you can use the menu to navigate to the section or use the search feature.  When you are done, click the Next button to review the resources available to help you with time and leave approval.</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74</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567">
              <a:defRPr/>
            </a:pPr>
            <a:r>
              <a:rPr lang="en-US" b="0" dirty="0" smtClean="0"/>
              <a:t>Notes:</a:t>
            </a:r>
          </a:p>
          <a:p>
            <a:pPr defTabSz="915567">
              <a:defRPr/>
            </a:pPr>
            <a:endParaRPr lang="en-US" b="0" dirty="0" smtClean="0"/>
          </a:p>
          <a:p>
            <a:pPr marL="0" indent="0">
              <a:buFont typeface="Arial" panose="020B0604020202020204" pitchFamily="34" charset="0"/>
              <a:buNone/>
            </a:pPr>
            <a:r>
              <a:rPr lang="en-US" b="0" dirty="0" smtClean="0">
                <a:solidFill>
                  <a:srgbClr val="FF0000"/>
                </a:solidFill>
              </a:rPr>
              <a:t>Remember</a:t>
            </a:r>
            <a:r>
              <a:rPr lang="en-US" b="0" baseline="0" dirty="0" smtClean="0">
                <a:solidFill>
                  <a:srgbClr val="FF0000"/>
                </a:solidFill>
              </a:rPr>
              <a:t>, you are not alone.  </a:t>
            </a:r>
            <a:r>
              <a:rPr lang="en-US" b="0" dirty="0" smtClean="0"/>
              <a:t>If you run into technical problems</a:t>
            </a:r>
            <a:r>
              <a:rPr lang="en-US" b="0" baseline="0" dirty="0" smtClean="0"/>
              <a:t> or have policy questions</a:t>
            </a:r>
            <a:r>
              <a:rPr lang="en-US" b="0" dirty="0" smtClean="0"/>
              <a:t>,</a:t>
            </a:r>
            <a:r>
              <a:rPr lang="en-US" b="0" baseline="0" dirty="0" smtClean="0"/>
              <a:t> contact Rachel Grafton at extension 7-9081.  Other resources available to help you include, your HR Timekeepers and the Payroll Office.  </a:t>
            </a:r>
            <a:r>
              <a:rPr lang="en-US" b="0" baseline="0" dirty="0" smtClean="0">
                <a:solidFill>
                  <a:srgbClr val="FF0000"/>
                </a:solidFill>
              </a:rPr>
              <a:t>A list of timekeepers can be found in the Work Schedule Report under the Resources link.  For Payroll related questions, use the Payroll Office Contact link, which is also located in the resources tab.  If you have not already done, so it would be a good idea to bookmark these resources before you continue.</a:t>
            </a:r>
          </a:p>
          <a:p>
            <a:pPr>
              <a:defRPr/>
            </a:pPr>
            <a:endParaRPr lang="en-US" b="0" baseline="0" dirty="0" smtClean="0">
              <a:solidFill>
                <a:srgbClr val="FF0000"/>
              </a:solidFill>
            </a:endParaRPr>
          </a:p>
          <a:p>
            <a:pPr>
              <a:defRPr/>
            </a:pPr>
            <a:r>
              <a:rPr lang="en-US" b="0" baseline="0" dirty="0" smtClean="0">
                <a:solidFill>
                  <a:srgbClr val="FF0000"/>
                </a:solidFill>
              </a:rPr>
              <a:t>Now let’s look at what you need to do to get credit for the course.</a:t>
            </a:r>
            <a:endParaRPr lang="en-US" b="0" dirty="0" smtClean="0"/>
          </a:p>
          <a:p>
            <a:pPr marL="346657" lvl="1" indent="-171687"/>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75</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Congratulations</a:t>
            </a:r>
            <a:r>
              <a:rPr lang="en-US" baseline="0" dirty="0" smtClean="0"/>
              <a:t> on completing the Supervisor Time and Leave Approval Course!  The final step is for you to take a short quiz to get credit for this course.  You must get a score of at least 70% to pass and you can take it as many times as you like.  Good Luck!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Tree>
    <p:extLst>
      <p:ext uri="{BB962C8B-B14F-4D97-AF65-F5344CB8AC3E}">
        <p14:creationId xmlns:p14="http://schemas.microsoft.com/office/powerpoint/2010/main" val="26348406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Tree>
    <p:extLst>
      <p:ext uri="{BB962C8B-B14F-4D97-AF65-F5344CB8AC3E}">
        <p14:creationId xmlns:p14="http://schemas.microsoft.com/office/powerpoint/2010/main" val="261375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In short,</a:t>
            </a:r>
            <a:r>
              <a:rPr lang="en-US" baseline="0" dirty="0" smtClean="0"/>
              <a:t> time approval is how we know what to pay our employees.  For example, If you had a temporary employee start and you did not approve his timesheet on time, he would have to wait an extra two weeks to be paid.  This is a hardship on the employee and his family that could have easily been avoided.  </a:t>
            </a:r>
          </a:p>
          <a:p>
            <a:endParaRPr lang="en-US" baseline="0" dirty="0" smtClean="0"/>
          </a:p>
          <a:p>
            <a:r>
              <a:rPr lang="en-US" baseline="0" dirty="0" smtClean="0"/>
              <a:t>For permanent Full Time and Winter Employees not approving overtime would result in the employee not being paid for work they performed.  Both of these examples go against CDOTs core values of people and customer service.  </a:t>
            </a:r>
          </a:p>
          <a:p>
            <a:endParaRPr lang="en-US" baseline="0" dirty="0" smtClean="0"/>
          </a:p>
          <a:p>
            <a:r>
              <a:rPr lang="en-US" baseline="0" dirty="0" smtClean="0"/>
              <a:t>Because time approval is a legal requirement, supervisors who fail to approve and monitor their employees time may be subject to corrective or disciplinary action.   That being said, this course is designed to provide you with the knowledge and tools you need to make approving time and leave easier.</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387626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baseline="0" dirty="0" smtClean="0"/>
              <a:t>Now let’s cover one more thing before moving on to section two.  Throughout the course you will see slides like this one that ask you to make a choice about the content you view.  Based on the decisions you make the content of the course will be customized to reflect the time entry you would approve for the type of employees you supervise.  All you have to do is click on the button based on the directions on the slide.  Now let’s get started by clicking on the “Continue” button.</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3838949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7611054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5.xml"/><Relationship Id="rId7" Type="http://schemas.openxmlformats.org/officeDocument/2006/relationships/image" Target="../media/image2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3.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26.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1.xml"/><Relationship Id="rId7" Type="http://schemas.openxmlformats.org/officeDocument/2006/relationships/image" Target="../media/image2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5.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32.xm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5.xml"/><Relationship Id="rId7" Type="http://schemas.openxmlformats.org/officeDocument/2006/relationships/image" Target="../media/image2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6.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36.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40.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43.xml"/><Relationship Id="rId7" Type="http://schemas.openxmlformats.org/officeDocument/2006/relationships/image" Target="../media/image28.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21.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44.xml"/><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47.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3.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control" Target="../activeX/activeX1.xml"/><Relationship Id="rId7" Type="http://schemas.openxmlformats.org/officeDocument/2006/relationships/image" Target="../media/image34.wmf"/><Relationship Id="rId2" Type="http://schemas.openxmlformats.org/officeDocument/2006/relationships/tags" Target="../tags/tag51.xml"/><Relationship Id="rId1" Type="http://schemas.openxmlformats.org/officeDocument/2006/relationships/vmlDrawing" Target="../drawings/vmlDrawing1.v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27.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Layout" Target="../slideLayouts/slideLayout9.xml"/><Relationship Id="rId7" Type="http://schemas.openxmlformats.org/officeDocument/2006/relationships/slide" Target="slide3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 Target="slide28.xml"/><Relationship Id="rId5" Type="http://schemas.openxmlformats.org/officeDocument/2006/relationships/image" Target="../media/image35.png"/><Relationship Id="rId4" Type="http://schemas.openxmlformats.org/officeDocument/2006/relationships/notesSlide" Target="../notesSlides/notesSlide27.xml"/><Relationship Id="rId9" Type="http://schemas.openxmlformats.org/officeDocument/2006/relationships/slide" Target="slide4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5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6.xml"/><Relationship Id="rId4" Type="http://schemas.openxmlformats.org/officeDocument/2006/relationships/hyperlink" Target="http://vupweb.dot.state.co.us/gm/folder-1.11.30068?mode=EU"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0.xml"/><Relationship Id="rId7" Type="http://schemas.openxmlformats.org/officeDocument/2006/relationships/image" Target="../media/image38.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31.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61.xml"/><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Layout" Target="../slideLayouts/slideLayout9.xml"/><Relationship Id="rId7" Type="http://schemas.openxmlformats.org/officeDocument/2006/relationships/slide" Target="slide2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 Target="slide40.xml"/><Relationship Id="rId5" Type="http://schemas.openxmlformats.org/officeDocument/2006/relationships/image" Target="../media/image35.png"/><Relationship Id="rId4" Type="http://schemas.openxmlformats.org/officeDocument/2006/relationships/notesSlide" Target="../notesSlides/notesSlide32.xml"/><Relationship Id="rId9" Type="http://schemas.openxmlformats.org/officeDocument/2006/relationships/slide" Target="slide38.xml"/></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6.xml"/><Relationship Id="rId7" Type="http://schemas.openxmlformats.org/officeDocument/2006/relationships/image" Target="../media/image39.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33.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67.xml"/><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9.xml"/><Relationship Id="rId1" Type="http://schemas.openxmlformats.org/officeDocument/2006/relationships/tags" Target="../tags/tag68.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69.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72.xml"/><Relationship Id="rId7" Type="http://schemas.openxmlformats.org/officeDocument/2006/relationships/image" Target="../media/image40.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36.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73.xml"/><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Layout" Target="../slideLayouts/slideLayout9.xml"/><Relationship Id="rId7" Type="http://schemas.openxmlformats.org/officeDocument/2006/relationships/slide" Target="slide28.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 Target="slide40.xml"/><Relationship Id="rId5" Type="http://schemas.openxmlformats.org/officeDocument/2006/relationships/image" Target="../media/image35.png"/><Relationship Id="rId4" Type="http://schemas.openxmlformats.org/officeDocument/2006/relationships/notesSlide" Target="../notesSlides/notesSlide37.xml"/><Relationship Id="rId9" Type="http://schemas.openxmlformats.org/officeDocument/2006/relationships/slide" Target="slide38.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8.xml"/><Relationship Id="rId7" Type="http://schemas.openxmlformats.org/officeDocument/2006/relationships/image" Target="../media/image4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38.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79.xml"/><Relationship Id="rId9"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Layout" Target="../slideLayouts/slideLayout9.xml"/><Relationship Id="rId7" Type="http://schemas.openxmlformats.org/officeDocument/2006/relationships/slide" Target="slide28.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 Target="slide40.xml"/><Relationship Id="rId5" Type="http://schemas.openxmlformats.org/officeDocument/2006/relationships/image" Target="../media/image35.png"/><Relationship Id="rId4" Type="http://schemas.openxmlformats.org/officeDocument/2006/relationships/notesSlide" Target="../notesSlides/notesSlide39.xml"/><Relationship Id="rId9"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84.xml"/><Relationship Id="rId7" Type="http://schemas.openxmlformats.org/officeDocument/2006/relationships/image" Target="../media/image43.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40.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85.xml"/><Relationship Id="rId9"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 Target="slide43.xml"/><Relationship Id="rId5" Type="http://schemas.openxmlformats.org/officeDocument/2006/relationships/slide" Target="slide42.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 Target="slide51.xml"/><Relationship Id="rId5" Type="http://schemas.openxmlformats.org/officeDocument/2006/relationships/slide" Target="slide44.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93.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94.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97.xml"/><Relationship Id="rId7" Type="http://schemas.openxmlformats.org/officeDocument/2006/relationships/image" Target="../media/image48.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47.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98.xml"/><Relationship Id="rId9"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 Target="slide51.xml"/><Relationship Id="rId5" Type="http://schemas.openxmlformats.org/officeDocument/2006/relationships/slide" Target="slide49.xm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3.xml"/><Relationship Id="rId7" Type="http://schemas.openxmlformats.org/officeDocument/2006/relationships/image" Target="../media/image50.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49.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04.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07.xml"/><Relationship Id="rId7" Type="http://schemas.openxmlformats.org/officeDocument/2006/relationships/image" Target="../media/image51.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50.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08.xml"/><Relationship Id="rId9"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8.xml"/><Relationship Id="rId1" Type="http://schemas.openxmlformats.org/officeDocument/2006/relationships/tags" Target="../tags/tag109.xml"/><Relationship Id="rId5" Type="http://schemas.openxmlformats.org/officeDocument/2006/relationships/hyperlink" Target="http://intranet.dot.state.co.us/resources/policy-procedure/documents/1230-2/view" TargetMode="Externa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12.xml"/><Relationship Id="rId7" Type="http://schemas.openxmlformats.org/officeDocument/2006/relationships/image" Target="../media/image53.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52.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13.xml"/><Relationship Id="rId9"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11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5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20.xml"/><Relationship Id="rId7" Type="http://schemas.openxmlformats.org/officeDocument/2006/relationships/image" Target="../media/image54.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57.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21.xml"/><Relationship Id="rId9"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9.xml"/><Relationship Id="rId1" Type="http://schemas.openxmlformats.org/officeDocument/2006/relationships/tags" Target="../tags/tag123.xml"/><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56.wmf"/><Relationship Id="rId2" Type="http://schemas.openxmlformats.org/officeDocument/2006/relationships/tags" Target="../tags/tag124.xml"/><Relationship Id="rId1" Type="http://schemas.openxmlformats.org/officeDocument/2006/relationships/vmlDrawing" Target="../drawings/vmlDrawing2.vml"/><Relationship Id="rId6" Type="http://schemas.openxmlformats.org/officeDocument/2006/relationships/notesSlide" Target="../notesSlides/notesSlide60.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6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28.xml"/><Relationship Id="rId7" Type="http://schemas.openxmlformats.org/officeDocument/2006/relationships/image" Target="../media/image57.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61.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29.xml"/><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ontrol" Target="../activeX/activeX3.xml"/><Relationship Id="rId7" Type="http://schemas.openxmlformats.org/officeDocument/2006/relationships/image" Target="../media/image58.wmf"/><Relationship Id="rId2" Type="http://schemas.openxmlformats.org/officeDocument/2006/relationships/tags" Target="../tags/tag130.xml"/><Relationship Id="rId1" Type="http://schemas.openxmlformats.org/officeDocument/2006/relationships/vmlDrawing" Target="../drawings/vmlDrawing3.vml"/><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8.xml"/><Relationship Id="rId1" Type="http://schemas.openxmlformats.org/officeDocument/2006/relationships/tags" Target="../tags/tag133.xml"/><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8" Type="http://schemas.openxmlformats.org/officeDocument/2006/relationships/hyperlink" Target="http://intranet/employees/time-and-leave/leave-calculation-page" TargetMode="External"/><Relationship Id="rId3" Type="http://schemas.openxmlformats.org/officeDocument/2006/relationships/notesSlide" Target="../notesSlides/notesSlide64.xml"/><Relationship Id="rId7" Type="http://schemas.openxmlformats.org/officeDocument/2006/relationships/hyperlink" Target="http://intranet/business/risk-management/leave" TargetMode="External"/><Relationship Id="rId2" Type="http://schemas.openxmlformats.org/officeDocument/2006/relationships/slideLayout" Target="../slideLayouts/slideLayout8.xml"/><Relationship Id="rId1" Type="http://schemas.openxmlformats.org/officeDocument/2006/relationships/tags" Target="../tags/tag134.xml"/><Relationship Id="rId6" Type="http://schemas.openxmlformats.org/officeDocument/2006/relationships/hyperlink" Target="http://intranet/employees/Contacts/documents/fml-contacts" TargetMode="External"/><Relationship Id="rId5" Type="http://schemas.openxmlformats.org/officeDocument/2006/relationships/hyperlink" Target="http://intranet.dot.state.co.us/employees/howdoi/articles/how-do-i-sap-ess/timekeepers_list/view" TargetMode="External"/><Relationship Id="rId4" Type="http://schemas.openxmlformats.org/officeDocument/2006/relationships/hyperlink" Target="http://intranet/employees/time-and-leave" TargetMode="External"/><Relationship Id="rId9" Type="http://schemas.openxmlformats.org/officeDocument/2006/relationships/image" Target="../media/image60.PNG"/></Relationships>
</file>

<file path=ppt/slides/_rels/slide6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37.xml"/><Relationship Id="rId7" Type="http://schemas.openxmlformats.org/officeDocument/2006/relationships/image" Target="../media/image61.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65.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38.xml"/><Relationship Id="rId9" Type="http://schemas.openxmlformats.org/officeDocument/2006/relationships/image" Target="../media/image30.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13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6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43.xml"/><Relationship Id="rId7" Type="http://schemas.openxmlformats.org/officeDocument/2006/relationships/image" Target="../media/image62.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notesSlide" Target="../notesSlides/notesSlide68.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44.xml"/><Relationship Id="rId9"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8.xml"/><Relationship Id="rId1" Type="http://schemas.openxmlformats.org/officeDocument/2006/relationships/tags" Target="../tags/tag145.xml"/><Relationship Id="rId4" Type="http://schemas.openxmlformats.org/officeDocument/2006/relationships/image" Target="../media/image63.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3.xml"/><Relationship Id="rId7"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7.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4.xml"/><Relationship Id="rId9"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9.xml"/><Relationship Id="rId1" Type="http://schemas.openxmlformats.org/officeDocument/2006/relationships/tags" Target="../tags/tag146.xml"/><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9.xml"/><Relationship Id="rId1" Type="http://schemas.openxmlformats.org/officeDocument/2006/relationships/tags" Target="../tags/tag147.xml"/><Relationship Id="rId6" Type="http://schemas.openxmlformats.org/officeDocument/2006/relationships/hyperlink" Target="http://intranet.dot.state.co.us/employees/howdoi/articles/work-schedules" TargetMode="External"/><Relationship Id="rId5" Type="http://schemas.openxmlformats.org/officeDocument/2006/relationships/hyperlink" Target="http://intranet.dot.state.co.us/business/center-for-human-resources-management/human-resources-forms" TargetMode="External"/><Relationship Id="rId4" Type="http://schemas.openxmlformats.org/officeDocument/2006/relationships/image" Target="../media/image65.png"/></Relationships>
</file>

<file path=ppt/slides/_rels/slide7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50.xml"/><Relationship Id="rId7" Type="http://schemas.openxmlformats.org/officeDocument/2006/relationships/image" Target="../media/image66.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72.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51.xml"/><Relationship Id="rId9" Type="http://schemas.openxmlformats.org/officeDocument/2006/relationships/image" Target="../media/image30.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tags" Target="../tags/tag15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54.xml"/><Relationship Id="rId6" Type="http://schemas.openxmlformats.org/officeDocument/2006/relationships/image" Target="../media/image67.png"/><Relationship Id="rId5" Type="http://schemas.openxmlformats.org/officeDocument/2006/relationships/hyperlink" Target="http://intranet.dot.state.co.us/business/payroll/payroll-contacts" TargetMode="External"/><Relationship Id="rId4" Type="http://schemas.openxmlformats.org/officeDocument/2006/relationships/hyperlink" Target="http://intranet.dot.state.co.us/business/center-for-human-resources-management/chrm-reports/work-schedule-report/view"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9.xml"/><Relationship Id="rId1" Type="http://schemas.openxmlformats.org/officeDocument/2006/relationships/tags" Target="../tags/tag155.xml"/><Relationship Id="rId4" Type="http://schemas.openxmlformats.org/officeDocument/2006/relationships/image" Target="../media/image68.jpeg"/></Relationships>
</file>

<file path=ppt/slides/_rels/slide7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158.xml"/><Relationship Id="rId7" Type="http://schemas.openxmlformats.org/officeDocument/2006/relationships/image" Target="../media/image69.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77.xml"/><Relationship Id="rId5" Type="http://schemas.openxmlformats.org/officeDocument/2006/relationships/slideLayout" Target="../slideLayouts/slideLayout12.xml"/><Relationship Id="rId10" Type="http://schemas.openxmlformats.org/officeDocument/2006/relationships/image" Target="../media/image18.png"/><Relationship Id="rId4" Type="http://schemas.openxmlformats.org/officeDocument/2006/relationships/tags" Target="../tags/tag159.xml"/><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slide" Target="slide1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Supervisor Time and Leave Approval</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376260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dirty="0" smtClean="0"/>
              <a:t>Learning Logistics</a:t>
            </a:r>
          </a:p>
          <a:p>
            <a:pPr marL="457200" indent="-457200">
              <a:buFont typeface="Arial"/>
              <a:buChar char="•"/>
            </a:pPr>
            <a:r>
              <a:rPr lang="en-US" sz="2900" dirty="0" smtClean="0"/>
              <a:t>Section 1 – Course Overview</a:t>
            </a:r>
          </a:p>
          <a:p>
            <a:pPr marL="457200" indent="-457200">
              <a:buFont typeface="Arial"/>
              <a:buChar char="•"/>
            </a:pPr>
            <a:r>
              <a:rPr lang="en-US" sz="2900" b="1" dirty="0" smtClean="0"/>
              <a:t>Section 2 – Introduction to Time and Leave</a:t>
            </a:r>
            <a:endParaRPr lang="en-US" sz="1800" b="1" dirty="0" smtClean="0"/>
          </a:p>
          <a:p>
            <a:pPr marL="457200" indent="-457200">
              <a:buFont typeface="Arial"/>
              <a:buChar char="•"/>
            </a:pPr>
            <a:r>
              <a:rPr lang="en-US" sz="2900" dirty="0"/>
              <a:t>Section </a:t>
            </a:r>
            <a:r>
              <a:rPr lang="en-US" sz="2900" dirty="0" smtClean="0"/>
              <a:t>3 – Approving Working Time </a:t>
            </a:r>
          </a:p>
          <a:p>
            <a:pPr marL="457200" indent="-457200">
              <a:buFont typeface="Arial"/>
              <a:buChar char="•"/>
            </a:pPr>
            <a:r>
              <a:rPr lang="en-US" sz="2900" dirty="0" smtClean="0"/>
              <a:t>Section 4 – Approving Leave </a:t>
            </a:r>
          </a:p>
          <a:p>
            <a:pPr marL="457200" indent="-457200">
              <a:buFont typeface="Arial"/>
              <a:buChar char="•"/>
            </a:pPr>
            <a:r>
              <a:rPr lang="en-US" sz="2900" dirty="0" smtClean="0"/>
              <a:t>Section 5 – </a:t>
            </a:r>
            <a:r>
              <a:rPr lang="en-US" sz="2900" dirty="0"/>
              <a:t>Approval Deadlines and Issues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9218" name="Title 1"/>
          <p:cNvSpPr>
            <a:spLocks noGrp="1"/>
          </p:cNvSpPr>
          <p:nvPr>
            <p:ph type="title"/>
          </p:nvPr>
        </p:nvSpPr>
        <p:spPr/>
        <p:txBody>
          <a:bodyPr/>
          <a:lstStyle/>
          <a:p>
            <a:r>
              <a:rPr lang="en-US" dirty="0" smtClean="0">
                <a:latin typeface="+mj-lt"/>
              </a:rPr>
              <a:t>Learning</a:t>
            </a:r>
            <a:r>
              <a:rPr lang="en-US" baseline="0" dirty="0" smtClean="0">
                <a:latin typeface="+mj-lt"/>
              </a:rPr>
              <a:t> Logistics</a:t>
            </a:r>
            <a:endParaRPr lang="en-US" dirty="0" smtClean="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299095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indent="-457200">
              <a:buFont typeface="Arial" panose="020B0604020202020204" pitchFamily="34" charset="0"/>
              <a:buChar char="•"/>
            </a:pPr>
            <a:r>
              <a:rPr lang="en-US" sz="2000" dirty="0"/>
              <a:t>Describe the role of the Supervisor in the approval process</a:t>
            </a:r>
          </a:p>
          <a:p>
            <a:pPr marL="457200" lvl="0" indent="-457200">
              <a:buFont typeface="Arial" panose="020B0604020202020204" pitchFamily="34" charset="0"/>
              <a:buChar char="•"/>
            </a:pPr>
            <a:r>
              <a:rPr lang="en-US" sz="2000" dirty="0" smtClean="0"/>
              <a:t>Describe the Time Entry to Pay process</a:t>
            </a:r>
          </a:p>
          <a:p>
            <a:pPr marL="457200" lvl="0" indent="-457200">
              <a:buFont typeface="Arial" panose="020B0604020202020204" pitchFamily="34" charset="0"/>
              <a:buChar char="•"/>
            </a:pPr>
            <a:r>
              <a:rPr lang="en-US" sz="2000" dirty="0" smtClean="0"/>
              <a:t>Recognize </a:t>
            </a:r>
            <a:r>
              <a:rPr lang="en-US" sz="2000" dirty="0"/>
              <a:t>different employee </a:t>
            </a:r>
            <a:r>
              <a:rPr lang="en-US" sz="2000" dirty="0" smtClean="0"/>
              <a:t>groups and subgroups including</a:t>
            </a:r>
          </a:p>
          <a:p>
            <a:pPr marL="1200150" lvl="1" indent="-457200">
              <a:buFont typeface="Arial" panose="020B0604020202020204" pitchFamily="34" charset="0"/>
              <a:buChar char="•"/>
            </a:pPr>
            <a:r>
              <a:rPr lang="en-US" sz="2000" dirty="0"/>
              <a:t>H</a:t>
            </a:r>
            <a:r>
              <a:rPr lang="en-US" sz="2000" dirty="0" smtClean="0"/>
              <a:t>ow they are paid </a:t>
            </a:r>
          </a:p>
          <a:p>
            <a:pPr marL="1200150" lvl="1" indent="-457200">
              <a:buFont typeface="Arial" panose="020B0604020202020204" pitchFamily="34" charset="0"/>
              <a:buChar char="•"/>
            </a:pPr>
            <a:r>
              <a:rPr lang="en-US" sz="2000" dirty="0"/>
              <a:t>H</a:t>
            </a:r>
            <a:r>
              <a:rPr lang="en-US" sz="2000" dirty="0" smtClean="0"/>
              <a:t>ow they impact time approval and pay</a:t>
            </a:r>
            <a:endParaRPr lang="en-US" sz="2000" dirty="0"/>
          </a:p>
          <a:p>
            <a:pPr marL="457200" indent="-457200" hangingPunct="0">
              <a:buFont typeface="Arial" panose="020B0604020202020204" pitchFamily="34" charset="0"/>
              <a:buChar char="•"/>
            </a:pPr>
            <a:r>
              <a:rPr lang="en-US" sz="2000" dirty="0"/>
              <a:t>Describe the Work Schedule (why it is important)</a:t>
            </a:r>
          </a:p>
          <a:p>
            <a:pPr marL="457200" lvl="0" indent="-457200" hangingPunct="0">
              <a:buFont typeface="Arial" panose="020B0604020202020204" pitchFamily="34" charset="0"/>
              <a:buChar char="•"/>
            </a:pPr>
            <a:r>
              <a:rPr lang="en-US" sz="2000" dirty="0" smtClean="0"/>
              <a:t>Identify </a:t>
            </a:r>
            <a:r>
              <a:rPr lang="en-US" sz="2000" dirty="0"/>
              <a:t>additional factors that impact time (Essential P</a:t>
            </a:r>
            <a:r>
              <a:rPr lang="en-US" sz="2000" dirty="0" smtClean="0"/>
              <a:t>osition / Work and Flex </a:t>
            </a:r>
            <a:r>
              <a:rPr lang="en-US" sz="2000" dirty="0"/>
              <a:t>Schedule) and which employees are </a:t>
            </a:r>
            <a:r>
              <a:rPr lang="en-US" sz="2000" dirty="0" smtClean="0"/>
              <a:t>impacted</a:t>
            </a:r>
          </a:p>
          <a:p>
            <a:pPr marL="457200" lvl="0" indent="-457200">
              <a:buFont typeface="Arial" panose="020B0604020202020204" pitchFamily="34" charset="0"/>
              <a:buChar char="•"/>
            </a:pPr>
            <a:r>
              <a:rPr lang="en-US" sz="2000" dirty="0" smtClean="0"/>
              <a:t>Describe </a:t>
            </a:r>
            <a:r>
              <a:rPr lang="en-US" sz="2000" dirty="0"/>
              <a:t>help resources and what kind of help they can offer </a:t>
            </a:r>
            <a:r>
              <a:rPr lang="en-US" sz="2000" dirty="0" smtClean="0"/>
              <a:t>(Employee</a:t>
            </a:r>
            <a:r>
              <a:rPr lang="en-US" sz="2000" dirty="0"/>
              <a:t>, </a:t>
            </a:r>
            <a:r>
              <a:rPr lang="en-US" sz="2000" dirty="0" smtClean="0"/>
              <a:t>Timekeeper, Payroll, </a:t>
            </a:r>
            <a:r>
              <a:rPr lang="en-US" sz="2000" dirty="0"/>
              <a:t>HR Employees</a:t>
            </a:r>
            <a:r>
              <a:rPr lang="en-US" sz="2000" dirty="0" smtClean="0"/>
              <a:t>)</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Supervisor has following responsibilities:</a:t>
            </a:r>
          </a:p>
          <a:p>
            <a:pPr marL="514350" indent="-514350">
              <a:buFont typeface="Arial" panose="020B0604020202020204" pitchFamily="34" charset="0"/>
              <a:buChar char="•"/>
            </a:pPr>
            <a:r>
              <a:rPr lang="en-US" dirty="0" smtClean="0"/>
              <a:t>Understand and apply time and leave policy</a:t>
            </a:r>
          </a:p>
          <a:p>
            <a:pPr marL="514350" indent="-514350">
              <a:buFont typeface="Arial" panose="020B0604020202020204" pitchFamily="34" charset="0"/>
              <a:buChar char="•"/>
            </a:pPr>
            <a:r>
              <a:rPr lang="en-US" dirty="0" smtClean="0"/>
              <a:t>Verify and approve time weekly</a:t>
            </a:r>
          </a:p>
          <a:p>
            <a:pPr marL="514350" indent="-514350">
              <a:buFont typeface="Arial" panose="020B0604020202020204" pitchFamily="34" charset="0"/>
              <a:buChar char="•"/>
            </a:pPr>
            <a:r>
              <a:rPr lang="en-US" dirty="0" smtClean="0"/>
              <a:t>Timely respond to timekeepers to correct errors</a:t>
            </a:r>
          </a:p>
          <a:p>
            <a:pPr marL="514350" indent="-514350">
              <a:buFont typeface="Arial" panose="020B0604020202020204" pitchFamily="34" charset="0"/>
              <a:buChar char="•"/>
            </a:pPr>
            <a:r>
              <a:rPr lang="en-US" dirty="0"/>
              <a:t>Balance overtime hours and budget</a:t>
            </a:r>
          </a:p>
          <a:p>
            <a:pPr marL="514350" indent="-514350">
              <a:buFont typeface="Arial" panose="020B0604020202020204" pitchFamily="34" charset="0"/>
              <a:buChar char="•"/>
            </a:pPr>
            <a:r>
              <a:rPr lang="en-US" dirty="0" smtClean="0"/>
              <a:t>Request work schedule changes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Supervisor Responsibilities</a:t>
            </a:r>
            <a:endParaRPr lang="en-US" dirty="0"/>
          </a:p>
        </p:txBody>
      </p:sp>
    </p:spTree>
    <p:custDataLst>
      <p:tags r:id="rId1"/>
    </p:custDataLst>
    <p:extLst>
      <p:ext uri="{BB962C8B-B14F-4D97-AF65-F5344CB8AC3E}">
        <p14:creationId xmlns:p14="http://schemas.microsoft.com/office/powerpoint/2010/main" val="3920322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Time Entry to Pay Process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13</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214885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6808935" cy="4937125"/>
          </a:xfrm>
        </p:spPr>
        <p:txBody>
          <a:bodyPr/>
          <a:lstStyle/>
          <a:p>
            <a:r>
              <a:rPr lang="en-US" dirty="0" smtClean="0"/>
              <a:t>All CDOT employees fall in one of two groups:</a:t>
            </a:r>
          </a:p>
          <a:p>
            <a:pPr marL="457200" indent="-457200">
              <a:buFont typeface="Arial" panose="020B0604020202020204" pitchFamily="34" charset="0"/>
              <a:buChar char="•"/>
            </a:pPr>
            <a:r>
              <a:rPr lang="en-US" b="1" dirty="0" smtClean="0"/>
              <a:t>Exempt</a:t>
            </a:r>
            <a:r>
              <a:rPr lang="en-US" dirty="0" smtClean="0"/>
              <a:t> – Do not get paid overtime</a:t>
            </a:r>
          </a:p>
          <a:p>
            <a:pPr marL="457200" indent="-457200">
              <a:buFont typeface="Arial" panose="020B0604020202020204" pitchFamily="34" charset="0"/>
              <a:buChar char="•"/>
            </a:pPr>
            <a:r>
              <a:rPr lang="en-US" b="1" dirty="0" smtClean="0"/>
              <a:t>Non-Exempt</a:t>
            </a:r>
            <a:r>
              <a:rPr lang="en-US" dirty="0" smtClean="0"/>
              <a:t> – Get overtime after 40 hours worked and may be eligible for Shift, On-call and Essential</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p>
          <a:p>
            <a:pPr>
              <a:tabLst>
                <a:tab pos="5998464" algn="r"/>
              </a:tabLst>
              <a:defRPr/>
            </a:pP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Exempt and Non-Exempt</a:t>
            </a:r>
            <a:endParaRPr lang="en-US" dirty="0"/>
          </a:p>
        </p:txBody>
      </p:sp>
      <p:pic>
        <p:nvPicPr>
          <p:cNvPr id="6" name="Ro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446866" y="1820711"/>
            <a:ext cx="2514254" cy="403890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286271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Additional Employee Groups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15</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959421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Type of Employees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16</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572411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sz="2400" b="1" dirty="0" smtClean="0"/>
              <a:t>Essential</a:t>
            </a:r>
            <a:r>
              <a:rPr lang="en-US" sz="2400" dirty="0" smtClean="0"/>
              <a:t> - Employee’s holiday and paid leave are included when calculating overtime hours.  Essential employees are:</a:t>
            </a:r>
          </a:p>
          <a:p>
            <a:pPr marL="1200150" lvl="1" indent="-457200">
              <a:buFont typeface="Arial" panose="020B0604020202020204" pitchFamily="34" charset="0"/>
              <a:buChar char="•"/>
            </a:pPr>
            <a:r>
              <a:rPr lang="en-US" dirty="0"/>
              <a:t>All non-exempt Maintenance Employees</a:t>
            </a:r>
          </a:p>
          <a:p>
            <a:pPr marL="1200150" lvl="1" indent="-457200">
              <a:buFont typeface="Arial" panose="020B0604020202020204" pitchFamily="34" charset="0"/>
              <a:buChar char="•"/>
            </a:pPr>
            <a:r>
              <a:rPr lang="en-US" dirty="0"/>
              <a:t>Anyone designated by the appointing authority (see PD 1230.2</a:t>
            </a:r>
            <a:r>
              <a:rPr lang="en-US" dirty="0" smtClean="0"/>
              <a:t>)</a:t>
            </a:r>
            <a:endParaRPr lang="en-US" sz="2400" dirty="0" smtClean="0"/>
          </a:p>
          <a:p>
            <a:pPr marL="457200" indent="-457200">
              <a:buFont typeface="Arial" panose="020B0604020202020204" pitchFamily="34" charset="0"/>
              <a:buChar char="•"/>
            </a:pPr>
            <a:r>
              <a:rPr lang="en-US" sz="2400" b="1" dirty="0" smtClean="0"/>
              <a:t>Non-Essential</a:t>
            </a:r>
            <a:r>
              <a:rPr lang="en-US" sz="2400" dirty="0" smtClean="0"/>
              <a:t> – Must physically work 40 hours before overtime</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r>
              <a:rPr lang="en-US" dirty="0" smtClean="0"/>
              <a:t>Essential Position / Overtime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65333084"/>
              </p:ext>
            </p:extLst>
          </p:nvPr>
        </p:nvGraphicFramePr>
        <p:xfrm>
          <a:off x="283973" y="4194656"/>
          <a:ext cx="8576053" cy="1381760"/>
        </p:xfrm>
        <a:graphic>
          <a:graphicData uri="http://schemas.openxmlformats.org/drawingml/2006/table">
            <a:tbl>
              <a:tblPr firstRow="1" bandRow="1">
                <a:tableStyleId>{5C22544A-7EE6-4342-B048-85BDC9FD1C3A}</a:tableStyleId>
              </a:tblPr>
              <a:tblGrid>
                <a:gridCol w="1558735"/>
                <a:gridCol w="1099022"/>
                <a:gridCol w="1197102"/>
                <a:gridCol w="1337437"/>
                <a:gridCol w="1099884"/>
                <a:gridCol w="841788"/>
                <a:gridCol w="1442085"/>
              </a:tblGrid>
              <a:tr h="370840">
                <a:tc>
                  <a:txBody>
                    <a:bodyPr/>
                    <a:lstStyle/>
                    <a:p>
                      <a:endParaRPr lang="en-US" dirty="0"/>
                    </a:p>
                  </a:txBody>
                  <a:tcPr/>
                </a:tc>
                <a:tc>
                  <a:txBody>
                    <a:bodyPr/>
                    <a:lstStyle/>
                    <a:p>
                      <a:r>
                        <a:rPr lang="en-US" dirty="0" smtClean="0"/>
                        <a:t>Monday</a:t>
                      </a:r>
                    </a:p>
                    <a:p>
                      <a:r>
                        <a:rPr lang="en-US" dirty="0" smtClean="0"/>
                        <a:t>(Holiday)</a:t>
                      </a:r>
                      <a:endParaRPr lang="en-US" dirty="0"/>
                    </a:p>
                  </a:txBody>
                  <a:tcPr/>
                </a:tc>
                <a:tc>
                  <a:txBody>
                    <a:bodyPr/>
                    <a:lstStyle/>
                    <a:p>
                      <a:r>
                        <a:rPr lang="en-US" dirty="0" smtClean="0"/>
                        <a:t>Tuesday</a:t>
                      </a:r>
                    </a:p>
                    <a:p>
                      <a:r>
                        <a:rPr lang="en-US" dirty="0" smtClean="0"/>
                        <a:t>(Vacation)</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tc>
                  <a:txBody>
                    <a:bodyPr/>
                    <a:lstStyle/>
                    <a:p>
                      <a:r>
                        <a:rPr lang="en-US" dirty="0" smtClean="0"/>
                        <a:t>Overtime</a:t>
                      </a:r>
                      <a:endParaRPr lang="en-US" dirty="0"/>
                    </a:p>
                  </a:txBody>
                  <a:tcPr/>
                </a:tc>
              </a:tr>
              <a:tr h="370840">
                <a:tc>
                  <a:txBody>
                    <a:bodyPr/>
                    <a:lstStyle/>
                    <a:p>
                      <a:r>
                        <a:rPr lang="en-US" dirty="0" smtClean="0"/>
                        <a:t>Essential</a:t>
                      </a:r>
                      <a:endParaRPr lang="en-US" dirty="0"/>
                    </a:p>
                  </a:txBody>
                  <a:tcPr/>
                </a:tc>
                <a:tc>
                  <a:txBody>
                    <a:bodyPr/>
                    <a:lstStyle/>
                    <a:p>
                      <a:pPr algn="ctr"/>
                      <a:r>
                        <a:rPr lang="en-US" dirty="0" smtClean="0">
                          <a:solidFill>
                            <a:srgbClr val="C00000"/>
                          </a:solidFill>
                        </a:rPr>
                        <a:t>8</a:t>
                      </a:r>
                      <a:endParaRPr lang="en-US" dirty="0">
                        <a:solidFill>
                          <a:srgbClr val="C00000"/>
                        </a:solidFill>
                      </a:endParaRPr>
                    </a:p>
                  </a:txBody>
                  <a:tcPr/>
                </a:tc>
                <a:tc>
                  <a:txBody>
                    <a:bodyPr/>
                    <a:lstStyle/>
                    <a:p>
                      <a:pPr algn="ctr"/>
                      <a:r>
                        <a:rPr lang="en-US" dirty="0" smtClean="0">
                          <a:solidFill>
                            <a:srgbClr val="C00000"/>
                          </a:solidFill>
                        </a:rPr>
                        <a:t>8</a:t>
                      </a:r>
                      <a:endParaRPr lang="en-US" dirty="0">
                        <a:solidFill>
                          <a:srgbClr val="C00000"/>
                        </a:solidFill>
                      </a:endParaRPr>
                    </a:p>
                  </a:txBody>
                  <a:tcPr/>
                </a:tc>
                <a:tc>
                  <a:txBody>
                    <a:bodyPr/>
                    <a:lstStyle/>
                    <a:p>
                      <a:pPr algn="ctr"/>
                      <a:r>
                        <a:rPr lang="en-US" dirty="0" smtClean="0"/>
                        <a:t>8</a:t>
                      </a:r>
                      <a:endParaRPr lang="en-US" dirty="0"/>
                    </a:p>
                  </a:txBody>
                  <a:tcPr/>
                </a:tc>
                <a:tc>
                  <a:txBody>
                    <a:bodyPr/>
                    <a:lstStyle/>
                    <a:p>
                      <a:pPr algn="ctr"/>
                      <a:r>
                        <a:rPr lang="en-US" dirty="0" smtClean="0"/>
                        <a:t>8</a:t>
                      </a:r>
                      <a:endParaRPr lang="en-US" dirty="0"/>
                    </a:p>
                  </a:txBody>
                  <a:tcPr/>
                </a:tc>
                <a:tc>
                  <a:txBody>
                    <a:bodyPr/>
                    <a:lstStyle/>
                    <a:p>
                      <a:pPr algn="ctr"/>
                      <a:r>
                        <a:rPr lang="en-US" dirty="0" smtClean="0"/>
                        <a:t>10</a:t>
                      </a:r>
                      <a:endParaRPr lang="en-US" dirty="0"/>
                    </a:p>
                  </a:txBody>
                  <a:tcPr/>
                </a:tc>
                <a:tc>
                  <a:txBody>
                    <a:bodyPr/>
                    <a:lstStyle/>
                    <a:p>
                      <a:pPr algn="ctr"/>
                      <a:r>
                        <a:rPr lang="en-US" dirty="0" smtClean="0"/>
                        <a:t>Yes (2 Hours)</a:t>
                      </a:r>
                      <a:endParaRPr lang="en-US" dirty="0"/>
                    </a:p>
                  </a:txBody>
                  <a:tcPr/>
                </a:tc>
              </a:tr>
              <a:tr h="370840">
                <a:tc>
                  <a:txBody>
                    <a:bodyPr/>
                    <a:lstStyle/>
                    <a:p>
                      <a:r>
                        <a:rPr lang="en-US" dirty="0" smtClean="0"/>
                        <a:t>Non-</a:t>
                      </a:r>
                      <a:r>
                        <a:rPr lang="en-US" baseline="0" dirty="0" smtClean="0"/>
                        <a:t> Essential</a:t>
                      </a:r>
                      <a:endParaRPr lang="en-US" dirty="0"/>
                    </a:p>
                  </a:txBody>
                  <a:tcPr/>
                </a:tc>
                <a:tc>
                  <a:txBody>
                    <a:bodyPr/>
                    <a:lstStyle/>
                    <a:p>
                      <a:pPr algn="ctr"/>
                      <a:r>
                        <a:rPr lang="en-US" dirty="0" smtClean="0">
                          <a:solidFill>
                            <a:srgbClr val="C00000"/>
                          </a:solidFill>
                        </a:rPr>
                        <a:t>8</a:t>
                      </a:r>
                      <a:endParaRPr lang="en-US" dirty="0">
                        <a:solidFill>
                          <a:srgbClr val="C00000"/>
                        </a:solidFill>
                      </a:endParaRPr>
                    </a:p>
                  </a:txBody>
                  <a:tcPr/>
                </a:tc>
                <a:tc>
                  <a:txBody>
                    <a:bodyPr/>
                    <a:lstStyle/>
                    <a:p>
                      <a:pPr algn="ctr"/>
                      <a:r>
                        <a:rPr lang="en-US" dirty="0" smtClean="0">
                          <a:solidFill>
                            <a:srgbClr val="C00000"/>
                          </a:solidFill>
                        </a:rPr>
                        <a:t>8</a:t>
                      </a:r>
                      <a:endParaRPr lang="en-US" dirty="0">
                        <a:solidFill>
                          <a:srgbClr val="C00000"/>
                        </a:solidFill>
                      </a:endParaRPr>
                    </a:p>
                  </a:txBody>
                  <a:tcPr/>
                </a:tc>
                <a:tc>
                  <a:txBody>
                    <a:bodyPr/>
                    <a:lstStyle/>
                    <a:p>
                      <a:pPr algn="ctr"/>
                      <a:r>
                        <a:rPr lang="en-US" dirty="0" smtClean="0"/>
                        <a:t>8</a:t>
                      </a:r>
                      <a:endParaRPr lang="en-US" dirty="0"/>
                    </a:p>
                  </a:txBody>
                  <a:tcPr/>
                </a:tc>
                <a:tc>
                  <a:txBody>
                    <a:bodyPr/>
                    <a:lstStyle/>
                    <a:p>
                      <a:pPr algn="ctr"/>
                      <a:r>
                        <a:rPr lang="en-US" dirty="0" smtClean="0"/>
                        <a:t>8</a:t>
                      </a:r>
                      <a:endParaRPr lang="en-US" dirty="0"/>
                    </a:p>
                  </a:txBody>
                  <a:tcPr/>
                </a:tc>
                <a:tc>
                  <a:txBody>
                    <a:bodyPr/>
                    <a:lstStyle/>
                    <a:p>
                      <a:pPr algn="ctr"/>
                      <a:r>
                        <a:rPr lang="en-US" dirty="0" smtClean="0"/>
                        <a:t>10</a:t>
                      </a:r>
                      <a:endParaRPr lang="en-US" dirty="0"/>
                    </a:p>
                  </a:txBody>
                  <a:tcPr/>
                </a:tc>
                <a:tc>
                  <a:txBody>
                    <a:bodyPr/>
                    <a:lstStyle/>
                    <a:p>
                      <a:pPr algn="ctr"/>
                      <a:r>
                        <a:rPr lang="en-US" dirty="0" smtClean="0"/>
                        <a:t>No</a:t>
                      </a:r>
                      <a:endParaRPr lang="en-US" dirty="0"/>
                    </a:p>
                  </a:txBody>
                  <a:tcPr/>
                </a:tc>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99" y="4134600"/>
            <a:ext cx="8626600" cy="1501871"/>
          </a:xfrm>
          <a:prstGeom prst="rect">
            <a:avLst/>
          </a:prstGeom>
        </p:spPr>
      </p:pic>
    </p:spTree>
    <p:custDataLst>
      <p:tags r:id="rId1"/>
    </p:custDataLst>
    <p:extLst>
      <p:ext uri="{BB962C8B-B14F-4D97-AF65-F5344CB8AC3E}">
        <p14:creationId xmlns:p14="http://schemas.microsoft.com/office/powerpoint/2010/main" val="1388472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sz="2400" dirty="0" smtClean="0"/>
              <a:t>Shift Differential is additional pay for some employees who work the majority of hours in second or third shift:</a:t>
            </a:r>
          </a:p>
          <a:p>
            <a:pPr marL="1200150" lvl="1" indent="-457200">
              <a:buFont typeface="Arial" panose="020B0604020202020204" pitchFamily="34" charset="0"/>
              <a:buChar char="•"/>
            </a:pPr>
            <a:r>
              <a:rPr lang="en-US" sz="2000" dirty="0" smtClean="0"/>
              <a:t>Second shift falls between 16:00 and 23:00</a:t>
            </a:r>
          </a:p>
          <a:p>
            <a:pPr marL="1200150" lvl="1" indent="-457200">
              <a:buFont typeface="Arial" panose="020B0604020202020204" pitchFamily="34" charset="0"/>
              <a:buChar char="•"/>
            </a:pPr>
            <a:r>
              <a:rPr lang="en-US" sz="2000" dirty="0" smtClean="0"/>
              <a:t>Third shift falls between 23:00 and 06:00</a:t>
            </a:r>
          </a:p>
          <a:p>
            <a:pPr marL="1200150" lvl="1" indent="-457200">
              <a:buFont typeface="Arial" panose="020B0604020202020204" pitchFamily="34" charset="0"/>
              <a:buChar char="•"/>
            </a:pPr>
            <a:r>
              <a:rPr lang="en-US" sz="2000" dirty="0" smtClean="0"/>
              <a:t>For unscheduled hours, the shift rate is </a:t>
            </a:r>
            <a:r>
              <a:rPr lang="en-US" sz="2000" dirty="0"/>
              <a:t>paid hour for </a:t>
            </a:r>
            <a:r>
              <a:rPr lang="en-US" sz="2000" dirty="0" smtClean="0"/>
              <a:t>hour</a:t>
            </a:r>
          </a:p>
          <a:p>
            <a:pPr marL="1200150" lvl="1" indent="-457200">
              <a:buFont typeface="Arial" panose="020B0604020202020204" pitchFamily="34" charset="0"/>
              <a:buChar char="•"/>
            </a:pPr>
            <a:r>
              <a:rPr lang="en-US" sz="2000" dirty="0" smtClean="0"/>
              <a:t>Does not apply to holiday or paid leave</a:t>
            </a:r>
          </a:p>
          <a:p>
            <a:pPr marL="342900" indent="-342900">
              <a:buFont typeface="Arial" panose="020B0604020202020204" pitchFamily="34" charset="0"/>
              <a:buChar char="•"/>
            </a:pPr>
            <a:r>
              <a:rPr lang="en-US" sz="2400" dirty="0" smtClean="0"/>
              <a:t>Who </a:t>
            </a:r>
            <a:r>
              <a:rPr lang="en-US" sz="2400" dirty="0"/>
              <a:t>is eligible for shift work?</a:t>
            </a:r>
          </a:p>
          <a:p>
            <a:pPr marL="1200150" lvl="1" indent="-457200">
              <a:buFont typeface="Arial" panose="020B0604020202020204" pitchFamily="34" charset="0"/>
              <a:buChar char="•"/>
            </a:pPr>
            <a:r>
              <a:rPr lang="en-US" sz="2000" dirty="0" smtClean="0"/>
              <a:t>All non-exempt Maintenance employees</a:t>
            </a:r>
          </a:p>
          <a:p>
            <a:pPr marL="1200150" lvl="1" indent="-457200">
              <a:buFont typeface="Arial" panose="020B0604020202020204" pitchFamily="34" charset="0"/>
              <a:buChar char="•"/>
            </a:pPr>
            <a:r>
              <a:rPr lang="en-US" sz="2000" dirty="0" smtClean="0"/>
              <a:t>Additional </a:t>
            </a:r>
            <a:r>
              <a:rPr lang="en-US" sz="2000" dirty="0"/>
              <a:t>non-exempt </a:t>
            </a:r>
            <a:r>
              <a:rPr lang="en-US" sz="2000" dirty="0" smtClean="0"/>
              <a:t>positions identified in the Annual Compensation Plan </a:t>
            </a:r>
          </a:p>
          <a:p>
            <a:pPr marL="1200150" lvl="1" indent="-457200">
              <a:buFont typeface="Arial" panose="020B0604020202020204" pitchFamily="34" charset="0"/>
              <a:buChar char="•"/>
            </a:pPr>
            <a:r>
              <a:rPr lang="en-US" sz="2000" dirty="0" smtClean="0"/>
              <a:t>Any other non-exempt position designated </a:t>
            </a:r>
            <a:r>
              <a:rPr lang="en-US" sz="2000" dirty="0"/>
              <a:t>by the </a:t>
            </a:r>
            <a:r>
              <a:rPr lang="en-US" sz="2000" dirty="0" smtClean="0"/>
              <a:t>Division Director or RTD </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p:txBody>
          <a:bodyPr/>
          <a:lstStyle/>
          <a:p>
            <a:r>
              <a:rPr lang="en-US" dirty="0" smtClean="0"/>
              <a:t>Shift Differential</a:t>
            </a:r>
            <a:endParaRPr lang="en-US" dirty="0"/>
          </a:p>
        </p:txBody>
      </p:sp>
    </p:spTree>
    <p:custDataLst>
      <p:tags r:id="rId1"/>
    </p:custDataLst>
    <p:extLst>
      <p:ext uri="{BB962C8B-B14F-4D97-AF65-F5344CB8AC3E}">
        <p14:creationId xmlns:p14="http://schemas.microsoft.com/office/powerpoint/2010/main" val="787543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Schedule And Time Entry</a:t>
            </a:r>
          </a:p>
        </p:txBody>
      </p:sp>
      <p:sp>
        <p:nvSpPr>
          <p:cNvPr id="3" name="Content Placeholder 2"/>
          <p:cNvSpPr>
            <a:spLocks noGrp="1"/>
          </p:cNvSpPr>
          <p:nvPr>
            <p:ph sz="half" idx="2"/>
          </p:nvPr>
        </p:nvSpPr>
        <p:spPr/>
        <p:txBody>
          <a:bodyPr/>
          <a:lstStyle/>
          <a:p>
            <a:r>
              <a:rPr lang="en-US" sz="2400" dirty="0"/>
              <a:t>All CDOT employees have a work schedule in SAP.  The work schedule:</a:t>
            </a:r>
          </a:p>
          <a:p>
            <a:pPr marL="457200" indent="-457200">
              <a:buFont typeface="Arial" panose="020B0604020202020204" pitchFamily="34" charset="0"/>
              <a:buChar char="•"/>
            </a:pPr>
            <a:r>
              <a:rPr lang="en-US" sz="2400" dirty="0"/>
              <a:t>Starts </a:t>
            </a:r>
            <a:r>
              <a:rPr lang="en-US" sz="2400" dirty="0">
                <a:solidFill>
                  <a:srgbClr val="FF0000"/>
                </a:solidFill>
              </a:rPr>
              <a:t>Saturday </a:t>
            </a:r>
            <a:r>
              <a:rPr lang="en-US" sz="2400" dirty="0" smtClean="0">
                <a:solidFill>
                  <a:srgbClr val="FF0000"/>
                </a:solidFill>
              </a:rPr>
              <a:t>12:00AM</a:t>
            </a:r>
            <a:endParaRPr lang="en-US" sz="2400" dirty="0">
              <a:solidFill>
                <a:srgbClr val="FF0000"/>
              </a:solidFill>
            </a:endParaRPr>
          </a:p>
          <a:p>
            <a:pPr marL="457200" indent="-457200">
              <a:buFont typeface="Arial" panose="020B0604020202020204" pitchFamily="34" charset="0"/>
              <a:buChar char="•"/>
            </a:pPr>
            <a:r>
              <a:rPr lang="en-US" sz="2400" dirty="0"/>
              <a:t>Represents the hours the employee should work</a:t>
            </a:r>
          </a:p>
          <a:p>
            <a:pPr marL="457200" indent="-457200">
              <a:buFont typeface="Arial" panose="020B0604020202020204" pitchFamily="34" charset="0"/>
              <a:buChar char="•"/>
            </a:pPr>
            <a:r>
              <a:rPr lang="en-US" sz="2400" dirty="0"/>
              <a:t>Unscheduled time are hours outside the employee’s schedule</a:t>
            </a:r>
          </a:p>
          <a:p>
            <a:pPr marL="457200" indent="-457200">
              <a:buFont typeface="Arial" panose="020B0604020202020204" pitchFamily="34" charset="0"/>
              <a:buChar char="•"/>
            </a:pPr>
            <a:r>
              <a:rPr lang="en-US" sz="2400" dirty="0"/>
              <a:t>For all employees can be reviewed using the Work Schedule Report.</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7" name="Content Placeholder 6"/>
          <p:cNvPicPr>
            <a:picLocks noGrp="1" noChangeAspect="1"/>
          </p:cNvPicPr>
          <p:nvPr>
            <p:ph sz="half" idx="12"/>
          </p:nvPr>
        </p:nvPicPr>
        <p:blipFill rotWithShape="1">
          <a:blip r:embed="rId4"/>
          <a:srcRect l="60423" r="1727" b="43694"/>
          <a:stretch/>
        </p:blipFill>
        <p:spPr>
          <a:xfrm>
            <a:off x="304800" y="1487647"/>
            <a:ext cx="3216275" cy="3401522"/>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2458883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b="1" dirty="0" smtClean="0"/>
              <a:t>Learning Logistics</a:t>
            </a:r>
          </a:p>
          <a:p>
            <a:pPr marL="457200" indent="-457200">
              <a:buFont typeface="Arial"/>
              <a:buChar char="•"/>
            </a:pPr>
            <a:r>
              <a:rPr lang="en-US" sz="2900" dirty="0" smtClean="0"/>
              <a:t>Section 1 – Course Overview</a:t>
            </a:r>
          </a:p>
          <a:p>
            <a:pPr marL="457200" indent="-457200">
              <a:buFont typeface="Arial"/>
              <a:buChar char="•"/>
            </a:pPr>
            <a:r>
              <a:rPr lang="en-US" sz="2900" dirty="0" smtClean="0"/>
              <a:t>Section 2 – Introduction to Time and Leave</a:t>
            </a:r>
            <a:endParaRPr lang="en-US" sz="1800" dirty="0" smtClean="0"/>
          </a:p>
          <a:p>
            <a:pPr marL="457200" indent="-457200">
              <a:buFont typeface="Arial"/>
              <a:buChar char="•"/>
            </a:pPr>
            <a:r>
              <a:rPr lang="en-US" sz="2900" dirty="0" smtClean="0"/>
              <a:t>Section 3 – Approving Working Time </a:t>
            </a:r>
          </a:p>
          <a:p>
            <a:pPr marL="457200" indent="-457200">
              <a:buFont typeface="Arial"/>
              <a:buChar char="•"/>
            </a:pPr>
            <a:r>
              <a:rPr lang="en-US" sz="2900" dirty="0" smtClean="0"/>
              <a:t>Section 4 – Approving Leave </a:t>
            </a:r>
          </a:p>
          <a:p>
            <a:pPr marL="457200" indent="-457200">
              <a:buFont typeface="Arial"/>
              <a:buChar char="•"/>
            </a:pPr>
            <a:r>
              <a:rPr lang="en-US" sz="2900" dirty="0" smtClean="0"/>
              <a:t>Section 5 – Approval Deadlines and Issues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2</a:t>
            </a:fld>
            <a:endParaRPr lang="en-US" dirty="0"/>
          </a:p>
        </p:txBody>
      </p:sp>
      <p:sp>
        <p:nvSpPr>
          <p:cNvPr id="9218" name="Title 1"/>
          <p:cNvSpPr>
            <a:spLocks noGrp="1"/>
          </p:cNvSpPr>
          <p:nvPr>
            <p:ph type="title"/>
          </p:nvPr>
        </p:nvSpPr>
        <p:spPr/>
        <p:txBody>
          <a:bodyPr/>
          <a:lstStyle/>
          <a:p>
            <a:r>
              <a:rPr lang="en-US" dirty="0" smtClean="0">
                <a:latin typeface="+mj-lt"/>
              </a:rPr>
              <a:t>Learning</a:t>
            </a:r>
            <a:r>
              <a:rPr lang="en-US" baseline="0" dirty="0" smtClean="0">
                <a:latin typeface="+mj-lt"/>
              </a:rPr>
              <a:t> Logistics</a:t>
            </a:r>
            <a:endParaRPr lang="en-US" dirty="0" smtClean="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Resources</a:t>
            </a:r>
            <a:endParaRPr lang="en-US" dirty="0"/>
          </a:p>
        </p:txBody>
      </p:sp>
      <p:sp>
        <p:nvSpPr>
          <p:cNvPr id="3" name="Content Placeholder 2"/>
          <p:cNvSpPr>
            <a:spLocks noGrp="1"/>
          </p:cNvSpPr>
          <p:nvPr>
            <p:ph sz="half" idx="2"/>
          </p:nvPr>
        </p:nvSpPr>
        <p:spPr>
          <a:xfrm>
            <a:off x="3467100" y="1371600"/>
            <a:ext cx="5341620" cy="4937760"/>
          </a:xfrm>
        </p:spPr>
        <p:txBody>
          <a:bodyPr/>
          <a:lstStyle/>
          <a:p>
            <a:r>
              <a:rPr lang="en-US" sz="2000" b="1" dirty="0" smtClean="0"/>
              <a:t>Employee</a:t>
            </a:r>
            <a:r>
              <a:rPr lang="en-US" sz="2000" dirty="0" smtClean="0"/>
              <a:t> </a:t>
            </a:r>
          </a:p>
          <a:p>
            <a:pPr marL="342900" indent="-342900">
              <a:buFont typeface="Arial" panose="020B0604020202020204" pitchFamily="34" charset="0"/>
              <a:buChar char="•"/>
            </a:pPr>
            <a:r>
              <a:rPr lang="en-US" sz="2000" dirty="0" smtClean="0"/>
              <a:t>Change timesheet (bi-weekly within 2 weeks / Monthly within 5 weeks)</a:t>
            </a:r>
          </a:p>
          <a:p>
            <a:r>
              <a:rPr lang="en-US" sz="2000" b="1" dirty="0" smtClean="0"/>
              <a:t>Timekeepers </a:t>
            </a:r>
          </a:p>
          <a:p>
            <a:pPr marL="342900" indent="-342900">
              <a:buFont typeface="Arial" panose="020B0604020202020204" pitchFamily="34" charset="0"/>
              <a:buChar char="•"/>
            </a:pPr>
            <a:r>
              <a:rPr lang="en-US" sz="2000" dirty="0" smtClean="0"/>
              <a:t>Answer </a:t>
            </a:r>
            <a:r>
              <a:rPr lang="en-US" sz="2000" dirty="0"/>
              <a:t>questions about time</a:t>
            </a:r>
          </a:p>
          <a:p>
            <a:pPr marL="342900" indent="-342900">
              <a:buFont typeface="Arial" panose="020B0604020202020204" pitchFamily="34" charset="0"/>
              <a:buChar char="•"/>
            </a:pPr>
            <a:r>
              <a:rPr lang="en-US" sz="2000" dirty="0" smtClean="0"/>
              <a:t>Time entry for absent employees</a:t>
            </a:r>
          </a:p>
          <a:p>
            <a:pPr marL="342900" indent="-342900">
              <a:buFont typeface="Arial" panose="020B0604020202020204" pitchFamily="34" charset="0"/>
              <a:buChar char="•"/>
            </a:pPr>
            <a:r>
              <a:rPr lang="en-US" sz="2000" dirty="0" smtClean="0"/>
              <a:t>Correcting errors (within 12 weeks)</a:t>
            </a:r>
          </a:p>
          <a:p>
            <a:r>
              <a:rPr lang="en-US" sz="2000" b="1" dirty="0" smtClean="0"/>
              <a:t>Payroll</a:t>
            </a:r>
          </a:p>
          <a:p>
            <a:pPr marL="342900" indent="-342900">
              <a:buFont typeface="Arial" panose="020B0604020202020204" pitchFamily="34" charset="0"/>
              <a:buChar char="•"/>
            </a:pPr>
            <a:r>
              <a:rPr lang="en-US" sz="2000" dirty="0" smtClean="0"/>
              <a:t>Answer questions regarding timesheet errors and approve deadlines</a:t>
            </a:r>
          </a:p>
          <a:p>
            <a:r>
              <a:rPr lang="en-US" sz="2000" b="1" dirty="0" smtClean="0"/>
              <a:t>HR</a:t>
            </a:r>
          </a:p>
          <a:p>
            <a:pPr marL="342900" indent="-342900">
              <a:buFont typeface="Arial" panose="020B0604020202020204" pitchFamily="34" charset="0"/>
              <a:buChar char="•"/>
            </a:pPr>
            <a:r>
              <a:rPr lang="en-US" sz="2000" dirty="0" smtClean="0"/>
              <a:t>FLSA rules and access to approve time in SAP</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20</a:t>
            </a:fld>
            <a:endParaRPr lang="en-US" dirty="0"/>
          </a:p>
        </p:txBody>
      </p:sp>
      <p:pic>
        <p:nvPicPr>
          <p:cNvPr id="7" name="Content Placeholder 6"/>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43696"/>
          <a:stretch/>
        </p:blipFill>
        <p:spPr>
          <a:xfrm>
            <a:off x="304800" y="1371600"/>
            <a:ext cx="3012429" cy="356870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217238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Knowledge Check: Section Two</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21</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372640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dirty="0" smtClean="0"/>
              <a:t>Learning Logistics</a:t>
            </a:r>
          </a:p>
          <a:p>
            <a:pPr marL="457200" indent="-457200">
              <a:buFont typeface="Arial"/>
              <a:buChar char="•"/>
            </a:pPr>
            <a:r>
              <a:rPr lang="en-US" sz="2900" dirty="0" smtClean="0"/>
              <a:t>Section 1 – Course Overview</a:t>
            </a:r>
          </a:p>
          <a:p>
            <a:pPr marL="457200" indent="-457200">
              <a:buFont typeface="Arial"/>
              <a:buChar char="•"/>
            </a:pPr>
            <a:r>
              <a:rPr lang="en-US" sz="2900" dirty="0" smtClean="0"/>
              <a:t>Section 2 – Introduction to Time and Leave</a:t>
            </a:r>
            <a:endParaRPr lang="en-US" sz="1800" dirty="0" smtClean="0"/>
          </a:p>
          <a:p>
            <a:pPr marL="457200" indent="-457200">
              <a:buFont typeface="Arial"/>
              <a:buChar char="•"/>
            </a:pPr>
            <a:r>
              <a:rPr lang="en-US" sz="2900" b="1" dirty="0"/>
              <a:t>Section </a:t>
            </a:r>
            <a:r>
              <a:rPr lang="en-US" sz="2900" b="1" dirty="0" smtClean="0"/>
              <a:t>3 – Approving Working Time </a:t>
            </a:r>
          </a:p>
          <a:p>
            <a:pPr marL="457200" indent="-457200">
              <a:buFont typeface="Arial"/>
              <a:buChar char="•"/>
            </a:pPr>
            <a:r>
              <a:rPr lang="en-US" sz="2900" dirty="0" smtClean="0"/>
              <a:t>Section 4 – Approving Leave </a:t>
            </a:r>
          </a:p>
          <a:p>
            <a:pPr marL="457200" indent="-457200">
              <a:buFont typeface="Arial"/>
              <a:buChar char="•"/>
            </a:pPr>
            <a:r>
              <a:rPr lang="en-US" sz="2900" dirty="0" smtClean="0"/>
              <a:t>Section 5 – </a:t>
            </a:r>
            <a:r>
              <a:rPr lang="en-US" sz="2900" dirty="0"/>
              <a:t>Approval Deadlines and Issues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
        <p:nvSpPr>
          <p:cNvPr id="9218" name="Title 1"/>
          <p:cNvSpPr>
            <a:spLocks noGrp="1"/>
          </p:cNvSpPr>
          <p:nvPr>
            <p:ph type="title"/>
          </p:nvPr>
        </p:nvSpPr>
        <p:spPr/>
        <p:txBody>
          <a:bodyPr/>
          <a:lstStyle/>
          <a:p>
            <a:r>
              <a:rPr lang="en-US" dirty="0" smtClean="0">
                <a:latin typeface="+mj-lt"/>
              </a:rPr>
              <a:t>Learning</a:t>
            </a:r>
            <a:r>
              <a:rPr lang="en-US" baseline="0" dirty="0" smtClean="0">
                <a:latin typeface="+mj-lt"/>
              </a:rPr>
              <a:t> Logistics</a:t>
            </a:r>
            <a:endParaRPr lang="en-US" dirty="0" smtClean="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84552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end of this section, you should be able to:</a:t>
            </a:r>
          </a:p>
          <a:p>
            <a:pPr marL="457200" indent="-457200">
              <a:buFont typeface="Arial"/>
              <a:buChar char="•"/>
            </a:pPr>
            <a:r>
              <a:rPr lang="en-US" sz="2400" dirty="0" smtClean="0"/>
              <a:t>Identify if time entries on the </a:t>
            </a:r>
            <a:r>
              <a:rPr lang="en-US" sz="2400" dirty="0"/>
              <a:t>timesheet are entered correctly</a:t>
            </a:r>
            <a:endParaRPr lang="en-US" sz="2400" dirty="0" smtClean="0"/>
          </a:p>
          <a:p>
            <a:pPr marL="457200" lvl="0" indent="-457200">
              <a:buFont typeface="Arial"/>
              <a:buChar char="•"/>
            </a:pPr>
            <a:r>
              <a:rPr lang="en-US" sz="2400" dirty="0"/>
              <a:t>D</a:t>
            </a:r>
            <a:r>
              <a:rPr lang="en-US" sz="2400" dirty="0" smtClean="0"/>
              <a:t>etermine </a:t>
            </a:r>
            <a:r>
              <a:rPr lang="en-US" sz="2400" dirty="0"/>
              <a:t>if an employee has </a:t>
            </a:r>
            <a:r>
              <a:rPr lang="en-US" sz="2400" dirty="0" smtClean="0"/>
              <a:t>accounted for all working time</a:t>
            </a:r>
          </a:p>
          <a:p>
            <a:pPr marL="457200" indent="-457200">
              <a:buFont typeface="Arial"/>
              <a:buChar char="•"/>
            </a:pPr>
            <a:r>
              <a:rPr lang="en-US" sz="2400" dirty="0"/>
              <a:t>Evaluate timesheet to identify when an employee is eligible </a:t>
            </a:r>
            <a:r>
              <a:rPr lang="en-US" sz="2400" dirty="0" smtClean="0"/>
              <a:t>to earn overtime</a:t>
            </a:r>
            <a:r>
              <a:rPr lang="en-US" sz="2400" dirty="0"/>
              <a:t>, comp time and alternate holiday</a:t>
            </a:r>
          </a:p>
          <a:p>
            <a:pPr marL="457200" indent="-457200">
              <a:buFont typeface="Arial"/>
              <a:buChar char="•"/>
            </a:pPr>
            <a:r>
              <a:rPr lang="en-US" sz="2400" dirty="0"/>
              <a:t>Understand when wage types should be used and evaluate if they </a:t>
            </a:r>
            <a:r>
              <a:rPr lang="en-US" sz="2400" dirty="0" smtClean="0"/>
              <a:t>are correct </a:t>
            </a:r>
            <a:r>
              <a:rPr lang="en-US" sz="2400" dirty="0"/>
              <a:t>on the </a:t>
            </a:r>
            <a:r>
              <a:rPr lang="en-US" sz="2400" dirty="0" smtClean="0"/>
              <a:t>timesheet</a:t>
            </a:r>
          </a:p>
          <a:p>
            <a:pPr marL="457200" indent="-457200">
              <a:buFont typeface="Arial"/>
              <a:buChar char="•"/>
            </a:pPr>
            <a:r>
              <a:rPr lang="en-US" sz="2400" dirty="0"/>
              <a:t>Understand budget impact as a result of approving working time (shift differential during unscheduled hours, </a:t>
            </a:r>
            <a:r>
              <a:rPr lang="en-US" sz="2400" dirty="0" smtClean="0"/>
              <a:t>overtime, etc.)</a:t>
            </a:r>
            <a:endParaRPr lang="en-US" sz="2400" dirty="0"/>
          </a:p>
          <a:p>
            <a:pPr marL="457200" lvl="0" indent="-457200">
              <a:buFont typeface="Arial"/>
              <a:buChar char="•"/>
            </a:pPr>
            <a:r>
              <a:rPr lang="en-US" sz="2400" dirty="0"/>
              <a:t>Understand rules and policy associated with working time entry (Regular time, overtime, comp time, alternate holiday)</a:t>
            </a:r>
          </a:p>
          <a:p>
            <a:pPr marL="457200" indent="-457200">
              <a:buFont typeface="Arial"/>
              <a:buChar char="•"/>
            </a:pP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23</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Time</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24</a:t>
            </a:fld>
            <a:endParaRPr lang="en-US" dirty="0"/>
          </a:p>
        </p:txBody>
      </p:sp>
      <p:sp>
        <p:nvSpPr>
          <p:cNvPr id="5" name="Content Placeholder 4"/>
          <p:cNvSpPr>
            <a:spLocks noGrp="1"/>
          </p:cNvSpPr>
          <p:nvPr>
            <p:ph sz="quarter" idx="12"/>
          </p:nvPr>
        </p:nvSpPr>
        <p:spPr>
          <a:xfrm>
            <a:off x="182562" y="1371600"/>
            <a:ext cx="8854433" cy="2899954"/>
          </a:xfrm>
        </p:spPr>
        <p:txBody>
          <a:bodyPr/>
          <a:lstStyle/>
          <a:p>
            <a:r>
              <a:rPr lang="en-US" sz="2400" dirty="0" smtClean="0"/>
              <a:t>When entering time ALL Employees need to account for their regular time based upon their:</a:t>
            </a:r>
          </a:p>
          <a:p>
            <a:pPr marL="342900" indent="-342900">
              <a:buFont typeface="Arial" panose="020B0604020202020204" pitchFamily="34" charset="0"/>
              <a:buChar char="•"/>
            </a:pPr>
            <a:r>
              <a:rPr lang="en-US" sz="2400" dirty="0" smtClean="0"/>
              <a:t>Work Schedule (hours assigned to the employee)</a:t>
            </a:r>
            <a:endParaRPr lang="en-US" sz="2400" dirty="0"/>
          </a:p>
          <a:p>
            <a:pPr marL="342900" lvl="1" indent="-342900">
              <a:buFont typeface="Arial" panose="020B0604020202020204" pitchFamily="34" charset="0"/>
              <a:buChar char="•"/>
            </a:pPr>
            <a:r>
              <a:rPr lang="en-US" dirty="0" smtClean="0"/>
              <a:t>Work week including leave (from </a:t>
            </a:r>
            <a:r>
              <a:rPr lang="en-US" dirty="0"/>
              <a:t>Saturday 00:00 </a:t>
            </a:r>
            <a:r>
              <a:rPr lang="en-US" dirty="0" smtClean="0"/>
              <a:t>– to Friday 24:00) </a:t>
            </a:r>
            <a:endParaRPr lang="en-US" dirty="0"/>
          </a:p>
          <a:p>
            <a:pPr marL="342900" indent="-342900">
              <a:buFont typeface="Arial" panose="020B0604020202020204" pitchFamily="34" charset="0"/>
              <a:buChar char="•"/>
            </a:pPr>
            <a:endParaRPr lang="en-US" sz="2400" dirty="0" smtClean="0"/>
          </a:p>
          <a:p>
            <a:pPr marL="1085850" lvl="1" indent="-342900">
              <a:buFont typeface="Arial" panose="020B0604020202020204" pitchFamily="34" charset="0"/>
              <a:buChar char="•"/>
            </a:pPr>
            <a:endParaRPr lang="en-US" sz="2000" dirty="0" smtClean="0"/>
          </a:p>
        </p:txBody>
      </p:sp>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12998" y="4543433"/>
            <a:ext cx="7101617" cy="1579001"/>
          </a:xfrm>
          <a:noFill/>
          <a:ln>
            <a:solidFill>
              <a:srgbClr val="FF0000"/>
            </a:solidFill>
          </a:ln>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 t="1" r="2180" b="-3261"/>
          <a:stretch/>
        </p:blipFill>
        <p:spPr>
          <a:xfrm>
            <a:off x="72955" y="3900838"/>
            <a:ext cx="8725711" cy="375660"/>
          </a:xfrm>
          <a:prstGeom prst="rect">
            <a:avLst/>
          </a:prstGeom>
        </p:spPr>
      </p:pic>
      <p:sp>
        <p:nvSpPr>
          <p:cNvPr id="10" name="Trapezoid 9"/>
          <p:cNvSpPr/>
          <p:nvPr/>
        </p:nvSpPr>
        <p:spPr>
          <a:xfrm rot="10800000">
            <a:off x="2042807" y="3900836"/>
            <a:ext cx="1215957" cy="2149765"/>
          </a:xfrm>
          <a:prstGeom prst="trapezoid">
            <a:avLst>
              <a:gd name="adj" fmla="val 35498"/>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TextBox 18"/>
          <p:cNvSpPr txBox="1"/>
          <p:nvPr/>
        </p:nvSpPr>
        <p:spPr>
          <a:xfrm>
            <a:off x="-4870" y="3589505"/>
            <a:ext cx="2339505" cy="338554"/>
          </a:xfrm>
          <a:prstGeom prst="rect">
            <a:avLst/>
          </a:prstGeom>
          <a:noFill/>
        </p:spPr>
        <p:txBody>
          <a:bodyPr wrap="square" rtlCol="0">
            <a:spAutoFit/>
          </a:bodyPr>
          <a:lstStyle/>
          <a:p>
            <a:r>
              <a:rPr lang="en-US" sz="1600" b="1" i="1" dirty="0" smtClean="0"/>
              <a:t>Work Schedule Report</a:t>
            </a:r>
            <a:endParaRPr lang="en-US" sz="1600" b="1" i="1" dirty="0"/>
          </a:p>
        </p:txBody>
      </p:sp>
      <p:sp>
        <p:nvSpPr>
          <p:cNvPr id="20" name="TextBox 19"/>
          <p:cNvSpPr txBox="1"/>
          <p:nvPr/>
        </p:nvSpPr>
        <p:spPr>
          <a:xfrm>
            <a:off x="311280" y="4271554"/>
            <a:ext cx="1653707" cy="338554"/>
          </a:xfrm>
          <a:prstGeom prst="rect">
            <a:avLst/>
          </a:prstGeom>
          <a:noFill/>
        </p:spPr>
        <p:txBody>
          <a:bodyPr wrap="square" rtlCol="0">
            <a:spAutoFit/>
          </a:bodyPr>
          <a:lstStyle/>
          <a:p>
            <a:r>
              <a:rPr lang="en-US" sz="1600" b="1" i="1" dirty="0" smtClean="0"/>
              <a:t>CAPP</a:t>
            </a:r>
            <a:endParaRPr lang="en-US" sz="1600" b="1" i="1" dirty="0"/>
          </a:p>
        </p:txBody>
      </p:sp>
    </p:spTree>
    <p:custDataLst>
      <p:tags r:id="rId1"/>
    </p:custDataLst>
    <p:extLst>
      <p:ext uri="{BB962C8B-B14F-4D97-AF65-F5344CB8AC3E}">
        <p14:creationId xmlns:p14="http://schemas.microsoft.com/office/powerpoint/2010/main" val="3759464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Time</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8" name="Content Placeholder 7"/>
          <p:cNvSpPr>
            <a:spLocks noGrp="1"/>
          </p:cNvSpPr>
          <p:nvPr>
            <p:ph sz="half" idx="2"/>
          </p:nvPr>
        </p:nvSpPr>
        <p:spPr>
          <a:xfrm>
            <a:off x="304800" y="1332389"/>
            <a:ext cx="6901108" cy="4937760"/>
          </a:xfrm>
        </p:spPr>
        <p:txBody>
          <a:bodyPr/>
          <a:lstStyle/>
          <a:p>
            <a:r>
              <a:rPr lang="en-US" sz="2400" dirty="0" smtClean="0"/>
              <a:t>When approving regular time:</a:t>
            </a:r>
          </a:p>
          <a:p>
            <a:pPr marL="342900" indent="-342900">
              <a:buFont typeface="Arial" panose="020B0604020202020204" pitchFamily="34" charset="0"/>
              <a:buChar char="•"/>
            </a:pPr>
            <a:r>
              <a:rPr lang="en-US" sz="2400" dirty="0" smtClean="0"/>
              <a:t>You must approve any variations to the planned work schedule</a:t>
            </a:r>
          </a:p>
          <a:p>
            <a:pPr marL="342900" indent="-342900">
              <a:buFont typeface="Arial" panose="020B0604020202020204" pitchFamily="34" charset="0"/>
              <a:buChar char="•"/>
            </a:pPr>
            <a:r>
              <a:rPr lang="en-US" sz="2400" dirty="0" smtClean="0"/>
              <a:t>Exempt Employees can work more than 40 hours a week, but do not earn overtime</a:t>
            </a:r>
          </a:p>
          <a:p>
            <a:pPr marL="342900" indent="-342900">
              <a:buFont typeface="Arial" panose="020B0604020202020204" pitchFamily="34" charset="0"/>
              <a:buChar char="•"/>
            </a:pPr>
            <a:r>
              <a:rPr lang="en-US" sz="2400" dirty="0" smtClean="0"/>
              <a:t>Working time should not be approved prior to being worked</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pic>
        <p:nvPicPr>
          <p:cNvPr id="3"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205908" y="1332389"/>
            <a:ext cx="1602812" cy="457356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02048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3658" name="s4b8ea15c72446b7a1133f7edecd2236" r:id="rId3" imgW="9144000" imgH="6800760"/>
        </mc:Choice>
        <mc:Fallback>
          <p:control name="s4b8ea15c72446b7a1133f7edecd2236" r:id="rId3" imgW="9144000" imgH="6800760">
            <p:pic>
              <p:nvPicPr>
                <p:cNvPr id="3" name="s4b8ea15c72446b7a1133f7edecd2236"/>
                <p:cNvPicPr>
                  <a:picLocks noChangeAspect="1"/>
                </p:cNvPicPr>
                <p:nvPr>
                  <p:custDataLst>
                    <p:tags r:id="rId4"/>
                  </p:custDataLst>
                </p:nvPr>
              </p:nvPicPr>
              <p:blipFill>
                <a:blip r:embed="rId7"/>
                <a:stretch>
                  <a:fillRect/>
                </a:stretch>
              </p:blipFill>
              <p:spPr>
                <a:xfrm>
                  <a:off x="0" y="28575"/>
                  <a:ext cx="9144000" cy="6800850"/>
                </a:xfrm>
                <a:prstGeom prst="rect">
                  <a:avLst/>
                </a:prstGeom>
              </p:spPr>
            </p:pic>
          </p:control>
        </mc:Fallback>
      </mc:AlternateContent>
    </p:controls>
    <p:extLst>
      <p:ext uri="{BB962C8B-B14F-4D97-AF65-F5344CB8AC3E}">
        <p14:creationId xmlns:p14="http://schemas.microsoft.com/office/powerpoint/2010/main" val="1988069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4"/>
          <p:cNvSpPr>
            <a:spLocks noGrp="1"/>
          </p:cNvSpPr>
          <p:nvPr>
            <p:ph sz="half" idx="12"/>
          </p:nvPr>
        </p:nvSpPr>
        <p:spPr>
          <a:xfrm>
            <a:off x="1997242" y="1332388"/>
            <a:ext cx="6811477" cy="4851559"/>
          </a:xfrm>
        </p:spPr>
        <p:txBody>
          <a:bodyPr/>
          <a:lstStyle/>
          <a:p>
            <a:pPr marL="457200" indent="-457200">
              <a:buFont typeface="+mj-lt"/>
              <a:buAutoNum type="arabicPeriod"/>
            </a:pPr>
            <a:r>
              <a:rPr lang="en-US" dirty="0" smtClean="0"/>
              <a:t>Choose the button that represents the type employees you approve time for:</a:t>
            </a:r>
          </a:p>
          <a:p>
            <a:pPr marL="457200" indent="-457200">
              <a:buFont typeface="+mj-lt"/>
              <a:buAutoNum type="arabicPeriod"/>
            </a:pPr>
            <a:endParaRPr lang="en-US" dirty="0"/>
          </a:p>
          <a:p>
            <a:pPr marL="457200" indent="-457200">
              <a:buFont typeface="+mj-lt"/>
              <a:buAutoNum type="arabicPeriod"/>
            </a:pPr>
            <a:endParaRPr lang="en-US" dirty="0" smtClean="0"/>
          </a:p>
          <a:p>
            <a:r>
              <a:rPr lang="en-US" sz="1800" b="1" i="1" dirty="0" smtClean="0"/>
              <a:t>Note</a:t>
            </a:r>
            <a:r>
              <a:rPr lang="en-US" sz="1800" i="1" dirty="0" smtClean="0"/>
              <a:t>: You may have to review multiple sections if you have more than one type of employee</a:t>
            </a:r>
          </a:p>
          <a:p>
            <a:endParaRPr lang="en-US" sz="1400" dirty="0" smtClean="0"/>
          </a:p>
          <a:p>
            <a:pPr marL="457200" indent="-457200">
              <a:buFont typeface="+mj-lt"/>
              <a:buAutoNum type="arabicPeriod" startAt="2"/>
            </a:pPr>
            <a:r>
              <a:rPr lang="en-US" dirty="0" smtClean="0"/>
              <a:t>When you have reviewed the sections for the types of employees you supervise click </a:t>
            </a:r>
            <a:r>
              <a:rPr lang="en-US" b="1" dirty="0" smtClean="0"/>
              <a:t>Continue.</a:t>
            </a:r>
            <a:endParaRPr lang="en-US" dirty="0" smtClean="0"/>
          </a:p>
        </p:txBody>
      </p:sp>
      <p:sp>
        <p:nvSpPr>
          <p:cNvPr id="2" name="Title 1"/>
          <p:cNvSpPr>
            <a:spLocks noGrp="1"/>
          </p:cNvSpPr>
          <p:nvPr>
            <p:ph type="title"/>
          </p:nvPr>
        </p:nvSpPr>
        <p:spPr/>
        <p:txBody>
          <a:bodyPr/>
          <a:lstStyle/>
          <a:p>
            <a:r>
              <a:rPr lang="en-US" dirty="0" smtClean="0"/>
              <a:t>Evaluate Time Approval</a:t>
            </a:r>
            <a:endParaRPr lang="en-US" dirty="0"/>
          </a:p>
        </p:txBody>
      </p:sp>
      <p:pic>
        <p:nvPicPr>
          <p:cNvPr id="9" name="Atsumi"/>
          <p:cNvPicPr>
            <a:picLocks noGrp="1" noChangeAspect="1"/>
          </p:cNvPicPr>
          <p:nvPr>
            <p:ph sz="half" idx="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04537" y="1333024"/>
            <a:ext cx="2048807" cy="4937125"/>
          </a:xfrm>
          <a:effectLst>
            <a:outerShdw blurRad="50800" dist="38100" dir="2700000" algn="tl" rotWithShape="0">
              <a:prstClr val="black">
                <a:alpha val="40000"/>
              </a:prstClr>
            </a:outerShdw>
          </a:effectLst>
        </p:spPr>
      </p:pic>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10" name="TextBox 9">
            <a:hlinkClick r:id="rId6" action="ppaction://hlinksldjump"/>
          </p:cNvPr>
          <p:cNvSpPr txBox="1"/>
          <p:nvPr/>
        </p:nvSpPr>
        <p:spPr>
          <a:xfrm>
            <a:off x="2538764" y="2440732"/>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Maintenance</a:t>
            </a:r>
            <a:endParaRPr lang="en-US" dirty="0"/>
          </a:p>
        </p:txBody>
      </p:sp>
      <p:sp>
        <p:nvSpPr>
          <p:cNvPr id="11" name="TextBox 10">
            <a:hlinkClick r:id="rId7" action="ppaction://hlinksldjump"/>
          </p:cNvPr>
          <p:cNvSpPr txBox="1"/>
          <p:nvPr/>
        </p:nvSpPr>
        <p:spPr>
          <a:xfrm>
            <a:off x="4461598" y="2440731"/>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Engineering</a:t>
            </a:r>
            <a:endParaRPr lang="en-US" dirty="0"/>
          </a:p>
        </p:txBody>
      </p:sp>
      <p:sp>
        <p:nvSpPr>
          <p:cNvPr id="12" name="TextBox 11">
            <a:hlinkClick r:id="rId8" action="ppaction://hlinksldjump"/>
          </p:cNvPr>
          <p:cNvSpPr txBox="1"/>
          <p:nvPr/>
        </p:nvSpPr>
        <p:spPr>
          <a:xfrm>
            <a:off x="6384432" y="2440731"/>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General</a:t>
            </a:r>
            <a:endParaRPr lang="en-US" dirty="0"/>
          </a:p>
        </p:txBody>
      </p:sp>
      <p:sp>
        <p:nvSpPr>
          <p:cNvPr id="13" name="TextBox 12">
            <a:hlinkClick r:id="rId9" action="ppaction://hlinksldjump"/>
          </p:cNvPr>
          <p:cNvSpPr txBox="1"/>
          <p:nvPr/>
        </p:nvSpPr>
        <p:spPr>
          <a:xfrm>
            <a:off x="4176178" y="5014483"/>
            <a:ext cx="220825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Continue</a:t>
            </a:r>
            <a:endParaRPr lang="en-US" dirty="0"/>
          </a:p>
        </p:txBody>
      </p:sp>
    </p:spTree>
    <p:custDataLst>
      <p:tags r:id="rId1"/>
    </p:custDataLst>
    <p:extLst>
      <p:ext uri="{BB962C8B-B14F-4D97-AF65-F5344CB8AC3E}">
        <p14:creationId xmlns:p14="http://schemas.microsoft.com/office/powerpoint/2010/main" val="206411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Time Entered by Maintenance </a:t>
            </a:r>
            <a:endParaRPr lang="en-US" dirty="0"/>
          </a:p>
        </p:txBody>
      </p:sp>
      <p:sp>
        <p:nvSpPr>
          <p:cNvPr id="3" name="Content Placeholder 2"/>
          <p:cNvSpPr>
            <a:spLocks noGrp="1"/>
          </p:cNvSpPr>
          <p:nvPr>
            <p:ph sz="half" idx="2"/>
          </p:nvPr>
        </p:nvSpPr>
        <p:spPr>
          <a:xfrm>
            <a:off x="304800" y="1371600"/>
            <a:ext cx="8503920" cy="4937760"/>
          </a:xfrm>
        </p:spPr>
        <p:txBody>
          <a:bodyPr/>
          <a:lstStyle/>
          <a:p>
            <a:pPr marL="342900" indent="-342900">
              <a:buFont typeface="Arial" panose="020B0604020202020204" pitchFamily="34" charset="0"/>
              <a:buChar char="•"/>
            </a:pPr>
            <a:r>
              <a:rPr lang="en-US" sz="2400" i="1" dirty="0" smtClean="0"/>
              <a:t>A Work Order </a:t>
            </a:r>
          </a:p>
          <a:p>
            <a:pPr marL="1085850" lvl="1" indent="-342900">
              <a:buFont typeface="Arial" panose="020B0604020202020204" pitchFamily="34" charset="0"/>
              <a:buChar char="•"/>
            </a:pPr>
            <a:r>
              <a:rPr lang="en-US" sz="2000" dirty="0"/>
              <a:t>Used to provide MLOS budget with real time data</a:t>
            </a:r>
          </a:p>
          <a:p>
            <a:pPr marL="1085850" lvl="1" indent="-342900">
              <a:buFont typeface="Arial" panose="020B0604020202020204" pitchFamily="34" charset="0"/>
              <a:buChar char="•"/>
            </a:pPr>
            <a:r>
              <a:rPr lang="en-US" sz="2000" dirty="0" smtClean="0"/>
              <a:t>Includes </a:t>
            </a:r>
            <a:r>
              <a:rPr lang="en-US" sz="2000" dirty="0"/>
              <a:t>the work order number, an activity number, and a work center </a:t>
            </a:r>
            <a:r>
              <a:rPr lang="en-US" sz="2000" dirty="0" smtClean="0"/>
              <a:t>number, A/A type and working time</a:t>
            </a:r>
          </a:p>
          <a:p>
            <a:pPr marL="342900" indent="-342900">
              <a:buFont typeface="Arial" panose="020B0604020202020204" pitchFamily="34" charset="0"/>
              <a:buChar char="•"/>
            </a:pPr>
            <a:r>
              <a:rPr lang="en-US" sz="2400" i="1" dirty="0" smtClean="0"/>
              <a:t>Cost Center</a:t>
            </a:r>
          </a:p>
          <a:p>
            <a:pPr marL="1085850" lvl="1" indent="-342900">
              <a:buFont typeface="Arial" panose="020B0604020202020204" pitchFamily="34" charset="0"/>
              <a:buChar char="•"/>
            </a:pPr>
            <a:r>
              <a:rPr lang="en-US" sz="2000" dirty="0" smtClean="0"/>
              <a:t>Can be used </a:t>
            </a:r>
            <a:r>
              <a:rPr lang="en-US" sz="2000" dirty="0"/>
              <a:t>to record administrative work, such as </a:t>
            </a:r>
            <a:r>
              <a:rPr lang="en-US" sz="2000" dirty="0" smtClean="0"/>
              <a:t>training or admin work</a:t>
            </a:r>
            <a:endParaRPr lang="en-US" sz="2000" dirty="0"/>
          </a:p>
          <a:p>
            <a:pPr marL="1085850" lvl="1" indent="-342900">
              <a:buFont typeface="Arial" panose="020B0604020202020204" pitchFamily="34" charset="0"/>
              <a:buChar char="•"/>
            </a:pPr>
            <a:r>
              <a:rPr lang="en-US" sz="2000" dirty="0" smtClean="0"/>
              <a:t>Includes </a:t>
            </a:r>
            <a:r>
              <a:rPr lang="en-US" sz="2000" dirty="0"/>
              <a:t>the work order number, an activity number, and a work center number, and A/A </a:t>
            </a:r>
            <a:r>
              <a:rPr lang="en-US" sz="2000" dirty="0" smtClean="0"/>
              <a:t>type </a:t>
            </a:r>
            <a:r>
              <a:rPr lang="en-US" sz="2000" dirty="0"/>
              <a:t>and working </a:t>
            </a:r>
            <a:r>
              <a:rPr lang="en-US" sz="2000" dirty="0" smtClean="0"/>
              <a:t>time</a:t>
            </a:r>
          </a:p>
          <a:p>
            <a:pPr marL="342900" indent="-342900">
              <a:buFont typeface="Arial" panose="020B0604020202020204" pitchFamily="34" charset="0"/>
              <a:buChar char="•"/>
            </a:pPr>
            <a:r>
              <a:rPr lang="en-US" sz="2400" i="1" dirty="0" smtClean="0"/>
              <a:t>On Call</a:t>
            </a:r>
            <a:endParaRPr lang="en-US" sz="2400" i="1" dirty="0"/>
          </a:p>
          <a:p>
            <a:pPr marL="1085850" lvl="1" indent="-342900">
              <a:buFont typeface="Arial" panose="020B0604020202020204" pitchFamily="34" charset="0"/>
              <a:buChar char="•"/>
            </a:pPr>
            <a:r>
              <a:rPr lang="en-US" sz="2000" dirty="0"/>
              <a:t>Used </a:t>
            </a:r>
            <a:r>
              <a:rPr lang="en-US" sz="2000" b="1" i="1" dirty="0"/>
              <a:t>only</a:t>
            </a:r>
            <a:r>
              <a:rPr lang="en-US" sz="2000" dirty="0"/>
              <a:t> to record time the employee was on call</a:t>
            </a:r>
          </a:p>
          <a:p>
            <a:pPr marL="1085850" lvl="1" indent="-342900">
              <a:buFont typeface="Arial" panose="020B0604020202020204" pitchFamily="34" charset="0"/>
              <a:buChar char="•"/>
            </a:pPr>
            <a:r>
              <a:rPr lang="en-US" sz="2000" dirty="0" smtClean="0"/>
              <a:t>Includes the cost center, receiving functional area, wage type 4099 and hour on call </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745201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Hours and Start/End Time</a:t>
            </a:r>
            <a:endParaRPr lang="en-US" dirty="0"/>
          </a:p>
        </p:txBody>
      </p:sp>
      <p:sp>
        <p:nvSpPr>
          <p:cNvPr id="3" name="Content Placeholder 2"/>
          <p:cNvSpPr>
            <a:spLocks noGrp="1"/>
          </p:cNvSpPr>
          <p:nvPr>
            <p:ph sz="half" idx="2"/>
          </p:nvPr>
        </p:nvSpPr>
        <p:spPr>
          <a:xfrm>
            <a:off x="2985247" y="1371600"/>
            <a:ext cx="5823473" cy="4937760"/>
          </a:xfrm>
        </p:spPr>
        <p:txBody>
          <a:bodyPr/>
          <a:lstStyle/>
          <a:p>
            <a:r>
              <a:rPr lang="en-US" sz="2400" dirty="0" smtClean="0"/>
              <a:t>Regardless of the type of working time entry, all employees enter the following:</a:t>
            </a:r>
          </a:p>
          <a:p>
            <a:pPr marL="342900" indent="-342900">
              <a:buFont typeface="Arial" panose="020B0604020202020204" pitchFamily="34" charset="0"/>
              <a:buChar char="•"/>
            </a:pPr>
            <a:r>
              <a:rPr lang="en-US" sz="2400" dirty="0" smtClean="0"/>
              <a:t>The </a:t>
            </a:r>
            <a:r>
              <a:rPr lang="en-US" sz="2400" dirty="0"/>
              <a:t>Date, Hours and Start and End Time fields </a:t>
            </a:r>
            <a:r>
              <a:rPr lang="en-US" sz="2400" dirty="0" smtClean="0"/>
              <a:t>should match </a:t>
            </a:r>
            <a:r>
              <a:rPr lang="en-US" sz="2400" dirty="0"/>
              <a:t>the work schedule of the Employee.  </a:t>
            </a:r>
            <a:endParaRPr lang="en-US" sz="2400" dirty="0" smtClean="0"/>
          </a:p>
          <a:p>
            <a:pPr marL="342900" indent="-342900">
              <a:buFont typeface="Arial" panose="020B0604020202020204" pitchFamily="34" charset="0"/>
              <a:buChar char="•"/>
            </a:pPr>
            <a:r>
              <a:rPr lang="en-US" sz="2400" dirty="0" smtClean="0"/>
              <a:t>When </a:t>
            </a:r>
            <a:r>
              <a:rPr lang="en-US" sz="2400" dirty="0"/>
              <a:t>reviewing these fields ask yourself:</a:t>
            </a:r>
          </a:p>
          <a:p>
            <a:pPr marL="731520" lvl="1" indent="-342900">
              <a:buFont typeface="Arial" panose="020B0604020202020204" pitchFamily="34" charset="0"/>
              <a:buChar char="•"/>
            </a:pPr>
            <a:r>
              <a:rPr lang="en-US" sz="2000" dirty="0" smtClean="0"/>
              <a:t>Does the Date, Hours and Start and End time fields match the actual time the employee worked?</a:t>
            </a:r>
          </a:p>
          <a:p>
            <a:pPr marL="731520" lvl="1" indent="-342900">
              <a:buFont typeface="Arial" panose="020B0604020202020204" pitchFamily="34" charset="0"/>
              <a:buChar char="•"/>
            </a:pPr>
            <a:r>
              <a:rPr lang="en-US" sz="2000" dirty="0" smtClean="0"/>
              <a:t>Does </a:t>
            </a:r>
            <a:r>
              <a:rPr lang="en-US" sz="2000" dirty="0"/>
              <a:t>the time match the Employee's work schedule?</a:t>
            </a:r>
          </a:p>
          <a:p>
            <a:pPr marL="731520" lvl="1" indent="-342900">
              <a:buFont typeface="Arial" panose="020B0604020202020204" pitchFamily="34" charset="0"/>
              <a:buChar char="•"/>
            </a:pPr>
            <a:r>
              <a:rPr lang="en-US" sz="2000" dirty="0"/>
              <a:t>If not, have I approved and documented the change?</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7" name="Picture 6"/>
          <p:cNvPicPr>
            <a:picLocks noChangeAspect="1"/>
          </p:cNvPicPr>
          <p:nvPr/>
        </p:nvPicPr>
        <p:blipFill>
          <a:blip r:embed="rId4"/>
          <a:stretch>
            <a:fillRect/>
          </a:stretch>
        </p:blipFill>
        <p:spPr>
          <a:xfrm>
            <a:off x="304800" y="1478289"/>
            <a:ext cx="2581275" cy="1638300"/>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333547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p:txBody>
          <a:bodyPr/>
          <a:lstStyle/>
          <a:p>
            <a:r>
              <a:rPr lang="en-US" dirty="0" smtClean="0"/>
              <a:t>Prior to taking this course you should have taken:</a:t>
            </a:r>
          </a:p>
          <a:p>
            <a:pPr marL="457200" indent="-457200">
              <a:buFont typeface="Arial" panose="020B0604020202020204" pitchFamily="34" charset="0"/>
              <a:buChar char="•"/>
            </a:pPr>
            <a:r>
              <a:rPr lang="en-US" dirty="0" smtClean="0"/>
              <a:t>Employee Time Entry</a:t>
            </a:r>
          </a:p>
          <a:p>
            <a:pPr marL="457200" indent="-457200">
              <a:buFont typeface="Arial" panose="020B0604020202020204" pitchFamily="34" charset="0"/>
              <a:buChar char="•"/>
            </a:pPr>
            <a:endParaRPr lang="en-US" dirty="0"/>
          </a:p>
          <a:p>
            <a:r>
              <a:rPr lang="en-US" i="1" dirty="0" smtClean="0"/>
              <a:t>If you have not yet taken the Employee Time Entry course, click the button below </a:t>
            </a:r>
            <a:endParaRPr lang="en-US" i="1" dirty="0"/>
          </a:p>
        </p:txBody>
      </p:sp>
      <p:sp>
        <p:nvSpPr>
          <p:cNvPr id="17" name="TextBox 16">
            <a:hlinkClick r:id="rId4"/>
          </p:cNvPr>
          <p:cNvSpPr txBox="1"/>
          <p:nvPr/>
        </p:nvSpPr>
        <p:spPr>
          <a:xfrm>
            <a:off x="3391785" y="4321984"/>
            <a:ext cx="2360428" cy="406770"/>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Employee Time Entry</a:t>
            </a:r>
          </a:p>
        </p:txBody>
      </p:sp>
    </p:spTree>
    <p:custDataLst>
      <p:tags r:id="rId1"/>
    </p:custDataLst>
    <p:extLst>
      <p:ext uri="{BB962C8B-B14F-4D97-AF65-F5344CB8AC3E}">
        <p14:creationId xmlns:p14="http://schemas.microsoft.com/office/powerpoint/2010/main" val="4252747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 Type</a:t>
            </a:r>
            <a:endParaRPr lang="en-US" dirty="0"/>
          </a:p>
        </p:txBody>
      </p:sp>
      <p:sp>
        <p:nvSpPr>
          <p:cNvPr id="3" name="Content Placeholder 2"/>
          <p:cNvSpPr>
            <a:spLocks noGrp="1"/>
          </p:cNvSpPr>
          <p:nvPr>
            <p:ph sz="half" idx="2"/>
          </p:nvPr>
        </p:nvSpPr>
        <p:spPr>
          <a:xfrm>
            <a:off x="2545974" y="1453908"/>
            <a:ext cx="6352392" cy="1660699"/>
          </a:xfrm>
        </p:spPr>
        <p:txBody>
          <a:bodyPr/>
          <a:lstStyle/>
          <a:p>
            <a:r>
              <a:rPr lang="en-US" sz="2400" dirty="0" smtClean="0"/>
              <a:t>The A/A type is applicable when and employee is charging working time to Work Order or Cost Center:</a:t>
            </a:r>
          </a:p>
          <a:p>
            <a:pPr marL="457200" indent="-457200">
              <a:buFont typeface="Arial" panose="020B0604020202020204" pitchFamily="34" charset="0"/>
              <a:buChar char="•"/>
            </a:pPr>
            <a:r>
              <a:rPr lang="en-US" sz="2400" dirty="0" smtClean="0"/>
              <a:t>The first three numbers (</a:t>
            </a:r>
            <a:r>
              <a:rPr lang="en-US" sz="2400" dirty="0" smtClean="0">
                <a:solidFill>
                  <a:srgbClr val="00B050"/>
                </a:solidFill>
              </a:rPr>
              <a:t>010</a:t>
            </a:r>
            <a:r>
              <a:rPr lang="en-US" sz="2400" dirty="0" smtClean="0"/>
              <a:t>N) indicate the type of working time or leave </a:t>
            </a:r>
          </a:p>
          <a:p>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7" name="Picture 6"/>
          <p:cNvPicPr>
            <a:picLocks noChangeAspect="1"/>
          </p:cNvPicPr>
          <p:nvPr/>
        </p:nvPicPr>
        <p:blipFill rotWithShape="1">
          <a:blip r:embed="rId4"/>
          <a:srcRect l="1643" t="1071" r="2543" b="1069"/>
          <a:stretch/>
        </p:blipFill>
        <p:spPr>
          <a:xfrm>
            <a:off x="385481" y="1572677"/>
            <a:ext cx="2026023" cy="1640542"/>
          </a:xfrm>
          <a:prstGeom prst="rect">
            <a:avLst/>
          </a:prstGeom>
          <a:effectLst>
            <a:outerShdw blurRad="50800" dist="38100" dir="2700000" algn="tl" rotWithShape="0">
              <a:prstClr val="black">
                <a:alpha val="40000"/>
              </a:prstClr>
            </a:outerShdw>
          </a:effectLst>
        </p:spPr>
      </p:pic>
      <p:sp>
        <p:nvSpPr>
          <p:cNvPr id="8" name="Content Placeholder 2"/>
          <p:cNvSpPr>
            <a:spLocks noGrp="1"/>
          </p:cNvSpPr>
          <p:nvPr>
            <p:ph sz="half" idx="2"/>
          </p:nvPr>
        </p:nvSpPr>
        <p:spPr>
          <a:xfrm>
            <a:off x="2545974" y="3347876"/>
            <a:ext cx="6624919" cy="2543474"/>
          </a:xfrm>
        </p:spPr>
        <p:txBody>
          <a:bodyPr/>
          <a:lstStyle/>
          <a:p>
            <a:pPr marL="457200" indent="-457200">
              <a:buFont typeface="Arial" panose="020B0604020202020204" pitchFamily="34" charset="0"/>
              <a:buChar char="•"/>
            </a:pPr>
            <a:r>
              <a:rPr lang="en-US" sz="2400" dirty="0" smtClean="0"/>
              <a:t>Verify employee “P” (010</a:t>
            </a:r>
            <a:r>
              <a:rPr lang="en-US" sz="2400" dirty="0" smtClean="0">
                <a:solidFill>
                  <a:srgbClr val="00B050"/>
                </a:solidFill>
              </a:rPr>
              <a:t>P</a:t>
            </a:r>
            <a:r>
              <a:rPr lang="en-US" sz="2400" dirty="0" smtClean="0"/>
              <a:t>) participating and “N” </a:t>
            </a:r>
            <a:r>
              <a:rPr lang="en-US" sz="2400" dirty="0"/>
              <a:t>(010</a:t>
            </a:r>
            <a:r>
              <a:rPr lang="en-US" sz="2400" dirty="0">
                <a:solidFill>
                  <a:srgbClr val="00B050"/>
                </a:solidFill>
              </a:rPr>
              <a:t>N</a:t>
            </a:r>
            <a:r>
              <a:rPr lang="en-US" sz="2400" dirty="0"/>
              <a:t>) </a:t>
            </a:r>
            <a:r>
              <a:rPr lang="en-US" sz="2400" dirty="0" smtClean="0"/>
              <a:t>Nonparticipating is correct</a:t>
            </a:r>
          </a:p>
          <a:p>
            <a:pPr marL="457200" indent="-457200">
              <a:buFont typeface="Arial" panose="020B0604020202020204" pitchFamily="34" charset="0"/>
              <a:buChar char="•"/>
            </a:pPr>
            <a:r>
              <a:rPr lang="en-US" sz="2400" dirty="0" smtClean="0"/>
              <a:t>When reviewing the A/A Type check:</a:t>
            </a:r>
          </a:p>
          <a:p>
            <a:pPr marL="914400" lvl="1" indent="-457200">
              <a:buFont typeface="Arial" panose="020B0604020202020204" pitchFamily="34" charset="0"/>
              <a:buChar char="•"/>
            </a:pPr>
            <a:r>
              <a:rPr lang="en-US" sz="2400" dirty="0" smtClean="0"/>
              <a:t>Does the grant allow for the type of attendance?</a:t>
            </a:r>
          </a:p>
          <a:p>
            <a:pPr marL="914400" lvl="1" indent="-457200">
              <a:buFont typeface="Arial" panose="020B0604020202020204" pitchFamily="34" charset="0"/>
              <a:buChar char="•"/>
            </a:pPr>
            <a:r>
              <a:rPr lang="en-US" sz="2400" dirty="0" smtClean="0"/>
              <a:t>Did you approve regular working time?</a:t>
            </a:r>
          </a:p>
          <a:p>
            <a:endParaRPr lang="en-US" sz="2800" dirty="0"/>
          </a:p>
        </p:txBody>
      </p:sp>
    </p:spTree>
    <p:custDataLst>
      <p:tags r:id="rId1"/>
    </p:custDataLst>
    <p:extLst>
      <p:ext uri="{BB962C8B-B14F-4D97-AF65-F5344CB8AC3E}">
        <p14:creationId xmlns:p14="http://schemas.microsoft.com/office/powerpoint/2010/main" val="3068544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Maintenance Time Approval</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31</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212006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Time Approval</a:t>
            </a:r>
            <a:endParaRPr lang="en-US" dirty="0"/>
          </a:p>
        </p:txBody>
      </p:sp>
      <p:pic>
        <p:nvPicPr>
          <p:cNvPr id="9" name="Atsumi"/>
          <p:cNvPicPr>
            <a:picLocks noGrp="1" noChangeAspect="1"/>
          </p:cNvPicPr>
          <p:nvPr>
            <p:ph sz="half" idx="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04537" y="1333024"/>
            <a:ext cx="2048807" cy="4937125"/>
          </a:xfrm>
          <a:effectLst>
            <a:outerShdw blurRad="50800" dist="38100" dir="2700000" algn="tl" rotWithShape="0">
              <a:prstClr val="black">
                <a:alpha val="40000"/>
              </a:prstClr>
            </a:outerShdw>
          </a:effectLst>
        </p:spPr>
      </p:pic>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32</a:t>
            </a:fld>
            <a:endParaRPr lang="en-US" dirty="0"/>
          </a:p>
        </p:txBody>
      </p:sp>
      <p:sp>
        <p:nvSpPr>
          <p:cNvPr id="5" name="Content Placeholder 4"/>
          <p:cNvSpPr>
            <a:spLocks noGrp="1"/>
          </p:cNvSpPr>
          <p:nvPr>
            <p:ph sz="half" idx="12"/>
          </p:nvPr>
        </p:nvSpPr>
        <p:spPr>
          <a:xfrm>
            <a:off x="1997242" y="1332388"/>
            <a:ext cx="6811477" cy="4851559"/>
          </a:xfrm>
        </p:spPr>
        <p:txBody>
          <a:bodyPr/>
          <a:lstStyle/>
          <a:p>
            <a:pPr marL="457200" indent="-457200">
              <a:buFont typeface="+mj-lt"/>
              <a:buAutoNum type="arabicPeriod"/>
            </a:pPr>
            <a:r>
              <a:rPr lang="en-US" dirty="0" smtClean="0"/>
              <a:t>Choose the button that represents the type employees you approve time for:</a:t>
            </a:r>
          </a:p>
          <a:p>
            <a:pPr marL="457200" indent="-457200">
              <a:buFont typeface="+mj-lt"/>
              <a:buAutoNum type="arabicPeriod"/>
            </a:pPr>
            <a:endParaRPr lang="en-US" dirty="0"/>
          </a:p>
          <a:p>
            <a:pPr marL="457200" indent="-457200">
              <a:buFont typeface="+mj-lt"/>
              <a:buAutoNum type="arabicPeriod"/>
            </a:pPr>
            <a:endParaRPr lang="en-US" dirty="0" smtClean="0"/>
          </a:p>
          <a:p>
            <a:r>
              <a:rPr lang="en-US" sz="1800" b="1" i="1" dirty="0" smtClean="0"/>
              <a:t>Note</a:t>
            </a:r>
            <a:r>
              <a:rPr lang="en-US" sz="1800" i="1" dirty="0" smtClean="0"/>
              <a:t>: You may have to review multiple sections if you have more than one type of employee</a:t>
            </a:r>
          </a:p>
          <a:p>
            <a:endParaRPr lang="en-US" sz="1400" dirty="0" smtClean="0"/>
          </a:p>
          <a:p>
            <a:pPr marL="457200" indent="-457200">
              <a:buFont typeface="+mj-lt"/>
              <a:buAutoNum type="arabicPeriod" startAt="2"/>
            </a:pPr>
            <a:r>
              <a:rPr lang="en-US" dirty="0" smtClean="0"/>
              <a:t>When you have reviewed the sections for the types of employees you supervise click Continue.</a:t>
            </a:r>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13" name="TextBox 12">
            <a:hlinkClick r:id="rId6" action="ppaction://hlinksldjump"/>
          </p:cNvPr>
          <p:cNvSpPr txBox="1"/>
          <p:nvPr/>
        </p:nvSpPr>
        <p:spPr>
          <a:xfrm>
            <a:off x="4176178" y="5014483"/>
            <a:ext cx="220825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Continue</a:t>
            </a:r>
            <a:endParaRPr lang="en-US" dirty="0"/>
          </a:p>
        </p:txBody>
      </p:sp>
      <p:sp>
        <p:nvSpPr>
          <p:cNvPr id="38" name="TextBox 37">
            <a:hlinkClick r:id="rId7" action="ppaction://hlinksldjump"/>
          </p:cNvPr>
          <p:cNvSpPr txBox="1"/>
          <p:nvPr/>
        </p:nvSpPr>
        <p:spPr>
          <a:xfrm>
            <a:off x="2538764" y="2440732"/>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Maintenance</a:t>
            </a:r>
            <a:endParaRPr lang="en-US" dirty="0"/>
          </a:p>
        </p:txBody>
      </p:sp>
      <p:sp>
        <p:nvSpPr>
          <p:cNvPr id="39" name="TextBox 38">
            <a:hlinkClick r:id="rId8" action="ppaction://hlinksldjump"/>
          </p:cNvPr>
          <p:cNvSpPr txBox="1"/>
          <p:nvPr/>
        </p:nvSpPr>
        <p:spPr>
          <a:xfrm>
            <a:off x="4461598" y="2440731"/>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Engineering</a:t>
            </a:r>
            <a:endParaRPr lang="en-US" dirty="0"/>
          </a:p>
        </p:txBody>
      </p:sp>
      <p:sp>
        <p:nvSpPr>
          <p:cNvPr id="40" name="TextBox 39">
            <a:hlinkClick r:id="rId9" action="ppaction://hlinksldjump"/>
          </p:cNvPr>
          <p:cNvSpPr txBox="1"/>
          <p:nvPr/>
        </p:nvSpPr>
        <p:spPr>
          <a:xfrm>
            <a:off x="6384432" y="2440731"/>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General</a:t>
            </a:r>
            <a:endParaRPr lang="en-US" dirty="0"/>
          </a:p>
        </p:txBody>
      </p:sp>
    </p:spTree>
    <p:custDataLst>
      <p:tags r:id="rId1"/>
    </p:custDataLst>
    <p:extLst>
      <p:ext uri="{BB962C8B-B14F-4D97-AF65-F5344CB8AC3E}">
        <p14:creationId xmlns:p14="http://schemas.microsoft.com/office/powerpoint/2010/main" val="2673054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Engineering Time Entries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33</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650971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Hours and Start/End Time</a:t>
            </a:r>
            <a:endParaRPr lang="en-US" dirty="0"/>
          </a:p>
        </p:txBody>
      </p:sp>
      <p:sp>
        <p:nvSpPr>
          <p:cNvPr id="3" name="Content Placeholder 2"/>
          <p:cNvSpPr>
            <a:spLocks noGrp="1"/>
          </p:cNvSpPr>
          <p:nvPr>
            <p:ph sz="half" idx="2"/>
          </p:nvPr>
        </p:nvSpPr>
        <p:spPr>
          <a:xfrm>
            <a:off x="2985247" y="1371600"/>
            <a:ext cx="5823473" cy="4937760"/>
          </a:xfrm>
        </p:spPr>
        <p:txBody>
          <a:bodyPr/>
          <a:lstStyle/>
          <a:p>
            <a:r>
              <a:rPr lang="en-US" sz="2400" dirty="0" smtClean="0"/>
              <a:t>Regardless of the type of working time entry, all employees enter the following:</a:t>
            </a:r>
          </a:p>
          <a:p>
            <a:pPr marL="342900" indent="-342900">
              <a:buFont typeface="Arial" panose="020B0604020202020204" pitchFamily="34" charset="0"/>
              <a:buChar char="•"/>
            </a:pPr>
            <a:r>
              <a:rPr lang="en-US" sz="2400" dirty="0" smtClean="0"/>
              <a:t>The </a:t>
            </a:r>
            <a:r>
              <a:rPr lang="en-US" sz="2400" dirty="0"/>
              <a:t>Date, Hours and Start and End Time fields </a:t>
            </a:r>
            <a:r>
              <a:rPr lang="en-US" sz="2400" dirty="0" smtClean="0"/>
              <a:t>should match </a:t>
            </a:r>
            <a:r>
              <a:rPr lang="en-US" sz="2400" dirty="0"/>
              <a:t>the work schedule of the Employee.  </a:t>
            </a:r>
          </a:p>
          <a:p>
            <a:pPr marL="342900" indent="-342900">
              <a:buFont typeface="Arial" panose="020B0604020202020204" pitchFamily="34" charset="0"/>
              <a:buChar char="•"/>
            </a:pPr>
            <a:r>
              <a:rPr lang="en-US" sz="2400" dirty="0" smtClean="0"/>
              <a:t>When reviewing these fields ask yourself:</a:t>
            </a:r>
          </a:p>
          <a:p>
            <a:pPr marL="731520" lvl="1" indent="-342900">
              <a:buFont typeface="Arial" panose="020B0604020202020204" pitchFamily="34" charset="0"/>
              <a:buChar char="•"/>
            </a:pPr>
            <a:r>
              <a:rPr lang="en-US" sz="2000" dirty="0" smtClean="0"/>
              <a:t>Does the Date, Hours and Start and End time fields match the actual time the employee worked?</a:t>
            </a:r>
          </a:p>
          <a:p>
            <a:pPr marL="731520" lvl="1" indent="-342900">
              <a:buFont typeface="Arial" panose="020B0604020202020204" pitchFamily="34" charset="0"/>
              <a:buChar char="•"/>
            </a:pPr>
            <a:r>
              <a:rPr lang="en-US" sz="2000" dirty="0" smtClean="0"/>
              <a:t>Does the time match the Employee's work schedule?</a:t>
            </a:r>
          </a:p>
          <a:p>
            <a:pPr marL="731520" lvl="1" indent="-342900">
              <a:buFont typeface="Arial" panose="020B0604020202020204" pitchFamily="34" charset="0"/>
              <a:buChar char="•"/>
            </a:pPr>
            <a:r>
              <a:rPr lang="en-US" sz="2000" dirty="0" smtClean="0"/>
              <a:t>If not, have I approved and documented the change?</a:t>
            </a:r>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7" name="Picture 6"/>
          <p:cNvPicPr>
            <a:picLocks noChangeAspect="1"/>
          </p:cNvPicPr>
          <p:nvPr/>
        </p:nvPicPr>
        <p:blipFill>
          <a:blip r:embed="rId4"/>
          <a:stretch>
            <a:fillRect/>
          </a:stretch>
        </p:blipFill>
        <p:spPr>
          <a:xfrm>
            <a:off x="304800" y="1478289"/>
            <a:ext cx="2581275" cy="1638300"/>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901706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 Type</a:t>
            </a:r>
            <a:endParaRPr lang="en-US" dirty="0"/>
          </a:p>
        </p:txBody>
      </p:sp>
      <p:sp>
        <p:nvSpPr>
          <p:cNvPr id="3" name="Content Placeholder 2"/>
          <p:cNvSpPr>
            <a:spLocks noGrp="1"/>
          </p:cNvSpPr>
          <p:nvPr>
            <p:ph sz="half" idx="2"/>
          </p:nvPr>
        </p:nvSpPr>
        <p:spPr>
          <a:xfrm>
            <a:off x="2545974" y="1453908"/>
            <a:ext cx="6352392" cy="1660699"/>
          </a:xfrm>
        </p:spPr>
        <p:txBody>
          <a:bodyPr/>
          <a:lstStyle/>
          <a:p>
            <a:r>
              <a:rPr lang="en-US" sz="2400" dirty="0" smtClean="0"/>
              <a:t>The A/A type is always required:</a:t>
            </a:r>
          </a:p>
          <a:p>
            <a:pPr marL="457200" indent="-457200">
              <a:buFont typeface="Arial" panose="020B0604020202020204" pitchFamily="34" charset="0"/>
              <a:buChar char="•"/>
            </a:pPr>
            <a:r>
              <a:rPr lang="en-US" sz="2400" dirty="0" smtClean="0"/>
              <a:t>The first three numbers (</a:t>
            </a:r>
            <a:r>
              <a:rPr lang="en-US" sz="2400" dirty="0" smtClean="0">
                <a:solidFill>
                  <a:srgbClr val="00B050"/>
                </a:solidFill>
              </a:rPr>
              <a:t>011</a:t>
            </a:r>
            <a:r>
              <a:rPr lang="en-US" sz="2400" dirty="0" smtClean="0"/>
              <a:t>P) indicate the type of working time or leave </a:t>
            </a:r>
          </a:p>
          <a:p>
            <a:pPr marL="457200" indent="-457200">
              <a:buFont typeface="Arial" panose="020B0604020202020204" pitchFamily="34" charset="0"/>
              <a:buChar char="•"/>
            </a:pPr>
            <a:r>
              <a:rPr lang="en-US" sz="2400" dirty="0"/>
              <a:t>Verify employee “P” (</a:t>
            </a:r>
            <a:r>
              <a:rPr lang="en-US" sz="2400" dirty="0" smtClean="0"/>
              <a:t>011</a:t>
            </a:r>
            <a:r>
              <a:rPr lang="en-US" sz="2400" dirty="0" smtClean="0">
                <a:solidFill>
                  <a:srgbClr val="00B050"/>
                </a:solidFill>
              </a:rPr>
              <a:t>P</a:t>
            </a:r>
            <a:r>
              <a:rPr lang="en-US" sz="2400" dirty="0"/>
              <a:t>) participating and “N” (</a:t>
            </a:r>
            <a:r>
              <a:rPr lang="en-US" sz="2400" dirty="0" smtClean="0"/>
              <a:t>011</a:t>
            </a:r>
            <a:r>
              <a:rPr lang="en-US" sz="2400" dirty="0" smtClean="0">
                <a:solidFill>
                  <a:srgbClr val="00B050"/>
                </a:solidFill>
              </a:rPr>
              <a:t>N</a:t>
            </a:r>
            <a:r>
              <a:rPr lang="en-US" sz="2400" dirty="0"/>
              <a:t>) Nonparticipating is correct</a:t>
            </a:r>
          </a:p>
          <a:p>
            <a:r>
              <a:rPr lang="en-US" sz="2400" dirty="0" smtClean="0"/>
              <a:t>When </a:t>
            </a:r>
            <a:r>
              <a:rPr lang="en-US" sz="2400" dirty="0"/>
              <a:t>reviewing the A/A Type check:</a:t>
            </a:r>
          </a:p>
          <a:p>
            <a:pPr marL="914400" lvl="1" indent="-457200">
              <a:buFont typeface="Arial" panose="020B0604020202020204" pitchFamily="34" charset="0"/>
              <a:buChar char="•"/>
            </a:pPr>
            <a:r>
              <a:rPr lang="en-US" sz="2400" dirty="0" smtClean="0"/>
              <a:t>Did </a:t>
            </a:r>
            <a:r>
              <a:rPr lang="en-US" sz="2400" dirty="0"/>
              <a:t>you approve regular working time</a:t>
            </a:r>
            <a:r>
              <a:rPr lang="en-US" sz="2400" dirty="0" smtClean="0"/>
              <a:t>?</a:t>
            </a:r>
          </a:p>
          <a:p>
            <a:pPr marL="914400" lvl="1" indent="-457200">
              <a:buFont typeface="Arial" panose="020B0604020202020204" pitchFamily="34" charset="0"/>
              <a:buChar char="•"/>
            </a:pPr>
            <a:r>
              <a:rPr lang="en-US" sz="2400" dirty="0" smtClean="0"/>
              <a:t>Is the employee eligible to use the A/A type?</a:t>
            </a:r>
            <a:endParaRPr lang="en-US" sz="2400" dirty="0"/>
          </a:p>
          <a:p>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7" name="Picture 6"/>
          <p:cNvPicPr>
            <a:picLocks noChangeAspect="1"/>
          </p:cNvPicPr>
          <p:nvPr/>
        </p:nvPicPr>
        <p:blipFill rotWithShape="1">
          <a:blip r:embed="rId4"/>
          <a:srcRect l="1643" t="1071" r="2543" b="1069"/>
          <a:stretch/>
        </p:blipFill>
        <p:spPr>
          <a:xfrm>
            <a:off x="385481" y="1572677"/>
            <a:ext cx="2026023" cy="16405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23455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Engineering Time Approval</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36</a:t>
            </a:fld>
            <a:endParaRPr lang="en-US" dirty="0"/>
          </a:p>
        </p:txBody>
      </p:sp>
      <p:pic>
        <p:nvPicPr>
          <p:cNvPr id="27" name="Picture 26"/>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8" name="Picture 27"/>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9" name="Picture 28"/>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198248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Time Approval</a:t>
            </a:r>
            <a:endParaRPr lang="en-US" dirty="0"/>
          </a:p>
        </p:txBody>
      </p:sp>
      <p:pic>
        <p:nvPicPr>
          <p:cNvPr id="9" name="Atsumi"/>
          <p:cNvPicPr>
            <a:picLocks noGrp="1" noChangeAspect="1"/>
          </p:cNvPicPr>
          <p:nvPr>
            <p:ph sz="half" idx="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04537" y="1333024"/>
            <a:ext cx="2048807" cy="4937125"/>
          </a:xfrm>
          <a:effectLst>
            <a:outerShdw blurRad="50800" dist="38100" dir="2700000" algn="tl" rotWithShape="0">
              <a:prstClr val="black">
                <a:alpha val="40000"/>
              </a:prstClr>
            </a:outerShdw>
          </a:effectLst>
        </p:spPr>
      </p:pic>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13" name="TextBox 12">
            <a:hlinkClick r:id="rId6" action="ppaction://hlinksldjump"/>
          </p:cNvPr>
          <p:cNvSpPr txBox="1"/>
          <p:nvPr/>
        </p:nvSpPr>
        <p:spPr>
          <a:xfrm>
            <a:off x="4176178" y="5014483"/>
            <a:ext cx="220825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Continue</a:t>
            </a:r>
            <a:endParaRPr lang="en-US" dirty="0"/>
          </a:p>
        </p:txBody>
      </p:sp>
      <p:sp>
        <p:nvSpPr>
          <p:cNvPr id="24" name="Content Placeholder 4"/>
          <p:cNvSpPr txBox="1">
            <a:spLocks/>
          </p:cNvSpPr>
          <p:nvPr/>
        </p:nvSpPr>
        <p:spPr bwMode="auto">
          <a:xfrm>
            <a:off x="1997242" y="1332388"/>
            <a:ext cx="6811477" cy="3521641"/>
          </a:xfrm>
          <a:prstGeom prst="rect">
            <a:avLst/>
          </a:prstGeom>
          <a:noFill/>
          <a:ln w="9525">
            <a:noFill/>
            <a:miter lim="800000"/>
            <a:headEnd/>
            <a:tailEnd/>
          </a:ln>
          <a:effectLst>
            <a:softEdge rad="3810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1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457200" indent="-457200">
              <a:buFont typeface="+mj-lt"/>
              <a:buAutoNum type="arabicPeriod"/>
            </a:pPr>
            <a:r>
              <a:rPr lang="en-US" smtClean="0"/>
              <a:t>Choose the button that represents the type employees you approve time for:</a:t>
            </a:r>
          </a:p>
          <a:p>
            <a:pPr marL="457200" indent="-457200">
              <a:buFont typeface="+mj-lt"/>
              <a:buAutoNum type="arabicPeriod"/>
            </a:pPr>
            <a:endParaRPr lang="en-US" smtClean="0"/>
          </a:p>
          <a:p>
            <a:pPr marL="457200" indent="-457200">
              <a:buFont typeface="+mj-lt"/>
              <a:buAutoNum type="arabicPeriod"/>
            </a:pPr>
            <a:endParaRPr lang="en-US" smtClean="0"/>
          </a:p>
          <a:p>
            <a:r>
              <a:rPr lang="en-US" sz="1800" b="1" i="1" smtClean="0"/>
              <a:t>Note</a:t>
            </a:r>
            <a:r>
              <a:rPr lang="en-US" sz="1800" i="1" smtClean="0"/>
              <a:t>: You may have to review multiple sections if you have more than one type of employee</a:t>
            </a:r>
          </a:p>
          <a:p>
            <a:endParaRPr lang="en-US" sz="1400" smtClean="0"/>
          </a:p>
          <a:p>
            <a:pPr marL="457200" indent="-457200">
              <a:buFont typeface="+mj-lt"/>
              <a:buAutoNum type="arabicPeriod" startAt="2"/>
            </a:pPr>
            <a:r>
              <a:rPr lang="en-US" smtClean="0"/>
              <a:t>When you have reviewed the sections for the types of employees you supervise click </a:t>
            </a:r>
            <a:r>
              <a:rPr lang="en-US" b="1" smtClean="0"/>
              <a:t>Continue.</a:t>
            </a:r>
            <a:endParaRPr lang="en-US" dirty="0" smtClean="0"/>
          </a:p>
        </p:txBody>
      </p:sp>
      <p:sp>
        <p:nvSpPr>
          <p:cNvPr id="39" name="TextBox 38">
            <a:hlinkClick r:id="rId7" action="ppaction://hlinksldjump"/>
          </p:cNvPr>
          <p:cNvSpPr txBox="1"/>
          <p:nvPr/>
        </p:nvSpPr>
        <p:spPr>
          <a:xfrm>
            <a:off x="2538764" y="2440732"/>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Maintenance</a:t>
            </a:r>
            <a:endParaRPr lang="en-US" dirty="0"/>
          </a:p>
        </p:txBody>
      </p:sp>
      <p:sp>
        <p:nvSpPr>
          <p:cNvPr id="40" name="TextBox 39">
            <a:hlinkClick r:id="rId8" action="ppaction://hlinksldjump"/>
          </p:cNvPr>
          <p:cNvSpPr txBox="1"/>
          <p:nvPr/>
        </p:nvSpPr>
        <p:spPr>
          <a:xfrm>
            <a:off x="4461598" y="2440731"/>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Engineering</a:t>
            </a:r>
            <a:endParaRPr lang="en-US" dirty="0"/>
          </a:p>
        </p:txBody>
      </p:sp>
      <p:sp>
        <p:nvSpPr>
          <p:cNvPr id="41" name="TextBox 40">
            <a:hlinkClick r:id="rId9" action="ppaction://hlinksldjump"/>
          </p:cNvPr>
          <p:cNvSpPr txBox="1"/>
          <p:nvPr/>
        </p:nvSpPr>
        <p:spPr>
          <a:xfrm>
            <a:off x="6384432" y="2440731"/>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General</a:t>
            </a:r>
            <a:endParaRPr lang="en-US" dirty="0"/>
          </a:p>
        </p:txBody>
      </p:sp>
    </p:spTree>
    <p:custDataLst>
      <p:tags r:id="rId1"/>
    </p:custDataLst>
    <p:extLst>
      <p:ext uri="{BB962C8B-B14F-4D97-AF65-F5344CB8AC3E}">
        <p14:creationId xmlns:p14="http://schemas.microsoft.com/office/powerpoint/2010/main" val="3638121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General Time Approval</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38</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837866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Time Approval</a:t>
            </a:r>
            <a:endParaRPr lang="en-US" dirty="0"/>
          </a:p>
        </p:txBody>
      </p:sp>
      <p:pic>
        <p:nvPicPr>
          <p:cNvPr id="9" name="Atsumi"/>
          <p:cNvPicPr>
            <a:picLocks noGrp="1" noChangeAspect="1"/>
          </p:cNvPicPr>
          <p:nvPr>
            <p:ph sz="half" idx="2"/>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04537" y="1333024"/>
            <a:ext cx="2048807" cy="4937125"/>
          </a:xfrm>
          <a:effectLst>
            <a:outerShdw blurRad="50800" dist="38100" dir="2700000" algn="tl" rotWithShape="0">
              <a:prstClr val="black">
                <a:alpha val="40000"/>
              </a:prstClr>
            </a:outerShdw>
          </a:effectLst>
        </p:spPr>
      </p:pic>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13" name="TextBox 12">
            <a:hlinkClick r:id="rId6" action="ppaction://hlinksldjump"/>
          </p:cNvPr>
          <p:cNvSpPr txBox="1"/>
          <p:nvPr/>
        </p:nvSpPr>
        <p:spPr>
          <a:xfrm>
            <a:off x="4176178" y="5014483"/>
            <a:ext cx="220825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Continue</a:t>
            </a:r>
            <a:endParaRPr lang="en-US" dirty="0"/>
          </a:p>
        </p:txBody>
      </p:sp>
      <p:sp>
        <p:nvSpPr>
          <p:cNvPr id="24" name="Content Placeholder 4"/>
          <p:cNvSpPr>
            <a:spLocks noGrp="1"/>
          </p:cNvSpPr>
          <p:nvPr>
            <p:ph sz="half" idx="12"/>
          </p:nvPr>
        </p:nvSpPr>
        <p:spPr>
          <a:xfrm>
            <a:off x="1997242" y="1332389"/>
            <a:ext cx="6811477" cy="3407252"/>
          </a:xfrm>
        </p:spPr>
        <p:txBody>
          <a:bodyPr/>
          <a:lstStyle/>
          <a:p>
            <a:pPr marL="457200" indent="-457200">
              <a:buFont typeface="+mj-lt"/>
              <a:buAutoNum type="arabicPeriod"/>
            </a:pPr>
            <a:r>
              <a:rPr lang="en-US" dirty="0" smtClean="0"/>
              <a:t>Choose the button that represents the type employees you approve time for:</a:t>
            </a:r>
          </a:p>
          <a:p>
            <a:pPr marL="457200" indent="-457200">
              <a:buFont typeface="+mj-lt"/>
              <a:buAutoNum type="arabicPeriod"/>
            </a:pPr>
            <a:endParaRPr lang="en-US" dirty="0"/>
          </a:p>
          <a:p>
            <a:pPr marL="457200" indent="-457200">
              <a:buFont typeface="+mj-lt"/>
              <a:buAutoNum type="arabicPeriod"/>
            </a:pPr>
            <a:endParaRPr lang="en-US" dirty="0" smtClean="0"/>
          </a:p>
          <a:p>
            <a:r>
              <a:rPr lang="en-US" sz="1800" b="1" i="1" dirty="0" smtClean="0"/>
              <a:t>Note</a:t>
            </a:r>
            <a:r>
              <a:rPr lang="en-US" sz="1800" i="1" dirty="0" smtClean="0"/>
              <a:t>: You may have to review multiple sections if you have more than one type of employee</a:t>
            </a:r>
          </a:p>
          <a:p>
            <a:endParaRPr lang="en-US" sz="1400" dirty="0" smtClean="0"/>
          </a:p>
          <a:p>
            <a:pPr marL="457200" indent="-457200">
              <a:buFont typeface="+mj-lt"/>
              <a:buAutoNum type="arabicPeriod" startAt="2"/>
            </a:pPr>
            <a:r>
              <a:rPr lang="en-US" dirty="0" smtClean="0"/>
              <a:t>When you have reviewed the sections for the types of employees you supervise click </a:t>
            </a:r>
            <a:r>
              <a:rPr lang="en-US" b="1" dirty="0" smtClean="0"/>
              <a:t>Continue.</a:t>
            </a:r>
            <a:endParaRPr lang="en-US" dirty="0" smtClean="0"/>
          </a:p>
        </p:txBody>
      </p:sp>
      <p:sp>
        <p:nvSpPr>
          <p:cNvPr id="39" name="TextBox 38">
            <a:hlinkClick r:id="rId7" action="ppaction://hlinksldjump"/>
          </p:cNvPr>
          <p:cNvSpPr txBox="1"/>
          <p:nvPr/>
        </p:nvSpPr>
        <p:spPr>
          <a:xfrm>
            <a:off x="2538764" y="2440732"/>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Maintenance</a:t>
            </a:r>
            <a:endParaRPr lang="en-US" dirty="0"/>
          </a:p>
        </p:txBody>
      </p:sp>
      <p:sp>
        <p:nvSpPr>
          <p:cNvPr id="40" name="TextBox 39">
            <a:hlinkClick r:id="rId8" action="ppaction://hlinksldjump"/>
          </p:cNvPr>
          <p:cNvSpPr txBox="1"/>
          <p:nvPr/>
        </p:nvSpPr>
        <p:spPr>
          <a:xfrm>
            <a:off x="4461598" y="2440731"/>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Engineering</a:t>
            </a:r>
            <a:endParaRPr lang="en-US" dirty="0"/>
          </a:p>
        </p:txBody>
      </p:sp>
      <p:sp>
        <p:nvSpPr>
          <p:cNvPr id="41" name="TextBox 40">
            <a:hlinkClick r:id="rId9" action="ppaction://hlinksldjump"/>
          </p:cNvPr>
          <p:cNvSpPr txBox="1"/>
          <p:nvPr/>
        </p:nvSpPr>
        <p:spPr>
          <a:xfrm>
            <a:off x="6384432" y="2440731"/>
            <a:ext cx="1637414" cy="307777"/>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General</a:t>
            </a:r>
            <a:endParaRPr lang="en-US" dirty="0"/>
          </a:p>
        </p:txBody>
      </p:sp>
    </p:spTree>
    <p:custDataLst>
      <p:tags r:id="rId1"/>
    </p:custDataLst>
    <p:extLst>
      <p:ext uri="{BB962C8B-B14F-4D97-AF65-F5344CB8AC3E}">
        <p14:creationId xmlns:p14="http://schemas.microsoft.com/office/powerpoint/2010/main" val="164469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Knowledge Check: Regular Time</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40</a:t>
            </a:fld>
            <a:endParaRPr lang="en-US" dirty="0"/>
          </a:p>
        </p:txBody>
      </p:sp>
      <p:pic>
        <p:nvPicPr>
          <p:cNvPr id="32" name="Picture 31"/>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33" name="Picture 32"/>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4" name="Picture 33"/>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108910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a:xfrm>
            <a:off x="2023354" y="1398588"/>
            <a:ext cx="6937766"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To be eligible for shift premium pay an Employee must meet </a:t>
            </a:r>
            <a:r>
              <a:rPr lang="en-US" sz="2000" b="1" i="1" dirty="0" smtClean="0"/>
              <a:t>ALL</a:t>
            </a:r>
            <a:r>
              <a:rPr lang="en-US" sz="2000" b="1" dirty="0" smtClean="0"/>
              <a:t> </a:t>
            </a:r>
            <a:r>
              <a:rPr lang="en-US" sz="2000" dirty="0" smtClean="0"/>
              <a:t>of the following criteria:</a:t>
            </a:r>
          </a:p>
          <a:p>
            <a:pPr marL="342900" indent="-342900">
              <a:buFont typeface="Arial" panose="020B0604020202020204" pitchFamily="34" charset="0"/>
              <a:buChar char="•"/>
            </a:pPr>
            <a:r>
              <a:rPr lang="en-US" sz="2000" dirty="0" smtClean="0"/>
              <a:t>Non-Exempt</a:t>
            </a:r>
          </a:p>
          <a:p>
            <a:pPr marL="342900" indent="-342900">
              <a:buFont typeface="Arial" panose="020B0604020202020204" pitchFamily="34" charset="0"/>
              <a:buChar char="•"/>
            </a:pPr>
            <a:r>
              <a:rPr lang="en-US" sz="2000" dirty="0"/>
              <a:t>Eligible for a shift pay differential </a:t>
            </a:r>
          </a:p>
          <a:p>
            <a:pPr marL="342900" indent="-342900">
              <a:buFont typeface="Arial" panose="020B0604020202020204" pitchFamily="34" charset="0"/>
              <a:buChar char="•"/>
            </a:pPr>
            <a:r>
              <a:rPr lang="en-US" sz="2000" dirty="0"/>
              <a:t>Assigned to 2nd </a:t>
            </a:r>
            <a:r>
              <a:rPr lang="en-US" sz="2000" dirty="0" smtClean="0"/>
              <a:t>or 3</a:t>
            </a:r>
            <a:r>
              <a:rPr lang="en-US" sz="2000" baseline="30000" dirty="0" smtClean="0"/>
              <a:t>rd</a:t>
            </a:r>
            <a:r>
              <a:rPr lang="en-US" sz="2000" dirty="0" smtClean="0"/>
              <a:t> shift work schedule</a:t>
            </a:r>
            <a:r>
              <a:rPr lang="en-US" sz="2000" i="1" dirty="0" smtClean="0">
                <a:solidFill>
                  <a:srgbClr val="FF00FF"/>
                </a:solidFill>
              </a:rPr>
              <a:t>	</a:t>
            </a:r>
            <a:endParaRPr lang="en-US" sz="2000" i="1" dirty="0">
              <a:solidFill>
                <a:srgbClr val="FF00FF"/>
              </a:solidFill>
            </a:endParaRP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41</a:t>
            </a:fld>
            <a:endParaRPr lang="en-US" dirty="0"/>
          </a:p>
        </p:txBody>
      </p:sp>
      <p:sp>
        <p:nvSpPr>
          <p:cNvPr id="5" name="Title 4"/>
          <p:cNvSpPr>
            <a:spLocks noGrp="1"/>
          </p:cNvSpPr>
          <p:nvPr>
            <p:ph type="title"/>
          </p:nvPr>
        </p:nvSpPr>
        <p:spPr/>
        <p:txBody>
          <a:bodyPr/>
          <a:lstStyle/>
          <a:p>
            <a:r>
              <a:rPr lang="en-US" dirty="0" smtClean="0"/>
              <a:t>Premium Pay</a:t>
            </a:r>
            <a:endParaRPr lang="en-US" dirty="0"/>
          </a:p>
        </p:txBody>
      </p:sp>
      <p:sp>
        <p:nvSpPr>
          <p:cNvPr id="7" name="Content Placeholder 4"/>
          <p:cNvSpPr txBox="1">
            <a:spLocks/>
          </p:cNvSpPr>
          <p:nvPr/>
        </p:nvSpPr>
        <p:spPr>
          <a:xfrm>
            <a:off x="2140132" y="1246188"/>
            <a:ext cx="6668587"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smtClean="0"/>
          </a:p>
        </p:txBody>
      </p:sp>
      <p:sp>
        <p:nvSpPr>
          <p:cNvPr id="8" name="TextBox 7">
            <a:hlinkClick r:id="rId5" action="ppaction://hlinksldjump"/>
          </p:cNvPr>
          <p:cNvSpPr txBox="1"/>
          <p:nvPr/>
        </p:nvSpPr>
        <p:spPr>
          <a:xfrm>
            <a:off x="3581777" y="4704294"/>
            <a:ext cx="1081056"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Yes</a:t>
            </a:r>
            <a:endParaRPr lang="en-US" dirty="0"/>
          </a:p>
        </p:txBody>
      </p:sp>
      <p:sp>
        <p:nvSpPr>
          <p:cNvPr id="24" name="TextBox 23">
            <a:hlinkClick r:id="rId6" action="ppaction://hlinksldjump"/>
          </p:cNvPr>
          <p:cNvSpPr txBox="1"/>
          <p:nvPr/>
        </p:nvSpPr>
        <p:spPr>
          <a:xfrm>
            <a:off x="5060712" y="4704294"/>
            <a:ext cx="1081056"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No</a:t>
            </a:r>
            <a:endParaRPr lang="en-US" dirty="0"/>
          </a:p>
        </p:txBody>
      </p:sp>
      <p:sp>
        <p:nvSpPr>
          <p:cNvPr id="25" name="TextBox 24"/>
          <p:cNvSpPr txBox="1"/>
          <p:nvPr/>
        </p:nvSpPr>
        <p:spPr>
          <a:xfrm>
            <a:off x="2165424" y="3844008"/>
            <a:ext cx="5345951" cy="707886"/>
          </a:xfrm>
          <a:prstGeom prst="rect">
            <a:avLst/>
          </a:prstGeom>
          <a:noFill/>
        </p:spPr>
        <p:txBody>
          <a:bodyPr wrap="none" rtlCol="0">
            <a:spAutoFit/>
          </a:bodyPr>
          <a:lstStyle/>
          <a:p>
            <a:r>
              <a:rPr lang="en-US" sz="2000" i="1" dirty="0" smtClean="0"/>
              <a:t>Do you have one or more non-exempt </a:t>
            </a:r>
            <a:r>
              <a:rPr lang="en-US" sz="2000" i="1" dirty="0"/>
              <a:t>e</a:t>
            </a:r>
            <a:r>
              <a:rPr lang="en-US" sz="2000" i="1" dirty="0" smtClean="0"/>
              <a:t>mployees </a:t>
            </a:r>
          </a:p>
          <a:p>
            <a:pPr algn="ctr"/>
            <a:r>
              <a:rPr lang="en-US" sz="2000" i="1" dirty="0" smtClean="0"/>
              <a:t>eligible for a shift pay?</a:t>
            </a:r>
            <a:endParaRPr lang="en-US" sz="2000" i="1" dirty="0"/>
          </a:p>
        </p:txBody>
      </p:sp>
      <p:pic>
        <p:nvPicPr>
          <p:cNvPr id="12" name="Brian"/>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40200" y="1581206"/>
            <a:ext cx="1730753" cy="47551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0945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E</a:t>
            </a:r>
            <a:r>
              <a:rPr lang="en-US" sz="2600" dirty="0" smtClean="0"/>
              <a:t>mployee who regularly work 2</a:t>
            </a:r>
            <a:r>
              <a:rPr lang="en-US" sz="2600" baseline="30000" dirty="0" smtClean="0"/>
              <a:t>nd</a:t>
            </a:r>
            <a:r>
              <a:rPr lang="en-US" sz="2600" dirty="0" smtClean="0"/>
              <a:t> or 3</a:t>
            </a:r>
            <a:r>
              <a:rPr lang="en-US" sz="2600" baseline="30000" dirty="0" smtClean="0"/>
              <a:t>rd</a:t>
            </a:r>
            <a:r>
              <a:rPr lang="en-US" sz="2600" dirty="0" smtClean="0"/>
              <a:t> shift can be paid when they work 1</a:t>
            </a:r>
            <a:r>
              <a:rPr lang="en-US" sz="2600" baseline="30000" dirty="0" smtClean="0"/>
              <a:t>st</a:t>
            </a:r>
            <a:r>
              <a:rPr lang="en-US" sz="2600" dirty="0" smtClean="0"/>
              <a:t> shift when:</a:t>
            </a:r>
          </a:p>
          <a:p>
            <a:pPr marL="457200" indent="-457200">
              <a:buFont typeface="Arial" panose="020B0604020202020204" pitchFamily="34" charset="0"/>
              <a:buChar char="•"/>
            </a:pPr>
            <a:r>
              <a:rPr lang="en-US" sz="2600" dirty="0" smtClean="0"/>
              <a:t>The event is qualifying (Remembrance, Safety </a:t>
            </a:r>
            <a:r>
              <a:rPr lang="en-US" sz="2600" dirty="0"/>
              <a:t>E</a:t>
            </a:r>
            <a:r>
              <a:rPr lang="en-US" sz="2600" dirty="0" smtClean="0"/>
              <a:t>vents, Employee Appreciation, mandatory meetings and training)</a:t>
            </a:r>
          </a:p>
          <a:p>
            <a:pPr marL="457200" indent="-457200">
              <a:buFont typeface="Arial" panose="020B0604020202020204" pitchFamily="34" charset="0"/>
              <a:buChar char="•"/>
            </a:pPr>
            <a:r>
              <a:rPr lang="en-US" sz="2600" dirty="0" smtClean="0"/>
              <a:t>The hours coded match the hours of the event</a:t>
            </a:r>
          </a:p>
          <a:p>
            <a:pPr marL="457200" indent="-457200">
              <a:buFont typeface="Arial" panose="020B0604020202020204" pitchFamily="34" charset="0"/>
              <a:buChar char="•"/>
            </a:pPr>
            <a:r>
              <a:rPr lang="en-US" sz="2600" dirty="0" smtClean="0"/>
              <a:t>Approval is obtained prior to the event</a:t>
            </a:r>
          </a:p>
          <a:p>
            <a:r>
              <a:rPr lang="en-US" sz="2600" dirty="0" smtClean="0"/>
              <a:t>The shift premium is not applied for: </a:t>
            </a:r>
          </a:p>
          <a:p>
            <a:pPr marL="457200" indent="-457200">
              <a:buFont typeface="Arial" panose="020B0604020202020204" pitchFamily="34" charset="0"/>
              <a:buChar char="•"/>
            </a:pPr>
            <a:r>
              <a:rPr lang="en-US" sz="2600" dirty="0" smtClean="0"/>
              <a:t>Overtime for non-qualifying events</a:t>
            </a:r>
          </a:p>
          <a:p>
            <a:pPr marL="457200" indent="-457200">
              <a:buFont typeface="Arial" panose="020B0604020202020204" pitchFamily="34" charset="0"/>
              <a:buChar char="•"/>
            </a:pPr>
            <a:r>
              <a:rPr lang="en-US" sz="2600" dirty="0" smtClean="0"/>
              <a:t>Snow Shift</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42</a:t>
            </a:fld>
            <a:endParaRPr lang="en-US" dirty="0"/>
          </a:p>
        </p:txBody>
      </p:sp>
      <p:sp>
        <p:nvSpPr>
          <p:cNvPr id="5" name="Title 4"/>
          <p:cNvSpPr>
            <a:spLocks noGrp="1"/>
          </p:cNvSpPr>
          <p:nvPr>
            <p:ph type="title"/>
          </p:nvPr>
        </p:nvSpPr>
        <p:spPr/>
        <p:txBody>
          <a:bodyPr/>
          <a:lstStyle/>
          <a:p>
            <a:r>
              <a:rPr lang="en-US" dirty="0" smtClean="0"/>
              <a:t>Premium Pay </a:t>
            </a:r>
            <a:endParaRPr lang="en-US" dirty="0"/>
          </a:p>
        </p:txBody>
      </p:sp>
    </p:spTree>
    <p:custDataLst>
      <p:tags r:id="rId1"/>
    </p:custDataLst>
    <p:extLst>
      <p:ext uri="{BB962C8B-B14F-4D97-AF65-F5344CB8AC3E}">
        <p14:creationId xmlns:p14="http://schemas.microsoft.com/office/powerpoint/2010/main" val="2009835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a:xfrm>
            <a:off x="2023354" y="1398588"/>
            <a:ext cx="6937766"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An Employee’s eligibility for overtime is based on their position </a:t>
            </a:r>
          </a:p>
          <a:p>
            <a:pPr marL="457200" indent="-457200">
              <a:buFont typeface="Arial" panose="020B0604020202020204" pitchFamily="34" charset="0"/>
              <a:buChar char="•"/>
            </a:pPr>
            <a:r>
              <a:rPr lang="en-US" sz="2000" b="1" dirty="0" smtClean="0"/>
              <a:t>Exempt Employees </a:t>
            </a:r>
            <a:r>
              <a:rPr lang="en-US" sz="2000" dirty="0" smtClean="0"/>
              <a:t>are </a:t>
            </a:r>
            <a:r>
              <a:rPr lang="en-US" sz="2000" i="1" dirty="0" smtClean="0"/>
              <a:t>not</a:t>
            </a:r>
            <a:r>
              <a:rPr lang="en-US" sz="2000" dirty="0" smtClean="0"/>
              <a:t> </a:t>
            </a:r>
            <a:r>
              <a:rPr lang="en-US" sz="2000" dirty="0"/>
              <a:t>eligible for </a:t>
            </a:r>
            <a:r>
              <a:rPr lang="en-US" sz="2000" dirty="0" smtClean="0"/>
              <a:t>overtime </a:t>
            </a:r>
            <a:r>
              <a:rPr lang="en-US" sz="2000" dirty="0"/>
              <a:t>compensation for over 40 hours worked</a:t>
            </a:r>
          </a:p>
          <a:p>
            <a:pPr marL="457200" indent="-457200">
              <a:buFont typeface="Arial" panose="020B0604020202020204" pitchFamily="34" charset="0"/>
              <a:buChar char="•"/>
            </a:pPr>
            <a:r>
              <a:rPr lang="en-US" sz="2000" b="1" dirty="0"/>
              <a:t>Non-Exempt </a:t>
            </a:r>
            <a:r>
              <a:rPr lang="en-US" sz="2000" b="1" dirty="0" smtClean="0"/>
              <a:t>Employees </a:t>
            </a:r>
            <a:r>
              <a:rPr lang="en-US" sz="2000" i="1" dirty="0" smtClean="0"/>
              <a:t>are</a:t>
            </a:r>
            <a:r>
              <a:rPr lang="en-US" sz="2000" dirty="0" smtClean="0"/>
              <a:t> </a:t>
            </a:r>
            <a:r>
              <a:rPr lang="en-US" sz="2000" dirty="0"/>
              <a:t>eligible for overtime or comp time for over 40 hours worked </a:t>
            </a:r>
            <a:endParaRPr lang="en-US" sz="2000" dirty="0" smtClean="0"/>
          </a:p>
          <a:p>
            <a:pPr marL="457200" indent="-457200">
              <a:buFont typeface="Arial" panose="020B0604020202020204" pitchFamily="34" charset="0"/>
              <a:buChar char="•"/>
            </a:pPr>
            <a:endParaRPr lang="en-US" sz="2000" dirty="0"/>
          </a:p>
          <a:p>
            <a:endParaRPr lang="en-US" sz="2000" dirty="0"/>
          </a:p>
          <a:p>
            <a:pPr algn="ctr"/>
            <a:r>
              <a:rPr lang="en-US" sz="2000" i="1" dirty="0" smtClean="0">
                <a:solidFill>
                  <a:srgbClr val="FF00FF"/>
                </a:solidFill>
              </a:rPr>
              <a:t>	</a:t>
            </a:r>
            <a:endParaRPr lang="en-US" sz="2000" i="1" dirty="0">
              <a:solidFill>
                <a:srgbClr val="FF00FF"/>
              </a:solidFill>
            </a:endParaRP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43</a:t>
            </a:fld>
            <a:endParaRPr lang="en-US" dirty="0"/>
          </a:p>
        </p:txBody>
      </p:sp>
      <p:sp>
        <p:nvSpPr>
          <p:cNvPr id="5" name="Title 4"/>
          <p:cNvSpPr>
            <a:spLocks noGrp="1"/>
          </p:cNvSpPr>
          <p:nvPr>
            <p:ph type="title"/>
          </p:nvPr>
        </p:nvSpPr>
        <p:spPr/>
        <p:txBody>
          <a:bodyPr/>
          <a:lstStyle/>
          <a:p>
            <a:r>
              <a:rPr lang="en-US" dirty="0" smtClean="0"/>
              <a:t>Overtime</a:t>
            </a:r>
            <a:endParaRPr lang="en-US" dirty="0"/>
          </a:p>
        </p:txBody>
      </p:sp>
      <p:sp>
        <p:nvSpPr>
          <p:cNvPr id="7" name="Content Placeholder 4"/>
          <p:cNvSpPr txBox="1">
            <a:spLocks/>
          </p:cNvSpPr>
          <p:nvPr/>
        </p:nvSpPr>
        <p:spPr>
          <a:xfrm>
            <a:off x="2140132" y="1246188"/>
            <a:ext cx="6668587"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smtClean="0"/>
          </a:p>
        </p:txBody>
      </p:sp>
      <p:sp>
        <p:nvSpPr>
          <p:cNvPr id="8" name="TextBox 7">
            <a:hlinkClick r:id="rId5" action="ppaction://hlinksldjump"/>
          </p:cNvPr>
          <p:cNvSpPr txBox="1"/>
          <p:nvPr/>
        </p:nvSpPr>
        <p:spPr>
          <a:xfrm>
            <a:off x="3818435" y="4684838"/>
            <a:ext cx="1081056"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Yes</a:t>
            </a:r>
            <a:endParaRPr lang="en-US" dirty="0"/>
          </a:p>
        </p:txBody>
      </p:sp>
      <p:sp>
        <p:nvSpPr>
          <p:cNvPr id="24" name="TextBox 23">
            <a:hlinkClick r:id="rId6" action="ppaction://hlinksldjump"/>
          </p:cNvPr>
          <p:cNvSpPr txBox="1"/>
          <p:nvPr/>
        </p:nvSpPr>
        <p:spPr>
          <a:xfrm>
            <a:off x="5297370" y="4684838"/>
            <a:ext cx="1081056"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No</a:t>
            </a:r>
            <a:endParaRPr lang="en-US" dirty="0"/>
          </a:p>
        </p:txBody>
      </p:sp>
      <p:sp>
        <p:nvSpPr>
          <p:cNvPr id="25" name="TextBox 24"/>
          <p:cNvSpPr txBox="1"/>
          <p:nvPr/>
        </p:nvSpPr>
        <p:spPr>
          <a:xfrm>
            <a:off x="1965332" y="4132328"/>
            <a:ext cx="6187591" cy="400110"/>
          </a:xfrm>
          <a:prstGeom prst="rect">
            <a:avLst/>
          </a:prstGeom>
          <a:noFill/>
        </p:spPr>
        <p:txBody>
          <a:bodyPr wrap="none" rtlCol="0">
            <a:spAutoFit/>
          </a:bodyPr>
          <a:lstStyle/>
          <a:p>
            <a:r>
              <a:rPr lang="en-US" sz="2000" i="1" dirty="0" smtClean="0"/>
              <a:t>Do you have one or more Employees eligible for Overtime</a:t>
            </a:r>
            <a:r>
              <a:rPr lang="en-US" sz="2000" dirty="0"/>
              <a:t>?</a:t>
            </a:r>
            <a:endParaRPr lang="en-US" sz="2000" i="1" dirty="0"/>
          </a:p>
        </p:txBody>
      </p:sp>
      <p:pic>
        <p:nvPicPr>
          <p:cNvPr id="12" name="Brian"/>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02652" y="1581206"/>
            <a:ext cx="1764955" cy="47551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11015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50663" y="1371600"/>
            <a:ext cx="5910457" cy="4937125"/>
          </a:xfrm>
        </p:spPr>
        <p:txBody>
          <a:bodyPr/>
          <a:lstStyle/>
          <a:p>
            <a:r>
              <a:rPr lang="en-US" sz="2400" i="1" dirty="0" smtClean="0"/>
              <a:t> Overtime is covered in the following PDs</a:t>
            </a:r>
          </a:p>
          <a:p>
            <a:pPr marL="342900" indent="-342900">
              <a:buFont typeface="Arial" panose="020B0604020202020204" pitchFamily="34" charset="0"/>
              <a:buChar char="•"/>
            </a:pPr>
            <a:r>
              <a:rPr lang="en-US" sz="2400" dirty="0" smtClean="0"/>
              <a:t>1230.0 Work and Overtime Compensation</a:t>
            </a:r>
          </a:p>
          <a:p>
            <a:pPr marL="342900" indent="-342900">
              <a:buFont typeface="Arial" panose="020B0604020202020204" pitchFamily="34" charset="0"/>
              <a:buChar char="•"/>
            </a:pPr>
            <a:r>
              <a:rPr lang="en-US" sz="2400" dirty="0" smtClean="0"/>
              <a:t>1230.2 Compensation for Overtime, On-call, Call Back Shift Differentials and Compensatory Time</a:t>
            </a:r>
          </a:p>
          <a:p>
            <a:r>
              <a:rPr lang="en-US" sz="2400" i="1" dirty="0" smtClean="0"/>
              <a:t>Overtime occurs when:</a:t>
            </a:r>
          </a:p>
          <a:p>
            <a:pPr marL="342900" indent="-342900">
              <a:buFont typeface="Arial" panose="020B0604020202020204" pitchFamily="34" charset="0"/>
              <a:buChar char="•"/>
            </a:pPr>
            <a:r>
              <a:rPr lang="en-US" sz="2400" dirty="0" smtClean="0"/>
              <a:t>An employee’s physical working time exceeds 40 hours in a week </a:t>
            </a:r>
            <a:r>
              <a:rPr lang="en-US" sz="2400" b="1" i="1" dirty="0" smtClean="0"/>
              <a:t>or</a:t>
            </a:r>
          </a:p>
          <a:p>
            <a:pPr marL="342900" indent="-342900">
              <a:buFont typeface="Arial" panose="020B0604020202020204" pitchFamily="34" charset="0"/>
              <a:buChar char="•"/>
            </a:pPr>
            <a:r>
              <a:rPr lang="en-US" sz="2400" dirty="0"/>
              <a:t>A</a:t>
            </a:r>
            <a:r>
              <a:rPr lang="en-US" sz="2400" dirty="0" smtClean="0"/>
              <a:t>n </a:t>
            </a:r>
            <a:r>
              <a:rPr lang="en-US" sz="2400" dirty="0"/>
              <a:t>essential employee </a:t>
            </a:r>
            <a:r>
              <a:rPr lang="en-US" sz="2400" dirty="0" smtClean="0"/>
              <a:t>enters more than 40 hours of combined working time and leave in one week</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44</a:t>
            </a:fld>
            <a:endParaRPr lang="en-US" dirty="0"/>
          </a:p>
        </p:txBody>
      </p:sp>
      <p:sp>
        <p:nvSpPr>
          <p:cNvPr id="5" name="Title 4"/>
          <p:cNvSpPr>
            <a:spLocks noGrp="1"/>
          </p:cNvSpPr>
          <p:nvPr>
            <p:ph type="title"/>
          </p:nvPr>
        </p:nvSpPr>
        <p:spPr/>
        <p:txBody>
          <a:bodyPr/>
          <a:lstStyle/>
          <a:p>
            <a:r>
              <a:rPr lang="en-US" dirty="0" smtClean="0"/>
              <a:t>Overtime</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5657">
            <a:off x="396272" y="1574119"/>
            <a:ext cx="2527154" cy="340986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2856652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Overtime (Non-essential)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45</a:t>
            </a:fld>
            <a:endParaRPr lang="en-US" dirty="0"/>
          </a:p>
        </p:txBody>
      </p:sp>
      <p:sp>
        <p:nvSpPr>
          <p:cNvPr id="5" name="Content Placeholder 4"/>
          <p:cNvSpPr>
            <a:spLocks noGrp="1"/>
          </p:cNvSpPr>
          <p:nvPr>
            <p:ph sz="half" idx="12"/>
          </p:nvPr>
        </p:nvSpPr>
        <p:spPr>
          <a:xfrm>
            <a:off x="304800" y="1371600"/>
            <a:ext cx="8503920" cy="3219855"/>
          </a:xfrm>
        </p:spPr>
        <p:txBody>
          <a:bodyPr/>
          <a:lstStyle/>
          <a:p>
            <a:r>
              <a:rPr lang="en-US" dirty="0" smtClean="0"/>
              <a:t>When approving overtime for non-essential employees:</a:t>
            </a:r>
          </a:p>
          <a:p>
            <a:pPr marL="342900" indent="-342900">
              <a:buFont typeface="Arial" panose="020B0604020202020204" pitchFamily="34" charset="0"/>
              <a:buChar char="•"/>
            </a:pPr>
            <a:r>
              <a:rPr lang="en-US" dirty="0" smtClean="0"/>
              <a:t>Review the entire work week of the employee</a:t>
            </a:r>
          </a:p>
          <a:p>
            <a:pPr marL="342900" indent="-342900">
              <a:buFont typeface="Arial" panose="020B0604020202020204" pitchFamily="34" charset="0"/>
              <a:buChar char="•"/>
            </a:pPr>
            <a:r>
              <a:rPr lang="en-US" dirty="0" smtClean="0"/>
              <a:t>Confirm overtime is authorized</a:t>
            </a:r>
          </a:p>
          <a:p>
            <a:pPr marL="342900" indent="-342900">
              <a:buFont typeface="Arial" panose="020B0604020202020204" pitchFamily="34" charset="0"/>
              <a:buChar char="•"/>
            </a:pPr>
            <a:r>
              <a:rPr lang="en-US" dirty="0" smtClean="0"/>
              <a:t>Ensure leave does not count for overtime </a:t>
            </a:r>
          </a:p>
          <a:p>
            <a:pPr marL="342900" indent="-342900">
              <a:buFont typeface="Arial" panose="020B0604020202020204" pitchFamily="34" charset="0"/>
              <a:buChar char="•"/>
            </a:pPr>
            <a:r>
              <a:rPr lang="en-US" dirty="0" smtClean="0"/>
              <a:t>Confirm all overtime is entered as 014P or 014N A/A Type</a:t>
            </a:r>
          </a:p>
          <a:p>
            <a:pPr marL="342900" indent="-342900">
              <a:buFont typeface="Arial" panose="020B0604020202020204" pitchFamily="34" charset="0"/>
              <a:buChar char="•"/>
            </a:pP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7" name="Picture 6"/>
          <p:cNvPicPr>
            <a:picLocks noChangeAspect="1"/>
          </p:cNvPicPr>
          <p:nvPr/>
        </p:nvPicPr>
        <p:blipFill>
          <a:blip r:embed="rId4"/>
          <a:stretch>
            <a:fillRect/>
          </a:stretch>
        </p:blipFill>
        <p:spPr>
          <a:xfrm>
            <a:off x="431859" y="3902058"/>
            <a:ext cx="8249801" cy="1571844"/>
          </a:xfrm>
          <a:prstGeom prst="rect">
            <a:avLst/>
          </a:prstGeom>
        </p:spPr>
      </p:pic>
    </p:spTree>
    <p:custDataLst>
      <p:tags r:id="rId1"/>
    </p:custDataLst>
    <p:extLst>
      <p:ext uri="{BB962C8B-B14F-4D97-AF65-F5344CB8AC3E}">
        <p14:creationId xmlns:p14="http://schemas.microsoft.com/office/powerpoint/2010/main" val="3103897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Overtime (Essential)</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46</a:t>
            </a:fld>
            <a:endParaRPr lang="en-US" dirty="0"/>
          </a:p>
        </p:txBody>
      </p:sp>
      <p:sp>
        <p:nvSpPr>
          <p:cNvPr id="5" name="Content Placeholder 4"/>
          <p:cNvSpPr>
            <a:spLocks noGrp="1"/>
          </p:cNvSpPr>
          <p:nvPr>
            <p:ph sz="quarter" idx="12"/>
          </p:nvPr>
        </p:nvSpPr>
        <p:spPr/>
        <p:txBody>
          <a:bodyPr/>
          <a:lstStyle/>
          <a:p>
            <a:r>
              <a:rPr lang="en-US" sz="2400" dirty="0"/>
              <a:t>When approving </a:t>
            </a:r>
            <a:r>
              <a:rPr lang="en-US" sz="2400" dirty="0" smtClean="0"/>
              <a:t>overtime for essential employees:</a:t>
            </a:r>
            <a:endParaRPr lang="en-US" sz="2400" dirty="0"/>
          </a:p>
          <a:p>
            <a:pPr marL="342900" indent="-342900">
              <a:buFont typeface="Arial" panose="020B0604020202020204" pitchFamily="34" charset="0"/>
              <a:buChar char="•"/>
            </a:pPr>
            <a:r>
              <a:rPr lang="en-US" sz="2400" dirty="0"/>
              <a:t>Review the entire work week of the employee</a:t>
            </a:r>
          </a:p>
          <a:p>
            <a:pPr marL="342900" indent="-342900">
              <a:buFont typeface="Arial" panose="020B0604020202020204" pitchFamily="34" charset="0"/>
              <a:buChar char="•"/>
            </a:pPr>
            <a:r>
              <a:rPr lang="en-US" sz="2400" dirty="0"/>
              <a:t>Confirm overtime is authorized</a:t>
            </a:r>
          </a:p>
          <a:p>
            <a:pPr marL="342900" indent="-342900">
              <a:buFont typeface="Arial" panose="020B0604020202020204" pitchFamily="34" charset="0"/>
              <a:buChar char="•"/>
            </a:pPr>
            <a:r>
              <a:rPr lang="en-US" sz="2400" dirty="0"/>
              <a:t>Confirm all </a:t>
            </a:r>
            <a:r>
              <a:rPr lang="en-US" sz="2400" dirty="0" smtClean="0"/>
              <a:t>overtime </a:t>
            </a:r>
            <a:r>
              <a:rPr lang="en-US" sz="2400" dirty="0"/>
              <a:t>is entered as 014P or 014N A/A </a:t>
            </a:r>
            <a:r>
              <a:rPr lang="en-US" sz="2400" dirty="0" smtClean="0"/>
              <a:t>Type</a:t>
            </a:r>
          </a:p>
          <a:p>
            <a:pPr marL="342900" indent="-342900">
              <a:buFont typeface="Arial" panose="020B0604020202020204" pitchFamily="34" charset="0"/>
              <a:buChar char="•"/>
            </a:pPr>
            <a:r>
              <a:rPr lang="en-US" sz="2400" dirty="0" smtClean="0"/>
              <a:t>Remember leave </a:t>
            </a:r>
            <a:r>
              <a:rPr lang="en-US" sz="2400" dirty="0"/>
              <a:t>counts towards </a:t>
            </a:r>
            <a:r>
              <a:rPr lang="en-US" sz="2400" dirty="0" smtClean="0"/>
              <a:t>overtime</a:t>
            </a:r>
          </a:p>
          <a:p>
            <a:pPr marL="342900" indent="-342900">
              <a:buFont typeface="Arial" panose="020B0604020202020204" pitchFamily="34" charset="0"/>
              <a:buChar char="•"/>
            </a:pPr>
            <a:r>
              <a:rPr lang="en-US" sz="2400" dirty="0" smtClean="0"/>
              <a:t>Ensure Comp </a:t>
            </a:r>
            <a:r>
              <a:rPr lang="en-US" sz="2400" dirty="0"/>
              <a:t>time does not count towards overtime</a:t>
            </a:r>
          </a:p>
          <a:p>
            <a:pPr marL="457200" indent="-457200">
              <a:buFont typeface="Arial" panose="020B0604020202020204" pitchFamily="34" charset="0"/>
              <a:buChar char="•"/>
            </a:pPr>
            <a:endParaRPr lang="en-US" sz="2400" dirty="0"/>
          </a:p>
        </p:txBody>
      </p:sp>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252919" y="4409700"/>
            <a:ext cx="8579796" cy="1801422"/>
          </a:xfrm>
        </p:spPr>
      </p:pic>
    </p:spTree>
    <p:custDataLst>
      <p:tags r:id="rId1"/>
    </p:custDataLst>
    <p:extLst>
      <p:ext uri="{BB962C8B-B14F-4D97-AF65-F5344CB8AC3E}">
        <p14:creationId xmlns:p14="http://schemas.microsoft.com/office/powerpoint/2010/main" val="36405294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Check Your Knowledge</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47</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364863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txBox="1">
            <a:spLocks/>
          </p:cNvSpPr>
          <p:nvPr/>
        </p:nvSpPr>
        <p:spPr>
          <a:xfrm>
            <a:off x="2023354" y="1398588"/>
            <a:ext cx="6937766"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To be eligible for Comp Time an Employee must be:</a:t>
            </a:r>
          </a:p>
          <a:p>
            <a:pPr marL="342900" indent="-342900">
              <a:buFont typeface="Arial" panose="020B0604020202020204" pitchFamily="34" charset="0"/>
              <a:buChar char="•"/>
            </a:pPr>
            <a:r>
              <a:rPr lang="en-US" sz="2000" dirty="0" smtClean="0"/>
              <a:t>Non-Exempt </a:t>
            </a:r>
          </a:p>
          <a:p>
            <a:pPr marL="342900" indent="-342900">
              <a:buFont typeface="Arial" panose="020B0604020202020204" pitchFamily="34" charset="0"/>
              <a:buChar char="•"/>
            </a:pPr>
            <a:r>
              <a:rPr lang="en-US" sz="2000" dirty="0" smtClean="0"/>
              <a:t>Have a Compensatory Time Agreement in place</a:t>
            </a:r>
            <a:endParaRPr lang="en-US" sz="2000" dirty="0"/>
          </a:p>
          <a:p>
            <a:pPr algn="ctr"/>
            <a:r>
              <a:rPr lang="en-US" sz="2000" i="1" dirty="0" smtClean="0">
                <a:solidFill>
                  <a:srgbClr val="FF00FF"/>
                </a:solidFill>
              </a:rPr>
              <a:t>	</a:t>
            </a:r>
            <a:endParaRPr lang="en-US" sz="2000" i="1" dirty="0">
              <a:solidFill>
                <a:srgbClr val="FF00FF"/>
              </a:solidFill>
            </a:endParaRP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48</a:t>
            </a:fld>
            <a:endParaRPr lang="en-US" dirty="0"/>
          </a:p>
        </p:txBody>
      </p:sp>
      <p:sp>
        <p:nvSpPr>
          <p:cNvPr id="5" name="Title 4"/>
          <p:cNvSpPr>
            <a:spLocks noGrp="1"/>
          </p:cNvSpPr>
          <p:nvPr>
            <p:ph type="title"/>
          </p:nvPr>
        </p:nvSpPr>
        <p:spPr/>
        <p:txBody>
          <a:bodyPr/>
          <a:lstStyle/>
          <a:p>
            <a:r>
              <a:rPr lang="en-US" dirty="0" smtClean="0"/>
              <a:t>Compensatory Time</a:t>
            </a:r>
            <a:endParaRPr lang="en-US" dirty="0"/>
          </a:p>
        </p:txBody>
      </p:sp>
      <p:sp>
        <p:nvSpPr>
          <p:cNvPr id="7" name="Content Placeholder 4"/>
          <p:cNvSpPr txBox="1">
            <a:spLocks/>
          </p:cNvSpPr>
          <p:nvPr/>
        </p:nvSpPr>
        <p:spPr>
          <a:xfrm>
            <a:off x="2140132" y="1246188"/>
            <a:ext cx="6668587"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smtClean="0"/>
          </a:p>
        </p:txBody>
      </p:sp>
      <p:sp>
        <p:nvSpPr>
          <p:cNvPr id="8" name="TextBox 7">
            <a:hlinkClick r:id="rId5" action="ppaction://hlinksldjump"/>
          </p:cNvPr>
          <p:cNvSpPr txBox="1"/>
          <p:nvPr/>
        </p:nvSpPr>
        <p:spPr>
          <a:xfrm>
            <a:off x="3581777" y="4704294"/>
            <a:ext cx="1081056"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Yes</a:t>
            </a:r>
            <a:endParaRPr lang="en-US" dirty="0"/>
          </a:p>
        </p:txBody>
      </p:sp>
      <p:sp>
        <p:nvSpPr>
          <p:cNvPr id="24" name="TextBox 23">
            <a:hlinkClick r:id="rId6" action="ppaction://hlinksldjump"/>
          </p:cNvPr>
          <p:cNvSpPr txBox="1"/>
          <p:nvPr/>
        </p:nvSpPr>
        <p:spPr>
          <a:xfrm>
            <a:off x="5060712" y="4704294"/>
            <a:ext cx="1081056"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No</a:t>
            </a:r>
            <a:endParaRPr lang="en-US" dirty="0"/>
          </a:p>
        </p:txBody>
      </p:sp>
      <p:sp>
        <p:nvSpPr>
          <p:cNvPr id="25" name="TextBox 24"/>
          <p:cNvSpPr txBox="1"/>
          <p:nvPr/>
        </p:nvSpPr>
        <p:spPr>
          <a:xfrm>
            <a:off x="2165424" y="3844008"/>
            <a:ext cx="5345951" cy="707886"/>
          </a:xfrm>
          <a:prstGeom prst="rect">
            <a:avLst/>
          </a:prstGeom>
          <a:noFill/>
        </p:spPr>
        <p:txBody>
          <a:bodyPr wrap="none" rtlCol="0">
            <a:spAutoFit/>
          </a:bodyPr>
          <a:lstStyle/>
          <a:p>
            <a:r>
              <a:rPr lang="en-US" sz="2000" i="1" dirty="0" smtClean="0"/>
              <a:t>Do you have one or more Non-Exempt Employees </a:t>
            </a:r>
          </a:p>
          <a:p>
            <a:pPr algn="ctr"/>
            <a:r>
              <a:rPr lang="en-US" sz="2000" i="1" dirty="0" smtClean="0"/>
              <a:t>eligible Compensatory Time</a:t>
            </a:r>
            <a:r>
              <a:rPr lang="en-US" sz="2000" dirty="0" smtClean="0"/>
              <a:t>?</a:t>
            </a:r>
            <a:endParaRPr lang="en-US" sz="2000" i="1" dirty="0"/>
          </a:p>
        </p:txBody>
      </p:sp>
      <p:pic>
        <p:nvPicPr>
          <p:cNvPr id="12" name="Brian"/>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40200" y="1581206"/>
            <a:ext cx="1730753" cy="47551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3261508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Comp Time </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49</a:t>
            </a:fld>
            <a:endParaRPr lang="en-US" dirty="0"/>
          </a:p>
        </p:txBody>
      </p:sp>
      <p:pic>
        <p:nvPicPr>
          <p:cNvPr id="20" name="Picture 1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72273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dirty="0" smtClean="0"/>
              <a:t>Learning Logistics</a:t>
            </a:r>
          </a:p>
          <a:p>
            <a:pPr marL="457200" indent="-457200">
              <a:buFont typeface="Arial"/>
              <a:buChar char="•"/>
            </a:pPr>
            <a:r>
              <a:rPr lang="en-US" sz="2900" b="1" dirty="0" smtClean="0"/>
              <a:t>Section 1 – Course Overview</a:t>
            </a:r>
          </a:p>
          <a:p>
            <a:pPr marL="457200" indent="-457200">
              <a:buFont typeface="Arial"/>
              <a:buChar char="•"/>
            </a:pPr>
            <a:r>
              <a:rPr lang="en-US" sz="2900" dirty="0" smtClean="0"/>
              <a:t>Section 2 – Introduction to Time and Leave</a:t>
            </a:r>
            <a:endParaRPr lang="en-US" sz="1800" dirty="0" smtClean="0"/>
          </a:p>
          <a:p>
            <a:pPr marL="457200" indent="-457200">
              <a:buFont typeface="Arial"/>
              <a:buChar char="•"/>
            </a:pPr>
            <a:r>
              <a:rPr lang="en-US" sz="2900" dirty="0"/>
              <a:t>Section </a:t>
            </a:r>
            <a:r>
              <a:rPr lang="en-US" sz="2900" dirty="0" smtClean="0"/>
              <a:t>3 – Approving Working Time </a:t>
            </a:r>
          </a:p>
          <a:p>
            <a:pPr marL="457200" indent="-457200">
              <a:buFont typeface="Arial"/>
              <a:buChar char="•"/>
            </a:pPr>
            <a:r>
              <a:rPr lang="en-US" sz="2900" dirty="0" smtClean="0"/>
              <a:t>Section 4 – Approving Leave </a:t>
            </a:r>
          </a:p>
          <a:p>
            <a:pPr marL="457200" indent="-457200">
              <a:buFont typeface="Arial"/>
              <a:buChar char="•"/>
            </a:pPr>
            <a:r>
              <a:rPr lang="en-US" sz="2900" dirty="0" smtClean="0"/>
              <a:t>Section 5 – </a:t>
            </a:r>
            <a:r>
              <a:rPr lang="en-US" sz="2900" dirty="0"/>
              <a:t>Approval Deadlines and Issues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9218" name="Title 1"/>
          <p:cNvSpPr>
            <a:spLocks noGrp="1"/>
          </p:cNvSpPr>
          <p:nvPr>
            <p:ph type="title"/>
          </p:nvPr>
        </p:nvSpPr>
        <p:spPr/>
        <p:txBody>
          <a:bodyPr/>
          <a:lstStyle/>
          <a:p>
            <a:r>
              <a:rPr lang="en-US" dirty="0" smtClean="0">
                <a:latin typeface="+mj-lt"/>
              </a:rPr>
              <a:t>Learning</a:t>
            </a:r>
            <a:r>
              <a:rPr lang="en-US" baseline="0" dirty="0" smtClean="0">
                <a:latin typeface="+mj-lt"/>
              </a:rPr>
              <a:t> Logistics</a:t>
            </a:r>
            <a:endParaRPr lang="en-US" dirty="0" smtClean="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9414922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Knowledge Check: Comp Time</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50</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25468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446" r="5123"/>
          <a:stretch/>
        </p:blipFill>
        <p:spPr>
          <a:xfrm rot="21139960">
            <a:off x="508349" y="1667766"/>
            <a:ext cx="2582570" cy="3633978"/>
          </a:xfrm>
          <a:prstGeom prst="rect">
            <a:avLst/>
          </a:prstGeom>
        </p:spPr>
        <p:style>
          <a:lnRef idx="2">
            <a:schemeClr val="dk1"/>
          </a:lnRef>
          <a:fillRef idx="1">
            <a:schemeClr val="lt1"/>
          </a:fillRef>
          <a:effectRef idx="0">
            <a:schemeClr val="dk1"/>
          </a:effectRef>
          <a:fontRef idx="minor">
            <a:schemeClr val="dk1"/>
          </a:fontRef>
        </p:style>
      </p:pic>
      <p:sp>
        <p:nvSpPr>
          <p:cNvPr id="2" name="Title 1"/>
          <p:cNvSpPr>
            <a:spLocks noGrp="1"/>
          </p:cNvSpPr>
          <p:nvPr>
            <p:ph type="title"/>
          </p:nvPr>
        </p:nvSpPr>
        <p:spPr/>
        <p:txBody>
          <a:bodyPr/>
          <a:lstStyle/>
          <a:p>
            <a:r>
              <a:rPr lang="en-US" dirty="0" smtClean="0"/>
              <a:t>Exempt Time Off</a:t>
            </a:r>
            <a:endParaRPr lang="en-US" dirty="0"/>
          </a:p>
        </p:txBody>
      </p:sp>
      <p:sp>
        <p:nvSpPr>
          <p:cNvPr id="3" name="Content Placeholder 2"/>
          <p:cNvSpPr>
            <a:spLocks noGrp="1"/>
          </p:cNvSpPr>
          <p:nvPr>
            <p:ph sz="half" idx="2"/>
          </p:nvPr>
        </p:nvSpPr>
        <p:spPr>
          <a:xfrm>
            <a:off x="3598606" y="1371600"/>
            <a:ext cx="5210115" cy="4937760"/>
          </a:xfrm>
        </p:spPr>
        <p:txBody>
          <a:bodyPr/>
          <a:lstStyle/>
          <a:p>
            <a:r>
              <a:rPr lang="en-US" sz="2000" dirty="0"/>
              <a:t>E</a:t>
            </a:r>
            <a:r>
              <a:rPr lang="en-US" sz="2000" dirty="0" smtClean="0"/>
              <a:t>xempt </a:t>
            </a:r>
            <a:r>
              <a:rPr lang="en-US" sz="2000" dirty="0"/>
              <a:t>T</a:t>
            </a:r>
            <a:r>
              <a:rPr lang="en-US" sz="2000" dirty="0" smtClean="0"/>
              <a:t>ime Off: </a:t>
            </a:r>
          </a:p>
          <a:p>
            <a:pPr marL="342900" indent="-342900">
              <a:buFont typeface="Arial" panose="020B0604020202020204" pitchFamily="34" charset="0"/>
              <a:buChar char="•"/>
            </a:pPr>
            <a:r>
              <a:rPr lang="en-US" sz="2000" dirty="0" smtClean="0"/>
              <a:t>Only earned by exempt employees</a:t>
            </a:r>
          </a:p>
          <a:p>
            <a:pPr marL="342900" indent="-342900">
              <a:buFont typeface="Arial" panose="020B0604020202020204" pitchFamily="34" charset="0"/>
              <a:buChar char="•"/>
            </a:pPr>
            <a:r>
              <a:rPr lang="en-US" sz="2000" dirty="0" smtClean="0"/>
              <a:t>Can be earned when significant </a:t>
            </a:r>
            <a:r>
              <a:rPr lang="en-US" sz="2000" dirty="0"/>
              <a:t>additional hours have been </a:t>
            </a:r>
            <a:r>
              <a:rPr lang="en-US" sz="2000" dirty="0" smtClean="0"/>
              <a:t>worked in a week</a:t>
            </a:r>
          </a:p>
          <a:p>
            <a:pPr marL="342900" indent="-342900">
              <a:buFont typeface="Arial" panose="020B0604020202020204" pitchFamily="34" charset="0"/>
              <a:buChar char="•"/>
            </a:pPr>
            <a:r>
              <a:rPr lang="en-US" sz="2000" dirty="0"/>
              <a:t>A</a:t>
            </a:r>
            <a:r>
              <a:rPr lang="en-US" sz="2000" dirty="0" smtClean="0"/>
              <a:t>n agreement must be in place </a:t>
            </a:r>
            <a:r>
              <a:rPr lang="en-US" sz="2000" b="1" i="1" dirty="0" smtClean="0"/>
              <a:t>prior</a:t>
            </a:r>
            <a:r>
              <a:rPr lang="en-US" sz="2000" dirty="0" smtClean="0"/>
              <a:t> to the work performed (unless an Emergency)</a:t>
            </a:r>
          </a:p>
          <a:p>
            <a:r>
              <a:rPr lang="en-US" sz="2000" dirty="0" smtClean="0"/>
              <a:t>Exempt Time Off is:</a:t>
            </a:r>
          </a:p>
          <a:p>
            <a:pPr marL="342900" indent="-342900">
              <a:buFont typeface="Arial" panose="020B0604020202020204" pitchFamily="34" charset="0"/>
              <a:buChar char="•"/>
            </a:pPr>
            <a:r>
              <a:rPr lang="en-US" sz="2000" dirty="0"/>
              <a:t>A</a:t>
            </a:r>
            <a:r>
              <a:rPr lang="en-US" sz="2000" dirty="0" smtClean="0"/>
              <a:t>t the discretion of the Appointing Authority</a:t>
            </a:r>
          </a:p>
          <a:p>
            <a:pPr marL="342900" indent="-342900">
              <a:buFont typeface="Arial" panose="020B0604020202020204" pitchFamily="34" charset="0"/>
              <a:buChar char="•"/>
            </a:pPr>
            <a:r>
              <a:rPr lang="en-US" sz="2000" dirty="0" smtClean="0"/>
              <a:t>Not awarded hour by hour</a:t>
            </a:r>
          </a:p>
          <a:p>
            <a:pPr marL="342900" indent="-342900">
              <a:buFont typeface="Arial" panose="020B0604020202020204" pitchFamily="34" charset="0"/>
              <a:buChar char="•"/>
            </a:pPr>
            <a:r>
              <a:rPr lang="en-US" sz="2000" dirty="0" smtClean="0"/>
              <a:t>Is not tracked in SAP or paid out</a:t>
            </a:r>
          </a:p>
          <a:p>
            <a:pPr marL="342900" indent="-342900">
              <a:buFont typeface="Arial" panose="020B0604020202020204" pitchFamily="34" charset="0"/>
              <a:buChar char="•"/>
            </a:pPr>
            <a:r>
              <a:rPr lang="en-US" sz="2000" dirty="0" smtClean="0"/>
              <a:t>Coded as regular working time when earned</a:t>
            </a:r>
            <a:endParaRPr lang="en-US" sz="2000" dirty="0"/>
          </a:p>
          <a:p>
            <a:r>
              <a:rPr lang="en-US" sz="2000" dirty="0" smtClean="0"/>
              <a:t>Click </a:t>
            </a:r>
            <a:r>
              <a:rPr lang="en-US" sz="2000" dirty="0" smtClean="0">
                <a:hlinkClick r:id="rId5"/>
              </a:rPr>
              <a:t>HERE</a:t>
            </a:r>
            <a:r>
              <a:rPr lang="en-US" sz="2000" dirty="0" smtClean="0"/>
              <a:t> to view PD 1230.2 (page 8)</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494152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Knowledge Check: Exempt Time Off</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52</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74138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dirty="0" smtClean="0"/>
              <a:t>Learning Logistics</a:t>
            </a:r>
          </a:p>
          <a:p>
            <a:pPr marL="457200" indent="-457200">
              <a:buFont typeface="Arial"/>
              <a:buChar char="•"/>
            </a:pPr>
            <a:r>
              <a:rPr lang="en-US" sz="2900" dirty="0" smtClean="0"/>
              <a:t>Section 1 – Course Overview</a:t>
            </a:r>
          </a:p>
          <a:p>
            <a:pPr marL="457200" indent="-457200">
              <a:buFont typeface="Arial"/>
              <a:buChar char="•"/>
            </a:pPr>
            <a:r>
              <a:rPr lang="en-US" sz="2900" dirty="0" smtClean="0"/>
              <a:t>Section 2 – Introduction to Time and Leave</a:t>
            </a:r>
            <a:endParaRPr lang="en-US" sz="1800" dirty="0" smtClean="0"/>
          </a:p>
          <a:p>
            <a:pPr marL="457200" indent="-457200">
              <a:buFont typeface="Arial"/>
              <a:buChar char="•"/>
            </a:pPr>
            <a:r>
              <a:rPr lang="en-US" sz="2900" dirty="0"/>
              <a:t>Section </a:t>
            </a:r>
            <a:r>
              <a:rPr lang="en-US" sz="2900" dirty="0" smtClean="0"/>
              <a:t>3 – Approving Working Time </a:t>
            </a:r>
          </a:p>
          <a:p>
            <a:pPr marL="457200" indent="-457200">
              <a:buFont typeface="Arial"/>
              <a:buChar char="•"/>
            </a:pPr>
            <a:r>
              <a:rPr lang="en-US" sz="2900" b="1" dirty="0" smtClean="0"/>
              <a:t>Section 4 – Approving Leave </a:t>
            </a:r>
          </a:p>
          <a:p>
            <a:pPr marL="457200" indent="-457200">
              <a:buFont typeface="Arial"/>
              <a:buChar char="•"/>
            </a:pPr>
            <a:r>
              <a:rPr lang="en-US" sz="2900" dirty="0" smtClean="0"/>
              <a:t>Section 5 – </a:t>
            </a:r>
            <a:r>
              <a:rPr lang="en-US" sz="2900" dirty="0"/>
              <a:t>Approval Deadlines and Issues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53</a:t>
            </a:fld>
            <a:endParaRPr lang="en-US" dirty="0"/>
          </a:p>
        </p:txBody>
      </p:sp>
      <p:sp>
        <p:nvSpPr>
          <p:cNvPr id="9218" name="Title 1"/>
          <p:cNvSpPr>
            <a:spLocks noGrp="1"/>
          </p:cNvSpPr>
          <p:nvPr>
            <p:ph type="title"/>
          </p:nvPr>
        </p:nvSpPr>
        <p:spPr/>
        <p:txBody>
          <a:bodyPr/>
          <a:lstStyle/>
          <a:p>
            <a:r>
              <a:rPr lang="en-US" dirty="0" smtClean="0">
                <a:latin typeface="+mj-lt"/>
              </a:rPr>
              <a:t>Learning</a:t>
            </a:r>
            <a:r>
              <a:rPr lang="en-US" baseline="0" dirty="0" smtClean="0">
                <a:latin typeface="+mj-lt"/>
              </a:rPr>
              <a:t> Logistics</a:t>
            </a:r>
            <a:endParaRPr lang="en-US" dirty="0" smtClean="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1238144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end of this section, you should be able to:</a:t>
            </a:r>
          </a:p>
          <a:p>
            <a:pPr marL="457200" indent="-457200">
              <a:buFont typeface="Arial"/>
              <a:buChar char="•"/>
            </a:pPr>
            <a:r>
              <a:rPr lang="en-US" sz="2400" dirty="0"/>
              <a:t>Describe expectations about using leave to employees </a:t>
            </a:r>
          </a:p>
          <a:p>
            <a:pPr marL="457200" indent="-457200">
              <a:buFont typeface="Arial"/>
              <a:buChar char="•"/>
            </a:pPr>
            <a:r>
              <a:rPr lang="en-US" sz="2400" dirty="0" smtClean="0"/>
              <a:t>Describe the </a:t>
            </a:r>
            <a:r>
              <a:rPr lang="en-US" sz="2400" dirty="0"/>
              <a:t>l</a:t>
            </a:r>
            <a:r>
              <a:rPr lang="en-US" sz="2400" dirty="0" smtClean="0"/>
              <a:t>eave </a:t>
            </a:r>
            <a:r>
              <a:rPr lang="en-US" sz="2400" dirty="0"/>
              <a:t>r</a:t>
            </a:r>
            <a:r>
              <a:rPr lang="en-US" sz="2400" dirty="0" smtClean="0"/>
              <a:t>equest process</a:t>
            </a:r>
          </a:p>
          <a:p>
            <a:pPr marL="457200" indent="-457200">
              <a:buFont typeface="Arial"/>
              <a:buChar char="•"/>
            </a:pPr>
            <a:r>
              <a:rPr lang="en-US" sz="2400" dirty="0" smtClean="0"/>
              <a:t>Evaluate timesheet and approve leave entries including number of hours, A/A Type is accurate and employee is eligible for leave</a:t>
            </a:r>
          </a:p>
          <a:p>
            <a:pPr marL="457200" indent="-457200">
              <a:buFont typeface="Arial"/>
              <a:buChar char="•"/>
            </a:pPr>
            <a:r>
              <a:rPr lang="en-US" sz="2400" dirty="0"/>
              <a:t>Identify the types of leave that require additional process steps before approval</a:t>
            </a:r>
          </a:p>
          <a:p>
            <a:pPr marL="457200" indent="-457200">
              <a:buFont typeface="Arial"/>
              <a:buChar char="•"/>
            </a:pPr>
            <a:r>
              <a:rPr lang="en-US" sz="2400" dirty="0"/>
              <a:t>Understand how leave approval impacts quota banks</a:t>
            </a:r>
          </a:p>
          <a:p>
            <a:pPr marL="457200" indent="-457200">
              <a:buFont typeface="Arial"/>
              <a:buChar char="•"/>
            </a:pPr>
            <a:r>
              <a:rPr lang="en-US" sz="2400" dirty="0"/>
              <a:t>Utilize the leave summary report and annual use or lose report</a:t>
            </a:r>
          </a:p>
          <a:p>
            <a:pPr marL="457200" indent="-457200">
              <a:buFont typeface="Arial"/>
              <a:buChar char="•"/>
            </a:pPr>
            <a:r>
              <a:rPr lang="en-US" sz="2400" dirty="0"/>
              <a:t>Understand the budget impact of approving leave</a:t>
            </a:r>
          </a:p>
          <a:p>
            <a:pPr marL="457200" indent="-457200">
              <a:buFont typeface="Arial"/>
              <a:buChar char="•"/>
            </a:pPr>
            <a:r>
              <a:rPr lang="en-US" sz="2400" dirty="0"/>
              <a:t>Describe resources available to Supervisors by leave type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54</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custDataLst>
      <p:tags r:id="rId1"/>
    </p:custDataLst>
    <p:extLst>
      <p:ext uri="{BB962C8B-B14F-4D97-AF65-F5344CB8AC3E}">
        <p14:creationId xmlns:p14="http://schemas.microsoft.com/office/powerpoint/2010/main" val="970792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You must communicate the following to your employees</a:t>
            </a:r>
          </a:p>
          <a:p>
            <a:pPr marL="342900" indent="-342900">
              <a:buFont typeface="Arial" panose="020B0604020202020204" pitchFamily="34" charset="0"/>
              <a:buChar char="•"/>
            </a:pPr>
            <a:r>
              <a:rPr lang="en-US" sz="2400" dirty="0" smtClean="0"/>
              <a:t>Who to call when they are sick</a:t>
            </a:r>
          </a:p>
          <a:p>
            <a:pPr marL="342900" indent="-342900">
              <a:buFont typeface="Arial" panose="020B0604020202020204" pitchFamily="34" charset="0"/>
              <a:buChar char="•"/>
            </a:pPr>
            <a:r>
              <a:rPr lang="en-US" sz="2400" dirty="0" smtClean="0"/>
              <a:t>When to request annual leave</a:t>
            </a:r>
          </a:p>
          <a:p>
            <a:pPr marL="342900" indent="-342900">
              <a:buFont typeface="Arial" panose="020B0604020202020204" pitchFamily="34" charset="0"/>
              <a:buChar char="•"/>
            </a:pPr>
            <a:r>
              <a:rPr lang="en-US" sz="2400" dirty="0"/>
              <a:t>Y</a:t>
            </a:r>
            <a:r>
              <a:rPr lang="en-US" sz="2400" dirty="0" smtClean="0"/>
              <a:t>our expectations for covering holidays</a:t>
            </a:r>
          </a:p>
          <a:p>
            <a:pPr marL="342900" indent="-342900">
              <a:buFont typeface="Arial" panose="020B0604020202020204" pitchFamily="34" charset="0"/>
              <a:buChar char="•"/>
            </a:pPr>
            <a:r>
              <a:rPr lang="en-US" sz="2400" dirty="0" smtClean="0"/>
              <a:t>How comp time is used </a:t>
            </a:r>
          </a:p>
          <a:p>
            <a:pPr marL="1085850" lvl="1" indent="-342900">
              <a:buFont typeface="Arial" panose="020B0604020202020204" pitchFamily="34" charset="0"/>
              <a:buChar char="•"/>
            </a:pPr>
            <a:r>
              <a:rPr lang="en-US" sz="2000" dirty="0" smtClean="0"/>
              <a:t>Maintenance and Tunnel – Limited to 16 hours and is paid out end of fiscal year</a:t>
            </a:r>
          </a:p>
          <a:p>
            <a:pPr marL="1085850" lvl="1" indent="-342900">
              <a:buFont typeface="Arial" panose="020B0604020202020204" pitchFamily="34" charset="0"/>
              <a:buChar char="•"/>
            </a:pPr>
            <a:r>
              <a:rPr lang="en-US" sz="2000" dirty="0" smtClean="0"/>
              <a:t>Non-maintenance – Limited to 40 hours and is carried over each fiscal year</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55</a:t>
            </a:fld>
            <a:endParaRPr lang="en-US" dirty="0"/>
          </a:p>
        </p:txBody>
      </p:sp>
      <p:sp>
        <p:nvSpPr>
          <p:cNvPr id="5" name="Title 4"/>
          <p:cNvSpPr>
            <a:spLocks noGrp="1"/>
          </p:cNvSpPr>
          <p:nvPr>
            <p:ph type="title"/>
          </p:nvPr>
        </p:nvSpPr>
        <p:spPr/>
        <p:txBody>
          <a:bodyPr/>
          <a:lstStyle/>
          <a:p>
            <a:r>
              <a:rPr lang="en-US" dirty="0" smtClean="0"/>
              <a:t>Communication of Leave Expectations</a:t>
            </a:r>
            <a:endParaRPr lang="en-US" dirty="0"/>
          </a:p>
        </p:txBody>
      </p:sp>
    </p:spTree>
    <p:custDataLst>
      <p:tags r:id="rId1"/>
    </p:custDataLst>
    <p:extLst>
      <p:ext uri="{BB962C8B-B14F-4D97-AF65-F5344CB8AC3E}">
        <p14:creationId xmlns:p14="http://schemas.microsoft.com/office/powerpoint/2010/main" val="33248084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56</a:t>
            </a:fld>
            <a:endParaRPr lang="en-US" dirty="0"/>
          </a:p>
        </p:txBody>
      </p:sp>
      <p:sp>
        <p:nvSpPr>
          <p:cNvPr id="5" name="Title 4"/>
          <p:cNvSpPr>
            <a:spLocks noGrp="1"/>
          </p:cNvSpPr>
          <p:nvPr>
            <p:ph type="title"/>
          </p:nvPr>
        </p:nvSpPr>
        <p:spPr/>
        <p:txBody>
          <a:bodyPr/>
          <a:lstStyle/>
          <a:p>
            <a:r>
              <a:rPr lang="en-US" dirty="0" smtClean="0"/>
              <a:t>Leave Request Process</a:t>
            </a:r>
            <a:endParaRPr lang="en-US" dirty="0"/>
          </a:p>
        </p:txBody>
      </p:sp>
      <p:sp>
        <p:nvSpPr>
          <p:cNvPr id="7" name="Rounded Rectangle 6"/>
          <p:cNvSpPr/>
          <p:nvPr/>
        </p:nvSpPr>
        <p:spPr>
          <a:xfrm>
            <a:off x="201558" y="3306288"/>
            <a:ext cx="1493521" cy="9274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bg1"/>
                </a:solidFill>
              </a:rPr>
              <a:t>Employee enters and verifies leave request</a:t>
            </a:r>
          </a:p>
        </p:txBody>
      </p:sp>
      <p:sp>
        <p:nvSpPr>
          <p:cNvPr id="8" name="Rounded Rectangle 7"/>
          <p:cNvSpPr/>
          <p:nvPr/>
        </p:nvSpPr>
        <p:spPr>
          <a:xfrm>
            <a:off x="1960689" y="3306288"/>
            <a:ext cx="1493521" cy="92746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00" dirty="0" smtClean="0">
                <a:solidFill>
                  <a:schemeClr val="bg1"/>
                </a:solidFill>
              </a:rPr>
              <a:t>SAP verifies leave Quota for requested leave</a:t>
            </a:r>
          </a:p>
        </p:txBody>
      </p:sp>
      <p:sp>
        <p:nvSpPr>
          <p:cNvPr id="9" name="Rounded Rectangle 8"/>
          <p:cNvSpPr/>
          <p:nvPr/>
        </p:nvSpPr>
        <p:spPr>
          <a:xfrm>
            <a:off x="3719820" y="3332414"/>
            <a:ext cx="1493521" cy="9274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bg1"/>
                </a:solidFill>
              </a:rPr>
              <a:t>Employee enters corrections and releases and saves request</a:t>
            </a:r>
          </a:p>
        </p:txBody>
      </p:sp>
      <p:sp>
        <p:nvSpPr>
          <p:cNvPr id="10" name="Rounded Rectangle 9"/>
          <p:cNvSpPr/>
          <p:nvPr/>
        </p:nvSpPr>
        <p:spPr>
          <a:xfrm>
            <a:off x="5457179" y="1828892"/>
            <a:ext cx="1789612" cy="92746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00" dirty="0" smtClean="0">
                <a:solidFill>
                  <a:schemeClr val="bg1"/>
                </a:solidFill>
              </a:rPr>
              <a:t>Appointing Authority  receives email and approves or rejects request</a:t>
            </a:r>
          </a:p>
        </p:txBody>
      </p:sp>
      <p:sp>
        <p:nvSpPr>
          <p:cNvPr id="13" name="Rounded Rectangle 12"/>
          <p:cNvSpPr/>
          <p:nvPr/>
        </p:nvSpPr>
        <p:spPr>
          <a:xfrm>
            <a:off x="5470242" y="4838520"/>
            <a:ext cx="1789612" cy="92746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00" dirty="0" smtClean="0">
                <a:solidFill>
                  <a:schemeClr val="bg1"/>
                </a:solidFill>
              </a:rPr>
              <a:t>Supervisor receives email and approves or rejects request</a:t>
            </a:r>
          </a:p>
        </p:txBody>
      </p:sp>
      <p:sp>
        <p:nvSpPr>
          <p:cNvPr id="14" name="Flowchart: Decision 13"/>
          <p:cNvSpPr/>
          <p:nvPr/>
        </p:nvSpPr>
        <p:spPr>
          <a:xfrm>
            <a:off x="5470243" y="3159297"/>
            <a:ext cx="1767839" cy="1331605"/>
          </a:xfrm>
          <a:prstGeom prst="flowChartDecision">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tx1"/>
                </a:solidFill>
              </a:rPr>
              <a:t>Is Admin or unpaid leave requested?</a:t>
            </a:r>
          </a:p>
        </p:txBody>
      </p:sp>
      <p:sp>
        <p:nvSpPr>
          <p:cNvPr id="15" name="Rounded Rectangle 14"/>
          <p:cNvSpPr/>
          <p:nvPr/>
        </p:nvSpPr>
        <p:spPr>
          <a:xfrm>
            <a:off x="7530933" y="3332412"/>
            <a:ext cx="1358386" cy="927463"/>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00" dirty="0" smtClean="0">
                <a:solidFill>
                  <a:schemeClr val="bg1"/>
                </a:solidFill>
              </a:rPr>
              <a:t>SAP adjusts leave bank as applicable</a:t>
            </a:r>
          </a:p>
        </p:txBody>
      </p:sp>
      <p:cxnSp>
        <p:nvCxnSpPr>
          <p:cNvPr id="17" name="Straight Arrow Connector 16"/>
          <p:cNvCxnSpPr>
            <a:stCxn id="7" idx="3"/>
            <a:endCxn id="8" idx="1"/>
          </p:cNvCxnSpPr>
          <p:nvPr/>
        </p:nvCxnSpPr>
        <p:spPr>
          <a:xfrm>
            <a:off x="1695079" y="3770020"/>
            <a:ext cx="265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454210" y="3796144"/>
            <a:ext cx="265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13341" y="3796144"/>
            <a:ext cx="2656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15" idx="0"/>
          </p:cNvCxnSpPr>
          <p:nvPr/>
        </p:nvCxnSpPr>
        <p:spPr>
          <a:xfrm>
            <a:off x="7266928" y="2538662"/>
            <a:ext cx="943198" cy="79375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15" idx="2"/>
          </p:cNvCxnSpPr>
          <p:nvPr/>
        </p:nvCxnSpPr>
        <p:spPr>
          <a:xfrm flipV="1">
            <a:off x="7265279" y="4259875"/>
            <a:ext cx="944847" cy="78654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2"/>
            <a:endCxn id="13" idx="0"/>
          </p:cNvCxnSpPr>
          <p:nvPr/>
        </p:nvCxnSpPr>
        <p:spPr>
          <a:xfrm>
            <a:off x="6354163" y="4490902"/>
            <a:ext cx="10885" cy="3476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0"/>
            <a:endCxn id="10" idx="2"/>
          </p:cNvCxnSpPr>
          <p:nvPr/>
        </p:nvCxnSpPr>
        <p:spPr>
          <a:xfrm flipH="1" flipV="1">
            <a:off x="6351985" y="2756355"/>
            <a:ext cx="2178" cy="4029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371580" y="2840259"/>
            <a:ext cx="406971" cy="292388"/>
          </a:xfrm>
          <a:prstGeom prst="rect">
            <a:avLst/>
          </a:prstGeom>
          <a:noFill/>
        </p:spPr>
        <p:txBody>
          <a:bodyPr wrap="none" rtlCol="0">
            <a:spAutoFit/>
          </a:bodyPr>
          <a:lstStyle/>
          <a:p>
            <a:r>
              <a:rPr lang="en-US" sz="1300" b="1" dirty="0"/>
              <a:t>Yes</a:t>
            </a:r>
          </a:p>
        </p:txBody>
      </p:sp>
      <p:sp>
        <p:nvSpPr>
          <p:cNvPr id="41" name="TextBox 40"/>
          <p:cNvSpPr txBox="1"/>
          <p:nvPr/>
        </p:nvSpPr>
        <p:spPr>
          <a:xfrm>
            <a:off x="6377471" y="4428460"/>
            <a:ext cx="385042" cy="292388"/>
          </a:xfrm>
          <a:prstGeom prst="rect">
            <a:avLst/>
          </a:prstGeom>
          <a:noFill/>
        </p:spPr>
        <p:txBody>
          <a:bodyPr wrap="none" rtlCol="0">
            <a:spAutoFit/>
          </a:bodyPr>
          <a:lstStyle/>
          <a:p>
            <a:r>
              <a:rPr lang="en-US" sz="1300" b="1" dirty="0" smtClean="0"/>
              <a:t>No</a:t>
            </a:r>
            <a:endParaRPr lang="en-US" sz="1300" b="1" dirty="0"/>
          </a:p>
        </p:txBody>
      </p:sp>
      <p:sp>
        <p:nvSpPr>
          <p:cNvPr id="21" name="Rounded Rectangle 20"/>
          <p:cNvSpPr/>
          <p:nvPr/>
        </p:nvSpPr>
        <p:spPr>
          <a:xfrm>
            <a:off x="201557" y="2090748"/>
            <a:ext cx="1493521" cy="927463"/>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bg1"/>
                </a:solidFill>
              </a:rPr>
              <a:t>Employee discusses leave with Supervisor</a:t>
            </a:r>
          </a:p>
        </p:txBody>
      </p:sp>
      <p:cxnSp>
        <p:nvCxnSpPr>
          <p:cNvPr id="26" name="Straight Arrow Connector 25"/>
          <p:cNvCxnSpPr/>
          <p:nvPr/>
        </p:nvCxnSpPr>
        <p:spPr>
          <a:xfrm>
            <a:off x="914746" y="3038981"/>
            <a:ext cx="0" cy="2489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7696025" y="5530610"/>
            <a:ext cx="1022686" cy="62299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00" dirty="0" smtClean="0">
                <a:solidFill>
                  <a:schemeClr val="bg1"/>
                </a:solidFill>
              </a:rPr>
              <a:t>SAP </a:t>
            </a:r>
            <a:r>
              <a:rPr lang="en-US" sz="1300" dirty="0">
                <a:solidFill>
                  <a:schemeClr val="bg1"/>
                </a:solidFill>
              </a:rPr>
              <a:t>s</a:t>
            </a:r>
            <a:r>
              <a:rPr lang="en-US" sz="1300" dirty="0" smtClean="0">
                <a:solidFill>
                  <a:schemeClr val="bg1"/>
                </a:solidFill>
              </a:rPr>
              <a:t>ends Employee email</a:t>
            </a:r>
          </a:p>
        </p:txBody>
      </p:sp>
      <p:sp>
        <p:nvSpPr>
          <p:cNvPr id="43" name="TextBox 42"/>
          <p:cNvSpPr txBox="1"/>
          <p:nvPr/>
        </p:nvSpPr>
        <p:spPr>
          <a:xfrm>
            <a:off x="8168611" y="2899590"/>
            <a:ext cx="837793" cy="292388"/>
          </a:xfrm>
          <a:prstGeom prst="rect">
            <a:avLst/>
          </a:prstGeom>
          <a:noFill/>
        </p:spPr>
        <p:txBody>
          <a:bodyPr wrap="none" rtlCol="0">
            <a:spAutoFit/>
          </a:bodyPr>
          <a:lstStyle/>
          <a:p>
            <a:r>
              <a:rPr lang="en-US" sz="1300" b="1" dirty="0" smtClean="0"/>
              <a:t>Approves</a:t>
            </a:r>
            <a:endParaRPr lang="en-US" sz="1300" b="1" dirty="0"/>
          </a:p>
        </p:txBody>
      </p:sp>
      <p:sp>
        <p:nvSpPr>
          <p:cNvPr id="44" name="TextBox 43"/>
          <p:cNvSpPr txBox="1"/>
          <p:nvPr/>
        </p:nvSpPr>
        <p:spPr>
          <a:xfrm>
            <a:off x="8138549" y="4400294"/>
            <a:ext cx="837793" cy="292388"/>
          </a:xfrm>
          <a:prstGeom prst="rect">
            <a:avLst/>
          </a:prstGeom>
          <a:noFill/>
        </p:spPr>
        <p:txBody>
          <a:bodyPr wrap="none" rtlCol="0">
            <a:spAutoFit/>
          </a:bodyPr>
          <a:lstStyle/>
          <a:p>
            <a:r>
              <a:rPr lang="en-US" sz="1300" b="1" dirty="0" smtClean="0"/>
              <a:t>Approves</a:t>
            </a:r>
            <a:endParaRPr lang="en-US" sz="1300" b="1" dirty="0"/>
          </a:p>
        </p:txBody>
      </p:sp>
      <p:sp>
        <p:nvSpPr>
          <p:cNvPr id="45" name="TextBox 44"/>
          <p:cNvSpPr txBox="1"/>
          <p:nvPr/>
        </p:nvSpPr>
        <p:spPr>
          <a:xfrm>
            <a:off x="8172606" y="5198349"/>
            <a:ext cx="680764" cy="292388"/>
          </a:xfrm>
          <a:prstGeom prst="rect">
            <a:avLst/>
          </a:prstGeom>
          <a:noFill/>
        </p:spPr>
        <p:txBody>
          <a:bodyPr wrap="none" rtlCol="0">
            <a:spAutoFit/>
          </a:bodyPr>
          <a:lstStyle/>
          <a:p>
            <a:r>
              <a:rPr lang="en-US" sz="1300" b="1" dirty="0" smtClean="0"/>
              <a:t>Rejects</a:t>
            </a:r>
            <a:endParaRPr lang="en-US" sz="1300" b="1" dirty="0"/>
          </a:p>
        </p:txBody>
      </p:sp>
      <p:sp>
        <p:nvSpPr>
          <p:cNvPr id="46" name="TextBox 45"/>
          <p:cNvSpPr txBox="1"/>
          <p:nvPr/>
        </p:nvSpPr>
        <p:spPr>
          <a:xfrm>
            <a:off x="8172606" y="2108472"/>
            <a:ext cx="680764" cy="292388"/>
          </a:xfrm>
          <a:prstGeom prst="rect">
            <a:avLst/>
          </a:prstGeom>
          <a:noFill/>
        </p:spPr>
        <p:txBody>
          <a:bodyPr wrap="none" rtlCol="0">
            <a:spAutoFit/>
          </a:bodyPr>
          <a:lstStyle/>
          <a:p>
            <a:r>
              <a:rPr lang="en-US" sz="1300" b="1" dirty="0" smtClean="0"/>
              <a:t>Rejects</a:t>
            </a:r>
            <a:endParaRPr lang="en-US" sz="1300" b="1" dirty="0"/>
          </a:p>
        </p:txBody>
      </p:sp>
      <p:sp>
        <p:nvSpPr>
          <p:cNvPr id="47" name="Rounded Rectangle 46"/>
          <p:cNvSpPr/>
          <p:nvPr/>
        </p:nvSpPr>
        <p:spPr>
          <a:xfrm>
            <a:off x="7688691" y="1434347"/>
            <a:ext cx="1022686" cy="62299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00" dirty="0" smtClean="0">
                <a:solidFill>
                  <a:schemeClr val="bg1"/>
                </a:solidFill>
              </a:rPr>
              <a:t>SAP </a:t>
            </a:r>
            <a:r>
              <a:rPr lang="en-US" sz="1300" dirty="0">
                <a:solidFill>
                  <a:schemeClr val="bg1"/>
                </a:solidFill>
              </a:rPr>
              <a:t>s</a:t>
            </a:r>
            <a:r>
              <a:rPr lang="en-US" sz="1300" dirty="0" smtClean="0">
                <a:solidFill>
                  <a:schemeClr val="bg1"/>
                </a:solidFill>
              </a:rPr>
              <a:t>ends Employee email</a:t>
            </a:r>
          </a:p>
        </p:txBody>
      </p:sp>
      <p:cxnSp>
        <p:nvCxnSpPr>
          <p:cNvPr id="48" name="Straight Arrow Connector 47"/>
          <p:cNvCxnSpPr/>
          <p:nvPr/>
        </p:nvCxnSpPr>
        <p:spPr>
          <a:xfrm flipH="1" flipV="1">
            <a:off x="8210363" y="2057345"/>
            <a:ext cx="1229" cy="4971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8210126" y="5046420"/>
            <a:ext cx="1800" cy="497134"/>
          </a:xfrm>
          <a:prstGeom prst="straightConnector1">
            <a:avLst/>
          </a:prstGeom>
          <a:ln w="38100">
            <a:headEnd type="triangl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07488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Common Leave Types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57</a:t>
            </a:fld>
            <a:endParaRPr lang="en-US" dirty="0"/>
          </a:p>
        </p:txBody>
      </p:sp>
      <p:pic>
        <p:nvPicPr>
          <p:cNvPr id="32" name="Picture 31"/>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3" name="Picture 32"/>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4" name="Picture 33"/>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9126522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approving leave validate the:</a:t>
            </a:r>
          </a:p>
          <a:p>
            <a:pPr marL="457200" indent="-457200">
              <a:buFont typeface="Arial" panose="020B0604020202020204" pitchFamily="34" charset="0"/>
              <a:buChar char="•"/>
            </a:pPr>
            <a:r>
              <a:rPr lang="en-US" dirty="0" smtClean="0"/>
              <a:t>Employee is eligible for the absence type entered</a:t>
            </a:r>
          </a:p>
          <a:p>
            <a:pPr marL="457200" indent="-457200">
              <a:buFont typeface="Arial" panose="020B0604020202020204" pitchFamily="34" charset="0"/>
              <a:buChar char="•"/>
            </a:pPr>
            <a:r>
              <a:rPr lang="en-US" dirty="0"/>
              <a:t>L</a:t>
            </a:r>
            <a:r>
              <a:rPr lang="en-US" dirty="0" smtClean="0"/>
              <a:t>eave entered is not used before it is accrued, earned and/or authorized</a:t>
            </a:r>
          </a:p>
          <a:p>
            <a:pPr marL="457200" indent="-457200">
              <a:buFont typeface="Arial" panose="020B0604020202020204" pitchFamily="34" charset="0"/>
              <a:buChar char="•"/>
            </a:pPr>
            <a:r>
              <a:rPr lang="en-US" dirty="0" smtClean="0"/>
              <a:t>Number of hours entered is accurate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58</a:t>
            </a:fld>
            <a:endParaRPr lang="en-US" dirty="0"/>
          </a:p>
        </p:txBody>
      </p:sp>
      <p:sp>
        <p:nvSpPr>
          <p:cNvPr id="5" name="Title 4"/>
          <p:cNvSpPr>
            <a:spLocks noGrp="1"/>
          </p:cNvSpPr>
          <p:nvPr>
            <p:ph type="title"/>
          </p:nvPr>
        </p:nvSpPr>
        <p:spPr/>
        <p:txBody>
          <a:bodyPr/>
          <a:lstStyle/>
          <a:p>
            <a:r>
              <a:rPr lang="en-US" dirty="0" smtClean="0"/>
              <a:t>Approving Leave</a:t>
            </a:r>
            <a:endParaRPr lang="en-US" dirty="0"/>
          </a:p>
        </p:txBody>
      </p:sp>
    </p:spTree>
    <p:custDataLst>
      <p:tags r:id="rId1"/>
    </p:custDataLst>
    <p:extLst>
      <p:ext uri="{BB962C8B-B14F-4D97-AF65-F5344CB8AC3E}">
        <p14:creationId xmlns:p14="http://schemas.microsoft.com/office/powerpoint/2010/main" val="23291886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Approval and Quota Banks</a:t>
            </a:r>
            <a:endParaRPr lang="en-US" dirty="0"/>
          </a:p>
        </p:txBody>
      </p:sp>
      <p:sp>
        <p:nvSpPr>
          <p:cNvPr id="3" name="Content Placeholder 2"/>
          <p:cNvSpPr>
            <a:spLocks noGrp="1"/>
          </p:cNvSpPr>
          <p:nvPr>
            <p:ph sz="half" idx="2"/>
          </p:nvPr>
        </p:nvSpPr>
        <p:spPr/>
        <p:txBody>
          <a:bodyPr/>
          <a:lstStyle/>
          <a:p>
            <a:r>
              <a:rPr lang="en-US" sz="2400" dirty="0" smtClean="0"/>
              <a:t>The employee’s quota is only reduced once you approve the leave.  This means an employee:</a:t>
            </a:r>
          </a:p>
          <a:p>
            <a:pPr marL="342900" indent="-342900">
              <a:buFont typeface="Arial" panose="020B0604020202020204" pitchFamily="34" charset="0"/>
              <a:buChar char="•"/>
            </a:pPr>
            <a:r>
              <a:rPr lang="en-US" sz="2400" dirty="0"/>
              <a:t>C</a:t>
            </a:r>
            <a:r>
              <a:rPr lang="en-US" sz="2400" dirty="0" smtClean="0"/>
              <a:t>an send a leave request against future leave</a:t>
            </a:r>
          </a:p>
          <a:p>
            <a:pPr marL="342900" indent="-342900">
              <a:buFont typeface="Arial" panose="020B0604020202020204" pitchFamily="34" charset="0"/>
              <a:buChar char="•"/>
            </a:pPr>
            <a:r>
              <a:rPr lang="en-US" sz="2400" dirty="0" smtClean="0"/>
              <a:t>Cannot use leave unless it has been earned </a:t>
            </a:r>
          </a:p>
          <a:p>
            <a:pPr marL="342900" indent="-342900">
              <a:buFont typeface="Arial" panose="020B0604020202020204" pitchFamily="34" charset="0"/>
              <a:buChar char="•"/>
            </a:pPr>
            <a:r>
              <a:rPr lang="en-US" sz="2400" dirty="0" smtClean="0"/>
              <a:t>An employee must zero out the leave if the request is canceled after it is approved</a:t>
            </a:r>
          </a:p>
          <a:p>
            <a:pPr marL="342900" indent="-342900">
              <a:buFont typeface="Arial" panose="020B0604020202020204" pitchFamily="34" charset="0"/>
              <a:buChar char="•"/>
            </a:pPr>
            <a:r>
              <a:rPr lang="en-US" sz="2400" dirty="0" smtClean="0"/>
              <a:t>Supervisor must approve zeroed leave enter to restore the quota</a:t>
            </a:r>
          </a:p>
          <a:p>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59</a:t>
            </a:fld>
            <a:endParaRPr lang="en-US"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04800" y="1371600"/>
            <a:ext cx="3216275" cy="2144183"/>
          </a:xfrm>
          <a:effectLst>
            <a:outerShdw blurRad="50800" dist="50800" dir="5400000" algn="ctr" rotWithShape="0">
              <a:schemeClr val="tx2">
                <a:lumMod val="20000"/>
                <a:lumOff val="80000"/>
              </a:schemeClr>
            </a:outerShdw>
            <a:softEdge rad="38100"/>
          </a:effectLst>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991341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457200" lvl="0" indent="-457200">
              <a:buFont typeface="Arial" panose="020B0604020202020204" pitchFamily="34" charset="0"/>
              <a:buChar char="•"/>
            </a:pPr>
            <a:r>
              <a:rPr lang="en-US" sz="2000" dirty="0"/>
              <a:t>Understand the Supervisor’s role within the time entry and approval process, why it is important, and any budgetary impacts</a:t>
            </a:r>
          </a:p>
          <a:p>
            <a:pPr marL="457200" lvl="0" indent="-457200">
              <a:buFont typeface="Arial" panose="020B0604020202020204" pitchFamily="34" charset="0"/>
              <a:buChar char="•"/>
            </a:pPr>
            <a:r>
              <a:rPr lang="en-US" sz="2000" dirty="0"/>
              <a:t>Understand work schedules and their relevance to time approval</a:t>
            </a:r>
          </a:p>
          <a:p>
            <a:pPr marL="457200" lvl="0" indent="-457200">
              <a:buFont typeface="Arial" panose="020B0604020202020204" pitchFamily="34" charset="0"/>
              <a:buChar char="•"/>
            </a:pPr>
            <a:r>
              <a:rPr lang="en-US" sz="2000" dirty="0"/>
              <a:t>Evaluate timesheet entries (attendance, leave, and special pay) to ensure compliance with CDOT time policies and FLSA regulations when approving time</a:t>
            </a:r>
          </a:p>
          <a:p>
            <a:pPr marL="457200" lvl="0" indent="-457200">
              <a:buFont typeface="Arial" panose="020B0604020202020204" pitchFamily="34" charset="0"/>
              <a:buChar char="•"/>
            </a:pPr>
            <a:r>
              <a:rPr lang="en-US" sz="2000" dirty="0"/>
              <a:t>Describe the types of reports available to assist with time approval</a:t>
            </a:r>
          </a:p>
          <a:p>
            <a:pPr marL="457200" lvl="0" indent="-457200">
              <a:buFont typeface="Arial" panose="020B0604020202020204" pitchFamily="34" charset="0"/>
              <a:buChar char="•"/>
            </a:pPr>
            <a:r>
              <a:rPr lang="en-US" sz="2000" dirty="0"/>
              <a:t>Approve and reject time in SAP within applicable deadlines</a:t>
            </a:r>
          </a:p>
          <a:p>
            <a:pPr marL="457200" lvl="0" indent="-457200">
              <a:buFont typeface="Arial" panose="020B0604020202020204" pitchFamily="34" charset="0"/>
              <a:buChar char="•"/>
            </a:pPr>
            <a:r>
              <a:rPr lang="en-US" sz="2000" dirty="0"/>
              <a:t>Resolve common employee time and leave entry errors and issues</a:t>
            </a:r>
          </a:p>
          <a:p>
            <a:pPr marL="457200" indent="-457200">
              <a:buFont typeface="Arial" panose="020B0604020202020204" pitchFamily="34" charset="0"/>
              <a:buChar char="•"/>
            </a:pPr>
            <a:r>
              <a:rPr lang="en-US" sz="2000" dirty="0"/>
              <a:t>Access resources to manage special leave situations and exceptions</a:t>
            </a:r>
            <a:endParaRPr lang="en-US" sz="20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60</a:t>
            </a:fld>
            <a:endParaRPr lang="en-US" dirty="0"/>
          </a:p>
        </p:txBody>
      </p:sp>
    </p:spTree>
    <p:custDataLst>
      <p:tags r:id="rId2"/>
    </p:custDataLst>
    <p:controls>
      <mc:AlternateContent xmlns:mc="http://schemas.openxmlformats.org/markup-compatibility/2006">
        <mc:Choice xmlns:v="urn:schemas-microsoft-com:vml" Requires="v">
          <p:control spid="1757" name="sa4258a406144facba4561cd72fee298" r:id="rId3" imgW="9144000" imgH="6575400"/>
        </mc:Choice>
        <mc:Fallback>
          <p:control name="sa4258a406144facba4561cd72fee298" r:id="rId3" imgW="9144000" imgH="6575400">
            <p:pic>
              <p:nvPicPr>
                <p:cNvPr id="2" name="sa4258a406144facba4561cd72fee298"/>
                <p:cNvPicPr>
                  <a:picLocks noChangeAspect="1"/>
                </p:cNvPicPr>
                <p:nvPr>
                  <p:custDataLst>
                    <p:tags r:id="rId4"/>
                  </p:custDataLst>
                </p:nvPr>
              </p:nvPicPr>
              <p:blipFill>
                <a:blip r:embed="rId7"/>
                <a:stretch>
                  <a:fillRect/>
                </a:stretch>
              </p:blipFill>
              <p:spPr>
                <a:xfrm>
                  <a:off x="0" y="571500"/>
                  <a:ext cx="9144000" cy="6574998"/>
                </a:xfrm>
                <a:prstGeom prst="rect">
                  <a:avLst/>
                </a:prstGeom>
              </p:spPr>
            </p:pic>
          </p:control>
        </mc:Fallback>
      </mc:AlternateContent>
    </p:controls>
    <p:extLst>
      <p:ext uri="{BB962C8B-B14F-4D97-AF65-F5344CB8AC3E}">
        <p14:creationId xmlns:p14="http://schemas.microsoft.com/office/powerpoint/2010/main" val="23640249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S4_I_02_Leave and Fiscal Year End</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61</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791213819"/>
      </p:ext>
    </p:extLst>
  </p:cSld>
  <p:clrMapOvr>
    <a:masterClrMapping/>
  </p:clrMapOvr>
  <mc:AlternateContent xmlns:mc="http://schemas.openxmlformats.org/markup-compatibility/2006" xmlns:p14="http://schemas.microsoft.com/office/powerpoint/2010/main">
    <mc:Choice Requires="p14">
      <p:transition p14:dur="250" advTm="125000"/>
    </mc:Choice>
    <mc:Fallback xmlns="">
      <p:transition advTm="125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2743" name="sd309aef756a47059bee8d874e6a9229" r:id="rId3" imgW="9144000" imgH="5934240"/>
        </mc:Choice>
        <mc:Fallback>
          <p:control name="sd309aef756a47059bee8d874e6a9229" r:id="rId3" imgW="9144000" imgH="5934240">
            <p:pic>
              <p:nvPicPr>
                <p:cNvPr id="2" name="sd309aef756a47059bee8d874e6a9229"/>
                <p:cNvPicPr>
                  <a:picLocks noChangeAspect="1"/>
                </p:cNvPicPr>
                <p:nvPr>
                  <p:custDataLst>
                    <p:tags r:id="rId4"/>
                  </p:custDataLst>
                </p:nvPr>
              </p:nvPicPr>
              <p:blipFill>
                <a:blip r:embed="rId7"/>
                <a:stretch>
                  <a:fillRect/>
                </a:stretch>
              </p:blipFill>
              <p:spPr>
                <a:xfrm>
                  <a:off x="0" y="457200"/>
                  <a:ext cx="9144000" cy="5934075"/>
                </a:xfrm>
                <a:prstGeom prst="rect">
                  <a:avLst/>
                </a:prstGeom>
              </p:spPr>
            </p:pic>
          </p:control>
        </mc:Fallback>
      </mc:AlternateContent>
    </p:controls>
    <p:extLst>
      <p:ext uri="{BB962C8B-B14F-4D97-AF65-F5344CB8AC3E}">
        <p14:creationId xmlns:p14="http://schemas.microsoft.com/office/powerpoint/2010/main" val="152916855"/>
      </p:ext>
    </p:extLst>
  </p:cSld>
  <p:clrMapOvr>
    <a:masterClrMapping/>
  </p:clrMapOvr>
  <mc:AlternateContent xmlns:mc="http://schemas.openxmlformats.org/markup-compatibility/2006" xmlns:p14="http://schemas.microsoft.com/office/powerpoint/2010/main">
    <mc:Choice Requires="p14">
      <p:transition p14:dur="10" advClick="0" advTm="123000"/>
    </mc:Choice>
    <mc:Fallback xmlns="">
      <p:transition advClick="0" advTm="123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Budget Impacts of </a:t>
            </a:r>
            <a:r>
              <a:rPr lang="en-US" smtClean="0"/>
              <a:t>Leave Approval</a:t>
            </a:r>
            <a:endParaRPr lang="en-US" dirty="0"/>
          </a:p>
        </p:txBody>
      </p:sp>
      <p:sp>
        <p:nvSpPr>
          <p:cNvPr id="2" name="Content Placeholder 1"/>
          <p:cNvSpPr>
            <a:spLocks noGrp="1"/>
          </p:cNvSpPr>
          <p:nvPr>
            <p:ph sz="half" idx="2"/>
          </p:nvPr>
        </p:nvSpPr>
        <p:spPr/>
        <p:txBody>
          <a:bodyPr/>
          <a:lstStyle/>
          <a:p>
            <a:pPr marL="342900" lvl="1" indent="-342900"/>
            <a:r>
              <a:rPr lang="en-US" sz="2400" dirty="0" smtClean="0"/>
              <a:t>All costs associated with paid leave are charged to the employee’s home cost center</a:t>
            </a:r>
            <a:endParaRPr lang="en-US" sz="2400" dirty="0"/>
          </a:p>
          <a:p>
            <a:pPr marL="342900" lvl="1" indent="-342900"/>
            <a:r>
              <a:rPr lang="en-US" sz="2400" dirty="0" smtClean="0"/>
              <a:t>Potential leave types that may be paid out include:</a:t>
            </a:r>
          </a:p>
          <a:p>
            <a:pPr marL="742950" lvl="2" indent="-342900"/>
            <a:r>
              <a:rPr lang="en-US" dirty="0" smtClean="0"/>
              <a:t>Annual leave (130P)</a:t>
            </a:r>
          </a:p>
          <a:p>
            <a:pPr marL="742950" lvl="2" indent="-342900"/>
            <a:r>
              <a:rPr lang="en-US" dirty="0" smtClean="0"/>
              <a:t>Sick (120P)</a:t>
            </a:r>
            <a:endParaRPr lang="en-US" dirty="0"/>
          </a:p>
          <a:p>
            <a:pPr marL="742950" lvl="2" indent="-342900"/>
            <a:r>
              <a:rPr lang="en-US" dirty="0" smtClean="0"/>
              <a:t>Alternate holiday (141P)</a:t>
            </a:r>
          </a:p>
          <a:p>
            <a:pPr marL="742950" lvl="2" indent="-342900"/>
            <a:r>
              <a:rPr lang="en-US" dirty="0" smtClean="0"/>
              <a:t>Comp time (110P)</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63</a:t>
            </a:fld>
            <a:endParaRPr lang="en-US" dirty="0"/>
          </a:p>
        </p:txBody>
      </p:sp>
      <p:pic>
        <p:nvPicPr>
          <p:cNvPr id="7" name="Content Placeholder 6"/>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5592445" y="1371600"/>
            <a:ext cx="3216275" cy="2144183"/>
          </a:xfrm>
          <a:effectLst>
            <a:outerShdw blurRad="50800" dist="50800" dir="5400000" algn="ctr" rotWithShape="0">
              <a:srgbClr val="000000">
                <a:alpha val="56000"/>
              </a:srgbClr>
            </a:outerShdw>
            <a:softEdge rad="38100"/>
          </a:effectLst>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7160624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Approval Help </a:t>
            </a:r>
            <a:endParaRPr lang="en-US" dirty="0"/>
          </a:p>
        </p:txBody>
      </p:sp>
      <p:sp>
        <p:nvSpPr>
          <p:cNvPr id="3" name="Content Placeholder 2"/>
          <p:cNvSpPr>
            <a:spLocks noGrp="1"/>
          </p:cNvSpPr>
          <p:nvPr>
            <p:ph sz="half" idx="2"/>
          </p:nvPr>
        </p:nvSpPr>
        <p:spPr>
          <a:xfrm>
            <a:off x="320040" y="1371600"/>
            <a:ext cx="5128782" cy="4937760"/>
          </a:xfrm>
        </p:spPr>
        <p:txBody>
          <a:bodyPr/>
          <a:lstStyle/>
          <a:p>
            <a:r>
              <a:rPr lang="en-US" sz="2400" dirty="0" smtClean="0"/>
              <a:t>Available links to help resources:</a:t>
            </a:r>
          </a:p>
          <a:p>
            <a:pPr marL="342900" indent="-342900">
              <a:buFont typeface="Arial" panose="020B0604020202020204" pitchFamily="34" charset="0"/>
              <a:buChar char="•"/>
            </a:pPr>
            <a:r>
              <a:rPr lang="en-US" sz="2400" dirty="0" smtClean="0"/>
              <a:t>CDOT’s </a:t>
            </a:r>
            <a:r>
              <a:rPr lang="en-US" sz="2400" dirty="0" smtClean="0">
                <a:hlinkClick r:id="rId4"/>
              </a:rPr>
              <a:t>Time and Leave </a:t>
            </a:r>
            <a:r>
              <a:rPr lang="en-US" sz="2400" dirty="0" smtClean="0"/>
              <a:t>webpage</a:t>
            </a:r>
          </a:p>
          <a:p>
            <a:pPr marL="342900" indent="-342900">
              <a:buFont typeface="Arial" panose="020B0604020202020204" pitchFamily="34" charset="0"/>
              <a:buChar char="•"/>
            </a:pPr>
            <a:r>
              <a:rPr lang="en-US" sz="2400" dirty="0" smtClean="0">
                <a:hlinkClick r:id="rId5"/>
              </a:rPr>
              <a:t>Timekeepers </a:t>
            </a:r>
            <a:r>
              <a:rPr lang="en-US" sz="2400" dirty="0" smtClean="0"/>
              <a:t>for general leave questions</a:t>
            </a:r>
          </a:p>
          <a:p>
            <a:pPr marL="342900" indent="-342900">
              <a:buFont typeface="Arial" panose="020B0604020202020204" pitchFamily="34" charset="0"/>
              <a:buChar char="•"/>
            </a:pPr>
            <a:r>
              <a:rPr lang="en-US" sz="2400" dirty="0" smtClean="0">
                <a:hlinkClick r:id="rId6"/>
              </a:rPr>
              <a:t>FML Liaisons</a:t>
            </a:r>
            <a:r>
              <a:rPr lang="en-US" sz="2400" dirty="0" smtClean="0"/>
              <a:t> for FML </a:t>
            </a:r>
          </a:p>
          <a:p>
            <a:pPr marL="342900" indent="-342900">
              <a:buFont typeface="Arial" panose="020B0604020202020204" pitchFamily="34" charset="0"/>
              <a:buChar char="•"/>
            </a:pPr>
            <a:r>
              <a:rPr lang="en-US" sz="2400" dirty="0" smtClean="0">
                <a:hlinkClick r:id="rId7"/>
              </a:rPr>
              <a:t>Risk Management</a:t>
            </a:r>
            <a:r>
              <a:rPr lang="en-US" sz="2400" dirty="0" smtClean="0"/>
              <a:t> for injury leave questions</a:t>
            </a:r>
          </a:p>
          <a:p>
            <a:pPr marL="342900" indent="-342900">
              <a:buFont typeface="Arial" panose="020B0604020202020204" pitchFamily="34" charset="0"/>
              <a:buChar char="•"/>
            </a:pPr>
            <a:r>
              <a:rPr lang="en-US" sz="2400" dirty="0" smtClean="0">
                <a:hlinkClick r:id="rId8"/>
              </a:rPr>
              <a:t>Leave calculators</a:t>
            </a: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9" name="Content Placeholder 8"/>
          <p:cNvPicPr>
            <a:picLocks noGrp="1" noChangeAspect="1"/>
          </p:cNvPicPr>
          <p:nvPr>
            <p:ph sz="half" idx="12"/>
          </p:nvPr>
        </p:nvPicPr>
        <p:blipFill>
          <a:blip r:embed="rId9">
            <a:extLst>
              <a:ext uri="{28A0092B-C50C-407E-A947-70E740481C1C}">
                <a14:useLocalDpi xmlns:a14="http://schemas.microsoft.com/office/drawing/2010/main" val="0"/>
              </a:ext>
            </a:extLst>
          </a:blip>
          <a:stretch>
            <a:fillRect/>
          </a:stretch>
        </p:blipFill>
        <p:spPr>
          <a:xfrm>
            <a:off x="5592445" y="1371600"/>
            <a:ext cx="3216275" cy="4236185"/>
          </a:xfrm>
          <a:ln/>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21988937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Four Check Your Knowledge</a:t>
            </a:r>
            <a:endParaRPr lang="en-US" dirty="0"/>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65</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164856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dirty="0" smtClean="0"/>
              <a:t>Learning Logistics</a:t>
            </a:r>
          </a:p>
          <a:p>
            <a:pPr marL="457200" indent="-457200">
              <a:buFont typeface="Arial"/>
              <a:buChar char="•"/>
            </a:pPr>
            <a:r>
              <a:rPr lang="en-US" sz="2900" dirty="0" smtClean="0"/>
              <a:t>Section 1 – Course Overview</a:t>
            </a:r>
          </a:p>
          <a:p>
            <a:pPr marL="457200" indent="-457200">
              <a:buFont typeface="Arial"/>
              <a:buChar char="•"/>
            </a:pPr>
            <a:r>
              <a:rPr lang="en-US" sz="2900" dirty="0" smtClean="0"/>
              <a:t>Section 2 – Introduction to Time and Leave</a:t>
            </a:r>
            <a:endParaRPr lang="en-US" sz="1800" dirty="0" smtClean="0"/>
          </a:p>
          <a:p>
            <a:pPr marL="457200" indent="-457200">
              <a:buFont typeface="Arial"/>
              <a:buChar char="•"/>
            </a:pPr>
            <a:r>
              <a:rPr lang="en-US" sz="2900" dirty="0"/>
              <a:t>Section </a:t>
            </a:r>
            <a:r>
              <a:rPr lang="en-US" sz="2900" dirty="0" smtClean="0"/>
              <a:t>3 – Approving Working Time </a:t>
            </a:r>
          </a:p>
          <a:p>
            <a:pPr marL="457200" indent="-457200">
              <a:buFont typeface="Arial"/>
              <a:buChar char="•"/>
            </a:pPr>
            <a:r>
              <a:rPr lang="en-US" sz="2900" dirty="0" smtClean="0"/>
              <a:t>Section 4 – Approving Leave </a:t>
            </a:r>
          </a:p>
          <a:p>
            <a:pPr marL="457200" indent="-457200">
              <a:buFont typeface="Arial"/>
              <a:buChar char="•"/>
            </a:pPr>
            <a:r>
              <a:rPr lang="en-US" sz="2900" b="1" dirty="0" smtClean="0"/>
              <a:t>Section 5 – </a:t>
            </a:r>
            <a:r>
              <a:rPr lang="en-US" sz="2900" b="1" dirty="0"/>
              <a:t>Approval Deadlines and </a:t>
            </a:r>
            <a:r>
              <a:rPr lang="en-US" sz="2900" b="1" dirty="0" smtClean="0"/>
              <a:t>Issues</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66</a:t>
            </a:fld>
            <a:endParaRPr lang="en-US" dirty="0"/>
          </a:p>
        </p:txBody>
      </p:sp>
      <p:sp>
        <p:nvSpPr>
          <p:cNvPr id="9218" name="Title 1"/>
          <p:cNvSpPr>
            <a:spLocks noGrp="1"/>
          </p:cNvSpPr>
          <p:nvPr>
            <p:ph type="title"/>
          </p:nvPr>
        </p:nvSpPr>
        <p:spPr/>
        <p:txBody>
          <a:bodyPr/>
          <a:lstStyle/>
          <a:p>
            <a:r>
              <a:rPr lang="en-US" dirty="0" smtClean="0">
                <a:latin typeface="+mj-lt"/>
              </a:rPr>
              <a:t>Learning</a:t>
            </a:r>
            <a:r>
              <a:rPr lang="en-US" baseline="0" dirty="0" smtClean="0">
                <a:latin typeface="+mj-lt"/>
              </a:rPr>
              <a:t> Logistics</a:t>
            </a:r>
            <a:endParaRPr lang="en-US" dirty="0" smtClean="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8692345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end of this section, you should be able to:</a:t>
            </a:r>
          </a:p>
          <a:p>
            <a:pPr marL="457200" indent="-457200">
              <a:buFont typeface="Arial"/>
              <a:buChar char="•"/>
            </a:pPr>
            <a:r>
              <a:rPr lang="en-US" sz="2400" dirty="0" smtClean="0"/>
              <a:t>Describe the timeline for time approval and changes to errors in the timesheet</a:t>
            </a:r>
          </a:p>
          <a:p>
            <a:pPr marL="457200" indent="-457200">
              <a:buFont typeface="Arial"/>
              <a:buChar char="•"/>
            </a:pPr>
            <a:r>
              <a:rPr lang="en-US" sz="2400" dirty="0" smtClean="0"/>
              <a:t>Identify what collisions on the timesheet mean and how to trouble shoot them</a:t>
            </a:r>
          </a:p>
          <a:p>
            <a:pPr marL="457200" indent="-457200">
              <a:buFont typeface="Arial"/>
              <a:buChar char="•"/>
            </a:pPr>
            <a:r>
              <a:rPr lang="en-US" sz="2400" dirty="0" smtClean="0"/>
              <a:t>Describe when an employee work schedule needs to be changed </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67</a:t>
            </a:fld>
            <a:endParaRPr lang="en-US" dirty="0"/>
          </a:p>
        </p:txBody>
      </p:sp>
      <p:sp>
        <p:nvSpPr>
          <p:cNvPr id="5" name="Title 4"/>
          <p:cNvSpPr>
            <a:spLocks noGrp="1"/>
          </p:cNvSpPr>
          <p:nvPr>
            <p:ph type="title"/>
          </p:nvPr>
        </p:nvSpPr>
        <p:spPr/>
        <p:txBody>
          <a:bodyPr/>
          <a:lstStyle/>
          <a:p>
            <a:r>
              <a:rPr lang="en-US" dirty="0" smtClean="0"/>
              <a:t>Section 5 Learning Objectives</a:t>
            </a:r>
            <a:endParaRPr lang="en-US" dirty="0"/>
          </a:p>
        </p:txBody>
      </p:sp>
    </p:spTree>
    <p:custDataLst>
      <p:tags r:id="rId1"/>
    </p:custDataLst>
    <p:extLst>
      <p:ext uri="{BB962C8B-B14F-4D97-AF65-F5344CB8AC3E}">
        <p14:creationId xmlns:p14="http://schemas.microsoft.com/office/powerpoint/2010/main" val="33876969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Time Approval Deadlines</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68</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1388648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3005" y="1332706"/>
            <a:ext cx="3170140" cy="4937125"/>
          </a:xfrm>
        </p:spPr>
      </p:pic>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sz="half" idx="2"/>
          </p:nvPr>
        </p:nvSpPr>
        <p:spPr>
          <a:xfrm>
            <a:off x="2644346" y="1332705"/>
            <a:ext cx="6030921" cy="4937125"/>
          </a:xfrm>
        </p:spPr>
        <p:txBody>
          <a:bodyPr/>
          <a:lstStyle/>
          <a:p>
            <a:r>
              <a:rPr lang="en-US" sz="2400" dirty="0" smtClean="0"/>
              <a:t>The best way to remember, is to set up a reoccurring appointment on your calendar to approve working time.</a:t>
            </a:r>
          </a:p>
          <a:p>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26335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Why is Time Approval Important?</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7</a:t>
            </a:fld>
            <a:endParaRPr lang="en-US" dirty="0"/>
          </a:p>
        </p:txBody>
      </p:sp>
      <p:pic>
        <p:nvPicPr>
          <p:cNvPr id="6" name="Picture 5"/>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7" name="Picture 6"/>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8" name="Picture 7"/>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7248614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Collisions</a:t>
            </a:r>
            <a:endParaRPr lang="en-US" dirty="0"/>
          </a:p>
        </p:txBody>
      </p:sp>
      <p:sp>
        <p:nvSpPr>
          <p:cNvPr id="3" name="Content Placeholder 2"/>
          <p:cNvSpPr>
            <a:spLocks noGrp="1"/>
          </p:cNvSpPr>
          <p:nvPr>
            <p:ph sz="half" idx="2"/>
          </p:nvPr>
        </p:nvSpPr>
        <p:spPr>
          <a:xfrm>
            <a:off x="304800" y="1329070"/>
            <a:ext cx="8503919" cy="4937760"/>
          </a:xfrm>
        </p:spPr>
        <p:txBody>
          <a:bodyPr/>
          <a:lstStyle/>
          <a:p>
            <a:r>
              <a:rPr lang="en-US" sz="2400" dirty="0"/>
              <a:t>Collision emails are sent to timekeepers and supervisors for </a:t>
            </a:r>
            <a:r>
              <a:rPr lang="en-US" sz="2400" dirty="0" smtClean="0"/>
              <a:t>approved conflicting</a:t>
            </a:r>
            <a:r>
              <a:rPr lang="en-US" sz="2400" dirty="0"/>
              <a:t> entries </a:t>
            </a:r>
            <a:r>
              <a:rPr lang="en-US" sz="2400" dirty="0" smtClean="0"/>
              <a:t>:</a:t>
            </a:r>
          </a:p>
          <a:p>
            <a:pPr marL="342900" indent="-342900">
              <a:buFont typeface="Arial" panose="020B0604020202020204" pitchFamily="34" charset="0"/>
              <a:buChar char="•"/>
            </a:pPr>
            <a:r>
              <a:rPr lang="en-US" sz="2400" dirty="0"/>
              <a:t>C</a:t>
            </a:r>
            <a:r>
              <a:rPr lang="en-US" sz="2400" dirty="0" smtClean="0"/>
              <a:t>ollisions </a:t>
            </a:r>
            <a:r>
              <a:rPr lang="en-US" sz="2400" dirty="0"/>
              <a:t>are not processed through </a:t>
            </a:r>
            <a:r>
              <a:rPr lang="en-US" sz="2400" dirty="0" smtClean="0"/>
              <a:t>time evaluation and can affect an employee's paycheck</a:t>
            </a:r>
          </a:p>
          <a:p>
            <a:pPr marL="342900" indent="-342900">
              <a:buFont typeface="Arial" panose="020B0604020202020204" pitchFamily="34" charset="0"/>
              <a:buChar char="•"/>
            </a:pPr>
            <a:r>
              <a:rPr lang="en-US" sz="2400" dirty="0"/>
              <a:t>When a collision occur you will receive an email</a:t>
            </a:r>
          </a:p>
          <a:p>
            <a:pPr marL="342900" indent="-342900">
              <a:buFont typeface="Arial" panose="020B0604020202020204" pitchFamily="34" charset="0"/>
              <a:buChar char="•"/>
            </a:pPr>
            <a:r>
              <a:rPr lang="en-US" sz="2400" dirty="0" smtClean="0"/>
              <a:t>Timesheet </a:t>
            </a:r>
            <a:r>
              <a:rPr lang="en-US" sz="2400" dirty="0"/>
              <a:t>entries and errors corrected and approved </a:t>
            </a:r>
            <a:r>
              <a:rPr lang="en-US" sz="2400" b="1" i="1" dirty="0"/>
              <a:t>after</a:t>
            </a:r>
            <a:r>
              <a:rPr lang="en-US" sz="2400" dirty="0"/>
              <a:t> payroll </a:t>
            </a:r>
            <a:r>
              <a:rPr lang="en-US" sz="2400" dirty="0" smtClean="0"/>
              <a:t>deadlines are posted to the next monthly </a:t>
            </a:r>
            <a:r>
              <a:rPr lang="en-US" sz="2400" dirty="0"/>
              <a:t>or biweekly </a:t>
            </a:r>
            <a:r>
              <a:rPr lang="en-US" sz="2400" dirty="0" smtClean="0"/>
              <a:t>paycheck</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1379" b="40289"/>
          <a:stretch/>
        </p:blipFill>
        <p:spPr>
          <a:xfrm>
            <a:off x="2048541" y="4508203"/>
            <a:ext cx="5016435" cy="1592965"/>
          </a:xfrm>
          <a:prstGeom prst="rect">
            <a:avLst/>
          </a:prstGeom>
        </p:spPr>
      </p:pic>
      <p:sp>
        <p:nvSpPr>
          <p:cNvPr id="15" name="Content Placeholder 14"/>
          <p:cNvSpPr>
            <a:spLocks noGrp="1"/>
          </p:cNvSpPr>
          <p:nvPr>
            <p:ph sz="half" idx="2"/>
          </p:nvPr>
        </p:nvSpPr>
        <p:spPr/>
        <p:txBody>
          <a:bodyPr/>
          <a:lstStyle/>
          <a:p>
            <a:endParaRPr lang="en-US"/>
          </a:p>
        </p:txBody>
      </p:sp>
      <p:sp>
        <p:nvSpPr>
          <p:cNvPr id="10" name="Content Placeholder 9"/>
          <p:cNvSpPr>
            <a:spLocks noGrp="1"/>
          </p:cNvSpPr>
          <p:nvPr>
            <p:ph sz="half" idx="2"/>
          </p:nvPr>
        </p:nvSpPr>
        <p:spPr/>
        <p:txBody>
          <a:bodyPr/>
          <a:lstStyle/>
          <a:p>
            <a:endParaRPr lang="en-US"/>
          </a:p>
        </p:txBody>
      </p:sp>
      <p:sp>
        <p:nvSpPr>
          <p:cNvPr id="8" name="Content Placeholder 7"/>
          <p:cNvSpPr>
            <a:spLocks noGrp="1"/>
          </p:cNvSpPr>
          <p:nvPr>
            <p:ph sz="half" idx="2"/>
          </p:nvPr>
        </p:nvSpPr>
        <p:spPr/>
        <p:txBody>
          <a:bodyPr/>
          <a:lstStyle/>
          <a:p>
            <a:endParaRPr lang="en-US"/>
          </a:p>
        </p:txBody>
      </p:sp>
      <p:sp>
        <p:nvSpPr>
          <p:cNvPr id="9" name="Content Placeholder 8"/>
          <p:cNvSpPr>
            <a:spLocks noGrp="1"/>
          </p:cNvSpPr>
          <p:nvPr>
            <p:ph sz="half" idx="2"/>
          </p:nvPr>
        </p:nvSpPr>
        <p:spPr/>
        <p:txBody>
          <a:bodyPr/>
          <a:lstStyle/>
          <a:p>
            <a:endParaRPr lang="en-US"/>
          </a:p>
        </p:txBody>
      </p:sp>
    </p:spTree>
    <p:custDataLst>
      <p:tags r:id="rId1"/>
    </p:custDataLst>
    <p:extLst>
      <p:ext uri="{BB962C8B-B14F-4D97-AF65-F5344CB8AC3E}">
        <p14:creationId xmlns:p14="http://schemas.microsoft.com/office/powerpoint/2010/main" val="28308136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986592" y="3595286"/>
            <a:ext cx="3157408" cy="2943626"/>
          </a:xfrm>
        </p:spPr>
      </p:pic>
      <p:sp>
        <p:nvSpPr>
          <p:cNvPr id="2" name="Title 1"/>
          <p:cNvSpPr>
            <a:spLocks noGrp="1"/>
          </p:cNvSpPr>
          <p:nvPr>
            <p:ph type="title"/>
          </p:nvPr>
        </p:nvSpPr>
        <p:spPr/>
        <p:txBody>
          <a:bodyPr/>
          <a:lstStyle/>
          <a:p>
            <a:r>
              <a:rPr lang="en-US" dirty="0" smtClean="0"/>
              <a:t>Wrong Work Schedule</a:t>
            </a:r>
            <a:endParaRPr lang="en-US" dirty="0"/>
          </a:p>
        </p:txBody>
      </p:sp>
      <p:sp>
        <p:nvSpPr>
          <p:cNvPr id="3" name="Content Placeholder 2"/>
          <p:cNvSpPr>
            <a:spLocks noGrp="1"/>
          </p:cNvSpPr>
          <p:nvPr>
            <p:ph sz="half" idx="2"/>
          </p:nvPr>
        </p:nvSpPr>
        <p:spPr>
          <a:xfrm>
            <a:off x="304799" y="1315051"/>
            <a:ext cx="7456967" cy="4937760"/>
          </a:xfrm>
        </p:spPr>
        <p:txBody>
          <a:bodyPr/>
          <a:lstStyle/>
          <a:p>
            <a:r>
              <a:rPr lang="en-US" sz="2200" dirty="0" smtClean="0"/>
              <a:t>When changing a work schedule:</a:t>
            </a:r>
          </a:p>
          <a:p>
            <a:pPr marL="342900" indent="-342900">
              <a:buFont typeface="Arial" panose="020B0604020202020204" pitchFamily="34" charset="0"/>
              <a:buChar char="•"/>
            </a:pPr>
            <a:r>
              <a:rPr lang="en-US" sz="2200" dirty="0" smtClean="0"/>
              <a:t>Submit the PCR using Manager Self Service</a:t>
            </a:r>
          </a:p>
          <a:p>
            <a:pPr marL="342900" indent="-342900">
              <a:buFont typeface="Arial" panose="020B0604020202020204" pitchFamily="34" charset="0"/>
              <a:buChar char="•"/>
            </a:pPr>
            <a:r>
              <a:rPr lang="en-US" sz="2200" dirty="0" smtClean="0"/>
              <a:t>Confirm the employee does not have future time on their timesheet</a:t>
            </a:r>
          </a:p>
          <a:p>
            <a:pPr marL="342900" indent="-342900">
              <a:buFont typeface="Arial" panose="020B0604020202020204" pitchFamily="34" charset="0"/>
              <a:buChar char="•"/>
            </a:pPr>
            <a:r>
              <a:rPr lang="en-US" sz="2200" dirty="0" smtClean="0"/>
              <a:t>Complete the Flextime Agreement form with the employee if the employee is changing to a flex schedule. Click </a:t>
            </a:r>
            <a:r>
              <a:rPr lang="en-US" sz="2200" dirty="0" smtClean="0">
                <a:hlinkClick r:id="rId5"/>
              </a:rPr>
              <a:t>here</a:t>
            </a:r>
            <a:r>
              <a:rPr lang="en-US" sz="2200" dirty="0" smtClean="0"/>
              <a:t> to find a copy of the form</a:t>
            </a:r>
          </a:p>
          <a:p>
            <a:r>
              <a:rPr lang="en-US" sz="2200" dirty="0" smtClean="0"/>
              <a:t>Click </a:t>
            </a:r>
            <a:r>
              <a:rPr lang="en-US" sz="2200" dirty="0" smtClean="0">
                <a:hlinkClick r:id="rId6"/>
              </a:rPr>
              <a:t>here</a:t>
            </a:r>
            <a:r>
              <a:rPr lang="en-US" sz="2200" dirty="0" smtClean="0"/>
              <a:t> to go to the CDOT work schedule page FAQ</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6184985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5 Check your Knowledge</a:t>
            </a:r>
            <a:endParaRPr lang="en-US"/>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72</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395002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dirty="0" smtClean="0"/>
              <a:t>Learning Logistics</a:t>
            </a:r>
          </a:p>
          <a:p>
            <a:pPr marL="457200" indent="-457200">
              <a:buFont typeface="Arial"/>
              <a:buChar char="•"/>
            </a:pPr>
            <a:r>
              <a:rPr lang="en-US" sz="2900" dirty="0" smtClean="0"/>
              <a:t>Section 1 – Course Overview</a:t>
            </a:r>
          </a:p>
          <a:p>
            <a:pPr marL="457200" indent="-457200">
              <a:buFont typeface="Arial"/>
              <a:buChar char="•"/>
            </a:pPr>
            <a:r>
              <a:rPr lang="en-US" sz="2900" dirty="0" smtClean="0"/>
              <a:t>Section 2 – Introduction to Time and Leave</a:t>
            </a:r>
            <a:endParaRPr lang="en-US" sz="1800" dirty="0" smtClean="0"/>
          </a:p>
          <a:p>
            <a:pPr marL="457200" indent="-457200">
              <a:buFont typeface="Arial"/>
              <a:buChar char="•"/>
            </a:pPr>
            <a:r>
              <a:rPr lang="en-US" sz="2900" dirty="0"/>
              <a:t>Section </a:t>
            </a:r>
            <a:r>
              <a:rPr lang="en-US" sz="2900" dirty="0" smtClean="0"/>
              <a:t>3 – Approving Working Time </a:t>
            </a:r>
          </a:p>
          <a:p>
            <a:pPr marL="457200" indent="-457200">
              <a:buFont typeface="Arial"/>
              <a:buChar char="•"/>
            </a:pPr>
            <a:r>
              <a:rPr lang="en-US" sz="2900" dirty="0" smtClean="0"/>
              <a:t>Section 4 – Approving Leave </a:t>
            </a:r>
          </a:p>
          <a:p>
            <a:pPr marL="457200" indent="-457200">
              <a:buFont typeface="Arial"/>
              <a:buChar char="•"/>
            </a:pPr>
            <a:r>
              <a:rPr lang="en-US" sz="2900" dirty="0" smtClean="0"/>
              <a:t>Section 5 – </a:t>
            </a:r>
            <a:r>
              <a:rPr lang="en-US" sz="2900" dirty="0"/>
              <a:t>Approval Deadlines and Issues</a:t>
            </a:r>
          </a:p>
          <a:p>
            <a:pPr marL="457200" indent="-457200">
              <a:buFont typeface="Arial"/>
              <a:buChar char="•"/>
            </a:pPr>
            <a:r>
              <a:rPr lang="en-US" sz="2900" b="1"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73</a:t>
            </a:fld>
            <a:endParaRPr lang="en-US" dirty="0"/>
          </a:p>
        </p:txBody>
      </p:sp>
      <p:sp>
        <p:nvSpPr>
          <p:cNvPr id="9218" name="Title 1"/>
          <p:cNvSpPr>
            <a:spLocks noGrp="1"/>
          </p:cNvSpPr>
          <p:nvPr>
            <p:ph type="title"/>
          </p:nvPr>
        </p:nvSpPr>
        <p:spPr/>
        <p:txBody>
          <a:bodyPr/>
          <a:lstStyle/>
          <a:p>
            <a:r>
              <a:rPr lang="en-US" dirty="0" smtClean="0">
                <a:latin typeface="+mj-lt"/>
              </a:rPr>
              <a:t>Learning</a:t>
            </a:r>
            <a:r>
              <a:rPr lang="en-US" baseline="0" dirty="0" smtClean="0">
                <a:latin typeface="+mj-lt"/>
              </a:rPr>
              <a:t> Logistics</a:t>
            </a:r>
            <a:endParaRPr lang="en-US" dirty="0" smtClean="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4941209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Course Summary</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lvl="0" indent="-457200">
              <a:buFont typeface="Arial" panose="020B0604020202020204" pitchFamily="34" charset="0"/>
              <a:buChar char="•"/>
            </a:pPr>
            <a:r>
              <a:rPr lang="en-US" sz="2000" dirty="0"/>
              <a:t>Understand the Supervisor’s role within the time entry and approval process, why it is important, and any budgetary impacts</a:t>
            </a:r>
          </a:p>
          <a:p>
            <a:pPr marL="457200" lvl="0" indent="-457200">
              <a:buFont typeface="Arial" panose="020B0604020202020204" pitchFamily="34" charset="0"/>
              <a:buChar char="•"/>
            </a:pPr>
            <a:r>
              <a:rPr lang="en-US" sz="2000" dirty="0"/>
              <a:t>Understand work schedules and their relevance to time approval</a:t>
            </a:r>
          </a:p>
          <a:p>
            <a:pPr marL="457200" lvl="0" indent="-457200">
              <a:buFont typeface="Arial" panose="020B0604020202020204" pitchFamily="34" charset="0"/>
              <a:buChar char="•"/>
            </a:pPr>
            <a:r>
              <a:rPr lang="en-US" sz="2000" dirty="0"/>
              <a:t>Evaluate timesheet entries (attendance, leave, and special pay) to ensure compliance with CDOT time policies and FLSA regulations when approving time</a:t>
            </a:r>
          </a:p>
          <a:p>
            <a:pPr marL="457200" lvl="0" indent="-457200">
              <a:buFont typeface="Arial" panose="020B0604020202020204" pitchFamily="34" charset="0"/>
              <a:buChar char="•"/>
            </a:pPr>
            <a:r>
              <a:rPr lang="en-US" sz="2000" dirty="0"/>
              <a:t>Describe the types of reports available to assist with time approval</a:t>
            </a:r>
          </a:p>
          <a:p>
            <a:pPr marL="457200" lvl="0" indent="-457200">
              <a:buFont typeface="Arial" panose="020B0604020202020204" pitchFamily="34" charset="0"/>
              <a:buChar char="•"/>
            </a:pPr>
            <a:r>
              <a:rPr lang="en-US" sz="2000" dirty="0"/>
              <a:t>Approve and reject time in SAP within applicable deadlines</a:t>
            </a:r>
          </a:p>
          <a:p>
            <a:pPr marL="457200" lvl="0" indent="-457200">
              <a:buFont typeface="Arial" panose="020B0604020202020204" pitchFamily="34" charset="0"/>
              <a:buChar char="•"/>
            </a:pPr>
            <a:r>
              <a:rPr lang="en-US" sz="2000" dirty="0"/>
              <a:t>Resolve common employee time and leave entry errors and issues</a:t>
            </a:r>
          </a:p>
          <a:p>
            <a:pPr marL="457200" indent="-457200">
              <a:buFont typeface="Arial" panose="020B0604020202020204" pitchFamily="34" charset="0"/>
              <a:buChar char="•"/>
            </a:pPr>
            <a:r>
              <a:rPr lang="en-US" sz="2000" dirty="0"/>
              <a:t>Access resources to manage special leave situations and </a:t>
            </a:r>
            <a:r>
              <a:rPr lang="en-US" sz="2000" dirty="0" smtClean="0"/>
              <a:t>exceptions</a:t>
            </a:r>
            <a:endParaRPr lang="en-US" sz="20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74</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Rachel Grafton: </a:t>
            </a:r>
          </a:p>
          <a:p>
            <a:pPr lvl="2"/>
            <a:r>
              <a:rPr lang="en-US" dirty="0" smtClean="0"/>
              <a:t>Email: Rachel.Grafton@state.co.us</a:t>
            </a:r>
          </a:p>
          <a:p>
            <a:pPr lvl="2"/>
            <a:r>
              <a:rPr lang="en-US" dirty="0" smtClean="0"/>
              <a:t>Phone: 7-9081</a:t>
            </a:r>
          </a:p>
          <a:p>
            <a:r>
              <a:rPr lang="en-US" dirty="0"/>
              <a:t>The following resources are </a:t>
            </a:r>
            <a:r>
              <a:rPr lang="en-US" dirty="0" smtClean="0"/>
              <a:t>also available</a:t>
            </a:r>
            <a:r>
              <a:rPr lang="en-US" dirty="0"/>
              <a:t>:</a:t>
            </a:r>
          </a:p>
          <a:p>
            <a:pPr marL="457200" indent="-457200">
              <a:buFont typeface="Arial" panose="020B0604020202020204" pitchFamily="34" charset="0"/>
              <a:buChar char="•"/>
            </a:pPr>
            <a:r>
              <a:rPr lang="en-US" dirty="0" smtClean="0">
                <a:hlinkClick r:id="rId4"/>
              </a:rPr>
              <a:t>Work Schedule Report</a:t>
            </a:r>
            <a:r>
              <a:rPr lang="en-US" dirty="0" smtClean="0"/>
              <a:t> to find the Timekeeper of a specific employee</a:t>
            </a:r>
          </a:p>
          <a:p>
            <a:pPr marL="457200" indent="-457200">
              <a:buFont typeface="Arial"/>
              <a:buChar char="•"/>
            </a:pPr>
            <a:r>
              <a:rPr lang="en-US" dirty="0" smtClean="0">
                <a:hlinkClick r:id="rId5"/>
              </a:rPr>
              <a:t>Payroll Office</a:t>
            </a:r>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saturation sat="320000"/>
                    </a14:imgEffect>
                  </a14:imgLayer>
                </a14:imgProps>
              </a:ext>
              <a:ext uri="{28A0092B-C50C-407E-A947-70E740481C1C}">
                <a14:useLocalDpi xmlns:a14="http://schemas.microsoft.com/office/drawing/2010/main" val="0"/>
              </a:ext>
            </a:extLst>
          </a:blip>
          <a:srcRect l="5831" t="3671" r="11441" b="43087"/>
          <a:stretch/>
        </p:blipFill>
        <p:spPr bwMode="auto">
          <a:xfrm>
            <a:off x="6819089" y="5068111"/>
            <a:ext cx="1828800" cy="943583"/>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Manager Time Approval Course Training!</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76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34902566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Assessment</a:t>
            </a:r>
            <a:endParaRPr lang="en-US" dirty="0"/>
          </a:p>
        </p:txBody>
      </p:sp>
      <p:sp>
        <p:nvSpPr>
          <p:cNvPr id="3" name="Footer Placeholder 2" hidden="1"/>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smtClean="0"/>
              <a:t> Slide </a:t>
            </a:r>
            <a:fld id="{F1733E7F-F35A-45C7-967F-B65877603703}" type="slidenum">
              <a:rPr lang="en-US" smtClean="0"/>
              <a:pPr>
                <a:defRPr/>
              </a:pPr>
              <a:t>77</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684305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79" y="1371600"/>
            <a:ext cx="7223761" cy="4937125"/>
          </a:xfrm>
        </p:spPr>
        <p:txBody>
          <a:bodyPr/>
          <a:lstStyle/>
          <a:p>
            <a:r>
              <a:rPr lang="en-US" sz="2400" dirty="0" smtClean="0"/>
              <a:t>Time approval is important to pay our employees:</a:t>
            </a:r>
          </a:p>
          <a:p>
            <a:pPr marL="457200" indent="-457200">
              <a:buFont typeface="Arial" panose="020B0604020202020204" pitchFamily="34" charset="0"/>
              <a:buChar char="•"/>
            </a:pPr>
            <a:r>
              <a:rPr lang="en-US" sz="2400" i="1" dirty="0" smtClean="0"/>
              <a:t>If time is not approved</a:t>
            </a:r>
            <a:r>
              <a:rPr lang="en-US" sz="2400" dirty="0" smtClean="0"/>
              <a:t>:</a:t>
            </a:r>
          </a:p>
          <a:p>
            <a:pPr marL="1200150" lvl="1" indent="-457200">
              <a:buFont typeface="Arial" panose="020B0604020202020204" pitchFamily="34" charset="0"/>
              <a:buChar char="•"/>
            </a:pPr>
            <a:r>
              <a:rPr lang="en-US" dirty="0" smtClean="0"/>
              <a:t>Permanent Part-time</a:t>
            </a:r>
            <a:r>
              <a:rPr lang="en-US" dirty="0"/>
              <a:t>, Winter Permanent Part-time </a:t>
            </a:r>
            <a:r>
              <a:rPr lang="en-US" dirty="0" smtClean="0"/>
              <a:t>and Temporary Employees may not be paid until the next pay period</a:t>
            </a:r>
          </a:p>
          <a:p>
            <a:pPr marL="1200150" lvl="1" indent="-457200">
              <a:buFont typeface="Arial" panose="020B0604020202020204" pitchFamily="34" charset="0"/>
              <a:buChar char="•"/>
            </a:pPr>
            <a:r>
              <a:rPr lang="en-US" dirty="0" smtClean="0"/>
              <a:t>Permanent </a:t>
            </a:r>
            <a:r>
              <a:rPr lang="en-US" dirty="0"/>
              <a:t>F</a:t>
            </a:r>
            <a:r>
              <a:rPr lang="en-US" dirty="0" smtClean="0"/>
              <a:t>ull Time are paid based on their work schedule and no overtime will be paid </a:t>
            </a:r>
            <a:r>
              <a:rPr lang="en-US" dirty="0"/>
              <a:t>until the next pay </a:t>
            </a:r>
            <a:r>
              <a:rPr lang="en-US" dirty="0" smtClean="0"/>
              <a:t>period</a:t>
            </a:r>
          </a:p>
          <a:p>
            <a:pPr marL="457200" indent="-457200">
              <a:buFont typeface="Arial" panose="020B0604020202020204" pitchFamily="34" charset="0"/>
              <a:buChar char="•"/>
            </a:pPr>
            <a:r>
              <a:rPr lang="en-US" sz="2400" dirty="0" smtClean="0"/>
              <a:t>Supervisors who fail to approve and monitor their employees time may be subject to corrective or disciplinary action</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Consequences</a:t>
            </a:r>
            <a:endParaRPr lang="en-US" dirty="0"/>
          </a:p>
        </p:txBody>
      </p:sp>
      <p:pic>
        <p:nvPicPr>
          <p:cNvPr id="6"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498080" y="1405224"/>
            <a:ext cx="1419727" cy="495112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927563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Course Design</a:t>
            </a:r>
            <a:endParaRPr lang="en-US" dirty="0"/>
          </a:p>
        </p:txBody>
      </p:sp>
      <p:sp>
        <p:nvSpPr>
          <p:cNvPr id="6" name="Content Placeholder 4"/>
          <p:cNvSpPr txBox="1">
            <a:spLocks/>
          </p:cNvSpPr>
          <p:nvPr/>
        </p:nvSpPr>
        <p:spPr>
          <a:xfrm>
            <a:off x="2023354" y="1398588"/>
            <a:ext cx="6937766"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Throughout the course you will be asked to make decisions based on the type of employees you supervise.  This has been done to:</a:t>
            </a:r>
          </a:p>
          <a:p>
            <a:pPr marL="342900" indent="-342900">
              <a:buFont typeface="Arial" panose="020B0604020202020204" pitchFamily="34" charset="0"/>
              <a:buChar char="•"/>
            </a:pPr>
            <a:r>
              <a:rPr lang="en-US" sz="2000" dirty="0" smtClean="0"/>
              <a:t>Customize the course based on your needs</a:t>
            </a:r>
          </a:p>
          <a:p>
            <a:pPr marL="342900" indent="-342900">
              <a:buFont typeface="Arial" panose="020B0604020202020204" pitchFamily="34" charset="0"/>
              <a:buChar char="•"/>
            </a:pPr>
            <a:r>
              <a:rPr lang="en-US" sz="2000" dirty="0" smtClean="0"/>
              <a:t>Shorten the duration of the course</a:t>
            </a:r>
          </a:p>
          <a:p>
            <a:pPr marL="342900" indent="-342900">
              <a:buFont typeface="Arial" panose="020B0604020202020204" pitchFamily="34" charset="0"/>
              <a:buChar char="•"/>
            </a:pPr>
            <a:r>
              <a:rPr lang="en-US" sz="2000" dirty="0" smtClean="0"/>
              <a:t>Make additional content available to you should you want to review it based on future needs</a:t>
            </a:r>
          </a:p>
          <a:p>
            <a:pPr marL="342900" indent="-342900">
              <a:buFont typeface="Arial" panose="020B0604020202020204" pitchFamily="34" charset="0"/>
              <a:buChar char="•"/>
            </a:pPr>
            <a:endParaRPr lang="en-US" sz="2000" dirty="0" smtClean="0"/>
          </a:p>
          <a:p>
            <a:pPr marL="457200" indent="-457200">
              <a:buFont typeface="Arial" panose="020B0604020202020204" pitchFamily="34" charset="0"/>
              <a:buChar char="•"/>
            </a:pPr>
            <a:endParaRPr lang="en-US" sz="2000" dirty="0"/>
          </a:p>
          <a:p>
            <a:endParaRPr lang="en-US" sz="2000" dirty="0"/>
          </a:p>
          <a:p>
            <a:pPr algn="ctr"/>
            <a:r>
              <a:rPr lang="en-US" sz="2000" i="1" dirty="0" smtClean="0">
                <a:solidFill>
                  <a:srgbClr val="FF00FF"/>
                </a:solidFill>
              </a:rPr>
              <a:t>	</a:t>
            </a:r>
            <a:endParaRPr lang="en-US" sz="2000" i="1" dirty="0">
              <a:solidFill>
                <a:srgbClr val="FF00FF"/>
              </a:solidFill>
            </a:endParaRPr>
          </a:p>
        </p:txBody>
      </p:sp>
      <p:sp>
        <p:nvSpPr>
          <p:cNvPr id="7" name="Content Placeholder 4"/>
          <p:cNvSpPr txBox="1">
            <a:spLocks/>
          </p:cNvSpPr>
          <p:nvPr/>
        </p:nvSpPr>
        <p:spPr>
          <a:xfrm>
            <a:off x="2140132" y="1246188"/>
            <a:ext cx="6668587"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smtClean="0"/>
          </a:p>
        </p:txBody>
      </p:sp>
      <p:sp>
        <p:nvSpPr>
          <p:cNvPr id="8" name="TextBox 7">
            <a:hlinkClick r:id="rId5" action="ppaction://hlinksldjump"/>
          </p:cNvPr>
          <p:cNvSpPr txBox="1"/>
          <p:nvPr/>
        </p:nvSpPr>
        <p:spPr>
          <a:xfrm>
            <a:off x="3944551" y="4955079"/>
            <a:ext cx="1542477"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Continue</a:t>
            </a:r>
            <a:endParaRPr lang="en-US" dirty="0"/>
          </a:p>
        </p:txBody>
      </p:sp>
      <p:sp>
        <p:nvSpPr>
          <p:cNvPr id="10" name="TextBox 9"/>
          <p:cNvSpPr txBox="1"/>
          <p:nvPr/>
        </p:nvSpPr>
        <p:spPr>
          <a:xfrm>
            <a:off x="2256816" y="4402569"/>
            <a:ext cx="4917949" cy="400110"/>
          </a:xfrm>
          <a:prstGeom prst="rect">
            <a:avLst/>
          </a:prstGeom>
          <a:noFill/>
        </p:spPr>
        <p:txBody>
          <a:bodyPr wrap="none" rtlCol="0">
            <a:spAutoFit/>
          </a:bodyPr>
          <a:lstStyle/>
          <a:p>
            <a:r>
              <a:rPr lang="en-US" sz="2000" i="1" dirty="0" smtClean="0"/>
              <a:t>Click the button below to continue the course.</a:t>
            </a:r>
            <a:endParaRPr lang="en-US" sz="2000" i="1" dirty="0"/>
          </a:p>
        </p:txBody>
      </p:sp>
      <p:pic>
        <p:nvPicPr>
          <p:cNvPr id="11" name="Brian"/>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82880" y="1423698"/>
            <a:ext cx="1764955" cy="47551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1526910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88"/>
  <p:tag name="ARTICULATE_PROJECT_CHECK" val="0"/>
  <p:tag name="ARTICULATE_REFERENCE_ID" val="97d17611-cdb1-4d95-b01a-d351a100cef7"/>
  <p:tag name="ARTICULATE_META_COURSE_ID" val="4EHn8n9XVaR_course_id"/>
  <p:tag name="ARTICULATE_META_NAME" val="Prince, Jason M"/>
  <p:tag name="ARTICULATE_META_NAME_SET" val="True"/>
  <p:tag name="ARTICULATE_REFERENCE_TYPE_21" val="0"/>
  <p:tag name="ARTICULATE_REFERENCE_21" val="http://intranet.dot.state.co.us/business/payroll/Payroll_Sch_Biweekly/view"/>
  <p:tag name="ARTICULATE_REFERENCE_TITLE_21" val="Biweekly Pay Schedule"/>
  <p:tag name="ARTICULATE_REFERENCE_ID_21" val="f16f9deb-d741-4529-a1cb-d79fc8525cef"/>
  <p:tag name="ARTICULATE_PACKAGE_INSTRUCTIONS" val="Fix my file ;)"/>
  <p:tag name="ARTICULATE_PACKAGE_VERSION" val="1.0"/>
  <p:tag name="ARTICULATE_PACKAGE_AUTHOR" val="Prince, Jason M"/>
  <p:tag name="ARTICULATE_PACKAGE_TITLE" val="00_Manager Time Approval Course"/>
  <p:tag name="ARTICULATE_PACKAGE_NAME" val="C:\Users\princej\Desktop\00_Manager Time Approval Course_package.zip"/>
  <p:tag name="ARTICULATE_REFERENCE_TYPE_1" val="0"/>
  <p:tag name="ARTICULATE_REFERENCE_1" val="http://intranet.dot.state.co.us/resources/policy-procedure/documents/1204.2/view"/>
  <p:tag name="ARTICULATE_REFERENCE_TITLE_1" val="1204.2 PD CDOT General Leave Procedures"/>
  <p:tag name="ARTICULATE_REFERENCE_ID_1" val="81fb42cf-487a-47a6-b7f5-9d8e18f2c807"/>
  <p:tag name="ARTICULATE_REFERENCE_TYPE_2" val="0"/>
  <p:tag name="ARTICULATE_REFERENCE_2" val="http://intranet/resources/policy-procedure/documents/1206.1"/>
  <p:tag name="ARTICULATE_REFERENCE_TITLE_2" val="1206.1 PD Family Medical Leave Program Combined"/>
  <p:tag name="ARTICULATE_REFERENCE_ID_2" val="4a04c460-8c8b-494f-97bb-29fc6f219e13"/>
  <p:tag name="ARTICULATE_REFERENCE_TYPE_3" val="0"/>
  <p:tag name="ARTICULATE_REFERENCE_3" val="http://intranet/resources/policy-procedure/documents/1206.1"/>
  <p:tag name="ARTICULATE_REFERENCE_TITLE_3" val="1230.0 PD Hours of Work and Overtime Compensation"/>
  <p:tag name="ARTICULATE_REFERENCE_ID_3" val="093c902b-2c37-4ae3-96ad-9d2dca7f0249"/>
  <p:tag name="ARTICULATE_REFERENCE_TYPE_4" val="0"/>
  <p:tag name="ARTICULATE_REFERENCE_4" val="http://intranet.dot.state.co.us/resources/policy-procedure/documents/1230-1/view"/>
  <p:tag name="ARTICULATE_REFERENCE_TITLE_4" val="1230.1 PD Flextime Agreements"/>
  <p:tag name="ARTICULATE_REFERENCE_ID_4" val="58b6c1ff-7e63-49a3-a19c-de69e16056a2"/>
  <p:tag name="ARTICULATE_REFERENCE_TYPE_5" val="0"/>
  <p:tag name="ARTICULATE_REFERENCE_5" val="http://intranet.dot.state.co.us/resources/policy-procedure/documents/1230-2/view"/>
  <p:tag name="ARTICULATE_REFERENCE_TITLE_5" val="1230.2 PD Compensation for Overtime- On-Call- Call Back Shift Differential and Compensatory"/>
  <p:tag name="ARTICULATE_REFERENCE_ID_5" val="a79ee37e-a646-49cf-8320-ac678d04a358"/>
  <p:tag name="ARTICULATE_REFERENCE_TYPE_6" val="0"/>
  <p:tag name="ARTICULATE_REFERENCE_6" val="http://intranet.dot.state.co.us/business/payroll/Payroll_Sch_Biweekly/view"/>
  <p:tag name="ARTICULATE_REFERENCE_TITLE_6" val="Biweekly Pay Schedule"/>
  <p:tag name="ARTICULATE_REFERENCE_ID_6" val="f16f9deb-d741-4529-a1cb-d79fc8525cef"/>
  <p:tag name="ARTICULATE_REFERENCE_TYPE_7" val="1"/>
  <p:tag name="ARTICULATE_REFERENCE_7" val="C:\Users\princej\Desktop\00 Time Entry\S3_QR_02_Flex Schedule Checklist.pdf"/>
  <p:tag name="ARTICULATE_REFERENCE_TITLE_7" val="Flex Schedule Checklist"/>
  <p:tag name="ARTICULATE_REFERENCE_ID_7" val="15ef55c7-201d-43ed-abf8-20fad3e370c8"/>
  <p:tag name="ARTICULATE_REFERENCE_TYPE_8" val="0"/>
  <p:tag name="ARTICULATE_REFERENCE_8" val="http://intranet.dot.state.co.us/business/center-for-human-resources-management/human-resources-forms/Flextime-Agreement/view"/>
  <p:tag name="ARTICULATE_REFERENCE_TITLE_8" val="Flextime Agreement Page"/>
  <p:tag name="ARTICULATE_REFERENCE_ID_8" val="80a838da-7034-4210-9f96-8e464c662cca"/>
  <p:tag name="ARTICULATE_REFERENCE_TYPE_9" val="1"/>
  <p:tag name="ARTICULATE_REFERENCE_9" val="C:\Users\princej\Desktop\00 Time Entry\Flextime-Agreement.docx"/>
  <p:tag name="ARTICULATE_REFERENCE_TITLE_9" val="Flextime Agreement Form"/>
  <p:tag name="ARTICULATE_REFERENCE_ID_9" val="5ae832ed-63a2-4478-85ac-9b2916478f40"/>
  <p:tag name="ARTICULATE_REFERENCE_TYPE_10" val="0"/>
  <p:tag name="ARTICULATE_REFERENCE_10" val="http://www.dol.gov/whd/flsa/"/>
  <p:tag name="ARTICULATE_REFERENCE_TITLE_10" val="FLSA"/>
  <p:tag name="ARTICULATE_REFERENCE_ID_10" val="186cc6e9-aa4a-415c-aac3-ee5b1a1696ab"/>
  <p:tag name="ARTICULATE_REFERENCE_TYPE_11" val="1"/>
  <p:tag name="ARTICULATE_REFERENCE_11" val="C:\Users\princej\Desktop\00 Time Entry\cdot-1220.pdf"/>
  <p:tag name="ARTICULATE_REFERENCE_TITLE_11" val="Form 1220 Non-exempt Comp Time in Lieu of Cash Agreement"/>
  <p:tag name="ARTICULATE_REFERENCE_ID_11" val="51364612-a8a7-4fa7-93ef-bf922b5d7008"/>
  <p:tag name="ARTICULATE_REFERENCE_TYPE_12" val="1"/>
  <p:tag name="ARTICULATE_REFERENCE_12" val="C:\Users\princej\Desktop\00 Time Entry\05_Time and Leave Rules\Guidance for Charging Time to Eligible Federal Aid Projects and Indirects.pdf"/>
  <p:tag name="ARTICULATE_REFERENCE_TITLE_12" val="Guidance for Charging Time to Eligible Federal Aid Projects and Indirects"/>
  <p:tag name="ARTICULATE_REFERENCE_ID_12" val="0887f522-c32c-412e-a233-f7bb00b05d71"/>
  <p:tag name="ARTICULATE_REFERENCE_TYPE_13" val="0"/>
  <p:tag name="ARTICULATE_REFERENCE_13" val="http://intranet.dot.state.co.us/employees/howdoi/articles/how-do-i-sap-ess/timekeepers_list/view"/>
  <p:tag name="ARTICULATE_REFERENCE_TITLE_13" val="List of CDOT Timekeepers"/>
  <p:tag name="ARTICULATE_REFERENCE_ID_13" val="fe2e1071-777f-40fc-8b3e-ab373664b34e"/>
  <p:tag name="ARTICULATE_REFERENCE_TYPE_14" val="0"/>
  <p:tag name="ARTICULATE_REFERENCE_14" val="http://intranet.dot.state.co.us/business/payroll/Payroll_Sch_Monthly/view"/>
  <p:tag name="ARTICULATE_REFERENCE_TITLE_14" val="Monthly Pay Schedule"/>
  <p:tag name="ARTICULATE_REFERENCE_ID_14" val="3b021ccd-22aa-4cf5-a7c6-d349a9b41915"/>
  <p:tag name="ARTICULATE_REFERENCE_TYPE_15" val="0"/>
  <p:tag name="ARTICULATE_REFERENCE_15" val="http://intranet.dot.state.co.us/business/payroll/payroll-contacts"/>
  <p:tag name="ARTICULATE_REFERENCE_TITLE_15" val="Payroll Office Contacts"/>
  <p:tag name="ARTICULATE_REFERENCE_ID_15" val="ab43ed01-5231-4122-94a7-58baf693ec39"/>
  <p:tag name="ARTICULATE_REFERENCE_TYPE_16" val="1"/>
  <p:tag name="ARTICULATE_REFERENCE_16" val="C:\Users\princej\Desktop\00 Time Entry\S3_QR_02_Regular Time Checklist.pdf"/>
  <p:tag name="ARTICULATE_REFERENCE_TITLE_16" val="Regular Time Checklist"/>
  <p:tag name="ARTICULATE_REFERENCE_ID_16" val="48cf3bb4-54d1-4d3e-86c7-7d21b4c300ad"/>
  <p:tag name="ARTICULATE_REFERENCE_TYPE_17" val="1"/>
  <p:tag name="ARTICULATE_REFERENCE_17" val="C:\Users\princej\Desktop\00 Time Entry\S3_QR_03_Shift Premium.pdf"/>
  <p:tag name="ARTICULATE_REFERENCE_TITLE_17" val="Shift Premium Pay"/>
  <p:tag name="ARTICULATE_REFERENCE_ID_17" val="e9a60642-5c2d-444b-b9fe-c8836afe567c"/>
  <p:tag name="ARTICULATE_REFERENCE_TYPE_18" val="1"/>
  <p:tag name="ARTICULATE_REFERENCE_18" val="C:\Users\princej\Desktop\00 Time Entry\S4_QR_01_Understanding Leave Typesv2.pdf"/>
  <p:tag name="ARTICULATE_REFERENCE_TITLE_18" val="Understanding Leave Types"/>
  <p:tag name="ARTICULATE_REFERENCE_ID_18" val="376a4a0a-9d53-4b03-9f60-562d962adfdd"/>
  <p:tag name="ARTICULATE_REFERENCE_TYPE_19" val="0"/>
  <p:tag name="ARTICULATE_REFERENCE_19" val="http://intranet.dot.state.co.us/business/center-for-human-resources-management/chrm-reports/hr-by-the-numbers/work-schedule-report/view"/>
  <p:tag name="ARTICULATE_REFERENCE_TITLE_19" val="Work Schedule Report"/>
  <p:tag name="ARTICULATE_REFERENCE_ID_19" val="a593b218-9653-4c98-bb56-4714ccc0952e"/>
  <p:tag name="ARTICULATE_REFERENCE_TYPE_20" val="0"/>
  <p:tag name="ARTICULATE_REFERENCE_20" val="http://intranet.dot.state.co.us/employees/howdoi/articles/work-schedules"/>
  <p:tag name="ARTICULATE_REFERENCE_TITLE_20" val="Work Schedule FAQ Page"/>
  <p:tag name="ARTICULATE_REFERENCE_ID_20" val="8d266553-da81-4500-b7b1-d866965afa6b"/>
  <p:tag name="ARTICULATE_REFERENCE_COUNT" val="20"/>
  <p:tag name="ARTICULATE_PLAYER_GLOSSARY_XML" val="&lt;?xml version=&quot;1.0&quot; encoding=&quot;utf-16&quot;?&gt;&lt;glossary xmlns:xsi=&quot;http://www.w3.org/2001/XMLSchema-instance&quot; xmlns:xsd=&quot;http://www.w3.org/2001/XMLSchema&quot;&gt;&lt;terms&gt;&lt;term name=&quot;Personnel Number&quot; definition=&quot;A unique number assigned by SAP to an Employee.&quot;&gt;&lt;TranslationGuid&gt;c8eac95f-cd6c-4939-bb0d-fc81850859a1&lt;/TranslationGuid&gt;&lt;/term&gt;&lt;term name=&quot;Attendance/Absence type&quot; definition=&quot;Attendance/Absence type - Describes the reason for the attendance or absence. Absence types describe an employee’s leave in more detail whereas attendance types document employees' work type, such as regular vs overtime.&quot;&gt;&lt;TranslationGuid&gt;c525de2e-d169-4a24-95e1-c2912d61fc13&lt;/TranslationGuid&gt;&lt;/term&gt;&lt;term name=&quot;Date Hours&quot; definition=&quot;Hours worked on the calendar day.&quot;&gt;&lt;TranslationGuid&gt;9d332eca-26c6-43a4-9cd8-1db533234dfc&lt;/TranslationGuid&gt;&lt;/term&gt;&lt;term name=&quot;Start and Stop &quot; definition=&quot;Start and stop time for the work. Significant when calculating shift differential.&quot;&gt;&lt;TranslationGuid&gt;29ac4d82-45c8-452b-af4d-e89d297a7d62&lt;/TranslationGuid&gt;&lt;/term&gt;&lt;term name=&quot;Receiver Cost Center &quot; definition=&quot;Cost center to which time entry costs are charged.&quot;&gt;&lt;TranslationGuid&gt;d0b67bde-883a-448b-b562-81b2fcda9141&lt;/TranslationGuid&gt;&lt;/term&gt;&lt;term name=&quot;Receiver Order&quot; definition=&quot;Work order used to receive the cost of the time. Links the time entry and the MLOS budget.&quot;&gt;&lt;TranslationGuid&gt;c998887f-f7d3-48fd-b948-093d3ee2b5d7&lt;/TranslationGuid&gt;&lt;/term&gt;&lt;term name=&quot;WBS&quot; definition=&quot;Work Breakdown Structure. Identifies project and phase to which time entry costs are charged.&quot;&gt;&lt;TranslationGuid&gt;7455410a-5f5b-4a45-a87b-e54239376506&lt;/TranslationGuid&gt;&lt;/term&gt;&lt;term name=&quot;Wage Type&quot; definition=&quot;Code used to capture on call or shift premium pay.&quot;&gt;&lt;TranslationGuid&gt;1fe63900-5a21-4d7c-a55e-256fc6a9db8a&lt;/TranslationGuid&gt;&lt;/term&gt;&lt;term name=&quot;Overtime&quot; definition=&quot;Hours worked in excess of 40 hours in a work week. Time paid, at a minimum, is time and a half.&quot;&gt;&lt;TranslationGuid&gt;fe6eda77-1781-4950-b08c-b6e8796a83e2&lt;/TranslationGuid&gt;&lt;/term&gt;&lt;term name=&quot;Additional Regular Time &quot; definition=&quot;Hours entered in excess of 40 hours in a work week. Time paid at standard rate.&quot;&gt;&lt;TranslationGuid&gt;9fa5205f-0365-4cf7-8d54-a0d3472dbb60&lt;/TranslationGuid&gt;&lt;/term&gt;&lt;term name=&quot;Comp Time&quot; definition=&quot;Compensatory time is not leave, but a form of compensation. Compensatory time off is time off during regularly scheduled work hours in lieu of a cash payment for overtime worked by non-exempt employees.&quot;&gt;&lt;TranslationGuid&gt;0d6e8bb0-4825-4a44-ad2c-4e257c829e33&lt;/TranslationGuid&gt;&lt;/term&gt;&lt;term name=&quot;Unscheduled Time &quot; definition=&quot;Time worked outside of an employee’s regular working times.&quot;&gt;&lt;TranslationGuid&gt;646ef94a-6ef8-420c-959f-4bf540fa485d&lt;/TranslationGuid&gt;&lt;/term&gt;&lt;term name=&quot;On Call&quot; definition=&quot;Designated employees are in on-call status when they are scheduled to be immediately available to work beyond the regular work schedule after they have left the job site. Compensation is provided for the additional restrictions placed on an employee who is away from the worksite but in on-call status.&quot;&gt;&lt;TranslationGuid&gt;4575eee6-d9d8-4be5-9828-6a1be2f36f93&lt;/TranslationGuid&gt;&lt;/term&gt;&lt;term name=&quot;1230.0 Hours worked and Overtime Compensation&quot; definition=&quot;This directive describes the policy for hours of work and compensation for overtime. &quot;&gt;&lt;TranslationGuid&gt;c5f29a2b-583d-4501-9319-d5f3f4288576&lt;/TranslationGuid&gt;&lt;/term&gt;&lt;term name=&quot;1230.2 Compensation for Overtime, On Call, Call Back, Shift Differential and Compensatory Time&quot; definition=&quot;This procedure is to establish standards and provide written guidelines that address the appropriate application of state statutes, fiscal, and personnel rules relating to work hours including overtime, on-call, call-back, shift differential, compensatory time and additional hours worked by exempt employees.&quot;&gt;&lt;TranslationGuid&gt;e0806bec-b6f1-43be-b7d8-eaefbaac5a2b&lt;/TranslationGuid&gt;&lt;/term&gt;&lt;term name=&quot;1206.1 PD Family Medical Leave Program Combined&quot; definition=&quot;This Procedural directive is designed to explain the rights of the Employee under the Family and Medical Leave Act.  &quot;&gt;&lt;TranslationGuid&gt;4d2a16cf-50d5-410a-bba5-1c82a74ab149&lt;/TranslationGuid&gt;&lt;/term&gt;&lt;term name=&quot;1230.1 Flextime&quot; definition=&quot;This procedural directive establishes the flextime guides for CDOT. &quot;&gt;&lt;TranslationGuid&gt;6951ecbb-f64a-452f-8a4c-680bed00cb11&lt;/TranslationGuid&gt;&lt;/term&gt;&lt;term name=&quot;Fair Labor Standards Act (FLSA)&quot; definition=&quot;The FLSA establishes minimum wage, overtime pay, recordkeeping, and youth employment standards affecting employees in the private sector and in Federal, State, and local governments. &quot;&gt;&lt;TranslationGuid&gt;056be0be-413c-4a45-8663-20abc2fc1cb2&lt;/TranslationGuid&gt;&lt;/term&gt;&lt;term name=&quot;Work Schedule&quot; definition=&quot;The days and hours of the week an employee is expected to account for using a combination of working time and leave.&quot;&gt;&lt;TranslationGuid&gt;bcf2a6e7-9a65-4d69-9dd3-f0c73333832b&lt;/TranslationGuid&gt;&lt;/term&gt;&lt;term name=&quot;Exempt Employee&quot; definition=&quot;Any employee whose position has been determined in accordance with the Fair Labor Standards Act (FLSA) to be exempt from overtime compensation. The exempt category includes executive, administrative professional and professional positions.&quot;&gt;&lt;TranslationGuid&gt;56a9aa7b-6e36-4ea1-aa71-0fc6ff2d9b28&lt;/TranslationGuid&gt;&lt;/term&gt;&lt;term name=&quot;Non-exempt Employee&quot; definition=&quot;Any employee whose position has been determined, in accordance with the FLSA, as eligible to receive overtime compensation or compensatory time off for all hours worked in excess of forty per established work week.&quot;&gt;&lt;TranslationGuid&gt;ae5351f9-95b0-4fc3-8972-538c226fc246&lt;/TranslationGuid&gt;&lt;/term&gt;&lt;term name=&quot;Temporary&quot; definition=&quot;Temporary applies to a qualified person who is appointed to a non-permanent&amp;#xA;position. Temporary employees do not earn leave unless mandated by law. Temporary employees can use jury leave and administrative leave when appropriate.&quot;&gt;&lt;TranslationGuid&gt;a1afe589-f34f-4273-9912-ec413b7f62f4&lt;/TranslationGuid&gt;&lt;/term&gt;&lt;term name=&quot;Permanent Part Time&quot; definition=&quot;Employees whose positions are funded at less than 40 hours per week. Parttime&amp;#xA;employees earn pro-rated amounts of leave based on the number of hours they work in a month. Leave accrual rates are documented on the chart displayed in Chapter 5 of the State Personnel Board Rules and Administrative Procedures.&quot;&gt;&lt;TranslationGuid&gt;831f4f13-0650-4fe0-be54-932327a58a55&lt;/TranslationGuid&gt;&lt;/term&gt;&lt;term name=&quot;Permanent Full Time&quot; definition=&quot;Employees whose positions are funded to work 40 hours per week. Full time&amp;#xA;employees earn leave accruals based on the chart displayed in Chapter 5 of the State Personnel Board&quot;&gt;&lt;TranslationGuid&gt;1fcdda44-6aa3-419e-b414-96decce5517a&lt;/TranslationGuid&gt;&lt;/term&gt;&lt;term name=&quot;Exempt Incentive&quot; definition=&quot;Time off awarded to exempt employees when they have worked significant additional hours.&quot;&gt;&lt;TranslationGuid&gt;7911b3a1-f8ae-4ab0-b509-c4cc7f547c66&lt;/TranslationGuid&gt;&lt;/term&gt;&lt;term name=&quot;Shift Differential&quot; definition=&quot;An additional amount of pay added to the employee’s base pay rate in compensation for working certain shifts. Second shift hours fall between 4:00 PM to 11:00 PM; third shift hours fall between 11:00 PM to 6:00 AM.&quot;&gt;&lt;TranslationGuid&gt;b03101bd-8a54-411c-bc79-b9f4fc28e3f2&lt;/TranslationGuid&gt;&lt;/term&gt;&lt;term name=&quot;Essential Position&quot; definition=&quot;Non-exempt positions required to perform critical work or emergency services without delay or disruption. These positions are critical to the preservation of the health, safety or welfare of CDOT employees and the traveling public.&quot;&gt;&lt;TranslationGuid&gt;8be5630c-4f22-4e1c-b3d5-5978eb36ac7f&lt;/TranslationGuid&gt;&lt;/term&gt;&lt;term name=&quot;Scheduled Time&quot; definition=&quot;The period established by the appointing authority or his/her approving authority identifying hours worked by each employee. Each employee is assigned a SAP work schedule which documents the employee’s daily start time, meal period, and end time.&quot;&gt;&lt;TranslationGuid&gt;9a7ce6c1-0337-4bce-afab-a854ece43085&lt;/TranslationGuid&gt;&lt;/term&gt;&lt;term name=&quot;Monthly&quot; definition=&quot;A description of when compensation is paid to an employee.  &quot;&gt;&lt;TranslationGuid&gt;30c1cb99-6dbf-482c-b847-7624d8879a30&lt;/TranslationGuid&gt;&lt;/term&gt;&lt;term name=&quot;Bi-weekly&quot; definition=&quot;A description of when compensation is paid to an employee.  &quot;&gt;&lt;TranslationGuid&gt;e128b0d7-1add-43e5-b7c9-dce31eedd3b1&lt;/TranslationGuid&gt;&lt;/term&gt;&lt;term name=&quot;Personnel Board Rules and Personnel Directives Administrative Procedures&quot; definition=&quot;Rules that establish a simple and concise statewide HR requirements that apply throughout the state personnel system.&quot;&gt;&lt;TranslationGuid&gt;5b94f681-d685-49bb-90d3-7a5c50a53539&lt;/TranslationGuid&gt;&lt;/term&gt;&lt;term name=&quot;Work Center&quot; definition=&quot;Group of people, a single person, or equipment, which performs the maintenance work.&quot;&gt;&lt;TranslationGuid&gt;7274a599-bdf8-408e-ac9c-57441fbac6bf&lt;/TranslationGuid&gt;&lt;/term&gt;&lt;term name=&quot;Work Order&quot; definition=&quot;Used to plan, schedule, review, and authorize work prior to it's accomplishment&quot;&gt;&lt;TranslationGuid&gt;81272255-303f-4953-87ad-93da590630a2&lt;/TranslationGuid&gt;&lt;/term&gt;&lt;term name=&quot;A/A Type&quot; definition=&quot;Absence or Attendance Type. Represents the type of time worked. This may or may not be required depending on the type of time entry being recorded.&quot;&gt;&lt;TranslationGuid&gt;374743b6-131c-4228-a818-125c5b1ab0d1&lt;/TranslationGuid&gt;&lt;/term&gt;&lt;term name=&quot;Start and Stop Time&quot; definition=&quot;The time an employee is expected to start and stop work based on their work schedule.  &quot;&gt;&lt;TranslationGuid&gt;b7fa15dd-ada8-4a66-afac-8efc6ed4e9ee&lt;/TranslationGuid&gt;&lt;/term&gt;&lt;term name=&quot;Receiver Cost Center&quot; definition=&quot;The cost center which is credited during an allocation.&quot;&gt;&lt;TranslationGuid&gt;5b9fc407-ab0d-4840-a03d-ed28060ce0ce&lt;/TranslationGuid&gt;&lt;/term&gt;&lt;term name=&quot;Receiver Functional Area&quot; definition=&quot;The Functional Area code is a specific character code used to identify a provider on project revenue transactions.&quot;&gt;&lt;TranslationGuid&gt;5983d8d4-108c-43e9-9037-30474b7fa2c4&lt;/TranslationGuid&gt;&lt;/term&gt;&lt;term name=&quot;Regular Working Time&quot; definition=&quot;The normal working hours and schedule the employee is assigned to work.&quot;&gt;&lt;TranslationGuid&gt;23936b63-700e-4b94-8bc9-55975b6f7ca7&lt;/TranslationGuid&gt;&lt;/term&gt;&lt;term name=&quot;Attendance Quota &quot; definition=&quot;An infotype (IT2007) used to specify how many hours and employee is permitted to work and at what times&quot;&gt;&lt;TranslationGuid&gt;a6e43731-9dd6-4998-aa08-c9563aec796d&lt;/TranslationGuid&gt;&lt;/term&gt;&lt;term name=&quot;Alternate Holiday&quot; definition=&quot;Time taken by an Employee when a holiday falls on a regularly scheduled work day that an employee is required to work.&quot;&gt;&lt;TranslationGuid&gt;f0ac9af3-792d-4983-94d7-f3b0ed61a43a&lt;/TranslationGuid&gt;&lt;/term&gt;&lt;term name=&quot;Sick Leave&quot; definition=&quot;Time taken for health reasons only, including diagnostic and preventative examination, treatment and recovery of an employee or legal dependant. &quot;&gt;&lt;TranslationGuid&gt;41e80e60-1458-42e6-8c14-4948de81e7ad&lt;/TranslationGuid&gt;&lt;/term&gt;&lt;term name=&quot;Annual Leave&quot; definition=&quot;Leave used for personal needs including vacation and in some cases, may include other types of leave (e.g. exhaustion of sick leave, family medical leave or short-term disability waiting period).&quot;&gt;&lt;TranslationGuid&gt;a2b37664-c3a4-4ab5-950e-1344049d5167&lt;/TranslationGuid&gt;&lt;/term&gt;&lt;term name=&quot;Quota&quot; definition=&quot;The combination of all of the types of leave available to an employee to use in place of their regular working time.  &quot;&gt;&lt;TranslationGuid&gt;c62d6e7b-de69-47e6-83ee-c05ef0bd50a5&lt;/TranslationGuid&gt;&lt;/term&gt;&lt;term name=&quot;Accrual&quot; definition=&quot;The accumulation of annual and sick leave by an employee.&quot;&gt;&lt;TranslationGuid&gt;98bc3d59-8344-4583-8367-ad79406af828&lt;/TranslationGuid&gt;&lt;/term&gt;&lt;term name=&quot;Time Collision&quot; definition=&quot;An error produced when a a record does not fall within the rules and procedures used by SAP to validate working time.&quot;&gt;&lt;TranslationGuid&gt;1e46d2e5-4a71-49f5-8c15-d19b4a7b887e&lt;/TranslationGuid&gt;&lt;/term&gt;&lt;term name=&quot;Leave Without Pay&quot; definition=&quot;Unpaid leave granted after all leave has been used.  &quot;&gt;&lt;TranslationGuid&gt;761483dc-c967-4ce9-885b-de38667ad86c&lt;/TranslationGuid&gt;&lt;/term&gt;&lt;term name=&quot;1204.2 CDOT General Leave Procedures&quot; definition=&quot;This directive defined CDOT's leave procedures, establishes and outlines uniform guidelines for the administration of parental, acidemic leave and volunteer leave.  &quot;&gt;&lt;TranslationGuid&gt;f11afd7f-385c-406a-903e-9c1591d777d0&lt;/TranslationGuid&gt;&lt;/term&gt;&lt;/terms&gt;&lt;/glossary&gt;"/>
  <p:tag name="ARTICULATE_USED_PAGE_ORIENTATION" val="1"/>
  <p:tag name="ARTICULATE_USED_PAGE_SIZE" val="1"/>
  <p:tag name="TAG_BACKING_FORM_KEY" val="1116256-c:\users\princej\desktop\old deliverables\time approver course\00_manager time approval course.pptx"/>
  <p:tag name="ARTICULATE_SLIDE_COUNT" val="77"/>
  <p:tag name="ARTICULATE_PRESENTER_VERSION"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456"/>
  <p:tag name="ORIGINAL_AUDIO_FILEPATH" val="C:\Users\princej\Desktop\06.wav"/>
  <p:tag name="ELAPSEDTIME" val="11.20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CHARACTER_FILE" val=".\characters\84d0ca75-a620-42c2-87fa-6a044d171ca6.png"/>
  <p:tag name="ARTICULATE_CHARACTER_TYPE" val="photographic"/>
  <p:tag name="ARTICULATE_CHARACTER_ID" val="Brian"/>
  <p:tag name="ARTICULATE_CHARACTER_CROP" val="_E5D6375a"/>
</p:tagLst>
</file>

<file path=ppt/tags/tag101.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3_I_04_Comp Time.intr"/>
  <p:tag name="ARTICULATE_SHOW_IN_MENU" val="multipleitems"/>
  <p:tag name="ENGAGE_INTERACTION_FINISH" val="2"/>
  <p:tag name="ENGAGE_INTERACTION_FINISH_MESSAGE" val="Next Slide"/>
  <p:tag name="AUDIO_ID" val="625"/>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OVERRIDE" val="ENGAGE_INTERACTION_SLIDE"/>
  <p:tag name="ENGAGE_INTERACTION_TITLE" val="Comp Time "/>
  <p:tag name="ARTICULATE_DESCRIPTION" val="FAQ - 4 Questions (Including Introduction)"/>
  <p:tag name="ENGAGE_INTERACTION_SLIDE_ID" val="625"/>
  <p:tag name="ENGAGE_INTERACTION_FORCE_UPDATE" val="0"/>
  <p:tag name="ENGAGE_LAST_MODIFY_DATE" val="42829.6169791667"/>
  <p:tag name="EMBEDDEDCONTENT_LASTWRITETIMEUTC" val="2017-04-04 20:48:27Z"/>
  <p:tag name="ELAPSEDTIME" val="112"/>
  <p:tag name="ENGAGE_PRESENTATION_MODE" val="interactive"/>
  <p:tag name="ENGAGE_EDIT_MODE" val="1"/>
</p:tagLst>
</file>

<file path=ppt/tags/tag10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0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5.xml><?xml version="1.0" encoding="utf-8"?>
<p:tagLst xmlns:a="http://schemas.openxmlformats.org/drawingml/2006/main" xmlns:r="http://schemas.openxmlformats.org/officeDocument/2006/relationships" xmlns:p="http://schemas.openxmlformats.org/presentationml/2006/main">
  <p:tag name="QUIZMAKER_QUIZ_FILENAME" val="C:\Users\princej\Desktop\00 Time Entry\S3_Q_02_Knowledge Check Comp Time.quiz"/>
  <p:tag name="ARTICULATE_SHOW_IN_MENU" val="multipleitems"/>
  <p:tag name="AQP_PASS_ACTION" val="2"/>
  <p:tag name="AQP_FAIL_ACTION" val="2"/>
  <p:tag name="AUDIO_ID" val="628"/>
  <p:tag name="OVERRIDE" val="QUIZMAKER_QUIZ_SLIDE"/>
  <p:tag name="QUIZMAKER_QUIZ_TITLE" val="Knowledge Check: Comp Time"/>
  <p:tag name="ARTICULATE_DESCRIPTION" val="Quiz - 2 questions"/>
  <p:tag name="QUIZMAKER_QUIZ_SLIDE_ID" val="628"/>
  <p:tag name="QUIZMAKER_QUIZ_FORCE_UPDATE" val="0"/>
  <p:tag name="AQP_PASS_SCORE" val="0"/>
  <p:tag name="QUIZMAKER_LAST_MODIFY_DATE" val="42516.3799421296"/>
  <p:tag name="EMBEDDEDCONTENT_LASTWRITETIMEUTC" val="2016-05-26 15:07:07Z"/>
  <p:tag name="ARTICULATE_NAV_LEVEL" val="3"/>
  <p:tag name="ARTICULATE_SLIDE_PRESENTER_GUID" val="388f55a5-4e2c-4ea0-8d49-fddca3e4e772"/>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0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07.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0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09.xml><?xml version="1.0" encoding="utf-8"?>
<p:tagLst xmlns:a="http://schemas.openxmlformats.org/drawingml/2006/main" xmlns:r="http://schemas.openxmlformats.org/officeDocument/2006/relationships" xmlns:p="http://schemas.openxmlformats.org/presentationml/2006/main">
  <p:tag name="AUDIO_ID" val="623"/>
  <p:tag name="ORIGINAL_AUDIO_FILEPATH" val="C:\Users\princej\Desktop\48_ExemptTimeOff.wav"/>
  <p:tag name="ELAPSEDTIME" val="46.62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8"/>
</p:tagLst>
</file>

<file path=ppt/tags/tag11.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1_I_01_Why Is Time Approval Important.intr"/>
  <p:tag name="ENGAGE_INTERACTION_FINISH" val="2"/>
  <p:tag name="ENGAGE_INTERACTION_FINISH_MESSAGE" val="Next Slide"/>
  <p:tag name="AUDIO_ID" val="612"/>
  <p:tag name="OVERRIDE" val="ENGAGE_INTERACTION_SLIDE"/>
  <p:tag name="ENGAGE_INTERACTION_TITLE" val="Why is Time Approval Important?"/>
  <p:tag name="ARTICULATE_DESCRIPTION" val="Checklist - 5 Items (Including Introduction)"/>
  <p:tag name="ENGAGE_INTERACTION_SLIDE_ID" val="612"/>
  <p:tag name="ENGAGE_INTERACTION_FORCE_UPDATE" val="0"/>
  <p:tag name="ENGAGE_LAST_MODIFY_DATE" val="42709.6366550926"/>
  <p:tag name="EMBEDDEDCONTENT_LASTWRITETIMEUTC" val="2016-12-05 22:16:47Z"/>
  <p:tag name="ELAPSEDTIME" val="68"/>
  <p:tag name="ENGAGE_PRESENTATION_MODE" val="interactive"/>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HOW_IN_MENU" val="multipleitems"/>
</p:tagLst>
</file>

<file path=ppt/tags/tag110.xml><?xml version="1.0" encoding="utf-8"?>
<p:tagLst xmlns:a="http://schemas.openxmlformats.org/drawingml/2006/main" xmlns:r="http://schemas.openxmlformats.org/officeDocument/2006/relationships" xmlns:p="http://schemas.openxmlformats.org/presentationml/2006/main">
  <p:tag name="QUIZMAKER_QUIZ_FILENAME" val="C:\Users\princej\Desktop\00 Time Entry\S3_Q_03_Knowledge Check Exempt Time Off.quiz"/>
  <p:tag name="ARTICULATE_SHOW_IN_MENU" val="multipleitems"/>
  <p:tag name="AQP_PASS_ACTION" val="2"/>
  <p:tag name="AQP_FAIL_ACTION" val="2"/>
  <p:tag name="ARTICULATE_TITLE_TAG" val="Knowledge Check: Exempt Time Off"/>
  <p:tag name="AUDIO_ID" val="626"/>
  <p:tag name="OVERRIDE" val="QUIZMAKER_QUIZ_SLIDE"/>
  <p:tag name="QUIZMAKER_QUIZ_TITLE" val="Knowledge Check: Exempt Time Off"/>
  <p:tag name="ARTICULATE_DESCRIPTION" val="Quiz - 1 question"/>
  <p:tag name="QUIZMAKER_QUIZ_SLIDE_ID" val="626"/>
  <p:tag name="QUIZMAKER_QUIZ_FORCE_UPDATE" val="0"/>
  <p:tag name="AQP_PASS_SCORE" val="0"/>
  <p:tag name="QUIZMAKER_LAST_MODIFY_DATE" val="42499.4091550926"/>
  <p:tag name="EMBEDDEDCONTENT_LASTWRITETIMEUTC" val="2016-05-09 15:49:11Z"/>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1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12.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1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14.xml><?xml version="1.0" encoding="utf-8"?>
<p:tagLst xmlns:a="http://schemas.openxmlformats.org/drawingml/2006/main" xmlns:r="http://schemas.openxmlformats.org/officeDocument/2006/relationships" xmlns:p="http://schemas.openxmlformats.org/presentationml/2006/main">
  <p:tag name="AUDIO_ID" val="632"/>
  <p:tag name="ARTICULATE_TITLE_TAG" val="Section 4 Approving Leave"/>
  <p:tag name="ORIGINAL_AUDIO_FILEPATH" val="C:\Users\princej\Desktop\52_LeanringLogistics.wav"/>
  <p:tag name="ELAPSEDTIME" val="10.052"/>
  <p:tag name="ARTICULATE_NAV_LEVEL" val="2"/>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15.xml><?xml version="1.0" encoding="utf-8"?>
<p:tagLst xmlns:a="http://schemas.openxmlformats.org/drawingml/2006/main" xmlns:r="http://schemas.openxmlformats.org/officeDocument/2006/relationships" xmlns:p="http://schemas.openxmlformats.org/presentationml/2006/main">
  <p:tag name="AUDIO_ID" val="532"/>
  <p:tag name="ARTICULATE_TITLE_TAG" val="Learning Objectives"/>
  <p:tag name="ORIGINAL_AUDIO_FILEPATH" val="C:\Users\princej\Desktop\53_LearningObjectives.wav"/>
  <p:tag name="ELAPSEDTIME" val="8.96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16.xml><?xml version="1.0" encoding="utf-8"?>
<p:tagLst xmlns:a="http://schemas.openxmlformats.org/drawingml/2006/main" xmlns:r="http://schemas.openxmlformats.org/officeDocument/2006/relationships" xmlns:p="http://schemas.openxmlformats.org/presentationml/2006/main">
  <p:tag name="AUDIO_ID" val="635"/>
  <p:tag name="ORIGINAL_AUDIO_FILEPATH" val="C:\Users\princej\Desktop\Comm Leave Exp.wav"/>
  <p:tag name="ELAPSEDTIME" val="28.60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17.xml><?xml version="1.0" encoding="utf-8"?>
<p:tagLst xmlns:a="http://schemas.openxmlformats.org/drawingml/2006/main" xmlns:r="http://schemas.openxmlformats.org/officeDocument/2006/relationships" xmlns:p="http://schemas.openxmlformats.org/presentationml/2006/main">
  <p:tag name="AUDIO_ID" val="650"/>
  <p:tag name="ORIGINAL_AUDIO_FILEPATH" val="C:\Users\princej\Desktop\Leave Request Process.wav"/>
  <p:tag name="ELAPSEDTIME" val="42.16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4_I_01_Understanding Leave Types.intr"/>
  <p:tag name="ARTICULATE_SHOW_IN_MENU" val="multipleitems"/>
  <p:tag name="ENGAGE_INTERACTION_FINISH" val="2"/>
  <p:tag name="ENGAGE_INTERACTION_FINISH_MESSAGE" val="Next Slide"/>
  <p:tag name="AUDIO_ID" val="651"/>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 name="OVERRIDE" val="ENGAGE_INTERACTION_SLIDE"/>
  <p:tag name="ENGAGE_INTERACTION_TITLE" val="Common Leave Types"/>
  <p:tag name="ARTICULATE_DESCRIPTION" val="FAQ - 6 Questions (Including Introduction)"/>
  <p:tag name="ENGAGE_INTERACTION_SLIDE_ID" val="651"/>
  <p:tag name="ENGAGE_INTERACTION_FORCE_UPDATE" val="0"/>
  <p:tag name="ENGAGE_LAST_MODIFY_DATE" val="42830.5395023148"/>
  <p:tag name="EMBEDDEDCONTENT_LASTWRITETIMEUTC" val="2017-04-05 18:56:53Z"/>
  <p:tag name="ELAPSEDTIME" val="82"/>
  <p:tag name="ENGAGE_PRESENTATION_MODE" val="interactive"/>
</p:tagLst>
</file>

<file path=ppt/tags/tag11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2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2.xml><?xml version="1.0" encoding="utf-8"?>
<p:tagLst xmlns:a="http://schemas.openxmlformats.org/drawingml/2006/main" xmlns:r="http://schemas.openxmlformats.org/officeDocument/2006/relationships" xmlns:p="http://schemas.openxmlformats.org/presentationml/2006/main">
  <p:tag name="AUDIO_ID" val="664"/>
  <p:tag name="ORIGINAL_AUDIO_FILEPATH" val="C:\Users\princej\Desktop\59_ApprovingLeave.wav"/>
  <p:tag name="ELAPSEDTIME" val="11.65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23.xml><?xml version="1.0" encoding="utf-8"?>
<p:tagLst xmlns:a="http://schemas.openxmlformats.org/drawingml/2006/main" xmlns:r="http://schemas.openxmlformats.org/officeDocument/2006/relationships" xmlns:p="http://schemas.openxmlformats.org/presentationml/2006/main">
  <p:tag name="AUDIO_ID" val="637"/>
  <p:tag name="ORIGINAL_AUDIO_FILEPATH" val="C:\Users\princej\Desktop\Leave Approval and Quota Banks.wav"/>
  <p:tag name="ELAPSEDTIME" val="32.28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UDIO_ID" val="643"/>
  <p:tag name="ARTICULATE_TITLE_TAG" val="Absence Quota Report"/>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25.xml><?xml version="1.0" encoding="utf-8"?>
<p:tagLst xmlns:a="http://schemas.openxmlformats.org/drawingml/2006/main" xmlns:r="http://schemas.openxmlformats.org/officeDocument/2006/relationships" xmlns:p="http://schemas.openxmlformats.org/presentationml/2006/main">
  <p:tag name="VIDEO_ID" val="4227a309-1d49-4e05-9965-121115b0f35e"/>
  <p:tag name="VIDEO_SOURCE_TYPE" val="local"/>
  <p:tag name="OVERRIDE_SWF" val="YES"/>
  <p:tag name="THUMBNAIL_IS_PLACEHOLDER" val="False"/>
  <p:tag name="VIDEO_TITLE" val="S4_Absence Quota Report.mp4"/>
  <p:tag name="SWF_MOVIE_PATH" val="S4_Absence Quota Report.mp4"/>
  <p:tag name="SWF_MOVIE_PATH_ORIGINAL" val="S4_Absence Quota Report.mp4"/>
  <p:tag name="SWF_MOVIE_PATH_SOURCE" val="C:\Users\princej\Desktop\00 Time Entry\S4_Absence Quota Report.mp4"/>
  <p:tag name="CONTAINER" val="movieloader"/>
  <p:tag name="ART_PLAYER" val="YES"/>
  <p:tag name="VIDEO_SHOW_CONTROLS" val="False"/>
  <p:tag name="WINDOW_SIZE_WIDTH" val="1204"/>
  <p:tag name="WINDOW_SIZE_HEIGHT" val="772"/>
  <p:tag name="ARTICULATE_LAYER_TIMING" val="0.00"/>
  <p:tag name="VIDEO_MODE" val="video"/>
  <p:tag name="VIDEO_COMPRESSED_ON_IMPORT" val="False"/>
  <p:tag name="VIDEO_COMPRESS_ON_PUBLISH" val="True"/>
  <p:tag name="SWF_MOVIE_DURATION" val="96900"/>
  <p:tag name="VIDEO_KEY" val="1b261295-4d0b-4375-84b5-866a2de01f4b"/>
</p:tagLst>
</file>

<file path=ppt/tags/tag126.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4_I_02_Leave and Fiscal Year End.intr"/>
  <p:tag name="ARTICULATE_SHOW_IN_MENU" val="multipleitems"/>
  <p:tag name="ENGAGE_INTERACTION_FINISH" val="2"/>
  <p:tag name="ENGAGE_INTERACTION_FINISH_MESSAGE" val="Next Slide"/>
  <p:tag name="AUDIO_ID" val="648"/>
  <p:tag name="ARTICULATE_TITLE_TAG" val="Leave and Fiscal Year End"/>
  <p:tag name="OVERRIDE" val="ENGAGE_INTERACTION_SLIDE"/>
  <p:tag name="ENGAGE_INTERACTION_TITLE" val="S4_I_02_Leave and Fiscal Year End"/>
  <p:tag name="ARTICULATE_DESCRIPTION" val="Accordion - 4 Panels (Including Introduction)"/>
  <p:tag name="ENGAGE_INTERACTION_SLIDE_ID" val="648"/>
  <p:tag name="ENGAGE_INTERACTION_FORCE_UPDATE" val="0"/>
  <p:tag name="ENGAGE_LAST_MODIFY_DATE" val="42516.5226967593"/>
  <p:tag name="EMBEDDEDCONTENT_LASTWRITETIMEUTC" val="2016-05-26 18:32:41Z"/>
  <p:tag name="ENGAGE_PRESENTATION_MODE" val="interactive"/>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2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2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30.xml><?xml version="1.0" encoding="utf-8"?>
<p:tagLst xmlns:a="http://schemas.openxmlformats.org/drawingml/2006/main" xmlns:r="http://schemas.openxmlformats.org/officeDocument/2006/relationships" xmlns:p="http://schemas.openxmlformats.org/presentationml/2006/main">
  <p:tag name="AUDIO_ID" val="642"/>
  <p:tag name="ARTICULATE_TITLE_TAG" val="Annual Leave Use or Lose Report"/>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31.xml><?xml version="1.0" encoding="utf-8"?>
<p:tagLst xmlns:a="http://schemas.openxmlformats.org/drawingml/2006/main" xmlns:r="http://schemas.openxmlformats.org/officeDocument/2006/relationships" xmlns:p="http://schemas.openxmlformats.org/presentationml/2006/main">
  <p:tag name="VIDEO_ID" val="dd35070f-34a5-4bdc-8153-2f27e4134b28"/>
  <p:tag name="VIDEO_SOURCE_TYPE" val="local"/>
  <p:tag name="OVERRIDE_SWF" val="YES"/>
  <p:tag name="THUMBNAIL_IS_PLACEHOLDER" val="False"/>
  <p:tag name="VIDEO_TITLE" val="use or lose report.mp4"/>
  <p:tag name="SWF_MOVIE_PATH" val="use or lose report.mp4"/>
  <p:tag name="SWF_MOVIE_PATH_ORIGINAL" val="use or lose report.mp4"/>
  <p:tag name="SWF_MOVIE_PATH_SOURCE" val="C:\Users\princej\Desktop\00 Time Entry\06_Sound Files\use or lose\use or lose report.mp4"/>
  <p:tag name="CONTAINER" val="movieloader"/>
  <p:tag name="ART_PLAYER" val="YES"/>
  <p:tag name="VIDEO_SHOW_CONTROLS" val="True"/>
  <p:tag name="WINDOW_SIZE_WIDTH" val="1004"/>
  <p:tag name="WINDOW_SIZE_HEIGHT" val="652"/>
  <p:tag name="ARTICULATE_LAYER_TIMING" val="0.00"/>
  <p:tag name="VIDEO_MODE" val="video"/>
  <p:tag name="VIDEO_COMPRESSED_ON_IMPORT" val="False"/>
  <p:tag name="VIDEO_COMPRESS_ON_PUBLISH" val="True"/>
  <p:tag name="SWF_MOVIE_DURATION" val="123106"/>
  <p:tag name="VIDEO_KEY" val="4b9dec09-e3e6-46ca-88df-dc2f56a1d339"/>
</p:tagLst>
</file>

<file path=ppt/tags/tag1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0"/>
  <p:tag name="MARGIN_3" val="26.87504"/>
  <p:tag name="MARGIN_4" val="40.37504"/>
  <p:tag name="MARGIN_5" val="40.37504"/>
  <p:tag name="FONT_SIZE" val="11"/>
</p:tagLst>
</file>

<file path=ppt/tags/tag133.xml><?xml version="1.0" encoding="utf-8"?>
<p:tagLst xmlns:a="http://schemas.openxmlformats.org/drawingml/2006/main" xmlns:r="http://schemas.openxmlformats.org/officeDocument/2006/relationships" xmlns:p="http://schemas.openxmlformats.org/presentationml/2006/main">
  <p:tag name="AUDIO_ID" val="636"/>
  <p:tag name="ORIGINAL_AUDIO_FILEPATH" val="C:\Users\princej\Desktop\64_BudgetImpact.wav"/>
  <p:tag name="ELAPSEDTIME" val="27.82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8"/>
</p:tagLst>
</file>

<file path=ppt/tags/tag134.xml><?xml version="1.0" encoding="utf-8"?>
<p:tagLst xmlns:a="http://schemas.openxmlformats.org/drawingml/2006/main" xmlns:r="http://schemas.openxmlformats.org/officeDocument/2006/relationships" xmlns:p="http://schemas.openxmlformats.org/presentationml/2006/main">
  <p:tag name="AUDIO_ID" val="639"/>
  <p:tag name="ORIGINAL_AUDIO_FILEPATH" val="C:\Users\princej\Desktop\65_LeaveApprovalHelp.wav"/>
  <p:tag name="ELAPSEDTIME" val="21.81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8"/>
</p:tagLst>
</file>

<file path=ppt/tags/tag135.xml><?xml version="1.0" encoding="utf-8"?>
<p:tagLst xmlns:a="http://schemas.openxmlformats.org/drawingml/2006/main" xmlns:r="http://schemas.openxmlformats.org/officeDocument/2006/relationships" xmlns:p="http://schemas.openxmlformats.org/presentationml/2006/main">
  <p:tag name="QUIZMAKER_QUIZ_FILENAME" val="C:\Users\princej\Desktop\00 Time Entry\Check Your Knowledge Section Four.quiz"/>
  <p:tag name="ARTICULATE_SHOW_IN_MENU" val="multipleitems"/>
  <p:tag name="AQP_PASS_ACTION" val="2"/>
  <p:tag name="AQP_FAIL_ACTION" val="2"/>
  <p:tag name="AUDIO_ID" val="578"/>
  <p:tag name="ARTICULATE_TITLE_TAG" val="Knowledge Check"/>
  <p:tag name="OVERRIDE" val="QUIZMAKER_QUIZ_SLIDE"/>
  <p:tag name="QUIZMAKER_QUIZ_TITLE" val="Section Four Check Your Knowledge"/>
  <p:tag name="ARTICULATE_DESCRIPTION" val="Quiz - 2 questions"/>
  <p:tag name="QUIZMAKER_QUIZ_SLIDE_ID" val="578"/>
  <p:tag name="QUIZMAKER_QUIZ_FORCE_UPDATE" val="0"/>
  <p:tag name="AQP_PASS_SCORE" val="0"/>
  <p:tag name="QUIZMAKER_LAST_MODIFY_DATE" val="42523.6256365741"/>
  <p:tag name="EMBEDDEDCONTENT_LASTWRITETIMEUTC" val="2016-06-02 21:00:55Z"/>
  <p:tag name="ARTICULATE_NAV_LEVEL" val="3"/>
  <p:tag name="ARTICULATE_SLIDE_PRESENTER_GUID" val="388f55a5-4e2c-4ea0-8d49-fddca3e4e772"/>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3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37.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3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39.xml><?xml version="1.0" encoding="utf-8"?>
<p:tagLst xmlns:a="http://schemas.openxmlformats.org/drawingml/2006/main" xmlns:r="http://schemas.openxmlformats.org/officeDocument/2006/relationships" xmlns:p="http://schemas.openxmlformats.org/presentationml/2006/main">
  <p:tag name="AUDIO_ID" val="649"/>
  <p:tag name="ARTICULATE_TITLE_TAG" val="Section 5 Additional Time Related Errors"/>
  <p:tag name="ORIGINAL_AUDIO_FILEPATH" val="C:\Users\princej\Desktop\67.wav"/>
  <p:tag name="ELAPSEDTIME" val="6.112"/>
  <p:tag name="ARTICULATE_NAV_LEVEL" val="2"/>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40.xml><?xml version="1.0" encoding="utf-8"?>
<p:tagLst xmlns:a="http://schemas.openxmlformats.org/drawingml/2006/main" xmlns:r="http://schemas.openxmlformats.org/officeDocument/2006/relationships" xmlns:p="http://schemas.openxmlformats.org/presentationml/2006/main">
  <p:tag name="AUDIO_ID" val="656"/>
  <p:tag name="ARTICULATE_TITLE_TAG" val="Learning Objectives"/>
  <p:tag name="ORIGINAL_AUDIO_FILEPATH" val="C:\Users\princej\Desktop\Section 5 learning Objectives.wav"/>
  <p:tag name="ELAPSEDTIME" val="18.93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1.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5_I_01_Timesheet Approval.intr"/>
  <p:tag name="ENGAGE_INTERACTION_FINISH" val="2"/>
  <p:tag name="ENGAGE_INTERACTION_FINISH_MESSAGE" val="Next Slide"/>
  <p:tag name="ARTICULATE_SHOW_IN_MENU" val="multipleitems"/>
  <p:tag name="AUDIO_ID" val="665"/>
  <p:tag name="OVERRIDE" val="ENGAGE_INTERACTION_SLIDE"/>
  <p:tag name="ENGAGE_INTERACTION_TITLE" val="Time Approval Deadlines"/>
  <p:tag name="ARTICULATE_DESCRIPTION" val="Tabs - 3 Tabs (Including Introduction)"/>
  <p:tag name="ENGAGE_INTERACTION_SLIDE_ID" val="665"/>
  <p:tag name="ENGAGE_INTERACTION_FORCE_UPDATE" val="0"/>
  <p:tag name="ENGAGE_LAST_MODIFY_DATE" val="42515.5805787037"/>
  <p:tag name="EMBEDDEDCONTENT_LASTWRITETIMEUTC" val="2016-05-25 19:56:02Z"/>
  <p:tag name="ENGAGE_PRESENTATION_MODE" val="interactive"/>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ENGAGE_EDIT_MODE" val="1"/>
</p:tagLst>
</file>

<file path=ppt/tags/tag14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4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4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45.xml><?xml version="1.0" encoding="utf-8"?>
<p:tagLst xmlns:a="http://schemas.openxmlformats.org/drawingml/2006/main" xmlns:r="http://schemas.openxmlformats.org/officeDocument/2006/relationships" xmlns:p="http://schemas.openxmlformats.org/presentationml/2006/main">
  <p:tag name="AUDIO_ID" val="662"/>
  <p:tag name="ORIGINAL_AUDIO_FILEPATH" val="C:\Users\princej\Desktop\70.wav"/>
  <p:tag name="ELAPSEDTIME" val="14.23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8"/>
</p:tagLst>
</file>

<file path=ppt/tags/tag146.xml><?xml version="1.0" encoding="utf-8"?>
<p:tagLst xmlns:a="http://schemas.openxmlformats.org/drawingml/2006/main" xmlns:r="http://schemas.openxmlformats.org/officeDocument/2006/relationships" xmlns:p="http://schemas.openxmlformats.org/presentationml/2006/main">
  <p:tag name="AUDIO_ID" val="663"/>
  <p:tag name="ORIGINAL_AUDIO_FILEPATH" val="C:\Users\princej\Desktop\00 Time Entry\06_Sound Files\71.wav"/>
  <p:tag name="ELAPSEDTIME" val="33.20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147.xml><?xml version="1.0" encoding="utf-8"?>
<p:tagLst xmlns:a="http://schemas.openxmlformats.org/drawingml/2006/main" xmlns:r="http://schemas.openxmlformats.org/officeDocument/2006/relationships" xmlns:p="http://schemas.openxmlformats.org/presentationml/2006/main">
  <p:tag name="AUDIO_ID" val="666"/>
  <p:tag name="ORIGINAL_AUDIO_FILEPATH" val="C:\Users\princej\Desktop\72.wav"/>
  <p:tag name="ELAPSEDTIME" val="44.19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148.xml><?xml version="1.0" encoding="utf-8"?>
<p:tagLst xmlns:a="http://schemas.openxmlformats.org/drawingml/2006/main" xmlns:r="http://schemas.openxmlformats.org/officeDocument/2006/relationships" xmlns:p="http://schemas.openxmlformats.org/presentationml/2006/main">
  <p:tag name="QUIZMAKER_QUIZ_FILENAME" val="C:\Users\princej\Desktop\00 Time Entry\S5_Q_Check Your Knoweldge Section 5.quiz"/>
  <p:tag name="ARTICULATE_SHOW_IN_MENU" val="multipleitems"/>
  <p:tag name="AQP_PASS_ACTION" val="2"/>
  <p:tag name="AQP_FAIL_ACTION" val="2"/>
  <p:tag name="AUDIO_ID" val="669"/>
  <p:tag name="ARTICULATE_TITLE_TAG" val="Knowledge Check: Section 5"/>
  <p:tag name="OVERRIDE" val="QUIZMAKER_QUIZ_SLIDE"/>
  <p:tag name="QUIZMAKER_QUIZ_TITLE" val="Section 5 Check your Knowledge"/>
  <p:tag name="ARTICULATE_DESCRIPTION" val="Quiz - 2 questions"/>
  <p:tag name="QUIZMAKER_QUIZ_SLIDE_ID" val="669"/>
  <p:tag name="QUIZMAKER_QUIZ_FORCE_UPDATE" val="0"/>
  <p:tag name="AQP_PASS_SCORE" val="0"/>
  <p:tag name="QUIZMAKER_LAST_MODIFY_DATE" val="42523.6448958333"/>
  <p:tag name="EMBEDDEDCONTENT_LASTWRITETIMEUTC" val="2016-06-02 21:28:39Z"/>
  <p:tag name="ELAPSEDTIME" val="0"/>
  <p:tag name="ARTICULATE_NAV_LEVEL" val="3"/>
  <p:tag name="ARTICULATE_SLIDE_PRESENTER_GUID" val="388f55a5-4e2c-4ea0-8d49-fddca3e4e772"/>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4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5.xml><?xml version="1.0" encoding="utf-8"?>
<p:tagLst xmlns:a="http://schemas.openxmlformats.org/drawingml/2006/main" xmlns:r="http://schemas.openxmlformats.org/officeDocument/2006/relationships" xmlns:p="http://schemas.openxmlformats.org/presentationml/2006/main">
  <p:tag name="AUDIO_ID" val="562"/>
  <p:tag name="ORIGINAL_AUDIO_FILEPATH" val="C:\Users\princej\Desktop\8.wav"/>
  <p:tag name="ELAPSEDTIME" val="49.05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5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52.xml><?xml version="1.0" encoding="utf-8"?>
<p:tagLst xmlns:a="http://schemas.openxmlformats.org/drawingml/2006/main" xmlns:r="http://schemas.openxmlformats.org/officeDocument/2006/relationships" xmlns:p="http://schemas.openxmlformats.org/presentationml/2006/main">
  <p:tag name="AUDIO_ID" val="633"/>
  <p:tag name="ORIGINAL_AUDIO_FILEPATH" val="C:\Users\princej\Desktop\74.wav"/>
  <p:tag name="ELAPSEDTIME" val="9.582"/>
  <p:tag name="ARTICULATE_TITLE_TAG" val="Section 6 Conclusion"/>
  <p:tag name="ARTICULATE_NAV_LEVEL" val="2"/>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3"/>
</p:tagLst>
</file>

<file path=ppt/tags/tag153.xml><?xml version="1.0" encoding="utf-8"?>
<p:tagLst xmlns:a="http://schemas.openxmlformats.org/drawingml/2006/main" xmlns:r="http://schemas.openxmlformats.org/officeDocument/2006/relationships" xmlns:p="http://schemas.openxmlformats.org/presentationml/2006/main">
  <p:tag name="AUDIO_ID" val="477"/>
  <p:tag name="ORIGINAL_AUDIO_FILEPATH" val="C:\Users\princej\Desktop\75.wav"/>
  <p:tag name="ELAPSEDTIME" val="16.14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4.xml><?xml version="1.0" encoding="utf-8"?>
<p:tagLst xmlns:a="http://schemas.openxmlformats.org/drawingml/2006/main" xmlns:r="http://schemas.openxmlformats.org/officeDocument/2006/relationships" xmlns:p="http://schemas.openxmlformats.org/presentationml/2006/main">
  <p:tag name="AUDIO_ID" val="479"/>
  <p:tag name="ORIGINAL_AUDIO_FILEPATH" val="C:\Users\princej\Desktop\76.wav"/>
  <p:tag name="ELAPSEDTIME" val="38.79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55.xml><?xml version="1.0" encoding="utf-8"?>
<p:tagLst xmlns:a="http://schemas.openxmlformats.org/drawingml/2006/main" xmlns:r="http://schemas.openxmlformats.org/officeDocument/2006/relationships" xmlns:p="http://schemas.openxmlformats.org/presentationml/2006/main">
  <p:tag name="AUDIO_ID" val="580"/>
  <p:tag name="ORIGINAL_AUDIO_FILEPATH" val="C:\Users\princej\Desktop\77.wav"/>
  <p:tag name="ELAPSEDTIME" val="15.51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9"/>
</p:tagLst>
</file>

<file path=ppt/tags/tag156.xml><?xml version="1.0" encoding="utf-8"?>
<p:tagLst xmlns:a="http://schemas.openxmlformats.org/drawingml/2006/main" xmlns:r="http://schemas.openxmlformats.org/officeDocument/2006/relationships" xmlns:p="http://schemas.openxmlformats.org/presentationml/2006/main">
  <p:tag name="QUIZMAKER_QUIZ_FILENAME" val="C:\Users\princej\Desktop\00 Time Entry\Course Assessment.quiz"/>
  <p:tag name="ARTICULATE_SHOW_IN_MENU" val="multipleitems"/>
  <p:tag name="AQP_FAIL_ACTION" val="2"/>
  <p:tag name="AUDIO_ID" val="581"/>
  <p:tag name="OVERRIDE" val="QUIZMAKER_QUIZ_SLIDE"/>
  <p:tag name="QUIZMAKER_QUIZ_TITLE" val="Course Assessment"/>
  <p:tag name="ARTICULATE_DESCRIPTION" val="Quiz - 6 questions"/>
  <p:tag name="QUIZMAKER_QUIZ_SLIDE_ID" val="581"/>
  <p:tag name="QUIZMAKER_QUIZ_FORCE_UPDATE" val="0"/>
  <p:tag name="AQP_PASS_SCORE" val="66"/>
  <p:tag name="QUIZMAKER_LAST_MODIFY_DATE" val="42710.3676851852"/>
  <p:tag name="EMBEDDEDCONTENT_LASTWRITETIMEUTC" val="2016-12-06 15:49:28Z"/>
  <p:tag name="AQP_PASS_ACTION" val="2"/>
  <p:tag name="ARTICULATE_NAV_LEVEL" val="3"/>
  <p:tag name="ARTICULATE_SLIDE_PRESENTER_GUID" val="388f55a5-4e2c-4ea0-8d49-fddca3e4e772"/>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157.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58.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5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6.xml><?xml version="1.0" encoding="utf-8"?>
<p:tagLst xmlns:a="http://schemas.openxmlformats.org/drawingml/2006/main" xmlns:r="http://schemas.openxmlformats.org/officeDocument/2006/relationships" xmlns:p="http://schemas.openxmlformats.org/presentationml/2006/main">
  <p:tag name="ARTICULATE_CHARACTER_FILE" val=".\characters\31ba1eb7-f013-42ee-b53e-3a2e0659b5a9.png"/>
  <p:tag name="ARTICULATE_CHARACTER_TYPE" val="photographic"/>
  <p:tag name="ARTICULATE_CHARACTER_ID" val="Atsumi"/>
  <p:tag name="ARTICULATE_CHARACTER_CROP" val="atsumi57a"/>
</p:tagLst>
</file>

<file path=ppt/tags/tag17.xml><?xml version="1.0" encoding="utf-8"?>
<p:tagLst xmlns:a="http://schemas.openxmlformats.org/drawingml/2006/main" xmlns:r="http://schemas.openxmlformats.org/officeDocument/2006/relationships" xmlns:p="http://schemas.openxmlformats.org/presentationml/2006/main">
  <p:tag name="AUDIO_ID" val="627"/>
  <p:tag name="ARTICULATE_TITLE_TAG" val="Course Design"/>
  <p:tag name="ANNOTATION_TYPE_1" val="0"/>
  <p:tag name="ANNOTATION_START_1" val="24.8"/>
  <p:tag name="ANNOTATION_TOP_1" val="538"/>
  <p:tag name="ANNOTATION_LEFT_1" val="596"/>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COUNT" val="1"/>
  <p:tag name="ORIGINAL_AUDIO_FILEPATH" val="C:\Users\princej\Desktop\09.wav"/>
  <p:tag name="ELAPSEDTIME" val="25.46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CHARACTER_FILE" val=".\characters\84d0ca75-a620-42c2-87fa-6a044d171ca6.png"/>
  <p:tag name="ARTICULATE_CHARACTER_TYPE" val="photographic"/>
  <p:tag name="ARTICULATE_CHARACTER_ID" val="Brian"/>
  <p:tag name="ARTICULATE_CHARACTER_CROP" val="_E5D6375a"/>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2.xml><?xml version="1.0" encoding="utf-8"?>
<p:tagLst xmlns:a="http://schemas.openxmlformats.org/drawingml/2006/main" xmlns:r="http://schemas.openxmlformats.org/officeDocument/2006/relationships" xmlns:p="http://schemas.openxmlformats.org/presentationml/2006/main">
  <p:tag name="AUDIO_ID" val="670"/>
  <p:tag name="ORIGINAL_AUDIO_FILEPATH" val="C:\Users\princej\Desktop\00 Time Entry\06_Sound Files\01.wav"/>
  <p:tag name="ELAPSEDTIME" val="23.172"/>
  <p:tag name="ARTICULATE_NAV_LEVEL" val="1"/>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630"/>
  <p:tag name="ARTICULATE_TITLE_TAG" val="Section 2 Introduction to Time and Leave"/>
  <p:tag name="ORIGINAL_AUDIO_FILEPATH" val="C:\Users\princej\Desktop\10.wav"/>
  <p:tag name="ELAPSEDTIME" val="9.322"/>
  <p:tag name="ARTICULATE_NAV_LEVEL" val="2"/>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3"/>
</p:tagLst>
</file>

<file path=ppt/tags/tag21.xml><?xml version="1.0" encoding="utf-8"?>
<p:tagLst xmlns:a="http://schemas.openxmlformats.org/drawingml/2006/main" xmlns:r="http://schemas.openxmlformats.org/officeDocument/2006/relationships" xmlns:p="http://schemas.openxmlformats.org/presentationml/2006/main">
  <p:tag name="AUDIO_ID" val="521"/>
  <p:tag name="ARTICULATE_TITLE_TAG" val="Learning Objectives"/>
  <p:tag name="ORIGINAL_AUDIO_FILEPATH" val="C:\Users\princej\Desktop\11.wav"/>
  <p:tag name="ELAPSEDTIME" val="11.20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569"/>
  <p:tag name="ORIGINAL_AUDIO_FILEPATH" val="C:\Users\princej\Desktop\12.wav"/>
  <p:tag name="ELAPSEDTIME" val="22.51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2_I_01_Time Entry to Pay Process.intr"/>
  <p:tag name="ARTICULATE_SHOW_IN_MENU" val="multipleitems"/>
  <p:tag name="ENGAGE_INTERACTION_FINISH" val="2"/>
  <p:tag name="ENGAGE_INTERACTION_FINISH_MESSAGE" val="Next Slide"/>
  <p:tag name="AUDIO_ID" val="613"/>
  <p:tag name="OVERRIDE" val="ENGAGE_INTERACTION_SLIDE"/>
  <p:tag name="ENGAGE_INTERACTION_TITLE" val="Time Entry to Pay Process"/>
  <p:tag name="ARTICULATE_DESCRIPTION" val="Media Panel - 6 Steps (Including Summary)"/>
  <p:tag name="ENGAGE_INTERACTION_SLIDE_ID" val="613"/>
  <p:tag name="ENGAGE_INTERACTION_FORCE_UPDATE" val="0"/>
  <p:tag name="ENGAGE_LAST_MODIFY_DATE" val="42709.6416898148"/>
  <p:tag name="EMBEDDEDCONTENT_LASTWRITETIMEUTC" val="2016-12-05 22:24:02Z"/>
  <p:tag name="ENGAGE_PRESENTATION_MODE" val="interactive"/>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 name="ENGAGE_EDIT_MODE" val="1"/>
</p:tagLst>
</file>

<file path=ppt/tags/tag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7.xml><?xml version="1.0" encoding="utf-8"?>
<p:tagLst xmlns:a="http://schemas.openxmlformats.org/drawingml/2006/main" xmlns:r="http://schemas.openxmlformats.org/officeDocument/2006/relationships" xmlns:p="http://schemas.openxmlformats.org/presentationml/2006/main">
  <p:tag name="AUDIO_ID" val="583"/>
  <p:tag name="ORIGINAL_AUDIO_FILEPATH" val="C:\Users\princej\Desktop\14.wav"/>
  <p:tag name="ELAPSEDTIME" val="70.45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RTICULATE_CHARACTER_FILE" val=".\characters\bac71836-ab3c-4369-be82-e0607bc389fa.png"/>
  <p:tag name="ARTICULATE_CHARACTER_TYPE" val="photographic"/>
  <p:tag name="ARTICULATE_CHARACTER_ID" val="Ron"/>
  <p:tag name="ARTICULATE_CHARACTER_CROP" val="_E5D6876a"/>
</p:tagLst>
</file>

<file path=ppt/tags/tag29.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2_I_02_Additional Employee Groups.intr"/>
  <p:tag name="ARTICULATE_SHOW_IN_MENU" val="multipleitems"/>
  <p:tag name="ENGAGE_INTERACTION_FINISH" val="2"/>
  <p:tag name="ENGAGE_INTERACTION_FINISH_MESSAGE" val="Next Slide"/>
  <p:tag name="AUDIO_ID" val="614"/>
  <p:tag name="OVERRIDE" val="ENGAGE_INTERACTION_SLIDE"/>
  <p:tag name="ENGAGE_INTERACTION_TITLE" val="Additional Employee Groups"/>
  <p:tag name="ARTICULATE_DESCRIPTION" val="Folders - 5 Folders (Including Introduction)"/>
  <p:tag name="ENGAGE_INTERACTION_SLIDE_ID" val="614"/>
  <p:tag name="ENGAGE_INTERACTION_FORCE_UPDATE" val="0"/>
  <p:tag name="ENGAGE_LAST_MODIFY_DATE" val="42709.6453472222"/>
  <p:tag name="EMBEDDEDCONTENT_LASTWRITETIMEUTC" val="2016-12-05 22:29:18Z"/>
  <p:tag name="ENGAGE_PRESENTATION_MODE" val="interactive"/>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0"/>
  <p:tag name="MARGIN_3" val="26.87504"/>
  <p:tag name="MARGIN_4" val="40.37504"/>
  <p:tag name="MARGIN_5" val="40.37504"/>
  <p:tag name="FONT_SIZE" val="11"/>
</p:tagLst>
</file>

<file path=ppt/tags/tag3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3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3.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2_I_03_Type of Employees.intr"/>
  <p:tag name="ARTICULATE_SHOW_IN_MENU" val="multipleitems"/>
  <p:tag name="ENGAGE_INTERACTION_FINISH" val="2"/>
  <p:tag name="ENGAGE_INTERACTION_FINISH_MESSAGE" val="Next Slide"/>
  <p:tag name="AUDIO_ID" val="615"/>
  <p:tag name="ENGAGE_INTERACTION_BRANCHING" val="stepininteraction"/>
  <p:tag name="OVERRIDE" val="ENGAGE_INTERACTION_SLIDE"/>
  <p:tag name="ENGAGE_INTERACTION_TITLE" val="Type of Employees"/>
  <p:tag name="ARTICULATE_DESCRIPTION" val="Tabs - 4 Tabs (Including Introduction)"/>
  <p:tag name="ENGAGE_INTERACTION_SLIDE_ID" val="615"/>
  <p:tag name="ENGAGE_INTERACTION_FORCE_UPDATE" val="0"/>
  <p:tag name="ENGAGE_LAST_MODIFY_DATE" val="42627.4606712963"/>
  <p:tag name="EMBEDDEDCONTENT_LASTWRITETIMEUTC" val="2016-09-14 17:03:22Z"/>
  <p:tag name="ENGAGE_PRESENTATION_MODE" val="interactive"/>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 name="ENGAGE_EDIT_MODE" val="1"/>
</p:tagLst>
</file>

<file path=ppt/tags/tag3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3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7.xml><?xml version="1.0" encoding="utf-8"?>
<p:tagLst xmlns:a="http://schemas.openxmlformats.org/drawingml/2006/main" xmlns:r="http://schemas.openxmlformats.org/officeDocument/2006/relationships" xmlns:p="http://schemas.openxmlformats.org/presentationml/2006/main">
  <p:tag name="AUDIO_ID" val="589"/>
  <p:tag name="ORIGINAL_AUDIO_FILEPATH" val="C:\Users\princej\Desktop\00 Time Entry\06_Sound Files\17plus2.wav"/>
  <p:tag name="ELAPSEDTIME" val="76.64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634"/>
  <p:tag name="ORIGINAL_AUDIO_FILEPATH" val="C:\Users\princej\Desktop\00 Time Entry\06_Sound Files\18plus3.wav"/>
  <p:tag name="ELAPSEDTIME" val="47.69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9.xml><?xml version="1.0" encoding="utf-8"?>
<p:tagLst xmlns:a="http://schemas.openxmlformats.org/drawingml/2006/main" xmlns:r="http://schemas.openxmlformats.org/officeDocument/2006/relationships" xmlns:p="http://schemas.openxmlformats.org/presentationml/2006/main">
  <p:tag name="AUDIO_ID" val="595"/>
  <p:tag name="ORIGINAL_AUDIO_FILEPATH" val="C:\Users\princej\Desktop\20.wav"/>
  <p:tag name="ELAPSEDTIME" val="49.55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Learning Logistics"/>
  <p:tag name="AUDIO_ID" val="354"/>
  <p:tag name="ARTICULATE_AUDIO_RECORDED" val="1"/>
  <p:tag name="ANNOTATION_COUNT" val="0"/>
  <p:tag name="ORIGINAL_AUDIO_FILEPATH" val="C:\Users\princej\Desktop\02.wav"/>
  <p:tag name="ELAPSEDTIME" val="54.302"/>
  <p:tag name="ARTICULATE_NAV_LEVEL" val="2"/>
  <p:tag name="ARTICULATE_SLIDE_PRESENTER_GUID" val="388f55a5-4e2c-4ea0-8d49-fddca3e4e772"/>
  <p:tag name="ARTICULATE_SLIDE_PAUSE" val="0"/>
  <p:tag name="ARTICULATE_LOCK_SLIDE" val="0"/>
  <p:tag name="ARTICULATE_HIDE_SLIDE" val="1"/>
  <p:tag name="ARTICULATE_PLAYER_CONTROL_PREVIOUS" val="True"/>
  <p:tag name="ARTICULATE_PLAYER_CONTROL_NEXT" val="True"/>
  <p:tag name="ARTICULATE_USED_LAYOUT" val="3"/>
</p:tagLst>
</file>

<file path=ppt/tags/tag40.xml><?xml version="1.0" encoding="utf-8"?>
<p:tagLst xmlns:a="http://schemas.openxmlformats.org/drawingml/2006/main" xmlns:r="http://schemas.openxmlformats.org/officeDocument/2006/relationships" xmlns:p="http://schemas.openxmlformats.org/presentationml/2006/main">
  <p:tag name="AUDIO_ID" val="571"/>
  <p:tag name="ORIGINAL_AUDIO_FILEPATH" val="C:\Users\princej\Desktop\Help Resources.wav"/>
  <p:tag name="ELAPSEDTIME" val="60.47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41.xml><?xml version="1.0" encoding="utf-8"?>
<p:tagLst xmlns:a="http://schemas.openxmlformats.org/drawingml/2006/main" xmlns:r="http://schemas.openxmlformats.org/officeDocument/2006/relationships" xmlns:p="http://schemas.openxmlformats.org/presentationml/2006/main">
  <p:tag name="QUIZMAKER_QUIZ_FILENAME" val="C:\Users\princej\Desktop\00 Time Entry\S2_Q_01_Knowledge Check Section Two.quiz"/>
  <p:tag name="AUDIO_ID" val="616"/>
  <p:tag name="OVERRIDE" val="QUIZMAKER_QUIZ_SLIDE"/>
  <p:tag name="QUIZMAKER_QUIZ_TITLE" val="Knowledge Check: Section Two"/>
  <p:tag name="ARTICULATE_DESCRIPTION" val="Quiz - 2 questions"/>
  <p:tag name="QUIZMAKER_QUIZ_SLIDE_ID" val="616"/>
  <p:tag name="QUIZMAKER_QUIZ_FORCE_UPDATE" val="0"/>
  <p:tag name="AQP_PASS_SCORE" val="0"/>
  <p:tag name="QUIZMAKER_LAST_MODIFY_DATE" val="42523.6345601852"/>
  <p:tag name="EMBEDDEDCONTENT_LASTWRITETIMEUTC" val="2016-06-02 21:13:46Z"/>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QP_PASS_ACTION" val="2"/>
  <p:tag name="AQP_FAIL_ACTION" val="2"/>
  <p:tag name="ARTICULATE_SHOW_IN_MENU" val="multipleitems"/>
</p:tagLst>
</file>

<file path=ppt/tags/tag4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3.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5.xml><?xml version="1.0" encoding="utf-8"?>
<p:tagLst xmlns:a="http://schemas.openxmlformats.org/drawingml/2006/main" xmlns:r="http://schemas.openxmlformats.org/officeDocument/2006/relationships" xmlns:p="http://schemas.openxmlformats.org/presentationml/2006/main">
  <p:tag name="AUDIO_ID" val="631"/>
  <p:tag name="ARTICULATE_TITLE_TAG" val="Section 3 Approving Working Time"/>
  <p:tag name="ORIGINAL_AUDIO_FILEPATH" val="C:\Users\princej\Desktop\Section 3\23_LearningLogistics.wav"/>
  <p:tag name="ELAPSEDTIME" val="9.062"/>
  <p:tag name="ARTICULATE_NAV_LEVEL" val="2"/>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3"/>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526"/>
  <p:tag name="ARTICULATE_TITLE_TAG" val="Learning Objectives"/>
  <p:tag name="ORIGINAL_AUDIO_FILEPATH" val="C:\Users\princej\Desktop\Section 3\24_LearningObjectives.wav"/>
  <p:tag name="ELAPSEDTIME" val="17.18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7.xml><?xml version="1.0" encoding="utf-8"?>
<p:tagLst xmlns:a="http://schemas.openxmlformats.org/drawingml/2006/main" xmlns:r="http://schemas.openxmlformats.org/officeDocument/2006/relationships" xmlns:p="http://schemas.openxmlformats.org/presentationml/2006/main">
  <p:tag name="AUDIO_ID" val="594"/>
  <p:tag name="ANNOTATION_TYPE_1" val="0"/>
  <p:tag name="ANNOTATION_START_1" val="12.6"/>
  <p:tag name="ANNOTATION_TOP_1" val="439"/>
  <p:tag name="ANNOTATION_LEFT_1" val="344"/>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COUNT" val="1"/>
  <p:tag name="ORIGINAL_AUDIO_FILEPATH" val="C:\Users\princej\Desktop\Section 3\25_RegTime.wav"/>
  <p:tag name="ELAPSEDTIME" val="26.09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10"/>
</p:tagLst>
</file>

<file path=ppt/tags/tag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49.xml><?xml version="1.0" encoding="utf-8"?>
<p:tagLst xmlns:a="http://schemas.openxmlformats.org/drawingml/2006/main" xmlns:r="http://schemas.openxmlformats.org/officeDocument/2006/relationships" xmlns:p="http://schemas.openxmlformats.org/presentationml/2006/main">
  <p:tag name="AUDIO_ID" val="596"/>
  <p:tag name="ORIGINAL_AUDIO_FILEPATH" val="C:\Users\princej\Desktop\Section 3\26_RegTime.wav"/>
  <p:tag name="ELAPSEDTIME" val="25.83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50.xml><?xml version="1.0" encoding="utf-8"?>
<p:tagLst xmlns:a="http://schemas.openxmlformats.org/drawingml/2006/main" xmlns:r="http://schemas.openxmlformats.org/officeDocument/2006/relationships" xmlns:p="http://schemas.openxmlformats.org/presentationml/2006/main">
  <p:tag name="ARTICULATE_CHARACTER_FILE" val=".\characters\eff6ccdb-d3fc-49ca-ac47-2a5c1ac75c66.png"/>
  <p:tag name="ARTICULATE_CHARACTER_TYPE" val="photographic"/>
  <p:tag name="ARTICULATE_CHARACTER_ID" val="Christian"/>
  <p:tag name="ARTICULATE_CHARACTER_CROP" val="_E5D6158a"/>
</p:tagLst>
</file>

<file path=ppt/tags/tag51.xml><?xml version="1.0" encoding="utf-8"?>
<p:tagLst xmlns:a="http://schemas.openxmlformats.org/drawingml/2006/main" xmlns:r="http://schemas.openxmlformats.org/officeDocument/2006/relationships" xmlns:p="http://schemas.openxmlformats.org/presentationml/2006/main">
  <p:tag name="AUDIO_ID" val="611"/>
  <p:tag name="ARTICULATE_TITLE_TAG" val="CAPP Approve Timesheet"/>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2.xml><?xml version="1.0" encoding="utf-8"?>
<p:tagLst xmlns:a="http://schemas.openxmlformats.org/drawingml/2006/main" xmlns:r="http://schemas.openxmlformats.org/officeDocument/2006/relationships" xmlns:p="http://schemas.openxmlformats.org/presentationml/2006/main">
  <p:tag name="VIDEO_ID" val="86e96912-6241-4697-900f-9185efe570f7"/>
  <p:tag name="VIDEO_SOURCE_TYPE" val="local"/>
  <p:tag name="OVERRIDE_SWF" val="YES"/>
  <p:tag name="THUMBNAIL_IS_PLACEHOLDER" val="False"/>
  <p:tag name="VIDEO_TITLE" val="Revised CAPP.mp4"/>
  <p:tag name="SWF_MOVIE_PATH" val="Revised CAPP.mp4"/>
  <p:tag name="SWF_MOVIE_PATH_ORIGINAL" val="Revised CAPP.mp4"/>
  <p:tag name="SWF_MOVIE_PATH_SOURCE" val="C:\Users\princej\Desktop\Revised CAPP\Revised CAPP.mp4"/>
  <p:tag name="CONTAINER" val="movieloader"/>
  <p:tag name="ART_PLAYER" val="YES"/>
  <p:tag name="VIDEO_SHOW_CONTROLS" val="False"/>
  <p:tag name="WINDOW_SIZE_WIDTH" val="1032"/>
  <p:tag name="WINDOW_SIZE_HEIGHT" val="768"/>
  <p:tag name="ARTICULATE_LAYER_TIMING" val="0.00"/>
  <p:tag name="VIDEO_MODE" val="video"/>
  <p:tag name="VIDEO_COMPRESSED_ON_IMPORT" val="False"/>
  <p:tag name="VIDEO_COMPRESS_ON_PUBLISH" val="True"/>
  <p:tag name="SWF_MOVIE_DURATION" val="194700"/>
  <p:tag name="VIDEO_KEY" val="c0fe1a8e-2a35-466e-a1bc-55125d7d6bc1"/>
</p:tagLst>
</file>

<file path=ppt/tags/tag53.xml><?xml version="1.0" encoding="utf-8"?>
<p:tagLst xmlns:a="http://schemas.openxmlformats.org/drawingml/2006/main" xmlns:r="http://schemas.openxmlformats.org/officeDocument/2006/relationships" xmlns:p="http://schemas.openxmlformats.org/presentationml/2006/main">
  <p:tag name="AUDIO_ID" val="599"/>
  <p:tag name="ORIGINAL_AUDIO_FILEPATH" val="C:\Users\princej\Desktop\Section 3\37_EvaluateTimeApproval.wav"/>
  <p:tag name="ELAPSEDTIME" val="23.352"/>
  <p:tag name="ARTICULATE_NAV_LEVEL" val="3"/>
  <p:tag name="ARTICULATE_SLIDE_PRESENTER_GUID" val="388f55a5-4e2c-4ea0-8d49-fddca3e4e772"/>
  <p:tag name="ARTICULATE_SLIDE_PAUSE" val="1"/>
  <p:tag name="ARTICULATE_LOCK_SLIDE" val="0"/>
  <p:tag name="ARTICULATE_HIDE_SLIDE" val="0"/>
  <p:tag name="ARTICULATE_PLAYER_CONTROL_PREVIOUS" val="False"/>
  <p:tag name="ARTICULATE_PLAYER_CONTROL_NEXT" val="False"/>
  <p:tag name="ARTICULATE_USED_LAYOUT" val="9"/>
</p:tagLst>
</file>

<file path=ppt/tags/tag54.xml><?xml version="1.0" encoding="utf-8"?>
<p:tagLst xmlns:a="http://schemas.openxmlformats.org/drawingml/2006/main" xmlns:r="http://schemas.openxmlformats.org/officeDocument/2006/relationships" xmlns:p="http://schemas.openxmlformats.org/presentationml/2006/main">
  <p:tag name="ARTICULATE_CHARACTER_FILE" val=".\characters\ad2491e9-f7fb-420c-bdb6-bdce45b7c6dc.png"/>
  <p:tag name="ARTICULATE_CHARACTER_TYPE" val="photographic"/>
  <p:tag name="ARTICULATE_CHARACTER_ID" val="Atsumi"/>
  <p:tag name="ARTICULATE_CHARACTER_CROP" val="atsumi23a"/>
</p:tagLst>
</file>

<file path=ppt/tags/tag55.xml><?xml version="1.0" encoding="utf-8"?>
<p:tagLst xmlns:a="http://schemas.openxmlformats.org/drawingml/2006/main" xmlns:r="http://schemas.openxmlformats.org/officeDocument/2006/relationships" xmlns:p="http://schemas.openxmlformats.org/presentationml/2006/main">
  <p:tag name="AUDIO_ID" val="671"/>
  <p:tag name="ORIGINAL_AUDIO_FILEPATH" val="C:\Users\princej\Desktop\28_TypesofTime.wav"/>
  <p:tag name="ELAPSEDTIME" val="35.31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56.xml><?xml version="1.0" encoding="utf-8"?>
<p:tagLst xmlns:a="http://schemas.openxmlformats.org/drawingml/2006/main" xmlns:r="http://schemas.openxmlformats.org/officeDocument/2006/relationships" xmlns:p="http://schemas.openxmlformats.org/presentationml/2006/main">
  <p:tag name="AUDIO_ID" val="672"/>
  <p:tag name="ORIGINAL_AUDIO_FILEPATH" val="C:\Users\princej\Desktop\29_DateHours.wav"/>
  <p:tag name="ELAPSEDTIME" val="22.77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57.xml><?xml version="1.0" encoding="utf-8"?>
<p:tagLst xmlns:a="http://schemas.openxmlformats.org/drawingml/2006/main" xmlns:r="http://schemas.openxmlformats.org/officeDocument/2006/relationships" xmlns:p="http://schemas.openxmlformats.org/presentationml/2006/main">
  <p:tag name="AUDIO_ID" val="673"/>
  <p:tag name="ORIGINAL_AUDIO_FILEPATH" val="C:\Users\princej\Desktop\30_AATypes.wav"/>
  <p:tag name="ELAPSEDTIME" val="34.82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58.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3_I_02_Maintenance Time Approval.intr"/>
  <p:tag name="ARTICULATE_SHOW_IN_MENU" val="multipleitems"/>
  <p:tag name="ENGAGE_INTERACTION_FINISH" val="2"/>
  <p:tag name="ENGAGE_INTERACTION_FINISH_MESSAGE" val="Next Slide"/>
  <p:tag name="AUDIO_ID" val="618"/>
  <p:tag name="OVERRIDE" val="ENGAGE_INTERACTION_SLIDE"/>
  <p:tag name="ENGAGE_INTERACTION_TITLE" val="Maintenance Time Approval"/>
  <p:tag name="ARTICULATE_DESCRIPTION" val="Guided Image - 3 Labels "/>
  <p:tag name="ENGAGE_INTERACTION_SLIDE_ID" val="618"/>
  <p:tag name="ENGAGE_INTERACTION_FORCE_UPDATE" val="0"/>
  <p:tag name="ENGAGE_LAST_MODIFY_DATE" val="42515.5763773148"/>
  <p:tag name="EMBEDDEDCONTENT_LASTWRITETIMEUTC" val="2016-05-25 19:49:59Z"/>
  <p:tag name="ENGAGE_PRESENTATION_MODE" val="presentation"/>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5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xml><?xml version="1.0" encoding="utf-8"?>
<p:tagLst xmlns:a="http://schemas.openxmlformats.org/drawingml/2006/main" xmlns:r="http://schemas.openxmlformats.org/officeDocument/2006/relationships" xmlns:p="http://schemas.openxmlformats.org/presentationml/2006/main">
  <p:tag name="AUDIO_ID" val="567"/>
  <p:tag name="ORIGINAL_AUDIO_FILEPATH" val="C:\Users\princej\Desktop\Prerequisites.wav"/>
  <p:tag name="ELAPSEDTIME" val="16.242"/>
  <p:tag name="ARTICULATE_NAV_LEVEL" val="2"/>
  <p:tag name="ARTICULATE_SLIDE_PRESENTER_GUID" val="388f55a5-4e2c-4ea0-8d49-fddca3e4e772"/>
  <p:tag name="ARTICULATE_SLIDE_PAUSE" val="0"/>
  <p:tag name="ARTICULATE_LOCK_SLIDE" val="0"/>
  <p:tag name="ARTICULATE_HIDE_SLIDE" val="1"/>
  <p:tag name="ARTICULATE_PLAYER_CONTROL_PREVIOUS" val="True"/>
  <p:tag name="ARTICULATE_PLAYER_CONTROL_NEXT" val="True"/>
  <p:tag name="ARTICULATE_USED_LAYOUT" val="11"/>
</p:tagLst>
</file>

<file path=ppt/tags/tag6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2.xml><?xml version="1.0" encoding="utf-8"?>
<p:tagLst xmlns:a="http://schemas.openxmlformats.org/drawingml/2006/main" xmlns:r="http://schemas.openxmlformats.org/officeDocument/2006/relationships" xmlns:p="http://schemas.openxmlformats.org/presentationml/2006/main">
  <p:tag name="AUDIO_ID" val="652"/>
  <p:tag name="ORIGINAL_AUDIO_FILEPATH" val="C:\Users\princej\Desktop\32_EvaluateTime Approval.wav"/>
  <p:tag name="ELAPSEDTIME" val="11.202"/>
  <p:tag name="ARTICULATE_NAV_LEVEL" val="3"/>
  <p:tag name="ARTICULATE_SLIDE_PRESENTER_GUID" val="388f55a5-4e2c-4ea0-8d49-fddca3e4e772"/>
  <p:tag name="ARTICULATE_SLIDE_PAUSE" val="1"/>
  <p:tag name="ARTICULATE_LOCK_SLIDE" val="0"/>
  <p:tag name="ARTICULATE_HIDE_SLIDE" val="0"/>
  <p:tag name="ARTICULATE_PLAYER_CONTROL_PREVIOUS" val="False"/>
  <p:tag name="ARTICULATE_PLAYER_CONTROL_NEXT" val="False"/>
  <p:tag name="ARTICULATE_USED_LAYOUT" val="9"/>
</p:tagLst>
</file>

<file path=ppt/tags/tag63.xml><?xml version="1.0" encoding="utf-8"?>
<p:tagLst xmlns:a="http://schemas.openxmlformats.org/drawingml/2006/main" xmlns:r="http://schemas.openxmlformats.org/officeDocument/2006/relationships" xmlns:p="http://schemas.openxmlformats.org/presentationml/2006/main">
  <p:tag name="ARTICULATE_CHARACTER_FILE" val=".\characters\ad2491e9-f7fb-420c-bdb6-bdce45b7c6dc.png"/>
  <p:tag name="ARTICULATE_CHARACTER_TYPE" val="photographic"/>
  <p:tag name="ARTICULATE_CHARACTER_ID" val="Atsumi"/>
  <p:tag name="ARTICULATE_CHARACTER_CROP" val="atsumi23a"/>
</p:tagLst>
</file>

<file path=ppt/tags/tag64.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3_I_00_Enginering Time Entries.intr"/>
  <p:tag name="ARTICULATE_SHOW_IN_MENU" val="multipleitems"/>
  <p:tag name="ENGAGE_INTERACTION_FINISH" val="2"/>
  <p:tag name="ENGAGE_INTERACTION_FINISH_MESSAGE" val="Next Slide"/>
  <p:tag name="AUDIO_ID" val="681"/>
  <p:tag name="OVERRIDE" val="ENGAGE_INTERACTION_SLIDE"/>
  <p:tag name="ENGAGE_INTERACTION_TITLE" val="Engineering Time Entries"/>
  <p:tag name="ARTICULATE_DESCRIPTION" val="FAQ - 4 Questions (Including Introduction)"/>
  <p:tag name="ENGAGE_INTERACTION_SLIDE_ID" val="681"/>
  <p:tag name="ENGAGE_INTERACTION_FORCE_UPDATE" val="0"/>
  <p:tag name="ENGAGE_LAST_MODIFY_DATE" val="42709.6177777778"/>
  <p:tag name="EMBEDDEDCONTENT_LASTWRITETIMEUTC" val="2016-12-05 21:49:36Z"/>
  <p:tag name="ENGAGE_PRESENTATION_MODE" val="interactive"/>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6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8.xml><?xml version="1.0" encoding="utf-8"?>
<p:tagLst xmlns:a="http://schemas.openxmlformats.org/drawingml/2006/main" xmlns:r="http://schemas.openxmlformats.org/officeDocument/2006/relationships" xmlns:p="http://schemas.openxmlformats.org/presentationml/2006/main">
  <p:tag name="AUDIO_ID" val="675"/>
  <p:tag name="ORIGINAL_AUDIO_FILEPATH" val="C:\Users\princej\Desktop\29_DateHours.wav"/>
  <p:tag name="ELAPSEDTIME" val="22.83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69.xml><?xml version="1.0" encoding="utf-8"?>
<p:tagLst xmlns:a="http://schemas.openxmlformats.org/drawingml/2006/main" xmlns:r="http://schemas.openxmlformats.org/officeDocument/2006/relationships" xmlns:p="http://schemas.openxmlformats.org/presentationml/2006/main">
  <p:tag name="AUDIO_ID" val="678"/>
  <p:tag name="ORIGINAL_AUDIO_FILEPATH" val="C:\Users\princej\Desktop\Eng Rec\0035_AA Type.wav"/>
  <p:tag name="ELAPSEDTIME" val="24.76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9"/>
</p:tagLst>
</file>

<file path=ppt/tags/tag7.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1" val="0"/>
  <p:tag name="ANNOTATION_START_1" val="5.4"/>
  <p:tag name="ANNOTATION_END_1" val="-1.0"/>
  <p:tag name="ANNOTATION_TOP_1" val="245"/>
  <p:tag name="ANNOTATION_LEFT_1" val="689"/>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TYPE_2" val="0"/>
  <p:tag name="ANNOTATION_START_2" val="13.2"/>
  <p:tag name="ANNOTATION_END_2" val="-1.0"/>
  <p:tag name="ANNOTATION_TOP_2" val="290"/>
  <p:tag name="ANNOTATION_LEFT_2" val="812"/>
  <p:tag name="ANNOTATION_WIDTH_2" val="149"/>
  <p:tag name="ANNOTATION_HEIGHT_2" val="150"/>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255"/>
  <p:tag name="ANNOTATION_FILL_ALPHA_2" val="100"/>
  <p:tag name="ANNOTATION_BORDER_WIDTH_2" val="2"/>
  <p:tag name="ANNOTATION_SLIDE_WIDTH_2" val="960"/>
  <p:tag name="ANNOTATION_SLIDE_HEIGHT_2" val="720"/>
  <p:tag name="ANNOTATION_TYPE_3" val="0"/>
  <p:tag name="ANNOTATION_START_3" val="28.0"/>
  <p:tag name="ANNOTATION_END_3" val="-1.0"/>
  <p:tag name="ANNOTATION_TOP_3" val="616"/>
  <p:tag name="ANNOTATION_LEFT_3" val="717"/>
  <p:tag name="ANNOTATION_WIDTH_3" val="149"/>
  <p:tag name="ANNOTATION_HEIGHT_3" val="150"/>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TYPE_4" val="0"/>
  <p:tag name="ANNOTATION_START_4" val="36.3"/>
  <p:tag name="ANNOTATION_END_4" val="-1.0"/>
  <p:tag name="ANNOTATION_TOP_4" val="612"/>
  <p:tag name="ANNOTATION_LEFT_4" val="893"/>
  <p:tag name="ANNOTATION_WIDTH_4" val="149"/>
  <p:tag name="ANNOTATION_HEIGHT_4" val="150"/>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255"/>
  <p:tag name="ANNOTATION_FILL_ALPHA_4" val="100"/>
  <p:tag name="ANNOTATION_BORDER_WIDTH_4" val="2"/>
  <p:tag name="ANNOTATION_SLIDE_WIDTH_4" val="960"/>
  <p:tag name="ANNOTATION_SLIDE_HEIGHT_4" val="720"/>
  <p:tag name="ANNOTATION_TYPE_5" val="0"/>
  <p:tag name="ANNOTATION_START_5" val="41.2"/>
  <p:tag name="ANNOTATION_TOP_5" val="619"/>
  <p:tag name="ANNOTATION_LEFT_5" val="575"/>
  <p:tag name="ANNOTATION_WIDTH_5" val="149"/>
  <p:tag name="ANNOTATION_HEIGHT_5" val="150"/>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255"/>
  <p:tag name="ANNOTATION_FILL_ALPHA_5" val="100"/>
  <p:tag name="ANNOTATION_BORDER_WIDTH_5" val="2"/>
  <p:tag name="ANNOTATION_SLIDE_WIDTH_5" val="960"/>
  <p:tag name="ANNOTATION_SLIDE_HEIGHT_5" val="720"/>
  <p:tag name="ANNOTATION_COUNT" val="5"/>
  <p:tag name="AUDIO_ID" val="674"/>
  <p:tag name="ORIGINAL_AUDIO_FILEPATH" val="C:\Users\princej\Desktop\How to Apply for a Job at CDOT\02 Sound Files\02.wav"/>
  <p:tag name="ELAPSEDTIME" val="54.412"/>
  <p:tag name="ARTICULATE_NAV_LEVEL" val="2"/>
  <p:tag name="ARTICULATE_SLIDE_PRESENTER_GUID" val="388f55a5-4e2c-4ea0-8d49-fddca3e4e772"/>
  <p:tag name="ARTICULATE_SLIDE_PAUSE" val="0"/>
  <p:tag name="ARTICULATE_LOCK_SLIDE" val="0"/>
  <p:tag name="ARTICULATE_HIDE_SLIDE" val="1"/>
  <p:tag name="ARTICULATE_PLAYER_CONTROL_PREVIOUS" val="True"/>
  <p:tag name="ARTICULATE_PLAYER_CONTROL_NEXT" val="True"/>
  <p:tag name="ARTICULATE_USED_LAYOUT" val="4"/>
</p:tagLst>
</file>

<file path=ppt/tags/tag70.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3_I_01_Engineering Time Approval.intr"/>
  <p:tag name="ENGAGE_INTERACTION_FINISH" val="2"/>
  <p:tag name="ENGAGE_INTERACTION_FINISH_MESSAGE" val="Next Slide"/>
  <p:tag name="AUDIO_ID" val="617"/>
  <p:tag name="ARTICULATE_SHOW_IN_MENU" val="multipleitems"/>
  <p:tag name="ENGAGE_INTERACTION_BRANCHING" val="slideinpresentation"/>
  <p:tag name="OVERRIDE" val="ENGAGE_INTERACTION_SLIDE"/>
  <p:tag name="ENGAGE_INTERACTION_TITLE" val="Engineering Time Approval"/>
  <p:tag name="ARTICULATE_DESCRIPTION" val="Labeled Panel - 6 Labels (Including Introduction and Summary)"/>
  <p:tag name="ENGAGE_INTERACTION_SLIDE_ID" val="617"/>
  <p:tag name="ENGAGE_INTERACTION_FORCE_UPDATE" val="0"/>
  <p:tag name="ENGAGE_LAST_MODIFY_DATE" val="42709.6508333333"/>
  <p:tag name="EMBEDDEDCONTENT_LASTWRITETIMEUTC" val="2016-12-05 22:37:12Z"/>
  <p:tag name="ENGAGE_PRESENTATION_MODE" val="presentation"/>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7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4.xml><?xml version="1.0" encoding="utf-8"?>
<p:tagLst xmlns:a="http://schemas.openxmlformats.org/drawingml/2006/main" xmlns:r="http://schemas.openxmlformats.org/officeDocument/2006/relationships" xmlns:p="http://schemas.openxmlformats.org/presentationml/2006/main">
  <p:tag name="AUDIO_ID" val="653"/>
  <p:tag name="ORIGINAL_AUDIO_FILEPATH" val="C:\Users\princej\Desktop\32_EvaluateTime Approval.wav"/>
  <p:tag name="ELAPSEDTIME" val="11.312"/>
  <p:tag name="ARTICULATE_NAV_LEVEL" val="3"/>
  <p:tag name="ARTICULATE_SLIDE_PRESENTER_GUID" val="388f55a5-4e2c-4ea0-8d49-fddca3e4e772"/>
  <p:tag name="ARTICULATE_SLIDE_PAUSE" val="1"/>
  <p:tag name="ARTICULATE_LOCK_SLIDE" val="0"/>
  <p:tag name="ARTICULATE_HIDE_SLIDE" val="0"/>
  <p:tag name="ARTICULATE_PLAYER_CONTROL_PREVIOUS" val="False"/>
  <p:tag name="ARTICULATE_PLAYER_CONTROL_NEXT" val="False"/>
  <p:tag name="ARTICULATE_USED_LAYOUT" val="9"/>
</p:tagLst>
</file>

<file path=ppt/tags/tag75.xml><?xml version="1.0" encoding="utf-8"?>
<p:tagLst xmlns:a="http://schemas.openxmlformats.org/drawingml/2006/main" xmlns:r="http://schemas.openxmlformats.org/officeDocument/2006/relationships" xmlns:p="http://schemas.openxmlformats.org/presentationml/2006/main">
  <p:tag name="ARTICULATE_CHARACTER_FILE" val=".\characters\ad2491e9-f7fb-420c-bdb6-bdce45b7c6dc.png"/>
  <p:tag name="ARTICULATE_CHARACTER_TYPE" val="photographic"/>
  <p:tag name="ARTICULATE_CHARACTER_ID" val="Atsumi"/>
  <p:tag name="ARTICULATE_CHARACTER_CROP" val="atsumi23a"/>
</p:tagLst>
</file>

<file path=ppt/tags/tag76.xml><?xml version="1.0" encoding="utf-8"?>
<p:tagLst xmlns:a="http://schemas.openxmlformats.org/drawingml/2006/main" xmlns:r="http://schemas.openxmlformats.org/officeDocument/2006/relationships" xmlns:p="http://schemas.openxmlformats.org/presentationml/2006/main">
  <p:tag name="ENGAGE_INTERACTION_FILENAME" val="C:\Users\princej\Desktop\00 Time Entry\S3_I_03_CDOT or Admin Time Approval.intr"/>
  <p:tag name="ARTICULATE_SHOW_IN_MENU" val="multipleitems"/>
  <p:tag name="ENGAGE_INTERACTION_FINISH" val="2"/>
  <p:tag name="ENGAGE_INTERACTION_FINISH_MESSAGE" val="Next Slide"/>
  <p:tag name="AUDIO_ID" val="619"/>
  <p:tag name="ENGAGE_INTERACTION_BRANCHING" val="stepininteraction"/>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 name="OVERRIDE" val="ENGAGE_INTERACTION_SLIDE"/>
  <p:tag name="ENGAGE_INTERACTION_TITLE" val="General Time Approval"/>
  <p:tag name="ARTICULATE_DESCRIPTION" val="Labeled Panel - 5 Labels (Including Introduction)"/>
  <p:tag name="ENGAGE_INTERACTION_SLIDE_ID" val="619"/>
  <p:tag name="ENGAGE_INTERACTION_FORCE_UPDATE" val="0"/>
  <p:tag name="ENGAGE_LAST_MODIFY_DATE" val="42800.4011689815"/>
  <p:tag name="EMBEDDEDCONTENT_LASTWRITETIMEUTC" val="2017-03-06 16:37:41Z"/>
  <p:tag name="ELAPSEDTIME" val="151"/>
  <p:tag name="ENGAGE_PRESENTATION_MODE" val="presentation"/>
</p:tagLst>
</file>

<file path=ppt/tags/tag7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80.xml><?xml version="1.0" encoding="utf-8"?>
<p:tagLst xmlns:a="http://schemas.openxmlformats.org/drawingml/2006/main" xmlns:r="http://schemas.openxmlformats.org/officeDocument/2006/relationships" xmlns:p="http://schemas.openxmlformats.org/presentationml/2006/main">
  <p:tag name="AUDIO_ID" val="654"/>
  <p:tag name="ORIGINAL_AUDIO_FILEPATH" val="C:\Users\princej\Desktop\How to Apply for a Job at CDOT\Section 3\32_EvaluateTime Approval.wav"/>
  <p:tag name="ELAPSEDTIME" val="11.042"/>
  <p:tag name="ARTICULATE_NAV_LEVEL" val="3"/>
  <p:tag name="ARTICULATE_SLIDE_PRESENTER_GUID" val="388f55a5-4e2c-4ea0-8d49-fddca3e4e772"/>
  <p:tag name="ARTICULATE_SLIDE_PAUSE" val="1"/>
  <p:tag name="ARTICULATE_LOCK_SLIDE" val="0"/>
  <p:tag name="ARTICULATE_HIDE_SLIDE" val="0"/>
  <p:tag name="ARTICULATE_PLAYER_CONTROL_PREVIOUS" val="False"/>
  <p:tag name="ARTICULATE_PLAYER_CONTROL_NEXT" val="False"/>
  <p:tag name="ARTICULATE_USED_LAYOUT" val="9"/>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CHARACTER_FILE" val=".\characters\ad2491e9-f7fb-420c-bdb6-bdce45b7c6dc.png"/>
  <p:tag name="ARTICULATE_CHARACTER_TYPE" val="photographic"/>
  <p:tag name="ARTICULATE_CHARACTER_ID" val="Atsumi"/>
  <p:tag name="ARTICULATE_CHARACTER_CROP" val="atsumi23a"/>
</p:tagLst>
</file>

<file path=ppt/tags/tag82.xml><?xml version="1.0" encoding="utf-8"?>
<p:tagLst xmlns:a="http://schemas.openxmlformats.org/drawingml/2006/main" xmlns:r="http://schemas.openxmlformats.org/officeDocument/2006/relationships" xmlns:p="http://schemas.openxmlformats.org/presentationml/2006/main">
  <p:tag name="QUIZMAKER_QUIZ_FILENAME" val="C:\Users\princej\Desktop\00 Time Entry\S3_Q_01_Knowledge Check Regular Time.quiz"/>
  <p:tag name="ARTICULATE_SHOW_IN_MENU" val="multipleitems"/>
  <p:tag name="AQP_PASS_ACTION" val="2"/>
  <p:tag name="AQP_FAIL_ACTION" val="2"/>
  <p:tag name="AUDIO_ID" val="620"/>
  <p:tag name="OVERRIDE" val="QUIZMAKER_QUIZ_SLIDE"/>
  <p:tag name="QUIZMAKER_QUIZ_TITLE" val="Knowledge Check: Regular Time"/>
  <p:tag name="ARTICULATE_DESCRIPTION" val="Quiz - 2 questions"/>
  <p:tag name="QUIZMAKER_QUIZ_SLIDE_ID" val="620"/>
  <p:tag name="QUIZMAKER_QUIZ_FORCE_UPDATE" val="0"/>
  <p:tag name="AQP_PASS_SCORE" val="0"/>
  <p:tag name="QUIZMAKER_LAST_MODIFY_DATE" val="42523.6578819444"/>
  <p:tag name="EMBEDDEDCONTENT_LASTWRITETIMEUTC" val="2016-06-02 21:47:21Z"/>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84.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85.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86.xml><?xml version="1.0" encoding="utf-8"?>
<p:tagLst xmlns:a="http://schemas.openxmlformats.org/drawingml/2006/main" xmlns:r="http://schemas.openxmlformats.org/officeDocument/2006/relationships" xmlns:p="http://schemas.openxmlformats.org/presentationml/2006/main">
  <p:tag name="ARTICULATE_TITLE_TAG" val="Comp Time"/>
  <p:tag name="AUDIO_ID" val="657"/>
  <p:tag name="ORIGINAL_AUDIO_FILEPATH" val="C:\Users\princej\Desktop\Premium Pay 2.wav"/>
  <p:tag name="ELAPSEDTIME" val="14.34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ags/tag87.xml><?xml version="1.0" encoding="utf-8"?>
<p:tagLst xmlns:a="http://schemas.openxmlformats.org/drawingml/2006/main" xmlns:r="http://schemas.openxmlformats.org/officeDocument/2006/relationships" xmlns:p="http://schemas.openxmlformats.org/presentationml/2006/main">
  <p:tag name="ARTICULATE_CHARACTER_FILE" val=".\characters\84d0ca75-a620-42c2-87fa-6a044d171ca6.png"/>
  <p:tag name="ARTICULATE_CHARACTER_TYPE" val="photographic"/>
  <p:tag name="ARTICULATE_CHARACTER_ID" val="Brian"/>
  <p:tag name="ARTICULATE_CHARACTER_CROP" val="_E5D6375a"/>
</p:tagLst>
</file>

<file path=ppt/tags/tag8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89.xml><?xml version="1.0" encoding="utf-8"?>
<p:tagLst xmlns:a="http://schemas.openxmlformats.org/drawingml/2006/main" xmlns:r="http://schemas.openxmlformats.org/officeDocument/2006/relationships" xmlns:p="http://schemas.openxmlformats.org/presentationml/2006/main">
  <p:tag name="AUDIO_ID" val="658"/>
  <p:tag name="ORIGINAL_AUDIO_FILEPATH" val="C:\Users\princej\Desktop\Shift Premium.wav"/>
  <p:tag name="ELAPSEDTIME" val="45.11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629"/>
  <p:tag name="ARTICULATE_TITLE_TAG" val="Section 1 Course Overview"/>
  <p:tag name="ORIGINAL_AUDIO_FILEPATH" val="C:\Users\princej\Desktop\05.wav"/>
  <p:tag name="ELAPSEDTIME" val="8.562"/>
  <p:tag name="ARTICULATE_NAV_LEVEL" val="2"/>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3"/>
</p:tagLst>
</file>

<file path=ppt/tags/tag90.xml><?xml version="1.0" encoding="utf-8"?>
<p:tagLst xmlns:a="http://schemas.openxmlformats.org/drawingml/2006/main" xmlns:r="http://schemas.openxmlformats.org/officeDocument/2006/relationships" xmlns:p="http://schemas.openxmlformats.org/presentationml/2006/main">
  <p:tag name="AUDIO_ID" val="605"/>
  <p:tag name="ORIGINAL_AUDIO_FILEPATH" val="C:\Users\princej\Desktop\40_Overtime.wav"/>
  <p:tag name="ELAPSEDTIME" val="19.20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CHARACTER_FILE" val=".\characters\84d0ca75-a620-42c2-87fa-6a044d171ca6.png"/>
  <p:tag name="ARTICULATE_CHARACTER_TYPE" val="photographic"/>
  <p:tag name="ARTICULATE_CHARACTER_ID" val="Brian"/>
  <p:tag name="ARTICULATE_CHARACTER_CROP" val="_E5D6375a"/>
</p:tagLst>
</file>

<file path=ppt/tags/tag92.xml><?xml version="1.0" encoding="utf-8"?>
<p:tagLst xmlns:a="http://schemas.openxmlformats.org/drawingml/2006/main" xmlns:r="http://schemas.openxmlformats.org/officeDocument/2006/relationships" xmlns:p="http://schemas.openxmlformats.org/presentationml/2006/main">
  <p:tag name="AUDIO_ID" val="607"/>
  <p:tag name="ORIGINAL_AUDIO_FILEPATH" val="C:\Users\princej\Desktop\41_Overtime.wav"/>
  <p:tag name="ELAPSEDTIME" val="32.33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93.xml><?xml version="1.0" encoding="utf-8"?>
<p:tagLst xmlns:a="http://schemas.openxmlformats.org/drawingml/2006/main" xmlns:r="http://schemas.openxmlformats.org/officeDocument/2006/relationships" xmlns:p="http://schemas.openxmlformats.org/presentationml/2006/main">
  <p:tag name="AUDIO_ID" val="608"/>
  <p:tag name="ORIGINAL_AUDIO_FILEPATH" val="C:\Users\princej\Desktop\42_AppOTforNonEss.wav"/>
  <p:tag name="ELAPSEDTIME" val="63.73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UDIO_ID" val="609"/>
  <p:tag name="ORIGINAL_AUDIO_FILEPATH" val="C:\Users\princej\Desktop\43_ApprovingOTESS.wav"/>
  <p:tag name="ELAPSEDTIME" val="35.442"/>
  <p:tag name="ARTICULATE_NAV_LEVEL" val="3"/>
  <p:tag name="ARTICULATE_SLIDE_PRESENTER_GUID" val="388f55a5-4e2c-4ea0-8d49-fddca3e4e772"/>
  <p:tag name="ARTICULATE_SLIDE_PAUSE" val="0"/>
  <p:tag name="ARTICULATE_LOCK_SLIDE" val="0"/>
  <p:tag name="ARTICULATE_HIDE_SLIDE" val="0"/>
  <p:tag name="ARTICULATE_PLAYER_CONTROL_PREVIOUS" val="True"/>
  <p:tag name="ARTICULATE_PLAYER_CONTROL_NEXT" val="True"/>
  <p:tag name="ARTICULATE_USED_LAYOUT" val="10"/>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QUIZMAKER_QUIZ_FILENAME" val="C:\Users\princej\Desktop\00 Time Entry\Check Your Knowledge Template Essential Postion.quiz"/>
  <p:tag name="ARTICULATE_SHOW_IN_MENU" val="multipleitems"/>
  <p:tag name="AQP_PASS_ACTION" val="2"/>
  <p:tag name="AQP_FAIL_ACTION" val="2"/>
  <p:tag name="AUDIO_ID" val="655"/>
  <p:tag name="ARTICULATE_TITLE_TAG" val="Knowledge Check: Overtime"/>
  <p:tag name="OVERRIDE" val="QUIZMAKER_QUIZ_SLIDE"/>
  <p:tag name="QUIZMAKER_QUIZ_TITLE" val="Check Your Knowledge"/>
  <p:tag name="ARTICULATE_DESCRIPTION" val="Quiz - 2 questions"/>
  <p:tag name="QUIZMAKER_QUIZ_SLIDE_ID" val="655"/>
  <p:tag name="QUIZMAKER_QUIZ_FORCE_UPDATE" val="0"/>
  <p:tag name="AQP_PASS_SCORE" val="0"/>
  <p:tag name="QUIZMAKER_LAST_MODIFY_DATE" val="42521.4400810185"/>
  <p:tag name="EMBEDDEDCONTENT_LASTWRITETIMEUTC" val="2016-05-31 16:33:43Z"/>
  <p:tag name="ARTICULATE_NAV_LEVEL" val="3"/>
  <p:tag name="ARTICULATE_SLIDE_PRESENTER_GUID" val="388f55a5-4e2c-4ea0-8d49-fddca3e4e772"/>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9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97.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98.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99.xml><?xml version="1.0" encoding="utf-8"?>
<p:tagLst xmlns:a="http://schemas.openxmlformats.org/drawingml/2006/main" xmlns:r="http://schemas.openxmlformats.org/officeDocument/2006/relationships" xmlns:p="http://schemas.openxmlformats.org/presentationml/2006/main">
  <p:tag name="AUDIO_ID" val="606"/>
  <p:tag name="ARTICULATE_TITLE_TAG" val="Comp Time"/>
  <p:tag name="ORIGINAL_AUDIO_FILEPATH" val="C:\Users\princej\Desktop\45_Comptime.wav"/>
  <p:tag name="ELAPSEDTIME" val="17.582"/>
  <p:tag name="ARTICULATE_NAV_LEVEL" val="3"/>
  <p:tag name="ARTICULATE_SLIDE_PRESENTER_GUID" val="388f55a5-4e2c-4ea0-8d49-fddca3e4e772"/>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61518</TotalTime>
  <Words>9064</Words>
  <Application>Microsoft Office PowerPoint</Application>
  <PresentationFormat>On-screen Show (4:3)</PresentationFormat>
  <Paragraphs>818</Paragraphs>
  <Slides>77</Slides>
  <Notes>77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Arial Rounded MT Bold</vt:lpstr>
      <vt:lpstr>Calibri</vt:lpstr>
      <vt:lpstr>Lucida Grande</vt:lpstr>
      <vt:lpstr>Museo 300</vt:lpstr>
      <vt:lpstr>Museo Slab 500</vt:lpstr>
      <vt:lpstr>Times New Roman</vt:lpstr>
      <vt:lpstr>Template2</vt:lpstr>
      <vt:lpstr>Supervisor Time and Leave Approval</vt:lpstr>
      <vt:lpstr>Learning Logistics</vt:lpstr>
      <vt:lpstr>Prerequisites</vt:lpstr>
      <vt:lpstr>Navigation, Resources and Glossary</vt:lpstr>
      <vt:lpstr>Learning Logistics</vt:lpstr>
      <vt:lpstr>Course Learning Objectives</vt:lpstr>
      <vt:lpstr>Why is Time Approval Important?</vt:lpstr>
      <vt:lpstr>Consequences</vt:lpstr>
      <vt:lpstr>Course Design</vt:lpstr>
      <vt:lpstr>Learning Logistics</vt:lpstr>
      <vt:lpstr>Section 2 Learning Objectives</vt:lpstr>
      <vt:lpstr>Supervisor Responsibilities</vt:lpstr>
      <vt:lpstr>Time Entry to Pay Process</vt:lpstr>
      <vt:lpstr>Exempt and Non-Exempt</vt:lpstr>
      <vt:lpstr>Additional Employee Groups</vt:lpstr>
      <vt:lpstr>Type of Employees</vt:lpstr>
      <vt:lpstr>Essential Position / Overtime</vt:lpstr>
      <vt:lpstr>Shift Differential</vt:lpstr>
      <vt:lpstr>Work Schedule And Time Entry</vt:lpstr>
      <vt:lpstr>Help Resources</vt:lpstr>
      <vt:lpstr>Knowledge Check: Section Two</vt:lpstr>
      <vt:lpstr>Learning Logistics</vt:lpstr>
      <vt:lpstr>Section 3 Learning Objectives</vt:lpstr>
      <vt:lpstr>Regular Time</vt:lpstr>
      <vt:lpstr>Regular Time</vt:lpstr>
      <vt:lpstr>PowerPoint Presentation</vt:lpstr>
      <vt:lpstr>Evaluate Time Approval</vt:lpstr>
      <vt:lpstr>Types of Time Entered by Maintenance </vt:lpstr>
      <vt:lpstr>Date, Hours and Start/End Time</vt:lpstr>
      <vt:lpstr>A/A Type</vt:lpstr>
      <vt:lpstr>Maintenance Time Approval</vt:lpstr>
      <vt:lpstr>Evaluate Time Approval</vt:lpstr>
      <vt:lpstr>Engineering Time Entries</vt:lpstr>
      <vt:lpstr>Date, Hours and Start/End Time</vt:lpstr>
      <vt:lpstr>A/A Type</vt:lpstr>
      <vt:lpstr>Engineering Time Approval</vt:lpstr>
      <vt:lpstr>Evaluate Time Approval</vt:lpstr>
      <vt:lpstr>General Time Approval</vt:lpstr>
      <vt:lpstr>Evaluate Time Approval</vt:lpstr>
      <vt:lpstr>Knowledge Check: Regular Time</vt:lpstr>
      <vt:lpstr>Premium Pay</vt:lpstr>
      <vt:lpstr>Premium Pay </vt:lpstr>
      <vt:lpstr>Overtime</vt:lpstr>
      <vt:lpstr>Overtime</vt:lpstr>
      <vt:lpstr>Approving Overtime (Non-essential) </vt:lpstr>
      <vt:lpstr>Approving Overtime (Essential)</vt:lpstr>
      <vt:lpstr>Check Your Knowledge</vt:lpstr>
      <vt:lpstr>Compensatory Time</vt:lpstr>
      <vt:lpstr>Comp Time </vt:lpstr>
      <vt:lpstr>Knowledge Check: Comp Time</vt:lpstr>
      <vt:lpstr>Exempt Time Off</vt:lpstr>
      <vt:lpstr>Knowledge Check: Exempt Time Off</vt:lpstr>
      <vt:lpstr>Learning Logistics</vt:lpstr>
      <vt:lpstr>Section 4 Learning Objectives</vt:lpstr>
      <vt:lpstr>Communication of Leave Expectations</vt:lpstr>
      <vt:lpstr>Leave Request Process</vt:lpstr>
      <vt:lpstr>Common Leave Types</vt:lpstr>
      <vt:lpstr>Approving Leave</vt:lpstr>
      <vt:lpstr>Leave Approval and Quota Banks</vt:lpstr>
      <vt:lpstr>PowerPoint Presentation</vt:lpstr>
      <vt:lpstr>S4_I_02_Leave and Fiscal Year End</vt:lpstr>
      <vt:lpstr>PowerPoint Presentation</vt:lpstr>
      <vt:lpstr>Budget Impacts of Leave Approval</vt:lpstr>
      <vt:lpstr>Leave Approval Help </vt:lpstr>
      <vt:lpstr>Section Four Check Your Knowledge</vt:lpstr>
      <vt:lpstr>Learning Logistics</vt:lpstr>
      <vt:lpstr>Section 5 Learning Objectives</vt:lpstr>
      <vt:lpstr>Time Approval Deadlines</vt:lpstr>
      <vt:lpstr>Reminder</vt:lpstr>
      <vt:lpstr>Time Collisions</vt:lpstr>
      <vt:lpstr>Wrong Work Schedule</vt:lpstr>
      <vt:lpstr>Section 5 Check your Knowledge</vt:lpstr>
      <vt:lpstr>Learning Logistics</vt:lpstr>
      <vt:lpstr>Course Summary</vt:lpstr>
      <vt:lpstr>Where Can I Get Help?</vt:lpstr>
      <vt:lpstr>Course Complete</vt:lpstr>
      <vt:lpstr>Course Assessment</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2275</cp:revision>
  <cp:lastPrinted>2016-05-11T21:07:02Z</cp:lastPrinted>
  <dcterms:created xsi:type="dcterms:W3CDTF">2015-12-09T15:27:52Z</dcterms:created>
  <dcterms:modified xsi:type="dcterms:W3CDTF">2017-04-12T14:29:21Z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78FB4970-08B9-4365-96A6-C04057541FE8</vt:lpwstr>
  </property>
  <property fmtid="{D5CDD505-2E9C-101B-9397-08002B2CF9AE}" pid="6" name="ArticulateProjectFull">
    <vt:lpwstr>C:\Users\princej\Desktop\Old Deliverables\Time Approver Course\00_Manager Time Approval Course.ppta</vt:lpwstr>
  </property>
</Properties>
</file>