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tags/tag5.xml" ContentType="application/vnd.openxmlformats-officedocument.presentationml.tags+xml"/>
  <Override PartName="/ppt/notesSlides/notesSlide4.xml" ContentType="application/vnd.openxmlformats-officedocument.presentationml.notesSlide+xml"/>
  <Override PartName="/ppt/tags/tag6.xml" ContentType="application/vnd.openxmlformats-officedocument.presentationml.tags+xml"/>
  <Override PartName="/ppt/notesSlides/notesSlide5.xml" ContentType="application/vnd.openxmlformats-officedocument.presentationml.notesSlide+xml"/>
  <Override PartName="/ppt/tags/tag7.xml" ContentType="application/vnd.openxmlformats-officedocument.presentationml.tags+xml"/>
  <Override PartName="/ppt/notesSlides/notesSlide6.xml" ContentType="application/vnd.openxmlformats-officedocument.presentationml.notesSlide+xml"/>
  <Override PartName="/ppt/tags/tag8.xml" ContentType="application/vnd.openxmlformats-officedocument.presentationml.tags+xml"/>
  <Override PartName="/ppt/notesSlides/notesSlide7.xml" ContentType="application/vnd.openxmlformats-officedocument.presentationml.notesSlide+xml"/>
  <Override PartName="/ppt/tags/tag9.xml" ContentType="application/vnd.openxmlformats-officedocument.presentationml.tags+xml"/>
  <Override PartName="/ppt/notesSlides/notesSlide8.xml" ContentType="application/vnd.openxmlformats-officedocument.presentationml.notesSlide+xml"/>
  <Override PartName="/ppt/tags/tag10.xml" ContentType="application/vnd.openxmlformats-officedocument.presentationml.tags+xml"/>
  <Override PartName="/ppt/tags/tag11.xml" ContentType="application/vnd.openxmlformats-officedocument.presentationml.tags+xml"/>
  <Override PartName="/ppt/notesSlides/notesSlide9.xml" ContentType="application/vnd.openxmlformats-officedocument.presentationml.notesSlide+xml"/>
  <Override PartName="/ppt/tags/tag12.xml" ContentType="application/vnd.openxmlformats-officedocument.presentationml.tags+xml"/>
  <Override PartName="/ppt/notesSlides/notesSlide10.xml" ContentType="application/vnd.openxmlformats-officedocument.presentationml.notesSlide+xml"/>
  <Override PartName="/ppt/tags/tag13.xml" ContentType="application/vnd.openxmlformats-officedocument.presentationml.tags+xml"/>
  <Override PartName="/ppt/notesSlides/notesSlide11.xml" ContentType="application/vnd.openxmlformats-officedocument.presentationml.notesSlide+xml"/>
  <Override PartName="/ppt/tags/tag14.xml" ContentType="application/vnd.openxmlformats-officedocument.presentationml.tags+xml"/>
  <Override PartName="/ppt/notesSlides/notesSlide12.xml" ContentType="application/vnd.openxmlformats-officedocument.presentationml.notesSlide+xml"/>
  <Override PartName="/ppt/tags/tag15.xml" ContentType="application/vnd.openxmlformats-officedocument.presentationml.tags+xml"/>
  <Override PartName="/ppt/notesSlides/notesSlide13.xml" ContentType="application/vnd.openxmlformats-officedocument.presentationml.notesSlide+xml"/>
  <Override PartName="/ppt/tags/tag16.xml" ContentType="application/vnd.openxmlformats-officedocument.presentationml.tags+xml"/>
  <Override PartName="/ppt/notesSlides/notesSlide14.xml" ContentType="application/vnd.openxmlformats-officedocument.presentationml.notesSlide+xml"/>
  <Override PartName="/ppt/tags/tag17.xml" ContentType="application/vnd.openxmlformats-officedocument.presentationml.tags+xml"/>
  <Override PartName="/ppt/notesSlides/notesSlide15.xml" ContentType="application/vnd.openxmlformats-officedocument.presentationml.notesSlide+xml"/>
  <Override PartName="/ppt/tags/tag18.xml" ContentType="application/vnd.openxmlformats-officedocument.presentationml.tags+xml"/>
  <Override PartName="/ppt/notesSlides/notesSlide16.xml" ContentType="application/vnd.openxmlformats-officedocument.presentationml.notesSlide+xml"/>
  <Override PartName="/ppt/tags/tag19.xml" ContentType="application/vnd.openxmlformats-officedocument.presentationml.tags+xml"/>
  <Override PartName="/ppt/notesSlides/notesSlide17.xml" ContentType="application/vnd.openxmlformats-officedocument.presentationml.notesSlide+xml"/>
  <Override PartName="/ppt/tags/tag20.xml" ContentType="application/vnd.openxmlformats-officedocument.presentationml.tags+xml"/>
  <Override PartName="/ppt/notesSlides/notesSlide18.xml" ContentType="application/vnd.openxmlformats-officedocument.presentationml.notesSlide+xml"/>
  <Override PartName="/ppt/tags/tag21.xml" ContentType="application/vnd.openxmlformats-officedocument.presentationml.tags+xml"/>
  <Override PartName="/ppt/notesSlides/notesSlide19.xml" ContentType="application/vnd.openxmlformats-officedocument.presentationml.notesSlide+xml"/>
  <Override PartName="/ppt/tags/tag22.xml" ContentType="application/vnd.openxmlformats-officedocument.presentationml.tags+xml"/>
  <Override PartName="/ppt/notesSlides/notesSlide20.xml" ContentType="application/vnd.openxmlformats-officedocument.presentationml.notesSlide+xml"/>
  <Override PartName="/ppt/tags/tag23.xml" ContentType="application/vnd.openxmlformats-officedocument.presentationml.tags+xml"/>
  <Override PartName="/ppt/notesSlides/notesSlide21.xml" ContentType="application/vnd.openxmlformats-officedocument.presentationml.notesSlide+xml"/>
  <Override PartName="/ppt/tags/tag24.xml" ContentType="application/vnd.openxmlformats-officedocument.presentationml.tags+xml"/>
  <Override PartName="/ppt/notesSlides/notesSlide22.xml" ContentType="application/vnd.openxmlformats-officedocument.presentationml.notesSlide+xml"/>
  <Override PartName="/ppt/tags/tag25.xml" ContentType="application/vnd.openxmlformats-officedocument.presentationml.tags+xml"/>
  <Override PartName="/ppt/notesSlides/notesSlide23.xml" ContentType="application/vnd.openxmlformats-officedocument.presentationml.notesSlide+xml"/>
  <Override PartName="/ppt/tags/tag26.xml" ContentType="application/vnd.openxmlformats-officedocument.presentationml.tags+xml"/>
  <Override PartName="/ppt/notesSlides/notesSlide24.xml" ContentType="application/vnd.openxmlformats-officedocument.presentationml.notesSlide+xml"/>
  <Override PartName="/ppt/tags/tag27.xml" ContentType="application/vnd.openxmlformats-officedocument.presentationml.tags+xml"/>
  <Override PartName="/ppt/notesSlides/notesSlide25.xml" ContentType="application/vnd.openxmlformats-officedocument.presentationml.notesSlide+xml"/>
  <Override PartName="/ppt/tags/tag28.xml" ContentType="application/vnd.openxmlformats-officedocument.presentationml.tags+xml"/>
  <Override PartName="/ppt/notesSlides/notesSlide26.xml" ContentType="application/vnd.openxmlformats-officedocument.presentationml.notesSlide+xml"/>
  <Override PartName="/ppt/tags/tag29.xml" ContentType="application/vnd.openxmlformats-officedocument.presentationml.tags+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4">
  <p:sldMasterIdLst>
    <p:sldMasterId id="2147483672" r:id="rId1"/>
  </p:sldMasterIdLst>
  <p:notesMasterIdLst>
    <p:notesMasterId r:id="rId30"/>
  </p:notesMasterIdLst>
  <p:handoutMasterIdLst>
    <p:handoutMasterId r:id="rId31"/>
  </p:handoutMasterIdLst>
  <p:sldIdLst>
    <p:sldId id="560" r:id="rId2"/>
    <p:sldId id="456" r:id="rId3"/>
    <p:sldId id="561" r:id="rId4"/>
    <p:sldId id="563" r:id="rId5"/>
    <p:sldId id="562" r:id="rId6"/>
    <p:sldId id="564" r:id="rId7"/>
    <p:sldId id="565" r:id="rId8"/>
    <p:sldId id="566" r:id="rId9"/>
    <p:sldId id="567" r:id="rId10"/>
    <p:sldId id="568" r:id="rId11"/>
    <p:sldId id="569" r:id="rId12"/>
    <p:sldId id="570" r:id="rId13"/>
    <p:sldId id="571" r:id="rId14"/>
    <p:sldId id="572" r:id="rId15"/>
    <p:sldId id="573" r:id="rId16"/>
    <p:sldId id="574" r:id="rId17"/>
    <p:sldId id="575" r:id="rId18"/>
    <p:sldId id="576" r:id="rId19"/>
    <p:sldId id="577" r:id="rId20"/>
    <p:sldId id="578" r:id="rId21"/>
    <p:sldId id="579" r:id="rId22"/>
    <p:sldId id="580" r:id="rId23"/>
    <p:sldId id="581" r:id="rId24"/>
    <p:sldId id="582" r:id="rId25"/>
    <p:sldId id="583" r:id="rId26"/>
    <p:sldId id="584" r:id="rId27"/>
    <p:sldId id="585" r:id="rId28"/>
    <p:sldId id="586" r:id="rId29"/>
  </p:sldIdLst>
  <p:sldSz cx="9144000" cy="6858000" type="screen4x3"/>
  <p:notesSz cx="7010400" cy="9296400"/>
  <p:custDataLst>
    <p:tags r:id="rId3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userDrawn="1">
          <p15:clr>
            <a:srgbClr val="A4A3A4"/>
          </p15:clr>
        </p15:guide>
        <p15:guide id="2" pos="2208"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arbara M. Dreyer" initials="BMD" lastIdx="3" clrIdx="0"/>
  <p:cmAuthor id="1" name="Kiziuk, Len" initials="KL" lastIdx="35" clrIdx="1">
    <p:extLst/>
  </p:cmAuthor>
  <p:cmAuthor id="2" name="Jason Prince" initials="JP" lastIdx="5" clrIdx="2"/>
  <p:cmAuthor id="3" name="Grafton, Rachel" initials="GR" lastIdx="67"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3" hiddenSlides="1"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B500"/>
    <a:srgbClr val="E2AC00"/>
    <a:srgbClr val="926F00"/>
    <a:srgbClr val="FFCD2D"/>
    <a:srgbClr val="B08600"/>
    <a:srgbClr val="531E1D"/>
    <a:srgbClr val="76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8" autoAdjust="0"/>
    <p:restoredTop sz="68612" autoAdjust="0"/>
  </p:normalViewPr>
  <p:slideViewPr>
    <p:cSldViewPr snapToGrid="0" showGuides="1">
      <p:cViewPr varScale="1">
        <p:scale>
          <a:sx n="73" d="100"/>
          <a:sy n="73" d="100"/>
        </p:scale>
        <p:origin x="72" y="28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11" d="100"/>
        <a:sy n="111" d="100"/>
      </p:scale>
      <p:origin x="0" y="0"/>
    </p:cViewPr>
  </p:sorterViewPr>
  <p:notesViewPr>
    <p:cSldViewPr snapToGrid="0" showGuides="1">
      <p:cViewPr varScale="1">
        <p:scale>
          <a:sx n="62" d="100"/>
          <a:sy n="62" d="100"/>
        </p:scale>
        <p:origin x="1661" y="62"/>
      </p:cViewPr>
      <p:guideLst>
        <p:guide orient="horz" pos="2928"/>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r>
              <a:rPr lang="en-US" dirty="0" smtClean="0"/>
              <a:t>Colorado Department of Transportation</a:t>
            </a:r>
            <a:endParaRPr lang="en-US" dirty="0"/>
          </a:p>
        </p:txBody>
      </p:sp>
      <p:sp>
        <p:nvSpPr>
          <p:cNvPr id="3" name="Date Placeholder 2"/>
          <p:cNvSpPr>
            <a:spLocks noGrp="1"/>
          </p:cNvSpPr>
          <p:nvPr>
            <p:ph type="dt" sz="quarter" idx="1"/>
          </p:nvPr>
        </p:nvSpPr>
        <p:spPr>
          <a:xfrm>
            <a:off x="3970938" y="0"/>
            <a:ext cx="3037840" cy="464820"/>
          </a:xfrm>
          <a:prstGeom prst="rect">
            <a:avLst/>
          </a:prstGeom>
        </p:spPr>
        <p:txBody>
          <a:bodyPr vert="horz" lIns="93177" tIns="46589" rIns="93177" bIns="46589" rtlCol="0"/>
          <a:lstStyle>
            <a:lvl1pPr algn="r">
              <a:defRPr sz="1200"/>
            </a:lvl1pPr>
          </a:lstStyle>
          <a:p>
            <a:fld id="{F6CF5512-8E4D-46C9-9203-ADACEC31A94F}" type="datetimeFigureOut">
              <a:rPr lang="en-US" smtClean="0"/>
              <a:t>8/1/2017</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829967"/>
            <a:ext cx="3037840" cy="464820"/>
          </a:xfrm>
          <a:prstGeom prst="rect">
            <a:avLst/>
          </a:prstGeom>
        </p:spPr>
        <p:txBody>
          <a:bodyPr vert="horz" lIns="93177" tIns="46589" rIns="93177" bIns="46589" rtlCol="0" anchor="b"/>
          <a:lstStyle>
            <a:lvl1pPr algn="r">
              <a:defRPr sz="1200"/>
            </a:lvl1pPr>
          </a:lstStyle>
          <a:p>
            <a:fld id="{78B4F231-B363-4634-BEB8-2BAF8F4992E2}" type="slidenum">
              <a:rPr lang="en-US" smtClean="0"/>
              <a:t>‹#›</a:t>
            </a:fld>
            <a:endParaRPr lang="en-US"/>
          </a:p>
        </p:txBody>
      </p:sp>
    </p:spTree>
    <p:extLst>
      <p:ext uri="{BB962C8B-B14F-4D97-AF65-F5344CB8AC3E}">
        <p14:creationId xmlns:p14="http://schemas.microsoft.com/office/powerpoint/2010/main" val="342360744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335280"/>
          </a:xfrm>
          <a:prstGeom prst="rect">
            <a:avLst/>
          </a:prstGeom>
        </p:spPr>
        <p:txBody>
          <a:bodyPr vert="horz" lIns="93177" tIns="46589" rIns="93177" bIns="46589" rtlCol="0"/>
          <a:lstStyle>
            <a:lvl1pPr algn="l">
              <a:defRPr sz="1200"/>
            </a:lvl1pPr>
          </a:lstStyle>
          <a:p>
            <a:r>
              <a:rPr lang="en-US" dirty="0" smtClean="0"/>
              <a:t> Colorado Department of Transportation</a:t>
            </a:r>
            <a:endParaRPr lang="en-US" dirty="0"/>
          </a:p>
        </p:txBody>
      </p:sp>
      <p:sp>
        <p:nvSpPr>
          <p:cNvPr id="3" name="Date Placeholder 2"/>
          <p:cNvSpPr>
            <a:spLocks noGrp="1"/>
          </p:cNvSpPr>
          <p:nvPr>
            <p:ph type="dt" idx="1"/>
          </p:nvPr>
        </p:nvSpPr>
        <p:spPr>
          <a:xfrm>
            <a:off x="3818538" y="0"/>
            <a:ext cx="3037840" cy="335280"/>
          </a:xfrm>
          <a:prstGeom prst="rect">
            <a:avLst/>
          </a:prstGeom>
        </p:spPr>
        <p:txBody>
          <a:bodyPr vert="horz" lIns="93177" tIns="46589" rIns="93177" bIns="46589" rtlCol="0"/>
          <a:lstStyle>
            <a:lvl1pPr algn="r">
              <a:defRPr sz="1200"/>
            </a:lvl1pPr>
          </a:lstStyle>
          <a:p>
            <a:fld id="{7A0C4957-A8F1-4602-BE95-B4787793BB94}" type="datetimeFigureOut">
              <a:rPr lang="en-US" smtClean="0"/>
              <a:t>8/1/2017</a:t>
            </a:fld>
            <a:r>
              <a:rPr lang="en-US" dirty="0" smtClean="0"/>
              <a:t> </a:t>
            </a:r>
            <a:endParaRPr lang="en-US" dirty="0"/>
          </a:p>
        </p:txBody>
      </p:sp>
      <p:sp>
        <p:nvSpPr>
          <p:cNvPr id="4" name="Slide Image Placeholder 3"/>
          <p:cNvSpPr>
            <a:spLocks noGrp="1" noRot="1" noChangeAspect="1"/>
          </p:cNvSpPr>
          <p:nvPr>
            <p:ph type="sldImg" idx="2"/>
          </p:nvPr>
        </p:nvSpPr>
        <p:spPr>
          <a:xfrm>
            <a:off x="144780" y="432753"/>
            <a:ext cx="4648200" cy="348615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142240" y="4033520"/>
            <a:ext cx="4653280" cy="4917440"/>
          </a:xfrm>
          <a:prstGeom prst="rect">
            <a:avLst/>
          </a:prstGeom>
          <a:ln w="12700" cmpd="sng"/>
        </p:spPr>
        <p:style>
          <a:lnRef idx="2">
            <a:schemeClr val="dk1"/>
          </a:lnRef>
          <a:fillRef idx="1">
            <a:schemeClr val="lt1"/>
          </a:fillRef>
          <a:effectRef idx="0">
            <a:schemeClr val="dk1"/>
          </a:effectRef>
          <a:fontRef idx="none"/>
        </p:style>
        <p:txBody>
          <a:bodyPr vert="horz" lIns="93177" tIns="46589" rIns="93177" bIns="46589" rtlCol="0"/>
          <a:lstStyle/>
          <a:p>
            <a:pPr lvl="0"/>
            <a:r>
              <a:rPr lang="en-US" dirty="0" smtClean="0"/>
              <a:t>Notes:</a:t>
            </a:r>
          </a:p>
          <a:p>
            <a:pPr lvl="0"/>
            <a:endParaRPr lang="en-US" dirty="0" smtClean="0"/>
          </a:p>
          <a:p>
            <a:pPr lvl="1"/>
            <a:r>
              <a:rPr lang="en-US" dirty="0" smtClean="0"/>
              <a:t>Second level</a:t>
            </a:r>
          </a:p>
          <a:p>
            <a:pPr lvl="2"/>
            <a:r>
              <a:rPr lang="en-US" dirty="0" smtClean="0"/>
              <a:t>Third level</a:t>
            </a:r>
          </a:p>
          <a:p>
            <a:pPr lvl="3"/>
            <a:r>
              <a:rPr lang="en-US" dirty="0" smtClean="0"/>
              <a:t>Fourth level</a:t>
            </a:r>
          </a:p>
          <a:p>
            <a:pPr lvl="3"/>
            <a:endParaRPr lang="en-US" dirty="0" smtClean="0"/>
          </a:p>
        </p:txBody>
      </p:sp>
      <p:sp>
        <p:nvSpPr>
          <p:cNvPr id="7" name="Slide Number Placeholder 6"/>
          <p:cNvSpPr>
            <a:spLocks noGrp="1"/>
          </p:cNvSpPr>
          <p:nvPr>
            <p:ph type="sldNum" sz="quarter" idx="5"/>
          </p:nvPr>
        </p:nvSpPr>
        <p:spPr>
          <a:xfrm>
            <a:off x="5059680" y="9062720"/>
            <a:ext cx="1949098" cy="232066"/>
          </a:xfrm>
          <a:prstGeom prst="rect">
            <a:avLst/>
          </a:prstGeom>
        </p:spPr>
        <p:txBody>
          <a:bodyPr vert="horz" lIns="93177" tIns="46589" rIns="93177" bIns="46589" rtlCol="0" anchor="b"/>
          <a:lstStyle>
            <a:lvl1pPr algn="r">
              <a:defRPr sz="1000"/>
            </a:lvl1pPr>
          </a:lstStyle>
          <a:p>
            <a:fld id="{CA846680-62A7-41C5-A79F-706D29C4710E}" type="slidenum">
              <a:rPr lang="en-US" smtClean="0"/>
              <a:pPr/>
              <a:t>‹#›</a:t>
            </a:fld>
            <a:endParaRPr lang="en-US" dirty="0"/>
          </a:p>
        </p:txBody>
      </p:sp>
      <p:sp>
        <p:nvSpPr>
          <p:cNvPr id="8" name="Notes Placeholder 4"/>
          <p:cNvSpPr txBox="1">
            <a:spLocks/>
          </p:cNvSpPr>
          <p:nvPr/>
        </p:nvSpPr>
        <p:spPr>
          <a:xfrm>
            <a:off x="4917440" y="443230"/>
            <a:ext cx="1940560" cy="8507730"/>
          </a:xfrm>
          <a:prstGeom prst="rect">
            <a:avLst/>
          </a:prstGeom>
          <a:ln w="12700">
            <a:solidFill>
              <a:schemeClr val="tx1"/>
            </a:solidFill>
          </a:ln>
        </p:spPr>
        <p:txBody>
          <a:bodyPr vert="horz" lIns="93177" tIns="46589" rIns="93177" bIns="46589" rtlCol="0"/>
          <a:lstStyle>
            <a:lvl1pPr marL="0" algn="l" defTabSz="914400" rtl="0" eaLnBrk="1" latinLnBrk="0" hangingPunct="1">
              <a:defRPr sz="1200" b="1" kern="1200">
                <a:solidFill>
                  <a:schemeClr val="tx1"/>
                </a:solidFill>
                <a:latin typeface="+mn-lt"/>
                <a:ea typeface="+mn-ea"/>
                <a:cs typeface="+mn-cs"/>
              </a:defRPr>
            </a:lvl1pPr>
            <a:lvl2pPr marL="171450"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200" kern="1200">
                <a:solidFill>
                  <a:schemeClr val="tx1"/>
                </a:solidFill>
                <a:latin typeface="+mn-lt"/>
                <a:ea typeface="+mn-ea"/>
                <a:cs typeface="+mn-cs"/>
              </a:defRPr>
            </a:lvl4pPr>
            <a:lvl5pPr marL="684213" indent="-171450" algn="l" defTabSz="914400" rtl="0" eaLnBrk="1" latinLnBrk="0" hangingPunct="1">
              <a:buFont typeface="Arial" panose="020B0604020202020204" pitchFamily="34" charset="0"/>
              <a:buChar char="•"/>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a:lstStyle>
          <a:p>
            <a:r>
              <a:rPr lang="en-US" u="sng" dirty="0" smtClean="0"/>
              <a:t>Training</a:t>
            </a:r>
            <a:r>
              <a:rPr lang="en-US" u="sng" baseline="0" dirty="0" smtClean="0"/>
              <a:t> </a:t>
            </a:r>
            <a:r>
              <a:rPr lang="en-US" u="sng" dirty="0" smtClean="0"/>
              <a:t>Notes:</a:t>
            </a:r>
          </a:p>
          <a:p>
            <a:endParaRPr lang="en-US" dirty="0" smtClean="0"/>
          </a:p>
        </p:txBody>
      </p:sp>
    </p:spTree>
    <p:extLst>
      <p:ext uri="{BB962C8B-B14F-4D97-AF65-F5344CB8AC3E}">
        <p14:creationId xmlns:p14="http://schemas.microsoft.com/office/powerpoint/2010/main" val="232165851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100" b="0" u="none" kern="1200">
        <a:solidFill>
          <a:schemeClr val="tx1"/>
        </a:solidFill>
        <a:latin typeface="+mn-lt"/>
        <a:ea typeface="+mn-ea"/>
        <a:cs typeface="+mn-cs"/>
      </a:defRPr>
    </a:lvl1pPr>
    <a:lvl2pPr marL="0" indent="0" algn="l" defTabSz="914400" rtl="0" eaLnBrk="1" latinLnBrk="0" hangingPunct="1">
      <a:buFont typeface="Arial" panose="020B0604020202020204" pitchFamily="34" charset="0"/>
      <a:buNone/>
      <a:defRPr sz="1100" b="0" kern="1200">
        <a:solidFill>
          <a:schemeClr val="tx1"/>
        </a:solidFill>
        <a:latin typeface="+mn-lt"/>
        <a:ea typeface="+mn-ea"/>
        <a:cs typeface="+mn-cs"/>
      </a:defRPr>
    </a:lvl2pPr>
    <a:lvl3pPr marL="341313" indent="-171450"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3pPr>
    <a:lvl4pPr marL="512763" indent="-168275" algn="l" defTabSz="914400" rtl="0" eaLnBrk="1" latinLnBrk="0" hangingPunct="1">
      <a:buFont typeface="Arial" panose="020B0604020202020204" pitchFamily="34" charset="0"/>
      <a:buChar char="•"/>
      <a:defRPr sz="1100" b="0" kern="1200">
        <a:solidFill>
          <a:schemeClr val="tx1"/>
        </a:solidFill>
        <a:latin typeface="+mn-lt"/>
        <a:ea typeface="+mn-ea"/>
        <a:cs typeface="+mn-cs"/>
      </a:defRPr>
    </a:lvl4pPr>
    <a:lvl5pPr marL="512763" indent="0" algn="l" defTabSz="914400" rtl="0" eaLnBrk="1" latinLnBrk="0" hangingPunct="1">
      <a:buFont typeface="Arial" panose="020B0604020202020204" pitchFamily="34" charset="0"/>
      <a:buNone/>
      <a:defRPr sz="11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smtClean="0"/>
              <a:t>Welcome to</a:t>
            </a:r>
            <a:r>
              <a:rPr lang="en-US" b="0" baseline="0" dirty="0" smtClean="0"/>
              <a:t> the Smart Scanning and Using Digital Signatures with Adobe Acrobat DC course.  In this course you will learn the steps you need to take to scan and archive your documents according to CDOT’s archiving standard.  This standard is used by CDOT to archive our important documents, so they can be read in years to come regardless of the hardware or software used to read them.  This advanced method of archiving an electronic document will save CDOT the step of microfilming all documents, and will create business efficiencies by having access to a searchable electronic document in your shared drive.</a:t>
            </a:r>
            <a:endParaRPr lang="en-US" b="0"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a:t>
            </a:fld>
            <a:endParaRPr lang="en-US" dirty="0"/>
          </a:p>
        </p:txBody>
      </p:sp>
    </p:spTree>
    <p:extLst>
      <p:ext uri="{BB962C8B-B14F-4D97-AF65-F5344CB8AC3E}">
        <p14:creationId xmlns:p14="http://schemas.microsoft.com/office/powerpoint/2010/main" val="28298612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arrow</a:t>
            </a:r>
            <a:r>
              <a:rPr lang="en-US" baseline="0" dirty="0" smtClean="0"/>
              <a:t> is pointing to the </a:t>
            </a:r>
            <a:r>
              <a:rPr lang="en-US" dirty="0" smtClean="0">
                <a:solidFill>
                  <a:srgbClr val="002060"/>
                </a:solidFill>
              </a:rPr>
              <a:t>“Optimize Scanned Document” as</a:t>
            </a:r>
            <a:r>
              <a:rPr lang="en-US" baseline="0" dirty="0" smtClean="0">
                <a:solidFill>
                  <a:srgbClr val="002060"/>
                </a:solidFill>
              </a:rPr>
              <a:t> referenced in step four</a:t>
            </a:r>
            <a:r>
              <a:rPr lang="en-US" dirty="0" smtClean="0">
                <a:solidFill>
                  <a:srgbClr val="002060"/>
                </a:solidFill>
              </a:rPr>
              <a:t>.  When you are done review</a:t>
            </a:r>
            <a:r>
              <a:rPr lang="en-US" baseline="0" dirty="0" smtClean="0">
                <a:solidFill>
                  <a:srgbClr val="002060"/>
                </a:solidFill>
              </a:rPr>
              <a:t>ing this page click the next button to return to the previous screen.</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11</a:t>
            </a:fld>
            <a:endParaRPr lang="en-US" dirty="0"/>
          </a:p>
        </p:txBody>
      </p:sp>
    </p:spTree>
    <p:extLst>
      <p:ext uri="{BB962C8B-B14F-4D97-AF65-F5344CB8AC3E}">
        <p14:creationId xmlns:p14="http://schemas.microsoft.com/office/powerpoint/2010/main" val="7513665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click the Start button, the </a:t>
            </a:r>
            <a:r>
              <a:rPr lang="en-US" baseline="0" dirty="0" err="1" smtClean="0"/>
              <a:t>deskew</a:t>
            </a:r>
            <a:r>
              <a:rPr lang="en-US" baseline="0" dirty="0" smtClean="0"/>
              <a:t>, OCR and Compression will be applied to the document.  A “Description” box displays which allows you to populate the metadata for the document if your business needs require it.  When you click “ok” optimization will run.  Now you need to save the optimized document.  Let’s look at how to do that now.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12</a:t>
            </a:fld>
            <a:endParaRPr lang="en-US" dirty="0"/>
          </a:p>
        </p:txBody>
      </p:sp>
    </p:spTree>
    <p:extLst>
      <p:ext uri="{BB962C8B-B14F-4D97-AF65-F5344CB8AC3E}">
        <p14:creationId xmlns:p14="http://schemas.microsoft.com/office/powerpoint/2010/main" val="99931248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arrow</a:t>
            </a:r>
            <a:r>
              <a:rPr lang="en-US" baseline="0" dirty="0" smtClean="0"/>
              <a:t> is pointing to the </a:t>
            </a:r>
            <a:r>
              <a:rPr lang="en-US" baseline="0" dirty="0" smtClean="0">
                <a:solidFill>
                  <a:srgbClr val="002060"/>
                </a:solidFill>
              </a:rPr>
              <a:t>Start button</a:t>
            </a:r>
            <a:r>
              <a:rPr lang="en-US" dirty="0" smtClean="0">
                <a:solidFill>
                  <a:srgbClr val="002060"/>
                </a:solidFill>
              </a:rPr>
              <a:t> as</a:t>
            </a:r>
            <a:r>
              <a:rPr lang="en-US" baseline="0" dirty="0" smtClean="0">
                <a:solidFill>
                  <a:srgbClr val="002060"/>
                </a:solidFill>
              </a:rPr>
              <a:t> referenced in step six</a:t>
            </a:r>
            <a:r>
              <a:rPr lang="en-US" dirty="0" smtClean="0">
                <a:solidFill>
                  <a:srgbClr val="002060"/>
                </a:solidFill>
              </a:rPr>
              <a:t>.  When you are done review</a:t>
            </a:r>
            <a:r>
              <a:rPr lang="en-US" baseline="0" dirty="0" smtClean="0">
                <a:solidFill>
                  <a:srgbClr val="002060"/>
                </a:solidFill>
              </a:rPr>
              <a:t>ing this page click the next button to return to the previous screen.</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13</a:t>
            </a:fld>
            <a:endParaRPr lang="en-US" dirty="0"/>
          </a:p>
        </p:txBody>
      </p:sp>
    </p:spTree>
    <p:extLst>
      <p:ext uri="{BB962C8B-B14F-4D97-AF65-F5344CB8AC3E}">
        <p14:creationId xmlns:p14="http://schemas.microsoft.com/office/powerpoint/2010/main" val="214883573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arrow</a:t>
            </a:r>
            <a:r>
              <a:rPr lang="en-US" baseline="0" dirty="0" smtClean="0"/>
              <a:t> is pointing to the </a:t>
            </a:r>
            <a:r>
              <a:rPr lang="en-US" dirty="0" smtClean="0">
                <a:solidFill>
                  <a:srgbClr val="002060"/>
                </a:solidFill>
              </a:rPr>
              <a:t>“Description” box and the Ok button as</a:t>
            </a:r>
            <a:r>
              <a:rPr lang="en-US" baseline="0" dirty="0" smtClean="0">
                <a:solidFill>
                  <a:srgbClr val="002060"/>
                </a:solidFill>
              </a:rPr>
              <a:t> referenced in step seven and eight</a:t>
            </a:r>
            <a:r>
              <a:rPr lang="en-US" dirty="0" smtClean="0">
                <a:solidFill>
                  <a:srgbClr val="002060"/>
                </a:solidFill>
              </a:rPr>
              <a:t>.  When you are done review</a:t>
            </a:r>
            <a:r>
              <a:rPr lang="en-US" baseline="0" dirty="0" smtClean="0">
                <a:solidFill>
                  <a:srgbClr val="002060"/>
                </a:solidFill>
              </a:rPr>
              <a:t>ing this page click the next button to return to the previous screen.</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14</a:t>
            </a:fld>
            <a:endParaRPr lang="en-US" dirty="0"/>
          </a:p>
        </p:txBody>
      </p:sp>
    </p:spTree>
    <p:extLst>
      <p:ext uri="{BB962C8B-B14F-4D97-AF65-F5344CB8AC3E}">
        <p14:creationId xmlns:p14="http://schemas.microsoft.com/office/powerpoint/2010/main" val="14526127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have completed the optimization of your document Adobe will prompt you to save the file.  When you save the file always save it to a shared or drive that is backed up.  When naming the document use a logical name based on your division, program or office.  Once you are done click the save button to save your document.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15</a:t>
            </a:fld>
            <a:endParaRPr lang="en-US" dirty="0"/>
          </a:p>
        </p:txBody>
      </p:sp>
    </p:spTree>
    <p:extLst>
      <p:ext uri="{BB962C8B-B14F-4D97-AF65-F5344CB8AC3E}">
        <p14:creationId xmlns:p14="http://schemas.microsoft.com/office/powerpoint/2010/main" val="389708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second step is</a:t>
            </a:r>
            <a:r>
              <a:rPr lang="en-US" baseline="0" dirty="0" smtClean="0"/>
              <a:t> to take the PDF document you have created and turn it into a document that meets CDOT’s Archival Standard.  This should be done immediately after you have saved the document.  Click on the back button to return to the Action Wizard.  Select the “Archive Documents” on the toolbar and click “Start.”  The Description box will appear again and you have the option of entering the metadata for your file.  When you are done click “ok” to proceed.  After the archive function is complete, you will be prompted to save your file again.  This file will “A1b” added to name of the file.  This is used to indicate it is in the  correct archiving format.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16</a:t>
            </a:fld>
            <a:endParaRPr lang="en-US" dirty="0"/>
          </a:p>
        </p:txBody>
      </p:sp>
    </p:spTree>
    <p:extLst>
      <p:ext uri="{BB962C8B-B14F-4D97-AF65-F5344CB8AC3E}">
        <p14:creationId xmlns:p14="http://schemas.microsoft.com/office/powerpoint/2010/main" val="3741484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arrow</a:t>
            </a:r>
            <a:r>
              <a:rPr lang="en-US" baseline="0" dirty="0" smtClean="0"/>
              <a:t> is pointing to the </a:t>
            </a:r>
            <a:r>
              <a:rPr lang="en-US" dirty="0" smtClean="0">
                <a:solidFill>
                  <a:srgbClr val="002060"/>
                </a:solidFill>
              </a:rPr>
              <a:t>“Optimize Scanned Document” as</a:t>
            </a:r>
            <a:r>
              <a:rPr lang="en-US" baseline="0" dirty="0" smtClean="0">
                <a:solidFill>
                  <a:srgbClr val="002060"/>
                </a:solidFill>
              </a:rPr>
              <a:t> referenced in step one</a:t>
            </a:r>
            <a:r>
              <a:rPr lang="en-US" dirty="0" smtClean="0">
                <a:solidFill>
                  <a:srgbClr val="002060"/>
                </a:solidFill>
              </a:rPr>
              <a:t>.  When you are done review</a:t>
            </a:r>
            <a:r>
              <a:rPr lang="en-US" baseline="0" dirty="0" smtClean="0">
                <a:solidFill>
                  <a:srgbClr val="002060"/>
                </a:solidFill>
              </a:rPr>
              <a:t>ing this page click the next button to return to the previous screen.</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17</a:t>
            </a:fld>
            <a:endParaRPr lang="en-US" dirty="0"/>
          </a:p>
        </p:txBody>
      </p:sp>
    </p:spTree>
    <p:extLst>
      <p:ext uri="{BB962C8B-B14F-4D97-AF65-F5344CB8AC3E}">
        <p14:creationId xmlns:p14="http://schemas.microsoft.com/office/powerpoint/2010/main" val="1012616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The arrow</a:t>
            </a:r>
            <a:r>
              <a:rPr lang="en-US" baseline="0" dirty="0" smtClean="0"/>
              <a:t> is pointing to the </a:t>
            </a:r>
            <a:r>
              <a:rPr lang="en-US" dirty="0" smtClean="0">
                <a:solidFill>
                  <a:srgbClr val="002060"/>
                </a:solidFill>
              </a:rPr>
              <a:t>“Archive Document” as</a:t>
            </a:r>
            <a:r>
              <a:rPr lang="en-US" baseline="0" dirty="0" smtClean="0">
                <a:solidFill>
                  <a:srgbClr val="002060"/>
                </a:solidFill>
              </a:rPr>
              <a:t> referenced in step three</a:t>
            </a:r>
            <a:r>
              <a:rPr lang="en-US" dirty="0" smtClean="0">
                <a:solidFill>
                  <a:srgbClr val="002060"/>
                </a:solidFill>
              </a:rPr>
              <a:t>.  When you are done review</a:t>
            </a:r>
            <a:r>
              <a:rPr lang="en-US" baseline="0" dirty="0" smtClean="0">
                <a:solidFill>
                  <a:srgbClr val="002060"/>
                </a:solidFill>
              </a:rPr>
              <a:t>ing this page click the next button to return to the previous screen.</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18</a:t>
            </a:fld>
            <a:endParaRPr lang="en-US" dirty="0"/>
          </a:p>
        </p:txBody>
      </p:sp>
    </p:spTree>
    <p:extLst>
      <p:ext uri="{BB962C8B-B14F-4D97-AF65-F5344CB8AC3E}">
        <p14:creationId xmlns:p14="http://schemas.microsoft.com/office/powerpoint/2010/main" val="38720599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arrow</a:t>
            </a:r>
            <a:r>
              <a:rPr lang="en-US" baseline="0" dirty="0" smtClean="0"/>
              <a:t> is pointing to the </a:t>
            </a:r>
            <a:r>
              <a:rPr lang="en-US" dirty="0" smtClean="0">
                <a:solidFill>
                  <a:srgbClr val="002060"/>
                </a:solidFill>
              </a:rPr>
              <a:t>“Start” button as</a:t>
            </a:r>
            <a:r>
              <a:rPr lang="en-US" baseline="0" dirty="0" smtClean="0">
                <a:solidFill>
                  <a:srgbClr val="002060"/>
                </a:solidFill>
              </a:rPr>
              <a:t> referenced in step two</a:t>
            </a:r>
            <a:r>
              <a:rPr lang="en-US" dirty="0" smtClean="0">
                <a:solidFill>
                  <a:srgbClr val="002060"/>
                </a:solidFill>
              </a:rPr>
              <a:t>.  When you are done review</a:t>
            </a:r>
            <a:r>
              <a:rPr lang="en-US" baseline="0" dirty="0" smtClean="0">
                <a:solidFill>
                  <a:srgbClr val="002060"/>
                </a:solidFill>
              </a:rPr>
              <a:t>ing this page click the next button to return to the previous screen.</a:t>
            </a:r>
            <a:endParaRPr lang="en-US" dirty="0" smtClean="0">
              <a:solidFill>
                <a:srgbClr val="002060"/>
              </a:solidFill>
            </a:endParaRPr>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19</a:t>
            </a:fld>
            <a:endParaRPr lang="en-US" dirty="0"/>
          </a:p>
        </p:txBody>
      </p:sp>
    </p:spTree>
    <p:extLst>
      <p:ext uri="{BB962C8B-B14F-4D97-AF65-F5344CB8AC3E}">
        <p14:creationId xmlns:p14="http://schemas.microsoft.com/office/powerpoint/2010/main" val="20548875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have saved the PDF a blue banner will display at the top of the window with the message  “This file claims compliance with the PDF/A 1-b standard and has been opened read-only to prevent modification”.  Next to this message is a button labeled “Enable Editing”.  If you click this button the document is converted back to a non-archive quality document and you will need to repeat Smart Scanning step 2 (archiving) to bring the document back into compliance.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20</a:t>
            </a:fld>
            <a:endParaRPr lang="en-US" dirty="0"/>
          </a:p>
        </p:txBody>
      </p:sp>
    </p:spTree>
    <p:extLst>
      <p:ext uri="{BB962C8B-B14F-4D97-AF65-F5344CB8AC3E}">
        <p14:creationId xmlns:p14="http://schemas.microsoft.com/office/powerpoint/2010/main" val="1353047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xfrm>
            <a:off x="144463" y="433388"/>
            <a:ext cx="4648200" cy="3486150"/>
          </a:xfrm>
          <a:noFill/>
          <a:ln>
            <a:solidFill>
              <a:srgbClr val="000000"/>
            </a:solidFill>
            <a:miter lim="800000"/>
            <a:headEnd/>
            <a:tailEnd/>
          </a:ln>
        </p:spPr>
      </p:sp>
      <p:sp>
        <p:nvSpPr>
          <p:cNvPr id="61443" name="Notes Placeholder 2"/>
          <p:cNvSpPr>
            <a:spLocks noGrp="1"/>
          </p:cNvSpPr>
          <p:nvPr>
            <p:ph type="body" idx="1"/>
          </p:nvPr>
        </p:nvSpPr>
        <p:spPr bwMode="auto"/>
        <p:txBody>
          <a:bodyPr wrap="square" numCol="1" anchor="t" anchorCtr="0" compatLnSpc="1">
            <a:prstTxWarp prst="textNoShape">
              <a:avLst/>
            </a:prstTxWarp>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0" dirty="0" smtClean="0"/>
              <a:t>Upon</a:t>
            </a:r>
            <a:r>
              <a:rPr lang="en-US" b="0" baseline="0" dirty="0" smtClean="0"/>
              <a:t> completing this course you should have an understanding of each of the objectives on this slide.  Please take a minute to review these before you continue.  When you are done, click the next button to continue the course. </a:t>
            </a:r>
            <a:endParaRPr lang="en-US" b="0" dirty="0" smtClean="0"/>
          </a:p>
          <a:p>
            <a:pPr>
              <a:defRPr/>
            </a:pPr>
            <a:endParaRPr lang="en-US" b="0" dirty="0" smtClean="0"/>
          </a:p>
          <a:p>
            <a:pPr>
              <a:defRPr/>
            </a:pPr>
            <a:endParaRPr lang="en-US" b="0" dirty="0" smtClean="0"/>
          </a:p>
          <a:p>
            <a:pPr>
              <a:defRPr/>
            </a:pPr>
            <a:endParaRPr lang="en-US" b="0" dirty="0" smtClean="0"/>
          </a:p>
        </p:txBody>
      </p:sp>
      <p:sp>
        <p:nvSpPr>
          <p:cNvPr id="6451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E6D0CC2-4D05-424C-9583-1199117693C8}" type="slidenum">
              <a:rPr lang="en-US" smtClean="0"/>
              <a:pPr/>
              <a:t>2</a:t>
            </a:fld>
            <a:endParaRPr lang="en-US" smtClean="0"/>
          </a:p>
        </p:txBody>
      </p:sp>
    </p:spTree>
    <p:extLst>
      <p:ext uri="{BB962C8B-B14F-4D97-AF65-F5344CB8AC3E}">
        <p14:creationId xmlns:p14="http://schemas.microsoft.com/office/powerpoint/2010/main" val="35152591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When you are archiving</a:t>
            </a:r>
            <a:r>
              <a:rPr lang="en-US" baseline="0" dirty="0" smtClean="0"/>
              <a:t> your document you do not have to print a paper copy so you can scan it to create the PDF document.  Instead you can print the document using the CUTE PDF Writer using the steps listed on this slide.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21</a:t>
            </a:fld>
            <a:endParaRPr lang="en-US" dirty="0"/>
          </a:p>
        </p:txBody>
      </p:sp>
    </p:spTree>
    <p:extLst>
      <p:ext uri="{BB962C8B-B14F-4D97-AF65-F5344CB8AC3E}">
        <p14:creationId xmlns:p14="http://schemas.microsoft.com/office/powerpoint/2010/main" val="35428599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Now that you have created the document, you may or may not want to sign it digitally by creating a digital signature.  If you do, there are several advantages.  The first is that you can verify the integrity of the signed document.  It is also digitally encrypted with the information that is unique to the signer and may not be edited without the password.  Just like the other processes outlined this is done with Adobe Acrobat DC.</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22</a:t>
            </a:fld>
            <a:endParaRPr lang="en-US" dirty="0"/>
          </a:p>
        </p:txBody>
      </p:sp>
    </p:spTree>
    <p:extLst>
      <p:ext uri="{BB962C8B-B14F-4D97-AF65-F5344CB8AC3E}">
        <p14:creationId xmlns:p14="http://schemas.microsoft.com/office/powerpoint/2010/main" val="187826031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smtClean="0"/>
              <a:t>All CDOT employees </a:t>
            </a:r>
            <a:r>
              <a:rPr lang="en-US" sz="1100" u="sng" dirty="0" smtClean="0"/>
              <a:t>who are authorized to sign documents on behalf of CDOT</a:t>
            </a:r>
            <a:r>
              <a:rPr lang="en-US" sz="1100" dirty="0" smtClean="0"/>
              <a:t> may utilize Adobe Acrobat DC “Certificate-Based Signatures” to electronically sign documents. However,</a:t>
            </a:r>
            <a:r>
              <a:rPr lang="en-US" sz="1100" baseline="0" dirty="0" smtClean="0"/>
              <a:t> e</a:t>
            </a:r>
            <a:r>
              <a:rPr lang="en-US" sz="1100" dirty="0" smtClean="0"/>
              <a:t>lectronic signatures may </a:t>
            </a:r>
            <a:r>
              <a:rPr lang="en-US" sz="1100" u="sng" dirty="0" smtClean="0"/>
              <a:t>not</a:t>
            </a:r>
            <a:r>
              <a:rPr lang="en-US" sz="1100" dirty="0" smtClean="0"/>
              <a:t> be used on any document requiring a State Controller’s signature, a CDOT Controller signature, contractual documents, Speed Memos (Form 105), change orders (Form 90), or any documents that explicitly require a hand-written signature under state or federal law. </a:t>
            </a:r>
          </a:p>
          <a:p>
            <a:r>
              <a:rPr lang="en-US" sz="1100" dirty="0" smtClean="0"/>
              <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23</a:t>
            </a:fld>
            <a:endParaRPr lang="en-US" dirty="0"/>
          </a:p>
        </p:txBody>
      </p:sp>
    </p:spTree>
    <p:extLst>
      <p:ext uri="{BB962C8B-B14F-4D97-AF65-F5344CB8AC3E}">
        <p14:creationId xmlns:p14="http://schemas.microsoft.com/office/powerpoint/2010/main" val="18613370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created the digital signature field is marked by a red border and has a red arrow in the upper left corner of the field.  When you click on the field you are asked if you want to sign the document.  If you created your digital ID then the prompt window will automatically display your digital signature, but you will need to enter your password to complete the digital signature field.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24</a:t>
            </a:fld>
            <a:endParaRPr lang="en-US" dirty="0"/>
          </a:p>
        </p:txBody>
      </p:sp>
    </p:spTree>
    <p:extLst>
      <p:ext uri="{BB962C8B-B14F-4D97-AF65-F5344CB8AC3E}">
        <p14:creationId xmlns:p14="http://schemas.microsoft.com/office/powerpoint/2010/main" val="33339777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process to create a digital signature is simple.</a:t>
            </a:r>
            <a:r>
              <a:rPr lang="en-US" baseline="0" dirty="0" smtClean="0"/>
              <a:t>  Go to the signature field and you will be prompted to create a digital signature and all you need to do is follow the instructions provided to you to set up your digital ID.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25</a:t>
            </a:fld>
            <a:endParaRPr lang="en-US" dirty="0"/>
          </a:p>
        </p:txBody>
      </p:sp>
    </p:spTree>
    <p:extLst>
      <p:ext uri="{BB962C8B-B14F-4D97-AF65-F5344CB8AC3E}">
        <p14:creationId xmlns:p14="http://schemas.microsoft.com/office/powerpoint/2010/main" val="350596657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sz="1100" dirty="0" smtClean="0"/>
              <a:t>The</a:t>
            </a:r>
            <a:r>
              <a:rPr lang="en-US" sz="1100" i="1" dirty="0" smtClean="0"/>
              <a:t> </a:t>
            </a:r>
            <a:r>
              <a:rPr lang="en-US" sz="1100" dirty="0" smtClean="0"/>
              <a:t>other signature function in Adobe Acrobat DC only requires a picture of a conventional handwritten signature and does not include certificate-based signature authentication.  This is  not recommended</a:t>
            </a:r>
            <a:r>
              <a:rPr lang="en-US" sz="1100" baseline="0" dirty="0" smtClean="0"/>
              <a:t> and is not the preferred method for electronically signing a document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26</a:t>
            </a:fld>
            <a:endParaRPr lang="en-US" dirty="0"/>
          </a:p>
        </p:txBody>
      </p:sp>
    </p:spTree>
    <p:extLst>
      <p:ext uri="{BB962C8B-B14F-4D97-AF65-F5344CB8AC3E}">
        <p14:creationId xmlns:p14="http://schemas.microsoft.com/office/powerpoint/2010/main" val="21437129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This</a:t>
            </a:r>
            <a:r>
              <a:rPr lang="en-US" baseline="0" dirty="0" smtClean="0"/>
              <a:t> slide is only applicable to Engineers, Architects and Surveyors.  CDOT is currently in the process of procuring a contact with a vendor that will create electronic stamps.  They will be used for </a:t>
            </a:r>
            <a:r>
              <a:rPr lang="en-US" dirty="0" smtClean="0">
                <a:solidFill>
                  <a:srgbClr val="002060"/>
                </a:solidFill>
              </a:rPr>
              <a:t>official documents requiring a stamp and signature by Engineers, Architects and Surveyors and will be used in instead of Adobe.</a:t>
            </a:r>
            <a:r>
              <a:rPr lang="en-US" baseline="0" dirty="0" smtClean="0">
                <a:solidFill>
                  <a:srgbClr val="002060"/>
                </a:solidFill>
              </a:rPr>
              <a:t>  Once this contact has been acquired you will be notified.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27</a:t>
            </a:fld>
            <a:endParaRPr lang="en-US" dirty="0"/>
          </a:p>
        </p:txBody>
      </p:sp>
    </p:spTree>
    <p:extLst>
      <p:ext uri="{BB962C8B-B14F-4D97-AF65-F5344CB8AC3E}">
        <p14:creationId xmlns:p14="http://schemas.microsoft.com/office/powerpoint/2010/main" val="298407933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Congratulations!</a:t>
            </a:r>
            <a:r>
              <a:rPr lang="en-US" baseline="0" dirty="0" smtClean="0"/>
              <a:t> You have completed the course.  If you have any questions about the training or how to archive your records, email Records at DOT_Records_Mgmt@state.co.us.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28</a:t>
            </a:fld>
            <a:endParaRPr lang="en-US" dirty="0"/>
          </a:p>
        </p:txBody>
      </p:sp>
    </p:spTree>
    <p:extLst>
      <p:ext uri="{BB962C8B-B14F-4D97-AF65-F5344CB8AC3E}">
        <p14:creationId xmlns:p14="http://schemas.microsoft.com/office/powerpoint/2010/main" val="420989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To</a:t>
            </a:r>
            <a:r>
              <a:rPr lang="en-US" baseline="0" dirty="0" smtClean="0"/>
              <a:t> be able to perform any of the tasks listed in this course, you must have Adobe Acrobat DC installed on your computer.  If you already have it installed you may skip this slide other wise follow these instructions to install Adobe Acrobat DC to your computer.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3</a:t>
            </a:fld>
            <a:endParaRPr lang="en-US" dirty="0"/>
          </a:p>
        </p:txBody>
      </p:sp>
    </p:spTree>
    <p:extLst>
      <p:ext uri="{BB962C8B-B14F-4D97-AF65-F5344CB8AC3E}">
        <p14:creationId xmlns:p14="http://schemas.microsoft.com/office/powerpoint/2010/main" val="13955231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So what is Smart</a:t>
            </a:r>
            <a:r>
              <a:rPr lang="en-US" baseline="0" dirty="0" smtClean="0"/>
              <a:t> Scanning?  Smart Scanning is a way for CDOT to guarantee that we can rely on the electronic document as one that can be read for many years to come.  We previously relied on microfilm to meet this requirement, but microfilm does not have the search capability and other tremendous advantages available to us now with Adobe Acrobat DC. These include </a:t>
            </a:r>
            <a:r>
              <a:rPr lang="en-US" baseline="0" dirty="0" err="1" smtClean="0"/>
              <a:t>searchability</a:t>
            </a:r>
            <a:r>
              <a:rPr lang="en-US" baseline="0" dirty="0" smtClean="0"/>
              <a:t>, ability to be compressed, a clean and legible document, and most importantly, being archived so that the document can be read for many years to come. As we said before, this is also a way for us to store the document so it can always be read, regardless of the software or hardware we use in the future.  In other words, we will always be able to view them.  It is also an important step as we move forward with archiving the documents in a electronic format instead of in print.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4</a:t>
            </a:fld>
            <a:endParaRPr lang="en-US" dirty="0"/>
          </a:p>
        </p:txBody>
      </p:sp>
    </p:spTree>
    <p:extLst>
      <p:ext uri="{BB962C8B-B14F-4D97-AF65-F5344CB8AC3E}">
        <p14:creationId xmlns:p14="http://schemas.microsoft.com/office/powerpoint/2010/main" val="56154050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r>
              <a:rPr lang="en-US" dirty="0" smtClean="0"/>
              <a:t>Not all documents</a:t>
            </a:r>
            <a:r>
              <a:rPr lang="en-US" baseline="0" dirty="0" smtClean="0"/>
              <a:t> need to be scanned using the process outlined in this course.  However you should scan documents the have a legal retention period of 3.5 years or longer, are vital to your division, unit or program or documents that would be valuable to have in a searchable format.  </a:t>
            </a:r>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5</a:t>
            </a:fld>
            <a:endParaRPr lang="en-US" dirty="0"/>
          </a:p>
        </p:txBody>
      </p:sp>
    </p:spTree>
    <p:extLst>
      <p:ext uri="{BB962C8B-B14F-4D97-AF65-F5344CB8AC3E}">
        <p14:creationId xmlns:p14="http://schemas.microsoft.com/office/powerpoint/2010/main" val="726657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a:t>
            </a:r>
            <a:r>
              <a:rPr lang="en-US" baseline="0" dirty="0" smtClean="0"/>
              <a:t> Smart scanning process requires two steps. The first step is to scan your document using the copy machine and formatting the resulting document using Adobe so it is searchable, </a:t>
            </a:r>
            <a:r>
              <a:rPr lang="en-US" baseline="0" dirty="0" err="1" smtClean="0"/>
              <a:t>deskewed</a:t>
            </a:r>
            <a:r>
              <a:rPr lang="en-US" baseline="0" dirty="0" smtClean="0"/>
              <a:t> and compressed.  The next step to save the PDF as an archived file so that it meets CDOT’s archiving standard.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6</a:t>
            </a:fld>
            <a:endParaRPr lang="en-US" dirty="0"/>
          </a:p>
        </p:txBody>
      </p:sp>
    </p:spTree>
    <p:extLst>
      <p:ext uri="{BB962C8B-B14F-4D97-AF65-F5344CB8AC3E}">
        <p14:creationId xmlns:p14="http://schemas.microsoft.com/office/powerpoint/2010/main" val="2845227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first step in the process is</a:t>
            </a:r>
            <a:r>
              <a:rPr lang="en-US" baseline="0" dirty="0" smtClean="0"/>
              <a:t> to scan your document using a CDOT copier that is set to 300 dpi.  If you need help with the settings on the copier or are uncertain if it is are set to 300 dpi, contact CDOT Help Desk.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7</a:t>
            </a:fld>
            <a:endParaRPr lang="en-US" dirty="0"/>
          </a:p>
        </p:txBody>
      </p:sp>
    </p:spTree>
    <p:extLst>
      <p:ext uri="{BB962C8B-B14F-4D97-AF65-F5344CB8AC3E}">
        <p14:creationId xmlns:p14="http://schemas.microsoft.com/office/powerpoint/2010/main" val="410715173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Once</a:t>
            </a:r>
            <a:r>
              <a:rPr lang="en-US" baseline="0" dirty="0" smtClean="0"/>
              <a:t> you have scanned the document and have it in a PDF format the next step is to open the PDF of your scanned document using Adobe Acrobat DC.  When you open the you will see a menu as shown by the image on the left.  Click on the Tool section at the top of the page as indicated by the arrow.  Next you will need to select Action Wizard as indicated by the second arrow.  This takes you to the action wizard mode and allows you to make the necessary changes to the PDF so that it meets the document standards.  </a:t>
            </a:r>
            <a:endParaRPr lang="en-US" dirty="0" smtClean="0"/>
          </a:p>
        </p:txBody>
      </p:sp>
      <p:sp>
        <p:nvSpPr>
          <p:cNvPr id="4" name="Slide Number Placeholder 3"/>
          <p:cNvSpPr>
            <a:spLocks noGrp="1"/>
          </p:cNvSpPr>
          <p:nvPr>
            <p:ph type="sldNum" sz="quarter" idx="10"/>
          </p:nvPr>
        </p:nvSpPr>
        <p:spPr/>
        <p:txBody>
          <a:bodyPr/>
          <a:lstStyle/>
          <a:p>
            <a:fld id="{CA846680-62A7-41C5-A79F-706D29C4710E}" type="slidenum">
              <a:rPr lang="en-US" smtClean="0"/>
              <a:pPr/>
              <a:t>8</a:t>
            </a:fld>
            <a:endParaRPr lang="en-US" dirty="0"/>
          </a:p>
        </p:txBody>
      </p:sp>
    </p:spTree>
    <p:extLst>
      <p:ext uri="{BB962C8B-B14F-4D97-AF65-F5344CB8AC3E}">
        <p14:creationId xmlns:p14="http://schemas.microsoft.com/office/powerpoint/2010/main" val="22897548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4463" y="433388"/>
            <a:ext cx="4648200" cy="34861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 next step is</a:t>
            </a:r>
            <a:r>
              <a:rPr lang="en-US" baseline="0" dirty="0" smtClean="0"/>
              <a:t> to click on the Optimize Scanned Document in the right side of the window.  If you are not sure what it looks like click on HERE to see a screenshot.  By the way, throughout the course you will be presented the option of viewing the screenshot if you need to.  The default settings for document will automatically apply are OCR or Optical Character Recognition, </a:t>
            </a:r>
            <a:r>
              <a:rPr lang="en-US" baseline="0" dirty="0" err="1" smtClean="0"/>
              <a:t>Deskew</a:t>
            </a:r>
            <a:r>
              <a:rPr lang="en-US" baseline="0" dirty="0" smtClean="0"/>
              <a:t> and Reduce file size.  </a:t>
            </a:r>
            <a:endParaRPr lang="en-US" dirty="0" smtClean="0"/>
          </a:p>
          <a:p>
            <a:endParaRPr lang="en-US" dirty="0"/>
          </a:p>
        </p:txBody>
      </p:sp>
      <p:sp>
        <p:nvSpPr>
          <p:cNvPr id="4" name="Slide Number Placeholder 3"/>
          <p:cNvSpPr>
            <a:spLocks noGrp="1"/>
          </p:cNvSpPr>
          <p:nvPr>
            <p:ph type="sldNum" sz="quarter" idx="10"/>
          </p:nvPr>
        </p:nvSpPr>
        <p:spPr/>
        <p:txBody>
          <a:bodyPr/>
          <a:lstStyle/>
          <a:p>
            <a:fld id="{CA846680-62A7-41C5-A79F-706D29C4710E}" type="slidenum">
              <a:rPr lang="en-US" smtClean="0"/>
              <a:pPr/>
              <a:t>10</a:t>
            </a:fld>
            <a:endParaRPr lang="en-US" dirty="0"/>
          </a:p>
        </p:txBody>
      </p:sp>
    </p:spTree>
    <p:extLst>
      <p:ext uri="{BB962C8B-B14F-4D97-AF65-F5344CB8AC3E}">
        <p14:creationId xmlns:p14="http://schemas.microsoft.com/office/powerpoint/2010/main" val="195824105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6.emf"/><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7" descr="P1010067.JPG"/>
          <p:cNvPicPr>
            <a:picLocks noChangeAspect="1"/>
          </p:cNvPicPr>
          <p:nvPr userDrawn="1"/>
        </p:nvPicPr>
        <p:blipFill>
          <a:blip r:embed="rId2" cstate="print"/>
          <a:srcRect/>
          <a:stretch>
            <a:fillRect/>
          </a:stretch>
        </p:blipFill>
        <p:spPr bwMode="auto">
          <a:xfrm>
            <a:off x="1954944" y="17463"/>
            <a:ext cx="1546225" cy="1143000"/>
          </a:xfrm>
          <a:prstGeom prst="rect">
            <a:avLst/>
          </a:prstGeom>
          <a:ln>
            <a:noFill/>
          </a:ln>
          <a:effectLst>
            <a:softEdge rad="112500"/>
          </a:effectLst>
        </p:spPr>
      </p:pic>
      <p:pic>
        <p:nvPicPr>
          <p:cNvPr id="7" name="Picture 8" descr="glen10.jpg"/>
          <p:cNvPicPr>
            <a:picLocks noChangeAspect="1"/>
          </p:cNvPicPr>
          <p:nvPr userDrawn="1"/>
        </p:nvPicPr>
        <p:blipFill>
          <a:blip r:embed="rId3" cstate="print"/>
          <a:srcRect/>
          <a:stretch>
            <a:fillRect/>
          </a:stretch>
        </p:blipFill>
        <p:spPr bwMode="auto">
          <a:xfrm>
            <a:off x="0" y="0"/>
            <a:ext cx="1730375" cy="1143000"/>
          </a:xfrm>
          <a:prstGeom prst="rect">
            <a:avLst/>
          </a:prstGeom>
          <a:ln>
            <a:noFill/>
          </a:ln>
          <a:effectLst>
            <a:softEdge rad="112500"/>
          </a:effectLst>
        </p:spPr>
      </p:pic>
      <p:pic>
        <p:nvPicPr>
          <p:cNvPr id="9" name="Picture 12" descr="Ritter061909small.jpg"/>
          <p:cNvPicPr>
            <a:picLocks noChangeAspect="1"/>
          </p:cNvPicPr>
          <p:nvPr userDrawn="1"/>
        </p:nvPicPr>
        <p:blipFill>
          <a:blip r:embed="rId4" cstate="print"/>
          <a:srcRect/>
          <a:stretch>
            <a:fillRect/>
          </a:stretch>
        </p:blipFill>
        <p:spPr bwMode="auto">
          <a:xfrm>
            <a:off x="5655532" y="17463"/>
            <a:ext cx="1711325" cy="1143000"/>
          </a:xfrm>
          <a:prstGeom prst="rect">
            <a:avLst/>
          </a:prstGeom>
          <a:ln>
            <a:noFill/>
          </a:ln>
          <a:effectLst>
            <a:softEdge rad="112500"/>
          </a:effectLst>
        </p:spPr>
      </p:pic>
      <p:pic>
        <p:nvPicPr>
          <p:cNvPr id="10" name="Picture 13" descr="MemorialLarge.jpg"/>
          <p:cNvPicPr>
            <a:picLocks noChangeAspect="1"/>
          </p:cNvPicPr>
          <p:nvPr userDrawn="1"/>
        </p:nvPicPr>
        <p:blipFill>
          <a:blip r:embed="rId5" cstate="print"/>
          <a:srcRect/>
          <a:stretch>
            <a:fillRect/>
          </a:stretch>
        </p:blipFill>
        <p:spPr bwMode="auto">
          <a:xfrm>
            <a:off x="7591425" y="17463"/>
            <a:ext cx="1552575" cy="1143000"/>
          </a:xfrm>
          <a:prstGeom prst="rect">
            <a:avLst/>
          </a:prstGeom>
          <a:ln>
            <a:noFill/>
          </a:ln>
          <a:effectLst>
            <a:softEdge rad="112500"/>
          </a:effectLst>
        </p:spPr>
      </p:pic>
      <p:sp>
        <p:nvSpPr>
          <p:cNvPr id="11" name="Rectangle 10"/>
          <p:cNvSpPr/>
          <p:nvPr userDrawn="1"/>
        </p:nvSpPr>
        <p:spPr>
          <a:xfrm>
            <a:off x="0" y="1143000"/>
            <a:ext cx="9144000" cy="533400"/>
          </a:xfrm>
          <a:prstGeom prst="rect">
            <a:avLst/>
          </a:prstGeom>
          <a:solidFill>
            <a:schemeClr val="tx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3200" b="1" spc="100" baseline="0" dirty="0" smtClean="0"/>
              <a:t>Colorado Department of Transportation</a:t>
            </a:r>
            <a:endParaRPr lang="en-US" sz="3200" b="1" spc="100" baseline="0" dirty="0"/>
          </a:p>
        </p:txBody>
      </p:sp>
      <p:pic>
        <p:nvPicPr>
          <p:cNvPr id="5" name="Picture 4"/>
          <p:cNvPicPr>
            <a:picLocks noChangeAspect="1"/>
          </p:cNvPicPr>
          <p:nvPr userDrawn="1"/>
        </p:nvPicPr>
        <p:blipFill rotWithShape="1">
          <a:blip r:embed="rId6" cstate="print">
            <a:extLst>
              <a:ext uri="{28A0092B-C50C-407E-A947-70E740481C1C}">
                <a14:useLocalDpi xmlns:a14="http://schemas.microsoft.com/office/drawing/2010/main" val="0"/>
              </a:ext>
            </a:extLst>
          </a:blip>
          <a:srcRect/>
          <a:stretch/>
        </p:blipFill>
        <p:spPr>
          <a:xfrm>
            <a:off x="3725738" y="17463"/>
            <a:ext cx="1705225" cy="1143000"/>
          </a:xfrm>
          <a:prstGeom prst="rect">
            <a:avLst/>
          </a:prstGeom>
          <a:effectLst>
            <a:softEdge rad="112522"/>
          </a:effectLst>
        </p:spPr>
      </p:pic>
      <p:sp>
        <p:nvSpPr>
          <p:cNvPr id="12" name="Text Placeholder 2"/>
          <p:cNvSpPr>
            <a:spLocks noGrp="1"/>
          </p:cNvSpPr>
          <p:nvPr>
            <p:ph idx="1" hasCustomPrompt="1"/>
          </p:nvPr>
        </p:nvSpPr>
        <p:spPr bwMode="auto">
          <a:xfrm>
            <a:off x="182880" y="2057401"/>
            <a:ext cx="8818974" cy="3428999"/>
          </a:xfrm>
          <a:prstGeom prst="rect">
            <a:avLst/>
          </a:prstGeom>
          <a:noFill/>
          <a:ln w="9525">
            <a:noFill/>
            <a:miter lim="800000"/>
            <a:headEnd/>
            <a:tailEnd/>
          </a:ln>
          <a:effectLst>
            <a:softEdge rad="38100"/>
          </a:effectLst>
        </p:spPr>
        <p:txBody>
          <a:bodyPr vert="horz" wrap="square" lIns="91440" tIns="45720" rIns="91440" bIns="45720" numCol="1" anchor="ctr" anchorCtr="0" compatLnSpc="1">
            <a:prstTxWarp prst="textNoShape">
              <a:avLst/>
            </a:prstTxWarp>
          </a:bodyPr>
          <a:lstStyle>
            <a:lvl1pPr marL="0" indent="0" algn="ctr">
              <a:buNone/>
              <a:defRPr sz="3600" b="1" baseline="0">
                <a:latin typeface="+mj-lt"/>
              </a:defRPr>
            </a:lvl1pPr>
            <a:lvl2pPr marL="457200" indent="0" algn="ctr">
              <a:buFontTx/>
              <a:buNone/>
              <a:defRPr>
                <a:latin typeface="+mn-lt"/>
              </a:defRPr>
            </a:lvl2pPr>
            <a:lvl3pPr algn="ctr">
              <a:defRPr/>
            </a:lvl3pPr>
            <a:lvl4pPr algn="ctr">
              <a:defRPr/>
            </a:lvl4pPr>
            <a:lvl5pPr algn="ctr">
              <a:defRPr/>
            </a:lvl5pPr>
          </a:lstStyle>
          <a:p>
            <a:pPr lvl="0"/>
            <a:r>
              <a:rPr lang="en-US" dirty="0" smtClean="0"/>
              <a:t>Title of Course</a:t>
            </a:r>
          </a:p>
          <a:p>
            <a:pPr lvl="1"/>
            <a:r>
              <a:rPr lang="en-US" dirty="0" smtClean="0"/>
              <a:t>Second level</a:t>
            </a:r>
          </a:p>
        </p:txBody>
      </p:sp>
      <p:pic>
        <p:nvPicPr>
          <p:cNvPr id="14" name="Picture 13"/>
          <p:cNvPicPr>
            <a:picLocks noChangeAspect="1"/>
          </p:cNvPicPr>
          <p:nvPr userDrawn="1"/>
        </p:nvPicPr>
        <p:blipFill rotWithShape="1">
          <a:blip r:embed="rId7"/>
          <a:srcRect l="23091" t="41555" r="54850" b="41109"/>
          <a:stretch/>
        </p:blipFill>
        <p:spPr>
          <a:xfrm>
            <a:off x="211807" y="5634556"/>
            <a:ext cx="1743137" cy="1058333"/>
          </a:xfrm>
          <a:prstGeom prst="rect">
            <a:avLst/>
          </a:prstGeom>
        </p:spPr>
      </p:pic>
    </p:spTree>
    <p:extLst>
      <p:ext uri="{BB962C8B-B14F-4D97-AF65-F5344CB8AC3E}">
        <p14:creationId xmlns:p14="http://schemas.microsoft.com/office/powerpoint/2010/main" val="30732347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ext Top_Graphic Bottom">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6" name="Content Placeholder 5"/>
          <p:cNvSpPr>
            <a:spLocks noGrp="1"/>
          </p:cNvSpPr>
          <p:nvPr>
            <p:ph sz="quarter" idx="12"/>
          </p:nvPr>
        </p:nvSpPr>
        <p:spPr>
          <a:xfrm>
            <a:off x="182562" y="1371600"/>
            <a:ext cx="8778875" cy="2899954"/>
          </a:xfrm>
        </p:spPr>
        <p:txBody>
          <a:bodyPr/>
          <a:lstStyle/>
          <a:p>
            <a:pPr lvl="0"/>
            <a:r>
              <a:rPr lang="en-US" smtClean="0"/>
              <a:t>Click to edit Master text styles</a:t>
            </a:r>
          </a:p>
          <a:p>
            <a:pPr lvl="1"/>
            <a:r>
              <a:rPr lang="en-US" smtClean="0"/>
              <a:t>Second level</a:t>
            </a:r>
          </a:p>
          <a:p>
            <a:pPr lvl="2"/>
            <a:r>
              <a:rPr lang="en-US" smtClean="0"/>
              <a:t>Third level</a:t>
            </a:r>
          </a:p>
        </p:txBody>
      </p:sp>
      <p:sp>
        <p:nvSpPr>
          <p:cNvPr id="8" name="Content Placeholder 7"/>
          <p:cNvSpPr>
            <a:spLocks noGrp="1"/>
          </p:cNvSpPr>
          <p:nvPr>
            <p:ph sz="quarter" idx="13"/>
          </p:nvPr>
        </p:nvSpPr>
        <p:spPr>
          <a:xfrm>
            <a:off x="182563" y="4376738"/>
            <a:ext cx="8778875" cy="1879600"/>
          </a:xfrm>
          <a:effectLst>
            <a:softEdge rad="38100"/>
          </a:effectLst>
        </p:spPr>
        <p:txBody>
          <a:bodyPr/>
          <a:lstStyle/>
          <a:p>
            <a:pPr lvl="0"/>
            <a:r>
              <a:rPr lang="en-US" smtClean="0"/>
              <a:t>Click to edit Master text styles</a:t>
            </a:r>
          </a:p>
        </p:txBody>
      </p:sp>
    </p:spTree>
    <p:extLst>
      <p:ext uri="{BB962C8B-B14F-4D97-AF65-F5344CB8AC3E}">
        <p14:creationId xmlns:p14="http://schemas.microsoft.com/office/powerpoint/2010/main" val="382250975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Cover Page (Hidden)">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smtClean="0"/>
              <a:t>Section Cover Page (Hidden)</a:t>
            </a:r>
            <a:endParaRPr lang="en-US" dirty="0"/>
          </a:p>
        </p:txBody>
      </p:sp>
      <p:sp>
        <p:nvSpPr>
          <p:cNvPr id="3" name="Footer Placeholder 2"/>
          <p:cNvSpPr>
            <a:spLocks noGrp="1"/>
          </p:cNvSpPr>
          <p:nvPr>
            <p:ph type="ftr" sz="quarter" idx="10"/>
          </p:nvPr>
        </p:nvSpPr>
        <p:spPr/>
        <p:txBody>
          <a:bodyPr/>
          <a:lstStyle/>
          <a:p>
            <a:pPr>
              <a:defRPr/>
            </a:pPr>
            <a:r>
              <a:rPr lang="en-US" smtClean="0"/>
              <a:t>Colorado Department of Transportation</a:t>
            </a:r>
            <a:endParaRPr lang="en-US" dirty="0"/>
          </a:p>
        </p:txBody>
      </p:sp>
      <p:sp>
        <p:nvSpPr>
          <p:cNvPr id="4" name="Slide Number Placeholder 3"/>
          <p:cNvSpPr>
            <a:spLocks noGrp="1"/>
          </p:cNvSpPr>
          <p:nvPr>
            <p:ph type="sldNum" sz="quarter" idx="11"/>
          </p:nvPr>
        </p:nvSpPr>
        <p:spPr/>
        <p:txBody>
          <a:bodyPr/>
          <a:lstStyle/>
          <a:p>
            <a:pPr>
              <a:defRPr/>
            </a:pPr>
            <a:r>
              <a:rPr lang="en-US" smtClean="0"/>
              <a:t> Slide </a:t>
            </a:r>
            <a:fld id="{F1733E7F-F35A-45C7-967F-B65877603703}" type="slidenum">
              <a:rPr lang="en-US" smtClean="0"/>
              <a:pPr>
                <a:defRPr/>
              </a:pPr>
              <a:t>‹#›</a:t>
            </a:fld>
            <a:endParaRPr lang="en-US" dirty="0"/>
          </a:p>
        </p:txBody>
      </p:sp>
      <p:sp>
        <p:nvSpPr>
          <p:cNvPr id="10" name="Content Placeholder 5"/>
          <p:cNvSpPr>
            <a:spLocks noGrp="1"/>
          </p:cNvSpPr>
          <p:nvPr>
            <p:ph sz="quarter" idx="12"/>
          </p:nvPr>
        </p:nvSpPr>
        <p:spPr>
          <a:xfrm>
            <a:off x="182562" y="1371600"/>
            <a:ext cx="8778875" cy="4876800"/>
          </a:xfrm>
        </p:spPr>
        <p:txBody>
          <a:bodyPr/>
          <a:lstStyle/>
          <a:p>
            <a:pPr lvl="0"/>
            <a:r>
              <a:rPr lang="en-US" smtClean="0"/>
              <a:t>Click to edit Master text styles</a:t>
            </a:r>
          </a:p>
          <a:p>
            <a:pPr lvl="1"/>
            <a:r>
              <a:rPr lang="en-US" smtClean="0"/>
              <a:t>Second level</a:t>
            </a:r>
          </a:p>
          <a:p>
            <a:pPr lvl="2"/>
            <a:r>
              <a:rPr lang="en-US" smtClean="0"/>
              <a:t>Third level</a:t>
            </a:r>
          </a:p>
        </p:txBody>
      </p:sp>
    </p:spTree>
    <p:extLst>
      <p:ext uri="{BB962C8B-B14F-4D97-AF65-F5344CB8AC3E}">
        <p14:creationId xmlns:p14="http://schemas.microsoft.com/office/powerpoint/2010/main" val="2091672054"/>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830441718"/>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rse Agenda">
    <p:spTree>
      <p:nvGrpSpPr>
        <p:cNvPr id="1" name=""/>
        <p:cNvGrpSpPr/>
        <p:nvPr/>
      </p:nvGrpSpPr>
      <p:grpSpPr>
        <a:xfrm>
          <a:off x="0" y="0"/>
          <a:ext cx="0" cy="0"/>
          <a:chOff x="0" y="0"/>
          <a:chExt cx="0" cy="0"/>
        </a:xfrm>
      </p:grpSpPr>
      <p:sp>
        <p:nvSpPr>
          <p:cNvPr id="3" name="Content Placeholder 2"/>
          <p:cNvSpPr>
            <a:spLocks noGrp="1"/>
          </p:cNvSpPr>
          <p:nvPr>
            <p:ph idx="1"/>
          </p:nvPr>
        </p:nvSpPr>
        <p:spPr>
          <a:xfrm>
            <a:off x="1600200" y="1417320"/>
            <a:ext cx="7360920" cy="4754880"/>
          </a:xfrm>
          <a:effectLst>
            <a:softEdge rad="38100"/>
          </a:effectLst>
        </p:spPr>
        <p:txBody>
          <a:bodyPr/>
          <a:lstStyle>
            <a:lvl2pPr>
              <a:defRPr i="1"/>
            </a:lvl2pPr>
            <a:lvl3pPr>
              <a:defRPr i="1"/>
            </a:lvl3pPr>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grpSp>
        <p:nvGrpSpPr>
          <p:cNvPr id="7" name="Group 6"/>
          <p:cNvGrpSpPr/>
          <p:nvPr userDrawn="1"/>
        </p:nvGrpSpPr>
        <p:grpSpPr>
          <a:xfrm>
            <a:off x="273120" y="1499816"/>
            <a:ext cx="685800" cy="4672384"/>
            <a:chOff x="457200" y="1499816"/>
            <a:chExt cx="685800" cy="4672384"/>
          </a:xfrm>
        </p:grpSpPr>
        <p:cxnSp>
          <p:nvCxnSpPr>
            <p:cNvPr id="8" name="Straight Connector 7"/>
            <p:cNvCxnSpPr/>
            <p:nvPr/>
          </p:nvCxnSpPr>
          <p:spPr bwMode="auto">
            <a:xfrm rot="16200000">
              <a:off x="-1536092" y="3836008"/>
              <a:ext cx="4672384" cy="0"/>
            </a:xfrm>
            <a:prstGeom prst="line">
              <a:avLst/>
            </a:prstGeom>
            <a:ln w="38100" cmpd="sng">
              <a:solidFill>
                <a:schemeClr val="tx1"/>
              </a:solidFill>
            </a:ln>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bwMode="auto">
            <a:xfrm rot="16200000">
              <a:off x="508076" y="5245252"/>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bwMode="auto">
            <a:xfrm rot="16200000">
              <a:off x="508076" y="3493108"/>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1" name="Rounded Rectangle 10"/>
            <p:cNvSpPr/>
            <p:nvPr/>
          </p:nvSpPr>
          <p:spPr bwMode="auto">
            <a:xfrm rot="16200000">
              <a:off x="508076" y="4369180"/>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2" name="Rounded Rectangle 11"/>
            <p:cNvSpPr/>
            <p:nvPr/>
          </p:nvSpPr>
          <p:spPr bwMode="auto">
            <a:xfrm rot="16200000">
              <a:off x="508076" y="2617036"/>
              <a:ext cx="584048" cy="6858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3" name="Rounded Rectangle 12"/>
            <p:cNvSpPr/>
            <p:nvPr/>
          </p:nvSpPr>
          <p:spPr bwMode="auto">
            <a:xfrm rot="16200000">
              <a:off x="501726" y="1747314"/>
              <a:ext cx="584048" cy="673100"/>
            </a:xfrm>
            <a:prstGeom prst="roundRect">
              <a:avLst/>
            </a:prstGeom>
            <a:no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grpSp>
    </p:spTree>
    <p:extLst>
      <p:ext uri="{BB962C8B-B14F-4D97-AF65-F5344CB8AC3E}">
        <p14:creationId xmlns:p14="http://schemas.microsoft.com/office/powerpoint/2010/main" val="248136494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Key Terms">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p:cNvPicPr/>
          <p:nvPr userDrawn="1"/>
        </p:nvPicPr>
        <p:blipFill>
          <a:blip r:embed="rId2">
            <a:extLst>
              <a:ext uri="{28A0092B-C50C-407E-A947-70E740481C1C}">
                <a14:useLocalDpi xmlns:a14="http://schemas.microsoft.com/office/drawing/2010/main" val="0"/>
              </a:ext>
            </a:extLst>
          </a:blip>
          <a:stretch>
            <a:fillRect/>
          </a:stretch>
        </p:blipFill>
        <p:spPr>
          <a:xfrm>
            <a:off x="247048" y="1365295"/>
            <a:ext cx="1252744" cy="4849294"/>
          </a:xfrm>
          <a:prstGeom prst="rect">
            <a:avLst/>
          </a:prstGeom>
        </p:spPr>
      </p:pic>
    </p:spTree>
    <p:extLst>
      <p:ext uri="{BB962C8B-B14F-4D97-AF65-F5344CB8AC3E}">
        <p14:creationId xmlns:p14="http://schemas.microsoft.com/office/powerpoint/2010/main" val="1545028287"/>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emo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82880" y="1371600"/>
            <a:ext cx="8778240" cy="4937125"/>
          </a:xfrm>
          <a:effectLst>
            <a:softEdge rad="38100"/>
          </a:effectLst>
        </p:spPr>
        <p:txBody>
          <a:bodyPr/>
          <a:lstStyle>
            <a:lvl5pPr>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Tab.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80777" y="5876001"/>
            <a:ext cx="423334" cy="437684"/>
          </a:xfrm>
          <a:prstGeom prst="rect">
            <a:avLst/>
          </a:prstGeom>
        </p:spPr>
      </p:pic>
    </p:spTree>
    <p:extLst>
      <p:ext uri="{BB962C8B-B14F-4D97-AF65-F5344CB8AC3E}">
        <p14:creationId xmlns:p14="http://schemas.microsoft.com/office/powerpoint/2010/main" val="260592173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er Slide">
    <p:spTree>
      <p:nvGrpSpPr>
        <p:cNvPr id="1" name=""/>
        <p:cNvGrpSpPr/>
        <p:nvPr/>
      </p:nvGrpSpPr>
      <p:grpSpPr>
        <a:xfrm>
          <a:off x="0" y="0"/>
          <a:ext cx="0" cy="0"/>
          <a:chOff x="0" y="0"/>
          <a:chExt cx="0" cy="0"/>
        </a:xfrm>
      </p:grpSpPr>
      <p:sp>
        <p:nvSpPr>
          <p:cNvPr id="3" name="Content Placeholder 2"/>
          <p:cNvSpPr>
            <a:spLocks noGrp="1"/>
          </p:cNvSpPr>
          <p:nvPr>
            <p:ph idx="1"/>
          </p:nvPr>
        </p:nvSpPr>
        <p:spPr>
          <a:xfrm>
            <a:off x="1651000" y="1371600"/>
            <a:ext cx="7310120" cy="4937125"/>
          </a:xfrm>
          <a:effectLst>
            <a:softEdge rad="38100"/>
          </a:effectLst>
        </p:spPr>
        <p:txBody>
          <a:bodyPr/>
          <a:lstStyle>
            <a:lvl4pPr marL="1371600" indent="0">
              <a:buNone/>
              <a:defRPr/>
            </a:lvl4pPr>
            <a:lvl5pPr marL="1828800" indent="0">
              <a:buNone/>
              <a:defRPr/>
            </a:lvl5pPr>
          </a:lstStyle>
          <a:p>
            <a:pPr lvl="0"/>
            <a:r>
              <a:rPr lang="en-US" smtClean="0"/>
              <a:t>Click to edit Master text styles</a:t>
            </a:r>
          </a:p>
          <a:p>
            <a:pPr lvl="1"/>
            <a:r>
              <a:rPr lang="en-US" smtClean="0"/>
              <a:t>Second level</a:t>
            </a:r>
          </a:p>
          <a:p>
            <a:pPr lvl="2"/>
            <a:r>
              <a:rPr lang="en-US" smtClean="0"/>
              <a:t>Third level</a:t>
            </a:r>
          </a:p>
        </p:txBody>
      </p:sp>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hasCustomPrompt="1"/>
          </p:nvPr>
        </p:nvSpPr>
        <p:spPr>
          <a:xfrm>
            <a:off x="182880" y="103188"/>
            <a:ext cx="8778240" cy="1143000"/>
          </a:xfrm>
        </p:spPr>
        <p:txBody>
          <a:bodyPr/>
          <a:lstStyle/>
          <a:p>
            <a:r>
              <a:rPr lang="en-US" dirty="0" smtClean="0"/>
              <a:t>Exercise</a:t>
            </a:r>
            <a:endParaRPr lang="en-US" dirty="0"/>
          </a:p>
        </p:txBody>
      </p:sp>
      <p:pic>
        <p:nvPicPr>
          <p:cNvPr id="8" name="Picture 7" descr="e.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66667" y="5884333"/>
            <a:ext cx="437444" cy="452273"/>
          </a:xfrm>
          <a:prstGeom prst="rect">
            <a:avLst/>
          </a:prstGeom>
        </p:spPr>
      </p:pic>
      <p:pic>
        <p:nvPicPr>
          <p:cNvPr id="9" name="Picture 8" descr="j0309602.jpg"/>
          <p:cNvPicPr>
            <a:picLocks noChangeAspect="1"/>
          </p:cNvPicPr>
          <p:nvPr userDrawn="1"/>
        </p:nvPicPr>
        <p:blipFill rotWithShape="1">
          <a:blip r:embed="rId3">
            <a:duotone>
              <a:schemeClr val="accent1">
                <a:shade val="45000"/>
                <a:satMod val="135000"/>
              </a:schemeClr>
              <a:prstClr val="white"/>
            </a:duotone>
            <a:extLst>
              <a:ext uri="{28A0092B-C50C-407E-A947-70E740481C1C}">
                <a14:useLocalDpi xmlns:a14="http://schemas.microsoft.com/office/drawing/2010/main" val="0"/>
              </a:ext>
            </a:extLst>
          </a:blip>
          <a:srcRect l="13773" r="17964"/>
          <a:stretch/>
        </p:blipFill>
        <p:spPr>
          <a:xfrm>
            <a:off x="184945" y="1393176"/>
            <a:ext cx="1405584" cy="4820633"/>
          </a:xfrm>
          <a:prstGeom prst="rect">
            <a:avLst/>
          </a:prstGeom>
          <a:ln>
            <a:noFill/>
          </a:ln>
          <a:effectLst>
            <a:softEdge rad="112500"/>
          </a:effectLst>
        </p:spPr>
      </p:pic>
    </p:spTree>
    <p:extLst>
      <p:ext uri="{BB962C8B-B14F-4D97-AF65-F5344CB8AC3E}">
        <p14:creationId xmlns:p14="http://schemas.microsoft.com/office/powerpoint/2010/main" val="2348222564"/>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Ques Slide">
    <p:spTree>
      <p:nvGrpSpPr>
        <p:cNvPr id="1" name=""/>
        <p:cNvGrpSpPr/>
        <p:nvPr/>
      </p:nvGrpSpPr>
      <p:grpSpPr>
        <a:xfrm>
          <a:off x="0" y="0"/>
          <a:ext cx="0" cy="0"/>
          <a:chOff x="0" y="0"/>
          <a:chExt cx="0" cy="0"/>
        </a:xfrm>
      </p:grpSpPr>
      <p:sp>
        <p:nvSpPr>
          <p:cNvPr id="4" name="Footer Placeholder 4"/>
          <p:cNvSpPr>
            <a:spLocks noGrp="1"/>
          </p:cNvSpPr>
          <p:nvPr>
            <p:ph type="ftr" sz="quarter" idx="10"/>
          </p:nvPr>
        </p:nvSpPr>
        <p:spPr>
          <a:xfrm>
            <a:off x="182880" y="6356350"/>
            <a:ext cx="658368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
        <p:nvSpPr>
          <p:cNvPr id="5" name="Slide Number Placeholder 5"/>
          <p:cNvSpPr>
            <a:spLocks noGrp="1"/>
          </p:cNvSpPr>
          <p:nvPr>
            <p:ph type="sldNum" sz="quarter" idx="11"/>
          </p:nvPr>
        </p:nvSpPr>
        <p:spPr>
          <a:xfrm>
            <a:off x="6858000" y="6356350"/>
            <a:ext cx="210312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Slide </a:t>
            </a:r>
            <a:fld id="{F1733E7F-F35A-45C7-967F-B65877603703}" type="slidenum">
              <a:rPr lang="en-US" smtClean="0"/>
              <a:pPr>
                <a:defRPr/>
              </a:pPr>
              <a:t>‹#›</a:t>
            </a:fld>
            <a:endParaRPr lang="en-US" dirty="0"/>
          </a:p>
        </p:txBody>
      </p:sp>
      <p:sp>
        <p:nvSpPr>
          <p:cNvPr id="6" name="Title 5"/>
          <p:cNvSpPr>
            <a:spLocks noGrp="1"/>
          </p:cNvSpPr>
          <p:nvPr>
            <p:ph type="title"/>
          </p:nvPr>
        </p:nvSpPr>
        <p:spPr>
          <a:xfrm>
            <a:off x="182880" y="103188"/>
            <a:ext cx="8778240" cy="1143000"/>
          </a:xfrm>
        </p:spPr>
        <p:txBody>
          <a:bodyPr/>
          <a:lstStyle/>
          <a:p>
            <a:r>
              <a:rPr lang="en-US" smtClean="0"/>
              <a:t>Click to edit Master title style</a:t>
            </a:r>
            <a:endParaRPr lang="en-US" dirty="0"/>
          </a:p>
        </p:txBody>
      </p:sp>
      <p:pic>
        <p:nvPicPr>
          <p:cNvPr id="8" name="Picture 7" descr="?.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494889" y="5890931"/>
            <a:ext cx="418273" cy="432452"/>
          </a:xfrm>
          <a:prstGeom prst="rect">
            <a:avLst/>
          </a:prstGeom>
        </p:spPr>
      </p:pic>
      <p:sp>
        <p:nvSpPr>
          <p:cNvPr id="10" name="Text Placeholder 9"/>
          <p:cNvSpPr>
            <a:spLocks noGrp="1"/>
          </p:cNvSpPr>
          <p:nvPr>
            <p:ph type="body" sz="quarter" idx="12" hasCustomPrompt="1"/>
          </p:nvPr>
        </p:nvSpPr>
        <p:spPr>
          <a:xfrm>
            <a:off x="196850" y="1368425"/>
            <a:ext cx="8750300" cy="4953000"/>
          </a:xfrm>
        </p:spPr>
        <p:txBody>
          <a:bodyPr/>
          <a:lstStyle/>
          <a:p>
            <a:pPr lvl="0"/>
            <a:r>
              <a:rPr lang="en-US" dirty="0" smtClean="0"/>
              <a:t>Question</a:t>
            </a:r>
          </a:p>
          <a:p>
            <a:pPr lvl="1"/>
            <a:r>
              <a:rPr lang="en-US" dirty="0" smtClean="0"/>
              <a:t>Answer</a:t>
            </a:r>
          </a:p>
        </p:txBody>
      </p:sp>
    </p:spTree>
    <p:extLst>
      <p:ext uri="{BB962C8B-B14F-4D97-AF65-F5344CB8AC3E}">
        <p14:creationId xmlns:p14="http://schemas.microsoft.com/office/powerpoint/2010/main" val="2208100914"/>
      </p:ext>
    </p:extLst>
  </p:cSld>
  <p:clrMapOvr>
    <a:masterClrMapping/>
  </p:clrMapOvr>
  <mc:AlternateContent xmlns:mc="http://schemas.openxmlformats.org/markup-compatibility/2006" xmlns:p14="http://schemas.microsoft.com/office/powerpoint/2010/main">
    <mc:Choice Requires="p14">
      <p:transition p14:dur="100">
        <p:cut/>
      </p:transition>
    </mc:Choice>
    <mc:Fallback xmlns="">
      <p:transition xmlns:p14="http://schemas.microsoft.com/office/powerpoint/2010/main">
        <p:cut/>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ext Left_Graphic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2004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559308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2004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1698053535"/>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Graphic Left_Text Right">
    <p:spTree>
      <p:nvGrpSpPr>
        <p:cNvPr id="1" name=""/>
        <p:cNvGrpSpPr/>
        <p:nvPr/>
      </p:nvGrpSpPr>
      <p:grpSpPr>
        <a:xfrm>
          <a:off x="0" y="0"/>
          <a:ext cx="0" cy="0"/>
          <a:chOff x="0" y="0"/>
          <a:chExt cx="0" cy="0"/>
        </a:xfrm>
      </p:grpSpPr>
      <p:sp>
        <p:nvSpPr>
          <p:cNvPr id="2" name="Title 1"/>
          <p:cNvSpPr>
            <a:spLocks noGrp="1"/>
          </p:cNvSpPr>
          <p:nvPr>
            <p:ph type="title"/>
          </p:nvPr>
        </p:nvSpPr>
        <p:spPr>
          <a:xfrm>
            <a:off x="304800" y="103188"/>
            <a:ext cx="8503920" cy="1143000"/>
          </a:xfrm>
        </p:spPr>
        <p:txBody>
          <a:bodyPr/>
          <a:lstStyle>
            <a:lvl1pPr>
              <a:defRPr/>
            </a:lvl1pPr>
          </a:lstStyle>
          <a:p>
            <a:r>
              <a:rPr lang="en-US" smtClean="0"/>
              <a:t>Click to edit Master title style</a:t>
            </a:r>
            <a:endParaRPr lang="en-US" dirty="0"/>
          </a:p>
        </p:txBody>
      </p:sp>
      <p:sp>
        <p:nvSpPr>
          <p:cNvPr id="4" name="Content Placeholder 3"/>
          <p:cNvSpPr>
            <a:spLocks noGrp="1"/>
          </p:cNvSpPr>
          <p:nvPr>
            <p:ph sz="half" idx="2"/>
          </p:nvPr>
        </p:nvSpPr>
        <p:spPr>
          <a:xfrm>
            <a:off x="3794760" y="1371600"/>
            <a:ext cx="5013960" cy="4937760"/>
          </a:xfrm>
        </p:spPr>
        <p:txBody>
          <a:bodyPr/>
          <a:lstStyle>
            <a:lvl1pPr>
              <a:defRPr sz="3200"/>
            </a:lvl1pPr>
            <a:lvl2pPr>
              <a:defRPr sz="2800"/>
            </a:lvl2pPr>
            <a:lvl3pPr>
              <a:defRPr sz="2400"/>
            </a:lvl3pPr>
            <a:lvl4pPr marL="1371600" indent="0">
              <a:buNone/>
              <a:defRPr sz="20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p:txBody>
      </p:sp>
      <p:sp>
        <p:nvSpPr>
          <p:cNvPr id="8" name="Slide Number Placeholder 5"/>
          <p:cNvSpPr>
            <a:spLocks noGrp="1"/>
          </p:cNvSpPr>
          <p:nvPr>
            <p:ph type="sldNum" sz="quarter" idx="11"/>
          </p:nvPr>
        </p:nvSpPr>
        <p:spPr>
          <a:xfrm>
            <a:off x="6675120" y="6356350"/>
            <a:ext cx="2133600" cy="365125"/>
          </a:xfrm>
          <a:prstGeom prst="rect">
            <a:avLst/>
          </a:prstGeom>
        </p:spPr>
        <p:txBody>
          <a:bodyPr/>
          <a:lstStyle>
            <a:lvl1pPr>
              <a:defRPr/>
            </a:lvl1pPr>
          </a:lstStyle>
          <a:p>
            <a:pPr>
              <a:defRPr/>
            </a:pPr>
            <a:r>
              <a:rPr lang="en-US" dirty="0" smtClean="0"/>
              <a:t>Slide </a:t>
            </a:r>
            <a:fld id="{3D23ED13-A12C-4854-A91E-EB5CAF90118D}" type="slidenum">
              <a:rPr lang="en-US" smtClean="0"/>
              <a:pPr>
                <a:defRPr/>
              </a:pPr>
              <a:t>‹#›</a:t>
            </a:fld>
            <a:endParaRPr lang="en-US" dirty="0"/>
          </a:p>
        </p:txBody>
      </p:sp>
      <p:sp>
        <p:nvSpPr>
          <p:cNvPr id="9" name="Content Placeholder 3"/>
          <p:cNvSpPr>
            <a:spLocks noGrp="1"/>
          </p:cNvSpPr>
          <p:nvPr>
            <p:ph sz="half" idx="12"/>
          </p:nvPr>
        </p:nvSpPr>
        <p:spPr>
          <a:xfrm>
            <a:off x="304800" y="1371600"/>
            <a:ext cx="3215640" cy="4937760"/>
          </a:xfrm>
          <a:effectLst>
            <a:softEdge rad="38100"/>
          </a:effectLst>
        </p:spPr>
        <p:txBody>
          <a:bodyPr/>
          <a:lstStyle>
            <a:lvl1pPr marL="0" indent="0">
              <a:buNone/>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p:txBody>
      </p:sp>
      <p:sp>
        <p:nvSpPr>
          <p:cNvPr id="10" name="Footer Placeholder 4"/>
          <p:cNvSpPr>
            <a:spLocks noGrp="1"/>
          </p:cNvSpPr>
          <p:nvPr>
            <p:ph type="ftr" sz="quarter" idx="10"/>
          </p:nvPr>
        </p:nvSpPr>
        <p:spPr>
          <a:xfrm>
            <a:off x="304800" y="6356350"/>
            <a:ext cx="6309360" cy="365125"/>
          </a:xfrm>
          <a:prstGeom prst="rect">
            <a:avLst/>
          </a:prstGeom>
          <a:solidFill>
            <a:schemeClr val="tx2">
              <a:lumMod val="50000"/>
            </a:schemeClr>
          </a:solidFill>
        </p:spPr>
        <p:txBody>
          <a:bodyPr/>
          <a:lstStyle>
            <a:lvl1pPr>
              <a:defRPr sz="1400" b="1">
                <a:solidFill>
                  <a:schemeClr val="bg1"/>
                </a:solidFill>
              </a:defRPr>
            </a:lvl1pPr>
          </a:lstStyle>
          <a:p>
            <a:pPr>
              <a:tabLst>
                <a:tab pos="5998464" algn="r"/>
              </a:tabLst>
              <a:defRPr/>
            </a:pPr>
            <a:r>
              <a:rPr lang="en-US" dirty="0" smtClean="0"/>
              <a:t>Colorado Department of Transportation	</a:t>
            </a:r>
            <a:endParaRPr lang="en-US" dirty="0"/>
          </a:p>
        </p:txBody>
      </p:sp>
    </p:spTree>
    <p:extLst>
      <p:ext uri="{BB962C8B-B14F-4D97-AF65-F5344CB8AC3E}">
        <p14:creationId xmlns:p14="http://schemas.microsoft.com/office/powerpoint/2010/main" val="333197825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182880" y="103188"/>
            <a:ext cx="8778240" cy="1143000"/>
          </a:xfrm>
          <a:prstGeom prst="rect">
            <a:avLst/>
          </a:prstGeom>
          <a:solidFill>
            <a:schemeClr val="tx2">
              <a:lumMod val="50000"/>
            </a:schemeClr>
          </a:solid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US" dirty="0" smtClean="0"/>
          </a:p>
        </p:txBody>
      </p:sp>
      <p:sp>
        <p:nvSpPr>
          <p:cNvPr id="1027" name="Text Placeholder 2"/>
          <p:cNvSpPr>
            <a:spLocks noGrp="1"/>
          </p:cNvSpPr>
          <p:nvPr>
            <p:ph type="body" idx="1"/>
          </p:nvPr>
        </p:nvSpPr>
        <p:spPr bwMode="auto">
          <a:xfrm>
            <a:off x="182880" y="1371600"/>
            <a:ext cx="8818974" cy="49371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7" name="Footer Placeholder 4"/>
          <p:cNvSpPr>
            <a:spLocks noGrp="1"/>
          </p:cNvSpPr>
          <p:nvPr>
            <p:ph type="ftr" sz="quarter" idx="3"/>
          </p:nvPr>
        </p:nvSpPr>
        <p:spPr>
          <a:xfrm>
            <a:off x="182880" y="6356350"/>
            <a:ext cx="6598920" cy="365125"/>
          </a:xfrm>
          <a:prstGeom prst="rect">
            <a:avLst/>
          </a:prstGeom>
          <a:solidFill>
            <a:schemeClr val="tx2">
              <a:lumMod val="50000"/>
            </a:schemeClr>
          </a:solidFill>
        </p:spPr>
        <p:txBody>
          <a:bodyPr/>
          <a:lstStyle>
            <a:lvl1pPr>
              <a:tabLst>
                <a:tab pos="6858000" algn="r"/>
              </a:tabLst>
              <a:defRPr sz="1400" b="1">
                <a:solidFill>
                  <a:schemeClr val="bg1"/>
                </a:solidFill>
              </a:defRPr>
            </a:lvl1pPr>
          </a:lstStyle>
          <a:p>
            <a:pPr>
              <a:defRPr/>
            </a:pPr>
            <a:r>
              <a:rPr lang="en-US" dirty="0" smtClean="0"/>
              <a:t>Colorado Department of Transportation</a:t>
            </a:r>
            <a:endParaRPr lang="en-US" dirty="0"/>
          </a:p>
        </p:txBody>
      </p:sp>
      <p:sp>
        <p:nvSpPr>
          <p:cNvPr id="8" name="Slide Number Placeholder 5"/>
          <p:cNvSpPr>
            <a:spLocks noGrp="1"/>
          </p:cNvSpPr>
          <p:nvPr>
            <p:ph type="sldNum" sz="quarter" idx="4"/>
          </p:nvPr>
        </p:nvSpPr>
        <p:spPr>
          <a:xfrm>
            <a:off x="6827520" y="6356350"/>
            <a:ext cx="2133600" cy="365125"/>
          </a:xfrm>
          <a:prstGeom prst="rect">
            <a:avLst/>
          </a:prstGeom>
          <a:solidFill>
            <a:schemeClr val="tx2">
              <a:lumMod val="50000"/>
            </a:schemeClr>
          </a:solidFill>
        </p:spPr>
        <p:txBody>
          <a:bodyPr/>
          <a:lstStyle>
            <a:lvl1pPr algn="r">
              <a:defRPr sz="1400" b="1">
                <a:solidFill>
                  <a:schemeClr val="bg1"/>
                </a:solidFill>
              </a:defRPr>
            </a:lvl1pPr>
          </a:lstStyle>
          <a:p>
            <a:pPr>
              <a:defRPr/>
            </a:pPr>
            <a:r>
              <a:rPr lang="en-US" dirty="0" smtClean="0"/>
              <a:t> Slide </a:t>
            </a:r>
            <a:fld id="{F1733E7F-F35A-45C7-967F-B65877603703}" type="slidenum">
              <a:rPr lang="en-US" smtClean="0"/>
              <a:pPr>
                <a:defRPr/>
              </a:pPr>
              <a:t>‹#›</a:t>
            </a:fld>
            <a:endParaRPr lang="en-US" dirty="0"/>
          </a:p>
        </p:txBody>
      </p:sp>
    </p:spTree>
    <p:extLst>
      <p:ext uri="{BB962C8B-B14F-4D97-AF65-F5344CB8AC3E}">
        <p14:creationId xmlns:p14="http://schemas.microsoft.com/office/powerpoint/2010/main" val="346777689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84" r:id="rId3"/>
    <p:sldLayoutId id="2147483683" r:id="rId4"/>
    <p:sldLayoutId id="2147483679" r:id="rId5"/>
    <p:sldLayoutId id="2147483680" r:id="rId6"/>
    <p:sldLayoutId id="2147483681" r:id="rId7"/>
    <p:sldLayoutId id="2147483676" r:id="rId8"/>
    <p:sldLayoutId id="2147483677" r:id="rId9"/>
    <p:sldLayoutId id="2147483685" r:id="rId10"/>
    <p:sldLayoutId id="2147483686" r:id="rId11"/>
  </p:sldLayoutIdLst>
  <p:timing>
    <p:tnLst>
      <p:par>
        <p:cTn id="1" dur="indefinite" restart="never" nodeType="tmRoot"/>
      </p:par>
    </p:tnLst>
  </p:timing>
  <p:hf hdr="0" dt="0"/>
  <p:txStyles>
    <p:titleStyle>
      <a:lvl1pPr algn="ctr" rtl="0" eaLnBrk="1" fontAlgn="base" hangingPunct="1">
        <a:spcBef>
          <a:spcPct val="0"/>
        </a:spcBef>
        <a:spcAft>
          <a:spcPct val="0"/>
        </a:spcAft>
        <a:defRPr sz="4000" kern="1200">
          <a:solidFill>
            <a:schemeClr val="bg1"/>
          </a:solidFill>
          <a:latin typeface="+mj-lt"/>
          <a:ea typeface="+mj-ea"/>
          <a:cs typeface="+mj-cs"/>
        </a:defRPr>
      </a:lvl1pPr>
      <a:lvl2pPr algn="ctr" rtl="0" eaLnBrk="1" fontAlgn="base" hangingPunct="1">
        <a:spcBef>
          <a:spcPct val="0"/>
        </a:spcBef>
        <a:spcAft>
          <a:spcPct val="0"/>
        </a:spcAft>
        <a:defRPr sz="4000">
          <a:solidFill>
            <a:schemeClr val="tx1"/>
          </a:solidFill>
          <a:latin typeface="Arial Rounded MT Bold" pitchFamily="34" charset="0"/>
        </a:defRPr>
      </a:lvl2pPr>
      <a:lvl3pPr algn="ctr" rtl="0" eaLnBrk="1" fontAlgn="base" hangingPunct="1">
        <a:spcBef>
          <a:spcPct val="0"/>
        </a:spcBef>
        <a:spcAft>
          <a:spcPct val="0"/>
        </a:spcAft>
        <a:defRPr sz="4000">
          <a:solidFill>
            <a:schemeClr val="tx1"/>
          </a:solidFill>
          <a:latin typeface="Arial Rounded MT Bold" pitchFamily="34" charset="0"/>
        </a:defRPr>
      </a:lvl3pPr>
      <a:lvl4pPr algn="ctr" rtl="0" eaLnBrk="1" fontAlgn="base" hangingPunct="1">
        <a:spcBef>
          <a:spcPct val="0"/>
        </a:spcBef>
        <a:spcAft>
          <a:spcPct val="0"/>
        </a:spcAft>
        <a:defRPr sz="4000">
          <a:solidFill>
            <a:schemeClr val="tx1"/>
          </a:solidFill>
          <a:latin typeface="Arial Rounded MT Bold" pitchFamily="34" charset="0"/>
        </a:defRPr>
      </a:lvl4pPr>
      <a:lvl5pPr algn="ctr" rtl="0" eaLnBrk="1" fontAlgn="base" hangingPunct="1">
        <a:spcBef>
          <a:spcPct val="0"/>
        </a:spcBef>
        <a:spcAft>
          <a:spcPct val="0"/>
        </a:spcAft>
        <a:defRPr sz="4000">
          <a:solidFill>
            <a:schemeClr val="tx1"/>
          </a:solidFill>
          <a:latin typeface="Arial Rounded MT Bold" pitchFamily="34" charset="0"/>
        </a:defRPr>
      </a:lvl5pPr>
      <a:lvl6pPr marL="457200" algn="ctr" rtl="0" eaLnBrk="1" fontAlgn="base" hangingPunct="1">
        <a:spcBef>
          <a:spcPct val="0"/>
        </a:spcBef>
        <a:spcAft>
          <a:spcPct val="0"/>
        </a:spcAft>
        <a:defRPr sz="4000">
          <a:solidFill>
            <a:schemeClr val="tx1"/>
          </a:solidFill>
          <a:latin typeface="Arial Rounded MT Bold" pitchFamily="34" charset="0"/>
        </a:defRPr>
      </a:lvl6pPr>
      <a:lvl7pPr marL="914400" algn="ctr" rtl="0" eaLnBrk="1" fontAlgn="base" hangingPunct="1">
        <a:spcBef>
          <a:spcPct val="0"/>
        </a:spcBef>
        <a:spcAft>
          <a:spcPct val="0"/>
        </a:spcAft>
        <a:defRPr sz="4000">
          <a:solidFill>
            <a:schemeClr val="tx1"/>
          </a:solidFill>
          <a:latin typeface="Arial Rounded MT Bold" pitchFamily="34" charset="0"/>
        </a:defRPr>
      </a:lvl7pPr>
      <a:lvl8pPr marL="1371600" algn="ctr" rtl="0" eaLnBrk="1" fontAlgn="base" hangingPunct="1">
        <a:spcBef>
          <a:spcPct val="0"/>
        </a:spcBef>
        <a:spcAft>
          <a:spcPct val="0"/>
        </a:spcAft>
        <a:defRPr sz="4000">
          <a:solidFill>
            <a:schemeClr val="tx1"/>
          </a:solidFill>
          <a:latin typeface="Arial Rounded MT Bold" pitchFamily="34" charset="0"/>
        </a:defRPr>
      </a:lvl8pPr>
      <a:lvl9pPr marL="1828800" algn="ctr" rtl="0" eaLnBrk="1" fontAlgn="base" hangingPunct="1">
        <a:spcBef>
          <a:spcPct val="0"/>
        </a:spcBef>
        <a:spcAft>
          <a:spcPct val="0"/>
        </a:spcAft>
        <a:defRPr sz="4000">
          <a:solidFill>
            <a:schemeClr val="tx1"/>
          </a:solidFill>
          <a:latin typeface="Arial Rounded MT Bold" pitchFamily="34" charset="0"/>
        </a:defRPr>
      </a:lvl9pPr>
    </p:titleStyle>
    <p:bodyStyle>
      <a:lvl1pPr marL="0" indent="0" algn="l" rtl="0" eaLnBrk="1" fontAlgn="base" hangingPunct="1">
        <a:spcBef>
          <a:spcPct val="20000"/>
        </a:spcBef>
        <a:spcAft>
          <a:spcPct val="0"/>
        </a:spcAft>
        <a:buFont typeface="Arial" charset="0"/>
        <a:buNone/>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a:buChar char="•"/>
        <a:defRPr sz="24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Lucida Grande"/>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4" Type="http://schemas.openxmlformats.org/officeDocument/2006/relationships/slide" Target="slide1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2.xml"/><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3.xml"/><Relationship Id="rId5" Type="http://schemas.openxmlformats.org/officeDocument/2006/relationships/slide" Target="slide14.xml"/><Relationship Id="rId4" Type="http://schemas.openxmlformats.org/officeDocument/2006/relationships/slide" Target="slide13.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14.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5.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slide" Target="slide19.xml"/><Relationship Id="rId5" Type="http://schemas.openxmlformats.org/officeDocument/2006/relationships/slide" Target="slide18.xml"/><Relationship Id="rId4" Type="http://schemas.openxmlformats.org/officeDocument/2006/relationships/slide" Target="slide17.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18.xml"/><Relationship Id="rId4" Type="http://schemas.openxmlformats.org/officeDocument/2006/relationships/image" Target="../media/image16.pn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19.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20.xml"/><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21.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2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6.xml"/><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7.xml"/><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7.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Smart Scanning and Digital Signatures</a:t>
            </a:r>
            <a:r>
              <a:rPr lang="en-US" dirty="0">
                <a:solidFill>
                  <a:srgbClr val="FF00FF"/>
                </a:solidFill>
              </a:rPr>
              <a:t/>
            </a:r>
            <a:br>
              <a:rPr lang="en-US" dirty="0">
                <a:solidFill>
                  <a:srgbClr val="FF00FF"/>
                </a:solidFill>
              </a:rPr>
            </a:br>
            <a:r>
              <a:rPr lang="en-US" dirty="0"/>
              <a:t>Using Adobe Acrobat DC</a:t>
            </a:r>
          </a:p>
        </p:txBody>
      </p:sp>
    </p:spTree>
    <p:custDataLst>
      <p:tags r:id="rId1"/>
    </p:custDataLst>
    <p:extLst>
      <p:ext uri="{BB962C8B-B14F-4D97-AF65-F5344CB8AC3E}">
        <p14:creationId xmlns:p14="http://schemas.microsoft.com/office/powerpoint/2010/main" val="156311048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arenR" startAt="4"/>
            </a:pPr>
            <a:r>
              <a:rPr lang="en-US" dirty="0"/>
              <a:t>In the tool bar on the right side of the window, select “Optimize Scanned Document” (Click </a:t>
            </a:r>
            <a:r>
              <a:rPr lang="en-US" dirty="0">
                <a:hlinkClick r:id="rId4" action="ppaction://hlinksldjump"/>
              </a:rPr>
              <a:t>HERE</a:t>
            </a:r>
            <a:r>
              <a:rPr lang="en-US" dirty="0"/>
              <a:t> for visual).</a:t>
            </a:r>
          </a:p>
          <a:p>
            <a:pPr marL="514350" indent="-514350">
              <a:buAutoNum type="arabicParenR" startAt="4"/>
            </a:pPr>
            <a:r>
              <a:rPr lang="en-US" dirty="0"/>
              <a:t>The default settings for “Optimize Scanned Document” will automatically apply the following to the PDF for archiving:</a:t>
            </a:r>
          </a:p>
          <a:p>
            <a:pPr lvl="1">
              <a:buFont typeface="Courier New" panose="02070309020205020404" pitchFamily="49" charset="0"/>
              <a:buChar char="o"/>
            </a:pPr>
            <a:r>
              <a:rPr lang="en-US" dirty="0"/>
              <a:t>OCR (make searchable through Optical Character Recognition)</a:t>
            </a:r>
          </a:p>
          <a:p>
            <a:pPr lvl="1">
              <a:buFont typeface="Courier New" panose="02070309020205020404" pitchFamily="49" charset="0"/>
              <a:buChar char="o"/>
            </a:pPr>
            <a:r>
              <a:rPr lang="en-US" dirty="0" err="1"/>
              <a:t>Deskew</a:t>
            </a:r>
            <a:endParaRPr lang="en-US" dirty="0"/>
          </a:p>
          <a:p>
            <a:pPr lvl="1">
              <a:buFont typeface="Courier New" panose="02070309020205020404" pitchFamily="49" charset="0"/>
              <a:buChar char="o"/>
            </a:pPr>
            <a:r>
              <a:rPr lang="en-US" dirty="0"/>
              <a:t>Reduce file size (compress the file)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10</a:t>
            </a:fld>
            <a:endParaRPr lang="en-US" dirty="0"/>
          </a:p>
        </p:txBody>
      </p:sp>
      <p:sp>
        <p:nvSpPr>
          <p:cNvPr id="5" name="Title 4"/>
          <p:cNvSpPr>
            <a:spLocks noGrp="1"/>
          </p:cNvSpPr>
          <p:nvPr>
            <p:ph type="title"/>
          </p:nvPr>
        </p:nvSpPr>
        <p:spPr/>
        <p:txBody>
          <a:bodyPr/>
          <a:lstStyle/>
          <a:p>
            <a:r>
              <a:rPr lang="en-US" sz="3600" dirty="0"/>
              <a:t>Step 1: OCR, </a:t>
            </a:r>
            <a:r>
              <a:rPr lang="en-US" sz="3600" dirty="0" err="1"/>
              <a:t>Deskew</a:t>
            </a:r>
            <a:r>
              <a:rPr lang="en-US" sz="3600" dirty="0"/>
              <a:t>, and Compress your PDF using Action Wizard (continued)</a:t>
            </a:r>
          </a:p>
        </p:txBody>
      </p:sp>
    </p:spTree>
    <p:custDataLst>
      <p:tags r:id="rId1"/>
    </p:custDataLst>
    <p:extLst>
      <p:ext uri="{BB962C8B-B14F-4D97-AF65-F5344CB8AC3E}">
        <p14:creationId xmlns:p14="http://schemas.microsoft.com/office/powerpoint/2010/main" val="250042189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11</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9144000" cy="6858001"/>
          </a:xfrm>
          <a:prstGeom prst="rect">
            <a:avLst/>
          </a:prstGeom>
        </p:spPr>
      </p:pic>
      <p:sp>
        <p:nvSpPr>
          <p:cNvPr id="7" name="Up Arrow 6"/>
          <p:cNvSpPr/>
          <p:nvPr/>
        </p:nvSpPr>
        <p:spPr>
          <a:xfrm rot="3402293">
            <a:off x="6700838" y="2928503"/>
            <a:ext cx="704773" cy="1000991"/>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13789924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AutoNum type="arabicParenR" startAt="6"/>
            </a:pPr>
            <a:r>
              <a:rPr lang="en-US" sz="2600" dirty="0" smtClean="0"/>
              <a:t>Click </a:t>
            </a:r>
            <a:r>
              <a:rPr lang="en-US" sz="2600" dirty="0"/>
              <a:t>“Start” to apply the </a:t>
            </a:r>
            <a:r>
              <a:rPr lang="en-US" sz="2600" dirty="0" err="1"/>
              <a:t>deskew</a:t>
            </a:r>
            <a:r>
              <a:rPr lang="en-US" sz="2600" dirty="0"/>
              <a:t>, OCR, and compression to the entire document (click </a:t>
            </a:r>
            <a:r>
              <a:rPr lang="en-US" sz="2600" dirty="0" smtClean="0">
                <a:hlinkClick r:id="rId4" action="ppaction://hlinksldjump"/>
              </a:rPr>
              <a:t>HERE</a:t>
            </a:r>
            <a:r>
              <a:rPr lang="en-US" sz="2600" dirty="0" smtClean="0"/>
              <a:t> for </a:t>
            </a:r>
            <a:r>
              <a:rPr lang="en-US" sz="2600" dirty="0"/>
              <a:t>a visual</a:t>
            </a:r>
            <a:r>
              <a:rPr lang="en-US" sz="2600" dirty="0" smtClean="0"/>
              <a:t>).</a:t>
            </a:r>
            <a:endParaRPr lang="en-US" sz="2600" dirty="0"/>
          </a:p>
          <a:p>
            <a:pPr marL="514350" indent="-514350">
              <a:buAutoNum type="arabicParenR" startAt="7"/>
            </a:pPr>
            <a:r>
              <a:rPr lang="en-US" sz="2600" dirty="0" smtClean="0"/>
              <a:t>A </a:t>
            </a:r>
            <a:r>
              <a:rPr lang="en-US" sz="2600" dirty="0"/>
              <a:t>“Description” box will pop up (click </a:t>
            </a:r>
            <a:r>
              <a:rPr lang="en-US" sz="2600" dirty="0" smtClean="0">
                <a:hlinkClick r:id="rId5" action="ppaction://hlinksldjump"/>
              </a:rPr>
              <a:t>HERE</a:t>
            </a:r>
            <a:r>
              <a:rPr lang="en-US" sz="2600" dirty="0" smtClean="0"/>
              <a:t> for </a:t>
            </a:r>
            <a:r>
              <a:rPr lang="en-US" sz="2600" dirty="0"/>
              <a:t>a visual). This “Description” box allows you to populate your file with metadata (title, subject, author and keywords). It is not necessary to add metadata, but it is available if it suits your business needs. More information on metadata is available on the Adobe Acrobat website</a:t>
            </a:r>
            <a:r>
              <a:rPr lang="en-US" sz="2600" dirty="0" smtClean="0"/>
              <a:t>.</a:t>
            </a:r>
          </a:p>
          <a:p>
            <a:pPr marL="514350" indent="-514350">
              <a:buAutoNum type="arabicParenR" startAt="7"/>
            </a:pPr>
            <a:r>
              <a:rPr lang="en-US" sz="2600" dirty="0" smtClean="0"/>
              <a:t> </a:t>
            </a:r>
            <a:r>
              <a:rPr lang="en-US" sz="2600" dirty="0"/>
              <a:t>Either fill out the metadata or leave the fields blank and hit “ok” to run the optimization function (click </a:t>
            </a:r>
            <a:r>
              <a:rPr lang="en-US" sz="2600" dirty="0">
                <a:hlinkClick r:id="rId5" action="ppaction://hlinksldjump"/>
              </a:rPr>
              <a:t>HERE</a:t>
            </a:r>
            <a:r>
              <a:rPr lang="en-US" sz="2600" dirty="0"/>
              <a:t> for a visual</a:t>
            </a:r>
            <a:r>
              <a:rPr lang="en-US" sz="2600" dirty="0" smtClean="0"/>
              <a:t>).</a:t>
            </a:r>
            <a:endParaRPr lang="en-US" sz="26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12</a:t>
            </a:fld>
            <a:endParaRPr lang="en-US" dirty="0"/>
          </a:p>
        </p:txBody>
      </p:sp>
      <p:sp>
        <p:nvSpPr>
          <p:cNvPr id="5" name="Title 4"/>
          <p:cNvSpPr>
            <a:spLocks noGrp="1"/>
          </p:cNvSpPr>
          <p:nvPr>
            <p:ph type="title"/>
          </p:nvPr>
        </p:nvSpPr>
        <p:spPr/>
        <p:txBody>
          <a:bodyPr/>
          <a:lstStyle/>
          <a:p>
            <a:r>
              <a:rPr lang="en-US" sz="3600" dirty="0"/>
              <a:t>Step 1: OCR, </a:t>
            </a:r>
            <a:r>
              <a:rPr lang="en-US" sz="3600" dirty="0" err="1"/>
              <a:t>Deskew</a:t>
            </a:r>
            <a:r>
              <a:rPr lang="en-US" sz="3600" dirty="0"/>
              <a:t>, and Compress your PDF using Action Wizard (continued)</a:t>
            </a:r>
          </a:p>
        </p:txBody>
      </p:sp>
    </p:spTree>
    <p:custDataLst>
      <p:tags r:id="rId1"/>
    </p:custDataLst>
    <p:extLst>
      <p:ext uri="{BB962C8B-B14F-4D97-AF65-F5344CB8AC3E}">
        <p14:creationId xmlns:p14="http://schemas.microsoft.com/office/powerpoint/2010/main" val="397228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13</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215971" cy="6858000"/>
          </a:xfrm>
          <a:prstGeom prst="rect">
            <a:avLst/>
          </a:prstGeom>
        </p:spPr>
      </p:pic>
      <p:sp>
        <p:nvSpPr>
          <p:cNvPr id="7" name="Up Arrow 6"/>
          <p:cNvSpPr/>
          <p:nvPr/>
        </p:nvSpPr>
        <p:spPr>
          <a:xfrm rot="3681511">
            <a:off x="6635869" y="2215931"/>
            <a:ext cx="690880" cy="1110560"/>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9971436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14</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60" y="0"/>
            <a:ext cx="9133840" cy="6858000"/>
          </a:xfrm>
          <a:prstGeom prst="rect">
            <a:avLst/>
          </a:prstGeom>
        </p:spPr>
      </p:pic>
      <p:sp>
        <p:nvSpPr>
          <p:cNvPr id="7" name="Up Arrow 6"/>
          <p:cNvSpPr/>
          <p:nvPr/>
        </p:nvSpPr>
        <p:spPr>
          <a:xfrm rot="18334155">
            <a:off x="5231401" y="4694285"/>
            <a:ext cx="732439" cy="1110560"/>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23637107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arenR"/>
            </a:pPr>
            <a:r>
              <a:rPr lang="en-US" sz="2600" dirty="0"/>
              <a:t>After the optimization is complete, Adobe will prompt you to save your file. </a:t>
            </a:r>
          </a:p>
          <a:p>
            <a:pPr marL="514350" indent="-514350">
              <a:buFont typeface="+mj-lt"/>
              <a:buAutoNum type="arabicParenR"/>
            </a:pPr>
            <a:r>
              <a:rPr lang="en-US" sz="2600" dirty="0"/>
              <a:t>In the save window, select the correct file folder (all files should be saved on a shared drive or a drive that is backed up).</a:t>
            </a:r>
          </a:p>
          <a:p>
            <a:pPr marL="514350" indent="-514350">
              <a:buFont typeface="+mj-lt"/>
              <a:buAutoNum type="arabicParenR"/>
            </a:pPr>
            <a:r>
              <a:rPr lang="en-US" sz="2600" dirty="0"/>
              <a:t>Make sure you are using a logical naming convention. This will depend on each office. For construction projects, the file name should start with the subaccount or project number.  </a:t>
            </a:r>
          </a:p>
          <a:p>
            <a:pPr marL="514350" indent="-514350">
              <a:buFont typeface="+mj-lt"/>
              <a:buAutoNum type="arabicParenR"/>
            </a:pPr>
            <a:r>
              <a:rPr lang="en-US" sz="2600" dirty="0"/>
              <a:t>After typing out the proper naming convention, hit “Save</a:t>
            </a:r>
            <a:r>
              <a:rPr lang="en-US" sz="2600" dirty="0" smtClean="0"/>
              <a:t>.”</a:t>
            </a:r>
            <a:endParaRPr lang="en-US" sz="26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15</a:t>
            </a:fld>
            <a:endParaRPr lang="en-US" dirty="0"/>
          </a:p>
        </p:txBody>
      </p:sp>
      <p:sp>
        <p:nvSpPr>
          <p:cNvPr id="5" name="Title 4"/>
          <p:cNvSpPr>
            <a:spLocks noGrp="1"/>
          </p:cNvSpPr>
          <p:nvPr>
            <p:ph type="title"/>
          </p:nvPr>
        </p:nvSpPr>
        <p:spPr/>
        <p:txBody>
          <a:bodyPr/>
          <a:lstStyle/>
          <a:p>
            <a:r>
              <a:rPr lang="en-US" dirty="0" smtClean="0"/>
              <a:t>Step 1: Save Optimized PDF</a:t>
            </a:r>
            <a:endParaRPr lang="en-US" dirty="0"/>
          </a:p>
        </p:txBody>
      </p:sp>
    </p:spTree>
    <p:custDataLst>
      <p:tags r:id="rId1"/>
    </p:custDataLst>
    <p:extLst>
      <p:ext uri="{BB962C8B-B14F-4D97-AF65-F5344CB8AC3E}">
        <p14:creationId xmlns:p14="http://schemas.microsoft.com/office/powerpoint/2010/main" val="409716146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arenR"/>
            </a:pPr>
            <a:r>
              <a:rPr lang="en-US" sz="2000" dirty="0"/>
              <a:t>After you have saved the PDF using a proper naming convention, click the back arrow next to “Optimize Scanned Document” on the right tool bar of your window (click </a:t>
            </a:r>
            <a:r>
              <a:rPr lang="en-US" sz="2000" dirty="0" smtClean="0">
                <a:hlinkClick r:id="rId4" action="ppaction://hlinksldjump"/>
              </a:rPr>
              <a:t>HERE</a:t>
            </a:r>
            <a:r>
              <a:rPr lang="en-US" sz="2000" dirty="0" smtClean="0"/>
              <a:t> for </a:t>
            </a:r>
            <a:r>
              <a:rPr lang="en-US" sz="2000" dirty="0"/>
              <a:t>a visual).</a:t>
            </a:r>
          </a:p>
          <a:p>
            <a:pPr marL="514350" indent="-514350">
              <a:buFont typeface="+mj-lt"/>
              <a:buAutoNum type="arabicParenR"/>
            </a:pPr>
            <a:r>
              <a:rPr lang="en-US" sz="2000" dirty="0"/>
              <a:t>This takes you back to the menu in Action Wizard.</a:t>
            </a:r>
          </a:p>
          <a:p>
            <a:pPr marL="514350" indent="-514350">
              <a:buFont typeface="+mj-lt"/>
              <a:buAutoNum type="arabicParenR"/>
            </a:pPr>
            <a:r>
              <a:rPr lang="en-US" sz="2000" dirty="0"/>
              <a:t>Select “Archive Documents” (click </a:t>
            </a:r>
            <a:r>
              <a:rPr lang="en-US" sz="2000" dirty="0">
                <a:hlinkClick r:id="rId5" action="ppaction://hlinksldjump"/>
              </a:rPr>
              <a:t>HERE</a:t>
            </a:r>
            <a:r>
              <a:rPr lang="en-US" sz="2000" dirty="0"/>
              <a:t> for a visual) on the right tool bar Click “Start.” (click </a:t>
            </a:r>
            <a:r>
              <a:rPr lang="en-US" sz="2000" dirty="0">
                <a:hlinkClick r:id="rId6" action="ppaction://hlinksldjump"/>
              </a:rPr>
              <a:t>HERE</a:t>
            </a:r>
            <a:r>
              <a:rPr lang="en-US" sz="2000" dirty="0"/>
              <a:t> for a visual)</a:t>
            </a:r>
          </a:p>
          <a:p>
            <a:pPr marL="514350" indent="-514350">
              <a:buFont typeface="+mj-lt"/>
              <a:buAutoNum type="arabicParenR"/>
            </a:pPr>
            <a:r>
              <a:rPr lang="en-US" sz="2000" dirty="0"/>
              <a:t>The “Description” Pop-Up will appear again; click “ok” to proceed unless you want to fill in metadata for your file.</a:t>
            </a:r>
          </a:p>
          <a:p>
            <a:pPr marL="514350" indent="-514350">
              <a:buFont typeface="+mj-lt"/>
              <a:buAutoNum type="arabicParenR"/>
            </a:pPr>
            <a:r>
              <a:rPr lang="en-US" sz="2000" dirty="0"/>
              <a:t>After the archive function is complete, it will prompt you to save the file again. This new file name will automatically have “A1b” added to your previously saved file name. This indicates that the PDF is now in A1b archiving format, and is now ready to be saved as a properly archived file. The file name should look like this: </a:t>
            </a:r>
          </a:p>
          <a:p>
            <a:pPr lvl="2"/>
            <a:r>
              <a:rPr lang="en-US" sz="2000" b="1" dirty="0" smtClean="0">
                <a:solidFill>
                  <a:srgbClr val="7030A0"/>
                </a:solidFill>
              </a:rPr>
              <a:t> PDF </a:t>
            </a:r>
            <a:r>
              <a:rPr lang="en-US" sz="2000" b="1" dirty="0">
                <a:solidFill>
                  <a:srgbClr val="7030A0"/>
                </a:solidFill>
              </a:rPr>
              <a:t>file name: [Naming Convention]_A1b.pdf</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16</a:t>
            </a:fld>
            <a:endParaRPr lang="en-US" dirty="0"/>
          </a:p>
        </p:txBody>
      </p:sp>
      <p:sp>
        <p:nvSpPr>
          <p:cNvPr id="5" name="Title 4"/>
          <p:cNvSpPr>
            <a:spLocks noGrp="1"/>
          </p:cNvSpPr>
          <p:nvPr>
            <p:ph type="title"/>
          </p:nvPr>
        </p:nvSpPr>
        <p:spPr/>
        <p:txBody>
          <a:bodyPr/>
          <a:lstStyle/>
          <a:p>
            <a:r>
              <a:rPr lang="en-US" dirty="0" smtClean="0"/>
              <a:t>Step 2: Properly Saving your PDF to Meet CDOT Archival Standard</a:t>
            </a:r>
            <a:endParaRPr lang="en-US" dirty="0"/>
          </a:p>
        </p:txBody>
      </p:sp>
    </p:spTree>
    <p:custDataLst>
      <p:tags r:id="rId1"/>
    </p:custDataLst>
    <p:extLst>
      <p:ext uri="{BB962C8B-B14F-4D97-AF65-F5344CB8AC3E}">
        <p14:creationId xmlns:p14="http://schemas.microsoft.com/office/powerpoint/2010/main" val="5419648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17</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Arrow 6"/>
          <p:cNvSpPr/>
          <p:nvPr/>
        </p:nvSpPr>
        <p:spPr>
          <a:xfrm rot="3651495">
            <a:off x="6564749" y="1145509"/>
            <a:ext cx="690880" cy="1110560"/>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4839062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18</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9144000" cy="6858000"/>
          </a:xfrm>
          <a:prstGeom prst="rect">
            <a:avLst/>
          </a:prstGeom>
        </p:spPr>
      </p:pic>
      <p:sp>
        <p:nvSpPr>
          <p:cNvPr id="7" name="Up Arrow 6"/>
          <p:cNvSpPr/>
          <p:nvPr/>
        </p:nvSpPr>
        <p:spPr>
          <a:xfrm rot="5400000">
            <a:off x="6524754" y="1608519"/>
            <a:ext cx="666492" cy="1094878"/>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15542144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19</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Up Arrow 6"/>
          <p:cNvSpPr/>
          <p:nvPr/>
        </p:nvSpPr>
        <p:spPr>
          <a:xfrm rot="3428094">
            <a:off x="6592629" y="2220154"/>
            <a:ext cx="690880" cy="1110560"/>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744686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Content Placeholder 4"/>
          <p:cNvSpPr>
            <a:spLocks noGrp="1"/>
          </p:cNvSpPr>
          <p:nvPr>
            <p:ph idx="1"/>
          </p:nvPr>
        </p:nvSpPr>
        <p:spPr/>
        <p:txBody>
          <a:bodyPr/>
          <a:lstStyle/>
          <a:p>
            <a:pPr marL="0" indent="0">
              <a:buNone/>
            </a:pPr>
            <a:r>
              <a:rPr lang="en-US" sz="2800" dirty="0" smtClean="0"/>
              <a:t>At the end of this course, you should be able to:</a:t>
            </a:r>
          </a:p>
          <a:p>
            <a:pPr marL="342900" indent="-342900">
              <a:buFont typeface="Arial" panose="020B0604020202020204" pitchFamily="34" charset="0"/>
              <a:buChar char="•"/>
            </a:pPr>
            <a:r>
              <a:rPr lang="en-US" sz="2400" dirty="0"/>
              <a:t>Explain how to Smart Scan your document</a:t>
            </a:r>
          </a:p>
          <a:p>
            <a:pPr marL="342900" indent="-342900">
              <a:buFont typeface="Arial" panose="020B0604020202020204" pitchFamily="34" charset="0"/>
              <a:buChar char="•"/>
            </a:pPr>
            <a:r>
              <a:rPr lang="en-US" sz="2400" dirty="0"/>
              <a:t>Describe how to format your document so that it is searchable, </a:t>
            </a:r>
            <a:r>
              <a:rPr lang="en-US" sz="2400" dirty="0" err="1"/>
              <a:t>deskewed</a:t>
            </a:r>
            <a:r>
              <a:rPr lang="en-US" sz="2400" dirty="0"/>
              <a:t> and compressed</a:t>
            </a:r>
          </a:p>
          <a:p>
            <a:pPr marL="342900" indent="-342900">
              <a:buFont typeface="Arial" panose="020B0604020202020204" pitchFamily="34" charset="0"/>
              <a:buChar char="•"/>
            </a:pPr>
            <a:r>
              <a:rPr lang="en-US" sz="2400" dirty="0"/>
              <a:t>Describe how to save your document so it is a properly archived file</a:t>
            </a:r>
          </a:p>
          <a:p>
            <a:pPr marL="342900" indent="-342900">
              <a:buFont typeface="Arial"/>
              <a:buChar char="•"/>
            </a:pPr>
            <a:endParaRPr lang="en-US" sz="2400" dirty="0" smtClean="0"/>
          </a:p>
        </p:txBody>
      </p:sp>
      <p:sp>
        <p:nvSpPr>
          <p:cNvPr id="2" name="Footer Placeholder 1"/>
          <p:cNvSpPr>
            <a:spLocks noGrp="1"/>
          </p:cNvSpPr>
          <p:nvPr>
            <p:ph type="ftr" sz="quarter" idx="10"/>
          </p:nvPr>
        </p:nvSpPr>
        <p:spPr/>
        <p:txBody>
          <a:bodyPr/>
          <a:lstStyle/>
          <a:p>
            <a:pPr>
              <a:tabLst>
                <a:tab pos="5998464" algn="r"/>
              </a:tabLst>
              <a:defRPr/>
            </a:pPr>
            <a:r>
              <a:rPr lang="en-US" dirty="0" smtClean="0"/>
              <a:t>Colorado Department of Transportation</a:t>
            </a:r>
            <a:r>
              <a:rPr lang="en-US" dirty="0" smtClean="0">
                <a:solidFill>
                  <a:srgbClr val="FF00FF"/>
                </a:solidFill>
              </a:rPr>
              <a:t>	</a:t>
            </a:r>
            <a:endParaRPr lang="en-US" dirty="0">
              <a:solidFill>
                <a:srgbClr val="FF00FF"/>
              </a:solidFill>
            </a:endParaRPr>
          </a:p>
        </p:txBody>
      </p:sp>
      <p:sp>
        <p:nvSpPr>
          <p:cNvPr id="3" name="Slide Number Placeholder 2"/>
          <p:cNvSpPr>
            <a:spLocks noGrp="1"/>
          </p:cNvSpPr>
          <p:nvPr>
            <p:ph type="sldNum" sz="quarter" idx="11"/>
          </p:nvPr>
        </p:nvSpPr>
        <p:spPr/>
        <p:txBody>
          <a:bodyPr/>
          <a:lstStyle/>
          <a:p>
            <a:pPr>
              <a:defRPr/>
            </a:pPr>
            <a:r>
              <a:rPr lang="en-US" smtClean="0"/>
              <a:t>Slide </a:t>
            </a:r>
            <a:fld id="{F1733E7F-F35A-45C7-967F-B65877603703}" type="slidenum">
              <a:rPr lang="en-US" smtClean="0"/>
              <a:pPr>
                <a:defRPr/>
              </a:pPr>
              <a:t>2</a:t>
            </a:fld>
            <a:endParaRPr lang="en-US" dirty="0"/>
          </a:p>
        </p:txBody>
      </p:sp>
      <p:sp>
        <p:nvSpPr>
          <p:cNvPr id="11266" name="Title 1"/>
          <p:cNvSpPr>
            <a:spLocks noGrp="1"/>
          </p:cNvSpPr>
          <p:nvPr>
            <p:ph type="title"/>
          </p:nvPr>
        </p:nvSpPr>
        <p:spPr/>
        <p:txBody>
          <a:bodyPr/>
          <a:lstStyle/>
          <a:p>
            <a:r>
              <a:rPr lang="en-US" dirty="0" smtClean="0"/>
              <a:t>What you will Learn</a:t>
            </a:r>
          </a:p>
        </p:txBody>
      </p:sp>
    </p:spTree>
    <p:custDataLst>
      <p:tags r:id="rId1"/>
    </p:custDataLst>
    <p:extLst>
      <p:ext uri="{BB962C8B-B14F-4D97-AF65-F5344CB8AC3E}">
        <p14:creationId xmlns:p14="http://schemas.microsoft.com/office/powerpoint/2010/main" val="49011259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mj-lt"/>
              <a:buAutoNum type="arabicParenR"/>
            </a:pPr>
            <a:r>
              <a:rPr lang="en-US" sz="2500" dirty="0"/>
              <a:t>After your PDF is properly saved to CDOT’s archival standard, at the top of the PDF window, you will see a blue banner with the message “this file claims compliance with the PDF/A standard and has been opened read-only to prevent modification.”</a:t>
            </a:r>
          </a:p>
          <a:p>
            <a:pPr marL="514350" indent="-514350">
              <a:buFont typeface="+mj-lt"/>
              <a:buAutoNum type="arabicParenR"/>
            </a:pPr>
            <a:r>
              <a:rPr lang="en-US" sz="2500" dirty="0"/>
              <a:t>If you hit the “Enable Editing” box on the banner, you will convert the document from PDF/A 1-b archiving standard to a non-archive quality document. </a:t>
            </a:r>
          </a:p>
          <a:p>
            <a:pPr marL="514350" indent="-514350">
              <a:buFont typeface="+mj-lt"/>
              <a:buAutoNum type="arabicParenR"/>
            </a:pPr>
            <a:r>
              <a:rPr lang="en-US" sz="2500" dirty="0"/>
              <a:t>If you wish to go back to edit the document after preparing it for PDF/A 1-b standard, you must repeat the Smart Scanning Step 2 (Archiving).</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20</a:t>
            </a:fld>
            <a:endParaRPr lang="en-US" dirty="0"/>
          </a:p>
        </p:txBody>
      </p:sp>
      <p:sp>
        <p:nvSpPr>
          <p:cNvPr id="5" name="Title 4"/>
          <p:cNvSpPr>
            <a:spLocks noGrp="1"/>
          </p:cNvSpPr>
          <p:nvPr>
            <p:ph type="title"/>
          </p:nvPr>
        </p:nvSpPr>
        <p:spPr/>
        <p:txBody>
          <a:bodyPr/>
          <a:lstStyle/>
          <a:p>
            <a:r>
              <a:rPr lang="en-US" dirty="0" smtClean="0"/>
              <a:t>Warning!</a:t>
            </a:r>
            <a:endParaRPr lang="en-US" dirty="0"/>
          </a:p>
        </p:txBody>
      </p:sp>
    </p:spTree>
    <p:custDataLst>
      <p:tags r:id="rId1"/>
    </p:custDataLst>
    <p:extLst>
      <p:ext uri="{BB962C8B-B14F-4D97-AF65-F5344CB8AC3E}">
        <p14:creationId xmlns:p14="http://schemas.microsoft.com/office/powerpoint/2010/main" val="27778090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dirty="0"/>
              <a:t>You don’t have to print out a document to Smart Scan it,  you can print it to a printer that wholly produces electronic files, like PDF.</a:t>
            </a:r>
          </a:p>
          <a:p>
            <a:pPr marL="731520" indent="-457200">
              <a:buFont typeface="Arial" panose="020B0604020202020204" pitchFamily="34" charset="0"/>
              <a:buChar char="•"/>
            </a:pPr>
            <a:r>
              <a:rPr lang="en-US" sz="2400" dirty="0"/>
              <a:t>An available printer is called “CUTE PDF Writer”</a:t>
            </a:r>
          </a:p>
          <a:p>
            <a:pPr marL="731520" indent="-457200">
              <a:buFont typeface="Arial" panose="020B0604020202020204" pitchFamily="34" charset="0"/>
              <a:buChar char="•"/>
            </a:pPr>
            <a:r>
              <a:rPr lang="en-US" sz="2400" dirty="0"/>
              <a:t>If this printing option is not installed on your computer, call the CDOT HELP Desk to have it installed.</a:t>
            </a:r>
          </a:p>
          <a:p>
            <a:r>
              <a:rPr lang="en-US" sz="2400" b="1" i="1" dirty="0" smtClean="0"/>
              <a:t>To use the CUTE PDF Writer option:</a:t>
            </a:r>
          </a:p>
          <a:p>
            <a:pPr marL="731520" indent="-457200">
              <a:buFont typeface="+mj-lt"/>
              <a:buAutoNum type="arabicPeriod"/>
            </a:pPr>
            <a:r>
              <a:rPr lang="en-US" sz="2400" dirty="0" smtClean="0"/>
              <a:t>Open </a:t>
            </a:r>
            <a:r>
              <a:rPr lang="en-US" sz="2400" dirty="0"/>
              <a:t>your document.</a:t>
            </a:r>
          </a:p>
          <a:p>
            <a:pPr marL="731520" indent="-457200">
              <a:buFont typeface="+mj-lt"/>
              <a:buAutoNum type="arabicPeriod"/>
            </a:pPr>
            <a:r>
              <a:rPr lang="en-US" sz="2400" dirty="0"/>
              <a:t>Select </a:t>
            </a:r>
            <a:r>
              <a:rPr lang="en-US" sz="2400" dirty="0" smtClean="0"/>
              <a:t>the Cute PDF Writer printer </a:t>
            </a:r>
            <a:r>
              <a:rPr lang="en-US" sz="2400" dirty="0"/>
              <a:t>option.</a:t>
            </a:r>
          </a:p>
          <a:p>
            <a:pPr marL="731520" indent="-457200">
              <a:buFont typeface="+mj-lt"/>
              <a:buAutoNum type="arabicPeriod"/>
            </a:pPr>
            <a:r>
              <a:rPr lang="en-US" sz="2400" dirty="0"/>
              <a:t>Select “Print” then name the document and select a file location.</a:t>
            </a:r>
          </a:p>
          <a:p>
            <a:pPr marL="731520" indent="-457200">
              <a:buFont typeface="+mj-lt"/>
              <a:buAutoNum type="arabicPeriod"/>
            </a:pPr>
            <a:r>
              <a:rPr lang="en-US" sz="2400" dirty="0" smtClean="0"/>
              <a:t>Save </a:t>
            </a:r>
            <a:r>
              <a:rPr lang="en-US" sz="2400" dirty="0"/>
              <a:t>the file in a PDF format. Then follow Steps 1 and 2.</a:t>
            </a:r>
          </a:p>
          <a:p>
            <a:pPr marL="457200" indent="-457200">
              <a:buFont typeface="Arial" panose="020B0604020202020204" pitchFamily="34" charset="0"/>
              <a:buChar char="•"/>
            </a:pP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21</a:t>
            </a:fld>
            <a:endParaRPr lang="en-US" dirty="0"/>
          </a:p>
        </p:txBody>
      </p:sp>
      <p:sp>
        <p:nvSpPr>
          <p:cNvPr id="5" name="Title 4"/>
          <p:cNvSpPr>
            <a:spLocks noGrp="1"/>
          </p:cNvSpPr>
          <p:nvPr>
            <p:ph type="title"/>
          </p:nvPr>
        </p:nvSpPr>
        <p:spPr/>
        <p:txBody>
          <a:bodyPr/>
          <a:lstStyle/>
          <a:p>
            <a:r>
              <a:rPr lang="en-US" dirty="0" smtClean="0"/>
              <a:t>Archiving an Electronic Document</a:t>
            </a:r>
            <a:endParaRPr lang="en-US" dirty="0"/>
          </a:p>
        </p:txBody>
      </p:sp>
    </p:spTree>
    <p:custDataLst>
      <p:tags r:id="rId1"/>
    </p:custDataLst>
    <p:extLst>
      <p:ext uri="{BB962C8B-B14F-4D97-AF65-F5344CB8AC3E}">
        <p14:creationId xmlns:p14="http://schemas.microsoft.com/office/powerpoint/2010/main" val="115782710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500" dirty="0"/>
              <a:t>Digital Signatures are certificate-based signatures (sometimes called a “Digital ID”) that verify both the integrity and authenticity of the document. Certificate-based signatures are nearly impossible to forge because they are encrypted with information unique to the signer. </a:t>
            </a:r>
          </a:p>
          <a:p>
            <a:pPr marL="457200" indent="-457200">
              <a:buFont typeface="Arial" panose="020B0604020202020204" pitchFamily="34" charset="0"/>
              <a:buChar char="•"/>
            </a:pPr>
            <a:r>
              <a:rPr lang="en-US" sz="2500" dirty="0"/>
              <a:t>Adobe Acrobat DC allows you to create a digital ID that you can use to digitally sign a PDF.</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22</a:t>
            </a:fld>
            <a:endParaRPr lang="en-US" dirty="0"/>
          </a:p>
        </p:txBody>
      </p:sp>
      <p:sp>
        <p:nvSpPr>
          <p:cNvPr id="5" name="Title 4"/>
          <p:cNvSpPr>
            <a:spLocks noGrp="1"/>
          </p:cNvSpPr>
          <p:nvPr>
            <p:ph type="title"/>
          </p:nvPr>
        </p:nvSpPr>
        <p:spPr/>
        <p:txBody>
          <a:bodyPr/>
          <a:lstStyle/>
          <a:p>
            <a:r>
              <a:rPr lang="en-US" dirty="0" smtClean="0"/>
              <a:t>What are Digital Signatures?</a:t>
            </a:r>
            <a:endParaRPr lang="en-US" dirty="0"/>
          </a:p>
        </p:txBody>
      </p:sp>
    </p:spTree>
    <p:custDataLst>
      <p:tags r:id="rId1"/>
    </p:custDataLst>
    <p:extLst>
      <p:ext uri="{BB962C8B-B14F-4D97-AF65-F5344CB8AC3E}">
        <p14:creationId xmlns:p14="http://schemas.microsoft.com/office/powerpoint/2010/main" val="323395085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400" dirty="0"/>
              <a:t>All CDOT employees </a:t>
            </a:r>
            <a:r>
              <a:rPr lang="en-US" sz="2400" u="sng" dirty="0"/>
              <a:t>who are authorized to sign documents on behalf of CDOT</a:t>
            </a:r>
            <a:r>
              <a:rPr lang="en-US" sz="2400" dirty="0"/>
              <a:t> may utilize Adobe Acrobat DC “Certificate-Based Signatures” to electronically sign documents.  This applies to all divisions, Regions and programs of CDOT.</a:t>
            </a:r>
          </a:p>
          <a:p>
            <a:pPr marL="457200" indent="-457200">
              <a:buFont typeface="Arial" panose="020B0604020202020204" pitchFamily="34" charset="0"/>
              <a:buChar char="•"/>
            </a:pPr>
            <a:r>
              <a:rPr lang="en-US" sz="2400" dirty="0" smtClean="0"/>
              <a:t>Electronic </a:t>
            </a:r>
            <a:r>
              <a:rPr lang="en-US" sz="2400" dirty="0"/>
              <a:t>signatures may </a:t>
            </a:r>
            <a:r>
              <a:rPr lang="en-US" sz="2400" u="sng" dirty="0"/>
              <a:t>not</a:t>
            </a:r>
            <a:r>
              <a:rPr lang="en-US" sz="2400" dirty="0"/>
              <a:t> be used on any document requiring a State Controller’s signature, a CDOT Controller signature, contractual documents, Speed Memos (Form 105), change orders (Form 90), or any documents that explicitly require a hand-written signature under state or federal law. </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23</a:t>
            </a:fld>
            <a:endParaRPr lang="en-US" dirty="0"/>
          </a:p>
        </p:txBody>
      </p:sp>
      <p:sp>
        <p:nvSpPr>
          <p:cNvPr id="5" name="Title 4"/>
          <p:cNvSpPr>
            <a:spLocks noGrp="1"/>
          </p:cNvSpPr>
          <p:nvPr>
            <p:ph type="title"/>
          </p:nvPr>
        </p:nvSpPr>
        <p:spPr/>
        <p:txBody>
          <a:bodyPr/>
          <a:lstStyle/>
          <a:p>
            <a:r>
              <a:rPr lang="en-US" dirty="0" smtClean="0"/>
              <a:t>Who May Use a Digital Signature?</a:t>
            </a:r>
            <a:endParaRPr lang="en-US" dirty="0"/>
          </a:p>
        </p:txBody>
      </p:sp>
    </p:spTree>
    <p:custDataLst>
      <p:tags r:id="rId1"/>
    </p:custDataLst>
    <p:extLst>
      <p:ext uri="{BB962C8B-B14F-4D97-AF65-F5344CB8AC3E}">
        <p14:creationId xmlns:p14="http://schemas.microsoft.com/office/powerpoint/2010/main" val="302558260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342900" indent="-342900">
              <a:buFont typeface="Arial" panose="020B0604020202020204" pitchFamily="34" charset="0"/>
              <a:buChar char="•"/>
            </a:pPr>
            <a:r>
              <a:rPr lang="en-US" sz="2400" dirty="0"/>
              <a:t>If you are digitally signing a PDF, the signature field will be marked with a red border and have a red arrow on the upper left corner of the field.</a:t>
            </a:r>
          </a:p>
          <a:p>
            <a:pPr marL="342900" indent="-342900">
              <a:buFont typeface="Arial" panose="020B0604020202020204" pitchFamily="34" charset="0"/>
              <a:buChar char="•"/>
            </a:pPr>
            <a:r>
              <a:rPr lang="en-US" sz="2400" dirty="0"/>
              <a:t>When you click on the signature field, Adobe will ask you whether you want to digitally sign. If you already have a digital ID set up in Adobe, the prompt window will automatically show your digital signature. You will need to enter your password to complete the digital signature in that field.</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24</a:t>
            </a:fld>
            <a:endParaRPr lang="en-US" dirty="0"/>
          </a:p>
        </p:txBody>
      </p:sp>
      <p:sp>
        <p:nvSpPr>
          <p:cNvPr id="5" name="Title 4"/>
          <p:cNvSpPr>
            <a:spLocks noGrp="1"/>
          </p:cNvSpPr>
          <p:nvPr>
            <p:ph type="title"/>
          </p:nvPr>
        </p:nvSpPr>
        <p:spPr/>
        <p:txBody>
          <a:bodyPr/>
          <a:lstStyle/>
          <a:p>
            <a:r>
              <a:rPr lang="en-US" dirty="0" smtClean="0"/>
              <a:t>How to Digitally Sign a PDF Using Adobe Acrobat DC</a:t>
            </a:r>
            <a:endParaRPr lang="en-US" dirty="0"/>
          </a:p>
        </p:txBody>
      </p:sp>
    </p:spTree>
    <p:custDataLst>
      <p:tags r:id="rId1"/>
    </p:custDataLst>
    <p:extLst>
      <p:ext uri="{BB962C8B-B14F-4D97-AF65-F5344CB8AC3E}">
        <p14:creationId xmlns:p14="http://schemas.microsoft.com/office/powerpoint/2010/main" val="380110936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If you have never created a Digital ID in Adobe Acrobat DC before, you can do so when you start to sign the document in the signature field. </a:t>
            </a:r>
          </a:p>
          <a:p>
            <a:pPr marL="457200" indent="-457200">
              <a:buFont typeface="Arial" panose="020B0604020202020204" pitchFamily="34" charset="0"/>
              <a:buChar char="•"/>
            </a:pPr>
            <a:r>
              <a:rPr lang="en-US" dirty="0"/>
              <a:t>Click on the signature field, and you will be asked whether you want to create a new digital ID. Follow the instructions to set up your digital ID.</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25</a:t>
            </a:fld>
            <a:endParaRPr lang="en-US" dirty="0"/>
          </a:p>
        </p:txBody>
      </p:sp>
      <p:sp>
        <p:nvSpPr>
          <p:cNvPr id="5" name="Title 4"/>
          <p:cNvSpPr>
            <a:spLocks noGrp="1"/>
          </p:cNvSpPr>
          <p:nvPr>
            <p:ph type="title"/>
          </p:nvPr>
        </p:nvSpPr>
        <p:spPr/>
        <p:txBody>
          <a:bodyPr/>
          <a:lstStyle/>
          <a:p>
            <a:r>
              <a:rPr lang="en-US" dirty="0" smtClean="0"/>
              <a:t>Creating a Digital ID in Adobe Acrobat DC</a:t>
            </a:r>
            <a:endParaRPr lang="en-US" dirty="0"/>
          </a:p>
        </p:txBody>
      </p:sp>
    </p:spTree>
    <p:custDataLst>
      <p:tags r:id="rId1"/>
    </p:custDataLst>
    <p:extLst>
      <p:ext uri="{BB962C8B-B14F-4D97-AF65-F5344CB8AC3E}">
        <p14:creationId xmlns:p14="http://schemas.microsoft.com/office/powerpoint/2010/main" val="257059186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400" dirty="0"/>
              <a:t>The</a:t>
            </a:r>
            <a:r>
              <a:rPr lang="en-US" sz="2400" i="1" dirty="0"/>
              <a:t> </a:t>
            </a:r>
            <a:r>
              <a:rPr lang="en-US" sz="2400" dirty="0"/>
              <a:t>other signature function in Adobe Acrobat DC only requires a picture of a conventional handwritten signature and does not include certificate-based signature authentication.</a:t>
            </a:r>
          </a:p>
          <a:p>
            <a:pPr marL="457200" indent="-457200">
              <a:buFont typeface="Arial" panose="020B0604020202020204" pitchFamily="34" charset="0"/>
              <a:buChar char="•"/>
            </a:pPr>
            <a:r>
              <a:rPr lang="en-US" sz="2400" dirty="0"/>
              <a:t>This may be used on documents that have no binding legal, financial or administrative effect on CDOT. This Adobe signature feature is </a:t>
            </a:r>
            <a:r>
              <a:rPr lang="en-US" sz="2400" u="sng" dirty="0"/>
              <a:t>not</a:t>
            </a:r>
            <a:r>
              <a:rPr lang="en-US" sz="2400" dirty="0"/>
              <a:t> the preferred method of electronically signing a document. </a:t>
            </a:r>
          </a:p>
          <a:p>
            <a:pPr marL="457200" indent="-457200">
              <a:buFont typeface="Arial" panose="020B0604020202020204" pitchFamily="34" charset="0"/>
              <a:buChar char="•"/>
            </a:pPr>
            <a:r>
              <a:rPr lang="en-US" sz="2400" dirty="0"/>
              <a:t>Note that the Adobe “certificate-based signature” or another certificate based method is required for CDOT documents signed by 3rd parties outside of CDOT.</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26</a:t>
            </a:fld>
            <a:endParaRPr lang="en-US" dirty="0"/>
          </a:p>
        </p:txBody>
      </p:sp>
      <p:sp>
        <p:nvSpPr>
          <p:cNvPr id="5" name="Title 4"/>
          <p:cNvSpPr>
            <a:spLocks noGrp="1"/>
          </p:cNvSpPr>
          <p:nvPr>
            <p:ph type="title"/>
          </p:nvPr>
        </p:nvSpPr>
        <p:spPr/>
        <p:txBody>
          <a:bodyPr/>
          <a:lstStyle/>
          <a:p>
            <a:r>
              <a:rPr lang="en-US" dirty="0" smtClean="0"/>
              <a:t>Non-Certificate Based Signature not Recommended</a:t>
            </a:r>
            <a:endParaRPr lang="en-US" dirty="0"/>
          </a:p>
        </p:txBody>
      </p:sp>
    </p:spTree>
    <p:custDataLst>
      <p:tags r:id="rId1"/>
    </p:custDataLst>
    <p:extLst>
      <p:ext uri="{BB962C8B-B14F-4D97-AF65-F5344CB8AC3E}">
        <p14:creationId xmlns:p14="http://schemas.microsoft.com/office/powerpoint/2010/main" val="423137817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dirty="0"/>
              <a:t>CDOT is currently procuring a contract with a vendor to be the official keeper of electronic stamps and signatures for engineers, architects, and surveyors. </a:t>
            </a:r>
          </a:p>
          <a:p>
            <a:pPr marL="457200" indent="-457200">
              <a:buFont typeface="Arial" panose="020B0604020202020204" pitchFamily="34" charset="0"/>
              <a:buChar char="•"/>
            </a:pPr>
            <a:r>
              <a:rPr lang="en-US" dirty="0"/>
              <a:t>Project Support will be notifying these groups once this has been acquired and has been beta-tested. The official documents requiring a stamp and signature by these three professions will use this software rather than Adobe for the stamping of official documents.</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27</a:t>
            </a:fld>
            <a:endParaRPr lang="en-US" dirty="0"/>
          </a:p>
        </p:txBody>
      </p:sp>
      <p:sp>
        <p:nvSpPr>
          <p:cNvPr id="5" name="Title 4"/>
          <p:cNvSpPr>
            <a:spLocks noGrp="1"/>
          </p:cNvSpPr>
          <p:nvPr>
            <p:ph type="title"/>
          </p:nvPr>
        </p:nvSpPr>
        <p:spPr/>
        <p:txBody>
          <a:bodyPr/>
          <a:lstStyle/>
          <a:p>
            <a:r>
              <a:rPr lang="en-US" sz="3200" dirty="0"/>
              <a:t>Official Documents Requiring Engineers, Architects, and Surveyors Stamps and Signatures</a:t>
            </a:r>
          </a:p>
        </p:txBody>
      </p:sp>
    </p:spTree>
    <p:custDataLst>
      <p:tags r:id="rId1"/>
    </p:custDataLst>
    <p:extLst>
      <p:ext uri="{BB962C8B-B14F-4D97-AF65-F5344CB8AC3E}">
        <p14:creationId xmlns:p14="http://schemas.microsoft.com/office/powerpoint/2010/main" val="2786181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4000" dirty="0" smtClean="0"/>
              <a:t>For questions about this training contact:</a:t>
            </a:r>
          </a:p>
          <a:p>
            <a:pPr marL="457200" indent="-457200">
              <a:buFont typeface="Arial" panose="020B0604020202020204" pitchFamily="34" charset="0"/>
              <a:buChar char="•"/>
            </a:pPr>
            <a:r>
              <a:rPr lang="en-US" dirty="0" smtClean="0"/>
              <a:t>dot_records_mgmt@state.co.us</a:t>
            </a:r>
            <a:endParaRPr lang="en-US" dirty="0"/>
          </a:p>
          <a:p>
            <a:pPr marL="457200" indent="-457200">
              <a:buFont typeface="Arial" panose="020B0604020202020204" pitchFamily="34" charset="0"/>
              <a:buChar char="•"/>
            </a:pPr>
            <a:endParaRPr lang="en-US" dirty="0" smtClean="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28</a:t>
            </a:fld>
            <a:endParaRPr lang="en-US" dirty="0"/>
          </a:p>
        </p:txBody>
      </p:sp>
      <p:sp>
        <p:nvSpPr>
          <p:cNvPr id="5" name="Title 4"/>
          <p:cNvSpPr>
            <a:spLocks noGrp="1"/>
          </p:cNvSpPr>
          <p:nvPr>
            <p:ph type="title"/>
          </p:nvPr>
        </p:nvSpPr>
        <p:spPr/>
        <p:txBody>
          <a:bodyPr/>
          <a:lstStyle/>
          <a:p>
            <a:r>
              <a:rPr lang="en-US" dirty="0" smtClean="0"/>
              <a:t>Questions?</a:t>
            </a:r>
            <a:endParaRPr lang="en-US" dirty="0"/>
          </a:p>
        </p:txBody>
      </p:sp>
    </p:spTree>
    <p:custDataLst>
      <p:tags r:id="rId1"/>
    </p:custDataLst>
    <p:extLst>
      <p:ext uri="{BB962C8B-B14F-4D97-AF65-F5344CB8AC3E}">
        <p14:creationId xmlns:p14="http://schemas.microsoft.com/office/powerpoint/2010/main" val="89131737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mj-lt"/>
              <a:buAutoNum type="arabicPeriod"/>
            </a:pPr>
            <a:r>
              <a:rPr lang="en-US" sz="2400" dirty="0" smtClean="0"/>
              <a:t>Click </a:t>
            </a:r>
            <a:r>
              <a:rPr lang="en-US" sz="2400" dirty="0"/>
              <a:t>on the bottom left Microsoft symbol on your desktop</a:t>
            </a:r>
          </a:p>
          <a:p>
            <a:pPr marL="457200" indent="-457200">
              <a:buFont typeface="+mj-lt"/>
              <a:buAutoNum type="arabicPeriod"/>
            </a:pPr>
            <a:r>
              <a:rPr lang="en-US" sz="2400" dirty="0"/>
              <a:t>Type in “soft” in the search window and it will bring up “software center”</a:t>
            </a:r>
          </a:p>
          <a:p>
            <a:pPr marL="457200" indent="-457200">
              <a:buFont typeface="+mj-lt"/>
              <a:buAutoNum type="arabicPeriod"/>
            </a:pPr>
            <a:r>
              <a:rPr lang="en-US" sz="2400" dirty="0"/>
              <a:t>Look for “Adobe Acrobat DC” (if it is not listed, you already have it installed on your computer, this will show in the tab called “installation status”)</a:t>
            </a:r>
          </a:p>
          <a:p>
            <a:pPr marL="457200" indent="-457200">
              <a:buFont typeface="+mj-lt"/>
              <a:buAutoNum type="arabicPeriod"/>
            </a:pPr>
            <a:r>
              <a:rPr lang="en-US" sz="2400" dirty="0"/>
              <a:t>Check the box for Adobe Acrobat DC then click “install” in the bottom right corner</a:t>
            </a:r>
          </a:p>
          <a:p>
            <a:pPr marL="457200" indent="-457200">
              <a:buFont typeface="+mj-lt"/>
              <a:buAutoNum type="arabicPeriod"/>
            </a:pPr>
            <a:r>
              <a:rPr lang="en-US" sz="2400" dirty="0"/>
              <a:t>Do </a:t>
            </a:r>
            <a:r>
              <a:rPr lang="en-US" sz="2400" u="sng" dirty="0"/>
              <a:t>NOT</a:t>
            </a:r>
            <a:r>
              <a:rPr lang="en-US" sz="2400" dirty="0"/>
              <a:t> install Adobe Systems Acrobat X Pro Install and/or Upgrade</a:t>
            </a:r>
          </a:p>
          <a:p>
            <a:pPr marL="457200" indent="-457200">
              <a:buFont typeface="+mj-lt"/>
              <a:buAutoNum type="arabicPeriod"/>
            </a:pPr>
            <a:r>
              <a:rPr lang="en-US" sz="2400" dirty="0"/>
              <a:t>You’re done</a:t>
            </a:r>
            <a:r>
              <a:rPr lang="en-US" sz="2400" dirty="0" smtClean="0"/>
              <a:t>!</a:t>
            </a:r>
            <a:endParaRPr lang="en-US" sz="2400"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3</a:t>
            </a:fld>
            <a:endParaRPr lang="en-US" dirty="0"/>
          </a:p>
        </p:txBody>
      </p:sp>
      <p:sp>
        <p:nvSpPr>
          <p:cNvPr id="5" name="Title 4"/>
          <p:cNvSpPr>
            <a:spLocks noGrp="1"/>
          </p:cNvSpPr>
          <p:nvPr>
            <p:ph type="title"/>
          </p:nvPr>
        </p:nvSpPr>
        <p:spPr/>
        <p:txBody>
          <a:bodyPr/>
          <a:lstStyle/>
          <a:p>
            <a:r>
              <a:rPr lang="en-US" sz="3200" b="1" dirty="0"/>
              <a:t>Getting </a:t>
            </a:r>
            <a:r>
              <a:rPr lang="en-US" sz="3200" b="1" dirty="0" smtClean="0"/>
              <a:t>Ready: How </a:t>
            </a:r>
            <a:r>
              <a:rPr lang="en-US" sz="3200" b="1" dirty="0"/>
              <a:t>Do I Download Adobe Acrobat </a:t>
            </a:r>
            <a:r>
              <a:rPr lang="en-US" sz="3200" b="1" dirty="0">
                <a:solidFill>
                  <a:srgbClr val="FF00FF"/>
                </a:solidFill>
              </a:rPr>
              <a:t/>
            </a:r>
            <a:br>
              <a:rPr lang="en-US" sz="3200" b="1" dirty="0">
                <a:solidFill>
                  <a:srgbClr val="FF00FF"/>
                </a:solidFill>
              </a:rPr>
            </a:br>
            <a:r>
              <a:rPr lang="en-US" sz="3200" b="1" dirty="0"/>
              <a:t>DC to my Computer?</a:t>
            </a:r>
            <a:endParaRPr lang="en-US" sz="3200" dirty="0"/>
          </a:p>
        </p:txBody>
      </p:sp>
    </p:spTree>
    <p:custDataLst>
      <p:tags r:id="rId1"/>
    </p:custDataLst>
    <p:extLst>
      <p:ext uri="{BB962C8B-B14F-4D97-AF65-F5344CB8AC3E}">
        <p14:creationId xmlns:p14="http://schemas.microsoft.com/office/powerpoint/2010/main" val="15859136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457200" indent="-457200">
              <a:buFont typeface="Arial" panose="020B0604020202020204" pitchFamily="34" charset="0"/>
              <a:buChar char="•"/>
            </a:pPr>
            <a:r>
              <a:rPr lang="en-US" sz="2400" dirty="0"/>
              <a:t>Smart Scanning is a way of making your </a:t>
            </a:r>
            <a:r>
              <a:rPr lang="en-US" sz="2400" dirty="0" smtClean="0"/>
              <a:t>CDOT document </a:t>
            </a:r>
            <a:r>
              <a:rPr lang="en-US" sz="2400" dirty="0"/>
              <a:t>comply with a level of archiving that is internationally recognized.</a:t>
            </a:r>
          </a:p>
          <a:p>
            <a:pPr marL="457200" indent="-457200">
              <a:buFont typeface="Arial" panose="020B0604020202020204" pitchFamily="34" charset="0"/>
              <a:buChar char="•"/>
            </a:pPr>
            <a:r>
              <a:rPr lang="en-US" sz="2400" dirty="0"/>
              <a:t>By following a few simple steps outlined in this Training Guide, you will be able to retain your CDOT document in electronic format so that it can be read, regardless of the hardware or software used, in one hundred years.</a:t>
            </a:r>
          </a:p>
          <a:p>
            <a:pPr marL="457200" indent="-457200">
              <a:buFont typeface="Arial" panose="020B0604020202020204" pitchFamily="34" charset="0"/>
              <a:buChar char="•"/>
            </a:pPr>
            <a:r>
              <a:rPr lang="en-US" sz="2400" dirty="0"/>
              <a:t>This is an important step forward for CDOT, as we move away from paper to electronic-based business processes.</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4</a:t>
            </a:fld>
            <a:endParaRPr lang="en-US" dirty="0"/>
          </a:p>
        </p:txBody>
      </p:sp>
      <p:sp>
        <p:nvSpPr>
          <p:cNvPr id="5" name="Title 4"/>
          <p:cNvSpPr>
            <a:spLocks noGrp="1"/>
          </p:cNvSpPr>
          <p:nvPr>
            <p:ph type="title"/>
          </p:nvPr>
        </p:nvSpPr>
        <p:spPr/>
        <p:txBody>
          <a:bodyPr/>
          <a:lstStyle/>
          <a:p>
            <a:r>
              <a:rPr lang="en-US" dirty="0" smtClean="0"/>
              <a:t>What is “Smart Scanning”?</a:t>
            </a:r>
            <a:endParaRPr lang="en-US" dirty="0"/>
          </a:p>
        </p:txBody>
      </p:sp>
    </p:spTree>
    <p:custDataLst>
      <p:tags r:id="rId1"/>
    </p:custDataLst>
    <p:extLst>
      <p:ext uri="{BB962C8B-B14F-4D97-AF65-F5344CB8AC3E}">
        <p14:creationId xmlns:p14="http://schemas.microsoft.com/office/powerpoint/2010/main" val="253212906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a:t>Not all documents need to be Smart Scanned. You should Smart Scan any documents that:</a:t>
            </a:r>
          </a:p>
          <a:p>
            <a:pPr lvl="1"/>
            <a:r>
              <a:rPr lang="en-US" dirty="0"/>
              <a:t>Have a legal retention period of 3.5 years or longer (check with the Records Management Team or your Records Coordinator if you don’t know)</a:t>
            </a:r>
          </a:p>
          <a:p>
            <a:pPr lvl="1"/>
            <a:r>
              <a:rPr lang="en-US" dirty="0"/>
              <a:t>Are vital to your division, unit or program (are important documents that you will need to retain for reference or business needs)</a:t>
            </a:r>
          </a:p>
          <a:p>
            <a:pPr lvl="1"/>
            <a:r>
              <a:rPr lang="en-US" dirty="0"/>
              <a:t>Would be valuable to have available in a searchable format</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5</a:t>
            </a:fld>
            <a:endParaRPr lang="en-US" dirty="0"/>
          </a:p>
        </p:txBody>
      </p:sp>
      <p:sp>
        <p:nvSpPr>
          <p:cNvPr id="5" name="Title 4"/>
          <p:cNvSpPr>
            <a:spLocks noGrp="1"/>
          </p:cNvSpPr>
          <p:nvPr>
            <p:ph type="title"/>
          </p:nvPr>
        </p:nvSpPr>
        <p:spPr/>
        <p:txBody>
          <a:bodyPr/>
          <a:lstStyle/>
          <a:p>
            <a:r>
              <a:rPr lang="en-US" dirty="0" smtClean="0"/>
              <a:t>What Documents Do I Need to Smart Scan?</a:t>
            </a:r>
            <a:endParaRPr lang="en-US" dirty="0"/>
          </a:p>
        </p:txBody>
      </p:sp>
    </p:spTree>
    <p:custDataLst>
      <p:tags r:id="rId1"/>
    </p:custDataLst>
    <p:extLst>
      <p:ext uri="{BB962C8B-B14F-4D97-AF65-F5344CB8AC3E}">
        <p14:creationId xmlns:p14="http://schemas.microsoft.com/office/powerpoint/2010/main" val="6746415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sz="2400" b="1" u="sng" dirty="0"/>
              <a:t>Step 1</a:t>
            </a:r>
            <a:r>
              <a:rPr lang="en-US" sz="2400" dirty="0"/>
              <a:t> </a:t>
            </a:r>
          </a:p>
          <a:p>
            <a:pPr marL="457200" indent="-457200">
              <a:buFont typeface="Arial" panose="020B0604020202020204" pitchFamily="34" charset="0"/>
              <a:buChar char="•"/>
            </a:pPr>
            <a:r>
              <a:rPr lang="en-US" dirty="0"/>
              <a:t>Scanning your document by making sure the copy machine is set to 300 dpi (dots per inch), not more and not less! </a:t>
            </a:r>
            <a:r>
              <a:rPr lang="en-US" b="1" dirty="0"/>
              <a:t>(Your copier should already be set at 300 dpi)</a:t>
            </a:r>
            <a:endParaRPr lang="en-US" dirty="0"/>
          </a:p>
          <a:p>
            <a:pPr marL="457200" indent="-457200">
              <a:buFont typeface="Arial" panose="020B0604020202020204" pitchFamily="34" charset="0"/>
              <a:buChar char="•"/>
            </a:pPr>
            <a:r>
              <a:rPr lang="en-US" dirty="0"/>
              <a:t>Formatting your PDF so that it is:</a:t>
            </a:r>
          </a:p>
          <a:p>
            <a:pPr lvl="1">
              <a:buFont typeface="Courier New" panose="02070309020205020404" pitchFamily="49" charset="0"/>
              <a:buChar char="o"/>
            </a:pPr>
            <a:r>
              <a:rPr lang="en-US" dirty="0"/>
              <a:t>Searchable (optical character recognition – OCR) </a:t>
            </a:r>
          </a:p>
          <a:p>
            <a:pPr lvl="1">
              <a:buFont typeface="Courier New" panose="02070309020205020404" pitchFamily="49" charset="0"/>
              <a:buChar char="o"/>
            </a:pPr>
            <a:r>
              <a:rPr lang="en-US" dirty="0" err="1"/>
              <a:t>Deskewed</a:t>
            </a:r>
            <a:r>
              <a:rPr lang="en-US" dirty="0"/>
              <a:t> or aligned </a:t>
            </a:r>
          </a:p>
          <a:p>
            <a:pPr lvl="1">
              <a:buFont typeface="Courier New" panose="02070309020205020404" pitchFamily="49" charset="0"/>
              <a:buChar char="o"/>
            </a:pPr>
            <a:r>
              <a:rPr lang="en-US" dirty="0"/>
              <a:t>Compressed </a:t>
            </a:r>
          </a:p>
          <a:p>
            <a:r>
              <a:rPr lang="en-US" sz="2400" b="1" u="sng" dirty="0"/>
              <a:t>Step 2</a:t>
            </a:r>
          </a:p>
          <a:p>
            <a:pPr marL="342900" indent="-342900">
              <a:buFont typeface="Arial" panose="020B0604020202020204" pitchFamily="34" charset="0"/>
              <a:buChar char="•"/>
            </a:pPr>
            <a:r>
              <a:rPr lang="en-US" sz="2400" dirty="0"/>
              <a:t>Saving your PDF as an “archived” file (this archives it so it meets CDOT’s archiving standard of “PDF/A-1 b”) </a:t>
            </a:r>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6</a:t>
            </a:fld>
            <a:endParaRPr lang="en-US" dirty="0"/>
          </a:p>
        </p:txBody>
      </p:sp>
      <p:sp>
        <p:nvSpPr>
          <p:cNvPr id="5" name="Title 4"/>
          <p:cNvSpPr>
            <a:spLocks noGrp="1"/>
          </p:cNvSpPr>
          <p:nvPr>
            <p:ph type="title"/>
          </p:nvPr>
        </p:nvSpPr>
        <p:spPr/>
        <p:txBody>
          <a:bodyPr/>
          <a:lstStyle/>
          <a:p>
            <a:r>
              <a:rPr lang="en-US" dirty="0" smtClean="0"/>
              <a:t>Summary of Smart Scanning</a:t>
            </a:r>
            <a:endParaRPr lang="en-US" dirty="0"/>
          </a:p>
        </p:txBody>
      </p:sp>
    </p:spTree>
    <p:custDataLst>
      <p:tags r:id="rId1"/>
    </p:custDataLst>
    <p:extLst>
      <p:ext uri="{BB962C8B-B14F-4D97-AF65-F5344CB8AC3E}">
        <p14:creationId xmlns:p14="http://schemas.microsoft.com/office/powerpoint/2010/main" val="185906474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514350" indent="-514350">
              <a:buFont typeface="Arial" panose="020B0604020202020204" pitchFamily="34" charset="0"/>
              <a:buChar char="•"/>
            </a:pPr>
            <a:r>
              <a:rPr lang="en-US" dirty="0"/>
              <a:t>Scan the document you wish to archive by using a copier that is set at 300 dpi. Most copiers have been set to scan/copy at 300 dpi.</a:t>
            </a:r>
          </a:p>
          <a:p>
            <a:pPr marL="514350" indent="-514350">
              <a:buFont typeface="Arial" panose="020B0604020202020204" pitchFamily="34" charset="0"/>
              <a:buChar char="•"/>
            </a:pPr>
            <a:r>
              <a:rPr lang="en-US" dirty="0"/>
              <a:t>If the copier has an option of automatically saving to a PDF/A 1-b standard, DO NOT say yes. The archiving method set out in this tutorial is required, not the automatic option on the copier.</a:t>
            </a:r>
          </a:p>
          <a:p>
            <a:pPr marL="514350" indent="-514350">
              <a:buFont typeface="Arial" panose="020B0604020202020204" pitchFamily="34" charset="0"/>
              <a:buChar char="•"/>
            </a:pPr>
            <a:r>
              <a:rPr lang="en-US" dirty="0"/>
              <a:t>Ask OIT if you need help setting the copier.</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7</a:t>
            </a:fld>
            <a:endParaRPr lang="en-US" dirty="0"/>
          </a:p>
        </p:txBody>
      </p:sp>
      <p:sp>
        <p:nvSpPr>
          <p:cNvPr id="5" name="Title 4"/>
          <p:cNvSpPr>
            <a:spLocks noGrp="1"/>
          </p:cNvSpPr>
          <p:nvPr>
            <p:ph type="title"/>
          </p:nvPr>
        </p:nvSpPr>
        <p:spPr/>
        <p:txBody>
          <a:bodyPr/>
          <a:lstStyle/>
          <a:p>
            <a:r>
              <a:rPr lang="en-US" dirty="0" smtClean="0"/>
              <a:t>Step 1: Scan you Document</a:t>
            </a:r>
            <a:endParaRPr lang="en-US" dirty="0"/>
          </a:p>
        </p:txBody>
      </p:sp>
    </p:spTree>
    <p:custDataLst>
      <p:tags r:id="rId1"/>
    </p:custDataLst>
    <p:extLst>
      <p:ext uri="{BB962C8B-B14F-4D97-AF65-F5344CB8AC3E}">
        <p14:creationId xmlns:p14="http://schemas.microsoft.com/office/powerpoint/2010/main" val="158435511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57040" y="1371600"/>
            <a:ext cx="4704080" cy="4937125"/>
          </a:xfrm>
        </p:spPr>
        <p:txBody>
          <a:bodyPr/>
          <a:lstStyle/>
          <a:p>
            <a:pPr marL="514350" indent="-514350">
              <a:buFont typeface="+mj-lt"/>
              <a:buAutoNum type="arabicParenR"/>
            </a:pPr>
            <a:r>
              <a:rPr lang="en-US" sz="2400" dirty="0"/>
              <a:t>Open the PDF of your scanned document using Adobe Acrobat DC.</a:t>
            </a:r>
          </a:p>
          <a:p>
            <a:pPr marL="514350" indent="-514350">
              <a:buFont typeface="+mj-lt"/>
              <a:buAutoNum type="arabicParenR"/>
            </a:pPr>
            <a:r>
              <a:rPr lang="en-US" sz="2400" dirty="0"/>
              <a:t>Click on the “Action Wizard” tool under the “Tools” selection in Adobe Acrobat DC </a:t>
            </a:r>
          </a:p>
          <a:p>
            <a:pPr marL="514350" indent="-514350">
              <a:buFont typeface="+mj-lt"/>
              <a:buAutoNum type="arabicParenR"/>
            </a:pPr>
            <a:r>
              <a:rPr lang="en-US" sz="2400" dirty="0"/>
              <a:t>This should take you to your document in Action Wizard mode.</a:t>
            </a:r>
          </a:p>
          <a:p>
            <a:endParaRPr lang="en-US" dirty="0"/>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a:t>
            </a:r>
            <a:r>
              <a:rPr lang="en-US" smtClean="0">
                <a:solidFill>
                  <a:srgbClr val="FF00FF"/>
                </a:solidFill>
              </a:rPr>
              <a:t>	</a:t>
            </a:r>
            <a:endParaRPr lang="en-US" dirty="0">
              <a:solidFill>
                <a:srgbClr val="FF00FF"/>
              </a:solidFill>
            </a:endParaRPr>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8</a:t>
            </a:fld>
            <a:endParaRPr lang="en-US" dirty="0"/>
          </a:p>
        </p:txBody>
      </p:sp>
      <p:sp>
        <p:nvSpPr>
          <p:cNvPr id="5" name="Title 4"/>
          <p:cNvSpPr>
            <a:spLocks noGrp="1"/>
          </p:cNvSpPr>
          <p:nvPr>
            <p:ph type="title"/>
          </p:nvPr>
        </p:nvSpPr>
        <p:spPr/>
        <p:txBody>
          <a:bodyPr/>
          <a:lstStyle/>
          <a:p>
            <a:r>
              <a:rPr lang="en-US" sz="3600" dirty="0"/>
              <a:t>Step 1: OCR, </a:t>
            </a:r>
            <a:r>
              <a:rPr lang="en-US" sz="3600" dirty="0" err="1"/>
              <a:t>Deskew</a:t>
            </a:r>
            <a:r>
              <a:rPr lang="en-US" sz="3600" dirty="0"/>
              <a:t>, and Compress your PDF using “Action Wizard” in Adobe Acrobat DC</a:t>
            </a:r>
          </a:p>
        </p:txBody>
      </p:sp>
      <p:pic>
        <p:nvPicPr>
          <p:cNvPr id="6" name="Picture 5"/>
          <p:cNvPicPr>
            <a:picLocks noChangeAspect="1"/>
          </p:cNvPicPr>
          <p:nvPr/>
        </p:nvPicPr>
        <p:blipFill rotWithShape="1">
          <a:blip r:embed="rId4">
            <a:extLst>
              <a:ext uri="{28A0092B-C50C-407E-A947-70E740481C1C}">
                <a14:useLocalDpi xmlns:a14="http://schemas.microsoft.com/office/drawing/2010/main" val="0"/>
              </a:ext>
            </a:extLst>
          </a:blip>
          <a:srcRect t="-1" r="64272" b="33750"/>
          <a:stretch/>
        </p:blipFill>
        <p:spPr>
          <a:xfrm>
            <a:off x="693912" y="1430192"/>
            <a:ext cx="3380248" cy="4387045"/>
          </a:xfrm>
          <a:prstGeom prst="rect">
            <a:avLst/>
          </a:prstGeom>
        </p:spPr>
      </p:pic>
      <p:sp>
        <p:nvSpPr>
          <p:cNvPr id="7" name="Up Arrow 6"/>
          <p:cNvSpPr/>
          <p:nvPr/>
        </p:nvSpPr>
        <p:spPr>
          <a:xfrm rot="5400000">
            <a:off x="419251" y="1426214"/>
            <a:ext cx="690880" cy="1110560"/>
          </a:xfrm>
          <a:prstGeom prst="upArrow">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Up Arrow 8"/>
          <p:cNvSpPr/>
          <p:nvPr/>
        </p:nvSpPr>
        <p:spPr>
          <a:xfrm rot="5400000">
            <a:off x="419251" y="2555109"/>
            <a:ext cx="690880" cy="1110560"/>
          </a:xfrm>
          <a:prstGeom prst="upArrow">
            <a:avLst/>
          </a:prstGeom>
          <a:solidFill>
            <a:srgbClr val="EEB500"/>
          </a:solidFill>
          <a:ln>
            <a:solidFill>
              <a:srgbClr val="EEB5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9330934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Footer Placeholder 2"/>
          <p:cNvSpPr>
            <a:spLocks noGrp="1"/>
          </p:cNvSpPr>
          <p:nvPr>
            <p:ph type="ftr" sz="quarter" idx="10"/>
          </p:nvPr>
        </p:nvSpPr>
        <p:spPr/>
        <p:txBody>
          <a:bodyPr/>
          <a:lstStyle/>
          <a:p>
            <a:pPr>
              <a:tabLst>
                <a:tab pos="5998464" algn="r"/>
              </a:tabLst>
              <a:defRPr/>
            </a:pPr>
            <a:r>
              <a:rPr lang="en-US" smtClean="0"/>
              <a:t>Colorado Department of Transportation	</a:t>
            </a:r>
            <a:endParaRPr lang="en-US" dirty="0"/>
          </a:p>
        </p:txBody>
      </p:sp>
      <p:sp>
        <p:nvSpPr>
          <p:cNvPr id="4" name="Slide Number Placeholder 3"/>
          <p:cNvSpPr>
            <a:spLocks noGrp="1"/>
          </p:cNvSpPr>
          <p:nvPr>
            <p:ph type="sldNum" sz="quarter" idx="11"/>
          </p:nvPr>
        </p:nvSpPr>
        <p:spPr/>
        <p:txBody>
          <a:bodyPr/>
          <a:lstStyle/>
          <a:p>
            <a:pPr>
              <a:defRPr/>
            </a:pPr>
            <a:r>
              <a:rPr lang="en-US" smtClean="0"/>
              <a:t>Slide </a:t>
            </a:r>
            <a:fld id="{F1733E7F-F35A-45C7-967F-B65877603703}" type="slidenum">
              <a:rPr lang="en-US" smtClean="0"/>
              <a:pPr>
                <a:defRPr/>
              </a:pPr>
              <a:t>9</a:t>
            </a:fld>
            <a:endParaRPr lang="en-US" dirty="0"/>
          </a:p>
        </p:txBody>
      </p:sp>
      <p:sp>
        <p:nvSpPr>
          <p:cNvPr id="5" name="Title 4"/>
          <p:cNvSpPr>
            <a:spLocks noGrp="1"/>
          </p:cNvSpPr>
          <p:nvPr>
            <p:ph type="title"/>
          </p:nvPr>
        </p:nvSpPr>
        <p:spPr/>
        <p:txBody>
          <a:bodyPr/>
          <a:lstStyle/>
          <a:p>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a:solidFill>
            <a:srgbClr val="E2AC00"/>
          </a:solidFill>
          <a:ln>
            <a:solidFill>
              <a:srgbClr val="E2AC00"/>
            </a:solidFill>
          </a:ln>
        </p:spPr>
      </p:pic>
      <p:sp>
        <p:nvSpPr>
          <p:cNvPr id="7" name="Up Arrow 6"/>
          <p:cNvSpPr/>
          <p:nvPr/>
        </p:nvSpPr>
        <p:spPr>
          <a:xfrm rot="18398847">
            <a:off x="1142978" y="458633"/>
            <a:ext cx="715512" cy="1073352"/>
          </a:xfrm>
          <a:prstGeom prst="up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Left Arrow 7"/>
          <p:cNvSpPr/>
          <p:nvPr/>
        </p:nvSpPr>
        <p:spPr>
          <a:xfrm rot="1077297">
            <a:off x="1273987" y="2187700"/>
            <a:ext cx="1374744" cy="732827"/>
          </a:xfrm>
          <a:prstGeom prst="leftArrow">
            <a:avLst/>
          </a:prstGeom>
          <a:solidFill>
            <a:srgbClr val="E2AC00"/>
          </a:solidFill>
          <a:ln>
            <a:solidFill>
              <a:srgbClr val="E2AC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ustDataLst>
      <p:tags r:id="rId1"/>
    </p:custDataLst>
    <p:extLst>
      <p:ext uri="{BB962C8B-B14F-4D97-AF65-F5344CB8AC3E}">
        <p14:creationId xmlns:p14="http://schemas.microsoft.com/office/powerpoint/2010/main" val="3723698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SLIDE_COUNT" val="28"/>
  <p:tag name="ARTICULATE_REFERENCE_ID" val="ed998afd-934f-4af3-aa83-be2616b88be3"/>
  <p:tag name="ARTICULATE_REFERENCE_COUNT" val="0"/>
  <p:tag name="ARTICULATE_PLAYER_GLOSSARY_XML" val="&lt;?xml version=&quot;1.0&quot; encoding=&quot;utf-16&quot;?&gt;&lt;glossary xmlns:xsi=&quot;http://www.w3.org/2001/XMLSchema-instance&quot; xmlns:xsd=&quot;http://www.w3.org/2001/XMLSchema&quot;&gt;&lt;terms /&gt;&lt;/glossary&gt;"/>
  <p:tag name="TAG_BACKING_FORM_KEY" val="198574-c:\users\princej\desktop\smart scanning 073012017\smart scanning powerpoint_7.27.17.mfn_update.pptx"/>
  <p:tag name="ARTICULATE_PRESENTER_VERSION" val="7"/>
  <p:tag name="ARTICULATE_PROJECT_OPEN" val="1"/>
  <p:tag name="ARTICULATE_USED_PAGE_ORIENTATION" val="1"/>
  <p:tag name="ARTICULATE_USED_PAGE_SIZE" val="1"/>
</p:tagLst>
</file>

<file path=ppt/tags/tag10.xml><?xml version="1.0" encoding="utf-8"?>
<p:tagLst xmlns:a="http://schemas.openxmlformats.org/drawingml/2006/main" xmlns:r="http://schemas.openxmlformats.org/officeDocument/2006/relationships" xmlns:p="http://schemas.openxmlformats.org/presentationml/2006/main">
  <p:tag name="AUDIO_ID" val="567"/>
  <p:tag name="ARTICULATE_NAV_LEVEL" val="2"/>
  <p:tag name="ARTICULATE_SLIDE_PRESENTER_GUID" val="f268aaa2-10e4-4afe-b2c8-fcc6689e342e"/>
  <p:tag name="ARTICULATE_SLIDE_PAUSE" val="1"/>
  <p:tag name="ARTICULATE_LOCK_SLIDE" val="0"/>
  <p:tag name="ARTICULATE_HIDE_SLIDE" val="1"/>
  <p:tag name="ARTICULATE_PLAYER_CONTROL_PREVIOUS" val="True"/>
  <p:tag name="ARTICULATE_PLAYER_CONTROL_NEXT" val="True"/>
  <p:tag name="ARTICULATE_USED_LAYOUT" val="2"/>
</p:tagLst>
</file>

<file path=ppt/tags/tag11.xml><?xml version="1.0" encoding="utf-8"?>
<p:tagLst xmlns:a="http://schemas.openxmlformats.org/drawingml/2006/main" xmlns:r="http://schemas.openxmlformats.org/officeDocument/2006/relationships" xmlns:p="http://schemas.openxmlformats.org/presentationml/2006/main">
  <p:tag name="AUDIO_ID" val="568"/>
  <p:tag name="ARTICULATE_NAV_LEVEL" val="2"/>
  <p:tag name="ARTICULATE_SLIDE_PRESENTER_GUID" val="f268aaa2-10e4-4afe-b2c8-fcc6689e342e"/>
  <p:tag name="ARTICULATE_SLIDE_PAUSE" val="1"/>
  <p:tag name="ARTICULATE_LOCK_SLIDE" val="0"/>
  <p:tag name="ARTICULATE_HIDE_SLIDE" val="0"/>
  <p:tag name="ARTICULATE_PLAYER_CONTROL_PREVIOUS" val="False"/>
  <p:tag name="ARTICULATE_PLAYER_CONTROL_NEXT" val="True"/>
  <p:tag name="ARTICULATE_NEXT_BUTTON_ID" val="570"/>
  <p:tag name="ORIGINAL_AUDIO_FILEPATH" val="C:\Users\princej\Desktop\Smart Scanning Scripts\noise reduction\010_Step 1 OCR Deskew.wav"/>
  <p:tag name="ELAPSEDTIME" val="26.492"/>
  <p:tag name="ARTICULATE_USED_LAYOUT" val="2"/>
</p:tagLst>
</file>

<file path=ppt/tags/tag12.xml><?xml version="1.0" encoding="utf-8"?>
<p:tagLst xmlns:a="http://schemas.openxmlformats.org/drawingml/2006/main" xmlns:r="http://schemas.openxmlformats.org/officeDocument/2006/relationships" xmlns:p="http://schemas.openxmlformats.org/presentationml/2006/main">
  <p:tag name="AUDIO_ID" val="569"/>
  <p:tag name="ARTICULATE_NAV_LEVEL" val="2"/>
  <p:tag name="ARTICULATE_SLIDE_PRESENTER_GUID" val="f268aaa2-10e4-4afe-b2c8-fcc6689e342e"/>
  <p:tag name="ARTICULATE_SLIDE_PAUSE" val="1"/>
  <p:tag name="ARTICULATE_LOCK_SLIDE" val="0"/>
  <p:tag name="ARTICULATE_HIDE_SLIDE" val="1"/>
  <p:tag name="ARTICULATE_PLAYER_CONTROL_PREVIOUS" val="False"/>
  <p:tag name="ARTICULATE_PLAYER_CONTROL_NEXT" val="True"/>
  <p:tag name="ARTICULATE_NEXT_BUTTON_ID" val="568"/>
  <p:tag name="ORIGINAL_AUDIO_FILEPATH" val="C:\Users\princej\Desktop\Smart Scanning Scripts\noise reduction\011_Slide 11.wav"/>
  <p:tag name="ELAPSEDTIME" val="11.282"/>
  <p:tag name="ARTICULATE_USED_LAYOUT" val="2"/>
</p:tagLst>
</file>

<file path=ppt/tags/tag13.xml><?xml version="1.0" encoding="utf-8"?>
<p:tagLst xmlns:a="http://schemas.openxmlformats.org/drawingml/2006/main" xmlns:r="http://schemas.openxmlformats.org/officeDocument/2006/relationships" xmlns:p="http://schemas.openxmlformats.org/presentationml/2006/main">
  <p:tag name="AUDIO_ID" val="570"/>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ARTICULATE_NEXT_BUTTON_ID" val="573"/>
  <p:tag name="ORIGINAL_AUDIO_FILEPATH" val="C:\Users\princej\Desktop\Smart Scanning Scripts\noise reduction\012_step1.wav"/>
  <p:tag name="ELAPSEDTIME" val="22.992"/>
  <p:tag name="ARTICULATE_USED_LAYOUT" val="2"/>
</p:tagLst>
</file>

<file path=ppt/tags/tag14.xml><?xml version="1.0" encoding="utf-8"?>
<p:tagLst xmlns:a="http://schemas.openxmlformats.org/drawingml/2006/main" xmlns:r="http://schemas.openxmlformats.org/officeDocument/2006/relationships" xmlns:p="http://schemas.openxmlformats.org/presentationml/2006/main">
  <p:tag name="AUDIO_ID" val="571"/>
  <p:tag name="ARTICULATE_NAV_LEVEL" val="2"/>
  <p:tag name="ARTICULATE_SLIDE_PRESENTER_GUID" val="f268aaa2-10e4-4afe-b2c8-fcc6689e342e"/>
  <p:tag name="ARTICULATE_SLIDE_PAUSE" val="1"/>
  <p:tag name="ARTICULATE_LOCK_SLIDE" val="0"/>
  <p:tag name="ARTICULATE_HIDE_SLIDE" val="1"/>
  <p:tag name="ARTICULATE_PLAYER_CONTROL_PREVIOUS" val="False"/>
  <p:tag name="ARTICULATE_PLAYER_CONTROL_NEXT" val="True"/>
  <p:tag name="ARTICULATE_NEXT_BUTTON_ID" val="570"/>
  <p:tag name="ORIGINAL_AUDIO_FILEPATH" val="C:\Users\princej\Desktop\Smart Scanning Scripts\noise reduction\013_Screen.wav"/>
  <p:tag name="ELAPSEDTIME" val="10.302"/>
  <p:tag name="ARTICULATE_USED_LAYOUT" val="2"/>
</p:tagLst>
</file>

<file path=ppt/tags/tag15.xml><?xml version="1.0" encoding="utf-8"?>
<p:tagLst xmlns:a="http://schemas.openxmlformats.org/drawingml/2006/main" xmlns:r="http://schemas.openxmlformats.org/officeDocument/2006/relationships" xmlns:p="http://schemas.openxmlformats.org/presentationml/2006/main">
  <p:tag name="AUDIO_ID" val="572"/>
  <p:tag name="ARTICULATE_NAV_LEVEL" val="2"/>
  <p:tag name="ARTICULATE_SLIDE_PRESENTER_GUID" val="f268aaa2-10e4-4afe-b2c8-fcc6689e342e"/>
  <p:tag name="ARTICULATE_SLIDE_PAUSE" val="1"/>
  <p:tag name="ARTICULATE_LOCK_SLIDE" val="0"/>
  <p:tag name="ARTICULATE_HIDE_SLIDE" val="1"/>
  <p:tag name="ARTICULATE_PLAYER_CONTROL_PREVIOUS" val="False"/>
  <p:tag name="ARTICULATE_PLAYER_CONTROL_NEXT" val="True"/>
  <p:tag name="ARTICULATE_NEXT_BUTTON_ID" val="570"/>
  <p:tag name="ORIGINAL_AUDIO_FILEPATH" val="C:\Users\princej\Desktop\Smart Scanning Scripts\noise reduction\014_Screenshot.wav"/>
  <p:tag name="ELAPSEDTIME" val="12.482"/>
  <p:tag name="ARTICULATE_USED_LAYOUT" val="2"/>
</p:tagLst>
</file>

<file path=ppt/tags/tag16.xml><?xml version="1.0" encoding="utf-8"?>
<p:tagLst xmlns:a="http://schemas.openxmlformats.org/drawingml/2006/main" xmlns:r="http://schemas.openxmlformats.org/officeDocument/2006/relationships" xmlns:p="http://schemas.openxmlformats.org/presentationml/2006/main">
  <p:tag name="AUDIO_ID" val="573"/>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15_.wav"/>
  <p:tag name="ELAPSEDTIME" val="22.272"/>
  <p:tag name="ARTICULATE_USED_LAYOUT" val="2"/>
</p:tagLst>
</file>

<file path=ppt/tags/tag17.xml><?xml version="1.0" encoding="utf-8"?>
<p:tagLst xmlns:a="http://schemas.openxmlformats.org/drawingml/2006/main" xmlns:r="http://schemas.openxmlformats.org/officeDocument/2006/relationships" xmlns:p="http://schemas.openxmlformats.org/presentationml/2006/main">
  <p:tag name="AUDIO_ID" val="574"/>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ARTICULATE_NEXT_BUTTON_ID" val="578"/>
  <p:tag name="ORIGINAL_AUDIO_FILEPATH" val="C:\Users\princej\Desktop\Smart Scanning Scripts\noise reduction\016.wav"/>
  <p:tag name="ELAPSEDTIME" val="46.462"/>
  <p:tag name="ARTICULATE_USED_LAYOUT" val="2"/>
</p:tagLst>
</file>

<file path=ppt/tags/tag18.xml><?xml version="1.0" encoding="utf-8"?>
<p:tagLst xmlns:a="http://schemas.openxmlformats.org/drawingml/2006/main" xmlns:r="http://schemas.openxmlformats.org/officeDocument/2006/relationships" xmlns:p="http://schemas.openxmlformats.org/presentationml/2006/main">
  <p:tag name="AUDIO_ID" val="575"/>
  <p:tag name="ARTICULATE_NAV_LEVEL" val="2"/>
  <p:tag name="ARTICULATE_SLIDE_PRESENTER_GUID" val="f268aaa2-10e4-4afe-b2c8-fcc6689e342e"/>
  <p:tag name="ARTICULATE_SLIDE_PAUSE" val="1"/>
  <p:tag name="ARTICULATE_LOCK_SLIDE" val="0"/>
  <p:tag name="ARTICULATE_HIDE_SLIDE" val="1"/>
  <p:tag name="ARTICULATE_PLAYER_CONTROL_PREVIOUS" val="False"/>
  <p:tag name="ARTICULATE_PLAYER_CONTROL_NEXT" val="True"/>
  <p:tag name="ARTICULATE_NEXT_BUTTON_ID" val="574"/>
  <p:tag name="ORIGINAL_AUDIO_FILEPATH" val="C:\Users\princej\Desktop\Smart Scanning Scripts\noise reduction\017.wav"/>
  <p:tag name="ELAPSEDTIME" val="11.402"/>
  <p:tag name="ARTICULATE_USED_LAYOUT" val="2"/>
</p:tagLst>
</file>

<file path=ppt/tags/tag19.xml><?xml version="1.0" encoding="utf-8"?>
<p:tagLst xmlns:a="http://schemas.openxmlformats.org/drawingml/2006/main" xmlns:r="http://schemas.openxmlformats.org/officeDocument/2006/relationships" xmlns:p="http://schemas.openxmlformats.org/presentationml/2006/main">
  <p:tag name="AUDIO_ID" val="576"/>
  <p:tag name="ARTICULATE_NAV_LEVEL" val="2"/>
  <p:tag name="ARTICULATE_SLIDE_PRESENTER_GUID" val="f268aaa2-10e4-4afe-b2c8-fcc6689e342e"/>
  <p:tag name="ARTICULATE_SLIDE_PAUSE" val="1"/>
  <p:tag name="ARTICULATE_LOCK_SLIDE" val="0"/>
  <p:tag name="ARTICULATE_HIDE_SLIDE" val="1"/>
  <p:tag name="ARTICULATE_PLAYER_CONTROL_PREVIOUS" val="False"/>
  <p:tag name="ARTICULATE_PLAYER_CONTROL_NEXT" val="True"/>
  <p:tag name="ARTICULATE_NEXT_BUTTON_ID" val="574"/>
  <p:tag name="ORIGINAL_AUDIO_FILEPATH" val="C:\Users\princej\Desktop\Smart Scanning Scripts\noise reduction\018.wav"/>
  <p:tag name="ELAPSEDTIME" val="10.772"/>
  <p:tag name="ARTICULATE_USED_LAYOUT" val="2"/>
</p:tagLst>
</file>

<file path=ppt/tags/tag2.xml><?xml version="1.0" encoding="utf-8"?>
<p:tagLst xmlns:a="http://schemas.openxmlformats.org/drawingml/2006/main" xmlns:r="http://schemas.openxmlformats.org/officeDocument/2006/relationships" xmlns:p="http://schemas.openxmlformats.org/presentationml/2006/main">
  <p:tag name="ARTICULATE_TITLE_TAG" val="Smart Scanning and Digital Signatures Using Adobe Acrobat DC"/>
  <p:tag name="AUDIO_ID" val="560"/>
  <p:tag name="ARTICULATE_NAV_LEVEL" val="1"/>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1_Title.wav"/>
  <p:tag name="ELAPSEDTIME" val="38.382"/>
  <p:tag name="ARTICULATE_USED_LAYOUT" val="1"/>
</p:tagLst>
</file>

<file path=ppt/tags/tag20.xml><?xml version="1.0" encoding="utf-8"?>
<p:tagLst xmlns:a="http://schemas.openxmlformats.org/drawingml/2006/main" xmlns:r="http://schemas.openxmlformats.org/officeDocument/2006/relationships" xmlns:p="http://schemas.openxmlformats.org/presentationml/2006/main">
  <p:tag name="AUDIO_ID" val="577"/>
  <p:tag name="ARTICULATE_NAV_LEVEL" val="2"/>
  <p:tag name="ARTICULATE_SLIDE_PRESENTER_GUID" val="f268aaa2-10e4-4afe-b2c8-fcc6689e342e"/>
  <p:tag name="ARTICULATE_SLIDE_PAUSE" val="1"/>
  <p:tag name="ARTICULATE_LOCK_SLIDE" val="0"/>
  <p:tag name="ARTICULATE_HIDE_SLIDE" val="1"/>
  <p:tag name="ARTICULATE_PLAYER_CONTROL_PREVIOUS" val="False"/>
  <p:tag name="ARTICULATE_PLAYER_CONTROL_NEXT" val="True"/>
  <p:tag name="ARTICULATE_NEXT_BUTTON_ID" val="574"/>
  <p:tag name="ORIGINAL_AUDIO_FILEPATH" val="C:\Users\princej\Desktop\Smart Scanning Scripts\noise reduction\019.wav"/>
  <p:tag name="ELAPSEDTIME" val="10.132"/>
  <p:tag name="ARTICULATE_USED_LAYOUT" val="2"/>
</p:tagLst>
</file>

<file path=ppt/tags/tag21.xml><?xml version="1.0" encoding="utf-8"?>
<p:tagLst xmlns:a="http://schemas.openxmlformats.org/drawingml/2006/main" xmlns:r="http://schemas.openxmlformats.org/officeDocument/2006/relationships" xmlns:p="http://schemas.openxmlformats.org/presentationml/2006/main">
  <p:tag name="AUDIO_ID" val="578"/>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0.wav"/>
  <p:tag name="ELAPSEDTIME" val="32.342"/>
  <p:tag name="ARTICULATE_USED_LAYOUT" val="2"/>
</p:tagLst>
</file>

<file path=ppt/tags/tag22.xml><?xml version="1.0" encoding="utf-8"?>
<p:tagLst xmlns:a="http://schemas.openxmlformats.org/drawingml/2006/main" xmlns:r="http://schemas.openxmlformats.org/officeDocument/2006/relationships" xmlns:p="http://schemas.openxmlformats.org/presentationml/2006/main">
  <p:tag name="AUDIO_ID" val="579"/>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1.wav"/>
  <p:tag name="ELAPSEDTIME" val="15.372"/>
  <p:tag name="ARTICULATE_USED_LAYOUT" val="2"/>
</p:tagLst>
</file>

<file path=ppt/tags/tag23.xml><?xml version="1.0" encoding="utf-8"?>
<p:tagLst xmlns:a="http://schemas.openxmlformats.org/drawingml/2006/main" xmlns:r="http://schemas.openxmlformats.org/officeDocument/2006/relationships" xmlns:p="http://schemas.openxmlformats.org/presentationml/2006/main">
  <p:tag name="AUDIO_ID" val="580"/>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2.wav"/>
  <p:tag name="ELAPSEDTIME" val="26.832"/>
  <p:tag name="ARTICULATE_USED_LAYOUT" val="2"/>
</p:tagLst>
</file>

<file path=ppt/tags/tag24.xml><?xml version="1.0" encoding="utf-8"?>
<p:tagLst xmlns:a="http://schemas.openxmlformats.org/drawingml/2006/main" xmlns:r="http://schemas.openxmlformats.org/officeDocument/2006/relationships" xmlns:p="http://schemas.openxmlformats.org/presentationml/2006/main">
  <p:tag name="AUDIO_ID" val="581"/>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3.wav"/>
  <p:tag name="ELAPSEDTIME" val="41.492"/>
  <p:tag name="ARTICULATE_USED_LAYOUT" val="2"/>
</p:tagLst>
</file>

<file path=ppt/tags/tag25.xml><?xml version="1.0" encoding="utf-8"?>
<p:tagLst xmlns:a="http://schemas.openxmlformats.org/drawingml/2006/main" xmlns:r="http://schemas.openxmlformats.org/officeDocument/2006/relationships" xmlns:p="http://schemas.openxmlformats.org/presentationml/2006/main">
  <p:tag name="AUDIO_ID" val="582"/>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4.wav"/>
  <p:tag name="ELAPSEDTIME" val="23.602"/>
  <p:tag name="ARTICULATE_USED_LAYOUT" val="2"/>
</p:tagLst>
</file>

<file path=ppt/tags/tag26.xml><?xml version="1.0" encoding="utf-8"?>
<p:tagLst xmlns:a="http://schemas.openxmlformats.org/drawingml/2006/main" xmlns:r="http://schemas.openxmlformats.org/officeDocument/2006/relationships" xmlns:p="http://schemas.openxmlformats.org/presentationml/2006/main">
  <p:tag name="AUDIO_ID" val="583"/>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5.wav"/>
  <p:tag name="ELAPSEDTIME" val="15.532"/>
  <p:tag name="ARTICULATE_USED_LAYOUT" val="2"/>
</p:tagLst>
</file>

<file path=ppt/tags/tag27.xml><?xml version="1.0" encoding="utf-8"?>
<p:tagLst xmlns:a="http://schemas.openxmlformats.org/drawingml/2006/main" xmlns:r="http://schemas.openxmlformats.org/officeDocument/2006/relationships" xmlns:p="http://schemas.openxmlformats.org/presentationml/2006/main">
  <p:tag name="AUDIO_ID" val="584"/>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6.wav"/>
  <p:tag name="ELAPSEDTIME" val="18.512"/>
  <p:tag name="ARTICULATE_USED_LAYOUT" val="2"/>
</p:tagLst>
</file>

<file path=ppt/tags/tag28.xml><?xml version="1.0" encoding="utf-8"?>
<p:tagLst xmlns:a="http://schemas.openxmlformats.org/drawingml/2006/main" xmlns:r="http://schemas.openxmlformats.org/officeDocument/2006/relationships" xmlns:p="http://schemas.openxmlformats.org/presentationml/2006/main">
  <p:tag name="AUDIO_ID" val="585"/>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7.wav"/>
  <p:tag name="ELAPSEDTIME" val="24.762"/>
  <p:tag name="ARTICULATE_USED_LAYOUT" val="2"/>
</p:tagLst>
</file>

<file path=ppt/tags/tag29.xml><?xml version="1.0" encoding="utf-8"?>
<p:tagLst xmlns:a="http://schemas.openxmlformats.org/drawingml/2006/main" xmlns:r="http://schemas.openxmlformats.org/officeDocument/2006/relationships" xmlns:p="http://schemas.openxmlformats.org/presentationml/2006/main">
  <p:tag name="AUDIO_ID" val="586"/>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28.wav"/>
  <p:tag name="ELAPSEDTIME" val="18.482"/>
  <p:tag name="ARTICULATE_USED_LAYOUT" val="2"/>
</p:tagLst>
</file>

<file path=ppt/tags/tag3.xml><?xml version="1.0" encoding="utf-8"?>
<p:tagLst xmlns:a="http://schemas.openxmlformats.org/drawingml/2006/main" xmlns:r="http://schemas.openxmlformats.org/officeDocument/2006/relationships" xmlns:p="http://schemas.openxmlformats.org/presentationml/2006/main">
  <p:tag name="AUDIO_ID" val="456"/>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2_What you will learn.wav"/>
  <p:tag name="ELAPSEDTIME" val="13.352"/>
  <p:tag name="ARTICULATE_USED_LAYOUT" val="2"/>
</p:tagLst>
</file>

<file path=ppt/tags/tag4.xml><?xml version="1.0" encoding="utf-8"?>
<p:tagLst xmlns:a="http://schemas.openxmlformats.org/drawingml/2006/main" xmlns:r="http://schemas.openxmlformats.org/officeDocument/2006/relationships" xmlns:p="http://schemas.openxmlformats.org/presentationml/2006/main">
  <p:tag name="AUDIO_ID" val="561"/>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3_Getting Ready.wav"/>
  <p:tag name="ELAPSEDTIME" val="16.452"/>
  <p:tag name="ARTICULATE_USED_LAYOUT" val="2"/>
</p:tagLst>
</file>

<file path=ppt/tags/tag5.xml><?xml version="1.0" encoding="utf-8"?>
<p:tagLst xmlns:a="http://schemas.openxmlformats.org/drawingml/2006/main" xmlns:r="http://schemas.openxmlformats.org/officeDocument/2006/relationships" xmlns:p="http://schemas.openxmlformats.org/presentationml/2006/main">
  <p:tag name="AUDIO_ID" val="563"/>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4_What is Smart Scanning.wav"/>
  <p:tag name="ELAPSEDTIME" val="52.652"/>
  <p:tag name="ARTICULATE_USED_LAYOUT" val="2"/>
</p:tagLst>
</file>

<file path=ppt/tags/tag6.xml><?xml version="1.0" encoding="utf-8"?>
<p:tagLst xmlns:a="http://schemas.openxmlformats.org/drawingml/2006/main" xmlns:r="http://schemas.openxmlformats.org/officeDocument/2006/relationships" xmlns:p="http://schemas.openxmlformats.org/presentationml/2006/main">
  <p:tag name="AUDIO_ID" val="562"/>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5_What Docu.wav"/>
  <p:tag name="ELAPSEDTIME" val="20.102"/>
  <p:tag name="ARTICULATE_USED_LAYOUT" val="2"/>
</p:tagLst>
</file>

<file path=ppt/tags/tag7.xml><?xml version="1.0" encoding="utf-8"?>
<p:tagLst xmlns:a="http://schemas.openxmlformats.org/drawingml/2006/main" xmlns:r="http://schemas.openxmlformats.org/officeDocument/2006/relationships" xmlns:p="http://schemas.openxmlformats.org/presentationml/2006/main">
  <p:tag name="AUDIO_ID" val="564"/>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6_summary.wav"/>
  <p:tag name="ELAPSEDTIME" val="21.122"/>
  <p:tag name="ARTICULATE_USED_LAYOUT" val="2"/>
</p:tagLst>
</file>

<file path=ppt/tags/tag8.xml><?xml version="1.0" encoding="utf-8"?>
<p:tagLst xmlns:a="http://schemas.openxmlformats.org/drawingml/2006/main" xmlns:r="http://schemas.openxmlformats.org/officeDocument/2006/relationships" xmlns:p="http://schemas.openxmlformats.org/presentationml/2006/main">
  <p:tag name="AUDIO_ID" val="565"/>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7_Step 1.wav"/>
  <p:tag name="ELAPSEDTIME" val="15.822"/>
  <p:tag name="ARTICULATE_USED_LAYOUT" val="2"/>
</p:tagLst>
</file>

<file path=ppt/tags/tag9.xml><?xml version="1.0" encoding="utf-8"?>
<p:tagLst xmlns:a="http://schemas.openxmlformats.org/drawingml/2006/main" xmlns:r="http://schemas.openxmlformats.org/officeDocument/2006/relationships" xmlns:p="http://schemas.openxmlformats.org/presentationml/2006/main">
  <p:tag name="AUDIO_ID" val="566"/>
  <p:tag name="ARTICULATE_NAV_LEVEL" val="2"/>
  <p:tag name="ARTICULATE_SLIDE_PRESENTER_GUID" val="f268aaa2-10e4-4afe-b2c8-fcc6689e342e"/>
  <p:tag name="ARTICULATE_SLIDE_PAUSE" val="1"/>
  <p:tag name="ARTICULATE_LOCK_SLIDE" val="0"/>
  <p:tag name="ARTICULATE_HIDE_SLIDE" val="0"/>
  <p:tag name="ARTICULATE_PLAYER_CONTROL_PREVIOUS" val="True"/>
  <p:tag name="ARTICULATE_PLAYER_CONTROL_NEXT" val="True"/>
  <p:tag name="ORIGINAL_AUDIO_FILEPATH" val="C:\Users\princej\Desktop\Smart Scanning Scripts\noise reduction\008_step 1 OCR.wav"/>
  <p:tag name="ELAPSEDTIME" val="34.562"/>
  <p:tag name="ARTICULATE_USED_LAYOUT" val="2"/>
</p:tagLst>
</file>

<file path=ppt/theme/theme1.xml><?xml version="1.0" encoding="utf-8"?>
<a:theme xmlns:a="http://schemas.openxmlformats.org/drawingml/2006/main" name="Templat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spPr>
      <a:bodyPr rtlCol="0" anchor="ctr"/>
      <a:lstStyle>
        <a:defPPr>
          <a:defRPr sz="1400" dirty="0" smtClean="0">
            <a:solidFill>
              <a:schemeClr val="tx1"/>
            </a:solidFill>
          </a:defRPr>
        </a:defPPr>
      </a:lstStyle>
      <a:style>
        <a:lnRef idx="2">
          <a:schemeClr val="dk1"/>
        </a:lnRef>
        <a:fillRef idx="1">
          <a:schemeClr val="lt1"/>
        </a:fillRef>
        <a:effectRef idx="0">
          <a:schemeClr val="dk1"/>
        </a:effectRef>
        <a:fontRef idx="minor">
          <a:schemeClr val="dk1"/>
        </a:fontRef>
      </a:style>
    </a:spDef>
  </a:objectDefaults>
  <a:extraClrSchemeLst/>
  <a:extLst>
    <a:ext uri="{05A4C25C-085E-4340-85A3-A5531E510DB2}">
      <thm15:themeFamily xmlns:thm15="http://schemas.microsoft.com/office/thememl/2012/main" name="Presentation2" id="{B5B2FCF1-B2A0-4DFB-95F7-AC21F4EE61D4}" vid="{2353CC9F-AD86-47A3-BB1D-25676FE9EB2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TAB_06_PowerPoint Template-1</Template>
  <TotalTime>304</TotalTime>
  <Words>3745</Words>
  <Application>Microsoft Office PowerPoint</Application>
  <PresentationFormat>On-screen Show (4:3)</PresentationFormat>
  <Paragraphs>206</Paragraphs>
  <Slides>28</Slides>
  <Notes>27</Notes>
  <HiddenSlides>1</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28</vt:i4>
      </vt:variant>
    </vt:vector>
  </HeadingPairs>
  <TitlesOfParts>
    <vt:vector size="34" baseType="lpstr">
      <vt:lpstr>Arial</vt:lpstr>
      <vt:lpstr>Arial Rounded MT Bold</vt:lpstr>
      <vt:lpstr>Calibri</vt:lpstr>
      <vt:lpstr>Courier New</vt:lpstr>
      <vt:lpstr>Lucida Grande</vt:lpstr>
      <vt:lpstr>Template2</vt:lpstr>
      <vt:lpstr>PowerPoint Presentation</vt:lpstr>
      <vt:lpstr>What you will Learn</vt:lpstr>
      <vt:lpstr>Getting Ready: How Do I Download Adobe Acrobat  DC to my Computer?</vt:lpstr>
      <vt:lpstr>What is “Smart Scanning”?</vt:lpstr>
      <vt:lpstr>What Documents Do I Need to Smart Scan?</vt:lpstr>
      <vt:lpstr>Summary of Smart Scanning</vt:lpstr>
      <vt:lpstr>Step 1: Scan you Document</vt:lpstr>
      <vt:lpstr>Step 1: OCR, Deskew, and Compress your PDF using “Action Wizard” in Adobe Acrobat DC</vt:lpstr>
      <vt:lpstr>PowerPoint Presentation</vt:lpstr>
      <vt:lpstr>Step 1: OCR, Deskew, and Compress your PDF using Action Wizard (continued)</vt:lpstr>
      <vt:lpstr>PowerPoint Presentation</vt:lpstr>
      <vt:lpstr>Step 1: OCR, Deskew, and Compress your PDF using Action Wizard (continued)</vt:lpstr>
      <vt:lpstr>PowerPoint Presentation</vt:lpstr>
      <vt:lpstr>PowerPoint Presentation</vt:lpstr>
      <vt:lpstr>Step 1: Save Optimized PDF</vt:lpstr>
      <vt:lpstr>Step 2: Properly Saving your PDF to Meet CDOT Archival Standard</vt:lpstr>
      <vt:lpstr>PowerPoint Presentation</vt:lpstr>
      <vt:lpstr>PowerPoint Presentation</vt:lpstr>
      <vt:lpstr>PowerPoint Presentation</vt:lpstr>
      <vt:lpstr>Warning!</vt:lpstr>
      <vt:lpstr>Archiving an Electronic Document</vt:lpstr>
      <vt:lpstr>What are Digital Signatures?</vt:lpstr>
      <vt:lpstr>Who May Use a Digital Signature?</vt:lpstr>
      <vt:lpstr>How to Digitally Sign a PDF Using Adobe Acrobat DC</vt:lpstr>
      <vt:lpstr>Creating a Digital ID in Adobe Acrobat DC</vt:lpstr>
      <vt:lpstr>Non-Certificate Based Signature not Recommended</vt:lpstr>
      <vt:lpstr>Official Documents Requiring Engineers, Architects, and Surveyors Stamps and Signatures</vt:lpstr>
      <vt:lpstr>Questions?</vt:lpstr>
    </vt:vector>
  </TitlesOfParts>
  <Manager/>
  <Company>CDOT</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Course Agenda</dc:title>
  <dc:subject/>
  <dc:creator>Prince, Jason M</dc:creator>
  <cp:keywords/>
  <dc:description/>
  <cp:lastModifiedBy>Prince, Jason M</cp:lastModifiedBy>
  <cp:revision>40</cp:revision>
  <cp:lastPrinted>2015-07-16T16:53:13Z</cp:lastPrinted>
  <dcterms:created xsi:type="dcterms:W3CDTF">2017-07-31T16:31:09Z</dcterms:created>
  <dcterms:modified xsi:type="dcterms:W3CDTF">2017-08-01T14:31:57Z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D1BE626F-F7C5-492F-898C-15C89DDE460A</vt:lpwstr>
  </property>
  <property fmtid="{D5CDD505-2E9C-101B-9397-08002B2CF9AE}" pid="3" name="ArticulatePath">
    <vt:lpwstr>Presentation1</vt:lpwstr>
  </property>
  <property fmtid="{D5CDD505-2E9C-101B-9397-08002B2CF9AE}" pid="4" name="ArticulateProjectVersion">
    <vt:lpwstr>7</vt:lpwstr>
  </property>
  <property fmtid="{D5CDD505-2E9C-101B-9397-08002B2CF9AE}" pid="5" name="ArticulateUseProject">
    <vt:lpwstr>1</vt:lpwstr>
  </property>
  <property fmtid="{D5CDD505-2E9C-101B-9397-08002B2CF9AE}" pid="6" name="ArticulateProjectFull">
    <vt:lpwstr>C:\Users\princej\Desktop\Smart Scanning 073012017\Smart Scanning powerpoint_7.27.17.mfn_Update.ppta</vt:lpwstr>
  </property>
</Properties>
</file>