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comments/comment1.xml" ContentType="application/vnd.openxmlformats-officedocument.presentationml.comments+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46"/>
  </p:notesMasterIdLst>
  <p:handoutMasterIdLst>
    <p:handoutMasterId r:id="rId47"/>
  </p:handoutMasterIdLst>
  <p:sldIdLst>
    <p:sldId id="681" r:id="rId2"/>
    <p:sldId id="516" r:id="rId3"/>
    <p:sldId id="558" r:id="rId4"/>
    <p:sldId id="707" r:id="rId5"/>
    <p:sldId id="456" r:id="rId6"/>
    <p:sldId id="457" r:id="rId7"/>
    <p:sldId id="458" r:id="rId8"/>
    <p:sldId id="459" r:id="rId9"/>
    <p:sldId id="680" r:id="rId10"/>
    <p:sldId id="687" r:id="rId11"/>
    <p:sldId id="521" r:id="rId12"/>
    <p:sldId id="690" r:id="rId13"/>
    <p:sldId id="692" r:id="rId14"/>
    <p:sldId id="703" r:id="rId15"/>
    <p:sldId id="720" r:id="rId16"/>
    <p:sldId id="688" r:id="rId17"/>
    <p:sldId id="689" r:id="rId18"/>
    <p:sldId id="725" r:id="rId19"/>
    <p:sldId id="694" r:id="rId20"/>
    <p:sldId id="693" r:id="rId21"/>
    <p:sldId id="679" r:id="rId22"/>
    <p:sldId id="708" r:id="rId23"/>
    <p:sldId id="526" r:id="rId24"/>
    <p:sldId id="715" r:id="rId25"/>
    <p:sldId id="712" r:id="rId26"/>
    <p:sldId id="713" r:id="rId27"/>
    <p:sldId id="678" r:id="rId28"/>
    <p:sldId id="726" r:id="rId29"/>
    <p:sldId id="568" r:id="rId30"/>
    <p:sldId id="721" r:id="rId31"/>
    <p:sldId id="722" r:id="rId32"/>
    <p:sldId id="724" r:id="rId33"/>
    <p:sldId id="704" r:id="rId34"/>
    <p:sldId id="705" r:id="rId35"/>
    <p:sldId id="717" r:id="rId36"/>
    <p:sldId id="719" r:id="rId37"/>
    <p:sldId id="718" r:id="rId38"/>
    <p:sldId id="714" r:id="rId39"/>
    <p:sldId id="675" r:id="rId40"/>
    <p:sldId id="727" r:id="rId41"/>
    <p:sldId id="477" r:id="rId42"/>
    <p:sldId id="710" r:id="rId43"/>
    <p:sldId id="716" r:id="rId44"/>
    <p:sldId id="482" r:id="rId45"/>
  </p:sldIdLst>
  <p:sldSz cx="9144000" cy="6858000" type="screen4x3"/>
  <p:notesSz cx="7023100" cy="93091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F186E6A2-E276-4EE1-B350-CBFAB6F13B5B}">
          <p14:sldIdLst>
            <p14:sldId id="681"/>
            <p14:sldId id="516"/>
            <p14:sldId id="558"/>
            <p14:sldId id="707"/>
            <p14:sldId id="456"/>
            <p14:sldId id="457"/>
            <p14:sldId id="458"/>
            <p14:sldId id="459"/>
          </p14:sldIdLst>
        </p14:section>
        <p14:section name="Section 1 - Introduction to Records and the Records Management Program" id="{BF63E07E-343B-4C64-878E-7954E53449F9}">
          <p14:sldIdLst>
            <p14:sldId id="680"/>
            <p14:sldId id="687"/>
            <p14:sldId id="521"/>
            <p14:sldId id="690"/>
            <p14:sldId id="692"/>
            <p14:sldId id="703"/>
            <p14:sldId id="720"/>
            <p14:sldId id="688"/>
            <p14:sldId id="689"/>
            <p14:sldId id="725"/>
            <p14:sldId id="694"/>
            <p14:sldId id="693"/>
          </p14:sldIdLst>
        </p14:section>
        <p14:section name="Section 2 - Record Coordinator Responsibilites" id="{69909CEA-8E9A-43C8-B614-A4A95CF7B190}">
          <p14:sldIdLst>
            <p14:sldId id="679"/>
            <p14:sldId id="708"/>
            <p14:sldId id="526"/>
            <p14:sldId id="715"/>
            <p14:sldId id="712"/>
            <p14:sldId id="713"/>
          </p14:sldIdLst>
        </p14:section>
        <p14:section name="Section 3 - Implementing the File Plan" id="{9FA286E4-578C-4DE4-933D-FB5FCF36555E}">
          <p14:sldIdLst>
            <p14:sldId id="678"/>
            <p14:sldId id="726"/>
            <p14:sldId id="568"/>
            <p14:sldId id="721"/>
            <p14:sldId id="722"/>
            <p14:sldId id="724"/>
            <p14:sldId id="704"/>
            <p14:sldId id="705"/>
            <p14:sldId id="717"/>
            <p14:sldId id="719"/>
            <p14:sldId id="718"/>
            <p14:sldId id="714"/>
          </p14:sldIdLst>
        </p14:section>
        <p14:section name="Conclusion" id="{47B1B0C5-2189-4AD0-8FF3-FAAF2D97EF3D}">
          <p14:sldIdLst>
            <p14:sldId id="675"/>
            <p14:sldId id="727"/>
            <p14:sldId id="477"/>
            <p14:sldId id="710"/>
            <p14:sldId id="716"/>
            <p14:sldId id="4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Maxfield, Susan" initials="MS" lastIdx="16" clrIdx="4">
    <p:extLst>
      <p:ext uri="{19B8F6BF-5375-455C-9EA6-DF929625EA0E}">
        <p15:presenceInfo xmlns:p15="http://schemas.microsoft.com/office/powerpoint/2012/main" userId="S-1-5-21-1715567821-1935655697-682003330-66619" providerId="AD"/>
      </p:ext>
    </p:extLst>
  </p:cmAuthor>
  <p:cmAuthor id="5" name="Prince, Jason M" initials="PJM" lastIdx="9" clrIdx="5">
    <p:extLst>
      <p:ext uri="{19B8F6BF-5375-455C-9EA6-DF929625EA0E}">
        <p15:presenceInfo xmlns:p15="http://schemas.microsoft.com/office/powerpoint/2012/main" userId="S-1-5-21-1715567821-1935655697-682003330-59685" providerId="AD"/>
      </p:ext>
    </p:extLst>
  </p:cmAuthor>
  <p:cmAuthor id="6" name="Nevans, MaryFrances" initials="NM" lastIdx="5" clrIdx="6">
    <p:extLst>
      <p:ext uri="{19B8F6BF-5375-455C-9EA6-DF929625EA0E}">
        <p15:presenceInfo xmlns:p15="http://schemas.microsoft.com/office/powerpoint/2012/main" userId="S-1-5-21-1715567821-1935655697-682003330-493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010" autoAdjust="0"/>
    <p:restoredTop sz="58949" autoAdjust="0"/>
  </p:normalViewPr>
  <p:slideViewPr>
    <p:cSldViewPr snapToGrid="0" showGuides="1">
      <p:cViewPr varScale="1">
        <p:scale>
          <a:sx n="81" d="100"/>
          <a:sy n="81" d="100"/>
        </p:scale>
        <p:origin x="3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248"/>
    </p:cViewPr>
  </p:sorterViewPr>
  <p:notesViewPr>
    <p:cSldViewPr snapToGrid="0" showGuides="1">
      <p:cViewPr varScale="1">
        <p:scale>
          <a:sx n="102" d="100"/>
          <a:sy n="102" d="100"/>
        </p:scale>
        <p:origin x="1770" y="12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7-03-17T22:21:27.669" idx="4">
    <p:pos x="10" y="10"/>
    <p:text/>
    <p:extLst>
      <p:ext uri="{C676402C-5697-4E1C-873F-D02D1690AC5C}">
        <p15:threadingInfo xmlns:p15="http://schemas.microsoft.com/office/powerpoint/2012/main" timeZoneBias="360"/>
      </p:ext>
    </p:extLst>
  </p:cm>
  <p:cm authorId="6" dt="2017-03-17T22:21:29.101" idx="5">
    <p:pos x="106" y="106"/>
    <p:text>Jason, this spreadsheet was all screwed up, so Kelley and I revised it and the new one is much improved. We need to replace it please</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6CBCD-B951-45FD-9B01-A797BBDEA101}"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US"/>
        </a:p>
      </dgm:t>
    </dgm:pt>
    <dgm:pt modelId="{271D2345-E8CB-480E-B4EA-A93430C32A74}">
      <dgm:prSet phldrT="[Text]"/>
      <dgm:spPr/>
      <dgm:t>
        <a:bodyPr/>
        <a:lstStyle/>
        <a:p>
          <a:r>
            <a:rPr lang="en-US" dirty="0" smtClean="0"/>
            <a:t>Create/ Receive</a:t>
          </a:r>
          <a:endParaRPr lang="en-US" dirty="0"/>
        </a:p>
      </dgm:t>
    </dgm:pt>
    <dgm:pt modelId="{DD18213B-2298-45DE-B7E3-46E877B0D2F9}" type="parTrans" cxnId="{91ECCCAE-3C0C-4F34-A626-CDEBD81200FD}">
      <dgm:prSet/>
      <dgm:spPr/>
      <dgm:t>
        <a:bodyPr/>
        <a:lstStyle/>
        <a:p>
          <a:endParaRPr lang="en-US"/>
        </a:p>
      </dgm:t>
    </dgm:pt>
    <dgm:pt modelId="{4987A6E4-A772-434E-B1F6-28ECDA0082A7}" type="sibTrans" cxnId="{91ECCCAE-3C0C-4F34-A626-CDEBD81200FD}">
      <dgm:prSet/>
      <dgm:spPr/>
      <dgm:t>
        <a:bodyPr/>
        <a:lstStyle/>
        <a:p>
          <a:endParaRPr lang="en-US" dirty="0"/>
        </a:p>
      </dgm:t>
    </dgm:pt>
    <dgm:pt modelId="{0C5859BA-522C-46E6-9099-7EAA7C30DD0C}">
      <dgm:prSet phldrT="[Text]"/>
      <dgm:spPr/>
      <dgm:t>
        <a:bodyPr/>
        <a:lstStyle/>
        <a:p>
          <a:r>
            <a:rPr lang="en-US" dirty="0" smtClean="0"/>
            <a:t>Use/Send</a:t>
          </a:r>
          <a:endParaRPr lang="en-US" dirty="0"/>
        </a:p>
      </dgm:t>
    </dgm:pt>
    <dgm:pt modelId="{70D1338E-F9C7-4ACC-86C9-C74EDDF6D6DD}" type="parTrans" cxnId="{ED576FCA-FE71-47A6-AA4F-D8BE48A36A8A}">
      <dgm:prSet/>
      <dgm:spPr/>
      <dgm:t>
        <a:bodyPr/>
        <a:lstStyle/>
        <a:p>
          <a:endParaRPr lang="en-US"/>
        </a:p>
      </dgm:t>
    </dgm:pt>
    <dgm:pt modelId="{149ABA34-075B-4BC9-8347-9FA6DEE8B4CF}" type="sibTrans" cxnId="{ED576FCA-FE71-47A6-AA4F-D8BE48A36A8A}">
      <dgm:prSet/>
      <dgm:spPr/>
      <dgm:t>
        <a:bodyPr/>
        <a:lstStyle/>
        <a:p>
          <a:endParaRPr lang="en-US" dirty="0"/>
        </a:p>
      </dgm:t>
    </dgm:pt>
    <dgm:pt modelId="{91CBFE80-EB61-4323-80EF-1614F2B6D41C}">
      <dgm:prSet phldrT="[Text]"/>
      <dgm:spPr/>
      <dgm:t>
        <a:bodyPr/>
        <a:lstStyle/>
        <a:p>
          <a:r>
            <a:rPr lang="en-US" dirty="0" smtClean="0"/>
            <a:t>File and Store</a:t>
          </a:r>
          <a:endParaRPr lang="en-US" dirty="0"/>
        </a:p>
      </dgm:t>
    </dgm:pt>
    <dgm:pt modelId="{1C7944CE-08B7-449F-988A-E90BD53E1C32}" type="parTrans" cxnId="{9854BC6F-2BDB-41AE-9981-830D108C9FE8}">
      <dgm:prSet/>
      <dgm:spPr/>
      <dgm:t>
        <a:bodyPr/>
        <a:lstStyle/>
        <a:p>
          <a:endParaRPr lang="en-US"/>
        </a:p>
      </dgm:t>
    </dgm:pt>
    <dgm:pt modelId="{64432AA7-8143-4F0F-9C9B-3240A47F2BCD}" type="sibTrans" cxnId="{9854BC6F-2BDB-41AE-9981-830D108C9FE8}">
      <dgm:prSet/>
      <dgm:spPr/>
      <dgm:t>
        <a:bodyPr/>
        <a:lstStyle/>
        <a:p>
          <a:endParaRPr lang="en-US" dirty="0"/>
        </a:p>
      </dgm:t>
    </dgm:pt>
    <dgm:pt modelId="{EB6F47D9-1148-4D2E-8565-E06AF28DECBA}">
      <dgm:prSet phldrT="[Text]"/>
      <dgm:spPr/>
      <dgm:t>
        <a:bodyPr/>
        <a:lstStyle/>
        <a:p>
          <a:r>
            <a:rPr lang="en-US" dirty="0" smtClean="0"/>
            <a:t>Retain and/or Destroy</a:t>
          </a:r>
          <a:endParaRPr lang="en-US" dirty="0"/>
        </a:p>
      </dgm:t>
    </dgm:pt>
    <dgm:pt modelId="{2E2B8341-210F-4B75-BA3F-A69064E95E43}" type="parTrans" cxnId="{2FB7005F-CED5-4792-82C0-39E840ABBA6A}">
      <dgm:prSet/>
      <dgm:spPr/>
      <dgm:t>
        <a:bodyPr/>
        <a:lstStyle/>
        <a:p>
          <a:endParaRPr lang="en-US"/>
        </a:p>
      </dgm:t>
    </dgm:pt>
    <dgm:pt modelId="{6C5672C1-EC68-42B8-B6CD-E8063818E878}" type="sibTrans" cxnId="{2FB7005F-CED5-4792-82C0-39E840ABBA6A}">
      <dgm:prSet/>
      <dgm:spPr/>
      <dgm:t>
        <a:bodyPr/>
        <a:lstStyle/>
        <a:p>
          <a:endParaRPr lang="en-US" dirty="0"/>
        </a:p>
      </dgm:t>
    </dgm:pt>
    <dgm:pt modelId="{49263E86-D776-4B3C-A664-0A4390B95A59}">
      <dgm:prSet phldrT="[Text]"/>
      <dgm:spPr/>
      <dgm:t>
        <a:bodyPr/>
        <a:lstStyle/>
        <a:p>
          <a:r>
            <a:rPr lang="en-US" dirty="0" smtClean="0"/>
            <a:t>Preservation</a:t>
          </a:r>
          <a:endParaRPr lang="en-US" dirty="0"/>
        </a:p>
      </dgm:t>
    </dgm:pt>
    <dgm:pt modelId="{EC8C6853-BFB4-4101-A346-B8DCB7E5E73C}" type="parTrans" cxnId="{F22A2DB5-6FAD-48A5-9BDC-BF1B6998E9AA}">
      <dgm:prSet/>
      <dgm:spPr/>
      <dgm:t>
        <a:bodyPr/>
        <a:lstStyle/>
        <a:p>
          <a:endParaRPr lang="en-US"/>
        </a:p>
      </dgm:t>
    </dgm:pt>
    <dgm:pt modelId="{2B48F41B-23F7-4DE2-8E20-C0321A227401}" type="sibTrans" cxnId="{F22A2DB5-6FAD-48A5-9BDC-BF1B6998E9AA}">
      <dgm:prSet/>
      <dgm:spPr/>
      <dgm:t>
        <a:bodyPr/>
        <a:lstStyle/>
        <a:p>
          <a:endParaRPr lang="en-US" dirty="0"/>
        </a:p>
      </dgm:t>
    </dgm:pt>
    <dgm:pt modelId="{788880A4-1F7B-431E-AAFE-62F8D82ADD47}" type="pres">
      <dgm:prSet presAssocID="{20E6CBCD-B951-45FD-9B01-A797BBDEA101}" presName="cycle" presStyleCnt="0">
        <dgm:presLayoutVars>
          <dgm:dir/>
          <dgm:resizeHandles val="exact"/>
        </dgm:presLayoutVars>
      </dgm:prSet>
      <dgm:spPr/>
      <dgm:t>
        <a:bodyPr/>
        <a:lstStyle/>
        <a:p>
          <a:endParaRPr lang="en-US"/>
        </a:p>
      </dgm:t>
    </dgm:pt>
    <dgm:pt modelId="{E65E8D64-A201-4000-9862-7F5040255685}" type="pres">
      <dgm:prSet presAssocID="{271D2345-E8CB-480E-B4EA-A93430C32A74}" presName="node" presStyleLbl="node1" presStyleIdx="0" presStyleCnt="5">
        <dgm:presLayoutVars>
          <dgm:bulletEnabled val="1"/>
        </dgm:presLayoutVars>
      </dgm:prSet>
      <dgm:spPr/>
      <dgm:t>
        <a:bodyPr/>
        <a:lstStyle/>
        <a:p>
          <a:endParaRPr lang="en-US"/>
        </a:p>
      </dgm:t>
    </dgm:pt>
    <dgm:pt modelId="{3D5A305A-B9E7-4143-A9EF-74FB2CEE68FE}" type="pres">
      <dgm:prSet presAssocID="{4987A6E4-A772-434E-B1F6-28ECDA0082A7}" presName="sibTrans" presStyleLbl="sibTrans2D1" presStyleIdx="0" presStyleCnt="5"/>
      <dgm:spPr/>
      <dgm:t>
        <a:bodyPr/>
        <a:lstStyle/>
        <a:p>
          <a:endParaRPr lang="en-US"/>
        </a:p>
      </dgm:t>
    </dgm:pt>
    <dgm:pt modelId="{11609E02-F918-4982-8AD9-083EA3303FB6}" type="pres">
      <dgm:prSet presAssocID="{4987A6E4-A772-434E-B1F6-28ECDA0082A7}" presName="connectorText" presStyleLbl="sibTrans2D1" presStyleIdx="0" presStyleCnt="5"/>
      <dgm:spPr/>
      <dgm:t>
        <a:bodyPr/>
        <a:lstStyle/>
        <a:p>
          <a:endParaRPr lang="en-US"/>
        </a:p>
      </dgm:t>
    </dgm:pt>
    <dgm:pt modelId="{83F3BA93-4F60-4AF7-9EF4-654BADBE0B85}" type="pres">
      <dgm:prSet presAssocID="{0C5859BA-522C-46E6-9099-7EAA7C30DD0C}" presName="node" presStyleLbl="node1" presStyleIdx="1" presStyleCnt="5">
        <dgm:presLayoutVars>
          <dgm:bulletEnabled val="1"/>
        </dgm:presLayoutVars>
      </dgm:prSet>
      <dgm:spPr/>
      <dgm:t>
        <a:bodyPr/>
        <a:lstStyle/>
        <a:p>
          <a:endParaRPr lang="en-US"/>
        </a:p>
      </dgm:t>
    </dgm:pt>
    <dgm:pt modelId="{5ECDF6A7-9967-44DC-8CFA-DE21C2B63571}" type="pres">
      <dgm:prSet presAssocID="{149ABA34-075B-4BC9-8347-9FA6DEE8B4CF}" presName="sibTrans" presStyleLbl="sibTrans2D1" presStyleIdx="1" presStyleCnt="5"/>
      <dgm:spPr/>
      <dgm:t>
        <a:bodyPr/>
        <a:lstStyle/>
        <a:p>
          <a:endParaRPr lang="en-US"/>
        </a:p>
      </dgm:t>
    </dgm:pt>
    <dgm:pt modelId="{F1D76AE5-A5FA-4ECF-9955-43643E1D218D}" type="pres">
      <dgm:prSet presAssocID="{149ABA34-075B-4BC9-8347-9FA6DEE8B4CF}" presName="connectorText" presStyleLbl="sibTrans2D1" presStyleIdx="1" presStyleCnt="5"/>
      <dgm:spPr/>
      <dgm:t>
        <a:bodyPr/>
        <a:lstStyle/>
        <a:p>
          <a:endParaRPr lang="en-US"/>
        </a:p>
      </dgm:t>
    </dgm:pt>
    <dgm:pt modelId="{4312BF43-DC87-4AD0-9003-0193E8FBE525}" type="pres">
      <dgm:prSet presAssocID="{91CBFE80-EB61-4323-80EF-1614F2B6D41C}" presName="node" presStyleLbl="node1" presStyleIdx="2" presStyleCnt="5">
        <dgm:presLayoutVars>
          <dgm:bulletEnabled val="1"/>
        </dgm:presLayoutVars>
      </dgm:prSet>
      <dgm:spPr/>
      <dgm:t>
        <a:bodyPr/>
        <a:lstStyle/>
        <a:p>
          <a:endParaRPr lang="en-US"/>
        </a:p>
      </dgm:t>
    </dgm:pt>
    <dgm:pt modelId="{8170C935-CE0E-4D6F-9473-4A358615883E}" type="pres">
      <dgm:prSet presAssocID="{64432AA7-8143-4F0F-9C9B-3240A47F2BCD}" presName="sibTrans" presStyleLbl="sibTrans2D1" presStyleIdx="2" presStyleCnt="5"/>
      <dgm:spPr/>
      <dgm:t>
        <a:bodyPr/>
        <a:lstStyle/>
        <a:p>
          <a:endParaRPr lang="en-US"/>
        </a:p>
      </dgm:t>
    </dgm:pt>
    <dgm:pt modelId="{7D1E4E5F-4C03-4B76-9330-7724EB2147FB}" type="pres">
      <dgm:prSet presAssocID="{64432AA7-8143-4F0F-9C9B-3240A47F2BCD}" presName="connectorText" presStyleLbl="sibTrans2D1" presStyleIdx="2" presStyleCnt="5"/>
      <dgm:spPr/>
      <dgm:t>
        <a:bodyPr/>
        <a:lstStyle/>
        <a:p>
          <a:endParaRPr lang="en-US"/>
        </a:p>
      </dgm:t>
    </dgm:pt>
    <dgm:pt modelId="{1434A0B9-460C-4399-B045-801AF94201BD}" type="pres">
      <dgm:prSet presAssocID="{EB6F47D9-1148-4D2E-8565-E06AF28DECBA}" presName="node" presStyleLbl="node1" presStyleIdx="3" presStyleCnt="5">
        <dgm:presLayoutVars>
          <dgm:bulletEnabled val="1"/>
        </dgm:presLayoutVars>
      </dgm:prSet>
      <dgm:spPr/>
      <dgm:t>
        <a:bodyPr/>
        <a:lstStyle/>
        <a:p>
          <a:endParaRPr lang="en-US"/>
        </a:p>
      </dgm:t>
    </dgm:pt>
    <dgm:pt modelId="{A48FB719-5976-4B7B-AAEF-373E34CE30BB}" type="pres">
      <dgm:prSet presAssocID="{6C5672C1-EC68-42B8-B6CD-E8063818E878}" presName="sibTrans" presStyleLbl="sibTrans2D1" presStyleIdx="3" presStyleCnt="5"/>
      <dgm:spPr/>
      <dgm:t>
        <a:bodyPr/>
        <a:lstStyle/>
        <a:p>
          <a:endParaRPr lang="en-US"/>
        </a:p>
      </dgm:t>
    </dgm:pt>
    <dgm:pt modelId="{B7DB83F4-50EF-4A8D-B0DD-5976B05DEE9F}" type="pres">
      <dgm:prSet presAssocID="{6C5672C1-EC68-42B8-B6CD-E8063818E878}" presName="connectorText" presStyleLbl="sibTrans2D1" presStyleIdx="3" presStyleCnt="5"/>
      <dgm:spPr/>
      <dgm:t>
        <a:bodyPr/>
        <a:lstStyle/>
        <a:p>
          <a:endParaRPr lang="en-US"/>
        </a:p>
      </dgm:t>
    </dgm:pt>
    <dgm:pt modelId="{1CE8E7A2-8B9E-4769-B55F-C93CEC117B04}" type="pres">
      <dgm:prSet presAssocID="{49263E86-D776-4B3C-A664-0A4390B95A59}" presName="node" presStyleLbl="node1" presStyleIdx="4" presStyleCnt="5">
        <dgm:presLayoutVars>
          <dgm:bulletEnabled val="1"/>
        </dgm:presLayoutVars>
      </dgm:prSet>
      <dgm:spPr/>
      <dgm:t>
        <a:bodyPr/>
        <a:lstStyle/>
        <a:p>
          <a:endParaRPr lang="en-US"/>
        </a:p>
      </dgm:t>
    </dgm:pt>
    <dgm:pt modelId="{762DD372-A972-43E3-B2AB-9DF91FCDE20F}" type="pres">
      <dgm:prSet presAssocID="{2B48F41B-23F7-4DE2-8E20-C0321A227401}" presName="sibTrans" presStyleLbl="sibTrans2D1" presStyleIdx="4" presStyleCnt="5"/>
      <dgm:spPr/>
      <dgm:t>
        <a:bodyPr/>
        <a:lstStyle/>
        <a:p>
          <a:endParaRPr lang="en-US"/>
        </a:p>
      </dgm:t>
    </dgm:pt>
    <dgm:pt modelId="{A0CF60D8-64BD-4A4C-A382-8D837E3E8BE5}" type="pres">
      <dgm:prSet presAssocID="{2B48F41B-23F7-4DE2-8E20-C0321A227401}" presName="connectorText" presStyleLbl="sibTrans2D1" presStyleIdx="4" presStyleCnt="5"/>
      <dgm:spPr/>
      <dgm:t>
        <a:bodyPr/>
        <a:lstStyle/>
        <a:p>
          <a:endParaRPr lang="en-US"/>
        </a:p>
      </dgm:t>
    </dgm:pt>
  </dgm:ptLst>
  <dgm:cxnLst>
    <dgm:cxn modelId="{F22A2DB5-6FAD-48A5-9BDC-BF1B6998E9AA}" srcId="{20E6CBCD-B951-45FD-9B01-A797BBDEA101}" destId="{49263E86-D776-4B3C-A664-0A4390B95A59}" srcOrd="4" destOrd="0" parTransId="{EC8C6853-BFB4-4101-A346-B8DCB7E5E73C}" sibTransId="{2B48F41B-23F7-4DE2-8E20-C0321A227401}"/>
    <dgm:cxn modelId="{4AF6F4B9-CC40-45BE-BA24-E498B359CB8A}" type="presOf" srcId="{2B48F41B-23F7-4DE2-8E20-C0321A227401}" destId="{A0CF60D8-64BD-4A4C-A382-8D837E3E8BE5}" srcOrd="1" destOrd="0" presId="urn:microsoft.com/office/officeart/2005/8/layout/cycle2"/>
    <dgm:cxn modelId="{B95C1176-277C-4B3F-95D2-0B427E5FB331}" type="presOf" srcId="{EB6F47D9-1148-4D2E-8565-E06AF28DECBA}" destId="{1434A0B9-460C-4399-B045-801AF94201BD}" srcOrd="0" destOrd="0" presId="urn:microsoft.com/office/officeart/2005/8/layout/cycle2"/>
    <dgm:cxn modelId="{4480842F-FAF2-47DF-9D14-BDC00375D306}" type="presOf" srcId="{271D2345-E8CB-480E-B4EA-A93430C32A74}" destId="{E65E8D64-A201-4000-9862-7F5040255685}" srcOrd="0" destOrd="0" presId="urn:microsoft.com/office/officeart/2005/8/layout/cycle2"/>
    <dgm:cxn modelId="{FE608C5E-2962-4589-A153-A3F5D81F7582}" type="presOf" srcId="{20E6CBCD-B951-45FD-9B01-A797BBDEA101}" destId="{788880A4-1F7B-431E-AAFE-62F8D82ADD47}" srcOrd="0" destOrd="0" presId="urn:microsoft.com/office/officeart/2005/8/layout/cycle2"/>
    <dgm:cxn modelId="{9854BC6F-2BDB-41AE-9981-830D108C9FE8}" srcId="{20E6CBCD-B951-45FD-9B01-A797BBDEA101}" destId="{91CBFE80-EB61-4323-80EF-1614F2B6D41C}" srcOrd="2" destOrd="0" parTransId="{1C7944CE-08B7-449F-988A-E90BD53E1C32}" sibTransId="{64432AA7-8143-4F0F-9C9B-3240A47F2BCD}"/>
    <dgm:cxn modelId="{5E065C9B-BCBB-44C5-AFCD-0C290A2B0186}" type="presOf" srcId="{64432AA7-8143-4F0F-9C9B-3240A47F2BCD}" destId="{7D1E4E5F-4C03-4B76-9330-7724EB2147FB}" srcOrd="1" destOrd="0" presId="urn:microsoft.com/office/officeart/2005/8/layout/cycle2"/>
    <dgm:cxn modelId="{F3756512-5FD2-4400-8F61-B0428D142986}" type="presOf" srcId="{6C5672C1-EC68-42B8-B6CD-E8063818E878}" destId="{B7DB83F4-50EF-4A8D-B0DD-5976B05DEE9F}" srcOrd="1" destOrd="0" presId="urn:microsoft.com/office/officeart/2005/8/layout/cycle2"/>
    <dgm:cxn modelId="{B55ED9EB-222F-4031-BF98-7B9239B7A7DE}" type="presOf" srcId="{4987A6E4-A772-434E-B1F6-28ECDA0082A7}" destId="{11609E02-F918-4982-8AD9-083EA3303FB6}" srcOrd="1" destOrd="0" presId="urn:microsoft.com/office/officeart/2005/8/layout/cycle2"/>
    <dgm:cxn modelId="{2FB7005F-CED5-4792-82C0-39E840ABBA6A}" srcId="{20E6CBCD-B951-45FD-9B01-A797BBDEA101}" destId="{EB6F47D9-1148-4D2E-8565-E06AF28DECBA}" srcOrd="3" destOrd="0" parTransId="{2E2B8341-210F-4B75-BA3F-A69064E95E43}" sibTransId="{6C5672C1-EC68-42B8-B6CD-E8063818E878}"/>
    <dgm:cxn modelId="{ED576FCA-FE71-47A6-AA4F-D8BE48A36A8A}" srcId="{20E6CBCD-B951-45FD-9B01-A797BBDEA101}" destId="{0C5859BA-522C-46E6-9099-7EAA7C30DD0C}" srcOrd="1" destOrd="0" parTransId="{70D1338E-F9C7-4ACC-86C9-C74EDDF6D6DD}" sibTransId="{149ABA34-075B-4BC9-8347-9FA6DEE8B4CF}"/>
    <dgm:cxn modelId="{E0C414FE-A4BE-42C3-A697-BDE4973283A8}" type="presOf" srcId="{91CBFE80-EB61-4323-80EF-1614F2B6D41C}" destId="{4312BF43-DC87-4AD0-9003-0193E8FBE525}" srcOrd="0" destOrd="0" presId="urn:microsoft.com/office/officeart/2005/8/layout/cycle2"/>
    <dgm:cxn modelId="{91ECCCAE-3C0C-4F34-A626-CDEBD81200FD}" srcId="{20E6CBCD-B951-45FD-9B01-A797BBDEA101}" destId="{271D2345-E8CB-480E-B4EA-A93430C32A74}" srcOrd="0" destOrd="0" parTransId="{DD18213B-2298-45DE-B7E3-46E877B0D2F9}" sibTransId="{4987A6E4-A772-434E-B1F6-28ECDA0082A7}"/>
    <dgm:cxn modelId="{F90F2535-9133-475B-84F3-F6BF9402524B}" type="presOf" srcId="{49263E86-D776-4B3C-A664-0A4390B95A59}" destId="{1CE8E7A2-8B9E-4769-B55F-C93CEC117B04}" srcOrd="0" destOrd="0" presId="urn:microsoft.com/office/officeart/2005/8/layout/cycle2"/>
    <dgm:cxn modelId="{B5F03C75-564B-46FF-A74B-C62067BD8B38}" type="presOf" srcId="{149ABA34-075B-4BC9-8347-9FA6DEE8B4CF}" destId="{5ECDF6A7-9967-44DC-8CFA-DE21C2B63571}" srcOrd="0" destOrd="0" presId="urn:microsoft.com/office/officeart/2005/8/layout/cycle2"/>
    <dgm:cxn modelId="{E3C6586D-161F-440F-A74A-E9F60BFE839D}" type="presOf" srcId="{4987A6E4-A772-434E-B1F6-28ECDA0082A7}" destId="{3D5A305A-B9E7-4143-A9EF-74FB2CEE68FE}" srcOrd="0" destOrd="0" presId="urn:microsoft.com/office/officeart/2005/8/layout/cycle2"/>
    <dgm:cxn modelId="{D4200C75-CBE2-49F5-BE22-E12EA0DA2865}" type="presOf" srcId="{6C5672C1-EC68-42B8-B6CD-E8063818E878}" destId="{A48FB719-5976-4B7B-AAEF-373E34CE30BB}" srcOrd="0" destOrd="0" presId="urn:microsoft.com/office/officeart/2005/8/layout/cycle2"/>
    <dgm:cxn modelId="{6580B787-0984-4BA5-9579-39F51C74FC00}" type="presOf" srcId="{149ABA34-075B-4BC9-8347-9FA6DEE8B4CF}" destId="{F1D76AE5-A5FA-4ECF-9955-43643E1D218D}" srcOrd="1" destOrd="0" presId="urn:microsoft.com/office/officeart/2005/8/layout/cycle2"/>
    <dgm:cxn modelId="{D94AB119-1C72-44EC-8FFA-20E0B7555B4F}" type="presOf" srcId="{64432AA7-8143-4F0F-9C9B-3240A47F2BCD}" destId="{8170C935-CE0E-4D6F-9473-4A358615883E}" srcOrd="0" destOrd="0" presId="urn:microsoft.com/office/officeart/2005/8/layout/cycle2"/>
    <dgm:cxn modelId="{D7F6BDA3-153A-4199-B612-D138B6D15ECF}" type="presOf" srcId="{2B48F41B-23F7-4DE2-8E20-C0321A227401}" destId="{762DD372-A972-43E3-B2AB-9DF91FCDE20F}" srcOrd="0" destOrd="0" presId="urn:microsoft.com/office/officeart/2005/8/layout/cycle2"/>
    <dgm:cxn modelId="{FD926A0E-CBD1-4243-83B7-1BE36F116F17}" type="presOf" srcId="{0C5859BA-522C-46E6-9099-7EAA7C30DD0C}" destId="{83F3BA93-4F60-4AF7-9EF4-654BADBE0B85}" srcOrd="0" destOrd="0" presId="urn:microsoft.com/office/officeart/2005/8/layout/cycle2"/>
    <dgm:cxn modelId="{20DFC52B-9F47-4803-8D2C-6C37CBD50CDB}" type="presParOf" srcId="{788880A4-1F7B-431E-AAFE-62F8D82ADD47}" destId="{E65E8D64-A201-4000-9862-7F5040255685}" srcOrd="0" destOrd="0" presId="urn:microsoft.com/office/officeart/2005/8/layout/cycle2"/>
    <dgm:cxn modelId="{3A67AC7C-5AB0-4398-BAE1-6746C6238F38}" type="presParOf" srcId="{788880A4-1F7B-431E-AAFE-62F8D82ADD47}" destId="{3D5A305A-B9E7-4143-A9EF-74FB2CEE68FE}" srcOrd="1" destOrd="0" presId="urn:microsoft.com/office/officeart/2005/8/layout/cycle2"/>
    <dgm:cxn modelId="{FB5A1D41-9AEC-424B-8E46-0313EB4FA822}" type="presParOf" srcId="{3D5A305A-B9E7-4143-A9EF-74FB2CEE68FE}" destId="{11609E02-F918-4982-8AD9-083EA3303FB6}" srcOrd="0" destOrd="0" presId="urn:microsoft.com/office/officeart/2005/8/layout/cycle2"/>
    <dgm:cxn modelId="{E1DF80D2-47BE-46BB-A848-E8928D2B02FD}" type="presParOf" srcId="{788880A4-1F7B-431E-AAFE-62F8D82ADD47}" destId="{83F3BA93-4F60-4AF7-9EF4-654BADBE0B85}" srcOrd="2" destOrd="0" presId="urn:microsoft.com/office/officeart/2005/8/layout/cycle2"/>
    <dgm:cxn modelId="{0296A5AF-ACE6-4817-83E6-2549EB97E3AA}" type="presParOf" srcId="{788880A4-1F7B-431E-AAFE-62F8D82ADD47}" destId="{5ECDF6A7-9967-44DC-8CFA-DE21C2B63571}" srcOrd="3" destOrd="0" presId="urn:microsoft.com/office/officeart/2005/8/layout/cycle2"/>
    <dgm:cxn modelId="{6E0B37F1-D280-4F7A-BFE8-8F6409B4BE0D}" type="presParOf" srcId="{5ECDF6A7-9967-44DC-8CFA-DE21C2B63571}" destId="{F1D76AE5-A5FA-4ECF-9955-43643E1D218D}" srcOrd="0" destOrd="0" presId="urn:microsoft.com/office/officeart/2005/8/layout/cycle2"/>
    <dgm:cxn modelId="{7A73F6BF-A6EF-418D-ACBA-9EA511C47B8C}" type="presParOf" srcId="{788880A4-1F7B-431E-AAFE-62F8D82ADD47}" destId="{4312BF43-DC87-4AD0-9003-0193E8FBE525}" srcOrd="4" destOrd="0" presId="urn:microsoft.com/office/officeart/2005/8/layout/cycle2"/>
    <dgm:cxn modelId="{CFFD14FE-CDCA-49B4-9CB6-6D95167849AC}" type="presParOf" srcId="{788880A4-1F7B-431E-AAFE-62F8D82ADD47}" destId="{8170C935-CE0E-4D6F-9473-4A358615883E}" srcOrd="5" destOrd="0" presId="urn:microsoft.com/office/officeart/2005/8/layout/cycle2"/>
    <dgm:cxn modelId="{2D6F085F-5FE2-4EAF-B3C5-8AFE0598F6C3}" type="presParOf" srcId="{8170C935-CE0E-4D6F-9473-4A358615883E}" destId="{7D1E4E5F-4C03-4B76-9330-7724EB2147FB}" srcOrd="0" destOrd="0" presId="urn:microsoft.com/office/officeart/2005/8/layout/cycle2"/>
    <dgm:cxn modelId="{745736B5-8198-4365-BD33-6B0A02AAC4F8}" type="presParOf" srcId="{788880A4-1F7B-431E-AAFE-62F8D82ADD47}" destId="{1434A0B9-460C-4399-B045-801AF94201BD}" srcOrd="6" destOrd="0" presId="urn:microsoft.com/office/officeart/2005/8/layout/cycle2"/>
    <dgm:cxn modelId="{6A6B818F-964C-42A5-B484-03C51825E8DA}" type="presParOf" srcId="{788880A4-1F7B-431E-AAFE-62F8D82ADD47}" destId="{A48FB719-5976-4B7B-AAEF-373E34CE30BB}" srcOrd="7" destOrd="0" presId="urn:microsoft.com/office/officeart/2005/8/layout/cycle2"/>
    <dgm:cxn modelId="{103F154A-2B16-4614-8660-DDEC30E40BC9}" type="presParOf" srcId="{A48FB719-5976-4B7B-AAEF-373E34CE30BB}" destId="{B7DB83F4-50EF-4A8D-B0DD-5976B05DEE9F}" srcOrd="0" destOrd="0" presId="urn:microsoft.com/office/officeart/2005/8/layout/cycle2"/>
    <dgm:cxn modelId="{D88D7848-EEAB-40FA-8576-7238B6A6658A}" type="presParOf" srcId="{788880A4-1F7B-431E-AAFE-62F8D82ADD47}" destId="{1CE8E7A2-8B9E-4769-B55F-C93CEC117B04}" srcOrd="8" destOrd="0" presId="urn:microsoft.com/office/officeart/2005/8/layout/cycle2"/>
    <dgm:cxn modelId="{B2C6E2B4-3738-4678-A8B5-3A42C8173DA4}" type="presParOf" srcId="{788880A4-1F7B-431E-AAFE-62F8D82ADD47}" destId="{762DD372-A972-43E3-B2AB-9DF91FCDE20F}" srcOrd="9" destOrd="0" presId="urn:microsoft.com/office/officeart/2005/8/layout/cycle2"/>
    <dgm:cxn modelId="{FEB216F6-F334-4B67-B427-3F32F5F7AB1E}" type="presParOf" srcId="{762DD372-A972-43E3-B2AB-9DF91FCDE20F}" destId="{A0CF60D8-64BD-4A4C-A382-8D837E3E8BE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E8D64-A201-4000-9862-7F5040255685}">
      <dsp:nvSpPr>
        <dsp:cNvPr id="0" name=""/>
        <dsp:cNvSpPr/>
      </dsp:nvSpPr>
      <dsp:spPr>
        <a:xfrm>
          <a:off x="3542053" y="1055"/>
          <a:ext cx="1485444" cy="14854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Create/ Receive</a:t>
          </a:r>
          <a:endParaRPr lang="en-US" sz="1500" kern="1200" dirty="0"/>
        </a:p>
      </dsp:txBody>
      <dsp:txXfrm>
        <a:off x="3759591" y="218593"/>
        <a:ext cx="1050368" cy="1050368"/>
      </dsp:txXfrm>
    </dsp:sp>
    <dsp:sp modelId="{3D5A305A-B9E7-4143-A9EF-74FB2CEE68FE}">
      <dsp:nvSpPr>
        <dsp:cNvPr id="0" name=""/>
        <dsp:cNvSpPr/>
      </dsp:nvSpPr>
      <dsp:spPr>
        <a:xfrm rot="2160000">
          <a:off x="4980747" y="1142508"/>
          <a:ext cx="395699" cy="5013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992083" y="1207887"/>
        <a:ext cx="276989" cy="300803"/>
      </dsp:txXfrm>
    </dsp:sp>
    <dsp:sp modelId="{83F3BA93-4F60-4AF7-9EF4-654BADBE0B85}">
      <dsp:nvSpPr>
        <dsp:cNvPr id="0" name=""/>
        <dsp:cNvSpPr/>
      </dsp:nvSpPr>
      <dsp:spPr>
        <a:xfrm>
          <a:off x="5347817" y="1313019"/>
          <a:ext cx="1485444" cy="14854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Use/Send</a:t>
          </a:r>
          <a:endParaRPr lang="en-US" sz="1500" kern="1200" dirty="0"/>
        </a:p>
      </dsp:txBody>
      <dsp:txXfrm>
        <a:off x="5565355" y="1530557"/>
        <a:ext cx="1050368" cy="1050368"/>
      </dsp:txXfrm>
    </dsp:sp>
    <dsp:sp modelId="{5ECDF6A7-9967-44DC-8CFA-DE21C2B63571}">
      <dsp:nvSpPr>
        <dsp:cNvPr id="0" name=""/>
        <dsp:cNvSpPr/>
      </dsp:nvSpPr>
      <dsp:spPr>
        <a:xfrm rot="6480000">
          <a:off x="5551280" y="2855824"/>
          <a:ext cx="395699" cy="5013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5628977" y="2899641"/>
        <a:ext cx="276989" cy="300803"/>
      </dsp:txXfrm>
    </dsp:sp>
    <dsp:sp modelId="{4312BF43-DC87-4AD0-9003-0193E8FBE525}">
      <dsp:nvSpPr>
        <dsp:cNvPr id="0" name=""/>
        <dsp:cNvSpPr/>
      </dsp:nvSpPr>
      <dsp:spPr>
        <a:xfrm>
          <a:off x="4658077" y="3435823"/>
          <a:ext cx="1485444" cy="14854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File and Store</a:t>
          </a:r>
          <a:endParaRPr lang="en-US" sz="1500" kern="1200" dirty="0"/>
        </a:p>
      </dsp:txBody>
      <dsp:txXfrm>
        <a:off x="4875615" y="3653361"/>
        <a:ext cx="1050368" cy="1050368"/>
      </dsp:txXfrm>
    </dsp:sp>
    <dsp:sp modelId="{8170C935-CE0E-4D6F-9473-4A358615883E}">
      <dsp:nvSpPr>
        <dsp:cNvPr id="0" name=""/>
        <dsp:cNvSpPr/>
      </dsp:nvSpPr>
      <dsp:spPr>
        <a:xfrm rot="10800000">
          <a:off x="4098124" y="3927876"/>
          <a:ext cx="395699" cy="5013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4216834" y="4028143"/>
        <a:ext cx="276989" cy="300803"/>
      </dsp:txXfrm>
    </dsp:sp>
    <dsp:sp modelId="{1434A0B9-460C-4399-B045-801AF94201BD}">
      <dsp:nvSpPr>
        <dsp:cNvPr id="0" name=""/>
        <dsp:cNvSpPr/>
      </dsp:nvSpPr>
      <dsp:spPr>
        <a:xfrm>
          <a:off x="2426029" y="3435823"/>
          <a:ext cx="1485444" cy="14854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Retain and/or Destroy</a:t>
          </a:r>
          <a:endParaRPr lang="en-US" sz="1500" kern="1200" dirty="0"/>
        </a:p>
      </dsp:txBody>
      <dsp:txXfrm>
        <a:off x="2643567" y="3653361"/>
        <a:ext cx="1050368" cy="1050368"/>
      </dsp:txXfrm>
    </dsp:sp>
    <dsp:sp modelId="{A48FB719-5976-4B7B-AAEF-373E34CE30BB}">
      <dsp:nvSpPr>
        <dsp:cNvPr id="0" name=""/>
        <dsp:cNvSpPr/>
      </dsp:nvSpPr>
      <dsp:spPr>
        <a:xfrm rot="15120000">
          <a:off x="2629492" y="2877126"/>
          <a:ext cx="395699" cy="5013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2707189" y="3033843"/>
        <a:ext cx="276989" cy="300803"/>
      </dsp:txXfrm>
    </dsp:sp>
    <dsp:sp modelId="{1CE8E7A2-8B9E-4769-B55F-C93CEC117B04}">
      <dsp:nvSpPr>
        <dsp:cNvPr id="0" name=""/>
        <dsp:cNvSpPr/>
      </dsp:nvSpPr>
      <dsp:spPr>
        <a:xfrm>
          <a:off x="1736288" y="1313019"/>
          <a:ext cx="1485444" cy="14854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Preservation</a:t>
          </a:r>
          <a:endParaRPr lang="en-US" sz="1500" kern="1200" dirty="0"/>
        </a:p>
      </dsp:txBody>
      <dsp:txXfrm>
        <a:off x="1953826" y="1530557"/>
        <a:ext cx="1050368" cy="1050368"/>
      </dsp:txXfrm>
    </dsp:sp>
    <dsp:sp modelId="{762DD372-A972-43E3-B2AB-9DF91FCDE20F}">
      <dsp:nvSpPr>
        <dsp:cNvPr id="0" name=""/>
        <dsp:cNvSpPr/>
      </dsp:nvSpPr>
      <dsp:spPr>
        <a:xfrm rot="19440000">
          <a:off x="3174983" y="1155673"/>
          <a:ext cx="395699" cy="5013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186319" y="1290828"/>
        <a:ext cx="276989" cy="30080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3/20/2017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3/20/2017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b="0" u="none" kern="1200">
        <a:solidFill>
          <a:schemeClr val="tx1"/>
        </a:solidFill>
        <a:latin typeface="+mn-lt"/>
        <a:ea typeface="+mn-ea"/>
        <a:cs typeface="+mn-cs"/>
      </a:defRPr>
    </a:lvl1pPr>
    <a:lvl2pPr marL="0" indent="0" algn="just"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10" name="TextBox 9"/>
          <p:cNvSpPr txBox="1"/>
          <p:nvPr/>
        </p:nvSpPr>
        <p:spPr>
          <a:xfrm>
            <a:off x="680338" y="2095500"/>
            <a:ext cx="5707616" cy="523220"/>
          </a:xfrm>
          <a:prstGeom prst="rect">
            <a:avLst/>
          </a:prstGeom>
          <a:noFill/>
        </p:spPr>
        <p:txBody>
          <a:bodyPr wrap="square" rtlCol="0">
            <a:spAutoFit/>
          </a:bodyPr>
          <a:lstStyle/>
          <a:p>
            <a:pPr algn="ctr"/>
            <a:r>
              <a:rPr lang="en-US" sz="2800" i="1" dirty="0" smtClean="0"/>
              <a:t>CDOT Records Management</a:t>
            </a:r>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538922" y="3575050"/>
            <a:ext cx="3945255" cy="2159000"/>
          </a:xfrm>
          <a:prstGeom prst="rect">
            <a:avLst/>
          </a:prstGeom>
          <a:noFill/>
          <a:ln>
            <a:noFill/>
          </a:ln>
        </p:spPr>
      </p:pic>
      <p:sp>
        <p:nvSpPr>
          <p:cNvPr id="2" name="Rectangle 1"/>
          <p:cNvSpPr>
            <a:spLocks noChangeArrowheads="1"/>
          </p:cNvSpPr>
          <p:nvPr/>
        </p:nvSpPr>
        <p:spPr bwMode="auto">
          <a:xfrm>
            <a:off x="680338" y="6478527"/>
            <a:ext cx="56639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0"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Participant Guide</a:t>
            </a:r>
            <a:endParaRPr kumimoji="0" lang="en-US" altLang="ja-JP" sz="400" b="0" i="0" u="none" strike="noStrike" cap="none" normalizeH="0" baseline="0" dirty="0" smtClean="0">
              <a:ln>
                <a:noFill/>
              </a:ln>
              <a:solidFill>
                <a:schemeClr val="tx1"/>
              </a:solidFill>
              <a:effectLst/>
            </a:endParaRPr>
          </a:p>
          <a:p>
            <a:pPr eaLnBrk="0" fontAlgn="base" hangingPunct="0">
              <a:spcBef>
                <a:spcPct val="0"/>
              </a:spcBef>
              <a:spcAft>
                <a:spcPct val="0"/>
              </a:spcAft>
            </a:pPr>
            <a:r>
              <a:rPr lang="en-US" altLang="ja-JP" sz="1400" i="1" dirty="0">
                <a:latin typeface="Calibri" panose="020F0502020204030204" pitchFamily="34" charset="0"/>
                <a:ea typeface="SimSun" panose="02010600030101010101" pitchFamily="2" charset="-122"/>
                <a:cs typeface="Times New Roman" panose="02020603050405020304" pitchFamily="18" charset="0"/>
              </a:rPr>
              <a:t>Mary </a:t>
            </a:r>
            <a:r>
              <a:rPr lang="en-US" altLang="ja-JP" sz="1400" i="1" dirty="0" smtClean="0">
                <a:latin typeface="Calibri" panose="020F0502020204030204" pitchFamily="34" charset="0"/>
                <a:ea typeface="SimSun" panose="02010600030101010101" pitchFamily="2" charset="-122"/>
                <a:cs typeface="Times New Roman" panose="02020603050405020304" pitchFamily="18" charset="0"/>
              </a:rPr>
              <a:t>Frances </a:t>
            </a:r>
            <a:r>
              <a:rPr lang="en-US" altLang="ja-JP" sz="1400" i="1" dirty="0" smtClean="0">
                <a:latin typeface="Calibri" panose="020F0502020204030204" pitchFamily="34" charset="0"/>
                <a:ea typeface="SimSun" panose="02010600030101010101" pitchFamily="2" charset="-122"/>
                <a:cs typeface="Times New Roman" panose="02020603050405020304" pitchFamily="18" charset="0"/>
              </a:rPr>
              <a:t>Nevans</a:t>
            </a:r>
            <a:endParaRPr lang="en-US" altLang="ja-JP" sz="1400" i="1" dirty="0">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March, 2017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547054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dirty="0" smtClean="0"/>
          </a:p>
          <a:p>
            <a:r>
              <a:rPr lang="en-US" dirty="0" smtClean="0"/>
              <a:t>This course</a:t>
            </a:r>
            <a:r>
              <a:rPr lang="en-US" baseline="0" dirty="0" smtClean="0"/>
              <a:t> is designed to help you understand your role as a Record Coordinator.  It is comprised of the following sections:</a:t>
            </a:r>
            <a:endParaRPr lang="en-US" dirty="0" smtClean="0"/>
          </a:p>
          <a:p>
            <a:endParaRPr lang="en-US"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Learning Logistics</a:t>
            </a:r>
            <a:r>
              <a:rPr lang="en-US" sz="1100" b="0" u="none" kern="1200" dirty="0" smtClean="0">
                <a:solidFill>
                  <a:schemeClr val="tx1"/>
                </a:solidFill>
                <a:effectLst/>
                <a:latin typeface="+mn-lt"/>
                <a:ea typeface="+mn-ea"/>
                <a:cs typeface="+mn-cs"/>
              </a:rPr>
              <a:t> section of the course, discusses the learning objectives of the course.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One</a:t>
            </a:r>
            <a:r>
              <a:rPr lang="en-US" sz="1100" b="0" u="none" kern="1200" dirty="0" smtClean="0">
                <a:solidFill>
                  <a:schemeClr val="tx1"/>
                </a:solidFill>
                <a:effectLst/>
                <a:latin typeface="+mn-lt"/>
                <a:ea typeface="+mn-ea"/>
                <a:cs typeface="+mn-cs"/>
              </a:rPr>
              <a:t> covers what Records Management does, what records are and the resources available to you.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Two</a:t>
            </a:r>
            <a:r>
              <a:rPr lang="en-US" sz="1100" b="0" u="none" kern="1200" baseline="0" dirty="0" smtClean="0">
                <a:solidFill>
                  <a:schemeClr val="tx1"/>
                </a:solidFill>
                <a:effectLst/>
                <a:latin typeface="+mn-lt"/>
                <a:ea typeface="+mn-ea"/>
                <a:cs typeface="+mn-cs"/>
              </a:rPr>
              <a:t> discusses </a:t>
            </a:r>
            <a:r>
              <a:rPr lang="en-US" sz="1100" b="0" u="none" kern="1200" dirty="0" smtClean="0">
                <a:solidFill>
                  <a:schemeClr val="tx1"/>
                </a:solidFill>
                <a:effectLst/>
                <a:latin typeface="+mn-lt"/>
                <a:ea typeface="+mn-ea"/>
                <a:cs typeface="+mn-cs"/>
              </a:rPr>
              <a:t>your role as a Record Coordinator.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Three</a:t>
            </a:r>
            <a:r>
              <a:rPr lang="en-US" sz="1100" b="0" u="none" kern="1200" dirty="0" smtClean="0">
                <a:solidFill>
                  <a:schemeClr val="tx1"/>
                </a:solidFill>
                <a:effectLst/>
                <a:latin typeface="+mn-lt"/>
                <a:ea typeface="+mn-ea"/>
                <a:cs typeface="+mn-cs"/>
              </a:rPr>
              <a:t>, describes how to inventory your records and create a file plan for your division or department.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Conclusion,</a:t>
            </a:r>
            <a:r>
              <a:rPr lang="en-US" sz="1100" b="0" u="none" kern="1200" dirty="0" smtClean="0">
                <a:solidFill>
                  <a:schemeClr val="tx1"/>
                </a:solidFill>
                <a:effectLst/>
                <a:latin typeface="+mn-lt"/>
                <a:ea typeface="+mn-ea"/>
                <a:cs typeface="+mn-cs"/>
              </a:rPr>
              <a:t> summarizes what you have learned and discuss the help resources available to you.  </a:t>
            </a:r>
          </a:p>
          <a:p>
            <a:endParaRPr lang="en-US"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10</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
        <p:nvSpPr>
          <p:cNvPr id="5" name="Notes Placeholder 2"/>
          <p:cNvSpPr txBox="1">
            <a:spLocks/>
          </p:cNvSpPr>
          <p:nvPr/>
        </p:nvSpPr>
        <p:spPr>
          <a:xfrm>
            <a:off x="4926564" y="655128"/>
            <a:ext cx="1940768" cy="8308060"/>
          </a:xfrm>
          <a:prstGeom prst="rect">
            <a:avLst/>
          </a:prstGeom>
          <a:solidFill>
            <a:schemeClr val="lt1"/>
          </a:solidFill>
          <a:ln w="12700" cap="flat" cmpd="sng" algn="ctr">
            <a:solidFill>
              <a:schemeClr val="dk1"/>
            </a:solidFill>
            <a:prstDash val="solid"/>
          </a:ln>
          <a:effectLst/>
        </p:spPr>
        <p:txBody>
          <a:bodyPr vert="horz" lIns="93317" tIns="46659" rIns="93317" bIns="46659" rtlCol="0"/>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dirty="0" smtClean="0"/>
          </a:p>
          <a:p>
            <a:pPr marL="171450" indent="-171450">
              <a:buFont typeface="Arial" panose="020B0604020202020204" pitchFamily="34" charset="0"/>
              <a:buChar char="•"/>
            </a:pPr>
            <a:endParaRPr lang="en-US" dirty="0" smtClean="0"/>
          </a:p>
          <a:p>
            <a:endParaRPr lang="en-US" dirty="0"/>
          </a:p>
          <a:p>
            <a:endParaRPr lang="en-US" dirty="0"/>
          </a:p>
        </p:txBody>
      </p:sp>
    </p:spTree>
    <p:extLst>
      <p:ext uri="{BB962C8B-B14F-4D97-AF65-F5344CB8AC3E}">
        <p14:creationId xmlns:p14="http://schemas.microsoft.com/office/powerpoint/2010/main" val="3924992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In addition to our website, we are here to help you.   We have created an email box to respond to questions.  This is checked often by our team and is the best way to get help. If you have questions that are not answered by the Frequently Asked Questions section of our webpage, please reach out to us.  </a:t>
            </a:r>
            <a:endParaRPr lang="en-US" baseline="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845067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Records Management team</a:t>
            </a:r>
            <a:r>
              <a:rPr lang="en-US" baseline="0" dirty="0" smtClean="0"/>
              <a:t> is part of the Office of Policy and Government Relations.  Records Management is responsible for the development and compliance of records requirements through the development of policy, procedures and training.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332240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dirty="0" smtClean="0"/>
              <a:t>:</a:t>
            </a:r>
          </a:p>
          <a:p>
            <a:endParaRPr lang="en-US" dirty="0" smtClean="0"/>
          </a:p>
          <a:p>
            <a:r>
              <a:rPr lang="en-US" b="1" dirty="0" smtClean="0"/>
              <a:t>Tab 01 – Frequently Asked Questions</a:t>
            </a:r>
            <a:r>
              <a:rPr lang="en-US" b="1" baseline="0" dirty="0" smtClean="0"/>
              <a:t> (FAQs) </a:t>
            </a:r>
            <a:endParaRPr lang="en-US" b="1" dirty="0" smtClean="0"/>
          </a:p>
          <a:p>
            <a:endParaRPr lang="en-US" dirty="0"/>
          </a:p>
          <a:p>
            <a:r>
              <a:rPr lang="en-US" dirty="0" smtClean="0"/>
              <a:t>The Records Management Webpage contains most of what you will need to perform your role as a Record Coordinator.  </a:t>
            </a:r>
            <a:r>
              <a:rPr lang="en-US" dirty="0" smtClean="0"/>
              <a:t>If you don’t find what you need on the FAQ page, please don’t </a:t>
            </a:r>
            <a:r>
              <a:rPr lang="en-US" dirty="0" smtClean="0"/>
              <a:t>hesitate to contact </a:t>
            </a:r>
            <a:r>
              <a:rPr lang="en-US" dirty="0" smtClean="0"/>
              <a:t>us.  To add this as a favorite enter the</a:t>
            </a:r>
            <a:r>
              <a:rPr lang="en-US" baseline="0" dirty="0" smtClean="0"/>
              <a:t> link above and click ctrl + D  and click save.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3266946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 02 – PD</a:t>
            </a:r>
            <a:r>
              <a:rPr lang="en-US" b="1" baseline="0" dirty="0" smtClean="0"/>
              <a:t> 51.1 Retention of CDOT Records </a:t>
            </a:r>
          </a:p>
          <a:p>
            <a:endParaRPr lang="en-US" baseline="0" dirty="0" smtClean="0"/>
          </a:p>
          <a:p>
            <a:r>
              <a:rPr lang="en-US" dirty="0" smtClean="0"/>
              <a:t>The authority</a:t>
            </a:r>
            <a:r>
              <a:rPr lang="en-US" baseline="0" dirty="0" smtClean="0"/>
              <a:t> of CDOT comes from </a:t>
            </a:r>
            <a:r>
              <a:rPr lang="en-US" dirty="0" smtClean="0">
                <a:effectLst/>
              </a:rPr>
              <a:t>§ 24-80-102.7 (2)(a), Colorado Revised Statutes, that</a:t>
            </a:r>
            <a:r>
              <a:rPr lang="en-US" baseline="0" dirty="0" smtClean="0">
                <a:effectLst/>
              </a:rPr>
              <a:t> </a:t>
            </a:r>
            <a:r>
              <a:rPr lang="en-US" dirty="0" smtClean="0">
                <a:effectLst/>
              </a:rPr>
              <a:t>states that each state agency shall "establish and maintain a records management program for the state agency and document the policies and procedures of such a program.“  In addition there</a:t>
            </a:r>
            <a:r>
              <a:rPr lang="en-US" baseline="0" dirty="0" smtClean="0">
                <a:effectLst/>
              </a:rPr>
              <a:t> is PD 51.1 which describes the role of Records Management within CDOT.</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33369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p>
          <a:p>
            <a:endParaRPr lang="en-US" dirty="0"/>
          </a:p>
          <a:p>
            <a:pPr rtl="0"/>
            <a:r>
              <a:rPr lang="en-US" sz="1100" dirty="0" smtClean="0">
                <a:solidFill>
                  <a:schemeClr val="bg1"/>
                </a:solidFill>
              </a:rPr>
              <a:t>The slide above</a:t>
            </a:r>
            <a:r>
              <a:rPr lang="en-US" sz="1100" baseline="0" dirty="0" smtClean="0">
                <a:solidFill>
                  <a:schemeClr val="bg1"/>
                </a:solidFill>
              </a:rPr>
              <a:t> lists what are documents and not records.  As we get ready for the move there have been questions about historical documents.  </a:t>
            </a:r>
            <a:r>
              <a:rPr lang="en-US" dirty="0" smtClean="0">
                <a:effectLst/>
              </a:rPr>
              <a:t>The general records retention schedule addresses records that have historical value. Records that document CDOT's history (such as, but not limited to, scrapbooks, photographs, articles, program notes, documentation of CDOT sponsored/funded events, audio narratives, or audiovisual narratives) may be considered historical and may be eligible for transfer to the State Archives.</a:t>
            </a:r>
          </a:p>
          <a:p>
            <a:pPr rtl="0"/>
            <a:endParaRPr lang="en-US" dirty="0" smtClean="0">
              <a:effectLst/>
            </a:endParaRPr>
          </a:p>
          <a:p>
            <a:pPr rtl="0"/>
            <a:r>
              <a:rPr lang="en-US" dirty="0" smtClean="0">
                <a:effectLst/>
              </a:rPr>
              <a:t>If you have records that you believe are of historical value, but are not CDOT records, CDOT cannot send them to the State Archives. Contact the CDOT official records officer if you believe you have historical CDOT records or have a question about historically important documents that may be non-CDOT material.</a:t>
            </a:r>
          </a:p>
          <a:p>
            <a:pPr rtl="0"/>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3278855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pPr rtl="0"/>
            <a:r>
              <a:rPr lang="en-US" sz="1100" dirty="0" smtClean="0">
                <a:solidFill>
                  <a:schemeClr val="bg1"/>
                </a:solidFill>
              </a:rPr>
              <a:t>Records</a:t>
            </a:r>
            <a:r>
              <a:rPr lang="en-US" sz="1100" baseline="0" dirty="0" smtClean="0">
                <a:solidFill>
                  <a:schemeClr val="bg1"/>
                </a:solidFill>
              </a:rPr>
              <a:t> are </a:t>
            </a:r>
            <a:r>
              <a:rPr lang="en-US" dirty="0" smtClean="0">
                <a:effectLst/>
              </a:rPr>
              <a:t>all books, papers, maps, photographs, or other documentary materials, regardless of physical form or characteristics, made or received by any governmental agency in pursuance of law or in connection with the transaction of public business and preserved or appropriate for preservation by the agency or its legitimate successor as evidence of the organization, functions, policies, decisions, procedures, operations, or other activities of the government or because of the value of the official governmental data contained therein. Records document the business and history of CDOT, </a:t>
            </a:r>
            <a:r>
              <a:rPr lang="en-US" b="1" dirty="0" smtClean="0">
                <a:effectLst/>
              </a:rPr>
              <a:t>regardless</a:t>
            </a:r>
            <a:r>
              <a:rPr lang="en-US" dirty="0" smtClean="0">
                <a:effectLst/>
              </a:rPr>
              <a:t> of their physical or electronic format. If</a:t>
            </a:r>
            <a:r>
              <a:rPr lang="en-US" baseline="0" dirty="0" smtClean="0">
                <a:effectLst/>
              </a:rPr>
              <a:t> there are any questions about a document being a record the </a:t>
            </a:r>
            <a:r>
              <a:rPr lang="en-US" dirty="0" smtClean="0">
                <a:effectLst/>
              </a:rPr>
              <a:t>CDOT official records officer should make the determination.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4170929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3 – Retention Schedule from the Colorado State Archives (GENERAL)</a:t>
            </a:r>
          </a:p>
          <a:p>
            <a:r>
              <a:rPr lang="en-US" b="1" baseline="0" dirty="0" smtClean="0"/>
              <a:t>Tab 4 – Retention Schedule Unique to CDOT</a:t>
            </a:r>
          </a:p>
          <a:p>
            <a:endParaRPr lang="en-US" baseline="0" dirty="0" smtClean="0"/>
          </a:p>
          <a:p>
            <a:r>
              <a:rPr lang="en-US" dirty="0" smtClean="0">
                <a:effectLst/>
              </a:rPr>
              <a:t>The retention schedule is a control document developed by the CDOT official records officer that sets the timeline for when records are to be reviewed, how long specific records must be held, and how they must then be destroyed or archived. It applies to records in all formats, including paper and electronic media. The records retention schedule must meet the requirements of state and federal law.  </a:t>
            </a:r>
          </a:p>
          <a:p>
            <a:endParaRPr lang="en-US" dirty="0" smtClean="0">
              <a:effectLst/>
            </a:endParaRPr>
          </a:p>
          <a:p>
            <a:pPr rtl="0"/>
            <a:r>
              <a:rPr lang="en-US" dirty="0" smtClean="0">
                <a:effectLst/>
              </a:rPr>
              <a:t>The general records retention schedules are created and defined by the State Archives Office within the Department of Personnel and Administration, in accordance with applicable state and federal laws and regulations. CDOT regional and unique CDOT records retention schedules are created and defined by the State Archives and the CDOT official records officer.</a:t>
            </a:r>
          </a:p>
          <a:p>
            <a:pPr rtl="0"/>
            <a:endParaRPr lang="en-US" dirty="0" smtClean="0">
              <a:effectLst/>
            </a:endParaRPr>
          </a:p>
          <a:p>
            <a:pPr rtl="0"/>
            <a:r>
              <a:rPr lang="en-US" dirty="0" smtClean="0">
                <a:effectLst/>
              </a:rPr>
              <a:t>The CDOT official records officer works in consultation with the respective CDOT units to appraise the legal, fiscal, administrative and informational value of a record. The CDOT official records officer works with the State Archives to review the appraisal and determine a retention period.</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1558039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Records are</a:t>
            </a:r>
            <a:r>
              <a:rPr lang="en-US" baseline="0" dirty="0" smtClean="0"/>
              <a:t> import to CDOT because it is how all fiscal and legal documents are identified and preserved. The </a:t>
            </a:r>
            <a:r>
              <a:rPr lang="en-US" dirty="0" smtClean="0"/>
              <a:t>Benefits of Records Management include being able</a:t>
            </a:r>
            <a:r>
              <a:rPr lang="en-US" baseline="0" dirty="0" smtClean="0"/>
              <a:t> to retrieve your records and </a:t>
            </a:r>
            <a:r>
              <a:rPr lang="en-US" dirty="0" smtClean="0"/>
              <a:t>(both paper and electronic); reduce</a:t>
            </a:r>
            <a:r>
              <a:rPr lang="en-US" baseline="0" dirty="0" smtClean="0"/>
              <a:t> your </a:t>
            </a:r>
            <a:r>
              <a:rPr lang="en-US" dirty="0" smtClean="0"/>
              <a:t>record-keeping redundancies.</a:t>
            </a:r>
            <a:r>
              <a:rPr lang="en-US" baseline="0" dirty="0" smtClean="0"/>
              <a:t>  It also reduces the </a:t>
            </a:r>
            <a:r>
              <a:rPr lang="en-US" dirty="0" smtClean="0"/>
              <a:t>costs for records storage and increased usable space throughout CDOT. In addition, Records Management provides institutional accountability and timely access to information.</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325656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aseline="0" dirty="0" smtClean="0"/>
              <a:t>Welcome to the CDOT Records Management</a:t>
            </a:r>
            <a:r>
              <a:rPr lang="en-US" dirty="0" smtClean="0"/>
              <a:t> course!</a:t>
            </a:r>
            <a:r>
              <a:rPr lang="en-US" baseline="0" dirty="0" smtClean="0"/>
              <a:t> </a:t>
            </a:r>
            <a:r>
              <a:rPr lang="en-US" dirty="0" smtClean="0"/>
              <a:t> This cours</a:t>
            </a:r>
            <a:r>
              <a:rPr lang="en-US" dirty="0" smtClean="0"/>
              <a:t>e is designed to help you understand how to maintain records produced by your department or division.  By the</a:t>
            </a:r>
            <a:r>
              <a:rPr lang="en-US" baseline="0" dirty="0" smtClean="0"/>
              <a:t> end of the course you should be able to describe the role of Records Management and your role as a Record Coordinator, identify the record retention schedules, and complete the Records Inventory and File plan spreadsheet.  </a:t>
            </a:r>
          </a:p>
          <a:p>
            <a:endParaRPr lang="en-US" baseline="0" dirty="0" smtClean="0"/>
          </a:p>
          <a:p>
            <a:endParaRPr lang="en-US" baseline="0" dirty="0" smtClean="0"/>
          </a:p>
          <a:p>
            <a:endParaRPr lang="en-US" b="0" baseline="0" dirty="0" smtClean="0"/>
          </a:p>
          <a:p>
            <a:endParaRPr lang="en-US" b="0"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records management lifecycle is</a:t>
            </a:r>
            <a:r>
              <a:rPr lang="en-US" baseline="0" dirty="0" smtClean="0"/>
              <a:t> comprised of five distinct stages.  They are:</a:t>
            </a:r>
          </a:p>
          <a:p>
            <a:endParaRPr lang="en-US" baseline="0" dirty="0" smtClean="0"/>
          </a:p>
          <a:p>
            <a:pPr marL="171450" indent="-171450">
              <a:buFont typeface="Arial" panose="020B0604020202020204" pitchFamily="34" charset="0"/>
              <a:buChar char="•"/>
            </a:pPr>
            <a:r>
              <a:rPr lang="en-US" b="1" baseline="0" dirty="0" smtClean="0"/>
              <a:t>Create/Receive</a:t>
            </a:r>
            <a:r>
              <a:rPr lang="en-US" baseline="0" dirty="0" smtClean="0"/>
              <a:t> – During this stage the record is either created by an employee of CDOT or is received as the result of conducting business.   </a:t>
            </a:r>
          </a:p>
          <a:p>
            <a:pPr marL="171450" indent="-171450">
              <a:buFont typeface="Arial" panose="020B0604020202020204" pitchFamily="34" charset="0"/>
              <a:buChar char="•"/>
            </a:pPr>
            <a:r>
              <a:rPr lang="en-US" b="1" baseline="0" dirty="0" smtClean="0"/>
              <a:t>Use/Send</a:t>
            </a:r>
            <a:r>
              <a:rPr lang="en-US" baseline="0" dirty="0" smtClean="0"/>
              <a:t> – In this stage the record is used for it business purpose. </a:t>
            </a:r>
          </a:p>
          <a:p>
            <a:pPr marL="171450" indent="-171450">
              <a:buFont typeface="Arial" panose="020B0604020202020204" pitchFamily="34" charset="0"/>
              <a:buChar char="•"/>
            </a:pPr>
            <a:r>
              <a:rPr lang="en-US" b="1" baseline="0" dirty="0" smtClean="0"/>
              <a:t>File and Store </a:t>
            </a:r>
            <a:r>
              <a:rPr lang="en-US" baseline="0" dirty="0" smtClean="0"/>
              <a:t>– During this stage the document has been used or may need to be used so it is stored where is can be easily retrieved.</a:t>
            </a:r>
          </a:p>
          <a:p>
            <a:pPr marL="171450" indent="-171450">
              <a:buFont typeface="Arial" panose="020B0604020202020204" pitchFamily="34" charset="0"/>
              <a:buChar char="•"/>
            </a:pPr>
            <a:r>
              <a:rPr lang="en-US" b="1" baseline="0" dirty="0" smtClean="0"/>
              <a:t>Retain and/or Destroy </a:t>
            </a:r>
            <a:r>
              <a:rPr lang="en-US" baseline="0" dirty="0" smtClean="0"/>
              <a:t>– In this stage the determination is made about what to do with the record based on the type of document it is.  What is done with the document is based on the retention schedule.</a:t>
            </a:r>
          </a:p>
          <a:p>
            <a:pPr marL="171450" indent="-171450">
              <a:buFont typeface="Arial" panose="020B0604020202020204" pitchFamily="34" charset="0"/>
              <a:buChar char="•"/>
            </a:pPr>
            <a:r>
              <a:rPr lang="en-US" b="1" baseline="0" dirty="0" smtClean="0"/>
              <a:t>Preservation </a:t>
            </a:r>
            <a:r>
              <a:rPr lang="en-US" baseline="0" dirty="0" smtClean="0"/>
              <a:t>– If the document is retained then is may be preserved in a variety of ways such as scanning or being stored.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1929811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10" name="TextBox 9"/>
          <p:cNvSpPr txBox="1"/>
          <p:nvPr/>
        </p:nvSpPr>
        <p:spPr>
          <a:xfrm>
            <a:off x="635001" y="2209800"/>
            <a:ext cx="5752953" cy="523220"/>
          </a:xfrm>
          <a:prstGeom prst="rect">
            <a:avLst/>
          </a:prstGeom>
          <a:noFill/>
        </p:spPr>
        <p:txBody>
          <a:bodyPr wrap="square" rtlCol="0">
            <a:spAutoFit/>
          </a:bodyPr>
          <a:lstStyle/>
          <a:p>
            <a:pPr algn="ctr"/>
            <a:r>
              <a:rPr lang="en-US" sz="2800" dirty="0" smtClean="0"/>
              <a:t>Record Coordinator Responsibilities</a:t>
            </a:r>
            <a:endParaRPr lang="en-US" sz="2800" dirty="0" smtClean="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749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dirty="0" smtClean="0"/>
          </a:p>
          <a:p>
            <a:r>
              <a:rPr lang="en-US" dirty="0" smtClean="0"/>
              <a:t>This course</a:t>
            </a:r>
            <a:r>
              <a:rPr lang="en-US" baseline="0" dirty="0" smtClean="0"/>
              <a:t> is designed to help you understand your role as a Record Coordinator.  It is comprised of the following sections:</a:t>
            </a:r>
            <a:endParaRPr lang="en-US" dirty="0" smtClean="0"/>
          </a:p>
          <a:p>
            <a:endParaRPr lang="en-US"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Learning Logistics</a:t>
            </a:r>
            <a:r>
              <a:rPr lang="en-US" sz="1100" b="0" u="none" kern="1200" dirty="0" smtClean="0">
                <a:solidFill>
                  <a:schemeClr val="tx1"/>
                </a:solidFill>
                <a:effectLst/>
                <a:latin typeface="+mn-lt"/>
                <a:ea typeface="+mn-ea"/>
                <a:cs typeface="+mn-cs"/>
              </a:rPr>
              <a:t> section of the course, discusses the learning objectives of the course.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One</a:t>
            </a:r>
            <a:r>
              <a:rPr lang="en-US" sz="1100" b="0" u="none" kern="1200" dirty="0" smtClean="0">
                <a:solidFill>
                  <a:schemeClr val="tx1"/>
                </a:solidFill>
                <a:effectLst/>
                <a:latin typeface="+mn-lt"/>
                <a:ea typeface="+mn-ea"/>
                <a:cs typeface="+mn-cs"/>
              </a:rPr>
              <a:t> covers what Records Management does, what records are and the resources available to you.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Two</a:t>
            </a:r>
            <a:r>
              <a:rPr lang="en-US" sz="1100" b="0" u="none" kern="1200" baseline="0" dirty="0" smtClean="0">
                <a:solidFill>
                  <a:schemeClr val="tx1"/>
                </a:solidFill>
                <a:effectLst/>
                <a:latin typeface="+mn-lt"/>
                <a:ea typeface="+mn-ea"/>
                <a:cs typeface="+mn-cs"/>
              </a:rPr>
              <a:t> discusses </a:t>
            </a:r>
            <a:r>
              <a:rPr lang="en-US" sz="1100" b="0" u="none" kern="1200" dirty="0" smtClean="0">
                <a:solidFill>
                  <a:schemeClr val="tx1"/>
                </a:solidFill>
                <a:effectLst/>
                <a:latin typeface="+mn-lt"/>
                <a:ea typeface="+mn-ea"/>
                <a:cs typeface="+mn-cs"/>
              </a:rPr>
              <a:t>your role as a Record Coordinator.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Three</a:t>
            </a:r>
            <a:r>
              <a:rPr lang="en-US" sz="1100" b="0" u="none" kern="1200" dirty="0" smtClean="0">
                <a:solidFill>
                  <a:schemeClr val="tx1"/>
                </a:solidFill>
                <a:effectLst/>
                <a:latin typeface="+mn-lt"/>
                <a:ea typeface="+mn-ea"/>
                <a:cs typeface="+mn-cs"/>
              </a:rPr>
              <a:t>, describes how to inventory your records and create a file plan for your division or department.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Conclusion,</a:t>
            </a:r>
            <a:r>
              <a:rPr lang="en-US" sz="1100" b="0" u="none" kern="1200" dirty="0" smtClean="0">
                <a:solidFill>
                  <a:schemeClr val="tx1"/>
                </a:solidFill>
                <a:effectLst/>
                <a:latin typeface="+mn-lt"/>
                <a:ea typeface="+mn-ea"/>
                <a:cs typeface="+mn-cs"/>
              </a:rPr>
              <a:t> summarizes what you have learned and discuss the help resources available to you.  </a:t>
            </a:r>
          </a:p>
          <a:p>
            <a:endParaRPr lang="en-US"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22</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3138025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a:p>
            <a:r>
              <a:rPr lang="en-US" dirty="0" smtClean="0"/>
              <a:t>As a Record</a:t>
            </a:r>
            <a:r>
              <a:rPr lang="en-US" baseline="0" dirty="0" smtClean="0"/>
              <a:t> Coordinator you are responsible for helping  your department or division to work with department or division to </a:t>
            </a:r>
            <a:r>
              <a:rPr lang="en-US" dirty="0" smtClean="0">
                <a:effectLst/>
              </a:rPr>
              <a:t>meet legal requirements, optimize use of space, minimize cost, and preserve the vital history of CDOT through the identification and retention of necessary documents and the destruction of outdated and obsolete records in a documented and secure process.  </a:t>
            </a:r>
          </a:p>
          <a:p>
            <a:endParaRPr lang="en-US" dirty="0" smtClean="0">
              <a:effectLst/>
            </a:endParaRPr>
          </a:p>
          <a:p>
            <a:r>
              <a:rPr lang="en-US" dirty="0" smtClean="0"/>
              <a:t>This is accomplished by</a:t>
            </a:r>
            <a:r>
              <a:rPr lang="en-US" baseline="0" dirty="0" smtClean="0"/>
              <a:t> working with the Records Management team and carrying out the files plans created for your department.  Remember, throughout the process you are never alone and Records management has created a variety of forms and training to help you with the process.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4243180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a:p>
            <a:r>
              <a:rPr lang="en-US" dirty="0" smtClean="0"/>
              <a:t>As a Record</a:t>
            </a:r>
            <a:r>
              <a:rPr lang="en-US" baseline="0" dirty="0" smtClean="0"/>
              <a:t> Coordinator, you are the first point of contact.  Part of the responsibility to attend meetings so you can have the information your department or division needs.  You will also be trained on how to work with the records found in your department so you can assist with the storing, scanning and shredding of records.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3513206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1468358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10" name="TextBox 9"/>
          <p:cNvSpPr txBox="1"/>
          <p:nvPr/>
        </p:nvSpPr>
        <p:spPr>
          <a:xfrm>
            <a:off x="635001" y="2209800"/>
            <a:ext cx="5752953" cy="523220"/>
          </a:xfrm>
          <a:prstGeom prst="rect">
            <a:avLst/>
          </a:prstGeom>
          <a:noFill/>
        </p:spPr>
        <p:txBody>
          <a:bodyPr wrap="square" rtlCol="0">
            <a:spAutoFit/>
          </a:bodyPr>
          <a:lstStyle/>
          <a:p>
            <a:pPr algn="ctr"/>
            <a:r>
              <a:rPr lang="en-US" sz="2800" dirty="0" smtClean="0"/>
              <a:t>Implementing the File Plan</a:t>
            </a:r>
            <a:endParaRPr lang="en-US" sz="2800" dirty="0" smtClean="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8653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dirty="0" smtClean="0"/>
          </a:p>
          <a:p>
            <a:r>
              <a:rPr lang="en-US" dirty="0" smtClean="0"/>
              <a:t>This course</a:t>
            </a:r>
            <a:r>
              <a:rPr lang="en-US" baseline="0" dirty="0" smtClean="0"/>
              <a:t> is designed to help you understand your role as a Record Coordinator.  It is comprised of the following sections:</a:t>
            </a:r>
            <a:endParaRPr lang="en-US" dirty="0" smtClean="0"/>
          </a:p>
          <a:p>
            <a:endParaRPr lang="en-US"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Learning Logistics</a:t>
            </a:r>
            <a:r>
              <a:rPr lang="en-US" sz="1100" b="0" u="none" kern="1200" dirty="0" smtClean="0">
                <a:solidFill>
                  <a:schemeClr val="tx1"/>
                </a:solidFill>
                <a:effectLst/>
                <a:latin typeface="+mn-lt"/>
                <a:ea typeface="+mn-ea"/>
                <a:cs typeface="+mn-cs"/>
              </a:rPr>
              <a:t> section of the course, discusses the learning objectives of the course.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One</a:t>
            </a:r>
            <a:r>
              <a:rPr lang="en-US" sz="1100" b="0" u="none" kern="1200" dirty="0" smtClean="0">
                <a:solidFill>
                  <a:schemeClr val="tx1"/>
                </a:solidFill>
                <a:effectLst/>
                <a:latin typeface="+mn-lt"/>
                <a:ea typeface="+mn-ea"/>
                <a:cs typeface="+mn-cs"/>
              </a:rPr>
              <a:t> covers what Records Management does, what records are and the resources available to you.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Two</a:t>
            </a:r>
            <a:r>
              <a:rPr lang="en-US" sz="1100" b="0" u="none" kern="1200" baseline="0" dirty="0" smtClean="0">
                <a:solidFill>
                  <a:schemeClr val="tx1"/>
                </a:solidFill>
                <a:effectLst/>
                <a:latin typeface="+mn-lt"/>
                <a:ea typeface="+mn-ea"/>
                <a:cs typeface="+mn-cs"/>
              </a:rPr>
              <a:t> discusses </a:t>
            </a:r>
            <a:r>
              <a:rPr lang="en-US" sz="1100" b="0" u="none" kern="1200" dirty="0" smtClean="0">
                <a:solidFill>
                  <a:schemeClr val="tx1"/>
                </a:solidFill>
                <a:effectLst/>
                <a:latin typeface="+mn-lt"/>
                <a:ea typeface="+mn-ea"/>
                <a:cs typeface="+mn-cs"/>
              </a:rPr>
              <a:t>your role as a Record Coordinator.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Three</a:t>
            </a:r>
            <a:r>
              <a:rPr lang="en-US" sz="1100" b="0" u="none" kern="1200" dirty="0" smtClean="0">
                <a:solidFill>
                  <a:schemeClr val="tx1"/>
                </a:solidFill>
                <a:effectLst/>
                <a:latin typeface="+mn-lt"/>
                <a:ea typeface="+mn-ea"/>
                <a:cs typeface="+mn-cs"/>
              </a:rPr>
              <a:t>, describes how to inventory your records and create a file plan for your division or department.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Conclusion,</a:t>
            </a:r>
            <a:r>
              <a:rPr lang="en-US" sz="1100" b="0" u="none" kern="1200" dirty="0" smtClean="0">
                <a:solidFill>
                  <a:schemeClr val="tx1"/>
                </a:solidFill>
                <a:effectLst/>
                <a:latin typeface="+mn-lt"/>
                <a:ea typeface="+mn-ea"/>
                <a:cs typeface="+mn-cs"/>
              </a:rPr>
              <a:t> summarizes what you have learned and discuss the help resources available to you.  </a:t>
            </a:r>
          </a:p>
          <a:p>
            <a:endParaRPr lang="en-US"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28</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047871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76085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
        <p:nvSpPr>
          <p:cNvPr id="5" name="Rectangle 4"/>
          <p:cNvSpPr/>
          <p:nvPr/>
        </p:nvSpPr>
        <p:spPr>
          <a:xfrm>
            <a:off x="4694790" y="279782"/>
            <a:ext cx="2213803" cy="8795319"/>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311163453"/>
              </p:ext>
            </p:extLst>
          </p:nvPr>
        </p:nvGraphicFramePr>
        <p:xfrm>
          <a:off x="386779" y="457109"/>
          <a:ext cx="6255759" cy="5180953"/>
        </p:xfrm>
        <a:graphic>
          <a:graphicData uri="http://schemas.openxmlformats.org/drawingml/2006/table">
            <a:tbl>
              <a:tblPr firstRow="1" bandRow="1">
                <a:tableStyleId>{5940675A-B579-460E-94D1-54222C63F5DA}</a:tableStyleId>
              </a:tblPr>
              <a:tblGrid>
                <a:gridCol w="5309261"/>
                <a:gridCol w="946498"/>
              </a:tblGrid>
              <a:tr h="470661">
                <a:tc gridSpan="2">
                  <a:txBody>
                    <a:bodyPr/>
                    <a:lstStyle/>
                    <a:p>
                      <a:pPr algn="ctr"/>
                      <a:r>
                        <a:rPr lang="en-US" sz="2800" b="1" dirty="0" smtClean="0"/>
                        <a:t>Table of Contents </a:t>
                      </a:r>
                    </a:p>
                    <a:p>
                      <a:pPr algn="ctr"/>
                      <a:endParaRPr lang="en-US" sz="2800" b="1"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100" b="1" dirty="0"/>
                    </a:p>
                  </a:txBody>
                  <a:tcPr marL="91606" marR="91606" marT="45782" marB="45782">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b="1" dirty="0" smtClean="0"/>
                        <a:t>Document Title</a:t>
                      </a:r>
                      <a:endParaRPr lang="en-US" sz="1100" b="1"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Records</a:t>
                      </a:r>
                      <a:r>
                        <a:rPr lang="en-US" sz="1100" baseline="0" dirty="0" smtClean="0"/>
                        <a:t> Management Project PowerPoint Presentation</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Frequently</a:t>
                      </a:r>
                      <a:r>
                        <a:rPr lang="en-US" sz="1100" baseline="0" dirty="0" smtClean="0"/>
                        <a:t> Asked Questions (FAQs)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 1</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PD 051.1 Requirements for</a:t>
                      </a:r>
                      <a:r>
                        <a:rPr lang="en-US" sz="1100" baseline="0" dirty="0" smtClean="0"/>
                        <a:t> the Retention of Documents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 </a:t>
                      </a:r>
                      <a:r>
                        <a:rPr lang="en-US" sz="1100" b="1" dirty="0" smtClean="0"/>
                        <a:t>2</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Retention Schedule from the Colorado State Archives (GENERAL)</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 </a:t>
                      </a:r>
                      <a:r>
                        <a:rPr lang="en-US" sz="1100" b="1" dirty="0" smtClean="0"/>
                        <a:t>3 </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Retention Schedule UNIQUE to CDOT</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 </a:t>
                      </a:r>
                      <a:r>
                        <a:rPr lang="en-US" sz="1100" b="1" dirty="0" smtClean="0"/>
                        <a:t>4</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Records Inventory</a:t>
                      </a:r>
                      <a:r>
                        <a:rPr lang="en-US" sz="1100" baseline="0" dirty="0" smtClean="0"/>
                        <a:t> Spreadsheet (example)</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 </a:t>
                      </a:r>
                      <a:r>
                        <a:rPr lang="en-US" sz="1100" b="1" dirty="0" smtClean="0"/>
                        <a:t>5</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File Plan Spreadsheet (example)</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 </a:t>
                      </a:r>
                      <a:r>
                        <a:rPr lang="en-US" sz="1100" b="1" dirty="0" smtClean="0"/>
                        <a:t>6</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smtClean="0"/>
              <a:t>Tab</a:t>
            </a:r>
            <a:r>
              <a:rPr lang="en-US" b="1" baseline="0" dirty="0" smtClean="0"/>
              <a:t> 05 – Records Inventory Spreadsheet </a:t>
            </a:r>
          </a:p>
          <a:p>
            <a:endParaRPr lang="en-US"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smtClean="0"/>
              <a:t>When you and your supervisor have determined</a:t>
            </a:r>
            <a:r>
              <a:rPr lang="en-US" baseline="0" dirty="0" smtClean="0"/>
              <a:t> that your records must be stored in paper form, the first step is to use the Inventory Form to document which records you are storing. This will help the Records Coordinator and Records Management team assign a retention period to the records.  Don’t worry about filling out the proper retention period – the Records Management team will fill out that part of the form.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2640117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b="1"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1257846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Now its</a:t>
            </a:r>
            <a:r>
              <a:rPr lang="en-US" baseline="0" dirty="0" smtClean="0"/>
              <a:t> your turn to practice what you have learned.  To complete the exercise:</a:t>
            </a:r>
          </a:p>
          <a:p>
            <a:pPr marL="171450" indent="-171450">
              <a:buFont typeface="Arial" panose="020B0604020202020204" pitchFamily="34" charset="0"/>
              <a:buChar char="•"/>
            </a:pPr>
            <a:r>
              <a:rPr lang="en-US" baseline="0" dirty="0" smtClean="0"/>
              <a:t>Read the instructions on the slide</a:t>
            </a:r>
          </a:p>
          <a:p>
            <a:pPr marL="171450" indent="-171450">
              <a:buFont typeface="Arial" panose="020B0604020202020204" pitchFamily="34" charset="0"/>
              <a:buChar char="•"/>
            </a:pPr>
            <a:r>
              <a:rPr lang="en-US" baseline="0" dirty="0" smtClean="0"/>
              <a:t>Use the sample Records Inventory Spreadsheet provided by you instructor to complete the exercise</a:t>
            </a:r>
          </a:p>
          <a:p>
            <a:pPr marL="171450" indent="-171450">
              <a:buFont typeface="Arial" panose="020B0604020202020204" pitchFamily="34" charset="0"/>
              <a:buChar char="•"/>
            </a:pPr>
            <a:r>
              <a:rPr lang="en-US" baseline="0" dirty="0" smtClean="0"/>
              <a:t>Feel free to ask questions during the exercise</a:t>
            </a:r>
          </a:p>
          <a:p>
            <a:pPr marL="171450" indent="-171450">
              <a:buFont typeface="Arial" panose="020B0604020202020204" pitchFamily="34" charset="0"/>
              <a:buChar char="•"/>
            </a:pPr>
            <a:r>
              <a:rPr lang="en-US" baseline="0" dirty="0" smtClean="0"/>
              <a:t>Be prepared to share the results of the exercise when you are done</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3887191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5 – File Plan Spreadsheet</a:t>
            </a:r>
          </a:p>
          <a:p>
            <a:endParaRPr lang="en-US" dirty="0" smtClean="0"/>
          </a:p>
          <a:p>
            <a:r>
              <a:rPr lang="en-US" dirty="0" smtClean="0"/>
              <a:t>The File</a:t>
            </a:r>
            <a:r>
              <a:rPr lang="en-US" baseline="0" dirty="0" smtClean="0"/>
              <a:t> Plan is a document that you work with your division or department to create.  The goal of the File Plan is to describe the type of files that are created by your division or department and describe what should typically be done with them and who is responsible for them.  A good file plan saves you time as everything you need to know about records is in one place.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2178560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a:p>
            <a:r>
              <a:rPr lang="en-US" dirty="0" smtClean="0"/>
              <a:t>When you are creating the File</a:t>
            </a:r>
            <a:r>
              <a:rPr lang="en-US" baseline="0" dirty="0" smtClean="0"/>
              <a:t> Plan you only need to create one for records.  The slide above is a reminder on the types of documents you should not include.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54259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b="1" dirty="0" smtClean="0"/>
          </a:p>
          <a:p>
            <a:r>
              <a:rPr lang="en-US" dirty="0" smtClean="0"/>
              <a:t>A</a:t>
            </a:r>
            <a:r>
              <a:rPr lang="en-US" baseline="0" dirty="0" smtClean="0"/>
              <a:t> good File Plan needs to include the title of the record, a description of the records, what is done with the record and duplicates.   It also provides examples of the documents.  In some cases, such as the Basis for Legal Retention field, you may need help. Please do not hesitate to contact us if you need help.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44819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Now its</a:t>
            </a:r>
            <a:r>
              <a:rPr lang="en-US" baseline="0" dirty="0" smtClean="0"/>
              <a:t> your turn to practice what you have learned.  To complete the exercise:</a:t>
            </a:r>
          </a:p>
          <a:p>
            <a:pPr marL="171450" indent="-171450">
              <a:buFont typeface="Arial" panose="020B0604020202020204" pitchFamily="34" charset="0"/>
              <a:buChar char="•"/>
            </a:pPr>
            <a:r>
              <a:rPr lang="en-US" baseline="0" dirty="0" smtClean="0"/>
              <a:t>Read the instructions on the slide</a:t>
            </a:r>
          </a:p>
          <a:p>
            <a:pPr marL="171450" indent="-171450">
              <a:buFont typeface="Arial" panose="020B0604020202020204" pitchFamily="34" charset="0"/>
              <a:buChar char="•"/>
            </a:pPr>
            <a:r>
              <a:rPr lang="en-US" baseline="0" dirty="0" smtClean="0"/>
              <a:t>Use the sample File Plan Spreadsheet provided by you instructor to complete the exercise</a:t>
            </a:r>
          </a:p>
          <a:p>
            <a:pPr marL="171450" indent="-171450">
              <a:buFont typeface="Arial" panose="020B0604020202020204" pitchFamily="34" charset="0"/>
              <a:buChar char="•"/>
            </a:pPr>
            <a:r>
              <a:rPr lang="en-US" baseline="0" dirty="0" smtClean="0"/>
              <a:t>Feel free to ask questions during the exercise</a:t>
            </a:r>
          </a:p>
          <a:p>
            <a:pPr marL="171450" indent="-171450">
              <a:buFont typeface="Arial" panose="020B0604020202020204" pitchFamily="34" charset="0"/>
              <a:buChar char="•"/>
            </a:pPr>
            <a:r>
              <a:rPr lang="en-US" baseline="0" dirty="0" smtClean="0"/>
              <a:t>Be prepared to share the results of the exercise when you are done</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1938021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3783989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a:p>
            <a:r>
              <a:rPr lang="en-US" dirty="0" smtClean="0"/>
              <a:t>When documents are shredded by a shredding company,</a:t>
            </a:r>
            <a:r>
              <a:rPr lang="en-US" baseline="0" dirty="0" smtClean="0"/>
              <a:t> the company requests a name for a person to whom they should send the certificate of destruction. This ensures CDOT that the documents were shredded so that no information can be retrieved, and confirms the quantity destroyed.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3728386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10" name="TextBox 9"/>
          <p:cNvSpPr txBox="1"/>
          <p:nvPr/>
        </p:nvSpPr>
        <p:spPr>
          <a:xfrm>
            <a:off x="635001" y="2209800"/>
            <a:ext cx="5752953" cy="523220"/>
          </a:xfrm>
          <a:prstGeom prst="rect">
            <a:avLst/>
          </a:prstGeom>
          <a:noFill/>
        </p:spPr>
        <p:txBody>
          <a:bodyPr wrap="square" rtlCol="0">
            <a:spAutoFit/>
          </a:bodyPr>
          <a:lstStyle/>
          <a:p>
            <a:pPr algn="ctr"/>
            <a:r>
              <a:rPr lang="en-US" sz="2800" dirty="0" smtClean="0"/>
              <a:t>Conclusion </a:t>
            </a:r>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630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r>
              <a:rPr lang="en-US" dirty="0" smtClean="0"/>
              <a:t>:</a:t>
            </a:r>
          </a:p>
          <a:p>
            <a:endParaRPr lang="en-US" dirty="0" smtClean="0"/>
          </a:p>
          <a:p>
            <a:r>
              <a:rPr lang="en-US" dirty="0" smtClean="0"/>
              <a:t>This course</a:t>
            </a:r>
            <a:r>
              <a:rPr lang="en-US" baseline="0" dirty="0" smtClean="0"/>
              <a:t> is designed to help you understand your role as a Record Coordinator.  It is comprised of the following sections:</a:t>
            </a:r>
            <a:endParaRPr lang="en-US" dirty="0" smtClean="0"/>
          </a:p>
          <a:p>
            <a:endParaRPr lang="en-US"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Learning Logistics</a:t>
            </a:r>
            <a:r>
              <a:rPr lang="en-US" sz="1100" b="0" u="none" kern="1200" dirty="0" smtClean="0">
                <a:solidFill>
                  <a:schemeClr val="tx1"/>
                </a:solidFill>
                <a:effectLst/>
                <a:latin typeface="+mn-lt"/>
                <a:ea typeface="+mn-ea"/>
                <a:cs typeface="+mn-cs"/>
              </a:rPr>
              <a:t> section of the course, discusses the learning objectives of the course.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One</a:t>
            </a:r>
            <a:r>
              <a:rPr lang="en-US" sz="1100" b="0" u="none" kern="1200" dirty="0" smtClean="0">
                <a:solidFill>
                  <a:schemeClr val="tx1"/>
                </a:solidFill>
                <a:effectLst/>
                <a:latin typeface="+mn-lt"/>
                <a:ea typeface="+mn-ea"/>
                <a:cs typeface="+mn-cs"/>
              </a:rPr>
              <a:t> covers what Records Management does, what records are and the resources available to you.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Two</a:t>
            </a:r>
            <a:r>
              <a:rPr lang="en-US" sz="1100" b="0" u="none" kern="1200" baseline="0" dirty="0" smtClean="0">
                <a:solidFill>
                  <a:schemeClr val="tx1"/>
                </a:solidFill>
                <a:effectLst/>
                <a:latin typeface="+mn-lt"/>
                <a:ea typeface="+mn-ea"/>
                <a:cs typeface="+mn-cs"/>
              </a:rPr>
              <a:t> discusses </a:t>
            </a:r>
            <a:r>
              <a:rPr lang="en-US" sz="1100" b="0" u="none" kern="1200" dirty="0" smtClean="0">
                <a:solidFill>
                  <a:schemeClr val="tx1"/>
                </a:solidFill>
                <a:effectLst/>
                <a:latin typeface="+mn-lt"/>
                <a:ea typeface="+mn-ea"/>
                <a:cs typeface="+mn-cs"/>
              </a:rPr>
              <a:t>your role as a Record Coordinator.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Three</a:t>
            </a:r>
            <a:r>
              <a:rPr lang="en-US" sz="1100" b="0" u="none" kern="1200" dirty="0" smtClean="0">
                <a:solidFill>
                  <a:schemeClr val="tx1"/>
                </a:solidFill>
                <a:effectLst/>
                <a:latin typeface="+mn-lt"/>
                <a:ea typeface="+mn-ea"/>
                <a:cs typeface="+mn-cs"/>
              </a:rPr>
              <a:t>, describes how to inventory your records and create a file plan for your division or department.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Conclusion,</a:t>
            </a:r>
            <a:r>
              <a:rPr lang="en-US" sz="1100" b="0" u="none" kern="1200" dirty="0" smtClean="0">
                <a:solidFill>
                  <a:schemeClr val="tx1"/>
                </a:solidFill>
                <a:effectLst/>
                <a:latin typeface="+mn-lt"/>
                <a:ea typeface="+mn-ea"/>
                <a:cs typeface="+mn-cs"/>
              </a:rPr>
              <a:t> summarizes what you have learned and discuss the help resources available to you.  </a:t>
            </a:r>
          </a:p>
          <a:p>
            <a:endParaRPr lang="en-US"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
        <p:nvSpPr>
          <p:cNvPr id="5" name="Notes Placeholder 2"/>
          <p:cNvSpPr txBox="1">
            <a:spLocks/>
          </p:cNvSpPr>
          <p:nvPr/>
        </p:nvSpPr>
        <p:spPr>
          <a:xfrm>
            <a:off x="4926564" y="655128"/>
            <a:ext cx="1940768" cy="8308060"/>
          </a:xfrm>
          <a:prstGeom prst="rect">
            <a:avLst/>
          </a:prstGeom>
          <a:solidFill>
            <a:schemeClr val="lt1"/>
          </a:solidFill>
          <a:ln w="12700" cap="flat" cmpd="sng" algn="ctr">
            <a:solidFill>
              <a:schemeClr val="dk1"/>
            </a:solidFill>
            <a:prstDash val="solid"/>
          </a:ln>
          <a:effectLst/>
        </p:spPr>
        <p:txBody>
          <a:bodyPr vert="horz" lIns="93317" tIns="46659" rIns="93317" bIns="46659" rtlCol="0"/>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dirty="0" smtClean="0"/>
          </a:p>
          <a:p>
            <a:pPr marL="171450" indent="-171450">
              <a:buFont typeface="Arial" panose="020B0604020202020204" pitchFamily="34" charset="0"/>
              <a:buChar char="•"/>
            </a:pPr>
            <a:endParaRPr lang="en-US" dirty="0" smtClean="0"/>
          </a:p>
          <a:p>
            <a:endParaRPr lang="en-US" dirty="0"/>
          </a:p>
          <a:p>
            <a:endParaRPr lang="en-US" dirty="0"/>
          </a:p>
        </p:txBody>
      </p:sp>
    </p:spTree>
    <p:extLst>
      <p:ext uri="{BB962C8B-B14F-4D97-AF65-F5344CB8AC3E}">
        <p14:creationId xmlns:p14="http://schemas.microsoft.com/office/powerpoint/2010/main" val="1181456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dirty="0" smtClean="0"/>
          </a:p>
          <a:p>
            <a:r>
              <a:rPr lang="en-US" dirty="0" smtClean="0"/>
              <a:t>This course</a:t>
            </a:r>
            <a:r>
              <a:rPr lang="en-US" baseline="0" dirty="0" smtClean="0"/>
              <a:t> is designed to help you understand your role as a Record Coordinator.  It is comprised of the following sections:</a:t>
            </a:r>
            <a:endParaRPr lang="en-US" dirty="0" smtClean="0"/>
          </a:p>
          <a:p>
            <a:endParaRPr lang="en-US"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Learning Logistics</a:t>
            </a:r>
            <a:r>
              <a:rPr lang="en-US" sz="1100" b="0" u="none" kern="1200" dirty="0" smtClean="0">
                <a:solidFill>
                  <a:schemeClr val="tx1"/>
                </a:solidFill>
                <a:effectLst/>
                <a:latin typeface="+mn-lt"/>
                <a:ea typeface="+mn-ea"/>
                <a:cs typeface="+mn-cs"/>
              </a:rPr>
              <a:t> section of the course, discusses the learning objectives of the course.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One</a:t>
            </a:r>
            <a:r>
              <a:rPr lang="en-US" sz="1100" b="0" u="none" kern="1200" dirty="0" smtClean="0">
                <a:solidFill>
                  <a:schemeClr val="tx1"/>
                </a:solidFill>
                <a:effectLst/>
                <a:latin typeface="+mn-lt"/>
                <a:ea typeface="+mn-ea"/>
                <a:cs typeface="+mn-cs"/>
              </a:rPr>
              <a:t> covers what Records Management does, what records are and the resources available to you.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Two</a:t>
            </a:r>
            <a:r>
              <a:rPr lang="en-US" sz="1100" b="0" u="none" kern="1200" baseline="0" dirty="0" smtClean="0">
                <a:solidFill>
                  <a:schemeClr val="tx1"/>
                </a:solidFill>
                <a:effectLst/>
                <a:latin typeface="+mn-lt"/>
                <a:ea typeface="+mn-ea"/>
                <a:cs typeface="+mn-cs"/>
              </a:rPr>
              <a:t> discusses </a:t>
            </a:r>
            <a:r>
              <a:rPr lang="en-US" sz="1100" b="0" u="none" kern="1200" dirty="0" smtClean="0">
                <a:solidFill>
                  <a:schemeClr val="tx1"/>
                </a:solidFill>
                <a:effectLst/>
                <a:latin typeface="+mn-lt"/>
                <a:ea typeface="+mn-ea"/>
                <a:cs typeface="+mn-cs"/>
              </a:rPr>
              <a:t>your role as a Record Coordinator.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Three</a:t>
            </a:r>
            <a:r>
              <a:rPr lang="en-US" sz="1100" b="0" u="none" kern="1200" dirty="0" smtClean="0">
                <a:solidFill>
                  <a:schemeClr val="tx1"/>
                </a:solidFill>
                <a:effectLst/>
                <a:latin typeface="+mn-lt"/>
                <a:ea typeface="+mn-ea"/>
                <a:cs typeface="+mn-cs"/>
              </a:rPr>
              <a:t>, describes how to inventory your records and create a file plan for your division or department.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Conclusion,</a:t>
            </a:r>
            <a:r>
              <a:rPr lang="en-US" sz="1100" b="0" u="none" kern="1200" dirty="0" smtClean="0">
                <a:solidFill>
                  <a:schemeClr val="tx1"/>
                </a:solidFill>
                <a:effectLst/>
                <a:latin typeface="+mn-lt"/>
                <a:ea typeface="+mn-ea"/>
                <a:cs typeface="+mn-cs"/>
              </a:rPr>
              <a:t> summarizes what you have learned and discuss the help resources available to you.  </a:t>
            </a:r>
          </a:p>
          <a:p>
            <a:endParaRPr lang="en-US"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40</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1812819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467" indent="-229467">
              <a:defRPr/>
            </a:pPr>
            <a:r>
              <a:rPr lang="en-US" dirty="0" smtClean="0"/>
              <a:t>Notes</a:t>
            </a:r>
            <a:r>
              <a:rPr lang="en-US" dirty="0"/>
              <a:t>:</a:t>
            </a:r>
          </a:p>
          <a:p>
            <a:pPr marL="229467" indent="-229467">
              <a:defRPr/>
            </a:pPr>
            <a:endParaRPr lang="en-US" b="0" dirty="0" smtClean="0">
              <a:solidFill>
                <a:srgbClr val="FF0000"/>
              </a:solidFill>
            </a:endParaRPr>
          </a:p>
          <a:p>
            <a:pPr marL="229467" indent="-229467">
              <a:buFont typeface="Arial" pitchFamily="34" charset="0"/>
              <a:buChar char="•"/>
              <a:defRPr/>
            </a:pPr>
            <a:r>
              <a:rPr lang="en-US" b="0" dirty="0" smtClean="0"/>
              <a:t>The slide above contains what you should now</a:t>
            </a:r>
            <a:r>
              <a:rPr lang="en-US" b="0" baseline="0" dirty="0" smtClean="0"/>
              <a:t> be able to do with the help of the training material.  If you have questions about the content after this course refer to the next slide for the name and contact information of the people who can help.</a:t>
            </a:r>
          </a:p>
          <a:p>
            <a:pPr marL="229467" indent="-229467">
              <a:buFont typeface="Arial" pitchFamily="34" charset="0"/>
              <a:buChar char="•"/>
              <a:defRPr/>
            </a:pPr>
            <a:r>
              <a:rPr lang="en-US" b="0" baseline="0" dirty="0" smtClean="0"/>
              <a:t>If you have a question now, please ask.  You will have another chance at the end of the course, after we discuss where you are able to get help and the resources that are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41</a:t>
            </a:fld>
            <a:endParaRPr lang="en-US" dirty="0" smtClean="0"/>
          </a:p>
        </p:txBody>
      </p:sp>
    </p:spTree>
    <p:extLst>
      <p:ext uri="{BB962C8B-B14F-4D97-AF65-F5344CB8AC3E}">
        <p14:creationId xmlns:p14="http://schemas.microsoft.com/office/powerpoint/2010/main" val="2585474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r>
              <a:rPr lang="en-US" dirty="0" smtClean="0"/>
              <a:t>:</a:t>
            </a:r>
          </a:p>
          <a:p>
            <a:endParaRPr lang="en-US" dirty="0" smtClean="0"/>
          </a:p>
          <a:p>
            <a:r>
              <a:rPr lang="en-US" dirty="0" smtClean="0"/>
              <a:t>The Records on</a:t>
            </a:r>
            <a:r>
              <a:rPr lang="en-US" baseline="0" dirty="0" smtClean="0"/>
              <a:t> the Move eLearning is the next course in your training on Records Management.  In order to take the course you will need to have a link.  This will be provided to you in the near future.  </a:t>
            </a:r>
            <a:endParaRPr lang="en-US"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42</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315049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As </a:t>
            </a:r>
            <a:r>
              <a:rPr lang="en-US" dirty="0"/>
              <a:t>the date of the move comes </a:t>
            </a:r>
            <a:r>
              <a:rPr lang="en-US" dirty="0" smtClean="0"/>
              <a:t>closer, </a:t>
            </a:r>
            <a:r>
              <a:rPr lang="en-US" dirty="0"/>
              <a:t>we</a:t>
            </a:r>
            <a:r>
              <a:rPr lang="en-US" baseline="0" dirty="0"/>
              <a:t> will be helping you with the move by providing a variety of </a:t>
            </a:r>
            <a:r>
              <a:rPr lang="en-US" baseline="0" dirty="0" smtClean="0"/>
              <a:t>services to help you prepare your records.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Tree>
    <p:extLst>
      <p:ext uri="{BB962C8B-B14F-4D97-AF65-F5344CB8AC3E}">
        <p14:creationId xmlns:p14="http://schemas.microsoft.com/office/powerpoint/2010/main" val="38982322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Notes:</a:t>
            </a:r>
            <a:endParaRPr lang="en-US" b="1" dirty="0" smtClean="0"/>
          </a:p>
          <a:p>
            <a:endParaRPr lang="en-US" b="0" dirty="0" smtClean="0"/>
          </a:p>
          <a:p>
            <a:r>
              <a:rPr lang="en-US" b="0" dirty="0" smtClean="0"/>
              <a:t>Now let’s review the parking lot questions.</a:t>
            </a:r>
            <a:r>
              <a:rPr lang="en-US" b="0" baseline="0" dirty="0" smtClean="0"/>
              <a:t>  If there are any questions that have not been answered, then they will be answered via email within three working days.</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44</a:t>
            </a:fld>
            <a:endParaRPr lang="en-US" dirty="0" smtClean="0"/>
          </a:p>
        </p:txBody>
      </p:sp>
    </p:spTree>
    <p:extLst>
      <p:ext uri="{BB962C8B-B14F-4D97-AF65-F5344CB8AC3E}">
        <p14:creationId xmlns:p14="http://schemas.microsoft.com/office/powerpoint/2010/main" val="382685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a:defRPr/>
            </a:pPr>
            <a:r>
              <a:rPr lang="en-US" b="0" dirty="0" smtClean="0"/>
              <a:t>The list on the slide above</a:t>
            </a:r>
            <a:r>
              <a:rPr lang="en-US" b="0" baseline="0" dirty="0" smtClean="0"/>
              <a:t> are the high level leaning objectives for this course.  Upon completing this course you should be familiar with the course and be able to perform all of the listed actions.  This slide repeats at the end of the course and you will be shown the course objectives again and will be able to ask questions about anything you do not understand.</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1" dirty="0" smtClean="0"/>
          </a:p>
          <a:p>
            <a:pPr marL="0" indent="0">
              <a:buFont typeface="Arial" pitchFamily="34" charset="0"/>
              <a:buNone/>
              <a:defRPr/>
            </a:pPr>
            <a:r>
              <a:rPr lang="en-US" b="0" dirty="0" smtClean="0"/>
              <a:t>Please take a moment</a:t>
            </a:r>
            <a:r>
              <a:rPr lang="en-US" b="0" baseline="0" dirty="0" smtClean="0"/>
              <a:t> to introduce yourself to the other participants in the course and the instructor.  When you introduce yourself, include you name, role within CDOT and any expectations you may have of the course.</a:t>
            </a:r>
            <a:endParaRPr lang="en-US" b="0" dirty="0" smtClean="0"/>
          </a:p>
          <a:p>
            <a:pPr>
              <a:defRPr/>
            </a:pPr>
            <a:endParaRPr lang="en-US" b="0" baseline="0"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6</a:t>
            </a:fld>
            <a:endParaRPr lang="en-US" dirty="0" smtClean="0"/>
          </a:p>
        </p:txBody>
      </p:sp>
    </p:spTree>
    <p:extLst>
      <p:ext uri="{BB962C8B-B14F-4D97-AF65-F5344CB8AC3E}">
        <p14:creationId xmlns:p14="http://schemas.microsoft.com/office/powerpoint/2010/main" val="1339998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defTabSz="915772">
              <a:defRPr/>
            </a:pPr>
            <a:endParaRPr lang="en-US" b="0" dirty="0" smtClean="0"/>
          </a:p>
          <a:p>
            <a:pPr defTabSz="915772">
              <a:defRPr/>
            </a:pPr>
            <a:r>
              <a:rPr lang="en-US" b="0" baseline="0" dirty="0" smtClean="0"/>
              <a:t>When you are in the classroom, please feel free to ask questions to the instructor and refrain from side conversations.  </a:t>
            </a:r>
          </a:p>
          <a:p>
            <a:pPr defTabSz="915772">
              <a:defRPr/>
            </a:pPr>
            <a:endParaRPr lang="en-US" dirty="0" smtClean="0"/>
          </a:p>
          <a:p>
            <a:pPr defTabSz="915772">
              <a:defRPr/>
            </a:pPr>
            <a:r>
              <a:rPr lang="en-US" b="0" baseline="0" dirty="0" smtClean="0"/>
              <a:t>The exercises in this course exist to provide you with a chance to practice the content of the course. Please participate.  If there is a question the instructor is not able to answer they will add it to the parking lot.  They will provide an answer to you within three working days.  </a:t>
            </a:r>
            <a:endParaRPr lang="en-US" b="0" dirty="0" smtClean="0"/>
          </a:p>
          <a:p>
            <a:pPr defTabSz="915772">
              <a:defRPr/>
            </a:pPr>
            <a:endParaRPr lang="en-US" b="0" dirty="0" smtClean="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dirty="0" smtClean="0"/>
          </a:p>
        </p:txBody>
      </p:sp>
    </p:spTree>
    <p:extLst>
      <p:ext uri="{BB962C8B-B14F-4D97-AF65-F5344CB8AC3E}">
        <p14:creationId xmlns:p14="http://schemas.microsoft.com/office/powerpoint/2010/main" val="192423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1" dirty="0" smtClean="0"/>
          </a:p>
          <a:p>
            <a:pPr marL="0" indent="0">
              <a:buFont typeface="Arial" pitchFamily="34" charset="0"/>
              <a:buNone/>
              <a:defRPr/>
            </a:pPr>
            <a:r>
              <a:rPr lang="en-US" b="0" dirty="0" smtClean="0"/>
              <a:t>Take</a:t>
            </a:r>
            <a:r>
              <a:rPr lang="en-US" b="0" baseline="0" dirty="0" smtClean="0"/>
              <a:t> a moment to turn off, or silence your cell phones.  This is your time to learn.  Please r</a:t>
            </a:r>
            <a:r>
              <a:rPr lang="en-US" b="0" dirty="0" smtClean="0"/>
              <a:t>efrain from browsing the Internet, sending/reading text messages, or sending/reading e-mails during class.</a:t>
            </a:r>
            <a:r>
              <a:rPr lang="en-US" b="0" baseline="0" dirty="0" smtClean="0"/>
              <a:t>  </a:t>
            </a:r>
            <a:r>
              <a:rPr lang="en-US" b="0" dirty="0" smtClean="0"/>
              <a:t>Participate</a:t>
            </a:r>
            <a:r>
              <a:rPr lang="en-US" b="0" baseline="0" dirty="0" smtClean="0"/>
              <a:t> in the course and listen, and refrain from having side conversations.  </a:t>
            </a:r>
            <a:r>
              <a:rPr lang="en-US" b="0" dirty="0" smtClean="0"/>
              <a:t>Be sure to</a:t>
            </a:r>
            <a:r>
              <a:rPr lang="en-US" b="0" baseline="0" dirty="0" smtClean="0"/>
              <a:t> </a:t>
            </a:r>
            <a:r>
              <a:rPr lang="en-US" b="0" dirty="0" smtClean="0"/>
              <a:t>attend the entire class to get credit for the course; </a:t>
            </a:r>
            <a:r>
              <a:rPr lang="en-US" b="0" i="1" dirty="0" smtClean="0"/>
              <a:t>if more than 15 minutes are missed you will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dirty="0" smtClean="0"/>
          </a:p>
        </p:txBody>
      </p:sp>
    </p:spTree>
    <p:extLst>
      <p:ext uri="{BB962C8B-B14F-4D97-AF65-F5344CB8AC3E}">
        <p14:creationId xmlns:p14="http://schemas.microsoft.com/office/powerpoint/2010/main" val="41638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10" name="TextBox 9"/>
          <p:cNvSpPr txBox="1"/>
          <p:nvPr/>
        </p:nvSpPr>
        <p:spPr>
          <a:xfrm>
            <a:off x="635001" y="2209800"/>
            <a:ext cx="5752953" cy="954107"/>
          </a:xfrm>
          <a:prstGeom prst="rect">
            <a:avLst/>
          </a:prstGeom>
          <a:noFill/>
        </p:spPr>
        <p:txBody>
          <a:bodyPr wrap="square" rtlCol="0">
            <a:spAutoFit/>
          </a:bodyPr>
          <a:lstStyle/>
          <a:p>
            <a:pPr algn="ctr"/>
            <a:r>
              <a:rPr lang="en-US" sz="2800" dirty="0" smtClean="0"/>
              <a:t>Introduction to Records Management and Records</a:t>
            </a:r>
            <a:endParaRPr lang="en-US" dirty="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1442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4.xml"/><Relationship Id="rId5" Type="http://schemas.openxmlformats.org/officeDocument/2006/relationships/hyperlink" Target="mailto:Dot_Records_Mgmt@state.co.us" TargetMode="Externa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hyperlink" Target="http://intranet.dot.state.co.us/business/records-management" TargetMode="External"/><Relationship Id="rId4" Type="http://schemas.openxmlformats.org/officeDocument/2006/relationships/hyperlink" Target="http://intranet.dot.state.co.us/business/records-management/records-management"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1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8.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9.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33.xml"/><Relationship Id="rId6" Type="http://schemas.openxmlformats.org/officeDocument/2006/relationships/comments" Target="../comments/comment1.xml"/><Relationship Id="rId5" Type="http://schemas.openxmlformats.org/officeDocument/2006/relationships/image" Target="../media/image22.png"/><Relationship Id="rId4" Type="http://schemas.openxmlformats.org/officeDocument/2006/relationships/hyperlink" Target="Inventory_Sheet.xlsx"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24.png"/><Relationship Id="rId4" Type="http://schemas.openxmlformats.org/officeDocument/2006/relationships/hyperlink" Target="HR%20File%20Plan.xlsx"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1.xml"/><Relationship Id="rId1" Type="http://schemas.openxmlformats.org/officeDocument/2006/relationships/tags" Target="../tags/tag45.xml"/><Relationship Id="rId4" Type="http://schemas.openxmlformats.org/officeDocument/2006/relationships/image" Target="../media/image26.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58439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765" y="1417320"/>
            <a:ext cx="7885355" cy="4754880"/>
          </a:xfrm>
        </p:spPr>
        <p:txBody>
          <a:bodyPr/>
          <a:lstStyle/>
          <a:p>
            <a:endParaRPr lang="en-US" sz="2600" dirty="0" smtClean="0"/>
          </a:p>
          <a:p>
            <a:pPr marL="457200" indent="-457200">
              <a:buFont typeface="Arial"/>
              <a:buChar char="•"/>
            </a:pPr>
            <a:r>
              <a:rPr lang="en-US" sz="2600" dirty="0" smtClean="0"/>
              <a:t>Learning Logistics</a:t>
            </a:r>
          </a:p>
          <a:p>
            <a:pPr marL="457200" indent="-457200">
              <a:buFont typeface="Arial"/>
              <a:buChar char="•"/>
            </a:pPr>
            <a:r>
              <a:rPr lang="en-US" sz="2600" b="1" dirty="0" smtClean="0"/>
              <a:t>Section </a:t>
            </a:r>
            <a:r>
              <a:rPr lang="en-US" sz="2600" b="1" dirty="0" smtClean="0"/>
              <a:t>1 – Introduction to Records Management  </a:t>
            </a:r>
          </a:p>
          <a:p>
            <a:r>
              <a:rPr lang="en-US" sz="2600" b="1" dirty="0" smtClean="0"/>
              <a:t>		   and Records</a:t>
            </a:r>
            <a:endParaRPr lang="en-US" sz="2600" b="1" dirty="0"/>
          </a:p>
          <a:p>
            <a:pPr marL="457200" indent="-457200">
              <a:buFont typeface="Arial"/>
              <a:buChar char="•"/>
            </a:pPr>
            <a:r>
              <a:rPr lang="en-US" sz="2600" dirty="0" smtClean="0"/>
              <a:t>Section </a:t>
            </a:r>
            <a:r>
              <a:rPr lang="en-US" sz="2600" dirty="0"/>
              <a:t>2</a:t>
            </a:r>
            <a:r>
              <a:rPr lang="en-US" sz="2600" dirty="0" smtClean="0"/>
              <a:t> – Record Coordinator Responsibilities</a:t>
            </a:r>
          </a:p>
          <a:p>
            <a:pPr marL="457200" indent="-457200">
              <a:buFont typeface="Arial"/>
              <a:buChar char="•"/>
            </a:pPr>
            <a:r>
              <a:rPr lang="en-US" sz="2600" dirty="0" smtClean="0"/>
              <a:t>Section 3 – Implementing </a:t>
            </a:r>
            <a:r>
              <a:rPr lang="en-US" sz="2600" dirty="0" smtClean="0"/>
              <a:t>the </a:t>
            </a:r>
            <a:r>
              <a:rPr lang="en-US" sz="2600" dirty="0" smtClean="0"/>
              <a:t>File </a:t>
            </a:r>
            <a:r>
              <a:rPr lang="en-US" sz="2600" dirty="0" smtClean="0"/>
              <a:t>Plan</a:t>
            </a:r>
          </a:p>
          <a:p>
            <a:pPr marL="457200" indent="-457200">
              <a:buFont typeface="Arial"/>
              <a:buChar char="•"/>
            </a:pPr>
            <a:r>
              <a:rPr lang="en-US" sz="2600" dirty="0" smtClean="0"/>
              <a:t>Conclusion</a:t>
            </a:r>
            <a:endParaRPr lang="en-US" sz="2600" dirty="0" smtClean="0"/>
          </a:p>
          <a:p>
            <a:endParaRPr lang="en-US" sz="2600" b="1"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435629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640080" lvl="0" indent="-342900">
              <a:buFont typeface="Arial" panose="020B0604020202020204" pitchFamily="34" charset="0"/>
              <a:buChar char="•"/>
            </a:pPr>
            <a:r>
              <a:rPr lang="en-US" sz="2400" dirty="0" smtClean="0"/>
              <a:t>Identify the Records Management </a:t>
            </a:r>
            <a:r>
              <a:rPr lang="en-US" sz="2400" dirty="0" smtClean="0"/>
              <a:t>Team and their Website</a:t>
            </a:r>
            <a:endParaRPr lang="en-US" sz="2400" dirty="0" smtClean="0"/>
          </a:p>
          <a:p>
            <a:pPr marL="640080" lvl="0" indent="-342900">
              <a:buFont typeface="Arial" panose="020B0604020202020204" pitchFamily="34" charset="0"/>
              <a:buChar char="•"/>
            </a:pPr>
            <a:r>
              <a:rPr lang="en-US" sz="2400" dirty="0" smtClean="0"/>
              <a:t>Describe what Records Management does at CDOT</a:t>
            </a:r>
          </a:p>
          <a:p>
            <a:pPr marL="640080" lvl="0" indent="-342900">
              <a:buFont typeface="Arial" panose="020B0604020202020204" pitchFamily="34" charset="0"/>
              <a:buChar char="•"/>
            </a:pPr>
            <a:r>
              <a:rPr lang="en-US" sz="2400" dirty="0" smtClean="0"/>
              <a:t>Identify what is and is not a record </a:t>
            </a:r>
            <a:r>
              <a:rPr lang="en-US" sz="2400" dirty="0" smtClean="0"/>
              <a:t>and why records are managed</a:t>
            </a:r>
          </a:p>
          <a:p>
            <a:pPr marL="640080" lvl="0" indent="-342900">
              <a:buFont typeface="Arial" panose="020B0604020202020204" pitchFamily="34" charset="0"/>
              <a:buChar char="•"/>
            </a:pPr>
            <a:r>
              <a:rPr lang="en-US" sz="2400" dirty="0" smtClean="0"/>
              <a:t>Explain when to use the General and Unique Records Schedules</a:t>
            </a:r>
            <a:endParaRPr lang="en-US" sz="2400" dirty="0" smtClean="0"/>
          </a:p>
          <a:p>
            <a:pPr marL="640080" lvl="0" indent="-342900">
              <a:buFont typeface="Arial" panose="020B0604020202020204" pitchFamily="34" charset="0"/>
              <a:buChar char="•"/>
            </a:pPr>
            <a:r>
              <a:rPr lang="en-US" sz="2400" dirty="0" smtClean="0"/>
              <a:t>Explain why we manage </a:t>
            </a:r>
            <a:r>
              <a:rPr lang="en-US" sz="2400" dirty="0" smtClean="0"/>
              <a:t>records and the lifecycle</a:t>
            </a:r>
            <a:endParaRPr lang="en-US" sz="2400"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3492"/>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a:solidFill>
                  <a:schemeClr val="bg1"/>
                </a:solidFill>
                <a:latin typeface="+mj-lt"/>
                <a:ea typeface="+mj-ea"/>
                <a:cs typeface="+mj-cs"/>
              </a:rPr>
              <a:t>    Record Management </a:t>
            </a:r>
            <a:r>
              <a:rPr lang="en-US" sz="3200" b="1" dirty="0" smtClean="0">
                <a:solidFill>
                  <a:schemeClr val="bg1"/>
                </a:solidFill>
                <a:latin typeface="+mj-lt"/>
                <a:ea typeface="+mj-ea"/>
                <a:cs typeface="+mj-cs"/>
              </a:rPr>
              <a:t>Team</a:t>
            </a:r>
            <a:endParaRPr lang="en-US" sz="3200" b="1" strike="sngStrike" dirty="0">
              <a:solidFill>
                <a:schemeClr val="bg1"/>
              </a:solidFill>
              <a:latin typeface="+mj-lt"/>
              <a:ea typeface="+mj-ea"/>
              <a:cs typeface="+mj-cs"/>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0035" r="34860" b="-122"/>
          <a:stretch/>
        </p:blipFill>
        <p:spPr>
          <a:xfrm>
            <a:off x="0" y="1466850"/>
            <a:ext cx="2644703" cy="4620051"/>
          </a:xfrm>
          <a:prstGeom prst="rect">
            <a:avLst/>
          </a:prstGeom>
          <a:ln>
            <a:noFill/>
          </a:ln>
          <a:effectLst>
            <a:softEdge rad="112500"/>
          </a:effectLst>
        </p:spPr>
      </p:pic>
      <p:sp>
        <p:nvSpPr>
          <p:cNvPr id="14" name="Content Placeholder 4"/>
          <p:cNvSpPr>
            <a:spLocks noGrp="1"/>
          </p:cNvSpPr>
          <p:nvPr>
            <p:ph sz="quarter" idx="12"/>
          </p:nvPr>
        </p:nvSpPr>
        <p:spPr>
          <a:xfrm>
            <a:off x="2784143" y="1344304"/>
            <a:ext cx="6177294" cy="4876800"/>
          </a:xfrm>
        </p:spPr>
        <p:txBody>
          <a:bodyPr/>
          <a:lstStyle/>
          <a:p>
            <a:r>
              <a:rPr lang="en-US" b="1" i="1" dirty="0"/>
              <a:t>Records Management </a:t>
            </a:r>
            <a:r>
              <a:rPr lang="en-US" b="1" i="1" dirty="0" smtClean="0"/>
              <a:t>Team Contacts:</a:t>
            </a:r>
            <a:endParaRPr lang="en-US" b="1" i="1" dirty="0"/>
          </a:p>
          <a:p>
            <a:pPr marL="457200" indent="-457200">
              <a:buFont typeface="Arial" panose="020B0604020202020204" pitchFamily="34" charset="0"/>
              <a:buChar char="•"/>
            </a:pPr>
            <a:r>
              <a:rPr lang="en-US" sz="2400" dirty="0"/>
              <a:t>Herman Stockinger, Director of OPGR</a:t>
            </a:r>
          </a:p>
          <a:p>
            <a:pPr marL="457200" indent="-457200">
              <a:buFont typeface="Arial" panose="020B0604020202020204" pitchFamily="34" charset="0"/>
              <a:buChar char="•"/>
            </a:pPr>
            <a:r>
              <a:rPr lang="en-US" sz="2400" dirty="0"/>
              <a:t>Mary Frances Nevans, Program </a:t>
            </a:r>
            <a:r>
              <a:rPr lang="en-US" sz="2400" dirty="0" smtClean="0"/>
              <a:t>Manager </a:t>
            </a:r>
            <a:endParaRPr lang="en-US" sz="2400" dirty="0"/>
          </a:p>
          <a:p>
            <a:pPr marL="457200" indent="-457200">
              <a:buFont typeface="Arial" panose="020B0604020202020204" pitchFamily="34" charset="0"/>
              <a:buChar char="•"/>
            </a:pPr>
            <a:r>
              <a:rPr lang="en-US" sz="2400" dirty="0" smtClean="0"/>
              <a:t>James Mabry</a:t>
            </a:r>
          </a:p>
          <a:p>
            <a:pPr marL="457200" indent="-457200">
              <a:buFont typeface="Arial" panose="020B0604020202020204" pitchFamily="34" charset="0"/>
              <a:buChar char="•"/>
            </a:pPr>
            <a:r>
              <a:rPr lang="en-US" sz="2400" dirty="0" smtClean="0"/>
              <a:t>Lizzy </a:t>
            </a:r>
            <a:r>
              <a:rPr lang="en-US" sz="2400" dirty="0" smtClean="0"/>
              <a:t>Savino</a:t>
            </a:r>
            <a:endParaRPr lang="en-US" sz="2400" dirty="0" smtClean="0"/>
          </a:p>
          <a:p>
            <a:pPr marL="457200" indent="-457200">
              <a:buFont typeface="Arial" panose="020B0604020202020204" pitchFamily="34" charset="0"/>
              <a:buChar char="•"/>
            </a:pPr>
            <a:r>
              <a:rPr lang="en-US" sz="2400" dirty="0" smtClean="0"/>
              <a:t>Tammi Haddad</a:t>
            </a:r>
          </a:p>
          <a:p>
            <a:pPr marL="457200" indent="-457200">
              <a:buFont typeface="Arial" panose="020B0604020202020204" pitchFamily="34" charset="0"/>
              <a:buChar char="•"/>
            </a:pPr>
            <a:r>
              <a:rPr lang="en-US" sz="2400" dirty="0" smtClean="0"/>
              <a:t>Kelley </a:t>
            </a:r>
            <a:r>
              <a:rPr lang="en-US" sz="2400" dirty="0" smtClean="0"/>
              <a:t>Tatman</a:t>
            </a:r>
            <a:endParaRPr lang="en-US" sz="2400" dirty="0"/>
          </a:p>
          <a:p>
            <a:pPr marL="457200" indent="-457200">
              <a:buFont typeface="Arial" panose="020B0604020202020204" pitchFamily="34" charset="0"/>
              <a:buChar char="•"/>
            </a:pPr>
            <a:r>
              <a:rPr lang="en-US" sz="2400" dirty="0" smtClean="0"/>
              <a:t>Tammy Tunis</a:t>
            </a:r>
          </a:p>
          <a:p>
            <a:pPr marL="457200" indent="-457200">
              <a:buFont typeface="Arial" panose="020B0604020202020204" pitchFamily="34" charset="0"/>
              <a:buChar char="•"/>
            </a:pPr>
            <a:r>
              <a:rPr lang="en-US" sz="2400" dirty="0" smtClean="0"/>
              <a:t>Group email: </a:t>
            </a:r>
            <a:r>
              <a:rPr lang="en-US" sz="2000" dirty="0" smtClean="0">
                <a:hlinkClick r:id="rId5"/>
              </a:rPr>
              <a:t>Dot_Records_Mgmt@state.co.us</a:t>
            </a:r>
            <a:endParaRPr lang="en-US" sz="2400" dirty="0"/>
          </a:p>
        </p:txBody>
      </p:sp>
      <p:sp>
        <p:nvSpPr>
          <p:cNvPr id="2" name="Rectangle 1"/>
          <p:cNvSpPr/>
          <p:nvPr/>
        </p:nvSpPr>
        <p:spPr>
          <a:xfrm>
            <a:off x="2784143" y="6090312"/>
            <a:ext cx="272955" cy="261583"/>
          </a:xfrm>
          <a:prstGeom prst="rect">
            <a:avLst/>
          </a:prstGeom>
          <a:solidFill>
            <a:schemeClr val="bg1"/>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226843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Records Management Does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13</a:t>
            </a:fld>
            <a:endParaRPr lang="en-US" dirty="0"/>
          </a:p>
        </p:txBody>
      </p:sp>
      <p:sp>
        <p:nvSpPr>
          <p:cNvPr id="5" name="Content Placeholder 4"/>
          <p:cNvSpPr>
            <a:spLocks noGrp="1"/>
          </p:cNvSpPr>
          <p:nvPr>
            <p:ph sz="quarter" idx="12"/>
          </p:nvPr>
        </p:nvSpPr>
        <p:spPr/>
        <p:txBody>
          <a:bodyPr/>
          <a:lstStyle/>
          <a:p>
            <a:r>
              <a:rPr lang="en-US" sz="2400" i="1" dirty="0" smtClean="0"/>
              <a:t>The Records Management Team is responsible for:</a:t>
            </a:r>
          </a:p>
          <a:p>
            <a:pPr marL="640080" indent="-457200">
              <a:buFont typeface="Arial" panose="020B0604020202020204" pitchFamily="34" charset="0"/>
              <a:buChar char="•"/>
            </a:pPr>
            <a:r>
              <a:rPr lang="en-US" sz="2400" dirty="0" smtClean="0"/>
              <a:t>Ensuring compliance with State and Federal laws regarding records</a:t>
            </a:r>
          </a:p>
          <a:p>
            <a:pPr marL="640080" indent="-457200">
              <a:buFont typeface="Arial" panose="020B0604020202020204" pitchFamily="34" charset="0"/>
              <a:buChar char="•"/>
            </a:pPr>
            <a:r>
              <a:rPr lang="en-US" sz="2400" dirty="0" smtClean="0"/>
              <a:t>Filing compliance documents with Colo. State Archives</a:t>
            </a:r>
          </a:p>
          <a:p>
            <a:pPr marL="640080" indent="-457200">
              <a:buFont typeface="Arial" panose="020B0604020202020204" pitchFamily="34" charset="0"/>
              <a:buChar char="•"/>
            </a:pPr>
            <a:r>
              <a:rPr lang="en-US" sz="2400" dirty="0" smtClean="0"/>
              <a:t>Developing the polices and policies and procedures used by CDOT to maintain records</a:t>
            </a:r>
          </a:p>
          <a:p>
            <a:pPr marL="640080" indent="-457200">
              <a:buFont typeface="Arial" panose="020B0604020202020204" pitchFamily="34" charset="0"/>
              <a:buChar char="•"/>
            </a:pPr>
            <a:r>
              <a:rPr lang="en-US" sz="2400" dirty="0" smtClean="0"/>
              <a:t>Training and assisting records coordinators</a:t>
            </a:r>
            <a:endParaRPr lang="en-US" sz="2400" dirty="0"/>
          </a:p>
          <a:p>
            <a:pPr marL="640080" indent="-457200">
              <a:buFont typeface="Arial" panose="020B0604020202020204" pitchFamily="34" charset="0"/>
              <a:buChar char="•"/>
            </a:pPr>
            <a:r>
              <a:rPr lang="en-US" sz="2400" dirty="0"/>
              <a:t>Assisting CDOT employees </a:t>
            </a:r>
            <a:r>
              <a:rPr lang="en-US" sz="2400" dirty="0" smtClean="0"/>
              <a:t>with records</a:t>
            </a:r>
            <a:endParaRPr lang="en-US" sz="2400" dirty="0"/>
          </a:p>
          <a:p>
            <a:pPr marL="640080" indent="-457200">
              <a:buFont typeface="Arial" panose="020B0604020202020204" pitchFamily="34" charset="0"/>
              <a:buChar char="•"/>
            </a:pPr>
            <a:endParaRPr lang="en-US" sz="2400" dirty="0"/>
          </a:p>
        </p:txBody>
      </p:sp>
    </p:spTree>
    <p:custDataLst>
      <p:tags r:id="rId1"/>
    </p:custDataLst>
    <p:extLst>
      <p:ext uri="{BB962C8B-B14F-4D97-AF65-F5344CB8AC3E}">
        <p14:creationId xmlns:p14="http://schemas.microsoft.com/office/powerpoint/2010/main" val="3299967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Records Management Webpage</a:t>
            </a:r>
            <a:endParaRPr lang="en-US" dirty="0"/>
          </a:p>
        </p:txBody>
      </p:sp>
      <p:sp>
        <p:nvSpPr>
          <p:cNvPr id="3" name="Content Placeholder 2"/>
          <p:cNvSpPr>
            <a:spLocks noGrp="1"/>
          </p:cNvSpPr>
          <p:nvPr>
            <p:ph sz="half" idx="2"/>
          </p:nvPr>
        </p:nvSpPr>
        <p:spPr>
          <a:xfrm>
            <a:off x="304800" y="3540082"/>
            <a:ext cx="8503920" cy="2769277"/>
          </a:xfrm>
        </p:spPr>
        <p:txBody>
          <a:bodyPr/>
          <a:lstStyle/>
          <a:p>
            <a:r>
              <a:rPr lang="en-US" sz="2400" dirty="0" smtClean="0"/>
              <a:t>The Record Management webpage contains: </a:t>
            </a:r>
          </a:p>
          <a:p>
            <a:pPr marL="342900" indent="-342900">
              <a:buFont typeface="Arial" panose="020B0604020202020204" pitchFamily="34" charset="0"/>
              <a:buChar char="•"/>
            </a:pPr>
            <a:r>
              <a:rPr lang="en-US" sz="2400" dirty="0" smtClean="0"/>
              <a:t>A FAQ </a:t>
            </a:r>
          </a:p>
          <a:p>
            <a:pPr marL="342900" indent="-342900">
              <a:buFont typeface="Arial" panose="020B0604020202020204" pitchFamily="34" charset="0"/>
              <a:buChar char="•"/>
            </a:pPr>
            <a:r>
              <a:rPr lang="en-US" sz="2400" dirty="0" smtClean="0"/>
              <a:t>All the Records Management Forms Record Schedules</a:t>
            </a:r>
          </a:p>
          <a:p>
            <a:pPr marL="342900" indent="-342900">
              <a:buFont typeface="Arial" panose="020B0604020202020204" pitchFamily="34" charset="0"/>
              <a:buChar char="•"/>
            </a:pPr>
            <a:r>
              <a:rPr lang="en-US" sz="2400" dirty="0" smtClean="0"/>
              <a:t>The Address is: </a:t>
            </a:r>
            <a:r>
              <a:rPr lang="en-US" sz="2400" dirty="0" smtClean="0">
                <a:hlinkClick r:id="rId4"/>
              </a:rPr>
              <a:t>http</a:t>
            </a:r>
            <a:r>
              <a:rPr lang="en-US" sz="2400" dirty="0">
                <a:hlinkClick r:id="rId4"/>
              </a:rPr>
              <a:t>://</a:t>
            </a:r>
            <a:r>
              <a:rPr lang="en-US" sz="2400" dirty="0" smtClean="0">
                <a:hlinkClick r:id="rId4"/>
              </a:rPr>
              <a:t>intranet.dot.state.co.us/business/records-management/records-management</a:t>
            </a:r>
            <a:r>
              <a:rPr lang="en-US" sz="2400" dirty="0" smtClean="0"/>
              <a:t>  </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14</a:t>
            </a:fld>
            <a:endParaRPr lang="en-US" dirty="0"/>
          </a:p>
        </p:txBody>
      </p:sp>
      <p:pic>
        <p:nvPicPr>
          <p:cNvPr id="7" name="Content Placeholder 6">
            <a:hlinkClick r:id="rId5"/>
          </p:cNvPr>
          <p:cNvPicPr>
            <a:picLocks noGrp="1" noChangeAspect="1"/>
          </p:cNvPicPr>
          <p:nvPr>
            <p:ph sz="half" idx="12"/>
          </p:nvPr>
        </p:nvPicPr>
        <p:blipFill>
          <a:blip r:embed="rId6"/>
          <a:stretch>
            <a:fillRect/>
          </a:stretch>
        </p:blipFill>
        <p:spPr>
          <a:xfrm>
            <a:off x="2392607" y="1293179"/>
            <a:ext cx="4328305" cy="2168483"/>
          </a:xfrm>
          <a:prstGeom prst="rect">
            <a:avLst/>
          </a:prstGeo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3128901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Management Authority</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15</a:t>
            </a:fld>
            <a:endParaRPr lang="en-US" dirty="0"/>
          </a:p>
        </p:txBody>
      </p:sp>
      <p:sp>
        <p:nvSpPr>
          <p:cNvPr id="5" name="Content Placeholder 4"/>
          <p:cNvSpPr>
            <a:spLocks noGrp="1"/>
          </p:cNvSpPr>
          <p:nvPr>
            <p:ph sz="quarter" idx="12"/>
          </p:nvPr>
        </p:nvSpPr>
        <p:spPr/>
        <p:txBody>
          <a:bodyPr/>
          <a:lstStyle/>
          <a:p>
            <a:r>
              <a:rPr lang="en-US" sz="2400" i="1" dirty="0" smtClean="0"/>
              <a:t>Records Management</a:t>
            </a:r>
            <a:r>
              <a:rPr lang="en-US" sz="2400" i="1" dirty="0"/>
              <a:t> </a:t>
            </a:r>
            <a:r>
              <a:rPr lang="en-US" sz="2400" i="1" dirty="0" smtClean="0"/>
              <a:t>Team’s authority comes from:</a:t>
            </a:r>
          </a:p>
          <a:p>
            <a:pPr marL="640080" indent="-457200">
              <a:buFont typeface="Arial" panose="020B0604020202020204" pitchFamily="34" charset="0"/>
              <a:buChar char="•"/>
            </a:pPr>
            <a:r>
              <a:rPr lang="en-US" sz="2400" dirty="0" smtClean="0"/>
              <a:t>C.R.S 24-80-102.7 (2) (a) that requires all state agencies to “</a:t>
            </a:r>
            <a:r>
              <a:rPr lang="en-US" sz="2400" i="1" dirty="0" smtClean="0"/>
              <a:t>establish and maintain a records management program . . . and document the policies and procedures of such a program</a:t>
            </a:r>
            <a:r>
              <a:rPr lang="en-US" sz="2400" dirty="0" smtClean="0"/>
              <a:t>”</a:t>
            </a:r>
          </a:p>
          <a:p>
            <a:pPr marL="640080" indent="-457200">
              <a:buFont typeface="Arial" panose="020B0604020202020204" pitchFamily="34" charset="0"/>
              <a:buChar char="•"/>
            </a:pPr>
            <a:r>
              <a:rPr lang="en-US" sz="2400" dirty="0"/>
              <a:t>PD </a:t>
            </a:r>
            <a:r>
              <a:rPr lang="en-US" sz="2400" dirty="0" smtClean="0"/>
              <a:t>51.1 - </a:t>
            </a:r>
            <a:r>
              <a:rPr lang="en-US" sz="2400" dirty="0"/>
              <a:t>Retention of CDOT records</a:t>
            </a:r>
            <a:endParaRPr lang="en-US" sz="2400" dirty="0" smtClean="0"/>
          </a:p>
          <a:p>
            <a:pPr marL="640080" indent="-457200">
              <a:buFont typeface="Arial" panose="020B0604020202020204" pitchFamily="34" charset="0"/>
              <a:buChar char="•"/>
            </a:pPr>
            <a:r>
              <a:rPr lang="en-US" sz="2400" dirty="0" smtClean="0"/>
              <a:t>The </a:t>
            </a:r>
            <a:r>
              <a:rPr lang="en-US" sz="2400" dirty="0" smtClean="0"/>
              <a:t>Records Management Team is responsible for ultimately deciding on the record retention period under state or federal law. The records coordinators are not legally responsible; they are point of contact to work with the subject matter experts, or sometimes the subject matter experts, who will determine if the record retention period must be longer than legally required (it may not be shorter)</a:t>
            </a:r>
            <a:endParaRPr lang="en-US" sz="2400" dirty="0"/>
          </a:p>
        </p:txBody>
      </p:sp>
    </p:spTree>
    <p:custDataLst>
      <p:tags r:id="rId1"/>
    </p:custDataLst>
    <p:extLst>
      <p:ext uri="{BB962C8B-B14F-4D97-AF65-F5344CB8AC3E}">
        <p14:creationId xmlns:p14="http://schemas.microsoft.com/office/powerpoint/2010/main" val="1099693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smtClean="0">
                <a:solidFill>
                  <a:schemeClr val="bg1"/>
                </a:solidFill>
                <a:latin typeface="+mj-lt"/>
                <a:ea typeface="+mj-ea"/>
                <a:cs typeface="+mj-cs"/>
              </a:rPr>
              <a:t>  </a:t>
            </a:r>
            <a:r>
              <a:rPr lang="en-US" sz="3200" b="1" dirty="0">
                <a:solidFill>
                  <a:schemeClr val="bg1"/>
                </a:solidFill>
                <a:latin typeface="+mj-lt"/>
                <a:ea typeface="+mj-ea"/>
                <a:cs typeface="+mj-cs"/>
              </a:rPr>
              <a:t>What is and is not a Record</a:t>
            </a:r>
          </a:p>
        </p:txBody>
      </p:sp>
      <p:sp>
        <p:nvSpPr>
          <p:cNvPr id="11" name="Content Placeholder 2"/>
          <p:cNvSpPr txBox="1">
            <a:spLocks/>
          </p:cNvSpPr>
          <p:nvPr/>
        </p:nvSpPr>
        <p:spPr>
          <a:xfrm>
            <a:off x="177420" y="1269242"/>
            <a:ext cx="8748215" cy="5040118"/>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dirty="0" smtClean="0"/>
              <a:t>In </a:t>
            </a:r>
            <a:r>
              <a:rPr lang="en-US" sz="2400" b="1" i="1" dirty="0"/>
              <a:t>g</a:t>
            </a:r>
            <a:r>
              <a:rPr lang="en-US" sz="2400" b="1" i="1" dirty="0" smtClean="0"/>
              <a:t>eneral, records </a:t>
            </a:r>
            <a:r>
              <a:rPr lang="en-US" sz="2400" b="1" i="1" dirty="0"/>
              <a:t>are NOT:</a:t>
            </a:r>
          </a:p>
          <a:p>
            <a:pPr marL="342900" indent="-342900">
              <a:buBlip>
                <a:blip r:embed="rId4"/>
              </a:buBlip>
            </a:pPr>
            <a:r>
              <a:rPr lang="en-US" sz="2400" dirty="0"/>
              <a:t>Books, manuals, or pamphlets, not </a:t>
            </a:r>
            <a:r>
              <a:rPr lang="en-US" sz="2400" dirty="0" smtClean="0"/>
              <a:t>written by </a:t>
            </a:r>
            <a:r>
              <a:rPr lang="en-US" sz="2400" dirty="0"/>
              <a:t>CDOT </a:t>
            </a:r>
          </a:p>
          <a:p>
            <a:pPr marL="342900" indent="-342900">
              <a:buBlip>
                <a:blip r:embed="rId4"/>
              </a:buBlip>
            </a:pPr>
            <a:r>
              <a:rPr lang="en-US" sz="2400" dirty="0"/>
              <a:t>Personal papers</a:t>
            </a:r>
          </a:p>
          <a:p>
            <a:pPr marL="342900" indent="-342900">
              <a:buBlip>
                <a:blip r:embed="rId4"/>
              </a:buBlip>
            </a:pPr>
            <a:r>
              <a:rPr lang="en-US" sz="2400" dirty="0"/>
              <a:t>Documents of immediate or transitory value only (ex.: Post-it Notes, to-do lists)</a:t>
            </a:r>
          </a:p>
          <a:p>
            <a:pPr marL="342900" indent="-342900">
              <a:buBlip>
                <a:blip r:embed="rId4"/>
              </a:buBlip>
            </a:pPr>
            <a:r>
              <a:rPr lang="en-US" sz="2400" dirty="0"/>
              <a:t>Documents that do not have historical, legal or financial </a:t>
            </a:r>
            <a:r>
              <a:rPr lang="en-US" sz="2400" dirty="0" smtClean="0"/>
              <a:t>importance</a:t>
            </a:r>
            <a:endParaRPr lang="en-US" sz="2400" dirty="0"/>
          </a:p>
          <a:p>
            <a:pPr marL="342900" indent="-342900">
              <a:buBlip>
                <a:blip r:embed="rId4"/>
              </a:buBlip>
            </a:pPr>
            <a:r>
              <a:rPr lang="en-US" sz="2400" dirty="0"/>
              <a:t>Documents created by another entity that do not have historical, legal or financial </a:t>
            </a:r>
            <a:r>
              <a:rPr lang="en-US" sz="2400" dirty="0" smtClean="0"/>
              <a:t>importance</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327" y="4775327"/>
            <a:ext cx="2082673" cy="2082673"/>
          </a:xfrm>
          <a:prstGeom prst="rect">
            <a:avLst/>
          </a:prstGeom>
        </p:spPr>
      </p:pic>
    </p:spTree>
    <p:custDataLst>
      <p:tags r:id="rId1"/>
    </p:custDataLst>
    <p:extLst>
      <p:ext uri="{BB962C8B-B14F-4D97-AF65-F5344CB8AC3E}">
        <p14:creationId xmlns:p14="http://schemas.microsoft.com/office/powerpoint/2010/main" val="2246746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smtClean="0">
                <a:solidFill>
                  <a:schemeClr val="bg1"/>
                </a:solidFill>
                <a:latin typeface="+mj-lt"/>
                <a:ea typeface="+mj-ea"/>
                <a:cs typeface="+mj-cs"/>
              </a:rPr>
              <a:t>  </a:t>
            </a:r>
            <a:r>
              <a:rPr lang="en-US" sz="3200" b="1" dirty="0">
                <a:solidFill>
                  <a:schemeClr val="bg1"/>
                </a:solidFill>
                <a:latin typeface="+mj-lt"/>
                <a:ea typeface="+mj-ea"/>
                <a:cs typeface="+mj-cs"/>
              </a:rPr>
              <a:t>What is and is not a Record</a:t>
            </a:r>
          </a:p>
        </p:txBody>
      </p:sp>
      <p:sp>
        <p:nvSpPr>
          <p:cNvPr id="11" name="Content Placeholder 2"/>
          <p:cNvSpPr txBox="1">
            <a:spLocks/>
          </p:cNvSpPr>
          <p:nvPr/>
        </p:nvSpPr>
        <p:spPr>
          <a:xfrm>
            <a:off x="191070" y="1269242"/>
            <a:ext cx="8720918" cy="4696129"/>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dirty="0" smtClean="0"/>
              <a:t>A </a:t>
            </a:r>
            <a:r>
              <a:rPr lang="en-US" sz="2400" b="1" i="1" dirty="0"/>
              <a:t>record is </a:t>
            </a:r>
            <a:r>
              <a:rPr lang="en-US" sz="2400" b="1" i="1" dirty="0" smtClean="0"/>
              <a:t>a  </a:t>
            </a:r>
            <a:r>
              <a:rPr lang="en-US" sz="2400" b="1" i="1" dirty="0"/>
              <a:t>document (physical or </a:t>
            </a:r>
            <a:r>
              <a:rPr lang="en-US" sz="2400" b="1" i="1" dirty="0" smtClean="0"/>
              <a:t>electronic) created or (in some cases) received by CDOT that is retained for legal, administrative or historical reasons as part </a:t>
            </a:r>
            <a:r>
              <a:rPr lang="en-US" sz="2400" b="1" i="1" dirty="0"/>
              <a:t>of CDOT’s business</a:t>
            </a:r>
            <a:r>
              <a:rPr lang="en-US" sz="2400" b="1" i="1" dirty="0" smtClean="0"/>
              <a:t>.</a:t>
            </a:r>
            <a:endParaRPr lang="en-US" sz="2400" dirty="0"/>
          </a:p>
          <a:p>
            <a:pPr marL="457200" indent="-457200">
              <a:buBlip>
                <a:blip r:embed="rId4"/>
              </a:buBlip>
            </a:pPr>
            <a:r>
              <a:rPr lang="en-US" sz="2400" dirty="0" smtClean="0"/>
              <a:t>All CDOT employees are responsible for retaining CDOT records for the time frames required by law.</a:t>
            </a:r>
          </a:p>
          <a:p>
            <a:endParaRPr lang="en-US" sz="2400" dirty="0" smtClean="0"/>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542" y="4299984"/>
            <a:ext cx="2780457" cy="2558016"/>
          </a:xfrm>
          <a:prstGeom prst="rect">
            <a:avLst/>
          </a:prstGeom>
        </p:spPr>
      </p:pic>
    </p:spTree>
    <p:custDataLst>
      <p:tags r:id="rId1"/>
    </p:custDataLst>
    <p:extLst>
      <p:ext uri="{BB962C8B-B14F-4D97-AF65-F5344CB8AC3E}">
        <p14:creationId xmlns:p14="http://schemas.microsoft.com/office/powerpoint/2010/main" val="5357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and Unique Retention Scheduled</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18</a:t>
            </a:fld>
            <a:endParaRPr lang="en-US" dirty="0"/>
          </a:p>
        </p:txBody>
      </p:sp>
      <p:sp>
        <p:nvSpPr>
          <p:cNvPr id="5" name="Content Placeholder 4"/>
          <p:cNvSpPr>
            <a:spLocks noGrp="1"/>
          </p:cNvSpPr>
          <p:nvPr>
            <p:ph sz="quarter" idx="12"/>
          </p:nvPr>
        </p:nvSpPr>
        <p:spPr/>
        <p:txBody>
          <a:bodyPr/>
          <a:lstStyle/>
          <a:p>
            <a:r>
              <a:rPr lang="en-US" dirty="0" smtClean="0"/>
              <a:t>The CDOT Records Management Program must comply with:</a:t>
            </a:r>
          </a:p>
          <a:p>
            <a:pPr marL="457200" indent="-457200">
              <a:buFont typeface="Arial" panose="020B0604020202020204" pitchFamily="34" charset="0"/>
              <a:buChar char="•"/>
            </a:pPr>
            <a:r>
              <a:rPr lang="en-US" dirty="0" smtClean="0"/>
              <a:t>State General Retention Schedules</a:t>
            </a:r>
          </a:p>
          <a:p>
            <a:pPr marL="457200" indent="-457200">
              <a:buFont typeface="Arial" panose="020B0604020202020204" pitchFamily="34" charset="0"/>
              <a:buChar char="•"/>
            </a:pPr>
            <a:r>
              <a:rPr lang="en-US" dirty="0" smtClean="0"/>
              <a:t>State Unique Retention Schedules</a:t>
            </a:r>
          </a:p>
          <a:p>
            <a:pPr marL="457200" indent="-457200">
              <a:buFont typeface="Arial" panose="020B0604020202020204" pitchFamily="34" charset="0"/>
              <a:buChar char="•"/>
            </a:pPr>
            <a:r>
              <a:rPr lang="en-US" dirty="0" smtClean="0"/>
              <a:t>FHWA, FTA, FAA Guidance</a:t>
            </a:r>
          </a:p>
          <a:p>
            <a:pPr marL="457200" indent="-457200">
              <a:buFont typeface="Arial" panose="020B0604020202020204" pitchFamily="34" charset="0"/>
              <a:buChar char="•"/>
            </a:pPr>
            <a:r>
              <a:rPr lang="en-US" dirty="0" smtClean="0"/>
              <a:t>State Statute</a:t>
            </a:r>
          </a:p>
          <a:p>
            <a:pPr marL="457200" indent="-457200">
              <a:buFont typeface="Arial" panose="020B0604020202020204" pitchFamily="34" charset="0"/>
              <a:buChar char="•"/>
            </a:pPr>
            <a:r>
              <a:rPr lang="en-US" dirty="0" smtClean="0"/>
              <a:t>CDOT Policies and Procedural Directives</a:t>
            </a:r>
            <a:endParaRPr lang="en-US" dirty="0"/>
          </a:p>
        </p:txBody>
      </p:sp>
    </p:spTree>
    <p:custDataLst>
      <p:tags r:id="rId1"/>
    </p:custDataLst>
    <p:extLst>
      <p:ext uri="{BB962C8B-B14F-4D97-AF65-F5344CB8AC3E}">
        <p14:creationId xmlns:p14="http://schemas.microsoft.com/office/powerpoint/2010/main" val="1282362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7654" y="1371600"/>
            <a:ext cx="6743466" cy="4937125"/>
          </a:xfrm>
        </p:spPr>
        <p:txBody>
          <a:bodyPr/>
          <a:lstStyle/>
          <a:p>
            <a:r>
              <a:rPr lang="en-US" dirty="0" smtClean="0"/>
              <a:t>Records are managed for:</a:t>
            </a:r>
          </a:p>
          <a:p>
            <a:pPr marL="640080" indent="-457200">
              <a:buFont typeface="Arial" panose="020B0604020202020204" pitchFamily="34" charset="0"/>
              <a:buChar char="•"/>
            </a:pPr>
            <a:r>
              <a:rPr lang="en-US" b="1" dirty="0" smtClean="0"/>
              <a:t>Legal purposes </a:t>
            </a:r>
            <a:r>
              <a:rPr lang="en-US" dirty="0" smtClean="0"/>
              <a:t>– State and Federal regulations, litigation and audits</a:t>
            </a:r>
          </a:p>
          <a:p>
            <a:pPr marL="640080" indent="-457200">
              <a:buFont typeface="Arial" panose="020B0604020202020204" pitchFamily="34" charset="0"/>
              <a:buChar char="•"/>
            </a:pPr>
            <a:r>
              <a:rPr lang="en-US" b="1" dirty="0" smtClean="0"/>
              <a:t>Financial purposes </a:t>
            </a:r>
            <a:r>
              <a:rPr lang="en-US" dirty="0" smtClean="0"/>
              <a:t>– Tracking expenditures, audits</a:t>
            </a:r>
          </a:p>
          <a:p>
            <a:pPr marL="640080" indent="-457200">
              <a:buFont typeface="Arial" panose="020B0604020202020204" pitchFamily="34" charset="0"/>
              <a:buChar char="•"/>
            </a:pPr>
            <a:r>
              <a:rPr lang="en-US" b="1" dirty="0" smtClean="0"/>
              <a:t>Business Purposes: </a:t>
            </a:r>
          </a:p>
          <a:p>
            <a:pPr marL="1383030" lvl="1" indent="-457200">
              <a:buFont typeface="Arial" panose="020B0604020202020204" pitchFamily="34" charset="0"/>
              <a:buChar char="•"/>
            </a:pPr>
            <a:r>
              <a:rPr lang="en-US" dirty="0" smtClean="0"/>
              <a:t>Construction/engineering records</a:t>
            </a:r>
          </a:p>
          <a:p>
            <a:pPr marL="1383030" lvl="1" indent="-457200">
              <a:buFont typeface="Arial" panose="020B0604020202020204" pitchFamily="34" charset="0"/>
              <a:buChar char="•"/>
            </a:pPr>
            <a:r>
              <a:rPr lang="en-US" dirty="0" smtClean="0"/>
              <a:t>Continuity </a:t>
            </a:r>
            <a:r>
              <a:rPr lang="en-US" dirty="0"/>
              <a:t>of process </a:t>
            </a:r>
          </a:p>
          <a:p>
            <a:pPr marL="640080" indent="-457200">
              <a:buFont typeface="Arial" panose="020B0604020202020204" pitchFamily="34" charset="0"/>
              <a:buChar char="•"/>
            </a:pPr>
            <a:r>
              <a:rPr lang="en-US" b="1" dirty="0" smtClean="0"/>
              <a:t>Information Access </a:t>
            </a:r>
            <a:r>
              <a:rPr lang="en-US" dirty="0" smtClean="0"/>
              <a:t>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19</a:t>
            </a:fld>
            <a:endParaRPr lang="en-US" dirty="0"/>
          </a:p>
        </p:txBody>
      </p:sp>
      <p:sp>
        <p:nvSpPr>
          <p:cNvPr id="5" name="Title 4"/>
          <p:cNvSpPr>
            <a:spLocks noGrp="1"/>
          </p:cNvSpPr>
          <p:nvPr>
            <p:ph type="title"/>
          </p:nvPr>
        </p:nvSpPr>
        <p:spPr/>
        <p:txBody>
          <a:bodyPr/>
          <a:lstStyle/>
          <a:p>
            <a:r>
              <a:rPr lang="en-US" dirty="0" smtClean="0"/>
              <a:t>Why we </a:t>
            </a:r>
            <a:r>
              <a:rPr lang="en-US" dirty="0" smtClean="0"/>
              <a:t>to Manage </a:t>
            </a:r>
            <a:r>
              <a:rPr lang="en-US" dirty="0" smtClean="0"/>
              <a:t>Records</a:t>
            </a:r>
            <a:endParaRPr lang="en-US" dirty="0"/>
          </a:p>
        </p:txBody>
      </p:sp>
      <p:pic>
        <p:nvPicPr>
          <p:cNvPr id="6"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87089" y="1525813"/>
            <a:ext cx="2030565" cy="487508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38547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CDOT Records Management</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668580953"/>
              </p:ext>
            </p:extLst>
          </p:nvPr>
        </p:nvGraphicFramePr>
        <p:xfrm>
          <a:off x="182563" y="1324097"/>
          <a:ext cx="8569551" cy="4922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20</a:t>
            </a:fld>
            <a:endParaRPr lang="en-US" dirty="0"/>
          </a:p>
        </p:txBody>
      </p:sp>
      <p:sp>
        <p:nvSpPr>
          <p:cNvPr id="5" name="Title 4"/>
          <p:cNvSpPr>
            <a:spLocks noGrp="1"/>
          </p:cNvSpPr>
          <p:nvPr>
            <p:ph type="title"/>
          </p:nvPr>
        </p:nvSpPr>
        <p:spPr/>
        <p:txBody>
          <a:bodyPr/>
          <a:lstStyle/>
          <a:p>
            <a:r>
              <a:rPr lang="en-US" dirty="0" smtClean="0"/>
              <a:t>The Records Management Lifecycle</a:t>
            </a:r>
            <a:endParaRPr lang="en-US" dirty="0"/>
          </a:p>
        </p:txBody>
      </p:sp>
    </p:spTree>
    <p:custDataLst>
      <p:tags r:id="rId1"/>
    </p:custDataLst>
    <p:extLst>
      <p:ext uri="{BB962C8B-B14F-4D97-AF65-F5344CB8AC3E}">
        <p14:creationId xmlns:p14="http://schemas.microsoft.com/office/powerpoint/2010/main" val="4048826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32642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765" y="1417320"/>
            <a:ext cx="7885355" cy="4754880"/>
          </a:xfrm>
        </p:spPr>
        <p:txBody>
          <a:bodyPr/>
          <a:lstStyle/>
          <a:p>
            <a:pPr marL="457200" indent="-457200">
              <a:buFont typeface="Arial"/>
              <a:buChar char="•"/>
            </a:pPr>
            <a:r>
              <a:rPr lang="en-US" sz="2600" dirty="0" smtClean="0"/>
              <a:t>Learning Logistics  </a:t>
            </a:r>
          </a:p>
          <a:p>
            <a:pPr marL="457200" indent="-457200">
              <a:buFont typeface="Arial"/>
              <a:buChar char="•"/>
            </a:pPr>
            <a:r>
              <a:rPr lang="en-US" sz="2600" dirty="0" smtClean="0"/>
              <a:t>Section 1 – Introduction to Records Management  </a:t>
            </a:r>
          </a:p>
          <a:p>
            <a:r>
              <a:rPr lang="en-US" sz="2600" dirty="0" smtClean="0"/>
              <a:t>		   and Records</a:t>
            </a:r>
            <a:endParaRPr lang="en-US" sz="2600" dirty="0"/>
          </a:p>
          <a:p>
            <a:pPr marL="457200" indent="-457200">
              <a:buFont typeface="Arial"/>
              <a:buChar char="•"/>
            </a:pPr>
            <a:r>
              <a:rPr lang="en-US" sz="2600" b="1" dirty="0" smtClean="0"/>
              <a:t>Section </a:t>
            </a:r>
            <a:r>
              <a:rPr lang="en-US" sz="2600" b="1" dirty="0"/>
              <a:t>2</a:t>
            </a:r>
            <a:r>
              <a:rPr lang="en-US" sz="2600" b="1" dirty="0" smtClean="0"/>
              <a:t> – Record Coordinator Responsibilities</a:t>
            </a:r>
          </a:p>
          <a:p>
            <a:pPr marL="457200" indent="-457200">
              <a:buFont typeface="Arial"/>
              <a:buChar char="•"/>
            </a:pPr>
            <a:r>
              <a:rPr lang="en-US" sz="2600" dirty="0" smtClean="0"/>
              <a:t>Section </a:t>
            </a:r>
            <a:r>
              <a:rPr lang="en-US" sz="2600" dirty="0"/>
              <a:t>3</a:t>
            </a:r>
            <a:r>
              <a:rPr lang="en-US" sz="2600" dirty="0" smtClean="0"/>
              <a:t> </a:t>
            </a:r>
            <a:r>
              <a:rPr lang="en-US" sz="2600" dirty="0" smtClean="0"/>
              <a:t>-  Implementing </a:t>
            </a:r>
            <a:r>
              <a:rPr lang="en-US" sz="2600" dirty="0" smtClean="0"/>
              <a:t>the </a:t>
            </a:r>
            <a:r>
              <a:rPr lang="en-US" sz="2600" dirty="0" smtClean="0"/>
              <a:t>File Plan</a:t>
            </a:r>
          </a:p>
          <a:p>
            <a:pPr marL="457200" indent="-457200">
              <a:buFont typeface="Arial"/>
              <a:buChar char="•"/>
            </a:pPr>
            <a:r>
              <a:rPr lang="en-US" sz="2600" dirty="0" smtClean="0"/>
              <a:t>Conclusion</a:t>
            </a:r>
            <a:endParaRPr lang="en-US" sz="2600"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22</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424610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a:t>
            </a:r>
            <a:r>
              <a:rPr lang="en-US" dirty="0" smtClean="0"/>
              <a:t>to:</a:t>
            </a:r>
          </a:p>
          <a:p>
            <a:pPr marL="457200" indent="-457200">
              <a:buFont typeface="Arial" panose="020B0604020202020204" pitchFamily="34" charset="0"/>
              <a:buChar char="•"/>
            </a:pPr>
            <a:r>
              <a:rPr lang="en-US" b="1" i="1" dirty="0" smtClean="0"/>
              <a:t>Describe the roles and responsibilities of the Record Coordinator including:</a:t>
            </a:r>
          </a:p>
          <a:p>
            <a:pPr marL="1200150" lvl="1" indent="-457200">
              <a:buFont typeface="Arial" panose="020B0604020202020204" pitchFamily="34" charset="0"/>
              <a:buChar char="•"/>
            </a:pPr>
            <a:r>
              <a:rPr lang="en-US" b="1" dirty="0" smtClean="0"/>
              <a:t>Inventorying records</a:t>
            </a:r>
          </a:p>
          <a:p>
            <a:pPr marL="1200150" lvl="1" indent="-457200">
              <a:buFont typeface="Arial" panose="020B0604020202020204" pitchFamily="34" charset="0"/>
              <a:buChar char="•"/>
            </a:pPr>
            <a:r>
              <a:rPr lang="en-US" b="1" dirty="0" smtClean="0"/>
              <a:t>Developing a File Plan</a:t>
            </a:r>
          </a:p>
          <a:p>
            <a:pPr marL="1200150" lvl="1" indent="-457200">
              <a:buFont typeface="Arial" panose="020B0604020202020204" pitchFamily="34" charset="0"/>
              <a:buChar char="•"/>
            </a:pPr>
            <a:r>
              <a:rPr lang="en-US" b="1" dirty="0" smtClean="0"/>
              <a:t>Completing a Destruction From</a:t>
            </a:r>
          </a:p>
          <a:p>
            <a:pPr marL="457200" indent="-457200">
              <a:buFont typeface="Arial" panose="020B0604020202020204" pitchFamily="34" charset="0"/>
              <a:buChar char="•"/>
            </a:pPr>
            <a:endParaRPr lang="en-US" b="1" dirty="0">
              <a:solidFill>
                <a:srgbClr val="FF0000"/>
              </a:solidFill>
            </a:endParaRP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23</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455" y="1371600"/>
            <a:ext cx="6583680" cy="4937125"/>
          </a:xfrm>
        </p:spPr>
        <p:txBody>
          <a:bodyPr/>
          <a:lstStyle/>
          <a:p>
            <a:r>
              <a:rPr lang="en-US" dirty="0" smtClean="0"/>
              <a:t>Record Coordinators have </a:t>
            </a:r>
            <a:r>
              <a:rPr lang="en-US" dirty="0" smtClean="0"/>
              <a:t>four </a:t>
            </a:r>
            <a:r>
              <a:rPr lang="en-US" dirty="0" smtClean="0"/>
              <a:t>main </a:t>
            </a:r>
            <a:r>
              <a:rPr lang="en-US" dirty="0" smtClean="0"/>
              <a:t>roles:</a:t>
            </a:r>
          </a:p>
          <a:p>
            <a:pPr marL="640080" indent="-514350">
              <a:buFont typeface="+mj-lt"/>
              <a:buAutoNum type="arabicPeriod"/>
            </a:pPr>
            <a:r>
              <a:rPr lang="en-US" dirty="0" smtClean="0"/>
              <a:t>Inventorying records</a:t>
            </a:r>
          </a:p>
          <a:p>
            <a:pPr marL="640080" indent="-514350">
              <a:buFont typeface="+mj-lt"/>
              <a:buAutoNum type="arabicPeriod"/>
            </a:pPr>
            <a:r>
              <a:rPr lang="en-US" dirty="0" smtClean="0"/>
              <a:t>Developing and implementing file plans </a:t>
            </a:r>
          </a:p>
          <a:p>
            <a:pPr marL="640080" indent="-514350">
              <a:buFont typeface="+mj-lt"/>
              <a:buAutoNum type="arabicPeriod"/>
            </a:pPr>
            <a:r>
              <a:rPr lang="en-US" dirty="0" smtClean="0"/>
              <a:t>Taking necessary steps to document and destroy public records</a:t>
            </a:r>
          </a:p>
          <a:p>
            <a:pPr marL="640080" indent="-514350">
              <a:buFont typeface="+mj-lt"/>
              <a:buAutoNum type="arabicPeriod"/>
            </a:pPr>
            <a:r>
              <a:rPr lang="en-US" dirty="0" smtClean="0"/>
              <a:t>Working together to improve electronic storage of records</a:t>
            </a:r>
          </a:p>
          <a:p>
            <a:pPr marL="640080" indent="-514350">
              <a:buFont typeface="+mj-lt"/>
              <a:buAutoNum type="arabicPeriod"/>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Four Roles of Record Coordinators</a:t>
            </a:r>
            <a:endParaRPr lang="en-US" dirty="0"/>
          </a:p>
        </p:txBody>
      </p:sp>
      <p:pic>
        <p:nvPicPr>
          <p:cNvPr id="6" name="Christ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886134" y="1371599"/>
            <a:ext cx="2074985" cy="486971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41360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6312" y="1371600"/>
            <a:ext cx="6704807" cy="4937125"/>
          </a:xfrm>
        </p:spPr>
        <p:txBody>
          <a:bodyPr/>
          <a:lstStyle/>
          <a:p>
            <a:r>
              <a:rPr lang="en-US" sz="2400" dirty="0" smtClean="0"/>
              <a:t>Record Coordinator Point of Contact responsibilities include:</a:t>
            </a:r>
          </a:p>
          <a:p>
            <a:pPr marL="457200" indent="-457200">
              <a:buFont typeface="Arial" panose="020B0604020202020204" pitchFamily="34" charset="0"/>
              <a:buChar char="•"/>
            </a:pPr>
            <a:r>
              <a:rPr lang="en-US" sz="2400" dirty="0" smtClean="0"/>
              <a:t>Attending “Record Rant” zoom meetings to share ideas and knowledge about records </a:t>
            </a:r>
          </a:p>
          <a:p>
            <a:pPr marL="457200" indent="-457200">
              <a:buFont typeface="Arial" panose="020B0604020202020204" pitchFamily="34" charset="0"/>
              <a:buChar char="•"/>
            </a:pPr>
            <a:r>
              <a:rPr lang="en-US" sz="2400" dirty="0" smtClean="0"/>
              <a:t>Assisting with </a:t>
            </a:r>
            <a:r>
              <a:rPr lang="en-US" sz="2400" b="1" dirty="0" smtClean="0"/>
              <a:t>“Records on the Move!”</a:t>
            </a:r>
            <a:endParaRPr lang="en-US" sz="2400" b="1" dirty="0"/>
          </a:p>
          <a:p>
            <a:pPr marL="457200" indent="-457200">
              <a:buFont typeface="Arial" panose="020B0604020202020204" pitchFamily="34" charset="0"/>
              <a:buChar char="•"/>
            </a:pPr>
            <a:r>
              <a:rPr lang="en-US" sz="2400" dirty="0" smtClean="0"/>
              <a:t>Assisting in the organization of documents to be stored, scanned or shredded</a:t>
            </a:r>
          </a:p>
          <a:p>
            <a:pPr marL="457200" indent="-457200">
              <a:buFont typeface="Arial" panose="020B0604020202020204" pitchFamily="34" charset="0"/>
              <a:buChar char="•"/>
            </a:pPr>
            <a:r>
              <a:rPr lang="en-US" sz="2400" dirty="0" smtClean="0"/>
              <a:t>Assisting with the decision to scan documents.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25</a:t>
            </a:fld>
            <a:endParaRPr lang="en-US" dirty="0"/>
          </a:p>
        </p:txBody>
      </p:sp>
      <p:sp>
        <p:nvSpPr>
          <p:cNvPr id="5" name="Title 4"/>
          <p:cNvSpPr>
            <a:spLocks noGrp="1"/>
          </p:cNvSpPr>
          <p:nvPr>
            <p:ph type="title"/>
          </p:nvPr>
        </p:nvSpPr>
        <p:spPr/>
        <p:txBody>
          <a:bodyPr/>
          <a:lstStyle/>
          <a:p>
            <a:r>
              <a:rPr lang="en-US" dirty="0" smtClean="0"/>
              <a:t>Point of Contact</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9422" r="27333"/>
          <a:stretch/>
        </p:blipFill>
        <p:spPr>
          <a:xfrm>
            <a:off x="99755" y="1683658"/>
            <a:ext cx="2220686" cy="3846398"/>
          </a:xfrm>
          <a:prstGeom prst="rect">
            <a:avLst/>
          </a:prstGeom>
        </p:spPr>
      </p:pic>
    </p:spTree>
    <p:extLst>
      <p:ext uri="{BB962C8B-B14F-4D97-AF65-F5344CB8AC3E}">
        <p14:creationId xmlns:p14="http://schemas.microsoft.com/office/powerpoint/2010/main" val="4282306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26</a:t>
            </a:fld>
            <a:endParaRPr lang="en-US" dirty="0"/>
          </a:p>
        </p:txBody>
      </p:sp>
      <p:sp>
        <p:nvSpPr>
          <p:cNvPr id="5" name="Title 4"/>
          <p:cNvSpPr>
            <a:spLocks noGrp="1"/>
          </p:cNvSpPr>
          <p:nvPr>
            <p:ph type="title"/>
          </p:nvPr>
        </p:nvSpPr>
        <p:spPr/>
        <p:txBody>
          <a:bodyPr/>
          <a:lstStyle/>
          <a:p>
            <a:r>
              <a:rPr lang="en-US" dirty="0" smtClean="0"/>
              <a:t>Workin</a:t>
            </a:r>
            <a:r>
              <a:rPr lang="en-US" dirty="0" smtClean="0"/>
              <a:t>g with File Plans</a:t>
            </a:r>
            <a:endParaRPr lang="en-US" dirty="0"/>
          </a:p>
        </p:txBody>
      </p:sp>
      <p:sp>
        <p:nvSpPr>
          <p:cNvPr id="7" name="Content Placeholder 1"/>
          <p:cNvSpPr txBox="1">
            <a:spLocks/>
          </p:cNvSpPr>
          <p:nvPr/>
        </p:nvSpPr>
        <p:spPr bwMode="auto">
          <a:xfrm>
            <a:off x="2278743" y="1371600"/>
            <a:ext cx="6682377" cy="4937125"/>
          </a:xfrm>
          <a:prstGeom prst="rect">
            <a:avLst/>
          </a:prstGeom>
          <a:noFill/>
          <a:ln w="9525">
            <a:noFill/>
            <a:miter lim="800000"/>
            <a:headEnd/>
            <a:tailEnd/>
          </a:ln>
          <a:effectLst>
            <a:softEdge rad="3810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Record Coordinator File Plan responsibilities:</a:t>
            </a:r>
          </a:p>
          <a:p>
            <a:pPr marL="457200" indent="-457200">
              <a:buFont typeface="Arial" panose="020B0604020202020204" pitchFamily="34" charset="0"/>
              <a:buChar char="•"/>
            </a:pPr>
            <a:r>
              <a:rPr lang="en-US" dirty="0" smtClean="0"/>
              <a:t>Completing a file plan for the division, office or program</a:t>
            </a:r>
          </a:p>
          <a:p>
            <a:pPr marL="457200" indent="-457200">
              <a:buFont typeface="Arial" panose="020B0604020202020204" pitchFamily="34" charset="0"/>
              <a:buChar char="•"/>
            </a:pPr>
            <a:r>
              <a:rPr lang="en-US" dirty="0" smtClean="0"/>
              <a:t>Implementing records retention periods in the file plan  </a:t>
            </a:r>
          </a:p>
          <a:p>
            <a:pPr marL="457200" indent="-457200">
              <a:buFont typeface="Arial" panose="020B0604020202020204" pitchFamily="34" charset="0"/>
              <a:buChar char="•"/>
            </a:pPr>
            <a:r>
              <a:rPr lang="en-US" dirty="0" smtClean="0"/>
              <a:t>Answering questions or sharing them with the Records Management Team during “Record Rants” sessions</a:t>
            </a:r>
          </a:p>
          <a:p>
            <a:pPr marL="457200" indent="-457200">
              <a:buFont typeface="Arial" panose="020B0604020202020204" pitchFamily="34" charset="0"/>
              <a:buChar char="•"/>
            </a:pPr>
            <a:r>
              <a:rPr lang="en-US" dirty="0" smtClean="0"/>
              <a:t>Helping with the determination to store, scan or shred records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037" r="20320"/>
          <a:stretch/>
        </p:blipFill>
        <p:spPr>
          <a:xfrm>
            <a:off x="206417" y="1371600"/>
            <a:ext cx="2072326" cy="3014528"/>
          </a:xfrm>
          <a:prstGeom prst="rect">
            <a:avLst/>
          </a:prstGeom>
        </p:spPr>
      </p:pic>
    </p:spTree>
    <p:extLst>
      <p:ext uri="{BB962C8B-B14F-4D97-AF65-F5344CB8AC3E}">
        <p14:creationId xmlns:p14="http://schemas.microsoft.com/office/powerpoint/2010/main" val="1680214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27</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98405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765" y="1417320"/>
            <a:ext cx="7885355" cy="4754880"/>
          </a:xfrm>
        </p:spPr>
        <p:txBody>
          <a:bodyPr/>
          <a:lstStyle/>
          <a:p>
            <a:pPr marL="457200" indent="-457200">
              <a:buFont typeface="Arial"/>
              <a:buChar char="•"/>
            </a:pPr>
            <a:r>
              <a:rPr lang="en-US" sz="2600" dirty="0" smtClean="0"/>
              <a:t>Learning Logistics  </a:t>
            </a:r>
          </a:p>
          <a:p>
            <a:pPr marL="457200" indent="-457200">
              <a:buFont typeface="Arial"/>
              <a:buChar char="•"/>
            </a:pPr>
            <a:r>
              <a:rPr lang="en-US" sz="2600" dirty="0" smtClean="0"/>
              <a:t>Section 1 – Introduction to Records Management  </a:t>
            </a:r>
          </a:p>
          <a:p>
            <a:r>
              <a:rPr lang="en-US" sz="2600" dirty="0" smtClean="0"/>
              <a:t>		   and Records</a:t>
            </a:r>
            <a:endParaRPr lang="en-US" sz="2600" dirty="0"/>
          </a:p>
          <a:p>
            <a:pPr marL="457200" indent="-457200">
              <a:buFont typeface="Arial"/>
              <a:buChar char="•"/>
            </a:pPr>
            <a:r>
              <a:rPr lang="en-US" sz="2600" dirty="0" smtClean="0"/>
              <a:t>Section </a:t>
            </a:r>
            <a:r>
              <a:rPr lang="en-US" sz="2600" dirty="0"/>
              <a:t>2</a:t>
            </a:r>
            <a:r>
              <a:rPr lang="en-US" sz="2600" dirty="0" smtClean="0"/>
              <a:t> – Record Coordinator Responsibilities</a:t>
            </a:r>
          </a:p>
          <a:p>
            <a:pPr marL="457200" indent="-457200">
              <a:buFont typeface="Arial"/>
              <a:buChar char="•"/>
            </a:pPr>
            <a:r>
              <a:rPr lang="en-US" sz="2600" b="1" dirty="0" smtClean="0"/>
              <a:t>Section </a:t>
            </a:r>
            <a:r>
              <a:rPr lang="en-US" sz="2600" b="1" dirty="0"/>
              <a:t>3</a:t>
            </a:r>
            <a:r>
              <a:rPr lang="en-US" sz="2600" b="1" dirty="0" smtClean="0"/>
              <a:t> </a:t>
            </a:r>
            <a:r>
              <a:rPr lang="en-US" sz="2600" b="1" dirty="0" smtClean="0"/>
              <a:t>-  Implementing </a:t>
            </a:r>
            <a:r>
              <a:rPr lang="en-US" sz="2600" b="1" dirty="0" smtClean="0"/>
              <a:t>the </a:t>
            </a:r>
            <a:r>
              <a:rPr lang="en-US" sz="2600" b="1" dirty="0" smtClean="0"/>
              <a:t>File Plan</a:t>
            </a:r>
          </a:p>
          <a:p>
            <a:pPr marL="457200" indent="-457200">
              <a:buFont typeface="Arial"/>
              <a:buChar char="•"/>
            </a:pPr>
            <a:r>
              <a:rPr lang="en-US" sz="2600" dirty="0" smtClean="0"/>
              <a:t>Conclusion</a:t>
            </a:r>
            <a:endParaRPr lang="en-US" sz="2600"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825335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a:buFont typeface="Arial" panose="020B0604020202020204" pitchFamily="34" charset="0"/>
              <a:buChar char="•"/>
            </a:pPr>
            <a:r>
              <a:rPr lang="en-US" sz="2400" dirty="0"/>
              <a:t>Complete the Record Inventory Spreadsheet</a:t>
            </a:r>
          </a:p>
          <a:p>
            <a:pPr marL="342900" lvl="0" indent="-342900">
              <a:buFont typeface="Arial" panose="020B0604020202020204" pitchFamily="34" charset="0"/>
              <a:buChar char="•"/>
            </a:pPr>
            <a:r>
              <a:rPr lang="en-US" sz="2400" dirty="0" smtClean="0"/>
              <a:t>Describe what a file plan is, how it is used, and how it is completed</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29</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1127500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a:t>The Inventory Spreadsheet is:</a:t>
            </a:r>
          </a:p>
          <a:p>
            <a:pPr marL="640080" indent="-457200">
              <a:buSzPct val="75000"/>
              <a:buFont typeface="Arial" panose="020B0604020202020204" pitchFamily="34" charset="0"/>
              <a:buChar char="•"/>
            </a:pPr>
            <a:r>
              <a:rPr lang="en-US" sz="2400" dirty="0"/>
              <a:t>Downloaded from the Records Management webpage</a:t>
            </a:r>
          </a:p>
          <a:p>
            <a:pPr marL="640080" indent="-457200">
              <a:buSzPct val="75000"/>
              <a:buFont typeface="Arial" panose="020B0604020202020204" pitchFamily="34" charset="0"/>
              <a:buChar char="•"/>
            </a:pPr>
            <a:r>
              <a:rPr lang="en-US" sz="2400" dirty="0"/>
              <a:t>Filled out when a record needs to be retained in paper </a:t>
            </a:r>
            <a:r>
              <a:rPr lang="en-US" sz="2400" dirty="0" smtClean="0"/>
              <a:t>or electronic form</a:t>
            </a:r>
            <a:endParaRPr lang="en-US" sz="2400" dirty="0"/>
          </a:p>
          <a:p>
            <a:pPr marL="640080" indent="-457200">
              <a:buSzPct val="75000"/>
              <a:buFont typeface="Arial" panose="020B0604020202020204" pitchFamily="34" charset="0"/>
              <a:buChar char="•"/>
            </a:pPr>
            <a:r>
              <a:rPr lang="en-US" sz="2400" dirty="0"/>
              <a:t>Approved by a Supervisor with authority over the record</a:t>
            </a:r>
          </a:p>
          <a:p>
            <a:pPr marL="640080" indent="-457200">
              <a:buSzPct val="75000"/>
              <a:buFont typeface="Arial" panose="020B0604020202020204" pitchFamily="34" charset="0"/>
              <a:buChar char="•"/>
            </a:pPr>
            <a:r>
              <a:rPr lang="en-US" sz="2400" dirty="0"/>
              <a:t>Approved by the Records Management </a:t>
            </a:r>
            <a:r>
              <a:rPr lang="en-US" sz="2400" dirty="0" smtClean="0"/>
              <a:t>Program team</a:t>
            </a:r>
            <a:endParaRPr lang="en-US" sz="2400" dirty="0"/>
          </a:p>
          <a:p>
            <a:pPr marL="640080" indent="-457200">
              <a:buSzPct val="75000"/>
              <a:buFont typeface="Arial" panose="020B0604020202020204" pitchFamily="34" charset="0"/>
              <a:buChar char="•"/>
            </a:pPr>
            <a:r>
              <a:rPr lang="en-US" sz="2400" dirty="0"/>
              <a:t>Retained by the records coordinator for the </a:t>
            </a:r>
            <a:r>
              <a:rPr lang="en-US" sz="2400" dirty="0" smtClean="0"/>
              <a:t>division, office </a:t>
            </a:r>
            <a:r>
              <a:rPr lang="en-US" sz="2400" dirty="0"/>
              <a:t>or program </a:t>
            </a:r>
            <a:r>
              <a:rPr lang="en-US" sz="2400" dirty="0" smtClean="0"/>
              <a:t>as guidance and</a:t>
            </a:r>
          </a:p>
          <a:p>
            <a:pPr marL="640080" indent="-457200">
              <a:buSzPct val="75000"/>
              <a:buFont typeface="Arial" panose="020B0604020202020204" pitchFamily="34" charset="0"/>
              <a:buChar char="•"/>
            </a:pPr>
            <a:r>
              <a:rPr lang="en-US" sz="2400" dirty="0" smtClean="0"/>
              <a:t>Used as a tool by the records coordinator to train employees on retention</a:t>
            </a:r>
            <a:endParaRPr lang="en-US" sz="2400"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30</a:t>
            </a:fld>
            <a:endParaRPr lang="en-US" dirty="0"/>
          </a:p>
        </p:txBody>
      </p:sp>
      <p:sp>
        <p:nvSpPr>
          <p:cNvPr id="5" name="Title 4"/>
          <p:cNvSpPr>
            <a:spLocks noGrp="1"/>
          </p:cNvSpPr>
          <p:nvPr>
            <p:ph type="title"/>
          </p:nvPr>
        </p:nvSpPr>
        <p:spPr/>
        <p:txBody>
          <a:bodyPr/>
          <a:lstStyle/>
          <a:p>
            <a:r>
              <a:rPr lang="en-US" dirty="0" smtClean="0"/>
              <a:t>Inventory Spreadsheet</a:t>
            </a:r>
            <a:endParaRPr lang="en-US" dirty="0"/>
          </a:p>
        </p:txBody>
      </p:sp>
    </p:spTree>
    <p:custDataLst>
      <p:tags r:id="rId1"/>
    </p:custDataLst>
    <p:extLst>
      <p:ext uri="{BB962C8B-B14F-4D97-AF65-F5344CB8AC3E}">
        <p14:creationId xmlns:p14="http://schemas.microsoft.com/office/powerpoint/2010/main" val="3054922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Records Inventory Spreadsheet</a:t>
            </a:r>
            <a:endParaRPr lang="en-US" dirty="0"/>
          </a:p>
        </p:txBody>
      </p:sp>
      <p:sp>
        <p:nvSpPr>
          <p:cNvPr id="7" name="Content Placeholder 6"/>
          <p:cNvSpPr>
            <a:spLocks noGrp="1"/>
          </p:cNvSpPr>
          <p:nvPr>
            <p:ph sz="half" idx="2"/>
          </p:nvPr>
        </p:nvSpPr>
        <p:spPr>
          <a:xfrm>
            <a:off x="352895" y="1332389"/>
            <a:ext cx="8488680" cy="4937760"/>
          </a:xfrm>
        </p:spPr>
        <p:txBody>
          <a:bodyPr/>
          <a:lstStyle/>
          <a:p>
            <a:r>
              <a:rPr lang="en-US" sz="2400" dirty="0" smtClean="0"/>
              <a:t>The Inventory Spreadsheet is completed when you have records that need to be stored</a:t>
            </a:r>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31</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10" name="Picture 9">
            <a:hlinkClick r:id="rId4" action="ppaction://hlinkfile"/>
          </p:cNvPr>
          <p:cNvPicPr>
            <a:picLocks noChangeAspect="1"/>
          </p:cNvPicPr>
          <p:nvPr/>
        </p:nvPicPr>
        <p:blipFill>
          <a:blip r:embed="rId5"/>
          <a:stretch>
            <a:fillRect/>
          </a:stretch>
        </p:blipFill>
        <p:spPr>
          <a:xfrm>
            <a:off x="320040" y="2090058"/>
            <a:ext cx="8381340" cy="4037610"/>
          </a:xfrm>
          <a:prstGeom prst="rect">
            <a:avLst/>
          </a:prstGeom>
        </p:spPr>
      </p:pic>
    </p:spTree>
    <p:custDataLst>
      <p:tags r:id="rId1"/>
    </p:custDataLst>
    <p:extLst>
      <p:ext uri="{BB962C8B-B14F-4D97-AF65-F5344CB8AC3E}">
        <p14:creationId xmlns:p14="http://schemas.microsoft.com/office/powerpoint/2010/main" val="4129876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take ten minutes to complete the exercise:</a:t>
            </a:r>
            <a:endParaRPr lang="en-US" dirty="0" smtClean="0"/>
          </a:p>
          <a:p>
            <a:pPr marL="514350" indent="-514350">
              <a:buFont typeface="+mj-lt"/>
              <a:buAutoNum type="arabicPeriod"/>
            </a:pPr>
            <a:r>
              <a:rPr lang="en-US" dirty="0" smtClean="0"/>
              <a:t>Using </a:t>
            </a:r>
            <a:r>
              <a:rPr lang="en-US" dirty="0" smtClean="0"/>
              <a:t>the sample </a:t>
            </a:r>
            <a:r>
              <a:rPr lang="en-US" dirty="0" smtClean="0"/>
              <a:t>Records Inventory </a:t>
            </a:r>
            <a:r>
              <a:rPr lang="en-US" dirty="0" smtClean="0"/>
              <a:t>Spreadsheet, develop an inventory of something in your home. This could include tools, shoes, purses, animal toys, books, children, CD’s, neighbors you don’t like, flowers, bicycles, your wine collection. </a:t>
            </a:r>
          </a:p>
          <a:p>
            <a:pPr marL="514350" indent="-514350">
              <a:buFont typeface="+mj-lt"/>
              <a:buAutoNum type="arabicPeriod"/>
            </a:pPr>
            <a:r>
              <a:rPr lang="en-US" dirty="0" smtClean="0"/>
              <a:t>The first column is just an example of how to fill out the sheet.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5" name="Title 4"/>
          <p:cNvSpPr>
            <a:spLocks noGrp="1"/>
          </p:cNvSpPr>
          <p:nvPr>
            <p:ph type="title"/>
          </p:nvPr>
        </p:nvSpPr>
        <p:spPr/>
        <p:txBody>
          <a:bodyPr/>
          <a:lstStyle/>
          <a:p>
            <a:r>
              <a:rPr lang="en-US" dirty="0" smtClean="0"/>
              <a:t>Now its Your Turn…</a:t>
            </a:r>
            <a:endParaRPr lang="en-US" dirty="0"/>
          </a:p>
        </p:txBody>
      </p:sp>
    </p:spTree>
    <p:custDataLst>
      <p:tags r:id="rId1"/>
    </p:custDataLst>
    <p:extLst>
      <p:ext uri="{BB962C8B-B14F-4D97-AF65-F5344CB8AC3E}">
        <p14:creationId xmlns:p14="http://schemas.microsoft.com/office/powerpoint/2010/main" val="2223686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file plan is a reference that describes:</a:t>
            </a:r>
          </a:p>
          <a:p>
            <a:pPr marL="640080" indent="-457200">
              <a:buFont typeface="Arial" panose="020B0604020202020204" pitchFamily="34" charset="0"/>
              <a:buChar char="•"/>
            </a:pPr>
            <a:r>
              <a:rPr lang="en-US" dirty="0" smtClean="0"/>
              <a:t>What records your division or office creates</a:t>
            </a:r>
          </a:p>
          <a:p>
            <a:pPr marL="640080" indent="-457200">
              <a:buFont typeface="Arial" panose="020B0604020202020204" pitchFamily="34" charset="0"/>
              <a:buChar char="•"/>
            </a:pPr>
            <a:r>
              <a:rPr lang="en-US" dirty="0" smtClean="0"/>
              <a:t>What records you are responsible for</a:t>
            </a:r>
          </a:p>
          <a:p>
            <a:pPr marL="640080" indent="-457200">
              <a:buFont typeface="Arial" panose="020B0604020202020204" pitchFamily="34" charset="0"/>
              <a:buChar char="•"/>
            </a:pPr>
            <a:r>
              <a:rPr lang="en-US" dirty="0" smtClean="0"/>
              <a:t>Provides of retention periods for retention periods, record copies and desk copies</a:t>
            </a:r>
          </a:p>
          <a:p>
            <a:pPr marL="640080" indent="-457200">
              <a:buFont typeface="Arial" panose="020B0604020202020204" pitchFamily="34" charset="0"/>
              <a:buChar char="•"/>
            </a:pPr>
            <a:endParaRPr lang="en-US" dirty="0"/>
          </a:p>
          <a:p>
            <a:pPr marL="182880" algn="ctr"/>
            <a:r>
              <a:rPr lang="en-US" i="1" dirty="0" smtClean="0"/>
              <a:t>The File plan is a joint effort between the Records Coordinator and Records Management</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5" name="Title 4"/>
          <p:cNvSpPr>
            <a:spLocks noGrp="1"/>
          </p:cNvSpPr>
          <p:nvPr>
            <p:ph type="title"/>
          </p:nvPr>
        </p:nvSpPr>
        <p:spPr/>
        <p:txBody>
          <a:bodyPr/>
          <a:lstStyle/>
          <a:p>
            <a:r>
              <a:rPr lang="en-US" dirty="0" smtClean="0"/>
              <a:t>The File Plan</a:t>
            </a:r>
            <a:endParaRPr lang="en-US" dirty="0"/>
          </a:p>
        </p:txBody>
      </p:sp>
    </p:spTree>
    <p:custDataLst>
      <p:tags r:id="rId1"/>
    </p:custDataLst>
    <p:extLst>
      <p:ext uri="{BB962C8B-B14F-4D97-AF65-F5344CB8AC3E}">
        <p14:creationId xmlns:p14="http://schemas.microsoft.com/office/powerpoint/2010/main" val="2354623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Identify what you </a:t>
            </a:r>
            <a:r>
              <a:rPr lang="en-US" u="sng" dirty="0" smtClean="0"/>
              <a:t>don’t</a:t>
            </a:r>
            <a:r>
              <a:rPr lang="en-US" dirty="0" smtClean="0"/>
              <a:t> need to include (non-records) such as:</a:t>
            </a:r>
          </a:p>
          <a:p>
            <a:pPr marL="640080" indent="-457200">
              <a:buFont typeface="Arial" panose="020B0604020202020204" pitchFamily="34" charset="0"/>
              <a:buChar char="•"/>
            </a:pPr>
            <a:r>
              <a:rPr lang="en-US" dirty="0" smtClean="0"/>
              <a:t>Brochures and pamphlets</a:t>
            </a:r>
          </a:p>
          <a:p>
            <a:pPr marL="640080" indent="-457200">
              <a:buFont typeface="Arial" panose="020B0604020202020204" pitchFamily="34" charset="0"/>
              <a:buChar char="•"/>
            </a:pPr>
            <a:r>
              <a:rPr lang="en-US" dirty="0" smtClean="0"/>
              <a:t>To-do lists and memos</a:t>
            </a:r>
          </a:p>
          <a:p>
            <a:pPr marL="640080" indent="-457200">
              <a:buFont typeface="Arial" panose="020B0604020202020204" pitchFamily="34" charset="0"/>
              <a:buChar char="•"/>
            </a:pPr>
            <a:r>
              <a:rPr lang="en-US" dirty="0" smtClean="0"/>
              <a:t>Handouts and reference materials</a:t>
            </a:r>
          </a:p>
          <a:p>
            <a:pPr marL="640080" indent="-457200">
              <a:buFont typeface="Arial" panose="020B0604020202020204" pitchFamily="34" charset="0"/>
              <a:buChar char="•"/>
            </a:pPr>
            <a:r>
              <a:rPr lang="en-US" dirty="0" smtClean="0"/>
              <a:t>Non-CDOT Manuals</a:t>
            </a:r>
          </a:p>
          <a:p>
            <a:pPr marL="640080" indent="-457200">
              <a:buFont typeface="Arial" panose="020B0604020202020204" pitchFamily="34" charset="0"/>
              <a:buChar char="•"/>
            </a:pPr>
            <a:r>
              <a:rPr lang="en-US" dirty="0" smtClean="0"/>
              <a:t>Anything that is no longer needed for business purposes and is not a record</a:t>
            </a:r>
          </a:p>
          <a:p>
            <a:pPr marL="640080" indent="-457200">
              <a:buFont typeface="Arial" panose="020B0604020202020204" pitchFamily="34" charset="0"/>
              <a:buChar char="•"/>
            </a:pPr>
            <a:endParaRPr lang="en-US" dirty="0" smtClean="0"/>
          </a:p>
          <a:p>
            <a:pPr marL="640080" indent="-457200">
              <a:buFont typeface="Arial" panose="020B0604020202020204" pitchFamily="34" charset="0"/>
              <a:buChar char="•"/>
            </a:pPr>
            <a:endParaRPr lang="en-US" dirty="0" smtClean="0"/>
          </a:p>
          <a:p>
            <a:pPr marL="64008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34</a:t>
            </a:fld>
            <a:endParaRPr lang="en-US" dirty="0"/>
          </a:p>
        </p:txBody>
      </p:sp>
      <p:sp>
        <p:nvSpPr>
          <p:cNvPr id="5" name="Title 4"/>
          <p:cNvSpPr>
            <a:spLocks noGrp="1"/>
          </p:cNvSpPr>
          <p:nvPr>
            <p:ph type="title"/>
          </p:nvPr>
        </p:nvSpPr>
        <p:spPr/>
        <p:txBody>
          <a:bodyPr/>
          <a:lstStyle/>
          <a:p>
            <a:r>
              <a:rPr lang="en-US" dirty="0" smtClean="0"/>
              <a:t>Developing the File Plan</a:t>
            </a:r>
            <a:endParaRPr lang="en-US" dirty="0"/>
          </a:p>
        </p:txBody>
      </p:sp>
    </p:spTree>
    <p:custDataLst>
      <p:tags r:id="rId1"/>
    </p:custDataLst>
    <p:extLst>
      <p:ext uri="{BB962C8B-B14F-4D97-AF65-F5344CB8AC3E}">
        <p14:creationId xmlns:p14="http://schemas.microsoft.com/office/powerpoint/2010/main" val="2639150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1" y="1371600"/>
            <a:ext cx="8778240" cy="4937125"/>
          </a:xfrm>
        </p:spPr>
        <p:txBody>
          <a:bodyPr/>
          <a:lstStyle/>
          <a:p>
            <a:r>
              <a:rPr lang="en-US" dirty="0" smtClean="0"/>
              <a:t>Completing the File Plan answers questions, such as:</a:t>
            </a:r>
          </a:p>
          <a:p>
            <a:pPr marL="640080" indent="-457200">
              <a:buFont typeface="Arial" panose="020B0604020202020204" pitchFamily="34" charset="0"/>
              <a:buChar char="•"/>
            </a:pPr>
            <a:r>
              <a:rPr lang="en-US" dirty="0" smtClean="0"/>
              <a:t>What kind of records are developed by the division, office or program?</a:t>
            </a:r>
          </a:p>
          <a:p>
            <a:pPr marL="640080" indent="-457200">
              <a:buFont typeface="Arial" panose="020B0604020202020204" pitchFamily="34" charset="0"/>
              <a:buChar char="•"/>
            </a:pPr>
            <a:r>
              <a:rPr lang="en-US" dirty="0" smtClean="0"/>
              <a:t>Whose responsibility is it to retain them? </a:t>
            </a:r>
          </a:p>
          <a:p>
            <a:pPr marL="640080" indent="-457200">
              <a:buFont typeface="Arial" panose="020B0604020202020204" pitchFamily="34" charset="0"/>
              <a:buChar char="•"/>
            </a:pPr>
            <a:r>
              <a:rPr lang="en-US" dirty="0" smtClean="0"/>
              <a:t>What is the legal retention period? </a:t>
            </a:r>
          </a:p>
          <a:p>
            <a:pPr marL="640080" indent="-457200">
              <a:buFont typeface="Arial" panose="020B0604020202020204" pitchFamily="34" charset="0"/>
              <a:buChar char="•"/>
            </a:pPr>
            <a:r>
              <a:rPr lang="en-US" dirty="0" smtClean="0"/>
              <a:t>What is to be done with the official record and the duplicates?</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35</a:t>
            </a:fld>
            <a:endParaRPr lang="en-US" dirty="0"/>
          </a:p>
        </p:txBody>
      </p:sp>
      <p:sp>
        <p:nvSpPr>
          <p:cNvPr id="5" name="Title 4"/>
          <p:cNvSpPr>
            <a:spLocks noGrp="1"/>
          </p:cNvSpPr>
          <p:nvPr>
            <p:ph type="title"/>
          </p:nvPr>
        </p:nvSpPr>
        <p:spPr/>
        <p:txBody>
          <a:bodyPr/>
          <a:lstStyle/>
          <a:p>
            <a:r>
              <a:rPr lang="en-US" dirty="0" smtClean="0"/>
              <a:t>What Needs to be Included?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6177" y="4445391"/>
            <a:ext cx="3551645" cy="1732706"/>
          </a:xfrm>
          <a:prstGeom prst="rect">
            <a:avLst/>
          </a:prstGeom>
        </p:spPr>
      </p:pic>
    </p:spTree>
    <p:custDataLst>
      <p:tags r:id="rId1"/>
    </p:custDataLst>
    <p:extLst>
      <p:ext uri="{BB962C8B-B14F-4D97-AF65-F5344CB8AC3E}">
        <p14:creationId xmlns:p14="http://schemas.microsoft.com/office/powerpoint/2010/main" val="1227396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take ten minutes to complete the exercise:</a:t>
            </a:r>
          </a:p>
          <a:p>
            <a:pPr marL="514350" indent="-514350">
              <a:buFont typeface="+mj-lt"/>
              <a:buAutoNum type="arabicPeriod"/>
            </a:pPr>
            <a:r>
              <a:rPr lang="en-US" dirty="0" smtClean="0"/>
              <a:t>Using </a:t>
            </a:r>
            <a:r>
              <a:rPr lang="en-US" dirty="0" smtClean="0"/>
              <a:t>the sample file plan, complete the file plan using the cards provided</a:t>
            </a:r>
          </a:p>
          <a:p>
            <a:pPr marL="514350" indent="-514350">
              <a:buFont typeface="+mj-lt"/>
              <a:buAutoNum type="arabicPeriod"/>
            </a:pPr>
            <a:r>
              <a:rPr lang="en-US" dirty="0" smtClean="0"/>
              <a:t>Leave blank what you don’t know and remember to talk to the Records Management Team about questions</a:t>
            </a:r>
          </a:p>
          <a:p>
            <a:pPr marL="514350" indent="-514350">
              <a:buFont typeface="+mj-lt"/>
              <a:buAutoNum type="arabicPeriod"/>
            </a:pPr>
            <a:r>
              <a:rPr lang="en-US" dirty="0" smtClean="0"/>
              <a:t>The more you can fill in the better!</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36</a:t>
            </a:fld>
            <a:endParaRPr lang="en-US" dirty="0"/>
          </a:p>
        </p:txBody>
      </p:sp>
      <p:sp>
        <p:nvSpPr>
          <p:cNvPr id="5" name="Title 4"/>
          <p:cNvSpPr>
            <a:spLocks noGrp="1"/>
          </p:cNvSpPr>
          <p:nvPr>
            <p:ph type="title"/>
          </p:nvPr>
        </p:nvSpPr>
        <p:spPr/>
        <p:txBody>
          <a:bodyPr/>
          <a:lstStyle/>
          <a:p>
            <a:r>
              <a:rPr lang="en-US" dirty="0" smtClean="0"/>
              <a:t>Now its Your Turn…</a:t>
            </a:r>
            <a:endParaRPr lang="en-US" dirty="0"/>
          </a:p>
        </p:txBody>
      </p:sp>
    </p:spTree>
    <p:custDataLst>
      <p:tags r:id="rId1"/>
    </p:custDataLst>
    <p:extLst>
      <p:ext uri="{BB962C8B-B14F-4D97-AF65-F5344CB8AC3E}">
        <p14:creationId xmlns:p14="http://schemas.microsoft.com/office/powerpoint/2010/main" val="321786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4" action="ppaction://hlinkfile"/>
          </p:cNvPr>
          <p:cNvPicPr>
            <a:picLocks noGrp="1" noChangeAspect="1"/>
          </p:cNvPicPr>
          <p:nvPr>
            <p:ph idx="1"/>
          </p:nvPr>
        </p:nvPicPr>
        <p:blipFill>
          <a:blip r:embed="rId5"/>
          <a:stretch>
            <a:fillRect/>
          </a:stretch>
        </p:blipFill>
        <p:spPr>
          <a:xfrm>
            <a:off x="182563" y="1784572"/>
            <a:ext cx="8778875" cy="4111180"/>
          </a:xfrm>
          <a:prstGeom prst="rect">
            <a:avLst/>
          </a:prstGeo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37</a:t>
            </a:fld>
            <a:endParaRPr lang="en-US" dirty="0"/>
          </a:p>
        </p:txBody>
      </p:sp>
      <p:sp>
        <p:nvSpPr>
          <p:cNvPr id="5" name="Title 4"/>
          <p:cNvSpPr>
            <a:spLocks noGrp="1"/>
          </p:cNvSpPr>
          <p:nvPr>
            <p:ph type="title"/>
          </p:nvPr>
        </p:nvSpPr>
        <p:spPr/>
        <p:txBody>
          <a:bodyPr/>
          <a:lstStyle/>
          <a:p>
            <a:r>
              <a:rPr lang="en-US" dirty="0" smtClean="0"/>
              <a:t>Sample File </a:t>
            </a:r>
            <a:r>
              <a:rPr lang="en-US" dirty="0" smtClean="0"/>
              <a:t>Plan Spreadsheet</a:t>
            </a:r>
            <a:endParaRPr lang="en-US" dirty="0"/>
          </a:p>
        </p:txBody>
      </p:sp>
    </p:spTree>
    <p:custDataLst>
      <p:tags r:id="rId1"/>
    </p:custDataLst>
    <p:extLst>
      <p:ext uri="{BB962C8B-B14F-4D97-AF65-F5344CB8AC3E}">
        <p14:creationId xmlns:p14="http://schemas.microsoft.com/office/powerpoint/2010/main" val="1002964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38</a:t>
            </a:fld>
            <a:endParaRPr lang="en-US" dirty="0"/>
          </a:p>
        </p:txBody>
      </p:sp>
      <p:sp>
        <p:nvSpPr>
          <p:cNvPr id="5" name="Title 4"/>
          <p:cNvSpPr>
            <a:spLocks noGrp="1"/>
          </p:cNvSpPr>
          <p:nvPr>
            <p:ph type="title"/>
          </p:nvPr>
        </p:nvSpPr>
        <p:spPr/>
        <p:txBody>
          <a:bodyPr/>
          <a:lstStyle/>
          <a:p>
            <a:r>
              <a:rPr lang="en-US" dirty="0" smtClean="0"/>
              <a:t>Destroying Public Records</a:t>
            </a:r>
            <a:endParaRPr lang="en-US" dirty="0"/>
          </a:p>
        </p:txBody>
      </p:sp>
      <p:sp>
        <p:nvSpPr>
          <p:cNvPr id="7" name="Content Placeholder 1"/>
          <p:cNvSpPr txBox="1">
            <a:spLocks/>
          </p:cNvSpPr>
          <p:nvPr/>
        </p:nvSpPr>
        <p:spPr bwMode="auto">
          <a:xfrm>
            <a:off x="245016" y="1371412"/>
            <a:ext cx="8778240" cy="4281243"/>
          </a:xfrm>
          <a:prstGeom prst="rect">
            <a:avLst/>
          </a:prstGeom>
          <a:noFill/>
          <a:ln w="9525">
            <a:noFill/>
            <a:miter lim="800000"/>
            <a:headEnd/>
            <a:tailEnd/>
          </a:ln>
          <a:effectLst>
            <a:softEdge rad="3810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When destroying records you are responsible for:</a:t>
            </a:r>
          </a:p>
          <a:p>
            <a:pPr marL="457200" indent="-457200">
              <a:buFont typeface="Arial" panose="020B0604020202020204" pitchFamily="34" charset="0"/>
              <a:buChar char="•"/>
            </a:pPr>
            <a:r>
              <a:rPr lang="en-US" dirty="0" smtClean="0"/>
              <a:t>Completing the Destruction Approval form and obtaining supervisor approval</a:t>
            </a:r>
          </a:p>
          <a:p>
            <a:pPr marL="457200" indent="-457200">
              <a:buFont typeface="Arial" panose="020B0604020202020204" pitchFamily="34" charset="0"/>
              <a:buChar char="•"/>
            </a:pPr>
            <a:r>
              <a:rPr lang="en-US" dirty="0" smtClean="0"/>
              <a:t>Sending the form to Records Management for approval</a:t>
            </a:r>
          </a:p>
          <a:p>
            <a:pPr marL="457200" indent="-457200">
              <a:buFont typeface="Arial" panose="020B0604020202020204" pitchFamily="34" charset="0"/>
              <a:buChar char="•"/>
            </a:pPr>
            <a:r>
              <a:rPr lang="en-US" dirty="0" smtClean="0"/>
              <a:t>Overseeing the proper destruction method: shred bin, recycle bin, or boxing documents and arranging for a shredding company to remove them. </a:t>
            </a:r>
          </a:p>
          <a:p>
            <a:pPr marL="457200" indent="-457200">
              <a:buFont typeface="Arial" panose="020B0604020202020204" pitchFamily="34" charset="0"/>
              <a:buChar char="•"/>
            </a:pPr>
            <a:endParaRPr lang="en-US" dirty="0" smtClean="0"/>
          </a:p>
        </p:txBody>
      </p:sp>
    </p:spTree>
    <p:custDataLst>
      <p:tags r:id="rId1"/>
    </p:custDataLst>
    <p:extLst>
      <p:ext uri="{BB962C8B-B14F-4D97-AF65-F5344CB8AC3E}">
        <p14:creationId xmlns:p14="http://schemas.microsoft.com/office/powerpoint/2010/main" val="4171982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39</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92176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765" y="1417320"/>
            <a:ext cx="7885355" cy="4754880"/>
          </a:xfrm>
        </p:spPr>
        <p:txBody>
          <a:bodyPr/>
          <a:lstStyle/>
          <a:p>
            <a:pPr marL="457200" indent="-457200">
              <a:buFont typeface="Arial"/>
              <a:buChar char="•"/>
            </a:pPr>
            <a:r>
              <a:rPr lang="en-US" sz="2600" b="1" dirty="0" smtClean="0"/>
              <a:t>Learning Logistics  </a:t>
            </a:r>
          </a:p>
          <a:p>
            <a:pPr marL="457200" indent="-457200">
              <a:buFont typeface="Arial"/>
              <a:buChar char="•"/>
            </a:pPr>
            <a:r>
              <a:rPr lang="en-US" sz="2600" dirty="0" smtClean="0"/>
              <a:t>Section 1 – Introduction to Records Management  </a:t>
            </a:r>
          </a:p>
          <a:p>
            <a:r>
              <a:rPr lang="en-US" sz="2600" dirty="0" smtClean="0"/>
              <a:t>		   and Records</a:t>
            </a:r>
            <a:endParaRPr lang="en-US" sz="2600" dirty="0"/>
          </a:p>
          <a:p>
            <a:pPr marL="457200" indent="-457200">
              <a:buFont typeface="Arial"/>
              <a:buChar char="•"/>
            </a:pPr>
            <a:r>
              <a:rPr lang="en-US" sz="2600" dirty="0" smtClean="0"/>
              <a:t>Section </a:t>
            </a:r>
            <a:r>
              <a:rPr lang="en-US" sz="2600" dirty="0"/>
              <a:t>2</a:t>
            </a:r>
            <a:r>
              <a:rPr lang="en-US" sz="2600" dirty="0" smtClean="0"/>
              <a:t> – Record Coordinator Responsibilities</a:t>
            </a:r>
          </a:p>
          <a:p>
            <a:pPr marL="457200" indent="-457200">
              <a:buFont typeface="Arial"/>
              <a:buChar char="•"/>
            </a:pPr>
            <a:r>
              <a:rPr lang="en-US" sz="2600" dirty="0" smtClean="0"/>
              <a:t>Section 3 – Implementing </a:t>
            </a:r>
            <a:r>
              <a:rPr lang="en-US" sz="2600" dirty="0" smtClean="0"/>
              <a:t>the </a:t>
            </a:r>
            <a:r>
              <a:rPr lang="en-US" sz="2600" dirty="0" smtClean="0"/>
              <a:t>File Plan</a:t>
            </a:r>
          </a:p>
          <a:p>
            <a:pPr marL="457200" indent="-457200">
              <a:buFont typeface="Arial"/>
              <a:buChar char="•"/>
            </a:pPr>
            <a:r>
              <a:rPr lang="en-US" sz="2600" dirty="0" smtClean="0"/>
              <a:t>Conclusion</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3371761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765" y="1417320"/>
            <a:ext cx="7885355" cy="4754880"/>
          </a:xfrm>
        </p:spPr>
        <p:txBody>
          <a:bodyPr/>
          <a:lstStyle/>
          <a:p>
            <a:pPr marL="457200" indent="-457200">
              <a:buFont typeface="Arial"/>
              <a:buChar char="•"/>
            </a:pPr>
            <a:r>
              <a:rPr lang="en-US" sz="2600" dirty="0" smtClean="0"/>
              <a:t>Learning Logistics  </a:t>
            </a:r>
          </a:p>
          <a:p>
            <a:pPr marL="457200" indent="-457200">
              <a:buFont typeface="Arial"/>
              <a:buChar char="•"/>
            </a:pPr>
            <a:r>
              <a:rPr lang="en-US" sz="2600" dirty="0" smtClean="0"/>
              <a:t>Section 1 – Introduction to Records Management  </a:t>
            </a:r>
          </a:p>
          <a:p>
            <a:r>
              <a:rPr lang="en-US" sz="2600" dirty="0" smtClean="0"/>
              <a:t>		   and Records</a:t>
            </a:r>
            <a:endParaRPr lang="en-US" sz="2600" dirty="0"/>
          </a:p>
          <a:p>
            <a:pPr marL="457200" indent="-457200">
              <a:buFont typeface="Arial"/>
              <a:buChar char="•"/>
            </a:pPr>
            <a:r>
              <a:rPr lang="en-US" sz="2600" dirty="0" smtClean="0"/>
              <a:t>Section </a:t>
            </a:r>
            <a:r>
              <a:rPr lang="en-US" sz="2600" dirty="0"/>
              <a:t>2</a:t>
            </a:r>
            <a:r>
              <a:rPr lang="en-US" sz="2600" dirty="0" smtClean="0"/>
              <a:t> – Record Coordinator Responsibilities</a:t>
            </a:r>
          </a:p>
          <a:p>
            <a:pPr marL="457200" indent="-457200">
              <a:buFont typeface="Arial"/>
              <a:buChar char="•"/>
            </a:pPr>
            <a:r>
              <a:rPr lang="en-US" sz="2600" dirty="0" smtClean="0"/>
              <a:t>Section </a:t>
            </a:r>
            <a:r>
              <a:rPr lang="en-US" sz="2600" dirty="0"/>
              <a:t>3</a:t>
            </a:r>
            <a:r>
              <a:rPr lang="en-US" sz="2600" dirty="0" smtClean="0"/>
              <a:t> </a:t>
            </a:r>
            <a:r>
              <a:rPr lang="en-US" sz="2600" dirty="0" smtClean="0"/>
              <a:t>-  Implementing </a:t>
            </a:r>
            <a:r>
              <a:rPr lang="en-US" sz="2600" dirty="0" smtClean="0"/>
              <a:t>the </a:t>
            </a:r>
            <a:r>
              <a:rPr lang="en-US" sz="2600" dirty="0" smtClean="0"/>
              <a:t>File Plan</a:t>
            </a:r>
          </a:p>
          <a:p>
            <a:pPr marL="457200" indent="-457200">
              <a:buFont typeface="Arial"/>
              <a:buChar char="•"/>
            </a:pPr>
            <a:r>
              <a:rPr lang="en-US" sz="2600" b="1" dirty="0" smtClean="0"/>
              <a:t>Conclusion</a:t>
            </a:r>
            <a:endParaRPr lang="en-US" sz="2600" b="1"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40</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94489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i="1" dirty="0" smtClean="0"/>
              <a:t>You should now be able to:</a:t>
            </a:r>
          </a:p>
          <a:p>
            <a:pPr marL="342900" lvl="0" indent="-342900">
              <a:buFont typeface="Arial" panose="020B0604020202020204" pitchFamily="34" charset="0"/>
              <a:buChar char="•"/>
            </a:pPr>
            <a:r>
              <a:rPr lang="en-US" sz="2000" dirty="0"/>
              <a:t>Describe what Records Management is and your role in the process</a:t>
            </a:r>
          </a:p>
          <a:p>
            <a:pPr marL="342900" lvl="0" indent="-342900">
              <a:buFont typeface="Arial" panose="020B0604020202020204" pitchFamily="34" charset="0"/>
              <a:buChar char="•"/>
            </a:pPr>
            <a:r>
              <a:rPr lang="en-US" sz="2000" dirty="0"/>
              <a:t>Identify a record and its retention schedule</a:t>
            </a:r>
          </a:p>
          <a:p>
            <a:pPr marL="342900" lvl="0" indent="-342900">
              <a:buFont typeface="Arial" panose="020B0604020202020204" pitchFamily="34" charset="0"/>
              <a:buChar char="•"/>
            </a:pPr>
            <a:r>
              <a:rPr lang="en-US" sz="2000" dirty="0"/>
              <a:t>Describe the lifecycle of a record</a:t>
            </a:r>
          </a:p>
          <a:p>
            <a:pPr marL="342900" lvl="0" indent="-342900">
              <a:buFont typeface="Arial" panose="020B0604020202020204" pitchFamily="34" charset="0"/>
              <a:buChar char="•"/>
            </a:pPr>
            <a:r>
              <a:rPr lang="en-US" sz="2000" dirty="0"/>
              <a:t>List the responsibilities of the Record Coordinator</a:t>
            </a:r>
          </a:p>
          <a:p>
            <a:pPr marL="342900" lvl="0" indent="-342900">
              <a:buFont typeface="Arial" panose="020B0604020202020204" pitchFamily="34" charset="0"/>
              <a:buChar char="•"/>
            </a:pPr>
            <a:r>
              <a:rPr lang="en-US" sz="2000" dirty="0"/>
              <a:t>Implement a File Plan using the File Plan Spreadsheet</a:t>
            </a:r>
          </a:p>
          <a:p>
            <a:pPr marL="342900" lvl="0" indent="-342900">
              <a:buFont typeface="Arial" panose="020B0604020202020204" pitchFamily="34" charset="0"/>
              <a:buChar char="•"/>
            </a:pPr>
            <a:r>
              <a:rPr lang="en-US" sz="2000" dirty="0"/>
              <a:t>Complete the Inventory Spreadsheet</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41</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600" dirty="0" smtClean="0"/>
              <a:t>The next level of the course </a:t>
            </a:r>
            <a:r>
              <a:rPr lang="en-US" sz="2600" dirty="0" smtClean="0"/>
              <a:t>is “</a:t>
            </a:r>
            <a:r>
              <a:rPr lang="en-US" sz="2600" dirty="0" smtClean="0"/>
              <a:t>RECORDS ON THE MOVE!” </a:t>
            </a:r>
            <a:r>
              <a:rPr lang="en-US" sz="2600" dirty="0" smtClean="0"/>
              <a:t>in it you will learn:</a:t>
            </a:r>
            <a:endParaRPr lang="en-US" sz="2200" i="0" dirty="0" smtClean="0"/>
          </a:p>
          <a:p>
            <a:pPr lvl="1"/>
            <a:r>
              <a:rPr lang="en-US" sz="2200" i="0" dirty="0" smtClean="0"/>
              <a:t>How to determine whether a record should be scanned, stored or shredded (the 3-S’s!)</a:t>
            </a:r>
          </a:p>
          <a:p>
            <a:pPr lvl="1"/>
            <a:r>
              <a:rPr lang="en-US" sz="2200" i="0" dirty="0" smtClean="0"/>
              <a:t>How to document records that have met their retention period and may be destroyed</a:t>
            </a:r>
          </a:p>
          <a:p>
            <a:pPr lvl="1"/>
            <a:r>
              <a:rPr lang="en-US" sz="2200" i="0" dirty="0" smtClean="0"/>
              <a:t>How to box up records that may be scanned, stored or shredded</a:t>
            </a:r>
          </a:p>
          <a:p>
            <a:endParaRPr lang="en-US" sz="2600" b="1"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42</a:t>
            </a:fld>
            <a:endParaRPr lang="en-US" dirty="0"/>
          </a:p>
        </p:txBody>
      </p:sp>
      <p:sp>
        <p:nvSpPr>
          <p:cNvPr id="9218" name="Title 1"/>
          <p:cNvSpPr>
            <a:spLocks noGrp="1"/>
          </p:cNvSpPr>
          <p:nvPr>
            <p:ph type="title"/>
          </p:nvPr>
        </p:nvSpPr>
        <p:spPr/>
        <p:txBody>
          <a:bodyPr/>
          <a:lstStyle/>
          <a:p>
            <a:r>
              <a:rPr lang="en-US" dirty="0" smtClean="0"/>
              <a:t>Next Course: Records on the Move!”</a:t>
            </a:r>
            <a:endParaRPr lang="en-US" dirty="0" smtClean="0">
              <a:latin typeface="+mj-lt"/>
            </a:endParaRPr>
          </a:p>
        </p:txBody>
      </p:sp>
      <p:pic>
        <p:nvPicPr>
          <p:cNvPr id="6" name="Picture 5"/>
          <p:cNvPicPr>
            <a:picLocks noChangeAspect="1"/>
          </p:cNvPicPr>
          <p:nvPr/>
        </p:nvPicPr>
        <p:blipFill>
          <a:blip r:embed="rId4"/>
          <a:stretch>
            <a:fillRect/>
          </a:stretch>
        </p:blipFill>
        <p:spPr>
          <a:xfrm>
            <a:off x="3301341" y="4274499"/>
            <a:ext cx="2542923" cy="1916504"/>
          </a:xfrm>
          <a:prstGeom prst="rect">
            <a:avLst/>
          </a:prstGeom>
        </p:spPr>
      </p:pic>
    </p:spTree>
    <p:custDataLst>
      <p:tags r:id="rId1"/>
    </p:custDataLst>
    <p:extLst>
      <p:ext uri="{BB962C8B-B14F-4D97-AF65-F5344CB8AC3E}">
        <p14:creationId xmlns:p14="http://schemas.microsoft.com/office/powerpoint/2010/main" val="2052838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29796"/>
          <a:stretch/>
        </p:blipFill>
        <p:spPr>
          <a:xfrm>
            <a:off x="6020790" y="4503052"/>
            <a:ext cx="3123208" cy="2335898"/>
          </a:xfrm>
          <a:prstGeom prst="rect">
            <a:avLst/>
          </a:prstGeom>
        </p:spPr>
      </p:pic>
      <p:sp>
        <p:nvSpPr>
          <p:cNvPr id="9" name="Rectangle 8"/>
          <p:cNvSpPr/>
          <p:nvPr/>
        </p:nvSpPr>
        <p:spPr>
          <a:xfrm>
            <a:off x="-1" y="-1"/>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a:solidFill>
                  <a:schemeClr val="bg1"/>
                </a:solidFill>
                <a:latin typeface="+mj-lt"/>
                <a:ea typeface="+mj-ea"/>
                <a:cs typeface="+mj-cs"/>
              </a:rPr>
              <a:t>    Coming Soon!</a:t>
            </a:r>
          </a:p>
        </p:txBody>
      </p:sp>
      <p:sp>
        <p:nvSpPr>
          <p:cNvPr id="6" name="Content Placeholder 1"/>
          <p:cNvSpPr>
            <a:spLocks noGrp="1"/>
          </p:cNvSpPr>
          <p:nvPr>
            <p:ph idx="4294967295"/>
          </p:nvPr>
        </p:nvSpPr>
        <p:spPr>
          <a:xfrm>
            <a:off x="182880" y="1371600"/>
            <a:ext cx="8778240" cy="4937125"/>
          </a:xfrm>
          <a:prstGeom prst="rect">
            <a:avLst/>
          </a:prstGeom>
        </p:spPr>
        <p:txBody>
          <a:bodyPr/>
          <a:lstStyle/>
          <a:p>
            <a:r>
              <a:rPr lang="en-US" sz="2600" dirty="0"/>
              <a:t>To </a:t>
            </a:r>
            <a:r>
              <a:rPr lang="en-US" sz="2600" dirty="0" smtClean="0"/>
              <a:t>assist </a:t>
            </a:r>
            <a:r>
              <a:rPr lang="en-US" sz="2600" dirty="0"/>
              <a:t>you </a:t>
            </a:r>
            <a:r>
              <a:rPr lang="en-US" sz="2600" dirty="0" smtClean="0"/>
              <a:t>in your role as a Record Coordinator we will be:</a:t>
            </a:r>
            <a:endParaRPr lang="en-US" sz="2600" dirty="0"/>
          </a:p>
          <a:p>
            <a:pPr marL="640080" indent="-457200">
              <a:buFont typeface="Arial" panose="020B0604020202020204" pitchFamily="34" charset="0"/>
              <a:buChar char="•"/>
            </a:pPr>
            <a:r>
              <a:rPr lang="en-US" sz="2600" dirty="0"/>
              <a:t>Providing training on how to complete </a:t>
            </a:r>
            <a:r>
              <a:rPr lang="en-US" sz="2600" dirty="0" smtClean="0"/>
              <a:t>additional forms such as the Scanning Spreadsheet, Destruction Inventory, Records Retention and Records Destruction box labels </a:t>
            </a:r>
            <a:endParaRPr lang="en-US" sz="2600" dirty="0"/>
          </a:p>
          <a:p>
            <a:pPr marL="640080" indent="-457200">
              <a:buFont typeface="Arial" panose="020B0604020202020204" pitchFamily="34" charset="0"/>
              <a:buChar char="•"/>
            </a:pPr>
            <a:r>
              <a:rPr lang="en-US" sz="2600" dirty="0" smtClean="0"/>
              <a:t>Conducting training </a:t>
            </a:r>
            <a:r>
              <a:rPr lang="en-US" sz="2600" dirty="0"/>
              <a:t>on how to scan </a:t>
            </a:r>
            <a:r>
              <a:rPr lang="en-US" sz="2600" dirty="0" smtClean="0"/>
              <a:t>documents</a:t>
            </a:r>
          </a:p>
          <a:p>
            <a:pPr marL="640080" indent="-457200">
              <a:buFont typeface="Arial" panose="020B0604020202020204" pitchFamily="34" charset="0"/>
              <a:buChar char="•"/>
            </a:pPr>
            <a:r>
              <a:rPr lang="en-US" sz="2600" dirty="0" smtClean="0"/>
              <a:t>Conducting outreach on electronic document management systems at CDOT (including SharePoint and ProjectWise)</a:t>
            </a:r>
          </a:p>
          <a:p>
            <a:pPr marL="640080" indent="-457200">
              <a:buFont typeface="Arial" panose="020B0604020202020204" pitchFamily="34" charset="0"/>
              <a:buChar char="•"/>
            </a:pPr>
            <a:endParaRPr lang="en-US" sz="2600" dirty="0"/>
          </a:p>
        </p:txBody>
      </p:sp>
    </p:spTree>
    <p:custDataLst>
      <p:tags r:id="rId1"/>
    </p:custDataLst>
    <p:extLst>
      <p:ext uri="{BB962C8B-B14F-4D97-AF65-F5344CB8AC3E}">
        <p14:creationId xmlns:p14="http://schemas.microsoft.com/office/powerpoint/2010/main" val="30705620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44</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smtClean="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i="1" dirty="0" smtClean="0"/>
              <a:t>At the end of this course, you should be able to:</a:t>
            </a:r>
          </a:p>
          <a:p>
            <a:pPr marL="342900" lvl="0" indent="-342900">
              <a:buFont typeface="Arial" panose="020B0604020202020204" pitchFamily="34" charset="0"/>
              <a:buChar char="•"/>
            </a:pPr>
            <a:r>
              <a:rPr lang="en-US" sz="2000" dirty="0"/>
              <a:t>Describe </a:t>
            </a:r>
            <a:r>
              <a:rPr lang="en-US" sz="2000" dirty="0" smtClean="0"/>
              <a:t>what Records Management is </a:t>
            </a:r>
            <a:r>
              <a:rPr lang="en-US" sz="2000" dirty="0"/>
              <a:t>and </a:t>
            </a:r>
            <a:r>
              <a:rPr lang="en-US" sz="2000" dirty="0" smtClean="0"/>
              <a:t>your role </a:t>
            </a:r>
            <a:r>
              <a:rPr lang="en-US" sz="2000" dirty="0"/>
              <a:t>in the </a:t>
            </a:r>
            <a:r>
              <a:rPr lang="en-US" sz="2000" dirty="0" smtClean="0"/>
              <a:t>process</a:t>
            </a:r>
            <a:endParaRPr lang="en-US" sz="2000" dirty="0"/>
          </a:p>
          <a:p>
            <a:pPr marL="342900" lvl="0" indent="-342900">
              <a:buFont typeface="Arial" panose="020B0604020202020204" pitchFamily="34" charset="0"/>
              <a:buChar char="•"/>
            </a:pPr>
            <a:r>
              <a:rPr lang="en-US" sz="2000" dirty="0" smtClean="0"/>
              <a:t>Identify a record and its retention schedule</a:t>
            </a:r>
          </a:p>
          <a:p>
            <a:pPr marL="342900" lvl="0" indent="-342900">
              <a:buFont typeface="Arial" panose="020B0604020202020204" pitchFamily="34" charset="0"/>
              <a:buChar char="•"/>
            </a:pPr>
            <a:r>
              <a:rPr lang="en-US" sz="2000" dirty="0" smtClean="0"/>
              <a:t>Describe the lifecycle of a record</a:t>
            </a:r>
          </a:p>
          <a:p>
            <a:pPr marL="342900" lvl="0" indent="-342900">
              <a:buFont typeface="Arial" panose="020B0604020202020204" pitchFamily="34" charset="0"/>
              <a:buChar char="•"/>
            </a:pPr>
            <a:r>
              <a:rPr lang="en-US" sz="2000" dirty="0" smtClean="0"/>
              <a:t>List the responsibilities of the Record Coordinator</a:t>
            </a:r>
          </a:p>
          <a:p>
            <a:pPr marL="342900" lvl="0" indent="-342900">
              <a:buFont typeface="Arial" panose="020B0604020202020204" pitchFamily="34" charset="0"/>
              <a:buChar char="•"/>
            </a:pPr>
            <a:r>
              <a:rPr lang="en-US" sz="2000" dirty="0" smtClean="0"/>
              <a:t>Implement a </a:t>
            </a:r>
            <a:r>
              <a:rPr lang="en-US" sz="2000" dirty="0"/>
              <a:t>F</a:t>
            </a:r>
            <a:r>
              <a:rPr lang="en-US" sz="2000" dirty="0" smtClean="0"/>
              <a:t>ile </a:t>
            </a:r>
            <a:r>
              <a:rPr lang="en-US" sz="2000" dirty="0" smtClean="0"/>
              <a:t>P</a:t>
            </a:r>
            <a:r>
              <a:rPr lang="en-US" sz="2000" dirty="0" smtClean="0"/>
              <a:t>lan using the File Plan Spreadsheet</a:t>
            </a:r>
            <a:endParaRPr lang="en-US" sz="2000" dirty="0" smtClean="0"/>
          </a:p>
          <a:p>
            <a:pPr marL="342900" lvl="0" indent="-342900">
              <a:buFont typeface="Arial" panose="020B0604020202020204" pitchFamily="34" charset="0"/>
              <a:buChar char="•"/>
            </a:pPr>
            <a:r>
              <a:rPr lang="en-US" sz="2000" dirty="0" smtClean="0"/>
              <a:t>Complete the Inventory Spreadsheet</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panose="020B0604020202020204" pitchFamily="34" charset="0"/>
              <a:buChar char="•"/>
            </a:pPr>
            <a:r>
              <a:rPr lang="en-US" sz="2800" dirty="0" smtClean="0"/>
              <a:t>Your name</a:t>
            </a:r>
          </a:p>
          <a:p>
            <a:pPr marL="457200" indent="-457200">
              <a:buFont typeface="Arial" panose="020B0604020202020204" pitchFamily="34" charset="0"/>
              <a:buChar char="•"/>
            </a:pPr>
            <a:r>
              <a:rPr lang="en-US" sz="2800" dirty="0" smtClean="0"/>
              <a:t>Your role within CDOT </a:t>
            </a:r>
          </a:p>
          <a:p>
            <a:pPr marL="457200" indent="-457200">
              <a:buFont typeface="Arial" panose="020B0604020202020204" pitchFamily="34" charset="0"/>
              <a:buChar char="•"/>
            </a:pPr>
            <a:r>
              <a:rPr lang="en-US" sz="2800" dirty="0" smtClean="0"/>
              <a:t>Your expectations of this course</a:t>
            </a:r>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dirty="0" smtClean="0"/>
              <a:t>Slide </a:t>
            </a:r>
            <a:fld id="{F1733E7F-F35A-45C7-967F-B65877603703}"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400" dirty="0" smtClean="0"/>
              <a:t>Classroom participation is encouraged; ask, answer, and participate in the discussion</a:t>
            </a:r>
          </a:p>
          <a:p>
            <a:pPr marL="457200" indent="-457200">
              <a:buFont typeface="Arial" panose="020B0604020202020204" pitchFamily="34" charset="0"/>
              <a:buChar char="•"/>
            </a:pPr>
            <a:r>
              <a:rPr lang="en-US" sz="2400" dirty="0" smtClean="0"/>
              <a:t>Please actively participate in course exercises as they provide you an opportunity to practice</a:t>
            </a:r>
          </a:p>
          <a:p>
            <a:pPr marL="457200" indent="-457200">
              <a:buFont typeface="Arial" panose="020B0604020202020204" pitchFamily="34" charset="0"/>
              <a:buChar char="•"/>
            </a:pPr>
            <a:r>
              <a:rPr lang="en-US" sz="2400" dirty="0" smtClean="0"/>
              <a:t>The Parking lot is used to capture questions for</a:t>
            </a:r>
            <a:br>
              <a:rPr lang="en-US" sz="2400" dirty="0" smtClean="0"/>
            </a:br>
            <a:r>
              <a:rPr lang="en-US" sz="2400" dirty="0" smtClean="0"/>
              <a:t>in-class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400" dirty="0" smtClean="0"/>
              <a:t>Please respect the other participants by silencing your cell phones</a:t>
            </a:r>
          </a:p>
          <a:p>
            <a:pPr marL="457200" indent="-457200">
              <a:buFont typeface="Arial" panose="020B0604020202020204" pitchFamily="34" charset="0"/>
              <a:buChar char="•"/>
            </a:pPr>
            <a:r>
              <a:rPr lang="en-US" sz="2400" dirty="0" smtClean="0"/>
              <a:t>Focus on the course, please use the Internet and email over lunch and break times</a:t>
            </a:r>
          </a:p>
          <a:p>
            <a:pPr marL="457200" indent="-457200">
              <a:buFont typeface="Arial" panose="020B0604020202020204" pitchFamily="34" charset="0"/>
              <a:buChar char="•"/>
            </a:pPr>
            <a:r>
              <a:rPr lang="en-US" sz="2400" dirty="0" smtClean="0"/>
              <a:t>Please delay your side conversations until break times</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69580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1"/>
  <p:tag name="ARTICULATE_SLIDE_COUNT" val="44"/>
  <p:tag name="TAG_BACKING_FORM_KEY" val="1705376-c:\users\princej\desktop\records coordinator training\00_ppt_cdot records management project.mfn.3.17.17.pptx"/>
  <p:tag name="ARTICULATE_PRESENTER_VERSION"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519"/>
  <p:tag name="ARTICULATE_TITLE_TAG" val="Where to get Help"/>
  <p:tag name="ORIGINAL_AUDIO_FILEPATH" val="C:\Users\princej\Desktop\01112017_Records on the Move_Rev_A\Sound Files for Course\Slide 23 - Records Management Team.wav"/>
  <p:tag name="ELAPSEDTIME" val="26.742"/>
  <p:tag name="ARTICULATE_NAV_LEVEL" val="1"/>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PREV_BUTTON_ID" val="519"/>
  <p:tag name="ARTICULATE_USED_LAYOUT" val="11"/>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528"/>
  <p:tag name="ARTICULATE_TITLE_TAG" val="What is and is not a Record"/>
  <p:tag name="ORIGINAL_AUDIO_FILEPATH" val="C:\Users\princej\Desktop\01112017_Records on the Move_Rev_A\Sound Files for Course\Slide 03 - What is and is not a Record.wav"/>
  <p:tag name="ELAPSEDTIME" val="38.792"/>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522"/>
  <p:tag name="ARTICULATE_TITLE_TAG" val="What is and is not a Record"/>
  <p:tag name="ORIGINAL_AUDIO_FILEPATH" val="C:\Users\princej\Desktop\01112017_Records on the Move_Rev_A\Sound Files for Course\Slide 4 What is and and Not a Record (is).wav"/>
  <p:tag name="ELAPSEDTIME" val="40.322"/>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CHARACTER_FILE" val=".\characters\9628c42e-53e7-406a-b5c6-46a36dd9a39e.png"/>
  <p:tag name="ARTICULATE_CHARACTER_TYPE" val="photographic"/>
  <p:tag name="ARTICULATE_CHARACTER_ID" val="Atsumi"/>
  <p:tag name="ARTICULATE_CHARACTER_CROP" val="atsumi15a"/>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CHARACTER_FILE" val=".\characters\4d7bae78-a305-4a15-8d4b-dcb486dcb07c.png"/>
  <p:tag name="ARTICULATE_CHARACTER_TYPE" val="photographic"/>
  <p:tag name="ARTICULATE_CHARACTER_ID" val="Christian"/>
  <p:tag name="ARTICULATE_CHARACTER_CROP" val="_E5D6167a"/>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TITLE_TAG" val="Coming Soon"/>
  <p:tag name="AUDIO_ID" val="535"/>
  <p:tag name="ORIGINAL_AUDIO_FILEPATH" val="C:\Users\princej\Desktop\01112017_Records on the Move_Rev_A\Sound Files for Course\Slide 22 - Comming Soon.wav"/>
  <p:tag name="ELAPSEDTIME" val="10.722"/>
  <p:tag name="ARTICULATE_NAV_LEVEL" val="1"/>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15807</TotalTime>
  <Words>5428</Words>
  <Application>Microsoft Office PowerPoint</Application>
  <PresentationFormat>On-screen Show (4:3)</PresentationFormat>
  <Paragraphs>581</Paragraphs>
  <Slides>44</Slides>
  <Notes>44</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ＭＳ Ｐゴシック</vt:lpstr>
      <vt:lpstr>宋体</vt:lpstr>
      <vt:lpstr>宋体</vt:lpstr>
      <vt:lpstr>Arial</vt:lpstr>
      <vt:lpstr>Arial Rounded MT Bold</vt:lpstr>
      <vt:lpstr>Calibri</vt:lpstr>
      <vt:lpstr>Cambria Math</vt:lpstr>
      <vt:lpstr>Kalinga</vt:lpstr>
      <vt:lpstr>Lucida Grande</vt:lpstr>
      <vt:lpstr>Times New Roman</vt:lpstr>
      <vt:lpstr>Wingdings</vt:lpstr>
      <vt:lpstr>Template2</vt:lpstr>
      <vt:lpstr>PowerPoint Presentation</vt:lpstr>
      <vt:lpstr>PowerPoint Presentation</vt:lpstr>
      <vt:lpstr>Table of Contents (Hidden)</vt:lpstr>
      <vt:lpstr>Course Agenda</vt:lpstr>
      <vt:lpstr>Course Learning Objectives</vt:lpstr>
      <vt:lpstr>Participant Introductions</vt:lpstr>
      <vt:lpstr>Learning Logistics</vt:lpstr>
      <vt:lpstr>Your Contributions to Learning</vt:lpstr>
      <vt:lpstr>PowerPoint Presentation</vt:lpstr>
      <vt:lpstr>Course Agenda</vt:lpstr>
      <vt:lpstr>Section 1 Learning Objectives</vt:lpstr>
      <vt:lpstr>PowerPoint Presentation</vt:lpstr>
      <vt:lpstr>What Records Management Does</vt:lpstr>
      <vt:lpstr>The Records Management Webpage</vt:lpstr>
      <vt:lpstr>Records Management Authority</vt:lpstr>
      <vt:lpstr>PowerPoint Presentation</vt:lpstr>
      <vt:lpstr>PowerPoint Presentation</vt:lpstr>
      <vt:lpstr>General and Unique Retention Scheduled</vt:lpstr>
      <vt:lpstr>Why we to Manage Records</vt:lpstr>
      <vt:lpstr>The Records Management Lifecycle</vt:lpstr>
      <vt:lpstr>PowerPoint Presentation</vt:lpstr>
      <vt:lpstr>Course Agenda</vt:lpstr>
      <vt:lpstr>Section 2 Learning Objectives</vt:lpstr>
      <vt:lpstr>Four Roles of Record Coordinators</vt:lpstr>
      <vt:lpstr>Point of Contact</vt:lpstr>
      <vt:lpstr>Working with File Plans</vt:lpstr>
      <vt:lpstr>PowerPoint Presentation</vt:lpstr>
      <vt:lpstr>Course Agenda</vt:lpstr>
      <vt:lpstr>Section 3 Learning Objectives</vt:lpstr>
      <vt:lpstr>Inventory Spreadsheet</vt:lpstr>
      <vt:lpstr>Records Inventory Spreadsheet</vt:lpstr>
      <vt:lpstr>Now its Your Turn…</vt:lpstr>
      <vt:lpstr>The File Plan</vt:lpstr>
      <vt:lpstr>Developing the File Plan</vt:lpstr>
      <vt:lpstr>What Needs to be Included? </vt:lpstr>
      <vt:lpstr>Now its Your Turn…</vt:lpstr>
      <vt:lpstr>Sample File Plan Spreadsheet</vt:lpstr>
      <vt:lpstr>Destroying Public Records</vt:lpstr>
      <vt:lpstr>PowerPoint Presentation</vt:lpstr>
      <vt:lpstr>Course Agenda</vt:lpstr>
      <vt:lpstr>Conclusion</vt:lpstr>
      <vt:lpstr>Next Course: Records on the Move!”</vt:lpstr>
      <vt:lpstr>PowerPoint Presentation</vt:lpstr>
      <vt:lpstr>Questions?</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637</cp:revision>
  <cp:lastPrinted>2017-03-15T20:37:20Z</cp:lastPrinted>
  <dcterms:created xsi:type="dcterms:W3CDTF">2016-05-17T21:06:59Z</dcterms:created>
  <dcterms:modified xsi:type="dcterms:W3CDTF">2017-03-20T17:47:16Z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Presentation2</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22D60A16-7DC4-4FC5-BA41-A795E25D236E</vt:lpwstr>
  </property>
  <property fmtid="{D5CDD505-2E9C-101B-9397-08002B2CF9AE}" pid="6" name="ArticulateProjectFull">
    <vt:lpwstr>C:\Users\princej\Desktop\Records Coordinator Training\00_PPT_CDOT Records Management Project.MFN.3.17.17.ppta</vt:lpwstr>
  </property>
</Properties>
</file>