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3"/>
  </p:notesMasterIdLst>
  <p:handoutMasterIdLst>
    <p:handoutMasterId r:id="rId24"/>
  </p:handoutMasterIdLst>
  <p:sldIdLst>
    <p:sldId id="518" r:id="rId2"/>
    <p:sldId id="534" r:id="rId3"/>
    <p:sldId id="535" r:id="rId4"/>
    <p:sldId id="536" r:id="rId5"/>
    <p:sldId id="537" r:id="rId6"/>
    <p:sldId id="538" r:id="rId7"/>
    <p:sldId id="555" r:id="rId8"/>
    <p:sldId id="540" r:id="rId9"/>
    <p:sldId id="543" r:id="rId10"/>
    <p:sldId id="541" r:id="rId11"/>
    <p:sldId id="542" r:id="rId12"/>
    <p:sldId id="544" r:id="rId13"/>
    <p:sldId id="545" r:id="rId14"/>
    <p:sldId id="546" r:id="rId15"/>
    <p:sldId id="547" r:id="rId16"/>
    <p:sldId id="553" r:id="rId17"/>
    <p:sldId id="550" r:id="rId18"/>
    <p:sldId id="554" r:id="rId19"/>
    <p:sldId id="551" r:id="rId20"/>
    <p:sldId id="552" r:id="rId21"/>
    <p:sldId id="548" r:id="rId22"/>
  </p:sldIdLst>
  <p:sldSz cx="9144000" cy="6858000" type="screen4x3"/>
  <p:notesSz cx="7023100" cy="93091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ry Frances Nevans" initials="MFN" lastIdx="4" clrIdx="4">
    <p:extLst>
      <p:ext uri="{19B8F6BF-5375-455C-9EA6-DF929625EA0E}">
        <p15:presenceInfo xmlns:p15="http://schemas.microsoft.com/office/powerpoint/2012/main" userId="Mary Frances Nevans" providerId="None"/>
      </p:ext>
    </p:extLst>
  </p:cmAuthor>
  <p:cmAuthor id="5" name="Prince, Jason M" initials="PJM" lastIdx="1" clrIdx="5">
    <p:extLst>
      <p:ext uri="{19B8F6BF-5375-455C-9EA6-DF929625EA0E}">
        <p15:presenceInfo xmlns:p15="http://schemas.microsoft.com/office/powerpoint/2012/main" userId="S-1-5-21-1715567821-1935655697-682003330-59685" providerId="AD"/>
      </p:ext>
    </p:extLst>
  </p:cmAuthor>
  <p:cmAuthor id="6" name="Nevans, MaryFrances" initials="NM" lastIdx="2" clrIdx="6">
    <p:extLst>
      <p:ext uri="{19B8F6BF-5375-455C-9EA6-DF929625EA0E}">
        <p15:presenceInfo xmlns:p15="http://schemas.microsoft.com/office/powerpoint/2012/main" userId="S-1-5-21-1715567821-1935655697-682003330-49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99FF"/>
    <a:srgbClr val="64B1FF"/>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65487" autoAdjust="0"/>
  </p:normalViewPr>
  <p:slideViewPr>
    <p:cSldViewPr snapToGrid="0" showGuides="1">
      <p:cViewPr varScale="1">
        <p:scale>
          <a:sx n="79" d="100"/>
          <a:sy n="79" d="100"/>
        </p:scale>
        <p:origin x="235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62" d="100"/>
          <a:sy n="62" d="100"/>
        </p:scale>
        <p:origin x="166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14.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a:t>Colorado Department of Transportation</a:t>
            </a:r>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3/30/2017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a:t> Colorado Department of Transportation</a:t>
            </a:r>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3/30/2017</a:t>
            </a:fld>
            <a:r>
              <a:rPr lang="en-US" dirty="0"/>
              <a:t> </a:t>
            </a:r>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a:t>Notes:</a:t>
            </a:r>
          </a:p>
          <a:p>
            <a:pPr lvl="0"/>
            <a:endParaRPr lang="en-US" dirty="0"/>
          </a:p>
          <a:p>
            <a:pPr lvl="1"/>
            <a:r>
              <a:rPr lang="en-US" dirty="0"/>
              <a:t>Second level</a:t>
            </a:r>
          </a:p>
          <a:p>
            <a:pPr lvl="2"/>
            <a:r>
              <a:rPr lang="en-US" dirty="0"/>
              <a:t>Third level</a:t>
            </a:r>
          </a:p>
          <a:p>
            <a:pPr lvl="3"/>
            <a:r>
              <a:rPr lang="en-US" dirty="0"/>
              <a:t>Fourth level</a:t>
            </a:r>
          </a:p>
          <a:p>
            <a:pPr lvl="3"/>
            <a:endParaRPr lang="en-US" dirty="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a:t>Training</a:t>
            </a:r>
            <a:r>
              <a:rPr lang="en-US" u="sng" baseline="0" dirty="0"/>
              <a:t> </a:t>
            </a:r>
            <a:r>
              <a:rPr lang="en-US" u="sng" dirty="0"/>
              <a:t>Notes:</a:t>
            </a:r>
          </a:p>
          <a:p>
            <a:endParaRPr lang="en-US" dirty="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Welcome!</a:t>
            </a:r>
            <a:r>
              <a:rPr lang="en-US" baseline="0" dirty="0"/>
              <a:t> </a:t>
            </a:r>
            <a:r>
              <a:rPr lang="en-US" baseline="0" dirty="0" smtClean="0"/>
              <a:t> And congratulations on your new positon as a manager or supervisor at CDOT.  This course is designed to help you understand the actions you need to take if you suspect on of you employees is under the influence of drugs or alcohol in the workplace.  This course is call Pre-training because you will still need to take the full Reasonable Suspicion training within six months.  We will discuss how to do this at the end of the course.  That being said, let’s get started!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312682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For the purposed</a:t>
            </a:r>
            <a:r>
              <a:rPr lang="en-US" baseline="0" dirty="0" smtClean="0"/>
              <a:t> of this course, </a:t>
            </a:r>
            <a:r>
              <a:rPr lang="en-US" dirty="0" smtClean="0"/>
              <a:t>Reasonable</a:t>
            </a:r>
            <a:r>
              <a:rPr lang="en-US" baseline="0" dirty="0" smtClean="0"/>
              <a:t> suspicion is where the behavior of the employee results in you being suspicious of them using a substance such as alcohol or other drugs based on specific and objective observations that you can clearly describe.  Because your objective observations are important let’s talk about this now.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0521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Objective</a:t>
            </a:r>
            <a:r>
              <a:rPr lang="en-US" baseline="0" dirty="0" smtClean="0"/>
              <a:t> observations are physical characteristics that you observe that are happening with the employee “right now”.  In other words, you should not consider the past actions of the employee or what other people are telling you about the employee or rumors about the employee.   </a:t>
            </a:r>
          </a:p>
          <a:p>
            <a:endParaRPr lang="en-US" baseline="0" dirty="0" smtClean="0"/>
          </a:p>
          <a:p>
            <a:r>
              <a:rPr lang="en-US" baseline="0" dirty="0" smtClean="0"/>
              <a:t>If an employee is under the influence of drugs or alcohol, it is likely you will be able to make this determination based on your observations.  The first is the appearance of the employee.  This may manifest as red eyes, changes in pupil, sweaty skin and rapid breathing.  Next is the behavior of the employee.  Is their behavior different then normal, for example hyperactivity, uncoordinated movements.  Drugs and Alcohol may also have an affect on Speech which includes inability to communicate effectively and loud or slurred communication.  In many cases, the you may smell the drugs or alcohol on the employee this is especially likely with alcohol and marijuana.  And finally you should be on the look out for other physical observations such as drug paraphernalia or actions that are inconsistent with how the employee would normally act.  Now let’s look at the signs or symptoms of specific drugs.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58676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209333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78694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a:lnSpc>
                <a:spcPct val="107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Now</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that we know what to look for let’s learn about the actions we need to take to make sure the employee is safe.</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14</a:t>
            </a:fld>
            <a:endParaRPr lang="en-US" dirty="0" smtClean="0"/>
          </a:p>
        </p:txBody>
      </p:sp>
      <p:sp>
        <p:nvSpPr>
          <p:cNvPr id="4" name="Slide Image Placeholder 3"/>
          <p:cNvSpPr>
            <a:spLocks noGrp="1" noRot="1" noChangeAspect="1"/>
          </p:cNvSpPr>
          <p:nvPr>
            <p:ph type="sldImg"/>
          </p:nvPr>
        </p:nvSpPr>
        <p:spPr>
          <a:xfrm>
            <a:off x="146050" y="433388"/>
            <a:ext cx="4660900" cy="3495675"/>
          </a:xfrm>
        </p:spPr>
      </p:sp>
    </p:spTree>
    <p:extLst>
      <p:ext uri="{BB962C8B-B14F-4D97-AF65-F5344CB8AC3E}">
        <p14:creationId xmlns:p14="http://schemas.microsoft.com/office/powerpoint/2010/main" val="246211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smtClean="0"/>
          </a:p>
          <a:p>
            <a:pPr defTabSz="917146">
              <a:defRPr/>
            </a:pPr>
            <a:r>
              <a:rPr lang="en-US" b="0" dirty="0" smtClean="0"/>
              <a:t>Upon</a:t>
            </a:r>
            <a:r>
              <a:rPr lang="en-US" b="0" baseline="0" dirty="0" smtClean="0"/>
              <a:t> completing this section you should have an understanding of the objectives on this slide.  Please take a minute to review these before you continue.  When you are done, click the next button.</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45736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an</a:t>
            </a:r>
            <a:r>
              <a:rPr lang="en-US" baseline="0" dirty="0" smtClean="0"/>
              <a:t> incident?  An incident is when your objective observations lead you to believe that an employee may be under the influence of drugs or alcohol.  This can be the smell of alcohol on one of your employee’s breath or an employee show the symptoms of drug use based on your objective observations.  </a:t>
            </a:r>
          </a:p>
          <a:p>
            <a:endParaRPr lang="en-US" baseline="0" dirty="0" smtClean="0"/>
          </a:p>
          <a:p>
            <a:endParaRPr lang="en-US" baseline="0" dirty="0" smtClean="0"/>
          </a:p>
          <a:p>
            <a:r>
              <a:rPr lang="en-US" baseline="0" dirty="0" smtClean="0"/>
              <a:t>Now let’s look at what both reasonable suspicion and objective observations are.  So you can make the determination if you need to contact your Appointing Authority with your suspicions.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04674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we go into the actions you should do let’s discuss the actions you should not do.  This first, and most import, is for you not to ignore the incident.  Under no circumstances should you ignore the incident because the employee is a “good guy” or this is the first time something like this has happened.  If you suspect that an employee is under the influence of drugs or alcohol then you </a:t>
            </a:r>
            <a:r>
              <a:rPr lang="en-US" baseline="0" smtClean="0"/>
              <a:t>need to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53688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 actions</a:t>
            </a:r>
            <a:r>
              <a:rPr lang="en-US" baseline="0" dirty="0" smtClean="0"/>
              <a:t> do you take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the purposes</a:t>
            </a:r>
            <a:r>
              <a:rPr lang="en-US" baseline="0" dirty="0" smtClean="0"/>
              <a:t> of the this training we are asking you to do two things until you take the full Reasonable Suspicion training.  This first is to keep an eye out for any employees who may be under the influence of drugs or alcohol while they are at work.  Second we are asking you to report any employee you suspect of the using drugs or alcohol while at work to an appointing authority immediately.  Let’s get started by looking at what reasonable suspicion as this is how you will make the determination on if the Appointing Authority needs to be called.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26723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dirty="0" smtClean="0"/>
              <a:t>Congratulation</a:t>
            </a:r>
            <a:r>
              <a:rPr lang="en-US" baseline="0" dirty="0" smtClean="0"/>
              <a:t>s!  You have completed the </a:t>
            </a:r>
            <a:r>
              <a:rPr lang="en-US" b="1" i="1" baseline="0" dirty="0" smtClean="0"/>
              <a:t>“</a:t>
            </a:r>
            <a:r>
              <a:rPr lang="en-US" b="0" i="0" baseline="0" dirty="0" smtClean="0"/>
              <a:t>Reasonable Suspicion Pre-training</a:t>
            </a:r>
            <a:r>
              <a:rPr lang="en-US" b="1" i="1" baseline="0" dirty="0" smtClean="0"/>
              <a:t>”</a:t>
            </a:r>
            <a:r>
              <a:rPr lang="en-US" baseline="0" dirty="0" smtClean="0"/>
              <a:t>.  If you have any questions about the content of this training please email Elbert with your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365617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two different sections.  In the first section you will learn about how to identify the most common signs that an employee is impaired.  In the second section we will discuss the actions you need to take, how to talk to the employee and who you need to contact.  In the conclusion, you will learn how to sign up for the full training and who to contact if you have additional questions.  Now let’s look at how to navigate the course.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2</a:t>
            </a:fld>
            <a:endParaRPr lang="en-US" dirty="0" smtClean="0"/>
          </a:p>
        </p:txBody>
      </p:sp>
      <p:sp>
        <p:nvSpPr>
          <p:cNvPr id="4" name="Slide Image Placeholder 3"/>
          <p:cNvSpPr>
            <a:spLocks noGrp="1" noRot="1" noChangeAspect="1"/>
          </p:cNvSpPr>
          <p:nvPr>
            <p:ph type="sldImg"/>
          </p:nvPr>
        </p:nvSpPr>
        <p:spPr>
          <a:xfrm>
            <a:off x="146050" y="433388"/>
            <a:ext cx="4660900" cy="3495675"/>
          </a:xfrm>
        </p:spPr>
      </p:sp>
    </p:spTree>
    <p:extLst>
      <p:ext uri="{BB962C8B-B14F-4D97-AF65-F5344CB8AC3E}">
        <p14:creationId xmlns:p14="http://schemas.microsoft.com/office/powerpoint/2010/main" val="25369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0900" cy="3495675"/>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398514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6050" y="433388"/>
            <a:ext cx="4660900" cy="3495675"/>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Upon</a:t>
            </a:r>
            <a:r>
              <a:rPr lang="en-US" b="0" baseline="0" dirty="0" smtClean="0"/>
              <a:t> completing this course you should have a understanding of each of the objectives on this slide.  Please take a minute to review these before you continue.  When you are done, click the next button to continue the course.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4</a:t>
            </a:fld>
            <a:endParaRPr lang="en-US" dirty="0" smtClean="0"/>
          </a:p>
        </p:txBody>
      </p:sp>
    </p:spTree>
    <p:extLst>
      <p:ext uri="{BB962C8B-B14F-4D97-AF65-F5344CB8AC3E}">
        <p14:creationId xmlns:p14="http://schemas.microsoft.com/office/powerpoint/2010/main" val="261425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a:lnSpc>
                <a:spcPct val="107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Now let’s look at the first section of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course.  In this section you will learn how to identify the signs that an employee is impaired.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5</a:t>
            </a:fld>
            <a:endParaRPr lang="en-US" dirty="0" smtClean="0"/>
          </a:p>
        </p:txBody>
      </p:sp>
      <p:sp>
        <p:nvSpPr>
          <p:cNvPr id="4" name="Slide Image Placeholder 3"/>
          <p:cNvSpPr>
            <a:spLocks noGrp="1" noRot="1" noChangeAspect="1"/>
          </p:cNvSpPr>
          <p:nvPr>
            <p:ph type="sldImg"/>
          </p:nvPr>
        </p:nvSpPr>
        <p:spPr>
          <a:xfrm>
            <a:off x="146050" y="433388"/>
            <a:ext cx="4660900" cy="3495675"/>
          </a:xfrm>
        </p:spPr>
      </p:sp>
    </p:spTree>
    <p:extLst>
      <p:ext uri="{BB962C8B-B14F-4D97-AF65-F5344CB8AC3E}">
        <p14:creationId xmlns:p14="http://schemas.microsoft.com/office/powerpoint/2010/main" val="422028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smtClean="0"/>
          </a:p>
          <a:p>
            <a:pPr defTabSz="917146">
              <a:defRPr/>
            </a:pPr>
            <a:r>
              <a:rPr lang="en-US" b="0" dirty="0" smtClean="0"/>
              <a:t>Upon</a:t>
            </a:r>
            <a:r>
              <a:rPr lang="en-US" b="0" baseline="0" dirty="0" smtClean="0"/>
              <a:t> completing this section you should have an understanding of the objectives on this slide.  Please take a minute to review these before you continue.  When you are done, click the next button.</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92481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this course important?</a:t>
            </a:r>
            <a:r>
              <a:rPr lang="en-US" baseline="0" dirty="0" smtClean="0"/>
              <a:t>  It is important because according to combined data from 2008 to 2012 of the National Drug-Free Workplace Alliance, up 8.7% of full time workers age 18 to 64 % abused alcohol within the past year and 8.6% have used illicit drugs.  </a:t>
            </a:r>
            <a:r>
              <a:rPr lang="en-US" baseline="0" dirty="0" smtClean="0"/>
              <a:t>Additionally, it is important because an employee who is under the influence is not able to preform their work safely and the public and their coworkers may be impacted.  And finally, their the perception of the public.  Many of our employees work is in view of the public and an impaired employee makes a very poor impression.  Now let’s look at the legal requirements of this is important.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40518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The</a:t>
            </a:r>
            <a:r>
              <a:rPr lang="en-US" baseline="0" dirty="0" smtClean="0"/>
              <a:t> U.S. Department of Transportation requires that all employees who are in safety sensitive positions be subject to drug and alcohol training.  It also requires that all managers and supervisors have one hour of training on identifying the signs of both alcohol and drug use.  What the U.S. Department of Transportation does not mention is the timeframe of the training.  Because we are not able to provide reasonable suspicion training to you immediately, this training will help to prepare you on the steps you need to take until you are able to take the full training and be certified.  Now that we know why we taking this training let’s look at when you need to need to do.</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34668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For the purposes</a:t>
            </a:r>
            <a:r>
              <a:rPr lang="en-US" baseline="0" dirty="0" smtClean="0"/>
              <a:t> of the this training we are asking you to do two things until you take the full Reasonable Suspicion training.  This first is to keep an eye out for any employees who may be under the influence of drugs or alcohol while they are at work.  Second we are asking you to report any employee you suspect of the using drugs or alcohol while at work to an appointing authority immediately.  Let’s get started by looking at what reasonable suspicion as this is how you will make the determination on if the Appointing Authority needs to be called.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199765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a:t>Colorado Department of Transportation</a:t>
            </a: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a:t>Title of Course</a:t>
            </a:r>
          </a:p>
          <a:p>
            <a:pPr lvl="1"/>
            <a:r>
              <a:rPr lang="en-US" dirty="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dirty="0"/>
              <a:t>Colorado Department of Transportation</a:t>
            </a:r>
          </a:p>
        </p:txBody>
      </p:sp>
      <p:sp>
        <p:nvSpPr>
          <p:cNvPr id="4" name="Slide Number Placeholder 3"/>
          <p:cNvSpPr>
            <a:spLocks noGrp="1"/>
          </p:cNvSpPr>
          <p:nvPr>
            <p:ph type="sldNum" sz="quarter" idx="11"/>
          </p:nvPr>
        </p:nvSpPr>
        <p:spPr/>
        <p:txBody>
          <a:bodyPr/>
          <a:lstStyle/>
          <a:p>
            <a:pPr>
              <a:defRPr/>
            </a:pPr>
            <a:r>
              <a:rPr lang="en-US" dirty="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a:t>Click to edit Master text styles</a:t>
            </a:r>
          </a:p>
        </p:txBody>
      </p:sp>
    </p:spTree>
    <p:extLst>
      <p:ext uri="{BB962C8B-B14F-4D97-AF65-F5344CB8AC3E}">
        <p14:creationId xmlns:p14="http://schemas.microsoft.com/office/powerpoint/2010/main" val="382250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Section Cover Page (Hidden)</a:t>
            </a:r>
          </a:p>
        </p:txBody>
      </p:sp>
      <p:sp>
        <p:nvSpPr>
          <p:cNvPr id="3" name="Footer Placeholder 2"/>
          <p:cNvSpPr>
            <a:spLocks noGrp="1"/>
          </p:cNvSpPr>
          <p:nvPr>
            <p:ph type="ftr" sz="quarter" idx="10"/>
          </p:nvPr>
        </p:nvSpPr>
        <p:spPr/>
        <p:txBody>
          <a:bodyPr/>
          <a:lstStyle/>
          <a:p>
            <a:pPr>
              <a:defRPr/>
            </a:pPr>
            <a:r>
              <a:rPr lang="en-US" dirty="0"/>
              <a:t>Colorado Department of Transportation</a:t>
            </a:r>
          </a:p>
        </p:txBody>
      </p:sp>
      <p:sp>
        <p:nvSpPr>
          <p:cNvPr id="4" name="Slide Number Placeholder 3"/>
          <p:cNvSpPr>
            <a:spLocks noGrp="1"/>
          </p:cNvSpPr>
          <p:nvPr>
            <p:ph type="sldNum" sz="quarter" idx="11"/>
          </p:nvPr>
        </p:nvSpPr>
        <p:spPr/>
        <p:txBody>
          <a:bodyPr/>
          <a:lstStyle/>
          <a:p>
            <a:pPr>
              <a:defRPr/>
            </a:pPr>
            <a:r>
              <a:rPr lang="en-US" dirty="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167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dirty="0"/>
              <a:t>Colorado Department of Transportation</a:t>
            </a:r>
          </a:p>
        </p:txBody>
      </p:sp>
      <p:sp>
        <p:nvSpPr>
          <p:cNvPr id="4" name="Slide Number Placeholder 3"/>
          <p:cNvSpPr>
            <a:spLocks noGrp="1"/>
          </p:cNvSpPr>
          <p:nvPr>
            <p:ph type="sldNum" sz="quarter" idx="11"/>
          </p:nvPr>
        </p:nvSpPr>
        <p:spPr/>
        <p:txBody>
          <a:bodyPr/>
          <a:lstStyle/>
          <a:p>
            <a:pPr>
              <a:defRPr/>
            </a:pPr>
            <a:r>
              <a:rPr lang="en-US" dirty="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60458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044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a:t>Exercise</a:t>
            </a:r>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a:t>Question</a:t>
            </a:r>
          </a:p>
          <a:p>
            <a:pPr lvl="1"/>
            <a:r>
              <a:rPr lang="en-US" dirty="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Tree>
    <p:extLst>
      <p:ext uri="{BB962C8B-B14F-4D97-AF65-F5344CB8AC3E}">
        <p14:creationId xmlns:p14="http://schemas.microsoft.com/office/powerpoint/2010/main" val="169805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Tree>
    <p:extLst>
      <p:ext uri="{BB962C8B-B14F-4D97-AF65-F5344CB8AC3E}">
        <p14:creationId xmlns:p14="http://schemas.microsoft.com/office/powerpoint/2010/main" val="33319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a:t>Colorado Department of Transportation</a:t>
            </a: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image" Target="../media/image1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2.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2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5.xml"/><Relationship Id="rId7" Type="http://schemas.openxmlformats.org/officeDocument/2006/relationships/image" Target="../media/image2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3.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26.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r="22143"/>
          <a:stretch/>
        </p:blipFill>
        <p:spPr>
          <a:xfrm>
            <a:off x="0" y="0"/>
            <a:ext cx="9144000" cy="6509801"/>
          </a:xfrm>
          <a:prstGeom prst="rect">
            <a:avLst/>
          </a:prstGeom>
        </p:spPr>
      </p:pic>
      <p:sp>
        <p:nvSpPr>
          <p:cNvPr id="8" name="Rectangle 7"/>
          <p:cNvSpPr/>
          <p:nvPr/>
        </p:nvSpPr>
        <p:spPr>
          <a:xfrm>
            <a:off x="0" y="5660571"/>
            <a:ext cx="9144000" cy="1198396"/>
          </a:xfrm>
          <a:prstGeom prst="rect">
            <a:avLst/>
          </a:prstGeom>
          <a:solidFill>
            <a:schemeClr val="tx2">
              <a:lumMod val="75000"/>
              <a:alpha val="94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Reasonable Suspicion Pre-Training</a:t>
            </a:r>
            <a:endParaRPr lang="en-US" sz="3200" b="1" dirty="0">
              <a:solidFill>
                <a:schemeClr val="bg1"/>
              </a:solidFill>
              <a:latin typeface="+mj-lt"/>
              <a:ea typeface="+mj-ea"/>
              <a:cs typeface="+mj-cs"/>
            </a:endParaRPr>
          </a:p>
        </p:txBody>
      </p:sp>
    </p:spTree>
    <p:custDataLst>
      <p:tags r:id="rId1"/>
    </p:custDataLst>
    <p:extLst>
      <p:ext uri="{BB962C8B-B14F-4D97-AF65-F5344CB8AC3E}">
        <p14:creationId xmlns:p14="http://schemas.microsoft.com/office/powerpoint/2010/main" val="195339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Reasonable Suspicion</a:t>
            </a:r>
            <a:endParaRPr lang="en-US" dirty="0"/>
          </a:p>
        </p:txBody>
      </p:sp>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1859" r="17265"/>
          <a:stretch/>
        </p:blipFill>
        <p:spPr>
          <a:xfrm>
            <a:off x="3332797" y="3539207"/>
            <a:ext cx="2447926" cy="2585749"/>
          </a:xfr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8" name="Content Placeholder 7"/>
          <p:cNvSpPr>
            <a:spLocks noGrp="1"/>
          </p:cNvSpPr>
          <p:nvPr>
            <p:ph sz="half" idx="12"/>
          </p:nvPr>
        </p:nvSpPr>
        <p:spPr>
          <a:xfrm>
            <a:off x="304801" y="1371600"/>
            <a:ext cx="8503920" cy="4937760"/>
          </a:xfrm>
        </p:spPr>
        <p:txBody>
          <a:bodyPr/>
          <a:lstStyle/>
          <a:p>
            <a:r>
              <a:rPr lang="en-US" dirty="0" smtClean="0"/>
              <a:t>Reasonable Suspicion is defined as:</a:t>
            </a:r>
          </a:p>
          <a:p>
            <a:endParaRPr lang="en-US" dirty="0"/>
          </a:p>
          <a:p>
            <a:r>
              <a:rPr lang="en-US" i="1" dirty="0" smtClean="0"/>
              <a:t>“The </a:t>
            </a:r>
            <a:r>
              <a:rPr lang="en-US" i="1" dirty="0"/>
              <a:t>behavior of the employee results in you being suspicious of them using a substance such as alcohol or other drugs based on specific and objective observations that you can clearly </a:t>
            </a:r>
            <a:r>
              <a:rPr lang="en-US" i="1" dirty="0" smtClean="0"/>
              <a:t>describe”. </a:t>
            </a:r>
            <a:endParaRPr lang="en-US" i="1"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87546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Observation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11</a:t>
            </a:fld>
            <a:endParaRPr lang="en-US" dirty="0"/>
          </a:p>
        </p:txBody>
      </p:sp>
      <p:sp>
        <p:nvSpPr>
          <p:cNvPr id="5" name="Content Placeholder 4"/>
          <p:cNvSpPr>
            <a:spLocks noGrp="1"/>
          </p:cNvSpPr>
          <p:nvPr>
            <p:ph sz="half" idx="12"/>
          </p:nvPr>
        </p:nvSpPr>
        <p:spPr>
          <a:xfrm>
            <a:off x="1987296" y="1371600"/>
            <a:ext cx="6821424" cy="4937760"/>
          </a:xfrm>
        </p:spPr>
        <p:txBody>
          <a:bodyPr/>
          <a:lstStyle/>
          <a:p>
            <a:r>
              <a:rPr lang="en-US" dirty="0" smtClean="0"/>
              <a:t>Objective Observations are: </a:t>
            </a:r>
          </a:p>
          <a:p>
            <a:pPr marL="342900" indent="-342900">
              <a:buFont typeface="Arial" panose="020B0604020202020204" pitchFamily="34" charset="0"/>
              <a:buChar char="•"/>
            </a:pPr>
            <a:r>
              <a:rPr lang="en-US" dirty="0" smtClean="0"/>
              <a:t>What is currently happening with the employee that </a:t>
            </a:r>
            <a:r>
              <a:rPr lang="en-US" b="1" dirty="0" smtClean="0"/>
              <a:t>you</a:t>
            </a:r>
            <a:r>
              <a:rPr lang="en-US" dirty="0" smtClean="0"/>
              <a:t> observe. </a:t>
            </a:r>
          </a:p>
          <a:p>
            <a:pPr marL="342900" indent="-342900">
              <a:buFont typeface="Arial" panose="020B0604020202020204" pitchFamily="34" charset="0"/>
              <a:buChar char="•"/>
            </a:pPr>
            <a:r>
              <a:rPr lang="en-US" dirty="0" smtClean="0"/>
              <a:t>Observations </a:t>
            </a:r>
            <a:r>
              <a:rPr lang="en-US" dirty="0"/>
              <a:t>include:</a:t>
            </a:r>
          </a:p>
          <a:p>
            <a:pPr marL="1085850" lvl="1" indent="-342900">
              <a:buFont typeface="Arial" panose="020B0604020202020204" pitchFamily="34" charset="0"/>
              <a:buChar char="•"/>
            </a:pPr>
            <a:r>
              <a:rPr lang="en-US" dirty="0"/>
              <a:t>Appearance</a:t>
            </a:r>
          </a:p>
          <a:p>
            <a:pPr marL="1085850" lvl="1" indent="-342900">
              <a:buFont typeface="Arial" panose="020B0604020202020204" pitchFamily="34" charset="0"/>
              <a:buChar char="•"/>
            </a:pPr>
            <a:r>
              <a:rPr lang="en-US" dirty="0"/>
              <a:t>Behavior</a:t>
            </a:r>
          </a:p>
          <a:p>
            <a:pPr marL="1085850" lvl="1" indent="-342900">
              <a:buFont typeface="Arial" panose="020B0604020202020204" pitchFamily="34" charset="0"/>
              <a:buChar char="•"/>
            </a:pPr>
            <a:r>
              <a:rPr lang="en-US" dirty="0"/>
              <a:t>speech </a:t>
            </a:r>
          </a:p>
          <a:p>
            <a:pPr marL="1085850" lvl="1" indent="-342900">
              <a:buFont typeface="Arial" panose="020B0604020202020204" pitchFamily="34" charset="0"/>
              <a:buChar char="•"/>
            </a:pPr>
            <a:r>
              <a:rPr lang="en-US" dirty="0"/>
              <a:t>body odors</a:t>
            </a:r>
          </a:p>
          <a:p>
            <a:pPr marL="342900" indent="-342900">
              <a:buFont typeface="Arial" panose="020B0604020202020204" pitchFamily="34" charset="0"/>
              <a:buChar char="•"/>
            </a:pPr>
            <a:endParaRPr lang="en-US" dirty="0" smtClean="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3"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371599"/>
            <a:ext cx="1252728" cy="482335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0570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Drug Characteristics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12</a:t>
            </a:fld>
            <a:endParaRPr lang="en-US" dirty="0"/>
          </a:p>
        </p:txBody>
      </p:sp>
      <p:pic>
        <p:nvPicPr>
          <p:cNvPr id="6" name="Picture 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7" name="Picture 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8" name="Picture 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935449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S1_Q1_Section One Quiz</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13</a:t>
            </a:fld>
            <a:endParaRPr lang="en-US" dirty="0"/>
          </a:p>
        </p:txBody>
      </p:sp>
      <p:pic>
        <p:nvPicPr>
          <p:cNvPr id="21" name="Picture 2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2" name="Picture 2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3" name="Picture 2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9941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7685" y="1417320"/>
            <a:ext cx="7823436"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Identifying the Signs of Impairment</a:t>
            </a:r>
          </a:p>
          <a:p>
            <a:pPr marL="457200" indent="-457200">
              <a:buFont typeface="Arial"/>
              <a:buChar char="•"/>
            </a:pPr>
            <a:r>
              <a:rPr lang="en-US" sz="2900" b="1" dirty="0" smtClean="0"/>
              <a:t>Section 2 – Actions to Take</a:t>
            </a:r>
            <a:endParaRPr lang="en-US" sz="1800" b="1" dirty="0" smtClean="0"/>
          </a:p>
          <a:p>
            <a:pPr marL="457200" indent="-457200">
              <a:buFont typeface="Arial"/>
              <a:buChar char="•"/>
            </a:pPr>
            <a:r>
              <a:rPr lang="en-US" sz="2900" dirty="0" smtClean="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9218" name="Title 1"/>
          <p:cNvSpPr>
            <a:spLocks noGrp="1"/>
          </p:cNvSpPr>
          <p:nvPr>
            <p:ph type="title"/>
          </p:nvPr>
        </p:nvSpPr>
        <p:spPr/>
        <p:txBody>
          <a:bodyPr/>
          <a:lstStyle/>
          <a:p>
            <a:r>
              <a:rPr lang="en-US" dirty="0" smtClean="0">
                <a:latin typeface="+mj-lt"/>
              </a:rPr>
              <a:t>Section 2 - Actions to Take</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57209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At the end of this section, you should be able to</a:t>
            </a:r>
            <a:r>
              <a:rPr lang="en-US" i="1" dirty="0" smtClean="0"/>
              <a:t>:</a:t>
            </a:r>
          </a:p>
          <a:p>
            <a:pPr marL="457200" indent="-457200">
              <a:buFont typeface="Arial" panose="020B0604020202020204" pitchFamily="34" charset="0"/>
              <a:buChar char="•"/>
            </a:pPr>
            <a:r>
              <a:rPr lang="en-US" dirty="0"/>
              <a:t>Explain the limits of your authority and the actions you should and should not take</a:t>
            </a:r>
          </a:p>
          <a:p>
            <a:pPr marL="457200" lvl="0" indent="-457200">
              <a:buFont typeface="Arial" panose="020B0604020202020204" pitchFamily="34" charset="0"/>
              <a:buChar char="•"/>
            </a:pPr>
            <a:r>
              <a:rPr lang="en-US" dirty="0" smtClean="0"/>
              <a:t>List </a:t>
            </a:r>
            <a:r>
              <a:rPr lang="en-US" dirty="0"/>
              <a:t>the actions you need to take if you suspected an employee is impaired</a:t>
            </a:r>
          </a:p>
          <a:p>
            <a:pPr marL="457200" lvl="0" indent="-457200">
              <a:buFont typeface="Arial" panose="020B0604020202020204" pitchFamily="34" charset="0"/>
              <a:buChar char="•"/>
            </a:pPr>
            <a:r>
              <a:rPr lang="en-US" dirty="0"/>
              <a:t>Describe how to talk to the employee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Section 2 - Learning Objectives</a:t>
            </a:r>
            <a:endParaRPr lang="en-US" dirty="0"/>
          </a:p>
        </p:txBody>
      </p:sp>
    </p:spTree>
    <p:custDataLst>
      <p:tags r:id="rId1"/>
    </p:custDataLst>
    <p:extLst>
      <p:ext uri="{BB962C8B-B14F-4D97-AF65-F5344CB8AC3E}">
        <p14:creationId xmlns:p14="http://schemas.microsoft.com/office/powerpoint/2010/main" val="60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1934" y="1371600"/>
            <a:ext cx="6239185" cy="4937125"/>
          </a:xfrm>
        </p:spPr>
        <p:txBody>
          <a:bodyPr/>
          <a:lstStyle/>
          <a:p>
            <a:r>
              <a:rPr lang="en-US" dirty="0" smtClean="0"/>
              <a:t>An incident is when:</a:t>
            </a:r>
          </a:p>
          <a:p>
            <a:pPr marL="457200" indent="-457200">
              <a:buFont typeface="Arial" panose="020B0604020202020204" pitchFamily="34" charset="0"/>
              <a:buChar char="•"/>
            </a:pPr>
            <a:r>
              <a:rPr lang="en-US" dirty="0" smtClean="0"/>
              <a:t>Your objective observations, lead you to believe that an employee is under the influence of drugs of alcohol</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So what is an Incident?</a:t>
            </a:r>
            <a:endParaRPr lang="en-US" dirty="0"/>
          </a:p>
        </p:txBody>
      </p:sp>
      <p:pic>
        <p:nvPicPr>
          <p:cNvPr id="8" name="Christ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71173" y="1690303"/>
            <a:ext cx="1268260" cy="461842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595805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dirty="0" smtClean="0"/>
              <a:t>Under no circumstances should you:</a:t>
            </a:r>
          </a:p>
          <a:p>
            <a:pPr marL="514350" indent="-514350">
              <a:buFont typeface="Arial" panose="020B0604020202020204" pitchFamily="34" charset="0"/>
              <a:buChar char="•"/>
            </a:pPr>
            <a:r>
              <a:rPr lang="en-US" dirty="0">
                <a:solidFill>
                  <a:srgbClr val="FF0000"/>
                </a:solidFill>
              </a:rPr>
              <a:t>I</a:t>
            </a:r>
            <a:r>
              <a:rPr lang="en-US" dirty="0" smtClean="0">
                <a:solidFill>
                  <a:srgbClr val="FF0000"/>
                </a:solidFill>
              </a:rPr>
              <a:t>gnore the incident </a:t>
            </a:r>
            <a:r>
              <a:rPr lang="en-US" dirty="0" smtClean="0"/>
              <a:t>– You have a duty to inform</a:t>
            </a:r>
          </a:p>
          <a:p>
            <a:pPr marL="514350" indent="-514350">
              <a:buFont typeface="Arial" panose="020B0604020202020204" pitchFamily="34" charset="0"/>
              <a:buChar char="•"/>
            </a:pPr>
            <a:r>
              <a:rPr lang="en-US" dirty="0" smtClean="0">
                <a:solidFill>
                  <a:srgbClr val="FF0000"/>
                </a:solidFill>
              </a:rPr>
              <a:t>Tell the employee to go home </a:t>
            </a:r>
            <a:r>
              <a:rPr lang="en-US" dirty="0" smtClean="0"/>
              <a:t>– This may cause harm</a:t>
            </a:r>
          </a:p>
          <a:p>
            <a:pPr marL="514350" indent="-51435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What not to do…</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7834" r="14217"/>
          <a:stretch/>
        </p:blipFill>
        <p:spPr>
          <a:xfrm>
            <a:off x="6476291" y="3926404"/>
            <a:ext cx="2530549" cy="2612508"/>
          </a:xfrm>
          <a:prstGeom prst="rect">
            <a:avLst/>
          </a:prstGeom>
        </p:spPr>
      </p:pic>
    </p:spTree>
    <p:custDataLst>
      <p:tags r:id="rId1"/>
    </p:custDataLst>
    <p:extLst>
      <p:ext uri="{BB962C8B-B14F-4D97-AF65-F5344CB8AC3E}">
        <p14:creationId xmlns:p14="http://schemas.microsoft.com/office/powerpoint/2010/main" val="2447984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What Actions do I take</a:t>
            </a:r>
            <a:endParaRPr lang="en-US" dirty="0"/>
          </a:p>
        </p:txBody>
      </p:sp>
    </p:spTree>
    <p:custDataLst>
      <p:tags r:id="rId1"/>
    </p:custDataLst>
    <p:extLst>
      <p:ext uri="{BB962C8B-B14F-4D97-AF65-F5344CB8AC3E}">
        <p14:creationId xmlns:p14="http://schemas.microsoft.com/office/powerpoint/2010/main" val="2754635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3907389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7685" y="1417320"/>
            <a:ext cx="7823436" cy="4754880"/>
          </a:xfrm>
        </p:spPr>
        <p:txBody>
          <a:bodyPr/>
          <a:lstStyle/>
          <a:p>
            <a:pPr marL="457200" indent="-457200">
              <a:buFont typeface="Arial"/>
              <a:buChar char="•"/>
            </a:pPr>
            <a:r>
              <a:rPr lang="en-US" sz="2900" b="1" dirty="0" smtClean="0"/>
              <a:t>Learning Logistics</a:t>
            </a:r>
          </a:p>
          <a:p>
            <a:pPr marL="457200" indent="-457200">
              <a:buFont typeface="Arial"/>
              <a:buChar char="•"/>
            </a:pPr>
            <a:r>
              <a:rPr lang="en-US" sz="2900" dirty="0" smtClean="0"/>
              <a:t>Section 1 – Identifying the Signs of Impairment</a:t>
            </a:r>
          </a:p>
          <a:p>
            <a:pPr marL="457200" indent="-457200">
              <a:buFont typeface="Arial"/>
              <a:buChar char="•"/>
            </a:pPr>
            <a:r>
              <a:rPr lang="en-US" sz="2900" dirty="0" smtClean="0"/>
              <a:t>Section 2 – Actions to Take</a:t>
            </a:r>
            <a:endParaRPr lang="en-US" sz="1800" dirty="0" smtClean="0"/>
          </a:p>
          <a:p>
            <a:pPr marL="457200" indent="-457200">
              <a:buFont typeface="Arial"/>
              <a:buChar char="•"/>
            </a:pPr>
            <a:r>
              <a:rPr lang="en-US" sz="2900" dirty="0" smtClean="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895423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1130388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Congratulations!</a:t>
            </a:r>
            <a:endParaRPr lang="en-US" dirty="0"/>
          </a:p>
        </p:txBody>
      </p:sp>
      <p:pic>
        <p:nvPicPr>
          <p:cNvPr id="6" name="Content Placeholder 7"/>
          <p:cNvPicPr>
            <a:picLocks noGrp="1" noChangeAspect="1"/>
          </p:cNvPicPr>
          <p:nvPr>
            <p:ph idx="1"/>
          </p:nvPr>
        </p:nvPicPr>
        <p:blipFill rotWithShape="1">
          <a:blip r:embed="rId4">
            <a:lum bright="-7000"/>
            <a:extLst>
              <a:ext uri="{28A0092B-C50C-407E-A947-70E740481C1C}">
                <a14:useLocalDpi xmlns:a14="http://schemas.microsoft.com/office/drawing/2010/main" val="0"/>
              </a:ext>
            </a:extLst>
          </a:blip>
          <a:srcRect l="15656" t="5579" r="46502" b="-556"/>
          <a:stretch/>
        </p:blipFill>
        <p:spPr>
          <a:xfrm>
            <a:off x="466725" y="1371600"/>
            <a:ext cx="2732322" cy="4216518"/>
          </a:xfrm>
        </p:spPr>
      </p:pic>
      <p:sp>
        <p:nvSpPr>
          <p:cNvPr id="7" name="Content Placeholder 5"/>
          <p:cNvSpPr txBox="1">
            <a:spLocks/>
          </p:cNvSpPr>
          <p:nvPr/>
        </p:nvSpPr>
        <p:spPr>
          <a:xfrm>
            <a:off x="3429000" y="1371600"/>
            <a:ext cx="5714998"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You have completed the course!</a:t>
            </a:r>
          </a:p>
          <a:p>
            <a:endParaRPr lang="en-US" dirty="0"/>
          </a:p>
          <a:p>
            <a:r>
              <a:rPr lang="en-US" dirty="0"/>
              <a:t>If you have questions contact us at: </a:t>
            </a:r>
          </a:p>
          <a:p>
            <a:pPr marL="457200" indent="-457200">
              <a:buFont typeface="Arial" panose="020B0604020202020204" pitchFamily="34" charset="0"/>
              <a:buChar char="•"/>
            </a:pPr>
            <a:r>
              <a:rPr lang="en-US" dirty="0" smtClean="0"/>
              <a:t>Elbert.Hunt@state.co.us  </a:t>
            </a:r>
            <a:endParaRPr lang="en-US" dirty="0"/>
          </a:p>
        </p:txBody>
      </p:sp>
    </p:spTree>
    <p:custDataLst>
      <p:tags r:id="rId1"/>
    </p:custDataLst>
    <p:extLst>
      <p:ext uri="{BB962C8B-B14F-4D97-AF65-F5344CB8AC3E}">
        <p14:creationId xmlns:p14="http://schemas.microsoft.com/office/powerpoint/2010/main" val="2273491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7" name="Picture 6"/>
          <p:cNvPicPr>
            <a:picLocks noChangeAspect="1"/>
          </p:cNvPicPr>
          <p:nvPr/>
        </p:nvPicPr>
        <p:blipFill>
          <a:blip r:embed="rId4"/>
          <a:stretch>
            <a:fillRect/>
          </a:stretch>
        </p:blipFill>
        <p:spPr>
          <a:xfrm>
            <a:off x="1491032" y="1866222"/>
            <a:ext cx="7104037" cy="4097249"/>
          </a:xfrm>
          <a:prstGeom prst="rect">
            <a:avLst/>
          </a:prstGeom>
        </p:spPr>
      </p:pic>
    </p:spTree>
    <p:custDataLst>
      <p:tags r:id="rId1"/>
    </p:custDataLst>
    <p:extLst>
      <p:ext uri="{BB962C8B-B14F-4D97-AF65-F5344CB8AC3E}">
        <p14:creationId xmlns:p14="http://schemas.microsoft.com/office/powerpoint/2010/main" val="1703233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lvl="0" indent="-342900">
              <a:buFont typeface="Arial" panose="020B0604020202020204" pitchFamily="34" charset="0"/>
              <a:buChar char="•"/>
            </a:pPr>
            <a:r>
              <a:rPr lang="en-US" sz="2400" i="1" dirty="0"/>
              <a:t>Describe what reasonable suspicion is </a:t>
            </a:r>
            <a:endParaRPr lang="en-US" sz="2400" dirty="0"/>
          </a:p>
          <a:p>
            <a:pPr marL="342900" lvl="0" indent="-342900">
              <a:buFont typeface="Arial" panose="020B0604020202020204" pitchFamily="34" charset="0"/>
              <a:buChar char="•"/>
            </a:pPr>
            <a:r>
              <a:rPr lang="en-US" sz="2400" i="1" dirty="0"/>
              <a:t>Identify the signs an employee is impaired </a:t>
            </a:r>
            <a:endParaRPr lang="en-US" sz="2400" dirty="0"/>
          </a:p>
          <a:p>
            <a:pPr marL="342900" lvl="0" indent="-342900">
              <a:buFont typeface="Arial" panose="020B0604020202020204" pitchFamily="34" charset="0"/>
              <a:buChar char="•"/>
            </a:pPr>
            <a:r>
              <a:rPr lang="en-US" sz="2400" i="1" dirty="0"/>
              <a:t>List the actions you need to take if you suspected an employee is impaired</a:t>
            </a:r>
            <a:endParaRPr lang="en-US" sz="2400" dirty="0"/>
          </a:p>
          <a:p>
            <a:pPr marL="342900" lvl="0" indent="-342900">
              <a:buFont typeface="Arial" panose="020B0604020202020204" pitchFamily="34" charset="0"/>
              <a:buChar char="•"/>
            </a:pPr>
            <a:r>
              <a:rPr lang="en-US" sz="2400" i="1" dirty="0"/>
              <a:t>Describe how to talk to the employee </a:t>
            </a:r>
            <a:endParaRPr lang="en-US" sz="2400" dirty="0"/>
          </a:p>
          <a:p>
            <a:pPr marL="342900" lvl="0" indent="-342900">
              <a:buFont typeface="Arial" panose="020B0604020202020204" pitchFamily="34" charset="0"/>
              <a:buChar char="•"/>
            </a:pPr>
            <a:r>
              <a:rPr lang="en-US" sz="2400" i="1" dirty="0"/>
              <a:t>Explain the limits of your authority and the actions you should and should not take</a:t>
            </a:r>
            <a:endParaRPr lang="en-US" sz="2400" dirty="0"/>
          </a:p>
          <a:p>
            <a:pPr marL="342900" indent="-342900">
              <a:buFont typeface="Arial" panose="020B0604020202020204" pitchFamily="34" charset="0"/>
              <a:buChar char="•"/>
            </a:pPr>
            <a:r>
              <a:rPr lang="en-US" sz="2400" i="1" dirty="0"/>
              <a:t>Describe how to sign up for the full course and the timeframe </a:t>
            </a: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25411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7685" y="1417320"/>
            <a:ext cx="7823436"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b="1" dirty="0" smtClean="0"/>
              <a:t>Section 1 – Identifying the Signs of Impairment</a:t>
            </a:r>
          </a:p>
          <a:p>
            <a:pPr marL="457200" indent="-457200">
              <a:buFont typeface="Arial"/>
              <a:buChar char="•"/>
            </a:pPr>
            <a:r>
              <a:rPr lang="en-US" sz="2900" dirty="0" smtClean="0"/>
              <a:t>Section 2 – Actions to Take</a:t>
            </a:r>
            <a:endParaRPr lang="en-US" sz="1800" dirty="0" smtClean="0"/>
          </a:p>
          <a:p>
            <a:pPr marL="457200" indent="-457200">
              <a:buFont typeface="Arial"/>
              <a:buChar char="•"/>
            </a:pPr>
            <a:r>
              <a:rPr lang="en-US" sz="2900" dirty="0" smtClean="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9218" name="Title 1"/>
          <p:cNvSpPr>
            <a:spLocks noGrp="1"/>
          </p:cNvSpPr>
          <p:nvPr>
            <p:ph type="title"/>
          </p:nvPr>
        </p:nvSpPr>
        <p:spPr/>
        <p:txBody>
          <a:bodyPr/>
          <a:lstStyle/>
          <a:p>
            <a:r>
              <a:rPr lang="en-US" sz="3200" dirty="0" smtClean="0">
                <a:latin typeface="+mj-lt"/>
              </a:rPr>
              <a:t>Section 1 – Identifying the Signs of Impairment</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05065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At the end of this section, you should be able to</a:t>
            </a:r>
            <a:r>
              <a:rPr lang="en-US" i="1" dirty="0" smtClean="0"/>
              <a:t>:</a:t>
            </a:r>
          </a:p>
          <a:p>
            <a:pPr marL="457200" lvl="0" indent="-457200">
              <a:buFont typeface="Arial" panose="020B0604020202020204" pitchFamily="34" charset="0"/>
              <a:buChar char="•"/>
            </a:pPr>
            <a:r>
              <a:rPr lang="en-US" dirty="0" smtClean="0"/>
              <a:t>Describe what reasonable suspicion is</a:t>
            </a:r>
          </a:p>
          <a:p>
            <a:pPr marL="457200" lvl="0" indent="-457200">
              <a:buFont typeface="Arial" panose="020B0604020202020204" pitchFamily="34" charset="0"/>
              <a:buChar char="•"/>
            </a:pPr>
            <a:r>
              <a:rPr lang="en-US" dirty="0" smtClean="0"/>
              <a:t>Describe </a:t>
            </a:r>
            <a:r>
              <a:rPr lang="en-US" dirty="0"/>
              <a:t>the process of objectively observing the employee for signs of impairment</a:t>
            </a:r>
          </a:p>
          <a:p>
            <a:pPr marL="457200" lvl="0" indent="-457200">
              <a:buFont typeface="Arial" panose="020B0604020202020204" pitchFamily="34" charset="0"/>
              <a:buChar char="•"/>
            </a:pPr>
            <a:r>
              <a:rPr lang="en-US" dirty="0"/>
              <a:t>Identify the signs of </a:t>
            </a:r>
            <a:r>
              <a:rPr lang="en-US" dirty="0" smtClean="0"/>
              <a:t>alcohol, marijuana, stimulant and depressant impairment and use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a:t>
            </a:fld>
            <a:endParaRPr lang="en-US" dirty="0"/>
          </a:p>
        </p:txBody>
      </p:sp>
      <p:sp>
        <p:nvSpPr>
          <p:cNvPr id="5" name="Title 4"/>
          <p:cNvSpPr>
            <a:spLocks noGrp="1"/>
          </p:cNvSpPr>
          <p:nvPr>
            <p:ph type="title"/>
          </p:nvPr>
        </p:nvSpPr>
        <p:spPr/>
        <p:txBody>
          <a:bodyPr/>
          <a:lstStyle/>
          <a:p>
            <a:r>
              <a:rPr lang="en-US" dirty="0" smtClean="0"/>
              <a:t>Section 1 - Learning Objectives</a:t>
            </a:r>
            <a:endParaRPr lang="en-US" dirty="0"/>
          </a:p>
        </p:txBody>
      </p:sp>
    </p:spTree>
    <p:custDataLst>
      <p:tags r:id="rId1"/>
    </p:custDataLst>
    <p:extLst>
      <p:ext uri="{BB962C8B-B14F-4D97-AF65-F5344CB8AC3E}">
        <p14:creationId xmlns:p14="http://schemas.microsoft.com/office/powerpoint/2010/main" val="100042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reasonable suspicion training important because:</a:t>
            </a:r>
          </a:p>
          <a:p>
            <a:pPr marL="457200" indent="-457200">
              <a:buFont typeface="Arial" panose="020B0604020202020204" pitchFamily="34" charset="0"/>
              <a:buChar char="•"/>
            </a:pPr>
            <a:r>
              <a:rPr lang="en-US" dirty="0" smtClean="0"/>
              <a:t>Up </a:t>
            </a:r>
            <a:r>
              <a:rPr lang="en-US" dirty="0"/>
              <a:t>8.7% of full time workers age 18 to 64 % </a:t>
            </a:r>
            <a:r>
              <a:rPr lang="en-US" dirty="0" smtClean="0"/>
              <a:t>have abused </a:t>
            </a:r>
            <a:r>
              <a:rPr lang="en-US" dirty="0"/>
              <a:t>alcohol within the past year </a:t>
            </a:r>
            <a:endParaRPr lang="en-US" dirty="0" smtClean="0"/>
          </a:p>
          <a:p>
            <a:pPr marL="457200" indent="-457200">
              <a:buFont typeface="Arial" panose="020B0604020202020204" pitchFamily="34" charset="0"/>
              <a:buChar char="•"/>
            </a:pPr>
            <a:r>
              <a:rPr lang="en-US" dirty="0" smtClean="0"/>
              <a:t>8.6</a:t>
            </a:r>
            <a:r>
              <a:rPr lang="en-US" dirty="0"/>
              <a:t>% have used illicit drugs.  </a:t>
            </a:r>
            <a:endParaRPr lang="en-US" dirty="0" smtClean="0"/>
          </a:p>
          <a:p>
            <a:pPr marL="457200" indent="-457200">
              <a:buFont typeface="Arial" panose="020B0604020202020204" pitchFamily="34" charset="0"/>
              <a:buChar char="•"/>
            </a:pPr>
            <a:r>
              <a:rPr lang="en-US" dirty="0" smtClean="0"/>
              <a:t>Employees under </a:t>
            </a:r>
            <a:r>
              <a:rPr lang="en-US" dirty="0"/>
              <a:t>the influence </a:t>
            </a:r>
            <a:r>
              <a:rPr lang="en-US" dirty="0" smtClean="0"/>
              <a:t>are not able </a:t>
            </a:r>
            <a:r>
              <a:rPr lang="en-US" dirty="0"/>
              <a:t>to preform their work safely </a:t>
            </a:r>
            <a:endParaRPr lang="en-US" dirty="0" smtClean="0"/>
          </a:p>
          <a:p>
            <a:pPr marL="457200" indent="-457200">
              <a:buFont typeface="Arial" panose="020B0604020202020204" pitchFamily="34" charset="0"/>
              <a:buChar char="•"/>
            </a:pPr>
            <a:r>
              <a:rPr lang="en-US" dirty="0" smtClean="0"/>
              <a:t>Our </a:t>
            </a:r>
            <a:r>
              <a:rPr lang="en-US" dirty="0"/>
              <a:t>employees work is in view of the public and an impaired employee makes a very poor impression.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
        <p:nvSpPr>
          <p:cNvPr id="5" name="Title 4"/>
          <p:cNvSpPr>
            <a:spLocks noGrp="1"/>
          </p:cNvSpPr>
          <p:nvPr>
            <p:ph type="title"/>
          </p:nvPr>
        </p:nvSpPr>
        <p:spPr/>
        <p:txBody>
          <a:bodyPr/>
          <a:lstStyle/>
          <a:p>
            <a:r>
              <a:rPr lang="en-US" dirty="0" smtClean="0"/>
              <a:t>Why is this important</a:t>
            </a:r>
            <a:endParaRPr lang="en-US" dirty="0"/>
          </a:p>
        </p:txBody>
      </p:sp>
    </p:spTree>
    <p:custDataLst>
      <p:tags r:id="rId1"/>
    </p:custDataLst>
    <p:extLst>
      <p:ext uri="{BB962C8B-B14F-4D97-AF65-F5344CB8AC3E}">
        <p14:creationId xmlns:p14="http://schemas.microsoft.com/office/powerpoint/2010/main" val="79868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U.S. Department of Transportation requires:</a:t>
            </a:r>
          </a:p>
          <a:p>
            <a:pPr marL="457200" indent="-457200">
              <a:buFont typeface="Arial" panose="020B0604020202020204" pitchFamily="34" charset="0"/>
              <a:buChar char="•"/>
            </a:pPr>
            <a:r>
              <a:rPr lang="en-US" dirty="0" smtClean="0"/>
              <a:t>All employee in safety sensitive position to be subject to drug and alcohol testing </a:t>
            </a:r>
          </a:p>
          <a:p>
            <a:pPr marL="457200" indent="-457200">
              <a:buFont typeface="Arial" panose="020B0604020202020204" pitchFamily="34" charset="0"/>
              <a:buChar char="•"/>
            </a:pPr>
            <a:r>
              <a:rPr lang="en-US" dirty="0" smtClean="0"/>
              <a:t>All Supervisors and Managers must have one hour of training on alcohol and one hour of Drug (controlled substances) training</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49 CFR 382.603</a:t>
            </a:r>
            <a:endParaRPr lang="en-US" dirty="0"/>
          </a:p>
        </p:txBody>
      </p:sp>
    </p:spTree>
    <p:custDataLst>
      <p:tags r:id="rId1"/>
    </p:custDataLst>
    <p:extLst>
      <p:ext uri="{BB962C8B-B14F-4D97-AF65-F5344CB8AC3E}">
        <p14:creationId xmlns:p14="http://schemas.microsoft.com/office/powerpoint/2010/main" val="3749715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3856" y="1332706"/>
            <a:ext cx="6388608" cy="4937125"/>
          </a:xfrm>
        </p:spPr>
        <p:txBody>
          <a:bodyPr/>
          <a:lstStyle/>
          <a:p>
            <a:pPr algn="ctr"/>
            <a:r>
              <a:rPr lang="en-US" sz="2400" dirty="0" smtClean="0"/>
              <a:t>Until you take the full Reasonable Suspicion training we are asking you to:</a:t>
            </a:r>
          </a:p>
          <a:p>
            <a:endParaRPr lang="en-US" sz="2400"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6" name="Title 5"/>
          <p:cNvSpPr>
            <a:spLocks noGrp="1"/>
          </p:cNvSpPr>
          <p:nvPr>
            <p:ph type="title"/>
          </p:nvPr>
        </p:nvSpPr>
        <p:spPr/>
        <p:txBody>
          <a:bodyPr/>
          <a:lstStyle/>
          <a:p>
            <a:r>
              <a:rPr lang="en-US" dirty="0" smtClean="0"/>
              <a:t>What we are Asking you to do</a:t>
            </a:r>
            <a:endParaRPr lang="en-US" dirty="0"/>
          </a:p>
        </p:txBody>
      </p:sp>
      <p:grpSp>
        <p:nvGrpSpPr>
          <p:cNvPr id="13" name="Group 12"/>
          <p:cNvGrpSpPr/>
          <p:nvPr/>
        </p:nvGrpSpPr>
        <p:grpSpPr>
          <a:xfrm>
            <a:off x="114084" y="2091531"/>
            <a:ext cx="6884124" cy="4178300"/>
            <a:chOff x="114084" y="2091531"/>
            <a:chExt cx="6884124" cy="4178300"/>
          </a:xfrm>
        </p:grpSpPr>
        <p:pic>
          <p:nvPicPr>
            <p:cNvPr id="8" name="Rhonda"/>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84" y="2091531"/>
              <a:ext cx="1886166" cy="4178300"/>
            </a:xfrm>
            <a:prstGeom prst="rect">
              <a:avLst/>
            </a:prstGeom>
            <a:effectLst>
              <a:outerShdw blurRad="50800" dist="38100" dir="2700000" algn="tl" rotWithShape="0">
                <a:prstClr val="black">
                  <a:alpha val="40000"/>
                </a:prstClr>
              </a:outerShdw>
            </a:effectLst>
          </p:spPr>
        </p:pic>
        <p:sp>
          <p:nvSpPr>
            <p:cNvPr id="11" name="Rectangle 10"/>
            <p:cNvSpPr/>
            <p:nvPr/>
          </p:nvSpPr>
          <p:spPr>
            <a:xfrm>
              <a:off x="1621536" y="2193280"/>
              <a:ext cx="5376672" cy="1200329"/>
            </a:xfrm>
            <a:prstGeom prst="rect">
              <a:avLst/>
            </a:prstGeom>
          </p:spPr>
          <p:txBody>
            <a:bodyPr wrap="square">
              <a:spAutoFit/>
            </a:bodyPr>
            <a:lstStyle/>
            <a:p>
              <a:pPr marL="457200" indent="-457200">
                <a:buFont typeface="+mj-lt"/>
                <a:buAutoNum type="arabicPeriod"/>
              </a:pPr>
              <a:r>
                <a:rPr lang="en-US" sz="2400" dirty="0"/>
                <a:t>Keep an eye out for any employee who may be under the influence of drugs or alcohol</a:t>
              </a:r>
            </a:p>
          </p:txBody>
        </p:sp>
      </p:grpSp>
      <p:grpSp>
        <p:nvGrpSpPr>
          <p:cNvPr id="15" name="Group 14"/>
          <p:cNvGrpSpPr/>
          <p:nvPr/>
        </p:nvGrpSpPr>
        <p:grpSpPr>
          <a:xfrm>
            <a:off x="1621536" y="1785536"/>
            <a:ext cx="7022592" cy="4484295"/>
            <a:chOff x="1621536" y="1785536"/>
            <a:chExt cx="7022592" cy="4484295"/>
          </a:xfrm>
        </p:grpSpPr>
        <p:pic>
          <p:nvPicPr>
            <p:cNvPr id="9" name="Christ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023608" y="1785536"/>
              <a:ext cx="1620520" cy="4484295"/>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1621536" y="3324656"/>
              <a:ext cx="5059345" cy="1477328"/>
            </a:xfrm>
            <a:prstGeom prst="rect">
              <a:avLst/>
            </a:prstGeom>
            <a:noFill/>
          </p:spPr>
          <p:txBody>
            <a:bodyPr wrap="square" rtlCol="0">
              <a:spAutoFit/>
            </a:bodyPr>
            <a:lstStyle/>
            <a:p>
              <a:pPr marL="457200" indent="-457200">
                <a:buFont typeface="+mj-lt"/>
                <a:buAutoNum type="arabicPeriod" startAt="2"/>
              </a:pPr>
              <a:r>
                <a:rPr lang="en-US" sz="2400" dirty="0" smtClean="0"/>
                <a:t>Report </a:t>
              </a:r>
              <a:r>
                <a:rPr lang="en-US" sz="2400" dirty="0"/>
                <a:t>any reasonable suspicions to your Appointing </a:t>
              </a:r>
              <a:r>
                <a:rPr lang="en-US" sz="2400" dirty="0" smtClean="0"/>
                <a:t>Authority immediately </a:t>
              </a:r>
              <a:endParaRPr lang="en-US" sz="2400" dirty="0"/>
            </a:p>
            <a:p>
              <a:endParaRPr lang="en-US" dirty="0"/>
            </a:p>
          </p:txBody>
        </p:sp>
      </p:grpSp>
    </p:spTree>
    <p:custDataLst>
      <p:tags r:id="rId1"/>
    </p:custDataLst>
    <p:extLst>
      <p:ext uri="{BB962C8B-B14F-4D97-AF65-F5344CB8AC3E}">
        <p14:creationId xmlns:p14="http://schemas.microsoft.com/office/powerpoint/2010/main" val="2204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60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6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844"/>
  <p:tag name="ARTICULATE_REFERENCE_ID" val="a61cc94e-b62c-402e-9571-42b09660df7f"/>
  <p:tag name="ARTICULATE_PROJECT_CHECK" val="0"/>
  <p:tag name="ARTICULATE_REFERENCE_TYPE_2" val="0"/>
  <p:tag name="ARTICULATE_REFERENCE_2" val="http://intranet.dot.state.co.us/business/records-management/business/records-management/records-faq"/>
  <p:tag name="ARTICULATE_REFERENCE_TITLE_2" val="Frequently Asked Question (FAQ) Page"/>
  <p:tag name="ARTICULATE_REFERENCE_ID_2" val="06ba64cf-70a3-4d45-891f-b41c642e6f2d"/>
  <p:tag name="ARTICULATE_REFERENCE_TYPE_3" val="0"/>
  <p:tag name="ARTICULATE_REFERENCE_3" val="http://intranet.dot.state.co.us/business/records-management/business/records-management/regional-retention-schedule/view"/>
  <p:tag name="ARTICULATE_REFERENCE_TITLE_3" val="CDOT Region Retention Schedule"/>
  <p:tag name="ARTICULATE_REFERENCE_ID_3" val="7d148db6-3633-43b6-b08d-3e34c649b076"/>
  <p:tag name="ARTICULATE_REFERENCE_TYPE_4" val="0"/>
  <p:tag name="ARTICULATE_REFERENCE_4" val="http://intranet.dot.state.co.us/business/records-management/business/records-management/cdot-records-destruction-inventory-form"/>
  <p:tag name="ARTICULATE_REFERENCE_TITLE_4" val="CDOT Records Destruction Inventory Form"/>
  <p:tag name="ARTICULATE_REFERENCE_ID_4" val="87f1b5a9-bc4c-46f1-8076-6f87ea107c6f"/>
  <p:tag name="ARTICULATE_REFERENCE_TYPE_5" val="0"/>
  <p:tag name="ARTICULATE_REFERENCE_5" val="http://intranet.dot.state.co.us/business/records-management/business/records-management/documents/records-retention-box-label"/>
  <p:tag name="ARTICULATE_REFERENCE_TITLE_5" val="Records Retention Box Label"/>
  <p:tag name="ARTICULATE_REFERENCE_ID_5" val="9eb3a392-ff17-4014-b324-ecf3e8d7a94a"/>
  <p:tag name="ARTICULATE_REFERENCE_TYPE_6" val="0"/>
  <p:tag name="ARTICULATE_REFERENCE_6" val="http://intranet.dot.state.co.us/business/records-management/business/records-management/documents/records-destruction-box-label"/>
  <p:tag name="ARTICULATE_REFERENCE_TITLE_6" val="Records Destruction Box Label"/>
  <p:tag name="ARTICULATE_REFERENCE_ID_6" val="c2136b2d-9814-4447-af55-ab663a18e9b0"/>
  <p:tag name="ARTICULATE_REFERENCE_TYPE_7" val="0"/>
  <p:tag name="ARTICULATE_REFERENCE_7" val="https://www.colorado.gov/pacific/archives/department-transportation"/>
  <p:tag name="ARTICULATE_REFERENCE_TITLE_7" val="CDOT Unique Schedules"/>
  <p:tag name="ARTICULATE_REFERENCE_ID_7" val="16f65a0c-5232-4189-8b22-166f57a61ec6"/>
  <p:tag name="ARTICULATE_REFERENCE_TYPE_8" val="0"/>
  <p:tag name="ARTICULATE_REFERENCE_8" val="https://test.colorado.gov/pacific/sites/default/files/StateRecordsManagementManual.pdf"/>
  <p:tag name="ARTICULATE_REFERENCE_TITLE_8" val="State Archive Issued General Record Schedule"/>
  <p:tag name="ARTICULATE_REFERENCE_ID_8" val="ce9944e0-77fa-46ca-88bf-8497fcd9a863"/>
  <p:tag name="ARTICULATE_REFERENCE_TYPE_1" val="1"/>
  <p:tag name="ARTICULATE_REFERENCE_1" val="C:\Users\princej\Desktop\Reasonable Suspicion Training\0081-1 CDOT Drug and Alcohol Testing.pdf"/>
  <p:tag name="ARTICULATE_REFERENCE_TITLE_1" val="081-1 CDOT Drug and Alcohol Testing"/>
  <p:tag name="ARTICULATE_REFERENCE_ID_1" val="eaad9659-90e9-46f4-a4ff-c1e06b32e795"/>
  <p:tag name="ARTICULATE_REFERENCE_COUNT" val="1"/>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1"/>
  <p:tag name="ARTICULATE_SLIDE_COUNT" val="21"/>
  <p:tag name="TAG_BACKING_FORM_KEY" val="5704354-c:\users\princej\desktop\reasonable suspicion training\01_ppt_reasonable suspicion training course_rev_a.pptx"/>
  <p:tag name="ARTICULATE_PRESENTER_VERSION" val="7"/>
  <p:tag name="ARTICULATE_PROJECT_OPEN" val="1"/>
</p:tagLst>
</file>

<file path=ppt/tags/tag10.xml><?xml version="1.0" encoding="utf-8"?>
<p:tagLst xmlns:a="http://schemas.openxmlformats.org/drawingml/2006/main" xmlns:r="http://schemas.openxmlformats.org/officeDocument/2006/relationships" xmlns:p="http://schemas.openxmlformats.org/presentationml/2006/main">
  <p:tag name="AUDIO_ID" val="538"/>
  <p:tag name="ARTICULATE_NAV_LEVEL" val="2"/>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540"/>
  <p:tag name="ARTICULATE_NAV_LEVEL" val="1"/>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543"/>
  <p:tag name="ARTICULATE_NAV_LEVEL" val="1"/>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2"/>
  <p:tag name="TIMELINE" val="93.00/186.0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CHARACTER_FILE" val=".\characters\832e7de8-5569-4c64-8919-be7fe1c976b5.png"/>
  <p:tag name="ARTICULATE_CHARACTER_TYPE" val="photographic"/>
  <p:tag name="ARTICULATE_CHARACTER_ID" val="Christian"/>
  <p:tag name="ARTICULATE_CHARACTER_CROP" val="_E5D6240a"/>
</p:tagLst>
</file>

<file path=ppt/tags/tag15.xml><?xml version="1.0" encoding="utf-8"?>
<p:tagLst xmlns:a="http://schemas.openxmlformats.org/drawingml/2006/main" xmlns:r="http://schemas.openxmlformats.org/officeDocument/2006/relationships" xmlns:p="http://schemas.openxmlformats.org/presentationml/2006/main">
  <p:tag name="ARTICULATE_CHARACTER_FILE" val=".\characters\552749f1-e3cb-40a9-b416-08070324eb62.png"/>
  <p:tag name="ARTICULATE_CHARACTER_TYPE" val="photographic"/>
  <p:tag name="ARTICULATE_CHARACTER_ID" val="Rhonda"/>
  <p:tag name="ARTICULATE_CHARACTER_CROP" val="_E5D5638a"/>
</p:tagLst>
</file>

<file path=ppt/tags/tag16.xml><?xml version="1.0" encoding="utf-8"?>
<p:tagLst xmlns:a="http://schemas.openxmlformats.org/drawingml/2006/main" xmlns:r="http://schemas.openxmlformats.org/officeDocument/2006/relationships" xmlns:p="http://schemas.openxmlformats.org/presentationml/2006/main">
  <p:tag name="AUDIO_ID" val="541"/>
  <p:tag name="ARTICULATE_NAV_LEVEL" val="1"/>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7.xml><?xml version="1.0" encoding="utf-8"?>
<p:tagLst xmlns:a="http://schemas.openxmlformats.org/drawingml/2006/main" xmlns:r="http://schemas.openxmlformats.org/officeDocument/2006/relationships" xmlns:p="http://schemas.openxmlformats.org/presentationml/2006/main">
  <p:tag name="AUDIO_ID" val="542"/>
  <p:tag name="ARTICULATE_NAV_LEVEL" val="1"/>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c723bc60-a46e-4a35-8559-91b4fce048e1.png"/>
  <p:tag name="ARTICULATE_CHARACTER_TYPE" val="photographic"/>
  <p:tag name="ARTICULATE_CHARACTER_ID" val="Nicky"/>
  <p:tag name="ARTICULATE_CHARACTER_CROP" val="_E5D6638a"/>
</p:tagLst>
</file>

<file path=ppt/tags/tag19.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Reasonable Suspicion Training\S1_IN_Drug Characteristics.intr"/>
  <p:tag name="ENGAGE_INTERACTION_FINISH" val="2"/>
  <p:tag name="ENGAGE_INTERACTION_FINISH_MESSAGE" val="Next Slide"/>
  <p:tag name="ARTICULATE_SLIDE_THUMBNAIL_REFRESH" val="1"/>
  <p:tag name="OVERRIDE" val="ENGAGE_INTERACTION_SLIDE"/>
  <p:tag name="ENGAGE_INTERACTION_TITLE" val="Drug Characteristics"/>
  <p:tag name="ARTICULATE_DESCRIPTION" val="FAQ - 5 Questions (Including Introduction)"/>
  <p:tag name="ENGAGE_INTERACTION_SLIDE_ID" val="544"/>
  <p:tag name="ENGAGE_INTERACTION_FORCE_UPDATE" val="0"/>
  <p:tag name="ENGAGE_LAST_MODIFY_DATE" val="42821.7339583333"/>
  <p:tag name="EMBEDDEDCONTENT_LASTWRITETIMEUTC" val="2017-03-27 23:36:54Z"/>
  <p:tag name="ELAPSEDTIME" val="25"/>
  <p:tag name="ENGAGE_PRESENTATION_MODE" val="interactive"/>
  <p:tag name="AUDIO_ID" val="544"/>
  <p:tag name="ARTICULATE_NAV_LEVEL" val="1"/>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HOW_IN_MENU" val="multipleitems"/>
</p:tagLst>
</file>

<file path=ppt/tags/tag2.xml><?xml version="1.0" encoding="utf-8"?>
<p:tagLst xmlns:a="http://schemas.openxmlformats.org/drawingml/2006/main" xmlns:r="http://schemas.openxmlformats.org/officeDocument/2006/relationships" xmlns:p="http://schemas.openxmlformats.org/presentationml/2006/main">
  <p:tag name="AUDIO_ID" val="518"/>
  <p:tag name="ARTICULATE_TITLE_TAG" val="Preparing your Space for the Move"/>
  <p:tag name="ARTICULATE_NAV_LEVEL" val="1"/>
  <p:tag name="ARTICULATE_SLIDE_PRESENTER_GUID" val="58a579ed-f3c4-413a-84e3-c2036f59c72d"/>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Reasonable Suspicion Training\S1_Q1_Section One Quiz.quiz"/>
  <p:tag name="OVERRIDE" val="QUIZMAKER_QUIZ_SLIDE"/>
  <p:tag name="QUIZMAKER_QUIZ_TITLE" val="S1_Q1_Section One Quiz"/>
  <p:tag name="ARTICULATE_DESCRIPTION" val="Quiz - 2 questions"/>
  <p:tag name="QUIZMAKER_QUIZ_SLIDE_ID" val="545"/>
  <p:tag name="QUIZMAKER_QUIZ_FORCE_UPDATE" val="0"/>
  <p:tag name="AQP_PASS_SCORE" val="80"/>
  <p:tag name="QUIZMAKER_LAST_MODIFY_DATE" val="42823.3266087963"/>
  <p:tag name="EMBEDDEDCONTENT_LASTWRITETIMEUTC" val="2017-03-29 13:50:19Z"/>
  <p:tag name="ELAPSEDTIME" val="0"/>
  <p:tag name="AUDIO_ID" val="545"/>
  <p:tag name="ARTICULATE_NAV_LEVEL" val="1"/>
  <p:tag name="ARTICULATE_SLIDE_PRESENTER_GUID" val="58a579ed-f3c4-413a-84e3-c2036f59c72d"/>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LOCK_SLIDE" val="1"/>
  <p:tag name="AQP_PASS_ACTION" val="2"/>
  <p:tag name="AQP_FAIL_ACTION" val="2"/>
  <p:tag name="ARTICULATE_SHOW_IN_MENU" val="multipleitems"/>
</p:tagLst>
</file>

<file path=ppt/tags/tag2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7.xml><?xml version="1.0" encoding="utf-8"?>
<p:tagLst xmlns:a="http://schemas.openxmlformats.org/drawingml/2006/main" xmlns:r="http://schemas.openxmlformats.org/officeDocument/2006/relationships" xmlns:p="http://schemas.openxmlformats.org/presentationml/2006/main">
  <p:tag name="ARTICULATE_TITLE_TAG" val="Learning Logistics"/>
  <p:tag name="ARTICULATE_AUDIO_RECORDED" val="1"/>
  <p:tag name="ANNOTATION_COUNT" val="0"/>
  <p:tag name="ORIGINAL_AUDIO_FILEPATH" val="C:\Users\princej\Desktop\02.wav"/>
  <p:tag name="ELAPSEDTIME" val="54.302"/>
  <p:tag name="AUDIO_ID" val="546"/>
  <p:tag name="ARTICULATE_NAV_LEVEL" val="1"/>
  <p:tag name="ARTICULATE_SLIDE_PRESENTER_GUID" val="58a579ed-f3c4-413a-84e3-c2036f59c72d"/>
  <p:tag name="ARTICULATE_SLIDE_PAUSE" val="0"/>
  <p:tag name="ARTICULATE_LOCK_SLIDE" val="0"/>
  <p:tag name="ARTICULATE_HIDE_SLIDE" val="1"/>
  <p:tag name="ARTICULATE_PLAYER_CONTROL_PREVIOUS" val="True"/>
  <p:tag name="ARTICULATE_PLAYER_CONTROL_NEXT" val="True"/>
  <p:tag name="ARTICULATE_USED_LAYOUT" val="3"/>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29.xml><?xml version="1.0" encoding="utf-8"?>
<p:tagLst xmlns:a="http://schemas.openxmlformats.org/drawingml/2006/main" xmlns:r="http://schemas.openxmlformats.org/officeDocument/2006/relationships" xmlns:p="http://schemas.openxmlformats.org/presentationml/2006/main">
  <p:tag name="AUDIO_ID" val="547"/>
  <p:tag name="ARTICULATE_NAV_LEVEL" val="2"/>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Learning Logistics"/>
  <p:tag name="ARTICULATE_AUDIO_RECORDED" val="1"/>
  <p:tag name="ANNOTATION_COUNT" val="0"/>
  <p:tag name="ORIGINAL_AUDIO_FILEPATH" val="C:\Users\princej\Desktop\02.wav"/>
  <p:tag name="ELAPSEDTIME" val="54.302"/>
  <p:tag name="AUDIO_ID" val="534"/>
  <p:tag name="ARTICULATE_NAV_LEVEL" val="1"/>
  <p:tag name="ARTICULATE_SLIDE_PRESENTER_GUID" val="58a579ed-f3c4-413a-84e3-c2036f59c72d"/>
  <p:tag name="ARTICULATE_SLIDE_PAUSE" val="0"/>
  <p:tag name="ARTICULATE_LOCK_SLIDE" val="0"/>
  <p:tag name="ARTICULATE_HIDE_SLIDE" val="1"/>
  <p:tag name="ARTICULATE_PLAYER_CONTROL_PREVIOUS" val="True"/>
  <p:tag name="ARTICULATE_PLAYER_CONTROL_NEXT" val="True"/>
  <p:tag name="ARTICULATE_USED_LAYOUT" val="3"/>
</p:tagLst>
</file>

<file path=ppt/tags/tag30.xml><?xml version="1.0" encoding="utf-8"?>
<p:tagLst xmlns:a="http://schemas.openxmlformats.org/drawingml/2006/main" xmlns:r="http://schemas.openxmlformats.org/officeDocument/2006/relationships" xmlns:p="http://schemas.openxmlformats.org/presentationml/2006/main">
  <p:tag name="AUDIO_ID" val="549"/>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RTICULATE_CHARACTER_FILE" val=".\characters\e2d09aa5-c0e1-4ffc-987c-badd31e014c8.png"/>
  <p:tag name="ARTICULATE_CHARACTER_TYPE" val="photographic"/>
  <p:tag name="ARTICULATE_CHARACTER_ID" val="Christy"/>
  <p:tag name="ARTICULATE_CHARACTER_CROP" val="christy83a"/>
</p:tagLst>
</file>

<file path=ppt/tags/tag32.xml><?xml version="1.0" encoding="utf-8"?>
<p:tagLst xmlns:a="http://schemas.openxmlformats.org/drawingml/2006/main" xmlns:r="http://schemas.openxmlformats.org/officeDocument/2006/relationships" xmlns:p="http://schemas.openxmlformats.org/presentationml/2006/main">
  <p:tag name="AUDIO_ID" val="550"/>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550"/>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551"/>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UDIO_ID" val="552"/>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AUDIO_ID" val="548"/>
  <p:tag name="ARTICULATE_NAV_LEVEL" val="1"/>
  <p:tag name="ARTICULATE_SLIDE_PRESENTER_GUID" val="58a579ed-f3c4-413a-84e3-c2036f59c72d"/>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5.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ORIGINAL_AUDIO_FILEPATH" val="C:\Users\princej\Desktop\How to Apply for a Job at CDOT\02 Sound Files\02.wav"/>
  <p:tag name="ELAPSEDTIME" val="54.412"/>
  <p:tag name="AUDIO_ID" val="535"/>
  <p:tag name="ARTICULATE_NAV_LEVEL" val="2"/>
  <p:tag name="ARTICULATE_SLIDE_PRESENTER_GUID" val="58a579ed-f3c4-413a-84e3-c2036f59c72d"/>
  <p:tag name="ARTICULATE_SLIDE_PAUSE" val="0"/>
  <p:tag name="ARTICULATE_LOCK_SLIDE" val="0"/>
  <p:tag name="ARTICULATE_HIDE_SLIDE" val="1"/>
  <p:tag name="ARTICULATE_PLAYER_CONTROL_PREVIOUS" val="True"/>
  <p:tag name="ARTICULATE_PLAYER_CONTROL_NEXT" val="True"/>
  <p:tag name="ARTICULATE_USED_LAYOUT" val="4"/>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princej\Desktop\06.wav"/>
  <p:tag name="ELAPSEDTIME" val="11.202"/>
  <p:tag name="AUDIO_ID" val="536"/>
  <p:tag name="ARTICULATE_NAV_LEVEL" val="2"/>
  <p:tag name="ARTICULATE_SLIDE_PRESENTER_GUID" val="58a579ed-f3c4-413a-84e3-c2036f59c72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Learning Logistics"/>
  <p:tag name="ARTICULATE_AUDIO_RECORDED" val="1"/>
  <p:tag name="ANNOTATION_COUNT" val="0"/>
  <p:tag name="ORIGINAL_AUDIO_FILEPATH" val="C:\Users\princej\Desktop\02.wav"/>
  <p:tag name="ELAPSEDTIME" val="54.302"/>
  <p:tag name="AUDIO_ID" val="537"/>
  <p:tag name="ARTICULATE_NAV_LEVEL" val="1"/>
  <p:tag name="ARTICULATE_SLIDE_PRESENTER_GUID" val="58a579ed-f3c4-413a-84e3-c2036f59c72d"/>
  <p:tag name="ARTICULATE_SLIDE_PAUSE" val="0"/>
  <p:tag name="ARTICULATE_LOCK_SLIDE" val="0"/>
  <p:tag name="ARTICULATE_HIDE_SLIDE" val="1"/>
  <p:tag name="ARTICULATE_PLAYER_CONTROL_PREVIOUS" val="True"/>
  <p:tag name="ARTICULATE_PLAYER_CONTROL_NEXT" val="True"/>
  <p:tag name="ARTICULATE_USED_LAYOUT" val="3"/>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19879</TotalTime>
  <Words>2219</Words>
  <Application>Microsoft Office PowerPoint</Application>
  <PresentationFormat>On-screen Show (4:3)</PresentationFormat>
  <Paragraphs>170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Calibri</vt:lpstr>
      <vt:lpstr>Lucida Grande</vt:lpstr>
      <vt:lpstr>Times New Roman</vt:lpstr>
      <vt:lpstr>Template2</vt:lpstr>
      <vt:lpstr>PowerPoint Presentation</vt:lpstr>
      <vt:lpstr>Learning Logistics</vt:lpstr>
      <vt:lpstr>Navigation, Resources and Glossary</vt:lpstr>
      <vt:lpstr>Course Learning Objectives</vt:lpstr>
      <vt:lpstr>Section 1 – Identifying the Signs of Impairment</vt:lpstr>
      <vt:lpstr>Section 1 - Learning Objectives</vt:lpstr>
      <vt:lpstr>Why is this important</vt:lpstr>
      <vt:lpstr>49 CFR 382.603</vt:lpstr>
      <vt:lpstr>What we are Asking you to do</vt:lpstr>
      <vt:lpstr>Reasonable Suspicion</vt:lpstr>
      <vt:lpstr>Objective Observation</vt:lpstr>
      <vt:lpstr>Drug Characteristics</vt:lpstr>
      <vt:lpstr>S1_Q1_Section One Quiz</vt:lpstr>
      <vt:lpstr>Section 2 - Actions to Take</vt:lpstr>
      <vt:lpstr>Section 2 - Learning Objectives</vt:lpstr>
      <vt:lpstr>So what is an Incident?</vt:lpstr>
      <vt:lpstr>What not to do…</vt:lpstr>
      <vt:lpstr>What Actions do I take</vt:lpstr>
      <vt:lpstr>PowerPoint Presentation</vt:lpstr>
      <vt:lpstr>PowerPoint Presentation</vt:lpstr>
      <vt:lpstr>Congratulations!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Prince, Jason M</dc:creator>
  <cp:keywords/>
  <dc:description/>
  <cp:lastModifiedBy>Prince, Jason M</cp:lastModifiedBy>
  <cp:revision>647</cp:revision>
  <cp:lastPrinted>2017-03-29T14:01:07Z</cp:lastPrinted>
  <dcterms:created xsi:type="dcterms:W3CDTF">2017-01-03T19:44:50Z</dcterms:created>
  <dcterms:modified xsi:type="dcterms:W3CDTF">2017-04-03T13:41:21Z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A8481876-4B7E-4F08-B60B-79E625CA5C92</vt:lpwstr>
  </property>
  <property fmtid="{D5CDD505-2E9C-101B-9397-08002B2CF9AE}" pid="6" name="ArticulateProjectFull">
    <vt:lpwstr>C:\Users\princej\Desktop\Reasonable Suspicion Training\01_PPT_Reasonable Suspicion Training Course_Rev_A.ppta</vt:lpwstr>
  </property>
</Properties>
</file>