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9.xml" ContentType="application/vnd.openxmlformats-officedocument.presentationml.tags+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0.xml" ContentType="application/vnd.openxmlformats-officedocument.presentationml.tags+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1.xml" ContentType="application/vnd.openxmlformats-officedocument.presentationml.tags+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32.xml" ContentType="application/vnd.openxmlformats-officedocument.presentationml.tags+xml"/>
  <Override PartName="/ppt/notesSlides/notesSlide2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33.xml" ContentType="application/vnd.openxmlformats-officedocument.presentationml.tags+xml"/>
  <Override PartName="/ppt/notesSlides/notesSlide3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34.xml" ContentType="application/vnd.openxmlformats-officedocument.presentationml.tags+xml"/>
  <Override PartName="/ppt/notesSlides/notesSlide3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35.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33.xml" ContentType="application/vnd.openxmlformats-officedocument.presentationml.notesSlide+xml"/>
  <Override PartName="/ppt/tags/tag37.xml" ContentType="application/vnd.openxmlformats-officedocument.presentationml.tags+xml"/>
  <Override PartName="/ppt/notesSlides/notesSlide34.xml" ContentType="application/vnd.openxmlformats-officedocument.presentationml.notesSlide+xml"/>
  <Override PartName="/ppt/tags/tag38.xml" ContentType="application/vnd.openxmlformats-officedocument.presentationml.tags+xml"/>
  <Override PartName="/ppt/notesSlides/notesSlide35.xml" ContentType="application/vnd.openxmlformats-officedocument.presentationml.notesSlide+xml"/>
  <Override PartName="/ppt/tags/tag39.xml" ContentType="application/vnd.openxmlformats-officedocument.presentationml.tags+xml"/>
  <Override PartName="/ppt/notesSlides/notesSlide3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40.xml" ContentType="application/vnd.openxmlformats-officedocument.presentationml.tags+xml"/>
  <Override PartName="/ppt/notesSlides/notesSlide37.xml" ContentType="application/vnd.openxmlformats-officedocument.presentationml.notesSlide+xml"/>
  <Override PartName="/ppt/tags/tag41.xml" ContentType="application/vnd.openxmlformats-officedocument.presentationml.tags+xml"/>
  <Override PartName="/ppt/notesSlides/notesSlide38.xml" ContentType="application/vnd.openxmlformats-officedocument.presentationml.notesSlide+xml"/>
  <Override PartName="/ppt/tags/tag42.xml" ContentType="application/vnd.openxmlformats-officedocument.presentationml.tags+xml"/>
  <Override PartName="/ppt/notesSlides/notesSlide39.xml" ContentType="application/vnd.openxmlformats-officedocument.presentationml.notesSlide+xml"/>
  <Override PartName="/ppt/tags/tag43.xml" ContentType="application/vnd.openxmlformats-officedocument.presentationml.tags+xml"/>
  <Override PartName="/ppt/notesSlides/notesSlide40.xml" ContentType="application/vnd.openxmlformats-officedocument.presentationml.notesSlide+xml"/>
  <Override PartName="/ppt/tags/tag44.xml" ContentType="application/vnd.openxmlformats-officedocument.presentationml.tags+xml"/>
  <Override PartName="/ppt/notesSlides/notesSlide41.xml" ContentType="application/vnd.openxmlformats-officedocument.presentationml.notesSlide+xml"/>
  <Override PartName="/ppt/tags/tag45.xml" ContentType="application/vnd.openxmlformats-officedocument.presentationml.tags+xml"/>
  <Override PartName="/ppt/notesSlides/notesSlide42.xml" ContentType="application/vnd.openxmlformats-officedocument.presentationml.notesSlide+xml"/>
  <Override PartName="/ppt/tags/tag46.xml" ContentType="application/vnd.openxmlformats-officedocument.presentationml.tags+xml"/>
  <Override PartName="/ppt/notesSlides/notesSlide43.xml" ContentType="application/vnd.openxmlformats-officedocument.presentationml.notesSlide+xml"/>
  <Override PartName="/ppt/tags/tag47.xml" ContentType="application/vnd.openxmlformats-officedocument.presentationml.tags+xml"/>
  <Override PartName="/ppt/notesSlides/notesSlide44.xml" ContentType="application/vnd.openxmlformats-officedocument.presentationml.notesSlide+xml"/>
  <Override PartName="/ppt/tags/tag48.xml" ContentType="application/vnd.openxmlformats-officedocument.presentationml.tags+xml"/>
  <Override PartName="/ppt/notesSlides/notesSlide45.xml" ContentType="application/vnd.openxmlformats-officedocument.presentationml.notesSlide+xml"/>
  <Override PartName="/ppt/tags/tag49.xml" ContentType="application/vnd.openxmlformats-officedocument.presentationml.tags+xml"/>
  <Override PartName="/ppt/notesSlides/notesSlide46.xml" ContentType="application/vnd.openxmlformats-officedocument.presentationml.notesSlide+xml"/>
  <Override PartName="/ppt/tags/tag50.xml" ContentType="application/vnd.openxmlformats-officedocument.presentationml.tags+xml"/>
  <Override PartName="/ppt/notesSlides/notesSlide47.xml" ContentType="application/vnd.openxmlformats-officedocument.presentationml.notesSlide+xml"/>
  <Override PartName="/ppt/tags/tag51.xml" ContentType="application/vnd.openxmlformats-officedocument.presentationml.tags+xml"/>
  <Override PartName="/ppt/notesSlides/notesSlide48.xml" ContentType="application/vnd.openxmlformats-officedocument.presentationml.notesSlide+xml"/>
  <Override PartName="/ppt/tags/tag52.xml" ContentType="application/vnd.openxmlformats-officedocument.presentationml.tags+xml"/>
  <Override PartName="/ppt/notesSlides/notesSlide49.xml" ContentType="application/vnd.openxmlformats-officedocument.presentationml.notesSlide+xml"/>
  <Override PartName="/ppt/tags/tag53.xml" ContentType="application/vnd.openxmlformats-officedocument.presentationml.tags+xml"/>
  <Override PartName="/ppt/notesSlides/notesSlide50.xml" ContentType="application/vnd.openxmlformats-officedocument.presentationml.notesSlide+xml"/>
  <Override PartName="/ppt/tags/tag54.xml" ContentType="application/vnd.openxmlformats-officedocument.presentationml.tags+xml"/>
  <Override PartName="/ppt/notesSlides/notesSlide51.xml" ContentType="application/vnd.openxmlformats-officedocument.presentationml.notesSlide+xml"/>
  <Override PartName="/ppt/tags/tag55.xml" ContentType="application/vnd.openxmlformats-officedocument.presentationml.tags+xml"/>
  <Override PartName="/ppt/notesSlides/notesSlide52.xml" ContentType="application/vnd.openxmlformats-officedocument.presentationml.notesSlide+xml"/>
  <Override PartName="/ppt/tags/tag56.xml" ContentType="application/vnd.openxmlformats-officedocument.presentationml.tags+xml"/>
  <Override PartName="/ppt/notesSlides/notesSlide53.xml" ContentType="application/vnd.openxmlformats-officedocument.presentationml.notesSlide+xml"/>
  <Override PartName="/ppt/tags/tag57.xml" ContentType="application/vnd.openxmlformats-officedocument.presentationml.tags+xml"/>
  <Override PartName="/ppt/notesSlides/notesSlide54.xml" ContentType="application/vnd.openxmlformats-officedocument.presentationml.notesSlide+xml"/>
  <Override PartName="/ppt/tags/tag58.xml" ContentType="application/vnd.openxmlformats-officedocument.presentationml.tags+xml"/>
  <Override PartName="/ppt/notesSlides/notesSlide55.xml" ContentType="application/vnd.openxmlformats-officedocument.presentationml.notesSlide+xml"/>
  <Override PartName="/ppt/tags/tag59.xml" ContentType="application/vnd.openxmlformats-officedocument.presentationml.tags+xml"/>
  <Override PartName="/ppt/notesSlides/notesSlide56.xml" ContentType="application/vnd.openxmlformats-officedocument.presentationml.notesSlide+xml"/>
  <Override PartName="/ppt/tags/tag60.xml" ContentType="application/vnd.openxmlformats-officedocument.presentationml.tags+xml"/>
  <Override PartName="/ppt/notesSlides/notesSlide57.xml" ContentType="application/vnd.openxmlformats-officedocument.presentationml.notesSlide+xml"/>
  <Override PartName="/ppt/tags/tag61.xml" ContentType="application/vnd.openxmlformats-officedocument.presentationml.tags+xml"/>
  <Override PartName="/ppt/notesSlides/notesSlide58.xml" ContentType="application/vnd.openxmlformats-officedocument.presentationml.notesSlide+xml"/>
  <Override PartName="/ppt/tags/tag62.xml" ContentType="application/vnd.openxmlformats-officedocument.presentationml.tags+xml"/>
  <Override PartName="/ppt/notesSlides/notesSlide59.xml" ContentType="application/vnd.openxmlformats-officedocument.presentationml.notesSlide+xml"/>
  <Override PartName="/ppt/tags/tag63.xml" ContentType="application/vnd.openxmlformats-officedocument.presentationml.tags+xml"/>
  <Override PartName="/ppt/notesSlides/notesSlide60.xml" ContentType="application/vnd.openxmlformats-officedocument.presentationml.notesSlide+xml"/>
  <Override PartName="/ppt/tags/tag64.xml" ContentType="application/vnd.openxmlformats-officedocument.presentationml.tags+xml"/>
  <Override PartName="/ppt/notesSlides/notesSlide6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65.xml" ContentType="application/vnd.openxmlformats-officedocument.presentationml.tags+xml"/>
  <Override PartName="/ppt/notesSlides/notesSlide62.xml" ContentType="application/vnd.openxmlformats-officedocument.presentationml.notesSlide+xml"/>
  <Override PartName="/ppt/tags/tag66.xml" ContentType="application/vnd.openxmlformats-officedocument.presentationml.tags+xml"/>
  <Override PartName="/ppt/notesSlides/notesSlide63.xml" ContentType="application/vnd.openxmlformats-officedocument.presentationml.notesSlide+xml"/>
  <Override PartName="/ppt/tags/tag67.xml" ContentType="application/vnd.openxmlformats-officedocument.presentationml.tags+xml"/>
  <Override PartName="/ppt/notesSlides/notesSlide64.xml" ContentType="application/vnd.openxmlformats-officedocument.presentationml.notesSlide+xml"/>
  <Override PartName="/ppt/tags/tag68.xml" ContentType="application/vnd.openxmlformats-officedocument.presentationml.tags+xml"/>
  <Override PartName="/ppt/notesSlides/notesSlide65.xml" ContentType="application/vnd.openxmlformats-officedocument.presentationml.notesSlide+xml"/>
  <Override PartName="/ppt/tags/tag69.xml" ContentType="application/vnd.openxmlformats-officedocument.presentationml.tags+xml"/>
  <Override PartName="/ppt/notesSlides/notesSlide66.xml" ContentType="application/vnd.openxmlformats-officedocument.presentationml.notesSlide+xml"/>
  <Override PartName="/ppt/tags/tag70.xml" ContentType="application/vnd.openxmlformats-officedocument.presentationml.tags+xml"/>
  <Override PartName="/ppt/notesSlides/notesSlide67.xml" ContentType="application/vnd.openxmlformats-officedocument.presentationml.notesSlide+xml"/>
  <Override PartName="/ppt/tags/tag71.xml" ContentType="application/vnd.openxmlformats-officedocument.presentationml.tags+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72" r:id="rId1"/>
  </p:sldMasterIdLst>
  <p:notesMasterIdLst>
    <p:notesMasterId r:id="rId70"/>
  </p:notesMasterIdLst>
  <p:handoutMasterIdLst>
    <p:handoutMasterId r:id="rId71"/>
  </p:handoutMasterIdLst>
  <p:sldIdLst>
    <p:sldId id="621" r:id="rId2"/>
    <p:sldId id="516" r:id="rId3"/>
    <p:sldId id="558" r:id="rId4"/>
    <p:sldId id="354" r:id="rId5"/>
    <p:sldId id="456" r:id="rId6"/>
    <p:sldId id="457" r:id="rId7"/>
    <p:sldId id="458" r:id="rId8"/>
    <p:sldId id="459" r:id="rId9"/>
    <p:sldId id="460" r:id="rId10"/>
    <p:sldId id="622" r:id="rId11"/>
    <p:sldId id="593" r:id="rId12"/>
    <p:sldId id="521" r:id="rId13"/>
    <p:sldId id="539" r:id="rId14"/>
    <p:sldId id="572" r:id="rId15"/>
    <p:sldId id="575" r:id="rId16"/>
    <p:sldId id="602" r:id="rId17"/>
    <p:sldId id="619" r:id="rId18"/>
    <p:sldId id="603" r:id="rId19"/>
    <p:sldId id="574" r:id="rId20"/>
    <p:sldId id="630" r:id="rId21"/>
    <p:sldId id="571" r:id="rId22"/>
    <p:sldId id="573" r:id="rId23"/>
    <p:sldId id="620" r:id="rId24"/>
    <p:sldId id="623" r:id="rId25"/>
    <p:sldId id="594" r:id="rId26"/>
    <p:sldId id="561" r:id="rId27"/>
    <p:sldId id="562" r:id="rId28"/>
    <p:sldId id="579" r:id="rId29"/>
    <p:sldId id="604" r:id="rId30"/>
    <p:sldId id="578" r:id="rId31"/>
    <p:sldId id="605" r:id="rId32"/>
    <p:sldId id="576" r:id="rId33"/>
    <p:sldId id="606" r:id="rId34"/>
    <p:sldId id="588" r:id="rId35"/>
    <p:sldId id="607" r:id="rId36"/>
    <p:sldId id="582" r:id="rId37"/>
    <p:sldId id="585" r:id="rId38"/>
    <p:sldId id="597" r:id="rId39"/>
    <p:sldId id="563" r:id="rId40"/>
    <p:sldId id="584" r:id="rId41"/>
    <p:sldId id="586" r:id="rId42"/>
    <p:sldId id="587" r:id="rId43"/>
    <p:sldId id="581" r:id="rId44"/>
    <p:sldId id="590" r:id="rId45"/>
    <p:sldId id="591" r:id="rId46"/>
    <p:sldId id="608" r:id="rId47"/>
    <p:sldId id="583" r:id="rId48"/>
    <p:sldId id="589" r:id="rId49"/>
    <p:sldId id="609" r:id="rId50"/>
    <p:sldId id="580" r:id="rId51"/>
    <p:sldId id="610" r:id="rId52"/>
    <p:sldId id="592" r:id="rId53"/>
    <p:sldId id="624" r:id="rId54"/>
    <p:sldId id="595" r:id="rId55"/>
    <p:sldId id="526" r:id="rId56"/>
    <p:sldId id="527" r:id="rId57"/>
    <p:sldId id="598" r:id="rId58"/>
    <p:sldId id="611" r:id="rId59"/>
    <p:sldId id="599" r:id="rId60"/>
    <p:sldId id="596" r:id="rId61"/>
    <p:sldId id="601" r:id="rId62"/>
    <p:sldId id="529" r:id="rId63"/>
    <p:sldId id="625" r:id="rId64"/>
    <p:sldId id="569" r:id="rId65"/>
    <p:sldId id="477" r:id="rId66"/>
    <p:sldId id="479" r:id="rId67"/>
    <p:sldId id="480" r:id="rId68"/>
    <p:sldId id="482" r:id="rId69"/>
  </p:sldIdLst>
  <p:sldSz cx="9144000" cy="6858000" type="screen4x3"/>
  <p:notesSz cx="7023100" cy="9309100"/>
  <p:custDataLst>
    <p:tags r:id="rId7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earning Logistics" id="{A08C0306-0D15-4092-9136-A616D927487D}">
          <p14:sldIdLst>
            <p14:sldId id="621"/>
            <p14:sldId id="516"/>
            <p14:sldId id="558"/>
            <p14:sldId id="354"/>
            <p14:sldId id="456"/>
            <p14:sldId id="457"/>
            <p14:sldId id="458"/>
            <p14:sldId id="459"/>
            <p14:sldId id="460"/>
          </p14:sldIdLst>
        </p14:section>
        <p14:section name="Introduction to Progressive Discipline" id="{944545BA-2C66-4292-9202-20DFB380D1EB}">
          <p14:sldIdLst>
            <p14:sldId id="622"/>
            <p14:sldId id="593"/>
            <p14:sldId id="521"/>
            <p14:sldId id="539"/>
            <p14:sldId id="572"/>
            <p14:sldId id="575"/>
            <p14:sldId id="602"/>
            <p14:sldId id="619"/>
            <p14:sldId id="603"/>
            <p14:sldId id="574"/>
            <p14:sldId id="630"/>
            <p14:sldId id="571"/>
            <p14:sldId id="573"/>
            <p14:sldId id="620"/>
          </p14:sldIdLst>
        </p14:section>
        <p14:section name="Counseling Employees" id="{4225545F-751E-442C-867C-46BF90391296}">
          <p14:sldIdLst>
            <p14:sldId id="623"/>
            <p14:sldId id="594"/>
            <p14:sldId id="561"/>
            <p14:sldId id="562"/>
            <p14:sldId id="579"/>
            <p14:sldId id="604"/>
            <p14:sldId id="578"/>
            <p14:sldId id="605"/>
            <p14:sldId id="576"/>
            <p14:sldId id="606"/>
            <p14:sldId id="588"/>
            <p14:sldId id="607"/>
            <p14:sldId id="582"/>
            <p14:sldId id="585"/>
            <p14:sldId id="597"/>
            <p14:sldId id="563"/>
            <p14:sldId id="584"/>
            <p14:sldId id="586"/>
            <p14:sldId id="587"/>
            <p14:sldId id="581"/>
            <p14:sldId id="590"/>
            <p14:sldId id="591"/>
            <p14:sldId id="608"/>
            <p14:sldId id="583"/>
            <p14:sldId id="589"/>
            <p14:sldId id="609"/>
            <p14:sldId id="580"/>
            <p14:sldId id="610"/>
            <p14:sldId id="592"/>
          </p14:sldIdLst>
        </p14:section>
        <p14:section name="Corrective Actions" id="{DE6B95A6-00E5-44BC-8205-0F683537DED4}">
          <p14:sldIdLst>
            <p14:sldId id="624"/>
            <p14:sldId id="595"/>
            <p14:sldId id="526"/>
            <p14:sldId id="527"/>
            <p14:sldId id="598"/>
            <p14:sldId id="611"/>
            <p14:sldId id="599"/>
            <p14:sldId id="596"/>
            <p14:sldId id="601"/>
            <p14:sldId id="529"/>
          </p14:sldIdLst>
        </p14:section>
        <p14:section name="Conclusion" id="{D6C2FD25-575D-4578-8952-827F9628E7B1}">
          <p14:sldIdLst>
            <p14:sldId id="625"/>
            <p14:sldId id="569"/>
            <p14:sldId id="477"/>
            <p14:sldId id="479"/>
            <p14:sldId id="480"/>
            <p14:sldId id="48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M. Dreyer" initials="BMD" lastIdx="3" clrIdx="0"/>
  <p:cmAuthor id="1" name="Kiziuk, Len" initials="KL" lastIdx="35" clrIdx="1">
    <p:extLst/>
  </p:cmAuthor>
  <p:cmAuthor id="2" name="Jason Prince" initials="JP" lastIdx="5" clrIdx="2"/>
  <p:cmAuthor id="3" name="Grafton, Rachel" initials="GR" lastIdx="67" clrIdx="3">
    <p:extLst/>
  </p:cmAuthor>
  <p:cmAuthor id="4" name="Andersen, Christine" initials="" lastIdx="0" clrIdx="4"/>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AC00"/>
    <a:srgbClr val="EEB500"/>
    <a:srgbClr val="926F00"/>
    <a:srgbClr val="FFCD2D"/>
    <a:srgbClr val="B08600"/>
    <a:srgbClr val="531E1D"/>
    <a:srgbClr val="7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5904" autoAdjust="0"/>
    <p:restoredTop sz="57198" autoAdjust="0"/>
  </p:normalViewPr>
  <p:slideViewPr>
    <p:cSldViewPr snapToGrid="0" showGuides="1">
      <p:cViewPr varScale="1">
        <p:scale>
          <a:sx n="48" d="100"/>
          <a:sy n="48" d="100"/>
        </p:scale>
        <p:origin x="60" y="6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43224"/>
    </p:cViewPr>
  </p:sorterViewPr>
  <p:notesViewPr>
    <p:cSldViewPr snapToGrid="0" showGuides="1">
      <p:cViewPr varScale="1">
        <p:scale>
          <a:sx n="110" d="100"/>
          <a:sy n="110" d="100"/>
        </p:scale>
        <p:origin x="102" y="14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C92FCB-4DCF-4DC4-9511-223FEB7D454B}" type="doc">
      <dgm:prSet loTypeId="urn:microsoft.com/office/officeart/2008/layout/AlternatingHexagons" loCatId="list" qsTypeId="urn:microsoft.com/office/officeart/2005/8/quickstyle/3d1" qsCatId="3D" csTypeId="urn:microsoft.com/office/officeart/2005/8/colors/accent1_2" csCatId="accent1" phldr="1"/>
      <dgm:spPr/>
      <dgm:t>
        <a:bodyPr/>
        <a:lstStyle/>
        <a:p>
          <a:endParaRPr lang="en-US"/>
        </a:p>
      </dgm:t>
    </dgm:pt>
    <dgm:pt modelId="{8BE37719-9346-4A0F-B38D-136B60B8D530}">
      <dgm:prSet phldrT="[Text]"/>
      <dgm:spPr/>
      <dgm:t>
        <a:bodyPr/>
        <a:lstStyle/>
        <a:p>
          <a:r>
            <a:rPr lang="en-US" dirty="0" smtClean="0"/>
            <a:t>Employee</a:t>
          </a:r>
          <a:endParaRPr lang="en-US" dirty="0"/>
        </a:p>
      </dgm:t>
    </dgm:pt>
    <dgm:pt modelId="{CE3FAF41-E9B8-4CBF-A400-4407115C1154}" type="parTrans" cxnId="{5B82501B-1E1F-4E4F-BF33-C1660C7E248D}">
      <dgm:prSet/>
      <dgm:spPr/>
      <dgm:t>
        <a:bodyPr/>
        <a:lstStyle/>
        <a:p>
          <a:endParaRPr lang="en-US"/>
        </a:p>
      </dgm:t>
    </dgm:pt>
    <dgm:pt modelId="{91F2E22E-EF3F-47A4-B3DB-0F454D5EF693}" type="sibTrans" cxnId="{5B82501B-1E1F-4E4F-BF33-C1660C7E248D}">
      <dgm:prSet/>
      <dgm:spPr/>
      <dgm:t>
        <a:bodyPr/>
        <a:lstStyle/>
        <a:p>
          <a:endParaRPr lang="en-US" dirty="0"/>
        </a:p>
      </dgm:t>
    </dgm:pt>
    <dgm:pt modelId="{90E9CB35-BD33-428B-B188-9489A98873D8}">
      <dgm:prSet phldrT="[Text]"/>
      <dgm:spPr/>
      <dgm:t>
        <a:bodyPr/>
        <a:lstStyle/>
        <a:p>
          <a:r>
            <a:rPr lang="en-US" dirty="0" smtClean="0"/>
            <a:t>Supervisor (TMIII)</a:t>
          </a:r>
          <a:endParaRPr lang="en-US" dirty="0"/>
        </a:p>
      </dgm:t>
    </dgm:pt>
    <dgm:pt modelId="{9EC9986B-7CB1-45B6-AC14-E5D578B9863F}" type="parTrans" cxnId="{F4E11CFC-1A50-43CC-B4F2-20633B1D2D49}">
      <dgm:prSet/>
      <dgm:spPr/>
      <dgm:t>
        <a:bodyPr/>
        <a:lstStyle/>
        <a:p>
          <a:endParaRPr lang="en-US"/>
        </a:p>
      </dgm:t>
    </dgm:pt>
    <dgm:pt modelId="{65AAD263-5BCE-439E-A42A-919C09152305}" type="sibTrans" cxnId="{F4E11CFC-1A50-43CC-B4F2-20633B1D2D49}">
      <dgm:prSet/>
      <dgm:spPr/>
      <dgm:t>
        <a:bodyPr/>
        <a:lstStyle/>
        <a:p>
          <a:endParaRPr lang="en-US" dirty="0"/>
        </a:p>
      </dgm:t>
    </dgm:pt>
    <dgm:pt modelId="{28C6958B-5164-4E6A-9D55-3948BFB226EC}">
      <dgm:prSet phldrT="[Text]"/>
      <dgm:spPr/>
      <dgm:t>
        <a:bodyPr/>
        <a:lstStyle/>
        <a:p>
          <a:r>
            <a:rPr lang="en-US" dirty="0" smtClean="0"/>
            <a:t>2</a:t>
          </a:r>
          <a:r>
            <a:rPr lang="en-US" baseline="30000" dirty="0" smtClean="0"/>
            <a:t>nd</a:t>
          </a:r>
          <a:r>
            <a:rPr lang="en-US" dirty="0" smtClean="0"/>
            <a:t> Level Manager</a:t>
          </a:r>
          <a:endParaRPr lang="en-US" dirty="0"/>
        </a:p>
      </dgm:t>
    </dgm:pt>
    <dgm:pt modelId="{79EA19A3-A652-439D-B95C-6928068B3445}" type="parTrans" cxnId="{7593037E-EE37-4CDE-97EC-71FC1AD49188}">
      <dgm:prSet/>
      <dgm:spPr/>
      <dgm:t>
        <a:bodyPr/>
        <a:lstStyle/>
        <a:p>
          <a:endParaRPr lang="en-US"/>
        </a:p>
      </dgm:t>
    </dgm:pt>
    <dgm:pt modelId="{058F26FB-9CFA-478F-B905-AF8C62FAB186}" type="sibTrans" cxnId="{7593037E-EE37-4CDE-97EC-71FC1AD49188}">
      <dgm:prSet/>
      <dgm:spPr/>
      <dgm:t>
        <a:bodyPr/>
        <a:lstStyle/>
        <a:p>
          <a:r>
            <a:rPr lang="en-US" dirty="0" smtClean="0"/>
            <a:t>Appointing  Authority</a:t>
          </a:r>
          <a:endParaRPr lang="en-US" dirty="0"/>
        </a:p>
      </dgm:t>
    </dgm:pt>
    <dgm:pt modelId="{D764020A-00B1-4747-8BE7-D304C2BDF98E}">
      <dgm:prSet phldrT="[Text]"/>
      <dgm:spPr/>
      <dgm:t>
        <a:bodyPr/>
        <a:lstStyle/>
        <a:p>
          <a:r>
            <a:rPr lang="en-US" dirty="0" smtClean="0"/>
            <a:t>CRM</a:t>
          </a:r>
        </a:p>
      </dgm:t>
    </dgm:pt>
    <dgm:pt modelId="{569FC294-2F25-4B9E-B682-74337020D2C6}" type="parTrans" cxnId="{64BF99A7-9395-487A-8E0C-EE32C5DB4D71}">
      <dgm:prSet/>
      <dgm:spPr/>
      <dgm:t>
        <a:bodyPr/>
        <a:lstStyle/>
        <a:p>
          <a:endParaRPr lang="en-US"/>
        </a:p>
      </dgm:t>
    </dgm:pt>
    <dgm:pt modelId="{E57BBBB3-F7F0-414D-AF23-2D41D19569C8}" type="sibTrans" cxnId="{64BF99A7-9395-487A-8E0C-EE32C5DB4D71}">
      <dgm:prSet/>
      <dgm:spPr/>
      <dgm:t>
        <a:bodyPr/>
        <a:lstStyle/>
        <a:p>
          <a:endParaRPr lang="en-US" dirty="0"/>
        </a:p>
      </dgm:t>
    </dgm:pt>
    <dgm:pt modelId="{31073C9A-BFAC-4CD0-94CF-08F1ABC7F566}" type="pres">
      <dgm:prSet presAssocID="{74C92FCB-4DCF-4DC4-9511-223FEB7D454B}" presName="Name0" presStyleCnt="0">
        <dgm:presLayoutVars>
          <dgm:chMax/>
          <dgm:chPref/>
          <dgm:dir/>
          <dgm:animLvl val="lvl"/>
        </dgm:presLayoutVars>
      </dgm:prSet>
      <dgm:spPr/>
      <dgm:t>
        <a:bodyPr/>
        <a:lstStyle/>
        <a:p>
          <a:endParaRPr lang="en-US"/>
        </a:p>
      </dgm:t>
    </dgm:pt>
    <dgm:pt modelId="{94114F51-37F9-4003-ACFE-5EAA5593B36B}" type="pres">
      <dgm:prSet presAssocID="{8BE37719-9346-4A0F-B38D-136B60B8D530}" presName="composite" presStyleCnt="0"/>
      <dgm:spPr/>
    </dgm:pt>
    <dgm:pt modelId="{5EC46C14-4B5F-4CA8-8A1C-BEF30715E91E}" type="pres">
      <dgm:prSet presAssocID="{8BE37719-9346-4A0F-B38D-136B60B8D530}" presName="Parent1" presStyleLbl="node1" presStyleIdx="0" presStyleCnt="8">
        <dgm:presLayoutVars>
          <dgm:chMax val="1"/>
          <dgm:chPref val="1"/>
          <dgm:bulletEnabled val="1"/>
        </dgm:presLayoutVars>
      </dgm:prSet>
      <dgm:spPr/>
      <dgm:t>
        <a:bodyPr/>
        <a:lstStyle/>
        <a:p>
          <a:endParaRPr lang="en-US"/>
        </a:p>
      </dgm:t>
    </dgm:pt>
    <dgm:pt modelId="{0FE083BE-16C7-45A9-83DE-701E4A06927A}" type="pres">
      <dgm:prSet presAssocID="{8BE37719-9346-4A0F-B38D-136B60B8D530}" presName="Childtext1" presStyleLbl="revTx" presStyleIdx="0" presStyleCnt="4">
        <dgm:presLayoutVars>
          <dgm:chMax val="0"/>
          <dgm:chPref val="0"/>
          <dgm:bulletEnabled val="1"/>
        </dgm:presLayoutVars>
      </dgm:prSet>
      <dgm:spPr/>
      <dgm:t>
        <a:bodyPr/>
        <a:lstStyle/>
        <a:p>
          <a:endParaRPr lang="en-US"/>
        </a:p>
      </dgm:t>
    </dgm:pt>
    <dgm:pt modelId="{02CE32C7-30B4-497F-98E9-3BD5C06790E4}" type="pres">
      <dgm:prSet presAssocID="{8BE37719-9346-4A0F-B38D-136B60B8D530}" presName="BalanceSpacing" presStyleCnt="0"/>
      <dgm:spPr/>
    </dgm:pt>
    <dgm:pt modelId="{71FA387A-B0E8-4166-AC4A-2718100F7B75}" type="pres">
      <dgm:prSet presAssocID="{8BE37719-9346-4A0F-B38D-136B60B8D530}" presName="BalanceSpacing1" presStyleCnt="0"/>
      <dgm:spPr/>
    </dgm:pt>
    <dgm:pt modelId="{ACBDFC5B-06A4-4FFA-AA7B-2A477C248420}" type="pres">
      <dgm:prSet presAssocID="{91F2E22E-EF3F-47A4-B3DB-0F454D5EF693}" presName="Accent1Text" presStyleLbl="node1" presStyleIdx="1" presStyleCnt="8"/>
      <dgm:spPr/>
      <dgm:t>
        <a:bodyPr/>
        <a:lstStyle/>
        <a:p>
          <a:endParaRPr lang="en-US"/>
        </a:p>
      </dgm:t>
    </dgm:pt>
    <dgm:pt modelId="{E00E34E7-C2D8-4F74-BB52-694CB5BE81BC}" type="pres">
      <dgm:prSet presAssocID="{91F2E22E-EF3F-47A4-B3DB-0F454D5EF693}" presName="spaceBetweenRectangles" presStyleCnt="0"/>
      <dgm:spPr/>
    </dgm:pt>
    <dgm:pt modelId="{4B1CB02D-6C86-4C97-8F13-9125053CB0BB}" type="pres">
      <dgm:prSet presAssocID="{90E9CB35-BD33-428B-B188-9489A98873D8}" presName="composite" presStyleCnt="0"/>
      <dgm:spPr/>
    </dgm:pt>
    <dgm:pt modelId="{21CFCBE8-4438-4EBC-9AE0-8C8CDF22F24C}" type="pres">
      <dgm:prSet presAssocID="{90E9CB35-BD33-428B-B188-9489A98873D8}" presName="Parent1" presStyleLbl="node1" presStyleIdx="2" presStyleCnt="8">
        <dgm:presLayoutVars>
          <dgm:chMax val="1"/>
          <dgm:chPref val="1"/>
          <dgm:bulletEnabled val="1"/>
        </dgm:presLayoutVars>
      </dgm:prSet>
      <dgm:spPr/>
      <dgm:t>
        <a:bodyPr/>
        <a:lstStyle/>
        <a:p>
          <a:endParaRPr lang="en-US"/>
        </a:p>
      </dgm:t>
    </dgm:pt>
    <dgm:pt modelId="{428B30AB-F235-4308-8EBB-0691E55D6F0A}" type="pres">
      <dgm:prSet presAssocID="{90E9CB35-BD33-428B-B188-9489A98873D8}" presName="Childtext1" presStyleLbl="revTx" presStyleIdx="1" presStyleCnt="4">
        <dgm:presLayoutVars>
          <dgm:chMax val="0"/>
          <dgm:chPref val="0"/>
          <dgm:bulletEnabled val="1"/>
        </dgm:presLayoutVars>
      </dgm:prSet>
      <dgm:spPr/>
      <dgm:t>
        <a:bodyPr/>
        <a:lstStyle/>
        <a:p>
          <a:endParaRPr lang="en-US"/>
        </a:p>
      </dgm:t>
    </dgm:pt>
    <dgm:pt modelId="{67165B9E-49A1-4230-B66C-55DF30614B44}" type="pres">
      <dgm:prSet presAssocID="{90E9CB35-BD33-428B-B188-9489A98873D8}" presName="BalanceSpacing" presStyleCnt="0"/>
      <dgm:spPr/>
    </dgm:pt>
    <dgm:pt modelId="{E59677AE-65CE-42E3-8AE8-CF6B96B3DD0E}" type="pres">
      <dgm:prSet presAssocID="{90E9CB35-BD33-428B-B188-9489A98873D8}" presName="BalanceSpacing1" presStyleCnt="0"/>
      <dgm:spPr/>
    </dgm:pt>
    <dgm:pt modelId="{345EED44-0536-4DFA-8452-0F79D17ED508}" type="pres">
      <dgm:prSet presAssocID="{65AAD263-5BCE-439E-A42A-919C09152305}" presName="Accent1Text" presStyleLbl="node1" presStyleIdx="3" presStyleCnt="8"/>
      <dgm:spPr/>
      <dgm:t>
        <a:bodyPr/>
        <a:lstStyle/>
        <a:p>
          <a:endParaRPr lang="en-US"/>
        </a:p>
      </dgm:t>
    </dgm:pt>
    <dgm:pt modelId="{14D652E7-7F37-496A-A4D5-94299989FAFA}" type="pres">
      <dgm:prSet presAssocID="{65AAD263-5BCE-439E-A42A-919C09152305}" presName="spaceBetweenRectangles" presStyleCnt="0"/>
      <dgm:spPr/>
    </dgm:pt>
    <dgm:pt modelId="{0A0BBF6C-C67F-492C-BC1C-AA4F042BC8A3}" type="pres">
      <dgm:prSet presAssocID="{28C6958B-5164-4E6A-9D55-3948BFB226EC}" presName="composite" presStyleCnt="0"/>
      <dgm:spPr/>
    </dgm:pt>
    <dgm:pt modelId="{7D46E38A-F7FF-42DD-91CA-36B0358CB830}" type="pres">
      <dgm:prSet presAssocID="{28C6958B-5164-4E6A-9D55-3948BFB226EC}" presName="Parent1" presStyleLbl="node1" presStyleIdx="4" presStyleCnt="8">
        <dgm:presLayoutVars>
          <dgm:chMax val="1"/>
          <dgm:chPref val="1"/>
          <dgm:bulletEnabled val="1"/>
        </dgm:presLayoutVars>
      </dgm:prSet>
      <dgm:spPr/>
      <dgm:t>
        <a:bodyPr/>
        <a:lstStyle/>
        <a:p>
          <a:endParaRPr lang="en-US"/>
        </a:p>
      </dgm:t>
    </dgm:pt>
    <dgm:pt modelId="{A787F5F6-AA5A-46B7-91D6-25C04E307136}" type="pres">
      <dgm:prSet presAssocID="{28C6958B-5164-4E6A-9D55-3948BFB226EC}" presName="Childtext1" presStyleLbl="revTx" presStyleIdx="2" presStyleCnt="4">
        <dgm:presLayoutVars>
          <dgm:chMax val="0"/>
          <dgm:chPref val="0"/>
          <dgm:bulletEnabled val="1"/>
        </dgm:presLayoutVars>
      </dgm:prSet>
      <dgm:spPr/>
      <dgm:t>
        <a:bodyPr/>
        <a:lstStyle/>
        <a:p>
          <a:endParaRPr lang="en-US"/>
        </a:p>
      </dgm:t>
    </dgm:pt>
    <dgm:pt modelId="{00380996-3B90-40F1-A267-4FA68571DA16}" type="pres">
      <dgm:prSet presAssocID="{28C6958B-5164-4E6A-9D55-3948BFB226EC}" presName="BalanceSpacing" presStyleCnt="0"/>
      <dgm:spPr/>
    </dgm:pt>
    <dgm:pt modelId="{365B50D5-268C-407B-880F-D0F9F62E0C9B}" type="pres">
      <dgm:prSet presAssocID="{28C6958B-5164-4E6A-9D55-3948BFB226EC}" presName="BalanceSpacing1" presStyleCnt="0"/>
      <dgm:spPr/>
    </dgm:pt>
    <dgm:pt modelId="{BC0257F5-E393-4BEC-ACA3-9F8912AC5224}" type="pres">
      <dgm:prSet presAssocID="{058F26FB-9CFA-478F-B905-AF8C62FAB186}" presName="Accent1Text" presStyleLbl="node1" presStyleIdx="5" presStyleCnt="8"/>
      <dgm:spPr/>
      <dgm:t>
        <a:bodyPr/>
        <a:lstStyle/>
        <a:p>
          <a:endParaRPr lang="en-US"/>
        </a:p>
      </dgm:t>
    </dgm:pt>
    <dgm:pt modelId="{DD789F7E-05A4-409B-AB5D-A3796CF2AEF0}" type="pres">
      <dgm:prSet presAssocID="{058F26FB-9CFA-478F-B905-AF8C62FAB186}" presName="spaceBetweenRectangles" presStyleCnt="0"/>
      <dgm:spPr/>
    </dgm:pt>
    <dgm:pt modelId="{027220D0-5237-41FD-A2F1-64425D530DAA}" type="pres">
      <dgm:prSet presAssocID="{D764020A-00B1-4747-8BE7-D304C2BDF98E}" presName="composite" presStyleCnt="0"/>
      <dgm:spPr/>
    </dgm:pt>
    <dgm:pt modelId="{851315A3-F66A-4B05-9632-EAC8F83E51A8}" type="pres">
      <dgm:prSet presAssocID="{D764020A-00B1-4747-8BE7-D304C2BDF98E}" presName="Parent1" presStyleLbl="node1" presStyleIdx="6" presStyleCnt="8">
        <dgm:presLayoutVars>
          <dgm:chMax val="1"/>
          <dgm:chPref val="1"/>
          <dgm:bulletEnabled val="1"/>
        </dgm:presLayoutVars>
      </dgm:prSet>
      <dgm:spPr/>
      <dgm:t>
        <a:bodyPr/>
        <a:lstStyle/>
        <a:p>
          <a:endParaRPr lang="en-US"/>
        </a:p>
      </dgm:t>
    </dgm:pt>
    <dgm:pt modelId="{474E9084-4B3B-439C-890F-B8CC29BE0340}" type="pres">
      <dgm:prSet presAssocID="{D764020A-00B1-4747-8BE7-D304C2BDF98E}" presName="Childtext1" presStyleLbl="revTx" presStyleIdx="3" presStyleCnt="4">
        <dgm:presLayoutVars>
          <dgm:chMax val="0"/>
          <dgm:chPref val="0"/>
          <dgm:bulletEnabled val="1"/>
        </dgm:presLayoutVars>
      </dgm:prSet>
      <dgm:spPr/>
      <dgm:t>
        <a:bodyPr/>
        <a:lstStyle/>
        <a:p>
          <a:endParaRPr lang="en-US"/>
        </a:p>
      </dgm:t>
    </dgm:pt>
    <dgm:pt modelId="{03663ACD-F3D7-4B97-9360-1EFFDE445308}" type="pres">
      <dgm:prSet presAssocID="{D764020A-00B1-4747-8BE7-D304C2BDF98E}" presName="BalanceSpacing" presStyleCnt="0"/>
      <dgm:spPr/>
    </dgm:pt>
    <dgm:pt modelId="{BB1DFB77-89C8-43C4-BBED-12C8D5EC0A07}" type="pres">
      <dgm:prSet presAssocID="{D764020A-00B1-4747-8BE7-D304C2BDF98E}" presName="BalanceSpacing1" presStyleCnt="0"/>
      <dgm:spPr/>
    </dgm:pt>
    <dgm:pt modelId="{3D2208EC-9A51-4A84-9517-BA4C583CA364}" type="pres">
      <dgm:prSet presAssocID="{E57BBBB3-F7F0-414D-AF23-2D41D19569C8}" presName="Accent1Text" presStyleLbl="node1" presStyleIdx="7" presStyleCnt="8"/>
      <dgm:spPr/>
      <dgm:t>
        <a:bodyPr/>
        <a:lstStyle/>
        <a:p>
          <a:endParaRPr lang="en-US"/>
        </a:p>
      </dgm:t>
    </dgm:pt>
  </dgm:ptLst>
  <dgm:cxnLst>
    <dgm:cxn modelId="{1867C391-0392-4FCB-B90C-1035EDC23C11}" type="presOf" srcId="{D764020A-00B1-4747-8BE7-D304C2BDF98E}" destId="{851315A3-F66A-4B05-9632-EAC8F83E51A8}" srcOrd="0" destOrd="0" presId="urn:microsoft.com/office/officeart/2008/layout/AlternatingHexagons"/>
    <dgm:cxn modelId="{D006B8B6-9C59-4A71-992D-D19116EA6821}" type="presOf" srcId="{74C92FCB-4DCF-4DC4-9511-223FEB7D454B}" destId="{31073C9A-BFAC-4CD0-94CF-08F1ABC7F566}" srcOrd="0" destOrd="0" presId="urn:microsoft.com/office/officeart/2008/layout/AlternatingHexagons"/>
    <dgm:cxn modelId="{F776195F-B500-4D59-AD1A-4983A70CAF01}" type="presOf" srcId="{28C6958B-5164-4E6A-9D55-3948BFB226EC}" destId="{7D46E38A-F7FF-42DD-91CA-36B0358CB830}" srcOrd="0" destOrd="0" presId="urn:microsoft.com/office/officeart/2008/layout/AlternatingHexagons"/>
    <dgm:cxn modelId="{F4E11CFC-1A50-43CC-B4F2-20633B1D2D49}" srcId="{74C92FCB-4DCF-4DC4-9511-223FEB7D454B}" destId="{90E9CB35-BD33-428B-B188-9489A98873D8}" srcOrd="1" destOrd="0" parTransId="{9EC9986B-7CB1-45B6-AC14-E5D578B9863F}" sibTransId="{65AAD263-5BCE-439E-A42A-919C09152305}"/>
    <dgm:cxn modelId="{7593037E-EE37-4CDE-97EC-71FC1AD49188}" srcId="{74C92FCB-4DCF-4DC4-9511-223FEB7D454B}" destId="{28C6958B-5164-4E6A-9D55-3948BFB226EC}" srcOrd="2" destOrd="0" parTransId="{79EA19A3-A652-439D-B95C-6928068B3445}" sibTransId="{058F26FB-9CFA-478F-B905-AF8C62FAB186}"/>
    <dgm:cxn modelId="{5D529DD0-3FC4-4A16-954B-AA77EE854226}" type="presOf" srcId="{058F26FB-9CFA-478F-B905-AF8C62FAB186}" destId="{BC0257F5-E393-4BEC-ACA3-9F8912AC5224}" srcOrd="0" destOrd="0" presId="urn:microsoft.com/office/officeart/2008/layout/AlternatingHexagons"/>
    <dgm:cxn modelId="{0D9F8C19-627A-4510-A6D3-A97EEE63E542}" type="presOf" srcId="{91F2E22E-EF3F-47A4-B3DB-0F454D5EF693}" destId="{ACBDFC5B-06A4-4FFA-AA7B-2A477C248420}" srcOrd="0" destOrd="0" presId="urn:microsoft.com/office/officeart/2008/layout/AlternatingHexagons"/>
    <dgm:cxn modelId="{BAE6EBFA-7234-4DDD-8B23-B996F0708B5B}" type="presOf" srcId="{8BE37719-9346-4A0F-B38D-136B60B8D530}" destId="{5EC46C14-4B5F-4CA8-8A1C-BEF30715E91E}" srcOrd="0" destOrd="0" presId="urn:microsoft.com/office/officeart/2008/layout/AlternatingHexagons"/>
    <dgm:cxn modelId="{5B82501B-1E1F-4E4F-BF33-C1660C7E248D}" srcId="{74C92FCB-4DCF-4DC4-9511-223FEB7D454B}" destId="{8BE37719-9346-4A0F-B38D-136B60B8D530}" srcOrd="0" destOrd="0" parTransId="{CE3FAF41-E9B8-4CBF-A400-4407115C1154}" sibTransId="{91F2E22E-EF3F-47A4-B3DB-0F454D5EF693}"/>
    <dgm:cxn modelId="{FACB3FC3-5BF9-4F5A-9DF2-2ADC9EFC9AD1}" type="presOf" srcId="{65AAD263-5BCE-439E-A42A-919C09152305}" destId="{345EED44-0536-4DFA-8452-0F79D17ED508}" srcOrd="0" destOrd="0" presId="urn:microsoft.com/office/officeart/2008/layout/AlternatingHexagons"/>
    <dgm:cxn modelId="{638A4366-6C2A-4B9E-BC37-B89942C283DF}" type="presOf" srcId="{E57BBBB3-F7F0-414D-AF23-2D41D19569C8}" destId="{3D2208EC-9A51-4A84-9517-BA4C583CA364}" srcOrd="0" destOrd="0" presId="urn:microsoft.com/office/officeart/2008/layout/AlternatingHexagons"/>
    <dgm:cxn modelId="{64BF99A7-9395-487A-8E0C-EE32C5DB4D71}" srcId="{74C92FCB-4DCF-4DC4-9511-223FEB7D454B}" destId="{D764020A-00B1-4747-8BE7-D304C2BDF98E}" srcOrd="3" destOrd="0" parTransId="{569FC294-2F25-4B9E-B682-74337020D2C6}" sibTransId="{E57BBBB3-F7F0-414D-AF23-2D41D19569C8}"/>
    <dgm:cxn modelId="{DCCEBCF9-1963-40AC-8770-89212099C8A1}" type="presOf" srcId="{90E9CB35-BD33-428B-B188-9489A98873D8}" destId="{21CFCBE8-4438-4EBC-9AE0-8C8CDF22F24C}" srcOrd="0" destOrd="0" presId="urn:microsoft.com/office/officeart/2008/layout/AlternatingHexagons"/>
    <dgm:cxn modelId="{C0BD0A7E-D97B-4FED-AC2C-76A28026E523}" type="presParOf" srcId="{31073C9A-BFAC-4CD0-94CF-08F1ABC7F566}" destId="{94114F51-37F9-4003-ACFE-5EAA5593B36B}" srcOrd="0" destOrd="0" presId="urn:microsoft.com/office/officeart/2008/layout/AlternatingHexagons"/>
    <dgm:cxn modelId="{12FF6CAC-A31B-4C25-9401-2C1C724CE84F}" type="presParOf" srcId="{94114F51-37F9-4003-ACFE-5EAA5593B36B}" destId="{5EC46C14-4B5F-4CA8-8A1C-BEF30715E91E}" srcOrd="0" destOrd="0" presId="urn:microsoft.com/office/officeart/2008/layout/AlternatingHexagons"/>
    <dgm:cxn modelId="{58218513-4463-464F-81D3-2A16F3405337}" type="presParOf" srcId="{94114F51-37F9-4003-ACFE-5EAA5593B36B}" destId="{0FE083BE-16C7-45A9-83DE-701E4A06927A}" srcOrd="1" destOrd="0" presId="urn:microsoft.com/office/officeart/2008/layout/AlternatingHexagons"/>
    <dgm:cxn modelId="{49FFB4B9-5E85-43A6-A07C-868DB805D61D}" type="presParOf" srcId="{94114F51-37F9-4003-ACFE-5EAA5593B36B}" destId="{02CE32C7-30B4-497F-98E9-3BD5C06790E4}" srcOrd="2" destOrd="0" presId="urn:microsoft.com/office/officeart/2008/layout/AlternatingHexagons"/>
    <dgm:cxn modelId="{C350B581-3B83-4F91-AD4E-4AE31B737E3E}" type="presParOf" srcId="{94114F51-37F9-4003-ACFE-5EAA5593B36B}" destId="{71FA387A-B0E8-4166-AC4A-2718100F7B75}" srcOrd="3" destOrd="0" presId="urn:microsoft.com/office/officeart/2008/layout/AlternatingHexagons"/>
    <dgm:cxn modelId="{6AAA118D-71E5-4183-ABC4-ECDD5A874554}" type="presParOf" srcId="{94114F51-37F9-4003-ACFE-5EAA5593B36B}" destId="{ACBDFC5B-06A4-4FFA-AA7B-2A477C248420}" srcOrd="4" destOrd="0" presId="urn:microsoft.com/office/officeart/2008/layout/AlternatingHexagons"/>
    <dgm:cxn modelId="{03D9C981-7482-45F2-A99F-893036A92243}" type="presParOf" srcId="{31073C9A-BFAC-4CD0-94CF-08F1ABC7F566}" destId="{E00E34E7-C2D8-4F74-BB52-694CB5BE81BC}" srcOrd="1" destOrd="0" presId="urn:microsoft.com/office/officeart/2008/layout/AlternatingHexagons"/>
    <dgm:cxn modelId="{9BE1F599-D895-491F-AD9A-D6ACDE73D9DB}" type="presParOf" srcId="{31073C9A-BFAC-4CD0-94CF-08F1ABC7F566}" destId="{4B1CB02D-6C86-4C97-8F13-9125053CB0BB}" srcOrd="2" destOrd="0" presId="urn:microsoft.com/office/officeart/2008/layout/AlternatingHexagons"/>
    <dgm:cxn modelId="{189D1F90-182A-4229-BDC7-65271ADDB6CB}" type="presParOf" srcId="{4B1CB02D-6C86-4C97-8F13-9125053CB0BB}" destId="{21CFCBE8-4438-4EBC-9AE0-8C8CDF22F24C}" srcOrd="0" destOrd="0" presId="urn:microsoft.com/office/officeart/2008/layout/AlternatingHexagons"/>
    <dgm:cxn modelId="{046C308C-A934-4AB3-9706-F70CE7332479}" type="presParOf" srcId="{4B1CB02D-6C86-4C97-8F13-9125053CB0BB}" destId="{428B30AB-F235-4308-8EBB-0691E55D6F0A}" srcOrd="1" destOrd="0" presId="urn:microsoft.com/office/officeart/2008/layout/AlternatingHexagons"/>
    <dgm:cxn modelId="{952C4BC3-ACC6-441D-B56C-C32C30273290}" type="presParOf" srcId="{4B1CB02D-6C86-4C97-8F13-9125053CB0BB}" destId="{67165B9E-49A1-4230-B66C-55DF30614B44}" srcOrd="2" destOrd="0" presId="urn:microsoft.com/office/officeart/2008/layout/AlternatingHexagons"/>
    <dgm:cxn modelId="{6F6A6FEA-E1ED-4918-8AE1-1B60AA8FDE91}" type="presParOf" srcId="{4B1CB02D-6C86-4C97-8F13-9125053CB0BB}" destId="{E59677AE-65CE-42E3-8AE8-CF6B96B3DD0E}" srcOrd="3" destOrd="0" presId="urn:microsoft.com/office/officeart/2008/layout/AlternatingHexagons"/>
    <dgm:cxn modelId="{7CE7D8DB-2D4E-4875-AE10-D4236FAE211D}" type="presParOf" srcId="{4B1CB02D-6C86-4C97-8F13-9125053CB0BB}" destId="{345EED44-0536-4DFA-8452-0F79D17ED508}" srcOrd="4" destOrd="0" presId="urn:microsoft.com/office/officeart/2008/layout/AlternatingHexagons"/>
    <dgm:cxn modelId="{0DDC5882-6B55-43CF-B1A3-8A19D63D80D8}" type="presParOf" srcId="{31073C9A-BFAC-4CD0-94CF-08F1ABC7F566}" destId="{14D652E7-7F37-496A-A4D5-94299989FAFA}" srcOrd="3" destOrd="0" presId="urn:microsoft.com/office/officeart/2008/layout/AlternatingHexagons"/>
    <dgm:cxn modelId="{DAF5EB9C-4112-47F2-9B9D-CAA0D020EDB8}" type="presParOf" srcId="{31073C9A-BFAC-4CD0-94CF-08F1ABC7F566}" destId="{0A0BBF6C-C67F-492C-BC1C-AA4F042BC8A3}" srcOrd="4" destOrd="0" presId="urn:microsoft.com/office/officeart/2008/layout/AlternatingHexagons"/>
    <dgm:cxn modelId="{639EB53F-869B-406C-ACD9-DA52037515A4}" type="presParOf" srcId="{0A0BBF6C-C67F-492C-BC1C-AA4F042BC8A3}" destId="{7D46E38A-F7FF-42DD-91CA-36B0358CB830}" srcOrd="0" destOrd="0" presId="urn:microsoft.com/office/officeart/2008/layout/AlternatingHexagons"/>
    <dgm:cxn modelId="{8AEDC677-12D0-4C68-AE5C-DB99D0329617}" type="presParOf" srcId="{0A0BBF6C-C67F-492C-BC1C-AA4F042BC8A3}" destId="{A787F5F6-AA5A-46B7-91D6-25C04E307136}" srcOrd="1" destOrd="0" presId="urn:microsoft.com/office/officeart/2008/layout/AlternatingHexagons"/>
    <dgm:cxn modelId="{DE72D032-B2B0-4C39-8617-AA7555C32AF6}" type="presParOf" srcId="{0A0BBF6C-C67F-492C-BC1C-AA4F042BC8A3}" destId="{00380996-3B90-40F1-A267-4FA68571DA16}" srcOrd="2" destOrd="0" presId="urn:microsoft.com/office/officeart/2008/layout/AlternatingHexagons"/>
    <dgm:cxn modelId="{92497124-011A-4682-A2B7-19F67D5AECFE}" type="presParOf" srcId="{0A0BBF6C-C67F-492C-BC1C-AA4F042BC8A3}" destId="{365B50D5-268C-407B-880F-D0F9F62E0C9B}" srcOrd="3" destOrd="0" presId="urn:microsoft.com/office/officeart/2008/layout/AlternatingHexagons"/>
    <dgm:cxn modelId="{34F20091-1F44-4789-AD90-1D6C754E47E2}" type="presParOf" srcId="{0A0BBF6C-C67F-492C-BC1C-AA4F042BC8A3}" destId="{BC0257F5-E393-4BEC-ACA3-9F8912AC5224}" srcOrd="4" destOrd="0" presId="urn:microsoft.com/office/officeart/2008/layout/AlternatingHexagons"/>
    <dgm:cxn modelId="{6716DBA5-6EA7-4FAB-B08C-7D736216A93F}" type="presParOf" srcId="{31073C9A-BFAC-4CD0-94CF-08F1ABC7F566}" destId="{DD789F7E-05A4-409B-AB5D-A3796CF2AEF0}" srcOrd="5" destOrd="0" presId="urn:microsoft.com/office/officeart/2008/layout/AlternatingHexagons"/>
    <dgm:cxn modelId="{A4DAE870-70D1-4C86-8AA0-4DE4CF55B67B}" type="presParOf" srcId="{31073C9A-BFAC-4CD0-94CF-08F1ABC7F566}" destId="{027220D0-5237-41FD-A2F1-64425D530DAA}" srcOrd="6" destOrd="0" presId="urn:microsoft.com/office/officeart/2008/layout/AlternatingHexagons"/>
    <dgm:cxn modelId="{ABB8A69E-AD98-4538-8FAB-863BE7A45173}" type="presParOf" srcId="{027220D0-5237-41FD-A2F1-64425D530DAA}" destId="{851315A3-F66A-4B05-9632-EAC8F83E51A8}" srcOrd="0" destOrd="0" presId="urn:microsoft.com/office/officeart/2008/layout/AlternatingHexagons"/>
    <dgm:cxn modelId="{B787440F-64CC-4C19-BD04-12067307D78F}" type="presParOf" srcId="{027220D0-5237-41FD-A2F1-64425D530DAA}" destId="{474E9084-4B3B-439C-890F-B8CC29BE0340}" srcOrd="1" destOrd="0" presId="urn:microsoft.com/office/officeart/2008/layout/AlternatingHexagons"/>
    <dgm:cxn modelId="{CE8385E0-D69B-497D-8CBC-4CE558C24411}" type="presParOf" srcId="{027220D0-5237-41FD-A2F1-64425D530DAA}" destId="{03663ACD-F3D7-4B97-9360-1EFFDE445308}" srcOrd="2" destOrd="0" presId="urn:microsoft.com/office/officeart/2008/layout/AlternatingHexagons"/>
    <dgm:cxn modelId="{1B92B39D-737E-4BEE-8759-A92C444168CB}" type="presParOf" srcId="{027220D0-5237-41FD-A2F1-64425D530DAA}" destId="{BB1DFB77-89C8-43C4-BBED-12C8D5EC0A07}" srcOrd="3" destOrd="0" presId="urn:microsoft.com/office/officeart/2008/layout/AlternatingHexagons"/>
    <dgm:cxn modelId="{167CFF8B-DEF9-4D52-A4F9-522B57AD7629}" type="presParOf" srcId="{027220D0-5237-41FD-A2F1-64425D530DAA}" destId="{3D2208EC-9A51-4A84-9517-BA4C583CA364}"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9F3BD7F-2186-49B5-A7DC-6D085645A618}" type="doc">
      <dgm:prSet loTypeId="urn:microsoft.com/office/officeart/2005/8/layout/vProcess5" loCatId="process" qsTypeId="urn:microsoft.com/office/officeart/2005/8/quickstyle/simple5" qsCatId="simple" csTypeId="urn:microsoft.com/office/officeart/2005/8/colors/accent1_2" csCatId="accent1" phldr="1"/>
      <dgm:spPr/>
      <dgm:t>
        <a:bodyPr/>
        <a:lstStyle/>
        <a:p>
          <a:endParaRPr lang="en-US"/>
        </a:p>
      </dgm:t>
    </dgm:pt>
    <dgm:pt modelId="{7F0AFE87-A892-48D6-B1BF-0D9C4BFFFB29}">
      <dgm:prSet phldrT="[Text]"/>
      <dgm:spPr/>
      <dgm:t>
        <a:bodyPr/>
        <a:lstStyle/>
        <a:p>
          <a:r>
            <a:rPr lang="en-US" dirty="0" smtClean="0"/>
            <a:t>Document examples of behaviors</a:t>
          </a:r>
          <a:endParaRPr lang="en-US" dirty="0"/>
        </a:p>
      </dgm:t>
    </dgm:pt>
    <dgm:pt modelId="{AAFACCFD-B0BC-4F2A-9FE5-D565FEE687C2}" type="parTrans" cxnId="{2C4CCC54-5A21-424C-83DE-A8A6EEAD9BD0}">
      <dgm:prSet/>
      <dgm:spPr/>
      <dgm:t>
        <a:bodyPr/>
        <a:lstStyle/>
        <a:p>
          <a:endParaRPr lang="en-US"/>
        </a:p>
      </dgm:t>
    </dgm:pt>
    <dgm:pt modelId="{68AD6D91-BBF6-4C0C-B7D6-7CAD53C2B7CC}" type="sibTrans" cxnId="{2C4CCC54-5A21-424C-83DE-A8A6EEAD9BD0}">
      <dgm:prSet/>
      <dgm:spPr/>
      <dgm:t>
        <a:bodyPr/>
        <a:lstStyle/>
        <a:p>
          <a:endParaRPr lang="en-US" dirty="0"/>
        </a:p>
      </dgm:t>
    </dgm:pt>
    <dgm:pt modelId="{28879EA1-14CC-41B3-A9C8-E18A39795763}">
      <dgm:prSet phldrT="[Text]"/>
      <dgm:spPr/>
      <dgm:t>
        <a:bodyPr/>
        <a:lstStyle/>
        <a:p>
          <a:r>
            <a:rPr lang="en-US" dirty="0" smtClean="0"/>
            <a:t>Research potential solutions </a:t>
          </a:r>
          <a:endParaRPr lang="en-US" dirty="0"/>
        </a:p>
      </dgm:t>
    </dgm:pt>
    <dgm:pt modelId="{1D622F90-A5C8-4EDA-9196-E6F5CDEEED5B}" type="parTrans" cxnId="{C2A9D444-5702-4175-AD18-78348771B805}">
      <dgm:prSet/>
      <dgm:spPr/>
      <dgm:t>
        <a:bodyPr/>
        <a:lstStyle/>
        <a:p>
          <a:endParaRPr lang="en-US"/>
        </a:p>
      </dgm:t>
    </dgm:pt>
    <dgm:pt modelId="{BC4673D5-06C6-4710-87BB-EF78DB308D79}" type="sibTrans" cxnId="{C2A9D444-5702-4175-AD18-78348771B805}">
      <dgm:prSet/>
      <dgm:spPr/>
      <dgm:t>
        <a:bodyPr/>
        <a:lstStyle/>
        <a:p>
          <a:endParaRPr lang="en-US" dirty="0"/>
        </a:p>
      </dgm:t>
    </dgm:pt>
    <dgm:pt modelId="{6CA149BB-71E2-404F-B992-6A985EAF4CAC}">
      <dgm:prSet phldrT="[Text]"/>
      <dgm:spPr/>
      <dgm:t>
        <a:bodyPr/>
        <a:lstStyle/>
        <a:p>
          <a:r>
            <a:rPr lang="en-US" dirty="0" smtClean="0"/>
            <a:t>Set the meeting with the employee</a:t>
          </a:r>
          <a:endParaRPr lang="en-US" dirty="0"/>
        </a:p>
      </dgm:t>
    </dgm:pt>
    <dgm:pt modelId="{CA25834B-84DB-470C-81E9-909CB5C1E014}" type="parTrans" cxnId="{B11C4F14-5038-4A7E-8CF8-59D9D53D5236}">
      <dgm:prSet/>
      <dgm:spPr/>
      <dgm:t>
        <a:bodyPr/>
        <a:lstStyle/>
        <a:p>
          <a:endParaRPr lang="en-US"/>
        </a:p>
      </dgm:t>
    </dgm:pt>
    <dgm:pt modelId="{899A91C0-1ECA-444E-8162-DC933B73BD0D}" type="sibTrans" cxnId="{B11C4F14-5038-4A7E-8CF8-59D9D53D5236}">
      <dgm:prSet/>
      <dgm:spPr/>
      <dgm:t>
        <a:bodyPr/>
        <a:lstStyle/>
        <a:p>
          <a:endParaRPr lang="en-US" dirty="0"/>
        </a:p>
      </dgm:t>
    </dgm:pt>
    <dgm:pt modelId="{5B2A4A85-845E-444A-8D7E-08A743C238BA}">
      <dgm:prSet phldrT="[Text]"/>
      <dgm:spPr/>
      <dgm:t>
        <a:bodyPr/>
        <a:lstStyle/>
        <a:p>
          <a:r>
            <a:rPr lang="en-US" dirty="0" smtClean="0"/>
            <a:t>Print out any documentation you want to provide to the employee</a:t>
          </a:r>
        </a:p>
      </dgm:t>
    </dgm:pt>
    <dgm:pt modelId="{7144D203-3ABE-4C37-8BBC-43FA0DAF6AB7}" type="parTrans" cxnId="{EFC85D57-8B1A-450F-AF22-FEC072F6D0A5}">
      <dgm:prSet/>
      <dgm:spPr/>
      <dgm:t>
        <a:bodyPr/>
        <a:lstStyle/>
        <a:p>
          <a:endParaRPr lang="en-US"/>
        </a:p>
      </dgm:t>
    </dgm:pt>
    <dgm:pt modelId="{B930F0F4-58A3-4C66-A51C-90D63D3E9893}" type="sibTrans" cxnId="{EFC85D57-8B1A-450F-AF22-FEC072F6D0A5}">
      <dgm:prSet/>
      <dgm:spPr/>
      <dgm:t>
        <a:bodyPr/>
        <a:lstStyle/>
        <a:p>
          <a:endParaRPr lang="en-US" dirty="0"/>
        </a:p>
      </dgm:t>
    </dgm:pt>
    <dgm:pt modelId="{4CD6503D-6E0F-4603-85BB-43922D903DA9}">
      <dgm:prSet phldrT="[Text]"/>
      <dgm:spPr/>
      <dgm:t>
        <a:bodyPr/>
        <a:lstStyle/>
        <a:p>
          <a:r>
            <a:rPr lang="en-US" dirty="0" smtClean="0"/>
            <a:t>Practice any difficult conversations</a:t>
          </a:r>
        </a:p>
      </dgm:t>
    </dgm:pt>
    <dgm:pt modelId="{EB6359A6-C17A-4C95-A1FF-1F0C774AE6BD}" type="parTrans" cxnId="{B8BC10E8-7569-46C9-B62E-38B0FDC9188F}">
      <dgm:prSet/>
      <dgm:spPr/>
      <dgm:t>
        <a:bodyPr/>
        <a:lstStyle/>
        <a:p>
          <a:endParaRPr lang="en-US"/>
        </a:p>
      </dgm:t>
    </dgm:pt>
    <dgm:pt modelId="{47EEAEDB-0823-4B84-BD2C-084C52B04153}" type="sibTrans" cxnId="{B8BC10E8-7569-46C9-B62E-38B0FDC9188F}">
      <dgm:prSet/>
      <dgm:spPr/>
      <dgm:t>
        <a:bodyPr/>
        <a:lstStyle/>
        <a:p>
          <a:endParaRPr lang="en-US"/>
        </a:p>
      </dgm:t>
    </dgm:pt>
    <dgm:pt modelId="{63353EA9-2E5C-4EB6-8B2B-40DD4C3C3DA1}" type="pres">
      <dgm:prSet presAssocID="{C9F3BD7F-2186-49B5-A7DC-6D085645A618}" presName="outerComposite" presStyleCnt="0">
        <dgm:presLayoutVars>
          <dgm:chMax val="5"/>
          <dgm:dir/>
          <dgm:resizeHandles val="exact"/>
        </dgm:presLayoutVars>
      </dgm:prSet>
      <dgm:spPr/>
      <dgm:t>
        <a:bodyPr/>
        <a:lstStyle/>
        <a:p>
          <a:endParaRPr lang="en-US"/>
        </a:p>
      </dgm:t>
    </dgm:pt>
    <dgm:pt modelId="{1126E8B5-D12F-4E28-92CF-4A566F62C747}" type="pres">
      <dgm:prSet presAssocID="{C9F3BD7F-2186-49B5-A7DC-6D085645A618}" presName="dummyMaxCanvas" presStyleCnt="0">
        <dgm:presLayoutVars/>
      </dgm:prSet>
      <dgm:spPr/>
    </dgm:pt>
    <dgm:pt modelId="{2C8F3BFE-6E99-4E2B-878A-9E76EB329A48}" type="pres">
      <dgm:prSet presAssocID="{C9F3BD7F-2186-49B5-A7DC-6D085645A618}" presName="FiveNodes_1" presStyleLbl="node1" presStyleIdx="0" presStyleCnt="5">
        <dgm:presLayoutVars>
          <dgm:bulletEnabled val="1"/>
        </dgm:presLayoutVars>
      </dgm:prSet>
      <dgm:spPr/>
      <dgm:t>
        <a:bodyPr/>
        <a:lstStyle/>
        <a:p>
          <a:endParaRPr lang="en-US"/>
        </a:p>
      </dgm:t>
    </dgm:pt>
    <dgm:pt modelId="{05D32A7C-701F-479E-8F67-FCDB4422AFD7}" type="pres">
      <dgm:prSet presAssocID="{C9F3BD7F-2186-49B5-A7DC-6D085645A618}" presName="FiveNodes_2" presStyleLbl="node1" presStyleIdx="1" presStyleCnt="5">
        <dgm:presLayoutVars>
          <dgm:bulletEnabled val="1"/>
        </dgm:presLayoutVars>
      </dgm:prSet>
      <dgm:spPr/>
      <dgm:t>
        <a:bodyPr/>
        <a:lstStyle/>
        <a:p>
          <a:endParaRPr lang="en-US"/>
        </a:p>
      </dgm:t>
    </dgm:pt>
    <dgm:pt modelId="{BDE949AE-C2F5-4C6A-9FC1-11D0C03A9AAA}" type="pres">
      <dgm:prSet presAssocID="{C9F3BD7F-2186-49B5-A7DC-6D085645A618}" presName="FiveNodes_3" presStyleLbl="node1" presStyleIdx="2" presStyleCnt="5">
        <dgm:presLayoutVars>
          <dgm:bulletEnabled val="1"/>
        </dgm:presLayoutVars>
      </dgm:prSet>
      <dgm:spPr/>
      <dgm:t>
        <a:bodyPr/>
        <a:lstStyle/>
        <a:p>
          <a:endParaRPr lang="en-US"/>
        </a:p>
      </dgm:t>
    </dgm:pt>
    <dgm:pt modelId="{D35FE397-94C8-445F-ADA5-5CA079A916FC}" type="pres">
      <dgm:prSet presAssocID="{C9F3BD7F-2186-49B5-A7DC-6D085645A618}" presName="FiveNodes_4" presStyleLbl="node1" presStyleIdx="3" presStyleCnt="5">
        <dgm:presLayoutVars>
          <dgm:bulletEnabled val="1"/>
        </dgm:presLayoutVars>
      </dgm:prSet>
      <dgm:spPr/>
      <dgm:t>
        <a:bodyPr/>
        <a:lstStyle/>
        <a:p>
          <a:endParaRPr lang="en-US"/>
        </a:p>
      </dgm:t>
    </dgm:pt>
    <dgm:pt modelId="{1B5AF53B-31B8-457B-8CBE-CA9684144A59}" type="pres">
      <dgm:prSet presAssocID="{C9F3BD7F-2186-49B5-A7DC-6D085645A618}" presName="FiveNodes_5" presStyleLbl="node1" presStyleIdx="4" presStyleCnt="5">
        <dgm:presLayoutVars>
          <dgm:bulletEnabled val="1"/>
        </dgm:presLayoutVars>
      </dgm:prSet>
      <dgm:spPr/>
      <dgm:t>
        <a:bodyPr/>
        <a:lstStyle/>
        <a:p>
          <a:endParaRPr lang="en-US"/>
        </a:p>
      </dgm:t>
    </dgm:pt>
    <dgm:pt modelId="{BD9A30C0-B234-49CC-AEC7-F0E321D78AA5}" type="pres">
      <dgm:prSet presAssocID="{C9F3BD7F-2186-49B5-A7DC-6D085645A618}" presName="FiveConn_1-2" presStyleLbl="fgAccFollowNode1" presStyleIdx="0" presStyleCnt="4">
        <dgm:presLayoutVars>
          <dgm:bulletEnabled val="1"/>
        </dgm:presLayoutVars>
      </dgm:prSet>
      <dgm:spPr/>
      <dgm:t>
        <a:bodyPr/>
        <a:lstStyle/>
        <a:p>
          <a:endParaRPr lang="en-US"/>
        </a:p>
      </dgm:t>
    </dgm:pt>
    <dgm:pt modelId="{34A1277C-A48C-48AE-9F9C-EC95B09B6DF9}" type="pres">
      <dgm:prSet presAssocID="{C9F3BD7F-2186-49B5-A7DC-6D085645A618}" presName="FiveConn_2-3" presStyleLbl="fgAccFollowNode1" presStyleIdx="1" presStyleCnt="4">
        <dgm:presLayoutVars>
          <dgm:bulletEnabled val="1"/>
        </dgm:presLayoutVars>
      </dgm:prSet>
      <dgm:spPr/>
      <dgm:t>
        <a:bodyPr/>
        <a:lstStyle/>
        <a:p>
          <a:endParaRPr lang="en-US"/>
        </a:p>
      </dgm:t>
    </dgm:pt>
    <dgm:pt modelId="{B001412A-2D39-41CF-A523-6762B6850500}" type="pres">
      <dgm:prSet presAssocID="{C9F3BD7F-2186-49B5-A7DC-6D085645A618}" presName="FiveConn_3-4" presStyleLbl="fgAccFollowNode1" presStyleIdx="2" presStyleCnt="4">
        <dgm:presLayoutVars>
          <dgm:bulletEnabled val="1"/>
        </dgm:presLayoutVars>
      </dgm:prSet>
      <dgm:spPr/>
      <dgm:t>
        <a:bodyPr/>
        <a:lstStyle/>
        <a:p>
          <a:endParaRPr lang="en-US"/>
        </a:p>
      </dgm:t>
    </dgm:pt>
    <dgm:pt modelId="{7C449CE2-1B7D-4E1C-B621-4EFA31B5FC46}" type="pres">
      <dgm:prSet presAssocID="{C9F3BD7F-2186-49B5-A7DC-6D085645A618}" presName="FiveConn_4-5" presStyleLbl="fgAccFollowNode1" presStyleIdx="3" presStyleCnt="4">
        <dgm:presLayoutVars>
          <dgm:bulletEnabled val="1"/>
        </dgm:presLayoutVars>
      </dgm:prSet>
      <dgm:spPr/>
      <dgm:t>
        <a:bodyPr/>
        <a:lstStyle/>
        <a:p>
          <a:endParaRPr lang="en-US"/>
        </a:p>
      </dgm:t>
    </dgm:pt>
    <dgm:pt modelId="{6BF26F15-0F41-450D-B880-818A721ADB4C}" type="pres">
      <dgm:prSet presAssocID="{C9F3BD7F-2186-49B5-A7DC-6D085645A618}" presName="FiveNodes_1_text" presStyleLbl="node1" presStyleIdx="4" presStyleCnt="5">
        <dgm:presLayoutVars>
          <dgm:bulletEnabled val="1"/>
        </dgm:presLayoutVars>
      </dgm:prSet>
      <dgm:spPr/>
      <dgm:t>
        <a:bodyPr/>
        <a:lstStyle/>
        <a:p>
          <a:endParaRPr lang="en-US"/>
        </a:p>
      </dgm:t>
    </dgm:pt>
    <dgm:pt modelId="{A9A7361D-8F72-43F8-BFFD-238F449E9A80}" type="pres">
      <dgm:prSet presAssocID="{C9F3BD7F-2186-49B5-A7DC-6D085645A618}" presName="FiveNodes_2_text" presStyleLbl="node1" presStyleIdx="4" presStyleCnt="5">
        <dgm:presLayoutVars>
          <dgm:bulletEnabled val="1"/>
        </dgm:presLayoutVars>
      </dgm:prSet>
      <dgm:spPr/>
      <dgm:t>
        <a:bodyPr/>
        <a:lstStyle/>
        <a:p>
          <a:endParaRPr lang="en-US"/>
        </a:p>
      </dgm:t>
    </dgm:pt>
    <dgm:pt modelId="{8C93FD64-DCCE-4E5F-8014-053439ECBBFE}" type="pres">
      <dgm:prSet presAssocID="{C9F3BD7F-2186-49B5-A7DC-6D085645A618}" presName="FiveNodes_3_text" presStyleLbl="node1" presStyleIdx="4" presStyleCnt="5">
        <dgm:presLayoutVars>
          <dgm:bulletEnabled val="1"/>
        </dgm:presLayoutVars>
      </dgm:prSet>
      <dgm:spPr/>
      <dgm:t>
        <a:bodyPr/>
        <a:lstStyle/>
        <a:p>
          <a:endParaRPr lang="en-US"/>
        </a:p>
      </dgm:t>
    </dgm:pt>
    <dgm:pt modelId="{C27C955F-A131-4759-BED1-BAEAD039827B}" type="pres">
      <dgm:prSet presAssocID="{C9F3BD7F-2186-49B5-A7DC-6D085645A618}" presName="FiveNodes_4_text" presStyleLbl="node1" presStyleIdx="4" presStyleCnt="5">
        <dgm:presLayoutVars>
          <dgm:bulletEnabled val="1"/>
        </dgm:presLayoutVars>
      </dgm:prSet>
      <dgm:spPr/>
      <dgm:t>
        <a:bodyPr/>
        <a:lstStyle/>
        <a:p>
          <a:endParaRPr lang="en-US"/>
        </a:p>
      </dgm:t>
    </dgm:pt>
    <dgm:pt modelId="{DDA7EBFC-5FBF-454B-829A-55B8E23FD4A8}" type="pres">
      <dgm:prSet presAssocID="{C9F3BD7F-2186-49B5-A7DC-6D085645A618}" presName="FiveNodes_5_text" presStyleLbl="node1" presStyleIdx="4" presStyleCnt="5">
        <dgm:presLayoutVars>
          <dgm:bulletEnabled val="1"/>
        </dgm:presLayoutVars>
      </dgm:prSet>
      <dgm:spPr/>
      <dgm:t>
        <a:bodyPr/>
        <a:lstStyle/>
        <a:p>
          <a:endParaRPr lang="en-US"/>
        </a:p>
      </dgm:t>
    </dgm:pt>
  </dgm:ptLst>
  <dgm:cxnLst>
    <dgm:cxn modelId="{A0F8D3C2-C5A7-4E38-A74C-50D84B4CBAE0}" type="presOf" srcId="{C9F3BD7F-2186-49B5-A7DC-6D085645A618}" destId="{63353EA9-2E5C-4EB6-8B2B-40DD4C3C3DA1}" srcOrd="0" destOrd="0" presId="urn:microsoft.com/office/officeart/2005/8/layout/vProcess5"/>
    <dgm:cxn modelId="{EAB4CE10-00D8-4D0D-A55A-607604B3C262}" type="presOf" srcId="{5B2A4A85-845E-444A-8D7E-08A743C238BA}" destId="{D35FE397-94C8-445F-ADA5-5CA079A916FC}" srcOrd="0" destOrd="0" presId="urn:microsoft.com/office/officeart/2005/8/layout/vProcess5"/>
    <dgm:cxn modelId="{0C504D67-E0AA-4234-B72E-78EC0CDE9FFA}" type="presOf" srcId="{68AD6D91-BBF6-4C0C-B7D6-7CAD53C2B7CC}" destId="{BD9A30C0-B234-49CC-AEC7-F0E321D78AA5}" srcOrd="0" destOrd="0" presId="urn:microsoft.com/office/officeart/2005/8/layout/vProcess5"/>
    <dgm:cxn modelId="{E5EC59FB-3FFF-4663-BE73-64B5DEE4E508}" type="presOf" srcId="{BC4673D5-06C6-4710-87BB-EF78DB308D79}" destId="{34A1277C-A48C-48AE-9F9C-EC95B09B6DF9}" srcOrd="0" destOrd="0" presId="urn:microsoft.com/office/officeart/2005/8/layout/vProcess5"/>
    <dgm:cxn modelId="{DE0964E2-3442-4383-8FE3-FA43DCD2649A}" type="presOf" srcId="{28879EA1-14CC-41B3-A9C8-E18A39795763}" destId="{05D32A7C-701F-479E-8F67-FCDB4422AFD7}" srcOrd="0" destOrd="0" presId="urn:microsoft.com/office/officeart/2005/8/layout/vProcess5"/>
    <dgm:cxn modelId="{9EA51D99-40D2-43B0-ACCC-1BD25A0D7500}" type="presOf" srcId="{4CD6503D-6E0F-4603-85BB-43922D903DA9}" destId="{DDA7EBFC-5FBF-454B-829A-55B8E23FD4A8}" srcOrd="1" destOrd="0" presId="urn:microsoft.com/office/officeart/2005/8/layout/vProcess5"/>
    <dgm:cxn modelId="{5615E0C7-AB57-42EC-B1AD-A2AC4951C3DB}" type="presOf" srcId="{B930F0F4-58A3-4C66-A51C-90D63D3E9893}" destId="{7C449CE2-1B7D-4E1C-B621-4EFA31B5FC46}" srcOrd="0" destOrd="0" presId="urn:microsoft.com/office/officeart/2005/8/layout/vProcess5"/>
    <dgm:cxn modelId="{7B4FDA24-A188-4DE3-ADBE-4203859602BE}" type="presOf" srcId="{4CD6503D-6E0F-4603-85BB-43922D903DA9}" destId="{1B5AF53B-31B8-457B-8CBE-CA9684144A59}" srcOrd="0" destOrd="0" presId="urn:microsoft.com/office/officeart/2005/8/layout/vProcess5"/>
    <dgm:cxn modelId="{D2DB52A0-EEB8-48A2-8EA5-53ADA6AB05CF}" type="presOf" srcId="{5B2A4A85-845E-444A-8D7E-08A743C238BA}" destId="{C27C955F-A131-4759-BED1-BAEAD039827B}" srcOrd="1" destOrd="0" presId="urn:microsoft.com/office/officeart/2005/8/layout/vProcess5"/>
    <dgm:cxn modelId="{55037386-71FA-4BD2-96C6-D5786540E5D9}" type="presOf" srcId="{899A91C0-1ECA-444E-8162-DC933B73BD0D}" destId="{B001412A-2D39-41CF-A523-6762B6850500}" srcOrd="0" destOrd="0" presId="urn:microsoft.com/office/officeart/2005/8/layout/vProcess5"/>
    <dgm:cxn modelId="{864036A4-E88C-4351-B44F-F5995125C06D}" type="presOf" srcId="{6CA149BB-71E2-404F-B992-6A985EAF4CAC}" destId="{BDE949AE-C2F5-4C6A-9FC1-11D0C03A9AAA}" srcOrd="0" destOrd="0" presId="urn:microsoft.com/office/officeart/2005/8/layout/vProcess5"/>
    <dgm:cxn modelId="{C2A9D444-5702-4175-AD18-78348771B805}" srcId="{C9F3BD7F-2186-49B5-A7DC-6D085645A618}" destId="{28879EA1-14CC-41B3-A9C8-E18A39795763}" srcOrd="1" destOrd="0" parTransId="{1D622F90-A5C8-4EDA-9196-E6F5CDEEED5B}" sibTransId="{BC4673D5-06C6-4710-87BB-EF78DB308D79}"/>
    <dgm:cxn modelId="{2C4CCC54-5A21-424C-83DE-A8A6EEAD9BD0}" srcId="{C9F3BD7F-2186-49B5-A7DC-6D085645A618}" destId="{7F0AFE87-A892-48D6-B1BF-0D9C4BFFFB29}" srcOrd="0" destOrd="0" parTransId="{AAFACCFD-B0BC-4F2A-9FE5-D565FEE687C2}" sibTransId="{68AD6D91-BBF6-4C0C-B7D6-7CAD53C2B7CC}"/>
    <dgm:cxn modelId="{452D5C38-3928-4A85-8049-EE93824A6949}" type="presOf" srcId="{7F0AFE87-A892-48D6-B1BF-0D9C4BFFFB29}" destId="{6BF26F15-0F41-450D-B880-818A721ADB4C}" srcOrd="1" destOrd="0" presId="urn:microsoft.com/office/officeart/2005/8/layout/vProcess5"/>
    <dgm:cxn modelId="{B11C4F14-5038-4A7E-8CF8-59D9D53D5236}" srcId="{C9F3BD7F-2186-49B5-A7DC-6D085645A618}" destId="{6CA149BB-71E2-404F-B992-6A985EAF4CAC}" srcOrd="2" destOrd="0" parTransId="{CA25834B-84DB-470C-81E9-909CB5C1E014}" sibTransId="{899A91C0-1ECA-444E-8162-DC933B73BD0D}"/>
    <dgm:cxn modelId="{9D7E7AFD-D6D1-46AC-9C04-23AF2F34311F}" type="presOf" srcId="{6CA149BB-71E2-404F-B992-6A985EAF4CAC}" destId="{8C93FD64-DCCE-4E5F-8014-053439ECBBFE}" srcOrd="1" destOrd="0" presId="urn:microsoft.com/office/officeart/2005/8/layout/vProcess5"/>
    <dgm:cxn modelId="{23D1B3B4-B0C9-4AEF-B0EE-875F3429AD1C}" type="presOf" srcId="{28879EA1-14CC-41B3-A9C8-E18A39795763}" destId="{A9A7361D-8F72-43F8-BFFD-238F449E9A80}" srcOrd="1" destOrd="0" presId="urn:microsoft.com/office/officeart/2005/8/layout/vProcess5"/>
    <dgm:cxn modelId="{EFC85D57-8B1A-450F-AF22-FEC072F6D0A5}" srcId="{C9F3BD7F-2186-49B5-A7DC-6D085645A618}" destId="{5B2A4A85-845E-444A-8D7E-08A743C238BA}" srcOrd="3" destOrd="0" parTransId="{7144D203-3ABE-4C37-8BBC-43FA0DAF6AB7}" sibTransId="{B930F0F4-58A3-4C66-A51C-90D63D3E9893}"/>
    <dgm:cxn modelId="{B8BC10E8-7569-46C9-B62E-38B0FDC9188F}" srcId="{C9F3BD7F-2186-49B5-A7DC-6D085645A618}" destId="{4CD6503D-6E0F-4603-85BB-43922D903DA9}" srcOrd="4" destOrd="0" parTransId="{EB6359A6-C17A-4C95-A1FF-1F0C774AE6BD}" sibTransId="{47EEAEDB-0823-4B84-BD2C-084C52B04153}"/>
    <dgm:cxn modelId="{7F3D1800-4722-49E0-ACFA-70FC6082E995}" type="presOf" srcId="{7F0AFE87-A892-48D6-B1BF-0D9C4BFFFB29}" destId="{2C8F3BFE-6E99-4E2B-878A-9E76EB329A48}" srcOrd="0" destOrd="0" presId="urn:microsoft.com/office/officeart/2005/8/layout/vProcess5"/>
    <dgm:cxn modelId="{97237323-8E4B-4857-8EE5-C32B41DFE750}" type="presParOf" srcId="{63353EA9-2E5C-4EB6-8B2B-40DD4C3C3DA1}" destId="{1126E8B5-D12F-4E28-92CF-4A566F62C747}" srcOrd="0" destOrd="0" presId="urn:microsoft.com/office/officeart/2005/8/layout/vProcess5"/>
    <dgm:cxn modelId="{728B0593-F74F-407A-BC45-D0E84542B235}" type="presParOf" srcId="{63353EA9-2E5C-4EB6-8B2B-40DD4C3C3DA1}" destId="{2C8F3BFE-6E99-4E2B-878A-9E76EB329A48}" srcOrd="1" destOrd="0" presId="urn:microsoft.com/office/officeart/2005/8/layout/vProcess5"/>
    <dgm:cxn modelId="{6FDB98A2-A80F-46BC-822A-499061CC373B}" type="presParOf" srcId="{63353EA9-2E5C-4EB6-8B2B-40DD4C3C3DA1}" destId="{05D32A7C-701F-479E-8F67-FCDB4422AFD7}" srcOrd="2" destOrd="0" presId="urn:microsoft.com/office/officeart/2005/8/layout/vProcess5"/>
    <dgm:cxn modelId="{08122C35-371F-4B3B-B3FF-3DC6582B0E7D}" type="presParOf" srcId="{63353EA9-2E5C-4EB6-8B2B-40DD4C3C3DA1}" destId="{BDE949AE-C2F5-4C6A-9FC1-11D0C03A9AAA}" srcOrd="3" destOrd="0" presId="urn:microsoft.com/office/officeart/2005/8/layout/vProcess5"/>
    <dgm:cxn modelId="{5D3B02CE-589E-4883-90EC-ED16F85E05F2}" type="presParOf" srcId="{63353EA9-2E5C-4EB6-8B2B-40DD4C3C3DA1}" destId="{D35FE397-94C8-445F-ADA5-5CA079A916FC}" srcOrd="4" destOrd="0" presId="urn:microsoft.com/office/officeart/2005/8/layout/vProcess5"/>
    <dgm:cxn modelId="{F5F661FD-0722-439F-BBCA-E0DEC75CB80C}" type="presParOf" srcId="{63353EA9-2E5C-4EB6-8B2B-40DD4C3C3DA1}" destId="{1B5AF53B-31B8-457B-8CBE-CA9684144A59}" srcOrd="5" destOrd="0" presId="urn:microsoft.com/office/officeart/2005/8/layout/vProcess5"/>
    <dgm:cxn modelId="{3D6546D3-88B4-4CA8-B6B6-85E20639D025}" type="presParOf" srcId="{63353EA9-2E5C-4EB6-8B2B-40DD4C3C3DA1}" destId="{BD9A30C0-B234-49CC-AEC7-F0E321D78AA5}" srcOrd="6" destOrd="0" presId="urn:microsoft.com/office/officeart/2005/8/layout/vProcess5"/>
    <dgm:cxn modelId="{FA68E2E1-78ED-4103-BE15-DA989311EEB7}" type="presParOf" srcId="{63353EA9-2E5C-4EB6-8B2B-40DD4C3C3DA1}" destId="{34A1277C-A48C-48AE-9F9C-EC95B09B6DF9}" srcOrd="7" destOrd="0" presId="urn:microsoft.com/office/officeart/2005/8/layout/vProcess5"/>
    <dgm:cxn modelId="{F14EB343-0C94-400B-823A-6AA6F4DE263D}" type="presParOf" srcId="{63353EA9-2E5C-4EB6-8B2B-40DD4C3C3DA1}" destId="{B001412A-2D39-41CF-A523-6762B6850500}" srcOrd="8" destOrd="0" presId="urn:microsoft.com/office/officeart/2005/8/layout/vProcess5"/>
    <dgm:cxn modelId="{2B1290AB-2A09-4603-9D67-618D33FF07A8}" type="presParOf" srcId="{63353EA9-2E5C-4EB6-8B2B-40DD4C3C3DA1}" destId="{7C449CE2-1B7D-4E1C-B621-4EFA31B5FC46}" srcOrd="9" destOrd="0" presId="urn:microsoft.com/office/officeart/2005/8/layout/vProcess5"/>
    <dgm:cxn modelId="{ED7F3F33-DF8D-4143-B33F-2AED876989A2}" type="presParOf" srcId="{63353EA9-2E5C-4EB6-8B2B-40DD4C3C3DA1}" destId="{6BF26F15-0F41-450D-B880-818A721ADB4C}" srcOrd="10" destOrd="0" presId="urn:microsoft.com/office/officeart/2005/8/layout/vProcess5"/>
    <dgm:cxn modelId="{86452780-6623-4B0A-994E-B6CA744CAE1E}" type="presParOf" srcId="{63353EA9-2E5C-4EB6-8B2B-40DD4C3C3DA1}" destId="{A9A7361D-8F72-43F8-BFFD-238F449E9A80}" srcOrd="11" destOrd="0" presId="urn:microsoft.com/office/officeart/2005/8/layout/vProcess5"/>
    <dgm:cxn modelId="{8C9828A9-74E0-40AD-9C28-C8A825B51198}" type="presParOf" srcId="{63353EA9-2E5C-4EB6-8B2B-40DD4C3C3DA1}" destId="{8C93FD64-DCCE-4E5F-8014-053439ECBBFE}" srcOrd="12" destOrd="0" presId="urn:microsoft.com/office/officeart/2005/8/layout/vProcess5"/>
    <dgm:cxn modelId="{FD7CC24A-4EA4-4497-9109-066F481A2F8D}" type="presParOf" srcId="{63353EA9-2E5C-4EB6-8B2B-40DD4C3C3DA1}" destId="{C27C955F-A131-4759-BED1-BAEAD039827B}" srcOrd="13" destOrd="0" presId="urn:microsoft.com/office/officeart/2005/8/layout/vProcess5"/>
    <dgm:cxn modelId="{AB6B8CE4-1357-4BC3-A051-CEE170C2E0EC}" type="presParOf" srcId="{63353EA9-2E5C-4EB6-8B2B-40DD4C3C3DA1}" destId="{DDA7EBFC-5FBF-454B-829A-55B8E23FD4A8}"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5C8CCEC-F788-4039-94D3-3A4A4103F83F}"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48E46143-82BC-4541-8360-9C0704EAB21C}">
      <dgm:prSet phldrT="[Text]"/>
      <dgm:spPr>
        <a:solidFill>
          <a:schemeClr val="accent3"/>
        </a:solidFill>
      </dgm:spPr>
      <dgm:t>
        <a:bodyPr/>
        <a:lstStyle/>
        <a:p>
          <a:r>
            <a:rPr lang="en-US" dirty="0" smtClean="0"/>
            <a:t>Corrective Action Letter</a:t>
          </a:r>
          <a:endParaRPr lang="en-US" dirty="0"/>
        </a:p>
      </dgm:t>
    </dgm:pt>
    <dgm:pt modelId="{FEE27E19-D615-4AC9-B394-4CAFD8DEE080}" type="parTrans" cxnId="{A9EBC190-E653-45CD-BFEA-CDA7898FE941}">
      <dgm:prSet/>
      <dgm:spPr/>
      <dgm:t>
        <a:bodyPr/>
        <a:lstStyle/>
        <a:p>
          <a:endParaRPr lang="en-US"/>
        </a:p>
      </dgm:t>
    </dgm:pt>
    <dgm:pt modelId="{6C1E8338-C38F-49EB-AF9B-4563C869FD20}" type="sibTrans" cxnId="{A9EBC190-E653-45CD-BFEA-CDA7898FE941}">
      <dgm:prSet/>
      <dgm:spPr/>
      <dgm:t>
        <a:bodyPr/>
        <a:lstStyle/>
        <a:p>
          <a:endParaRPr lang="en-US"/>
        </a:p>
      </dgm:t>
    </dgm:pt>
    <dgm:pt modelId="{018E5C86-4861-4D9F-9C8E-C09DADACECF0}">
      <dgm:prSet phldrT="[Text]"/>
      <dgm:spPr/>
      <dgm:t>
        <a:bodyPr/>
        <a:lstStyle/>
        <a:p>
          <a:r>
            <a:rPr lang="en-US" dirty="0" smtClean="0"/>
            <a:t>Background</a:t>
          </a:r>
          <a:endParaRPr lang="en-US" dirty="0"/>
        </a:p>
      </dgm:t>
    </dgm:pt>
    <dgm:pt modelId="{DE4BEA5D-40CD-4B56-8564-202AED10CE03}" type="parTrans" cxnId="{62A61933-1983-4B87-8844-29109D4C7DF7}">
      <dgm:prSet/>
      <dgm:spPr/>
      <dgm:t>
        <a:bodyPr/>
        <a:lstStyle/>
        <a:p>
          <a:endParaRPr lang="en-US"/>
        </a:p>
      </dgm:t>
    </dgm:pt>
    <dgm:pt modelId="{E9196D41-A8B7-43DF-8E38-8F8A6388D96A}" type="sibTrans" cxnId="{62A61933-1983-4B87-8844-29109D4C7DF7}">
      <dgm:prSet/>
      <dgm:spPr/>
      <dgm:t>
        <a:bodyPr/>
        <a:lstStyle/>
        <a:p>
          <a:endParaRPr lang="en-US"/>
        </a:p>
      </dgm:t>
    </dgm:pt>
    <dgm:pt modelId="{2E616ADE-A2EF-4BBC-8858-C1675B56534D}">
      <dgm:prSet phldrT="[Text]"/>
      <dgm:spPr/>
      <dgm:t>
        <a:bodyPr/>
        <a:lstStyle/>
        <a:p>
          <a:r>
            <a:rPr lang="en-US" dirty="0" smtClean="0"/>
            <a:t>Expectation of Improvement</a:t>
          </a:r>
          <a:endParaRPr lang="en-US" dirty="0"/>
        </a:p>
      </dgm:t>
    </dgm:pt>
    <dgm:pt modelId="{BA1CF4C2-ABFA-47AC-B848-48168B30299C}" type="parTrans" cxnId="{78A17F72-5B6F-43EA-8B43-EC969CC32ABD}">
      <dgm:prSet/>
      <dgm:spPr/>
      <dgm:t>
        <a:bodyPr/>
        <a:lstStyle/>
        <a:p>
          <a:endParaRPr lang="en-US"/>
        </a:p>
      </dgm:t>
    </dgm:pt>
    <dgm:pt modelId="{4D1863D2-AAE9-442A-92C1-F9BF7D60D35D}" type="sibTrans" cxnId="{78A17F72-5B6F-43EA-8B43-EC969CC32ABD}">
      <dgm:prSet/>
      <dgm:spPr/>
      <dgm:t>
        <a:bodyPr/>
        <a:lstStyle/>
        <a:p>
          <a:endParaRPr lang="en-US"/>
        </a:p>
      </dgm:t>
    </dgm:pt>
    <dgm:pt modelId="{F6858685-B5C8-4347-8E52-CD69E23BEAD2}">
      <dgm:prSet phldrT="[Text]"/>
      <dgm:spPr/>
      <dgm:t>
        <a:bodyPr/>
        <a:lstStyle/>
        <a:p>
          <a:r>
            <a:rPr lang="en-US" dirty="0" smtClean="0"/>
            <a:t>Timeframes and Deadlines</a:t>
          </a:r>
          <a:endParaRPr lang="en-US" dirty="0"/>
        </a:p>
      </dgm:t>
    </dgm:pt>
    <dgm:pt modelId="{C74C0E5C-C3AF-4C80-833D-8EF7B8840EC0}" type="parTrans" cxnId="{3E33BC8F-D48F-495F-939E-7FBC25C6B788}">
      <dgm:prSet/>
      <dgm:spPr/>
      <dgm:t>
        <a:bodyPr/>
        <a:lstStyle/>
        <a:p>
          <a:endParaRPr lang="en-US"/>
        </a:p>
      </dgm:t>
    </dgm:pt>
    <dgm:pt modelId="{560B5AE3-AEAE-42EC-BF57-9BD49EA14FFF}" type="sibTrans" cxnId="{3E33BC8F-D48F-495F-939E-7FBC25C6B788}">
      <dgm:prSet/>
      <dgm:spPr/>
      <dgm:t>
        <a:bodyPr/>
        <a:lstStyle/>
        <a:p>
          <a:endParaRPr lang="en-US"/>
        </a:p>
      </dgm:t>
    </dgm:pt>
    <dgm:pt modelId="{505AE3D2-80F8-4B61-B1D2-7E01968F0323}">
      <dgm:prSet phldrT="[Text]"/>
      <dgm:spPr/>
      <dgm:t>
        <a:bodyPr/>
        <a:lstStyle/>
        <a:p>
          <a:r>
            <a:rPr lang="en-US" dirty="0" smtClean="0"/>
            <a:t>Statement of Employee Rights (Written Explanation)</a:t>
          </a:r>
          <a:endParaRPr lang="en-US" dirty="0"/>
        </a:p>
      </dgm:t>
    </dgm:pt>
    <dgm:pt modelId="{678C0DC1-CF6B-4C34-A157-1D88F80994AA}" type="parTrans" cxnId="{A0528D6B-2244-463D-966E-70EF323F129E}">
      <dgm:prSet/>
      <dgm:spPr/>
      <dgm:t>
        <a:bodyPr/>
        <a:lstStyle/>
        <a:p>
          <a:endParaRPr lang="en-US"/>
        </a:p>
      </dgm:t>
    </dgm:pt>
    <dgm:pt modelId="{7594C55F-A42A-4389-96AC-79E684C9E221}" type="sibTrans" cxnId="{A0528D6B-2244-463D-966E-70EF323F129E}">
      <dgm:prSet/>
      <dgm:spPr/>
      <dgm:t>
        <a:bodyPr/>
        <a:lstStyle/>
        <a:p>
          <a:endParaRPr lang="en-US"/>
        </a:p>
      </dgm:t>
    </dgm:pt>
    <dgm:pt modelId="{5B288C71-F0A5-4198-8570-84E12CFD5C04}">
      <dgm:prSet phldrT="[Text]"/>
      <dgm:spPr/>
      <dgm:t>
        <a:bodyPr/>
        <a:lstStyle/>
        <a:p>
          <a:r>
            <a:rPr lang="en-US" dirty="0" smtClean="0"/>
            <a:t>Grievance Process</a:t>
          </a:r>
          <a:endParaRPr lang="en-US" dirty="0"/>
        </a:p>
      </dgm:t>
    </dgm:pt>
    <dgm:pt modelId="{F4996821-E95E-4D7F-B055-CBD7CA118F40}" type="parTrans" cxnId="{6B1EABC0-5542-42BA-A3F6-9B209B0D4719}">
      <dgm:prSet/>
      <dgm:spPr/>
    </dgm:pt>
    <dgm:pt modelId="{D5604561-1CEB-4248-8A03-C24A75342081}" type="sibTrans" cxnId="{6B1EABC0-5542-42BA-A3F6-9B209B0D4719}">
      <dgm:prSet/>
      <dgm:spPr/>
    </dgm:pt>
    <dgm:pt modelId="{95E30B12-B34B-4437-ABE4-556A7CD9CC87}" type="pres">
      <dgm:prSet presAssocID="{25C8CCEC-F788-4039-94D3-3A4A4103F83F}" presName="Name0" presStyleCnt="0">
        <dgm:presLayoutVars>
          <dgm:chMax val="1"/>
          <dgm:dir/>
          <dgm:animLvl val="ctr"/>
          <dgm:resizeHandles val="exact"/>
        </dgm:presLayoutVars>
      </dgm:prSet>
      <dgm:spPr/>
      <dgm:t>
        <a:bodyPr/>
        <a:lstStyle/>
        <a:p>
          <a:endParaRPr lang="en-US"/>
        </a:p>
      </dgm:t>
    </dgm:pt>
    <dgm:pt modelId="{F45E2E6A-CC5A-45C1-A0A2-893ABFCAD443}" type="pres">
      <dgm:prSet presAssocID="{48E46143-82BC-4541-8360-9C0704EAB21C}" presName="centerShape" presStyleLbl="node0" presStyleIdx="0" presStyleCnt="1"/>
      <dgm:spPr/>
      <dgm:t>
        <a:bodyPr/>
        <a:lstStyle/>
        <a:p>
          <a:endParaRPr lang="en-US"/>
        </a:p>
      </dgm:t>
    </dgm:pt>
    <dgm:pt modelId="{F8F3161F-0FED-4E16-ADFE-CFE6CE260467}" type="pres">
      <dgm:prSet presAssocID="{018E5C86-4861-4D9F-9C8E-C09DADACECF0}" presName="node" presStyleLbl="node1" presStyleIdx="0" presStyleCnt="5">
        <dgm:presLayoutVars>
          <dgm:bulletEnabled val="1"/>
        </dgm:presLayoutVars>
      </dgm:prSet>
      <dgm:spPr/>
      <dgm:t>
        <a:bodyPr/>
        <a:lstStyle/>
        <a:p>
          <a:endParaRPr lang="en-US"/>
        </a:p>
      </dgm:t>
    </dgm:pt>
    <dgm:pt modelId="{1F939128-E87F-47F1-BCF1-30F76AE95538}" type="pres">
      <dgm:prSet presAssocID="{018E5C86-4861-4D9F-9C8E-C09DADACECF0}" presName="dummy" presStyleCnt="0"/>
      <dgm:spPr/>
    </dgm:pt>
    <dgm:pt modelId="{3D68E133-8D08-4303-ADA1-1D424457A92F}" type="pres">
      <dgm:prSet presAssocID="{E9196D41-A8B7-43DF-8E38-8F8A6388D96A}" presName="sibTrans" presStyleLbl="sibTrans2D1" presStyleIdx="0" presStyleCnt="5"/>
      <dgm:spPr/>
      <dgm:t>
        <a:bodyPr/>
        <a:lstStyle/>
        <a:p>
          <a:endParaRPr lang="en-US"/>
        </a:p>
      </dgm:t>
    </dgm:pt>
    <dgm:pt modelId="{C6A121C1-70A5-4E8F-AD35-AE8F456D2B94}" type="pres">
      <dgm:prSet presAssocID="{2E616ADE-A2EF-4BBC-8858-C1675B56534D}" presName="node" presStyleLbl="node1" presStyleIdx="1" presStyleCnt="5">
        <dgm:presLayoutVars>
          <dgm:bulletEnabled val="1"/>
        </dgm:presLayoutVars>
      </dgm:prSet>
      <dgm:spPr/>
      <dgm:t>
        <a:bodyPr/>
        <a:lstStyle/>
        <a:p>
          <a:endParaRPr lang="en-US"/>
        </a:p>
      </dgm:t>
    </dgm:pt>
    <dgm:pt modelId="{0DC9AD5D-0AB2-4827-8E9C-F1E57BA37095}" type="pres">
      <dgm:prSet presAssocID="{2E616ADE-A2EF-4BBC-8858-C1675B56534D}" presName="dummy" presStyleCnt="0"/>
      <dgm:spPr/>
    </dgm:pt>
    <dgm:pt modelId="{4850F1CE-9AAF-4598-87C5-091C0430E87A}" type="pres">
      <dgm:prSet presAssocID="{4D1863D2-AAE9-442A-92C1-F9BF7D60D35D}" presName="sibTrans" presStyleLbl="sibTrans2D1" presStyleIdx="1" presStyleCnt="5"/>
      <dgm:spPr/>
      <dgm:t>
        <a:bodyPr/>
        <a:lstStyle/>
        <a:p>
          <a:endParaRPr lang="en-US"/>
        </a:p>
      </dgm:t>
    </dgm:pt>
    <dgm:pt modelId="{E50C84CB-EE2B-47D3-94E3-8BE080BAFC4C}" type="pres">
      <dgm:prSet presAssocID="{F6858685-B5C8-4347-8E52-CD69E23BEAD2}" presName="node" presStyleLbl="node1" presStyleIdx="2" presStyleCnt="5">
        <dgm:presLayoutVars>
          <dgm:bulletEnabled val="1"/>
        </dgm:presLayoutVars>
      </dgm:prSet>
      <dgm:spPr/>
      <dgm:t>
        <a:bodyPr/>
        <a:lstStyle/>
        <a:p>
          <a:endParaRPr lang="en-US"/>
        </a:p>
      </dgm:t>
    </dgm:pt>
    <dgm:pt modelId="{98C45AC9-23C2-4A57-9C3D-FADAAB3F89A3}" type="pres">
      <dgm:prSet presAssocID="{F6858685-B5C8-4347-8E52-CD69E23BEAD2}" presName="dummy" presStyleCnt="0"/>
      <dgm:spPr/>
    </dgm:pt>
    <dgm:pt modelId="{E0830651-2289-4A9C-A5FB-D6B195E9EA52}" type="pres">
      <dgm:prSet presAssocID="{560B5AE3-AEAE-42EC-BF57-9BD49EA14FFF}" presName="sibTrans" presStyleLbl="sibTrans2D1" presStyleIdx="2" presStyleCnt="5"/>
      <dgm:spPr/>
      <dgm:t>
        <a:bodyPr/>
        <a:lstStyle/>
        <a:p>
          <a:endParaRPr lang="en-US"/>
        </a:p>
      </dgm:t>
    </dgm:pt>
    <dgm:pt modelId="{E34C12F8-0EA6-40A8-AB72-A17D3D82A595}" type="pres">
      <dgm:prSet presAssocID="{505AE3D2-80F8-4B61-B1D2-7E01968F0323}" presName="node" presStyleLbl="node1" presStyleIdx="3" presStyleCnt="5">
        <dgm:presLayoutVars>
          <dgm:bulletEnabled val="1"/>
        </dgm:presLayoutVars>
      </dgm:prSet>
      <dgm:spPr/>
      <dgm:t>
        <a:bodyPr/>
        <a:lstStyle/>
        <a:p>
          <a:endParaRPr lang="en-US"/>
        </a:p>
      </dgm:t>
    </dgm:pt>
    <dgm:pt modelId="{B31CCBE0-03AC-4AAB-80B9-73972AB4902C}" type="pres">
      <dgm:prSet presAssocID="{505AE3D2-80F8-4B61-B1D2-7E01968F0323}" presName="dummy" presStyleCnt="0"/>
      <dgm:spPr/>
    </dgm:pt>
    <dgm:pt modelId="{A748E5C0-1794-4CE4-9A75-9A76D10115DA}" type="pres">
      <dgm:prSet presAssocID="{7594C55F-A42A-4389-96AC-79E684C9E221}" presName="sibTrans" presStyleLbl="sibTrans2D1" presStyleIdx="3" presStyleCnt="5"/>
      <dgm:spPr/>
      <dgm:t>
        <a:bodyPr/>
        <a:lstStyle/>
        <a:p>
          <a:endParaRPr lang="en-US"/>
        </a:p>
      </dgm:t>
    </dgm:pt>
    <dgm:pt modelId="{7B1FF961-4B51-4F52-A9E0-26A5A2C0A9A9}" type="pres">
      <dgm:prSet presAssocID="{5B288C71-F0A5-4198-8570-84E12CFD5C04}" presName="node" presStyleLbl="node1" presStyleIdx="4" presStyleCnt="5">
        <dgm:presLayoutVars>
          <dgm:bulletEnabled val="1"/>
        </dgm:presLayoutVars>
      </dgm:prSet>
      <dgm:spPr/>
      <dgm:t>
        <a:bodyPr/>
        <a:lstStyle/>
        <a:p>
          <a:endParaRPr lang="en-US"/>
        </a:p>
      </dgm:t>
    </dgm:pt>
    <dgm:pt modelId="{4FCDDF7F-D457-4303-A712-B58EEB56EE14}" type="pres">
      <dgm:prSet presAssocID="{5B288C71-F0A5-4198-8570-84E12CFD5C04}" presName="dummy" presStyleCnt="0"/>
      <dgm:spPr/>
    </dgm:pt>
    <dgm:pt modelId="{AF6E467C-FC1A-4C4C-B125-38CE2D6C5245}" type="pres">
      <dgm:prSet presAssocID="{D5604561-1CEB-4248-8A03-C24A75342081}" presName="sibTrans" presStyleLbl="sibTrans2D1" presStyleIdx="4" presStyleCnt="5"/>
      <dgm:spPr/>
    </dgm:pt>
  </dgm:ptLst>
  <dgm:cxnLst>
    <dgm:cxn modelId="{92A2180B-142D-484B-9D44-A4B59891D749}" type="presOf" srcId="{D5604561-1CEB-4248-8A03-C24A75342081}" destId="{AF6E467C-FC1A-4C4C-B125-38CE2D6C5245}" srcOrd="0" destOrd="0" presId="urn:microsoft.com/office/officeart/2005/8/layout/radial6"/>
    <dgm:cxn modelId="{62A61933-1983-4B87-8844-29109D4C7DF7}" srcId="{48E46143-82BC-4541-8360-9C0704EAB21C}" destId="{018E5C86-4861-4D9F-9C8E-C09DADACECF0}" srcOrd="0" destOrd="0" parTransId="{DE4BEA5D-40CD-4B56-8564-202AED10CE03}" sibTransId="{E9196D41-A8B7-43DF-8E38-8F8A6388D96A}"/>
    <dgm:cxn modelId="{78A17F72-5B6F-43EA-8B43-EC969CC32ABD}" srcId="{48E46143-82BC-4541-8360-9C0704EAB21C}" destId="{2E616ADE-A2EF-4BBC-8858-C1675B56534D}" srcOrd="1" destOrd="0" parTransId="{BA1CF4C2-ABFA-47AC-B848-48168B30299C}" sibTransId="{4D1863D2-AAE9-442A-92C1-F9BF7D60D35D}"/>
    <dgm:cxn modelId="{6B1EABC0-5542-42BA-A3F6-9B209B0D4719}" srcId="{48E46143-82BC-4541-8360-9C0704EAB21C}" destId="{5B288C71-F0A5-4198-8570-84E12CFD5C04}" srcOrd="4" destOrd="0" parTransId="{F4996821-E95E-4D7F-B055-CBD7CA118F40}" sibTransId="{D5604561-1CEB-4248-8A03-C24A75342081}"/>
    <dgm:cxn modelId="{F841C9D5-0250-4343-9FE2-A08787AA2D08}" type="presOf" srcId="{F6858685-B5C8-4347-8E52-CD69E23BEAD2}" destId="{E50C84CB-EE2B-47D3-94E3-8BE080BAFC4C}" srcOrd="0" destOrd="0" presId="urn:microsoft.com/office/officeart/2005/8/layout/radial6"/>
    <dgm:cxn modelId="{8E1ED8BA-0EA2-4498-81C6-743AC2C2AD29}" type="presOf" srcId="{E9196D41-A8B7-43DF-8E38-8F8A6388D96A}" destId="{3D68E133-8D08-4303-ADA1-1D424457A92F}" srcOrd="0" destOrd="0" presId="urn:microsoft.com/office/officeart/2005/8/layout/radial6"/>
    <dgm:cxn modelId="{65A7F38B-0A56-4ABB-A072-BA59EA4DB3BA}" type="presOf" srcId="{4D1863D2-AAE9-442A-92C1-F9BF7D60D35D}" destId="{4850F1CE-9AAF-4598-87C5-091C0430E87A}" srcOrd="0" destOrd="0" presId="urn:microsoft.com/office/officeart/2005/8/layout/radial6"/>
    <dgm:cxn modelId="{058CEB99-4069-40F3-BC88-BE92225A3F70}" type="presOf" srcId="{5B288C71-F0A5-4198-8570-84E12CFD5C04}" destId="{7B1FF961-4B51-4F52-A9E0-26A5A2C0A9A9}" srcOrd="0" destOrd="0" presId="urn:microsoft.com/office/officeart/2005/8/layout/radial6"/>
    <dgm:cxn modelId="{6B98FB8A-BAB7-4880-9448-29080CDA8EBA}" type="presOf" srcId="{7594C55F-A42A-4389-96AC-79E684C9E221}" destId="{A748E5C0-1794-4CE4-9A75-9A76D10115DA}" srcOrd="0" destOrd="0" presId="urn:microsoft.com/office/officeart/2005/8/layout/radial6"/>
    <dgm:cxn modelId="{3E33BC8F-D48F-495F-939E-7FBC25C6B788}" srcId="{48E46143-82BC-4541-8360-9C0704EAB21C}" destId="{F6858685-B5C8-4347-8E52-CD69E23BEAD2}" srcOrd="2" destOrd="0" parTransId="{C74C0E5C-C3AF-4C80-833D-8EF7B8840EC0}" sibTransId="{560B5AE3-AEAE-42EC-BF57-9BD49EA14FFF}"/>
    <dgm:cxn modelId="{A9EBC190-E653-45CD-BFEA-CDA7898FE941}" srcId="{25C8CCEC-F788-4039-94D3-3A4A4103F83F}" destId="{48E46143-82BC-4541-8360-9C0704EAB21C}" srcOrd="0" destOrd="0" parTransId="{FEE27E19-D615-4AC9-B394-4CAFD8DEE080}" sibTransId="{6C1E8338-C38F-49EB-AF9B-4563C869FD20}"/>
    <dgm:cxn modelId="{A0528D6B-2244-463D-966E-70EF323F129E}" srcId="{48E46143-82BC-4541-8360-9C0704EAB21C}" destId="{505AE3D2-80F8-4B61-B1D2-7E01968F0323}" srcOrd="3" destOrd="0" parTransId="{678C0DC1-CF6B-4C34-A157-1D88F80994AA}" sibTransId="{7594C55F-A42A-4389-96AC-79E684C9E221}"/>
    <dgm:cxn modelId="{763F5B07-DB46-49A7-BD9C-16504CF7DEB2}" type="presOf" srcId="{25C8CCEC-F788-4039-94D3-3A4A4103F83F}" destId="{95E30B12-B34B-4437-ABE4-556A7CD9CC87}" srcOrd="0" destOrd="0" presId="urn:microsoft.com/office/officeart/2005/8/layout/radial6"/>
    <dgm:cxn modelId="{1151EEF0-9F73-4B40-BE35-1A189EA2918A}" type="presOf" srcId="{560B5AE3-AEAE-42EC-BF57-9BD49EA14FFF}" destId="{E0830651-2289-4A9C-A5FB-D6B195E9EA52}" srcOrd="0" destOrd="0" presId="urn:microsoft.com/office/officeart/2005/8/layout/radial6"/>
    <dgm:cxn modelId="{83AB1F7A-FE9D-4666-AB56-5CD17021DDEC}" type="presOf" srcId="{48E46143-82BC-4541-8360-9C0704EAB21C}" destId="{F45E2E6A-CC5A-45C1-A0A2-893ABFCAD443}" srcOrd="0" destOrd="0" presId="urn:microsoft.com/office/officeart/2005/8/layout/radial6"/>
    <dgm:cxn modelId="{CE930901-DEF1-4FBC-B84E-B4BCA790949D}" type="presOf" srcId="{018E5C86-4861-4D9F-9C8E-C09DADACECF0}" destId="{F8F3161F-0FED-4E16-ADFE-CFE6CE260467}" srcOrd="0" destOrd="0" presId="urn:microsoft.com/office/officeart/2005/8/layout/radial6"/>
    <dgm:cxn modelId="{38DD2212-EF52-4C6D-B604-66E5F067E77F}" type="presOf" srcId="{2E616ADE-A2EF-4BBC-8858-C1675B56534D}" destId="{C6A121C1-70A5-4E8F-AD35-AE8F456D2B94}" srcOrd="0" destOrd="0" presId="urn:microsoft.com/office/officeart/2005/8/layout/radial6"/>
    <dgm:cxn modelId="{A9F08ECA-BA0C-460E-99B6-F8127F377A7B}" type="presOf" srcId="{505AE3D2-80F8-4B61-B1D2-7E01968F0323}" destId="{E34C12F8-0EA6-40A8-AB72-A17D3D82A595}" srcOrd="0" destOrd="0" presId="urn:microsoft.com/office/officeart/2005/8/layout/radial6"/>
    <dgm:cxn modelId="{02F7C4BF-22E3-4D1D-95AB-FFC07F173CB3}" type="presParOf" srcId="{95E30B12-B34B-4437-ABE4-556A7CD9CC87}" destId="{F45E2E6A-CC5A-45C1-A0A2-893ABFCAD443}" srcOrd="0" destOrd="0" presId="urn:microsoft.com/office/officeart/2005/8/layout/radial6"/>
    <dgm:cxn modelId="{4DD9DF2A-1488-4B42-92FE-5A174F2D7027}" type="presParOf" srcId="{95E30B12-B34B-4437-ABE4-556A7CD9CC87}" destId="{F8F3161F-0FED-4E16-ADFE-CFE6CE260467}" srcOrd="1" destOrd="0" presId="urn:microsoft.com/office/officeart/2005/8/layout/radial6"/>
    <dgm:cxn modelId="{E0364E59-BC5D-4B3A-8A49-463139F5A3C3}" type="presParOf" srcId="{95E30B12-B34B-4437-ABE4-556A7CD9CC87}" destId="{1F939128-E87F-47F1-BCF1-30F76AE95538}" srcOrd="2" destOrd="0" presId="urn:microsoft.com/office/officeart/2005/8/layout/radial6"/>
    <dgm:cxn modelId="{F6A1EFDA-0438-48CB-8753-095DBBA3B634}" type="presParOf" srcId="{95E30B12-B34B-4437-ABE4-556A7CD9CC87}" destId="{3D68E133-8D08-4303-ADA1-1D424457A92F}" srcOrd="3" destOrd="0" presId="urn:microsoft.com/office/officeart/2005/8/layout/radial6"/>
    <dgm:cxn modelId="{1E3F7838-DD6A-4E2C-9083-CE9F6F2A68C7}" type="presParOf" srcId="{95E30B12-B34B-4437-ABE4-556A7CD9CC87}" destId="{C6A121C1-70A5-4E8F-AD35-AE8F456D2B94}" srcOrd="4" destOrd="0" presId="urn:microsoft.com/office/officeart/2005/8/layout/radial6"/>
    <dgm:cxn modelId="{C030699E-F1C5-4DC1-9620-465DE0FD1564}" type="presParOf" srcId="{95E30B12-B34B-4437-ABE4-556A7CD9CC87}" destId="{0DC9AD5D-0AB2-4827-8E9C-F1E57BA37095}" srcOrd="5" destOrd="0" presId="urn:microsoft.com/office/officeart/2005/8/layout/radial6"/>
    <dgm:cxn modelId="{6F615C53-279C-405D-900E-0DF11A28E4F5}" type="presParOf" srcId="{95E30B12-B34B-4437-ABE4-556A7CD9CC87}" destId="{4850F1CE-9AAF-4598-87C5-091C0430E87A}" srcOrd="6" destOrd="0" presId="urn:microsoft.com/office/officeart/2005/8/layout/radial6"/>
    <dgm:cxn modelId="{BED16D6C-1D3F-4E7B-A30C-B7E60477F1EE}" type="presParOf" srcId="{95E30B12-B34B-4437-ABE4-556A7CD9CC87}" destId="{E50C84CB-EE2B-47D3-94E3-8BE080BAFC4C}" srcOrd="7" destOrd="0" presId="urn:microsoft.com/office/officeart/2005/8/layout/radial6"/>
    <dgm:cxn modelId="{FCED2BEF-2D95-40C1-B804-36E399960AD4}" type="presParOf" srcId="{95E30B12-B34B-4437-ABE4-556A7CD9CC87}" destId="{98C45AC9-23C2-4A57-9C3D-FADAAB3F89A3}" srcOrd="8" destOrd="0" presId="urn:microsoft.com/office/officeart/2005/8/layout/radial6"/>
    <dgm:cxn modelId="{38C6B350-ED3D-48DA-8370-AD0344BDB3DC}" type="presParOf" srcId="{95E30B12-B34B-4437-ABE4-556A7CD9CC87}" destId="{E0830651-2289-4A9C-A5FB-D6B195E9EA52}" srcOrd="9" destOrd="0" presId="urn:microsoft.com/office/officeart/2005/8/layout/radial6"/>
    <dgm:cxn modelId="{C00A47B4-9D35-4EED-9EC0-1CAE3831A353}" type="presParOf" srcId="{95E30B12-B34B-4437-ABE4-556A7CD9CC87}" destId="{E34C12F8-0EA6-40A8-AB72-A17D3D82A595}" srcOrd="10" destOrd="0" presId="urn:microsoft.com/office/officeart/2005/8/layout/radial6"/>
    <dgm:cxn modelId="{EEB93F71-5056-4378-AD44-51E978568872}" type="presParOf" srcId="{95E30B12-B34B-4437-ABE4-556A7CD9CC87}" destId="{B31CCBE0-03AC-4AAB-80B9-73972AB4902C}" srcOrd="11" destOrd="0" presId="urn:microsoft.com/office/officeart/2005/8/layout/radial6"/>
    <dgm:cxn modelId="{ACBC74CD-8092-42E4-A5AD-B1B98D35F702}" type="presParOf" srcId="{95E30B12-B34B-4437-ABE4-556A7CD9CC87}" destId="{A748E5C0-1794-4CE4-9A75-9A76D10115DA}" srcOrd="12" destOrd="0" presId="urn:microsoft.com/office/officeart/2005/8/layout/radial6"/>
    <dgm:cxn modelId="{34BA14A3-3FAD-45EB-AF08-DE56A82E0D7A}" type="presParOf" srcId="{95E30B12-B34B-4437-ABE4-556A7CD9CC87}" destId="{7B1FF961-4B51-4F52-A9E0-26A5A2C0A9A9}" srcOrd="13" destOrd="0" presId="urn:microsoft.com/office/officeart/2005/8/layout/radial6"/>
    <dgm:cxn modelId="{970209EA-C7B1-41FD-8309-A625FE73746C}" type="presParOf" srcId="{95E30B12-B34B-4437-ABE4-556A7CD9CC87}" destId="{4FCDDF7F-D457-4303-A712-B58EEB56EE14}" srcOrd="14" destOrd="0" presId="urn:microsoft.com/office/officeart/2005/8/layout/radial6"/>
    <dgm:cxn modelId="{237A4D15-57A9-43C8-A27D-EC7A81D49C41}" type="presParOf" srcId="{95E30B12-B34B-4437-ABE4-556A7CD9CC87}" destId="{AF6E467C-FC1A-4C4C-B125-38CE2D6C5245}" srcOrd="15"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C92FCB-4DCF-4DC4-9511-223FEB7D454B}" type="doc">
      <dgm:prSet loTypeId="urn:microsoft.com/office/officeart/2008/layout/AlternatingHexagons" loCatId="list" qsTypeId="urn:microsoft.com/office/officeart/2005/8/quickstyle/3d1" qsCatId="3D" csTypeId="urn:microsoft.com/office/officeart/2005/8/colors/accent1_2" csCatId="accent1" phldr="1"/>
      <dgm:spPr/>
      <dgm:t>
        <a:bodyPr/>
        <a:lstStyle/>
        <a:p>
          <a:endParaRPr lang="en-US"/>
        </a:p>
      </dgm:t>
    </dgm:pt>
    <dgm:pt modelId="{8BE37719-9346-4A0F-B38D-136B60B8D530}">
      <dgm:prSet phldrT="[Text]"/>
      <dgm:spPr/>
      <dgm:t>
        <a:bodyPr/>
        <a:lstStyle/>
        <a:p>
          <a:r>
            <a:rPr lang="en-US" dirty="0" smtClean="0"/>
            <a:t>Employee</a:t>
          </a:r>
          <a:endParaRPr lang="en-US" dirty="0"/>
        </a:p>
      </dgm:t>
    </dgm:pt>
    <dgm:pt modelId="{CE3FAF41-E9B8-4CBF-A400-4407115C1154}" type="parTrans" cxnId="{5B82501B-1E1F-4E4F-BF33-C1660C7E248D}">
      <dgm:prSet/>
      <dgm:spPr/>
      <dgm:t>
        <a:bodyPr/>
        <a:lstStyle/>
        <a:p>
          <a:endParaRPr lang="en-US"/>
        </a:p>
      </dgm:t>
    </dgm:pt>
    <dgm:pt modelId="{91F2E22E-EF3F-47A4-B3DB-0F454D5EF693}" type="sibTrans" cxnId="{5B82501B-1E1F-4E4F-BF33-C1660C7E248D}">
      <dgm:prSet/>
      <dgm:spPr/>
      <dgm:t>
        <a:bodyPr/>
        <a:lstStyle/>
        <a:p>
          <a:endParaRPr lang="en-US"/>
        </a:p>
      </dgm:t>
    </dgm:pt>
    <dgm:pt modelId="{90E9CB35-BD33-428B-B188-9489A98873D8}">
      <dgm:prSet phldrT="[Text]"/>
      <dgm:spPr/>
      <dgm:t>
        <a:bodyPr/>
        <a:lstStyle/>
        <a:p>
          <a:r>
            <a:rPr lang="en-US" dirty="0" smtClean="0"/>
            <a:t>Supervisor (TMIII)</a:t>
          </a:r>
          <a:endParaRPr lang="en-US" dirty="0"/>
        </a:p>
      </dgm:t>
    </dgm:pt>
    <dgm:pt modelId="{9EC9986B-7CB1-45B6-AC14-E5D578B9863F}" type="parTrans" cxnId="{F4E11CFC-1A50-43CC-B4F2-20633B1D2D49}">
      <dgm:prSet/>
      <dgm:spPr/>
      <dgm:t>
        <a:bodyPr/>
        <a:lstStyle/>
        <a:p>
          <a:endParaRPr lang="en-US"/>
        </a:p>
      </dgm:t>
    </dgm:pt>
    <dgm:pt modelId="{65AAD263-5BCE-439E-A42A-919C09152305}" type="sibTrans" cxnId="{F4E11CFC-1A50-43CC-B4F2-20633B1D2D49}">
      <dgm:prSet/>
      <dgm:spPr/>
      <dgm:t>
        <a:bodyPr/>
        <a:lstStyle/>
        <a:p>
          <a:endParaRPr lang="en-US"/>
        </a:p>
      </dgm:t>
    </dgm:pt>
    <dgm:pt modelId="{28C6958B-5164-4E6A-9D55-3948BFB226EC}">
      <dgm:prSet phldrT="[Text]"/>
      <dgm:spPr/>
      <dgm:t>
        <a:bodyPr/>
        <a:lstStyle/>
        <a:p>
          <a:r>
            <a:rPr lang="en-US" dirty="0" smtClean="0"/>
            <a:t>2</a:t>
          </a:r>
          <a:r>
            <a:rPr lang="en-US" baseline="30000" dirty="0" smtClean="0"/>
            <a:t>nd</a:t>
          </a:r>
          <a:r>
            <a:rPr lang="en-US" dirty="0" smtClean="0"/>
            <a:t> Level Manager</a:t>
          </a:r>
          <a:endParaRPr lang="en-US" dirty="0"/>
        </a:p>
      </dgm:t>
    </dgm:pt>
    <dgm:pt modelId="{79EA19A3-A652-439D-B95C-6928068B3445}" type="parTrans" cxnId="{7593037E-EE37-4CDE-97EC-71FC1AD49188}">
      <dgm:prSet/>
      <dgm:spPr/>
      <dgm:t>
        <a:bodyPr/>
        <a:lstStyle/>
        <a:p>
          <a:endParaRPr lang="en-US"/>
        </a:p>
      </dgm:t>
    </dgm:pt>
    <dgm:pt modelId="{058F26FB-9CFA-478F-B905-AF8C62FAB186}" type="sibTrans" cxnId="{7593037E-EE37-4CDE-97EC-71FC1AD49188}">
      <dgm:prSet/>
      <dgm:spPr/>
      <dgm:t>
        <a:bodyPr/>
        <a:lstStyle/>
        <a:p>
          <a:r>
            <a:rPr lang="en-US" dirty="0" smtClean="0"/>
            <a:t>Appointing  Authority</a:t>
          </a:r>
          <a:endParaRPr lang="en-US" dirty="0"/>
        </a:p>
      </dgm:t>
    </dgm:pt>
    <dgm:pt modelId="{D764020A-00B1-4747-8BE7-D304C2BDF98E}">
      <dgm:prSet phldrT="[Text]"/>
      <dgm:spPr/>
      <dgm:t>
        <a:bodyPr/>
        <a:lstStyle/>
        <a:p>
          <a:r>
            <a:rPr lang="en-US" dirty="0" smtClean="0"/>
            <a:t>CRM</a:t>
          </a:r>
        </a:p>
      </dgm:t>
    </dgm:pt>
    <dgm:pt modelId="{E57BBBB3-F7F0-414D-AF23-2D41D19569C8}" type="sibTrans" cxnId="{64BF99A7-9395-487A-8E0C-EE32C5DB4D71}">
      <dgm:prSet/>
      <dgm:spPr/>
      <dgm:t>
        <a:bodyPr/>
        <a:lstStyle/>
        <a:p>
          <a:endParaRPr lang="en-US"/>
        </a:p>
      </dgm:t>
    </dgm:pt>
    <dgm:pt modelId="{569FC294-2F25-4B9E-B682-74337020D2C6}" type="parTrans" cxnId="{64BF99A7-9395-487A-8E0C-EE32C5DB4D71}">
      <dgm:prSet/>
      <dgm:spPr/>
      <dgm:t>
        <a:bodyPr/>
        <a:lstStyle/>
        <a:p>
          <a:endParaRPr lang="en-US"/>
        </a:p>
      </dgm:t>
    </dgm:pt>
    <dgm:pt modelId="{31073C9A-BFAC-4CD0-94CF-08F1ABC7F566}" type="pres">
      <dgm:prSet presAssocID="{74C92FCB-4DCF-4DC4-9511-223FEB7D454B}" presName="Name0" presStyleCnt="0">
        <dgm:presLayoutVars>
          <dgm:chMax/>
          <dgm:chPref/>
          <dgm:dir/>
          <dgm:animLvl val="lvl"/>
        </dgm:presLayoutVars>
      </dgm:prSet>
      <dgm:spPr/>
      <dgm:t>
        <a:bodyPr/>
        <a:lstStyle/>
        <a:p>
          <a:endParaRPr lang="en-US"/>
        </a:p>
      </dgm:t>
    </dgm:pt>
    <dgm:pt modelId="{94114F51-37F9-4003-ACFE-5EAA5593B36B}" type="pres">
      <dgm:prSet presAssocID="{8BE37719-9346-4A0F-B38D-136B60B8D530}" presName="composite" presStyleCnt="0"/>
      <dgm:spPr/>
    </dgm:pt>
    <dgm:pt modelId="{5EC46C14-4B5F-4CA8-8A1C-BEF30715E91E}" type="pres">
      <dgm:prSet presAssocID="{8BE37719-9346-4A0F-B38D-136B60B8D530}" presName="Parent1" presStyleLbl="node1" presStyleIdx="0" presStyleCnt="8">
        <dgm:presLayoutVars>
          <dgm:chMax val="1"/>
          <dgm:chPref val="1"/>
          <dgm:bulletEnabled val="1"/>
        </dgm:presLayoutVars>
      </dgm:prSet>
      <dgm:spPr/>
      <dgm:t>
        <a:bodyPr/>
        <a:lstStyle/>
        <a:p>
          <a:endParaRPr lang="en-US"/>
        </a:p>
      </dgm:t>
    </dgm:pt>
    <dgm:pt modelId="{0FE083BE-16C7-45A9-83DE-701E4A06927A}" type="pres">
      <dgm:prSet presAssocID="{8BE37719-9346-4A0F-B38D-136B60B8D530}" presName="Childtext1" presStyleLbl="revTx" presStyleIdx="0" presStyleCnt="4">
        <dgm:presLayoutVars>
          <dgm:chMax val="0"/>
          <dgm:chPref val="0"/>
          <dgm:bulletEnabled val="1"/>
        </dgm:presLayoutVars>
      </dgm:prSet>
      <dgm:spPr/>
      <dgm:t>
        <a:bodyPr/>
        <a:lstStyle/>
        <a:p>
          <a:endParaRPr lang="en-US"/>
        </a:p>
      </dgm:t>
    </dgm:pt>
    <dgm:pt modelId="{02CE32C7-30B4-497F-98E9-3BD5C06790E4}" type="pres">
      <dgm:prSet presAssocID="{8BE37719-9346-4A0F-B38D-136B60B8D530}" presName="BalanceSpacing" presStyleCnt="0"/>
      <dgm:spPr/>
    </dgm:pt>
    <dgm:pt modelId="{71FA387A-B0E8-4166-AC4A-2718100F7B75}" type="pres">
      <dgm:prSet presAssocID="{8BE37719-9346-4A0F-B38D-136B60B8D530}" presName="BalanceSpacing1" presStyleCnt="0"/>
      <dgm:spPr/>
    </dgm:pt>
    <dgm:pt modelId="{ACBDFC5B-06A4-4FFA-AA7B-2A477C248420}" type="pres">
      <dgm:prSet presAssocID="{91F2E22E-EF3F-47A4-B3DB-0F454D5EF693}" presName="Accent1Text" presStyleLbl="node1" presStyleIdx="1" presStyleCnt="8"/>
      <dgm:spPr/>
      <dgm:t>
        <a:bodyPr/>
        <a:lstStyle/>
        <a:p>
          <a:endParaRPr lang="en-US"/>
        </a:p>
      </dgm:t>
    </dgm:pt>
    <dgm:pt modelId="{E00E34E7-C2D8-4F74-BB52-694CB5BE81BC}" type="pres">
      <dgm:prSet presAssocID="{91F2E22E-EF3F-47A4-B3DB-0F454D5EF693}" presName="spaceBetweenRectangles" presStyleCnt="0"/>
      <dgm:spPr/>
    </dgm:pt>
    <dgm:pt modelId="{4B1CB02D-6C86-4C97-8F13-9125053CB0BB}" type="pres">
      <dgm:prSet presAssocID="{90E9CB35-BD33-428B-B188-9489A98873D8}" presName="composite" presStyleCnt="0"/>
      <dgm:spPr/>
    </dgm:pt>
    <dgm:pt modelId="{21CFCBE8-4438-4EBC-9AE0-8C8CDF22F24C}" type="pres">
      <dgm:prSet presAssocID="{90E9CB35-BD33-428B-B188-9489A98873D8}" presName="Parent1" presStyleLbl="node1" presStyleIdx="2" presStyleCnt="8">
        <dgm:presLayoutVars>
          <dgm:chMax val="1"/>
          <dgm:chPref val="1"/>
          <dgm:bulletEnabled val="1"/>
        </dgm:presLayoutVars>
      </dgm:prSet>
      <dgm:spPr/>
      <dgm:t>
        <a:bodyPr/>
        <a:lstStyle/>
        <a:p>
          <a:endParaRPr lang="en-US"/>
        </a:p>
      </dgm:t>
    </dgm:pt>
    <dgm:pt modelId="{428B30AB-F235-4308-8EBB-0691E55D6F0A}" type="pres">
      <dgm:prSet presAssocID="{90E9CB35-BD33-428B-B188-9489A98873D8}" presName="Childtext1" presStyleLbl="revTx" presStyleIdx="1" presStyleCnt="4">
        <dgm:presLayoutVars>
          <dgm:chMax val="0"/>
          <dgm:chPref val="0"/>
          <dgm:bulletEnabled val="1"/>
        </dgm:presLayoutVars>
      </dgm:prSet>
      <dgm:spPr/>
      <dgm:t>
        <a:bodyPr/>
        <a:lstStyle/>
        <a:p>
          <a:endParaRPr lang="en-US"/>
        </a:p>
      </dgm:t>
    </dgm:pt>
    <dgm:pt modelId="{67165B9E-49A1-4230-B66C-55DF30614B44}" type="pres">
      <dgm:prSet presAssocID="{90E9CB35-BD33-428B-B188-9489A98873D8}" presName="BalanceSpacing" presStyleCnt="0"/>
      <dgm:spPr/>
    </dgm:pt>
    <dgm:pt modelId="{E59677AE-65CE-42E3-8AE8-CF6B96B3DD0E}" type="pres">
      <dgm:prSet presAssocID="{90E9CB35-BD33-428B-B188-9489A98873D8}" presName="BalanceSpacing1" presStyleCnt="0"/>
      <dgm:spPr/>
    </dgm:pt>
    <dgm:pt modelId="{345EED44-0536-4DFA-8452-0F79D17ED508}" type="pres">
      <dgm:prSet presAssocID="{65AAD263-5BCE-439E-A42A-919C09152305}" presName="Accent1Text" presStyleLbl="node1" presStyleIdx="3" presStyleCnt="8"/>
      <dgm:spPr/>
      <dgm:t>
        <a:bodyPr/>
        <a:lstStyle/>
        <a:p>
          <a:endParaRPr lang="en-US"/>
        </a:p>
      </dgm:t>
    </dgm:pt>
    <dgm:pt modelId="{14D652E7-7F37-496A-A4D5-94299989FAFA}" type="pres">
      <dgm:prSet presAssocID="{65AAD263-5BCE-439E-A42A-919C09152305}" presName="spaceBetweenRectangles" presStyleCnt="0"/>
      <dgm:spPr/>
    </dgm:pt>
    <dgm:pt modelId="{0A0BBF6C-C67F-492C-BC1C-AA4F042BC8A3}" type="pres">
      <dgm:prSet presAssocID="{28C6958B-5164-4E6A-9D55-3948BFB226EC}" presName="composite" presStyleCnt="0"/>
      <dgm:spPr/>
    </dgm:pt>
    <dgm:pt modelId="{7D46E38A-F7FF-42DD-91CA-36B0358CB830}" type="pres">
      <dgm:prSet presAssocID="{28C6958B-5164-4E6A-9D55-3948BFB226EC}" presName="Parent1" presStyleLbl="node1" presStyleIdx="4" presStyleCnt="8">
        <dgm:presLayoutVars>
          <dgm:chMax val="1"/>
          <dgm:chPref val="1"/>
          <dgm:bulletEnabled val="1"/>
        </dgm:presLayoutVars>
      </dgm:prSet>
      <dgm:spPr/>
      <dgm:t>
        <a:bodyPr/>
        <a:lstStyle/>
        <a:p>
          <a:endParaRPr lang="en-US"/>
        </a:p>
      </dgm:t>
    </dgm:pt>
    <dgm:pt modelId="{A787F5F6-AA5A-46B7-91D6-25C04E307136}" type="pres">
      <dgm:prSet presAssocID="{28C6958B-5164-4E6A-9D55-3948BFB226EC}" presName="Childtext1" presStyleLbl="revTx" presStyleIdx="2" presStyleCnt="4">
        <dgm:presLayoutVars>
          <dgm:chMax val="0"/>
          <dgm:chPref val="0"/>
          <dgm:bulletEnabled val="1"/>
        </dgm:presLayoutVars>
      </dgm:prSet>
      <dgm:spPr/>
      <dgm:t>
        <a:bodyPr/>
        <a:lstStyle/>
        <a:p>
          <a:endParaRPr lang="en-US"/>
        </a:p>
      </dgm:t>
    </dgm:pt>
    <dgm:pt modelId="{00380996-3B90-40F1-A267-4FA68571DA16}" type="pres">
      <dgm:prSet presAssocID="{28C6958B-5164-4E6A-9D55-3948BFB226EC}" presName="BalanceSpacing" presStyleCnt="0"/>
      <dgm:spPr/>
    </dgm:pt>
    <dgm:pt modelId="{365B50D5-268C-407B-880F-D0F9F62E0C9B}" type="pres">
      <dgm:prSet presAssocID="{28C6958B-5164-4E6A-9D55-3948BFB226EC}" presName="BalanceSpacing1" presStyleCnt="0"/>
      <dgm:spPr/>
    </dgm:pt>
    <dgm:pt modelId="{BC0257F5-E393-4BEC-ACA3-9F8912AC5224}" type="pres">
      <dgm:prSet presAssocID="{058F26FB-9CFA-478F-B905-AF8C62FAB186}" presName="Accent1Text" presStyleLbl="node1" presStyleIdx="5" presStyleCnt="8"/>
      <dgm:spPr/>
      <dgm:t>
        <a:bodyPr/>
        <a:lstStyle/>
        <a:p>
          <a:endParaRPr lang="en-US"/>
        </a:p>
      </dgm:t>
    </dgm:pt>
    <dgm:pt modelId="{DD789F7E-05A4-409B-AB5D-A3796CF2AEF0}" type="pres">
      <dgm:prSet presAssocID="{058F26FB-9CFA-478F-B905-AF8C62FAB186}" presName="spaceBetweenRectangles" presStyleCnt="0"/>
      <dgm:spPr/>
    </dgm:pt>
    <dgm:pt modelId="{027220D0-5237-41FD-A2F1-64425D530DAA}" type="pres">
      <dgm:prSet presAssocID="{D764020A-00B1-4747-8BE7-D304C2BDF98E}" presName="composite" presStyleCnt="0"/>
      <dgm:spPr/>
    </dgm:pt>
    <dgm:pt modelId="{851315A3-F66A-4B05-9632-EAC8F83E51A8}" type="pres">
      <dgm:prSet presAssocID="{D764020A-00B1-4747-8BE7-D304C2BDF98E}" presName="Parent1" presStyleLbl="node1" presStyleIdx="6" presStyleCnt="8">
        <dgm:presLayoutVars>
          <dgm:chMax val="1"/>
          <dgm:chPref val="1"/>
          <dgm:bulletEnabled val="1"/>
        </dgm:presLayoutVars>
      </dgm:prSet>
      <dgm:spPr/>
      <dgm:t>
        <a:bodyPr/>
        <a:lstStyle/>
        <a:p>
          <a:endParaRPr lang="en-US"/>
        </a:p>
      </dgm:t>
    </dgm:pt>
    <dgm:pt modelId="{474E9084-4B3B-439C-890F-B8CC29BE0340}" type="pres">
      <dgm:prSet presAssocID="{D764020A-00B1-4747-8BE7-D304C2BDF98E}" presName="Childtext1" presStyleLbl="revTx" presStyleIdx="3" presStyleCnt="4">
        <dgm:presLayoutVars>
          <dgm:chMax val="0"/>
          <dgm:chPref val="0"/>
          <dgm:bulletEnabled val="1"/>
        </dgm:presLayoutVars>
      </dgm:prSet>
      <dgm:spPr/>
      <dgm:t>
        <a:bodyPr/>
        <a:lstStyle/>
        <a:p>
          <a:endParaRPr lang="en-US"/>
        </a:p>
      </dgm:t>
    </dgm:pt>
    <dgm:pt modelId="{03663ACD-F3D7-4B97-9360-1EFFDE445308}" type="pres">
      <dgm:prSet presAssocID="{D764020A-00B1-4747-8BE7-D304C2BDF98E}" presName="BalanceSpacing" presStyleCnt="0"/>
      <dgm:spPr/>
    </dgm:pt>
    <dgm:pt modelId="{BB1DFB77-89C8-43C4-BBED-12C8D5EC0A07}" type="pres">
      <dgm:prSet presAssocID="{D764020A-00B1-4747-8BE7-D304C2BDF98E}" presName="BalanceSpacing1" presStyleCnt="0"/>
      <dgm:spPr/>
    </dgm:pt>
    <dgm:pt modelId="{3D2208EC-9A51-4A84-9517-BA4C583CA364}" type="pres">
      <dgm:prSet presAssocID="{E57BBBB3-F7F0-414D-AF23-2D41D19569C8}" presName="Accent1Text" presStyleLbl="node1" presStyleIdx="7" presStyleCnt="8"/>
      <dgm:spPr/>
      <dgm:t>
        <a:bodyPr/>
        <a:lstStyle/>
        <a:p>
          <a:endParaRPr lang="en-US"/>
        </a:p>
      </dgm:t>
    </dgm:pt>
  </dgm:ptLst>
  <dgm:cxnLst>
    <dgm:cxn modelId="{A8F3D4C3-4DDC-4BAE-BD90-59A17286610A}" type="presOf" srcId="{8BE37719-9346-4A0F-B38D-136B60B8D530}" destId="{5EC46C14-4B5F-4CA8-8A1C-BEF30715E91E}" srcOrd="0" destOrd="0" presId="urn:microsoft.com/office/officeart/2008/layout/AlternatingHexagons"/>
    <dgm:cxn modelId="{85385AF9-D5B9-425A-BB2D-3F8CEAA5AEA2}" type="presOf" srcId="{90E9CB35-BD33-428B-B188-9489A98873D8}" destId="{21CFCBE8-4438-4EBC-9AE0-8C8CDF22F24C}" srcOrd="0" destOrd="0" presId="urn:microsoft.com/office/officeart/2008/layout/AlternatingHexagons"/>
    <dgm:cxn modelId="{5B82501B-1E1F-4E4F-BF33-C1660C7E248D}" srcId="{74C92FCB-4DCF-4DC4-9511-223FEB7D454B}" destId="{8BE37719-9346-4A0F-B38D-136B60B8D530}" srcOrd="0" destOrd="0" parTransId="{CE3FAF41-E9B8-4CBF-A400-4407115C1154}" sibTransId="{91F2E22E-EF3F-47A4-B3DB-0F454D5EF693}"/>
    <dgm:cxn modelId="{F4E11CFC-1A50-43CC-B4F2-20633B1D2D49}" srcId="{74C92FCB-4DCF-4DC4-9511-223FEB7D454B}" destId="{90E9CB35-BD33-428B-B188-9489A98873D8}" srcOrd="1" destOrd="0" parTransId="{9EC9986B-7CB1-45B6-AC14-E5D578B9863F}" sibTransId="{65AAD263-5BCE-439E-A42A-919C09152305}"/>
    <dgm:cxn modelId="{9528C870-14B7-4248-AD93-A00B19E29870}" type="presOf" srcId="{D764020A-00B1-4747-8BE7-D304C2BDF98E}" destId="{851315A3-F66A-4B05-9632-EAC8F83E51A8}" srcOrd="0" destOrd="0" presId="urn:microsoft.com/office/officeart/2008/layout/AlternatingHexagons"/>
    <dgm:cxn modelId="{BBD21772-4FD8-4940-85C0-A83558C577DA}" type="presOf" srcId="{91F2E22E-EF3F-47A4-B3DB-0F454D5EF693}" destId="{ACBDFC5B-06A4-4FFA-AA7B-2A477C248420}" srcOrd="0" destOrd="0" presId="urn:microsoft.com/office/officeart/2008/layout/AlternatingHexagons"/>
    <dgm:cxn modelId="{9E90C1C3-EF52-4450-9B3A-5F9D3F8683AF}" type="presOf" srcId="{28C6958B-5164-4E6A-9D55-3948BFB226EC}" destId="{7D46E38A-F7FF-42DD-91CA-36B0358CB830}" srcOrd="0" destOrd="0" presId="urn:microsoft.com/office/officeart/2008/layout/AlternatingHexagons"/>
    <dgm:cxn modelId="{7593037E-EE37-4CDE-97EC-71FC1AD49188}" srcId="{74C92FCB-4DCF-4DC4-9511-223FEB7D454B}" destId="{28C6958B-5164-4E6A-9D55-3948BFB226EC}" srcOrd="2" destOrd="0" parTransId="{79EA19A3-A652-439D-B95C-6928068B3445}" sibTransId="{058F26FB-9CFA-478F-B905-AF8C62FAB186}"/>
    <dgm:cxn modelId="{7EB4FA31-1D3D-43C0-87D7-2CDE881B09A9}" type="presOf" srcId="{65AAD263-5BCE-439E-A42A-919C09152305}" destId="{345EED44-0536-4DFA-8452-0F79D17ED508}" srcOrd="0" destOrd="0" presId="urn:microsoft.com/office/officeart/2008/layout/AlternatingHexagons"/>
    <dgm:cxn modelId="{360D7BBC-B06E-492D-8993-1C0ADFD45C5E}" type="presOf" srcId="{74C92FCB-4DCF-4DC4-9511-223FEB7D454B}" destId="{31073C9A-BFAC-4CD0-94CF-08F1ABC7F566}" srcOrd="0" destOrd="0" presId="urn:microsoft.com/office/officeart/2008/layout/AlternatingHexagons"/>
    <dgm:cxn modelId="{64BF99A7-9395-487A-8E0C-EE32C5DB4D71}" srcId="{74C92FCB-4DCF-4DC4-9511-223FEB7D454B}" destId="{D764020A-00B1-4747-8BE7-D304C2BDF98E}" srcOrd="3" destOrd="0" parTransId="{569FC294-2F25-4B9E-B682-74337020D2C6}" sibTransId="{E57BBBB3-F7F0-414D-AF23-2D41D19569C8}"/>
    <dgm:cxn modelId="{45C230D5-4834-4F0D-ABE4-618E6BB9D1F1}" type="presOf" srcId="{E57BBBB3-F7F0-414D-AF23-2D41D19569C8}" destId="{3D2208EC-9A51-4A84-9517-BA4C583CA364}" srcOrd="0" destOrd="0" presId="urn:microsoft.com/office/officeart/2008/layout/AlternatingHexagons"/>
    <dgm:cxn modelId="{61A8711C-C340-40F1-A3EC-A869A653F38E}" type="presOf" srcId="{058F26FB-9CFA-478F-B905-AF8C62FAB186}" destId="{BC0257F5-E393-4BEC-ACA3-9F8912AC5224}" srcOrd="0" destOrd="0" presId="urn:microsoft.com/office/officeart/2008/layout/AlternatingHexagons"/>
    <dgm:cxn modelId="{6F629A0E-200C-46DC-9A17-5123DD3906CA}" type="presParOf" srcId="{31073C9A-BFAC-4CD0-94CF-08F1ABC7F566}" destId="{94114F51-37F9-4003-ACFE-5EAA5593B36B}" srcOrd="0" destOrd="0" presId="urn:microsoft.com/office/officeart/2008/layout/AlternatingHexagons"/>
    <dgm:cxn modelId="{B859AD14-2D26-49E9-8594-68C2B489DCCD}" type="presParOf" srcId="{94114F51-37F9-4003-ACFE-5EAA5593B36B}" destId="{5EC46C14-4B5F-4CA8-8A1C-BEF30715E91E}" srcOrd="0" destOrd="0" presId="urn:microsoft.com/office/officeart/2008/layout/AlternatingHexagons"/>
    <dgm:cxn modelId="{EC13433E-7568-4848-B10C-6757C378A2AA}" type="presParOf" srcId="{94114F51-37F9-4003-ACFE-5EAA5593B36B}" destId="{0FE083BE-16C7-45A9-83DE-701E4A06927A}" srcOrd="1" destOrd="0" presId="urn:microsoft.com/office/officeart/2008/layout/AlternatingHexagons"/>
    <dgm:cxn modelId="{A2973A17-79ED-4695-AAB8-EC5062BB2289}" type="presParOf" srcId="{94114F51-37F9-4003-ACFE-5EAA5593B36B}" destId="{02CE32C7-30B4-497F-98E9-3BD5C06790E4}" srcOrd="2" destOrd="0" presId="urn:microsoft.com/office/officeart/2008/layout/AlternatingHexagons"/>
    <dgm:cxn modelId="{2CC3F31C-7015-4C84-9CCB-EDE9D58DB3B3}" type="presParOf" srcId="{94114F51-37F9-4003-ACFE-5EAA5593B36B}" destId="{71FA387A-B0E8-4166-AC4A-2718100F7B75}" srcOrd="3" destOrd="0" presId="urn:microsoft.com/office/officeart/2008/layout/AlternatingHexagons"/>
    <dgm:cxn modelId="{9D4DFEB4-A5F2-4372-A7F9-AE73144DBA12}" type="presParOf" srcId="{94114F51-37F9-4003-ACFE-5EAA5593B36B}" destId="{ACBDFC5B-06A4-4FFA-AA7B-2A477C248420}" srcOrd="4" destOrd="0" presId="urn:microsoft.com/office/officeart/2008/layout/AlternatingHexagons"/>
    <dgm:cxn modelId="{689CBC6F-7F32-4725-81FB-1682230535B7}" type="presParOf" srcId="{31073C9A-BFAC-4CD0-94CF-08F1ABC7F566}" destId="{E00E34E7-C2D8-4F74-BB52-694CB5BE81BC}" srcOrd="1" destOrd="0" presId="urn:microsoft.com/office/officeart/2008/layout/AlternatingHexagons"/>
    <dgm:cxn modelId="{E2C64E08-FC53-4B52-BA34-B799105F30C0}" type="presParOf" srcId="{31073C9A-BFAC-4CD0-94CF-08F1ABC7F566}" destId="{4B1CB02D-6C86-4C97-8F13-9125053CB0BB}" srcOrd="2" destOrd="0" presId="urn:microsoft.com/office/officeart/2008/layout/AlternatingHexagons"/>
    <dgm:cxn modelId="{CC109404-D12E-44F0-820A-8947F5D0D0F8}" type="presParOf" srcId="{4B1CB02D-6C86-4C97-8F13-9125053CB0BB}" destId="{21CFCBE8-4438-4EBC-9AE0-8C8CDF22F24C}" srcOrd="0" destOrd="0" presId="urn:microsoft.com/office/officeart/2008/layout/AlternatingHexagons"/>
    <dgm:cxn modelId="{8755D986-8DC3-4318-804E-AC1B2D741088}" type="presParOf" srcId="{4B1CB02D-6C86-4C97-8F13-9125053CB0BB}" destId="{428B30AB-F235-4308-8EBB-0691E55D6F0A}" srcOrd="1" destOrd="0" presId="urn:microsoft.com/office/officeart/2008/layout/AlternatingHexagons"/>
    <dgm:cxn modelId="{1B492B1F-2014-44CD-B2B7-BD4DF81D0E90}" type="presParOf" srcId="{4B1CB02D-6C86-4C97-8F13-9125053CB0BB}" destId="{67165B9E-49A1-4230-B66C-55DF30614B44}" srcOrd="2" destOrd="0" presId="urn:microsoft.com/office/officeart/2008/layout/AlternatingHexagons"/>
    <dgm:cxn modelId="{457E53A3-5459-4FAE-9EFB-957262385C70}" type="presParOf" srcId="{4B1CB02D-6C86-4C97-8F13-9125053CB0BB}" destId="{E59677AE-65CE-42E3-8AE8-CF6B96B3DD0E}" srcOrd="3" destOrd="0" presId="urn:microsoft.com/office/officeart/2008/layout/AlternatingHexagons"/>
    <dgm:cxn modelId="{072891AB-41F0-4476-A905-0F09B67F5CAF}" type="presParOf" srcId="{4B1CB02D-6C86-4C97-8F13-9125053CB0BB}" destId="{345EED44-0536-4DFA-8452-0F79D17ED508}" srcOrd="4" destOrd="0" presId="urn:microsoft.com/office/officeart/2008/layout/AlternatingHexagons"/>
    <dgm:cxn modelId="{E9C07CAC-3C82-4175-A8A9-56C39244BEBD}" type="presParOf" srcId="{31073C9A-BFAC-4CD0-94CF-08F1ABC7F566}" destId="{14D652E7-7F37-496A-A4D5-94299989FAFA}" srcOrd="3" destOrd="0" presId="urn:microsoft.com/office/officeart/2008/layout/AlternatingHexagons"/>
    <dgm:cxn modelId="{B9DA3960-5CE0-4F10-9AF5-A363DCB69C94}" type="presParOf" srcId="{31073C9A-BFAC-4CD0-94CF-08F1ABC7F566}" destId="{0A0BBF6C-C67F-492C-BC1C-AA4F042BC8A3}" srcOrd="4" destOrd="0" presId="urn:microsoft.com/office/officeart/2008/layout/AlternatingHexagons"/>
    <dgm:cxn modelId="{C76F0C1D-11EF-4CD5-A6D2-FDEE5582A164}" type="presParOf" srcId="{0A0BBF6C-C67F-492C-BC1C-AA4F042BC8A3}" destId="{7D46E38A-F7FF-42DD-91CA-36B0358CB830}" srcOrd="0" destOrd="0" presId="urn:microsoft.com/office/officeart/2008/layout/AlternatingHexagons"/>
    <dgm:cxn modelId="{18A2D00B-3E01-4F0C-AE5F-3D0CFCCF94BB}" type="presParOf" srcId="{0A0BBF6C-C67F-492C-BC1C-AA4F042BC8A3}" destId="{A787F5F6-AA5A-46B7-91D6-25C04E307136}" srcOrd="1" destOrd="0" presId="urn:microsoft.com/office/officeart/2008/layout/AlternatingHexagons"/>
    <dgm:cxn modelId="{261620CD-375D-4299-AF9B-FB4C32EFAFD4}" type="presParOf" srcId="{0A0BBF6C-C67F-492C-BC1C-AA4F042BC8A3}" destId="{00380996-3B90-40F1-A267-4FA68571DA16}" srcOrd="2" destOrd="0" presId="urn:microsoft.com/office/officeart/2008/layout/AlternatingHexagons"/>
    <dgm:cxn modelId="{8E9110ED-DB7A-42A5-A409-1916580FE49C}" type="presParOf" srcId="{0A0BBF6C-C67F-492C-BC1C-AA4F042BC8A3}" destId="{365B50D5-268C-407B-880F-D0F9F62E0C9B}" srcOrd="3" destOrd="0" presId="urn:microsoft.com/office/officeart/2008/layout/AlternatingHexagons"/>
    <dgm:cxn modelId="{B057E19F-F763-4CB1-A377-FFED48846E89}" type="presParOf" srcId="{0A0BBF6C-C67F-492C-BC1C-AA4F042BC8A3}" destId="{BC0257F5-E393-4BEC-ACA3-9F8912AC5224}" srcOrd="4" destOrd="0" presId="urn:microsoft.com/office/officeart/2008/layout/AlternatingHexagons"/>
    <dgm:cxn modelId="{4CEC7042-E826-42D5-A4E4-78CA24375BBB}" type="presParOf" srcId="{31073C9A-BFAC-4CD0-94CF-08F1ABC7F566}" destId="{DD789F7E-05A4-409B-AB5D-A3796CF2AEF0}" srcOrd="5" destOrd="0" presId="urn:microsoft.com/office/officeart/2008/layout/AlternatingHexagons"/>
    <dgm:cxn modelId="{26B3A6B2-1224-47E7-AB42-5E3579A85296}" type="presParOf" srcId="{31073C9A-BFAC-4CD0-94CF-08F1ABC7F566}" destId="{027220D0-5237-41FD-A2F1-64425D530DAA}" srcOrd="6" destOrd="0" presId="urn:microsoft.com/office/officeart/2008/layout/AlternatingHexagons"/>
    <dgm:cxn modelId="{F3757E84-7363-44CF-A7F4-402496D8F791}" type="presParOf" srcId="{027220D0-5237-41FD-A2F1-64425D530DAA}" destId="{851315A3-F66A-4B05-9632-EAC8F83E51A8}" srcOrd="0" destOrd="0" presId="urn:microsoft.com/office/officeart/2008/layout/AlternatingHexagons"/>
    <dgm:cxn modelId="{E28B2570-F8D1-4A51-842A-9D3AA66C3CE0}" type="presParOf" srcId="{027220D0-5237-41FD-A2F1-64425D530DAA}" destId="{474E9084-4B3B-439C-890F-B8CC29BE0340}" srcOrd="1" destOrd="0" presId="urn:microsoft.com/office/officeart/2008/layout/AlternatingHexagons"/>
    <dgm:cxn modelId="{DFF10CFD-18B0-4783-B2C1-23F48AF60BFC}" type="presParOf" srcId="{027220D0-5237-41FD-A2F1-64425D530DAA}" destId="{03663ACD-F3D7-4B97-9360-1EFFDE445308}" srcOrd="2" destOrd="0" presId="urn:microsoft.com/office/officeart/2008/layout/AlternatingHexagons"/>
    <dgm:cxn modelId="{11722FD3-73CB-45E6-9C94-797D436C8CD5}" type="presParOf" srcId="{027220D0-5237-41FD-A2F1-64425D530DAA}" destId="{BB1DFB77-89C8-43C4-BBED-12C8D5EC0A07}" srcOrd="3" destOrd="0" presId="urn:microsoft.com/office/officeart/2008/layout/AlternatingHexagons"/>
    <dgm:cxn modelId="{984B2469-8431-4859-A8DD-A6302F96FF47}" type="presParOf" srcId="{027220D0-5237-41FD-A2F1-64425D530DAA}" destId="{3D2208EC-9A51-4A84-9517-BA4C583CA364}"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56775D-AA1A-405E-9E2B-FA22A176BA3E}" type="doc">
      <dgm:prSet loTypeId="urn:microsoft.com/office/officeart/2005/8/layout/cycle4" loCatId="relationship" qsTypeId="urn:microsoft.com/office/officeart/2005/8/quickstyle/simple5" qsCatId="simple" csTypeId="urn:microsoft.com/office/officeart/2005/8/colors/accent1_2" csCatId="accent1" phldr="1"/>
      <dgm:spPr/>
      <dgm:t>
        <a:bodyPr/>
        <a:lstStyle/>
        <a:p>
          <a:endParaRPr lang="en-US"/>
        </a:p>
      </dgm:t>
    </dgm:pt>
    <dgm:pt modelId="{4AC95956-E8FE-4860-BD8F-13DCE388716A}">
      <dgm:prSet phldrT="[Text]"/>
      <dgm:spPr/>
      <dgm:t>
        <a:bodyPr anchor="t"/>
        <a:lstStyle/>
        <a:p>
          <a:r>
            <a:rPr lang="en-US" dirty="0" smtClean="0"/>
            <a:t>1. Performance Management</a:t>
          </a:r>
          <a:endParaRPr lang="en-US" dirty="0"/>
        </a:p>
      </dgm:t>
    </dgm:pt>
    <dgm:pt modelId="{9B33E8A5-D7CD-426A-9B62-21698C7BEEF1}" type="parTrans" cxnId="{2D84AFE8-781C-4F0A-A038-511C30F98221}">
      <dgm:prSet/>
      <dgm:spPr/>
      <dgm:t>
        <a:bodyPr/>
        <a:lstStyle/>
        <a:p>
          <a:endParaRPr lang="en-US"/>
        </a:p>
      </dgm:t>
    </dgm:pt>
    <dgm:pt modelId="{0C51C617-3A5A-46E2-AC26-996D53FCAB25}" type="sibTrans" cxnId="{2D84AFE8-781C-4F0A-A038-511C30F98221}">
      <dgm:prSet/>
      <dgm:spPr/>
      <dgm:t>
        <a:bodyPr/>
        <a:lstStyle/>
        <a:p>
          <a:endParaRPr lang="en-US"/>
        </a:p>
      </dgm:t>
    </dgm:pt>
    <dgm:pt modelId="{B09209AF-3414-48F2-A9D6-6E0395FE47B0}">
      <dgm:prSet phldrT="[Text]" custT="1"/>
      <dgm:spPr/>
      <dgm:t>
        <a:bodyPr/>
        <a:lstStyle/>
        <a:p>
          <a:r>
            <a:rPr lang="en-US" sz="1600" dirty="0" smtClean="0"/>
            <a:t>Establishes the expectations of the Employee</a:t>
          </a:r>
          <a:endParaRPr lang="en-US" sz="1600" dirty="0"/>
        </a:p>
      </dgm:t>
    </dgm:pt>
    <dgm:pt modelId="{09E6056A-077D-41DE-8C3A-592B0DE3B416}" type="parTrans" cxnId="{288F4358-7B30-413A-976A-A2E6DC44031D}">
      <dgm:prSet/>
      <dgm:spPr/>
      <dgm:t>
        <a:bodyPr/>
        <a:lstStyle/>
        <a:p>
          <a:endParaRPr lang="en-US"/>
        </a:p>
      </dgm:t>
    </dgm:pt>
    <dgm:pt modelId="{C0B93E3E-EB24-4489-A0E5-9D5FC7B81396}" type="sibTrans" cxnId="{288F4358-7B30-413A-976A-A2E6DC44031D}">
      <dgm:prSet/>
      <dgm:spPr/>
      <dgm:t>
        <a:bodyPr/>
        <a:lstStyle/>
        <a:p>
          <a:endParaRPr lang="en-US"/>
        </a:p>
      </dgm:t>
    </dgm:pt>
    <dgm:pt modelId="{11C4906D-C40A-45FA-A320-3EB943E61FA1}">
      <dgm:prSet phldrT="[Text]"/>
      <dgm:spPr/>
      <dgm:t>
        <a:bodyPr anchor="t"/>
        <a:lstStyle/>
        <a:p>
          <a:r>
            <a:rPr lang="en-US" dirty="0" smtClean="0"/>
            <a:t>2.</a:t>
          </a:r>
        </a:p>
        <a:p>
          <a:r>
            <a:rPr lang="en-US" dirty="0" smtClean="0"/>
            <a:t>Coaching</a:t>
          </a:r>
          <a:endParaRPr lang="en-US" dirty="0"/>
        </a:p>
      </dgm:t>
    </dgm:pt>
    <dgm:pt modelId="{3F300461-016F-4535-A580-AD11167FE3C2}" type="parTrans" cxnId="{F9D1AB1A-A758-4203-969F-05580A6E4A79}">
      <dgm:prSet/>
      <dgm:spPr/>
      <dgm:t>
        <a:bodyPr/>
        <a:lstStyle/>
        <a:p>
          <a:endParaRPr lang="en-US"/>
        </a:p>
      </dgm:t>
    </dgm:pt>
    <dgm:pt modelId="{7003B0D7-06EB-4D3D-9C0B-A833CB69C791}" type="sibTrans" cxnId="{F9D1AB1A-A758-4203-969F-05580A6E4A79}">
      <dgm:prSet/>
      <dgm:spPr/>
      <dgm:t>
        <a:bodyPr/>
        <a:lstStyle/>
        <a:p>
          <a:endParaRPr lang="en-US"/>
        </a:p>
      </dgm:t>
    </dgm:pt>
    <dgm:pt modelId="{C4BBE8D5-483A-418A-906A-2124B1B10862}">
      <dgm:prSet phldrT="[Text]" custT="1"/>
      <dgm:spPr/>
      <dgm:t>
        <a:bodyPr/>
        <a:lstStyle/>
        <a:p>
          <a:pPr algn="r"/>
          <a:r>
            <a:rPr lang="en-US" sz="1600" dirty="0" smtClean="0"/>
            <a:t>Supervisor communicates the expectations to the Employee</a:t>
          </a:r>
          <a:endParaRPr lang="en-US" sz="1600" dirty="0"/>
        </a:p>
      </dgm:t>
    </dgm:pt>
    <dgm:pt modelId="{E27364DD-655D-4373-A010-0FB7058F0D74}" type="parTrans" cxnId="{FF2D6174-7F24-49B9-B390-D74CAFBDAE0D}">
      <dgm:prSet/>
      <dgm:spPr/>
      <dgm:t>
        <a:bodyPr/>
        <a:lstStyle/>
        <a:p>
          <a:endParaRPr lang="en-US"/>
        </a:p>
      </dgm:t>
    </dgm:pt>
    <dgm:pt modelId="{CC0BEF94-84D2-4E11-8A97-64BDF8A7359D}" type="sibTrans" cxnId="{FF2D6174-7F24-49B9-B390-D74CAFBDAE0D}">
      <dgm:prSet/>
      <dgm:spPr/>
      <dgm:t>
        <a:bodyPr/>
        <a:lstStyle/>
        <a:p>
          <a:endParaRPr lang="en-US"/>
        </a:p>
      </dgm:t>
    </dgm:pt>
    <dgm:pt modelId="{1BEFBC1C-08F3-4BBC-95E7-3D385C497DB6}">
      <dgm:prSet phldrT="[Text]"/>
      <dgm:spPr/>
      <dgm:t>
        <a:bodyPr anchor="b"/>
        <a:lstStyle/>
        <a:p>
          <a:r>
            <a:rPr lang="en-US" dirty="0" smtClean="0"/>
            <a:t>3. </a:t>
          </a:r>
        </a:p>
        <a:p>
          <a:r>
            <a:rPr lang="en-US" dirty="0" smtClean="0"/>
            <a:t>Corrective  Action</a:t>
          </a:r>
          <a:endParaRPr lang="en-US" dirty="0"/>
        </a:p>
      </dgm:t>
    </dgm:pt>
    <dgm:pt modelId="{336FAD4A-0050-4257-9D36-8D338056D826}" type="parTrans" cxnId="{7B97F19E-7234-42B5-B58B-81AC19D3E095}">
      <dgm:prSet/>
      <dgm:spPr/>
      <dgm:t>
        <a:bodyPr/>
        <a:lstStyle/>
        <a:p>
          <a:endParaRPr lang="en-US"/>
        </a:p>
      </dgm:t>
    </dgm:pt>
    <dgm:pt modelId="{14A31F57-452D-41B6-9C9D-EDD1CD80AE9A}" type="sibTrans" cxnId="{7B97F19E-7234-42B5-B58B-81AC19D3E095}">
      <dgm:prSet/>
      <dgm:spPr/>
      <dgm:t>
        <a:bodyPr/>
        <a:lstStyle/>
        <a:p>
          <a:endParaRPr lang="en-US"/>
        </a:p>
      </dgm:t>
    </dgm:pt>
    <dgm:pt modelId="{C96A445D-C1E7-41CB-A312-CFC6041EE80C}">
      <dgm:prSet phldrT="[Text]"/>
      <dgm:spPr/>
      <dgm:t>
        <a:bodyPr/>
        <a:lstStyle/>
        <a:p>
          <a:pPr algn="r"/>
          <a:r>
            <a:rPr lang="en-US" dirty="0" smtClean="0"/>
            <a:t>     AA meets with Employee, pay/job status is not impacted</a:t>
          </a:r>
          <a:endParaRPr lang="en-US" dirty="0"/>
        </a:p>
      </dgm:t>
    </dgm:pt>
    <dgm:pt modelId="{9A4B97DC-D447-42A4-A121-7D441143F845}" type="parTrans" cxnId="{51E52C18-1210-492A-8311-221EAF487503}">
      <dgm:prSet/>
      <dgm:spPr/>
      <dgm:t>
        <a:bodyPr/>
        <a:lstStyle/>
        <a:p>
          <a:endParaRPr lang="en-US"/>
        </a:p>
      </dgm:t>
    </dgm:pt>
    <dgm:pt modelId="{4F24C07E-67DB-47DC-B1C1-BAD5078F8C7E}" type="sibTrans" cxnId="{51E52C18-1210-492A-8311-221EAF487503}">
      <dgm:prSet/>
      <dgm:spPr/>
      <dgm:t>
        <a:bodyPr/>
        <a:lstStyle/>
        <a:p>
          <a:endParaRPr lang="en-US"/>
        </a:p>
      </dgm:t>
    </dgm:pt>
    <dgm:pt modelId="{3C7C41E2-7A8A-4432-AFC5-5172EA9240D3}">
      <dgm:prSet phldrT="[Text]"/>
      <dgm:spPr/>
      <dgm:t>
        <a:bodyPr/>
        <a:lstStyle/>
        <a:p>
          <a:endParaRPr lang="en-US" dirty="0" smtClean="0"/>
        </a:p>
        <a:p>
          <a:r>
            <a:rPr lang="en-US" dirty="0" smtClean="0"/>
            <a:t>4.</a:t>
          </a:r>
        </a:p>
        <a:p>
          <a:r>
            <a:rPr lang="en-US" dirty="0" smtClean="0"/>
            <a:t>Disciplinary Action</a:t>
          </a:r>
          <a:endParaRPr lang="en-US" dirty="0"/>
        </a:p>
      </dgm:t>
    </dgm:pt>
    <dgm:pt modelId="{4B76B5FE-EEEC-4DAA-9471-6EAE91EB8371}" type="parTrans" cxnId="{4F37133F-2DB2-4657-8892-131BFB517BCA}">
      <dgm:prSet/>
      <dgm:spPr/>
      <dgm:t>
        <a:bodyPr/>
        <a:lstStyle/>
        <a:p>
          <a:endParaRPr lang="en-US"/>
        </a:p>
      </dgm:t>
    </dgm:pt>
    <dgm:pt modelId="{1E330AAB-69E8-4DD5-B63F-BAD7520FD3CE}" type="sibTrans" cxnId="{4F37133F-2DB2-4657-8892-131BFB517BCA}">
      <dgm:prSet/>
      <dgm:spPr/>
      <dgm:t>
        <a:bodyPr/>
        <a:lstStyle/>
        <a:p>
          <a:endParaRPr lang="en-US"/>
        </a:p>
      </dgm:t>
    </dgm:pt>
    <dgm:pt modelId="{9393ED0C-AC9D-44B6-AA5E-03F440DF0EA3}">
      <dgm:prSet phldrT="[Text]"/>
      <dgm:spPr/>
      <dgm:t>
        <a:bodyPr/>
        <a:lstStyle/>
        <a:p>
          <a:r>
            <a:rPr lang="en-US" dirty="0" smtClean="0"/>
            <a:t>AA meets with Employee 6-10 applies, pay/status impacted</a:t>
          </a:r>
          <a:endParaRPr lang="en-US" dirty="0"/>
        </a:p>
      </dgm:t>
    </dgm:pt>
    <dgm:pt modelId="{AD559487-43E1-48BC-BFCF-999124F5FBF7}" type="parTrans" cxnId="{BB421893-BE75-4CA3-A708-321B6879915B}">
      <dgm:prSet/>
      <dgm:spPr/>
      <dgm:t>
        <a:bodyPr/>
        <a:lstStyle/>
        <a:p>
          <a:endParaRPr lang="en-US"/>
        </a:p>
      </dgm:t>
    </dgm:pt>
    <dgm:pt modelId="{6FD1960B-F88B-4664-89FA-BAA8832B6E91}" type="sibTrans" cxnId="{BB421893-BE75-4CA3-A708-321B6879915B}">
      <dgm:prSet/>
      <dgm:spPr/>
      <dgm:t>
        <a:bodyPr/>
        <a:lstStyle/>
        <a:p>
          <a:endParaRPr lang="en-US"/>
        </a:p>
      </dgm:t>
    </dgm:pt>
    <dgm:pt modelId="{4F0798A4-8697-4EE2-9C7A-4254C559AF76}">
      <dgm:prSet phldrT="[Text]"/>
      <dgm:spPr/>
      <dgm:t>
        <a:bodyPr/>
        <a:lstStyle/>
        <a:p>
          <a:endParaRPr lang="en-US" dirty="0"/>
        </a:p>
      </dgm:t>
    </dgm:pt>
    <dgm:pt modelId="{F297AD81-8A29-4F98-9973-A9530BF0483E}" type="parTrans" cxnId="{E0334459-B763-41FD-902E-FB22D0ACE306}">
      <dgm:prSet/>
      <dgm:spPr/>
      <dgm:t>
        <a:bodyPr/>
        <a:lstStyle/>
        <a:p>
          <a:endParaRPr lang="en-US"/>
        </a:p>
      </dgm:t>
    </dgm:pt>
    <dgm:pt modelId="{F98446DA-4B9A-4F4B-822A-AA323287D42A}" type="sibTrans" cxnId="{E0334459-B763-41FD-902E-FB22D0ACE306}">
      <dgm:prSet/>
      <dgm:spPr/>
      <dgm:t>
        <a:bodyPr/>
        <a:lstStyle/>
        <a:p>
          <a:endParaRPr lang="en-US"/>
        </a:p>
      </dgm:t>
    </dgm:pt>
    <dgm:pt modelId="{5B22A00E-A950-4E9E-AB3B-D58727B99A91}">
      <dgm:prSet phldrT="[Text]" custT="1"/>
      <dgm:spPr/>
      <dgm:t>
        <a:bodyPr/>
        <a:lstStyle/>
        <a:p>
          <a:pPr algn="r"/>
          <a:r>
            <a:rPr lang="en-US" sz="1600" dirty="0" smtClean="0"/>
            <a:t>Supervisor documents performance issues</a:t>
          </a:r>
          <a:endParaRPr lang="en-US" sz="1600" dirty="0"/>
        </a:p>
      </dgm:t>
    </dgm:pt>
    <dgm:pt modelId="{1A203351-5CF7-4B1C-AF35-670072E362D3}" type="parTrans" cxnId="{321963CA-9B71-46CD-91BC-62DBF515EB74}">
      <dgm:prSet/>
      <dgm:spPr/>
      <dgm:t>
        <a:bodyPr/>
        <a:lstStyle/>
        <a:p>
          <a:endParaRPr lang="en-US"/>
        </a:p>
      </dgm:t>
    </dgm:pt>
    <dgm:pt modelId="{E07035E1-106C-4C58-81B2-9CF4103EC3DB}" type="sibTrans" cxnId="{321963CA-9B71-46CD-91BC-62DBF515EB74}">
      <dgm:prSet/>
      <dgm:spPr/>
      <dgm:t>
        <a:bodyPr/>
        <a:lstStyle/>
        <a:p>
          <a:endParaRPr lang="en-US"/>
        </a:p>
      </dgm:t>
    </dgm:pt>
    <dgm:pt modelId="{2C666ADA-5CA6-4E80-8385-271A3055596E}">
      <dgm:prSet phldrT="[Text]" custT="1"/>
      <dgm:spPr/>
      <dgm:t>
        <a:bodyPr/>
        <a:lstStyle/>
        <a:p>
          <a:pPr algn="r"/>
          <a:r>
            <a:rPr lang="en-US" sz="1600" dirty="0" smtClean="0"/>
            <a:t>May issue PDF or PIP</a:t>
          </a:r>
          <a:endParaRPr lang="en-US" sz="1600" dirty="0"/>
        </a:p>
      </dgm:t>
    </dgm:pt>
    <dgm:pt modelId="{ECDBCFA6-3397-41BF-8BDB-FDF6B8FA56E2}" type="parTrans" cxnId="{CE3BD4CF-AD19-45A3-A5C0-9DCBC118D059}">
      <dgm:prSet/>
      <dgm:spPr/>
      <dgm:t>
        <a:bodyPr/>
        <a:lstStyle/>
        <a:p>
          <a:endParaRPr lang="en-US"/>
        </a:p>
      </dgm:t>
    </dgm:pt>
    <dgm:pt modelId="{9B5B9947-223D-4072-A49F-D335A8D0C47B}" type="sibTrans" cxnId="{CE3BD4CF-AD19-45A3-A5C0-9DCBC118D059}">
      <dgm:prSet/>
      <dgm:spPr/>
      <dgm:t>
        <a:bodyPr/>
        <a:lstStyle/>
        <a:p>
          <a:endParaRPr lang="en-US"/>
        </a:p>
      </dgm:t>
    </dgm:pt>
    <dgm:pt modelId="{8F538C0B-BE79-467B-B0F6-91D0F5FF242E}" type="pres">
      <dgm:prSet presAssocID="{FD56775D-AA1A-405E-9E2B-FA22A176BA3E}" presName="cycleMatrixDiagram" presStyleCnt="0">
        <dgm:presLayoutVars>
          <dgm:chMax val="1"/>
          <dgm:dir/>
          <dgm:animLvl val="lvl"/>
          <dgm:resizeHandles val="exact"/>
        </dgm:presLayoutVars>
      </dgm:prSet>
      <dgm:spPr/>
      <dgm:t>
        <a:bodyPr/>
        <a:lstStyle/>
        <a:p>
          <a:endParaRPr lang="en-US"/>
        </a:p>
      </dgm:t>
    </dgm:pt>
    <dgm:pt modelId="{8871ED84-9D76-4E26-9A92-FBAB4969C315}" type="pres">
      <dgm:prSet presAssocID="{FD56775D-AA1A-405E-9E2B-FA22A176BA3E}" presName="children" presStyleCnt="0"/>
      <dgm:spPr/>
    </dgm:pt>
    <dgm:pt modelId="{F494ED0D-5D71-4710-B5CA-10C9ED255B4A}" type="pres">
      <dgm:prSet presAssocID="{FD56775D-AA1A-405E-9E2B-FA22A176BA3E}" presName="child1group" presStyleCnt="0"/>
      <dgm:spPr/>
    </dgm:pt>
    <dgm:pt modelId="{39110367-3231-46AB-821B-3C3653D5230C}" type="pres">
      <dgm:prSet presAssocID="{FD56775D-AA1A-405E-9E2B-FA22A176BA3E}" presName="child1" presStyleLbl="bgAcc1" presStyleIdx="0" presStyleCnt="4" custScaleX="146222" custLinFactNeighborX="-11928" custLinFactNeighborY="13150"/>
      <dgm:spPr/>
      <dgm:t>
        <a:bodyPr/>
        <a:lstStyle/>
        <a:p>
          <a:endParaRPr lang="en-US"/>
        </a:p>
      </dgm:t>
    </dgm:pt>
    <dgm:pt modelId="{B15FA8C7-CE4C-4BB7-8FC6-9D5BBD2643FC}" type="pres">
      <dgm:prSet presAssocID="{FD56775D-AA1A-405E-9E2B-FA22A176BA3E}" presName="child1Text" presStyleLbl="bgAcc1" presStyleIdx="0" presStyleCnt="4">
        <dgm:presLayoutVars>
          <dgm:bulletEnabled val="1"/>
        </dgm:presLayoutVars>
      </dgm:prSet>
      <dgm:spPr/>
      <dgm:t>
        <a:bodyPr/>
        <a:lstStyle/>
        <a:p>
          <a:endParaRPr lang="en-US"/>
        </a:p>
      </dgm:t>
    </dgm:pt>
    <dgm:pt modelId="{B168440E-2A7F-4D57-BFE6-2261C1509945}" type="pres">
      <dgm:prSet presAssocID="{FD56775D-AA1A-405E-9E2B-FA22A176BA3E}" presName="child2group" presStyleCnt="0"/>
      <dgm:spPr/>
    </dgm:pt>
    <dgm:pt modelId="{9E1335C7-3912-46A3-BB4B-1035742EF664}" type="pres">
      <dgm:prSet presAssocID="{FD56775D-AA1A-405E-9E2B-FA22A176BA3E}" presName="child2" presStyleLbl="bgAcc1" presStyleIdx="1" presStyleCnt="4" custScaleX="162376" custLinFactNeighborX="11928" custLinFactNeighborY="13150"/>
      <dgm:spPr/>
      <dgm:t>
        <a:bodyPr/>
        <a:lstStyle/>
        <a:p>
          <a:endParaRPr lang="en-US"/>
        </a:p>
      </dgm:t>
    </dgm:pt>
    <dgm:pt modelId="{1D92D617-FA0E-4DDC-8C56-2D2B6FF94AA7}" type="pres">
      <dgm:prSet presAssocID="{FD56775D-AA1A-405E-9E2B-FA22A176BA3E}" presName="child2Text" presStyleLbl="bgAcc1" presStyleIdx="1" presStyleCnt="4">
        <dgm:presLayoutVars>
          <dgm:bulletEnabled val="1"/>
        </dgm:presLayoutVars>
      </dgm:prSet>
      <dgm:spPr/>
      <dgm:t>
        <a:bodyPr/>
        <a:lstStyle/>
        <a:p>
          <a:endParaRPr lang="en-US"/>
        </a:p>
      </dgm:t>
    </dgm:pt>
    <dgm:pt modelId="{686AA154-2060-4421-9910-0894E3CF517A}" type="pres">
      <dgm:prSet presAssocID="{FD56775D-AA1A-405E-9E2B-FA22A176BA3E}" presName="child3group" presStyleCnt="0"/>
      <dgm:spPr/>
    </dgm:pt>
    <dgm:pt modelId="{8EAAF7FB-8726-486E-9CF3-9D2B08B602BC}" type="pres">
      <dgm:prSet presAssocID="{FD56775D-AA1A-405E-9E2B-FA22A176BA3E}" presName="child3" presStyleLbl="bgAcc1" presStyleIdx="2" presStyleCnt="4" custScaleX="161413" custLinFactNeighborX="11928" custLinFactNeighborY="-9205"/>
      <dgm:spPr/>
      <dgm:t>
        <a:bodyPr/>
        <a:lstStyle/>
        <a:p>
          <a:endParaRPr lang="en-US"/>
        </a:p>
      </dgm:t>
    </dgm:pt>
    <dgm:pt modelId="{C87F0B36-F492-4985-96DB-172F111508B3}" type="pres">
      <dgm:prSet presAssocID="{FD56775D-AA1A-405E-9E2B-FA22A176BA3E}" presName="child3Text" presStyleLbl="bgAcc1" presStyleIdx="2" presStyleCnt="4">
        <dgm:presLayoutVars>
          <dgm:bulletEnabled val="1"/>
        </dgm:presLayoutVars>
      </dgm:prSet>
      <dgm:spPr/>
      <dgm:t>
        <a:bodyPr/>
        <a:lstStyle/>
        <a:p>
          <a:endParaRPr lang="en-US"/>
        </a:p>
      </dgm:t>
    </dgm:pt>
    <dgm:pt modelId="{B63A6A6F-CFBA-40FD-B092-F0E709F45059}" type="pres">
      <dgm:prSet presAssocID="{FD56775D-AA1A-405E-9E2B-FA22A176BA3E}" presName="child4group" presStyleCnt="0"/>
      <dgm:spPr/>
    </dgm:pt>
    <dgm:pt modelId="{A3D9A9CE-AA0A-4E15-84B7-E1B74B6FD022}" type="pres">
      <dgm:prSet presAssocID="{FD56775D-AA1A-405E-9E2B-FA22A176BA3E}" presName="child4" presStyleLbl="bgAcc1" presStyleIdx="3" presStyleCnt="4" custScaleX="141618" custLinFactNeighborX="-14223" custLinFactNeighborY="-9205"/>
      <dgm:spPr/>
      <dgm:t>
        <a:bodyPr/>
        <a:lstStyle/>
        <a:p>
          <a:endParaRPr lang="en-US"/>
        </a:p>
      </dgm:t>
    </dgm:pt>
    <dgm:pt modelId="{EF786B3E-7268-4B9D-BEFB-E05558A4F8D7}" type="pres">
      <dgm:prSet presAssocID="{FD56775D-AA1A-405E-9E2B-FA22A176BA3E}" presName="child4Text" presStyleLbl="bgAcc1" presStyleIdx="3" presStyleCnt="4">
        <dgm:presLayoutVars>
          <dgm:bulletEnabled val="1"/>
        </dgm:presLayoutVars>
      </dgm:prSet>
      <dgm:spPr/>
      <dgm:t>
        <a:bodyPr/>
        <a:lstStyle/>
        <a:p>
          <a:endParaRPr lang="en-US"/>
        </a:p>
      </dgm:t>
    </dgm:pt>
    <dgm:pt modelId="{4B650EC6-0AB1-44AE-A504-F048BC1D15FC}" type="pres">
      <dgm:prSet presAssocID="{FD56775D-AA1A-405E-9E2B-FA22A176BA3E}" presName="childPlaceholder" presStyleCnt="0"/>
      <dgm:spPr/>
    </dgm:pt>
    <dgm:pt modelId="{F6AF9F81-4FE1-4B0F-887F-7E45A83A0F38}" type="pres">
      <dgm:prSet presAssocID="{FD56775D-AA1A-405E-9E2B-FA22A176BA3E}" presName="circle" presStyleCnt="0"/>
      <dgm:spPr/>
    </dgm:pt>
    <dgm:pt modelId="{F0E7DA30-D97B-4F8F-B35F-F056613BCBDA}" type="pres">
      <dgm:prSet presAssocID="{FD56775D-AA1A-405E-9E2B-FA22A176BA3E}" presName="quadrant1" presStyleLbl="node1" presStyleIdx="0" presStyleCnt="4">
        <dgm:presLayoutVars>
          <dgm:chMax val="1"/>
          <dgm:bulletEnabled val="1"/>
        </dgm:presLayoutVars>
      </dgm:prSet>
      <dgm:spPr/>
      <dgm:t>
        <a:bodyPr/>
        <a:lstStyle/>
        <a:p>
          <a:endParaRPr lang="en-US"/>
        </a:p>
      </dgm:t>
    </dgm:pt>
    <dgm:pt modelId="{FB6F71E3-CFF9-4773-8255-A1B607DC2CCB}" type="pres">
      <dgm:prSet presAssocID="{FD56775D-AA1A-405E-9E2B-FA22A176BA3E}" presName="quadrant2" presStyleLbl="node1" presStyleIdx="1" presStyleCnt="4">
        <dgm:presLayoutVars>
          <dgm:chMax val="1"/>
          <dgm:bulletEnabled val="1"/>
        </dgm:presLayoutVars>
      </dgm:prSet>
      <dgm:spPr/>
      <dgm:t>
        <a:bodyPr/>
        <a:lstStyle/>
        <a:p>
          <a:endParaRPr lang="en-US"/>
        </a:p>
      </dgm:t>
    </dgm:pt>
    <dgm:pt modelId="{5D5B5F54-D25B-454C-BBA2-FDE7EDC46056}" type="pres">
      <dgm:prSet presAssocID="{FD56775D-AA1A-405E-9E2B-FA22A176BA3E}" presName="quadrant3" presStyleLbl="node1" presStyleIdx="2" presStyleCnt="4">
        <dgm:presLayoutVars>
          <dgm:chMax val="1"/>
          <dgm:bulletEnabled val="1"/>
        </dgm:presLayoutVars>
      </dgm:prSet>
      <dgm:spPr/>
      <dgm:t>
        <a:bodyPr/>
        <a:lstStyle/>
        <a:p>
          <a:endParaRPr lang="en-US"/>
        </a:p>
      </dgm:t>
    </dgm:pt>
    <dgm:pt modelId="{CE41B560-A092-4A8E-A9F0-3DC31DB7F8BF}" type="pres">
      <dgm:prSet presAssocID="{FD56775D-AA1A-405E-9E2B-FA22A176BA3E}" presName="quadrant4" presStyleLbl="node1" presStyleIdx="3" presStyleCnt="4">
        <dgm:presLayoutVars>
          <dgm:chMax val="1"/>
          <dgm:bulletEnabled val="1"/>
        </dgm:presLayoutVars>
      </dgm:prSet>
      <dgm:spPr/>
      <dgm:t>
        <a:bodyPr/>
        <a:lstStyle/>
        <a:p>
          <a:endParaRPr lang="en-US"/>
        </a:p>
      </dgm:t>
    </dgm:pt>
    <dgm:pt modelId="{4BF968B1-43E8-4E5A-ABA6-361489E993BD}" type="pres">
      <dgm:prSet presAssocID="{FD56775D-AA1A-405E-9E2B-FA22A176BA3E}" presName="quadrantPlaceholder" presStyleCnt="0"/>
      <dgm:spPr/>
    </dgm:pt>
    <dgm:pt modelId="{D9F5D82E-33F4-47C6-A67A-D5D35307D970}" type="pres">
      <dgm:prSet presAssocID="{FD56775D-AA1A-405E-9E2B-FA22A176BA3E}" presName="center1" presStyleLbl="fgShp" presStyleIdx="0" presStyleCnt="2"/>
      <dgm:spPr>
        <a:solidFill>
          <a:schemeClr val="tx2">
            <a:lumMod val="60000"/>
            <a:lumOff val="40000"/>
          </a:schemeClr>
        </a:solidFill>
      </dgm:spPr>
      <dgm:t>
        <a:bodyPr/>
        <a:lstStyle/>
        <a:p>
          <a:endParaRPr lang="en-US"/>
        </a:p>
      </dgm:t>
    </dgm:pt>
    <dgm:pt modelId="{9C88920F-BBC0-4786-A007-1FCE83A38AC3}" type="pres">
      <dgm:prSet presAssocID="{FD56775D-AA1A-405E-9E2B-FA22A176BA3E}" presName="center2" presStyleLbl="fgShp" presStyleIdx="1" presStyleCnt="2" custLinFactNeighborX="-21" custLinFactNeighborY="4749"/>
      <dgm:spPr>
        <a:solidFill>
          <a:schemeClr val="tx2">
            <a:lumMod val="60000"/>
            <a:lumOff val="40000"/>
          </a:schemeClr>
        </a:solidFill>
      </dgm:spPr>
      <dgm:t>
        <a:bodyPr/>
        <a:lstStyle/>
        <a:p>
          <a:endParaRPr lang="en-US"/>
        </a:p>
      </dgm:t>
    </dgm:pt>
  </dgm:ptLst>
  <dgm:cxnLst>
    <dgm:cxn modelId="{7B97F19E-7234-42B5-B58B-81AC19D3E095}" srcId="{FD56775D-AA1A-405E-9E2B-FA22A176BA3E}" destId="{1BEFBC1C-08F3-4BBC-95E7-3D385C497DB6}" srcOrd="2" destOrd="0" parTransId="{336FAD4A-0050-4257-9D36-8D338056D826}" sibTransId="{14A31F57-452D-41B6-9C9D-EDD1CD80AE9A}"/>
    <dgm:cxn modelId="{26403BFF-2A78-4834-8209-E943EC705F87}" type="presOf" srcId="{FD56775D-AA1A-405E-9E2B-FA22A176BA3E}" destId="{8F538C0B-BE79-467B-B0F6-91D0F5FF242E}" srcOrd="0" destOrd="0" presId="urn:microsoft.com/office/officeart/2005/8/layout/cycle4"/>
    <dgm:cxn modelId="{E0382489-A3BE-4C7D-8478-846B51F8CF59}" type="presOf" srcId="{B09209AF-3414-48F2-A9D6-6E0395FE47B0}" destId="{39110367-3231-46AB-821B-3C3653D5230C}" srcOrd="0" destOrd="0" presId="urn:microsoft.com/office/officeart/2005/8/layout/cycle4"/>
    <dgm:cxn modelId="{C93BF357-515A-4604-B5E5-A420026346BB}" type="presOf" srcId="{4AC95956-E8FE-4860-BD8F-13DCE388716A}" destId="{F0E7DA30-D97B-4F8F-B35F-F056613BCBDA}" srcOrd="0" destOrd="0" presId="urn:microsoft.com/office/officeart/2005/8/layout/cycle4"/>
    <dgm:cxn modelId="{CE3BD4CF-AD19-45A3-A5C0-9DCBC118D059}" srcId="{11C4906D-C40A-45FA-A320-3EB943E61FA1}" destId="{2C666ADA-5CA6-4E80-8385-271A3055596E}" srcOrd="2" destOrd="0" parTransId="{ECDBCFA6-3397-41BF-8BDB-FDF6B8FA56E2}" sibTransId="{9B5B9947-223D-4072-A49F-D335A8D0C47B}"/>
    <dgm:cxn modelId="{A87BBC3A-85C5-4111-BFD2-28098EE1925F}" type="presOf" srcId="{2C666ADA-5CA6-4E80-8385-271A3055596E}" destId="{9E1335C7-3912-46A3-BB4B-1035742EF664}" srcOrd="0" destOrd="2" presId="urn:microsoft.com/office/officeart/2005/8/layout/cycle4"/>
    <dgm:cxn modelId="{AB68B375-B83B-43FC-B5EF-10CB13866048}" type="presOf" srcId="{C4BBE8D5-483A-418A-906A-2124B1B10862}" destId="{9E1335C7-3912-46A3-BB4B-1035742EF664}" srcOrd="0" destOrd="0" presId="urn:microsoft.com/office/officeart/2005/8/layout/cycle4"/>
    <dgm:cxn modelId="{BB421893-BE75-4CA3-A708-321B6879915B}" srcId="{3C7C41E2-7A8A-4432-AFC5-5172EA9240D3}" destId="{9393ED0C-AC9D-44B6-AA5E-03F440DF0EA3}" srcOrd="0" destOrd="0" parTransId="{AD559487-43E1-48BC-BFCF-999124F5FBF7}" sibTransId="{6FD1960B-F88B-4664-89FA-BAA8832B6E91}"/>
    <dgm:cxn modelId="{F9D1AB1A-A758-4203-969F-05580A6E4A79}" srcId="{FD56775D-AA1A-405E-9E2B-FA22A176BA3E}" destId="{11C4906D-C40A-45FA-A320-3EB943E61FA1}" srcOrd="1" destOrd="0" parTransId="{3F300461-016F-4535-A580-AD11167FE3C2}" sibTransId="{7003B0D7-06EB-4D3D-9C0B-A833CB69C791}"/>
    <dgm:cxn modelId="{1646973A-9748-4A2A-A108-F90F3FED1130}" type="presOf" srcId="{3C7C41E2-7A8A-4432-AFC5-5172EA9240D3}" destId="{CE41B560-A092-4A8E-A9F0-3DC31DB7F8BF}" srcOrd="0" destOrd="0" presId="urn:microsoft.com/office/officeart/2005/8/layout/cycle4"/>
    <dgm:cxn modelId="{4F37133F-2DB2-4657-8892-131BFB517BCA}" srcId="{FD56775D-AA1A-405E-9E2B-FA22A176BA3E}" destId="{3C7C41E2-7A8A-4432-AFC5-5172EA9240D3}" srcOrd="3" destOrd="0" parTransId="{4B76B5FE-EEEC-4DAA-9471-6EAE91EB8371}" sibTransId="{1E330AAB-69E8-4DD5-B63F-BAD7520FD3CE}"/>
    <dgm:cxn modelId="{A6F9630C-33C4-48A1-B036-44FC26133EDA}" type="presOf" srcId="{9393ED0C-AC9D-44B6-AA5E-03F440DF0EA3}" destId="{A3D9A9CE-AA0A-4E15-84B7-E1B74B6FD022}" srcOrd="0" destOrd="0" presId="urn:microsoft.com/office/officeart/2005/8/layout/cycle4"/>
    <dgm:cxn modelId="{5C792601-1939-4857-81CA-DB2F545AFE52}" type="presOf" srcId="{C96A445D-C1E7-41CB-A312-CFC6041EE80C}" destId="{8EAAF7FB-8726-486E-9CF3-9D2B08B602BC}" srcOrd="0" destOrd="0" presId="urn:microsoft.com/office/officeart/2005/8/layout/cycle4"/>
    <dgm:cxn modelId="{70C8F1AC-3CFB-42CD-9CCA-30DBE08A3FF2}" type="presOf" srcId="{9393ED0C-AC9D-44B6-AA5E-03F440DF0EA3}" destId="{EF786B3E-7268-4B9D-BEFB-E05558A4F8D7}" srcOrd="1" destOrd="0" presId="urn:microsoft.com/office/officeart/2005/8/layout/cycle4"/>
    <dgm:cxn modelId="{F3F55311-7220-47A3-91C2-0F608DE4F87F}" type="presOf" srcId="{5B22A00E-A950-4E9E-AB3B-D58727B99A91}" destId="{1D92D617-FA0E-4DDC-8C56-2D2B6FF94AA7}" srcOrd="1" destOrd="1" presId="urn:microsoft.com/office/officeart/2005/8/layout/cycle4"/>
    <dgm:cxn modelId="{69D87C68-1891-405B-8F78-2FC1BCC97BFE}" type="presOf" srcId="{B09209AF-3414-48F2-A9D6-6E0395FE47B0}" destId="{B15FA8C7-CE4C-4BB7-8FC6-9D5BBD2643FC}" srcOrd="1" destOrd="0" presId="urn:microsoft.com/office/officeart/2005/8/layout/cycle4"/>
    <dgm:cxn modelId="{29AB267B-D8D6-4D12-A1C3-7585B002F184}" type="presOf" srcId="{4F0798A4-8697-4EE2-9C7A-4254C559AF76}" destId="{A3D9A9CE-AA0A-4E15-84B7-E1B74B6FD022}" srcOrd="0" destOrd="1" presId="urn:microsoft.com/office/officeart/2005/8/layout/cycle4"/>
    <dgm:cxn modelId="{67E835AF-F160-4CBD-BE4A-44E5B7486498}" type="presOf" srcId="{2C666ADA-5CA6-4E80-8385-271A3055596E}" destId="{1D92D617-FA0E-4DDC-8C56-2D2B6FF94AA7}" srcOrd="1" destOrd="2" presId="urn:microsoft.com/office/officeart/2005/8/layout/cycle4"/>
    <dgm:cxn modelId="{A571E8F4-1786-4931-865B-C820CD8FB990}" type="presOf" srcId="{5B22A00E-A950-4E9E-AB3B-D58727B99A91}" destId="{9E1335C7-3912-46A3-BB4B-1035742EF664}" srcOrd="0" destOrd="1" presId="urn:microsoft.com/office/officeart/2005/8/layout/cycle4"/>
    <dgm:cxn modelId="{288F4358-7B30-413A-976A-A2E6DC44031D}" srcId="{4AC95956-E8FE-4860-BD8F-13DCE388716A}" destId="{B09209AF-3414-48F2-A9D6-6E0395FE47B0}" srcOrd="0" destOrd="0" parTransId="{09E6056A-077D-41DE-8C3A-592B0DE3B416}" sibTransId="{C0B93E3E-EB24-4489-A0E5-9D5FC7B81396}"/>
    <dgm:cxn modelId="{E0334459-B763-41FD-902E-FB22D0ACE306}" srcId="{3C7C41E2-7A8A-4432-AFC5-5172EA9240D3}" destId="{4F0798A4-8697-4EE2-9C7A-4254C559AF76}" srcOrd="1" destOrd="0" parTransId="{F297AD81-8A29-4F98-9973-A9530BF0483E}" sibTransId="{F98446DA-4B9A-4F4B-822A-AA323287D42A}"/>
    <dgm:cxn modelId="{2D84AFE8-781C-4F0A-A038-511C30F98221}" srcId="{FD56775D-AA1A-405E-9E2B-FA22A176BA3E}" destId="{4AC95956-E8FE-4860-BD8F-13DCE388716A}" srcOrd="0" destOrd="0" parTransId="{9B33E8A5-D7CD-426A-9B62-21698C7BEEF1}" sibTransId="{0C51C617-3A5A-46E2-AC26-996D53FCAB25}"/>
    <dgm:cxn modelId="{FF2D6174-7F24-49B9-B390-D74CAFBDAE0D}" srcId="{11C4906D-C40A-45FA-A320-3EB943E61FA1}" destId="{C4BBE8D5-483A-418A-906A-2124B1B10862}" srcOrd="0" destOrd="0" parTransId="{E27364DD-655D-4373-A010-0FB7058F0D74}" sibTransId="{CC0BEF94-84D2-4E11-8A97-64BDF8A7359D}"/>
    <dgm:cxn modelId="{AEE36A31-691E-49CF-8A5D-D969418F894F}" type="presOf" srcId="{1BEFBC1C-08F3-4BBC-95E7-3D385C497DB6}" destId="{5D5B5F54-D25B-454C-BBA2-FDE7EDC46056}" srcOrd="0" destOrd="0" presId="urn:microsoft.com/office/officeart/2005/8/layout/cycle4"/>
    <dgm:cxn modelId="{41437392-5B44-4B7D-99D2-87BA8A7A8512}" type="presOf" srcId="{C96A445D-C1E7-41CB-A312-CFC6041EE80C}" destId="{C87F0B36-F492-4985-96DB-172F111508B3}" srcOrd="1" destOrd="0" presId="urn:microsoft.com/office/officeart/2005/8/layout/cycle4"/>
    <dgm:cxn modelId="{321963CA-9B71-46CD-91BC-62DBF515EB74}" srcId="{11C4906D-C40A-45FA-A320-3EB943E61FA1}" destId="{5B22A00E-A950-4E9E-AB3B-D58727B99A91}" srcOrd="1" destOrd="0" parTransId="{1A203351-5CF7-4B1C-AF35-670072E362D3}" sibTransId="{E07035E1-106C-4C58-81B2-9CF4103EC3DB}"/>
    <dgm:cxn modelId="{1A3BA810-D470-4E01-9C2B-4314BAD20535}" type="presOf" srcId="{C4BBE8D5-483A-418A-906A-2124B1B10862}" destId="{1D92D617-FA0E-4DDC-8C56-2D2B6FF94AA7}" srcOrd="1" destOrd="0" presId="urn:microsoft.com/office/officeart/2005/8/layout/cycle4"/>
    <dgm:cxn modelId="{1F553B97-801A-4F2D-8740-263FE1155390}" type="presOf" srcId="{4F0798A4-8697-4EE2-9C7A-4254C559AF76}" destId="{EF786B3E-7268-4B9D-BEFB-E05558A4F8D7}" srcOrd="1" destOrd="1" presId="urn:microsoft.com/office/officeart/2005/8/layout/cycle4"/>
    <dgm:cxn modelId="{51E52C18-1210-492A-8311-221EAF487503}" srcId="{1BEFBC1C-08F3-4BBC-95E7-3D385C497DB6}" destId="{C96A445D-C1E7-41CB-A312-CFC6041EE80C}" srcOrd="0" destOrd="0" parTransId="{9A4B97DC-D447-42A4-A121-7D441143F845}" sibTransId="{4F24C07E-67DB-47DC-B1C1-BAD5078F8C7E}"/>
    <dgm:cxn modelId="{3F733AAB-4852-4FA7-A7B7-DC6D589A653C}" type="presOf" srcId="{11C4906D-C40A-45FA-A320-3EB943E61FA1}" destId="{FB6F71E3-CFF9-4773-8255-A1B607DC2CCB}" srcOrd="0" destOrd="0" presId="urn:microsoft.com/office/officeart/2005/8/layout/cycle4"/>
    <dgm:cxn modelId="{3E005A25-A4DD-4C41-90E1-D394745EB2E8}" type="presParOf" srcId="{8F538C0B-BE79-467B-B0F6-91D0F5FF242E}" destId="{8871ED84-9D76-4E26-9A92-FBAB4969C315}" srcOrd="0" destOrd="0" presId="urn:microsoft.com/office/officeart/2005/8/layout/cycle4"/>
    <dgm:cxn modelId="{595E57C4-4FEF-4E31-A624-677FCAA554B8}" type="presParOf" srcId="{8871ED84-9D76-4E26-9A92-FBAB4969C315}" destId="{F494ED0D-5D71-4710-B5CA-10C9ED255B4A}" srcOrd="0" destOrd="0" presId="urn:microsoft.com/office/officeart/2005/8/layout/cycle4"/>
    <dgm:cxn modelId="{C31F06DC-0715-4514-BB0F-CBD4974E206D}" type="presParOf" srcId="{F494ED0D-5D71-4710-B5CA-10C9ED255B4A}" destId="{39110367-3231-46AB-821B-3C3653D5230C}" srcOrd="0" destOrd="0" presId="urn:microsoft.com/office/officeart/2005/8/layout/cycle4"/>
    <dgm:cxn modelId="{97265452-2175-40F0-8F39-077B8E86D725}" type="presParOf" srcId="{F494ED0D-5D71-4710-B5CA-10C9ED255B4A}" destId="{B15FA8C7-CE4C-4BB7-8FC6-9D5BBD2643FC}" srcOrd="1" destOrd="0" presId="urn:microsoft.com/office/officeart/2005/8/layout/cycle4"/>
    <dgm:cxn modelId="{B130A361-974A-477C-89D0-24DE5330F797}" type="presParOf" srcId="{8871ED84-9D76-4E26-9A92-FBAB4969C315}" destId="{B168440E-2A7F-4D57-BFE6-2261C1509945}" srcOrd="1" destOrd="0" presId="urn:microsoft.com/office/officeart/2005/8/layout/cycle4"/>
    <dgm:cxn modelId="{95639339-8A24-428D-B8CC-93DA60F06103}" type="presParOf" srcId="{B168440E-2A7F-4D57-BFE6-2261C1509945}" destId="{9E1335C7-3912-46A3-BB4B-1035742EF664}" srcOrd="0" destOrd="0" presId="urn:microsoft.com/office/officeart/2005/8/layout/cycle4"/>
    <dgm:cxn modelId="{D058846A-E80E-44F8-8FA4-D68C262CF83D}" type="presParOf" srcId="{B168440E-2A7F-4D57-BFE6-2261C1509945}" destId="{1D92D617-FA0E-4DDC-8C56-2D2B6FF94AA7}" srcOrd="1" destOrd="0" presId="urn:microsoft.com/office/officeart/2005/8/layout/cycle4"/>
    <dgm:cxn modelId="{F754EE52-9304-45BE-9440-8CFC20E989E1}" type="presParOf" srcId="{8871ED84-9D76-4E26-9A92-FBAB4969C315}" destId="{686AA154-2060-4421-9910-0894E3CF517A}" srcOrd="2" destOrd="0" presId="urn:microsoft.com/office/officeart/2005/8/layout/cycle4"/>
    <dgm:cxn modelId="{CA60049E-9DEB-418A-9EF1-0D63D54B0273}" type="presParOf" srcId="{686AA154-2060-4421-9910-0894E3CF517A}" destId="{8EAAF7FB-8726-486E-9CF3-9D2B08B602BC}" srcOrd="0" destOrd="0" presId="urn:microsoft.com/office/officeart/2005/8/layout/cycle4"/>
    <dgm:cxn modelId="{548D6A5E-55E7-4B31-8EA2-361B149E8D77}" type="presParOf" srcId="{686AA154-2060-4421-9910-0894E3CF517A}" destId="{C87F0B36-F492-4985-96DB-172F111508B3}" srcOrd="1" destOrd="0" presId="urn:microsoft.com/office/officeart/2005/8/layout/cycle4"/>
    <dgm:cxn modelId="{3F50FE7C-5DFD-451F-9ADE-D0E03AD0D832}" type="presParOf" srcId="{8871ED84-9D76-4E26-9A92-FBAB4969C315}" destId="{B63A6A6F-CFBA-40FD-B092-F0E709F45059}" srcOrd="3" destOrd="0" presId="urn:microsoft.com/office/officeart/2005/8/layout/cycle4"/>
    <dgm:cxn modelId="{312712BC-86AB-4C68-9E5D-69D35CA1BDB1}" type="presParOf" srcId="{B63A6A6F-CFBA-40FD-B092-F0E709F45059}" destId="{A3D9A9CE-AA0A-4E15-84B7-E1B74B6FD022}" srcOrd="0" destOrd="0" presId="urn:microsoft.com/office/officeart/2005/8/layout/cycle4"/>
    <dgm:cxn modelId="{8F3195DF-310E-48EF-A77A-BE890DD9B1C5}" type="presParOf" srcId="{B63A6A6F-CFBA-40FD-B092-F0E709F45059}" destId="{EF786B3E-7268-4B9D-BEFB-E05558A4F8D7}" srcOrd="1" destOrd="0" presId="urn:microsoft.com/office/officeart/2005/8/layout/cycle4"/>
    <dgm:cxn modelId="{72CAF282-CB09-481C-BD6D-358FC0FAD06F}" type="presParOf" srcId="{8871ED84-9D76-4E26-9A92-FBAB4969C315}" destId="{4B650EC6-0AB1-44AE-A504-F048BC1D15FC}" srcOrd="4" destOrd="0" presId="urn:microsoft.com/office/officeart/2005/8/layout/cycle4"/>
    <dgm:cxn modelId="{9DA1FE25-138D-493C-B574-9B9B2BA32F18}" type="presParOf" srcId="{8F538C0B-BE79-467B-B0F6-91D0F5FF242E}" destId="{F6AF9F81-4FE1-4B0F-887F-7E45A83A0F38}" srcOrd="1" destOrd="0" presId="urn:microsoft.com/office/officeart/2005/8/layout/cycle4"/>
    <dgm:cxn modelId="{C9045B48-D618-4BAA-9085-390C7E087849}" type="presParOf" srcId="{F6AF9F81-4FE1-4B0F-887F-7E45A83A0F38}" destId="{F0E7DA30-D97B-4F8F-B35F-F056613BCBDA}" srcOrd="0" destOrd="0" presId="urn:microsoft.com/office/officeart/2005/8/layout/cycle4"/>
    <dgm:cxn modelId="{9DD80D60-3744-4208-B699-FD39F6B210D7}" type="presParOf" srcId="{F6AF9F81-4FE1-4B0F-887F-7E45A83A0F38}" destId="{FB6F71E3-CFF9-4773-8255-A1B607DC2CCB}" srcOrd="1" destOrd="0" presId="urn:microsoft.com/office/officeart/2005/8/layout/cycle4"/>
    <dgm:cxn modelId="{E19C4666-EC7A-4AD1-970E-2BCADB495E76}" type="presParOf" srcId="{F6AF9F81-4FE1-4B0F-887F-7E45A83A0F38}" destId="{5D5B5F54-D25B-454C-BBA2-FDE7EDC46056}" srcOrd="2" destOrd="0" presId="urn:microsoft.com/office/officeart/2005/8/layout/cycle4"/>
    <dgm:cxn modelId="{D512D8B0-4D65-4193-8377-074D79E5A156}" type="presParOf" srcId="{F6AF9F81-4FE1-4B0F-887F-7E45A83A0F38}" destId="{CE41B560-A092-4A8E-A9F0-3DC31DB7F8BF}" srcOrd="3" destOrd="0" presId="urn:microsoft.com/office/officeart/2005/8/layout/cycle4"/>
    <dgm:cxn modelId="{71966F30-A6B5-474A-8075-9FCCE3CC0272}" type="presParOf" srcId="{F6AF9F81-4FE1-4B0F-887F-7E45A83A0F38}" destId="{4BF968B1-43E8-4E5A-ABA6-361489E993BD}" srcOrd="4" destOrd="0" presId="urn:microsoft.com/office/officeart/2005/8/layout/cycle4"/>
    <dgm:cxn modelId="{079997C9-7CFC-438D-ADBF-663B982330DD}" type="presParOf" srcId="{8F538C0B-BE79-467B-B0F6-91D0F5FF242E}" destId="{D9F5D82E-33F4-47C6-A67A-D5D35307D970}" srcOrd="2" destOrd="0" presId="urn:microsoft.com/office/officeart/2005/8/layout/cycle4"/>
    <dgm:cxn modelId="{259BB70C-2B58-48A7-98AA-D8B6CCE88077}" type="presParOf" srcId="{8F538C0B-BE79-467B-B0F6-91D0F5FF242E}" destId="{9C88920F-BBC0-4786-A007-1FCE83A38AC3}" srcOrd="3" destOrd="0" presId="urn:microsoft.com/office/officeart/2005/8/layout/cycle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56775D-AA1A-405E-9E2B-FA22A176BA3E}" type="doc">
      <dgm:prSet loTypeId="urn:microsoft.com/office/officeart/2005/8/layout/cycle4" loCatId="relationship" qsTypeId="urn:microsoft.com/office/officeart/2005/8/quickstyle/simple5" qsCatId="simple" csTypeId="urn:microsoft.com/office/officeart/2005/8/colors/accent1_2" csCatId="accent1" phldr="1"/>
      <dgm:spPr/>
      <dgm:t>
        <a:bodyPr/>
        <a:lstStyle/>
        <a:p>
          <a:endParaRPr lang="en-US"/>
        </a:p>
      </dgm:t>
    </dgm:pt>
    <dgm:pt modelId="{4AC95956-E8FE-4860-BD8F-13DCE388716A}">
      <dgm:prSet phldrT="[Text]"/>
      <dgm:spPr/>
      <dgm:t>
        <a:bodyPr anchor="t"/>
        <a:lstStyle/>
        <a:p>
          <a:r>
            <a:rPr lang="en-US" dirty="0" smtClean="0"/>
            <a:t>1. Performance Management</a:t>
          </a:r>
          <a:endParaRPr lang="en-US" dirty="0"/>
        </a:p>
      </dgm:t>
    </dgm:pt>
    <dgm:pt modelId="{9B33E8A5-D7CD-426A-9B62-21698C7BEEF1}" type="parTrans" cxnId="{2D84AFE8-781C-4F0A-A038-511C30F98221}">
      <dgm:prSet/>
      <dgm:spPr/>
      <dgm:t>
        <a:bodyPr/>
        <a:lstStyle/>
        <a:p>
          <a:endParaRPr lang="en-US"/>
        </a:p>
      </dgm:t>
    </dgm:pt>
    <dgm:pt modelId="{0C51C617-3A5A-46E2-AC26-996D53FCAB25}" type="sibTrans" cxnId="{2D84AFE8-781C-4F0A-A038-511C30F98221}">
      <dgm:prSet/>
      <dgm:spPr/>
      <dgm:t>
        <a:bodyPr/>
        <a:lstStyle/>
        <a:p>
          <a:endParaRPr lang="en-US"/>
        </a:p>
      </dgm:t>
    </dgm:pt>
    <dgm:pt modelId="{B09209AF-3414-48F2-A9D6-6E0395FE47B0}">
      <dgm:prSet phldrT="[Text]" custT="1"/>
      <dgm:spPr/>
      <dgm:t>
        <a:bodyPr/>
        <a:lstStyle/>
        <a:p>
          <a:r>
            <a:rPr lang="en-US" sz="1800" dirty="0" smtClean="0"/>
            <a:t>Establishes the Expectations of the Employee</a:t>
          </a:r>
          <a:endParaRPr lang="en-US" sz="1800" dirty="0"/>
        </a:p>
      </dgm:t>
    </dgm:pt>
    <dgm:pt modelId="{09E6056A-077D-41DE-8C3A-592B0DE3B416}" type="parTrans" cxnId="{288F4358-7B30-413A-976A-A2E6DC44031D}">
      <dgm:prSet/>
      <dgm:spPr/>
      <dgm:t>
        <a:bodyPr/>
        <a:lstStyle/>
        <a:p>
          <a:endParaRPr lang="en-US"/>
        </a:p>
      </dgm:t>
    </dgm:pt>
    <dgm:pt modelId="{C0B93E3E-EB24-4489-A0E5-9D5FC7B81396}" type="sibTrans" cxnId="{288F4358-7B30-413A-976A-A2E6DC44031D}">
      <dgm:prSet/>
      <dgm:spPr/>
      <dgm:t>
        <a:bodyPr/>
        <a:lstStyle/>
        <a:p>
          <a:endParaRPr lang="en-US"/>
        </a:p>
      </dgm:t>
    </dgm:pt>
    <dgm:pt modelId="{11C4906D-C40A-45FA-A320-3EB943E61FA1}">
      <dgm:prSet phldrT="[Text]"/>
      <dgm:spPr/>
      <dgm:t>
        <a:bodyPr anchor="t"/>
        <a:lstStyle/>
        <a:p>
          <a:r>
            <a:rPr lang="en-US" dirty="0" smtClean="0"/>
            <a:t>2.</a:t>
          </a:r>
        </a:p>
        <a:p>
          <a:r>
            <a:rPr lang="en-US" dirty="0" smtClean="0"/>
            <a:t>Coaching</a:t>
          </a:r>
          <a:endParaRPr lang="en-US" dirty="0"/>
        </a:p>
      </dgm:t>
    </dgm:pt>
    <dgm:pt modelId="{3F300461-016F-4535-A580-AD11167FE3C2}" type="parTrans" cxnId="{F9D1AB1A-A758-4203-969F-05580A6E4A79}">
      <dgm:prSet/>
      <dgm:spPr/>
      <dgm:t>
        <a:bodyPr/>
        <a:lstStyle/>
        <a:p>
          <a:endParaRPr lang="en-US"/>
        </a:p>
      </dgm:t>
    </dgm:pt>
    <dgm:pt modelId="{7003B0D7-06EB-4D3D-9C0B-A833CB69C791}" type="sibTrans" cxnId="{F9D1AB1A-A758-4203-969F-05580A6E4A79}">
      <dgm:prSet/>
      <dgm:spPr/>
      <dgm:t>
        <a:bodyPr/>
        <a:lstStyle/>
        <a:p>
          <a:endParaRPr lang="en-US"/>
        </a:p>
      </dgm:t>
    </dgm:pt>
    <dgm:pt modelId="{C4BBE8D5-483A-418A-906A-2124B1B10862}">
      <dgm:prSet phldrT="[Text]" custT="1"/>
      <dgm:spPr/>
      <dgm:t>
        <a:bodyPr/>
        <a:lstStyle/>
        <a:p>
          <a:pPr algn="r"/>
          <a:r>
            <a:rPr lang="en-US" sz="1600" dirty="0" smtClean="0"/>
            <a:t>Supervisor Communicates the Expectations to the Employee</a:t>
          </a:r>
          <a:endParaRPr lang="en-US" sz="1600" dirty="0"/>
        </a:p>
      </dgm:t>
    </dgm:pt>
    <dgm:pt modelId="{E27364DD-655D-4373-A010-0FB7058F0D74}" type="parTrans" cxnId="{FF2D6174-7F24-49B9-B390-D74CAFBDAE0D}">
      <dgm:prSet/>
      <dgm:spPr/>
      <dgm:t>
        <a:bodyPr/>
        <a:lstStyle/>
        <a:p>
          <a:endParaRPr lang="en-US"/>
        </a:p>
      </dgm:t>
    </dgm:pt>
    <dgm:pt modelId="{CC0BEF94-84D2-4E11-8A97-64BDF8A7359D}" type="sibTrans" cxnId="{FF2D6174-7F24-49B9-B390-D74CAFBDAE0D}">
      <dgm:prSet/>
      <dgm:spPr/>
      <dgm:t>
        <a:bodyPr/>
        <a:lstStyle/>
        <a:p>
          <a:endParaRPr lang="en-US"/>
        </a:p>
      </dgm:t>
    </dgm:pt>
    <dgm:pt modelId="{1BEFBC1C-08F3-4BBC-95E7-3D385C497DB6}">
      <dgm:prSet phldrT="[Text]"/>
      <dgm:spPr/>
      <dgm:t>
        <a:bodyPr anchor="b"/>
        <a:lstStyle/>
        <a:p>
          <a:r>
            <a:rPr lang="en-US" dirty="0" smtClean="0"/>
            <a:t>3. </a:t>
          </a:r>
        </a:p>
        <a:p>
          <a:r>
            <a:rPr lang="en-US" dirty="0" smtClean="0"/>
            <a:t>Corrective  Action</a:t>
          </a:r>
          <a:endParaRPr lang="en-US" dirty="0"/>
        </a:p>
      </dgm:t>
    </dgm:pt>
    <dgm:pt modelId="{336FAD4A-0050-4257-9D36-8D338056D826}" type="parTrans" cxnId="{7B97F19E-7234-42B5-B58B-81AC19D3E095}">
      <dgm:prSet/>
      <dgm:spPr/>
      <dgm:t>
        <a:bodyPr/>
        <a:lstStyle/>
        <a:p>
          <a:endParaRPr lang="en-US"/>
        </a:p>
      </dgm:t>
    </dgm:pt>
    <dgm:pt modelId="{14A31F57-452D-41B6-9C9D-EDD1CD80AE9A}" type="sibTrans" cxnId="{7B97F19E-7234-42B5-B58B-81AC19D3E095}">
      <dgm:prSet/>
      <dgm:spPr/>
      <dgm:t>
        <a:bodyPr/>
        <a:lstStyle/>
        <a:p>
          <a:endParaRPr lang="en-US"/>
        </a:p>
      </dgm:t>
    </dgm:pt>
    <dgm:pt modelId="{C96A445D-C1E7-41CB-A312-CFC6041EE80C}">
      <dgm:prSet phldrT="[Text]"/>
      <dgm:spPr/>
      <dgm:t>
        <a:bodyPr/>
        <a:lstStyle/>
        <a:p>
          <a:pPr algn="r"/>
          <a:r>
            <a:rPr lang="en-US" dirty="0" smtClean="0"/>
            <a:t>     AA meets with employee, 6-10 applies, pay is not impacted</a:t>
          </a:r>
          <a:endParaRPr lang="en-US" dirty="0"/>
        </a:p>
      </dgm:t>
    </dgm:pt>
    <dgm:pt modelId="{9A4B97DC-D447-42A4-A121-7D441143F845}" type="parTrans" cxnId="{51E52C18-1210-492A-8311-221EAF487503}">
      <dgm:prSet/>
      <dgm:spPr/>
      <dgm:t>
        <a:bodyPr/>
        <a:lstStyle/>
        <a:p>
          <a:endParaRPr lang="en-US"/>
        </a:p>
      </dgm:t>
    </dgm:pt>
    <dgm:pt modelId="{4F24C07E-67DB-47DC-B1C1-BAD5078F8C7E}" type="sibTrans" cxnId="{51E52C18-1210-492A-8311-221EAF487503}">
      <dgm:prSet/>
      <dgm:spPr/>
      <dgm:t>
        <a:bodyPr/>
        <a:lstStyle/>
        <a:p>
          <a:endParaRPr lang="en-US"/>
        </a:p>
      </dgm:t>
    </dgm:pt>
    <dgm:pt modelId="{3C7C41E2-7A8A-4432-AFC5-5172EA9240D3}">
      <dgm:prSet phldrT="[Text]"/>
      <dgm:spPr/>
      <dgm:t>
        <a:bodyPr/>
        <a:lstStyle/>
        <a:p>
          <a:endParaRPr lang="en-US" dirty="0" smtClean="0"/>
        </a:p>
        <a:p>
          <a:r>
            <a:rPr lang="en-US" dirty="0" smtClean="0"/>
            <a:t>4.</a:t>
          </a:r>
        </a:p>
        <a:p>
          <a:r>
            <a:rPr lang="en-US" dirty="0" smtClean="0"/>
            <a:t>Disciplinary Action</a:t>
          </a:r>
          <a:endParaRPr lang="en-US" dirty="0"/>
        </a:p>
      </dgm:t>
    </dgm:pt>
    <dgm:pt modelId="{4B76B5FE-EEEC-4DAA-9471-6EAE91EB8371}" type="parTrans" cxnId="{4F37133F-2DB2-4657-8892-131BFB517BCA}">
      <dgm:prSet/>
      <dgm:spPr/>
      <dgm:t>
        <a:bodyPr/>
        <a:lstStyle/>
        <a:p>
          <a:endParaRPr lang="en-US"/>
        </a:p>
      </dgm:t>
    </dgm:pt>
    <dgm:pt modelId="{1E330AAB-69E8-4DD5-B63F-BAD7520FD3CE}" type="sibTrans" cxnId="{4F37133F-2DB2-4657-8892-131BFB517BCA}">
      <dgm:prSet/>
      <dgm:spPr/>
      <dgm:t>
        <a:bodyPr/>
        <a:lstStyle/>
        <a:p>
          <a:endParaRPr lang="en-US"/>
        </a:p>
      </dgm:t>
    </dgm:pt>
    <dgm:pt modelId="{9393ED0C-AC9D-44B6-AA5E-03F440DF0EA3}">
      <dgm:prSet phldrT="[Text]"/>
      <dgm:spPr/>
      <dgm:t>
        <a:bodyPr/>
        <a:lstStyle/>
        <a:p>
          <a:r>
            <a:rPr lang="en-US" dirty="0" smtClean="0"/>
            <a:t>AA meets with Employee 6-10 applies, pay/status impacted</a:t>
          </a:r>
          <a:endParaRPr lang="en-US" dirty="0"/>
        </a:p>
      </dgm:t>
    </dgm:pt>
    <dgm:pt modelId="{AD559487-43E1-48BC-BFCF-999124F5FBF7}" type="parTrans" cxnId="{BB421893-BE75-4CA3-A708-321B6879915B}">
      <dgm:prSet/>
      <dgm:spPr/>
      <dgm:t>
        <a:bodyPr/>
        <a:lstStyle/>
        <a:p>
          <a:endParaRPr lang="en-US"/>
        </a:p>
      </dgm:t>
    </dgm:pt>
    <dgm:pt modelId="{6FD1960B-F88B-4664-89FA-BAA8832B6E91}" type="sibTrans" cxnId="{BB421893-BE75-4CA3-A708-321B6879915B}">
      <dgm:prSet/>
      <dgm:spPr/>
      <dgm:t>
        <a:bodyPr/>
        <a:lstStyle/>
        <a:p>
          <a:endParaRPr lang="en-US"/>
        </a:p>
      </dgm:t>
    </dgm:pt>
    <dgm:pt modelId="{4F0798A4-8697-4EE2-9C7A-4254C559AF76}">
      <dgm:prSet phldrT="[Text]"/>
      <dgm:spPr/>
      <dgm:t>
        <a:bodyPr/>
        <a:lstStyle/>
        <a:p>
          <a:endParaRPr lang="en-US" dirty="0"/>
        </a:p>
      </dgm:t>
    </dgm:pt>
    <dgm:pt modelId="{F297AD81-8A29-4F98-9973-A9530BF0483E}" type="parTrans" cxnId="{E0334459-B763-41FD-902E-FB22D0ACE306}">
      <dgm:prSet/>
      <dgm:spPr/>
    </dgm:pt>
    <dgm:pt modelId="{F98446DA-4B9A-4F4B-822A-AA323287D42A}" type="sibTrans" cxnId="{E0334459-B763-41FD-902E-FB22D0ACE306}">
      <dgm:prSet/>
      <dgm:spPr/>
    </dgm:pt>
    <dgm:pt modelId="{B246F09E-845A-4A7E-A6E0-D7BF409F681B}">
      <dgm:prSet phldrT="[Text]" custT="1"/>
      <dgm:spPr/>
      <dgm:t>
        <a:bodyPr/>
        <a:lstStyle/>
        <a:p>
          <a:pPr algn="r"/>
          <a:r>
            <a:rPr lang="en-US" sz="1600" dirty="0" smtClean="0"/>
            <a:t>Add same from previous slide</a:t>
          </a:r>
          <a:endParaRPr lang="en-US" sz="1600" dirty="0"/>
        </a:p>
      </dgm:t>
    </dgm:pt>
    <dgm:pt modelId="{DFD9C331-974F-4E9E-97CF-DE096110E310}" type="parTrans" cxnId="{9804A540-604E-4A30-B6DB-AD00B6096D65}">
      <dgm:prSet/>
      <dgm:spPr/>
    </dgm:pt>
    <dgm:pt modelId="{978406BC-706B-4104-A796-78AAE1F90387}" type="sibTrans" cxnId="{9804A540-604E-4A30-B6DB-AD00B6096D65}">
      <dgm:prSet/>
      <dgm:spPr/>
    </dgm:pt>
    <dgm:pt modelId="{8F538C0B-BE79-467B-B0F6-91D0F5FF242E}" type="pres">
      <dgm:prSet presAssocID="{FD56775D-AA1A-405E-9E2B-FA22A176BA3E}" presName="cycleMatrixDiagram" presStyleCnt="0">
        <dgm:presLayoutVars>
          <dgm:chMax val="1"/>
          <dgm:dir/>
          <dgm:animLvl val="lvl"/>
          <dgm:resizeHandles val="exact"/>
        </dgm:presLayoutVars>
      </dgm:prSet>
      <dgm:spPr/>
      <dgm:t>
        <a:bodyPr/>
        <a:lstStyle/>
        <a:p>
          <a:endParaRPr lang="en-US"/>
        </a:p>
      </dgm:t>
    </dgm:pt>
    <dgm:pt modelId="{8871ED84-9D76-4E26-9A92-FBAB4969C315}" type="pres">
      <dgm:prSet presAssocID="{FD56775D-AA1A-405E-9E2B-FA22A176BA3E}" presName="children" presStyleCnt="0"/>
      <dgm:spPr/>
    </dgm:pt>
    <dgm:pt modelId="{F494ED0D-5D71-4710-B5CA-10C9ED255B4A}" type="pres">
      <dgm:prSet presAssocID="{FD56775D-AA1A-405E-9E2B-FA22A176BA3E}" presName="child1group" presStyleCnt="0"/>
      <dgm:spPr/>
    </dgm:pt>
    <dgm:pt modelId="{39110367-3231-46AB-821B-3C3653D5230C}" type="pres">
      <dgm:prSet presAssocID="{FD56775D-AA1A-405E-9E2B-FA22A176BA3E}" presName="child1" presStyleLbl="bgAcc1" presStyleIdx="0" presStyleCnt="4" custScaleX="146222" custLinFactNeighborX="-11928" custLinFactNeighborY="13150"/>
      <dgm:spPr/>
      <dgm:t>
        <a:bodyPr/>
        <a:lstStyle/>
        <a:p>
          <a:endParaRPr lang="en-US"/>
        </a:p>
      </dgm:t>
    </dgm:pt>
    <dgm:pt modelId="{B15FA8C7-CE4C-4BB7-8FC6-9D5BBD2643FC}" type="pres">
      <dgm:prSet presAssocID="{FD56775D-AA1A-405E-9E2B-FA22A176BA3E}" presName="child1Text" presStyleLbl="bgAcc1" presStyleIdx="0" presStyleCnt="4">
        <dgm:presLayoutVars>
          <dgm:bulletEnabled val="1"/>
        </dgm:presLayoutVars>
      </dgm:prSet>
      <dgm:spPr/>
      <dgm:t>
        <a:bodyPr/>
        <a:lstStyle/>
        <a:p>
          <a:endParaRPr lang="en-US"/>
        </a:p>
      </dgm:t>
    </dgm:pt>
    <dgm:pt modelId="{B168440E-2A7F-4D57-BFE6-2261C1509945}" type="pres">
      <dgm:prSet presAssocID="{FD56775D-AA1A-405E-9E2B-FA22A176BA3E}" presName="child2group" presStyleCnt="0"/>
      <dgm:spPr/>
    </dgm:pt>
    <dgm:pt modelId="{9E1335C7-3912-46A3-BB4B-1035742EF664}" type="pres">
      <dgm:prSet presAssocID="{FD56775D-AA1A-405E-9E2B-FA22A176BA3E}" presName="child2" presStyleLbl="bgAcc1" presStyleIdx="1" presStyleCnt="4" custScaleX="162376" custLinFactNeighborX="11928" custLinFactNeighborY="13150"/>
      <dgm:spPr/>
      <dgm:t>
        <a:bodyPr/>
        <a:lstStyle/>
        <a:p>
          <a:endParaRPr lang="en-US"/>
        </a:p>
      </dgm:t>
    </dgm:pt>
    <dgm:pt modelId="{1D92D617-FA0E-4DDC-8C56-2D2B6FF94AA7}" type="pres">
      <dgm:prSet presAssocID="{FD56775D-AA1A-405E-9E2B-FA22A176BA3E}" presName="child2Text" presStyleLbl="bgAcc1" presStyleIdx="1" presStyleCnt="4">
        <dgm:presLayoutVars>
          <dgm:bulletEnabled val="1"/>
        </dgm:presLayoutVars>
      </dgm:prSet>
      <dgm:spPr/>
      <dgm:t>
        <a:bodyPr/>
        <a:lstStyle/>
        <a:p>
          <a:endParaRPr lang="en-US"/>
        </a:p>
      </dgm:t>
    </dgm:pt>
    <dgm:pt modelId="{686AA154-2060-4421-9910-0894E3CF517A}" type="pres">
      <dgm:prSet presAssocID="{FD56775D-AA1A-405E-9E2B-FA22A176BA3E}" presName="child3group" presStyleCnt="0"/>
      <dgm:spPr/>
    </dgm:pt>
    <dgm:pt modelId="{8EAAF7FB-8726-486E-9CF3-9D2B08B602BC}" type="pres">
      <dgm:prSet presAssocID="{FD56775D-AA1A-405E-9E2B-FA22A176BA3E}" presName="child3" presStyleLbl="bgAcc1" presStyleIdx="2" presStyleCnt="4" custScaleX="161413" custLinFactNeighborX="11928" custLinFactNeighborY="-9205"/>
      <dgm:spPr/>
      <dgm:t>
        <a:bodyPr/>
        <a:lstStyle/>
        <a:p>
          <a:endParaRPr lang="en-US"/>
        </a:p>
      </dgm:t>
    </dgm:pt>
    <dgm:pt modelId="{C87F0B36-F492-4985-96DB-172F111508B3}" type="pres">
      <dgm:prSet presAssocID="{FD56775D-AA1A-405E-9E2B-FA22A176BA3E}" presName="child3Text" presStyleLbl="bgAcc1" presStyleIdx="2" presStyleCnt="4">
        <dgm:presLayoutVars>
          <dgm:bulletEnabled val="1"/>
        </dgm:presLayoutVars>
      </dgm:prSet>
      <dgm:spPr/>
      <dgm:t>
        <a:bodyPr/>
        <a:lstStyle/>
        <a:p>
          <a:endParaRPr lang="en-US"/>
        </a:p>
      </dgm:t>
    </dgm:pt>
    <dgm:pt modelId="{B63A6A6F-CFBA-40FD-B092-F0E709F45059}" type="pres">
      <dgm:prSet presAssocID="{FD56775D-AA1A-405E-9E2B-FA22A176BA3E}" presName="child4group" presStyleCnt="0"/>
      <dgm:spPr/>
    </dgm:pt>
    <dgm:pt modelId="{A3D9A9CE-AA0A-4E15-84B7-E1B74B6FD022}" type="pres">
      <dgm:prSet presAssocID="{FD56775D-AA1A-405E-9E2B-FA22A176BA3E}" presName="child4" presStyleLbl="bgAcc1" presStyleIdx="3" presStyleCnt="4" custScaleX="141618" custLinFactNeighborX="-14223" custLinFactNeighborY="-9205"/>
      <dgm:spPr/>
      <dgm:t>
        <a:bodyPr/>
        <a:lstStyle/>
        <a:p>
          <a:endParaRPr lang="en-US"/>
        </a:p>
      </dgm:t>
    </dgm:pt>
    <dgm:pt modelId="{EF786B3E-7268-4B9D-BEFB-E05558A4F8D7}" type="pres">
      <dgm:prSet presAssocID="{FD56775D-AA1A-405E-9E2B-FA22A176BA3E}" presName="child4Text" presStyleLbl="bgAcc1" presStyleIdx="3" presStyleCnt="4">
        <dgm:presLayoutVars>
          <dgm:bulletEnabled val="1"/>
        </dgm:presLayoutVars>
      </dgm:prSet>
      <dgm:spPr/>
      <dgm:t>
        <a:bodyPr/>
        <a:lstStyle/>
        <a:p>
          <a:endParaRPr lang="en-US"/>
        </a:p>
      </dgm:t>
    </dgm:pt>
    <dgm:pt modelId="{4B650EC6-0AB1-44AE-A504-F048BC1D15FC}" type="pres">
      <dgm:prSet presAssocID="{FD56775D-AA1A-405E-9E2B-FA22A176BA3E}" presName="childPlaceholder" presStyleCnt="0"/>
      <dgm:spPr/>
    </dgm:pt>
    <dgm:pt modelId="{F6AF9F81-4FE1-4B0F-887F-7E45A83A0F38}" type="pres">
      <dgm:prSet presAssocID="{FD56775D-AA1A-405E-9E2B-FA22A176BA3E}" presName="circle" presStyleCnt="0"/>
      <dgm:spPr/>
    </dgm:pt>
    <dgm:pt modelId="{F0E7DA30-D97B-4F8F-B35F-F056613BCBDA}" type="pres">
      <dgm:prSet presAssocID="{FD56775D-AA1A-405E-9E2B-FA22A176BA3E}" presName="quadrant1" presStyleLbl="node1" presStyleIdx="0" presStyleCnt="4">
        <dgm:presLayoutVars>
          <dgm:chMax val="1"/>
          <dgm:bulletEnabled val="1"/>
        </dgm:presLayoutVars>
      </dgm:prSet>
      <dgm:spPr/>
      <dgm:t>
        <a:bodyPr/>
        <a:lstStyle/>
        <a:p>
          <a:endParaRPr lang="en-US"/>
        </a:p>
      </dgm:t>
    </dgm:pt>
    <dgm:pt modelId="{FB6F71E3-CFF9-4773-8255-A1B607DC2CCB}" type="pres">
      <dgm:prSet presAssocID="{FD56775D-AA1A-405E-9E2B-FA22A176BA3E}" presName="quadrant2" presStyleLbl="node1" presStyleIdx="1" presStyleCnt="4">
        <dgm:presLayoutVars>
          <dgm:chMax val="1"/>
          <dgm:bulletEnabled val="1"/>
        </dgm:presLayoutVars>
      </dgm:prSet>
      <dgm:spPr/>
      <dgm:t>
        <a:bodyPr/>
        <a:lstStyle/>
        <a:p>
          <a:endParaRPr lang="en-US"/>
        </a:p>
      </dgm:t>
    </dgm:pt>
    <dgm:pt modelId="{5D5B5F54-D25B-454C-BBA2-FDE7EDC46056}" type="pres">
      <dgm:prSet presAssocID="{FD56775D-AA1A-405E-9E2B-FA22A176BA3E}" presName="quadrant3" presStyleLbl="node1" presStyleIdx="2" presStyleCnt="4">
        <dgm:presLayoutVars>
          <dgm:chMax val="1"/>
          <dgm:bulletEnabled val="1"/>
        </dgm:presLayoutVars>
      </dgm:prSet>
      <dgm:spPr/>
      <dgm:t>
        <a:bodyPr/>
        <a:lstStyle/>
        <a:p>
          <a:endParaRPr lang="en-US"/>
        </a:p>
      </dgm:t>
    </dgm:pt>
    <dgm:pt modelId="{CE41B560-A092-4A8E-A9F0-3DC31DB7F8BF}" type="pres">
      <dgm:prSet presAssocID="{FD56775D-AA1A-405E-9E2B-FA22A176BA3E}" presName="quadrant4" presStyleLbl="node1" presStyleIdx="3" presStyleCnt="4">
        <dgm:presLayoutVars>
          <dgm:chMax val="1"/>
          <dgm:bulletEnabled val="1"/>
        </dgm:presLayoutVars>
      </dgm:prSet>
      <dgm:spPr/>
      <dgm:t>
        <a:bodyPr/>
        <a:lstStyle/>
        <a:p>
          <a:endParaRPr lang="en-US"/>
        </a:p>
      </dgm:t>
    </dgm:pt>
    <dgm:pt modelId="{4BF968B1-43E8-4E5A-ABA6-361489E993BD}" type="pres">
      <dgm:prSet presAssocID="{FD56775D-AA1A-405E-9E2B-FA22A176BA3E}" presName="quadrantPlaceholder" presStyleCnt="0"/>
      <dgm:spPr/>
    </dgm:pt>
    <dgm:pt modelId="{D9F5D82E-33F4-47C6-A67A-D5D35307D970}" type="pres">
      <dgm:prSet presAssocID="{FD56775D-AA1A-405E-9E2B-FA22A176BA3E}" presName="center1" presStyleLbl="fgShp" presStyleIdx="0" presStyleCnt="2"/>
      <dgm:spPr>
        <a:solidFill>
          <a:schemeClr val="tx2">
            <a:lumMod val="60000"/>
            <a:lumOff val="40000"/>
          </a:schemeClr>
        </a:solidFill>
      </dgm:spPr>
      <dgm:t>
        <a:bodyPr/>
        <a:lstStyle/>
        <a:p>
          <a:endParaRPr lang="en-US"/>
        </a:p>
      </dgm:t>
    </dgm:pt>
    <dgm:pt modelId="{9C88920F-BBC0-4786-A007-1FCE83A38AC3}" type="pres">
      <dgm:prSet presAssocID="{FD56775D-AA1A-405E-9E2B-FA22A176BA3E}" presName="center2" presStyleLbl="fgShp" presStyleIdx="1" presStyleCnt="2" custLinFactNeighborX="-21" custLinFactNeighborY="4749"/>
      <dgm:spPr>
        <a:solidFill>
          <a:schemeClr val="tx2">
            <a:lumMod val="60000"/>
            <a:lumOff val="40000"/>
          </a:schemeClr>
        </a:solidFill>
      </dgm:spPr>
      <dgm:t>
        <a:bodyPr/>
        <a:lstStyle/>
        <a:p>
          <a:endParaRPr lang="en-US"/>
        </a:p>
      </dgm:t>
    </dgm:pt>
  </dgm:ptLst>
  <dgm:cxnLst>
    <dgm:cxn modelId="{3778B947-0024-42DC-8B94-2D45FF7B5B24}" type="presOf" srcId="{C96A445D-C1E7-41CB-A312-CFC6041EE80C}" destId="{C87F0B36-F492-4985-96DB-172F111508B3}" srcOrd="1" destOrd="0" presId="urn:microsoft.com/office/officeart/2005/8/layout/cycle4"/>
    <dgm:cxn modelId="{30AE2666-BC23-49A6-AA7A-2DDB352DCB14}" type="presOf" srcId="{C4BBE8D5-483A-418A-906A-2124B1B10862}" destId="{1D92D617-FA0E-4DDC-8C56-2D2B6FF94AA7}" srcOrd="1" destOrd="0" presId="urn:microsoft.com/office/officeart/2005/8/layout/cycle4"/>
    <dgm:cxn modelId="{1C95E9F6-E327-4649-93B2-87AA9EDA1AC9}" type="presOf" srcId="{B246F09E-845A-4A7E-A6E0-D7BF409F681B}" destId="{1D92D617-FA0E-4DDC-8C56-2D2B6FF94AA7}" srcOrd="1" destOrd="1" presId="urn:microsoft.com/office/officeart/2005/8/layout/cycle4"/>
    <dgm:cxn modelId="{BB421893-BE75-4CA3-A708-321B6879915B}" srcId="{3C7C41E2-7A8A-4432-AFC5-5172EA9240D3}" destId="{9393ED0C-AC9D-44B6-AA5E-03F440DF0EA3}" srcOrd="0" destOrd="0" parTransId="{AD559487-43E1-48BC-BFCF-999124F5FBF7}" sibTransId="{6FD1960B-F88B-4664-89FA-BAA8832B6E91}"/>
    <dgm:cxn modelId="{1D1295A9-901A-44EE-BC6C-C658C4A0E923}" type="presOf" srcId="{FD56775D-AA1A-405E-9E2B-FA22A176BA3E}" destId="{8F538C0B-BE79-467B-B0F6-91D0F5FF242E}" srcOrd="0" destOrd="0" presId="urn:microsoft.com/office/officeart/2005/8/layout/cycle4"/>
    <dgm:cxn modelId="{26B38DED-3567-4131-9FF1-8B1C9A0C155D}" type="presOf" srcId="{B09209AF-3414-48F2-A9D6-6E0395FE47B0}" destId="{39110367-3231-46AB-821B-3C3653D5230C}" srcOrd="0" destOrd="0" presId="urn:microsoft.com/office/officeart/2005/8/layout/cycle4"/>
    <dgm:cxn modelId="{7B97F19E-7234-42B5-B58B-81AC19D3E095}" srcId="{FD56775D-AA1A-405E-9E2B-FA22A176BA3E}" destId="{1BEFBC1C-08F3-4BBC-95E7-3D385C497DB6}" srcOrd="2" destOrd="0" parTransId="{336FAD4A-0050-4257-9D36-8D338056D826}" sibTransId="{14A31F57-452D-41B6-9C9D-EDD1CD80AE9A}"/>
    <dgm:cxn modelId="{FF2D6174-7F24-49B9-B390-D74CAFBDAE0D}" srcId="{11C4906D-C40A-45FA-A320-3EB943E61FA1}" destId="{C4BBE8D5-483A-418A-906A-2124B1B10862}" srcOrd="0" destOrd="0" parTransId="{E27364DD-655D-4373-A010-0FB7058F0D74}" sibTransId="{CC0BEF94-84D2-4E11-8A97-64BDF8A7359D}"/>
    <dgm:cxn modelId="{F6893FD1-DAFB-4867-804B-AE238F5EFD7D}" type="presOf" srcId="{4F0798A4-8697-4EE2-9C7A-4254C559AF76}" destId="{A3D9A9CE-AA0A-4E15-84B7-E1B74B6FD022}" srcOrd="0" destOrd="1" presId="urn:microsoft.com/office/officeart/2005/8/layout/cycle4"/>
    <dgm:cxn modelId="{2D84AFE8-781C-4F0A-A038-511C30F98221}" srcId="{FD56775D-AA1A-405E-9E2B-FA22A176BA3E}" destId="{4AC95956-E8FE-4860-BD8F-13DCE388716A}" srcOrd="0" destOrd="0" parTransId="{9B33E8A5-D7CD-426A-9B62-21698C7BEEF1}" sibTransId="{0C51C617-3A5A-46E2-AC26-996D53FCAB25}"/>
    <dgm:cxn modelId="{C3BF7CFE-CE21-43C7-A82A-54C7C8887121}" type="presOf" srcId="{1BEFBC1C-08F3-4BBC-95E7-3D385C497DB6}" destId="{5D5B5F54-D25B-454C-BBA2-FDE7EDC46056}" srcOrd="0" destOrd="0" presId="urn:microsoft.com/office/officeart/2005/8/layout/cycle4"/>
    <dgm:cxn modelId="{D699ECB9-655D-43AC-BB5B-3EB608BD79B9}" type="presOf" srcId="{B246F09E-845A-4A7E-A6E0-D7BF409F681B}" destId="{9E1335C7-3912-46A3-BB4B-1035742EF664}" srcOrd="0" destOrd="1" presId="urn:microsoft.com/office/officeart/2005/8/layout/cycle4"/>
    <dgm:cxn modelId="{F9D1AB1A-A758-4203-969F-05580A6E4A79}" srcId="{FD56775D-AA1A-405E-9E2B-FA22A176BA3E}" destId="{11C4906D-C40A-45FA-A320-3EB943E61FA1}" srcOrd="1" destOrd="0" parTransId="{3F300461-016F-4535-A580-AD11167FE3C2}" sibTransId="{7003B0D7-06EB-4D3D-9C0B-A833CB69C791}"/>
    <dgm:cxn modelId="{2640F362-62D3-4485-8748-E46B60F98367}" type="presOf" srcId="{C96A445D-C1E7-41CB-A312-CFC6041EE80C}" destId="{8EAAF7FB-8726-486E-9CF3-9D2B08B602BC}" srcOrd="0" destOrd="0" presId="urn:microsoft.com/office/officeart/2005/8/layout/cycle4"/>
    <dgm:cxn modelId="{061891EB-98F0-40EC-AA1D-6821BD35772B}" type="presOf" srcId="{9393ED0C-AC9D-44B6-AA5E-03F440DF0EA3}" destId="{A3D9A9CE-AA0A-4E15-84B7-E1B74B6FD022}" srcOrd="0" destOrd="0" presId="urn:microsoft.com/office/officeart/2005/8/layout/cycle4"/>
    <dgm:cxn modelId="{0D160504-3A3E-4D81-9276-CD871ABDC347}" type="presOf" srcId="{B09209AF-3414-48F2-A9D6-6E0395FE47B0}" destId="{B15FA8C7-CE4C-4BB7-8FC6-9D5BBD2643FC}" srcOrd="1" destOrd="0" presId="urn:microsoft.com/office/officeart/2005/8/layout/cycle4"/>
    <dgm:cxn modelId="{F2CCB899-D7C5-4A61-89C4-DC4D1E3FD63F}" type="presOf" srcId="{9393ED0C-AC9D-44B6-AA5E-03F440DF0EA3}" destId="{EF786B3E-7268-4B9D-BEFB-E05558A4F8D7}" srcOrd="1" destOrd="0" presId="urn:microsoft.com/office/officeart/2005/8/layout/cycle4"/>
    <dgm:cxn modelId="{288F4358-7B30-413A-976A-A2E6DC44031D}" srcId="{4AC95956-E8FE-4860-BD8F-13DCE388716A}" destId="{B09209AF-3414-48F2-A9D6-6E0395FE47B0}" srcOrd="0" destOrd="0" parTransId="{09E6056A-077D-41DE-8C3A-592B0DE3B416}" sibTransId="{C0B93E3E-EB24-4489-A0E5-9D5FC7B81396}"/>
    <dgm:cxn modelId="{4F37133F-2DB2-4657-8892-131BFB517BCA}" srcId="{FD56775D-AA1A-405E-9E2B-FA22A176BA3E}" destId="{3C7C41E2-7A8A-4432-AFC5-5172EA9240D3}" srcOrd="3" destOrd="0" parTransId="{4B76B5FE-EEEC-4DAA-9471-6EAE91EB8371}" sibTransId="{1E330AAB-69E8-4DD5-B63F-BAD7520FD3CE}"/>
    <dgm:cxn modelId="{20660B35-3081-48C4-A159-5E66DF523C18}" type="presOf" srcId="{11C4906D-C40A-45FA-A320-3EB943E61FA1}" destId="{FB6F71E3-CFF9-4773-8255-A1B607DC2CCB}" srcOrd="0" destOrd="0" presId="urn:microsoft.com/office/officeart/2005/8/layout/cycle4"/>
    <dgm:cxn modelId="{36B948D1-664F-4E47-BA5B-1E89591D5970}" type="presOf" srcId="{4AC95956-E8FE-4860-BD8F-13DCE388716A}" destId="{F0E7DA30-D97B-4F8F-B35F-F056613BCBDA}" srcOrd="0" destOrd="0" presId="urn:microsoft.com/office/officeart/2005/8/layout/cycle4"/>
    <dgm:cxn modelId="{E0334459-B763-41FD-902E-FB22D0ACE306}" srcId="{3C7C41E2-7A8A-4432-AFC5-5172EA9240D3}" destId="{4F0798A4-8697-4EE2-9C7A-4254C559AF76}" srcOrd="1" destOrd="0" parTransId="{F297AD81-8A29-4F98-9973-A9530BF0483E}" sibTransId="{F98446DA-4B9A-4F4B-822A-AA323287D42A}"/>
    <dgm:cxn modelId="{9804A540-604E-4A30-B6DB-AD00B6096D65}" srcId="{11C4906D-C40A-45FA-A320-3EB943E61FA1}" destId="{B246F09E-845A-4A7E-A6E0-D7BF409F681B}" srcOrd="1" destOrd="0" parTransId="{DFD9C331-974F-4E9E-97CF-DE096110E310}" sibTransId="{978406BC-706B-4104-A796-78AAE1F90387}"/>
    <dgm:cxn modelId="{B0850F83-6F40-49C9-B911-23B50745E6EF}" type="presOf" srcId="{4F0798A4-8697-4EE2-9C7A-4254C559AF76}" destId="{EF786B3E-7268-4B9D-BEFB-E05558A4F8D7}" srcOrd="1" destOrd="1" presId="urn:microsoft.com/office/officeart/2005/8/layout/cycle4"/>
    <dgm:cxn modelId="{EBB89058-0D77-430F-B615-CD51AC1AC7AC}" type="presOf" srcId="{3C7C41E2-7A8A-4432-AFC5-5172EA9240D3}" destId="{CE41B560-A092-4A8E-A9F0-3DC31DB7F8BF}" srcOrd="0" destOrd="0" presId="urn:microsoft.com/office/officeart/2005/8/layout/cycle4"/>
    <dgm:cxn modelId="{EBC75940-A816-479D-98B7-6812EF3081B5}" type="presOf" srcId="{C4BBE8D5-483A-418A-906A-2124B1B10862}" destId="{9E1335C7-3912-46A3-BB4B-1035742EF664}" srcOrd="0" destOrd="0" presId="urn:microsoft.com/office/officeart/2005/8/layout/cycle4"/>
    <dgm:cxn modelId="{51E52C18-1210-492A-8311-221EAF487503}" srcId="{1BEFBC1C-08F3-4BBC-95E7-3D385C497DB6}" destId="{C96A445D-C1E7-41CB-A312-CFC6041EE80C}" srcOrd="0" destOrd="0" parTransId="{9A4B97DC-D447-42A4-A121-7D441143F845}" sibTransId="{4F24C07E-67DB-47DC-B1C1-BAD5078F8C7E}"/>
    <dgm:cxn modelId="{4F660B8E-0705-4512-AF6B-028ECC3F36EB}" type="presParOf" srcId="{8F538C0B-BE79-467B-B0F6-91D0F5FF242E}" destId="{8871ED84-9D76-4E26-9A92-FBAB4969C315}" srcOrd="0" destOrd="0" presId="urn:microsoft.com/office/officeart/2005/8/layout/cycle4"/>
    <dgm:cxn modelId="{2EB2700C-9700-47E1-B3A8-E2719044B28C}" type="presParOf" srcId="{8871ED84-9D76-4E26-9A92-FBAB4969C315}" destId="{F494ED0D-5D71-4710-B5CA-10C9ED255B4A}" srcOrd="0" destOrd="0" presId="urn:microsoft.com/office/officeart/2005/8/layout/cycle4"/>
    <dgm:cxn modelId="{C5DC2261-1E78-4D75-BE24-64F40A321731}" type="presParOf" srcId="{F494ED0D-5D71-4710-B5CA-10C9ED255B4A}" destId="{39110367-3231-46AB-821B-3C3653D5230C}" srcOrd="0" destOrd="0" presId="urn:microsoft.com/office/officeart/2005/8/layout/cycle4"/>
    <dgm:cxn modelId="{9619D686-67E7-460F-9FC2-29A899A9BA67}" type="presParOf" srcId="{F494ED0D-5D71-4710-B5CA-10C9ED255B4A}" destId="{B15FA8C7-CE4C-4BB7-8FC6-9D5BBD2643FC}" srcOrd="1" destOrd="0" presId="urn:microsoft.com/office/officeart/2005/8/layout/cycle4"/>
    <dgm:cxn modelId="{7902AD76-40CA-4DF2-A638-15CCD9682DFA}" type="presParOf" srcId="{8871ED84-9D76-4E26-9A92-FBAB4969C315}" destId="{B168440E-2A7F-4D57-BFE6-2261C1509945}" srcOrd="1" destOrd="0" presId="urn:microsoft.com/office/officeart/2005/8/layout/cycle4"/>
    <dgm:cxn modelId="{2AFFA21E-4407-43DD-9F86-C0D3C5B429BD}" type="presParOf" srcId="{B168440E-2A7F-4D57-BFE6-2261C1509945}" destId="{9E1335C7-3912-46A3-BB4B-1035742EF664}" srcOrd="0" destOrd="0" presId="urn:microsoft.com/office/officeart/2005/8/layout/cycle4"/>
    <dgm:cxn modelId="{C604B229-6187-47B9-A3DB-ECE346AA6FCA}" type="presParOf" srcId="{B168440E-2A7F-4D57-BFE6-2261C1509945}" destId="{1D92D617-FA0E-4DDC-8C56-2D2B6FF94AA7}" srcOrd="1" destOrd="0" presId="urn:microsoft.com/office/officeart/2005/8/layout/cycle4"/>
    <dgm:cxn modelId="{0F1F418C-8093-41D1-A9E1-141753F29DC4}" type="presParOf" srcId="{8871ED84-9D76-4E26-9A92-FBAB4969C315}" destId="{686AA154-2060-4421-9910-0894E3CF517A}" srcOrd="2" destOrd="0" presId="urn:microsoft.com/office/officeart/2005/8/layout/cycle4"/>
    <dgm:cxn modelId="{6EFC0797-0A94-467C-8949-54E69D6C9309}" type="presParOf" srcId="{686AA154-2060-4421-9910-0894E3CF517A}" destId="{8EAAF7FB-8726-486E-9CF3-9D2B08B602BC}" srcOrd="0" destOrd="0" presId="urn:microsoft.com/office/officeart/2005/8/layout/cycle4"/>
    <dgm:cxn modelId="{5AAD4D6B-AE09-469E-9974-391A21FD5722}" type="presParOf" srcId="{686AA154-2060-4421-9910-0894E3CF517A}" destId="{C87F0B36-F492-4985-96DB-172F111508B3}" srcOrd="1" destOrd="0" presId="urn:microsoft.com/office/officeart/2005/8/layout/cycle4"/>
    <dgm:cxn modelId="{644A38D0-E83E-4670-A22F-8787F49063F9}" type="presParOf" srcId="{8871ED84-9D76-4E26-9A92-FBAB4969C315}" destId="{B63A6A6F-CFBA-40FD-B092-F0E709F45059}" srcOrd="3" destOrd="0" presId="urn:microsoft.com/office/officeart/2005/8/layout/cycle4"/>
    <dgm:cxn modelId="{3BE1665E-11F3-4150-84D7-B974AF02A584}" type="presParOf" srcId="{B63A6A6F-CFBA-40FD-B092-F0E709F45059}" destId="{A3D9A9CE-AA0A-4E15-84B7-E1B74B6FD022}" srcOrd="0" destOrd="0" presId="urn:microsoft.com/office/officeart/2005/8/layout/cycle4"/>
    <dgm:cxn modelId="{D8824AFB-46EC-4E71-A788-8A4A4C7C5A47}" type="presParOf" srcId="{B63A6A6F-CFBA-40FD-B092-F0E709F45059}" destId="{EF786B3E-7268-4B9D-BEFB-E05558A4F8D7}" srcOrd="1" destOrd="0" presId="urn:microsoft.com/office/officeart/2005/8/layout/cycle4"/>
    <dgm:cxn modelId="{C6E4783E-DA55-485C-BFAF-1A9A2E158263}" type="presParOf" srcId="{8871ED84-9D76-4E26-9A92-FBAB4969C315}" destId="{4B650EC6-0AB1-44AE-A504-F048BC1D15FC}" srcOrd="4" destOrd="0" presId="urn:microsoft.com/office/officeart/2005/8/layout/cycle4"/>
    <dgm:cxn modelId="{BCFD9BF3-1050-4D7B-B0DD-36D9D48CA1D8}" type="presParOf" srcId="{8F538C0B-BE79-467B-B0F6-91D0F5FF242E}" destId="{F6AF9F81-4FE1-4B0F-887F-7E45A83A0F38}" srcOrd="1" destOrd="0" presId="urn:microsoft.com/office/officeart/2005/8/layout/cycle4"/>
    <dgm:cxn modelId="{7AEEB6B5-1C1B-4FA5-94F0-128E8ABAB6F1}" type="presParOf" srcId="{F6AF9F81-4FE1-4B0F-887F-7E45A83A0F38}" destId="{F0E7DA30-D97B-4F8F-B35F-F056613BCBDA}" srcOrd="0" destOrd="0" presId="urn:microsoft.com/office/officeart/2005/8/layout/cycle4"/>
    <dgm:cxn modelId="{BE0B97DC-E6C3-40DF-97F5-36D73A5910BF}" type="presParOf" srcId="{F6AF9F81-4FE1-4B0F-887F-7E45A83A0F38}" destId="{FB6F71E3-CFF9-4773-8255-A1B607DC2CCB}" srcOrd="1" destOrd="0" presId="urn:microsoft.com/office/officeart/2005/8/layout/cycle4"/>
    <dgm:cxn modelId="{84AF483F-C496-4500-852F-B8D53D1DA6EB}" type="presParOf" srcId="{F6AF9F81-4FE1-4B0F-887F-7E45A83A0F38}" destId="{5D5B5F54-D25B-454C-BBA2-FDE7EDC46056}" srcOrd="2" destOrd="0" presId="urn:microsoft.com/office/officeart/2005/8/layout/cycle4"/>
    <dgm:cxn modelId="{E00DA3E3-467A-435A-BD7D-821AF416212B}" type="presParOf" srcId="{F6AF9F81-4FE1-4B0F-887F-7E45A83A0F38}" destId="{CE41B560-A092-4A8E-A9F0-3DC31DB7F8BF}" srcOrd="3" destOrd="0" presId="urn:microsoft.com/office/officeart/2005/8/layout/cycle4"/>
    <dgm:cxn modelId="{9CC09C04-3FC2-4338-8A9C-B5110009CC95}" type="presParOf" srcId="{F6AF9F81-4FE1-4B0F-887F-7E45A83A0F38}" destId="{4BF968B1-43E8-4E5A-ABA6-361489E993BD}" srcOrd="4" destOrd="0" presId="urn:microsoft.com/office/officeart/2005/8/layout/cycle4"/>
    <dgm:cxn modelId="{E3FE790B-EAA6-4502-9584-76B99EF5F24E}" type="presParOf" srcId="{8F538C0B-BE79-467B-B0F6-91D0F5FF242E}" destId="{D9F5D82E-33F4-47C6-A67A-D5D35307D970}" srcOrd="2" destOrd="0" presId="urn:microsoft.com/office/officeart/2005/8/layout/cycle4"/>
    <dgm:cxn modelId="{51166267-B975-4924-8F6E-F0E8F9E9BB0D}" type="presParOf" srcId="{8F538C0B-BE79-467B-B0F6-91D0F5FF242E}" destId="{9C88920F-BBC0-4786-A007-1FCE83A38AC3}" srcOrd="3" destOrd="0" presId="urn:microsoft.com/office/officeart/2005/8/layout/cycle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A7A894F-59F5-45A0-A86B-989F81BD028D}" type="doc">
      <dgm:prSet loTypeId="urn:microsoft.com/office/officeart/2005/8/layout/process1" loCatId="process" qsTypeId="urn:microsoft.com/office/officeart/2005/8/quickstyle/3d1" qsCatId="3D" csTypeId="urn:microsoft.com/office/officeart/2005/8/colors/accent1_2" csCatId="accent1" phldr="1"/>
      <dgm:spPr/>
    </dgm:pt>
    <dgm:pt modelId="{2B0E86C6-7DD7-4C24-938C-1E3B81231981}">
      <dgm:prSet phldrT="[Text]"/>
      <dgm:spPr/>
      <dgm:t>
        <a:bodyPr/>
        <a:lstStyle/>
        <a:p>
          <a:r>
            <a:rPr lang="en-US" dirty="0" smtClean="0"/>
            <a:t>Informed </a:t>
          </a:r>
          <a:endParaRPr lang="en-US" dirty="0"/>
        </a:p>
      </dgm:t>
    </dgm:pt>
    <dgm:pt modelId="{58AA5CDB-DFF6-4658-9E07-C4D8C818BF54}" type="parTrans" cxnId="{F39FF084-C07D-48C1-BCF3-12E3C4E53EE3}">
      <dgm:prSet/>
      <dgm:spPr/>
      <dgm:t>
        <a:bodyPr/>
        <a:lstStyle/>
        <a:p>
          <a:endParaRPr lang="en-US"/>
        </a:p>
      </dgm:t>
    </dgm:pt>
    <dgm:pt modelId="{94B4963C-268A-451D-B23C-701DB03470BB}" type="sibTrans" cxnId="{F39FF084-C07D-48C1-BCF3-12E3C4E53EE3}">
      <dgm:prSet/>
      <dgm:spPr/>
      <dgm:t>
        <a:bodyPr/>
        <a:lstStyle/>
        <a:p>
          <a:endParaRPr lang="en-US" dirty="0"/>
        </a:p>
      </dgm:t>
    </dgm:pt>
    <dgm:pt modelId="{428A2780-F88E-47B9-89D1-B294D580ACC4}">
      <dgm:prSet phldrT="[Text]"/>
      <dgm:spPr/>
      <dgm:t>
        <a:bodyPr/>
        <a:lstStyle/>
        <a:p>
          <a:r>
            <a:rPr lang="en-US" dirty="0" smtClean="0"/>
            <a:t>Explain Acceptable</a:t>
          </a:r>
          <a:endParaRPr lang="en-US" dirty="0"/>
        </a:p>
      </dgm:t>
    </dgm:pt>
    <dgm:pt modelId="{3EBA8E06-CC26-4BE7-97F1-589C8BDE1F9E}" type="parTrans" cxnId="{A61C5F6A-E7D8-4050-9265-A9B408DA9153}">
      <dgm:prSet/>
      <dgm:spPr/>
      <dgm:t>
        <a:bodyPr/>
        <a:lstStyle/>
        <a:p>
          <a:endParaRPr lang="en-US"/>
        </a:p>
      </dgm:t>
    </dgm:pt>
    <dgm:pt modelId="{D94C46CC-689B-452D-9CE9-7FF453800ADB}" type="sibTrans" cxnId="{A61C5F6A-E7D8-4050-9265-A9B408DA9153}">
      <dgm:prSet/>
      <dgm:spPr/>
      <dgm:t>
        <a:bodyPr/>
        <a:lstStyle/>
        <a:p>
          <a:endParaRPr lang="en-US" dirty="0"/>
        </a:p>
      </dgm:t>
    </dgm:pt>
    <dgm:pt modelId="{931F14A8-9B5B-4B6A-8C84-0A6AC89425FD}">
      <dgm:prSet phldrT="[Text]"/>
      <dgm:spPr/>
      <dgm:t>
        <a:bodyPr/>
        <a:lstStyle/>
        <a:p>
          <a:r>
            <a:rPr lang="en-US" dirty="0" smtClean="0"/>
            <a:t>Explain Consequences</a:t>
          </a:r>
          <a:endParaRPr lang="en-US" dirty="0"/>
        </a:p>
      </dgm:t>
    </dgm:pt>
    <dgm:pt modelId="{A06CA6F4-5522-46F2-968B-EB1D1646FAC4}" type="parTrans" cxnId="{23D876B0-2BDB-4A4A-90A5-0EE710686A63}">
      <dgm:prSet/>
      <dgm:spPr/>
      <dgm:t>
        <a:bodyPr/>
        <a:lstStyle/>
        <a:p>
          <a:endParaRPr lang="en-US"/>
        </a:p>
      </dgm:t>
    </dgm:pt>
    <dgm:pt modelId="{949A4873-1D39-4DD2-8C85-ADFA6143BCCF}" type="sibTrans" cxnId="{23D876B0-2BDB-4A4A-90A5-0EE710686A63}">
      <dgm:prSet/>
      <dgm:spPr/>
      <dgm:t>
        <a:bodyPr/>
        <a:lstStyle/>
        <a:p>
          <a:endParaRPr lang="en-US"/>
        </a:p>
      </dgm:t>
    </dgm:pt>
    <dgm:pt modelId="{7DDCCDE3-CC37-4EB6-A1FD-8D4B9132953C}" type="pres">
      <dgm:prSet presAssocID="{5A7A894F-59F5-45A0-A86B-989F81BD028D}" presName="Name0" presStyleCnt="0">
        <dgm:presLayoutVars>
          <dgm:dir/>
          <dgm:resizeHandles val="exact"/>
        </dgm:presLayoutVars>
      </dgm:prSet>
      <dgm:spPr/>
    </dgm:pt>
    <dgm:pt modelId="{ED4F4578-E12D-48EF-B240-1ADC9DB5FBD5}" type="pres">
      <dgm:prSet presAssocID="{2B0E86C6-7DD7-4C24-938C-1E3B81231981}" presName="node" presStyleLbl="node1" presStyleIdx="0" presStyleCnt="3">
        <dgm:presLayoutVars>
          <dgm:bulletEnabled val="1"/>
        </dgm:presLayoutVars>
      </dgm:prSet>
      <dgm:spPr/>
      <dgm:t>
        <a:bodyPr/>
        <a:lstStyle/>
        <a:p>
          <a:endParaRPr lang="en-US"/>
        </a:p>
      </dgm:t>
    </dgm:pt>
    <dgm:pt modelId="{5F6F428E-55B8-483F-91CF-CE1A49F1BB79}" type="pres">
      <dgm:prSet presAssocID="{94B4963C-268A-451D-B23C-701DB03470BB}" presName="sibTrans" presStyleLbl="sibTrans2D1" presStyleIdx="0" presStyleCnt="2"/>
      <dgm:spPr/>
      <dgm:t>
        <a:bodyPr/>
        <a:lstStyle/>
        <a:p>
          <a:endParaRPr lang="en-US"/>
        </a:p>
      </dgm:t>
    </dgm:pt>
    <dgm:pt modelId="{07D4A7AD-A64B-4A25-AE2D-C2EBC9D8FB78}" type="pres">
      <dgm:prSet presAssocID="{94B4963C-268A-451D-B23C-701DB03470BB}" presName="connectorText" presStyleLbl="sibTrans2D1" presStyleIdx="0" presStyleCnt="2"/>
      <dgm:spPr/>
      <dgm:t>
        <a:bodyPr/>
        <a:lstStyle/>
        <a:p>
          <a:endParaRPr lang="en-US"/>
        </a:p>
      </dgm:t>
    </dgm:pt>
    <dgm:pt modelId="{AB8EB227-D1B2-4065-B872-F840B3830BD7}" type="pres">
      <dgm:prSet presAssocID="{428A2780-F88E-47B9-89D1-B294D580ACC4}" presName="node" presStyleLbl="node1" presStyleIdx="1" presStyleCnt="3">
        <dgm:presLayoutVars>
          <dgm:bulletEnabled val="1"/>
        </dgm:presLayoutVars>
      </dgm:prSet>
      <dgm:spPr/>
      <dgm:t>
        <a:bodyPr/>
        <a:lstStyle/>
        <a:p>
          <a:endParaRPr lang="en-US"/>
        </a:p>
      </dgm:t>
    </dgm:pt>
    <dgm:pt modelId="{AB5990EC-38FE-4360-9BB0-BCC117DE7262}" type="pres">
      <dgm:prSet presAssocID="{D94C46CC-689B-452D-9CE9-7FF453800ADB}" presName="sibTrans" presStyleLbl="sibTrans2D1" presStyleIdx="1" presStyleCnt="2"/>
      <dgm:spPr/>
      <dgm:t>
        <a:bodyPr/>
        <a:lstStyle/>
        <a:p>
          <a:endParaRPr lang="en-US"/>
        </a:p>
      </dgm:t>
    </dgm:pt>
    <dgm:pt modelId="{E7DEDDDB-B5CD-48C6-98F8-C8DDE69FE63D}" type="pres">
      <dgm:prSet presAssocID="{D94C46CC-689B-452D-9CE9-7FF453800ADB}" presName="connectorText" presStyleLbl="sibTrans2D1" presStyleIdx="1" presStyleCnt="2"/>
      <dgm:spPr/>
      <dgm:t>
        <a:bodyPr/>
        <a:lstStyle/>
        <a:p>
          <a:endParaRPr lang="en-US"/>
        </a:p>
      </dgm:t>
    </dgm:pt>
    <dgm:pt modelId="{36F7F016-D2F7-45BD-A2E2-9B597344C478}" type="pres">
      <dgm:prSet presAssocID="{931F14A8-9B5B-4B6A-8C84-0A6AC89425FD}" presName="node" presStyleLbl="node1" presStyleIdx="2" presStyleCnt="3">
        <dgm:presLayoutVars>
          <dgm:bulletEnabled val="1"/>
        </dgm:presLayoutVars>
      </dgm:prSet>
      <dgm:spPr/>
      <dgm:t>
        <a:bodyPr/>
        <a:lstStyle/>
        <a:p>
          <a:endParaRPr lang="en-US"/>
        </a:p>
      </dgm:t>
    </dgm:pt>
  </dgm:ptLst>
  <dgm:cxnLst>
    <dgm:cxn modelId="{ADB4EB94-D91C-46E6-8C64-07815B768F79}" type="presOf" srcId="{94B4963C-268A-451D-B23C-701DB03470BB}" destId="{5F6F428E-55B8-483F-91CF-CE1A49F1BB79}" srcOrd="0" destOrd="0" presId="urn:microsoft.com/office/officeart/2005/8/layout/process1"/>
    <dgm:cxn modelId="{23D876B0-2BDB-4A4A-90A5-0EE710686A63}" srcId="{5A7A894F-59F5-45A0-A86B-989F81BD028D}" destId="{931F14A8-9B5B-4B6A-8C84-0A6AC89425FD}" srcOrd="2" destOrd="0" parTransId="{A06CA6F4-5522-46F2-968B-EB1D1646FAC4}" sibTransId="{949A4873-1D39-4DD2-8C85-ADFA6143BCCF}"/>
    <dgm:cxn modelId="{798221E1-2884-435A-963E-94845D54EABF}" type="presOf" srcId="{5A7A894F-59F5-45A0-A86B-989F81BD028D}" destId="{7DDCCDE3-CC37-4EB6-A1FD-8D4B9132953C}" srcOrd="0" destOrd="0" presId="urn:microsoft.com/office/officeart/2005/8/layout/process1"/>
    <dgm:cxn modelId="{8193C171-55D1-45E2-A860-A647A3D96F53}" type="presOf" srcId="{D94C46CC-689B-452D-9CE9-7FF453800ADB}" destId="{E7DEDDDB-B5CD-48C6-98F8-C8DDE69FE63D}" srcOrd="1" destOrd="0" presId="urn:microsoft.com/office/officeart/2005/8/layout/process1"/>
    <dgm:cxn modelId="{045C7931-BCC9-47CF-8D71-A2A48F2D7970}" type="presOf" srcId="{931F14A8-9B5B-4B6A-8C84-0A6AC89425FD}" destId="{36F7F016-D2F7-45BD-A2E2-9B597344C478}" srcOrd="0" destOrd="0" presId="urn:microsoft.com/office/officeart/2005/8/layout/process1"/>
    <dgm:cxn modelId="{F39FF084-C07D-48C1-BCF3-12E3C4E53EE3}" srcId="{5A7A894F-59F5-45A0-A86B-989F81BD028D}" destId="{2B0E86C6-7DD7-4C24-938C-1E3B81231981}" srcOrd="0" destOrd="0" parTransId="{58AA5CDB-DFF6-4658-9E07-C4D8C818BF54}" sibTransId="{94B4963C-268A-451D-B23C-701DB03470BB}"/>
    <dgm:cxn modelId="{3F39E59C-2933-4CB6-9148-F7D17FEC8058}" type="presOf" srcId="{428A2780-F88E-47B9-89D1-B294D580ACC4}" destId="{AB8EB227-D1B2-4065-B872-F840B3830BD7}" srcOrd="0" destOrd="0" presId="urn:microsoft.com/office/officeart/2005/8/layout/process1"/>
    <dgm:cxn modelId="{0A5BFA72-30CE-4E5B-94CE-36280C148989}" type="presOf" srcId="{2B0E86C6-7DD7-4C24-938C-1E3B81231981}" destId="{ED4F4578-E12D-48EF-B240-1ADC9DB5FBD5}" srcOrd="0" destOrd="0" presId="urn:microsoft.com/office/officeart/2005/8/layout/process1"/>
    <dgm:cxn modelId="{26CBF868-0D72-40D4-A558-E13E9B4D91E3}" type="presOf" srcId="{94B4963C-268A-451D-B23C-701DB03470BB}" destId="{07D4A7AD-A64B-4A25-AE2D-C2EBC9D8FB78}" srcOrd="1" destOrd="0" presId="urn:microsoft.com/office/officeart/2005/8/layout/process1"/>
    <dgm:cxn modelId="{A61C5F6A-E7D8-4050-9265-A9B408DA9153}" srcId="{5A7A894F-59F5-45A0-A86B-989F81BD028D}" destId="{428A2780-F88E-47B9-89D1-B294D580ACC4}" srcOrd="1" destOrd="0" parTransId="{3EBA8E06-CC26-4BE7-97F1-589C8BDE1F9E}" sibTransId="{D94C46CC-689B-452D-9CE9-7FF453800ADB}"/>
    <dgm:cxn modelId="{C35CC2EE-D76D-48C8-9F44-5D9F7A636C5E}" type="presOf" srcId="{D94C46CC-689B-452D-9CE9-7FF453800ADB}" destId="{AB5990EC-38FE-4360-9BB0-BCC117DE7262}" srcOrd="0" destOrd="0" presId="urn:microsoft.com/office/officeart/2005/8/layout/process1"/>
    <dgm:cxn modelId="{E13680BF-92E3-453A-B2D2-55726164A9E9}" type="presParOf" srcId="{7DDCCDE3-CC37-4EB6-A1FD-8D4B9132953C}" destId="{ED4F4578-E12D-48EF-B240-1ADC9DB5FBD5}" srcOrd="0" destOrd="0" presId="urn:microsoft.com/office/officeart/2005/8/layout/process1"/>
    <dgm:cxn modelId="{14826404-7B24-4EDA-AE2A-4F8232A58380}" type="presParOf" srcId="{7DDCCDE3-CC37-4EB6-A1FD-8D4B9132953C}" destId="{5F6F428E-55B8-483F-91CF-CE1A49F1BB79}" srcOrd="1" destOrd="0" presId="urn:microsoft.com/office/officeart/2005/8/layout/process1"/>
    <dgm:cxn modelId="{52EA472F-3EEB-4713-9BEB-AC7BB36395B9}" type="presParOf" srcId="{5F6F428E-55B8-483F-91CF-CE1A49F1BB79}" destId="{07D4A7AD-A64B-4A25-AE2D-C2EBC9D8FB78}" srcOrd="0" destOrd="0" presId="urn:microsoft.com/office/officeart/2005/8/layout/process1"/>
    <dgm:cxn modelId="{566FAFF6-4950-4A93-A77E-DA5DDCE0C38D}" type="presParOf" srcId="{7DDCCDE3-CC37-4EB6-A1FD-8D4B9132953C}" destId="{AB8EB227-D1B2-4065-B872-F840B3830BD7}" srcOrd="2" destOrd="0" presId="urn:microsoft.com/office/officeart/2005/8/layout/process1"/>
    <dgm:cxn modelId="{A7301D0B-6256-43A4-9147-E425BB315E07}" type="presParOf" srcId="{7DDCCDE3-CC37-4EB6-A1FD-8D4B9132953C}" destId="{AB5990EC-38FE-4360-9BB0-BCC117DE7262}" srcOrd="3" destOrd="0" presId="urn:microsoft.com/office/officeart/2005/8/layout/process1"/>
    <dgm:cxn modelId="{CDF852FF-42E1-4F27-9460-B5A0DF650992}" type="presParOf" srcId="{AB5990EC-38FE-4360-9BB0-BCC117DE7262}" destId="{E7DEDDDB-B5CD-48C6-98F8-C8DDE69FE63D}" srcOrd="0" destOrd="0" presId="urn:microsoft.com/office/officeart/2005/8/layout/process1"/>
    <dgm:cxn modelId="{E5F3E001-CB18-4841-931C-270747B0E726}" type="presParOf" srcId="{7DDCCDE3-CC37-4EB6-A1FD-8D4B9132953C}" destId="{36F7F016-D2F7-45BD-A2E2-9B597344C478}"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0929E54-0F24-4625-BB72-547F34C3EF2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1183B1DA-ACA8-4BA1-9876-B3B415594CBA}">
      <dgm:prSet phldrT="[Text]"/>
      <dgm:spPr>
        <a:solidFill>
          <a:schemeClr val="tx2"/>
        </a:solidFill>
      </dgm:spPr>
      <dgm:t>
        <a:bodyPr/>
        <a:lstStyle/>
        <a:p>
          <a:r>
            <a:rPr lang="en-US" dirty="0" smtClean="0"/>
            <a:t>Prevention</a:t>
          </a:r>
          <a:endParaRPr lang="en-US" dirty="0"/>
        </a:p>
      </dgm:t>
    </dgm:pt>
    <dgm:pt modelId="{20E0978C-4850-4203-8A40-CDC4BBE50B73}" type="parTrans" cxnId="{9754FC64-6E17-42C4-86CE-42231E94FB18}">
      <dgm:prSet/>
      <dgm:spPr/>
      <dgm:t>
        <a:bodyPr/>
        <a:lstStyle/>
        <a:p>
          <a:endParaRPr lang="en-US"/>
        </a:p>
      </dgm:t>
    </dgm:pt>
    <dgm:pt modelId="{08D0D156-E367-404A-9917-A32FDA471830}" type="sibTrans" cxnId="{9754FC64-6E17-42C4-86CE-42231E94FB18}">
      <dgm:prSet/>
      <dgm:spPr/>
      <dgm:t>
        <a:bodyPr/>
        <a:lstStyle/>
        <a:p>
          <a:endParaRPr lang="en-US"/>
        </a:p>
      </dgm:t>
    </dgm:pt>
    <dgm:pt modelId="{DB95EA26-31B6-44A8-9C63-4C608E2C3CBD}">
      <dgm:prSet phldrT="[Text]"/>
      <dgm:spPr>
        <a:solidFill>
          <a:schemeClr val="accent4"/>
        </a:solidFill>
      </dgm:spPr>
      <dgm:t>
        <a:bodyPr/>
        <a:lstStyle/>
        <a:p>
          <a:r>
            <a:rPr lang="en-US" dirty="0" smtClean="0"/>
            <a:t> Identification</a:t>
          </a:r>
          <a:endParaRPr lang="en-US" dirty="0"/>
        </a:p>
      </dgm:t>
    </dgm:pt>
    <dgm:pt modelId="{4AB6A0EE-D6DF-40E2-9AB7-1AF257A7DF30}" type="parTrans" cxnId="{14A7A6AA-10A3-4F37-84E3-F0778F049210}">
      <dgm:prSet/>
      <dgm:spPr/>
      <dgm:t>
        <a:bodyPr/>
        <a:lstStyle/>
        <a:p>
          <a:endParaRPr lang="en-US"/>
        </a:p>
      </dgm:t>
    </dgm:pt>
    <dgm:pt modelId="{05A554A6-8732-4430-AF94-D4D8A3F22CFC}" type="sibTrans" cxnId="{14A7A6AA-10A3-4F37-84E3-F0778F049210}">
      <dgm:prSet/>
      <dgm:spPr/>
      <dgm:t>
        <a:bodyPr/>
        <a:lstStyle/>
        <a:p>
          <a:endParaRPr lang="en-US"/>
        </a:p>
      </dgm:t>
    </dgm:pt>
    <dgm:pt modelId="{2DB2BF8C-3DD5-4768-9B75-F449896B3543}">
      <dgm:prSet phldrT="[Text]"/>
      <dgm:spPr>
        <a:solidFill>
          <a:schemeClr val="accent5"/>
        </a:solidFill>
      </dgm:spPr>
      <dgm:t>
        <a:bodyPr/>
        <a:lstStyle/>
        <a:p>
          <a:r>
            <a:rPr lang="en-US" dirty="0" smtClean="0"/>
            <a:t>Preparation</a:t>
          </a:r>
          <a:endParaRPr lang="en-US" dirty="0"/>
        </a:p>
      </dgm:t>
    </dgm:pt>
    <dgm:pt modelId="{3C394226-A4E9-4292-A28B-8E7564708EDE}" type="parTrans" cxnId="{1DB0CF1F-3E9B-494E-85EE-9863CF620C34}">
      <dgm:prSet/>
      <dgm:spPr/>
      <dgm:t>
        <a:bodyPr/>
        <a:lstStyle/>
        <a:p>
          <a:endParaRPr lang="en-US"/>
        </a:p>
      </dgm:t>
    </dgm:pt>
    <dgm:pt modelId="{3708B78A-D29F-435B-BF08-F7EFB40C3E77}" type="sibTrans" cxnId="{1DB0CF1F-3E9B-494E-85EE-9863CF620C34}">
      <dgm:prSet/>
      <dgm:spPr/>
      <dgm:t>
        <a:bodyPr/>
        <a:lstStyle/>
        <a:p>
          <a:endParaRPr lang="en-US"/>
        </a:p>
      </dgm:t>
    </dgm:pt>
    <dgm:pt modelId="{6C8A74C9-86CC-4421-B744-7640D096F57E}">
      <dgm:prSet phldrT="[Text]"/>
      <dgm:spPr>
        <a:solidFill>
          <a:schemeClr val="accent3"/>
        </a:solidFill>
      </dgm:spPr>
      <dgm:t>
        <a:bodyPr/>
        <a:lstStyle/>
        <a:p>
          <a:r>
            <a:rPr lang="en-US" dirty="0" smtClean="0"/>
            <a:t>Conducting the Session</a:t>
          </a:r>
          <a:endParaRPr lang="en-US" dirty="0"/>
        </a:p>
      </dgm:t>
    </dgm:pt>
    <dgm:pt modelId="{1195BD45-BAB9-4644-803B-7954C664AAE9}" type="parTrans" cxnId="{7BA56F79-6403-4E88-B7EB-7CD6DBC4D3E9}">
      <dgm:prSet/>
      <dgm:spPr/>
      <dgm:t>
        <a:bodyPr/>
        <a:lstStyle/>
        <a:p>
          <a:endParaRPr lang="en-US"/>
        </a:p>
      </dgm:t>
    </dgm:pt>
    <dgm:pt modelId="{7C414BFD-5DFB-4E74-AF1F-473872D302F9}" type="sibTrans" cxnId="{7BA56F79-6403-4E88-B7EB-7CD6DBC4D3E9}">
      <dgm:prSet/>
      <dgm:spPr/>
      <dgm:t>
        <a:bodyPr/>
        <a:lstStyle/>
        <a:p>
          <a:endParaRPr lang="en-US"/>
        </a:p>
      </dgm:t>
    </dgm:pt>
    <dgm:pt modelId="{5326934A-D3ED-46B0-8DAC-39268DF3A41F}">
      <dgm:prSet phldrT="[Text]"/>
      <dgm:spPr>
        <a:solidFill>
          <a:schemeClr val="accent2"/>
        </a:solidFill>
      </dgm:spPr>
      <dgm:t>
        <a:bodyPr/>
        <a:lstStyle/>
        <a:p>
          <a:r>
            <a:rPr lang="en-US" dirty="0" smtClean="0"/>
            <a:t>Follow-up</a:t>
          </a:r>
          <a:endParaRPr lang="en-US" dirty="0"/>
        </a:p>
      </dgm:t>
    </dgm:pt>
    <dgm:pt modelId="{9A46AA23-4A50-4F7E-A92C-FA9DA046CB33}" type="parTrans" cxnId="{525EE674-1A26-417D-860C-1B4DD77E26CD}">
      <dgm:prSet/>
      <dgm:spPr/>
      <dgm:t>
        <a:bodyPr/>
        <a:lstStyle/>
        <a:p>
          <a:endParaRPr lang="en-US"/>
        </a:p>
      </dgm:t>
    </dgm:pt>
    <dgm:pt modelId="{A30302CA-E551-42EE-BB63-4AE30A591E79}" type="sibTrans" cxnId="{525EE674-1A26-417D-860C-1B4DD77E26CD}">
      <dgm:prSet/>
      <dgm:spPr/>
      <dgm:t>
        <a:bodyPr/>
        <a:lstStyle/>
        <a:p>
          <a:endParaRPr lang="en-US"/>
        </a:p>
      </dgm:t>
    </dgm:pt>
    <dgm:pt modelId="{FCDC6F82-1D21-49B3-A918-B5DF2081EA11}" type="pres">
      <dgm:prSet presAssocID="{F0929E54-0F24-4625-BB72-547F34C3EF2D}" presName="cycle" presStyleCnt="0">
        <dgm:presLayoutVars>
          <dgm:dir/>
          <dgm:resizeHandles val="exact"/>
        </dgm:presLayoutVars>
      </dgm:prSet>
      <dgm:spPr/>
      <dgm:t>
        <a:bodyPr/>
        <a:lstStyle/>
        <a:p>
          <a:endParaRPr lang="en-US"/>
        </a:p>
      </dgm:t>
    </dgm:pt>
    <dgm:pt modelId="{9200B2B8-5D20-4C31-B45B-92FF0A0754F3}" type="pres">
      <dgm:prSet presAssocID="{1183B1DA-ACA8-4BA1-9876-B3B415594CBA}" presName="node" presStyleLbl="node1" presStyleIdx="0" presStyleCnt="5">
        <dgm:presLayoutVars>
          <dgm:bulletEnabled val="1"/>
        </dgm:presLayoutVars>
      </dgm:prSet>
      <dgm:spPr/>
      <dgm:t>
        <a:bodyPr/>
        <a:lstStyle/>
        <a:p>
          <a:endParaRPr lang="en-US"/>
        </a:p>
      </dgm:t>
    </dgm:pt>
    <dgm:pt modelId="{D7A2DC50-7DC2-43D5-8A5F-F8CF55E78A3C}" type="pres">
      <dgm:prSet presAssocID="{1183B1DA-ACA8-4BA1-9876-B3B415594CBA}" presName="spNode" presStyleCnt="0"/>
      <dgm:spPr/>
    </dgm:pt>
    <dgm:pt modelId="{981EDC54-3667-4D71-9D1B-6329F05A3E8A}" type="pres">
      <dgm:prSet presAssocID="{08D0D156-E367-404A-9917-A32FDA471830}" presName="sibTrans" presStyleLbl="sibTrans1D1" presStyleIdx="0" presStyleCnt="5"/>
      <dgm:spPr/>
      <dgm:t>
        <a:bodyPr/>
        <a:lstStyle/>
        <a:p>
          <a:endParaRPr lang="en-US"/>
        </a:p>
      </dgm:t>
    </dgm:pt>
    <dgm:pt modelId="{9653E9D8-FF38-4E86-B8E5-8BB973CFF3A9}" type="pres">
      <dgm:prSet presAssocID="{DB95EA26-31B6-44A8-9C63-4C608E2C3CBD}" presName="node" presStyleLbl="node1" presStyleIdx="1" presStyleCnt="5">
        <dgm:presLayoutVars>
          <dgm:bulletEnabled val="1"/>
        </dgm:presLayoutVars>
      </dgm:prSet>
      <dgm:spPr/>
      <dgm:t>
        <a:bodyPr/>
        <a:lstStyle/>
        <a:p>
          <a:endParaRPr lang="en-US"/>
        </a:p>
      </dgm:t>
    </dgm:pt>
    <dgm:pt modelId="{6AD0AC51-504B-4A63-9E8A-AA3BFEA43932}" type="pres">
      <dgm:prSet presAssocID="{DB95EA26-31B6-44A8-9C63-4C608E2C3CBD}" presName="spNode" presStyleCnt="0"/>
      <dgm:spPr/>
    </dgm:pt>
    <dgm:pt modelId="{E0761624-E2B4-471B-A2D8-123649EEF67B}" type="pres">
      <dgm:prSet presAssocID="{05A554A6-8732-4430-AF94-D4D8A3F22CFC}" presName="sibTrans" presStyleLbl="sibTrans1D1" presStyleIdx="1" presStyleCnt="5"/>
      <dgm:spPr/>
      <dgm:t>
        <a:bodyPr/>
        <a:lstStyle/>
        <a:p>
          <a:endParaRPr lang="en-US"/>
        </a:p>
      </dgm:t>
    </dgm:pt>
    <dgm:pt modelId="{1AEE8D0E-DB9F-43E6-9436-0551D6CF446D}" type="pres">
      <dgm:prSet presAssocID="{2DB2BF8C-3DD5-4768-9B75-F449896B3543}" presName="node" presStyleLbl="node1" presStyleIdx="2" presStyleCnt="5">
        <dgm:presLayoutVars>
          <dgm:bulletEnabled val="1"/>
        </dgm:presLayoutVars>
      </dgm:prSet>
      <dgm:spPr/>
      <dgm:t>
        <a:bodyPr/>
        <a:lstStyle/>
        <a:p>
          <a:endParaRPr lang="en-US"/>
        </a:p>
      </dgm:t>
    </dgm:pt>
    <dgm:pt modelId="{569CBB2D-093E-490A-A4B1-07F1206B2777}" type="pres">
      <dgm:prSet presAssocID="{2DB2BF8C-3DD5-4768-9B75-F449896B3543}" presName="spNode" presStyleCnt="0"/>
      <dgm:spPr/>
    </dgm:pt>
    <dgm:pt modelId="{CFCE215B-05C8-401C-95E9-80679D1DDC79}" type="pres">
      <dgm:prSet presAssocID="{3708B78A-D29F-435B-BF08-F7EFB40C3E77}" presName="sibTrans" presStyleLbl="sibTrans1D1" presStyleIdx="2" presStyleCnt="5"/>
      <dgm:spPr/>
      <dgm:t>
        <a:bodyPr/>
        <a:lstStyle/>
        <a:p>
          <a:endParaRPr lang="en-US"/>
        </a:p>
      </dgm:t>
    </dgm:pt>
    <dgm:pt modelId="{E6A4E4E7-60EB-4656-B57B-48B26D941859}" type="pres">
      <dgm:prSet presAssocID="{6C8A74C9-86CC-4421-B744-7640D096F57E}" presName="node" presStyleLbl="node1" presStyleIdx="3" presStyleCnt="5">
        <dgm:presLayoutVars>
          <dgm:bulletEnabled val="1"/>
        </dgm:presLayoutVars>
      </dgm:prSet>
      <dgm:spPr/>
      <dgm:t>
        <a:bodyPr/>
        <a:lstStyle/>
        <a:p>
          <a:endParaRPr lang="en-US"/>
        </a:p>
      </dgm:t>
    </dgm:pt>
    <dgm:pt modelId="{F619A7A6-9F8F-4A6C-A1B9-3D9FA9886C9D}" type="pres">
      <dgm:prSet presAssocID="{6C8A74C9-86CC-4421-B744-7640D096F57E}" presName="spNode" presStyleCnt="0"/>
      <dgm:spPr/>
    </dgm:pt>
    <dgm:pt modelId="{784C3FE1-5AB8-4F3D-8CF7-2DD5E5B1F121}" type="pres">
      <dgm:prSet presAssocID="{7C414BFD-5DFB-4E74-AF1F-473872D302F9}" presName="sibTrans" presStyleLbl="sibTrans1D1" presStyleIdx="3" presStyleCnt="5"/>
      <dgm:spPr/>
      <dgm:t>
        <a:bodyPr/>
        <a:lstStyle/>
        <a:p>
          <a:endParaRPr lang="en-US"/>
        </a:p>
      </dgm:t>
    </dgm:pt>
    <dgm:pt modelId="{2AB91984-C4D2-4DDF-B16F-EC6D6AED51F4}" type="pres">
      <dgm:prSet presAssocID="{5326934A-D3ED-46B0-8DAC-39268DF3A41F}" presName="node" presStyleLbl="node1" presStyleIdx="4" presStyleCnt="5">
        <dgm:presLayoutVars>
          <dgm:bulletEnabled val="1"/>
        </dgm:presLayoutVars>
      </dgm:prSet>
      <dgm:spPr/>
      <dgm:t>
        <a:bodyPr/>
        <a:lstStyle/>
        <a:p>
          <a:endParaRPr lang="en-US"/>
        </a:p>
      </dgm:t>
    </dgm:pt>
    <dgm:pt modelId="{E47EAE7D-2987-45DA-BA3F-032E167A49FB}" type="pres">
      <dgm:prSet presAssocID="{5326934A-D3ED-46B0-8DAC-39268DF3A41F}" presName="spNode" presStyleCnt="0"/>
      <dgm:spPr/>
    </dgm:pt>
    <dgm:pt modelId="{13A72DCE-01AB-4EEC-BF99-8627A177F408}" type="pres">
      <dgm:prSet presAssocID="{A30302CA-E551-42EE-BB63-4AE30A591E79}" presName="sibTrans" presStyleLbl="sibTrans1D1" presStyleIdx="4" presStyleCnt="5"/>
      <dgm:spPr/>
      <dgm:t>
        <a:bodyPr/>
        <a:lstStyle/>
        <a:p>
          <a:endParaRPr lang="en-US"/>
        </a:p>
      </dgm:t>
    </dgm:pt>
  </dgm:ptLst>
  <dgm:cxnLst>
    <dgm:cxn modelId="{14A7A6AA-10A3-4F37-84E3-F0778F049210}" srcId="{F0929E54-0F24-4625-BB72-547F34C3EF2D}" destId="{DB95EA26-31B6-44A8-9C63-4C608E2C3CBD}" srcOrd="1" destOrd="0" parTransId="{4AB6A0EE-D6DF-40E2-9AB7-1AF257A7DF30}" sibTransId="{05A554A6-8732-4430-AF94-D4D8A3F22CFC}"/>
    <dgm:cxn modelId="{B1DBEC1A-D8AC-4801-8C04-DD9510B6064A}" type="presOf" srcId="{08D0D156-E367-404A-9917-A32FDA471830}" destId="{981EDC54-3667-4D71-9D1B-6329F05A3E8A}" srcOrd="0" destOrd="0" presId="urn:microsoft.com/office/officeart/2005/8/layout/cycle5"/>
    <dgm:cxn modelId="{1DB0CF1F-3E9B-494E-85EE-9863CF620C34}" srcId="{F0929E54-0F24-4625-BB72-547F34C3EF2D}" destId="{2DB2BF8C-3DD5-4768-9B75-F449896B3543}" srcOrd="2" destOrd="0" parTransId="{3C394226-A4E9-4292-A28B-8E7564708EDE}" sibTransId="{3708B78A-D29F-435B-BF08-F7EFB40C3E77}"/>
    <dgm:cxn modelId="{7BA56F79-6403-4E88-B7EB-7CD6DBC4D3E9}" srcId="{F0929E54-0F24-4625-BB72-547F34C3EF2D}" destId="{6C8A74C9-86CC-4421-B744-7640D096F57E}" srcOrd="3" destOrd="0" parTransId="{1195BD45-BAB9-4644-803B-7954C664AAE9}" sibTransId="{7C414BFD-5DFB-4E74-AF1F-473872D302F9}"/>
    <dgm:cxn modelId="{D8C1C6EF-A8E9-4FCA-9FE4-047906210C81}" type="presOf" srcId="{05A554A6-8732-4430-AF94-D4D8A3F22CFC}" destId="{E0761624-E2B4-471B-A2D8-123649EEF67B}" srcOrd="0" destOrd="0" presId="urn:microsoft.com/office/officeart/2005/8/layout/cycle5"/>
    <dgm:cxn modelId="{9754FC64-6E17-42C4-86CE-42231E94FB18}" srcId="{F0929E54-0F24-4625-BB72-547F34C3EF2D}" destId="{1183B1DA-ACA8-4BA1-9876-B3B415594CBA}" srcOrd="0" destOrd="0" parTransId="{20E0978C-4850-4203-8A40-CDC4BBE50B73}" sibTransId="{08D0D156-E367-404A-9917-A32FDA471830}"/>
    <dgm:cxn modelId="{0EE56DF5-AB53-4703-A532-FE579BC9FA01}" type="presOf" srcId="{5326934A-D3ED-46B0-8DAC-39268DF3A41F}" destId="{2AB91984-C4D2-4DDF-B16F-EC6D6AED51F4}" srcOrd="0" destOrd="0" presId="urn:microsoft.com/office/officeart/2005/8/layout/cycle5"/>
    <dgm:cxn modelId="{CC7C1448-6655-4381-AAD1-EABCE494E2EB}" type="presOf" srcId="{1183B1DA-ACA8-4BA1-9876-B3B415594CBA}" destId="{9200B2B8-5D20-4C31-B45B-92FF0A0754F3}" srcOrd="0" destOrd="0" presId="urn:microsoft.com/office/officeart/2005/8/layout/cycle5"/>
    <dgm:cxn modelId="{23F382B9-7B3E-4923-8D24-82B688D5D64E}" type="presOf" srcId="{6C8A74C9-86CC-4421-B744-7640D096F57E}" destId="{E6A4E4E7-60EB-4656-B57B-48B26D941859}" srcOrd="0" destOrd="0" presId="urn:microsoft.com/office/officeart/2005/8/layout/cycle5"/>
    <dgm:cxn modelId="{DDD3C834-7CCC-4088-BFC8-6583ACD682F2}" type="presOf" srcId="{DB95EA26-31B6-44A8-9C63-4C608E2C3CBD}" destId="{9653E9D8-FF38-4E86-B8E5-8BB973CFF3A9}" srcOrd="0" destOrd="0" presId="urn:microsoft.com/office/officeart/2005/8/layout/cycle5"/>
    <dgm:cxn modelId="{525EE674-1A26-417D-860C-1B4DD77E26CD}" srcId="{F0929E54-0F24-4625-BB72-547F34C3EF2D}" destId="{5326934A-D3ED-46B0-8DAC-39268DF3A41F}" srcOrd="4" destOrd="0" parTransId="{9A46AA23-4A50-4F7E-A92C-FA9DA046CB33}" sibTransId="{A30302CA-E551-42EE-BB63-4AE30A591E79}"/>
    <dgm:cxn modelId="{F730209A-9ADC-443A-A276-19E8454DEA21}" type="presOf" srcId="{7C414BFD-5DFB-4E74-AF1F-473872D302F9}" destId="{784C3FE1-5AB8-4F3D-8CF7-2DD5E5B1F121}" srcOrd="0" destOrd="0" presId="urn:microsoft.com/office/officeart/2005/8/layout/cycle5"/>
    <dgm:cxn modelId="{E5C6F1D8-8268-4660-81B3-F74D5F251A1B}" type="presOf" srcId="{2DB2BF8C-3DD5-4768-9B75-F449896B3543}" destId="{1AEE8D0E-DB9F-43E6-9436-0551D6CF446D}" srcOrd="0" destOrd="0" presId="urn:microsoft.com/office/officeart/2005/8/layout/cycle5"/>
    <dgm:cxn modelId="{49FDAE4F-9D61-4A7F-9395-22D10D4139FD}" type="presOf" srcId="{F0929E54-0F24-4625-BB72-547F34C3EF2D}" destId="{FCDC6F82-1D21-49B3-A918-B5DF2081EA11}" srcOrd="0" destOrd="0" presId="urn:microsoft.com/office/officeart/2005/8/layout/cycle5"/>
    <dgm:cxn modelId="{4D5292E2-EDE6-4F5C-975E-5D8079D43E04}" type="presOf" srcId="{A30302CA-E551-42EE-BB63-4AE30A591E79}" destId="{13A72DCE-01AB-4EEC-BF99-8627A177F408}" srcOrd="0" destOrd="0" presId="urn:microsoft.com/office/officeart/2005/8/layout/cycle5"/>
    <dgm:cxn modelId="{A04E62AB-2EDC-4F99-BA11-E1E4AB515A13}" type="presOf" srcId="{3708B78A-D29F-435B-BF08-F7EFB40C3E77}" destId="{CFCE215B-05C8-401C-95E9-80679D1DDC79}" srcOrd="0" destOrd="0" presId="urn:microsoft.com/office/officeart/2005/8/layout/cycle5"/>
    <dgm:cxn modelId="{059C325C-C613-474F-A109-95742F35293C}" type="presParOf" srcId="{FCDC6F82-1D21-49B3-A918-B5DF2081EA11}" destId="{9200B2B8-5D20-4C31-B45B-92FF0A0754F3}" srcOrd="0" destOrd="0" presId="urn:microsoft.com/office/officeart/2005/8/layout/cycle5"/>
    <dgm:cxn modelId="{9EE60608-554C-407B-8E7C-A87B9D6D56F7}" type="presParOf" srcId="{FCDC6F82-1D21-49B3-A918-B5DF2081EA11}" destId="{D7A2DC50-7DC2-43D5-8A5F-F8CF55E78A3C}" srcOrd="1" destOrd="0" presId="urn:microsoft.com/office/officeart/2005/8/layout/cycle5"/>
    <dgm:cxn modelId="{C5F16298-2977-462D-BA18-5C94D721A66E}" type="presParOf" srcId="{FCDC6F82-1D21-49B3-A918-B5DF2081EA11}" destId="{981EDC54-3667-4D71-9D1B-6329F05A3E8A}" srcOrd="2" destOrd="0" presId="urn:microsoft.com/office/officeart/2005/8/layout/cycle5"/>
    <dgm:cxn modelId="{FA7BCC34-E44D-4A7A-A927-D3EF2BF27CD3}" type="presParOf" srcId="{FCDC6F82-1D21-49B3-A918-B5DF2081EA11}" destId="{9653E9D8-FF38-4E86-B8E5-8BB973CFF3A9}" srcOrd="3" destOrd="0" presId="urn:microsoft.com/office/officeart/2005/8/layout/cycle5"/>
    <dgm:cxn modelId="{EEFFA830-27BD-4EAB-B2F1-77614C14D278}" type="presParOf" srcId="{FCDC6F82-1D21-49B3-A918-B5DF2081EA11}" destId="{6AD0AC51-504B-4A63-9E8A-AA3BFEA43932}" srcOrd="4" destOrd="0" presId="urn:microsoft.com/office/officeart/2005/8/layout/cycle5"/>
    <dgm:cxn modelId="{7784AFE5-3F6B-41D1-8E7F-C6E0EF2DCF2D}" type="presParOf" srcId="{FCDC6F82-1D21-49B3-A918-B5DF2081EA11}" destId="{E0761624-E2B4-471B-A2D8-123649EEF67B}" srcOrd="5" destOrd="0" presId="urn:microsoft.com/office/officeart/2005/8/layout/cycle5"/>
    <dgm:cxn modelId="{0EFFF62F-CEC8-4F3F-BA4E-C1E89D68AC9F}" type="presParOf" srcId="{FCDC6F82-1D21-49B3-A918-B5DF2081EA11}" destId="{1AEE8D0E-DB9F-43E6-9436-0551D6CF446D}" srcOrd="6" destOrd="0" presId="urn:microsoft.com/office/officeart/2005/8/layout/cycle5"/>
    <dgm:cxn modelId="{E051E97A-755F-44D2-AC84-26E5266777DA}" type="presParOf" srcId="{FCDC6F82-1D21-49B3-A918-B5DF2081EA11}" destId="{569CBB2D-093E-490A-A4B1-07F1206B2777}" srcOrd="7" destOrd="0" presId="urn:microsoft.com/office/officeart/2005/8/layout/cycle5"/>
    <dgm:cxn modelId="{6EBB193C-C34A-4FDC-8E9A-9F0D4F16FFB1}" type="presParOf" srcId="{FCDC6F82-1D21-49B3-A918-B5DF2081EA11}" destId="{CFCE215B-05C8-401C-95E9-80679D1DDC79}" srcOrd="8" destOrd="0" presId="urn:microsoft.com/office/officeart/2005/8/layout/cycle5"/>
    <dgm:cxn modelId="{FC4BDE70-44BD-49D1-8F93-4160F088C1A7}" type="presParOf" srcId="{FCDC6F82-1D21-49B3-A918-B5DF2081EA11}" destId="{E6A4E4E7-60EB-4656-B57B-48B26D941859}" srcOrd="9" destOrd="0" presId="urn:microsoft.com/office/officeart/2005/8/layout/cycle5"/>
    <dgm:cxn modelId="{4FCF5995-6E2A-4357-90AE-BD263342A9E3}" type="presParOf" srcId="{FCDC6F82-1D21-49B3-A918-B5DF2081EA11}" destId="{F619A7A6-9F8F-4A6C-A1B9-3D9FA9886C9D}" srcOrd="10" destOrd="0" presId="urn:microsoft.com/office/officeart/2005/8/layout/cycle5"/>
    <dgm:cxn modelId="{CA1EAE9A-CF07-4AFB-89D7-7DB07BA9B6BE}" type="presParOf" srcId="{FCDC6F82-1D21-49B3-A918-B5DF2081EA11}" destId="{784C3FE1-5AB8-4F3D-8CF7-2DD5E5B1F121}" srcOrd="11" destOrd="0" presId="urn:microsoft.com/office/officeart/2005/8/layout/cycle5"/>
    <dgm:cxn modelId="{3C0BBB9F-F0D6-46CA-B18F-5D1CB25FABC0}" type="presParOf" srcId="{FCDC6F82-1D21-49B3-A918-B5DF2081EA11}" destId="{2AB91984-C4D2-4DDF-B16F-EC6D6AED51F4}" srcOrd="12" destOrd="0" presId="urn:microsoft.com/office/officeart/2005/8/layout/cycle5"/>
    <dgm:cxn modelId="{BC7A5493-DFBD-420F-9059-8F18A55D6BB1}" type="presParOf" srcId="{FCDC6F82-1D21-49B3-A918-B5DF2081EA11}" destId="{E47EAE7D-2987-45DA-BA3F-032E167A49FB}" srcOrd="13" destOrd="0" presId="urn:microsoft.com/office/officeart/2005/8/layout/cycle5"/>
    <dgm:cxn modelId="{5B6E9CDD-28C0-426A-AA63-FBBE301A8481}" type="presParOf" srcId="{FCDC6F82-1D21-49B3-A918-B5DF2081EA11}" destId="{13A72DCE-01AB-4EEC-BF99-8627A177F408}" srcOrd="14"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0929E54-0F24-4625-BB72-547F34C3EF2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1183B1DA-ACA8-4BA1-9876-B3B415594CBA}">
      <dgm:prSet phldrT="[Text]"/>
      <dgm:spPr>
        <a:solidFill>
          <a:schemeClr val="tx2"/>
        </a:solidFill>
      </dgm:spPr>
      <dgm:t>
        <a:bodyPr/>
        <a:lstStyle/>
        <a:p>
          <a:r>
            <a:rPr lang="en-US" dirty="0" smtClean="0"/>
            <a:t>Prevention</a:t>
          </a:r>
          <a:endParaRPr lang="en-US" dirty="0"/>
        </a:p>
      </dgm:t>
    </dgm:pt>
    <dgm:pt modelId="{20E0978C-4850-4203-8A40-CDC4BBE50B73}" type="parTrans" cxnId="{9754FC64-6E17-42C4-86CE-42231E94FB18}">
      <dgm:prSet/>
      <dgm:spPr/>
      <dgm:t>
        <a:bodyPr/>
        <a:lstStyle/>
        <a:p>
          <a:endParaRPr lang="en-US"/>
        </a:p>
      </dgm:t>
    </dgm:pt>
    <dgm:pt modelId="{08D0D156-E367-404A-9917-A32FDA471830}" type="sibTrans" cxnId="{9754FC64-6E17-42C4-86CE-42231E94FB18}">
      <dgm:prSet/>
      <dgm:spPr/>
      <dgm:t>
        <a:bodyPr/>
        <a:lstStyle/>
        <a:p>
          <a:endParaRPr lang="en-US"/>
        </a:p>
      </dgm:t>
    </dgm:pt>
    <dgm:pt modelId="{DB95EA26-31B6-44A8-9C63-4C608E2C3CBD}">
      <dgm:prSet phldrT="[Text]"/>
      <dgm:spPr>
        <a:solidFill>
          <a:schemeClr val="accent4"/>
        </a:solidFill>
      </dgm:spPr>
      <dgm:t>
        <a:bodyPr/>
        <a:lstStyle/>
        <a:p>
          <a:r>
            <a:rPr lang="en-US" dirty="0" smtClean="0"/>
            <a:t> Identification</a:t>
          </a:r>
          <a:endParaRPr lang="en-US" dirty="0"/>
        </a:p>
      </dgm:t>
    </dgm:pt>
    <dgm:pt modelId="{4AB6A0EE-D6DF-40E2-9AB7-1AF257A7DF30}" type="parTrans" cxnId="{14A7A6AA-10A3-4F37-84E3-F0778F049210}">
      <dgm:prSet/>
      <dgm:spPr/>
      <dgm:t>
        <a:bodyPr/>
        <a:lstStyle/>
        <a:p>
          <a:endParaRPr lang="en-US"/>
        </a:p>
      </dgm:t>
    </dgm:pt>
    <dgm:pt modelId="{05A554A6-8732-4430-AF94-D4D8A3F22CFC}" type="sibTrans" cxnId="{14A7A6AA-10A3-4F37-84E3-F0778F049210}">
      <dgm:prSet/>
      <dgm:spPr/>
      <dgm:t>
        <a:bodyPr/>
        <a:lstStyle/>
        <a:p>
          <a:endParaRPr lang="en-US"/>
        </a:p>
      </dgm:t>
    </dgm:pt>
    <dgm:pt modelId="{2DB2BF8C-3DD5-4768-9B75-F449896B3543}">
      <dgm:prSet phldrT="[Text]"/>
      <dgm:spPr>
        <a:solidFill>
          <a:schemeClr val="accent5"/>
        </a:solidFill>
      </dgm:spPr>
      <dgm:t>
        <a:bodyPr/>
        <a:lstStyle/>
        <a:p>
          <a:r>
            <a:rPr lang="en-US" dirty="0" smtClean="0"/>
            <a:t>Preparation</a:t>
          </a:r>
          <a:endParaRPr lang="en-US" dirty="0"/>
        </a:p>
      </dgm:t>
    </dgm:pt>
    <dgm:pt modelId="{3C394226-A4E9-4292-A28B-8E7564708EDE}" type="parTrans" cxnId="{1DB0CF1F-3E9B-494E-85EE-9863CF620C34}">
      <dgm:prSet/>
      <dgm:spPr/>
      <dgm:t>
        <a:bodyPr/>
        <a:lstStyle/>
        <a:p>
          <a:endParaRPr lang="en-US"/>
        </a:p>
      </dgm:t>
    </dgm:pt>
    <dgm:pt modelId="{3708B78A-D29F-435B-BF08-F7EFB40C3E77}" type="sibTrans" cxnId="{1DB0CF1F-3E9B-494E-85EE-9863CF620C34}">
      <dgm:prSet/>
      <dgm:spPr/>
      <dgm:t>
        <a:bodyPr/>
        <a:lstStyle/>
        <a:p>
          <a:endParaRPr lang="en-US"/>
        </a:p>
      </dgm:t>
    </dgm:pt>
    <dgm:pt modelId="{6C8A74C9-86CC-4421-B744-7640D096F57E}">
      <dgm:prSet phldrT="[Text]"/>
      <dgm:spPr>
        <a:solidFill>
          <a:schemeClr val="accent3"/>
        </a:solidFill>
      </dgm:spPr>
      <dgm:t>
        <a:bodyPr/>
        <a:lstStyle/>
        <a:p>
          <a:r>
            <a:rPr lang="en-US" dirty="0" smtClean="0"/>
            <a:t>Conducting the Session</a:t>
          </a:r>
          <a:endParaRPr lang="en-US" dirty="0"/>
        </a:p>
      </dgm:t>
    </dgm:pt>
    <dgm:pt modelId="{1195BD45-BAB9-4644-803B-7954C664AAE9}" type="parTrans" cxnId="{7BA56F79-6403-4E88-B7EB-7CD6DBC4D3E9}">
      <dgm:prSet/>
      <dgm:spPr/>
      <dgm:t>
        <a:bodyPr/>
        <a:lstStyle/>
        <a:p>
          <a:endParaRPr lang="en-US"/>
        </a:p>
      </dgm:t>
    </dgm:pt>
    <dgm:pt modelId="{7C414BFD-5DFB-4E74-AF1F-473872D302F9}" type="sibTrans" cxnId="{7BA56F79-6403-4E88-B7EB-7CD6DBC4D3E9}">
      <dgm:prSet/>
      <dgm:spPr/>
      <dgm:t>
        <a:bodyPr/>
        <a:lstStyle/>
        <a:p>
          <a:endParaRPr lang="en-US"/>
        </a:p>
      </dgm:t>
    </dgm:pt>
    <dgm:pt modelId="{5326934A-D3ED-46B0-8DAC-39268DF3A41F}">
      <dgm:prSet phldrT="[Text]"/>
      <dgm:spPr>
        <a:solidFill>
          <a:schemeClr val="accent2"/>
        </a:solidFill>
      </dgm:spPr>
      <dgm:t>
        <a:bodyPr/>
        <a:lstStyle/>
        <a:p>
          <a:r>
            <a:rPr lang="en-US" dirty="0" smtClean="0"/>
            <a:t>Follow-up</a:t>
          </a:r>
          <a:endParaRPr lang="en-US" dirty="0"/>
        </a:p>
      </dgm:t>
    </dgm:pt>
    <dgm:pt modelId="{9A46AA23-4A50-4F7E-A92C-FA9DA046CB33}" type="parTrans" cxnId="{525EE674-1A26-417D-860C-1B4DD77E26CD}">
      <dgm:prSet/>
      <dgm:spPr/>
      <dgm:t>
        <a:bodyPr/>
        <a:lstStyle/>
        <a:p>
          <a:endParaRPr lang="en-US"/>
        </a:p>
      </dgm:t>
    </dgm:pt>
    <dgm:pt modelId="{A30302CA-E551-42EE-BB63-4AE30A591E79}" type="sibTrans" cxnId="{525EE674-1A26-417D-860C-1B4DD77E26CD}">
      <dgm:prSet/>
      <dgm:spPr/>
      <dgm:t>
        <a:bodyPr/>
        <a:lstStyle/>
        <a:p>
          <a:endParaRPr lang="en-US"/>
        </a:p>
      </dgm:t>
    </dgm:pt>
    <dgm:pt modelId="{FCDC6F82-1D21-49B3-A918-B5DF2081EA11}" type="pres">
      <dgm:prSet presAssocID="{F0929E54-0F24-4625-BB72-547F34C3EF2D}" presName="cycle" presStyleCnt="0">
        <dgm:presLayoutVars>
          <dgm:dir/>
          <dgm:resizeHandles val="exact"/>
        </dgm:presLayoutVars>
      </dgm:prSet>
      <dgm:spPr/>
      <dgm:t>
        <a:bodyPr/>
        <a:lstStyle/>
        <a:p>
          <a:endParaRPr lang="en-US"/>
        </a:p>
      </dgm:t>
    </dgm:pt>
    <dgm:pt modelId="{9200B2B8-5D20-4C31-B45B-92FF0A0754F3}" type="pres">
      <dgm:prSet presAssocID="{1183B1DA-ACA8-4BA1-9876-B3B415594CBA}" presName="node" presStyleLbl="node1" presStyleIdx="0" presStyleCnt="5">
        <dgm:presLayoutVars>
          <dgm:bulletEnabled val="1"/>
        </dgm:presLayoutVars>
      </dgm:prSet>
      <dgm:spPr/>
      <dgm:t>
        <a:bodyPr/>
        <a:lstStyle/>
        <a:p>
          <a:endParaRPr lang="en-US"/>
        </a:p>
      </dgm:t>
    </dgm:pt>
    <dgm:pt modelId="{D7A2DC50-7DC2-43D5-8A5F-F8CF55E78A3C}" type="pres">
      <dgm:prSet presAssocID="{1183B1DA-ACA8-4BA1-9876-B3B415594CBA}" presName="spNode" presStyleCnt="0"/>
      <dgm:spPr/>
    </dgm:pt>
    <dgm:pt modelId="{981EDC54-3667-4D71-9D1B-6329F05A3E8A}" type="pres">
      <dgm:prSet presAssocID="{08D0D156-E367-404A-9917-A32FDA471830}" presName="sibTrans" presStyleLbl="sibTrans1D1" presStyleIdx="0" presStyleCnt="5"/>
      <dgm:spPr/>
      <dgm:t>
        <a:bodyPr/>
        <a:lstStyle/>
        <a:p>
          <a:endParaRPr lang="en-US"/>
        </a:p>
      </dgm:t>
    </dgm:pt>
    <dgm:pt modelId="{9653E9D8-FF38-4E86-B8E5-8BB973CFF3A9}" type="pres">
      <dgm:prSet presAssocID="{DB95EA26-31B6-44A8-9C63-4C608E2C3CBD}" presName="node" presStyleLbl="node1" presStyleIdx="1" presStyleCnt="5">
        <dgm:presLayoutVars>
          <dgm:bulletEnabled val="1"/>
        </dgm:presLayoutVars>
      </dgm:prSet>
      <dgm:spPr/>
      <dgm:t>
        <a:bodyPr/>
        <a:lstStyle/>
        <a:p>
          <a:endParaRPr lang="en-US"/>
        </a:p>
      </dgm:t>
    </dgm:pt>
    <dgm:pt modelId="{6AD0AC51-504B-4A63-9E8A-AA3BFEA43932}" type="pres">
      <dgm:prSet presAssocID="{DB95EA26-31B6-44A8-9C63-4C608E2C3CBD}" presName="spNode" presStyleCnt="0"/>
      <dgm:spPr/>
    </dgm:pt>
    <dgm:pt modelId="{E0761624-E2B4-471B-A2D8-123649EEF67B}" type="pres">
      <dgm:prSet presAssocID="{05A554A6-8732-4430-AF94-D4D8A3F22CFC}" presName="sibTrans" presStyleLbl="sibTrans1D1" presStyleIdx="1" presStyleCnt="5"/>
      <dgm:spPr/>
      <dgm:t>
        <a:bodyPr/>
        <a:lstStyle/>
        <a:p>
          <a:endParaRPr lang="en-US"/>
        </a:p>
      </dgm:t>
    </dgm:pt>
    <dgm:pt modelId="{1AEE8D0E-DB9F-43E6-9436-0551D6CF446D}" type="pres">
      <dgm:prSet presAssocID="{2DB2BF8C-3DD5-4768-9B75-F449896B3543}" presName="node" presStyleLbl="node1" presStyleIdx="2" presStyleCnt="5">
        <dgm:presLayoutVars>
          <dgm:bulletEnabled val="1"/>
        </dgm:presLayoutVars>
      </dgm:prSet>
      <dgm:spPr/>
      <dgm:t>
        <a:bodyPr/>
        <a:lstStyle/>
        <a:p>
          <a:endParaRPr lang="en-US"/>
        </a:p>
      </dgm:t>
    </dgm:pt>
    <dgm:pt modelId="{569CBB2D-093E-490A-A4B1-07F1206B2777}" type="pres">
      <dgm:prSet presAssocID="{2DB2BF8C-3DD5-4768-9B75-F449896B3543}" presName="spNode" presStyleCnt="0"/>
      <dgm:spPr/>
    </dgm:pt>
    <dgm:pt modelId="{CFCE215B-05C8-401C-95E9-80679D1DDC79}" type="pres">
      <dgm:prSet presAssocID="{3708B78A-D29F-435B-BF08-F7EFB40C3E77}" presName="sibTrans" presStyleLbl="sibTrans1D1" presStyleIdx="2" presStyleCnt="5"/>
      <dgm:spPr/>
      <dgm:t>
        <a:bodyPr/>
        <a:lstStyle/>
        <a:p>
          <a:endParaRPr lang="en-US"/>
        </a:p>
      </dgm:t>
    </dgm:pt>
    <dgm:pt modelId="{E6A4E4E7-60EB-4656-B57B-48B26D941859}" type="pres">
      <dgm:prSet presAssocID="{6C8A74C9-86CC-4421-B744-7640D096F57E}" presName="node" presStyleLbl="node1" presStyleIdx="3" presStyleCnt="5">
        <dgm:presLayoutVars>
          <dgm:bulletEnabled val="1"/>
        </dgm:presLayoutVars>
      </dgm:prSet>
      <dgm:spPr/>
      <dgm:t>
        <a:bodyPr/>
        <a:lstStyle/>
        <a:p>
          <a:endParaRPr lang="en-US"/>
        </a:p>
      </dgm:t>
    </dgm:pt>
    <dgm:pt modelId="{F619A7A6-9F8F-4A6C-A1B9-3D9FA9886C9D}" type="pres">
      <dgm:prSet presAssocID="{6C8A74C9-86CC-4421-B744-7640D096F57E}" presName="spNode" presStyleCnt="0"/>
      <dgm:spPr/>
    </dgm:pt>
    <dgm:pt modelId="{784C3FE1-5AB8-4F3D-8CF7-2DD5E5B1F121}" type="pres">
      <dgm:prSet presAssocID="{7C414BFD-5DFB-4E74-AF1F-473872D302F9}" presName="sibTrans" presStyleLbl="sibTrans1D1" presStyleIdx="3" presStyleCnt="5"/>
      <dgm:spPr/>
      <dgm:t>
        <a:bodyPr/>
        <a:lstStyle/>
        <a:p>
          <a:endParaRPr lang="en-US"/>
        </a:p>
      </dgm:t>
    </dgm:pt>
    <dgm:pt modelId="{2AB91984-C4D2-4DDF-B16F-EC6D6AED51F4}" type="pres">
      <dgm:prSet presAssocID="{5326934A-D3ED-46B0-8DAC-39268DF3A41F}" presName="node" presStyleLbl="node1" presStyleIdx="4" presStyleCnt="5">
        <dgm:presLayoutVars>
          <dgm:bulletEnabled val="1"/>
        </dgm:presLayoutVars>
      </dgm:prSet>
      <dgm:spPr/>
      <dgm:t>
        <a:bodyPr/>
        <a:lstStyle/>
        <a:p>
          <a:endParaRPr lang="en-US"/>
        </a:p>
      </dgm:t>
    </dgm:pt>
    <dgm:pt modelId="{E47EAE7D-2987-45DA-BA3F-032E167A49FB}" type="pres">
      <dgm:prSet presAssocID="{5326934A-D3ED-46B0-8DAC-39268DF3A41F}" presName="spNode" presStyleCnt="0"/>
      <dgm:spPr/>
    </dgm:pt>
    <dgm:pt modelId="{13A72DCE-01AB-4EEC-BF99-8627A177F408}" type="pres">
      <dgm:prSet presAssocID="{A30302CA-E551-42EE-BB63-4AE30A591E79}" presName="sibTrans" presStyleLbl="sibTrans1D1" presStyleIdx="4" presStyleCnt="5"/>
      <dgm:spPr/>
      <dgm:t>
        <a:bodyPr/>
        <a:lstStyle/>
        <a:p>
          <a:endParaRPr lang="en-US"/>
        </a:p>
      </dgm:t>
    </dgm:pt>
  </dgm:ptLst>
  <dgm:cxnLst>
    <dgm:cxn modelId="{EDC41CD8-1C73-4B00-8DB8-E145408BBB52}" type="presOf" srcId="{05A554A6-8732-4430-AF94-D4D8A3F22CFC}" destId="{E0761624-E2B4-471B-A2D8-123649EEF67B}" srcOrd="0" destOrd="0" presId="urn:microsoft.com/office/officeart/2005/8/layout/cycle5"/>
    <dgm:cxn modelId="{14A7A6AA-10A3-4F37-84E3-F0778F049210}" srcId="{F0929E54-0F24-4625-BB72-547F34C3EF2D}" destId="{DB95EA26-31B6-44A8-9C63-4C608E2C3CBD}" srcOrd="1" destOrd="0" parTransId="{4AB6A0EE-D6DF-40E2-9AB7-1AF257A7DF30}" sibTransId="{05A554A6-8732-4430-AF94-D4D8A3F22CFC}"/>
    <dgm:cxn modelId="{39333BB5-DCC7-4BD3-9E3B-078E603C6B67}" type="presOf" srcId="{2DB2BF8C-3DD5-4768-9B75-F449896B3543}" destId="{1AEE8D0E-DB9F-43E6-9436-0551D6CF446D}" srcOrd="0" destOrd="0" presId="urn:microsoft.com/office/officeart/2005/8/layout/cycle5"/>
    <dgm:cxn modelId="{73DC6C41-E31E-4801-86D8-07B421A4616B}" type="presOf" srcId="{08D0D156-E367-404A-9917-A32FDA471830}" destId="{981EDC54-3667-4D71-9D1B-6329F05A3E8A}" srcOrd="0" destOrd="0" presId="urn:microsoft.com/office/officeart/2005/8/layout/cycle5"/>
    <dgm:cxn modelId="{96636729-CDD8-4444-8B8B-B12F1CA31925}" type="presOf" srcId="{F0929E54-0F24-4625-BB72-547F34C3EF2D}" destId="{FCDC6F82-1D21-49B3-A918-B5DF2081EA11}" srcOrd="0" destOrd="0" presId="urn:microsoft.com/office/officeart/2005/8/layout/cycle5"/>
    <dgm:cxn modelId="{351008B0-D863-46B1-BDD9-6C8107B52563}" type="presOf" srcId="{1183B1DA-ACA8-4BA1-9876-B3B415594CBA}" destId="{9200B2B8-5D20-4C31-B45B-92FF0A0754F3}" srcOrd="0" destOrd="0" presId="urn:microsoft.com/office/officeart/2005/8/layout/cycle5"/>
    <dgm:cxn modelId="{5DB84D50-93B3-4FAB-BE8C-E7E5CE3E2A0B}" type="presOf" srcId="{DB95EA26-31B6-44A8-9C63-4C608E2C3CBD}" destId="{9653E9D8-FF38-4E86-B8E5-8BB973CFF3A9}" srcOrd="0" destOrd="0" presId="urn:microsoft.com/office/officeart/2005/8/layout/cycle5"/>
    <dgm:cxn modelId="{416C354D-579F-4A49-87F7-464E6CF88D3C}" type="presOf" srcId="{6C8A74C9-86CC-4421-B744-7640D096F57E}" destId="{E6A4E4E7-60EB-4656-B57B-48B26D941859}" srcOrd="0" destOrd="0" presId="urn:microsoft.com/office/officeart/2005/8/layout/cycle5"/>
    <dgm:cxn modelId="{9754FC64-6E17-42C4-86CE-42231E94FB18}" srcId="{F0929E54-0F24-4625-BB72-547F34C3EF2D}" destId="{1183B1DA-ACA8-4BA1-9876-B3B415594CBA}" srcOrd="0" destOrd="0" parTransId="{20E0978C-4850-4203-8A40-CDC4BBE50B73}" sibTransId="{08D0D156-E367-404A-9917-A32FDA471830}"/>
    <dgm:cxn modelId="{1DB0CF1F-3E9B-494E-85EE-9863CF620C34}" srcId="{F0929E54-0F24-4625-BB72-547F34C3EF2D}" destId="{2DB2BF8C-3DD5-4768-9B75-F449896B3543}" srcOrd="2" destOrd="0" parTransId="{3C394226-A4E9-4292-A28B-8E7564708EDE}" sibTransId="{3708B78A-D29F-435B-BF08-F7EFB40C3E77}"/>
    <dgm:cxn modelId="{30E1ED7C-E443-4972-A3AF-73446F033241}" type="presOf" srcId="{3708B78A-D29F-435B-BF08-F7EFB40C3E77}" destId="{CFCE215B-05C8-401C-95E9-80679D1DDC79}" srcOrd="0" destOrd="0" presId="urn:microsoft.com/office/officeart/2005/8/layout/cycle5"/>
    <dgm:cxn modelId="{7BA56F79-6403-4E88-B7EB-7CD6DBC4D3E9}" srcId="{F0929E54-0F24-4625-BB72-547F34C3EF2D}" destId="{6C8A74C9-86CC-4421-B744-7640D096F57E}" srcOrd="3" destOrd="0" parTransId="{1195BD45-BAB9-4644-803B-7954C664AAE9}" sibTransId="{7C414BFD-5DFB-4E74-AF1F-473872D302F9}"/>
    <dgm:cxn modelId="{9BA6F487-D6C9-48B3-BE66-163CFB687279}" type="presOf" srcId="{7C414BFD-5DFB-4E74-AF1F-473872D302F9}" destId="{784C3FE1-5AB8-4F3D-8CF7-2DD5E5B1F121}" srcOrd="0" destOrd="0" presId="urn:microsoft.com/office/officeart/2005/8/layout/cycle5"/>
    <dgm:cxn modelId="{D9D94B5B-16BE-4C7A-8A73-5AFDB6D0DE6B}" type="presOf" srcId="{A30302CA-E551-42EE-BB63-4AE30A591E79}" destId="{13A72DCE-01AB-4EEC-BF99-8627A177F408}" srcOrd="0" destOrd="0" presId="urn:microsoft.com/office/officeart/2005/8/layout/cycle5"/>
    <dgm:cxn modelId="{525EE674-1A26-417D-860C-1B4DD77E26CD}" srcId="{F0929E54-0F24-4625-BB72-547F34C3EF2D}" destId="{5326934A-D3ED-46B0-8DAC-39268DF3A41F}" srcOrd="4" destOrd="0" parTransId="{9A46AA23-4A50-4F7E-A92C-FA9DA046CB33}" sibTransId="{A30302CA-E551-42EE-BB63-4AE30A591E79}"/>
    <dgm:cxn modelId="{DFD097D5-CCC0-4177-BB89-BB9D741A2C76}" type="presOf" srcId="{5326934A-D3ED-46B0-8DAC-39268DF3A41F}" destId="{2AB91984-C4D2-4DDF-B16F-EC6D6AED51F4}" srcOrd="0" destOrd="0" presId="urn:microsoft.com/office/officeart/2005/8/layout/cycle5"/>
    <dgm:cxn modelId="{1935B310-001C-49EE-83E5-9558BFE94F62}" type="presParOf" srcId="{FCDC6F82-1D21-49B3-A918-B5DF2081EA11}" destId="{9200B2B8-5D20-4C31-B45B-92FF0A0754F3}" srcOrd="0" destOrd="0" presId="urn:microsoft.com/office/officeart/2005/8/layout/cycle5"/>
    <dgm:cxn modelId="{8C7C9377-7016-4615-9B83-907DEB87025E}" type="presParOf" srcId="{FCDC6F82-1D21-49B3-A918-B5DF2081EA11}" destId="{D7A2DC50-7DC2-43D5-8A5F-F8CF55E78A3C}" srcOrd="1" destOrd="0" presId="urn:microsoft.com/office/officeart/2005/8/layout/cycle5"/>
    <dgm:cxn modelId="{BD23376E-99D6-479C-AF2C-8EAF72371327}" type="presParOf" srcId="{FCDC6F82-1D21-49B3-A918-B5DF2081EA11}" destId="{981EDC54-3667-4D71-9D1B-6329F05A3E8A}" srcOrd="2" destOrd="0" presId="urn:microsoft.com/office/officeart/2005/8/layout/cycle5"/>
    <dgm:cxn modelId="{294C0BF1-38ED-4DFF-B811-BBCDB5AD970C}" type="presParOf" srcId="{FCDC6F82-1D21-49B3-A918-B5DF2081EA11}" destId="{9653E9D8-FF38-4E86-B8E5-8BB973CFF3A9}" srcOrd="3" destOrd="0" presId="urn:microsoft.com/office/officeart/2005/8/layout/cycle5"/>
    <dgm:cxn modelId="{AD1A8440-04C5-4C26-8308-4A5BC53A96A5}" type="presParOf" srcId="{FCDC6F82-1D21-49B3-A918-B5DF2081EA11}" destId="{6AD0AC51-504B-4A63-9E8A-AA3BFEA43932}" srcOrd="4" destOrd="0" presId="urn:microsoft.com/office/officeart/2005/8/layout/cycle5"/>
    <dgm:cxn modelId="{16ED8E2B-DB6C-4FE3-86DD-DAC20D34B891}" type="presParOf" srcId="{FCDC6F82-1D21-49B3-A918-B5DF2081EA11}" destId="{E0761624-E2B4-471B-A2D8-123649EEF67B}" srcOrd="5" destOrd="0" presId="urn:microsoft.com/office/officeart/2005/8/layout/cycle5"/>
    <dgm:cxn modelId="{027F26EC-F743-4517-8A7D-485D5305F095}" type="presParOf" srcId="{FCDC6F82-1D21-49B3-A918-B5DF2081EA11}" destId="{1AEE8D0E-DB9F-43E6-9436-0551D6CF446D}" srcOrd="6" destOrd="0" presId="urn:microsoft.com/office/officeart/2005/8/layout/cycle5"/>
    <dgm:cxn modelId="{3431623F-A4E2-4DD8-ACF2-997EF6BDC694}" type="presParOf" srcId="{FCDC6F82-1D21-49B3-A918-B5DF2081EA11}" destId="{569CBB2D-093E-490A-A4B1-07F1206B2777}" srcOrd="7" destOrd="0" presId="urn:microsoft.com/office/officeart/2005/8/layout/cycle5"/>
    <dgm:cxn modelId="{E02D7A74-3AB6-4D7E-BBBD-1F45B83F1087}" type="presParOf" srcId="{FCDC6F82-1D21-49B3-A918-B5DF2081EA11}" destId="{CFCE215B-05C8-401C-95E9-80679D1DDC79}" srcOrd="8" destOrd="0" presId="urn:microsoft.com/office/officeart/2005/8/layout/cycle5"/>
    <dgm:cxn modelId="{47346B93-81AA-49AD-B834-DD4AF75894A3}" type="presParOf" srcId="{FCDC6F82-1D21-49B3-A918-B5DF2081EA11}" destId="{E6A4E4E7-60EB-4656-B57B-48B26D941859}" srcOrd="9" destOrd="0" presId="urn:microsoft.com/office/officeart/2005/8/layout/cycle5"/>
    <dgm:cxn modelId="{828069F7-0EC7-4778-B259-13FA995EA118}" type="presParOf" srcId="{FCDC6F82-1D21-49B3-A918-B5DF2081EA11}" destId="{F619A7A6-9F8F-4A6C-A1B9-3D9FA9886C9D}" srcOrd="10" destOrd="0" presId="urn:microsoft.com/office/officeart/2005/8/layout/cycle5"/>
    <dgm:cxn modelId="{139E9F85-99CE-4256-BBD0-141BF2838E3E}" type="presParOf" srcId="{FCDC6F82-1D21-49B3-A918-B5DF2081EA11}" destId="{784C3FE1-5AB8-4F3D-8CF7-2DD5E5B1F121}" srcOrd="11" destOrd="0" presId="urn:microsoft.com/office/officeart/2005/8/layout/cycle5"/>
    <dgm:cxn modelId="{3D1520A8-9E07-4ED5-817C-21179706A5EF}" type="presParOf" srcId="{FCDC6F82-1D21-49B3-A918-B5DF2081EA11}" destId="{2AB91984-C4D2-4DDF-B16F-EC6D6AED51F4}" srcOrd="12" destOrd="0" presId="urn:microsoft.com/office/officeart/2005/8/layout/cycle5"/>
    <dgm:cxn modelId="{DE8B0826-ACF3-43A6-8878-C096126C0409}" type="presParOf" srcId="{FCDC6F82-1D21-49B3-A918-B5DF2081EA11}" destId="{E47EAE7D-2987-45DA-BA3F-032E167A49FB}" srcOrd="13" destOrd="0" presId="urn:microsoft.com/office/officeart/2005/8/layout/cycle5"/>
    <dgm:cxn modelId="{C29885F5-1361-4087-8350-896A07620A95}" type="presParOf" srcId="{FCDC6F82-1D21-49B3-A918-B5DF2081EA11}" destId="{13A72DCE-01AB-4EEC-BF99-8627A177F408}" srcOrd="14"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B9DC858-DF22-44A0-8EE7-04C07BA014EF}"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8831103E-485A-4180-929D-F0EDFBD0D986}">
      <dgm:prSet phldrT="[Text]"/>
      <dgm:spPr/>
      <dgm:t>
        <a:bodyPr/>
        <a:lstStyle/>
        <a:p>
          <a:r>
            <a:rPr lang="en-US" dirty="0" smtClean="0"/>
            <a:t>Cure</a:t>
          </a:r>
          <a:endParaRPr lang="en-US" dirty="0"/>
        </a:p>
      </dgm:t>
    </dgm:pt>
    <dgm:pt modelId="{4B77D1C4-E6E9-4EC0-BA8E-D9E9E5393A65}" type="parTrans" cxnId="{97CD29E8-946A-429B-BF50-27DE35CCD5A3}">
      <dgm:prSet/>
      <dgm:spPr/>
      <dgm:t>
        <a:bodyPr/>
        <a:lstStyle/>
        <a:p>
          <a:endParaRPr lang="en-US"/>
        </a:p>
      </dgm:t>
    </dgm:pt>
    <dgm:pt modelId="{4BA6EC84-002F-457E-93D6-B0359D6D97E3}" type="sibTrans" cxnId="{97CD29E8-946A-429B-BF50-27DE35CCD5A3}">
      <dgm:prSet/>
      <dgm:spPr/>
      <dgm:t>
        <a:bodyPr/>
        <a:lstStyle/>
        <a:p>
          <a:endParaRPr lang="en-US"/>
        </a:p>
      </dgm:t>
    </dgm:pt>
    <dgm:pt modelId="{0C9B4A19-B504-4EC2-9D64-3F131FA19793}">
      <dgm:prSet phldrT="[Text]"/>
      <dgm:spPr/>
      <dgm:t>
        <a:bodyPr/>
        <a:lstStyle/>
        <a:p>
          <a:r>
            <a:rPr lang="en-US" dirty="0" smtClean="0"/>
            <a:t>Prevention</a:t>
          </a:r>
          <a:endParaRPr lang="en-US" dirty="0"/>
        </a:p>
      </dgm:t>
    </dgm:pt>
    <dgm:pt modelId="{1ECD684C-6E9C-4B83-9061-128D93E8CB21}" type="parTrans" cxnId="{F945E869-F6AD-4172-B60C-54A10FDA2CD9}">
      <dgm:prSet/>
      <dgm:spPr/>
      <dgm:t>
        <a:bodyPr/>
        <a:lstStyle/>
        <a:p>
          <a:endParaRPr lang="en-US"/>
        </a:p>
      </dgm:t>
    </dgm:pt>
    <dgm:pt modelId="{203476B5-D6C5-4704-AE73-C593502C741E}" type="sibTrans" cxnId="{F945E869-F6AD-4172-B60C-54A10FDA2CD9}">
      <dgm:prSet/>
      <dgm:spPr/>
      <dgm:t>
        <a:bodyPr/>
        <a:lstStyle/>
        <a:p>
          <a:endParaRPr lang="en-US"/>
        </a:p>
      </dgm:t>
    </dgm:pt>
    <dgm:pt modelId="{0988A7BE-CC1E-4705-BFD5-026816869C2E}" type="pres">
      <dgm:prSet presAssocID="{BB9DC858-DF22-44A0-8EE7-04C07BA014EF}" presName="compositeShape" presStyleCnt="0">
        <dgm:presLayoutVars>
          <dgm:chMax val="2"/>
          <dgm:dir/>
          <dgm:resizeHandles val="exact"/>
        </dgm:presLayoutVars>
      </dgm:prSet>
      <dgm:spPr/>
      <dgm:t>
        <a:bodyPr/>
        <a:lstStyle/>
        <a:p>
          <a:endParaRPr lang="en-US"/>
        </a:p>
      </dgm:t>
    </dgm:pt>
    <dgm:pt modelId="{ECAC3687-0B51-44B1-8586-9416AF7D6D8B}" type="pres">
      <dgm:prSet presAssocID="{BB9DC858-DF22-44A0-8EE7-04C07BA014EF}" presName="divider" presStyleLbl="fgShp" presStyleIdx="0" presStyleCnt="1" custLinFactNeighborX="0" custLinFactNeighborY="-344"/>
      <dgm:spPr>
        <a:ln>
          <a:solidFill>
            <a:schemeClr val="accent1"/>
          </a:solidFill>
        </a:ln>
      </dgm:spPr>
    </dgm:pt>
    <dgm:pt modelId="{3CD607AA-B07F-412D-BA1E-0F5766465864}" type="pres">
      <dgm:prSet presAssocID="{8831103E-485A-4180-929D-F0EDFBD0D986}" presName="downArrow" presStyleLbl="node1" presStyleIdx="0" presStyleCnt="2" custScaleX="186462"/>
      <dgm:spPr>
        <a:solidFill>
          <a:schemeClr val="bg1"/>
        </a:solidFill>
      </dgm:spPr>
    </dgm:pt>
    <dgm:pt modelId="{02DD6563-19BA-4C06-85AE-5D49D8BDAB33}" type="pres">
      <dgm:prSet presAssocID="{8831103E-485A-4180-929D-F0EDFBD0D986}" presName="downArrowText" presStyleLbl="revTx" presStyleIdx="0" presStyleCnt="2" custScaleX="186462">
        <dgm:presLayoutVars>
          <dgm:bulletEnabled val="1"/>
        </dgm:presLayoutVars>
      </dgm:prSet>
      <dgm:spPr/>
      <dgm:t>
        <a:bodyPr/>
        <a:lstStyle/>
        <a:p>
          <a:endParaRPr lang="en-US"/>
        </a:p>
      </dgm:t>
    </dgm:pt>
    <dgm:pt modelId="{98DD6F3A-3D20-4657-9114-8829FC31282A}" type="pres">
      <dgm:prSet presAssocID="{0C9B4A19-B504-4EC2-9D64-3F131FA19793}" presName="upArrow" presStyleLbl="node1" presStyleIdx="1" presStyleCnt="2"/>
      <dgm:spPr>
        <a:solidFill>
          <a:schemeClr val="bg1"/>
        </a:solidFill>
      </dgm:spPr>
    </dgm:pt>
    <dgm:pt modelId="{6A6DC082-ABB4-4153-8CAE-97E6A1CD8BB4}" type="pres">
      <dgm:prSet presAssocID="{0C9B4A19-B504-4EC2-9D64-3F131FA19793}" presName="upArrowText" presStyleLbl="revTx" presStyleIdx="1" presStyleCnt="2" custScaleX="186462">
        <dgm:presLayoutVars>
          <dgm:bulletEnabled val="1"/>
        </dgm:presLayoutVars>
      </dgm:prSet>
      <dgm:spPr/>
      <dgm:t>
        <a:bodyPr/>
        <a:lstStyle/>
        <a:p>
          <a:endParaRPr lang="en-US"/>
        </a:p>
      </dgm:t>
    </dgm:pt>
  </dgm:ptLst>
  <dgm:cxnLst>
    <dgm:cxn modelId="{B612EF2D-0023-4275-B41C-B478CE5AEA6F}" type="presOf" srcId="{8831103E-485A-4180-929D-F0EDFBD0D986}" destId="{02DD6563-19BA-4C06-85AE-5D49D8BDAB33}" srcOrd="0" destOrd="0" presId="urn:microsoft.com/office/officeart/2005/8/layout/arrow3"/>
    <dgm:cxn modelId="{97CD29E8-946A-429B-BF50-27DE35CCD5A3}" srcId="{BB9DC858-DF22-44A0-8EE7-04C07BA014EF}" destId="{8831103E-485A-4180-929D-F0EDFBD0D986}" srcOrd="0" destOrd="0" parTransId="{4B77D1C4-E6E9-4EC0-BA8E-D9E9E5393A65}" sibTransId="{4BA6EC84-002F-457E-93D6-B0359D6D97E3}"/>
    <dgm:cxn modelId="{80960D78-809B-45E7-AACF-7CA5EB764DB7}" type="presOf" srcId="{0C9B4A19-B504-4EC2-9D64-3F131FA19793}" destId="{6A6DC082-ABB4-4153-8CAE-97E6A1CD8BB4}" srcOrd="0" destOrd="0" presId="urn:microsoft.com/office/officeart/2005/8/layout/arrow3"/>
    <dgm:cxn modelId="{F945E869-F6AD-4172-B60C-54A10FDA2CD9}" srcId="{BB9DC858-DF22-44A0-8EE7-04C07BA014EF}" destId="{0C9B4A19-B504-4EC2-9D64-3F131FA19793}" srcOrd="1" destOrd="0" parTransId="{1ECD684C-6E9C-4B83-9061-128D93E8CB21}" sibTransId="{203476B5-D6C5-4704-AE73-C593502C741E}"/>
    <dgm:cxn modelId="{EC989FBC-B2C7-4695-90C2-7063AEEEDA18}" type="presOf" srcId="{BB9DC858-DF22-44A0-8EE7-04C07BA014EF}" destId="{0988A7BE-CC1E-4705-BFD5-026816869C2E}" srcOrd="0" destOrd="0" presId="urn:microsoft.com/office/officeart/2005/8/layout/arrow3"/>
    <dgm:cxn modelId="{9C6677C3-A30F-4B3C-B2D2-0EACAFB30BC1}" type="presParOf" srcId="{0988A7BE-CC1E-4705-BFD5-026816869C2E}" destId="{ECAC3687-0B51-44B1-8586-9416AF7D6D8B}" srcOrd="0" destOrd="0" presId="urn:microsoft.com/office/officeart/2005/8/layout/arrow3"/>
    <dgm:cxn modelId="{9930B2CF-68D3-4B7A-A4E0-949CD219289C}" type="presParOf" srcId="{0988A7BE-CC1E-4705-BFD5-026816869C2E}" destId="{3CD607AA-B07F-412D-BA1E-0F5766465864}" srcOrd="1" destOrd="0" presId="urn:microsoft.com/office/officeart/2005/8/layout/arrow3"/>
    <dgm:cxn modelId="{978F819B-094A-43CF-BA4E-670A76ABD2AB}" type="presParOf" srcId="{0988A7BE-CC1E-4705-BFD5-026816869C2E}" destId="{02DD6563-19BA-4C06-85AE-5D49D8BDAB33}" srcOrd="2" destOrd="0" presId="urn:microsoft.com/office/officeart/2005/8/layout/arrow3"/>
    <dgm:cxn modelId="{FD1DC784-AA94-4876-9D72-5F5992F37324}" type="presParOf" srcId="{0988A7BE-CC1E-4705-BFD5-026816869C2E}" destId="{98DD6F3A-3D20-4657-9114-8829FC31282A}" srcOrd="3" destOrd="0" presId="urn:microsoft.com/office/officeart/2005/8/layout/arrow3"/>
    <dgm:cxn modelId="{693EFBCF-AD1D-4119-A92D-05310F9A9374}" type="presParOf" srcId="{0988A7BE-CC1E-4705-BFD5-026816869C2E}" destId="{6A6DC082-ABB4-4153-8CAE-97E6A1CD8BB4}" srcOrd="4" destOrd="0" presId="urn:microsoft.com/office/officeart/2005/8/layout/arrow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B9DC858-DF22-44A0-8EE7-04C07BA014EF}"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8831103E-485A-4180-929D-F0EDFBD0D986}">
      <dgm:prSet phldrT="[Text]"/>
      <dgm:spPr/>
      <dgm:t>
        <a:bodyPr/>
        <a:lstStyle/>
        <a:p>
          <a:r>
            <a:rPr lang="en-US" dirty="0" smtClean="0"/>
            <a:t>Cure</a:t>
          </a:r>
          <a:endParaRPr lang="en-US" dirty="0"/>
        </a:p>
      </dgm:t>
    </dgm:pt>
    <dgm:pt modelId="{4B77D1C4-E6E9-4EC0-BA8E-D9E9E5393A65}" type="parTrans" cxnId="{97CD29E8-946A-429B-BF50-27DE35CCD5A3}">
      <dgm:prSet/>
      <dgm:spPr/>
      <dgm:t>
        <a:bodyPr/>
        <a:lstStyle/>
        <a:p>
          <a:endParaRPr lang="en-US"/>
        </a:p>
      </dgm:t>
    </dgm:pt>
    <dgm:pt modelId="{4BA6EC84-002F-457E-93D6-B0359D6D97E3}" type="sibTrans" cxnId="{97CD29E8-946A-429B-BF50-27DE35CCD5A3}">
      <dgm:prSet/>
      <dgm:spPr/>
      <dgm:t>
        <a:bodyPr/>
        <a:lstStyle/>
        <a:p>
          <a:endParaRPr lang="en-US"/>
        </a:p>
      </dgm:t>
    </dgm:pt>
    <dgm:pt modelId="{0C9B4A19-B504-4EC2-9D64-3F131FA19793}">
      <dgm:prSet phldrT="[Text]"/>
      <dgm:spPr/>
      <dgm:t>
        <a:bodyPr/>
        <a:lstStyle/>
        <a:p>
          <a:r>
            <a:rPr lang="en-US" dirty="0" smtClean="0"/>
            <a:t>Prevention</a:t>
          </a:r>
          <a:endParaRPr lang="en-US" dirty="0"/>
        </a:p>
      </dgm:t>
    </dgm:pt>
    <dgm:pt modelId="{1ECD684C-6E9C-4B83-9061-128D93E8CB21}" type="parTrans" cxnId="{F945E869-F6AD-4172-B60C-54A10FDA2CD9}">
      <dgm:prSet/>
      <dgm:spPr/>
      <dgm:t>
        <a:bodyPr/>
        <a:lstStyle/>
        <a:p>
          <a:endParaRPr lang="en-US"/>
        </a:p>
      </dgm:t>
    </dgm:pt>
    <dgm:pt modelId="{203476B5-D6C5-4704-AE73-C593502C741E}" type="sibTrans" cxnId="{F945E869-F6AD-4172-B60C-54A10FDA2CD9}">
      <dgm:prSet/>
      <dgm:spPr/>
      <dgm:t>
        <a:bodyPr/>
        <a:lstStyle/>
        <a:p>
          <a:endParaRPr lang="en-US"/>
        </a:p>
      </dgm:t>
    </dgm:pt>
    <dgm:pt modelId="{0988A7BE-CC1E-4705-BFD5-026816869C2E}" type="pres">
      <dgm:prSet presAssocID="{BB9DC858-DF22-44A0-8EE7-04C07BA014EF}" presName="compositeShape" presStyleCnt="0">
        <dgm:presLayoutVars>
          <dgm:chMax val="2"/>
          <dgm:dir/>
          <dgm:resizeHandles val="exact"/>
        </dgm:presLayoutVars>
      </dgm:prSet>
      <dgm:spPr/>
      <dgm:t>
        <a:bodyPr/>
        <a:lstStyle/>
        <a:p>
          <a:endParaRPr lang="en-US"/>
        </a:p>
      </dgm:t>
    </dgm:pt>
    <dgm:pt modelId="{ECAC3687-0B51-44B1-8586-9416AF7D6D8B}" type="pres">
      <dgm:prSet presAssocID="{BB9DC858-DF22-44A0-8EE7-04C07BA014EF}" presName="divider" presStyleLbl="fgShp" presStyleIdx="0" presStyleCnt="1" custLinFactNeighborX="0" custLinFactNeighborY="-344"/>
      <dgm:spPr>
        <a:ln>
          <a:solidFill>
            <a:schemeClr val="accent1"/>
          </a:solidFill>
        </a:ln>
      </dgm:spPr>
    </dgm:pt>
    <dgm:pt modelId="{3CD607AA-B07F-412D-BA1E-0F5766465864}" type="pres">
      <dgm:prSet presAssocID="{8831103E-485A-4180-929D-F0EDFBD0D986}" presName="downArrow" presStyleLbl="node1" presStyleIdx="0" presStyleCnt="2" custScaleX="186462"/>
      <dgm:spPr>
        <a:solidFill>
          <a:schemeClr val="bg1"/>
        </a:solidFill>
      </dgm:spPr>
    </dgm:pt>
    <dgm:pt modelId="{02DD6563-19BA-4C06-85AE-5D49D8BDAB33}" type="pres">
      <dgm:prSet presAssocID="{8831103E-485A-4180-929D-F0EDFBD0D986}" presName="downArrowText" presStyleLbl="revTx" presStyleIdx="0" presStyleCnt="2" custScaleX="186462">
        <dgm:presLayoutVars>
          <dgm:bulletEnabled val="1"/>
        </dgm:presLayoutVars>
      </dgm:prSet>
      <dgm:spPr/>
      <dgm:t>
        <a:bodyPr/>
        <a:lstStyle/>
        <a:p>
          <a:endParaRPr lang="en-US"/>
        </a:p>
      </dgm:t>
    </dgm:pt>
    <dgm:pt modelId="{98DD6F3A-3D20-4657-9114-8829FC31282A}" type="pres">
      <dgm:prSet presAssocID="{0C9B4A19-B504-4EC2-9D64-3F131FA19793}" presName="upArrow" presStyleLbl="node1" presStyleIdx="1" presStyleCnt="2"/>
      <dgm:spPr>
        <a:solidFill>
          <a:schemeClr val="bg1"/>
        </a:solidFill>
      </dgm:spPr>
    </dgm:pt>
    <dgm:pt modelId="{6A6DC082-ABB4-4153-8CAE-97E6A1CD8BB4}" type="pres">
      <dgm:prSet presAssocID="{0C9B4A19-B504-4EC2-9D64-3F131FA19793}" presName="upArrowText" presStyleLbl="revTx" presStyleIdx="1" presStyleCnt="2" custScaleX="186462">
        <dgm:presLayoutVars>
          <dgm:bulletEnabled val="1"/>
        </dgm:presLayoutVars>
      </dgm:prSet>
      <dgm:spPr/>
      <dgm:t>
        <a:bodyPr/>
        <a:lstStyle/>
        <a:p>
          <a:endParaRPr lang="en-US"/>
        </a:p>
      </dgm:t>
    </dgm:pt>
  </dgm:ptLst>
  <dgm:cxnLst>
    <dgm:cxn modelId="{D98097CD-DED2-47C5-B083-0BF6656FC4B9}" type="presOf" srcId="{BB9DC858-DF22-44A0-8EE7-04C07BA014EF}" destId="{0988A7BE-CC1E-4705-BFD5-026816869C2E}" srcOrd="0" destOrd="0" presId="urn:microsoft.com/office/officeart/2005/8/layout/arrow3"/>
    <dgm:cxn modelId="{D443DC97-C021-4E6E-B43F-5E6EA57F53CD}" type="presOf" srcId="{8831103E-485A-4180-929D-F0EDFBD0D986}" destId="{02DD6563-19BA-4C06-85AE-5D49D8BDAB33}" srcOrd="0" destOrd="0" presId="urn:microsoft.com/office/officeart/2005/8/layout/arrow3"/>
    <dgm:cxn modelId="{AE57021D-BFC1-405D-B7B5-6840DBC7BC0D}" type="presOf" srcId="{0C9B4A19-B504-4EC2-9D64-3F131FA19793}" destId="{6A6DC082-ABB4-4153-8CAE-97E6A1CD8BB4}" srcOrd="0" destOrd="0" presId="urn:microsoft.com/office/officeart/2005/8/layout/arrow3"/>
    <dgm:cxn modelId="{97CD29E8-946A-429B-BF50-27DE35CCD5A3}" srcId="{BB9DC858-DF22-44A0-8EE7-04C07BA014EF}" destId="{8831103E-485A-4180-929D-F0EDFBD0D986}" srcOrd="0" destOrd="0" parTransId="{4B77D1C4-E6E9-4EC0-BA8E-D9E9E5393A65}" sibTransId="{4BA6EC84-002F-457E-93D6-B0359D6D97E3}"/>
    <dgm:cxn modelId="{F945E869-F6AD-4172-B60C-54A10FDA2CD9}" srcId="{BB9DC858-DF22-44A0-8EE7-04C07BA014EF}" destId="{0C9B4A19-B504-4EC2-9D64-3F131FA19793}" srcOrd="1" destOrd="0" parTransId="{1ECD684C-6E9C-4B83-9061-128D93E8CB21}" sibTransId="{203476B5-D6C5-4704-AE73-C593502C741E}"/>
    <dgm:cxn modelId="{003EFF1E-6E10-4A48-8524-2E76BD5EBFF9}" type="presParOf" srcId="{0988A7BE-CC1E-4705-BFD5-026816869C2E}" destId="{ECAC3687-0B51-44B1-8586-9416AF7D6D8B}" srcOrd="0" destOrd="0" presId="urn:microsoft.com/office/officeart/2005/8/layout/arrow3"/>
    <dgm:cxn modelId="{47F1E31D-548A-42E3-A9DA-A5C40CA521DD}" type="presParOf" srcId="{0988A7BE-CC1E-4705-BFD5-026816869C2E}" destId="{3CD607AA-B07F-412D-BA1E-0F5766465864}" srcOrd="1" destOrd="0" presId="urn:microsoft.com/office/officeart/2005/8/layout/arrow3"/>
    <dgm:cxn modelId="{13A2FD63-4986-4248-9457-9972AEB7930A}" type="presParOf" srcId="{0988A7BE-CC1E-4705-BFD5-026816869C2E}" destId="{02DD6563-19BA-4C06-85AE-5D49D8BDAB33}" srcOrd="2" destOrd="0" presId="urn:microsoft.com/office/officeart/2005/8/layout/arrow3"/>
    <dgm:cxn modelId="{33CA2F93-2FC5-47E7-919B-4DE3B10DBF2D}" type="presParOf" srcId="{0988A7BE-CC1E-4705-BFD5-026816869C2E}" destId="{98DD6F3A-3D20-4657-9114-8829FC31282A}" srcOrd="3" destOrd="0" presId="urn:microsoft.com/office/officeart/2005/8/layout/arrow3"/>
    <dgm:cxn modelId="{99DD070E-3C03-4A5B-9B54-1A999E21559D}" type="presParOf" srcId="{0988A7BE-CC1E-4705-BFD5-026816869C2E}" destId="{6A6DC082-ABB4-4153-8CAE-97E6A1CD8BB4}" srcOrd="4" destOrd="0" presId="urn:microsoft.com/office/officeart/2005/8/layout/arrow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C46C14-4B5F-4CA8-8A1C-BEF30715E91E}">
      <dsp:nvSpPr>
        <dsp:cNvPr id="0" name=""/>
        <dsp:cNvSpPr/>
      </dsp:nvSpPr>
      <dsp:spPr>
        <a:xfrm rot="5400000">
          <a:off x="1753223" y="388660"/>
          <a:ext cx="1151466" cy="1001776"/>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Employee</a:t>
          </a:r>
          <a:endParaRPr lang="en-US" sz="1100" kern="1200" dirty="0"/>
        </a:p>
      </dsp:txBody>
      <dsp:txXfrm rot="-5400000">
        <a:off x="1984178" y="493252"/>
        <a:ext cx="689556" cy="792592"/>
      </dsp:txXfrm>
    </dsp:sp>
    <dsp:sp modelId="{0FE083BE-16C7-45A9-83DE-701E4A06927A}">
      <dsp:nvSpPr>
        <dsp:cNvPr id="0" name=""/>
        <dsp:cNvSpPr/>
      </dsp:nvSpPr>
      <dsp:spPr>
        <a:xfrm>
          <a:off x="2860243" y="544108"/>
          <a:ext cx="1285036" cy="690880"/>
        </a:xfrm>
        <a:prstGeom prst="rect">
          <a:avLst/>
        </a:prstGeom>
        <a:noFill/>
        <a:ln>
          <a:noFill/>
        </a:ln>
        <a:effectLst/>
      </dsp:spPr>
      <dsp:style>
        <a:lnRef idx="0">
          <a:scrgbClr r="0" g="0" b="0"/>
        </a:lnRef>
        <a:fillRef idx="0">
          <a:scrgbClr r="0" g="0" b="0"/>
        </a:fillRef>
        <a:effectRef idx="0">
          <a:scrgbClr r="0" g="0" b="0"/>
        </a:effectRef>
        <a:fontRef idx="minor"/>
      </dsp:style>
    </dsp:sp>
    <dsp:sp modelId="{ACBDFC5B-06A4-4FFA-AA7B-2A477C248420}">
      <dsp:nvSpPr>
        <dsp:cNvPr id="0" name=""/>
        <dsp:cNvSpPr/>
      </dsp:nvSpPr>
      <dsp:spPr>
        <a:xfrm rot="5400000">
          <a:off x="671305" y="388660"/>
          <a:ext cx="1151466" cy="1001776"/>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dirty="0"/>
        </a:p>
      </dsp:txBody>
      <dsp:txXfrm rot="-5400000">
        <a:off x="902260" y="493252"/>
        <a:ext cx="689556" cy="792592"/>
      </dsp:txXfrm>
    </dsp:sp>
    <dsp:sp modelId="{21CFCBE8-4438-4EBC-9AE0-8C8CDF22F24C}">
      <dsp:nvSpPr>
        <dsp:cNvPr id="0" name=""/>
        <dsp:cNvSpPr/>
      </dsp:nvSpPr>
      <dsp:spPr>
        <a:xfrm rot="5400000">
          <a:off x="1210191" y="1366025"/>
          <a:ext cx="1151466" cy="1001776"/>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Supervisor (TMIII)</a:t>
          </a:r>
          <a:endParaRPr lang="en-US" sz="1100" kern="1200" dirty="0"/>
        </a:p>
      </dsp:txBody>
      <dsp:txXfrm rot="-5400000">
        <a:off x="1441146" y="1470617"/>
        <a:ext cx="689556" cy="792592"/>
      </dsp:txXfrm>
    </dsp:sp>
    <dsp:sp modelId="{428B30AB-F235-4308-8EBB-0691E55D6F0A}">
      <dsp:nvSpPr>
        <dsp:cNvPr id="0" name=""/>
        <dsp:cNvSpPr/>
      </dsp:nvSpPr>
      <dsp:spPr>
        <a:xfrm>
          <a:off x="0" y="1521473"/>
          <a:ext cx="1243584" cy="690880"/>
        </a:xfrm>
        <a:prstGeom prst="rect">
          <a:avLst/>
        </a:prstGeom>
        <a:noFill/>
        <a:ln>
          <a:noFill/>
        </a:ln>
        <a:effectLst/>
      </dsp:spPr>
      <dsp:style>
        <a:lnRef idx="0">
          <a:scrgbClr r="0" g="0" b="0"/>
        </a:lnRef>
        <a:fillRef idx="0">
          <a:scrgbClr r="0" g="0" b="0"/>
        </a:fillRef>
        <a:effectRef idx="0">
          <a:scrgbClr r="0" g="0" b="0"/>
        </a:effectRef>
        <a:fontRef idx="minor"/>
      </dsp:style>
    </dsp:sp>
    <dsp:sp modelId="{345EED44-0536-4DFA-8452-0F79D17ED508}">
      <dsp:nvSpPr>
        <dsp:cNvPr id="0" name=""/>
        <dsp:cNvSpPr/>
      </dsp:nvSpPr>
      <dsp:spPr>
        <a:xfrm rot="5400000">
          <a:off x="2292109" y="1366025"/>
          <a:ext cx="1151466" cy="1001776"/>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dirty="0"/>
        </a:p>
      </dsp:txBody>
      <dsp:txXfrm rot="-5400000">
        <a:off x="2523064" y="1470617"/>
        <a:ext cx="689556" cy="792592"/>
      </dsp:txXfrm>
    </dsp:sp>
    <dsp:sp modelId="{7D46E38A-F7FF-42DD-91CA-36B0358CB830}">
      <dsp:nvSpPr>
        <dsp:cNvPr id="0" name=""/>
        <dsp:cNvSpPr/>
      </dsp:nvSpPr>
      <dsp:spPr>
        <a:xfrm rot="5400000">
          <a:off x="1753223" y="2343390"/>
          <a:ext cx="1151466" cy="1001776"/>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2</a:t>
          </a:r>
          <a:r>
            <a:rPr lang="en-US" sz="1100" kern="1200" baseline="30000" dirty="0" smtClean="0"/>
            <a:t>nd</a:t>
          </a:r>
          <a:r>
            <a:rPr lang="en-US" sz="1100" kern="1200" dirty="0" smtClean="0"/>
            <a:t> Level Manager</a:t>
          </a:r>
          <a:endParaRPr lang="en-US" sz="1100" kern="1200" dirty="0"/>
        </a:p>
      </dsp:txBody>
      <dsp:txXfrm rot="-5400000">
        <a:off x="1984178" y="2447982"/>
        <a:ext cx="689556" cy="792592"/>
      </dsp:txXfrm>
    </dsp:sp>
    <dsp:sp modelId="{A787F5F6-AA5A-46B7-91D6-25C04E307136}">
      <dsp:nvSpPr>
        <dsp:cNvPr id="0" name=""/>
        <dsp:cNvSpPr/>
      </dsp:nvSpPr>
      <dsp:spPr>
        <a:xfrm>
          <a:off x="2860243" y="2498838"/>
          <a:ext cx="1285036" cy="690880"/>
        </a:xfrm>
        <a:prstGeom prst="rect">
          <a:avLst/>
        </a:prstGeom>
        <a:noFill/>
        <a:ln>
          <a:noFill/>
        </a:ln>
        <a:effectLst/>
      </dsp:spPr>
      <dsp:style>
        <a:lnRef idx="0">
          <a:scrgbClr r="0" g="0" b="0"/>
        </a:lnRef>
        <a:fillRef idx="0">
          <a:scrgbClr r="0" g="0" b="0"/>
        </a:fillRef>
        <a:effectRef idx="0">
          <a:scrgbClr r="0" g="0" b="0"/>
        </a:effectRef>
        <a:fontRef idx="minor"/>
      </dsp:style>
    </dsp:sp>
    <dsp:sp modelId="{BC0257F5-E393-4BEC-ACA3-9F8912AC5224}">
      <dsp:nvSpPr>
        <dsp:cNvPr id="0" name=""/>
        <dsp:cNvSpPr/>
      </dsp:nvSpPr>
      <dsp:spPr>
        <a:xfrm rot="5400000">
          <a:off x="671305" y="2343390"/>
          <a:ext cx="1151466" cy="1001776"/>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kern="1200" dirty="0" smtClean="0"/>
            <a:t>Appointing  Authority</a:t>
          </a:r>
          <a:endParaRPr lang="en-US" sz="1200" kern="1200" dirty="0"/>
        </a:p>
      </dsp:txBody>
      <dsp:txXfrm rot="-5400000">
        <a:off x="902260" y="2447982"/>
        <a:ext cx="689556" cy="792592"/>
      </dsp:txXfrm>
    </dsp:sp>
    <dsp:sp modelId="{851315A3-F66A-4B05-9632-EAC8F83E51A8}">
      <dsp:nvSpPr>
        <dsp:cNvPr id="0" name=""/>
        <dsp:cNvSpPr/>
      </dsp:nvSpPr>
      <dsp:spPr>
        <a:xfrm rot="5400000">
          <a:off x="1210191" y="3320755"/>
          <a:ext cx="1151466" cy="1001776"/>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CRM</a:t>
          </a:r>
        </a:p>
      </dsp:txBody>
      <dsp:txXfrm rot="-5400000">
        <a:off x="1441146" y="3425347"/>
        <a:ext cx="689556" cy="792592"/>
      </dsp:txXfrm>
    </dsp:sp>
    <dsp:sp modelId="{474E9084-4B3B-439C-890F-B8CC29BE0340}">
      <dsp:nvSpPr>
        <dsp:cNvPr id="0" name=""/>
        <dsp:cNvSpPr/>
      </dsp:nvSpPr>
      <dsp:spPr>
        <a:xfrm>
          <a:off x="0" y="3476203"/>
          <a:ext cx="1243584" cy="690880"/>
        </a:xfrm>
        <a:prstGeom prst="rect">
          <a:avLst/>
        </a:prstGeom>
        <a:noFill/>
        <a:ln>
          <a:noFill/>
        </a:ln>
        <a:effectLst/>
      </dsp:spPr>
      <dsp:style>
        <a:lnRef idx="0">
          <a:scrgbClr r="0" g="0" b="0"/>
        </a:lnRef>
        <a:fillRef idx="0">
          <a:scrgbClr r="0" g="0" b="0"/>
        </a:fillRef>
        <a:effectRef idx="0">
          <a:scrgbClr r="0" g="0" b="0"/>
        </a:effectRef>
        <a:fontRef idx="minor"/>
      </dsp:style>
    </dsp:sp>
    <dsp:sp modelId="{3D2208EC-9A51-4A84-9517-BA4C583CA364}">
      <dsp:nvSpPr>
        <dsp:cNvPr id="0" name=""/>
        <dsp:cNvSpPr/>
      </dsp:nvSpPr>
      <dsp:spPr>
        <a:xfrm rot="5400000">
          <a:off x="2292109" y="3320755"/>
          <a:ext cx="1151466" cy="1001776"/>
        </a:xfrm>
        <a:prstGeom prst="hexagon">
          <a:avLst>
            <a:gd name="adj" fmla="val 2500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dirty="0"/>
        </a:p>
      </dsp:txBody>
      <dsp:txXfrm rot="-5400000">
        <a:off x="2523064" y="3425347"/>
        <a:ext cx="689556" cy="79259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8F3BFE-6E99-4E2B-878A-9E76EB329A48}">
      <dsp:nvSpPr>
        <dsp:cNvPr id="0" name=""/>
        <dsp:cNvSpPr/>
      </dsp:nvSpPr>
      <dsp:spPr>
        <a:xfrm>
          <a:off x="0" y="0"/>
          <a:ext cx="5715248" cy="88868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Document examples of behaviors</a:t>
          </a:r>
          <a:endParaRPr lang="en-US" sz="2300" kern="1200" dirty="0"/>
        </a:p>
      </dsp:txBody>
      <dsp:txXfrm>
        <a:off x="26029" y="26029"/>
        <a:ext cx="4652313" cy="836624"/>
      </dsp:txXfrm>
    </dsp:sp>
    <dsp:sp modelId="{05D32A7C-701F-479E-8F67-FCDB4422AFD7}">
      <dsp:nvSpPr>
        <dsp:cNvPr id="0" name=""/>
        <dsp:cNvSpPr/>
      </dsp:nvSpPr>
      <dsp:spPr>
        <a:xfrm>
          <a:off x="426788" y="1012110"/>
          <a:ext cx="5715248" cy="88868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Research potential solutions </a:t>
          </a:r>
          <a:endParaRPr lang="en-US" sz="2300" kern="1200" dirty="0"/>
        </a:p>
      </dsp:txBody>
      <dsp:txXfrm>
        <a:off x="452817" y="1038139"/>
        <a:ext cx="4658758" cy="836624"/>
      </dsp:txXfrm>
    </dsp:sp>
    <dsp:sp modelId="{BDE949AE-C2F5-4C6A-9FC1-11D0C03A9AAA}">
      <dsp:nvSpPr>
        <dsp:cNvPr id="0" name=""/>
        <dsp:cNvSpPr/>
      </dsp:nvSpPr>
      <dsp:spPr>
        <a:xfrm>
          <a:off x="853576" y="2024221"/>
          <a:ext cx="5715248" cy="88868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Set the meeting with the employee</a:t>
          </a:r>
          <a:endParaRPr lang="en-US" sz="2300" kern="1200" dirty="0"/>
        </a:p>
      </dsp:txBody>
      <dsp:txXfrm>
        <a:off x="879605" y="2050250"/>
        <a:ext cx="4658758" cy="836624"/>
      </dsp:txXfrm>
    </dsp:sp>
    <dsp:sp modelId="{D35FE397-94C8-445F-ADA5-5CA079A916FC}">
      <dsp:nvSpPr>
        <dsp:cNvPr id="0" name=""/>
        <dsp:cNvSpPr/>
      </dsp:nvSpPr>
      <dsp:spPr>
        <a:xfrm>
          <a:off x="1280364" y="3036331"/>
          <a:ext cx="5715248" cy="88868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Print out any documentation you want to provide to the employee</a:t>
          </a:r>
        </a:p>
      </dsp:txBody>
      <dsp:txXfrm>
        <a:off x="1306393" y="3062360"/>
        <a:ext cx="4658758" cy="836624"/>
      </dsp:txXfrm>
    </dsp:sp>
    <dsp:sp modelId="{1B5AF53B-31B8-457B-8CBE-CA9684144A59}">
      <dsp:nvSpPr>
        <dsp:cNvPr id="0" name=""/>
        <dsp:cNvSpPr/>
      </dsp:nvSpPr>
      <dsp:spPr>
        <a:xfrm>
          <a:off x="1707152" y="4048442"/>
          <a:ext cx="5715248" cy="88868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Practice any difficult conversations</a:t>
          </a:r>
        </a:p>
      </dsp:txBody>
      <dsp:txXfrm>
        <a:off x="1733181" y="4074471"/>
        <a:ext cx="4658758" cy="836624"/>
      </dsp:txXfrm>
    </dsp:sp>
    <dsp:sp modelId="{BD9A30C0-B234-49CC-AEC7-F0E321D78AA5}">
      <dsp:nvSpPr>
        <dsp:cNvPr id="0" name=""/>
        <dsp:cNvSpPr/>
      </dsp:nvSpPr>
      <dsp:spPr>
        <a:xfrm>
          <a:off x="5137604" y="649231"/>
          <a:ext cx="577643" cy="577643"/>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dirty="0"/>
        </a:p>
      </dsp:txBody>
      <dsp:txXfrm>
        <a:off x="5267574" y="649231"/>
        <a:ext cx="317703" cy="434676"/>
      </dsp:txXfrm>
    </dsp:sp>
    <dsp:sp modelId="{34A1277C-A48C-48AE-9F9C-EC95B09B6DF9}">
      <dsp:nvSpPr>
        <dsp:cNvPr id="0" name=""/>
        <dsp:cNvSpPr/>
      </dsp:nvSpPr>
      <dsp:spPr>
        <a:xfrm>
          <a:off x="5564392" y="1661342"/>
          <a:ext cx="577643" cy="577643"/>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dirty="0"/>
        </a:p>
      </dsp:txBody>
      <dsp:txXfrm>
        <a:off x="5694362" y="1661342"/>
        <a:ext cx="317703" cy="434676"/>
      </dsp:txXfrm>
    </dsp:sp>
    <dsp:sp modelId="{B001412A-2D39-41CF-A523-6762B6850500}">
      <dsp:nvSpPr>
        <dsp:cNvPr id="0" name=""/>
        <dsp:cNvSpPr/>
      </dsp:nvSpPr>
      <dsp:spPr>
        <a:xfrm>
          <a:off x="5991180" y="2658641"/>
          <a:ext cx="577643" cy="577643"/>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dirty="0"/>
        </a:p>
      </dsp:txBody>
      <dsp:txXfrm>
        <a:off x="6121150" y="2658641"/>
        <a:ext cx="317703" cy="434676"/>
      </dsp:txXfrm>
    </dsp:sp>
    <dsp:sp modelId="{7C449CE2-1B7D-4E1C-B621-4EFA31B5FC46}">
      <dsp:nvSpPr>
        <dsp:cNvPr id="0" name=""/>
        <dsp:cNvSpPr/>
      </dsp:nvSpPr>
      <dsp:spPr>
        <a:xfrm>
          <a:off x="6417968" y="3680626"/>
          <a:ext cx="577643" cy="577643"/>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dirty="0"/>
        </a:p>
      </dsp:txBody>
      <dsp:txXfrm>
        <a:off x="6547938" y="3680626"/>
        <a:ext cx="317703" cy="43467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E467C-FC1A-4C4C-B125-38CE2D6C5245}">
      <dsp:nvSpPr>
        <dsp:cNvPr id="0" name=""/>
        <dsp:cNvSpPr/>
      </dsp:nvSpPr>
      <dsp:spPr>
        <a:xfrm>
          <a:off x="504406" y="636612"/>
          <a:ext cx="4006100" cy="4006100"/>
        </a:xfrm>
        <a:prstGeom prst="blockArc">
          <a:avLst>
            <a:gd name="adj1" fmla="val 11880000"/>
            <a:gd name="adj2" fmla="val 162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748E5C0-1794-4CE4-9A75-9A76D10115DA}">
      <dsp:nvSpPr>
        <dsp:cNvPr id="0" name=""/>
        <dsp:cNvSpPr/>
      </dsp:nvSpPr>
      <dsp:spPr>
        <a:xfrm>
          <a:off x="504406" y="636612"/>
          <a:ext cx="4006100" cy="4006100"/>
        </a:xfrm>
        <a:prstGeom prst="blockArc">
          <a:avLst>
            <a:gd name="adj1" fmla="val 7560000"/>
            <a:gd name="adj2" fmla="val 1188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830651-2289-4A9C-A5FB-D6B195E9EA52}">
      <dsp:nvSpPr>
        <dsp:cNvPr id="0" name=""/>
        <dsp:cNvSpPr/>
      </dsp:nvSpPr>
      <dsp:spPr>
        <a:xfrm>
          <a:off x="504406" y="636612"/>
          <a:ext cx="4006100" cy="4006100"/>
        </a:xfrm>
        <a:prstGeom prst="blockArc">
          <a:avLst>
            <a:gd name="adj1" fmla="val 3240000"/>
            <a:gd name="adj2" fmla="val 756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850F1CE-9AAF-4598-87C5-091C0430E87A}">
      <dsp:nvSpPr>
        <dsp:cNvPr id="0" name=""/>
        <dsp:cNvSpPr/>
      </dsp:nvSpPr>
      <dsp:spPr>
        <a:xfrm>
          <a:off x="504406" y="636612"/>
          <a:ext cx="4006100" cy="4006100"/>
        </a:xfrm>
        <a:prstGeom prst="blockArc">
          <a:avLst>
            <a:gd name="adj1" fmla="val 20520000"/>
            <a:gd name="adj2" fmla="val 324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D68E133-8D08-4303-ADA1-1D424457A92F}">
      <dsp:nvSpPr>
        <dsp:cNvPr id="0" name=""/>
        <dsp:cNvSpPr/>
      </dsp:nvSpPr>
      <dsp:spPr>
        <a:xfrm>
          <a:off x="504406" y="636612"/>
          <a:ext cx="4006100" cy="4006100"/>
        </a:xfrm>
        <a:prstGeom prst="blockArc">
          <a:avLst>
            <a:gd name="adj1" fmla="val 16200000"/>
            <a:gd name="adj2" fmla="val 2052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5E2E6A-CC5A-45C1-A0A2-893ABFCAD443}">
      <dsp:nvSpPr>
        <dsp:cNvPr id="0" name=""/>
        <dsp:cNvSpPr/>
      </dsp:nvSpPr>
      <dsp:spPr>
        <a:xfrm>
          <a:off x="1585525" y="1717732"/>
          <a:ext cx="1843862" cy="1843862"/>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Corrective Action Letter</a:t>
          </a:r>
          <a:endParaRPr lang="en-US" sz="2300" kern="1200" dirty="0"/>
        </a:p>
      </dsp:txBody>
      <dsp:txXfrm>
        <a:off x="1855552" y="1987759"/>
        <a:ext cx="1303808" cy="1303808"/>
      </dsp:txXfrm>
    </dsp:sp>
    <dsp:sp modelId="{F8F3161F-0FED-4E16-ADFE-CFE6CE260467}">
      <dsp:nvSpPr>
        <dsp:cNvPr id="0" name=""/>
        <dsp:cNvSpPr/>
      </dsp:nvSpPr>
      <dsp:spPr>
        <a:xfrm>
          <a:off x="1862104" y="37726"/>
          <a:ext cx="1290703" cy="12907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Background</a:t>
          </a:r>
          <a:endParaRPr lang="en-US" sz="1200" kern="1200" dirty="0"/>
        </a:p>
      </dsp:txBody>
      <dsp:txXfrm>
        <a:off x="2051123" y="226745"/>
        <a:ext cx="912665" cy="912665"/>
      </dsp:txXfrm>
    </dsp:sp>
    <dsp:sp modelId="{C6A121C1-70A5-4E8F-AD35-AE8F456D2B94}">
      <dsp:nvSpPr>
        <dsp:cNvPr id="0" name=""/>
        <dsp:cNvSpPr/>
      </dsp:nvSpPr>
      <dsp:spPr>
        <a:xfrm>
          <a:off x="3722927" y="1389693"/>
          <a:ext cx="1290703" cy="12907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Expectation of Improvement</a:t>
          </a:r>
          <a:endParaRPr lang="en-US" sz="1200" kern="1200" dirty="0"/>
        </a:p>
      </dsp:txBody>
      <dsp:txXfrm>
        <a:off x="3911946" y="1578712"/>
        <a:ext cx="912665" cy="912665"/>
      </dsp:txXfrm>
    </dsp:sp>
    <dsp:sp modelId="{E50C84CB-EE2B-47D3-94E3-8BE080BAFC4C}">
      <dsp:nvSpPr>
        <dsp:cNvPr id="0" name=""/>
        <dsp:cNvSpPr/>
      </dsp:nvSpPr>
      <dsp:spPr>
        <a:xfrm>
          <a:off x="3012156" y="3577221"/>
          <a:ext cx="1290703" cy="12907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Timeframes and Deadlines</a:t>
          </a:r>
          <a:endParaRPr lang="en-US" sz="1200" kern="1200" dirty="0"/>
        </a:p>
      </dsp:txBody>
      <dsp:txXfrm>
        <a:off x="3201175" y="3766240"/>
        <a:ext cx="912665" cy="912665"/>
      </dsp:txXfrm>
    </dsp:sp>
    <dsp:sp modelId="{E34C12F8-0EA6-40A8-AB72-A17D3D82A595}">
      <dsp:nvSpPr>
        <dsp:cNvPr id="0" name=""/>
        <dsp:cNvSpPr/>
      </dsp:nvSpPr>
      <dsp:spPr>
        <a:xfrm>
          <a:off x="712052" y="3577221"/>
          <a:ext cx="1290703" cy="12907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Statement of Employee Rights (Written Explanation)</a:t>
          </a:r>
          <a:endParaRPr lang="en-US" sz="1200" kern="1200" dirty="0"/>
        </a:p>
      </dsp:txBody>
      <dsp:txXfrm>
        <a:off x="901071" y="3766240"/>
        <a:ext cx="912665" cy="912665"/>
      </dsp:txXfrm>
    </dsp:sp>
    <dsp:sp modelId="{7B1FF961-4B51-4F52-A9E0-26A5A2C0A9A9}">
      <dsp:nvSpPr>
        <dsp:cNvPr id="0" name=""/>
        <dsp:cNvSpPr/>
      </dsp:nvSpPr>
      <dsp:spPr>
        <a:xfrm>
          <a:off x="1281" y="1389693"/>
          <a:ext cx="1290703" cy="12907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Grievance Process</a:t>
          </a:r>
          <a:endParaRPr lang="en-US" sz="1200" kern="1200" dirty="0"/>
        </a:p>
      </dsp:txBody>
      <dsp:txXfrm>
        <a:off x="190300" y="1578712"/>
        <a:ext cx="912665" cy="9126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AAF7FB-8726-486E-9CF3-9D2B08B602BC}">
      <dsp:nvSpPr>
        <dsp:cNvPr id="0" name=""/>
        <dsp:cNvSpPr/>
      </dsp:nvSpPr>
      <dsp:spPr>
        <a:xfrm>
          <a:off x="4465817" y="3211817"/>
          <a:ext cx="3936765" cy="157988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t" anchorCtr="0">
          <a:noAutofit/>
        </a:bodyPr>
        <a:lstStyle/>
        <a:p>
          <a:pPr marL="171450" lvl="1" indent="-171450" algn="r" defTabSz="711200">
            <a:lnSpc>
              <a:spcPct val="90000"/>
            </a:lnSpc>
            <a:spcBef>
              <a:spcPct val="0"/>
            </a:spcBef>
            <a:spcAft>
              <a:spcPct val="15000"/>
            </a:spcAft>
            <a:buChar char="••"/>
          </a:pPr>
          <a:r>
            <a:rPr lang="en-US" sz="1600" kern="1200" dirty="0" smtClean="0"/>
            <a:t>     AA meets with Employee, pay/job status is not impacted</a:t>
          </a:r>
          <a:endParaRPr lang="en-US" sz="1600" kern="1200" dirty="0"/>
        </a:p>
      </dsp:txBody>
      <dsp:txXfrm>
        <a:off x="5681552" y="3641492"/>
        <a:ext cx="2686326" cy="1115500"/>
      </dsp:txXfrm>
    </dsp:sp>
    <dsp:sp modelId="{A3D9A9CE-AA0A-4E15-84B7-E1B74B6FD022}">
      <dsp:nvSpPr>
        <dsp:cNvPr id="0" name=""/>
        <dsp:cNvSpPr/>
      </dsp:nvSpPr>
      <dsp:spPr>
        <a:xfrm>
          <a:off x="90081" y="3211817"/>
          <a:ext cx="3453977" cy="157988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AA meets with Employee 6-10 applies, pay/status impacted</a:t>
          </a:r>
          <a:endParaRPr lang="en-US" sz="1600" kern="1200" dirty="0"/>
        </a:p>
        <a:p>
          <a:pPr marL="171450" lvl="1" indent="-171450" algn="l" defTabSz="711200">
            <a:lnSpc>
              <a:spcPct val="90000"/>
            </a:lnSpc>
            <a:spcBef>
              <a:spcPct val="0"/>
            </a:spcBef>
            <a:spcAft>
              <a:spcPct val="15000"/>
            </a:spcAft>
            <a:buChar char="••"/>
          </a:pPr>
          <a:endParaRPr lang="en-US" sz="1600" kern="1200" dirty="0"/>
        </a:p>
      </dsp:txBody>
      <dsp:txXfrm>
        <a:off x="124786" y="3641492"/>
        <a:ext cx="2348374" cy="1115500"/>
      </dsp:txXfrm>
    </dsp:sp>
    <dsp:sp modelId="{9E1335C7-3912-46A3-BB4B-1035742EF664}">
      <dsp:nvSpPr>
        <dsp:cNvPr id="0" name=""/>
        <dsp:cNvSpPr/>
      </dsp:nvSpPr>
      <dsp:spPr>
        <a:xfrm>
          <a:off x="4454074" y="207754"/>
          <a:ext cx="3960252" cy="157988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t" anchorCtr="0">
          <a:noAutofit/>
        </a:bodyPr>
        <a:lstStyle/>
        <a:p>
          <a:pPr marL="171450" lvl="1" indent="-171450" algn="r" defTabSz="711200">
            <a:lnSpc>
              <a:spcPct val="90000"/>
            </a:lnSpc>
            <a:spcBef>
              <a:spcPct val="0"/>
            </a:spcBef>
            <a:spcAft>
              <a:spcPct val="15000"/>
            </a:spcAft>
            <a:buChar char="••"/>
          </a:pPr>
          <a:r>
            <a:rPr lang="en-US" sz="1600" kern="1200" dirty="0" smtClean="0"/>
            <a:t>Supervisor communicates the expectations to the Employee</a:t>
          </a:r>
          <a:endParaRPr lang="en-US" sz="1600" kern="1200" dirty="0"/>
        </a:p>
        <a:p>
          <a:pPr marL="171450" lvl="1" indent="-171450" algn="r" defTabSz="711200">
            <a:lnSpc>
              <a:spcPct val="90000"/>
            </a:lnSpc>
            <a:spcBef>
              <a:spcPct val="0"/>
            </a:spcBef>
            <a:spcAft>
              <a:spcPct val="15000"/>
            </a:spcAft>
            <a:buChar char="••"/>
          </a:pPr>
          <a:r>
            <a:rPr lang="en-US" sz="1600" kern="1200" dirty="0" smtClean="0"/>
            <a:t>Supervisor documents performance issues</a:t>
          </a:r>
          <a:endParaRPr lang="en-US" sz="1600" kern="1200" dirty="0"/>
        </a:p>
        <a:p>
          <a:pPr marL="171450" lvl="1" indent="-171450" algn="r" defTabSz="711200">
            <a:lnSpc>
              <a:spcPct val="90000"/>
            </a:lnSpc>
            <a:spcBef>
              <a:spcPct val="0"/>
            </a:spcBef>
            <a:spcAft>
              <a:spcPct val="15000"/>
            </a:spcAft>
            <a:buChar char="••"/>
          </a:pPr>
          <a:r>
            <a:rPr lang="en-US" sz="1600" kern="1200" dirty="0" smtClean="0"/>
            <a:t>May issue PDF or PIP</a:t>
          </a:r>
          <a:endParaRPr lang="en-US" sz="1600" kern="1200" dirty="0"/>
        </a:p>
      </dsp:txBody>
      <dsp:txXfrm>
        <a:off x="5676854" y="242459"/>
        <a:ext cx="2702766" cy="1115500"/>
      </dsp:txXfrm>
    </dsp:sp>
    <dsp:sp modelId="{39110367-3231-46AB-821B-3C3653D5230C}">
      <dsp:nvSpPr>
        <dsp:cNvPr id="0" name=""/>
        <dsp:cNvSpPr/>
      </dsp:nvSpPr>
      <dsp:spPr>
        <a:xfrm>
          <a:off x="89911" y="207754"/>
          <a:ext cx="3566266" cy="157988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Establishes the expectations of the Employee</a:t>
          </a:r>
          <a:endParaRPr lang="en-US" sz="1600" kern="1200" dirty="0"/>
        </a:p>
      </dsp:txBody>
      <dsp:txXfrm>
        <a:off x="124616" y="242459"/>
        <a:ext cx="2426976" cy="1115500"/>
      </dsp:txXfrm>
    </dsp:sp>
    <dsp:sp modelId="{F0E7DA30-D97B-4F8F-B35F-F056613BCBDA}">
      <dsp:nvSpPr>
        <dsp:cNvPr id="0" name=""/>
        <dsp:cNvSpPr/>
      </dsp:nvSpPr>
      <dsp:spPr>
        <a:xfrm>
          <a:off x="2064972" y="281416"/>
          <a:ext cx="2137775" cy="2137775"/>
        </a:xfrm>
        <a:prstGeom prst="pieWedg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kern="1200" dirty="0" smtClean="0"/>
            <a:t>1. Performance Management</a:t>
          </a:r>
          <a:endParaRPr lang="en-US" sz="1800" kern="1200" dirty="0"/>
        </a:p>
      </dsp:txBody>
      <dsp:txXfrm>
        <a:off x="2691112" y="907556"/>
        <a:ext cx="1511635" cy="1511635"/>
      </dsp:txXfrm>
    </dsp:sp>
    <dsp:sp modelId="{FB6F71E3-CFF9-4773-8255-A1B607DC2CCB}">
      <dsp:nvSpPr>
        <dsp:cNvPr id="0" name=""/>
        <dsp:cNvSpPr/>
      </dsp:nvSpPr>
      <dsp:spPr>
        <a:xfrm rot="5400000">
          <a:off x="4301490" y="281416"/>
          <a:ext cx="2137775" cy="2137775"/>
        </a:xfrm>
        <a:prstGeom prst="pieWedg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kern="1200" dirty="0" smtClean="0"/>
            <a:t>2.</a:t>
          </a:r>
        </a:p>
        <a:p>
          <a:pPr lvl="0" algn="ctr" defTabSz="800100">
            <a:lnSpc>
              <a:spcPct val="90000"/>
            </a:lnSpc>
            <a:spcBef>
              <a:spcPct val="0"/>
            </a:spcBef>
            <a:spcAft>
              <a:spcPct val="35000"/>
            </a:spcAft>
          </a:pPr>
          <a:r>
            <a:rPr lang="en-US" sz="1800" kern="1200" dirty="0" smtClean="0"/>
            <a:t>Coaching</a:t>
          </a:r>
          <a:endParaRPr lang="en-US" sz="1800" kern="1200" dirty="0"/>
        </a:p>
      </dsp:txBody>
      <dsp:txXfrm rot="-5400000">
        <a:off x="4301490" y="907556"/>
        <a:ext cx="1511635" cy="1511635"/>
      </dsp:txXfrm>
    </dsp:sp>
    <dsp:sp modelId="{5D5B5F54-D25B-454C-BBA2-FDE7EDC46056}">
      <dsp:nvSpPr>
        <dsp:cNvPr id="0" name=""/>
        <dsp:cNvSpPr/>
      </dsp:nvSpPr>
      <dsp:spPr>
        <a:xfrm rot="10800000">
          <a:off x="4301490" y="2517933"/>
          <a:ext cx="2137775" cy="2137775"/>
        </a:xfrm>
        <a:prstGeom prst="pieWedg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en-US" sz="1800" kern="1200" dirty="0" smtClean="0"/>
            <a:t>3. </a:t>
          </a:r>
        </a:p>
        <a:p>
          <a:pPr lvl="0" algn="ctr" defTabSz="800100">
            <a:lnSpc>
              <a:spcPct val="90000"/>
            </a:lnSpc>
            <a:spcBef>
              <a:spcPct val="0"/>
            </a:spcBef>
            <a:spcAft>
              <a:spcPct val="35000"/>
            </a:spcAft>
          </a:pPr>
          <a:r>
            <a:rPr lang="en-US" sz="1800" kern="1200" dirty="0" smtClean="0"/>
            <a:t>Corrective  Action</a:t>
          </a:r>
          <a:endParaRPr lang="en-US" sz="1800" kern="1200" dirty="0"/>
        </a:p>
      </dsp:txBody>
      <dsp:txXfrm rot="10800000">
        <a:off x="4301490" y="2517933"/>
        <a:ext cx="1511635" cy="1511635"/>
      </dsp:txXfrm>
    </dsp:sp>
    <dsp:sp modelId="{CE41B560-A092-4A8E-A9F0-3DC31DB7F8BF}">
      <dsp:nvSpPr>
        <dsp:cNvPr id="0" name=""/>
        <dsp:cNvSpPr/>
      </dsp:nvSpPr>
      <dsp:spPr>
        <a:xfrm rot="16200000">
          <a:off x="2064972" y="2517933"/>
          <a:ext cx="2137775" cy="2137775"/>
        </a:xfrm>
        <a:prstGeom prst="pieWedg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n-US" sz="1800" kern="1200" dirty="0" smtClean="0"/>
        </a:p>
        <a:p>
          <a:pPr lvl="0" algn="ctr" defTabSz="800100">
            <a:lnSpc>
              <a:spcPct val="90000"/>
            </a:lnSpc>
            <a:spcBef>
              <a:spcPct val="0"/>
            </a:spcBef>
            <a:spcAft>
              <a:spcPct val="35000"/>
            </a:spcAft>
          </a:pPr>
          <a:r>
            <a:rPr lang="en-US" sz="1800" kern="1200" dirty="0" smtClean="0"/>
            <a:t>4.</a:t>
          </a:r>
        </a:p>
        <a:p>
          <a:pPr lvl="0" algn="ctr" defTabSz="800100">
            <a:lnSpc>
              <a:spcPct val="90000"/>
            </a:lnSpc>
            <a:spcBef>
              <a:spcPct val="0"/>
            </a:spcBef>
            <a:spcAft>
              <a:spcPct val="35000"/>
            </a:spcAft>
          </a:pPr>
          <a:r>
            <a:rPr lang="en-US" sz="1800" kern="1200" dirty="0" smtClean="0"/>
            <a:t>Disciplinary Action</a:t>
          </a:r>
          <a:endParaRPr lang="en-US" sz="1800" kern="1200" dirty="0"/>
        </a:p>
      </dsp:txBody>
      <dsp:txXfrm rot="5400000">
        <a:off x="2691112" y="2517933"/>
        <a:ext cx="1511635" cy="1511635"/>
      </dsp:txXfrm>
    </dsp:sp>
    <dsp:sp modelId="{D9F5D82E-33F4-47C6-A67A-D5D35307D970}">
      <dsp:nvSpPr>
        <dsp:cNvPr id="0" name=""/>
        <dsp:cNvSpPr/>
      </dsp:nvSpPr>
      <dsp:spPr>
        <a:xfrm>
          <a:off x="3883068" y="2024221"/>
          <a:ext cx="738100" cy="641826"/>
        </a:xfrm>
        <a:prstGeom prst="circularArrow">
          <a:avLst/>
        </a:prstGeom>
        <a:solidFill>
          <a:schemeClr val="tx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 modelId="{9C88920F-BBC0-4786-A007-1FCE83A38AC3}">
      <dsp:nvSpPr>
        <dsp:cNvPr id="0" name=""/>
        <dsp:cNvSpPr/>
      </dsp:nvSpPr>
      <dsp:spPr>
        <a:xfrm rot="10800000">
          <a:off x="3882913" y="2301557"/>
          <a:ext cx="738100" cy="641826"/>
        </a:xfrm>
        <a:prstGeom prst="circularArrow">
          <a:avLst/>
        </a:prstGeom>
        <a:solidFill>
          <a:schemeClr val="tx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4F4578-E12D-48EF-B240-1ADC9DB5FBD5}">
      <dsp:nvSpPr>
        <dsp:cNvPr id="0" name=""/>
        <dsp:cNvSpPr/>
      </dsp:nvSpPr>
      <dsp:spPr>
        <a:xfrm>
          <a:off x="7715" y="247949"/>
          <a:ext cx="2306169" cy="138370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Informed </a:t>
          </a:r>
          <a:endParaRPr lang="en-US" sz="2700" kern="1200" dirty="0"/>
        </a:p>
      </dsp:txBody>
      <dsp:txXfrm>
        <a:off x="48242" y="288476"/>
        <a:ext cx="2225115" cy="1302647"/>
      </dsp:txXfrm>
    </dsp:sp>
    <dsp:sp modelId="{5F6F428E-55B8-483F-91CF-CE1A49F1BB79}">
      <dsp:nvSpPr>
        <dsp:cNvPr id="0" name=""/>
        <dsp:cNvSpPr/>
      </dsp:nvSpPr>
      <dsp:spPr>
        <a:xfrm>
          <a:off x="2544502" y="653835"/>
          <a:ext cx="488907" cy="571929"/>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dirty="0"/>
        </a:p>
      </dsp:txBody>
      <dsp:txXfrm>
        <a:off x="2544502" y="768221"/>
        <a:ext cx="342235" cy="343157"/>
      </dsp:txXfrm>
    </dsp:sp>
    <dsp:sp modelId="{AB8EB227-D1B2-4065-B872-F840B3830BD7}">
      <dsp:nvSpPr>
        <dsp:cNvPr id="0" name=""/>
        <dsp:cNvSpPr/>
      </dsp:nvSpPr>
      <dsp:spPr>
        <a:xfrm>
          <a:off x="3236352" y="247949"/>
          <a:ext cx="2306169" cy="138370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Explain Acceptable</a:t>
          </a:r>
          <a:endParaRPr lang="en-US" sz="2700" kern="1200" dirty="0"/>
        </a:p>
      </dsp:txBody>
      <dsp:txXfrm>
        <a:off x="3276879" y="288476"/>
        <a:ext cx="2225115" cy="1302647"/>
      </dsp:txXfrm>
    </dsp:sp>
    <dsp:sp modelId="{AB5990EC-38FE-4360-9BB0-BCC117DE7262}">
      <dsp:nvSpPr>
        <dsp:cNvPr id="0" name=""/>
        <dsp:cNvSpPr/>
      </dsp:nvSpPr>
      <dsp:spPr>
        <a:xfrm>
          <a:off x="5773139" y="653835"/>
          <a:ext cx="488907" cy="571929"/>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dirty="0"/>
        </a:p>
      </dsp:txBody>
      <dsp:txXfrm>
        <a:off x="5773139" y="768221"/>
        <a:ext cx="342235" cy="343157"/>
      </dsp:txXfrm>
    </dsp:sp>
    <dsp:sp modelId="{36F7F016-D2F7-45BD-A2E2-9B597344C478}">
      <dsp:nvSpPr>
        <dsp:cNvPr id="0" name=""/>
        <dsp:cNvSpPr/>
      </dsp:nvSpPr>
      <dsp:spPr>
        <a:xfrm>
          <a:off x="6464989" y="247949"/>
          <a:ext cx="2306169" cy="138370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Explain Consequences</a:t>
          </a:r>
          <a:endParaRPr lang="en-US" sz="2700" kern="1200" dirty="0"/>
        </a:p>
      </dsp:txBody>
      <dsp:txXfrm>
        <a:off x="6505516" y="288476"/>
        <a:ext cx="2225115" cy="13026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00B2B8-5D20-4C31-B45B-92FF0A0754F3}">
      <dsp:nvSpPr>
        <dsp:cNvPr id="0" name=""/>
        <dsp:cNvSpPr/>
      </dsp:nvSpPr>
      <dsp:spPr>
        <a:xfrm>
          <a:off x="3578206" y="2202"/>
          <a:ext cx="1622462" cy="105460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Prevention</a:t>
          </a:r>
          <a:endParaRPr lang="en-US" sz="1900" kern="1200" dirty="0"/>
        </a:p>
      </dsp:txBody>
      <dsp:txXfrm>
        <a:off x="3629687" y="53683"/>
        <a:ext cx="1519500" cy="951638"/>
      </dsp:txXfrm>
    </dsp:sp>
    <dsp:sp modelId="{981EDC54-3667-4D71-9D1B-6329F05A3E8A}">
      <dsp:nvSpPr>
        <dsp:cNvPr id="0" name=""/>
        <dsp:cNvSpPr/>
      </dsp:nvSpPr>
      <dsp:spPr>
        <a:xfrm>
          <a:off x="2284075" y="529502"/>
          <a:ext cx="4210724" cy="4210724"/>
        </a:xfrm>
        <a:custGeom>
          <a:avLst/>
          <a:gdLst/>
          <a:ahLst/>
          <a:cxnLst/>
          <a:rect l="0" t="0" r="0" b="0"/>
          <a:pathLst>
            <a:path>
              <a:moveTo>
                <a:pt x="3133553" y="268143"/>
              </a:moveTo>
              <a:arcTo wR="2105362" hR="2105362" stAng="17954002" swAng="121063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653E9D8-FF38-4E86-B8E5-8BB973CFF3A9}">
      <dsp:nvSpPr>
        <dsp:cNvPr id="0" name=""/>
        <dsp:cNvSpPr/>
      </dsp:nvSpPr>
      <dsp:spPr>
        <a:xfrm>
          <a:off x="5580524" y="1456971"/>
          <a:ext cx="1622462" cy="1054600"/>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 Identification</a:t>
          </a:r>
          <a:endParaRPr lang="en-US" sz="1900" kern="1200" dirty="0"/>
        </a:p>
      </dsp:txBody>
      <dsp:txXfrm>
        <a:off x="5632005" y="1508452"/>
        <a:ext cx="1519500" cy="951638"/>
      </dsp:txXfrm>
    </dsp:sp>
    <dsp:sp modelId="{E0761624-E2B4-471B-A2D8-123649EEF67B}">
      <dsp:nvSpPr>
        <dsp:cNvPr id="0" name=""/>
        <dsp:cNvSpPr/>
      </dsp:nvSpPr>
      <dsp:spPr>
        <a:xfrm>
          <a:off x="2284075" y="529502"/>
          <a:ext cx="4210724" cy="4210724"/>
        </a:xfrm>
        <a:custGeom>
          <a:avLst/>
          <a:gdLst/>
          <a:ahLst/>
          <a:cxnLst/>
          <a:rect l="0" t="0" r="0" b="0"/>
          <a:pathLst>
            <a:path>
              <a:moveTo>
                <a:pt x="4205661" y="2251282"/>
              </a:moveTo>
              <a:arcTo wR="2105362" hR="2105362" stAng="21838459" swAng="135903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AEE8D0E-DB9F-43E6-9436-0551D6CF446D}">
      <dsp:nvSpPr>
        <dsp:cNvPr id="0" name=""/>
        <dsp:cNvSpPr/>
      </dsp:nvSpPr>
      <dsp:spPr>
        <a:xfrm>
          <a:off x="4815706" y="3810838"/>
          <a:ext cx="1622462" cy="1054600"/>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Preparation</a:t>
          </a:r>
          <a:endParaRPr lang="en-US" sz="1900" kern="1200" dirty="0"/>
        </a:p>
      </dsp:txBody>
      <dsp:txXfrm>
        <a:off x="4867187" y="3862319"/>
        <a:ext cx="1519500" cy="951638"/>
      </dsp:txXfrm>
    </dsp:sp>
    <dsp:sp modelId="{CFCE215B-05C8-401C-95E9-80679D1DDC79}">
      <dsp:nvSpPr>
        <dsp:cNvPr id="0" name=""/>
        <dsp:cNvSpPr/>
      </dsp:nvSpPr>
      <dsp:spPr>
        <a:xfrm>
          <a:off x="2284075" y="529502"/>
          <a:ext cx="4210724" cy="4210724"/>
        </a:xfrm>
        <a:custGeom>
          <a:avLst/>
          <a:gdLst/>
          <a:ahLst/>
          <a:cxnLst/>
          <a:rect l="0" t="0" r="0" b="0"/>
          <a:pathLst>
            <a:path>
              <a:moveTo>
                <a:pt x="2363440" y="4194846"/>
              </a:moveTo>
              <a:arcTo wR="2105362" hR="2105362" stAng="4977534" swAng="84493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6A4E4E7-60EB-4656-B57B-48B26D941859}">
      <dsp:nvSpPr>
        <dsp:cNvPr id="0" name=""/>
        <dsp:cNvSpPr/>
      </dsp:nvSpPr>
      <dsp:spPr>
        <a:xfrm>
          <a:off x="2340705" y="3810838"/>
          <a:ext cx="1622462" cy="1054600"/>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Conducting the Session</a:t>
          </a:r>
          <a:endParaRPr lang="en-US" sz="1900" kern="1200" dirty="0"/>
        </a:p>
      </dsp:txBody>
      <dsp:txXfrm>
        <a:off x="2392186" y="3862319"/>
        <a:ext cx="1519500" cy="951638"/>
      </dsp:txXfrm>
    </dsp:sp>
    <dsp:sp modelId="{784C3FE1-5AB8-4F3D-8CF7-2DD5E5B1F121}">
      <dsp:nvSpPr>
        <dsp:cNvPr id="0" name=""/>
        <dsp:cNvSpPr/>
      </dsp:nvSpPr>
      <dsp:spPr>
        <a:xfrm>
          <a:off x="2284075" y="529502"/>
          <a:ext cx="4210724" cy="4210724"/>
        </a:xfrm>
        <a:custGeom>
          <a:avLst/>
          <a:gdLst/>
          <a:ahLst/>
          <a:cxnLst/>
          <a:rect l="0" t="0" r="0" b="0"/>
          <a:pathLst>
            <a:path>
              <a:moveTo>
                <a:pt x="223252" y="3048872"/>
              </a:moveTo>
              <a:arcTo wR="2105362" hR="2105362" stAng="9202511" swAng="135903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AB91984-C4D2-4DDF-B16F-EC6D6AED51F4}">
      <dsp:nvSpPr>
        <dsp:cNvPr id="0" name=""/>
        <dsp:cNvSpPr/>
      </dsp:nvSpPr>
      <dsp:spPr>
        <a:xfrm>
          <a:off x="1575887" y="1456971"/>
          <a:ext cx="1622462" cy="105460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Follow-up</a:t>
          </a:r>
          <a:endParaRPr lang="en-US" sz="1900" kern="1200" dirty="0"/>
        </a:p>
      </dsp:txBody>
      <dsp:txXfrm>
        <a:off x="1627368" y="1508452"/>
        <a:ext cx="1519500" cy="951638"/>
      </dsp:txXfrm>
    </dsp:sp>
    <dsp:sp modelId="{13A72DCE-01AB-4EEC-BF99-8627A177F408}">
      <dsp:nvSpPr>
        <dsp:cNvPr id="0" name=""/>
        <dsp:cNvSpPr/>
      </dsp:nvSpPr>
      <dsp:spPr>
        <a:xfrm>
          <a:off x="2284075" y="529502"/>
          <a:ext cx="4210724" cy="4210724"/>
        </a:xfrm>
        <a:custGeom>
          <a:avLst/>
          <a:gdLst/>
          <a:ahLst/>
          <a:cxnLst/>
          <a:rect l="0" t="0" r="0" b="0"/>
          <a:pathLst>
            <a:path>
              <a:moveTo>
                <a:pt x="506565" y="735544"/>
              </a:moveTo>
              <a:arcTo wR="2105362" hR="2105362" stAng="13235359" swAng="121063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AC3687-0B51-44B1-8586-9416AF7D6D8B}">
      <dsp:nvSpPr>
        <dsp:cNvPr id="0" name=""/>
        <dsp:cNvSpPr/>
      </dsp:nvSpPr>
      <dsp:spPr>
        <a:xfrm rot="21300000">
          <a:off x="2232838" y="748535"/>
          <a:ext cx="4313198" cy="377355"/>
        </a:xfrm>
        <a:prstGeom prst="mathMinus">
          <a:avLst/>
        </a:prstGeom>
        <a:solidFill>
          <a:schemeClr val="accent1">
            <a:tint val="60000"/>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3CD607AA-B07F-412D-BA1E-0F5766465864}">
      <dsp:nvSpPr>
        <dsp:cNvPr id="0" name=""/>
        <dsp:cNvSpPr/>
      </dsp:nvSpPr>
      <dsp:spPr>
        <a:xfrm>
          <a:off x="-85093" y="93980"/>
          <a:ext cx="4910779" cy="751840"/>
        </a:xfrm>
        <a:prstGeom prst="downArrow">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DD6563-19BA-4C06-85AE-5D49D8BDAB33}">
      <dsp:nvSpPr>
        <dsp:cNvPr id="0" name=""/>
        <dsp:cNvSpPr/>
      </dsp:nvSpPr>
      <dsp:spPr>
        <a:xfrm>
          <a:off x="3438341" y="0"/>
          <a:ext cx="5238165" cy="789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Cure</a:t>
          </a:r>
          <a:endParaRPr lang="en-US" sz="2800" kern="1200" dirty="0"/>
        </a:p>
      </dsp:txBody>
      <dsp:txXfrm>
        <a:off x="3438341" y="0"/>
        <a:ext cx="5238165" cy="789432"/>
      </dsp:txXfrm>
    </dsp:sp>
    <dsp:sp modelId="{98DD6F3A-3D20-4657-9114-8829FC31282A}">
      <dsp:nvSpPr>
        <dsp:cNvPr id="0" name=""/>
        <dsp:cNvSpPr/>
      </dsp:nvSpPr>
      <dsp:spPr>
        <a:xfrm>
          <a:off x="5091747" y="1033780"/>
          <a:ext cx="2633662" cy="751840"/>
        </a:xfrm>
        <a:prstGeom prst="upArrow">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6DC082-ABB4-4153-8CAE-97E6A1CD8BB4}">
      <dsp:nvSpPr>
        <dsp:cNvPr id="0" name=""/>
        <dsp:cNvSpPr/>
      </dsp:nvSpPr>
      <dsp:spPr>
        <a:xfrm>
          <a:off x="102368" y="1090167"/>
          <a:ext cx="5238165" cy="789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Prevention</a:t>
          </a:r>
          <a:endParaRPr lang="en-US" sz="2800" kern="1200" dirty="0"/>
        </a:p>
      </dsp:txBody>
      <dsp:txXfrm>
        <a:off x="102368" y="1090167"/>
        <a:ext cx="5238165" cy="78943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5455"/>
          </a:xfrm>
          <a:prstGeom prst="rect">
            <a:avLst/>
          </a:prstGeom>
        </p:spPr>
        <p:txBody>
          <a:bodyPr vert="horz" lIns="93304" tIns="46653" rIns="93304" bIns="46653" rtlCol="0"/>
          <a:lstStyle>
            <a:lvl1pPr algn="l">
              <a:defRPr sz="1200"/>
            </a:lvl1pPr>
          </a:lstStyle>
          <a:p>
            <a:r>
              <a:rPr lang="en-US" dirty="0" smtClean="0"/>
              <a:t>Colorado Department of Transportation</a:t>
            </a:r>
            <a:endParaRPr lang="en-US" dirty="0"/>
          </a:p>
        </p:txBody>
      </p:sp>
      <p:sp>
        <p:nvSpPr>
          <p:cNvPr id="3" name="Date Placeholder 2"/>
          <p:cNvSpPr>
            <a:spLocks noGrp="1"/>
          </p:cNvSpPr>
          <p:nvPr>
            <p:ph type="dt" sz="quarter" idx="1"/>
          </p:nvPr>
        </p:nvSpPr>
        <p:spPr>
          <a:xfrm>
            <a:off x="3978132" y="1"/>
            <a:ext cx="3043343" cy="465455"/>
          </a:xfrm>
          <a:prstGeom prst="rect">
            <a:avLst/>
          </a:prstGeom>
        </p:spPr>
        <p:txBody>
          <a:bodyPr vert="horz" lIns="93304" tIns="46653" rIns="93304" bIns="46653" rtlCol="0"/>
          <a:lstStyle>
            <a:lvl1pPr algn="r">
              <a:defRPr sz="1200"/>
            </a:lvl1pPr>
          </a:lstStyle>
          <a:p>
            <a:fld id="{F6CF5512-8E4D-46C9-9203-ADACEC31A94F}" type="datetimeFigureOut">
              <a:rPr lang="en-US" smtClean="0"/>
              <a:t>8/15/2016</a:t>
            </a:fld>
            <a:endParaRPr lang="en-US" dirty="0"/>
          </a:p>
        </p:txBody>
      </p:sp>
      <p:sp>
        <p:nvSpPr>
          <p:cNvPr id="4" name="Footer Placeholder 3"/>
          <p:cNvSpPr>
            <a:spLocks noGrp="1"/>
          </p:cNvSpPr>
          <p:nvPr>
            <p:ph type="ftr" sz="quarter" idx="2"/>
          </p:nvPr>
        </p:nvSpPr>
        <p:spPr>
          <a:xfrm>
            <a:off x="0" y="8842031"/>
            <a:ext cx="3043343" cy="465455"/>
          </a:xfrm>
          <a:prstGeom prst="rect">
            <a:avLst/>
          </a:prstGeom>
        </p:spPr>
        <p:txBody>
          <a:bodyPr vert="horz" lIns="93304" tIns="46653" rIns="93304" bIns="4665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1"/>
            <a:ext cx="3043343" cy="465455"/>
          </a:xfrm>
          <a:prstGeom prst="rect">
            <a:avLst/>
          </a:prstGeom>
        </p:spPr>
        <p:txBody>
          <a:bodyPr vert="horz" lIns="93304" tIns="46653" rIns="93304" bIns="46653" rtlCol="0" anchor="b"/>
          <a:lstStyle>
            <a:lvl1pPr algn="r">
              <a:defRPr sz="1200"/>
            </a:lvl1pPr>
          </a:lstStyle>
          <a:p>
            <a:fld id="{78B4F231-B363-4634-BEB8-2BAF8F4992E2}" type="slidenum">
              <a:rPr lang="en-US" smtClean="0"/>
              <a:t>‹#›</a:t>
            </a:fld>
            <a:endParaRPr lang="en-US" dirty="0"/>
          </a:p>
        </p:txBody>
      </p:sp>
    </p:spTree>
    <p:extLst>
      <p:ext uri="{BB962C8B-B14F-4D97-AF65-F5344CB8AC3E}">
        <p14:creationId xmlns:p14="http://schemas.microsoft.com/office/powerpoint/2010/main" val="34236074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335738"/>
          </a:xfrm>
          <a:prstGeom prst="rect">
            <a:avLst/>
          </a:prstGeom>
        </p:spPr>
        <p:txBody>
          <a:bodyPr vert="horz" lIns="93304" tIns="46653" rIns="93304" bIns="46653" rtlCol="0"/>
          <a:lstStyle>
            <a:lvl1pPr algn="l">
              <a:defRPr sz="1200"/>
            </a:lvl1pPr>
          </a:lstStyle>
          <a:p>
            <a:r>
              <a:rPr lang="en-US" dirty="0" smtClean="0"/>
              <a:t> Colorado Department of Transportation</a:t>
            </a:r>
            <a:endParaRPr lang="en-US" dirty="0"/>
          </a:p>
        </p:txBody>
      </p:sp>
      <p:sp>
        <p:nvSpPr>
          <p:cNvPr id="3" name="Date Placeholder 2"/>
          <p:cNvSpPr>
            <a:spLocks noGrp="1"/>
          </p:cNvSpPr>
          <p:nvPr>
            <p:ph type="dt" idx="1"/>
          </p:nvPr>
        </p:nvSpPr>
        <p:spPr>
          <a:xfrm>
            <a:off x="3825456" y="1"/>
            <a:ext cx="3043343" cy="335738"/>
          </a:xfrm>
          <a:prstGeom prst="rect">
            <a:avLst/>
          </a:prstGeom>
        </p:spPr>
        <p:txBody>
          <a:bodyPr vert="horz" lIns="93304" tIns="46653" rIns="93304" bIns="46653" rtlCol="0"/>
          <a:lstStyle>
            <a:lvl1pPr algn="r">
              <a:defRPr sz="1200"/>
            </a:lvl1pPr>
          </a:lstStyle>
          <a:p>
            <a:fld id="{7A0C4957-A8F1-4602-BE95-B4787793BB94}" type="datetimeFigureOut">
              <a:rPr lang="en-US" smtClean="0"/>
              <a:t>8/15/2016</a:t>
            </a:fld>
            <a:r>
              <a:rPr lang="en-US" dirty="0" smtClean="0"/>
              <a:t> </a:t>
            </a:r>
            <a:endParaRPr lang="en-US" dirty="0"/>
          </a:p>
        </p:txBody>
      </p:sp>
      <p:sp>
        <p:nvSpPr>
          <p:cNvPr id="4" name="Slide Image Placeholder 3"/>
          <p:cNvSpPr>
            <a:spLocks noGrp="1" noRot="1" noChangeAspect="1"/>
          </p:cNvSpPr>
          <p:nvPr>
            <p:ph type="sldImg" idx="2"/>
          </p:nvPr>
        </p:nvSpPr>
        <p:spPr>
          <a:xfrm>
            <a:off x="147638" y="433388"/>
            <a:ext cx="4652962" cy="3490912"/>
          </a:xfrm>
          <a:prstGeom prst="rect">
            <a:avLst/>
          </a:prstGeom>
          <a:noFill/>
          <a:ln w="12700">
            <a:solidFill>
              <a:prstClr val="black"/>
            </a:solidFill>
          </a:ln>
        </p:spPr>
        <p:txBody>
          <a:bodyPr vert="horz" lIns="93304" tIns="46653" rIns="93304" bIns="46653" rtlCol="0" anchor="ctr"/>
          <a:lstStyle/>
          <a:p>
            <a:endParaRPr lang="en-US" dirty="0"/>
          </a:p>
        </p:txBody>
      </p:sp>
      <p:sp>
        <p:nvSpPr>
          <p:cNvPr id="5" name="Notes Placeholder 4"/>
          <p:cNvSpPr>
            <a:spLocks noGrp="1"/>
          </p:cNvSpPr>
          <p:nvPr>
            <p:ph type="body" sz="quarter" idx="3"/>
          </p:nvPr>
        </p:nvSpPr>
        <p:spPr>
          <a:xfrm>
            <a:off x="142499" y="4039030"/>
            <a:ext cx="4661710" cy="4924158"/>
          </a:xfrm>
          <a:prstGeom prst="rect">
            <a:avLst/>
          </a:prstGeom>
          <a:ln w="12700" cmpd="sng"/>
        </p:spPr>
        <p:style>
          <a:lnRef idx="2">
            <a:schemeClr val="dk1"/>
          </a:lnRef>
          <a:fillRef idx="1">
            <a:schemeClr val="lt1"/>
          </a:fillRef>
          <a:effectRef idx="0">
            <a:schemeClr val="dk1"/>
          </a:effectRef>
          <a:fontRef idx="none"/>
        </p:style>
        <p:txBody>
          <a:bodyPr vert="horz" lIns="93304" tIns="46653" rIns="93304" bIns="46653" rtlCol="0"/>
          <a:lstStyle/>
          <a:p>
            <a:pPr lvl="0"/>
            <a:r>
              <a:rPr lang="en-US" dirty="0" smtClean="0"/>
              <a:t>Notes:</a:t>
            </a:r>
          </a:p>
          <a:p>
            <a:pPr lvl="0"/>
            <a:endParaRPr lang="en-US" dirty="0" smtClean="0"/>
          </a:p>
          <a:p>
            <a:pPr lvl="1"/>
            <a:r>
              <a:rPr lang="en-US" dirty="0" smtClean="0"/>
              <a:t>Second level</a:t>
            </a:r>
          </a:p>
          <a:p>
            <a:pPr lvl="2"/>
            <a:r>
              <a:rPr lang="en-US" dirty="0" smtClean="0"/>
              <a:t>Third level</a:t>
            </a:r>
          </a:p>
          <a:p>
            <a:pPr lvl="3"/>
            <a:r>
              <a:rPr lang="en-US" dirty="0" smtClean="0"/>
              <a:t>Fourth level</a:t>
            </a:r>
          </a:p>
          <a:p>
            <a:pPr lvl="3"/>
            <a:endParaRPr lang="en-US" dirty="0" smtClean="0"/>
          </a:p>
        </p:txBody>
      </p:sp>
      <p:sp>
        <p:nvSpPr>
          <p:cNvPr id="7" name="Slide Number Placeholder 6"/>
          <p:cNvSpPr>
            <a:spLocks noGrp="1"/>
          </p:cNvSpPr>
          <p:nvPr>
            <p:ph type="sldNum" sz="quarter" idx="5"/>
          </p:nvPr>
        </p:nvSpPr>
        <p:spPr>
          <a:xfrm>
            <a:off x="5068847" y="9075102"/>
            <a:ext cx="1952629" cy="232383"/>
          </a:xfrm>
          <a:prstGeom prst="rect">
            <a:avLst/>
          </a:prstGeom>
        </p:spPr>
        <p:txBody>
          <a:bodyPr vert="horz" lIns="93304" tIns="46653" rIns="93304" bIns="46653" rtlCol="0" anchor="b"/>
          <a:lstStyle>
            <a:lvl1pPr algn="r">
              <a:defRPr sz="1000"/>
            </a:lvl1pPr>
          </a:lstStyle>
          <a:p>
            <a:fld id="{CA846680-62A7-41C5-A79F-706D29C4710E}" type="slidenum">
              <a:rPr lang="en-US" smtClean="0"/>
              <a:pPr/>
              <a:t>‹#›</a:t>
            </a:fld>
            <a:endParaRPr lang="en-US" dirty="0"/>
          </a:p>
        </p:txBody>
      </p:sp>
      <p:sp>
        <p:nvSpPr>
          <p:cNvPr id="8" name="Notes Placeholder 4"/>
          <p:cNvSpPr txBox="1">
            <a:spLocks/>
          </p:cNvSpPr>
          <p:nvPr/>
        </p:nvSpPr>
        <p:spPr>
          <a:xfrm>
            <a:off x="4926348" y="443835"/>
            <a:ext cx="1944076" cy="8519353"/>
          </a:xfrm>
          <a:prstGeom prst="rect">
            <a:avLst/>
          </a:prstGeom>
          <a:ln w="12700">
            <a:solidFill>
              <a:schemeClr val="tx1"/>
            </a:solidFill>
          </a:ln>
        </p:spPr>
        <p:txBody>
          <a:bodyPr vert="horz" lIns="93304" tIns="46653" rIns="93304" bIns="46653" rtlCol="0"/>
          <a:lstStyle>
            <a:lvl1pPr marL="0" algn="l" defTabSz="914400" rtl="0" eaLnBrk="1" latinLnBrk="0" hangingPunct="1">
              <a:defRPr sz="1200" b="1" kern="1200">
                <a:solidFill>
                  <a:schemeClr val="tx1"/>
                </a:solidFill>
                <a:latin typeface="+mn-lt"/>
                <a:ea typeface="+mn-ea"/>
                <a:cs typeface="+mn-cs"/>
              </a:defRPr>
            </a:lvl1pPr>
            <a:lvl2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6842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u="sng" dirty="0" smtClean="0"/>
              <a:t>Training</a:t>
            </a:r>
            <a:r>
              <a:rPr lang="en-US" u="sng" baseline="0" dirty="0" smtClean="0"/>
              <a:t> </a:t>
            </a:r>
            <a:r>
              <a:rPr lang="en-US" u="sng" dirty="0" smtClean="0"/>
              <a:t>Notes:</a:t>
            </a:r>
          </a:p>
          <a:p>
            <a:endParaRPr lang="en-US" dirty="0" smtClean="0"/>
          </a:p>
        </p:txBody>
      </p:sp>
    </p:spTree>
    <p:extLst>
      <p:ext uri="{BB962C8B-B14F-4D97-AF65-F5344CB8AC3E}">
        <p14:creationId xmlns:p14="http://schemas.microsoft.com/office/powerpoint/2010/main" val="2321658513"/>
      </p:ext>
    </p:extLst>
  </p:cSld>
  <p:clrMap bg1="lt1" tx1="dk1" bg2="lt2" tx2="dk2" accent1="accent1" accent2="accent2" accent3="accent3" accent4="accent4" accent5="accent5" accent6="accent6" hlink="hlink" folHlink="folHlink"/>
  <p:hf hdr="0" ftr="0" dt="0"/>
  <p:notesStyle>
    <a:lvl1pPr marL="0" algn="just" defTabSz="914400" rtl="0" eaLnBrk="1" latinLnBrk="0" hangingPunct="1">
      <a:defRPr sz="1100" b="0" u="none" kern="1200">
        <a:solidFill>
          <a:schemeClr val="tx1"/>
        </a:solidFill>
        <a:latin typeface="+mn-lt"/>
        <a:ea typeface="+mn-ea"/>
        <a:cs typeface="+mn-cs"/>
      </a:defRPr>
    </a:lvl1pPr>
    <a:lvl2pPr marL="0" indent="0" algn="just"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just"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just"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package" Target="../embeddings/Microsoft_Word_Document1.docx"/></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70174" y="844826"/>
            <a:ext cx="2151301" cy="8462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a:t>
            </a:fld>
            <a:endParaRPr lang="en-US" dirty="0"/>
          </a:p>
        </p:txBody>
      </p:sp>
      <p:sp>
        <p:nvSpPr>
          <p:cNvPr id="5" name="Rectangle 4"/>
          <p:cNvSpPr>
            <a:spLocks noChangeArrowheads="1"/>
          </p:cNvSpPr>
          <p:nvPr/>
        </p:nvSpPr>
        <p:spPr bwMode="auto">
          <a:xfrm>
            <a:off x="0" y="342707"/>
            <a:ext cx="7023100" cy="811530"/>
          </a:xfrm>
          <a:prstGeom prst="rect">
            <a:avLst/>
          </a:prstGeom>
          <a:solidFill>
            <a:srgbClr val="002060"/>
          </a:solidFill>
          <a:ln w="9525">
            <a:solidFill>
              <a:schemeClr val="accent1"/>
            </a:solidFill>
            <a:miter lim="800000"/>
            <a:headEnd/>
            <a:tailEnd/>
          </a:ln>
        </p:spPr>
        <p:txBody>
          <a:bodyPr rot="0" vert="horz" wrap="square" lIns="91427" tIns="45714" rIns="91427" bIns="45714" anchor="t" anchorCtr="0" upright="1">
            <a:noAutofit/>
          </a:bodyPr>
          <a:lstStyle/>
          <a:p>
            <a:endParaRPr lang="en-US" dirty="0"/>
          </a:p>
        </p:txBody>
      </p:sp>
      <p:sp>
        <p:nvSpPr>
          <p:cNvPr id="6" name="Rectangle 5"/>
          <p:cNvSpPr>
            <a:spLocks noChangeArrowheads="1"/>
          </p:cNvSpPr>
          <p:nvPr/>
        </p:nvSpPr>
        <p:spPr bwMode="auto">
          <a:xfrm>
            <a:off x="0" y="8146334"/>
            <a:ext cx="7023100" cy="811530"/>
          </a:xfrm>
          <a:prstGeom prst="rect">
            <a:avLst/>
          </a:prstGeom>
          <a:solidFill>
            <a:srgbClr val="002060"/>
          </a:solidFill>
          <a:ln w="9525">
            <a:solidFill>
              <a:schemeClr val="accent1"/>
            </a:solidFill>
            <a:miter lim="800000"/>
            <a:headEnd/>
            <a:tailEnd/>
          </a:ln>
        </p:spPr>
        <p:txBody>
          <a:bodyPr rot="0" vert="horz" wrap="square" lIns="91427" tIns="45714" rIns="91427" bIns="45714" anchor="t" anchorCtr="0" upright="1">
            <a:noAutofit/>
          </a:bodyPr>
          <a:lstStyle/>
          <a:p>
            <a:endParaRPr lang="en-US" dirty="0"/>
          </a:p>
        </p:txBody>
      </p:sp>
      <p:sp>
        <p:nvSpPr>
          <p:cNvPr id="8" name="Rectangle 7"/>
          <p:cNvSpPr>
            <a:spLocks noChangeArrowheads="1"/>
          </p:cNvSpPr>
          <p:nvPr/>
        </p:nvSpPr>
        <p:spPr bwMode="auto">
          <a:xfrm>
            <a:off x="6389581" y="0"/>
            <a:ext cx="87420" cy="9307484"/>
          </a:xfrm>
          <a:prstGeom prst="rect">
            <a:avLst/>
          </a:prstGeom>
          <a:solidFill>
            <a:srgbClr val="FFFFFF"/>
          </a:solidFill>
          <a:ln w="9525">
            <a:solidFill>
              <a:srgbClr val="002060"/>
            </a:solidFill>
            <a:miter lim="800000"/>
            <a:headEnd/>
            <a:tailEnd/>
          </a:ln>
        </p:spPr>
        <p:txBody>
          <a:bodyPr rot="0" vert="horz" wrap="square" lIns="91427" tIns="45714" rIns="91427" bIns="45714" anchor="t" anchorCtr="0" upright="1">
            <a:noAutofit/>
          </a:bodyPr>
          <a:lstStyle/>
          <a:p>
            <a:endParaRPr lang="en-US" dirty="0"/>
          </a:p>
        </p:txBody>
      </p:sp>
      <p:sp>
        <p:nvSpPr>
          <p:cNvPr id="9" name="Rectangle 8"/>
          <p:cNvSpPr>
            <a:spLocks noChangeArrowheads="1"/>
          </p:cNvSpPr>
          <p:nvPr/>
        </p:nvSpPr>
        <p:spPr bwMode="auto">
          <a:xfrm>
            <a:off x="547581" y="1617"/>
            <a:ext cx="87420" cy="9307484"/>
          </a:xfrm>
          <a:prstGeom prst="rect">
            <a:avLst/>
          </a:prstGeom>
          <a:solidFill>
            <a:srgbClr val="FFFFFF"/>
          </a:solidFill>
          <a:ln w="9525">
            <a:solidFill>
              <a:srgbClr val="002060"/>
            </a:solidFill>
            <a:miter lim="800000"/>
            <a:headEnd/>
            <a:tailEnd/>
          </a:ln>
        </p:spPr>
        <p:txBody>
          <a:bodyPr rot="0" vert="horz" wrap="square" lIns="91427" tIns="45714" rIns="91427" bIns="45714" anchor="t" anchorCtr="0" upright="1">
            <a:noAutofit/>
          </a:bodyPr>
          <a:lstStyle/>
          <a:p>
            <a:endParaRPr lang="en-US" dirty="0"/>
          </a:p>
        </p:txBody>
      </p:sp>
      <p:sp>
        <p:nvSpPr>
          <p:cNvPr id="10" name="TextBox 9"/>
          <p:cNvSpPr txBox="1"/>
          <p:nvPr/>
        </p:nvSpPr>
        <p:spPr>
          <a:xfrm>
            <a:off x="680338" y="2095500"/>
            <a:ext cx="5707616" cy="523220"/>
          </a:xfrm>
          <a:prstGeom prst="rect">
            <a:avLst/>
          </a:prstGeom>
          <a:noFill/>
        </p:spPr>
        <p:txBody>
          <a:bodyPr wrap="square" lIns="91427" tIns="45714" rIns="91427" bIns="45714" rtlCol="0">
            <a:spAutoFit/>
          </a:bodyPr>
          <a:lstStyle/>
          <a:p>
            <a:pPr algn="ctr"/>
            <a:r>
              <a:rPr lang="en-US" sz="2800" i="1" dirty="0"/>
              <a:t>Progressive Discipline</a:t>
            </a:r>
            <a:endParaRPr lang="en-US" sz="2800" dirty="0"/>
          </a:p>
        </p:txBody>
      </p:sp>
      <p:sp>
        <p:nvSpPr>
          <p:cNvPr id="11" name="Rectangle 10"/>
          <p:cNvSpPr/>
          <p:nvPr/>
        </p:nvSpPr>
        <p:spPr>
          <a:xfrm>
            <a:off x="6667500" y="9075102"/>
            <a:ext cx="353974" cy="232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lang="en-US" dirty="0"/>
          </a:p>
        </p:txBody>
      </p:sp>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1538923" y="3575051"/>
            <a:ext cx="3945255" cy="2159000"/>
          </a:xfrm>
          <a:prstGeom prst="rect">
            <a:avLst/>
          </a:prstGeom>
          <a:noFill/>
          <a:ln>
            <a:noFill/>
          </a:ln>
        </p:spPr>
      </p:pic>
      <p:sp>
        <p:nvSpPr>
          <p:cNvPr id="2" name="Rectangle 1"/>
          <p:cNvSpPr>
            <a:spLocks noChangeArrowheads="1"/>
          </p:cNvSpPr>
          <p:nvPr/>
        </p:nvSpPr>
        <p:spPr bwMode="auto">
          <a:xfrm>
            <a:off x="680338" y="6401583"/>
            <a:ext cx="566390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4" rIns="91427" bIns="45714" numCol="1" anchor="ctr" anchorCtr="0" compatLnSpc="1">
            <a:prstTxWarp prst="textNoShape">
              <a:avLst/>
            </a:prstTxWarp>
            <a:spAutoFit/>
          </a:bodyPr>
          <a:lstStyle/>
          <a:p>
            <a:pPr defTabSz="914276" eaLnBrk="0" fontAlgn="base" hangingPunct="0">
              <a:spcBef>
                <a:spcPct val="0"/>
              </a:spcBef>
              <a:spcAft>
                <a:spcPct val="0"/>
              </a:spcAft>
            </a:pPr>
            <a:r>
              <a:rPr lang="en-US" altLang="ja-JP" i="1" dirty="0">
                <a:latin typeface="Calibri" panose="020F0502020204030204" pitchFamily="34" charset="0"/>
                <a:ea typeface="SimSun" panose="02010600030101010101" pitchFamily="2" charset="-122"/>
                <a:cs typeface="Times New Roman" panose="02020603050405020304" pitchFamily="18" charset="0"/>
              </a:rPr>
              <a:t>Participant Guide</a:t>
            </a:r>
            <a:endParaRPr lang="en-US" altLang="ja-JP" sz="400" dirty="0"/>
          </a:p>
          <a:p>
            <a:pPr defTabSz="914276" eaLnBrk="0" fontAlgn="base" hangingPunct="0">
              <a:spcBef>
                <a:spcPct val="0"/>
              </a:spcBef>
              <a:spcAft>
                <a:spcPct val="0"/>
              </a:spcAft>
            </a:pPr>
            <a:endParaRPr lang="en-US" altLang="ja-JP" sz="1400" i="1" dirty="0">
              <a:latin typeface="Calibri" panose="020F0502020204030204" pitchFamily="34" charset="0"/>
              <a:ea typeface="SimSun" panose="02010600030101010101" pitchFamily="2" charset="-122"/>
              <a:cs typeface="Times New Roman" panose="02020603050405020304" pitchFamily="18" charset="0"/>
            </a:endParaRPr>
          </a:p>
          <a:p>
            <a:pPr defTabSz="914276" eaLnBrk="0" fontAlgn="base" hangingPunct="0">
              <a:spcBef>
                <a:spcPct val="0"/>
              </a:spcBef>
              <a:spcAft>
                <a:spcPct val="0"/>
              </a:spcAft>
            </a:pPr>
            <a:r>
              <a:rPr lang="en-US" altLang="ja-JP" sz="1400" i="1" dirty="0">
                <a:latin typeface="Calibri" panose="020F0502020204030204" pitchFamily="34" charset="0"/>
                <a:ea typeface="SimSun" panose="02010600030101010101" pitchFamily="2" charset="-122"/>
                <a:cs typeface="Times New Roman" panose="02020603050405020304" pitchFamily="18" charset="0"/>
              </a:rPr>
              <a:t>Christine Andersen</a:t>
            </a:r>
            <a:endParaRPr lang="en-US" altLang="ja-JP" sz="400" dirty="0"/>
          </a:p>
          <a:p>
            <a:pPr defTabSz="914276" eaLnBrk="0" fontAlgn="base" hangingPunct="0">
              <a:spcBef>
                <a:spcPct val="0"/>
              </a:spcBef>
              <a:spcAft>
                <a:spcPct val="0"/>
              </a:spcAft>
            </a:pPr>
            <a:r>
              <a:rPr lang="en-US" altLang="zh-CN" sz="1400" i="1" dirty="0">
                <a:latin typeface="Calibri" panose="020F0502020204030204" pitchFamily="34" charset="0"/>
                <a:ea typeface="SimSun" panose="02010600030101010101" pitchFamily="2" charset="-122"/>
                <a:cs typeface="Times New Roman" panose="02020603050405020304" pitchFamily="18" charset="0"/>
              </a:rPr>
              <a:t>August, 2016</a:t>
            </a:r>
          </a:p>
          <a:p>
            <a:pPr defTabSz="914276" eaLnBrk="0" fontAlgn="base" hangingPunct="0">
              <a:spcBef>
                <a:spcPct val="0"/>
              </a:spcBef>
              <a:spcAft>
                <a:spcPct val="0"/>
              </a:spcAft>
            </a:pPr>
            <a:endParaRPr lang="en-US" altLang="zh-CN" sz="400" dirty="0"/>
          </a:p>
        </p:txBody>
      </p:sp>
    </p:spTree>
    <p:extLst>
      <p:ext uri="{BB962C8B-B14F-4D97-AF65-F5344CB8AC3E}">
        <p14:creationId xmlns:p14="http://schemas.microsoft.com/office/powerpoint/2010/main" val="3562005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70174" y="844826"/>
            <a:ext cx="2151301" cy="8462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10</a:t>
            </a:fld>
            <a:endParaRPr lang="en-US" dirty="0"/>
          </a:p>
        </p:txBody>
      </p:sp>
      <p:sp>
        <p:nvSpPr>
          <p:cNvPr id="5" name="Rectangle 4"/>
          <p:cNvSpPr>
            <a:spLocks noChangeArrowheads="1"/>
          </p:cNvSpPr>
          <p:nvPr/>
        </p:nvSpPr>
        <p:spPr bwMode="auto">
          <a:xfrm>
            <a:off x="0" y="342707"/>
            <a:ext cx="7023100" cy="811530"/>
          </a:xfrm>
          <a:prstGeom prst="rect">
            <a:avLst/>
          </a:prstGeom>
          <a:solidFill>
            <a:srgbClr val="002060"/>
          </a:solidFill>
          <a:ln w="9525">
            <a:solidFill>
              <a:schemeClr val="accent1"/>
            </a:solidFill>
            <a:miter lim="800000"/>
            <a:headEnd/>
            <a:tailEnd/>
          </a:ln>
        </p:spPr>
        <p:txBody>
          <a:bodyPr rot="0" vert="horz" wrap="square" lIns="91427" tIns="45714" rIns="91427" bIns="45714" anchor="t" anchorCtr="0" upright="1">
            <a:noAutofit/>
          </a:bodyPr>
          <a:lstStyle/>
          <a:p>
            <a:endParaRPr lang="en-US" dirty="0"/>
          </a:p>
        </p:txBody>
      </p:sp>
      <p:sp>
        <p:nvSpPr>
          <p:cNvPr id="6" name="Rectangle 5"/>
          <p:cNvSpPr>
            <a:spLocks noChangeArrowheads="1"/>
          </p:cNvSpPr>
          <p:nvPr/>
        </p:nvSpPr>
        <p:spPr bwMode="auto">
          <a:xfrm>
            <a:off x="0" y="8146334"/>
            <a:ext cx="7023100" cy="811530"/>
          </a:xfrm>
          <a:prstGeom prst="rect">
            <a:avLst/>
          </a:prstGeom>
          <a:solidFill>
            <a:srgbClr val="002060"/>
          </a:solidFill>
          <a:ln w="9525">
            <a:solidFill>
              <a:schemeClr val="accent1"/>
            </a:solidFill>
            <a:miter lim="800000"/>
            <a:headEnd/>
            <a:tailEnd/>
          </a:ln>
        </p:spPr>
        <p:txBody>
          <a:bodyPr rot="0" vert="horz" wrap="square" lIns="91427" tIns="45714" rIns="91427" bIns="45714" anchor="t" anchorCtr="0" upright="1">
            <a:noAutofit/>
          </a:bodyPr>
          <a:lstStyle/>
          <a:p>
            <a:endParaRPr lang="en-US" dirty="0"/>
          </a:p>
        </p:txBody>
      </p:sp>
      <p:sp>
        <p:nvSpPr>
          <p:cNvPr id="8" name="Rectangle 7"/>
          <p:cNvSpPr>
            <a:spLocks noChangeArrowheads="1"/>
          </p:cNvSpPr>
          <p:nvPr/>
        </p:nvSpPr>
        <p:spPr bwMode="auto">
          <a:xfrm>
            <a:off x="6389581" y="0"/>
            <a:ext cx="87420" cy="9307484"/>
          </a:xfrm>
          <a:prstGeom prst="rect">
            <a:avLst/>
          </a:prstGeom>
          <a:solidFill>
            <a:srgbClr val="FFFFFF"/>
          </a:solidFill>
          <a:ln w="9525">
            <a:solidFill>
              <a:srgbClr val="002060"/>
            </a:solidFill>
            <a:miter lim="800000"/>
            <a:headEnd/>
            <a:tailEnd/>
          </a:ln>
        </p:spPr>
        <p:txBody>
          <a:bodyPr rot="0" vert="horz" wrap="square" lIns="91427" tIns="45714" rIns="91427" bIns="45714" anchor="t" anchorCtr="0" upright="1">
            <a:noAutofit/>
          </a:bodyPr>
          <a:lstStyle/>
          <a:p>
            <a:endParaRPr lang="en-US" dirty="0"/>
          </a:p>
        </p:txBody>
      </p:sp>
      <p:sp>
        <p:nvSpPr>
          <p:cNvPr id="9" name="Rectangle 8"/>
          <p:cNvSpPr>
            <a:spLocks noChangeArrowheads="1"/>
          </p:cNvSpPr>
          <p:nvPr/>
        </p:nvSpPr>
        <p:spPr bwMode="auto">
          <a:xfrm>
            <a:off x="547581" y="1617"/>
            <a:ext cx="87420" cy="9307484"/>
          </a:xfrm>
          <a:prstGeom prst="rect">
            <a:avLst/>
          </a:prstGeom>
          <a:solidFill>
            <a:srgbClr val="FFFFFF"/>
          </a:solidFill>
          <a:ln w="9525">
            <a:solidFill>
              <a:srgbClr val="002060"/>
            </a:solidFill>
            <a:miter lim="800000"/>
            <a:headEnd/>
            <a:tailEnd/>
          </a:ln>
        </p:spPr>
        <p:txBody>
          <a:bodyPr rot="0" vert="horz" wrap="square" lIns="91427" tIns="45714" rIns="91427" bIns="45714" anchor="t" anchorCtr="0" upright="1">
            <a:noAutofit/>
          </a:bodyPr>
          <a:lstStyle/>
          <a:p>
            <a:endParaRPr lang="en-US" dirty="0"/>
          </a:p>
        </p:txBody>
      </p:sp>
      <p:sp>
        <p:nvSpPr>
          <p:cNvPr id="10" name="TextBox 9"/>
          <p:cNvSpPr txBox="1"/>
          <p:nvPr/>
        </p:nvSpPr>
        <p:spPr>
          <a:xfrm>
            <a:off x="635001" y="2209800"/>
            <a:ext cx="5752953" cy="800219"/>
          </a:xfrm>
          <a:prstGeom prst="rect">
            <a:avLst/>
          </a:prstGeom>
          <a:noFill/>
        </p:spPr>
        <p:txBody>
          <a:bodyPr wrap="square" lIns="91427" tIns="45714" rIns="91427" bIns="45714" rtlCol="0">
            <a:spAutoFit/>
          </a:bodyPr>
          <a:lstStyle/>
          <a:p>
            <a:pPr algn="ctr"/>
            <a:r>
              <a:rPr lang="en-US" sz="2800" dirty="0"/>
              <a:t>Introduction to Progressive Discipline</a:t>
            </a:r>
          </a:p>
          <a:p>
            <a:pPr algn="ctr"/>
            <a:r>
              <a:rPr lang="en-US" i="1" dirty="0" smtClean="0"/>
              <a:t>Progressive Discipline</a:t>
            </a:r>
            <a:endParaRPr lang="en-US" dirty="0"/>
          </a:p>
        </p:txBody>
      </p:sp>
      <p:sp>
        <p:nvSpPr>
          <p:cNvPr id="11" name="Rectangle 10"/>
          <p:cNvSpPr/>
          <p:nvPr/>
        </p:nvSpPr>
        <p:spPr>
          <a:xfrm>
            <a:off x="6667500" y="9075102"/>
            <a:ext cx="353974" cy="232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lang="en-US" dirty="0"/>
          </a:p>
        </p:txBody>
      </p:sp>
    </p:spTree>
    <p:extLst>
      <p:ext uri="{BB962C8B-B14F-4D97-AF65-F5344CB8AC3E}">
        <p14:creationId xmlns:p14="http://schemas.microsoft.com/office/powerpoint/2010/main" val="2586800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b="0" dirty="0" smtClean="0"/>
          </a:p>
          <a:p>
            <a:r>
              <a:rPr lang="en-US" b="0" dirty="0" smtClean="0"/>
              <a:t>This course is designed to assist TMIIIs with the actions they need to take to identify poor performance and resolve the issue at the lowest possible level</a:t>
            </a:r>
            <a:r>
              <a:rPr lang="en-US" dirty="0" smtClean="0"/>
              <a:t>.  It is comprised of the following sections:</a:t>
            </a:r>
            <a:endParaRPr lang="en-US" b="0" dirty="0" smtClean="0"/>
          </a:p>
          <a:p>
            <a:pPr marL="171684" indent="-171684">
              <a:buFont typeface="Arial" panose="020B0604020202020204" pitchFamily="34" charset="0"/>
              <a:buChar char="•"/>
            </a:pPr>
            <a:endParaRPr lang="en-US" b="1" dirty="0" smtClean="0"/>
          </a:p>
          <a:p>
            <a:pPr marL="171684" indent="-171684">
              <a:buFont typeface="Arial" panose="020B0604020202020204" pitchFamily="34" charset="0"/>
              <a:buChar char="•"/>
            </a:pPr>
            <a:r>
              <a:rPr lang="en-US" b="0" baseline="0" dirty="0" smtClean="0"/>
              <a:t>Learning Logistics – This section introduces</a:t>
            </a:r>
            <a:r>
              <a:rPr lang="en-US" b="0" dirty="0" smtClean="0"/>
              <a:t> you to the course, the objectives and expectations</a:t>
            </a:r>
          </a:p>
          <a:p>
            <a:pPr marL="171684" indent="-171684">
              <a:buFont typeface="Arial" panose="020B0604020202020204" pitchFamily="34" charset="0"/>
              <a:buChar char="•"/>
            </a:pPr>
            <a:r>
              <a:rPr lang="en-US" b="1" dirty="0" smtClean="0"/>
              <a:t>Section 1 - Provides an introduction to progressive  discipline including the process, the essential elements and what is and is not Progressive Discipline</a:t>
            </a:r>
            <a:endParaRPr lang="en-US" b="1" baseline="0" dirty="0" smtClean="0"/>
          </a:p>
          <a:p>
            <a:pPr marL="171684" indent="-171684">
              <a:buFont typeface="Arial" panose="020B0604020202020204" pitchFamily="34" charset="0"/>
              <a:buChar char="•"/>
            </a:pPr>
            <a:r>
              <a:rPr lang="en-US" b="0" baseline="0" dirty="0" smtClean="0"/>
              <a:t>Section 2</a:t>
            </a:r>
            <a:r>
              <a:rPr lang="en-US" b="0" dirty="0" smtClean="0"/>
              <a:t> -</a:t>
            </a:r>
            <a:r>
              <a:rPr lang="en-US" b="0" baseline="0" dirty="0" smtClean="0"/>
              <a:t> Explains</a:t>
            </a:r>
            <a:r>
              <a:rPr lang="en-US" b="0" dirty="0" smtClean="0"/>
              <a:t> the role of the TMIII in identifying when poor performance exists, how to talk to the employee and what to do before, during and after the meeting with the employee</a:t>
            </a:r>
            <a:endParaRPr lang="en-US" b="0" baseline="0" dirty="0" smtClean="0"/>
          </a:p>
          <a:p>
            <a:pPr marL="171684" indent="-171684">
              <a:buFont typeface="Arial" panose="020B0604020202020204" pitchFamily="34" charset="0"/>
              <a:buChar char="•"/>
            </a:pPr>
            <a:r>
              <a:rPr lang="en-US" b="0" baseline="0" dirty="0" smtClean="0"/>
              <a:t>Section 3</a:t>
            </a:r>
            <a:r>
              <a:rPr lang="en-US" dirty="0" smtClean="0"/>
              <a:t> – This section outlines the Corrective and Disciplinary Action process and identifies the requirements for</a:t>
            </a:r>
            <a:r>
              <a:rPr lang="en-US" baseline="0" dirty="0" smtClean="0"/>
              <a:t> </a:t>
            </a:r>
            <a:r>
              <a:rPr lang="en-US" dirty="0" smtClean="0"/>
              <a:t>each of the roles</a:t>
            </a:r>
          </a:p>
          <a:p>
            <a:pPr marL="171684" indent="-171684">
              <a:buFont typeface="Arial" panose="020B0604020202020204" pitchFamily="34" charset="0"/>
              <a:buChar char="•"/>
            </a:pPr>
            <a:r>
              <a:rPr lang="en-US" b="0" baseline="0" dirty="0" smtClean="0"/>
              <a:t>Conclusion</a:t>
            </a:r>
            <a:r>
              <a:rPr lang="en-US" b="0" dirty="0" smtClean="0"/>
              <a:t> – This section summarizes th</a:t>
            </a:r>
            <a:r>
              <a:rPr lang="en-US" dirty="0" smtClean="0"/>
              <a:t>e course and explains where you can get help if you need it</a:t>
            </a:r>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11</a:t>
            </a:fld>
            <a:endParaRPr lang="en-US" dirty="0" smtClean="0"/>
          </a:p>
        </p:txBody>
      </p:sp>
      <p:sp>
        <p:nvSpPr>
          <p:cNvPr id="4" name="Slide Image Placeholder 3"/>
          <p:cNvSpPr>
            <a:spLocks noGrp="1" noRot="1" noChangeAspect="1"/>
          </p:cNvSpPr>
          <p:nvPr>
            <p:ph type="sldImg"/>
          </p:nvPr>
        </p:nvSpPr>
        <p:spPr>
          <a:xfrm>
            <a:off x="146050" y="433388"/>
            <a:ext cx="4654550" cy="3490912"/>
          </a:xfrm>
        </p:spPr>
      </p:sp>
      <p:sp>
        <p:nvSpPr>
          <p:cNvPr id="5" name="Notes Placeholder 2"/>
          <p:cNvSpPr txBox="1">
            <a:spLocks/>
          </p:cNvSpPr>
          <p:nvPr/>
        </p:nvSpPr>
        <p:spPr bwMode="auto">
          <a:xfrm>
            <a:off x="4973942" y="666108"/>
            <a:ext cx="1812801" cy="8041666"/>
          </a:xfrm>
          <a:prstGeom prst="rect">
            <a:avLst/>
          </a:prstGeom>
          <a:solidFill>
            <a:schemeClr val="lt1"/>
          </a:solidFill>
          <a:ln w="12700" cap="flat" cmpd="sng" algn="ctr">
            <a:noFill/>
            <a:prstDash val="solid"/>
          </a:ln>
          <a:effectLst/>
        </p:spPr>
        <p:txBody>
          <a:bodyPr vert="horz" wrap="square" lIns="90088" tIns="45045" rIns="90088" bIns="45045"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dirty="0" smtClean="0"/>
          </a:p>
          <a:p>
            <a:endParaRPr lang="en-US" b="1" u="sng" dirty="0"/>
          </a:p>
          <a:p>
            <a:r>
              <a:rPr lang="en-US" b="1" u="sng" dirty="0"/>
              <a:t>Explain:</a:t>
            </a:r>
            <a:endParaRPr lang="en-US" dirty="0"/>
          </a:p>
          <a:p>
            <a:pPr marL="165766" indent="-165766">
              <a:buFont typeface="Arial" panose="020B0604020202020204" pitchFamily="34" charset="0"/>
              <a:buChar char="•"/>
            </a:pPr>
            <a:r>
              <a:rPr lang="en-US" dirty="0"/>
              <a:t>Using the notes page to the left, explain this section of the course</a:t>
            </a:r>
          </a:p>
          <a:p>
            <a:pPr marL="165766" indent="-165766">
              <a:buFont typeface="Arial" panose="020B0604020202020204" pitchFamily="34" charset="0"/>
              <a:buChar char="•"/>
            </a:pPr>
            <a:r>
              <a:rPr lang="en-US" dirty="0"/>
              <a:t>It is designed for the TMIII and </a:t>
            </a:r>
            <a:r>
              <a:rPr lang="en-US" dirty="0" smtClean="0"/>
              <a:t>provides an introduction to  Progressive Discipline and what is and is not defined as Progressive Discipline</a:t>
            </a:r>
          </a:p>
          <a:p>
            <a:pPr marL="165766" indent="-165766">
              <a:buFont typeface="Arial" panose="020B0604020202020204" pitchFamily="34" charset="0"/>
              <a:buChar char="•"/>
            </a:pPr>
            <a:endParaRPr lang="en-US" dirty="0"/>
          </a:p>
          <a:p>
            <a:r>
              <a:rPr lang="en-US" b="1" u="sng" dirty="0"/>
              <a:t>Note: </a:t>
            </a:r>
          </a:p>
          <a:p>
            <a:pPr marL="165766" indent="-165766">
              <a:buFont typeface="Arial" panose="020B0604020202020204" pitchFamily="34" charset="0"/>
              <a:buChar char="•"/>
            </a:pPr>
            <a:r>
              <a:rPr lang="en-US" dirty="0"/>
              <a:t>Do not spend too much time on this slide it is mostly for navigation </a:t>
            </a:r>
          </a:p>
        </p:txBody>
      </p:sp>
    </p:spTree>
    <p:extLst>
      <p:ext uri="{BB962C8B-B14F-4D97-AF65-F5344CB8AC3E}">
        <p14:creationId xmlns:p14="http://schemas.microsoft.com/office/powerpoint/2010/main" val="970493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 y="433388"/>
            <a:ext cx="4654550" cy="3490912"/>
          </a:xfrm>
        </p:spPr>
      </p:sp>
      <p:sp>
        <p:nvSpPr>
          <p:cNvPr id="3" name="Notes Placeholder 2"/>
          <p:cNvSpPr>
            <a:spLocks noGrp="1"/>
          </p:cNvSpPr>
          <p:nvPr>
            <p:ph type="body" idx="1"/>
          </p:nvPr>
        </p:nvSpPr>
        <p:spPr/>
        <p:txBody>
          <a:bodyPr/>
          <a:lstStyle/>
          <a:p>
            <a:r>
              <a:rPr lang="en-US" dirty="0" smtClean="0"/>
              <a:t>Notes:</a:t>
            </a:r>
          </a:p>
          <a:p>
            <a:endParaRPr lang="en-US" dirty="0"/>
          </a:p>
          <a:p>
            <a:pPr marL="171684" indent="-171684">
              <a:buFont typeface="Arial" panose="020B0604020202020204" pitchFamily="34" charset="0"/>
              <a:buChar char="•"/>
            </a:pPr>
            <a:r>
              <a:rPr lang="en-US" dirty="0"/>
              <a:t>Each of the learning objectives corresponds to a slide, or a series of slides, in this section of the course.</a:t>
            </a:r>
          </a:p>
          <a:p>
            <a:pPr marL="171684" indent="-171684">
              <a:buFont typeface="Arial" panose="020B0604020202020204" pitchFamily="34" charset="0"/>
              <a:buChar char="•"/>
            </a:pPr>
            <a:r>
              <a:rPr lang="en-US" dirty="0"/>
              <a:t>By the end of this </a:t>
            </a:r>
            <a:r>
              <a:rPr lang="en-US" dirty="0" smtClean="0"/>
              <a:t>section, </a:t>
            </a:r>
            <a:r>
              <a:rPr lang="en-US" dirty="0"/>
              <a:t>you should be able to perform each of the listed objectives with the support of the training materials.</a:t>
            </a:r>
          </a:p>
          <a:p>
            <a:pPr marL="171684" indent="-171684">
              <a:buFont typeface="Arial" panose="020B0604020202020204" pitchFamily="34" charset="0"/>
              <a:buChar char="•"/>
            </a:pPr>
            <a:r>
              <a:rPr lang="en-US" dirty="0"/>
              <a:t>The section objectives are tied directly to the course objectives reviewed at the end of the course.</a:t>
            </a:r>
          </a:p>
        </p:txBody>
      </p:sp>
      <p:sp>
        <p:nvSpPr>
          <p:cNvPr id="4" name="Slide Number Placeholder 3"/>
          <p:cNvSpPr>
            <a:spLocks noGrp="1"/>
          </p:cNvSpPr>
          <p:nvPr>
            <p:ph type="sldNum" sz="quarter" idx="10"/>
          </p:nvPr>
        </p:nvSpPr>
        <p:spPr/>
        <p:txBody>
          <a:bodyPr/>
          <a:lstStyle/>
          <a:p>
            <a:fld id="{CA846680-62A7-41C5-A79F-706D29C4710E}" type="slidenum">
              <a:rPr lang="en-US" smtClean="0"/>
              <a:pPr/>
              <a:t>12</a:t>
            </a:fld>
            <a:endParaRPr lang="en-US" dirty="0"/>
          </a:p>
        </p:txBody>
      </p:sp>
      <p:sp>
        <p:nvSpPr>
          <p:cNvPr id="6" name="Notes Placeholder 2"/>
          <p:cNvSpPr txBox="1">
            <a:spLocks/>
          </p:cNvSpPr>
          <p:nvPr/>
        </p:nvSpPr>
        <p:spPr bwMode="auto">
          <a:xfrm>
            <a:off x="4965251" y="718775"/>
            <a:ext cx="1812801" cy="8041666"/>
          </a:xfrm>
          <a:prstGeom prst="rect">
            <a:avLst/>
          </a:prstGeom>
          <a:solidFill>
            <a:schemeClr val="lt1"/>
          </a:solidFill>
          <a:ln w="12700" cap="flat" cmpd="sng" algn="ctr">
            <a:noFill/>
            <a:prstDash val="solid"/>
          </a:ln>
          <a:effectLst/>
        </p:spPr>
        <p:txBody>
          <a:bodyPr vert="horz" wrap="square" lIns="90088" tIns="45045" rIns="90088" bIns="45045"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1527" indent="-221527">
              <a:defRPr/>
            </a:pPr>
            <a:endParaRPr lang="en-US" dirty="0"/>
          </a:p>
          <a:p>
            <a:pPr marL="221527" indent="-221527">
              <a:defRPr/>
            </a:pPr>
            <a:r>
              <a:rPr lang="en-US" b="1" u="sng" dirty="0" smtClean="0"/>
              <a:t>Tell:</a:t>
            </a:r>
          </a:p>
          <a:p>
            <a:pPr marL="221527" indent="-221527">
              <a:defRPr/>
            </a:pPr>
            <a:endParaRPr lang="en-US" dirty="0"/>
          </a:p>
          <a:p>
            <a:pPr marL="165766" indent="-165766">
              <a:buFont typeface="Arial" panose="020B0604020202020204" pitchFamily="34" charset="0"/>
              <a:buChar char="•"/>
              <a:defRPr/>
            </a:pPr>
            <a:r>
              <a:rPr lang="en-US" dirty="0" smtClean="0"/>
              <a:t>Each objective corresponds to a slide or a series of slides </a:t>
            </a:r>
          </a:p>
          <a:p>
            <a:pPr marL="165766" indent="-165766">
              <a:buFont typeface="Arial" panose="020B0604020202020204" pitchFamily="34" charset="0"/>
              <a:buChar char="•"/>
              <a:defRPr/>
            </a:pPr>
            <a:r>
              <a:rPr lang="en-US" dirty="0" smtClean="0"/>
              <a:t>By the end of the section you should be familiar with each of the listed items</a:t>
            </a:r>
          </a:p>
          <a:p>
            <a:pPr>
              <a:defRPr/>
            </a:pPr>
            <a:endParaRPr lang="en-US" dirty="0" smtClean="0"/>
          </a:p>
          <a:p>
            <a:pPr>
              <a:defRPr/>
            </a:pPr>
            <a:r>
              <a:rPr lang="en-US" b="1" u="sng" dirty="0" smtClean="0"/>
              <a:t>Review: </a:t>
            </a:r>
            <a:endParaRPr lang="en-US" b="1" u="sng" dirty="0"/>
          </a:p>
          <a:p>
            <a:pPr marL="165766" indent="-165766">
              <a:buFont typeface="Arial" panose="020B0604020202020204" pitchFamily="34" charset="0"/>
              <a:buChar char="•"/>
              <a:defRPr/>
            </a:pPr>
            <a:endParaRPr lang="en-US" dirty="0" smtClean="0"/>
          </a:p>
          <a:p>
            <a:pPr marL="165766" indent="-165766">
              <a:buFont typeface="Arial" panose="020B0604020202020204" pitchFamily="34" charset="0"/>
              <a:buChar char="•"/>
              <a:defRPr/>
            </a:pPr>
            <a:r>
              <a:rPr lang="en-US" dirty="0" smtClean="0"/>
              <a:t>Paraphrase each of the bulleted items</a:t>
            </a:r>
          </a:p>
          <a:p>
            <a:pPr marL="165766" indent="-165766">
              <a:buFont typeface="Arial" panose="020B0604020202020204" pitchFamily="34" charset="0"/>
              <a:buChar char="•"/>
              <a:defRPr/>
            </a:pPr>
            <a:endParaRPr lang="en-US" dirty="0"/>
          </a:p>
          <a:p>
            <a:pPr>
              <a:defRPr/>
            </a:pPr>
            <a:endParaRPr lang="en-US" dirty="0" smtClean="0"/>
          </a:p>
        </p:txBody>
      </p:sp>
    </p:spTree>
    <p:extLst>
      <p:ext uri="{BB962C8B-B14F-4D97-AF65-F5344CB8AC3E}">
        <p14:creationId xmlns:p14="http://schemas.microsoft.com/office/powerpoint/2010/main" val="3121936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 y="433388"/>
            <a:ext cx="4654550" cy="3490912"/>
          </a:xfrm>
        </p:spPr>
      </p:sp>
      <p:sp>
        <p:nvSpPr>
          <p:cNvPr id="3" name="Notes Placeholder 2"/>
          <p:cNvSpPr>
            <a:spLocks noGrp="1"/>
          </p:cNvSpPr>
          <p:nvPr>
            <p:ph type="body" idx="1"/>
          </p:nvPr>
        </p:nvSpPr>
        <p:spPr/>
        <p:txBody>
          <a:bodyPr/>
          <a:lstStyle/>
          <a:p>
            <a:r>
              <a:rPr lang="en-US" dirty="0" smtClean="0"/>
              <a:t>Notes:</a:t>
            </a:r>
          </a:p>
          <a:p>
            <a:endParaRPr lang="en-US" dirty="0" smtClean="0"/>
          </a:p>
          <a:p>
            <a:pPr marL="171684" indent="-171684">
              <a:buFont typeface="Arial" panose="020B0604020202020204" pitchFamily="34" charset="0"/>
              <a:buChar char="•"/>
            </a:pPr>
            <a:r>
              <a:rPr lang="en-US" b="0" dirty="0" smtClean="0"/>
              <a:t>The following terms and concepts are critical to your understanding</a:t>
            </a:r>
            <a:r>
              <a:rPr lang="en-US" b="0" baseline="0" dirty="0" smtClean="0"/>
              <a:t> of this section of the course</a:t>
            </a:r>
          </a:p>
          <a:p>
            <a:pPr marL="171684" indent="-171684">
              <a:buFont typeface="Arial" panose="020B0604020202020204" pitchFamily="34" charset="0"/>
              <a:buChar char="•"/>
            </a:pPr>
            <a:r>
              <a:rPr lang="en-US" b="0" baseline="0" dirty="0" smtClean="0"/>
              <a:t>If you do not understand a term, please ask the instructor for additional clarification</a:t>
            </a:r>
          </a:p>
        </p:txBody>
      </p:sp>
      <p:sp>
        <p:nvSpPr>
          <p:cNvPr id="4" name="Slide Number Placeholder 3"/>
          <p:cNvSpPr>
            <a:spLocks noGrp="1"/>
          </p:cNvSpPr>
          <p:nvPr>
            <p:ph type="sldNum" sz="quarter" idx="10"/>
          </p:nvPr>
        </p:nvSpPr>
        <p:spPr/>
        <p:txBody>
          <a:bodyPr/>
          <a:lstStyle/>
          <a:p>
            <a:fld id="{CA846680-62A7-41C5-A79F-706D29C4710E}" type="slidenum">
              <a:rPr lang="en-US" smtClean="0"/>
              <a:pPr/>
              <a:t>13</a:t>
            </a:fld>
            <a:endParaRPr lang="en-US" dirty="0"/>
          </a:p>
        </p:txBody>
      </p:sp>
      <p:sp>
        <p:nvSpPr>
          <p:cNvPr id="6" name="Notes Placeholder 2"/>
          <p:cNvSpPr txBox="1">
            <a:spLocks/>
          </p:cNvSpPr>
          <p:nvPr/>
        </p:nvSpPr>
        <p:spPr bwMode="auto">
          <a:xfrm>
            <a:off x="4965250" y="674885"/>
            <a:ext cx="1812801" cy="8041666"/>
          </a:xfrm>
          <a:prstGeom prst="rect">
            <a:avLst/>
          </a:prstGeom>
          <a:solidFill>
            <a:schemeClr val="lt1"/>
          </a:solidFill>
          <a:ln w="12700" cap="flat" cmpd="sng" algn="ctr">
            <a:noFill/>
            <a:prstDash val="solid"/>
          </a:ln>
          <a:effectLst/>
        </p:spPr>
        <p:txBody>
          <a:bodyPr vert="horz" wrap="square" lIns="90088" tIns="45045" rIns="90088" bIns="45045"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1527" indent="-221527">
              <a:defRPr/>
            </a:pPr>
            <a:endParaRPr lang="en-US" dirty="0" smtClean="0"/>
          </a:p>
          <a:p>
            <a:pPr marL="221527" indent="-221527">
              <a:defRPr/>
            </a:pPr>
            <a:r>
              <a:rPr lang="en-US" b="1" u="sng" dirty="0"/>
              <a:t>Explain:</a:t>
            </a:r>
          </a:p>
          <a:p>
            <a:pPr marL="221527" indent="-221527">
              <a:defRPr/>
            </a:pPr>
            <a:endParaRPr lang="en-US" dirty="0"/>
          </a:p>
          <a:p>
            <a:pPr marL="165518" indent="-165518">
              <a:buFont typeface="Arial" panose="020B0604020202020204" pitchFamily="34" charset="0"/>
              <a:buChar char="•"/>
              <a:defRPr/>
            </a:pPr>
            <a:r>
              <a:rPr lang="en-US" dirty="0"/>
              <a:t>Provide an explanation of each of the terms</a:t>
            </a:r>
          </a:p>
          <a:p>
            <a:pPr marL="165518" indent="-165518">
              <a:buFont typeface="Arial" panose="020B0604020202020204" pitchFamily="34" charset="0"/>
              <a:buChar char="•"/>
              <a:defRPr/>
            </a:pPr>
            <a:endParaRPr lang="en-US" dirty="0"/>
          </a:p>
          <a:p>
            <a:pPr marL="165518" indent="-165518">
              <a:buFont typeface="Arial" panose="020B0604020202020204" pitchFamily="34" charset="0"/>
              <a:buChar char="•"/>
              <a:defRPr/>
            </a:pPr>
            <a:r>
              <a:rPr lang="en-US" dirty="0"/>
              <a:t>Additional terms will be provided at the beginning of each section of the course</a:t>
            </a:r>
          </a:p>
          <a:p>
            <a:pPr marL="165518" indent="-165518">
              <a:buFont typeface="Arial" panose="020B0604020202020204" pitchFamily="34" charset="0"/>
              <a:buChar char="•"/>
              <a:defRPr/>
            </a:pPr>
            <a:endParaRPr lang="en-US" dirty="0"/>
          </a:p>
          <a:p>
            <a:pPr marL="165518" indent="-165518">
              <a:buFont typeface="Arial" panose="020B0604020202020204" pitchFamily="34" charset="0"/>
              <a:buChar char="•"/>
              <a:defRPr/>
            </a:pPr>
            <a:r>
              <a:rPr lang="en-US" dirty="0"/>
              <a:t>Try and connect the terms to experiences the participant may have</a:t>
            </a:r>
          </a:p>
          <a:p>
            <a:pPr>
              <a:defRPr/>
            </a:pPr>
            <a:endParaRPr lang="en-US" dirty="0"/>
          </a:p>
          <a:p>
            <a:pPr>
              <a:defRPr/>
            </a:pPr>
            <a:r>
              <a:rPr lang="en-US" b="1" u="sng" dirty="0"/>
              <a:t>Ask:</a:t>
            </a:r>
          </a:p>
          <a:p>
            <a:pPr>
              <a:defRPr/>
            </a:pPr>
            <a:endParaRPr lang="en-US" dirty="0"/>
          </a:p>
          <a:p>
            <a:pPr marL="165766" indent="-165766">
              <a:buFont typeface="Arial" panose="020B0604020202020204" pitchFamily="34" charset="0"/>
              <a:buChar char="•"/>
              <a:defRPr/>
            </a:pPr>
            <a:r>
              <a:rPr lang="en-US" dirty="0"/>
              <a:t>Before you continue ask if there are any of the terms that are unclear</a:t>
            </a:r>
          </a:p>
        </p:txBody>
      </p:sp>
    </p:spTree>
    <p:extLst>
      <p:ext uri="{BB962C8B-B14F-4D97-AF65-F5344CB8AC3E}">
        <p14:creationId xmlns:p14="http://schemas.microsoft.com/office/powerpoint/2010/main" val="302353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 y="433388"/>
            <a:ext cx="4654550" cy="3490912"/>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The</a:t>
            </a:r>
            <a:r>
              <a:rPr lang="en-US" baseline="0" dirty="0" smtClean="0"/>
              <a:t> purpose of Progressive Discipline is to work with your employees to develop new behaviors by providing them with the opportunity for performance improvement.  This is done by outlining the behavior expected of the employee.  Many times talking to the employee and letting them know the behavior needs to change is enough to create the desired change.  This is why there is a steady progression in the disciplinary process.  The progression should also include documentation of the behavior of the employee.  This allows your communication to be about the behavior, for example, “you were late the last two Mondays”: instead of. “It seems you have been late a lot lately”.  Progressive Discipline also allows you to coach the employee on the correct behavior and to create training opportunities if the employee is lacking the required skill set. And finally, the goal is to communicate with the employee to determine if there is a reason for the undesirable behavior, for example, medical appointments for a spouse, that is causing the employee to be late.  </a:t>
            </a:r>
          </a:p>
          <a:p>
            <a:endParaRPr lang="en-US" baseline="0" dirty="0" smtClean="0"/>
          </a:p>
          <a:p>
            <a:r>
              <a:rPr lang="en-US" baseline="0" dirty="0" smtClean="0"/>
              <a:t>In short, we hire and retain great people.  Progressive Discipline allows you to work with an employee who may be having a problem and assist them to become productive again.  This not only helps the employee, but the organization, as it is often less expensive to help an employee than to hire a new one.  </a:t>
            </a:r>
          </a:p>
        </p:txBody>
      </p:sp>
      <p:sp>
        <p:nvSpPr>
          <p:cNvPr id="4" name="Slide Number Placeholder 3"/>
          <p:cNvSpPr>
            <a:spLocks noGrp="1"/>
          </p:cNvSpPr>
          <p:nvPr>
            <p:ph type="sldNum" sz="quarter" idx="10"/>
          </p:nvPr>
        </p:nvSpPr>
        <p:spPr/>
        <p:txBody>
          <a:bodyPr/>
          <a:lstStyle/>
          <a:p>
            <a:fld id="{CA846680-62A7-41C5-A79F-706D29C4710E}" type="slidenum">
              <a:rPr lang="en-US" smtClean="0"/>
              <a:pPr/>
              <a:t>14</a:t>
            </a:fld>
            <a:endParaRPr lang="en-US" dirty="0"/>
          </a:p>
        </p:txBody>
      </p:sp>
      <p:sp>
        <p:nvSpPr>
          <p:cNvPr id="5" name="Notes Placeholder 2"/>
          <p:cNvSpPr txBox="1">
            <a:spLocks/>
          </p:cNvSpPr>
          <p:nvPr/>
        </p:nvSpPr>
        <p:spPr bwMode="auto">
          <a:xfrm>
            <a:off x="4965251" y="683663"/>
            <a:ext cx="1812801" cy="8041666"/>
          </a:xfrm>
          <a:prstGeom prst="rect">
            <a:avLst/>
          </a:prstGeom>
          <a:solidFill>
            <a:schemeClr val="lt1"/>
          </a:solidFill>
          <a:ln w="12700" cap="flat" cmpd="sng" algn="ctr">
            <a:noFill/>
            <a:prstDash val="solid"/>
          </a:ln>
          <a:effectLst/>
        </p:spPr>
        <p:txBody>
          <a:bodyPr vert="horz" wrap="square" lIns="90088" tIns="45045" rIns="90088" bIns="45045"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b="1" u="sng" dirty="0"/>
          </a:p>
          <a:p>
            <a:r>
              <a:rPr lang="en-US" b="1" u="sng" dirty="0"/>
              <a:t>Review</a:t>
            </a:r>
            <a:r>
              <a:rPr lang="en-US" b="1" u="sng" dirty="0" smtClean="0"/>
              <a:t>:</a:t>
            </a:r>
            <a:endParaRPr lang="en-US" b="1" u="sng" dirty="0"/>
          </a:p>
          <a:p>
            <a:pPr marL="165766" indent="-165766">
              <a:buFont typeface="Arial" panose="020B0604020202020204" pitchFamily="34" charset="0"/>
              <a:buChar char="•"/>
            </a:pPr>
            <a:r>
              <a:rPr lang="en-US" dirty="0"/>
              <a:t>Paraphrase each of the bullets </a:t>
            </a:r>
          </a:p>
          <a:p>
            <a:pPr marL="165766" indent="-165766">
              <a:buFont typeface="Arial" panose="020B0604020202020204" pitchFamily="34" charset="0"/>
              <a:buChar char="•"/>
            </a:pPr>
            <a:r>
              <a:rPr lang="en-US" dirty="0" smtClean="0"/>
              <a:t>The importance of catching performance issues early and resolving it at the lowest level</a:t>
            </a:r>
          </a:p>
          <a:p>
            <a:endParaRPr lang="en-US" dirty="0"/>
          </a:p>
          <a:p>
            <a:r>
              <a:rPr lang="en-US" b="1" u="sng" dirty="0"/>
              <a:t>Tell</a:t>
            </a:r>
            <a:r>
              <a:rPr lang="en-US" b="1" u="sng" dirty="0" smtClean="0"/>
              <a:t>:</a:t>
            </a:r>
            <a:endParaRPr lang="en-US" dirty="0"/>
          </a:p>
          <a:p>
            <a:pPr marL="165766" indent="-165766">
              <a:buFont typeface="Arial" panose="020B0604020202020204" pitchFamily="34" charset="0"/>
              <a:buChar char="•"/>
            </a:pPr>
            <a:r>
              <a:rPr lang="en-US" dirty="0"/>
              <a:t>Participants the importance of communication</a:t>
            </a:r>
          </a:p>
          <a:p>
            <a:pPr marL="165766" indent="-165766">
              <a:buFont typeface="Arial" panose="020B0604020202020204" pitchFamily="34" charset="0"/>
              <a:buChar char="•"/>
            </a:pPr>
            <a:r>
              <a:rPr lang="en-US" dirty="0"/>
              <a:t>Participants the importance of documentation</a:t>
            </a:r>
          </a:p>
          <a:p>
            <a:pPr marL="221527" indent="-221527">
              <a:defRPr/>
            </a:pPr>
            <a:endParaRPr lang="en-US" dirty="0" smtClean="0"/>
          </a:p>
        </p:txBody>
      </p:sp>
    </p:spTree>
    <p:extLst>
      <p:ext uri="{BB962C8B-B14F-4D97-AF65-F5344CB8AC3E}">
        <p14:creationId xmlns:p14="http://schemas.microsoft.com/office/powerpoint/2010/main" val="2197283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 y="433388"/>
            <a:ext cx="4654550" cy="3490912"/>
          </a:xfrm>
        </p:spPr>
      </p:sp>
      <p:sp>
        <p:nvSpPr>
          <p:cNvPr id="3" name="Notes Placeholder 2"/>
          <p:cNvSpPr>
            <a:spLocks noGrp="1"/>
          </p:cNvSpPr>
          <p:nvPr>
            <p:ph type="body" idx="1"/>
          </p:nvPr>
        </p:nvSpPr>
        <p:spPr/>
        <p:txBody>
          <a:bodyPr>
            <a:normAutofit lnSpcReduction="10000"/>
          </a:bodyPr>
          <a:lstStyle/>
          <a:p>
            <a:r>
              <a:rPr lang="en-US" dirty="0" smtClean="0"/>
              <a:t>Notes:</a:t>
            </a:r>
          </a:p>
          <a:p>
            <a:endParaRPr lang="en-US" dirty="0" smtClean="0"/>
          </a:p>
          <a:p>
            <a:pPr defTabSz="915648">
              <a:defRPr/>
            </a:pPr>
            <a:r>
              <a:rPr lang="en-US" i="1" dirty="0"/>
              <a:t>The following are the roles in the </a:t>
            </a:r>
            <a:r>
              <a:rPr lang="en-US" i="1" dirty="0" smtClean="0"/>
              <a:t>Progressive Discipline </a:t>
            </a:r>
            <a:r>
              <a:rPr lang="en-US" i="1" dirty="0"/>
              <a:t>process.  </a:t>
            </a:r>
            <a:endParaRPr lang="en-US" i="1" dirty="0" smtClean="0"/>
          </a:p>
          <a:p>
            <a:pPr defTabSz="915648">
              <a:defRPr/>
            </a:pPr>
            <a:endParaRPr lang="en-US" i="1" dirty="0" smtClean="0"/>
          </a:p>
          <a:p>
            <a:pPr defTabSz="915648">
              <a:defRPr/>
            </a:pPr>
            <a:r>
              <a:rPr lang="en-US" i="1" dirty="0" smtClean="0"/>
              <a:t>Note:</a:t>
            </a:r>
            <a:r>
              <a:rPr lang="en-US" i="1" baseline="0" dirty="0" smtClean="0"/>
              <a:t> Your region may have different roles than the ones listed here.  Additionally, the roles may perform different tasks.   </a:t>
            </a:r>
            <a:endParaRPr lang="en-US" dirty="0"/>
          </a:p>
          <a:p>
            <a:endParaRPr lang="en-US" dirty="0" smtClean="0"/>
          </a:p>
          <a:p>
            <a:r>
              <a:rPr lang="en-US" b="1" dirty="0" smtClean="0"/>
              <a:t>Employee</a:t>
            </a:r>
          </a:p>
          <a:p>
            <a:pPr marL="171684" indent="-171684">
              <a:buFont typeface="Arial" panose="020B0604020202020204" pitchFamily="34" charset="0"/>
              <a:buChar char="•"/>
            </a:pPr>
            <a:r>
              <a:rPr lang="en-US" dirty="0" smtClean="0"/>
              <a:t>Once</a:t>
            </a:r>
            <a:r>
              <a:rPr lang="en-US" baseline="0" dirty="0" smtClean="0"/>
              <a:t> the employee is informed of the need to change their behavior, their role is to actively work towards changing their behavior.  This includes following any directives laid out by the supervisor to help them improve.  </a:t>
            </a:r>
            <a:endParaRPr lang="en-US" dirty="0" smtClean="0"/>
          </a:p>
          <a:p>
            <a:endParaRPr lang="en-US" dirty="0" smtClean="0"/>
          </a:p>
          <a:p>
            <a:r>
              <a:rPr lang="en-US" b="1" dirty="0" smtClean="0"/>
              <a:t>Supervisor (TMIII)</a:t>
            </a:r>
          </a:p>
          <a:p>
            <a:pPr marL="171684" indent="-171684">
              <a:buFont typeface="Arial" panose="020B0604020202020204" pitchFamily="34" charset="0"/>
              <a:buChar char="•"/>
            </a:pPr>
            <a:r>
              <a:rPr lang="en-US" baseline="0" dirty="0" smtClean="0"/>
              <a:t>Identifying that a behavior needs to change</a:t>
            </a:r>
          </a:p>
          <a:p>
            <a:pPr marL="171684" indent="-171684">
              <a:buFont typeface="Arial" panose="020B0604020202020204" pitchFamily="34" charset="0"/>
              <a:buChar char="•"/>
            </a:pPr>
            <a:r>
              <a:rPr lang="en-US" baseline="0" dirty="0" smtClean="0"/>
              <a:t>Coaching the employee on the need to change their behavior and informing the employee on what behavior needs to change</a:t>
            </a:r>
          </a:p>
          <a:p>
            <a:pPr marL="171684" indent="-171684">
              <a:buFont typeface="Arial" panose="020B0604020202020204" pitchFamily="34" charset="0"/>
              <a:buChar char="•"/>
            </a:pPr>
            <a:r>
              <a:rPr lang="en-US" baseline="0" dirty="0" smtClean="0"/>
              <a:t>Providing clear examples of what is acceptable behavior</a:t>
            </a:r>
          </a:p>
          <a:p>
            <a:pPr marL="171684" indent="-171684">
              <a:buFont typeface="Arial" panose="020B0604020202020204" pitchFamily="34" charset="0"/>
              <a:buChar char="•"/>
            </a:pPr>
            <a:r>
              <a:rPr lang="en-US" baseline="0" dirty="0" smtClean="0"/>
              <a:t>Explaining to the employee the consequences if the undesirable behavior continues.  </a:t>
            </a:r>
          </a:p>
          <a:p>
            <a:pPr marL="171684" indent="-171684">
              <a:buFont typeface="Arial" panose="020B0604020202020204" pitchFamily="34" charset="0"/>
              <a:buChar char="•"/>
            </a:pPr>
            <a:r>
              <a:rPr lang="en-US" baseline="0" dirty="0" smtClean="0"/>
              <a:t>Documenting the behavior of the employee, and the details of the event</a:t>
            </a:r>
          </a:p>
          <a:p>
            <a:pPr marL="171684" indent="-171684">
              <a:buFont typeface="Arial" panose="020B0604020202020204" pitchFamily="34" charset="0"/>
              <a:buChar char="•"/>
            </a:pPr>
            <a:r>
              <a:rPr lang="en-US" baseline="0" dirty="0" smtClean="0"/>
              <a:t>Informing the 2</a:t>
            </a:r>
            <a:r>
              <a:rPr lang="en-US" baseline="30000" dirty="0" smtClean="0"/>
              <a:t>nd</a:t>
            </a:r>
            <a:r>
              <a:rPr lang="en-US" baseline="0" dirty="0" smtClean="0"/>
              <a:t> level Manager if the pattern of behavior continues</a:t>
            </a:r>
          </a:p>
          <a:p>
            <a:pPr marL="171684" indent="-171684">
              <a:buFont typeface="Arial" panose="020B0604020202020204" pitchFamily="34" charset="0"/>
              <a:buChar char="•"/>
            </a:pPr>
            <a:r>
              <a:rPr lang="en-US" baseline="0" dirty="0" smtClean="0"/>
              <a:t>Providing information to the 2</a:t>
            </a:r>
            <a:r>
              <a:rPr lang="en-US" baseline="30000" dirty="0" smtClean="0"/>
              <a:t>nd</a:t>
            </a:r>
            <a:r>
              <a:rPr lang="en-US" baseline="0" dirty="0" smtClean="0"/>
              <a:t> Level Manager, Appointing Authority and Civil Rights Manager in timely manner</a:t>
            </a:r>
          </a:p>
          <a:p>
            <a:pPr marL="171684" indent="-171684">
              <a:buFont typeface="Arial" panose="020B0604020202020204" pitchFamily="34" charset="0"/>
              <a:buChar char="•"/>
            </a:pPr>
            <a:endParaRPr lang="en-US" dirty="0" smtClean="0"/>
          </a:p>
          <a:p>
            <a:r>
              <a:rPr lang="en-US" b="1" dirty="0" smtClean="0"/>
              <a:t>2</a:t>
            </a:r>
            <a:r>
              <a:rPr lang="en-US" b="1" baseline="30000" dirty="0" smtClean="0"/>
              <a:t>nd</a:t>
            </a:r>
            <a:r>
              <a:rPr lang="en-US" b="1" dirty="0" smtClean="0"/>
              <a:t> Level Manager (RTC OPS)</a:t>
            </a:r>
          </a:p>
          <a:p>
            <a:pPr marL="171684" indent="-171684">
              <a:buFont typeface="Arial" panose="020B0604020202020204" pitchFamily="34" charset="0"/>
              <a:buChar char="•"/>
            </a:pPr>
            <a:r>
              <a:rPr lang="en-US" baseline="0" dirty="0" smtClean="0"/>
              <a:t>Using the information provided by the Supervisor to create the Performance Document Form (PDF) or the PIP</a:t>
            </a:r>
          </a:p>
          <a:p>
            <a:pPr marL="171684" indent="-171684">
              <a:buFont typeface="Arial" panose="020B0604020202020204" pitchFamily="34" charset="0"/>
              <a:buChar char="•"/>
            </a:pPr>
            <a:r>
              <a:rPr lang="en-US" baseline="0" dirty="0" smtClean="0"/>
              <a:t>Attending the 6-10 meeting (as appropriate) and approving all informal documentation </a:t>
            </a:r>
          </a:p>
          <a:p>
            <a:endParaRPr lang="en-US" baseline="0" dirty="0" smtClean="0"/>
          </a:p>
          <a:p>
            <a:r>
              <a:rPr lang="en-US" b="1" i="1" dirty="0" smtClean="0"/>
              <a:t>Continued on next page</a:t>
            </a:r>
            <a:endParaRPr lang="en-US" b="1" i="1"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15</a:t>
            </a:fld>
            <a:endParaRPr lang="en-US" dirty="0"/>
          </a:p>
        </p:txBody>
      </p:sp>
      <p:sp>
        <p:nvSpPr>
          <p:cNvPr id="5" name="Notes Placeholder 2"/>
          <p:cNvSpPr txBox="1">
            <a:spLocks/>
          </p:cNvSpPr>
          <p:nvPr/>
        </p:nvSpPr>
        <p:spPr bwMode="auto">
          <a:xfrm>
            <a:off x="4989878" y="664644"/>
            <a:ext cx="1812801" cy="8041666"/>
          </a:xfrm>
          <a:prstGeom prst="rect">
            <a:avLst/>
          </a:prstGeom>
          <a:solidFill>
            <a:schemeClr val="lt1"/>
          </a:solidFill>
          <a:ln w="12700" cap="flat" cmpd="sng" algn="ctr">
            <a:noFill/>
            <a:prstDash val="solid"/>
          </a:ln>
          <a:effectLst/>
        </p:spPr>
        <p:txBody>
          <a:bodyPr vert="horz" wrap="square" lIns="90088" tIns="45045" rIns="90088" bIns="45045"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b="1" u="sng" dirty="0" smtClean="0"/>
          </a:p>
          <a:p>
            <a:r>
              <a:rPr lang="en-US" b="1" u="sng" dirty="0" smtClean="0"/>
              <a:t>Explain:</a:t>
            </a:r>
            <a:endParaRPr lang="en-US" dirty="0"/>
          </a:p>
          <a:p>
            <a:pPr marL="165766" indent="-165766">
              <a:buFont typeface="Arial" panose="020B0604020202020204" pitchFamily="34" charset="0"/>
              <a:buChar char="•"/>
            </a:pPr>
            <a:r>
              <a:rPr lang="en-US" dirty="0"/>
              <a:t>Highlight each of the roles in the </a:t>
            </a:r>
            <a:r>
              <a:rPr lang="en-US" dirty="0" smtClean="0"/>
              <a:t>Progressive Discipline process </a:t>
            </a:r>
          </a:p>
          <a:p>
            <a:pPr marL="165766" indent="-165766">
              <a:buFont typeface="Arial" panose="020B0604020202020204" pitchFamily="34" charset="0"/>
              <a:buChar char="•"/>
            </a:pPr>
            <a:r>
              <a:rPr lang="en-US" dirty="0" smtClean="0"/>
              <a:t>Pay </a:t>
            </a:r>
            <a:r>
              <a:rPr lang="en-US" dirty="0"/>
              <a:t>particular attention to the role of the Supervisor as this is the role of the TMII</a:t>
            </a:r>
          </a:p>
          <a:p>
            <a:pPr marL="165766" indent="-165766">
              <a:buFont typeface="Arial" panose="020B0604020202020204" pitchFamily="34" charset="0"/>
              <a:buChar char="•"/>
            </a:pPr>
            <a:r>
              <a:rPr lang="en-US" dirty="0"/>
              <a:t>T</a:t>
            </a:r>
            <a:r>
              <a:rPr lang="en-US" dirty="0" smtClean="0"/>
              <a:t>he </a:t>
            </a:r>
            <a:r>
              <a:rPr lang="en-US" dirty="0"/>
              <a:t>interaction between the employee and the Supervisor</a:t>
            </a:r>
          </a:p>
          <a:p>
            <a:endParaRPr lang="en-US" dirty="0"/>
          </a:p>
          <a:p>
            <a:r>
              <a:rPr lang="en-US" b="1" u="sng" dirty="0"/>
              <a:t>Tell</a:t>
            </a:r>
            <a:r>
              <a:rPr lang="en-US" b="1" u="sng" dirty="0" smtClean="0"/>
              <a:t>:</a:t>
            </a:r>
            <a:endParaRPr lang="en-US" dirty="0"/>
          </a:p>
          <a:p>
            <a:pPr marL="165766" indent="-165766">
              <a:buFont typeface="Arial" panose="020B0604020202020204" pitchFamily="34" charset="0"/>
              <a:buChar char="•"/>
            </a:pPr>
            <a:r>
              <a:rPr lang="en-US" dirty="0" smtClean="0"/>
              <a:t>Participants to focus on ongoing communication between the employee and the Supervisor</a:t>
            </a:r>
          </a:p>
          <a:p>
            <a:pPr marL="165766" indent="-165766">
              <a:buFont typeface="Arial" panose="020B0604020202020204" pitchFamily="34" charset="0"/>
              <a:buChar char="•"/>
            </a:pPr>
            <a:r>
              <a:rPr lang="en-US" dirty="0"/>
              <a:t>Participants </a:t>
            </a:r>
            <a:r>
              <a:rPr lang="en-US" dirty="0" smtClean="0"/>
              <a:t>to </a:t>
            </a:r>
            <a:r>
              <a:rPr lang="en-US" dirty="0"/>
              <a:t>focus on ongoing communication between the </a:t>
            </a:r>
            <a:r>
              <a:rPr lang="en-US" dirty="0" smtClean="0"/>
              <a:t>supervisor and </a:t>
            </a:r>
            <a:r>
              <a:rPr lang="en-US" dirty="0"/>
              <a:t>the </a:t>
            </a:r>
            <a:r>
              <a:rPr lang="en-US" dirty="0" smtClean="0"/>
              <a:t>2</a:t>
            </a:r>
            <a:r>
              <a:rPr lang="en-US" baseline="30000" dirty="0" smtClean="0"/>
              <a:t>nd</a:t>
            </a:r>
            <a:r>
              <a:rPr lang="en-US" dirty="0" smtClean="0"/>
              <a:t> level manager</a:t>
            </a:r>
            <a:endParaRPr lang="en-US" dirty="0"/>
          </a:p>
        </p:txBody>
      </p:sp>
    </p:spTree>
    <p:extLst>
      <p:ext uri="{BB962C8B-B14F-4D97-AF65-F5344CB8AC3E}">
        <p14:creationId xmlns:p14="http://schemas.microsoft.com/office/powerpoint/2010/main" val="4104709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2499" y="448482"/>
            <a:ext cx="4661710" cy="8514707"/>
          </a:xfrm>
        </p:spPr>
        <p:txBody>
          <a:bodyPr/>
          <a:lstStyle/>
          <a:p>
            <a:r>
              <a:rPr lang="en-US" b="1" i="1" dirty="0"/>
              <a:t>Continued from previous page</a:t>
            </a:r>
            <a:endParaRPr lang="en-US" b="1" i="1" baseline="0" dirty="0"/>
          </a:p>
          <a:p>
            <a:pPr marL="171684" indent="-171684">
              <a:buFont typeface="Arial" panose="020B0604020202020204" pitchFamily="34" charset="0"/>
              <a:buChar char="•"/>
            </a:pPr>
            <a:endParaRPr lang="en-US" baseline="0" dirty="0"/>
          </a:p>
          <a:p>
            <a:r>
              <a:rPr lang="en-US" b="1" baseline="0" dirty="0"/>
              <a:t>Appointing Authority (RTD or Division Director)</a:t>
            </a:r>
          </a:p>
          <a:p>
            <a:pPr marL="171684" indent="-171684">
              <a:buFont typeface="Arial" panose="020B0604020202020204" pitchFamily="34" charset="0"/>
              <a:buChar char="•"/>
            </a:pPr>
            <a:r>
              <a:rPr lang="en-US" dirty="0"/>
              <a:t>Working with the second level manager to approve the PDF and</a:t>
            </a:r>
            <a:r>
              <a:rPr lang="en-US" baseline="0" dirty="0"/>
              <a:t>/or PIP</a:t>
            </a:r>
            <a:endParaRPr lang="en-US" dirty="0"/>
          </a:p>
          <a:p>
            <a:pPr marL="171684" indent="-171684">
              <a:buFont typeface="Arial" panose="020B0604020202020204" pitchFamily="34" charset="0"/>
              <a:buChar char="•"/>
            </a:pPr>
            <a:r>
              <a:rPr lang="en-US" dirty="0"/>
              <a:t>Responsible for all actions</a:t>
            </a:r>
            <a:r>
              <a:rPr lang="en-US" baseline="0" dirty="0"/>
              <a:t> related to the Corrective and disciplinary process including ensuring the documentation complies with the due process and procedural requirements; lesser discipline as appropriate for the actions taken by the employee</a:t>
            </a:r>
          </a:p>
          <a:p>
            <a:pPr marL="171684" indent="-171684">
              <a:buFont typeface="Arial" panose="020B0604020202020204" pitchFamily="34" charset="0"/>
              <a:buChar char="•"/>
            </a:pPr>
            <a:r>
              <a:rPr lang="en-US" baseline="0" dirty="0"/>
              <a:t>The employee has been provided an opportunity to improve prior to Disciplinary Action being taken (as appropriate)</a:t>
            </a:r>
          </a:p>
          <a:p>
            <a:pPr marL="171684" indent="-171684">
              <a:buFont typeface="Arial" panose="020B0604020202020204" pitchFamily="34" charset="0"/>
              <a:buChar char="•"/>
            </a:pPr>
            <a:r>
              <a:rPr lang="en-US" baseline="0" dirty="0"/>
              <a:t>That all Progressive Discipline is equitable and consistent in similarly situated employees</a:t>
            </a:r>
          </a:p>
          <a:p>
            <a:pPr marL="171684" indent="-171684">
              <a:buFont typeface="Arial" panose="020B0604020202020204" pitchFamily="34" charset="0"/>
              <a:buChar char="•"/>
            </a:pPr>
            <a:r>
              <a:rPr lang="en-US" baseline="0" dirty="0"/>
              <a:t>Maintaining all documentation for the 6-10 meeting including the review of all documentation submitted by the Supervisor and the 2</a:t>
            </a:r>
            <a:r>
              <a:rPr lang="en-US" baseline="30000" dirty="0"/>
              <a:t>nd</a:t>
            </a:r>
            <a:r>
              <a:rPr lang="en-US" baseline="0" dirty="0"/>
              <a:t> Level Manager</a:t>
            </a:r>
          </a:p>
          <a:p>
            <a:pPr marL="171684" indent="-171684">
              <a:buFont typeface="Arial" panose="020B0604020202020204" pitchFamily="34" charset="0"/>
              <a:buChar char="•"/>
            </a:pPr>
            <a:r>
              <a:rPr lang="en-US" baseline="0" dirty="0"/>
              <a:t>Drafting all written notices sent to the employee and maintain all timeframes</a:t>
            </a:r>
          </a:p>
          <a:p>
            <a:pPr marL="171684" indent="-171684" defTabSz="914276">
              <a:buFont typeface="Arial" panose="020B0604020202020204" pitchFamily="34" charset="0"/>
              <a:buChar char="•"/>
              <a:defRPr/>
            </a:pPr>
            <a:r>
              <a:rPr lang="en-US" baseline="0" dirty="0"/>
              <a:t>Maintaining all documentation for the 6-10 meeting including the review of all documentation submitted by the Supervisor and the 2</a:t>
            </a:r>
            <a:r>
              <a:rPr lang="en-US" baseline="30000" dirty="0"/>
              <a:t>nd</a:t>
            </a:r>
            <a:r>
              <a:rPr lang="en-US" baseline="0" dirty="0"/>
              <a:t> Level Manager</a:t>
            </a:r>
          </a:p>
          <a:p>
            <a:pPr marL="171684" indent="-171684" defTabSz="914276">
              <a:buFont typeface="Arial" panose="020B0604020202020204" pitchFamily="34" charset="0"/>
              <a:buChar char="•"/>
              <a:defRPr/>
            </a:pPr>
            <a:r>
              <a:rPr lang="en-US" baseline="0" dirty="0"/>
              <a:t>Conducting the 6-10 meeting issuing applicable disciplinary actions, if required</a:t>
            </a:r>
          </a:p>
          <a:p>
            <a:endParaRPr lang="en-US" baseline="0" dirty="0"/>
          </a:p>
          <a:p>
            <a:r>
              <a:rPr lang="en-US" b="1" dirty="0"/>
              <a:t>Civil Rights </a:t>
            </a:r>
            <a:r>
              <a:rPr lang="en-US" b="1" dirty="0" smtClean="0"/>
              <a:t>Manager</a:t>
            </a:r>
            <a:endParaRPr lang="en-US" b="1" baseline="0" dirty="0"/>
          </a:p>
          <a:p>
            <a:pPr marL="171684" indent="-171684">
              <a:buFont typeface="Arial" panose="020B0604020202020204" pitchFamily="34" charset="0"/>
              <a:buChar char="•"/>
            </a:pPr>
            <a:r>
              <a:rPr lang="en-US" b="0" baseline="0" dirty="0"/>
              <a:t>Monitoring and provide guidance to all roles </a:t>
            </a:r>
          </a:p>
          <a:p>
            <a:pPr marL="171684" indent="-171684">
              <a:buFont typeface="Arial" panose="020B0604020202020204" pitchFamily="34" charset="0"/>
              <a:buChar char="•"/>
            </a:pPr>
            <a:r>
              <a:rPr lang="en-US" b="0" baseline="0" dirty="0"/>
              <a:t>Ensuring that all processes are </a:t>
            </a:r>
            <a:r>
              <a:rPr lang="en-US" baseline="0" dirty="0"/>
              <a:t>equitable </a:t>
            </a:r>
          </a:p>
          <a:p>
            <a:pPr marL="171684" indent="-171684">
              <a:buFont typeface="Arial" panose="020B0604020202020204" pitchFamily="34" charset="0"/>
              <a:buChar char="•"/>
            </a:pPr>
            <a:r>
              <a:rPr lang="en-US" b="0" baseline="0" dirty="0"/>
              <a:t>Interpreting policy and procedures </a:t>
            </a:r>
            <a:endParaRPr lang="en-US" b="0" baseline="0" dirty="0" smtClean="0"/>
          </a:p>
          <a:p>
            <a:pPr marL="171684" indent="-171684">
              <a:buFont typeface="Arial" panose="020B0604020202020204" pitchFamily="34" charset="0"/>
              <a:buChar char="•"/>
            </a:pPr>
            <a:r>
              <a:rPr lang="en-US" b="0" baseline="0" dirty="0" smtClean="0"/>
              <a:t>Reviewing PDFs</a:t>
            </a:r>
            <a:endParaRPr lang="en-US" b="0" baseline="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16</a:t>
            </a:fld>
            <a:endParaRPr lang="en-US" dirty="0"/>
          </a:p>
        </p:txBody>
      </p:sp>
    </p:spTree>
    <p:extLst>
      <p:ext uri="{BB962C8B-B14F-4D97-AF65-F5344CB8AC3E}">
        <p14:creationId xmlns:p14="http://schemas.microsoft.com/office/powerpoint/2010/main" val="84852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 y="433388"/>
            <a:ext cx="4654550" cy="3490912"/>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Progressive</a:t>
            </a:r>
            <a:r>
              <a:rPr lang="en-US" baseline="0" dirty="0" smtClean="0"/>
              <a:t> discipline is a process that starts with the communication of expectations to the employee.  When an employee doesn’t perform to the established expectations, coaching occurs to inform the employee of the expectations of the work unit and their behavior.  If coaching the employee does not work, then the disciplinary process moves to the first stage of the formal disciplinary process.</a:t>
            </a:r>
            <a:r>
              <a:rPr lang="en-US" dirty="0" smtClean="0"/>
              <a:t>  This is</a:t>
            </a:r>
            <a:r>
              <a:rPr lang="en-US" baseline="0" dirty="0" smtClean="0"/>
              <a:t> a Corrective action.   </a:t>
            </a:r>
            <a:endParaRPr lang="en-US" dirty="0" smtClean="0"/>
          </a:p>
          <a:p>
            <a:endParaRPr lang="en-US" dirty="0" smtClean="0"/>
          </a:p>
          <a:p>
            <a:r>
              <a:rPr lang="en-US" b="1" dirty="0" smtClean="0"/>
              <a:t>Performance</a:t>
            </a:r>
            <a:r>
              <a:rPr lang="en-US" b="1" baseline="0" dirty="0" smtClean="0"/>
              <a:t> Management</a:t>
            </a:r>
          </a:p>
          <a:p>
            <a:r>
              <a:rPr lang="en-US" dirty="0" smtClean="0"/>
              <a:t>The goal of Progressive Discipline</a:t>
            </a:r>
            <a:r>
              <a:rPr lang="en-US" baseline="0" dirty="0" smtClean="0"/>
              <a:t> is resolve issues at the lowest possible level.  This is why the process starts and ends with performance management where the expectations of performance occur.  In other words, this is the process of preventing issues by establishing a baseline of behavior.  It is also why, during twice yearly planning meeting, you review the department goals, Work Unit Plan, and the Employee’s Position Description Questionnaire.  </a:t>
            </a:r>
          </a:p>
          <a:p>
            <a:endParaRPr lang="en-US" baseline="0" dirty="0" smtClean="0"/>
          </a:p>
          <a:p>
            <a:r>
              <a:rPr lang="en-US" b="1" baseline="0" dirty="0" smtClean="0"/>
              <a:t>Coaching </a:t>
            </a:r>
          </a:p>
          <a:p>
            <a:r>
              <a:rPr lang="en-US" dirty="0" smtClean="0"/>
              <a:t>The goal</a:t>
            </a:r>
            <a:r>
              <a:rPr lang="en-US" baseline="0" dirty="0" smtClean="0"/>
              <a:t> of coaching is to create awareness of the need to change.  When coaching an employee it is important to monitor and document the behavior of the employee so you are able to provide specific examples of the behavior of the action you want the employee to change.  This is also the opportunity to discuss with the employee if there is a source for the behavior that is outside of the control of the employee and connect them with internal CDOT resources, such as FML (Family Medical Leave), EAP (Employee Assistance Program) or other programs instead of a disciplinary process for an event.  </a:t>
            </a:r>
          </a:p>
          <a:p>
            <a:endParaRPr lang="en-US" dirty="0"/>
          </a:p>
          <a:p>
            <a:r>
              <a:rPr lang="en-US" b="1" i="1" baseline="0" dirty="0" smtClean="0"/>
              <a:t>Continued</a:t>
            </a:r>
            <a:r>
              <a:rPr lang="en-US" b="1" i="1" dirty="0" smtClean="0"/>
              <a:t> on next page</a:t>
            </a:r>
            <a:endParaRPr lang="en-US" b="1" i="1" baseline="0" dirty="0" smtClean="0"/>
          </a:p>
          <a:p>
            <a:endParaRPr lang="en-US"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17</a:t>
            </a:fld>
            <a:endParaRPr lang="en-US" dirty="0"/>
          </a:p>
        </p:txBody>
      </p:sp>
      <p:sp>
        <p:nvSpPr>
          <p:cNvPr id="5" name="Notes Placeholder 2"/>
          <p:cNvSpPr txBox="1">
            <a:spLocks/>
          </p:cNvSpPr>
          <p:nvPr/>
        </p:nvSpPr>
        <p:spPr bwMode="auto">
          <a:xfrm>
            <a:off x="4963533" y="659848"/>
            <a:ext cx="1888198" cy="8293997"/>
          </a:xfrm>
          <a:prstGeom prst="rect">
            <a:avLst/>
          </a:prstGeom>
          <a:solidFill>
            <a:schemeClr val="lt1"/>
          </a:solidFill>
          <a:ln w="12700" cap="flat" cmpd="sng" algn="ctr">
            <a:noFill/>
            <a:prstDash val="solid"/>
          </a:ln>
          <a:effectLst/>
        </p:spPr>
        <p:txBody>
          <a:bodyPr vert="horz" wrap="square" lIns="93304" tIns="46653" rIns="93304" bIns="46653"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defRPr/>
            </a:pPr>
            <a:endParaRPr lang="en-US" dirty="0" smtClean="0"/>
          </a:p>
          <a:p>
            <a:pPr>
              <a:defRPr/>
            </a:pPr>
            <a:r>
              <a:rPr lang="en-US" b="1" u="sng" dirty="0" smtClean="0"/>
              <a:t>Explain:</a:t>
            </a:r>
          </a:p>
          <a:p>
            <a:pPr marL="229436" indent="-229436">
              <a:buFont typeface="Arial" panose="020B0604020202020204" pitchFamily="34" charset="0"/>
              <a:buChar char="•"/>
              <a:defRPr/>
            </a:pPr>
            <a:r>
              <a:rPr lang="en-US" dirty="0" smtClean="0"/>
              <a:t>This </a:t>
            </a:r>
            <a:r>
              <a:rPr lang="en-US" dirty="0"/>
              <a:t>is the </a:t>
            </a:r>
            <a:r>
              <a:rPr lang="en-US" dirty="0" smtClean="0"/>
              <a:t>Progressive Discipline process </a:t>
            </a:r>
            <a:endParaRPr lang="en-US" dirty="0"/>
          </a:p>
          <a:p>
            <a:pPr marL="229436" indent="-229436">
              <a:buFont typeface="Arial" panose="020B0604020202020204" pitchFamily="34" charset="0"/>
              <a:buChar char="•"/>
              <a:defRPr/>
            </a:pPr>
            <a:r>
              <a:rPr lang="en-US" dirty="0" smtClean="0"/>
              <a:t>The process starts with setting expectations of the employee</a:t>
            </a:r>
            <a:endParaRPr lang="en-US" dirty="0"/>
          </a:p>
          <a:p>
            <a:pPr marL="229436" indent="-229436">
              <a:buFont typeface="Arial" panose="020B0604020202020204" pitchFamily="34" charset="0"/>
              <a:buChar char="•"/>
              <a:defRPr/>
            </a:pPr>
            <a:r>
              <a:rPr lang="en-US" dirty="0"/>
              <a:t>Provide an overview of the graphic and each stage</a:t>
            </a:r>
          </a:p>
          <a:p>
            <a:pPr marL="229436" indent="-229436">
              <a:buFont typeface="Arial" panose="020B0604020202020204" pitchFamily="34" charset="0"/>
              <a:buChar char="•"/>
              <a:defRPr/>
            </a:pPr>
            <a:r>
              <a:rPr lang="en-US" dirty="0"/>
              <a:t>Highlight the </a:t>
            </a:r>
            <a:r>
              <a:rPr lang="en-US" dirty="0" smtClean="0"/>
              <a:t>communication </a:t>
            </a:r>
            <a:r>
              <a:rPr lang="en-US" dirty="0"/>
              <a:t>that needs to occur throughout the </a:t>
            </a:r>
            <a:r>
              <a:rPr lang="en-US" dirty="0" smtClean="0"/>
              <a:t>process</a:t>
            </a:r>
          </a:p>
          <a:p>
            <a:pPr marL="229436" indent="-229436">
              <a:buFont typeface="Arial" panose="020B0604020202020204" pitchFamily="34" charset="0"/>
              <a:buChar char="•"/>
              <a:defRPr/>
            </a:pPr>
            <a:endParaRPr lang="en-US" dirty="0"/>
          </a:p>
          <a:p>
            <a:pPr>
              <a:defRPr/>
            </a:pPr>
            <a:r>
              <a:rPr lang="en-US" b="1" u="sng" dirty="0" smtClean="0"/>
              <a:t>Connect:</a:t>
            </a:r>
          </a:p>
          <a:p>
            <a:pPr marL="171684" indent="-171684">
              <a:buFont typeface="Arial" panose="020B0604020202020204" pitchFamily="34" charset="0"/>
              <a:buChar char="•"/>
              <a:defRPr/>
            </a:pPr>
            <a:r>
              <a:rPr lang="en-US" dirty="0" smtClean="0"/>
              <a:t>The performance management process of goals with the progressive disciplinary process of setting expectations</a:t>
            </a:r>
            <a:endParaRPr lang="en-US" dirty="0"/>
          </a:p>
        </p:txBody>
      </p:sp>
    </p:spTree>
    <p:extLst>
      <p:ext uri="{BB962C8B-B14F-4D97-AF65-F5344CB8AC3E}">
        <p14:creationId xmlns:p14="http://schemas.microsoft.com/office/powerpoint/2010/main" val="284453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2499" y="457826"/>
            <a:ext cx="4661710" cy="8505363"/>
          </a:xfrm>
        </p:spPr>
        <p:txBody>
          <a:bodyPr/>
          <a:lstStyle/>
          <a:p>
            <a:r>
              <a:rPr lang="en-US" b="1" i="1" dirty="0" smtClean="0"/>
              <a:t>Continued from previous page</a:t>
            </a:r>
          </a:p>
          <a:p>
            <a:endParaRPr lang="en-US" dirty="0" smtClean="0"/>
          </a:p>
          <a:p>
            <a:r>
              <a:rPr lang="en-US" baseline="0" dirty="0" smtClean="0"/>
              <a:t>In addition to coaching, the behavior may also be documented using the Performance Documentation Form (PDF) or the Performance Improvement Plan (PIP) in addition to the notes the supervisor has been taking. </a:t>
            </a:r>
          </a:p>
          <a:p>
            <a:endParaRPr lang="en-US" baseline="0" dirty="0" smtClean="0"/>
          </a:p>
          <a:p>
            <a:r>
              <a:rPr lang="en-US" b="1" baseline="0" dirty="0" smtClean="0"/>
              <a:t>Corrective Action</a:t>
            </a:r>
          </a:p>
          <a:p>
            <a:r>
              <a:rPr lang="en-US" dirty="0" smtClean="0"/>
              <a:t>This</a:t>
            </a:r>
            <a:r>
              <a:rPr lang="en-US" baseline="0" dirty="0" smtClean="0"/>
              <a:t> is the first formal stage of the progressive disciplinary process and does not impact the pay or status of an employee.  It occurs after the coaching with the employee has failed or if the employee has</a:t>
            </a:r>
            <a:r>
              <a:rPr lang="en-US" dirty="0" smtClean="0"/>
              <a:t> committed a </a:t>
            </a:r>
            <a:r>
              <a:rPr lang="en-US" baseline="0" dirty="0" smtClean="0"/>
              <a:t>serious infraction</a:t>
            </a:r>
            <a:r>
              <a:rPr lang="en-US" dirty="0" smtClean="0"/>
              <a:t> or violation of policy.</a:t>
            </a:r>
            <a:r>
              <a:rPr lang="en-US" baseline="0" dirty="0" smtClean="0"/>
              <a:t>  It is intended to correct and improve the performance and behavior.  During this process, the TMIII provides their documentation to the Appointing Authority for their area and meets with the Appointing Authority who meets with the employee to present the reason for the corrective action and allow the employee a chance to respond.  Part of the process is a written statement than the employee needs to change their behavior by a certain date and outline the consequences for not doing so.  This letter is sent to the employee and becomes part of the personnel file, but may be optionally removed after a period of compliance</a:t>
            </a:r>
            <a:r>
              <a:rPr lang="en-US" dirty="0" smtClean="0"/>
              <a:t> by the employee.</a:t>
            </a:r>
            <a:r>
              <a:rPr lang="en-US" baseline="0" dirty="0" smtClean="0"/>
              <a:t>  During this period, it is the responsibility of the TMIII to continue to document the performance of the employee and follow any requirements outlined by the Appointing Authority.</a:t>
            </a:r>
          </a:p>
          <a:p>
            <a:endParaRPr lang="en-US" baseline="0" dirty="0" smtClean="0"/>
          </a:p>
          <a:p>
            <a:r>
              <a:rPr lang="en-US" b="1" baseline="0" dirty="0" smtClean="0"/>
              <a:t>Disciplinary Action</a:t>
            </a:r>
          </a:p>
          <a:p>
            <a:pPr defTabSz="915648">
              <a:defRPr/>
            </a:pPr>
            <a:r>
              <a:rPr lang="en-US" baseline="0" dirty="0" smtClean="0"/>
              <a:t>The Disciplinary Action stage includes actions that may impact the pay or status of the employee; prohibition of the promotions and transfers; demotions and dismissal and suspension without pay.  It is the responsibility of the TMIII to continue to document the performance of the employee and follow any requirements outlined by the Appointing Authority for employees who are under a Disciplinary Action.</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18</a:t>
            </a:fld>
            <a:endParaRPr lang="en-US" dirty="0"/>
          </a:p>
        </p:txBody>
      </p:sp>
    </p:spTree>
    <p:extLst>
      <p:ext uri="{BB962C8B-B14F-4D97-AF65-F5344CB8AC3E}">
        <p14:creationId xmlns:p14="http://schemas.microsoft.com/office/powerpoint/2010/main" val="3038613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 y="433388"/>
            <a:ext cx="4654550" cy="3490912"/>
          </a:xfrm>
        </p:spPr>
      </p:sp>
      <p:sp>
        <p:nvSpPr>
          <p:cNvPr id="3" name="Notes Placeholder 2"/>
          <p:cNvSpPr>
            <a:spLocks noGrp="1"/>
          </p:cNvSpPr>
          <p:nvPr>
            <p:ph type="body" idx="1"/>
          </p:nvPr>
        </p:nvSpPr>
        <p:spPr/>
        <p:txBody>
          <a:bodyPr>
            <a:normAutofit fontScale="92500" lnSpcReduction="10000"/>
          </a:bodyPr>
          <a:lstStyle/>
          <a:p>
            <a:r>
              <a:rPr lang="en-US" sz="1200" dirty="0"/>
              <a:t>Notes:</a:t>
            </a:r>
          </a:p>
          <a:p>
            <a:endParaRPr lang="en-US" sz="1200" dirty="0"/>
          </a:p>
          <a:p>
            <a:r>
              <a:rPr lang="en-US" sz="1200" dirty="0"/>
              <a:t>In some cases, the Progressive Discipline process should not be followed and the actions of employee need to be communicated to the Appointing Authority or Civil Rights Manager immediately.   This includes incidences of Discrimination, Sexual Harassment or Workplace Violence.  </a:t>
            </a:r>
          </a:p>
          <a:p>
            <a:endParaRPr lang="en-US" sz="1200" dirty="0"/>
          </a:p>
          <a:p>
            <a:r>
              <a:rPr lang="en-US" sz="1200" b="1" dirty="0"/>
              <a:t>Sexual Harassment </a:t>
            </a:r>
          </a:p>
          <a:p>
            <a:r>
              <a:rPr lang="en-US" sz="1200" dirty="0"/>
              <a:t>Sexual harassment is a form of sexual discrimination prohibited by Title VII of the 1964 Civil Rights Act.  Sexual harassment occurs when an employee’s response to unwanted conduct of a sexual nature affects tangible aspects of that employee’s compensation, benefits, privileges, or working conditions.  Sexual harassment also occurs when conduct of a sexual nature interferes with an employee’s work performance or creates a work environment that is hostile or offensive.  Sexual harassment may occur between any two people regardless of gender.  Sexual harassment may also be found when the sexual conduct of two persons affects a third party. </a:t>
            </a:r>
          </a:p>
          <a:p>
            <a:endParaRPr lang="en-US" sz="1200" dirty="0"/>
          </a:p>
          <a:p>
            <a:r>
              <a:rPr lang="en-US" sz="1200" b="1" dirty="0"/>
              <a:t>Workplace Violence</a:t>
            </a:r>
          </a:p>
          <a:p>
            <a:pPr rtl="0"/>
            <a:r>
              <a:rPr lang="en-US" sz="1200" dirty="0"/>
              <a:t>Workplace violence is conduct in the workplace or on state property involving employees or persons who have an employment-related connection with CDOT that include: </a:t>
            </a:r>
          </a:p>
          <a:p>
            <a:pPr marL="171427" indent="-171427">
              <a:buFont typeface="Arial" panose="020B0604020202020204" pitchFamily="34" charset="0"/>
              <a:buChar char="•"/>
            </a:pPr>
            <a:r>
              <a:rPr lang="en-US" sz="1200" dirty="0"/>
              <a:t>physical acts against persons or property in the workplace, or against CDOT property</a:t>
            </a:r>
          </a:p>
          <a:p>
            <a:pPr marL="171684" indent="-171684">
              <a:buFont typeface="Arial" panose="020B0604020202020204" pitchFamily="34" charset="0"/>
              <a:buChar char="•"/>
            </a:pPr>
            <a:r>
              <a:rPr lang="en-US" sz="1200" dirty="0"/>
              <a:t>domestic violence occurring in the workplace or on state property</a:t>
            </a:r>
          </a:p>
          <a:p>
            <a:pPr marL="171684" indent="-171684">
              <a:buFont typeface="Arial" panose="020B0604020202020204" pitchFamily="34" charset="0"/>
              <a:buChar char="•"/>
            </a:pPr>
            <a:r>
              <a:rPr lang="en-US" sz="1200" dirty="0"/>
              <a:t>veiled conditional or direct verbal or nonverbal threats, profanity or statements that harm and/or create an intimidating work environment</a:t>
            </a:r>
          </a:p>
          <a:p>
            <a:pPr marL="171684" indent="-171684">
              <a:buFont typeface="Arial" panose="020B0604020202020204" pitchFamily="34" charset="0"/>
              <a:buChar char="•"/>
            </a:pPr>
            <a:r>
              <a:rPr lang="en-US" sz="1200" dirty="0"/>
              <a:t>written threats, profanity, cartoons or notes, or other written conduct that threatens or creates an intimidating work environment</a:t>
            </a:r>
          </a:p>
          <a:p>
            <a:pPr marL="171684" indent="-171684">
              <a:buFont typeface="Arial" panose="020B0604020202020204" pitchFamily="34" charset="0"/>
              <a:buChar char="•"/>
            </a:pPr>
            <a:r>
              <a:rPr lang="en-US" sz="1200" dirty="0"/>
              <a:t>any other acts that threaten to injure or convey </a:t>
            </a:r>
            <a:r>
              <a:rPr lang="en-US" sz="1200" dirty="0"/>
              <a:t>intimidation</a:t>
            </a:r>
          </a:p>
          <a:p>
            <a:endParaRPr lang="en-US" sz="1200" dirty="0"/>
          </a:p>
          <a:p>
            <a:r>
              <a:rPr lang="en-US" sz="1200" b="1" i="1" dirty="0"/>
              <a:t>Continued on next page</a:t>
            </a:r>
          </a:p>
          <a:p>
            <a:endParaRPr lang="en-US" sz="1200"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19</a:t>
            </a:fld>
            <a:endParaRPr lang="en-US" dirty="0"/>
          </a:p>
        </p:txBody>
      </p:sp>
      <p:sp>
        <p:nvSpPr>
          <p:cNvPr id="5" name="Notes Placeholder 2"/>
          <p:cNvSpPr txBox="1">
            <a:spLocks/>
          </p:cNvSpPr>
          <p:nvPr/>
        </p:nvSpPr>
        <p:spPr bwMode="auto">
          <a:xfrm>
            <a:off x="4973942" y="674885"/>
            <a:ext cx="1812801" cy="8041666"/>
          </a:xfrm>
          <a:prstGeom prst="rect">
            <a:avLst/>
          </a:prstGeom>
          <a:solidFill>
            <a:schemeClr val="lt1"/>
          </a:solidFill>
          <a:ln w="12700" cap="flat" cmpd="sng" algn="ctr">
            <a:noFill/>
            <a:prstDash val="solid"/>
          </a:ln>
          <a:effectLst/>
        </p:spPr>
        <p:txBody>
          <a:bodyPr vert="horz" wrap="square" lIns="90088" tIns="45045" rIns="90088" bIns="45045"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1527" indent="-221527">
              <a:defRPr/>
            </a:pPr>
            <a:endParaRPr lang="en-US" dirty="0" smtClean="0"/>
          </a:p>
          <a:p>
            <a:pPr marL="221527" indent="-221527">
              <a:defRPr/>
            </a:pPr>
            <a:r>
              <a:rPr lang="en-US" b="1" u="sng" dirty="0" smtClean="0"/>
              <a:t>Explain:</a:t>
            </a:r>
          </a:p>
          <a:p>
            <a:pPr marL="221527" indent="-221527">
              <a:buFont typeface="Arial" panose="020B0604020202020204" pitchFamily="34" charset="0"/>
              <a:buChar char="•"/>
              <a:defRPr/>
            </a:pPr>
            <a:r>
              <a:rPr lang="en-US" dirty="0" smtClean="0"/>
              <a:t>The importance of not using the progressive disciplinary processes for the three actions listed on the slide</a:t>
            </a:r>
          </a:p>
          <a:p>
            <a:pPr marL="221527" indent="-221527">
              <a:buFont typeface="Arial" panose="020B0604020202020204" pitchFamily="34" charset="0"/>
              <a:buChar char="•"/>
              <a:defRPr/>
            </a:pPr>
            <a:r>
              <a:rPr lang="en-US" dirty="0" smtClean="0"/>
              <a:t>These types of action need to be reported directly to the Appointing Authority or the Civil Rights Manager immediately after it is documented</a:t>
            </a:r>
          </a:p>
          <a:p>
            <a:pPr>
              <a:defRPr/>
            </a:pPr>
            <a:endParaRPr lang="en-US" dirty="0"/>
          </a:p>
          <a:p>
            <a:pPr>
              <a:defRPr/>
            </a:pPr>
            <a:r>
              <a:rPr lang="en-US" b="1" u="sng" dirty="0" smtClean="0"/>
              <a:t>Tell:</a:t>
            </a:r>
          </a:p>
          <a:p>
            <a:pPr marL="165766" indent="-165766">
              <a:buFont typeface="Arial" panose="020B0604020202020204" pitchFamily="34" charset="0"/>
              <a:buChar char="•"/>
              <a:defRPr/>
            </a:pPr>
            <a:r>
              <a:rPr lang="en-US" dirty="0" smtClean="0"/>
              <a:t>Participants the importance of documenting who observed the act and what occurred in as much detail as possible</a:t>
            </a:r>
            <a:endParaRPr lang="en-US" dirty="0"/>
          </a:p>
        </p:txBody>
      </p:sp>
    </p:spTree>
    <p:extLst>
      <p:ext uri="{BB962C8B-B14F-4D97-AF65-F5344CB8AC3E}">
        <p14:creationId xmlns:p14="http://schemas.microsoft.com/office/powerpoint/2010/main" val="1143444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 y="433388"/>
            <a:ext cx="4654550" cy="3490912"/>
          </a:xfrm>
        </p:spPr>
      </p:sp>
      <p:sp>
        <p:nvSpPr>
          <p:cNvPr id="3" name="Notes Placeholder 2"/>
          <p:cNvSpPr>
            <a:spLocks noGrp="1"/>
          </p:cNvSpPr>
          <p:nvPr>
            <p:ph type="body" idx="1"/>
          </p:nvPr>
        </p:nvSpPr>
        <p:spPr/>
        <p:txBody>
          <a:bodyPr/>
          <a:lstStyle/>
          <a:p>
            <a:r>
              <a:rPr lang="en-US" dirty="0" smtClean="0"/>
              <a:t>Notes:</a:t>
            </a:r>
          </a:p>
          <a:p>
            <a:endParaRPr lang="en-US" b="0" dirty="0"/>
          </a:p>
          <a:p>
            <a:r>
              <a:rPr lang="en-US" b="0" dirty="0" smtClean="0"/>
              <a:t>This course outlines</a:t>
            </a:r>
            <a:r>
              <a:rPr lang="en-US" b="0" baseline="0" dirty="0" smtClean="0"/>
              <a:t> the Progressive Discipline process with the goal of working with the employee to identify behavior that is not desirable and replacing it</a:t>
            </a:r>
            <a:r>
              <a:rPr lang="en-US" b="0" dirty="0" smtClean="0"/>
              <a:t> with</a:t>
            </a:r>
            <a:r>
              <a:rPr lang="en-US" b="0" baseline="0" dirty="0" smtClean="0"/>
              <a:t> positive behavior.  The focus of the course is on TMII’s in Maintenance.  This course takes 2 hours to complete.</a:t>
            </a:r>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a:t>
            </a:fld>
            <a:endParaRPr lang="en-US" dirty="0"/>
          </a:p>
        </p:txBody>
      </p:sp>
      <p:sp>
        <p:nvSpPr>
          <p:cNvPr id="5" name="Notes Placeholder 2"/>
          <p:cNvSpPr txBox="1">
            <a:spLocks/>
          </p:cNvSpPr>
          <p:nvPr/>
        </p:nvSpPr>
        <p:spPr bwMode="auto">
          <a:xfrm>
            <a:off x="4973943" y="701219"/>
            <a:ext cx="1812801" cy="8041666"/>
          </a:xfrm>
          <a:prstGeom prst="rect">
            <a:avLst/>
          </a:prstGeom>
          <a:solidFill>
            <a:schemeClr val="lt1"/>
          </a:solidFill>
          <a:ln w="12700" cap="flat" cmpd="sng" algn="ctr">
            <a:noFill/>
            <a:prstDash val="solid"/>
          </a:ln>
          <a:effectLst/>
        </p:spPr>
        <p:txBody>
          <a:bodyPr vert="horz" wrap="square" lIns="90088" tIns="45045" rIns="90088" bIns="45045"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defRPr/>
            </a:pPr>
            <a:endParaRPr lang="en-US" dirty="0" smtClean="0"/>
          </a:p>
          <a:p>
            <a:pPr>
              <a:defRPr/>
            </a:pPr>
            <a:r>
              <a:rPr lang="en-US" dirty="0" smtClean="0"/>
              <a:t>Introduce yourself </a:t>
            </a:r>
          </a:p>
          <a:p>
            <a:pPr>
              <a:defRPr/>
            </a:pPr>
            <a:endParaRPr lang="en-US" dirty="0" smtClean="0"/>
          </a:p>
          <a:p>
            <a:pPr>
              <a:defRPr/>
            </a:pPr>
            <a:r>
              <a:rPr lang="en-US" dirty="0" smtClean="0"/>
              <a:t>Explain why you are giving the course</a:t>
            </a:r>
          </a:p>
          <a:p>
            <a:pPr>
              <a:defRPr/>
            </a:pPr>
            <a:endParaRPr lang="en-US" dirty="0" smtClean="0"/>
          </a:p>
          <a:p>
            <a:pPr>
              <a:defRPr/>
            </a:pPr>
            <a:r>
              <a:rPr lang="en-US" dirty="0" smtClean="0"/>
              <a:t>Provide a brief overview of the course </a:t>
            </a:r>
          </a:p>
          <a:p>
            <a:pPr>
              <a:defRPr/>
            </a:pPr>
            <a:endParaRPr lang="en-US" dirty="0" smtClean="0"/>
          </a:p>
          <a:p>
            <a:pPr>
              <a:defRPr/>
            </a:pPr>
            <a:r>
              <a:rPr lang="en-US" dirty="0" smtClean="0"/>
              <a:t>Explain the course takes two hours to complete</a:t>
            </a:r>
          </a:p>
          <a:p>
            <a:pPr>
              <a:defRPr/>
            </a:pPr>
            <a:endParaRPr lang="en-US" dirty="0" smtClean="0"/>
          </a:p>
          <a:p>
            <a:pPr>
              <a:defRPr/>
            </a:pPr>
            <a:endParaRPr lang="en-US" dirty="0"/>
          </a:p>
          <a:p>
            <a:pPr>
              <a:defRPr/>
            </a:pPr>
            <a:r>
              <a:rPr lang="en-US" b="1" i="1" dirty="0" smtClean="0"/>
              <a:t>Pass out the booklets to the participants and explain:</a:t>
            </a:r>
          </a:p>
          <a:p>
            <a:pPr>
              <a:defRPr/>
            </a:pPr>
            <a:endParaRPr lang="en-US" b="1" i="1" dirty="0"/>
          </a:p>
          <a:p>
            <a:pPr marL="165766" indent="-165766">
              <a:buFont typeface="Arial" panose="020B0604020202020204" pitchFamily="34" charset="0"/>
              <a:buChar char="•"/>
              <a:defRPr/>
            </a:pPr>
            <a:r>
              <a:rPr lang="en-US" dirty="0" smtClean="0"/>
              <a:t>Book are yours to keep</a:t>
            </a:r>
          </a:p>
          <a:p>
            <a:pPr marL="165766" indent="-165766">
              <a:buFont typeface="Arial" panose="020B0604020202020204" pitchFamily="34" charset="0"/>
              <a:buChar char="•"/>
              <a:defRPr/>
            </a:pPr>
            <a:r>
              <a:rPr lang="en-US" dirty="0" smtClean="0"/>
              <a:t>Books contain notes about the content </a:t>
            </a:r>
          </a:p>
          <a:p>
            <a:pPr marL="165766" indent="-165766">
              <a:buFont typeface="Arial" panose="020B0604020202020204" pitchFamily="34" charset="0"/>
              <a:buChar char="•"/>
              <a:defRPr/>
            </a:pPr>
            <a:r>
              <a:rPr lang="en-US" dirty="0" smtClean="0"/>
              <a:t>Note can be added in the training note section</a:t>
            </a:r>
          </a:p>
          <a:p>
            <a:pPr marL="165766" indent="-165766">
              <a:buFont typeface="Arial" panose="020B0604020202020204" pitchFamily="34" charset="0"/>
              <a:buChar char="•"/>
              <a:defRPr/>
            </a:pPr>
            <a:endParaRPr lang="en-US" dirty="0" smtClean="0"/>
          </a:p>
        </p:txBody>
      </p:sp>
    </p:spTree>
    <p:extLst>
      <p:ext uri="{BB962C8B-B14F-4D97-AF65-F5344CB8AC3E}">
        <p14:creationId xmlns:p14="http://schemas.microsoft.com/office/powerpoint/2010/main" val="2708306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2499" y="443290"/>
            <a:ext cx="4661710" cy="8519898"/>
          </a:xfrm>
        </p:spPr>
        <p:txBody>
          <a:bodyPr>
            <a:normAutofit/>
          </a:bodyPr>
          <a:lstStyle/>
          <a:p>
            <a:r>
              <a:rPr lang="en-US" dirty="0"/>
              <a:t>Notes:</a:t>
            </a:r>
          </a:p>
          <a:p>
            <a:endParaRPr lang="en-US" dirty="0"/>
          </a:p>
          <a:p>
            <a:r>
              <a:rPr lang="en-US" b="1" i="1" dirty="0"/>
              <a:t>Continued from previous page</a:t>
            </a:r>
          </a:p>
          <a:p>
            <a:endParaRPr lang="en-US" dirty="0" smtClean="0"/>
          </a:p>
          <a:p>
            <a:r>
              <a:rPr lang="en-US" b="1" dirty="0"/>
              <a:t>Discrimination</a:t>
            </a:r>
          </a:p>
          <a:p>
            <a:r>
              <a:rPr lang="en-US" dirty="0"/>
              <a:t>Discrimination is the act of treating a person, or group of people, differently based on their race, color, religion, sex (including sexual harassment), sexual orientation, age, national origin, political affiliation, and organizational membership, veteran’s status, or disability.</a:t>
            </a:r>
          </a:p>
          <a:p>
            <a:endParaRPr lang="en-US" b="1" dirty="0" smtClean="0"/>
          </a:p>
          <a:p>
            <a:r>
              <a:rPr lang="en-US" b="1" dirty="0" smtClean="0"/>
              <a:t>Safety Issues</a:t>
            </a:r>
          </a:p>
          <a:p>
            <a:r>
              <a:rPr lang="en-US" dirty="0" smtClean="0"/>
              <a:t>Actions </a:t>
            </a:r>
            <a:r>
              <a:rPr lang="en-US" dirty="0"/>
              <a:t>where the employee did not take responsibility for their safety such as suffering an injury for not wearing appropriate safety equipment, committing a moving violation while driving a CDOT vehicle or hitting a building or parked car or other object with CDOT equipment.  Refer to the Safety Action Plan for additional examples and details. </a:t>
            </a:r>
          </a:p>
          <a:p>
            <a:pPr defTabSz="915648">
              <a:defRPr/>
            </a:pPr>
            <a:endParaRPr lang="en-US" b="1" dirty="0" smtClean="0"/>
          </a:p>
          <a:p>
            <a:pPr defTabSz="915648">
              <a:defRPr/>
            </a:pPr>
            <a:r>
              <a:rPr lang="en-US" b="1" dirty="0" smtClean="0"/>
              <a:t>Felony </a:t>
            </a:r>
            <a:r>
              <a:rPr lang="en-US" b="1" dirty="0"/>
              <a:t>or Moral Turpitude </a:t>
            </a:r>
            <a:endParaRPr lang="en-US" b="1" dirty="0" smtClean="0"/>
          </a:p>
          <a:p>
            <a:pPr defTabSz="915648">
              <a:defRPr/>
            </a:pPr>
            <a:r>
              <a:rPr lang="en-US" dirty="0" smtClean="0"/>
              <a:t>If </a:t>
            </a:r>
            <a:r>
              <a:rPr lang="en-US" dirty="0"/>
              <a:t>the employee is convicted of a felony or any other offence of moral turpitude that affects CDOT or the employee’s ability to perform their assigned duties.</a:t>
            </a:r>
          </a:p>
          <a:p>
            <a:endParaRPr lang="en-US" sz="1200"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20</a:t>
            </a:fld>
            <a:endParaRPr lang="en-US" dirty="0"/>
          </a:p>
        </p:txBody>
      </p:sp>
    </p:spTree>
    <p:extLst>
      <p:ext uri="{BB962C8B-B14F-4D97-AF65-F5344CB8AC3E}">
        <p14:creationId xmlns:p14="http://schemas.microsoft.com/office/powerpoint/2010/main" val="11842467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 y="433388"/>
            <a:ext cx="4654550" cy="3490912"/>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Performance</a:t>
            </a:r>
            <a:r>
              <a:rPr lang="en-US" baseline="0" dirty="0" smtClean="0"/>
              <a:t> Management and Progressive Discipline have some similarities.  The first is that both focus on the development and success of the employee.  </a:t>
            </a:r>
          </a:p>
          <a:p>
            <a:endParaRPr lang="en-US" baseline="0" dirty="0" smtClean="0"/>
          </a:p>
          <a:p>
            <a:r>
              <a:rPr lang="en-US" b="1" baseline="0" dirty="0" smtClean="0"/>
              <a:t>Performance</a:t>
            </a:r>
          </a:p>
          <a:p>
            <a:r>
              <a:rPr lang="en-US" baseline="0" dirty="0" smtClean="0"/>
              <a:t>With Performance Management the development is outlined over a period of time and the employee is evaluated based on their performance.  With Progressive Discipline the development is described after an event, or series of events, that require the employee to change their behavior or develop a new set of skills.  </a:t>
            </a:r>
          </a:p>
          <a:p>
            <a:endParaRPr lang="en-US" baseline="0" dirty="0" smtClean="0"/>
          </a:p>
          <a:p>
            <a:r>
              <a:rPr lang="en-US" b="1" baseline="0" dirty="0" smtClean="0"/>
              <a:t>Communication</a:t>
            </a:r>
          </a:p>
          <a:p>
            <a:r>
              <a:rPr lang="en-US" b="0" baseline="0" dirty="0" smtClean="0"/>
              <a:t>With both you need to communicate to the employee what your expectations are and the desired outcomes for the new behavior.  With both, a clearly defined objective needs to be stated so that the progress of the employee can be measured and tied to the desired outcome and can be communicated to the employee.  </a:t>
            </a:r>
          </a:p>
          <a:p>
            <a:endParaRPr lang="en-US" b="0" baseline="0" dirty="0" smtClean="0"/>
          </a:p>
          <a:p>
            <a:r>
              <a:rPr lang="en-US" b="1" baseline="0" dirty="0" smtClean="0"/>
              <a:t>Specific to the Employee</a:t>
            </a:r>
          </a:p>
          <a:p>
            <a:r>
              <a:rPr lang="en-US" b="0" dirty="0" smtClean="0"/>
              <a:t>Performance</a:t>
            </a:r>
            <a:r>
              <a:rPr lang="en-US" b="0" baseline="0" dirty="0" smtClean="0"/>
              <a:t> Management and Progressive Discipline require specific changes or actions you want the employee to make or to develop.  </a:t>
            </a:r>
            <a:endParaRPr lang="en-US" b="0" dirty="0" smtClean="0"/>
          </a:p>
          <a:p>
            <a:endParaRPr lang="en-US" b="1" dirty="0" smtClean="0"/>
          </a:p>
          <a:p>
            <a:r>
              <a:rPr lang="en-US" b="1" dirty="0" smtClean="0"/>
              <a:t>Evaluated</a:t>
            </a:r>
          </a:p>
          <a:p>
            <a:r>
              <a:rPr lang="en-US" b="0" dirty="0" smtClean="0"/>
              <a:t>Evaluation</a:t>
            </a:r>
            <a:r>
              <a:rPr lang="en-US" b="0" baseline="0" dirty="0" smtClean="0"/>
              <a:t> of the desired outcomes is required for both Progressive Discipline and Performance Management.  While this is not commonly thought about in relation to Progressive Discipline, your employee needs to be able to evaluate their own progress in order to be successful.  </a:t>
            </a:r>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21</a:t>
            </a:fld>
            <a:endParaRPr lang="en-US" dirty="0"/>
          </a:p>
        </p:txBody>
      </p:sp>
      <p:sp>
        <p:nvSpPr>
          <p:cNvPr id="5" name="Notes Placeholder 2"/>
          <p:cNvSpPr txBox="1">
            <a:spLocks/>
          </p:cNvSpPr>
          <p:nvPr/>
        </p:nvSpPr>
        <p:spPr bwMode="auto">
          <a:xfrm>
            <a:off x="4965250" y="683664"/>
            <a:ext cx="1812801" cy="8041666"/>
          </a:xfrm>
          <a:prstGeom prst="rect">
            <a:avLst/>
          </a:prstGeom>
          <a:solidFill>
            <a:schemeClr val="lt1"/>
          </a:solidFill>
          <a:ln w="12700" cap="flat" cmpd="sng" algn="ctr">
            <a:noFill/>
            <a:prstDash val="solid"/>
          </a:ln>
          <a:effectLst/>
        </p:spPr>
        <p:txBody>
          <a:bodyPr vert="horz" wrap="square" lIns="90088" tIns="45045" rIns="90088" bIns="45045"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1527" indent="-221527">
              <a:defRPr/>
            </a:pPr>
            <a:endParaRPr lang="en-US" dirty="0" smtClean="0"/>
          </a:p>
          <a:p>
            <a:pPr marL="221527" indent="-221527">
              <a:defRPr/>
            </a:pPr>
            <a:r>
              <a:rPr lang="en-US" b="1" u="sng" dirty="0" smtClean="0"/>
              <a:t>Connect:</a:t>
            </a:r>
          </a:p>
          <a:p>
            <a:pPr marL="221527" indent="-221527">
              <a:buFont typeface="Arial" panose="020B0604020202020204" pitchFamily="34" charset="0"/>
              <a:buChar char="•"/>
              <a:defRPr/>
            </a:pPr>
            <a:r>
              <a:rPr lang="en-US" dirty="0" smtClean="0"/>
              <a:t>The importance of improving performance for both</a:t>
            </a:r>
          </a:p>
          <a:p>
            <a:pPr marL="221527" indent="-221527">
              <a:buFont typeface="Arial" panose="020B0604020202020204" pitchFamily="34" charset="0"/>
              <a:buChar char="•"/>
              <a:defRPr/>
            </a:pPr>
            <a:r>
              <a:rPr lang="en-US" dirty="0" smtClean="0"/>
              <a:t>Communication and the process of improvement</a:t>
            </a:r>
          </a:p>
          <a:p>
            <a:pPr marL="221527" indent="-221527">
              <a:buFont typeface="Arial" panose="020B0604020202020204" pitchFamily="34" charset="0"/>
              <a:buChar char="•"/>
              <a:defRPr/>
            </a:pPr>
            <a:r>
              <a:rPr lang="en-US" dirty="0" smtClean="0"/>
              <a:t>Both of the processes need to be specific to the employee </a:t>
            </a:r>
          </a:p>
          <a:p>
            <a:pPr marL="221527" indent="-221527">
              <a:buFont typeface="Arial" panose="020B0604020202020204" pitchFamily="34" charset="0"/>
              <a:buChar char="•"/>
              <a:defRPr/>
            </a:pPr>
            <a:r>
              <a:rPr lang="en-US" dirty="0" smtClean="0"/>
              <a:t>Evaluation of the employee as a feedback tool</a:t>
            </a:r>
          </a:p>
          <a:p>
            <a:pPr marL="221527" indent="-221527">
              <a:buFont typeface="Arial" panose="020B0604020202020204" pitchFamily="34" charset="0"/>
              <a:buChar char="•"/>
              <a:defRPr/>
            </a:pPr>
            <a:endParaRPr lang="en-US" dirty="0" smtClean="0"/>
          </a:p>
        </p:txBody>
      </p:sp>
    </p:spTree>
    <p:extLst>
      <p:ext uri="{BB962C8B-B14F-4D97-AF65-F5344CB8AC3E}">
        <p14:creationId xmlns:p14="http://schemas.microsoft.com/office/powerpoint/2010/main" val="19160213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 y="433388"/>
            <a:ext cx="4654550" cy="3490912"/>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When</a:t>
            </a:r>
            <a:r>
              <a:rPr lang="en-US" baseline="0" dirty="0" smtClean="0"/>
              <a:t> meeting with an employee about Progressive Discipline is critical to provide the employee with the knowledge they need to change.  This needs to happen for each instance where you are coaching the employee.  They are:</a:t>
            </a:r>
          </a:p>
          <a:p>
            <a:endParaRPr lang="en-US" baseline="0" dirty="0" smtClean="0"/>
          </a:p>
          <a:p>
            <a:r>
              <a:rPr lang="en-US" b="1" baseline="0" dirty="0" smtClean="0"/>
              <a:t>Informed:</a:t>
            </a:r>
          </a:p>
          <a:p>
            <a:r>
              <a:rPr lang="en-US" baseline="0" dirty="0" smtClean="0"/>
              <a:t>The employee needs to be made aware of the type of change they need to make to move from undesirable behavior to acceptable.  For example, “Over the last six weeks, the quality of your work has been slipping.  There were three in the work orders you have submitted and they had to be corrected twice before I was able to approve them.”</a:t>
            </a:r>
          </a:p>
          <a:p>
            <a:endParaRPr lang="en-US" baseline="0" dirty="0" smtClean="0"/>
          </a:p>
          <a:p>
            <a:r>
              <a:rPr lang="en-US" b="1" baseline="0" dirty="0" smtClean="0"/>
              <a:t>Explain Acceptable:</a:t>
            </a:r>
          </a:p>
          <a:p>
            <a:r>
              <a:rPr lang="en-US" dirty="0" smtClean="0"/>
              <a:t>The</a:t>
            </a:r>
            <a:r>
              <a:rPr lang="en-US" baseline="0" dirty="0" smtClean="0"/>
              <a:t> next step is to explain what type of actions are acceptable.  Carrying on with the example above you would need to explain that this is not acceptable and then provide them with the baseline of what is acceptable.  In this case, “It is very important that you understand how to complete your work orders the first time and that if you have questions, you contact me with your questions, instead of submitting a work order you are uncertain about.”</a:t>
            </a:r>
          </a:p>
          <a:p>
            <a:endParaRPr lang="en-US" baseline="0" dirty="0" smtClean="0"/>
          </a:p>
          <a:p>
            <a:r>
              <a:rPr lang="en-US" b="1" baseline="0" dirty="0" smtClean="0"/>
              <a:t>Explain Consequences</a:t>
            </a:r>
          </a:p>
          <a:p>
            <a:r>
              <a:rPr lang="en-US" baseline="0" dirty="0" smtClean="0"/>
              <a:t>The last action you need to take is to explain the consequences if the undesirable behavior does not change.  During this step be sure to explain that this is not a threat, but a direct result of the actions of the employee’s behavior.  For example, “If this pattern of behavior continues, then we will need to have you take a course on work orders and it could lead to a Corrective Action if it continues.”</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22</a:t>
            </a:fld>
            <a:endParaRPr lang="en-US" dirty="0"/>
          </a:p>
        </p:txBody>
      </p:sp>
      <p:sp>
        <p:nvSpPr>
          <p:cNvPr id="5" name="Notes Placeholder 2"/>
          <p:cNvSpPr txBox="1">
            <a:spLocks/>
          </p:cNvSpPr>
          <p:nvPr/>
        </p:nvSpPr>
        <p:spPr bwMode="auto">
          <a:xfrm>
            <a:off x="4991326" y="657329"/>
            <a:ext cx="1812801" cy="8041666"/>
          </a:xfrm>
          <a:prstGeom prst="rect">
            <a:avLst/>
          </a:prstGeom>
          <a:solidFill>
            <a:schemeClr val="lt1"/>
          </a:solidFill>
          <a:ln w="12700" cap="flat" cmpd="sng" algn="ctr">
            <a:noFill/>
            <a:prstDash val="solid"/>
          </a:ln>
          <a:effectLst/>
        </p:spPr>
        <p:txBody>
          <a:bodyPr vert="horz" wrap="square" lIns="90088" tIns="45045" rIns="90088" bIns="45045"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1527" indent="-221527">
              <a:defRPr/>
            </a:pPr>
            <a:endParaRPr lang="en-US" dirty="0" smtClean="0"/>
          </a:p>
          <a:p>
            <a:pPr marL="221527" indent="-221527">
              <a:defRPr/>
            </a:pPr>
            <a:r>
              <a:rPr lang="en-US" b="1" u="sng" dirty="0" smtClean="0"/>
              <a:t>Explain:</a:t>
            </a:r>
          </a:p>
          <a:p>
            <a:pPr marL="221527" indent="-221527">
              <a:buFont typeface="Arial" panose="020B0604020202020204" pitchFamily="34" charset="0"/>
              <a:buChar char="•"/>
              <a:defRPr/>
            </a:pPr>
            <a:r>
              <a:rPr lang="en-US" dirty="0" smtClean="0"/>
              <a:t>The importance of the employee understanding why they need to change</a:t>
            </a:r>
          </a:p>
          <a:p>
            <a:pPr marL="221527" indent="-221527">
              <a:buFont typeface="Arial" panose="020B0604020202020204" pitchFamily="34" charset="0"/>
              <a:buChar char="•"/>
              <a:defRPr/>
            </a:pPr>
            <a:r>
              <a:rPr lang="en-US" dirty="0" smtClean="0"/>
              <a:t>The employee needs to understand what is acceptable behavior</a:t>
            </a:r>
          </a:p>
          <a:p>
            <a:pPr marL="221527" indent="-221527">
              <a:buFont typeface="Arial" panose="020B0604020202020204" pitchFamily="34" charset="0"/>
              <a:buChar char="•"/>
              <a:defRPr/>
            </a:pPr>
            <a:r>
              <a:rPr lang="en-US" dirty="0" smtClean="0"/>
              <a:t>The need to explain the consequences for continued poor performance or actions</a:t>
            </a:r>
          </a:p>
          <a:p>
            <a:pPr marL="221527" indent="-221527">
              <a:buFont typeface="Arial" panose="020B0604020202020204" pitchFamily="34" charset="0"/>
              <a:buChar char="•"/>
              <a:defRPr/>
            </a:pPr>
            <a:endParaRPr lang="en-US" dirty="0"/>
          </a:p>
          <a:p>
            <a:pPr>
              <a:defRPr/>
            </a:pPr>
            <a:r>
              <a:rPr lang="en-US" b="1" u="sng" dirty="0" smtClean="0"/>
              <a:t>Tell:</a:t>
            </a:r>
          </a:p>
          <a:p>
            <a:pPr marL="165766" indent="-165766">
              <a:buFont typeface="Arial" panose="020B0604020202020204" pitchFamily="34" charset="0"/>
              <a:buChar char="•"/>
              <a:defRPr/>
            </a:pPr>
            <a:r>
              <a:rPr lang="en-US" dirty="0" smtClean="0"/>
              <a:t>Participants that if they do not have all three elements in place then the employee might not be successful with the change</a:t>
            </a:r>
          </a:p>
          <a:p>
            <a:pPr>
              <a:defRPr/>
            </a:pPr>
            <a:endParaRPr lang="en-US" dirty="0"/>
          </a:p>
          <a:p>
            <a:pPr>
              <a:defRPr/>
            </a:pPr>
            <a:r>
              <a:rPr lang="en-US" b="1" u="sng" dirty="0" smtClean="0"/>
              <a:t>Ask:</a:t>
            </a:r>
          </a:p>
          <a:p>
            <a:pPr marL="165766" indent="-165766">
              <a:buFont typeface="Arial" panose="020B0604020202020204" pitchFamily="34" charset="0"/>
              <a:buChar char="•"/>
              <a:defRPr/>
            </a:pPr>
            <a:r>
              <a:rPr lang="en-US" dirty="0" smtClean="0"/>
              <a:t>If you do not know what the target is how can you hit it? </a:t>
            </a:r>
          </a:p>
        </p:txBody>
      </p:sp>
    </p:spTree>
    <p:extLst>
      <p:ext uri="{BB962C8B-B14F-4D97-AF65-F5344CB8AC3E}">
        <p14:creationId xmlns:p14="http://schemas.microsoft.com/office/powerpoint/2010/main" val="1001800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 y="433388"/>
            <a:ext cx="4654550" cy="3490912"/>
          </a:xfrm>
        </p:spPr>
      </p:sp>
      <p:sp>
        <p:nvSpPr>
          <p:cNvPr id="3" name="Notes Placeholder 2"/>
          <p:cNvSpPr>
            <a:spLocks noGrp="1"/>
          </p:cNvSpPr>
          <p:nvPr>
            <p:ph type="body" idx="1"/>
          </p:nvPr>
        </p:nvSpPr>
        <p:spPr/>
        <p:txBody>
          <a:bodyPr/>
          <a:lstStyle/>
          <a:p>
            <a:r>
              <a:rPr lang="en-US" dirty="0"/>
              <a:t>Notes:</a:t>
            </a:r>
          </a:p>
          <a:p>
            <a:endParaRPr lang="en-US" dirty="0"/>
          </a:p>
          <a:p>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23</a:t>
            </a:fld>
            <a:endParaRPr lang="en-US" dirty="0"/>
          </a:p>
        </p:txBody>
      </p:sp>
      <p:sp>
        <p:nvSpPr>
          <p:cNvPr id="5" name="Notes Placeholder 2"/>
          <p:cNvSpPr txBox="1">
            <a:spLocks/>
          </p:cNvSpPr>
          <p:nvPr/>
        </p:nvSpPr>
        <p:spPr bwMode="auto">
          <a:xfrm>
            <a:off x="4963533" y="659848"/>
            <a:ext cx="1888198" cy="8293997"/>
          </a:xfrm>
          <a:prstGeom prst="rect">
            <a:avLst/>
          </a:prstGeom>
          <a:solidFill>
            <a:schemeClr val="lt1"/>
          </a:solidFill>
          <a:ln w="12700" cap="flat" cmpd="sng" algn="ctr">
            <a:noFill/>
            <a:prstDash val="solid"/>
          </a:ln>
          <a:effectLst/>
        </p:spPr>
        <p:txBody>
          <a:bodyPr vert="horz" wrap="square" lIns="93304" tIns="46653" rIns="93304" bIns="46653"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b="1" u="sng" dirty="0" smtClean="0"/>
          </a:p>
          <a:p>
            <a:r>
              <a:rPr lang="en-US" b="1" u="sng" dirty="0" smtClean="0"/>
              <a:t>Answer </a:t>
            </a:r>
            <a:r>
              <a:rPr lang="en-US" b="1" u="sng" dirty="0"/>
              <a:t>Question </a:t>
            </a:r>
            <a:r>
              <a:rPr lang="en-US" b="1" u="sng" dirty="0" smtClean="0"/>
              <a:t>One:</a:t>
            </a:r>
          </a:p>
          <a:p>
            <a:pPr marL="171684" indent="-171684">
              <a:buFont typeface="Arial" panose="020B0604020202020204" pitchFamily="34" charset="0"/>
              <a:buChar char="•"/>
            </a:pPr>
            <a:r>
              <a:rPr lang="en-US" dirty="0" smtClean="0"/>
              <a:t>Employee</a:t>
            </a:r>
            <a:r>
              <a:rPr lang="en-US" dirty="0"/>
              <a:t>, Supervisor, 2nd Level Manager, Appointing Authority </a:t>
            </a:r>
            <a:r>
              <a:rPr lang="en-US" dirty="0" smtClean="0"/>
              <a:t>and CRM</a:t>
            </a:r>
            <a:endParaRPr lang="en-US" dirty="0"/>
          </a:p>
          <a:p>
            <a:endParaRPr lang="en-US" dirty="0"/>
          </a:p>
          <a:p>
            <a:r>
              <a:rPr lang="en-US" b="1" u="sng" dirty="0"/>
              <a:t>Answer Question Two:</a:t>
            </a:r>
          </a:p>
          <a:p>
            <a:pPr marL="171684" indent="-171684">
              <a:buFont typeface="Arial" panose="020B0604020202020204" pitchFamily="34" charset="0"/>
              <a:buChar char="•"/>
            </a:pPr>
            <a:r>
              <a:rPr lang="en-US" dirty="0" smtClean="0"/>
              <a:t>Informed, Explain Acceptable and Consequences</a:t>
            </a:r>
            <a:endParaRPr lang="en-US" dirty="0"/>
          </a:p>
          <a:p>
            <a:endParaRPr lang="en-US" dirty="0"/>
          </a:p>
          <a:p>
            <a:r>
              <a:rPr lang="en-US" b="1" u="sng" dirty="0"/>
              <a:t>Ask:</a:t>
            </a:r>
          </a:p>
          <a:p>
            <a:endParaRPr lang="en-US" dirty="0"/>
          </a:p>
          <a:p>
            <a:pPr marL="171684" indent="-171684">
              <a:buFont typeface="Arial" panose="020B0604020202020204" pitchFamily="34" charset="0"/>
              <a:buChar char="•"/>
            </a:pPr>
            <a:r>
              <a:rPr lang="en-US" dirty="0"/>
              <a:t>Each of the questions.  The answer will display when you advance the slide</a:t>
            </a:r>
          </a:p>
          <a:p>
            <a:pPr marL="171684" indent="-171684">
              <a:buFont typeface="Arial" panose="020B0604020202020204" pitchFamily="34" charset="0"/>
              <a:buChar char="•"/>
            </a:pPr>
            <a:endParaRPr lang="en-US" dirty="0"/>
          </a:p>
          <a:p>
            <a:r>
              <a:rPr lang="en-US" b="1" u="sng" dirty="0"/>
              <a:t>Explain:</a:t>
            </a:r>
          </a:p>
          <a:p>
            <a:endParaRPr lang="en-US" dirty="0"/>
          </a:p>
          <a:p>
            <a:pPr marL="171684" indent="-171684">
              <a:buFont typeface="Arial" panose="020B0604020202020204" pitchFamily="34" charset="0"/>
              <a:buChar char="•"/>
            </a:pPr>
            <a:r>
              <a:rPr lang="en-US" dirty="0"/>
              <a:t>Connect each of the questions with the content of the course</a:t>
            </a:r>
          </a:p>
          <a:p>
            <a:pPr marL="171684" indent="-171684">
              <a:buFont typeface="Arial" panose="020B0604020202020204" pitchFamily="34" charset="0"/>
              <a:buChar char="•"/>
            </a:pPr>
            <a:endParaRPr lang="en-US" dirty="0"/>
          </a:p>
          <a:p>
            <a:r>
              <a:rPr lang="en-US" b="1" u="sng" dirty="0"/>
              <a:t>Note</a:t>
            </a:r>
            <a:r>
              <a:rPr lang="en-US" u="sng" dirty="0"/>
              <a:t>: </a:t>
            </a:r>
          </a:p>
          <a:p>
            <a:r>
              <a:rPr lang="en-US" dirty="0"/>
              <a:t>You can go back to the slide to discuss the answer.  </a:t>
            </a:r>
          </a:p>
          <a:p>
            <a:pPr marL="171684" indent="-171684">
              <a:buFont typeface="Arial" panose="020B0604020202020204" pitchFamily="34" charset="0"/>
              <a:buChar char="•"/>
            </a:pPr>
            <a:r>
              <a:rPr lang="en-US" dirty="0"/>
              <a:t>If you are pressed for time you can go through this faster to make up time</a:t>
            </a:r>
          </a:p>
          <a:p>
            <a:pPr marL="171684" indent="-171684">
              <a:buFont typeface="Arial" panose="020B0604020202020204" pitchFamily="34" charset="0"/>
              <a:buChar char="•"/>
            </a:pPr>
            <a:r>
              <a:rPr lang="en-US" dirty="0"/>
              <a:t>If the answer is not correct do not use “No” instead use “That’s not quite right” instead.  This is a gentle correction and does not shut the learner down</a:t>
            </a:r>
          </a:p>
          <a:p>
            <a:pPr marL="171684" indent="-171684">
              <a:buFont typeface="Arial" panose="020B0604020202020204" pitchFamily="34" charset="0"/>
              <a:buChar char="•"/>
            </a:pPr>
            <a:r>
              <a:rPr lang="en-US" dirty="0"/>
              <a:t>The goal of questions is to reinforce learning.  Use the questions to reinforce learning</a:t>
            </a:r>
          </a:p>
        </p:txBody>
      </p:sp>
      <p:sp>
        <p:nvSpPr>
          <p:cNvPr id="6" name="Rectangle 5"/>
          <p:cNvSpPr/>
          <p:nvPr/>
        </p:nvSpPr>
        <p:spPr>
          <a:xfrm>
            <a:off x="362778" y="1934857"/>
            <a:ext cx="4219507" cy="54253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lIns="91564" tIns="45783" rIns="91564" bIns="45783" rtlCol="0" anchor="ctr"/>
          <a:lstStyle/>
          <a:p>
            <a:pPr algn="ctr"/>
            <a:endParaRPr lang="en-US" dirty="0"/>
          </a:p>
        </p:txBody>
      </p:sp>
      <p:sp>
        <p:nvSpPr>
          <p:cNvPr id="7" name="Rectangle 6"/>
          <p:cNvSpPr/>
          <p:nvPr/>
        </p:nvSpPr>
        <p:spPr>
          <a:xfrm>
            <a:off x="531736" y="2752210"/>
            <a:ext cx="3685285" cy="45256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lIns="91564" tIns="45783" rIns="91564" bIns="45783" rtlCol="0" anchor="ctr"/>
          <a:lstStyle/>
          <a:p>
            <a:pPr algn="ctr"/>
            <a:endParaRPr lang="en-US" dirty="0"/>
          </a:p>
        </p:txBody>
      </p:sp>
    </p:spTree>
    <p:extLst>
      <p:ext uri="{BB962C8B-B14F-4D97-AF65-F5344CB8AC3E}">
        <p14:creationId xmlns:p14="http://schemas.microsoft.com/office/powerpoint/2010/main" val="38668558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70174" y="844826"/>
            <a:ext cx="2151301" cy="8462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24</a:t>
            </a:fld>
            <a:endParaRPr lang="en-US" dirty="0"/>
          </a:p>
        </p:txBody>
      </p:sp>
      <p:sp>
        <p:nvSpPr>
          <p:cNvPr id="5" name="Rectangle 4"/>
          <p:cNvSpPr>
            <a:spLocks noChangeArrowheads="1"/>
          </p:cNvSpPr>
          <p:nvPr/>
        </p:nvSpPr>
        <p:spPr bwMode="auto">
          <a:xfrm>
            <a:off x="0" y="342707"/>
            <a:ext cx="7023100" cy="811530"/>
          </a:xfrm>
          <a:prstGeom prst="rect">
            <a:avLst/>
          </a:prstGeom>
          <a:solidFill>
            <a:srgbClr val="002060"/>
          </a:solidFill>
          <a:ln w="9525">
            <a:solidFill>
              <a:schemeClr val="accent1"/>
            </a:solidFill>
            <a:miter lim="800000"/>
            <a:headEnd/>
            <a:tailEnd/>
          </a:ln>
        </p:spPr>
        <p:txBody>
          <a:bodyPr rot="0" vert="horz" wrap="square" lIns="91427" tIns="45714" rIns="91427" bIns="45714" anchor="t" anchorCtr="0" upright="1">
            <a:noAutofit/>
          </a:bodyPr>
          <a:lstStyle/>
          <a:p>
            <a:endParaRPr lang="en-US" dirty="0"/>
          </a:p>
        </p:txBody>
      </p:sp>
      <p:sp>
        <p:nvSpPr>
          <p:cNvPr id="6" name="Rectangle 5"/>
          <p:cNvSpPr>
            <a:spLocks noChangeArrowheads="1"/>
          </p:cNvSpPr>
          <p:nvPr/>
        </p:nvSpPr>
        <p:spPr bwMode="auto">
          <a:xfrm>
            <a:off x="0" y="8146334"/>
            <a:ext cx="7023100" cy="811530"/>
          </a:xfrm>
          <a:prstGeom prst="rect">
            <a:avLst/>
          </a:prstGeom>
          <a:solidFill>
            <a:srgbClr val="002060"/>
          </a:solidFill>
          <a:ln w="9525">
            <a:solidFill>
              <a:schemeClr val="accent1"/>
            </a:solidFill>
            <a:miter lim="800000"/>
            <a:headEnd/>
            <a:tailEnd/>
          </a:ln>
        </p:spPr>
        <p:txBody>
          <a:bodyPr rot="0" vert="horz" wrap="square" lIns="91427" tIns="45714" rIns="91427" bIns="45714" anchor="t" anchorCtr="0" upright="1">
            <a:noAutofit/>
          </a:bodyPr>
          <a:lstStyle/>
          <a:p>
            <a:endParaRPr lang="en-US" dirty="0"/>
          </a:p>
        </p:txBody>
      </p:sp>
      <p:sp>
        <p:nvSpPr>
          <p:cNvPr id="8" name="Rectangle 7"/>
          <p:cNvSpPr>
            <a:spLocks noChangeArrowheads="1"/>
          </p:cNvSpPr>
          <p:nvPr/>
        </p:nvSpPr>
        <p:spPr bwMode="auto">
          <a:xfrm>
            <a:off x="6389581" y="0"/>
            <a:ext cx="87420" cy="9307484"/>
          </a:xfrm>
          <a:prstGeom prst="rect">
            <a:avLst/>
          </a:prstGeom>
          <a:solidFill>
            <a:srgbClr val="FFFFFF"/>
          </a:solidFill>
          <a:ln w="9525">
            <a:solidFill>
              <a:srgbClr val="002060"/>
            </a:solidFill>
            <a:miter lim="800000"/>
            <a:headEnd/>
            <a:tailEnd/>
          </a:ln>
        </p:spPr>
        <p:txBody>
          <a:bodyPr rot="0" vert="horz" wrap="square" lIns="91427" tIns="45714" rIns="91427" bIns="45714" anchor="t" anchorCtr="0" upright="1">
            <a:noAutofit/>
          </a:bodyPr>
          <a:lstStyle/>
          <a:p>
            <a:endParaRPr lang="en-US" dirty="0"/>
          </a:p>
        </p:txBody>
      </p:sp>
      <p:sp>
        <p:nvSpPr>
          <p:cNvPr id="9" name="Rectangle 8"/>
          <p:cNvSpPr>
            <a:spLocks noChangeArrowheads="1"/>
          </p:cNvSpPr>
          <p:nvPr/>
        </p:nvSpPr>
        <p:spPr bwMode="auto">
          <a:xfrm>
            <a:off x="547581" y="1617"/>
            <a:ext cx="87420" cy="9307484"/>
          </a:xfrm>
          <a:prstGeom prst="rect">
            <a:avLst/>
          </a:prstGeom>
          <a:solidFill>
            <a:srgbClr val="FFFFFF"/>
          </a:solidFill>
          <a:ln w="9525">
            <a:solidFill>
              <a:srgbClr val="002060"/>
            </a:solidFill>
            <a:miter lim="800000"/>
            <a:headEnd/>
            <a:tailEnd/>
          </a:ln>
        </p:spPr>
        <p:txBody>
          <a:bodyPr rot="0" vert="horz" wrap="square" lIns="91427" tIns="45714" rIns="91427" bIns="45714" anchor="t" anchorCtr="0" upright="1">
            <a:noAutofit/>
          </a:bodyPr>
          <a:lstStyle/>
          <a:p>
            <a:endParaRPr lang="en-US" dirty="0"/>
          </a:p>
        </p:txBody>
      </p:sp>
      <p:sp>
        <p:nvSpPr>
          <p:cNvPr id="10" name="TextBox 9"/>
          <p:cNvSpPr txBox="1"/>
          <p:nvPr/>
        </p:nvSpPr>
        <p:spPr>
          <a:xfrm>
            <a:off x="635001" y="2209800"/>
            <a:ext cx="5752953" cy="800219"/>
          </a:xfrm>
          <a:prstGeom prst="rect">
            <a:avLst/>
          </a:prstGeom>
          <a:noFill/>
        </p:spPr>
        <p:txBody>
          <a:bodyPr wrap="square" lIns="91427" tIns="45714" rIns="91427" bIns="45714" rtlCol="0">
            <a:spAutoFit/>
          </a:bodyPr>
          <a:lstStyle/>
          <a:p>
            <a:pPr algn="ctr"/>
            <a:r>
              <a:rPr lang="en-US" sz="2800" dirty="0"/>
              <a:t>Coaching Employees </a:t>
            </a:r>
          </a:p>
          <a:p>
            <a:pPr algn="ctr"/>
            <a:r>
              <a:rPr lang="en-US" i="1" dirty="0" smtClean="0"/>
              <a:t>Progressive Discipline</a:t>
            </a:r>
            <a:endParaRPr lang="en-US" dirty="0"/>
          </a:p>
        </p:txBody>
      </p:sp>
      <p:sp>
        <p:nvSpPr>
          <p:cNvPr id="11" name="Rectangle 10"/>
          <p:cNvSpPr/>
          <p:nvPr/>
        </p:nvSpPr>
        <p:spPr>
          <a:xfrm>
            <a:off x="6667500" y="9075102"/>
            <a:ext cx="353974" cy="232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lang="en-US" dirty="0"/>
          </a:p>
        </p:txBody>
      </p:sp>
    </p:spTree>
    <p:extLst>
      <p:ext uri="{BB962C8B-B14F-4D97-AF65-F5344CB8AC3E}">
        <p14:creationId xmlns:p14="http://schemas.microsoft.com/office/powerpoint/2010/main" val="32276862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b="0" dirty="0" smtClean="0"/>
          </a:p>
          <a:p>
            <a:r>
              <a:rPr lang="en-US" b="0" dirty="0" smtClean="0"/>
              <a:t>This course is designed to assist TMIIIs with the actions they need to take to identify poor performance and resolve the issue at the lowest possible level</a:t>
            </a:r>
            <a:r>
              <a:rPr lang="en-US" dirty="0" smtClean="0"/>
              <a:t>.  It is comprised of the following sections:</a:t>
            </a:r>
            <a:endParaRPr lang="en-US" b="0" dirty="0" smtClean="0"/>
          </a:p>
          <a:p>
            <a:pPr marL="171684" indent="-171684">
              <a:buFont typeface="Arial" panose="020B0604020202020204" pitchFamily="34" charset="0"/>
              <a:buChar char="•"/>
            </a:pPr>
            <a:endParaRPr lang="en-US" b="1" dirty="0" smtClean="0"/>
          </a:p>
          <a:p>
            <a:pPr marL="171684" indent="-171684">
              <a:buFont typeface="Arial" panose="020B0604020202020204" pitchFamily="34" charset="0"/>
              <a:buChar char="•"/>
            </a:pPr>
            <a:r>
              <a:rPr lang="en-US" b="0" baseline="0" dirty="0" smtClean="0"/>
              <a:t>Learning Logistics – This section introduces</a:t>
            </a:r>
            <a:r>
              <a:rPr lang="en-US" b="0" dirty="0" smtClean="0"/>
              <a:t> you to the course, the objectives and expectations</a:t>
            </a:r>
          </a:p>
          <a:p>
            <a:pPr marL="171684" indent="-171684">
              <a:buFont typeface="Arial" panose="020B0604020202020204" pitchFamily="34" charset="0"/>
              <a:buChar char="•"/>
            </a:pPr>
            <a:r>
              <a:rPr lang="en-US" b="0" dirty="0" smtClean="0"/>
              <a:t>Section 1 - </a:t>
            </a:r>
            <a:r>
              <a:rPr lang="en-US" dirty="0" smtClean="0"/>
              <a:t>Provides an introduction to progressive  discipline including the process, the essential elements and what is and is not Progressive Discipline</a:t>
            </a:r>
            <a:endParaRPr lang="en-US" b="0" baseline="0" dirty="0" smtClean="0"/>
          </a:p>
          <a:p>
            <a:pPr marL="171684" indent="-171684">
              <a:buFont typeface="Arial" panose="020B0604020202020204" pitchFamily="34" charset="0"/>
              <a:buChar char="•"/>
            </a:pPr>
            <a:r>
              <a:rPr lang="en-US" b="1" baseline="0" dirty="0" smtClean="0"/>
              <a:t>Section 2</a:t>
            </a:r>
            <a:r>
              <a:rPr lang="en-US" b="1" dirty="0" smtClean="0"/>
              <a:t> -</a:t>
            </a:r>
            <a:r>
              <a:rPr lang="en-US" b="1" baseline="0" dirty="0" smtClean="0"/>
              <a:t> Explains</a:t>
            </a:r>
            <a:r>
              <a:rPr lang="en-US" b="1" dirty="0" smtClean="0"/>
              <a:t> the role of the TMIII in identifying when poor performance exists, how to talk to the employee and what to do before, during and after the meeting with the employee</a:t>
            </a:r>
            <a:endParaRPr lang="en-US" b="1" baseline="0" dirty="0" smtClean="0"/>
          </a:p>
          <a:p>
            <a:pPr marL="171684" indent="-171684">
              <a:buFont typeface="Arial" panose="020B0604020202020204" pitchFamily="34" charset="0"/>
              <a:buChar char="•"/>
            </a:pPr>
            <a:r>
              <a:rPr lang="en-US" b="0" baseline="0" dirty="0" smtClean="0"/>
              <a:t>Section 3</a:t>
            </a:r>
            <a:r>
              <a:rPr lang="en-US" dirty="0" smtClean="0"/>
              <a:t> – This section outlines the Corrective and Disciplinary Action process and identifies the requirements for</a:t>
            </a:r>
            <a:r>
              <a:rPr lang="en-US" baseline="0" dirty="0" smtClean="0"/>
              <a:t> </a:t>
            </a:r>
            <a:r>
              <a:rPr lang="en-US" dirty="0" smtClean="0"/>
              <a:t>each of the roles</a:t>
            </a:r>
          </a:p>
          <a:p>
            <a:pPr marL="171684" indent="-171684">
              <a:buFont typeface="Arial" panose="020B0604020202020204" pitchFamily="34" charset="0"/>
              <a:buChar char="•"/>
            </a:pPr>
            <a:r>
              <a:rPr lang="en-US" b="0" baseline="0" dirty="0" smtClean="0"/>
              <a:t>Conclusion</a:t>
            </a:r>
            <a:r>
              <a:rPr lang="en-US" b="0" dirty="0" smtClean="0"/>
              <a:t> – This section summarizes th</a:t>
            </a:r>
            <a:r>
              <a:rPr lang="en-US" dirty="0" smtClean="0"/>
              <a:t>e course and explains where you can get help if you need it</a:t>
            </a:r>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25</a:t>
            </a:fld>
            <a:endParaRPr lang="en-US" dirty="0" smtClean="0"/>
          </a:p>
        </p:txBody>
      </p:sp>
      <p:sp>
        <p:nvSpPr>
          <p:cNvPr id="4" name="Slide Image Placeholder 3"/>
          <p:cNvSpPr>
            <a:spLocks noGrp="1" noRot="1" noChangeAspect="1"/>
          </p:cNvSpPr>
          <p:nvPr>
            <p:ph type="sldImg"/>
          </p:nvPr>
        </p:nvSpPr>
        <p:spPr>
          <a:xfrm>
            <a:off x="146050" y="433388"/>
            <a:ext cx="4654550" cy="3490912"/>
          </a:xfrm>
        </p:spPr>
      </p:sp>
      <p:sp>
        <p:nvSpPr>
          <p:cNvPr id="5" name="Notes Placeholder 2"/>
          <p:cNvSpPr txBox="1">
            <a:spLocks/>
          </p:cNvSpPr>
          <p:nvPr/>
        </p:nvSpPr>
        <p:spPr bwMode="auto">
          <a:xfrm>
            <a:off x="4982635" y="683663"/>
            <a:ext cx="1812801" cy="8041666"/>
          </a:xfrm>
          <a:prstGeom prst="rect">
            <a:avLst/>
          </a:prstGeom>
          <a:solidFill>
            <a:schemeClr val="lt1"/>
          </a:solidFill>
          <a:ln w="12700" cap="flat" cmpd="sng" algn="ctr">
            <a:noFill/>
            <a:prstDash val="solid"/>
          </a:ln>
          <a:effectLst/>
        </p:spPr>
        <p:txBody>
          <a:bodyPr vert="horz" wrap="square" lIns="90088" tIns="45045" rIns="90088" bIns="45045"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b="1" u="sng" dirty="0"/>
          </a:p>
          <a:p>
            <a:r>
              <a:rPr lang="en-US" b="1" u="sng" dirty="0"/>
              <a:t>Explain:</a:t>
            </a:r>
            <a:endParaRPr lang="en-US" dirty="0"/>
          </a:p>
          <a:p>
            <a:pPr marL="165766" indent="-165766">
              <a:buFont typeface="Arial" panose="020B0604020202020204" pitchFamily="34" charset="0"/>
              <a:buChar char="•"/>
            </a:pPr>
            <a:r>
              <a:rPr lang="en-US" dirty="0"/>
              <a:t>Using the notes page to the left, explain this section of the course</a:t>
            </a:r>
          </a:p>
          <a:p>
            <a:pPr marL="165766" indent="-165766">
              <a:buFont typeface="Arial" panose="020B0604020202020204" pitchFamily="34" charset="0"/>
              <a:buChar char="•"/>
            </a:pPr>
            <a:r>
              <a:rPr lang="en-US" dirty="0"/>
              <a:t>It is designed for the TMIII and explains the </a:t>
            </a:r>
            <a:r>
              <a:rPr lang="en-US" dirty="0" smtClean="0"/>
              <a:t>Progressive Discipline process, how to identify the signs of poor performance and how to correct them</a:t>
            </a:r>
            <a:endParaRPr lang="en-US" dirty="0"/>
          </a:p>
          <a:p>
            <a:pPr marL="165766" indent="-165766">
              <a:buFont typeface="Arial" panose="020B0604020202020204" pitchFamily="34" charset="0"/>
              <a:buChar char="•"/>
            </a:pPr>
            <a:endParaRPr lang="en-US" dirty="0"/>
          </a:p>
          <a:p>
            <a:r>
              <a:rPr lang="en-US" b="1" u="sng" dirty="0"/>
              <a:t>Note: </a:t>
            </a:r>
          </a:p>
          <a:p>
            <a:pPr marL="165766" indent="-165766">
              <a:buFont typeface="Arial" panose="020B0604020202020204" pitchFamily="34" charset="0"/>
              <a:buChar char="•"/>
            </a:pPr>
            <a:r>
              <a:rPr lang="en-US" dirty="0"/>
              <a:t>Do not spend too much time on this slide it is mostly for navigation </a:t>
            </a:r>
          </a:p>
        </p:txBody>
      </p:sp>
    </p:spTree>
    <p:extLst>
      <p:ext uri="{BB962C8B-B14F-4D97-AF65-F5344CB8AC3E}">
        <p14:creationId xmlns:p14="http://schemas.microsoft.com/office/powerpoint/2010/main" val="32526089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 y="433388"/>
            <a:ext cx="4654550" cy="3490912"/>
          </a:xfrm>
        </p:spPr>
      </p:sp>
      <p:sp>
        <p:nvSpPr>
          <p:cNvPr id="3" name="Notes Placeholder 2"/>
          <p:cNvSpPr>
            <a:spLocks noGrp="1"/>
          </p:cNvSpPr>
          <p:nvPr>
            <p:ph type="body" idx="1"/>
          </p:nvPr>
        </p:nvSpPr>
        <p:spPr/>
        <p:txBody>
          <a:bodyPr/>
          <a:lstStyle/>
          <a:p>
            <a:r>
              <a:rPr lang="en-US" dirty="0"/>
              <a:t>Notes</a:t>
            </a:r>
            <a:r>
              <a:rPr lang="en-US" dirty="0" smtClean="0"/>
              <a:t>:</a:t>
            </a:r>
          </a:p>
          <a:p>
            <a:endParaRPr lang="en-US" dirty="0"/>
          </a:p>
          <a:p>
            <a:pPr marL="171684" indent="-171684">
              <a:buFont typeface="Arial" panose="020B0604020202020204" pitchFamily="34" charset="0"/>
              <a:buChar char="•"/>
            </a:pPr>
            <a:r>
              <a:rPr lang="en-US" dirty="0"/>
              <a:t>Each of the learning objectives corresponds to a slide, or a series of slides, in this section of the course.</a:t>
            </a:r>
          </a:p>
          <a:p>
            <a:pPr marL="171684" indent="-171684">
              <a:buFont typeface="Arial" panose="020B0604020202020204" pitchFamily="34" charset="0"/>
              <a:buChar char="•"/>
            </a:pPr>
            <a:r>
              <a:rPr lang="en-US" dirty="0"/>
              <a:t>By the end of this </a:t>
            </a:r>
            <a:r>
              <a:rPr lang="en-US" dirty="0" smtClean="0"/>
              <a:t>section, </a:t>
            </a:r>
            <a:r>
              <a:rPr lang="en-US" dirty="0"/>
              <a:t>you should be able to perform each of the listed objectives with the support of the training materials.</a:t>
            </a:r>
          </a:p>
          <a:p>
            <a:pPr marL="171684" indent="-171684">
              <a:buFont typeface="Arial" panose="020B0604020202020204" pitchFamily="34" charset="0"/>
              <a:buChar char="•"/>
            </a:pPr>
            <a:r>
              <a:rPr lang="en-US" dirty="0"/>
              <a:t>The section objectives are tied directly to the course objectives reviewed at the end of the course.</a:t>
            </a:r>
          </a:p>
          <a:p>
            <a:endParaRPr lang="en-US" dirty="0"/>
          </a:p>
          <a:p>
            <a:endParaRPr lang="en-US" dirty="0"/>
          </a:p>
          <a:p>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26</a:t>
            </a:fld>
            <a:endParaRPr lang="en-US" dirty="0"/>
          </a:p>
        </p:txBody>
      </p:sp>
      <p:sp>
        <p:nvSpPr>
          <p:cNvPr id="5" name="Notes Placeholder 2"/>
          <p:cNvSpPr txBox="1">
            <a:spLocks/>
          </p:cNvSpPr>
          <p:nvPr/>
        </p:nvSpPr>
        <p:spPr bwMode="auto">
          <a:xfrm>
            <a:off x="4965250" y="692441"/>
            <a:ext cx="1812801" cy="8041666"/>
          </a:xfrm>
          <a:prstGeom prst="rect">
            <a:avLst/>
          </a:prstGeom>
          <a:solidFill>
            <a:schemeClr val="lt1"/>
          </a:solidFill>
          <a:ln w="12700" cap="flat" cmpd="sng" algn="ctr">
            <a:noFill/>
            <a:prstDash val="solid"/>
          </a:ln>
          <a:effectLst/>
        </p:spPr>
        <p:txBody>
          <a:bodyPr vert="horz" wrap="square" lIns="90088" tIns="45045" rIns="90088" bIns="45045"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defRPr/>
            </a:pPr>
            <a:endParaRPr lang="en-US" b="1" u="sng" dirty="0" smtClean="0"/>
          </a:p>
          <a:p>
            <a:pPr>
              <a:defRPr/>
            </a:pPr>
            <a:r>
              <a:rPr lang="en-US" b="1" u="sng" dirty="0" smtClean="0"/>
              <a:t>Review</a:t>
            </a:r>
            <a:r>
              <a:rPr lang="en-US" b="1" u="sng" dirty="0"/>
              <a:t>: </a:t>
            </a:r>
            <a:endParaRPr lang="en-US" dirty="0"/>
          </a:p>
          <a:p>
            <a:pPr marL="165766" indent="-165766">
              <a:buFont typeface="Arial" panose="020B0604020202020204" pitchFamily="34" charset="0"/>
              <a:buChar char="•"/>
              <a:defRPr/>
            </a:pPr>
            <a:r>
              <a:rPr lang="en-US" dirty="0"/>
              <a:t>Paraphrase each of the bulleted items</a:t>
            </a:r>
          </a:p>
          <a:p>
            <a:pPr>
              <a:defRPr/>
            </a:pPr>
            <a:endParaRPr lang="en-US" dirty="0"/>
          </a:p>
          <a:p>
            <a:pPr marL="221527" indent="-221527">
              <a:defRPr/>
            </a:pPr>
            <a:r>
              <a:rPr lang="en-US" b="1" u="sng" dirty="0"/>
              <a:t>Tell</a:t>
            </a:r>
            <a:r>
              <a:rPr lang="en-US" b="1" u="sng" dirty="0" smtClean="0"/>
              <a:t>:</a:t>
            </a:r>
            <a:endParaRPr lang="en-US" dirty="0"/>
          </a:p>
          <a:p>
            <a:pPr marL="165766" indent="-165766">
              <a:buFont typeface="Arial" panose="020B0604020202020204" pitchFamily="34" charset="0"/>
              <a:buChar char="•"/>
              <a:defRPr/>
            </a:pPr>
            <a:r>
              <a:rPr lang="en-US" dirty="0"/>
              <a:t>Participants each objective corresponds to a slide or a series of slides </a:t>
            </a:r>
          </a:p>
          <a:p>
            <a:pPr marL="165766" indent="-165766">
              <a:buFont typeface="Arial" panose="020B0604020202020204" pitchFamily="34" charset="0"/>
              <a:buChar char="•"/>
              <a:defRPr/>
            </a:pPr>
            <a:r>
              <a:rPr lang="en-US" dirty="0"/>
              <a:t>By the end of the section you should be familiar with each of the listed items</a:t>
            </a:r>
          </a:p>
        </p:txBody>
      </p:sp>
    </p:spTree>
    <p:extLst>
      <p:ext uri="{BB962C8B-B14F-4D97-AF65-F5344CB8AC3E}">
        <p14:creationId xmlns:p14="http://schemas.microsoft.com/office/powerpoint/2010/main" val="17547109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 y="433388"/>
            <a:ext cx="4654550" cy="3490912"/>
          </a:xfrm>
        </p:spPr>
      </p:sp>
      <p:sp>
        <p:nvSpPr>
          <p:cNvPr id="3" name="Notes Placeholder 2"/>
          <p:cNvSpPr>
            <a:spLocks noGrp="1"/>
          </p:cNvSpPr>
          <p:nvPr>
            <p:ph type="body" idx="1"/>
          </p:nvPr>
        </p:nvSpPr>
        <p:spPr/>
        <p:txBody>
          <a:bodyPr/>
          <a:lstStyle/>
          <a:p>
            <a:r>
              <a:rPr lang="en-US" dirty="0" smtClean="0"/>
              <a:t>Notes:</a:t>
            </a:r>
          </a:p>
          <a:p>
            <a:endParaRPr lang="en-US" dirty="0" smtClean="0"/>
          </a:p>
          <a:p>
            <a:pPr marL="171684" indent="-171684">
              <a:buFont typeface="Arial" panose="020B0604020202020204" pitchFamily="34" charset="0"/>
              <a:buChar char="•"/>
            </a:pPr>
            <a:r>
              <a:rPr lang="en-US" b="0" dirty="0" smtClean="0"/>
              <a:t>The following terms and concepts are critical to your understanding</a:t>
            </a:r>
            <a:r>
              <a:rPr lang="en-US" b="0" baseline="0" dirty="0" smtClean="0"/>
              <a:t> of this section of the course.  </a:t>
            </a:r>
          </a:p>
          <a:p>
            <a:pPr marL="171684" indent="-171684">
              <a:buFont typeface="Arial" panose="020B0604020202020204" pitchFamily="34" charset="0"/>
              <a:buChar char="•"/>
            </a:pPr>
            <a:r>
              <a:rPr lang="en-US" b="0" baseline="0" dirty="0" smtClean="0"/>
              <a:t>If you do not understand a term, please ask the instructor for additional clarification</a:t>
            </a:r>
          </a:p>
        </p:txBody>
      </p:sp>
      <p:sp>
        <p:nvSpPr>
          <p:cNvPr id="4" name="Slide Number Placeholder 3"/>
          <p:cNvSpPr>
            <a:spLocks noGrp="1"/>
          </p:cNvSpPr>
          <p:nvPr>
            <p:ph type="sldNum" sz="quarter" idx="10"/>
          </p:nvPr>
        </p:nvSpPr>
        <p:spPr/>
        <p:txBody>
          <a:bodyPr/>
          <a:lstStyle/>
          <a:p>
            <a:fld id="{CA846680-62A7-41C5-A79F-706D29C4710E}" type="slidenum">
              <a:rPr lang="en-US" smtClean="0"/>
              <a:pPr/>
              <a:t>27</a:t>
            </a:fld>
            <a:endParaRPr lang="en-US" dirty="0"/>
          </a:p>
        </p:txBody>
      </p:sp>
      <p:sp>
        <p:nvSpPr>
          <p:cNvPr id="5" name="Notes Placeholder 2"/>
          <p:cNvSpPr txBox="1">
            <a:spLocks/>
          </p:cNvSpPr>
          <p:nvPr/>
        </p:nvSpPr>
        <p:spPr bwMode="auto">
          <a:xfrm>
            <a:off x="4991326" y="683663"/>
            <a:ext cx="1812801" cy="8041666"/>
          </a:xfrm>
          <a:prstGeom prst="rect">
            <a:avLst/>
          </a:prstGeom>
          <a:solidFill>
            <a:schemeClr val="lt1"/>
          </a:solidFill>
          <a:ln w="12700" cap="flat" cmpd="sng" algn="ctr">
            <a:noFill/>
            <a:prstDash val="solid"/>
          </a:ln>
          <a:effectLst/>
        </p:spPr>
        <p:txBody>
          <a:bodyPr vert="horz" wrap="square" lIns="90088" tIns="45045" rIns="90088" bIns="45045"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1527" indent="-221527">
              <a:defRPr/>
            </a:pPr>
            <a:endParaRPr lang="en-US" dirty="0" smtClean="0"/>
          </a:p>
          <a:p>
            <a:pPr marL="221527" indent="-221527">
              <a:defRPr/>
            </a:pPr>
            <a:r>
              <a:rPr lang="en-US" b="1" u="sng" dirty="0"/>
              <a:t>Explain</a:t>
            </a:r>
            <a:r>
              <a:rPr lang="en-US" b="1" u="sng" dirty="0" smtClean="0"/>
              <a:t>:</a:t>
            </a:r>
            <a:endParaRPr lang="en-US" dirty="0"/>
          </a:p>
          <a:p>
            <a:pPr marL="165766" indent="-165766">
              <a:buFont typeface="Arial" panose="020B0604020202020204" pitchFamily="34" charset="0"/>
              <a:buChar char="•"/>
              <a:defRPr/>
            </a:pPr>
            <a:r>
              <a:rPr lang="en-US" dirty="0"/>
              <a:t>Provide an explanation of each of the </a:t>
            </a:r>
            <a:r>
              <a:rPr lang="en-US" dirty="0" smtClean="0"/>
              <a:t>terms</a:t>
            </a:r>
            <a:endParaRPr lang="en-US" dirty="0"/>
          </a:p>
          <a:p>
            <a:pPr marL="165766" indent="-165766">
              <a:buFont typeface="Arial" panose="020B0604020202020204" pitchFamily="34" charset="0"/>
              <a:buChar char="•"/>
              <a:defRPr/>
            </a:pPr>
            <a:r>
              <a:rPr lang="en-US" dirty="0"/>
              <a:t>Additional terms will be provided at the beginning of each section of the </a:t>
            </a:r>
            <a:r>
              <a:rPr lang="en-US" dirty="0" smtClean="0"/>
              <a:t>course</a:t>
            </a:r>
            <a:endParaRPr lang="en-US" dirty="0"/>
          </a:p>
          <a:p>
            <a:pPr marL="165766" indent="-165766">
              <a:buFont typeface="Arial" panose="020B0604020202020204" pitchFamily="34" charset="0"/>
              <a:buChar char="•"/>
              <a:defRPr/>
            </a:pPr>
            <a:r>
              <a:rPr lang="en-US" dirty="0"/>
              <a:t>Try and connect the terms to experiences the participant may have</a:t>
            </a:r>
          </a:p>
          <a:p>
            <a:pPr>
              <a:defRPr/>
            </a:pPr>
            <a:endParaRPr lang="en-US" dirty="0"/>
          </a:p>
          <a:p>
            <a:pPr>
              <a:defRPr/>
            </a:pPr>
            <a:r>
              <a:rPr lang="en-US" b="1" u="sng" dirty="0"/>
              <a:t>Ask</a:t>
            </a:r>
            <a:r>
              <a:rPr lang="en-US" b="1" u="sng" dirty="0" smtClean="0"/>
              <a:t>:</a:t>
            </a:r>
            <a:endParaRPr lang="en-US" dirty="0"/>
          </a:p>
          <a:p>
            <a:pPr marL="165766" indent="-165766">
              <a:buFont typeface="Arial" panose="020B0604020202020204" pitchFamily="34" charset="0"/>
              <a:buChar char="•"/>
              <a:defRPr/>
            </a:pPr>
            <a:r>
              <a:rPr lang="en-US" dirty="0"/>
              <a:t>Before you continue ask if there are any of the terms that are unclear</a:t>
            </a:r>
          </a:p>
        </p:txBody>
      </p:sp>
    </p:spTree>
    <p:extLst>
      <p:ext uri="{BB962C8B-B14F-4D97-AF65-F5344CB8AC3E}">
        <p14:creationId xmlns:p14="http://schemas.microsoft.com/office/powerpoint/2010/main" val="25715900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 y="433388"/>
            <a:ext cx="4654550" cy="3490912"/>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The slide above shows the</a:t>
            </a:r>
            <a:r>
              <a:rPr lang="en-US" baseline="0" dirty="0" smtClean="0"/>
              <a:t> Pe</a:t>
            </a:r>
            <a:r>
              <a:rPr lang="en-US" dirty="0" smtClean="0"/>
              <a:t>rformance</a:t>
            </a:r>
            <a:r>
              <a:rPr lang="en-US" baseline="0" dirty="0" smtClean="0"/>
              <a:t> Coaching process.  The Performance Coaching</a:t>
            </a:r>
            <a:r>
              <a:rPr lang="en-US" dirty="0" smtClean="0"/>
              <a:t> process </a:t>
            </a:r>
            <a:r>
              <a:rPr lang="en-US" baseline="0" dirty="0" smtClean="0"/>
              <a:t>is used when there is an issue with the employee’s performance that reaches the level that the supervisor needs to meet with the employee to resolve the </a:t>
            </a:r>
            <a:r>
              <a:rPr lang="en-US" dirty="0" smtClean="0"/>
              <a:t>performance issue </a:t>
            </a:r>
            <a:r>
              <a:rPr lang="en-US" dirty="0"/>
              <a:t>.  </a:t>
            </a:r>
            <a:r>
              <a:rPr lang="en-US" baseline="0" dirty="0" smtClean="0"/>
              <a:t>It does not include day-to-day coaching of employees in the performance of their duties or the meetings with employees to create and establish their goals.</a:t>
            </a:r>
          </a:p>
          <a:p>
            <a:endParaRPr lang="en-US" baseline="0" dirty="0" smtClean="0"/>
          </a:p>
          <a:p>
            <a:r>
              <a:rPr lang="en-US" b="1" baseline="0" dirty="0" smtClean="0"/>
              <a:t>Prevention</a:t>
            </a:r>
          </a:p>
          <a:p>
            <a:r>
              <a:rPr lang="en-US" baseline="0" dirty="0" smtClean="0"/>
              <a:t>In some cases, issues with an employees performance can be prevented by understanding the strengths and weaknesses of the employee and outlining a clear path to improve.  This is typically done through the creation of performance goals and following them up throughout the performance plan year.  </a:t>
            </a:r>
          </a:p>
          <a:p>
            <a:endParaRPr lang="en-US" baseline="0" dirty="0" smtClean="0"/>
          </a:p>
          <a:p>
            <a:r>
              <a:rPr lang="en-US" b="1" baseline="0" dirty="0" smtClean="0"/>
              <a:t>Identification</a:t>
            </a:r>
          </a:p>
          <a:p>
            <a:r>
              <a:rPr lang="en-US" baseline="0" dirty="0" smtClean="0"/>
              <a:t>Identification of the problem of poor performance can be challenging for the supervisor because they are around the employee and an issue may develop slowly.  This can result the supervisor being acclimatized to the performance issue.  </a:t>
            </a:r>
          </a:p>
          <a:p>
            <a:endParaRPr lang="en-US" baseline="0" dirty="0" smtClean="0"/>
          </a:p>
          <a:p>
            <a:r>
              <a:rPr lang="en-US" b="1" baseline="0" dirty="0" smtClean="0"/>
              <a:t>Preparation</a:t>
            </a:r>
          </a:p>
          <a:p>
            <a:r>
              <a:rPr lang="en-US" baseline="0" dirty="0" smtClean="0"/>
              <a:t>Once a performance problem has been identified and rises to the point where the supervisor needs to discuss this with the employee, then quick action needs to be taken to resolve the issue.  </a:t>
            </a:r>
          </a:p>
          <a:p>
            <a:endParaRPr lang="en-US" b="0" dirty="0"/>
          </a:p>
          <a:p>
            <a:r>
              <a:rPr lang="en-US" b="1" i="1" dirty="0" smtClean="0"/>
              <a:t>Continued on next page</a:t>
            </a:r>
            <a:endParaRPr lang="en-US" b="1" i="1"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28</a:t>
            </a:fld>
            <a:endParaRPr lang="en-US" dirty="0"/>
          </a:p>
        </p:txBody>
      </p:sp>
      <p:sp>
        <p:nvSpPr>
          <p:cNvPr id="5" name="Notes Placeholder 2"/>
          <p:cNvSpPr txBox="1">
            <a:spLocks/>
          </p:cNvSpPr>
          <p:nvPr/>
        </p:nvSpPr>
        <p:spPr bwMode="auto">
          <a:xfrm>
            <a:off x="4965250" y="657329"/>
            <a:ext cx="1812801" cy="8041666"/>
          </a:xfrm>
          <a:prstGeom prst="rect">
            <a:avLst/>
          </a:prstGeom>
          <a:solidFill>
            <a:schemeClr val="lt1"/>
          </a:solidFill>
          <a:ln w="12700" cap="flat" cmpd="sng" algn="ctr">
            <a:noFill/>
            <a:prstDash val="solid"/>
          </a:ln>
          <a:effectLst/>
        </p:spPr>
        <p:txBody>
          <a:bodyPr vert="horz" wrap="square" lIns="90088" tIns="45045" rIns="90088" bIns="45045"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1527" indent="-221527">
              <a:defRPr/>
            </a:pPr>
            <a:endParaRPr lang="en-US" dirty="0" smtClean="0"/>
          </a:p>
          <a:p>
            <a:pPr marL="221527" indent="-221527">
              <a:defRPr/>
            </a:pPr>
            <a:r>
              <a:rPr lang="en-US" b="1" u="sng" dirty="0"/>
              <a:t>Explain</a:t>
            </a:r>
            <a:r>
              <a:rPr lang="en-US" b="1" u="sng" dirty="0" smtClean="0"/>
              <a:t>:</a:t>
            </a:r>
            <a:endParaRPr lang="en-US" dirty="0"/>
          </a:p>
          <a:p>
            <a:pPr marL="165766" indent="-165766">
              <a:buFont typeface="Arial" panose="020B0604020202020204" pitchFamily="34" charset="0"/>
              <a:buChar char="•"/>
              <a:defRPr/>
            </a:pPr>
            <a:r>
              <a:rPr lang="en-US" dirty="0"/>
              <a:t>Provide an explanation of each of the </a:t>
            </a:r>
            <a:r>
              <a:rPr lang="en-US" dirty="0" smtClean="0"/>
              <a:t>terms</a:t>
            </a:r>
            <a:endParaRPr lang="en-US" dirty="0"/>
          </a:p>
          <a:p>
            <a:pPr marL="165766" indent="-165766">
              <a:buFont typeface="Arial" panose="020B0604020202020204" pitchFamily="34" charset="0"/>
              <a:buChar char="•"/>
              <a:defRPr/>
            </a:pPr>
            <a:r>
              <a:rPr lang="en-US" dirty="0"/>
              <a:t>Additional terms will be provided at the beginning of each section of the </a:t>
            </a:r>
            <a:r>
              <a:rPr lang="en-US" dirty="0" smtClean="0"/>
              <a:t>course</a:t>
            </a:r>
            <a:endParaRPr lang="en-US" dirty="0"/>
          </a:p>
          <a:p>
            <a:pPr marL="165766" indent="-165766">
              <a:buFont typeface="Arial" panose="020B0604020202020204" pitchFamily="34" charset="0"/>
              <a:buChar char="•"/>
              <a:defRPr/>
            </a:pPr>
            <a:r>
              <a:rPr lang="en-US" dirty="0"/>
              <a:t>Try and connect the terms to experiences the participant may have</a:t>
            </a:r>
          </a:p>
          <a:p>
            <a:pPr>
              <a:defRPr/>
            </a:pPr>
            <a:endParaRPr lang="en-US" dirty="0"/>
          </a:p>
          <a:p>
            <a:pPr>
              <a:defRPr/>
            </a:pPr>
            <a:r>
              <a:rPr lang="en-US" b="1" u="sng" dirty="0"/>
              <a:t>Ask</a:t>
            </a:r>
            <a:r>
              <a:rPr lang="en-US" b="1" u="sng" dirty="0" smtClean="0"/>
              <a:t>:</a:t>
            </a:r>
            <a:endParaRPr lang="en-US" dirty="0"/>
          </a:p>
          <a:p>
            <a:pPr marL="165766" indent="-165766">
              <a:buFont typeface="Arial" panose="020B0604020202020204" pitchFamily="34" charset="0"/>
              <a:buChar char="•"/>
              <a:defRPr/>
            </a:pPr>
            <a:r>
              <a:rPr lang="en-US" dirty="0"/>
              <a:t>Before you continue ask if there are any of the terms that are unclear</a:t>
            </a:r>
          </a:p>
        </p:txBody>
      </p:sp>
    </p:spTree>
    <p:extLst>
      <p:ext uri="{BB962C8B-B14F-4D97-AF65-F5344CB8AC3E}">
        <p14:creationId xmlns:p14="http://schemas.microsoft.com/office/powerpoint/2010/main" val="37007896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2499" y="457826"/>
            <a:ext cx="4661710" cy="8505363"/>
          </a:xfrm>
        </p:spPr>
        <p:txBody>
          <a:bodyPr/>
          <a:lstStyle/>
          <a:p>
            <a:r>
              <a:rPr lang="en-US" b="1" i="1" dirty="0" smtClean="0"/>
              <a:t>Continued from previous page</a:t>
            </a:r>
          </a:p>
          <a:p>
            <a:endParaRPr lang="en-US" dirty="0" smtClean="0"/>
          </a:p>
          <a:p>
            <a:r>
              <a:rPr lang="en-US" baseline="0" dirty="0" smtClean="0"/>
              <a:t>When preparing for the meeting, make sure it is as close to the date of the event as possible, but not so close that you do not have the time you need to prepare.  When preparing for the meeting make sure it is in a private space, you have documented examples of why the behavior needs to change, outline examples of what the desired behavior of the employee should be and provide the employee with any policy documents.</a:t>
            </a:r>
          </a:p>
          <a:p>
            <a:endParaRPr lang="en-US" baseline="0" dirty="0" smtClean="0"/>
          </a:p>
          <a:p>
            <a:r>
              <a:rPr lang="en-US" b="1" baseline="0" dirty="0" smtClean="0"/>
              <a:t>Conducting the Session</a:t>
            </a:r>
          </a:p>
          <a:p>
            <a:r>
              <a:rPr lang="en-US" baseline="0" dirty="0" smtClean="0"/>
              <a:t>During the session, discuss the issue with the employee and keep the topic of the conversation about the type of behavior by using only the examples of the performance issues you have prepared.  Work with the employee to identify a solution and conclude the meeting once you have gained commitment of the need to change.  </a:t>
            </a:r>
          </a:p>
          <a:p>
            <a:endParaRPr lang="en-US" baseline="0" dirty="0" smtClean="0"/>
          </a:p>
          <a:p>
            <a:r>
              <a:rPr lang="en-US" b="1" baseline="0" dirty="0" smtClean="0"/>
              <a:t>Follow-up</a:t>
            </a:r>
          </a:p>
          <a:p>
            <a:r>
              <a:rPr lang="en-US" b="0" baseline="0" dirty="0" smtClean="0"/>
              <a:t>After you conclude the session with the employee, document the results of the meeting and the actions you and the employee need to take to change the performance based on the results of the meeting.  Adding</a:t>
            </a:r>
            <a:r>
              <a:rPr lang="en-US" b="0" dirty="0" smtClean="0"/>
              <a:t> </a:t>
            </a:r>
            <a:r>
              <a:rPr lang="en-US" b="0" baseline="0" dirty="0" smtClean="0"/>
              <a:t>any follow-up meetings to the calendar is also a good idea.  </a:t>
            </a:r>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29</a:t>
            </a:fld>
            <a:endParaRPr lang="en-US" dirty="0"/>
          </a:p>
        </p:txBody>
      </p:sp>
    </p:spTree>
    <p:extLst>
      <p:ext uri="{BB962C8B-B14F-4D97-AF65-F5344CB8AC3E}">
        <p14:creationId xmlns:p14="http://schemas.microsoft.com/office/powerpoint/2010/main" val="3532289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3</a:t>
            </a:fld>
            <a:endParaRPr lang="en-US" dirty="0"/>
          </a:p>
        </p:txBody>
      </p:sp>
      <p:sp>
        <p:nvSpPr>
          <p:cNvPr id="5" name="Rectangle 4"/>
          <p:cNvSpPr/>
          <p:nvPr/>
        </p:nvSpPr>
        <p:spPr>
          <a:xfrm>
            <a:off x="4694790" y="279782"/>
            <a:ext cx="2213803" cy="8795319"/>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lIns="91564" tIns="45783" rIns="91564" bIns="45783" rtlCol="0" anchor="ctr"/>
          <a:lstStyle/>
          <a:p>
            <a:pPr algn="ct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4109534962"/>
              </p:ext>
            </p:extLst>
          </p:nvPr>
        </p:nvGraphicFramePr>
        <p:xfrm>
          <a:off x="386779" y="457110"/>
          <a:ext cx="6267354" cy="3294627"/>
        </p:xfrm>
        <a:graphic>
          <a:graphicData uri="http://schemas.openxmlformats.org/drawingml/2006/table">
            <a:tbl>
              <a:tblPr firstRow="1" bandRow="1">
                <a:tableStyleId>{5940675A-B579-460E-94D1-54222C63F5DA}</a:tableStyleId>
              </a:tblPr>
              <a:tblGrid>
                <a:gridCol w="1056423"/>
                <a:gridCol w="4422516"/>
                <a:gridCol w="788415"/>
              </a:tblGrid>
              <a:tr h="470661">
                <a:tc>
                  <a:txBody>
                    <a:bodyPr/>
                    <a:lstStyle/>
                    <a:p>
                      <a:r>
                        <a:rPr lang="en-US" sz="1100" b="1" dirty="0" smtClean="0"/>
                        <a:t>Section</a:t>
                      </a:r>
                      <a:endParaRPr lang="en-US" sz="1100" b="1" dirty="0"/>
                    </a:p>
                  </a:txBody>
                  <a:tcPr marL="91606" marR="91606" marT="45782" marB="45782">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1" dirty="0" smtClean="0"/>
                        <a:t>Title</a:t>
                      </a:r>
                      <a:endParaRPr lang="en-US" sz="1100" b="1" dirty="0"/>
                    </a:p>
                  </a:txBody>
                  <a:tcPr marL="91606" marR="91606" marT="45782" marB="4578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b="1" dirty="0" smtClean="0"/>
                        <a:t>Page</a:t>
                      </a:r>
                      <a:endParaRPr lang="en-US" sz="1100" b="1" dirty="0"/>
                    </a:p>
                  </a:txBody>
                  <a:tcPr marL="91606" marR="91606" marT="45782" marB="45782">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0661">
                <a:tc>
                  <a:txBody>
                    <a:bodyPr/>
                    <a:lstStyle/>
                    <a:p>
                      <a:endParaRPr lang="en-US" sz="1100" dirty="0"/>
                    </a:p>
                  </a:txBody>
                  <a:tcPr marL="91606" marR="91606" marT="45782" marB="45782">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Learning Logistics</a:t>
                      </a:r>
                      <a:endParaRPr lang="en-US" sz="1100" dirty="0"/>
                    </a:p>
                  </a:txBody>
                  <a:tcPr marL="91606" marR="91606" marT="45782" marB="4578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t>4</a:t>
                      </a:r>
                      <a:endParaRPr lang="en-US" sz="1100" dirty="0"/>
                    </a:p>
                  </a:txBody>
                  <a:tcPr marL="91606" marR="91606" marT="45782" marB="45782">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0661">
                <a:tc>
                  <a:txBody>
                    <a:bodyPr/>
                    <a:lstStyle/>
                    <a:p>
                      <a:r>
                        <a:rPr lang="en-US" sz="1100" dirty="0" smtClean="0"/>
                        <a:t>1</a:t>
                      </a:r>
                      <a:endParaRPr lang="en-US" sz="1100" dirty="0"/>
                    </a:p>
                  </a:txBody>
                  <a:tcPr marL="91606" marR="91606" marT="45782" marB="45782">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Introduction</a:t>
                      </a:r>
                      <a:r>
                        <a:rPr lang="en-US" sz="1100" baseline="0" dirty="0" smtClean="0"/>
                        <a:t> to Progressive Discipline</a:t>
                      </a:r>
                      <a:endParaRPr lang="en-US" sz="1100" dirty="0"/>
                    </a:p>
                  </a:txBody>
                  <a:tcPr marL="91606" marR="91606" marT="45782" marB="4578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t>10</a:t>
                      </a:r>
                      <a:endParaRPr lang="en-US" sz="1100" dirty="0"/>
                    </a:p>
                  </a:txBody>
                  <a:tcPr marL="91606" marR="91606" marT="45782" marB="45782">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0661">
                <a:tc>
                  <a:txBody>
                    <a:bodyPr/>
                    <a:lstStyle/>
                    <a:p>
                      <a:r>
                        <a:rPr lang="en-US" sz="1100" dirty="0" smtClean="0"/>
                        <a:t>2</a:t>
                      </a:r>
                      <a:endParaRPr lang="en-US" sz="1100" dirty="0"/>
                    </a:p>
                  </a:txBody>
                  <a:tcPr marL="91606" marR="91606" marT="45782" marB="45782">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Coaching Employees</a:t>
                      </a:r>
                      <a:endParaRPr lang="en-US" sz="1100" dirty="0"/>
                    </a:p>
                  </a:txBody>
                  <a:tcPr marL="91606" marR="91606" marT="45782" marB="4578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t>23</a:t>
                      </a:r>
                      <a:endParaRPr lang="en-US" sz="1100" dirty="0"/>
                    </a:p>
                  </a:txBody>
                  <a:tcPr marL="91606" marR="91606" marT="45782" marB="45782">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0661">
                <a:tc>
                  <a:txBody>
                    <a:bodyPr/>
                    <a:lstStyle/>
                    <a:p>
                      <a:r>
                        <a:rPr lang="en-US" sz="1100" dirty="0" smtClean="0"/>
                        <a:t>3</a:t>
                      </a:r>
                      <a:endParaRPr lang="en-US" sz="1100" dirty="0"/>
                    </a:p>
                  </a:txBody>
                  <a:tcPr marL="91606" marR="91606" marT="45782" marB="45782">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Corrective and Disciplinary Actions</a:t>
                      </a:r>
                      <a:endParaRPr lang="en-US" sz="1100" dirty="0"/>
                    </a:p>
                  </a:txBody>
                  <a:tcPr marL="91606" marR="91606" marT="45782" marB="4578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t>52</a:t>
                      </a:r>
                      <a:endParaRPr lang="en-US" sz="1100" dirty="0"/>
                    </a:p>
                  </a:txBody>
                  <a:tcPr marL="91606" marR="91606" marT="45782" marB="45782">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0661">
                <a:tc>
                  <a:txBody>
                    <a:bodyPr/>
                    <a:lstStyle/>
                    <a:p>
                      <a:r>
                        <a:rPr lang="en-US" sz="1100" dirty="0" smtClean="0"/>
                        <a:t>4</a:t>
                      </a:r>
                      <a:endParaRPr lang="en-US" sz="1100" dirty="0"/>
                    </a:p>
                  </a:txBody>
                  <a:tcPr marL="91606" marR="91606" marT="45782" marB="45782">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Conclusion</a:t>
                      </a:r>
                      <a:endParaRPr lang="en-US" sz="1100" dirty="0"/>
                    </a:p>
                  </a:txBody>
                  <a:tcPr marL="91606" marR="91606" marT="45782" marB="4578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t>64</a:t>
                      </a:r>
                      <a:endParaRPr lang="en-US" sz="1100" dirty="0"/>
                    </a:p>
                  </a:txBody>
                  <a:tcPr marL="91606" marR="91606" marT="45782" marB="45782">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0661">
                <a:tc>
                  <a:txBody>
                    <a:bodyPr/>
                    <a:lstStyle/>
                    <a:p>
                      <a:endParaRPr lang="en-US" sz="1100" dirty="0"/>
                    </a:p>
                  </a:txBody>
                  <a:tcPr marL="91606" marR="91606" marT="45782" marB="45782">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Glossary</a:t>
                      </a:r>
                      <a:endParaRPr lang="en-US" sz="1100" dirty="0"/>
                    </a:p>
                  </a:txBody>
                  <a:tcPr marL="91606" marR="91606" marT="45782" marB="4578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t>70</a:t>
                      </a:r>
                      <a:endParaRPr lang="en-US" sz="1100" dirty="0"/>
                    </a:p>
                  </a:txBody>
                  <a:tcPr marL="91606" marR="91606" marT="45782" marB="45782">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264245555"/>
              </p:ext>
            </p:extLst>
          </p:nvPr>
        </p:nvGraphicFramePr>
        <p:xfrm>
          <a:off x="632971" y="4826236"/>
          <a:ext cx="4710693" cy="3112571"/>
        </p:xfrm>
        <a:graphic>
          <a:graphicData uri="http://schemas.openxmlformats.org/presentationml/2006/ole">
            <mc:AlternateContent xmlns:mc="http://schemas.openxmlformats.org/markup-compatibility/2006">
              <mc:Choice xmlns:v="urn:schemas-microsoft-com:vml" Requires="v">
                <p:oleObj spid="_x0000_s23738" name="Document" r:id="rId4" imgW="4702262" imgH="3108555" progId="Word.Document.12">
                  <p:embed/>
                </p:oleObj>
              </mc:Choice>
              <mc:Fallback>
                <p:oleObj name="Document" r:id="rId4" imgW="4702262" imgH="3108555" progId="Word.Document.12">
                  <p:embed/>
                  <p:pic>
                    <p:nvPicPr>
                      <p:cNvPr id="0" name=""/>
                      <p:cNvPicPr/>
                      <p:nvPr/>
                    </p:nvPicPr>
                    <p:blipFill>
                      <a:blip r:embed="rId5"/>
                      <a:stretch>
                        <a:fillRect/>
                      </a:stretch>
                    </p:blipFill>
                    <p:spPr>
                      <a:xfrm>
                        <a:off x="632971" y="4826236"/>
                        <a:ext cx="4710693" cy="3112571"/>
                      </a:xfrm>
                      <a:prstGeom prst="rect">
                        <a:avLst/>
                      </a:prstGeom>
                    </p:spPr>
                  </p:pic>
                </p:oleObj>
              </mc:Fallback>
            </mc:AlternateContent>
          </a:graphicData>
        </a:graphic>
      </p:graphicFrame>
    </p:spTree>
    <p:extLst>
      <p:ext uri="{BB962C8B-B14F-4D97-AF65-F5344CB8AC3E}">
        <p14:creationId xmlns:p14="http://schemas.microsoft.com/office/powerpoint/2010/main" val="24201881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 y="433388"/>
            <a:ext cx="4654550" cy="3490912"/>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There are</a:t>
            </a:r>
            <a:r>
              <a:rPr lang="en-US" baseline="0" dirty="0" smtClean="0"/>
              <a:t> two types of issues that lead to an employee needing to be counseled.  They are Performance and Conduct.  Issues with performance can be prevented through the creation of good performance goals for the employee.  Issues with conduct, need to be addressed with the employee directly and may be for a single instance or an ongoing pattern of behavior.  Coaching is the best approach to make a positive change to an employee’s behavior and is usually a one time event.</a:t>
            </a:r>
          </a:p>
          <a:p>
            <a:endParaRPr lang="en-US" baseline="0" dirty="0" smtClean="0"/>
          </a:p>
          <a:p>
            <a:r>
              <a:rPr lang="en-US" b="1" baseline="0" dirty="0" smtClean="0"/>
              <a:t>Performance Issues (Performance Goals)</a:t>
            </a:r>
          </a:p>
          <a:p>
            <a:pPr defTabSz="915648">
              <a:defRPr/>
            </a:pPr>
            <a:r>
              <a:rPr lang="en-US" baseline="0" dirty="0" smtClean="0"/>
              <a:t>The purpose of performance </a:t>
            </a:r>
            <a:r>
              <a:rPr lang="en-US" dirty="0"/>
              <a:t>m</a:t>
            </a:r>
            <a:r>
              <a:rPr lang="en-US" baseline="0" dirty="0" smtClean="0"/>
              <a:t>anagement is for the employee to gain new knowledge skills and abilities and for the supervisor to work with the employee to develop the skills.  When you are developing the goals for you employees keep this in mind.  The creation of goals is the best way to create awareness of the need for improvement and to guide and track the improvement the employee makes throughout the year.  If the employee is unmotivated, then performance </a:t>
            </a:r>
            <a:r>
              <a:rPr lang="en-US" dirty="0"/>
              <a:t>m</a:t>
            </a:r>
            <a:r>
              <a:rPr lang="en-US" baseline="0" dirty="0" smtClean="0"/>
              <a:t>anagement can help you motivate establish goals for the employee that challenge them by sharing their skills with others or by developing new skills.  In both cases, you are creating awareness without the performance issue rising to the level of coaching because the support for the employee is built into the performance </a:t>
            </a:r>
            <a:r>
              <a:rPr lang="en-US" dirty="0"/>
              <a:t>m</a:t>
            </a:r>
            <a:r>
              <a:rPr lang="en-US" baseline="0" dirty="0" smtClean="0"/>
              <a:t>anagement process.</a:t>
            </a:r>
            <a:endParaRPr lang="en-US" dirty="0" smtClean="0"/>
          </a:p>
          <a:p>
            <a:endParaRPr lang="en-US" dirty="0" smtClean="0"/>
          </a:p>
          <a:p>
            <a:r>
              <a:rPr lang="en-US" b="1" i="1" dirty="0" smtClean="0"/>
              <a:t>Continued on next page</a:t>
            </a:r>
          </a:p>
        </p:txBody>
      </p:sp>
      <p:sp>
        <p:nvSpPr>
          <p:cNvPr id="4" name="Slide Number Placeholder 3"/>
          <p:cNvSpPr>
            <a:spLocks noGrp="1"/>
          </p:cNvSpPr>
          <p:nvPr>
            <p:ph type="sldNum" sz="quarter" idx="10"/>
          </p:nvPr>
        </p:nvSpPr>
        <p:spPr/>
        <p:txBody>
          <a:bodyPr/>
          <a:lstStyle/>
          <a:p>
            <a:fld id="{CA846680-62A7-41C5-A79F-706D29C4710E}" type="slidenum">
              <a:rPr lang="en-US" smtClean="0"/>
              <a:pPr/>
              <a:t>30</a:t>
            </a:fld>
            <a:endParaRPr lang="en-US" dirty="0"/>
          </a:p>
        </p:txBody>
      </p:sp>
      <p:sp>
        <p:nvSpPr>
          <p:cNvPr id="5" name="Notes Placeholder 2"/>
          <p:cNvSpPr txBox="1">
            <a:spLocks/>
          </p:cNvSpPr>
          <p:nvPr/>
        </p:nvSpPr>
        <p:spPr bwMode="auto">
          <a:xfrm>
            <a:off x="4973942" y="666107"/>
            <a:ext cx="1812801" cy="8041666"/>
          </a:xfrm>
          <a:prstGeom prst="rect">
            <a:avLst/>
          </a:prstGeom>
          <a:solidFill>
            <a:schemeClr val="lt1"/>
          </a:solidFill>
          <a:ln w="12700" cap="flat" cmpd="sng" algn="ctr">
            <a:noFill/>
            <a:prstDash val="solid"/>
          </a:ln>
          <a:effectLst/>
        </p:spPr>
        <p:txBody>
          <a:bodyPr vert="horz" wrap="square" lIns="90088" tIns="45045" rIns="90088" bIns="45045"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1527" indent="-221527">
              <a:defRPr/>
            </a:pPr>
            <a:endParaRPr lang="en-US" dirty="0" smtClean="0"/>
          </a:p>
          <a:p>
            <a:pPr marL="221527" indent="-221527">
              <a:defRPr/>
            </a:pPr>
            <a:r>
              <a:rPr lang="en-US" b="1" u="sng" dirty="0" smtClean="0"/>
              <a:t>Tell </a:t>
            </a:r>
          </a:p>
          <a:p>
            <a:pPr marL="221527" indent="-221527">
              <a:buFont typeface="Arial" panose="020B0604020202020204" pitchFamily="34" charset="0"/>
              <a:buChar char="•"/>
              <a:defRPr/>
            </a:pPr>
            <a:r>
              <a:rPr lang="en-US" dirty="0" smtClean="0"/>
              <a:t>Participants there are two types of performance issues performance and conduct</a:t>
            </a:r>
          </a:p>
          <a:p>
            <a:pPr>
              <a:defRPr/>
            </a:pPr>
            <a:endParaRPr lang="en-US" dirty="0"/>
          </a:p>
          <a:p>
            <a:pPr>
              <a:defRPr/>
            </a:pPr>
            <a:r>
              <a:rPr lang="en-US" b="1" u="sng" dirty="0" smtClean="0"/>
              <a:t>Ask:</a:t>
            </a:r>
          </a:p>
          <a:p>
            <a:pPr marL="165766" indent="-165766">
              <a:buFont typeface="Arial" panose="020B0604020202020204" pitchFamily="34" charset="0"/>
              <a:buChar char="•"/>
              <a:defRPr/>
            </a:pPr>
            <a:r>
              <a:rPr lang="en-US" dirty="0" smtClean="0"/>
              <a:t>Participants for examples of performance issues they have dealt with in the past</a:t>
            </a:r>
          </a:p>
          <a:p>
            <a:pPr marL="165766" indent="-165766">
              <a:buFont typeface="Arial" panose="020B0604020202020204" pitchFamily="34" charset="0"/>
              <a:buChar char="•"/>
              <a:defRPr/>
            </a:pPr>
            <a:r>
              <a:rPr lang="en-US" dirty="0"/>
              <a:t>Participants for examples </a:t>
            </a:r>
            <a:r>
              <a:rPr lang="en-US" dirty="0" smtClean="0"/>
              <a:t>of conduct </a:t>
            </a:r>
          </a:p>
          <a:p>
            <a:pPr>
              <a:defRPr/>
            </a:pPr>
            <a:endParaRPr lang="en-US" dirty="0" smtClean="0"/>
          </a:p>
          <a:p>
            <a:pPr>
              <a:defRPr/>
            </a:pPr>
            <a:r>
              <a:rPr lang="en-US" b="1" u="sng" dirty="0" smtClean="0"/>
              <a:t>Review:</a:t>
            </a:r>
          </a:p>
          <a:p>
            <a:pPr marL="165766" indent="-165766">
              <a:buFont typeface="Arial" panose="020B0604020202020204" pitchFamily="34" charset="0"/>
              <a:buChar char="•"/>
              <a:defRPr/>
            </a:pPr>
            <a:r>
              <a:rPr lang="en-US" dirty="0" smtClean="0"/>
              <a:t>How performance goals can be used to address issues with performance</a:t>
            </a:r>
          </a:p>
          <a:p>
            <a:pPr marL="165766" indent="-165766">
              <a:buFont typeface="Arial" panose="020B0604020202020204" pitchFamily="34" charset="0"/>
              <a:buChar char="•"/>
              <a:defRPr/>
            </a:pPr>
            <a:r>
              <a:rPr lang="en-US" dirty="0" smtClean="0"/>
              <a:t>How counseling can be used to address issues with employee conduct</a:t>
            </a:r>
          </a:p>
          <a:p>
            <a:pPr marL="165766" indent="-165766">
              <a:buFont typeface="Arial" panose="020B0604020202020204" pitchFamily="34" charset="0"/>
              <a:buChar char="•"/>
              <a:defRPr/>
            </a:pPr>
            <a:endParaRPr lang="en-US" dirty="0"/>
          </a:p>
          <a:p>
            <a:pPr>
              <a:defRPr/>
            </a:pPr>
            <a:r>
              <a:rPr lang="en-US" b="1" u="sng" dirty="0" smtClean="0"/>
              <a:t>Explain:</a:t>
            </a:r>
          </a:p>
          <a:p>
            <a:pPr marL="165766" indent="-165766">
              <a:buFont typeface="Arial" panose="020B0604020202020204" pitchFamily="34" charset="0"/>
              <a:buChar char="•"/>
              <a:defRPr/>
            </a:pPr>
            <a:r>
              <a:rPr lang="en-US" dirty="0" smtClean="0"/>
              <a:t>Using the graphic, explain how both performance and conduct issues should be addressed early so they do not become serious </a:t>
            </a:r>
          </a:p>
        </p:txBody>
      </p:sp>
    </p:spTree>
    <p:extLst>
      <p:ext uri="{BB962C8B-B14F-4D97-AF65-F5344CB8AC3E}">
        <p14:creationId xmlns:p14="http://schemas.microsoft.com/office/powerpoint/2010/main" val="26144890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2499" y="467170"/>
            <a:ext cx="4661710" cy="8496020"/>
          </a:xfrm>
        </p:spPr>
        <p:txBody>
          <a:bodyPr/>
          <a:lstStyle/>
          <a:p>
            <a:r>
              <a:rPr lang="en-US" b="1" i="1" dirty="0" smtClean="0"/>
              <a:t>Continued from previous page</a:t>
            </a:r>
          </a:p>
          <a:p>
            <a:endParaRPr lang="en-US" dirty="0" smtClean="0"/>
          </a:p>
          <a:p>
            <a:r>
              <a:rPr lang="en-US" b="1" dirty="0" smtClean="0"/>
              <a:t>Conduct Issues</a:t>
            </a:r>
            <a:r>
              <a:rPr lang="en-US" b="1" baseline="0" dirty="0" smtClean="0"/>
              <a:t> (Coaching)</a:t>
            </a:r>
          </a:p>
          <a:p>
            <a:r>
              <a:rPr lang="en-US" dirty="0" smtClean="0"/>
              <a:t>Conduct</a:t>
            </a:r>
            <a:r>
              <a:rPr lang="en-US" baseline="0" dirty="0" smtClean="0"/>
              <a:t> issues occurs when the employee acts inappropriately or unprofessionally.  In most cases, this is a one time event, such as not wearing safety equipment or may revolve around a single issue</a:t>
            </a:r>
            <a:r>
              <a:rPr lang="en-US" dirty="0" smtClean="0"/>
              <a:t> for example, </a:t>
            </a:r>
            <a:r>
              <a:rPr lang="en-US" baseline="0" dirty="0" smtClean="0"/>
              <a:t>being late to work regularly.  The use of coaching in both of the previous examples creates awareness of the performance issue with the employee.  This is especially true when you apply the elements of effective coaching by informing them the behavior is not acceptable, explaining what is acceptable behavior for the event and providing details of the consequences.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31</a:t>
            </a:fld>
            <a:endParaRPr lang="en-US" dirty="0"/>
          </a:p>
        </p:txBody>
      </p:sp>
    </p:spTree>
    <p:extLst>
      <p:ext uri="{BB962C8B-B14F-4D97-AF65-F5344CB8AC3E}">
        <p14:creationId xmlns:p14="http://schemas.microsoft.com/office/powerpoint/2010/main" val="14693329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 y="433388"/>
            <a:ext cx="4654550" cy="3490912"/>
          </a:xfrm>
        </p:spPr>
      </p:sp>
      <p:sp>
        <p:nvSpPr>
          <p:cNvPr id="3" name="Notes Placeholder 2"/>
          <p:cNvSpPr>
            <a:spLocks noGrp="1"/>
          </p:cNvSpPr>
          <p:nvPr>
            <p:ph type="body" idx="1"/>
          </p:nvPr>
        </p:nvSpPr>
        <p:spPr/>
        <p:txBody>
          <a:bodyPr>
            <a:normAutofit lnSpcReduction="10000"/>
          </a:bodyPr>
          <a:lstStyle/>
          <a:p>
            <a:r>
              <a:rPr lang="en-US" dirty="0" smtClean="0"/>
              <a:t>Notes:</a:t>
            </a:r>
          </a:p>
          <a:p>
            <a:endParaRPr lang="en-US" dirty="0" smtClean="0"/>
          </a:p>
          <a:p>
            <a:r>
              <a:rPr lang="en-US" dirty="0" smtClean="0"/>
              <a:t>As</a:t>
            </a:r>
            <a:r>
              <a:rPr lang="en-US" baseline="0" dirty="0" smtClean="0"/>
              <a:t> a supervisor one of the most difficult tasks is to identify when an employee is having an issue with performance that needs to be addressed.  There are many reasons for this, however the most common is that the problem with performance occur over time and the supervisor is only aware of the issue once an event occurs that impacts the employee or the team.  Ignoring or excusing poor performance results in frustration of other members of the team and may cause other performance issues with other members of the team.  The only way to effectively “deal” with the issue of performance is to effectively acknowledge it is an issue and work with the employee to resolve the performance issue.  The following are the signs of poor performance:</a:t>
            </a:r>
          </a:p>
          <a:p>
            <a:endParaRPr lang="en-US" baseline="0" dirty="0" smtClean="0"/>
          </a:p>
          <a:p>
            <a:pPr marL="343368" indent="-343368">
              <a:buFont typeface="Arial" panose="020B0604020202020204" pitchFamily="34" charset="0"/>
              <a:buChar char="•"/>
            </a:pPr>
            <a:r>
              <a:rPr lang="en-US" b="1" dirty="0"/>
              <a:t>Relying on others </a:t>
            </a:r>
            <a:r>
              <a:rPr lang="en-US" b="1" dirty="0" smtClean="0"/>
              <a:t>to</a:t>
            </a:r>
            <a:r>
              <a:rPr lang="en-US" b="1" baseline="0" dirty="0" smtClean="0"/>
              <a:t> perform common work tasks </a:t>
            </a:r>
            <a:r>
              <a:rPr lang="en-US" dirty="0" smtClean="0"/>
              <a:t>– </a:t>
            </a:r>
            <a:r>
              <a:rPr lang="en-US" dirty="0"/>
              <a:t>Employee is consistently asking questions other members of their team because they have not mastered the required skill sets of their position or they only perform certain tasks of their job they are comfortable with </a:t>
            </a:r>
          </a:p>
          <a:p>
            <a:pPr marL="343368" indent="-343368">
              <a:buFont typeface="Arial" panose="020B0604020202020204" pitchFamily="34" charset="0"/>
              <a:buChar char="•"/>
            </a:pPr>
            <a:r>
              <a:rPr lang="en-US" b="1" dirty="0"/>
              <a:t>Poor work quality</a:t>
            </a:r>
            <a:r>
              <a:rPr lang="en-US" dirty="0"/>
              <a:t> – Employee does not possess the required knowledge, skills or abilities of their position resulting in the same errors occurring frequently</a:t>
            </a:r>
          </a:p>
          <a:p>
            <a:pPr marL="343368" indent="-343368">
              <a:buFont typeface="Arial" panose="020B0604020202020204" pitchFamily="34" charset="0"/>
              <a:buChar char="•"/>
            </a:pPr>
            <a:r>
              <a:rPr lang="en-US" b="1" dirty="0"/>
              <a:t>Violating Policy and/or Rules </a:t>
            </a:r>
            <a:r>
              <a:rPr lang="en-US" dirty="0"/>
              <a:t>– Employee does not understand there is a policy or chooses to ignore the policy because it is “stupid”, “unnecessary” or doesn’t apply to them</a:t>
            </a:r>
          </a:p>
          <a:p>
            <a:pPr marL="343368" indent="-343368">
              <a:buFont typeface="Arial" panose="020B0604020202020204" pitchFamily="34" charset="0"/>
              <a:buChar char="•"/>
            </a:pPr>
            <a:r>
              <a:rPr lang="en-US" b="1" dirty="0"/>
              <a:t>Ignoring CDOT values </a:t>
            </a:r>
            <a:r>
              <a:rPr lang="en-US" dirty="0"/>
              <a:t>– Employee violates one of the values of Safety, Integrity, People, Customer Service, Excellence or Respect</a:t>
            </a:r>
          </a:p>
          <a:p>
            <a:pPr marL="343368" indent="-343368">
              <a:buFont typeface="Arial" panose="020B0604020202020204" pitchFamily="34" charset="0"/>
              <a:buChar char="•"/>
            </a:pPr>
            <a:r>
              <a:rPr lang="en-US" b="1" dirty="0"/>
              <a:t>Missing deadlines </a:t>
            </a:r>
            <a:r>
              <a:rPr lang="en-US" dirty="0"/>
              <a:t>– Employee is consistently late with their work or asks for extensions for projects because they are too difficult </a:t>
            </a:r>
          </a:p>
          <a:p>
            <a:endParaRPr lang="en-US" dirty="0" smtClean="0"/>
          </a:p>
          <a:p>
            <a:r>
              <a:rPr lang="en-US" b="1" i="1" dirty="0" smtClean="0"/>
              <a:t>Continued on next page</a:t>
            </a:r>
          </a:p>
        </p:txBody>
      </p:sp>
      <p:sp>
        <p:nvSpPr>
          <p:cNvPr id="4" name="Slide Number Placeholder 3"/>
          <p:cNvSpPr>
            <a:spLocks noGrp="1"/>
          </p:cNvSpPr>
          <p:nvPr>
            <p:ph type="sldNum" sz="quarter" idx="10"/>
          </p:nvPr>
        </p:nvSpPr>
        <p:spPr/>
        <p:txBody>
          <a:bodyPr/>
          <a:lstStyle/>
          <a:p>
            <a:fld id="{CA846680-62A7-41C5-A79F-706D29C4710E}" type="slidenum">
              <a:rPr lang="en-US" smtClean="0"/>
              <a:pPr/>
              <a:t>32</a:t>
            </a:fld>
            <a:endParaRPr lang="en-US" dirty="0"/>
          </a:p>
        </p:txBody>
      </p:sp>
      <p:sp>
        <p:nvSpPr>
          <p:cNvPr id="5" name="Notes Placeholder 2"/>
          <p:cNvSpPr txBox="1">
            <a:spLocks/>
          </p:cNvSpPr>
          <p:nvPr/>
        </p:nvSpPr>
        <p:spPr bwMode="auto">
          <a:xfrm>
            <a:off x="4991326" y="683664"/>
            <a:ext cx="1812801" cy="8041666"/>
          </a:xfrm>
          <a:prstGeom prst="rect">
            <a:avLst/>
          </a:prstGeom>
          <a:solidFill>
            <a:schemeClr val="lt1"/>
          </a:solidFill>
          <a:ln w="12700" cap="flat" cmpd="sng" algn="ctr">
            <a:noFill/>
            <a:prstDash val="solid"/>
          </a:ln>
          <a:effectLst/>
        </p:spPr>
        <p:txBody>
          <a:bodyPr vert="horz" wrap="square" lIns="90088" tIns="45045" rIns="90088" bIns="45045"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1527" indent="-221527">
              <a:defRPr/>
            </a:pPr>
            <a:endParaRPr lang="en-US" dirty="0" smtClean="0"/>
          </a:p>
          <a:p>
            <a:pPr marL="221527" indent="-221527">
              <a:defRPr/>
            </a:pPr>
            <a:r>
              <a:rPr lang="en-US" b="1" u="sng" dirty="0" smtClean="0"/>
              <a:t>Explain:</a:t>
            </a:r>
          </a:p>
          <a:p>
            <a:pPr marL="221527" indent="-221527">
              <a:buFont typeface="Arial" panose="020B0604020202020204" pitchFamily="34" charset="0"/>
              <a:buChar char="•"/>
              <a:defRPr/>
            </a:pPr>
            <a:r>
              <a:rPr lang="en-US" dirty="0" smtClean="0"/>
              <a:t>The role of the supervisor to identify issues early</a:t>
            </a:r>
            <a:endParaRPr lang="en-US" dirty="0"/>
          </a:p>
          <a:p>
            <a:pPr marL="221527" indent="-221527">
              <a:buFont typeface="Arial" panose="020B0604020202020204" pitchFamily="34" charset="0"/>
              <a:buChar char="•"/>
              <a:defRPr/>
            </a:pPr>
            <a:r>
              <a:rPr lang="en-US" dirty="0" smtClean="0"/>
              <a:t>That like an illness poor performance has symptoms</a:t>
            </a:r>
          </a:p>
          <a:p>
            <a:pPr marL="221527" indent="-221527">
              <a:buFont typeface="Arial" panose="020B0604020202020204" pitchFamily="34" charset="0"/>
              <a:buChar char="•"/>
              <a:defRPr/>
            </a:pPr>
            <a:endParaRPr lang="en-US" b="1" dirty="0"/>
          </a:p>
          <a:p>
            <a:pPr>
              <a:defRPr/>
            </a:pPr>
            <a:r>
              <a:rPr lang="en-US" b="1" u="sng" dirty="0" smtClean="0"/>
              <a:t>Review:</a:t>
            </a:r>
          </a:p>
          <a:p>
            <a:pPr marL="165766" indent="-165766">
              <a:buFont typeface="Arial" panose="020B0604020202020204" pitchFamily="34" charset="0"/>
              <a:buChar char="•"/>
              <a:defRPr/>
            </a:pPr>
            <a:r>
              <a:rPr lang="en-US" dirty="0"/>
              <a:t>E</a:t>
            </a:r>
            <a:r>
              <a:rPr lang="en-US" dirty="0" smtClean="0"/>
              <a:t>ach of the bullets using a combination of the examples from the notes and your experience to create meaningful examples</a:t>
            </a:r>
          </a:p>
          <a:p>
            <a:pPr marL="165766" indent="-165766">
              <a:buFont typeface="Arial" panose="020B0604020202020204" pitchFamily="34" charset="0"/>
              <a:buChar char="•"/>
              <a:defRPr/>
            </a:pPr>
            <a:endParaRPr lang="en-US" dirty="0"/>
          </a:p>
          <a:p>
            <a:pPr>
              <a:defRPr/>
            </a:pPr>
            <a:r>
              <a:rPr lang="en-US" b="1" u="sng" dirty="0" smtClean="0"/>
              <a:t>Ask:</a:t>
            </a:r>
          </a:p>
          <a:p>
            <a:pPr marL="165766" indent="-165766">
              <a:buFont typeface="Arial" panose="020B0604020202020204" pitchFamily="34" charset="0"/>
              <a:buChar char="•"/>
              <a:defRPr/>
            </a:pPr>
            <a:r>
              <a:rPr lang="en-US" dirty="0" smtClean="0"/>
              <a:t>If there are any examples we missed, if so, ask participants to add the examples to the training notes section of the slide</a:t>
            </a:r>
            <a:endParaRPr lang="en-US" dirty="0"/>
          </a:p>
        </p:txBody>
      </p:sp>
    </p:spTree>
    <p:extLst>
      <p:ext uri="{BB962C8B-B14F-4D97-AF65-F5344CB8AC3E}">
        <p14:creationId xmlns:p14="http://schemas.microsoft.com/office/powerpoint/2010/main" val="29692254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2499" y="448482"/>
            <a:ext cx="4661710" cy="8514707"/>
          </a:xfrm>
        </p:spPr>
        <p:txBody>
          <a:bodyPr/>
          <a:lstStyle/>
          <a:p>
            <a:r>
              <a:rPr lang="en-US" b="1" i="1" dirty="0" smtClean="0"/>
              <a:t>Continued from previous page</a:t>
            </a:r>
          </a:p>
          <a:p>
            <a:endParaRPr lang="en-US" dirty="0" smtClean="0"/>
          </a:p>
          <a:p>
            <a:pPr marL="343368" indent="-343368">
              <a:buFont typeface="Arial" panose="020B0604020202020204" pitchFamily="34" charset="0"/>
              <a:buChar char="•"/>
            </a:pPr>
            <a:r>
              <a:rPr lang="en-US" dirty="0"/>
              <a:t>Missing deadlines – Employee is consistent late with their work or asks for extension for projects because they are too difficult </a:t>
            </a:r>
          </a:p>
          <a:p>
            <a:pPr marL="343368" indent="-343368">
              <a:buFont typeface="Arial" panose="020B0604020202020204" pitchFamily="34" charset="0"/>
              <a:buChar char="•"/>
            </a:pPr>
            <a:r>
              <a:rPr lang="en-US" dirty="0"/>
              <a:t>Not working well with other or negatively affecting others performance – Employee has conflicts with other employees; other employees find excuses not to work with an employee or the employee will only work with certain of their co-workers</a:t>
            </a:r>
          </a:p>
          <a:p>
            <a:pPr marL="343368" indent="-343368">
              <a:buFont typeface="Arial" panose="020B0604020202020204" pitchFamily="34" charset="0"/>
              <a:buChar char="•"/>
            </a:pPr>
            <a:r>
              <a:rPr lang="en-US" dirty="0"/>
              <a:t>High absentee rate – The employee is absent on dates when projects are due or the number of absences the employee has is impacting their or their co-workers ability to perform their job</a:t>
            </a:r>
          </a:p>
          <a:p>
            <a:pPr marL="343368" indent="-343368">
              <a:buFont typeface="Arial" panose="020B0604020202020204" pitchFamily="34" charset="0"/>
              <a:buChar char="•"/>
            </a:pPr>
            <a:r>
              <a:rPr lang="en-US" dirty="0"/>
              <a:t>Employee is late or leaves early (without permission) – When employees cut short there work hours this can be a sign that they may not have enough work or are looking to avoid the work they have been assigned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33</a:t>
            </a:fld>
            <a:endParaRPr lang="en-US" dirty="0"/>
          </a:p>
        </p:txBody>
      </p:sp>
    </p:spTree>
    <p:extLst>
      <p:ext uri="{BB962C8B-B14F-4D97-AF65-F5344CB8AC3E}">
        <p14:creationId xmlns:p14="http://schemas.microsoft.com/office/powerpoint/2010/main" val="17328622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 y="433388"/>
            <a:ext cx="4654550" cy="3490912"/>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When to</a:t>
            </a:r>
            <a:r>
              <a:rPr lang="en-US" baseline="0" dirty="0" smtClean="0"/>
              <a:t> have a discussion with the employee about performance can be tricky, as not all problems rise to a point where they need to be addressed directly with the employee.  When reaching this decision consider the following:</a:t>
            </a:r>
          </a:p>
          <a:p>
            <a:endParaRPr lang="en-US" baseline="0" dirty="0" smtClean="0"/>
          </a:p>
          <a:p>
            <a:r>
              <a:rPr lang="en-US" b="1" dirty="0" smtClean="0"/>
              <a:t>Length of employment </a:t>
            </a:r>
            <a:r>
              <a:rPr lang="en-US" dirty="0" smtClean="0"/>
              <a:t>– How</a:t>
            </a:r>
            <a:r>
              <a:rPr lang="en-US" baseline="0" dirty="0" smtClean="0"/>
              <a:t> long has the employee worked at CDOT?  Is the issue based on old information and the employee does not have training on the new process or is the employee new and is not aware of the CDOT way of doing business? </a:t>
            </a:r>
          </a:p>
          <a:p>
            <a:endParaRPr lang="en-US" dirty="0" smtClean="0"/>
          </a:p>
          <a:p>
            <a:r>
              <a:rPr lang="en-US" b="1" dirty="0" smtClean="0"/>
              <a:t>Does the problem impact workflow or productivity </a:t>
            </a:r>
            <a:r>
              <a:rPr lang="en-US" dirty="0" smtClean="0"/>
              <a:t>– If</a:t>
            </a:r>
            <a:r>
              <a:rPr lang="en-US" baseline="0" dirty="0" smtClean="0"/>
              <a:t> the issue with the employee is impacting the workflow or productivity of the team or is it a matter of preference that the work be performed in a certain way?</a:t>
            </a:r>
            <a:endParaRPr lang="en-US" dirty="0" smtClean="0"/>
          </a:p>
          <a:p>
            <a:endParaRPr lang="en-US" b="1" dirty="0" smtClean="0"/>
          </a:p>
          <a:p>
            <a:r>
              <a:rPr lang="en-US" b="1" dirty="0" smtClean="0"/>
              <a:t>Are other employees impacted </a:t>
            </a:r>
            <a:r>
              <a:rPr lang="en-US" dirty="0" smtClean="0"/>
              <a:t>– If other employee</a:t>
            </a:r>
            <a:r>
              <a:rPr lang="en-US" baseline="0" dirty="0" smtClean="0"/>
              <a:t>s are impacted, is this something that you are able to address with the employee or is it a matter that may impact other but is not something you are able to take action on such as the employee has an accommodation that other do not know about.</a:t>
            </a:r>
            <a:endParaRPr lang="en-US" dirty="0" smtClean="0"/>
          </a:p>
          <a:p>
            <a:endParaRPr lang="en-US" b="1" dirty="0" smtClean="0"/>
          </a:p>
          <a:p>
            <a:r>
              <a:rPr lang="en-US" b="1" dirty="0" smtClean="0"/>
              <a:t>Repetition and frequency </a:t>
            </a:r>
            <a:r>
              <a:rPr lang="en-US" dirty="0" smtClean="0"/>
              <a:t>– If </a:t>
            </a:r>
            <a:r>
              <a:rPr lang="en-US" baseline="0" dirty="0" smtClean="0"/>
              <a:t>the employee has not had many issues in the past, but has a single event and brings it to you such as an error on a form, then this is less severe and may not need to be addressed unless it is repeated or increases in frequency.</a:t>
            </a:r>
            <a:endParaRPr lang="en-US" dirty="0" smtClean="0"/>
          </a:p>
          <a:p>
            <a:endParaRPr lang="en-US" b="1" dirty="0" smtClean="0"/>
          </a:p>
          <a:p>
            <a:r>
              <a:rPr lang="en-US" b="1" i="1" dirty="0" smtClean="0"/>
              <a:t>Continued on next page</a:t>
            </a:r>
          </a:p>
        </p:txBody>
      </p:sp>
      <p:sp>
        <p:nvSpPr>
          <p:cNvPr id="4" name="Slide Number Placeholder 3"/>
          <p:cNvSpPr>
            <a:spLocks noGrp="1"/>
          </p:cNvSpPr>
          <p:nvPr>
            <p:ph type="sldNum" sz="quarter" idx="10"/>
          </p:nvPr>
        </p:nvSpPr>
        <p:spPr/>
        <p:txBody>
          <a:bodyPr/>
          <a:lstStyle/>
          <a:p>
            <a:fld id="{CA846680-62A7-41C5-A79F-706D29C4710E}" type="slidenum">
              <a:rPr lang="en-US" smtClean="0"/>
              <a:pPr/>
              <a:t>34</a:t>
            </a:fld>
            <a:endParaRPr lang="en-US" dirty="0"/>
          </a:p>
        </p:txBody>
      </p:sp>
      <p:sp>
        <p:nvSpPr>
          <p:cNvPr id="5" name="Notes Placeholder 2"/>
          <p:cNvSpPr txBox="1">
            <a:spLocks/>
          </p:cNvSpPr>
          <p:nvPr/>
        </p:nvSpPr>
        <p:spPr bwMode="auto">
          <a:xfrm>
            <a:off x="4947867" y="727553"/>
            <a:ext cx="1812801" cy="8041666"/>
          </a:xfrm>
          <a:prstGeom prst="rect">
            <a:avLst/>
          </a:prstGeom>
          <a:solidFill>
            <a:schemeClr val="lt1"/>
          </a:solidFill>
          <a:ln w="12700" cap="flat" cmpd="sng" algn="ctr">
            <a:noFill/>
            <a:prstDash val="solid"/>
          </a:ln>
          <a:effectLst/>
        </p:spPr>
        <p:txBody>
          <a:bodyPr vert="horz" wrap="square" lIns="90088" tIns="45045" rIns="90088" bIns="45045"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1527" indent="-221527">
              <a:defRPr/>
            </a:pPr>
            <a:endParaRPr lang="en-US" dirty="0" smtClean="0"/>
          </a:p>
          <a:p>
            <a:pPr marL="221527" indent="-221527">
              <a:defRPr/>
            </a:pPr>
            <a:r>
              <a:rPr lang="en-US" b="1" u="sng" dirty="0" smtClean="0"/>
              <a:t>Tell:</a:t>
            </a:r>
          </a:p>
          <a:p>
            <a:pPr marL="221527" indent="-221527">
              <a:buFont typeface="Arial" panose="020B0604020202020204" pitchFamily="34" charset="0"/>
              <a:buChar char="•"/>
              <a:defRPr/>
            </a:pPr>
            <a:r>
              <a:rPr lang="en-US" dirty="0" smtClean="0"/>
              <a:t>Participants not all of the employees are the same and issues may be different </a:t>
            </a:r>
          </a:p>
          <a:p>
            <a:pPr marL="221527" indent="-221527">
              <a:buFont typeface="Arial" panose="020B0604020202020204" pitchFamily="34" charset="0"/>
              <a:buChar char="•"/>
              <a:defRPr/>
            </a:pPr>
            <a:r>
              <a:rPr lang="en-US" dirty="0" smtClean="0"/>
              <a:t>For example a new employee will not have the same issues for example old information or bad habits</a:t>
            </a:r>
          </a:p>
          <a:p>
            <a:pPr marL="221527" indent="-221527">
              <a:buFont typeface="Arial" panose="020B0604020202020204" pitchFamily="34" charset="0"/>
              <a:buChar char="•"/>
              <a:defRPr/>
            </a:pPr>
            <a:endParaRPr lang="en-US" dirty="0"/>
          </a:p>
          <a:p>
            <a:pPr>
              <a:defRPr/>
            </a:pPr>
            <a:r>
              <a:rPr lang="en-US" b="1" u="sng" dirty="0" smtClean="0"/>
              <a:t>Review:</a:t>
            </a:r>
          </a:p>
          <a:p>
            <a:pPr marL="165766" indent="-165766">
              <a:buFont typeface="Arial" panose="020B0604020202020204" pitchFamily="34" charset="0"/>
              <a:buChar char="•"/>
              <a:defRPr/>
            </a:pPr>
            <a:r>
              <a:rPr lang="en-US" dirty="0" smtClean="0"/>
              <a:t>The bullets and explain how each may be different based on the employee</a:t>
            </a:r>
          </a:p>
          <a:p>
            <a:pPr marL="165766" indent="-165766">
              <a:buFont typeface="Arial" panose="020B0604020202020204" pitchFamily="34" charset="0"/>
              <a:buChar char="•"/>
              <a:defRPr/>
            </a:pPr>
            <a:r>
              <a:rPr lang="en-US" dirty="0" smtClean="0"/>
              <a:t>Give examples based on your experience, if you do not have an example use the notes</a:t>
            </a:r>
          </a:p>
          <a:p>
            <a:pPr marL="165766" indent="-165766">
              <a:buFont typeface="Arial" panose="020B0604020202020204" pitchFamily="34" charset="0"/>
              <a:buChar char="•"/>
              <a:defRPr/>
            </a:pPr>
            <a:endParaRPr lang="en-US" dirty="0" smtClean="0"/>
          </a:p>
          <a:p>
            <a:pPr marL="221527" indent="-221527">
              <a:buFont typeface="Arial" panose="020B0604020202020204" pitchFamily="34" charset="0"/>
              <a:buChar char="•"/>
              <a:defRPr/>
            </a:pPr>
            <a:endParaRPr lang="en-US" dirty="0"/>
          </a:p>
        </p:txBody>
      </p:sp>
    </p:spTree>
    <p:extLst>
      <p:ext uri="{BB962C8B-B14F-4D97-AF65-F5344CB8AC3E}">
        <p14:creationId xmlns:p14="http://schemas.microsoft.com/office/powerpoint/2010/main" val="36016812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2499" y="457826"/>
            <a:ext cx="4661710" cy="8505363"/>
          </a:xfrm>
        </p:spPr>
        <p:txBody>
          <a:bodyPr/>
          <a:lstStyle/>
          <a:p>
            <a:r>
              <a:rPr lang="en-US" b="1" i="1" dirty="0" smtClean="0"/>
              <a:t>Continued from previous page</a:t>
            </a:r>
          </a:p>
          <a:p>
            <a:endParaRPr lang="en-US" b="1" dirty="0" smtClean="0"/>
          </a:p>
          <a:p>
            <a:r>
              <a:rPr lang="en-US" b="1" dirty="0" smtClean="0"/>
              <a:t>Mitigating circumstances </a:t>
            </a:r>
            <a:r>
              <a:rPr lang="en-US" dirty="0" smtClean="0"/>
              <a:t>– Employees</a:t>
            </a:r>
            <a:r>
              <a:rPr lang="en-US" baseline="0" dirty="0" smtClean="0"/>
              <a:t> are people too!  Occasionally there are events that may cause a high performing employee to trip up, such as the death of a family member.  When this happens, and you are aware of the problem, then this should be considered, as this may not be a performance issue but a short term personal problem.</a:t>
            </a:r>
            <a:endParaRPr lang="en-US" dirty="0" smtClean="0"/>
          </a:p>
          <a:p>
            <a:endParaRPr lang="en-US" baseline="0" dirty="0" smtClean="0"/>
          </a:p>
          <a:p>
            <a:r>
              <a:rPr lang="en-US" dirty="0" smtClean="0"/>
              <a:t>Taking into account the items</a:t>
            </a:r>
            <a:r>
              <a:rPr lang="en-US" baseline="0" dirty="0" smtClean="0"/>
              <a:t> listed above will help you to reach a decision about whether or not you need to bring the employee in a coaching session or just request that they try working in a different way.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35</a:t>
            </a:fld>
            <a:endParaRPr lang="en-US" dirty="0"/>
          </a:p>
        </p:txBody>
      </p:sp>
    </p:spTree>
    <p:extLst>
      <p:ext uri="{BB962C8B-B14F-4D97-AF65-F5344CB8AC3E}">
        <p14:creationId xmlns:p14="http://schemas.microsoft.com/office/powerpoint/2010/main" val="9993264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 y="433388"/>
            <a:ext cx="4654550" cy="3490912"/>
          </a:xfrm>
        </p:spPr>
      </p:sp>
      <p:sp>
        <p:nvSpPr>
          <p:cNvPr id="3" name="Notes Placeholder 2"/>
          <p:cNvSpPr>
            <a:spLocks noGrp="1"/>
          </p:cNvSpPr>
          <p:nvPr>
            <p:ph type="body" idx="1"/>
          </p:nvPr>
        </p:nvSpPr>
        <p:spPr/>
        <p:txBody>
          <a:bodyPr>
            <a:normAutofit lnSpcReduction="10000"/>
          </a:bodyPr>
          <a:lstStyle/>
          <a:p>
            <a:r>
              <a:rPr lang="en-US" dirty="0" smtClean="0"/>
              <a:t>Notes:</a:t>
            </a:r>
          </a:p>
          <a:p>
            <a:endParaRPr lang="en-US" dirty="0" smtClean="0"/>
          </a:p>
          <a:p>
            <a:r>
              <a:rPr lang="en-US" dirty="0" smtClean="0"/>
              <a:t>When</a:t>
            </a:r>
            <a:r>
              <a:rPr lang="en-US" baseline="0" dirty="0" smtClean="0"/>
              <a:t> the performance of the employee reaches the point where you need to discuss it with the employee, the following actions will help you to prepare:</a:t>
            </a:r>
          </a:p>
          <a:p>
            <a:endParaRPr lang="en-US" baseline="0" dirty="0" smtClean="0"/>
          </a:p>
          <a:p>
            <a:r>
              <a:rPr lang="en-US" b="1" baseline="0" dirty="0" smtClean="0"/>
              <a:t>Document Examples of the Behavior </a:t>
            </a:r>
            <a:r>
              <a:rPr lang="en-US" baseline="0" dirty="0" smtClean="0"/>
              <a:t>– Using the Performance Log, document any examples of the behavior you are going to discuss with the employee and be specific as possible.</a:t>
            </a:r>
          </a:p>
          <a:p>
            <a:endParaRPr lang="en-US" baseline="0" dirty="0" smtClean="0"/>
          </a:p>
          <a:p>
            <a:r>
              <a:rPr lang="en-US" b="1" baseline="0" dirty="0" smtClean="0"/>
              <a:t>Research Potential Solutions </a:t>
            </a:r>
            <a:r>
              <a:rPr lang="en-US" baseline="0" dirty="0" smtClean="0"/>
              <a:t>– When you hold the meeting with the employee you need to provide some potential solutions to the performance issue of the employee.  This allows the employee to understand what the desired outcome you have and focus on the solution. Additionally, you should engage the employee in identifying solutions. </a:t>
            </a:r>
          </a:p>
          <a:p>
            <a:endParaRPr lang="en-US" baseline="0" dirty="0" smtClean="0"/>
          </a:p>
          <a:p>
            <a:r>
              <a:rPr lang="en-US" b="1" baseline="0" dirty="0" smtClean="0"/>
              <a:t>Set the Meeting with the Employee </a:t>
            </a:r>
            <a:r>
              <a:rPr lang="en-US" baseline="0" dirty="0" smtClean="0"/>
              <a:t>– When you set the meeting with the employee be sure to complete the first two tasks.  You want to be prepared just in case the employee comes to you with questions.  </a:t>
            </a:r>
          </a:p>
          <a:p>
            <a:endParaRPr lang="en-US" baseline="0" dirty="0" smtClean="0"/>
          </a:p>
          <a:p>
            <a:r>
              <a:rPr lang="en-US" b="1" baseline="0" dirty="0" smtClean="0"/>
              <a:t>Print out any documentation you want to provide to the employee </a:t>
            </a:r>
            <a:r>
              <a:rPr lang="en-US" baseline="0" dirty="0" smtClean="0"/>
              <a:t>– In some cases you may need to provide the employee with copies of materials such as policies or procedures.  Be sure to document what you provide to the employee as this will be important if the discipline progresses beyond the coaching meeting.</a:t>
            </a:r>
          </a:p>
          <a:p>
            <a:endParaRPr lang="en-US" baseline="0" dirty="0" smtClean="0"/>
          </a:p>
          <a:p>
            <a:r>
              <a:rPr lang="en-US" b="1" baseline="0" dirty="0" smtClean="0"/>
              <a:t>Practice any difficult Conversations </a:t>
            </a:r>
            <a:r>
              <a:rPr lang="en-US" baseline="0" dirty="0" smtClean="0"/>
              <a:t>– If you are concerned about any of the conversations then prepare what you are going to say and practice with any of the responses you feel you may receive.  This will help you to be prepared for different reactions the employee might have such as being angry, defensive or resentful.  </a:t>
            </a:r>
            <a:endParaRPr lang="en-US" b="1" baseline="0"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36</a:t>
            </a:fld>
            <a:endParaRPr lang="en-US" dirty="0"/>
          </a:p>
        </p:txBody>
      </p:sp>
      <p:sp>
        <p:nvSpPr>
          <p:cNvPr id="5" name="Notes Placeholder 2"/>
          <p:cNvSpPr txBox="1">
            <a:spLocks/>
          </p:cNvSpPr>
          <p:nvPr/>
        </p:nvSpPr>
        <p:spPr bwMode="auto">
          <a:xfrm>
            <a:off x="4965251" y="657329"/>
            <a:ext cx="1812801" cy="8041666"/>
          </a:xfrm>
          <a:prstGeom prst="rect">
            <a:avLst/>
          </a:prstGeom>
          <a:solidFill>
            <a:schemeClr val="lt1"/>
          </a:solidFill>
          <a:ln w="12700" cap="flat" cmpd="sng" algn="ctr">
            <a:noFill/>
            <a:prstDash val="solid"/>
          </a:ln>
          <a:effectLst/>
        </p:spPr>
        <p:txBody>
          <a:bodyPr vert="horz" wrap="square" lIns="90088" tIns="45045" rIns="90088" bIns="45045"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1527" indent="-221527">
              <a:defRPr/>
            </a:pPr>
            <a:endParaRPr lang="en-US" dirty="0" smtClean="0"/>
          </a:p>
          <a:p>
            <a:pPr marL="221527" indent="-221527">
              <a:defRPr/>
            </a:pPr>
            <a:r>
              <a:rPr lang="en-US" b="1" u="sng" dirty="0" smtClean="0"/>
              <a:t>Explain:</a:t>
            </a:r>
          </a:p>
          <a:p>
            <a:pPr marL="221527" indent="-221527">
              <a:buFont typeface="Arial" panose="020B0604020202020204" pitchFamily="34" charset="0"/>
              <a:buChar char="•"/>
              <a:defRPr/>
            </a:pPr>
            <a:r>
              <a:rPr lang="en-US" dirty="0" smtClean="0"/>
              <a:t>The importance of preparing for the meeting </a:t>
            </a:r>
          </a:p>
          <a:p>
            <a:pPr marL="221527" indent="-221527">
              <a:buFont typeface="Arial" panose="020B0604020202020204" pitchFamily="34" charset="0"/>
              <a:buChar char="•"/>
              <a:defRPr/>
            </a:pPr>
            <a:r>
              <a:rPr lang="en-US" dirty="0" smtClean="0"/>
              <a:t>Providing specific examples helps eliminate arguments about the action</a:t>
            </a:r>
          </a:p>
          <a:p>
            <a:pPr>
              <a:defRPr/>
            </a:pPr>
            <a:endParaRPr lang="en-US" dirty="0"/>
          </a:p>
          <a:p>
            <a:pPr>
              <a:defRPr/>
            </a:pPr>
            <a:r>
              <a:rPr lang="en-US" b="1" u="sng" dirty="0" smtClean="0"/>
              <a:t>Tell:</a:t>
            </a:r>
          </a:p>
          <a:p>
            <a:pPr marL="165766" indent="-165766">
              <a:buFont typeface="Arial" panose="020B0604020202020204" pitchFamily="34" charset="0"/>
              <a:buChar char="•"/>
              <a:defRPr/>
            </a:pPr>
            <a:r>
              <a:rPr lang="en-US" dirty="0" smtClean="0"/>
              <a:t>Participants the importance of practicing difficult conversations</a:t>
            </a:r>
          </a:p>
          <a:p>
            <a:pPr marL="165766" indent="-165766">
              <a:buFont typeface="Arial" panose="020B0604020202020204" pitchFamily="34" charset="0"/>
              <a:buChar char="•"/>
              <a:defRPr/>
            </a:pPr>
            <a:r>
              <a:rPr lang="en-US" dirty="0" smtClean="0"/>
              <a:t>Participants they need to practice any conversations they may be difficult so they are saying exactly what they intend</a:t>
            </a:r>
          </a:p>
          <a:p>
            <a:pPr>
              <a:defRPr/>
            </a:pPr>
            <a:endParaRPr lang="en-US" dirty="0"/>
          </a:p>
          <a:p>
            <a:pPr>
              <a:defRPr/>
            </a:pPr>
            <a:r>
              <a:rPr lang="en-US" b="1" u="sng" dirty="0" smtClean="0"/>
              <a:t>Connect:</a:t>
            </a:r>
          </a:p>
          <a:p>
            <a:pPr marL="165766" indent="-165766">
              <a:buFont typeface="Arial" panose="020B0604020202020204" pitchFamily="34" charset="0"/>
              <a:buChar char="•"/>
              <a:defRPr/>
            </a:pPr>
            <a:r>
              <a:rPr lang="en-US" dirty="0" smtClean="0"/>
              <a:t>The preparation with the success of the meeting</a:t>
            </a:r>
            <a:endParaRPr lang="en-US" dirty="0"/>
          </a:p>
        </p:txBody>
      </p:sp>
    </p:spTree>
    <p:extLst>
      <p:ext uri="{BB962C8B-B14F-4D97-AF65-F5344CB8AC3E}">
        <p14:creationId xmlns:p14="http://schemas.microsoft.com/office/powerpoint/2010/main" val="20779899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 y="433388"/>
            <a:ext cx="4654550" cy="3490912"/>
          </a:xfrm>
        </p:spPr>
      </p:sp>
      <p:sp>
        <p:nvSpPr>
          <p:cNvPr id="3" name="Notes Placeholder 2"/>
          <p:cNvSpPr>
            <a:spLocks noGrp="1"/>
          </p:cNvSpPr>
          <p:nvPr>
            <p:ph type="body" idx="1"/>
          </p:nvPr>
        </p:nvSpPr>
        <p:spPr/>
        <p:txBody>
          <a:bodyPr/>
          <a:lstStyle/>
          <a:p>
            <a:r>
              <a:rPr lang="en-US" dirty="0"/>
              <a:t>Notes:</a:t>
            </a:r>
          </a:p>
          <a:p>
            <a:endParaRPr lang="en-US" dirty="0"/>
          </a:p>
          <a:p>
            <a:r>
              <a:rPr lang="en-US" b="1" dirty="0"/>
              <a:t>Tab 01</a:t>
            </a:r>
            <a:r>
              <a:rPr lang="en-US" b="1" baseline="0" dirty="0"/>
              <a:t> – Performance Log</a:t>
            </a:r>
          </a:p>
          <a:p>
            <a:endParaRPr lang="en-US" baseline="0" dirty="0"/>
          </a:p>
          <a:p>
            <a:r>
              <a:rPr lang="en-US" baseline="0" dirty="0"/>
              <a:t>To help you with the process of documenting employee behavior a Performance Log has been created.  This prints out a small book and can be folded to find into the notebook you carry with you.  The Performance </a:t>
            </a:r>
            <a:r>
              <a:rPr lang="en-US" dirty="0"/>
              <a:t>Log </a:t>
            </a:r>
            <a:r>
              <a:rPr lang="en-US" baseline="0" dirty="0" smtClean="0"/>
              <a:t>can </a:t>
            </a:r>
            <a:r>
              <a:rPr lang="en-US" baseline="0" dirty="0"/>
              <a:t>be used to describe both good and bad performance.  </a:t>
            </a:r>
          </a:p>
          <a:p>
            <a:endParaRPr lang="en-US" baseline="0" dirty="0"/>
          </a:p>
          <a:p>
            <a:r>
              <a:rPr lang="en-US" baseline="0" dirty="0"/>
              <a:t>When you add an entry, you should be objective and not subjective.  For example, instead of writing that Mark is not “a team player” (subjective) try “I observed Bill being very short with the other members of his team when they ask him questions.  He has a lot of experience to share with them, but when he acts this way towards them they are not able to listen to him and he is not able to share his experience</a:t>
            </a:r>
            <a:r>
              <a:rPr lang="en-US" b="1" dirty="0"/>
              <a:t>.  I talked to Mark </a:t>
            </a:r>
            <a:r>
              <a:rPr lang="en-US" baseline="0" dirty="0"/>
              <a:t>to remind him that the best way to share his experience is by listening to the question and being patient when providing an answer”.  </a:t>
            </a:r>
          </a:p>
          <a:p>
            <a:endParaRPr lang="en-US" dirty="0"/>
          </a:p>
          <a:p>
            <a:r>
              <a:rPr lang="en-US" dirty="0"/>
              <a:t>The Performance Log is NOT intended to micro-manage your employees or monitor their every action. It serves as a tool to remind you to talk to your employee, to correct their behavior or praise them for good behavior, and as good documentation, in case it’s needed for progressive disciplinary actions</a:t>
            </a:r>
            <a:r>
              <a:rPr lang="en-US" dirty="0" smtClean="0"/>
              <a:t>.</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37</a:t>
            </a:fld>
            <a:endParaRPr lang="en-US" dirty="0"/>
          </a:p>
        </p:txBody>
      </p:sp>
      <p:sp>
        <p:nvSpPr>
          <p:cNvPr id="5" name="Notes Placeholder 2"/>
          <p:cNvSpPr txBox="1">
            <a:spLocks/>
          </p:cNvSpPr>
          <p:nvPr/>
        </p:nvSpPr>
        <p:spPr bwMode="auto">
          <a:xfrm>
            <a:off x="4991326" y="657329"/>
            <a:ext cx="1812801" cy="8041666"/>
          </a:xfrm>
          <a:prstGeom prst="rect">
            <a:avLst/>
          </a:prstGeom>
          <a:solidFill>
            <a:schemeClr val="lt1"/>
          </a:solidFill>
          <a:ln w="12700" cap="flat" cmpd="sng" algn="ctr">
            <a:noFill/>
            <a:prstDash val="solid"/>
          </a:ln>
          <a:effectLst/>
        </p:spPr>
        <p:txBody>
          <a:bodyPr vert="horz" wrap="square" lIns="90088" tIns="45045" rIns="90088" bIns="45045"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b="1" u="sng" dirty="0" smtClean="0"/>
          </a:p>
          <a:p>
            <a:r>
              <a:rPr lang="en-US" b="1" u="sng" dirty="0" smtClean="0"/>
              <a:t>Explain</a:t>
            </a:r>
            <a:r>
              <a:rPr lang="en-US" b="1" u="sng" dirty="0"/>
              <a:t>:</a:t>
            </a:r>
          </a:p>
          <a:p>
            <a:pPr marL="165766" indent="-165766">
              <a:buFont typeface="Arial" panose="020B0604020202020204" pitchFamily="34" charset="0"/>
              <a:buChar char="•"/>
            </a:pPr>
            <a:r>
              <a:rPr lang="en-US" dirty="0"/>
              <a:t>The importance of </a:t>
            </a:r>
            <a:r>
              <a:rPr lang="en-US" dirty="0" smtClean="0"/>
              <a:t>regular documentation</a:t>
            </a:r>
          </a:p>
          <a:p>
            <a:pPr marL="165766" indent="-165766">
              <a:buFont typeface="Arial" panose="020B0604020202020204" pitchFamily="34" charset="0"/>
              <a:buChar char="•"/>
            </a:pPr>
            <a:r>
              <a:rPr lang="en-US" dirty="0" smtClean="0"/>
              <a:t>The importance of keeping the documentation as professional as possible</a:t>
            </a:r>
          </a:p>
          <a:p>
            <a:pPr marL="165766" indent="-165766">
              <a:buFont typeface="Arial" panose="020B0604020202020204" pitchFamily="34" charset="0"/>
              <a:buChar char="•"/>
            </a:pPr>
            <a:r>
              <a:rPr lang="en-US" dirty="0" smtClean="0"/>
              <a:t>The difference between subjective and objective documentation</a:t>
            </a:r>
          </a:p>
          <a:p>
            <a:pPr marL="165766" indent="-165766">
              <a:buFont typeface="Arial" panose="020B0604020202020204" pitchFamily="34" charset="0"/>
              <a:buChar char="•"/>
            </a:pPr>
            <a:endParaRPr lang="en-US" dirty="0"/>
          </a:p>
          <a:p>
            <a:endParaRPr lang="en-US" dirty="0"/>
          </a:p>
          <a:p>
            <a:r>
              <a:rPr lang="en-US" b="1" u="sng" dirty="0"/>
              <a:t>Connect:</a:t>
            </a:r>
          </a:p>
          <a:p>
            <a:pPr marL="165766" indent="-165766">
              <a:buFont typeface="Arial" panose="020B0604020202020204" pitchFamily="34" charset="0"/>
              <a:buChar char="•"/>
            </a:pPr>
            <a:r>
              <a:rPr lang="en-US" dirty="0" smtClean="0"/>
              <a:t>The performance log with documentation</a:t>
            </a:r>
          </a:p>
          <a:p>
            <a:pPr marL="165766" indent="-165766">
              <a:buFont typeface="Arial" panose="020B0604020202020204" pitchFamily="34" charset="0"/>
              <a:buChar char="•"/>
            </a:pPr>
            <a:r>
              <a:rPr lang="en-US" dirty="0" smtClean="0"/>
              <a:t>That the performance log should be used for both positive and negative employee behavior</a:t>
            </a:r>
          </a:p>
          <a:p>
            <a:pPr marL="165766" indent="-165766">
              <a:buFont typeface="Arial" panose="020B0604020202020204" pitchFamily="34" charset="0"/>
              <a:buChar char="•"/>
            </a:pPr>
            <a:endParaRPr lang="en-US" dirty="0"/>
          </a:p>
          <a:p>
            <a:endParaRPr lang="en-US" dirty="0"/>
          </a:p>
          <a:p>
            <a:r>
              <a:rPr lang="en-US" b="1" u="sng" dirty="0"/>
              <a:t>Ask:</a:t>
            </a:r>
          </a:p>
          <a:p>
            <a:pPr marL="165766" indent="-165766">
              <a:buFont typeface="Arial" panose="020B0604020202020204" pitchFamily="34" charset="0"/>
              <a:buChar char="•"/>
            </a:pPr>
            <a:r>
              <a:rPr lang="en-US" dirty="0"/>
              <a:t>Participants to turn to Tab </a:t>
            </a:r>
            <a:r>
              <a:rPr lang="en-US" dirty="0" smtClean="0"/>
              <a:t>01 </a:t>
            </a:r>
            <a:r>
              <a:rPr lang="en-US" dirty="0"/>
              <a:t>and review the </a:t>
            </a:r>
            <a:r>
              <a:rPr lang="en-US" dirty="0" smtClean="0"/>
              <a:t>Performance </a:t>
            </a:r>
            <a:r>
              <a:rPr lang="en-US" dirty="0"/>
              <a:t>L</a:t>
            </a:r>
            <a:r>
              <a:rPr lang="en-US" dirty="0" smtClean="0"/>
              <a:t>og</a:t>
            </a:r>
            <a:endParaRPr lang="en-US" dirty="0"/>
          </a:p>
        </p:txBody>
      </p:sp>
    </p:spTree>
    <p:extLst>
      <p:ext uri="{BB962C8B-B14F-4D97-AF65-F5344CB8AC3E}">
        <p14:creationId xmlns:p14="http://schemas.microsoft.com/office/powerpoint/2010/main" val="13451636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 y="433388"/>
            <a:ext cx="4654550" cy="3490912"/>
          </a:xfrm>
        </p:spPr>
      </p:sp>
      <p:sp>
        <p:nvSpPr>
          <p:cNvPr id="3" name="Notes Placeholder 2"/>
          <p:cNvSpPr>
            <a:spLocks noGrp="1"/>
          </p:cNvSpPr>
          <p:nvPr>
            <p:ph type="body" idx="1"/>
          </p:nvPr>
        </p:nvSpPr>
        <p:spPr/>
        <p:txBody>
          <a:bodyPr>
            <a:normAutofit fontScale="92500" lnSpcReduction="10000"/>
          </a:bodyPr>
          <a:lstStyle/>
          <a:p>
            <a:r>
              <a:rPr lang="en-US" dirty="0"/>
              <a:t>Notes:</a:t>
            </a:r>
          </a:p>
          <a:p>
            <a:endParaRPr lang="en-US" dirty="0"/>
          </a:p>
          <a:p>
            <a:r>
              <a:rPr lang="en-US" dirty="0"/>
              <a:t>The</a:t>
            </a:r>
            <a:r>
              <a:rPr lang="en-US" baseline="0" dirty="0"/>
              <a:t> Performance Documentation Form is a tool available to you to document the performance of the employee.  It can be used to document the same behavior as the </a:t>
            </a:r>
            <a:r>
              <a:rPr lang="en-US" dirty="0"/>
              <a:t>Performance Log Performance Log Performance </a:t>
            </a:r>
            <a:r>
              <a:rPr lang="en-US" dirty="0" smtClean="0"/>
              <a:t>Log</a:t>
            </a:r>
            <a:r>
              <a:rPr lang="en-US" baseline="0" dirty="0" smtClean="0"/>
              <a:t>, </a:t>
            </a:r>
            <a:r>
              <a:rPr lang="en-US" baseline="0" dirty="0"/>
              <a:t>but it requires the signature of both the employee and the supervisor.  Remember, Progressive Discipline is a process, and this is one step in the process to create awareness that behavior needs to change.  If you have talked to the employee, counseled them and the behavior has not changed them, the PDF is the next step in </a:t>
            </a:r>
            <a:r>
              <a:rPr lang="en-US" dirty="0"/>
              <a:t>the </a:t>
            </a:r>
            <a:r>
              <a:rPr lang="en-US" baseline="0" dirty="0" smtClean="0"/>
              <a:t>progression </a:t>
            </a:r>
            <a:r>
              <a:rPr lang="en-US" baseline="0" dirty="0"/>
              <a:t>so you should have notes about the details of the actions you have taken with the employee up to this point.  </a:t>
            </a:r>
          </a:p>
          <a:p>
            <a:endParaRPr lang="en-US" baseline="0" dirty="0"/>
          </a:p>
          <a:p>
            <a:r>
              <a:rPr lang="en-US" dirty="0"/>
              <a:t>Just</a:t>
            </a:r>
            <a:r>
              <a:rPr lang="en-US" baseline="0" dirty="0"/>
              <a:t> like writing in the Performance Log, you need to provide specific details of what occurred and the actions the employee needs to change; what is different is that you need to provide a background of the series of events that is leading to the creation of the PDF.  “I have talked to John twice about the ways he communicates to his peers”.  Try this instead, I have talked to John about the way he talks to his peers.  On the 10</a:t>
            </a:r>
            <a:r>
              <a:rPr lang="en-US" baseline="30000" dirty="0"/>
              <a:t>th</a:t>
            </a:r>
            <a:r>
              <a:rPr lang="en-US" baseline="0" dirty="0"/>
              <a:t> of October John was talking to Mark about the raking asphalt.  He raised his voice and used several terms that are not appropriate to the workplace”  I have observed this type of behavior three other times in the past.  The first time I talked to john was on July 10</a:t>
            </a:r>
            <a:r>
              <a:rPr lang="en-US" baseline="30000" dirty="0"/>
              <a:t>th</a:t>
            </a:r>
            <a:r>
              <a:rPr lang="en-US" baseline="0" dirty="0"/>
              <a:t> and we discussed the best way to communicate.  The second time was on the 15</a:t>
            </a:r>
            <a:r>
              <a:rPr lang="en-US" baseline="30000" dirty="0"/>
              <a:t>th</a:t>
            </a:r>
            <a:r>
              <a:rPr lang="en-US" baseline="0" dirty="0"/>
              <a:t> of August.  In addition to </a:t>
            </a:r>
            <a:r>
              <a:rPr lang="en-US" baseline="0" dirty="0" smtClean="0"/>
              <a:t>coaching him </a:t>
            </a:r>
            <a:r>
              <a:rPr lang="en-US" baseline="0" dirty="0"/>
              <a:t>about how to talk to others I asked him to enroll in an effective communication course.  </a:t>
            </a:r>
          </a:p>
          <a:p>
            <a:endParaRPr lang="en-US" baseline="0" dirty="0"/>
          </a:p>
          <a:p>
            <a:pPr>
              <a:defRPr/>
            </a:pPr>
            <a:r>
              <a:rPr lang="en-US" baseline="0" dirty="0"/>
              <a:t>The </a:t>
            </a:r>
            <a:r>
              <a:rPr lang="en-US" dirty="0"/>
              <a:t>PDF is also a tool to capture good behavior and to give the employee that recognition!</a:t>
            </a:r>
          </a:p>
          <a:p>
            <a:endParaRPr lang="en-US" dirty="0"/>
          </a:p>
          <a:p>
            <a:r>
              <a:rPr lang="en-US" dirty="0"/>
              <a:t>The </a:t>
            </a:r>
            <a:r>
              <a:rPr lang="en-US" baseline="0" dirty="0"/>
              <a:t>Performance Documentation form can be found by going to http://intranet.dot.state.co.us/employees/performance-management/performance-management-tools and selecting the Performance Document link</a:t>
            </a:r>
            <a:r>
              <a:rPr lang="en-US" baseline="0" dirty="0" smtClean="0"/>
              <a:t>.</a:t>
            </a:r>
          </a:p>
          <a:p>
            <a:endParaRPr lang="en-US" b="1" dirty="0" smtClean="0"/>
          </a:p>
          <a:p>
            <a:r>
              <a:rPr lang="en-US" b="1" dirty="0" smtClean="0"/>
              <a:t>Note</a:t>
            </a:r>
            <a:r>
              <a:rPr lang="en-US" dirty="0"/>
              <a:t>: Have the PDF reviewed by your Civil Rights Manager before it is issued to an employee.  </a:t>
            </a:r>
            <a:endParaRPr lang="en-US" baseline="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38</a:t>
            </a:fld>
            <a:endParaRPr lang="en-US" dirty="0"/>
          </a:p>
        </p:txBody>
      </p:sp>
      <p:sp>
        <p:nvSpPr>
          <p:cNvPr id="5" name="Notes Placeholder 2"/>
          <p:cNvSpPr txBox="1">
            <a:spLocks/>
          </p:cNvSpPr>
          <p:nvPr/>
        </p:nvSpPr>
        <p:spPr bwMode="auto">
          <a:xfrm>
            <a:off x="4982635" y="674885"/>
            <a:ext cx="1812801" cy="8041666"/>
          </a:xfrm>
          <a:prstGeom prst="rect">
            <a:avLst/>
          </a:prstGeom>
          <a:solidFill>
            <a:schemeClr val="lt1"/>
          </a:solidFill>
          <a:ln w="12700" cap="flat" cmpd="sng" algn="ctr">
            <a:noFill/>
            <a:prstDash val="solid"/>
          </a:ln>
          <a:effectLst/>
        </p:spPr>
        <p:txBody>
          <a:bodyPr vert="horz" wrap="square" lIns="90088" tIns="45045" rIns="90088" bIns="45045"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1527" indent="-221527">
              <a:defRPr/>
            </a:pPr>
            <a:endParaRPr lang="en-US" dirty="0" smtClean="0"/>
          </a:p>
          <a:p>
            <a:pPr marL="221527" indent="-221527">
              <a:defRPr/>
            </a:pPr>
            <a:r>
              <a:rPr lang="en-US" b="1" u="sng" dirty="0" smtClean="0"/>
              <a:t>Explain:</a:t>
            </a:r>
          </a:p>
          <a:p>
            <a:pPr marL="165766" indent="-165766">
              <a:buFont typeface="Arial" panose="020B0604020202020204" pitchFamily="34" charset="0"/>
              <a:buChar char="•"/>
              <a:defRPr/>
            </a:pPr>
            <a:r>
              <a:rPr lang="en-US" dirty="0" smtClean="0"/>
              <a:t>The PDF can be used as a more formal means of documenting behavior and should be submitted online</a:t>
            </a:r>
          </a:p>
          <a:p>
            <a:pPr marL="165766" indent="-165766">
              <a:buFont typeface="Arial" panose="020B0604020202020204" pitchFamily="34" charset="0"/>
              <a:buChar char="•"/>
              <a:defRPr/>
            </a:pPr>
            <a:r>
              <a:rPr lang="en-US" dirty="0" smtClean="0"/>
              <a:t>Just like with the performance log the PDF needs to have specific details</a:t>
            </a:r>
          </a:p>
          <a:p>
            <a:pPr marL="165766" indent="-165766">
              <a:buFont typeface="Arial" panose="020B0604020202020204" pitchFamily="34" charset="0"/>
              <a:buChar char="•"/>
              <a:defRPr/>
            </a:pPr>
            <a:r>
              <a:rPr lang="en-US" dirty="0" smtClean="0"/>
              <a:t>The importance of the PDF as a supporting document for additional actions about the performance of the employee</a:t>
            </a:r>
          </a:p>
          <a:p>
            <a:pPr marL="165766" indent="-165766">
              <a:buFont typeface="Arial" panose="020B0604020202020204" pitchFamily="34" charset="0"/>
              <a:buChar char="•"/>
              <a:defRPr/>
            </a:pPr>
            <a:r>
              <a:rPr lang="en-US" dirty="0" smtClean="0"/>
              <a:t>Multiple instances of behavior can be documented on the same PDF, but difference actions by the employee must be documented on a separate PDF </a:t>
            </a:r>
          </a:p>
        </p:txBody>
      </p:sp>
    </p:spTree>
    <p:extLst>
      <p:ext uri="{BB962C8B-B14F-4D97-AF65-F5344CB8AC3E}">
        <p14:creationId xmlns:p14="http://schemas.microsoft.com/office/powerpoint/2010/main" val="21112374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 y="433388"/>
            <a:ext cx="4654550" cy="3490912"/>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Using</a:t>
            </a:r>
            <a:r>
              <a:rPr lang="en-US" baseline="0" dirty="0" smtClean="0"/>
              <a:t> the scenario above and the copy of the Performance Log below,</a:t>
            </a:r>
            <a:r>
              <a:rPr lang="en-US" dirty="0" smtClean="0"/>
              <a:t> document Ralph’s behavior. </a:t>
            </a:r>
            <a:endParaRPr lang="en-US" baseline="0"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39</a:t>
            </a:fld>
            <a:endParaRPr lang="en-US" dirty="0"/>
          </a:p>
        </p:txBody>
      </p:sp>
      <p:pic>
        <p:nvPicPr>
          <p:cNvPr id="6" name="Picture 5"/>
          <p:cNvPicPr>
            <a:picLocks noChangeAspect="1"/>
          </p:cNvPicPr>
          <p:nvPr/>
        </p:nvPicPr>
        <p:blipFill>
          <a:blip r:embed="rId3"/>
          <a:stretch>
            <a:fillRect/>
          </a:stretch>
        </p:blipFill>
        <p:spPr>
          <a:xfrm>
            <a:off x="154268" y="4943218"/>
            <a:ext cx="4647078" cy="1926678"/>
          </a:xfrm>
          <a:prstGeom prst="rect">
            <a:avLst/>
          </a:prstGeom>
        </p:spPr>
      </p:pic>
      <p:sp>
        <p:nvSpPr>
          <p:cNvPr id="7" name="Notes Placeholder 2"/>
          <p:cNvSpPr txBox="1">
            <a:spLocks/>
          </p:cNvSpPr>
          <p:nvPr/>
        </p:nvSpPr>
        <p:spPr bwMode="auto">
          <a:xfrm>
            <a:off x="4965251" y="657329"/>
            <a:ext cx="1812801" cy="8041666"/>
          </a:xfrm>
          <a:prstGeom prst="rect">
            <a:avLst/>
          </a:prstGeom>
          <a:solidFill>
            <a:schemeClr val="lt1"/>
          </a:solidFill>
          <a:ln w="12700" cap="flat" cmpd="sng" algn="ctr">
            <a:noFill/>
            <a:prstDash val="solid"/>
          </a:ln>
          <a:effectLst/>
        </p:spPr>
        <p:txBody>
          <a:bodyPr vert="horz" wrap="square" lIns="90088" tIns="45045" rIns="90088" bIns="45045"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b="1" u="sng" dirty="0"/>
          </a:p>
          <a:p>
            <a:r>
              <a:rPr lang="en-US" b="1" u="sng" dirty="0"/>
              <a:t>Notes:</a:t>
            </a:r>
          </a:p>
          <a:p>
            <a:r>
              <a:rPr lang="en-US" dirty="0"/>
              <a:t>A</a:t>
            </a:r>
            <a:r>
              <a:rPr lang="en-US" dirty="0" smtClean="0"/>
              <a:t>llow </a:t>
            </a:r>
            <a:r>
              <a:rPr lang="en-US" dirty="0"/>
              <a:t>at least 10 minutes and </a:t>
            </a:r>
            <a:r>
              <a:rPr lang="en-US" dirty="0" smtClean="0"/>
              <a:t>for this exercise.  </a:t>
            </a:r>
            <a:endParaRPr lang="en-US" dirty="0"/>
          </a:p>
          <a:p>
            <a:endParaRPr lang="en-US" dirty="0" smtClean="0"/>
          </a:p>
          <a:p>
            <a:r>
              <a:rPr lang="en-US" b="1" u="sng" dirty="0" smtClean="0"/>
              <a:t>Tell:</a:t>
            </a:r>
          </a:p>
          <a:p>
            <a:pPr marL="165766" indent="-165766">
              <a:buFont typeface="Arial" panose="020B0604020202020204" pitchFamily="34" charset="0"/>
              <a:buChar char="•"/>
            </a:pPr>
            <a:r>
              <a:rPr lang="en-US" dirty="0" smtClean="0"/>
              <a:t>Participants to read the scenario and work in groups of two to fill in the performance log below</a:t>
            </a:r>
          </a:p>
          <a:p>
            <a:pPr marL="165766" indent="-165766">
              <a:buFont typeface="Arial" panose="020B0604020202020204" pitchFamily="34" charset="0"/>
              <a:buChar char="•"/>
            </a:pPr>
            <a:r>
              <a:rPr lang="en-US" dirty="0" smtClean="0"/>
              <a:t>Participants that they can see samples of the performance log by looking at the Performance </a:t>
            </a:r>
            <a:r>
              <a:rPr lang="en-US" dirty="0"/>
              <a:t>l</a:t>
            </a:r>
            <a:r>
              <a:rPr lang="en-US" dirty="0" smtClean="0"/>
              <a:t>og tab </a:t>
            </a:r>
            <a:endParaRPr lang="en-US" dirty="0"/>
          </a:p>
          <a:p>
            <a:endParaRPr lang="en-US" b="1" u="sng" dirty="0"/>
          </a:p>
          <a:p>
            <a:r>
              <a:rPr lang="en-US" b="1" u="sng" dirty="0"/>
              <a:t>Explain:</a:t>
            </a:r>
          </a:p>
          <a:p>
            <a:pPr marL="165766" indent="-165766">
              <a:buFont typeface="Arial" panose="020B0604020202020204" pitchFamily="34" charset="0"/>
              <a:buChar char="•"/>
            </a:pPr>
            <a:r>
              <a:rPr lang="en-US" dirty="0"/>
              <a:t>This is your change to practice what you just </a:t>
            </a:r>
            <a:r>
              <a:rPr lang="en-US" dirty="0" smtClean="0"/>
              <a:t>learned</a:t>
            </a:r>
          </a:p>
          <a:p>
            <a:endParaRPr lang="en-US" dirty="0"/>
          </a:p>
          <a:p>
            <a:r>
              <a:rPr lang="en-US" b="1" u="sng" dirty="0"/>
              <a:t>Ask</a:t>
            </a:r>
            <a:r>
              <a:rPr lang="en-US" b="1" u="sng" dirty="0" smtClean="0"/>
              <a:t>:</a:t>
            </a:r>
            <a:endParaRPr lang="en-US" dirty="0" smtClean="0"/>
          </a:p>
          <a:p>
            <a:pPr marL="165766" indent="-165766">
              <a:buFont typeface="Arial" panose="020B0604020202020204" pitchFamily="34" charset="0"/>
              <a:buChar char="•"/>
            </a:pPr>
            <a:r>
              <a:rPr lang="en-US" dirty="0" smtClean="0"/>
              <a:t>Would </a:t>
            </a:r>
            <a:r>
              <a:rPr lang="en-US" dirty="0"/>
              <a:t>you document this differently if you were entering the information in the Performance Documentation </a:t>
            </a:r>
            <a:r>
              <a:rPr lang="en-US" dirty="0" smtClean="0"/>
              <a:t>Form?</a:t>
            </a:r>
            <a:endParaRPr lang="en-US" dirty="0"/>
          </a:p>
          <a:p>
            <a:endParaRPr lang="en-US" dirty="0"/>
          </a:p>
        </p:txBody>
      </p:sp>
    </p:spTree>
    <p:extLst>
      <p:ext uri="{BB962C8B-B14F-4D97-AF65-F5344CB8AC3E}">
        <p14:creationId xmlns:p14="http://schemas.microsoft.com/office/powerpoint/2010/main" val="3488281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b="0" dirty="0" smtClean="0"/>
          </a:p>
          <a:p>
            <a:r>
              <a:rPr lang="en-US" b="0" dirty="0" smtClean="0"/>
              <a:t>This course is designed to assist TMIIIs with the actions they need to take to identify poor performance and resolve the issue at the lowest possible level</a:t>
            </a:r>
            <a:r>
              <a:rPr lang="en-US" dirty="0" smtClean="0"/>
              <a:t>.  It is comprised of the following sections:</a:t>
            </a:r>
            <a:endParaRPr lang="en-US" b="0" dirty="0" smtClean="0"/>
          </a:p>
          <a:p>
            <a:pPr marL="171684" indent="-171684">
              <a:buFont typeface="Arial" panose="020B0604020202020204" pitchFamily="34" charset="0"/>
              <a:buChar char="•"/>
            </a:pPr>
            <a:endParaRPr lang="en-US" b="1" dirty="0" smtClean="0"/>
          </a:p>
          <a:p>
            <a:pPr marL="171684" indent="-171684">
              <a:buFont typeface="Arial" panose="020B0604020202020204" pitchFamily="34" charset="0"/>
              <a:buChar char="•"/>
            </a:pPr>
            <a:r>
              <a:rPr lang="en-US" b="1" baseline="0" dirty="0" smtClean="0"/>
              <a:t>Learning Logistics –</a:t>
            </a:r>
            <a:r>
              <a:rPr lang="en-US" b="0" baseline="0" dirty="0" smtClean="0"/>
              <a:t> </a:t>
            </a:r>
            <a:r>
              <a:rPr lang="en-US" b="1" baseline="0" dirty="0" smtClean="0"/>
              <a:t>This section introduces</a:t>
            </a:r>
            <a:r>
              <a:rPr lang="en-US" b="1" dirty="0" smtClean="0"/>
              <a:t> you to the course, the objectives and expectations</a:t>
            </a:r>
          </a:p>
          <a:p>
            <a:pPr marL="171684" indent="-171684">
              <a:buFont typeface="Arial" panose="020B0604020202020204" pitchFamily="34" charset="0"/>
              <a:buChar char="•"/>
            </a:pPr>
            <a:r>
              <a:rPr lang="en-US" b="0" dirty="0" smtClean="0"/>
              <a:t>Section 1 - </a:t>
            </a:r>
            <a:r>
              <a:rPr lang="en-US" dirty="0" smtClean="0"/>
              <a:t>Provides an introduction to progressive  </a:t>
            </a:r>
            <a:r>
              <a:rPr lang="en-US" dirty="0"/>
              <a:t>d</a:t>
            </a:r>
            <a:r>
              <a:rPr lang="en-US" dirty="0" smtClean="0"/>
              <a:t>iscipline including the process, the essential elements and what is and is not Progressive Discipline</a:t>
            </a:r>
            <a:endParaRPr lang="en-US" b="0" baseline="0" dirty="0" smtClean="0"/>
          </a:p>
          <a:p>
            <a:pPr marL="171684" indent="-171684">
              <a:buFont typeface="Arial" panose="020B0604020202020204" pitchFamily="34" charset="0"/>
              <a:buChar char="•"/>
            </a:pPr>
            <a:r>
              <a:rPr lang="en-US" b="0" baseline="0" dirty="0" smtClean="0"/>
              <a:t>Section 2</a:t>
            </a:r>
            <a:r>
              <a:rPr lang="en-US" b="0" dirty="0" smtClean="0"/>
              <a:t> -</a:t>
            </a:r>
            <a:r>
              <a:rPr lang="en-US" b="0" baseline="0" dirty="0" smtClean="0"/>
              <a:t> Explains</a:t>
            </a:r>
            <a:r>
              <a:rPr lang="en-US" b="0" dirty="0" smtClean="0"/>
              <a:t> the role of the TMIII in identifying when poor performance exists, how to talk to the employee and what to do before, during and after the meeting with the employee</a:t>
            </a:r>
            <a:endParaRPr lang="en-US" b="0" baseline="0" dirty="0" smtClean="0"/>
          </a:p>
          <a:p>
            <a:pPr marL="171684" indent="-171684">
              <a:buFont typeface="Arial" panose="020B0604020202020204" pitchFamily="34" charset="0"/>
              <a:buChar char="•"/>
            </a:pPr>
            <a:r>
              <a:rPr lang="en-US" b="0" baseline="0" dirty="0" smtClean="0"/>
              <a:t>Section 3</a:t>
            </a:r>
            <a:r>
              <a:rPr lang="en-US" dirty="0"/>
              <a:t> </a:t>
            </a:r>
            <a:r>
              <a:rPr lang="en-US" dirty="0" smtClean="0"/>
              <a:t>– This section outlines the Corrective and Disciplinary Action process and identifies the requirements for</a:t>
            </a:r>
            <a:r>
              <a:rPr lang="en-US" baseline="0" dirty="0" smtClean="0"/>
              <a:t> </a:t>
            </a:r>
            <a:r>
              <a:rPr lang="en-US" dirty="0" smtClean="0"/>
              <a:t>each of the roles</a:t>
            </a:r>
          </a:p>
          <a:p>
            <a:pPr marL="171684" indent="-171684">
              <a:buFont typeface="Arial" panose="020B0604020202020204" pitchFamily="34" charset="0"/>
              <a:buChar char="•"/>
            </a:pPr>
            <a:r>
              <a:rPr lang="en-US" b="0" baseline="0" dirty="0" smtClean="0"/>
              <a:t>Conclusion</a:t>
            </a:r>
            <a:r>
              <a:rPr lang="en-US" b="0" dirty="0" smtClean="0"/>
              <a:t> – This section summarizes th</a:t>
            </a:r>
            <a:r>
              <a:rPr lang="en-US" dirty="0" smtClean="0"/>
              <a:t>e course and explains where you can get help if you need it</a:t>
            </a:r>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4</a:t>
            </a:fld>
            <a:endParaRPr lang="en-US" dirty="0" smtClean="0"/>
          </a:p>
        </p:txBody>
      </p:sp>
      <p:sp>
        <p:nvSpPr>
          <p:cNvPr id="4" name="Slide Image Placeholder 3"/>
          <p:cNvSpPr>
            <a:spLocks noGrp="1" noRot="1" noChangeAspect="1"/>
          </p:cNvSpPr>
          <p:nvPr>
            <p:ph type="sldImg"/>
          </p:nvPr>
        </p:nvSpPr>
        <p:spPr>
          <a:xfrm>
            <a:off x="146050" y="433388"/>
            <a:ext cx="4654550" cy="3490912"/>
          </a:xfrm>
        </p:spPr>
      </p:sp>
      <p:sp>
        <p:nvSpPr>
          <p:cNvPr id="5" name="Notes Placeholder 2"/>
          <p:cNvSpPr txBox="1">
            <a:spLocks/>
          </p:cNvSpPr>
          <p:nvPr/>
        </p:nvSpPr>
        <p:spPr bwMode="auto">
          <a:xfrm>
            <a:off x="4973942" y="674885"/>
            <a:ext cx="1812801" cy="8041666"/>
          </a:xfrm>
          <a:prstGeom prst="rect">
            <a:avLst/>
          </a:prstGeom>
          <a:solidFill>
            <a:schemeClr val="lt1"/>
          </a:solidFill>
          <a:ln w="12700" cap="flat" cmpd="sng" algn="ctr">
            <a:noFill/>
            <a:prstDash val="solid"/>
          </a:ln>
          <a:effectLst/>
        </p:spPr>
        <p:txBody>
          <a:bodyPr vert="horz" wrap="square" lIns="90088" tIns="45045" rIns="90088" bIns="45045"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defRPr/>
            </a:pPr>
            <a:endParaRPr lang="en-US" i="1" dirty="0" smtClean="0"/>
          </a:p>
          <a:p>
            <a:r>
              <a:rPr lang="en-US" b="1" u="sng" dirty="0"/>
              <a:t>Explain:</a:t>
            </a:r>
          </a:p>
          <a:p>
            <a:endParaRPr lang="en-US" b="1" dirty="0"/>
          </a:p>
          <a:p>
            <a:pPr marL="165766" indent="-165766">
              <a:buFont typeface="Arial" panose="020B0604020202020204" pitchFamily="34" charset="0"/>
              <a:buChar char="•"/>
            </a:pPr>
            <a:r>
              <a:rPr lang="en-US" dirty="0"/>
              <a:t>Using the notes section to the left give a brief overview each section of the course</a:t>
            </a:r>
          </a:p>
          <a:p>
            <a:pPr marL="165766" indent="-165766">
              <a:buFont typeface="Arial" panose="020B0604020202020204" pitchFamily="34" charset="0"/>
              <a:buChar char="•"/>
            </a:pPr>
            <a:endParaRPr lang="en-US" dirty="0"/>
          </a:p>
          <a:p>
            <a:pPr marL="165766" indent="-165766">
              <a:buFont typeface="Arial" panose="020B0604020202020204" pitchFamily="34" charset="0"/>
              <a:buChar char="•"/>
            </a:pPr>
            <a:r>
              <a:rPr lang="en-US" dirty="0"/>
              <a:t>This slide will appear at the beginning of each section to introduce the section</a:t>
            </a:r>
          </a:p>
        </p:txBody>
      </p:sp>
    </p:spTree>
    <p:extLst>
      <p:ext uri="{BB962C8B-B14F-4D97-AF65-F5344CB8AC3E}">
        <p14:creationId xmlns:p14="http://schemas.microsoft.com/office/powerpoint/2010/main" val="7814740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 y="433388"/>
            <a:ext cx="4654550" cy="3490912"/>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When</a:t>
            </a:r>
            <a:r>
              <a:rPr lang="en-US" baseline="0" dirty="0" smtClean="0"/>
              <a:t> you meet with the employee to discuss their behavior, it is important to come prepared with some solutions.  Possible solutions include:</a:t>
            </a:r>
          </a:p>
          <a:p>
            <a:endParaRPr lang="en-US" baseline="0" dirty="0" smtClean="0"/>
          </a:p>
          <a:p>
            <a:pPr marL="171684" indent="-171684">
              <a:buFont typeface="Arial" panose="020B0604020202020204" pitchFamily="34" charset="0"/>
              <a:buChar char="•"/>
            </a:pPr>
            <a:r>
              <a:rPr lang="en-US" b="1" baseline="0" dirty="0" smtClean="0"/>
              <a:t>Coaching</a:t>
            </a:r>
            <a:r>
              <a:rPr lang="en-US" baseline="0" dirty="0" smtClean="0"/>
              <a:t> – In many cases, talking to the employee to can be enough to create the awareness about the performance issue that allows them to make a change</a:t>
            </a:r>
          </a:p>
          <a:p>
            <a:pPr marL="171684" indent="-171684">
              <a:buFont typeface="Arial" panose="020B0604020202020204" pitchFamily="34" charset="0"/>
              <a:buChar char="•"/>
            </a:pPr>
            <a:r>
              <a:rPr lang="en-US" b="1" baseline="0" dirty="0" smtClean="0"/>
              <a:t>Training</a:t>
            </a:r>
            <a:r>
              <a:rPr lang="en-US" baseline="0" dirty="0" smtClean="0"/>
              <a:t> – Training works when the employee does not have the required skills to perform their job.  Another effective solution can be to partner the employee with one that is more experienced</a:t>
            </a:r>
          </a:p>
          <a:p>
            <a:pPr marL="171684" indent="-171684">
              <a:buFont typeface="Arial" panose="020B0604020202020204" pitchFamily="34" charset="0"/>
              <a:buChar char="•"/>
            </a:pPr>
            <a:r>
              <a:rPr lang="en-US" b="1" baseline="0" dirty="0" smtClean="0"/>
              <a:t>Verbal warning </a:t>
            </a:r>
            <a:r>
              <a:rPr lang="en-US" baseline="0" dirty="0" smtClean="0"/>
              <a:t>– If the initial coaching session is not enough, issuing the employee a verbal warning as a second step increases the severity of the discussion.  When issuing a verbal warning be sure to document why in the performance log</a:t>
            </a:r>
          </a:p>
          <a:p>
            <a:pPr marL="171684" indent="-171684">
              <a:buFont typeface="Arial" panose="020B0604020202020204" pitchFamily="34" charset="0"/>
              <a:buChar char="•"/>
            </a:pPr>
            <a:r>
              <a:rPr lang="en-US" b="1" baseline="0" dirty="0" smtClean="0"/>
              <a:t>Explaining Processes, Policy or Procedures </a:t>
            </a:r>
            <a:r>
              <a:rPr lang="en-US" baseline="0" dirty="0" smtClean="0"/>
              <a:t>– Over time even the best employee may become unaware of changes to new policy, processes or procedures.  When discussing these with the employee be sure to provide them with a copy and document that you have done so</a:t>
            </a:r>
          </a:p>
          <a:p>
            <a:pPr marL="171684" indent="-171684">
              <a:buFont typeface="Arial" panose="020B0604020202020204" pitchFamily="34" charset="0"/>
              <a:buChar char="•"/>
            </a:pPr>
            <a:r>
              <a:rPr lang="en-US" b="1" baseline="0" dirty="0" smtClean="0"/>
              <a:t>Agreed upon steps </a:t>
            </a:r>
            <a:r>
              <a:rPr lang="en-US" baseline="0" dirty="0" smtClean="0"/>
              <a:t>– This may not be as obvious, but as part of the coaching session you and the employee may come up with a solution that is a combination of some of the above, or a new solution.  If this occurs, be sure to document the results of the conversation so there is a shared understanding between you and the employee on the course of action you are taking</a:t>
            </a:r>
          </a:p>
        </p:txBody>
      </p:sp>
      <p:sp>
        <p:nvSpPr>
          <p:cNvPr id="4" name="Slide Number Placeholder 3"/>
          <p:cNvSpPr>
            <a:spLocks noGrp="1"/>
          </p:cNvSpPr>
          <p:nvPr>
            <p:ph type="sldNum" sz="quarter" idx="10"/>
          </p:nvPr>
        </p:nvSpPr>
        <p:spPr/>
        <p:txBody>
          <a:bodyPr/>
          <a:lstStyle/>
          <a:p>
            <a:fld id="{CA846680-62A7-41C5-A79F-706D29C4710E}" type="slidenum">
              <a:rPr lang="en-US" smtClean="0"/>
              <a:pPr/>
              <a:t>40</a:t>
            </a:fld>
            <a:endParaRPr lang="en-US" dirty="0"/>
          </a:p>
        </p:txBody>
      </p:sp>
      <p:sp>
        <p:nvSpPr>
          <p:cNvPr id="5" name="Notes Placeholder 2"/>
          <p:cNvSpPr txBox="1">
            <a:spLocks/>
          </p:cNvSpPr>
          <p:nvPr/>
        </p:nvSpPr>
        <p:spPr bwMode="auto">
          <a:xfrm>
            <a:off x="4991326" y="674885"/>
            <a:ext cx="1812801" cy="8041666"/>
          </a:xfrm>
          <a:prstGeom prst="rect">
            <a:avLst/>
          </a:prstGeom>
          <a:solidFill>
            <a:schemeClr val="lt1"/>
          </a:solidFill>
          <a:ln w="12700" cap="flat" cmpd="sng" algn="ctr">
            <a:noFill/>
            <a:prstDash val="solid"/>
          </a:ln>
          <a:effectLst/>
        </p:spPr>
        <p:txBody>
          <a:bodyPr vert="horz" wrap="square" lIns="90088" tIns="45045" rIns="90088" bIns="45045"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1527" indent="-221527">
              <a:defRPr/>
            </a:pPr>
            <a:endParaRPr lang="en-US" dirty="0" smtClean="0"/>
          </a:p>
          <a:p>
            <a:pPr marL="221527" indent="-221527">
              <a:defRPr/>
            </a:pPr>
            <a:r>
              <a:rPr lang="en-US" b="1" u="sng" dirty="0" smtClean="0"/>
              <a:t>Review:</a:t>
            </a:r>
          </a:p>
          <a:p>
            <a:pPr marL="221527" indent="-221527">
              <a:buFont typeface="Arial" panose="020B0604020202020204" pitchFamily="34" charset="0"/>
              <a:buChar char="•"/>
              <a:defRPr/>
            </a:pPr>
            <a:r>
              <a:rPr lang="en-US" dirty="0" smtClean="0"/>
              <a:t>Each of the bulleted list providing examples of how the resolve the performance problem with the potential solution</a:t>
            </a:r>
          </a:p>
          <a:p>
            <a:pPr marL="221527" indent="-221527">
              <a:buFont typeface="Arial" panose="020B0604020202020204" pitchFamily="34" charset="0"/>
              <a:buChar char="•"/>
              <a:defRPr/>
            </a:pPr>
            <a:r>
              <a:rPr lang="en-US" dirty="0" smtClean="0"/>
              <a:t>That it is important to have solutions available when you meet with the employee </a:t>
            </a:r>
          </a:p>
          <a:p>
            <a:pPr>
              <a:defRPr/>
            </a:pPr>
            <a:endParaRPr lang="en-US" dirty="0"/>
          </a:p>
          <a:p>
            <a:pPr>
              <a:defRPr/>
            </a:pPr>
            <a:r>
              <a:rPr lang="en-US" b="1" u="sng" dirty="0" smtClean="0"/>
              <a:t>Connect:</a:t>
            </a:r>
          </a:p>
          <a:p>
            <a:pPr marL="165766" indent="-165766">
              <a:buFont typeface="Arial" panose="020B0604020202020204" pitchFamily="34" charset="0"/>
              <a:buChar char="•"/>
              <a:defRPr/>
            </a:pPr>
            <a:r>
              <a:rPr lang="en-US" dirty="0" smtClean="0"/>
              <a:t>Agreement by the employee to take action with progress towards resolving the performance issue</a:t>
            </a:r>
          </a:p>
        </p:txBody>
      </p:sp>
    </p:spTree>
    <p:extLst>
      <p:ext uri="{BB962C8B-B14F-4D97-AF65-F5344CB8AC3E}">
        <p14:creationId xmlns:p14="http://schemas.microsoft.com/office/powerpoint/2010/main" val="11357947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 y="433388"/>
            <a:ext cx="4654550" cy="3490912"/>
          </a:xfrm>
        </p:spPr>
      </p:sp>
      <p:sp>
        <p:nvSpPr>
          <p:cNvPr id="3" name="Notes Placeholder 2"/>
          <p:cNvSpPr>
            <a:spLocks noGrp="1"/>
          </p:cNvSpPr>
          <p:nvPr>
            <p:ph type="body" idx="1"/>
          </p:nvPr>
        </p:nvSpPr>
        <p:spPr/>
        <p:txBody>
          <a:bodyPr>
            <a:normAutofit lnSpcReduction="10000"/>
          </a:bodyPr>
          <a:lstStyle/>
          <a:p>
            <a:r>
              <a:rPr lang="en-US" dirty="0" smtClean="0"/>
              <a:t>Notes:</a:t>
            </a:r>
          </a:p>
          <a:p>
            <a:endParaRPr lang="en-US" dirty="0" smtClean="0"/>
          </a:p>
          <a:p>
            <a:r>
              <a:rPr lang="en-US" dirty="0" smtClean="0"/>
              <a:t>When</a:t>
            </a:r>
            <a:r>
              <a:rPr lang="en-US" baseline="0" dirty="0" smtClean="0"/>
              <a:t> you create the solution you want to keep in mind the unique circumstance of the employee, however, you also need to make sure you are treating all of your employees the same way.  This process is know as similarly situated.  </a:t>
            </a:r>
          </a:p>
          <a:p>
            <a:endParaRPr lang="en-US" baseline="0" dirty="0" smtClean="0"/>
          </a:p>
          <a:p>
            <a:r>
              <a:rPr lang="en-US" baseline="0" dirty="0" smtClean="0"/>
              <a:t>Similarly situated means you must take into account the tools and discussions you have used with other employees who have had a similar problem in the past.  For example, if you had an employee who entered time they did not work</a:t>
            </a:r>
            <a:r>
              <a:rPr lang="en-US" dirty="0"/>
              <a:t> </a:t>
            </a:r>
            <a:r>
              <a:rPr lang="en-US" dirty="0" smtClean="0"/>
              <a:t>and i</a:t>
            </a:r>
            <a:r>
              <a:rPr lang="en-US" baseline="0" dirty="0" smtClean="0"/>
              <a:t>n the past you talked to the employee and provided them with the policy on time entry.  Then you should take the same course of action if</a:t>
            </a:r>
            <a:r>
              <a:rPr lang="en-US" dirty="0" smtClean="0"/>
              <a:t> another employee took this action.  </a:t>
            </a:r>
            <a:r>
              <a:rPr lang="en-US" baseline="0" dirty="0" smtClean="0"/>
              <a:t>If this was the first time for both employees this would make sense.  If one of the employee had a series of offences, you might want to take a different, and more serious approach to the performance issue.</a:t>
            </a:r>
          </a:p>
          <a:p>
            <a:endParaRPr lang="en-US" baseline="0" dirty="0" smtClean="0"/>
          </a:p>
          <a:p>
            <a:r>
              <a:rPr lang="en-US" baseline="0" dirty="0" smtClean="0"/>
              <a:t>When you are considering solutions please keep in mind not to consider the following:</a:t>
            </a:r>
          </a:p>
          <a:p>
            <a:pPr marL="171684" indent="-171684">
              <a:buFont typeface="Arial" panose="020B0604020202020204" pitchFamily="34" charset="0"/>
              <a:buChar char="•"/>
            </a:pPr>
            <a:r>
              <a:rPr lang="en-US" baseline="0" dirty="0" smtClean="0"/>
              <a:t>Age</a:t>
            </a:r>
          </a:p>
          <a:p>
            <a:pPr marL="171684" indent="-171684">
              <a:buFont typeface="Arial" panose="020B0604020202020204" pitchFamily="34" charset="0"/>
              <a:buChar char="•"/>
            </a:pPr>
            <a:r>
              <a:rPr lang="en-US" baseline="0" dirty="0" smtClean="0"/>
              <a:t>Race</a:t>
            </a:r>
          </a:p>
          <a:p>
            <a:pPr marL="171684" indent="-171684">
              <a:buFont typeface="Arial" panose="020B0604020202020204" pitchFamily="34" charset="0"/>
              <a:buChar char="•"/>
            </a:pPr>
            <a:r>
              <a:rPr lang="en-US" baseline="0" dirty="0" smtClean="0"/>
              <a:t>Gender</a:t>
            </a:r>
          </a:p>
          <a:p>
            <a:pPr marL="171684" indent="-171684">
              <a:buFont typeface="Arial" panose="020B0604020202020204" pitchFamily="34" charset="0"/>
              <a:buChar char="•"/>
            </a:pPr>
            <a:r>
              <a:rPr lang="en-US" baseline="0" dirty="0" smtClean="0"/>
              <a:t>Protected classes *</a:t>
            </a:r>
          </a:p>
          <a:p>
            <a:pPr marL="171684" indent="-171684">
              <a:buFont typeface="Arial" panose="020B0604020202020204" pitchFamily="34" charset="0"/>
              <a:buChar char="•"/>
            </a:pPr>
            <a:endParaRPr lang="en-US" baseline="0" dirty="0" smtClean="0"/>
          </a:p>
          <a:p>
            <a:r>
              <a:rPr lang="en-US" baseline="0" dirty="0" smtClean="0"/>
              <a:t>*</a:t>
            </a:r>
            <a:r>
              <a:rPr lang="en-US" b="0" baseline="0" dirty="0" smtClean="0"/>
              <a:t>Reference Title VII of Civil Rights Act</a:t>
            </a:r>
          </a:p>
          <a:p>
            <a:endParaRPr lang="en-US" dirty="0" smtClean="0"/>
          </a:p>
          <a:p>
            <a:r>
              <a:rPr lang="en-US" dirty="0" smtClean="0"/>
              <a:t>Also,</a:t>
            </a:r>
            <a:r>
              <a:rPr lang="en-US" baseline="0" dirty="0" smtClean="0"/>
              <a:t> keep in mind that just because you have a solution in mind, when you talk to the employee a different solution may present itself.  Be sure to include the employee in the solution and make sure they are heard.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41</a:t>
            </a:fld>
            <a:endParaRPr lang="en-US" dirty="0"/>
          </a:p>
        </p:txBody>
      </p:sp>
      <p:sp>
        <p:nvSpPr>
          <p:cNvPr id="5" name="Notes Placeholder 2"/>
          <p:cNvSpPr txBox="1">
            <a:spLocks/>
          </p:cNvSpPr>
          <p:nvPr/>
        </p:nvSpPr>
        <p:spPr bwMode="auto">
          <a:xfrm>
            <a:off x="4965251" y="692441"/>
            <a:ext cx="1812801" cy="8041666"/>
          </a:xfrm>
          <a:prstGeom prst="rect">
            <a:avLst/>
          </a:prstGeom>
          <a:solidFill>
            <a:schemeClr val="lt1"/>
          </a:solidFill>
          <a:ln w="12700" cap="flat" cmpd="sng" algn="ctr">
            <a:noFill/>
            <a:prstDash val="solid"/>
          </a:ln>
          <a:effectLst/>
        </p:spPr>
        <p:txBody>
          <a:bodyPr vert="horz" wrap="square" lIns="90088" tIns="45045" rIns="90088" bIns="45045"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1527" indent="-221527">
              <a:defRPr/>
            </a:pPr>
            <a:endParaRPr lang="en-US" dirty="0" smtClean="0"/>
          </a:p>
          <a:p>
            <a:pPr marL="221527" indent="-221527">
              <a:defRPr/>
            </a:pPr>
            <a:r>
              <a:rPr lang="en-US" b="1" u="sng" dirty="0" smtClean="0"/>
              <a:t>Review:</a:t>
            </a:r>
          </a:p>
          <a:p>
            <a:pPr marL="221527" indent="-221527">
              <a:buFont typeface="Arial" panose="020B0604020202020204" pitchFamily="34" charset="0"/>
              <a:buChar char="•"/>
              <a:defRPr/>
            </a:pPr>
            <a:r>
              <a:rPr lang="en-US" dirty="0" smtClean="0"/>
              <a:t>The bullets as stress the supervisor must keep this in mind to avoid potential issues</a:t>
            </a:r>
          </a:p>
          <a:p>
            <a:pPr marL="221527" indent="-221527">
              <a:buFont typeface="Arial" panose="020B0604020202020204" pitchFamily="34" charset="0"/>
              <a:buChar char="•"/>
              <a:defRPr/>
            </a:pPr>
            <a:r>
              <a:rPr lang="en-US" dirty="0" smtClean="0"/>
              <a:t>That the actions you take with one employee need to be the same as actions you take in similar situations</a:t>
            </a:r>
          </a:p>
          <a:p>
            <a:pPr marL="221527" indent="-221527">
              <a:buFont typeface="Arial" panose="020B0604020202020204" pitchFamily="34" charset="0"/>
              <a:buChar char="•"/>
              <a:defRPr/>
            </a:pPr>
            <a:r>
              <a:rPr lang="en-US" dirty="0" smtClean="0"/>
              <a:t>That the solution should not cause discrimination or impact the employee adversely </a:t>
            </a:r>
          </a:p>
          <a:p>
            <a:pPr>
              <a:defRPr/>
            </a:pPr>
            <a:endParaRPr lang="en-US" dirty="0"/>
          </a:p>
          <a:p>
            <a:pPr>
              <a:defRPr/>
            </a:pPr>
            <a:r>
              <a:rPr lang="en-US" b="1" u="sng" dirty="0" smtClean="0"/>
              <a:t>Tell:</a:t>
            </a:r>
          </a:p>
          <a:p>
            <a:pPr marL="165766" indent="-165766">
              <a:buFont typeface="Arial" panose="020B0604020202020204" pitchFamily="34" charset="0"/>
              <a:buChar char="•"/>
              <a:defRPr/>
            </a:pPr>
            <a:r>
              <a:rPr lang="en-US" dirty="0" smtClean="0"/>
              <a:t>Participants to be open to different solutions if they present themselves</a:t>
            </a:r>
          </a:p>
          <a:p>
            <a:pPr marL="165766" indent="-165766">
              <a:buFont typeface="Arial" panose="020B0604020202020204" pitchFamily="34" charset="0"/>
              <a:buChar char="•"/>
              <a:defRPr/>
            </a:pPr>
            <a:endParaRPr lang="en-US" dirty="0" smtClean="0"/>
          </a:p>
        </p:txBody>
      </p:sp>
    </p:spTree>
    <p:extLst>
      <p:ext uri="{BB962C8B-B14F-4D97-AF65-F5344CB8AC3E}">
        <p14:creationId xmlns:p14="http://schemas.microsoft.com/office/powerpoint/2010/main" val="29967948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 y="433388"/>
            <a:ext cx="4654550" cy="3490912"/>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Using</a:t>
            </a:r>
            <a:r>
              <a:rPr lang="en-US" baseline="0" dirty="0" smtClean="0"/>
              <a:t> the scenario above answer the following questions as a member of the </a:t>
            </a:r>
          </a:p>
          <a:p>
            <a:pPr marL="171684" indent="-171684">
              <a:buFont typeface="Arial" panose="020B0604020202020204" pitchFamily="34" charset="0"/>
              <a:buChar char="•"/>
            </a:pPr>
            <a:r>
              <a:rPr lang="en-US" baseline="0" dirty="0" smtClean="0"/>
              <a:t>What are some potential solutions to you would present to the employee?</a:t>
            </a:r>
          </a:p>
          <a:p>
            <a:pPr marL="171684" indent="-171684">
              <a:buFont typeface="Arial" panose="020B0604020202020204" pitchFamily="34" charset="0"/>
              <a:buChar char="•"/>
            </a:pPr>
            <a:r>
              <a:rPr lang="en-US" baseline="0" dirty="0" smtClean="0"/>
              <a:t>Are there any other factors you should consider when creating you solution?</a:t>
            </a:r>
          </a:p>
          <a:p>
            <a:pPr marL="171684" indent="-171684">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42</a:t>
            </a:fld>
            <a:endParaRPr lang="en-US" dirty="0"/>
          </a:p>
        </p:txBody>
      </p:sp>
      <p:sp>
        <p:nvSpPr>
          <p:cNvPr id="5" name="Notes Placeholder 2"/>
          <p:cNvSpPr txBox="1">
            <a:spLocks/>
          </p:cNvSpPr>
          <p:nvPr/>
        </p:nvSpPr>
        <p:spPr bwMode="auto">
          <a:xfrm>
            <a:off x="4991326" y="709997"/>
            <a:ext cx="1812801" cy="8041666"/>
          </a:xfrm>
          <a:prstGeom prst="rect">
            <a:avLst/>
          </a:prstGeom>
          <a:solidFill>
            <a:schemeClr val="lt1"/>
          </a:solidFill>
          <a:ln w="12700" cap="flat" cmpd="sng" algn="ctr">
            <a:noFill/>
            <a:prstDash val="solid"/>
          </a:ln>
          <a:effectLst/>
        </p:spPr>
        <p:txBody>
          <a:bodyPr vert="horz" wrap="square" lIns="90088" tIns="45045" rIns="90088" bIns="45045"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b="1" u="sng" dirty="0"/>
          </a:p>
          <a:p>
            <a:r>
              <a:rPr lang="en-US" b="1" u="sng" dirty="0"/>
              <a:t>Notes:</a:t>
            </a:r>
          </a:p>
          <a:p>
            <a:pPr marL="165766" indent="-165766">
              <a:buFont typeface="Arial" panose="020B0604020202020204" pitchFamily="34" charset="0"/>
              <a:buChar char="•"/>
            </a:pPr>
            <a:r>
              <a:rPr lang="en-US" dirty="0"/>
              <a:t>This exercise is a discussion allow at least 10 minutes and try to get as many </a:t>
            </a:r>
            <a:r>
              <a:rPr lang="en-US" dirty="0" smtClean="0"/>
              <a:t>solutions as </a:t>
            </a:r>
            <a:r>
              <a:rPr lang="en-US" dirty="0"/>
              <a:t>possible from participants</a:t>
            </a:r>
          </a:p>
          <a:p>
            <a:endParaRPr lang="en-US" b="1" u="sng" dirty="0"/>
          </a:p>
          <a:p>
            <a:r>
              <a:rPr lang="en-US" b="1" u="sng" dirty="0"/>
              <a:t>Explain:</a:t>
            </a:r>
          </a:p>
          <a:p>
            <a:pPr marL="165766" indent="-165766">
              <a:buFont typeface="Arial" panose="020B0604020202020204" pitchFamily="34" charset="0"/>
              <a:buChar char="•"/>
            </a:pPr>
            <a:r>
              <a:rPr lang="en-US" dirty="0"/>
              <a:t>This is your </a:t>
            </a:r>
            <a:r>
              <a:rPr lang="en-US" dirty="0" smtClean="0"/>
              <a:t>chance </a:t>
            </a:r>
            <a:r>
              <a:rPr lang="en-US" dirty="0"/>
              <a:t>to practice what you just learned</a:t>
            </a:r>
          </a:p>
          <a:p>
            <a:endParaRPr lang="en-US" dirty="0"/>
          </a:p>
          <a:p>
            <a:r>
              <a:rPr lang="en-US" b="1" u="sng" dirty="0"/>
              <a:t>Ask:</a:t>
            </a:r>
          </a:p>
          <a:p>
            <a:pPr marL="165766" indent="-165766">
              <a:buFont typeface="Arial" panose="020B0604020202020204" pitchFamily="34" charset="0"/>
              <a:buChar char="•"/>
            </a:pPr>
            <a:r>
              <a:rPr lang="en-US" dirty="0" smtClean="0"/>
              <a:t>For answers to the questions listed in the notes section</a:t>
            </a:r>
            <a:endParaRPr lang="en-US" dirty="0"/>
          </a:p>
        </p:txBody>
      </p:sp>
    </p:spTree>
    <p:extLst>
      <p:ext uri="{BB962C8B-B14F-4D97-AF65-F5344CB8AC3E}">
        <p14:creationId xmlns:p14="http://schemas.microsoft.com/office/powerpoint/2010/main" val="11687699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 y="433388"/>
            <a:ext cx="4654550" cy="3490912"/>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Depending</a:t>
            </a:r>
            <a:r>
              <a:rPr lang="en-US" baseline="0" dirty="0" smtClean="0"/>
              <a:t> on the business needs you may not be able to meet with the employee right after you witness or are made aware of an action that requires coaching.  In this case, you may have to send out an email or a meeting request.  When you do so, keep it friendly.  You do not have all of the details and you do not want the employee to feel like you are accusing them.  </a:t>
            </a:r>
          </a:p>
          <a:p>
            <a:endParaRPr lang="en-US" baseline="0" dirty="0" smtClean="0"/>
          </a:p>
          <a:p>
            <a:r>
              <a:rPr lang="en-US" baseline="0" dirty="0" smtClean="0"/>
              <a:t>Some samples are listed below:</a:t>
            </a:r>
          </a:p>
          <a:p>
            <a:pPr marL="171684" indent="-171684">
              <a:buFont typeface="Arial" panose="020B0604020202020204" pitchFamily="34" charset="0"/>
              <a:buChar char="•"/>
            </a:pPr>
            <a:r>
              <a:rPr lang="en-US" baseline="0" dirty="0" smtClean="0"/>
              <a:t>When you have some time later today can you drop by my office?</a:t>
            </a:r>
          </a:p>
          <a:p>
            <a:pPr marL="171684" indent="-171684">
              <a:buFont typeface="Arial" panose="020B0604020202020204" pitchFamily="34" charset="0"/>
              <a:buChar char="•"/>
            </a:pPr>
            <a:r>
              <a:rPr lang="en-US" baseline="0" dirty="0" smtClean="0"/>
              <a:t>I have a meeting at 3:00pm, but am available afterwards, can you drop by so we can talk?</a:t>
            </a:r>
          </a:p>
          <a:p>
            <a:pPr marL="171684" indent="-171684">
              <a:buFont typeface="Arial" panose="020B0604020202020204" pitchFamily="34" charset="0"/>
              <a:buChar char="•"/>
            </a:pPr>
            <a:r>
              <a:rPr lang="en-US" baseline="0" dirty="0" smtClean="0"/>
              <a:t>I know you are out in the field, could you call me when you reach a place where we can talk in private?</a:t>
            </a:r>
          </a:p>
          <a:p>
            <a:pPr marL="171684" indent="-171684">
              <a:buFont typeface="Arial" panose="020B0604020202020204" pitchFamily="34" charset="0"/>
              <a:buChar char="•"/>
            </a:pPr>
            <a:r>
              <a:rPr lang="en-US" baseline="0" dirty="0" smtClean="0"/>
              <a:t>I am available at 4:00 today, could you please drop by then so we can talk?</a:t>
            </a:r>
          </a:p>
          <a:p>
            <a:endParaRPr lang="en-US" baseline="0" dirty="0" smtClean="0"/>
          </a:p>
          <a:p>
            <a:r>
              <a:rPr lang="en-US" baseline="0" dirty="0" smtClean="0"/>
              <a:t>When you need to have a coaching session with the employee do not call the person out in front of others or take actions that may embarrass them, unless there is a safety or dangerous situation where it would be appropriate to do so.  It is also a good idea to pull together all of the information and prepare before you send out the request as the employee may seek to discuss the issue before you are ready.  </a:t>
            </a:r>
          </a:p>
          <a:p>
            <a:pPr marL="171684" indent="-171684">
              <a:buFont typeface="Arial" panose="020B0604020202020204" pitchFamily="34" charset="0"/>
              <a:buChar char="•"/>
            </a:pPr>
            <a:endParaRPr lang="en-US" baseline="0" dirty="0" smtClean="0"/>
          </a:p>
          <a:p>
            <a:pPr marL="171684" indent="-171684">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43</a:t>
            </a:fld>
            <a:endParaRPr lang="en-US" dirty="0"/>
          </a:p>
        </p:txBody>
      </p:sp>
      <p:sp>
        <p:nvSpPr>
          <p:cNvPr id="5" name="Notes Placeholder 2"/>
          <p:cNvSpPr txBox="1">
            <a:spLocks/>
          </p:cNvSpPr>
          <p:nvPr/>
        </p:nvSpPr>
        <p:spPr bwMode="auto">
          <a:xfrm>
            <a:off x="4982634" y="666107"/>
            <a:ext cx="1812801" cy="8041666"/>
          </a:xfrm>
          <a:prstGeom prst="rect">
            <a:avLst/>
          </a:prstGeom>
          <a:solidFill>
            <a:schemeClr val="lt1"/>
          </a:solidFill>
          <a:ln w="12700" cap="flat" cmpd="sng" algn="ctr">
            <a:noFill/>
            <a:prstDash val="solid"/>
          </a:ln>
          <a:effectLst/>
        </p:spPr>
        <p:txBody>
          <a:bodyPr vert="horz" wrap="square" lIns="90088" tIns="45045" rIns="90088" bIns="45045"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1527" indent="-221527">
              <a:defRPr/>
            </a:pPr>
            <a:endParaRPr lang="en-US" dirty="0" smtClean="0"/>
          </a:p>
          <a:p>
            <a:pPr marL="221527" indent="-221527">
              <a:defRPr/>
            </a:pPr>
            <a:r>
              <a:rPr lang="en-US" b="1" u="sng" dirty="0" smtClean="0"/>
              <a:t>Tell:</a:t>
            </a:r>
          </a:p>
          <a:p>
            <a:pPr marL="221527" indent="-221527">
              <a:buFont typeface="Arial" panose="020B0604020202020204" pitchFamily="34" charset="0"/>
              <a:buChar char="•"/>
              <a:defRPr/>
            </a:pPr>
            <a:r>
              <a:rPr lang="en-US" dirty="0" smtClean="0"/>
              <a:t>Participants when they send the request to not provide all of the details only set the meeting</a:t>
            </a:r>
          </a:p>
          <a:p>
            <a:pPr marL="221527" indent="-221527">
              <a:buFont typeface="Arial" panose="020B0604020202020204" pitchFamily="34" charset="0"/>
              <a:buChar char="•"/>
              <a:defRPr/>
            </a:pPr>
            <a:r>
              <a:rPr lang="en-US" dirty="0" smtClean="0"/>
              <a:t>Do not “call out” the person for the actions, unless it is for safety or other issue</a:t>
            </a:r>
          </a:p>
          <a:p>
            <a:pPr>
              <a:defRPr/>
            </a:pPr>
            <a:endParaRPr lang="en-US" dirty="0"/>
          </a:p>
          <a:p>
            <a:pPr>
              <a:defRPr/>
            </a:pPr>
            <a:r>
              <a:rPr lang="en-US" b="1" u="sng" dirty="0" smtClean="0"/>
              <a:t>Review:</a:t>
            </a:r>
          </a:p>
          <a:p>
            <a:pPr marL="165766" indent="-165766">
              <a:buFont typeface="Arial" panose="020B0604020202020204" pitchFamily="34" charset="0"/>
              <a:buChar char="•"/>
              <a:defRPr/>
            </a:pPr>
            <a:r>
              <a:rPr lang="en-US" dirty="0" smtClean="0"/>
              <a:t>The sample statements with the participants</a:t>
            </a:r>
          </a:p>
          <a:p>
            <a:pPr>
              <a:defRPr/>
            </a:pPr>
            <a:endParaRPr lang="en-US" dirty="0"/>
          </a:p>
          <a:p>
            <a:pPr>
              <a:defRPr/>
            </a:pPr>
            <a:r>
              <a:rPr lang="en-US" b="1" u="sng" dirty="0" smtClean="0"/>
              <a:t>Ask:</a:t>
            </a:r>
          </a:p>
          <a:p>
            <a:pPr marL="165766" indent="-165766">
              <a:buFont typeface="Arial" panose="020B0604020202020204" pitchFamily="34" charset="0"/>
              <a:buChar char="•"/>
              <a:defRPr/>
            </a:pPr>
            <a:r>
              <a:rPr lang="en-US" dirty="0" smtClean="0"/>
              <a:t>Do you have another other suggests about how to set up the meeting?</a:t>
            </a:r>
          </a:p>
          <a:p>
            <a:pPr>
              <a:defRPr/>
            </a:pPr>
            <a:r>
              <a:rPr lang="en-US" dirty="0" smtClean="0"/>
              <a:t> </a:t>
            </a:r>
          </a:p>
        </p:txBody>
      </p:sp>
    </p:spTree>
    <p:extLst>
      <p:ext uri="{BB962C8B-B14F-4D97-AF65-F5344CB8AC3E}">
        <p14:creationId xmlns:p14="http://schemas.microsoft.com/office/powerpoint/2010/main" val="34888220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 y="433388"/>
            <a:ext cx="4654550" cy="3490912"/>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When you prepare</a:t>
            </a:r>
            <a:r>
              <a:rPr lang="en-US" baseline="0" dirty="0" smtClean="0"/>
              <a:t> for the meeting it is a good idea to print out any supporting documentation you may need to give the employee.  The following links contain information that may help you </a:t>
            </a:r>
            <a:r>
              <a:rPr lang="en-US" dirty="0" smtClean="0"/>
              <a:t>provide you employee with information:</a:t>
            </a:r>
            <a:endParaRPr lang="en-US" baseline="0" dirty="0" smtClean="0"/>
          </a:p>
          <a:p>
            <a:endParaRPr lang="en-US" dirty="0" smtClean="0"/>
          </a:p>
          <a:p>
            <a:pPr marL="171684" indent="-171684">
              <a:buFont typeface="Arial" panose="020B0604020202020204" pitchFamily="34" charset="0"/>
              <a:buChar char="•"/>
            </a:pPr>
            <a:r>
              <a:rPr lang="en-US" dirty="0" smtClean="0"/>
              <a:t>State</a:t>
            </a:r>
            <a:r>
              <a:rPr lang="en-US" baseline="0" dirty="0" smtClean="0"/>
              <a:t> Personnel Rules can be found at: https://www.colorado.gov/pacific/spb/rules </a:t>
            </a:r>
          </a:p>
          <a:p>
            <a:pPr marL="171684" indent="-171684">
              <a:buFont typeface="Arial" panose="020B0604020202020204" pitchFamily="34" charset="0"/>
              <a:buChar char="•"/>
            </a:pPr>
            <a:r>
              <a:rPr lang="en-US" baseline="0" dirty="0" smtClean="0"/>
              <a:t>CDOT Policy and Procedural directives can be found at: http://intranet.dot.state.co.us/resources/policy-procedure/policy-and-procedural-directives</a:t>
            </a:r>
          </a:p>
          <a:p>
            <a:pPr marL="171684" indent="-171684">
              <a:buFont typeface="Arial" panose="020B0604020202020204" pitchFamily="34" charset="0"/>
              <a:buChar char="•"/>
            </a:pPr>
            <a:r>
              <a:rPr lang="en-US" baseline="0" dirty="0" smtClean="0"/>
              <a:t>Position Descriptions can be found at: http://intranet.dot.state.co.us/employees/cdot-positions/position-documents</a:t>
            </a:r>
          </a:p>
          <a:p>
            <a:pPr marL="171684" indent="-171684">
              <a:buFont typeface="Arial" panose="020B0604020202020204" pitchFamily="34" charset="0"/>
              <a:buChar char="•"/>
            </a:pPr>
            <a:endParaRPr lang="en-US" baseline="0" dirty="0" smtClean="0"/>
          </a:p>
          <a:p>
            <a:pPr marL="171684" indent="-171684">
              <a:buFont typeface="Arial" panose="020B0604020202020204"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44</a:t>
            </a:fld>
            <a:endParaRPr lang="en-US" dirty="0"/>
          </a:p>
        </p:txBody>
      </p:sp>
      <p:sp>
        <p:nvSpPr>
          <p:cNvPr id="5" name="Notes Placeholder 2"/>
          <p:cNvSpPr txBox="1">
            <a:spLocks/>
          </p:cNvSpPr>
          <p:nvPr/>
        </p:nvSpPr>
        <p:spPr bwMode="auto">
          <a:xfrm>
            <a:off x="4956558" y="666107"/>
            <a:ext cx="1812801" cy="8041666"/>
          </a:xfrm>
          <a:prstGeom prst="rect">
            <a:avLst/>
          </a:prstGeom>
          <a:solidFill>
            <a:schemeClr val="lt1"/>
          </a:solidFill>
          <a:ln w="12700" cap="flat" cmpd="sng" algn="ctr">
            <a:noFill/>
            <a:prstDash val="solid"/>
          </a:ln>
          <a:effectLst/>
        </p:spPr>
        <p:txBody>
          <a:bodyPr vert="horz" wrap="square" lIns="90088" tIns="45045" rIns="90088" bIns="45045"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dirty="0"/>
          </a:p>
          <a:p>
            <a:r>
              <a:rPr lang="en-US" b="1" u="sng" dirty="0"/>
              <a:t>Explain:</a:t>
            </a:r>
          </a:p>
          <a:p>
            <a:pPr marL="165766" indent="-165766">
              <a:buFont typeface="Arial" panose="020B0604020202020204" pitchFamily="34" charset="0"/>
              <a:buChar char="•"/>
            </a:pPr>
            <a:r>
              <a:rPr lang="en-US" dirty="0"/>
              <a:t>The importance of documentation for all types of performance</a:t>
            </a:r>
          </a:p>
          <a:p>
            <a:pPr marL="165766" indent="-165766">
              <a:buFont typeface="Arial" panose="020B0604020202020204" pitchFamily="34" charset="0"/>
              <a:buChar char="•"/>
            </a:pPr>
            <a:r>
              <a:rPr lang="en-US" dirty="0"/>
              <a:t>This helps you to provide clear examples of their work performance</a:t>
            </a:r>
          </a:p>
          <a:p>
            <a:pPr marL="165766" indent="-165766">
              <a:buFont typeface="Arial" panose="020B0604020202020204" pitchFamily="34" charset="0"/>
              <a:buChar char="•"/>
            </a:pPr>
            <a:r>
              <a:rPr lang="en-US" dirty="0"/>
              <a:t>The difference between the PDF and the Performance </a:t>
            </a:r>
            <a:r>
              <a:rPr lang="en-US" dirty="0" smtClean="0"/>
              <a:t>log</a:t>
            </a:r>
          </a:p>
          <a:p>
            <a:pPr marL="165766" indent="-165766">
              <a:buFont typeface="Arial" panose="020B0604020202020204" pitchFamily="34" charset="0"/>
              <a:buChar char="•"/>
            </a:pPr>
            <a:endParaRPr lang="en-US" dirty="0"/>
          </a:p>
          <a:p>
            <a:r>
              <a:rPr lang="en-US" b="1" u="sng" dirty="0" smtClean="0"/>
              <a:t>Tell:</a:t>
            </a:r>
          </a:p>
          <a:p>
            <a:pPr marL="165766" indent="-165766">
              <a:buFont typeface="Arial" panose="020B0604020202020204" pitchFamily="34" charset="0"/>
              <a:buChar char="•"/>
            </a:pPr>
            <a:r>
              <a:rPr lang="en-US" dirty="0" smtClean="0"/>
              <a:t>Participants that in addition to their note they can also print out documentation about policy, procedures and other work documents</a:t>
            </a:r>
            <a:endParaRPr lang="en-US" dirty="0"/>
          </a:p>
        </p:txBody>
      </p:sp>
    </p:spTree>
    <p:extLst>
      <p:ext uri="{BB962C8B-B14F-4D97-AF65-F5344CB8AC3E}">
        <p14:creationId xmlns:p14="http://schemas.microsoft.com/office/powerpoint/2010/main" val="18963831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 y="433388"/>
            <a:ext cx="4654550" cy="3490912"/>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Before</a:t>
            </a:r>
            <a:r>
              <a:rPr lang="en-US" baseline="0" dirty="0" smtClean="0"/>
              <a:t> you meet with the employee to have a discussion about their performance it is best to prepare for the conversation.  While this may sound like common sense many time this is done and we fall into the same traps.  </a:t>
            </a:r>
          </a:p>
          <a:p>
            <a:endParaRPr lang="en-US" baseline="0" dirty="0" smtClean="0"/>
          </a:p>
          <a:p>
            <a:r>
              <a:rPr lang="en-US" b="1" baseline="0" dirty="0" smtClean="0"/>
              <a:t>Buttons you Might Push </a:t>
            </a:r>
            <a:r>
              <a:rPr lang="en-US" baseline="0" dirty="0" smtClean="0"/>
              <a:t>– Think about what you know about your employee and their personal history.  What are you going to talk about that may press buttons?  Think about ways you can get your point across without pressing any buttons.  In other words, how can you redirect the conversation so it does not become about this topic.  For example, if you had two employees (Mark and David) who were not getting along.  Mark has an argument with another employee and you need to discuss his ability to work with other employees.  In this example you might not want to use David as an example and depersonalize it.  If Mark were to bring the topic of David up, then you would be prepared to redirect the conversation to be about Mark’s behavior.</a:t>
            </a:r>
          </a:p>
          <a:p>
            <a:endParaRPr lang="en-US" baseline="0" dirty="0" smtClean="0"/>
          </a:p>
          <a:p>
            <a:r>
              <a:rPr lang="en-US" b="1" dirty="0" smtClean="0"/>
              <a:t>Assumptions</a:t>
            </a:r>
            <a:r>
              <a:rPr lang="en-US" dirty="0" smtClean="0"/>
              <a:t> –</a:t>
            </a:r>
            <a:r>
              <a:rPr lang="en-US" baseline="0" dirty="0" smtClean="0"/>
              <a:t> It is possible for you to have assumptions about the behavior of an employee.  When you go into the meeting it is best to ask questions instead of stating assumptions.  For example you might be assuming that this is something that the employee has control of in the first place.  There could be a life event, such as a sick child or spouse, that is the cause of the employee being late.  If this is the case, then you should be connecting them to the FMLA coordinator and having a different conversation with the employee.</a:t>
            </a:r>
          </a:p>
          <a:p>
            <a:endParaRPr lang="en-US" baseline="0" dirty="0" smtClean="0"/>
          </a:p>
          <a:p>
            <a:r>
              <a:rPr lang="en-US" b="1" i="1" baseline="0" dirty="0" smtClean="0"/>
              <a:t>Continued on next page</a:t>
            </a:r>
          </a:p>
        </p:txBody>
      </p:sp>
      <p:sp>
        <p:nvSpPr>
          <p:cNvPr id="4" name="Slide Number Placeholder 3"/>
          <p:cNvSpPr>
            <a:spLocks noGrp="1"/>
          </p:cNvSpPr>
          <p:nvPr>
            <p:ph type="sldNum" sz="quarter" idx="10"/>
          </p:nvPr>
        </p:nvSpPr>
        <p:spPr/>
        <p:txBody>
          <a:bodyPr/>
          <a:lstStyle/>
          <a:p>
            <a:fld id="{CA846680-62A7-41C5-A79F-706D29C4710E}" type="slidenum">
              <a:rPr lang="en-US" smtClean="0"/>
              <a:pPr/>
              <a:t>45</a:t>
            </a:fld>
            <a:endParaRPr lang="en-US" dirty="0"/>
          </a:p>
        </p:txBody>
      </p:sp>
      <p:sp>
        <p:nvSpPr>
          <p:cNvPr id="5" name="Notes Placeholder 2"/>
          <p:cNvSpPr txBox="1">
            <a:spLocks/>
          </p:cNvSpPr>
          <p:nvPr/>
        </p:nvSpPr>
        <p:spPr bwMode="auto">
          <a:xfrm>
            <a:off x="4991326" y="657328"/>
            <a:ext cx="1812801" cy="8041666"/>
          </a:xfrm>
          <a:prstGeom prst="rect">
            <a:avLst/>
          </a:prstGeom>
          <a:solidFill>
            <a:schemeClr val="lt1"/>
          </a:solidFill>
          <a:ln w="12700" cap="flat" cmpd="sng" algn="ctr">
            <a:noFill/>
            <a:prstDash val="solid"/>
          </a:ln>
          <a:effectLst/>
        </p:spPr>
        <p:txBody>
          <a:bodyPr vert="horz" wrap="square" lIns="90088" tIns="45045" rIns="90088" bIns="45045"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1527" indent="-221527">
              <a:defRPr/>
            </a:pPr>
            <a:endParaRPr lang="en-US" dirty="0" smtClean="0"/>
          </a:p>
          <a:p>
            <a:pPr marL="221527" indent="-221527">
              <a:defRPr/>
            </a:pPr>
            <a:r>
              <a:rPr lang="en-US" b="1" u="sng" dirty="0" smtClean="0"/>
              <a:t>Tell:</a:t>
            </a:r>
          </a:p>
          <a:p>
            <a:pPr marL="221527" indent="-221527">
              <a:buFont typeface="Arial" panose="020B0604020202020204" pitchFamily="34" charset="0"/>
              <a:buChar char="•"/>
              <a:defRPr/>
            </a:pPr>
            <a:r>
              <a:rPr lang="en-US" dirty="0" smtClean="0"/>
              <a:t>Participants the importance of being prepared for the meeting</a:t>
            </a:r>
          </a:p>
          <a:p>
            <a:pPr marL="221527" indent="-221527">
              <a:buFont typeface="Arial" panose="020B0604020202020204" pitchFamily="34" charset="0"/>
              <a:buChar char="•"/>
              <a:defRPr/>
            </a:pPr>
            <a:r>
              <a:rPr lang="en-US" dirty="0" smtClean="0"/>
              <a:t>Participants not to assume what occurred and to keep their mind open</a:t>
            </a:r>
          </a:p>
          <a:p>
            <a:pPr>
              <a:defRPr/>
            </a:pPr>
            <a:endParaRPr lang="en-US" dirty="0"/>
          </a:p>
          <a:p>
            <a:pPr>
              <a:defRPr/>
            </a:pPr>
            <a:r>
              <a:rPr lang="en-US" b="1" u="sng" dirty="0" smtClean="0"/>
              <a:t>Review:</a:t>
            </a:r>
          </a:p>
          <a:p>
            <a:pPr marL="165766" indent="-165766">
              <a:buFont typeface="Arial" panose="020B0604020202020204" pitchFamily="34" charset="0"/>
              <a:buChar char="•"/>
              <a:defRPr/>
            </a:pPr>
            <a:r>
              <a:rPr lang="en-US" dirty="0" smtClean="0"/>
              <a:t>Each of the bullet points and provide examples from your own experience or from the examples in the notes section</a:t>
            </a:r>
            <a:endParaRPr lang="en-US" dirty="0"/>
          </a:p>
          <a:p>
            <a:pPr>
              <a:defRPr/>
            </a:pPr>
            <a:endParaRPr lang="en-US" dirty="0" smtClean="0"/>
          </a:p>
          <a:p>
            <a:pPr>
              <a:defRPr/>
            </a:pPr>
            <a:r>
              <a:rPr lang="en-US" b="1" u="sng" dirty="0" smtClean="0"/>
              <a:t>Connect:</a:t>
            </a:r>
          </a:p>
          <a:p>
            <a:pPr marL="165766" indent="-165766">
              <a:buFont typeface="Arial" panose="020B0604020202020204" pitchFamily="34" charset="0"/>
              <a:buChar char="•"/>
              <a:defRPr/>
            </a:pPr>
            <a:r>
              <a:rPr lang="en-US" dirty="0" smtClean="0"/>
              <a:t>How the actions of the supervisor towards the employee can make the problem worse</a:t>
            </a:r>
          </a:p>
          <a:p>
            <a:pPr>
              <a:defRPr/>
            </a:pPr>
            <a:endParaRPr lang="en-US" dirty="0"/>
          </a:p>
          <a:p>
            <a:pPr>
              <a:defRPr/>
            </a:pPr>
            <a:r>
              <a:rPr lang="en-US" b="1" u="sng" dirty="0" smtClean="0"/>
              <a:t>Ask:</a:t>
            </a:r>
            <a:endParaRPr lang="en-US" b="1" u="sng" dirty="0"/>
          </a:p>
          <a:p>
            <a:pPr marL="165766" indent="-165766">
              <a:buFont typeface="Arial" panose="020B0604020202020204" pitchFamily="34" charset="0"/>
              <a:buChar char="•"/>
              <a:defRPr/>
            </a:pPr>
            <a:r>
              <a:rPr lang="en-US" dirty="0" smtClean="0"/>
              <a:t>Are there any other things you have tried that worked?</a:t>
            </a:r>
          </a:p>
          <a:p>
            <a:pPr marL="165766" indent="-165766">
              <a:buFont typeface="Arial" panose="020B0604020202020204" pitchFamily="34" charset="0"/>
              <a:buChar char="•"/>
              <a:defRPr/>
            </a:pPr>
            <a:endParaRPr lang="en-US" dirty="0" smtClean="0"/>
          </a:p>
        </p:txBody>
      </p:sp>
    </p:spTree>
    <p:extLst>
      <p:ext uri="{BB962C8B-B14F-4D97-AF65-F5344CB8AC3E}">
        <p14:creationId xmlns:p14="http://schemas.microsoft.com/office/powerpoint/2010/main" val="24907645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2499" y="448482"/>
            <a:ext cx="4661710" cy="8514707"/>
          </a:xfrm>
        </p:spPr>
        <p:txBody>
          <a:bodyPr/>
          <a:lstStyle/>
          <a:p>
            <a:r>
              <a:rPr lang="en-US" b="1" i="1" dirty="0" smtClean="0"/>
              <a:t>Continued from previous page</a:t>
            </a:r>
          </a:p>
          <a:p>
            <a:endParaRPr lang="en-US" baseline="0" dirty="0" smtClean="0"/>
          </a:p>
          <a:p>
            <a:r>
              <a:rPr lang="en-US" b="1" baseline="0" dirty="0" smtClean="0"/>
              <a:t>Check you Attitude </a:t>
            </a:r>
            <a:r>
              <a:rPr lang="en-US" baseline="0" dirty="0" smtClean="0"/>
              <a:t>– There are times when you might be frustrated by the actions of an employee.  Before having a difficult meeting, ask yourself is there something you can change that can make it easier.  For example, looking forward to taking action towards a solution instead of dreading talking to the employee.  </a:t>
            </a:r>
          </a:p>
          <a:p>
            <a:endParaRPr lang="en-US" b="1" baseline="0" dirty="0" smtClean="0"/>
          </a:p>
          <a:p>
            <a:pPr defTabSz="915648">
              <a:defRPr/>
            </a:pPr>
            <a:r>
              <a:rPr lang="en-US" b="1" dirty="0"/>
              <a:t>Reframe the “Opponent” as a Partner </a:t>
            </a:r>
            <a:r>
              <a:rPr lang="en-US" dirty="0"/>
              <a:t>– It is natural to think of an employee as an opponent when there is the need to have a difficult conversation. </a:t>
            </a:r>
            <a:r>
              <a:rPr lang="en-US" dirty="0" smtClean="0"/>
              <a:t>Instead remind yourself they </a:t>
            </a:r>
            <a:r>
              <a:rPr lang="en-US" dirty="0"/>
              <a:t>are a member of your team and as such you can ask them for solutions to the problem behavior.  In many </a:t>
            </a:r>
            <a:r>
              <a:rPr lang="en-US" dirty="0" smtClean="0"/>
              <a:t>cases, </a:t>
            </a:r>
            <a:r>
              <a:rPr lang="en-US" dirty="0"/>
              <a:t>this may help you reach a solution that you would not have come up with by yourself and it is more effective for the employee as they have been brought into the process of creating a solution.  By thinking of the employee as a partner you also eliminate the need for you to “win” and the employee “lose” and changes the conversation you have with the employee.  </a:t>
            </a:r>
          </a:p>
          <a:p>
            <a:endParaRPr lang="en-US"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46</a:t>
            </a:fld>
            <a:endParaRPr lang="en-US" dirty="0"/>
          </a:p>
        </p:txBody>
      </p:sp>
    </p:spTree>
    <p:extLst>
      <p:ext uri="{BB962C8B-B14F-4D97-AF65-F5344CB8AC3E}">
        <p14:creationId xmlns:p14="http://schemas.microsoft.com/office/powerpoint/2010/main" val="9557069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 y="433388"/>
            <a:ext cx="4654550" cy="3490912"/>
          </a:xfrm>
        </p:spPr>
      </p:sp>
      <p:sp>
        <p:nvSpPr>
          <p:cNvPr id="3" name="Notes Placeholder 2"/>
          <p:cNvSpPr>
            <a:spLocks noGrp="1"/>
          </p:cNvSpPr>
          <p:nvPr>
            <p:ph type="body" idx="1"/>
          </p:nvPr>
        </p:nvSpPr>
        <p:spPr/>
        <p:txBody>
          <a:bodyPr>
            <a:normAutofit lnSpcReduction="10000"/>
          </a:bodyPr>
          <a:lstStyle/>
          <a:p>
            <a:r>
              <a:rPr lang="en-US" dirty="0" smtClean="0"/>
              <a:t>Notes:</a:t>
            </a:r>
          </a:p>
          <a:p>
            <a:endParaRPr lang="en-US" dirty="0" smtClean="0"/>
          </a:p>
          <a:p>
            <a:r>
              <a:rPr lang="en-US" dirty="0" smtClean="0"/>
              <a:t>When coaching</a:t>
            </a:r>
            <a:r>
              <a:rPr lang="en-US" baseline="0" dirty="0" smtClean="0"/>
              <a:t> an employee on their</a:t>
            </a:r>
            <a:r>
              <a:rPr lang="en-US" dirty="0" smtClean="0"/>
              <a:t> behavior, the</a:t>
            </a:r>
            <a:r>
              <a:rPr lang="en-US" baseline="0" dirty="0" smtClean="0"/>
              <a:t> best way to remember what to do is to use the acronym W.I.T.S, which stand for Why, Immediate, Think Small, Specific.  </a:t>
            </a:r>
          </a:p>
          <a:p>
            <a:endParaRPr lang="en-US" baseline="0" dirty="0" smtClean="0"/>
          </a:p>
          <a:p>
            <a:r>
              <a:rPr lang="en-US" b="1" baseline="0" dirty="0" smtClean="0"/>
              <a:t>Why</a:t>
            </a:r>
            <a:r>
              <a:rPr lang="en-US" baseline="0" dirty="0" smtClean="0"/>
              <a:t> – When you provide feedback to the employee they need to understand </a:t>
            </a:r>
            <a:r>
              <a:rPr lang="en-US" i="1" baseline="0" dirty="0" smtClean="0"/>
              <a:t>why</a:t>
            </a:r>
            <a:r>
              <a:rPr lang="en-US" baseline="0" dirty="0" smtClean="0"/>
              <a:t> they need to change their behavior.   By explaining how their behavior impacts their Coworkers, Maintenance, or CDOT you are creating motivation to change.</a:t>
            </a:r>
          </a:p>
          <a:p>
            <a:endParaRPr lang="en-US" baseline="0" dirty="0" smtClean="0"/>
          </a:p>
          <a:p>
            <a:r>
              <a:rPr lang="en-US" b="1" baseline="0" dirty="0" smtClean="0"/>
              <a:t>Immediate</a:t>
            </a:r>
            <a:r>
              <a:rPr lang="en-US" baseline="0" dirty="0" smtClean="0"/>
              <a:t> – Try and provide the coaching to the employee as close to the event as possible.  However, you do want to allow yourself time to document the behavior, prepare for the conversation.  Additionally, it is important to have the conversation in a private place and this may take time if the person is working as part of a road crew.  </a:t>
            </a:r>
          </a:p>
          <a:p>
            <a:endParaRPr lang="en-US" baseline="0" dirty="0" smtClean="0"/>
          </a:p>
          <a:p>
            <a:r>
              <a:rPr lang="en-US" b="1" baseline="0" dirty="0" smtClean="0"/>
              <a:t>Think Small </a:t>
            </a:r>
            <a:r>
              <a:rPr lang="en-US" baseline="0" dirty="0" smtClean="0"/>
              <a:t>– Coaching can be for both good behavior and undesirable behavior.  When you provide feedback think about the chain of events.  Thinking to bring an additional tool can make the difference between the project taking a couple of hours or a day.</a:t>
            </a:r>
          </a:p>
          <a:p>
            <a:endParaRPr lang="en-US" baseline="0" dirty="0" smtClean="0"/>
          </a:p>
          <a:p>
            <a:r>
              <a:rPr lang="en-US" b="1" dirty="0" smtClean="0"/>
              <a:t>Specific</a:t>
            </a:r>
            <a:r>
              <a:rPr lang="en-US" dirty="0" smtClean="0"/>
              <a:t> – When you are</a:t>
            </a:r>
            <a:r>
              <a:rPr lang="en-US" baseline="0" dirty="0" smtClean="0"/>
              <a:t> coaching an employee tell them specifically what they have done right or wrong.  For example, instead of saying, “great job this week” you could say, “I noticed that this week you took an extra tool with you, this made a difference in completing the project on time.  Great job on thinking ahead and being proactive!”  In addition to letting your employees know they are doing right.  It is a great management tool to let them know you are paying attention to the work they are doing.</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47</a:t>
            </a:fld>
            <a:endParaRPr lang="en-US" dirty="0"/>
          </a:p>
        </p:txBody>
      </p:sp>
      <p:sp>
        <p:nvSpPr>
          <p:cNvPr id="5" name="Notes Placeholder 2"/>
          <p:cNvSpPr txBox="1">
            <a:spLocks/>
          </p:cNvSpPr>
          <p:nvPr/>
        </p:nvSpPr>
        <p:spPr bwMode="auto">
          <a:xfrm>
            <a:off x="4965251" y="666107"/>
            <a:ext cx="1812801" cy="8041666"/>
          </a:xfrm>
          <a:prstGeom prst="rect">
            <a:avLst/>
          </a:prstGeom>
          <a:solidFill>
            <a:schemeClr val="lt1"/>
          </a:solidFill>
          <a:ln w="12700" cap="flat" cmpd="sng" algn="ctr">
            <a:noFill/>
            <a:prstDash val="solid"/>
          </a:ln>
          <a:effectLst/>
        </p:spPr>
        <p:txBody>
          <a:bodyPr vert="horz" wrap="square" lIns="90088" tIns="45045" rIns="90088" bIns="45045"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b="1" u="sng" dirty="0" smtClean="0"/>
          </a:p>
          <a:p>
            <a:r>
              <a:rPr lang="en-US" b="1" u="sng" dirty="0" smtClean="0"/>
              <a:t>Review</a:t>
            </a:r>
            <a:r>
              <a:rPr lang="en-US" b="1" u="sng" dirty="0"/>
              <a:t>:</a:t>
            </a:r>
          </a:p>
          <a:p>
            <a:pPr marL="165766" indent="-165766">
              <a:buFont typeface="Arial" panose="020B0604020202020204" pitchFamily="34" charset="0"/>
              <a:buChar char="•"/>
            </a:pPr>
            <a:r>
              <a:rPr lang="en-US" dirty="0"/>
              <a:t>When meeting about the </a:t>
            </a:r>
            <a:r>
              <a:rPr lang="en-US" dirty="0" smtClean="0"/>
              <a:t>performance of an employee </a:t>
            </a:r>
            <a:r>
              <a:rPr lang="en-US" dirty="0"/>
              <a:t>the employee may be defensive</a:t>
            </a:r>
          </a:p>
          <a:p>
            <a:pPr marL="165766" indent="-165766">
              <a:buFont typeface="Arial" panose="020B0604020202020204" pitchFamily="34" charset="0"/>
              <a:buChar char="•"/>
            </a:pPr>
            <a:r>
              <a:rPr lang="en-US" dirty="0"/>
              <a:t>During the meeting with the employee always be prepared </a:t>
            </a:r>
          </a:p>
          <a:p>
            <a:pPr marL="165766" indent="-165766">
              <a:buFont typeface="Arial" panose="020B0604020202020204" pitchFamily="34" charset="0"/>
              <a:buChar char="•"/>
            </a:pPr>
            <a:r>
              <a:rPr lang="en-US" dirty="0"/>
              <a:t>To ensure the best outcome use this acronym when you are providing feedback to the employee</a:t>
            </a:r>
          </a:p>
          <a:p>
            <a:pPr marL="165766" indent="-165766">
              <a:buFont typeface="Arial" panose="020B0604020202020204" pitchFamily="34" charset="0"/>
              <a:buChar char="•"/>
            </a:pPr>
            <a:r>
              <a:rPr lang="en-US" dirty="0"/>
              <a:t>Paraphrase the bullets and the notes to explain the acronym </a:t>
            </a:r>
            <a:endParaRPr lang="en-US" dirty="0" smtClean="0"/>
          </a:p>
          <a:p>
            <a:pPr marL="165766" indent="-165766">
              <a:buFont typeface="Arial" panose="020B0604020202020204" pitchFamily="34" charset="0"/>
              <a:buChar char="•"/>
            </a:pPr>
            <a:endParaRPr lang="en-US" dirty="0"/>
          </a:p>
          <a:p>
            <a:r>
              <a:rPr lang="en-US" b="1" u="sng" dirty="0" smtClean="0"/>
              <a:t>Tell:</a:t>
            </a:r>
          </a:p>
          <a:p>
            <a:pPr marL="165766" indent="-165766">
              <a:buFont typeface="Arial" panose="020B0604020202020204" pitchFamily="34" charset="0"/>
              <a:buChar char="•"/>
            </a:pPr>
            <a:r>
              <a:rPr lang="en-US" dirty="0" smtClean="0"/>
              <a:t>Participants the importance of documentation in being specific</a:t>
            </a:r>
            <a:endParaRPr lang="en-US" dirty="0"/>
          </a:p>
        </p:txBody>
      </p:sp>
    </p:spTree>
    <p:extLst>
      <p:ext uri="{BB962C8B-B14F-4D97-AF65-F5344CB8AC3E}">
        <p14:creationId xmlns:p14="http://schemas.microsoft.com/office/powerpoint/2010/main" val="36653642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 y="433388"/>
            <a:ext cx="4654550" cy="3490912"/>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Using the</a:t>
            </a:r>
            <a:r>
              <a:rPr lang="en-US" baseline="0" dirty="0" smtClean="0"/>
              <a:t> W.I.T.S discuss how you talk to the employee about the scenario.  </a:t>
            </a:r>
          </a:p>
          <a:p>
            <a:endParaRPr lang="en-US" baseline="0" dirty="0" smtClean="0"/>
          </a:p>
          <a:p>
            <a:r>
              <a:rPr lang="en-US" b="1" baseline="0" dirty="0" smtClean="0"/>
              <a:t>Why</a:t>
            </a:r>
            <a:r>
              <a:rPr lang="en-US" baseline="0" dirty="0" smtClean="0"/>
              <a:t> – When you provide feedback to the employee they need to understand </a:t>
            </a:r>
            <a:r>
              <a:rPr lang="en-US" i="1" baseline="0" dirty="0" smtClean="0"/>
              <a:t>why</a:t>
            </a:r>
            <a:r>
              <a:rPr lang="en-US" baseline="0" dirty="0" smtClean="0"/>
              <a:t> they need to change their behavior.  By explaining how their behavior impacts their Coworkers, Maintenance, or CDOT you are creating motivation to change.</a:t>
            </a:r>
          </a:p>
          <a:p>
            <a:pPr>
              <a:lnSpc>
                <a:spcPct val="200000"/>
              </a:lnSpc>
            </a:pPr>
            <a:r>
              <a:rPr lang="en-US" baseline="0" dirty="0" smtClean="0"/>
              <a:t>________________________________________________________________________________________________________________________________  </a:t>
            </a:r>
          </a:p>
          <a:p>
            <a:pPr>
              <a:lnSpc>
                <a:spcPct val="200000"/>
              </a:lnSpc>
            </a:pPr>
            <a:r>
              <a:rPr lang="en-US" baseline="0" dirty="0" smtClean="0"/>
              <a:t>________________________________________________________________</a:t>
            </a:r>
          </a:p>
          <a:p>
            <a:pPr>
              <a:lnSpc>
                <a:spcPct val="200000"/>
              </a:lnSpc>
            </a:pPr>
            <a:endParaRPr lang="en-US" baseline="0" dirty="0" smtClean="0"/>
          </a:p>
          <a:p>
            <a:r>
              <a:rPr lang="en-US" b="1" baseline="0" dirty="0" smtClean="0"/>
              <a:t>Immediate</a:t>
            </a:r>
            <a:r>
              <a:rPr lang="en-US" baseline="0" dirty="0" smtClean="0"/>
              <a:t> – Try and provide the coaching to the employee as close to the event as possible.  Is this the type of event that can wait?  What kind of events should not?</a:t>
            </a:r>
            <a:endParaRPr lang="en-US" dirty="0"/>
          </a:p>
          <a:p>
            <a:pPr>
              <a:lnSpc>
                <a:spcPct val="200000"/>
              </a:lnSpc>
            </a:pPr>
            <a:r>
              <a:rPr lang="en-US" dirty="0" smtClean="0"/>
              <a:t>________________________________________________________________________________________________________________________________</a:t>
            </a:r>
            <a:endParaRPr lang="en-US" dirty="0"/>
          </a:p>
          <a:p>
            <a:pPr>
              <a:lnSpc>
                <a:spcPct val="200000"/>
              </a:lnSpc>
            </a:pPr>
            <a:r>
              <a:rPr lang="en-US" dirty="0" smtClean="0"/>
              <a:t>________________________________________________________________</a:t>
            </a:r>
            <a:endParaRPr lang="en-US" dirty="0"/>
          </a:p>
          <a:p>
            <a:endParaRPr lang="en-US" dirty="0"/>
          </a:p>
          <a:p>
            <a:r>
              <a:rPr lang="en-US" b="1" i="1" baseline="0" dirty="0" smtClean="0"/>
              <a:t>Continued</a:t>
            </a:r>
            <a:r>
              <a:rPr lang="en-US" b="1" i="1" dirty="0" smtClean="0"/>
              <a:t> on next page</a:t>
            </a:r>
            <a:endParaRPr lang="en-US" b="1" i="1"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48</a:t>
            </a:fld>
            <a:endParaRPr lang="en-US" dirty="0"/>
          </a:p>
        </p:txBody>
      </p:sp>
      <p:sp>
        <p:nvSpPr>
          <p:cNvPr id="5" name="Notes Placeholder 2"/>
          <p:cNvSpPr txBox="1">
            <a:spLocks/>
          </p:cNvSpPr>
          <p:nvPr/>
        </p:nvSpPr>
        <p:spPr bwMode="auto">
          <a:xfrm>
            <a:off x="4973943" y="674885"/>
            <a:ext cx="1812801" cy="8041666"/>
          </a:xfrm>
          <a:prstGeom prst="rect">
            <a:avLst/>
          </a:prstGeom>
          <a:solidFill>
            <a:schemeClr val="lt1"/>
          </a:solidFill>
          <a:ln w="12700" cap="flat" cmpd="sng" algn="ctr">
            <a:noFill/>
            <a:prstDash val="solid"/>
          </a:ln>
          <a:effectLst/>
        </p:spPr>
        <p:txBody>
          <a:bodyPr vert="horz" wrap="square" lIns="90088" tIns="45045" rIns="90088" bIns="45045"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b="1" u="sng" dirty="0" smtClean="0"/>
          </a:p>
          <a:p>
            <a:r>
              <a:rPr lang="en-US" b="1" u="sng" dirty="0" smtClean="0"/>
              <a:t>Review</a:t>
            </a:r>
            <a:r>
              <a:rPr lang="en-US" b="1" u="sng" dirty="0"/>
              <a:t>:</a:t>
            </a:r>
          </a:p>
          <a:p>
            <a:pPr marL="165766" indent="-165766">
              <a:buFont typeface="Arial" panose="020B0604020202020204" pitchFamily="34" charset="0"/>
              <a:buChar char="•"/>
            </a:pPr>
            <a:r>
              <a:rPr lang="en-US" dirty="0"/>
              <a:t>When meeting about the </a:t>
            </a:r>
            <a:r>
              <a:rPr lang="en-US" dirty="0" smtClean="0"/>
              <a:t>performance of an employee </a:t>
            </a:r>
            <a:r>
              <a:rPr lang="en-US" dirty="0"/>
              <a:t>the employee may be defensive</a:t>
            </a:r>
          </a:p>
          <a:p>
            <a:pPr marL="165766" indent="-165766">
              <a:buFont typeface="Arial" panose="020B0604020202020204" pitchFamily="34" charset="0"/>
              <a:buChar char="•"/>
            </a:pPr>
            <a:r>
              <a:rPr lang="en-US" dirty="0"/>
              <a:t>During the meeting with the employee always be prepared </a:t>
            </a:r>
          </a:p>
          <a:p>
            <a:pPr marL="165766" indent="-165766">
              <a:buFont typeface="Arial" panose="020B0604020202020204" pitchFamily="34" charset="0"/>
              <a:buChar char="•"/>
            </a:pPr>
            <a:r>
              <a:rPr lang="en-US" dirty="0"/>
              <a:t>To ensure the best outcome use this acronym when you are providing feedback to the employee</a:t>
            </a:r>
          </a:p>
          <a:p>
            <a:pPr marL="165766" indent="-165766">
              <a:buFont typeface="Arial" panose="020B0604020202020204" pitchFamily="34" charset="0"/>
              <a:buChar char="•"/>
            </a:pPr>
            <a:r>
              <a:rPr lang="en-US" dirty="0"/>
              <a:t>Paraphrase the bullets and the notes to explain the acronym </a:t>
            </a:r>
            <a:endParaRPr lang="en-US" dirty="0" smtClean="0"/>
          </a:p>
          <a:p>
            <a:pPr marL="165766" indent="-165766">
              <a:buFont typeface="Arial" panose="020B0604020202020204" pitchFamily="34" charset="0"/>
              <a:buChar char="•"/>
            </a:pPr>
            <a:endParaRPr lang="en-US" dirty="0"/>
          </a:p>
          <a:p>
            <a:r>
              <a:rPr lang="en-US" b="1" u="sng" dirty="0" smtClean="0"/>
              <a:t>Tell:</a:t>
            </a:r>
          </a:p>
          <a:p>
            <a:pPr marL="165766" indent="-165766">
              <a:buFont typeface="Arial" panose="020B0604020202020204" pitchFamily="34" charset="0"/>
              <a:buChar char="•"/>
            </a:pPr>
            <a:r>
              <a:rPr lang="en-US" dirty="0" smtClean="0"/>
              <a:t>Participants the importance of documentation in being specific</a:t>
            </a:r>
            <a:endParaRPr lang="en-US" dirty="0"/>
          </a:p>
        </p:txBody>
      </p:sp>
    </p:spTree>
    <p:extLst>
      <p:ext uri="{BB962C8B-B14F-4D97-AF65-F5344CB8AC3E}">
        <p14:creationId xmlns:p14="http://schemas.microsoft.com/office/powerpoint/2010/main" val="2689021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2499" y="457826"/>
            <a:ext cx="4661710" cy="8505363"/>
          </a:xfrm>
        </p:spPr>
        <p:txBody>
          <a:bodyPr/>
          <a:lstStyle/>
          <a:p>
            <a:r>
              <a:rPr lang="en-US" b="1" i="1" dirty="0" smtClean="0"/>
              <a:t>Continued from previous page</a:t>
            </a:r>
          </a:p>
          <a:p>
            <a:endParaRPr lang="en-US" baseline="0" dirty="0" smtClean="0"/>
          </a:p>
          <a:p>
            <a:r>
              <a:rPr lang="en-US" b="1" baseline="0" dirty="0" smtClean="0"/>
              <a:t>Think Small </a:t>
            </a:r>
            <a:r>
              <a:rPr lang="en-US" baseline="0" dirty="0" smtClean="0"/>
              <a:t>– Provide details about the chain of the events.  </a:t>
            </a:r>
            <a:endParaRPr lang="en-US" dirty="0" smtClean="0"/>
          </a:p>
          <a:p>
            <a:pPr>
              <a:lnSpc>
                <a:spcPct val="200000"/>
              </a:lnSpc>
            </a:pPr>
            <a:r>
              <a:rPr lang="en-US" dirty="0" smtClean="0"/>
              <a:t>________________________________________________________________________________________________________________________________</a:t>
            </a:r>
          </a:p>
          <a:p>
            <a:endParaRPr lang="en-US" baseline="0" dirty="0" smtClean="0"/>
          </a:p>
          <a:p>
            <a:r>
              <a:rPr lang="en-US" baseline="0" dirty="0" smtClean="0"/>
              <a:t>________________________________________________________________</a:t>
            </a:r>
          </a:p>
          <a:p>
            <a:endParaRPr lang="en-US" baseline="0" dirty="0" smtClean="0"/>
          </a:p>
          <a:p>
            <a:endParaRPr lang="en-US" baseline="0" dirty="0" smtClean="0"/>
          </a:p>
          <a:p>
            <a:r>
              <a:rPr lang="en-US" b="1" dirty="0" smtClean="0"/>
              <a:t>Specific</a:t>
            </a:r>
            <a:r>
              <a:rPr lang="en-US" dirty="0" smtClean="0"/>
              <a:t> – When you are</a:t>
            </a:r>
            <a:r>
              <a:rPr lang="en-US" baseline="0" dirty="0" smtClean="0"/>
              <a:t> coaching an employee tell them specifically what they have done right or where they</a:t>
            </a:r>
            <a:r>
              <a:rPr lang="en-US" dirty="0" smtClean="0"/>
              <a:t> need to improve</a:t>
            </a:r>
            <a:r>
              <a:rPr lang="en-US" baseline="0" dirty="0" smtClean="0"/>
              <a:t>.  </a:t>
            </a:r>
            <a:endParaRPr lang="en-US" dirty="0" smtClean="0"/>
          </a:p>
          <a:p>
            <a:pPr>
              <a:lnSpc>
                <a:spcPct val="200000"/>
              </a:lnSpc>
            </a:pPr>
            <a:r>
              <a:rPr lang="en-US" dirty="0" smtClean="0"/>
              <a:t>________________________________________________________________________________________________________________________________</a:t>
            </a:r>
          </a:p>
          <a:p>
            <a:pPr>
              <a:lnSpc>
                <a:spcPct val="200000"/>
              </a:lnSpc>
            </a:pPr>
            <a:r>
              <a:rPr lang="en-US" dirty="0" smtClean="0"/>
              <a:t>________________________________________________________________</a:t>
            </a:r>
          </a:p>
          <a:p>
            <a:endParaRPr lang="en-US" baseline="0" dirty="0" smtClean="0"/>
          </a:p>
          <a:p>
            <a:pPr marL="171684" indent="-171684">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49</a:t>
            </a:fld>
            <a:endParaRPr lang="en-US" dirty="0"/>
          </a:p>
        </p:txBody>
      </p:sp>
    </p:spTree>
    <p:extLst>
      <p:ext uri="{BB962C8B-B14F-4D97-AF65-F5344CB8AC3E}">
        <p14:creationId xmlns:p14="http://schemas.microsoft.com/office/powerpoint/2010/main" val="64933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46050" y="433388"/>
            <a:ext cx="4654550" cy="3490912"/>
          </a:xfrm>
          <a:noFill/>
          <a:ln>
            <a:solidFill>
              <a:srgbClr val="000000"/>
            </a:solidFill>
            <a:miter lim="800000"/>
            <a:headEnd/>
            <a:tailEnd/>
          </a:ln>
        </p:spPr>
      </p:sp>
      <p:sp>
        <p:nvSpPr>
          <p:cNvPr id="61443" name="Notes Placeholder 2"/>
          <p:cNvSpPr>
            <a:spLocks noGrp="1"/>
          </p:cNvSpPr>
          <p:nvPr>
            <p:ph type="body" idx="1"/>
          </p:nvPr>
        </p:nvSpPr>
        <p:spPr bwMode="auto"/>
        <p:txBody>
          <a:bodyPr wrap="square" numCol="1" anchor="t" anchorCtr="0" compatLnSpc="1">
            <a:prstTxWarp prst="textNoShape">
              <a:avLst/>
            </a:prstTxWarp>
            <a:normAutofit/>
          </a:bodyPr>
          <a:lstStyle/>
          <a:p>
            <a:pPr>
              <a:defRPr/>
            </a:pPr>
            <a:r>
              <a:rPr lang="en-US" b="0" dirty="0" smtClean="0"/>
              <a:t>Notes:</a:t>
            </a:r>
          </a:p>
          <a:p>
            <a:pPr>
              <a:defRPr/>
            </a:pPr>
            <a:endParaRPr lang="en-US" b="0" dirty="0" smtClean="0"/>
          </a:p>
          <a:p>
            <a:pPr>
              <a:defRPr/>
            </a:pPr>
            <a:r>
              <a:rPr lang="en-US" b="0" dirty="0" smtClean="0"/>
              <a:t>The list on the slide above</a:t>
            </a:r>
            <a:r>
              <a:rPr lang="en-US" b="0" baseline="0" dirty="0" smtClean="0"/>
              <a:t> are the high level leaning objectives for this course.  Upon completing this course you should be familiar with the course and be able to perform all of the listed actions.  This slide repeats at the end of the course and you will be shown the course objectives again and can ask questions about anything you do not understand.</a:t>
            </a:r>
            <a:endParaRPr lang="en-US" b="0" dirty="0" smtClean="0"/>
          </a:p>
          <a:p>
            <a:pPr>
              <a:defRPr/>
            </a:pPr>
            <a:endParaRPr lang="en-US" b="0" dirty="0" smtClean="0"/>
          </a:p>
          <a:p>
            <a:pPr>
              <a:defRPr/>
            </a:pPr>
            <a:endParaRPr lang="en-US" b="0" dirty="0" smtClean="0"/>
          </a:p>
          <a:p>
            <a:pPr>
              <a:defRPr/>
            </a:pPr>
            <a:endParaRPr lang="en-US" b="0" dirty="0"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6D0CC2-4D05-424C-9583-1199117693C8}" type="slidenum">
              <a:rPr lang="en-US" smtClean="0"/>
              <a:pPr/>
              <a:t>5</a:t>
            </a:fld>
            <a:endParaRPr lang="en-US" dirty="0" smtClean="0"/>
          </a:p>
        </p:txBody>
      </p:sp>
      <p:sp>
        <p:nvSpPr>
          <p:cNvPr id="5" name="Notes Placeholder 2"/>
          <p:cNvSpPr txBox="1">
            <a:spLocks/>
          </p:cNvSpPr>
          <p:nvPr/>
        </p:nvSpPr>
        <p:spPr bwMode="auto">
          <a:xfrm>
            <a:off x="4973942" y="701219"/>
            <a:ext cx="1812801" cy="8041666"/>
          </a:xfrm>
          <a:prstGeom prst="rect">
            <a:avLst/>
          </a:prstGeom>
          <a:solidFill>
            <a:schemeClr val="lt1"/>
          </a:solidFill>
          <a:ln w="12700" cap="flat" cmpd="sng" algn="ctr">
            <a:noFill/>
            <a:prstDash val="solid"/>
          </a:ln>
          <a:effectLst/>
        </p:spPr>
        <p:txBody>
          <a:bodyPr vert="horz" wrap="square" lIns="90088" tIns="45045" rIns="90088" bIns="45045"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1527" indent="-221527">
              <a:defRPr/>
            </a:pPr>
            <a:endParaRPr lang="en-US" dirty="0" smtClean="0"/>
          </a:p>
          <a:p>
            <a:pPr>
              <a:defRPr/>
            </a:pPr>
            <a:r>
              <a:rPr lang="en-US" b="1" u="sng" dirty="0"/>
              <a:t>Explain:</a:t>
            </a:r>
          </a:p>
          <a:p>
            <a:pPr>
              <a:defRPr/>
            </a:pPr>
            <a:endParaRPr lang="en-US" b="1" dirty="0"/>
          </a:p>
          <a:p>
            <a:pPr marL="165766" indent="-165766">
              <a:buFont typeface="Arial" panose="020B0604020202020204" pitchFamily="34" charset="0"/>
              <a:buChar char="•"/>
              <a:defRPr/>
            </a:pPr>
            <a:r>
              <a:rPr lang="en-US" dirty="0"/>
              <a:t>The learning objectives are the take away for course</a:t>
            </a:r>
          </a:p>
          <a:p>
            <a:pPr>
              <a:defRPr/>
            </a:pPr>
            <a:endParaRPr lang="en-US" dirty="0"/>
          </a:p>
          <a:p>
            <a:pPr marL="165766" indent="-165766">
              <a:buFont typeface="Arial" panose="020B0604020202020204" pitchFamily="34" charset="0"/>
              <a:buChar char="•"/>
              <a:defRPr/>
            </a:pPr>
            <a:r>
              <a:rPr lang="en-US" dirty="0"/>
              <a:t>Paraphrase the bulleted list of the objectives from the slide</a:t>
            </a:r>
          </a:p>
          <a:p>
            <a:pPr>
              <a:defRPr/>
            </a:pPr>
            <a:endParaRPr lang="en-US" dirty="0"/>
          </a:p>
          <a:p>
            <a:pPr marL="165766" indent="-165766">
              <a:buFont typeface="Arial" panose="020B0604020202020204" pitchFamily="34" charset="0"/>
              <a:buChar char="•"/>
              <a:defRPr/>
            </a:pPr>
            <a:r>
              <a:rPr lang="en-US" dirty="0"/>
              <a:t>This slide repeats at the end of the course to verify the topics were covered </a:t>
            </a:r>
          </a:p>
          <a:p>
            <a:pPr>
              <a:defRPr/>
            </a:pPr>
            <a:endParaRPr lang="en-US" dirty="0" smtClean="0"/>
          </a:p>
          <a:p>
            <a:pPr>
              <a:defRPr/>
            </a:pPr>
            <a:endParaRPr lang="en-US" dirty="0" smtClean="0"/>
          </a:p>
        </p:txBody>
      </p:sp>
    </p:spTree>
    <p:extLst>
      <p:ext uri="{BB962C8B-B14F-4D97-AF65-F5344CB8AC3E}">
        <p14:creationId xmlns:p14="http://schemas.microsoft.com/office/powerpoint/2010/main" val="35152591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 y="433388"/>
            <a:ext cx="4654550" cy="3490912"/>
          </a:xfrm>
        </p:spPr>
      </p:sp>
      <p:sp>
        <p:nvSpPr>
          <p:cNvPr id="3" name="Notes Placeholder 2"/>
          <p:cNvSpPr>
            <a:spLocks noGrp="1"/>
          </p:cNvSpPr>
          <p:nvPr>
            <p:ph type="body" idx="1"/>
          </p:nvPr>
        </p:nvSpPr>
        <p:spPr/>
        <p:txBody>
          <a:bodyPr>
            <a:normAutofit lnSpcReduction="10000"/>
          </a:bodyPr>
          <a:lstStyle/>
          <a:p>
            <a:r>
              <a:rPr lang="en-US" dirty="0" smtClean="0"/>
              <a:t>Notes:</a:t>
            </a:r>
          </a:p>
          <a:p>
            <a:endParaRPr lang="en-US" dirty="0" smtClean="0"/>
          </a:p>
          <a:p>
            <a:r>
              <a:rPr lang="en-US" dirty="0" smtClean="0"/>
              <a:t>The goal of the coaching </a:t>
            </a:r>
            <a:r>
              <a:rPr lang="en-US" baseline="0" dirty="0" smtClean="0"/>
              <a:t>session is to reach a solution that helps the employee to change an undesirable behavior.  Once you have held the coaching session it is important to follow up with the employee to let them know the actions both you and the employee need to take towards the solution.  This does not have a be a formal email nor does it have to be long.  When writing this be sure to include the following sections:</a:t>
            </a:r>
          </a:p>
          <a:p>
            <a:pPr marL="171684" indent="-171684">
              <a:buFont typeface="Arial" panose="020B0604020202020204" pitchFamily="34" charset="0"/>
              <a:buChar char="•"/>
            </a:pPr>
            <a:r>
              <a:rPr lang="en-US" baseline="0" dirty="0" smtClean="0"/>
              <a:t>State the reason for the meeting</a:t>
            </a:r>
          </a:p>
          <a:p>
            <a:pPr marL="171684" indent="-171684">
              <a:buFont typeface="Arial" panose="020B0604020202020204" pitchFamily="34" charset="0"/>
              <a:buChar char="•"/>
            </a:pPr>
            <a:r>
              <a:rPr lang="en-US" baseline="0" dirty="0" smtClean="0"/>
              <a:t>Why the behavior is not acceptable</a:t>
            </a:r>
          </a:p>
          <a:p>
            <a:pPr marL="171684" indent="-171684">
              <a:buFont typeface="Arial" panose="020B0604020202020204" pitchFamily="34" charset="0"/>
              <a:buChar char="•"/>
            </a:pPr>
            <a:r>
              <a:rPr lang="en-US" baseline="0" dirty="0" smtClean="0"/>
              <a:t>Any concerns addressed by the employee</a:t>
            </a:r>
          </a:p>
          <a:p>
            <a:pPr marL="171684" indent="-171684">
              <a:buFont typeface="Arial" panose="020B0604020202020204" pitchFamily="34" charset="0"/>
              <a:buChar char="•"/>
            </a:pPr>
            <a:r>
              <a:rPr lang="en-US" baseline="0" dirty="0" smtClean="0"/>
              <a:t>The process you and the employee have agreed upon to improve the employee’s performance</a:t>
            </a:r>
          </a:p>
          <a:p>
            <a:pPr marL="171684" indent="-171684">
              <a:buFont typeface="Arial" panose="020B0604020202020204" pitchFamily="34" charset="0"/>
              <a:buChar char="•"/>
            </a:pPr>
            <a:r>
              <a:rPr lang="en-US" baseline="0" dirty="0" smtClean="0"/>
              <a:t>Any actions you need to take with the employee, such as providing information, weekly meetings to review progress or other actions</a:t>
            </a:r>
          </a:p>
          <a:p>
            <a:pPr marL="171684" indent="-171684">
              <a:buFont typeface="Arial" panose="020B0604020202020204" pitchFamily="34" charset="0"/>
              <a:buChar char="•"/>
            </a:pPr>
            <a:endParaRPr lang="en-US" baseline="0" dirty="0" smtClean="0"/>
          </a:p>
          <a:p>
            <a:r>
              <a:rPr lang="en-US" baseline="0" dirty="0" smtClean="0"/>
              <a:t>The following is a sample email based on the scenario we have used in this section:</a:t>
            </a:r>
          </a:p>
          <a:p>
            <a:endParaRPr lang="en-US" baseline="0" dirty="0" smtClean="0"/>
          </a:p>
          <a:p>
            <a:r>
              <a:rPr lang="en-US" baseline="0" dirty="0" smtClean="0"/>
              <a:t>Ralph,</a:t>
            </a:r>
          </a:p>
          <a:p>
            <a:endParaRPr lang="en-US" baseline="0" dirty="0" smtClean="0"/>
          </a:p>
          <a:p>
            <a:r>
              <a:rPr lang="en-US" baseline="0" dirty="0" smtClean="0"/>
              <a:t>We met today to talk about you being late on Monday, Wednesday and Thursday of this week.  As we discussed in our meeting it is important to be on time for work because it impacts the performance of the team.  I understand that your child has been sick with the flu and that you also had car problems.  You also indicated that your car was fixed and your child is over the flu</a:t>
            </a:r>
            <a:r>
              <a:rPr lang="en-US" dirty="0"/>
              <a:t> </a:t>
            </a:r>
            <a:r>
              <a:rPr lang="en-US" dirty="0" smtClean="0"/>
              <a:t>and your attendance will improve.</a:t>
            </a:r>
            <a:endParaRPr lang="en-US" baseline="0" dirty="0" smtClean="0"/>
          </a:p>
          <a:p>
            <a:endParaRPr lang="en-US" dirty="0"/>
          </a:p>
          <a:p>
            <a:r>
              <a:rPr lang="en-US" b="1" i="1" dirty="0" smtClean="0"/>
              <a:t>Continued on next page</a:t>
            </a:r>
            <a:endParaRPr lang="en-US" b="1" i="1"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50</a:t>
            </a:fld>
            <a:endParaRPr lang="en-US" dirty="0"/>
          </a:p>
        </p:txBody>
      </p:sp>
      <p:sp>
        <p:nvSpPr>
          <p:cNvPr id="5" name="Notes Placeholder 2"/>
          <p:cNvSpPr txBox="1">
            <a:spLocks/>
          </p:cNvSpPr>
          <p:nvPr/>
        </p:nvSpPr>
        <p:spPr bwMode="auto">
          <a:xfrm>
            <a:off x="4973942" y="657329"/>
            <a:ext cx="1812801" cy="8041666"/>
          </a:xfrm>
          <a:prstGeom prst="rect">
            <a:avLst/>
          </a:prstGeom>
          <a:solidFill>
            <a:schemeClr val="lt1"/>
          </a:solidFill>
          <a:ln w="12700" cap="flat" cmpd="sng" algn="ctr">
            <a:noFill/>
            <a:prstDash val="solid"/>
          </a:ln>
          <a:effectLst/>
        </p:spPr>
        <p:txBody>
          <a:bodyPr vert="horz" wrap="square" lIns="90088" tIns="45045" rIns="90088" bIns="45045"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1527" indent="-221527">
              <a:defRPr/>
            </a:pPr>
            <a:endParaRPr lang="en-US" dirty="0" smtClean="0"/>
          </a:p>
          <a:p>
            <a:pPr marL="221527" indent="-221527">
              <a:defRPr/>
            </a:pPr>
            <a:r>
              <a:rPr lang="en-US" b="1" u="sng" dirty="0" smtClean="0"/>
              <a:t>Review:</a:t>
            </a:r>
          </a:p>
          <a:p>
            <a:pPr marL="221527" indent="-221527">
              <a:buFont typeface="Arial" panose="020B0604020202020204" pitchFamily="34" charset="0"/>
              <a:buChar char="•"/>
              <a:defRPr/>
            </a:pPr>
            <a:r>
              <a:rPr lang="en-US" dirty="0" smtClean="0"/>
              <a:t>The bulleted list as the best practice to document the meeting</a:t>
            </a:r>
          </a:p>
          <a:p>
            <a:pPr marL="221527" indent="-221527">
              <a:buFont typeface="Arial" panose="020B0604020202020204" pitchFamily="34" charset="0"/>
              <a:buChar char="•"/>
              <a:defRPr/>
            </a:pPr>
            <a:r>
              <a:rPr lang="en-US" dirty="0" smtClean="0"/>
              <a:t>That it does not have to be long or formal</a:t>
            </a:r>
          </a:p>
          <a:p>
            <a:pPr marL="221527" indent="-221527">
              <a:buFont typeface="Arial" panose="020B0604020202020204" pitchFamily="34" charset="0"/>
              <a:buChar char="•"/>
              <a:defRPr/>
            </a:pPr>
            <a:r>
              <a:rPr lang="en-US" dirty="0" smtClean="0"/>
              <a:t>The sample email with the participants </a:t>
            </a:r>
          </a:p>
          <a:p>
            <a:pPr>
              <a:defRPr/>
            </a:pPr>
            <a:endParaRPr lang="en-US" dirty="0"/>
          </a:p>
          <a:p>
            <a:pPr>
              <a:defRPr/>
            </a:pPr>
            <a:r>
              <a:rPr lang="en-US" b="1" u="sng" dirty="0" smtClean="0"/>
              <a:t>Connect:</a:t>
            </a:r>
          </a:p>
          <a:p>
            <a:pPr marL="165766" indent="-165766">
              <a:buFont typeface="Arial" panose="020B0604020202020204" pitchFamily="34" charset="0"/>
              <a:buChar char="•"/>
              <a:defRPr/>
            </a:pPr>
            <a:r>
              <a:rPr lang="en-US" dirty="0" smtClean="0"/>
              <a:t>The importance of documenting the meeting</a:t>
            </a:r>
          </a:p>
          <a:p>
            <a:pPr marL="165766" indent="-165766">
              <a:buFont typeface="Arial" panose="020B0604020202020204" pitchFamily="34" charset="0"/>
              <a:buChar char="•"/>
              <a:defRPr/>
            </a:pPr>
            <a:r>
              <a:rPr lang="en-US" dirty="0" smtClean="0"/>
              <a:t>The importance of following up on the actions you have </a:t>
            </a:r>
            <a:endParaRPr lang="en-US" dirty="0"/>
          </a:p>
          <a:p>
            <a:pPr>
              <a:defRPr/>
            </a:pPr>
            <a:endParaRPr lang="en-US" dirty="0" smtClean="0"/>
          </a:p>
        </p:txBody>
      </p:sp>
    </p:spTree>
    <p:extLst>
      <p:ext uri="{BB962C8B-B14F-4D97-AF65-F5344CB8AC3E}">
        <p14:creationId xmlns:p14="http://schemas.microsoft.com/office/powerpoint/2010/main" val="11452803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 y="433388"/>
            <a:ext cx="4654550" cy="3490912"/>
          </a:xfrm>
        </p:spPr>
      </p:sp>
      <p:sp>
        <p:nvSpPr>
          <p:cNvPr id="3" name="Notes Placeholder 2"/>
          <p:cNvSpPr>
            <a:spLocks noGrp="1"/>
          </p:cNvSpPr>
          <p:nvPr>
            <p:ph type="body" idx="1"/>
          </p:nvPr>
        </p:nvSpPr>
        <p:spPr/>
        <p:txBody>
          <a:bodyPr/>
          <a:lstStyle/>
          <a:p>
            <a:r>
              <a:rPr lang="en-US" b="1" i="1" dirty="0"/>
              <a:t>Continued from previous page</a:t>
            </a:r>
          </a:p>
          <a:p>
            <a:endParaRPr lang="en-US" baseline="0" dirty="0"/>
          </a:p>
          <a:p>
            <a:r>
              <a:rPr lang="en-US" baseline="0" dirty="0"/>
              <a:t>During the meeting we agreed to monitor the time you come in for the next two months with the expectation that if you are more than </a:t>
            </a:r>
            <a:r>
              <a:rPr lang="en-US" b="1" baseline="0" dirty="0"/>
              <a:t>seven</a:t>
            </a:r>
            <a:r>
              <a:rPr lang="en-US" baseline="0" dirty="0"/>
              <a:t> minutes late you will call me and provide a reason as to why you are late.  If you are late again during the next two months this could lead to administrative action up to and including Disciplinary Action.  </a:t>
            </a:r>
          </a:p>
          <a:p>
            <a:endParaRPr lang="en-US" baseline="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51</a:t>
            </a:fld>
            <a:endParaRPr lang="en-US" dirty="0"/>
          </a:p>
        </p:txBody>
      </p:sp>
    </p:spTree>
    <p:extLst>
      <p:ext uri="{BB962C8B-B14F-4D97-AF65-F5344CB8AC3E}">
        <p14:creationId xmlns:p14="http://schemas.microsoft.com/office/powerpoint/2010/main" val="27843873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 y="433388"/>
            <a:ext cx="4654550" cy="3490912"/>
          </a:xfrm>
        </p:spPr>
      </p:sp>
      <p:sp>
        <p:nvSpPr>
          <p:cNvPr id="3" name="Notes Placeholder 2"/>
          <p:cNvSpPr>
            <a:spLocks noGrp="1"/>
          </p:cNvSpPr>
          <p:nvPr>
            <p:ph type="body" idx="1"/>
          </p:nvPr>
        </p:nvSpPr>
        <p:spPr/>
        <p:txBody>
          <a:bodyPr/>
          <a:lstStyle/>
          <a:p>
            <a:r>
              <a:rPr lang="en-US" dirty="0"/>
              <a:t>Notes:</a:t>
            </a:r>
          </a:p>
          <a:p>
            <a:endParaRPr lang="en-US" dirty="0"/>
          </a:p>
          <a:p>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52</a:t>
            </a:fld>
            <a:endParaRPr lang="en-US" dirty="0"/>
          </a:p>
        </p:txBody>
      </p:sp>
      <p:sp>
        <p:nvSpPr>
          <p:cNvPr id="6" name="Rectangle 5"/>
          <p:cNvSpPr/>
          <p:nvPr/>
        </p:nvSpPr>
        <p:spPr>
          <a:xfrm>
            <a:off x="658565" y="1839911"/>
            <a:ext cx="3742718" cy="45256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lIns="91564" tIns="45783" rIns="91564" bIns="45783" rtlCol="0" anchor="ctr"/>
          <a:lstStyle/>
          <a:p>
            <a:pPr algn="ctr"/>
            <a:endParaRPr lang="en-US" dirty="0"/>
          </a:p>
        </p:txBody>
      </p:sp>
      <p:sp>
        <p:nvSpPr>
          <p:cNvPr id="7" name="Rectangle 6"/>
          <p:cNvSpPr/>
          <p:nvPr/>
        </p:nvSpPr>
        <p:spPr>
          <a:xfrm>
            <a:off x="579596" y="2729248"/>
            <a:ext cx="3742718" cy="45256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lIns="91564" tIns="45783" rIns="91564" bIns="45783" rtlCol="0" anchor="ctr"/>
          <a:lstStyle/>
          <a:p>
            <a:pPr algn="ctr"/>
            <a:endParaRPr lang="en-US" dirty="0"/>
          </a:p>
        </p:txBody>
      </p:sp>
      <p:sp>
        <p:nvSpPr>
          <p:cNvPr id="8" name="Notes Placeholder 2"/>
          <p:cNvSpPr txBox="1">
            <a:spLocks/>
          </p:cNvSpPr>
          <p:nvPr/>
        </p:nvSpPr>
        <p:spPr bwMode="auto">
          <a:xfrm>
            <a:off x="4981185" y="708533"/>
            <a:ext cx="1812801" cy="8041666"/>
          </a:xfrm>
          <a:prstGeom prst="rect">
            <a:avLst/>
          </a:prstGeom>
          <a:solidFill>
            <a:schemeClr val="lt1"/>
          </a:solidFill>
          <a:ln w="12700" cap="flat" cmpd="sng" algn="ctr">
            <a:noFill/>
            <a:prstDash val="solid"/>
          </a:ln>
          <a:effectLst/>
        </p:spPr>
        <p:txBody>
          <a:bodyPr vert="horz" wrap="square" lIns="90088" tIns="45045" rIns="90088" bIns="45045"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dirty="0"/>
          </a:p>
          <a:p>
            <a:r>
              <a:rPr lang="en-US" b="1" u="sng" dirty="0"/>
              <a:t>Answer Question One:</a:t>
            </a:r>
          </a:p>
          <a:p>
            <a:pPr marL="165766" indent="-165766">
              <a:buFont typeface="Arial" panose="020B0604020202020204" pitchFamily="34" charset="0"/>
              <a:buChar char="•"/>
            </a:pPr>
            <a:r>
              <a:rPr lang="en-US" dirty="0" smtClean="0"/>
              <a:t>Prevention, Identification, Preparation, Conducting the session and Follow up</a:t>
            </a:r>
            <a:endParaRPr lang="en-US" dirty="0"/>
          </a:p>
          <a:p>
            <a:endParaRPr lang="en-US" dirty="0"/>
          </a:p>
          <a:p>
            <a:r>
              <a:rPr lang="en-US" b="1" u="sng" dirty="0"/>
              <a:t>Answer Question Two:</a:t>
            </a:r>
          </a:p>
          <a:p>
            <a:pPr marL="165766" indent="-165766">
              <a:buFont typeface="Arial" panose="020B0604020202020204" pitchFamily="34" charset="0"/>
              <a:buChar char="•"/>
            </a:pPr>
            <a:r>
              <a:rPr lang="en-US" dirty="0" smtClean="0"/>
              <a:t>Age, race gender or any protected class information</a:t>
            </a:r>
            <a:endParaRPr lang="en-US" dirty="0"/>
          </a:p>
          <a:p>
            <a:endParaRPr lang="en-US" dirty="0"/>
          </a:p>
          <a:p>
            <a:r>
              <a:rPr lang="en-US" b="1" u="sng" dirty="0"/>
              <a:t>Ask</a:t>
            </a:r>
            <a:r>
              <a:rPr lang="en-US" b="1" u="sng" dirty="0" smtClean="0"/>
              <a:t>:</a:t>
            </a:r>
            <a:endParaRPr lang="en-US" dirty="0"/>
          </a:p>
          <a:p>
            <a:pPr marL="165766" indent="-165766">
              <a:buFont typeface="Arial" panose="020B0604020202020204" pitchFamily="34" charset="0"/>
              <a:buChar char="•"/>
            </a:pPr>
            <a:r>
              <a:rPr lang="en-US" dirty="0"/>
              <a:t>Each of the questions.  The answer will display when you advance the slide</a:t>
            </a:r>
          </a:p>
          <a:p>
            <a:pPr marL="165766" indent="-165766">
              <a:buFont typeface="Arial" panose="020B0604020202020204" pitchFamily="34" charset="0"/>
              <a:buChar char="•"/>
            </a:pPr>
            <a:endParaRPr lang="en-US" dirty="0"/>
          </a:p>
          <a:p>
            <a:r>
              <a:rPr lang="en-US" b="1" u="sng" dirty="0"/>
              <a:t>Explain</a:t>
            </a:r>
            <a:r>
              <a:rPr lang="en-US" b="1" u="sng" dirty="0" smtClean="0"/>
              <a:t>:</a:t>
            </a:r>
            <a:endParaRPr lang="en-US" dirty="0"/>
          </a:p>
          <a:p>
            <a:pPr marL="165766" indent="-165766">
              <a:buFont typeface="Arial" panose="020B0604020202020204" pitchFamily="34" charset="0"/>
              <a:buChar char="•"/>
            </a:pPr>
            <a:r>
              <a:rPr lang="en-US" dirty="0"/>
              <a:t>Connect each of the questions with the content of the course</a:t>
            </a:r>
          </a:p>
          <a:p>
            <a:pPr marL="165766" indent="-165766">
              <a:buFont typeface="Arial" panose="020B0604020202020204" pitchFamily="34" charset="0"/>
              <a:buChar char="•"/>
            </a:pPr>
            <a:endParaRPr lang="en-US" dirty="0"/>
          </a:p>
          <a:p>
            <a:r>
              <a:rPr lang="en-US" b="1" u="sng" dirty="0"/>
              <a:t>Note</a:t>
            </a:r>
            <a:r>
              <a:rPr lang="en-US" u="sng" dirty="0"/>
              <a:t>: </a:t>
            </a:r>
          </a:p>
          <a:p>
            <a:r>
              <a:rPr lang="en-US" dirty="0"/>
              <a:t>You can go back to the slide to discuss the answer.  </a:t>
            </a:r>
          </a:p>
          <a:p>
            <a:pPr marL="165766" indent="-165766">
              <a:buFont typeface="Arial" panose="020B0604020202020204" pitchFamily="34" charset="0"/>
              <a:buChar char="•"/>
            </a:pPr>
            <a:r>
              <a:rPr lang="en-US" dirty="0"/>
              <a:t>If you are pressed for time you can go through this faster to make up time</a:t>
            </a:r>
          </a:p>
          <a:p>
            <a:pPr marL="165766" indent="-165766">
              <a:buFont typeface="Arial" panose="020B0604020202020204" pitchFamily="34" charset="0"/>
              <a:buChar char="•"/>
            </a:pPr>
            <a:r>
              <a:rPr lang="en-US" dirty="0"/>
              <a:t>If the answer is not correct do not use “No” instead use “That’s not quite right” instead.  This is a gentle correction and does not shut the learner down</a:t>
            </a:r>
          </a:p>
          <a:p>
            <a:pPr marL="165766" indent="-165766">
              <a:buFont typeface="Arial" panose="020B0604020202020204" pitchFamily="34" charset="0"/>
              <a:buChar char="•"/>
            </a:pPr>
            <a:r>
              <a:rPr lang="en-US" dirty="0"/>
              <a:t>The goal of questions is to reinforce learning.  Use the questions to reinforce learning</a:t>
            </a:r>
          </a:p>
        </p:txBody>
      </p:sp>
    </p:spTree>
    <p:extLst>
      <p:ext uri="{BB962C8B-B14F-4D97-AF65-F5344CB8AC3E}">
        <p14:creationId xmlns:p14="http://schemas.microsoft.com/office/powerpoint/2010/main" val="6224467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70174" y="844826"/>
            <a:ext cx="2151301" cy="8462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53</a:t>
            </a:fld>
            <a:endParaRPr lang="en-US" dirty="0"/>
          </a:p>
        </p:txBody>
      </p:sp>
      <p:sp>
        <p:nvSpPr>
          <p:cNvPr id="5" name="Rectangle 4"/>
          <p:cNvSpPr>
            <a:spLocks noChangeArrowheads="1"/>
          </p:cNvSpPr>
          <p:nvPr/>
        </p:nvSpPr>
        <p:spPr bwMode="auto">
          <a:xfrm>
            <a:off x="0" y="342707"/>
            <a:ext cx="7023100" cy="811530"/>
          </a:xfrm>
          <a:prstGeom prst="rect">
            <a:avLst/>
          </a:prstGeom>
          <a:solidFill>
            <a:srgbClr val="002060"/>
          </a:solidFill>
          <a:ln w="9525">
            <a:solidFill>
              <a:schemeClr val="accent1"/>
            </a:solidFill>
            <a:miter lim="800000"/>
            <a:headEnd/>
            <a:tailEnd/>
          </a:ln>
        </p:spPr>
        <p:txBody>
          <a:bodyPr rot="0" vert="horz" wrap="square" lIns="91427" tIns="45714" rIns="91427" bIns="45714" anchor="t" anchorCtr="0" upright="1">
            <a:noAutofit/>
          </a:bodyPr>
          <a:lstStyle/>
          <a:p>
            <a:endParaRPr lang="en-US" dirty="0"/>
          </a:p>
        </p:txBody>
      </p:sp>
      <p:sp>
        <p:nvSpPr>
          <p:cNvPr id="6" name="Rectangle 5"/>
          <p:cNvSpPr>
            <a:spLocks noChangeArrowheads="1"/>
          </p:cNvSpPr>
          <p:nvPr/>
        </p:nvSpPr>
        <p:spPr bwMode="auto">
          <a:xfrm>
            <a:off x="0" y="8146334"/>
            <a:ext cx="7023100" cy="811530"/>
          </a:xfrm>
          <a:prstGeom prst="rect">
            <a:avLst/>
          </a:prstGeom>
          <a:solidFill>
            <a:srgbClr val="002060"/>
          </a:solidFill>
          <a:ln w="9525">
            <a:solidFill>
              <a:schemeClr val="accent1"/>
            </a:solidFill>
            <a:miter lim="800000"/>
            <a:headEnd/>
            <a:tailEnd/>
          </a:ln>
        </p:spPr>
        <p:txBody>
          <a:bodyPr rot="0" vert="horz" wrap="square" lIns="91427" tIns="45714" rIns="91427" bIns="45714" anchor="t" anchorCtr="0" upright="1">
            <a:noAutofit/>
          </a:bodyPr>
          <a:lstStyle/>
          <a:p>
            <a:endParaRPr lang="en-US" dirty="0"/>
          </a:p>
        </p:txBody>
      </p:sp>
      <p:sp>
        <p:nvSpPr>
          <p:cNvPr id="8" name="Rectangle 7"/>
          <p:cNvSpPr>
            <a:spLocks noChangeArrowheads="1"/>
          </p:cNvSpPr>
          <p:nvPr/>
        </p:nvSpPr>
        <p:spPr bwMode="auto">
          <a:xfrm>
            <a:off x="6389581" y="0"/>
            <a:ext cx="87420" cy="9307484"/>
          </a:xfrm>
          <a:prstGeom prst="rect">
            <a:avLst/>
          </a:prstGeom>
          <a:solidFill>
            <a:srgbClr val="FFFFFF"/>
          </a:solidFill>
          <a:ln w="9525">
            <a:solidFill>
              <a:srgbClr val="002060"/>
            </a:solidFill>
            <a:miter lim="800000"/>
            <a:headEnd/>
            <a:tailEnd/>
          </a:ln>
        </p:spPr>
        <p:txBody>
          <a:bodyPr rot="0" vert="horz" wrap="square" lIns="91427" tIns="45714" rIns="91427" bIns="45714" anchor="t" anchorCtr="0" upright="1">
            <a:noAutofit/>
          </a:bodyPr>
          <a:lstStyle/>
          <a:p>
            <a:endParaRPr lang="en-US" dirty="0"/>
          </a:p>
        </p:txBody>
      </p:sp>
      <p:sp>
        <p:nvSpPr>
          <p:cNvPr id="9" name="Rectangle 8"/>
          <p:cNvSpPr>
            <a:spLocks noChangeArrowheads="1"/>
          </p:cNvSpPr>
          <p:nvPr/>
        </p:nvSpPr>
        <p:spPr bwMode="auto">
          <a:xfrm>
            <a:off x="547581" y="1617"/>
            <a:ext cx="87420" cy="9307484"/>
          </a:xfrm>
          <a:prstGeom prst="rect">
            <a:avLst/>
          </a:prstGeom>
          <a:solidFill>
            <a:srgbClr val="FFFFFF"/>
          </a:solidFill>
          <a:ln w="9525">
            <a:solidFill>
              <a:srgbClr val="002060"/>
            </a:solidFill>
            <a:miter lim="800000"/>
            <a:headEnd/>
            <a:tailEnd/>
          </a:ln>
        </p:spPr>
        <p:txBody>
          <a:bodyPr rot="0" vert="horz" wrap="square" lIns="91427" tIns="45714" rIns="91427" bIns="45714" anchor="t" anchorCtr="0" upright="1">
            <a:noAutofit/>
          </a:bodyPr>
          <a:lstStyle/>
          <a:p>
            <a:endParaRPr lang="en-US" dirty="0"/>
          </a:p>
        </p:txBody>
      </p:sp>
      <p:sp>
        <p:nvSpPr>
          <p:cNvPr id="10" name="TextBox 9"/>
          <p:cNvSpPr txBox="1"/>
          <p:nvPr/>
        </p:nvSpPr>
        <p:spPr>
          <a:xfrm>
            <a:off x="635001" y="2209800"/>
            <a:ext cx="5752953" cy="800219"/>
          </a:xfrm>
          <a:prstGeom prst="rect">
            <a:avLst/>
          </a:prstGeom>
          <a:noFill/>
        </p:spPr>
        <p:txBody>
          <a:bodyPr wrap="square" lIns="91427" tIns="45714" rIns="91427" bIns="45714" rtlCol="0">
            <a:spAutoFit/>
          </a:bodyPr>
          <a:lstStyle/>
          <a:p>
            <a:pPr algn="ctr"/>
            <a:r>
              <a:rPr lang="en-US" sz="2800" dirty="0"/>
              <a:t>Corrective and Disciplinary Action</a:t>
            </a:r>
          </a:p>
          <a:p>
            <a:pPr algn="ctr"/>
            <a:r>
              <a:rPr lang="en-US" i="1" dirty="0" smtClean="0"/>
              <a:t>Progressive Discipline</a:t>
            </a:r>
            <a:endParaRPr lang="en-US" dirty="0"/>
          </a:p>
        </p:txBody>
      </p:sp>
      <p:sp>
        <p:nvSpPr>
          <p:cNvPr id="11" name="Rectangle 10"/>
          <p:cNvSpPr/>
          <p:nvPr/>
        </p:nvSpPr>
        <p:spPr>
          <a:xfrm>
            <a:off x="6667500" y="9075102"/>
            <a:ext cx="353974" cy="232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lang="en-US" dirty="0"/>
          </a:p>
        </p:txBody>
      </p:sp>
    </p:spTree>
    <p:extLst>
      <p:ext uri="{BB962C8B-B14F-4D97-AF65-F5344CB8AC3E}">
        <p14:creationId xmlns:p14="http://schemas.microsoft.com/office/powerpoint/2010/main" val="9900040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b="0" dirty="0" smtClean="0"/>
          </a:p>
          <a:p>
            <a:r>
              <a:rPr lang="en-US" b="0" dirty="0" smtClean="0"/>
              <a:t>This course is designed to assist TMIIIs with the actions they need to take to identify poor performance and resolve the issue at the lowest possible level</a:t>
            </a:r>
            <a:r>
              <a:rPr lang="en-US" dirty="0" smtClean="0"/>
              <a:t>.  It is comprised of the following sections:</a:t>
            </a:r>
            <a:endParaRPr lang="en-US" b="0" dirty="0" smtClean="0"/>
          </a:p>
          <a:p>
            <a:pPr marL="171684" indent="-171684">
              <a:buFont typeface="Arial" panose="020B0604020202020204" pitchFamily="34" charset="0"/>
              <a:buChar char="•"/>
            </a:pPr>
            <a:endParaRPr lang="en-US" b="1" dirty="0" smtClean="0"/>
          </a:p>
          <a:p>
            <a:pPr marL="171684" indent="-171684">
              <a:buFont typeface="Arial" panose="020B0604020202020204" pitchFamily="34" charset="0"/>
              <a:buChar char="•"/>
            </a:pPr>
            <a:r>
              <a:rPr lang="en-US" b="0" baseline="0" dirty="0" smtClean="0"/>
              <a:t>Learning Logistics – This section introduces</a:t>
            </a:r>
            <a:r>
              <a:rPr lang="en-US" b="0" dirty="0" smtClean="0"/>
              <a:t> you to the course, the objectives and expectations</a:t>
            </a:r>
          </a:p>
          <a:p>
            <a:pPr marL="171684" indent="-171684">
              <a:buFont typeface="Arial" panose="020B0604020202020204" pitchFamily="34" charset="0"/>
              <a:buChar char="•"/>
            </a:pPr>
            <a:r>
              <a:rPr lang="en-US" b="0" dirty="0" smtClean="0"/>
              <a:t>Section 1 - </a:t>
            </a:r>
            <a:r>
              <a:rPr lang="en-US" dirty="0" smtClean="0"/>
              <a:t>Provides an introduction to progressive  discipline including the process, the essential elements and what is and is not Progressive Discipline</a:t>
            </a:r>
            <a:endParaRPr lang="en-US" b="0" baseline="0" dirty="0" smtClean="0"/>
          </a:p>
          <a:p>
            <a:pPr marL="171684" indent="-171684">
              <a:buFont typeface="Arial" panose="020B0604020202020204" pitchFamily="34" charset="0"/>
              <a:buChar char="•"/>
            </a:pPr>
            <a:r>
              <a:rPr lang="en-US" b="0" baseline="0" dirty="0" smtClean="0"/>
              <a:t>Section 2</a:t>
            </a:r>
            <a:r>
              <a:rPr lang="en-US" b="0" dirty="0" smtClean="0"/>
              <a:t> -</a:t>
            </a:r>
            <a:r>
              <a:rPr lang="en-US" b="0" baseline="0" dirty="0" smtClean="0"/>
              <a:t> Explains</a:t>
            </a:r>
            <a:r>
              <a:rPr lang="en-US" b="0" dirty="0" smtClean="0"/>
              <a:t> the role of the TMIII in identifying when poor performance exists, how to talk to the employee and what to do before, during and after the meeting with the employee</a:t>
            </a:r>
            <a:endParaRPr lang="en-US" b="0" baseline="0" dirty="0" smtClean="0"/>
          </a:p>
          <a:p>
            <a:pPr marL="171684" indent="-171684">
              <a:buFont typeface="Arial" panose="020B0604020202020204" pitchFamily="34" charset="0"/>
              <a:buChar char="•"/>
            </a:pPr>
            <a:r>
              <a:rPr lang="en-US" b="1" baseline="0" dirty="0" smtClean="0"/>
              <a:t>Section 3</a:t>
            </a:r>
            <a:r>
              <a:rPr lang="en-US" b="1" dirty="0" smtClean="0"/>
              <a:t> – This section outlines the Corrective and Disciplinary Action process and identifies the requirements for</a:t>
            </a:r>
            <a:r>
              <a:rPr lang="en-US" b="1" baseline="0" dirty="0" smtClean="0"/>
              <a:t> </a:t>
            </a:r>
            <a:r>
              <a:rPr lang="en-US" b="1" dirty="0" smtClean="0"/>
              <a:t>each of the roles</a:t>
            </a:r>
          </a:p>
          <a:p>
            <a:pPr marL="171684" indent="-171684">
              <a:buFont typeface="Arial" panose="020B0604020202020204" pitchFamily="34" charset="0"/>
              <a:buChar char="•"/>
            </a:pPr>
            <a:r>
              <a:rPr lang="en-US" b="0" baseline="0" dirty="0" smtClean="0"/>
              <a:t>Conclusion</a:t>
            </a:r>
            <a:r>
              <a:rPr lang="en-US" b="0" dirty="0" smtClean="0"/>
              <a:t> – This section summarizes th</a:t>
            </a:r>
            <a:r>
              <a:rPr lang="en-US" dirty="0" smtClean="0"/>
              <a:t>e course and explains where you can get help if you need it</a:t>
            </a:r>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54</a:t>
            </a:fld>
            <a:endParaRPr lang="en-US" dirty="0" smtClean="0"/>
          </a:p>
        </p:txBody>
      </p:sp>
      <p:sp>
        <p:nvSpPr>
          <p:cNvPr id="4" name="Slide Image Placeholder 3"/>
          <p:cNvSpPr>
            <a:spLocks noGrp="1" noRot="1" noChangeAspect="1"/>
          </p:cNvSpPr>
          <p:nvPr>
            <p:ph type="sldImg"/>
          </p:nvPr>
        </p:nvSpPr>
        <p:spPr>
          <a:xfrm>
            <a:off x="146050" y="433388"/>
            <a:ext cx="4654550" cy="3490912"/>
          </a:xfrm>
        </p:spPr>
      </p:sp>
      <p:sp>
        <p:nvSpPr>
          <p:cNvPr id="5" name="Notes Placeholder 2"/>
          <p:cNvSpPr txBox="1">
            <a:spLocks/>
          </p:cNvSpPr>
          <p:nvPr/>
        </p:nvSpPr>
        <p:spPr bwMode="auto">
          <a:xfrm>
            <a:off x="4973942" y="674885"/>
            <a:ext cx="1812801" cy="8041666"/>
          </a:xfrm>
          <a:prstGeom prst="rect">
            <a:avLst/>
          </a:prstGeom>
          <a:solidFill>
            <a:schemeClr val="lt1"/>
          </a:solidFill>
          <a:ln w="12700" cap="flat" cmpd="sng" algn="ctr">
            <a:noFill/>
            <a:prstDash val="solid"/>
          </a:ln>
          <a:effectLst/>
        </p:spPr>
        <p:txBody>
          <a:bodyPr vert="horz" wrap="square" lIns="90088" tIns="45045" rIns="90088" bIns="45045"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b="1" u="sng" dirty="0" smtClean="0"/>
          </a:p>
          <a:p>
            <a:r>
              <a:rPr lang="en-US" b="1" u="sng" dirty="0" smtClean="0"/>
              <a:t>Explain:</a:t>
            </a:r>
            <a:endParaRPr lang="en-US" dirty="0"/>
          </a:p>
          <a:p>
            <a:pPr marL="165766" indent="-165766">
              <a:buFont typeface="Arial" panose="020B0604020202020204" pitchFamily="34" charset="0"/>
              <a:buChar char="•"/>
            </a:pPr>
            <a:r>
              <a:rPr lang="en-US" dirty="0"/>
              <a:t>Using the notes page to the left, explain this </a:t>
            </a:r>
            <a:r>
              <a:rPr lang="en-US" dirty="0" smtClean="0"/>
              <a:t>section of the </a:t>
            </a:r>
            <a:r>
              <a:rPr lang="en-US" dirty="0"/>
              <a:t>course</a:t>
            </a:r>
          </a:p>
          <a:p>
            <a:pPr marL="165766" indent="-165766">
              <a:buFont typeface="Arial" panose="020B0604020202020204" pitchFamily="34" charset="0"/>
              <a:buChar char="•"/>
            </a:pPr>
            <a:r>
              <a:rPr lang="en-US" dirty="0"/>
              <a:t>It is designed for the TMIII and explains the </a:t>
            </a:r>
            <a:r>
              <a:rPr lang="en-US" dirty="0" smtClean="0"/>
              <a:t>Progressive Discipline process and the requirements of each of the roles</a:t>
            </a:r>
            <a:endParaRPr lang="en-US" dirty="0"/>
          </a:p>
          <a:p>
            <a:pPr marL="165766" indent="-165766">
              <a:buFont typeface="Arial" panose="020B0604020202020204" pitchFamily="34" charset="0"/>
              <a:buChar char="•"/>
            </a:pPr>
            <a:endParaRPr lang="en-US" dirty="0"/>
          </a:p>
          <a:p>
            <a:r>
              <a:rPr lang="en-US" b="1" u="sng" dirty="0" smtClean="0"/>
              <a:t>Note: </a:t>
            </a:r>
          </a:p>
          <a:p>
            <a:pPr marL="165766" indent="-165766">
              <a:buFont typeface="Arial" panose="020B0604020202020204" pitchFamily="34" charset="0"/>
              <a:buChar char="•"/>
            </a:pPr>
            <a:r>
              <a:rPr lang="en-US" dirty="0" smtClean="0"/>
              <a:t>Do not spend too much time on this slide it is mostly for navigation </a:t>
            </a:r>
          </a:p>
        </p:txBody>
      </p:sp>
    </p:spTree>
    <p:extLst>
      <p:ext uri="{BB962C8B-B14F-4D97-AF65-F5344CB8AC3E}">
        <p14:creationId xmlns:p14="http://schemas.microsoft.com/office/powerpoint/2010/main" val="31103875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 y="433388"/>
            <a:ext cx="4654550" cy="3490912"/>
          </a:xfrm>
        </p:spPr>
      </p:sp>
      <p:sp>
        <p:nvSpPr>
          <p:cNvPr id="3" name="Notes Placeholder 2"/>
          <p:cNvSpPr>
            <a:spLocks noGrp="1"/>
          </p:cNvSpPr>
          <p:nvPr>
            <p:ph type="body" idx="1"/>
          </p:nvPr>
        </p:nvSpPr>
        <p:spPr/>
        <p:txBody>
          <a:bodyPr/>
          <a:lstStyle/>
          <a:p>
            <a:r>
              <a:rPr lang="en-US" dirty="0"/>
              <a:t>Notes</a:t>
            </a:r>
            <a:r>
              <a:rPr lang="en-US" dirty="0" smtClean="0"/>
              <a:t>:</a:t>
            </a:r>
          </a:p>
          <a:p>
            <a:endParaRPr lang="en-US" dirty="0"/>
          </a:p>
          <a:p>
            <a:pPr marL="171684" indent="-171684">
              <a:buFont typeface="Arial" panose="020B0604020202020204" pitchFamily="34" charset="0"/>
              <a:buChar char="•"/>
            </a:pPr>
            <a:r>
              <a:rPr lang="en-US" dirty="0"/>
              <a:t>Each of the learning objectives corresponds to a slide, or a series of slides, in this section of the course.</a:t>
            </a:r>
          </a:p>
          <a:p>
            <a:pPr marL="171684" indent="-171684">
              <a:buFont typeface="Arial" panose="020B0604020202020204" pitchFamily="34" charset="0"/>
              <a:buChar char="•"/>
            </a:pPr>
            <a:r>
              <a:rPr lang="en-US" dirty="0"/>
              <a:t>By the end of this </a:t>
            </a:r>
            <a:r>
              <a:rPr lang="en-US" dirty="0" smtClean="0"/>
              <a:t>section, </a:t>
            </a:r>
            <a:r>
              <a:rPr lang="en-US" dirty="0"/>
              <a:t>you should be able to perform each of the listed objectives with the support of the training materials.</a:t>
            </a:r>
          </a:p>
          <a:p>
            <a:pPr marL="171684" indent="-171684">
              <a:buFont typeface="Arial" panose="020B0604020202020204" pitchFamily="34" charset="0"/>
              <a:buChar char="•"/>
            </a:pPr>
            <a:r>
              <a:rPr lang="en-US" dirty="0"/>
              <a:t>The section objectives are tied directly to the course objectives reviewed at the end of the course.</a:t>
            </a:r>
          </a:p>
          <a:p>
            <a:endParaRPr lang="en-US" dirty="0"/>
          </a:p>
          <a:p>
            <a:endParaRPr lang="en-US" dirty="0"/>
          </a:p>
          <a:p>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55</a:t>
            </a:fld>
            <a:endParaRPr lang="en-US" dirty="0"/>
          </a:p>
        </p:txBody>
      </p:sp>
      <p:sp>
        <p:nvSpPr>
          <p:cNvPr id="5" name="Notes Placeholder 2"/>
          <p:cNvSpPr txBox="1">
            <a:spLocks/>
          </p:cNvSpPr>
          <p:nvPr/>
        </p:nvSpPr>
        <p:spPr bwMode="auto">
          <a:xfrm>
            <a:off x="4973942" y="657329"/>
            <a:ext cx="1812801" cy="8041666"/>
          </a:xfrm>
          <a:prstGeom prst="rect">
            <a:avLst/>
          </a:prstGeom>
          <a:solidFill>
            <a:schemeClr val="lt1"/>
          </a:solidFill>
          <a:ln w="12700" cap="flat" cmpd="sng" algn="ctr">
            <a:noFill/>
            <a:prstDash val="solid"/>
          </a:ln>
          <a:effectLst/>
        </p:spPr>
        <p:txBody>
          <a:bodyPr vert="horz" wrap="square" lIns="90088" tIns="45045" rIns="90088" bIns="45045"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1527" indent="-221527">
              <a:defRPr/>
            </a:pPr>
            <a:endParaRPr lang="en-US" dirty="0"/>
          </a:p>
          <a:p>
            <a:pPr>
              <a:defRPr/>
            </a:pPr>
            <a:r>
              <a:rPr lang="en-US" b="1" u="sng" dirty="0"/>
              <a:t>Review: </a:t>
            </a:r>
            <a:endParaRPr lang="en-US" dirty="0"/>
          </a:p>
          <a:p>
            <a:pPr marL="165766" indent="-165766">
              <a:buFont typeface="Arial" panose="020B0604020202020204" pitchFamily="34" charset="0"/>
              <a:buChar char="•"/>
              <a:defRPr/>
            </a:pPr>
            <a:r>
              <a:rPr lang="en-US" dirty="0"/>
              <a:t>Paraphrase each of the bulleted </a:t>
            </a:r>
            <a:r>
              <a:rPr lang="en-US" dirty="0" smtClean="0"/>
              <a:t>items</a:t>
            </a:r>
          </a:p>
          <a:p>
            <a:pPr>
              <a:defRPr/>
            </a:pPr>
            <a:endParaRPr lang="en-US" dirty="0"/>
          </a:p>
          <a:p>
            <a:pPr marL="221527" indent="-221527">
              <a:defRPr/>
            </a:pPr>
            <a:r>
              <a:rPr lang="en-US" b="1" u="sng" dirty="0"/>
              <a:t>Tell</a:t>
            </a:r>
            <a:r>
              <a:rPr lang="en-US" b="1" u="sng" dirty="0" smtClean="0"/>
              <a:t>:</a:t>
            </a:r>
            <a:endParaRPr lang="en-US" dirty="0"/>
          </a:p>
          <a:p>
            <a:pPr marL="165766" indent="-165766">
              <a:buFont typeface="Arial" panose="020B0604020202020204" pitchFamily="34" charset="0"/>
              <a:buChar char="•"/>
              <a:defRPr/>
            </a:pPr>
            <a:r>
              <a:rPr lang="en-US" dirty="0"/>
              <a:t>Participants each objective corresponds to a slide or a series of slides </a:t>
            </a:r>
          </a:p>
          <a:p>
            <a:pPr marL="165766" indent="-165766">
              <a:buFont typeface="Arial" panose="020B0604020202020204" pitchFamily="34" charset="0"/>
              <a:buChar char="•"/>
              <a:defRPr/>
            </a:pPr>
            <a:r>
              <a:rPr lang="en-US" dirty="0"/>
              <a:t>By the end of the section you should be familiar with each of the listed items</a:t>
            </a:r>
          </a:p>
          <a:p>
            <a:pPr marL="221527" indent="-221527">
              <a:defRPr/>
            </a:pPr>
            <a:endParaRPr lang="en-US" dirty="0"/>
          </a:p>
        </p:txBody>
      </p:sp>
    </p:spTree>
    <p:extLst>
      <p:ext uri="{BB962C8B-B14F-4D97-AF65-F5344CB8AC3E}">
        <p14:creationId xmlns:p14="http://schemas.microsoft.com/office/powerpoint/2010/main" val="22951471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 y="433388"/>
            <a:ext cx="4654550" cy="3490912"/>
          </a:xfrm>
        </p:spPr>
      </p:sp>
      <p:sp>
        <p:nvSpPr>
          <p:cNvPr id="3" name="Notes Placeholder 2"/>
          <p:cNvSpPr>
            <a:spLocks noGrp="1"/>
          </p:cNvSpPr>
          <p:nvPr>
            <p:ph type="body" idx="1"/>
          </p:nvPr>
        </p:nvSpPr>
        <p:spPr/>
        <p:txBody>
          <a:bodyPr/>
          <a:lstStyle/>
          <a:p>
            <a:r>
              <a:rPr lang="en-US" dirty="0" smtClean="0"/>
              <a:t>Notes:</a:t>
            </a:r>
          </a:p>
          <a:p>
            <a:endParaRPr lang="en-US" dirty="0" smtClean="0"/>
          </a:p>
          <a:p>
            <a:pPr marL="171684" indent="-171684">
              <a:buFont typeface="Arial" panose="020B0604020202020204" pitchFamily="34" charset="0"/>
              <a:buChar char="•"/>
            </a:pPr>
            <a:r>
              <a:rPr lang="en-US" b="0" dirty="0" smtClean="0"/>
              <a:t>The following terms and concepts are critical to your understanding</a:t>
            </a:r>
            <a:r>
              <a:rPr lang="en-US" b="0" baseline="0" dirty="0" smtClean="0"/>
              <a:t> of this section of the course.  </a:t>
            </a:r>
          </a:p>
          <a:p>
            <a:pPr marL="171684" indent="-171684">
              <a:buFont typeface="Arial" panose="020B0604020202020204" pitchFamily="34" charset="0"/>
              <a:buChar char="•"/>
            </a:pPr>
            <a:r>
              <a:rPr lang="en-US" b="0" baseline="0" dirty="0" smtClean="0"/>
              <a:t>If you do not understand a term, please ask the instructor for additional clarification</a:t>
            </a:r>
          </a:p>
        </p:txBody>
      </p:sp>
      <p:sp>
        <p:nvSpPr>
          <p:cNvPr id="4" name="Slide Number Placeholder 3"/>
          <p:cNvSpPr>
            <a:spLocks noGrp="1"/>
          </p:cNvSpPr>
          <p:nvPr>
            <p:ph type="sldNum" sz="quarter" idx="10"/>
          </p:nvPr>
        </p:nvSpPr>
        <p:spPr/>
        <p:txBody>
          <a:bodyPr/>
          <a:lstStyle/>
          <a:p>
            <a:fld id="{CA846680-62A7-41C5-A79F-706D29C4710E}" type="slidenum">
              <a:rPr lang="en-US" smtClean="0"/>
              <a:pPr/>
              <a:t>56</a:t>
            </a:fld>
            <a:endParaRPr lang="en-US" dirty="0"/>
          </a:p>
        </p:txBody>
      </p:sp>
      <p:sp>
        <p:nvSpPr>
          <p:cNvPr id="5" name="Notes Placeholder 2"/>
          <p:cNvSpPr txBox="1">
            <a:spLocks/>
          </p:cNvSpPr>
          <p:nvPr/>
        </p:nvSpPr>
        <p:spPr bwMode="auto">
          <a:xfrm>
            <a:off x="4963533" y="659848"/>
            <a:ext cx="1888198" cy="8293997"/>
          </a:xfrm>
          <a:prstGeom prst="rect">
            <a:avLst/>
          </a:prstGeom>
          <a:solidFill>
            <a:schemeClr val="lt1"/>
          </a:solidFill>
          <a:ln w="12700" cap="flat" cmpd="sng" algn="ctr">
            <a:noFill/>
            <a:prstDash val="solid"/>
          </a:ln>
          <a:effectLst/>
        </p:spPr>
        <p:txBody>
          <a:bodyPr vert="horz" wrap="square" lIns="93304" tIns="46653" rIns="93304" bIns="46653"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9436" indent="-229436">
              <a:defRPr/>
            </a:pPr>
            <a:endParaRPr lang="en-US" dirty="0" smtClean="0"/>
          </a:p>
        </p:txBody>
      </p:sp>
      <p:sp>
        <p:nvSpPr>
          <p:cNvPr id="6" name="Notes Placeholder 2"/>
          <p:cNvSpPr txBox="1">
            <a:spLocks/>
          </p:cNvSpPr>
          <p:nvPr/>
        </p:nvSpPr>
        <p:spPr bwMode="auto">
          <a:xfrm>
            <a:off x="4963532" y="659848"/>
            <a:ext cx="1812801" cy="8041666"/>
          </a:xfrm>
          <a:prstGeom prst="rect">
            <a:avLst/>
          </a:prstGeom>
          <a:solidFill>
            <a:schemeClr val="lt1"/>
          </a:solidFill>
          <a:ln w="12700" cap="flat" cmpd="sng" algn="ctr">
            <a:noFill/>
            <a:prstDash val="solid"/>
          </a:ln>
          <a:effectLst/>
        </p:spPr>
        <p:txBody>
          <a:bodyPr vert="horz" wrap="square" lIns="90088" tIns="45045" rIns="90088" bIns="45045"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1527" indent="-221527">
              <a:defRPr/>
            </a:pPr>
            <a:endParaRPr lang="en-US" dirty="0" smtClean="0"/>
          </a:p>
          <a:p>
            <a:pPr marL="221527" indent="-221527">
              <a:defRPr/>
            </a:pPr>
            <a:r>
              <a:rPr lang="en-US" b="1" u="sng" dirty="0"/>
              <a:t>Explain</a:t>
            </a:r>
            <a:r>
              <a:rPr lang="en-US" b="1" u="sng" dirty="0" smtClean="0"/>
              <a:t>:</a:t>
            </a:r>
            <a:endParaRPr lang="en-US" dirty="0"/>
          </a:p>
          <a:p>
            <a:pPr>
              <a:defRPr/>
            </a:pPr>
            <a:r>
              <a:rPr lang="en-US" dirty="0"/>
              <a:t>Provide an explanation of each of the terms</a:t>
            </a:r>
          </a:p>
          <a:p>
            <a:pPr>
              <a:defRPr/>
            </a:pPr>
            <a:endParaRPr lang="en-US" dirty="0"/>
          </a:p>
          <a:p>
            <a:pPr>
              <a:defRPr/>
            </a:pPr>
            <a:r>
              <a:rPr lang="en-US" dirty="0"/>
              <a:t>Additional terms will be provided at the beginning of each section of the course</a:t>
            </a:r>
          </a:p>
          <a:p>
            <a:pPr>
              <a:defRPr/>
            </a:pPr>
            <a:endParaRPr lang="en-US" dirty="0"/>
          </a:p>
          <a:p>
            <a:pPr>
              <a:defRPr/>
            </a:pPr>
            <a:r>
              <a:rPr lang="en-US" dirty="0"/>
              <a:t>Try and connect the terms to experiences the participant may have</a:t>
            </a:r>
          </a:p>
          <a:p>
            <a:pPr>
              <a:defRPr/>
            </a:pPr>
            <a:endParaRPr lang="en-US" dirty="0"/>
          </a:p>
          <a:p>
            <a:pPr>
              <a:defRPr/>
            </a:pPr>
            <a:r>
              <a:rPr lang="en-US" b="1" u="sng" dirty="0"/>
              <a:t>Ask</a:t>
            </a:r>
            <a:r>
              <a:rPr lang="en-US" b="1" u="sng" dirty="0" smtClean="0"/>
              <a:t>:</a:t>
            </a:r>
            <a:endParaRPr lang="en-US" dirty="0"/>
          </a:p>
          <a:p>
            <a:pPr>
              <a:defRPr/>
            </a:pPr>
            <a:r>
              <a:rPr lang="en-US" dirty="0"/>
              <a:t>Before you continue ask if there are any of the terms that are unclear</a:t>
            </a:r>
          </a:p>
        </p:txBody>
      </p:sp>
    </p:spTree>
    <p:extLst>
      <p:ext uri="{BB962C8B-B14F-4D97-AF65-F5344CB8AC3E}">
        <p14:creationId xmlns:p14="http://schemas.microsoft.com/office/powerpoint/2010/main" val="704251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 y="433388"/>
            <a:ext cx="4654550" cy="3490912"/>
          </a:xfrm>
        </p:spPr>
      </p:sp>
      <p:sp>
        <p:nvSpPr>
          <p:cNvPr id="3" name="Notes Placeholder 2"/>
          <p:cNvSpPr>
            <a:spLocks noGrp="1"/>
          </p:cNvSpPr>
          <p:nvPr>
            <p:ph type="body" idx="1"/>
          </p:nvPr>
        </p:nvSpPr>
        <p:spPr/>
        <p:txBody>
          <a:bodyPr>
            <a:normAutofit fontScale="92500" lnSpcReduction="10000"/>
          </a:bodyPr>
          <a:lstStyle/>
          <a:p>
            <a:r>
              <a:rPr lang="en-US" dirty="0" smtClean="0"/>
              <a:t>Notes:</a:t>
            </a:r>
          </a:p>
          <a:p>
            <a:endParaRPr lang="en-US" dirty="0" smtClean="0"/>
          </a:p>
          <a:p>
            <a:r>
              <a:rPr lang="en-US" dirty="0" smtClean="0"/>
              <a:t>When</a:t>
            </a:r>
            <a:r>
              <a:rPr lang="en-US" baseline="0" dirty="0" smtClean="0"/>
              <a:t> to escalate a performance issue can be a very difficult decision.  We want our employees to do well.  The following are some questions you can ask yourself to determine if escalation to a formal disciplinary process would be appropriate.  If the answer to these questions are “no” then you should start Coaching the employee on their behavior and documenting the results of the employees performance before you being the Corrective Action process.  If the answer is “yes” then is may be time to escalate to the performance issue.</a:t>
            </a:r>
          </a:p>
          <a:p>
            <a:endParaRPr lang="en-US" dirty="0"/>
          </a:p>
          <a:p>
            <a:r>
              <a:rPr lang="en-US" b="1" dirty="0"/>
              <a:t>Has the employee been notified of the need to </a:t>
            </a:r>
            <a:r>
              <a:rPr lang="en-US" b="1" dirty="0" smtClean="0"/>
              <a:t>change? </a:t>
            </a:r>
            <a:r>
              <a:rPr lang="en-US" dirty="0"/>
              <a:t>– If the employee has not been made aware of the need to change than it is not reasonable for you to expect them to change.  </a:t>
            </a:r>
          </a:p>
          <a:p>
            <a:endParaRPr lang="en-US" dirty="0"/>
          </a:p>
          <a:p>
            <a:r>
              <a:rPr lang="en-US" b="1" dirty="0"/>
              <a:t>Have you explained to the employee what is acceptable </a:t>
            </a:r>
            <a:r>
              <a:rPr lang="en-US" b="1" dirty="0" smtClean="0"/>
              <a:t>behavior?</a:t>
            </a:r>
            <a:r>
              <a:rPr lang="en-US" dirty="0" smtClean="0"/>
              <a:t> </a:t>
            </a:r>
            <a:r>
              <a:rPr lang="en-US" dirty="0"/>
              <a:t>– While we take for granted than employees know what is the correct way to act this might not be clear to the employee.  As a supervisor you should both notify the employee of the need to change and let them know what the correct course of action they need to take</a:t>
            </a:r>
          </a:p>
          <a:p>
            <a:pPr marL="457825" indent="-457825">
              <a:buFont typeface="Arial" panose="020B0604020202020204" pitchFamily="34" charset="0"/>
              <a:buChar char="•"/>
            </a:pPr>
            <a:endParaRPr lang="en-US" dirty="0"/>
          </a:p>
          <a:p>
            <a:r>
              <a:rPr lang="en-US" b="1" dirty="0"/>
              <a:t>Has the employee been provided the opportunity to change their </a:t>
            </a:r>
            <a:r>
              <a:rPr lang="en-US" b="1" dirty="0" smtClean="0"/>
              <a:t>behavior?</a:t>
            </a:r>
            <a:r>
              <a:rPr lang="en-US" dirty="0" smtClean="0"/>
              <a:t> </a:t>
            </a:r>
            <a:r>
              <a:rPr lang="en-US" dirty="0"/>
              <a:t>– This may be the hardest step for a supervisor to take.  The employee needs to be given time to change their behavior and should be making progress towards the goal.  In most cases, just the awareness there needs to be a change is enough, but sometimes the progress may be a little slower.  </a:t>
            </a:r>
            <a:endParaRPr lang="en-US" dirty="0" smtClean="0"/>
          </a:p>
          <a:p>
            <a:endParaRPr lang="en-US" dirty="0" smtClean="0"/>
          </a:p>
          <a:p>
            <a:pPr defTabSz="914276">
              <a:defRPr/>
            </a:pPr>
            <a:r>
              <a:rPr lang="en-US" b="1" dirty="0"/>
              <a:t>Does the actions of the employee involve a serious or immediate need for a response, such as workplace violence? </a:t>
            </a:r>
            <a:r>
              <a:rPr lang="en-US" dirty="0"/>
              <a:t>– In some cases, the actions of the employee investigated and reported.  Follow the policy or protocol of your region. </a:t>
            </a:r>
          </a:p>
          <a:p>
            <a:endParaRPr lang="en-US" dirty="0"/>
          </a:p>
          <a:p>
            <a:endParaRPr lang="en-US" dirty="0"/>
          </a:p>
          <a:p>
            <a:pPr defTabSz="915648">
              <a:defRPr/>
            </a:pPr>
            <a:r>
              <a:rPr lang="en-US" b="1" i="1" baseline="0" dirty="0" smtClean="0"/>
              <a:t>Continued</a:t>
            </a:r>
            <a:r>
              <a:rPr lang="en-US" b="1" i="1" dirty="0" smtClean="0"/>
              <a:t> on next page</a:t>
            </a:r>
            <a:r>
              <a:rPr lang="en-US" b="1" i="1" baseline="0" dirty="0" smtClean="0"/>
              <a:t>  </a:t>
            </a:r>
            <a:endParaRPr lang="en-US" b="1" i="1"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57</a:t>
            </a:fld>
            <a:endParaRPr lang="en-US" dirty="0"/>
          </a:p>
        </p:txBody>
      </p:sp>
      <p:sp>
        <p:nvSpPr>
          <p:cNvPr id="5" name="Notes Placeholder 2"/>
          <p:cNvSpPr txBox="1">
            <a:spLocks/>
          </p:cNvSpPr>
          <p:nvPr/>
        </p:nvSpPr>
        <p:spPr bwMode="auto">
          <a:xfrm>
            <a:off x="4965251" y="657329"/>
            <a:ext cx="1812801" cy="8041666"/>
          </a:xfrm>
          <a:prstGeom prst="rect">
            <a:avLst/>
          </a:prstGeom>
          <a:solidFill>
            <a:schemeClr val="lt1"/>
          </a:solidFill>
          <a:ln w="12700" cap="flat" cmpd="sng" algn="ctr">
            <a:noFill/>
            <a:prstDash val="solid"/>
          </a:ln>
          <a:effectLst/>
        </p:spPr>
        <p:txBody>
          <a:bodyPr vert="horz" wrap="square" lIns="90088" tIns="45045" rIns="90088" bIns="45045"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1527" indent="-221527">
              <a:defRPr/>
            </a:pPr>
            <a:endParaRPr lang="en-US" dirty="0" smtClean="0"/>
          </a:p>
          <a:p>
            <a:pPr marL="221527" indent="-221527">
              <a:defRPr/>
            </a:pPr>
            <a:r>
              <a:rPr lang="en-US" b="1" u="sng" dirty="0" smtClean="0"/>
              <a:t>Review:</a:t>
            </a:r>
          </a:p>
          <a:p>
            <a:pPr marL="221527" indent="-221527">
              <a:buFont typeface="Arial" panose="020B0604020202020204" pitchFamily="34" charset="0"/>
              <a:buChar char="•"/>
              <a:defRPr/>
            </a:pPr>
            <a:r>
              <a:rPr lang="en-US" dirty="0" smtClean="0"/>
              <a:t>Review the list of questions on the slide and emphasize they are there to help you determine when to may need to escalate a performance issue</a:t>
            </a:r>
          </a:p>
          <a:p>
            <a:pPr>
              <a:defRPr/>
            </a:pPr>
            <a:endParaRPr lang="en-US" dirty="0"/>
          </a:p>
          <a:p>
            <a:pPr>
              <a:defRPr/>
            </a:pPr>
            <a:r>
              <a:rPr lang="en-US" b="1" u="sng" dirty="0" smtClean="0"/>
              <a:t>Connect:</a:t>
            </a:r>
          </a:p>
          <a:p>
            <a:pPr marL="165766" indent="-165766">
              <a:buFont typeface="Arial" panose="020B0604020202020204" pitchFamily="34" charset="0"/>
              <a:buChar char="•"/>
              <a:defRPr/>
            </a:pPr>
            <a:r>
              <a:rPr lang="en-US" dirty="0" smtClean="0"/>
              <a:t>The actions of the employee will result in escalation</a:t>
            </a:r>
          </a:p>
          <a:p>
            <a:pPr marL="165766" indent="-165766">
              <a:buFont typeface="Arial" panose="020B0604020202020204" pitchFamily="34" charset="0"/>
              <a:buChar char="•"/>
              <a:defRPr/>
            </a:pPr>
            <a:r>
              <a:rPr lang="en-US" dirty="0" smtClean="0"/>
              <a:t>The importance of documentation with the ability to escalate the action</a:t>
            </a:r>
          </a:p>
          <a:p>
            <a:pPr marL="165766" indent="-165766">
              <a:buFont typeface="Arial" panose="020B0604020202020204" pitchFamily="34" charset="0"/>
              <a:buChar char="•"/>
              <a:defRPr/>
            </a:pPr>
            <a:endParaRPr lang="en-US" dirty="0"/>
          </a:p>
          <a:p>
            <a:pPr>
              <a:defRPr/>
            </a:pPr>
            <a:endParaRPr lang="en-US" dirty="0" smtClean="0"/>
          </a:p>
          <a:p>
            <a:pPr marL="221527" indent="-221527">
              <a:defRPr/>
            </a:pPr>
            <a:endParaRPr lang="en-US" dirty="0" smtClean="0"/>
          </a:p>
        </p:txBody>
      </p:sp>
    </p:spTree>
    <p:extLst>
      <p:ext uri="{BB962C8B-B14F-4D97-AF65-F5344CB8AC3E}">
        <p14:creationId xmlns:p14="http://schemas.microsoft.com/office/powerpoint/2010/main" val="35891916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2499" y="457826"/>
            <a:ext cx="4661710" cy="8505363"/>
          </a:xfrm>
        </p:spPr>
        <p:txBody>
          <a:bodyPr/>
          <a:lstStyle/>
          <a:p>
            <a:r>
              <a:rPr lang="en-US" b="1" i="1" dirty="0" smtClean="0"/>
              <a:t>Continued from previous page</a:t>
            </a:r>
          </a:p>
          <a:p>
            <a:endParaRPr lang="en-US" dirty="0"/>
          </a:p>
          <a:p>
            <a:pPr defTabSz="915648">
              <a:defRPr/>
            </a:pPr>
            <a:r>
              <a:rPr lang="en-US" b="1" dirty="0"/>
              <a:t>Have you documented the behavior of the employee and steps you have taken to change </a:t>
            </a:r>
            <a:r>
              <a:rPr lang="en-US" b="1" dirty="0" smtClean="0"/>
              <a:t>performance?</a:t>
            </a:r>
            <a:r>
              <a:rPr lang="en-US" dirty="0" smtClean="0"/>
              <a:t> </a:t>
            </a:r>
            <a:r>
              <a:rPr lang="en-US" dirty="0"/>
              <a:t>– If you have not documented the behavior then the pattern of behavior and what you have done cannot be determined.  While this may be frustrating, you may want to start from the last event and begin the process of </a:t>
            </a:r>
            <a:r>
              <a:rPr lang="en-US" dirty="0" smtClean="0"/>
              <a:t>Coaching </a:t>
            </a:r>
            <a:r>
              <a:rPr lang="en-US" dirty="0"/>
              <a:t>and documenting the behavior.  </a:t>
            </a:r>
          </a:p>
          <a:p>
            <a:pPr defTabSz="915648">
              <a:defRPr/>
            </a:pPr>
            <a:endParaRPr lang="en-US" dirty="0"/>
          </a:p>
          <a:p>
            <a:pPr defTabSz="915648">
              <a:defRPr/>
            </a:pPr>
            <a:r>
              <a:rPr lang="en-US" b="1" dirty="0"/>
              <a:t>Would the employee be </a:t>
            </a:r>
            <a:r>
              <a:rPr lang="en-US" b="1" dirty="0" smtClean="0"/>
              <a:t>surprised?</a:t>
            </a:r>
            <a:r>
              <a:rPr lang="en-US" dirty="0" smtClean="0"/>
              <a:t> </a:t>
            </a:r>
            <a:r>
              <a:rPr lang="en-US" dirty="0"/>
              <a:t>– </a:t>
            </a:r>
            <a:r>
              <a:rPr lang="en-US" dirty="0" smtClean="0"/>
              <a:t>If </a:t>
            </a:r>
            <a:r>
              <a:rPr lang="en-US" dirty="0"/>
              <a:t>the employee is surprised this means that you have not had the conversations you should have with the employee so that they are able to change behavior.  The process of </a:t>
            </a:r>
            <a:r>
              <a:rPr lang="en-US" dirty="0" smtClean="0"/>
              <a:t>Progressive Discipline </a:t>
            </a:r>
            <a:r>
              <a:rPr lang="en-US" dirty="0"/>
              <a:t>is to create awareness of the behavior that is undesirable and work with the employee to take actions to change their behavior.  </a:t>
            </a:r>
          </a:p>
          <a:p>
            <a:endParaRPr lang="en-US" dirty="0"/>
          </a:p>
          <a:p>
            <a:r>
              <a:rPr lang="en-US" b="1" baseline="0" dirty="0" smtClean="0"/>
              <a:t>Does the employee’s performance evaluation reflect the employee’s performance? </a:t>
            </a:r>
            <a:r>
              <a:rPr lang="en-US" baseline="0" dirty="0" smtClean="0"/>
              <a:t>-  It is important that all of the documentation about the employee’s performance match with the actions you are taking with the employee.  This is to avoid confusion by the employee and challenges if the behavior does not change.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58</a:t>
            </a:fld>
            <a:endParaRPr lang="en-US" dirty="0"/>
          </a:p>
        </p:txBody>
      </p:sp>
    </p:spTree>
    <p:extLst>
      <p:ext uri="{BB962C8B-B14F-4D97-AF65-F5344CB8AC3E}">
        <p14:creationId xmlns:p14="http://schemas.microsoft.com/office/powerpoint/2010/main" val="40365382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 y="433388"/>
            <a:ext cx="4654550" cy="3490912"/>
          </a:xfrm>
        </p:spPr>
      </p:sp>
      <p:sp>
        <p:nvSpPr>
          <p:cNvPr id="3" name="Notes Placeholder 2"/>
          <p:cNvSpPr>
            <a:spLocks noGrp="1"/>
          </p:cNvSpPr>
          <p:nvPr>
            <p:ph type="body" idx="1"/>
          </p:nvPr>
        </p:nvSpPr>
        <p:spPr/>
        <p:txBody>
          <a:bodyPr>
            <a:normAutofit lnSpcReduction="10000"/>
          </a:bodyPr>
          <a:lstStyle/>
          <a:p>
            <a:r>
              <a:rPr lang="en-US" dirty="0" smtClean="0"/>
              <a:t>Notes:</a:t>
            </a:r>
          </a:p>
          <a:p>
            <a:endParaRPr lang="en-US" dirty="0" smtClean="0"/>
          </a:p>
          <a:p>
            <a:r>
              <a:rPr lang="en-US" b="1" dirty="0" smtClean="0"/>
              <a:t>Tab</a:t>
            </a:r>
            <a:r>
              <a:rPr lang="en-US" b="1" baseline="0" dirty="0" smtClean="0"/>
              <a:t> 02 - Corrective Action Description</a:t>
            </a:r>
          </a:p>
          <a:p>
            <a:r>
              <a:rPr lang="en-US" b="1" baseline="0" dirty="0" smtClean="0"/>
              <a:t>Tab 03 - Disciplinary Action Description</a:t>
            </a:r>
            <a:endParaRPr lang="en-US" b="1" dirty="0" smtClean="0"/>
          </a:p>
          <a:p>
            <a:endParaRPr lang="en-US" dirty="0" smtClean="0"/>
          </a:p>
          <a:p>
            <a:r>
              <a:rPr lang="en-US" dirty="0" smtClean="0"/>
              <a:t>Both</a:t>
            </a:r>
            <a:r>
              <a:rPr lang="en-US" baseline="0" dirty="0" smtClean="0"/>
              <a:t> the Corrective Action and the Disciplinary Action are part of the formal  disciplinary process.  Both letters are sent to the employee to correct and improve their behavior and are part of the formal disciplinary process.  With each of the actions there needs to be a background of the event, the expectations of the employee for improvement, timelines and deadlines if the conditions are not met and statement of the rights of the employee and an explanation of the rights of the employee.  The role of the supervisor is to monitor and document the outcome of the plan and work with the employee to improve their performance.</a:t>
            </a:r>
          </a:p>
          <a:p>
            <a:endParaRPr lang="en-US" baseline="0" dirty="0" smtClean="0"/>
          </a:p>
          <a:p>
            <a:r>
              <a:rPr lang="en-US" b="1" baseline="0" dirty="0" smtClean="0"/>
              <a:t>Corrective Action </a:t>
            </a:r>
          </a:p>
          <a:p>
            <a:r>
              <a:rPr lang="en-US" baseline="0" dirty="0" smtClean="0"/>
              <a:t>The Corrective Action is created after there have been repeated efforts to resolve an employee’s the employee’s behavior and the actions of the employee have not improved or there is a serious event.  The Supervisor may write and provide feedback </a:t>
            </a:r>
            <a:r>
              <a:rPr lang="en-US" dirty="0" smtClean="0"/>
              <a:t>about the</a:t>
            </a:r>
            <a:r>
              <a:rPr lang="en-US" baseline="0" dirty="0" smtClean="0"/>
              <a:t> creation of a Corrective </a:t>
            </a:r>
            <a:r>
              <a:rPr lang="en-US" dirty="0"/>
              <a:t>A</a:t>
            </a:r>
            <a:r>
              <a:rPr lang="en-US" baseline="0" dirty="0" smtClean="0"/>
              <a:t>ction, but it is approved by their Manager.  </a:t>
            </a:r>
          </a:p>
          <a:p>
            <a:endParaRPr lang="en-US" baseline="0" dirty="0" smtClean="0"/>
          </a:p>
          <a:p>
            <a:r>
              <a:rPr lang="en-US" b="1" baseline="0" dirty="0" smtClean="0"/>
              <a:t>Disciplinary Action </a:t>
            </a:r>
          </a:p>
          <a:p>
            <a:r>
              <a:rPr lang="en-US" baseline="0" dirty="0" smtClean="0"/>
              <a:t>The Disciplinary Action is created after you have communicated your expectations, provided feedback and coaching and have documented the specific behavior or there is a serious event.  The employee is notified of the need to attend a 6-10 meeting where they will be given the opportunity to provide facts about the reason</a:t>
            </a:r>
            <a:r>
              <a:rPr lang="en-US" dirty="0" smtClean="0"/>
              <a:t> for the meeting</a:t>
            </a:r>
            <a:r>
              <a:rPr lang="en-US" baseline="0" dirty="0" smtClean="0"/>
              <a:t>.  The Appointing Authority will then decide on the type of discipline, if any.  Because of the nature of the disciplinary process the Civil Rights Manager is involved in this procedure.  </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59</a:t>
            </a:fld>
            <a:endParaRPr lang="en-US" dirty="0"/>
          </a:p>
        </p:txBody>
      </p:sp>
      <p:sp>
        <p:nvSpPr>
          <p:cNvPr id="5" name="Notes Placeholder 2"/>
          <p:cNvSpPr txBox="1">
            <a:spLocks/>
          </p:cNvSpPr>
          <p:nvPr/>
        </p:nvSpPr>
        <p:spPr bwMode="auto">
          <a:xfrm>
            <a:off x="4973942" y="657329"/>
            <a:ext cx="1812801" cy="8041666"/>
          </a:xfrm>
          <a:prstGeom prst="rect">
            <a:avLst/>
          </a:prstGeom>
          <a:solidFill>
            <a:schemeClr val="lt1"/>
          </a:solidFill>
          <a:ln w="12700" cap="flat" cmpd="sng" algn="ctr">
            <a:noFill/>
            <a:prstDash val="solid"/>
          </a:ln>
          <a:effectLst/>
        </p:spPr>
        <p:txBody>
          <a:bodyPr vert="horz" wrap="square" lIns="90088" tIns="45045" rIns="90088" bIns="45045"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1527" indent="-221527">
              <a:defRPr/>
            </a:pPr>
            <a:endParaRPr lang="en-US" dirty="0" smtClean="0"/>
          </a:p>
          <a:p>
            <a:pPr marL="221527" indent="-221527">
              <a:defRPr/>
            </a:pPr>
            <a:r>
              <a:rPr lang="en-US" b="1" u="sng" dirty="0" smtClean="0"/>
              <a:t>Explain:</a:t>
            </a:r>
          </a:p>
          <a:p>
            <a:pPr marL="221527" indent="-221527">
              <a:buFont typeface="Arial" panose="020B0604020202020204" pitchFamily="34" charset="0"/>
              <a:buChar char="•"/>
              <a:defRPr/>
            </a:pPr>
            <a:r>
              <a:rPr lang="en-US" dirty="0" smtClean="0"/>
              <a:t>Using the table in the slide to explain the difference between a Corrective Action and a Disciplinary Action</a:t>
            </a:r>
          </a:p>
          <a:p>
            <a:pPr marL="221527" indent="-221527">
              <a:buFont typeface="Arial" panose="020B0604020202020204" pitchFamily="34" charset="0"/>
              <a:buChar char="•"/>
              <a:defRPr/>
            </a:pPr>
            <a:r>
              <a:rPr lang="en-US" dirty="0" smtClean="0"/>
              <a:t>Why this requires the assistance of ER</a:t>
            </a:r>
          </a:p>
          <a:p>
            <a:pPr marL="221527" indent="-221527">
              <a:buFont typeface="Arial" panose="020B0604020202020204" pitchFamily="34" charset="0"/>
              <a:buChar char="•"/>
              <a:defRPr/>
            </a:pPr>
            <a:r>
              <a:rPr lang="en-US" dirty="0" smtClean="0"/>
              <a:t>Why the Disciplinary Action requires a 6-10 meeting</a:t>
            </a:r>
          </a:p>
          <a:p>
            <a:pPr marL="221527" indent="-221527">
              <a:buFont typeface="Arial" panose="020B0604020202020204" pitchFamily="34" charset="0"/>
              <a:buChar char="•"/>
              <a:defRPr/>
            </a:pPr>
            <a:endParaRPr lang="en-US" dirty="0"/>
          </a:p>
          <a:p>
            <a:pPr>
              <a:defRPr/>
            </a:pPr>
            <a:r>
              <a:rPr lang="en-US" b="1" u="sng" dirty="0" smtClean="0"/>
              <a:t>Connect:</a:t>
            </a:r>
          </a:p>
          <a:p>
            <a:pPr marL="165766" indent="-165766">
              <a:buFont typeface="Arial" panose="020B0604020202020204" pitchFamily="34" charset="0"/>
              <a:buChar char="•"/>
              <a:defRPr/>
            </a:pPr>
            <a:r>
              <a:rPr lang="en-US" dirty="0" smtClean="0"/>
              <a:t>The escalation process with difference between the Corrective Action and the Disciplinary Action</a:t>
            </a:r>
          </a:p>
          <a:p>
            <a:pPr marL="221527" indent="-221527">
              <a:buFont typeface="Arial" panose="020B0604020202020204" pitchFamily="34" charset="0"/>
              <a:buChar char="•"/>
              <a:defRPr/>
            </a:pPr>
            <a:endParaRPr lang="en-US" dirty="0" smtClean="0"/>
          </a:p>
        </p:txBody>
      </p:sp>
    </p:spTree>
    <p:extLst>
      <p:ext uri="{BB962C8B-B14F-4D97-AF65-F5344CB8AC3E}">
        <p14:creationId xmlns:p14="http://schemas.microsoft.com/office/powerpoint/2010/main" val="3268610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146050" y="433388"/>
            <a:ext cx="4654550" cy="3490912"/>
          </a:xfrm>
          <a:noFill/>
          <a:ln>
            <a:solidFill>
              <a:srgbClr val="000000"/>
            </a:solidFill>
            <a:miter lim="800000"/>
            <a:headEnd/>
            <a:tailEnd/>
          </a:ln>
        </p:spPr>
      </p:sp>
      <p:sp>
        <p:nvSpPr>
          <p:cNvPr id="62467" name="Notes Placeholder 2"/>
          <p:cNvSpPr>
            <a:spLocks noGrp="1"/>
          </p:cNvSpPr>
          <p:nvPr>
            <p:ph type="body" idx="1"/>
          </p:nvPr>
        </p:nvSpPr>
        <p:spPr bwMode="auto"/>
        <p:txBody>
          <a:bodyPr wrap="square" numCol="1" anchor="t" anchorCtr="0" compatLnSpc="1">
            <a:prstTxWarp prst="textNoShape">
              <a:avLst/>
            </a:prstTxWarp>
            <a:normAutofit/>
          </a:bodyPr>
          <a:lstStyle/>
          <a:p>
            <a:pPr>
              <a:defRPr/>
            </a:pPr>
            <a:r>
              <a:rPr lang="en-US" b="0" dirty="0" smtClean="0"/>
              <a:t>Notes:</a:t>
            </a:r>
          </a:p>
          <a:p>
            <a:pPr>
              <a:defRPr/>
            </a:pPr>
            <a:endParaRPr lang="en-US" b="1" dirty="0" smtClean="0"/>
          </a:p>
          <a:p>
            <a:pPr marL="229436" indent="-229436">
              <a:buFont typeface="Arial" pitchFamily="34" charset="0"/>
              <a:buChar char="•"/>
              <a:defRPr/>
            </a:pPr>
            <a:r>
              <a:rPr lang="en-US" b="0" dirty="0" smtClean="0"/>
              <a:t>Please take a moment</a:t>
            </a:r>
            <a:r>
              <a:rPr lang="en-US" b="0" baseline="0" dirty="0" smtClean="0"/>
              <a:t> to introduce yourself to the other participants in the course and the instructor.  When you introduce yourself, include you name, role within CDOT and any expectations you may have of the course.</a:t>
            </a:r>
            <a:endParaRPr lang="en-US" b="0" dirty="0"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937239B-49A8-461D-9CE5-1BFD310E3C09}" type="slidenum">
              <a:rPr lang="en-US" smtClean="0"/>
              <a:pPr/>
              <a:t>6</a:t>
            </a:fld>
            <a:endParaRPr lang="en-US" dirty="0" smtClean="0"/>
          </a:p>
        </p:txBody>
      </p:sp>
      <p:sp>
        <p:nvSpPr>
          <p:cNvPr id="5" name="Notes Placeholder 2"/>
          <p:cNvSpPr txBox="1">
            <a:spLocks/>
          </p:cNvSpPr>
          <p:nvPr/>
        </p:nvSpPr>
        <p:spPr bwMode="auto">
          <a:xfrm>
            <a:off x="4965251" y="683663"/>
            <a:ext cx="1812801" cy="8041666"/>
          </a:xfrm>
          <a:prstGeom prst="rect">
            <a:avLst/>
          </a:prstGeom>
          <a:solidFill>
            <a:schemeClr val="lt1"/>
          </a:solidFill>
          <a:ln w="12700" cap="flat" cmpd="sng" algn="ctr">
            <a:noFill/>
            <a:prstDash val="solid"/>
          </a:ln>
          <a:effectLst/>
        </p:spPr>
        <p:txBody>
          <a:bodyPr vert="horz" wrap="square" lIns="90088" tIns="45045" rIns="90088" bIns="45045"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1527" indent="-221527">
              <a:defRPr/>
            </a:pPr>
            <a:endParaRPr lang="en-US" dirty="0" smtClean="0"/>
          </a:p>
          <a:p>
            <a:r>
              <a:rPr lang="en-US" b="1" u="sng" dirty="0"/>
              <a:t>Tell:</a:t>
            </a:r>
          </a:p>
          <a:p>
            <a:endParaRPr lang="en-US" dirty="0"/>
          </a:p>
          <a:p>
            <a:pPr marL="165766" indent="-165766">
              <a:buFont typeface="Arial" panose="020B0604020202020204" pitchFamily="34" charset="0"/>
              <a:buChar char="•"/>
            </a:pPr>
            <a:r>
              <a:rPr lang="en-US" dirty="0"/>
              <a:t>Participants to take a moment to think about their expectations of the course</a:t>
            </a:r>
          </a:p>
          <a:p>
            <a:endParaRPr lang="en-US" dirty="0"/>
          </a:p>
          <a:p>
            <a:r>
              <a:rPr lang="en-US" b="1" u="sng" dirty="0"/>
              <a:t>Ask:</a:t>
            </a:r>
          </a:p>
          <a:p>
            <a:endParaRPr lang="en-US" b="1" u="sng" dirty="0"/>
          </a:p>
          <a:p>
            <a:pPr marL="165766" indent="-165766">
              <a:buFont typeface="Arial" panose="020B0604020202020204" pitchFamily="34" charset="0"/>
              <a:buChar char="•"/>
            </a:pPr>
            <a:r>
              <a:rPr lang="en-US" dirty="0"/>
              <a:t>Participants to introduce themselves and their expectations of the course</a:t>
            </a:r>
          </a:p>
        </p:txBody>
      </p:sp>
    </p:spTree>
    <p:extLst>
      <p:ext uri="{BB962C8B-B14F-4D97-AF65-F5344CB8AC3E}">
        <p14:creationId xmlns:p14="http://schemas.microsoft.com/office/powerpoint/2010/main" val="13399987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 y="433388"/>
            <a:ext cx="4654550" cy="3490912"/>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As</a:t>
            </a:r>
            <a:r>
              <a:rPr lang="en-US" baseline="0" dirty="0" smtClean="0"/>
              <a:t> public sector employees, we want our employees to do well and help them with performance.  There are actions by an employee that need to be reported immediately to the Civil Rights office or your Manager.  They are:</a:t>
            </a:r>
          </a:p>
          <a:p>
            <a:pPr marL="171684" indent="-171684">
              <a:buFont typeface="Arial" panose="020B0604020202020204" pitchFamily="34" charset="0"/>
              <a:buChar char="•"/>
            </a:pPr>
            <a:r>
              <a:rPr lang="en-US" b="1" baseline="0" dirty="0" smtClean="0"/>
              <a:t>Work Place Violence </a:t>
            </a:r>
            <a:r>
              <a:rPr lang="en-US" baseline="0" dirty="0" smtClean="0"/>
              <a:t>– Any act or threat of physical, verbal nonverbal or psychological aggression of destruction or abuse of property by any individual.  </a:t>
            </a:r>
          </a:p>
          <a:p>
            <a:pPr marL="171684" indent="-171684">
              <a:buFont typeface="Arial" panose="020B0604020202020204" pitchFamily="34" charset="0"/>
              <a:buChar char="•"/>
            </a:pPr>
            <a:r>
              <a:rPr lang="en-US" b="1" baseline="0" dirty="0" smtClean="0"/>
              <a:t>Discrimination</a:t>
            </a:r>
            <a:r>
              <a:rPr lang="en-US" baseline="0" dirty="0" smtClean="0"/>
              <a:t> – Any acts that exclude an individual because of their race, color, national origin, sex, disability or age.   </a:t>
            </a:r>
          </a:p>
          <a:p>
            <a:pPr marL="171684" indent="-171684">
              <a:buFont typeface="Arial" panose="020B0604020202020204" pitchFamily="34" charset="0"/>
              <a:buChar char="•"/>
            </a:pPr>
            <a:r>
              <a:rPr lang="en-US" b="1" baseline="0" dirty="0" smtClean="0"/>
              <a:t>Sexual Harassment </a:t>
            </a:r>
            <a:r>
              <a:rPr lang="en-US" baseline="0" dirty="0" smtClean="0"/>
              <a:t>– Any abusive and humiliating verbal or physical behaviors that are directed against a particular person because of race color, national origin, sex, disability or age.  </a:t>
            </a:r>
          </a:p>
          <a:p>
            <a:pPr marL="171684" indent="-171684">
              <a:buFont typeface="Arial" panose="020B0604020202020204" pitchFamily="34" charset="0"/>
              <a:buChar char="•"/>
            </a:pPr>
            <a:r>
              <a:rPr lang="en-US" b="1" baseline="0" dirty="0" smtClean="0"/>
              <a:t>Safety Issues </a:t>
            </a:r>
            <a:r>
              <a:rPr lang="en-US" baseline="0" dirty="0" smtClean="0"/>
              <a:t>– Actions where the employee did not take responsibility for their safety such as suffering an injury for not wearing appropriate safety equipment, committing a moving violation while driving a CDOT vehicle or hitting a building or parked car or other object with CDOT equipment.  Refer to the Safety Action Plan for additional examples and details. </a:t>
            </a:r>
          </a:p>
          <a:p>
            <a:pPr marL="171684" indent="-171684" defTabSz="915648">
              <a:buFont typeface="Arial" panose="020B0604020202020204" pitchFamily="34" charset="0"/>
              <a:buChar char="•"/>
              <a:defRPr/>
            </a:pPr>
            <a:r>
              <a:rPr lang="en-US" b="1" dirty="0"/>
              <a:t>Felony or Moral Turpitude </a:t>
            </a:r>
            <a:r>
              <a:rPr lang="en-US" dirty="0"/>
              <a:t>– If the employee is convicted of a felony or any other offence of moral turpitude that affects CDOT or the employee’s ability to perform their assigned duties.</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60</a:t>
            </a:fld>
            <a:endParaRPr lang="en-US" dirty="0"/>
          </a:p>
        </p:txBody>
      </p:sp>
      <p:sp>
        <p:nvSpPr>
          <p:cNvPr id="5" name="Notes Placeholder 2"/>
          <p:cNvSpPr txBox="1">
            <a:spLocks/>
          </p:cNvSpPr>
          <p:nvPr/>
        </p:nvSpPr>
        <p:spPr bwMode="auto">
          <a:xfrm>
            <a:off x="4991326" y="674885"/>
            <a:ext cx="1812801" cy="8041666"/>
          </a:xfrm>
          <a:prstGeom prst="rect">
            <a:avLst/>
          </a:prstGeom>
          <a:solidFill>
            <a:schemeClr val="lt1"/>
          </a:solidFill>
          <a:ln w="12700" cap="flat" cmpd="sng" algn="ctr">
            <a:noFill/>
            <a:prstDash val="solid"/>
          </a:ln>
          <a:effectLst/>
        </p:spPr>
        <p:txBody>
          <a:bodyPr vert="horz" wrap="square" lIns="90088" tIns="45045" rIns="90088" bIns="45045"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1527" indent="-221527">
              <a:defRPr/>
            </a:pPr>
            <a:endParaRPr lang="en-US" dirty="0" smtClean="0"/>
          </a:p>
          <a:p>
            <a:pPr marL="221527" indent="-221527">
              <a:defRPr/>
            </a:pPr>
            <a:r>
              <a:rPr lang="en-US" b="1" u="sng" dirty="0" smtClean="0"/>
              <a:t>Tell:</a:t>
            </a:r>
          </a:p>
          <a:p>
            <a:pPr marL="221527" indent="-221527">
              <a:buFont typeface="Arial" panose="020B0604020202020204" pitchFamily="34" charset="0"/>
              <a:buChar char="•"/>
              <a:defRPr/>
            </a:pPr>
            <a:r>
              <a:rPr lang="en-US" dirty="0" smtClean="0"/>
              <a:t>Participants not all actions follow a progressive disciplinary process</a:t>
            </a:r>
          </a:p>
          <a:p>
            <a:pPr>
              <a:defRPr/>
            </a:pPr>
            <a:endParaRPr lang="en-US" dirty="0"/>
          </a:p>
          <a:p>
            <a:pPr>
              <a:defRPr/>
            </a:pPr>
            <a:r>
              <a:rPr lang="en-US" b="1" u="sng" dirty="0" smtClean="0"/>
              <a:t>Explain:</a:t>
            </a:r>
          </a:p>
          <a:p>
            <a:pPr marL="165766" indent="-165766">
              <a:buFont typeface="Arial" panose="020B0604020202020204" pitchFamily="34" charset="0"/>
              <a:buChar char="•"/>
              <a:defRPr/>
            </a:pPr>
            <a:r>
              <a:rPr lang="en-US" dirty="0" smtClean="0"/>
              <a:t>Each of the action is not equal and some action may result in a Corrective Action or Disciplinary Action directly</a:t>
            </a:r>
          </a:p>
          <a:p>
            <a:pPr marL="165766" indent="-165766">
              <a:buFont typeface="Arial" panose="020B0604020202020204" pitchFamily="34" charset="0"/>
              <a:buChar char="•"/>
              <a:defRPr/>
            </a:pPr>
            <a:r>
              <a:rPr lang="en-US" dirty="0" smtClean="0"/>
              <a:t>For the following actions you should contact the Civil Rights office or your Manager immediately  </a:t>
            </a:r>
          </a:p>
        </p:txBody>
      </p:sp>
    </p:spTree>
    <p:extLst>
      <p:ext uri="{BB962C8B-B14F-4D97-AF65-F5344CB8AC3E}">
        <p14:creationId xmlns:p14="http://schemas.microsoft.com/office/powerpoint/2010/main" val="27556141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 y="433388"/>
            <a:ext cx="4654550" cy="3490912"/>
          </a:xfrm>
        </p:spPr>
      </p:sp>
      <p:sp>
        <p:nvSpPr>
          <p:cNvPr id="3" name="Notes Placeholder 2"/>
          <p:cNvSpPr>
            <a:spLocks noGrp="1"/>
          </p:cNvSpPr>
          <p:nvPr>
            <p:ph type="body" idx="1"/>
          </p:nvPr>
        </p:nvSpPr>
        <p:spPr/>
        <p:txBody>
          <a:bodyPr/>
          <a:lstStyle/>
          <a:p>
            <a:r>
              <a:rPr lang="en-US" dirty="0" smtClean="0"/>
              <a:t>Notes:</a:t>
            </a:r>
          </a:p>
          <a:p>
            <a:endParaRPr lang="en-US" b="1" dirty="0" smtClean="0"/>
          </a:p>
          <a:p>
            <a:r>
              <a:rPr lang="en-US" b="1" dirty="0" smtClean="0"/>
              <a:t>Tab 04 Corrective</a:t>
            </a:r>
            <a:r>
              <a:rPr lang="en-US" b="1" baseline="0" dirty="0" smtClean="0"/>
              <a:t> Action Letter Sample</a:t>
            </a:r>
          </a:p>
          <a:p>
            <a:endParaRPr lang="en-US" dirty="0" smtClean="0"/>
          </a:p>
          <a:p>
            <a:r>
              <a:rPr lang="en-US" dirty="0" smtClean="0"/>
              <a:t>The</a:t>
            </a:r>
            <a:r>
              <a:rPr lang="en-US" baseline="0" dirty="0" smtClean="0"/>
              <a:t> Corrective Action is the beginning of the formal disciplinary process where the employee is sent a letter informing them of the need to correct and improve their job performance or conduct.  A template of this letter has been created and is composed of the following sections:</a:t>
            </a:r>
          </a:p>
          <a:p>
            <a:endParaRPr lang="en-US" baseline="0" dirty="0" smtClean="0"/>
          </a:p>
          <a:p>
            <a:pPr marL="171684" indent="-171684">
              <a:buFont typeface="Arial" panose="020B0604020202020204" pitchFamily="34" charset="0"/>
              <a:buChar char="•"/>
            </a:pPr>
            <a:r>
              <a:rPr lang="en-US" b="1" dirty="0" smtClean="0"/>
              <a:t>Background</a:t>
            </a:r>
            <a:r>
              <a:rPr lang="en-US" baseline="0" dirty="0" smtClean="0"/>
              <a:t> – This section contains the </a:t>
            </a:r>
            <a:r>
              <a:rPr lang="en-US" baseline="0" dirty="0" smtClean="0">
                <a:effectLst/>
              </a:rPr>
              <a:t>behavior of the employee that is resulting in the letter being issued</a:t>
            </a:r>
            <a:endParaRPr lang="en-US" dirty="0" smtClean="0">
              <a:effectLst/>
            </a:endParaRPr>
          </a:p>
          <a:p>
            <a:pPr marL="171684" indent="-171684">
              <a:buFont typeface="Arial" panose="020B0604020202020204" pitchFamily="34" charset="0"/>
              <a:buChar char="•"/>
            </a:pPr>
            <a:r>
              <a:rPr lang="en-US" b="1" dirty="0" smtClean="0">
                <a:effectLst/>
              </a:rPr>
              <a:t>The expectations for improvements</a:t>
            </a:r>
            <a:r>
              <a:rPr lang="en-US" b="1" baseline="0" dirty="0" smtClean="0">
                <a:effectLst/>
              </a:rPr>
              <a:t> </a:t>
            </a:r>
            <a:r>
              <a:rPr lang="en-US" baseline="0" dirty="0" smtClean="0">
                <a:effectLst/>
              </a:rPr>
              <a:t>– This section outlines what is acceptable behavior for the employee</a:t>
            </a:r>
            <a:endParaRPr lang="en-US" dirty="0" smtClean="0">
              <a:effectLst/>
            </a:endParaRPr>
          </a:p>
          <a:p>
            <a:pPr marL="171684" indent="-171684">
              <a:buFont typeface="Arial" panose="020B0604020202020204" pitchFamily="34" charset="0"/>
              <a:buChar char="•"/>
            </a:pPr>
            <a:r>
              <a:rPr lang="en-US" b="1" dirty="0" smtClean="0">
                <a:effectLst/>
              </a:rPr>
              <a:t>The time frame and deadlines to make the correction</a:t>
            </a:r>
            <a:r>
              <a:rPr lang="en-US" b="1" baseline="0" dirty="0" smtClean="0">
                <a:effectLst/>
              </a:rPr>
              <a:t> </a:t>
            </a:r>
            <a:r>
              <a:rPr lang="en-US" baseline="0" dirty="0" smtClean="0">
                <a:effectLst/>
              </a:rPr>
              <a:t>– Not all of the changes to the employee’s behavior are immediate.  This section has a timeframe for the employee so the understand when they need to model the new behaviors.</a:t>
            </a:r>
            <a:endParaRPr lang="en-US" dirty="0" smtClean="0">
              <a:effectLst/>
            </a:endParaRPr>
          </a:p>
          <a:p>
            <a:pPr marL="171684" indent="-171684">
              <a:buFont typeface="Arial" panose="020B0604020202020204" pitchFamily="34" charset="0"/>
              <a:buChar char="•"/>
            </a:pPr>
            <a:r>
              <a:rPr lang="en-US" b="1" dirty="0" smtClean="0">
                <a:effectLst/>
              </a:rPr>
              <a:t>The consequences to expect if conditions are not met</a:t>
            </a:r>
            <a:r>
              <a:rPr lang="en-US" baseline="0" dirty="0" smtClean="0">
                <a:effectLst/>
              </a:rPr>
              <a:t> – This paragraph outlines what will happen to the employee if they do not met the expected changes by the deadline that has been established</a:t>
            </a:r>
            <a:endParaRPr lang="en-US" dirty="0" smtClean="0">
              <a:effectLst/>
            </a:endParaRPr>
          </a:p>
          <a:p>
            <a:pPr marL="171684" indent="-171684">
              <a:buFont typeface="Arial" panose="020B0604020202020204" pitchFamily="34" charset="0"/>
              <a:buChar char="•"/>
            </a:pPr>
            <a:r>
              <a:rPr lang="en-US" b="1" dirty="0" smtClean="0">
                <a:effectLst/>
              </a:rPr>
              <a:t>A statement advising the employee of the right to submit a written explanation</a:t>
            </a:r>
            <a:r>
              <a:rPr lang="en-US" b="1" baseline="0" dirty="0" smtClean="0">
                <a:effectLst/>
              </a:rPr>
              <a:t> </a:t>
            </a:r>
            <a:r>
              <a:rPr lang="en-US" baseline="0" dirty="0" smtClean="0">
                <a:effectLst/>
              </a:rPr>
              <a:t>– This section is standard language about the rights of the employee to submit a written explanation of the events outlined in the letter and have it placed in the personnel file.</a:t>
            </a:r>
            <a:endParaRPr lang="en-US" dirty="0" smtClean="0">
              <a:effectLst/>
            </a:endParaRPr>
          </a:p>
          <a:p>
            <a:pPr marL="171684" indent="-171684">
              <a:buFont typeface="Arial" panose="020B0604020202020204" pitchFamily="34" charset="0"/>
              <a:buChar char="•"/>
            </a:pPr>
            <a:r>
              <a:rPr lang="en-US" b="1" dirty="0" smtClean="0">
                <a:effectLst/>
              </a:rPr>
              <a:t>A statement advising the employee of the grievance process and the right to grieve a Corrective Action </a:t>
            </a:r>
            <a:r>
              <a:rPr lang="en-US" dirty="0" smtClean="0">
                <a:effectLst/>
              </a:rPr>
              <a:t>– </a:t>
            </a:r>
            <a:r>
              <a:rPr lang="en-US" baseline="0" dirty="0" smtClean="0">
                <a:effectLst/>
              </a:rPr>
              <a:t>This provides further details of rights of the employee</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61</a:t>
            </a:fld>
            <a:endParaRPr lang="en-US" dirty="0"/>
          </a:p>
        </p:txBody>
      </p:sp>
      <p:sp>
        <p:nvSpPr>
          <p:cNvPr id="5" name="Notes Placeholder 2"/>
          <p:cNvSpPr txBox="1">
            <a:spLocks/>
          </p:cNvSpPr>
          <p:nvPr/>
        </p:nvSpPr>
        <p:spPr bwMode="auto">
          <a:xfrm>
            <a:off x="4991326" y="727553"/>
            <a:ext cx="1812801" cy="8041666"/>
          </a:xfrm>
          <a:prstGeom prst="rect">
            <a:avLst/>
          </a:prstGeom>
          <a:solidFill>
            <a:schemeClr val="lt1"/>
          </a:solidFill>
          <a:ln w="12700" cap="flat" cmpd="sng" algn="ctr">
            <a:noFill/>
            <a:prstDash val="solid"/>
          </a:ln>
          <a:effectLst/>
        </p:spPr>
        <p:txBody>
          <a:bodyPr vert="horz" wrap="square" lIns="90088" tIns="45045" rIns="90088" bIns="45045"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1527" indent="-221527">
              <a:defRPr/>
            </a:pPr>
            <a:endParaRPr lang="en-US" dirty="0" smtClean="0"/>
          </a:p>
          <a:p>
            <a:pPr marL="221527" indent="-221527">
              <a:defRPr/>
            </a:pPr>
            <a:r>
              <a:rPr lang="en-US" b="1" u="sng" dirty="0" smtClean="0"/>
              <a:t>Explain:</a:t>
            </a:r>
          </a:p>
          <a:p>
            <a:pPr marL="221527" indent="-221527">
              <a:buFont typeface="Arial" panose="020B0604020202020204" pitchFamily="34" charset="0"/>
              <a:buChar char="•"/>
              <a:defRPr/>
            </a:pPr>
            <a:r>
              <a:rPr lang="en-US" dirty="0" smtClean="0"/>
              <a:t>Using the slide note and the Corrective Action letter sample review each section</a:t>
            </a:r>
          </a:p>
          <a:p>
            <a:pPr marL="221527" indent="-221527">
              <a:buFont typeface="Arial" panose="020B0604020202020204" pitchFamily="34" charset="0"/>
              <a:buChar char="•"/>
              <a:defRPr/>
            </a:pPr>
            <a:r>
              <a:rPr lang="en-US" dirty="0" smtClean="0"/>
              <a:t>What is standard boiler plate and what is needs to be complete</a:t>
            </a:r>
          </a:p>
          <a:p>
            <a:pPr marL="221527" indent="-221527">
              <a:buFont typeface="Arial" panose="020B0604020202020204" pitchFamily="34" charset="0"/>
              <a:buChar char="•"/>
              <a:defRPr/>
            </a:pPr>
            <a:r>
              <a:rPr lang="en-US" dirty="0" smtClean="0"/>
              <a:t>The review process of the letter</a:t>
            </a:r>
          </a:p>
          <a:p>
            <a:pPr>
              <a:defRPr/>
            </a:pPr>
            <a:endParaRPr lang="en-US" dirty="0" smtClean="0"/>
          </a:p>
          <a:p>
            <a:pPr>
              <a:defRPr/>
            </a:pPr>
            <a:r>
              <a:rPr lang="en-US" b="1" u="sng" dirty="0" smtClean="0"/>
              <a:t>Ask:</a:t>
            </a:r>
          </a:p>
          <a:p>
            <a:pPr marL="165766" indent="-165766">
              <a:buFont typeface="Arial" panose="020B0604020202020204" pitchFamily="34" charset="0"/>
              <a:buChar char="•"/>
              <a:defRPr/>
            </a:pPr>
            <a:r>
              <a:rPr lang="en-US" dirty="0" smtClean="0"/>
              <a:t>Participants to turn to turn to Tab 04 and review the Corrective Action Letter Sample</a:t>
            </a:r>
          </a:p>
          <a:p>
            <a:pPr>
              <a:defRPr/>
            </a:pPr>
            <a:endParaRPr lang="en-US" dirty="0"/>
          </a:p>
          <a:p>
            <a:pPr>
              <a:defRPr/>
            </a:pPr>
            <a:r>
              <a:rPr lang="en-US" b="1" u="sng" dirty="0" smtClean="0"/>
              <a:t>Connect:</a:t>
            </a:r>
          </a:p>
          <a:p>
            <a:pPr marL="165766" indent="-165766">
              <a:buFont typeface="Arial" panose="020B0604020202020204" pitchFamily="34" charset="0"/>
              <a:buChar char="•"/>
              <a:defRPr/>
            </a:pPr>
            <a:r>
              <a:rPr lang="en-US" dirty="0" smtClean="0"/>
              <a:t>The severity of the action with the need for more review by different roles</a:t>
            </a:r>
          </a:p>
        </p:txBody>
      </p:sp>
    </p:spTree>
    <p:extLst>
      <p:ext uri="{BB962C8B-B14F-4D97-AF65-F5344CB8AC3E}">
        <p14:creationId xmlns:p14="http://schemas.microsoft.com/office/powerpoint/2010/main" val="228357479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 y="433388"/>
            <a:ext cx="4654550" cy="3490912"/>
          </a:xfrm>
        </p:spPr>
      </p:sp>
      <p:sp>
        <p:nvSpPr>
          <p:cNvPr id="3" name="Notes Placeholder 2"/>
          <p:cNvSpPr>
            <a:spLocks noGrp="1"/>
          </p:cNvSpPr>
          <p:nvPr>
            <p:ph type="body" idx="1"/>
          </p:nvPr>
        </p:nvSpPr>
        <p:spPr/>
        <p:txBody>
          <a:bodyPr/>
          <a:lstStyle/>
          <a:p>
            <a:r>
              <a:rPr lang="en-US" dirty="0"/>
              <a:t>Notes:</a:t>
            </a:r>
          </a:p>
          <a:p>
            <a:endParaRPr lang="en-US" dirty="0"/>
          </a:p>
          <a:p>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62</a:t>
            </a:fld>
            <a:endParaRPr lang="en-US" dirty="0"/>
          </a:p>
        </p:txBody>
      </p:sp>
      <p:sp>
        <p:nvSpPr>
          <p:cNvPr id="6" name="Rectangle 5"/>
          <p:cNvSpPr/>
          <p:nvPr/>
        </p:nvSpPr>
        <p:spPr>
          <a:xfrm>
            <a:off x="258450" y="1953156"/>
            <a:ext cx="4332363" cy="69907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lIns="91564" tIns="45783" rIns="91564" bIns="45783" rtlCol="0" anchor="ctr"/>
          <a:lstStyle/>
          <a:p>
            <a:pPr algn="ctr"/>
            <a:endParaRPr lang="en-US" dirty="0"/>
          </a:p>
        </p:txBody>
      </p:sp>
      <p:sp>
        <p:nvSpPr>
          <p:cNvPr id="7" name="Notes Placeholder 2"/>
          <p:cNvSpPr txBox="1">
            <a:spLocks/>
          </p:cNvSpPr>
          <p:nvPr/>
        </p:nvSpPr>
        <p:spPr bwMode="auto">
          <a:xfrm>
            <a:off x="4973942" y="674885"/>
            <a:ext cx="1812801" cy="8041666"/>
          </a:xfrm>
          <a:prstGeom prst="rect">
            <a:avLst/>
          </a:prstGeom>
          <a:solidFill>
            <a:schemeClr val="lt1"/>
          </a:solidFill>
          <a:ln w="12700" cap="flat" cmpd="sng" algn="ctr">
            <a:noFill/>
            <a:prstDash val="solid"/>
          </a:ln>
          <a:effectLst/>
        </p:spPr>
        <p:txBody>
          <a:bodyPr vert="horz" wrap="square" lIns="90088" tIns="45045" rIns="90088" bIns="45045"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dirty="0"/>
          </a:p>
          <a:p>
            <a:r>
              <a:rPr lang="en-US" b="1" u="sng" dirty="0"/>
              <a:t>Answer Question One:</a:t>
            </a:r>
          </a:p>
          <a:p>
            <a:pPr marL="165766" indent="-165766">
              <a:buFont typeface="Arial" panose="020B0604020202020204" pitchFamily="34" charset="0"/>
              <a:buChar char="•"/>
            </a:pPr>
            <a:r>
              <a:rPr lang="en-US" dirty="0" smtClean="0"/>
              <a:t>The 6-10 meeting</a:t>
            </a:r>
          </a:p>
          <a:p>
            <a:pPr marL="165766" indent="-165766">
              <a:buFont typeface="Arial" panose="020B0604020202020204" pitchFamily="34" charset="0"/>
              <a:buChar char="•"/>
            </a:pPr>
            <a:r>
              <a:rPr lang="en-US" dirty="0" smtClean="0"/>
              <a:t>Disciplinary actions may affect employee base pay, status or tenure</a:t>
            </a:r>
            <a:endParaRPr lang="en-US" dirty="0"/>
          </a:p>
          <a:p>
            <a:endParaRPr lang="en-US" dirty="0"/>
          </a:p>
          <a:p>
            <a:r>
              <a:rPr lang="en-US" b="1" u="sng" dirty="0"/>
              <a:t>Ask</a:t>
            </a:r>
            <a:r>
              <a:rPr lang="en-US" b="1" u="sng" dirty="0" smtClean="0"/>
              <a:t>:</a:t>
            </a:r>
            <a:endParaRPr lang="en-US" dirty="0"/>
          </a:p>
          <a:p>
            <a:pPr marL="165766" indent="-165766">
              <a:buFont typeface="Arial" panose="020B0604020202020204" pitchFamily="34" charset="0"/>
              <a:buChar char="•"/>
            </a:pPr>
            <a:r>
              <a:rPr lang="en-US" dirty="0"/>
              <a:t>T</a:t>
            </a:r>
            <a:r>
              <a:rPr lang="en-US" dirty="0" smtClean="0"/>
              <a:t>he question.  </a:t>
            </a:r>
            <a:r>
              <a:rPr lang="en-US" dirty="0"/>
              <a:t>The answer will display when you advance the slide</a:t>
            </a:r>
          </a:p>
          <a:p>
            <a:pPr marL="165766" indent="-165766">
              <a:buFont typeface="Arial" panose="020B0604020202020204" pitchFamily="34" charset="0"/>
              <a:buChar char="•"/>
            </a:pPr>
            <a:endParaRPr lang="en-US" dirty="0"/>
          </a:p>
          <a:p>
            <a:r>
              <a:rPr lang="en-US" b="1" u="sng" dirty="0"/>
              <a:t>Explain</a:t>
            </a:r>
            <a:r>
              <a:rPr lang="en-US" b="1" u="sng" dirty="0" smtClean="0"/>
              <a:t>:</a:t>
            </a:r>
            <a:endParaRPr lang="en-US" dirty="0"/>
          </a:p>
          <a:p>
            <a:pPr marL="165766" indent="-165766">
              <a:buFont typeface="Arial" panose="020B0604020202020204" pitchFamily="34" charset="0"/>
              <a:buChar char="•"/>
            </a:pPr>
            <a:r>
              <a:rPr lang="en-US" dirty="0"/>
              <a:t>Connect each of the questions with the content of the course</a:t>
            </a:r>
          </a:p>
          <a:p>
            <a:pPr marL="165766" indent="-165766">
              <a:buFont typeface="Arial" panose="020B0604020202020204" pitchFamily="34" charset="0"/>
              <a:buChar char="•"/>
            </a:pPr>
            <a:endParaRPr lang="en-US" dirty="0"/>
          </a:p>
          <a:p>
            <a:r>
              <a:rPr lang="en-US" b="1" u="sng" dirty="0"/>
              <a:t>Note</a:t>
            </a:r>
            <a:r>
              <a:rPr lang="en-US" u="sng" dirty="0"/>
              <a:t>: </a:t>
            </a:r>
          </a:p>
          <a:p>
            <a:r>
              <a:rPr lang="en-US" dirty="0"/>
              <a:t>You can go back to the slide to discuss the answer.  </a:t>
            </a:r>
          </a:p>
          <a:p>
            <a:pPr marL="165766" indent="-165766">
              <a:buFont typeface="Arial" panose="020B0604020202020204" pitchFamily="34" charset="0"/>
              <a:buChar char="•"/>
            </a:pPr>
            <a:r>
              <a:rPr lang="en-US" dirty="0"/>
              <a:t>If you are pressed for time you can go through this faster to make up time</a:t>
            </a:r>
          </a:p>
          <a:p>
            <a:pPr marL="165766" indent="-165766">
              <a:buFont typeface="Arial" panose="020B0604020202020204" pitchFamily="34" charset="0"/>
              <a:buChar char="•"/>
            </a:pPr>
            <a:r>
              <a:rPr lang="en-US" dirty="0"/>
              <a:t>If the answer is not correct do not use “No” instead use “That’s not quite right” instead.  This is a gentle correction and does not shut the learner down</a:t>
            </a:r>
          </a:p>
          <a:p>
            <a:pPr marL="165766" indent="-165766">
              <a:buFont typeface="Arial" panose="020B0604020202020204" pitchFamily="34" charset="0"/>
              <a:buChar char="•"/>
            </a:pPr>
            <a:r>
              <a:rPr lang="en-US" dirty="0"/>
              <a:t>The goal of questions is to reinforce learning.  Use the questions to reinforce learning</a:t>
            </a:r>
          </a:p>
          <a:p>
            <a:pPr marL="221527" indent="-221527">
              <a:defRPr/>
            </a:pPr>
            <a:endParaRPr lang="en-US" dirty="0" smtClean="0"/>
          </a:p>
        </p:txBody>
      </p:sp>
    </p:spTree>
    <p:extLst>
      <p:ext uri="{BB962C8B-B14F-4D97-AF65-F5344CB8AC3E}">
        <p14:creationId xmlns:p14="http://schemas.microsoft.com/office/powerpoint/2010/main" val="21421749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70174" y="844826"/>
            <a:ext cx="2151301" cy="8462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63</a:t>
            </a:fld>
            <a:endParaRPr lang="en-US" dirty="0"/>
          </a:p>
        </p:txBody>
      </p:sp>
      <p:sp>
        <p:nvSpPr>
          <p:cNvPr id="5" name="Rectangle 4"/>
          <p:cNvSpPr>
            <a:spLocks noChangeArrowheads="1"/>
          </p:cNvSpPr>
          <p:nvPr/>
        </p:nvSpPr>
        <p:spPr bwMode="auto">
          <a:xfrm>
            <a:off x="0" y="342707"/>
            <a:ext cx="7023100" cy="811530"/>
          </a:xfrm>
          <a:prstGeom prst="rect">
            <a:avLst/>
          </a:prstGeom>
          <a:solidFill>
            <a:srgbClr val="002060"/>
          </a:solidFill>
          <a:ln w="9525">
            <a:solidFill>
              <a:schemeClr val="accent1"/>
            </a:solidFill>
            <a:miter lim="800000"/>
            <a:headEnd/>
            <a:tailEnd/>
          </a:ln>
        </p:spPr>
        <p:txBody>
          <a:bodyPr rot="0" vert="horz" wrap="square" lIns="91427" tIns="45714" rIns="91427" bIns="45714" anchor="t" anchorCtr="0" upright="1">
            <a:noAutofit/>
          </a:bodyPr>
          <a:lstStyle/>
          <a:p>
            <a:endParaRPr lang="en-US" dirty="0"/>
          </a:p>
        </p:txBody>
      </p:sp>
      <p:sp>
        <p:nvSpPr>
          <p:cNvPr id="6" name="Rectangle 5"/>
          <p:cNvSpPr>
            <a:spLocks noChangeArrowheads="1"/>
          </p:cNvSpPr>
          <p:nvPr/>
        </p:nvSpPr>
        <p:spPr bwMode="auto">
          <a:xfrm>
            <a:off x="0" y="8146334"/>
            <a:ext cx="7023100" cy="811530"/>
          </a:xfrm>
          <a:prstGeom prst="rect">
            <a:avLst/>
          </a:prstGeom>
          <a:solidFill>
            <a:srgbClr val="002060"/>
          </a:solidFill>
          <a:ln w="9525">
            <a:solidFill>
              <a:schemeClr val="accent1"/>
            </a:solidFill>
            <a:miter lim="800000"/>
            <a:headEnd/>
            <a:tailEnd/>
          </a:ln>
        </p:spPr>
        <p:txBody>
          <a:bodyPr rot="0" vert="horz" wrap="square" lIns="91427" tIns="45714" rIns="91427" bIns="45714" anchor="t" anchorCtr="0" upright="1">
            <a:noAutofit/>
          </a:bodyPr>
          <a:lstStyle/>
          <a:p>
            <a:endParaRPr lang="en-US" dirty="0"/>
          </a:p>
        </p:txBody>
      </p:sp>
      <p:sp>
        <p:nvSpPr>
          <p:cNvPr id="8" name="Rectangle 7"/>
          <p:cNvSpPr>
            <a:spLocks noChangeArrowheads="1"/>
          </p:cNvSpPr>
          <p:nvPr/>
        </p:nvSpPr>
        <p:spPr bwMode="auto">
          <a:xfrm>
            <a:off x="6389581" y="0"/>
            <a:ext cx="87420" cy="9307484"/>
          </a:xfrm>
          <a:prstGeom prst="rect">
            <a:avLst/>
          </a:prstGeom>
          <a:solidFill>
            <a:srgbClr val="FFFFFF"/>
          </a:solidFill>
          <a:ln w="9525">
            <a:solidFill>
              <a:srgbClr val="002060"/>
            </a:solidFill>
            <a:miter lim="800000"/>
            <a:headEnd/>
            <a:tailEnd/>
          </a:ln>
        </p:spPr>
        <p:txBody>
          <a:bodyPr rot="0" vert="horz" wrap="square" lIns="91427" tIns="45714" rIns="91427" bIns="45714" anchor="t" anchorCtr="0" upright="1">
            <a:noAutofit/>
          </a:bodyPr>
          <a:lstStyle/>
          <a:p>
            <a:endParaRPr lang="en-US" dirty="0"/>
          </a:p>
        </p:txBody>
      </p:sp>
      <p:sp>
        <p:nvSpPr>
          <p:cNvPr id="9" name="Rectangle 8"/>
          <p:cNvSpPr>
            <a:spLocks noChangeArrowheads="1"/>
          </p:cNvSpPr>
          <p:nvPr/>
        </p:nvSpPr>
        <p:spPr bwMode="auto">
          <a:xfrm>
            <a:off x="547581" y="1617"/>
            <a:ext cx="87420" cy="9307484"/>
          </a:xfrm>
          <a:prstGeom prst="rect">
            <a:avLst/>
          </a:prstGeom>
          <a:solidFill>
            <a:srgbClr val="FFFFFF"/>
          </a:solidFill>
          <a:ln w="9525">
            <a:solidFill>
              <a:srgbClr val="002060"/>
            </a:solidFill>
            <a:miter lim="800000"/>
            <a:headEnd/>
            <a:tailEnd/>
          </a:ln>
        </p:spPr>
        <p:txBody>
          <a:bodyPr rot="0" vert="horz" wrap="square" lIns="91427" tIns="45714" rIns="91427" bIns="45714" anchor="t" anchorCtr="0" upright="1">
            <a:noAutofit/>
          </a:bodyPr>
          <a:lstStyle/>
          <a:p>
            <a:endParaRPr lang="en-US" dirty="0"/>
          </a:p>
        </p:txBody>
      </p:sp>
      <p:sp>
        <p:nvSpPr>
          <p:cNvPr id="10" name="TextBox 9"/>
          <p:cNvSpPr txBox="1"/>
          <p:nvPr/>
        </p:nvSpPr>
        <p:spPr>
          <a:xfrm>
            <a:off x="635001" y="2209800"/>
            <a:ext cx="5752953" cy="800219"/>
          </a:xfrm>
          <a:prstGeom prst="rect">
            <a:avLst/>
          </a:prstGeom>
          <a:noFill/>
        </p:spPr>
        <p:txBody>
          <a:bodyPr wrap="square" lIns="91427" tIns="45714" rIns="91427" bIns="45714" rtlCol="0">
            <a:spAutoFit/>
          </a:bodyPr>
          <a:lstStyle/>
          <a:p>
            <a:pPr algn="ctr"/>
            <a:r>
              <a:rPr lang="en-US" sz="2800" dirty="0"/>
              <a:t>Conclusion</a:t>
            </a:r>
          </a:p>
          <a:p>
            <a:pPr algn="ctr"/>
            <a:r>
              <a:rPr lang="en-US" i="1" dirty="0" smtClean="0"/>
              <a:t>Progressive Discipline</a:t>
            </a:r>
            <a:endParaRPr lang="en-US" dirty="0"/>
          </a:p>
        </p:txBody>
      </p:sp>
      <p:sp>
        <p:nvSpPr>
          <p:cNvPr id="11" name="Rectangle 10"/>
          <p:cNvSpPr/>
          <p:nvPr/>
        </p:nvSpPr>
        <p:spPr>
          <a:xfrm>
            <a:off x="6667500" y="9075102"/>
            <a:ext cx="353974" cy="232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lang="en-US" dirty="0"/>
          </a:p>
        </p:txBody>
      </p:sp>
    </p:spTree>
    <p:extLst>
      <p:ext uri="{BB962C8B-B14F-4D97-AF65-F5344CB8AC3E}">
        <p14:creationId xmlns:p14="http://schemas.microsoft.com/office/powerpoint/2010/main" val="263752868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b="0" dirty="0" smtClean="0"/>
          </a:p>
          <a:p>
            <a:r>
              <a:rPr lang="en-US" b="0" dirty="0" smtClean="0"/>
              <a:t>This course is designed to assist TMIIIs with the actions they need to take to identify poor performance and resolve the issue at the lowest possible level</a:t>
            </a:r>
            <a:r>
              <a:rPr lang="en-US" dirty="0" smtClean="0"/>
              <a:t>.  It is comprised of the following sections:</a:t>
            </a:r>
            <a:endParaRPr lang="en-US" b="0" dirty="0" smtClean="0"/>
          </a:p>
          <a:p>
            <a:pPr marL="171684" indent="-171684">
              <a:buFont typeface="Arial" panose="020B0604020202020204" pitchFamily="34" charset="0"/>
              <a:buChar char="•"/>
            </a:pPr>
            <a:endParaRPr lang="en-US" b="1" dirty="0" smtClean="0"/>
          </a:p>
          <a:p>
            <a:pPr marL="171684" indent="-171684">
              <a:buFont typeface="Arial" panose="020B0604020202020204" pitchFamily="34" charset="0"/>
              <a:buChar char="•"/>
            </a:pPr>
            <a:r>
              <a:rPr lang="en-US" b="0" baseline="0" dirty="0" smtClean="0"/>
              <a:t>Learning Logistics – This section introduces</a:t>
            </a:r>
            <a:r>
              <a:rPr lang="en-US" b="0" dirty="0" smtClean="0"/>
              <a:t> you to the course, the objectives and expectations</a:t>
            </a:r>
          </a:p>
          <a:p>
            <a:pPr marL="171684" indent="-171684">
              <a:buFont typeface="Arial" panose="020B0604020202020204" pitchFamily="34" charset="0"/>
              <a:buChar char="•"/>
            </a:pPr>
            <a:r>
              <a:rPr lang="en-US" b="0" dirty="0" smtClean="0"/>
              <a:t>Section 1 - </a:t>
            </a:r>
            <a:r>
              <a:rPr lang="en-US" dirty="0" smtClean="0"/>
              <a:t>Provides an introduction to progressive  discipline including the process, the essential elements and what is and is not Progressive Discipline</a:t>
            </a:r>
            <a:endParaRPr lang="en-US" b="0" baseline="0" dirty="0" smtClean="0"/>
          </a:p>
          <a:p>
            <a:pPr marL="171684" indent="-171684">
              <a:buFont typeface="Arial" panose="020B0604020202020204" pitchFamily="34" charset="0"/>
              <a:buChar char="•"/>
            </a:pPr>
            <a:r>
              <a:rPr lang="en-US" b="0" baseline="0" dirty="0" smtClean="0"/>
              <a:t>Section 2</a:t>
            </a:r>
            <a:r>
              <a:rPr lang="en-US" b="0" dirty="0" smtClean="0"/>
              <a:t> -</a:t>
            </a:r>
            <a:r>
              <a:rPr lang="en-US" b="0" baseline="0" dirty="0" smtClean="0"/>
              <a:t> Explains</a:t>
            </a:r>
            <a:r>
              <a:rPr lang="en-US" b="0" dirty="0" smtClean="0"/>
              <a:t> the role of the TMIII in identifying when poor performance exists, how to talk to the employee and what to do before, during and after the meeting with the employee</a:t>
            </a:r>
            <a:endParaRPr lang="en-US" b="0" baseline="0" dirty="0" smtClean="0"/>
          </a:p>
          <a:p>
            <a:pPr marL="171684" indent="-171684">
              <a:buFont typeface="Arial" panose="020B0604020202020204" pitchFamily="34" charset="0"/>
              <a:buChar char="•"/>
            </a:pPr>
            <a:r>
              <a:rPr lang="en-US" b="0" baseline="0" dirty="0" smtClean="0"/>
              <a:t>Section 3</a:t>
            </a:r>
            <a:r>
              <a:rPr lang="en-US" b="0" dirty="0" smtClean="0"/>
              <a:t> – This section outlines the Corrective and Disciplinary Action process and identifies the requirements for</a:t>
            </a:r>
            <a:r>
              <a:rPr lang="en-US" b="0" baseline="0" dirty="0" smtClean="0"/>
              <a:t> </a:t>
            </a:r>
            <a:r>
              <a:rPr lang="en-US" b="0" dirty="0" smtClean="0"/>
              <a:t>each of the roles</a:t>
            </a:r>
          </a:p>
          <a:p>
            <a:pPr marL="171684" indent="-171684">
              <a:buFont typeface="Arial" panose="020B0604020202020204" pitchFamily="34" charset="0"/>
              <a:buChar char="•"/>
            </a:pPr>
            <a:r>
              <a:rPr lang="en-US" b="1" baseline="0" dirty="0" smtClean="0"/>
              <a:t>Conclusion</a:t>
            </a:r>
            <a:r>
              <a:rPr lang="en-US" b="1" dirty="0" smtClean="0"/>
              <a:t> – This section summarizes the course and explains where you can get help if you need it</a:t>
            </a:r>
            <a:endParaRPr lang="en-US" b="1"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64</a:t>
            </a:fld>
            <a:endParaRPr lang="en-US" dirty="0" smtClean="0"/>
          </a:p>
        </p:txBody>
      </p:sp>
      <p:sp>
        <p:nvSpPr>
          <p:cNvPr id="4" name="Slide Image Placeholder 3"/>
          <p:cNvSpPr>
            <a:spLocks noGrp="1" noRot="1" noChangeAspect="1"/>
          </p:cNvSpPr>
          <p:nvPr>
            <p:ph type="sldImg"/>
          </p:nvPr>
        </p:nvSpPr>
        <p:spPr>
          <a:xfrm>
            <a:off x="146050" y="433388"/>
            <a:ext cx="4654550" cy="3490912"/>
          </a:xfrm>
        </p:spPr>
      </p:sp>
      <p:sp>
        <p:nvSpPr>
          <p:cNvPr id="5" name="Notes Placeholder 2"/>
          <p:cNvSpPr txBox="1">
            <a:spLocks/>
          </p:cNvSpPr>
          <p:nvPr/>
        </p:nvSpPr>
        <p:spPr bwMode="auto">
          <a:xfrm>
            <a:off x="4947867" y="683663"/>
            <a:ext cx="1812801" cy="8041666"/>
          </a:xfrm>
          <a:prstGeom prst="rect">
            <a:avLst/>
          </a:prstGeom>
          <a:solidFill>
            <a:schemeClr val="lt1"/>
          </a:solidFill>
          <a:ln w="12700" cap="flat" cmpd="sng" algn="ctr">
            <a:noFill/>
            <a:prstDash val="solid"/>
          </a:ln>
          <a:effectLst/>
        </p:spPr>
        <p:txBody>
          <a:bodyPr vert="horz" wrap="square" lIns="90088" tIns="45045" rIns="90088" bIns="45045"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1527" indent="-221527">
              <a:defRPr/>
            </a:pPr>
            <a:endParaRPr lang="en-US" dirty="0" smtClean="0"/>
          </a:p>
          <a:p>
            <a:pPr marL="221527" indent="-221527">
              <a:defRPr/>
            </a:pPr>
            <a:r>
              <a:rPr lang="en-US" b="1" u="sng" dirty="0" smtClean="0"/>
              <a:t>Explain:</a:t>
            </a:r>
            <a:endParaRPr lang="en-US" b="1" u="sng" dirty="0"/>
          </a:p>
          <a:p>
            <a:pPr marL="165766" indent="-165766">
              <a:buFont typeface="Arial" panose="020B0604020202020204" pitchFamily="34" charset="0"/>
              <a:buChar char="•"/>
              <a:defRPr/>
            </a:pPr>
            <a:r>
              <a:rPr lang="en-US" dirty="0" smtClean="0"/>
              <a:t>This is the final section of the course and provides and summary and help resources </a:t>
            </a:r>
            <a:endParaRPr lang="en-US" dirty="0"/>
          </a:p>
          <a:p>
            <a:pPr marL="165766" indent="-165766">
              <a:buFont typeface="Arial" panose="020B0604020202020204" pitchFamily="34" charset="0"/>
              <a:buChar char="•"/>
              <a:defRPr/>
            </a:pPr>
            <a:r>
              <a:rPr lang="en-US" dirty="0" smtClean="0"/>
              <a:t>At the end of the course you will be available to answer any specific questions</a:t>
            </a:r>
          </a:p>
        </p:txBody>
      </p:sp>
    </p:spTree>
    <p:extLst>
      <p:ext uri="{BB962C8B-B14F-4D97-AF65-F5344CB8AC3E}">
        <p14:creationId xmlns:p14="http://schemas.microsoft.com/office/powerpoint/2010/main" val="353361515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xfrm>
            <a:off x="146050" y="433388"/>
            <a:ext cx="4654550" cy="3490912"/>
          </a:xfrm>
          <a:noFill/>
          <a:ln>
            <a:solidFill>
              <a:srgbClr val="000000"/>
            </a:solidFill>
            <a:miter lim="800000"/>
            <a:headEnd/>
            <a:tailEnd/>
          </a:ln>
        </p:spPr>
      </p:sp>
      <p:sp>
        <p:nvSpPr>
          <p:cNvPr id="95235" name="Notes Placeholder 2"/>
          <p:cNvSpPr>
            <a:spLocks noGrp="1"/>
          </p:cNvSpPr>
          <p:nvPr>
            <p:ph type="body" idx="1"/>
          </p:nvPr>
        </p:nvSpPr>
        <p:spPr bwMode="auto"/>
        <p:txBody>
          <a:bodyPr wrap="square" numCol="1" anchor="t" anchorCtr="0" compatLnSpc="1">
            <a:prstTxWarp prst="textNoShape">
              <a:avLst/>
            </a:prstTxWarp>
          </a:bodyPr>
          <a:lstStyle/>
          <a:p>
            <a:pPr marL="229436" indent="-229436">
              <a:defRPr/>
            </a:pPr>
            <a:r>
              <a:rPr lang="en-US" dirty="0" smtClean="0"/>
              <a:t>Notes:</a:t>
            </a:r>
          </a:p>
          <a:p>
            <a:pPr marL="229436" indent="-229436">
              <a:defRPr/>
            </a:pPr>
            <a:endParaRPr lang="en-US" b="0" dirty="0" smtClean="0">
              <a:solidFill>
                <a:srgbClr val="FF0000"/>
              </a:solidFill>
            </a:endParaRPr>
          </a:p>
          <a:p>
            <a:pPr marL="229436" indent="-229436">
              <a:buFont typeface="Arial" pitchFamily="34" charset="0"/>
              <a:buChar char="•"/>
              <a:defRPr/>
            </a:pPr>
            <a:r>
              <a:rPr lang="en-US" b="0" dirty="0" smtClean="0"/>
              <a:t>The slide above contains what you should now</a:t>
            </a:r>
            <a:r>
              <a:rPr lang="en-US" b="0" baseline="0" dirty="0" smtClean="0"/>
              <a:t> be able to do with the help of the training material.  If you have questions about the content after this course refer to the next slide for the name and contact information of the people who can help.</a:t>
            </a:r>
          </a:p>
          <a:p>
            <a:pPr marL="229436" indent="-229436">
              <a:buFont typeface="Arial" pitchFamily="34" charset="0"/>
              <a:buChar char="•"/>
              <a:defRPr/>
            </a:pPr>
            <a:r>
              <a:rPr lang="en-US" b="0" baseline="0" dirty="0" smtClean="0"/>
              <a:t>If you have a question now, please ask.  You will have another chance at the end of the course, after we discuss where you are able to get help and the resources that are available to you.</a:t>
            </a:r>
            <a:endParaRPr lang="en-US" b="0" dirty="0" smtClean="0"/>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8468B1-D4E7-4F50-ADFD-0A0E008D452E}" type="slidenum">
              <a:rPr lang="en-US" smtClean="0"/>
              <a:pPr/>
              <a:t>65</a:t>
            </a:fld>
            <a:endParaRPr lang="en-US" dirty="0" smtClean="0"/>
          </a:p>
        </p:txBody>
      </p:sp>
      <p:sp>
        <p:nvSpPr>
          <p:cNvPr id="5" name="Notes Placeholder 2"/>
          <p:cNvSpPr txBox="1">
            <a:spLocks/>
          </p:cNvSpPr>
          <p:nvPr/>
        </p:nvSpPr>
        <p:spPr bwMode="auto">
          <a:xfrm>
            <a:off x="4991326" y="701220"/>
            <a:ext cx="1812801" cy="8041666"/>
          </a:xfrm>
          <a:prstGeom prst="rect">
            <a:avLst/>
          </a:prstGeom>
          <a:solidFill>
            <a:schemeClr val="lt1"/>
          </a:solidFill>
          <a:ln w="12700" cap="flat" cmpd="sng" algn="ctr">
            <a:noFill/>
            <a:prstDash val="solid"/>
          </a:ln>
          <a:effectLst/>
        </p:spPr>
        <p:txBody>
          <a:bodyPr vert="horz" wrap="square" lIns="90088" tIns="45045" rIns="90088" bIns="45045"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1527" indent="-221527">
              <a:defRPr/>
            </a:pPr>
            <a:endParaRPr lang="en-US" dirty="0" smtClean="0"/>
          </a:p>
          <a:p>
            <a:pPr>
              <a:defRPr/>
            </a:pPr>
            <a:r>
              <a:rPr lang="en-US" b="1" u="sng" dirty="0"/>
              <a:t>Explain:</a:t>
            </a:r>
          </a:p>
          <a:p>
            <a:pPr marL="165766" indent="-165766">
              <a:buFont typeface="Arial" panose="020B0604020202020204" pitchFamily="34" charset="0"/>
              <a:buChar char="•"/>
              <a:defRPr/>
            </a:pPr>
            <a:r>
              <a:rPr lang="en-US" dirty="0"/>
              <a:t>Paraphrase each of the bullets</a:t>
            </a:r>
          </a:p>
          <a:p>
            <a:pPr marL="165766" indent="-165766">
              <a:buFont typeface="Arial" panose="020B0604020202020204" pitchFamily="34" charset="0"/>
              <a:buChar char="•"/>
              <a:defRPr/>
            </a:pPr>
            <a:r>
              <a:rPr lang="en-US" dirty="0"/>
              <a:t>Highlight any of the items the participants may have struggled with</a:t>
            </a:r>
          </a:p>
          <a:p>
            <a:pPr marL="165766" indent="-165766">
              <a:buFont typeface="Arial" panose="020B0604020202020204" pitchFamily="34" charset="0"/>
              <a:buChar char="•"/>
              <a:defRPr/>
            </a:pPr>
            <a:r>
              <a:rPr lang="en-US" dirty="0"/>
              <a:t>Use this to make any points you want to make</a:t>
            </a:r>
          </a:p>
          <a:p>
            <a:pPr>
              <a:defRPr/>
            </a:pPr>
            <a:endParaRPr lang="en-US" dirty="0"/>
          </a:p>
          <a:p>
            <a:pPr>
              <a:defRPr/>
            </a:pPr>
            <a:r>
              <a:rPr lang="en-US" b="1" u="sng" dirty="0"/>
              <a:t>Ask</a:t>
            </a:r>
            <a:r>
              <a:rPr lang="en-US" b="1" u="sng" dirty="0" smtClean="0"/>
              <a:t>:</a:t>
            </a:r>
            <a:endParaRPr lang="en-US" b="1" u="sng" dirty="0"/>
          </a:p>
          <a:p>
            <a:pPr marL="165766" indent="-165766">
              <a:buFont typeface="Arial" panose="020B0604020202020204" pitchFamily="34" charset="0"/>
              <a:buChar char="•"/>
              <a:defRPr/>
            </a:pPr>
            <a:r>
              <a:rPr lang="en-US" dirty="0"/>
              <a:t>Participants if they have any questions </a:t>
            </a:r>
          </a:p>
        </p:txBody>
      </p:sp>
    </p:spTree>
    <p:extLst>
      <p:ext uri="{BB962C8B-B14F-4D97-AF65-F5344CB8AC3E}">
        <p14:creationId xmlns:p14="http://schemas.microsoft.com/office/powerpoint/2010/main" val="258547474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 y="433388"/>
            <a:ext cx="4654550" cy="3490912"/>
          </a:xfrm>
        </p:spPr>
      </p:sp>
      <p:sp>
        <p:nvSpPr>
          <p:cNvPr id="3" name="Notes Placeholder 2"/>
          <p:cNvSpPr>
            <a:spLocks noGrp="1"/>
          </p:cNvSpPr>
          <p:nvPr>
            <p:ph type="body" idx="1"/>
          </p:nvPr>
        </p:nvSpPr>
        <p:spPr/>
        <p:txBody>
          <a:bodyPr/>
          <a:lstStyle/>
          <a:p>
            <a:pPr defTabSz="915443">
              <a:defRPr/>
            </a:pPr>
            <a:r>
              <a:rPr lang="en-US" b="0" dirty="0"/>
              <a:t>Notes:</a:t>
            </a:r>
          </a:p>
          <a:p>
            <a:pPr defTabSz="915443">
              <a:defRPr/>
            </a:pPr>
            <a:endParaRPr lang="en-US" b="0" dirty="0"/>
          </a:p>
          <a:p>
            <a:r>
              <a:rPr lang="en-US" b="0" baseline="0" dirty="0"/>
              <a:t>If you are uncertain on how to proceed with the Progressive Discipline process:</a:t>
            </a:r>
          </a:p>
          <a:p>
            <a:pPr marL="228912" indent="-228912">
              <a:buFont typeface="+mj-lt"/>
              <a:buAutoNum type="arabicPeriod"/>
            </a:pPr>
            <a:r>
              <a:rPr lang="en-US" b="0" baseline="0" dirty="0"/>
              <a:t>Start with contacting your Supervisor for help with the process</a:t>
            </a:r>
          </a:p>
          <a:p>
            <a:pPr marL="228912" indent="-228912">
              <a:buFont typeface="+mj-lt"/>
              <a:buAutoNum type="arabicPeriod"/>
            </a:pPr>
            <a:r>
              <a:rPr lang="en-US" b="0" baseline="0" dirty="0"/>
              <a:t>If you still have questions, contact </a:t>
            </a:r>
            <a:r>
              <a:rPr lang="en-US" dirty="0" smtClean="0"/>
              <a:t>the </a:t>
            </a:r>
            <a:r>
              <a:rPr lang="en-US" b="0" baseline="0" dirty="0"/>
              <a:t>Civil Rights Manager for your region.</a:t>
            </a:r>
          </a:p>
          <a:p>
            <a:pPr marL="228912" indent="-228912">
              <a:buFont typeface="+mj-lt"/>
              <a:buAutoNum type="arabicPeriod"/>
            </a:pPr>
            <a:r>
              <a:rPr lang="en-US" b="0" baseline="0" dirty="0"/>
              <a:t>Additionally, you can contact Christine Andersen in Employee Relations via email at Christine.Andersen@state.co.us or by phone at 303-512-5449 if you are uncertain if the level of the behavior is appropriate for Progressive Discipline.</a:t>
            </a:r>
          </a:p>
          <a:p>
            <a:pPr marL="346610" lvl="1" indent="-171664"/>
            <a:endParaRPr lang="en-US" dirty="0"/>
          </a:p>
        </p:txBody>
      </p:sp>
      <p:sp>
        <p:nvSpPr>
          <p:cNvPr id="4" name="Slide Number Placeholder 3"/>
          <p:cNvSpPr>
            <a:spLocks noGrp="1"/>
          </p:cNvSpPr>
          <p:nvPr>
            <p:ph type="sldNum" sz="quarter" idx="10"/>
          </p:nvPr>
        </p:nvSpPr>
        <p:spPr/>
        <p:txBody>
          <a:bodyPr/>
          <a:lstStyle/>
          <a:p>
            <a:pPr>
              <a:defRPr/>
            </a:pPr>
            <a:fld id="{B9D51406-2B07-46CF-81B3-B43F924EAEC8}" type="slidenum">
              <a:rPr lang="en-US" smtClean="0"/>
              <a:pPr>
                <a:defRPr/>
              </a:pPr>
              <a:t>66</a:t>
            </a:fld>
            <a:endParaRPr lang="en-US" dirty="0"/>
          </a:p>
        </p:txBody>
      </p:sp>
      <p:sp>
        <p:nvSpPr>
          <p:cNvPr id="5" name="Notes Placeholder 2"/>
          <p:cNvSpPr txBox="1">
            <a:spLocks/>
          </p:cNvSpPr>
          <p:nvPr/>
        </p:nvSpPr>
        <p:spPr bwMode="auto">
          <a:xfrm>
            <a:off x="4991326" y="701219"/>
            <a:ext cx="1812801" cy="8041666"/>
          </a:xfrm>
          <a:prstGeom prst="rect">
            <a:avLst/>
          </a:prstGeom>
          <a:solidFill>
            <a:schemeClr val="lt1"/>
          </a:solidFill>
          <a:ln w="12700" cap="flat" cmpd="sng" algn="ctr">
            <a:noFill/>
            <a:prstDash val="solid"/>
          </a:ln>
          <a:effectLst/>
        </p:spPr>
        <p:txBody>
          <a:bodyPr vert="horz" wrap="square" lIns="90088" tIns="45045" rIns="90088" bIns="45045"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1527" indent="-221527">
              <a:defRPr/>
            </a:pPr>
            <a:endParaRPr lang="en-US" dirty="0"/>
          </a:p>
          <a:p>
            <a:pPr>
              <a:defRPr/>
            </a:pPr>
            <a:r>
              <a:rPr lang="en-US" b="1" u="sng" dirty="0"/>
              <a:t>Tell:</a:t>
            </a:r>
          </a:p>
          <a:p>
            <a:pPr>
              <a:defRPr/>
            </a:pPr>
            <a:r>
              <a:rPr lang="en-US" dirty="0"/>
              <a:t>The slide shows a list of the Civil Right Managers they are available to answer questions by region</a:t>
            </a:r>
          </a:p>
          <a:p>
            <a:pPr>
              <a:defRPr/>
            </a:pPr>
            <a:endParaRPr lang="en-US" dirty="0"/>
          </a:p>
          <a:p>
            <a:pPr>
              <a:defRPr/>
            </a:pPr>
            <a:r>
              <a:rPr lang="en-US" b="1" u="sng" dirty="0"/>
              <a:t>Explain:</a:t>
            </a:r>
          </a:p>
          <a:p>
            <a:pPr>
              <a:defRPr/>
            </a:pPr>
            <a:r>
              <a:rPr lang="en-US" dirty="0"/>
              <a:t>When participants when they would need to contact Labor Relations</a:t>
            </a:r>
          </a:p>
        </p:txBody>
      </p:sp>
    </p:spTree>
    <p:extLst>
      <p:ext uri="{BB962C8B-B14F-4D97-AF65-F5344CB8AC3E}">
        <p14:creationId xmlns:p14="http://schemas.microsoft.com/office/powerpoint/2010/main" val="104284297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xfrm>
            <a:off x="146050" y="433388"/>
            <a:ext cx="4654550" cy="3490912"/>
          </a:xfrm>
          <a:noFill/>
          <a:ln>
            <a:solidFill>
              <a:srgbClr val="000000"/>
            </a:solidFill>
            <a:miter lim="800000"/>
            <a:headEnd/>
            <a:tailEnd/>
          </a:ln>
        </p:spPr>
      </p:sp>
      <p:sp>
        <p:nvSpPr>
          <p:cNvPr id="99331"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b="0" dirty="0" smtClean="0"/>
              <a:t>Notes:</a:t>
            </a:r>
          </a:p>
          <a:p>
            <a:pPr>
              <a:defRPr/>
            </a:pPr>
            <a:endParaRPr lang="en-US" b="0" dirty="0" smtClean="0">
              <a:solidFill>
                <a:srgbClr val="FF0000"/>
              </a:solidFill>
            </a:endParaRPr>
          </a:p>
          <a:p>
            <a:pPr>
              <a:defRPr/>
            </a:pPr>
            <a:r>
              <a:rPr lang="en-US" dirty="0" smtClean="0">
                <a:solidFill>
                  <a:schemeClr val="tx1">
                    <a:lumMod val="95000"/>
                    <a:lumOff val="5000"/>
                  </a:schemeClr>
                </a:solidFill>
              </a:rPr>
              <a:t>There are quite</a:t>
            </a:r>
            <a:r>
              <a:rPr lang="en-US" baseline="0" dirty="0" smtClean="0">
                <a:solidFill>
                  <a:schemeClr val="tx1">
                    <a:lumMod val="95000"/>
                    <a:lumOff val="5000"/>
                  </a:schemeClr>
                </a:solidFill>
              </a:rPr>
              <a:t> a few resources you can access online.  The first link takes you to a website about what constitutes a Corrective or Disciplinary Action and provides details about what it is and when </a:t>
            </a:r>
            <a:r>
              <a:rPr lang="en-US" dirty="0" smtClean="0">
                <a:solidFill>
                  <a:schemeClr val="tx1">
                    <a:lumMod val="95000"/>
                    <a:lumOff val="5000"/>
                  </a:schemeClr>
                </a:solidFill>
              </a:rPr>
              <a:t>it should be used</a:t>
            </a:r>
            <a:r>
              <a:rPr lang="en-US" baseline="0" dirty="0" smtClean="0">
                <a:solidFill>
                  <a:schemeClr val="tx1">
                    <a:lumMod val="95000"/>
                    <a:lumOff val="5000"/>
                  </a:schemeClr>
                </a:solidFill>
              </a:rPr>
              <a:t>.  Additionally, you are able to access a template of a correct action plan.  The second link takes you to sample letters you can view to help you document Corrective and Disciplinary Actions.  The last is a link to the role of the Appointing Authority. </a:t>
            </a:r>
          </a:p>
          <a:p>
            <a:pPr>
              <a:defRPr/>
            </a:pPr>
            <a:endParaRPr lang="en-US" b="0" baseline="0" dirty="0" smtClean="0">
              <a:solidFill>
                <a:srgbClr val="FF0000"/>
              </a:solidFill>
            </a:endParaRPr>
          </a:p>
          <a:p>
            <a:pPr>
              <a:defRPr/>
            </a:pPr>
            <a:endParaRPr lang="en-US" b="0" dirty="0" smtClean="0"/>
          </a:p>
        </p:txBody>
      </p:sp>
      <p:sp>
        <p:nvSpPr>
          <p:cNvPr id="103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7C2757C-12F3-4466-AB59-43286A501E31}" type="slidenum">
              <a:rPr lang="en-US" smtClean="0"/>
              <a:pPr/>
              <a:t>67</a:t>
            </a:fld>
            <a:endParaRPr lang="en-US" dirty="0" smtClean="0"/>
          </a:p>
        </p:txBody>
      </p:sp>
      <p:sp>
        <p:nvSpPr>
          <p:cNvPr id="5" name="Notes Placeholder 2"/>
          <p:cNvSpPr txBox="1">
            <a:spLocks/>
          </p:cNvSpPr>
          <p:nvPr/>
        </p:nvSpPr>
        <p:spPr bwMode="auto">
          <a:xfrm>
            <a:off x="4973942" y="683663"/>
            <a:ext cx="1812801" cy="8041666"/>
          </a:xfrm>
          <a:prstGeom prst="rect">
            <a:avLst/>
          </a:prstGeom>
          <a:solidFill>
            <a:schemeClr val="lt1"/>
          </a:solidFill>
          <a:ln w="12700" cap="flat" cmpd="sng" algn="ctr">
            <a:noFill/>
            <a:prstDash val="solid"/>
          </a:ln>
          <a:effectLst/>
        </p:spPr>
        <p:txBody>
          <a:bodyPr vert="horz" wrap="square" lIns="90088" tIns="45045" rIns="90088" bIns="45045"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1527" indent="-221527">
              <a:defRPr/>
            </a:pPr>
            <a:endParaRPr lang="en-US" dirty="0" smtClean="0"/>
          </a:p>
          <a:p>
            <a:pPr>
              <a:defRPr/>
            </a:pPr>
            <a:r>
              <a:rPr lang="en-US" b="1" u="sng" dirty="0" smtClean="0"/>
              <a:t>Tell:</a:t>
            </a:r>
          </a:p>
          <a:p>
            <a:pPr>
              <a:defRPr/>
            </a:pPr>
            <a:r>
              <a:rPr lang="en-US" dirty="0" smtClean="0"/>
              <a:t>Click on, or explain each of the links on the slide</a:t>
            </a:r>
            <a:endParaRPr lang="en-US" dirty="0"/>
          </a:p>
          <a:p>
            <a:pPr marL="165766" indent="-165766">
              <a:buFont typeface="Arial" panose="020B0604020202020204" pitchFamily="34" charset="0"/>
              <a:buChar char="•"/>
              <a:defRPr/>
            </a:pPr>
            <a:r>
              <a:rPr lang="en-US" dirty="0" smtClean="0"/>
              <a:t>Link one – is the main landing page for all Corrective and Disciplinary Action information</a:t>
            </a:r>
            <a:endParaRPr lang="en-US" dirty="0"/>
          </a:p>
          <a:p>
            <a:pPr marL="165766" indent="-165766">
              <a:buFont typeface="Arial" panose="020B0604020202020204" pitchFamily="34" charset="0"/>
              <a:buChar char="•"/>
              <a:defRPr/>
            </a:pPr>
            <a:r>
              <a:rPr lang="en-US" dirty="0" smtClean="0"/>
              <a:t>Link two – contains sample letters for Corrective and Disciplinary Actions</a:t>
            </a:r>
            <a:endParaRPr lang="en-US" dirty="0"/>
          </a:p>
          <a:p>
            <a:pPr marL="165766" indent="-165766">
              <a:buFont typeface="Arial" panose="020B0604020202020204" pitchFamily="34" charset="0"/>
              <a:buChar char="•"/>
              <a:defRPr/>
            </a:pPr>
            <a:r>
              <a:rPr lang="en-US" dirty="0" smtClean="0"/>
              <a:t>Link three – is a list of all of the Appointing Authorities at CDOT </a:t>
            </a:r>
          </a:p>
          <a:p>
            <a:pPr>
              <a:defRPr/>
            </a:pPr>
            <a:endParaRPr lang="en-US" dirty="0"/>
          </a:p>
          <a:p>
            <a:pPr>
              <a:defRPr/>
            </a:pPr>
            <a:r>
              <a:rPr lang="en-US" b="1" u="sng" dirty="0" smtClean="0"/>
              <a:t>Explain:</a:t>
            </a:r>
            <a:r>
              <a:rPr lang="en-US" dirty="0" smtClean="0"/>
              <a:t> </a:t>
            </a:r>
          </a:p>
          <a:p>
            <a:pPr marL="165766" indent="-165766">
              <a:buFont typeface="Arial" panose="020B0604020202020204" pitchFamily="34" charset="0"/>
              <a:buChar char="•"/>
              <a:defRPr/>
            </a:pPr>
            <a:r>
              <a:rPr lang="en-US" dirty="0" smtClean="0"/>
              <a:t>The training book also contains  information about Corrective and Disciplinary Actions</a:t>
            </a:r>
          </a:p>
          <a:p>
            <a:pPr>
              <a:defRPr/>
            </a:pPr>
            <a:endParaRPr lang="en-US" dirty="0"/>
          </a:p>
          <a:p>
            <a:pPr>
              <a:defRPr/>
            </a:pPr>
            <a:r>
              <a:rPr lang="en-US" dirty="0" smtClean="0"/>
              <a:t> </a:t>
            </a:r>
          </a:p>
        </p:txBody>
      </p:sp>
    </p:spTree>
    <p:extLst>
      <p:ext uri="{BB962C8B-B14F-4D97-AF65-F5344CB8AC3E}">
        <p14:creationId xmlns:p14="http://schemas.microsoft.com/office/powerpoint/2010/main" val="46350391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xfrm>
            <a:off x="146050" y="433388"/>
            <a:ext cx="4654550" cy="3490912"/>
          </a:xfrm>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Notes:</a:t>
            </a:r>
            <a:endParaRPr lang="en-US" b="1" dirty="0" smtClean="0"/>
          </a:p>
          <a:p>
            <a:endParaRPr lang="en-US" b="0" dirty="0" smtClean="0"/>
          </a:p>
          <a:p>
            <a:r>
              <a:rPr lang="en-US" b="0" dirty="0" smtClean="0"/>
              <a:t>If</a:t>
            </a:r>
            <a:r>
              <a:rPr lang="en-US" b="0" baseline="0" dirty="0" smtClean="0"/>
              <a:t> you have any questions about the Corrective or Disciplinary Action process after the class contact your Regional Civil Rights Manager.  The link to the contact details can be found at: </a:t>
            </a:r>
          </a:p>
          <a:p>
            <a:endParaRPr lang="en-US" dirty="0"/>
          </a:p>
          <a:p>
            <a:r>
              <a:rPr lang="en-US" b="0" baseline="0" dirty="0" smtClean="0"/>
              <a:t>http://intranet.dot.state.co.us/employees/Contacts/documents/regional-civil-rights-managers. </a:t>
            </a:r>
          </a:p>
          <a:p>
            <a:endParaRPr lang="en-US" b="0" baseline="0" dirty="0" smtClean="0"/>
          </a:p>
          <a:p>
            <a:r>
              <a:rPr lang="en-US" b="0" baseline="0" dirty="0" smtClean="0"/>
              <a:t>All questions placed in the parking lot and not answered during this course, will be sent to the training group within three working days after the course is complete.  </a:t>
            </a:r>
            <a:endParaRPr lang="en-US" b="0" dirty="0" smtClean="0"/>
          </a:p>
        </p:txBody>
      </p:sp>
      <p:sp>
        <p:nvSpPr>
          <p:cNvPr id="1044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53240D-A500-4858-BFBC-D3B76D10238B}" type="slidenum">
              <a:rPr lang="en-US" smtClean="0"/>
              <a:pPr/>
              <a:t>68</a:t>
            </a:fld>
            <a:endParaRPr lang="en-US" dirty="0" smtClean="0"/>
          </a:p>
        </p:txBody>
      </p:sp>
      <p:sp>
        <p:nvSpPr>
          <p:cNvPr id="5" name="Notes Placeholder 2"/>
          <p:cNvSpPr txBox="1">
            <a:spLocks/>
          </p:cNvSpPr>
          <p:nvPr/>
        </p:nvSpPr>
        <p:spPr bwMode="auto">
          <a:xfrm>
            <a:off x="4991327" y="683663"/>
            <a:ext cx="1812801" cy="8041666"/>
          </a:xfrm>
          <a:prstGeom prst="rect">
            <a:avLst/>
          </a:prstGeom>
          <a:solidFill>
            <a:schemeClr val="lt1"/>
          </a:solidFill>
          <a:ln w="12700" cap="flat" cmpd="sng" algn="ctr">
            <a:noFill/>
            <a:prstDash val="solid"/>
          </a:ln>
          <a:effectLst/>
        </p:spPr>
        <p:txBody>
          <a:bodyPr vert="horz" wrap="square" lIns="90088" tIns="45045" rIns="90088" bIns="45045"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1527" indent="-221527">
              <a:defRPr/>
            </a:pPr>
            <a:endParaRPr lang="en-US" dirty="0" smtClean="0"/>
          </a:p>
          <a:p>
            <a:pPr>
              <a:defRPr/>
            </a:pPr>
            <a:r>
              <a:rPr lang="en-US" b="1" u="sng" dirty="0"/>
              <a:t>Ask:  </a:t>
            </a:r>
          </a:p>
          <a:p>
            <a:pPr marL="165766" indent="-165766">
              <a:buFont typeface="Arial" panose="020B0604020202020204" pitchFamily="34" charset="0"/>
              <a:buChar char="•"/>
              <a:defRPr/>
            </a:pPr>
            <a:r>
              <a:rPr lang="en-US" dirty="0"/>
              <a:t>“We have covered a lot of content in this course do you have any questions?”</a:t>
            </a:r>
          </a:p>
          <a:p>
            <a:pPr>
              <a:defRPr/>
            </a:pPr>
            <a:endParaRPr lang="en-US" dirty="0"/>
          </a:p>
          <a:p>
            <a:pPr>
              <a:defRPr/>
            </a:pPr>
            <a:r>
              <a:rPr lang="en-US" b="1" u="sng" dirty="0"/>
              <a:t>Review: </a:t>
            </a:r>
          </a:p>
          <a:p>
            <a:pPr marL="165766" indent="-165766">
              <a:buFont typeface="Arial" panose="020B0604020202020204" pitchFamily="34" charset="0"/>
              <a:buChar char="•"/>
              <a:defRPr/>
            </a:pPr>
            <a:r>
              <a:rPr lang="en-US" dirty="0"/>
              <a:t>The parking lot and see if you can answer any questions </a:t>
            </a:r>
          </a:p>
          <a:p>
            <a:pPr>
              <a:defRPr/>
            </a:pPr>
            <a:endParaRPr lang="en-US" dirty="0"/>
          </a:p>
          <a:p>
            <a:pPr>
              <a:defRPr/>
            </a:pPr>
            <a:r>
              <a:rPr lang="en-US" b="1" u="sng" dirty="0"/>
              <a:t>Tell: </a:t>
            </a:r>
          </a:p>
          <a:p>
            <a:pPr marL="165766" indent="-165766">
              <a:buFont typeface="Arial" panose="020B0604020202020204" pitchFamily="34" charset="0"/>
              <a:buChar char="•"/>
              <a:defRPr/>
            </a:pPr>
            <a:r>
              <a:rPr lang="en-US" dirty="0"/>
              <a:t>Participants you will answer any parking lot questions within three working </a:t>
            </a:r>
            <a:r>
              <a:rPr lang="en-US" dirty="0" smtClean="0"/>
              <a:t>days</a:t>
            </a:r>
            <a:endParaRPr lang="en-US" dirty="0"/>
          </a:p>
          <a:p>
            <a:pPr marL="165766" indent="-165766">
              <a:buFont typeface="Arial" panose="020B0604020202020204" pitchFamily="34" charset="0"/>
              <a:buChar char="•"/>
              <a:defRPr/>
            </a:pPr>
            <a:r>
              <a:rPr lang="en-US" dirty="0"/>
              <a:t>Participants know you are available after the course to answer </a:t>
            </a:r>
            <a:r>
              <a:rPr lang="en-US" dirty="0" smtClean="0"/>
              <a:t>questions</a:t>
            </a:r>
            <a:endParaRPr lang="en-US" dirty="0"/>
          </a:p>
          <a:p>
            <a:pPr marL="165766" indent="-165766">
              <a:buFont typeface="Arial" panose="020B0604020202020204" pitchFamily="34" charset="0"/>
              <a:buChar char="•"/>
              <a:defRPr/>
            </a:pPr>
            <a:r>
              <a:rPr lang="en-US" dirty="0"/>
              <a:t>Questions after the course should be directed to you </a:t>
            </a:r>
          </a:p>
        </p:txBody>
      </p:sp>
    </p:spTree>
    <p:extLst>
      <p:ext uri="{BB962C8B-B14F-4D97-AF65-F5344CB8AC3E}">
        <p14:creationId xmlns:p14="http://schemas.microsoft.com/office/powerpoint/2010/main" val="3826853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146050" y="433388"/>
            <a:ext cx="4654550" cy="3490912"/>
          </a:xfrm>
          <a:noFill/>
          <a:ln>
            <a:solidFill>
              <a:srgbClr val="000000"/>
            </a:solidFill>
            <a:miter lim="800000"/>
            <a:headEnd/>
            <a:tailEnd/>
          </a:ln>
        </p:spPr>
      </p:sp>
      <p:sp>
        <p:nvSpPr>
          <p:cNvPr id="63491"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b="0" dirty="0" smtClean="0"/>
              <a:t>Notes:</a:t>
            </a:r>
          </a:p>
          <a:p>
            <a:pPr defTabSz="915648">
              <a:defRPr/>
            </a:pPr>
            <a:endParaRPr lang="en-US" b="0" dirty="0" smtClean="0"/>
          </a:p>
          <a:p>
            <a:pPr defTabSz="915648">
              <a:defRPr/>
            </a:pPr>
            <a:r>
              <a:rPr lang="en-US" b="0" dirty="0" smtClean="0"/>
              <a:t>This</a:t>
            </a:r>
            <a:r>
              <a:rPr lang="en-US" b="0" baseline="0" dirty="0" smtClean="0"/>
              <a:t> course is two hours long and there will not be a break.  When you are in the classroom please feel free to ask questions to the instructor and refrain from side conversations.  The exercises in this course exist to provide you with a chance to practice the content of the course, so please participate!  If there are questions the instructor is not able to answer they will be added to the parking lot.  The Instructor will provide an answer to you with three working days.  </a:t>
            </a:r>
            <a:endParaRPr lang="en-US" dirty="0"/>
          </a:p>
          <a:p>
            <a:pPr>
              <a:defRPr/>
            </a:pPr>
            <a:endParaRPr lang="en-US" dirty="0" smtClean="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09B3CD-BE3F-4487-9CC2-3C0FE73C4870}" type="slidenum">
              <a:rPr lang="en-US" smtClean="0"/>
              <a:pPr/>
              <a:t>7</a:t>
            </a:fld>
            <a:endParaRPr lang="en-US" dirty="0" smtClean="0"/>
          </a:p>
        </p:txBody>
      </p:sp>
      <p:sp>
        <p:nvSpPr>
          <p:cNvPr id="5" name="Notes Placeholder 2"/>
          <p:cNvSpPr txBox="1">
            <a:spLocks/>
          </p:cNvSpPr>
          <p:nvPr/>
        </p:nvSpPr>
        <p:spPr bwMode="auto">
          <a:xfrm>
            <a:off x="4973942" y="674884"/>
            <a:ext cx="1812801" cy="8041666"/>
          </a:xfrm>
          <a:prstGeom prst="rect">
            <a:avLst/>
          </a:prstGeom>
          <a:solidFill>
            <a:schemeClr val="lt1"/>
          </a:solidFill>
          <a:ln w="12700" cap="flat" cmpd="sng" algn="ctr">
            <a:noFill/>
            <a:prstDash val="solid"/>
          </a:ln>
          <a:effectLst/>
        </p:spPr>
        <p:txBody>
          <a:bodyPr vert="horz" wrap="square" lIns="90088" tIns="45045" rIns="90088" bIns="45045"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1527" indent="-221527">
              <a:defRPr/>
            </a:pPr>
            <a:endParaRPr lang="en-US" dirty="0" smtClean="0"/>
          </a:p>
          <a:p>
            <a:r>
              <a:rPr lang="en-US" b="1" u="sng" dirty="0"/>
              <a:t>Tell:</a:t>
            </a:r>
          </a:p>
          <a:p>
            <a:endParaRPr lang="en-US" dirty="0"/>
          </a:p>
          <a:p>
            <a:pPr marL="165766" indent="-165766">
              <a:buFont typeface="Arial" panose="020B0604020202020204" pitchFamily="34" charset="0"/>
              <a:buChar char="•"/>
            </a:pPr>
            <a:r>
              <a:rPr lang="en-US" dirty="0"/>
              <a:t>Participants to take a moment to think about their expectations of the course</a:t>
            </a:r>
          </a:p>
          <a:p>
            <a:endParaRPr lang="en-US" dirty="0"/>
          </a:p>
          <a:p>
            <a:r>
              <a:rPr lang="en-US" b="1" u="sng" dirty="0"/>
              <a:t>Ask:</a:t>
            </a:r>
          </a:p>
          <a:p>
            <a:endParaRPr lang="en-US" b="1" u="sng" dirty="0"/>
          </a:p>
          <a:p>
            <a:pPr marL="165766" indent="-165766">
              <a:buFont typeface="Arial" panose="020B0604020202020204" pitchFamily="34" charset="0"/>
              <a:buChar char="•"/>
            </a:pPr>
            <a:r>
              <a:rPr lang="en-US" dirty="0"/>
              <a:t>Participants to introduce themselves and their expectations of the course</a:t>
            </a:r>
          </a:p>
        </p:txBody>
      </p:sp>
    </p:spTree>
    <p:extLst>
      <p:ext uri="{BB962C8B-B14F-4D97-AF65-F5344CB8AC3E}">
        <p14:creationId xmlns:p14="http://schemas.microsoft.com/office/powerpoint/2010/main" val="1924237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146050" y="433388"/>
            <a:ext cx="4654550" cy="3490912"/>
          </a:xfrm>
          <a:noFill/>
          <a:ln>
            <a:solidFill>
              <a:srgbClr val="000000"/>
            </a:solidFill>
            <a:miter lim="800000"/>
            <a:headEnd/>
            <a:tailEnd/>
          </a:ln>
        </p:spPr>
      </p:sp>
      <p:sp>
        <p:nvSpPr>
          <p:cNvPr id="64515"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b="0" dirty="0" smtClean="0"/>
              <a:t>Notes:</a:t>
            </a:r>
          </a:p>
          <a:p>
            <a:pPr>
              <a:defRPr/>
            </a:pPr>
            <a:endParaRPr lang="en-US" b="1" dirty="0" smtClean="0"/>
          </a:p>
          <a:p>
            <a:pPr>
              <a:defRPr/>
            </a:pPr>
            <a:r>
              <a:rPr lang="en-US" b="0" i="1" dirty="0" smtClean="0"/>
              <a:t>During this course please:</a:t>
            </a:r>
          </a:p>
          <a:p>
            <a:pPr>
              <a:defRPr/>
            </a:pPr>
            <a:endParaRPr lang="en-US" b="0" i="1" dirty="0" smtClean="0"/>
          </a:p>
          <a:p>
            <a:pPr marL="229436" indent="-229436">
              <a:buFont typeface="Arial" pitchFamily="34" charset="0"/>
              <a:buChar char="•"/>
              <a:defRPr/>
            </a:pPr>
            <a:r>
              <a:rPr lang="en-US" b="0" dirty="0" smtClean="0"/>
              <a:t>Take</a:t>
            </a:r>
            <a:r>
              <a:rPr lang="en-US" b="0" baseline="0" dirty="0" smtClean="0"/>
              <a:t> a moment to turn off, of silence your cell phones.  This is your time to learn.</a:t>
            </a:r>
            <a:endParaRPr lang="en-US" b="0" dirty="0" smtClean="0"/>
          </a:p>
          <a:p>
            <a:pPr marL="229436" indent="-229436">
              <a:buFont typeface="Arial" pitchFamily="34" charset="0"/>
              <a:buChar char="•"/>
              <a:defRPr/>
            </a:pPr>
            <a:r>
              <a:rPr lang="en-US" b="0" dirty="0" smtClean="0"/>
              <a:t>Refrain from browsing the Internet, sending/reading text messages, or sending/reading e-mails during class</a:t>
            </a:r>
          </a:p>
          <a:p>
            <a:pPr marL="229436" indent="-229436">
              <a:buFont typeface="Arial" pitchFamily="34" charset="0"/>
              <a:buChar char="•"/>
              <a:defRPr/>
            </a:pPr>
            <a:r>
              <a:rPr lang="en-US" b="0" dirty="0" smtClean="0"/>
              <a:t>Participate</a:t>
            </a:r>
            <a:r>
              <a:rPr lang="en-US" b="0" baseline="0" dirty="0" smtClean="0"/>
              <a:t> in the course and listen, and refrain from having side conversations</a:t>
            </a:r>
            <a:endParaRPr lang="en-US" b="0" dirty="0" smtClean="0"/>
          </a:p>
          <a:p>
            <a:pPr marL="229436" indent="-229436">
              <a:buFont typeface="Arial" pitchFamily="34" charset="0"/>
              <a:buChar char="•"/>
              <a:defRPr/>
            </a:pPr>
            <a:r>
              <a:rPr lang="en-US" b="0" dirty="0" smtClean="0"/>
              <a:t>Be sure to</a:t>
            </a:r>
            <a:r>
              <a:rPr lang="en-US" b="0" baseline="0" dirty="0" smtClean="0"/>
              <a:t> </a:t>
            </a:r>
            <a:r>
              <a:rPr lang="en-US" b="0" dirty="0" smtClean="0"/>
              <a:t>attend the entire class to get credit for the course; </a:t>
            </a:r>
            <a:r>
              <a:rPr lang="en-US" b="0" i="1" dirty="0" smtClean="0"/>
              <a:t>if more than 15 minutes are missed you will not get credit for attending the class</a:t>
            </a:r>
          </a:p>
          <a:p>
            <a:pPr>
              <a:defRPr/>
            </a:pPr>
            <a:endParaRPr lang="en-US" dirty="0" smtClean="0"/>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E71443-BCD1-4D8F-863D-664C7A26BB8A}" type="slidenum">
              <a:rPr lang="en-US" smtClean="0"/>
              <a:pPr/>
              <a:t>8</a:t>
            </a:fld>
            <a:endParaRPr lang="en-US" dirty="0" smtClean="0"/>
          </a:p>
        </p:txBody>
      </p:sp>
      <p:sp>
        <p:nvSpPr>
          <p:cNvPr id="5" name="Notes Placeholder 2"/>
          <p:cNvSpPr txBox="1">
            <a:spLocks/>
          </p:cNvSpPr>
          <p:nvPr/>
        </p:nvSpPr>
        <p:spPr bwMode="auto">
          <a:xfrm>
            <a:off x="4965250" y="666108"/>
            <a:ext cx="1812801" cy="8041666"/>
          </a:xfrm>
          <a:prstGeom prst="rect">
            <a:avLst/>
          </a:prstGeom>
          <a:solidFill>
            <a:schemeClr val="lt1"/>
          </a:solidFill>
          <a:ln w="12700" cap="flat" cmpd="sng" algn="ctr">
            <a:noFill/>
            <a:prstDash val="solid"/>
          </a:ln>
          <a:effectLst/>
        </p:spPr>
        <p:txBody>
          <a:bodyPr vert="horz" wrap="square" lIns="90088" tIns="45045" rIns="90088" bIns="45045"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1527" indent="-221527">
              <a:defRPr/>
            </a:pPr>
            <a:endParaRPr lang="en-US" dirty="0" smtClean="0"/>
          </a:p>
          <a:p>
            <a:pPr>
              <a:defRPr/>
            </a:pPr>
            <a:r>
              <a:rPr lang="en-US" b="1" u="sng" dirty="0"/>
              <a:t>Explain:</a:t>
            </a:r>
          </a:p>
          <a:p>
            <a:pPr>
              <a:defRPr/>
            </a:pPr>
            <a:endParaRPr lang="en-US" dirty="0"/>
          </a:p>
          <a:p>
            <a:pPr>
              <a:defRPr/>
            </a:pPr>
            <a:r>
              <a:rPr lang="en-US" dirty="0"/>
              <a:t>This is to establish the etiquette for the course</a:t>
            </a:r>
          </a:p>
          <a:p>
            <a:pPr>
              <a:defRPr/>
            </a:pPr>
            <a:endParaRPr lang="en-US" dirty="0"/>
          </a:p>
          <a:p>
            <a:pPr>
              <a:defRPr/>
            </a:pPr>
            <a:r>
              <a:rPr lang="en-US" b="1" u="sng" dirty="0"/>
              <a:t>Ask:</a:t>
            </a:r>
          </a:p>
          <a:p>
            <a:pPr>
              <a:defRPr/>
            </a:pPr>
            <a:endParaRPr lang="en-US" b="1" u="sng" dirty="0"/>
          </a:p>
          <a:p>
            <a:pPr>
              <a:defRPr/>
            </a:pPr>
            <a:r>
              <a:rPr lang="en-US" dirty="0"/>
              <a:t>Participants to silence their cell phones </a:t>
            </a:r>
          </a:p>
          <a:p>
            <a:pPr>
              <a:defRPr/>
            </a:pPr>
            <a:endParaRPr lang="en-US" dirty="0"/>
          </a:p>
          <a:p>
            <a:pPr>
              <a:defRPr/>
            </a:pPr>
            <a:r>
              <a:rPr lang="en-US" dirty="0"/>
              <a:t>Not to use the internet</a:t>
            </a:r>
          </a:p>
          <a:p>
            <a:pPr>
              <a:defRPr/>
            </a:pPr>
            <a:endParaRPr lang="en-US" dirty="0"/>
          </a:p>
          <a:p>
            <a:pPr>
              <a:defRPr/>
            </a:pPr>
            <a:r>
              <a:rPr lang="en-US" dirty="0"/>
              <a:t>Limit side conversations</a:t>
            </a:r>
          </a:p>
          <a:p>
            <a:pPr>
              <a:defRPr/>
            </a:pPr>
            <a:endParaRPr lang="en-US" dirty="0" smtClean="0"/>
          </a:p>
          <a:p>
            <a:pPr>
              <a:defRPr/>
            </a:pPr>
            <a:endParaRPr lang="en-US" dirty="0" smtClean="0"/>
          </a:p>
          <a:p>
            <a:pPr marL="221527" indent="-221527">
              <a:defRPr/>
            </a:pPr>
            <a:endParaRPr lang="en-US" dirty="0" smtClean="0"/>
          </a:p>
        </p:txBody>
      </p:sp>
    </p:spTree>
    <p:extLst>
      <p:ext uri="{BB962C8B-B14F-4D97-AF65-F5344CB8AC3E}">
        <p14:creationId xmlns:p14="http://schemas.microsoft.com/office/powerpoint/2010/main" val="4163875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Notes Placeholder 2"/>
          <p:cNvSpPr>
            <a:spLocks noGrp="1"/>
          </p:cNvSpPr>
          <p:nvPr>
            <p:ph type="body" idx="1"/>
          </p:nvPr>
        </p:nvSpPr>
        <p:spPr/>
        <p:txBody>
          <a:bodyPr/>
          <a:lstStyle/>
          <a:p>
            <a:r>
              <a:rPr lang="en-US" dirty="0" smtClean="0"/>
              <a:t>Notes:</a:t>
            </a:r>
          </a:p>
          <a:p>
            <a:endParaRPr lang="en-US" dirty="0" smtClean="0"/>
          </a:p>
          <a:p>
            <a:r>
              <a:rPr lang="en-US" b="0" dirty="0" smtClean="0"/>
              <a:t>Progressive</a:t>
            </a:r>
            <a:r>
              <a:rPr lang="en-US" b="0" baseline="0" dirty="0" smtClean="0"/>
              <a:t> discipline has a clear purpose: to resolve issues with performance at the lowest possible level.  This is accomplished by informing the employee of undesirable behavior and providing them with the tools and the chance to correct the behavior.  </a:t>
            </a:r>
            <a:endParaRPr lang="en-US" b="0" dirty="0" smtClean="0"/>
          </a:p>
        </p:txBody>
      </p:sp>
      <p:sp>
        <p:nvSpPr>
          <p:cNvPr id="68612" name="Slide Number Placeholder 3"/>
          <p:cNvSpPr>
            <a:spLocks noGrp="1"/>
          </p:cNvSpPr>
          <p:nvPr>
            <p:ph type="sldNum" sz="quarter" idx="5"/>
          </p:nvPr>
        </p:nvSpPr>
        <p:spPr/>
        <p:txBody>
          <a:bodyPr/>
          <a:lstStyle/>
          <a:p>
            <a:fld id="{A4DD7EC9-3807-4050-A8EC-3632DEFCBDE1}" type="slidenum">
              <a:rPr lang="en-US" smtClean="0"/>
              <a:pPr/>
              <a:t>9</a:t>
            </a:fld>
            <a:endParaRPr lang="en-US" dirty="0" smtClean="0"/>
          </a:p>
        </p:txBody>
      </p:sp>
      <p:sp>
        <p:nvSpPr>
          <p:cNvPr id="4" name="Slide Image Placeholder 3"/>
          <p:cNvSpPr>
            <a:spLocks noGrp="1" noRot="1" noChangeAspect="1"/>
          </p:cNvSpPr>
          <p:nvPr>
            <p:ph type="sldImg"/>
          </p:nvPr>
        </p:nvSpPr>
        <p:spPr>
          <a:xfrm>
            <a:off x="146050" y="433388"/>
            <a:ext cx="4654550" cy="3490912"/>
          </a:xfrm>
        </p:spPr>
      </p:sp>
      <p:sp>
        <p:nvSpPr>
          <p:cNvPr id="5" name="Notes Placeholder 2"/>
          <p:cNvSpPr txBox="1">
            <a:spLocks/>
          </p:cNvSpPr>
          <p:nvPr/>
        </p:nvSpPr>
        <p:spPr bwMode="auto">
          <a:xfrm>
            <a:off x="4982635" y="666107"/>
            <a:ext cx="1812801" cy="8041666"/>
          </a:xfrm>
          <a:prstGeom prst="rect">
            <a:avLst/>
          </a:prstGeom>
          <a:solidFill>
            <a:schemeClr val="lt1"/>
          </a:solidFill>
          <a:ln w="12700" cap="flat" cmpd="sng" algn="ctr">
            <a:noFill/>
            <a:prstDash val="solid"/>
          </a:ln>
          <a:effectLst/>
        </p:spPr>
        <p:txBody>
          <a:bodyPr vert="horz" wrap="square" lIns="90088" tIns="45045" rIns="90088" bIns="45045"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165766" indent="-165766">
              <a:buFont typeface="Arial" panose="020B0604020202020204" pitchFamily="34" charset="0"/>
              <a:buChar char="•"/>
              <a:defRPr/>
            </a:pPr>
            <a:endParaRPr lang="en-US" dirty="0" smtClean="0"/>
          </a:p>
          <a:p>
            <a:pPr>
              <a:defRPr/>
            </a:pPr>
            <a:r>
              <a:rPr lang="en-US" b="1" u="sng" dirty="0" smtClean="0"/>
              <a:t>Explain: </a:t>
            </a:r>
          </a:p>
          <a:p>
            <a:pPr marL="165766" indent="-165766">
              <a:buFont typeface="Arial" panose="020B0604020202020204" pitchFamily="34" charset="0"/>
              <a:buChar char="•"/>
              <a:defRPr/>
            </a:pPr>
            <a:endParaRPr lang="en-US" dirty="0"/>
          </a:p>
          <a:p>
            <a:pPr marL="165766" indent="-165766">
              <a:buFont typeface="Arial" panose="020B0604020202020204" pitchFamily="34" charset="0"/>
              <a:buChar char="•"/>
              <a:defRPr/>
            </a:pPr>
            <a:r>
              <a:rPr lang="en-US" dirty="0"/>
              <a:t>T</a:t>
            </a:r>
            <a:r>
              <a:rPr lang="en-US" dirty="0" smtClean="0"/>
              <a:t>he purpose of Progressive Discipline</a:t>
            </a:r>
          </a:p>
          <a:p>
            <a:pPr marL="165766" indent="-165766">
              <a:buFont typeface="Arial" panose="020B0604020202020204" pitchFamily="34" charset="0"/>
              <a:buChar char="•"/>
              <a:defRPr/>
            </a:pPr>
            <a:endParaRPr lang="en-US" dirty="0"/>
          </a:p>
          <a:p>
            <a:pPr marL="165766" indent="-165766">
              <a:buFont typeface="Arial" panose="020B0604020202020204" pitchFamily="34" charset="0"/>
              <a:buChar char="•"/>
              <a:defRPr/>
            </a:pPr>
            <a:r>
              <a:rPr lang="en-US" dirty="0" smtClean="0"/>
              <a:t>Most of the time performance issues are resolved once the employee is made aware of their behavior</a:t>
            </a:r>
          </a:p>
        </p:txBody>
      </p:sp>
    </p:spTree>
    <p:extLst>
      <p:ext uri="{BB962C8B-B14F-4D97-AF65-F5344CB8AC3E}">
        <p14:creationId xmlns:p14="http://schemas.microsoft.com/office/powerpoint/2010/main" val="428905151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P1010067.JPG"/>
          <p:cNvPicPr>
            <a:picLocks noChangeAspect="1"/>
          </p:cNvPicPr>
          <p:nvPr userDrawn="1"/>
        </p:nvPicPr>
        <p:blipFill>
          <a:blip r:embed="rId3" cstate="print"/>
          <a:srcRect/>
          <a:stretch>
            <a:fillRect/>
          </a:stretch>
        </p:blipFill>
        <p:spPr bwMode="auto">
          <a:xfrm>
            <a:off x="1954944" y="17463"/>
            <a:ext cx="1546225" cy="1143000"/>
          </a:xfrm>
          <a:prstGeom prst="rect">
            <a:avLst/>
          </a:prstGeom>
          <a:ln>
            <a:noFill/>
          </a:ln>
          <a:effectLst>
            <a:softEdge rad="112500"/>
          </a:effectLst>
        </p:spPr>
      </p:pic>
      <p:pic>
        <p:nvPicPr>
          <p:cNvPr id="7" name="Picture 8" descr="glen10.jpg"/>
          <p:cNvPicPr>
            <a:picLocks noChangeAspect="1"/>
          </p:cNvPicPr>
          <p:nvPr userDrawn="1"/>
        </p:nvPicPr>
        <p:blipFill>
          <a:blip r:embed="rId4" cstate="print"/>
          <a:srcRect/>
          <a:stretch>
            <a:fillRect/>
          </a:stretch>
        </p:blipFill>
        <p:spPr bwMode="auto">
          <a:xfrm>
            <a:off x="0" y="0"/>
            <a:ext cx="1730375" cy="1143000"/>
          </a:xfrm>
          <a:prstGeom prst="rect">
            <a:avLst/>
          </a:prstGeom>
          <a:ln>
            <a:noFill/>
          </a:ln>
          <a:effectLst>
            <a:softEdge rad="112500"/>
          </a:effectLst>
        </p:spPr>
      </p:pic>
      <p:pic>
        <p:nvPicPr>
          <p:cNvPr id="9" name="Picture 12" descr="Ritter061909small.jpg"/>
          <p:cNvPicPr>
            <a:picLocks noChangeAspect="1"/>
          </p:cNvPicPr>
          <p:nvPr userDrawn="1"/>
        </p:nvPicPr>
        <p:blipFill>
          <a:blip r:embed="rId5" cstate="print"/>
          <a:srcRect/>
          <a:stretch>
            <a:fillRect/>
          </a:stretch>
        </p:blipFill>
        <p:spPr bwMode="auto">
          <a:xfrm>
            <a:off x="5655532" y="17463"/>
            <a:ext cx="1711325" cy="1143000"/>
          </a:xfrm>
          <a:prstGeom prst="rect">
            <a:avLst/>
          </a:prstGeom>
          <a:ln>
            <a:noFill/>
          </a:ln>
          <a:effectLst>
            <a:softEdge rad="112500"/>
          </a:effectLst>
        </p:spPr>
      </p:pic>
      <p:pic>
        <p:nvPicPr>
          <p:cNvPr id="10" name="Picture 13" descr="MemorialLarge.jpg"/>
          <p:cNvPicPr>
            <a:picLocks noChangeAspect="1"/>
          </p:cNvPicPr>
          <p:nvPr userDrawn="1"/>
        </p:nvPicPr>
        <p:blipFill>
          <a:blip r:embed="rId6" cstate="print"/>
          <a:srcRect/>
          <a:stretch>
            <a:fillRect/>
          </a:stretch>
        </p:blipFill>
        <p:spPr bwMode="auto">
          <a:xfrm>
            <a:off x="7591425" y="17463"/>
            <a:ext cx="1552575" cy="1143000"/>
          </a:xfrm>
          <a:prstGeom prst="rect">
            <a:avLst/>
          </a:prstGeom>
          <a:ln>
            <a:noFill/>
          </a:ln>
          <a:effectLst>
            <a:softEdge rad="112500"/>
          </a:effectLst>
        </p:spPr>
      </p:pic>
      <p:sp>
        <p:nvSpPr>
          <p:cNvPr id="11" name="Rectangle 10"/>
          <p:cNvSpPr/>
          <p:nvPr userDrawn="1"/>
        </p:nvSpPr>
        <p:spPr>
          <a:xfrm>
            <a:off x="0" y="1143000"/>
            <a:ext cx="9144000" cy="533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100" baseline="0" dirty="0" smtClean="0"/>
              <a:t>Colorado Department of Transportation</a:t>
            </a:r>
            <a:endParaRPr lang="en-US" sz="3200" b="1" spc="100" baseline="0" dirty="0"/>
          </a:p>
        </p:txBody>
      </p:sp>
      <p:pic>
        <p:nvPicPr>
          <p:cNvPr id="5" name="Picture 4"/>
          <p:cNvPicPr>
            <a:picLocks noChangeAspect="1"/>
          </p:cNvPicPr>
          <p:nvPr userDrawn="1"/>
        </p:nvPicPr>
        <p:blipFill rotWithShape="1">
          <a:blip r:embed="rId7" cstate="print">
            <a:extLst>
              <a:ext uri="{28A0092B-C50C-407E-A947-70E740481C1C}">
                <a14:useLocalDpi xmlns:a14="http://schemas.microsoft.com/office/drawing/2010/main" val="0"/>
              </a:ext>
            </a:extLst>
          </a:blip>
          <a:srcRect/>
          <a:stretch/>
        </p:blipFill>
        <p:spPr>
          <a:xfrm>
            <a:off x="3725738" y="17463"/>
            <a:ext cx="1705225" cy="1143000"/>
          </a:xfrm>
          <a:prstGeom prst="rect">
            <a:avLst/>
          </a:prstGeom>
          <a:effectLst>
            <a:softEdge rad="112522"/>
          </a:effectLst>
        </p:spPr>
      </p:pic>
      <p:sp>
        <p:nvSpPr>
          <p:cNvPr id="12" name="Text Placeholder 2"/>
          <p:cNvSpPr>
            <a:spLocks noGrp="1"/>
          </p:cNvSpPr>
          <p:nvPr>
            <p:ph idx="1" hasCustomPrompt="1"/>
          </p:nvPr>
        </p:nvSpPr>
        <p:spPr bwMode="auto">
          <a:xfrm>
            <a:off x="182880" y="2057401"/>
            <a:ext cx="8818974" cy="3428999"/>
          </a:xfrm>
          <a:prstGeom prst="rect">
            <a:avLst/>
          </a:prstGeom>
          <a:noFill/>
          <a:ln w="9525">
            <a:noFill/>
            <a:miter lim="800000"/>
            <a:headEnd/>
            <a:tailEnd/>
          </a:ln>
          <a:effectLst>
            <a:softEdge rad="38100"/>
          </a:effectLst>
        </p:spPr>
        <p:txBody>
          <a:bodyPr vert="horz" wrap="square" lIns="91440" tIns="45720" rIns="91440" bIns="45720" numCol="1" anchor="ctr" anchorCtr="0" compatLnSpc="1">
            <a:prstTxWarp prst="textNoShape">
              <a:avLst/>
            </a:prstTxWarp>
          </a:bodyPr>
          <a:lstStyle>
            <a:lvl1pPr marL="0" indent="0" algn="ctr">
              <a:buNone/>
              <a:defRPr sz="3600" b="1" baseline="0">
                <a:latin typeface="+mj-lt"/>
              </a:defRPr>
            </a:lvl1pPr>
            <a:lvl2pPr marL="457200" indent="0" algn="ctr">
              <a:buFontTx/>
              <a:buNone/>
              <a:defRPr>
                <a:latin typeface="+mn-lt"/>
              </a:defRPr>
            </a:lvl2pPr>
            <a:lvl3pPr algn="ctr">
              <a:defRPr/>
            </a:lvl3pPr>
            <a:lvl4pPr algn="ctr">
              <a:defRPr/>
            </a:lvl4pPr>
            <a:lvl5pPr algn="ctr">
              <a:defRPr/>
            </a:lvl5pPr>
          </a:lstStyle>
          <a:p>
            <a:pPr lvl="0"/>
            <a:r>
              <a:rPr lang="en-US" dirty="0" smtClean="0"/>
              <a:t>Title of Course</a:t>
            </a:r>
          </a:p>
          <a:p>
            <a:pPr lvl="1"/>
            <a:r>
              <a:rPr lang="en-US" dirty="0" smtClean="0"/>
              <a:t>Second level</a:t>
            </a:r>
          </a:p>
        </p:txBody>
      </p:sp>
      <p:pic>
        <p:nvPicPr>
          <p:cNvPr id="14" name="Picture 13"/>
          <p:cNvPicPr>
            <a:picLocks noChangeAspect="1"/>
          </p:cNvPicPr>
          <p:nvPr userDrawn="1"/>
        </p:nvPicPr>
        <p:blipFill rotWithShape="1">
          <a:blip r:embed="rId8"/>
          <a:srcRect l="23091" t="41555" r="54850" b="41109"/>
          <a:stretch/>
        </p:blipFill>
        <p:spPr>
          <a:xfrm>
            <a:off x="211807" y="5634556"/>
            <a:ext cx="1743137" cy="1058333"/>
          </a:xfrm>
          <a:prstGeom prst="rect">
            <a:avLst/>
          </a:prstGeom>
        </p:spPr>
      </p:pic>
    </p:spTree>
    <p:custDataLst>
      <p:tags r:id="rId1"/>
    </p:custDataLst>
    <p:extLst>
      <p:ext uri="{BB962C8B-B14F-4D97-AF65-F5344CB8AC3E}">
        <p14:creationId xmlns:p14="http://schemas.microsoft.com/office/powerpoint/2010/main" val="3073234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Top_Graphic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a:t>
            </a:fld>
            <a:endParaRPr lang="en-US" dirty="0"/>
          </a:p>
        </p:txBody>
      </p:sp>
      <p:sp>
        <p:nvSpPr>
          <p:cNvPr id="6" name="Content Placeholder 5"/>
          <p:cNvSpPr>
            <a:spLocks noGrp="1"/>
          </p:cNvSpPr>
          <p:nvPr>
            <p:ph sz="quarter" idx="12"/>
          </p:nvPr>
        </p:nvSpPr>
        <p:spPr>
          <a:xfrm>
            <a:off x="182562" y="1371600"/>
            <a:ext cx="8778875" cy="2899954"/>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3"/>
          </p:nvPr>
        </p:nvSpPr>
        <p:spPr>
          <a:xfrm>
            <a:off x="182563" y="4376738"/>
            <a:ext cx="8778875" cy="1879600"/>
          </a:xfrm>
          <a:effectLst>
            <a:softEdge rad="38100"/>
          </a:effectLst>
        </p:spPr>
        <p:txBody>
          <a:bodyPr/>
          <a:lstStyle/>
          <a:p>
            <a:pPr lvl="0"/>
            <a:r>
              <a:rPr lang="en-US" smtClean="0"/>
              <a:t>Click to edit Master text styles</a:t>
            </a:r>
          </a:p>
        </p:txBody>
      </p:sp>
    </p:spTree>
    <p:extLst>
      <p:ext uri="{BB962C8B-B14F-4D97-AF65-F5344CB8AC3E}">
        <p14:creationId xmlns:p14="http://schemas.microsoft.com/office/powerpoint/2010/main" val="382250975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Cover Page (Hidd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Section Cover Page (Hidden)</a:t>
            </a:r>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a:t>
            </a:fld>
            <a:endParaRPr lang="en-US" dirty="0"/>
          </a:p>
        </p:txBody>
      </p:sp>
      <p:sp>
        <p:nvSpPr>
          <p:cNvPr id="10" name="Content Placeholder 5"/>
          <p:cNvSpPr>
            <a:spLocks noGrp="1"/>
          </p:cNvSpPr>
          <p:nvPr>
            <p:ph sz="quarter" idx="12"/>
          </p:nvPr>
        </p:nvSpPr>
        <p:spPr>
          <a:xfrm>
            <a:off x="182562" y="1371600"/>
            <a:ext cx="8778875" cy="4876800"/>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0916720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304417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urse Agenda">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417320"/>
            <a:ext cx="7360920" cy="4754880"/>
          </a:xfrm>
          <a:effectLst>
            <a:softEdge rad="38100"/>
          </a:effectLst>
        </p:spPr>
        <p:txBody>
          <a:bodyPr/>
          <a:lstStyle>
            <a:lvl2pPr>
              <a:defRPr i="1"/>
            </a:lvl2pPr>
            <a:lvl3pPr>
              <a:defRPr i="1"/>
            </a:lvl3pPr>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grpSp>
        <p:nvGrpSpPr>
          <p:cNvPr id="7" name="Group 6"/>
          <p:cNvGrpSpPr/>
          <p:nvPr userDrawn="1"/>
        </p:nvGrpSpPr>
        <p:grpSpPr>
          <a:xfrm>
            <a:off x="273120" y="1499816"/>
            <a:ext cx="685800" cy="4672384"/>
            <a:chOff x="457200" y="1499816"/>
            <a:chExt cx="685800" cy="4672384"/>
          </a:xfrm>
        </p:grpSpPr>
        <p:cxnSp>
          <p:nvCxnSpPr>
            <p:cNvPr id="8" name="Straight Connector 7"/>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ounded Rectangle 9"/>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ounded Rectangle 10"/>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ounded Rectangle 11"/>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ounded Rectangle 12"/>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24813649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Term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15450282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Ta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0777" y="5876001"/>
            <a:ext cx="423334" cy="437684"/>
          </a:xfrm>
          <a:prstGeom prst="rect">
            <a:avLst/>
          </a:prstGeom>
        </p:spPr>
      </p:pic>
    </p:spTree>
    <p:extLst>
      <p:ext uri="{BB962C8B-B14F-4D97-AF65-F5344CB8AC3E}">
        <p14:creationId xmlns:p14="http://schemas.microsoft.com/office/powerpoint/2010/main" val="26059217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1371600"/>
            <a:ext cx="7310120" cy="4937125"/>
          </a:xfrm>
          <a:effectLst>
            <a:softEdge rad="38100"/>
          </a:effectLst>
        </p:spPr>
        <p:txBody>
          <a:bodyPr/>
          <a:lstStyle>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hasCustomPrompt="1"/>
          </p:nvPr>
        </p:nvSpPr>
        <p:spPr>
          <a:xfrm>
            <a:off x="182880" y="103188"/>
            <a:ext cx="8778240" cy="1143000"/>
          </a:xfrm>
        </p:spPr>
        <p:txBody>
          <a:bodyPr/>
          <a:lstStyle/>
          <a:p>
            <a:r>
              <a:rPr lang="en-US" dirty="0" smtClean="0"/>
              <a:t>Exercise</a:t>
            </a:r>
            <a:endParaRPr lang="en-US" dirty="0"/>
          </a:p>
        </p:txBody>
      </p:sp>
      <p:pic>
        <p:nvPicPr>
          <p:cNvPr id="8" name="Picture 7" descr="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667" y="5884333"/>
            <a:ext cx="437444" cy="452273"/>
          </a:xfrm>
          <a:prstGeom prst="rect">
            <a:avLst/>
          </a:prstGeom>
        </p:spPr>
      </p:pic>
      <p:pic>
        <p:nvPicPr>
          <p:cNvPr id="9" name="Picture 8" descr="j0309602.jpg"/>
          <p:cNvPicPr>
            <a:picLocks noChangeAspect="1"/>
          </p:cNvPicPr>
          <p:nvPr userDrawn="1"/>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3773" r="17964"/>
          <a:stretch/>
        </p:blipFill>
        <p:spPr>
          <a:xfrm>
            <a:off x="184945" y="1393176"/>
            <a:ext cx="1405584" cy="4820633"/>
          </a:xfrm>
          <a:prstGeom prst="rect">
            <a:avLst/>
          </a:prstGeom>
          <a:ln>
            <a:noFill/>
          </a:ln>
          <a:effectLst>
            <a:softEdge rad="112500"/>
          </a:effectLst>
        </p:spPr>
      </p:pic>
    </p:spTree>
    <p:extLst>
      <p:ext uri="{BB962C8B-B14F-4D97-AF65-F5344CB8AC3E}">
        <p14:creationId xmlns:p14="http://schemas.microsoft.com/office/powerpoint/2010/main" val="23482225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 Slide">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4889" y="5890931"/>
            <a:ext cx="418273" cy="432452"/>
          </a:xfrm>
          <a:prstGeom prst="rect">
            <a:avLst/>
          </a:prstGeom>
        </p:spPr>
      </p:pic>
      <p:sp>
        <p:nvSpPr>
          <p:cNvPr id="10" name="Text Placeholder 9"/>
          <p:cNvSpPr>
            <a:spLocks noGrp="1"/>
          </p:cNvSpPr>
          <p:nvPr>
            <p:ph type="body" sz="quarter" idx="12" hasCustomPrompt="1"/>
          </p:nvPr>
        </p:nvSpPr>
        <p:spPr>
          <a:xfrm>
            <a:off x="196850" y="1368425"/>
            <a:ext cx="8750300" cy="4953000"/>
          </a:xfrm>
        </p:spPr>
        <p:txBody>
          <a:bodyPr/>
          <a:lstStyle/>
          <a:p>
            <a:pPr lvl="0"/>
            <a:r>
              <a:rPr lang="en-US" dirty="0" smtClean="0"/>
              <a:t>Question</a:t>
            </a:r>
          </a:p>
          <a:p>
            <a:pPr lvl="1"/>
            <a:r>
              <a:rPr lang="en-US" dirty="0" smtClean="0"/>
              <a:t>Answer</a:t>
            </a:r>
          </a:p>
        </p:txBody>
      </p:sp>
    </p:spTree>
    <p:extLst>
      <p:ext uri="{BB962C8B-B14F-4D97-AF65-F5344CB8AC3E}">
        <p14:creationId xmlns:p14="http://schemas.microsoft.com/office/powerpoint/2010/main" val="22081009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Left_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2004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559308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2004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169805353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 Left_Text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9476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30480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0480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33319782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 y="103188"/>
            <a:ext cx="877824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182880" y="1371600"/>
            <a:ext cx="8818974"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182880" y="6356350"/>
            <a:ext cx="659892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smtClean="0"/>
              <a:t>Colorado Department of Transportation</a:t>
            </a:r>
            <a:endParaRPr lang="en-US" dirty="0"/>
          </a:p>
        </p:txBody>
      </p:sp>
      <p:sp>
        <p:nvSpPr>
          <p:cNvPr id="8" name="Slide Number Placeholder 5"/>
          <p:cNvSpPr>
            <a:spLocks noGrp="1"/>
          </p:cNvSpPr>
          <p:nvPr>
            <p:ph type="sldNum" sz="quarter" idx="4"/>
          </p:nvPr>
        </p:nvSpPr>
        <p:spPr>
          <a:xfrm>
            <a:off x="6827520" y="6356350"/>
            <a:ext cx="21336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 Slide </a:t>
            </a:r>
            <a:fld id="{F1733E7F-F35A-45C7-967F-B65877603703}" type="slidenum">
              <a:rPr lang="en-US" smtClean="0"/>
              <a:pPr>
                <a:defRPr/>
              </a:pPr>
              <a:t>‹#›</a:t>
            </a:fld>
            <a:endParaRPr lang="en-US" dirty="0"/>
          </a:p>
        </p:txBody>
      </p:sp>
    </p:spTree>
    <p:extLst>
      <p:ext uri="{BB962C8B-B14F-4D97-AF65-F5344CB8AC3E}">
        <p14:creationId xmlns:p14="http://schemas.microsoft.com/office/powerpoint/2010/main" val="34677768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83" r:id="rId4"/>
    <p:sldLayoutId id="2147483679" r:id="rId5"/>
    <p:sldLayoutId id="2147483680" r:id="rId6"/>
    <p:sldLayoutId id="2147483681" r:id="rId7"/>
    <p:sldLayoutId id="2147483676" r:id="rId8"/>
    <p:sldLayoutId id="2147483677" r:id="rId9"/>
    <p:sldLayoutId id="2147483685" r:id="rId10"/>
    <p:sldLayoutId id="2147483686" r:id="rId11"/>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9.xml"/><Relationship Id="rId1" Type="http://schemas.openxmlformats.org/officeDocument/2006/relationships/tags" Target="../tags/tag1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5.xml"/><Relationship Id="rId7" Type="http://schemas.openxmlformats.org/officeDocument/2006/relationships/diagramColors" Target="../diagrams/colors1.xml"/><Relationship Id="rId2" Type="http://schemas.openxmlformats.org/officeDocument/2006/relationships/slideLayout" Target="../slideLayouts/slideLayout9.xml"/><Relationship Id="rId1" Type="http://schemas.openxmlformats.org/officeDocument/2006/relationships/tags" Target="../tags/tag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6.xml"/><Relationship Id="rId7" Type="http://schemas.openxmlformats.org/officeDocument/2006/relationships/diagramColors" Target="../diagrams/colors2.xml"/><Relationship Id="rId2" Type="http://schemas.openxmlformats.org/officeDocument/2006/relationships/slideLayout" Target="../slideLayouts/slideLayout9.xml"/><Relationship Id="rId1" Type="http://schemas.openxmlformats.org/officeDocument/2006/relationships/tags" Target="../tags/tag1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7.xml"/><Relationship Id="rId7" Type="http://schemas.openxmlformats.org/officeDocument/2006/relationships/diagramColors" Target="../diagrams/colors3.xml"/><Relationship Id="rId2" Type="http://schemas.openxmlformats.org/officeDocument/2006/relationships/slideLayout" Target="../slideLayouts/slideLayout9.xml"/><Relationship Id="rId1" Type="http://schemas.openxmlformats.org/officeDocument/2006/relationships/tags" Target="../tags/tag20.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18.xml"/><Relationship Id="rId7" Type="http://schemas.openxmlformats.org/officeDocument/2006/relationships/diagramColors" Target="../diagrams/colors4.xml"/><Relationship Id="rId2" Type="http://schemas.openxmlformats.org/officeDocument/2006/relationships/slideLayout" Target="../slideLayouts/slideLayout9.xml"/><Relationship Id="rId1" Type="http://schemas.openxmlformats.org/officeDocument/2006/relationships/tags" Target="../tags/tag2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9.xml"/><Relationship Id="rId1" Type="http://schemas.openxmlformats.org/officeDocument/2006/relationships/tags" Target="../tags/tag2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9.xml"/><Relationship Id="rId1" Type="http://schemas.openxmlformats.org/officeDocument/2006/relationships/tags" Target="../tags/tag23.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tags" Target="../tags/tag24.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22.xml"/><Relationship Id="rId7" Type="http://schemas.openxmlformats.org/officeDocument/2006/relationships/diagramColors" Target="../diagrams/colors5.xml"/><Relationship Id="rId2" Type="http://schemas.openxmlformats.org/officeDocument/2006/relationships/slideLayout" Target="../slideLayouts/slideLayout10.xml"/><Relationship Id="rId1" Type="http://schemas.openxmlformats.org/officeDocument/2006/relationships/tags" Target="../tags/tag25.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1.xml"/><Relationship Id="rId1" Type="http://schemas.openxmlformats.org/officeDocument/2006/relationships/tags" Target="../tags/tag2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30.xml"/></Relationships>
</file>

<file path=ppt/slides/_rels/slide2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28.xml"/><Relationship Id="rId7" Type="http://schemas.openxmlformats.org/officeDocument/2006/relationships/diagramColors" Target="../diagrams/colors6.xml"/><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29.xml"/><Relationship Id="rId7" Type="http://schemas.openxmlformats.org/officeDocument/2006/relationships/diagramColors" Target="../diagrams/colors7.xml"/><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tags" Target="../tags/tag6.xml"/></Relationships>
</file>

<file path=ppt/slides/_rels/slide30.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30.xml"/><Relationship Id="rId7" Type="http://schemas.openxmlformats.org/officeDocument/2006/relationships/diagramColors" Target="../diagrams/colors8.xml"/><Relationship Id="rId2" Type="http://schemas.openxmlformats.org/officeDocument/2006/relationships/slideLayout" Target="../slideLayouts/slideLayout10.xml"/><Relationship Id="rId1" Type="http://schemas.openxmlformats.org/officeDocument/2006/relationships/tags" Target="../tags/tag33.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31.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31.xml"/><Relationship Id="rId7" Type="http://schemas.openxmlformats.org/officeDocument/2006/relationships/diagramColors" Target="../diagrams/colors9.xml"/><Relationship Id="rId2" Type="http://schemas.openxmlformats.org/officeDocument/2006/relationships/slideLayout" Target="../slideLayouts/slideLayout10.xml"/><Relationship Id="rId1" Type="http://schemas.openxmlformats.org/officeDocument/2006/relationships/tags" Target="../tags/tag34.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8.xml"/><Relationship Id="rId1" Type="http://schemas.openxmlformats.org/officeDocument/2006/relationships/tags" Target="../tags/tag35.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8.xml"/><Relationship Id="rId1" Type="http://schemas.openxmlformats.org/officeDocument/2006/relationships/tags" Target="../tags/tag36.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8.xml"/><Relationship Id="rId1" Type="http://schemas.openxmlformats.org/officeDocument/2006/relationships/tags" Target="../tags/tag3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8.xml"/><Relationship Id="rId1" Type="http://schemas.openxmlformats.org/officeDocument/2006/relationships/tags" Target="../tags/tag38.xml"/></Relationships>
</file>

<file path=ppt/slides/_rels/slide36.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notesSlide" Target="../notesSlides/notesSlide36.xml"/><Relationship Id="rId7" Type="http://schemas.openxmlformats.org/officeDocument/2006/relationships/diagramColors" Target="../diagrams/colors10.xml"/><Relationship Id="rId2" Type="http://schemas.openxmlformats.org/officeDocument/2006/relationships/slideLayout" Target="../slideLayouts/slideLayout2.xml"/><Relationship Id="rId1" Type="http://schemas.openxmlformats.org/officeDocument/2006/relationships/tags" Target="../tags/tag39.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8.xml"/><Relationship Id="rId1" Type="http://schemas.openxmlformats.org/officeDocument/2006/relationships/tags" Target="../tags/tag40.xml"/><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9.xml"/><Relationship Id="rId1" Type="http://schemas.openxmlformats.org/officeDocument/2006/relationships/tags" Target="../tags/tag41.xml"/><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tags" Target="../tags/tag4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9.xml"/><Relationship Id="rId1" Type="http://schemas.openxmlformats.org/officeDocument/2006/relationships/tags" Target="../tags/tag44.xml"/><Relationship Id="rId5" Type="http://schemas.microsoft.com/office/2007/relationships/hdphoto" Target="../media/hdphoto1.wdp"/><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tags" Target="../tags/tag45.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9.xml"/><Relationship Id="rId1" Type="http://schemas.openxmlformats.org/officeDocument/2006/relationships/tags" Target="../tags/tag46.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9.xml"/><Relationship Id="rId1" Type="http://schemas.openxmlformats.org/officeDocument/2006/relationships/tags" Target="../tags/tag47.xml"/><Relationship Id="rId4" Type="http://schemas.openxmlformats.org/officeDocument/2006/relationships/image" Target="../media/image24.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9.xml"/><Relationship Id="rId1" Type="http://schemas.openxmlformats.org/officeDocument/2006/relationships/tags" Target="../tags/tag48.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9.xml"/><Relationship Id="rId1" Type="http://schemas.openxmlformats.org/officeDocument/2006/relationships/tags" Target="../tags/tag49.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8.xml"/><Relationship Id="rId1" Type="http://schemas.openxmlformats.org/officeDocument/2006/relationships/tags" Target="../tags/tag50.xml"/><Relationship Id="rId4" Type="http://schemas.openxmlformats.org/officeDocument/2006/relationships/image" Target="../media/image25.jpe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tags" Target="../tags/tag51.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tags" Target="../tags/tag5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tags" Target="../tags/tag55.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1.xml"/><Relationship Id="rId1" Type="http://schemas.openxmlformats.org/officeDocument/2006/relationships/tags" Target="../tags/tag56.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3.xml"/><Relationship Id="rId1" Type="http://schemas.openxmlformats.org/officeDocument/2006/relationships/tags" Target="../tags/tag57.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4.xml"/><Relationship Id="rId1" Type="http://schemas.openxmlformats.org/officeDocument/2006/relationships/tags" Target="../tags/tag59.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60.xml"/><Relationship Id="rId4" Type="http://schemas.openxmlformats.org/officeDocument/2006/relationships/image" Target="../media/image26.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61.xml"/><Relationship Id="rId4" Type="http://schemas.openxmlformats.org/officeDocument/2006/relationships/image" Target="../media/image26.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9.xml"/><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63.xml"/><Relationship Id="rId4" Type="http://schemas.openxmlformats.org/officeDocument/2006/relationships/image" Target="../media/image27.jpg"/></Relationships>
</file>

<file path=ppt/slides/_rels/slide61.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notesSlide" Target="../notesSlides/notesSlide61.xml"/><Relationship Id="rId7" Type="http://schemas.openxmlformats.org/officeDocument/2006/relationships/diagramColors" Target="../diagrams/colors11.xml"/><Relationship Id="rId2" Type="http://schemas.openxmlformats.org/officeDocument/2006/relationships/slideLayout" Target="../slideLayouts/slideLayout9.xml"/><Relationship Id="rId1" Type="http://schemas.openxmlformats.org/officeDocument/2006/relationships/tags" Target="../tags/tag64.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7.xml"/><Relationship Id="rId1" Type="http://schemas.openxmlformats.org/officeDocument/2006/relationships/tags" Target="../tags/tag65.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1.xml"/><Relationship Id="rId1" Type="http://schemas.openxmlformats.org/officeDocument/2006/relationships/tags" Target="../tags/tag66.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3.xml"/><Relationship Id="rId1" Type="http://schemas.openxmlformats.org/officeDocument/2006/relationships/tags" Target="../tags/tag67.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tags" Target="../tags/tag69.xml"/><Relationship Id="rId4" Type="http://schemas.openxmlformats.org/officeDocument/2006/relationships/image" Target="../media/image28.jp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tags" Target="../tags/tag70.xml"/><Relationship Id="rId6" Type="http://schemas.openxmlformats.org/officeDocument/2006/relationships/hyperlink" Target="http://intranet.dot.state.co.us/employees/appt-authority" TargetMode="External"/><Relationship Id="rId5" Type="http://schemas.openxmlformats.org/officeDocument/2006/relationships/hyperlink" Target="http://intranet.dot.state.co.us/employees/performance-management/sample-letters" TargetMode="External"/><Relationship Id="rId4" Type="http://schemas.openxmlformats.org/officeDocument/2006/relationships/hyperlink" Target="http://intranet.dot.state.co.us/employees/performance-management/corrective-disciplinary-actions" TargetMode="Externa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1</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3874444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10</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91207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289119" y="1417320"/>
            <a:ext cx="7672001" cy="4754880"/>
          </a:xfrm>
        </p:spPr>
        <p:txBody>
          <a:bodyPr/>
          <a:lstStyle/>
          <a:p>
            <a:pPr marL="457200" indent="-457200">
              <a:buFont typeface="Arial"/>
              <a:buChar char="•"/>
            </a:pPr>
            <a:r>
              <a:rPr lang="en-US" sz="2600" dirty="0" smtClean="0"/>
              <a:t>Learning Logistics</a:t>
            </a:r>
          </a:p>
          <a:p>
            <a:pPr marL="457200" indent="-457200">
              <a:buFont typeface="Arial"/>
              <a:buChar char="•"/>
            </a:pPr>
            <a:r>
              <a:rPr lang="en-US" sz="2600" b="1" dirty="0" smtClean="0"/>
              <a:t>Section 1 – Introduction to Progressive Discipline</a:t>
            </a:r>
          </a:p>
          <a:p>
            <a:pPr marL="457200" indent="-457200">
              <a:buFont typeface="Arial"/>
              <a:buChar char="•"/>
            </a:pPr>
            <a:r>
              <a:rPr lang="en-US" sz="2600" dirty="0" smtClean="0"/>
              <a:t>Section 2 – Coaching Employees</a:t>
            </a:r>
          </a:p>
          <a:p>
            <a:pPr marL="457200" indent="-457200">
              <a:buFont typeface="Arial"/>
              <a:buChar char="•"/>
            </a:pPr>
            <a:r>
              <a:rPr lang="en-US" sz="2600" dirty="0"/>
              <a:t>Section </a:t>
            </a:r>
            <a:r>
              <a:rPr lang="en-US" sz="2600" dirty="0" smtClean="0"/>
              <a:t>3 – Corrective </a:t>
            </a:r>
            <a:r>
              <a:rPr lang="en-US" sz="2600" dirty="0"/>
              <a:t>and Disciplinary </a:t>
            </a:r>
            <a:r>
              <a:rPr lang="en-US" sz="2600" dirty="0" smtClean="0"/>
              <a:t>Action</a:t>
            </a:r>
          </a:p>
          <a:p>
            <a:pPr marL="457200" indent="-457200">
              <a:buFont typeface="Arial"/>
              <a:buChar char="•"/>
            </a:pPr>
            <a:r>
              <a:rPr lang="en-US" sz="2600"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11</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34934478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0" y="1371600"/>
            <a:ext cx="8778240" cy="4937125"/>
          </a:xfrm>
        </p:spPr>
        <p:txBody>
          <a:bodyPr/>
          <a:lstStyle/>
          <a:p>
            <a:r>
              <a:rPr lang="en-US" sz="2400" dirty="0"/>
              <a:t>At the end of this section, you should be able to:</a:t>
            </a:r>
          </a:p>
          <a:p>
            <a:pPr marL="457200" lvl="0" indent="-457200">
              <a:buFont typeface="Arial" panose="020B0604020202020204" pitchFamily="34" charset="0"/>
              <a:buChar char="•"/>
            </a:pPr>
            <a:r>
              <a:rPr lang="en-US" sz="2000" i="1" dirty="0"/>
              <a:t>Describe </a:t>
            </a:r>
            <a:r>
              <a:rPr lang="en-US" sz="2000" i="1" dirty="0" smtClean="0"/>
              <a:t>the purpose of Progressive Discipline</a:t>
            </a:r>
          </a:p>
          <a:p>
            <a:pPr marL="457200" lvl="0" indent="-457200">
              <a:buFont typeface="Arial" panose="020B0604020202020204" pitchFamily="34" charset="0"/>
              <a:buChar char="•"/>
            </a:pPr>
            <a:r>
              <a:rPr lang="en-US" sz="2000" dirty="0" smtClean="0"/>
              <a:t>Identify the roles in the Progressive Discipline process</a:t>
            </a:r>
            <a:endParaRPr lang="en-US" sz="2000" dirty="0"/>
          </a:p>
          <a:p>
            <a:pPr marL="457200" indent="-457200">
              <a:buFont typeface="Arial" panose="020B0604020202020204" pitchFamily="34" charset="0"/>
              <a:buChar char="•"/>
            </a:pPr>
            <a:r>
              <a:rPr lang="en-US" sz="2000" i="1" dirty="0"/>
              <a:t>Identify the </a:t>
            </a:r>
            <a:r>
              <a:rPr lang="en-US" sz="2000" i="1" dirty="0" smtClean="0"/>
              <a:t>Progressive Discipline process </a:t>
            </a:r>
            <a:r>
              <a:rPr lang="en-US" sz="2000" i="1" dirty="0"/>
              <a:t>at a high level</a:t>
            </a:r>
            <a:endParaRPr lang="en-US" sz="2000" dirty="0"/>
          </a:p>
          <a:p>
            <a:pPr marL="457200" lvl="0" indent="-457200">
              <a:buFont typeface="Arial" panose="020B0604020202020204" pitchFamily="34" charset="0"/>
              <a:buChar char="•"/>
            </a:pPr>
            <a:r>
              <a:rPr lang="en-US" sz="2000" i="1" dirty="0" smtClean="0"/>
              <a:t>Understand </a:t>
            </a:r>
            <a:r>
              <a:rPr lang="en-US" sz="2000" i="1" dirty="0"/>
              <a:t>the connection between Performance Management and Progressive </a:t>
            </a:r>
            <a:r>
              <a:rPr lang="en-US" sz="2000" i="1" dirty="0" smtClean="0"/>
              <a:t>Discipline</a:t>
            </a:r>
            <a:endParaRPr lang="en-US" sz="2000" dirty="0"/>
          </a:p>
          <a:p>
            <a:pPr marL="457200" indent="-457200">
              <a:buFont typeface="Arial" panose="020B0604020202020204" pitchFamily="34" charset="0"/>
              <a:buChar char="•"/>
            </a:pPr>
            <a:r>
              <a:rPr lang="en-US" sz="2000" i="1" dirty="0"/>
              <a:t>Describe what actions do and do not fall under </a:t>
            </a:r>
            <a:r>
              <a:rPr lang="en-US" sz="2000" i="1" dirty="0" smtClean="0"/>
              <a:t>Progressive Discipline</a:t>
            </a:r>
            <a:endParaRPr lang="en-US" sz="2000" dirty="0"/>
          </a:p>
          <a:p>
            <a:pPr marL="457200" lvl="0" indent="-457200">
              <a:buFont typeface="Arial" panose="020B0604020202020204" pitchFamily="34" charset="0"/>
              <a:buChar char="•"/>
            </a:pPr>
            <a:r>
              <a:rPr lang="en-US" sz="2000" i="1" dirty="0" smtClean="0"/>
              <a:t>Essential </a:t>
            </a:r>
            <a:r>
              <a:rPr lang="en-US" sz="2000" i="1" dirty="0"/>
              <a:t>Elements of each </a:t>
            </a:r>
            <a:r>
              <a:rPr lang="en-US" sz="2000" i="1" dirty="0" smtClean="0"/>
              <a:t>Progressive </a:t>
            </a:r>
            <a:r>
              <a:rPr lang="en-US" sz="2000" i="1" dirty="0"/>
              <a:t>D</a:t>
            </a:r>
            <a:r>
              <a:rPr lang="en-US" sz="2000" i="1" dirty="0" smtClean="0"/>
              <a:t>iscipline option</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12</a:t>
            </a:fld>
            <a:endParaRPr lang="en-US" dirty="0"/>
          </a:p>
        </p:txBody>
      </p:sp>
      <p:sp>
        <p:nvSpPr>
          <p:cNvPr id="5" name="Title 4"/>
          <p:cNvSpPr>
            <a:spLocks noGrp="1"/>
          </p:cNvSpPr>
          <p:nvPr>
            <p:ph type="title"/>
          </p:nvPr>
        </p:nvSpPr>
        <p:spPr/>
        <p:txBody>
          <a:bodyPr/>
          <a:lstStyle/>
          <a:p>
            <a:r>
              <a:rPr lang="en-US" dirty="0" smtClean="0"/>
              <a:t>Section 1 Learning Objectives</a:t>
            </a:r>
            <a:endParaRPr lang="en-US" dirty="0"/>
          </a:p>
        </p:txBody>
      </p:sp>
    </p:spTree>
    <p:custDataLst>
      <p:tags r:id="rId1"/>
    </p:custDataLst>
    <p:extLst>
      <p:ext uri="{BB962C8B-B14F-4D97-AF65-F5344CB8AC3E}">
        <p14:creationId xmlns:p14="http://schemas.microsoft.com/office/powerpoint/2010/main" val="30060183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13</a:t>
            </a:fld>
            <a:endParaRPr lang="en-US" dirty="0"/>
          </a:p>
        </p:txBody>
      </p:sp>
      <p:sp>
        <p:nvSpPr>
          <p:cNvPr id="4" name="Title 3"/>
          <p:cNvSpPr>
            <a:spLocks noGrp="1"/>
          </p:cNvSpPr>
          <p:nvPr>
            <p:ph type="title"/>
          </p:nvPr>
        </p:nvSpPr>
        <p:spPr/>
        <p:txBody>
          <a:bodyPr/>
          <a:lstStyle/>
          <a:p>
            <a:r>
              <a:rPr lang="en-US" dirty="0" smtClean="0"/>
              <a:t>Terms and Concepts</a:t>
            </a:r>
            <a:endParaRPr lang="en-US" dirty="0"/>
          </a:p>
        </p:txBody>
      </p:sp>
      <p:sp>
        <p:nvSpPr>
          <p:cNvPr id="5" name="Content Placeholder 1"/>
          <p:cNvSpPr txBox="1">
            <a:spLocks/>
          </p:cNvSpPr>
          <p:nvPr/>
        </p:nvSpPr>
        <p:spPr>
          <a:xfrm>
            <a:off x="1483360" y="1371600"/>
            <a:ext cx="7477760" cy="4937125"/>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sz="2000" b="1" i="1" dirty="0" smtClean="0"/>
              <a:t>Performance </a:t>
            </a:r>
            <a:r>
              <a:rPr lang="en-US" sz="2000" b="1" i="1" dirty="0"/>
              <a:t>Management </a:t>
            </a:r>
            <a:r>
              <a:rPr lang="en-US" sz="2000" i="1" dirty="0"/>
              <a:t>– </a:t>
            </a:r>
            <a:r>
              <a:rPr lang="en-US" sz="2000" dirty="0"/>
              <a:t>The process by which CDOT involves its employees, as a group and individuals in improving the organization and accomplishing the goals and objectives  </a:t>
            </a:r>
          </a:p>
          <a:p>
            <a:pPr marL="342900" indent="-342900">
              <a:buFont typeface="Arial" panose="020B0604020202020204" pitchFamily="34" charset="0"/>
              <a:buChar char="•"/>
            </a:pPr>
            <a:r>
              <a:rPr lang="en-US" sz="2000" b="1" i="1" dirty="0" smtClean="0"/>
              <a:t>Progressive Discipline </a:t>
            </a:r>
            <a:r>
              <a:rPr lang="en-US" sz="2000" i="1" dirty="0" smtClean="0"/>
              <a:t>– Is the process of communicating what performance is for the employee and using increasingly severe steps or measures when an employee fails to correct an issue with their performance</a:t>
            </a:r>
          </a:p>
          <a:p>
            <a:pPr marL="342900" indent="-342900">
              <a:buFont typeface="Arial" panose="020B0604020202020204" pitchFamily="34" charset="0"/>
              <a:buChar char="•"/>
            </a:pPr>
            <a:r>
              <a:rPr lang="en-US" sz="2000" b="1" i="1" dirty="0" smtClean="0"/>
              <a:t>Investigate </a:t>
            </a:r>
            <a:r>
              <a:rPr lang="en-US" sz="2000" i="1" dirty="0" smtClean="0"/>
              <a:t>– The systematic steps towards seeking understanding of the facts of a performance issue</a:t>
            </a:r>
          </a:p>
          <a:p>
            <a:pPr marL="342900" indent="-342900">
              <a:buFont typeface="Arial" panose="020B0604020202020204" pitchFamily="34" charset="0"/>
              <a:buChar char="•"/>
            </a:pPr>
            <a:r>
              <a:rPr lang="en-US" sz="2000" b="1" i="1" dirty="0" smtClean="0"/>
              <a:t>Document </a:t>
            </a:r>
            <a:r>
              <a:rPr lang="en-US" sz="2000" i="1" dirty="0" smtClean="0"/>
              <a:t>– The process of recording the details of a performance event.  Typically this includes the date of the event, who was involved, what occurred and any reoccurrences </a:t>
            </a:r>
          </a:p>
          <a:p>
            <a:pPr marL="457200" indent="-457200">
              <a:buFont typeface="Arial"/>
              <a:buChar char="•"/>
            </a:pPr>
            <a:endParaRPr lang="en-US" dirty="0"/>
          </a:p>
        </p:txBody>
      </p:sp>
    </p:spTree>
    <p:custDataLst>
      <p:tags r:id="rId1"/>
    </p:custDataLst>
    <p:extLst>
      <p:ext uri="{BB962C8B-B14F-4D97-AF65-F5344CB8AC3E}">
        <p14:creationId xmlns:p14="http://schemas.microsoft.com/office/powerpoint/2010/main" val="33303247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Purpose Progressive Discipline</a:t>
            </a:r>
            <a:endParaRPr lang="en-US" dirty="0"/>
          </a:p>
        </p:txBody>
      </p:sp>
      <p:sp>
        <p:nvSpPr>
          <p:cNvPr id="5" name="Content Placeholder 4"/>
          <p:cNvSpPr>
            <a:spLocks noGrp="1"/>
          </p:cNvSpPr>
          <p:nvPr>
            <p:ph sz="half" idx="2"/>
          </p:nvPr>
        </p:nvSpPr>
        <p:spPr>
          <a:xfrm>
            <a:off x="2243328" y="1371600"/>
            <a:ext cx="6565392" cy="5194092"/>
          </a:xfrm>
        </p:spPr>
        <p:txBody>
          <a:bodyPr/>
          <a:lstStyle/>
          <a:p>
            <a:r>
              <a:rPr lang="en-US" sz="2400" dirty="0" smtClean="0"/>
              <a:t>The purpose of Progressive Discipline is to:</a:t>
            </a:r>
          </a:p>
          <a:p>
            <a:pPr marL="457200" indent="-457200">
              <a:buFont typeface="Arial" panose="020B0604020202020204" pitchFamily="34" charset="0"/>
              <a:buChar char="•"/>
            </a:pPr>
            <a:r>
              <a:rPr lang="en-US" sz="2400" dirty="0" smtClean="0"/>
              <a:t>Make the employee aware of their unacceptable behavior and allow them the opportunity to change</a:t>
            </a:r>
          </a:p>
          <a:p>
            <a:pPr marL="457200" indent="-457200">
              <a:buFont typeface="Arial" panose="020B0604020202020204" pitchFamily="34" charset="0"/>
              <a:buChar char="•"/>
            </a:pPr>
            <a:r>
              <a:rPr lang="en-US" sz="2400" dirty="0" smtClean="0"/>
              <a:t>Focus on the behavior that needs to change and not the personality of the employee</a:t>
            </a:r>
          </a:p>
          <a:p>
            <a:pPr marL="457200" indent="-457200">
              <a:buFont typeface="Arial" panose="020B0604020202020204" pitchFamily="34" charset="0"/>
              <a:buChar char="•"/>
            </a:pPr>
            <a:r>
              <a:rPr lang="en-US" sz="2400" dirty="0" smtClean="0"/>
              <a:t>Begin and develop a business/legal case by documenting the employees behavior prior to taking additional action</a:t>
            </a:r>
          </a:p>
          <a:p>
            <a:pPr marL="457200" indent="-457200">
              <a:buFont typeface="Arial" panose="020B0604020202020204" pitchFamily="34" charset="0"/>
              <a:buChar char="•"/>
            </a:pPr>
            <a:r>
              <a:rPr lang="en-US" sz="2400" dirty="0"/>
              <a:t>Provide </a:t>
            </a:r>
            <a:r>
              <a:rPr lang="en-US" sz="2400" dirty="0" smtClean="0"/>
              <a:t>training/coaching </a:t>
            </a:r>
            <a:r>
              <a:rPr lang="en-US" sz="2400" dirty="0"/>
              <a:t>to enforce rules and </a:t>
            </a:r>
            <a:r>
              <a:rPr lang="en-US" sz="2400" dirty="0" smtClean="0"/>
              <a:t>expectations</a:t>
            </a:r>
          </a:p>
          <a:p>
            <a:pPr marL="457200" indent="-457200">
              <a:buFont typeface="Arial" panose="020B0604020202020204" pitchFamily="34" charset="0"/>
              <a:buChar char="•"/>
            </a:pPr>
            <a:r>
              <a:rPr lang="en-US" sz="2400" dirty="0" smtClean="0"/>
              <a:t>Communicate what is needed and not confront</a:t>
            </a:r>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14</a:t>
            </a:fld>
            <a:endParaRPr lang="en-US" dirty="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pic>
        <p:nvPicPr>
          <p:cNvPr id="10" name="Picture 9"/>
          <p:cNvPicPr>
            <a:picLocks noChangeAspect="1"/>
          </p:cNvPicPr>
          <p:nvPr/>
        </p:nvPicPr>
        <p:blipFill>
          <a:blip r:embed="rId4"/>
          <a:stretch>
            <a:fillRect/>
          </a:stretch>
        </p:blipFill>
        <p:spPr>
          <a:xfrm>
            <a:off x="353430" y="1371600"/>
            <a:ext cx="1841269" cy="4542803"/>
          </a:xfrm>
          <a:prstGeom prst="rect">
            <a:avLst/>
          </a:prstGeom>
        </p:spPr>
      </p:pic>
    </p:spTree>
    <p:custDataLst>
      <p:tags r:id="rId1"/>
    </p:custDataLst>
    <p:extLst>
      <p:ext uri="{BB962C8B-B14F-4D97-AF65-F5344CB8AC3E}">
        <p14:creationId xmlns:p14="http://schemas.microsoft.com/office/powerpoint/2010/main" val="6835253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t>Roles in the Progressive Discipline Process</a:t>
            </a:r>
            <a:endParaRPr lang="en-US" sz="3600" dirty="0"/>
          </a:p>
        </p:txBody>
      </p:sp>
      <p:sp>
        <p:nvSpPr>
          <p:cNvPr id="7" name="Content Placeholder 6"/>
          <p:cNvSpPr>
            <a:spLocks noGrp="1"/>
          </p:cNvSpPr>
          <p:nvPr>
            <p:ph sz="half" idx="2"/>
          </p:nvPr>
        </p:nvSpPr>
        <p:spPr/>
        <p:txBody>
          <a:bodyPr/>
          <a:lstStyle/>
          <a:p>
            <a:r>
              <a:rPr lang="en-US" sz="2800" dirty="0"/>
              <a:t>The roles in the Progressive Discipline process are:</a:t>
            </a:r>
          </a:p>
          <a:p>
            <a:pPr marL="457200" indent="-457200">
              <a:buFont typeface="Arial" panose="020B0604020202020204" pitchFamily="34" charset="0"/>
              <a:buChar char="•"/>
            </a:pPr>
            <a:r>
              <a:rPr lang="en-US" sz="2800" dirty="0"/>
              <a:t>Employee</a:t>
            </a:r>
          </a:p>
          <a:p>
            <a:pPr marL="457200" indent="-457200">
              <a:buFont typeface="Arial" panose="020B0604020202020204" pitchFamily="34" charset="0"/>
              <a:buChar char="•"/>
            </a:pPr>
            <a:r>
              <a:rPr lang="en-US" sz="2800" dirty="0"/>
              <a:t>Supervisor (TMIII)</a:t>
            </a:r>
          </a:p>
          <a:p>
            <a:pPr marL="457200" indent="-457200">
              <a:buFont typeface="Arial" panose="020B0604020202020204" pitchFamily="34" charset="0"/>
              <a:buChar char="•"/>
            </a:pPr>
            <a:r>
              <a:rPr lang="en-US" sz="2800" dirty="0"/>
              <a:t>2</a:t>
            </a:r>
            <a:r>
              <a:rPr lang="en-US" sz="2800" baseline="30000" dirty="0"/>
              <a:t>nd</a:t>
            </a:r>
            <a:r>
              <a:rPr lang="en-US" sz="2800" dirty="0"/>
              <a:t> Level Manager (LTC OPS)</a:t>
            </a:r>
          </a:p>
          <a:p>
            <a:pPr marL="457200" indent="-457200">
              <a:buFont typeface="Arial" panose="020B0604020202020204" pitchFamily="34" charset="0"/>
              <a:buChar char="•"/>
            </a:pPr>
            <a:r>
              <a:rPr lang="en-US" sz="2800" dirty="0"/>
              <a:t>Appointing Authority</a:t>
            </a:r>
          </a:p>
          <a:p>
            <a:pPr marL="457200" indent="-457200">
              <a:buFont typeface="Arial" panose="020B0604020202020204" pitchFamily="34" charset="0"/>
              <a:buChar char="•"/>
            </a:pPr>
            <a:r>
              <a:rPr lang="en-US" sz="2800" dirty="0"/>
              <a:t>Civil Rights </a:t>
            </a:r>
            <a:r>
              <a:rPr lang="en-US" sz="2800" dirty="0" smtClean="0"/>
              <a:t>Manager</a:t>
            </a:r>
            <a:endParaRPr lang="en-US" sz="2800"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15</a:t>
            </a:fld>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graphicFrame>
        <p:nvGraphicFramePr>
          <p:cNvPr id="6" name="Diagram 1"/>
          <p:cNvGraphicFramePr/>
          <p:nvPr>
            <p:extLst>
              <p:ext uri="{D42A27DB-BD31-4B8C-83A1-F6EECF244321}">
                <p14:modId xmlns:p14="http://schemas.microsoft.com/office/powerpoint/2010/main" val="651788312"/>
              </p:ext>
            </p:extLst>
          </p:nvPr>
        </p:nvGraphicFramePr>
        <p:xfrm>
          <a:off x="0" y="1246188"/>
          <a:ext cx="4145280" cy="47111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40152094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t>Roles in the Progressive Discipline Process</a:t>
            </a:r>
            <a:endParaRPr lang="en-US" sz="3600" dirty="0"/>
          </a:p>
        </p:txBody>
      </p:sp>
      <p:sp>
        <p:nvSpPr>
          <p:cNvPr id="7" name="Content Placeholder 6"/>
          <p:cNvSpPr>
            <a:spLocks noGrp="1"/>
          </p:cNvSpPr>
          <p:nvPr>
            <p:ph sz="half" idx="2"/>
          </p:nvPr>
        </p:nvSpPr>
        <p:spPr/>
        <p:txBody>
          <a:bodyPr/>
          <a:lstStyle/>
          <a:p>
            <a:r>
              <a:rPr lang="en-US" sz="2800" dirty="0"/>
              <a:t>The roles in the Progressive Discipline process are:</a:t>
            </a:r>
          </a:p>
          <a:p>
            <a:pPr marL="457200" indent="-457200">
              <a:buFont typeface="Arial" panose="020B0604020202020204" pitchFamily="34" charset="0"/>
              <a:buChar char="•"/>
            </a:pPr>
            <a:r>
              <a:rPr lang="en-US" sz="2800" dirty="0"/>
              <a:t>Employee</a:t>
            </a:r>
          </a:p>
          <a:p>
            <a:pPr marL="457200" indent="-457200">
              <a:buFont typeface="Arial" panose="020B0604020202020204" pitchFamily="34" charset="0"/>
              <a:buChar char="•"/>
            </a:pPr>
            <a:r>
              <a:rPr lang="en-US" sz="2800" dirty="0"/>
              <a:t>Supervisor (TMIII)</a:t>
            </a:r>
          </a:p>
          <a:p>
            <a:pPr marL="457200" indent="-457200">
              <a:buFont typeface="Arial" panose="020B0604020202020204" pitchFamily="34" charset="0"/>
              <a:buChar char="•"/>
            </a:pPr>
            <a:r>
              <a:rPr lang="en-US" sz="2800" dirty="0"/>
              <a:t>2</a:t>
            </a:r>
            <a:r>
              <a:rPr lang="en-US" sz="2800" baseline="30000" dirty="0"/>
              <a:t>nd</a:t>
            </a:r>
            <a:r>
              <a:rPr lang="en-US" sz="2800" dirty="0"/>
              <a:t> Level Manager (LTC OPS)</a:t>
            </a:r>
          </a:p>
          <a:p>
            <a:pPr marL="457200" indent="-457200">
              <a:buFont typeface="Arial" panose="020B0604020202020204" pitchFamily="34" charset="0"/>
              <a:buChar char="•"/>
            </a:pPr>
            <a:r>
              <a:rPr lang="en-US" sz="2800" dirty="0"/>
              <a:t>Appointing Authority</a:t>
            </a:r>
          </a:p>
          <a:p>
            <a:pPr marL="457200" indent="-457200">
              <a:buFont typeface="Arial" panose="020B0604020202020204" pitchFamily="34" charset="0"/>
              <a:buChar char="•"/>
            </a:pPr>
            <a:r>
              <a:rPr lang="en-US" sz="2800" dirty="0"/>
              <a:t>Civil Rights </a:t>
            </a:r>
            <a:r>
              <a:rPr lang="en-US" sz="2800" dirty="0" smtClean="0"/>
              <a:t>Manager</a:t>
            </a:r>
            <a:endParaRPr lang="en-US" sz="2800"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16</a:t>
            </a:fld>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graphicFrame>
        <p:nvGraphicFramePr>
          <p:cNvPr id="6" name="Diagram 1"/>
          <p:cNvGraphicFramePr/>
          <p:nvPr>
            <p:extLst>
              <p:ext uri="{D42A27DB-BD31-4B8C-83A1-F6EECF244321}">
                <p14:modId xmlns:p14="http://schemas.microsoft.com/office/powerpoint/2010/main" val="3712106990"/>
              </p:ext>
            </p:extLst>
          </p:nvPr>
        </p:nvGraphicFramePr>
        <p:xfrm>
          <a:off x="0" y="1246188"/>
          <a:ext cx="4145280" cy="47111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472541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Progressive Discipline Process</a:t>
            </a:r>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1007050944"/>
              </p:ext>
            </p:extLst>
          </p:nvPr>
        </p:nvGraphicFramePr>
        <p:xfrm>
          <a:off x="304800" y="1371600"/>
          <a:ext cx="8504238" cy="4937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17</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893452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Progressive Discipline Process</a:t>
            </a:r>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3933819911"/>
              </p:ext>
            </p:extLst>
          </p:nvPr>
        </p:nvGraphicFramePr>
        <p:xfrm>
          <a:off x="304800" y="1371600"/>
          <a:ext cx="8504238" cy="4937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18</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1640119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Actions that Need to be Reported Immediately </a:t>
            </a:r>
            <a:endParaRPr lang="en-US" sz="3600" dirty="0"/>
          </a:p>
        </p:txBody>
      </p:sp>
      <p:sp>
        <p:nvSpPr>
          <p:cNvPr id="3" name="Content Placeholder 2"/>
          <p:cNvSpPr>
            <a:spLocks noGrp="1"/>
          </p:cNvSpPr>
          <p:nvPr>
            <p:ph sz="half" idx="2"/>
          </p:nvPr>
        </p:nvSpPr>
        <p:spPr>
          <a:xfrm>
            <a:off x="304800" y="1371600"/>
            <a:ext cx="8503920" cy="4937760"/>
          </a:xfrm>
        </p:spPr>
        <p:txBody>
          <a:bodyPr/>
          <a:lstStyle/>
          <a:p>
            <a:pPr marL="457200" indent="-457200">
              <a:buFont typeface="Arial" panose="020B0604020202020204" pitchFamily="34" charset="0"/>
              <a:buChar char="•"/>
            </a:pPr>
            <a:r>
              <a:rPr lang="en-US" dirty="0" smtClean="0"/>
              <a:t>Sexual Harassment</a:t>
            </a:r>
          </a:p>
          <a:p>
            <a:pPr marL="457200" indent="-457200">
              <a:buFont typeface="Arial" panose="020B0604020202020204" pitchFamily="34" charset="0"/>
              <a:buChar char="•"/>
            </a:pPr>
            <a:r>
              <a:rPr lang="en-US" dirty="0" smtClean="0"/>
              <a:t>Workplace Violence </a:t>
            </a:r>
          </a:p>
          <a:p>
            <a:pPr marL="457200" indent="-457200">
              <a:buFont typeface="Arial" panose="020B0604020202020204" pitchFamily="34" charset="0"/>
              <a:buChar char="•"/>
            </a:pPr>
            <a:r>
              <a:rPr lang="en-US" dirty="0" smtClean="0"/>
              <a:t>Discrimination</a:t>
            </a:r>
            <a:endParaRPr lang="en-US" dirty="0"/>
          </a:p>
          <a:p>
            <a:pPr marL="457200" indent="-457200">
              <a:buFont typeface="Arial" panose="020B0604020202020204" pitchFamily="34" charset="0"/>
              <a:buChar char="•"/>
            </a:pPr>
            <a:r>
              <a:rPr lang="en-US" dirty="0"/>
              <a:t>Safety Issues</a:t>
            </a:r>
          </a:p>
          <a:p>
            <a:pPr marL="457200" indent="-457200">
              <a:buFont typeface="Arial" panose="020B0604020202020204" pitchFamily="34" charset="0"/>
              <a:buChar char="•"/>
            </a:pPr>
            <a:r>
              <a:rPr lang="en-US" dirty="0"/>
              <a:t>Felony or Moral Turpitude</a:t>
            </a:r>
          </a:p>
          <a:p>
            <a:pPr marL="457200" indent="-457200">
              <a:buFont typeface="Arial" panose="020B0604020202020204" pitchFamily="34" charset="0"/>
              <a:buChar char="•"/>
            </a:pPr>
            <a:r>
              <a:rPr lang="en-US" dirty="0"/>
              <a:t>Others based on </a:t>
            </a:r>
            <a:r>
              <a:rPr lang="en-US" dirty="0" smtClean="0"/>
              <a:t>region policy </a:t>
            </a:r>
            <a:r>
              <a:rPr lang="en-US" dirty="0"/>
              <a:t>or </a:t>
            </a:r>
            <a:r>
              <a:rPr lang="en-US" dirty="0" smtClean="0"/>
              <a:t>protocols</a:t>
            </a:r>
            <a:endParaRPr lang="en-US" dirty="0"/>
          </a:p>
          <a:p>
            <a:pPr marL="457200" indent="-45720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19</a:t>
            </a:fld>
            <a:endParaRPr lang="en-US" dirty="0"/>
          </a:p>
        </p:txBody>
      </p:sp>
      <p:pic>
        <p:nvPicPr>
          <p:cNvPr id="7" name="Content Placeholder 6"/>
          <p:cNvPicPr>
            <a:picLocks noGrp="1" noChangeAspect="1"/>
          </p:cNvPicPr>
          <p:nvPr>
            <p:ph sz="half" idx="12"/>
          </p:nvPr>
        </p:nvPicPr>
        <p:blipFill>
          <a:blip r:embed="rId4">
            <a:extLst>
              <a:ext uri="{28A0092B-C50C-407E-A947-70E740481C1C}">
                <a14:useLocalDpi xmlns:a14="http://schemas.microsoft.com/office/drawing/2010/main" val="0"/>
              </a:ext>
            </a:extLst>
          </a:blip>
          <a:stretch>
            <a:fillRect/>
          </a:stretch>
        </p:blipFill>
        <p:spPr>
          <a:xfrm>
            <a:off x="5583179" y="1641634"/>
            <a:ext cx="2633062" cy="2633062"/>
          </a:xfrm>
        </p:spPr>
      </p:pic>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24309064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Progressive Discipline </a:t>
            </a:r>
            <a:endParaRPr lang="en-US" dirty="0"/>
          </a:p>
        </p:txBody>
      </p:sp>
    </p:spTree>
    <p:custDataLst>
      <p:tags r:id="rId1"/>
    </p:custDataLst>
    <p:extLst>
      <p:ext uri="{BB962C8B-B14F-4D97-AF65-F5344CB8AC3E}">
        <p14:creationId xmlns:p14="http://schemas.microsoft.com/office/powerpoint/2010/main" val="29023135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Actions that Need to be Reported Immediately </a:t>
            </a:r>
            <a:endParaRPr lang="en-US" sz="3600" dirty="0"/>
          </a:p>
        </p:txBody>
      </p:sp>
      <p:sp>
        <p:nvSpPr>
          <p:cNvPr id="3" name="Content Placeholder 2"/>
          <p:cNvSpPr>
            <a:spLocks noGrp="1"/>
          </p:cNvSpPr>
          <p:nvPr>
            <p:ph sz="half" idx="2"/>
          </p:nvPr>
        </p:nvSpPr>
        <p:spPr>
          <a:xfrm>
            <a:off x="304800" y="1371600"/>
            <a:ext cx="8503920" cy="4937760"/>
          </a:xfrm>
        </p:spPr>
        <p:txBody>
          <a:bodyPr/>
          <a:lstStyle/>
          <a:p>
            <a:r>
              <a:rPr lang="en-US" dirty="0" smtClean="0"/>
              <a:t>The following are not part of the Progressive Discipline process:</a:t>
            </a:r>
          </a:p>
          <a:p>
            <a:pPr marL="457200" indent="-457200">
              <a:buFont typeface="Arial" panose="020B0604020202020204" pitchFamily="34" charset="0"/>
              <a:buChar char="•"/>
            </a:pPr>
            <a:r>
              <a:rPr lang="en-US" dirty="0" smtClean="0"/>
              <a:t>Sexual Harassment</a:t>
            </a:r>
          </a:p>
          <a:p>
            <a:pPr marL="457200" indent="-457200">
              <a:buFont typeface="Arial" panose="020B0604020202020204" pitchFamily="34" charset="0"/>
              <a:buChar char="•"/>
            </a:pPr>
            <a:r>
              <a:rPr lang="en-US" dirty="0" smtClean="0"/>
              <a:t>Discrimination </a:t>
            </a:r>
          </a:p>
          <a:p>
            <a:pPr marL="457200" indent="-457200">
              <a:buFont typeface="Arial" panose="020B0604020202020204" pitchFamily="34" charset="0"/>
              <a:buChar char="•"/>
            </a:pPr>
            <a:r>
              <a:rPr lang="en-US" dirty="0" smtClean="0"/>
              <a:t>Workplace Violence </a:t>
            </a:r>
            <a:endParaRPr lang="en-US" dirty="0"/>
          </a:p>
          <a:p>
            <a:pPr marL="457200" indent="-457200">
              <a:buFont typeface="Arial" panose="020B0604020202020204" pitchFamily="34" charset="0"/>
              <a:buChar char="•"/>
            </a:pPr>
            <a:r>
              <a:rPr lang="en-US" dirty="0"/>
              <a:t>Safety Issues</a:t>
            </a:r>
          </a:p>
          <a:p>
            <a:pPr marL="457200" indent="-457200">
              <a:buFont typeface="Arial" panose="020B0604020202020204" pitchFamily="34" charset="0"/>
              <a:buChar char="•"/>
            </a:pPr>
            <a:r>
              <a:rPr lang="en-US" dirty="0"/>
              <a:t>Felony or Moral Turpitude</a:t>
            </a:r>
          </a:p>
          <a:p>
            <a:pPr marL="457200" indent="-457200">
              <a:buFont typeface="Arial" panose="020B0604020202020204" pitchFamily="34" charset="0"/>
              <a:buChar char="•"/>
            </a:pPr>
            <a:r>
              <a:rPr lang="en-US" dirty="0"/>
              <a:t>Others based on </a:t>
            </a:r>
            <a:r>
              <a:rPr lang="en-US" dirty="0" smtClean="0"/>
              <a:t>region policy </a:t>
            </a:r>
            <a:r>
              <a:rPr lang="en-US" dirty="0"/>
              <a:t>or </a:t>
            </a:r>
            <a:r>
              <a:rPr lang="en-US" dirty="0" smtClean="0"/>
              <a:t>protocols</a:t>
            </a:r>
            <a:endParaRPr lang="en-US" dirty="0"/>
          </a:p>
          <a:p>
            <a:pPr marL="457200" indent="-45720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20</a:t>
            </a:fld>
            <a:endParaRPr lang="en-US" dirty="0"/>
          </a:p>
        </p:txBody>
      </p:sp>
      <p:pic>
        <p:nvPicPr>
          <p:cNvPr id="7" name="Content Placeholder 6"/>
          <p:cNvPicPr>
            <a:picLocks noGrp="1" noChangeAspect="1"/>
          </p:cNvPicPr>
          <p:nvPr>
            <p:ph sz="half" idx="12"/>
          </p:nvPr>
        </p:nvPicPr>
        <p:blipFill>
          <a:blip r:embed="rId4">
            <a:extLst>
              <a:ext uri="{28A0092B-C50C-407E-A947-70E740481C1C}">
                <a14:useLocalDpi xmlns:a14="http://schemas.microsoft.com/office/drawing/2010/main" val="0"/>
              </a:ext>
            </a:extLst>
          </a:blip>
          <a:stretch>
            <a:fillRect/>
          </a:stretch>
        </p:blipFill>
        <p:spPr>
          <a:xfrm>
            <a:off x="5358589" y="2523949"/>
            <a:ext cx="2633062" cy="2633062"/>
          </a:xfrm>
        </p:spPr>
      </p:pic>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18074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dirty="0" smtClean="0"/>
              <a:t>Connection Between Performance Management and Progressive Discipline</a:t>
            </a:r>
            <a:endParaRPr lang="en-US" sz="3200"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21</a:t>
            </a:fld>
            <a:endParaRPr lang="en-US" dirty="0"/>
          </a:p>
        </p:txBody>
      </p:sp>
      <p:pic>
        <p:nvPicPr>
          <p:cNvPr id="9" name="Content Placeholder 8"/>
          <p:cNvPicPr>
            <a:picLocks noGrp="1" noChangeAspect="1"/>
          </p:cNvPicPr>
          <p:nvPr>
            <p:ph sz="half" idx="12"/>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69132" y="3206067"/>
            <a:ext cx="2345575" cy="3103293"/>
          </a:xfrm>
        </p:spPr>
      </p:pic>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7" name="Content Placeholder 6"/>
          <p:cNvSpPr>
            <a:spLocks noGrp="1"/>
          </p:cNvSpPr>
          <p:nvPr>
            <p:ph sz="half" idx="2"/>
          </p:nvPr>
        </p:nvSpPr>
        <p:spPr>
          <a:xfrm>
            <a:off x="320039" y="1371600"/>
            <a:ext cx="7348451" cy="4937760"/>
          </a:xfrm>
        </p:spPr>
        <p:txBody>
          <a:bodyPr/>
          <a:lstStyle/>
          <a:p>
            <a:r>
              <a:rPr lang="en-US" sz="2800" dirty="0" smtClean="0"/>
              <a:t>Both Performance Management and Progressive Discipline:</a:t>
            </a:r>
          </a:p>
          <a:p>
            <a:pPr marL="457200" indent="-457200">
              <a:buFont typeface="Arial" panose="020B0604020202020204" pitchFamily="34" charset="0"/>
              <a:buChar char="•"/>
            </a:pPr>
            <a:r>
              <a:rPr lang="en-US" sz="2800" dirty="0" smtClean="0"/>
              <a:t>Focus on the performance of the employee </a:t>
            </a:r>
          </a:p>
          <a:p>
            <a:pPr marL="457200" indent="-457200">
              <a:buFont typeface="Arial" panose="020B0604020202020204" pitchFamily="34" charset="0"/>
              <a:buChar char="•"/>
            </a:pPr>
            <a:r>
              <a:rPr lang="en-US" sz="2800" dirty="0" smtClean="0"/>
              <a:t>Require communication </a:t>
            </a:r>
          </a:p>
          <a:p>
            <a:pPr marL="457200" indent="-457200">
              <a:buFont typeface="Arial" panose="020B0604020202020204" pitchFamily="34" charset="0"/>
              <a:buChar char="•"/>
            </a:pPr>
            <a:r>
              <a:rPr lang="en-US" sz="2800" dirty="0" smtClean="0"/>
              <a:t>Are specific to the needs of the employee</a:t>
            </a:r>
          </a:p>
          <a:p>
            <a:pPr marL="457200" indent="-457200">
              <a:buFont typeface="Arial" panose="020B0604020202020204" pitchFamily="34" charset="0"/>
              <a:buChar char="•"/>
            </a:pPr>
            <a:r>
              <a:rPr lang="en-US" sz="2800" dirty="0" smtClean="0"/>
              <a:t>Are evaluated</a:t>
            </a:r>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smtClean="0"/>
          </a:p>
        </p:txBody>
      </p:sp>
    </p:spTree>
    <p:custDataLst>
      <p:tags r:id="rId1"/>
    </p:custDataLst>
    <p:extLst>
      <p:ext uri="{BB962C8B-B14F-4D97-AF65-F5344CB8AC3E}">
        <p14:creationId xmlns:p14="http://schemas.microsoft.com/office/powerpoint/2010/main" val="27245994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Progressive Discipline</a:t>
            </a:r>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22</a:t>
            </a:fld>
            <a:endParaRPr lang="en-US" dirty="0"/>
          </a:p>
        </p:txBody>
      </p:sp>
      <p:sp>
        <p:nvSpPr>
          <p:cNvPr id="5" name="Content Placeholder 4"/>
          <p:cNvSpPr>
            <a:spLocks noGrp="1"/>
          </p:cNvSpPr>
          <p:nvPr>
            <p:ph sz="quarter" idx="12"/>
          </p:nvPr>
        </p:nvSpPr>
        <p:spPr/>
        <p:txBody>
          <a:bodyPr/>
          <a:lstStyle/>
          <a:p>
            <a:r>
              <a:rPr lang="en-US" dirty="0" smtClean="0"/>
              <a:t>The elements to successful Progressive Discipline are:</a:t>
            </a:r>
          </a:p>
          <a:p>
            <a:pPr marL="457200" indent="-457200">
              <a:buFont typeface="Arial" panose="020B0604020202020204" pitchFamily="34" charset="0"/>
              <a:buChar char="•"/>
            </a:pPr>
            <a:r>
              <a:rPr lang="en-US" dirty="0" smtClean="0"/>
              <a:t>Informing the employee of the need to change</a:t>
            </a:r>
          </a:p>
          <a:p>
            <a:pPr marL="457200" indent="-457200">
              <a:buFont typeface="Arial" panose="020B0604020202020204" pitchFamily="34" charset="0"/>
              <a:buChar char="•"/>
            </a:pPr>
            <a:r>
              <a:rPr lang="en-US" dirty="0" smtClean="0"/>
              <a:t>Explaining what is acceptable behavior</a:t>
            </a:r>
          </a:p>
          <a:p>
            <a:pPr marL="457200" indent="-457200">
              <a:buFont typeface="Arial" panose="020B0604020202020204" pitchFamily="34" charset="0"/>
              <a:buChar char="•"/>
            </a:pPr>
            <a:r>
              <a:rPr lang="en-US" dirty="0" smtClean="0"/>
              <a:t>Explaining the consequences of continued poor performance</a:t>
            </a:r>
            <a:endParaRPr lang="en-US" dirty="0"/>
          </a:p>
        </p:txBody>
      </p:sp>
      <p:graphicFrame>
        <p:nvGraphicFramePr>
          <p:cNvPr id="7" name="Content Placeholder 6"/>
          <p:cNvGraphicFramePr>
            <a:graphicFrameLocks noGrp="1"/>
          </p:cNvGraphicFramePr>
          <p:nvPr>
            <p:ph sz="quarter" idx="13"/>
            <p:extLst>
              <p:ext uri="{D42A27DB-BD31-4B8C-83A1-F6EECF244321}">
                <p14:modId xmlns:p14="http://schemas.microsoft.com/office/powerpoint/2010/main" val="1936568602"/>
              </p:ext>
            </p:extLst>
          </p:nvPr>
        </p:nvGraphicFramePr>
        <p:xfrm>
          <a:off x="182563" y="4376738"/>
          <a:ext cx="8778875" cy="1879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5275659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23</a:t>
            </a:fld>
            <a:endParaRPr lang="en-US" dirty="0"/>
          </a:p>
        </p:txBody>
      </p:sp>
      <p:sp>
        <p:nvSpPr>
          <p:cNvPr id="6" name="Title 5"/>
          <p:cNvSpPr>
            <a:spLocks noGrp="1"/>
          </p:cNvSpPr>
          <p:nvPr>
            <p:ph type="title"/>
          </p:nvPr>
        </p:nvSpPr>
        <p:spPr/>
        <p:txBody>
          <a:bodyPr/>
          <a:lstStyle/>
          <a:p>
            <a:r>
              <a:rPr lang="en-US" dirty="0" smtClean="0"/>
              <a:t>Check Your Knowledge</a:t>
            </a:r>
            <a:endParaRPr lang="en-US" dirty="0"/>
          </a:p>
        </p:txBody>
      </p:sp>
      <p:sp>
        <p:nvSpPr>
          <p:cNvPr id="7" name="Content Placeholder 6"/>
          <p:cNvSpPr>
            <a:spLocks noGrp="1"/>
          </p:cNvSpPr>
          <p:nvPr>
            <p:ph type="body" sz="quarter" idx="12"/>
          </p:nvPr>
        </p:nvSpPr>
        <p:spPr/>
        <p:txBody>
          <a:bodyPr/>
          <a:lstStyle/>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r>
              <a:rPr lang="en-US" dirty="0" smtClean="0"/>
              <a:t>What are the roles in the Progressive Discipline process in your region?</a:t>
            </a:r>
          </a:p>
          <a:p>
            <a:pPr marL="1200150" lvl="1" indent="-457200">
              <a:buFont typeface="Arial" panose="020B0604020202020204" pitchFamily="34" charset="0"/>
              <a:buChar char="•"/>
            </a:pPr>
            <a:r>
              <a:rPr lang="en-US" dirty="0" smtClean="0"/>
              <a:t>Employee, Supervisor, 2</a:t>
            </a:r>
            <a:r>
              <a:rPr lang="en-US" baseline="30000" dirty="0" smtClean="0"/>
              <a:t>nd</a:t>
            </a:r>
            <a:r>
              <a:rPr lang="en-US" dirty="0" smtClean="0"/>
              <a:t> Level Manager, Appointing Authority and </a:t>
            </a:r>
            <a:r>
              <a:rPr lang="en-US" dirty="0"/>
              <a:t>Civil Rights </a:t>
            </a:r>
            <a:r>
              <a:rPr lang="en-US" dirty="0" smtClean="0"/>
              <a:t>Manager</a:t>
            </a:r>
          </a:p>
          <a:p>
            <a:pPr marL="1200150" lvl="1" indent="-457200">
              <a:buFont typeface="Arial" panose="020B0604020202020204" pitchFamily="34" charset="0"/>
              <a:buChar char="•"/>
            </a:pPr>
            <a:r>
              <a:rPr lang="en-US" b="1" dirty="0" smtClean="0"/>
              <a:t>Note</a:t>
            </a:r>
            <a:r>
              <a:rPr lang="en-US" dirty="0" smtClean="0"/>
              <a:t>: There may be other roles in your region</a:t>
            </a:r>
          </a:p>
          <a:p>
            <a:pPr marL="457200" indent="-457200">
              <a:buFont typeface="Arial" panose="020B0604020202020204" pitchFamily="34" charset="0"/>
              <a:buChar char="•"/>
            </a:pPr>
            <a:r>
              <a:rPr lang="en-US" dirty="0" smtClean="0"/>
              <a:t>What are the elements of successful Progressive Discipline?</a:t>
            </a:r>
          </a:p>
          <a:p>
            <a:pPr marL="1200150" lvl="1" indent="-457200">
              <a:buFont typeface="Arial" panose="020B0604020202020204" pitchFamily="34" charset="0"/>
              <a:buChar char="•"/>
            </a:pPr>
            <a:r>
              <a:rPr lang="en-US" dirty="0" smtClean="0"/>
              <a:t>Informed, Explain Acceptable and Consequences</a:t>
            </a:r>
            <a:endParaRPr lang="en-US" dirty="0"/>
          </a:p>
        </p:txBody>
      </p:sp>
    </p:spTree>
    <p:custDataLst>
      <p:tags r:id="rId1"/>
    </p:custDataLst>
    <p:extLst>
      <p:ext uri="{BB962C8B-B14F-4D97-AF65-F5344CB8AC3E}">
        <p14:creationId xmlns:p14="http://schemas.microsoft.com/office/powerpoint/2010/main" val="10238668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24</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2650381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289119" y="1417320"/>
            <a:ext cx="7672001" cy="4754880"/>
          </a:xfrm>
        </p:spPr>
        <p:txBody>
          <a:bodyPr/>
          <a:lstStyle/>
          <a:p>
            <a:pPr marL="457200" indent="-457200">
              <a:buFont typeface="Arial"/>
              <a:buChar char="•"/>
            </a:pPr>
            <a:r>
              <a:rPr lang="en-US" sz="2600" dirty="0" smtClean="0"/>
              <a:t>Learning Logistics</a:t>
            </a:r>
          </a:p>
          <a:p>
            <a:pPr marL="457200" indent="-457200">
              <a:buFont typeface="Arial"/>
              <a:buChar char="•"/>
            </a:pPr>
            <a:r>
              <a:rPr lang="en-US" sz="2600" dirty="0" smtClean="0"/>
              <a:t>Section 1 – Introduction to Progressive Discipline</a:t>
            </a:r>
          </a:p>
          <a:p>
            <a:pPr marL="457200" indent="-457200">
              <a:buFont typeface="Arial"/>
              <a:buChar char="•"/>
            </a:pPr>
            <a:r>
              <a:rPr lang="en-US" sz="2600" b="1" dirty="0" smtClean="0"/>
              <a:t>Section 2 – Coaching Employees</a:t>
            </a:r>
          </a:p>
          <a:p>
            <a:pPr marL="457200" indent="-457200">
              <a:buFont typeface="Arial"/>
              <a:buChar char="•"/>
            </a:pPr>
            <a:r>
              <a:rPr lang="en-US" sz="2600" dirty="0"/>
              <a:t>Section </a:t>
            </a:r>
            <a:r>
              <a:rPr lang="en-US" sz="2600" dirty="0" smtClean="0"/>
              <a:t>3 – Corrective </a:t>
            </a:r>
            <a:r>
              <a:rPr lang="en-US" sz="2600" dirty="0"/>
              <a:t>and Disciplinary </a:t>
            </a:r>
            <a:r>
              <a:rPr lang="en-US" sz="2600" dirty="0" smtClean="0"/>
              <a:t>Action</a:t>
            </a:r>
          </a:p>
          <a:p>
            <a:pPr marL="457200" indent="-457200">
              <a:buFont typeface="Arial"/>
              <a:buChar char="•"/>
            </a:pPr>
            <a:r>
              <a:rPr lang="en-US" sz="2600"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25</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10557748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At the end of this section, you should be able to</a:t>
            </a:r>
            <a:r>
              <a:rPr lang="en-US" dirty="0" smtClean="0"/>
              <a:t>:</a:t>
            </a:r>
          </a:p>
          <a:p>
            <a:pPr marL="342900" indent="-342900">
              <a:buFont typeface="Arial" panose="020B0604020202020204" pitchFamily="34" charset="0"/>
              <a:buChar char="•"/>
            </a:pPr>
            <a:r>
              <a:rPr lang="en-US" sz="2000" i="1" dirty="0"/>
              <a:t>Describe the </a:t>
            </a:r>
            <a:r>
              <a:rPr lang="en-US" sz="2000" i="1" dirty="0" smtClean="0"/>
              <a:t>Performance Coaching Process</a:t>
            </a:r>
            <a:endParaRPr lang="en-US" sz="2000" dirty="0"/>
          </a:p>
          <a:p>
            <a:pPr marL="342900" lvl="0" indent="-342900">
              <a:buFont typeface="Arial" panose="020B0604020202020204" pitchFamily="34" charset="0"/>
              <a:buChar char="•"/>
            </a:pPr>
            <a:r>
              <a:rPr lang="en-US" sz="2000" i="1" dirty="0" smtClean="0"/>
              <a:t>Identify the two types of performance issues</a:t>
            </a:r>
            <a:endParaRPr lang="en-US" sz="2000" dirty="0" smtClean="0"/>
          </a:p>
          <a:p>
            <a:pPr marL="342900" indent="-342900">
              <a:buFont typeface="Arial" panose="020B0604020202020204" pitchFamily="34" charset="0"/>
              <a:buChar char="•"/>
            </a:pPr>
            <a:r>
              <a:rPr lang="en-US" sz="2000" i="1" dirty="0"/>
              <a:t>Identify the common signs of poor performance</a:t>
            </a:r>
            <a:r>
              <a:rPr lang="en-US" sz="2000" dirty="0"/>
              <a:t> </a:t>
            </a:r>
            <a:endParaRPr lang="en-US" sz="2000" dirty="0" smtClean="0"/>
          </a:p>
          <a:p>
            <a:pPr marL="342900" lvl="0" indent="-342900">
              <a:buFont typeface="Arial" panose="020B0604020202020204" pitchFamily="34" charset="0"/>
              <a:buChar char="•"/>
            </a:pPr>
            <a:r>
              <a:rPr lang="en-US" sz="2000" i="1" dirty="0" smtClean="0"/>
              <a:t>Describe </a:t>
            </a:r>
            <a:r>
              <a:rPr lang="en-US" sz="2000" i="1" dirty="0"/>
              <a:t>the </a:t>
            </a:r>
            <a:r>
              <a:rPr lang="en-US" sz="2000" i="1" dirty="0" smtClean="0"/>
              <a:t>actions you need to consider and take to prepare for the session</a:t>
            </a:r>
          </a:p>
          <a:p>
            <a:pPr marL="342900" lvl="0" indent="-342900">
              <a:buFont typeface="Arial" panose="020B0604020202020204" pitchFamily="34" charset="0"/>
              <a:buChar char="•"/>
            </a:pPr>
            <a:r>
              <a:rPr lang="en-US" sz="2000" i="1" dirty="0" smtClean="0"/>
              <a:t>Identify actions you can take to be successful during the meeting </a:t>
            </a:r>
          </a:p>
          <a:p>
            <a:pPr marL="342900" lvl="0" indent="-342900">
              <a:buFont typeface="Arial" panose="020B0604020202020204" pitchFamily="34" charset="0"/>
              <a:buChar char="•"/>
            </a:pPr>
            <a:r>
              <a:rPr lang="en-US" sz="2000" i="1" dirty="0" smtClean="0"/>
              <a:t>Preparing </a:t>
            </a:r>
            <a:r>
              <a:rPr lang="en-US" sz="2000" i="1" dirty="0"/>
              <a:t>for the meeting (set meeting, document examples of behavior, research potential solutions, keep private, policy website)</a:t>
            </a:r>
            <a:endParaRPr lang="en-US" sz="2000" dirty="0"/>
          </a:p>
          <a:p>
            <a:pPr marL="342900" lvl="0" indent="-342900">
              <a:buFont typeface="Arial" panose="020B0604020202020204" pitchFamily="34" charset="0"/>
              <a:buChar char="•"/>
            </a:pPr>
            <a:r>
              <a:rPr lang="en-US" sz="2000" i="1" dirty="0"/>
              <a:t>During the Session – (identify the issue, seek input from employee, identify a solution, clarify the issue, gain commitment, identify </a:t>
            </a:r>
            <a:r>
              <a:rPr lang="en-US" sz="2000" i="1" dirty="0" smtClean="0"/>
              <a:t>the results </a:t>
            </a:r>
            <a:r>
              <a:rPr lang="en-US" sz="2000" i="1" dirty="0"/>
              <a:t>of behavior </a:t>
            </a:r>
            <a:r>
              <a:rPr lang="en-US" sz="2000" i="1" dirty="0" smtClean="0"/>
              <a:t> and schedule </a:t>
            </a:r>
            <a:r>
              <a:rPr lang="en-US" sz="2000" i="1" dirty="0"/>
              <a:t>follow up</a:t>
            </a:r>
            <a:r>
              <a:rPr lang="en-US" sz="2000" i="1" dirty="0" smtClean="0"/>
              <a:t>)</a:t>
            </a:r>
            <a:endParaRPr lang="en-US" sz="2000"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26</a:t>
            </a:fld>
            <a:endParaRPr lang="en-US" dirty="0"/>
          </a:p>
        </p:txBody>
      </p:sp>
      <p:sp>
        <p:nvSpPr>
          <p:cNvPr id="5" name="Title 4"/>
          <p:cNvSpPr>
            <a:spLocks noGrp="1"/>
          </p:cNvSpPr>
          <p:nvPr>
            <p:ph type="title"/>
          </p:nvPr>
        </p:nvSpPr>
        <p:spPr/>
        <p:txBody>
          <a:bodyPr/>
          <a:lstStyle/>
          <a:p>
            <a:r>
              <a:rPr lang="en-US" dirty="0" smtClean="0"/>
              <a:t>Section 2 Learning Objectives</a:t>
            </a:r>
            <a:endParaRPr lang="en-US" dirty="0"/>
          </a:p>
        </p:txBody>
      </p:sp>
    </p:spTree>
    <p:custDataLst>
      <p:tags r:id="rId1"/>
    </p:custDataLst>
    <p:extLst>
      <p:ext uri="{BB962C8B-B14F-4D97-AF65-F5344CB8AC3E}">
        <p14:creationId xmlns:p14="http://schemas.microsoft.com/office/powerpoint/2010/main" val="10774759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27</a:t>
            </a:fld>
            <a:endParaRPr lang="en-US" dirty="0"/>
          </a:p>
        </p:txBody>
      </p:sp>
      <p:sp>
        <p:nvSpPr>
          <p:cNvPr id="4" name="Title 3"/>
          <p:cNvSpPr>
            <a:spLocks noGrp="1"/>
          </p:cNvSpPr>
          <p:nvPr>
            <p:ph type="title"/>
          </p:nvPr>
        </p:nvSpPr>
        <p:spPr/>
        <p:txBody>
          <a:bodyPr/>
          <a:lstStyle/>
          <a:p>
            <a:r>
              <a:rPr lang="en-US" dirty="0"/>
              <a:t>Terms and Concepts</a:t>
            </a:r>
          </a:p>
        </p:txBody>
      </p:sp>
      <p:sp>
        <p:nvSpPr>
          <p:cNvPr id="5" name="Content Placeholder 1"/>
          <p:cNvSpPr txBox="1">
            <a:spLocks/>
          </p:cNvSpPr>
          <p:nvPr/>
        </p:nvSpPr>
        <p:spPr>
          <a:xfrm>
            <a:off x="1483360" y="1371600"/>
            <a:ext cx="7477760" cy="4937125"/>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sz="2000" i="1" dirty="0" smtClean="0"/>
              <a:t>Employee Coaching – A meeting between the supervisor and the employee to discuss an issue with the performance or conduct of the employee with the attempt to resolve a performance issue</a:t>
            </a:r>
          </a:p>
          <a:p>
            <a:pPr marL="342900" indent="-342900">
              <a:buFont typeface="Arial" panose="020B0604020202020204" pitchFamily="34" charset="0"/>
              <a:buChar char="•"/>
            </a:pPr>
            <a:r>
              <a:rPr lang="en-US" sz="2000" i="1" dirty="0" smtClean="0"/>
              <a:t>Performance – The way in which an employee works and interacts with to accomplish their job.  </a:t>
            </a:r>
          </a:p>
          <a:p>
            <a:pPr marL="342900" indent="-342900">
              <a:buFont typeface="Arial" panose="020B0604020202020204" pitchFamily="34" charset="0"/>
              <a:buChar char="•"/>
            </a:pPr>
            <a:r>
              <a:rPr lang="en-US" sz="2000" i="1" dirty="0" smtClean="0"/>
              <a:t>Performance Coaching Process - </a:t>
            </a:r>
            <a:r>
              <a:rPr lang="en-US" sz="2000" dirty="0" smtClean="0"/>
              <a:t>The </a:t>
            </a:r>
            <a:r>
              <a:rPr lang="en-US" sz="2000" dirty="0"/>
              <a:t>process </a:t>
            </a:r>
            <a:r>
              <a:rPr lang="en-US" sz="2000" dirty="0" smtClean="0"/>
              <a:t>used </a:t>
            </a:r>
            <a:r>
              <a:rPr lang="en-US" sz="2000" dirty="0"/>
              <a:t>when there is an issue with the employee’s performance that reaches the level that the supervisor needs to meet with the employee to resolve the issue with performance. </a:t>
            </a:r>
            <a:endParaRPr lang="en-US" sz="2000" i="1" dirty="0" smtClean="0"/>
          </a:p>
          <a:p>
            <a:pPr marL="342900" indent="-342900">
              <a:buFont typeface="Arial" panose="020B0604020202020204" pitchFamily="34" charset="0"/>
              <a:buChar char="•"/>
            </a:pPr>
            <a:r>
              <a:rPr lang="en-US" sz="2000" i="1" dirty="0" smtClean="0"/>
              <a:t>Conduct – the personal behavior of the employee during the performance of their work</a:t>
            </a:r>
          </a:p>
          <a:p>
            <a:pPr marL="342900" indent="-342900">
              <a:buFont typeface="Arial" panose="020B0604020202020204" pitchFamily="34" charset="0"/>
              <a:buChar char="•"/>
            </a:pPr>
            <a:endParaRPr lang="en-US" sz="2000" dirty="0" smtClean="0"/>
          </a:p>
          <a:p>
            <a:pPr marL="457200" indent="-457200">
              <a:buFont typeface="Arial"/>
              <a:buChar char="•"/>
            </a:pPr>
            <a:endParaRPr lang="en-US" dirty="0"/>
          </a:p>
        </p:txBody>
      </p:sp>
    </p:spTree>
    <p:custDataLst>
      <p:tags r:id="rId1"/>
    </p:custDataLst>
    <p:extLst>
      <p:ext uri="{BB962C8B-B14F-4D97-AF65-F5344CB8AC3E}">
        <p14:creationId xmlns:p14="http://schemas.microsoft.com/office/powerpoint/2010/main" val="29386200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562458967"/>
              </p:ext>
            </p:extLst>
          </p:nvPr>
        </p:nvGraphicFramePr>
        <p:xfrm>
          <a:off x="182563" y="1371600"/>
          <a:ext cx="8778875" cy="4937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28</a:t>
            </a:fld>
            <a:endParaRPr lang="en-US" dirty="0"/>
          </a:p>
        </p:txBody>
      </p:sp>
      <p:sp>
        <p:nvSpPr>
          <p:cNvPr id="5" name="Title 4"/>
          <p:cNvSpPr>
            <a:spLocks noGrp="1"/>
          </p:cNvSpPr>
          <p:nvPr>
            <p:ph type="title"/>
          </p:nvPr>
        </p:nvSpPr>
        <p:spPr/>
        <p:txBody>
          <a:bodyPr/>
          <a:lstStyle/>
          <a:p>
            <a:r>
              <a:rPr lang="en-US" dirty="0" smtClean="0"/>
              <a:t>Performance Coaching Process</a:t>
            </a:r>
            <a:endParaRPr lang="en-US" dirty="0"/>
          </a:p>
        </p:txBody>
      </p:sp>
    </p:spTree>
    <p:custDataLst>
      <p:tags r:id="rId1"/>
    </p:custDataLst>
    <p:extLst>
      <p:ext uri="{BB962C8B-B14F-4D97-AF65-F5344CB8AC3E}">
        <p14:creationId xmlns:p14="http://schemas.microsoft.com/office/powerpoint/2010/main" val="23233547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182563" y="1371600"/>
          <a:ext cx="8778875" cy="4937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29</a:t>
            </a:fld>
            <a:endParaRPr lang="en-US" dirty="0"/>
          </a:p>
        </p:txBody>
      </p:sp>
      <p:sp>
        <p:nvSpPr>
          <p:cNvPr id="5" name="Title 4"/>
          <p:cNvSpPr>
            <a:spLocks noGrp="1"/>
          </p:cNvSpPr>
          <p:nvPr>
            <p:ph type="title"/>
          </p:nvPr>
        </p:nvSpPr>
        <p:spPr/>
        <p:txBody>
          <a:bodyPr/>
          <a:lstStyle/>
          <a:p>
            <a:r>
              <a:rPr lang="en-US" dirty="0" smtClean="0"/>
              <a:t>Performance Coaching Process</a:t>
            </a:r>
            <a:endParaRPr lang="en-US" dirty="0"/>
          </a:p>
        </p:txBody>
      </p:sp>
    </p:spTree>
    <p:custDataLst>
      <p:tags r:id="rId1"/>
    </p:custDataLst>
    <p:extLst>
      <p:ext uri="{BB962C8B-B14F-4D97-AF65-F5344CB8AC3E}">
        <p14:creationId xmlns:p14="http://schemas.microsoft.com/office/powerpoint/2010/main" val="3785757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of Contents (Hidden)</a:t>
            </a:r>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3</a:t>
            </a:fld>
            <a:endParaRPr lang="en-US" dirty="0"/>
          </a:p>
        </p:txBody>
      </p:sp>
      <p:sp>
        <p:nvSpPr>
          <p:cNvPr id="5" name="Content Placeholder 4"/>
          <p:cNvSpPr>
            <a:spLocks noGrp="1"/>
          </p:cNvSpPr>
          <p:nvPr>
            <p:ph sz="quarter" idx="12"/>
          </p:nvPr>
        </p:nvSpPr>
        <p:spPr>
          <a:xfrm>
            <a:off x="182880" y="1267937"/>
            <a:ext cx="8778875" cy="4876800"/>
          </a:xfrm>
        </p:spPr>
        <p:txBody>
          <a:bodyPr/>
          <a:lstStyle/>
          <a:p>
            <a:r>
              <a:rPr lang="en-US" dirty="0"/>
              <a:t>Notes:</a:t>
            </a:r>
          </a:p>
          <a:p>
            <a:pPr lvl="1"/>
            <a:r>
              <a:rPr lang="en-US" sz="2200" dirty="0"/>
              <a:t>This is a </a:t>
            </a:r>
            <a:r>
              <a:rPr lang="en-US" sz="2200" dirty="0" smtClean="0"/>
              <a:t>hidden </a:t>
            </a:r>
            <a:r>
              <a:rPr lang="en-US" sz="2200" dirty="0"/>
              <a:t>slide, and only available in Notes Page View.</a:t>
            </a:r>
          </a:p>
          <a:p>
            <a:pPr lvl="1"/>
            <a:r>
              <a:rPr lang="en-US" sz="2200" dirty="0"/>
              <a:t>It functions as </a:t>
            </a:r>
            <a:r>
              <a:rPr lang="en-US" sz="2200" dirty="0" smtClean="0"/>
              <a:t>the Table of Contents of the training course. This slide </a:t>
            </a:r>
            <a:r>
              <a:rPr lang="en-US" sz="2200" dirty="0"/>
              <a:t>remains here and is not </a:t>
            </a:r>
            <a:r>
              <a:rPr lang="en-US" sz="2200" dirty="0" smtClean="0"/>
              <a:t>removable.</a:t>
            </a:r>
          </a:p>
          <a:p>
            <a:pPr lvl="1"/>
            <a:r>
              <a:rPr lang="en-US" sz="2200" dirty="0" smtClean="0"/>
              <a:t>To customize </a:t>
            </a:r>
            <a:r>
              <a:rPr lang="en-US" sz="2200" dirty="0"/>
              <a:t>notes </a:t>
            </a:r>
            <a:r>
              <a:rPr lang="en-US" sz="2200" dirty="0" smtClean="0"/>
              <a:t>content in the Notes Page View: </a:t>
            </a:r>
            <a:r>
              <a:rPr lang="en-US" sz="2200" dirty="0"/>
              <a:t>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a:t>
            </a:r>
            <a:r>
              <a:rPr lang="en-US" sz="2200" dirty="0" smtClean="0">
                <a:sym typeface="Wingdings" panose="05000000000000000000" pitchFamily="2" charset="2"/>
              </a:rPr>
              <a:t>Manually type in the Section Number, Title Name, and according Notes Page Number  To add more lines: Click the “LAYOUT” tab, select “Insert Below” or “Insert Above” up to your choice.</a:t>
            </a:r>
            <a:endParaRPr lang="en-US" sz="2200" dirty="0" smtClean="0"/>
          </a:p>
          <a:p>
            <a:pPr lvl="1"/>
            <a:endParaRPr lang="en-US" sz="2200" dirty="0" smtClean="0"/>
          </a:p>
          <a:p>
            <a:endParaRPr lang="en-US" dirty="0"/>
          </a:p>
          <a:p>
            <a:endParaRPr lang="en-US" dirty="0"/>
          </a:p>
        </p:txBody>
      </p:sp>
    </p:spTree>
    <p:custDataLst>
      <p:tags r:id="rId1"/>
    </p:custDataLst>
    <p:extLst>
      <p:ext uri="{BB962C8B-B14F-4D97-AF65-F5344CB8AC3E}">
        <p14:creationId xmlns:p14="http://schemas.microsoft.com/office/powerpoint/2010/main" val="1327179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Performance Management and Prevention</a:t>
            </a:r>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30</a:t>
            </a:fld>
            <a:endParaRPr lang="en-US" dirty="0"/>
          </a:p>
        </p:txBody>
      </p:sp>
      <p:sp>
        <p:nvSpPr>
          <p:cNvPr id="3" name="Content Placeholder 2"/>
          <p:cNvSpPr>
            <a:spLocks noGrp="1"/>
          </p:cNvSpPr>
          <p:nvPr>
            <p:ph sz="quarter" idx="12"/>
          </p:nvPr>
        </p:nvSpPr>
        <p:spPr>
          <a:xfrm>
            <a:off x="182563" y="1371600"/>
            <a:ext cx="8778558" cy="2899954"/>
          </a:xfrm>
        </p:spPr>
        <p:txBody>
          <a:bodyPr/>
          <a:lstStyle/>
          <a:p>
            <a:r>
              <a:rPr lang="en-US" sz="2300" dirty="0" smtClean="0"/>
              <a:t>There are two types of Performance issues:</a:t>
            </a:r>
          </a:p>
          <a:p>
            <a:pPr marL="457200" indent="-457200">
              <a:buFont typeface="+mj-lt"/>
              <a:buAutoNum type="arabicPeriod"/>
            </a:pPr>
            <a:r>
              <a:rPr lang="en-US" sz="2300" b="1" dirty="0" smtClean="0"/>
              <a:t>Performance</a:t>
            </a:r>
            <a:r>
              <a:rPr lang="en-US" sz="2300" dirty="0" smtClean="0"/>
              <a:t> –</a:t>
            </a:r>
            <a:r>
              <a:rPr lang="en-US" sz="2300" dirty="0"/>
              <a:t> </a:t>
            </a:r>
            <a:r>
              <a:rPr lang="en-US" sz="2300" dirty="0" smtClean="0"/>
              <a:t>employee lacks a required knowledge, skill or ability to perform an aspect of their job or is unmotivated</a:t>
            </a:r>
          </a:p>
          <a:p>
            <a:pPr marL="1200150" lvl="1" indent="-457200">
              <a:buFont typeface="Arial" panose="020B0604020202020204" pitchFamily="34" charset="0"/>
              <a:buChar char="•"/>
            </a:pPr>
            <a:r>
              <a:rPr lang="en-US" sz="2300" dirty="0" smtClean="0"/>
              <a:t>Use Performance Goals to create awareness and support</a:t>
            </a:r>
          </a:p>
          <a:p>
            <a:pPr marL="457200" indent="-457200">
              <a:buFont typeface="+mj-lt"/>
              <a:buAutoNum type="arabicPeriod"/>
            </a:pPr>
            <a:r>
              <a:rPr lang="en-US" sz="2300" b="1" dirty="0" smtClean="0"/>
              <a:t>Conduct</a:t>
            </a:r>
            <a:r>
              <a:rPr lang="en-US" sz="2300" dirty="0" smtClean="0"/>
              <a:t> – employee acts inappropriately</a:t>
            </a:r>
          </a:p>
          <a:p>
            <a:pPr marL="1200150" lvl="1" indent="-457200">
              <a:buFont typeface="Arial" panose="020B0604020202020204" pitchFamily="34" charset="0"/>
              <a:buChar char="•"/>
            </a:pPr>
            <a:r>
              <a:rPr lang="en-US" sz="2300" dirty="0" smtClean="0"/>
              <a:t>Use coaching to create awareness </a:t>
            </a:r>
            <a:endParaRPr lang="en-US" sz="2300" dirty="0"/>
          </a:p>
        </p:txBody>
      </p:sp>
      <p:graphicFrame>
        <p:nvGraphicFramePr>
          <p:cNvPr id="10" name="Content Placeholder 9"/>
          <p:cNvGraphicFramePr>
            <a:graphicFrameLocks noGrp="1"/>
          </p:cNvGraphicFramePr>
          <p:nvPr>
            <p:ph sz="quarter" idx="13"/>
            <p:extLst>
              <p:ext uri="{D42A27DB-BD31-4B8C-83A1-F6EECF244321}">
                <p14:modId xmlns:p14="http://schemas.microsoft.com/office/powerpoint/2010/main" val="2205516159"/>
              </p:ext>
            </p:extLst>
          </p:nvPr>
        </p:nvGraphicFramePr>
        <p:xfrm>
          <a:off x="182563" y="4376738"/>
          <a:ext cx="8778875" cy="1879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Isosceles Triangle 10"/>
          <p:cNvSpPr/>
          <p:nvPr/>
        </p:nvSpPr>
        <p:spPr>
          <a:xfrm>
            <a:off x="4206238" y="5364957"/>
            <a:ext cx="731521" cy="605790"/>
          </a:xfrm>
          <a:prstGeom prst="triangle">
            <a:avLst/>
          </a:prstGeom>
          <a:solidFill>
            <a:schemeClr val="accent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grpSp>
        <p:nvGrpSpPr>
          <p:cNvPr id="12" name="Group 11"/>
          <p:cNvGrpSpPr/>
          <p:nvPr/>
        </p:nvGrpSpPr>
        <p:grpSpPr>
          <a:xfrm>
            <a:off x="7646670" y="5703570"/>
            <a:ext cx="1314450" cy="491582"/>
            <a:chOff x="3578206" y="2202"/>
            <a:chExt cx="1622462" cy="1054600"/>
          </a:xfrm>
        </p:grpSpPr>
        <p:sp>
          <p:nvSpPr>
            <p:cNvPr id="13" name="Rounded Rectangle 12"/>
            <p:cNvSpPr/>
            <p:nvPr/>
          </p:nvSpPr>
          <p:spPr>
            <a:xfrm>
              <a:off x="3578206" y="2202"/>
              <a:ext cx="1622462" cy="1054600"/>
            </a:xfrm>
            <a:prstGeom prst="roundRect">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ounded Rectangle 4"/>
            <p:cNvSpPr/>
            <p:nvPr/>
          </p:nvSpPr>
          <p:spPr>
            <a:xfrm>
              <a:off x="3629687" y="53683"/>
              <a:ext cx="1519500" cy="9516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Prevention</a:t>
              </a:r>
              <a:endParaRPr lang="en-US" sz="1900" kern="1200" dirty="0"/>
            </a:p>
          </p:txBody>
        </p:sp>
      </p:grpSp>
    </p:spTree>
    <p:custDataLst>
      <p:tags r:id="rId1"/>
    </p:custDataLst>
    <p:extLst>
      <p:ext uri="{BB962C8B-B14F-4D97-AF65-F5344CB8AC3E}">
        <p14:creationId xmlns:p14="http://schemas.microsoft.com/office/powerpoint/2010/main" val="32444848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Performance Management and Prevention</a:t>
            </a:r>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31</a:t>
            </a:fld>
            <a:endParaRPr lang="en-US" dirty="0"/>
          </a:p>
        </p:txBody>
      </p:sp>
      <p:sp>
        <p:nvSpPr>
          <p:cNvPr id="3" name="Content Placeholder 2"/>
          <p:cNvSpPr>
            <a:spLocks noGrp="1"/>
          </p:cNvSpPr>
          <p:nvPr>
            <p:ph sz="quarter" idx="12"/>
          </p:nvPr>
        </p:nvSpPr>
        <p:spPr>
          <a:xfrm>
            <a:off x="182563" y="1371600"/>
            <a:ext cx="8778558" cy="2899954"/>
          </a:xfrm>
        </p:spPr>
        <p:txBody>
          <a:bodyPr/>
          <a:lstStyle/>
          <a:p>
            <a:r>
              <a:rPr lang="en-US" sz="2300" dirty="0" smtClean="0"/>
              <a:t>There are two types of Performance issues:</a:t>
            </a:r>
          </a:p>
          <a:p>
            <a:pPr marL="457200" indent="-457200">
              <a:buFont typeface="+mj-lt"/>
              <a:buAutoNum type="arabicPeriod"/>
            </a:pPr>
            <a:r>
              <a:rPr lang="en-US" sz="2300" b="1" dirty="0" smtClean="0"/>
              <a:t>Performance</a:t>
            </a:r>
            <a:r>
              <a:rPr lang="en-US" sz="2300" dirty="0" smtClean="0"/>
              <a:t> –</a:t>
            </a:r>
            <a:r>
              <a:rPr lang="en-US" sz="2300" dirty="0"/>
              <a:t> </a:t>
            </a:r>
            <a:r>
              <a:rPr lang="en-US" sz="2300" dirty="0" smtClean="0"/>
              <a:t>employee lacks a required knowledge, skill or ability to perform an aspect of their job or is unmotivated</a:t>
            </a:r>
          </a:p>
          <a:p>
            <a:pPr marL="1200150" lvl="1" indent="-457200">
              <a:buFont typeface="Arial" panose="020B0604020202020204" pitchFamily="34" charset="0"/>
              <a:buChar char="•"/>
            </a:pPr>
            <a:r>
              <a:rPr lang="en-US" sz="2300" dirty="0" smtClean="0"/>
              <a:t>Use Performance Goals to create awareness and support</a:t>
            </a:r>
          </a:p>
          <a:p>
            <a:pPr marL="457200" indent="-457200">
              <a:buFont typeface="+mj-lt"/>
              <a:buAutoNum type="arabicPeriod"/>
            </a:pPr>
            <a:r>
              <a:rPr lang="en-US" sz="2300" b="1" dirty="0" smtClean="0"/>
              <a:t>Conduct</a:t>
            </a:r>
            <a:r>
              <a:rPr lang="en-US" sz="2300" dirty="0" smtClean="0"/>
              <a:t> – employee acts inappropriately or has attendance issues</a:t>
            </a:r>
          </a:p>
          <a:p>
            <a:pPr marL="1200150" lvl="1" indent="-457200">
              <a:buFont typeface="Arial" panose="020B0604020202020204" pitchFamily="34" charset="0"/>
              <a:buChar char="•"/>
            </a:pPr>
            <a:r>
              <a:rPr lang="en-US" sz="2300" dirty="0" smtClean="0"/>
              <a:t>Use coaching to create awareness </a:t>
            </a:r>
            <a:endParaRPr lang="en-US" sz="2300" dirty="0"/>
          </a:p>
        </p:txBody>
      </p:sp>
      <p:graphicFrame>
        <p:nvGraphicFramePr>
          <p:cNvPr id="10" name="Content Placeholder 9"/>
          <p:cNvGraphicFramePr>
            <a:graphicFrameLocks noGrp="1"/>
          </p:cNvGraphicFramePr>
          <p:nvPr>
            <p:ph sz="quarter" idx="13"/>
            <p:extLst/>
          </p:nvPr>
        </p:nvGraphicFramePr>
        <p:xfrm>
          <a:off x="182563" y="4376738"/>
          <a:ext cx="8778875" cy="1879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Isosceles Triangle 10"/>
          <p:cNvSpPr/>
          <p:nvPr/>
        </p:nvSpPr>
        <p:spPr>
          <a:xfrm>
            <a:off x="4206238" y="5364957"/>
            <a:ext cx="731521" cy="605790"/>
          </a:xfrm>
          <a:prstGeom prst="triangle">
            <a:avLst/>
          </a:prstGeom>
          <a:solidFill>
            <a:schemeClr val="accent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grpSp>
        <p:nvGrpSpPr>
          <p:cNvPr id="12" name="Group 11"/>
          <p:cNvGrpSpPr/>
          <p:nvPr/>
        </p:nvGrpSpPr>
        <p:grpSpPr>
          <a:xfrm>
            <a:off x="7646670" y="5703570"/>
            <a:ext cx="1314450" cy="491582"/>
            <a:chOff x="3578206" y="2202"/>
            <a:chExt cx="1622462" cy="1054600"/>
          </a:xfrm>
        </p:grpSpPr>
        <p:sp>
          <p:nvSpPr>
            <p:cNvPr id="13" name="Rounded Rectangle 12"/>
            <p:cNvSpPr/>
            <p:nvPr/>
          </p:nvSpPr>
          <p:spPr>
            <a:xfrm>
              <a:off x="3578206" y="2202"/>
              <a:ext cx="1622462" cy="1054600"/>
            </a:xfrm>
            <a:prstGeom prst="roundRect">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ounded Rectangle 4"/>
            <p:cNvSpPr/>
            <p:nvPr/>
          </p:nvSpPr>
          <p:spPr>
            <a:xfrm>
              <a:off x="3629687" y="53683"/>
              <a:ext cx="1519500" cy="9516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Prevention</a:t>
              </a:r>
              <a:endParaRPr lang="en-US" sz="1900" kern="1200" dirty="0"/>
            </a:p>
          </p:txBody>
        </p:sp>
      </p:grpSp>
    </p:spTree>
    <p:custDataLst>
      <p:tags r:id="rId1"/>
    </p:custDataLst>
    <p:extLst>
      <p:ext uri="{BB962C8B-B14F-4D97-AF65-F5344CB8AC3E}">
        <p14:creationId xmlns:p14="http://schemas.microsoft.com/office/powerpoint/2010/main" val="133619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t>Identifying the Signs of Poor Performance</a:t>
            </a:r>
            <a:endParaRPr lang="en-US" sz="3600" dirty="0"/>
          </a:p>
        </p:txBody>
      </p:sp>
      <p:sp>
        <p:nvSpPr>
          <p:cNvPr id="6" name="Content Placeholder 5"/>
          <p:cNvSpPr>
            <a:spLocks noGrp="1"/>
          </p:cNvSpPr>
          <p:nvPr>
            <p:ph sz="half" idx="2"/>
          </p:nvPr>
        </p:nvSpPr>
        <p:spPr>
          <a:xfrm>
            <a:off x="2170176" y="1418590"/>
            <a:ext cx="6638544" cy="4937760"/>
          </a:xfrm>
        </p:spPr>
        <p:txBody>
          <a:bodyPr/>
          <a:lstStyle/>
          <a:p>
            <a:r>
              <a:rPr lang="en-US" sz="2400" dirty="0" smtClean="0"/>
              <a:t>Signs of poor performance include:</a:t>
            </a:r>
          </a:p>
          <a:p>
            <a:pPr marL="342900" indent="-342900">
              <a:buFont typeface="Arial" panose="020B0604020202020204" pitchFamily="34" charset="0"/>
              <a:buChar char="•"/>
            </a:pPr>
            <a:r>
              <a:rPr lang="en-US" sz="2400" dirty="0" smtClean="0"/>
              <a:t>Relying on others to perform common work tasks</a:t>
            </a:r>
          </a:p>
          <a:p>
            <a:pPr marL="342900" indent="-342900">
              <a:buFont typeface="Arial" panose="020B0604020202020204" pitchFamily="34" charset="0"/>
              <a:buChar char="•"/>
            </a:pPr>
            <a:r>
              <a:rPr lang="en-US" sz="2400" dirty="0" smtClean="0"/>
              <a:t>Poor work quality</a:t>
            </a:r>
          </a:p>
          <a:p>
            <a:pPr marL="342900" indent="-342900">
              <a:buFont typeface="Arial" panose="020B0604020202020204" pitchFamily="34" charset="0"/>
              <a:buChar char="•"/>
            </a:pPr>
            <a:r>
              <a:rPr lang="en-US" sz="2400" dirty="0" smtClean="0"/>
              <a:t>Violating Policy and/or Rules</a:t>
            </a:r>
          </a:p>
          <a:p>
            <a:pPr marL="342900" indent="-342900">
              <a:buFont typeface="Arial" panose="020B0604020202020204" pitchFamily="34" charset="0"/>
              <a:buChar char="•"/>
            </a:pPr>
            <a:r>
              <a:rPr lang="en-US" sz="2400" dirty="0" smtClean="0"/>
              <a:t>Ignoring CDOT values</a:t>
            </a:r>
          </a:p>
          <a:p>
            <a:pPr marL="342900" indent="-342900">
              <a:buFont typeface="Arial" panose="020B0604020202020204" pitchFamily="34" charset="0"/>
              <a:buChar char="•"/>
            </a:pPr>
            <a:r>
              <a:rPr lang="en-US" sz="2400" dirty="0" smtClean="0"/>
              <a:t>Missing deadlines</a:t>
            </a:r>
          </a:p>
          <a:p>
            <a:pPr marL="342900" indent="-342900">
              <a:buFont typeface="Arial" panose="020B0604020202020204" pitchFamily="34" charset="0"/>
              <a:buChar char="•"/>
            </a:pPr>
            <a:r>
              <a:rPr lang="en-US" sz="2400" dirty="0" smtClean="0"/>
              <a:t>Not working well with others or negatively affecting others performance</a:t>
            </a:r>
            <a:endParaRPr lang="en-US" sz="2400" dirty="0" smtClean="0">
              <a:solidFill>
                <a:srgbClr val="FF0000"/>
              </a:solidFill>
            </a:endParaRPr>
          </a:p>
          <a:p>
            <a:pPr marL="342900" indent="-342900">
              <a:buFont typeface="Arial" panose="020B0604020202020204" pitchFamily="34" charset="0"/>
              <a:buChar char="•"/>
            </a:pPr>
            <a:r>
              <a:rPr lang="en-US" sz="2400" dirty="0" smtClean="0"/>
              <a:t>High absentee rate</a:t>
            </a:r>
          </a:p>
          <a:p>
            <a:pPr marL="342900" indent="-342900">
              <a:buFont typeface="Arial" panose="020B0604020202020204" pitchFamily="34" charset="0"/>
              <a:buChar char="•"/>
            </a:pPr>
            <a:r>
              <a:rPr lang="en-US" sz="2400" dirty="0" smtClean="0"/>
              <a:t>Employee is late or leaves early (without permission)</a:t>
            </a:r>
          </a:p>
          <a:p>
            <a:pPr marL="342900" indent="-342900">
              <a:buFont typeface="Arial" panose="020B0604020202020204" pitchFamily="34" charset="0"/>
              <a:buChar char="•"/>
            </a:pPr>
            <a:endParaRPr lang="en-US" sz="2400"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32</a:t>
            </a:fld>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grpSp>
        <p:nvGrpSpPr>
          <p:cNvPr id="11" name="Group 10"/>
          <p:cNvGrpSpPr/>
          <p:nvPr/>
        </p:nvGrpSpPr>
        <p:grpSpPr>
          <a:xfrm>
            <a:off x="7646670" y="5703570"/>
            <a:ext cx="1314450" cy="491582"/>
            <a:chOff x="3578206" y="2202"/>
            <a:chExt cx="1622462" cy="1054600"/>
          </a:xfrm>
          <a:solidFill>
            <a:schemeClr val="accent4"/>
          </a:solidFill>
        </p:grpSpPr>
        <p:sp>
          <p:nvSpPr>
            <p:cNvPr id="12" name="Rounded Rectangle 11"/>
            <p:cNvSpPr/>
            <p:nvPr/>
          </p:nvSpPr>
          <p:spPr>
            <a:xfrm>
              <a:off x="3578206" y="2202"/>
              <a:ext cx="1622462" cy="10546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ounded Rectangle 4"/>
            <p:cNvSpPr/>
            <p:nvPr/>
          </p:nvSpPr>
          <p:spPr>
            <a:xfrm>
              <a:off x="3629687" y="53683"/>
              <a:ext cx="1519500" cy="9516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400" kern="1200" dirty="0" smtClean="0"/>
                <a:t>Identification</a:t>
              </a:r>
              <a:endParaRPr lang="en-US" sz="1400" kern="1200" dirty="0"/>
            </a:p>
          </p:txBody>
        </p:sp>
      </p:grpSp>
      <p:pic>
        <p:nvPicPr>
          <p:cNvPr id="14" name="Picture 13"/>
          <p:cNvPicPr>
            <a:picLocks noChangeAspect="1"/>
          </p:cNvPicPr>
          <p:nvPr/>
        </p:nvPicPr>
        <p:blipFill>
          <a:blip r:embed="rId4"/>
          <a:stretch>
            <a:fillRect/>
          </a:stretch>
        </p:blipFill>
        <p:spPr>
          <a:xfrm>
            <a:off x="304800" y="1371600"/>
            <a:ext cx="1621155" cy="4436070"/>
          </a:xfrm>
          <a:prstGeom prst="rect">
            <a:avLst/>
          </a:prstGeom>
        </p:spPr>
      </p:pic>
    </p:spTree>
    <p:custDataLst>
      <p:tags r:id="rId1"/>
    </p:custDataLst>
    <p:extLst>
      <p:ext uri="{BB962C8B-B14F-4D97-AF65-F5344CB8AC3E}">
        <p14:creationId xmlns:p14="http://schemas.microsoft.com/office/powerpoint/2010/main" val="40768256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t>Identifying the Signs of Poor Performance</a:t>
            </a:r>
            <a:endParaRPr lang="en-US" sz="3600" dirty="0"/>
          </a:p>
        </p:txBody>
      </p:sp>
      <p:sp>
        <p:nvSpPr>
          <p:cNvPr id="6" name="Content Placeholder 5"/>
          <p:cNvSpPr>
            <a:spLocks noGrp="1"/>
          </p:cNvSpPr>
          <p:nvPr>
            <p:ph sz="half" idx="2"/>
          </p:nvPr>
        </p:nvSpPr>
        <p:spPr>
          <a:xfrm>
            <a:off x="2868930" y="1418590"/>
            <a:ext cx="5532120" cy="4937760"/>
          </a:xfrm>
        </p:spPr>
        <p:txBody>
          <a:bodyPr/>
          <a:lstStyle/>
          <a:p>
            <a:r>
              <a:rPr lang="en-US" sz="2400" dirty="0" smtClean="0"/>
              <a:t>Signs of poor performance include:</a:t>
            </a:r>
          </a:p>
          <a:p>
            <a:pPr marL="342900" indent="-342900">
              <a:buFont typeface="Arial" panose="020B0604020202020204" pitchFamily="34" charset="0"/>
              <a:buChar char="•"/>
            </a:pPr>
            <a:r>
              <a:rPr lang="en-US" sz="2400" dirty="0" smtClean="0"/>
              <a:t>Relying on others too much</a:t>
            </a:r>
          </a:p>
          <a:p>
            <a:pPr marL="342900" indent="-342900">
              <a:buFont typeface="Arial" panose="020B0604020202020204" pitchFamily="34" charset="0"/>
              <a:buChar char="•"/>
            </a:pPr>
            <a:r>
              <a:rPr lang="en-US" sz="2400" dirty="0" smtClean="0"/>
              <a:t>Poor work quality</a:t>
            </a:r>
          </a:p>
          <a:p>
            <a:pPr marL="342900" indent="-342900">
              <a:buFont typeface="Arial" panose="020B0604020202020204" pitchFamily="34" charset="0"/>
              <a:buChar char="•"/>
            </a:pPr>
            <a:r>
              <a:rPr lang="en-US" sz="2400" dirty="0" smtClean="0"/>
              <a:t>Violating Policy and/or Rules</a:t>
            </a:r>
          </a:p>
          <a:p>
            <a:pPr marL="342900" indent="-342900">
              <a:buFont typeface="Arial" panose="020B0604020202020204" pitchFamily="34" charset="0"/>
              <a:buChar char="•"/>
            </a:pPr>
            <a:r>
              <a:rPr lang="en-US" sz="2400" dirty="0" smtClean="0"/>
              <a:t>Ignoring CDOT values</a:t>
            </a:r>
          </a:p>
          <a:p>
            <a:pPr marL="342900" indent="-342900">
              <a:buFont typeface="Arial" panose="020B0604020202020204" pitchFamily="34" charset="0"/>
              <a:buChar char="•"/>
            </a:pPr>
            <a:r>
              <a:rPr lang="en-US" sz="2400" dirty="0" smtClean="0"/>
              <a:t>Missing deadlines</a:t>
            </a:r>
          </a:p>
          <a:p>
            <a:pPr marL="342900" indent="-342900">
              <a:buFont typeface="Arial" panose="020B0604020202020204" pitchFamily="34" charset="0"/>
              <a:buChar char="•"/>
            </a:pPr>
            <a:r>
              <a:rPr lang="en-US" sz="2400" dirty="0" smtClean="0"/>
              <a:t>Not working well with other or negatively affecting others performance</a:t>
            </a:r>
          </a:p>
          <a:p>
            <a:pPr marL="342900" indent="-342900">
              <a:buFont typeface="Arial" panose="020B0604020202020204" pitchFamily="34" charset="0"/>
              <a:buChar char="•"/>
            </a:pPr>
            <a:r>
              <a:rPr lang="en-US" sz="2400" dirty="0" smtClean="0"/>
              <a:t>High absentee rate</a:t>
            </a:r>
          </a:p>
          <a:p>
            <a:pPr marL="342900" indent="-342900">
              <a:buFont typeface="Arial" panose="020B0604020202020204" pitchFamily="34" charset="0"/>
              <a:buChar char="•"/>
            </a:pPr>
            <a:r>
              <a:rPr lang="en-US" sz="2400" dirty="0" smtClean="0"/>
              <a:t>Employee is late or leaves early (without permission)</a:t>
            </a:r>
          </a:p>
          <a:p>
            <a:pPr marL="342900" indent="-342900">
              <a:buFont typeface="Arial" panose="020B0604020202020204" pitchFamily="34" charset="0"/>
              <a:buChar char="•"/>
            </a:pPr>
            <a:endParaRPr lang="en-US" sz="2400"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33</a:t>
            </a:fld>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grpSp>
        <p:nvGrpSpPr>
          <p:cNvPr id="11" name="Group 10"/>
          <p:cNvGrpSpPr/>
          <p:nvPr/>
        </p:nvGrpSpPr>
        <p:grpSpPr>
          <a:xfrm>
            <a:off x="7646670" y="5703570"/>
            <a:ext cx="1314450" cy="491582"/>
            <a:chOff x="3578206" y="2202"/>
            <a:chExt cx="1622462" cy="1054600"/>
          </a:xfrm>
          <a:solidFill>
            <a:schemeClr val="accent4"/>
          </a:solidFill>
        </p:grpSpPr>
        <p:sp>
          <p:nvSpPr>
            <p:cNvPr id="12" name="Rounded Rectangle 11"/>
            <p:cNvSpPr/>
            <p:nvPr/>
          </p:nvSpPr>
          <p:spPr>
            <a:xfrm>
              <a:off x="3578206" y="2202"/>
              <a:ext cx="1622462" cy="10546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ounded Rectangle 4"/>
            <p:cNvSpPr/>
            <p:nvPr/>
          </p:nvSpPr>
          <p:spPr>
            <a:xfrm>
              <a:off x="3629687" y="53683"/>
              <a:ext cx="1519500" cy="9516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400" kern="1200" dirty="0" smtClean="0"/>
                <a:t>Identification</a:t>
              </a:r>
              <a:endParaRPr lang="en-US" sz="1400" kern="1200" dirty="0"/>
            </a:p>
          </p:txBody>
        </p:sp>
      </p:grpSp>
      <p:pic>
        <p:nvPicPr>
          <p:cNvPr id="14" name="Picture 13"/>
          <p:cNvPicPr>
            <a:picLocks noChangeAspect="1"/>
          </p:cNvPicPr>
          <p:nvPr/>
        </p:nvPicPr>
        <p:blipFill>
          <a:blip r:embed="rId4"/>
          <a:stretch>
            <a:fillRect/>
          </a:stretch>
        </p:blipFill>
        <p:spPr>
          <a:xfrm>
            <a:off x="304800" y="1371600"/>
            <a:ext cx="1621155" cy="4436070"/>
          </a:xfrm>
          <a:prstGeom prst="rect">
            <a:avLst/>
          </a:prstGeom>
        </p:spPr>
      </p:pic>
    </p:spTree>
    <p:custDataLst>
      <p:tags r:id="rId1"/>
    </p:custDataLst>
    <p:extLst>
      <p:ext uri="{BB962C8B-B14F-4D97-AF65-F5344CB8AC3E}">
        <p14:creationId xmlns:p14="http://schemas.microsoft.com/office/powerpoint/2010/main" val="3823208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Consider </a:t>
            </a:r>
            <a:endParaRPr lang="en-US" dirty="0"/>
          </a:p>
        </p:txBody>
      </p:sp>
      <p:sp>
        <p:nvSpPr>
          <p:cNvPr id="3" name="Content Placeholder 2"/>
          <p:cNvSpPr>
            <a:spLocks noGrp="1"/>
          </p:cNvSpPr>
          <p:nvPr>
            <p:ph sz="half" idx="2"/>
          </p:nvPr>
        </p:nvSpPr>
        <p:spPr>
          <a:xfrm>
            <a:off x="320038" y="1371600"/>
            <a:ext cx="7909561" cy="4937760"/>
          </a:xfrm>
        </p:spPr>
        <p:txBody>
          <a:bodyPr/>
          <a:lstStyle/>
          <a:p>
            <a:r>
              <a:rPr lang="en-US" sz="2800" dirty="0" smtClean="0"/>
              <a:t>When considering Performance and your employee:</a:t>
            </a:r>
          </a:p>
          <a:p>
            <a:pPr marL="457200" indent="-457200">
              <a:buFont typeface="Arial" panose="020B0604020202020204" pitchFamily="34" charset="0"/>
              <a:buChar char="•"/>
            </a:pPr>
            <a:r>
              <a:rPr lang="en-US" sz="2800" dirty="0" smtClean="0"/>
              <a:t>Length of employment</a:t>
            </a:r>
          </a:p>
          <a:p>
            <a:pPr marL="457200" indent="-457200">
              <a:buFont typeface="Arial" panose="020B0604020202020204" pitchFamily="34" charset="0"/>
              <a:buChar char="•"/>
            </a:pPr>
            <a:r>
              <a:rPr lang="en-US" sz="2800" dirty="0" smtClean="0"/>
              <a:t>Does the problem impact workflow or productivity</a:t>
            </a:r>
          </a:p>
          <a:p>
            <a:pPr marL="457200" indent="-457200">
              <a:buFont typeface="Arial" panose="020B0604020202020204" pitchFamily="34" charset="0"/>
              <a:buChar char="•"/>
            </a:pPr>
            <a:r>
              <a:rPr lang="en-US" sz="2800" dirty="0" smtClean="0"/>
              <a:t>Are other employees impacted</a:t>
            </a:r>
          </a:p>
          <a:p>
            <a:pPr marL="457200" indent="-457200">
              <a:buFont typeface="Arial" panose="020B0604020202020204" pitchFamily="34" charset="0"/>
              <a:buChar char="•"/>
            </a:pPr>
            <a:r>
              <a:rPr lang="en-US" sz="2800" dirty="0" smtClean="0"/>
              <a:t>Repetition and frequency</a:t>
            </a:r>
          </a:p>
          <a:p>
            <a:pPr marL="457200" indent="-457200">
              <a:buFont typeface="Arial" panose="020B0604020202020204" pitchFamily="34" charset="0"/>
              <a:buChar char="•"/>
            </a:pPr>
            <a:r>
              <a:rPr lang="en-US" sz="2800" dirty="0" smtClean="0"/>
              <a:t>Mitigating circumstances</a:t>
            </a:r>
            <a:endParaRPr lang="en-US" sz="28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34</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grpSp>
        <p:nvGrpSpPr>
          <p:cNvPr id="7" name="Group 6"/>
          <p:cNvGrpSpPr/>
          <p:nvPr/>
        </p:nvGrpSpPr>
        <p:grpSpPr>
          <a:xfrm>
            <a:off x="7646670" y="5703570"/>
            <a:ext cx="1314450" cy="491582"/>
            <a:chOff x="3578206" y="2202"/>
            <a:chExt cx="1622462" cy="1054600"/>
          </a:xfrm>
          <a:solidFill>
            <a:schemeClr val="accent4"/>
          </a:solidFill>
        </p:grpSpPr>
        <p:sp>
          <p:nvSpPr>
            <p:cNvPr id="8" name="Rounded Rectangle 7"/>
            <p:cNvSpPr/>
            <p:nvPr/>
          </p:nvSpPr>
          <p:spPr>
            <a:xfrm>
              <a:off x="3578206" y="2202"/>
              <a:ext cx="1622462" cy="10546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ounded Rectangle 4"/>
            <p:cNvSpPr/>
            <p:nvPr/>
          </p:nvSpPr>
          <p:spPr>
            <a:xfrm>
              <a:off x="3629687" y="53683"/>
              <a:ext cx="1519500" cy="9516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400" kern="1200" dirty="0" smtClean="0"/>
                <a:t>Identification</a:t>
              </a:r>
              <a:endParaRPr lang="en-US" sz="1400" kern="1200" dirty="0"/>
            </a:p>
          </p:txBody>
        </p:sp>
      </p:grpSp>
    </p:spTree>
    <p:custDataLst>
      <p:tags r:id="rId1"/>
    </p:custDataLst>
    <p:extLst>
      <p:ext uri="{BB962C8B-B14F-4D97-AF65-F5344CB8AC3E}">
        <p14:creationId xmlns:p14="http://schemas.microsoft.com/office/powerpoint/2010/main" val="37883704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Consider </a:t>
            </a:r>
            <a:endParaRPr lang="en-US" dirty="0"/>
          </a:p>
        </p:txBody>
      </p:sp>
      <p:sp>
        <p:nvSpPr>
          <p:cNvPr id="3" name="Content Placeholder 2"/>
          <p:cNvSpPr>
            <a:spLocks noGrp="1"/>
          </p:cNvSpPr>
          <p:nvPr>
            <p:ph sz="half" idx="2"/>
          </p:nvPr>
        </p:nvSpPr>
        <p:spPr>
          <a:xfrm>
            <a:off x="320038" y="1371600"/>
            <a:ext cx="7909561" cy="4937760"/>
          </a:xfrm>
        </p:spPr>
        <p:txBody>
          <a:bodyPr/>
          <a:lstStyle/>
          <a:p>
            <a:r>
              <a:rPr lang="en-US" sz="2800" dirty="0" smtClean="0"/>
              <a:t>When considering Performance and your employee:</a:t>
            </a:r>
          </a:p>
          <a:p>
            <a:pPr marL="457200" indent="-457200">
              <a:buFont typeface="Arial" panose="020B0604020202020204" pitchFamily="34" charset="0"/>
              <a:buChar char="•"/>
            </a:pPr>
            <a:r>
              <a:rPr lang="en-US" sz="2800" dirty="0" smtClean="0"/>
              <a:t>Length of employment</a:t>
            </a:r>
          </a:p>
          <a:p>
            <a:pPr marL="457200" indent="-457200">
              <a:buFont typeface="Arial" panose="020B0604020202020204" pitchFamily="34" charset="0"/>
              <a:buChar char="•"/>
            </a:pPr>
            <a:r>
              <a:rPr lang="en-US" sz="2800" dirty="0" smtClean="0"/>
              <a:t>Does the problem impact workflow or productivity</a:t>
            </a:r>
          </a:p>
          <a:p>
            <a:pPr marL="457200" indent="-457200">
              <a:buFont typeface="Arial" panose="020B0604020202020204" pitchFamily="34" charset="0"/>
              <a:buChar char="•"/>
            </a:pPr>
            <a:r>
              <a:rPr lang="en-US" sz="2800" dirty="0" smtClean="0"/>
              <a:t>Are other employees impacted</a:t>
            </a:r>
          </a:p>
          <a:p>
            <a:pPr marL="457200" indent="-457200">
              <a:buFont typeface="Arial" panose="020B0604020202020204" pitchFamily="34" charset="0"/>
              <a:buChar char="•"/>
            </a:pPr>
            <a:r>
              <a:rPr lang="en-US" sz="2800" dirty="0" smtClean="0"/>
              <a:t>Repetition and frequency</a:t>
            </a:r>
          </a:p>
          <a:p>
            <a:pPr marL="457200" indent="-457200">
              <a:buFont typeface="Arial" panose="020B0604020202020204" pitchFamily="34" charset="0"/>
              <a:buChar char="•"/>
            </a:pPr>
            <a:r>
              <a:rPr lang="en-US" sz="2800" dirty="0" smtClean="0"/>
              <a:t>Mitigating circumstances</a:t>
            </a:r>
            <a:endParaRPr lang="en-US" sz="28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35</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grpSp>
        <p:nvGrpSpPr>
          <p:cNvPr id="7" name="Group 6"/>
          <p:cNvGrpSpPr/>
          <p:nvPr/>
        </p:nvGrpSpPr>
        <p:grpSpPr>
          <a:xfrm>
            <a:off x="7646670" y="5703570"/>
            <a:ext cx="1314450" cy="491582"/>
            <a:chOff x="3578206" y="2202"/>
            <a:chExt cx="1622462" cy="1054600"/>
          </a:xfrm>
          <a:solidFill>
            <a:schemeClr val="accent4"/>
          </a:solidFill>
        </p:grpSpPr>
        <p:sp>
          <p:nvSpPr>
            <p:cNvPr id="8" name="Rounded Rectangle 7"/>
            <p:cNvSpPr/>
            <p:nvPr/>
          </p:nvSpPr>
          <p:spPr>
            <a:xfrm>
              <a:off x="3578206" y="2202"/>
              <a:ext cx="1622462" cy="10546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ounded Rectangle 4"/>
            <p:cNvSpPr/>
            <p:nvPr/>
          </p:nvSpPr>
          <p:spPr>
            <a:xfrm>
              <a:off x="3629687" y="53683"/>
              <a:ext cx="1519500" cy="9516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400" kern="1200" dirty="0" smtClean="0"/>
                <a:t>Identification</a:t>
              </a:r>
              <a:endParaRPr lang="en-US" sz="1400" kern="1200" dirty="0"/>
            </a:p>
          </p:txBody>
        </p:sp>
      </p:grpSp>
    </p:spTree>
    <p:custDataLst>
      <p:tags r:id="rId1"/>
    </p:custDataLst>
    <p:extLst>
      <p:ext uri="{BB962C8B-B14F-4D97-AF65-F5344CB8AC3E}">
        <p14:creationId xmlns:p14="http://schemas.microsoft.com/office/powerpoint/2010/main" val="1740249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p:cNvGraphicFramePr>
            <a:graphicFrameLocks noGrp="1"/>
          </p:cNvGraphicFramePr>
          <p:nvPr>
            <p:ph idx="1"/>
            <p:extLst>
              <p:ext uri="{D42A27DB-BD31-4B8C-83A1-F6EECF244321}">
                <p14:modId xmlns:p14="http://schemas.microsoft.com/office/powerpoint/2010/main" val="2663898873"/>
              </p:ext>
            </p:extLst>
          </p:nvPr>
        </p:nvGraphicFramePr>
        <p:xfrm>
          <a:off x="182564" y="1322832"/>
          <a:ext cx="7422400" cy="4937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36</a:t>
            </a:fld>
            <a:endParaRPr lang="en-US" dirty="0"/>
          </a:p>
        </p:txBody>
      </p:sp>
      <p:sp>
        <p:nvSpPr>
          <p:cNvPr id="10" name="Title 9"/>
          <p:cNvSpPr>
            <a:spLocks noGrp="1"/>
          </p:cNvSpPr>
          <p:nvPr>
            <p:ph type="title"/>
          </p:nvPr>
        </p:nvSpPr>
        <p:spPr/>
        <p:txBody>
          <a:bodyPr/>
          <a:lstStyle/>
          <a:p>
            <a:r>
              <a:rPr lang="en-US" dirty="0" smtClean="0"/>
              <a:t>Preparing for the Coaching Meeting</a:t>
            </a:r>
            <a:endParaRPr lang="en-US" dirty="0"/>
          </a:p>
        </p:txBody>
      </p:sp>
      <p:grpSp>
        <p:nvGrpSpPr>
          <p:cNvPr id="7" name="Group 6"/>
          <p:cNvGrpSpPr/>
          <p:nvPr/>
        </p:nvGrpSpPr>
        <p:grpSpPr>
          <a:xfrm>
            <a:off x="7646670" y="5703570"/>
            <a:ext cx="1314450" cy="491582"/>
            <a:chOff x="3578206" y="2202"/>
            <a:chExt cx="1622462" cy="1054600"/>
          </a:xfrm>
          <a:solidFill>
            <a:schemeClr val="accent5"/>
          </a:solidFill>
        </p:grpSpPr>
        <p:sp>
          <p:nvSpPr>
            <p:cNvPr id="8" name="Rounded Rectangle 7"/>
            <p:cNvSpPr/>
            <p:nvPr/>
          </p:nvSpPr>
          <p:spPr>
            <a:xfrm>
              <a:off x="3578206" y="2202"/>
              <a:ext cx="1622462" cy="10546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ounded Rectangle 4"/>
            <p:cNvSpPr/>
            <p:nvPr/>
          </p:nvSpPr>
          <p:spPr>
            <a:xfrm>
              <a:off x="3629687" y="53683"/>
              <a:ext cx="1519500" cy="9516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400" dirty="0" smtClean="0"/>
                <a:t>Preparation</a:t>
              </a:r>
              <a:endParaRPr lang="en-US" sz="1400" kern="1200" dirty="0"/>
            </a:p>
          </p:txBody>
        </p:sp>
      </p:grpSp>
    </p:spTree>
    <p:custDataLst>
      <p:tags r:id="rId1"/>
    </p:custDataLst>
    <p:extLst>
      <p:ext uri="{BB962C8B-B14F-4D97-AF65-F5344CB8AC3E}">
        <p14:creationId xmlns:p14="http://schemas.microsoft.com/office/powerpoint/2010/main" val="15273690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Documenting Behavior </a:t>
            </a:r>
            <a:endParaRPr lang="en-US" dirty="0"/>
          </a:p>
        </p:txBody>
      </p:sp>
      <p:sp>
        <p:nvSpPr>
          <p:cNvPr id="9" name="Content Placeholder 8"/>
          <p:cNvSpPr>
            <a:spLocks noGrp="1"/>
          </p:cNvSpPr>
          <p:nvPr>
            <p:ph sz="half" idx="2"/>
          </p:nvPr>
        </p:nvSpPr>
        <p:spPr>
          <a:xfrm>
            <a:off x="320040" y="1371600"/>
            <a:ext cx="8488680" cy="4937760"/>
          </a:xfrm>
        </p:spPr>
        <p:txBody>
          <a:bodyPr/>
          <a:lstStyle/>
          <a:p>
            <a:r>
              <a:rPr lang="en-US" sz="2400" dirty="0" smtClean="0"/>
              <a:t>When documenting behavior in the Performance Log always include the:</a:t>
            </a:r>
          </a:p>
          <a:p>
            <a:pPr marL="342900" indent="-342900">
              <a:buFont typeface="Arial" panose="020B0604020202020204" pitchFamily="34" charset="0"/>
              <a:buChar char="•"/>
            </a:pPr>
            <a:r>
              <a:rPr lang="en-US" sz="2400" dirty="0" smtClean="0"/>
              <a:t>Date and time of the event</a:t>
            </a:r>
          </a:p>
          <a:p>
            <a:pPr marL="342900" indent="-342900">
              <a:buFont typeface="Arial" panose="020B0604020202020204" pitchFamily="34" charset="0"/>
              <a:buChar char="•"/>
            </a:pPr>
            <a:r>
              <a:rPr lang="en-US" sz="2400" dirty="0" smtClean="0"/>
              <a:t>Objectively describe the event using the employee’s name </a:t>
            </a:r>
            <a:endParaRPr lang="en-US" sz="2000" dirty="0" smtClean="0"/>
          </a:p>
          <a:p>
            <a:pPr marL="342900" indent="-342900">
              <a:buFont typeface="Arial" panose="020B0604020202020204" pitchFamily="34" charset="0"/>
              <a:buChar char="•"/>
            </a:pPr>
            <a:r>
              <a:rPr lang="en-US" sz="2400" dirty="0" smtClean="0"/>
              <a:t>Provide any details shared by the employee in the description</a:t>
            </a:r>
          </a:p>
          <a:p>
            <a:pPr marL="342900" indent="-342900">
              <a:buFont typeface="Arial" panose="020B0604020202020204" pitchFamily="34" charset="0"/>
              <a:buChar char="•"/>
            </a:pPr>
            <a:r>
              <a:rPr lang="en-US" sz="2400" dirty="0" smtClean="0"/>
              <a:t>Outline the action you took for the event</a:t>
            </a:r>
          </a:p>
          <a:p>
            <a:pPr marL="342900" indent="-342900">
              <a:buFont typeface="Arial" panose="020B0604020202020204" pitchFamily="34" charset="0"/>
              <a:buChar char="•"/>
            </a:pPr>
            <a:r>
              <a:rPr lang="en-US" sz="2400" dirty="0" smtClean="0"/>
              <a:t>List any witnesses to the event</a:t>
            </a:r>
          </a:p>
          <a:p>
            <a:endParaRPr lang="en-US" sz="2400"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grpSp>
        <p:nvGrpSpPr>
          <p:cNvPr id="6" name="Group 5"/>
          <p:cNvGrpSpPr/>
          <p:nvPr/>
        </p:nvGrpSpPr>
        <p:grpSpPr>
          <a:xfrm>
            <a:off x="7646670" y="5703570"/>
            <a:ext cx="1314450" cy="491582"/>
            <a:chOff x="3578206" y="2202"/>
            <a:chExt cx="1622462" cy="1054600"/>
          </a:xfrm>
          <a:solidFill>
            <a:schemeClr val="accent5"/>
          </a:solidFill>
        </p:grpSpPr>
        <p:sp>
          <p:nvSpPr>
            <p:cNvPr id="7" name="Rounded Rectangle 6"/>
            <p:cNvSpPr/>
            <p:nvPr/>
          </p:nvSpPr>
          <p:spPr>
            <a:xfrm>
              <a:off x="3578206" y="2202"/>
              <a:ext cx="1622462" cy="10546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ounded Rectangle 4"/>
            <p:cNvSpPr/>
            <p:nvPr/>
          </p:nvSpPr>
          <p:spPr>
            <a:xfrm>
              <a:off x="3629687" y="53683"/>
              <a:ext cx="1519500" cy="9516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400" dirty="0" smtClean="0"/>
                <a:t>Preparation</a:t>
              </a:r>
              <a:endParaRPr lang="en-US" sz="1400" kern="1200" dirty="0"/>
            </a:p>
          </p:txBody>
        </p:sp>
      </p:grpSp>
      <p:pic>
        <p:nvPicPr>
          <p:cNvPr id="14" name="Picture 13"/>
          <p:cNvPicPr>
            <a:picLocks noChangeAspect="1"/>
          </p:cNvPicPr>
          <p:nvPr/>
        </p:nvPicPr>
        <p:blipFill>
          <a:blip r:embed="rId4"/>
          <a:stretch>
            <a:fillRect/>
          </a:stretch>
        </p:blipFill>
        <p:spPr>
          <a:xfrm>
            <a:off x="2287905" y="4391411"/>
            <a:ext cx="4552950" cy="1790700"/>
          </a:xfrm>
          <a:prstGeom prst="rect">
            <a:avLst/>
          </a:prstGeom>
        </p:spPr>
      </p:pic>
    </p:spTree>
    <p:custDataLst>
      <p:tags r:id="rId1"/>
    </p:custDataLst>
    <p:extLst>
      <p:ext uri="{BB962C8B-B14F-4D97-AF65-F5344CB8AC3E}">
        <p14:creationId xmlns:p14="http://schemas.microsoft.com/office/powerpoint/2010/main" val="25306033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Documenting Behavior</a:t>
            </a:r>
            <a:endParaRPr lang="en-US" dirty="0"/>
          </a:p>
        </p:txBody>
      </p:sp>
      <p:sp>
        <p:nvSpPr>
          <p:cNvPr id="3" name="Content Placeholder 2"/>
          <p:cNvSpPr>
            <a:spLocks noGrp="1"/>
          </p:cNvSpPr>
          <p:nvPr>
            <p:ph sz="half" idx="2"/>
          </p:nvPr>
        </p:nvSpPr>
        <p:spPr/>
        <p:txBody>
          <a:bodyPr/>
          <a:lstStyle/>
          <a:p>
            <a:r>
              <a:rPr lang="en-US" sz="2400" dirty="0" smtClean="0"/>
              <a:t>Completing the PDF:</a:t>
            </a:r>
          </a:p>
          <a:p>
            <a:pPr marL="457200" indent="-457200">
              <a:buFont typeface="Arial" panose="020B0604020202020204" pitchFamily="34" charset="0"/>
              <a:buChar char="•"/>
            </a:pPr>
            <a:r>
              <a:rPr lang="en-US" sz="2400" dirty="0" smtClean="0"/>
              <a:t>Provide a brief history of the problem </a:t>
            </a:r>
          </a:p>
          <a:p>
            <a:pPr marL="457200" indent="-457200">
              <a:buFont typeface="Arial" panose="020B0604020202020204" pitchFamily="34" charset="0"/>
              <a:buChar char="•"/>
            </a:pPr>
            <a:r>
              <a:rPr lang="en-US" sz="2400" dirty="0" smtClean="0"/>
              <a:t>State exactly what occurred</a:t>
            </a:r>
          </a:p>
          <a:p>
            <a:pPr marL="1200150" lvl="1" indent="-457200">
              <a:buFont typeface="Arial" panose="020B0604020202020204" pitchFamily="34" charset="0"/>
              <a:buChar char="•"/>
            </a:pPr>
            <a:r>
              <a:rPr lang="en-US" sz="2000" dirty="0" smtClean="0"/>
              <a:t>Names </a:t>
            </a:r>
          </a:p>
          <a:p>
            <a:pPr marL="1200150" lvl="1" indent="-457200">
              <a:buFont typeface="Arial" panose="020B0604020202020204" pitchFamily="34" charset="0"/>
              <a:buChar char="•"/>
            </a:pPr>
            <a:r>
              <a:rPr lang="en-US" sz="2000" dirty="0" smtClean="0"/>
              <a:t>Dates</a:t>
            </a:r>
          </a:p>
          <a:p>
            <a:pPr marL="1200150" lvl="1" indent="-457200">
              <a:buFont typeface="Arial" panose="020B0604020202020204" pitchFamily="34" charset="0"/>
              <a:buChar char="•"/>
            </a:pPr>
            <a:r>
              <a:rPr lang="en-US" sz="2000" dirty="0" smtClean="0"/>
              <a:t>Times</a:t>
            </a:r>
          </a:p>
          <a:p>
            <a:pPr marL="1200150" lvl="1" indent="-457200">
              <a:buFont typeface="Arial" panose="020B0604020202020204" pitchFamily="34" charset="0"/>
              <a:buChar char="•"/>
            </a:pPr>
            <a:r>
              <a:rPr lang="en-US" sz="2000" dirty="0" smtClean="0"/>
              <a:t>Behaviors</a:t>
            </a:r>
          </a:p>
          <a:p>
            <a:pPr marL="1200150" lvl="1" indent="-457200">
              <a:buFont typeface="Arial" panose="020B0604020202020204" pitchFamily="34" charset="0"/>
              <a:buChar char="•"/>
            </a:pPr>
            <a:r>
              <a:rPr lang="en-US" sz="2000" dirty="0" smtClean="0"/>
              <a:t>Actions </a:t>
            </a:r>
          </a:p>
          <a:p>
            <a:pPr marL="1200150" lvl="1" indent="-457200">
              <a:buFont typeface="Arial" panose="020B0604020202020204" pitchFamily="34" charset="0"/>
              <a:buChar char="•"/>
            </a:pPr>
            <a:r>
              <a:rPr lang="en-US" sz="2000" dirty="0" smtClean="0"/>
              <a:t>Words</a:t>
            </a:r>
          </a:p>
          <a:p>
            <a:pPr marL="457200" indent="-457200">
              <a:buFont typeface="Arial" panose="020B0604020202020204" pitchFamily="34" charset="0"/>
              <a:buChar char="•"/>
            </a:pPr>
            <a:endParaRPr lang="en-US" sz="2400" dirty="0" smtClean="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38</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grpSp>
        <p:nvGrpSpPr>
          <p:cNvPr id="7" name="Group 6"/>
          <p:cNvGrpSpPr/>
          <p:nvPr/>
        </p:nvGrpSpPr>
        <p:grpSpPr>
          <a:xfrm>
            <a:off x="7646670" y="5703570"/>
            <a:ext cx="1314450" cy="491582"/>
            <a:chOff x="3578206" y="2202"/>
            <a:chExt cx="1622462" cy="1054600"/>
          </a:xfrm>
          <a:solidFill>
            <a:schemeClr val="accent5"/>
          </a:solidFill>
        </p:grpSpPr>
        <p:sp>
          <p:nvSpPr>
            <p:cNvPr id="8" name="Rounded Rectangle 7"/>
            <p:cNvSpPr/>
            <p:nvPr/>
          </p:nvSpPr>
          <p:spPr>
            <a:xfrm>
              <a:off x="3578206" y="2202"/>
              <a:ext cx="1622462" cy="10546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ounded Rectangle 4"/>
            <p:cNvSpPr/>
            <p:nvPr/>
          </p:nvSpPr>
          <p:spPr>
            <a:xfrm>
              <a:off x="3629687" y="53683"/>
              <a:ext cx="1519500" cy="9516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400" dirty="0" smtClean="0"/>
                <a:t>Preparation</a:t>
              </a:r>
              <a:endParaRPr lang="en-US" sz="1400" kern="1200" dirty="0"/>
            </a:p>
          </p:txBody>
        </p:sp>
      </p:grpSp>
      <p:pic>
        <p:nvPicPr>
          <p:cNvPr id="11" name="Content Placeholder 10"/>
          <p:cNvPicPr>
            <a:picLocks noGrp="1" noChangeAspect="1"/>
          </p:cNvPicPr>
          <p:nvPr>
            <p:ph sz="half" idx="12"/>
          </p:nvPr>
        </p:nvPicPr>
        <p:blipFill>
          <a:blip r:embed="rId4">
            <a:extLst>
              <a:ext uri="{28A0092B-C50C-407E-A947-70E740481C1C}">
                <a14:useLocalDpi xmlns:a14="http://schemas.microsoft.com/office/drawing/2010/main" val="0"/>
              </a:ext>
            </a:extLst>
          </a:blip>
          <a:stretch>
            <a:fillRect/>
          </a:stretch>
        </p:blipFill>
        <p:spPr>
          <a:xfrm>
            <a:off x="304800" y="1413668"/>
            <a:ext cx="3489960" cy="3715657"/>
          </a:xfrm>
        </p:spPr>
      </p:pic>
    </p:spTree>
    <p:custDataLst>
      <p:tags r:id="rId1"/>
    </p:custDataLst>
    <p:extLst>
      <p:ext uri="{BB962C8B-B14F-4D97-AF65-F5344CB8AC3E}">
        <p14:creationId xmlns:p14="http://schemas.microsoft.com/office/powerpoint/2010/main" val="29526937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Scenario:</a:t>
            </a:r>
          </a:p>
          <a:p>
            <a:pPr marL="457200" indent="-457200">
              <a:buFont typeface="Arial"/>
              <a:buChar char="•"/>
            </a:pPr>
            <a:r>
              <a:rPr lang="en-US" altLang="en-US" sz="2400" dirty="0"/>
              <a:t>One of your employees, Ralph, who is usually quite conscientious (a </a:t>
            </a:r>
            <a:r>
              <a:rPr lang="en-US" altLang="en-US" sz="2400" dirty="0" smtClean="0"/>
              <a:t>7 year </a:t>
            </a:r>
            <a:r>
              <a:rPr lang="en-US" altLang="en-US" sz="2400" dirty="0"/>
              <a:t>employee), was late for work </a:t>
            </a:r>
            <a:r>
              <a:rPr lang="en-US" altLang="en-US" sz="2400" dirty="0" smtClean="0"/>
              <a:t>twice the </a:t>
            </a:r>
            <a:r>
              <a:rPr lang="en-US" altLang="en-US" sz="2400" dirty="0"/>
              <a:t>week before last, late once last </a:t>
            </a:r>
            <a:r>
              <a:rPr lang="en-US" altLang="en-US" sz="2400" dirty="0" smtClean="0"/>
              <a:t>week.  It </a:t>
            </a:r>
            <a:r>
              <a:rPr lang="en-US" altLang="en-US" sz="2400" dirty="0"/>
              <a:t>is Wednesday </a:t>
            </a:r>
            <a:r>
              <a:rPr lang="en-US" altLang="en-US" sz="2400" dirty="0" smtClean="0"/>
              <a:t>April 9</a:t>
            </a:r>
            <a:r>
              <a:rPr lang="en-US" altLang="en-US" sz="2400" baseline="30000" dirty="0" smtClean="0"/>
              <a:t>th</a:t>
            </a:r>
            <a:r>
              <a:rPr lang="en-US" altLang="en-US" sz="2400" dirty="0" smtClean="0"/>
              <a:t> at 9:00am and </a:t>
            </a:r>
            <a:r>
              <a:rPr lang="en-US" altLang="en-US" sz="2400" dirty="0"/>
              <a:t>this will be the second time this week.  Ralph’s </a:t>
            </a:r>
            <a:r>
              <a:rPr lang="en-US" altLang="en-US" sz="2400" dirty="0" smtClean="0"/>
              <a:t>was 15 minutes late. Sarah was working the front desk, and rolled her eyes as he went by.  </a:t>
            </a:r>
          </a:p>
          <a:p>
            <a:r>
              <a:rPr lang="en-US" sz="2400" dirty="0" smtClean="0"/>
              <a:t>Action:</a:t>
            </a:r>
          </a:p>
          <a:p>
            <a:pPr marL="342900" indent="-342900">
              <a:buFont typeface="Arial" panose="020B0604020202020204" pitchFamily="34" charset="0"/>
              <a:buChar char="•"/>
            </a:pPr>
            <a:r>
              <a:rPr lang="en-US" sz="2400" dirty="0" smtClean="0"/>
              <a:t>Document Ralph’s behavior using the Performance Log</a:t>
            </a:r>
            <a:endParaRPr lang="en-US" sz="2400"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39</a:t>
            </a:fld>
            <a:endParaRPr lang="en-US" dirty="0"/>
          </a:p>
        </p:txBody>
      </p:sp>
      <p:sp>
        <p:nvSpPr>
          <p:cNvPr id="5" name="Title 4"/>
          <p:cNvSpPr>
            <a:spLocks noGrp="1"/>
          </p:cNvSpPr>
          <p:nvPr>
            <p:ph type="title"/>
          </p:nvPr>
        </p:nvSpPr>
        <p:spPr/>
        <p:txBody>
          <a:bodyPr/>
          <a:lstStyle/>
          <a:p>
            <a:r>
              <a:rPr lang="en-US" dirty="0" smtClean="0"/>
              <a:t>Exercise One</a:t>
            </a:r>
            <a:endParaRPr lang="en-US" dirty="0"/>
          </a:p>
        </p:txBody>
      </p:sp>
    </p:spTree>
    <p:custDataLst>
      <p:tags r:id="rId1"/>
    </p:custDataLst>
    <p:extLst>
      <p:ext uri="{BB962C8B-B14F-4D97-AF65-F5344CB8AC3E}">
        <p14:creationId xmlns:p14="http://schemas.microsoft.com/office/powerpoint/2010/main" val="9675871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289119" y="1417320"/>
            <a:ext cx="7672001" cy="4754880"/>
          </a:xfrm>
        </p:spPr>
        <p:txBody>
          <a:bodyPr/>
          <a:lstStyle/>
          <a:p>
            <a:pPr marL="457200" indent="-457200">
              <a:buFont typeface="Arial"/>
              <a:buChar char="•"/>
            </a:pPr>
            <a:r>
              <a:rPr lang="en-US" sz="2600" b="1" dirty="0" smtClean="0"/>
              <a:t>Learning Logistics</a:t>
            </a:r>
          </a:p>
          <a:p>
            <a:pPr marL="457200" indent="-457200">
              <a:buFont typeface="Arial"/>
              <a:buChar char="•"/>
            </a:pPr>
            <a:r>
              <a:rPr lang="en-US" sz="2600" dirty="0" smtClean="0"/>
              <a:t>Section 1 – Introduction to Progressive Discipline</a:t>
            </a:r>
          </a:p>
          <a:p>
            <a:pPr marL="457200" indent="-457200">
              <a:buFont typeface="Arial"/>
              <a:buChar char="•"/>
            </a:pPr>
            <a:r>
              <a:rPr lang="en-US" sz="2600" dirty="0" smtClean="0"/>
              <a:t>Section 2 – Coaching Employees</a:t>
            </a:r>
          </a:p>
          <a:p>
            <a:pPr marL="457200" indent="-457200">
              <a:buFont typeface="Arial"/>
              <a:buChar char="•"/>
            </a:pPr>
            <a:r>
              <a:rPr lang="en-US" sz="2600" dirty="0"/>
              <a:t>Section </a:t>
            </a:r>
            <a:r>
              <a:rPr lang="en-US" sz="2600" dirty="0" smtClean="0"/>
              <a:t>3 – Corrective </a:t>
            </a:r>
            <a:r>
              <a:rPr lang="en-US" sz="2600" dirty="0"/>
              <a:t>and Disciplinary </a:t>
            </a:r>
            <a:r>
              <a:rPr lang="en-US" sz="2600" dirty="0" smtClean="0"/>
              <a:t>Action</a:t>
            </a:r>
          </a:p>
          <a:p>
            <a:pPr marL="457200" indent="-457200">
              <a:buFont typeface="Arial"/>
              <a:buChar char="•"/>
            </a:pPr>
            <a:r>
              <a:rPr lang="en-US" sz="2600"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20012260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Now that the problem has been identified, research solutions such as:</a:t>
            </a:r>
          </a:p>
          <a:p>
            <a:pPr marL="457200" indent="-457200">
              <a:buFont typeface="Arial" panose="020B0604020202020204" pitchFamily="34" charset="0"/>
              <a:buChar char="•"/>
            </a:pPr>
            <a:r>
              <a:rPr lang="en-US" dirty="0" smtClean="0"/>
              <a:t>Coaching </a:t>
            </a:r>
            <a:endParaRPr lang="en-US" dirty="0"/>
          </a:p>
          <a:p>
            <a:pPr marL="457200" indent="-457200">
              <a:buFont typeface="Arial" panose="020B0604020202020204" pitchFamily="34" charset="0"/>
              <a:buChar char="•"/>
            </a:pPr>
            <a:r>
              <a:rPr lang="en-US" dirty="0" smtClean="0"/>
              <a:t>Training / Partnering </a:t>
            </a:r>
            <a:r>
              <a:rPr lang="en-US" dirty="0"/>
              <a:t>with an experienced </a:t>
            </a:r>
            <a:r>
              <a:rPr lang="en-US" dirty="0" smtClean="0"/>
              <a:t>employee</a:t>
            </a:r>
          </a:p>
          <a:p>
            <a:pPr marL="457200" indent="-457200">
              <a:buFont typeface="Arial" panose="020B0604020202020204" pitchFamily="34" charset="0"/>
              <a:buChar char="•"/>
            </a:pPr>
            <a:r>
              <a:rPr lang="en-US" dirty="0" smtClean="0"/>
              <a:t>Verbal warnings</a:t>
            </a:r>
          </a:p>
          <a:p>
            <a:pPr marL="457200" indent="-457200">
              <a:buFont typeface="Arial" panose="020B0604020202020204" pitchFamily="34" charset="0"/>
              <a:buChar char="•"/>
            </a:pPr>
            <a:r>
              <a:rPr lang="en-US" dirty="0" smtClean="0"/>
              <a:t>Explaining processes, policy or procedures</a:t>
            </a:r>
          </a:p>
          <a:p>
            <a:pPr marL="457200" indent="-457200">
              <a:buFont typeface="Arial" panose="020B0604020202020204" pitchFamily="34" charset="0"/>
              <a:buChar char="•"/>
            </a:pPr>
            <a:r>
              <a:rPr lang="en-US" dirty="0" smtClean="0"/>
              <a:t>Agreed upon steps</a:t>
            </a:r>
          </a:p>
          <a:p>
            <a:endParaRPr lang="en-US" dirty="0" smtClean="0"/>
          </a:p>
          <a:p>
            <a:pPr marL="457200" indent="-457200">
              <a:buFont typeface="Arial" panose="020B0604020202020204" pitchFamily="34" charset="0"/>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40</a:t>
            </a:fld>
            <a:endParaRPr lang="en-US" dirty="0"/>
          </a:p>
        </p:txBody>
      </p:sp>
      <p:sp>
        <p:nvSpPr>
          <p:cNvPr id="5" name="Title 4"/>
          <p:cNvSpPr>
            <a:spLocks noGrp="1"/>
          </p:cNvSpPr>
          <p:nvPr>
            <p:ph type="title"/>
          </p:nvPr>
        </p:nvSpPr>
        <p:spPr/>
        <p:txBody>
          <a:bodyPr/>
          <a:lstStyle/>
          <a:p>
            <a:r>
              <a:rPr lang="en-US" dirty="0" smtClean="0"/>
              <a:t>Research </a:t>
            </a:r>
            <a:r>
              <a:rPr lang="en-US" dirty="0"/>
              <a:t>Potential Solutions</a:t>
            </a:r>
          </a:p>
        </p:txBody>
      </p:sp>
      <p:grpSp>
        <p:nvGrpSpPr>
          <p:cNvPr id="6" name="Group 5"/>
          <p:cNvGrpSpPr/>
          <p:nvPr/>
        </p:nvGrpSpPr>
        <p:grpSpPr>
          <a:xfrm>
            <a:off x="7646670" y="5703570"/>
            <a:ext cx="1314450" cy="491582"/>
            <a:chOff x="3578206" y="2202"/>
            <a:chExt cx="1622462" cy="1054600"/>
          </a:xfrm>
          <a:solidFill>
            <a:schemeClr val="accent5"/>
          </a:solidFill>
        </p:grpSpPr>
        <p:sp>
          <p:nvSpPr>
            <p:cNvPr id="7" name="Rounded Rectangle 6"/>
            <p:cNvSpPr/>
            <p:nvPr/>
          </p:nvSpPr>
          <p:spPr>
            <a:xfrm>
              <a:off x="3578206" y="2202"/>
              <a:ext cx="1622462" cy="10546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ounded Rectangle 4"/>
            <p:cNvSpPr/>
            <p:nvPr/>
          </p:nvSpPr>
          <p:spPr>
            <a:xfrm>
              <a:off x="3629687" y="53683"/>
              <a:ext cx="1519500" cy="9516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400" dirty="0" smtClean="0"/>
                <a:t>Preparation</a:t>
              </a:r>
              <a:endParaRPr lang="en-US" sz="1400" kern="1200" dirty="0"/>
            </a:p>
          </p:txBody>
        </p:sp>
      </p:grpSp>
    </p:spTree>
    <p:custDataLst>
      <p:tags r:id="rId1"/>
    </p:custDataLst>
    <p:extLst>
      <p:ext uri="{BB962C8B-B14F-4D97-AF65-F5344CB8AC3E}">
        <p14:creationId xmlns:p14="http://schemas.microsoft.com/office/powerpoint/2010/main" val="29288912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When Creating a Solution…</a:t>
            </a:r>
            <a:endParaRPr lang="en-US" dirty="0"/>
          </a:p>
        </p:txBody>
      </p:sp>
      <p:sp>
        <p:nvSpPr>
          <p:cNvPr id="7" name="Content Placeholder 6"/>
          <p:cNvSpPr>
            <a:spLocks noGrp="1"/>
          </p:cNvSpPr>
          <p:nvPr>
            <p:ph sz="half" idx="2"/>
          </p:nvPr>
        </p:nvSpPr>
        <p:spPr>
          <a:xfrm>
            <a:off x="3521075" y="1371600"/>
            <a:ext cx="5287645" cy="4937760"/>
          </a:xfrm>
        </p:spPr>
        <p:txBody>
          <a:bodyPr/>
          <a:lstStyle/>
          <a:p>
            <a:r>
              <a:rPr lang="en-US" b="1" i="1" dirty="0" smtClean="0"/>
              <a:t>Keep in mind:</a:t>
            </a:r>
          </a:p>
          <a:p>
            <a:pPr marL="457200" indent="-457200">
              <a:buFont typeface="Arial" panose="020B0604020202020204" pitchFamily="34" charset="0"/>
              <a:buChar char="•"/>
            </a:pPr>
            <a:r>
              <a:rPr lang="en-US" dirty="0" smtClean="0"/>
              <a:t>Similar actions for similar situations</a:t>
            </a:r>
          </a:p>
          <a:p>
            <a:pPr marL="457200" indent="-457200">
              <a:buFont typeface="Arial" panose="020B0604020202020204" pitchFamily="34" charset="0"/>
              <a:buChar char="•"/>
            </a:pPr>
            <a:r>
              <a:rPr lang="en-US" dirty="0" smtClean="0"/>
              <a:t>Age, race, gender and protected classes should not be considered</a:t>
            </a:r>
          </a:p>
          <a:p>
            <a:pPr marL="457200" indent="-457200">
              <a:buFont typeface="Arial" panose="020B0604020202020204" pitchFamily="34" charset="0"/>
              <a:buChar char="•"/>
            </a:pPr>
            <a:r>
              <a:rPr lang="en-US" dirty="0" smtClean="0"/>
              <a:t>This is a first step towards working with the employee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41</a:t>
            </a:fld>
            <a:endParaRPr lang="en-US" dirty="0"/>
          </a:p>
        </p:txBody>
      </p:sp>
      <p:pic>
        <p:nvPicPr>
          <p:cNvPr id="9" name="Content Placeholder 8"/>
          <p:cNvPicPr>
            <a:picLocks noGrp="1" noChangeAspect="1"/>
          </p:cNvPicPr>
          <p:nvPr>
            <p:ph sz="half" idx="12"/>
          </p:nvPr>
        </p:nvPicPr>
        <p:blipFill>
          <a:blip r:embed="rId4" cstate="print">
            <a:extLst>
              <a:ext uri="{BEBA8EAE-BF5A-486C-A8C5-ECC9F3942E4B}">
                <a14:imgProps xmlns:a14="http://schemas.microsoft.com/office/drawing/2010/main">
                  <a14:imgLayer r:embed="rId5">
                    <a14:imgEffect>
                      <a14:artisticPencilGrayscale/>
                    </a14:imgEffect>
                  </a14:imgLayer>
                </a14:imgProps>
              </a:ext>
              <a:ext uri="{28A0092B-C50C-407E-A947-70E740481C1C}">
                <a14:useLocalDpi xmlns:a14="http://schemas.microsoft.com/office/drawing/2010/main" val="0"/>
              </a:ext>
            </a:extLst>
          </a:blip>
          <a:stretch>
            <a:fillRect/>
          </a:stretch>
        </p:blipFill>
        <p:spPr>
          <a:xfrm>
            <a:off x="304800" y="2317604"/>
            <a:ext cx="3216275" cy="2876668"/>
          </a:xfrm>
        </p:spPr>
      </p:pic>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grpSp>
        <p:nvGrpSpPr>
          <p:cNvPr id="10" name="Group 9"/>
          <p:cNvGrpSpPr/>
          <p:nvPr/>
        </p:nvGrpSpPr>
        <p:grpSpPr>
          <a:xfrm>
            <a:off x="7646670" y="5703570"/>
            <a:ext cx="1314450" cy="491582"/>
            <a:chOff x="3578206" y="2202"/>
            <a:chExt cx="1622462" cy="1054600"/>
          </a:xfrm>
          <a:solidFill>
            <a:schemeClr val="accent5"/>
          </a:solidFill>
        </p:grpSpPr>
        <p:sp>
          <p:nvSpPr>
            <p:cNvPr id="11" name="Rounded Rectangle 10"/>
            <p:cNvSpPr/>
            <p:nvPr/>
          </p:nvSpPr>
          <p:spPr>
            <a:xfrm>
              <a:off x="3578206" y="2202"/>
              <a:ext cx="1622462" cy="10546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ounded Rectangle 4"/>
            <p:cNvSpPr/>
            <p:nvPr/>
          </p:nvSpPr>
          <p:spPr>
            <a:xfrm>
              <a:off x="3629687" y="53683"/>
              <a:ext cx="1519500" cy="9516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400" dirty="0" smtClean="0"/>
                <a:t>Preparation</a:t>
              </a:r>
              <a:endParaRPr lang="en-US" sz="1400" kern="1200" dirty="0"/>
            </a:p>
          </p:txBody>
        </p:sp>
      </p:grpSp>
    </p:spTree>
    <p:custDataLst>
      <p:tags r:id="rId1"/>
    </p:custDataLst>
    <p:extLst>
      <p:ext uri="{BB962C8B-B14F-4D97-AF65-F5344CB8AC3E}">
        <p14:creationId xmlns:p14="http://schemas.microsoft.com/office/powerpoint/2010/main" val="21914738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Scenario</a:t>
            </a:r>
            <a:r>
              <a:rPr lang="en-US" sz="2400" dirty="0"/>
              <a:t>:</a:t>
            </a:r>
          </a:p>
          <a:p>
            <a:pPr marL="457200" indent="-457200">
              <a:buFont typeface="Arial"/>
              <a:buChar char="•"/>
            </a:pPr>
            <a:r>
              <a:rPr lang="en-US" altLang="en-US" sz="2400" dirty="0"/>
              <a:t>One of your employees, Ralph, who is usually quite conscientious (a </a:t>
            </a:r>
            <a:r>
              <a:rPr lang="en-US" altLang="en-US" sz="2400" dirty="0" smtClean="0"/>
              <a:t>7 year </a:t>
            </a:r>
            <a:r>
              <a:rPr lang="en-US" altLang="en-US" sz="2400" dirty="0"/>
              <a:t>employee), was late for work twice the week before last, late once last week.  It is Wednesday April 9</a:t>
            </a:r>
            <a:r>
              <a:rPr lang="en-US" altLang="en-US" sz="2400" baseline="30000" dirty="0"/>
              <a:t>th</a:t>
            </a:r>
            <a:r>
              <a:rPr lang="en-US" altLang="en-US" sz="2400" dirty="0"/>
              <a:t> at 9:00am and this will be the second time this week.  Ralph’s was 15 minutes late. </a:t>
            </a:r>
            <a:r>
              <a:rPr lang="en-US" altLang="en-US" sz="2400" dirty="0" smtClean="0"/>
              <a:t>Sarah </a:t>
            </a:r>
            <a:r>
              <a:rPr lang="en-US" altLang="en-US" sz="2400" dirty="0"/>
              <a:t>was working the front desk, and rolled her eyes as he went by.  </a:t>
            </a:r>
          </a:p>
          <a:p>
            <a:r>
              <a:rPr lang="en-US" sz="2400" dirty="0" smtClean="0"/>
              <a:t>Action: </a:t>
            </a:r>
          </a:p>
          <a:p>
            <a:r>
              <a:rPr lang="en-US" sz="2400" dirty="0" smtClean="0"/>
              <a:t>Discuss possible solutions you would prepare for the meeting with Ralph</a:t>
            </a:r>
            <a:endParaRPr lang="en-US" sz="2400"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42</a:t>
            </a:fld>
            <a:endParaRPr lang="en-US" dirty="0"/>
          </a:p>
        </p:txBody>
      </p:sp>
      <p:sp>
        <p:nvSpPr>
          <p:cNvPr id="5" name="Title 4"/>
          <p:cNvSpPr>
            <a:spLocks noGrp="1"/>
          </p:cNvSpPr>
          <p:nvPr>
            <p:ph type="title"/>
          </p:nvPr>
        </p:nvSpPr>
        <p:spPr/>
        <p:txBody>
          <a:bodyPr/>
          <a:lstStyle/>
          <a:p>
            <a:r>
              <a:rPr lang="en-US" dirty="0" smtClean="0"/>
              <a:t>Exercise Two</a:t>
            </a:r>
            <a:endParaRPr lang="en-US" dirty="0"/>
          </a:p>
        </p:txBody>
      </p:sp>
    </p:spTree>
    <p:custDataLst>
      <p:tags r:id="rId1"/>
    </p:custDataLst>
    <p:extLst>
      <p:ext uri="{BB962C8B-B14F-4D97-AF65-F5344CB8AC3E}">
        <p14:creationId xmlns:p14="http://schemas.microsoft.com/office/powerpoint/2010/main" val="17248287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Sending the Request</a:t>
            </a:r>
            <a:endParaRPr lang="en-US" dirty="0"/>
          </a:p>
        </p:txBody>
      </p:sp>
      <p:sp>
        <p:nvSpPr>
          <p:cNvPr id="3" name="Content Placeholder 2"/>
          <p:cNvSpPr>
            <a:spLocks noGrp="1"/>
          </p:cNvSpPr>
          <p:nvPr>
            <p:ph sz="half" idx="2"/>
          </p:nvPr>
        </p:nvSpPr>
        <p:spPr>
          <a:xfrm>
            <a:off x="3562783" y="1371600"/>
            <a:ext cx="5245937" cy="4937760"/>
          </a:xfrm>
        </p:spPr>
        <p:txBody>
          <a:bodyPr/>
          <a:lstStyle/>
          <a:p>
            <a:r>
              <a:rPr lang="en-US" sz="2800" dirty="0" smtClean="0"/>
              <a:t>When sending the request:</a:t>
            </a:r>
          </a:p>
          <a:p>
            <a:pPr marL="457200" indent="-457200">
              <a:buFont typeface="Arial" panose="020B0604020202020204" pitchFamily="34" charset="0"/>
              <a:buChar char="•"/>
            </a:pPr>
            <a:r>
              <a:rPr lang="en-US" sz="2800" dirty="0" smtClean="0"/>
              <a:t>Keep it friendly i.e. “Could you drop by later today?”</a:t>
            </a:r>
          </a:p>
          <a:p>
            <a:pPr marL="457200" indent="-457200">
              <a:buFont typeface="Arial" panose="020B0604020202020204" pitchFamily="34" charset="0"/>
              <a:buChar char="•"/>
            </a:pPr>
            <a:r>
              <a:rPr lang="en-US" sz="2800" dirty="0" smtClean="0"/>
              <a:t>Do not provide details</a:t>
            </a:r>
          </a:p>
          <a:p>
            <a:pPr marL="457200" indent="-457200">
              <a:buFont typeface="Arial" panose="020B0604020202020204" pitchFamily="34" charset="0"/>
              <a:buChar char="•"/>
            </a:pPr>
            <a:r>
              <a:rPr lang="en-US" sz="2800" dirty="0" smtClean="0"/>
              <a:t>Do not call the person out in public</a:t>
            </a:r>
          </a:p>
          <a:p>
            <a:pPr marL="457200" indent="-457200">
              <a:buFont typeface="Arial" panose="020B0604020202020204" pitchFamily="34" charset="0"/>
              <a:buChar char="•"/>
            </a:pPr>
            <a:r>
              <a:rPr lang="en-US" sz="2800" dirty="0" smtClean="0"/>
              <a:t>Wait until you are prepared </a:t>
            </a:r>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43</a:t>
            </a:fld>
            <a:endParaRPr lang="en-US" dirty="0"/>
          </a:p>
        </p:txBody>
      </p:sp>
      <p:pic>
        <p:nvPicPr>
          <p:cNvPr id="10" name="Content Placeholder 9"/>
          <p:cNvPicPr>
            <a:picLocks noGrp="1" noChangeAspect="1"/>
          </p:cNvPicPr>
          <p:nvPr>
            <p:ph sz="half" idx="12"/>
          </p:nvPr>
        </p:nvPicPr>
        <p:blipFill rotWithShape="1">
          <a:blip r:embed="rId4">
            <a:lum bright="-5000" contrast="-1000"/>
            <a:extLst>
              <a:ext uri="{28A0092B-C50C-407E-A947-70E740481C1C}">
                <a14:useLocalDpi xmlns:a14="http://schemas.microsoft.com/office/drawing/2010/main" val="0"/>
              </a:ext>
            </a:extLst>
          </a:blip>
          <a:srcRect r="7939"/>
          <a:stretch/>
        </p:blipFill>
        <p:spPr>
          <a:xfrm>
            <a:off x="304800" y="1439201"/>
            <a:ext cx="2960914" cy="4288366"/>
          </a:xfrm>
        </p:spPr>
      </p:pic>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grpSp>
        <p:nvGrpSpPr>
          <p:cNvPr id="11" name="Group 10"/>
          <p:cNvGrpSpPr/>
          <p:nvPr/>
        </p:nvGrpSpPr>
        <p:grpSpPr>
          <a:xfrm>
            <a:off x="7646670" y="5703570"/>
            <a:ext cx="1314450" cy="491582"/>
            <a:chOff x="3578206" y="2202"/>
            <a:chExt cx="1622462" cy="1054600"/>
          </a:xfrm>
          <a:solidFill>
            <a:schemeClr val="accent5"/>
          </a:solidFill>
        </p:grpSpPr>
        <p:sp>
          <p:nvSpPr>
            <p:cNvPr id="12" name="Rounded Rectangle 11"/>
            <p:cNvSpPr/>
            <p:nvPr/>
          </p:nvSpPr>
          <p:spPr>
            <a:xfrm>
              <a:off x="3578206" y="2202"/>
              <a:ext cx="1622462" cy="10546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ounded Rectangle 4"/>
            <p:cNvSpPr/>
            <p:nvPr/>
          </p:nvSpPr>
          <p:spPr>
            <a:xfrm>
              <a:off x="3629687" y="53683"/>
              <a:ext cx="1519500" cy="9516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400" dirty="0" smtClean="0"/>
                <a:t>Preparation</a:t>
              </a:r>
              <a:endParaRPr lang="en-US" sz="1400" kern="1200" dirty="0"/>
            </a:p>
          </p:txBody>
        </p:sp>
      </p:grpSp>
    </p:spTree>
    <p:custDataLst>
      <p:tags r:id="rId1"/>
    </p:custDataLst>
    <p:extLst>
      <p:ext uri="{BB962C8B-B14F-4D97-AF65-F5344CB8AC3E}">
        <p14:creationId xmlns:p14="http://schemas.microsoft.com/office/powerpoint/2010/main" val="21075342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 </a:t>
            </a:r>
            <a:endParaRPr lang="en-US" dirty="0"/>
          </a:p>
        </p:txBody>
      </p:sp>
      <p:sp>
        <p:nvSpPr>
          <p:cNvPr id="3" name="Content Placeholder 2"/>
          <p:cNvSpPr>
            <a:spLocks noGrp="1"/>
          </p:cNvSpPr>
          <p:nvPr>
            <p:ph sz="half" idx="2"/>
          </p:nvPr>
        </p:nvSpPr>
        <p:spPr>
          <a:xfrm>
            <a:off x="304801" y="1371600"/>
            <a:ext cx="8503920" cy="4937760"/>
          </a:xfrm>
        </p:spPr>
        <p:txBody>
          <a:bodyPr/>
          <a:lstStyle/>
          <a:p>
            <a:r>
              <a:rPr lang="en-US" dirty="0" smtClean="0"/>
              <a:t>Examples of documentation include:</a:t>
            </a:r>
          </a:p>
          <a:p>
            <a:pPr marL="457200" indent="-457200">
              <a:buFont typeface="Arial" panose="020B0604020202020204" pitchFamily="34" charset="0"/>
              <a:buChar char="•"/>
            </a:pPr>
            <a:r>
              <a:rPr lang="en-US" dirty="0" smtClean="0"/>
              <a:t>State Personnel Board Rules</a:t>
            </a:r>
          </a:p>
          <a:p>
            <a:pPr marL="457200" indent="-457200">
              <a:buFont typeface="Arial" panose="020B0604020202020204" pitchFamily="34" charset="0"/>
              <a:buChar char="•"/>
            </a:pPr>
            <a:r>
              <a:rPr lang="en-US" dirty="0" smtClean="0"/>
              <a:t>CDOT Policy and Procedural Directives</a:t>
            </a:r>
          </a:p>
          <a:p>
            <a:pPr marL="457200" indent="-457200">
              <a:buFont typeface="Arial" panose="020B0604020202020204" pitchFamily="34" charset="0"/>
              <a:buChar char="•"/>
            </a:pPr>
            <a:r>
              <a:rPr lang="en-US" dirty="0" smtClean="0"/>
              <a:t>Position Descriptions</a:t>
            </a:r>
          </a:p>
          <a:p>
            <a:pPr marL="457200" indent="-457200">
              <a:buFont typeface="Arial" panose="020B0604020202020204" pitchFamily="34" charset="0"/>
              <a:buChar char="•"/>
            </a:pPr>
            <a:r>
              <a:rPr lang="en-US" dirty="0"/>
              <a:t>Work aids and documents created by you and your team</a:t>
            </a:r>
          </a:p>
          <a:p>
            <a:pPr marL="457200" indent="-457200">
              <a:buFont typeface="Arial" panose="020B0604020202020204" pitchFamily="34" charset="0"/>
              <a:buChar char="•"/>
            </a:pPr>
            <a:r>
              <a:rPr lang="en-US" dirty="0" smtClean="0"/>
              <a:t>Employee goals in SuccessFactors</a:t>
            </a:r>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44</a:t>
            </a:fld>
            <a:endParaRPr lang="en-US" dirty="0"/>
          </a:p>
        </p:txBody>
      </p:sp>
      <p:pic>
        <p:nvPicPr>
          <p:cNvPr id="7" name="Content Placeholder 6"/>
          <p:cNvPicPr>
            <a:picLocks noGrp="1" noChangeAspect="1"/>
          </p:cNvPicPr>
          <p:nvPr>
            <p:ph sz="half" idx="12"/>
          </p:nvPr>
        </p:nvPicPr>
        <p:blipFill>
          <a:blip r:embed="rId4" cstate="print">
            <a:extLst>
              <a:ext uri="{28A0092B-C50C-407E-A947-70E740481C1C}">
                <a14:useLocalDpi xmlns:a14="http://schemas.microsoft.com/office/drawing/2010/main" val="0"/>
              </a:ext>
            </a:extLst>
          </a:blip>
          <a:stretch>
            <a:fillRect/>
          </a:stretch>
        </p:blipFill>
        <p:spPr>
          <a:xfrm>
            <a:off x="6906126" y="4520922"/>
            <a:ext cx="1902594" cy="1788438"/>
          </a:xfrm>
        </p:spPr>
      </p:pic>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1169407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 Difficult Conversations</a:t>
            </a:r>
            <a:endParaRPr lang="en-US" dirty="0"/>
          </a:p>
        </p:txBody>
      </p:sp>
      <p:sp>
        <p:nvSpPr>
          <p:cNvPr id="3" name="Content Placeholder 2"/>
          <p:cNvSpPr>
            <a:spLocks noGrp="1"/>
          </p:cNvSpPr>
          <p:nvPr>
            <p:ph sz="half" idx="2"/>
          </p:nvPr>
        </p:nvSpPr>
        <p:spPr>
          <a:xfrm>
            <a:off x="304800" y="1371600"/>
            <a:ext cx="8503920" cy="4937760"/>
          </a:xfrm>
        </p:spPr>
        <p:txBody>
          <a:bodyPr/>
          <a:lstStyle/>
          <a:p>
            <a:r>
              <a:rPr lang="en-US" sz="2800" dirty="0" smtClean="0"/>
              <a:t>To prepare for the conversation think </a:t>
            </a:r>
            <a:r>
              <a:rPr lang="en-US" sz="2800" dirty="0"/>
              <a:t>about </a:t>
            </a:r>
            <a:r>
              <a:rPr lang="en-US" sz="2800" dirty="0" smtClean="0"/>
              <a:t>:</a:t>
            </a:r>
          </a:p>
          <a:p>
            <a:pPr marL="457200" indent="-457200">
              <a:buFont typeface="Arial" panose="020B0604020202020204" pitchFamily="34" charset="0"/>
              <a:buChar char="•"/>
            </a:pPr>
            <a:r>
              <a:rPr lang="en-US" sz="2800" dirty="0" smtClean="0"/>
              <a:t>“Buttons” you might push</a:t>
            </a:r>
          </a:p>
          <a:p>
            <a:pPr marL="1200150" lvl="1" indent="-457200">
              <a:buFont typeface="Arial" panose="020B0604020202020204" pitchFamily="34" charset="0"/>
              <a:buChar char="•"/>
            </a:pPr>
            <a:r>
              <a:rPr lang="en-US" sz="2000" dirty="0"/>
              <a:t>Identify buttons and plans to avoid them</a:t>
            </a:r>
          </a:p>
          <a:p>
            <a:pPr marL="457200" indent="-457200">
              <a:buFont typeface="Arial" panose="020B0604020202020204" pitchFamily="34" charset="0"/>
              <a:buChar char="•"/>
            </a:pPr>
            <a:r>
              <a:rPr lang="en-US" sz="2800" dirty="0" smtClean="0"/>
              <a:t>Don’t assume </a:t>
            </a:r>
          </a:p>
          <a:p>
            <a:pPr marL="1200150" lvl="1" indent="-457200">
              <a:buFont typeface="Arial" panose="020B0604020202020204" pitchFamily="34" charset="0"/>
              <a:buChar char="•"/>
            </a:pPr>
            <a:r>
              <a:rPr lang="en-US" sz="2000" dirty="0" smtClean="0"/>
              <a:t>Ask questions instead on acting on assumptions</a:t>
            </a:r>
          </a:p>
          <a:p>
            <a:pPr marL="457200" indent="-457200">
              <a:buFont typeface="Arial" panose="020B0604020202020204" pitchFamily="34" charset="0"/>
              <a:buChar char="•"/>
            </a:pPr>
            <a:r>
              <a:rPr lang="en-US" sz="2800" dirty="0" smtClean="0"/>
              <a:t>Check your attitude towards the conversation</a:t>
            </a:r>
          </a:p>
          <a:p>
            <a:pPr marL="1200150" lvl="1" indent="-457200">
              <a:buFont typeface="Arial" panose="020B0604020202020204" pitchFamily="34" charset="0"/>
              <a:buChar char="•"/>
            </a:pPr>
            <a:r>
              <a:rPr lang="en-US" sz="2000" dirty="0" smtClean="0"/>
              <a:t>Is there something in your actions that is going to cause the employee to react</a:t>
            </a:r>
          </a:p>
          <a:p>
            <a:pPr marL="1200150" lvl="1" indent="-457200">
              <a:buFont typeface="Arial" panose="020B0604020202020204" pitchFamily="34" charset="0"/>
              <a:buChar char="•"/>
            </a:pPr>
            <a:r>
              <a:rPr lang="en-US" sz="2000" dirty="0" smtClean="0"/>
              <a:t>Be positive and solution oriented</a:t>
            </a:r>
          </a:p>
          <a:p>
            <a:pPr marL="457200" indent="-457200">
              <a:buFont typeface="Arial" panose="020B0604020202020204" pitchFamily="34" charset="0"/>
              <a:buChar char="•"/>
            </a:pPr>
            <a:r>
              <a:rPr lang="en-US" sz="2400" dirty="0" smtClean="0"/>
              <a:t>Reframe the “opponent” as a partner</a:t>
            </a:r>
          </a:p>
          <a:p>
            <a:pPr marL="1200150" lvl="1" indent="-457200">
              <a:buFont typeface="Arial" panose="020B0604020202020204" pitchFamily="34" charset="0"/>
              <a:buChar char="•"/>
            </a:pPr>
            <a:r>
              <a:rPr lang="en-US" sz="2000" dirty="0" smtClean="0"/>
              <a:t>Do not think of the employee as your opponent </a:t>
            </a:r>
            <a:endParaRPr lang="en-US" sz="2000" dirty="0"/>
          </a:p>
          <a:p>
            <a:pPr marL="1200150" lvl="1" indent="-457200">
              <a:buFont typeface="Arial" panose="020B0604020202020204" pitchFamily="34" charset="0"/>
              <a:buChar char="•"/>
            </a:pPr>
            <a:endParaRPr lang="en-US" sz="2400" dirty="0" smtClean="0"/>
          </a:p>
          <a:p>
            <a:pPr marL="457200" indent="-457200">
              <a:buFont typeface="Arial" panose="020B0604020202020204" pitchFamily="34" charset="0"/>
              <a:buChar char="•"/>
            </a:pPr>
            <a:endParaRPr lang="en-US" sz="28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45</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grpSp>
        <p:nvGrpSpPr>
          <p:cNvPr id="7" name="Group 6"/>
          <p:cNvGrpSpPr/>
          <p:nvPr/>
        </p:nvGrpSpPr>
        <p:grpSpPr>
          <a:xfrm>
            <a:off x="7646670" y="5703570"/>
            <a:ext cx="1314450" cy="491582"/>
            <a:chOff x="3578206" y="2202"/>
            <a:chExt cx="1622462" cy="1054600"/>
          </a:xfrm>
          <a:solidFill>
            <a:schemeClr val="accent3"/>
          </a:solidFill>
        </p:grpSpPr>
        <p:sp>
          <p:nvSpPr>
            <p:cNvPr id="8" name="Rounded Rectangle 7"/>
            <p:cNvSpPr/>
            <p:nvPr/>
          </p:nvSpPr>
          <p:spPr>
            <a:xfrm>
              <a:off x="3578206" y="2202"/>
              <a:ext cx="1622462" cy="10546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ounded Rectangle 4"/>
            <p:cNvSpPr/>
            <p:nvPr/>
          </p:nvSpPr>
          <p:spPr>
            <a:xfrm>
              <a:off x="3629687" y="53683"/>
              <a:ext cx="1519500" cy="9516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400" kern="1200" dirty="0" smtClean="0"/>
                <a:t>Session</a:t>
              </a:r>
              <a:endParaRPr lang="en-US" sz="1400" kern="1200" dirty="0"/>
            </a:p>
          </p:txBody>
        </p:sp>
      </p:grpSp>
    </p:spTree>
    <p:custDataLst>
      <p:tags r:id="rId1"/>
    </p:custDataLst>
    <p:extLst>
      <p:ext uri="{BB962C8B-B14F-4D97-AF65-F5344CB8AC3E}">
        <p14:creationId xmlns:p14="http://schemas.microsoft.com/office/powerpoint/2010/main" val="16922618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 Difficult Conversations</a:t>
            </a:r>
            <a:endParaRPr lang="en-US" dirty="0"/>
          </a:p>
        </p:txBody>
      </p:sp>
      <p:sp>
        <p:nvSpPr>
          <p:cNvPr id="3" name="Content Placeholder 2"/>
          <p:cNvSpPr>
            <a:spLocks noGrp="1"/>
          </p:cNvSpPr>
          <p:nvPr>
            <p:ph sz="half" idx="2"/>
          </p:nvPr>
        </p:nvSpPr>
        <p:spPr>
          <a:xfrm>
            <a:off x="304800" y="1371600"/>
            <a:ext cx="8503920" cy="4937760"/>
          </a:xfrm>
        </p:spPr>
        <p:txBody>
          <a:bodyPr/>
          <a:lstStyle/>
          <a:p>
            <a:r>
              <a:rPr lang="en-US" sz="2800" dirty="0" smtClean="0"/>
              <a:t>To prepare for the conversation think </a:t>
            </a:r>
            <a:r>
              <a:rPr lang="en-US" sz="2800" dirty="0"/>
              <a:t>about </a:t>
            </a:r>
            <a:r>
              <a:rPr lang="en-US" sz="2800" dirty="0" smtClean="0"/>
              <a:t>:</a:t>
            </a:r>
          </a:p>
          <a:p>
            <a:pPr marL="457200" indent="-457200">
              <a:buFont typeface="Arial" panose="020B0604020202020204" pitchFamily="34" charset="0"/>
              <a:buChar char="•"/>
            </a:pPr>
            <a:r>
              <a:rPr lang="en-US" sz="2800" dirty="0" smtClean="0"/>
              <a:t>“Buttons” you might push</a:t>
            </a:r>
          </a:p>
          <a:p>
            <a:pPr marL="1200150" lvl="1" indent="-457200">
              <a:buFont typeface="Arial" panose="020B0604020202020204" pitchFamily="34" charset="0"/>
              <a:buChar char="•"/>
            </a:pPr>
            <a:r>
              <a:rPr lang="en-US" sz="2000" dirty="0"/>
              <a:t>Identify buttons and plans to avoid them</a:t>
            </a:r>
          </a:p>
          <a:p>
            <a:pPr marL="457200" indent="-457200">
              <a:buFont typeface="Arial" panose="020B0604020202020204" pitchFamily="34" charset="0"/>
              <a:buChar char="•"/>
            </a:pPr>
            <a:r>
              <a:rPr lang="en-US" sz="2800" dirty="0" smtClean="0"/>
              <a:t>Don’t assume </a:t>
            </a:r>
          </a:p>
          <a:p>
            <a:pPr marL="1200150" lvl="1" indent="-457200">
              <a:buFont typeface="Arial" panose="020B0604020202020204" pitchFamily="34" charset="0"/>
              <a:buChar char="•"/>
            </a:pPr>
            <a:r>
              <a:rPr lang="en-US" sz="2000" dirty="0" smtClean="0"/>
              <a:t>Ask questions instead on acting on assumptions</a:t>
            </a:r>
          </a:p>
          <a:p>
            <a:pPr marL="457200" indent="-457200">
              <a:buFont typeface="Arial" panose="020B0604020202020204" pitchFamily="34" charset="0"/>
              <a:buChar char="•"/>
            </a:pPr>
            <a:r>
              <a:rPr lang="en-US" sz="2800" dirty="0" smtClean="0"/>
              <a:t>Check your attitude towards the conversation</a:t>
            </a:r>
          </a:p>
          <a:p>
            <a:pPr marL="1200150" lvl="1" indent="-457200">
              <a:buFont typeface="Arial" panose="020B0604020202020204" pitchFamily="34" charset="0"/>
              <a:buChar char="•"/>
            </a:pPr>
            <a:r>
              <a:rPr lang="en-US" sz="2000" dirty="0" smtClean="0"/>
              <a:t>Is there something in your actions that is going to cause the employee to react</a:t>
            </a:r>
          </a:p>
          <a:p>
            <a:pPr marL="1200150" lvl="1" indent="-457200">
              <a:buFont typeface="Arial" panose="020B0604020202020204" pitchFamily="34" charset="0"/>
              <a:buChar char="•"/>
            </a:pPr>
            <a:r>
              <a:rPr lang="en-US" sz="2000" dirty="0" smtClean="0"/>
              <a:t>Be positive and solution oriented</a:t>
            </a:r>
          </a:p>
          <a:p>
            <a:pPr marL="457200" indent="-457200">
              <a:buFont typeface="Arial" panose="020B0604020202020204" pitchFamily="34" charset="0"/>
              <a:buChar char="•"/>
            </a:pPr>
            <a:r>
              <a:rPr lang="en-US" sz="2400" dirty="0" smtClean="0"/>
              <a:t>Reframe the “opponent” as a partner</a:t>
            </a:r>
          </a:p>
          <a:p>
            <a:pPr marL="1200150" lvl="1" indent="-457200">
              <a:buFont typeface="Arial" panose="020B0604020202020204" pitchFamily="34" charset="0"/>
              <a:buChar char="•"/>
            </a:pPr>
            <a:r>
              <a:rPr lang="en-US" sz="2000" dirty="0" smtClean="0"/>
              <a:t>Do not think of the employee as your opponent </a:t>
            </a:r>
            <a:endParaRPr lang="en-US" sz="2000" dirty="0"/>
          </a:p>
          <a:p>
            <a:pPr marL="1200150" lvl="1" indent="-457200">
              <a:buFont typeface="Arial" panose="020B0604020202020204" pitchFamily="34" charset="0"/>
              <a:buChar char="•"/>
            </a:pPr>
            <a:endParaRPr lang="en-US" sz="2400" dirty="0" smtClean="0"/>
          </a:p>
          <a:p>
            <a:pPr marL="457200" indent="-457200">
              <a:buFont typeface="Arial" panose="020B0604020202020204" pitchFamily="34" charset="0"/>
              <a:buChar char="•"/>
            </a:pPr>
            <a:endParaRPr lang="en-US" sz="28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46</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grpSp>
        <p:nvGrpSpPr>
          <p:cNvPr id="7" name="Group 6"/>
          <p:cNvGrpSpPr/>
          <p:nvPr/>
        </p:nvGrpSpPr>
        <p:grpSpPr>
          <a:xfrm>
            <a:off x="7646670" y="5703570"/>
            <a:ext cx="1314450" cy="491582"/>
            <a:chOff x="3578206" y="2202"/>
            <a:chExt cx="1622462" cy="1054600"/>
          </a:xfrm>
          <a:solidFill>
            <a:schemeClr val="accent3"/>
          </a:solidFill>
        </p:grpSpPr>
        <p:sp>
          <p:nvSpPr>
            <p:cNvPr id="8" name="Rounded Rectangle 7"/>
            <p:cNvSpPr/>
            <p:nvPr/>
          </p:nvSpPr>
          <p:spPr>
            <a:xfrm>
              <a:off x="3578206" y="2202"/>
              <a:ext cx="1622462" cy="10546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ounded Rectangle 4"/>
            <p:cNvSpPr/>
            <p:nvPr/>
          </p:nvSpPr>
          <p:spPr>
            <a:xfrm>
              <a:off x="3629687" y="53683"/>
              <a:ext cx="1519500" cy="9516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400" kern="1200" dirty="0" smtClean="0"/>
                <a:t>Session</a:t>
              </a:r>
              <a:endParaRPr lang="en-US" sz="1400" kern="1200" dirty="0"/>
            </a:p>
          </p:txBody>
        </p:sp>
      </p:grpSp>
    </p:spTree>
    <p:custDataLst>
      <p:tags r:id="rId1"/>
    </p:custDataLst>
    <p:extLst>
      <p:ext uri="{BB962C8B-B14F-4D97-AF65-F5344CB8AC3E}">
        <p14:creationId xmlns:p14="http://schemas.microsoft.com/office/powerpoint/2010/main" val="4150743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z="3600" dirty="0" smtClean="0"/>
              <a:t>Using Your W.I.T.S to Discuss Behavior</a:t>
            </a:r>
            <a:endParaRPr lang="en-US" sz="3600" dirty="0"/>
          </a:p>
        </p:txBody>
      </p:sp>
      <p:sp>
        <p:nvSpPr>
          <p:cNvPr id="2" name="Content Placeholder 1"/>
          <p:cNvSpPr>
            <a:spLocks noGrp="1"/>
          </p:cNvSpPr>
          <p:nvPr>
            <p:ph sz="half" idx="2"/>
          </p:nvPr>
        </p:nvSpPr>
        <p:spPr/>
        <p:txBody>
          <a:bodyPr/>
          <a:lstStyle/>
          <a:p>
            <a:r>
              <a:rPr lang="en-US" sz="2400" dirty="0" smtClean="0"/>
              <a:t>When Communicating the behavior:</a:t>
            </a:r>
          </a:p>
          <a:p>
            <a:pPr marL="457200" indent="-457200">
              <a:buFont typeface="Arial" panose="020B0604020202020204" pitchFamily="34" charset="0"/>
              <a:buChar char="•"/>
            </a:pPr>
            <a:r>
              <a:rPr lang="en-US" sz="2400" b="1" dirty="0" smtClean="0"/>
              <a:t>Why</a:t>
            </a:r>
            <a:r>
              <a:rPr lang="en-US" sz="2400" dirty="0" smtClean="0"/>
              <a:t> – Provide context on how the behavior impacts others at CDOT</a:t>
            </a:r>
          </a:p>
          <a:p>
            <a:pPr marL="457200" indent="-457200">
              <a:buFont typeface="Arial" panose="020B0604020202020204" pitchFamily="34" charset="0"/>
              <a:buChar char="•"/>
            </a:pPr>
            <a:r>
              <a:rPr lang="en-US" sz="2400" b="1" dirty="0" smtClean="0"/>
              <a:t>Immediate</a:t>
            </a:r>
            <a:r>
              <a:rPr lang="en-US" sz="2400" dirty="0" smtClean="0"/>
              <a:t> – Keep the feedback as close to the event as possible</a:t>
            </a:r>
          </a:p>
          <a:p>
            <a:pPr marL="457200" indent="-457200">
              <a:buFont typeface="Arial" panose="020B0604020202020204" pitchFamily="34" charset="0"/>
              <a:buChar char="•"/>
            </a:pPr>
            <a:r>
              <a:rPr lang="en-US" sz="2400" b="1" dirty="0" smtClean="0"/>
              <a:t>Think Small  </a:t>
            </a:r>
            <a:r>
              <a:rPr lang="en-US" sz="2400" dirty="0" smtClean="0"/>
              <a:t>-  Think about the chain of events that leads to success or failure</a:t>
            </a:r>
          </a:p>
          <a:p>
            <a:pPr marL="457200" indent="-457200">
              <a:buFont typeface="Arial" panose="020B0604020202020204" pitchFamily="34" charset="0"/>
              <a:buChar char="•"/>
            </a:pPr>
            <a:r>
              <a:rPr lang="en-US" sz="2400" b="1" dirty="0" smtClean="0"/>
              <a:t>Specific</a:t>
            </a:r>
            <a:r>
              <a:rPr lang="en-US" sz="2400" dirty="0" smtClean="0"/>
              <a:t> – Do not make your employees guess about behavior, explain in detail what is needed</a:t>
            </a:r>
            <a:endParaRPr lang="en-US" sz="24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47</a:t>
            </a:fld>
            <a:endParaRPr lang="en-US" dirty="0"/>
          </a:p>
        </p:txBody>
      </p:sp>
      <p:pic>
        <p:nvPicPr>
          <p:cNvPr id="5" name="Content Placeholder 4"/>
          <p:cNvPicPr>
            <a:picLocks noGrp="1" noChangeAspect="1"/>
          </p:cNvPicPr>
          <p:nvPr>
            <p:ph sz="half" idx="12"/>
          </p:nvPr>
        </p:nvPicPr>
        <p:blipFill>
          <a:blip r:embed="rId4" cstate="print">
            <a:extLst>
              <a:ext uri="{28A0092B-C50C-407E-A947-70E740481C1C}">
                <a14:useLocalDpi xmlns:a14="http://schemas.microsoft.com/office/drawing/2010/main" val="0"/>
              </a:ext>
            </a:extLst>
          </a:blip>
          <a:stretch>
            <a:fillRect/>
          </a:stretch>
        </p:blipFill>
        <p:spPr>
          <a:xfrm>
            <a:off x="5592763" y="1529542"/>
            <a:ext cx="3216275" cy="4012830"/>
          </a:xfrm>
        </p:spPr>
      </p:pic>
      <p:sp>
        <p:nvSpPr>
          <p:cNvPr id="11" name="Footer Placeholder 2"/>
          <p:cNvSpPr>
            <a:spLocks noGrp="1"/>
          </p:cNvSpPr>
          <p:nvPr>
            <p:ph type="ftr" sz="quarter" idx="10"/>
          </p:nvPr>
        </p:nvSpPr>
        <p:spPr>
          <a:xfrm>
            <a:off x="182880" y="6356350"/>
            <a:ext cx="6351270" cy="365125"/>
          </a:xfrm>
        </p:spPr>
        <p:txBody>
          <a:bodyPr/>
          <a:lstStyle/>
          <a:p>
            <a:pPr>
              <a:tabLst>
                <a:tab pos="5998464" algn="r"/>
              </a:tabLst>
              <a:defRPr/>
            </a:pPr>
            <a:r>
              <a:rPr lang="en-US" dirty="0" smtClean="0"/>
              <a:t>Colorado Department of Transportation	</a:t>
            </a:r>
            <a:endParaRPr lang="en-US" dirty="0"/>
          </a:p>
        </p:txBody>
      </p:sp>
      <p:grpSp>
        <p:nvGrpSpPr>
          <p:cNvPr id="13" name="Group 12"/>
          <p:cNvGrpSpPr/>
          <p:nvPr/>
        </p:nvGrpSpPr>
        <p:grpSpPr>
          <a:xfrm>
            <a:off x="7646670" y="5703570"/>
            <a:ext cx="1314450" cy="491582"/>
            <a:chOff x="3578206" y="2202"/>
            <a:chExt cx="1622462" cy="1054600"/>
          </a:xfrm>
          <a:solidFill>
            <a:schemeClr val="accent3"/>
          </a:solidFill>
        </p:grpSpPr>
        <p:sp>
          <p:nvSpPr>
            <p:cNvPr id="14" name="Rounded Rectangle 13"/>
            <p:cNvSpPr/>
            <p:nvPr/>
          </p:nvSpPr>
          <p:spPr>
            <a:xfrm>
              <a:off x="3578206" y="2202"/>
              <a:ext cx="1622462" cy="10546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ounded Rectangle 4"/>
            <p:cNvSpPr/>
            <p:nvPr/>
          </p:nvSpPr>
          <p:spPr>
            <a:xfrm>
              <a:off x="3629687" y="53683"/>
              <a:ext cx="1519500" cy="9516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400" kern="1200" dirty="0" smtClean="0"/>
                <a:t>Session</a:t>
              </a:r>
              <a:endParaRPr lang="en-US" sz="1400" kern="1200" dirty="0"/>
            </a:p>
          </p:txBody>
        </p:sp>
      </p:grpSp>
    </p:spTree>
    <p:custDataLst>
      <p:tags r:id="rId1"/>
    </p:custDataLst>
    <p:extLst>
      <p:ext uri="{BB962C8B-B14F-4D97-AF65-F5344CB8AC3E}">
        <p14:creationId xmlns:p14="http://schemas.microsoft.com/office/powerpoint/2010/main" val="33565138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Scenario:</a:t>
            </a:r>
          </a:p>
          <a:p>
            <a:pPr marL="457200" indent="-457200">
              <a:buFont typeface="Arial"/>
              <a:buChar char="•"/>
            </a:pPr>
            <a:r>
              <a:rPr lang="en-US" altLang="en-US" sz="2400" dirty="0"/>
              <a:t>One of your employees, Ralph, who is usually quite conscientious (a </a:t>
            </a:r>
            <a:r>
              <a:rPr lang="en-US" altLang="en-US" sz="2400" dirty="0" smtClean="0"/>
              <a:t>7 year </a:t>
            </a:r>
            <a:r>
              <a:rPr lang="en-US" altLang="en-US" sz="2400" dirty="0"/>
              <a:t>employee), was late for work twice week before last, late once last week, and it is Wednesday morning and this will be the second time this week.  Ralph’s tardiness is usually 10-15 minutes. </a:t>
            </a:r>
            <a:r>
              <a:rPr lang="en-US" altLang="en-US" sz="2400" dirty="0" smtClean="0"/>
              <a:t>Sarah was working the front desk, and rolled her eyes as he went by.  </a:t>
            </a:r>
          </a:p>
          <a:p>
            <a:r>
              <a:rPr lang="en-US" sz="2400" dirty="0" smtClean="0"/>
              <a:t>Action: </a:t>
            </a:r>
          </a:p>
          <a:p>
            <a:r>
              <a:rPr lang="en-US" sz="2400" dirty="0" smtClean="0"/>
              <a:t>Discuss possible solutions you would prepare for the meeting with Ralph</a:t>
            </a:r>
            <a:endParaRPr lang="en-US" sz="2400"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48</a:t>
            </a:fld>
            <a:endParaRPr lang="en-US" dirty="0"/>
          </a:p>
        </p:txBody>
      </p:sp>
      <p:sp>
        <p:nvSpPr>
          <p:cNvPr id="5" name="Title 4"/>
          <p:cNvSpPr>
            <a:spLocks noGrp="1"/>
          </p:cNvSpPr>
          <p:nvPr>
            <p:ph type="title"/>
          </p:nvPr>
        </p:nvSpPr>
        <p:spPr/>
        <p:txBody>
          <a:bodyPr/>
          <a:lstStyle/>
          <a:p>
            <a:r>
              <a:rPr lang="en-US" dirty="0" smtClean="0"/>
              <a:t>Exercise Three</a:t>
            </a:r>
            <a:endParaRPr lang="en-US" dirty="0"/>
          </a:p>
        </p:txBody>
      </p:sp>
    </p:spTree>
    <p:custDataLst>
      <p:tags r:id="rId1"/>
    </p:custDataLst>
    <p:extLst>
      <p:ext uri="{BB962C8B-B14F-4D97-AF65-F5344CB8AC3E}">
        <p14:creationId xmlns:p14="http://schemas.microsoft.com/office/powerpoint/2010/main" val="19351597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Scenario:</a:t>
            </a:r>
          </a:p>
          <a:p>
            <a:pPr marL="457200" indent="-457200">
              <a:buFont typeface="Arial"/>
              <a:buChar char="•"/>
            </a:pPr>
            <a:r>
              <a:rPr lang="en-US" altLang="en-US" sz="2400" dirty="0"/>
              <a:t>One of your employees, Ralph, who is usually quite conscientious (a </a:t>
            </a:r>
            <a:r>
              <a:rPr lang="en-US" altLang="en-US" sz="2400" dirty="0" smtClean="0"/>
              <a:t>7 year </a:t>
            </a:r>
            <a:r>
              <a:rPr lang="en-US" altLang="en-US" sz="2400" dirty="0"/>
              <a:t>employee), was late for work twice week before last, late once last week, and it is Wednesday morning and this will be the second time this week.  Ralph’s tardiness is usually 10-15 minutes. </a:t>
            </a:r>
            <a:r>
              <a:rPr lang="en-US" altLang="en-US" sz="2400" dirty="0" smtClean="0"/>
              <a:t>Sarah was working the front desk, and rolled her eyes as he went by.  </a:t>
            </a:r>
          </a:p>
          <a:p>
            <a:r>
              <a:rPr lang="en-US" sz="2400" dirty="0" smtClean="0"/>
              <a:t>Action: </a:t>
            </a:r>
          </a:p>
          <a:p>
            <a:r>
              <a:rPr lang="en-US" sz="2400" dirty="0" smtClean="0"/>
              <a:t>Discuss possible solutions you would prepare for the meeting with Ralph</a:t>
            </a:r>
            <a:endParaRPr lang="en-US" sz="2400"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49</a:t>
            </a:fld>
            <a:endParaRPr lang="en-US" dirty="0"/>
          </a:p>
        </p:txBody>
      </p:sp>
      <p:sp>
        <p:nvSpPr>
          <p:cNvPr id="5" name="Title 4"/>
          <p:cNvSpPr>
            <a:spLocks noGrp="1"/>
          </p:cNvSpPr>
          <p:nvPr>
            <p:ph type="title"/>
          </p:nvPr>
        </p:nvSpPr>
        <p:spPr/>
        <p:txBody>
          <a:bodyPr/>
          <a:lstStyle/>
          <a:p>
            <a:r>
              <a:rPr lang="en-US" dirty="0" smtClean="0"/>
              <a:t>Exercise Three</a:t>
            </a:r>
            <a:endParaRPr lang="en-US" dirty="0"/>
          </a:p>
        </p:txBody>
      </p:sp>
    </p:spTree>
    <p:custDataLst>
      <p:tags r:id="rId1"/>
    </p:custDataLst>
    <p:extLst>
      <p:ext uri="{BB962C8B-B14F-4D97-AF65-F5344CB8AC3E}">
        <p14:creationId xmlns:p14="http://schemas.microsoft.com/office/powerpoint/2010/main" val="2374435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4"/>
          <p:cNvSpPr>
            <a:spLocks noGrp="1"/>
          </p:cNvSpPr>
          <p:nvPr>
            <p:ph idx="1"/>
          </p:nvPr>
        </p:nvSpPr>
        <p:spPr/>
        <p:txBody>
          <a:bodyPr/>
          <a:lstStyle/>
          <a:p>
            <a:pPr marL="0" indent="0">
              <a:buNone/>
            </a:pPr>
            <a:r>
              <a:rPr lang="en-US" sz="2800" dirty="0" smtClean="0"/>
              <a:t>At the end of this course, you should be able to:</a:t>
            </a:r>
            <a:endParaRPr lang="en-US" sz="2400" dirty="0" smtClean="0"/>
          </a:p>
          <a:p>
            <a:pPr marL="457200" lvl="0" indent="-457200">
              <a:buFont typeface="Arial" panose="020B0604020202020204" pitchFamily="34" charset="0"/>
              <a:buChar char="•"/>
            </a:pPr>
            <a:r>
              <a:rPr lang="en-US" sz="2400" dirty="0"/>
              <a:t>Describe the process of </a:t>
            </a:r>
            <a:r>
              <a:rPr lang="en-US" sz="2400" dirty="0" smtClean="0"/>
              <a:t>Progressive Discipline</a:t>
            </a:r>
            <a:endParaRPr lang="en-US" sz="2400" dirty="0"/>
          </a:p>
          <a:p>
            <a:pPr marL="457200" lvl="0" indent="-457200">
              <a:buFont typeface="Arial" panose="020B0604020202020204" pitchFamily="34" charset="0"/>
              <a:buChar char="•"/>
            </a:pPr>
            <a:r>
              <a:rPr lang="en-US" sz="2400" dirty="0"/>
              <a:t>Identify how to resolve performance issues at the lowest possible level to improve employee performance</a:t>
            </a:r>
          </a:p>
          <a:p>
            <a:pPr marL="457200" lvl="0" indent="-457200">
              <a:buFont typeface="Arial" panose="020B0604020202020204" pitchFamily="34" charset="0"/>
              <a:buChar char="•"/>
            </a:pPr>
            <a:r>
              <a:rPr lang="en-US" sz="2400" dirty="0"/>
              <a:t>Understand the connection </a:t>
            </a:r>
            <a:r>
              <a:rPr lang="en-US" sz="2400" dirty="0" smtClean="0"/>
              <a:t>between </a:t>
            </a:r>
            <a:r>
              <a:rPr lang="en-US" sz="2400" dirty="0"/>
              <a:t>p</a:t>
            </a:r>
            <a:r>
              <a:rPr lang="en-US" sz="2400" dirty="0" smtClean="0"/>
              <a:t>erformance </a:t>
            </a:r>
            <a:r>
              <a:rPr lang="en-US" sz="2400" dirty="0"/>
              <a:t>m</a:t>
            </a:r>
            <a:r>
              <a:rPr lang="en-US" sz="2400" dirty="0" smtClean="0"/>
              <a:t>anagement </a:t>
            </a:r>
            <a:r>
              <a:rPr lang="en-US" sz="2400" dirty="0"/>
              <a:t>and </a:t>
            </a:r>
            <a:r>
              <a:rPr lang="en-US" sz="2400" dirty="0" smtClean="0"/>
              <a:t>Progressive Discipline</a:t>
            </a:r>
            <a:endParaRPr lang="en-US" sz="2400" dirty="0"/>
          </a:p>
          <a:p>
            <a:pPr marL="457200" lvl="0" indent="-457200">
              <a:buFont typeface="Arial" panose="020B0604020202020204" pitchFamily="34" charset="0"/>
              <a:buChar char="•"/>
            </a:pPr>
            <a:r>
              <a:rPr lang="en-US" sz="2400" dirty="0"/>
              <a:t>Describe the levels </a:t>
            </a:r>
            <a:r>
              <a:rPr lang="en-US" sz="2400" dirty="0" smtClean="0"/>
              <a:t>(coaching, documentation, Corrective Action and Disciplinary Action) </a:t>
            </a:r>
            <a:r>
              <a:rPr lang="en-US" sz="2400" dirty="0"/>
              <a:t>and when they apply to the actions of the employee</a:t>
            </a:r>
          </a:p>
          <a:p>
            <a:pPr marL="457200" indent="-457200">
              <a:buFont typeface="Arial" panose="020B0604020202020204" pitchFamily="34" charset="0"/>
              <a:buChar char="•"/>
            </a:pPr>
            <a:r>
              <a:rPr lang="en-US" sz="2400" dirty="0"/>
              <a:t>List resources available to the TMIII to help them with the </a:t>
            </a:r>
            <a:r>
              <a:rPr lang="en-US" sz="2400" dirty="0" smtClean="0"/>
              <a:t>Progressive Discipline </a:t>
            </a:r>
            <a:r>
              <a:rPr lang="en-US" sz="2400" dirty="0"/>
              <a:t>process</a:t>
            </a:r>
          </a:p>
          <a:p>
            <a:pPr marL="0" indent="0">
              <a:buNone/>
            </a:pPr>
            <a:endParaRPr lang="en-US" sz="2800" dirty="0" smtClean="0"/>
          </a:p>
          <a:p>
            <a:pPr marL="342900" indent="-342900">
              <a:buFont typeface="Arial"/>
              <a:buChar char="•"/>
            </a:pPr>
            <a:endParaRPr lang="en-US" sz="2400" dirty="0" smtClean="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a:t>
            </a:fld>
            <a:endParaRPr lang="en-US" dirty="0"/>
          </a:p>
        </p:txBody>
      </p:sp>
      <p:sp>
        <p:nvSpPr>
          <p:cNvPr id="11266" name="Title 1"/>
          <p:cNvSpPr>
            <a:spLocks noGrp="1"/>
          </p:cNvSpPr>
          <p:nvPr>
            <p:ph type="title"/>
          </p:nvPr>
        </p:nvSpPr>
        <p:spPr/>
        <p:txBody>
          <a:bodyPr/>
          <a:lstStyle/>
          <a:p>
            <a:r>
              <a:rPr lang="en-US" dirty="0" smtClean="0"/>
              <a:t>Course Learning Objectives</a:t>
            </a:r>
          </a:p>
        </p:txBody>
      </p:sp>
    </p:spTree>
    <p:custDataLst>
      <p:tags r:id="rId1"/>
    </p:custDataLst>
    <p:extLst>
      <p:ext uri="{BB962C8B-B14F-4D97-AF65-F5344CB8AC3E}">
        <p14:creationId xmlns:p14="http://schemas.microsoft.com/office/powerpoint/2010/main" val="4901125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lstStyle/>
          <a:p>
            <a:r>
              <a:rPr lang="en-US" dirty="0" smtClean="0"/>
              <a:t>Follow up is important to express the actions both you and the employee need to take.  The follow up should include:</a:t>
            </a:r>
          </a:p>
          <a:p>
            <a:pPr marL="171450" indent="-171450">
              <a:buFont typeface="Arial" panose="020B0604020202020204" pitchFamily="34" charset="0"/>
              <a:buChar char="•"/>
            </a:pPr>
            <a:r>
              <a:rPr lang="en-US" dirty="0"/>
              <a:t>T</a:t>
            </a:r>
            <a:r>
              <a:rPr lang="en-US" dirty="0" smtClean="0"/>
              <a:t>he </a:t>
            </a:r>
            <a:r>
              <a:rPr lang="en-US" dirty="0"/>
              <a:t>reason for the meeting</a:t>
            </a:r>
          </a:p>
          <a:p>
            <a:pPr marL="171450" indent="-171450">
              <a:buFont typeface="Arial" panose="020B0604020202020204" pitchFamily="34" charset="0"/>
              <a:buChar char="•"/>
            </a:pPr>
            <a:r>
              <a:rPr lang="en-US" dirty="0"/>
              <a:t>Why the behavior is not acceptable</a:t>
            </a:r>
          </a:p>
          <a:p>
            <a:pPr marL="171450" indent="-171450">
              <a:buFont typeface="Arial" panose="020B0604020202020204" pitchFamily="34" charset="0"/>
              <a:buChar char="•"/>
            </a:pPr>
            <a:r>
              <a:rPr lang="en-US" dirty="0"/>
              <a:t>Any concerns addressed by the employee</a:t>
            </a:r>
          </a:p>
          <a:p>
            <a:pPr marL="171450" indent="-171450">
              <a:buFont typeface="Arial" panose="020B0604020202020204" pitchFamily="34" charset="0"/>
              <a:buChar char="•"/>
            </a:pPr>
            <a:r>
              <a:rPr lang="en-US" dirty="0"/>
              <a:t>The process you and the employee have agreed </a:t>
            </a:r>
            <a:r>
              <a:rPr lang="en-US" dirty="0" smtClean="0"/>
              <a:t>to </a:t>
            </a:r>
            <a:r>
              <a:rPr lang="en-US" dirty="0"/>
              <a:t>improve the employee’s performance</a:t>
            </a:r>
          </a:p>
          <a:p>
            <a:pPr marL="171450" indent="-171450">
              <a:buFont typeface="Arial" panose="020B0604020202020204" pitchFamily="34" charset="0"/>
              <a:buChar char="•"/>
            </a:pPr>
            <a:r>
              <a:rPr lang="en-US" dirty="0"/>
              <a:t>Any actions you need to </a:t>
            </a:r>
            <a:r>
              <a:rPr lang="en-US" dirty="0" smtClean="0"/>
              <a:t>take</a:t>
            </a:r>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50</a:t>
            </a:fld>
            <a:endParaRPr lang="en-US" dirty="0"/>
          </a:p>
        </p:txBody>
      </p:sp>
      <p:sp>
        <p:nvSpPr>
          <p:cNvPr id="13" name="Title 12"/>
          <p:cNvSpPr>
            <a:spLocks noGrp="1"/>
          </p:cNvSpPr>
          <p:nvPr>
            <p:ph type="title"/>
          </p:nvPr>
        </p:nvSpPr>
        <p:spPr/>
        <p:txBody>
          <a:bodyPr/>
          <a:lstStyle/>
          <a:p>
            <a:r>
              <a:rPr lang="en-US" dirty="0" smtClean="0"/>
              <a:t>Follow up</a:t>
            </a:r>
            <a:endParaRPr lang="en-US" dirty="0"/>
          </a:p>
        </p:txBody>
      </p:sp>
      <p:grpSp>
        <p:nvGrpSpPr>
          <p:cNvPr id="7" name="Group 6"/>
          <p:cNvGrpSpPr/>
          <p:nvPr/>
        </p:nvGrpSpPr>
        <p:grpSpPr>
          <a:xfrm>
            <a:off x="7646670" y="5703570"/>
            <a:ext cx="1314450" cy="491582"/>
            <a:chOff x="3578206" y="2202"/>
            <a:chExt cx="1622462" cy="1054600"/>
          </a:xfrm>
          <a:solidFill>
            <a:schemeClr val="accent2"/>
          </a:solidFill>
        </p:grpSpPr>
        <p:sp>
          <p:nvSpPr>
            <p:cNvPr id="8" name="Rounded Rectangle 7"/>
            <p:cNvSpPr/>
            <p:nvPr/>
          </p:nvSpPr>
          <p:spPr>
            <a:xfrm>
              <a:off x="3578206" y="2202"/>
              <a:ext cx="1622462" cy="10546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ounded Rectangle 4"/>
            <p:cNvSpPr/>
            <p:nvPr/>
          </p:nvSpPr>
          <p:spPr>
            <a:xfrm>
              <a:off x="3629687" y="53683"/>
              <a:ext cx="1519500" cy="9516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400" dirty="0" smtClean="0"/>
                <a:t>Follow-up</a:t>
              </a:r>
              <a:endParaRPr lang="en-US" sz="1400" kern="1200" dirty="0"/>
            </a:p>
          </p:txBody>
        </p:sp>
      </p:grpSp>
    </p:spTree>
    <p:custDataLst>
      <p:tags r:id="rId1"/>
    </p:custDataLst>
    <p:extLst>
      <p:ext uri="{BB962C8B-B14F-4D97-AF65-F5344CB8AC3E}">
        <p14:creationId xmlns:p14="http://schemas.microsoft.com/office/powerpoint/2010/main" val="23902592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lstStyle/>
          <a:p>
            <a:r>
              <a:rPr lang="en-US" dirty="0" smtClean="0"/>
              <a:t>Follow up is important to express the actions both you and the employee need to take.  The follow up should include:</a:t>
            </a:r>
          </a:p>
          <a:p>
            <a:pPr marL="171450" indent="-171450">
              <a:buFont typeface="Arial" panose="020B0604020202020204" pitchFamily="34" charset="0"/>
              <a:buChar char="•"/>
            </a:pPr>
            <a:r>
              <a:rPr lang="en-US" dirty="0"/>
              <a:t>T</a:t>
            </a:r>
            <a:r>
              <a:rPr lang="en-US" dirty="0" smtClean="0"/>
              <a:t>he </a:t>
            </a:r>
            <a:r>
              <a:rPr lang="en-US" dirty="0"/>
              <a:t>reason for the meeting</a:t>
            </a:r>
          </a:p>
          <a:p>
            <a:pPr marL="171450" indent="-171450">
              <a:buFont typeface="Arial" panose="020B0604020202020204" pitchFamily="34" charset="0"/>
              <a:buChar char="•"/>
            </a:pPr>
            <a:r>
              <a:rPr lang="en-US" dirty="0"/>
              <a:t>Why the behavior is not acceptable</a:t>
            </a:r>
          </a:p>
          <a:p>
            <a:pPr marL="171450" indent="-171450">
              <a:buFont typeface="Arial" panose="020B0604020202020204" pitchFamily="34" charset="0"/>
              <a:buChar char="•"/>
            </a:pPr>
            <a:r>
              <a:rPr lang="en-US" dirty="0"/>
              <a:t>Any concerns addressed by the employee</a:t>
            </a:r>
          </a:p>
          <a:p>
            <a:pPr marL="171450" indent="-171450">
              <a:buFont typeface="Arial" panose="020B0604020202020204" pitchFamily="34" charset="0"/>
              <a:buChar char="•"/>
            </a:pPr>
            <a:r>
              <a:rPr lang="en-US" dirty="0"/>
              <a:t>The process you and the employee have agreed </a:t>
            </a:r>
            <a:r>
              <a:rPr lang="en-US" dirty="0" smtClean="0"/>
              <a:t>to </a:t>
            </a:r>
            <a:r>
              <a:rPr lang="en-US" dirty="0"/>
              <a:t>improve the employee’s performance</a:t>
            </a:r>
          </a:p>
          <a:p>
            <a:pPr marL="171450" indent="-171450">
              <a:buFont typeface="Arial" panose="020B0604020202020204" pitchFamily="34" charset="0"/>
              <a:buChar char="•"/>
            </a:pPr>
            <a:r>
              <a:rPr lang="en-US" dirty="0"/>
              <a:t>Any actions you need to </a:t>
            </a:r>
            <a:r>
              <a:rPr lang="en-US" dirty="0" smtClean="0"/>
              <a:t>take</a:t>
            </a:r>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51</a:t>
            </a:fld>
            <a:endParaRPr lang="en-US" dirty="0"/>
          </a:p>
        </p:txBody>
      </p:sp>
      <p:sp>
        <p:nvSpPr>
          <p:cNvPr id="13" name="Title 12"/>
          <p:cNvSpPr>
            <a:spLocks noGrp="1"/>
          </p:cNvSpPr>
          <p:nvPr>
            <p:ph type="title"/>
          </p:nvPr>
        </p:nvSpPr>
        <p:spPr/>
        <p:txBody>
          <a:bodyPr/>
          <a:lstStyle/>
          <a:p>
            <a:r>
              <a:rPr lang="en-US" dirty="0" smtClean="0"/>
              <a:t>Follow up</a:t>
            </a:r>
            <a:endParaRPr lang="en-US" dirty="0"/>
          </a:p>
        </p:txBody>
      </p:sp>
      <p:grpSp>
        <p:nvGrpSpPr>
          <p:cNvPr id="7" name="Group 6"/>
          <p:cNvGrpSpPr/>
          <p:nvPr/>
        </p:nvGrpSpPr>
        <p:grpSpPr>
          <a:xfrm>
            <a:off x="7646670" y="5703570"/>
            <a:ext cx="1314450" cy="491582"/>
            <a:chOff x="3578206" y="2202"/>
            <a:chExt cx="1622462" cy="1054600"/>
          </a:xfrm>
          <a:solidFill>
            <a:schemeClr val="accent2"/>
          </a:solidFill>
        </p:grpSpPr>
        <p:sp>
          <p:nvSpPr>
            <p:cNvPr id="8" name="Rounded Rectangle 7"/>
            <p:cNvSpPr/>
            <p:nvPr/>
          </p:nvSpPr>
          <p:spPr>
            <a:xfrm>
              <a:off x="3578206" y="2202"/>
              <a:ext cx="1622462" cy="10546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ounded Rectangle 4"/>
            <p:cNvSpPr/>
            <p:nvPr/>
          </p:nvSpPr>
          <p:spPr>
            <a:xfrm>
              <a:off x="3629687" y="53683"/>
              <a:ext cx="1519500" cy="9516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400" dirty="0" smtClean="0"/>
                <a:t>Follow-up</a:t>
              </a:r>
              <a:endParaRPr lang="en-US" sz="1400" kern="1200" dirty="0"/>
            </a:p>
          </p:txBody>
        </p:sp>
      </p:grpSp>
    </p:spTree>
    <p:custDataLst>
      <p:tags r:id="rId1"/>
    </p:custDataLst>
    <p:extLst>
      <p:ext uri="{BB962C8B-B14F-4D97-AF65-F5344CB8AC3E}">
        <p14:creationId xmlns:p14="http://schemas.microsoft.com/office/powerpoint/2010/main" val="3940788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182880" y="1371600"/>
            <a:ext cx="8778240" cy="4937125"/>
          </a:xfrm>
        </p:spPr>
        <p:txBody>
          <a:bodyPr/>
          <a:lstStyle/>
          <a:p>
            <a:endParaRPr lang="en-US" dirty="0" smtClean="0"/>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52</a:t>
            </a:fld>
            <a:endParaRPr lang="en-US" dirty="0"/>
          </a:p>
        </p:txBody>
      </p:sp>
      <p:sp>
        <p:nvSpPr>
          <p:cNvPr id="6" name="Title 5"/>
          <p:cNvSpPr>
            <a:spLocks noGrp="1"/>
          </p:cNvSpPr>
          <p:nvPr>
            <p:ph type="title"/>
          </p:nvPr>
        </p:nvSpPr>
        <p:spPr/>
        <p:txBody>
          <a:bodyPr/>
          <a:lstStyle/>
          <a:p>
            <a:r>
              <a:rPr lang="en-US" dirty="0" smtClean="0"/>
              <a:t>Check Your Knowledge</a:t>
            </a:r>
            <a:endParaRPr lang="en-US" dirty="0"/>
          </a:p>
        </p:txBody>
      </p:sp>
      <p:sp>
        <p:nvSpPr>
          <p:cNvPr id="8" name="Content Placeholder 6"/>
          <p:cNvSpPr>
            <a:spLocks noGrp="1"/>
          </p:cNvSpPr>
          <p:nvPr>
            <p:ph type="body" sz="quarter" idx="12"/>
          </p:nvPr>
        </p:nvSpPr>
        <p:spPr>
          <a:xfrm>
            <a:off x="196850" y="1368425"/>
            <a:ext cx="8750300" cy="4953000"/>
          </a:xfrm>
        </p:spPr>
        <p:txBody>
          <a:bodyPr/>
          <a:lstStyle/>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r>
              <a:rPr lang="en-US" dirty="0" smtClean="0"/>
              <a:t>What are the five stages of the Performance Coaching Process?</a:t>
            </a:r>
          </a:p>
          <a:p>
            <a:pPr marL="1200150" lvl="1" indent="-457200">
              <a:buFont typeface="Arial" panose="020B0604020202020204" pitchFamily="34" charset="0"/>
              <a:buChar char="•"/>
            </a:pPr>
            <a:r>
              <a:rPr lang="en-US" dirty="0" smtClean="0"/>
              <a:t>Prevention, Identification, Preparation, Conducting the session and Follow up</a:t>
            </a:r>
          </a:p>
          <a:p>
            <a:pPr marL="457200" indent="-457200">
              <a:buFont typeface="Arial" panose="020B0604020202020204" pitchFamily="34" charset="0"/>
              <a:buChar char="•"/>
            </a:pPr>
            <a:r>
              <a:rPr lang="en-US" dirty="0" smtClean="0"/>
              <a:t>What should you not consider when creating a solution?</a:t>
            </a:r>
          </a:p>
          <a:p>
            <a:pPr marL="1200150" lvl="1" indent="-457200">
              <a:buFont typeface="Arial" panose="020B0604020202020204" pitchFamily="34" charset="0"/>
              <a:buChar char="•"/>
            </a:pPr>
            <a:r>
              <a:rPr lang="en-US" dirty="0" smtClean="0"/>
              <a:t>Age, race, gender or any protected class information</a:t>
            </a:r>
            <a:endParaRPr lang="en-US" dirty="0"/>
          </a:p>
        </p:txBody>
      </p:sp>
    </p:spTree>
    <p:custDataLst>
      <p:tags r:id="rId1"/>
    </p:custDataLst>
    <p:extLst>
      <p:ext uri="{BB962C8B-B14F-4D97-AF65-F5344CB8AC3E}">
        <p14:creationId xmlns:p14="http://schemas.microsoft.com/office/powerpoint/2010/main" val="31693011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53</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480422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289119" y="1417320"/>
            <a:ext cx="7672001" cy="4754880"/>
          </a:xfrm>
        </p:spPr>
        <p:txBody>
          <a:bodyPr/>
          <a:lstStyle/>
          <a:p>
            <a:pPr marL="457200" indent="-457200">
              <a:buFont typeface="Arial"/>
              <a:buChar char="•"/>
            </a:pPr>
            <a:r>
              <a:rPr lang="en-US" sz="2600" dirty="0" smtClean="0"/>
              <a:t>Learning Logistics</a:t>
            </a:r>
          </a:p>
          <a:p>
            <a:pPr marL="457200" indent="-457200">
              <a:buFont typeface="Arial"/>
              <a:buChar char="•"/>
            </a:pPr>
            <a:r>
              <a:rPr lang="en-US" sz="2600" dirty="0" smtClean="0"/>
              <a:t>Section 1 – Introduction to Progressive Discipline</a:t>
            </a:r>
          </a:p>
          <a:p>
            <a:pPr marL="457200" indent="-457200">
              <a:buFont typeface="Arial"/>
              <a:buChar char="•"/>
            </a:pPr>
            <a:r>
              <a:rPr lang="en-US" sz="2600" dirty="0" smtClean="0"/>
              <a:t>Section 2 – Coaching Employees</a:t>
            </a:r>
          </a:p>
          <a:p>
            <a:pPr marL="457200" indent="-457200">
              <a:buFont typeface="Arial"/>
              <a:buChar char="•"/>
            </a:pPr>
            <a:r>
              <a:rPr lang="en-US" sz="2600" b="1" dirty="0"/>
              <a:t>Section </a:t>
            </a:r>
            <a:r>
              <a:rPr lang="en-US" sz="2600" b="1" dirty="0" smtClean="0"/>
              <a:t>3 – Corrective </a:t>
            </a:r>
            <a:r>
              <a:rPr lang="en-US" sz="2600" b="1" dirty="0"/>
              <a:t>and Disciplinary </a:t>
            </a:r>
            <a:r>
              <a:rPr lang="en-US" sz="2600" b="1" dirty="0" smtClean="0"/>
              <a:t>Action</a:t>
            </a:r>
          </a:p>
          <a:p>
            <a:pPr marL="457200" indent="-457200">
              <a:buFont typeface="Arial"/>
              <a:buChar char="•"/>
            </a:pPr>
            <a:r>
              <a:rPr lang="en-US" sz="2600"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54</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26036109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At the end of this section, you should be able to</a:t>
            </a:r>
            <a:r>
              <a:rPr lang="en-US" dirty="0" smtClean="0"/>
              <a:t>:</a:t>
            </a:r>
          </a:p>
          <a:p>
            <a:pPr marL="342900" lvl="0" indent="-342900">
              <a:buFont typeface="Arial" panose="020B0604020202020204" pitchFamily="34" charset="0"/>
              <a:buChar char="•"/>
            </a:pPr>
            <a:r>
              <a:rPr lang="en-US" sz="2400" dirty="0" smtClean="0"/>
              <a:t>Identify when to escalate a performance issue</a:t>
            </a:r>
            <a:endParaRPr lang="en-US" sz="2400" dirty="0"/>
          </a:p>
          <a:p>
            <a:pPr marL="342900" lvl="0" indent="-342900">
              <a:buFont typeface="Arial" panose="020B0604020202020204" pitchFamily="34" charset="0"/>
              <a:buChar char="•"/>
            </a:pPr>
            <a:r>
              <a:rPr lang="en-US" sz="2400" dirty="0"/>
              <a:t>Differentiate between a </a:t>
            </a:r>
            <a:r>
              <a:rPr lang="en-US" sz="2400" dirty="0" smtClean="0"/>
              <a:t>Corrective Action and </a:t>
            </a:r>
            <a:r>
              <a:rPr lang="en-US" sz="2400" dirty="0"/>
              <a:t>a </a:t>
            </a:r>
            <a:r>
              <a:rPr lang="en-US" sz="2400" dirty="0" smtClean="0"/>
              <a:t>Disciplinary Action</a:t>
            </a:r>
          </a:p>
          <a:p>
            <a:pPr marL="342900" lvl="0" indent="-342900">
              <a:buFont typeface="Arial" panose="020B0604020202020204" pitchFamily="34" charset="0"/>
              <a:buChar char="•"/>
            </a:pPr>
            <a:r>
              <a:rPr lang="en-US" sz="2400" dirty="0" smtClean="0"/>
              <a:t>Identify behavior that may need to be escalated to a Corrective or Disciplinary Action</a:t>
            </a:r>
            <a:endParaRPr lang="en-US" sz="2400" dirty="0"/>
          </a:p>
          <a:p>
            <a:pPr marL="342900" lvl="0" indent="-342900">
              <a:buFont typeface="Arial" panose="020B0604020202020204" pitchFamily="34" charset="0"/>
              <a:buChar char="•"/>
            </a:pPr>
            <a:r>
              <a:rPr lang="en-US" sz="2400" dirty="0" smtClean="0"/>
              <a:t>Identify </a:t>
            </a:r>
            <a:r>
              <a:rPr lang="en-US" sz="2400" dirty="0"/>
              <a:t>the roles involved in the </a:t>
            </a:r>
            <a:r>
              <a:rPr lang="en-US" sz="2400" dirty="0" smtClean="0"/>
              <a:t>Corrective </a:t>
            </a:r>
            <a:r>
              <a:rPr lang="en-US" sz="2400" dirty="0"/>
              <a:t>actions process (employee, TMIII, second level </a:t>
            </a:r>
            <a:r>
              <a:rPr lang="en-US" sz="2400" dirty="0" smtClean="0"/>
              <a:t>manager, civil </a:t>
            </a:r>
            <a:r>
              <a:rPr lang="en-US" sz="2400" dirty="0"/>
              <a:t>rights manager) </a:t>
            </a:r>
            <a:r>
              <a:rPr lang="en-US" sz="2400" dirty="0" smtClean="0"/>
              <a:t>Elements </a:t>
            </a:r>
            <a:r>
              <a:rPr lang="en-US" sz="2400" dirty="0"/>
              <a:t>of the </a:t>
            </a:r>
            <a:r>
              <a:rPr lang="en-US" sz="2400" dirty="0" smtClean="0"/>
              <a:t>Corrective Action plan </a:t>
            </a:r>
            <a:r>
              <a:rPr lang="en-US" sz="2400" dirty="0"/>
              <a:t>(background, expectations timeframe, consequences if not met, statements rights and grievance </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55</a:t>
            </a:fld>
            <a:endParaRPr lang="en-US" dirty="0"/>
          </a:p>
        </p:txBody>
      </p:sp>
      <p:sp>
        <p:nvSpPr>
          <p:cNvPr id="5" name="Title 4"/>
          <p:cNvSpPr>
            <a:spLocks noGrp="1"/>
          </p:cNvSpPr>
          <p:nvPr>
            <p:ph type="title"/>
          </p:nvPr>
        </p:nvSpPr>
        <p:spPr/>
        <p:txBody>
          <a:bodyPr/>
          <a:lstStyle/>
          <a:p>
            <a:r>
              <a:rPr lang="en-US" dirty="0" smtClean="0"/>
              <a:t>Section 3 Learning Objectives</a:t>
            </a:r>
            <a:endParaRPr lang="en-US" dirty="0"/>
          </a:p>
        </p:txBody>
      </p:sp>
    </p:spTree>
    <p:custDataLst>
      <p:tags r:id="rId1"/>
    </p:custDataLst>
    <p:extLst>
      <p:ext uri="{BB962C8B-B14F-4D97-AF65-F5344CB8AC3E}">
        <p14:creationId xmlns:p14="http://schemas.microsoft.com/office/powerpoint/2010/main" val="1138426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56</a:t>
            </a:fld>
            <a:endParaRPr lang="en-US" dirty="0"/>
          </a:p>
        </p:txBody>
      </p:sp>
      <p:sp>
        <p:nvSpPr>
          <p:cNvPr id="4" name="Title 3"/>
          <p:cNvSpPr>
            <a:spLocks noGrp="1"/>
          </p:cNvSpPr>
          <p:nvPr>
            <p:ph type="title"/>
          </p:nvPr>
        </p:nvSpPr>
        <p:spPr/>
        <p:txBody>
          <a:bodyPr/>
          <a:lstStyle/>
          <a:p>
            <a:r>
              <a:rPr lang="en-US" dirty="0"/>
              <a:t>Terms and Concepts</a:t>
            </a:r>
          </a:p>
        </p:txBody>
      </p:sp>
      <p:sp>
        <p:nvSpPr>
          <p:cNvPr id="5" name="Content Placeholder 1"/>
          <p:cNvSpPr txBox="1">
            <a:spLocks/>
          </p:cNvSpPr>
          <p:nvPr/>
        </p:nvSpPr>
        <p:spPr>
          <a:xfrm>
            <a:off x="1483360" y="1371600"/>
            <a:ext cx="7477760" cy="4937125"/>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sz="2000" b="1" i="1" dirty="0" smtClean="0"/>
              <a:t>Corrective Action </a:t>
            </a:r>
            <a:r>
              <a:rPr lang="en-US" sz="2000" dirty="0" smtClean="0"/>
              <a:t>– A written document issued to correct and improve an employee’s performance or conduct.  This is the first step of the formal disciplinary process.</a:t>
            </a:r>
          </a:p>
          <a:p>
            <a:pPr marL="342900" indent="-342900">
              <a:buFont typeface="Arial" panose="020B0604020202020204" pitchFamily="34" charset="0"/>
              <a:buChar char="•"/>
            </a:pPr>
            <a:r>
              <a:rPr lang="en-US" sz="2000" b="1" i="1" dirty="0" smtClean="0"/>
              <a:t>Corrective Action Plan </a:t>
            </a:r>
            <a:r>
              <a:rPr lang="en-US" sz="2000" dirty="0" smtClean="0"/>
              <a:t>– The specific steps the employee needs to take to improve their performance and correct the barriers to being an effective employee</a:t>
            </a:r>
          </a:p>
          <a:p>
            <a:pPr marL="342900" indent="-342900">
              <a:buFont typeface="Arial" panose="020B0604020202020204" pitchFamily="34" charset="0"/>
              <a:buChar char="•"/>
            </a:pPr>
            <a:r>
              <a:rPr lang="en-US" sz="2000" b="1" i="1" dirty="0" smtClean="0"/>
              <a:t>6-10 Notification Letter </a:t>
            </a:r>
            <a:r>
              <a:rPr lang="en-US" sz="2000" dirty="0" smtClean="0"/>
              <a:t>– This letter notifies the employee they must attend a 6-10 meeting prior to the potential application of discipline </a:t>
            </a:r>
            <a:endParaRPr lang="en-US" sz="2000" dirty="0"/>
          </a:p>
          <a:p>
            <a:pPr marL="342900" indent="-342900">
              <a:buFont typeface="Arial" panose="020B0604020202020204" pitchFamily="34" charset="0"/>
              <a:buChar char="•"/>
            </a:pPr>
            <a:r>
              <a:rPr lang="en-US" sz="2000" b="1" i="1" dirty="0" smtClean="0"/>
              <a:t>6-10 </a:t>
            </a:r>
            <a:r>
              <a:rPr lang="en-US" sz="2000" b="1" i="1" dirty="0"/>
              <a:t>Meeting </a:t>
            </a:r>
            <a:r>
              <a:rPr lang="en-US" sz="2000" dirty="0"/>
              <a:t>– </a:t>
            </a:r>
            <a:r>
              <a:rPr lang="en-US" sz="2000" dirty="0" smtClean="0"/>
              <a:t>A meeting to exchange information before a decision is made on possible Disciplinary Action.  </a:t>
            </a:r>
          </a:p>
          <a:p>
            <a:pPr marL="342900" indent="-342900">
              <a:buFont typeface="Arial" panose="020B0604020202020204" pitchFamily="34" charset="0"/>
              <a:buChar char="•"/>
            </a:pPr>
            <a:r>
              <a:rPr lang="en-US" sz="2000" b="1" i="1" dirty="0"/>
              <a:t>Disciplinary Action Letter </a:t>
            </a:r>
            <a:r>
              <a:rPr lang="en-US" sz="2000" dirty="0" smtClean="0"/>
              <a:t>– </a:t>
            </a:r>
            <a:r>
              <a:rPr lang="en-US" sz="2000" dirty="0"/>
              <a:t>This letter notifies the employee </a:t>
            </a:r>
            <a:r>
              <a:rPr lang="en-US" sz="2000" dirty="0" smtClean="0"/>
              <a:t>of disciplinary action </a:t>
            </a:r>
            <a:endParaRPr lang="en-US" sz="2000" dirty="0"/>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i="1" dirty="0" smtClean="0"/>
          </a:p>
          <a:p>
            <a:pPr marL="342900" indent="-342900">
              <a:buFont typeface="Arial" panose="020B0604020202020204" pitchFamily="34" charset="0"/>
              <a:buChar char="•"/>
            </a:pPr>
            <a:endParaRPr lang="en-US" sz="2000" dirty="0" smtClean="0"/>
          </a:p>
          <a:p>
            <a:pPr marL="457200" indent="-457200">
              <a:buFont typeface="Arial"/>
              <a:buChar char="•"/>
            </a:pPr>
            <a:endParaRPr lang="en-US" dirty="0"/>
          </a:p>
        </p:txBody>
      </p:sp>
    </p:spTree>
    <p:custDataLst>
      <p:tags r:id="rId1"/>
    </p:custDataLst>
    <p:extLst>
      <p:ext uri="{BB962C8B-B14F-4D97-AF65-F5344CB8AC3E}">
        <p14:creationId xmlns:p14="http://schemas.microsoft.com/office/powerpoint/2010/main" val="24656129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78184" y="1371600"/>
            <a:ext cx="6882936" cy="4937125"/>
          </a:xfrm>
        </p:spPr>
        <p:txBody>
          <a:bodyPr/>
          <a:lstStyle/>
          <a:p>
            <a:r>
              <a:rPr lang="en-US" sz="2000" dirty="0" smtClean="0"/>
              <a:t>When making the decision to escalate ask yourself:</a:t>
            </a:r>
          </a:p>
          <a:p>
            <a:pPr marL="457200" indent="-457200">
              <a:buFont typeface="Arial" panose="020B0604020202020204" pitchFamily="34" charset="0"/>
              <a:buChar char="•"/>
            </a:pPr>
            <a:r>
              <a:rPr lang="en-US" sz="2000" dirty="0" smtClean="0"/>
              <a:t>Has the employee been notified of the need to change?</a:t>
            </a:r>
          </a:p>
          <a:p>
            <a:pPr marL="457200" indent="-457200">
              <a:buFont typeface="Arial" panose="020B0604020202020204" pitchFamily="34" charset="0"/>
              <a:buChar char="•"/>
            </a:pPr>
            <a:r>
              <a:rPr lang="en-US" sz="2000" dirty="0" smtClean="0"/>
              <a:t>Have you explained to the employee what is acceptable behavior?</a:t>
            </a:r>
          </a:p>
          <a:p>
            <a:pPr marL="457200" indent="-457200">
              <a:buFont typeface="Arial" panose="020B0604020202020204" pitchFamily="34" charset="0"/>
              <a:buChar char="•"/>
            </a:pPr>
            <a:r>
              <a:rPr lang="en-US" sz="2000" dirty="0" smtClean="0"/>
              <a:t>Has the employee been provided the opportunity to change their behavior?</a:t>
            </a:r>
          </a:p>
          <a:p>
            <a:pPr marL="457200" indent="-457200">
              <a:buFont typeface="Arial" panose="020B0604020202020204" pitchFamily="34" charset="0"/>
              <a:buChar char="•"/>
            </a:pPr>
            <a:r>
              <a:rPr lang="en-US" sz="2000" dirty="0" smtClean="0"/>
              <a:t>Have you documented the behavior of the employee and steps you have taken to change performance?</a:t>
            </a:r>
          </a:p>
          <a:p>
            <a:pPr marL="457200" indent="-457200">
              <a:buFont typeface="Arial" panose="020B0604020202020204" pitchFamily="34" charset="0"/>
              <a:buChar char="•"/>
            </a:pPr>
            <a:r>
              <a:rPr lang="en-US" sz="2000" dirty="0" smtClean="0"/>
              <a:t>Would the employee be surprised?</a:t>
            </a:r>
          </a:p>
          <a:p>
            <a:pPr marL="457200" indent="-457200">
              <a:buFont typeface="Arial" panose="020B0604020202020204" pitchFamily="34" charset="0"/>
              <a:buChar char="•"/>
            </a:pPr>
            <a:r>
              <a:rPr lang="en-US" sz="2000" dirty="0" smtClean="0"/>
              <a:t>Does the employee’s performance evaluation reflect the employee’s performance?</a:t>
            </a:r>
          </a:p>
          <a:p>
            <a:pPr marL="457200" indent="-457200">
              <a:buFont typeface="Arial" panose="020B0604020202020204" pitchFamily="34" charset="0"/>
              <a:buChar char="•"/>
            </a:pPr>
            <a:r>
              <a:rPr lang="en-US" sz="2000" dirty="0" smtClean="0"/>
              <a:t>Does the actions of the employee involve a serious or immediate need for a response, such as workplace violence?</a:t>
            </a:r>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57</a:t>
            </a:fld>
            <a:endParaRPr lang="en-US" dirty="0"/>
          </a:p>
        </p:txBody>
      </p:sp>
      <p:sp>
        <p:nvSpPr>
          <p:cNvPr id="5" name="Title 4"/>
          <p:cNvSpPr>
            <a:spLocks noGrp="1"/>
          </p:cNvSpPr>
          <p:nvPr>
            <p:ph type="title"/>
          </p:nvPr>
        </p:nvSpPr>
        <p:spPr/>
        <p:txBody>
          <a:bodyPr/>
          <a:lstStyle/>
          <a:p>
            <a:r>
              <a:rPr lang="en-US" sz="3600" dirty="0" smtClean="0"/>
              <a:t>When to Escalate a Performance</a:t>
            </a:r>
            <a:r>
              <a:rPr lang="en-US" sz="3600" dirty="0"/>
              <a:t/>
            </a:r>
            <a:br>
              <a:rPr lang="en-US" sz="3600" dirty="0"/>
            </a:br>
            <a:r>
              <a:rPr lang="en-US" sz="3600" dirty="0" smtClean="0"/>
              <a:t>Issue</a:t>
            </a:r>
            <a:endParaRPr lang="en-US" sz="36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44914"/>
            <a:ext cx="2078182" cy="4363811"/>
          </a:xfrm>
          <a:prstGeom prst="rect">
            <a:avLst/>
          </a:prstGeom>
        </p:spPr>
      </p:pic>
    </p:spTree>
    <p:custDataLst>
      <p:tags r:id="rId1"/>
    </p:custDataLst>
    <p:extLst>
      <p:ext uri="{BB962C8B-B14F-4D97-AF65-F5344CB8AC3E}">
        <p14:creationId xmlns:p14="http://schemas.microsoft.com/office/powerpoint/2010/main" val="26726300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85142" y="1371600"/>
            <a:ext cx="6275977" cy="4937125"/>
          </a:xfrm>
        </p:spPr>
        <p:txBody>
          <a:bodyPr/>
          <a:lstStyle/>
          <a:p>
            <a:r>
              <a:rPr lang="en-US" sz="2000" dirty="0" smtClean="0"/>
              <a:t>When making the decision to escalate ask yourself:</a:t>
            </a:r>
          </a:p>
          <a:p>
            <a:pPr marL="457200" indent="-457200">
              <a:buFont typeface="Arial" panose="020B0604020202020204" pitchFamily="34" charset="0"/>
              <a:buChar char="•"/>
            </a:pPr>
            <a:r>
              <a:rPr lang="en-US" sz="2000" dirty="0" smtClean="0"/>
              <a:t>Has the employee been notified of the need to change?</a:t>
            </a:r>
          </a:p>
          <a:p>
            <a:pPr marL="457200" indent="-457200">
              <a:buFont typeface="Arial" panose="020B0604020202020204" pitchFamily="34" charset="0"/>
              <a:buChar char="•"/>
            </a:pPr>
            <a:r>
              <a:rPr lang="en-US" sz="2000" dirty="0" smtClean="0"/>
              <a:t>Have you explained to the employee what is acceptable behavior?</a:t>
            </a:r>
          </a:p>
          <a:p>
            <a:pPr marL="457200" indent="-457200">
              <a:buFont typeface="Arial" panose="020B0604020202020204" pitchFamily="34" charset="0"/>
              <a:buChar char="•"/>
            </a:pPr>
            <a:r>
              <a:rPr lang="en-US" sz="2000" dirty="0" smtClean="0"/>
              <a:t>Has the employee been provided the opportunity to change their behavior?</a:t>
            </a:r>
          </a:p>
          <a:p>
            <a:pPr marL="457200" indent="-457200">
              <a:buFont typeface="Arial" panose="020B0604020202020204" pitchFamily="34" charset="0"/>
              <a:buChar char="•"/>
            </a:pPr>
            <a:r>
              <a:rPr lang="en-US" sz="2000" dirty="0" smtClean="0"/>
              <a:t>Have you documented the behavior of the employee and steps you have taken to change performance?</a:t>
            </a:r>
          </a:p>
          <a:p>
            <a:pPr marL="457200" indent="-457200">
              <a:buFont typeface="Arial" panose="020B0604020202020204" pitchFamily="34" charset="0"/>
              <a:buChar char="•"/>
            </a:pPr>
            <a:r>
              <a:rPr lang="en-US" sz="2000" dirty="0" smtClean="0"/>
              <a:t>Would the employee be surprised?</a:t>
            </a:r>
          </a:p>
          <a:p>
            <a:pPr marL="457200" indent="-457200">
              <a:buFont typeface="Arial" panose="020B0604020202020204" pitchFamily="34" charset="0"/>
              <a:buChar char="•"/>
            </a:pPr>
            <a:r>
              <a:rPr lang="en-US" sz="2000" dirty="0" smtClean="0"/>
              <a:t>Does the employee’s performance evaluation reflect the employee’s performance?</a:t>
            </a:r>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58</a:t>
            </a:fld>
            <a:endParaRPr lang="en-US" dirty="0"/>
          </a:p>
        </p:txBody>
      </p:sp>
      <p:sp>
        <p:nvSpPr>
          <p:cNvPr id="5" name="Title 4"/>
          <p:cNvSpPr>
            <a:spLocks noGrp="1"/>
          </p:cNvSpPr>
          <p:nvPr>
            <p:ph type="title"/>
          </p:nvPr>
        </p:nvSpPr>
        <p:spPr/>
        <p:txBody>
          <a:bodyPr/>
          <a:lstStyle/>
          <a:p>
            <a:r>
              <a:rPr lang="en-US" sz="3600" dirty="0" smtClean="0"/>
              <a:t>When to Escalate a Performance</a:t>
            </a:r>
            <a:r>
              <a:rPr lang="en-US" sz="3600" dirty="0"/>
              <a:t/>
            </a:r>
            <a:br>
              <a:rPr lang="en-US" sz="3600" dirty="0"/>
            </a:br>
            <a:r>
              <a:rPr lang="en-US" sz="3600" dirty="0" smtClean="0"/>
              <a:t>Issue</a:t>
            </a:r>
            <a:endParaRPr lang="en-US" sz="36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44914"/>
            <a:ext cx="2685143" cy="4363811"/>
          </a:xfrm>
          <a:prstGeom prst="rect">
            <a:avLst/>
          </a:prstGeom>
        </p:spPr>
      </p:pic>
    </p:spTree>
    <p:custDataLst>
      <p:tags r:id="rId1"/>
    </p:custDataLst>
    <p:extLst>
      <p:ext uri="{BB962C8B-B14F-4D97-AF65-F5344CB8AC3E}">
        <p14:creationId xmlns:p14="http://schemas.microsoft.com/office/powerpoint/2010/main" val="2107700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869267328"/>
              </p:ext>
            </p:extLst>
          </p:nvPr>
        </p:nvGraphicFramePr>
        <p:xfrm>
          <a:off x="726281" y="1576229"/>
          <a:ext cx="7691438" cy="2392680"/>
        </p:xfrm>
        <a:graphic>
          <a:graphicData uri="http://schemas.openxmlformats.org/drawingml/2006/table">
            <a:tbl>
              <a:tblPr firstRow="1" bandRow="1">
                <a:tableStyleId>{5C22544A-7EE6-4342-B048-85BDC9FD1C3A}</a:tableStyleId>
              </a:tblPr>
              <a:tblGrid>
                <a:gridCol w="3845719"/>
                <a:gridCol w="3845719"/>
              </a:tblGrid>
              <a:tr h="370840">
                <a:tc>
                  <a:txBody>
                    <a:bodyPr/>
                    <a:lstStyle/>
                    <a:p>
                      <a:pPr algn="ctr"/>
                      <a:r>
                        <a:rPr lang="en-US" dirty="0" smtClean="0"/>
                        <a:t>Corrective Action</a:t>
                      </a:r>
                      <a:endParaRPr lang="en-US" dirty="0"/>
                    </a:p>
                  </a:txBody>
                  <a:tcPr/>
                </a:tc>
                <a:tc>
                  <a:txBody>
                    <a:bodyPr/>
                    <a:lstStyle/>
                    <a:p>
                      <a:pPr algn="ctr"/>
                      <a:r>
                        <a:rPr lang="en-US" dirty="0" smtClean="0"/>
                        <a:t>Disciplinary</a:t>
                      </a:r>
                      <a:r>
                        <a:rPr lang="en-US" baseline="0" dirty="0" smtClean="0"/>
                        <a:t> Action</a:t>
                      </a:r>
                      <a:endParaRPr lang="en-US" dirty="0"/>
                    </a:p>
                  </a:txBody>
                  <a:tcPr/>
                </a:tc>
              </a:tr>
              <a:tr h="370840">
                <a:tc>
                  <a:txBody>
                    <a:bodyPr/>
                    <a:lstStyle/>
                    <a:p>
                      <a:r>
                        <a:rPr lang="en-US" dirty="0" smtClean="0"/>
                        <a:t>Start of the formal</a:t>
                      </a:r>
                      <a:r>
                        <a:rPr lang="en-US" baseline="0" dirty="0" smtClean="0"/>
                        <a:t> disciplinary process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Next level in the formal</a:t>
                      </a:r>
                      <a:r>
                        <a:rPr lang="en-US" baseline="0" dirty="0" smtClean="0"/>
                        <a:t> disciplinary process</a:t>
                      </a:r>
                      <a:endParaRPr lang="en-US"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Does not affect base pay, status</a:t>
                      </a:r>
                      <a:r>
                        <a:rPr lang="en-US" baseline="0" dirty="0" smtClean="0"/>
                        <a:t> or tenure</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Affects the employee’s base pay, status</a:t>
                      </a:r>
                      <a:r>
                        <a:rPr lang="en-US" baseline="0" dirty="0" smtClean="0"/>
                        <a:t> or tenure</a:t>
                      </a:r>
                      <a:endParaRPr lang="en-US" dirty="0" smtClean="0"/>
                    </a:p>
                  </a:txBody>
                  <a:tcPr/>
                </a:tc>
              </a:tr>
              <a:tr h="370840">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Requires the</a:t>
                      </a:r>
                      <a:r>
                        <a:rPr lang="en-US" baseline="0" dirty="0" smtClean="0"/>
                        <a:t> assistance of ER</a:t>
                      </a:r>
                      <a:endParaRPr lang="en-US" dirty="0" smtClean="0"/>
                    </a:p>
                  </a:txBody>
                  <a:tcPr/>
                </a:tc>
              </a:tr>
              <a:tr h="370840">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Requires a 6-10 meeting</a:t>
                      </a:r>
                    </a:p>
                  </a:txBody>
                  <a:tcPr/>
                </a:tc>
              </a:tr>
            </a:tbl>
          </a:graphicData>
        </a:graphic>
      </p:graphicFrame>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59</a:t>
            </a:fld>
            <a:endParaRPr lang="en-US" dirty="0"/>
          </a:p>
        </p:txBody>
      </p:sp>
      <p:sp>
        <p:nvSpPr>
          <p:cNvPr id="5" name="Title 4"/>
          <p:cNvSpPr>
            <a:spLocks noGrp="1"/>
          </p:cNvSpPr>
          <p:nvPr>
            <p:ph type="title"/>
          </p:nvPr>
        </p:nvSpPr>
        <p:spPr/>
        <p:txBody>
          <a:bodyPr/>
          <a:lstStyle/>
          <a:p>
            <a:r>
              <a:rPr lang="en-US" sz="3600" dirty="0" smtClean="0"/>
              <a:t>What is the Difference between a Corrective Action and a Disciplinary Action</a:t>
            </a:r>
            <a:endParaRPr lang="en-US" sz="3600" dirty="0"/>
          </a:p>
        </p:txBody>
      </p:sp>
    </p:spTree>
    <p:custDataLst>
      <p:tags r:id="rId1"/>
    </p:custDataLst>
    <p:extLst>
      <p:ext uri="{BB962C8B-B14F-4D97-AF65-F5344CB8AC3E}">
        <p14:creationId xmlns:p14="http://schemas.microsoft.com/office/powerpoint/2010/main" val="39048976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a:spLocks noGrp="1"/>
          </p:cNvSpPr>
          <p:nvPr>
            <p:ph type="title"/>
          </p:nvPr>
        </p:nvSpPr>
        <p:spPr>
          <a:xfrm>
            <a:off x="304800" y="103188"/>
            <a:ext cx="8503920" cy="1143000"/>
          </a:xfrm>
        </p:spPr>
        <p:txBody>
          <a:bodyPr/>
          <a:lstStyle/>
          <a:p>
            <a:r>
              <a:rPr lang="en-US" dirty="0" smtClean="0"/>
              <a:t>Participant Introductions</a:t>
            </a:r>
          </a:p>
        </p:txBody>
      </p:sp>
      <p:sp>
        <p:nvSpPr>
          <p:cNvPr id="12290" name="Content Placeholder 2"/>
          <p:cNvSpPr>
            <a:spLocks noGrp="1"/>
          </p:cNvSpPr>
          <p:nvPr>
            <p:ph sz="half" idx="2"/>
          </p:nvPr>
        </p:nvSpPr>
        <p:spPr>
          <a:xfrm>
            <a:off x="320040" y="1371600"/>
            <a:ext cx="8400288" cy="4937760"/>
          </a:xfrm>
        </p:spPr>
        <p:txBody>
          <a:bodyPr/>
          <a:lstStyle/>
          <a:p>
            <a:pPr>
              <a:buFont typeface="Arial" charset="0"/>
              <a:buNone/>
            </a:pPr>
            <a:r>
              <a:rPr lang="en-US" sz="2800" dirty="0" smtClean="0"/>
              <a:t>Please take a moment to share:</a:t>
            </a:r>
          </a:p>
          <a:p>
            <a:pPr marL="457200" indent="-457200">
              <a:buFont typeface="Arial" panose="020B0604020202020204" pitchFamily="34" charset="0"/>
              <a:buChar char="•"/>
            </a:pPr>
            <a:r>
              <a:rPr lang="en-US" sz="2800" dirty="0" smtClean="0"/>
              <a:t>Your name</a:t>
            </a:r>
          </a:p>
          <a:p>
            <a:pPr marL="457200" indent="-457200">
              <a:buFont typeface="Arial" panose="020B0604020202020204" pitchFamily="34" charset="0"/>
              <a:buChar char="•"/>
            </a:pPr>
            <a:r>
              <a:rPr lang="en-US" sz="2800" dirty="0" smtClean="0"/>
              <a:t>Your role within CDOT</a:t>
            </a:r>
          </a:p>
          <a:p>
            <a:pPr marL="457200" indent="-457200">
              <a:buFont typeface="Arial" panose="020B0604020202020204" pitchFamily="34" charset="0"/>
              <a:buChar char="•"/>
            </a:pPr>
            <a:r>
              <a:rPr lang="en-US" sz="2800" dirty="0" smtClean="0"/>
              <a:t>Your expectations of this course</a:t>
            </a:r>
          </a:p>
          <a:p>
            <a:endParaRPr lang="en-US" sz="2800" dirty="0" smtClean="0"/>
          </a:p>
          <a:p>
            <a:endParaRPr lang="en-US" sz="2800" dirty="0" smtClean="0"/>
          </a:p>
          <a:p>
            <a:endParaRPr lang="en-US" sz="2800" dirty="0" smtClean="0"/>
          </a:p>
        </p:txBody>
      </p:sp>
      <p:sp>
        <p:nvSpPr>
          <p:cNvPr id="3" name="Slide Number Placeholder 2"/>
          <p:cNvSpPr>
            <a:spLocks noGrp="1"/>
          </p:cNvSpPr>
          <p:nvPr>
            <p:ph type="sldNum" sz="quarter" idx="11"/>
          </p:nvPr>
        </p:nvSpPr>
        <p:spPr>
          <a:xfrm>
            <a:off x="6675120" y="6356350"/>
            <a:ext cx="2133600" cy="365125"/>
          </a:xfrm>
        </p:spPr>
        <p:txBody>
          <a:bodyPr/>
          <a:lstStyle/>
          <a:p>
            <a:pPr>
              <a:defRPr/>
            </a:pPr>
            <a:r>
              <a:rPr lang="en-US" dirty="0" smtClean="0"/>
              <a:t>Slide </a:t>
            </a:r>
            <a:fld id="{F1733E7F-F35A-45C7-967F-B65877603703}" type="slidenum">
              <a:rPr lang="en-US" smtClean="0"/>
              <a:pPr>
                <a:defRPr/>
              </a:pPr>
              <a:t>6</a:t>
            </a:fld>
            <a:endParaRPr lang="en-US" dirty="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endParaRPr lang="en-US" dirty="0"/>
          </a:p>
        </p:txBody>
      </p:sp>
      <p:pic>
        <p:nvPicPr>
          <p:cNvPr id="1026" name="Picture 2"/>
          <p:cNvPicPr>
            <a:picLocks noGrp="1" noChangeAspect="1" noChangeArrowheads="1"/>
          </p:cNvPicPr>
          <p:nvPr>
            <p:ph sz="half" idx="12"/>
          </p:nvPr>
        </p:nvPicPr>
        <p:blipFill>
          <a:blip r:embed="rId4" cstate="print">
            <a:extLst>
              <a:ext uri="{28A0092B-C50C-407E-A947-70E740481C1C}">
                <a14:useLocalDpi xmlns:a14="http://schemas.microsoft.com/office/drawing/2010/main" val="0"/>
              </a:ext>
            </a:extLst>
          </a:blip>
          <a:srcRect/>
          <a:stretch>
            <a:fillRect/>
          </a:stretch>
        </p:blipFill>
        <p:spPr bwMode="auto">
          <a:xfrm>
            <a:off x="5803392" y="4225458"/>
            <a:ext cx="3005328" cy="1991780"/>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169349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00400" y="1371600"/>
            <a:ext cx="5765800" cy="4937125"/>
          </a:xfrm>
        </p:spPr>
        <p:txBody>
          <a:bodyPr/>
          <a:lstStyle/>
          <a:p>
            <a:r>
              <a:rPr lang="en-US" sz="2400" dirty="0"/>
              <a:t>The following actions need to be </a:t>
            </a:r>
            <a:r>
              <a:rPr lang="en-US" sz="2400" dirty="0" smtClean="0"/>
              <a:t>reported immediately</a:t>
            </a:r>
            <a:r>
              <a:rPr lang="en-US" sz="2400" dirty="0"/>
              <a:t>:</a:t>
            </a:r>
          </a:p>
          <a:p>
            <a:pPr marL="457200" indent="-457200">
              <a:buFont typeface="Arial" panose="020B0604020202020204" pitchFamily="34" charset="0"/>
              <a:buChar char="•"/>
            </a:pPr>
            <a:r>
              <a:rPr lang="en-US" sz="2400" dirty="0"/>
              <a:t>Work Place Violence</a:t>
            </a:r>
          </a:p>
          <a:p>
            <a:pPr marL="457200" indent="-457200">
              <a:buFont typeface="Arial" panose="020B0604020202020204" pitchFamily="34" charset="0"/>
              <a:buChar char="•"/>
            </a:pPr>
            <a:r>
              <a:rPr lang="en-US" sz="2400" dirty="0"/>
              <a:t>Discrimination</a:t>
            </a:r>
          </a:p>
          <a:p>
            <a:pPr marL="457200" indent="-457200">
              <a:buFont typeface="Arial" panose="020B0604020202020204" pitchFamily="34" charset="0"/>
              <a:buChar char="•"/>
            </a:pPr>
            <a:r>
              <a:rPr lang="en-US" sz="2400" dirty="0"/>
              <a:t>Sexual Harassment </a:t>
            </a:r>
          </a:p>
          <a:p>
            <a:pPr marL="457200" indent="-457200">
              <a:buFont typeface="Arial" panose="020B0604020202020204" pitchFamily="34" charset="0"/>
              <a:buChar char="•"/>
            </a:pPr>
            <a:r>
              <a:rPr lang="en-US" sz="2400" dirty="0"/>
              <a:t>Safety Issues</a:t>
            </a:r>
          </a:p>
          <a:p>
            <a:pPr marL="457200" indent="-457200">
              <a:buFont typeface="Arial" panose="020B0604020202020204" pitchFamily="34" charset="0"/>
              <a:buChar char="•"/>
            </a:pPr>
            <a:r>
              <a:rPr lang="en-US" sz="2400" dirty="0"/>
              <a:t>Felony or Moral Turpitude</a:t>
            </a:r>
          </a:p>
          <a:p>
            <a:pPr marL="457200" indent="-457200">
              <a:buFont typeface="Arial" panose="020B0604020202020204" pitchFamily="34" charset="0"/>
              <a:buChar char="•"/>
            </a:pPr>
            <a:r>
              <a:rPr lang="en-US" sz="2400" dirty="0" smtClean="0"/>
              <a:t>Others </a:t>
            </a:r>
            <a:r>
              <a:rPr lang="en-US" sz="2400" dirty="0"/>
              <a:t>based on policy or protocols of the region</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60</a:t>
            </a:fld>
            <a:endParaRPr lang="en-US" dirty="0"/>
          </a:p>
        </p:txBody>
      </p:sp>
      <p:sp>
        <p:nvSpPr>
          <p:cNvPr id="5" name="Title 4"/>
          <p:cNvSpPr>
            <a:spLocks noGrp="1"/>
          </p:cNvSpPr>
          <p:nvPr>
            <p:ph type="title"/>
          </p:nvPr>
        </p:nvSpPr>
        <p:spPr/>
        <p:txBody>
          <a:bodyPr/>
          <a:lstStyle/>
          <a:p>
            <a:r>
              <a:rPr lang="en-US" sz="3200" dirty="0" smtClean="0"/>
              <a:t>Actions Escalated to Corrective or Disciplinary Actions</a:t>
            </a:r>
            <a:endParaRPr lang="en-US" sz="3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 y="1485900"/>
            <a:ext cx="2827020" cy="4635500"/>
          </a:xfrm>
          <a:prstGeom prst="rect">
            <a:avLst/>
          </a:prstGeom>
        </p:spPr>
      </p:pic>
    </p:spTree>
    <p:custDataLst>
      <p:tags r:id="rId1"/>
    </p:custDataLst>
    <p:extLst>
      <p:ext uri="{BB962C8B-B14F-4D97-AF65-F5344CB8AC3E}">
        <p14:creationId xmlns:p14="http://schemas.microsoft.com/office/powerpoint/2010/main" val="10913516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Elements of a Corrective Action letter</a:t>
            </a:r>
            <a:endParaRPr lang="en-US" sz="3600"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1831200871"/>
              </p:ext>
            </p:extLst>
          </p:nvPr>
        </p:nvGraphicFramePr>
        <p:xfrm>
          <a:off x="3794125" y="1371600"/>
          <a:ext cx="5014913" cy="4937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61</a:t>
            </a:fld>
            <a:endParaRPr lang="en-US" dirty="0"/>
          </a:p>
        </p:txBody>
      </p:sp>
      <p:sp>
        <p:nvSpPr>
          <p:cNvPr id="5" name="Content Placeholder 4"/>
          <p:cNvSpPr>
            <a:spLocks noGrp="1"/>
          </p:cNvSpPr>
          <p:nvPr>
            <p:ph sz="half" idx="12"/>
          </p:nvPr>
        </p:nvSpPr>
        <p:spPr/>
        <p:txBody>
          <a:bodyPr/>
          <a:lstStyle/>
          <a:p>
            <a:r>
              <a:rPr lang="en-US" dirty="0" smtClean="0"/>
              <a:t>The following are the sections of the Corrective Action letter</a:t>
            </a:r>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363460127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182880" y="1371600"/>
            <a:ext cx="8778240" cy="4937125"/>
          </a:xfrm>
        </p:spPr>
        <p:txBody>
          <a:bodyPr/>
          <a:lstStyle/>
          <a:p>
            <a:endParaRPr lang="en-US" dirty="0" smtClean="0"/>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62</a:t>
            </a:fld>
            <a:endParaRPr lang="en-US" dirty="0"/>
          </a:p>
        </p:txBody>
      </p:sp>
      <p:sp>
        <p:nvSpPr>
          <p:cNvPr id="6" name="Title 5"/>
          <p:cNvSpPr>
            <a:spLocks noGrp="1"/>
          </p:cNvSpPr>
          <p:nvPr>
            <p:ph type="title"/>
          </p:nvPr>
        </p:nvSpPr>
        <p:spPr/>
        <p:txBody>
          <a:bodyPr/>
          <a:lstStyle/>
          <a:p>
            <a:r>
              <a:rPr lang="en-US" dirty="0" smtClean="0"/>
              <a:t>Check Your Knowledge</a:t>
            </a:r>
            <a:endParaRPr lang="en-US" dirty="0"/>
          </a:p>
        </p:txBody>
      </p:sp>
      <p:sp>
        <p:nvSpPr>
          <p:cNvPr id="8" name="Content Placeholder 6"/>
          <p:cNvSpPr txBox="1">
            <a:spLocks/>
          </p:cNvSpPr>
          <p:nvPr/>
        </p:nvSpPr>
        <p:spPr bwMode="auto">
          <a:xfrm>
            <a:off x="182880" y="1371601"/>
            <a:ext cx="8778240" cy="48114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r>
              <a:rPr lang="en-US" dirty="0" smtClean="0"/>
              <a:t>What is the difference between the Corrective Action and the Disciplinary Action?</a:t>
            </a:r>
          </a:p>
          <a:p>
            <a:pPr marL="457200" indent="-457200">
              <a:buFont typeface="Arial" panose="020B0604020202020204" pitchFamily="34" charset="0"/>
              <a:buChar char="•"/>
            </a:pPr>
            <a:r>
              <a:rPr lang="en-US" dirty="0" smtClean="0"/>
              <a:t>The 6-10 meeting</a:t>
            </a:r>
          </a:p>
          <a:p>
            <a:pPr marL="457200" indent="-457200">
              <a:buFont typeface="Arial" panose="020B0604020202020204" pitchFamily="34" charset="0"/>
              <a:buChar char="•"/>
            </a:pPr>
            <a:r>
              <a:rPr lang="en-US" dirty="0" smtClean="0"/>
              <a:t>Disciplinary actions may affect employee base pay, status or tenure</a:t>
            </a:r>
          </a:p>
          <a:p>
            <a:pPr marL="457200" indent="-457200">
              <a:buFont typeface="Arial" panose="020B0604020202020204" pitchFamily="34" charset="0"/>
              <a:buChar char="•"/>
            </a:pPr>
            <a:endParaRPr lang="en-US" dirty="0"/>
          </a:p>
        </p:txBody>
      </p:sp>
    </p:spTree>
    <p:custDataLst>
      <p:tags r:id="rId1"/>
    </p:custDataLst>
    <p:extLst>
      <p:ext uri="{BB962C8B-B14F-4D97-AF65-F5344CB8AC3E}">
        <p14:creationId xmlns:p14="http://schemas.microsoft.com/office/powerpoint/2010/main" val="21303773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63</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1565311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289119" y="1417320"/>
            <a:ext cx="7672001" cy="4754880"/>
          </a:xfrm>
        </p:spPr>
        <p:txBody>
          <a:bodyPr/>
          <a:lstStyle/>
          <a:p>
            <a:pPr marL="457200" indent="-457200">
              <a:buFont typeface="Arial"/>
              <a:buChar char="•"/>
            </a:pPr>
            <a:r>
              <a:rPr lang="en-US" sz="2600" i="1" dirty="0" smtClean="0">
                <a:solidFill>
                  <a:schemeClr val="bg1">
                    <a:lumMod val="65000"/>
                  </a:schemeClr>
                </a:solidFill>
              </a:rPr>
              <a:t>Learning Logistics</a:t>
            </a:r>
          </a:p>
          <a:p>
            <a:pPr marL="457200" indent="-457200">
              <a:buFont typeface="Arial"/>
              <a:buChar char="•"/>
            </a:pPr>
            <a:r>
              <a:rPr lang="en-US" sz="2600" i="1" dirty="0">
                <a:solidFill>
                  <a:schemeClr val="bg1">
                    <a:lumMod val="65000"/>
                  </a:schemeClr>
                </a:solidFill>
              </a:rPr>
              <a:t>Section 1 – Introduction to Progressive Discipline</a:t>
            </a:r>
          </a:p>
          <a:p>
            <a:pPr marL="457200" indent="-457200">
              <a:buFont typeface="Arial"/>
              <a:buChar char="•"/>
            </a:pPr>
            <a:r>
              <a:rPr lang="en-US" sz="2600" i="1" dirty="0">
                <a:solidFill>
                  <a:schemeClr val="bg1">
                    <a:lumMod val="65000"/>
                  </a:schemeClr>
                </a:solidFill>
              </a:rPr>
              <a:t>Section 2 – </a:t>
            </a:r>
            <a:r>
              <a:rPr lang="en-US" sz="2600" i="1" dirty="0" smtClean="0">
                <a:solidFill>
                  <a:schemeClr val="bg1">
                    <a:lumMod val="65000"/>
                  </a:schemeClr>
                </a:solidFill>
              </a:rPr>
              <a:t>Coaching </a:t>
            </a:r>
            <a:r>
              <a:rPr lang="en-US" sz="2600" i="1" dirty="0">
                <a:solidFill>
                  <a:schemeClr val="bg1">
                    <a:lumMod val="65000"/>
                  </a:schemeClr>
                </a:solidFill>
              </a:rPr>
              <a:t>Employees</a:t>
            </a:r>
          </a:p>
          <a:p>
            <a:pPr marL="457200" indent="-457200">
              <a:buFont typeface="Arial"/>
              <a:buChar char="•"/>
            </a:pPr>
            <a:r>
              <a:rPr lang="en-US" sz="2600" i="1" dirty="0">
                <a:solidFill>
                  <a:schemeClr val="bg1">
                    <a:lumMod val="65000"/>
                  </a:schemeClr>
                </a:solidFill>
              </a:rPr>
              <a:t>Section 3 – Corrective Action</a:t>
            </a:r>
          </a:p>
          <a:p>
            <a:pPr marL="457200" indent="-457200">
              <a:buFont typeface="Arial"/>
              <a:buChar char="•"/>
            </a:pPr>
            <a:r>
              <a:rPr lang="en-US" sz="2600" i="1" dirty="0">
                <a:solidFill>
                  <a:schemeClr val="bg1">
                    <a:lumMod val="65000"/>
                  </a:schemeClr>
                </a:solidFill>
              </a:rPr>
              <a:t>Section 4 – Disciplinary Action</a:t>
            </a:r>
          </a:p>
          <a:p>
            <a:pPr marL="457200" indent="-457200">
              <a:buFont typeface="Arial"/>
              <a:buChar char="•"/>
            </a:pPr>
            <a:r>
              <a:rPr lang="en-US" sz="2600" b="1" dirty="0" smtClean="0"/>
              <a:t>Conclusion</a:t>
            </a:r>
            <a:r>
              <a:rPr lang="en-US" sz="2600" dirty="0" smtClean="0"/>
              <a:t>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64</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310382566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82880" y="103188"/>
            <a:ext cx="8778240" cy="1143000"/>
          </a:xfrm>
        </p:spPr>
        <p:txBody>
          <a:bodyPr/>
          <a:lstStyle/>
          <a:p>
            <a:r>
              <a:rPr lang="en-US" dirty="0" smtClean="0"/>
              <a:t>Conclusion</a:t>
            </a:r>
          </a:p>
        </p:txBody>
      </p:sp>
      <p:sp>
        <p:nvSpPr>
          <p:cNvPr id="46083" name="Content Placeholder 2"/>
          <p:cNvSpPr>
            <a:spLocks noGrp="1"/>
          </p:cNvSpPr>
          <p:nvPr>
            <p:ph idx="1"/>
          </p:nvPr>
        </p:nvSpPr>
        <p:spPr/>
        <p:txBody>
          <a:bodyPr/>
          <a:lstStyle/>
          <a:p>
            <a:pPr marL="0" indent="0">
              <a:buNone/>
            </a:pPr>
            <a:r>
              <a:rPr lang="en-US" dirty="0" smtClean="0"/>
              <a:t>You should now be able to:</a:t>
            </a:r>
          </a:p>
          <a:p>
            <a:pPr marL="457200" lvl="0" indent="-457200">
              <a:buFont typeface="Arial" panose="020B0604020202020204" pitchFamily="34" charset="0"/>
              <a:buChar char="•"/>
            </a:pPr>
            <a:r>
              <a:rPr lang="en-US" sz="2400" dirty="0"/>
              <a:t>Describe the process of </a:t>
            </a:r>
            <a:r>
              <a:rPr lang="en-US" sz="2400" dirty="0" smtClean="0"/>
              <a:t>Progressive Discipline</a:t>
            </a:r>
            <a:endParaRPr lang="en-US" sz="2400" dirty="0"/>
          </a:p>
          <a:p>
            <a:pPr marL="457200" lvl="0" indent="-457200">
              <a:buFont typeface="Arial" panose="020B0604020202020204" pitchFamily="34" charset="0"/>
              <a:buChar char="•"/>
            </a:pPr>
            <a:r>
              <a:rPr lang="en-US" sz="2400" dirty="0"/>
              <a:t>Identify how to resolve performance issues at the lowest possible level to improve employee performance</a:t>
            </a:r>
          </a:p>
          <a:p>
            <a:pPr marL="457200" lvl="0" indent="-457200">
              <a:buFont typeface="Arial" panose="020B0604020202020204" pitchFamily="34" charset="0"/>
              <a:buChar char="•"/>
            </a:pPr>
            <a:r>
              <a:rPr lang="en-US" sz="2400" dirty="0"/>
              <a:t>Understand the connection be between Performance Management and Progressive Discipline</a:t>
            </a:r>
          </a:p>
          <a:p>
            <a:pPr marL="457200" lvl="0" indent="-457200">
              <a:buFont typeface="Arial" panose="020B0604020202020204" pitchFamily="34" charset="0"/>
              <a:buChar char="•"/>
            </a:pPr>
            <a:r>
              <a:rPr lang="en-US" sz="2400" dirty="0"/>
              <a:t>Describe the </a:t>
            </a:r>
            <a:r>
              <a:rPr lang="en-US" sz="2400"/>
              <a:t>levels </a:t>
            </a:r>
            <a:r>
              <a:rPr lang="en-US" sz="2400" smtClean="0"/>
              <a:t>(Coaching</a:t>
            </a:r>
            <a:r>
              <a:rPr lang="en-US" sz="2400" dirty="0" smtClean="0"/>
              <a:t>, Corrective Action and Disciplinary Action </a:t>
            </a:r>
            <a:r>
              <a:rPr lang="en-US" sz="2400" dirty="0"/>
              <a:t>and when they apply to the actions of the employee</a:t>
            </a:r>
          </a:p>
          <a:p>
            <a:pPr marL="457200" indent="-457200">
              <a:buFont typeface="Arial" panose="020B0604020202020204" pitchFamily="34" charset="0"/>
              <a:buChar char="•"/>
            </a:pPr>
            <a:r>
              <a:rPr lang="en-US" sz="2400" dirty="0"/>
              <a:t>List resources available to the TMIII to help them with the </a:t>
            </a:r>
            <a:r>
              <a:rPr lang="en-US" sz="2400" dirty="0" smtClean="0"/>
              <a:t>Progressive Discipline </a:t>
            </a:r>
            <a:r>
              <a:rPr lang="en-US" sz="2400" dirty="0"/>
              <a:t>process</a:t>
            </a:r>
            <a:endParaRPr lang="en-US" sz="2400" dirty="0" smtClean="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65</a:t>
            </a:fld>
            <a:endParaRPr lang="en-US" dirty="0"/>
          </a:p>
        </p:txBody>
      </p:sp>
    </p:spTree>
    <p:custDataLst>
      <p:tags r:id="rId1"/>
    </p:custDataLst>
    <p:extLst>
      <p:ext uri="{BB962C8B-B14F-4D97-AF65-F5344CB8AC3E}">
        <p14:creationId xmlns:p14="http://schemas.microsoft.com/office/powerpoint/2010/main" val="79123664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For additional assistance contact:</a:t>
            </a:r>
          </a:p>
          <a:p>
            <a:endParaRPr lang="en-US" dirty="0" smtClean="0"/>
          </a:p>
          <a:p>
            <a:endParaRPr lang="en-US" dirty="0" smtClean="0"/>
          </a:p>
        </p:txBody>
      </p:sp>
      <p:sp>
        <p:nvSpPr>
          <p:cNvPr id="2" name="Title 1"/>
          <p:cNvSpPr>
            <a:spLocks noGrp="1"/>
          </p:cNvSpPr>
          <p:nvPr>
            <p:ph type="title"/>
          </p:nvPr>
        </p:nvSpPr>
        <p:spPr/>
        <p:txBody>
          <a:bodyPr/>
          <a:lstStyle/>
          <a:p>
            <a:r>
              <a:rPr lang="en-US" dirty="0" smtClean="0"/>
              <a:t>Where Can I Get Help – People?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129903860"/>
              </p:ext>
            </p:extLst>
          </p:nvPr>
        </p:nvGraphicFramePr>
        <p:xfrm>
          <a:off x="392334" y="2091481"/>
          <a:ext cx="8326055" cy="2225040"/>
        </p:xfrm>
        <a:graphic>
          <a:graphicData uri="http://schemas.openxmlformats.org/drawingml/2006/table">
            <a:tbl>
              <a:tblPr firstRow="1" bandRow="1">
                <a:tableStyleId>{5C22544A-7EE6-4342-B048-85BDC9FD1C3A}</a:tableStyleId>
              </a:tblPr>
              <a:tblGrid>
                <a:gridCol w="1222559"/>
                <a:gridCol w="1987486"/>
                <a:gridCol w="2916820"/>
                <a:gridCol w="2199190"/>
              </a:tblGrid>
              <a:tr h="370840">
                <a:tc>
                  <a:txBody>
                    <a:bodyPr/>
                    <a:lstStyle/>
                    <a:p>
                      <a:r>
                        <a:rPr lang="en-US" dirty="0" smtClean="0"/>
                        <a:t>Region</a:t>
                      </a:r>
                      <a:endParaRPr lang="en-US" dirty="0"/>
                    </a:p>
                  </a:txBody>
                  <a:tcPr/>
                </a:tc>
                <a:tc>
                  <a:txBody>
                    <a:bodyPr/>
                    <a:lstStyle/>
                    <a:p>
                      <a:r>
                        <a:rPr lang="en-US" dirty="0" smtClean="0"/>
                        <a:t>Name </a:t>
                      </a:r>
                      <a:endParaRPr lang="en-US" dirty="0"/>
                    </a:p>
                  </a:txBody>
                  <a:tcPr/>
                </a:tc>
                <a:tc>
                  <a:txBody>
                    <a:bodyPr/>
                    <a:lstStyle/>
                    <a:p>
                      <a:r>
                        <a:rPr lang="en-US" dirty="0" smtClean="0"/>
                        <a:t>Email </a:t>
                      </a:r>
                      <a:endParaRPr lang="en-US" dirty="0"/>
                    </a:p>
                  </a:txBody>
                  <a:tcPr/>
                </a:tc>
                <a:tc>
                  <a:txBody>
                    <a:bodyPr/>
                    <a:lstStyle/>
                    <a:p>
                      <a:r>
                        <a:rPr lang="en-US" dirty="0" smtClean="0"/>
                        <a:t>Phone</a:t>
                      </a:r>
                      <a:endParaRPr lang="en-US" dirty="0"/>
                    </a:p>
                  </a:txBody>
                  <a:tcPr/>
                </a:tc>
              </a:tr>
              <a:tr h="370840">
                <a:tc>
                  <a:txBody>
                    <a:bodyPr/>
                    <a:lstStyle/>
                    <a:p>
                      <a:r>
                        <a:rPr lang="en-US" dirty="0" smtClean="0"/>
                        <a:t>One</a:t>
                      </a:r>
                      <a:endParaRPr lang="en-US" dirty="0"/>
                    </a:p>
                  </a:txBody>
                  <a:tcPr/>
                </a:tc>
                <a:tc>
                  <a:txBody>
                    <a:bodyPr/>
                    <a:lstStyle/>
                    <a:p>
                      <a:r>
                        <a:rPr lang="en-US" dirty="0" smtClean="0"/>
                        <a:t>Kathy M. Williams</a:t>
                      </a:r>
                      <a:endParaRPr lang="en-US" dirty="0"/>
                    </a:p>
                  </a:txBody>
                  <a:tcPr/>
                </a:tc>
                <a:tc>
                  <a:txBody>
                    <a:bodyPr/>
                    <a:lstStyle/>
                    <a:p>
                      <a:r>
                        <a:rPr lang="en-US" dirty="0" smtClean="0"/>
                        <a:t>kathy.williams@state.co.us</a:t>
                      </a:r>
                      <a:endParaRPr lang="en-US" dirty="0"/>
                    </a:p>
                  </a:txBody>
                  <a:tcPr/>
                </a:tc>
                <a:tc>
                  <a:txBody>
                    <a:bodyPr/>
                    <a:lstStyle/>
                    <a:p>
                      <a:r>
                        <a:rPr lang="en-US" dirty="0" smtClean="0"/>
                        <a:t>303-757-9386</a:t>
                      </a:r>
                      <a:endParaRPr lang="en-US" dirty="0"/>
                    </a:p>
                  </a:txBody>
                  <a:tcPr/>
                </a:tc>
              </a:tr>
              <a:tr h="370840">
                <a:tc>
                  <a:txBody>
                    <a:bodyPr/>
                    <a:lstStyle/>
                    <a:p>
                      <a:r>
                        <a:rPr lang="en-US" dirty="0" smtClean="0"/>
                        <a:t>Two</a:t>
                      </a:r>
                      <a:endParaRPr lang="en-US" dirty="0"/>
                    </a:p>
                  </a:txBody>
                  <a:tcPr/>
                </a:tc>
                <a:tc>
                  <a:txBody>
                    <a:bodyPr/>
                    <a:lstStyle/>
                    <a:p>
                      <a:r>
                        <a:rPr lang="en-US" dirty="0" smtClean="0"/>
                        <a:t>Mary Vigil</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mary.vigil@state.co.us</a:t>
                      </a:r>
                    </a:p>
                  </a:txBody>
                  <a:tcPr/>
                </a:tc>
                <a:tc>
                  <a:txBody>
                    <a:bodyPr/>
                    <a:lstStyle/>
                    <a:p>
                      <a:r>
                        <a:rPr lang="en-US" dirty="0" smtClean="0"/>
                        <a:t>719-546-5432</a:t>
                      </a:r>
                      <a:endParaRPr lang="en-US" dirty="0"/>
                    </a:p>
                  </a:txBody>
                  <a:tcPr/>
                </a:tc>
              </a:tr>
              <a:tr h="370840">
                <a:tc>
                  <a:txBody>
                    <a:bodyPr/>
                    <a:lstStyle/>
                    <a:p>
                      <a:r>
                        <a:rPr lang="en-US" dirty="0" smtClean="0"/>
                        <a:t>Three</a:t>
                      </a:r>
                      <a:endParaRPr lang="en-US" dirty="0"/>
                    </a:p>
                  </a:txBody>
                  <a:tcPr/>
                </a:tc>
                <a:tc>
                  <a:txBody>
                    <a:bodyPr/>
                    <a:lstStyle/>
                    <a:p>
                      <a:r>
                        <a:rPr lang="en-US" dirty="0" smtClean="0"/>
                        <a:t>Chip Brazelton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chip.brazelton@state.co.us</a:t>
                      </a:r>
                    </a:p>
                  </a:txBody>
                  <a:tcPr/>
                </a:tc>
                <a:tc>
                  <a:txBody>
                    <a:bodyPr/>
                    <a:lstStyle/>
                    <a:p>
                      <a:r>
                        <a:rPr lang="en-US" dirty="0" smtClean="0"/>
                        <a:t>970-683-6210</a:t>
                      </a:r>
                      <a:endParaRPr lang="en-US" dirty="0"/>
                    </a:p>
                  </a:txBody>
                  <a:tcPr/>
                </a:tc>
              </a:tr>
              <a:tr h="370840">
                <a:tc>
                  <a:txBody>
                    <a:bodyPr/>
                    <a:lstStyle/>
                    <a:p>
                      <a:r>
                        <a:rPr lang="en-US" dirty="0" smtClean="0"/>
                        <a:t>Four</a:t>
                      </a:r>
                      <a:r>
                        <a:rPr lang="en-US" baseline="0" dirty="0" smtClean="0"/>
                        <a:t> </a:t>
                      </a:r>
                      <a:endParaRPr lang="en-US" dirty="0"/>
                    </a:p>
                  </a:txBody>
                  <a:tcPr/>
                </a:tc>
                <a:tc>
                  <a:txBody>
                    <a:bodyPr/>
                    <a:lstStyle/>
                    <a:p>
                      <a:r>
                        <a:rPr lang="en-US" dirty="0" smtClean="0"/>
                        <a:t>Juliet Sheets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juliet.sheets@state.co.us</a:t>
                      </a:r>
                    </a:p>
                  </a:txBody>
                  <a:tcPr/>
                </a:tc>
                <a:tc>
                  <a:txBody>
                    <a:bodyPr/>
                    <a:lstStyle/>
                    <a:p>
                      <a:r>
                        <a:rPr lang="en-US" dirty="0" smtClean="0"/>
                        <a:t>970-350-2156</a:t>
                      </a:r>
                      <a:endParaRPr lang="en-US" dirty="0"/>
                    </a:p>
                  </a:txBody>
                  <a:tcPr/>
                </a:tc>
              </a:tr>
              <a:tr h="370840">
                <a:tc>
                  <a:txBody>
                    <a:bodyPr/>
                    <a:lstStyle/>
                    <a:p>
                      <a:r>
                        <a:rPr lang="en-US" dirty="0" smtClean="0"/>
                        <a:t>Five</a:t>
                      </a:r>
                      <a:endParaRPr lang="en-US" dirty="0"/>
                    </a:p>
                  </a:txBody>
                  <a:tcPr/>
                </a:tc>
                <a:tc>
                  <a:txBody>
                    <a:bodyPr/>
                    <a:lstStyle/>
                    <a:p>
                      <a:r>
                        <a:rPr lang="en-US" dirty="0" smtClean="0"/>
                        <a:t>Jason Benally </a:t>
                      </a:r>
                      <a:endParaRPr lang="en-US" dirty="0"/>
                    </a:p>
                  </a:txBody>
                  <a:tcPr/>
                </a:tc>
                <a:tc>
                  <a:txBody>
                    <a:bodyPr/>
                    <a:lstStyle/>
                    <a:p>
                      <a:r>
                        <a:rPr lang="en-US" dirty="0" smtClean="0"/>
                        <a:t>jason.benally@state.co.us</a:t>
                      </a:r>
                      <a:endParaRPr lang="en-US" dirty="0"/>
                    </a:p>
                  </a:txBody>
                  <a:tcPr/>
                </a:tc>
                <a:tc>
                  <a:txBody>
                    <a:bodyPr/>
                    <a:lstStyle/>
                    <a:p>
                      <a:r>
                        <a:rPr lang="en-US" dirty="0" smtClean="0"/>
                        <a:t>970-385-1403</a:t>
                      </a:r>
                      <a:endParaRPr lang="en-US" dirty="0"/>
                    </a:p>
                  </a:txBody>
                  <a:tcPr/>
                </a:tc>
              </a:tr>
            </a:tbl>
          </a:graphicData>
        </a:graphic>
      </p:graphicFrame>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18049"/>
          <a:stretch/>
        </p:blipFill>
        <p:spPr bwMode="auto">
          <a:xfrm>
            <a:off x="5904070" y="4725083"/>
            <a:ext cx="2814319" cy="1719829"/>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val="193954015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1"/>
          </p:nvPr>
        </p:nvSpPr>
        <p:spPr/>
        <p:txBody>
          <a:bodyPr/>
          <a:lstStyle/>
          <a:p>
            <a:r>
              <a:rPr lang="en-US" dirty="0" smtClean="0"/>
              <a:t>The following resources are available:</a:t>
            </a:r>
          </a:p>
          <a:p>
            <a:pPr marL="457200" indent="-457200">
              <a:buFont typeface="Arial"/>
              <a:buChar char="•"/>
            </a:pPr>
            <a:r>
              <a:rPr lang="en-US" dirty="0" smtClean="0"/>
              <a:t>Access information about Corrective and Disciplinary Actions at:</a:t>
            </a:r>
          </a:p>
          <a:p>
            <a:pPr marL="1200150" lvl="1" indent="-457200"/>
            <a:r>
              <a:rPr lang="en-US" dirty="0">
                <a:hlinkClick r:id="rId4"/>
              </a:rPr>
              <a:t>http://</a:t>
            </a:r>
            <a:r>
              <a:rPr lang="en-US" dirty="0" smtClean="0">
                <a:hlinkClick r:id="rId4"/>
              </a:rPr>
              <a:t>intranet.dot.state.co.us/employees/performance-management/Corrective-disciplinary-actions</a:t>
            </a:r>
            <a:endParaRPr lang="en-US" dirty="0" smtClean="0"/>
          </a:p>
          <a:p>
            <a:pPr marL="457200" indent="-457200">
              <a:buFont typeface="Arial" panose="020B0604020202020204" pitchFamily="34" charset="0"/>
              <a:buChar char="•"/>
            </a:pPr>
            <a:r>
              <a:rPr lang="en-US" dirty="0"/>
              <a:t>Sample letters for </a:t>
            </a:r>
            <a:r>
              <a:rPr lang="en-US" dirty="0" smtClean="0"/>
              <a:t>Corrective </a:t>
            </a:r>
            <a:r>
              <a:rPr lang="en-US" dirty="0"/>
              <a:t>or </a:t>
            </a:r>
            <a:r>
              <a:rPr lang="en-US" dirty="0" smtClean="0"/>
              <a:t>Disciplinary Actions</a:t>
            </a:r>
            <a:r>
              <a:rPr lang="en-US" dirty="0"/>
              <a:t>:</a:t>
            </a:r>
          </a:p>
          <a:p>
            <a:pPr marL="1200150" lvl="1" indent="-457200"/>
            <a:r>
              <a:rPr lang="en-US" dirty="0">
                <a:hlinkClick r:id="rId5"/>
              </a:rPr>
              <a:t>http://</a:t>
            </a:r>
            <a:r>
              <a:rPr lang="en-US" dirty="0" smtClean="0">
                <a:hlinkClick r:id="rId5"/>
              </a:rPr>
              <a:t>intranet.dot.state.co.us/employees/performance-management/sample-letters</a:t>
            </a:r>
            <a:r>
              <a:rPr lang="en-US" dirty="0" smtClean="0"/>
              <a:t> </a:t>
            </a:r>
          </a:p>
          <a:p>
            <a:pPr marL="457200" indent="-457200">
              <a:buFont typeface="Arial" panose="020B0604020202020204" pitchFamily="34" charset="0"/>
              <a:buChar char="•"/>
            </a:pPr>
            <a:r>
              <a:rPr lang="en-US" dirty="0" smtClean="0"/>
              <a:t>List of Appointing Authorities:</a:t>
            </a:r>
          </a:p>
          <a:p>
            <a:pPr marL="1200150" lvl="1" indent="-457200">
              <a:buFont typeface="Arial" panose="020B0604020202020204" pitchFamily="34" charset="0"/>
              <a:buChar char="•"/>
            </a:pPr>
            <a:r>
              <a:rPr lang="en-US" dirty="0">
                <a:hlinkClick r:id="rId6"/>
              </a:rPr>
              <a:t>http://</a:t>
            </a:r>
            <a:r>
              <a:rPr lang="en-US" dirty="0" smtClean="0">
                <a:hlinkClick r:id="rId6"/>
              </a:rPr>
              <a:t>intranet.dot.state.co.us/employees/appt-authority</a:t>
            </a:r>
            <a:r>
              <a:rPr lang="en-US" dirty="0" smtClean="0"/>
              <a:t> </a:t>
            </a:r>
          </a:p>
        </p:txBody>
      </p:sp>
      <p:sp>
        <p:nvSpPr>
          <p:cNvPr id="50179" name="Title 1"/>
          <p:cNvSpPr>
            <a:spLocks noGrp="1"/>
          </p:cNvSpPr>
          <p:nvPr>
            <p:ph type="title"/>
          </p:nvPr>
        </p:nvSpPr>
        <p:spPr>
          <a:xfrm>
            <a:off x="182880" y="103188"/>
            <a:ext cx="8778240" cy="1143000"/>
          </a:xfrm>
        </p:spPr>
        <p:txBody>
          <a:bodyPr/>
          <a:lstStyle/>
          <a:p>
            <a:r>
              <a:rPr lang="en-US" dirty="0" smtClean="0"/>
              <a:t>Other CDOT Help Resources</a:t>
            </a:r>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67</a:t>
            </a:fld>
            <a:endParaRPr lang="en-US" dirty="0"/>
          </a:p>
        </p:txBody>
      </p:sp>
    </p:spTree>
    <p:custDataLst>
      <p:tags r:id="rId1"/>
    </p:custDataLst>
    <p:extLst>
      <p:ext uri="{BB962C8B-B14F-4D97-AF65-F5344CB8AC3E}">
        <p14:creationId xmlns:p14="http://schemas.microsoft.com/office/powerpoint/2010/main" val="394207563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82880" y="103188"/>
            <a:ext cx="8778240" cy="1143000"/>
          </a:xfrm>
        </p:spPr>
        <p:txBody>
          <a:bodyPr/>
          <a:lstStyle/>
          <a:p>
            <a:r>
              <a:rPr lang="en-US" dirty="0" smtClean="0"/>
              <a:t>Questions?</a:t>
            </a:r>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68</a:t>
            </a:fld>
            <a:endParaRPr lang="en-US" dirty="0"/>
          </a:p>
        </p:txBody>
      </p:sp>
      <p:grpSp>
        <p:nvGrpSpPr>
          <p:cNvPr id="7" name="Group 6"/>
          <p:cNvGrpSpPr/>
          <p:nvPr/>
        </p:nvGrpSpPr>
        <p:grpSpPr>
          <a:xfrm>
            <a:off x="2171700" y="1143000"/>
            <a:ext cx="5829300" cy="5394781"/>
            <a:chOff x="2057400" y="1371600"/>
            <a:chExt cx="5829300" cy="5394781"/>
          </a:xfrm>
        </p:grpSpPr>
        <p:sp>
          <p:nvSpPr>
            <p:cNvPr id="10" name="TextBox 9"/>
            <p:cNvSpPr txBox="1"/>
            <p:nvPr/>
          </p:nvSpPr>
          <p:spPr>
            <a:xfrm>
              <a:off x="2057400" y="1735991"/>
              <a:ext cx="2057400" cy="3293209"/>
            </a:xfrm>
            <a:prstGeom prst="rect">
              <a:avLst/>
            </a:prstGeom>
            <a:noFill/>
          </p:spPr>
          <p:txBody>
            <a:bodyPr wrap="square" rtlCol="0">
              <a:spAutoFit/>
              <a:scene3d>
                <a:camera prst="orthographicFront"/>
                <a:lightRig rig="threePt" dir="t"/>
              </a:scene3d>
              <a:sp3d extrusionH="114300" contourW="63500" prstMaterial="dkEdge">
                <a:bevelT w="114300" h="114300"/>
                <a:bevelB w="114300" h="114300"/>
              </a:sp3d>
            </a:bodyPr>
            <a:lstStyle/>
            <a:p>
              <a:r>
                <a:rPr lang="en-US" sz="20800" b="1" dirty="0" smtClean="0">
                  <a:ln w="41275">
                    <a:solidFill>
                      <a:schemeClr val="tx2">
                        <a:lumMod val="75000"/>
                      </a:schemeClr>
                    </a:solidFill>
                  </a:ln>
                  <a:gradFill flip="none" rotWithShape="1">
                    <a:gsLst>
                      <a:gs pos="0">
                        <a:schemeClr val="tx2">
                          <a:lumMod val="50000"/>
                        </a:schemeClr>
                      </a:gs>
                      <a:gs pos="39999">
                        <a:schemeClr val="tx2">
                          <a:lumMod val="75000"/>
                        </a:schemeClr>
                      </a:gs>
                      <a:gs pos="98000">
                        <a:schemeClr val="tx2">
                          <a:lumMod val="60000"/>
                          <a:lumOff val="40000"/>
                        </a:schemeClr>
                      </a:gs>
                    </a:gsLst>
                    <a:lin ang="2700000" scaled="1"/>
                    <a:tileRect/>
                  </a:gradFill>
                  <a:latin typeface="Cambria Math" panose="02040503050406030204" pitchFamily="18" charset="0"/>
                  <a:ea typeface="Cambria Math" panose="02040503050406030204" pitchFamily="18" charset="0"/>
                  <a:cs typeface="Kalinga" panose="020B0502040204020203" pitchFamily="34" charset="0"/>
                </a:rPr>
                <a:t>?</a:t>
              </a:r>
              <a:endParaRPr lang="en-US" sz="20800" b="1" dirty="0">
                <a:ln w="41275">
                  <a:solidFill>
                    <a:schemeClr val="tx2">
                      <a:lumMod val="75000"/>
                    </a:schemeClr>
                  </a:solidFill>
                </a:ln>
                <a:gradFill flip="none" rotWithShape="1">
                  <a:gsLst>
                    <a:gs pos="0">
                      <a:schemeClr val="tx2">
                        <a:lumMod val="50000"/>
                      </a:schemeClr>
                    </a:gs>
                    <a:gs pos="39999">
                      <a:schemeClr val="tx2">
                        <a:lumMod val="75000"/>
                      </a:schemeClr>
                    </a:gs>
                    <a:gs pos="98000">
                      <a:schemeClr val="tx2">
                        <a:lumMod val="60000"/>
                        <a:lumOff val="40000"/>
                      </a:schemeClr>
                    </a:gs>
                  </a:gsLst>
                  <a:lin ang="2700000" scaled="1"/>
                  <a:tileRect/>
                </a:gradFill>
                <a:latin typeface="Cambria Math" panose="02040503050406030204" pitchFamily="18" charset="0"/>
                <a:ea typeface="Cambria Math" panose="02040503050406030204" pitchFamily="18" charset="0"/>
                <a:cs typeface="Kalinga" panose="020B0502040204020203" pitchFamily="34" charset="0"/>
              </a:endParaRPr>
            </a:p>
          </p:txBody>
        </p:sp>
        <p:sp>
          <p:nvSpPr>
            <p:cNvPr id="11" name="TextBox 10"/>
            <p:cNvSpPr txBox="1"/>
            <p:nvPr/>
          </p:nvSpPr>
          <p:spPr>
            <a:xfrm>
              <a:off x="3886200" y="2057400"/>
              <a:ext cx="2057400" cy="4708981"/>
            </a:xfrm>
            <a:prstGeom prst="rect">
              <a:avLst/>
            </a:prstGeom>
            <a:noFill/>
          </p:spPr>
          <p:txBody>
            <a:bodyPr wrap="square" rtlCol="0">
              <a:spAutoFit/>
              <a:scene3d>
                <a:camera prst="orthographicFront"/>
                <a:lightRig rig="threePt" dir="t"/>
              </a:scene3d>
              <a:sp3d extrusionH="114300" contourW="63500" prstMaterial="dkEdge">
                <a:bevelT w="114300" h="114300"/>
                <a:bevelB w="114300" h="114300"/>
              </a:sp3d>
            </a:bodyPr>
            <a:lstStyle/>
            <a:p>
              <a:r>
                <a:rPr lang="en-US" sz="30000" b="1" dirty="0" smtClean="0">
                  <a:ln w="41275">
                    <a:solidFill>
                      <a:schemeClr val="tx2">
                        <a:lumMod val="75000"/>
                      </a:schemeClr>
                    </a:solidFill>
                  </a:ln>
                  <a:gradFill>
                    <a:gsLst>
                      <a:gs pos="0">
                        <a:schemeClr val="tx2">
                          <a:lumMod val="50000"/>
                        </a:schemeClr>
                      </a:gs>
                      <a:gs pos="39999">
                        <a:schemeClr val="tx2">
                          <a:lumMod val="75000"/>
                        </a:schemeClr>
                      </a:gs>
                      <a:gs pos="98000">
                        <a:schemeClr val="tx2">
                          <a:lumMod val="60000"/>
                          <a:lumOff val="40000"/>
                        </a:schemeClr>
                      </a:gs>
                    </a:gsLst>
                    <a:lin ang="5400000" scaled="0"/>
                  </a:gradFill>
                  <a:latin typeface="Cambria Math" panose="02040503050406030204" pitchFamily="18" charset="0"/>
                  <a:ea typeface="Cambria Math" panose="02040503050406030204" pitchFamily="18" charset="0"/>
                  <a:cs typeface="Kalinga" panose="020B0502040204020203" pitchFamily="34" charset="0"/>
                </a:rPr>
                <a:t>?</a:t>
              </a:r>
              <a:endParaRPr lang="en-US" sz="30000" b="1" dirty="0">
                <a:ln w="41275">
                  <a:solidFill>
                    <a:schemeClr val="tx2">
                      <a:lumMod val="75000"/>
                    </a:schemeClr>
                  </a:solidFill>
                </a:ln>
                <a:gradFill>
                  <a:gsLst>
                    <a:gs pos="0">
                      <a:schemeClr val="tx2">
                        <a:lumMod val="50000"/>
                      </a:schemeClr>
                    </a:gs>
                    <a:gs pos="39999">
                      <a:schemeClr val="tx2">
                        <a:lumMod val="75000"/>
                      </a:schemeClr>
                    </a:gs>
                    <a:gs pos="98000">
                      <a:schemeClr val="tx2">
                        <a:lumMod val="60000"/>
                        <a:lumOff val="40000"/>
                      </a:schemeClr>
                    </a:gs>
                  </a:gsLst>
                  <a:lin ang="5400000" scaled="0"/>
                </a:gradFill>
                <a:latin typeface="Cambria Math" panose="02040503050406030204" pitchFamily="18" charset="0"/>
                <a:ea typeface="Cambria Math" panose="02040503050406030204" pitchFamily="18" charset="0"/>
                <a:cs typeface="Kalinga" panose="020B0502040204020203" pitchFamily="34" charset="0"/>
              </a:endParaRPr>
            </a:p>
          </p:txBody>
        </p:sp>
        <p:sp>
          <p:nvSpPr>
            <p:cNvPr id="12" name="TextBox 11"/>
            <p:cNvSpPr txBox="1"/>
            <p:nvPr/>
          </p:nvSpPr>
          <p:spPr>
            <a:xfrm>
              <a:off x="5829300" y="1371600"/>
              <a:ext cx="2057400" cy="2308324"/>
            </a:xfrm>
            <a:prstGeom prst="rect">
              <a:avLst/>
            </a:prstGeom>
            <a:noFill/>
          </p:spPr>
          <p:txBody>
            <a:bodyPr wrap="square" rtlCol="0">
              <a:spAutoFit/>
              <a:scene3d>
                <a:camera prst="orthographicFront"/>
                <a:lightRig rig="threePt" dir="t"/>
              </a:scene3d>
              <a:sp3d extrusionH="114300" contourW="63500" prstMaterial="dkEdge">
                <a:bevelT w="114300" h="114300"/>
                <a:bevelB w="114300" h="114300"/>
              </a:sp3d>
            </a:bodyPr>
            <a:lstStyle/>
            <a:p>
              <a:r>
                <a:rPr lang="en-US" sz="14400" b="1" dirty="0" smtClean="0">
                  <a:ln w="41275">
                    <a:solidFill>
                      <a:schemeClr val="tx2">
                        <a:lumMod val="75000"/>
                      </a:schemeClr>
                    </a:solidFill>
                  </a:ln>
                  <a:gradFill>
                    <a:gsLst>
                      <a:gs pos="0">
                        <a:srgbClr val="000000"/>
                      </a:gs>
                      <a:gs pos="39999">
                        <a:srgbClr val="0A128C"/>
                      </a:gs>
                      <a:gs pos="70000">
                        <a:srgbClr val="181CC7"/>
                      </a:gs>
                      <a:gs pos="88000">
                        <a:srgbClr val="7005D4"/>
                      </a:gs>
                      <a:gs pos="100000">
                        <a:srgbClr val="8C3D91"/>
                      </a:gs>
                    </a:gsLst>
                    <a:lin ang="5400000" scaled="0"/>
                  </a:gradFill>
                  <a:latin typeface="Cambria Math" panose="02040503050406030204" pitchFamily="18" charset="0"/>
                  <a:ea typeface="Cambria Math" panose="02040503050406030204" pitchFamily="18" charset="0"/>
                  <a:cs typeface="Kalinga" panose="020B0502040204020203" pitchFamily="34" charset="0"/>
                </a:rPr>
                <a:t>?</a:t>
              </a:r>
              <a:endParaRPr lang="en-US" sz="14400" b="1" dirty="0">
                <a:ln w="41275">
                  <a:solidFill>
                    <a:schemeClr val="tx2">
                      <a:lumMod val="75000"/>
                    </a:schemeClr>
                  </a:solidFill>
                </a:ln>
                <a:gradFill>
                  <a:gsLst>
                    <a:gs pos="0">
                      <a:srgbClr val="000000"/>
                    </a:gs>
                    <a:gs pos="39999">
                      <a:srgbClr val="0A128C"/>
                    </a:gs>
                    <a:gs pos="70000">
                      <a:srgbClr val="181CC7"/>
                    </a:gs>
                    <a:gs pos="88000">
                      <a:srgbClr val="7005D4"/>
                    </a:gs>
                    <a:gs pos="100000">
                      <a:srgbClr val="8C3D91"/>
                    </a:gs>
                  </a:gsLst>
                  <a:lin ang="5400000" scaled="0"/>
                </a:gradFill>
                <a:latin typeface="Cambria Math" panose="02040503050406030204" pitchFamily="18" charset="0"/>
                <a:ea typeface="Cambria Math" panose="02040503050406030204" pitchFamily="18" charset="0"/>
                <a:cs typeface="Kalinga" panose="020B0502040204020203" pitchFamily="34" charset="0"/>
              </a:endParaRPr>
            </a:p>
          </p:txBody>
        </p:sp>
      </p:grpSp>
    </p:spTree>
    <p:custDataLst>
      <p:tags r:id="rId1"/>
    </p:custDataLst>
    <p:extLst>
      <p:ext uri="{BB962C8B-B14F-4D97-AF65-F5344CB8AC3E}">
        <p14:creationId xmlns:p14="http://schemas.microsoft.com/office/powerpoint/2010/main" val="18328649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p:txBody>
          <a:bodyPr/>
          <a:lstStyle/>
          <a:p>
            <a:pPr marL="457200" indent="-457200">
              <a:buFont typeface="Arial" panose="020B0604020202020204" pitchFamily="34" charset="0"/>
              <a:buChar char="•"/>
            </a:pPr>
            <a:r>
              <a:rPr lang="en-US" sz="2800" dirty="0" smtClean="0"/>
              <a:t>Classroom participation encouraged; ask, answer, and participate in the discussion</a:t>
            </a:r>
          </a:p>
          <a:p>
            <a:pPr marL="457200" indent="-457200">
              <a:buFont typeface="Arial" panose="020B0604020202020204" pitchFamily="34" charset="0"/>
              <a:buChar char="•"/>
            </a:pPr>
            <a:r>
              <a:rPr lang="en-US" sz="2800" dirty="0" smtClean="0"/>
              <a:t>Exercises to practice development of </a:t>
            </a:r>
            <a:r>
              <a:rPr lang="en-US" dirty="0"/>
              <a:t>training </a:t>
            </a:r>
            <a:r>
              <a:rPr lang="en-US" dirty="0" smtClean="0"/>
              <a:t>materials</a:t>
            </a:r>
            <a:endParaRPr lang="en-US" sz="2800" dirty="0" smtClean="0"/>
          </a:p>
          <a:p>
            <a:pPr marL="457200" indent="-457200">
              <a:buFont typeface="Arial" panose="020B0604020202020204" pitchFamily="34" charset="0"/>
              <a:buChar char="•"/>
            </a:pPr>
            <a:r>
              <a:rPr lang="en-US" sz="2800" dirty="0" smtClean="0"/>
              <a:t>Parking lot used to capture questions for</a:t>
            </a:r>
            <a:r>
              <a:rPr lang="en-US" sz="2800" dirty="0" smtClean="0">
                <a:solidFill>
                  <a:srgbClr val="FF00FF"/>
                </a:solidFill>
              </a:rPr>
              <a:t/>
            </a:r>
            <a:br>
              <a:rPr lang="en-US" sz="2800" dirty="0" smtClean="0">
                <a:solidFill>
                  <a:srgbClr val="FF00FF"/>
                </a:solidFill>
              </a:rPr>
            </a:br>
            <a:r>
              <a:rPr lang="en-US" sz="2800" dirty="0" smtClean="0"/>
              <a:t>in-class follow-up</a:t>
            </a:r>
          </a:p>
          <a:p>
            <a:endParaRPr lang="en-US" sz="2800" dirty="0" smtClean="0"/>
          </a:p>
        </p:txBody>
      </p:sp>
      <p:sp>
        <p:nvSpPr>
          <p:cNvPr id="13315" name="Title 1"/>
          <p:cNvSpPr>
            <a:spLocks noGrp="1"/>
          </p:cNvSpPr>
          <p:nvPr>
            <p:ph type="title"/>
          </p:nvPr>
        </p:nvSpPr>
        <p:spPr>
          <a:xfrm>
            <a:off x="182880" y="103188"/>
            <a:ext cx="8778240" cy="1143000"/>
          </a:xfrm>
        </p:spPr>
        <p:txBody>
          <a:bodyPr/>
          <a:lstStyle/>
          <a:p>
            <a:r>
              <a:rPr lang="en-US" dirty="0" smtClean="0"/>
              <a:t>Learning Logistics</a:t>
            </a:r>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7</a:t>
            </a:fld>
            <a:endParaRPr lang="en-US" dirty="0"/>
          </a:p>
        </p:txBody>
      </p:sp>
    </p:spTree>
    <p:custDataLst>
      <p:tags r:id="rId1"/>
    </p:custDataLst>
    <p:extLst>
      <p:ext uri="{BB962C8B-B14F-4D97-AF65-F5344CB8AC3E}">
        <p14:creationId xmlns:p14="http://schemas.microsoft.com/office/powerpoint/2010/main" val="21157023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 y="103188"/>
            <a:ext cx="8778240" cy="1143000"/>
          </a:xfrm>
        </p:spPr>
        <p:txBody>
          <a:bodyPr/>
          <a:lstStyle/>
          <a:p>
            <a:r>
              <a:rPr lang="en-US" sz="3600" dirty="0" smtClean="0"/>
              <a:t>Your Contributions to Learning</a:t>
            </a:r>
          </a:p>
        </p:txBody>
      </p:sp>
      <p:sp>
        <p:nvSpPr>
          <p:cNvPr id="14339" name="Content Placeholder 2"/>
          <p:cNvSpPr>
            <a:spLocks noGrp="1"/>
          </p:cNvSpPr>
          <p:nvPr>
            <p:ph idx="1"/>
          </p:nvPr>
        </p:nvSpPr>
        <p:spPr/>
        <p:txBody>
          <a:bodyPr/>
          <a:lstStyle/>
          <a:p>
            <a:pPr marL="457200" indent="-457200">
              <a:buFont typeface="Arial" panose="020B0604020202020204" pitchFamily="34" charset="0"/>
              <a:buChar char="•"/>
            </a:pPr>
            <a:r>
              <a:rPr lang="en-US" sz="2800" dirty="0" smtClean="0"/>
              <a:t>Please respect the other participants by silencing your cell phones</a:t>
            </a:r>
          </a:p>
          <a:p>
            <a:pPr marL="457200" indent="-457200">
              <a:buFont typeface="Arial" panose="020B0604020202020204" pitchFamily="34" charset="0"/>
              <a:buChar char="•"/>
            </a:pPr>
            <a:r>
              <a:rPr lang="en-US" sz="2800" dirty="0" smtClean="0"/>
              <a:t>Focus on the course, please use the Internet and email over lunch and break times</a:t>
            </a:r>
          </a:p>
          <a:p>
            <a:pPr marL="457200" indent="-457200">
              <a:buFont typeface="Arial" panose="020B0604020202020204" pitchFamily="34" charset="0"/>
              <a:buChar char="•"/>
            </a:pPr>
            <a:r>
              <a:rPr lang="en-US" sz="2800" dirty="0" smtClean="0"/>
              <a:t>Please delay your side conversations until break times</a:t>
            </a:r>
          </a:p>
          <a:p>
            <a:pPr marL="457200" indent="-457200">
              <a:buFont typeface="Arial" panose="020B0604020202020204" pitchFamily="34" charset="0"/>
              <a:buChar char="•"/>
            </a:pPr>
            <a:r>
              <a:rPr lang="en-US" sz="2800" dirty="0" smtClean="0"/>
              <a:t>Attend the entire course to obtain credit for successful course completion</a:t>
            </a:r>
          </a:p>
          <a:p>
            <a:endParaRPr lang="en-US" sz="2800" dirty="0" smtClean="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8</a:t>
            </a:fld>
            <a:endParaRPr lang="en-US" dirty="0"/>
          </a:p>
        </p:txBody>
      </p:sp>
    </p:spTree>
    <p:custDataLst>
      <p:tags r:id="rId1"/>
    </p:custDataLst>
    <p:extLst>
      <p:ext uri="{BB962C8B-B14F-4D97-AF65-F5344CB8AC3E}">
        <p14:creationId xmlns:p14="http://schemas.microsoft.com/office/powerpoint/2010/main" val="1278715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182880" y="1371600"/>
            <a:ext cx="8778240" cy="4879622"/>
          </a:xfrm>
        </p:spPr>
        <p:txBody>
          <a:bodyPr/>
          <a:lstStyle/>
          <a:p>
            <a:r>
              <a:rPr lang="en-US" sz="2400" dirty="0" smtClean="0"/>
              <a:t>The purpose of Progressive Discipline is to…</a:t>
            </a:r>
          </a:p>
          <a:p>
            <a:pPr marL="342900" indent="-342900">
              <a:buFont typeface="Arial" panose="020B0604020202020204" pitchFamily="34" charset="0"/>
              <a:buChar char="•"/>
            </a:pPr>
            <a:r>
              <a:rPr lang="en-US" sz="2400" dirty="0" smtClean="0"/>
              <a:t>Resolve performance issues at the lowest possible level</a:t>
            </a:r>
          </a:p>
          <a:p>
            <a:pPr marL="342900" indent="-342900">
              <a:buFont typeface="Arial" panose="020B0604020202020204" pitchFamily="34" charset="0"/>
              <a:buChar char="•"/>
            </a:pPr>
            <a:r>
              <a:rPr lang="en-US" sz="2400" dirty="0" smtClean="0"/>
              <a:t>Help employees by making them aware of their behavior and help them change it</a:t>
            </a:r>
          </a:p>
          <a:p>
            <a:pPr marL="342900" indent="-342900">
              <a:buFont typeface="Arial" panose="020B0604020202020204" pitchFamily="34" charset="0"/>
              <a:buChar char="•"/>
            </a:pPr>
            <a:r>
              <a:rPr lang="en-US" sz="2400" dirty="0" smtClean="0"/>
              <a:t>Help other supervisors by documenting performance problems</a:t>
            </a:r>
          </a:p>
          <a:p>
            <a:pPr marL="342900" indent="-342900">
              <a:buFont typeface="Arial" panose="020B0604020202020204" pitchFamily="34" charset="0"/>
              <a:buChar char="•"/>
            </a:pPr>
            <a:endParaRPr lang="en-US" sz="2400" dirty="0" smtClean="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9</a:t>
            </a:fld>
            <a:endParaRPr lang="en-US" dirty="0"/>
          </a:p>
        </p:txBody>
      </p:sp>
      <p:sp>
        <p:nvSpPr>
          <p:cNvPr id="15362" name="Title 1"/>
          <p:cNvSpPr>
            <a:spLocks noGrp="1"/>
          </p:cNvSpPr>
          <p:nvPr>
            <p:ph type="title"/>
          </p:nvPr>
        </p:nvSpPr>
        <p:spPr/>
        <p:txBody>
          <a:bodyPr/>
          <a:lstStyle/>
          <a:p>
            <a:r>
              <a:rPr lang="en-US" dirty="0" smtClean="0"/>
              <a:t>Did you know…</a:t>
            </a:r>
          </a:p>
        </p:txBody>
      </p:sp>
    </p:spTree>
    <p:custDataLst>
      <p:tags r:id="rId1"/>
    </p:custDataLst>
    <p:extLst>
      <p:ext uri="{BB962C8B-B14F-4D97-AF65-F5344CB8AC3E}">
        <p14:creationId xmlns:p14="http://schemas.microsoft.com/office/powerpoint/2010/main" val="44794551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CHECK" val="0"/>
  <p:tag name="TAG_BACKING_FORM_KEY" val="1117208-c:\users\princej\desktop\progressive discipline\00_ppt_progressive discipline course_062216.pptx"/>
  <p:tag name="ARTICULATE_PRESENTER_VERSION" val="7"/>
  <p:tag name="ARTICULATE_USED_PAGE_ORIENTATION" val="1"/>
  <p:tag name="ARTICULATE_USED_PAGE_SIZE" val="1"/>
  <p:tag name="ARTICULATE_REFERENCE_ID" val="7fb801cc-b2ba-44bf-9e08-d45a8a79e824"/>
  <p:tag name="ARTICULATE_PROJECT_OPEN" val="0"/>
  <p:tag name="ARTICULATE_SLIDE_COUNT" val="68"/>
</p:tagLst>
</file>

<file path=ppt/tags/tag10.xml><?xml version="1.0" encoding="utf-8"?>
<p:tagLst xmlns:a="http://schemas.openxmlformats.org/drawingml/2006/main" xmlns:r="http://schemas.openxmlformats.org/officeDocument/2006/relationships" xmlns:p="http://schemas.openxmlformats.org/presentationml/2006/main">
  <p:tag name="AUDIO_ID" val="458"/>
  <p:tag name="ARTICULATE_USED_LAYOUT" val="2"/>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UDIO_ID" val="459"/>
  <p:tag name="ARTICULATE_USED_LAYOUT" val="2"/>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UDIO_ID" val="460"/>
  <p:tag name="ARTICULATE_USED_LAYOUT" val="2"/>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UDIO_ID" val="593"/>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UDIO_ID" val="521"/>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UDIO_ID" val="539"/>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UDIO_ID" val="572"/>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UDIO_ID" val="575"/>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UDIO_ID" val="602"/>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UDIO_ID" val="570"/>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UDIO_ID" val="603"/>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UDIO_ID" val="574"/>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UDIO_ID" val="574"/>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UDIO_ID" val="571"/>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UDIO_ID" val="573"/>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UDIO_ID" val="522"/>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UDIO_ID" val="594"/>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UDIO_ID" val="561"/>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UDIO_ID" val="562"/>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UDIO_ID" val="579"/>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UDIO_ID" val="604"/>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UDIO_ID" val="578"/>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UDIO_ID" val="605"/>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UDIO_ID" val="576"/>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UDIO_ID" val="606"/>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UDIO_ID" val="588"/>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UDIO_ID" val="607"/>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UDIO_ID" val="582"/>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UDIO_ID" val="585"/>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UDIO_ID" val="597"/>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UDIO_ID" val="563"/>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UDIO_ID" val="584"/>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UDIO_ID" val="586"/>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UDIO_ID" val="587"/>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UDIO_ID" val="581"/>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UDIO_ID" val="590"/>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UDIO_ID" val="591"/>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UDIO_ID" val="608"/>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UDIO_ID" val="516"/>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UDIO_ID" val="583"/>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UDIO_ID" val="589"/>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UDIO_ID" val="609"/>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UDIO_ID" val="580"/>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UDIO_ID" val="610"/>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UDIO_ID" val="592"/>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UDIO_ID" val="595"/>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UDIO_ID" val="526"/>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UDIO_ID" val="527"/>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UDIO_ID" val="558"/>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UDIO_ID" val="598"/>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UDIO_ID" val="611"/>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UDIO_ID" val="599"/>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UDIO_ID" val="596"/>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UDIO_ID" val="601"/>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UDIO_ID" val="529"/>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UDIO_ID" val="569"/>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UDIO_ID" val="477"/>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UDIO_ID" val="479"/>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UDIO_ID" val="354"/>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UDIO_ID" val="480"/>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UDIO_ID" val="482"/>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UDIO_ID" val="456"/>
  <p:tag name="ARTICULATE_USED_LAYOUT" val="2"/>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UDIO_ID" val="457"/>
  <p:tag name="ARTICULATE_USED_LAYOUT" val="8"/>
  <p:tag name="ARTICULATE_SLIDE_THUMBNAIL_REFRESH" val="1"/>
</p:tagLst>
</file>

<file path=ppt/theme/theme1.xml><?xml version="1.0" encoding="utf-8"?>
<a:theme xmlns:a="http://schemas.openxmlformats.org/drawingml/2006/main" name="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extLst>
    <a:ext uri="{05A4C25C-085E-4340-85A3-A5531E510DB2}">
      <thm15:themeFamily xmlns:thm15="http://schemas.microsoft.com/office/thememl/2012/main" name="Presentation2" id="{B5B2FCF1-B2A0-4DFB-95F7-AC21F4EE61D4}" vid="{2353CC9F-AD86-47A3-BB1D-25676FE9EB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TAB_06_PowerPoint Template-1</Template>
  <TotalTime>15900</TotalTime>
  <Words>16709</Words>
  <Application>Microsoft Office PowerPoint</Application>
  <PresentationFormat>On-screen Show (4:3)</PresentationFormat>
  <Paragraphs>1750</Paragraphs>
  <Slides>68</Slides>
  <Notes>68</Notes>
  <HiddenSlides>16</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68</vt:i4>
      </vt:variant>
    </vt:vector>
  </HeadingPairs>
  <TitlesOfParts>
    <vt:vector size="81" baseType="lpstr">
      <vt:lpstr>ＭＳ Ｐゴシック</vt:lpstr>
      <vt:lpstr>宋体</vt:lpstr>
      <vt:lpstr>宋体</vt:lpstr>
      <vt:lpstr>Arial</vt:lpstr>
      <vt:lpstr>Arial Rounded MT Bold</vt:lpstr>
      <vt:lpstr>Calibri</vt:lpstr>
      <vt:lpstr>Cambria Math</vt:lpstr>
      <vt:lpstr>Kalinga</vt:lpstr>
      <vt:lpstr>Lucida Grande</vt:lpstr>
      <vt:lpstr>Times New Roman</vt:lpstr>
      <vt:lpstr>Wingdings</vt:lpstr>
      <vt:lpstr>Template2</vt:lpstr>
      <vt:lpstr>Document</vt:lpstr>
      <vt:lpstr>PowerPoint Presentation</vt:lpstr>
      <vt:lpstr>PowerPoint Presentation</vt:lpstr>
      <vt:lpstr>Table of Contents (Hidden)</vt:lpstr>
      <vt:lpstr>Course Agenda</vt:lpstr>
      <vt:lpstr>Course Learning Objectives</vt:lpstr>
      <vt:lpstr>Participant Introductions</vt:lpstr>
      <vt:lpstr>Learning Logistics</vt:lpstr>
      <vt:lpstr>Your Contributions to Learning</vt:lpstr>
      <vt:lpstr>Did you know…</vt:lpstr>
      <vt:lpstr>PowerPoint Presentation</vt:lpstr>
      <vt:lpstr>Course Agenda</vt:lpstr>
      <vt:lpstr>Section 1 Learning Objectives</vt:lpstr>
      <vt:lpstr>Terms and Concepts</vt:lpstr>
      <vt:lpstr>Purpose Progressive Discipline</vt:lpstr>
      <vt:lpstr>Roles in the Progressive Discipline Process</vt:lpstr>
      <vt:lpstr>Roles in the Progressive Discipline Process</vt:lpstr>
      <vt:lpstr>Progressive Discipline Process</vt:lpstr>
      <vt:lpstr>Progressive Discipline Process</vt:lpstr>
      <vt:lpstr>Actions that Need to be Reported Immediately </vt:lpstr>
      <vt:lpstr>Actions that Need to be Reported Immediately </vt:lpstr>
      <vt:lpstr>Connection Between Performance Management and Progressive Discipline</vt:lpstr>
      <vt:lpstr>Elements of Progressive Discipline</vt:lpstr>
      <vt:lpstr>Check Your Knowledge</vt:lpstr>
      <vt:lpstr>PowerPoint Presentation</vt:lpstr>
      <vt:lpstr>Course Agenda</vt:lpstr>
      <vt:lpstr>Section 2 Learning Objectives</vt:lpstr>
      <vt:lpstr>Terms and Concepts</vt:lpstr>
      <vt:lpstr>Performance Coaching Process</vt:lpstr>
      <vt:lpstr>Performance Coaching Process</vt:lpstr>
      <vt:lpstr>Performance Management and Prevention</vt:lpstr>
      <vt:lpstr>Performance Management and Prevention</vt:lpstr>
      <vt:lpstr>Identifying the Signs of Poor Performance</vt:lpstr>
      <vt:lpstr>Identifying the Signs of Poor Performance</vt:lpstr>
      <vt:lpstr>What to Consider </vt:lpstr>
      <vt:lpstr>What to Consider </vt:lpstr>
      <vt:lpstr>Preparing for the Coaching Meeting</vt:lpstr>
      <vt:lpstr>Documenting Behavior </vt:lpstr>
      <vt:lpstr>Documenting Behavior</vt:lpstr>
      <vt:lpstr>Exercise One</vt:lpstr>
      <vt:lpstr>Research Potential Solutions</vt:lpstr>
      <vt:lpstr>When Creating a Solution…</vt:lpstr>
      <vt:lpstr>Exercise Two</vt:lpstr>
      <vt:lpstr>Sending the Request</vt:lpstr>
      <vt:lpstr>Documentation </vt:lpstr>
      <vt:lpstr>Preparing for Difficult Conversations</vt:lpstr>
      <vt:lpstr>Preparing for Difficult Conversations</vt:lpstr>
      <vt:lpstr>Using Your W.I.T.S to Discuss Behavior</vt:lpstr>
      <vt:lpstr>Exercise Three</vt:lpstr>
      <vt:lpstr>Exercise Three</vt:lpstr>
      <vt:lpstr>Follow up</vt:lpstr>
      <vt:lpstr>Follow up</vt:lpstr>
      <vt:lpstr>Check Your Knowledge</vt:lpstr>
      <vt:lpstr>PowerPoint Presentation</vt:lpstr>
      <vt:lpstr>Course Agenda</vt:lpstr>
      <vt:lpstr>Section 3 Learning Objectives</vt:lpstr>
      <vt:lpstr>Terms and Concepts</vt:lpstr>
      <vt:lpstr>When to Escalate a Performance Issue</vt:lpstr>
      <vt:lpstr>When to Escalate a Performance Issue</vt:lpstr>
      <vt:lpstr>What is the Difference between a Corrective Action and a Disciplinary Action</vt:lpstr>
      <vt:lpstr>Actions Escalated to Corrective or Disciplinary Actions</vt:lpstr>
      <vt:lpstr>Elements of a Corrective Action letter</vt:lpstr>
      <vt:lpstr>Check Your Knowledge</vt:lpstr>
      <vt:lpstr>PowerPoint Presentation</vt:lpstr>
      <vt:lpstr>Course Agenda</vt:lpstr>
      <vt:lpstr>Conclusion</vt:lpstr>
      <vt:lpstr>Where Can I Get Help – People?</vt:lpstr>
      <vt:lpstr>Other CDOT Help Resources</vt:lpstr>
      <vt:lpstr>Questions?</vt:lpstr>
    </vt:vector>
  </TitlesOfParts>
  <Manager/>
  <Company>CDOT</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Cover Page (Hidden)</dc:title>
  <dc:subject/>
  <dc:creator>Prince, Jason M</dc:creator>
  <cp:keywords/>
  <dc:description/>
  <cp:lastModifiedBy>Prince, Jason M</cp:lastModifiedBy>
  <cp:revision>417</cp:revision>
  <cp:lastPrinted>2016-08-10T17:54:35Z</cp:lastPrinted>
  <dcterms:created xsi:type="dcterms:W3CDTF">2016-05-16T20:18:33Z</dcterms:created>
  <dcterms:modified xsi:type="dcterms:W3CDTF">2016-08-15T17:18:40Z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Presentation1</vt:lpwstr>
  </property>
  <property fmtid="{D5CDD505-2E9C-101B-9397-08002B2CF9AE}" pid="3" name="ArticulateProjectVersion">
    <vt:lpwstr>7</vt:lpwstr>
  </property>
  <property fmtid="{D5CDD505-2E9C-101B-9397-08002B2CF9AE}" pid="4" name="ArticulateUseProject">
    <vt:lpwstr>1</vt:lpwstr>
  </property>
  <property fmtid="{D5CDD505-2E9C-101B-9397-08002B2CF9AE}" pid="5" name="ArticulateGUID">
    <vt:lpwstr>49E8529A-91E0-4146-B7CE-6F588F6D9A18</vt:lpwstr>
  </property>
  <property fmtid="{D5CDD505-2E9C-101B-9397-08002B2CF9AE}" pid="6" name="ArticulateProjectFull">
    <vt:lpwstr>C:\Users\princej\Desktop\Progressive Discipline\00_PPT_Progressive Discipline Course_062216.ppta</vt:lpwstr>
  </property>
</Properties>
</file>