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8"/>
  </p:notesMasterIdLst>
  <p:handoutMasterIdLst>
    <p:handoutMasterId r:id="rId49"/>
  </p:handoutMasterIdLst>
  <p:sldIdLst>
    <p:sldId id="288" r:id="rId2"/>
    <p:sldId id="293" r:id="rId3"/>
    <p:sldId id="259" r:id="rId4"/>
    <p:sldId id="290" r:id="rId5"/>
    <p:sldId id="289" r:id="rId6"/>
    <p:sldId id="291" r:id="rId7"/>
    <p:sldId id="302" r:id="rId8"/>
    <p:sldId id="294"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95" r:id="rId28"/>
    <p:sldId id="278" r:id="rId29"/>
    <p:sldId id="279" r:id="rId30"/>
    <p:sldId id="280" r:id="rId31"/>
    <p:sldId id="296" r:id="rId32"/>
    <p:sldId id="281" r:id="rId33"/>
    <p:sldId id="284" r:id="rId34"/>
    <p:sldId id="285" r:id="rId35"/>
    <p:sldId id="297" r:id="rId36"/>
    <p:sldId id="298" r:id="rId37"/>
    <p:sldId id="303" r:id="rId38"/>
    <p:sldId id="304" r:id="rId39"/>
    <p:sldId id="301" r:id="rId40"/>
    <p:sldId id="299" r:id="rId41"/>
    <p:sldId id="300" r:id="rId42"/>
    <p:sldId id="286" r:id="rId43"/>
    <p:sldId id="287" r:id="rId44"/>
    <p:sldId id="305" r:id="rId45"/>
    <p:sldId id="306" r:id="rId46"/>
    <p:sldId id="307" r:id="rId4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887" autoAdjust="0"/>
    <p:restoredTop sz="94673" autoAdjust="0"/>
  </p:normalViewPr>
  <p:slideViewPr>
    <p:cSldViewPr snapToGrid="0">
      <p:cViewPr varScale="1">
        <p:scale>
          <a:sx n="126" d="100"/>
          <a:sy n="126" d="100"/>
        </p:scale>
        <p:origin x="-11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9" d="100"/>
          <a:sy n="99" d="100"/>
        </p:scale>
        <p:origin x="-351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052" cy="465456"/>
          </a:xfrm>
          <a:prstGeom prst="rect">
            <a:avLst/>
          </a:prstGeom>
          <a:noFill/>
          <a:ln w="9525">
            <a:noFill/>
            <a:miter lim="800000"/>
            <a:headEnd/>
            <a:tailEnd/>
          </a:ln>
          <a:effectLst/>
        </p:spPr>
        <p:txBody>
          <a:bodyPr vert="horz" wrap="square" lIns="93538" tIns="46769" rIns="93538" bIns="46769" numCol="1" anchor="t" anchorCtr="0" compatLnSpc="1">
            <a:prstTxWarp prst="textNoShape">
              <a:avLst/>
            </a:prstTxWarp>
          </a:bodyPr>
          <a:lstStyle>
            <a:lvl1pPr defTabSz="935693" eaLnBrk="1" hangingPunct="1">
              <a:defRPr sz="1200" smtClean="0">
                <a:latin typeface="Arial" charset="0"/>
              </a:defRPr>
            </a:lvl1pPr>
          </a:lstStyle>
          <a:p>
            <a:pPr>
              <a:defRPr/>
            </a:pPr>
            <a:endParaRPr lang="en-US"/>
          </a:p>
        </p:txBody>
      </p:sp>
      <p:sp>
        <p:nvSpPr>
          <p:cNvPr id="47107" name="Rectangle 3"/>
          <p:cNvSpPr>
            <a:spLocks noGrp="1" noChangeArrowheads="1"/>
          </p:cNvSpPr>
          <p:nvPr>
            <p:ph type="dt" sz="quarter" idx="1"/>
          </p:nvPr>
        </p:nvSpPr>
        <p:spPr bwMode="auto">
          <a:xfrm>
            <a:off x="3970760" y="0"/>
            <a:ext cx="3038052" cy="465456"/>
          </a:xfrm>
          <a:prstGeom prst="rect">
            <a:avLst/>
          </a:prstGeom>
          <a:noFill/>
          <a:ln w="9525">
            <a:noFill/>
            <a:miter lim="800000"/>
            <a:headEnd/>
            <a:tailEnd/>
          </a:ln>
          <a:effectLst/>
        </p:spPr>
        <p:txBody>
          <a:bodyPr vert="horz" wrap="square" lIns="93538" tIns="46769" rIns="93538" bIns="46769" numCol="1" anchor="t" anchorCtr="0" compatLnSpc="1">
            <a:prstTxWarp prst="textNoShape">
              <a:avLst/>
            </a:prstTxWarp>
          </a:bodyPr>
          <a:lstStyle>
            <a:lvl1pPr algn="r" defTabSz="935693" eaLnBrk="1" hangingPunct="1">
              <a:defRPr sz="1200" smtClean="0">
                <a:latin typeface="Arial" charset="0"/>
              </a:defRPr>
            </a:lvl1pPr>
          </a:lstStyle>
          <a:p>
            <a:pPr>
              <a:defRPr/>
            </a:pPr>
            <a:endParaRPr lang="en-US"/>
          </a:p>
        </p:txBody>
      </p:sp>
      <p:sp>
        <p:nvSpPr>
          <p:cNvPr id="47108" name="Rectangle 4"/>
          <p:cNvSpPr>
            <a:spLocks noGrp="1" noChangeArrowheads="1"/>
          </p:cNvSpPr>
          <p:nvPr>
            <p:ph type="ftr" sz="quarter" idx="2"/>
          </p:nvPr>
        </p:nvSpPr>
        <p:spPr bwMode="auto">
          <a:xfrm>
            <a:off x="0" y="8829356"/>
            <a:ext cx="3038052" cy="465456"/>
          </a:xfrm>
          <a:prstGeom prst="rect">
            <a:avLst/>
          </a:prstGeom>
          <a:noFill/>
          <a:ln w="9525">
            <a:noFill/>
            <a:miter lim="800000"/>
            <a:headEnd/>
            <a:tailEnd/>
          </a:ln>
          <a:effectLst/>
        </p:spPr>
        <p:txBody>
          <a:bodyPr vert="horz" wrap="square" lIns="93538" tIns="46769" rIns="93538" bIns="46769" numCol="1" anchor="b" anchorCtr="0" compatLnSpc="1">
            <a:prstTxWarp prst="textNoShape">
              <a:avLst/>
            </a:prstTxWarp>
          </a:bodyPr>
          <a:lstStyle>
            <a:lvl1pPr defTabSz="935693" eaLnBrk="1" hangingPunct="1">
              <a:defRPr sz="1200" smtClean="0">
                <a:latin typeface="Arial" charset="0"/>
              </a:defRPr>
            </a:lvl1pPr>
          </a:lstStyle>
          <a:p>
            <a:pPr>
              <a:defRPr/>
            </a:pPr>
            <a:endParaRPr lang="en-US"/>
          </a:p>
        </p:txBody>
      </p:sp>
      <p:sp>
        <p:nvSpPr>
          <p:cNvPr id="47109" name="Rectangle 5"/>
          <p:cNvSpPr>
            <a:spLocks noGrp="1" noChangeArrowheads="1"/>
          </p:cNvSpPr>
          <p:nvPr>
            <p:ph type="sldNum" sz="quarter" idx="3"/>
          </p:nvPr>
        </p:nvSpPr>
        <p:spPr bwMode="auto">
          <a:xfrm>
            <a:off x="3970760" y="8829356"/>
            <a:ext cx="3038052" cy="465456"/>
          </a:xfrm>
          <a:prstGeom prst="rect">
            <a:avLst/>
          </a:prstGeom>
          <a:noFill/>
          <a:ln w="9525">
            <a:noFill/>
            <a:miter lim="800000"/>
            <a:headEnd/>
            <a:tailEnd/>
          </a:ln>
          <a:effectLst/>
        </p:spPr>
        <p:txBody>
          <a:bodyPr vert="horz" wrap="square" lIns="93538" tIns="46769" rIns="93538" bIns="46769" numCol="1" anchor="b" anchorCtr="0" compatLnSpc="1">
            <a:prstTxWarp prst="textNoShape">
              <a:avLst/>
            </a:prstTxWarp>
          </a:bodyPr>
          <a:lstStyle>
            <a:lvl1pPr algn="r" defTabSz="935693" eaLnBrk="1" hangingPunct="1">
              <a:defRPr sz="1200" smtClean="0">
                <a:latin typeface="Arial" charset="0"/>
              </a:defRPr>
            </a:lvl1pPr>
          </a:lstStyle>
          <a:p>
            <a:pPr>
              <a:defRPr/>
            </a:pPr>
            <a:fld id="{17203955-22F4-45FF-B6CC-FA8384F5B6CC}" type="slidenum">
              <a:rPr lang="en-US"/>
              <a:pPr>
                <a:defRPr/>
              </a:pPr>
              <a:t>‹#›</a:t>
            </a:fld>
            <a:endParaRPr lang="en-US"/>
          </a:p>
        </p:txBody>
      </p:sp>
    </p:spTree>
    <p:extLst>
      <p:ext uri="{BB962C8B-B14F-4D97-AF65-F5344CB8AC3E}">
        <p14:creationId xmlns:p14="http://schemas.microsoft.com/office/powerpoint/2010/main" val="848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052" cy="465456"/>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defTabSz="916629" eaLnBrk="1" hangingPunct="1">
              <a:defRPr sz="1200" smtClean="0">
                <a:latin typeface="Arial" charset="0"/>
              </a:defRPr>
            </a:lvl1pPr>
          </a:lstStyle>
          <a:p>
            <a:pPr>
              <a:defRPr/>
            </a:pPr>
            <a:endParaRPr lang="en-US"/>
          </a:p>
        </p:txBody>
      </p:sp>
      <p:sp>
        <p:nvSpPr>
          <p:cNvPr id="78851" name="Rectangle 3"/>
          <p:cNvSpPr>
            <a:spLocks noGrp="1" noChangeArrowheads="1"/>
          </p:cNvSpPr>
          <p:nvPr>
            <p:ph type="dt" idx="1"/>
          </p:nvPr>
        </p:nvSpPr>
        <p:spPr bwMode="auto">
          <a:xfrm>
            <a:off x="3970760" y="0"/>
            <a:ext cx="3038052" cy="465456"/>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lgn="r" defTabSz="916629" eaLnBrk="1" hangingPunct="1">
              <a:defRPr sz="1200" smtClean="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700723" y="4416267"/>
            <a:ext cx="5608956" cy="4182745"/>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829356"/>
            <a:ext cx="3038052" cy="465456"/>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defTabSz="916629" eaLnBrk="1" hangingPunct="1">
              <a:defRPr sz="1200" smtClean="0">
                <a:latin typeface="Arial" charset="0"/>
              </a:defRPr>
            </a:lvl1pPr>
          </a:lstStyle>
          <a:p>
            <a:pPr>
              <a:defRPr/>
            </a:pPr>
            <a:endParaRPr lang="en-US"/>
          </a:p>
        </p:txBody>
      </p:sp>
      <p:sp>
        <p:nvSpPr>
          <p:cNvPr id="78855" name="Rectangle 7"/>
          <p:cNvSpPr>
            <a:spLocks noGrp="1" noChangeArrowheads="1"/>
          </p:cNvSpPr>
          <p:nvPr>
            <p:ph type="sldNum" sz="quarter" idx="5"/>
          </p:nvPr>
        </p:nvSpPr>
        <p:spPr bwMode="auto">
          <a:xfrm>
            <a:off x="3970760" y="8829356"/>
            <a:ext cx="3038052" cy="465456"/>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lgn="r" defTabSz="916629" eaLnBrk="1" hangingPunct="1">
              <a:defRPr sz="1200" smtClean="0">
                <a:latin typeface="Arial" charset="0"/>
              </a:defRPr>
            </a:lvl1pPr>
          </a:lstStyle>
          <a:p>
            <a:pPr>
              <a:defRPr/>
            </a:pPr>
            <a:fld id="{61D96D85-5743-41CC-AB69-2D9A111A5F4C}" type="slidenum">
              <a:rPr lang="en-US"/>
              <a:pPr>
                <a:defRPr/>
              </a:pPr>
              <a:t>‹#›</a:t>
            </a:fld>
            <a:endParaRPr lang="en-US"/>
          </a:p>
        </p:txBody>
      </p:sp>
    </p:spTree>
    <p:extLst>
      <p:ext uri="{BB962C8B-B14F-4D97-AF65-F5344CB8AC3E}">
        <p14:creationId xmlns:p14="http://schemas.microsoft.com/office/powerpoint/2010/main" val="3640930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articlesbase.com/management-articles/simple-delegation-technique-1433478.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AB3C831-2457-44FB-960E-40E06BE56561}" type="slidenum">
              <a:rPr lang="en-US"/>
              <a:pPr/>
              <a:t>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Define the steps involved in progressive discipline</a:t>
            </a:r>
          </a:p>
          <a:p>
            <a:pPr eaLnBrk="1" hangingPunct="1"/>
            <a:r>
              <a:rPr lang="en-US" smtClean="0"/>
              <a:t>Effectively document unacceptable behavior or performance</a:t>
            </a:r>
          </a:p>
          <a:p>
            <a:pPr eaLnBrk="1" hangingPunct="1"/>
            <a:r>
              <a:rPr lang="en-US" smtClean="0"/>
              <a:t>List proactive methods to prevent the hiring of problem employees</a:t>
            </a:r>
          </a:p>
          <a:p>
            <a:pPr eaLnBrk="1" hangingPunct="1"/>
            <a:r>
              <a:rPr lang="en-US" smtClean="0"/>
              <a:t>Identify resources to help in the progressive discipline process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Brief  Slide</a:t>
            </a:r>
          </a:p>
          <a:p>
            <a:endParaRPr lang="en-US" dirty="0"/>
          </a:p>
          <a:p>
            <a:r>
              <a:rPr lang="en-US" dirty="0" smtClean="0"/>
              <a:t>Delegation is one of the most important management techniques. It pursues two </a:t>
            </a:r>
            <a:r>
              <a:rPr lang="en-US" dirty="0">
                <a:solidFill>
                  <a:schemeClr val="bg2">
                    <a:lumMod val="25000"/>
                  </a:schemeClr>
                </a:solidFill>
                <a:hlinkClick r:id="rId3"/>
              </a:rPr>
              <a:t>major</a:t>
            </a:r>
            <a:r>
              <a:rPr lang="en-US" dirty="0" smtClean="0">
                <a:solidFill>
                  <a:schemeClr val="bg2">
                    <a:lumMod val="25000"/>
                  </a:schemeClr>
                </a:solidFill>
              </a:rPr>
              <a:t> </a:t>
            </a:r>
            <a:r>
              <a:rPr lang="en-US" dirty="0" smtClean="0"/>
              <a:t>goals:  One it provides the manager's time to do more productive tasks and two you can  professionally grow the </a:t>
            </a:r>
            <a:r>
              <a:rPr lang="en-US" dirty="0" smtClean="0">
                <a:solidFill>
                  <a:schemeClr val="bg2">
                    <a:lumMod val="25000"/>
                  </a:schemeClr>
                </a:solidFill>
                <a:hlinkClick r:id="rId3"/>
              </a:rPr>
              <a:t>employee</a:t>
            </a:r>
            <a:r>
              <a:rPr lang="en-US" dirty="0" smtClean="0">
                <a:solidFill>
                  <a:schemeClr val="bg2">
                    <a:lumMod val="25000"/>
                  </a:schemeClr>
                </a:solidFill>
              </a:rPr>
              <a:t> D</a:t>
            </a:r>
            <a:r>
              <a:rPr lang="en-US" dirty="0" smtClean="0"/>
              <a:t>elegation is the mechanism that powers growth. Unfortunately, delegation is often accompanied by issues. Here are the typical ones:</a:t>
            </a:r>
          </a:p>
          <a:p>
            <a:endParaRPr lang="en-US" sz="800" dirty="0"/>
          </a:p>
          <a:p>
            <a:pPr lvl="0"/>
            <a:r>
              <a:rPr lang="en-US" b="1" dirty="0" smtClean="0"/>
              <a:t>It is simply not done.</a:t>
            </a:r>
            <a:r>
              <a:rPr lang="en-US" dirty="0" smtClean="0"/>
              <a:t> Most managers don't delegate at all and continue working long hours trying to do everything themselves. It negatively impacts their professional growth, because these managers cannot find time to start working on higher-level tasks.</a:t>
            </a:r>
          </a:p>
          <a:p>
            <a:pPr lvl="0"/>
            <a:endParaRPr lang="en-US" sz="800" dirty="0"/>
          </a:p>
          <a:p>
            <a:pPr lvl="0"/>
            <a:r>
              <a:rPr lang="en-US" b="1" dirty="0" smtClean="0"/>
              <a:t>Delegating wrong activities.</a:t>
            </a:r>
            <a:r>
              <a:rPr lang="en-US" dirty="0" smtClean="0"/>
              <a:t> Some activities  you should do.</a:t>
            </a:r>
          </a:p>
          <a:p>
            <a:pPr lvl="0"/>
            <a:endParaRPr lang="en-US" sz="800" b="1" dirty="0"/>
          </a:p>
          <a:p>
            <a:pPr lvl="0"/>
            <a:r>
              <a:rPr lang="en-US" b="1" dirty="0" smtClean="0"/>
              <a:t>Delegating to a wrong person.</a:t>
            </a:r>
            <a:r>
              <a:rPr lang="en-US" dirty="0" smtClean="0"/>
              <a:t> Select a person who has the necessary skills, and who is willing to take more responsibilities. Usually, managers underestimate capabilities of their reports. </a:t>
            </a:r>
          </a:p>
          <a:p>
            <a:pPr lvl="0"/>
            <a:endParaRPr lang="en-US" sz="800" dirty="0"/>
          </a:p>
          <a:p>
            <a:pPr lvl="0"/>
            <a:r>
              <a:rPr lang="en-US" b="1" dirty="0" smtClean="0"/>
              <a:t>Throwing the task "over the wall".</a:t>
            </a:r>
            <a:r>
              <a:rPr lang="en-US" dirty="0" smtClean="0"/>
              <a:t> You cannot simply tell your report "starting from Monday you are responsible for X" and hope that from now on it will be done right. Successful delegation requires good planning, execution, and control. </a:t>
            </a:r>
            <a:endParaRPr lang="en-US" dirty="0"/>
          </a:p>
        </p:txBody>
      </p:sp>
      <p:sp>
        <p:nvSpPr>
          <p:cNvPr id="4" name="Slide Number Placeholder 3"/>
          <p:cNvSpPr>
            <a:spLocks noGrp="1"/>
          </p:cNvSpPr>
          <p:nvPr>
            <p:ph type="sldNum" sz="quarter" idx="10"/>
          </p:nvPr>
        </p:nvSpPr>
        <p:spPr/>
        <p:txBody>
          <a:bodyPr/>
          <a:lstStyle/>
          <a:p>
            <a:fld id="{BE08237D-4DF5-4CAB-AD64-D71C87A5B6B2}" type="slidenum">
              <a:rPr lang="en-US" smtClean="0"/>
              <a:t>44</a:t>
            </a:fld>
            <a:endParaRPr lang="en-US"/>
          </a:p>
        </p:txBody>
      </p:sp>
    </p:spTree>
    <p:extLst>
      <p:ext uri="{BB962C8B-B14F-4D97-AF65-F5344CB8AC3E}">
        <p14:creationId xmlns:p14="http://schemas.microsoft.com/office/powerpoint/2010/main" val="448773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Wait to be told." or "Do exactly what I say." or "Follow these instructions precisely."</a:t>
            </a:r>
          </a:p>
          <a:p>
            <a:endParaRPr lang="en-US" dirty="0" smtClean="0"/>
          </a:p>
          <a:p>
            <a:r>
              <a:rPr lang="en-US" b="1" dirty="0" smtClean="0"/>
              <a:t>	*****</a:t>
            </a:r>
            <a:r>
              <a:rPr lang="en-US" u="sng" dirty="0" smtClean="0"/>
              <a:t>This is instruction</a:t>
            </a:r>
            <a:r>
              <a:rPr lang="en-US" dirty="0" smtClean="0"/>
              <a:t>. There is no delegated freedom at all.</a:t>
            </a:r>
          </a:p>
          <a:p>
            <a:r>
              <a:rPr lang="en-US" dirty="0" smtClean="0"/>
              <a:t> </a:t>
            </a:r>
          </a:p>
          <a:p>
            <a:r>
              <a:rPr lang="en-US" b="1" dirty="0" smtClean="0"/>
              <a:t>2 "Look into this and tell me the situation. I'll decide." </a:t>
            </a:r>
          </a:p>
          <a:p>
            <a:endParaRPr lang="en-US" b="1" dirty="0" smtClean="0"/>
          </a:p>
          <a:p>
            <a:r>
              <a:rPr lang="en-US" dirty="0" smtClean="0"/>
              <a:t>	This is asking for investigation and analysis but no recommendation. The 	person delegating retains responsibility for assessing options prior to 	making the decision. </a:t>
            </a:r>
          </a:p>
          <a:p>
            <a:r>
              <a:rPr lang="en-US" dirty="0" smtClean="0"/>
              <a:t> </a:t>
            </a:r>
          </a:p>
          <a:p>
            <a:r>
              <a:rPr lang="en-US" b="1" dirty="0" smtClean="0"/>
              <a:t>3 "Look into this and tell me the situation. We'll decide together." </a:t>
            </a:r>
          </a:p>
          <a:p>
            <a:endParaRPr lang="en-US" b="1" dirty="0" smtClean="0"/>
          </a:p>
          <a:p>
            <a:r>
              <a:rPr lang="en-US" dirty="0" smtClean="0"/>
              <a:t>	This is has a subtle important difference to the above. This level of 	delegation encourages and enables the analysis and decision to be a 	shared process, which can be very helpful in coaching and development.</a:t>
            </a:r>
          </a:p>
          <a:p>
            <a:r>
              <a:rPr lang="en-US" dirty="0" smtClean="0"/>
              <a:t> </a:t>
            </a:r>
          </a:p>
        </p:txBody>
      </p:sp>
      <p:sp>
        <p:nvSpPr>
          <p:cNvPr id="4" name="Slide Number Placeholder 3"/>
          <p:cNvSpPr>
            <a:spLocks noGrp="1"/>
          </p:cNvSpPr>
          <p:nvPr>
            <p:ph type="sldNum" sz="quarter" idx="10"/>
          </p:nvPr>
        </p:nvSpPr>
        <p:spPr/>
        <p:txBody>
          <a:bodyPr/>
          <a:lstStyle/>
          <a:p>
            <a:fld id="{BE08237D-4DF5-4CAB-AD64-D71C87A5B6B2}" type="slidenum">
              <a:rPr lang="en-US" smtClean="0"/>
              <a:t>45</a:t>
            </a:fld>
            <a:endParaRPr lang="en-US"/>
          </a:p>
        </p:txBody>
      </p:sp>
    </p:spTree>
    <p:extLst>
      <p:ext uri="{BB962C8B-B14F-4D97-AF65-F5344CB8AC3E}">
        <p14:creationId xmlns:p14="http://schemas.microsoft.com/office/powerpoint/2010/main" val="1298560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4.</a:t>
            </a:r>
            <a:r>
              <a:rPr lang="en-US" b="1" dirty="0" smtClean="0"/>
              <a:t> Tell me the situation and what help you need from me in assessing and handling it. Then we'll decide.</a:t>
            </a:r>
          </a:p>
          <a:p>
            <a:r>
              <a:rPr lang="en-US" dirty="0" smtClean="0"/>
              <a:t>	This is opens the possibility of greater freedom for analysis and decision-	making, subject to both people agreeing this is appropriate. Again, this 	level is helpful in growing and defining coaching and development 	relationships.</a:t>
            </a:r>
          </a:p>
          <a:p>
            <a:r>
              <a:rPr lang="en-US" dirty="0" smtClean="0"/>
              <a:t> </a:t>
            </a:r>
          </a:p>
          <a:p>
            <a:r>
              <a:rPr lang="en-US" b="1" dirty="0" smtClean="0"/>
              <a:t>5. Give me your analysis of the situation (reasons, options, pros and cons) and recommendation. I'll let you know whether you can go ahead.</a:t>
            </a:r>
          </a:p>
          <a:p>
            <a:r>
              <a:rPr lang="en-US" dirty="0" smtClean="0"/>
              <a:t>	Asks for analysis and recommendation, but you will check the thinking 	before deciding.</a:t>
            </a:r>
          </a:p>
          <a:p>
            <a:r>
              <a:rPr lang="en-US" sz="800" dirty="0"/>
              <a:t> </a:t>
            </a:r>
          </a:p>
          <a:p>
            <a:r>
              <a:rPr lang="en-US" b="1" dirty="0" smtClean="0"/>
              <a:t>6. Decide and let me know your decision, and wait for my go-ahead before proceeding.</a:t>
            </a:r>
          </a:p>
          <a:p>
            <a:endParaRPr lang="en-US" sz="800" b="1" dirty="0"/>
          </a:p>
          <a:p>
            <a:r>
              <a:rPr lang="en-US" dirty="0" smtClean="0"/>
              <a:t>	The other person is trusted to assess the situation and options and is 	probably competent enough to decide and implement too, but for 	reasons of task importance, or competence, or perhaps externally 	changing factors, the boss prefers to keep control of timing. This level of 	delegation can be frustrating for people if used too often or for too long, 	and in any event the reason for keeping people waiting, after they've 	inevitably invested time and effort, needs to be explained.</a:t>
            </a:r>
          </a:p>
          <a:p>
            <a:endParaRPr lang="en-US" dirty="0"/>
          </a:p>
        </p:txBody>
      </p:sp>
      <p:sp>
        <p:nvSpPr>
          <p:cNvPr id="4" name="Slide Number Placeholder 3"/>
          <p:cNvSpPr>
            <a:spLocks noGrp="1"/>
          </p:cNvSpPr>
          <p:nvPr>
            <p:ph type="sldNum" sz="quarter" idx="10"/>
          </p:nvPr>
        </p:nvSpPr>
        <p:spPr/>
        <p:txBody>
          <a:bodyPr/>
          <a:lstStyle/>
          <a:p>
            <a:fld id="{BE08237D-4DF5-4CAB-AD64-D71C87A5B6B2}" type="slidenum">
              <a:rPr lang="en-US" smtClean="0"/>
              <a:t>46</a:t>
            </a:fld>
            <a:endParaRPr lang="en-US"/>
          </a:p>
        </p:txBody>
      </p:sp>
    </p:spTree>
    <p:extLst>
      <p:ext uri="{BB962C8B-B14F-4D97-AF65-F5344CB8AC3E}">
        <p14:creationId xmlns:p14="http://schemas.microsoft.com/office/powerpoint/2010/main" val="129856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C184DD9-F1CC-4F48-AB08-28DECCBABE81}" type="slidenum">
              <a:rPr lang="en-US"/>
              <a:pPr/>
              <a:t>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Expectations:  How was the employee informed? Documentation:  How were problems documented? </a:t>
            </a:r>
          </a:p>
          <a:p>
            <a:pPr eaLnBrk="1" hangingPunct="1"/>
            <a:r>
              <a:rPr lang="en-US" smtClean="0"/>
              <a:t>Fair Warning:  How was the employee informed about problems? </a:t>
            </a:r>
          </a:p>
          <a:p>
            <a:pPr eaLnBrk="1" hangingPunct="1"/>
            <a:r>
              <a:rPr lang="en-US" smtClean="0"/>
              <a:t>Problem-Solving:  What efforts were made to resolve problems?</a:t>
            </a:r>
          </a:p>
          <a:p>
            <a:pPr eaLnBrk="1" hangingPunct="1"/>
            <a:r>
              <a:rPr lang="en-US" smtClean="0"/>
              <a:t>Fairness:  Was the process fair?</a:t>
            </a:r>
          </a:p>
          <a:p>
            <a:pPr eaLnBrk="1" hangingPunct="1"/>
            <a:r>
              <a:rPr lang="en-US" smtClean="0"/>
              <a:t>	Were all the rules and procedures followed?</a:t>
            </a:r>
          </a:p>
          <a:p>
            <a:pPr eaLnBrk="1" hangingPunct="1"/>
            <a:r>
              <a:rPr lang="en-US" smtClean="0"/>
              <a:t>	Was the employee treated the same as other employees in similar 		situations?</a:t>
            </a:r>
          </a:p>
          <a:p>
            <a:pPr eaLnBrk="1" hangingPunct="1"/>
            <a:r>
              <a:rPr lang="en-US" smtClean="0"/>
              <a:t>	Did the punishment fit the offense?</a:t>
            </a:r>
          </a:p>
          <a:p>
            <a:pPr eaLnBrk="1" hangingPunct="1"/>
            <a:endParaRPr lang="en-US"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BA8DB95-9841-4052-A10D-A1263E4F6EAC}" type="slidenum">
              <a:rPr lang="en-US"/>
              <a:pPr/>
              <a:t>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Based on CDOT’s Performance Management Process until “Sanctions”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D96D85-5743-41CC-AB69-2D9A111A5F4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ahoma"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ahoma"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ahoma"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charset="0"/>
              </a:endParaRPr>
            </a:p>
          </p:txBody>
        </p:sp>
      </p:grpSp>
      <p:sp>
        <p:nvSpPr>
          <p:cNvPr id="4611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612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smtClean="0"/>
            </a:lvl1pPr>
          </a:lstStyle>
          <a:p>
            <a:pPr>
              <a:defRPr/>
            </a:pPr>
            <a:endParaRPr lang="en-US"/>
          </a:p>
        </p:txBody>
      </p:sp>
      <p:sp>
        <p:nvSpPr>
          <p:cNvPr id="40" name="Rectangle 38"/>
          <p:cNvSpPr>
            <a:spLocks noGrp="1" noChangeArrowheads="1"/>
          </p:cNvSpPr>
          <p:nvPr>
            <p:ph type="ftr" sz="quarter" idx="11"/>
          </p:nvPr>
        </p:nvSpPr>
        <p:spPr/>
        <p:txBody>
          <a:bodyPr/>
          <a:lstStyle>
            <a:lvl1pPr>
              <a:defRPr smtClean="0"/>
            </a:lvl1pPr>
          </a:lstStyle>
          <a:p>
            <a:pPr>
              <a:defRPr/>
            </a:pPr>
            <a:endParaRPr lang="en-US"/>
          </a:p>
        </p:txBody>
      </p:sp>
      <p:sp>
        <p:nvSpPr>
          <p:cNvPr id="41" name="Rectangle 41"/>
          <p:cNvSpPr>
            <a:spLocks noGrp="1" noChangeArrowheads="1"/>
          </p:cNvSpPr>
          <p:nvPr>
            <p:ph type="sldNum" sz="quarter" idx="12"/>
          </p:nvPr>
        </p:nvSpPr>
        <p:spPr/>
        <p:txBody>
          <a:bodyPr/>
          <a:lstStyle>
            <a:lvl1pPr>
              <a:defRPr smtClean="0"/>
            </a:lvl1pPr>
          </a:lstStyle>
          <a:p>
            <a:pPr>
              <a:defRPr/>
            </a:pPr>
            <a:fld id="{DE30CF94-42F8-4D2E-88A1-11A2E5FE4E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16CCB830-D8BC-4877-962F-938E4DD20D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94A7EB18-5D16-4F5B-931E-D6C8F111C2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3629F05C-56DC-4BA7-B48C-205F8E978EB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327E2B80-A442-4781-A4E6-DBC22945A7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0E0BDE14-08B5-42E4-9141-A482DF13FE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41A83EFC-6106-4117-BE71-3B391AA9C9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2AE25394-B49A-48BC-9839-CD50C218BE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537DCE86-E3CF-4334-8913-C2609415B5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B75C4A02-7540-4E8B-8DA9-30A2051CEC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9AA390CD-29F4-422F-9B82-34C04E27FDF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05625E02-02FE-4E09-B991-B60363FF1F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B32A3408-EA73-4A4F-BE5D-C2B183DB40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800475" y="1789113"/>
            <a:ext cx="5340350" cy="5056187"/>
            <a:chOff x="2394" y="1127"/>
            <a:chExt cx="3364" cy="3185"/>
          </a:xfrm>
        </p:grpSpPr>
        <p:sp>
          <p:nvSpPr>
            <p:cNvPr id="4505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4506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charset="0"/>
              </a:endParaRPr>
            </a:p>
          </p:txBody>
        </p:sp>
        <p:sp>
          <p:nvSpPr>
            <p:cNvPr id="4506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4506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6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4506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4506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4506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4506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4506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6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7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charset="0"/>
              </a:endParaRPr>
            </a:p>
          </p:txBody>
        </p:sp>
        <p:sp>
          <p:nvSpPr>
            <p:cNvPr id="4507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charset="0"/>
              </a:endParaRPr>
            </a:p>
          </p:txBody>
        </p:sp>
        <p:sp>
          <p:nvSpPr>
            <p:cNvPr id="4507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7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7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7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7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7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7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7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charset="0"/>
              </a:endParaRPr>
            </a:p>
          </p:txBody>
        </p:sp>
        <p:sp>
          <p:nvSpPr>
            <p:cNvPr id="4508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8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8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8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ahoma" charset="0"/>
              </a:endParaRPr>
            </a:p>
          </p:txBody>
        </p:sp>
        <p:sp>
          <p:nvSpPr>
            <p:cNvPr id="4508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charset="0"/>
              </a:endParaRPr>
            </a:p>
          </p:txBody>
        </p:sp>
        <p:sp>
          <p:nvSpPr>
            <p:cNvPr id="4508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ahoma" charset="0"/>
              </a:endParaRPr>
            </a:p>
          </p:txBody>
        </p:sp>
        <p:sp>
          <p:nvSpPr>
            <p:cNvPr id="4508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8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charset="0"/>
              </a:endParaRPr>
            </a:p>
          </p:txBody>
        </p:sp>
        <p:sp>
          <p:nvSpPr>
            <p:cNvPr id="4508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ahoma" charset="0"/>
              </a:endParaRPr>
            </a:p>
          </p:txBody>
        </p:sp>
        <p:sp>
          <p:nvSpPr>
            <p:cNvPr id="4508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charset="0"/>
              </a:endParaRPr>
            </a:p>
          </p:txBody>
        </p:sp>
        <p:sp>
          <p:nvSpPr>
            <p:cNvPr id="4509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charset="0"/>
              </a:endParaRPr>
            </a:p>
          </p:txBody>
        </p:sp>
        <p:sp>
          <p:nvSpPr>
            <p:cNvPr id="4509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charset="0"/>
              </a:endParaRPr>
            </a:p>
          </p:txBody>
        </p:sp>
        <p:sp>
          <p:nvSpPr>
            <p:cNvPr id="4509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charset="0"/>
              </a:endParaRPr>
            </a:p>
          </p:txBody>
        </p:sp>
      </p:grpSp>
      <p:sp>
        <p:nvSpPr>
          <p:cNvPr id="4509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9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9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Tahoma" charset="0"/>
              </a:defRPr>
            </a:lvl1pPr>
          </a:lstStyle>
          <a:p>
            <a:pPr>
              <a:defRPr/>
            </a:pPr>
            <a:endParaRPr lang="en-US"/>
          </a:p>
        </p:txBody>
      </p:sp>
      <p:sp>
        <p:nvSpPr>
          <p:cNvPr id="4509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Tahoma" charset="0"/>
              </a:defRPr>
            </a:lvl1pPr>
          </a:lstStyle>
          <a:p>
            <a:pPr>
              <a:defRPr/>
            </a:pPr>
            <a:endParaRPr lang="en-US"/>
          </a:p>
        </p:txBody>
      </p:sp>
      <p:sp>
        <p:nvSpPr>
          <p:cNvPr id="4509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ahoma" charset="0"/>
              </a:defRPr>
            </a:lvl1pPr>
          </a:lstStyle>
          <a:p>
            <a:pPr>
              <a:defRPr/>
            </a:pPr>
            <a:fld id="{89370542-0A27-4E38-8409-19A67370401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dot.state.co.us/CHRMEmpCorner/Performance_Mgt.cf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685800" y="865188"/>
            <a:ext cx="7772400" cy="1736725"/>
          </a:xfrm>
        </p:spPr>
        <p:txBody>
          <a:bodyPr/>
          <a:lstStyle/>
          <a:p>
            <a:pPr eaLnBrk="1" hangingPunct="1">
              <a:defRPr/>
            </a:pPr>
            <a:r>
              <a:rPr lang="en-US" smtClean="0"/>
              <a:t>Progressive Discipline</a:t>
            </a:r>
          </a:p>
        </p:txBody>
      </p:sp>
      <p:pic>
        <p:nvPicPr>
          <p:cNvPr id="4100" name="Picture 4" descr="C:\Documents and Settings\powelsonk\My Documents\My Pictures\Microsoft Clip Organizer\j0295859.wmf"/>
          <p:cNvPicPr>
            <a:picLocks noChangeAspect="1" noChangeArrowheads="1"/>
          </p:cNvPicPr>
          <p:nvPr/>
        </p:nvPicPr>
        <p:blipFill>
          <a:blip r:embed="rId3"/>
          <a:srcRect/>
          <a:stretch>
            <a:fillRect/>
          </a:stretch>
        </p:blipFill>
        <p:spPr bwMode="auto">
          <a:xfrm flipH="1">
            <a:off x="450132" y="3519525"/>
            <a:ext cx="3351846" cy="28983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000" smtClean="0"/>
              <a:t>Step 1 continued</a:t>
            </a:r>
            <a:br>
              <a:rPr lang="en-US" sz="4000" smtClean="0"/>
            </a:br>
            <a:r>
              <a:rPr lang="en-US" sz="4000" smtClean="0"/>
              <a:t>“Do’s”</a:t>
            </a:r>
          </a:p>
        </p:txBody>
      </p:sp>
      <p:sp>
        <p:nvSpPr>
          <p:cNvPr id="26627"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b="1" i="1" u="sng" smtClean="0"/>
              <a:t>Do:</a:t>
            </a:r>
          </a:p>
          <a:p>
            <a:pPr eaLnBrk="1" hangingPunct="1">
              <a:lnSpc>
                <a:spcPct val="90000"/>
              </a:lnSpc>
              <a:defRPr/>
            </a:pPr>
            <a:r>
              <a:rPr lang="en-US" smtClean="0"/>
              <a:t>Ask questions</a:t>
            </a:r>
          </a:p>
          <a:p>
            <a:pPr eaLnBrk="1" hangingPunct="1">
              <a:lnSpc>
                <a:spcPct val="90000"/>
              </a:lnSpc>
              <a:defRPr/>
            </a:pPr>
            <a:endParaRPr lang="en-US" smtClean="0"/>
          </a:p>
          <a:p>
            <a:pPr eaLnBrk="1" hangingPunct="1">
              <a:lnSpc>
                <a:spcPct val="90000"/>
              </a:lnSpc>
              <a:defRPr/>
            </a:pPr>
            <a:r>
              <a:rPr lang="en-US" smtClean="0"/>
              <a:t>Get the employee’s perceptions</a:t>
            </a:r>
          </a:p>
          <a:p>
            <a:pPr eaLnBrk="1" hangingPunct="1">
              <a:lnSpc>
                <a:spcPct val="90000"/>
              </a:lnSpc>
              <a:defRPr/>
            </a:pPr>
            <a:endParaRPr lang="en-US" smtClean="0"/>
          </a:p>
          <a:p>
            <a:pPr eaLnBrk="1" hangingPunct="1">
              <a:lnSpc>
                <a:spcPct val="90000"/>
              </a:lnSpc>
              <a:defRPr/>
            </a:pPr>
            <a:r>
              <a:rPr lang="en-US" smtClean="0"/>
              <a:t>Explore any extenuating circumstances</a:t>
            </a:r>
          </a:p>
          <a:p>
            <a:pPr eaLnBrk="1" hangingPunct="1">
              <a:lnSpc>
                <a:spcPct val="90000"/>
              </a:lnSpc>
              <a:defRPr/>
            </a:pPr>
            <a:endParaRPr lang="en-US" smtClean="0"/>
          </a:p>
          <a:p>
            <a:pPr eaLnBrk="1" hangingPunct="1">
              <a:lnSpc>
                <a:spcPct val="90000"/>
              </a:lnSpc>
              <a:defRPr/>
            </a:pPr>
            <a:r>
              <a:rPr lang="en-US" smtClean="0"/>
              <a:t>Ensure that your and CDOT’s expectations are clear and understood.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ppt_x</p:attrName>
                                        </p:attrNameLst>
                                      </p:cBhvr>
                                      <p:tavLst>
                                        <p:tav tm="0">
                                          <p:val>
                                            <p:strVal val="#ppt_x-.2"/>
                                          </p:val>
                                        </p:tav>
                                        <p:tav tm="100000">
                                          <p:val>
                                            <p:strVal val="#ppt_x"/>
                                          </p:val>
                                        </p:tav>
                                      </p:tavLst>
                                    </p:anim>
                                    <p:anim calcmode="lin" valueType="num">
                                      <p:cBhvr>
                                        <p:cTn id="8" dur="1000" fill="hold"/>
                                        <p:tgtEl>
                                          <p:spTgt spid="266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627">
                                            <p:txEl>
                                              <p:pRg st="0" end="0"/>
                                            </p:txEl>
                                          </p:spTgt>
                                        </p:tgtEl>
                                        <p:attrNameLst>
                                          <p:attrName>style.visibility</p:attrName>
                                        </p:attrNameLst>
                                      </p:cBhvr>
                                      <p:to>
                                        <p:strVal val="visible"/>
                                      </p:to>
                                    </p:set>
                                    <p:animEffect transition="in" filter="fade">
                                      <p:cBhvr>
                                        <p:cTn id="14" dur="500"/>
                                        <p:tgtEl>
                                          <p:spTgt spid="26627">
                                            <p:txEl>
                                              <p:pRg st="0" end="0"/>
                                            </p:txEl>
                                          </p:spTgt>
                                        </p:tgtEl>
                                      </p:cBhvr>
                                    </p:animEffect>
                                    <p:anim calcmode="lin" valueType="num">
                                      <p:cBhvr>
                                        <p:cTn id="15"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6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627">
                                            <p:txEl>
                                              <p:pRg st="1" end="1"/>
                                            </p:txEl>
                                          </p:spTgt>
                                        </p:tgtEl>
                                        <p:attrNameLst>
                                          <p:attrName>style.visibility</p:attrName>
                                        </p:attrNameLst>
                                      </p:cBhvr>
                                      <p:to>
                                        <p:strVal val="visible"/>
                                      </p:to>
                                    </p:set>
                                    <p:animEffect transition="in" filter="fade">
                                      <p:cBhvr>
                                        <p:cTn id="21" dur="500"/>
                                        <p:tgtEl>
                                          <p:spTgt spid="26627">
                                            <p:txEl>
                                              <p:pRg st="1" end="1"/>
                                            </p:txEl>
                                          </p:spTgt>
                                        </p:tgtEl>
                                      </p:cBhvr>
                                    </p:animEffect>
                                    <p:anim calcmode="lin" valueType="num">
                                      <p:cBhvr>
                                        <p:cTn id="22"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66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Effect transition="in" filter="fade">
                                      <p:cBhvr>
                                        <p:cTn id="28" dur="500"/>
                                        <p:tgtEl>
                                          <p:spTgt spid="26627">
                                            <p:txEl>
                                              <p:pRg st="3" end="3"/>
                                            </p:txEl>
                                          </p:spTgt>
                                        </p:tgtEl>
                                      </p:cBhvr>
                                    </p:animEffect>
                                    <p:anim calcmode="lin" valueType="num">
                                      <p:cBhvr>
                                        <p:cTn id="29"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662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6627">
                                            <p:txEl>
                                              <p:pRg st="5" end="5"/>
                                            </p:txEl>
                                          </p:spTgt>
                                        </p:tgtEl>
                                        <p:attrNameLst>
                                          <p:attrName>style.visibility</p:attrName>
                                        </p:attrNameLst>
                                      </p:cBhvr>
                                      <p:to>
                                        <p:strVal val="visible"/>
                                      </p:to>
                                    </p:set>
                                    <p:animEffect transition="in" filter="fade">
                                      <p:cBhvr>
                                        <p:cTn id="35" dur="500"/>
                                        <p:tgtEl>
                                          <p:spTgt spid="26627">
                                            <p:txEl>
                                              <p:pRg st="5" end="5"/>
                                            </p:txEl>
                                          </p:spTgt>
                                        </p:tgtEl>
                                      </p:cBhvr>
                                    </p:animEffect>
                                    <p:anim calcmode="lin" valueType="num">
                                      <p:cBhvr>
                                        <p:cTn id="36"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26627">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fade">
                                      <p:cBhvr>
                                        <p:cTn id="42" dur="500"/>
                                        <p:tgtEl>
                                          <p:spTgt spid="26627">
                                            <p:txEl>
                                              <p:pRg st="7" end="7"/>
                                            </p:txEl>
                                          </p:spTgt>
                                        </p:tgtEl>
                                      </p:cBhvr>
                                    </p:animEffect>
                                    <p:anim calcmode="lin" valueType="num">
                                      <p:cBhvr>
                                        <p:cTn id="43"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26627">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4000" smtClean="0"/>
              <a:t>Step 1 continued</a:t>
            </a:r>
            <a:br>
              <a:rPr lang="en-US" sz="4000" smtClean="0"/>
            </a:br>
            <a:r>
              <a:rPr lang="en-US" sz="4000" smtClean="0"/>
              <a:t>“Don’ts”</a:t>
            </a:r>
          </a:p>
        </p:txBody>
      </p:sp>
      <p:sp>
        <p:nvSpPr>
          <p:cNvPr id="27651" name="Rectangle 3"/>
          <p:cNvSpPr>
            <a:spLocks noGrp="1" noChangeArrowheads="1"/>
          </p:cNvSpPr>
          <p:nvPr>
            <p:ph type="body" idx="1"/>
          </p:nvPr>
        </p:nvSpPr>
        <p:spPr/>
        <p:txBody>
          <a:bodyPr/>
          <a:lstStyle/>
          <a:p>
            <a:pPr eaLnBrk="1" hangingPunct="1">
              <a:buFont typeface="Wingdings" pitchFamily="2" charset="2"/>
              <a:buNone/>
              <a:defRPr/>
            </a:pPr>
            <a:r>
              <a:rPr lang="en-US" b="1" i="1" u="sng" smtClean="0"/>
              <a:t>Don’t:</a:t>
            </a:r>
          </a:p>
          <a:p>
            <a:pPr eaLnBrk="1" hangingPunct="1">
              <a:buFont typeface="Wingdings" pitchFamily="2" charset="2"/>
              <a:buNone/>
              <a:defRPr/>
            </a:pPr>
            <a:endParaRPr lang="en-US" b="1" i="1" u="sng" smtClean="0"/>
          </a:p>
          <a:p>
            <a:pPr eaLnBrk="1" hangingPunct="1">
              <a:defRPr/>
            </a:pPr>
            <a:r>
              <a:rPr lang="en-US" smtClean="0"/>
              <a:t>Interrupt the employee </a:t>
            </a:r>
          </a:p>
          <a:p>
            <a:pPr eaLnBrk="1" hangingPunct="1">
              <a:defRPr/>
            </a:pPr>
            <a:endParaRPr lang="en-US" smtClean="0"/>
          </a:p>
          <a:p>
            <a:pPr eaLnBrk="1" hangingPunct="1">
              <a:defRPr/>
            </a:pPr>
            <a:r>
              <a:rPr lang="en-US" smtClean="0"/>
              <a:t>Show any preconceived ideas of guilt</a:t>
            </a:r>
          </a:p>
          <a:p>
            <a:pPr eaLnBrk="1" hangingPunct="1">
              <a:defRPr/>
            </a:pPr>
            <a:endParaRPr lang="en-US" smtClean="0"/>
          </a:p>
          <a:p>
            <a:pPr eaLnBrk="1" hangingPunct="1">
              <a:defRPr/>
            </a:pPr>
            <a:r>
              <a:rPr lang="en-US" smtClean="0"/>
              <a:t>Mistake rumors and hearsay as facts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anim calcmode="lin" valueType="num">
                                      <p:cBhvr>
                                        <p:cTn id="15"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fade">
                                      <p:cBhvr>
                                        <p:cTn id="21" dur="500"/>
                                        <p:tgtEl>
                                          <p:spTgt spid="27651">
                                            <p:txEl>
                                              <p:pRg st="2" end="2"/>
                                            </p:txEl>
                                          </p:spTgt>
                                        </p:tgtEl>
                                      </p:cBhvr>
                                    </p:animEffect>
                                    <p:anim calcmode="lin" valueType="num">
                                      <p:cBhvr>
                                        <p:cTn id="22"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76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7651">
                                            <p:txEl>
                                              <p:pRg st="4" end="4"/>
                                            </p:txEl>
                                          </p:spTgt>
                                        </p:tgtEl>
                                        <p:attrNameLst>
                                          <p:attrName>style.visibility</p:attrName>
                                        </p:attrNameLst>
                                      </p:cBhvr>
                                      <p:to>
                                        <p:strVal val="visible"/>
                                      </p:to>
                                    </p:set>
                                    <p:animEffect transition="in" filter="fade">
                                      <p:cBhvr>
                                        <p:cTn id="28" dur="500"/>
                                        <p:tgtEl>
                                          <p:spTgt spid="27651">
                                            <p:txEl>
                                              <p:pRg st="4" end="4"/>
                                            </p:txEl>
                                          </p:spTgt>
                                        </p:tgtEl>
                                      </p:cBhvr>
                                    </p:animEffect>
                                    <p:anim calcmode="lin" valueType="num">
                                      <p:cBhvr>
                                        <p:cTn id="29"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765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7651">
                                            <p:txEl>
                                              <p:pRg st="6" end="6"/>
                                            </p:txEl>
                                          </p:spTgt>
                                        </p:tgtEl>
                                        <p:attrNameLst>
                                          <p:attrName>style.visibility</p:attrName>
                                        </p:attrNameLst>
                                      </p:cBhvr>
                                      <p:to>
                                        <p:strVal val="visible"/>
                                      </p:to>
                                    </p:set>
                                    <p:animEffect transition="in" filter="fade">
                                      <p:cBhvr>
                                        <p:cTn id="35" dur="500"/>
                                        <p:tgtEl>
                                          <p:spTgt spid="27651">
                                            <p:txEl>
                                              <p:pRg st="6" end="6"/>
                                            </p:txEl>
                                          </p:spTgt>
                                        </p:tgtEl>
                                      </p:cBhvr>
                                    </p:animEffect>
                                    <p:anim calcmode="lin" valueType="num">
                                      <p:cBhvr>
                                        <p:cTn id="36"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27651">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Step 1 continued</a:t>
            </a:r>
          </a:p>
        </p:txBody>
      </p:sp>
      <p:sp>
        <p:nvSpPr>
          <p:cNvPr id="28675" name="Rectangle 3"/>
          <p:cNvSpPr>
            <a:spLocks noGrp="1" noChangeArrowheads="1"/>
          </p:cNvSpPr>
          <p:nvPr>
            <p:ph type="body" idx="1"/>
          </p:nvPr>
        </p:nvSpPr>
        <p:spPr/>
        <p:txBody>
          <a:bodyPr/>
          <a:lstStyle/>
          <a:p>
            <a:pPr eaLnBrk="1" hangingPunct="1">
              <a:lnSpc>
                <a:spcPct val="90000"/>
              </a:lnSpc>
              <a:defRPr/>
            </a:pPr>
            <a:r>
              <a:rPr lang="en-US" smtClean="0"/>
              <a:t>What was the offense?</a:t>
            </a:r>
          </a:p>
          <a:p>
            <a:pPr eaLnBrk="1" hangingPunct="1">
              <a:lnSpc>
                <a:spcPct val="90000"/>
              </a:lnSpc>
              <a:defRPr/>
            </a:pPr>
            <a:endParaRPr lang="en-US" smtClean="0"/>
          </a:p>
          <a:p>
            <a:pPr eaLnBrk="1" hangingPunct="1">
              <a:lnSpc>
                <a:spcPct val="90000"/>
              </a:lnSpc>
              <a:defRPr/>
            </a:pPr>
            <a:r>
              <a:rPr lang="en-US" smtClean="0"/>
              <a:t>Has there been a pattern?</a:t>
            </a:r>
          </a:p>
          <a:p>
            <a:pPr eaLnBrk="1" hangingPunct="1">
              <a:lnSpc>
                <a:spcPct val="90000"/>
              </a:lnSpc>
              <a:defRPr/>
            </a:pPr>
            <a:endParaRPr lang="en-US" smtClean="0"/>
          </a:p>
          <a:p>
            <a:pPr eaLnBrk="1" hangingPunct="1">
              <a:lnSpc>
                <a:spcPct val="90000"/>
              </a:lnSpc>
              <a:defRPr/>
            </a:pPr>
            <a:r>
              <a:rPr lang="en-US" smtClean="0"/>
              <a:t>Is the employee properly trained?</a:t>
            </a:r>
          </a:p>
          <a:p>
            <a:pPr eaLnBrk="1" hangingPunct="1">
              <a:lnSpc>
                <a:spcPct val="90000"/>
              </a:lnSpc>
              <a:defRPr/>
            </a:pPr>
            <a:endParaRPr lang="en-US" smtClean="0"/>
          </a:p>
          <a:p>
            <a:pPr eaLnBrk="1" hangingPunct="1">
              <a:lnSpc>
                <a:spcPct val="90000"/>
              </a:lnSpc>
              <a:defRPr/>
            </a:pPr>
            <a:r>
              <a:rPr lang="en-US" smtClean="0"/>
              <a:t>Are there personal issues?</a:t>
            </a:r>
          </a:p>
          <a:p>
            <a:pPr lvl="1" eaLnBrk="1" hangingPunct="1">
              <a:lnSpc>
                <a:spcPct val="90000"/>
              </a:lnSpc>
              <a:buFont typeface="Wingdings" pitchFamily="2" charset="2"/>
              <a:buNone/>
              <a:defRPr/>
            </a:pPr>
            <a:r>
              <a:rPr lang="en-US" smtClean="0"/>
              <a:t>(CSEAP recommendations?)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ppt_x</p:attrName>
                                        </p:attrNameLst>
                                      </p:cBhvr>
                                      <p:tavLst>
                                        <p:tav tm="0">
                                          <p:val>
                                            <p:strVal val="#ppt_x-.2"/>
                                          </p:val>
                                        </p:tav>
                                        <p:tav tm="100000">
                                          <p:val>
                                            <p:strVal val="#ppt_x"/>
                                          </p:val>
                                        </p:tav>
                                      </p:tavLst>
                                    </p:anim>
                                    <p:anim calcmode="lin" valueType="num">
                                      <p:cBhvr>
                                        <p:cTn id="8"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Effect transition="in" filter="fade">
                                      <p:cBhvr>
                                        <p:cTn id="14" dur="500"/>
                                        <p:tgtEl>
                                          <p:spTgt spid="28675">
                                            <p:txEl>
                                              <p:pRg st="0" end="0"/>
                                            </p:txEl>
                                          </p:spTgt>
                                        </p:tgtEl>
                                      </p:cBhvr>
                                    </p:animEffect>
                                    <p:anim calcmode="lin" valueType="num">
                                      <p:cBhvr>
                                        <p:cTn id="15"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86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fade">
                                      <p:cBhvr>
                                        <p:cTn id="21" dur="500"/>
                                        <p:tgtEl>
                                          <p:spTgt spid="28675">
                                            <p:txEl>
                                              <p:pRg st="2" end="2"/>
                                            </p:txEl>
                                          </p:spTgt>
                                        </p:tgtEl>
                                      </p:cBhvr>
                                    </p:animEffect>
                                    <p:anim calcmode="lin" valueType="num">
                                      <p:cBhvr>
                                        <p:cTn id="22"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867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8675">
                                            <p:txEl>
                                              <p:pRg st="4" end="4"/>
                                            </p:txEl>
                                          </p:spTgt>
                                        </p:tgtEl>
                                        <p:attrNameLst>
                                          <p:attrName>style.visibility</p:attrName>
                                        </p:attrNameLst>
                                      </p:cBhvr>
                                      <p:to>
                                        <p:strVal val="visible"/>
                                      </p:to>
                                    </p:set>
                                    <p:animEffect transition="in" filter="fade">
                                      <p:cBhvr>
                                        <p:cTn id="28" dur="500"/>
                                        <p:tgtEl>
                                          <p:spTgt spid="28675">
                                            <p:txEl>
                                              <p:pRg st="4" end="4"/>
                                            </p:txEl>
                                          </p:spTgt>
                                        </p:tgtEl>
                                      </p:cBhvr>
                                    </p:animEffect>
                                    <p:anim calcmode="lin" valueType="num">
                                      <p:cBhvr>
                                        <p:cTn id="29"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867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8675">
                                            <p:txEl>
                                              <p:pRg st="6" end="6"/>
                                            </p:txEl>
                                          </p:spTgt>
                                        </p:tgtEl>
                                        <p:attrNameLst>
                                          <p:attrName>style.visibility</p:attrName>
                                        </p:attrNameLst>
                                      </p:cBhvr>
                                      <p:to>
                                        <p:strVal val="visible"/>
                                      </p:to>
                                    </p:set>
                                    <p:animEffect transition="in" filter="fade">
                                      <p:cBhvr>
                                        <p:cTn id="35" dur="500"/>
                                        <p:tgtEl>
                                          <p:spTgt spid="28675">
                                            <p:txEl>
                                              <p:pRg st="6" end="6"/>
                                            </p:txEl>
                                          </p:spTgt>
                                        </p:tgtEl>
                                      </p:cBhvr>
                                    </p:animEffect>
                                    <p:anim calcmode="lin" valueType="num">
                                      <p:cBhvr>
                                        <p:cTn id="36"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28675">
                                            <p:txEl>
                                              <p:pRg st="6" end="6"/>
                                            </p:txEl>
                                          </p:spTgt>
                                        </p:tgtEl>
                                        <p:attrNameLst>
                                          <p:attrName>ppt_y</p:attrName>
                                        </p:attrNameLst>
                                      </p:cBhvr>
                                      <p:tavLst>
                                        <p:tav tm="0">
                                          <p:val>
                                            <p:strVal val="#ppt_y+.05"/>
                                          </p:val>
                                        </p:tav>
                                        <p:tav tm="100000">
                                          <p:val>
                                            <p:strVal val="#ppt_y"/>
                                          </p:val>
                                        </p:tav>
                                      </p:tavLst>
                                    </p:anim>
                                  </p:childTnLst>
                                </p:cTn>
                              </p:par>
                              <p:par>
                                <p:cTn id="38" presetID="44" presetClass="entr" presetSubtype="0" fill="hold" grpId="0" nodeType="withEffect">
                                  <p:stCondLst>
                                    <p:cond delay="0"/>
                                  </p:stCondLst>
                                  <p:childTnLst>
                                    <p:set>
                                      <p:cBhvr>
                                        <p:cTn id="39" dur="1" fill="hold">
                                          <p:stCondLst>
                                            <p:cond delay="0"/>
                                          </p:stCondLst>
                                        </p:cTn>
                                        <p:tgtEl>
                                          <p:spTgt spid="28675">
                                            <p:txEl>
                                              <p:pRg st="7" end="7"/>
                                            </p:txEl>
                                          </p:spTgt>
                                        </p:tgtEl>
                                        <p:attrNameLst>
                                          <p:attrName>style.visibility</p:attrName>
                                        </p:attrNameLst>
                                      </p:cBhvr>
                                      <p:to>
                                        <p:strVal val="visible"/>
                                      </p:to>
                                    </p:set>
                                    <p:animEffect transition="in" filter="fade">
                                      <p:cBhvr>
                                        <p:cTn id="40" dur="500"/>
                                        <p:tgtEl>
                                          <p:spTgt spid="28675">
                                            <p:txEl>
                                              <p:pRg st="7" end="7"/>
                                            </p:txEl>
                                          </p:spTgt>
                                        </p:tgtEl>
                                      </p:cBhvr>
                                    </p:animEffect>
                                    <p:anim calcmode="lin" valueType="num">
                                      <p:cBhvr>
                                        <p:cTn id="41" dur="5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p:cTn id="42" dur="500" fill="hold"/>
                                        <p:tgtEl>
                                          <p:spTgt spid="28675">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z="4000" smtClean="0"/>
              <a:t>Step 1 continued</a:t>
            </a:r>
            <a:br>
              <a:rPr lang="en-US" sz="4000" smtClean="0"/>
            </a:br>
            <a:r>
              <a:rPr lang="en-US" sz="4000" smtClean="0"/>
              <a:t>At meeting’s end:</a:t>
            </a:r>
          </a:p>
        </p:txBody>
      </p:sp>
      <p:sp>
        <p:nvSpPr>
          <p:cNvPr id="29699" name="Rectangle 3"/>
          <p:cNvSpPr>
            <a:spLocks noGrp="1" noChangeArrowheads="1"/>
          </p:cNvSpPr>
          <p:nvPr>
            <p:ph type="body" idx="1"/>
          </p:nvPr>
        </p:nvSpPr>
        <p:spPr/>
        <p:txBody>
          <a:bodyPr/>
          <a:lstStyle/>
          <a:p>
            <a:pPr eaLnBrk="1" hangingPunct="1">
              <a:spcAft>
                <a:spcPct val="25000"/>
              </a:spcAft>
              <a:defRPr/>
            </a:pPr>
            <a:r>
              <a:rPr lang="en-US" smtClean="0"/>
              <a:t>Again explain expectations</a:t>
            </a:r>
          </a:p>
          <a:p>
            <a:pPr eaLnBrk="1" hangingPunct="1">
              <a:spcAft>
                <a:spcPct val="25000"/>
              </a:spcAft>
              <a:defRPr/>
            </a:pPr>
            <a:r>
              <a:rPr lang="en-US" smtClean="0"/>
              <a:t>Explain what needs to be done to correct the situation</a:t>
            </a:r>
          </a:p>
          <a:p>
            <a:pPr eaLnBrk="1" hangingPunct="1">
              <a:spcAft>
                <a:spcPct val="25000"/>
              </a:spcAft>
              <a:defRPr/>
            </a:pPr>
            <a:r>
              <a:rPr lang="en-US" smtClean="0"/>
              <a:t>Explain the deadline for action</a:t>
            </a:r>
          </a:p>
          <a:p>
            <a:pPr eaLnBrk="1" hangingPunct="1">
              <a:spcAft>
                <a:spcPct val="25000"/>
              </a:spcAft>
              <a:defRPr/>
            </a:pPr>
            <a:r>
              <a:rPr lang="en-US" smtClean="0"/>
              <a:t>Document EVERYTHING!</a:t>
            </a:r>
          </a:p>
          <a:p>
            <a:pPr eaLnBrk="1" hangingPunct="1">
              <a:spcAft>
                <a:spcPct val="25000"/>
              </a:spcAft>
              <a:defRPr/>
            </a:pPr>
            <a:r>
              <a:rPr lang="en-US" smtClean="0"/>
              <a:t>Tell the employee that you don’t expect to have this discussion again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ppt_x</p:attrName>
                                        </p:attrNameLst>
                                      </p:cBhvr>
                                      <p:tavLst>
                                        <p:tav tm="0">
                                          <p:val>
                                            <p:strVal val="#ppt_x-.2"/>
                                          </p:val>
                                        </p:tav>
                                        <p:tav tm="100000">
                                          <p:val>
                                            <p:strVal val="#ppt_x"/>
                                          </p:val>
                                        </p:tav>
                                      </p:tavLst>
                                    </p:anim>
                                    <p:anim calcmode="lin" valueType="num">
                                      <p:cBhvr>
                                        <p:cTn id="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500"/>
                                        <p:tgtEl>
                                          <p:spTgt spid="29699">
                                            <p:txEl>
                                              <p:pRg st="0" end="0"/>
                                            </p:txEl>
                                          </p:spTgt>
                                        </p:tgtEl>
                                      </p:cBhvr>
                                    </p:animEffect>
                                    <p:anim calcmode="lin" valueType="num">
                                      <p:cBhvr>
                                        <p:cTn id="15"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96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9699">
                                            <p:txEl>
                                              <p:pRg st="1" end="1"/>
                                            </p:txEl>
                                          </p:spTgt>
                                        </p:tgtEl>
                                        <p:attrNameLst>
                                          <p:attrName>style.visibility</p:attrName>
                                        </p:attrNameLst>
                                      </p:cBhvr>
                                      <p:to>
                                        <p:strVal val="visible"/>
                                      </p:to>
                                    </p:set>
                                    <p:animEffect transition="in" filter="fade">
                                      <p:cBhvr>
                                        <p:cTn id="21" dur="500"/>
                                        <p:tgtEl>
                                          <p:spTgt spid="29699">
                                            <p:txEl>
                                              <p:pRg st="1" end="1"/>
                                            </p:txEl>
                                          </p:spTgt>
                                        </p:tgtEl>
                                      </p:cBhvr>
                                    </p:animEffect>
                                    <p:anim calcmode="lin" valueType="num">
                                      <p:cBhvr>
                                        <p:cTn id="22"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969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9699">
                                            <p:txEl>
                                              <p:pRg st="2" end="2"/>
                                            </p:txEl>
                                          </p:spTgt>
                                        </p:tgtEl>
                                        <p:attrNameLst>
                                          <p:attrName>style.visibility</p:attrName>
                                        </p:attrNameLst>
                                      </p:cBhvr>
                                      <p:to>
                                        <p:strVal val="visible"/>
                                      </p:to>
                                    </p:set>
                                    <p:animEffect transition="in" filter="fade">
                                      <p:cBhvr>
                                        <p:cTn id="28" dur="500"/>
                                        <p:tgtEl>
                                          <p:spTgt spid="29699">
                                            <p:txEl>
                                              <p:pRg st="2" end="2"/>
                                            </p:txEl>
                                          </p:spTgt>
                                        </p:tgtEl>
                                      </p:cBhvr>
                                    </p:animEffect>
                                    <p:anim calcmode="lin" valueType="num">
                                      <p:cBhvr>
                                        <p:cTn id="2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96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9699">
                                            <p:txEl>
                                              <p:pRg st="3" end="3"/>
                                            </p:txEl>
                                          </p:spTgt>
                                        </p:tgtEl>
                                        <p:attrNameLst>
                                          <p:attrName>style.visibility</p:attrName>
                                        </p:attrNameLst>
                                      </p:cBhvr>
                                      <p:to>
                                        <p:strVal val="visible"/>
                                      </p:to>
                                    </p:set>
                                    <p:animEffect transition="in" filter="fade">
                                      <p:cBhvr>
                                        <p:cTn id="35" dur="500"/>
                                        <p:tgtEl>
                                          <p:spTgt spid="29699">
                                            <p:txEl>
                                              <p:pRg st="3" end="3"/>
                                            </p:txEl>
                                          </p:spTgt>
                                        </p:tgtEl>
                                      </p:cBhvr>
                                    </p:animEffect>
                                    <p:anim calcmode="lin" valueType="num">
                                      <p:cBhvr>
                                        <p:cTn id="36"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969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9699">
                                            <p:txEl>
                                              <p:pRg st="4" end="4"/>
                                            </p:txEl>
                                          </p:spTgt>
                                        </p:tgtEl>
                                        <p:attrNameLst>
                                          <p:attrName>style.visibility</p:attrName>
                                        </p:attrNameLst>
                                      </p:cBhvr>
                                      <p:to>
                                        <p:strVal val="visible"/>
                                      </p:to>
                                    </p:set>
                                    <p:animEffect transition="in" filter="fade">
                                      <p:cBhvr>
                                        <p:cTn id="42" dur="500"/>
                                        <p:tgtEl>
                                          <p:spTgt spid="29699">
                                            <p:txEl>
                                              <p:pRg st="4" end="4"/>
                                            </p:txEl>
                                          </p:spTgt>
                                        </p:tgtEl>
                                      </p:cBhvr>
                                    </p:animEffect>
                                    <p:anim calcmode="lin" valueType="num">
                                      <p:cBhvr>
                                        <p:cTn id="43"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969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52" name="Rectangle 8"/>
          <p:cNvSpPr>
            <a:spLocks noGrp="1" noChangeArrowheads="1"/>
          </p:cNvSpPr>
          <p:nvPr>
            <p:ph type="title"/>
          </p:nvPr>
        </p:nvSpPr>
        <p:spPr/>
        <p:txBody>
          <a:bodyPr/>
          <a:lstStyle/>
          <a:p>
            <a:pPr eaLnBrk="1" hangingPunct="1">
              <a:defRPr/>
            </a:pPr>
            <a:r>
              <a:rPr lang="en-US" sz="4000" smtClean="0"/>
              <a:t>Exceptions</a:t>
            </a:r>
            <a:br>
              <a:rPr lang="en-US" sz="4000" smtClean="0"/>
            </a:br>
            <a:r>
              <a:rPr lang="en-US" sz="4000" smtClean="0"/>
              <a:t>Automatic Corrective Action</a:t>
            </a:r>
          </a:p>
        </p:txBody>
      </p:sp>
      <p:sp>
        <p:nvSpPr>
          <p:cNvPr id="31753" name="Rectangle 9"/>
          <p:cNvSpPr>
            <a:spLocks noGrp="1" noChangeArrowheads="1"/>
          </p:cNvSpPr>
          <p:nvPr>
            <p:ph type="body" sz="half" idx="1"/>
          </p:nvPr>
        </p:nvSpPr>
        <p:spPr>
          <a:xfrm>
            <a:off x="457200" y="1600200"/>
            <a:ext cx="5029200" cy="4530725"/>
          </a:xfrm>
        </p:spPr>
        <p:txBody>
          <a:bodyPr/>
          <a:lstStyle/>
          <a:p>
            <a:pPr eaLnBrk="1" hangingPunct="1">
              <a:defRPr/>
            </a:pPr>
            <a:r>
              <a:rPr lang="en-US" smtClean="0"/>
              <a:t>Backing Accidents</a:t>
            </a:r>
          </a:p>
        </p:txBody>
      </p:sp>
      <p:pic>
        <p:nvPicPr>
          <p:cNvPr id="31755" name="Picture 11" descr="JV Broom-1ton"/>
          <p:cNvPicPr>
            <a:picLocks noGrp="1" noChangeAspect="1" noChangeArrowheads="1"/>
          </p:cNvPicPr>
          <p:nvPr>
            <p:ph sz="half" idx="2"/>
          </p:nvPr>
        </p:nvPicPr>
        <p:blipFill>
          <a:blip r:embed="rId3"/>
          <a:srcRect/>
          <a:stretch>
            <a:fillRect/>
          </a:stretch>
        </p:blipFill>
        <p:spPr>
          <a:xfrm>
            <a:off x="1905000" y="2390775"/>
            <a:ext cx="5486400" cy="3640138"/>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p:cTn id="7" dur="1000" fill="hold"/>
                                        <p:tgtEl>
                                          <p:spTgt spid="31752"/>
                                        </p:tgtEl>
                                        <p:attrNameLst>
                                          <p:attrName>ppt_x</p:attrName>
                                        </p:attrNameLst>
                                      </p:cBhvr>
                                      <p:tavLst>
                                        <p:tav tm="0">
                                          <p:val>
                                            <p:strVal val="#ppt_x-.2"/>
                                          </p:val>
                                        </p:tav>
                                        <p:tav tm="100000">
                                          <p:val>
                                            <p:strVal val="#ppt_x"/>
                                          </p:val>
                                        </p:tav>
                                      </p:tavLst>
                                    </p:anim>
                                    <p:anim calcmode="lin" valueType="num">
                                      <p:cBhvr>
                                        <p:cTn id="8" dur="1000" fill="hold"/>
                                        <p:tgtEl>
                                          <p:spTgt spid="317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5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1753">
                                            <p:txEl>
                                              <p:pRg st="0" end="0"/>
                                            </p:txEl>
                                          </p:spTgt>
                                        </p:tgtEl>
                                        <p:attrNameLst>
                                          <p:attrName>style.visibility</p:attrName>
                                        </p:attrNameLst>
                                      </p:cBhvr>
                                      <p:to>
                                        <p:strVal val="visible"/>
                                      </p:to>
                                    </p:set>
                                    <p:animEffect transition="in" filter="fade">
                                      <p:cBhvr>
                                        <p:cTn id="14" dur="500"/>
                                        <p:tgtEl>
                                          <p:spTgt spid="31753">
                                            <p:txEl>
                                              <p:pRg st="0" end="0"/>
                                            </p:txEl>
                                          </p:spTgt>
                                        </p:tgtEl>
                                      </p:cBhvr>
                                    </p:animEffect>
                                    <p:anim calcmode="lin" valueType="num">
                                      <p:cBhvr>
                                        <p:cTn id="15" dur="500" fill="hold"/>
                                        <p:tgtEl>
                                          <p:spTgt spid="3175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175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1755"/>
                                        </p:tgtEl>
                                        <p:attrNameLst>
                                          <p:attrName>style.visibility</p:attrName>
                                        </p:attrNameLst>
                                      </p:cBhvr>
                                      <p:to>
                                        <p:strVal val="visible"/>
                                      </p:to>
                                    </p:set>
                                    <p:animEffect transition="in" filter="circle(in)">
                                      <p:cBhvr>
                                        <p:cTn id="21" dur="20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75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Exceptions continued</a:t>
            </a:r>
          </a:p>
        </p:txBody>
      </p:sp>
      <p:sp>
        <p:nvSpPr>
          <p:cNvPr id="34820" name="Rectangle 4"/>
          <p:cNvSpPr>
            <a:spLocks noGrp="1" noChangeArrowheads="1"/>
          </p:cNvSpPr>
          <p:nvPr>
            <p:ph type="body" sz="half" idx="1"/>
          </p:nvPr>
        </p:nvSpPr>
        <p:spPr>
          <a:xfrm>
            <a:off x="457200" y="1600200"/>
            <a:ext cx="3581400" cy="1905000"/>
          </a:xfrm>
        </p:spPr>
        <p:txBody>
          <a:bodyPr/>
          <a:lstStyle/>
          <a:p>
            <a:pPr eaLnBrk="1" hangingPunct="1">
              <a:defRPr/>
            </a:pPr>
            <a:r>
              <a:rPr lang="en-US" sz="3600" smtClean="0"/>
              <a:t>Garage door and building damage</a:t>
            </a:r>
          </a:p>
        </p:txBody>
      </p:sp>
      <p:pic>
        <p:nvPicPr>
          <p:cNvPr id="34822" name="Picture 6" descr="DCP_0605"/>
          <p:cNvPicPr>
            <a:picLocks noGrp="1" noChangeAspect="1" noChangeArrowheads="1"/>
          </p:cNvPicPr>
          <p:nvPr>
            <p:ph sz="half" idx="2"/>
          </p:nvPr>
        </p:nvPicPr>
        <p:blipFill>
          <a:blip r:embed="rId3"/>
          <a:srcRect/>
          <a:stretch>
            <a:fillRect/>
          </a:stretch>
        </p:blipFill>
        <p:spPr>
          <a:xfrm>
            <a:off x="4953000" y="1447800"/>
            <a:ext cx="3200400" cy="2211388"/>
          </a:xfrm>
          <a:noFill/>
        </p:spPr>
      </p:pic>
      <p:pic>
        <p:nvPicPr>
          <p:cNvPr id="34823" name="Picture 7" descr="Dean jones 7-10-06 007"/>
          <p:cNvPicPr>
            <a:picLocks noChangeAspect="1" noChangeArrowheads="1"/>
          </p:cNvPicPr>
          <p:nvPr/>
        </p:nvPicPr>
        <p:blipFill>
          <a:blip r:embed="rId4" cstate="print"/>
          <a:srcRect/>
          <a:stretch>
            <a:fillRect/>
          </a:stretch>
        </p:blipFill>
        <p:spPr bwMode="auto">
          <a:xfrm>
            <a:off x="4953000" y="3886200"/>
            <a:ext cx="3200400" cy="2400300"/>
          </a:xfrm>
          <a:prstGeom prst="rect">
            <a:avLst/>
          </a:prstGeom>
          <a:noFill/>
          <a:ln w="9525">
            <a:noFill/>
            <a:miter lim="800000"/>
            <a:headEnd/>
            <a:tailEnd/>
          </a:ln>
        </p:spPr>
      </p:pic>
      <p:pic>
        <p:nvPicPr>
          <p:cNvPr id="34825" name="Picture 9" descr="Building damage 1-3-06 (4)"/>
          <p:cNvPicPr>
            <a:picLocks noChangeAspect="1" noChangeArrowheads="1"/>
          </p:cNvPicPr>
          <p:nvPr/>
        </p:nvPicPr>
        <p:blipFill>
          <a:blip r:embed="rId5" cstate="print"/>
          <a:srcRect/>
          <a:stretch>
            <a:fillRect/>
          </a:stretch>
        </p:blipFill>
        <p:spPr bwMode="auto">
          <a:xfrm>
            <a:off x="1066800" y="3943350"/>
            <a:ext cx="3124200" cy="23431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4820">
                                            <p:txEl>
                                              <p:pRg st="0" end="0"/>
                                            </p:txEl>
                                          </p:spTgt>
                                        </p:tgtEl>
                                        <p:attrNameLst>
                                          <p:attrName>style.visibility</p:attrName>
                                        </p:attrNameLst>
                                      </p:cBhvr>
                                      <p:to>
                                        <p:strVal val="visible"/>
                                      </p:to>
                                    </p:set>
                                    <p:animEffect transition="in" filter="fade">
                                      <p:cBhvr>
                                        <p:cTn id="14" dur="500"/>
                                        <p:tgtEl>
                                          <p:spTgt spid="34820">
                                            <p:txEl>
                                              <p:pRg st="0" end="0"/>
                                            </p:txEl>
                                          </p:spTgt>
                                        </p:tgtEl>
                                      </p:cBhvr>
                                    </p:animEffect>
                                    <p:anim calcmode="lin" valueType="num">
                                      <p:cBhvr>
                                        <p:cTn id="15"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4820">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4825"/>
                                        </p:tgtEl>
                                        <p:attrNameLst>
                                          <p:attrName>style.visibility</p:attrName>
                                        </p:attrNameLst>
                                      </p:cBhvr>
                                      <p:to>
                                        <p:strVal val="visible"/>
                                      </p:to>
                                    </p:set>
                                    <p:animEffect transition="in" filter="checkerboard(across)">
                                      <p:cBhvr>
                                        <p:cTn id="21" dur="500"/>
                                        <p:tgtEl>
                                          <p:spTgt spid="3482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4823"/>
                                        </p:tgtEl>
                                        <p:attrNameLst>
                                          <p:attrName>style.visibility</p:attrName>
                                        </p:attrNameLst>
                                      </p:cBhvr>
                                      <p:to>
                                        <p:strVal val="visible"/>
                                      </p:to>
                                    </p:set>
                                    <p:animEffect transition="in" filter="checkerboard(across)">
                                      <p:cBhvr>
                                        <p:cTn id="26" dur="500"/>
                                        <p:tgtEl>
                                          <p:spTgt spid="3482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4822"/>
                                        </p:tgtEl>
                                        <p:attrNameLst>
                                          <p:attrName>style.visibility</p:attrName>
                                        </p:attrNameLst>
                                      </p:cBhvr>
                                      <p:to>
                                        <p:strVal val="visible"/>
                                      </p:to>
                                    </p:set>
                                    <p:animEffect transition="in" filter="checkerboard(across)">
                                      <p:cBhvr>
                                        <p:cTn id="31"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0"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eaLnBrk="1" hangingPunct="1">
              <a:defRPr/>
            </a:pPr>
            <a:r>
              <a:rPr lang="en-US" smtClean="0"/>
              <a:t>Exceptions continued</a:t>
            </a:r>
          </a:p>
        </p:txBody>
      </p:sp>
      <p:sp>
        <p:nvSpPr>
          <p:cNvPr id="36870" name="Rectangle 6"/>
          <p:cNvSpPr>
            <a:spLocks noGrp="1" noChangeArrowheads="1"/>
          </p:cNvSpPr>
          <p:nvPr>
            <p:ph type="body" sz="half" idx="2"/>
          </p:nvPr>
        </p:nvSpPr>
        <p:spPr>
          <a:xfrm>
            <a:off x="3429000" y="1600200"/>
            <a:ext cx="5257800" cy="2286000"/>
          </a:xfrm>
        </p:spPr>
        <p:txBody>
          <a:bodyPr/>
          <a:lstStyle/>
          <a:p>
            <a:pPr eaLnBrk="1" hangingPunct="1">
              <a:defRPr/>
            </a:pPr>
            <a:r>
              <a:rPr lang="en-US" smtClean="0"/>
              <a:t>Moldboard damage</a:t>
            </a:r>
          </a:p>
          <a:p>
            <a:pPr eaLnBrk="1" hangingPunct="1">
              <a:defRPr/>
            </a:pPr>
            <a:endParaRPr lang="en-US" sz="2800" smtClean="0"/>
          </a:p>
          <a:p>
            <a:pPr eaLnBrk="1" hangingPunct="1">
              <a:defRPr/>
            </a:pPr>
            <a:r>
              <a:rPr lang="en-US" smtClean="0"/>
              <a:t>Failure to chain wing</a:t>
            </a:r>
          </a:p>
        </p:txBody>
      </p:sp>
      <p:pic>
        <p:nvPicPr>
          <p:cNvPr id="36873" name="Picture 9" descr="P11 plow"/>
          <p:cNvPicPr>
            <a:picLocks noGrp="1" noChangeAspect="1" noChangeArrowheads="1"/>
          </p:cNvPicPr>
          <p:nvPr>
            <p:ph sz="half" idx="1"/>
          </p:nvPr>
        </p:nvPicPr>
        <p:blipFill>
          <a:blip r:embed="rId3"/>
          <a:srcRect/>
          <a:stretch>
            <a:fillRect/>
          </a:stretch>
        </p:blipFill>
        <p:spPr>
          <a:xfrm>
            <a:off x="304800" y="3935413"/>
            <a:ext cx="3733800" cy="2478087"/>
          </a:xfrm>
          <a:noFill/>
        </p:spPr>
      </p:pic>
      <p:pic>
        <p:nvPicPr>
          <p:cNvPr id="36874" name="Picture 10" descr="Chained wing"/>
          <p:cNvPicPr>
            <a:picLocks noChangeAspect="1" noChangeArrowheads="1"/>
          </p:cNvPicPr>
          <p:nvPr/>
        </p:nvPicPr>
        <p:blipFill>
          <a:blip r:embed="rId4"/>
          <a:srcRect/>
          <a:stretch>
            <a:fillRect/>
          </a:stretch>
        </p:blipFill>
        <p:spPr bwMode="auto">
          <a:xfrm>
            <a:off x="4876800" y="3884613"/>
            <a:ext cx="3352800" cy="25209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ppt_x</p:attrName>
                                        </p:attrNameLst>
                                      </p:cBhvr>
                                      <p:tavLst>
                                        <p:tav tm="0">
                                          <p:val>
                                            <p:strVal val="#ppt_x-.2"/>
                                          </p:val>
                                        </p:tav>
                                        <p:tav tm="100000">
                                          <p:val>
                                            <p:strVal val="#ppt_x"/>
                                          </p:val>
                                        </p:tav>
                                      </p:tavLst>
                                    </p:anim>
                                    <p:anim calcmode="lin" valueType="num">
                                      <p:cBhvr>
                                        <p:cTn id="8" dur="1000" fill="hold"/>
                                        <p:tgtEl>
                                          <p:spTgt spid="3686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6870">
                                            <p:txEl>
                                              <p:pRg st="0" end="0"/>
                                            </p:txEl>
                                          </p:spTgt>
                                        </p:tgtEl>
                                        <p:attrNameLst>
                                          <p:attrName>style.visibility</p:attrName>
                                        </p:attrNameLst>
                                      </p:cBhvr>
                                      <p:to>
                                        <p:strVal val="visible"/>
                                      </p:to>
                                    </p:set>
                                    <p:animEffect transition="in" filter="fade">
                                      <p:cBhvr>
                                        <p:cTn id="14" dur="500"/>
                                        <p:tgtEl>
                                          <p:spTgt spid="36870">
                                            <p:txEl>
                                              <p:pRg st="0" end="0"/>
                                            </p:txEl>
                                          </p:spTgt>
                                        </p:tgtEl>
                                      </p:cBhvr>
                                    </p:animEffect>
                                    <p:anim calcmode="lin" valueType="num">
                                      <p:cBhvr>
                                        <p:cTn id="15" dur="500" fill="hold"/>
                                        <p:tgtEl>
                                          <p:spTgt spid="3687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6870">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6873"/>
                                        </p:tgtEl>
                                        <p:attrNameLst>
                                          <p:attrName>style.visibility</p:attrName>
                                        </p:attrNameLst>
                                      </p:cBhvr>
                                      <p:to>
                                        <p:strVal val="visible"/>
                                      </p:to>
                                    </p:set>
                                    <p:animEffect transition="in" filter="checkerboard(across)">
                                      <p:cBhvr>
                                        <p:cTn id="21" dur="500"/>
                                        <p:tgtEl>
                                          <p:spTgt spid="36873"/>
                                        </p:tgtEl>
                                      </p:cBhvr>
                                    </p:animEffect>
                                  </p:childTnLst>
                                </p:cTn>
                              </p:par>
                            </p:childTnLst>
                          </p:cTn>
                        </p:par>
                      </p:childTnLst>
                    </p:cTn>
                  </p:par>
                  <p:par>
                    <p:cTn id="22" fill="hold">
                      <p:stCondLst>
                        <p:cond delay="indefinite"/>
                      </p:stCondLst>
                      <p:childTnLst>
                        <p:par>
                          <p:cTn id="23" fill="hold">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36870">
                                            <p:txEl>
                                              <p:pRg st="2" end="2"/>
                                            </p:txEl>
                                          </p:spTgt>
                                        </p:tgtEl>
                                        <p:attrNameLst>
                                          <p:attrName>style.visibility</p:attrName>
                                        </p:attrNameLst>
                                      </p:cBhvr>
                                      <p:to>
                                        <p:strVal val="visible"/>
                                      </p:to>
                                    </p:set>
                                    <p:animEffect transition="in" filter="fade">
                                      <p:cBhvr>
                                        <p:cTn id="26" dur="500"/>
                                        <p:tgtEl>
                                          <p:spTgt spid="36870">
                                            <p:txEl>
                                              <p:pRg st="2" end="2"/>
                                            </p:txEl>
                                          </p:spTgt>
                                        </p:tgtEl>
                                      </p:cBhvr>
                                    </p:animEffect>
                                    <p:anim calcmode="lin" valueType="num">
                                      <p:cBhvr>
                                        <p:cTn id="27" dur="500" fill="hold"/>
                                        <p:tgtEl>
                                          <p:spTgt spid="36870">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6870">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6874"/>
                                        </p:tgtEl>
                                        <p:attrNameLst>
                                          <p:attrName>style.visibility</p:attrName>
                                        </p:attrNameLst>
                                      </p:cBhvr>
                                      <p:to>
                                        <p:strVal val="visible"/>
                                      </p:to>
                                    </p:set>
                                    <p:animEffect transition="in" filter="checkerboard(across)">
                                      <p:cBhvr>
                                        <p:cTn id="33"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70"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8919" name="Rectangle 7"/>
          <p:cNvSpPr>
            <a:spLocks noGrp="1" noChangeArrowheads="1"/>
          </p:cNvSpPr>
          <p:nvPr>
            <p:ph type="title"/>
          </p:nvPr>
        </p:nvSpPr>
        <p:spPr/>
        <p:txBody>
          <a:bodyPr/>
          <a:lstStyle/>
          <a:p>
            <a:pPr eaLnBrk="1" hangingPunct="1">
              <a:defRPr/>
            </a:pPr>
            <a:r>
              <a:rPr lang="en-US" dirty="0" smtClean="0"/>
              <a:t>Exceptions</a:t>
            </a:r>
          </a:p>
        </p:txBody>
      </p:sp>
      <p:sp>
        <p:nvSpPr>
          <p:cNvPr id="38920" name="Rectangle 8"/>
          <p:cNvSpPr>
            <a:spLocks noGrp="1" noChangeArrowheads="1"/>
          </p:cNvSpPr>
          <p:nvPr>
            <p:ph type="body" idx="1"/>
          </p:nvPr>
        </p:nvSpPr>
        <p:spPr/>
        <p:txBody>
          <a:bodyPr/>
          <a:lstStyle/>
          <a:p>
            <a:pPr eaLnBrk="1" hangingPunct="1">
              <a:defRPr/>
            </a:pPr>
            <a:r>
              <a:rPr lang="en-US" dirty="0" smtClean="0"/>
              <a:t>One of the most important exceptions is the </a:t>
            </a:r>
            <a:r>
              <a:rPr lang="en-US" b="1" i="1" dirty="0" smtClean="0">
                <a:solidFill>
                  <a:schemeClr val="hlink"/>
                </a:solidFill>
              </a:rPr>
              <a:t>failure to report an accident or incident causing damage or injury</a:t>
            </a:r>
          </a:p>
          <a:p>
            <a:pPr eaLnBrk="1" hangingPunct="1">
              <a:defRPr/>
            </a:pPr>
            <a:endParaRPr lang="en-US" dirty="0" smtClean="0"/>
          </a:p>
          <a:p>
            <a:pPr eaLnBrk="1" hangingPunct="1">
              <a:defRPr/>
            </a:pPr>
            <a:r>
              <a:rPr lang="en-US" dirty="0" smtClean="0"/>
              <a:t>This will cause an immediate </a:t>
            </a:r>
            <a:r>
              <a:rPr lang="en-US" b="1" u="sng" dirty="0" smtClean="0"/>
              <a:t>Corrective Action</a:t>
            </a:r>
            <a:r>
              <a:rPr lang="en-US" dirty="0" smtClean="0"/>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fade">
                                      <p:cBhvr>
                                        <p:cTn id="7" dur="768" decel="100000"/>
                                        <p:tgtEl>
                                          <p:spTgt spid="38919"/>
                                        </p:tgtEl>
                                      </p:cBhvr>
                                    </p:animEffect>
                                    <p:animScale>
                                      <p:cBhvr>
                                        <p:cTn id="8" dur="768" decel="100000"/>
                                        <p:tgtEl>
                                          <p:spTgt spid="38919"/>
                                        </p:tgtEl>
                                      </p:cBhvr>
                                      <p:from x="10000" y="10000"/>
                                      <p:to x="200000" y="450000"/>
                                    </p:animScale>
                                    <p:animScale>
                                      <p:cBhvr>
                                        <p:cTn id="9" dur="1230" accel="100000" fill="hold">
                                          <p:stCondLst>
                                            <p:cond delay="768"/>
                                          </p:stCondLst>
                                        </p:cTn>
                                        <p:tgtEl>
                                          <p:spTgt spid="38919"/>
                                        </p:tgtEl>
                                      </p:cBhvr>
                                      <p:from x="200000" y="450000"/>
                                      <p:to x="100000" y="100000"/>
                                    </p:animScale>
                                    <p:set>
                                      <p:cBhvr>
                                        <p:cTn id="10" dur="768" fill="hold"/>
                                        <p:tgtEl>
                                          <p:spTgt spid="38919"/>
                                        </p:tgtEl>
                                        <p:attrNameLst>
                                          <p:attrName>ppt_x</p:attrName>
                                        </p:attrNameLst>
                                      </p:cBhvr>
                                      <p:to>
                                        <p:strVal val="(0.5)"/>
                                      </p:to>
                                    </p:set>
                                    <p:anim from="(0.5)" to="(#ppt_x)" calcmode="lin" valueType="num">
                                      <p:cBhvr>
                                        <p:cTn id="11" dur="1230" accel="100000" fill="hold">
                                          <p:stCondLst>
                                            <p:cond delay="768"/>
                                          </p:stCondLst>
                                        </p:cTn>
                                        <p:tgtEl>
                                          <p:spTgt spid="38919"/>
                                        </p:tgtEl>
                                        <p:attrNameLst>
                                          <p:attrName>ppt_x</p:attrName>
                                        </p:attrNameLst>
                                      </p:cBhvr>
                                    </p:anim>
                                    <p:set>
                                      <p:cBhvr>
                                        <p:cTn id="12" dur="768" fill="hold"/>
                                        <p:tgtEl>
                                          <p:spTgt spid="38919"/>
                                        </p:tgtEl>
                                        <p:attrNameLst>
                                          <p:attrName>ppt_y</p:attrName>
                                        </p:attrNameLst>
                                      </p:cBhvr>
                                      <p:to>
                                        <p:strVal val="(#ppt_y+0.4)"/>
                                      </p:to>
                                    </p:set>
                                    <p:anim from="(#ppt_y+0.4)" to="(#ppt_y)" calcmode="lin" valueType="num">
                                      <p:cBhvr>
                                        <p:cTn id="13" dur="1230" accel="100000" fill="hold">
                                          <p:stCondLst>
                                            <p:cond delay="768"/>
                                          </p:stCondLst>
                                        </p:cTn>
                                        <p:tgtEl>
                                          <p:spTgt spid="3891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8920">
                                            <p:txEl>
                                              <p:pRg st="0" end="0"/>
                                            </p:txEl>
                                          </p:spTgt>
                                        </p:tgtEl>
                                        <p:attrNameLst>
                                          <p:attrName>style.visibility</p:attrName>
                                        </p:attrNameLst>
                                      </p:cBhvr>
                                      <p:to>
                                        <p:strVal val="visible"/>
                                      </p:to>
                                    </p:set>
                                    <p:anim calcmode="lin" valueType="num">
                                      <p:cBhvr>
                                        <p:cTn id="18" dur="500" fill="hold"/>
                                        <p:tgtEl>
                                          <p:spTgt spid="3892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892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89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8920">
                                            <p:txEl>
                                              <p:pRg st="2" end="2"/>
                                            </p:txEl>
                                          </p:spTgt>
                                        </p:tgtEl>
                                        <p:attrNameLst>
                                          <p:attrName>style.visibility</p:attrName>
                                        </p:attrNameLst>
                                      </p:cBhvr>
                                      <p:to>
                                        <p:strVal val="visible"/>
                                      </p:to>
                                    </p:set>
                                    <p:anim calcmode="lin" valueType="num">
                                      <p:cBhvr>
                                        <p:cTn id="25" dur="500" fill="hold"/>
                                        <p:tgtEl>
                                          <p:spTgt spid="3892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8920">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89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4000" smtClean="0"/>
              <a:t>Second or more serious offense</a:t>
            </a:r>
            <a:br>
              <a:rPr lang="en-US" sz="4000" smtClean="0"/>
            </a:br>
            <a:r>
              <a:rPr lang="en-US" sz="4000" smtClean="0"/>
              <a:t>Step 2</a:t>
            </a:r>
          </a:p>
        </p:txBody>
      </p:sp>
      <p:sp>
        <p:nvSpPr>
          <p:cNvPr id="39939" name="Rectangle 3"/>
          <p:cNvSpPr>
            <a:spLocks noGrp="1" noChangeArrowheads="1"/>
          </p:cNvSpPr>
          <p:nvPr>
            <p:ph type="body" idx="1"/>
          </p:nvPr>
        </p:nvSpPr>
        <p:spPr/>
        <p:txBody>
          <a:bodyPr/>
          <a:lstStyle/>
          <a:p>
            <a:pPr eaLnBrk="1" hangingPunct="1">
              <a:defRPr/>
            </a:pPr>
            <a:r>
              <a:rPr lang="en-US" dirty="0" smtClean="0"/>
              <a:t>Talk with employee again</a:t>
            </a:r>
          </a:p>
          <a:p>
            <a:pPr eaLnBrk="1" hangingPunct="1">
              <a:defRPr/>
            </a:pPr>
            <a:endParaRPr lang="en-US" dirty="0" smtClean="0"/>
          </a:p>
          <a:p>
            <a:pPr eaLnBrk="1" hangingPunct="1">
              <a:defRPr/>
            </a:pPr>
            <a:r>
              <a:rPr lang="en-US" dirty="0" smtClean="0"/>
              <a:t>Tell the employee what specific changes are needed</a:t>
            </a:r>
          </a:p>
          <a:p>
            <a:pPr eaLnBrk="1" hangingPunct="1">
              <a:defRPr/>
            </a:pPr>
            <a:endParaRPr lang="en-US" dirty="0" smtClean="0"/>
          </a:p>
          <a:p>
            <a:pPr eaLnBrk="1" hangingPunct="1">
              <a:defRPr/>
            </a:pPr>
            <a:r>
              <a:rPr lang="en-US" dirty="0" smtClean="0"/>
              <a:t>Make sure the employee understands all the conditions</a:t>
            </a:r>
          </a:p>
        </p:txBody>
      </p:sp>
      <p:pic>
        <p:nvPicPr>
          <p:cNvPr id="20484" name="Picture 4" descr="C:\Documents and Settings\powelsonk\My Documents\My Pictures\Microsoft Clip Organizer\j0198339.wmf"/>
          <p:cNvPicPr>
            <a:picLocks noChangeAspect="1" noChangeArrowheads="1"/>
          </p:cNvPicPr>
          <p:nvPr/>
        </p:nvPicPr>
        <p:blipFill>
          <a:blip r:embed="rId3"/>
          <a:srcRect/>
          <a:stretch>
            <a:fillRect/>
          </a:stretch>
        </p:blipFill>
        <p:spPr bwMode="auto">
          <a:xfrm>
            <a:off x="3698710" y="5197644"/>
            <a:ext cx="2029184" cy="166035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ppt_x</p:attrName>
                                        </p:attrNameLst>
                                      </p:cBhvr>
                                      <p:tavLst>
                                        <p:tav tm="0">
                                          <p:val>
                                            <p:strVal val="#ppt_x-.2"/>
                                          </p:val>
                                        </p:tav>
                                        <p:tav tm="100000">
                                          <p:val>
                                            <p:strVal val="#ppt_x"/>
                                          </p:val>
                                        </p:tav>
                                      </p:tavLst>
                                    </p:anim>
                                    <p:anim calcmode="lin" valueType="num">
                                      <p:cBhvr>
                                        <p:cTn id="8" dur="1000" fill="hold"/>
                                        <p:tgtEl>
                                          <p:spTgt spid="399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3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9939">
                                            <p:txEl>
                                              <p:pRg st="0" end="0"/>
                                            </p:txEl>
                                          </p:spTgt>
                                        </p:tgtEl>
                                        <p:attrNameLst>
                                          <p:attrName>style.visibility</p:attrName>
                                        </p:attrNameLst>
                                      </p:cBhvr>
                                      <p:to>
                                        <p:strVal val="visible"/>
                                      </p:to>
                                    </p:set>
                                    <p:animEffect transition="in" filter="fade">
                                      <p:cBhvr>
                                        <p:cTn id="14" dur="500"/>
                                        <p:tgtEl>
                                          <p:spTgt spid="39939">
                                            <p:txEl>
                                              <p:pRg st="0" end="0"/>
                                            </p:txEl>
                                          </p:spTgt>
                                        </p:tgtEl>
                                      </p:cBhvr>
                                    </p:animEffect>
                                    <p:anim calcmode="lin" valueType="num">
                                      <p:cBhvr>
                                        <p:cTn id="15"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99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Effect transition="in" filter="fade">
                                      <p:cBhvr>
                                        <p:cTn id="21" dur="500"/>
                                        <p:tgtEl>
                                          <p:spTgt spid="39939">
                                            <p:txEl>
                                              <p:pRg st="2" end="2"/>
                                            </p:txEl>
                                          </p:spTgt>
                                        </p:tgtEl>
                                      </p:cBhvr>
                                    </p:animEffect>
                                    <p:anim calcmode="lin" valueType="num">
                                      <p:cBhvr>
                                        <p:cTn id="22"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993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9939">
                                            <p:txEl>
                                              <p:pRg st="4" end="4"/>
                                            </p:txEl>
                                          </p:spTgt>
                                        </p:tgtEl>
                                        <p:attrNameLst>
                                          <p:attrName>style.visibility</p:attrName>
                                        </p:attrNameLst>
                                      </p:cBhvr>
                                      <p:to>
                                        <p:strVal val="visible"/>
                                      </p:to>
                                    </p:set>
                                    <p:animEffect transition="in" filter="fade">
                                      <p:cBhvr>
                                        <p:cTn id="28" dur="500"/>
                                        <p:tgtEl>
                                          <p:spTgt spid="39939">
                                            <p:txEl>
                                              <p:pRg st="4" end="4"/>
                                            </p:txEl>
                                          </p:spTgt>
                                        </p:tgtEl>
                                      </p:cBhvr>
                                    </p:animEffect>
                                    <p:anim calcmode="lin" valueType="num">
                                      <p:cBhvr>
                                        <p:cTn id="29"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993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Step 2 continued</a:t>
            </a:r>
          </a:p>
        </p:txBody>
      </p:sp>
      <p:sp>
        <p:nvSpPr>
          <p:cNvPr id="50179" name="Rectangle 3"/>
          <p:cNvSpPr>
            <a:spLocks noGrp="1" noChangeArrowheads="1"/>
          </p:cNvSpPr>
          <p:nvPr>
            <p:ph type="body" idx="1"/>
          </p:nvPr>
        </p:nvSpPr>
        <p:spPr/>
        <p:txBody>
          <a:bodyPr/>
          <a:lstStyle/>
          <a:p>
            <a:pPr eaLnBrk="1" hangingPunct="1">
              <a:defRPr/>
            </a:pPr>
            <a:r>
              <a:rPr lang="en-US" dirty="0" smtClean="0"/>
              <a:t>If it is a training issue:</a:t>
            </a:r>
          </a:p>
          <a:p>
            <a:pPr lvl="1" eaLnBrk="1" hangingPunct="1">
              <a:defRPr/>
            </a:pPr>
            <a:r>
              <a:rPr lang="en-US" dirty="0" smtClean="0"/>
              <a:t>What do </a:t>
            </a:r>
            <a:r>
              <a:rPr lang="en-US" b="1" i="1" dirty="0" smtClean="0"/>
              <a:t>we</a:t>
            </a:r>
            <a:r>
              <a:rPr lang="en-US" dirty="0" smtClean="0"/>
              <a:t> need to do?</a:t>
            </a:r>
          </a:p>
          <a:p>
            <a:pPr lvl="1" eaLnBrk="1" hangingPunct="1">
              <a:defRPr/>
            </a:pPr>
            <a:r>
              <a:rPr lang="en-US" dirty="0" smtClean="0"/>
              <a:t>What does </a:t>
            </a:r>
            <a:r>
              <a:rPr lang="en-US" b="1" i="1" dirty="0" smtClean="0"/>
              <a:t>the employee</a:t>
            </a:r>
            <a:r>
              <a:rPr lang="en-US" dirty="0" smtClean="0"/>
              <a:t> need to do?</a:t>
            </a:r>
          </a:p>
          <a:p>
            <a:pPr lvl="1" eaLnBrk="1" hangingPunct="1">
              <a:defRPr/>
            </a:pPr>
            <a:endParaRPr lang="en-US" sz="1600" dirty="0" smtClean="0"/>
          </a:p>
          <a:p>
            <a:pPr eaLnBrk="1" hangingPunct="1">
              <a:defRPr/>
            </a:pPr>
            <a:r>
              <a:rPr lang="en-US" dirty="0" smtClean="0"/>
              <a:t>If it is a  performance issue:</a:t>
            </a:r>
          </a:p>
          <a:p>
            <a:pPr lvl="1" eaLnBrk="1" hangingPunct="1">
              <a:defRPr/>
            </a:pPr>
            <a:r>
              <a:rPr lang="en-US" dirty="0" smtClean="0"/>
              <a:t>Are our expectations reasonable?</a:t>
            </a:r>
          </a:p>
          <a:p>
            <a:pPr lvl="1" eaLnBrk="1" hangingPunct="1">
              <a:defRPr/>
            </a:pPr>
            <a:r>
              <a:rPr lang="en-US" dirty="0" smtClean="0"/>
              <a:t>Does he understand what is expected?</a:t>
            </a:r>
          </a:p>
          <a:p>
            <a:pPr lvl="1" eaLnBrk="1" hangingPunct="1">
              <a:defRPr/>
            </a:pPr>
            <a:r>
              <a:rPr lang="en-US" smtClean="0"/>
              <a:t>Is </a:t>
            </a:r>
            <a:r>
              <a:rPr lang="en-US" dirty="0" smtClean="0"/>
              <a:t>the employee trying to improve?</a:t>
            </a:r>
          </a:p>
          <a:p>
            <a:pPr lvl="1" eaLnBrk="1" hangingPunct="1">
              <a:defRPr/>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ppt_x</p:attrName>
                                        </p:attrNameLst>
                                      </p:cBhvr>
                                      <p:tavLst>
                                        <p:tav tm="0">
                                          <p:val>
                                            <p:strVal val="#ppt_x-.2"/>
                                          </p:val>
                                        </p:tav>
                                        <p:tav tm="100000">
                                          <p:val>
                                            <p:strVal val="#ppt_x"/>
                                          </p:val>
                                        </p:tav>
                                      </p:tavLst>
                                    </p:anim>
                                    <p:anim calcmode="lin" valueType="num">
                                      <p:cBhvr>
                                        <p:cTn id="8" dur="1000" fill="hold"/>
                                        <p:tgtEl>
                                          <p:spTgt spid="501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017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Effect transition="in" filter="fade">
                                      <p:cBhvr>
                                        <p:cTn id="14" dur="500"/>
                                        <p:tgtEl>
                                          <p:spTgt spid="50179">
                                            <p:txEl>
                                              <p:pRg st="0" end="0"/>
                                            </p:txEl>
                                          </p:spTgt>
                                        </p:tgtEl>
                                      </p:cBhvr>
                                    </p:animEffect>
                                    <p:anim calcmode="lin" valueType="num">
                                      <p:cBhvr>
                                        <p:cTn id="15"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1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0179">
                                            <p:txEl>
                                              <p:pRg st="1" end="1"/>
                                            </p:txEl>
                                          </p:spTgt>
                                        </p:tgtEl>
                                        <p:attrNameLst>
                                          <p:attrName>style.visibility</p:attrName>
                                        </p:attrNameLst>
                                      </p:cBhvr>
                                      <p:to>
                                        <p:strVal val="visible"/>
                                      </p:to>
                                    </p:set>
                                    <p:animEffect transition="in" filter="fade">
                                      <p:cBhvr>
                                        <p:cTn id="21" dur="500"/>
                                        <p:tgtEl>
                                          <p:spTgt spid="50179">
                                            <p:txEl>
                                              <p:pRg st="1" end="1"/>
                                            </p:txEl>
                                          </p:spTgt>
                                        </p:tgtEl>
                                      </p:cBhvr>
                                    </p:animEffect>
                                    <p:anim calcmode="lin" valueType="num">
                                      <p:cBhvr>
                                        <p:cTn id="22"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017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0179">
                                            <p:txEl>
                                              <p:pRg st="2" end="2"/>
                                            </p:txEl>
                                          </p:spTgt>
                                        </p:tgtEl>
                                        <p:attrNameLst>
                                          <p:attrName>style.visibility</p:attrName>
                                        </p:attrNameLst>
                                      </p:cBhvr>
                                      <p:to>
                                        <p:strVal val="visible"/>
                                      </p:to>
                                    </p:set>
                                    <p:animEffect transition="in" filter="fade">
                                      <p:cBhvr>
                                        <p:cTn id="28" dur="500"/>
                                        <p:tgtEl>
                                          <p:spTgt spid="50179">
                                            <p:txEl>
                                              <p:pRg st="2" end="2"/>
                                            </p:txEl>
                                          </p:spTgt>
                                        </p:tgtEl>
                                      </p:cBhvr>
                                    </p:animEffect>
                                    <p:anim calcmode="lin" valueType="num">
                                      <p:cBhvr>
                                        <p:cTn id="2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017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0179">
                                            <p:txEl>
                                              <p:pRg st="4" end="4"/>
                                            </p:txEl>
                                          </p:spTgt>
                                        </p:tgtEl>
                                        <p:attrNameLst>
                                          <p:attrName>style.visibility</p:attrName>
                                        </p:attrNameLst>
                                      </p:cBhvr>
                                      <p:to>
                                        <p:strVal val="visible"/>
                                      </p:to>
                                    </p:set>
                                    <p:animEffect transition="in" filter="fade">
                                      <p:cBhvr>
                                        <p:cTn id="35" dur="500"/>
                                        <p:tgtEl>
                                          <p:spTgt spid="50179">
                                            <p:txEl>
                                              <p:pRg st="4" end="4"/>
                                            </p:txEl>
                                          </p:spTgt>
                                        </p:tgtEl>
                                      </p:cBhvr>
                                    </p:animEffect>
                                    <p:anim calcmode="lin" valueType="num">
                                      <p:cBhvr>
                                        <p:cTn id="36"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5017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0179">
                                            <p:txEl>
                                              <p:pRg st="5" end="5"/>
                                            </p:txEl>
                                          </p:spTgt>
                                        </p:tgtEl>
                                        <p:attrNameLst>
                                          <p:attrName>style.visibility</p:attrName>
                                        </p:attrNameLst>
                                      </p:cBhvr>
                                      <p:to>
                                        <p:strVal val="visible"/>
                                      </p:to>
                                    </p:set>
                                    <p:animEffect transition="in" filter="fade">
                                      <p:cBhvr>
                                        <p:cTn id="42" dur="500"/>
                                        <p:tgtEl>
                                          <p:spTgt spid="50179">
                                            <p:txEl>
                                              <p:pRg st="5" end="5"/>
                                            </p:txEl>
                                          </p:spTgt>
                                        </p:tgtEl>
                                      </p:cBhvr>
                                    </p:animEffect>
                                    <p:anim calcmode="lin" valueType="num">
                                      <p:cBhvr>
                                        <p:cTn id="43"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50179">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50179">
                                            <p:txEl>
                                              <p:pRg st="6" end="6"/>
                                            </p:txEl>
                                          </p:spTgt>
                                        </p:tgtEl>
                                        <p:attrNameLst>
                                          <p:attrName>style.visibility</p:attrName>
                                        </p:attrNameLst>
                                      </p:cBhvr>
                                      <p:to>
                                        <p:strVal val="visible"/>
                                      </p:to>
                                    </p:set>
                                    <p:animEffect transition="in" filter="fade">
                                      <p:cBhvr>
                                        <p:cTn id="49" dur="500"/>
                                        <p:tgtEl>
                                          <p:spTgt spid="50179">
                                            <p:txEl>
                                              <p:pRg st="6" end="6"/>
                                            </p:txEl>
                                          </p:spTgt>
                                        </p:tgtEl>
                                      </p:cBhvr>
                                    </p:animEffect>
                                    <p:anim calcmode="lin" valueType="num">
                                      <p:cBhvr>
                                        <p:cTn id="50" dur="500" fill="hold"/>
                                        <p:tgtEl>
                                          <p:spTgt spid="50179">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50179">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50179">
                                            <p:txEl>
                                              <p:pRg st="7" end="7"/>
                                            </p:txEl>
                                          </p:spTgt>
                                        </p:tgtEl>
                                        <p:attrNameLst>
                                          <p:attrName>style.visibility</p:attrName>
                                        </p:attrNameLst>
                                      </p:cBhvr>
                                      <p:to>
                                        <p:strVal val="visible"/>
                                      </p:to>
                                    </p:set>
                                    <p:animEffect transition="in" filter="fade">
                                      <p:cBhvr>
                                        <p:cTn id="56" dur="500"/>
                                        <p:tgtEl>
                                          <p:spTgt spid="50179">
                                            <p:txEl>
                                              <p:pRg st="7" end="7"/>
                                            </p:txEl>
                                          </p:spTgt>
                                        </p:tgtEl>
                                      </p:cBhvr>
                                    </p:animEffect>
                                    <p:anim calcmode="lin" valueType="num">
                                      <p:cBhvr>
                                        <p:cTn id="57" dur="500" fill="hold"/>
                                        <p:tgtEl>
                                          <p:spTgt spid="50179">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50179">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Lesson Objectives</a:t>
            </a:r>
          </a:p>
        </p:txBody>
      </p:sp>
      <p:sp>
        <p:nvSpPr>
          <p:cNvPr id="3" name="Content Placeholder 2"/>
          <p:cNvSpPr>
            <a:spLocks noGrp="1"/>
          </p:cNvSpPr>
          <p:nvPr>
            <p:ph idx="1"/>
          </p:nvPr>
        </p:nvSpPr>
        <p:spPr/>
        <p:txBody>
          <a:bodyPr/>
          <a:lstStyle/>
          <a:p>
            <a:pPr eaLnBrk="1" hangingPunct="1">
              <a:spcAft>
                <a:spcPts val="1200"/>
              </a:spcAft>
              <a:defRPr/>
            </a:pPr>
            <a:r>
              <a:rPr lang="en-US" dirty="0" smtClean="0"/>
              <a:t>Define the steps involved in progressive discipline</a:t>
            </a:r>
          </a:p>
          <a:p>
            <a:pPr eaLnBrk="1" hangingPunct="1">
              <a:spcAft>
                <a:spcPts val="1200"/>
              </a:spcAft>
              <a:defRPr/>
            </a:pPr>
            <a:r>
              <a:rPr lang="en-US" dirty="0" smtClean="0"/>
              <a:t>Effectively document unacceptable behavior or performance</a:t>
            </a:r>
          </a:p>
          <a:p>
            <a:pPr eaLnBrk="1" hangingPunct="1">
              <a:spcAft>
                <a:spcPts val="1200"/>
              </a:spcAft>
              <a:defRPr/>
            </a:pPr>
            <a:r>
              <a:rPr lang="en-US" dirty="0" smtClean="0"/>
              <a:t>List proactive methods to prevent the hiring of problem employees</a:t>
            </a:r>
          </a:p>
          <a:p>
            <a:pPr eaLnBrk="1" hangingPunct="1">
              <a:spcAft>
                <a:spcPts val="1200"/>
              </a:spcAft>
              <a:defRPr/>
            </a:pPr>
            <a:r>
              <a:rPr lang="en-US" dirty="0" smtClean="0"/>
              <a:t>Identify resources to help in the progressive discipline process</a:t>
            </a:r>
          </a:p>
        </p:txBody>
      </p:sp>
      <p:sp>
        <p:nvSpPr>
          <p:cNvPr id="4" name="Vertical Scroll 3"/>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ahoma" charset="0"/>
              </a:rPr>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Step 2 continued</a:t>
            </a:r>
          </a:p>
        </p:txBody>
      </p:sp>
      <p:sp>
        <p:nvSpPr>
          <p:cNvPr id="51203" name="Rectangle 3"/>
          <p:cNvSpPr>
            <a:spLocks noGrp="1" noChangeArrowheads="1"/>
          </p:cNvSpPr>
          <p:nvPr>
            <p:ph type="body" idx="1"/>
          </p:nvPr>
        </p:nvSpPr>
        <p:spPr/>
        <p:txBody>
          <a:bodyPr/>
          <a:lstStyle/>
          <a:p>
            <a:pPr eaLnBrk="1" hangingPunct="1">
              <a:defRPr/>
            </a:pPr>
            <a:r>
              <a:rPr lang="en-US" b="1" i="1" u="sng" dirty="0" smtClean="0"/>
              <a:t>After</a:t>
            </a:r>
            <a:r>
              <a:rPr lang="en-US" dirty="0" smtClean="0"/>
              <a:t> the meeting fill out a PDF explaining:</a:t>
            </a:r>
          </a:p>
          <a:p>
            <a:pPr eaLnBrk="1" hangingPunct="1">
              <a:defRPr/>
            </a:pPr>
            <a:endParaRPr lang="en-US" dirty="0" smtClean="0"/>
          </a:p>
          <a:p>
            <a:pPr lvl="1" eaLnBrk="1" hangingPunct="1">
              <a:defRPr/>
            </a:pPr>
            <a:r>
              <a:rPr lang="en-US" dirty="0" smtClean="0"/>
              <a:t>The problems</a:t>
            </a:r>
          </a:p>
          <a:p>
            <a:pPr lvl="1" eaLnBrk="1" hangingPunct="1">
              <a:defRPr/>
            </a:pPr>
            <a:r>
              <a:rPr lang="en-US" dirty="0" smtClean="0"/>
              <a:t>The corrections to be made</a:t>
            </a:r>
          </a:p>
          <a:p>
            <a:pPr lvl="1" eaLnBrk="1" hangingPunct="1">
              <a:defRPr/>
            </a:pPr>
            <a:r>
              <a:rPr lang="en-US" dirty="0" smtClean="0"/>
              <a:t>The length of time given to improve</a:t>
            </a:r>
          </a:p>
          <a:p>
            <a:pPr lvl="1" eaLnBrk="1" hangingPunct="1">
              <a:buFont typeface="Wingdings" pitchFamily="2" charset="2"/>
              <a:buNone/>
              <a:defRPr/>
            </a:pPr>
            <a:endParaRPr lang="en-US" dirty="0" smtClean="0"/>
          </a:p>
          <a:p>
            <a:pPr algn="ctr" eaLnBrk="1" hangingPunct="1">
              <a:buNone/>
              <a:defRPr/>
            </a:pPr>
            <a:r>
              <a:rPr lang="en-US" dirty="0" smtClean="0">
                <a:solidFill>
                  <a:schemeClr val="tx2">
                    <a:lumMod val="90000"/>
                  </a:schemeClr>
                </a:solidFill>
              </a:rPr>
              <a:t>Review a PDF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ppt_x</p:attrName>
                                        </p:attrNameLst>
                                      </p:cBhvr>
                                      <p:tavLst>
                                        <p:tav tm="0">
                                          <p:val>
                                            <p:strVal val="#ppt_x-.2"/>
                                          </p:val>
                                        </p:tav>
                                        <p:tav tm="100000">
                                          <p:val>
                                            <p:strVal val="#ppt_x"/>
                                          </p:val>
                                        </p:tav>
                                      </p:tavLst>
                                    </p:anim>
                                    <p:anim calcmode="lin" valueType="num">
                                      <p:cBhvr>
                                        <p:cTn id="8" dur="1000" fill="hold"/>
                                        <p:tgtEl>
                                          <p:spTgt spid="512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03">
                                            <p:txEl>
                                              <p:pRg st="0" end="0"/>
                                            </p:txEl>
                                          </p:spTgt>
                                        </p:tgtEl>
                                        <p:attrNameLst>
                                          <p:attrName>style.visibility</p:attrName>
                                        </p:attrNameLst>
                                      </p:cBhvr>
                                      <p:to>
                                        <p:strVal val="visible"/>
                                      </p:to>
                                    </p:set>
                                    <p:animEffect transition="in" filter="fade">
                                      <p:cBhvr>
                                        <p:cTn id="14" dur="500"/>
                                        <p:tgtEl>
                                          <p:spTgt spid="51203">
                                            <p:txEl>
                                              <p:pRg st="0" end="0"/>
                                            </p:txEl>
                                          </p:spTgt>
                                        </p:tgtEl>
                                      </p:cBhvr>
                                    </p:animEffect>
                                    <p:anim calcmode="lin" valueType="num">
                                      <p:cBhvr>
                                        <p:cTn id="15"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Effect transition="in" filter="fade">
                                      <p:cBhvr>
                                        <p:cTn id="21" dur="500"/>
                                        <p:tgtEl>
                                          <p:spTgt spid="51203">
                                            <p:txEl>
                                              <p:pRg st="2" end="2"/>
                                            </p:txEl>
                                          </p:spTgt>
                                        </p:tgtEl>
                                      </p:cBhvr>
                                    </p:animEffect>
                                    <p:anim calcmode="lin" valueType="num">
                                      <p:cBhvr>
                                        <p:cTn id="22"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12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1203">
                                            <p:txEl>
                                              <p:pRg st="3" end="3"/>
                                            </p:txEl>
                                          </p:spTgt>
                                        </p:tgtEl>
                                        <p:attrNameLst>
                                          <p:attrName>style.visibility</p:attrName>
                                        </p:attrNameLst>
                                      </p:cBhvr>
                                      <p:to>
                                        <p:strVal val="visible"/>
                                      </p:to>
                                    </p:set>
                                    <p:animEffect transition="in" filter="fade">
                                      <p:cBhvr>
                                        <p:cTn id="28" dur="500"/>
                                        <p:tgtEl>
                                          <p:spTgt spid="51203">
                                            <p:txEl>
                                              <p:pRg st="3" end="3"/>
                                            </p:txEl>
                                          </p:spTgt>
                                        </p:tgtEl>
                                      </p:cBhvr>
                                    </p:animEffect>
                                    <p:anim calcmode="lin" valueType="num">
                                      <p:cBhvr>
                                        <p:cTn id="29"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512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1203">
                                            <p:txEl>
                                              <p:pRg st="4" end="4"/>
                                            </p:txEl>
                                          </p:spTgt>
                                        </p:tgtEl>
                                        <p:attrNameLst>
                                          <p:attrName>style.visibility</p:attrName>
                                        </p:attrNameLst>
                                      </p:cBhvr>
                                      <p:to>
                                        <p:strVal val="visible"/>
                                      </p:to>
                                    </p:set>
                                    <p:animEffect transition="in" filter="fade">
                                      <p:cBhvr>
                                        <p:cTn id="35" dur="500"/>
                                        <p:tgtEl>
                                          <p:spTgt spid="51203">
                                            <p:txEl>
                                              <p:pRg st="4" end="4"/>
                                            </p:txEl>
                                          </p:spTgt>
                                        </p:tgtEl>
                                      </p:cBhvr>
                                    </p:animEffect>
                                    <p:anim calcmode="lin" valueType="num">
                                      <p:cBhvr>
                                        <p:cTn id="36"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5120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1203">
                                            <p:txEl>
                                              <p:pRg st="6" end="6"/>
                                            </p:txEl>
                                          </p:spTgt>
                                        </p:tgtEl>
                                        <p:attrNameLst>
                                          <p:attrName>style.visibility</p:attrName>
                                        </p:attrNameLst>
                                      </p:cBhvr>
                                      <p:to>
                                        <p:strVal val="visible"/>
                                      </p:to>
                                    </p:set>
                                    <p:animEffect transition="in" filter="fade">
                                      <p:cBhvr>
                                        <p:cTn id="42" dur="500"/>
                                        <p:tgtEl>
                                          <p:spTgt spid="51203">
                                            <p:txEl>
                                              <p:pRg st="6" end="6"/>
                                            </p:txEl>
                                          </p:spTgt>
                                        </p:tgtEl>
                                      </p:cBhvr>
                                    </p:animEffect>
                                    <p:anim calcmode="lin" valueType="num">
                                      <p:cBhvr>
                                        <p:cTn id="43"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51203">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Step 2 continued</a:t>
            </a:r>
          </a:p>
        </p:txBody>
      </p:sp>
      <p:sp>
        <p:nvSpPr>
          <p:cNvPr id="52227" name="Rectangle 3"/>
          <p:cNvSpPr>
            <a:spLocks noGrp="1" noChangeArrowheads="1"/>
          </p:cNvSpPr>
          <p:nvPr>
            <p:ph type="body" idx="1"/>
          </p:nvPr>
        </p:nvSpPr>
        <p:spPr/>
        <p:txBody>
          <a:bodyPr/>
          <a:lstStyle/>
          <a:p>
            <a:pPr eaLnBrk="1" hangingPunct="1">
              <a:buFont typeface="Wingdings" pitchFamily="2" charset="2"/>
              <a:buNone/>
              <a:defRPr/>
            </a:pPr>
            <a:r>
              <a:rPr lang="en-US" smtClean="0"/>
              <a:t>Why write a PDF </a:t>
            </a:r>
            <a:r>
              <a:rPr lang="en-US" b="1" i="1" u="sng" smtClean="0"/>
              <a:t>after</a:t>
            </a:r>
            <a:r>
              <a:rPr lang="en-US" smtClean="0"/>
              <a:t> the meeting?</a:t>
            </a:r>
          </a:p>
          <a:p>
            <a:pPr eaLnBrk="1" hangingPunct="1">
              <a:buFont typeface="Wingdings" pitchFamily="2" charset="2"/>
              <a:buNone/>
              <a:defRPr/>
            </a:pPr>
            <a:endParaRPr lang="en-US" smtClean="0"/>
          </a:p>
          <a:p>
            <a:pPr eaLnBrk="1" hangingPunct="1">
              <a:defRPr/>
            </a:pPr>
            <a:r>
              <a:rPr lang="en-US" smtClean="0"/>
              <a:t>Issues that weren’t apparent before</a:t>
            </a:r>
          </a:p>
          <a:p>
            <a:pPr eaLnBrk="1" hangingPunct="1">
              <a:defRPr/>
            </a:pPr>
            <a:r>
              <a:rPr lang="en-US" smtClean="0"/>
              <a:t>Employee won’t think he wasn’t given a fair chance to be heard</a:t>
            </a:r>
          </a:p>
          <a:p>
            <a:pPr eaLnBrk="1" hangingPunct="1">
              <a:defRPr/>
            </a:pPr>
            <a:r>
              <a:rPr lang="en-US" smtClean="0"/>
              <a:t>Conditions for improvement could be agreed upon by all parties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ppt_x</p:attrName>
                                        </p:attrNameLst>
                                      </p:cBhvr>
                                      <p:tavLst>
                                        <p:tav tm="0">
                                          <p:val>
                                            <p:strVal val="#ppt_x-.2"/>
                                          </p:val>
                                        </p:tav>
                                        <p:tav tm="100000">
                                          <p:val>
                                            <p:strVal val="#ppt_x"/>
                                          </p:val>
                                        </p:tav>
                                      </p:tavLst>
                                    </p:anim>
                                    <p:anim calcmode="lin" valueType="num">
                                      <p:cBhvr>
                                        <p:cTn id="8" dur="1000" fill="hold"/>
                                        <p:tgtEl>
                                          <p:spTgt spid="522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500"/>
                                        <p:tgtEl>
                                          <p:spTgt spid="52227">
                                            <p:txEl>
                                              <p:pRg st="0" end="0"/>
                                            </p:txEl>
                                          </p:spTgt>
                                        </p:tgtEl>
                                      </p:cBhvr>
                                    </p:animEffect>
                                    <p:anim calcmode="lin" valueType="num">
                                      <p:cBhvr>
                                        <p:cTn id="15"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2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Effect transition="in" filter="fade">
                                      <p:cBhvr>
                                        <p:cTn id="21" dur="500"/>
                                        <p:tgtEl>
                                          <p:spTgt spid="52227">
                                            <p:txEl>
                                              <p:pRg st="2" end="2"/>
                                            </p:txEl>
                                          </p:spTgt>
                                        </p:tgtEl>
                                      </p:cBhvr>
                                    </p:animEffect>
                                    <p:anim calcmode="lin" valueType="num">
                                      <p:cBhvr>
                                        <p:cTn id="22"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222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2227">
                                            <p:txEl>
                                              <p:pRg st="3" end="3"/>
                                            </p:txEl>
                                          </p:spTgt>
                                        </p:tgtEl>
                                        <p:attrNameLst>
                                          <p:attrName>style.visibility</p:attrName>
                                        </p:attrNameLst>
                                      </p:cBhvr>
                                      <p:to>
                                        <p:strVal val="visible"/>
                                      </p:to>
                                    </p:set>
                                    <p:animEffect transition="in" filter="fade">
                                      <p:cBhvr>
                                        <p:cTn id="28" dur="500"/>
                                        <p:tgtEl>
                                          <p:spTgt spid="52227">
                                            <p:txEl>
                                              <p:pRg st="3" end="3"/>
                                            </p:txEl>
                                          </p:spTgt>
                                        </p:tgtEl>
                                      </p:cBhvr>
                                    </p:animEffect>
                                    <p:anim calcmode="lin" valueType="num">
                                      <p:cBhvr>
                                        <p:cTn id="29"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5222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2227">
                                            <p:txEl>
                                              <p:pRg st="4" end="4"/>
                                            </p:txEl>
                                          </p:spTgt>
                                        </p:tgtEl>
                                        <p:attrNameLst>
                                          <p:attrName>style.visibility</p:attrName>
                                        </p:attrNameLst>
                                      </p:cBhvr>
                                      <p:to>
                                        <p:strVal val="visible"/>
                                      </p:to>
                                    </p:set>
                                    <p:animEffect transition="in" filter="fade">
                                      <p:cBhvr>
                                        <p:cTn id="35" dur="500"/>
                                        <p:tgtEl>
                                          <p:spTgt spid="52227">
                                            <p:txEl>
                                              <p:pRg st="4" end="4"/>
                                            </p:txEl>
                                          </p:spTgt>
                                        </p:tgtEl>
                                      </p:cBhvr>
                                    </p:animEffect>
                                    <p:anim calcmode="lin" valueType="num">
                                      <p:cBhvr>
                                        <p:cTn id="36"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522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z="4000" smtClean="0"/>
              <a:t>The problem persists</a:t>
            </a:r>
            <a:br>
              <a:rPr lang="en-US" sz="4000" smtClean="0"/>
            </a:br>
            <a:r>
              <a:rPr lang="en-US" sz="4000" smtClean="0"/>
              <a:t>Step 3</a:t>
            </a:r>
          </a:p>
        </p:txBody>
      </p:sp>
      <p:sp>
        <p:nvSpPr>
          <p:cNvPr id="53251" name="Rectangle 3"/>
          <p:cNvSpPr>
            <a:spLocks noGrp="1" noChangeArrowheads="1"/>
          </p:cNvSpPr>
          <p:nvPr>
            <p:ph type="body" idx="1"/>
          </p:nvPr>
        </p:nvSpPr>
        <p:spPr>
          <a:xfrm>
            <a:off x="464757" y="2824439"/>
            <a:ext cx="8229600" cy="2767760"/>
          </a:xfrm>
        </p:spPr>
        <p:txBody>
          <a:bodyPr/>
          <a:lstStyle/>
          <a:p>
            <a:pPr eaLnBrk="1" hangingPunct="1">
              <a:defRPr/>
            </a:pPr>
            <a:r>
              <a:rPr lang="en-US" dirty="0" smtClean="0"/>
              <a:t>Time for more serious action</a:t>
            </a:r>
          </a:p>
          <a:p>
            <a:pPr eaLnBrk="1" hangingPunct="1">
              <a:defRPr/>
            </a:pPr>
            <a:endParaRPr lang="en-US" dirty="0" smtClean="0"/>
          </a:p>
          <a:p>
            <a:pPr eaLnBrk="1" hangingPunct="1">
              <a:defRPr/>
            </a:pPr>
            <a:r>
              <a:rPr lang="en-US" b="1" i="1" dirty="0" smtClean="0"/>
              <a:t>Formal meeting</a:t>
            </a:r>
            <a:r>
              <a:rPr lang="en-US" dirty="0" smtClean="0"/>
              <a:t> with employee and Supervisor (and Lead worker)</a:t>
            </a:r>
          </a:p>
        </p:txBody>
      </p:sp>
      <p:pic>
        <p:nvPicPr>
          <p:cNvPr id="24580" name="Picture 4" descr="C:\Documents and Settings\powelsonk\My Documents\My Pictures\Microsoft Clip Organizer\j0198339.wmf"/>
          <p:cNvPicPr>
            <a:picLocks noChangeAspect="1" noChangeArrowheads="1"/>
          </p:cNvPicPr>
          <p:nvPr/>
        </p:nvPicPr>
        <p:blipFill>
          <a:blip r:embed="rId3"/>
          <a:srcRect/>
          <a:stretch>
            <a:fillRect/>
          </a:stretch>
        </p:blipFill>
        <p:spPr bwMode="auto">
          <a:xfrm>
            <a:off x="6508091" y="677263"/>
            <a:ext cx="2432364" cy="199025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ppt_x</p:attrName>
                                        </p:attrNameLst>
                                      </p:cBhvr>
                                      <p:tavLst>
                                        <p:tav tm="0">
                                          <p:val>
                                            <p:strVal val="#ppt_x-.2"/>
                                          </p:val>
                                        </p:tav>
                                        <p:tav tm="100000">
                                          <p:val>
                                            <p:strVal val="#ppt_x"/>
                                          </p:val>
                                        </p:tav>
                                      </p:tavLst>
                                    </p:anim>
                                    <p:anim calcmode="lin" valueType="num">
                                      <p:cBhvr>
                                        <p:cTn id="8"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3251">
                                            <p:txEl>
                                              <p:pRg st="0" end="0"/>
                                            </p:txEl>
                                          </p:spTgt>
                                        </p:tgtEl>
                                        <p:attrNameLst>
                                          <p:attrName>style.visibility</p:attrName>
                                        </p:attrNameLst>
                                      </p:cBhvr>
                                      <p:to>
                                        <p:strVal val="visible"/>
                                      </p:to>
                                    </p:set>
                                    <p:animEffect transition="in" filter="fade">
                                      <p:cBhvr>
                                        <p:cTn id="14" dur="500"/>
                                        <p:tgtEl>
                                          <p:spTgt spid="53251">
                                            <p:txEl>
                                              <p:pRg st="0" end="0"/>
                                            </p:txEl>
                                          </p:spTgt>
                                        </p:tgtEl>
                                      </p:cBhvr>
                                    </p:animEffect>
                                    <p:anim calcmode="lin" valueType="num">
                                      <p:cBhvr>
                                        <p:cTn id="15"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32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3251">
                                            <p:txEl>
                                              <p:pRg st="2" end="2"/>
                                            </p:txEl>
                                          </p:spTgt>
                                        </p:tgtEl>
                                        <p:attrNameLst>
                                          <p:attrName>style.visibility</p:attrName>
                                        </p:attrNameLst>
                                      </p:cBhvr>
                                      <p:to>
                                        <p:strVal val="visible"/>
                                      </p:to>
                                    </p:set>
                                    <p:animEffect transition="in" filter="fade">
                                      <p:cBhvr>
                                        <p:cTn id="21" dur="500"/>
                                        <p:tgtEl>
                                          <p:spTgt spid="53251">
                                            <p:txEl>
                                              <p:pRg st="2" end="2"/>
                                            </p:txEl>
                                          </p:spTgt>
                                        </p:tgtEl>
                                      </p:cBhvr>
                                    </p:animEffect>
                                    <p:anim calcmode="lin" valueType="num">
                                      <p:cBhvr>
                                        <p:cTn id="22"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25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t>Step 3 continued</a:t>
            </a:r>
          </a:p>
        </p:txBody>
      </p:sp>
      <p:sp>
        <p:nvSpPr>
          <p:cNvPr id="54275" name="Rectangle 3"/>
          <p:cNvSpPr>
            <a:spLocks noGrp="1" noChangeArrowheads="1"/>
          </p:cNvSpPr>
          <p:nvPr>
            <p:ph type="body" idx="1"/>
          </p:nvPr>
        </p:nvSpPr>
        <p:spPr/>
        <p:txBody>
          <a:bodyPr/>
          <a:lstStyle/>
          <a:p>
            <a:pPr eaLnBrk="1" hangingPunct="1">
              <a:defRPr/>
            </a:pPr>
            <a:r>
              <a:rPr lang="en-US" dirty="0" smtClean="0"/>
              <a:t>Past warnings reviewed</a:t>
            </a:r>
          </a:p>
          <a:p>
            <a:pPr eaLnBrk="1" hangingPunct="1">
              <a:defRPr/>
            </a:pPr>
            <a:endParaRPr lang="en-US" dirty="0" smtClean="0"/>
          </a:p>
          <a:p>
            <a:pPr eaLnBrk="1" hangingPunct="1">
              <a:defRPr/>
            </a:pPr>
            <a:r>
              <a:rPr lang="en-US" dirty="0" smtClean="0"/>
              <a:t>Corrections that should have been made</a:t>
            </a:r>
          </a:p>
          <a:p>
            <a:pPr eaLnBrk="1" hangingPunct="1">
              <a:defRPr/>
            </a:pPr>
            <a:endParaRPr lang="en-US" dirty="0" smtClean="0"/>
          </a:p>
          <a:p>
            <a:pPr eaLnBrk="1" hangingPunct="1">
              <a:defRPr/>
            </a:pPr>
            <a:r>
              <a:rPr lang="en-US" smtClean="0"/>
              <a:t>Problem </a:t>
            </a:r>
            <a:r>
              <a:rPr lang="en-US" dirty="0" smtClean="0"/>
              <a:t>or behavior reviewed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ppt_x</p:attrName>
                                        </p:attrNameLst>
                                      </p:cBhvr>
                                      <p:tavLst>
                                        <p:tav tm="0">
                                          <p:val>
                                            <p:strVal val="#ppt_x-.2"/>
                                          </p:val>
                                        </p:tav>
                                        <p:tav tm="100000">
                                          <p:val>
                                            <p:strVal val="#ppt_x"/>
                                          </p:val>
                                        </p:tav>
                                      </p:tavLst>
                                    </p:anim>
                                    <p:anim calcmode="lin" valueType="num">
                                      <p:cBhvr>
                                        <p:cTn id="8" dur="1000" fill="hold"/>
                                        <p:tgtEl>
                                          <p:spTgt spid="542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427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4275">
                                            <p:txEl>
                                              <p:pRg st="0" end="0"/>
                                            </p:txEl>
                                          </p:spTgt>
                                        </p:tgtEl>
                                        <p:attrNameLst>
                                          <p:attrName>style.visibility</p:attrName>
                                        </p:attrNameLst>
                                      </p:cBhvr>
                                      <p:to>
                                        <p:strVal val="visible"/>
                                      </p:to>
                                    </p:set>
                                    <p:animEffect transition="in" filter="fade">
                                      <p:cBhvr>
                                        <p:cTn id="14" dur="500"/>
                                        <p:tgtEl>
                                          <p:spTgt spid="54275">
                                            <p:txEl>
                                              <p:pRg st="0" end="0"/>
                                            </p:txEl>
                                          </p:spTgt>
                                        </p:tgtEl>
                                      </p:cBhvr>
                                    </p:animEffect>
                                    <p:anim calcmode="lin" valueType="num">
                                      <p:cBhvr>
                                        <p:cTn id="15"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42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4275">
                                            <p:txEl>
                                              <p:pRg st="2" end="2"/>
                                            </p:txEl>
                                          </p:spTgt>
                                        </p:tgtEl>
                                        <p:attrNameLst>
                                          <p:attrName>style.visibility</p:attrName>
                                        </p:attrNameLst>
                                      </p:cBhvr>
                                      <p:to>
                                        <p:strVal val="visible"/>
                                      </p:to>
                                    </p:set>
                                    <p:animEffect transition="in" filter="fade">
                                      <p:cBhvr>
                                        <p:cTn id="21" dur="500"/>
                                        <p:tgtEl>
                                          <p:spTgt spid="54275">
                                            <p:txEl>
                                              <p:pRg st="2" end="2"/>
                                            </p:txEl>
                                          </p:spTgt>
                                        </p:tgtEl>
                                      </p:cBhvr>
                                    </p:animEffect>
                                    <p:anim calcmode="lin" valueType="num">
                                      <p:cBhvr>
                                        <p:cTn id="22"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427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4275">
                                            <p:txEl>
                                              <p:pRg st="4" end="4"/>
                                            </p:txEl>
                                          </p:spTgt>
                                        </p:tgtEl>
                                        <p:attrNameLst>
                                          <p:attrName>style.visibility</p:attrName>
                                        </p:attrNameLst>
                                      </p:cBhvr>
                                      <p:to>
                                        <p:strVal val="visible"/>
                                      </p:to>
                                    </p:set>
                                    <p:animEffect transition="in" filter="fade">
                                      <p:cBhvr>
                                        <p:cTn id="28" dur="500"/>
                                        <p:tgtEl>
                                          <p:spTgt spid="54275">
                                            <p:txEl>
                                              <p:pRg st="4" end="4"/>
                                            </p:txEl>
                                          </p:spTgt>
                                        </p:tgtEl>
                                      </p:cBhvr>
                                    </p:animEffect>
                                    <p:anim calcmode="lin" valueType="num">
                                      <p:cBhvr>
                                        <p:cTn id="29"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5427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mtClean="0"/>
              <a:t>Step 3 continued</a:t>
            </a:r>
          </a:p>
        </p:txBody>
      </p:sp>
      <p:sp>
        <p:nvSpPr>
          <p:cNvPr id="55299" name="Rectangle 3"/>
          <p:cNvSpPr>
            <a:spLocks noGrp="1" noChangeArrowheads="1"/>
          </p:cNvSpPr>
          <p:nvPr>
            <p:ph type="body" idx="1"/>
          </p:nvPr>
        </p:nvSpPr>
        <p:spPr/>
        <p:txBody>
          <a:bodyPr/>
          <a:lstStyle/>
          <a:p>
            <a:pPr eaLnBrk="1" hangingPunct="1">
              <a:buFont typeface="Wingdings" pitchFamily="2" charset="2"/>
              <a:buNone/>
              <a:defRPr/>
            </a:pPr>
            <a:r>
              <a:rPr lang="en-US" b="1" i="1" smtClean="0"/>
              <a:t>Performance Improvement Plan</a:t>
            </a:r>
          </a:p>
          <a:p>
            <a:pPr eaLnBrk="1" hangingPunct="1">
              <a:buFont typeface="Wingdings" pitchFamily="2" charset="2"/>
              <a:buNone/>
              <a:defRPr/>
            </a:pPr>
            <a:endParaRPr lang="en-US" b="1" i="1" smtClean="0"/>
          </a:p>
          <a:p>
            <a:pPr eaLnBrk="1" hangingPunct="1">
              <a:defRPr/>
            </a:pPr>
            <a:r>
              <a:rPr lang="en-US" smtClean="0"/>
              <a:t>Filled out and reviewed with employee</a:t>
            </a:r>
          </a:p>
          <a:p>
            <a:pPr eaLnBrk="1" hangingPunct="1">
              <a:defRPr/>
            </a:pPr>
            <a:endParaRPr lang="en-US" smtClean="0"/>
          </a:p>
          <a:p>
            <a:pPr eaLnBrk="1" hangingPunct="1">
              <a:defRPr/>
            </a:pPr>
            <a:r>
              <a:rPr lang="en-US" smtClean="0"/>
              <a:t>Can be informally presented at Steps 1 and 2 but should be mandatory at Step 3</a:t>
            </a:r>
          </a:p>
        </p:txBody>
      </p:sp>
      <p:sp>
        <p:nvSpPr>
          <p:cNvPr id="4" name="TextBox 3"/>
          <p:cNvSpPr txBox="1"/>
          <p:nvPr/>
        </p:nvSpPr>
        <p:spPr>
          <a:xfrm>
            <a:off x="1185705" y="5526593"/>
            <a:ext cx="6290269" cy="369332"/>
          </a:xfrm>
          <a:prstGeom prst="rect">
            <a:avLst/>
          </a:prstGeom>
          <a:noFill/>
        </p:spPr>
        <p:txBody>
          <a:bodyPr wrap="square" rtlCol="0">
            <a:spAutoFit/>
          </a:bodyPr>
          <a:lstStyle/>
          <a:p>
            <a:r>
              <a:rPr lang="en-US" dirty="0" smtClean="0">
                <a:solidFill>
                  <a:schemeClr val="tx2">
                    <a:lumMod val="90000"/>
                  </a:schemeClr>
                </a:solidFill>
              </a:rPr>
              <a:t>Overview Performance Improvement Plan Document</a:t>
            </a:r>
            <a:endParaRPr lang="en-US" dirty="0">
              <a:solidFill>
                <a:schemeClr val="tx2">
                  <a:lumMod val="9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ppt_x</p:attrName>
                                        </p:attrNameLst>
                                      </p:cBhvr>
                                      <p:tavLst>
                                        <p:tav tm="0">
                                          <p:val>
                                            <p:strVal val="#ppt_x-.2"/>
                                          </p:val>
                                        </p:tav>
                                        <p:tav tm="100000">
                                          <p:val>
                                            <p:strVal val="#ppt_x"/>
                                          </p:val>
                                        </p:tav>
                                      </p:tavLst>
                                    </p:anim>
                                    <p:anim calcmode="lin" valueType="num">
                                      <p:cBhvr>
                                        <p:cTn id="8" dur="1000" fill="hold"/>
                                        <p:tgtEl>
                                          <p:spTgt spid="552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5299">
                                            <p:txEl>
                                              <p:pRg st="0" end="0"/>
                                            </p:txEl>
                                          </p:spTgt>
                                        </p:tgtEl>
                                        <p:attrNameLst>
                                          <p:attrName>style.visibility</p:attrName>
                                        </p:attrNameLst>
                                      </p:cBhvr>
                                      <p:to>
                                        <p:strVal val="visible"/>
                                      </p:to>
                                    </p:set>
                                    <p:animEffect transition="in" filter="fade">
                                      <p:cBhvr>
                                        <p:cTn id="14" dur="500"/>
                                        <p:tgtEl>
                                          <p:spTgt spid="55299">
                                            <p:txEl>
                                              <p:pRg st="0" end="0"/>
                                            </p:txEl>
                                          </p:spTgt>
                                        </p:tgtEl>
                                      </p:cBhvr>
                                    </p:animEffect>
                                    <p:anim calcmode="lin" valueType="num">
                                      <p:cBhvr>
                                        <p:cTn id="15"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52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Effect transition="in" filter="fade">
                                      <p:cBhvr>
                                        <p:cTn id="21" dur="500"/>
                                        <p:tgtEl>
                                          <p:spTgt spid="55299">
                                            <p:txEl>
                                              <p:pRg st="2" end="2"/>
                                            </p:txEl>
                                          </p:spTgt>
                                        </p:tgtEl>
                                      </p:cBhvr>
                                    </p:animEffect>
                                    <p:anim calcmode="lin" valueType="num">
                                      <p:cBhvr>
                                        <p:cTn id="22"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52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5299">
                                            <p:txEl>
                                              <p:pRg st="4" end="4"/>
                                            </p:txEl>
                                          </p:spTgt>
                                        </p:tgtEl>
                                        <p:attrNameLst>
                                          <p:attrName>style.visibility</p:attrName>
                                        </p:attrNameLst>
                                      </p:cBhvr>
                                      <p:to>
                                        <p:strVal val="visible"/>
                                      </p:to>
                                    </p:set>
                                    <p:animEffect transition="in" filter="fade">
                                      <p:cBhvr>
                                        <p:cTn id="28" dur="500"/>
                                        <p:tgtEl>
                                          <p:spTgt spid="55299">
                                            <p:txEl>
                                              <p:pRg st="4" end="4"/>
                                            </p:txEl>
                                          </p:spTgt>
                                        </p:tgtEl>
                                      </p:cBhvr>
                                    </p:animEffect>
                                    <p:anim calcmode="lin" valueType="num">
                                      <p:cBhvr>
                                        <p:cTn id="29"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5529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pPr eaLnBrk="1" hangingPunct="1">
              <a:defRPr/>
            </a:pPr>
            <a:r>
              <a:rPr lang="en-US" sz="4000" smtClean="0"/>
              <a:t>Performance Improvement Form</a:t>
            </a:r>
          </a:p>
        </p:txBody>
      </p:sp>
      <p:graphicFrame>
        <p:nvGraphicFramePr>
          <p:cNvPr id="1026" name="Object 10"/>
          <p:cNvGraphicFramePr>
            <a:graphicFrameLocks noChangeAspect="1"/>
          </p:cNvGraphicFramePr>
          <p:nvPr/>
        </p:nvGraphicFramePr>
        <p:xfrm>
          <a:off x="2493963" y="1370013"/>
          <a:ext cx="4075112" cy="5273675"/>
        </p:xfrm>
        <a:graphic>
          <a:graphicData uri="http://schemas.openxmlformats.org/presentationml/2006/ole">
            <mc:AlternateContent xmlns:mc="http://schemas.openxmlformats.org/markup-compatibility/2006">
              <mc:Choice xmlns:v="urn:schemas-microsoft-com:vml" Requires="v">
                <p:oleObj spid="_x0000_s1051" name="Acrobat Document" r:id="rId4" imgW="5830114" imgH="7542857" progId="AcroExch.Document.7">
                  <p:embed/>
                </p:oleObj>
              </mc:Choice>
              <mc:Fallback>
                <p:oleObj name="Acrobat Document" r:id="rId4" imgW="5830114" imgH="7542857" progId="AcroExch.Document.7">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3963" y="1370013"/>
                        <a:ext cx="4075112" cy="527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5734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t>Step 3 continued</a:t>
            </a:r>
          </a:p>
        </p:txBody>
      </p:sp>
      <p:sp>
        <p:nvSpPr>
          <p:cNvPr id="59395" name="Rectangle 3"/>
          <p:cNvSpPr>
            <a:spLocks noGrp="1" noChangeArrowheads="1"/>
          </p:cNvSpPr>
          <p:nvPr>
            <p:ph type="body" idx="1"/>
          </p:nvPr>
        </p:nvSpPr>
        <p:spPr/>
        <p:txBody>
          <a:bodyPr/>
          <a:lstStyle/>
          <a:p>
            <a:pPr eaLnBrk="1" hangingPunct="1">
              <a:defRPr/>
            </a:pPr>
            <a:r>
              <a:rPr lang="en-US" dirty="0" smtClean="0"/>
              <a:t>PDF form filled out – again</a:t>
            </a:r>
          </a:p>
          <a:p>
            <a:pPr eaLnBrk="1" hangingPunct="1">
              <a:defRPr/>
            </a:pPr>
            <a:r>
              <a:rPr lang="en-US" dirty="0" smtClean="0"/>
              <a:t>A Corrective Action may or may not be </a:t>
            </a:r>
            <a:r>
              <a:rPr lang="en-US" i="1" u="sng" dirty="0" smtClean="0"/>
              <a:t>recommended </a:t>
            </a:r>
            <a:r>
              <a:rPr lang="en-US" dirty="0" smtClean="0"/>
              <a:t>at this time</a:t>
            </a:r>
          </a:p>
          <a:p>
            <a:pPr eaLnBrk="1" hangingPunct="1">
              <a:defRPr/>
            </a:pPr>
            <a:r>
              <a:rPr lang="en-US" dirty="0" smtClean="0"/>
              <a:t>Personnel Rules do not require any specific number of Corrective Actions be given before Disciplinary Action </a:t>
            </a:r>
          </a:p>
          <a:p>
            <a:pPr eaLnBrk="1" hangingPunct="1">
              <a:defRPr/>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ppt_x</p:attrName>
                                        </p:attrNameLst>
                                      </p:cBhvr>
                                      <p:tavLst>
                                        <p:tav tm="0">
                                          <p:val>
                                            <p:strVal val="#ppt_x-.2"/>
                                          </p:val>
                                        </p:tav>
                                        <p:tav tm="100000">
                                          <p:val>
                                            <p:strVal val="#ppt_x"/>
                                          </p:val>
                                        </p:tav>
                                      </p:tavLst>
                                    </p:anim>
                                    <p:anim calcmode="lin" valueType="num">
                                      <p:cBhvr>
                                        <p:cTn id="8" dur="1000" fill="hold"/>
                                        <p:tgtEl>
                                          <p:spTgt spid="593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39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9395">
                                            <p:txEl>
                                              <p:pRg st="0" end="0"/>
                                            </p:txEl>
                                          </p:spTgt>
                                        </p:tgtEl>
                                        <p:attrNameLst>
                                          <p:attrName>style.visibility</p:attrName>
                                        </p:attrNameLst>
                                      </p:cBhvr>
                                      <p:to>
                                        <p:strVal val="visible"/>
                                      </p:to>
                                    </p:set>
                                    <p:animEffect transition="in" filter="fade">
                                      <p:cBhvr>
                                        <p:cTn id="14" dur="500"/>
                                        <p:tgtEl>
                                          <p:spTgt spid="59395">
                                            <p:txEl>
                                              <p:pRg st="0" end="0"/>
                                            </p:txEl>
                                          </p:spTgt>
                                        </p:tgtEl>
                                      </p:cBhvr>
                                    </p:animEffect>
                                    <p:anim calcmode="lin" valueType="num">
                                      <p:cBhvr>
                                        <p:cTn id="15"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93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9395">
                                            <p:txEl>
                                              <p:pRg st="1" end="1"/>
                                            </p:txEl>
                                          </p:spTgt>
                                        </p:tgtEl>
                                        <p:attrNameLst>
                                          <p:attrName>style.visibility</p:attrName>
                                        </p:attrNameLst>
                                      </p:cBhvr>
                                      <p:to>
                                        <p:strVal val="visible"/>
                                      </p:to>
                                    </p:set>
                                    <p:animEffect transition="in" filter="fade">
                                      <p:cBhvr>
                                        <p:cTn id="21" dur="500"/>
                                        <p:tgtEl>
                                          <p:spTgt spid="59395">
                                            <p:txEl>
                                              <p:pRg st="1" end="1"/>
                                            </p:txEl>
                                          </p:spTgt>
                                        </p:tgtEl>
                                      </p:cBhvr>
                                    </p:animEffect>
                                    <p:anim calcmode="lin" valueType="num">
                                      <p:cBhvr>
                                        <p:cTn id="22"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93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9395">
                                            <p:txEl>
                                              <p:pRg st="2" end="2"/>
                                            </p:txEl>
                                          </p:spTgt>
                                        </p:tgtEl>
                                        <p:attrNameLst>
                                          <p:attrName>style.visibility</p:attrName>
                                        </p:attrNameLst>
                                      </p:cBhvr>
                                      <p:to>
                                        <p:strVal val="visible"/>
                                      </p:to>
                                    </p:set>
                                    <p:animEffect transition="in" filter="fade">
                                      <p:cBhvr>
                                        <p:cTn id="28" dur="500"/>
                                        <p:tgtEl>
                                          <p:spTgt spid="59395">
                                            <p:txEl>
                                              <p:pRg st="2" end="2"/>
                                            </p:txEl>
                                          </p:spTgt>
                                        </p:tgtEl>
                                      </p:cBhvr>
                                    </p:animEffect>
                                    <p:anim calcmode="lin" valueType="num">
                                      <p:cBhvr>
                                        <p:cTn id="2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939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a:t>
            </a:r>
            <a:endParaRPr lang="en-US" dirty="0"/>
          </a:p>
        </p:txBody>
      </p:sp>
      <p:sp>
        <p:nvSpPr>
          <p:cNvPr id="3" name="Content Placeholder 2"/>
          <p:cNvSpPr>
            <a:spLocks noGrp="1"/>
          </p:cNvSpPr>
          <p:nvPr>
            <p:ph idx="1"/>
          </p:nvPr>
        </p:nvSpPr>
        <p:spPr/>
        <p:txBody>
          <a:bodyPr/>
          <a:lstStyle/>
          <a:p>
            <a:r>
              <a:rPr lang="en-US" dirty="0" smtClean="0"/>
              <a:t>What is it?</a:t>
            </a:r>
          </a:p>
          <a:p>
            <a:r>
              <a:rPr lang="en-US" dirty="0" smtClean="0"/>
              <a:t>Examples</a:t>
            </a:r>
          </a:p>
          <a:p>
            <a:r>
              <a:rPr lang="en-US" dirty="0" smtClean="0"/>
              <a:t>When to Use</a:t>
            </a:r>
            <a:endParaRPr lang="en-US" dirty="0"/>
          </a:p>
        </p:txBody>
      </p:sp>
      <p:sp>
        <p:nvSpPr>
          <p:cNvPr id="4" name="Vertical Scroll 3"/>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ahoma" charset="0"/>
              </a:rPr>
              <a:t>7-8</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mtClean="0"/>
              <a:t>What Next?</a:t>
            </a:r>
          </a:p>
        </p:txBody>
      </p:sp>
      <p:sp>
        <p:nvSpPr>
          <p:cNvPr id="60419" name="Rectangle 3"/>
          <p:cNvSpPr>
            <a:spLocks noGrp="1" noChangeArrowheads="1"/>
          </p:cNvSpPr>
          <p:nvPr>
            <p:ph type="body" idx="1"/>
          </p:nvPr>
        </p:nvSpPr>
        <p:spPr/>
        <p:txBody>
          <a:bodyPr/>
          <a:lstStyle/>
          <a:p>
            <a:pPr eaLnBrk="1" hangingPunct="1">
              <a:defRPr/>
            </a:pPr>
            <a:r>
              <a:rPr lang="en-US" smtClean="0"/>
              <a:t>Employee breaks a rule, policy or procedure</a:t>
            </a:r>
          </a:p>
          <a:p>
            <a:pPr eaLnBrk="1" hangingPunct="1">
              <a:defRPr/>
            </a:pPr>
            <a:endParaRPr lang="en-US" smtClean="0"/>
          </a:p>
          <a:p>
            <a:pPr eaLnBrk="1" hangingPunct="1">
              <a:defRPr/>
            </a:pPr>
            <a:r>
              <a:rPr lang="en-US" smtClean="0"/>
              <a:t>Can go directly to Supervisor, Superintendent or RTD, depending on severity</a:t>
            </a:r>
          </a:p>
          <a:p>
            <a:pPr eaLnBrk="1" hangingPunct="1">
              <a:defRPr/>
            </a:pPr>
            <a:endParaRPr lang="en-US" smtClean="0"/>
          </a:p>
          <a:p>
            <a:pPr eaLnBrk="1" hangingPunct="1">
              <a:defRPr/>
            </a:pPr>
            <a:r>
              <a:rPr lang="en-US" smtClean="0"/>
              <a:t>How do we decide what action to take?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ppt_x</p:attrName>
                                        </p:attrNameLst>
                                      </p:cBhvr>
                                      <p:tavLst>
                                        <p:tav tm="0">
                                          <p:val>
                                            <p:strVal val="#ppt_x-.2"/>
                                          </p:val>
                                        </p:tav>
                                        <p:tav tm="100000">
                                          <p:val>
                                            <p:strVal val="#ppt_x"/>
                                          </p:val>
                                        </p:tav>
                                      </p:tavLst>
                                    </p:anim>
                                    <p:anim calcmode="lin" valueType="num">
                                      <p:cBhvr>
                                        <p:cTn id="8" dur="1000" fill="hold"/>
                                        <p:tgtEl>
                                          <p:spTgt spid="604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1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0419">
                                            <p:txEl>
                                              <p:pRg st="0" end="0"/>
                                            </p:txEl>
                                          </p:spTgt>
                                        </p:tgtEl>
                                        <p:attrNameLst>
                                          <p:attrName>style.visibility</p:attrName>
                                        </p:attrNameLst>
                                      </p:cBhvr>
                                      <p:to>
                                        <p:strVal val="visible"/>
                                      </p:to>
                                    </p:set>
                                    <p:animEffect transition="in" filter="fade">
                                      <p:cBhvr>
                                        <p:cTn id="14" dur="500"/>
                                        <p:tgtEl>
                                          <p:spTgt spid="60419">
                                            <p:txEl>
                                              <p:pRg st="0" end="0"/>
                                            </p:txEl>
                                          </p:spTgt>
                                        </p:tgtEl>
                                      </p:cBhvr>
                                    </p:animEffect>
                                    <p:anim calcmode="lin" valueType="num">
                                      <p:cBhvr>
                                        <p:cTn id="15"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04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0419">
                                            <p:txEl>
                                              <p:pRg st="2" end="2"/>
                                            </p:txEl>
                                          </p:spTgt>
                                        </p:tgtEl>
                                        <p:attrNameLst>
                                          <p:attrName>style.visibility</p:attrName>
                                        </p:attrNameLst>
                                      </p:cBhvr>
                                      <p:to>
                                        <p:strVal val="visible"/>
                                      </p:to>
                                    </p:set>
                                    <p:animEffect transition="in" filter="fade">
                                      <p:cBhvr>
                                        <p:cTn id="21" dur="500"/>
                                        <p:tgtEl>
                                          <p:spTgt spid="60419">
                                            <p:txEl>
                                              <p:pRg st="2" end="2"/>
                                            </p:txEl>
                                          </p:spTgt>
                                        </p:tgtEl>
                                      </p:cBhvr>
                                    </p:animEffect>
                                    <p:anim calcmode="lin" valueType="num">
                                      <p:cBhvr>
                                        <p:cTn id="22"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04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0419">
                                            <p:txEl>
                                              <p:pRg st="4" end="4"/>
                                            </p:txEl>
                                          </p:spTgt>
                                        </p:tgtEl>
                                        <p:attrNameLst>
                                          <p:attrName>style.visibility</p:attrName>
                                        </p:attrNameLst>
                                      </p:cBhvr>
                                      <p:to>
                                        <p:strVal val="visible"/>
                                      </p:to>
                                    </p:set>
                                    <p:animEffect transition="in" filter="fade">
                                      <p:cBhvr>
                                        <p:cTn id="28" dur="500"/>
                                        <p:tgtEl>
                                          <p:spTgt spid="60419">
                                            <p:txEl>
                                              <p:pRg st="4" end="4"/>
                                            </p:txEl>
                                          </p:spTgt>
                                        </p:tgtEl>
                                      </p:cBhvr>
                                    </p:animEffect>
                                    <p:anim calcmode="lin" valueType="num">
                                      <p:cBhvr>
                                        <p:cTn id="29"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6041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mtClean="0"/>
              <a:t>Violations and severity</a:t>
            </a:r>
          </a:p>
        </p:txBody>
      </p:sp>
      <p:sp>
        <p:nvSpPr>
          <p:cNvPr id="62467" name="Rectangle 3"/>
          <p:cNvSpPr>
            <a:spLocks noGrp="1" noChangeArrowheads="1"/>
          </p:cNvSpPr>
          <p:nvPr>
            <p:ph type="body" idx="1"/>
          </p:nvPr>
        </p:nvSpPr>
        <p:spPr/>
        <p:txBody>
          <a:bodyPr/>
          <a:lstStyle/>
          <a:p>
            <a:pPr eaLnBrk="1" hangingPunct="1">
              <a:spcAft>
                <a:spcPct val="50000"/>
              </a:spcAft>
              <a:defRPr/>
            </a:pPr>
            <a:r>
              <a:rPr lang="en-US" smtClean="0"/>
              <a:t>Did the employee know, or should he have known the procedure….?</a:t>
            </a:r>
          </a:p>
          <a:p>
            <a:pPr eaLnBrk="1" hangingPunct="1">
              <a:spcAft>
                <a:spcPct val="50000"/>
              </a:spcAft>
              <a:defRPr/>
            </a:pPr>
            <a:r>
              <a:rPr lang="en-US" smtClean="0"/>
              <a:t>Was he trained properly?</a:t>
            </a:r>
          </a:p>
          <a:p>
            <a:pPr eaLnBrk="1" hangingPunct="1">
              <a:spcAft>
                <a:spcPct val="50000"/>
              </a:spcAft>
              <a:defRPr/>
            </a:pPr>
            <a:r>
              <a:rPr lang="en-US" smtClean="0"/>
              <a:t>If a training issue – actions to take are proper training and proper documentation</a:t>
            </a:r>
          </a:p>
          <a:p>
            <a:pPr eaLnBrk="1" hangingPunct="1">
              <a:spcAft>
                <a:spcPct val="50000"/>
              </a:spcAft>
              <a:defRPr/>
            </a:pPr>
            <a:r>
              <a:rPr lang="en-US" smtClean="0"/>
              <a:t>Should always be done at Step 1 level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ppt_x</p:attrName>
                                        </p:attrNameLst>
                                      </p:cBhvr>
                                      <p:tavLst>
                                        <p:tav tm="0">
                                          <p:val>
                                            <p:strVal val="#ppt_x-.2"/>
                                          </p:val>
                                        </p:tav>
                                        <p:tav tm="100000">
                                          <p:val>
                                            <p:strVal val="#ppt_x"/>
                                          </p:val>
                                        </p:tav>
                                      </p:tavLst>
                                    </p:anim>
                                    <p:anim calcmode="lin" valueType="num">
                                      <p:cBhvr>
                                        <p:cTn id="8" dur="1000" fill="hold"/>
                                        <p:tgtEl>
                                          <p:spTgt spid="624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246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2467">
                                            <p:txEl>
                                              <p:pRg st="0" end="0"/>
                                            </p:txEl>
                                          </p:spTgt>
                                        </p:tgtEl>
                                        <p:attrNameLst>
                                          <p:attrName>style.visibility</p:attrName>
                                        </p:attrNameLst>
                                      </p:cBhvr>
                                      <p:to>
                                        <p:strVal val="visible"/>
                                      </p:to>
                                    </p:set>
                                    <p:animEffect transition="in" filter="fade">
                                      <p:cBhvr>
                                        <p:cTn id="14" dur="500"/>
                                        <p:tgtEl>
                                          <p:spTgt spid="62467">
                                            <p:txEl>
                                              <p:pRg st="0" end="0"/>
                                            </p:txEl>
                                          </p:spTgt>
                                        </p:tgtEl>
                                      </p:cBhvr>
                                    </p:animEffect>
                                    <p:anim calcmode="lin" valueType="num">
                                      <p:cBhvr>
                                        <p:cTn id="15"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46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2467">
                                            <p:txEl>
                                              <p:pRg st="1" end="1"/>
                                            </p:txEl>
                                          </p:spTgt>
                                        </p:tgtEl>
                                        <p:attrNameLst>
                                          <p:attrName>style.visibility</p:attrName>
                                        </p:attrNameLst>
                                      </p:cBhvr>
                                      <p:to>
                                        <p:strVal val="visible"/>
                                      </p:to>
                                    </p:set>
                                    <p:animEffect transition="in" filter="fade">
                                      <p:cBhvr>
                                        <p:cTn id="21" dur="500"/>
                                        <p:tgtEl>
                                          <p:spTgt spid="62467">
                                            <p:txEl>
                                              <p:pRg st="1" end="1"/>
                                            </p:txEl>
                                          </p:spTgt>
                                        </p:tgtEl>
                                      </p:cBhvr>
                                    </p:animEffect>
                                    <p:anim calcmode="lin" valueType="num">
                                      <p:cBhvr>
                                        <p:cTn id="22"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246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2467">
                                            <p:txEl>
                                              <p:pRg st="2" end="2"/>
                                            </p:txEl>
                                          </p:spTgt>
                                        </p:tgtEl>
                                        <p:attrNameLst>
                                          <p:attrName>style.visibility</p:attrName>
                                        </p:attrNameLst>
                                      </p:cBhvr>
                                      <p:to>
                                        <p:strVal val="visible"/>
                                      </p:to>
                                    </p:set>
                                    <p:animEffect transition="in" filter="fade">
                                      <p:cBhvr>
                                        <p:cTn id="28" dur="500"/>
                                        <p:tgtEl>
                                          <p:spTgt spid="62467">
                                            <p:txEl>
                                              <p:pRg st="2" end="2"/>
                                            </p:txEl>
                                          </p:spTgt>
                                        </p:tgtEl>
                                      </p:cBhvr>
                                    </p:animEffect>
                                    <p:anim calcmode="lin" valueType="num">
                                      <p:cBhvr>
                                        <p:cTn id="29"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6246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2467">
                                            <p:txEl>
                                              <p:pRg st="3" end="3"/>
                                            </p:txEl>
                                          </p:spTgt>
                                        </p:tgtEl>
                                        <p:attrNameLst>
                                          <p:attrName>style.visibility</p:attrName>
                                        </p:attrNameLst>
                                      </p:cBhvr>
                                      <p:to>
                                        <p:strVal val="visible"/>
                                      </p:to>
                                    </p:set>
                                    <p:animEffect transition="in" filter="fade">
                                      <p:cBhvr>
                                        <p:cTn id="35" dur="500"/>
                                        <p:tgtEl>
                                          <p:spTgt spid="62467">
                                            <p:txEl>
                                              <p:pRg st="3" end="3"/>
                                            </p:txEl>
                                          </p:spTgt>
                                        </p:tgtEl>
                                      </p:cBhvr>
                                    </p:animEffect>
                                    <p:anim calcmode="lin" valueType="num">
                                      <p:cBhvr>
                                        <p:cTn id="36"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6246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Progressive Discipline</a:t>
            </a:r>
          </a:p>
        </p:txBody>
      </p:sp>
      <p:sp>
        <p:nvSpPr>
          <p:cNvPr id="13315" name="Rectangle 3"/>
          <p:cNvSpPr>
            <a:spLocks noGrp="1" noChangeArrowheads="1"/>
          </p:cNvSpPr>
          <p:nvPr>
            <p:ph type="body" idx="1"/>
          </p:nvPr>
        </p:nvSpPr>
        <p:spPr/>
        <p:txBody>
          <a:bodyPr/>
          <a:lstStyle/>
          <a:p>
            <a:pPr eaLnBrk="1" hangingPunct="1">
              <a:defRPr/>
            </a:pPr>
            <a:r>
              <a:rPr lang="en-US" dirty="0" smtClean="0"/>
              <a:t>The steps involved</a:t>
            </a:r>
          </a:p>
          <a:p>
            <a:pPr eaLnBrk="1" hangingPunct="1">
              <a:defRPr/>
            </a:pPr>
            <a:endParaRPr lang="en-US" dirty="0" smtClean="0"/>
          </a:p>
          <a:p>
            <a:pPr eaLnBrk="1" hangingPunct="1">
              <a:defRPr/>
            </a:pPr>
            <a:r>
              <a:rPr lang="en-US" dirty="0" smtClean="0"/>
              <a:t>When is it needed? (and not?)</a:t>
            </a:r>
          </a:p>
          <a:p>
            <a:pPr eaLnBrk="1" hangingPunct="1">
              <a:defRPr/>
            </a:pPr>
            <a:endParaRPr lang="en-US" dirty="0" smtClean="0"/>
          </a:p>
          <a:p>
            <a:pPr eaLnBrk="1" hangingPunct="1">
              <a:defRPr/>
            </a:pPr>
            <a:r>
              <a:rPr lang="en-US" dirty="0" smtClean="0"/>
              <a:t>What is your role?</a:t>
            </a:r>
          </a:p>
          <a:p>
            <a:pPr eaLnBrk="1" hangingPunct="1">
              <a:defRPr/>
            </a:pPr>
            <a:endParaRPr lang="en-US" dirty="0" smtClean="0"/>
          </a:p>
          <a:p>
            <a:pPr eaLnBrk="1" hangingPunct="1">
              <a:defRPr/>
            </a:pPr>
            <a:r>
              <a:rPr lang="en-US" dirty="0" smtClean="0"/>
              <a:t>Practice.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768" decel="100000"/>
                                        <p:tgtEl>
                                          <p:spTgt spid="13314"/>
                                        </p:tgtEl>
                                      </p:cBhvr>
                                    </p:animEffect>
                                    <p:animScale>
                                      <p:cBhvr>
                                        <p:cTn id="8" dur="768" decel="100000"/>
                                        <p:tgtEl>
                                          <p:spTgt spid="13314"/>
                                        </p:tgtEl>
                                      </p:cBhvr>
                                      <p:from x="10000" y="10000"/>
                                      <p:to x="200000" y="450000"/>
                                    </p:animScale>
                                    <p:animScale>
                                      <p:cBhvr>
                                        <p:cTn id="9" dur="1230" accel="100000" fill="hold">
                                          <p:stCondLst>
                                            <p:cond delay="768"/>
                                          </p:stCondLst>
                                        </p:cTn>
                                        <p:tgtEl>
                                          <p:spTgt spid="13314"/>
                                        </p:tgtEl>
                                      </p:cBhvr>
                                      <p:from x="200000" y="450000"/>
                                      <p:to x="100000" y="100000"/>
                                    </p:animScale>
                                    <p:set>
                                      <p:cBhvr>
                                        <p:cTn id="10" dur="768" fill="hold"/>
                                        <p:tgtEl>
                                          <p:spTgt spid="13314"/>
                                        </p:tgtEl>
                                        <p:attrNameLst>
                                          <p:attrName>ppt_x</p:attrName>
                                        </p:attrNameLst>
                                      </p:cBhvr>
                                      <p:to>
                                        <p:strVal val="(0.5)"/>
                                      </p:to>
                                    </p:set>
                                    <p:anim from="(0.5)" to="(#ppt_x)" calcmode="lin" valueType="num">
                                      <p:cBhvr>
                                        <p:cTn id="11" dur="1230" accel="100000" fill="hold">
                                          <p:stCondLst>
                                            <p:cond delay="768"/>
                                          </p:stCondLst>
                                        </p:cTn>
                                        <p:tgtEl>
                                          <p:spTgt spid="13314"/>
                                        </p:tgtEl>
                                        <p:attrNameLst>
                                          <p:attrName>ppt_x</p:attrName>
                                        </p:attrNameLst>
                                      </p:cBhvr>
                                    </p:anim>
                                    <p:set>
                                      <p:cBhvr>
                                        <p:cTn id="12" dur="768" fill="hold"/>
                                        <p:tgtEl>
                                          <p:spTgt spid="13314"/>
                                        </p:tgtEl>
                                        <p:attrNameLst>
                                          <p:attrName>ppt_y</p:attrName>
                                        </p:attrNameLst>
                                      </p:cBhvr>
                                      <p:to>
                                        <p:strVal val="(#ppt_y+0.4)"/>
                                      </p:to>
                                    </p:set>
                                    <p:anim from="(#ppt_y+0.4)" to="(#ppt_y)" calcmode="lin" valueType="num">
                                      <p:cBhvr>
                                        <p:cTn id="13" dur="1230" accel="100000" fill="hold">
                                          <p:stCondLst>
                                            <p:cond delay="768"/>
                                          </p:stCondLst>
                                        </p:cTn>
                                        <p:tgtEl>
                                          <p:spTgt spid="1331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3315">
                                            <p:txEl>
                                              <p:pRg st="0" end="0"/>
                                            </p:txEl>
                                          </p:spTgt>
                                        </p:tgtEl>
                                        <p:attrNameLst>
                                          <p:attrName>style.visibility</p:attrName>
                                        </p:attrNameLst>
                                      </p:cBhvr>
                                      <p:to>
                                        <p:strVal val="visible"/>
                                      </p:to>
                                    </p:set>
                                    <p:anim calcmode="lin" valueType="num">
                                      <p:cBhvr>
                                        <p:cTn id="18"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331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33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p:cTn id="25"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331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33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315">
                                            <p:txEl>
                                              <p:pRg st="4" end="4"/>
                                            </p:txEl>
                                          </p:spTgt>
                                        </p:tgtEl>
                                        <p:attrNameLst>
                                          <p:attrName>style.visibility</p:attrName>
                                        </p:attrNameLst>
                                      </p:cBhvr>
                                      <p:to>
                                        <p:strVal val="visible"/>
                                      </p:to>
                                    </p:set>
                                    <p:anim calcmode="lin" valueType="num">
                                      <p:cBhvr>
                                        <p:cTn id="32" dur="500" fill="hold"/>
                                        <p:tgtEl>
                                          <p:spTgt spid="13315">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3315">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1331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3315">
                                            <p:txEl>
                                              <p:pRg st="6" end="6"/>
                                            </p:txEl>
                                          </p:spTgt>
                                        </p:tgtEl>
                                        <p:attrNameLst>
                                          <p:attrName>style.visibility</p:attrName>
                                        </p:attrNameLst>
                                      </p:cBhvr>
                                      <p:to>
                                        <p:strVal val="visible"/>
                                      </p:to>
                                    </p:set>
                                    <p:anim calcmode="lin" valueType="num">
                                      <p:cBhvr>
                                        <p:cTn id="39" dur="500" fill="hold"/>
                                        <p:tgtEl>
                                          <p:spTgt spid="13315">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13315">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mtClean="0"/>
              <a:t>Employee properly trained</a:t>
            </a:r>
          </a:p>
        </p:txBody>
      </p:sp>
      <p:sp>
        <p:nvSpPr>
          <p:cNvPr id="63491" name="Rectangle 3"/>
          <p:cNvSpPr>
            <a:spLocks noGrp="1" noChangeArrowheads="1"/>
          </p:cNvSpPr>
          <p:nvPr>
            <p:ph type="body" idx="1"/>
          </p:nvPr>
        </p:nvSpPr>
        <p:spPr/>
        <p:txBody>
          <a:bodyPr/>
          <a:lstStyle/>
          <a:p>
            <a:pPr eaLnBrk="1" hangingPunct="1">
              <a:lnSpc>
                <a:spcPct val="90000"/>
              </a:lnSpc>
              <a:defRPr/>
            </a:pPr>
            <a:r>
              <a:rPr lang="en-US" smtClean="0"/>
              <a:t>Depending on severity…</a:t>
            </a:r>
          </a:p>
          <a:p>
            <a:pPr lvl="1" eaLnBrk="1" hangingPunct="1">
              <a:lnSpc>
                <a:spcPct val="90000"/>
              </a:lnSpc>
              <a:defRPr/>
            </a:pPr>
            <a:r>
              <a:rPr lang="en-US" smtClean="0"/>
              <a:t>Go directly to Step 2 or Step 3</a:t>
            </a:r>
          </a:p>
          <a:p>
            <a:pPr lvl="1" eaLnBrk="1" hangingPunct="1">
              <a:lnSpc>
                <a:spcPct val="90000"/>
              </a:lnSpc>
              <a:defRPr/>
            </a:pPr>
            <a:endParaRPr lang="en-US" smtClean="0"/>
          </a:p>
          <a:p>
            <a:pPr eaLnBrk="1" hangingPunct="1">
              <a:lnSpc>
                <a:spcPct val="90000"/>
              </a:lnSpc>
              <a:defRPr/>
            </a:pPr>
            <a:r>
              <a:rPr lang="en-US" smtClean="0"/>
              <a:t>For a blatant disregard of a policy or safety rule…</a:t>
            </a:r>
          </a:p>
          <a:p>
            <a:pPr lvl="1" eaLnBrk="1" hangingPunct="1">
              <a:lnSpc>
                <a:spcPct val="90000"/>
              </a:lnSpc>
              <a:defRPr/>
            </a:pPr>
            <a:r>
              <a:rPr lang="en-US" smtClean="0"/>
              <a:t>Definitely request the presence of a Supervisor, who will decide on Superintendents’ involvement</a:t>
            </a:r>
          </a:p>
          <a:p>
            <a:pPr lvl="1" eaLnBrk="1" hangingPunct="1">
              <a:lnSpc>
                <a:spcPct val="90000"/>
              </a:lnSpc>
              <a:defRPr/>
            </a:pPr>
            <a:r>
              <a:rPr lang="en-US" smtClean="0"/>
              <a:t>Examples – alcohol, harassment, violence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ppt_x</p:attrName>
                                        </p:attrNameLst>
                                      </p:cBhvr>
                                      <p:tavLst>
                                        <p:tav tm="0">
                                          <p:val>
                                            <p:strVal val="#ppt_x-.2"/>
                                          </p:val>
                                        </p:tav>
                                        <p:tav tm="100000">
                                          <p:val>
                                            <p:strVal val="#ppt_x"/>
                                          </p:val>
                                        </p:tav>
                                      </p:tavLst>
                                    </p:anim>
                                    <p:anim calcmode="lin" valueType="num">
                                      <p:cBhvr>
                                        <p:cTn id="8" dur="1000" fill="hold"/>
                                        <p:tgtEl>
                                          <p:spTgt spid="634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49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3491">
                                            <p:txEl>
                                              <p:pRg st="0" end="0"/>
                                            </p:txEl>
                                          </p:spTgt>
                                        </p:tgtEl>
                                        <p:attrNameLst>
                                          <p:attrName>style.visibility</p:attrName>
                                        </p:attrNameLst>
                                      </p:cBhvr>
                                      <p:to>
                                        <p:strVal val="visible"/>
                                      </p:to>
                                    </p:set>
                                    <p:animEffect transition="in" filter="fade">
                                      <p:cBhvr>
                                        <p:cTn id="14" dur="500"/>
                                        <p:tgtEl>
                                          <p:spTgt spid="63491">
                                            <p:txEl>
                                              <p:pRg st="0" end="0"/>
                                            </p:txEl>
                                          </p:spTgt>
                                        </p:tgtEl>
                                      </p:cBhvr>
                                    </p:animEffect>
                                    <p:anim calcmode="lin" valueType="num">
                                      <p:cBhvr>
                                        <p:cTn id="15"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49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3491">
                                            <p:txEl>
                                              <p:pRg st="1" end="1"/>
                                            </p:txEl>
                                          </p:spTgt>
                                        </p:tgtEl>
                                        <p:attrNameLst>
                                          <p:attrName>style.visibility</p:attrName>
                                        </p:attrNameLst>
                                      </p:cBhvr>
                                      <p:to>
                                        <p:strVal val="visible"/>
                                      </p:to>
                                    </p:set>
                                    <p:animEffect transition="in" filter="fade">
                                      <p:cBhvr>
                                        <p:cTn id="21" dur="500"/>
                                        <p:tgtEl>
                                          <p:spTgt spid="63491">
                                            <p:txEl>
                                              <p:pRg st="1" end="1"/>
                                            </p:txEl>
                                          </p:spTgt>
                                        </p:tgtEl>
                                      </p:cBhvr>
                                    </p:animEffect>
                                    <p:anim calcmode="lin" valueType="num">
                                      <p:cBhvr>
                                        <p:cTn id="22"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349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3491">
                                            <p:txEl>
                                              <p:pRg st="3" end="3"/>
                                            </p:txEl>
                                          </p:spTgt>
                                        </p:tgtEl>
                                        <p:attrNameLst>
                                          <p:attrName>style.visibility</p:attrName>
                                        </p:attrNameLst>
                                      </p:cBhvr>
                                      <p:to>
                                        <p:strVal val="visible"/>
                                      </p:to>
                                    </p:set>
                                    <p:animEffect transition="in" filter="fade">
                                      <p:cBhvr>
                                        <p:cTn id="28" dur="500"/>
                                        <p:tgtEl>
                                          <p:spTgt spid="63491">
                                            <p:txEl>
                                              <p:pRg st="3" end="3"/>
                                            </p:txEl>
                                          </p:spTgt>
                                        </p:tgtEl>
                                      </p:cBhvr>
                                    </p:animEffect>
                                    <p:anim calcmode="lin" valueType="num">
                                      <p:cBhvr>
                                        <p:cTn id="29"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6349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3491">
                                            <p:txEl>
                                              <p:pRg st="4" end="4"/>
                                            </p:txEl>
                                          </p:spTgt>
                                        </p:tgtEl>
                                        <p:attrNameLst>
                                          <p:attrName>style.visibility</p:attrName>
                                        </p:attrNameLst>
                                      </p:cBhvr>
                                      <p:to>
                                        <p:strVal val="visible"/>
                                      </p:to>
                                    </p:set>
                                    <p:animEffect transition="in" filter="fade">
                                      <p:cBhvr>
                                        <p:cTn id="35" dur="500"/>
                                        <p:tgtEl>
                                          <p:spTgt spid="63491">
                                            <p:txEl>
                                              <p:pRg st="4" end="4"/>
                                            </p:txEl>
                                          </p:spTgt>
                                        </p:tgtEl>
                                      </p:cBhvr>
                                    </p:animEffect>
                                    <p:anim calcmode="lin" valueType="num">
                                      <p:cBhvr>
                                        <p:cTn id="36"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6349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63491">
                                            <p:txEl>
                                              <p:pRg st="5" end="5"/>
                                            </p:txEl>
                                          </p:spTgt>
                                        </p:tgtEl>
                                        <p:attrNameLst>
                                          <p:attrName>style.visibility</p:attrName>
                                        </p:attrNameLst>
                                      </p:cBhvr>
                                      <p:to>
                                        <p:strVal val="visible"/>
                                      </p:to>
                                    </p:set>
                                    <p:animEffect transition="in" filter="fade">
                                      <p:cBhvr>
                                        <p:cTn id="42" dur="500"/>
                                        <p:tgtEl>
                                          <p:spTgt spid="63491">
                                            <p:txEl>
                                              <p:pRg st="5" end="5"/>
                                            </p:txEl>
                                          </p:spTgt>
                                        </p:tgtEl>
                                      </p:cBhvr>
                                    </p:animEffect>
                                    <p:anim calcmode="lin" valueType="num">
                                      <p:cBhvr>
                                        <p:cTn id="43" dur="5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63491">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Action</a:t>
            </a:r>
            <a:endParaRPr lang="en-US" dirty="0"/>
          </a:p>
        </p:txBody>
      </p:sp>
      <p:sp>
        <p:nvSpPr>
          <p:cNvPr id="3" name="Content Placeholder 2"/>
          <p:cNvSpPr>
            <a:spLocks noGrp="1"/>
          </p:cNvSpPr>
          <p:nvPr>
            <p:ph idx="1"/>
          </p:nvPr>
        </p:nvSpPr>
        <p:spPr/>
        <p:txBody>
          <a:bodyPr/>
          <a:lstStyle/>
          <a:p>
            <a:r>
              <a:rPr lang="en-US" dirty="0" smtClean="0"/>
              <a:t>What is it?</a:t>
            </a:r>
          </a:p>
          <a:p>
            <a:endParaRPr lang="en-US" dirty="0" smtClean="0"/>
          </a:p>
          <a:p>
            <a:r>
              <a:rPr lang="en-US" dirty="0" smtClean="0"/>
              <a:t>Types</a:t>
            </a:r>
          </a:p>
          <a:p>
            <a:endParaRPr lang="en-US" dirty="0" smtClean="0"/>
          </a:p>
          <a:p>
            <a:r>
              <a:rPr lang="en-US" dirty="0" smtClean="0"/>
              <a:t>State Board Rule 6-10</a:t>
            </a:r>
            <a:endParaRPr lang="en-US" dirty="0"/>
          </a:p>
        </p:txBody>
      </p:sp>
      <p:sp>
        <p:nvSpPr>
          <p:cNvPr id="4" name="Vertical Scroll 3"/>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ahoma" charset="0"/>
              </a:rPr>
              <a:t>9-10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mtClean="0"/>
              <a:t>Factors for type of discipline</a:t>
            </a:r>
          </a:p>
        </p:txBody>
      </p:sp>
      <p:sp>
        <p:nvSpPr>
          <p:cNvPr id="64515" name="Rectangle 3"/>
          <p:cNvSpPr>
            <a:spLocks noGrp="1" noChangeArrowheads="1"/>
          </p:cNvSpPr>
          <p:nvPr>
            <p:ph type="body" idx="1"/>
          </p:nvPr>
        </p:nvSpPr>
        <p:spPr/>
        <p:txBody>
          <a:bodyPr/>
          <a:lstStyle/>
          <a:p>
            <a:pPr eaLnBrk="1" hangingPunct="1">
              <a:lnSpc>
                <a:spcPct val="90000"/>
              </a:lnSpc>
              <a:defRPr/>
            </a:pPr>
            <a:r>
              <a:rPr lang="en-US" smtClean="0"/>
              <a:t>Severity</a:t>
            </a:r>
          </a:p>
          <a:p>
            <a:pPr eaLnBrk="1" hangingPunct="1">
              <a:lnSpc>
                <a:spcPct val="90000"/>
              </a:lnSpc>
              <a:defRPr/>
            </a:pPr>
            <a:endParaRPr lang="en-US" smtClean="0"/>
          </a:p>
          <a:p>
            <a:pPr eaLnBrk="1" hangingPunct="1">
              <a:lnSpc>
                <a:spcPct val="90000"/>
              </a:lnSpc>
              <a:defRPr/>
            </a:pPr>
            <a:r>
              <a:rPr lang="en-US" smtClean="0"/>
              <a:t>Employee's previous record</a:t>
            </a:r>
          </a:p>
          <a:p>
            <a:pPr eaLnBrk="1" hangingPunct="1">
              <a:lnSpc>
                <a:spcPct val="90000"/>
              </a:lnSpc>
              <a:defRPr/>
            </a:pPr>
            <a:endParaRPr lang="en-US" smtClean="0"/>
          </a:p>
          <a:p>
            <a:pPr eaLnBrk="1" hangingPunct="1">
              <a:lnSpc>
                <a:spcPct val="90000"/>
              </a:lnSpc>
              <a:defRPr/>
            </a:pPr>
            <a:r>
              <a:rPr lang="en-US" smtClean="0"/>
              <a:t>Is this repetitive?</a:t>
            </a:r>
          </a:p>
          <a:p>
            <a:pPr eaLnBrk="1" hangingPunct="1">
              <a:lnSpc>
                <a:spcPct val="90000"/>
              </a:lnSpc>
              <a:defRPr/>
            </a:pPr>
            <a:endParaRPr lang="en-US" smtClean="0"/>
          </a:p>
          <a:p>
            <a:pPr eaLnBrk="1" hangingPunct="1">
              <a:lnSpc>
                <a:spcPct val="90000"/>
              </a:lnSpc>
              <a:defRPr/>
            </a:pPr>
            <a:r>
              <a:rPr lang="en-US" smtClean="0"/>
              <a:t>What type of discipline would most effectively </a:t>
            </a:r>
            <a:r>
              <a:rPr lang="en-US" b="1" i="1" smtClean="0">
                <a:solidFill>
                  <a:schemeClr val="hlink"/>
                </a:solidFill>
              </a:rPr>
              <a:t>improve performance</a:t>
            </a:r>
            <a:r>
              <a:rPr lang="en-US"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1000" fill="hold"/>
                                        <p:tgtEl>
                                          <p:spTgt spid="64514"/>
                                        </p:tgtEl>
                                        <p:attrNameLst>
                                          <p:attrName>ppt_x</p:attrName>
                                        </p:attrNameLst>
                                      </p:cBhvr>
                                      <p:tavLst>
                                        <p:tav tm="0">
                                          <p:val>
                                            <p:strVal val="#ppt_x-.2"/>
                                          </p:val>
                                        </p:tav>
                                        <p:tav tm="100000">
                                          <p:val>
                                            <p:strVal val="#ppt_x"/>
                                          </p:val>
                                        </p:tav>
                                      </p:tavLst>
                                    </p:anim>
                                    <p:anim calcmode="lin" valueType="num">
                                      <p:cBhvr>
                                        <p:cTn id="8" dur="1000" fill="hold"/>
                                        <p:tgtEl>
                                          <p:spTgt spid="645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1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4515">
                                            <p:txEl>
                                              <p:pRg st="0" end="0"/>
                                            </p:txEl>
                                          </p:spTgt>
                                        </p:tgtEl>
                                        <p:attrNameLst>
                                          <p:attrName>style.visibility</p:attrName>
                                        </p:attrNameLst>
                                      </p:cBhvr>
                                      <p:to>
                                        <p:strVal val="visible"/>
                                      </p:to>
                                    </p:set>
                                    <p:animEffect transition="in" filter="fade">
                                      <p:cBhvr>
                                        <p:cTn id="14" dur="500"/>
                                        <p:tgtEl>
                                          <p:spTgt spid="64515">
                                            <p:txEl>
                                              <p:pRg st="0" end="0"/>
                                            </p:txEl>
                                          </p:spTgt>
                                        </p:tgtEl>
                                      </p:cBhvr>
                                    </p:animEffect>
                                    <p:anim calcmode="lin" valueType="num">
                                      <p:cBhvr>
                                        <p:cTn id="15"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5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4515">
                                            <p:txEl>
                                              <p:pRg st="2" end="2"/>
                                            </p:txEl>
                                          </p:spTgt>
                                        </p:tgtEl>
                                        <p:attrNameLst>
                                          <p:attrName>style.visibility</p:attrName>
                                        </p:attrNameLst>
                                      </p:cBhvr>
                                      <p:to>
                                        <p:strVal val="visible"/>
                                      </p:to>
                                    </p:set>
                                    <p:animEffect transition="in" filter="fade">
                                      <p:cBhvr>
                                        <p:cTn id="21" dur="500"/>
                                        <p:tgtEl>
                                          <p:spTgt spid="64515">
                                            <p:txEl>
                                              <p:pRg st="2" end="2"/>
                                            </p:txEl>
                                          </p:spTgt>
                                        </p:tgtEl>
                                      </p:cBhvr>
                                    </p:animEffect>
                                    <p:anim calcmode="lin" valueType="num">
                                      <p:cBhvr>
                                        <p:cTn id="22"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451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4515">
                                            <p:txEl>
                                              <p:pRg st="4" end="4"/>
                                            </p:txEl>
                                          </p:spTgt>
                                        </p:tgtEl>
                                        <p:attrNameLst>
                                          <p:attrName>style.visibility</p:attrName>
                                        </p:attrNameLst>
                                      </p:cBhvr>
                                      <p:to>
                                        <p:strVal val="visible"/>
                                      </p:to>
                                    </p:set>
                                    <p:animEffect transition="in" filter="fade">
                                      <p:cBhvr>
                                        <p:cTn id="28" dur="500"/>
                                        <p:tgtEl>
                                          <p:spTgt spid="64515">
                                            <p:txEl>
                                              <p:pRg st="4" end="4"/>
                                            </p:txEl>
                                          </p:spTgt>
                                        </p:tgtEl>
                                      </p:cBhvr>
                                    </p:animEffect>
                                    <p:anim calcmode="lin" valueType="num">
                                      <p:cBhvr>
                                        <p:cTn id="29"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6451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4515">
                                            <p:txEl>
                                              <p:pRg st="6" end="6"/>
                                            </p:txEl>
                                          </p:spTgt>
                                        </p:tgtEl>
                                        <p:attrNameLst>
                                          <p:attrName>style.visibility</p:attrName>
                                        </p:attrNameLst>
                                      </p:cBhvr>
                                      <p:to>
                                        <p:strVal val="visible"/>
                                      </p:to>
                                    </p:set>
                                    <p:animEffect transition="in" filter="fade">
                                      <p:cBhvr>
                                        <p:cTn id="35" dur="500"/>
                                        <p:tgtEl>
                                          <p:spTgt spid="64515">
                                            <p:txEl>
                                              <p:pRg st="6" end="6"/>
                                            </p:txEl>
                                          </p:spTgt>
                                        </p:tgtEl>
                                      </p:cBhvr>
                                    </p:animEffect>
                                    <p:anim calcmode="lin" valueType="num">
                                      <p:cBhvr>
                                        <p:cTn id="36" dur="500" fill="hold"/>
                                        <p:tgtEl>
                                          <p:spTgt spid="64515">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64515">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mtClean="0"/>
              <a:t>Progressive Discipline</a:t>
            </a:r>
          </a:p>
        </p:txBody>
      </p:sp>
      <p:sp>
        <p:nvSpPr>
          <p:cNvPr id="67587" name="Rectangle 3"/>
          <p:cNvSpPr>
            <a:spLocks noGrp="1" noChangeArrowheads="1"/>
          </p:cNvSpPr>
          <p:nvPr>
            <p:ph type="body" idx="1"/>
          </p:nvPr>
        </p:nvSpPr>
        <p:spPr/>
        <p:txBody>
          <a:bodyPr/>
          <a:lstStyle/>
          <a:p>
            <a:pPr eaLnBrk="1" hangingPunct="1">
              <a:defRPr/>
            </a:pPr>
            <a:r>
              <a:rPr lang="en-US" dirty="0" smtClean="0"/>
              <a:t>Relies on the following:</a:t>
            </a:r>
          </a:p>
          <a:p>
            <a:pPr eaLnBrk="1" hangingPunct="1">
              <a:defRPr/>
            </a:pPr>
            <a:endParaRPr lang="en-US" sz="1400" dirty="0" smtClean="0"/>
          </a:p>
          <a:p>
            <a:pPr lvl="1" eaLnBrk="1" hangingPunct="1">
              <a:defRPr/>
            </a:pPr>
            <a:r>
              <a:rPr lang="en-US" dirty="0" smtClean="0"/>
              <a:t>Employee must know the expectations</a:t>
            </a:r>
          </a:p>
          <a:p>
            <a:pPr lvl="1" eaLnBrk="1" hangingPunct="1">
              <a:defRPr/>
            </a:pPr>
            <a:endParaRPr lang="en-US" dirty="0" smtClean="0"/>
          </a:p>
          <a:p>
            <a:pPr lvl="1" eaLnBrk="1" hangingPunct="1">
              <a:defRPr/>
            </a:pPr>
            <a:r>
              <a:rPr lang="en-US" dirty="0" smtClean="0"/>
              <a:t>Communication – nip bad habits early</a:t>
            </a:r>
          </a:p>
          <a:p>
            <a:pPr lvl="1" eaLnBrk="1" hangingPunct="1">
              <a:defRPr/>
            </a:pPr>
            <a:endParaRPr lang="en-US" dirty="0" smtClean="0"/>
          </a:p>
          <a:p>
            <a:pPr lvl="1" eaLnBrk="1" hangingPunct="1">
              <a:defRPr/>
            </a:pPr>
            <a:r>
              <a:rPr lang="en-US" dirty="0" smtClean="0"/>
              <a:t>Maintain adequate </a:t>
            </a:r>
            <a:r>
              <a:rPr lang="en-US" b="1" i="1" u="sng" dirty="0" smtClean="0"/>
              <a:t>documentation</a:t>
            </a:r>
          </a:p>
          <a:p>
            <a:pPr lvl="1" eaLnBrk="1" hangingPunct="1">
              <a:defRPr/>
            </a:pPr>
            <a:endParaRPr lang="en-US" b="1" i="1" u="sng" dirty="0" smtClean="0"/>
          </a:p>
          <a:p>
            <a:pPr lvl="1" eaLnBrk="1" hangingPunct="1">
              <a:defRPr/>
            </a:pPr>
            <a:r>
              <a:rPr lang="en-US" dirty="0" smtClean="0"/>
              <a:t>Investigate all circumstances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1000" fill="hold"/>
                                        <p:tgtEl>
                                          <p:spTgt spid="67586"/>
                                        </p:tgtEl>
                                        <p:attrNameLst>
                                          <p:attrName>ppt_x</p:attrName>
                                        </p:attrNameLst>
                                      </p:cBhvr>
                                      <p:tavLst>
                                        <p:tav tm="0">
                                          <p:val>
                                            <p:strVal val="#ppt_x-.2"/>
                                          </p:val>
                                        </p:tav>
                                        <p:tav tm="100000">
                                          <p:val>
                                            <p:strVal val="#ppt_x"/>
                                          </p:val>
                                        </p:tav>
                                      </p:tavLst>
                                    </p:anim>
                                    <p:anim calcmode="lin" valueType="num">
                                      <p:cBhvr>
                                        <p:cTn id="8" dur="1000" fill="hold"/>
                                        <p:tgtEl>
                                          <p:spTgt spid="675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8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7587">
                                            <p:txEl>
                                              <p:pRg st="0" end="0"/>
                                            </p:txEl>
                                          </p:spTgt>
                                        </p:tgtEl>
                                        <p:attrNameLst>
                                          <p:attrName>style.visibility</p:attrName>
                                        </p:attrNameLst>
                                      </p:cBhvr>
                                      <p:to>
                                        <p:strVal val="visible"/>
                                      </p:to>
                                    </p:set>
                                    <p:animEffect transition="in" filter="fade">
                                      <p:cBhvr>
                                        <p:cTn id="14" dur="500"/>
                                        <p:tgtEl>
                                          <p:spTgt spid="67587">
                                            <p:txEl>
                                              <p:pRg st="0" end="0"/>
                                            </p:txEl>
                                          </p:spTgt>
                                        </p:tgtEl>
                                      </p:cBhvr>
                                    </p:animEffect>
                                    <p:anim calcmode="lin" valueType="num">
                                      <p:cBhvr>
                                        <p:cTn id="15"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75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7587">
                                            <p:txEl>
                                              <p:pRg st="2" end="2"/>
                                            </p:txEl>
                                          </p:spTgt>
                                        </p:tgtEl>
                                        <p:attrNameLst>
                                          <p:attrName>style.visibility</p:attrName>
                                        </p:attrNameLst>
                                      </p:cBhvr>
                                      <p:to>
                                        <p:strVal val="visible"/>
                                      </p:to>
                                    </p:set>
                                    <p:animEffect transition="in" filter="fade">
                                      <p:cBhvr>
                                        <p:cTn id="21" dur="500"/>
                                        <p:tgtEl>
                                          <p:spTgt spid="67587">
                                            <p:txEl>
                                              <p:pRg st="2" end="2"/>
                                            </p:txEl>
                                          </p:spTgt>
                                        </p:tgtEl>
                                      </p:cBhvr>
                                    </p:animEffect>
                                    <p:anim calcmode="lin" valueType="num">
                                      <p:cBhvr>
                                        <p:cTn id="22"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758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7587">
                                            <p:txEl>
                                              <p:pRg st="4" end="4"/>
                                            </p:txEl>
                                          </p:spTgt>
                                        </p:tgtEl>
                                        <p:attrNameLst>
                                          <p:attrName>style.visibility</p:attrName>
                                        </p:attrNameLst>
                                      </p:cBhvr>
                                      <p:to>
                                        <p:strVal val="visible"/>
                                      </p:to>
                                    </p:set>
                                    <p:animEffect transition="in" filter="fade">
                                      <p:cBhvr>
                                        <p:cTn id="28" dur="500"/>
                                        <p:tgtEl>
                                          <p:spTgt spid="67587">
                                            <p:txEl>
                                              <p:pRg st="4" end="4"/>
                                            </p:txEl>
                                          </p:spTgt>
                                        </p:tgtEl>
                                      </p:cBhvr>
                                    </p:animEffect>
                                    <p:anim calcmode="lin" valueType="num">
                                      <p:cBhvr>
                                        <p:cTn id="29"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6758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7587">
                                            <p:txEl>
                                              <p:pRg st="6" end="6"/>
                                            </p:txEl>
                                          </p:spTgt>
                                        </p:tgtEl>
                                        <p:attrNameLst>
                                          <p:attrName>style.visibility</p:attrName>
                                        </p:attrNameLst>
                                      </p:cBhvr>
                                      <p:to>
                                        <p:strVal val="visible"/>
                                      </p:to>
                                    </p:set>
                                    <p:animEffect transition="in" filter="fade">
                                      <p:cBhvr>
                                        <p:cTn id="35" dur="500"/>
                                        <p:tgtEl>
                                          <p:spTgt spid="67587">
                                            <p:txEl>
                                              <p:pRg st="6" end="6"/>
                                            </p:txEl>
                                          </p:spTgt>
                                        </p:tgtEl>
                                      </p:cBhvr>
                                    </p:animEffect>
                                    <p:anim calcmode="lin" valueType="num">
                                      <p:cBhvr>
                                        <p:cTn id="36" dur="500" fill="hold"/>
                                        <p:tgtEl>
                                          <p:spTgt spid="67587">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67587">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67587">
                                            <p:txEl>
                                              <p:pRg st="8" end="8"/>
                                            </p:txEl>
                                          </p:spTgt>
                                        </p:tgtEl>
                                        <p:attrNameLst>
                                          <p:attrName>style.visibility</p:attrName>
                                        </p:attrNameLst>
                                      </p:cBhvr>
                                      <p:to>
                                        <p:strVal val="visible"/>
                                      </p:to>
                                    </p:set>
                                    <p:animEffect transition="in" filter="fade">
                                      <p:cBhvr>
                                        <p:cTn id="42" dur="500"/>
                                        <p:tgtEl>
                                          <p:spTgt spid="67587">
                                            <p:txEl>
                                              <p:pRg st="8" end="8"/>
                                            </p:txEl>
                                          </p:spTgt>
                                        </p:tgtEl>
                                      </p:cBhvr>
                                    </p:animEffect>
                                    <p:anim calcmode="lin" valueType="num">
                                      <p:cBhvr>
                                        <p:cTn id="43" dur="500" fill="hold"/>
                                        <p:tgtEl>
                                          <p:spTgt spid="67587">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67587">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mtClean="0"/>
              <a:t>Progressive Discipline</a:t>
            </a:r>
          </a:p>
        </p:txBody>
      </p:sp>
      <p:sp>
        <p:nvSpPr>
          <p:cNvPr id="68611" name="Rectangle 3"/>
          <p:cNvSpPr>
            <a:spLocks noGrp="1" noChangeArrowheads="1"/>
          </p:cNvSpPr>
          <p:nvPr>
            <p:ph type="body" idx="1"/>
          </p:nvPr>
        </p:nvSpPr>
        <p:spPr/>
        <p:txBody>
          <a:bodyPr/>
          <a:lstStyle/>
          <a:p>
            <a:pPr eaLnBrk="1" hangingPunct="1">
              <a:defRPr/>
            </a:pPr>
            <a:r>
              <a:rPr lang="en-US" dirty="0" smtClean="0"/>
              <a:t>Relies on the following: (continued)</a:t>
            </a:r>
          </a:p>
          <a:p>
            <a:pPr eaLnBrk="1" hangingPunct="1">
              <a:defRPr/>
            </a:pPr>
            <a:endParaRPr lang="en-US" dirty="0" smtClean="0"/>
          </a:p>
          <a:p>
            <a:pPr lvl="1" eaLnBrk="1" hangingPunct="1">
              <a:defRPr/>
            </a:pPr>
            <a:r>
              <a:rPr lang="en-US" dirty="0" smtClean="0"/>
              <a:t>Administer discipline </a:t>
            </a:r>
            <a:r>
              <a:rPr lang="en-US" b="1" i="1" dirty="0" smtClean="0"/>
              <a:t>as soon as possible</a:t>
            </a:r>
          </a:p>
          <a:p>
            <a:pPr lvl="1" eaLnBrk="1" hangingPunct="1">
              <a:defRPr/>
            </a:pPr>
            <a:endParaRPr lang="en-US" b="1" i="1" dirty="0" smtClean="0"/>
          </a:p>
          <a:p>
            <a:pPr lvl="1" eaLnBrk="1" hangingPunct="1">
              <a:defRPr/>
            </a:pPr>
            <a:r>
              <a:rPr lang="en-US" dirty="0" smtClean="0"/>
              <a:t>Precede formal discipline with </a:t>
            </a:r>
            <a:r>
              <a:rPr lang="en-US" b="1" i="1" dirty="0" smtClean="0"/>
              <a:t>warning</a:t>
            </a:r>
          </a:p>
          <a:p>
            <a:pPr lvl="1" eaLnBrk="1" hangingPunct="1">
              <a:defRPr/>
            </a:pPr>
            <a:endParaRPr lang="en-US" b="1" i="1" dirty="0" smtClean="0"/>
          </a:p>
          <a:p>
            <a:pPr lvl="1" eaLnBrk="1" hangingPunct="1">
              <a:defRPr/>
            </a:pPr>
            <a:r>
              <a:rPr lang="en-US" dirty="0" smtClean="0"/>
              <a:t>Warn of the result of failure to improve</a:t>
            </a:r>
          </a:p>
          <a:p>
            <a:pPr lvl="1" eaLnBrk="1" hangingPunct="1">
              <a:defRPr/>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1000" fill="hold"/>
                                        <p:tgtEl>
                                          <p:spTgt spid="68610"/>
                                        </p:tgtEl>
                                        <p:attrNameLst>
                                          <p:attrName>ppt_x</p:attrName>
                                        </p:attrNameLst>
                                      </p:cBhvr>
                                      <p:tavLst>
                                        <p:tav tm="0">
                                          <p:val>
                                            <p:strVal val="#ppt_x-.2"/>
                                          </p:val>
                                        </p:tav>
                                        <p:tav tm="100000">
                                          <p:val>
                                            <p:strVal val="#ppt_x"/>
                                          </p:val>
                                        </p:tav>
                                      </p:tavLst>
                                    </p:anim>
                                    <p:anim calcmode="lin" valueType="num">
                                      <p:cBhvr>
                                        <p:cTn id="8" dur="1000" fill="hold"/>
                                        <p:tgtEl>
                                          <p:spTgt spid="686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861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8611">
                                            <p:txEl>
                                              <p:pRg st="0" end="0"/>
                                            </p:txEl>
                                          </p:spTgt>
                                        </p:tgtEl>
                                        <p:attrNameLst>
                                          <p:attrName>style.visibility</p:attrName>
                                        </p:attrNameLst>
                                      </p:cBhvr>
                                      <p:to>
                                        <p:strVal val="visible"/>
                                      </p:to>
                                    </p:set>
                                    <p:animEffect transition="in" filter="fade">
                                      <p:cBhvr>
                                        <p:cTn id="14" dur="500"/>
                                        <p:tgtEl>
                                          <p:spTgt spid="68611">
                                            <p:txEl>
                                              <p:pRg st="0" end="0"/>
                                            </p:txEl>
                                          </p:spTgt>
                                        </p:tgtEl>
                                      </p:cBhvr>
                                    </p:animEffect>
                                    <p:anim calcmode="lin" valueType="num">
                                      <p:cBhvr>
                                        <p:cTn id="15"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86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8611">
                                            <p:txEl>
                                              <p:pRg st="2" end="2"/>
                                            </p:txEl>
                                          </p:spTgt>
                                        </p:tgtEl>
                                        <p:attrNameLst>
                                          <p:attrName>style.visibility</p:attrName>
                                        </p:attrNameLst>
                                      </p:cBhvr>
                                      <p:to>
                                        <p:strVal val="visible"/>
                                      </p:to>
                                    </p:set>
                                    <p:animEffect transition="in" filter="fade">
                                      <p:cBhvr>
                                        <p:cTn id="21" dur="500"/>
                                        <p:tgtEl>
                                          <p:spTgt spid="68611">
                                            <p:txEl>
                                              <p:pRg st="2" end="2"/>
                                            </p:txEl>
                                          </p:spTgt>
                                        </p:tgtEl>
                                      </p:cBhvr>
                                    </p:animEffect>
                                    <p:anim calcmode="lin" valueType="num">
                                      <p:cBhvr>
                                        <p:cTn id="22"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86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8611">
                                            <p:txEl>
                                              <p:pRg st="4" end="4"/>
                                            </p:txEl>
                                          </p:spTgt>
                                        </p:tgtEl>
                                        <p:attrNameLst>
                                          <p:attrName>style.visibility</p:attrName>
                                        </p:attrNameLst>
                                      </p:cBhvr>
                                      <p:to>
                                        <p:strVal val="visible"/>
                                      </p:to>
                                    </p:set>
                                    <p:animEffect transition="in" filter="fade">
                                      <p:cBhvr>
                                        <p:cTn id="28" dur="500"/>
                                        <p:tgtEl>
                                          <p:spTgt spid="68611">
                                            <p:txEl>
                                              <p:pRg st="4" end="4"/>
                                            </p:txEl>
                                          </p:spTgt>
                                        </p:tgtEl>
                                      </p:cBhvr>
                                    </p:animEffect>
                                    <p:anim calcmode="lin" valueType="num">
                                      <p:cBhvr>
                                        <p:cTn id="29"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6861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8611">
                                            <p:txEl>
                                              <p:pRg st="6" end="6"/>
                                            </p:txEl>
                                          </p:spTgt>
                                        </p:tgtEl>
                                        <p:attrNameLst>
                                          <p:attrName>style.visibility</p:attrName>
                                        </p:attrNameLst>
                                      </p:cBhvr>
                                      <p:to>
                                        <p:strVal val="visible"/>
                                      </p:to>
                                    </p:set>
                                    <p:animEffect transition="in" filter="fade">
                                      <p:cBhvr>
                                        <p:cTn id="35" dur="500"/>
                                        <p:tgtEl>
                                          <p:spTgt spid="68611">
                                            <p:txEl>
                                              <p:pRg st="6" end="6"/>
                                            </p:txEl>
                                          </p:spTgt>
                                        </p:tgtEl>
                                      </p:cBhvr>
                                    </p:animEffect>
                                    <p:anim calcmode="lin" valueType="num">
                                      <p:cBhvr>
                                        <p:cTn id="36" dur="5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68611">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Document-Document-Document</a:t>
            </a:r>
            <a:endParaRPr lang="en-US" dirty="0"/>
          </a:p>
        </p:txBody>
      </p:sp>
      <p:sp>
        <p:nvSpPr>
          <p:cNvPr id="3" name="Content Placeholder 2"/>
          <p:cNvSpPr>
            <a:spLocks noGrp="1"/>
          </p:cNvSpPr>
          <p:nvPr>
            <p:ph idx="1"/>
          </p:nvPr>
        </p:nvSpPr>
        <p:spPr/>
        <p:txBody>
          <a:bodyPr/>
          <a:lstStyle/>
          <a:p>
            <a:r>
              <a:rPr lang="en-US" dirty="0" smtClean="0"/>
              <a:t>The Importance</a:t>
            </a:r>
          </a:p>
          <a:p>
            <a:r>
              <a:rPr lang="en-US" dirty="0" smtClean="0"/>
              <a:t>Elements</a:t>
            </a:r>
          </a:p>
          <a:p>
            <a:pPr lvl="1"/>
            <a:r>
              <a:rPr lang="en-US" dirty="0" smtClean="0"/>
              <a:t>Who</a:t>
            </a:r>
          </a:p>
          <a:p>
            <a:pPr lvl="1"/>
            <a:r>
              <a:rPr lang="en-US" dirty="0" smtClean="0"/>
              <a:t>What</a:t>
            </a:r>
          </a:p>
          <a:p>
            <a:pPr lvl="1"/>
            <a:r>
              <a:rPr lang="en-US" dirty="0" smtClean="0"/>
              <a:t>Where</a:t>
            </a:r>
          </a:p>
          <a:p>
            <a:pPr lvl="1"/>
            <a:r>
              <a:rPr lang="en-US" dirty="0" smtClean="0"/>
              <a:t>When</a:t>
            </a:r>
          </a:p>
          <a:p>
            <a:r>
              <a:rPr lang="en-US" dirty="0" smtClean="0"/>
              <a:t>Examples</a:t>
            </a:r>
            <a:endParaRPr lang="en-US" dirty="0"/>
          </a:p>
        </p:txBody>
      </p:sp>
      <p:sp>
        <p:nvSpPr>
          <p:cNvPr id="4" name="Vertical Scroll 3"/>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ahoma" charset="0"/>
              </a:rPr>
              <a:t>11-12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What is the appropriate course(s) of action?</a:t>
            </a:r>
            <a:endParaRPr lang="en-US" dirty="0"/>
          </a:p>
        </p:txBody>
      </p:sp>
      <p:sp>
        <p:nvSpPr>
          <p:cNvPr id="4" name="Vertical Scroll 3"/>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ahoma" charset="0"/>
              </a:rPr>
              <a:t>13-15</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t>Things to remember</a:t>
            </a:r>
          </a:p>
        </p:txBody>
      </p:sp>
      <p:sp>
        <p:nvSpPr>
          <p:cNvPr id="65539" name="Rectangle 3"/>
          <p:cNvSpPr>
            <a:spLocks noGrp="1" noChangeArrowheads="1"/>
          </p:cNvSpPr>
          <p:nvPr>
            <p:ph type="body" idx="1"/>
          </p:nvPr>
        </p:nvSpPr>
        <p:spPr/>
        <p:txBody>
          <a:bodyPr/>
          <a:lstStyle/>
          <a:p>
            <a:pPr eaLnBrk="1" hangingPunct="1">
              <a:defRPr/>
            </a:pPr>
            <a:r>
              <a:rPr lang="en-US" smtClean="0"/>
              <a:t>If we do a Performance Improvement Plan</a:t>
            </a:r>
          </a:p>
          <a:p>
            <a:pPr lvl="1" eaLnBrk="1" hangingPunct="1">
              <a:defRPr/>
            </a:pPr>
            <a:r>
              <a:rPr lang="en-US" smtClean="0"/>
              <a:t>Document the progress</a:t>
            </a:r>
          </a:p>
          <a:p>
            <a:pPr lvl="1" eaLnBrk="1" hangingPunct="1">
              <a:defRPr/>
            </a:pPr>
            <a:r>
              <a:rPr lang="en-US" smtClean="0"/>
              <a:t>Help the employee meet training requirements</a:t>
            </a:r>
          </a:p>
          <a:p>
            <a:pPr lvl="1" eaLnBrk="1" hangingPunct="1">
              <a:defRPr/>
            </a:pPr>
            <a:endParaRPr lang="en-US" smtClean="0"/>
          </a:p>
          <a:p>
            <a:pPr eaLnBrk="1" hangingPunct="1">
              <a:defRPr/>
            </a:pPr>
            <a:r>
              <a:rPr lang="en-US" smtClean="0"/>
              <a:t>A Corrective Action is </a:t>
            </a:r>
            <a:r>
              <a:rPr lang="en-US" u="sng" smtClean="0"/>
              <a:t>not meant to harm the employee</a:t>
            </a:r>
            <a:r>
              <a:rPr lang="en-US" smtClean="0"/>
              <a:t>, but to </a:t>
            </a:r>
            <a:r>
              <a:rPr lang="en-US" b="1" i="1" smtClean="0"/>
              <a:t>correct or improve performance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1000" fill="hold"/>
                                        <p:tgtEl>
                                          <p:spTgt spid="65538"/>
                                        </p:tgtEl>
                                        <p:attrNameLst>
                                          <p:attrName>ppt_x</p:attrName>
                                        </p:attrNameLst>
                                      </p:cBhvr>
                                      <p:tavLst>
                                        <p:tav tm="0">
                                          <p:val>
                                            <p:strVal val="#ppt_x-.2"/>
                                          </p:val>
                                        </p:tav>
                                        <p:tav tm="100000">
                                          <p:val>
                                            <p:strVal val="#ppt_x"/>
                                          </p:val>
                                        </p:tav>
                                      </p:tavLst>
                                    </p:anim>
                                    <p:anim calcmode="lin" valueType="num">
                                      <p:cBhvr>
                                        <p:cTn id="8" dur="1000" fill="hold"/>
                                        <p:tgtEl>
                                          <p:spTgt spid="655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3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5539">
                                            <p:txEl>
                                              <p:pRg st="0" end="0"/>
                                            </p:txEl>
                                          </p:spTgt>
                                        </p:tgtEl>
                                        <p:attrNameLst>
                                          <p:attrName>style.visibility</p:attrName>
                                        </p:attrNameLst>
                                      </p:cBhvr>
                                      <p:to>
                                        <p:strVal val="visible"/>
                                      </p:to>
                                    </p:set>
                                    <p:animEffect transition="in" filter="fade">
                                      <p:cBhvr>
                                        <p:cTn id="14" dur="500"/>
                                        <p:tgtEl>
                                          <p:spTgt spid="65539">
                                            <p:txEl>
                                              <p:pRg st="0" end="0"/>
                                            </p:txEl>
                                          </p:spTgt>
                                        </p:tgtEl>
                                      </p:cBhvr>
                                    </p:animEffect>
                                    <p:anim calcmode="lin" valueType="num">
                                      <p:cBhvr>
                                        <p:cTn id="15"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553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65539">
                                            <p:txEl>
                                              <p:pRg st="1" end="1"/>
                                            </p:txEl>
                                          </p:spTgt>
                                        </p:tgtEl>
                                        <p:attrNameLst>
                                          <p:attrName>style.visibility</p:attrName>
                                        </p:attrNameLst>
                                      </p:cBhvr>
                                      <p:to>
                                        <p:strVal val="visible"/>
                                      </p:to>
                                    </p:set>
                                    <p:animEffect transition="in" filter="fade">
                                      <p:cBhvr>
                                        <p:cTn id="19" dur="500"/>
                                        <p:tgtEl>
                                          <p:spTgt spid="65539">
                                            <p:txEl>
                                              <p:pRg st="1" end="1"/>
                                            </p:txEl>
                                          </p:spTgt>
                                        </p:tgtEl>
                                      </p:cBhvr>
                                    </p:animEffect>
                                    <p:anim calcmode="lin" valueType="num">
                                      <p:cBhvr>
                                        <p:cTn id="20"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6553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65539">
                                            <p:txEl>
                                              <p:pRg st="2" end="2"/>
                                            </p:txEl>
                                          </p:spTgt>
                                        </p:tgtEl>
                                        <p:attrNameLst>
                                          <p:attrName>style.visibility</p:attrName>
                                        </p:attrNameLst>
                                      </p:cBhvr>
                                      <p:to>
                                        <p:strVal val="visible"/>
                                      </p:to>
                                    </p:set>
                                    <p:animEffect transition="in" filter="fade">
                                      <p:cBhvr>
                                        <p:cTn id="24" dur="500"/>
                                        <p:tgtEl>
                                          <p:spTgt spid="65539">
                                            <p:txEl>
                                              <p:pRg st="2" end="2"/>
                                            </p:txEl>
                                          </p:spTgt>
                                        </p:tgtEl>
                                      </p:cBhvr>
                                    </p:animEffect>
                                    <p:anim calcmode="lin" valueType="num">
                                      <p:cBhvr>
                                        <p:cTn id="25"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6553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4" presetClass="entr" presetSubtype="0"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Effect transition="in" filter="fade">
                                      <p:cBhvr>
                                        <p:cTn id="31" dur="500"/>
                                        <p:tgtEl>
                                          <p:spTgt spid="65539">
                                            <p:txEl>
                                              <p:pRg st="4" end="4"/>
                                            </p:txEl>
                                          </p:spTgt>
                                        </p:tgtEl>
                                      </p:cBhvr>
                                    </p:animEffect>
                                    <p:anim calcmode="lin" valueType="num">
                                      <p:cBhvr>
                                        <p:cTn id="32"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6553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mtClean="0"/>
              <a:t>Things to remember</a:t>
            </a:r>
          </a:p>
        </p:txBody>
      </p:sp>
      <p:sp>
        <p:nvSpPr>
          <p:cNvPr id="66563" name="Rectangle 3"/>
          <p:cNvSpPr>
            <a:spLocks noGrp="1" noChangeArrowheads="1"/>
          </p:cNvSpPr>
          <p:nvPr>
            <p:ph type="body" idx="1"/>
          </p:nvPr>
        </p:nvSpPr>
        <p:spPr/>
        <p:txBody>
          <a:bodyPr/>
          <a:lstStyle/>
          <a:p>
            <a:pPr eaLnBrk="1" hangingPunct="1">
              <a:defRPr/>
            </a:pPr>
            <a:r>
              <a:rPr lang="en-US" smtClean="0"/>
              <a:t>Disciplinary Actions</a:t>
            </a:r>
          </a:p>
          <a:p>
            <a:pPr lvl="1" eaLnBrk="1" hangingPunct="1">
              <a:defRPr/>
            </a:pPr>
            <a:r>
              <a:rPr lang="en-US" smtClean="0"/>
              <a:t>Affect pay, status, tenure up to and including termination</a:t>
            </a:r>
          </a:p>
          <a:p>
            <a:pPr lvl="1" eaLnBrk="1" hangingPunct="1">
              <a:defRPr/>
            </a:pPr>
            <a:r>
              <a:rPr lang="en-US" smtClean="0"/>
              <a:t>Cannot be issued without proper documentation which includes</a:t>
            </a:r>
          </a:p>
          <a:p>
            <a:pPr lvl="2" eaLnBrk="1" hangingPunct="1">
              <a:defRPr/>
            </a:pPr>
            <a:r>
              <a:rPr lang="en-US" smtClean="0"/>
              <a:t>a training plan</a:t>
            </a:r>
          </a:p>
          <a:p>
            <a:pPr lvl="2" eaLnBrk="1" hangingPunct="1">
              <a:defRPr/>
            </a:pPr>
            <a:r>
              <a:rPr lang="en-US" smtClean="0"/>
              <a:t>a chance to improve</a:t>
            </a:r>
          </a:p>
          <a:p>
            <a:pPr lvl="1" eaLnBrk="1" hangingPunct="1">
              <a:defRPr/>
            </a:pPr>
            <a:r>
              <a:rPr lang="en-US" smtClean="0"/>
              <a:t>Depends on severity</a:t>
            </a:r>
          </a:p>
          <a:p>
            <a:pPr lvl="1" eaLnBrk="1" hangingPunct="1">
              <a:defRPr/>
            </a:pPr>
            <a:r>
              <a:rPr lang="en-US" smtClean="0"/>
              <a:t>Must go through the Personnel Rules (R-6-10)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1000" fill="hold"/>
                                        <p:tgtEl>
                                          <p:spTgt spid="66562"/>
                                        </p:tgtEl>
                                        <p:attrNameLst>
                                          <p:attrName>ppt_x</p:attrName>
                                        </p:attrNameLst>
                                      </p:cBhvr>
                                      <p:tavLst>
                                        <p:tav tm="0">
                                          <p:val>
                                            <p:strVal val="#ppt_x-.2"/>
                                          </p:val>
                                        </p:tav>
                                        <p:tav tm="100000">
                                          <p:val>
                                            <p:strVal val="#ppt_x"/>
                                          </p:val>
                                        </p:tav>
                                      </p:tavLst>
                                    </p:anim>
                                    <p:anim calcmode="lin" valueType="num">
                                      <p:cBhvr>
                                        <p:cTn id="8" dur="1000" fill="hold"/>
                                        <p:tgtEl>
                                          <p:spTgt spid="665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656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6563">
                                            <p:txEl>
                                              <p:pRg st="0" end="0"/>
                                            </p:txEl>
                                          </p:spTgt>
                                        </p:tgtEl>
                                        <p:attrNameLst>
                                          <p:attrName>style.visibility</p:attrName>
                                        </p:attrNameLst>
                                      </p:cBhvr>
                                      <p:to>
                                        <p:strVal val="visible"/>
                                      </p:to>
                                    </p:set>
                                    <p:animEffect transition="in" filter="fade">
                                      <p:cBhvr>
                                        <p:cTn id="14" dur="500"/>
                                        <p:tgtEl>
                                          <p:spTgt spid="66563">
                                            <p:txEl>
                                              <p:pRg st="0" end="0"/>
                                            </p:txEl>
                                          </p:spTgt>
                                        </p:tgtEl>
                                      </p:cBhvr>
                                    </p:animEffect>
                                    <p:anim calcmode="lin" valueType="num">
                                      <p:cBhvr>
                                        <p:cTn id="15"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65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6563">
                                            <p:txEl>
                                              <p:pRg st="1" end="1"/>
                                            </p:txEl>
                                          </p:spTgt>
                                        </p:tgtEl>
                                        <p:attrNameLst>
                                          <p:attrName>style.visibility</p:attrName>
                                        </p:attrNameLst>
                                      </p:cBhvr>
                                      <p:to>
                                        <p:strVal val="visible"/>
                                      </p:to>
                                    </p:set>
                                    <p:animEffect transition="in" filter="fade">
                                      <p:cBhvr>
                                        <p:cTn id="21" dur="500"/>
                                        <p:tgtEl>
                                          <p:spTgt spid="66563">
                                            <p:txEl>
                                              <p:pRg st="1" end="1"/>
                                            </p:txEl>
                                          </p:spTgt>
                                        </p:tgtEl>
                                      </p:cBhvr>
                                    </p:animEffect>
                                    <p:anim calcmode="lin" valueType="num">
                                      <p:cBhvr>
                                        <p:cTn id="22"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65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6563">
                                            <p:txEl>
                                              <p:pRg st="2" end="2"/>
                                            </p:txEl>
                                          </p:spTgt>
                                        </p:tgtEl>
                                        <p:attrNameLst>
                                          <p:attrName>style.visibility</p:attrName>
                                        </p:attrNameLst>
                                      </p:cBhvr>
                                      <p:to>
                                        <p:strVal val="visible"/>
                                      </p:to>
                                    </p:set>
                                    <p:animEffect transition="in" filter="fade">
                                      <p:cBhvr>
                                        <p:cTn id="28" dur="500"/>
                                        <p:tgtEl>
                                          <p:spTgt spid="66563">
                                            <p:txEl>
                                              <p:pRg st="2" end="2"/>
                                            </p:txEl>
                                          </p:spTgt>
                                        </p:tgtEl>
                                      </p:cBhvr>
                                    </p:animEffect>
                                    <p:anim calcmode="lin" valueType="num">
                                      <p:cBhvr>
                                        <p:cTn id="2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66563">
                                            <p:txEl>
                                              <p:pRg st="2" end="2"/>
                                            </p:txEl>
                                          </p:spTgt>
                                        </p:tgtEl>
                                        <p:attrNameLst>
                                          <p:attrName>ppt_y</p:attrName>
                                        </p:attrNameLst>
                                      </p:cBhvr>
                                      <p:tavLst>
                                        <p:tav tm="0">
                                          <p:val>
                                            <p:strVal val="#ppt_y+.05"/>
                                          </p:val>
                                        </p:tav>
                                        <p:tav tm="100000">
                                          <p:val>
                                            <p:strVal val="#ppt_y"/>
                                          </p:val>
                                        </p:tav>
                                      </p:tavLst>
                                    </p:anim>
                                  </p:childTnLst>
                                </p:cTn>
                              </p:par>
                              <p:par>
                                <p:cTn id="31" presetID="44" presetClass="entr" presetSubtype="0" fill="hold" grpId="0" nodeType="withEffect">
                                  <p:stCondLst>
                                    <p:cond delay="0"/>
                                  </p:stCondLst>
                                  <p:childTnLst>
                                    <p:set>
                                      <p:cBhvr>
                                        <p:cTn id="32" dur="1" fill="hold">
                                          <p:stCondLst>
                                            <p:cond delay="0"/>
                                          </p:stCondLst>
                                        </p:cTn>
                                        <p:tgtEl>
                                          <p:spTgt spid="66563">
                                            <p:txEl>
                                              <p:pRg st="3" end="3"/>
                                            </p:txEl>
                                          </p:spTgt>
                                        </p:tgtEl>
                                        <p:attrNameLst>
                                          <p:attrName>style.visibility</p:attrName>
                                        </p:attrNameLst>
                                      </p:cBhvr>
                                      <p:to>
                                        <p:strVal val="visible"/>
                                      </p:to>
                                    </p:set>
                                    <p:animEffect transition="in" filter="fade">
                                      <p:cBhvr>
                                        <p:cTn id="33" dur="500"/>
                                        <p:tgtEl>
                                          <p:spTgt spid="66563">
                                            <p:txEl>
                                              <p:pRg st="3" end="3"/>
                                            </p:txEl>
                                          </p:spTgt>
                                        </p:tgtEl>
                                      </p:cBhvr>
                                    </p:animEffect>
                                    <p:anim calcmode="lin" valueType="num">
                                      <p:cBhvr>
                                        <p:cTn id="34"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66563">
                                            <p:txEl>
                                              <p:pRg st="3" end="3"/>
                                            </p:txEl>
                                          </p:spTgt>
                                        </p:tgtEl>
                                        <p:attrNameLst>
                                          <p:attrName>ppt_y</p:attrName>
                                        </p:attrNameLst>
                                      </p:cBhvr>
                                      <p:tavLst>
                                        <p:tav tm="0">
                                          <p:val>
                                            <p:strVal val="#ppt_y+.05"/>
                                          </p:val>
                                        </p:tav>
                                        <p:tav tm="100000">
                                          <p:val>
                                            <p:strVal val="#ppt_y"/>
                                          </p:val>
                                        </p:tav>
                                      </p:tavLst>
                                    </p:anim>
                                  </p:childTnLst>
                                </p:cTn>
                              </p:par>
                              <p:par>
                                <p:cTn id="36" presetID="44" presetClass="entr" presetSubtype="0" fill="hold" grpId="0" nodeType="withEffect">
                                  <p:stCondLst>
                                    <p:cond delay="0"/>
                                  </p:stCondLst>
                                  <p:childTnLst>
                                    <p:set>
                                      <p:cBhvr>
                                        <p:cTn id="37" dur="1" fill="hold">
                                          <p:stCondLst>
                                            <p:cond delay="0"/>
                                          </p:stCondLst>
                                        </p:cTn>
                                        <p:tgtEl>
                                          <p:spTgt spid="66563">
                                            <p:txEl>
                                              <p:pRg st="4" end="4"/>
                                            </p:txEl>
                                          </p:spTgt>
                                        </p:tgtEl>
                                        <p:attrNameLst>
                                          <p:attrName>style.visibility</p:attrName>
                                        </p:attrNameLst>
                                      </p:cBhvr>
                                      <p:to>
                                        <p:strVal val="visible"/>
                                      </p:to>
                                    </p:set>
                                    <p:animEffect transition="in" filter="fade">
                                      <p:cBhvr>
                                        <p:cTn id="38" dur="500"/>
                                        <p:tgtEl>
                                          <p:spTgt spid="66563">
                                            <p:txEl>
                                              <p:pRg st="4" end="4"/>
                                            </p:txEl>
                                          </p:spTgt>
                                        </p:tgtEl>
                                      </p:cBhvr>
                                    </p:animEffect>
                                    <p:anim calcmode="lin" valueType="num">
                                      <p:cBhvr>
                                        <p:cTn id="39"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6656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4" presetClass="entr" presetSubtype="0" fill="hold" grpId="0" nodeType="clickEffect">
                                  <p:stCondLst>
                                    <p:cond delay="0"/>
                                  </p:stCondLst>
                                  <p:childTnLst>
                                    <p:set>
                                      <p:cBhvr>
                                        <p:cTn id="44" dur="1" fill="hold">
                                          <p:stCondLst>
                                            <p:cond delay="0"/>
                                          </p:stCondLst>
                                        </p:cTn>
                                        <p:tgtEl>
                                          <p:spTgt spid="66563">
                                            <p:txEl>
                                              <p:pRg st="5" end="5"/>
                                            </p:txEl>
                                          </p:spTgt>
                                        </p:tgtEl>
                                        <p:attrNameLst>
                                          <p:attrName>style.visibility</p:attrName>
                                        </p:attrNameLst>
                                      </p:cBhvr>
                                      <p:to>
                                        <p:strVal val="visible"/>
                                      </p:to>
                                    </p:set>
                                    <p:animEffect transition="in" filter="fade">
                                      <p:cBhvr>
                                        <p:cTn id="45" dur="500"/>
                                        <p:tgtEl>
                                          <p:spTgt spid="66563">
                                            <p:txEl>
                                              <p:pRg st="5" end="5"/>
                                            </p:txEl>
                                          </p:spTgt>
                                        </p:tgtEl>
                                      </p:cBhvr>
                                    </p:animEffect>
                                    <p:anim calcmode="lin" valueType="num">
                                      <p:cBhvr>
                                        <p:cTn id="46" dur="5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p:cTn id="47" dur="500" fill="hold"/>
                                        <p:tgtEl>
                                          <p:spTgt spid="6656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4" presetClass="entr" presetSubtype="0" fill="hold" grpId="0" nodeType="clickEffect">
                                  <p:stCondLst>
                                    <p:cond delay="0"/>
                                  </p:stCondLst>
                                  <p:childTnLst>
                                    <p:set>
                                      <p:cBhvr>
                                        <p:cTn id="51" dur="1" fill="hold">
                                          <p:stCondLst>
                                            <p:cond delay="0"/>
                                          </p:stCondLst>
                                        </p:cTn>
                                        <p:tgtEl>
                                          <p:spTgt spid="66563">
                                            <p:txEl>
                                              <p:pRg st="6" end="6"/>
                                            </p:txEl>
                                          </p:spTgt>
                                        </p:tgtEl>
                                        <p:attrNameLst>
                                          <p:attrName>style.visibility</p:attrName>
                                        </p:attrNameLst>
                                      </p:cBhvr>
                                      <p:to>
                                        <p:strVal val="visible"/>
                                      </p:to>
                                    </p:set>
                                    <p:animEffect transition="in" filter="fade">
                                      <p:cBhvr>
                                        <p:cTn id="52" dur="500"/>
                                        <p:tgtEl>
                                          <p:spTgt spid="66563">
                                            <p:txEl>
                                              <p:pRg st="6" end="6"/>
                                            </p:txEl>
                                          </p:spTgt>
                                        </p:tgtEl>
                                      </p:cBhvr>
                                    </p:animEffect>
                                    <p:anim calcmode="lin" valueType="num">
                                      <p:cBhvr>
                                        <p:cTn id="53" dur="500" fill="hold"/>
                                        <p:tgtEl>
                                          <p:spTgt spid="66563">
                                            <p:txEl>
                                              <p:pRg st="6" end="6"/>
                                            </p:txEl>
                                          </p:spTgt>
                                        </p:tgtEl>
                                        <p:attrNameLst>
                                          <p:attrName>ppt_x</p:attrName>
                                        </p:attrNameLst>
                                      </p:cBhvr>
                                      <p:tavLst>
                                        <p:tav tm="0">
                                          <p:val>
                                            <p:strVal val="#ppt_x"/>
                                          </p:val>
                                        </p:tav>
                                        <p:tav tm="100000">
                                          <p:val>
                                            <p:strVal val="#ppt_x"/>
                                          </p:val>
                                        </p:tav>
                                      </p:tavLst>
                                    </p:anim>
                                    <p:anim calcmode="lin" valueType="num">
                                      <p:cBhvr>
                                        <p:cTn id="54" dur="500" fill="hold"/>
                                        <p:tgtEl>
                                          <p:spTgt spid="66563">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Consider</a:t>
            </a:r>
            <a:endParaRPr lang="en-US" dirty="0"/>
          </a:p>
        </p:txBody>
      </p:sp>
      <p:sp>
        <p:nvSpPr>
          <p:cNvPr id="4" name="Content Placeholder 3"/>
          <p:cNvSpPr>
            <a:spLocks noGrp="1"/>
          </p:cNvSpPr>
          <p:nvPr>
            <p:ph sz="half" idx="1"/>
          </p:nvPr>
        </p:nvSpPr>
        <p:spPr/>
        <p:txBody>
          <a:bodyPr/>
          <a:lstStyle/>
          <a:p>
            <a:r>
              <a:rPr lang="en-US" dirty="0" smtClean="0"/>
              <a:t>Expectations</a:t>
            </a:r>
          </a:p>
          <a:p>
            <a:r>
              <a:rPr lang="en-US" dirty="0" smtClean="0"/>
              <a:t>Documentation</a:t>
            </a:r>
          </a:p>
          <a:p>
            <a:r>
              <a:rPr lang="en-US" dirty="0" smtClean="0"/>
              <a:t>Fair Warning</a:t>
            </a:r>
          </a:p>
          <a:p>
            <a:r>
              <a:rPr lang="en-US" dirty="0" smtClean="0"/>
              <a:t>Problem-Solving</a:t>
            </a:r>
          </a:p>
          <a:p>
            <a:r>
              <a:rPr lang="en-US" dirty="0" smtClean="0"/>
              <a:t>Fairness</a:t>
            </a:r>
            <a:endParaRPr lang="en-US" dirty="0"/>
          </a:p>
        </p:txBody>
      </p:sp>
      <p:sp>
        <p:nvSpPr>
          <p:cNvPr id="5" name="Content Placeholder 4"/>
          <p:cNvSpPr>
            <a:spLocks noGrp="1"/>
          </p:cNvSpPr>
          <p:nvPr>
            <p:ph sz="half" idx="2"/>
          </p:nvPr>
        </p:nvSpPr>
        <p:spPr/>
        <p:txBody>
          <a:bodyPr/>
          <a:lstStyle/>
          <a:p>
            <a:r>
              <a:rPr lang="en-US" dirty="0" smtClean="0"/>
              <a:t>Process</a:t>
            </a:r>
          </a:p>
          <a:p>
            <a:r>
              <a:rPr lang="en-US" dirty="0" smtClean="0"/>
              <a:t>Disciplinary Action</a:t>
            </a:r>
          </a:p>
          <a:p>
            <a:r>
              <a:rPr lang="en-US" dirty="0" smtClean="0"/>
              <a:t>Corrective/Disciplinary</a:t>
            </a:r>
          </a:p>
          <a:p>
            <a:r>
              <a:rPr lang="en-US" dirty="0" smtClean="0"/>
              <a:t>Grievance</a:t>
            </a:r>
          </a:p>
          <a:p>
            <a:r>
              <a:rPr lang="en-US" dirty="0" smtClean="0"/>
              <a:t>Dispute Resolution Process</a:t>
            </a:r>
            <a:endParaRPr lang="en-US" dirty="0"/>
          </a:p>
        </p:txBody>
      </p:sp>
      <p:sp>
        <p:nvSpPr>
          <p:cNvPr id="6" name="Vertical Scroll 5"/>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ahoma" charset="0"/>
              </a:rPr>
              <a:t>16-18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z="4000" smtClean="0"/>
              <a:t>Explanation of </a:t>
            </a:r>
            <a:br>
              <a:rPr lang="en-US" sz="4000" smtClean="0"/>
            </a:br>
            <a:r>
              <a:rPr lang="en-US" sz="4000" smtClean="0"/>
              <a:t>Progressive Discipline</a:t>
            </a:r>
          </a:p>
        </p:txBody>
      </p:sp>
      <p:sp>
        <p:nvSpPr>
          <p:cNvPr id="81923" name="Rectangle 3"/>
          <p:cNvSpPr>
            <a:spLocks noGrp="1" noChangeArrowheads="1"/>
          </p:cNvSpPr>
          <p:nvPr>
            <p:ph type="body" idx="1"/>
          </p:nvPr>
        </p:nvSpPr>
        <p:spPr/>
        <p:txBody>
          <a:bodyPr/>
          <a:lstStyle/>
          <a:p>
            <a:pPr eaLnBrk="1" hangingPunct="1">
              <a:defRPr/>
            </a:pPr>
            <a:r>
              <a:rPr lang="en-US" dirty="0" smtClean="0"/>
              <a:t>A formal process</a:t>
            </a:r>
          </a:p>
          <a:p>
            <a:pPr eaLnBrk="1" hangingPunct="1">
              <a:defRPr/>
            </a:pPr>
            <a:endParaRPr lang="en-US" dirty="0" smtClean="0"/>
          </a:p>
          <a:p>
            <a:pPr eaLnBrk="1" hangingPunct="1">
              <a:defRPr/>
            </a:pPr>
            <a:r>
              <a:rPr lang="en-US" dirty="0" smtClean="0"/>
              <a:t>Of giving opportunities</a:t>
            </a:r>
          </a:p>
          <a:p>
            <a:pPr eaLnBrk="1" hangingPunct="1">
              <a:defRPr/>
            </a:pPr>
            <a:endParaRPr lang="en-US" dirty="0" smtClean="0"/>
          </a:p>
          <a:p>
            <a:pPr eaLnBrk="1" hangingPunct="1">
              <a:defRPr/>
            </a:pPr>
            <a:r>
              <a:rPr lang="en-US" dirty="0" smtClean="0"/>
              <a:t>Within a specified period of time</a:t>
            </a:r>
          </a:p>
          <a:p>
            <a:pPr eaLnBrk="1" hangingPunct="1">
              <a:defRPr/>
            </a:pPr>
            <a:endParaRPr lang="en-US" dirty="0" smtClean="0"/>
          </a:p>
          <a:p>
            <a:pPr eaLnBrk="1" hangingPunct="1">
              <a:defRPr/>
            </a:pPr>
            <a:r>
              <a:rPr lang="en-US" dirty="0" smtClean="0"/>
              <a:t>With increasingly serious consequences</a:t>
            </a:r>
          </a:p>
        </p:txBody>
      </p:sp>
      <p:sp>
        <p:nvSpPr>
          <p:cNvPr id="4" name="Vertical Scroll 3"/>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ahoma" charset="0"/>
              </a:rPr>
              <a:t>2</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Measures</a:t>
            </a:r>
            <a:endParaRPr lang="en-US" dirty="0"/>
          </a:p>
        </p:txBody>
      </p:sp>
      <p:sp>
        <p:nvSpPr>
          <p:cNvPr id="3" name="Content Placeholder 2"/>
          <p:cNvSpPr>
            <a:spLocks noGrp="1"/>
          </p:cNvSpPr>
          <p:nvPr>
            <p:ph idx="1"/>
          </p:nvPr>
        </p:nvSpPr>
        <p:spPr/>
        <p:txBody>
          <a:bodyPr/>
          <a:lstStyle/>
          <a:p>
            <a:r>
              <a:rPr lang="en-US" dirty="0" smtClean="0"/>
              <a:t>Before You Hire</a:t>
            </a:r>
          </a:p>
          <a:p>
            <a:r>
              <a:rPr lang="en-US" dirty="0" smtClean="0"/>
              <a:t>After the Hire</a:t>
            </a:r>
          </a:p>
          <a:p>
            <a:r>
              <a:rPr lang="en-US" dirty="0" smtClean="0"/>
              <a:t>Poor Performance</a:t>
            </a:r>
          </a:p>
          <a:p>
            <a:pPr lvl="1"/>
            <a:r>
              <a:rPr lang="en-US" dirty="0" smtClean="0"/>
              <a:t>Probationary Employee</a:t>
            </a:r>
          </a:p>
          <a:p>
            <a:pPr lvl="1"/>
            <a:r>
              <a:rPr lang="en-US" dirty="0" smtClean="0"/>
              <a:t>Certified Employee</a:t>
            </a:r>
          </a:p>
        </p:txBody>
      </p:sp>
      <p:sp>
        <p:nvSpPr>
          <p:cNvPr id="4" name="Vertical Scroll 3"/>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ahoma" charset="0"/>
              </a:rPr>
              <a:t>19-20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CHRM website</a:t>
            </a:r>
          </a:p>
          <a:p>
            <a:pPr>
              <a:buNone/>
            </a:pPr>
            <a:r>
              <a:rPr lang="en-US" dirty="0" smtClean="0">
                <a:hlinkClick r:id="rId2"/>
              </a:rPr>
              <a:t>http://www.dot.state.co.us/CHRMEmpCorner/Performance_Mgt.cfm</a:t>
            </a:r>
            <a:endParaRPr lang="en-US" dirty="0" smtClean="0"/>
          </a:p>
          <a:p>
            <a:pPr>
              <a:buNone/>
            </a:pPr>
            <a:endParaRPr lang="en-US" dirty="0" smtClean="0"/>
          </a:p>
          <a:p>
            <a:r>
              <a:rPr lang="en-US" dirty="0" smtClean="0"/>
              <a:t>Supervisor or next level supervisor</a:t>
            </a:r>
          </a:p>
          <a:p>
            <a:r>
              <a:rPr lang="en-US" dirty="0" smtClean="0"/>
              <a:t>Regional Civil Rights manager</a:t>
            </a:r>
          </a:p>
          <a:p>
            <a:r>
              <a:rPr lang="en-US" dirty="0" smtClean="0"/>
              <a:t>Your Appointing Authority</a:t>
            </a:r>
          </a:p>
          <a:p>
            <a:r>
              <a:rPr lang="en-US" dirty="0" smtClean="0"/>
              <a:t>Human Resources Legal (303) 757-6909</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mtClean="0"/>
              <a:t>Remember</a:t>
            </a:r>
          </a:p>
        </p:txBody>
      </p:sp>
      <p:sp>
        <p:nvSpPr>
          <p:cNvPr id="71683" name="Rectangle 3"/>
          <p:cNvSpPr>
            <a:spLocks noGrp="1" noChangeArrowheads="1"/>
          </p:cNvSpPr>
          <p:nvPr>
            <p:ph type="body" idx="1"/>
          </p:nvPr>
        </p:nvSpPr>
        <p:spPr/>
        <p:txBody>
          <a:bodyPr/>
          <a:lstStyle/>
          <a:p>
            <a:pPr eaLnBrk="1" hangingPunct="1">
              <a:lnSpc>
                <a:spcPct val="90000"/>
              </a:lnSpc>
              <a:defRPr/>
            </a:pPr>
            <a:r>
              <a:rPr lang="en-US" dirty="0" smtClean="0"/>
              <a:t>We want to help</a:t>
            </a:r>
          </a:p>
          <a:p>
            <a:pPr eaLnBrk="1" hangingPunct="1">
              <a:lnSpc>
                <a:spcPct val="90000"/>
              </a:lnSpc>
              <a:defRPr/>
            </a:pPr>
            <a:r>
              <a:rPr lang="en-US" dirty="0" smtClean="0"/>
              <a:t>If the employees cannot or will not improve, we can’t do anything with them unless we have documented </a:t>
            </a:r>
          </a:p>
          <a:p>
            <a:pPr lvl="1" eaLnBrk="1" hangingPunct="1">
              <a:lnSpc>
                <a:spcPct val="90000"/>
              </a:lnSpc>
              <a:defRPr/>
            </a:pPr>
            <a:r>
              <a:rPr lang="en-US" dirty="0" smtClean="0"/>
              <a:t>the problems</a:t>
            </a:r>
          </a:p>
          <a:p>
            <a:pPr lvl="1" eaLnBrk="1" hangingPunct="1">
              <a:lnSpc>
                <a:spcPct val="90000"/>
              </a:lnSpc>
              <a:defRPr/>
            </a:pPr>
            <a:r>
              <a:rPr lang="en-US" dirty="0" smtClean="0"/>
              <a:t>the efforts we’ve made</a:t>
            </a:r>
          </a:p>
          <a:p>
            <a:pPr lvl="1" eaLnBrk="1" hangingPunct="1">
              <a:lnSpc>
                <a:spcPct val="90000"/>
              </a:lnSpc>
              <a:defRPr/>
            </a:pPr>
            <a:r>
              <a:rPr lang="en-US" dirty="0" smtClean="0"/>
              <a:t> the lack of progress the employee has made…</a:t>
            </a:r>
          </a:p>
          <a:p>
            <a:pPr eaLnBrk="1" hangingPunct="1">
              <a:lnSpc>
                <a:spcPct val="90000"/>
              </a:lnSpc>
              <a:defRPr/>
            </a:pPr>
            <a:r>
              <a:rPr lang="en-US" dirty="0" smtClean="0"/>
              <a:t>This is </a:t>
            </a:r>
            <a:r>
              <a:rPr lang="en-US" b="1" i="1" u="sng" dirty="0" smtClean="0"/>
              <a:t>Progressive Discipline</a:t>
            </a:r>
            <a:r>
              <a:rPr lang="en-US" dirty="0" smtClean="0"/>
              <a:t>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800" decel="100000"/>
                                        <p:tgtEl>
                                          <p:spTgt spid="71682"/>
                                        </p:tgtEl>
                                      </p:cBhvr>
                                    </p:animEffect>
                                    <p:anim calcmode="lin" valueType="num">
                                      <p:cBhvr>
                                        <p:cTn id="8" dur="800" decel="100000" fill="hold"/>
                                        <p:tgtEl>
                                          <p:spTgt spid="71682"/>
                                        </p:tgtEl>
                                        <p:attrNameLst>
                                          <p:attrName>style.rotation</p:attrName>
                                        </p:attrNameLst>
                                      </p:cBhvr>
                                      <p:tavLst>
                                        <p:tav tm="0">
                                          <p:val>
                                            <p:fltVal val="-90"/>
                                          </p:val>
                                        </p:tav>
                                        <p:tav tm="100000">
                                          <p:val>
                                            <p:fltVal val="0"/>
                                          </p:val>
                                        </p:tav>
                                      </p:tavLst>
                                    </p:anim>
                                    <p:anim calcmode="lin" valueType="num">
                                      <p:cBhvr>
                                        <p:cTn id="9" dur="800" decel="100000" fill="hold"/>
                                        <p:tgtEl>
                                          <p:spTgt spid="71682"/>
                                        </p:tgtEl>
                                        <p:attrNameLst>
                                          <p:attrName>ppt_x</p:attrName>
                                        </p:attrNameLst>
                                      </p:cBhvr>
                                      <p:tavLst>
                                        <p:tav tm="0">
                                          <p:val>
                                            <p:strVal val="#ppt_x+0.4"/>
                                          </p:val>
                                        </p:tav>
                                        <p:tav tm="100000">
                                          <p:val>
                                            <p:strVal val="#ppt_x-0.05"/>
                                          </p:val>
                                        </p:tav>
                                      </p:tavLst>
                                    </p:anim>
                                    <p:anim calcmode="lin" valueType="num">
                                      <p:cBhvr>
                                        <p:cTn id="10" dur="800" decel="100000" fill="hold"/>
                                        <p:tgtEl>
                                          <p:spTgt spid="716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6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68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1683">
                                            <p:txEl>
                                              <p:pRg st="0" end="0"/>
                                            </p:txEl>
                                          </p:spTgt>
                                        </p:tgtEl>
                                        <p:attrNameLst>
                                          <p:attrName>style.visibility</p:attrName>
                                        </p:attrNameLst>
                                      </p:cBhvr>
                                      <p:to>
                                        <p:strVal val="visible"/>
                                      </p:to>
                                    </p:set>
                                    <p:animEffect transition="in" filter="fade">
                                      <p:cBhvr>
                                        <p:cTn id="17" dur="1000"/>
                                        <p:tgtEl>
                                          <p:spTgt spid="71683">
                                            <p:txEl>
                                              <p:pRg st="0" end="0"/>
                                            </p:txEl>
                                          </p:spTgt>
                                        </p:tgtEl>
                                      </p:cBhvr>
                                    </p:animEffect>
                                    <p:anim calcmode="lin" valueType="num">
                                      <p:cBhvr>
                                        <p:cTn id="18"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16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1683">
                                            <p:txEl>
                                              <p:pRg st="1" end="1"/>
                                            </p:txEl>
                                          </p:spTgt>
                                        </p:tgtEl>
                                        <p:attrNameLst>
                                          <p:attrName>style.visibility</p:attrName>
                                        </p:attrNameLst>
                                      </p:cBhvr>
                                      <p:to>
                                        <p:strVal val="visible"/>
                                      </p:to>
                                    </p:set>
                                    <p:animEffect transition="in" filter="fade">
                                      <p:cBhvr>
                                        <p:cTn id="24" dur="1000"/>
                                        <p:tgtEl>
                                          <p:spTgt spid="71683">
                                            <p:txEl>
                                              <p:pRg st="1" end="1"/>
                                            </p:txEl>
                                          </p:spTgt>
                                        </p:tgtEl>
                                      </p:cBhvr>
                                    </p:animEffect>
                                    <p:anim calcmode="lin" valueType="num">
                                      <p:cBhvr>
                                        <p:cTn id="25" dur="10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1683">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71683">
                                            <p:txEl>
                                              <p:pRg st="2" end="2"/>
                                            </p:txEl>
                                          </p:spTgt>
                                        </p:tgtEl>
                                        <p:attrNameLst>
                                          <p:attrName>style.visibility</p:attrName>
                                        </p:attrNameLst>
                                      </p:cBhvr>
                                      <p:to>
                                        <p:strVal val="visible"/>
                                      </p:to>
                                    </p:set>
                                    <p:animEffect transition="in" filter="fade">
                                      <p:cBhvr>
                                        <p:cTn id="29" dur="1000"/>
                                        <p:tgtEl>
                                          <p:spTgt spid="71683">
                                            <p:txEl>
                                              <p:pRg st="2" end="2"/>
                                            </p:txEl>
                                          </p:spTgt>
                                        </p:tgtEl>
                                      </p:cBhvr>
                                    </p:animEffect>
                                    <p:anim calcmode="lin" valueType="num">
                                      <p:cBhvr>
                                        <p:cTn id="30" dur="10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1683">
                                            <p:txEl>
                                              <p:pRg st="2" end="2"/>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1683">
                                            <p:txEl>
                                              <p:pRg st="3" end="3"/>
                                            </p:txEl>
                                          </p:spTgt>
                                        </p:tgtEl>
                                        <p:attrNameLst>
                                          <p:attrName>style.visibility</p:attrName>
                                        </p:attrNameLst>
                                      </p:cBhvr>
                                      <p:to>
                                        <p:strVal val="visible"/>
                                      </p:to>
                                    </p:set>
                                    <p:animEffect transition="in" filter="fade">
                                      <p:cBhvr>
                                        <p:cTn id="34" dur="1000"/>
                                        <p:tgtEl>
                                          <p:spTgt spid="71683">
                                            <p:txEl>
                                              <p:pRg st="3" end="3"/>
                                            </p:txEl>
                                          </p:spTgt>
                                        </p:tgtEl>
                                      </p:cBhvr>
                                    </p:animEffect>
                                    <p:anim calcmode="lin" valueType="num">
                                      <p:cBhvr>
                                        <p:cTn id="35" dur="10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71683">
                                            <p:txEl>
                                              <p:pRg st="3" end="3"/>
                                            </p:tx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71683">
                                            <p:txEl>
                                              <p:pRg st="4" end="4"/>
                                            </p:txEl>
                                          </p:spTgt>
                                        </p:tgtEl>
                                        <p:attrNameLst>
                                          <p:attrName>style.visibility</p:attrName>
                                        </p:attrNameLst>
                                      </p:cBhvr>
                                      <p:to>
                                        <p:strVal val="visible"/>
                                      </p:to>
                                    </p:set>
                                    <p:animEffect transition="in" filter="fade">
                                      <p:cBhvr>
                                        <p:cTn id="39" dur="1000"/>
                                        <p:tgtEl>
                                          <p:spTgt spid="71683">
                                            <p:txEl>
                                              <p:pRg st="4" end="4"/>
                                            </p:txEl>
                                          </p:spTgt>
                                        </p:tgtEl>
                                      </p:cBhvr>
                                    </p:animEffect>
                                    <p:anim calcmode="lin" valueType="num">
                                      <p:cBhvr>
                                        <p:cTn id="40" dur="10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716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71683">
                                            <p:txEl>
                                              <p:pRg st="5" end="5"/>
                                            </p:txEl>
                                          </p:spTgt>
                                        </p:tgtEl>
                                        <p:attrNameLst>
                                          <p:attrName>style.visibility</p:attrName>
                                        </p:attrNameLst>
                                      </p:cBhvr>
                                      <p:to>
                                        <p:strVal val="visible"/>
                                      </p:to>
                                    </p:set>
                                    <p:animEffect transition="in" filter="fade">
                                      <p:cBhvr>
                                        <p:cTn id="46" dur="1000"/>
                                        <p:tgtEl>
                                          <p:spTgt spid="71683">
                                            <p:txEl>
                                              <p:pRg st="5" end="5"/>
                                            </p:txEl>
                                          </p:spTgt>
                                        </p:tgtEl>
                                      </p:cBhvr>
                                    </p:animEffect>
                                    <p:anim calcmode="lin" valueType="num">
                                      <p:cBhvr>
                                        <p:cTn id="47" dur="10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7168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2709" name="WordArt 5"/>
          <p:cNvSpPr>
            <a:spLocks noChangeArrowheads="1" noChangeShapeType="1" noTextEdit="1"/>
          </p:cNvSpPr>
          <p:nvPr/>
        </p:nvSpPr>
        <p:spPr bwMode="auto">
          <a:xfrm>
            <a:off x="1149350" y="2043113"/>
            <a:ext cx="6962775" cy="3633787"/>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Questions?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circle(in)">
                                      <p:cBhvr>
                                        <p:cTn id="7" dur="20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038600" y="457200"/>
            <a:ext cx="4572000" cy="1143000"/>
          </a:xfrm>
          <a:noFill/>
          <a:ln w="53975">
            <a:solidFill>
              <a:srgbClr val="FBC911"/>
            </a:solidFill>
          </a:ln>
        </p:spPr>
        <p:txBody>
          <a:bodyPr>
            <a:normAutofit/>
          </a:bodyPr>
          <a:lstStyle/>
          <a:p>
            <a:r>
              <a:rPr lang="en-US" sz="4000" b="1" dirty="0">
                <a:solidFill>
                  <a:schemeClr val="tx1"/>
                </a:solidFill>
              </a:rPr>
              <a:t>Delegation Model</a:t>
            </a:r>
          </a:p>
        </p:txBody>
      </p:sp>
      <p:sp>
        <p:nvSpPr>
          <p:cNvPr id="27651" name="AutoShape 4"/>
          <p:cNvSpPr>
            <a:spLocks noChangeArrowheads="1"/>
          </p:cNvSpPr>
          <p:nvPr/>
        </p:nvSpPr>
        <p:spPr bwMode="auto">
          <a:xfrm>
            <a:off x="2833884" y="2629844"/>
            <a:ext cx="3605016" cy="2631097"/>
          </a:xfrm>
          <a:prstGeom prst="triangle">
            <a:avLst>
              <a:gd name="adj" fmla="val 50000"/>
            </a:avLst>
          </a:prstGeom>
          <a:ln w="38100">
            <a:solidFill>
              <a:srgbClr val="000000"/>
            </a:solidFill>
            <a:miter lim="800000"/>
            <a:headEnd/>
            <a:tailEnd/>
          </a:ln>
        </p:spPr>
        <p:style>
          <a:lnRef idx="0">
            <a:scrgbClr r="0" g="0" b="0"/>
          </a:lnRef>
          <a:fillRef idx="1002">
            <a:schemeClr val="lt2"/>
          </a:fillRef>
          <a:effectRef idx="0">
            <a:scrgbClr r="0" g="0" b="0"/>
          </a:effectRef>
          <a:fontRef idx="major"/>
        </p:style>
        <p:txBody>
          <a:bodyPr wrap="none" anchor="ctr"/>
          <a:lstStyle/>
          <a:p>
            <a:pPr>
              <a:defRPr/>
            </a:pPr>
            <a:endParaRPr lang="en-US"/>
          </a:p>
        </p:txBody>
      </p:sp>
      <p:sp>
        <p:nvSpPr>
          <p:cNvPr id="27654" name="Text Box 6"/>
          <p:cNvSpPr txBox="1">
            <a:spLocks noChangeArrowheads="1"/>
          </p:cNvSpPr>
          <p:nvPr/>
        </p:nvSpPr>
        <p:spPr bwMode="auto">
          <a:xfrm>
            <a:off x="4419600" y="1949843"/>
            <a:ext cx="3200400" cy="769441"/>
          </a:xfrm>
          <a:prstGeom prst="rect">
            <a:avLst/>
          </a:prstGeom>
          <a:noFill/>
          <a:ln w="9525">
            <a:noFill/>
            <a:miter lim="800000"/>
            <a:headEnd/>
            <a:tailEnd/>
          </a:ln>
        </p:spPr>
        <p:txBody>
          <a:bodyPr wrap="square">
            <a:spAutoFit/>
          </a:bodyPr>
          <a:lstStyle/>
          <a:p>
            <a:pPr>
              <a:spcBef>
                <a:spcPct val="50000"/>
              </a:spcBef>
            </a:pPr>
            <a:r>
              <a:rPr lang="en-US" sz="2800" b="1" dirty="0"/>
              <a:t>TASK</a:t>
            </a:r>
            <a:r>
              <a:rPr lang="en-US" sz="2400" dirty="0"/>
              <a:t> </a:t>
            </a:r>
            <a:r>
              <a:rPr lang="en-US" dirty="0"/>
              <a:t> </a:t>
            </a:r>
            <a:r>
              <a:rPr lang="en-US" sz="1600" dirty="0"/>
              <a:t>(How </a:t>
            </a:r>
            <a:r>
              <a:rPr lang="en-US" sz="1600" dirty="0" smtClean="0"/>
              <a:t>complex</a:t>
            </a:r>
            <a:r>
              <a:rPr lang="en-US" sz="1600" dirty="0"/>
              <a:t>)                 	 (How many steps)</a:t>
            </a:r>
          </a:p>
        </p:txBody>
      </p:sp>
      <p:sp>
        <p:nvSpPr>
          <p:cNvPr id="27655" name="Text Box 7"/>
          <p:cNvSpPr txBox="1">
            <a:spLocks noChangeArrowheads="1"/>
          </p:cNvSpPr>
          <p:nvPr/>
        </p:nvSpPr>
        <p:spPr bwMode="auto">
          <a:xfrm>
            <a:off x="6553200" y="5105400"/>
            <a:ext cx="2400300" cy="1375761"/>
          </a:xfrm>
          <a:prstGeom prst="rect">
            <a:avLst/>
          </a:prstGeom>
          <a:noFill/>
          <a:ln w="9525">
            <a:noFill/>
            <a:miter lim="800000"/>
            <a:headEnd/>
            <a:tailEnd/>
          </a:ln>
        </p:spPr>
        <p:txBody>
          <a:bodyPr wrap="square">
            <a:spAutoFit/>
          </a:bodyPr>
          <a:lstStyle/>
          <a:p>
            <a:pPr>
              <a:lnSpc>
                <a:spcPct val="30000"/>
              </a:lnSpc>
              <a:spcBef>
                <a:spcPct val="50000"/>
              </a:spcBef>
            </a:pPr>
            <a:r>
              <a:rPr lang="en-US" sz="2800" b="1" dirty="0"/>
              <a:t>PERSON</a:t>
            </a:r>
            <a:r>
              <a:rPr lang="en-US" sz="2400" b="1" dirty="0"/>
              <a:t> </a:t>
            </a:r>
          </a:p>
          <a:p>
            <a:pPr>
              <a:spcBef>
                <a:spcPct val="50000"/>
              </a:spcBef>
            </a:pPr>
            <a:r>
              <a:rPr lang="en-US" dirty="0"/>
              <a:t> </a:t>
            </a:r>
            <a:r>
              <a:rPr lang="en-US" sz="1600" dirty="0"/>
              <a:t>(How experienced)</a:t>
            </a:r>
          </a:p>
          <a:p>
            <a:pPr>
              <a:spcBef>
                <a:spcPct val="50000"/>
              </a:spcBef>
            </a:pPr>
            <a:r>
              <a:rPr lang="en-US" sz="1600" dirty="0"/>
              <a:t>  (New person)</a:t>
            </a:r>
          </a:p>
          <a:p>
            <a:pPr>
              <a:spcBef>
                <a:spcPct val="50000"/>
              </a:spcBef>
            </a:pPr>
            <a:r>
              <a:rPr lang="en-US" sz="1600" dirty="0"/>
              <a:t>  (Done it before)</a:t>
            </a:r>
          </a:p>
        </p:txBody>
      </p:sp>
      <p:sp>
        <p:nvSpPr>
          <p:cNvPr id="27656" name="Text Box 8"/>
          <p:cNvSpPr txBox="1">
            <a:spLocks noChangeArrowheads="1"/>
          </p:cNvSpPr>
          <p:nvPr/>
        </p:nvSpPr>
        <p:spPr bwMode="auto">
          <a:xfrm>
            <a:off x="189650" y="4875764"/>
            <a:ext cx="3200400" cy="1631216"/>
          </a:xfrm>
          <a:prstGeom prst="rect">
            <a:avLst/>
          </a:prstGeom>
          <a:noFill/>
          <a:ln w="9525">
            <a:noFill/>
            <a:miter lim="800000"/>
            <a:headEnd/>
            <a:tailEnd/>
          </a:ln>
        </p:spPr>
        <p:txBody>
          <a:bodyPr>
            <a:spAutoFit/>
          </a:bodyPr>
          <a:lstStyle/>
          <a:p>
            <a:pPr>
              <a:spcBef>
                <a:spcPct val="50000"/>
              </a:spcBef>
            </a:pPr>
            <a:r>
              <a:rPr lang="en-US" sz="2800" b="1" dirty="0"/>
              <a:t>IMPORTANCE</a:t>
            </a:r>
          </a:p>
          <a:p>
            <a:pPr>
              <a:spcBef>
                <a:spcPct val="50000"/>
              </a:spcBef>
            </a:pPr>
            <a:r>
              <a:rPr lang="en-US" sz="1600" dirty="0"/>
              <a:t>(Consequences)</a:t>
            </a:r>
          </a:p>
          <a:p>
            <a:pPr>
              <a:spcBef>
                <a:spcPct val="50000"/>
              </a:spcBef>
            </a:pPr>
            <a:r>
              <a:rPr lang="en-US" sz="1600" dirty="0"/>
              <a:t>(Whose Project)</a:t>
            </a:r>
          </a:p>
          <a:p>
            <a:pPr>
              <a:spcBef>
                <a:spcPct val="50000"/>
              </a:spcBef>
            </a:pPr>
            <a:r>
              <a:rPr lang="en-US" sz="1600" dirty="0"/>
              <a:t>(High/Medium/Low)</a:t>
            </a:r>
          </a:p>
        </p:txBody>
      </p:sp>
      <p:sp>
        <p:nvSpPr>
          <p:cNvPr id="7" name="TextBox 6"/>
          <p:cNvSpPr txBox="1"/>
          <p:nvPr/>
        </p:nvSpPr>
        <p:spPr>
          <a:xfrm>
            <a:off x="659440" y="2544275"/>
            <a:ext cx="1804150" cy="954107"/>
          </a:xfrm>
          <a:prstGeom prst="rect">
            <a:avLst/>
          </a:prstGeom>
          <a:gradFill>
            <a:gsLst>
              <a:gs pos="0">
                <a:schemeClr val="bg1">
                  <a:lumMod val="95000"/>
                </a:schemeClr>
              </a:gs>
              <a:gs pos="100000">
                <a:schemeClr val="lt2">
                  <a:shade val="30000"/>
                  <a:satMod val="200000"/>
                </a:schemeClr>
              </a:gs>
            </a:gsLst>
          </a:gradFill>
        </p:spPr>
        <p:style>
          <a:lnRef idx="0">
            <a:scrgbClr r="0" g="0" b="0"/>
          </a:lnRef>
          <a:fillRef idx="1003">
            <a:schemeClr val="lt2"/>
          </a:fillRef>
          <a:effectRef idx="0">
            <a:scrgbClr r="0" g="0" b="0"/>
          </a:effectRef>
          <a:fontRef idx="major"/>
        </p:style>
        <p:txBody>
          <a:bodyPr wrap="square">
            <a:spAutoFit/>
          </a:bodyPr>
          <a:lstStyle/>
          <a:p>
            <a:pPr>
              <a:defRPr/>
            </a:pPr>
            <a:r>
              <a:rPr lang="en-US" sz="2800" dirty="0" smtClean="0"/>
              <a:t>Trust with</a:t>
            </a:r>
          </a:p>
          <a:p>
            <a:pPr>
              <a:defRPr/>
            </a:pPr>
            <a:r>
              <a:rPr lang="en-US" sz="2800" dirty="0" smtClean="0"/>
              <a:t> </a:t>
            </a:r>
            <a:r>
              <a:rPr lang="en-US" sz="2800" dirty="0"/>
              <a:t>analysis</a:t>
            </a:r>
          </a:p>
        </p:txBody>
      </p:sp>
      <p:pic>
        <p:nvPicPr>
          <p:cNvPr id="9" name="Picture 4" descr="http://ts3.mm.bing.net/images/thumbnail.aspx?q=510299607610&amp;id=f5869a9cd8c36c6339772b431ae78979&amp;url=http%3a%2f%2fblog.rozee.pk%2fwp-content%2fuploads%2f2010%2f05%2fleadership-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94" y="190396"/>
            <a:ext cx="2857500" cy="2143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12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nvSpPr>
        <p:spPr bwMode="auto">
          <a:xfrm>
            <a:off x="497393" y="3307582"/>
            <a:ext cx="8382000" cy="2846933"/>
          </a:xfrm>
          <a:prstGeom prst="rect">
            <a:avLst/>
          </a:prstGeom>
          <a:noFill/>
          <a:ln w="9525">
            <a:noFill/>
            <a:miter lim="800000"/>
            <a:headEnd/>
            <a:tailEnd/>
          </a:ln>
        </p:spPr>
        <p:txBody>
          <a:bodyPr wrap="square">
            <a:spAutoFit/>
          </a:bodyPr>
          <a:lstStyle/>
          <a:p>
            <a:pPr marL="457200" indent="-457200">
              <a:buFont typeface="+mj-lt"/>
              <a:buAutoNum type="arabicPeriod"/>
            </a:pPr>
            <a:r>
              <a:rPr lang="en-US" sz="2400" dirty="0" smtClean="0"/>
              <a:t>Wait to be told. or Do exactly what I say. or Follow these </a:t>
            </a:r>
          </a:p>
          <a:p>
            <a:r>
              <a:rPr lang="en-US" sz="2400" dirty="0" smtClean="0"/>
              <a:t>     instructions precisely.  ****</a:t>
            </a:r>
          </a:p>
          <a:p>
            <a:r>
              <a:rPr lang="en-US" sz="1200" dirty="0" smtClean="0"/>
              <a:t> </a:t>
            </a:r>
          </a:p>
          <a:p>
            <a:r>
              <a:rPr lang="en-US" sz="2400" dirty="0" smtClean="0"/>
              <a:t>2.  Look into this and tell me the situation. I'll decide. </a:t>
            </a:r>
          </a:p>
          <a:p>
            <a:r>
              <a:rPr lang="en-US" sz="1200" dirty="0" smtClean="0"/>
              <a:t> </a:t>
            </a:r>
          </a:p>
          <a:p>
            <a:pPr marL="457200" indent="-457200">
              <a:buAutoNum type="arabicPeriod" startAt="3"/>
            </a:pPr>
            <a:r>
              <a:rPr lang="en-US" sz="2400" dirty="0" smtClean="0"/>
              <a:t>Look into this and tell me the situation. We'll decide</a:t>
            </a:r>
          </a:p>
          <a:p>
            <a:r>
              <a:rPr lang="en-US" sz="2400" dirty="0"/>
              <a:t> </a:t>
            </a:r>
            <a:r>
              <a:rPr lang="en-US" sz="2400" dirty="0" smtClean="0"/>
              <a:t>    together.</a:t>
            </a:r>
          </a:p>
          <a:p>
            <a:r>
              <a:rPr lang="en-US" sz="1400" dirty="0" smtClean="0"/>
              <a:t> </a:t>
            </a:r>
          </a:p>
          <a:p>
            <a:pPr marL="342900" indent="-342900">
              <a:spcBef>
                <a:spcPct val="50000"/>
              </a:spcBef>
              <a:buFontTx/>
              <a:buAutoNum type="arabicPeriod"/>
            </a:pPr>
            <a:endParaRPr lang="en-US" sz="1400" dirty="0"/>
          </a:p>
        </p:txBody>
      </p:sp>
      <p:sp>
        <p:nvSpPr>
          <p:cNvPr id="5" name="Rectangle 2"/>
          <p:cNvSpPr txBox="1">
            <a:spLocks noChangeArrowheads="1"/>
          </p:cNvSpPr>
          <p:nvPr/>
        </p:nvSpPr>
        <p:spPr>
          <a:xfrm>
            <a:off x="4038600" y="609600"/>
            <a:ext cx="4572000" cy="1143000"/>
          </a:xfrm>
          <a:prstGeom prst="rect">
            <a:avLst/>
          </a:prstGeom>
          <a:noFill/>
          <a:ln w="53975">
            <a:solidFill>
              <a:srgbClr val="FBC91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Setting</a:t>
            </a:r>
            <a:r>
              <a:rPr lang="en-US" sz="4000" dirty="0" smtClean="0"/>
              <a:t> </a:t>
            </a:r>
            <a:r>
              <a:rPr lang="en-US" sz="4000" b="1" dirty="0" smtClean="0"/>
              <a:t>Expectations</a:t>
            </a:r>
            <a:endParaRPr lang="en-US" sz="4000" b="1" dirty="0"/>
          </a:p>
        </p:txBody>
      </p:sp>
      <p:pic>
        <p:nvPicPr>
          <p:cNvPr id="10242" name="Picture 2" descr="http://ts3.mm.bing.net/images/thumbnail.aspx?q=678250682022&amp;id=469dcf6f048e3550a4b07740eb9d0e2f&amp;url=http%3a%2f%2fwww.tylerandmimiford.com%2fwp-content%2fuploads%2f2010%2f05%2fnetwork_marketing_success_expectations_vem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51" y="228599"/>
            <a:ext cx="3349625" cy="25122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203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nvSpPr>
        <p:spPr bwMode="auto">
          <a:xfrm>
            <a:off x="533400" y="2906420"/>
            <a:ext cx="8382000" cy="3585597"/>
          </a:xfrm>
          <a:prstGeom prst="rect">
            <a:avLst/>
          </a:prstGeom>
          <a:noFill/>
          <a:ln w="9525">
            <a:noFill/>
            <a:miter lim="800000"/>
            <a:headEnd/>
            <a:tailEnd/>
          </a:ln>
        </p:spPr>
        <p:txBody>
          <a:bodyPr wrap="square">
            <a:spAutoFit/>
          </a:bodyPr>
          <a:lstStyle/>
          <a:p>
            <a:r>
              <a:rPr lang="en-US" sz="1400" dirty="0" smtClean="0"/>
              <a:t> </a:t>
            </a:r>
          </a:p>
          <a:p>
            <a:pPr marL="457200" indent="-457200">
              <a:buAutoNum type="arabicPeriod" startAt="4"/>
            </a:pPr>
            <a:r>
              <a:rPr lang="en-US" sz="2400" dirty="0"/>
              <a:t>Tell me the situation and what help you need from me in</a:t>
            </a:r>
          </a:p>
          <a:p>
            <a:r>
              <a:rPr lang="en-US" sz="2400" dirty="0"/>
              <a:t>       assessing and handling it. Then we'll decide.</a:t>
            </a:r>
          </a:p>
          <a:p>
            <a:r>
              <a:rPr lang="en-US" sz="1200" dirty="0"/>
              <a:t> </a:t>
            </a:r>
          </a:p>
          <a:p>
            <a:pPr marL="457200" indent="-457200">
              <a:buAutoNum type="arabicPeriod" startAt="5"/>
            </a:pPr>
            <a:r>
              <a:rPr lang="en-US" sz="2400" dirty="0" smtClean="0"/>
              <a:t>Give </a:t>
            </a:r>
            <a:r>
              <a:rPr lang="en-US" sz="2400" dirty="0"/>
              <a:t>me your analysis of the situation (reasons, options, </a:t>
            </a:r>
            <a:r>
              <a:rPr lang="en-US" sz="2400" dirty="0" smtClean="0"/>
              <a:t>pros and </a:t>
            </a:r>
            <a:r>
              <a:rPr lang="en-US" sz="2400" dirty="0"/>
              <a:t>cons) and recommendation. I'll let you know whether </a:t>
            </a:r>
            <a:r>
              <a:rPr lang="en-US" sz="2400" dirty="0" smtClean="0"/>
              <a:t>you can </a:t>
            </a:r>
            <a:r>
              <a:rPr lang="en-US" sz="2400" dirty="0"/>
              <a:t>go ahead.</a:t>
            </a:r>
          </a:p>
          <a:p>
            <a:r>
              <a:rPr lang="en-US" sz="1200" dirty="0"/>
              <a:t> </a:t>
            </a:r>
          </a:p>
          <a:p>
            <a:pPr marL="457200" indent="-457200">
              <a:buAutoNum type="arabicPeriod" startAt="6"/>
            </a:pPr>
            <a:r>
              <a:rPr lang="en-US" sz="2400" dirty="0" smtClean="0"/>
              <a:t>Decide </a:t>
            </a:r>
            <a:r>
              <a:rPr lang="en-US" sz="2400" dirty="0"/>
              <a:t>and let me know your decision, and wait for my </a:t>
            </a:r>
            <a:r>
              <a:rPr lang="en-US" sz="2400" dirty="0" smtClean="0"/>
              <a:t>go-ahead </a:t>
            </a:r>
            <a:r>
              <a:rPr lang="en-US" sz="2400" dirty="0"/>
              <a:t>before proceeding.</a:t>
            </a:r>
          </a:p>
          <a:p>
            <a:pPr marL="342900" indent="-342900">
              <a:spcBef>
                <a:spcPct val="50000"/>
              </a:spcBef>
              <a:buFontTx/>
              <a:buAutoNum type="arabicPeriod"/>
            </a:pPr>
            <a:endParaRPr lang="en-US" sz="1400" dirty="0"/>
          </a:p>
        </p:txBody>
      </p:sp>
      <p:sp>
        <p:nvSpPr>
          <p:cNvPr id="5" name="Rectangle 2"/>
          <p:cNvSpPr txBox="1">
            <a:spLocks noChangeArrowheads="1"/>
          </p:cNvSpPr>
          <p:nvPr/>
        </p:nvSpPr>
        <p:spPr>
          <a:xfrm>
            <a:off x="4038600" y="609600"/>
            <a:ext cx="4572000" cy="1143000"/>
          </a:xfrm>
          <a:prstGeom prst="rect">
            <a:avLst/>
          </a:prstGeom>
          <a:noFill/>
          <a:ln w="53975">
            <a:solidFill>
              <a:srgbClr val="FBC91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Setting</a:t>
            </a:r>
            <a:r>
              <a:rPr lang="en-US" sz="4000" dirty="0" smtClean="0"/>
              <a:t> </a:t>
            </a:r>
            <a:r>
              <a:rPr lang="en-US" sz="4000" b="1" dirty="0" smtClean="0"/>
              <a:t>Expectations</a:t>
            </a:r>
            <a:endParaRPr lang="en-US" sz="4000" b="1" dirty="0"/>
          </a:p>
        </p:txBody>
      </p:sp>
      <p:pic>
        <p:nvPicPr>
          <p:cNvPr id="10242" name="Picture 2" descr="http://ts3.mm.bing.net/images/thumbnail.aspx?q=678250682022&amp;id=469dcf6f048e3550a4b07740eb9d0e2f&amp;url=http%3a%2f%2fwww.tylerandmimiford.com%2fwp-content%2fuploads%2f2010%2f05%2fnetwork_marketing_success_expectations_vem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51" y="228599"/>
            <a:ext cx="3349625" cy="25122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96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z="4000" smtClean="0"/>
              <a:t>Why Do We Need </a:t>
            </a:r>
            <a:br>
              <a:rPr lang="en-US" sz="4000" smtClean="0"/>
            </a:br>
            <a:r>
              <a:rPr lang="en-US" sz="4000" smtClean="0"/>
              <a:t>Progressive Discipline?</a:t>
            </a:r>
          </a:p>
        </p:txBody>
      </p:sp>
      <p:sp>
        <p:nvSpPr>
          <p:cNvPr id="80899" name="Rectangle 3"/>
          <p:cNvSpPr>
            <a:spLocks noGrp="1" noChangeArrowheads="1"/>
          </p:cNvSpPr>
          <p:nvPr>
            <p:ph type="body" idx="1"/>
          </p:nvPr>
        </p:nvSpPr>
        <p:spPr/>
        <p:txBody>
          <a:bodyPr/>
          <a:lstStyle/>
          <a:p>
            <a:pPr eaLnBrk="1" hangingPunct="1">
              <a:defRPr/>
            </a:pPr>
            <a:r>
              <a:rPr lang="en-US" dirty="0" smtClean="0"/>
              <a:t>To shape and improve employee performance toward achieving organizational objectives</a:t>
            </a:r>
          </a:p>
          <a:p>
            <a:pPr eaLnBrk="1" hangingPunct="1">
              <a:defRPr/>
            </a:pPr>
            <a:endParaRPr lang="en-US" dirty="0" smtClean="0"/>
          </a:p>
          <a:p>
            <a:pPr eaLnBrk="1" hangingPunct="1">
              <a:defRPr/>
            </a:pPr>
            <a:r>
              <a:rPr lang="en-US" dirty="0" smtClean="0"/>
              <a:t>To hold employees accountable</a:t>
            </a:r>
          </a:p>
          <a:p>
            <a:pPr eaLnBrk="1" hangingPunct="1">
              <a:defRPr/>
            </a:pPr>
            <a:endParaRPr lang="en-US" dirty="0" smtClean="0"/>
          </a:p>
          <a:p>
            <a:pPr eaLnBrk="1" hangingPunct="1">
              <a:defRPr/>
            </a:pPr>
            <a:r>
              <a:rPr lang="en-US" dirty="0" smtClean="0"/>
              <a:t>To treat employees fairly</a:t>
            </a:r>
          </a:p>
          <a:p>
            <a:pPr eaLnBrk="1" hangingPunct="1">
              <a:defRPr/>
            </a:pPr>
            <a:endParaRPr lang="en-US" dirty="0" smtClean="0"/>
          </a:p>
        </p:txBody>
      </p:sp>
      <p:pic>
        <p:nvPicPr>
          <p:cNvPr id="8196" name="Picture 4" descr="C:\Program Files\Microsoft Office\MEDIA\CAGCAT10\j0293844.wmf"/>
          <p:cNvPicPr>
            <a:picLocks noChangeAspect="1" noChangeArrowheads="1"/>
          </p:cNvPicPr>
          <p:nvPr/>
        </p:nvPicPr>
        <p:blipFill>
          <a:blip r:embed="rId3"/>
          <a:srcRect/>
          <a:stretch>
            <a:fillRect/>
          </a:stretch>
        </p:blipFill>
        <p:spPr bwMode="auto">
          <a:xfrm>
            <a:off x="6879199" y="1392110"/>
            <a:ext cx="1738274" cy="1827886"/>
          </a:xfrm>
          <a:prstGeom prst="rect">
            <a:avLst/>
          </a:prstGeom>
          <a:noFill/>
        </p:spPr>
      </p:pic>
      <p:pic>
        <p:nvPicPr>
          <p:cNvPr id="8198" name="Picture 6" descr="C:\Documents and Settings\powelsonk\My Documents\My Pictures\Microsoft Clip Organizer\bs00717_.wmf"/>
          <p:cNvPicPr>
            <a:picLocks noChangeAspect="1" noChangeArrowheads="1"/>
          </p:cNvPicPr>
          <p:nvPr/>
        </p:nvPicPr>
        <p:blipFill>
          <a:blip r:embed="rId4"/>
          <a:srcRect/>
          <a:stretch>
            <a:fillRect/>
          </a:stretch>
        </p:blipFill>
        <p:spPr bwMode="auto">
          <a:xfrm>
            <a:off x="7170820" y="3716988"/>
            <a:ext cx="1973180" cy="1750130"/>
          </a:xfrm>
          <a:prstGeom prst="rect">
            <a:avLst/>
          </a:prstGeom>
          <a:noFill/>
        </p:spPr>
      </p:pic>
      <p:sp>
        <p:nvSpPr>
          <p:cNvPr id="7" name="Vertical Scroll 6"/>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ahoma"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dissolve">
                                      <p:cBhvr>
                                        <p:cTn id="10" dur="500"/>
                                        <p:tgtEl>
                                          <p:spTgt spid="819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par>
                          <p:cTn id="15" fill="hold">
                            <p:stCondLst>
                              <p:cond delay="0"/>
                            </p:stCondLst>
                            <p:childTnLst>
                              <p:par>
                                <p:cTn id="16" presetID="26" presetClass="emph" presetSubtype="0" fill="hold" nodeType="afterEffect">
                                  <p:stCondLst>
                                    <p:cond delay="0"/>
                                  </p:stCondLst>
                                  <p:childTnLst>
                                    <p:animEffect transition="out" filter="fade">
                                      <p:cBhvr>
                                        <p:cTn id="17" dur="500" tmFilter="0, 0; .2, .5; .8, .5; 1, 0"/>
                                        <p:tgtEl>
                                          <p:spTgt spid="8196"/>
                                        </p:tgtEl>
                                      </p:cBhvr>
                                    </p:animEffect>
                                    <p:animScale>
                                      <p:cBhvr>
                                        <p:cTn id="18" dur="250" autoRev="1" fill="hold"/>
                                        <p:tgtEl>
                                          <p:spTgt spid="8196"/>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899">
                                            <p:txEl>
                                              <p:pRg st="4" end="4"/>
                                            </p:txEl>
                                          </p:spTgt>
                                        </p:tgtEl>
                                        <p:attrNameLst>
                                          <p:attrName>style.visibility</p:attrName>
                                        </p:attrNameLst>
                                      </p:cBhvr>
                                      <p:to>
                                        <p:strVal val="visible"/>
                                      </p:to>
                                    </p:set>
                                  </p:childTnLst>
                                </p:cTn>
                              </p:par>
                            </p:childTnLst>
                          </p:cTn>
                        </p:par>
                        <p:par>
                          <p:cTn id="23" fill="hold">
                            <p:stCondLst>
                              <p:cond delay="0"/>
                            </p:stCondLst>
                            <p:childTnLst>
                              <p:par>
                                <p:cTn id="24" presetID="9" presetClass="entr" presetSubtype="0" fill="hold" nodeType="afterEffect">
                                  <p:stCondLst>
                                    <p:cond delay="0"/>
                                  </p:stCondLst>
                                  <p:childTnLst>
                                    <p:set>
                                      <p:cBhvr>
                                        <p:cTn id="25" dur="1" fill="hold">
                                          <p:stCondLst>
                                            <p:cond delay="0"/>
                                          </p:stCondLst>
                                        </p:cTn>
                                        <p:tgtEl>
                                          <p:spTgt spid="8198"/>
                                        </p:tgtEl>
                                        <p:attrNameLst>
                                          <p:attrName>style.visibility</p:attrName>
                                        </p:attrNameLst>
                                      </p:cBhvr>
                                      <p:to>
                                        <p:strVal val="visible"/>
                                      </p:to>
                                    </p:set>
                                    <p:animEffect transition="in" filter="dissolve">
                                      <p:cBhvr>
                                        <p:cTn id="26"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mtClean="0"/>
              <a:t>5 Key Areas</a:t>
            </a:r>
          </a:p>
        </p:txBody>
      </p:sp>
      <p:sp>
        <p:nvSpPr>
          <p:cNvPr id="82947" name="Rectangle 3"/>
          <p:cNvSpPr>
            <a:spLocks noGrp="1" noChangeArrowheads="1"/>
          </p:cNvSpPr>
          <p:nvPr>
            <p:ph type="body" idx="1"/>
          </p:nvPr>
        </p:nvSpPr>
        <p:spPr/>
        <p:txBody>
          <a:bodyPr/>
          <a:lstStyle/>
          <a:p>
            <a:pPr eaLnBrk="1" hangingPunct="1">
              <a:spcAft>
                <a:spcPct val="25000"/>
              </a:spcAft>
              <a:defRPr/>
            </a:pPr>
            <a:r>
              <a:rPr lang="en-US" dirty="0" smtClean="0"/>
              <a:t>Expectations:  </a:t>
            </a:r>
          </a:p>
          <a:p>
            <a:pPr eaLnBrk="1" hangingPunct="1">
              <a:spcAft>
                <a:spcPct val="25000"/>
              </a:spcAft>
              <a:defRPr/>
            </a:pPr>
            <a:r>
              <a:rPr lang="en-US" dirty="0" smtClean="0"/>
              <a:t>Documentation:  </a:t>
            </a:r>
          </a:p>
          <a:p>
            <a:pPr eaLnBrk="1" hangingPunct="1">
              <a:spcAft>
                <a:spcPct val="25000"/>
              </a:spcAft>
              <a:defRPr/>
            </a:pPr>
            <a:r>
              <a:rPr lang="en-US" dirty="0" smtClean="0"/>
              <a:t>Fair Warning:  </a:t>
            </a:r>
          </a:p>
          <a:p>
            <a:pPr eaLnBrk="1" hangingPunct="1">
              <a:spcAft>
                <a:spcPct val="25000"/>
              </a:spcAft>
              <a:defRPr/>
            </a:pPr>
            <a:r>
              <a:rPr lang="en-US" dirty="0" smtClean="0"/>
              <a:t>Problem-Solving:  </a:t>
            </a:r>
          </a:p>
          <a:p>
            <a:pPr eaLnBrk="1" hangingPunct="1">
              <a:spcAft>
                <a:spcPct val="25000"/>
              </a:spcAft>
              <a:defRPr/>
            </a:pPr>
            <a:r>
              <a:rPr lang="en-US" dirty="0" smtClean="0"/>
              <a:t>Fairness:</a:t>
            </a:r>
          </a:p>
        </p:txBody>
      </p:sp>
      <p:pic>
        <p:nvPicPr>
          <p:cNvPr id="9220" name="Picture 4" descr="C:\Documents and Settings\powelsonk\My Documents\My Pictures\Microsoft Clip Organizer\bs00717_.wmf"/>
          <p:cNvPicPr>
            <a:picLocks noChangeAspect="1" noChangeArrowheads="1"/>
          </p:cNvPicPr>
          <p:nvPr/>
        </p:nvPicPr>
        <p:blipFill>
          <a:blip r:embed="rId3"/>
          <a:srcRect/>
          <a:stretch>
            <a:fillRect/>
          </a:stretch>
        </p:blipFill>
        <p:spPr bwMode="auto">
          <a:xfrm>
            <a:off x="2951746" y="4314731"/>
            <a:ext cx="770024" cy="682980"/>
          </a:xfrm>
          <a:prstGeom prst="rect">
            <a:avLst/>
          </a:prstGeom>
          <a:noFill/>
        </p:spPr>
      </p:pic>
      <p:pic>
        <p:nvPicPr>
          <p:cNvPr id="9221" name="Picture 5" descr="C:\WINDOWS\pchealth\helpctr\System\images\warning.gif"/>
          <p:cNvPicPr>
            <a:picLocks noChangeAspect="1" noChangeArrowheads="1"/>
          </p:cNvPicPr>
          <p:nvPr/>
        </p:nvPicPr>
        <p:blipFill>
          <a:blip r:embed="rId4"/>
          <a:srcRect/>
          <a:stretch>
            <a:fillRect/>
          </a:stretch>
        </p:blipFill>
        <p:spPr bwMode="auto">
          <a:xfrm>
            <a:off x="3553325" y="3108156"/>
            <a:ext cx="465221" cy="465221"/>
          </a:xfrm>
          <a:prstGeom prst="rect">
            <a:avLst/>
          </a:prstGeom>
          <a:noFill/>
        </p:spPr>
      </p:pic>
      <p:sp>
        <p:nvSpPr>
          <p:cNvPr id="9222" name="Documents"/>
          <p:cNvSpPr>
            <a:spLocks noEditPoints="1" noChangeArrowheads="1"/>
          </p:cNvSpPr>
          <p:nvPr/>
        </p:nvSpPr>
        <p:spPr bwMode="auto">
          <a:xfrm>
            <a:off x="3970421" y="2422358"/>
            <a:ext cx="320842" cy="457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9223" name="Picture 7" descr="C:\Documents and Settings\powelsonk\My Documents\My Pictures\Microsoft Clip Organizer\j0078622.wmf"/>
          <p:cNvPicPr>
            <a:picLocks noChangeAspect="1" noChangeArrowheads="1"/>
          </p:cNvPicPr>
          <p:nvPr/>
        </p:nvPicPr>
        <p:blipFill>
          <a:blip r:embed="rId5">
            <a:duotone>
              <a:prstClr val="black"/>
              <a:schemeClr val="tx2">
                <a:tint val="45000"/>
                <a:satMod val="400000"/>
              </a:schemeClr>
            </a:duotone>
            <a:lum bright="92000"/>
          </a:blip>
          <a:srcRect/>
          <a:stretch>
            <a:fillRect/>
          </a:stretch>
        </p:blipFill>
        <p:spPr bwMode="auto">
          <a:xfrm>
            <a:off x="4195010" y="3559084"/>
            <a:ext cx="401054" cy="862780"/>
          </a:xfrm>
          <a:prstGeom prst="rect">
            <a:avLst/>
          </a:prstGeom>
          <a:noFill/>
        </p:spPr>
      </p:pic>
      <p:pic>
        <p:nvPicPr>
          <p:cNvPr id="9224" name="Picture 8" descr="C:\Documents and Settings\powelsonk\My Documents\My Pictures\Microsoft Clip Organizer\j0293474.wmf"/>
          <p:cNvPicPr>
            <a:picLocks noChangeAspect="1" noChangeArrowheads="1"/>
          </p:cNvPicPr>
          <p:nvPr/>
        </p:nvPicPr>
        <p:blipFill>
          <a:blip r:embed="rId6"/>
          <a:srcRect/>
          <a:stretch>
            <a:fillRect/>
          </a:stretch>
        </p:blipFill>
        <p:spPr bwMode="auto">
          <a:xfrm flipH="1">
            <a:off x="3641560" y="1520477"/>
            <a:ext cx="1251282" cy="688838"/>
          </a:xfrm>
          <a:prstGeom prst="rect">
            <a:avLst/>
          </a:prstGeom>
          <a:noFill/>
        </p:spPr>
      </p:pic>
      <p:sp>
        <p:nvSpPr>
          <p:cNvPr id="9" name="Vertical Scroll 8"/>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ahoma"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32" fill="hold" nodeType="after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diamond(out)">
                                      <p:cBhvr>
                                        <p:cTn id="12" dur="500"/>
                                        <p:tgtEl>
                                          <p:spTgt spid="92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 calcmode="lin" valueType="num">
                                      <p:cBhvr additive="base">
                                        <p:cTn id="17"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8" presetClass="entr" presetSubtype="32" fill="hold" grpId="0" nodeType="after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diamond(out)">
                                      <p:cBhvr>
                                        <p:cTn id="22" dur="500"/>
                                        <p:tgtEl>
                                          <p:spTgt spid="92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2947">
                                            <p:txEl>
                                              <p:pRg st="2" end="2"/>
                                            </p:txEl>
                                          </p:spTgt>
                                        </p:tgtEl>
                                        <p:attrNameLst>
                                          <p:attrName>style.visibility</p:attrName>
                                        </p:attrNameLst>
                                      </p:cBhvr>
                                      <p:to>
                                        <p:strVal val="visible"/>
                                      </p:to>
                                    </p:set>
                                    <p:anim calcmode="lin" valueType="num">
                                      <p:cBhvr additive="base">
                                        <p:cTn id="27"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8" presetClass="entr" presetSubtype="32" fill="hold" nodeType="afterEffect">
                                  <p:stCondLst>
                                    <p:cond delay="0"/>
                                  </p:stCondLst>
                                  <p:childTnLst>
                                    <p:set>
                                      <p:cBhvr>
                                        <p:cTn id="31" dur="1" fill="hold">
                                          <p:stCondLst>
                                            <p:cond delay="0"/>
                                          </p:stCondLst>
                                        </p:cTn>
                                        <p:tgtEl>
                                          <p:spTgt spid="9221"/>
                                        </p:tgtEl>
                                        <p:attrNameLst>
                                          <p:attrName>style.visibility</p:attrName>
                                        </p:attrNameLst>
                                      </p:cBhvr>
                                      <p:to>
                                        <p:strVal val="visible"/>
                                      </p:to>
                                    </p:set>
                                    <p:animEffect transition="in" filter="diamond(out)">
                                      <p:cBhvr>
                                        <p:cTn id="32" dur="500"/>
                                        <p:tgtEl>
                                          <p:spTgt spid="922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947">
                                            <p:txEl>
                                              <p:pRg st="3" end="3"/>
                                            </p:txEl>
                                          </p:spTgt>
                                        </p:tgtEl>
                                        <p:attrNameLst>
                                          <p:attrName>style.visibility</p:attrName>
                                        </p:attrNameLst>
                                      </p:cBhvr>
                                      <p:to>
                                        <p:strVal val="visible"/>
                                      </p:to>
                                    </p:set>
                                    <p:anim calcmode="lin" valueType="num">
                                      <p:cBhvr additive="base">
                                        <p:cTn id="37"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8" presetClass="entr" presetSubtype="32" fill="hold" nodeType="afterEffect">
                                  <p:stCondLst>
                                    <p:cond delay="0"/>
                                  </p:stCondLst>
                                  <p:childTnLst>
                                    <p:set>
                                      <p:cBhvr>
                                        <p:cTn id="41" dur="1" fill="hold">
                                          <p:stCondLst>
                                            <p:cond delay="0"/>
                                          </p:stCondLst>
                                        </p:cTn>
                                        <p:tgtEl>
                                          <p:spTgt spid="9223"/>
                                        </p:tgtEl>
                                        <p:attrNameLst>
                                          <p:attrName>style.visibility</p:attrName>
                                        </p:attrNameLst>
                                      </p:cBhvr>
                                      <p:to>
                                        <p:strVal val="visible"/>
                                      </p:to>
                                    </p:set>
                                    <p:animEffect transition="in" filter="diamond(out)">
                                      <p:cBhvr>
                                        <p:cTn id="42" dur="500"/>
                                        <p:tgtEl>
                                          <p:spTgt spid="922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2947">
                                            <p:txEl>
                                              <p:pRg st="4" end="4"/>
                                            </p:txEl>
                                          </p:spTgt>
                                        </p:tgtEl>
                                        <p:attrNameLst>
                                          <p:attrName>style.visibility</p:attrName>
                                        </p:attrNameLst>
                                      </p:cBhvr>
                                      <p:to>
                                        <p:strVal val="visible"/>
                                      </p:to>
                                    </p:set>
                                    <p:anim calcmode="lin" valueType="num">
                                      <p:cBhvr additive="base">
                                        <p:cTn id="47" dur="500" fill="hold"/>
                                        <p:tgtEl>
                                          <p:spTgt spid="82947">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82947">
                                            <p:txEl>
                                              <p:pRg st="4" end="4"/>
                                            </p:txEl>
                                          </p:spTgt>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8" presetClass="entr" presetSubtype="32" fill="hold" nodeType="afterEffect">
                                  <p:stCondLst>
                                    <p:cond delay="0"/>
                                  </p:stCondLst>
                                  <p:childTnLst>
                                    <p:set>
                                      <p:cBhvr>
                                        <p:cTn id="51" dur="1" fill="hold">
                                          <p:stCondLst>
                                            <p:cond delay="0"/>
                                          </p:stCondLst>
                                        </p:cTn>
                                        <p:tgtEl>
                                          <p:spTgt spid="9220"/>
                                        </p:tgtEl>
                                        <p:attrNameLst>
                                          <p:attrName>style.visibility</p:attrName>
                                        </p:attrNameLst>
                                      </p:cBhvr>
                                      <p:to>
                                        <p:strVal val="visible"/>
                                      </p:to>
                                    </p:set>
                                    <p:animEffect transition="in" filter="diamond(out)">
                                      <p:cBhvr>
                                        <p:cTn id="5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p:bldP spid="92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z="4000" smtClean="0"/>
              <a:t>Foundations of </a:t>
            </a:r>
            <a:br>
              <a:rPr lang="en-US" sz="4000" smtClean="0"/>
            </a:br>
            <a:r>
              <a:rPr lang="en-US" sz="4000" smtClean="0"/>
              <a:t>Progressive Discipline</a:t>
            </a:r>
          </a:p>
        </p:txBody>
      </p:sp>
      <p:sp>
        <p:nvSpPr>
          <p:cNvPr id="83971" name="Rectangle 3"/>
          <p:cNvSpPr>
            <a:spLocks noGrp="1" noChangeArrowheads="1"/>
          </p:cNvSpPr>
          <p:nvPr>
            <p:ph type="body" idx="1"/>
          </p:nvPr>
        </p:nvSpPr>
        <p:spPr/>
        <p:txBody>
          <a:bodyPr/>
          <a:lstStyle/>
          <a:p>
            <a:pPr eaLnBrk="1" hangingPunct="1">
              <a:lnSpc>
                <a:spcPct val="90000"/>
              </a:lnSpc>
              <a:defRPr/>
            </a:pPr>
            <a:r>
              <a:rPr lang="en-US" dirty="0" smtClean="0"/>
              <a:t>Performance Expectations</a:t>
            </a:r>
          </a:p>
          <a:p>
            <a:pPr eaLnBrk="1" hangingPunct="1">
              <a:lnSpc>
                <a:spcPct val="90000"/>
              </a:lnSpc>
              <a:defRPr/>
            </a:pPr>
            <a:endParaRPr lang="en-US" dirty="0" smtClean="0"/>
          </a:p>
          <a:p>
            <a:pPr eaLnBrk="1" hangingPunct="1">
              <a:lnSpc>
                <a:spcPct val="90000"/>
              </a:lnSpc>
              <a:defRPr/>
            </a:pPr>
            <a:r>
              <a:rPr lang="en-US" dirty="0" smtClean="0"/>
              <a:t>Performance Monitoring and Documentation</a:t>
            </a:r>
          </a:p>
          <a:p>
            <a:pPr eaLnBrk="1" hangingPunct="1">
              <a:lnSpc>
                <a:spcPct val="90000"/>
              </a:lnSpc>
              <a:defRPr/>
            </a:pPr>
            <a:endParaRPr lang="en-US" dirty="0" smtClean="0"/>
          </a:p>
          <a:p>
            <a:pPr eaLnBrk="1" hangingPunct="1">
              <a:lnSpc>
                <a:spcPct val="90000"/>
              </a:lnSpc>
              <a:defRPr/>
            </a:pPr>
            <a:r>
              <a:rPr lang="en-US" dirty="0" smtClean="0"/>
              <a:t>Performance Feedback</a:t>
            </a:r>
          </a:p>
          <a:p>
            <a:pPr eaLnBrk="1" hangingPunct="1">
              <a:lnSpc>
                <a:spcPct val="90000"/>
              </a:lnSpc>
              <a:defRPr/>
            </a:pPr>
            <a:endParaRPr lang="en-US" dirty="0" smtClean="0"/>
          </a:p>
        </p:txBody>
      </p:sp>
      <p:pic>
        <p:nvPicPr>
          <p:cNvPr id="10244" name="Picture 4" descr="C:\Documents and Settings\powelsonk\My Documents\My Pictures\Microsoft Clip Organizer\j0293474.wmf"/>
          <p:cNvPicPr>
            <a:picLocks noChangeAspect="1" noChangeArrowheads="1"/>
          </p:cNvPicPr>
          <p:nvPr/>
        </p:nvPicPr>
        <p:blipFill>
          <a:blip r:embed="rId3"/>
          <a:srcRect/>
          <a:stretch>
            <a:fillRect/>
          </a:stretch>
        </p:blipFill>
        <p:spPr bwMode="auto">
          <a:xfrm>
            <a:off x="6778913" y="1334462"/>
            <a:ext cx="1810512" cy="996696"/>
          </a:xfrm>
          <a:prstGeom prst="rect">
            <a:avLst/>
          </a:prstGeom>
          <a:noFill/>
        </p:spPr>
      </p:pic>
      <p:sp>
        <p:nvSpPr>
          <p:cNvPr id="10245" name="Documents"/>
          <p:cNvSpPr>
            <a:spLocks noEditPoints="1" noChangeArrowheads="1"/>
          </p:cNvSpPr>
          <p:nvPr/>
        </p:nvSpPr>
        <p:spPr bwMode="auto">
          <a:xfrm>
            <a:off x="6801850" y="2534652"/>
            <a:ext cx="449178" cy="617622"/>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6" name="Documents"/>
          <p:cNvSpPr>
            <a:spLocks noEditPoints="1" noChangeArrowheads="1"/>
          </p:cNvSpPr>
          <p:nvPr/>
        </p:nvSpPr>
        <p:spPr bwMode="auto">
          <a:xfrm>
            <a:off x="6697576" y="2622883"/>
            <a:ext cx="449178" cy="617622"/>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Documents"/>
          <p:cNvSpPr>
            <a:spLocks noEditPoints="1" noChangeArrowheads="1"/>
          </p:cNvSpPr>
          <p:nvPr/>
        </p:nvSpPr>
        <p:spPr bwMode="auto">
          <a:xfrm>
            <a:off x="6617366" y="2662989"/>
            <a:ext cx="449178" cy="617622"/>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0246" name="Form"/>
          <p:cNvSpPr>
            <a:spLocks noEditPoints="1" noChangeArrowheads="1"/>
          </p:cNvSpPr>
          <p:nvPr/>
        </p:nvSpPr>
        <p:spPr bwMode="auto">
          <a:xfrm>
            <a:off x="5815263" y="3914274"/>
            <a:ext cx="561474" cy="71387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4" name="Vertical Scroll 13"/>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ahoma" charset="0"/>
              </a:rPr>
              <a:t>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checkerboard(across)">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 calcmode="lin" valueType="num">
                                      <p:cBhvr additive="base">
                                        <p:cTn id="17"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5" presetClass="entr" presetSubtype="10" fill="hold" grpId="0" nodeType="after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checkerboard(across)">
                                      <p:cBhvr>
                                        <p:cTn id="22" dur="500"/>
                                        <p:tgtEl>
                                          <p:spTgt spid="10245"/>
                                        </p:tgtEl>
                                      </p:cBhvr>
                                    </p:animEffect>
                                  </p:childTnLst>
                                </p:cTn>
                              </p:par>
                            </p:childTnLst>
                          </p:cTn>
                        </p:par>
                        <p:par>
                          <p:cTn id="23" fill="hold">
                            <p:stCondLst>
                              <p:cond delay="1000"/>
                            </p:stCondLst>
                            <p:childTnLst>
                              <p:par>
                                <p:cTn id="24" presetID="5"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par>
                          <p:cTn id="27" fill="hold">
                            <p:stCondLst>
                              <p:cond delay="1500"/>
                            </p:stCondLst>
                            <p:childTnLst>
                              <p:par>
                                <p:cTn id="28" presetID="5" presetClass="entr" presetSubtype="1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3971">
                                            <p:txEl>
                                              <p:pRg st="4" end="4"/>
                                            </p:txEl>
                                          </p:spTgt>
                                        </p:tgtEl>
                                        <p:attrNameLst>
                                          <p:attrName>style.visibility</p:attrName>
                                        </p:attrNameLst>
                                      </p:cBhvr>
                                      <p:to>
                                        <p:strVal val="visible"/>
                                      </p:to>
                                    </p:set>
                                    <p:anim calcmode="lin" valueType="num">
                                      <p:cBhvr additive="base">
                                        <p:cTn id="35" dur="500" fill="hold"/>
                                        <p:tgtEl>
                                          <p:spTgt spid="83971">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3971">
                                            <p:txEl>
                                              <p:pRg st="4" end="4"/>
                                            </p:txEl>
                                          </p:spTgt>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5" presetClass="entr" presetSubtype="10" fill="hold" grpId="0" nodeType="afterEffect">
                                  <p:stCondLst>
                                    <p:cond delay="0"/>
                                  </p:stCondLst>
                                  <p:childTnLst>
                                    <p:set>
                                      <p:cBhvr>
                                        <p:cTn id="39" dur="1" fill="hold">
                                          <p:stCondLst>
                                            <p:cond delay="0"/>
                                          </p:stCondLst>
                                        </p:cTn>
                                        <p:tgtEl>
                                          <p:spTgt spid="10246"/>
                                        </p:tgtEl>
                                        <p:attrNameLst>
                                          <p:attrName>style.visibility</p:attrName>
                                        </p:attrNameLst>
                                      </p:cBhvr>
                                      <p:to>
                                        <p:strVal val="visible"/>
                                      </p:to>
                                    </p:set>
                                    <p:animEffect transition="in" filter="checkerboard(across)">
                                      <p:cBhvr>
                                        <p:cTn id="40"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P spid="10245" grpId="0" animBg="1"/>
      <p:bldP spid="6" grpId="0" animBg="1"/>
      <p:bldP spid="7" grpId="0" animBg="1"/>
      <p:bldP spid="102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br>
              <a:rPr lang="en-US" dirty="0" smtClean="0"/>
            </a:br>
            <a:r>
              <a:rPr lang="en-US" sz="3600" dirty="0" smtClean="0"/>
              <a:t>How it Should Begin</a:t>
            </a:r>
            <a:endParaRPr lang="en-US" sz="3600" dirty="0"/>
          </a:p>
        </p:txBody>
      </p:sp>
      <p:sp>
        <p:nvSpPr>
          <p:cNvPr id="3" name="Content Placeholder 2"/>
          <p:cNvSpPr>
            <a:spLocks noGrp="1"/>
          </p:cNvSpPr>
          <p:nvPr>
            <p:ph idx="1"/>
          </p:nvPr>
        </p:nvSpPr>
        <p:spPr>
          <a:xfrm>
            <a:off x="396744" y="2015838"/>
            <a:ext cx="8229600" cy="3160726"/>
          </a:xfrm>
        </p:spPr>
        <p:txBody>
          <a:bodyPr/>
          <a:lstStyle/>
          <a:p>
            <a:r>
              <a:rPr lang="en-US" dirty="0" smtClean="0"/>
              <a:t>Informal</a:t>
            </a:r>
          </a:p>
          <a:p>
            <a:r>
              <a:rPr lang="en-US" dirty="0" smtClean="0"/>
              <a:t>Verbal Correction</a:t>
            </a:r>
          </a:p>
          <a:p>
            <a:r>
              <a:rPr lang="en-US" dirty="0" smtClean="0"/>
              <a:t>Examples</a:t>
            </a:r>
            <a:endParaRPr lang="en-US" dirty="0"/>
          </a:p>
        </p:txBody>
      </p:sp>
      <p:sp>
        <p:nvSpPr>
          <p:cNvPr id="4" name="Vertical Scroll 3"/>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ahoma" charset="0"/>
              </a:rPr>
              <a:t>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smtClean="0"/>
              <a:t>Performance issues</a:t>
            </a:r>
            <a:br>
              <a:rPr lang="en-US" sz="4000" smtClean="0"/>
            </a:br>
            <a:r>
              <a:rPr lang="en-US" sz="4000" smtClean="0"/>
              <a:t>Step 1</a:t>
            </a:r>
          </a:p>
        </p:txBody>
      </p:sp>
      <p:sp>
        <p:nvSpPr>
          <p:cNvPr id="19461" name="Rectangle 5"/>
          <p:cNvSpPr>
            <a:spLocks noGrp="1" noChangeArrowheads="1"/>
          </p:cNvSpPr>
          <p:nvPr>
            <p:ph type="body" idx="1"/>
          </p:nvPr>
        </p:nvSpPr>
        <p:spPr/>
        <p:txBody>
          <a:bodyPr/>
          <a:lstStyle/>
          <a:p>
            <a:pPr eaLnBrk="1" hangingPunct="1">
              <a:buFont typeface="Wingdings" pitchFamily="2" charset="2"/>
              <a:buNone/>
              <a:defRPr/>
            </a:pPr>
            <a:r>
              <a:rPr lang="en-US" smtClean="0"/>
              <a:t>– </a:t>
            </a:r>
            <a:r>
              <a:rPr lang="en-US" b="1" i="1" smtClean="0"/>
              <a:t>For a first offense –</a:t>
            </a:r>
            <a:r>
              <a:rPr lang="en-US" smtClean="0"/>
              <a:t> </a:t>
            </a:r>
          </a:p>
          <a:p>
            <a:pPr eaLnBrk="1" hangingPunct="1">
              <a:defRPr/>
            </a:pPr>
            <a:r>
              <a:rPr lang="en-US" i="1" smtClean="0"/>
              <a:t>Most of the time</a:t>
            </a:r>
            <a:r>
              <a:rPr lang="en-US" smtClean="0"/>
              <a:t>, a verbal warning</a:t>
            </a:r>
          </a:p>
          <a:p>
            <a:pPr eaLnBrk="1" hangingPunct="1">
              <a:defRPr/>
            </a:pPr>
            <a:endParaRPr lang="en-US" smtClean="0"/>
          </a:p>
          <a:p>
            <a:pPr eaLnBrk="1" hangingPunct="1">
              <a:defRPr/>
            </a:pPr>
            <a:r>
              <a:rPr lang="en-US" smtClean="0"/>
              <a:t>A private meeting </a:t>
            </a:r>
          </a:p>
          <a:p>
            <a:pPr lvl="1" eaLnBrk="1" hangingPunct="1">
              <a:defRPr/>
            </a:pPr>
            <a:r>
              <a:rPr lang="en-US" smtClean="0"/>
              <a:t>with the employee and Supervisor or Lead Worker</a:t>
            </a:r>
          </a:p>
          <a:p>
            <a:pPr lvl="1" eaLnBrk="1" hangingPunct="1">
              <a:defRPr/>
            </a:pPr>
            <a:r>
              <a:rPr lang="en-US" smtClean="0"/>
              <a:t>informal.</a:t>
            </a:r>
          </a:p>
          <a:p>
            <a:pPr eaLnBrk="1" hangingPunct="1">
              <a:defRPr/>
            </a:pPr>
            <a:endParaRPr lang="en-US" smtClean="0"/>
          </a:p>
        </p:txBody>
      </p:sp>
      <p:pic>
        <p:nvPicPr>
          <p:cNvPr id="11268" name="Picture 4" descr="C:\Documents and Settings\powelsonk\My Documents\My Pictures\Microsoft Clip Organizer\j0234641.wmf"/>
          <p:cNvPicPr>
            <a:picLocks noChangeAspect="1" noChangeArrowheads="1"/>
          </p:cNvPicPr>
          <p:nvPr/>
        </p:nvPicPr>
        <p:blipFill>
          <a:blip r:embed="rId3"/>
          <a:srcRect/>
          <a:stretch>
            <a:fillRect/>
          </a:stretch>
        </p:blipFill>
        <p:spPr bwMode="auto">
          <a:xfrm>
            <a:off x="7020458" y="725231"/>
            <a:ext cx="1808683" cy="1108253"/>
          </a:xfrm>
          <a:prstGeom prst="rect">
            <a:avLst/>
          </a:prstGeom>
          <a:noFill/>
        </p:spPr>
      </p:pic>
      <p:sp>
        <p:nvSpPr>
          <p:cNvPr id="5" name="Vertical Scroll 4"/>
          <p:cNvSpPr/>
          <p:nvPr/>
        </p:nvSpPr>
        <p:spPr bwMode="auto">
          <a:xfrm>
            <a:off x="7724274" y="5799221"/>
            <a:ext cx="1090863" cy="818147"/>
          </a:xfrm>
          <a:prstGeom prst="vertic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ahoma" charset="0"/>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9458"/>
                                        </p:tgtEl>
                                        <p:attrNameLst>
                                          <p:attrName>style.visibility</p:attrName>
                                        </p:attrNameLst>
                                      </p:cBhvr>
                                      <p:to>
                                        <p:strVal val="visible"/>
                                      </p:to>
                                    </p:set>
                                    <p:animEffect transition="in" filter="fade">
                                      <p:cBhvr>
                                        <p:cTn id="7" dur="600">
                                          <p:stCondLst>
                                            <p:cond delay="0"/>
                                          </p:stCondLst>
                                        </p:cTn>
                                        <p:tgtEl>
                                          <p:spTgt spid="19458"/>
                                        </p:tgtEl>
                                      </p:cBhvr>
                                    </p:animEffect>
                                    <p:anim calcmode="lin" valueType="num">
                                      <p:cBhvr>
                                        <p:cTn id="8" dur="600" fill="hold">
                                          <p:stCondLst>
                                            <p:cond delay="0"/>
                                          </p:stCondLst>
                                        </p:cTn>
                                        <p:tgtEl>
                                          <p:spTgt spid="1945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945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945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461">
                                            <p:txEl>
                                              <p:pRg st="0" end="0"/>
                                            </p:txEl>
                                          </p:spTgt>
                                        </p:tgtEl>
                                        <p:attrNameLst>
                                          <p:attrName>style.visibility</p:attrName>
                                        </p:attrNameLst>
                                      </p:cBhvr>
                                      <p:to>
                                        <p:strVal val="visible"/>
                                      </p:to>
                                    </p:set>
                                    <p:animEffect transition="in" filter="slide(fromBottom)">
                                      <p:cBhvr>
                                        <p:cTn id="15" dur="500">
                                          <p:stCondLst>
                                            <p:cond delay="0"/>
                                          </p:stCondLst>
                                        </p:cTn>
                                        <p:tgtEl>
                                          <p:spTgt spid="1946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9461">
                                            <p:txEl>
                                              <p:pRg st="1" end="1"/>
                                            </p:txEl>
                                          </p:spTgt>
                                        </p:tgtEl>
                                        <p:attrNameLst>
                                          <p:attrName>style.visibility</p:attrName>
                                        </p:attrNameLst>
                                      </p:cBhvr>
                                      <p:to>
                                        <p:strVal val="visible"/>
                                      </p:to>
                                    </p:set>
                                    <p:animEffect transition="in" filter="slide(fromBottom)">
                                      <p:cBhvr>
                                        <p:cTn id="20" dur="500">
                                          <p:stCondLst>
                                            <p:cond delay="0"/>
                                          </p:stCondLst>
                                        </p:cTn>
                                        <p:tgtEl>
                                          <p:spTgt spid="1946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9461">
                                            <p:txEl>
                                              <p:pRg st="3" end="3"/>
                                            </p:txEl>
                                          </p:spTgt>
                                        </p:tgtEl>
                                        <p:attrNameLst>
                                          <p:attrName>style.visibility</p:attrName>
                                        </p:attrNameLst>
                                      </p:cBhvr>
                                      <p:to>
                                        <p:strVal val="visible"/>
                                      </p:to>
                                    </p:set>
                                    <p:animEffect transition="in" filter="slide(fromBottom)">
                                      <p:cBhvr>
                                        <p:cTn id="25" dur="500">
                                          <p:stCondLst>
                                            <p:cond delay="0"/>
                                          </p:stCondLst>
                                        </p:cTn>
                                        <p:tgtEl>
                                          <p:spTgt spid="19461">
                                            <p:txEl>
                                              <p:pRg st="3" end="3"/>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9461">
                                            <p:txEl>
                                              <p:pRg st="4" end="4"/>
                                            </p:txEl>
                                          </p:spTgt>
                                        </p:tgtEl>
                                        <p:attrNameLst>
                                          <p:attrName>style.visibility</p:attrName>
                                        </p:attrNameLst>
                                      </p:cBhvr>
                                      <p:to>
                                        <p:strVal val="visible"/>
                                      </p:to>
                                    </p:set>
                                    <p:animEffect transition="in" filter="slide(fromBottom)">
                                      <p:cBhvr>
                                        <p:cTn id="28" dur="500">
                                          <p:stCondLst>
                                            <p:cond delay="0"/>
                                          </p:stCondLst>
                                        </p:cTn>
                                        <p:tgtEl>
                                          <p:spTgt spid="1946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9461">
                                            <p:txEl>
                                              <p:pRg st="5" end="5"/>
                                            </p:txEl>
                                          </p:spTgt>
                                        </p:tgtEl>
                                        <p:attrNameLst>
                                          <p:attrName>style.visibility</p:attrName>
                                        </p:attrNameLst>
                                      </p:cBhvr>
                                      <p:to>
                                        <p:strVal val="visible"/>
                                      </p:to>
                                    </p:set>
                                    <p:animEffect transition="in" filter="slide(fromBottom)">
                                      <p:cBhvr>
                                        <p:cTn id="33" dur="500">
                                          <p:stCondLst>
                                            <p:cond delay="0"/>
                                          </p:stCondLst>
                                        </p:cTn>
                                        <p:tgtEl>
                                          <p:spTgt spid="194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1" grpId="0" build="p"/>
    </p:bldLst>
  </p:timing>
</p:sld>
</file>

<file path=ppt/theme/theme1.xml><?xml version="1.0" encoding="utf-8"?>
<a:theme xmlns:a="http://schemas.openxmlformats.org/drawingml/2006/main" name="Balance">
  <a:themeElements>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2653</TotalTime>
  <Words>1422</Words>
  <Application>Microsoft Office PowerPoint</Application>
  <PresentationFormat>On-screen Show (4:3)</PresentationFormat>
  <Paragraphs>381</Paragraphs>
  <Slides>46</Slides>
  <Notes>38</Notes>
  <HiddenSlides>11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Balance</vt:lpstr>
      <vt:lpstr>Acrobat Document</vt:lpstr>
      <vt:lpstr>Progressive Discipline</vt:lpstr>
      <vt:lpstr>Lesson Objectives</vt:lpstr>
      <vt:lpstr>Progressive Discipline</vt:lpstr>
      <vt:lpstr>Explanation of  Progressive Discipline</vt:lpstr>
      <vt:lpstr>Why Do We Need  Progressive Discipline?</vt:lpstr>
      <vt:lpstr>5 Key Areas</vt:lpstr>
      <vt:lpstr>Foundations of  Progressive Discipline</vt:lpstr>
      <vt:lpstr>The Process How it Should Begin</vt:lpstr>
      <vt:lpstr>Performance issues Step 1</vt:lpstr>
      <vt:lpstr>Step 1 continued “Do’s”</vt:lpstr>
      <vt:lpstr>Step 1 continued “Don’ts”</vt:lpstr>
      <vt:lpstr>Step 1 continued</vt:lpstr>
      <vt:lpstr>Step 1 continued At meeting’s end:</vt:lpstr>
      <vt:lpstr>Exceptions Automatic Corrective Action</vt:lpstr>
      <vt:lpstr>Exceptions continued</vt:lpstr>
      <vt:lpstr>Exceptions continued</vt:lpstr>
      <vt:lpstr>Exceptions</vt:lpstr>
      <vt:lpstr>Second or more serious offense Step 2</vt:lpstr>
      <vt:lpstr>Step 2 continued</vt:lpstr>
      <vt:lpstr>Step 2 continued</vt:lpstr>
      <vt:lpstr>Step 2 continued</vt:lpstr>
      <vt:lpstr>The problem persists Step 3</vt:lpstr>
      <vt:lpstr>Step 3 continued</vt:lpstr>
      <vt:lpstr>Step 3 continued</vt:lpstr>
      <vt:lpstr>Performance Improvement Form</vt:lpstr>
      <vt:lpstr>Step 3 continued</vt:lpstr>
      <vt:lpstr>Corrective Action</vt:lpstr>
      <vt:lpstr>What Next?</vt:lpstr>
      <vt:lpstr>Violations and severity</vt:lpstr>
      <vt:lpstr>Employee properly trained</vt:lpstr>
      <vt:lpstr>Disciplinary Action</vt:lpstr>
      <vt:lpstr>Factors for type of discipline</vt:lpstr>
      <vt:lpstr>Progressive Discipline</vt:lpstr>
      <vt:lpstr>Progressive Discipline</vt:lpstr>
      <vt:lpstr>Document-Document-Document</vt:lpstr>
      <vt:lpstr>Practice</vt:lpstr>
      <vt:lpstr>Things to remember</vt:lpstr>
      <vt:lpstr>Things to remember</vt:lpstr>
      <vt:lpstr>Points to Consider</vt:lpstr>
      <vt:lpstr>Preventive Measures</vt:lpstr>
      <vt:lpstr>Resources</vt:lpstr>
      <vt:lpstr>Remember</vt:lpstr>
      <vt:lpstr>PowerPoint Presentation</vt:lpstr>
      <vt:lpstr>Delegation Model</vt:lpstr>
      <vt:lpstr>PowerPoint Presentation</vt:lpstr>
      <vt:lpstr>PowerPoint Presentation</vt:lpstr>
    </vt:vector>
  </TitlesOfParts>
  <Company>CDOT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quintanar</dc:creator>
  <cp:lastModifiedBy>Leuenberger, James</cp:lastModifiedBy>
  <cp:revision>78</cp:revision>
  <dcterms:created xsi:type="dcterms:W3CDTF">2007-04-16T19:26:14Z</dcterms:created>
  <dcterms:modified xsi:type="dcterms:W3CDTF">2011-10-04T15:46:28Z</dcterms:modified>
</cp:coreProperties>
</file>