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2.xml" ContentType="application/vnd.openxmlformats-officedocument.presentationml.tags+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3.xml" ContentType="application/vnd.openxmlformats-officedocument.presentationml.tags+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4.xml" ContentType="application/vnd.openxmlformats-officedocument.presentationml.tags+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5.xml" ContentType="application/vnd.openxmlformats-officedocument.presentationml.tags+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tags/tag50.xml" ContentType="application/vnd.openxmlformats-officedocument.presentationml.tags+xml"/>
  <Override PartName="/ppt/notesSlides/notesSlide44.xml" ContentType="application/vnd.openxmlformats-officedocument.presentationml.notesSlide+xml"/>
  <Override PartName="/ppt/tags/tag51.xml" ContentType="application/vnd.openxmlformats-officedocument.presentationml.tags+xml"/>
  <Override PartName="/ppt/notesSlides/notesSlide45.xml" ContentType="application/vnd.openxmlformats-officedocument.presentationml.notesSlide+xml"/>
  <Override PartName="/ppt/tags/tag52.xml" ContentType="application/vnd.openxmlformats-officedocument.presentationml.tags+xml"/>
  <Override PartName="/ppt/notesSlides/notesSlide46.xml" ContentType="application/vnd.openxmlformats-officedocument.presentationml.notesSlide+xml"/>
  <Override PartName="/ppt/tags/tag53.xml" ContentType="application/vnd.openxmlformats-officedocument.presentationml.tags+xml"/>
  <Override PartName="/ppt/notesSlides/notesSlide47.xml" ContentType="application/vnd.openxmlformats-officedocument.presentationml.notesSlide+xml"/>
  <Override PartName="/ppt/tags/tag54.xml" ContentType="application/vnd.openxmlformats-officedocument.presentationml.tags+xml"/>
  <Override PartName="/ppt/notesSlides/notesSlide48.xml" ContentType="application/vnd.openxmlformats-officedocument.presentationml.notesSlide+xml"/>
  <Override PartName="/ppt/tags/tag55.xml" ContentType="application/vnd.openxmlformats-officedocument.presentationml.tags+xml"/>
  <Override PartName="/ppt/notesSlides/notesSlide49.xml" ContentType="application/vnd.openxmlformats-officedocument.presentationml.notesSlide+xml"/>
  <Override PartName="/ppt/tags/tag56.xml" ContentType="application/vnd.openxmlformats-officedocument.presentationml.tags+xml"/>
  <Override PartName="/ppt/notesSlides/notesSlide50.xml" ContentType="application/vnd.openxmlformats-officedocument.presentationml.notesSlide+xml"/>
  <Override PartName="/ppt/tags/tag57.xml" ContentType="application/vnd.openxmlformats-officedocument.presentationml.tags+xml"/>
  <Override PartName="/ppt/notesSlides/notesSlide51.xml" ContentType="application/vnd.openxmlformats-officedocument.presentationml.notesSlide+xml"/>
  <Override PartName="/ppt/tags/tag58.xml" ContentType="application/vnd.openxmlformats-officedocument.presentationml.tags+xml"/>
  <Override PartName="/ppt/notesSlides/notesSlide52.xml" ContentType="application/vnd.openxmlformats-officedocument.presentationml.notesSlide+xml"/>
  <Override PartName="/ppt/tags/tag59.xml" ContentType="application/vnd.openxmlformats-officedocument.presentationml.tags+xml"/>
  <Override PartName="/ppt/notesSlides/notesSlide53.xml" ContentType="application/vnd.openxmlformats-officedocument.presentationml.notesSlide+xml"/>
  <Override PartName="/ppt/tags/tag60.xml" ContentType="application/vnd.openxmlformats-officedocument.presentationml.tags+xml"/>
  <Override PartName="/ppt/notesSlides/notesSlide54.xml" ContentType="application/vnd.openxmlformats-officedocument.presentationml.notesSlide+xml"/>
  <Override PartName="/ppt/tags/tag61.xml" ContentType="application/vnd.openxmlformats-officedocument.presentationml.tags+xml"/>
  <Override PartName="/ppt/notesSlides/notesSlide55.xml" ContentType="application/vnd.openxmlformats-officedocument.presentationml.notesSlide+xml"/>
  <Override PartName="/ppt/tags/tag62.xml" ContentType="application/vnd.openxmlformats-officedocument.presentationml.tags+xml"/>
  <Override PartName="/ppt/notesSlides/notesSlide56.xml" ContentType="application/vnd.openxmlformats-officedocument.presentationml.notesSlide+xml"/>
  <Override PartName="/ppt/tags/tag63.xml" ContentType="application/vnd.openxmlformats-officedocument.presentationml.tags+xml"/>
  <Override PartName="/ppt/notesSlides/notesSlide57.xml" ContentType="application/vnd.openxmlformats-officedocument.presentationml.notesSlide+xml"/>
  <Override PartName="/ppt/tags/tag64.xml" ContentType="application/vnd.openxmlformats-officedocument.presentationml.tags+xml"/>
  <Override PartName="/ppt/notesSlides/notesSlide58.xml" ContentType="application/vnd.openxmlformats-officedocument.presentationml.notesSlide+xml"/>
  <Override PartName="/ppt/tags/tag65.xml" ContentType="application/vnd.openxmlformats-officedocument.presentationml.tags+xml"/>
  <Override PartName="/ppt/notesSlides/notesSlide59.xml" ContentType="application/vnd.openxmlformats-officedocument.presentationml.notesSlide+xml"/>
  <Override PartName="/ppt/tags/tag66.xml" ContentType="application/vnd.openxmlformats-officedocument.presentationml.tags+xml"/>
  <Override PartName="/ppt/notesSlides/notesSlide6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67.xml" ContentType="application/vnd.openxmlformats-officedocument.presentationml.tags+xml"/>
  <Override PartName="/ppt/notesSlides/notesSlide6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68.xml" ContentType="application/vnd.openxmlformats-officedocument.presentationml.tags+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69.xml" ContentType="application/vnd.openxmlformats-officedocument.presentationml.tags+xml"/>
  <Override PartName="/ppt/notesSlides/notesSlide6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70.xml" ContentType="application/vnd.openxmlformats-officedocument.presentationml.tags+xml"/>
  <Override PartName="/ppt/notesSlides/notesSlide64.xml" ContentType="application/vnd.openxmlformats-officedocument.presentationml.notesSlide+xml"/>
  <Override PartName="/ppt/tags/tag71.xml" ContentType="application/vnd.openxmlformats-officedocument.presentationml.tags+xml"/>
  <Override PartName="/ppt/notesSlides/notesSlide65.xml" ContentType="application/vnd.openxmlformats-officedocument.presentationml.notesSlide+xml"/>
  <Override PartName="/ppt/tags/tag72.xml" ContentType="application/vnd.openxmlformats-officedocument.presentationml.tags+xml"/>
  <Override PartName="/ppt/notesSlides/notesSlide66.xml" ContentType="application/vnd.openxmlformats-officedocument.presentationml.notesSlide+xml"/>
  <Override PartName="/ppt/tags/tag73.xml" ContentType="application/vnd.openxmlformats-officedocument.presentationml.tags+xml"/>
  <Override PartName="/ppt/notesSlides/notesSlide67.xml" ContentType="application/vnd.openxmlformats-officedocument.presentationml.notesSlide+xml"/>
  <Override PartName="/ppt/tags/tag74.xml" ContentType="application/vnd.openxmlformats-officedocument.presentationml.tags+xml"/>
  <Override PartName="/ppt/notesSlides/notesSlide68.xml" ContentType="application/vnd.openxmlformats-officedocument.presentationml.notesSlide+xml"/>
  <Override PartName="/ppt/tags/tag75.xml" ContentType="application/vnd.openxmlformats-officedocument.presentationml.tags+xml"/>
  <Override PartName="/ppt/notesSlides/notesSlide69.xml" ContentType="application/vnd.openxmlformats-officedocument.presentationml.notesSlide+xml"/>
  <Override PartName="/ppt/tags/tag76.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72"/>
  </p:notesMasterIdLst>
  <p:handoutMasterIdLst>
    <p:handoutMasterId r:id="rId73"/>
  </p:handoutMasterIdLst>
  <p:sldIdLst>
    <p:sldId id="557" r:id="rId2"/>
    <p:sldId id="516" r:id="rId3"/>
    <p:sldId id="558" r:id="rId4"/>
    <p:sldId id="354" r:id="rId5"/>
    <p:sldId id="456" r:id="rId6"/>
    <p:sldId id="457" r:id="rId7"/>
    <p:sldId id="458" r:id="rId8"/>
    <p:sldId id="459" r:id="rId9"/>
    <p:sldId id="460" r:id="rId10"/>
    <p:sldId id="553" r:id="rId11"/>
    <p:sldId id="593" r:id="rId12"/>
    <p:sldId id="521" r:id="rId13"/>
    <p:sldId id="539" r:id="rId14"/>
    <p:sldId id="572" r:id="rId15"/>
    <p:sldId id="575" r:id="rId16"/>
    <p:sldId id="602" r:id="rId17"/>
    <p:sldId id="570" r:id="rId18"/>
    <p:sldId id="603" r:id="rId19"/>
    <p:sldId id="574" r:id="rId20"/>
    <p:sldId id="571" r:id="rId21"/>
    <p:sldId id="573" r:id="rId22"/>
    <p:sldId id="522" r:id="rId23"/>
    <p:sldId id="559" r:id="rId24"/>
    <p:sldId id="594" r:id="rId25"/>
    <p:sldId id="561" r:id="rId26"/>
    <p:sldId id="562" r:id="rId27"/>
    <p:sldId id="579" r:id="rId28"/>
    <p:sldId id="604" r:id="rId29"/>
    <p:sldId id="578" r:id="rId30"/>
    <p:sldId id="605" r:id="rId31"/>
    <p:sldId id="576" r:id="rId32"/>
    <p:sldId id="606" r:id="rId33"/>
    <p:sldId id="588" r:id="rId34"/>
    <p:sldId id="607" r:id="rId35"/>
    <p:sldId id="582" r:id="rId36"/>
    <p:sldId id="585" r:id="rId37"/>
    <p:sldId id="597" r:id="rId38"/>
    <p:sldId id="563" r:id="rId39"/>
    <p:sldId id="584" r:id="rId40"/>
    <p:sldId id="586" r:id="rId41"/>
    <p:sldId id="587" r:id="rId42"/>
    <p:sldId id="581" r:id="rId43"/>
    <p:sldId id="590" r:id="rId44"/>
    <p:sldId id="591" r:id="rId45"/>
    <p:sldId id="608" r:id="rId46"/>
    <p:sldId id="583" r:id="rId47"/>
    <p:sldId id="589" r:id="rId48"/>
    <p:sldId id="609" r:id="rId49"/>
    <p:sldId id="580" r:id="rId50"/>
    <p:sldId id="610" r:id="rId51"/>
    <p:sldId id="592" r:id="rId52"/>
    <p:sldId id="554" r:id="rId53"/>
    <p:sldId id="595" r:id="rId54"/>
    <p:sldId id="526" r:id="rId55"/>
    <p:sldId id="527" r:id="rId56"/>
    <p:sldId id="598" r:id="rId57"/>
    <p:sldId id="611" r:id="rId58"/>
    <p:sldId id="599" r:id="rId59"/>
    <p:sldId id="596" r:id="rId60"/>
    <p:sldId id="600" r:id="rId61"/>
    <p:sldId id="612" r:id="rId62"/>
    <p:sldId id="601" r:id="rId63"/>
    <p:sldId id="613" r:id="rId64"/>
    <p:sldId id="529" r:id="rId65"/>
    <p:sldId id="556" r:id="rId66"/>
    <p:sldId id="569" r:id="rId67"/>
    <p:sldId id="477" r:id="rId68"/>
    <p:sldId id="479" r:id="rId69"/>
    <p:sldId id="480" r:id="rId70"/>
    <p:sldId id="482" r:id="rId71"/>
  </p:sldIdLst>
  <p:sldSz cx="9144000" cy="6858000" type="screen4x3"/>
  <p:notesSz cx="7010400" cy="92964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557"/>
            <p14:sldId id="516"/>
            <p14:sldId id="558"/>
            <p14:sldId id="354"/>
            <p14:sldId id="456"/>
            <p14:sldId id="457"/>
            <p14:sldId id="458"/>
            <p14:sldId id="459"/>
            <p14:sldId id="460"/>
          </p14:sldIdLst>
        </p14:section>
        <p14:section name="Introduction to Progressive Discipline" id="{944545BA-2C66-4292-9202-20DFB380D1EB}">
          <p14:sldIdLst>
            <p14:sldId id="553"/>
            <p14:sldId id="593"/>
            <p14:sldId id="521"/>
            <p14:sldId id="539"/>
            <p14:sldId id="572"/>
            <p14:sldId id="575"/>
            <p14:sldId id="602"/>
            <p14:sldId id="570"/>
            <p14:sldId id="603"/>
            <p14:sldId id="574"/>
            <p14:sldId id="571"/>
            <p14:sldId id="573"/>
            <p14:sldId id="522"/>
          </p14:sldIdLst>
        </p14:section>
        <p14:section name="Counseling Employees" id="{4225545F-751E-442C-867C-46BF90391296}">
          <p14:sldIdLst>
            <p14:sldId id="559"/>
            <p14:sldId id="594"/>
            <p14:sldId id="561"/>
            <p14:sldId id="562"/>
            <p14:sldId id="579"/>
            <p14:sldId id="604"/>
            <p14:sldId id="578"/>
            <p14:sldId id="605"/>
            <p14:sldId id="576"/>
            <p14:sldId id="606"/>
            <p14:sldId id="588"/>
            <p14:sldId id="607"/>
            <p14:sldId id="582"/>
            <p14:sldId id="585"/>
            <p14:sldId id="597"/>
            <p14:sldId id="563"/>
            <p14:sldId id="584"/>
            <p14:sldId id="586"/>
            <p14:sldId id="587"/>
            <p14:sldId id="581"/>
            <p14:sldId id="590"/>
            <p14:sldId id="591"/>
            <p14:sldId id="608"/>
            <p14:sldId id="583"/>
            <p14:sldId id="589"/>
            <p14:sldId id="609"/>
            <p14:sldId id="580"/>
            <p14:sldId id="610"/>
            <p14:sldId id="592"/>
          </p14:sldIdLst>
        </p14:section>
        <p14:section name="Corrective Actions" id="{DE6B95A6-00E5-44BC-8205-0F683537DED4}">
          <p14:sldIdLst>
            <p14:sldId id="554"/>
            <p14:sldId id="595"/>
            <p14:sldId id="526"/>
            <p14:sldId id="527"/>
            <p14:sldId id="598"/>
            <p14:sldId id="611"/>
            <p14:sldId id="599"/>
            <p14:sldId id="596"/>
            <p14:sldId id="600"/>
            <p14:sldId id="612"/>
            <p14:sldId id="601"/>
            <p14:sldId id="613"/>
            <p14:sldId id="529"/>
          </p14:sldIdLst>
        </p14:section>
        <p14:section name="Conclusion" id="{D6C2FD25-575D-4578-8952-827F9628E7B1}">
          <p14:sldIdLst>
            <p14:sldId id="556"/>
            <p14:sldId id="569"/>
            <p14:sldId id="477"/>
            <p14:sldId id="479"/>
            <p14:sldId id="480"/>
            <p14:sldId id="4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5904" autoAdjust="0"/>
    <p:restoredTop sz="57198" autoAdjust="0"/>
  </p:normalViewPr>
  <p:slideViewPr>
    <p:cSldViewPr snapToGrid="0" showGuides="1">
      <p:cViewPr varScale="1">
        <p:scale>
          <a:sx n="66" d="100"/>
          <a:sy n="66" d="100"/>
        </p:scale>
        <p:origin x="12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8832"/>
    </p:cViewPr>
  </p:sorterViewPr>
  <p:notesViewPr>
    <p:cSldViewPr snapToGrid="0" showGuides="1">
      <p:cViewPr varScale="1">
        <p:scale>
          <a:sx n="87" d="100"/>
          <a:sy n="87" d="100"/>
        </p:scale>
        <p:origin x="127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Labor Relations</a:t>
          </a:r>
          <a:endParaRPr lang="en-US" dirty="0"/>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FD207570-BD45-4C36-ACE9-9F2ABA5AEA7D}" type="presOf" srcId="{91F2E22E-EF3F-47A4-B3DB-0F454D5EF693}" destId="{ACBDFC5B-06A4-4FFA-AA7B-2A477C248420}"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0F2510E7-5832-4DF9-919D-A5A79DFB5BAB}" type="presOf" srcId="{D764020A-00B1-4747-8BE7-D304C2BDF98E}" destId="{851315A3-F66A-4B05-9632-EAC8F83E51A8}" srcOrd="0" destOrd="0" presId="urn:microsoft.com/office/officeart/2008/layout/AlternatingHexagons"/>
    <dgm:cxn modelId="{BFDC9D49-5242-420A-8A9E-A1BC89443398}" type="presOf" srcId="{28C6958B-5164-4E6A-9D55-3948BFB226EC}" destId="{7D46E38A-F7FF-42DD-91CA-36B0358CB830}" srcOrd="0" destOrd="0" presId="urn:microsoft.com/office/officeart/2008/layout/AlternatingHexagons"/>
    <dgm:cxn modelId="{49D9DA29-6D9C-4D7B-B1EC-273419053491}" type="presOf" srcId="{90E9CB35-BD33-428B-B188-9489A98873D8}" destId="{21CFCBE8-4438-4EBC-9AE0-8C8CDF22F24C}" srcOrd="0" destOrd="0" presId="urn:microsoft.com/office/officeart/2008/layout/AlternatingHexagons"/>
    <dgm:cxn modelId="{3B054BEB-2FCD-4975-B347-73E61682AC47}" type="presOf" srcId="{74C92FCB-4DCF-4DC4-9511-223FEB7D454B}" destId="{31073C9A-BFAC-4CD0-94CF-08F1ABC7F566}" srcOrd="0" destOrd="0" presId="urn:microsoft.com/office/officeart/2008/layout/AlternatingHexagons"/>
    <dgm:cxn modelId="{AF26C649-65CD-4AD3-A7A1-1178BFF764EC}" type="presOf" srcId="{E57BBBB3-F7F0-414D-AF23-2D41D19569C8}" destId="{3D2208EC-9A51-4A84-9517-BA4C583CA364}" srcOrd="0" destOrd="0" presId="urn:microsoft.com/office/officeart/2008/layout/AlternatingHexagons"/>
    <dgm:cxn modelId="{CEFEC714-51B8-4594-B143-6F5378B72005}" type="presOf" srcId="{8BE37719-9346-4A0F-B38D-136B60B8D530}" destId="{5EC46C14-4B5F-4CA8-8A1C-BEF30715E91E}"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DF74A509-DA90-4D94-BF3D-FBC948E6D868}" type="presOf" srcId="{058F26FB-9CFA-478F-B905-AF8C62FAB186}" destId="{BC0257F5-E393-4BEC-ACA3-9F8912AC5224}" srcOrd="0" destOrd="0" presId="urn:microsoft.com/office/officeart/2008/layout/AlternatingHexagons"/>
    <dgm:cxn modelId="{E281B1B2-D3E6-4D4D-BA43-7FEEAF418A05}" type="presOf" srcId="{65AAD263-5BCE-439E-A42A-919C09152305}" destId="{345EED44-0536-4DFA-8452-0F79D17ED508}"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F2FAB4EB-6E54-41B4-A5BE-B3B7DE8603C3}" type="presParOf" srcId="{31073C9A-BFAC-4CD0-94CF-08F1ABC7F566}" destId="{94114F51-37F9-4003-ACFE-5EAA5593B36B}" srcOrd="0" destOrd="0" presId="urn:microsoft.com/office/officeart/2008/layout/AlternatingHexagons"/>
    <dgm:cxn modelId="{F3C0DDEC-CE3F-4060-8C56-C1F62BB1824D}" type="presParOf" srcId="{94114F51-37F9-4003-ACFE-5EAA5593B36B}" destId="{5EC46C14-4B5F-4CA8-8A1C-BEF30715E91E}" srcOrd="0" destOrd="0" presId="urn:microsoft.com/office/officeart/2008/layout/AlternatingHexagons"/>
    <dgm:cxn modelId="{7697011B-516D-44B1-8CDD-F1794BAF46DC}" type="presParOf" srcId="{94114F51-37F9-4003-ACFE-5EAA5593B36B}" destId="{0FE083BE-16C7-45A9-83DE-701E4A06927A}" srcOrd="1" destOrd="0" presId="urn:microsoft.com/office/officeart/2008/layout/AlternatingHexagons"/>
    <dgm:cxn modelId="{75EC18C4-9956-4B35-9AA8-BF6B4B036A05}" type="presParOf" srcId="{94114F51-37F9-4003-ACFE-5EAA5593B36B}" destId="{02CE32C7-30B4-497F-98E9-3BD5C06790E4}" srcOrd="2" destOrd="0" presId="urn:microsoft.com/office/officeart/2008/layout/AlternatingHexagons"/>
    <dgm:cxn modelId="{C2AC4A0F-7905-403E-B2C0-55A62F43B40F}" type="presParOf" srcId="{94114F51-37F9-4003-ACFE-5EAA5593B36B}" destId="{71FA387A-B0E8-4166-AC4A-2718100F7B75}" srcOrd="3" destOrd="0" presId="urn:microsoft.com/office/officeart/2008/layout/AlternatingHexagons"/>
    <dgm:cxn modelId="{BE07C173-4F31-4815-B9DC-3CFEE3DE7482}" type="presParOf" srcId="{94114F51-37F9-4003-ACFE-5EAA5593B36B}" destId="{ACBDFC5B-06A4-4FFA-AA7B-2A477C248420}" srcOrd="4" destOrd="0" presId="urn:microsoft.com/office/officeart/2008/layout/AlternatingHexagons"/>
    <dgm:cxn modelId="{AD4A593D-ED14-44E1-A6A9-56DC5AEB1CF4}" type="presParOf" srcId="{31073C9A-BFAC-4CD0-94CF-08F1ABC7F566}" destId="{E00E34E7-C2D8-4F74-BB52-694CB5BE81BC}" srcOrd="1" destOrd="0" presId="urn:microsoft.com/office/officeart/2008/layout/AlternatingHexagons"/>
    <dgm:cxn modelId="{C017EE05-9ECE-4678-95FB-F966445F4238}" type="presParOf" srcId="{31073C9A-BFAC-4CD0-94CF-08F1ABC7F566}" destId="{4B1CB02D-6C86-4C97-8F13-9125053CB0BB}" srcOrd="2" destOrd="0" presId="urn:microsoft.com/office/officeart/2008/layout/AlternatingHexagons"/>
    <dgm:cxn modelId="{9E3F078E-4EE3-46D3-BE08-B6020893C9F6}" type="presParOf" srcId="{4B1CB02D-6C86-4C97-8F13-9125053CB0BB}" destId="{21CFCBE8-4438-4EBC-9AE0-8C8CDF22F24C}" srcOrd="0" destOrd="0" presId="urn:microsoft.com/office/officeart/2008/layout/AlternatingHexagons"/>
    <dgm:cxn modelId="{51800E7C-DAD3-4023-AFB7-F72112BE4C4D}" type="presParOf" srcId="{4B1CB02D-6C86-4C97-8F13-9125053CB0BB}" destId="{428B30AB-F235-4308-8EBB-0691E55D6F0A}" srcOrd="1" destOrd="0" presId="urn:microsoft.com/office/officeart/2008/layout/AlternatingHexagons"/>
    <dgm:cxn modelId="{06380020-A1EB-415F-9886-AA8F801730F9}" type="presParOf" srcId="{4B1CB02D-6C86-4C97-8F13-9125053CB0BB}" destId="{67165B9E-49A1-4230-B66C-55DF30614B44}" srcOrd="2" destOrd="0" presId="urn:microsoft.com/office/officeart/2008/layout/AlternatingHexagons"/>
    <dgm:cxn modelId="{6CEB9F23-7F44-4AE9-9F69-7AB95AEB5BCC}" type="presParOf" srcId="{4B1CB02D-6C86-4C97-8F13-9125053CB0BB}" destId="{E59677AE-65CE-42E3-8AE8-CF6B96B3DD0E}" srcOrd="3" destOrd="0" presId="urn:microsoft.com/office/officeart/2008/layout/AlternatingHexagons"/>
    <dgm:cxn modelId="{36C12F9D-9B95-4E33-B864-9673E4A5A07D}" type="presParOf" srcId="{4B1CB02D-6C86-4C97-8F13-9125053CB0BB}" destId="{345EED44-0536-4DFA-8452-0F79D17ED508}" srcOrd="4" destOrd="0" presId="urn:microsoft.com/office/officeart/2008/layout/AlternatingHexagons"/>
    <dgm:cxn modelId="{3BEFC55E-E9D3-4CA1-8953-39015B0DDD34}" type="presParOf" srcId="{31073C9A-BFAC-4CD0-94CF-08F1ABC7F566}" destId="{14D652E7-7F37-496A-A4D5-94299989FAFA}" srcOrd="3" destOrd="0" presId="urn:microsoft.com/office/officeart/2008/layout/AlternatingHexagons"/>
    <dgm:cxn modelId="{5A52F9B2-7EDC-42AD-9F31-0153612D51EF}" type="presParOf" srcId="{31073C9A-BFAC-4CD0-94CF-08F1ABC7F566}" destId="{0A0BBF6C-C67F-492C-BC1C-AA4F042BC8A3}" srcOrd="4" destOrd="0" presId="urn:microsoft.com/office/officeart/2008/layout/AlternatingHexagons"/>
    <dgm:cxn modelId="{77C45F42-6D58-4752-AADA-9E63CC3C17B0}" type="presParOf" srcId="{0A0BBF6C-C67F-492C-BC1C-AA4F042BC8A3}" destId="{7D46E38A-F7FF-42DD-91CA-36B0358CB830}" srcOrd="0" destOrd="0" presId="urn:microsoft.com/office/officeart/2008/layout/AlternatingHexagons"/>
    <dgm:cxn modelId="{F700ADA2-674D-41EE-B63A-A0E380F977D5}" type="presParOf" srcId="{0A0BBF6C-C67F-492C-BC1C-AA4F042BC8A3}" destId="{A787F5F6-AA5A-46B7-91D6-25C04E307136}" srcOrd="1" destOrd="0" presId="urn:microsoft.com/office/officeart/2008/layout/AlternatingHexagons"/>
    <dgm:cxn modelId="{2A8FFEB7-F981-45AE-A9A9-A32A5D81BC59}" type="presParOf" srcId="{0A0BBF6C-C67F-492C-BC1C-AA4F042BC8A3}" destId="{00380996-3B90-40F1-A267-4FA68571DA16}" srcOrd="2" destOrd="0" presId="urn:microsoft.com/office/officeart/2008/layout/AlternatingHexagons"/>
    <dgm:cxn modelId="{5286AD3D-3CBB-43A5-BFEE-3539A6399B52}" type="presParOf" srcId="{0A0BBF6C-C67F-492C-BC1C-AA4F042BC8A3}" destId="{365B50D5-268C-407B-880F-D0F9F62E0C9B}" srcOrd="3" destOrd="0" presId="urn:microsoft.com/office/officeart/2008/layout/AlternatingHexagons"/>
    <dgm:cxn modelId="{BC233687-287A-4548-B5C1-7DE2A4F5ECEC}" type="presParOf" srcId="{0A0BBF6C-C67F-492C-BC1C-AA4F042BC8A3}" destId="{BC0257F5-E393-4BEC-ACA3-9F8912AC5224}" srcOrd="4" destOrd="0" presId="urn:microsoft.com/office/officeart/2008/layout/AlternatingHexagons"/>
    <dgm:cxn modelId="{14F55409-F3AC-4D18-990E-B7CE73940BC7}" type="presParOf" srcId="{31073C9A-BFAC-4CD0-94CF-08F1ABC7F566}" destId="{DD789F7E-05A4-409B-AB5D-A3796CF2AEF0}" srcOrd="5" destOrd="0" presId="urn:microsoft.com/office/officeart/2008/layout/AlternatingHexagons"/>
    <dgm:cxn modelId="{E2DF9652-CD28-47BA-B273-501B9BA55FF9}" type="presParOf" srcId="{31073C9A-BFAC-4CD0-94CF-08F1ABC7F566}" destId="{027220D0-5237-41FD-A2F1-64425D530DAA}" srcOrd="6" destOrd="0" presId="urn:microsoft.com/office/officeart/2008/layout/AlternatingHexagons"/>
    <dgm:cxn modelId="{6EF9B96A-FCD5-453E-9EE5-3036388DFADD}" type="presParOf" srcId="{027220D0-5237-41FD-A2F1-64425D530DAA}" destId="{851315A3-F66A-4B05-9632-EAC8F83E51A8}" srcOrd="0" destOrd="0" presId="urn:microsoft.com/office/officeart/2008/layout/AlternatingHexagons"/>
    <dgm:cxn modelId="{ABAB085C-29C1-4B29-9AC1-E327D75A0A4D}" type="presParOf" srcId="{027220D0-5237-41FD-A2F1-64425D530DAA}" destId="{474E9084-4B3B-439C-890F-B8CC29BE0340}" srcOrd="1" destOrd="0" presId="urn:microsoft.com/office/officeart/2008/layout/AlternatingHexagons"/>
    <dgm:cxn modelId="{9F3BB00F-CE5D-46ED-9CA2-61DD83011307}" type="presParOf" srcId="{027220D0-5237-41FD-A2F1-64425D530DAA}" destId="{03663ACD-F3D7-4B97-9360-1EFFDE445308}" srcOrd="2" destOrd="0" presId="urn:microsoft.com/office/officeart/2008/layout/AlternatingHexagons"/>
    <dgm:cxn modelId="{DA484809-295B-4162-81A8-DCE04034622A}" type="presParOf" srcId="{027220D0-5237-41FD-A2F1-64425D530DAA}" destId="{BB1DFB77-89C8-43C4-BBED-12C8D5EC0A07}" srcOrd="3" destOrd="0" presId="urn:microsoft.com/office/officeart/2008/layout/AlternatingHexagons"/>
    <dgm:cxn modelId="{67A00059-0E97-4DFB-88D0-A93DFAEFB02F}"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F3BD7F-2186-49B5-A7DC-6D085645A618}"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7F0AFE87-A892-48D6-B1BF-0D9C4BFFFB29}">
      <dgm:prSet phldrT="[Text]"/>
      <dgm:spPr/>
      <dgm:t>
        <a:bodyPr/>
        <a:lstStyle/>
        <a:p>
          <a:r>
            <a:rPr lang="en-US" dirty="0" smtClean="0"/>
            <a:t>Document Examples of Behaviors</a:t>
          </a:r>
          <a:endParaRPr lang="en-US" dirty="0"/>
        </a:p>
      </dgm:t>
    </dgm:pt>
    <dgm:pt modelId="{AAFACCFD-B0BC-4F2A-9FE5-D565FEE687C2}" type="parTrans" cxnId="{2C4CCC54-5A21-424C-83DE-A8A6EEAD9BD0}">
      <dgm:prSet/>
      <dgm:spPr/>
      <dgm:t>
        <a:bodyPr/>
        <a:lstStyle/>
        <a:p>
          <a:endParaRPr lang="en-US"/>
        </a:p>
      </dgm:t>
    </dgm:pt>
    <dgm:pt modelId="{68AD6D91-BBF6-4C0C-B7D6-7CAD53C2B7CC}" type="sibTrans" cxnId="{2C4CCC54-5A21-424C-83DE-A8A6EEAD9BD0}">
      <dgm:prSet/>
      <dgm:spPr/>
      <dgm:t>
        <a:bodyPr/>
        <a:lstStyle/>
        <a:p>
          <a:endParaRPr lang="en-US"/>
        </a:p>
      </dgm:t>
    </dgm:pt>
    <dgm:pt modelId="{28879EA1-14CC-41B3-A9C8-E18A39795763}">
      <dgm:prSet phldrT="[Text]"/>
      <dgm:spPr/>
      <dgm:t>
        <a:bodyPr/>
        <a:lstStyle/>
        <a:p>
          <a:r>
            <a:rPr lang="en-US" dirty="0" smtClean="0"/>
            <a:t>Research Potential Solutions </a:t>
          </a:r>
          <a:endParaRPr lang="en-US" dirty="0"/>
        </a:p>
      </dgm:t>
    </dgm:pt>
    <dgm:pt modelId="{1D622F90-A5C8-4EDA-9196-E6F5CDEEED5B}" type="parTrans" cxnId="{C2A9D444-5702-4175-AD18-78348771B805}">
      <dgm:prSet/>
      <dgm:spPr/>
      <dgm:t>
        <a:bodyPr/>
        <a:lstStyle/>
        <a:p>
          <a:endParaRPr lang="en-US"/>
        </a:p>
      </dgm:t>
    </dgm:pt>
    <dgm:pt modelId="{BC4673D5-06C6-4710-87BB-EF78DB308D79}" type="sibTrans" cxnId="{C2A9D444-5702-4175-AD18-78348771B805}">
      <dgm:prSet/>
      <dgm:spPr/>
      <dgm:t>
        <a:bodyPr/>
        <a:lstStyle/>
        <a:p>
          <a:endParaRPr lang="en-US"/>
        </a:p>
      </dgm:t>
    </dgm:pt>
    <dgm:pt modelId="{6CA149BB-71E2-404F-B992-6A985EAF4CAC}">
      <dgm:prSet phldrT="[Text]"/>
      <dgm:spPr/>
      <dgm:t>
        <a:bodyPr/>
        <a:lstStyle/>
        <a:p>
          <a:r>
            <a:rPr lang="en-US" dirty="0" smtClean="0"/>
            <a:t>Set the Meeting with the Employee</a:t>
          </a:r>
          <a:endParaRPr lang="en-US" dirty="0"/>
        </a:p>
      </dgm:t>
    </dgm:pt>
    <dgm:pt modelId="{CA25834B-84DB-470C-81E9-909CB5C1E014}" type="parTrans" cxnId="{B11C4F14-5038-4A7E-8CF8-59D9D53D5236}">
      <dgm:prSet/>
      <dgm:spPr/>
      <dgm:t>
        <a:bodyPr/>
        <a:lstStyle/>
        <a:p>
          <a:endParaRPr lang="en-US"/>
        </a:p>
      </dgm:t>
    </dgm:pt>
    <dgm:pt modelId="{899A91C0-1ECA-444E-8162-DC933B73BD0D}" type="sibTrans" cxnId="{B11C4F14-5038-4A7E-8CF8-59D9D53D5236}">
      <dgm:prSet/>
      <dgm:spPr/>
      <dgm:t>
        <a:bodyPr/>
        <a:lstStyle/>
        <a:p>
          <a:endParaRPr lang="en-US"/>
        </a:p>
      </dgm:t>
    </dgm:pt>
    <dgm:pt modelId="{5B2A4A85-845E-444A-8D7E-08A743C238BA}">
      <dgm:prSet phldrT="[Text]"/>
      <dgm:spPr/>
      <dgm:t>
        <a:bodyPr/>
        <a:lstStyle/>
        <a:p>
          <a:r>
            <a:rPr lang="en-US" dirty="0" smtClean="0"/>
            <a:t>Print out any documentation you want to provide to the employee</a:t>
          </a:r>
        </a:p>
      </dgm:t>
    </dgm:pt>
    <dgm:pt modelId="{7144D203-3ABE-4C37-8BBC-43FA0DAF6AB7}" type="parTrans" cxnId="{EFC85D57-8B1A-450F-AF22-FEC072F6D0A5}">
      <dgm:prSet/>
      <dgm:spPr/>
      <dgm:t>
        <a:bodyPr/>
        <a:lstStyle/>
        <a:p>
          <a:endParaRPr lang="en-US"/>
        </a:p>
      </dgm:t>
    </dgm:pt>
    <dgm:pt modelId="{B930F0F4-58A3-4C66-A51C-90D63D3E9893}" type="sibTrans" cxnId="{EFC85D57-8B1A-450F-AF22-FEC072F6D0A5}">
      <dgm:prSet/>
      <dgm:spPr/>
      <dgm:t>
        <a:bodyPr/>
        <a:lstStyle/>
        <a:p>
          <a:endParaRPr lang="en-US"/>
        </a:p>
      </dgm:t>
    </dgm:pt>
    <dgm:pt modelId="{4CD6503D-6E0F-4603-85BB-43922D903DA9}">
      <dgm:prSet phldrT="[Text]"/>
      <dgm:spPr/>
      <dgm:t>
        <a:bodyPr/>
        <a:lstStyle/>
        <a:p>
          <a:r>
            <a:rPr lang="en-US" dirty="0" smtClean="0"/>
            <a:t>Practice any difficult conversations</a:t>
          </a:r>
        </a:p>
      </dgm:t>
    </dgm:pt>
    <dgm:pt modelId="{EB6359A6-C17A-4C95-A1FF-1F0C774AE6BD}" type="parTrans" cxnId="{B8BC10E8-7569-46C9-B62E-38B0FDC9188F}">
      <dgm:prSet/>
      <dgm:spPr/>
      <dgm:t>
        <a:bodyPr/>
        <a:lstStyle/>
        <a:p>
          <a:endParaRPr lang="en-US"/>
        </a:p>
      </dgm:t>
    </dgm:pt>
    <dgm:pt modelId="{47EEAEDB-0823-4B84-BD2C-084C52B04153}" type="sibTrans" cxnId="{B8BC10E8-7569-46C9-B62E-38B0FDC9188F}">
      <dgm:prSet/>
      <dgm:spPr/>
      <dgm:t>
        <a:bodyPr/>
        <a:lstStyle/>
        <a:p>
          <a:endParaRPr lang="en-US"/>
        </a:p>
      </dgm:t>
    </dgm:pt>
    <dgm:pt modelId="{63353EA9-2E5C-4EB6-8B2B-40DD4C3C3DA1}" type="pres">
      <dgm:prSet presAssocID="{C9F3BD7F-2186-49B5-A7DC-6D085645A618}" presName="outerComposite" presStyleCnt="0">
        <dgm:presLayoutVars>
          <dgm:chMax val="5"/>
          <dgm:dir/>
          <dgm:resizeHandles val="exact"/>
        </dgm:presLayoutVars>
      </dgm:prSet>
      <dgm:spPr/>
      <dgm:t>
        <a:bodyPr/>
        <a:lstStyle/>
        <a:p>
          <a:endParaRPr lang="en-US"/>
        </a:p>
      </dgm:t>
    </dgm:pt>
    <dgm:pt modelId="{1126E8B5-D12F-4E28-92CF-4A566F62C747}" type="pres">
      <dgm:prSet presAssocID="{C9F3BD7F-2186-49B5-A7DC-6D085645A618}" presName="dummyMaxCanvas" presStyleCnt="0">
        <dgm:presLayoutVars/>
      </dgm:prSet>
      <dgm:spPr/>
    </dgm:pt>
    <dgm:pt modelId="{2C8F3BFE-6E99-4E2B-878A-9E76EB329A48}" type="pres">
      <dgm:prSet presAssocID="{C9F3BD7F-2186-49B5-A7DC-6D085645A618}" presName="FiveNodes_1" presStyleLbl="node1" presStyleIdx="0" presStyleCnt="5">
        <dgm:presLayoutVars>
          <dgm:bulletEnabled val="1"/>
        </dgm:presLayoutVars>
      </dgm:prSet>
      <dgm:spPr/>
      <dgm:t>
        <a:bodyPr/>
        <a:lstStyle/>
        <a:p>
          <a:endParaRPr lang="en-US"/>
        </a:p>
      </dgm:t>
    </dgm:pt>
    <dgm:pt modelId="{05D32A7C-701F-479E-8F67-FCDB4422AFD7}" type="pres">
      <dgm:prSet presAssocID="{C9F3BD7F-2186-49B5-A7DC-6D085645A618}" presName="FiveNodes_2" presStyleLbl="node1" presStyleIdx="1" presStyleCnt="5">
        <dgm:presLayoutVars>
          <dgm:bulletEnabled val="1"/>
        </dgm:presLayoutVars>
      </dgm:prSet>
      <dgm:spPr/>
      <dgm:t>
        <a:bodyPr/>
        <a:lstStyle/>
        <a:p>
          <a:endParaRPr lang="en-US"/>
        </a:p>
      </dgm:t>
    </dgm:pt>
    <dgm:pt modelId="{BDE949AE-C2F5-4C6A-9FC1-11D0C03A9AAA}" type="pres">
      <dgm:prSet presAssocID="{C9F3BD7F-2186-49B5-A7DC-6D085645A618}" presName="FiveNodes_3" presStyleLbl="node1" presStyleIdx="2" presStyleCnt="5">
        <dgm:presLayoutVars>
          <dgm:bulletEnabled val="1"/>
        </dgm:presLayoutVars>
      </dgm:prSet>
      <dgm:spPr/>
      <dgm:t>
        <a:bodyPr/>
        <a:lstStyle/>
        <a:p>
          <a:endParaRPr lang="en-US"/>
        </a:p>
      </dgm:t>
    </dgm:pt>
    <dgm:pt modelId="{D35FE397-94C8-445F-ADA5-5CA079A916FC}" type="pres">
      <dgm:prSet presAssocID="{C9F3BD7F-2186-49B5-A7DC-6D085645A618}" presName="FiveNodes_4" presStyleLbl="node1" presStyleIdx="3" presStyleCnt="5">
        <dgm:presLayoutVars>
          <dgm:bulletEnabled val="1"/>
        </dgm:presLayoutVars>
      </dgm:prSet>
      <dgm:spPr/>
      <dgm:t>
        <a:bodyPr/>
        <a:lstStyle/>
        <a:p>
          <a:endParaRPr lang="en-US"/>
        </a:p>
      </dgm:t>
    </dgm:pt>
    <dgm:pt modelId="{1B5AF53B-31B8-457B-8CBE-CA9684144A59}" type="pres">
      <dgm:prSet presAssocID="{C9F3BD7F-2186-49B5-A7DC-6D085645A618}" presName="FiveNodes_5" presStyleLbl="node1" presStyleIdx="4" presStyleCnt="5">
        <dgm:presLayoutVars>
          <dgm:bulletEnabled val="1"/>
        </dgm:presLayoutVars>
      </dgm:prSet>
      <dgm:spPr/>
      <dgm:t>
        <a:bodyPr/>
        <a:lstStyle/>
        <a:p>
          <a:endParaRPr lang="en-US"/>
        </a:p>
      </dgm:t>
    </dgm:pt>
    <dgm:pt modelId="{BD9A30C0-B234-49CC-AEC7-F0E321D78AA5}" type="pres">
      <dgm:prSet presAssocID="{C9F3BD7F-2186-49B5-A7DC-6D085645A618}" presName="FiveConn_1-2" presStyleLbl="fgAccFollowNode1" presStyleIdx="0" presStyleCnt="4">
        <dgm:presLayoutVars>
          <dgm:bulletEnabled val="1"/>
        </dgm:presLayoutVars>
      </dgm:prSet>
      <dgm:spPr/>
      <dgm:t>
        <a:bodyPr/>
        <a:lstStyle/>
        <a:p>
          <a:endParaRPr lang="en-US"/>
        </a:p>
      </dgm:t>
    </dgm:pt>
    <dgm:pt modelId="{34A1277C-A48C-48AE-9F9C-EC95B09B6DF9}" type="pres">
      <dgm:prSet presAssocID="{C9F3BD7F-2186-49B5-A7DC-6D085645A618}" presName="FiveConn_2-3" presStyleLbl="fgAccFollowNode1" presStyleIdx="1" presStyleCnt="4">
        <dgm:presLayoutVars>
          <dgm:bulletEnabled val="1"/>
        </dgm:presLayoutVars>
      </dgm:prSet>
      <dgm:spPr/>
      <dgm:t>
        <a:bodyPr/>
        <a:lstStyle/>
        <a:p>
          <a:endParaRPr lang="en-US"/>
        </a:p>
      </dgm:t>
    </dgm:pt>
    <dgm:pt modelId="{B001412A-2D39-41CF-A523-6762B6850500}" type="pres">
      <dgm:prSet presAssocID="{C9F3BD7F-2186-49B5-A7DC-6D085645A618}" presName="FiveConn_3-4" presStyleLbl="fgAccFollowNode1" presStyleIdx="2" presStyleCnt="4">
        <dgm:presLayoutVars>
          <dgm:bulletEnabled val="1"/>
        </dgm:presLayoutVars>
      </dgm:prSet>
      <dgm:spPr/>
      <dgm:t>
        <a:bodyPr/>
        <a:lstStyle/>
        <a:p>
          <a:endParaRPr lang="en-US"/>
        </a:p>
      </dgm:t>
    </dgm:pt>
    <dgm:pt modelId="{7C449CE2-1B7D-4E1C-B621-4EFA31B5FC46}" type="pres">
      <dgm:prSet presAssocID="{C9F3BD7F-2186-49B5-A7DC-6D085645A618}" presName="FiveConn_4-5" presStyleLbl="fgAccFollowNode1" presStyleIdx="3" presStyleCnt="4">
        <dgm:presLayoutVars>
          <dgm:bulletEnabled val="1"/>
        </dgm:presLayoutVars>
      </dgm:prSet>
      <dgm:spPr/>
      <dgm:t>
        <a:bodyPr/>
        <a:lstStyle/>
        <a:p>
          <a:endParaRPr lang="en-US"/>
        </a:p>
      </dgm:t>
    </dgm:pt>
    <dgm:pt modelId="{6BF26F15-0F41-450D-B880-818A721ADB4C}" type="pres">
      <dgm:prSet presAssocID="{C9F3BD7F-2186-49B5-A7DC-6D085645A618}" presName="FiveNodes_1_text" presStyleLbl="node1" presStyleIdx="4" presStyleCnt="5">
        <dgm:presLayoutVars>
          <dgm:bulletEnabled val="1"/>
        </dgm:presLayoutVars>
      </dgm:prSet>
      <dgm:spPr/>
      <dgm:t>
        <a:bodyPr/>
        <a:lstStyle/>
        <a:p>
          <a:endParaRPr lang="en-US"/>
        </a:p>
      </dgm:t>
    </dgm:pt>
    <dgm:pt modelId="{A9A7361D-8F72-43F8-BFFD-238F449E9A80}" type="pres">
      <dgm:prSet presAssocID="{C9F3BD7F-2186-49B5-A7DC-6D085645A618}" presName="FiveNodes_2_text" presStyleLbl="node1" presStyleIdx="4" presStyleCnt="5">
        <dgm:presLayoutVars>
          <dgm:bulletEnabled val="1"/>
        </dgm:presLayoutVars>
      </dgm:prSet>
      <dgm:spPr/>
      <dgm:t>
        <a:bodyPr/>
        <a:lstStyle/>
        <a:p>
          <a:endParaRPr lang="en-US"/>
        </a:p>
      </dgm:t>
    </dgm:pt>
    <dgm:pt modelId="{8C93FD64-DCCE-4E5F-8014-053439ECBBFE}" type="pres">
      <dgm:prSet presAssocID="{C9F3BD7F-2186-49B5-A7DC-6D085645A618}" presName="FiveNodes_3_text" presStyleLbl="node1" presStyleIdx="4" presStyleCnt="5">
        <dgm:presLayoutVars>
          <dgm:bulletEnabled val="1"/>
        </dgm:presLayoutVars>
      </dgm:prSet>
      <dgm:spPr/>
      <dgm:t>
        <a:bodyPr/>
        <a:lstStyle/>
        <a:p>
          <a:endParaRPr lang="en-US"/>
        </a:p>
      </dgm:t>
    </dgm:pt>
    <dgm:pt modelId="{C27C955F-A131-4759-BED1-BAEAD039827B}" type="pres">
      <dgm:prSet presAssocID="{C9F3BD7F-2186-49B5-A7DC-6D085645A618}" presName="FiveNodes_4_text" presStyleLbl="node1" presStyleIdx="4" presStyleCnt="5">
        <dgm:presLayoutVars>
          <dgm:bulletEnabled val="1"/>
        </dgm:presLayoutVars>
      </dgm:prSet>
      <dgm:spPr/>
      <dgm:t>
        <a:bodyPr/>
        <a:lstStyle/>
        <a:p>
          <a:endParaRPr lang="en-US"/>
        </a:p>
      </dgm:t>
    </dgm:pt>
    <dgm:pt modelId="{DDA7EBFC-5FBF-454B-829A-55B8E23FD4A8}" type="pres">
      <dgm:prSet presAssocID="{C9F3BD7F-2186-49B5-A7DC-6D085645A618}" presName="FiveNodes_5_text" presStyleLbl="node1" presStyleIdx="4" presStyleCnt="5">
        <dgm:presLayoutVars>
          <dgm:bulletEnabled val="1"/>
        </dgm:presLayoutVars>
      </dgm:prSet>
      <dgm:spPr/>
      <dgm:t>
        <a:bodyPr/>
        <a:lstStyle/>
        <a:p>
          <a:endParaRPr lang="en-US"/>
        </a:p>
      </dgm:t>
    </dgm:pt>
  </dgm:ptLst>
  <dgm:cxnLst>
    <dgm:cxn modelId="{A0F8D3C2-C5A7-4E38-A74C-50D84B4CBAE0}" type="presOf" srcId="{C9F3BD7F-2186-49B5-A7DC-6D085645A618}" destId="{63353EA9-2E5C-4EB6-8B2B-40DD4C3C3DA1}" srcOrd="0" destOrd="0" presId="urn:microsoft.com/office/officeart/2005/8/layout/vProcess5"/>
    <dgm:cxn modelId="{EAB4CE10-00D8-4D0D-A55A-607604B3C262}" type="presOf" srcId="{5B2A4A85-845E-444A-8D7E-08A743C238BA}" destId="{D35FE397-94C8-445F-ADA5-5CA079A916FC}" srcOrd="0" destOrd="0" presId="urn:microsoft.com/office/officeart/2005/8/layout/vProcess5"/>
    <dgm:cxn modelId="{0C504D67-E0AA-4234-B72E-78EC0CDE9FFA}" type="presOf" srcId="{68AD6D91-BBF6-4C0C-B7D6-7CAD53C2B7CC}" destId="{BD9A30C0-B234-49CC-AEC7-F0E321D78AA5}" srcOrd="0" destOrd="0" presId="urn:microsoft.com/office/officeart/2005/8/layout/vProcess5"/>
    <dgm:cxn modelId="{E5EC59FB-3FFF-4663-BE73-64B5DEE4E508}" type="presOf" srcId="{BC4673D5-06C6-4710-87BB-EF78DB308D79}" destId="{34A1277C-A48C-48AE-9F9C-EC95B09B6DF9}" srcOrd="0" destOrd="0" presId="urn:microsoft.com/office/officeart/2005/8/layout/vProcess5"/>
    <dgm:cxn modelId="{DE0964E2-3442-4383-8FE3-FA43DCD2649A}" type="presOf" srcId="{28879EA1-14CC-41B3-A9C8-E18A39795763}" destId="{05D32A7C-701F-479E-8F67-FCDB4422AFD7}" srcOrd="0" destOrd="0" presId="urn:microsoft.com/office/officeart/2005/8/layout/vProcess5"/>
    <dgm:cxn modelId="{9EA51D99-40D2-43B0-ACCC-1BD25A0D7500}" type="presOf" srcId="{4CD6503D-6E0F-4603-85BB-43922D903DA9}" destId="{DDA7EBFC-5FBF-454B-829A-55B8E23FD4A8}" srcOrd="1" destOrd="0" presId="urn:microsoft.com/office/officeart/2005/8/layout/vProcess5"/>
    <dgm:cxn modelId="{5615E0C7-AB57-42EC-B1AD-A2AC4951C3DB}" type="presOf" srcId="{B930F0F4-58A3-4C66-A51C-90D63D3E9893}" destId="{7C449CE2-1B7D-4E1C-B621-4EFA31B5FC46}" srcOrd="0" destOrd="0" presId="urn:microsoft.com/office/officeart/2005/8/layout/vProcess5"/>
    <dgm:cxn modelId="{7B4FDA24-A188-4DE3-ADBE-4203859602BE}" type="presOf" srcId="{4CD6503D-6E0F-4603-85BB-43922D903DA9}" destId="{1B5AF53B-31B8-457B-8CBE-CA9684144A59}" srcOrd="0" destOrd="0" presId="urn:microsoft.com/office/officeart/2005/8/layout/vProcess5"/>
    <dgm:cxn modelId="{D2DB52A0-EEB8-48A2-8EA5-53ADA6AB05CF}" type="presOf" srcId="{5B2A4A85-845E-444A-8D7E-08A743C238BA}" destId="{C27C955F-A131-4759-BED1-BAEAD039827B}" srcOrd="1" destOrd="0" presId="urn:microsoft.com/office/officeart/2005/8/layout/vProcess5"/>
    <dgm:cxn modelId="{55037386-71FA-4BD2-96C6-D5786540E5D9}" type="presOf" srcId="{899A91C0-1ECA-444E-8162-DC933B73BD0D}" destId="{B001412A-2D39-41CF-A523-6762B6850500}" srcOrd="0" destOrd="0" presId="urn:microsoft.com/office/officeart/2005/8/layout/vProcess5"/>
    <dgm:cxn modelId="{864036A4-E88C-4351-B44F-F5995125C06D}" type="presOf" srcId="{6CA149BB-71E2-404F-B992-6A985EAF4CAC}" destId="{BDE949AE-C2F5-4C6A-9FC1-11D0C03A9AAA}" srcOrd="0" destOrd="0" presId="urn:microsoft.com/office/officeart/2005/8/layout/vProcess5"/>
    <dgm:cxn modelId="{C2A9D444-5702-4175-AD18-78348771B805}" srcId="{C9F3BD7F-2186-49B5-A7DC-6D085645A618}" destId="{28879EA1-14CC-41B3-A9C8-E18A39795763}" srcOrd="1" destOrd="0" parTransId="{1D622F90-A5C8-4EDA-9196-E6F5CDEEED5B}" sibTransId="{BC4673D5-06C6-4710-87BB-EF78DB308D79}"/>
    <dgm:cxn modelId="{2C4CCC54-5A21-424C-83DE-A8A6EEAD9BD0}" srcId="{C9F3BD7F-2186-49B5-A7DC-6D085645A618}" destId="{7F0AFE87-A892-48D6-B1BF-0D9C4BFFFB29}" srcOrd="0" destOrd="0" parTransId="{AAFACCFD-B0BC-4F2A-9FE5-D565FEE687C2}" sibTransId="{68AD6D91-BBF6-4C0C-B7D6-7CAD53C2B7CC}"/>
    <dgm:cxn modelId="{452D5C38-3928-4A85-8049-EE93824A6949}" type="presOf" srcId="{7F0AFE87-A892-48D6-B1BF-0D9C4BFFFB29}" destId="{6BF26F15-0F41-450D-B880-818A721ADB4C}" srcOrd="1" destOrd="0" presId="urn:microsoft.com/office/officeart/2005/8/layout/vProcess5"/>
    <dgm:cxn modelId="{B11C4F14-5038-4A7E-8CF8-59D9D53D5236}" srcId="{C9F3BD7F-2186-49B5-A7DC-6D085645A618}" destId="{6CA149BB-71E2-404F-B992-6A985EAF4CAC}" srcOrd="2" destOrd="0" parTransId="{CA25834B-84DB-470C-81E9-909CB5C1E014}" sibTransId="{899A91C0-1ECA-444E-8162-DC933B73BD0D}"/>
    <dgm:cxn modelId="{9D7E7AFD-D6D1-46AC-9C04-23AF2F34311F}" type="presOf" srcId="{6CA149BB-71E2-404F-B992-6A985EAF4CAC}" destId="{8C93FD64-DCCE-4E5F-8014-053439ECBBFE}" srcOrd="1" destOrd="0" presId="urn:microsoft.com/office/officeart/2005/8/layout/vProcess5"/>
    <dgm:cxn modelId="{23D1B3B4-B0C9-4AEF-B0EE-875F3429AD1C}" type="presOf" srcId="{28879EA1-14CC-41B3-A9C8-E18A39795763}" destId="{A9A7361D-8F72-43F8-BFFD-238F449E9A80}" srcOrd="1" destOrd="0" presId="urn:microsoft.com/office/officeart/2005/8/layout/vProcess5"/>
    <dgm:cxn modelId="{EFC85D57-8B1A-450F-AF22-FEC072F6D0A5}" srcId="{C9F3BD7F-2186-49B5-A7DC-6D085645A618}" destId="{5B2A4A85-845E-444A-8D7E-08A743C238BA}" srcOrd="3" destOrd="0" parTransId="{7144D203-3ABE-4C37-8BBC-43FA0DAF6AB7}" sibTransId="{B930F0F4-58A3-4C66-A51C-90D63D3E9893}"/>
    <dgm:cxn modelId="{B8BC10E8-7569-46C9-B62E-38B0FDC9188F}" srcId="{C9F3BD7F-2186-49B5-A7DC-6D085645A618}" destId="{4CD6503D-6E0F-4603-85BB-43922D903DA9}" srcOrd="4" destOrd="0" parTransId="{EB6359A6-C17A-4C95-A1FF-1F0C774AE6BD}" sibTransId="{47EEAEDB-0823-4B84-BD2C-084C52B04153}"/>
    <dgm:cxn modelId="{7F3D1800-4722-49E0-ACFA-70FC6082E995}" type="presOf" srcId="{7F0AFE87-A892-48D6-B1BF-0D9C4BFFFB29}" destId="{2C8F3BFE-6E99-4E2B-878A-9E76EB329A48}" srcOrd="0" destOrd="0" presId="urn:microsoft.com/office/officeart/2005/8/layout/vProcess5"/>
    <dgm:cxn modelId="{97237323-8E4B-4857-8EE5-C32B41DFE750}" type="presParOf" srcId="{63353EA9-2E5C-4EB6-8B2B-40DD4C3C3DA1}" destId="{1126E8B5-D12F-4E28-92CF-4A566F62C747}" srcOrd="0" destOrd="0" presId="urn:microsoft.com/office/officeart/2005/8/layout/vProcess5"/>
    <dgm:cxn modelId="{728B0593-F74F-407A-BC45-D0E84542B235}" type="presParOf" srcId="{63353EA9-2E5C-4EB6-8B2B-40DD4C3C3DA1}" destId="{2C8F3BFE-6E99-4E2B-878A-9E76EB329A48}" srcOrd="1" destOrd="0" presId="urn:microsoft.com/office/officeart/2005/8/layout/vProcess5"/>
    <dgm:cxn modelId="{6FDB98A2-A80F-46BC-822A-499061CC373B}" type="presParOf" srcId="{63353EA9-2E5C-4EB6-8B2B-40DD4C3C3DA1}" destId="{05D32A7C-701F-479E-8F67-FCDB4422AFD7}" srcOrd="2" destOrd="0" presId="urn:microsoft.com/office/officeart/2005/8/layout/vProcess5"/>
    <dgm:cxn modelId="{08122C35-371F-4B3B-B3FF-3DC6582B0E7D}" type="presParOf" srcId="{63353EA9-2E5C-4EB6-8B2B-40DD4C3C3DA1}" destId="{BDE949AE-C2F5-4C6A-9FC1-11D0C03A9AAA}" srcOrd="3" destOrd="0" presId="urn:microsoft.com/office/officeart/2005/8/layout/vProcess5"/>
    <dgm:cxn modelId="{5D3B02CE-589E-4883-90EC-ED16F85E05F2}" type="presParOf" srcId="{63353EA9-2E5C-4EB6-8B2B-40DD4C3C3DA1}" destId="{D35FE397-94C8-445F-ADA5-5CA079A916FC}" srcOrd="4" destOrd="0" presId="urn:microsoft.com/office/officeart/2005/8/layout/vProcess5"/>
    <dgm:cxn modelId="{F5F661FD-0722-439F-BBCA-E0DEC75CB80C}" type="presParOf" srcId="{63353EA9-2E5C-4EB6-8B2B-40DD4C3C3DA1}" destId="{1B5AF53B-31B8-457B-8CBE-CA9684144A59}" srcOrd="5" destOrd="0" presId="urn:microsoft.com/office/officeart/2005/8/layout/vProcess5"/>
    <dgm:cxn modelId="{3D6546D3-88B4-4CA8-B6B6-85E20639D025}" type="presParOf" srcId="{63353EA9-2E5C-4EB6-8B2B-40DD4C3C3DA1}" destId="{BD9A30C0-B234-49CC-AEC7-F0E321D78AA5}" srcOrd="6" destOrd="0" presId="urn:microsoft.com/office/officeart/2005/8/layout/vProcess5"/>
    <dgm:cxn modelId="{FA68E2E1-78ED-4103-BE15-DA989311EEB7}" type="presParOf" srcId="{63353EA9-2E5C-4EB6-8B2B-40DD4C3C3DA1}" destId="{34A1277C-A48C-48AE-9F9C-EC95B09B6DF9}" srcOrd="7" destOrd="0" presId="urn:microsoft.com/office/officeart/2005/8/layout/vProcess5"/>
    <dgm:cxn modelId="{F14EB343-0C94-400B-823A-6AA6F4DE263D}" type="presParOf" srcId="{63353EA9-2E5C-4EB6-8B2B-40DD4C3C3DA1}" destId="{B001412A-2D39-41CF-A523-6762B6850500}" srcOrd="8" destOrd="0" presId="urn:microsoft.com/office/officeart/2005/8/layout/vProcess5"/>
    <dgm:cxn modelId="{2B1290AB-2A09-4603-9D67-618D33FF07A8}" type="presParOf" srcId="{63353EA9-2E5C-4EB6-8B2B-40DD4C3C3DA1}" destId="{7C449CE2-1B7D-4E1C-B621-4EFA31B5FC46}" srcOrd="9" destOrd="0" presId="urn:microsoft.com/office/officeart/2005/8/layout/vProcess5"/>
    <dgm:cxn modelId="{ED7F3F33-DF8D-4143-B33F-2AED876989A2}" type="presParOf" srcId="{63353EA9-2E5C-4EB6-8B2B-40DD4C3C3DA1}" destId="{6BF26F15-0F41-450D-B880-818A721ADB4C}" srcOrd="10" destOrd="0" presId="urn:microsoft.com/office/officeart/2005/8/layout/vProcess5"/>
    <dgm:cxn modelId="{86452780-6623-4B0A-994E-B6CA744CAE1E}" type="presParOf" srcId="{63353EA9-2E5C-4EB6-8B2B-40DD4C3C3DA1}" destId="{A9A7361D-8F72-43F8-BFFD-238F449E9A80}" srcOrd="11" destOrd="0" presId="urn:microsoft.com/office/officeart/2005/8/layout/vProcess5"/>
    <dgm:cxn modelId="{8C9828A9-74E0-40AD-9C28-C8A825B51198}" type="presParOf" srcId="{63353EA9-2E5C-4EB6-8B2B-40DD4C3C3DA1}" destId="{8C93FD64-DCCE-4E5F-8014-053439ECBBFE}" srcOrd="12" destOrd="0" presId="urn:microsoft.com/office/officeart/2005/8/layout/vProcess5"/>
    <dgm:cxn modelId="{FD7CC24A-4EA4-4497-9109-066F481A2F8D}" type="presParOf" srcId="{63353EA9-2E5C-4EB6-8B2B-40DD4C3C3DA1}" destId="{C27C955F-A131-4759-BED1-BAEAD039827B}" srcOrd="13" destOrd="0" presId="urn:microsoft.com/office/officeart/2005/8/layout/vProcess5"/>
    <dgm:cxn modelId="{AB6B8CE4-1357-4BC3-A051-CEE170C2E0EC}" type="presParOf" srcId="{63353EA9-2E5C-4EB6-8B2B-40DD4C3C3DA1}" destId="{DDA7EBFC-5FBF-454B-829A-55B8E23FD4A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Civil Rights Manager</a:t>
          </a:r>
          <a:endParaRPr lang="en-US" dirty="0"/>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DE150D2C-3131-4932-BDE1-98201E326992}" type="presOf" srcId="{74C92FCB-4DCF-4DC4-9511-223FEB7D454B}" destId="{31073C9A-BFAC-4CD0-94CF-08F1ABC7F566}"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31711C80-62A1-4FFF-95D5-72D7DD81F907}" type="presOf" srcId="{058F26FB-9CFA-478F-B905-AF8C62FAB186}" destId="{BC0257F5-E393-4BEC-ACA3-9F8912AC5224}" srcOrd="0" destOrd="0" presId="urn:microsoft.com/office/officeart/2008/layout/AlternatingHexagons"/>
    <dgm:cxn modelId="{F4E11CFC-1A50-43CC-B4F2-20633B1D2D49}" srcId="{74C92FCB-4DCF-4DC4-9511-223FEB7D454B}" destId="{90E9CB35-BD33-428B-B188-9489A98873D8}" srcOrd="1" destOrd="0" parTransId="{9EC9986B-7CB1-45B6-AC14-E5D578B9863F}" sibTransId="{65AAD263-5BCE-439E-A42A-919C09152305}"/>
    <dgm:cxn modelId="{225FD7C7-2E89-4AF5-AE9E-29F3618585C0}" type="presOf" srcId="{65AAD263-5BCE-439E-A42A-919C09152305}" destId="{345EED44-0536-4DFA-8452-0F79D17ED508}" srcOrd="0" destOrd="0" presId="urn:microsoft.com/office/officeart/2008/layout/AlternatingHexagons"/>
    <dgm:cxn modelId="{CC495B9A-7EEB-4A0A-91F5-2ABF4DAB7068}" type="presOf" srcId="{8BE37719-9346-4A0F-B38D-136B60B8D530}" destId="{5EC46C14-4B5F-4CA8-8A1C-BEF30715E91E}" srcOrd="0" destOrd="0" presId="urn:microsoft.com/office/officeart/2008/layout/AlternatingHexagons"/>
    <dgm:cxn modelId="{E8809C4B-E548-4567-919A-4C35A4D785C0}" type="presOf" srcId="{D764020A-00B1-4747-8BE7-D304C2BDF98E}" destId="{851315A3-F66A-4B05-9632-EAC8F83E51A8}" srcOrd="0" destOrd="0" presId="urn:microsoft.com/office/officeart/2008/layout/AlternatingHexagons"/>
    <dgm:cxn modelId="{D9AC5A7F-9536-4574-BDB3-E525F6D62B3A}" type="presOf" srcId="{E57BBBB3-F7F0-414D-AF23-2D41D19569C8}" destId="{3D2208EC-9A51-4A84-9517-BA4C583CA364}" srcOrd="0" destOrd="0" presId="urn:microsoft.com/office/officeart/2008/layout/AlternatingHexagons"/>
    <dgm:cxn modelId="{55DF52B9-F448-4FF0-8AFA-DE3D7C37A16F}" type="presOf" srcId="{90E9CB35-BD33-428B-B188-9489A98873D8}" destId="{21CFCBE8-4438-4EBC-9AE0-8C8CDF22F24C}" srcOrd="0" destOrd="0" presId="urn:microsoft.com/office/officeart/2008/layout/AlternatingHexagons"/>
    <dgm:cxn modelId="{F1F837D1-65D1-4EF9-BF50-D3A778D0B649}" type="presOf" srcId="{28C6958B-5164-4E6A-9D55-3948BFB226EC}" destId="{7D46E38A-F7FF-42DD-91CA-36B0358CB830}" srcOrd="0" destOrd="0" presId="urn:microsoft.com/office/officeart/2008/layout/AlternatingHexagons"/>
    <dgm:cxn modelId="{453B1176-4176-4675-AC17-C5F52E8F71C8}" type="presOf" srcId="{91F2E22E-EF3F-47A4-B3DB-0F454D5EF693}" destId="{ACBDFC5B-06A4-4FFA-AA7B-2A477C248420}"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64BF99A7-9395-487A-8E0C-EE32C5DB4D71}" srcId="{74C92FCB-4DCF-4DC4-9511-223FEB7D454B}" destId="{D764020A-00B1-4747-8BE7-D304C2BDF98E}" srcOrd="3" destOrd="0" parTransId="{569FC294-2F25-4B9E-B682-74337020D2C6}" sibTransId="{E57BBBB3-F7F0-414D-AF23-2D41D19569C8}"/>
    <dgm:cxn modelId="{C54D11EB-E0B2-4987-85D4-DF8953006BC2}" type="presParOf" srcId="{31073C9A-BFAC-4CD0-94CF-08F1ABC7F566}" destId="{94114F51-37F9-4003-ACFE-5EAA5593B36B}" srcOrd="0" destOrd="0" presId="urn:microsoft.com/office/officeart/2008/layout/AlternatingHexagons"/>
    <dgm:cxn modelId="{1D4CF245-A7C0-4519-9FB7-6F89536B4587}" type="presParOf" srcId="{94114F51-37F9-4003-ACFE-5EAA5593B36B}" destId="{5EC46C14-4B5F-4CA8-8A1C-BEF30715E91E}" srcOrd="0" destOrd="0" presId="urn:microsoft.com/office/officeart/2008/layout/AlternatingHexagons"/>
    <dgm:cxn modelId="{BDF84EE2-6AFB-4223-9AFE-7EA54CEFAF23}" type="presParOf" srcId="{94114F51-37F9-4003-ACFE-5EAA5593B36B}" destId="{0FE083BE-16C7-45A9-83DE-701E4A06927A}" srcOrd="1" destOrd="0" presId="urn:microsoft.com/office/officeart/2008/layout/AlternatingHexagons"/>
    <dgm:cxn modelId="{47831E54-28CE-45F1-BC4E-669015014539}" type="presParOf" srcId="{94114F51-37F9-4003-ACFE-5EAA5593B36B}" destId="{02CE32C7-30B4-497F-98E9-3BD5C06790E4}" srcOrd="2" destOrd="0" presId="urn:microsoft.com/office/officeart/2008/layout/AlternatingHexagons"/>
    <dgm:cxn modelId="{5D2F0302-60E3-4A63-9189-B24378E2A214}" type="presParOf" srcId="{94114F51-37F9-4003-ACFE-5EAA5593B36B}" destId="{71FA387A-B0E8-4166-AC4A-2718100F7B75}" srcOrd="3" destOrd="0" presId="urn:microsoft.com/office/officeart/2008/layout/AlternatingHexagons"/>
    <dgm:cxn modelId="{6E2C0600-ED3C-4D1B-95A7-AFF90C8F55FC}" type="presParOf" srcId="{94114F51-37F9-4003-ACFE-5EAA5593B36B}" destId="{ACBDFC5B-06A4-4FFA-AA7B-2A477C248420}" srcOrd="4" destOrd="0" presId="urn:microsoft.com/office/officeart/2008/layout/AlternatingHexagons"/>
    <dgm:cxn modelId="{4E475EC4-5FD8-4E74-AF9A-E1AD42CAAC4A}" type="presParOf" srcId="{31073C9A-BFAC-4CD0-94CF-08F1ABC7F566}" destId="{E00E34E7-C2D8-4F74-BB52-694CB5BE81BC}" srcOrd="1" destOrd="0" presId="urn:microsoft.com/office/officeart/2008/layout/AlternatingHexagons"/>
    <dgm:cxn modelId="{E7395D6A-AC38-47D7-A208-F662E55BE200}" type="presParOf" srcId="{31073C9A-BFAC-4CD0-94CF-08F1ABC7F566}" destId="{4B1CB02D-6C86-4C97-8F13-9125053CB0BB}" srcOrd="2" destOrd="0" presId="urn:microsoft.com/office/officeart/2008/layout/AlternatingHexagons"/>
    <dgm:cxn modelId="{4C98AE29-A7AF-4BEF-93F2-4675A7B9E235}" type="presParOf" srcId="{4B1CB02D-6C86-4C97-8F13-9125053CB0BB}" destId="{21CFCBE8-4438-4EBC-9AE0-8C8CDF22F24C}" srcOrd="0" destOrd="0" presId="urn:microsoft.com/office/officeart/2008/layout/AlternatingHexagons"/>
    <dgm:cxn modelId="{A47D3360-E25E-4A24-999C-D6233BA39094}" type="presParOf" srcId="{4B1CB02D-6C86-4C97-8F13-9125053CB0BB}" destId="{428B30AB-F235-4308-8EBB-0691E55D6F0A}" srcOrd="1" destOrd="0" presId="urn:microsoft.com/office/officeart/2008/layout/AlternatingHexagons"/>
    <dgm:cxn modelId="{9BF80366-D372-404C-975D-EBB2FE22A106}" type="presParOf" srcId="{4B1CB02D-6C86-4C97-8F13-9125053CB0BB}" destId="{67165B9E-49A1-4230-B66C-55DF30614B44}" srcOrd="2" destOrd="0" presId="urn:microsoft.com/office/officeart/2008/layout/AlternatingHexagons"/>
    <dgm:cxn modelId="{8DCA883A-7393-43AB-BA73-7EBB9BF7176D}" type="presParOf" srcId="{4B1CB02D-6C86-4C97-8F13-9125053CB0BB}" destId="{E59677AE-65CE-42E3-8AE8-CF6B96B3DD0E}" srcOrd="3" destOrd="0" presId="urn:microsoft.com/office/officeart/2008/layout/AlternatingHexagons"/>
    <dgm:cxn modelId="{35692B4B-027C-4060-989F-6B724FBBA20B}" type="presParOf" srcId="{4B1CB02D-6C86-4C97-8F13-9125053CB0BB}" destId="{345EED44-0536-4DFA-8452-0F79D17ED508}" srcOrd="4" destOrd="0" presId="urn:microsoft.com/office/officeart/2008/layout/AlternatingHexagons"/>
    <dgm:cxn modelId="{3778B1CC-9F87-42DF-88AD-8DDBC690E959}" type="presParOf" srcId="{31073C9A-BFAC-4CD0-94CF-08F1ABC7F566}" destId="{14D652E7-7F37-496A-A4D5-94299989FAFA}" srcOrd="3" destOrd="0" presId="urn:microsoft.com/office/officeart/2008/layout/AlternatingHexagons"/>
    <dgm:cxn modelId="{8D0990B5-157D-4EEB-A0E7-04DF66EBFC0F}" type="presParOf" srcId="{31073C9A-BFAC-4CD0-94CF-08F1ABC7F566}" destId="{0A0BBF6C-C67F-492C-BC1C-AA4F042BC8A3}" srcOrd="4" destOrd="0" presId="urn:microsoft.com/office/officeart/2008/layout/AlternatingHexagons"/>
    <dgm:cxn modelId="{5301E7B9-9B07-45DF-887D-BF47FE9F80CF}" type="presParOf" srcId="{0A0BBF6C-C67F-492C-BC1C-AA4F042BC8A3}" destId="{7D46E38A-F7FF-42DD-91CA-36B0358CB830}" srcOrd="0" destOrd="0" presId="urn:microsoft.com/office/officeart/2008/layout/AlternatingHexagons"/>
    <dgm:cxn modelId="{8FC85F72-EAAB-4052-BE27-90E96371AEEF}" type="presParOf" srcId="{0A0BBF6C-C67F-492C-BC1C-AA4F042BC8A3}" destId="{A787F5F6-AA5A-46B7-91D6-25C04E307136}" srcOrd="1" destOrd="0" presId="urn:microsoft.com/office/officeart/2008/layout/AlternatingHexagons"/>
    <dgm:cxn modelId="{02AC379F-C957-4657-B7B7-CEA05D3B4633}" type="presParOf" srcId="{0A0BBF6C-C67F-492C-BC1C-AA4F042BC8A3}" destId="{00380996-3B90-40F1-A267-4FA68571DA16}" srcOrd="2" destOrd="0" presId="urn:microsoft.com/office/officeart/2008/layout/AlternatingHexagons"/>
    <dgm:cxn modelId="{E2863BB7-C1A2-484D-A81E-E4E82D108D86}" type="presParOf" srcId="{0A0BBF6C-C67F-492C-BC1C-AA4F042BC8A3}" destId="{365B50D5-268C-407B-880F-D0F9F62E0C9B}" srcOrd="3" destOrd="0" presId="urn:microsoft.com/office/officeart/2008/layout/AlternatingHexagons"/>
    <dgm:cxn modelId="{A6A86B99-DB93-4EE5-8DFA-272298D52A40}" type="presParOf" srcId="{0A0BBF6C-C67F-492C-BC1C-AA4F042BC8A3}" destId="{BC0257F5-E393-4BEC-ACA3-9F8912AC5224}" srcOrd="4" destOrd="0" presId="urn:microsoft.com/office/officeart/2008/layout/AlternatingHexagons"/>
    <dgm:cxn modelId="{317B2DED-F47C-476A-8481-86AC83EA7A21}" type="presParOf" srcId="{31073C9A-BFAC-4CD0-94CF-08F1ABC7F566}" destId="{DD789F7E-05A4-409B-AB5D-A3796CF2AEF0}" srcOrd="5" destOrd="0" presId="urn:microsoft.com/office/officeart/2008/layout/AlternatingHexagons"/>
    <dgm:cxn modelId="{E6FF9F68-27AD-4C9F-95B7-FFDCFB69DF08}" type="presParOf" srcId="{31073C9A-BFAC-4CD0-94CF-08F1ABC7F566}" destId="{027220D0-5237-41FD-A2F1-64425D530DAA}" srcOrd="6" destOrd="0" presId="urn:microsoft.com/office/officeart/2008/layout/AlternatingHexagons"/>
    <dgm:cxn modelId="{C56DB89E-AC3E-4C26-AF27-3CA3C39D6038}" type="presParOf" srcId="{027220D0-5237-41FD-A2F1-64425D530DAA}" destId="{851315A3-F66A-4B05-9632-EAC8F83E51A8}" srcOrd="0" destOrd="0" presId="urn:microsoft.com/office/officeart/2008/layout/AlternatingHexagons"/>
    <dgm:cxn modelId="{9251BF6D-E21B-4CF8-BC91-6D8D818AC63D}" type="presParOf" srcId="{027220D0-5237-41FD-A2F1-64425D530DAA}" destId="{474E9084-4B3B-439C-890F-B8CC29BE0340}" srcOrd="1" destOrd="0" presId="urn:microsoft.com/office/officeart/2008/layout/AlternatingHexagons"/>
    <dgm:cxn modelId="{799AC28B-1012-41FE-A4AB-8248EB0EEB51}" type="presParOf" srcId="{027220D0-5237-41FD-A2F1-64425D530DAA}" destId="{03663ACD-F3D7-4B97-9360-1EFFDE445308}" srcOrd="2" destOrd="0" presId="urn:microsoft.com/office/officeart/2008/layout/AlternatingHexagons"/>
    <dgm:cxn modelId="{9173EB72-D644-45E7-A814-3D019C4024F7}" type="presParOf" srcId="{027220D0-5237-41FD-A2F1-64425D530DAA}" destId="{BB1DFB77-89C8-43C4-BBED-12C8D5EC0A07}" srcOrd="3" destOrd="0" presId="urn:microsoft.com/office/officeart/2008/layout/AlternatingHexagons"/>
    <dgm:cxn modelId="{1274CCC2-73A9-49D7-8924-2E59F8285285}"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Civil Rights Manager</a:t>
          </a:r>
          <a:endParaRPr lang="en-US" dirty="0"/>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56ED91CA-4415-4451-BF1C-DC298AA462D1}" type="presOf" srcId="{28C6958B-5164-4E6A-9D55-3948BFB226EC}" destId="{7D46E38A-F7FF-42DD-91CA-36B0358CB830}"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08A4D664-FAF7-4AA0-ABEC-B89CAA646D55}" type="presOf" srcId="{91F2E22E-EF3F-47A4-B3DB-0F454D5EF693}" destId="{ACBDFC5B-06A4-4FFA-AA7B-2A477C248420}" srcOrd="0" destOrd="0" presId="urn:microsoft.com/office/officeart/2008/layout/AlternatingHexagons"/>
    <dgm:cxn modelId="{04BA2F78-4CA8-44E5-9B4E-2977A8063638}" type="presOf" srcId="{90E9CB35-BD33-428B-B188-9489A98873D8}" destId="{21CFCBE8-4438-4EBC-9AE0-8C8CDF22F24C}" srcOrd="0" destOrd="0" presId="urn:microsoft.com/office/officeart/2008/layout/AlternatingHexagons"/>
    <dgm:cxn modelId="{140FCF8D-6B9B-4252-AEA4-384B9732477E}" type="presOf" srcId="{8BE37719-9346-4A0F-B38D-136B60B8D530}" destId="{5EC46C14-4B5F-4CA8-8A1C-BEF30715E91E}" srcOrd="0" destOrd="0" presId="urn:microsoft.com/office/officeart/2008/layout/AlternatingHexagons"/>
    <dgm:cxn modelId="{CFEB7EAC-00C7-4A60-A059-71822A2F6B85}" type="presOf" srcId="{D764020A-00B1-4747-8BE7-D304C2BDF98E}" destId="{851315A3-F66A-4B05-9632-EAC8F83E51A8}" srcOrd="0" destOrd="0" presId="urn:microsoft.com/office/officeart/2008/layout/AlternatingHexagons"/>
    <dgm:cxn modelId="{54F3EECC-AF23-4387-8E36-834593BD172B}" type="presOf" srcId="{74C92FCB-4DCF-4DC4-9511-223FEB7D454B}" destId="{31073C9A-BFAC-4CD0-94CF-08F1ABC7F566}"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16976C23-4324-4E43-9BB9-03B92D5411DD}" type="presOf" srcId="{65AAD263-5BCE-439E-A42A-919C09152305}" destId="{345EED44-0536-4DFA-8452-0F79D17ED508}" srcOrd="0" destOrd="0" presId="urn:microsoft.com/office/officeart/2008/layout/AlternatingHexagons"/>
    <dgm:cxn modelId="{3CE4C3FB-86E8-4836-95FB-9094A1A0B8C4}" type="presOf" srcId="{E57BBBB3-F7F0-414D-AF23-2D41D19569C8}" destId="{3D2208EC-9A51-4A84-9517-BA4C583CA364}" srcOrd="0" destOrd="0" presId="urn:microsoft.com/office/officeart/2008/layout/AlternatingHexagons"/>
    <dgm:cxn modelId="{ED4442F4-8639-42F6-AE7F-1988960787F2}" type="presOf" srcId="{058F26FB-9CFA-478F-B905-AF8C62FAB186}" destId="{BC0257F5-E393-4BEC-ACA3-9F8912AC5224}"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89095A50-9DD2-49B1-8D4A-A80E654A2A5E}" type="presParOf" srcId="{31073C9A-BFAC-4CD0-94CF-08F1ABC7F566}" destId="{94114F51-37F9-4003-ACFE-5EAA5593B36B}" srcOrd="0" destOrd="0" presId="urn:microsoft.com/office/officeart/2008/layout/AlternatingHexagons"/>
    <dgm:cxn modelId="{66DDD4C9-308C-421F-9F0C-C683EB377618}" type="presParOf" srcId="{94114F51-37F9-4003-ACFE-5EAA5593B36B}" destId="{5EC46C14-4B5F-4CA8-8A1C-BEF30715E91E}" srcOrd="0" destOrd="0" presId="urn:microsoft.com/office/officeart/2008/layout/AlternatingHexagons"/>
    <dgm:cxn modelId="{583D5F45-C5B8-4CA4-8000-E94E7566391A}" type="presParOf" srcId="{94114F51-37F9-4003-ACFE-5EAA5593B36B}" destId="{0FE083BE-16C7-45A9-83DE-701E4A06927A}" srcOrd="1" destOrd="0" presId="urn:microsoft.com/office/officeart/2008/layout/AlternatingHexagons"/>
    <dgm:cxn modelId="{4A13D2B4-9DFE-4B30-AB20-8840772D2D83}" type="presParOf" srcId="{94114F51-37F9-4003-ACFE-5EAA5593B36B}" destId="{02CE32C7-30B4-497F-98E9-3BD5C06790E4}" srcOrd="2" destOrd="0" presId="urn:microsoft.com/office/officeart/2008/layout/AlternatingHexagons"/>
    <dgm:cxn modelId="{BE2A9652-9A43-4754-A111-FE5EA057F20F}" type="presParOf" srcId="{94114F51-37F9-4003-ACFE-5EAA5593B36B}" destId="{71FA387A-B0E8-4166-AC4A-2718100F7B75}" srcOrd="3" destOrd="0" presId="urn:microsoft.com/office/officeart/2008/layout/AlternatingHexagons"/>
    <dgm:cxn modelId="{2953F662-042D-4BEE-B833-C56DDBAE3CCE}" type="presParOf" srcId="{94114F51-37F9-4003-ACFE-5EAA5593B36B}" destId="{ACBDFC5B-06A4-4FFA-AA7B-2A477C248420}" srcOrd="4" destOrd="0" presId="urn:microsoft.com/office/officeart/2008/layout/AlternatingHexagons"/>
    <dgm:cxn modelId="{08EA379E-DC6D-41F3-B3BE-F8E0A2C33C2B}" type="presParOf" srcId="{31073C9A-BFAC-4CD0-94CF-08F1ABC7F566}" destId="{E00E34E7-C2D8-4F74-BB52-694CB5BE81BC}" srcOrd="1" destOrd="0" presId="urn:microsoft.com/office/officeart/2008/layout/AlternatingHexagons"/>
    <dgm:cxn modelId="{A60FA1BA-11DC-4EA8-A89E-66A157A22791}" type="presParOf" srcId="{31073C9A-BFAC-4CD0-94CF-08F1ABC7F566}" destId="{4B1CB02D-6C86-4C97-8F13-9125053CB0BB}" srcOrd="2" destOrd="0" presId="urn:microsoft.com/office/officeart/2008/layout/AlternatingHexagons"/>
    <dgm:cxn modelId="{934FEDEB-885C-4EE0-80D2-D34D804623B4}" type="presParOf" srcId="{4B1CB02D-6C86-4C97-8F13-9125053CB0BB}" destId="{21CFCBE8-4438-4EBC-9AE0-8C8CDF22F24C}" srcOrd="0" destOrd="0" presId="urn:microsoft.com/office/officeart/2008/layout/AlternatingHexagons"/>
    <dgm:cxn modelId="{84BFC9BA-61AA-4BCA-A2C7-F97F8A40DC2B}" type="presParOf" srcId="{4B1CB02D-6C86-4C97-8F13-9125053CB0BB}" destId="{428B30AB-F235-4308-8EBB-0691E55D6F0A}" srcOrd="1" destOrd="0" presId="urn:microsoft.com/office/officeart/2008/layout/AlternatingHexagons"/>
    <dgm:cxn modelId="{C2E94F8A-FA59-4331-87D8-5CD01A49BF4C}" type="presParOf" srcId="{4B1CB02D-6C86-4C97-8F13-9125053CB0BB}" destId="{67165B9E-49A1-4230-B66C-55DF30614B44}" srcOrd="2" destOrd="0" presId="urn:microsoft.com/office/officeart/2008/layout/AlternatingHexagons"/>
    <dgm:cxn modelId="{DC242817-F897-4D94-920A-0C830C1F5F6F}" type="presParOf" srcId="{4B1CB02D-6C86-4C97-8F13-9125053CB0BB}" destId="{E59677AE-65CE-42E3-8AE8-CF6B96B3DD0E}" srcOrd="3" destOrd="0" presId="urn:microsoft.com/office/officeart/2008/layout/AlternatingHexagons"/>
    <dgm:cxn modelId="{E2F312D1-D4A8-4565-8832-3D3FB3FB3682}" type="presParOf" srcId="{4B1CB02D-6C86-4C97-8F13-9125053CB0BB}" destId="{345EED44-0536-4DFA-8452-0F79D17ED508}" srcOrd="4" destOrd="0" presId="urn:microsoft.com/office/officeart/2008/layout/AlternatingHexagons"/>
    <dgm:cxn modelId="{A6B2A3F2-7DEA-4F41-9042-3B30C6C199D6}" type="presParOf" srcId="{31073C9A-BFAC-4CD0-94CF-08F1ABC7F566}" destId="{14D652E7-7F37-496A-A4D5-94299989FAFA}" srcOrd="3" destOrd="0" presId="urn:microsoft.com/office/officeart/2008/layout/AlternatingHexagons"/>
    <dgm:cxn modelId="{D36216C7-F0D4-4B02-8CCD-AC48615E69F6}" type="presParOf" srcId="{31073C9A-BFAC-4CD0-94CF-08F1ABC7F566}" destId="{0A0BBF6C-C67F-492C-BC1C-AA4F042BC8A3}" srcOrd="4" destOrd="0" presId="urn:microsoft.com/office/officeart/2008/layout/AlternatingHexagons"/>
    <dgm:cxn modelId="{9EE6A6EB-CD0F-4057-9E92-48587DBE75AA}" type="presParOf" srcId="{0A0BBF6C-C67F-492C-BC1C-AA4F042BC8A3}" destId="{7D46E38A-F7FF-42DD-91CA-36B0358CB830}" srcOrd="0" destOrd="0" presId="urn:microsoft.com/office/officeart/2008/layout/AlternatingHexagons"/>
    <dgm:cxn modelId="{79F6397E-B845-49BD-97CE-BF95E9EAF34F}" type="presParOf" srcId="{0A0BBF6C-C67F-492C-BC1C-AA4F042BC8A3}" destId="{A787F5F6-AA5A-46B7-91D6-25C04E307136}" srcOrd="1" destOrd="0" presId="urn:microsoft.com/office/officeart/2008/layout/AlternatingHexagons"/>
    <dgm:cxn modelId="{57A234B8-BA04-4792-B4E8-7329ADBD8804}" type="presParOf" srcId="{0A0BBF6C-C67F-492C-BC1C-AA4F042BC8A3}" destId="{00380996-3B90-40F1-A267-4FA68571DA16}" srcOrd="2" destOrd="0" presId="urn:microsoft.com/office/officeart/2008/layout/AlternatingHexagons"/>
    <dgm:cxn modelId="{4813627C-B194-48B5-8E52-01BAA04D36EC}" type="presParOf" srcId="{0A0BBF6C-C67F-492C-BC1C-AA4F042BC8A3}" destId="{365B50D5-268C-407B-880F-D0F9F62E0C9B}" srcOrd="3" destOrd="0" presId="urn:microsoft.com/office/officeart/2008/layout/AlternatingHexagons"/>
    <dgm:cxn modelId="{0D37CF0B-E94B-4191-8949-9858106AF818}" type="presParOf" srcId="{0A0BBF6C-C67F-492C-BC1C-AA4F042BC8A3}" destId="{BC0257F5-E393-4BEC-ACA3-9F8912AC5224}" srcOrd="4" destOrd="0" presId="urn:microsoft.com/office/officeart/2008/layout/AlternatingHexagons"/>
    <dgm:cxn modelId="{6B266DF1-4775-4941-AB55-B6F282ACF969}" type="presParOf" srcId="{31073C9A-BFAC-4CD0-94CF-08F1ABC7F566}" destId="{DD789F7E-05A4-409B-AB5D-A3796CF2AEF0}" srcOrd="5" destOrd="0" presId="urn:microsoft.com/office/officeart/2008/layout/AlternatingHexagons"/>
    <dgm:cxn modelId="{DC0FDE6B-31D7-489B-AE25-6CB0F3444C17}" type="presParOf" srcId="{31073C9A-BFAC-4CD0-94CF-08F1ABC7F566}" destId="{027220D0-5237-41FD-A2F1-64425D530DAA}" srcOrd="6" destOrd="0" presId="urn:microsoft.com/office/officeart/2008/layout/AlternatingHexagons"/>
    <dgm:cxn modelId="{0A0DD64C-3532-4458-84E6-2FC6B0271378}" type="presParOf" srcId="{027220D0-5237-41FD-A2F1-64425D530DAA}" destId="{851315A3-F66A-4B05-9632-EAC8F83E51A8}" srcOrd="0" destOrd="0" presId="urn:microsoft.com/office/officeart/2008/layout/AlternatingHexagons"/>
    <dgm:cxn modelId="{CD532A83-AD5C-4288-9233-2FBF2DF351FD}" type="presParOf" srcId="{027220D0-5237-41FD-A2F1-64425D530DAA}" destId="{474E9084-4B3B-439C-890F-B8CC29BE0340}" srcOrd="1" destOrd="0" presId="urn:microsoft.com/office/officeart/2008/layout/AlternatingHexagons"/>
    <dgm:cxn modelId="{9482B2E4-9A8E-48ED-A978-35EF197CDF5F}" type="presParOf" srcId="{027220D0-5237-41FD-A2F1-64425D530DAA}" destId="{03663ACD-F3D7-4B97-9360-1EFFDE445308}" srcOrd="2" destOrd="0" presId="urn:microsoft.com/office/officeart/2008/layout/AlternatingHexagons"/>
    <dgm:cxn modelId="{9F7F4F63-9A61-4416-B57B-39322DBC70C0}" type="presParOf" srcId="{027220D0-5237-41FD-A2F1-64425D530DAA}" destId="{BB1DFB77-89C8-43C4-BBED-12C8D5EC0A07}" srcOrd="3" destOrd="0" presId="urn:microsoft.com/office/officeart/2008/layout/AlternatingHexagons"/>
    <dgm:cxn modelId="{575DA524-0935-4E39-B42A-C0003D499DA7}"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C8CCEC-F788-4039-94D3-3A4A4103F8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8E46143-82BC-4541-8360-9C0704EAB21C}">
      <dgm:prSet phldrT="[Text]"/>
      <dgm:spPr>
        <a:solidFill>
          <a:schemeClr val="accent3"/>
        </a:solidFill>
      </dgm:spPr>
      <dgm:t>
        <a:bodyPr/>
        <a:lstStyle/>
        <a:p>
          <a:r>
            <a:rPr lang="en-US" dirty="0" smtClean="0"/>
            <a:t>Corrective Action Letter</a:t>
          </a:r>
          <a:endParaRPr lang="en-US" dirty="0"/>
        </a:p>
      </dgm:t>
    </dgm:pt>
    <dgm:pt modelId="{FEE27E19-D615-4AC9-B394-4CAFD8DEE080}" type="parTrans" cxnId="{A9EBC190-E653-45CD-BFEA-CDA7898FE941}">
      <dgm:prSet/>
      <dgm:spPr/>
      <dgm:t>
        <a:bodyPr/>
        <a:lstStyle/>
        <a:p>
          <a:endParaRPr lang="en-US"/>
        </a:p>
      </dgm:t>
    </dgm:pt>
    <dgm:pt modelId="{6C1E8338-C38F-49EB-AF9B-4563C869FD20}" type="sibTrans" cxnId="{A9EBC190-E653-45CD-BFEA-CDA7898FE941}">
      <dgm:prSet/>
      <dgm:spPr/>
      <dgm:t>
        <a:bodyPr/>
        <a:lstStyle/>
        <a:p>
          <a:endParaRPr lang="en-US"/>
        </a:p>
      </dgm:t>
    </dgm:pt>
    <dgm:pt modelId="{018E5C86-4861-4D9F-9C8E-C09DADACECF0}">
      <dgm:prSet phldrT="[Text]"/>
      <dgm:spPr/>
      <dgm:t>
        <a:bodyPr/>
        <a:lstStyle/>
        <a:p>
          <a:r>
            <a:rPr lang="en-US" dirty="0" smtClean="0"/>
            <a:t>Background</a:t>
          </a:r>
          <a:endParaRPr lang="en-US" dirty="0"/>
        </a:p>
      </dgm:t>
    </dgm:pt>
    <dgm:pt modelId="{DE4BEA5D-40CD-4B56-8564-202AED10CE03}" type="parTrans" cxnId="{62A61933-1983-4B87-8844-29109D4C7DF7}">
      <dgm:prSet/>
      <dgm:spPr/>
      <dgm:t>
        <a:bodyPr/>
        <a:lstStyle/>
        <a:p>
          <a:endParaRPr lang="en-US"/>
        </a:p>
      </dgm:t>
    </dgm:pt>
    <dgm:pt modelId="{E9196D41-A8B7-43DF-8E38-8F8A6388D96A}" type="sibTrans" cxnId="{62A61933-1983-4B87-8844-29109D4C7DF7}">
      <dgm:prSet/>
      <dgm:spPr/>
      <dgm:t>
        <a:bodyPr/>
        <a:lstStyle/>
        <a:p>
          <a:endParaRPr lang="en-US"/>
        </a:p>
      </dgm:t>
    </dgm:pt>
    <dgm:pt modelId="{2E616ADE-A2EF-4BBC-8858-C1675B56534D}">
      <dgm:prSet phldrT="[Text]"/>
      <dgm:spPr/>
      <dgm:t>
        <a:bodyPr/>
        <a:lstStyle/>
        <a:p>
          <a:r>
            <a:rPr lang="en-US" dirty="0" smtClean="0"/>
            <a:t>Expectation of Improvement</a:t>
          </a:r>
          <a:endParaRPr lang="en-US" dirty="0"/>
        </a:p>
      </dgm:t>
    </dgm:pt>
    <dgm:pt modelId="{BA1CF4C2-ABFA-47AC-B848-48168B30299C}" type="parTrans" cxnId="{78A17F72-5B6F-43EA-8B43-EC969CC32ABD}">
      <dgm:prSet/>
      <dgm:spPr/>
      <dgm:t>
        <a:bodyPr/>
        <a:lstStyle/>
        <a:p>
          <a:endParaRPr lang="en-US"/>
        </a:p>
      </dgm:t>
    </dgm:pt>
    <dgm:pt modelId="{4D1863D2-AAE9-442A-92C1-F9BF7D60D35D}" type="sibTrans" cxnId="{78A17F72-5B6F-43EA-8B43-EC969CC32ABD}">
      <dgm:prSet/>
      <dgm:spPr/>
      <dgm:t>
        <a:bodyPr/>
        <a:lstStyle/>
        <a:p>
          <a:endParaRPr lang="en-US"/>
        </a:p>
      </dgm:t>
    </dgm:pt>
    <dgm:pt modelId="{F6858685-B5C8-4347-8E52-CD69E23BEAD2}">
      <dgm:prSet phldrT="[Text]"/>
      <dgm:spPr/>
      <dgm:t>
        <a:bodyPr/>
        <a:lstStyle/>
        <a:p>
          <a:r>
            <a:rPr lang="en-US" dirty="0" smtClean="0"/>
            <a:t>Timeframes and Deadlines</a:t>
          </a:r>
          <a:endParaRPr lang="en-US" dirty="0"/>
        </a:p>
      </dgm:t>
    </dgm:pt>
    <dgm:pt modelId="{C74C0E5C-C3AF-4C80-833D-8EF7B8840EC0}" type="parTrans" cxnId="{3E33BC8F-D48F-495F-939E-7FBC25C6B788}">
      <dgm:prSet/>
      <dgm:spPr/>
      <dgm:t>
        <a:bodyPr/>
        <a:lstStyle/>
        <a:p>
          <a:endParaRPr lang="en-US"/>
        </a:p>
      </dgm:t>
    </dgm:pt>
    <dgm:pt modelId="{560B5AE3-AEAE-42EC-BF57-9BD49EA14FFF}" type="sibTrans" cxnId="{3E33BC8F-D48F-495F-939E-7FBC25C6B788}">
      <dgm:prSet/>
      <dgm:spPr/>
      <dgm:t>
        <a:bodyPr/>
        <a:lstStyle/>
        <a:p>
          <a:endParaRPr lang="en-US"/>
        </a:p>
      </dgm:t>
    </dgm:pt>
    <dgm:pt modelId="{505AE3D2-80F8-4B61-B1D2-7E01968F0323}">
      <dgm:prSet phldrT="[Text]"/>
      <dgm:spPr/>
      <dgm:t>
        <a:bodyPr/>
        <a:lstStyle/>
        <a:p>
          <a:r>
            <a:rPr lang="en-US" dirty="0" smtClean="0"/>
            <a:t>Statement of Employee Rights (Written Explanation)</a:t>
          </a:r>
          <a:endParaRPr lang="en-US" dirty="0"/>
        </a:p>
      </dgm:t>
    </dgm:pt>
    <dgm:pt modelId="{678C0DC1-CF6B-4C34-A157-1D88F80994AA}" type="parTrans" cxnId="{A0528D6B-2244-463D-966E-70EF323F129E}">
      <dgm:prSet/>
      <dgm:spPr/>
      <dgm:t>
        <a:bodyPr/>
        <a:lstStyle/>
        <a:p>
          <a:endParaRPr lang="en-US"/>
        </a:p>
      </dgm:t>
    </dgm:pt>
    <dgm:pt modelId="{7594C55F-A42A-4389-96AC-79E684C9E221}" type="sibTrans" cxnId="{A0528D6B-2244-463D-966E-70EF323F129E}">
      <dgm:prSet/>
      <dgm:spPr/>
      <dgm:t>
        <a:bodyPr/>
        <a:lstStyle/>
        <a:p>
          <a:endParaRPr lang="en-US"/>
        </a:p>
      </dgm:t>
    </dgm:pt>
    <dgm:pt modelId="{5B288C71-F0A5-4198-8570-84E12CFD5C04}">
      <dgm:prSet phldrT="[Text]"/>
      <dgm:spPr/>
      <dgm:t>
        <a:bodyPr/>
        <a:lstStyle/>
        <a:p>
          <a:r>
            <a:rPr lang="en-US" dirty="0" smtClean="0"/>
            <a:t>Grievance Process</a:t>
          </a:r>
          <a:endParaRPr lang="en-US" dirty="0"/>
        </a:p>
      </dgm:t>
    </dgm:pt>
    <dgm:pt modelId="{F4996821-E95E-4D7F-B055-CBD7CA118F40}" type="parTrans" cxnId="{6B1EABC0-5542-42BA-A3F6-9B209B0D4719}">
      <dgm:prSet/>
      <dgm:spPr/>
    </dgm:pt>
    <dgm:pt modelId="{D5604561-1CEB-4248-8A03-C24A75342081}" type="sibTrans" cxnId="{6B1EABC0-5542-42BA-A3F6-9B209B0D4719}">
      <dgm:prSet/>
      <dgm:spPr/>
    </dgm:pt>
    <dgm:pt modelId="{95E30B12-B34B-4437-ABE4-556A7CD9CC87}" type="pres">
      <dgm:prSet presAssocID="{25C8CCEC-F788-4039-94D3-3A4A4103F83F}" presName="Name0" presStyleCnt="0">
        <dgm:presLayoutVars>
          <dgm:chMax val="1"/>
          <dgm:dir/>
          <dgm:animLvl val="ctr"/>
          <dgm:resizeHandles val="exact"/>
        </dgm:presLayoutVars>
      </dgm:prSet>
      <dgm:spPr/>
      <dgm:t>
        <a:bodyPr/>
        <a:lstStyle/>
        <a:p>
          <a:endParaRPr lang="en-US"/>
        </a:p>
      </dgm:t>
    </dgm:pt>
    <dgm:pt modelId="{F45E2E6A-CC5A-45C1-A0A2-893ABFCAD443}" type="pres">
      <dgm:prSet presAssocID="{48E46143-82BC-4541-8360-9C0704EAB21C}" presName="centerShape" presStyleLbl="node0" presStyleIdx="0" presStyleCnt="1"/>
      <dgm:spPr/>
      <dgm:t>
        <a:bodyPr/>
        <a:lstStyle/>
        <a:p>
          <a:endParaRPr lang="en-US"/>
        </a:p>
      </dgm:t>
    </dgm:pt>
    <dgm:pt modelId="{F8F3161F-0FED-4E16-ADFE-CFE6CE260467}" type="pres">
      <dgm:prSet presAssocID="{018E5C86-4861-4D9F-9C8E-C09DADACECF0}" presName="node" presStyleLbl="node1" presStyleIdx="0" presStyleCnt="5">
        <dgm:presLayoutVars>
          <dgm:bulletEnabled val="1"/>
        </dgm:presLayoutVars>
      </dgm:prSet>
      <dgm:spPr/>
      <dgm:t>
        <a:bodyPr/>
        <a:lstStyle/>
        <a:p>
          <a:endParaRPr lang="en-US"/>
        </a:p>
      </dgm:t>
    </dgm:pt>
    <dgm:pt modelId="{1F939128-E87F-47F1-BCF1-30F76AE95538}" type="pres">
      <dgm:prSet presAssocID="{018E5C86-4861-4D9F-9C8E-C09DADACECF0}" presName="dummy" presStyleCnt="0"/>
      <dgm:spPr/>
    </dgm:pt>
    <dgm:pt modelId="{3D68E133-8D08-4303-ADA1-1D424457A92F}" type="pres">
      <dgm:prSet presAssocID="{E9196D41-A8B7-43DF-8E38-8F8A6388D96A}" presName="sibTrans" presStyleLbl="sibTrans2D1" presStyleIdx="0" presStyleCnt="5"/>
      <dgm:spPr/>
      <dgm:t>
        <a:bodyPr/>
        <a:lstStyle/>
        <a:p>
          <a:endParaRPr lang="en-US"/>
        </a:p>
      </dgm:t>
    </dgm:pt>
    <dgm:pt modelId="{C6A121C1-70A5-4E8F-AD35-AE8F456D2B94}" type="pres">
      <dgm:prSet presAssocID="{2E616ADE-A2EF-4BBC-8858-C1675B56534D}" presName="node" presStyleLbl="node1" presStyleIdx="1" presStyleCnt="5">
        <dgm:presLayoutVars>
          <dgm:bulletEnabled val="1"/>
        </dgm:presLayoutVars>
      </dgm:prSet>
      <dgm:spPr/>
      <dgm:t>
        <a:bodyPr/>
        <a:lstStyle/>
        <a:p>
          <a:endParaRPr lang="en-US"/>
        </a:p>
      </dgm:t>
    </dgm:pt>
    <dgm:pt modelId="{0DC9AD5D-0AB2-4827-8E9C-F1E57BA37095}" type="pres">
      <dgm:prSet presAssocID="{2E616ADE-A2EF-4BBC-8858-C1675B56534D}" presName="dummy" presStyleCnt="0"/>
      <dgm:spPr/>
    </dgm:pt>
    <dgm:pt modelId="{4850F1CE-9AAF-4598-87C5-091C0430E87A}" type="pres">
      <dgm:prSet presAssocID="{4D1863D2-AAE9-442A-92C1-F9BF7D60D35D}" presName="sibTrans" presStyleLbl="sibTrans2D1" presStyleIdx="1" presStyleCnt="5"/>
      <dgm:spPr/>
      <dgm:t>
        <a:bodyPr/>
        <a:lstStyle/>
        <a:p>
          <a:endParaRPr lang="en-US"/>
        </a:p>
      </dgm:t>
    </dgm:pt>
    <dgm:pt modelId="{E50C84CB-EE2B-47D3-94E3-8BE080BAFC4C}" type="pres">
      <dgm:prSet presAssocID="{F6858685-B5C8-4347-8E52-CD69E23BEAD2}" presName="node" presStyleLbl="node1" presStyleIdx="2" presStyleCnt="5">
        <dgm:presLayoutVars>
          <dgm:bulletEnabled val="1"/>
        </dgm:presLayoutVars>
      </dgm:prSet>
      <dgm:spPr/>
      <dgm:t>
        <a:bodyPr/>
        <a:lstStyle/>
        <a:p>
          <a:endParaRPr lang="en-US"/>
        </a:p>
      </dgm:t>
    </dgm:pt>
    <dgm:pt modelId="{98C45AC9-23C2-4A57-9C3D-FADAAB3F89A3}" type="pres">
      <dgm:prSet presAssocID="{F6858685-B5C8-4347-8E52-CD69E23BEAD2}" presName="dummy" presStyleCnt="0"/>
      <dgm:spPr/>
    </dgm:pt>
    <dgm:pt modelId="{E0830651-2289-4A9C-A5FB-D6B195E9EA52}" type="pres">
      <dgm:prSet presAssocID="{560B5AE3-AEAE-42EC-BF57-9BD49EA14FFF}" presName="sibTrans" presStyleLbl="sibTrans2D1" presStyleIdx="2" presStyleCnt="5"/>
      <dgm:spPr/>
      <dgm:t>
        <a:bodyPr/>
        <a:lstStyle/>
        <a:p>
          <a:endParaRPr lang="en-US"/>
        </a:p>
      </dgm:t>
    </dgm:pt>
    <dgm:pt modelId="{E34C12F8-0EA6-40A8-AB72-A17D3D82A595}" type="pres">
      <dgm:prSet presAssocID="{505AE3D2-80F8-4B61-B1D2-7E01968F0323}" presName="node" presStyleLbl="node1" presStyleIdx="3" presStyleCnt="5">
        <dgm:presLayoutVars>
          <dgm:bulletEnabled val="1"/>
        </dgm:presLayoutVars>
      </dgm:prSet>
      <dgm:spPr/>
      <dgm:t>
        <a:bodyPr/>
        <a:lstStyle/>
        <a:p>
          <a:endParaRPr lang="en-US"/>
        </a:p>
      </dgm:t>
    </dgm:pt>
    <dgm:pt modelId="{B31CCBE0-03AC-4AAB-80B9-73972AB4902C}" type="pres">
      <dgm:prSet presAssocID="{505AE3D2-80F8-4B61-B1D2-7E01968F0323}" presName="dummy" presStyleCnt="0"/>
      <dgm:spPr/>
    </dgm:pt>
    <dgm:pt modelId="{A748E5C0-1794-4CE4-9A75-9A76D10115DA}" type="pres">
      <dgm:prSet presAssocID="{7594C55F-A42A-4389-96AC-79E684C9E221}" presName="sibTrans" presStyleLbl="sibTrans2D1" presStyleIdx="3" presStyleCnt="5"/>
      <dgm:spPr/>
      <dgm:t>
        <a:bodyPr/>
        <a:lstStyle/>
        <a:p>
          <a:endParaRPr lang="en-US"/>
        </a:p>
      </dgm:t>
    </dgm:pt>
    <dgm:pt modelId="{7B1FF961-4B51-4F52-A9E0-26A5A2C0A9A9}" type="pres">
      <dgm:prSet presAssocID="{5B288C71-F0A5-4198-8570-84E12CFD5C04}" presName="node" presStyleLbl="node1" presStyleIdx="4" presStyleCnt="5">
        <dgm:presLayoutVars>
          <dgm:bulletEnabled val="1"/>
        </dgm:presLayoutVars>
      </dgm:prSet>
      <dgm:spPr/>
      <dgm:t>
        <a:bodyPr/>
        <a:lstStyle/>
        <a:p>
          <a:endParaRPr lang="en-US"/>
        </a:p>
      </dgm:t>
    </dgm:pt>
    <dgm:pt modelId="{4FCDDF7F-D457-4303-A712-B58EEB56EE14}" type="pres">
      <dgm:prSet presAssocID="{5B288C71-F0A5-4198-8570-84E12CFD5C04}" presName="dummy" presStyleCnt="0"/>
      <dgm:spPr/>
    </dgm:pt>
    <dgm:pt modelId="{AF6E467C-FC1A-4C4C-B125-38CE2D6C5245}" type="pres">
      <dgm:prSet presAssocID="{D5604561-1CEB-4248-8A03-C24A75342081}" presName="sibTrans" presStyleLbl="sibTrans2D1" presStyleIdx="4" presStyleCnt="5"/>
      <dgm:spPr/>
    </dgm:pt>
  </dgm:ptLst>
  <dgm:cxnLst>
    <dgm:cxn modelId="{92A2180B-142D-484B-9D44-A4B59891D749}" type="presOf" srcId="{D5604561-1CEB-4248-8A03-C24A75342081}" destId="{AF6E467C-FC1A-4C4C-B125-38CE2D6C5245}" srcOrd="0" destOrd="0" presId="urn:microsoft.com/office/officeart/2005/8/layout/radial6"/>
    <dgm:cxn modelId="{62A61933-1983-4B87-8844-29109D4C7DF7}" srcId="{48E46143-82BC-4541-8360-9C0704EAB21C}" destId="{018E5C86-4861-4D9F-9C8E-C09DADACECF0}" srcOrd="0" destOrd="0" parTransId="{DE4BEA5D-40CD-4B56-8564-202AED10CE03}" sibTransId="{E9196D41-A8B7-43DF-8E38-8F8A6388D96A}"/>
    <dgm:cxn modelId="{78A17F72-5B6F-43EA-8B43-EC969CC32ABD}" srcId="{48E46143-82BC-4541-8360-9C0704EAB21C}" destId="{2E616ADE-A2EF-4BBC-8858-C1675B56534D}" srcOrd="1" destOrd="0" parTransId="{BA1CF4C2-ABFA-47AC-B848-48168B30299C}" sibTransId="{4D1863D2-AAE9-442A-92C1-F9BF7D60D35D}"/>
    <dgm:cxn modelId="{6B1EABC0-5542-42BA-A3F6-9B209B0D4719}" srcId="{48E46143-82BC-4541-8360-9C0704EAB21C}" destId="{5B288C71-F0A5-4198-8570-84E12CFD5C04}" srcOrd="4" destOrd="0" parTransId="{F4996821-E95E-4D7F-B055-CBD7CA118F40}" sibTransId="{D5604561-1CEB-4248-8A03-C24A75342081}"/>
    <dgm:cxn modelId="{F841C9D5-0250-4343-9FE2-A08787AA2D08}" type="presOf" srcId="{F6858685-B5C8-4347-8E52-CD69E23BEAD2}" destId="{E50C84CB-EE2B-47D3-94E3-8BE080BAFC4C}" srcOrd="0" destOrd="0" presId="urn:microsoft.com/office/officeart/2005/8/layout/radial6"/>
    <dgm:cxn modelId="{8E1ED8BA-0EA2-4498-81C6-743AC2C2AD29}" type="presOf" srcId="{E9196D41-A8B7-43DF-8E38-8F8A6388D96A}" destId="{3D68E133-8D08-4303-ADA1-1D424457A92F}" srcOrd="0" destOrd="0" presId="urn:microsoft.com/office/officeart/2005/8/layout/radial6"/>
    <dgm:cxn modelId="{65A7F38B-0A56-4ABB-A072-BA59EA4DB3BA}" type="presOf" srcId="{4D1863D2-AAE9-442A-92C1-F9BF7D60D35D}" destId="{4850F1CE-9AAF-4598-87C5-091C0430E87A}" srcOrd="0" destOrd="0" presId="urn:microsoft.com/office/officeart/2005/8/layout/radial6"/>
    <dgm:cxn modelId="{058CEB99-4069-40F3-BC88-BE92225A3F70}" type="presOf" srcId="{5B288C71-F0A5-4198-8570-84E12CFD5C04}" destId="{7B1FF961-4B51-4F52-A9E0-26A5A2C0A9A9}" srcOrd="0" destOrd="0" presId="urn:microsoft.com/office/officeart/2005/8/layout/radial6"/>
    <dgm:cxn modelId="{6B98FB8A-BAB7-4880-9448-29080CDA8EBA}" type="presOf" srcId="{7594C55F-A42A-4389-96AC-79E684C9E221}" destId="{A748E5C0-1794-4CE4-9A75-9A76D10115DA}" srcOrd="0" destOrd="0" presId="urn:microsoft.com/office/officeart/2005/8/layout/radial6"/>
    <dgm:cxn modelId="{3E33BC8F-D48F-495F-939E-7FBC25C6B788}" srcId="{48E46143-82BC-4541-8360-9C0704EAB21C}" destId="{F6858685-B5C8-4347-8E52-CD69E23BEAD2}" srcOrd="2" destOrd="0" parTransId="{C74C0E5C-C3AF-4C80-833D-8EF7B8840EC0}" sibTransId="{560B5AE3-AEAE-42EC-BF57-9BD49EA14FFF}"/>
    <dgm:cxn modelId="{A9EBC190-E653-45CD-BFEA-CDA7898FE941}" srcId="{25C8CCEC-F788-4039-94D3-3A4A4103F83F}" destId="{48E46143-82BC-4541-8360-9C0704EAB21C}" srcOrd="0" destOrd="0" parTransId="{FEE27E19-D615-4AC9-B394-4CAFD8DEE080}" sibTransId="{6C1E8338-C38F-49EB-AF9B-4563C869FD20}"/>
    <dgm:cxn modelId="{A0528D6B-2244-463D-966E-70EF323F129E}" srcId="{48E46143-82BC-4541-8360-9C0704EAB21C}" destId="{505AE3D2-80F8-4B61-B1D2-7E01968F0323}" srcOrd="3" destOrd="0" parTransId="{678C0DC1-CF6B-4C34-A157-1D88F80994AA}" sibTransId="{7594C55F-A42A-4389-96AC-79E684C9E221}"/>
    <dgm:cxn modelId="{763F5B07-DB46-49A7-BD9C-16504CF7DEB2}" type="presOf" srcId="{25C8CCEC-F788-4039-94D3-3A4A4103F83F}" destId="{95E30B12-B34B-4437-ABE4-556A7CD9CC87}" srcOrd="0" destOrd="0" presId="urn:microsoft.com/office/officeart/2005/8/layout/radial6"/>
    <dgm:cxn modelId="{1151EEF0-9F73-4B40-BE35-1A189EA2918A}" type="presOf" srcId="{560B5AE3-AEAE-42EC-BF57-9BD49EA14FFF}" destId="{E0830651-2289-4A9C-A5FB-D6B195E9EA52}" srcOrd="0" destOrd="0" presId="urn:microsoft.com/office/officeart/2005/8/layout/radial6"/>
    <dgm:cxn modelId="{83AB1F7A-FE9D-4666-AB56-5CD17021DDEC}" type="presOf" srcId="{48E46143-82BC-4541-8360-9C0704EAB21C}" destId="{F45E2E6A-CC5A-45C1-A0A2-893ABFCAD443}" srcOrd="0" destOrd="0" presId="urn:microsoft.com/office/officeart/2005/8/layout/radial6"/>
    <dgm:cxn modelId="{CE930901-DEF1-4FBC-B84E-B4BCA790949D}" type="presOf" srcId="{018E5C86-4861-4D9F-9C8E-C09DADACECF0}" destId="{F8F3161F-0FED-4E16-ADFE-CFE6CE260467}" srcOrd="0" destOrd="0" presId="urn:microsoft.com/office/officeart/2005/8/layout/radial6"/>
    <dgm:cxn modelId="{38DD2212-EF52-4C6D-B604-66E5F067E77F}" type="presOf" srcId="{2E616ADE-A2EF-4BBC-8858-C1675B56534D}" destId="{C6A121C1-70A5-4E8F-AD35-AE8F456D2B94}" srcOrd="0" destOrd="0" presId="urn:microsoft.com/office/officeart/2005/8/layout/radial6"/>
    <dgm:cxn modelId="{A9F08ECA-BA0C-460E-99B6-F8127F377A7B}" type="presOf" srcId="{505AE3D2-80F8-4B61-B1D2-7E01968F0323}" destId="{E34C12F8-0EA6-40A8-AB72-A17D3D82A595}" srcOrd="0" destOrd="0" presId="urn:microsoft.com/office/officeart/2005/8/layout/radial6"/>
    <dgm:cxn modelId="{02F7C4BF-22E3-4D1D-95AB-FFC07F173CB3}" type="presParOf" srcId="{95E30B12-B34B-4437-ABE4-556A7CD9CC87}" destId="{F45E2E6A-CC5A-45C1-A0A2-893ABFCAD443}" srcOrd="0" destOrd="0" presId="urn:microsoft.com/office/officeart/2005/8/layout/radial6"/>
    <dgm:cxn modelId="{4DD9DF2A-1488-4B42-92FE-5A174F2D7027}" type="presParOf" srcId="{95E30B12-B34B-4437-ABE4-556A7CD9CC87}" destId="{F8F3161F-0FED-4E16-ADFE-CFE6CE260467}" srcOrd="1" destOrd="0" presId="urn:microsoft.com/office/officeart/2005/8/layout/radial6"/>
    <dgm:cxn modelId="{E0364E59-BC5D-4B3A-8A49-463139F5A3C3}" type="presParOf" srcId="{95E30B12-B34B-4437-ABE4-556A7CD9CC87}" destId="{1F939128-E87F-47F1-BCF1-30F76AE95538}" srcOrd="2" destOrd="0" presId="urn:microsoft.com/office/officeart/2005/8/layout/radial6"/>
    <dgm:cxn modelId="{F6A1EFDA-0438-48CB-8753-095DBBA3B634}" type="presParOf" srcId="{95E30B12-B34B-4437-ABE4-556A7CD9CC87}" destId="{3D68E133-8D08-4303-ADA1-1D424457A92F}" srcOrd="3" destOrd="0" presId="urn:microsoft.com/office/officeart/2005/8/layout/radial6"/>
    <dgm:cxn modelId="{1E3F7838-DD6A-4E2C-9083-CE9F6F2A68C7}" type="presParOf" srcId="{95E30B12-B34B-4437-ABE4-556A7CD9CC87}" destId="{C6A121C1-70A5-4E8F-AD35-AE8F456D2B94}" srcOrd="4" destOrd="0" presId="urn:microsoft.com/office/officeart/2005/8/layout/radial6"/>
    <dgm:cxn modelId="{C030699E-F1C5-4DC1-9620-465DE0FD1564}" type="presParOf" srcId="{95E30B12-B34B-4437-ABE4-556A7CD9CC87}" destId="{0DC9AD5D-0AB2-4827-8E9C-F1E57BA37095}" srcOrd="5" destOrd="0" presId="urn:microsoft.com/office/officeart/2005/8/layout/radial6"/>
    <dgm:cxn modelId="{6F615C53-279C-405D-900E-0DF11A28E4F5}" type="presParOf" srcId="{95E30B12-B34B-4437-ABE4-556A7CD9CC87}" destId="{4850F1CE-9AAF-4598-87C5-091C0430E87A}" srcOrd="6" destOrd="0" presId="urn:microsoft.com/office/officeart/2005/8/layout/radial6"/>
    <dgm:cxn modelId="{BED16D6C-1D3F-4E7B-A30C-B7E60477F1EE}" type="presParOf" srcId="{95E30B12-B34B-4437-ABE4-556A7CD9CC87}" destId="{E50C84CB-EE2B-47D3-94E3-8BE080BAFC4C}" srcOrd="7" destOrd="0" presId="urn:microsoft.com/office/officeart/2005/8/layout/radial6"/>
    <dgm:cxn modelId="{FCED2BEF-2D95-40C1-B804-36E399960AD4}" type="presParOf" srcId="{95E30B12-B34B-4437-ABE4-556A7CD9CC87}" destId="{98C45AC9-23C2-4A57-9C3D-FADAAB3F89A3}" srcOrd="8" destOrd="0" presId="urn:microsoft.com/office/officeart/2005/8/layout/radial6"/>
    <dgm:cxn modelId="{38C6B350-ED3D-48DA-8370-AD0344BDB3DC}" type="presParOf" srcId="{95E30B12-B34B-4437-ABE4-556A7CD9CC87}" destId="{E0830651-2289-4A9C-A5FB-D6B195E9EA52}" srcOrd="9" destOrd="0" presId="urn:microsoft.com/office/officeart/2005/8/layout/radial6"/>
    <dgm:cxn modelId="{C00A47B4-9D35-4EED-9EC0-1CAE3831A353}" type="presParOf" srcId="{95E30B12-B34B-4437-ABE4-556A7CD9CC87}" destId="{E34C12F8-0EA6-40A8-AB72-A17D3D82A595}" srcOrd="10" destOrd="0" presId="urn:microsoft.com/office/officeart/2005/8/layout/radial6"/>
    <dgm:cxn modelId="{EEB93F71-5056-4378-AD44-51E978568872}" type="presParOf" srcId="{95E30B12-B34B-4437-ABE4-556A7CD9CC87}" destId="{B31CCBE0-03AC-4AAB-80B9-73972AB4902C}" srcOrd="11" destOrd="0" presId="urn:microsoft.com/office/officeart/2005/8/layout/radial6"/>
    <dgm:cxn modelId="{ACBC74CD-8092-42E4-A5AD-B1B98D35F702}" type="presParOf" srcId="{95E30B12-B34B-4437-ABE4-556A7CD9CC87}" destId="{A748E5C0-1794-4CE4-9A75-9A76D10115DA}" srcOrd="12" destOrd="0" presId="urn:microsoft.com/office/officeart/2005/8/layout/radial6"/>
    <dgm:cxn modelId="{34BA14A3-3FAD-45EB-AF08-DE56A82E0D7A}" type="presParOf" srcId="{95E30B12-B34B-4437-ABE4-556A7CD9CC87}" destId="{7B1FF961-4B51-4F52-A9E0-26A5A2C0A9A9}" srcOrd="13" destOrd="0" presId="urn:microsoft.com/office/officeart/2005/8/layout/radial6"/>
    <dgm:cxn modelId="{970209EA-C7B1-41FD-8309-A625FE73746C}" type="presParOf" srcId="{95E30B12-B34B-4437-ABE4-556A7CD9CC87}" destId="{4FCDDF7F-D457-4303-A712-B58EEB56EE14}" srcOrd="14" destOrd="0" presId="urn:microsoft.com/office/officeart/2005/8/layout/radial6"/>
    <dgm:cxn modelId="{237A4D15-57A9-43C8-A27D-EC7A81D49C41}" type="presParOf" srcId="{95E30B12-B34B-4437-ABE4-556A7CD9CC87}" destId="{AF6E467C-FC1A-4C4C-B125-38CE2D6C5245}"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C8CCEC-F788-4039-94D3-3A4A4103F8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8E46143-82BC-4541-8360-9C0704EAB21C}">
      <dgm:prSet phldrT="[Text]"/>
      <dgm:spPr>
        <a:solidFill>
          <a:schemeClr val="accent3"/>
        </a:solidFill>
      </dgm:spPr>
      <dgm:t>
        <a:bodyPr/>
        <a:lstStyle/>
        <a:p>
          <a:r>
            <a:rPr lang="en-US" dirty="0" smtClean="0"/>
            <a:t>Corrective Action Letter</a:t>
          </a:r>
          <a:endParaRPr lang="en-US" dirty="0"/>
        </a:p>
      </dgm:t>
    </dgm:pt>
    <dgm:pt modelId="{FEE27E19-D615-4AC9-B394-4CAFD8DEE080}" type="parTrans" cxnId="{A9EBC190-E653-45CD-BFEA-CDA7898FE941}">
      <dgm:prSet/>
      <dgm:spPr/>
      <dgm:t>
        <a:bodyPr/>
        <a:lstStyle/>
        <a:p>
          <a:endParaRPr lang="en-US"/>
        </a:p>
      </dgm:t>
    </dgm:pt>
    <dgm:pt modelId="{6C1E8338-C38F-49EB-AF9B-4563C869FD20}" type="sibTrans" cxnId="{A9EBC190-E653-45CD-BFEA-CDA7898FE941}">
      <dgm:prSet/>
      <dgm:spPr/>
      <dgm:t>
        <a:bodyPr/>
        <a:lstStyle/>
        <a:p>
          <a:endParaRPr lang="en-US"/>
        </a:p>
      </dgm:t>
    </dgm:pt>
    <dgm:pt modelId="{018E5C86-4861-4D9F-9C8E-C09DADACECF0}">
      <dgm:prSet phldrT="[Text]"/>
      <dgm:spPr/>
      <dgm:t>
        <a:bodyPr/>
        <a:lstStyle/>
        <a:p>
          <a:r>
            <a:rPr lang="en-US" dirty="0" smtClean="0"/>
            <a:t>Background</a:t>
          </a:r>
          <a:endParaRPr lang="en-US" dirty="0"/>
        </a:p>
      </dgm:t>
    </dgm:pt>
    <dgm:pt modelId="{DE4BEA5D-40CD-4B56-8564-202AED10CE03}" type="parTrans" cxnId="{62A61933-1983-4B87-8844-29109D4C7DF7}">
      <dgm:prSet/>
      <dgm:spPr/>
      <dgm:t>
        <a:bodyPr/>
        <a:lstStyle/>
        <a:p>
          <a:endParaRPr lang="en-US"/>
        </a:p>
      </dgm:t>
    </dgm:pt>
    <dgm:pt modelId="{E9196D41-A8B7-43DF-8E38-8F8A6388D96A}" type="sibTrans" cxnId="{62A61933-1983-4B87-8844-29109D4C7DF7}">
      <dgm:prSet/>
      <dgm:spPr/>
      <dgm:t>
        <a:bodyPr/>
        <a:lstStyle/>
        <a:p>
          <a:endParaRPr lang="en-US"/>
        </a:p>
      </dgm:t>
    </dgm:pt>
    <dgm:pt modelId="{2E616ADE-A2EF-4BBC-8858-C1675B56534D}">
      <dgm:prSet phldrT="[Text]"/>
      <dgm:spPr/>
      <dgm:t>
        <a:bodyPr/>
        <a:lstStyle/>
        <a:p>
          <a:r>
            <a:rPr lang="en-US" dirty="0" smtClean="0"/>
            <a:t>Expectation of Improvement</a:t>
          </a:r>
          <a:endParaRPr lang="en-US" dirty="0"/>
        </a:p>
      </dgm:t>
    </dgm:pt>
    <dgm:pt modelId="{BA1CF4C2-ABFA-47AC-B848-48168B30299C}" type="parTrans" cxnId="{78A17F72-5B6F-43EA-8B43-EC969CC32ABD}">
      <dgm:prSet/>
      <dgm:spPr/>
      <dgm:t>
        <a:bodyPr/>
        <a:lstStyle/>
        <a:p>
          <a:endParaRPr lang="en-US"/>
        </a:p>
      </dgm:t>
    </dgm:pt>
    <dgm:pt modelId="{4D1863D2-AAE9-442A-92C1-F9BF7D60D35D}" type="sibTrans" cxnId="{78A17F72-5B6F-43EA-8B43-EC969CC32ABD}">
      <dgm:prSet/>
      <dgm:spPr/>
      <dgm:t>
        <a:bodyPr/>
        <a:lstStyle/>
        <a:p>
          <a:endParaRPr lang="en-US"/>
        </a:p>
      </dgm:t>
    </dgm:pt>
    <dgm:pt modelId="{F6858685-B5C8-4347-8E52-CD69E23BEAD2}">
      <dgm:prSet phldrT="[Text]"/>
      <dgm:spPr/>
      <dgm:t>
        <a:bodyPr/>
        <a:lstStyle/>
        <a:p>
          <a:r>
            <a:rPr lang="en-US" dirty="0" smtClean="0"/>
            <a:t>Timeframes and Deadlines</a:t>
          </a:r>
          <a:endParaRPr lang="en-US" dirty="0"/>
        </a:p>
      </dgm:t>
    </dgm:pt>
    <dgm:pt modelId="{C74C0E5C-C3AF-4C80-833D-8EF7B8840EC0}" type="parTrans" cxnId="{3E33BC8F-D48F-495F-939E-7FBC25C6B788}">
      <dgm:prSet/>
      <dgm:spPr/>
      <dgm:t>
        <a:bodyPr/>
        <a:lstStyle/>
        <a:p>
          <a:endParaRPr lang="en-US"/>
        </a:p>
      </dgm:t>
    </dgm:pt>
    <dgm:pt modelId="{560B5AE3-AEAE-42EC-BF57-9BD49EA14FFF}" type="sibTrans" cxnId="{3E33BC8F-D48F-495F-939E-7FBC25C6B788}">
      <dgm:prSet/>
      <dgm:spPr/>
      <dgm:t>
        <a:bodyPr/>
        <a:lstStyle/>
        <a:p>
          <a:endParaRPr lang="en-US"/>
        </a:p>
      </dgm:t>
    </dgm:pt>
    <dgm:pt modelId="{505AE3D2-80F8-4B61-B1D2-7E01968F0323}">
      <dgm:prSet phldrT="[Text]"/>
      <dgm:spPr/>
      <dgm:t>
        <a:bodyPr/>
        <a:lstStyle/>
        <a:p>
          <a:r>
            <a:rPr lang="en-US" dirty="0" smtClean="0"/>
            <a:t>Statement of Employee Rights (Written Explanation)</a:t>
          </a:r>
          <a:endParaRPr lang="en-US" dirty="0"/>
        </a:p>
      </dgm:t>
    </dgm:pt>
    <dgm:pt modelId="{678C0DC1-CF6B-4C34-A157-1D88F80994AA}" type="parTrans" cxnId="{A0528D6B-2244-463D-966E-70EF323F129E}">
      <dgm:prSet/>
      <dgm:spPr/>
      <dgm:t>
        <a:bodyPr/>
        <a:lstStyle/>
        <a:p>
          <a:endParaRPr lang="en-US"/>
        </a:p>
      </dgm:t>
    </dgm:pt>
    <dgm:pt modelId="{7594C55F-A42A-4389-96AC-79E684C9E221}" type="sibTrans" cxnId="{A0528D6B-2244-463D-966E-70EF323F129E}">
      <dgm:prSet/>
      <dgm:spPr/>
      <dgm:t>
        <a:bodyPr/>
        <a:lstStyle/>
        <a:p>
          <a:endParaRPr lang="en-US"/>
        </a:p>
      </dgm:t>
    </dgm:pt>
    <dgm:pt modelId="{5B288C71-F0A5-4198-8570-84E12CFD5C04}">
      <dgm:prSet phldrT="[Text]"/>
      <dgm:spPr/>
      <dgm:t>
        <a:bodyPr/>
        <a:lstStyle/>
        <a:p>
          <a:r>
            <a:rPr lang="en-US" dirty="0" smtClean="0"/>
            <a:t>Grievance Process</a:t>
          </a:r>
          <a:endParaRPr lang="en-US" dirty="0"/>
        </a:p>
      </dgm:t>
    </dgm:pt>
    <dgm:pt modelId="{F4996821-E95E-4D7F-B055-CBD7CA118F40}" type="parTrans" cxnId="{6B1EABC0-5542-42BA-A3F6-9B209B0D4719}">
      <dgm:prSet/>
      <dgm:spPr/>
    </dgm:pt>
    <dgm:pt modelId="{D5604561-1CEB-4248-8A03-C24A75342081}" type="sibTrans" cxnId="{6B1EABC0-5542-42BA-A3F6-9B209B0D4719}">
      <dgm:prSet/>
      <dgm:spPr/>
    </dgm:pt>
    <dgm:pt modelId="{95E30B12-B34B-4437-ABE4-556A7CD9CC87}" type="pres">
      <dgm:prSet presAssocID="{25C8CCEC-F788-4039-94D3-3A4A4103F83F}" presName="Name0" presStyleCnt="0">
        <dgm:presLayoutVars>
          <dgm:chMax val="1"/>
          <dgm:dir/>
          <dgm:animLvl val="ctr"/>
          <dgm:resizeHandles val="exact"/>
        </dgm:presLayoutVars>
      </dgm:prSet>
      <dgm:spPr/>
      <dgm:t>
        <a:bodyPr/>
        <a:lstStyle/>
        <a:p>
          <a:endParaRPr lang="en-US"/>
        </a:p>
      </dgm:t>
    </dgm:pt>
    <dgm:pt modelId="{F45E2E6A-CC5A-45C1-A0A2-893ABFCAD443}" type="pres">
      <dgm:prSet presAssocID="{48E46143-82BC-4541-8360-9C0704EAB21C}" presName="centerShape" presStyleLbl="node0" presStyleIdx="0" presStyleCnt="1"/>
      <dgm:spPr/>
      <dgm:t>
        <a:bodyPr/>
        <a:lstStyle/>
        <a:p>
          <a:endParaRPr lang="en-US"/>
        </a:p>
      </dgm:t>
    </dgm:pt>
    <dgm:pt modelId="{F8F3161F-0FED-4E16-ADFE-CFE6CE260467}" type="pres">
      <dgm:prSet presAssocID="{018E5C86-4861-4D9F-9C8E-C09DADACECF0}" presName="node" presStyleLbl="node1" presStyleIdx="0" presStyleCnt="5">
        <dgm:presLayoutVars>
          <dgm:bulletEnabled val="1"/>
        </dgm:presLayoutVars>
      </dgm:prSet>
      <dgm:spPr/>
      <dgm:t>
        <a:bodyPr/>
        <a:lstStyle/>
        <a:p>
          <a:endParaRPr lang="en-US"/>
        </a:p>
      </dgm:t>
    </dgm:pt>
    <dgm:pt modelId="{1F939128-E87F-47F1-BCF1-30F76AE95538}" type="pres">
      <dgm:prSet presAssocID="{018E5C86-4861-4D9F-9C8E-C09DADACECF0}" presName="dummy" presStyleCnt="0"/>
      <dgm:spPr/>
    </dgm:pt>
    <dgm:pt modelId="{3D68E133-8D08-4303-ADA1-1D424457A92F}" type="pres">
      <dgm:prSet presAssocID="{E9196D41-A8B7-43DF-8E38-8F8A6388D96A}" presName="sibTrans" presStyleLbl="sibTrans2D1" presStyleIdx="0" presStyleCnt="5"/>
      <dgm:spPr/>
      <dgm:t>
        <a:bodyPr/>
        <a:lstStyle/>
        <a:p>
          <a:endParaRPr lang="en-US"/>
        </a:p>
      </dgm:t>
    </dgm:pt>
    <dgm:pt modelId="{C6A121C1-70A5-4E8F-AD35-AE8F456D2B94}" type="pres">
      <dgm:prSet presAssocID="{2E616ADE-A2EF-4BBC-8858-C1675B56534D}" presName="node" presStyleLbl="node1" presStyleIdx="1" presStyleCnt="5">
        <dgm:presLayoutVars>
          <dgm:bulletEnabled val="1"/>
        </dgm:presLayoutVars>
      </dgm:prSet>
      <dgm:spPr/>
      <dgm:t>
        <a:bodyPr/>
        <a:lstStyle/>
        <a:p>
          <a:endParaRPr lang="en-US"/>
        </a:p>
      </dgm:t>
    </dgm:pt>
    <dgm:pt modelId="{0DC9AD5D-0AB2-4827-8E9C-F1E57BA37095}" type="pres">
      <dgm:prSet presAssocID="{2E616ADE-A2EF-4BBC-8858-C1675B56534D}" presName="dummy" presStyleCnt="0"/>
      <dgm:spPr/>
    </dgm:pt>
    <dgm:pt modelId="{4850F1CE-9AAF-4598-87C5-091C0430E87A}" type="pres">
      <dgm:prSet presAssocID="{4D1863D2-AAE9-442A-92C1-F9BF7D60D35D}" presName="sibTrans" presStyleLbl="sibTrans2D1" presStyleIdx="1" presStyleCnt="5"/>
      <dgm:spPr/>
      <dgm:t>
        <a:bodyPr/>
        <a:lstStyle/>
        <a:p>
          <a:endParaRPr lang="en-US"/>
        </a:p>
      </dgm:t>
    </dgm:pt>
    <dgm:pt modelId="{E50C84CB-EE2B-47D3-94E3-8BE080BAFC4C}" type="pres">
      <dgm:prSet presAssocID="{F6858685-B5C8-4347-8E52-CD69E23BEAD2}" presName="node" presStyleLbl="node1" presStyleIdx="2" presStyleCnt="5">
        <dgm:presLayoutVars>
          <dgm:bulletEnabled val="1"/>
        </dgm:presLayoutVars>
      </dgm:prSet>
      <dgm:spPr/>
      <dgm:t>
        <a:bodyPr/>
        <a:lstStyle/>
        <a:p>
          <a:endParaRPr lang="en-US"/>
        </a:p>
      </dgm:t>
    </dgm:pt>
    <dgm:pt modelId="{98C45AC9-23C2-4A57-9C3D-FADAAB3F89A3}" type="pres">
      <dgm:prSet presAssocID="{F6858685-B5C8-4347-8E52-CD69E23BEAD2}" presName="dummy" presStyleCnt="0"/>
      <dgm:spPr/>
    </dgm:pt>
    <dgm:pt modelId="{E0830651-2289-4A9C-A5FB-D6B195E9EA52}" type="pres">
      <dgm:prSet presAssocID="{560B5AE3-AEAE-42EC-BF57-9BD49EA14FFF}" presName="sibTrans" presStyleLbl="sibTrans2D1" presStyleIdx="2" presStyleCnt="5"/>
      <dgm:spPr/>
      <dgm:t>
        <a:bodyPr/>
        <a:lstStyle/>
        <a:p>
          <a:endParaRPr lang="en-US"/>
        </a:p>
      </dgm:t>
    </dgm:pt>
    <dgm:pt modelId="{E34C12F8-0EA6-40A8-AB72-A17D3D82A595}" type="pres">
      <dgm:prSet presAssocID="{505AE3D2-80F8-4B61-B1D2-7E01968F0323}" presName="node" presStyleLbl="node1" presStyleIdx="3" presStyleCnt="5">
        <dgm:presLayoutVars>
          <dgm:bulletEnabled val="1"/>
        </dgm:presLayoutVars>
      </dgm:prSet>
      <dgm:spPr/>
      <dgm:t>
        <a:bodyPr/>
        <a:lstStyle/>
        <a:p>
          <a:endParaRPr lang="en-US"/>
        </a:p>
      </dgm:t>
    </dgm:pt>
    <dgm:pt modelId="{B31CCBE0-03AC-4AAB-80B9-73972AB4902C}" type="pres">
      <dgm:prSet presAssocID="{505AE3D2-80F8-4B61-B1D2-7E01968F0323}" presName="dummy" presStyleCnt="0"/>
      <dgm:spPr/>
    </dgm:pt>
    <dgm:pt modelId="{A748E5C0-1794-4CE4-9A75-9A76D10115DA}" type="pres">
      <dgm:prSet presAssocID="{7594C55F-A42A-4389-96AC-79E684C9E221}" presName="sibTrans" presStyleLbl="sibTrans2D1" presStyleIdx="3" presStyleCnt="5"/>
      <dgm:spPr/>
      <dgm:t>
        <a:bodyPr/>
        <a:lstStyle/>
        <a:p>
          <a:endParaRPr lang="en-US"/>
        </a:p>
      </dgm:t>
    </dgm:pt>
    <dgm:pt modelId="{7B1FF961-4B51-4F52-A9E0-26A5A2C0A9A9}" type="pres">
      <dgm:prSet presAssocID="{5B288C71-F0A5-4198-8570-84E12CFD5C04}" presName="node" presStyleLbl="node1" presStyleIdx="4" presStyleCnt="5">
        <dgm:presLayoutVars>
          <dgm:bulletEnabled val="1"/>
        </dgm:presLayoutVars>
      </dgm:prSet>
      <dgm:spPr/>
      <dgm:t>
        <a:bodyPr/>
        <a:lstStyle/>
        <a:p>
          <a:endParaRPr lang="en-US"/>
        </a:p>
      </dgm:t>
    </dgm:pt>
    <dgm:pt modelId="{4FCDDF7F-D457-4303-A712-B58EEB56EE14}" type="pres">
      <dgm:prSet presAssocID="{5B288C71-F0A5-4198-8570-84E12CFD5C04}" presName="dummy" presStyleCnt="0"/>
      <dgm:spPr/>
    </dgm:pt>
    <dgm:pt modelId="{AF6E467C-FC1A-4C4C-B125-38CE2D6C5245}" type="pres">
      <dgm:prSet presAssocID="{D5604561-1CEB-4248-8A03-C24A75342081}" presName="sibTrans" presStyleLbl="sibTrans2D1" presStyleIdx="4" presStyleCnt="5"/>
      <dgm:spPr/>
    </dgm:pt>
  </dgm:ptLst>
  <dgm:cxnLst>
    <dgm:cxn modelId="{9EE9F78B-0114-4EFD-A10E-4A1090209408}" type="presOf" srcId="{E9196D41-A8B7-43DF-8E38-8F8A6388D96A}" destId="{3D68E133-8D08-4303-ADA1-1D424457A92F}" srcOrd="0" destOrd="0" presId="urn:microsoft.com/office/officeart/2005/8/layout/radial6"/>
    <dgm:cxn modelId="{7ADBC1E5-7E7B-4B0F-94AE-74754DBADA44}" type="presOf" srcId="{2E616ADE-A2EF-4BBC-8858-C1675B56534D}" destId="{C6A121C1-70A5-4E8F-AD35-AE8F456D2B94}" srcOrd="0" destOrd="0" presId="urn:microsoft.com/office/officeart/2005/8/layout/radial6"/>
    <dgm:cxn modelId="{62A61933-1983-4B87-8844-29109D4C7DF7}" srcId="{48E46143-82BC-4541-8360-9C0704EAB21C}" destId="{018E5C86-4861-4D9F-9C8E-C09DADACECF0}" srcOrd="0" destOrd="0" parTransId="{DE4BEA5D-40CD-4B56-8564-202AED10CE03}" sibTransId="{E9196D41-A8B7-43DF-8E38-8F8A6388D96A}"/>
    <dgm:cxn modelId="{11902A2A-D6E3-4EFC-A09B-E9E907E9365E}" type="presOf" srcId="{4D1863D2-AAE9-442A-92C1-F9BF7D60D35D}" destId="{4850F1CE-9AAF-4598-87C5-091C0430E87A}" srcOrd="0" destOrd="0" presId="urn:microsoft.com/office/officeart/2005/8/layout/radial6"/>
    <dgm:cxn modelId="{A5407034-183A-4A9D-8F11-826F8CD4C841}" type="presOf" srcId="{018E5C86-4861-4D9F-9C8E-C09DADACECF0}" destId="{F8F3161F-0FED-4E16-ADFE-CFE6CE260467}" srcOrd="0" destOrd="0" presId="urn:microsoft.com/office/officeart/2005/8/layout/radial6"/>
    <dgm:cxn modelId="{8757FB02-7D50-4611-BC34-DC7E0939893F}" type="presOf" srcId="{D5604561-1CEB-4248-8A03-C24A75342081}" destId="{AF6E467C-FC1A-4C4C-B125-38CE2D6C5245}" srcOrd="0" destOrd="0" presId="urn:microsoft.com/office/officeart/2005/8/layout/radial6"/>
    <dgm:cxn modelId="{78A17F72-5B6F-43EA-8B43-EC969CC32ABD}" srcId="{48E46143-82BC-4541-8360-9C0704EAB21C}" destId="{2E616ADE-A2EF-4BBC-8858-C1675B56534D}" srcOrd="1" destOrd="0" parTransId="{BA1CF4C2-ABFA-47AC-B848-48168B30299C}" sibTransId="{4D1863D2-AAE9-442A-92C1-F9BF7D60D35D}"/>
    <dgm:cxn modelId="{6B1EABC0-5542-42BA-A3F6-9B209B0D4719}" srcId="{48E46143-82BC-4541-8360-9C0704EAB21C}" destId="{5B288C71-F0A5-4198-8570-84E12CFD5C04}" srcOrd="4" destOrd="0" parTransId="{F4996821-E95E-4D7F-B055-CBD7CA118F40}" sibTransId="{D5604561-1CEB-4248-8A03-C24A75342081}"/>
    <dgm:cxn modelId="{652BDE18-6F81-487E-BB20-94E75B477FBE}" type="presOf" srcId="{7594C55F-A42A-4389-96AC-79E684C9E221}" destId="{A748E5C0-1794-4CE4-9A75-9A76D10115DA}" srcOrd="0" destOrd="0" presId="urn:microsoft.com/office/officeart/2005/8/layout/radial6"/>
    <dgm:cxn modelId="{4CD02658-E2B4-4EF6-8FA1-D1C721E0187D}" type="presOf" srcId="{48E46143-82BC-4541-8360-9C0704EAB21C}" destId="{F45E2E6A-CC5A-45C1-A0A2-893ABFCAD443}" srcOrd="0" destOrd="0" presId="urn:microsoft.com/office/officeart/2005/8/layout/radial6"/>
    <dgm:cxn modelId="{8241F75B-290F-4930-9291-603987F56DE8}" type="presOf" srcId="{560B5AE3-AEAE-42EC-BF57-9BD49EA14FFF}" destId="{E0830651-2289-4A9C-A5FB-D6B195E9EA52}" srcOrd="0" destOrd="0" presId="urn:microsoft.com/office/officeart/2005/8/layout/radial6"/>
    <dgm:cxn modelId="{D9A47CBD-EAB6-40BC-ACB8-2424F290E7E7}" type="presOf" srcId="{F6858685-B5C8-4347-8E52-CD69E23BEAD2}" destId="{E50C84CB-EE2B-47D3-94E3-8BE080BAFC4C}" srcOrd="0" destOrd="0" presId="urn:microsoft.com/office/officeart/2005/8/layout/radial6"/>
    <dgm:cxn modelId="{6766D7B8-AA00-409B-8AA4-4F9ACF9ACAD9}" type="presOf" srcId="{505AE3D2-80F8-4B61-B1D2-7E01968F0323}" destId="{E34C12F8-0EA6-40A8-AB72-A17D3D82A595}" srcOrd="0" destOrd="0" presId="urn:microsoft.com/office/officeart/2005/8/layout/radial6"/>
    <dgm:cxn modelId="{E1E12C76-C2D3-4DE8-B703-20CFF087A7FD}" type="presOf" srcId="{5B288C71-F0A5-4198-8570-84E12CFD5C04}" destId="{7B1FF961-4B51-4F52-A9E0-26A5A2C0A9A9}" srcOrd="0" destOrd="0" presId="urn:microsoft.com/office/officeart/2005/8/layout/radial6"/>
    <dgm:cxn modelId="{3E33BC8F-D48F-495F-939E-7FBC25C6B788}" srcId="{48E46143-82BC-4541-8360-9C0704EAB21C}" destId="{F6858685-B5C8-4347-8E52-CD69E23BEAD2}" srcOrd="2" destOrd="0" parTransId="{C74C0E5C-C3AF-4C80-833D-8EF7B8840EC0}" sibTransId="{560B5AE3-AEAE-42EC-BF57-9BD49EA14FFF}"/>
    <dgm:cxn modelId="{A9EBC190-E653-45CD-BFEA-CDA7898FE941}" srcId="{25C8CCEC-F788-4039-94D3-3A4A4103F83F}" destId="{48E46143-82BC-4541-8360-9C0704EAB21C}" srcOrd="0" destOrd="0" parTransId="{FEE27E19-D615-4AC9-B394-4CAFD8DEE080}" sibTransId="{6C1E8338-C38F-49EB-AF9B-4563C869FD20}"/>
    <dgm:cxn modelId="{A0528D6B-2244-463D-966E-70EF323F129E}" srcId="{48E46143-82BC-4541-8360-9C0704EAB21C}" destId="{505AE3D2-80F8-4B61-B1D2-7E01968F0323}" srcOrd="3" destOrd="0" parTransId="{678C0DC1-CF6B-4C34-A157-1D88F80994AA}" sibTransId="{7594C55F-A42A-4389-96AC-79E684C9E221}"/>
    <dgm:cxn modelId="{F07668BB-04EE-4645-A3CC-BA49C79C07B4}" type="presOf" srcId="{25C8CCEC-F788-4039-94D3-3A4A4103F83F}" destId="{95E30B12-B34B-4437-ABE4-556A7CD9CC87}" srcOrd="0" destOrd="0" presId="urn:microsoft.com/office/officeart/2005/8/layout/radial6"/>
    <dgm:cxn modelId="{C0A8E10C-B857-4058-8DC0-DC491BB719AB}" type="presParOf" srcId="{95E30B12-B34B-4437-ABE4-556A7CD9CC87}" destId="{F45E2E6A-CC5A-45C1-A0A2-893ABFCAD443}" srcOrd="0" destOrd="0" presId="urn:microsoft.com/office/officeart/2005/8/layout/radial6"/>
    <dgm:cxn modelId="{A6B5CA6A-222F-4E59-8BC5-EE2149C8763E}" type="presParOf" srcId="{95E30B12-B34B-4437-ABE4-556A7CD9CC87}" destId="{F8F3161F-0FED-4E16-ADFE-CFE6CE260467}" srcOrd="1" destOrd="0" presId="urn:microsoft.com/office/officeart/2005/8/layout/radial6"/>
    <dgm:cxn modelId="{10AF2623-9F86-41A3-AA5B-315D50DC53EC}" type="presParOf" srcId="{95E30B12-B34B-4437-ABE4-556A7CD9CC87}" destId="{1F939128-E87F-47F1-BCF1-30F76AE95538}" srcOrd="2" destOrd="0" presId="urn:microsoft.com/office/officeart/2005/8/layout/radial6"/>
    <dgm:cxn modelId="{C3E4BE4F-7D83-4A6D-8F2D-C8C30E29F439}" type="presParOf" srcId="{95E30B12-B34B-4437-ABE4-556A7CD9CC87}" destId="{3D68E133-8D08-4303-ADA1-1D424457A92F}" srcOrd="3" destOrd="0" presId="urn:microsoft.com/office/officeart/2005/8/layout/radial6"/>
    <dgm:cxn modelId="{AE8AC688-8CC6-4509-9207-A6B7A5BC0762}" type="presParOf" srcId="{95E30B12-B34B-4437-ABE4-556A7CD9CC87}" destId="{C6A121C1-70A5-4E8F-AD35-AE8F456D2B94}" srcOrd="4" destOrd="0" presId="urn:microsoft.com/office/officeart/2005/8/layout/radial6"/>
    <dgm:cxn modelId="{4FFE85F1-9809-4273-9808-3DCB77ED6EE1}" type="presParOf" srcId="{95E30B12-B34B-4437-ABE4-556A7CD9CC87}" destId="{0DC9AD5D-0AB2-4827-8E9C-F1E57BA37095}" srcOrd="5" destOrd="0" presId="urn:microsoft.com/office/officeart/2005/8/layout/radial6"/>
    <dgm:cxn modelId="{5AFFF2F6-0CDA-4358-9671-FE78A0B51D46}" type="presParOf" srcId="{95E30B12-B34B-4437-ABE4-556A7CD9CC87}" destId="{4850F1CE-9AAF-4598-87C5-091C0430E87A}" srcOrd="6" destOrd="0" presId="urn:microsoft.com/office/officeart/2005/8/layout/radial6"/>
    <dgm:cxn modelId="{4730F8F8-6926-4305-BB95-DCB75428867D}" type="presParOf" srcId="{95E30B12-B34B-4437-ABE4-556A7CD9CC87}" destId="{E50C84CB-EE2B-47D3-94E3-8BE080BAFC4C}" srcOrd="7" destOrd="0" presId="urn:microsoft.com/office/officeart/2005/8/layout/radial6"/>
    <dgm:cxn modelId="{72B91977-8BA7-42FA-9884-ED588EDF8AE0}" type="presParOf" srcId="{95E30B12-B34B-4437-ABE4-556A7CD9CC87}" destId="{98C45AC9-23C2-4A57-9C3D-FADAAB3F89A3}" srcOrd="8" destOrd="0" presId="urn:microsoft.com/office/officeart/2005/8/layout/radial6"/>
    <dgm:cxn modelId="{DDD5604E-FE26-4B7B-B61D-824CAC74F7DF}" type="presParOf" srcId="{95E30B12-B34B-4437-ABE4-556A7CD9CC87}" destId="{E0830651-2289-4A9C-A5FB-D6B195E9EA52}" srcOrd="9" destOrd="0" presId="urn:microsoft.com/office/officeart/2005/8/layout/radial6"/>
    <dgm:cxn modelId="{32AB9B37-F5AE-4BC3-9494-A47DF7C76FBE}" type="presParOf" srcId="{95E30B12-B34B-4437-ABE4-556A7CD9CC87}" destId="{E34C12F8-0EA6-40A8-AB72-A17D3D82A595}" srcOrd="10" destOrd="0" presId="urn:microsoft.com/office/officeart/2005/8/layout/radial6"/>
    <dgm:cxn modelId="{18FD997F-8BB4-427E-87DE-6B52A783FC9A}" type="presParOf" srcId="{95E30B12-B34B-4437-ABE4-556A7CD9CC87}" destId="{B31CCBE0-03AC-4AAB-80B9-73972AB4902C}" srcOrd="11" destOrd="0" presId="urn:microsoft.com/office/officeart/2005/8/layout/radial6"/>
    <dgm:cxn modelId="{1A8D2C1F-ABEC-4131-8A06-2CAAF4F2E678}" type="presParOf" srcId="{95E30B12-B34B-4437-ABE4-556A7CD9CC87}" destId="{A748E5C0-1794-4CE4-9A75-9A76D10115DA}" srcOrd="12" destOrd="0" presId="urn:microsoft.com/office/officeart/2005/8/layout/radial6"/>
    <dgm:cxn modelId="{A6A1FBC8-E0B1-4755-8432-FB6476278F69}" type="presParOf" srcId="{95E30B12-B34B-4437-ABE4-556A7CD9CC87}" destId="{7B1FF961-4B51-4F52-A9E0-26A5A2C0A9A9}" srcOrd="13" destOrd="0" presId="urn:microsoft.com/office/officeart/2005/8/layout/radial6"/>
    <dgm:cxn modelId="{06879279-7E98-4052-AC1F-4FEAFABE0B4B}" type="presParOf" srcId="{95E30B12-B34B-4437-ABE4-556A7CD9CC87}" destId="{4FCDDF7F-D457-4303-A712-B58EEB56EE14}" srcOrd="14" destOrd="0" presId="urn:microsoft.com/office/officeart/2005/8/layout/radial6"/>
    <dgm:cxn modelId="{ECB2FC6A-BC3C-4B49-A5DB-E804B7DBF926}" type="presParOf" srcId="{95E30B12-B34B-4437-ABE4-556A7CD9CC87}" destId="{AF6E467C-FC1A-4C4C-B125-38CE2D6C5245}"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Labor Relations</a:t>
          </a:r>
          <a:endParaRPr lang="en-US" dirty="0"/>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91FAC0F5-BC72-4A03-BCF7-D1996A39A0E3}" type="presOf" srcId="{74C92FCB-4DCF-4DC4-9511-223FEB7D454B}" destId="{31073C9A-BFAC-4CD0-94CF-08F1ABC7F566}"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E4D10BF0-68D8-4DAD-BF9D-AD801286B8DE}" type="presOf" srcId="{8BE37719-9346-4A0F-B38D-136B60B8D530}" destId="{5EC46C14-4B5F-4CA8-8A1C-BEF30715E91E}" srcOrd="0" destOrd="0" presId="urn:microsoft.com/office/officeart/2008/layout/AlternatingHexagons"/>
    <dgm:cxn modelId="{24FA2DA3-6747-4D9E-A1CC-05BFD64C3C06}" type="presOf" srcId="{65AAD263-5BCE-439E-A42A-919C09152305}" destId="{345EED44-0536-4DFA-8452-0F79D17ED508}" srcOrd="0" destOrd="0" presId="urn:microsoft.com/office/officeart/2008/layout/AlternatingHexagons"/>
    <dgm:cxn modelId="{0B0B9668-F0D4-4929-9030-9045A51BF097}" type="presOf" srcId="{90E9CB35-BD33-428B-B188-9489A98873D8}" destId="{21CFCBE8-4438-4EBC-9AE0-8C8CDF22F24C}" srcOrd="0" destOrd="0" presId="urn:microsoft.com/office/officeart/2008/layout/AlternatingHexagons"/>
    <dgm:cxn modelId="{10C868CB-FC03-400E-A8B2-C92556DF2564}" type="presOf" srcId="{28C6958B-5164-4E6A-9D55-3948BFB226EC}" destId="{7D46E38A-F7FF-42DD-91CA-36B0358CB830}" srcOrd="0" destOrd="0" presId="urn:microsoft.com/office/officeart/2008/layout/AlternatingHexagons"/>
    <dgm:cxn modelId="{97936B83-94F2-4E41-8AB1-21B17490E58B}" type="presOf" srcId="{E57BBBB3-F7F0-414D-AF23-2D41D19569C8}" destId="{3D2208EC-9A51-4A84-9517-BA4C583CA364}" srcOrd="0" destOrd="0" presId="urn:microsoft.com/office/officeart/2008/layout/AlternatingHexagons"/>
    <dgm:cxn modelId="{3299B22C-CE80-4EB7-A919-970A24A99B09}" type="presOf" srcId="{91F2E22E-EF3F-47A4-B3DB-0F454D5EF693}" destId="{ACBDFC5B-06A4-4FFA-AA7B-2A477C248420}"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87CD509A-4A0B-4DC8-ACD5-9BF3D9C9E31F}" type="presOf" srcId="{D764020A-00B1-4747-8BE7-D304C2BDF98E}" destId="{851315A3-F66A-4B05-9632-EAC8F83E51A8}"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76538566-E3BC-43EB-A3AB-F0B005B37EA5}" type="presOf" srcId="{058F26FB-9CFA-478F-B905-AF8C62FAB186}" destId="{BC0257F5-E393-4BEC-ACA3-9F8912AC5224}" srcOrd="0" destOrd="0" presId="urn:microsoft.com/office/officeart/2008/layout/AlternatingHexagons"/>
    <dgm:cxn modelId="{9B43E7F4-953E-450B-9BBA-614A94D4AA21}" type="presParOf" srcId="{31073C9A-BFAC-4CD0-94CF-08F1ABC7F566}" destId="{94114F51-37F9-4003-ACFE-5EAA5593B36B}" srcOrd="0" destOrd="0" presId="urn:microsoft.com/office/officeart/2008/layout/AlternatingHexagons"/>
    <dgm:cxn modelId="{00C76968-B0A0-4C4C-85AE-87266DF9CFBA}" type="presParOf" srcId="{94114F51-37F9-4003-ACFE-5EAA5593B36B}" destId="{5EC46C14-4B5F-4CA8-8A1C-BEF30715E91E}" srcOrd="0" destOrd="0" presId="urn:microsoft.com/office/officeart/2008/layout/AlternatingHexagons"/>
    <dgm:cxn modelId="{C5BCBFE6-73E0-4315-8D53-309C136BFEFA}" type="presParOf" srcId="{94114F51-37F9-4003-ACFE-5EAA5593B36B}" destId="{0FE083BE-16C7-45A9-83DE-701E4A06927A}" srcOrd="1" destOrd="0" presId="urn:microsoft.com/office/officeart/2008/layout/AlternatingHexagons"/>
    <dgm:cxn modelId="{6502992F-0B93-404A-BFB9-969ABB5943B4}" type="presParOf" srcId="{94114F51-37F9-4003-ACFE-5EAA5593B36B}" destId="{02CE32C7-30B4-497F-98E9-3BD5C06790E4}" srcOrd="2" destOrd="0" presId="urn:microsoft.com/office/officeart/2008/layout/AlternatingHexagons"/>
    <dgm:cxn modelId="{2021FA53-AEBB-474F-9D88-75E083F9EFC2}" type="presParOf" srcId="{94114F51-37F9-4003-ACFE-5EAA5593B36B}" destId="{71FA387A-B0E8-4166-AC4A-2718100F7B75}" srcOrd="3" destOrd="0" presId="urn:microsoft.com/office/officeart/2008/layout/AlternatingHexagons"/>
    <dgm:cxn modelId="{BFDEFC79-9848-477A-B1C3-F0E924752A07}" type="presParOf" srcId="{94114F51-37F9-4003-ACFE-5EAA5593B36B}" destId="{ACBDFC5B-06A4-4FFA-AA7B-2A477C248420}" srcOrd="4" destOrd="0" presId="urn:microsoft.com/office/officeart/2008/layout/AlternatingHexagons"/>
    <dgm:cxn modelId="{FAB9C965-ADB6-4C5B-9A97-A01D8818DBB2}" type="presParOf" srcId="{31073C9A-BFAC-4CD0-94CF-08F1ABC7F566}" destId="{E00E34E7-C2D8-4F74-BB52-694CB5BE81BC}" srcOrd="1" destOrd="0" presId="urn:microsoft.com/office/officeart/2008/layout/AlternatingHexagons"/>
    <dgm:cxn modelId="{55A28C88-4F90-4BDF-8299-96F9BDECD5AF}" type="presParOf" srcId="{31073C9A-BFAC-4CD0-94CF-08F1ABC7F566}" destId="{4B1CB02D-6C86-4C97-8F13-9125053CB0BB}" srcOrd="2" destOrd="0" presId="urn:microsoft.com/office/officeart/2008/layout/AlternatingHexagons"/>
    <dgm:cxn modelId="{B3ADFDC2-5DAD-4FF6-B1E5-D4E510E306C5}" type="presParOf" srcId="{4B1CB02D-6C86-4C97-8F13-9125053CB0BB}" destId="{21CFCBE8-4438-4EBC-9AE0-8C8CDF22F24C}" srcOrd="0" destOrd="0" presId="urn:microsoft.com/office/officeart/2008/layout/AlternatingHexagons"/>
    <dgm:cxn modelId="{D079BB2A-2CC6-4850-B10C-8E0F5EF70E13}" type="presParOf" srcId="{4B1CB02D-6C86-4C97-8F13-9125053CB0BB}" destId="{428B30AB-F235-4308-8EBB-0691E55D6F0A}" srcOrd="1" destOrd="0" presId="urn:microsoft.com/office/officeart/2008/layout/AlternatingHexagons"/>
    <dgm:cxn modelId="{71822571-5547-4163-9170-3FBD9DA0FB3B}" type="presParOf" srcId="{4B1CB02D-6C86-4C97-8F13-9125053CB0BB}" destId="{67165B9E-49A1-4230-B66C-55DF30614B44}" srcOrd="2" destOrd="0" presId="urn:microsoft.com/office/officeart/2008/layout/AlternatingHexagons"/>
    <dgm:cxn modelId="{11EDF078-C5C4-410D-9826-6591AF3B9EB9}" type="presParOf" srcId="{4B1CB02D-6C86-4C97-8F13-9125053CB0BB}" destId="{E59677AE-65CE-42E3-8AE8-CF6B96B3DD0E}" srcOrd="3" destOrd="0" presId="urn:microsoft.com/office/officeart/2008/layout/AlternatingHexagons"/>
    <dgm:cxn modelId="{13C67CCF-E857-4F9D-BC46-F7D509861894}" type="presParOf" srcId="{4B1CB02D-6C86-4C97-8F13-9125053CB0BB}" destId="{345EED44-0536-4DFA-8452-0F79D17ED508}" srcOrd="4" destOrd="0" presId="urn:microsoft.com/office/officeart/2008/layout/AlternatingHexagons"/>
    <dgm:cxn modelId="{9AC329A0-9A50-4DC2-A536-3CDBEF1B749B}" type="presParOf" srcId="{31073C9A-BFAC-4CD0-94CF-08F1ABC7F566}" destId="{14D652E7-7F37-496A-A4D5-94299989FAFA}" srcOrd="3" destOrd="0" presId="urn:microsoft.com/office/officeart/2008/layout/AlternatingHexagons"/>
    <dgm:cxn modelId="{E7F35119-01AF-4CED-80C6-AAEAAE2636FD}" type="presParOf" srcId="{31073C9A-BFAC-4CD0-94CF-08F1ABC7F566}" destId="{0A0BBF6C-C67F-492C-BC1C-AA4F042BC8A3}" srcOrd="4" destOrd="0" presId="urn:microsoft.com/office/officeart/2008/layout/AlternatingHexagons"/>
    <dgm:cxn modelId="{2516CE88-B31E-438E-806F-55279DF0AC98}" type="presParOf" srcId="{0A0BBF6C-C67F-492C-BC1C-AA4F042BC8A3}" destId="{7D46E38A-F7FF-42DD-91CA-36B0358CB830}" srcOrd="0" destOrd="0" presId="urn:microsoft.com/office/officeart/2008/layout/AlternatingHexagons"/>
    <dgm:cxn modelId="{82346EEE-657A-4A8A-87D6-58164EF7EC87}" type="presParOf" srcId="{0A0BBF6C-C67F-492C-BC1C-AA4F042BC8A3}" destId="{A787F5F6-AA5A-46B7-91D6-25C04E307136}" srcOrd="1" destOrd="0" presId="urn:microsoft.com/office/officeart/2008/layout/AlternatingHexagons"/>
    <dgm:cxn modelId="{7D229805-B41A-41E1-8342-17905F9F27C2}" type="presParOf" srcId="{0A0BBF6C-C67F-492C-BC1C-AA4F042BC8A3}" destId="{00380996-3B90-40F1-A267-4FA68571DA16}" srcOrd="2" destOrd="0" presId="urn:microsoft.com/office/officeart/2008/layout/AlternatingHexagons"/>
    <dgm:cxn modelId="{FA3B4A3F-3AC1-4369-9417-B12B305AC993}" type="presParOf" srcId="{0A0BBF6C-C67F-492C-BC1C-AA4F042BC8A3}" destId="{365B50D5-268C-407B-880F-D0F9F62E0C9B}" srcOrd="3" destOrd="0" presId="urn:microsoft.com/office/officeart/2008/layout/AlternatingHexagons"/>
    <dgm:cxn modelId="{41EECBB7-979B-408D-AF12-2E665DD984D8}" type="presParOf" srcId="{0A0BBF6C-C67F-492C-BC1C-AA4F042BC8A3}" destId="{BC0257F5-E393-4BEC-ACA3-9F8912AC5224}" srcOrd="4" destOrd="0" presId="urn:microsoft.com/office/officeart/2008/layout/AlternatingHexagons"/>
    <dgm:cxn modelId="{C32234D0-3DF1-4CB3-BAC2-1E7587D67FBA}" type="presParOf" srcId="{31073C9A-BFAC-4CD0-94CF-08F1ABC7F566}" destId="{DD789F7E-05A4-409B-AB5D-A3796CF2AEF0}" srcOrd="5" destOrd="0" presId="urn:microsoft.com/office/officeart/2008/layout/AlternatingHexagons"/>
    <dgm:cxn modelId="{F5CD7529-5C0A-464E-8B1F-897121D833F0}" type="presParOf" srcId="{31073C9A-BFAC-4CD0-94CF-08F1ABC7F566}" destId="{027220D0-5237-41FD-A2F1-64425D530DAA}" srcOrd="6" destOrd="0" presId="urn:microsoft.com/office/officeart/2008/layout/AlternatingHexagons"/>
    <dgm:cxn modelId="{147A64E2-7A82-404B-870F-680520758DB4}" type="presParOf" srcId="{027220D0-5237-41FD-A2F1-64425D530DAA}" destId="{851315A3-F66A-4B05-9632-EAC8F83E51A8}" srcOrd="0" destOrd="0" presId="urn:microsoft.com/office/officeart/2008/layout/AlternatingHexagons"/>
    <dgm:cxn modelId="{38845471-3C5E-45D8-8279-F91742C15466}" type="presParOf" srcId="{027220D0-5237-41FD-A2F1-64425D530DAA}" destId="{474E9084-4B3B-439C-890F-B8CC29BE0340}" srcOrd="1" destOrd="0" presId="urn:microsoft.com/office/officeart/2008/layout/AlternatingHexagons"/>
    <dgm:cxn modelId="{6662DDA4-010C-4276-B189-810693654CC9}" type="presParOf" srcId="{027220D0-5237-41FD-A2F1-64425D530DAA}" destId="{03663ACD-F3D7-4B97-9360-1EFFDE445308}" srcOrd="2" destOrd="0" presId="urn:microsoft.com/office/officeart/2008/layout/AlternatingHexagons"/>
    <dgm:cxn modelId="{EC5342DB-7BE7-4FC3-8173-AAB18667E148}" type="presParOf" srcId="{027220D0-5237-41FD-A2F1-64425D530DAA}" destId="{BB1DFB77-89C8-43C4-BBED-12C8D5EC0A07}" srcOrd="3" destOrd="0" presId="urn:microsoft.com/office/officeart/2008/layout/AlternatingHexagons"/>
    <dgm:cxn modelId="{119838CA-E292-4F0B-B1C1-C29DBD6E7F45}"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800" dirty="0" smtClean="0"/>
            <a:t>Establishes the Expectations of the Employee</a:t>
          </a:r>
          <a:endParaRPr lang="en-US" sz="18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Counseling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algn="r"/>
          <a:r>
            <a:rPr lang="en-US" dirty="0" smtClean="0"/>
            <a:t>     AA meets with employee, 6-10 applies, pay is not impacted</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meets with Employee 6-10 applies, pay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pt>
    <dgm:pt modelId="{F98446DA-4B9A-4F4B-822A-AA323287D42A}" type="sibTrans" cxnId="{E0334459-B763-41FD-902E-FB22D0ACE306}">
      <dgm:prSet/>
      <dgm:spPr/>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4F37133F-2DB2-4657-8892-131BFB517BCA}" srcId="{FD56775D-AA1A-405E-9E2B-FA22A176BA3E}" destId="{3C7C41E2-7A8A-4432-AFC5-5172EA9240D3}" srcOrd="3" destOrd="0" parTransId="{4B76B5FE-EEEC-4DAA-9471-6EAE91EB8371}" sibTransId="{1E330AAB-69E8-4DD5-B63F-BAD7520FD3CE}"/>
    <dgm:cxn modelId="{3F9D5505-7972-4A9D-B374-879F927BE9CF}" type="presOf" srcId="{4AC95956-E8FE-4860-BD8F-13DCE388716A}" destId="{F0E7DA30-D97B-4F8F-B35F-F056613BCBDA}" srcOrd="0" destOrd="0" presId="urn:microsoft.com/office/officeart/2005/8/layout/cycle4"/>
    <dgm:cxn modelId="{8E1EBD98-EFA0-4569-8CF7-47E13B97874E}" type="presOf" srcId="{C4BBE8D5-483A-418A-906A-2124B1B10862}" destId="{9E1335C7-3912-46A3-BB4B-1035742EF664}" srcOrd="0" destOrd="0" presId="urn:microsoft.com/office/officeart/2005/8/layout/cycle4"/>
    <dgm:cxn modelId="{5881599C-C9D3-41CD-89CE-ADE02012F6D4}" type="presOf" srcId="{1BEFBC1C-08F3-4BBC-95E7-3D385C497DB6}" destId="{5D5B5F54-D25B-454C-BBA2-FDE7EDC46056}" srcOrd="0" destOrd="0" presId="urn:microsoft.com/office/officeart/2005/8/layout/cycle4"/>
    <dgm:cxn modelId="{2D84AFE8-781C-4F0A-A038-511C30F98221}" srcId="{FD56775D-AA1A-405E-9E2B-FA22A176BA3E}" destId="{4AC95956-E8FE-4860-BD8F-13DCE388716A}" srcOrd="0" destOrd="0" parTransId="{9B33E8A5-D7CD-426A-9B62-21698C7BEEF1}" sibTransId="{0C51C617-3A5A-46E2-AC26-996D53FCAB25}"/>
    <dgm:cxn modelId="{0031248D-380F-4B80-8A50-4089F703EF44}" type="presOf" srcId="{B09209AF-3414-48F2-A9D6-6E0395FE47B0}" destId="{39110367-3231-46AB-821B-3C3653D5230C}" srcOrd="0" destOrd="0" presId="urn:microsoft.com/office/officeart/2005/8/layout/cycle4"/>
    <dgm:cxn modelId="{F2D0C3AB-4478-476C-9C95-EC4AB4BCC83D}" type="presOf" srcId="{11C4906D-C40A-45FA-A320-3EB943E61FA1}" destId="{FB6F71E3-CFF9-4773-8255-A1B607DC2CCB}" srcOrd="0" destOrd="0" presId="urn:microsoft.com/office/officeart/2005/8/layout/cycle4"/>
    <dgm:cxn modelId="{03506631-942B-4272-87DF-8466DFA01B39}" type="presOf" srcId="{C96A445D-C1E7-41CB-A312-CFC6041EE80C}" destId="{C87F0B36-F492-4985-96DB-172F111508B3}" srcOrd="1" destOrd="0" presId="urn:microsoft.com/office/officeart/2005/8/layout/cycle4"/>
    <dgm:cxn modelId="{DF8E5ED6-363C-4C28-8DC5-BA49567DF0A9}" type="presOf" srcId="{B09209AF-3414-48F2-A9D6-6E0395FE47B0}" destId="{B15FA8C7-CE4C-4BB7-8FC6-9D5BBD2643FC}" srcOrd="1" destOrd="0" presId="urn:microsoft.com/office/officeart/2005/8/layout/cycle4"/>
    <dgm:cxn modelId="{1729875B-6A97-419E-B644-821158442859}" type="presOf" srcId="{4F0798A4-8697-4EE2-9C7A-4254C559AF76}" destId="{A3D9A9CE-AA0A-4E15-84B7-E1B74B6FD022}" srcOrd="0" destOrd="1" presId="urn:microsoft.com/office/officeart/2005/8/layout/cycle4"/>
    <dgm:cxn modelId="{2637B0C2-8E7A-4081-8C59-A672C0D870A3}" type="presOf" srcId="{FD56775D-AA1A-405E-9E2B-FA22A176BA3E}" destId="{8F538C0B-BE79-467B-B0F6-91D0F5FF242E}" srcOrd="0" destOrd="0" presId="urn:microsoft.com/office/officeart/2005/8/layout/cycle4"/>
    <dgm:cxn modelId="{AB6F1B07-19E5-4833-9CA8-B5F34977D8AD}" type="presOf" srcId="{C96A445D-C1E7-41CB-A312-CFC6041EE80C}" destId="{8EAAF7FB-8726-486E-9CF3-9D2B08B602BC}" srcOrd="0" destOrd="0" presId="urn:microsoft.com/office/officeart/2005/8/layout/cycle4"/>
    <dgm:cxn modelId="{076800DE-D9D1-4366-9E96-837011DC07DF}" type="presOf" srcId="{9393ED0C-AC9D-44B6-AA5E-03F440DF0EA3}" destId="{A3D9A9CE-AA0A-4E15-84B7-E1B74B6FD022}" srcOrd="0" destOrd="0" presId="urn:microsoft.com/office/officeart/2005/8/layout/cycle4"/>
    <dgm:cxn modelId="{E15112CD-E531-453A-A784-364B38D3B1E5}" type="presOf" srcId="{3C7C41E2-7A8A-4432-AFC5-5172EA9240D3}" destId="{CE41B560-A092-4A8E-A9F0-3DC31DB7F8BF}" srcOrd="0" destOrd="0" presId="urn:microsoft.com/office/officeart/2005/8/layout/cycle4"/>
    <dgm:cxn modelId="{7B97F19E-7234-42B5-B58B-81AC19D3E095}" srcId="{FD56775D-AA1A-405E-9E2B-FA22A176BA3E}" destId="{1BEFBC1C-08F3-4BBC-95E7-3D385C497DB6}" srcOrd="2" destOrd="0" parTransId="{336FAD4A-0050-4257-9D36-8D338056D826}" sibTransId="{14A31F57-452D-41B6-9C9D-EDD1CD80AE9A}"/>
    <dgm:cxn modelId="{BB421893-BE75-4CA3-A708-321B6879915B}" srcId="{3C7C41E2-7A8A-4432-AFC5-5172EA9240D3}" destId="{9393ED0C-AC9D-44B6-AA5E-03F440DF0EA3}" srcOrd="0" destOrd="0" parTransId="{AD559487-43E1-48BC-BFCF-999124F5FBF7}" sibTransId="{6FD1960B-F88B-4664-89FA-BAA8832B6E91}"/>
    <dgm:cxn modelId="{0FD8B87D-AB2E-474B-AEA3-8551146B9746}" type="presOf" srcId="{C4BBE8D5-483A-418A-906A-2124B1B10862}" destId="{1D92D617-FA0E-4DDC-8C56-2D2B6FF94AA7}" srcOrd="1" destOrd="0" presId="urn:microsoft.com/office/officeart/2005/8/layout/cycle4"/>
    <dgm:cxn modelId="{B43D1B4C-9DE5-4C84-A8E2-64F199E2B329}" type="presOf" srcId="{9393ED0C-AC9D-44B6-AA5E-03F440DF0EA3}" destId="{EF786B3E-7268-4B9D-BEFB-E05558A4F8D7}" srcOrd="1" destOrd="0" presId="urn:microsoft.com/office/officeart/2005/8/layout/cycle4"/>
    <dgm:cxn modelId="{DED77CF9-4952-428F-BC10-F11F00179B17}" type="presOf" srcId="{4F0798A4-8697-4EE2-9C7A-4254C559AF76}" destId="{EF786B3E-7268-4B9D-BEFB-E05558A4F8D7}" srcOrd="1" destOrd="1"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F9D1AB1A-A758-4203-969F-05580A6E4A79}" srcId="{FD56775D-AA1A-405E-9E2B-FA22A176BA3E}" destId="{11C4906D-C40A-45FA-A320-3EB943E61FA1}" srcOrd="1" destOrd="0" parTransId="{3F300461-016F-4535-A580-AD11167FE3C2}" sibTransId="{7003B0D7-06EB-4D3D-9C0B-A833CB69C791}"/>
    <dgm:cxn modelId="{288F4358-7B30-413A-976A-A2E6DC44031D}" srcId="{4AC95956-E8FE-4860-BD8F-13DCE388716A}" destId="{B09209AF-3414-48F2-A9D6-6E0395FE47B0}" srcOrd="0" destOrd="0" parTransId="{09E6056A-077D-41DE-8C3A-592B0DE3B416}" sibTransId="{C0B93E3E-EB24-4489-A0E5-9D5FC7B81396}"/>
    <dgm:cxn modelId="{FF2D6174-7F24-49B9-B390-D74CAFBDAE0D}" srcId="{11C4906D-C40A-45FA-A320-3EB943E61FA1}" destId="{C4BBE8D5-483A-418A-906A-2124B1B10862}" srcOrd="0" destOrd="0" parTransId="{E27364DD-655D-4373-A010-0FB7058F0D74}" sibTransId="{CC0BEF94-84D2-4E11-8A97-64BDF8A7359D}"/>
    <dgm:cxn modelId="{E0334459-B763-41FD-902E-FB22D0ACE306}" srcId="{3C7C41E2-7A8A-4432-AFC5-5172EA9240D3}" destId="{4F0798A4-8697-4EE2-9C7A-4254C559AF76}" srcOrd="1" destOrd="0" parTransId="{F297AD81-8A29-4F98-9973-A9530BF0483E}" sibTransId="{F98446DA-4B9A-4F4B-822A-AA323287D42A}"/>
    <dgm:cxn modelId="{664EA080-DC15-4476-B2EE-1C0305661C07}" type="presParOf" srcId="{8F538C0B-BE79-467B-B0F6-91D0F5FF242E}" destId="{8871ED84-9D76-4E26-9A92-FBAB4969C315}" srcOrd="0" destOrd="0" presId="urn:microsoft.com/office/officeart/2005/8/layout/cycle4"/>
    <dgm:cxn modelId="{8C154E79-330D-45AF-9B98-B1293238CB54}" type="presParOf" srcId="{8871ED84-9D76-4E26-9A92-FBAB4969C315}" destId="{F494ED0D-5D71-4710-B5CA-10C9ED255B4A}" srcOrd="0" destOrd="0" presId="urn:microsoft.com/office/officeart/2005/8/layout/cycle4"/>
    <dgm:cxn modelId="{86275419-5752-403D-879F-46F7A3A67092}" type="presParOf" srcId="{F494ED0D-5D71-4710-B5CA-10C9ED255B4A}" destId="{39110367-3231-46AB-821B-3C3653D5230C}" srcOrd="0" destOrd="0" presId="urn:microsoft.com/office/officeart/2005/8/layout/cycle4"/>
    <dgm:cxn modelId="{680BE5A3-F728-4355-9866-817B92FF5C71}" type="presParOf" srcId="{F494ED0D-5D71-4710-B5CA-10C9ED255B4A}" destId="{B15FA8C7-CE4C-4BB7-8FC6-9D5BBD2643FC}" srcOrd="1" destOrd="0" presId="urn:microsoft.com/office/officeart/2005/8/layout/cycle4"/>
    <dgm:cxn modelId="{AD9194B8-1F9C-4DFD-A074-327C9BD08785}" type="presParOf" srcId="{8871ED84-9D76-4E26-9A92-FBAB4969C315}" destId="{B168440E-2A7F-4D57-BFE6-2261C1509945}" srcOrd="1" destOrd="0" presId="urn:microsoft.com/office/officeart/2005/8/layout/cycle4"/>
    <dgm:cxn modelId="{E2054AB6-EA26-4425-8517-C6E5D4400F8A}" type="presParOf" srcId="{B168440E-2A7F-4D57-BFE6-2261C1509945}" destId="{9E1335C7-3912-46A3-BB4B-1035742EF664}" srcOrd="0" destOrd="0" presId="urn:microsoft.com/office/officeart/2005/8/layout/cycle4"/>
    <dgm:cxn modelId="{82212010-DE9C-4C13-B676-EA2CFE74E227}" type="presParOf" srcId="{B168440E-2A7F-4D57-BFE6-2261C1509945}" destId="{1D92D617-FA0E-4DDC-8C56-2D2B6FF94AA7}" srcOrd="1" destOrd="0" presId="urn:microsoft.com/office/officeart/2005/8/layout/cycle4"/>
    <dgm:cxn modelId="{39CA8A47-AF79-4761-B36F-62EF6896D177}" type="presParOf" srcId="{8871ED84-9D76-4E26-9A92-FBAB4969C315}" destId="{686AA154-2060-4421-9910-0894E3CF517A}" srcOrd="2" destOrd="0" presId="urn:microsoft.com/office/officeart/2005/8/layout/cycle4"/>
    <dgm:cxn modelId="{47B6CA7B-A53F-404C-AB84-A500E8986260}" type="presParOf" srcId="{686AA154-2060-4421-9910-0894E3CF517A}" destId="{8EAAF7FB-8726-486E-9CF3-9D2B08B602BC}" srcOrd="0" destOrd="0" presId="urn:microsoft.com/office/officeart/2005/8/layout/cycle4"/>
    <dgm:cxn modelId="{8CA1D626-207A-4669-91E5-1CD1988B8A54}" type="presParOf" srcId="{686AA154-2060-4421-9910-0894E3CF517A}" destId="{C87F0B36-F492-4985-96DB-172F111508B3}" srcOrd="1" destOrd="0" presId="urn:microsoft.com/office/officeart/2005/8/layout/cycle4"/>
    <dgm:cxn modelId="{FF36F084-675E-45D1-8983-C95792567167}" type="presParOf" srcId="{8871ED84-9D76-4E26-9A92-FBAB4969C315}" destId="{B63A6A6F-CFBA-40FD-B092-F0E709F45059}" srcOrd="3" destOrd="0" presId="urn:microsoft.com/office/officeart/2005/8/layout/cycle4"/>
    <dgm:cxn modelId="{6FCCD596-28DC-403F-9C2B-3D10EEA99B67}" type="presParOf" srcId="{B63A6A6F-CFBA-40FD-B092-F0E709F45059}" destId="{A3D9A9CE-AA0A-4E15-84B7-E1B74B6FD022}" srcOrd="0" destOrd="0" presId="urn:microsoft.com/office/officeart/2005/8/layout/cycle4"/>
    <dgm:cxn modelId="{D9DBE32A-9696-4D3A-922D-686D5327F8B5}" type="presParOf" srcId="{B63A6A6F-CFBA-40FD-B092-F0E709F45059}" destId="{EF786B3E-7268-4B9D-BEFB-E05558A4F8D7}" srcOrd="1" destOrd="0" presId="urn:microsoft.com/office/officeart/2005/8/layout/cycle4"/>
    <dgm:cxn modelId="{D844ADB7-9417-4741-A03B-8F9BEA0958F6}" type="presParOf" srcId="{8871ED84-9D76-4E26-9A92-FBAB4969C315}" destId="{4B650EC6-0AB1-44AE-A504-F048BC1D15FC}" srcOrd="4" destOrd="0" presId="urn:microsoft.com/office/officeart/2005/8/layout/cycle4"/>
    <dgm:cxn modelId="{557D626C-D7B0-4183-8995-9EC6EF537939}" type="presParOf" srcId="{8F538C0B-BE79-467B-B0F6-91D0F5FF242E}" destId="{F6AF9F81-4FE1-4B0F-887F-7E45A83A0F38}" srcOrd="1" destOrd="0" presId="urn:microsoft.com/office/officeart/2005/8/layout/cycle4"/>
    <dgm:cxn modelId="{7B54C16C-F99F-47BE-AFAF-FC3120068FDE}" type="presParOf" srcId="{F6AF9F81-4FE1-4B0F-887F-7E45A83A0F38}" destId="{F0E7DA30-D97B-4F8F-B35F-F056613BCBDA}" srcOrd="0" destOrd="0" presId="urn:microsoft.com/office/officeart/2005/8/layout/cycle4"/>
    <dgm:cxn modelId="{9D3DD438-7E53-4359-A1FA-691E05355FB6}" type="presParOf" srcId="{F6AF9F81-4FE1-4B0F-887F-7E45A83A0F38}" destId="{FB6F71E3-CFF9-4773-8255-A1B607DC2CCB}" srcOrd="1" destOrd="0" presId="urn:microsoft.com/office/officeart/2005/8/layout/cycle4"/>
    <dgm:cxn modelId="{CEB41114-8F2A-4FBC-BF1A-FEE1E1BCBD70}" type="presParOf" srcId="{F6AF9F81-4FE1-4B0F-887F-7E45A83A0F38}" destId="{5D5B5F54-D25B-454C-BBA2-FDE7EDC46056}" srcOrd="2" destOrd="0" presId="urn:microsoft.com/office/officeart/2005/8/layout/cycle4"/>
    <dgm:cxn modelId="{D2B1DD11-49CD-4DF1-98AC-330EFCEAF7A1}" type="presParOf" srcId="{F6AF9F81-4FE1-4B0F-887F-7E45A83A0F38}" destId="{CE41B560-A092-4A8E-A9F0-3DC31DB7F8BF}" srcOrd="3" destOrd="0" presId="urn:microsoft.com/office/officeart/2005/8/layout/cycle4"/>
    <dgm:cxn modelId="{AE934860-60CB-490A-B0DF-1BD047089C68}" type="presParOf" srcId="{F6AF9F81-4FE1-4B0F-887F-7E45A83A0F38}" destId="{4BF968B1-43E8-4E5A-ABA6-361489E993BD}" srcOrd="4" destOrd="0" presId="urn:microsoft.com/office/officeart/2005/8/layout/cycle4"/>
    <dgm:cxn modelId="{22C442EB-1D8C-49E2-A729-72D577F14FA6}" type="presParOf" srcId="{8F538C0B-BE79-467B-B0F6-91D0F5FF242E}" destId="{D9F5D82E-33F4-47C6-A67A-D5D35307D970}" srcOrd="2" destOrd="0" presId="urn:microsoft.com/office/officeart/2005/8/layout/cycle4"/>
    <dgm:cxn modelId="{8A3E9143-4D12-4B90-88E4-1955EA9C562C}"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800" dirty="0" smtClean="0"/>
            <a:t>Establishes the Expectations of the Employee</a:t>
          </a:r>
          <a:endParaRPr lang="en-US" sz="18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Counseling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algn="r"/>
          <a:r>
            <a:rPr lang="en-US" dirty="0" smtClean="0"/>
            <a:t>     AA meets with employee, 6-10 applies, pay is not impacted</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meets with Employee 6-10 applies, pay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pt>
    <dgm:pt modelId="{F98446DA-4B9A-4F4B-822A-AA323287D42A}" type="sibTrans" cxnId="{E0334459-B763-41FD-902E-FB22D0ACE306}">
      <dgm:prSet/>
      <dgm:spPr/>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4F37133F-2DB2-4657-8892-131BFB517BCA}" srcId="{FD56775D-AA1A-405E-9E2B-FA22A176BA3E}" destId="{3C7C41E2-7A8A-4432-AFC5-5172EA9240D3}" srcOrd="3" destOrd="0" parTransId="{4B76B5FE-EEEC-4DAA-9471-6EAE91EB8371}" sibTransId="{1E330AAB-69E8-4DD5-B63F-BAD7520FD3CE}"/>
    <dgm:cxn modelId="{EBC75940-A816-479D-98B7-6812EF3081B5}" type="presOf" srcId="{C4BBE8D5-483A-418A-906A-2124B1B10862}" destId="{9E1335C7-3912-46A3-BB4B-1035742EF664}" srcOrd="0" destOrd="0" presId="urn:microsoft.com/office/officeart/2005/8/layout/cycle4"/>
    <dgm:cxn modelId="{2D84AFE8-781C-4F0A-A038-511C30F98221}" srcId="{FD56775D-AA1A-405E-9E2B-FA22A176BA3E}" destId="{4AC95956-E8FE-4860-BD8F-13DCE388716A}" srcOrd="0" destOrd="0" parTransId="{9B33E8A5-D7CD-426A-9B62-21698C7BEEF1}" sibTransId="{0C51C617-3A5A-46E2-AC26-996D53FCAB25}"/>
    <dgm:cxn modelId="{20660B35-3081-48C4-A159-5E66DF523C18}" type="presOf" srcId="{11C4906D-C40A-45FA-A320-3EB943E61FA1}" destId="{FB6F71E3-CFF9-4773-8255-A1B607DC2CCB}" srcOrd="0" destOrd="0" presId="urn:microsoft.com/office/officeart/2005/8/layout/cycle4"/>
    <dgm:cxn modelId="{1D1295A9-901A-44EE-BC6C-C658C4A0E923}" type="presOf" srcId="{FD56775D-AA1A-405E-9E2B-FA22A176BA3E}" destId="{8F538C0B-BE79-467B-B0F6-91D0F5FF242E}" srcOrd="0" destOrd="0" presId="urn:microsoft.com/office/officeart/2005/8/layout/cycle4"/>
    <dgm:cxn modelId="{0D160504-3A3E-4D81-9276-CD871ABDC347}" type="presOf" srcId="{B09209AF-3414-48F2-A9D6-6E0395FE47B0}" destId="{B15FA8C7-CE4C-4BB7-8FC6-9D5BBD2643FC}" srcOrd="1" destOrd="0" presId="urn:microsoft.com/office/officeart/2005/8/layout/cycle4"/>
    <dgm:cxn modelId="{26B38DED-3567-4131-9FF1-8B1C9A0C155D}" type="presOf" srcId="{B09209AF-3414-48F2-A9D6-6E0395FE47B0}" destId="{39110367-3231-46AB-821B-3C3653D5230C}" srcOrd="0" destOrd="0" presId="urn:microsoft.com/office/officeart/2005/8/layout/cycle4"/>
    <dgm:cxn modelId="{C3BF7CFE-CE21-43C7-A82A-54C7C8887121}" type="presOf" srcId="{1BEFBC1C-08F3-4BBC-95E7-3D385C497DB6}" destId="{5D5B5F54-D25B-454C-BBA2-FDE7EDC46056}" srcOrd="0" destOrd="0" presId="urn:microsoft.com/office/officeart/2005/8/layout/cycle4"/>
    <dgm:cxn modelId="{7B97F19E-7234-42B5-B58B-81AC19D3E095}" srcId="{FD56775D-AA1A-405E-9E2B-FA22A176BA3E}" destId="{1BEFBC1C-08F3-4BBC-95E7-3D385C497DB6}" srcOrd="2" destOrd="0" parTransId="{336FAD4A-0050-4257-9D36-8D338056D826}" sibTransId="{14A31F57-452D-41B6-9C9D-EDD1CD80AE9A}"/>
    <dgm:cxn modelId="{BB421893-BE75-4CA3-A708-321B6879915B}" srcId="{3C7C41E2-7A8A-4432-AFC5-5172EA9240D3}" destId="{9393ED0C-AC9D-44B6-AA5E-03F440DF0EA3}" srcOrd="0" destOrd="0" parTransId="{AD559487-43E1-48BC-BFCF-999124F5FBF7}" sibTransId="{6FD1960B-F88B-4664-89FA-BAA8832B6E91}"/>
    <dgm:cxn modelId="{36B948D1-664F-4E47-BA5B-1E89591D5970}" type="presOf" srcId="{4AC95956-E8FE-4860-BD8F-13DCE388716A}" destId="{F0E7DA30-D97B-4F8F-B35F-F056613BCBDA}" srcOrd="0" destOrd="0"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EBB89058-0D77-430F-B615-CD51AC1AC7AC}" type="presOf" srcId="{3C7C41E2-7A8A-4432-AFC5-5172EA9240D3}" destId="{CE41B560-A092-4A8E-A9F0-3DC31DB7F8BF}" srcOrd="0" destOrd="0" presId="urn:microsoft.com/office/officeart/2005/8/layout/cycle4"/>
    <dgm:cxn modelId="{F9D1AB1A-A758-4203-969F-05580A6E4A79}" srcId="{FD56775D-AA1A-405E-9E2B-FA22A176BA3E}" destId="{11C4906D-C40A-45FA-A320-3EB943E61FA1}" srcOrd="1" destOrd="0" parTransId="{3F300461-016F-4535-A580-AD11167FE3C2}" sibTransId="{7003B0D7-06EB-4D3D-9C0B-A833CB69C791}"/>
    <dgm:cxn modelId="{288F4358-7B30-413A-976A-A2E6DC44031D}" srcId="{4AC95956-E8FE-4860-BD8F-13DCE388716A}" destId="{B09209AF-3414-48F2-A9D6-6E0395FE47B0}" srcOrd="0" destOrd="0" parTransId="{09E6056A-077D-41DE-8C3A-592B0DE3B416}" sibTransId="{C0B93E3E-EB24-4489-A0E5-9D5FC7B81396}"/>
    <dgm:cxn modelId="{061891EB-98F0-40EC-AA1D-6821BD35772B}" type="presOf" srcId="{9393ED0C-AC9D-44B6-AA5E-03F440DF0EA3}" destId="{A3D9A9CE-AA0A-4E15-84B7-E1B74B6FD022}" srcOrd="0" destOrd="0" presId="urn:microsoft.com/office/officeart/2005/8/layout/cycle4"/>
    <dgm:cxn modelId="{30AE2666-BC23-49A6-AA7A-2DDB352DCB14}" type="presOf" srcId="{C4BBE8D5-483A-418A-906A-2124B1B10862}" destId="{1D92D617-FA0E-4DDC-8C56-2D2B6FF94AA7}" srcOrd="1" destOrd="0" presId="urn:microsoft.com/office/officeart/2005/8/layout/cycle4"/>
    <dgm:cxn modelId="{2640F362-62D3-4485-8748-E46B60F98367}" type="presOf" srcId="{C96A445D-C1E7-41CB-A312-CFC6041EE80C}" destId="{8EAAF7FB-8726-486E-9CF3-9D2B08B602BC}" srcOrd="0" destOrd="0" presId="urn:microsoft.com/office/officeart/2005/8/layout/cycle4"/>
    <dgm:cxn modelId="{F6893FD1-DAFB-4867-804B-AE238F5EFD7D}" type="presOf" srcId="{4F0798A4-8697-4EE2-9C7A-4254C559AF76}" destId="{A3D9A9CE-AA0A-4E15-84B7-E1B74B6FD022}" srcOrd="0" destOrd="1" presId="urn:microsoft.com/office/officeart/2005/8/layout/cycle4"/>
    <dgm:cxn modelId="{FF2D6174-7F24-49B9-B390-D74CAFBDAE0D}" srcId="{11C4906D-C40A-45FA-A320-3EB943E61FA1}" destId="{C4BBE8D5-483A-418A-906A-2124B1B10862}" srcOrd="0" destOrd="0" parTransId="{E27364DD-655D-4373-A010-0FB7058F0D74}" sibTransId="{CC0BEF94-84D2-4E11-8A97-64BDF8A7359D}"/>
    <dgm:cxn modelId="{F2CCB899-D7C5-4A61-89C4-DC4D1E3FD63F}" type="presOf" srcId="{9393ED0C-AC9D-44B6-AA5E-03F440DF0EA3}" destId="{EF786B3E-7268-4B9D-BEFB-E05558A4F8D7}" srcOrd="1" destOrd="0" presId="urn:microsoft.com/office/officeart/2005/8/layout/cycle4"/>
    <dgm:cxn modelId="{E0334459-B763-41FD-902E-FB22D0ACE306}" srcId="{3C7C41E2-7A8A-4432-AFC5-5172EA9240D3}" destId="{4F0798A4-8697-4EE2-9C7A-4254C559AF76}" srcOrd="1" destOrd="0" parTransId="{F297AD81-8A29-4F98-9973-A9530BF0483E}" sibTransId="{F98446DA-4B9A-4F4B-822A-AA323287D42A}"/>
    <dgm:cxn modelId="{B0850F83-6F40-49C9-B911-23B50745E6EF}" type="presOf" srcId="{4F0798A4-8697-4EE2-9C7A-4254C559AF76}" destId="{EF786B3E-7268-4B9D-BEFB-E05558A4F8D7}" srcOrd="1" destOrd="1" presId="urn:microsoft.com/office/officeart/2005/8/layout/cycle4"/>
    <dgm:cxn modelId="{3778B947-0024-42DC-8B94-2D45FF7B5B24}" type="presOf" srcId="{C96A445D-C1E7-41CB-A312-CFC6041EE80C}" destId="{C87F0B36-F492-4985-96DB-172F111508B3}" srcOrd="1" destOrd="0" presId="urn:microsoft.com/office/officeart/2005/8/layout/cycle4"/>
    <dgm:cxn modelId="{4F660B8E-0705-4512-AF6B-028ECC3F36EB}" type="presParOf" srcId="{8F538C0B-BE79-467B-B0F6-91D0F5FF242E}" destId="{8871ED84-9D76-4E26-9A92-FBAB4969C315}" srcOrd="0" destOrd="0" presId="urn:microsoft.com/office/officeart/2005/8/layout/cycle4"/>
    <dgm:cxn modelId="{2EB2700C-9700-47E1-B3A8-E2719044B28C}" type="presParOf" srcId="{8871ED84-9D76-4E26-9A92-FBAB4969C315}" destId="{F494ED0D-5D71-4710-B5CA-10C9ED255B4A}" srcOrd="0" destOrd="0" presId="urn:microsoft.com/office/officeart/2005/8/layout/cycle4"/>
    <dgm:cxn modelId="{C5DC2261-1E78-4D75-BE24-64F40A321731}" type="presParOf" srcId="{F494ED0D-5D71-4710-B5CA-10C9ED255B4A}" destId="{39110367-3231-46AB-821B-3C3653D5230C}" srcOrd="0" destOrd="0" presId="urn:microsoft.com/office/officeart/2005/8/layout/cycle4"/>
    <dgm:cxn modelId="{9619D686-67E7-460F-9FC2-29A899A9BA67}" type="presParOf" srcId="{F494ED0D-5D71-4710-B5CA-10C9ED255B4A}" destId="{B15FA8C7-CE4C-4BB7-8FC6-9D5BBD2643FC}" srcOrd="1" destOrd="0" presId="urn:microsoft.com/office/officeart/2005/8/layout/cycle4"/>
    <dgm:cxn modelId="{7902AD76-40CA-4DF2-A638-15CCD9682DFA}" type="presParOf" srcId="{8871ED84-9D76-4E26-9A92-FBAB4969C315}" destId="{B168440E-2A7F-4D57-BFE6-2261C1509945}" srcOrd="1" destOrd="0" presId="urn:microsoft.com/office/officeart/2005/8/layout/cycle4"/>
    <dgm:cxn modelId="{2AFFA21E-4407-43DD-9F86-C0D3C5B429BD}" type="presParOf" srcId="{B168440E-2A7F-4D57-BFE6-2261C1509945}" destId="{9E1335C7-3912-46A3-BB4B-1035742EF664}" srcOrd="0" destOrd="0" presId="urn:microsoft.com/office/officeart/2005/8/layout/cycle4"/>
    <dgm:cxn modelId="{C604B229-6187-47B9-A3DB-ECE346AA6FCA}" type="presParOf" srcId="{B168440E-2A7F-4D57-BFE6-2261C1509945}" destId="{1D92D617-FA0E-4DDC-8C56-2D2B6FF94AA7}" srcOrd="1" destOrd="0" presId="urn:microsoft.com/office/officeart/2005/8/layout/cycle4"/>
    <dgm:cxn modelId="{0F1F418C-8093-41D1-A9E1-141753F29DC4}" type="presParOf" srcId="{8871ED84-9D76-4E26-9A92-FBAB4969C315}" destId="{686AA154-2060-4421-9910-0894E3CF517A}" srcOrd="2" destOrd="0" presId="urn:microsoft.com/office/officeart/2005/8/layout/cycle4"/>
    <dgm:cxn modelId="{6EFC0797-0A94-467C-8949-54E69D6C9309}" type="presParOf" srcId="{686AA154-2060-4421-9910-0894E3CF517A}" destId="{8EAAF7FB-8726-486E-9CF3-9D2B08B602BC}" srcOrd="0" destOrd="0" presId="urn:microsoft.com/office/officeart/2005/8/layout/cycle4"/>
    <dgm:cxn modelId="{5AAD4D6B-AE09-469E-9974-391A21FD5722}" type="presParOf" srcId="{686AA154-2060-4421-9910-0894E3CF517A}" destId="{C87F0B36-F492-4985-96DB-172F111508B3}" srcOrd="1" destOrd="0" presId="urn:microsoft.com/office/officeart/2005/8/layout/cycle4"/>
    <dgm:cxn modelId="{644A38D0-E83E-4670-A22F-8787F49063F9}" type="presParOf" srcId="{8871ED84-9D76-4E26-9A92-FBAB4969C315}" destId="{B63A6A6F-CFBA-40FD-B092-F0E709F45059}" srcOrd="3" destOrd="0" presId="urn:microsoft.com/office/officeart/2005/8/layout/cycle4"/>
    <dgm:cxn modelId="{3BE1665E-11F3-4150-84D7-B974AF02A584}" type="presParOf" srcId="{B63A6A6F-CFBA-40FD-B092-F0E709F45059}" destId="{A3D9A9CE-AA0A-4E15-84B7-E1B74B6FD022}" srcOrd="0" destOrd="0" presId="urn:microsoft.com/office/officeart/2005/8/layout/cycle4"/>
    <dgm:cxn modelId="{D8824AFB-46EC-4E71-A788-8A4A4C7C5A47}" type="presParOf" srcId="{B63A6A6F-CFBA-40FD-B092-F0E709F45059}" destId="{EF786B3E-7268-4B9D-BEFB-E05558A4F8D7}" srcOrd="1" destOrd="0" presId="urn:microsoft.com/office/officeart/2005/8/layout/cycle4"/>
    <dgm:cxn modelId="{C6E4783E-DA55-485C-BFAF-1A9A2E158263}" type="presParOf" srcId="{8871ED84-9D76-4E26-9A92-FBAB4969C315}" destId="{4B650EC6-0AB1-44AE-A504-F048BC1D15FC}" srcOrd="4" destOrd="0" presId="urn:microsoft.com/office/officeart/2005/8/layout/cycle4"/>
    <dgm:cxn modelId="{BCFD9BF3-1050-4D7B-B0DD-36D9D48CA1D8}" type="presParOf" srcId="{8F538C0B-BE79-467B-B0F6-91D0F5FF242E}" destId="{F6AF9F81-4FE1-4B0F-887F-7E45A83A0F38}" srcOrd="1" destOrd="0" presId="urn:microsoft.com/office/officeart/2005/8/layout/cycle4"/>
    <dgm:cxn modelId="{7AEEB6B5-1C1B-4FA5-94F0-128E8ABAB6F1}" type="presParOf" srcId="{F6AF9F81-4FE1-4B0F-887F-7E45A83A0F38}" destId="{F0E7DA30-D97B-4F8F-B35F-F056613BCBDA}" srcOrd="0" destOrd="0" presId="urn:microsoft.com/office/officeart/2005/8/layout/cycle4"/>
    <dgm:cxn modelId="{BE0B97DC-E6C3-40DF-97F5-36D73A5910BF}" type="presParOf" srcId="{F6AF9F81-4FE1-4B0F-887F-7E45A83A0F38}" destId="{FB6F71E3-CFF9-4773-8255-A1B607DC2CCB}" srcOrd="1" destOrd="0" presId="urn:microsoft.com/office/officeart/2005/8/layout/cycle4"/>
    <dgm:cxn modelId="{84AF483F-C496-4500-852F-B8D53D1DA6EB}" type="presParOf" srcId="{F6AF9F81-4FE1-4B0F-887F-7E45A83A0F38}" destId="{5D5B5F54-D25B-454C-BBA2-FDE7EDC46056}" srcOrd="2" destOrd="0" presId="urn:microsoft.com/office/officeart/2005/8/layout/cycle4"/>
    <dgm:cxn modelId="{E00DA3E3-467A-435A-BD7D-821AF416212B}" type="presParOf" srcId="{F6AF9F81-4FE1-4B0F-887F-7E45A83A0F38}" destId="{CE41B560-A092-4A8E-A9F0-3DC31DB7F8BF}" srcOrd="3" destOrd="0" presId="urn:microsoft.com/office/officeart/2005/8/layout/cycle4"/>
    <dgm:cxn modelId="{9CC09C04-3FC2-4338-8A9C-B5110009CC95}" type="presParOf" srcId="{F6AF9F81-4FE1-4B0F-887F-7E45A83A0F38}" destId="{4BF968B1-43E8-4E5A-ABA6-361489E993BD}" srcOrd="4" destOrd="0" presId="urn:microsoft.com/office/officeart/2005/8/layout/cycle4"/>
    <dgm:cxn modelId="{E3FE790B-EAA6-4502-9584-76B99EF5F24E}" type="presParOf" srcId="{8F538C0B-BE79-467B-B0F6-91D0F5FF242E}" destId="{D9F5D82E-33F4-47C6-A67A-D5D35307D970}" srcOrd="2" destOrd="0" presId="urn:microsoft.com/office/officeart/2005/8/layout/cycle4"/>
    <dgm:cxn modelId="{51166267-B975-4924-8F6E-F0E8F9E9BB0D}"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7A894F-59F5-45A0-A86B-989F81BD028D}" type="doc">
      <dgm:prSet loTypeId="urn:microsoft.com/office/officeart/2005/8/layout/process1" loCatId="process" qsTypeId="urn:microsoft.com/office/officeart/2005/8/quickstyle/3d1" qsCatId="3D" csTypeId="urn:microsoft.com/office/officeart/2005/8/colors/accent1_2" csCatId="accent1" phldr="1"/>
      <dgm:spPr/>
    </dgm:pt>
    <dgm:pt modelId="{2B0E86C6-7DD7-4C24-938C-1E3B81231981}">
      <dgm:prSet phldrT="[Text]"/>
      <dgm:spPr/>
      <dgm:t>
        <a:bodyPr/>
        <a:lstStyle/>
        <a:p>
          <a:r>
            <a:rPr lang="en-US" dirty="0" smtClean="0"/>
            <a:t>Informed </a:t>
          </a:r>
          <a:endParaRPr lang="en-US" dirty="0"/>
        </a:p>
      </dgm:t>
    </dgm:pt>
    <dgm:pt modelId="{58AA5CDB-DFF6-4658-9E07-C4D8C818BF54}" type="parTrans" cxnId="{F39FF084-C07D-48C1-BCF3-12E3C4E53EE3}">
      <dgm:prSet/>
      <dgm:spPr/>
      <dgm:t>
        <a:bodyPr/>
        <a:lstStyle/>
        <a:p>
          <a:endParaRPr lang="en-US"/>
        </a:p>
      </dgm:t>
    </dgm:pt>
    <dgm:pt modelId="{94B4963C-268A-451D-B23C-701DB03470BB}" type="sibTrans" cxnId="{F39FF084-C07D-48C1-BCF3-12E3C4E53EE3}">
      <dgm:prSet/>
      <dgm:spPr/>
      <dgm:t>
        <a:bodyPr/>
        <a:lstStyle/>
        <a:p>
          <a:endParaRPr lang="en-US"/>
        </a:p>
      </dgm:t>
    </dgm:pt>
    <dgm:pt modelId="{428A2780-F88E-47B9-89D1-B294D580ACC4}">
      <dgm:prSet phldrT="[Text]"/>
      <dgm:spPr/>
      <dgm:t>
        <a:bodyPr/>
        <a:lstStyle/>
        <a:p>
          <a:r>
            <a:rPr lang="en-US" dirty="0" smtClean="0"/>
            <a:t>Explain Acceptable</a:t>
          </a:r>
          <a:endParaRPr lang="en-US" dirty="0"/>
        </a:p>
      </dgm:t>
    </dgm:pt>
    <dgm:pt modelId="{3EBA8E06-CC26-4BE7-97F1-589C8BDE1F9E}" type="parTrans" cxnId="{A61C5F6A-E7D8-4050-9265-A9B408DA9153}">
      <dgm:prSet/>
      <dgm:spPr/>
      <dgm:t>
        <a:bodyPr/>
        <a:lstStyle/>
        <a:p>
          <a:endParaRPr lang="en-US"/>
        </a:p>
      </dgm:t>
    </dgm:pt>
    <dgm:pt modelId="{D94C46CC-689B-452D-9CE9-7FF453800ADB}" type="sibTrans" cxnId="{A61C5F6A-E7D8-4050-9265-A9B408DA9153}">
      <dgm:prSet/>
      <dgm:spPr/>
      <dgm:t>
        <a:bodyPr/>
        <a:lstStyle/>
        <a:p>
          <a:endParaRPr lang="en-US"/>
        </a:p>
      </dgm:t>
    </dgm:pt>
    <dgm:pt modelId="{931F14A8-9B5B-4B6A-8C84-0A6AC89425FD}">
      <dgm:prSet phldrT="[Text]"/>
      <dgm:spPr/>
      <dgm:t>
        <a:bodyPr/>
        <a:lstStyle/>
        <a:p>
          <a:r>
            <a:rPr lang="en-US" dirty="0" smtClean="0"/>
            <a:t>Explain Consequences</a:t>
          </a:r>
          <a:endParaRPr lang="en-US" dirty="0"/>
        </a:p>
      </dgm:t>
    </dgm:pt>
    <dgm:pt modelId="{A06CA6F4-5522-46F2-968B-EB1D1646FAC4}" type="parTrans" cxnId="{23D876B0-2BDB-4A4A-90A5-0EE710686A63}">
      <dgm:prSet/>
      <dgm:spPr/>
      <dgm:t>
        <a:bodyPr/>
        <a:lstStyle/>
        <a:p>
          <a:endParaRPr lang="en-US"/>
        </a:p>
      </dgm:t>
    </dgm:pt>
    <dgm:pt modelId="{949A4873-1D39-4DD2-8C85-ADFA6143BCCF}" type="sibTrans" cxnId="{23D876B0-2BDB-4A4A-90A5-0EE710686A63}">
      <dgm:prSet/>
      <dgm:spPr/>
      <dgm:t>
        <a:bodyPr/>
        <a:lstStyle/>
        <a:p>
          <a:endParaRPr lang="en-US"/>
        </a:p>
      </dgm:t>
    </dgm:pt>
    <dgm:pt modelId="{7DDCCDE3-CC37-4EB6-A1FD-8D4B9132953C}" type="pres">
      <dgm:prSet presAssocID="{5A7A894F-59F5-45A0-A86B-989F81BD028D}" presName="Name0" presStyleCnt="0">
        <dgm:presLayoutVars>
          <dgm:dir/>
          <dgm:resizeHandles val="exact"/>
        </dgm:presLayoutVars>
      </dgm:prSet>
      <dgm:spPr/>
    </dgm:pt>
    <dgm:pt modelId="{ED4F4578-E12D-48EF-B240-1ADC9DB5FBD5}" type="pres">
      <dgm:prSet presAssocID="{2B0E86C6-7DD7-4C24-938C-1E3B81231981}" presName="node" presStyleLbl="node1" presStyleIdx="0" presStyleCnt="3">
        <dgm:presLayoutVars>
          <dgm:bulletEnabled val="1"/>
        </dgm:presLayoutVars>
      </dgm:prSet>
      <dgm:spPr/>
      <dgm:t>
        <a:bodyPr/>
        <a:lstStyle/>
        <a:p>
          <a:endParaRPr lang="en-US"/>
        </a:p>
      </dgm:t>
    </dgm:pt>
    <dgm:pt modelId="{5F6F428E-55B8-483F-91CF-CE1A49F1BB79}" type="pres">
      <dgm:prSet presAssocID="{94B4963C-268A-451D-B23C-701DB03470BB}" presName="sibTrans" presStyleLbl="sibTrans2D1" presStyleIdx="0" presStyleCnt="2"/>
      <dgm:spPr/>
      <dgm:t>
        <a:bodyPr/>
        <a:lstStyle/>
        <a:p>
          <a:endParaRPr lang="en-US"/>
        </a:p>
      </dgm:t>
    </dgm:pt>
    <dgm:pt modelId="{07D4A7AD-A64B-4A25-AE2D-C2EBC9D8FB78}" type="pres">
      <dgm:prSet presAssocID="{94B4963C-268A-451D-B23C-701DB03470BB}" presName="connectorText" presStyleLbl="sibTrans2D1" presStyleIdx="0" presStyleCnt="2"/>
      <dgm:spPr/>
      <dgm:t>
        <a:bodyPr/>
        <a:lstStyle/>
        <a:p>
          <a:endParaRPr lang="en-US"/>
        </a:p>
      </dgm:t>
    </dgm:pt>
    <dgm:pt modelId="{AB8EB227-D1B2-4065-B872-F840B3830BD7}" type="pres">
      <dgm:prSet presAssocID="{428A2780-F88E-47B9-89D1-B294D580ACC4}" presName="node" presStyleLbl="node1" presStyleIdx="1" presStyleCnt="3">
        <dgm:presLayoutVars>
          <dgm:bulletEnabled val="1"/>
        </dgm:presLayoutVars>
      </dgm:prSet>
      <dgm:spPr/>
      <dgm:t>
        <a:bodyPr/>
        <a:lstStyle/>
        <a:p>
          <a:endParaRPr lang="en-US"/>
        </a:p>
      </dgm:t>
    </dgm:pt>
    <dgm:pt modelId="{AB5990EC-38FE-4360-9BB0-BCC117DE7262}" type="pres">
      <dgm:prSet presAssocID="{D94C46CC-689B-452D-9CE9-7FF453800ADB}" presName="sibTrans" presStyleLbl="sibTrans2D1" presStyleIdx="1" presStyleCnt="2"/>
      <dgm:spPr/>
      <dgm:t>
        <a:bodyPr/>
        <a:lstStyle/>
        <a:p>
          <a:endParaRPr lang="en-US"/>
        </a:p>
      </dgm:t>
    </dgm:pt>
    <dgm:pt modelId="{E7DEDDDB-B5CD-48C6-98F8-C8DDE69FE63D}" type="pres">
      <dgm:prSet presAssocID="{D94C46CC-689B-452D-9CE9-7FF453800ADB}" presName="connectorText" presStyleLbl="sibTrans2D1" presStyleIdx="1" presStyleCnt="2"/>
      <dgm:spPr/>
      <dgm:t>
        <a:bodyPr/>
        <a:lstStyle/>
        <a:p>
          <a:endParaRPr lang="en-US"/>
        </a:p>
      </dgm:t>
    </dgm:pt>
    <dgm:pt modelId="{36F7F016-D2F7-45BD-A2E2-9B597344C478}" type="pres">
      <dgm:prSet presAssocID="{931F14A8-9B5B-4B6A-8C84-0A6AC89425FD}" presName="node" presStyleLbl="node1" presStyleIdx="2" presStyleCnt="3">
        <dgm:presLayoutVars>
          <dgm:bulletEnabled val="1"/>
        </dgm:presLayoutVars>
      </dgm:prSet>
      <dgm:spPr/>
      <dgm:t>
        <a:bodyPr/>
        <a:lstStyle/>
        <a:p>
          <a:endParaRPr lang="en-US"/>
        </a:p>
      </dgm:t>
    </dgm:pt>
  </dgm:ptLst>
  <dgm:cxnLst>
    <dgm:cxn modelId="{ADB4EB94-D91C-46E6-8C64-07815B768F79}" type="presOf" srcId="{94B4963C-268A-451D-B23C-701DB03470BB}" destId="{5F6F428E-55B8-483F-91CF-CE1A49F1BB79}" srcOrd="0" destOrd="0" presId="urn:microsoft.com/office/officeart/2005/8/layout/process1"/>
    <dgm:cxn modelId="{23D876B0-2BDB-4A4A-90A5-0EE710686A63}" srcId="{5A7A894F-59F5-45A0-A86B-989F81BD028D}" destId="{931F14A8-9B5B-4B6A-8C84-0A6AC89425FD}" srcOrd="2" destOrd="0" parTransId="{A06CA6F4-5522-46F2-968B-EB1D1646FAC4}" sibTransId="{949A4873-1D39-4DD2-8C85-ADFA6143BCCF}"/>
    <dgm:cxn modelId="{798221E1-2884-435A-963E-94845D54EABF}" type="presOf" srcId="{5A7A894F-59F5-45A0-A86B-989F81BD028D}" destId="{7DDCCDE3-CC37-4EB6-A1FD-8D4B9132953C}" srcOrd="0" destOrd="0" presId="urn:microsoft.com/office/officeart/2005/8/layout/process1"/>
    <dgm:cxn modelId="{8193C171-55D1-45E2-A860-A647A3D96F53}" type="presOf" srcId="{D94C46CC-689B-452D-9CE9-7FF453800ADB}" destId="{E7DEDDDB-B5CD-48C6-98F8-C8DDE69FE63D}" srcOrd="1" destOrd="0" presId="urn:microsoft.com/office/officeart/2005/8/layout/process1"/>
    <dgm:cxn modelId="{045C7931-BCC9-47CF-8D71-A2A48F2D7970}" type="presOf" srcId="{931F14A8-9B5B-4B6A-8C84-0A6AC89425FD}" destId="{36F7F016-D2F7-45BD-A2E2-9B597344C478}" srcOrd="0" destOrd="0" presId="urn:microsoft.com/office/officeart/2005/8/layout/process1"/>
    <dgm:cxn modelId="{F39FF084-C07D-48C1-BCF3-12E3C4E53EE3}" srcId="{5A7A894F-59F5-45A0-A86B-989F81BD028D}" destId="{2B0E86C6-7DD7-4C24-938C-1E3B81231981}" srcOrd="0" destOrd="0" parTransId="{58AA5CDB-DFF6-4658-9E07-C4D8C818BF54}" sibTransId="{94B4963C-268A-451D-B23C-701DB03470BB}"/>
    <dgm:cxn modelId="{3F39E59C-2933-4CB6-9148-F7D17FEC8058}" type="presOf" srcId="{428A2780-F88E-47B9-89D1-B294D580ACC4}" destId="{AB8EB227-D1B2-4065-B872-F840B3830BD7}" srcOrd="0" destOrd="0" presId="urn:microsoft.com/office/officeart/2005/8/layout/process1"/>
    <dgm:cxn modelId="{0A5BFA72-30CE-4E5B-94CE-36280C148989}" type="presOf" srcId="{2B0E86C6-7DD7-4C24-938C-1E3B81231981}" destId="{ED4F4578-E12D-48EF-B240-1ADC9DB5FBD5}" srcOrd="0" destOrd="0" presId="urn:microsoft.com/office/officeart/2005/8/layout/process1"/>
    <dgm:cxn modelId="{26CBF868-0D72-40D4-A558-E13E9B4D91E3}" type="presOf" srcId="{94B4963C-268A-451D-B23C-701DB03470BB}" destId="{07D4A7AD-A64B-4A25-AE2D-C2EBC9D8FB78}" srcOrd="1" destOrd="0" presId="urn:microsoft.com/office/officeart/2005/8/layout/process1"/>
    <dgm:cxn modelId="{A61C5F6A-E7D8-4050-9265-A9B408DA9153}" srcId="{5A7A894F-59F5-45A0-A86B-989F81BD028D}" destId="{428A2780-F88E-47B9-89D1-B294D580ACC4}" srcOrd="1" destOrd="0" parTransId="{3EBA8E06-CC26-4BE7-97F1-589C8BDE1F9E}" sibTransId="{D94C46CC-689B-452D-9CE9-7FF453800ADB}"/>
    <dgm:cxn modelId="{C35CC2EE-D76D-48C8-9F44-5D9F7A636C5E}" type="presOf" srcId="{D94C46CC-689B-452D-9CE9-7FF453800ADB}" destId="{AB5990EC-38FE-4360-9BB0-BCC117DE7262}" srcOrd="0" destOrd="0" presId="urn:microsoft.com/office/officeart/2005/8/layout/process1"/>
    <dgm:cxn modelId="{E13680BF-92E3-453A-B2D2-55726164A9E9}" type="presParOf" srcId="{7DDCCDE3-CC37-4EB6-A1FD-8D4B9132953C}" destId="{ED4F4578-E12D-48EF-B240-1ADC9DB5FBD5}" srcOrd="0" destOrd="0" presId="urn:microsoft.com/office/officeart/2005/8/layout/process1"/>
    <dgm:cxn modelId="{14826404-7B24-4EDA-AE2A-4F8232A58380}" type="presParOf" srcId="{7DDCCDE3-CC37-4EB6-A1FD-8D4B9132953C}" destId="{5F6F428E-55B8-483F-91CF-CE1A49F1BB79}" srcOrd="1" destOrd="0" presId="urn:microsoft.com/office/officeart/2005/8/layout/process1"/>
    <dgm:cxn modelId="{52EA472F-3EEB-4713-9BEB-AC7BB36395B9}" type="presParOf" srcId="{5F6F428E-55B8-483F-91CF-CE1A49F1BB79}" destId="{07D4A7AD-A64B-4A25-AE2D-C2EBC9D8FB78}" srcOrd="0" destOrd="0" presId="urn:microsoft.com/office/officeart/2005/8/layout/process1"/>
    <dgm:cxn modelId="{566FAFF6-4950-4A93-A77E-DA5DDCE0C38D}" type="presParOf" srcId="{7DDCCDE3-CC37-4EB6-A1FD-8D4B9132953C}" destId="{AB8EB227-D1B2-4065-B872-F840B3830BD7}" srcOrd="2" destOrd="0" presId="urn:microsoft.com/office/officeart/2005/8/layout/process1"/>
    <dgm:cxn modelId="{A7301D0B-6256-43A4-9147-E425BB315E07}" type="presParOf" srcId="{7DDCCDE3-CC37-4EB6-A1FD-8D4B9132953C}" destId="{AB5990EC-38FE-4360-9BB0-BCC117DE7262}" srcOrd="3" destOrd="0" presId="urn:microsoft.com/office/officeart/2005/8/layout/process1"/>
    <dgm:cxn modelId="{CDF852FF-42E1-4F27-9460-B5A0DF650992}" type="presParOf" srcId="{AB5990EC-38FE-4360-9BB0-BCC117DE7262}" destId="{E7DEDDDB-B5CD-48C6-98F8-C8DDE69FE63D}" srcOrd="0" destOrd="0" presId="urn:microsoft.com/office/officeart/2005/8/layout/process1"/>
    <dgm:cxn modelId="{E5F3E001-CB18-4841-931C-270747B0E726}" type="presParOf" srcId="{7DDCCDE3-CC37-4EB6-A1FD-8D4B9132953C}" destId="{36F7F016-D2F7-45BD-A2E2-9B597344C47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14A7A6AA-10A3-4F37-84E3-F0778F049210}" srcId="{F0929E54-0F24-4625-BB72-547F34C3EF2D}" destId="{DB95EA26-31B6-44A8-9C63-4C608E2C3CBD}" srcOrd="1" destOrd="0" parTransId="{4AB6A0EE-D6DF-40E2-9AB7-1AF257A7DF30}" sibTransId="{05A554A6-8732-4430-AF94-D4D8A3F22CFC}"/>
    <dgm:cxn modelId="{B1DBEC1A-D8AC-4801-8C04-DD9510B6064A}" type="presOf" srcId="{08D0D156-E367-404A-9917-A32FDA471830}" destId="{981EDC54-3667-4D71-9D1B-6329F05A3E8A}" srcOrd="0" destOrd="0" presId="urn:microsoft.com/office/officeart/2005/8/layout/cycle5"/>
    <dgm:cxn modelId="{1DB0CF1F-3E9B-494E-85EE-9863CF620C34}" srcId="{F0929E54-0F24-4625-BB72-547F34C3EF2D}" destId="{2DB2BF8C-3DD5-4768-9B75-F449896B3543}" srcOrd="2" destOrd="0" parTransId="{3C394226-A4E9-4292-A28B-8E7564708EDE}" sibTransId="{3708B78A-D29F-435B-BF08-F7EFB40C3E77}"/>
    <dgm:cxn modelId="{7BA56F79-6403-4E88-B7EB-7CD6DBC4D3E9}" srcId="{F0929E54-0F24-4625-BB72-547F34C3EF2D}" destId="{6C8A74C9-86CC-4421-B744-7640D096F57E}" srcOrd="3" destOrd="0" parTransId="{1195BD45-BAB9-4644-803B-7954C664AAE9}" sibTransId="{7C414BFD-5DFB-4E74-AF1F-473872D302F9}"/>
    <dgm:cxn modelId="{D8C1C6EF-A8E9-4FCA-9FE4-047906210C81}" type="presOf" srcId="{05A554A6-8732-4430-AF94-D4D8A3F22CFC}" destId="{E0761624-E2B4-471B-A2D8-123649EEF67B}"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0EE56DF5-AB53-4703-A532-FE579BC9FA01}" type="presOf" srcId="{5326934A-D3ED-46B0-8DAC-39268DF3A41F}" destId="{2AB91984-C4D2-4DDF-B16F-EC6D6AED51F4}" srcOrd="0" destOrd="0" presId="urn:microsoft.com/office/officeart/2005/8/layout/cycle5"/>
    <dgm:cxn modelId="{CC7C1448-6655-4381-AAD1-EABCE494E2EB}" type="presOf" srcId="{1183B1DA-ACA8-4BA1-9876-B3B415594CBA}" destId="{9200B2B8-5D20-4C31-B45B-92FF0A0754F3}" srcOrd="0" destOrd="0" presId="urn:microsoft.com/office/officeart/2005/8/layout/cycle5"/>
    <dgm:cxn modelId="{23F382B9-7B3E-4923-8D24-82B688D5D64E}" type="presOf" srcId="{6C8A74C9-86CC-4421-B744-7640D096F57E}" destId="{E6A4E4E7-60EB-4656-B57B-48B26D941859}" srcOrd="0" destOrd="0" presId="urn:microsoft.com/office/officeart/2005/8/layout/cycle5"/>
    <dgm:cxn modelId="{DDD3C834-7CCC-4088-BFC8-6583ACD682F2}" type="presOf" srcId="{DB95EA26-31B6-44A8-9C63-4C608E2C3CBD}" destId="{9653E9D8-FF38-4E86-B8E5-8BB973CFF3A9}"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F730209A-9ADC-443A-A276-19E8454DEA21}" type="presOf" srcId="{7C414BFD-5DFB-4E74-AF1F-473872D302F9}" destId="{784C3FE1-5AB8-4F3D-8CF7-2DD5E5B1F121}" srcOrd="0" destOrd="0" presId="urn:microsoft.com/office/officeart/2005/8/layout/cycle5"/>
    <dgm:cxn modelId="{E5C6F1D8-8268-4660-81B3-F74D5F251A1B}" type="presOf" srcId="{2DB2BF8C-3DD5-4768-9B75-F449896B3543}" destId="{1AEE8D0E-DB9F-43E6-9436-0551D6CF446D}" srcOrd="0" destOrd="0" presId="urn:microsoft.com/office/officeart/2005/8/layout/cycle5"/>
    <dgm:cxn modelId="{49FDAE4F-9D61-4A7F-9395-22D10D4139FD}" type="presOf" srcId="{F0929E54-0F24-4625-BB72-547F34C3EF2D}" destId="{FCDC6F82-1D21-49B3-A918-B5DF2081EA11}" srcOrd="0" destOrd="0" presId="urn:microsoft.com/office/officeart/2005/8/layout/cycle5"/>
    <dgm:cxn modelId="{4D5292E2-EDE6-4F5C-975E-5D8079D43E04}" type="presOf" srcId="{A30302CA-E551-42EE-BB63-4AE30A591E79}" destId="{13A72DCE-01AB-4EEC-BF99-8627A177F408}" srcOrd="0" destOrd="0" presId="urn:microsoft.com/office/officeart/2005/8/layout/cycle5"/>
    <dgm:cxn modelId="{A04E62AB-2EDC-4F99-BA11-E1E4AB515A13}" type="presOf" srcId="{3708B78A-D29F-435B-BF08-F7EFB40C3E77}" destId="{CFCE215B-05C8-401C-95E9-80679D1DDC79}" srcOrd="0" destOrd="0" presId="urn:microsoft.com/office/officeart/2005/8/layout/cycle5"/>
    <dgm:cxn modelId="{059C325C-C613-474F-A109-95742F35293C}" type="presParOf" srcId="{FCDC6F82-1D21-49B3-A918-B5DF2081EA11}" destId="{9200B2B8-5D20-4C31-B45B-92FF0A0754F3}" srcOrd="0" destOrd="0" presId="urn:microsoft.com/office/officeart/2005/8/layout/cycle5"/>
    <dgm:cxn modelId="{9EE60608-554C-407B-8E7C-A87B9D6D56F7}" type="presParOf" srcId="{FCDC6F82-1D21-49B3-A918-B5DF2081EA11}" destId="{D7A2DC50-7DC2-43D5-8A5F-F8CF55E78A3C}" srcOrd="1" destOrd="0" presId="urn:microsoft.com/office/officeart/2005/8/layout/cycle5"/>
    <dgm:cxn modelId="{C5F16298-2977-462D-BA18-5C94D721A66E}" type="presParOf" srcId="{FCDC6F82-1D21-49B3-A918-B5DF2081EA11}" destId="{981EDC54-3667-4D71-9D1B-6329F05A3E8A}" srcOrd="2" destOrd="0" presId="urn:microsoft.com/office/officeart/2005/8/layout/cycle5"/>
    <dgm:cxn modelId="{FA7BCC34-E44D-4A7A-A927-D3EF2BF27CD3}" type="presParOf" srcId="{FCDC6F82-1D21-49B3-A918-B5DF2081EA11}" destId="{9653E9D8-FF38-4E86-B8E5-8BB973CFF3A9}" srcOrd="3" destOrd="0" presId="urn:microsoft.com/office/officeart/2005/8/layout/cycle5"/>
    <dgm:cxn modelId="{EEFFA830-27BD-4EAB-B2F1-77614C14D278}" type="presParOf" srcId="{FCDC6F82-1D21-49B3-A918-B5DF2081EA11}" destId="{6AD0AC51-504B-4A63-9E8A-AA3BFEA43932}" srcOrd="4" destOrd="0" presId="urn:microsoft.com/office/officeart/2005/8/layout/cycle5"/>
    <dgm:cxn modelId="{7784AFE5-3F6B-41D1-8E7F-C6E0EF2DCF2D}" type="presParOf" srcId="{FCDC6F82-1D21-49B3-A918-B5DF2081EA11}" destId="{E0761624-E2B4-471B-A2D8-123649EEF67B}" srcOrd="5" destOrd="0" presId="urn:microsoft.com/office/officeart/2005/8/layout/cycle5"/>
    <dgm:cxn modelId="{0EFFF62F-CEC8-4F3F-BA4E-C1E89D68AC9F}" type="presParOf" srcId="{FCDC6F82-1D21-49B3-A918-B5DF2081EA11}" destId="{1AEE8D0E-DB9F-43E6-9436-0551D6CF446D}" srcOrd="6" destOrd="0" presId="urn:microsoft.com/office/officeart/2005/8/layout/cycle5"/>
    <dgm:cxn modelId="{E051E97A-755F-44D2-AC84-26E5266777DA}" type="presParOf" srcId="{FCDC6F82-1D21-49B3-A918-B5DF2081EA11}" destId="{569CBB2D-093E-490A-A4B1-07F1206B2777}" srcOrd="7" destOrd="0" presId="urn:microsoft.com/office/officeart/2005/8/layout/cycle5"/>
    <dgm:cxn modelId="{6EBB193C-C34A-4FDC-8E9A-9F0D4F16FFB1}" type="presParOf" srcId="{FCDC6F82-1D21-49B3-A918-B5DF2081EA11}" destId="{CFCE215B-05C8-401C-95E9-80679D1DDC79}" srcOrd="8" destOrd="0" presId="urn:microsoft.com/office/officeart/2005/8/layout/cycle5"/>
    <dgm:cxn modelId="{FC4BDE70-44BD-49D1-8F93-4160F088C1A7}" type="presParOf" srcId="{FCDC6F82-1D21-49B3-A918-B5DF2081EA11}" destId="{E6A4E4E7-60EB-4656-B57B-48B26D941859}" srcOrd="9" destOrd="0" presId="urn:microsoft.com/office/officeart/2005/8/layout/cycle5"/>
    <dgm:cxn modelId="{4FCF5995-6E2A-4357-90AE-BD263342A9E3}" type="presParOf" srcId="{FCDC6F82-1D21-49B3-A918-B5DF2081EA11}" destId="{F619A7A6-9F8F-4A6C-A1B9-3D9FA9886C9D}" srcOrd="10" destOrd="0" presId="urn:microsoft.com/office/officeart/2005/8/layout/cycle5"/>
    <dgm:cxn modelId="{CA1EAE9A-CF07-4AFB-89D7-7DB07BA9B6BE}" type="presParOf" srcId="{FCDC6F82-1D21-49B3-A918-B5DF2081EA11}" destId="{784C3FE1-5AB8-4F3D-8CF7-2DD5E5B1F121}" srcOrd="11" destOrd="0" presId="urn:microsoft.com/office/officeart/2005/8/layout/cycle5"/>
    <dgm:cxn modelId="{3C0BBB9F-F0D6-46CA-B18F-5D1CB25FABC0}" type="presParOf" srcId="{FCDC6F82-1D21-49B3-A918-B5DF2081EA11}" destId="{2AB91984-C4D2-4DDF-B16F-EC6D6AED51F4}" srcOrd="12" destOrd="0" presId="urn:microsoft.com/office/officeart/2005/8/layout/cycle5"/>
    <dgm:cxn modelId="{BC7A5493-DFBD-420F-9059-8F18A55D6BB1}" type="presParOf" srcId="{FCDC6F82-1D21-49B3-A918-B5DF2081EA11}" destId="{E47EAE7D-2987-45DA-BA3F-032E167A49FB}" srcOrd="13" destOrd="0" presId="urn:microsoft.com/office/officeart/2005/8/layout/cycle5"/>
    <dgm:cxn modelId="{5B6E9CDD-28C0-426A-AA63-FBBE301A8481}"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14A7A6AA-10A3-4F37-84E3-F0778F049210}" srcId="{F0929E54-0F24-4625-BB72-547F34C3EF2D}" destId="{DB95EA26-31B6-44A8-9C63-4C608E2C3CBD}" srcOrd="1" destOrd="0" parTransId="{4AB6A0EE-D6DF-40E2-9AB7-1AF257A7DF30}" sibTransId="{05A554A6-8732-4430-AF94-D4D8A3F22CFC}"/>
    <dgm:cxn modelId="{1DB0CF1F-3E9B-494E-85EE-9863CF620C34}" srcId="{F0929E54-0F24-4625-BB72-547F34C3EF2D}" destId="{2DB2BF8C-3DD5-4768-9B75-F449896B3543}" srcOrd="2" destOrd="0" parTransId="{3C394226-A4E9-4292-A28B-8E7564708EDE}" sibTransId="{3708B78A-D29F-435B-BF08-F7EFB40C3E77}"/>
    <dgm:cxn modelId="{5DB84D50-93B3-4FAB-BE8C-E7E5CE3E2A0B}" type="presOf" srcId="{DB95EA26-31B6-44A8-9C63-4C608E2C3CBD}" destId="{9653E9D8-FF38-4E86-B8E5-8BB973CFF3A9}" srcOrd="0" destOrd="0" presId="urn:microsoft.com/office/officeart/2005/8/layout/cycle5"/>
    <dgm:cxn modelId="{7BA56F79-6403-4E88-B7EB-7CD6DBC4D3E9}" srcId="{F0929E54-0F24-4625-BB72-547F34C3EF2D}" destId="{6C8A74C9-86CC-4421-B744-7640D096F57E}" srcOrd="3" destOrd="0" parTransId="{1195BD45-BAB9-4644-803B-7954C664AAE9}" sibTransId="{7C414BFD-5DFB-4E74-AF1F-473872D302F9}"/>
    <dgm:cxn modelId="{416C354D-579F-4A49-87F7-464E6CF88D3C}" type="presOf" srcId="{6C8A74C9-86CC-4421-B744-7640D096F57E}" destId="{E6A4E4E7-60EB-4656-B57B-48B26D941859}"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351008B0-D863-46B1-BDD9-6C8107B52563}" type="presOf" srcId="{1183B1DA-ACA8-4BA1-9876-B3B415594CBA}" destId="{9200B2B8-5D20-4C31-B45B-92FF0A0754F3}" srcOrd="0" destOrd="0" presId="urn:microsoft.com/office/officeart/2005/8/layout/cycle5"/>
    <dgm:cxn modelId="{9BA6F487-D6C9-48B3-BE66-163CFB687279}" type="presOf" srcId="{7C414BFD-5DFB-4E74-AF1F-473872D302F9}" destId="{784C3FE1-5AB8-4F3D-8CF7-2DD5E5B1F121}" srcOrd="0" destOrd="0" presId="urn:microsoft.com/office/officeart/2005/8/layout/cycle5"/>
    <dgm:cxn modelId="{D9D94B5B-16BE-4C7A-8A73-5AFDB6D0DE6B}" type="presOf" srcId="{A30302CA-E551-42EE-BB63-4AE30A591E79}" destId="{13A72DCE-01AB-4EEC-BF99-8627A177F408}" srcOrd="0" destOrd="0" presId="urn:microsoft.com/office/officeart/2005/8/layout/cycle5"/>
    <dgm:cxn modelId="{96636729-CDD8-4444-8B8B-B12F1CA31925}" type="presOf" srcId="{F0929E54-0F24-4625-BB72-547F34C3EF2D}" destId="{FCDC6F82-1D21-49B3-A918-B5DF2081EA11}"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73DC6C41-E31E-4801-86D8-07B421A4616B}" type="presOf" srcId="{08D0D156-E367-404A-9917-A32FDA471830}" destId="{981EDC54-3667-4D71-9D1B-6329F05A3E8A}" srcOrd="0" destOrd="0" presId="urn:microsoft.com/office/officeart/2005/8/layout/cycle5"/>
    <dgm:cxn modelId="{39333BB5-DCC7-4BD3-9E3B-078E603C6B67}" type="presOf" srcId="{2DB2BF8C-3DD5-4768-9B75-F449896B3543}" destId="{1AEE8D0E-DB9F-43E6-9436-0551D6CF446D}" srcOrd="0" destOrd="0" presId="urn:microsoft.com/office/officeart/2005/8/layout/cycle5"/>
    <dgm:cxn modelId="{DFD097D5-CCC0-4177-BB89-BB9D741A2C76}" type="presOf" srcId="{5326934A-D3ED-46B0-8DAC-39268DF3A41F}" destId="{2AB91984-C4D2-4DDF-B16F-EC6D6AED51F4}" srcOrd="0" destOrd="0" presId="urn:microsoft.com/office/officeart/2005/8/layout/cycle5"/>
    <dgm:cxn modelId="{EDC41CD8-1C73-4B00-8DB8-E145408BBB52}" type="presOf" srcId="{05A554A6-8732-4430-AF94-D4D8A3F22CFC}" destId="{E0761624-E2B4-471B-A2D8-123649EEF67B}" srcOrd="0" destOrd="0" presId="urn:microsoft.com/office/officeart/2005/8/layout/cycle5"/>
    <dgm:cxn modelId="{30E1ED7C-E443-4972-A3AF-73446F033241}" type="presOf" srcId="{3708B78A-D29F-435B-BF08-F7EFB40C3E77}" destId="{CFCE215B-05C8-401C-95E9-80679D1DDC79}" srcOrd="0" destOrd="0" presId="urn:microsoft.com/office/officeart/2005/8/layout/cycle5"/>
    <dgm:cxn modelId="{1935B310-001C-49EE-83E5-9558BFE94F62}" type="presParOf" srcId="{FCDC6F82-1D21-49B3-A918-B5DF2081EA11}" destId="{9200B2B8-5D20-4C31-B45B-92FF0A0754F3}" srcOrd="0" destOrd="0" presId="urn:microsoft.com/office/officeart/2005/8/layout/cycle5"/>
    <dgm:cxn modelId="{8C7C9377-7016-4615-9B83-907DEB87025E}" type="presParOf" srcId="{FCDC6F82-1D21-49B3-A918-B5DF2081EA11}" destId="{D7A2DC50-7DC2-43D5-8A5F-F8CF55E78A3C}" srcOrd="1" destOrd="0" presId="urn:microsoft.com/office/officeart/2005/8/layout/cycle5"/>
    <dgm:cxn modelId="{BD23376E-99D6-479C-AF2C-8EAF72371327}" type="presParOf" srcId="{FCDC6F82-1D21-49B3-A918-B5DF2081EA11}" destId="{981EDC54-3667-4D71-9D1B-6329F05A3E8A}" srcOrd="2" destOrd="0" presId="urn:microsoft.com/office/officeart/2005/8/layout/cycle5"/>
    <dgm:cxn modelId="{294C0BF1-38ED-4DFF-B811-BBCDB5AD970C}" type="presParOf" srcId="{FCDC6F82-1D21-49B3-A918-B5DF2081EA11}" destId="{9653E9D8-FF38-4E86-B8E5-8BB973CFF3A9}" srcOrd="3" destOrd="0" presId="urn:microsoft.com/office/officeart/2005/8/layout/cycle5"/>
    <dgm:cxn modelId="{AD1A8440-04C5-4C26-8308-4A5BC53A96A5}" type="presParOf" srcId="{FCDC6F82-1D21-49B3-A918-B5DF2081EA11}" destId="{6AD0AC51-504B-4A63-9E8A-AA3BFEA43932}" srcOrd="4" destOrd="0" presId="urn:microsoft.com/office/officeart/2005/8/layout/cycle5"/>
    <dgm:cxn modelId="{16ED8E2B-DB6C-4FE3-86DD-DAC20D34B891}" type="presParOf" srcId="{FCDC6F82-1D21-49B3-A918-B5DF2081EA11}" destId="{E0761624-E2B4-471B-A2D8-123649EEF67B}" srcOrd="5" destOrd="0" presId="urn:microsoft.com/office/officeart/2005/8/layout/cycle5"/>
    <dgm:cxn modelId="{027F26EC-F743-4517-8A7D-485D5305F095}" type="presParOf" srcId="{FCDC6F82-1D21-49B3-A918-B5DF2081EA11}" destId="{1AEE8D0E-DB9F-43E6-9436-0551D6CF446D}" srcOrd="6" destOrd="0" presId="urn:microsoft.com/office/officeart/2005/8/layout/cycle5"/>
    <dgm:cxn modelId="{3431623F-A4E2-4DD8-ACF2-997EF6BDC694}" type="presParOf" srcId="{FCDC6F82-1D21-49B3-A918-B5DF2081EA11}" destId="{569CBB2D-093E-490A-A4B1-07F1206B2777}" srcOrd="7" destOrd="0" presId="urn:microsoft.com/office/officeart/2005/8/layout/cycle5"/>
    <dgm:cxn modelId="{E02D7A74-3AB6-4D7E-BBBD-1F45B83F1087}" type="presParOf" srcId="{FCDC6F82-1D21-49B3-A918-B5DF2081EA11}" destId="{CFCE215B-05C8-401C-95E9-80679D1DDC79}" srcOrd="8" destOrd="0" presId="urn:microsoft.com/office/officeart/2005/8/layout/cycle5"/>
    <dgm:cxn modelId="{47346B93-81AA-49AD-B834-DD4AF75894A3}" type="presParOf" srcId="{FCDC6F82-1D21-49B3-A918-B5DF2081EA11}" destId="{E6A4E4E7-60EB-4656-B57B-48B26D941859}" srcOrd="9" destOrd="0" presId="urn:microsoft.com/office/officeart/2005/8/layout/cycle5"/>
    <dgm:cxn modelId="{828069F7-0EC7-4778-B259-13FA995EA118}" type="presParOf" srcId="{FCDC6F82-1D21-49B3-A918-B5DF2081EA11}" destId="{F619A7A6-9F8F-4A6C-A1B9-3D9FA9886C9D}" srcOrd="10" destOrd="0" presId="urn:microsoft.com/office/officeart/2005/8/layout/cycle5"/>
    <dgm:cxn modelId="{139E9F85-99CE-4256-BBD0-141BF2838E3E}" type="presParOf" srcId="{FCDC6F82-1D21-49B3-A918-B5DF2081EA11}" destId="{784C3FE1-5AB8-4F3D-8CF7-2DD5E5B1F121}" srcOrd="11" destOrd="0" presId="urn:microsoft.com/office/officeart/2005/8/layout/cycle5"/>
    <dgm:cxn modelId="{3D1520A8-9E07-4ED5-817C-21179706A5EF}" type="presParOf" srcId="{FCDC6F82-1D21-49B3-A918-B5DF2081EA11}" destId="{2AB91984-C4D2-4DDF-B16F-EC6D6AED51F4}" srcOrd="12" destOrd="0" presId="urn:microsoft.com/office/officeart/2005/8/layout/cycle5"/>
    <dgm:cxn modelId="{DE8B0826-ACF3-43A6-8878-C096126C0409}" type="presParOf" srcId="{FCDC6F82-1D21-49B3-A918-B5DF2081EA11}" destId="{E47EAE7D-2987-45DA-BA3F-032E167A49FB}" srcOrd="13" destOrd="0" presId="urn:microsoft.com/office/officeart/2005/8/layout/cycle5"/>
    <dgm:cxn modelId="{C29885F5-1361-4087-8350-896A07620A95}"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B612EF2D-0023-4275-B41C-B478CE5AEA6F}" type="presOf" srcId="{8831103E-485A-4180-929D-F0EDFBD0D986}" destId="{02DD6563-19BA-4C06-85AE-5D49D8BDAB33}"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80960D78-809B-45E7-AACF-7CA5EB764DB7}" type="presOf" srcId="{0C9B4A19-B504-4EC2-9D64-3F131FA19793}" destId="{6A6DC082-ABB4-4153-8CAE-97E6A1CD8BB4}" srcOrd="0" destOrd="0" presId="urn:microsoft.com/office/officeart/2005/8/layout/arrow3"/>
    <dgm:cxn modelId="{F945E869-F6AD-4172-B60C-54A10FDA2CD9}" srcId="{BB9DC858-DF22-44A0-8EE7-04C07BA014EF}" destId="{0C9B4A19-B504-4EC2-9D64-3F131FA19793}" srcOrd="1" destOrd="0" parTransId="{1ECD684C-6E9C-4B83-9061-128D93E8CB21}" sibTransId="{203476B5-D6C5-4704-AE73-C593502C741E}"/>
    <dgm:cxn modelId="{EC989FBC-B2C7-4695-90C2-7063AEEEDA18}" type="presOf" srcId="{BB9DC858-DF22-44A0-8EE7-04C07BA014EF}" destId="{0988A7BE-CC1E-4705-BFD5-026816869C2E}" srcOrd="0" destOrd="0" presId="urn:microsoft.com/office/officeart/2005/8/layout/arrow3"/>
    <dgm:cxn modelId="{9C6677C3-A30F-4B3C-B2D2-0EACAFB30BC1}" type="presParOf" srcId="{0988A7BE-CC1E-4705-BFD5-026816869C2E}" destId="{ECAC3687-0B51-44B1-8586-9416AF7D6D8B}" srcOrd="0" destOrd="0" presId="urn:microsoft.com/office/officeart/2005/8/layout/arrow3"/>
    <dgm:cxn modelId="{9930B2CF-68D3-4B7A-A4E0-949CD219289C}" type="presParOf" srcId="{0988A7BE-CC1E-4705-BFD5-026816869C2E}" destId="{3CD607AA-B07F-412D-BA1E-0F5766465864}" srcOrd="1" destOrd="0" presId="urn:microsoft.com/office/officeart/2005/8/layout/arrow3"/>
    <dgm:cxn modelId="{978F819B-094A-43CF-BA4E-670A76ABD2AB}" type="presParOf" srcId="{0988A7BE-CC1E-4705-BFD5-026816869C2E}" destId="{02DD6563-19BA-4C06-85AE-5D49D8BDAB33}" srcOrd="2" destOrd="0" presId="urn:microsoft.com/office/officeart/2005/8/layout/arrow3"/>
    <dgm:cxn modelId="{FD1DC784-AA94-4876-9D72-5F5992F37324}" type="presParOf" srcId="{0988A7BE-CC1E-4705-BFD5-026816869C2E}" destId="{98DD6F3A-3D20-4657-9114-8829FC31282A}" srcOrd="3" destOrd="0" presId="urn:microsoft.com/office/officeart/2005/8/layout/arrow3"/>
    <dgm:cxn modelId="{693EFBCF-AD1D-4119-A92D-05310F9A9374}"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D98097CD-DED2-47C5-B083-0BF6656FC4B9}" type="presOf" srcId="{BB9DC858-DF22-44A0-8EE7-04C07BA014EF}" destId="{0988A7BE-CC1E-4705-BFD5-026816869C2E}" srcOrd="0" destOrd="0" presId="urn:microsoft.com/office/officeart/2005/8/layout/arrow3"/>
    <dgm:cxn modelId="{D443DC97-C021-4E6E-B43F-5E6EA57F53CD}" type="presOf" srcId="{8831103E-485A-4180-929D-F0EDFBD0D986}" destId="{02DD6563-19BA-4C06-85AE-5D49D8BDAB33}" srcOrd="0" destOrd="0" presId="urn:microsoft.com/office/officeart/2005/8/layout/arrow3"/>
    <dgm:cxn modelId="{AE57021D-BFC1-405D-B7B5-6840DBC7BC0D}" type="presOf" srcId="{0C9B4A19-B504-4EC2-9D64-3F131FA19793}" destId="{6A6DC082-ABB4-4153-8CAE-97E6A1CD8BB4}"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F945E869-F6AD-4172-B60C-54A10FDA2CD9}" srcId="{BB9DC858-DF22-44A0-8EE7-04C07BA014EF}" destId="{0C9B4A19-B504-4EC2-9D64-3F131FA19793}" srcOrd="1" destOrd="0" parTransId="{1ECD684C-6E9C-4B83-9061-128D93E8CB21}" sibTransId="{203476B5-D6C5-4704-AE73-C593502C741E}"/>
    <dgm:cxn modelId="{003EFF1E-6E10-4A48-8524-2E76BD5EBFF9}" type="presParOf" srcId="{0988A7BE-CC1E-4705-BFD5-026816869C2E}" destId="{ECAC3687-0B51-44B1-8586-9416AF7D6D8B}" srcOrd="0" destOrd="0" presId="urn:microsoft.com/office/officeart/2005/8/layout/arrow3"/>
    <dgm:cxn modelId="{47F1E31D-548A-42E3-A9DA-A5C40CA521DD}" type="presParOf" srcId="{0988A7BE-CC1E-4705-BFD5-026816869C2E}" destId="{3CD607AA-B07F-412D-BA1E-0F5766465864}" srcOrd="1" destOrd="0" presId="urn:microsoft.com/office/officeart/2005/8/layout/arrow3"/>
    <dgm:cxn modelId="{13A2FD63-4986-4248-9457-9972AEB7930A}" type="presParOf" srcId="{0988A7BE-CC1E-4705-BFD5-026816869C2E}" destId="{02DD6563-19BA-4C06-85AE-5D49D8BDAB33}" srcOrd="2" destOrd="0" presId="urn:microsoft.com/office/officeart/2005/8/layout/arrow3"/>
    <dgm:cxn modelId="{33CA2F93-2FC5-47E7-919B-4DE3B10DBF2D}" type="presParOf" srcId="{0988A7BE-CC1E-4705-BFD5-026816869C2E}" destId="{98DD6F3A-3D20-4657-9114-8829FC31282A}" srcOrd="3" destOrd="0" presId="urn:microsoft.com/office/officeart/2005/8/layout/arrow3"/>
    <dgm:cxn modelId="{99DD070E-3C03-4A5B-9B54-1A999E21559D}"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F3BFE-6E99-4E2B-878A-9E76EB329A48}">
      <dsp:nvSpPr>
        <dsp:cNvPr id="0" name=""/>
        <dsp:cNvSpPr/>
      </dsp:nvSpPr>
      <dsp:spPr>
        <a:xfrm>
          <a:off x="0" y="0"/>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Document Examples of Behaviors</a:t>
          </a:r>
          <a:endParaRPr lang="en-US" sz="2300" kern="1200" dirty="0"/>
        </a:p>
      </dsp:txBody>
      <dsp:txXfrm>
        <a:off x="26029" y="26029"/>
        <a:ext cx="4652313" cy="836624"/>
      </dsp:txXfrm>
    </dsp:sp>
    <dsp:sp modelId="{05D32A7C-701F-479E-8F67-FCDB4422AFD7}">
      <dsp:nvSpPr>
        <dsp:cNvPr id="0" name=""/>
        <dsp:cNvSpPr/>
      </dsp:nvSpPr>
      <dsp:spPr>
        <a:xfrm>
          <a:off x="426788" y="1012110"/>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Research Potential Solutions </a:t>
          </a:r>
          <a:endParaRPr lang="en-US" sz="2300" kern="1200" dirty="0"/>
        </a:p>
      </dsp:txBody>
      <dsp:txXfrm>
        <a:off x="452817" y="1038139"/>
        <a:ext cx="4658758" cy="836624"/>
      </dsp:txXfrm>
    </dsp:sp>
    <dsp:sp modelId="{BDE949AE-C2F5-4C6A-9FC1-11D0C03A9AAA}">
      <dsp:nvSpPr>
        <dsp:cNvPr id="0" name=""/>
        <dsp:cNvSpPr/>
      </dsp:nvSpPr>
      <dsp:spPr>
        <a:xfrm>
          <a:off x="853576" y="2024221"/>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Set the Meeting with the Employee</a:t>
          </a:r>
          <a:endParaRPr lang="en-US" sz="2300" kern="1200" dirty="0"/>
        </a:p>
      </dsp:txBody>
      <dsp:txXfrm>
        <a:off x="879605" y="2050250"/>
        <a:ext cx="4658758" cy="836624"/>
      </dsp:txXfrm>
    </dsp:sp>
    <dsp:sp modelId="{D35FE397-94C8-445F-ADA5-5CA079A916FC}">
      <dsp:nvSpPr>
        <dsp:cNvPr id="0" name=""/>
        <dsp:cNvSpPr/>
      </dsp:nvSpPr>
      <dsp:spPr>
        <a:xfrm>
          <a:off x="1280364" y="3036331"/>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Print out any documentation you want to provide to the employee</a:t>
          </a:r>
        </a:p>
      </dsp:txBody>
      <dsp:txXfrm>
        <a:off x="1306393" y="3062360"/>
        <a:ext cx="4658758" cy="836624"/>
      </dsp:txXfrm>
    </dsp:sp>
    <dsp:sp modelId="{1B5AF53B-31B8-457B-8CBE-CA9684144A59}">
      <dsp:nvSpPr>
        <dsp:cNvPr id="0" name=""/>
        <dsp:cNvSpPr/>
      </dsp:nvSpPr>
      <dsp:spPr>
        <a:xfrm>
          <a:off x="1707152" y="4048442"/>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Practice any difficult conversations</a:t>
          </a:r>
        </a:p>
      </dsp:txBody>
      <dsp:txXfrm>
        <a:off x="1733181" y="4074471"/>
        <a:ext cx="4658758" cy="836624"/>
      </dsp:txXfrm>
    </dsp:sp>
    <dsp:sp modelId="{BD9A30C0-B234-49CC-AEC7-F0E321D78AA5}">
      <dsp:nvSpPr>
        <dsp:cNvPr id="0" name=""/>
        <dsp:cNvSpPr/>
      </dsp:nvSpPr>
      <dsp:spPr>
        <a:xfrm>
          <a:off x="5137604" y="649231"/>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267574" y="649231"/>
        <a:ext cx="317703" cy="434676"/>
      </dsp:txXfrm>
    </dsp:sp>
    <dsp:sp modelId="{34A1277C-A48C-48AE-9F9C-EC95B09B6DF9}">
      <dsp:nvSpPr>
        <dsp:cNvPr id="0" name=""/>
        <dsp:cNvSpPr/>
      </dsp:nvSpPr>
      <dsp:spPr>
        <a:xfrm>
          <a:off x="5564392" y="1661342"/>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694362" y="1661342"/>
        <a:ext cx="317703" cy="434676"/>
      </dsp:txXfrm>
    </dsp:sp>
    <dsp:sp modelId="{B001412A-2D39-41CF-A523-6762B6850500}">
      <dsp:nvSpPr>
        <dsp:cNvPr id="0" name=""/>
        <dsp:cNvSpPr/>
      </dsp:nvSpPr>
      <dsp:spPr>
        <a:xfrm>
          <a:off x="5991180" y="2658641"/>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121150" y="2658641"/>
        <a:ext cx="317703" cy="434676"/>
      </dsp:txXfrm>
    </dsp:sp>
    <dsp:sp modelId="{7C449CE2-1B7D-4E1C-B621-4EFA31B5FC46}">
      <dsp:nvSpPr>
        <dsp:cNvPr id="0" name=""/>
        <dsp:cNvSpPr/>
      </dsp:nvSpPr>
      <dsp:spPr>
        <a:xfrm>
          <a:off x="6417968" y="3680626"/>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547938" y="3680626"/>
        <a:ext cx="317703" cy="4346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0B2B8-5D20-4C31-B45B-92FF0A0754F3}">
      <dsp:nvSpPr>
        <dsp:cNvPr id="0" name=""/>
        <dsp:cNvSpPr/>
      </dsp:nvSpPr>
      <dsp:spPr>
        <a:xfrm>
          <a:off x="3578206" y="2202"/>
          <a:ext cx="1622462" cy="105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dsp:txBody>
      <dsp:txXfrm>
        <a:off x="3629687" y="53683"/>
        <a:ext cx="1519500" cy="951638"/>
      </dsp:txXfrm>
    </dsp:sp>
    <dsp:sp modelId="{981EDC54-3667-4D71-9D1B-6329F05A3E8A}">
      <dsp:nvSpPr>
        <dsp:cNvPr id="0" name=""/>
        <dsp:cNvSpPr/>
      </dsp:nvSpPr>
      <dsp:spPr>
        <a:xfrm>
          <a:off x="2284075" y="529502"/>
          <a:ext cx="4210724" cy="4210724"/>
        </a:xfrm>
        <a:custGeom>
          <a:avLst/>
          <a:gdLst/>
          <a:ahLst/>
          <a:cxnLst/>
          <a:rect l="0" t="0" r="0" b="0"/>
          <a:pathLst>
            <a:path>
              <a:moveTo>
                <a:pt x="3133553" y="268143"/>
              </a:moveTo>
              <a:arcTo wR="2105362" hR="2105362" stAng="17954002" swAng="1210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53E9D8-FF38-4E86-B8E5-8BB973CFF3A9}">
      <dsp:nvSpPr>
        <dsp:cNvPr id="0" name=""/>
        <dsp:cNvSpPr/>
      </dsp:nvSpPr>
      <dsp:spPr>
        <a:xfrm>
          <a:off x="5580524" y="1456971"/>
          <a:ext cx="1622462" cy="10546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 Identification</a:t>
          </a:r>
          <a:endParaRPr lang="en-US" sz="1900" kern="1200" dirty="0"/>
        </a:p>
      </dsp:txBody>
      <dsp:txXfrm>
        <a:off x="5632005" y="1508452"/>
        <a:ext cx="1519500" cy="951638"/>
      </dsp:txXfrm>
    </dsp:sp>
    <dsp:sp modelId="{E0761624-E2B4-471B-A2D8-123649EEF67B}">
      <dsp:nvSpPr>
        <dsp:cNvPr id="0" name=""/>
        <dsp:cNvSpPr/>
      </dsp:nvSpPr>
      <dsp:spPr>
        <a:xfrm>
          <a:off x="2284075" y="529502"/>
          <a:ext cx="4210724" cy="4210724"/>
        </a:xfrm>
        <a:custGeom>
          <a:avLst/>
          <a:gdLst/>
          <a:ahLst/>
          <a:cxnLst/>
          <a:rect l="0" t="0" r="0" b="0"/>
          <a:pathLst>
            <a:path>
              <a:moveTo>
                <a:pt x="4205661" y="2251282"/>
              </a:moveTo>
              <a:arcTo wR="2105362" hR="2105362" stAng="21838459" swAng="13590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EE8D0E-DB9F-43E6-9436-0551D6CF446D}">
      <dsp:nvSpPr>
        <dsp:cNvPr id="0" name=""/>
        <dsp:cNvSpPr/>
      </dsp:nvSpPr>
      <dsp:spPr>
        <a:xfrm>
          <a:off x="4815706" y="3810838"/>
          <a:ext cx="1622462" cy="1054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Preparation</a:t>
          </a:r>
          <a:endParaRPr lang="en-US" sz="1900" kern="1200" dirty="0"/>
        </a:p>
      </dsp:txBody>
      <dsp:txXfrm>
        <a:off x="4867187" y="3862319"/>
        <a:ext cx="1519500" cy="951638"/>
      </dsp:txXfrm>
    </dsp:sp>
    <dsp:sp modelId="{CFCE215B-05C8-401C-95E9-80679D1DDC79}">
      <dsp:nvSpPr>
        <dsp:cNvPr id="0" name=""/>
        <dsp:cNvSpPr/>
      </dsp:nvSpPr>
      <dsp:spPr>
        <a:xfrm>
          <a:off x="2284075" y="529502"/>
          <a:ext cx="4210724" cy="4210724"/>
        </a:xfrm>
        <a:custGeom>
          <a:avLst/>
          <a:gdLst/>
          <a:ahLst/>
          <a:cxnLst/>
          <a:rect l="0" t="0" r="0" b="0"/>
          <a:pathLst>
            <a:path>
              <a:moveTo>
                <a:pt x="2363440" y="4194846"/>
              </a:moveTo>
              <a:arcTo wR="2105362" hR="2105362" stAng="4977534" swAng="8449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6A4E4E7-60EB-4656-B57B-48B26D941859}">
      <dsp:nvSpPr>
        <dsp:cNvPr id="0" name=""/>
        <dsp:cNvSpPr/>
      </dsp:nvSpPr>
      <dsp:spPr>
        <a:xfrm>
          <a:off x="2340705" y="3810838"/>
          <a:ext cx="1622462" cy="1054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Conducting the Session</a:t>
          </a:r>
          <a:endParaRPr lang="en-US" sz="1900" kern="1200" dirty="0"/>
        </a:p>
      </dsp:txBody>
      <dsp:txXfrm>
        <a:off x="2392186" y="3862319"/>
        <a:ext cx="1519500" cy="951638"/>
      </dsp:txXfrm>
    </dsp:sp>
    <dsp:sp modelId="{784C3FE1-5AB8-4F3D-8CF7-2DD5E5B1F121}">
      <dsp:nvSpPr>
        <dsp:cNvPr id="0" name=""/>
        <dsp:cNvSpPr/>
      </dsp:nvSpPr>
      <dsp:spPr>
        <a:xfrm>
          <a:off x="2284075" y="529502"/>
          <a:ext cx="4210724" cy="4210724"/>
        </a:xfrm>
        <a:custGeom>
          <a:avLst/>
          <a:gdLst/>
          <a:ahLst/>
          <a:cxnLst/>
          <a:rect l="0" t="0" r="0" b="0"/>
          <a:pathLst>
            <a:path>
              <a:moveTo>
                <a:pt x="223252" y="3048872"/>
              </a:moveTo>
              <a:arcTo wR="2105362" hR="2105362" stAng="9202511" swAng="13590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B91984-C4D2-4DDF-B16F-EC6D6AED51F4}">
      <dsp:nvSpPr>
        <dsp:cNvPr id="0" name=""/>
        <dsp:cNvSpPr/>
      </dsp:nvSpPr>
      <dsp:spPr>
        <a:xfrm>
          <a:off x="1575887" y="1456971"/>
          <a:ext cx="1622462" cy="10546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Follow-up</a:t>
          </a:r>
          <a:endParaRPr lang="en-US" sz="1900" kern="1200" dirty="0"/>
        </a:p>
      </dsp:txBody>
      <dsp:txXfrm>
        <a:off x="1627368" y="1508452"/>
        <a:ext cx="1519500" cy="951638"/>
      </dsp:txXfrm>
    </dsp:sp>
    <dsp:sp modelId="{13A72DCE-01AB-4EEC-BF99-8627A177F408}">
      <dsp:nvSpPr>
        <dsp:cNvPr id="0" name=""/>
        <dsp:cNvSpPr/>
      </dsp:nvSpPr>
      <dsp:spPr>
        <a:xfrm>
          <a:off x="2284075" y="529502"/>
          <a:ext cx="4210724" cy="4210724"/>
        </a:xfrm>
        <a:custGeom>
          <a:avLst/>
          <a:gdLst/>
          <a:ahLst/>
          <a:cxnLst/>
          <a:rect l="0" t="0" r="0" b="0"/>
          <a:pathLst>
            <a:path>
              <a:moveTo>
                <a:pt x="506565" y="735544"/>
              </a:moveTo>
              <a:arcTo wR="2105362" hR="2105362" stAng="13235359" swAng="1210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C3687-0B51-44B1-8586-9416AF7D6D8B}">
      <dsp:nvSpPr>
        <dsp:cNvPr id="0" name=""/>
        <dsp:cNvSpPr/>
      </dsp:nvSpPr>
      <dsp:spPr>
        <a:xfrm rot="21300000">
          <a:off x="2232838" y="748535"/>
          <a:ext cx="4313198" cy="377355"/>
        </a:xfrm>
        <a:prstGeom prst="mathMinus">
          <a:avLst/>
        </a:prstGeom>
        <a:solidFill>
          <a:schemeClr val="accent1">
            <a:tint val="6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CD607AA-B07F-412D-BA1E-0F5766465864}">
      <dsp:nvSpPr>
        <dsp:cNvPr id="0" name=""/>
        <dsp:cNvSpPr/>
      </dsp:nvSpPr>
      <dsp:spPr>
        <a:xfrm>
          <a:off x="-85093" y="93980"/>
          <a:ext cx="4910779" cy="751840"/>
        </a:xfrm>
        <a:prstGeom prst="down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D6563-19BA-4C06-85AE-5D49D8BDAB33}">
      <dsp:nvSpPr>
        <dsp:cNvPr id="0" name=""/>
        <dsp:cNvSpPr/>
      </dsp:nvSpPr>
      <dsp:spPr>
        <a:xfrm>
          <a:off x="3438341" y="0"/>
          <a:ext cx="5238165" cy="7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Cure</a:t>
          </a:r>
          <a:endParaRPr lang="en-US" sz="2800" kern="1200" dirty="0"/>
        </a:p>
      </dsp:txBody>
      <dsp:txXfrm>
        <a:off x="3438341" y="0"/>
        <a:ext cx="5238165" cy="789432"/>
      </dsp:txXfrm>
    </dsp:sp>
    <dsp:sp modelId="{98DD6F3A-3D20-4657-9114-8829FC31282A}">
      <dsp:nvSpPr>
        <dsp:cNvPr id="0" name=""/>
        <dsp:cNvSpPr/>
      </dsp:nvSpPr>
      <dsp:spPr>
        <a:xfrm>
          <a:off x="5091747" y="1033780"/>
          <a:ext cx="2633662" cy="751840"/>
        </a:xfrm>
        <a:prstGeom prst="up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DC082-ABB4-4153-8CAE-97E6A1CD8BB4}">
      <dsp:nvSpPr>
        <dsp:cNvPr id="0" name=""/>
        <dsp:cNvSpPr/>
      </dsp:nvSpPr>
      <dsp:spPr>
        <a:xfrm>
          <a:off x="102368" y="1090167"/>
          <a:ext cx="5238165" cy="7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Prevention</a:t>
          </a:r>
          <a:endParaRPr lang="en-US" sz="2800" kern="1200" dirty="0"/>
        </a:p>
      </dsp:txBody>
      <dsp:txXfrm>
        <a:off x="102368" y="1090167"/>
        <a:ext cx="5238165" cy="789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CF5512-8E4D-46C9-9203-ADACEC31A94F}" type="datetimeFigureOut">
              <a:rPr lang="en-US" smtClean="0"/>
              <a:t>7/12/2016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35280"/>
          </a:xfrm>
          <a:prstGeom prst="rect">
            <a:avLst/>
          </a:prstGeom>
        </p:spPr>
        <p:txBody>
          <a:bodyPr vert="horz" lIns="93177" tIns="46589" rIns="93177" bIns="4658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18538" y="0"/>
            <a:ext cx="3037840" cy="335280"/>
          </a:xfrm>
          <a:prstGeom prst="rect">
            <a:avLst/>
          </a:prstGeom>
        </p:spPr>
        <p:txBody>
          <a:bodyPr vert="horz" lIns="93177" tIns="46589" rIns="93177" bIns="46589" rtlCol="0"/>
          <a:lstStyle>
            <a:lvl1pPr algn="r">
              <a:defRPr sz="1200"/>
            </a:lvl1pPr>
          </a:lstStyle>
          <a:p>
            <a:fld id="{7A0C4957-A8F1-4602-BE95-B4787793BB94}" type="datetimeFigureOut">
              <a:rPr lang="en-US" smtClean="0"/>
              <a:t>7/12/2016</a:t>
            </a:fld>
            <a:r>
              <a:rPr lang="en-US" dirty="0" smtClean="0"/>
              <a:t> </a:t>
            </a:r>
            <a:endParaRPr lang="en-US" dirty="0"/>
          </a:p>
        </p:txBody>
      </p:sp>
      <p:sp>
        <p:nvSpPr>
          <p:cNvPr id="4" name="Slide Image Placeholder 3"/>
          <p:cNvSpPr>
            <a:spLocks noGrp="1" noRot="1" noChangeAspect="1"/>
          </p:cNvSpPr>
          <p:nvPr>
            <p:ph type="sldImg" idx="2"/>
          </p:nvPr>
        </p:nvSpPr>
        <p:spPr>
          <a:xfrm>
            <a:off x="144780" y="43275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42240" y="4033520"/>
            <a:ext cx="4653280" cy="4917440"/>
          </a:xfrm>
          <a:prstGeom prst="rect">
            <a:avLst/>
          </a:prstGeom>
          <a:ln w="12700" cmpd="sng"/>
        </p:spPr>
        <p:style>
          <a:lnRef idx="2">
            <a:schemeClr val="dk1"/>
          </a:lnRef>
          <a:fillRef idx="1">
            <a:schemeClr val="lt1"/>
          </a:fillRef>
          <a:effectRef idx="0">
            <a:schemeClr val="dk1"/>
          </a:effectRef>
          <a:fontRef idx="none"/>
        </p:style>
        <p:txBody>
          <a:bodyPr vert="horz" lIns="93177" tIns="46589" rIns="93177" bIns="4658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59680" y="9062720"/>
            <a:ext cx="1949098" cy="232066"/>
          </a:xfrm>
          <a:prstGeom prst="rect">
            <a:avLst/>
          </a:prstGeom>
        </p:spPr>
        <p:txBody>
          <a:bodyPr vert="horz" lIns="93177" tIns="46589" rIns="93177" bIns="4658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77" tIns="46589" rIns="93177" bIns="4658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Word_Document3.docx"/></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package" Target="../embeddings/Microsoft_Word_Document4.docx"/></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Document2.doc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package" Target="../embeddings/Microsoft_Word_Document5.docx"/></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package" Target="../embeddings/Microsoft_Word_Document6.docx"/></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p:nvPr/>
        </p:nvSpPr>
        <p:spPr>
          <a:xfrm>
            <a:off x="4686300" y="279400"/>
            <a:ext cx="2209800" cy="878332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93965716"/>
              </p:ext>
            </p:extLst>
          </p:nvPr>
        </p:nvGraphicFramePr>
        <p:xfrm>
          <a:off x="0" y="0"/>
          <a:ext cx="7019925" cy="9294786"/>
        </p:xfrm>
        <a:graphic>
          <a:graphicData uri="http://schemas.openxmlformats.org/presentationml/2006/ole">
            <mc:AlternateContent xmlns:mc="http://schemas.openxmlformats.org/markup-compatibility/2006">
              <mc:Choice xmlns:v="urn:schemas-microsoft-com:vml" Requires="v">
                <p:oleObj spid="_x0000_s22647" name="Document" r:id="rId4" imgW="8261414" imgH="10607106" progId="Word.Document.12">
                  <p:embed/>
                </p:oleObj>
              </mc:Choice>
              <mc:Fallback>
                <p:oleObj name="Document" r:id="rId4" imgW="8261414" imgH="10607106" progId="Word.Document.12">
                  <p:embed/>
                  <p:pic>
                    <p:nvPicPr>
                      <p:cNvPr id="0" name=""/>
                      <p:cNvPicPr/>
                      <p:nvPr/>
                    </p:nvPicPr>
                    <p:blipFill>
                      <a:blip r:embed="rId5"/>
                      <a:stretch>
                        <a:fillRect/>
                      </a:stretch>
                    </p:blipFill>
                    <p:spPr>
                      <a:xfrm>
                        <a:off x="0" y="0"/>
                        <a:ext cx="7019925" cy="9294786"/>
                      </a:xfrm>
                      <a:prstGeom prst="rect">
                        <a:avLst/>
                      </a:prstGeom>
                    </p:spPr>
                  </p:pic>
                </p:oleObj>
              </mc:Fallback>
            </mc:AlternateContent>
          </a:graphicData>
        </a:graphic>
      </p:graphicFrame>
    </p:spTree>
    <p:extLst>
      <p:ext uri="{BB962C8B-B14F-4D97-AF65-F5344CB8AC3E}">
        <p14:creationId xmlns:p14="http://schemas.microsoft.com/office/powerpoint/2010/main" val="87586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
        <p:nvSpPr>
          <p:cNvPr id="5" name="Rectangle 4"/>
          <p:cNvSpPr/>
          <p:nvPr/>
        </p:nvSpPr>
        <p:spPr>
          <a:xfrm>
            <a:off x="4775200" y="330200"/>
            <a:ext cx="2133600" cy="873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6640638"/>
              </p:ext>
            </p:extLst>
          </p:nvPr>
        </p:nvGraphicFramePr>
        <p:xfrm>
          <a:off x="1" y="0"/>
          <a:ext cx="7008778" cy="9296400"/>
        </p:xfrm>
        <a:graphic>
          <a:graphicData uri="http://schemas.openxmlformats.org/presentationml/2006/ole">
            <mc:AlternateContent xmlns:mc="http://schemas.openxmlformats.org/markup-compatibility/2006">
              <mc:Choice xmlns:v="urn:schemas-microsoft-com:vml" Requires="v">
                <p:oleObj spid="_x0000_s18559"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1" y="0"/>
                        <a:ext cx="7008778" cy="9296400"/>
                      </a:xfrm>
                      <a:prstGeom prst="rect">
                        <a:avLst/>
                      </a:prstGeom>
                    </p:spPr>
                  </p:pic>
                </p:oleObj>
              </mc:Fallback>
            </mc:AlternateContent>
          </a:graphicData>
        </a:graphic>
      </p:graphicFrame>
    </p:spTree>
    <p:extLst>
      <p:ext uri="{BB962C8B-B14F-4D97-AF65-F5344CB8AC3E}">
        <p14:creationId xmlns:p14="http://schemas.microsoft.com/office/powerpoint/2010/main" val="345586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aseline="0" dirty="0" smtClean="0"/>
              <a:t>Learning Logistics – This section introduces</a:t>
            </a:r>
            <a:r>
              <a:rPr lang="en-US" dirty="0" smtClean="0"/>
              <a:t> you to the course, the objectives and expectations.  </a:t>
            </a:r>
          </a:p>
          <a:p>
            <a:pPr marL="171450" indent="-171450">
              <a:buFont typeface="Arial" panose="020B0604020202020204" pitchFamily="34" charset="0"/>
              <a:buChar char="•"/>
            </a:pPr>
            <a:r>
              <a:rPr lang="en-US" b="1" dirty="0" smtClean="0"/>
              <a:t>Section 1 - Provides an introduction to Progressive discipline including the process, the essential elements and what is and is not progressive discipline.</a:t>
            </a:r>
            <a:endParaRPr lang="en-US" b="1"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and disciplinary action process and identifies the requirements each of the roles.</a:t>
            </a:r>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11</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a:p>
            <a:r>
              <a:rPr lang="en-US" b="1" u="sng" dirty="0" smtClean="0"/>
              <a:t>Explain: </a:t>
            </a:r>
          </a:p>
          <a:p>
            <a:endParaRPr lang="en-US" dirty="0" smtClean="0"/>
          </a:p>
          <a:p>
            <a:r>
              <a:rPr lang="en-US" dirty="0" smtClean="0"/>
              <a:t>This section provides </a:t>
            </a:r>
            <a:r>
              <a:rPr lang="en-US" dirty="0"/>
              <a:t>an introduction to </a:t>
            </a:r>
            <a:r>
              <a:rPr lang="en-US" dirty="0" smtClean="0"/>
              <a:t>progressive </a:t>
            </a:r>
            <a:r>
              <a:rPr lang="en-US" dirty="0"/>
              <a:t>discipline including the process, the essential elements and what is and is not progressive discipline.</a:t>
            </a:r>
          </a:p>
        </p:txBody>
      </p:sp>
    </p:spTree>
    <p:extLst>
      <p:ext uri="{BB962C8B-B14F-4D97-AF65-F5344CB8AC3E}">
        <p14:creationId xmlns:p14="http://schemas.microsoft.com/office/powerpoint/2010/main" val="97049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a:p>
          <a:p>
            <a:pPr marL="171450" indent="-171450">
              <a:buFont typeface="Arial" panose="020B0604020202020204" pitchFamily="34" charset="0"/>
              <a:buChar char="•"/>
            </a:pPr>
            <a:r>
              <a:rPr lang="en-US" dirty="0"/>
              <a:t>Each of the learning objectives corresponds to a slide, or a series of slides, in this section of the course.</a:t>
            </a:r>
          </a:p>
          <a:p>
            <a:pPr marL="171450" indent="-171450">
              <a:buFont typeface="Arial" panose="020B0604020202020204" pitchFamily="34" charset="0"/>
              <a:buChar char="•"/>
            </a:pPr>
            <a:r>
              <a:rPr lang="en-US" dirty="0"/>
              <a:t>By the end of this section you should be able to perform each of the listed objectives with the support of the training materials.</a:t>
            </a:r>
          </a:p>
          <a:p>
            <a:pPr marL="171450" indent="-171450">
              <a:buFont typeface="Arial" panose="020B0604020202020204" pitchFamily="34" charset="0"/>
              <a:buChar char="•"/>
            </a:pPr>
            <a:r>
              <a:rPr lang="en-US" dirty="0"/>
              <a:t>The section objectives are tied directly to the course objectives reviewed at the end of the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a:p>
          <a:p>
            <a:pPr>
              <a:defRPr/>
            </a:pPr>
            <a:r>
              <a:rPr lang="en-US" b="1" u="sng" dirty="0"/>
              <a:t>Review: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Paraphrase each of the bulleted </a:t>
            </a:r>
            <a:r>
              <a:rPr lang="en-US" dirty="0" smtClean="0"/>
              <a:t>items</a:t>
            </a:r>
          </a:p>
          <a:p>
            <a:pPr>
              <a:defRPr/>
            </a:pPr>
            <a:endParaRPr lang="en-US" dirty="0"/>
          </a:p>
          <a:p>
            <a:pPr marL="229123" indent="-229123">
              <a:defRPr/>
            </a:pPr>
            <a:r>
              <a:rPr lang="en-US" b="1" u="sng" dirty="0" smtClean="0"/>
              <a:t>Tell</a:t>
            </a:r>
            <a:r>
              <a:rPr lang="en-US" b="1" u="sng" dirty="0" smtClean="0"/>
              <a:t>:</a:t>
            </a:r>
          </a:p>
          <a:p>
            <a:pPr marL="229123" indent="-229123">
              <a:defRPr/>
            </a:pPr>
            <a:endParaRPr lang="en-US" dirty="0"/>
          </a:p>
          <a:p>
            <a:pPr marL="171450" indent="-171450">
              <a:buFont typeface="Arial" panose="020B0604020202020204" pitchFamily="34" charset="0"/>
              <a:buChar char="•"/>
              <a:defRPr/>
            </a:pPr>
            <a:r>
              <a:rPr lang="en-US" dirty="0" smtClean="0"/>
              <a:t>Participants each </a:t>
            </a:r>
            <a:r>
              <a:rPr lang="en-US" dirty="0" smtClean="0"/>
              <a:t>objective corresponds to a slide or a series of slides </a:t>
            </a:r>
          </a:p>
          <a:p>
            <a:pPr marL="171450" indent="-171450">
              <a:buFont typeface="Arial" panose="020B0604020202020204" pitchFamily="34" charset="0"/>
              <a:buChar char="•"/>
              <a:defRPr/>
            </a:pPr>
            <a:r>
              <a:rPr lang="en-US" dirty="0" smtClean="0"/>
              <a:t>By the end of the section you should be familiar with each of the listed items</a:t>
            </a:r>
          </a:p>
          <a:p>
            <a:pPr>
              <a:defRPr/>
            </a:pPr>
            <a:endParaRPr lang="en-US" dirty="0" smtClean="0"/>
          </a:p>
          <a:p>
            <a:pPr marL="171450" indent="-171450">
              <a:buFont typeface="Arial" panose="020B0604020202020204" pitchFamily="34" charset="0"/>
              <a:buChar char="•"/>
              <a:defRPr/>
            </a:pPr>
            <a:endParaRPr lang="en-US" dirty="0"/>
          </a:p>
          <a:p>
            <a:pPr>
              <a:defRPr/>
            </a:pPr>
            <a:endParaRPr lang="en-US" dirty="0" smtClean="0"/>
          </a:p>
        </p:txBody>
      </p:sp>
    </p:spTree>
    <p:extLst>
      <p:ext uri="{BB962C8B-B14F-4D97-AF65-F5344CB8AC3E}">
        <p14:creationId xmlns:p14="http://schemas.microsoft.com/office/powerpoint/2010/main" val="31219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450" indent="-171450">
              <a:buFont typeface="Arial" panose="020B0604020202020204" pitchFamily="34" charset="0"/>
              <a:buChar char="•"/>
            </a:pPr>
            <a:r>
              <a:rPr lang="en-US" b="0" baseline="0" dirty="0" smtClean="0"/>
              <a:t>Additional terms are located in the Terms and Concepts document located in the reference materials </a:t>
            </a:r>
          </a:p>
          <a:p>
            <a:pPr marL="171450" indent="-171450">
              <a:buFont typeface="Arial" panose="020B0604020202020204" pitchFamily="34" charset="0"/>
              <a:buChar char="•"/>
            </a:pPr>
            <a:r>
              <a:rPr lang="en-US" b="0" baseline="0" dirty="0" smtClean="0"/>
              <a:t>If you do not understand a term, please ask the instructor for additional clarification</a:t>
            </a:r>
          </a:p>
          <a:p>
            <a:pPr marL="171450" indent="-171450">
              <a:buFont typeface="Arial" panose="020B0604020202020204" pitchFamily="34" charset="0"/>
              <a:buChar char="•"/>
            </a:pPr>
            <a:r>
              <a:rPr lang="en-US" b="0" baseline="0" dirty="0" smtClean="0"/>
              <a:t>The Terms and Concepts document contains more terms than are listed in the course and should be reviewed to help you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marL="229123" indent="-229123">
              <a:defRPr/>
            </a:pPr>
            <a:r>
              <a:rPr lang="en-US" dirty="0" smtClean="0"/>
              <a:t>Explain:</a:t>
            </a:r>
          </a:p>
          <a:p>
            <a:pPr marL="229123" indent="-229123">
              <a:defRPr/>
            </a:pPr>
            <a:endParaRPr lang="en-US" dirty="0"/>
          </a:p>
          <a:p>
            <a:pPr>
              <a:defRPr/>
            </a:pPr>
            <a:r>
              <a:rPr lang="en-US" dirty="0" smtClean="0"/>
              <a:t>Provide an explanation of each of the terms</a:t>
            </a:r>
          </a:p>
          <a:p>
            <a:pPr>
              <a:defRPr/>
            </a:pPr>
            <a:endParaRPr lang="en-US" dirty="0"/>
          </a:p>
          <a:p>
            <a:pPr>
              <a:defRPr/>
            </a:pPr>
            <a:r>
              <a:rPr lang="en-US" dirty="0" smtClean="0"/>
              <a:t>Additional terms will be provided at the beginning of each section of the course</a:t>
            </a:r>
          </a:p>
          <a:p>
            <a:pPr>
              <a:defRPr/>
            </a:pPr>
            <a:endParaRPr lang="en-US" dirty="0"/>
          </a:p>
          <a:p>
            <a:pPr>
              <a:defRPr/>
            </a:pPr>
            <a:r>
              <a:rPr lang="en-US" dirty="0" smtClean="0"/>
              <a:t>Try and connect the terms to experiences the participant may have</a:t>
            </a:r>
          </a:p>
          <a:p>
            <a:pPr>
              <a:defRPr/>
            </a:pPr>
            <a:endParaRPr lang="en-US" dirty="0"/>
          </a:p>
          <a:p>
            <a:pPr>
              <a:defRPr/>
            </a:pPr>
            <a:r>
              <a:rPr lang="en-US" dirty="0" smtClean="0"/>
              <a:t>Ask:</a:t>
            </a:r>
          </a:p>
          <a:p>
            <a:pPr>
              <a:defRPr/>
            </a:pPr>
            <a:endParaRPr lang="en-US" dirty="0"/>
          </a:p>
          <a:p>
            <a:pPr>
              <a:defRPr/>
            </a:pPr>
            <a:r>
              <a:rPr lang="en-US" dirty="0" smtClean="0"/>
              <a:t>Before you continue ask if there are any of the terms that are unclear</a:t>
            </a:r>
          </a:p>
        </p:txBody>
      </p:sp>
    </p:spTree>
    <p:extLst>
      <p:ext uri="{BB962C8B-B14F-4D97-AF65-F5344CB8AC3E}">
        <p14:creationId xmlns:p14="http://schemas.microsoft.com/office/powerpoint/2010/main" val="30235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purpose of Progressive Discipline is to work with your employees to develop new behaviors by providing them with the opportunity for performance improvement.  This is done by outlining the behavior expected of the employee.  Many times talking to the employee and letting them know the behavior needs to change is enough to affect the desired change.  This is why there is a steady progression to in the disciplinary process.  The progression should also include documentation of the behavior of the employee.  This allows your communication to be about the behavior, for example you were late the last two Mondays, instead of it seems you have been late a lot lately.  Progressive Discipline also allows you to coach the employee on the correct behavior and to create training opportunities if the employee is lacking the required skill set. An finally, the goal is to communicate with the employee to determine is there is a reason for the undesirable behavior, for example medical appointments for a spouse that is causing the employee to be late.  </a:t>
            </a:r>
          </a:p>
          <a:p>
            <a:endParaRPr lang="en-US" baseline="0" dirty="0" smtClean="0"/>
          </a:p>
          <a:p>
            <a:r>
              <a:rPr lang="en-US" baseline="0" dirty="0" smtClean="0"/>
              <a:t>In short we hire and retain great people.  Progressive disciple allows you to work with an employee who may be having a problem and assist them to become productive again.  This not only helps the employee, but the organization as it is often less expensive to help an employee than to hire a new one.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19728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t>The following are the role</a:t>
            </a:r>
            <a:r>
              <a:rPr lang="en-US" sz="1100" i="1" baseline="0" dirty="0" smtClean="0"/>
              <a:t>s in the progressive discipline process.  </a:t>
            </a:r>
            <a:endParaRPr lang="en-US" sz="1100" dirty="0" smtClean="0"/>
          </a:p>
          <a:p>
            <a:endParaRPr lang="en-US" dirty="0" smtClean="0"/>
          </a:p>
          <a:p>
            <a:r>
              <a:rPr lang="en-US" b="1" dirty="0" smtClean="0"/>
              <a:t>Employee</a:t>
            </a:r>
          </a:p>
          <a:p>
            <a:pPr marL="171450" indent="-171450">
              <a:buFont typeface="Arial" panose="020B0604020202020204" pitchFamily="34" charset="0"/>
              <a:buChar char="•"/>
            </a:pPr>
            <a:r>
              <a:rPr lang="en-US" dirty="0" smtClean="0"/>
              <a:t>Once</a:t>
            </a:r>
            <a:r>
              <a:rPr lang="en-US" baseline="0" dirty="0" smtClean="0"/>
              <a:t> the employee is informed of the need to change their behavior, their role is to actively work towards changing their behavior.  This includes following any directives laid out by the supervisor to help them improve.  </a:t>
            </a:r>
            <a:endParaRPr lang="en-US" dirty="0" smtClean="0"/>
          </a:p>
          <a:p>
            <a:endParaRPr lang="en-US" dirty="0" smtClean="0"/>
          </a:p>
          <a:p>
            <a:r>
              <a:rPr lang="en-US" b="1" dirty="0" smtClean="0"/>
              <a:t>Supervisor (TMIII)</a:t>
            </a:r>
          </a:p>
          <a:p>
            <a:r>
              <a:rPr lang="en-US" dirty="0" smtClean="0"/>
              <a:t>The Supervisor</a:t>
            </a:r>
            <a:r>
              <a:rPr lang="en-US" baseline="0" dirty="0" smtClean="0"/>
              <a:t> is responsible for:</a:t>
            </a:r>
          </a:p>
          <a:p>
            <a:pPr marL="171450" indent="-171450">
              <a:buFont typeface="Arial" panose="020B0604020202020204" pitchFamily="34" charset="0"/>
              <a:buChar char="•"/>
            </a:pPr>
            <a:r>
              <a:rPr lang="en-US" baseline="0" dirty="0" smtClean="0"/>
              <a:t>Identifying that a behavior needs to change.</a:t>
            </a:r>
          </a:p>
          <a:p>
            <a:pPr marL="171450" indent="-171450">
              <a:buFont typeface="Arial" panose="020B0604020202020204" pitchFamily="34" charset="0"/>
              <a:buChar char="•"/>
            </a:pPr>
            <a:r>
              <a:rPr lang="en-US" baseline="0" dirty="0" smtClean="0"/>
              <a:t>Counseling the employee on the need to change their behavior and informing the employee on what behavior needs to change.  </a:t>
            </a:r>
          </a:p>
          <a:p>
            <a:pPr marL="171450" indent="-171450">
              <a:buFont typeface="Arial" panose="020B0604020202020204" pitchFamily="34" charset="0"/>
              <a:buChar char="•"/>
            </a:pPr>
            <a:r>
              <a:rPr lang="en-US" baseline="0" dirty="0" smtClean="0"/>
              <a:t>Providing clear examples of what is acceptable behavior.</a:t>
            </a:r>
          </a:p>
          <a:p>
            <a:pPr marL="171450" indent="-171450">
              <a:buFont typeface="Arial" panose="020B0604020202020204" pitchFamily="34" charset="0"/>
              <a:buChar char="•"/>
            </a:pPr>
            <a:r>
              <a:rPr lang="en-US" baseline="0" dirty="0" smtClean="0"/>
              <a:t>Explain to the employee the consequences if the undesirable behavior continues.  </a:t>
            </a:r>
          </a:p>
          <a:p>
            <a:pPr marL="171450" indent="-171450">
              <a:buFont typeface="Arial" panose="020B0604020202020204" pitchFamily="34" charset="0"/>
              <a:buChar char="•"/>
            </a:pPr>
            <a:r>
              <a:rPr lang="en-US" baseline="0" dirty="0" smtClean="0"/>
              <a:t>Document the behavior of the employee, including the details of the event.</a:t>
            </a:r>
          </a:p>
          <a:p>
            <a:pPr marL="171450" indent="-171450">
              <a:buFont typeface="Arial" panose="020B0604020202020204" pitchFamily="34" charset="0"/>
              <a:buChar char="•"/>
            </a:pPr>
            <a:r>
              <a:rPr lang="en-US" baseline="0" dirty="0" smtClean="0"/>
              <a:t>Informing the 2</a:t>
            </a:r>
            <a:r>
              <a:rPr lang="en-US" baseline="30000" dirty="0" smtClean="0"/>
              <a:t>nd</a:t>
            </a:r>
            <a:r>
              <a:rPr lang="en-US" baseline="0" dirty="0" smtClean="0"/>
              <a:t> level Manager if the pattern of behavior continues. </a:t>
            </a:r>
          </a:p>
          <a:p>
            <a:pPr marL="171450" indent="-171450">
              <a:buFont typeface="Arial" panose="020B0604020202020204" pitchFamily="34" charset="0"/>
              <a:buChar char="•"/>
            </a:pPr>
            <a:r>
              <a:rPr lang="en-US" baseline="0" dirty="0" smtClean="0"/>
              <a:t>Provide information to the 2</a:t>
            </a:r>
            <a:r>
              <a:rPr lang="en-US" baseline="30000" dirty="0" smtClean="0"/>
              <a:t>nd</a:t>
            </a:r>
            <a:r>
              <a:rPr lang="en-US" baseline="0" dirty="0" smtClean="0"/>
              <a:t> Level Manager, Appointing Authority, Labor Relations in timely manner. </a:t>
            </a:r>
          </a:p>
          <a:p>
            <a:pPr marL="171450" indent="-171450">
              <a:buFont typeface="Arial" panose="020B0604020202020204" pitchFamily="34" charset="0"/>
              <a:buChar char="•"/>
            </a:pPr>
            <a:endParaRPr lang="en-US" dirty="0" smtClean="0"/>
          </a:p>
          <a:p>
            <a:r>
              <a:rPr lang="en-US" b="1" dirty="0" smtClean="0"/>
              <a:t>2</a:t>
            </a:r>
            <a:r>
              <a:rPr lang="en-US" b="1" baseline="30000" dirty="0" smtClean="0"/>
              <a:t>nd</a:t>
            </a:r>
            <a:r>
              <a:rPr lang="en-US" b="1" dirty="0" smtClean="0"/>
              <a:t> Level Manager (RTC OPS)</a:t>
            </a:r>
          </a:p>
          <a:p>
            <a:pPr marL="171450" indent="-171450">
              <a:buFont typeface="Arial" panose="020B0604020202020204" pitchFamily="34" charset="0"/>
              <a:buChar char="•"/>
            </a:pPr>
            <a:r>
              <a:rPr lang="en-US" baseline="0" dirty="0" smtClean="0"/>
              <a:t>Use the information provided by the Supervisor to create the Performance Document Form (PDF) or the PIP</a:t>
            </a:r>
          </a:p>
          <a:p>
            <a:pPr marL="171450" indent="-171450">
              <a:buFont typeface="Arial" panose="020B0604020202020204" pitchFamily="34" charset="0"/>
              <a:buChar char="•"/>
            </a:pPr>
            <a:r>
              <a:rPr lang="en-US" baseline="0" dirty="0" smtClean="0"/>
              <a:t>Attend 6-10 meeting and approve all informal documentation </a:t>
            </a:r>
          </a:p>
          <a:p>
            <a:endParaRPr lang="en-US" baseline="0" dirty="0" smtClean="0"/>
          </a:p>
          <a:p>
            <a:r>
              <a:rPr lang="en-US" b="1" i="1" dirty="0" smtClean="0"/>
              <a:t>Continued on next page</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410470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47869"/>
            <a:ext cx="4653280" cy="8503091"/>
          </a:xfrm>
        </p:spPr>
        <p:txBody>
          <a:bodyPr/>
          <a:lstStyle/>
          <a:p>
            <a:r>
              <a:rPr lang="en-US" b="1" i="1" dirty="0" smtClean="0"/>
              <a:t>Continued from previous page</a:t>
            </a:r>
            <a:endParaRPr lang="en-US" b="1" i="1"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Appointing Authority (RTD or Division Director)</a:t>
            </a:r>
          </a:p>
          <a:p>
            <a:pPr marL="171450" indent="-171450">
              <a:buFont typeface="Arial" panose="020B0604020202020204" pitchFamily="34" charset="0"/>
              <a:buChar char="•"/>
            </a:pPr>
            <a:r>
              <a:rPr lang="en-US" dirty="0" smtClean="0"/>
              <a:t>Working with the second level manager to approve the PDF and</a:t>
            </a:r>
            <a:r>
              <a:rPr lang="en-US" baseline="0" dirty="0" smtClean="0"/>
              <a:t>/or PIP which if not corrected may become the </a:t>
            </a:r>
            <a:endParaRPr lang="en-US" dirty="0" smtClean="0"/>
          </a:p>
          <a:p>
            <a:pPr marL="171450" indent="-171450">
              <a:buFont typeface="Arial" panose="020B0604020202020204" pitchFamily="34" charset="0"/>
              <a:buChar char="•"/>
            </a:pPr>
            <a:r>
              <a:rPr lang="en-US" dirty="0" smtClean="0"/>
              <a:t>Responsible for all actions</a:t>
            </a:r>
            <a:r>
              <a:rPr lang="en-US" baseline="0" dirty="0" smtClean="0"/>
              <a:t> related to the corrective and disciplinary process including ensuring the documentation complies with the due process and procedural requirements, lesser discipline is appropriate for the actions taken by the employee</a:t>
            </a:r>
          </a:p>
          <a:p>
            <a:pPr marL="171450" indent="-171450">
              <a:buFont typeface="Arial" panose="020B0604020202020204" pitchFamily="34" charset="0"/>
              <a:buChar char="•"/>
            </a:pPr>
            <a:r>
              <a:rPr lang="en-US" baseline="0" dirty="0" smtClean="0"/>
              <a:t>The employee has been provided an opportunity to improve prior to disciplinary action is taken</a:t>
            </a:r>
          </a:p>
          <a:p>
            <a:pPr marL="171450" indent="-171450">
              <a:buFont typeface="Arial" panose="020B0604020202020204" pitchFamily="34" charset="0"/>
              <a:buChar char="•"/>
            </a:pPr>
            <a:r>
              <a:rPr lang="en-US" baseline="0" dirty="0" smtClean="0"/>
              <a:t>That all progressive discipline is equitable and consistent in similarly situated employees</a:t>
            </a:r>
          </a:p>
          <a:p>
            <a:pPr marL="171450" indent="-171450">
              <a:buFont typeface="Arial" panose="020B0604020202020204" pitchFamily="34" charset="0"/>
              <a:buChar char="•"/>
            </a:pPr>
            <a:r>
              <a:rPr lang="en-US" baseline="0" dirty="0" smtClean="0"/>
              <a:t>Maintain all documentation for the 6-10 meeting including the review of all documentation submitted by the Supervisor and the 2</a:t>
            </a:r>
            <a:r>
              <a:rPr lang="en-US" baseline="30000" dirty="0" smtClean="0"/>
              <a:t>nd</a:t>
            </a:r>
            <a:r>
              <a:rPr lang="en-US" baseline="0" dirty="0" smtClean="0"/>
              <a:t> Level Manager</a:t>
            </a:r>
          </a:p>
          <a:p>
            <a:pPr marL="171450" indent="-171450">
              <a:buFont typeface="Arial" panose="020B0604020202020204" pitchFamily="34" charset="0"/>
              <a:buChar char="•"/>
            </a:pPr>
            <a:r>
              <a:rPr lang="en-US" baseline="0" dirty="0" smtClean="0"/>
              <a:t>Draft all written notice sent to the employee and maintain all timeframes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Labor Relations</a:t>
            </a:r>
          </a:p>
          <a:p>
            <a:pPr marL="171450" indent="-171450">
              <a:buFont typeface="Arial" panose="020B0604020202020204" pitchFamily="34" charset="0"/>
              <a:buChar char="•"/>
            </a:pPr>
            <a:r>
              <a:rPr lang="en-US" b="0" baseline="0" dirty="0" smtClean="0"/>
              <a:t>Monitor and provide guidance to all roles </a:t>
            </a:r>
          </a:p>
          <a:p>
            <a:pPr marL="171450" indent="-171450">
              <a:buFont typeface="Arial" panose="020B0604020202020204" pitchFamily="34" charset="0"/>
              <a:buChar char="•"/>
            </a:pPr>
            <a:r>
              <a:rPr lang="en-US" b="0" baseline="0" dirty="0" smtClean="0"/>
              <a:t>Ensure that all processes are equitable </a:t>
            </a:r>
          </a:p>
          <a:p>
            <a:pPr marL="171450" indent="-171450">
              <a:buFont typeface="Arial" panose="020B0604020202020204" pitchFamily="34" charset="0"/>
              <a:buChar char="•"/>
            </a:pPr>
            <a:r>
              <a:rPr lang="en-US" b="0" baseline="0" dirty="0" smtClean="0"/>
              <a:t>Interpret policy and procedures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8485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Progressive</a:t>
            </a:r>
            <a:r>
              <a:rPr lang="en-US" baseline="0" dirty="0" smtClean="0"/>
              <a:t> discipline is a process that starts with the communication of expectations to the employee.  When an employee doesn’t perform to the established expectations, counseling occurs to inform the employee of the expectation. If counseling the employee does not work then the disciplinary process moves to the first stage of the formal Disciplinary process, a corrective action.   </a:t>
            </a:r>
            <a:endParaRPr lang="en-US" dirty="0" smtClean="0"/>
          </a:p>
          <a:p>
            <a:endParaRPr lang="en-US" dirty="0" smtClean="0"/>
          </a:p>
          <a:p>
            <a:r>
              <a:rPr lang="en-US" b="1" dirty="0" smtClean="0"/>
              <a:t>Performance</a:t>
            </a:r>
            <a:r>
              <a:rPr lang="en-US" b="1" baseline="0" dirty="0" smtClean="0"/>
              <a:t> Management</a:t>
            </a:r>
          </a:p>
          <a:p>
            <a:r>
              <a:rPr lang="en-US" dirty="0" smtClean="0"/>
              <a:t>The goal of progressive</a:t>
            </a:r>
            <a:r>
              <a:rPr lang="en-US" baseline="0" dirty="0" smtClean="0"/>
              <a:t> discipline is resolve issues at the lowest possible level.  This is why the process starts and ends with performance management where the expectations of performance occur.  In other words this is the process of preventing issues by establishing a baseline of behavior.  This is why during twice yearly planning meeting you review the department goals, Work Unit Plan, and the Employee’s Position Description Questionnaire.  </a:t>
            </a:r>
          </a:p>
          <a:p>
            <a:endParaRPr lang="en-US" baseline="0" dirty="0" smtClean="0"/>
          </a:p>
          <a:p>
            <a:r>
              <a:rPr lang="en-US" b="1" baseline="0" dirty="0" smtClean="0"/>
              <a:t>Counseling </a:t>
            </a:r>
          </a:p>
          <a:p>
            <a:pPr marL="0" indent="0">
              <a:buFont typeface="Arial" panose="020B0604020202020204" pitchFamily="34" charset="0"/>
              <a:buNone/>
            </a:pPr>
            <a:r>
              <a:rPr lang="en-US" dirty="0" smtClean="0"/>
              <a:t>The goal</a:t>
            </a:r>
            <a:r>
              <a:rPr lang="en-US" baseline="0" dirty="0" smtClean="0"/>
              <a:t> of counseling is to create awareness of the need to change.  When counseling an employee it is important to monitor and document the behavior of the employee so you are able to provide specific examples of the behavior of the action you want the employee to change.  This is also the opportunity to discuss with the employee if there is a source for the behavior that is outside of the control of the employee and connect them with internal CDOT resources, such as FML (Family Medical Leave), EAP (Employee Assistance Program) or other program instead of a disciplinary process for an event.  </a:t>
            </a:r>
          </a:p>
          <a:p>
            <a:pPr marL="0" indent="0">
              <a:buFont typeface="Arial" panose="020B0604020202020204" pitchFamily="34" charset="0"/>
              <a:buNone/>
            </a:pPr>
            <a:endParaRPr lang="en-US" dirty="0"/>
          </a:p>
          <a:p>
            <a:pPr marL="0" indent="0">
              <a:buFont typeface="Arial" panose="020B0604020202020204" pitchFamily="34" charset="0"/>
              <a:buNone/>
            </a:pPr>
            <a:r>
              <a:rPr lang="en-US" b="1" i="1" baseline="0" dirty="0" smtClean="0"/>
              <a:t>Continued</a:t>
            </a:r>
            <a:r>
              <a:rPr lang="en-US" b="1" i="1" dirty="0" smtClean="0"/>
              <a:t> on next page</a:t>
            </a:r>
            <a:endParaRPr lang="en-US" b="1" i="1"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402606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57200"/>
            <a:ext cx="4653280" cy="8493760"/>
          </a:xfrm>
        </p:spPr>
        <p:txBody>
          <a:bodyPr/>
          <a:lstStyle/>
          <a:p>
            <a:r>
              <a:rPr lang="en-US" b="1" i="1" dirty="0" smtClean="0"/>
              <a:t>Continued from previous page</a:t>
            </a:r>
          </a:p>
          <a:p>
            <a:endParaRPr lang="en-US" dirty="0" smtClean="0"/>
          </a:p>
          <a:p>
            <a:r>
              <a:rPr lang="en-US" baseline="0" dirty="0" smtClean="0"/>
              <a:t>In addition to counseling, the behavior may also be documented the Performance Documentation Form (PDF) or the Performance Improvement Plan (PIP) in addition to the notes the supervisor has been taking. </a:t>
            </a:r>
          </a:p>
          <a:p>
            <a:endParaRPr lang="en-US" baseline="0" dirty="0" smtClean="0"/>
          </a:p>
          <a:p>
            <a:r>
              <a:rPr lang="en-US" b="1" baseline="0" dirty="0" smtClean="0"/>
              <a:t>Corrective Action</a:t>
            </a:r>
          </a:p>
          <a:p>
            <a:r>
              <a:rPr lang="en-US" dirty="0" smtClean="0"/>
              <a:t>This</a:t>
            </a:r>
            <a:r>
              <a:rPr lang="en-US" baseline="0" dirty="0" smtClean="0"/>
              <a:t> is the first formal stage of the progressive disciplinary process and does not impact the pay of an employee.  It occurs after the counseling with the employee has failed.  It is intended to correct and improve the performance and behavior.  During this process, the TMIII provides their documentation to the Appointing Authority for their area and meets with the Appointing Authority meets with the employee to present the reason for the potential discipline and allow the employee a chance to respond.  Part of the process is a written statement than the employee needs to change their behavior by a certain date and outline the consequences for not doing so.  This letter is sent to the employee and becomes part of the personnel file, but may be optionally be removed after a period of compliance.  During this period, it is the responsibility of the TMIII to continue to document the performance of the employee and follow any requirements outlined by the Appointing Authority.</a:t>
            </a:r>
          </a:p>
          <a:p>
            <a:endParaRPr lang="en-US" baseline="0" dirty="0" smtClean="0"/>
          </a:p>
          <a:p>
            <a:r>
              <a:rPr lang="en-US" b="1" baseline="0" dirty="0" smtClean="0"/>
              <a:t>Disciplinary 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final stage of the disciplinary process and include actions that may impact the pay of the employee; prohibition of the promotions and transfers; demotions and dismissal and suspension without pay. During this period, it is the responsibility of the TMIII to continue to document the performance of the employee and follow any requirements outlined by the Appointing Authority.</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03861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In</a:t>
            </a:r>
            <a:r>
              <a:rPr lang="en-US" baseline="0" dirty="0" smtClean="0"/>
              <a:t> some cases, the progressive discipline process should not be followed and the actions of employee need to be communicated to the Appointing Authority or Civil Rights Manager immediately.   This includes incidences of Sexual Harassment or Workplace Violence.  </a:t>
            </a:r>
          </a:p>
          <a:p>
            <a:endParaRPr lang="en-US" baseline="0" dirty="0" smtClean="0"/>
          </a:p>
          <a:p>
            <a:r>
              <a:rPr lang="en-US" b="1" baseline="0" dirty="0" smtClean="0"/>
              <a:t>Sexual Harassment </a:t>
            </a:r>
          </a:p>
          <a:p>
            <a:r>
              <a:rPr lang="en-US" dirty="0" smtClean="0">
                <a:effectLst/>
              </a:rPr>
              <a:t>Sexual harassment is a form of sex discrimination prohibited by Title VII of the 1964 Civil Rights Act. Sexual harassment occurs when an employee’s response to unwanted conduct of a sexual nature affects tangible aspects of that employee’s compensation, benefits, privileges, or working conditions. Sexual harassment also occurs when conduct of a sexual nature interferes with an employee’s work performance or creates a work environment that is hostile or offensive. Sexual harassment may occur between any two people regardless of gender. Sexual harassment may also be found when the sexual conduct of two persons affects a third party. </a:t>
            </a:r>
          </a:p>
          <a:p>
            <a:endParaRPr lang="en-US" dirty="0" smtClean="0">
              <a:effectLst/>
            </a:endParaRPr>
          </a:p>
          <a:p>
            <a:r>
              <a:rPr lang="en-US" b="1" dirty="0" smtClean="0">
                <a:effectLst/>
              </a:rPr>
              <a:t>Workplace Violence</a:t>
            </a:r>
          </a:p>
          <a:p>
            <a:pPr rtl="0"/>
            <a:r>
              <a:rPr lang="en-US" dirty="0" smtClean="0"/>
              <a:t>Work</a:t>
            </a:r>
            <a:r>
              <a:rPr lang="en-US" baseline="0" dirty="0" smtClean="0"/>
              <a:t>place violence is </a:t>
            </a:r>
            <a:r>
              <a:rPr lang="en-US" baseline="0" dirty="0" smtClean="0">
                <a:effectLst/>
              </a:rPr>
              <a:t>c</a:t>
            </a:r>
            <a:r>
              <a:rPr lang="en-US" dirty="0" smtClean="0">
                <a:effectLst/>
              </a:rPr>
              <a:t>onduct in the workplace or on state property involving employees or persons who have an employment-related connection with CDOT that include:</a:t>
            </a:r>
          </a:p>
          <a:p>
            <a:pPr marL="171450" indent="-171450" rtl="0">
              <a:buFont typeface="Arial" panose="020B0604020202020204" pitchFamily="34" charset="0"/>
              <a:buChar char="•"/>
            </a:pPr>
            <a:r>
              <a:rPr lang="en-US" dirty="0" smtClean="0">
                <a:effectLst/>
              </a:rPr>
              <a:t>physical acts against persons or property in the workplace, or against CDOT property</a:t>
            </a:r>
          </a:p>
          <a:p>
            <a:pPr marL="171450" indent="-171450" rtl="0">
              <a:buFont typeface="Arial" panose="020B0604020202020204" pitchFamily="34" charset="0"/>
              <a:buChar char="•"/>
            </a:pPr>
            <a:r>
              <a:rPr lang="en-US" dirty="0" smtClean="0">
                <a:effectLst/>
              </a:rPr>
              <a:t>domestic violence occurring in the workplace or on state property</a:t>
            </a:r>
          </a:p>
          <a:p>
            <a:pPr marL="171450" indent="-171450" rtl="0">
              <a:buFont typeface="Arial" panose="020B0604020202020204" pitchFamily="34" charset="0"/>
              <a:buChar char="•"/>
            </a:pPr>
            <a:r>
              <a:rPr lang="en-US" dirty="0" smtClean="0">
                <a:effectLst/>
              </a:rPr>
              <a:t>veiled conditional or direct verbal or nonverbal threats, profanity or statements that harm and/or create an intimidating work environment</a:t>
            </a:r>
          </a:p>
          <a:p>
            <a:pPr marL="171450" indent="-171450" rtl="0">
              <a:buFont typeface="Arial" panose="020B0604020202020204" pitchFamily="34" charset="0"/>
              <a:buChar char="•"/>
            </a:pPr>
            <a:r>
              <a:rPr lang="en-US" dirty="0" smtClean="0">
                <a:effectLst/>
              </a:rPr>
              <a:t>written threats, profanity, cartoons or notes, or other written conduct that threatens or creates an intimidating work environment</a:t>
            </a:r>
          </a:p>
          <a:p>
            <a:pPr marL="171450" indent="-171450" rtl="0">
              <a:buFont typeface="Arial" panose="020B0604020202020204" pitchFamily="34" charset="0"/>
              <a:buChar char="•"/>
            </a:pPr>
            <a:r>
              <a:rPr lang="en-US" dirty="0" smtClean="0">
                <a:effectLst/>
              </a:rPr>
              <a:t>any other acts that threaten to injure or convey intimidation</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14344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b="0" dirty="0"/>
          </a:p>
          <a:p>
            <a:r>
              <a:rPr lang="en-US" b="0" dirty="0" smtClean="0"/>
              <a:t>This course outlines</a:t>
            </a:r>
            <a:r>
              <a:rPr lang="en-US" b="0" baseline="0" dirty="0" smtClean="0"/>
              <a:t> the progressive discipline process with the goal of working with the employee to identify behavior that is not desirable and replacing it</a:t>
            </a:r>
            <a:r>
              <a:rPr lang="en-US" b="0" dirty="0" smtClean="0"/>
              <a:t> with</a:t>
            </a:r>
            <a:r>
              <a:rPr lang="en-US" b="0" baseline="0" dirty="0" smtClean="0"/>
              <a:t> positive behavior.  The focus of the course is on TMII’s in Maintenance.  This course takes 2 hours to complete.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dirty="0" smtClean="0"/>
          </a:p>
          <a:p>
            <a:pPr>
              <a:defRPr/>
            </a:pPr>
            <a:r>
              <a:rPr lang="en-US" dirty="0" smtClean="0"/>
              <a:t>Introduce yourself </a:t>
            </a:r>
          </a:p>
          <a:p>
            <a:pPr>
              <a:defRPr/>
            </a:pPr>
            <a:endParaRPr lang="en-US" dirty="0" smtClean="0"/>
          </a:p>
          <a:p>
            <a:pPr>
              <a:defRPr/>
            </a:pPr>
            <a:r>
              <a:rPr lang="en-US" dirty="0" smtClean="0"/>
              <a:t>Explain why you are giving the course</a:t>
            </a:r>
          </a:p>
          <a:p>
            <a:pPr>
              <a:defRPr/>
            </a:pPr>
            <a:endParaRPr lang="en-US" dirty="0" smtClean="0"/>
          </a:p>
          <a:p>
            <a:pPr>
              <a:defRPr/>
            </a:pPr>
            <a:r>
              <a:rPr lang="en-US" dirty="0" smtClean="0"/>
              <a:t>Provide a brief overview of the course </a:t>
            </a:r>
          </a:p>
          <a:p>
            <a:pPr>
              <a:defRPr/>
            </a:pPr>
            <a:endParaRPr lang="en-US" dirty="0" smtClean="0"/>
          </a:p>
          <a:p>
            <a:pPr>
              <a:defRPr/>
            </a:pPr>
            <a:r>
              <a:rPr lang="en-US" dirty="0" smtClean="0"/>
              <a:t>Explain the course takes two hours to complete</a:t>
            </a:r>
          </a:p>
          <a:p>
            <a:pPr>
              <a:defRPr/>
            </a:pPr>
            <a:endParaRPr lang="en-US" dirty="0" smtClean="0"/>
          </a:p>
          <a:p>
            <a:pPr>
              <a:defRPr/>
            </a:pPr>
            <a:endParaRPr lang="en-US" dirty="0"/>
          </a:p>
          <a:p>
            <a:pPr>
              <a:defRPr/>
            </a:pPr>
            <a:r>
              <a:rPr lang="en-US" b="1" i="1" dirty="0" smtClean="0"/>
              <a:t>Pass out the booklets to the participants and explain:</a:t>
            </a:r>
          </a:p>
          <a:p>
            <a:pPr>
              <a:defRPr/>
            </a:pPr>
            <a:endParaRPr lang="en-US" b="1" i="1" dirty="0"/>
          </a:p>
          <a:p>
            <a:pPr marL="171450" indent="-171450">
              <a:buFont typeface="Arial" panose="020B0604020202020204" pitchFamily="34" charset="0"/>
              <a:buChar char="•"/>
              <a:defRPr/>
            </a:pPr>
            <a:r>
              <a:rPr lang="en-US" dirty="0" smtClean="0"/>
              <a:t>Book are yours to keep</a:t>
            </a:r>
          </a:p>
          <a:p>
            <a:pPr marL="171450" indent="-171450">
              <a:buFont typeface="Arial" panose="020B0604020202020204" pitchFamily="34" charset="0"/>
              <a:buChar char="•"/>
              <a:defRPr/>
            </a:pPr>
            <a:r>
              <a:rPr lang="en-US" dirty="0" smtClean="0"/>
              <a:t>Books contain notes about the content </a:t>
            </a:r>
          </a:p>
          <a:p>
            <a:pPr marL="171450" indent="-171450">
              <a:buFont typeface="Arial" panose="020B0604020202020204" pitchFamily="34" charset="0"/>
              <a:buChar char="•"/>
              <a:defRPr/>
            </a:pPr>
            <a:r>
              <a:rPr lang="en-US" dirty="0" smtClean="0"/>
              <a:t>Note can be added in the training note section</a:t>
            </a:r>
          </a:p>
          <a:p>
            <a:pPr marL="171450" indent="-171450">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a:t>
            </a:r>
          </a:p>
          <a:p>
            <a:endParaRPr lang="en-US" dirty="0" smtClean="0"/>
          </a:p>
          <a:p>
            <a:r>
              <a:rPr lang="en-US" dirty="0" smtClean="0"/>
              <a:t>Performance</a:t>
            </a:r>
            <a:r>
              <a:rPr lang="en-US" baseline="0" dirty="0" smtClean="0"/>
              <a:t> Management and Progressive Discipline have some similarities.  The first is that the both focus on the development of the employee.  </a:t>
            </a:r>
          </a:p>
          <a:p>
            <a:endParaRPr lang="en-US" baseline="0" dirty="0" smtClean="0"/>
          </a:p>
          <a:p>
            <a:r>
              <a:rPr lang="en-US" b="1" baseline="0" dirty="0" smtClean="0"/>
              <a:t>Performance</a:t>
            </a:r>
          </a:p>
          <a:p>
            <a:r>
              <a:rPr lang="en-US" baseline="0" dirty="0" smtClean="0"/>
              <a:t>With Performance Management the development is outlined over a period of time and the employee is evaluated based on their performance.  With Progressive Discipline the development is described after an event, or series of events, that require the employee to change their behavior or develop a new set of skills.  </a:t>
            </a:r>
          </a:p>
          <a:p>
            <a:endParaRPr lang="en-US" baseline="0" dirty="0" smtClean="0"/>
          </a:p>
          <a:p>
            <a:r>
              <a:rPr lang="en-US" b="1" baseline="0" dirty="0" smtClean="0"/>
              <a:t>Communication</a:t>
            </a:r>
          </a:p>
          <a:p>
            <a:r>
              <a:rPr lang="en-US" b="0" baseline="0" dirty="0" smtClean="0"/>
              <a:t>With both you need to communicate to the employee what your expectations are and the desired outcomes for the new behavior.  With both, a clearly defined objective needs to be stated so that the progress of the employee can be measured and tied to the desired outcome can be communicated to the employee.  </a:t>
            </a:r>
          </a:p>
          <a:p>
            <a:endParaRPr lang="en-US" b="0" baseline="0" dirty="0" smtClean="0"/>
          </a:p>
          <a:p>
            <a:r>
              <a:rPr lang="en-US" b="1" baseline="0" dirty="0" smtClean="0"/>
              <a:t>Specific to the Employee</a:t>
            </a:r>
          </a:p>
          <a:p>
            <a:r>
              <a:rPr lang="en-US" b="0" dirty="0" smtClean="0"/>
              <a:t>Performance</a:t>
            </a:r>
            <a:r>
              <a:rPr lang="en-US" b="0" baseline="0" dirty="0" smtClean="0"/>
              <a:t> Management and Progressive discipline require specific changes or actions you want the employee to make to develop.  </a:t>
            </a:r>
            <a:endParaRPr lang="en-US" b="0" dirty="0" smtClean="0"/>
          </a:p>
          <a:p>
            <a:endParaRPr lang="en-US" b="1" dirty="0" smtClean="0"/>
          </a:p>
          <a:p>
            <a:r>
              <a:rPr lang="en-US" b="1" dirty="0" smtClean="0"/>
              <a:t>Evaluated</a:t>
            </a:r>
          </a:p>
          <a:p>
            <a:r>
              <a:rPr lang="en-US" b="0" dirty="0" smtClean="0"/>
              <a:t>Evaluation</a:t>
            </a:r>
            <a:r>
              <a:rPr lang="en-US" b="0" baseline="0" dirty="0" smtClean="0"/>
              <a:t> of the desired outcomes is required for both Progressive Discipline and the Performance Management.  While this is not commonly though about in relation to progressive discipline, your employee needs to be able to evaluate their own progress in order to be successful.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91602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meeting with an employee about progressive discipline is critical to provide the employee with the knowledge they need to change.  This needs to happen for each instance where you are counseling the employee.  They are:</a:t>
            </a:r>
          </a:p>
          <a:p>
            <a:endParaRPr lang="en-US" baseline="0" dirty="0" smtClean="0"/>
          </a:p>
          <a:p>
            <a:r>
              <a:rPr lang="en-US" b="1" baseline="0" dirty="0" smtClean="0"/>
              <a:t>Informed:</a:t>
            </a:r>
          </a:p>
          <a:p>
            <a:r>
              <a:rPr lang="en-US" baseline="0" dirty="0" smtClean="0"/>
              <a:t>The employee needs to be made aware of the type of change they need to make to more from undesirable behavior to acceptable.  For example, “Over the last six weeks, you have been absent twice on Monday and once on a Friday.  This pattern of absences could be construed as an abuse of sick leave”.</a:t>
            </a:r>
          </a:p>
          <a:p>
            <a:endParaRPr lang="en-US" baseline="0" dirty="0" smtClean="0"/>
          </a:p>
          <a:p>
            <a:r>
              <a:rPr lang="en-US" b="1" baseline="0" dirty="0" smtClean="0"/>
              <a:t>Explain Acceptable:</a:t>
            </a:r>
          </a:p>
          <a:p>
            <a:r>
              <a:rPr lang="en-US" dirty="0" smtClean="0"/>
              <a:t>The</a:t>
            </a:r>
            <a:r>
              <a:rPr lang="en-US" baseline="0" dirty="0" smtClean="0"/>
              <a:t> next step is to explain what type of actions are acceptable.  Carrying on with the example above you would need to explain that this is not acceptable and them provide them with the baseline of what is acceptable.  In this case, “It is very important that you be at work on a regular basis and sick leave is only to be used for health reasons. </a:t>
            </a:r>
          </a:p>
          <a:p>
            <a:endParaRPr lang="en-US" baseline="0" dirty="0" smtClean="0"/>
          </a:p>
          <a:p>
            <a:r>
              <a:rPr lang="en-US" b="1" baseline="0" dirty="0" smtClean="0"/>
              <a:t>Explain Consequences</a:t>
            </a:r>
          </a:p>
          <a:p>
            <a:r>
              <a:rPr lang="en-US" baseline="0" dirty="0" smtClean="0"/>
              <a:t>The last action you need to take is to explain the consequences if the undesirable behavior does not change.  During this step be sure to explain that this is not a threat, but a direct result of the actions of the employee’s behavior.  For example, “If this pattern of behavior continues, We will need to ask for a doctors note for all absences.  Based on the pattern of your absences and what is required by CDOT policy.</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001800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a:p>
            <a:r>
              <a:rPr lang="en-US" dirty="0" smtClean="0"/>
              <a:t>The </a:t>
            </a:r>
            <a:r>
              <a:rPr lang="en-US" dirty="0"/>
              <a:t>goal of questions is to reinforce learning.  Use the questions to reinforce learning.  </a:t>
            </a:r>
          </a:p>
          <a:p>
            <a:endParaRPr lang="en-US" dirty="0"/>
          </a:p>
          <a:p>
            <a:r>
              <a:rPr lang="en-US" b="1" u="sng" dirty="0"/>
              <a:t>Ask:</a:t>
            </a:r>
          </a:p>
          <a:p>
            <a:endParaRPr lang="en-US" dirty="0"/>
          </a:p>
          <a:p>
            <a:pPr marL="171450" indent="-171450">
              <a:buFont typeface="Arial" panose="020B0604020202020204" pitchFamily="34" charset="0"/>
              <a:buChar char="•"/>
            </a:pPr>
            <a:r>
              <a:rPr lang="en-US" dirty="0"/>
              <a:t>Each of the questions.  The answer will display when you advance the slide</a:t>
            </a:r>
          </a:p>
          <a:p>
            <a:pPr marL="171450" indent="-171450">
              <a:buFont typeface="Arial" panose="020B0604020202020204" pitchFamily="34" charset="0"/>
              <a:buChar char="•"/>
            </a:pPr>
            <a:endParaRPr lang="en-US" dirty="0"/>
          </a:p>
          <a:p>
            <a:r>
              <a:rPr lang="en-US" b="1" u="sng" dirty="0"/>
              <a:t>Explain:</a:t>
            </a:r>
          </a:p>
          <a:p>
            <a:endParaRPr lang="en-US" dirty="0"/>
          </a:p>
          <a:p>
            <a:pPr marL="171450" indent="-171450">
              <a:buFont typeface="Arial" panose="020B0604020202020204" pitchFamily="34" charset="0"/>
              <a:buChar char="•"/>
            </a:pPr>
            <a:r>
              <a:rPr lang="en-US" dirty="0"/>
              <a:t>Connect each of the questions with the content of the course</a:t>
            </a:r>
          </a:p>
          <a:p>
            <a:pPr marL="171450" indent="-171450">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71450" indent="-171450">
              <a:buFont typeface="Arial" panose="020B0604020202020204" pitchFamily="34" charset="0"/>
              <a:buChar char="•"/>
            </a:pPr>
            <a:r>
              <a:rPr lang="en-US" dirty="0"/>
              <a:t>If you are pressed for time you can go through this faster to make up time</a:t>
            </a:r>
          </a:p>
          <a:p>
            <a:pPr marL="171450" indent="-171450">
              <a:buFont typeface="Arial" panose="020B0604020202020204" pitchFamily="34" charset="0"/>
              <a:buChar char="•"/>
            </a:pPr>
            <a:r>
              <a:rPr lang="en-US" dirty="0"/>
              <a:t>If the answer is not correct do not use “No” instead use “That’s not quite right” instead.  This is a gentle correction and does not shut the learner down.</a:t>
            </a:r>
            <a:endParaRPr lang="en-US" dirty="0"/>
          </a:p>
        </p:txBody>
      </p:sp>
    </p:spTree>
    <p:extLst>
      <p:ext uri="{BB962C8B-B14F-4D97-AF65-F5344CB8AC3E}">
        <p14:creationId xmlns:p14="http://schemas.microsoft.com/office/powerpoint/2010/main" val="4280680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
        <p:nvSpPr>
          <p:cNvPr id="5" name="Rectangle 4"/>
          <p:cNvSpPr/>
          <p:nvPr/>
        </p:nvSpPr>
        <p:spPr>
          <a:xfrm>
            <a:off x="4775200" y="330200"/>
            <a:ext cx="2133600" cy="873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50995530"/>
              </p:ext>
            </p:extLst>
          </p:nvPr>
        </p:nvGraphicFramePr>
        <p:xfrm>
          <a:off x="0" y="0"/>
          <a:ext cx="7019925" cy="9294786"/>
        </p:xfrm>
        <a:graphic>
          <a:graphicData uri="http://schemas.openxmlformats.org/presentationml/2006/ole">
            <mc:AlternateContent xmlns:mc="http://schemas.openxmlformats.org/markup-compatibility/2006">
              <mc:Choice xmlns:v="urn:schemas-microsoft-com:vml" Requires="v">
                <p:oleObj spid="_x0000_s24659"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0" y="0"/>
                        <a:ext cx="7019925" cy="9294786"/>
                      </a:xfrm>
                      <a:prstGeom prst="rect">
                        <a:avLst/>
                      </a:prstGeom>
                    </p:spPr>
                  </p:pic>
                </p:oleObj>
              </mc:Fallback>
            </mc:AlternateContent>
          </a:graphicData>
        </a:graphic>
      </p:graphicFrame>
    </p:spTree>
    <p:extLst>
      <p:ext uri="{BB962C8B-B14F-4D97-AF65-F5344CB8AC3E}">
        <p14:creationId xmlns:p14="http://schemas.microsoft.com/office/powerpoint/2010/main" val="3061305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aseline="0" dirty="0" smtClean="0"/>
              <a:t>Learning Logistics – This section introduces</a:t>
            </a:r>
            <a:r>
              <a:rPr lang="en-US"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1" baseline="0" dirty="0" smtClean="0"/>
              <a:t>Section 2</a:t>
            </a:r>
            <a:r>
              <a:rPr lang="en-US" b="1" dirty="0" smtClean="0"/>
              <a:t> -</a:t>
            </a:r>
            <a:r>
              <a:rPr lang="en-US" b="1" baseline="0" dirty="0" smtClean="0"/>
              <a:t> Explains</a:t>
            </a:r>
            <a:r>
              <a:rPr lang="en-US" b="1" dirty="0" smtClean="0"/>
              <a:t> the role of the TMIII in identifying when poor performance exists, how to talk to the employee and what to do before, during and after the meeting with the employee.</a:t>
            </a:r>
            <a:endParaRPr lang="en-US" b="1"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and disciplinary action process and identifies the requirements each of the roles.</a:t>
            </a:r>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24</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252608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1450" indent="-171450">
              <a:buFont typeface="Arial" panose="020B0604020202020204" pitchFamily="34" charset="0"/>
              <a:buChar char="•"/>
            </a:pPr>
            <a:r>
              <a:rPr lang="en-US" dirty="0"/>
              <a:t>Each of the learning objectives corresponds to a slide, or a series of slides, in this section of the course.</a:t>
            </a:r>
          </a:p>
          <a:p>
            <a:pPr marL="171450" indent="-171450">
              <a:buFont typeface="Arial" panose="020B0604020202020204" pitchFamily="34" charset="0"/>
              <a:buChar char="•"/>
            </a:pPr>
            <a:r>
              <a:rPr lang="en-US" dirty="0"/>
              <a:t>By the end of this section you should be able to perform each of the listed objectives with the support of the training materials.</a:t>
            </a:r>
          </a:p>
          <a:p>
            <a:pPr marL="171450" indent="-171450">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r>
              <a:rPr lang="en-US" dirty="0" smtClean="0"/>
              <a:t>Explain: </a:t>
            </a:r>
          </a:p>
          <a:p>
            <a:pPr marL="229123" indent="-229123">
              <a:defRPr/>
            </a:pPr>
            <a:endParaRPr lang="en-US" dirty="0" smtClean="0"/>
          </a:p>
          <a:p>
            <a:pPr marL="171450" indent="-171450">
              <a:buFont typeface="Arial" panose="020B0604020202020204" pitchFamily="34" charset="0"/>
              <a:buChar char="•"/>
              <a:defRPr/>
            </a:pPr>
            <a:r>
              <a:rPr lang="en-US" dirty="0" smtClean="0"/>
              <a:t>Each objective corresponds to a slide or a series of slides </a:t>
            </a:r>
          </a:p>
          <a:p>
            <a:pPr>
              <a:defRPr/>
            </a:pPr>
            <a:endParaRPr lang="en-US" dirty="0" smtClean="0"/>
          </a:p>
          <a:p>
            <a:pPr marL="171450" indent="-171450">
              <a:buFont typeface="Arial" panose="020B0604020202020204" pitchFamily="34" charset="0"/>
              <a:buChar char="•"/>
              <a:defRPr/>
            </a:pPr>
            <a:r>
              <a:rPr lang="en-US" dirty="0" smtClean="0"/>
              <a:t>Paraphrase each of the bulleted items</a:t>
            </a:r>
            <a:endParaRPr lang="en-US" dirty="0"/>
          </a:p>
        </p:txBody>
      </p:sp>
    </p:spTree>
    <p:extLst>
      <p:ext uri="{BB962C8B-B14F-4D97-AF65-F5344CB8AC3E}">
        <p14:creationId xmlns:p14="http://schemas.microsoft.com/office/powerpoint/2010/main" val="1754710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450" indent="-171450">
              <a:buFont typeface="Arial" panose="020B0604020202020204" pitchFamily="34" charset="0"/>
              <a:buChar char="•"/>
            </a:pPr>
            <a:r>
              <a:rPr lang="en-US" b="0" baseline="0" dirty="0" smtClean="0"/>
              <a:t>Additional terms are located in the Terms and Concepts document located in the reference materials </a:t>
            </a:r>
          </a:p>
          <a:p>
            <a:pPr marL="171450" indent="-171450">
              <a:buFont typeface="Arial" panose="020B0604020202020204" pitchFamily="34" charset="0"/>
              <a:buChar char="•"/>
            </a:pPr>
            <a:r>
              <a:rPr lang="en-US" b="0" baseline="0" dirty="0" smtClean="0"/>
              <a:t>If you do not understand a term, please ask the instructor for additional clarification</a:t>
            </a:r>
          </a:p>
          <a:p>
            <a:pPr marL="171450" indent="-171450">
              <a:buFont typeface="Arial" panose="020B0604020202020204" pitchFamily="34" charset="0"/>
              <a:buChar char="•"/>
            </a:pPr>
            <a:r>
              <a:rPr lang="en-US" b="0" baseline="0" dirty="0" smtClean="0"/>
              <a:t>The Terms and Concepts document contains more terms than are listed in the course and should be reviewed to help you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marL="229123" indent="-229123">
              <a:defRPr/>
            </a:pPr>
            <a:r>
              <a:rPr lang="en-US" dirty="0" smtClean="0"/>
              <a:t>Explain:</a:t>
            </a:r>
          </a:p>
          <a:p>
            <a:pPr marL="229123" indent="-229123">
              <a:defRPr/>
            </a:pPr>
            <a:endParaRPr lang="en-US" dirty="0"/>
          </a:p>
          <a:p>
            <a:pPr>
              <a:defRPr/>
            </a:pPr>
            <a:r>
              <a:rPr lang="en-US" dirty="0" smtClean="0"/>
              <a:t>Provide an explanation of each of the terms</a:t>
            </a:r>
          </a:p>
          <a:p>
            <a:pPr>
              <a:defRPr/>
            </a:pPr>
            <a:endParaRPr lang="en-US" dirty="0"/>
          </a:p>
          <a:p>
            <a:pPr>
              <a:defRPr/>
            </a:pPr>
            <a:r>
              <a:rPr lang="en-US" dirty="0" smtClean="0"/>
              <a:t>Additional terms will be provided at the beginning of each section of the course</a:t>
            </a:r>
          </a:p>
          <a:p>
            <a:pPr>
              <a:defRPr/>
            </a:pPr>
            <a:endParaRPr lang="en-US" dirty="0"/>
          </a:p>
          <a:p>
            <a:pPr>
              <a:defRPr/>
            </a:pPr>
            <a:r>
              <a:rPr lang="en-US" dirty="0" smtClean="0"/>
              <a:t>Try and connect the terms to experiences the participant may have</a:t>
            </a:r>
          </a:p>
          <a:p>
            <a:pPr>
              <a:defRPr/>
            </a:pPr>
            <a:endParaRPr lang="en-US" dirty="0"/>
          </a:p>
          <a:p>
            <a:pPr>
              <a:defRPr/>
            </a:pPr>
            <a:r>
              <a:rPr lang="en-US" dirty="0" smtClean="0"/>
              <a:t>Ask:</a:t>
            </a:r>
          </a:p>
          <a:p>
            <a:pPr>
              <a:defRPr/>
            </a:pPr>
            <a:endParaRPr lang="en-US" dirty="0"/>
          </a:p>
          <a:p>
            <a:pPr>
              <a:defRPr/>
            </a:pPr>
            <a:r>
              <a:rPr lang="en-US" dirty="0" smtClean="0"/>
              <a:t>Before you continue ask if there are any of the terms that are unclear</a:t>
            </a:r>
          </a:p>
        </p:txBody>
      </p:sp>
    </p:spTree>
    <p:extLst>
      <p:ext uri="{BB962C8B-B14F-4D97-AF65-F5344CB8AC3E}">
        <p14:creationId xmlns:p14="http://schemas.microsoft.com/office/powerpoint/2010/main" val="2571590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slide above shows the</a:t>
            </a:r>
            <a:r>
              <a:rPr lang="en-US" baseline="0" dirty="0" smtClean="0"/>
              <a:t> Pe</a:t>
            </a:r>
            <a:r>
              <a:rPr lang="en-US" dirty="0" smtClean="0"/>
              <a:t>rformance</a:t>
            </a:r>
            <a:r>
              <a:rPr lang="en-US" baseline="0" dirty="0" smtClean="0"/>
              <a:t> Counseling process.  This process is used when there is an issue with the employee’s performance that reaches the level that the supervisor needs to meet with the employee to resolve the issue with performance.  It does not include day-to-day coaching of employees in the performance of their duties or the meetings with employees to create and establish their goals.</a:t>
            </a:r>
          </a:p>
          <a:p>
            <a:endParaRPr lang="en-US" baseline="0" dirty="0" smtClean="0"/>
          </a:p>
          <a:p>
            <a:r>
              <a:rPr lang="en-US" b="1" baseline="0" dirty="0" smtClean="0"/>
              <a:t>Prevention</a:t>
            </a:r>
          </a:p>
          <a:p>
            <a:r>
              <a:rPr lang="en-US" baseline="0" dirty="0" smtClean="0"/>
              <a:t>In some cases issues with an employees performance can be prevented by understanding the strengths and weaknesses of the employee and outlining a clear path to improve.  This is typically done through the creation of Performance goals and following them up throughout the performance plan year.  </a:t>
            </a:r>
          </a:p>
          <a:p>
            <a:endParaRPr lang="en-US" baseline="0" dirty="0" smtClean="0"/>
          </a:p>
          <a:p>
            <a:r>
              <a:rPr lang="en-US" b="1" baseline="0" dirty="0" smtClean="0"/>
              <a:t>Identification</a:t>
            </a:r>
          </a:p>
          <a:p>
            <a:r>
              <a:rPr lang="en-US" baseline="0" dirty="0" smtClean="0"/>
              <a:t>Identification of the problem of poor performance can be challenging for the supervisor because they are around the employee and an issue may develop slowly.  This can result the supervisor be acclimatized to the performance issue.  </a:t>
            </a:r>
          </a:p>
          <a:p>
            <a:endParaRPr lang="en-US" baseline="0" dirty="0" smtClean="0"/>
          </a:p>
          <a:p>
            <a:r>
              <a:rPr lang="en-US" b="1" baseline="0" dirty="0" smtClean="0"/>
              <a:t>Preparation</a:t>
            </a:r>
          </a:p>
          <a:p>
            <a:r>
              <a:rPr lang="en-US" baseline="0" dirty="0" smtClean="0"/>
              <a:t>Once a performance problem has been identifying and rises to the point where the supervisor needs to discuss this with the employee, then quick action needs to be taken to resolve the issue.  </a:t>
            </a:r>
          </a:p>
          <a:p>
            <a:endParaRPr lang="en-US" b="0" dirty="0"/>
          </a:p>
          <a:p>
            <a:r>
              <a:rPr lang="en-US" b="1" i="1" dirty="0" smtClean="0"/>
              <a:t>Continued on next page</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70078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57200"/>
            <a:ext cx="4653280" cy="8493760"/>
          </a:xfrm>
        </p:spPr>
        <p:txBody>
          <a:bodyPr/>
          <a:lstStyle/>
          <a:p>
            <a:r>
              <a:rPr lang="en-US" b="1" i="1" dirty="0" smtClean="0"/>
              <a:t>Continued from previous page</a:t>
            </a:r>
          </a:p>
          <a:p>
            <a:endParaRPr lang="en-US" dirty="0" smtClean="0"/>
          </a:p>
          <a:p>
            <a:r>
              <a:rPr lang="en-US" baseline="0" dirty="0" smtClean="0"/>
              <a:t>When preparing for the meeting, make sure it is a close to the date of the event as possible, but not so close that you do not have the time you need to prepare.  When preparing for the meeting make sure it is in a private space, you have documented examples of why the behavior needs to change, outline examples what the desired behavior of the employee should be and provide the employee with any policy documents.</a:t>
            </a:r>
          </a:p>
          <a:p>
            <a:endParaRPr lang="en-US" baseline="0" dirty="0" smtClean="0"/>
          </a:p>
          <a:p>
            <a:r>
              <a:rPr lang="en-US" b="1" baseline="0" dirty="0" smtClean="0"/>
              <a:t>Conducting the Session</a:t>
            </a:r>
          </a:p>
          <a:p>
            <a:r>
              <a:rPr lang="en-US" baseline="0" dirty="0" smtClean="0"/>
              <a:t>During the session, discuss the issue with the employee and keep the topic of the conversation about the type of behavior by using only the examples of the performance issues you have prepared.  Work with the employee to identify a solution and conclude the meeting once you have gained commitment of the need to change.  </a:t>
            </a:r>
          </a:p>
          <a:p>
            <a:endParaRPr lang="en-US" baseline="0" dirty="0" smtClean="0"/>
          </a:p>
          <a:p>
            <a:r>
              <a:rPr lang="en-US" b="1" baseline="0" dirty="0" smtClean="0"/>
              <a:t>Follow-up</a:t>
            </a:r>
          </a:p>
          <a:p>
            <a:r>
              <a:rPr lang="en-US" b="0" baseline="0" dirty="0" smtClean="0"/>
              <a:t>After you conclude the session with the employee, document the results of the meeting and the actions you and the employee need to take to change the performance based on the results of the meeting.  Adding any follow-up meetings to the calendar is also a good idea.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532289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There are</a:t>
            </a:r>
            <a:r>
              <a:rPr lang="en-US" baseline="0" dirty="0" smtClean="0"/>
              <a:t> two types of issues that lead to an employee needing to be counseled.  They are Performance and Conduct.  In many cases issues with performance can be prevented through the creation of good performance goals for the employee.  Issues with conduct, need to be addressed with the employee directly and may be for a single instance or a ongoing pattern of behavior.  Counseling is the best approach to make a positive change to an employees behavior as this is usually a one time event.</a:t>
            </a:r>
          </a:p>
          <a:p>
            <a:endParaRPr lang="en-US" baseline="0" dirty="0" smtClean="0"/>
          </a:p>
          <a:p>
            <a:r>
              <a:rPr lang="en-US" b="1" baseline="0" dirty="0" smtClean="0"/>
              <a:t>Performance Issues (Performance Goals)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purpose of Performance Management is for the employee to gain new knowledge skills and abilities and for the supervisor to work with the employee to develop the skills.  This is the purpose of the Performance Management system.  When you develop the goals for you employees keep this in mind.  The creation of goals is the best way to create awareness of the need for improvement and to guide the employee on the improvement throughout the year.  If the employee is unmotivated then Performance Management can help you motivate establish goals for the employee that challenge them by sharing their skills with others or by developing new skills.  In both cases, you are creating awareness without the performance issue rising to the level of counseling because the support for the employee is built into the Performance Management process.</a:t>
            </a:r>
            <a:endParaRPr lang="en-US" dirty="0" smtClean="0"/>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61448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686300" y="279400"/>
            <a:ext cx="2209800" cy="878332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947870068"/>
              </p:ext>
            </p:extLst>
          </p:nvPr>
        </p:nvGraphicFramePr>
        <p:xfrm>
          <a:off x="386079" y="456485"/>
          <a:ext cx="6256021" cy="4230171"/>
        </p:xfrm>
        <a:graphic>
          <a:graphicData uri="http://schemas.openxmlformats.org/drawingml/2006/table">
            <a:tbl>
              <a:tblPr firstRow="1" bandRow="1">
                <a:tableStyleId>{5940675A-B579-460E-94D1-54222C63F5DA}</a:tableStyleId>
              </a:tblPr>
              <a:tblGrid>
                <a:gridCol w="1054513"/>
                <a:gridCol w="4414519"/>
                <a:gridCol w="786989"/>
              </a:tblGrid>
              <a:tr h="470019">
                <a:tc>
                  <a:txBody>
                    <a:bodyPr/>
                    <a:lstStyle/>
                    <a:p>
                      <a:r>
                        <a:rPr lang="en-US" sz="1100" dirty="0" smtClean="0"/>
                        <a:t>Section</a:t>
                      </a:r>
                      <a:endParaRPr lang="en-US" sz="1100" dirty="0"/>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Title</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Page</a:t>
                      </a:r>
                      <a:endParaRPr lang="en-US" sz="1100"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1</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to Progressive Discipline</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10</a:t>
                      </a: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2</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Counseling Employees</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3</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Corrective and Disciplinary Actions</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4</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5</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Glossary</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6</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7</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31825" y="4819650"/>
          <a:ext cx="4702175" cy="3108325"/>
        </p:xfrm>
        <a:graphic>
          <a:graphicData uri="http://schemas.openxmlformats.org/presentationml/2006/ole">
            <mc:AlternateContent xmlns:mc="http://schemas.openxmlformats.org/markup-compatibility/2006">
              <mc:Choice xmlns:v="urn:schemas-microsoft-com:vml" Requires="v">
                <p:oleObj spid="_x0000_s23663" name="Document" r:id="rId4" imgW="4702262" imgH="3108555" progId="Word.Document.12">
                  <p:embed/>
                </p:oleObj>
              </mc:Choice>
              <mc:Fallback>
                <p:oleObj name="Document" r:id="rId4" imgW="4702262" imgH="3108555" progId="Word.Document.12">
                  <p:embed/>
                  <p:pic>
                    <p:nvPicPr>
                      <p:cNvPr id="0" name=""/>
                      <p:cNvPicPr/>
                      <p:nvPr/>
                    </p:nvPicPr>
                    <p:blipFill>
                      <a:blip r:embed="rId5"/>
                      <a:stretch>
                        <a:fillRect/>
                      </a:stretch>
                    </p:blipFill>
                    <p:spPr>
                      <a:xfrm>
                        <a:off x="631825" y="4819650"/>
                        <a:ext cx="4702175" cy="3108325"/>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66531"/>
            <a:ext cx="4653280" cy="8484429"/>
          </a:xfrm>
        </p:spPr>
        <p:txBody>
          <a:bodyPr/>
          <a:lstStyle/>
          <a:p>
            <a:r>
              <a:rPr lang="en-US" b="1" i="1" dirty="0" smtClean="0"/>
              <a:t>Continued from previous page</a:t>
            </a:r>
          </a:p>
          <a:p>
            <a:endParaRPr lang="en-US" dirty="0" smtClean="0"/>
          </a:p>
          <a:p>
            <a:r>
              <a:rPr lang="en-US" b="1" dirty="0" smtClean="0"/>
              <a:t>Conduct Issues</a:t>
            </a:r>
            <a:r>
              <a:rPr lang="en-US" b="1" baseline="0" dirty="0" smtClean="0"/>
              <a:t> (Counseling)</a:t>
            </a:r>
          </a:p>
          <a:p>
            <a:r>
              <a:rPr lang="en-US" dirty="0" smtClean="0"/>
              <a:t>Conduct</a:t>
            </a:r>
            <a:r>
              <a:rPr lang="en-US" baseline="0" dirty="0" smtClean="0"/>
              <a:t> issues occurs when the employee acts inappropriately or unprofessionally.  In most cases this is a one time event, such as not wearing safety equipment or revolve around a single issue, such as being late to work regularly.  The use of counseling in both of the previous examples creates awareness of the performance issue with the employee.  This is especially true when you apply the elements of effective counseling by informing them the behavior is not acceptable, explain what is acceptable behavior for the event and then providing details of the consequences.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469332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a:t>
            </a:r>
            <a:r>
              <a:rPr lang="en-US" baseline="0" dirty="0" smtClean="0"/>
              <a:t> a supervisor one of the most difficult tasks is to identify when an employee is having an issue with performance that needs to be addressed.  There are many reasons for this however the most common is that the problem with performance occur over time and the supervisor is only aware of the issue once an event occurs that impacts the employee or the team.  Ignoring or excusing poor performance results in frustration of other members of the team and may cause other performance issues with other members of the team.  The only way to effectively “deal” with the issue of performance is to effectively acknowledge it is an issue and work with the employee to resolve the performance issue.  The following are the signs of poor performance:</a:t>
            </a:r>
          </a:p>
          <a:p>
            <a:endParaRPr lang="en-US" baseline="0" dirty="0" smtClean="0"/>
          </a:p>
          <a:p>
            <a:pPr marL="342900" indent="-342900">
              <a:buFont typeface="Arial" panose="020B0604020202020204" pitchFamily="34" charset="0"/>
              <a:buChar char="•"/>
            </a:pPr>
            <a:r>
              <a:rPr lang="en-US" sz="1100" dirty="0" smtClean="0"/>
              <a:t>Relying on others too much – Employee</a:t>
            </a:r>
            <a:r>
              <a:rPr lang="en-US" sz="1100" baseline="0" dirty="0" smtClean="0"/>
              <a:t> is consistently asking questions other members of their team or will only perform certain tasks of their job they are comfortable with</a:t>
            </a:r>
            <a:endParaRPr lang="en-US" sz="1100" dirty="0" smtClean="0"/>
          </a:p>
          <a:p>
            <a:pPr marL="342900" indent="-342900">
              <a:buFont typeface="Arial" panose="020B0604020202020204" pitchFamily="34" charset="0"/>
              <a:buChar char="•"/>
            </a:pPr>
            <a:r>
              <a:rPr lang="en-US" sz="1100" dirty="0" smtClean="0"/>
              <a:t>Poor work quality – Employee</a:t>
            </a:r>
            <a:r>
              <a:rPr lang="en-US" sz="1100" baseline="0" dirty="0" smtClean="0"/>
              <a:t> does not possess the required knowledge, skills or abilities of their position resulting in the same errors occurring frequently</a:t>
            </a:r>
            <a:endParaRPr lang="en-US" sz="1100" dirty="0" smtClean="0"/>
          </a:p>
          <a:p>
            <a:pPr marL="342900" indent="-342900">
              <a:buFont typeface="Arial" panose="020B0604020202020204" pitchFamily="34" charset="0"/>
              <a:buChar char="•"/>
            </a:pPr>
            <a:r>
              <a:rPr lang="en-US" sz="1100" dirty="0" smtClean="0"/>
              <a:t>Violating Policy and/or Rules – Employee does</a:t>
            </a:r>
            <a:r>
              <a:rPr lang="en-US" sz="1100" baseline="0" dirty="0" smtClean="0"/>
              <a:t> not understand there is a policy or chooses to ignore the policy because it is “stupid”, “unnecessary” or doesn’t apply to them</a:t>
            </a:r>
            <a:endParaRPr lang="en-US" sz="1100" dirty="0" smtClean="0"/>
          </a:p>
          <a:p>
            <a:pPr marL="342900" indent="-342900">
              <a:buFont typeface="Arial" panose="020B0604020202020204" pitchFamily="34" charset="0"/>
              <a:buChar char="•"/>
            </a:pPr>
            <a:r>
              <a:rPr lang="en-US" sz="1100" dirty="0" smtClean="0"/>
              <a:t>Ignoring CDOT values – Employee violate</a:t>
            </a:r>
            <a:r>
              <a:rPr lang="en-US" sz="1100" baseline="0" dirty="0" smtClean="0"/>
              <a:t>s one of the values of Safety, Integrity, People, Customer Service, Excellence or Respect</a:t>
            </a:r>
            <a:endParaRPr lang="en-US" sz="1100" dirty="0" smtClean="0"/>
          </a:p>
          <a:p>
            <a:pPr marL="342900" indent="-342900">
              <a:buFont typeface="Arial" panose="020B0604020202020204" pitchFamily="34" charset="0"/>
              <a:buChar char="•"/>
            </a:pPr>
            <a:r>
              <a:rPr lang="en-US" sz="1100" dirty="0" smtClean="0"/>
              <a:t>Missing deadlines – Employee is consistent late with their work or asks</a:t>
            </a:r>
            <a:r>
              <a:rPr lang="en-US" sz="1100" baseline="0" dirty="0" smtClean="0"/>
              <a:t> for extension for projects because they are too difficult </a:t>
            </a:r>
            <a:endParaRPr lang="en-US" sz="1100" dirty="0" smtClean="0"/>
          </a:p>
          <a:p>
            <a:endParaRPr lang="en-US" dirty="0" smtClean="0"/>
          </a:p>
          <a:p>
            <a:r>
              <a:rPr lang="en-US" b="1" i="1" dirty="0" smtClean="0"/>
              <a:t>Continued on next page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969225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47869"/>
            <a:ext cx="4653280" cy="8503091"/>
          </a:xfrm>
        </p:spPr>
        <p:txBody>
          <a:bodyPr/>
          <a:lstStyle/>
          <a:p>
            <a:r>
              <a:rPr lang="en-US" b="1" i="1" dirty="0" smtClean="0"/>
              <a:t>Continued from previous page</a:t>
            </a:r>
          </a:p>
          <a:p>
            <a:endParaRPr lang="en-US" dirty="0" smtClean="0"/>
          </a:p>
          <a:p>
            <a:pPr marL="342900" indent="-342900">
              <a:buFont typeface="Arial" panose="020B0604020202020204" pitchFamily="34" charset="0"/>
              <a:buChar char="•"/>
            </a:pPr>
            <a:r>
              <a:rPr lang="en-US" sz="1100" dirty="0" smtClean="0"/>
              <a:t>Missing deadlines – Employee is consistent late with their work or asks</a:t>
            </a:r>
            <a:r>
              <a:rPr lang="en-US" sz="1100" baseline="0" dirty="0" smtClean="0"/>
              <a:t> for extension for projects because they are too difficult </a:t>
            </a:r>
            <a:endParaRPr lang="en-US" sz="1100" dirty="0" smtClean="0"/>
          </a:p>
          <a:p>
            <a:pPr marL="342900" indent="-342900">
              <a:buFont typeface="Arial" panose="020B0604020202020204" pitchFamily="34" charset="0"/>
              <a:buChar char="•"/>
            </a:pPr>
            <a:r>
              <a:rPr lang="en-US" sz="1100" dirty="0" smtClean="0"/>
              <a:t>Not working well with other or affecting the others – Employee has conflicts with other employees;</a:t>
            </a:r>
            <a:r>
              <a:rPr lang="en-US" sz="1100" baseline="0" dirty="0" smtClean="0"/>
              <a:t> other employees find excuses not to work with an employee or the employee will only work with certain of their co-workers</a:t>
            </a:r>
            <a:endParaRPr lang="en-US" sz="1100" dirty="0" smtClean="0"/>
          </a:p>
          <a:p>
            <a:pPr marL="342900" indent="-342900">
              <a:buFont typeface="Arial" panose="020B0604020202020204" pitchFamily="34" charset="0"/>
              <a:buChar char="•"/>
            </a:pPr>
            <a:r>
              <a:rPr lang="en-US" sz="1100" dirty="0" smtClean="0"/>
              <a:t>High absentee rate – The</a:t>
            </a:r>
            <a:r>
              <a:rPr lang="en-US" sz="1100" baseline="0" dirty="0" smtClean="0"/>
              <a:t> employee is absent on dates when projects are due or the number of absences the employee has is impacting their or their co-workers ability to perform their job</a:t>
            </a:r>
          </a:p>
          <a:p>
            <a:pPr marL="342900" indent="-342900">
              <a:buFont typeface="Arial" panose="020B0604020202020204" pitchFamily="34" charset="0"/>
              <a:buChar char="•"/>
            </a:pPr>
            <a:r>
              <a:rPr lang="en-US" sz="1100" dirty="0" smtClean="0"/>
              <a:t>Employee</a:t>
            </a:r>
            <a:r>
              <a:rPr lang="en-US" sz="1100" baseline="0" dirty="0" smtClean="0"/>
              <a:t> is late or leaves early – When employees cut short there work hours this can be a sign that they may not have enough work or are looking to avoid the work they have been assigned</a:t>
            </a:r>
            <a:endParaRPr lang="en-US" sz="11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732862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to</a:t>
            </a:r>
            <a:r>
              <a:rPr lang="en-US" baseline="0" dirty="0" smtClean="0"/>
              <a:t> have a discussion with the employee about performance can be tricky as not all problems rise to point where they need to be addressed directly with the employee.  When reaching this decision consider the following:</a:t>
            </a:r>
          </a:p>
          <a:p>
            <a:endParaRPr lang="en-US" baseline="0" dirty="0" smtClean="0"/>
          </a:p>
          <a:p>
            <a:pPr marL="0" indent="0">
              <a:buFont typeface="Arial" panose="020B0604020202020204" pitchFamily="34" charset="0"/>
              <a:buNone/>
            </a:pPr>
            <a:r>
              <a:rPr lang="en-US" b="1" dirty="0" smtClean="0"/>
              <a:t>Length of employment </a:t>
            </a:r>
            <a:r>
              <a:rPr lang="en-US" dirty="0" smtClean="0"/>
              <a:t>– How</a:t>
            </a:r>
            <a:r>
              <a:rPr lang="en-US" baseline="0" dirty="0" smtClean="0"/>
              <a:t> long has the employee worked at CDOT?  Is the issue based on old information and the employee does not have training on the new process or is the employee new and is not aware of the CDOT way of doing business?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Does the problem impact workflow or productivity </a:t>
            </a:r>
            <a:r>
              <a:rPr lang="en-US" dirty="0" smtClean="0"/>
              <a:t>– if</a:t>
            </a:r>
            <a:r>
              <a:rPr lang="en-US" baseline="0" dirty="0" smtClean="0"/>
              <a:t> the issue with the employee is impacting the workflow or productivity of the team or is it a matter of preference that the work be performed in a certain way?</a:t>
            </a:r>
            <a:endParaRPr lang="en-US" dirty="0" smtClean="0"/>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Are other employees impacted </a:t>
            </a:r>
            <a:r>
              <a:rPr lang="en-US" dirty="0" smtClean="0"/>
              <a:t>– If other employee</a:t>
            </a:r>
            <a:r>
              <a:rPr lang="en-US" baseline="0" dirty="0" smtClean="0"/>
              <a:t>s are impacted is this something that you are able to address with the employee or is it a matter that may impact other but is not something you are able to take action on such as the employee has an accommodation that other do not know about</a:t>
            </a:r>
            <a:endParaRPr lang="en-US" dirty="0" smtClean="0"/>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Repetition and frequency </a:t>
            </a:r>
            <a:r>
              <a:rPr lang="en-US" dirty="0" smtClean="0"/>
              <a:t>– If </a:t>
            </a:r>
            <a:r>
              <a:rPr lang="en-US" baseline="0" dirty="0" smtClean="0"/>
              <a:t>the employee has been not had many issues in the past, but has a single event and brings it to you such as am error on a form, then this is less severe and may not need to be addressed unless it is repeated or increases in frequency.</a:t>
            </a:r>
            <a:endParaRPr lang="en-US" dirty="0" smtClean="0"/>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601681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57200"/>
            <a:ext cx="4653280" cy="8493760"/>
          </a:xfrm>
        </p:spPr>
        <p:txBody>
          <a:bodyPr/>
          <a:lstStyle/>
          <a:p>
            <a:r>
              <a:rPr lang="en-US" b="1" i="1" dirty="0" smtClean="0"/>
              <a:t>Continued from previous page</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Mitigating circumstances </a:t>
            </a:r>
            <a:r>
              <a:rPr lang="en-US" dirty="0" smtClean="0"/>
              <a:t>– Employees</a:t>
            </a:r>
            <a:r>
              <a:rPr lang="en-US" baseline="0" dirty="0" smtClean="0"/>
              <a:t> are people too! Occasionally there are events that may cause an high performing employee to trip up such as the death of a family member.  When this happens, and you are aware of the problem then this should be considered as this may not be a performance issue but a short term personal problem.</a:t>
            </a:r>
            <a:endParaRPr lang="en-US" dirty="0" smtClean="0"/>
          </a:p>
          <a:p>
            <a:endParaRPr lang="en-US" baseline="0" dirty="0" smtClean="0"/>
          </a:p>
          <a:p>
            <a:pPr marL="0" indent="0">
              <a:buFont typeface="Arial" panose="020B0604020202020204" pitchFamily="34" charset="0"/>
              <a:buNone/>
            </a:pPr>
            <a:r>
              <a:rPr lang="en-US" dirty="0" smtClean="0"/>
              <a:t>Taking to account the items</a:t>
            </a:r>
            <a:r>
              <a:rPr lang="en-US" baseline="0" dirty="0" smtClean="0"/>
              <a:t> listed above will help you to reach a decision about whether or not you to the employee in a counseling session or just request that try working in a different way.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999326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Tab 00 - Performance Log</a:t>
            </a:r>
          </a:p>
          <a:p>
            <a:endParaRPr lang="en-US" dirty="0" smtClean="0"/>
          </a:p>
          <a:p>
            <a:r>
              <a:rPr lang="en-US" dirty="0" smtClean="0"/>
              <a:t>The following When</a:t>
            </a:r>
            <a:r>
              <a:rPr lang="en-US" baseline="0" dirty="0" smtClean="0"/>
              <a:t> the performance of the employee reaches the point where you need to discuss it with the employee, the following action will help you to prepare:</a:t>
            </a:r>
          </a:p>
          <a:p>
            <a:endParaRPr lang="en-US" baseline="0" dirty="0" smtClean="0"/>
          </a:p>
          <a:p>
            <a:r>
              <a:rPr lang="en-US" b="1" baseline="0" dirty="0" smtClean="0"/>
              <a:t>Document Examples of the Behavior </a:t>
            </a:r>
            <a:r>
              <a:rPr lang="en-US" baseline="0" dirty="0" smtClean="0"/>
              <a:t>– Using the Performance Log document any examples of the behavior you are going to discuss with the employee be specific as possible.</a:t>
            </a:r>
          </a:p>
          <a:p>
            <a:endParaRPr lang="en-US" baseline="0" dirty="0" smtClean="0"/>
          </a:p>
          <a:p>
            <a:r>
              <a:rPr lang="en-US" b="1" baseline="0" dirty="0" smtClean="0"/>
              <a:t>Research Potential Solutions </a:t>
            </a:r>
            <a:r>
              <a:rPr lang="en-US" baseline="0" dirty="0" smtClean="0"/>
              <a:t>– When you hold the meeting with the employee you will need to provide some potential solutions to the performance issue of the employee.  This allows the employee to understand what the desired outcome you have and focus on the solution</a:t>
            </a:r>
          </a:p>
          <a:p>
            <a:endParaRPr lang="en-US" baseline="0" dirty="0" smtClean="0"/>
          </a:p>
          <a:p>
            <a:r>
              <a:rPr lang="en-US" b="1" baseline="0" dirty="0" smtClean="0"/>
              <a:t>Set the Meeting with the Employee </a:t>
            </a:r>
            <a:r>
              <a:rPr lang="en-US" baseline="0" dirty="0" smtClean="0"/>
              <a:t>– When you set the meeting with the employee be sure to complete the first two tasks.  You want to be prepared just in case the employee comes to you with questions.  </a:t>
            </a:r>
          </a:p>
          <a:p>
            <a:endParaRPr lang="en-US" baseline="0" dirty="0" smtClean="0"/>
          </a:p>
          <a:p>
            <a:r>
              <a:rPr lang="en-US" b="1" baseline="0" dirty="0" smtClean="0"/>
              <a:t>Print out any documentation you want to provide to the employee </a:t>
            </a:r>
            <a:r>
              <a:rPr lang="en-US" baseline="0" dirty="0" smtClean="0"/>
              <a:t>– In some cases you may need to provide the employee with copies of materials such as policies or procedures.  Be sure to document what you provide to the employee as this will be important if the discipline progresses beyond the Coaching meeting.</a:t>
            </a:r>
          </a:p>
          <a:p>
            <a:endParaRPr lang="en-US" baseline="0" dirty="0" smtClean="0"/>
          </a:p>
          <a:p>
            <a:r>
              <a:rPr lang="en-US" b="1" baseline="0" dirty="0" smtClean="0"/>
              <a:t>Practice any difficult Conversations </a:t>
            </a:r>
            <a:r>
              <a:rPr lang="en-US" baseline="0" dirty="0" smtClean="0"/>
              <a:t>– If you are concerned about any of the conversations then prepare what you are going to say and practice with any of the responses you feel you may receive.  This will help you to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077989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00</a:t>
            </a:r>
            <a:r>
              <a:rPr lang="en-US" b="1" baseline="0" dirty="0" smtClean="0"/>
              <a:t> – Performance Log</a:t>
            </a:r>
          </a:p>
          <a:p>
            <a:endParaRPr lang="en-US" baseline="0" dirty="0" smtClean="0"/>
          </a:p>
          <a:p>
            <a:r>
              <a:rPr lang="en-US" baseline="0" dirty="0" smtClean="0"/>
              <a:t>To help you with the process of documenting employee behavior a Performance Log has been created.  This prints out a small book and can be folded to find into the notebook you carry with you.  The Performance log can be used to describe both good and bad performance.  </a:t>
            </a:r>
          </a:p>
          <a:p>
            <a:endParaRPr lang="en-US" baseline="0" dirty="0" smtClean="0"/>
          </a:p>
          <a:p>
            <a:r>
              <a:rPr lang="en-US" baseline="0" dirty="0" smtClean="0"/>
              <a:t>When you complete the book you should be objective and not subjective.  For example, instead of writing that Mark is not “a team player” (subjective) try “I observed Bill being very short with the other members of his team when they ask him questions.  He has a lot of experience to share with them, but when he acts this way towards them they are not able to listen to him and he is not able to share his experience.  I talked to Mark to remind him that the best way to share his experience is by listening to the question and being patient when providing an answer”.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345163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Performance Documentation Form is a tool available to you to document the performance of the employee.  It can be used to document the same behavior as the performance log, but it requires the signature of both the employee and the supervisor.  Remember, progressive discipline is a process, and this is one step in the process to create awareness that behavior needs to change.  If you have talked to the employee, counseled them and the behavior has not changed them the PDF is the next step in progression so you should have notes about the details of the actions you have taken with the employee up to this point.  </a:t>
            </a:r>
          </a:p>
          <a:p>
            <a:endParaRPr lang="en-US" baseline="0" dirty="0" smtClean="0"/>
          </a:p>
          <a:p>
            <a:r>
              <a:rPr lang="en-US" dirty="0" smtClean="0"/>
              <a:t>Just</a:t>
            </a:r>
            <a:r>
              <a:rPr lang="en-US" baseline="0" dirty="0" smtClean="0"/>
              <a:t> like writing in the Performance Log, you need to provide specific details of what occurred and the actions the employee needs to change, what is different is that you need to provide a background of the series of events that is leading to the creation of the PDF.  “I have talked to John twice about the ways he communicates to his peers”.  Try this instead, I have talked to John about the way he talks to his peers.  On the 10</a:t>
            </a:r>
            <a:r>
              <a:rPr lang="en-US" baseline="30000" dirty="0" smtClean="0"/>
              <a:t>th</a:t>
            </a:r>
            <a:r>
              <a:rPr lang="en-US" baseline="0" dirty="0" smtClean="0"/>
              <a:t> of October John was talking to Mark about the raking asphalt.  He raised his voice and used several terms that are not appropriate to the workplace”  I have observed this type of behavior three other times in the past.  The first time I talked to john was on July 10</a:t>
            </a:r>
            <a:r>
              <a:rPr lang="en-US" baseline="30000" dirty="0" smtClean="0"/>
              <a:t>th</a:t>
            </a:r>
            <a:r>
              <a:rPr lang="en-US" baseline="0" dirty="0" smtClean="0"/>
              <a:t> and we discussed the best way to communicate.  The second time was on the 15</a:t>
            </a:r>
            <a:r>
              <a:rPr lang="en-US" baseline="30000" dirty="0" smtClean="0"/>
              <a:t>th</a:t>
            </a:r>
            <a:r>
              <a:rPr lang="en-US" baseline="0" dirty="0" smtClean="0"/>
              <a:t> of August.  In addition to counseling him about how to talk to other I asked him to enroll in an effective communication course.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111237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and the copy of the Performance Log provided to you by the instructor, document Ralph’s behavior.    </a:t>
            </a:r>
          </a:p>
          <a:p>
            <a:endParaRPr lang="en-US" dirty="0"/>
          </a:p>
          <a:p>
            <a:r>
              <a:rPr lang="en-US" dirty="0" smtClean="0"/>
              <a:t>Would you document this differently if you were entering the information the Performance Documentation Form?</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488281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you meet with the employee to discuss their behavior, it is important to come prepared with some solutions.  Possible solutions include:</a:t>
            </a:r>
          </a:p>
          <a:p>
            <a:endParaRPr lang="en-US" baseline="0" dirty="0" smtClean="0"/>
          </a:p>
          <a:p>
            <a:pPr marL="171450" indent="-171450">
              <a:buFont typeface="Arial" panose="020B0604020202020204" pitchFamily="34" charset="0"/>
              <a:buChar char="•"/>
            </a:pPr>
            <a:r>
              <a:rPr lang="en-US" b="1" baseline="0" dirty="0" smtClean="0"/>
              <a:t>Counseling</a:t>
            </a:r>
            <a:r>
              <a:rPr lang="en-US" baseline="0" dirty="0" smtClean="0"/>
              <a:t> – In many cases talking to the employee to can be enough to create the awareness about the performance issue that allows them to make a change.  </a:t>
            </a:r>
          </a:p>
          <a:p>
            <a:pPr marL="171450" indent="-171450">
              <a:buFont typeface="Arial" panose="020B0604020202020204" pitchFamily="34" charset="0"/>
              <a:buChar char="•"/>
            </a:pPr>
            <a:r>
              <a:rPr lang="en-US" b="1" baseline="0" dirty="0" smtClean="0"/>
              <a:t>Training</a:t>
            </a:r>
            <a:r>
              <a:rPr lang="en-US" baseline="0" dirty="0" smtClean="0"/>
              <a:t> – Training works when the employee does not have the required skills to perform their job.  Another effective solution ca be to partner the employee with one that is more experienced.</a:t>
            </a:r>
          </a:p>
          <a:p>
            <a:pPr marL="171450" indent="-171450">
              <a:buFont typeface="Arial" panose="020B0604020202020204" pitchFamily="34" charset="0"/>
              <a:buChar char="•"/>
            </a:pPr>
            <a:r>
              <a:rPr lang="en-US" b="1" baseline="0" dirty="0" smtClean="0"/>
              <a:t>Verbal warning </a:t>
            </a:r>
            <a:r>
              <a:rPr lang="en-US" baseline="0" dirty="0" smtClean="0"/>
              <a:t>– if the initial counseling session is not enough issuing the employee a verbal warning as a second step increases the severity of the discussion.  When issuing a verbal warning be sure to document why in the performance log</a:t>
            </a:r>
          </a:p>
          <a:p>
            <a:pPr marL="171450" indent="-171450">
              <a:buFont typeface="Arial" panose="020B0604020202020204" pitchFamily="34" charset="0"/>
              <a:buChar char="•"/>
            </a:pPr>
            <a:r>
              <a:rPr lang="en-US" b="1" baseline="0" dirty="0" smtClean="0"/>
              <a:t>Explaining Processes, Policy or Procedures </a:t>
            </a:r>
            <a:r>
              <a:rPr lang="en-US" baseline="0" dirty="0" smtClean="0"/>
              <a:t>– Overtime even the best employee may become unaware of changes to new policy, processes or procedures.  When discussing these with the employee be sure to provide them with a copy and document in the performance log that you have done so.</a:t>
            </a:r>
          </a:p>
          <a:p>
            <a:pPr marL="171450" indent="-171450">
              <a:buFont typeface="Arial" panose="020B0604020202020204" pitchFamily="34" charset="0"/>
              <a:buChar char="•"/>
            </a:pPr>
            <a:r>
              <a:rPr lang="en-US" b="1" baseline="0" dirty="0" smtClean="0"/>
              <a:t>Agreed upon steps </a:t>
            </a:r>
            <a:r>
              <a:rPr lang="en-US" baseline="0" dirty="0" smtClean="0"/>
              <a:t>– This may not be as obvious, but as part of the counseling session you and the employee may come up with a solution that is a combination of some of the above, or a new solution.  If this occurs, be sure to document the results of the conversation so there is a shared understanding between you and the employee on the course of action you are taking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13579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and disciplinary action process and identifies the requirements each of the roles.</a:t>
            </a:r>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i="1" dirty="0" smtClean="0"/>
          </a:p>
          <a:p>
            <a:pPr>
              <a:defRPr/>
            </a:pPr>
            <a:r>
              <a:rPr lang="en-US" i="1" dirty="0" smtClean="0"/>
              <a:t>Give a brief overview of the sections of the course</a:t>
            </a:r>
          </a:p>
          <a:p>
            <a:pPr marL="229123" indent="-229123">
              <a:buFont typeface="Arial" panose="020B0604020202020204" pitchFamily="34" charset="0"/>
              <a:buChar char="•"/>
              <a:defRPr/>
            </a:pPr>
            <a:r>
              <a:rPr lang="en-US" b="1" dirty="0" smtClean="0"/>
              <a:t>Learning logistics </a:t>
            </a:r>
            <a:r>
              <a:rPr lang="en-US" dirty="0" smtClean="0"/>
              <a:t>provides an overview of what you will learn</a:t>
            </a:r>
          </a:p>
          <a:p>
            <a:pPr marL="229123" indent="-229123">
              <a:buFont typeface="Arial" panose="020B0604020202020204" pitchFamily="34" charset="0"/>
              <a:buChar char="•"/>
              <a:defRPr/>
            </a:pPr>
            <a:r>
              <a:rPr lang="en-US" b="1" dirty="0" smtClean="0"/>
              <a:t>Section 1 </a:t>
            </a:r>
            <a:r>
              <a:rPr lang="en-US" dirty="0" smtClean="0"/>
              <a:t>introduces what progressive discipline is</a:t>
            </a:r>
          </a:p>
          <a:p>
            <a:pPr marL="229123" indent="-229123">
              <a:buFont typeface="Arial" panose="020B0604020202020204" pitchFamily="34" charset="0"/>
              <a:buChar char="•"/>
              <a:defRPr/>
            </a:pPr>
            <a:r>
              <a:rPr lang="en-US" b="1" dirty="0" smtClean="0"/>
              <a:t>Section 2 </a:t>
            </a:r>
            <a:r>
              <a:rPr lang="en-US" dirty="0" smtClean="0"/>
              <a:t>how to talk to employees about performance issues</a:t>
            </a:r>
          </a:p>
          <a:p>
            <a:pPr marL="229123" indent="-229123">
              <a:buFont typeface="Arial" panose="020B0604020202020204" pitchFamily="34" charset="0"/>
              <a:buChar char="•"/>
              <a:defRPr/>
            </a:pPr>
            <a:r>
              <a:rPr lang="en-US" b="1" dirty="0" smtClean="0"/>
              <a:t>Section 3 </a:t>
            </a:r>
            <a:r>
              <a:rPr lang="en-US" dirty="0" smtClean="0"/>
              <a:t>– describes the corrective and disciplinary process</a:t>
            </a:r>
          </a:p>
        </p:txBody>
      </p:sp>
    </p:spTree>
    <p:extLst>
      <p:ext uri="{BB962C8B-B14F-4D97-AF65-F5344CB8AC3E}">
        <p14:creationId xmlns:p14="http://schemas.microsoft.com/office/powerpoint/2010/main" val="78147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you create the solution you want to keep in mind the unique circumstance of the employee, however, you also need to make sure you are treating all of your employee the same way.  This process is know as similarly situated.  </a:t>
            </a:r>
          </a:p>
          <a:p>
            <a:endParaRPr lang="en-US" baseline="0" dirty="0" smtClean="0"/>
          </a:p>
          <a:p>
            <a:r>
              <a:rPr lang="en-US" baseline="0" dirty="0" smtClean="0"/>
              <a:t>Similarly situated means you must take into account the tools and discussions you have used with other employees who have had a similar problem in the past.  For example, if you had an employee who entered time they did not work.  In the past you talked to the employee and provided them with the policy on time entry.  If this was the first time for both employees this would make sense.  If one of the employee had a series of offences, you might want to take a different, and more serious approach to the performance issue.</a:t>
            </a:r>
          </a:p>
          <a:p>
            <a:endParaRPr lang="en-US" baseline="0" dirty="0" smtClean="0"/>
          </a:p>
          <a:p>
            <a:r>
              <a:rPr lang="en-US" baseline="0" dirty="0" smtClean="0"/>
              <a:t>When you are considering solutions please keep in mind not to consider the following:</a:t>
            </a:r>
          </a:p>
          <a:p>
            <a:pPr marL="171450" indent="-171450">
              <a:buFont typeface="Arial" panose="020B0604020202020204" pitchFamily="34" charset="0"/>
              <a:buChar char="•"/>
            </a:pPr>
            <a:r>
              <a:rPr lang="en-US" baseline="0" dirty="0" smtClean="0"/>
              <a:t>Age</a:t>
            </a:r>
          </a:p>
          <a:p>
            <a:pPr marL="171450" indent="-171450">
              <a:buFont typeface="Arial" panose="020B0604020202020204" pitchFamily="34" charset="0"/>
              <a:buChar char="•"/>
            </a:pPr>
            <a:r>
              <a:rPr lang="en-US" baseline="0" dirty="0" smtClean="0"/>
              <a:t>Race</a:t>
            </a:r>
          </a:p>
          <a:p>
            <a:pPr marL="171450" indent="-171450">
              <a:buFont typeface="Arial" panose="020B0604020202020204" pitchFamily="34" charset="0"/>
              <a:buChar char="•"/>
            </a:pPr>
            <a:r>
              <a:rPr lang="en-US" baseline="0" dirty="0" smtClean="0"/>
              <a:t>Gender</a:t>
            </a:r>
          </a:p>
          <a:p>
            <a:pPr marL="171450" indent="-171450">
              <a:buFont typeface="Arial" panose="020B0604020202020204" pitchFamily="34" charset="0"/>
              <a:buChar char="•"/>
            </a:pPr>
            <a:r>
              <a:rPr lang="en-US" baseline="0" dirty="0" smtClean="0"/>
              <a:t>Protected classes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Also,</a:t>
            </a:r>
            <a:r>
              <a:rPr lang="en-US" baseline="0" dirty="0" smtClean="0"/>
              <a:t> keep in mind that just because you have a solution in mind, when you talk to the employee a different solution may present itself.  Be sure to include the employee in the solution and make sure they are heard.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996794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answer the following questions as a member of the </a:t>
            </a:r>
          </a:p>
          <a:p>
            <a:pPr marL="171450" indent="-171450">
              <a:buFont typeface="Arial" panose="020B0604020202020204" pitchFamily="34" charset="0"/>
              <a:buChar char="•"/>
            </a:pPr>
            <a:r>
              <a:rPr lang="en-US" baseline="0" dirty="0" smtClean="0"/>
              <a:t>What are some potential solutions to you would present to the employee?</a:t>
            </a:r>
          </a:p>
          <a:p>
            <a:pPr marL="171450" indent="-171450">
              <a:buFont typeface="Arial" panose="020B0604020202020204" pitchFamily="34" charset="0"/>
              <a:buChar char="•"/>
            </a:pPr>
            <a:r>
              <a:rPr lang="en-US" baseline="0" dirty="0" smtClean="0"/>
              <a:t>Are there any other factors you should consider when creating you solution</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168769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Depending</a:t>
            </a:r>
            <a:r>
              <a:rPr lang="en-US" baseline="0" dirty="0" smtClean="0"/>
              <a:t> on the business needs you may not be able to meet with the employee right after you witness of are made aware of an action that requires counseling.  In this case, you may have to send out an email or a meeting request.  When you do so, keep it friendly.  You do not have all of the details and you do not want the employee to feel like you are accusing them.  </a:t>
            </a:r>
          </a:p>
          <a:p>
            <a:endParaRPr lang="en-US" baseline="0" dirty="0" smtClean="0"/>
          </a:p>
          <a:p>
            <a:r>
              <a:rPr lang="en-US" baseline="0" dirty="0" smtClean="0"/>
              <a:t>Some samples are listed below:</a:t>
            </a:r>
          </a:p>
          <a:p>
            <a:pPr marL="171450" indent="-171450">
              <a:buFont typeface="Arial" panose="020B0604020202020204" pitchFamily="34" charset="0"/>
              <a:buChar char="•"/>
            </a:pPr>
            <a:r>
              <a:rPr lang="en-US" baseline="0" dirty="0" smtClean="0"/>
              <a:t>When you have some time latter today can you drop by my office?</a:t>
            </a:r>
          </a:p>
          <a:p>
            <a:pPr marL="171450" indent="-171450">
              <a:buFont typeface="Arial" panose="020B0604020202020204" pitchFamily="34" charset="0"/>
              <a:buChar char="•"/>
            </a:pPr>
            <a:r>
              <a:rPr lang="en-US" baseline="0" dirty="0" smtClean="0"/>
              <a:t>I have a meeting at 3:00pm, but am available afterwards, you drop by so we can talk?</a:t>
            </a:r>
          </a:p>
          <a:p>
            <a:pPr marL="171450" indent="-171450">
              <a:buFont typeface="Arial" panose="020B0604020202020204" pitchFamily="34" charset="0"/>
              <a:buChar char="•"/>
            </a:pPr>
            <a:r>
              <a:rPr lang="en-US" baseline="0" dirty="0" smtClean="0"/>
              <a:t>I know you are out in the field, could you call me when you reach a place where we can talk in private?</a:t>
            </a:r>
          </a:p>
          <a:p>
            <a:pPr marL="171450" indent="-171450">
              <a:buFont typeface="Arial" panose="020B0604020202020204" pitchFamily="34" charset="0"/>
              <a:buChar char="•"/>
            </a:pPr>
            <a:r>
              <a:rPr lang="en-US" baseline="0" dirty="0" smtClean="0"/>
              <a:t>I am available at 4:00 could you please drop by then so we can talk?</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When you need to have a counseling session with the employee.  Do not call the person out in front of others or take actions that may embarrass them, unless there is a safety or dangerous situation where it would be appropriate to do so.  It is also a good idea to pull together all of the information and prepare before you send out the request as the employee may seek to discuss the issue before you are ready.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488822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you prepare</a:t>
            </a:r>
            <a:r>
              <a:rPr lang="en-US" baseline="0" dirty="0" smtClean="0"/>
              <a:t> for the meeting it is a good idea to print out any supporting documentation you may need to give the employee.  The following contain information that may help you clarify the role of the role.</a:t>
            </a:r>
          </a:p>
          <a:p>
            <a:endParaRPr lang="en-US" dirty="0" smtClean="0"/>
          </a:p>
          <a:p>
            <a:pPr marL="171450" indent="-171450">
              <a:buFont typeface="Arial" panose="020B0604020202020204" pitchFamily="34" charset="0"/>
              <a:buChar char="•"/>
            </a:pPr>
            <a:r>
              <a:rPr lang="en-US" dirty="0" smtClean="0"/>
              <a:t>State</a:t>
            </a:r>
            <a:r>
              <a:rPr lang="en-US" baseline="0" dirty="0" smtClean="0"/>
              <a:t> Personnel Rules can be found at: https://www.colorado.gov/pacific/spb/rules </a:t>
            </a:r>
          </a:p>
          <a:p>
            <a:pPr marL="171450" indent="-171450">
              <a:buFont typeface="Arial" panose="020B0604020202020204" pitchFamily="34" charset="0"/>
              <a:buChar char="•"/>
            </a:pPr>
            <a:r>
              <a:rPr lang="en-US" baseline="0" dirty="0" smtClean="0"/>
              <a:t>CDOT Policy and Procedural directives can be found at: http://intranet.dot.state.co.us/resources/policy-procedure/policy-and-procedural-directives</a:t>
            </a:r>
          </a:p>
          <a:p>
            <a:pPr marL="171450" indent="-171450">
              <a:buFont typeface="Arial" panose="020B0604020202020204" pitchFamily="34" charset="0"/>
              <a:buChar char="•"/>
            </a:pPr>
            <a:r>
              <a:rPr lang="en-US" baseline="0" dirty="0" smtClean="0"/>
              <a:t>Position Descriptions can be found at: http://intranet.dot.state.co.us/employees/cdot-positions/position-documents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896383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meet with the employee to have a discussion about their performance it is best to prepare for the conversation.  While this may sound like common sense many time this is done and we fall into the same traps.  </a:t>
            </a:r>
          </a:p>
          <a:p>
            <a:endParaRPr lang="en-US" baseline="0" dirty="0" smtClean="0"/>
          </a:p>
          <a:p>
            <a:r>
              <a:rPr lang="en-US" b="1" baseline="0" dirty="0" smtClean="0"/>
              <a:t>Buttons you Might Push </a:t>
            </a:r>
            <a:r>
              <a:rPr lang="en-US" baseline="0" dirty="0" smtClean="0"/>
              <a:t>– Think about what you know about your employee and their personal history.  What points in the conversation are going to press buttons.  Think about ways you can get your point across without pressing the button.  In other words how can you redirect the conversation so it does not become about this topic.  For example, you have two employees (Mark and David) who are not getting along.  Mark has an argument with another employee and you need to discuss his ability to work with other employees.  In this example you might want to not use David as a example and depersonalize it.  If Mark were to bring the topic of David up then you could be prepared to redirect the conversation about Marks behavior and not David.</a:t>
            </a:r>
          </a:p>
          <a:p>
            <a:endParaRPr lang="en-US" baseline="0" dirty="0" smtClean="0"/>
          </a:p>
          <a:p>
            <a:r>
              <a:rPr lang="en-US" b="1" dirty="0" smtClean="0"/>
              <a:t>Assumptions</a:t>
            </a:r>
            <a:r>
              <a:rPr lang="en-US" dirty="0" smtClean="0"/>
              <a:t> –</a:t>
            </a:r>
            <a:r>
              <a:rPr lang="en-US" baseline="0" dirty="0" smtClean="0"/>
              <a:t> It is possible for you to have assumptions about the behavior of an employee.  When you go into the meeting it is best to ask questions instead of stating assumptions.  For example you might be assuming that this is something that the employee has control of in the first place.  There could be a life event, such as a sick child or spouse, that is the cause of the employee being late.  If this is the case, then you should be connecting them to the FMLA coordinator and having a different conversation with the employee.</a:t>
            </a:r>
          </a:p>
          <a:p>
            <a:endParaRPr lang="en-US" baseline="0" dirty="0" smtClean="0"/>
          </a:p>
          <a:p>
            <a:r>
              <a:rPr lang="en-US" b="1" i="1" baseline="0"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490764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47869"/>
            <a:ext cx="4653280" cy="8503091"/>
          </a:xfrm>
        </p:spPr>
        <p:txBody>
          <a:bodyPr/>
          <a:lstStyle/>
          <a:p>
            <a:r>
              <a:rPr lang="en-US" b="1" i="1" dirty="0" smtClean="0"/>
              <a:t>Continued from previous page</a:t>
            </a:r>
          </a:p>
          <a:p>
            <a:endParaRPr lang="en-US" baseline="0" dirty="0" smtClean="0"/>
          </a:p>
          <a:p>
            <a:r>
              <a:rPr lang="en-US" b="1" baseline="0" dirty="0" smtClean="0"/>
              <a:t>Check you Attitude </a:t>
            </a:r>
            <a:r>
              <a:rPr lang="en-US" baseline="0" dirty="0" smtClean="0"/>
              <a:t>– There are times when we are frustrated by the actions of an employee.  Before having a difficult meeting, ask yourself is there something you can change that can make it easier.  For example, looking forward to taking actions towards a solution instead of dreading talking to the employee.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Reframe the “Opponent” as a Partner </a:t>
            </a:r>
            <a:r>
              <a:rPr lang="en-US" sz="1100" dirty="0" smtClean="0"/>
              <a:t>– It</a:t>
            </a:r>
            <a:r>
              <a:rPr lang="en-US" sz="1100" baseline="0" dirty="0" smtClean="0"/>
              <a:t> is natural to think of an employee as an opponent when there is the need to have a difficult conversation.  This is not the case.  Instead they are a member of your team and as such you can ask them for solutions to the problem behavior.  In many cases this may help you reach a solution that you would not have come up with by yourself and it is more effective for the employee as they have been brought into the process of creating a solution.  By thinking of the employee as a partner you also eliminate the need for you to “win” and the employee “lose” and changes the conversation you have with the employee.  </a:t>
            </a:r>
            <a:endParaRPr lang="en-US" sz="110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95570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counseling</a:t>
            </a:r>
            <a:r>
              <a:rPr lang="en-US" baseline="0" dirty="0" smtClean="0"/>
              <a:t> an employee on their</a:t>
            </a:r>
            <a:r>
              <a:rPr lang="en-US" dirty="0" smtClean="0"/>
              <a:t> behavior ,the</a:t>
            </a:r>
            <a:r>
              <a:rPr lang="en-US" baseline="0" dirty="0" smtClean="0"/>
              <a:t> best way to remember what to do is to use the acronym W.I.T.S, which stand for Why, Immediate, Think Small, Specific.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endParaRPr lang="en-US" baseline="0" dirty="0" smtClean="0"/>
          </a:p>
          <a:p>
            <a:r>
              <a:rPr lang="en-US" b="1" baseline="0" dirty="0" smtClean="0"/>
              <a:t>Immediate</a:t>
            </a:r>
            <a:r>
              <a:rPr lang="en-US" baseline="0" dirty="0" smtClean="0"/>
              <a:t> – Try and provide the counseling to the employee as close to the event as possible.  However, you do want to allow yourself time to document the behavior, prepare for the conversation.  Additionally it is important to have the conversation in a private place and this may take time if the person is working as part of a road crew.  </a:t>
            </a:r>
          </a:p>
          <a:p>
            <a:endParaRPr lang="en-US" baseline="0" dirty="0" smtClean="0"/>
          </a:p>
          <a:p>
            <a:r>
              <a:rPr lang="en-US" b="1" baseline="0" dirty="0" smtClean="0"/>
              <a:t>Think Small </a:t>
            </a:r>
            <a:r>
              <a:rPr lang="en-US" baseline="0" dirty="0" smtClean="0"/>
              <a:t>– Counseling can be for both good behavior and undesirable behavior.  When you provide feedback think about the chain of events.  Thinking to bring an additional tool can make the difference between the project taking a couple of hours or a day.</a:t>
            </a:r>
          </a:p>
          <a:p>
            <a:endParaRPr lang="en-US" baseline="0" dirty="0" smtClean="0"/>
          </a:p>
          <a:p>
            <a:r>
              <a:rPr lang="en-US" b="1" dirty="0" smtClean="0"/>
              <a:t>Specific</a:t>
            </a:r>
            <a:r>
              <a:rPr lang="en-US" dirty="0" smtClean="0"/>
              <a:t> – When you are</a:t>
            </a:r>
            <a:r>
              <a:rPr lang="en-US" baseline="0" dirty="0" smtClean="0"/>
              <a:t> counseling an employee tell them specifically what they have done right.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665364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 the</a:t>
            </a:r>
            <a:r>
              <a:rPr lang="en-US" baseline="0" dirty="0" smtClean="0"/>
              <a:t> W.I.T.S discuss how you talk to the employee about the scenario.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pPr>
              <a:lnSpc>
                <a:spcPct val="200000"/>
              </a:lnSpc>
            </a:pPr>
            <a:r>
              <a:rPr lang="en-US" baseline="0" dirty="0" smtClean="0"/>
              <a:t>______________________________________________________________________________________________________________________________    </a:t>
            </a:r>
          </a:p>
          <a:p>
            <a:pPr>
              <a:lnSpc>
                <a:spcPct val="200000"/>
              </a:lnSpc>
            </a:pPr>
            <a:endParaRPr lang="en-US" baseline="0" dirty="0" smtClean="0"/>
          </a:p>
          <a:p>
            <a:r>
              <a:rPr lang="en-US" b="1" baseline="0" dirty="0" smtClean="0"/>
              <a:t>Immediate</a:t>
            </a:r>
            <a:r>
              <a:rPr lang="en-US" baseline="0" dirty="0" smtClean="0"/>
              <a:t> – Try and provide the counseling to the employee as close to the event as possible.  Is this the type of event that can wait?  What kind of events should not?</a:t>
            </a:r>
          </a:p>
          <a:p>
            <a:endParaRPr lang="en-US" dirty="0"/>
          </a:p>
          <a:p>
            <a:pPr>
              <a:lnSpc>
                <a:spcPct val="200000"/>
              </a:lnSpc>
            </a:pPr>
            <a:r>
              <a:rPr lang="en-US" dirty="0"/>
              <a:t>______________________________________________________________________________________________________________________________</a:t>
            </a:r>
          </a:p>
          <a:p>
            <a:endParaRPr lang="en-US" baseline="0" dirty="0" smtClean="0"/>
          </a:p>
          <a:p>
            <a:endParaRPr lang="en-US" baseline="0" dirty="0" smtClean="0"/>
          </a:p>
          <a:p>
            <a:endParaRPr lang="en-US" dirty="0"/>
          </a:p>
          <a:p>
            <a:endParaRPr lang="en-US" baseline="0" dirty="0" smtClean="0"/>
          </a:p>
          <a:p>
            <a:endParaRPr lang="en-US" dirty="0"/>
          </a:p>
          <a:p>
            <a:r>
              <a:rPr lang="en-US" b="1" i="1" baseline="0" dirty="0" smtClean="0"/>
              <a:t>Continued</a:t>
            </a:r>
            <a:r>
              <a:rPr lang="en-US" b="1" i="1" dirty="0" smtClean="0"/>
              <a:t> on next page</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68902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57200"/>
            <a:ext cx="4653280" cy="8493760"/>
          </a:xfrm>
        </p:spPr>
        <p:txBody>
          <a:bodyPr/>
          <a:lstStyle/>
          <a:p>
            <a:r>
              <a:rPr lang="en-US" b="1" i="1" dirty="0" smtClean="0"/>
              <a:t>Continued from previous page</a:t>
            </a:r>
          </a:p>
          <a:p>
            <a:endParaRPr lang="en-US" baseline="0" dirty="0" smtClean="0"/>
          </a:p>
          <a:p>
            <a:r>
              <a:rPr lang="en-US" b="1" baseline="0" dirty="0" smtClean="0"/>
              <a:t>Think Small </a:t>
            </a:r>
            <a:r>
              <a:rPr lang="en-US" baseline="0" dirty="0" smtClean="0"/>
              <a:t>– Provide details about the chain of the events.  </a:t>
            </a:r>
          </a:p>
          <a:p>
            <a:endParaRPr lang="en-US" dirty="0" smtClean="0"/>
          </a:p>
          <a:p>
            <a:pPr>
              <a:lnSpc>
                <a:spcPct val="200000"/>
              </a:lnSpc>
            </a:pPr>
            <a:r>
              <a:rPr lang="en-US" dirty="0" smtClean="0"/>
              <a:t>______________________________________________________________________________________________________________________________</a:t>
            </a:r>
          </a:p>
          <a:p>
            <a:endParaRPr lang="en-US" baseline="0" dirty="0" smtClean="0"/>
          </a:p>
          <a:p>
            <a:r>
              <a:rPr lang="en-US" b="1" dirty="0" smtClean="0"/>
              <a:t>Specific</a:t>
            </a:r>
            <a:r>
              <a:rPr lang="en-US" dirty="0" smtClean="0"/>
              <a:t> – When you are</a:t>
            </a:r>
            <a:r>
              <a:rPr lang="en-US" baseline="0" dirty="0" smtClean="0"/>
              <a:t> counseling an employee tell them specifically what they have done right.  </a:t>
            </a:r>
          </a:p>
          <a:p>
            <a:endParaRPr lang="en-US" dirty="0" smtClean="0"/>
          </a:p>
          <a:p>
            <a:pPr>
              <a:lnSpc>
                <a:spcPct val="200000"/>
              </a:lnSpc>
            </a:pPr>
            <a:r>
              <a:rPr lang="en-US" dirty="0" smtClean="0"/>
              <a:t>______________________________________________________________________________________________________________________________</a:t>
            </a:r>
          </a:p>
          <a:p>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64933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goal of the counseling</a:t>
            </a:r>
            <a:r>
              <a:rPr lang="en-US" baseline="0" dirty="0" smtClean="0"/>
              <a:t> session is to reach a solution that helps the employee to change an undesirable behavior.  Once you have held the counseling session is important to follow up with the employee to let them know the actions both you and the employee need to take towards the solution.  This does not have a be a formal email or long.  When writing this be sure to include the following sections:</a:t>
            </a:r>
          </a:p>
          <a:p>
            <a:pPr marL="171450" indent="-171450">
              <a:buFont typeface="Arial" panose="020B0604020202020204" pitchFamily="34" charset="0"/>
              <a:buChar char="•"/>
            </a:pPr>
            <a:r>
              <a:rPr lang="en-US" baseline="0" dirty="0" smtClean="0"/>
              <a:t>State the reason for the meeting</a:t>
            </a:r>
          </a:p>
          <a:p>
            <a:pPr marL="171450" indent="-171450">
              <a:buFont typeface="Arial" panose="020B0604020202020204" pitchFamily="34" charset="0"/>
              <a:buChar char="•"/>
            </a:pPr>
            <a:r>
              <a:rPr lang="en-US" baseline="0" dirty="0" smtClean="0"/>
              <a:t>Why the behavior is not acceptable</a:t>
            </a:r>
          </a:p>
          <a:p>
            <a:pPr marL="171450" indent="-171450">
              <a:buFont typeface="Arial" panose="020B0604020202020204" pitchFamily="34" charset="0"/>
              <a:buChar char="•"/>
            </a:pPr>
            <a:r>
              <a:rPr lang="en-US" baseline="0" dirty="0" smtClean="0"/>
              <a:t>Any concerns addressed by the employee</a:t>
            </a:r>
          </a:p>
          <a:p>
            <a:pPr marL="171450" indent="-171450">
              <a:buFont typeface="Arial" panose="020B0604020202020204" pitchFamily="34" charset="0"/>
              <a:buChar char="•"/>
            </a:pPr>
            <a:r>
              <a:rPr lang="en-US" baseline="0" dirty="0" smtClean="0"/>
              <a:t>The process you and the employee have agreed upon to improve the employee’s performance</a:t>
            </a:r>
          </a:p>
          <a:p>
            <a:pPr marL="171450" indent="-171450">
              <a:buFont typeface="Arial" panose="020B0604020202020204" pitchFamily="34" charset="0"/>
              <a:buChar char="•"/>
            </a:pPr>
            <a:r>
              <a:rPr lang="en-US" baseline="0" dirty="0" smtClean="0"/>
              <a:t>Any actions you need to take with the employee, such as providing information, weekly meetings to review progress or other actions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following is a sample email based on the scenario we have used in this section: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Ralph,</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met today to talk about you being late to on Monday and Thursday and Wednesday of this week.  As we discussed in our meeting it is important to be on time for work because it impacts the performance of the team.  I understand that your child has been sick with the flu and you believe and that he is better and that you also have car problems.  You also indicated that your car was fixed and you child is over the flu.  </a:t>
            </a:r>
          </a:p>
          <a:p>
            <a:pPr marL="0" indent="0">
              <a:buFont typeface="Arial" panose="020B0604020202020204" pitchFamily="34" charset="0"/>
              <a:buNone/>
            </a:pPr>
            <a:endParaRPr lang="en-US" dirty="0"/>
          </a:p>
          <a:p>
            <a:pPr marL="0" indent="0">
              <a:buFont typeface="Arial" panose="020B0604020202020204" pitchFamily="34" charset="0"/>
              <a:buNone/>
            </a:pPr>
            <a:r>
              <a:rPr lang="en-US" b="1" i="1" dirty="0" smtClean="0"/>
              <a:t>Continued on next page</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114528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0" indent="0">
              <a:buFont typeface="Arial" pitchFamily="34" charset="0"/>
              <a:buNone/>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shown the course objectives again and will be able to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smtClean="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dirty="0" smtClean="0"/>
              <a:t>Explain the learning objectives are the take away for course</a:t>
            </a:r>
          </a:p>
          <a:p>
            <a:pPr>
              <a:defRPr/>
            </a:pPr>
            <a:endParaRPr lang="en-US" dirty="0"/>
          </a:p>
          <a:p>
            <a:pPr>
              <a:defRPr/>
            </a:pPr>
            <a:r>
              <a:rPr lang="en-US" dirty="0" smtClean="0"/>
              <a:t>Paraphrase the bulleted list of the objectives</a:t>
            </a:r>
          </a:p>
          <a:p>
            <a:pPr>
              <a:defRPr/>
            </a:pPr>
            <a:endParaRPr lang="en-US" dirty="0"/>
          </a:p>
          <a:p>
            <a:pPr>
              <a:defRPr/>
            </a:pPr>
            <a:r>
              <a:rPr lang="en-US" dirty="0" smtClean="0"/>
              <a:t>Explain that this slide </a:t>
            </a:r>
            <a:r>
              <a:rPr lang="en-US" dirty="0"/>
              <a:t>repeats at the end </a:t>
            </a:r>
            <a:r>
              <a:rPr lang="en-US" dirty="0" smtClean="0"/>
              <a:t>of the course to </a:t>
            </a:r>
            <a:r>
              <a:rPr lang="en-US" dirty="0"/>
              <a:t>verify </a:t>
            </a:r>
            <a:r>
              <a:rPr lang="en-US" dirty="0" smtClean="0"/>
              <a:t>the topics were covered </a:t>
            </a:r>
            <a:endParaRPr lang="en-US" dirty="0"/>
          </a:p>
          <a:p>
            <a:pPr>
              <a:defRPr/>
            </a:pPr>
            <a:endParaRPr lang="en-US" dirty="0" smtClean="0"/>
          </a:p>
          <a:p>
            <a:pPr>
              <a:defRPr/>
            </a:pPr>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b="1" i="1" dirty="0" smtClean="0"/>
              <a:t>Continued from previous page</a:t>
            </a:r>
          </a:p>
          <a:p>
            <a:endParaRPr lang="en-US" baseline="0" dirty="0" smtClean="0"/>
          </a:p>
          <a:p>
            <a:r>
              <a:rPr lang="en-US" baseline="0" dirty="0" smtClean="0"/>
              <a:t>During the meeting you expressed that you father was not doing well and that you are concerned that you might be late because of appointments.  During the meeting we agreed to monitor the time you come in for the next two months with the expectation that if you are more than seven minutes late you will call me and provide a reason as to why you are late.  If you are late again during the next two months this could lead to more administrative action including discipline.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the event that you do need to take care of your fathers appointments this is covered under FMLA and I have attached a copy of the FMLA policy for you to review as we discussed in our meeting.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784387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a:p>
            <a:r>
              <a:rPr lang="en-US" dirty="0" smtClean="0"/>
              <a:t>The </a:t>
            </a:r>
            <a:r>
              <a:rPr lang="en-US" dirty="0"/>
              <a:t>goal of questions is to reinforce learning.  Use the questions to reinforce learning.  </a:t>
            </a:r>
          </a:p>
          <a:p>
            <a:endParaRPr lang="en-US" dirty="0"/>
          </a:p>
          <a:p>
            <a:r>
              <a:rPr lang="en-US" b="1" u="sng" dirty="0"/>
              <a:t>Ask:</a:t>
            </a:r>
          </a:p>
          <a:p>
            <a:endParaRPr lang="en-US" dirty="0"/>
          </a:p>
          <a:p>
            <a:pPr marL="171450" indent="-171450">
              <a:buFont typeface="Arial" panose="020B0604020202020204" pitchFamily="34" charset="0"/>
              <a:buChar char="•"/>
            </a:pPr>
            <a:r>
              <a:rPr lang="en-US" dirty="0"/>
              <a:t>Each of the questions.  The answer will display when you advance the slide</a:t>
            </a:r>
          </a:p>
          <a:p>
            <a:pPr marL="171450" indent="-171450">
              <a:buFont typeface="Arial" panose="020B0604020202020204" pitchFamily="34" charset="0"/>
              <a:buChar char="•"/>
            </a:pPr>
            <a:endParaRPr lang="en-US" dirty="0"/>
          </a:p>
          <a:p>
            <a:r>
              <a:rPr lang="en-US" b="1" u="sng" dirty="0"/>
              <a:t>Explain:</a:t>
            </a:r>
          </a:p>
          <a:p>
            <a:endParaRPr lang="en-US" dirty="0"/>
          </a:p>
          <a:p>
            <a:pPr marL="171450" indent="-171450">
              <a:buFont typeface="Arial" panose="020B0604020202020204" pitchFamily="34" charset="0"/>
              <a:buChar char="•"/>
            </a:pPr>
            <a:r>
              <a:rPr lang="en-US" dirty="0"/>
              <a:t>Connect each of the questions with the content of the course</a:t>
            </a:r>
          </a:p>
          <a:p>
            <a:pPr marL="171450" indent="-171450">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71450" indent="-171450">
              <a:buFont typeface="Arial" panose="020B0604020202020204" pitchFamily="34" charset="0"/>
              <a:buChar char="•"/>
            </a:pPr>
            <a:r>
              <a:rPr lang="en-US" dirty="0"/>
              <a:t>If you are pressed for time you can go through this faster to make up time</a:t>
            </a:r>
          </a:p>
          <a:p>
            <a:pPr marL="171450" indent="-171450">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229123" indent="-229123">
              <a:defRPr/>
            </a:pPr>
            <a:endParaRPr lang="en-US" dirty="0" smtClean="0"/>
          </a:p>
        </p:txBody>
      </p:sp>
    </p:spTree>
    <p:extLst>
      <p:ext uri="{BB962C8B-B14F-4D97-AF65-F5344CB8AC3E}">
        <p14:creationId xmlns:p14="http://schemas.microsoft.com/office/powerpoint/2010/main" val="622446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
        <p:nvSpPr>
          <p:cNvPr id="5" name="Rectangle 4"/>
          <p:cNvSpPr/>
          <p:nvPr/>
        </p:nvSpPr>
        <p:spPr>
          <a:xfrm>
            <a:off x="4775200" y="330200"/>
            <a:ext cx="2133600" cy="873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63181687"/>
              </p:ext>
            </p:extLst>
          </p:nvPr>
        </p:nvGraphicFramePr>
        <p:xfrm>
          <a:off x="0" y="0"/>
          <a:ext cx="7019925" cy="9294786"/>
        </p:xfrm>
        <a:graphic>
          <a:graphicData uri="http://schemas.openxmlformats.org/presentationml/2006/ole">
            <mc:AlternateContent xmlns:mc="http://schemas.openxmlformats.org/markup-compatibility/2006">
              <mc:Choice xmlns:v="urn:schemas-microsoft-com:vml" Requires="v">
                <p:oleObj spid="_x0000_s19577"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0" y="0"/>
                        <a:ext cx="7019925" cy="9294786"/>
                      </a:xfrm>
                      <a:prstGeom prst="rect">
                        <a:avLst/>
                      </a:prstGeom>
                    </p:spPr>
                  </p:pic>
                </p:oleObj>
              </mc:Fallback>
            </mc:AlternateContent>
          </a:graphicData>
        </a:graphic>
      </p:graphicFrame>
    </p:spTree>
    <p:extLst>
      <p:ext uri="{BB962C8B-B14F-4D97-AF65-F5344CB8AC3E}">
        <p14:creationId xmlns:p14="http://schemas.microsoft.com/office/powerpoint/2010/main" val="991794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aseline="0" dirty="0" smtClean="0"/>
              <a:t>Learning Logistics – This section introduces</a:t>
            </a:r>
            <a:r>
              <a:rPr lang="en-US"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1" baseline="0" dirty="0" smtClean="0"/>
              <a:t>Section 3</a:t>
            </a:r>
            <a:r>
              <a:rPr lang="en-US" b="1" dirty="0"/>
              <a:t> </a:t>
            </a:r>
            <a:r>
              <a:rPr lang="en-US" b="1" dirty="0" smtClean="0"/>
              <a:t>– This section outlines the corrective and disciplinary action process and identifies the requirements each of the roles.</a:t>
            </a:r>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53</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110387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1450" indent="-171450">
              <a:buFont typeface="Arial" panose="020B0604020202020204" pitchFamily="34" charset="0"/>
              <a:buChar char="•"/>
            </a:pPr>
            <a:r>
              <a:rPr lang="en-US" dirty="0"/>
              <a:t>Each of the learning objectives corresponds to a slide, or a series of slides, in this section of the course.</a:t>
            </a:r>
          </a:p>
          <a:p>
            <a:pPr marL="171450" indent="-171450">
              <a:buFont typeface="Arial" panose="020B0604020202020204" pitchFamily="34" charset="0"/>
              <a:buChar char="•"/>
            </a:pPr>
            <a:r>
              <a:rPr lang="en-US" dirty="0"/>
              <a:t>By the end of this section you should be able to perform each of the listed objectives with the support of the training materials.</a:t>
            </a:r>
          </a:p>
          <a:p>
            <a:pPr marL="171450" indent="-171450">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r>
              <a:rPr lang="en-US"/>
              <a:t>Explain: </a:t>
            </a:r>
          </a:p>
          <a:p>
            <a:pPr marL="229123" indent="-229123">
              <a:defRPr/>
            </a:pPr>
            <a:endParaRPr lang="en-US"/>
          </a:p>
          <a:p>
            <a:pPr marL="171450" indent="-171450">
              <a:buFont typeface="Arial" panose="020B0604020202020204" pitchFamily="34" charset="0"/>
              <a:buChar char="•"/>
              <a:defRPr/>
            </a:pPr>
            <a:r>
              <a:rPr lang="en-US"/>
              <a:t>Each objective corresponds to a slide or a series of slides </a:t>
            </a:r>
          </a:p>
          <a:p>
            <a:pPr>
              <a:defRPr/>
            </a:pPr>
            <a:endParaRPr lang="en-US"/>
          </a:p>
          <a:p>
            <a:pPr marL="171450" indent="-171450">
              <a:buFont typeface="Arial" panose="020B0604020202020204" pitchFamily="34" charset="0"/>
              <a:buChar char="•"/>
              <a:defRPr/>
            </a:pPr>
            <a:r>
              <a:rPr lang="en-US"/>
              <a:t>Paraphrase each of the bulleted items</a:t>
            </a:r>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450" indent="-171450">
              <a:buFont typeface="Arial" panose="020B0604020202020204" pitchFamily="34" charset="0"/>
              <a:buChar char="•"/>
            </a:pPr>
            <a:r>
              <a:rPr lang="en-US" b="0" baseline="0" dirty="0" smtClean="0"/>
              <a:t>Additional terms are located in the Terms and Concepts document located in the reference materials </a:t>
            </a:r>
          </a:p>
          <a:p>
            <a:pPr marL="171450" indent="-171450">
              <a:buFont typeface="Arial" panose="020B0604020202020204" pitchFamily="34" charset="0"/>
              <a:buChar char="•"/>
            </a:pPr>
            <a:r>
              <a:rPr lang="en-US" b="0" baseline="0" dirty="0" smtClean="0"/>
              <a:t>If you do not understand a term, please ask the instructor for additional clarification</a:t>
            </a:r>
          </a:p>
          <a:p>
            <a:pPr marL="171450" indent="-171450">
              <a:buFont typeface="Arial" panose="020B0604020202020204" pitchFamily="34" charset="0"/>
              <a:buChar char="•"/>
            </a:pPr>
            <a:r>
              <a:rPr lang="en-US" b="0" baseline="0" dirty="0" smtClean="0"/>
              <a:t>The Terms and Concepts document contains more terms than are listed in the course and should be reviewed to help you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
        <p:nvSpPr>
          <p:cNvPr id="7" name="Notes Placeholder 2"/>
          <p:cNvSpPr txBox="1">
            <a:spLocks/>
          </p:cNvSpPr>
          <p:nvPr/>
        </p:nvSpPr>
        <p:spPr bwMode="auto">
          <a:xfrm>
            <a:off x="4951699"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marL="229123" indent="-229123">
              <a:defRPr/>
            </a:pPr>
            <a:r>
              <a:rPr lang="en-US" dirty="0" smtClean="0"/>
              <a:t>Explain:</a:t>
            </a:r>
          </a:p>
          <a:p>
            <a:pPr marL="229123" indent="-229123">
              <a:defRPr/>
            </a:pPr>
            <a:endParaRPr lang="en-US" dirty="0"/>
          </a:p>
          <a:p>
            <a:pPr>
              <a:defRPr/>
            </a:pPr>
            <a:r>
              <a:rPr lang="en-US" dirty="0" smtClean="0"/>
              <a:t>Provide an explanation of each of the terms</a:t>
            </a:r>
          </a:p>
          <a:p>
            <a:pPr>
              <a:defRPr/>
            </a:pPr>
            <a:endParaRPr lang="en-US" dirty="0"/>
          </a:p>
          <a:p>
            <a:pPr>
              <a:defRPr/>
            </a:pPr>
            <a:r>
              <a:rPr lang="en-US" dirty="0" smtClean="0"/>
              <a:t>Additional terms will be provided at the beginning of each section of the course</a:t>
            </a:r>
          </a:p>
          <a:p>
            <a:pPr>
              <a:defRPr/>
            </a:pPr>
            <a:endParaRPr lang="en-US" dirty="0"/>
          </a:p>
          <a:p>
            <a:pPr>
              <a:defRPr/>
            </a:pPr>
            <a:r>
              <a:rPr lang="en-US" dirty="0" smtClean="0"/>
              <a:t>Try and connect the terms to experiences the participant may have</a:t>
            </a:r>
          </a:p>
          <a:p>
            <a:pPr>
              <a:defRPr/>
            </a:pPr>
            <a:endParaRPr lang="en-US" dirty="0"/>
          </a:p>
          <a:p>
            <a:pPr>
              <a:defRPr/>
            </a:pPr>
            <a:r>
              <a:rPr lang="en-US" dirty="0" smtClean="0"/>
              <a:t>Ask:</a:t>
            </a:r>
          </a:p>
          <a:p>
            <a:pPr>
              <a:defRPr/>
            </a:pPr>
            <a:endParaRPr lang="en-US" dirty="0"/>
          </a:p>
          <a:p>
            <a:pPr>
              <a:defRPr/>
            </a:pPr>
            <a:r>
              <a:rPr lang="en-US" dirty="0" smtClean="0"/>
              <a:t>Before you continue ask if there are any of the terms that are unclear</a:t>
            </a:r>
          </a:p>
        </p:txBody>
      </p:sp>
    </p:spTree>
    <p:extLst>
      <p:ext uri="{BB962C8B-B14F-4D97-AF65-F5344CB8AC3E}">
        <p14:creationId xmlns:p14="http://schemas.microsoft.com/office/powerpoint/2010/main" val="70425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to escalate a performance issue can be a very difficult decision.  We want our employees to do well.  The following are some questions you can ask yourself to determine if escalation to a formal disciplinary process would be appropriate.  If the answer to these questions are “no” then you should start counseling the employee on their behavior and documenting the results of the employees performance before you being the corrective action process.  If the answer is “yes” then is may be time to escalate to the performance issue.</a:t>
            </a:r>
          </a:p>
          <a:p>
            <a:pPr marL="0" indent="0">
              <a:buFont typeface="Arial" panose="020B0604020202020204" pitchFamily="34" charset="0"/>
              <a:buNone/>
            </a:pPr>
            <a:endParaRPr lang="en-US" sz="1100" baseline="0" dirty="0" smtClean="0"/>
          </a:p>
          <a:p>
            <a:pPr marL="0" indent="0">
              <a:buFont typeface="Arial" panose="020B0604020202020204" pitchFamily="34" charset="0"/>
              <a:buNone/>
            </a:pPr>
            <a:r>
              <a:rPr lang="en-US" sz="1100" b="1" dirty="0" smtClean="0"/>
              <a:t>Has the employee been notified of the need to change </a:t>
            </a:r>
            <a:r>
              <a:rPr lang="en-US" sz="1100" dirty="0" smtClean="0"/>
              <a:t>– If the</a:t>
            </a:r>
            <a:r>
              <a:rPr lang="en-US" sz="1100" baseline="0" dirty="0" smtClean="0"/>
              <a:t> employee has not been made aware of the need to change than it is not reasonable for you to expect them to change.  </a:t>
            </a:r>
            <a:endParaRPr lang="en-US" sz="1100" dirty="0" smtClean="0"/>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sz="1100" b="1" dirty="0" smtClean="0"/>
              <a:t>Have you explained to the employee what is acceptable behavior</a:t>
            </a:r>
            <a:r>
              <a:rPr lang="en-US" sz="1100" dirty="0" smtClean="0"/>
              <a:t> – While we take for</a:t>
            </a:r>
            <a:r>
              <a:rPr lang="en-US" sz="1100" baseline="0" dirty="0" smtClean="0"/>
              <a:t> granted than employees know what is the correct way to act this might not be clear to the employee.  As a supervisor you should both notify the employee of the need to change and let them know what the correct course of action they need to take</a:t>
            </a:r>
            <a:endParaRPr lang="en-US" sz="1100" dirty="0" smtClean="0"/>
          </a:p>
          <a:p>
            <a:pPr marL="457200" indent="-457200">
              <a:buFont typeface="Arial" panose="020B0604020202020204" pitchFamily="34" charset="0"/>
              <a:buChar char="•"/>
            </a:pPr>
            <a:endParaRPr lang="en-US" sz="1100" dirty="0" smtClean="0"/>
          </a:p>
          <a:p>
            <a:pPr marL="0" indent="0">
              <a:buFont typeface="Arial" panose="020B0604020202020204" pitchFamily="34" charset="0"/>
              <a:buNone/>
            </a:pPr>
            <a:r>
              <a:rPr lang="en-US" sz="1100" b="1" dirty="0" smtClean="0"/>
              <a:t>Has the employee been provided the opportunity to change their behavior</a:t>
            </a:r>
            <a:r>
              <a:rPr lang="en-US" sz="1100" baseline="0" dirty="0" smtClean="0"/>
              <a:t> – This may be the hardest step for a supervisor to take.  The employee needs to be given time to change their behavior and should be making progress towards the goal.  In most cases, just the awareness there needs to be a change is enough, but sometimes the progress may be a little slower.  </a:t>
            </a:r>
          </a:p>
          <a:p>
            <a:pPr marL="0" indent="0">
              <a:buFont typeface="Arial" panose="020B0604020202020204" pitchFamily="34" charset="0"/>
              <a:buNone/>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baseline="0" dirty="0" smtClean="0"/>
              <a:t>Continued</a:t>
            </a:r>
            <a:r>
              <a:rPr lang="en-US" b="1" i="1" dirty="0" smtClean="0"/>
              <a:t> on next page</a:t>
            </a:r>
            <a:r>
              <a:rPr lang="en-US" b="1" i="1" baseline="0" dirty="0" smtClean="0"/>
              <a:t>  </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589191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240" y="457200"/>
            <a:ext cx="4653280" cy="8493760"/>
          </a:xfrm>
        </p:spPr>
        <p:txBody>
          <a:bodyPr/>
          <a:lstStyle/>
          <a:p>
            <a:r>
              <a:rPr lang="en-US" b="1" i="1" dirty="0" smtClean="0"/>
              <a:t>Continued from previous page</a:t>
            </a:r>
          </a:p>
          <a:p>
            <a:pPr marL="0" indent="0">
              <a:buFont typeface="Arial" panose="020B0604020202020204" pitchFamily="34" charset="0"/>
              <a:buNone/>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smtClean="0"/>
              <a:t>Have you documented the behavior of the employee and steps you have taken to change performance</a:t>
            </a:r>
            <a:r>
              <a:rPr lang="en-US" sz="1100" b="0" dirty="0" smtClean="0"/>
              <a:t> – If you have not documented</a:t>
            </a:r>
            <a:r>
              <a:rPr lang="en-US" sz="1100" b="0" baseline="0" dirty="0" smtClean="0"/>
              <a:t> the behavior then the pattern of behavior and what you have done cannot be determined.  While this may be frustrating, you may want to start from the last event and begin the process of counseling and documenting the behavior.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smtClean="0"/>
              <a:t>Would the employee be surprised</a:t>
            </a:r>
            <a:r>
              <a:rPr lang="en-US" sz="1100" b="0" baseline="0" dirty="0" smtClean="0"/>
              <a:t> – if the employee is surprised this means that you have not had the conversations you should have with the employee so that they are able to change behavior.  The process of progressive discipline is to create awareness of the behavior that is undesirable and work with the employee to take actions to change their behavior.  </a:t>
            </a:r>
            <a:endParaRPr lang="en-US" sz="1100" b="0" dirty="0" smtClean="0"/>
          </a:p>
          <a:p>
            <a:pPr marL="0" indent="0">
              <a:buFont typeface="Arial" panose="020B0604020202020204" pitchFamily="34" charset="0"/>
              <a:buNone/>
            </a:pPr>
            <a:endParaRPr lang="en-US" sz="1100" dirty="0" smtClean="0"/>
          </a:p>
          <a:p>
            <a:r>
              <a:rPr lang="en-US" b="1" baseline="0" dirty="0" smtClean="0"/>
              <a:t>Does the employee’s performance evaluation reflect the employee’s performance </a:t>
            </a:r>
            <a:r>
              <a:rPr lang="en-US" baseline="0" dirty="0" smtClean="0"/>
              <a:t>-  It is important that all of the documentation about the employee’s performance match with the actions you are taking with the employee.  This is to avoid confusion by the employee and challenges if the behavior does not change.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40365382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Both</a:t>
            </a:r>
            <a:r>
              <a:rPr lang="en-US" baseline="0" dirty="0" smtClean="0"/>
              <a:t> the corrective action and the disciplinary action are part of the disciplinary process.  Both are a letter sent to the employee to correct and improve their behavior and are part of the formal disciplinary process.  With each of the action there needs to be a background of the event, the expectations of the employee for improvement, timelines and deadline if the conditions are not met and statement of the rights of the employee and an explanation of the rights of the employee.  The role of the supervisor is to monitor and document the outcome of the plan and work with the employee to improve their performance.</a:t>
            </a:r>
          </a:p>
          <a:p>
            <a:endParaRPr lang="en-US" baseline="0" dirty="0" smtClean="0"/>
          </a:p>
          <a:p>
            <a:r>
              <a:rPr lang="en-US" b="1" baseline="0" dirty="0" smtClean="0"/>
              <a:t>Corrective Action </a:t>
            </a:r>
          </a:p>
          <a:p>
            <a:r>
              <a:rPr lang="en-US" baseline="0" dirty="0" smtClean="0"/>
              <a:t>The corrective action is created after there have been repeated efforts to resolve an employee’s the employee’s behavior and the actions of the employee have not improved or there is a serious event.  The supervisor may write and provide feedback to creation of the corrective action, but it is approved by the Manager.  </a:t>
            </a:r>
          </a:p>
          <a:p>
            <a:endParaRPr lang="en-US" baseline="0" dirty="0" smtClean="0"/>
          </a:p>
          <a:p>
            <a:r>
              <a:rPr lang="en-US" b="1" baseline="0" dirty="0" smtClean="0"/>
              <a:t>Disciplinary Action </a:t>
            </a:r>
          </a:p>
          <a:p>
            <a:r>
              <a:rPr lang="en-US" baseline="0" dirty="0" smtClean="0"/>
              <a:t>The disciplinary action is created after you have communicated you expectations, provided feedback and coaching and have documented the specific behavior or there is a serious event.  The employee is notified of the need to attend a 6-10 meeting where they will be provided the opportunity to provide facts about the disciplinary process.  The Appointing authority will then decide the type of discipline, if any.  Because of the nature of the disciplinary process the HR department is involved in this procedure.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268610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a:t>
            </a:r>
            <a:r>
              <a:rPr lang="en-US" baseline="0" dirty="0" smtClean="0"/>
              <a:t> public sector employees we want our employees to do well and help them with performance.  There are three actions by an employee that need to be reported immediately to the Civil Rights office or your Manager.  They are:</a:t>
            </a:r>
          </a:p>
          <a:p>
            <a:pPr marL="171450" indent="-171450">
              <a:buFont typeface="Arial" panose="020B0604020202020204" pitchFamily="34" charset="0"/>
              <a:buChar char="•"/>
            </a:pPr>
            <a:r>
              <a:rPr lang="en-US" b="1" baseline="0" dirty="0" smtClean="0"/>
              <a:t>Work Place Violence </a:t>
            </a:r>
            <a:r>
              <a:rPr lang="en-US" baseline="0" dirty="0" smtClean="0"/>
              <a:t>– Any act or threat of physical, verbal nonverbal or psychological aggression of destruction or abuse of property by any individual.  </a:t>
            </a:r>
          </a:p>
          <a:p>
            <a:pPr marL="171450" indent="-171450">
              <a:buFont typeface="Arial" panose="020B0604020202020204" pitchFamily="34" charset="0"/>
              <a:buChar char="•"/>
            </a:pPr>
            <a:r>
              <a:rPr lang="en-US" b="1" baseline="0" dirty="0" smtClean="0"/>
              <a:t>Discrimination</a:t>
            </a:r>
            <a:r>
              <a:rPr lang="en-US" baseline="0" dirty="0" smtClean="0"/>
              <a:t> – Any acts that exclude an individual because of their race, color, national origin, sex, disability or age.   </a:t>
            </a:r>
          </a:p>
          <a:p>
            <a:pPr marL="171450" indent="-171450">
              <a:buFont typeface="Arial" panose="020B0604020202020204" pitchFamily="34" charset="0"/>
              <a:buChar char="•"/>
            </a:pPr>
            <a:r>
              <a:rPr lang="en-US" b="1" baseline="0" dirty="0" smtClean="0"/>
              <a:t>Sexual Harassment </a:t>
            </a:r>
            <a:r>
              <a:rPr lang="en-US" baseline="0" dirty="0" smtClean="0"/>
              <a:t>– Any abusive and humiliating verbal or physical behaviors that are directed against a particular person because of race color, national origin, sex, disability or age.  </a:t>
            </a:r>
          </a:p>
          <a:p>
            <a:pPr marL="171450" indent="-171450">
              <a:buFont typeface="Arial" panose="020B0604020202020204" pitchFamily="34" charset="0"/>
              <a:buChar char="•"/>
            </a:pPr>
            <a:r>
              <a:rPr lang="en-US" b="1" baseline="0" dirty="0" smtClean="0"/>
              <a:t>Safety Issues </a:t>
            </a:r>
            <a:r>
              <a:rPr lang="en-US" baseline="0" dirty="0" smtClean="0"/>
              <a:t>– Actions where the employee did not take responsibility for their safety such as suffering an injury for not wearing appropriate safety equipment, committing a moving violation while driving a CDOT vehicle or hitting a building or parked car or other object with CDOT equipment.  Refer to the Safety Action Plan for additional examples and details.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Felony or Moral Turpitude </a:t>
            </a:r>
            <a:r>
              <a:rPr lang="en-US" sz="1100" dirty="0" smtClean="0"/>
              <a:t>– If the employee is convicted</a:t>
            </a:r>
            <a:r>
              <a:rPr lang="en-US" sz="1100" baseline="0" dirty="0" smtClean="0"/>
              <a:t> of a felony or any other offence of moral turpitude that affects CDOT or the employee’s ability to perform their assigned duties.</a:t>
            </a:r>
            <a:endParaRPr lang="en-US" sz="110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75561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229123" indent="-229123">
              <a:buFont typeface="Arial" pitchFamily="34" charset="0"/>
              <a:buChar char="•"/>
              <a:defRPr/>
            </a:pPr>
            <a:r>
              <a:rPr lang="en-US" b="0" dirty="0" smtClean="0"/>
              <a:t>Please take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dirty="0" smtClean="0"/>
              <a:t>Have the participants introduce themselves</a:t>
            </a:r>
          </a:p>
          <a:p>
            <a:pPr>
              <a:defRPr/>
            </a:pPr>
            <a:endParaRPr lang="en-US" dirty="0"/>
          </a:p>
          <a:p>
            <a:pPr>
              <a:defRPr/>
            </a:pPr>
            <a:r>
              <a:rPr lang="en-US" dirty="0" smtClean="0"/>
              <a:t>If this has been done already skip this step </a:t>
            </a:r>
          </a:p>
          <a:p>
            <a:pPr>
              <a:defRPr/>
            </a:pPr>
            <a:endParaRPr lang="en-US" dirty="0"/>
          </a:p>
          <a:p>
            <a:pPr>
              <a:defRPr/>
            </a:pPr>
            <a:r>
              <a:rPr lang="en-US" b="1" dirty="0" smtClean="0"/>
              <a:t>Ask</a:t>
            </a:r>
            <a:r>
              <a:rPr lang="en-US" dirty="0" smtClean="0"/>
              <a:t>: What would you like to gain from this course?</a:t>
            </a:r>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t>The following are the role</a:t>
            </a:r>
            <a:r>
              <a:rPr lang="en-US" sz="1100" i="1" baseline="0" dirty="0" smtClean="0"/>
              <a:t>s in the progressive discipline process.  </a:t>
            </a:r>
            <a:endParaRPr lang="en-US" sz="1100" dirty="0" smtClean="0"/>
          </a:p>
          <a:p>
            <a:endParaRPr lang="en-US" dirty="0" smtClean="0"/>
          </a:p>
          <a:p>
            <a:r>
              <a:rPr lang="en-US" b="1" dirty="0" smtClean="0"/>
              <a:t>Employee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Once</a:t>
            </a:r>
            <a:r>
              <a:rPr lang="en-US" baseline="0" dirty="0" smtClean="0"/>
              <a:t> the employee is informed of the need to change their behavior, their role is to actively work towards changing their behavior.  This includes following any directives laid out by the supervisor to help them improve.  Sign the Corrective Action or Disciplinary Action</a:t>
            </a:r>
            <a:endParaRPr lang="en-US" dirty="0" smtClean="0"/>
          </a:p>
          <a:p>
            <a:endParaRPr lang="en-US" dirty="0" smtClean="0"/>
          </a:p>
          <a:p>
            <a:r>
              <a:rPr lang="en-US" b="1" dirty="0" smtClean="0"/>
              <a:t>Supervisor (TMIII)</a:t>
            </a:r>
          </a:p>
          <a:p>
            <a:r>
              <a:rPr lang="en-US" dirty="0" smtClean="0"/>
              <a:t>The Supervisor</a:t>
            </a:r>
            <a:r>
              <a:rPr lang="en-US" baseline="0" dirty="0" smtClean="0"/>
              <a:t> is responsible for:</a:t>
            </a:r>
          </a:p>
          <a:p>
            <a:pPr marL="171450" indent="-171450">
              <a:buFont typeface="Arial" panose="020B0604020202020204" pitchFamily="34" charset="0"/>
              <a:buChar char="•"/>
            </a:pPr>
            <a:r>
              <a:rPr lang="en-US" baseline="0" dirty="0" smtClean="0"/>
              <a:t>Counseling the employee on the need to change their behavior and informing the employee on what behavior needs to change.  </a:t>
            </a:r>
          </a:p>
          <a:p>
            <a:pPr marL="171450" indent="-171450">
              <a:buFont typeface="Arial" panose="020B0604020202020204" pitchFamily="34" charset="0"/>
              <a:buChar char="•"/>
            </a:pPr>
            <a:r>
              <a:rPr lang="en-US" baseline="0" dirty="0" smtClean="0"/>
              <a:t>Providing clear examples of what is acceptable behavior.</a:t>
            </a:r>
          </a:p>
          <a:p>
            <a:pPr marL="171450" indent="-171450">
              <a:buFont typeface="Arial" panose="020B0604020202020204" pitchFamily="34" charset="0"/>
              <a:buChar char="•"/>
            </a:pPr>
            <a:r>
              <a:rPr lang="en-US" baseline="0" dirty="0" smtClean="0"/>
              <a:t>Explain to the employee the consequences if the undesirable behavior continues.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Provide the documentation required to create the Corrective Action or Disciplinary Action.</a:t>
            </a:r>
          </a:p>
          <a:p>
            <a:pPr marL="171450" indent="-171450">
              <a:buFont typeface="Arial" panose="020B0604020202020204" pitchFamily="34" charset="0"/>
              <a:buChar char="•"/>
            </a:pPr>
            <a:r>
              <a:rPr lang="en-US" baseline="0" dirty="0" smtClean="0"/>
              <a:t>Document the behavior of the employee, including the details of the event.</a:t>
            </a:r>
          </a:p>
          <a:p>
            <a:pPr marL="171450" indent="-171450">
              <a:buFont typeface="Arial" panose="020B0604020202020204" pitchFamily="34" charset="0"/>
              <a:buChar char="•"/>
            </a:pPr>
            <a:r>
              <a:rPr lang="en-US" baseline="0" dirty="0" smtClean="0"/>
              <a:t>Informing the 2</a:t>
            </a:r>
            <a:r>
              <a:rPr lang="en-US" baseline="30000" dirty="0" smtClean="0"/>
              <a:t>nd</a:t>
            </a:r>
            <a:r>
              <a:rPr lang="en-US" baseline="0" dirty="0" smtClean="0"/>
              <a:t> level Manager if the pattern of behavior continues. </a:t>
            </a:r>
          </a:p>
          <a:p>
            <a:pPr marL="171450" indent="-171450">
              <a:buFont typeface="Arial" panose="020B0604020202020204" pitchFamily="34" charset="0"/>
              <a:buChar char="•"/>
            </a:pPr>
            <a:r>
              <a:rPr lang="en-US" baseline="0" dirty="0" smtClean="0"/>
              <a:t>Provide information to the 2</a:t>
            </a:r>
            <a:r>
              <a:rPr lang="en-US" baseline="30000" dirty="0" smtClean="0"/>
              <a:t>nd</a:t>
            </a:r>
            <a:r>
              <a:rPr lang="en-US" baseline="0" dirty="0" smtClean="0"/>
              <a:t> Level Manager, Appointing Authority, Civil Rights Manager in a timely manner. </a:t>
            </a:r>
          </a:p>
          <a:p>
            <a:pPr marL="171450" indent="-171450">
              <a:buFont typeface="Arial" panose="020B0604020202020204" pitchFamily="34" charset="0"/>
              <a:buChar char="•"/>
            </a:pPr>
            <a:r>
              <a:rPr lang="en-US" baseline="0" dirty="0" smtClean="0"/>
              <a:t>Continue to work with the employee to make changes to their behavior.</a:t>
            </a:r>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37386384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b="1" i="1" dirty="0" smtClean="0"/>
              <a:t>Continued from previous page</a:t>
            </a:r>
          </a:p>
          <a:p>
            <a:endParaRPr lang="en-US" dirty="0" smtClean="0"/>
          </a:p>
          <a:p>
            <a:r>
              <a:rPr lang="en-US" b="1" dirty="0" smtClean="0"/>
              <a:t>2</a:t>
            </a:r>
            <a:r>
              <a:rPr lang="en-US" b="1" baseline="30000" dirty="0" smtClean="0"/>
              <a:t>nd</a:t>
            </a:r>
            <a:r>
              <a:rPr lang="en-US" b="1" dirty="0" smtClean="0"/>
              <a:t> Level Manager (RTC OPS)</a:t>
            </a:r>
          </a:p>
          <a:p>
            <a:pPr marL="171450" indent="-171450">
              <a:buFont typeface="Arial" panose="020B0604020202020204" pitchFamily="34" charset="0"/>
              <a:buChar char="•"/>
            </a:pPr>
            <a:r>
              <a:rPr lang="en-US" baseline="0" dirty="0" smtClean="0"/>
              <a:t>Use the information provided by the Supervisor to create the Corrective Action or Disciplinary Action</a:t>
            </a:r>
          </a:p>
          <a:p>
            <a:pPr marL="171450" indent="-171450">
              <a:buFont typeface="Arial" panose="020B0604020202020204" pitchFamily="34" charset="0"/>
              <a:buChar char="•"/>
            </a:pPr>
            <a:r>
              <a:rPr lang="en-US" baseline="0" dirty="0" smtClean="0"/>
              <a:t>Attend 6-10 meeting and approve all informal documentation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Appointing Authority (RTD or Division Director)</a:t>
            </a:r>
          </a:p>
          <a:p>
            <a:pPr marL="171450" indent="-171450">
              <a:buFont typeface="Arial" panose="020B0604020202020204" pitchFamily="34" charset="0"/>
              <a:buChar char="•"/>
            </a:pPr>
            <a:r>
              <a:rPr lang="en-US" dirty="0" smtClean="0"/>
              <a:t>Working with the second level manager to approve the PDF and</a:t>
            </a:r>
            <a:r>
              <a:rPr lang="en-US" baseline="0" dirty="0" smtClean="0"/>
              <a:t>/or PIP which if not corrected may become the </a:t>
            </a:r>
            <a:endParaRPr lang="en-US" dirty="0" smtClean="0"/>
          </a:p>
          <a:p>
            <a:pPr marL="171450" indent="-171450">
              <a:buFont typeface="Arial" panose="020B0604020202020204" pitchFamily="34" charset="0"/>
              <a:buChar char="•"/>
            </a:pPr>
            <a:r>
              <a:rPr lang="en-US" dirty="0" smtClean="0"/>
              <a:t>Responsible for all actions</a:t>
            </a:r>
            <a:r>
              <a:rPr lang="en-US" baseline="0" dirty="0" smtClean="0"/>
              <a:t> related to the corrective and disciplinary process including ensuring the documentation complies with the due process and procedural requirements, lesser discipline is appropriate for the actions taken by the employee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employee has been provided an opportunity to improve prior to Corrective Action or Disciplinary Action.</a:t>
            </a:r>
          </a:p>
          <a:p>
            <a:pPr marL="171450" indent="-171450">
              <a:buFont typeface="Arial" panose="020B0604020202020204" pitchFamily="34" charset="0"/>
              <a:buChar char="•"/>
            </a:pPr>
            <a:r>
              <a:rPr lang="en-US" baseline="0" dirty="0" smtClean="0"/>
              <a:t>That all progressive discipline is equitable and consistent in similarly situated employees</a:t>
            </a:r>
          </a:p>
          <a:p>
            <a:pPr marL="171450" indent="-171450">
              <a:buFont typeface="Arial" panose="020B0604020202020204" pitchFamily="34" charset="0"/>
              <a:buChar char="•"/>
            </a:pPr>
            <a:r>
              <a:rPr lang="en-US" baseline="0" dirty="0" smtClean="0"/>
              <a:t>Maintain all documentation for the 6-10 meeting including the review of all documentation submitted by the Supervisor and the 2</a:t>
            </a:r>
            <a:r>
              <a:rPr lang="en-US" baseline="30000" dirty="0" smtClean="0"/>
              <a:t>nd</a:t>
            </a:r>
            <a:r>
              <a:rPr lang="en-US" baseline="0" dirty="0" smtClean="0"/>
              <a:t> Level Manager</a:t>
            </a:r>
          </a:p>
          <a:p>
            <a:pPr marL="171450" indent="-171450">
              <a:buFont typeface="Arial" panose="020B0604020202020204" pitchFamily="34" charset="0"/>
              <a:buChar char="•"/>
            </a:pPr>
            <a:r>
              <a:rPr lang="en-US" baseline="0" dirty="0" smtClean="0"/>
              <a:t>Draft all written notice sent to the employee and maintain all timeframes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Civil Rights Manager / Employee Relations</a:t>
            </a:r>
          </a:p>
          <a:p>
            <a:pPr marL="171450" indent="-171450">
              <a:buFont typeface="Arial" panose="020B0604020202020204" pitchFamily="34" charset="0"/>
              <a:buChar char="•"/>
            </a:pPr>
            <a:r>
              <a:rPr lang="en-US" b="0" baseline="0" dirty="0" smtClean="0"/>
              <a:t>Monitor and provide guidance to all roles </a:t>
            </a:r>
          </a:p>
          <a:p>
            <a:pPr marL="171450" indent="-171450">
              <a:buFont typeface="Arial" panose="020B0604020202020204" pitchFamily="34" charset="0"/>
              <a:buChar char="•"/>
            </a:pPr>
            <a:r>
              <a:rPr lang="en-US" b="0" baseline="0" dirty="0" smtClean="0"/>
              <a:t>Ensure that all processes are equitable </a:t>
            </a:r>
          </a:p>
          <a:p>
            <a:pPr marL="171450" indent="-171450">
              <a:buFont typeface="Arial" panose="020B0604020202020204" pitchFamily="34" charset="0"/>
              <a:buChar char="•"/>
            </a:pPr>
            <a:r>
              <a:rPr lang="en-US" b="0" baseline="0" dirty="0" smtClean="0"/>
              <a:t>Interpret policy and procedures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410592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b="1" dirty="0" smtClean="0"/>
              <a:t>Notes:</a:t>
            </a:r>
          </a:p>
          <a:p>
            <a:endParaRPr lang="en-US" b="1" dirty="0" smtClean="0"/>
          </a:p>
          <a:p>
            <a:r>
              <a:rPr lang="en-US" b="1" dirty="0" smtClean="0"/>
              <a:t>Tab 00 Corrective</a:t>
            </a:r>
            <a:r>
              <a:rPr lang="en-US" b="1" baseline="0" dirty="0" smtClean="0"/>
              <a:t> Action Letter Sample</a:t>
            </a:r>
          </a:p>
          <a:p>
            <a:endParaRPr lang="en-US" dirty="0" smtClean="0"/>
          </a:p>
          <a:p>
            <a:r>
              <a:rPr lang="en-US" dirty="0" smtClean="0"/>
              <a:t>The</a:t>
            </a:r>
            <a:r>
              <a:rPr lang="en-US" baseline="0" dirty="0" smtClean="0"/>
              <a:t> corrective action is the beginning of the formal disciplinary process where the employee is sent a letter informing them of need to correct and improve their job performance or conduct.  A template of this letter has been created and is composed of the following sections:</a:t>
            </a:r>
          </a:p>
          <a:p>
            <a:endParaRPr lang="en-US" baseline="0" dirty="0" smtClean="0"/>
          </a:p>
          <a:p>
            <a:pPr rtl="0"/>
            <a:r>
              <a:rPr lang="en-US" b="1" dirty="0" smtClean="0"/>
              <a:t>Background</a:t>
            </a:r>
            <a:r>
              <a:rPr lang="en-US" baseline="0" dirty="0" smtClean="0"/>
              <a:t> – This section contains the </a:t>
            </a:r>
            <a:r>
              <a:rPr lang="en-US" baseline="0" dirty="0" smtClean="0">
                <a:effectLst/>
              </a:rPr>
              <a:t>behavior of the employee that is resulting in the letter being issued</a:t>
            </a:r>
            <a:endParaRPr lang="en-US" dirty="0" smtClean="0">
              <a:effectLst/>
            </a:endParaRPr>
          </a:p>
          <a:p>
            <a:pPr rtl="0"/>
            <a:r>
              <a:rPr lang="en-US" b="1" dirty="0" smtClean="0">
                <a:effectLst/>
              </a:rPr>
              <a:t>The expectations for improvements</a:t>
            </a:r>
            <a:r>
              <a:rPr lang="en-US" b="1" baseline="0" dirty="0" smtClean="0">
                <a:effectLst/>
              </a:rPr>
              <a:t> </a:t>
            </a:r>
            <a:r>
              <a:rPr lang="en-US" baseline="0" dirty="0" smtClean="0">
                <a:effectLst/>
              </a:rPr>
              <a:t>– This section outlines what is acceptable behavior for the employee</a:t>
            </a:r>
            <a:endParaRPr lang="en-US" dirty="0" smtClean="0">
              <a:effectLst/>
            </a:endParaRPr>
          </a:p>
          <a:p>
            <a:pPr rtl="0"/>
            <a:r>
              <a:rPr lang="en-US" b="1" dirty="0" smtClean="0">
                <a:effectLst/>
              </a:rPr>
              <a:t>The time frame and deadlines to make the correction</a:t>
            </a:r>
            <a:r>
              <a:rPr lang="en-US" b="1" baseline="0" dirty="0" smtClean="0">
                <a:effectLst/>
              </a:rPr>
              <a:t> </a:t>
            </a:r>
            <a:r>
              <a:rPr lang="en-US" baseline="0" dirty="0" smtClean="0">
                <a:effectLst/>
              </a:rPr>
              <a:t>– Not all of the changes to the employee’s behavior are immediate.  This section has a timeframe for the employee so the understand when they need to model the new behaviors.</a:t>
            </a:r>
            <a:endParaRPr lang="en-US" dirty="0" smtClean="0">
              <a:effectLst/>
            </a:endParaRPr>
          </a:p>
          <a:p>
            <a:pPr rtl="0"/>
            <a:r>
              <a:rPr lang="en-US" b="1" dirty="0" smtClean="0">
                <a:effectLst/>
              </a:rPr>
              <a:t>The consequences to expect if conditions are not met</a:t>
            </a:r>
            <a:r>
              <a:rPr lang="en-US" baseline="0" dirty="0" smtClean="0">
                <a:effectLst/>
              </a:rPr>
              <a:t> – This paragraph outlines what will happen to the employee if they do not met the expected changes by the deadline that has been established.  </a:t>
            </a:r>
            <a:endParaRPr lang="en-US" dirty="0" smtClean="0">
              <a:effectLst/>
            </a:endParaRPr>
          </a:p>
          <a:p>
            <a:pPr rtl="0"/>
            <a:r>
              <a:rPr lang="en-US" b="1" dirty="0" smtClean="0">
                <a:effectLst/>
              </a:rPr>
              <a:t>A statement advising the employee of the right to submit a written explanation</a:t>
            </a:r>
            <a:r>
              <a:rPr lang="en-US" b="1" baseline="0" dirty="0" smtClean="0">
                <a:effectLst/>
              </a:rPr>
              <a:t> </a:t>
            </a:r>
            <a:r>
              <a:rPr lang="en-US" baseline="0" dirty="0" smtClean="0">
                <a:effectLst/>
              </a:rPr>
              <a:t>– This section is standard language about the rights of the employee to submit a written explanation of the events outlined in the letter and have it placed in the personnel file.</a:t>
            </a:r>
            <a:endParaRPr lang="en-US" dirty="0" smtClean="0">
              <a:effectLst/>
            </a:endParaRPr>
          </a:p>
          <a:p>
            <a:pPr rtl="0"/>
            <a:r>
              <a:rPr lang="en-US" b="1" dirty="0" smtClean="0">
                <a:effectLst/>
              </a:rPr>
              <a:t>A statement advising the employee of the grievance process and the right to grieve a corrective action </a:t>
            </a:r>
            <a:r>
              <a:rPr lang="en-US" dirty="0" smtClean="0">
                <a:effectLst/>
              </a:rPr>
              <a:t>– </a:t>
            </a:r>
            <a:r>
              <a:rPr lang="en-US" baseline="0" dirty="0" smtClean="0">
                <a:effectLst/>
              </a:rPr>
              <a:t>This provides further details of rights of the employee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2835747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b="1" dirty="0" smtClean="0"/>
              <a:t>Notes:</a:t>
            </a:r>
          </a:p>
          <a:p>
            <a:endParaRPr lang="en-US" b="1" dirty="0" smtClean="0"/>
          </a:p>
          <a:p>
            <a:r>
              <a:rPr lang="en-US" b="1" dirty="0" smtClean="0"/>
              <a:t>Tab 00 Corrective</a:t>
            </a:r>
            <a:r>
              <a:rPr lang="en-US" b="1" baseline="0" dirty="0" smtClean="0"/>
              <a:t> Action Letter Sample</a:t>
            </a:r>
          </a:p>
          <a:p>
            <a:endParaRPr lang="en-US" dirty="0" smtClean="0"/>
          </a:p>
          <a:p>
            <a:r>
              <a:rPr lang="en-US" dirty="0" smtClean="0"/>
              <a:t>The</a:t>
            </a:r>
            <a:r>
              <a:rPr lang="en-US" baseline="0" dirty="0" smtClean="0"/>
              <a:t> corrective action is the beginning of the formal disciplinary process where the employee is sent a letter informing them of need to correct and improve their job performance or conduct.  A template of this letter has been created and is composed of the following sections:</a:t>
            </a:r>
          </a:p>
          <a:p>
            <a:endParaRPr lang="en-US" baseline="0" dirty="0" smtClean="0"/>
          </a:p>
          <a:p>
            <a:pPr rtl="0"/>
            <a:r>
              <a:rPr lang="en-US" b="1" dirty="0" smtClean="0"/>
              <a:t>Background</a:t>
            </a:r>
            <a:r>
              <a:rPr lang="en-US" baseline="0" dirty="0" smtClean="0"/>
              <a:t> – This section contains the </a:t>
            </a:r>
            <a:r>
              <a:rPr lang="en-US" baseline="0" dirty="0" smtClean="0">
                <a:effectLst/>
              </a:rPr>
              <a:t>behavior of the employee that is resulting in the letter being issued</a:t>
            </a:r>
            <a:endParaRPr lang="en-US" dirty="0" smtClean="0">
              <a:effectLst/>
            </a:endParaRPr>
          </a:p>
          <a:p>
            <a:pPr rtl="0"/>
            <a:r>
              <a:rPr lang="en-US" b="1" dirty="0" smtClean="0">
                <a:effectLst/>
              </a:rPr>
              <a:t>The expectations for improvements</a:t>
            </a:r>
            <a:r>
              <a:rPr lang="en-US" b="1" baseline="0" dirty="0" smtClean="0">
                <a:effectLst/>
              </a:rPr>
              <a:t> </a:t>
            </a:r>
            <a:r>
              <a:rPr lang="en-US" baseline="0" dirty="0" smtClean="0">
                <a:effectLst/>
              </a:rPr>
              <a:t>– This section outlines what is acceptable behavior for the employee</a:t>
            </a:r>
            <a:endParaRPr lang="en-US" dirty="0" smtClean="0">
              <a:effectLst/>
            </a:endParaRPr>
          </a:p>
          <a:p>
            <a:pPr rtl="0"/>
            <a:r>
              <a:rPr lang="en-US" b="1" dirty="0" smtClean="0">
                <a:effectLst/>
              </a:rPr>
              <a:t>The time frame and deadlines to make the correction</a:t>
            </a:r>
            <a:r>
              <a:rPr lang="en-US" b="1" baseline="0" dirty="0" smtClean="0">
                <a:effectLst/>
              </a:rPr>
              <a:t> </a:t>
            </a:r>
            <a:r>
              <a:rPr lang="en-US" baseline="0" dirty="0" smtClean="0">
                <a:effectLst/>
              </a:rPr>
              <a:t>– Not all of the changes to the employee’s behavior are immediate.  This section has a timeframe for the employee so the understand when they need to model the new behaviors.</a:t>
            </a:r>
            <a:endParaRPr lang="en-US" dirty="0" smtClean="0">
              <a:effectLst/>
            </a:endParaRPr>
          </a:p>
          <a:p>
            <a:pPr rtl="0"/>
            <a:r>
              <a:rPr lang="en-US" b="1" dirty="0" smtClean="0">
                <a:effectLst/>
              </a:rPr>
              <a:t>The consequences to expect if conditions are not met</a:t>
            </a:r>
            <a:r>
              <a:rPr lang="en-US" baseline="0" dirty="0" smtClean="0">
                <a:effectLst/>
              </a:rPr>
              <a:t> – This paragraph outlines what will happen to the employee if they do not met the expected changes by the deadline that has been established.  </a:t>
            </a:r>
            <a:endParaRPr lang="en-US" dirty="0" smtClean="0">
              <a:effectLst/>
            </a:endParaRPr>
          </a:p>
          <a:p>
            <a:pPr rtl="0"/>
            <a:r>
              <a:rPr lang="en-US" b="1" dirty="0" smtClean="0">
                <a:effectLst/>
              </a:rPr>
              <a:t>A statement advising the employee of the right to submit a written explanation</a:t>
            </a:r>
            <a:r>
              <a:rPr lang="en-US" b="1" baseline="0" dirty="0" smtClean="0">
                <a:effectLst/>
              </a:rPr>
              <a:t> </a:t>
            </a:r>
            <a:r>
              <a:rPr lang="en-US" baseline="0" dirty="0" smtClean="0">
                <a:effectLst/>
              </a:rPr>
              <a:t>– This section is standard language about the rights of the employee to submit a written explanation of the events outlined in the letter and have it placed in the personnel file.</a:t>
            </a:r>
            <a:endParaRPr lang="en-US" dirty="0" smtClean="0">
              <a:effectLst/>
            </a:endParaRPr>
          </a:p>
          <a:p>
            <a:pPr rtl="0"/>
            <a:r>
              <a:rPr lang="en-US" b="1" dirty="0" smtClean="0">
                <a:effectLst/>
              </a:rPr>
              <a:t>A statement advising the employee of the grievance process and the right to grieve a corrective action </a:t>
            </a:r>
            <a:r>
              <a:rPr lang="en-US" dirty="0" smtClean="0">
                <a:effectLst/>
              </a:rPr>
              <a:t>– </a:t>
            </a:r>
            <a:r>
              <a:rPr lang="en-US" baseline="0" dirty="0" smtClean="0">
                <a:effectLst/>
              </a:rPr>
              <a:t>This provides further details of rights of the employee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9240007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p:txBody>
      </p:sp>
    </p:spTree>
    <p:extLst>
      <p:ext uri="{BB962C8B-B14F-4D97-AF65-F5344CB8AC3E}">
        <p14:creationId xmlns:p14="http://schemas.microsoft.com/office/powerpoint/2010/main" val="21421749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
        <p:nvSpPr>
          <p:cNvPr id="5" name="Rectangle 4"/>
          <p:cNvSpPr/>
          <p:nvPr/>
        </p:nvSpPr>
        <p:spPr>
          <a:xfrm>
            <a:off x="4660900" y="304800"/>
            <a:ext cx="2235200" cy="87579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82033669"/>
              </p:ext>
            </p:extLst>
          </p:nvPr>
        </p:nvGraphicFramePr>
        <p:xfrm>
          <a:off x="0" y="0"/>
          <a:ext cx="7040880" cy="9296400"/>
        </p:xfrm>
        <a:graphic>
          <a:graphicData uri="http://schemas.openxmlformats.org/presentationml/2006/ole">
            <mc:AlternateContent xmlns:mc="http://schemas.openxmlformats.org/markup-compatibility/2006">
              <mc:Choice xmlns:v="urn:schemas-microsoft-com:vml" Requires="v">
                <p:oleObj spid="_x0000_s21623"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0" y="0"/>
                        <a:ext cx="7040880" cy="9296400"/>
                      </a:xfrm>
                      <a:prstGeom prst="rect">
                        <a:avLst/>
                      </a:prstGeom>
                    </p:spPr>
                  </p:pic>
                </p:oleObj>
              </mc:Fallback>
            </mc:AlternateContent>
          </a:graphicData>
        </a:graphic>
      </p:graphicFrame>
    </p:spTree>
    <p:extLst>
      <p:ext uri="{BB962C8B-B14F-4D97-AF65-F5344CB8AC3E}">
        <p14:creationId xmlns:p14="http://schemas.microsoft.com/office/powerpoint/2010/main" val="439331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action process and identifies the requirements each of the roles.</a:t>
            </a:r>
          </a:p>
          <a:p>
            <a:pPr marL="171450" indent="-171450">
              <a:buFont typeface="Arial" panose="020B0604020202020204" pitchFamily="34" charset="0"/>
              <a:buChar char="•"/>
            </a:pPr>
            <a:r>
              <a:rPr lang="en-US" b="0" baseline="0" dirty="0" smtClean="0"/>
              <a:t>Section 4 – Explains</a:t>
            </a:r>
            <a:r>
              <a:rPr lang="en-US" b="0" dirty="0" smtClean="0"/>
              <a:t> when an employee’s performance results in a Disciplinary action and the actions you need to take. </a:t>
            </a:r>
            <a:endParaRPr lang="en-US" b="0" baseline="0" dirty="0" smtClean="0"/>
          </a:p>
          <a:p>
            <a:pPr marL="171450" indent="-171450">
              <a:buFont typeface="Arial" panose="020B0604020202020204" pitchFamily="34" charset="0"/>
              <a:buChar char="•"/>
            </a:pPr>
            <a:r>
              <a:rPr lang="en-US" b="1" baseline="0" dirty="0" smtClean="0"/>
              <a:t>Conclusion</a:t>
            </a:r>
            <a:r>
              <a:rPr lang="en-US" b="1" dirty="0" smtClean="0"/>
              <a:t> – This section summarizes the course and explains where you can get help if you need it.</a:t>
            </a:r>
            <a:endParaRPr lang="en-US" b="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66</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marL="229123" indent="-229123">
              <a:defRPr/>
            </a:pPr>
            <a:r>
              <a:rPr lang="en-US" dirty="0" smtClean="0"/>
              <a:t>Explain:</a:t>
            </a:r>
          </a:p>
          <a:p>
            <a:pPr marL="229123" indent="-229123">
              <a:defRPr/>
            </a:pPr>
            <a:endParaRPr lang="en-US" dirty="0"/>
          </a:p>
          <a:p>
            <a:pPr>
              <a:defRPr/>
            </a:pPr>
            <a:r>
              <a:rPr lang="en-US" dirty="0" smtClean="0"/>
              <a:t>This is the final section of the course and provides and summary and help resources </a:t>
            </a:r>
          </a:p>
          <a:p>
            <a:pPr>
              <a:defRPr/>
            </a:pPr>
            <a:endParaRPr lang="en-US" dirty="0"/>
          </a:p>
          <a:p>
            <a:pPr>
              <a:defRPr/>
            </a:pPr>
            <a:r>
              <a:rPr lang="en-US" dirty="0" smtClean="0"/>
              <a:t>At the end of the course you will be available to answer any specific questions</a:t>
            </a:r>
          </a:p>
        </p:txBody>
      </p:sp>
    </p:spTree>
    <p:extLst>
      <p:ext uri="{BB962C8B-B14F-4D97-AF65-F5344CB8AC3E}">
        <p14:creationId xmlns:p14="http://schemas.microsoft.com/office/powerpoint/2010/main" val="35336151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123" indent="-229123">
              <a:defRPr/>
            </a:pPr>
            <a:r>
              <a:rPr lang="en-US" dirty="0" smtClean="0"/>
              <a:t>Notes:</a:t>
            </a:r>
          </a:p>
          <a:p>
            <a:pPr marL="229123" indent="-229123">
              <a:defRPr/>
            </a:pPr>
            <a:endParaRPr lang="en-US" b="0" dirty="0" smtClean="0">
              <a:solidFill>
                <a:srgbClr val="FF0000"/>
              </a:solidFill>
            </a:endParaRPr>
          </a:p>
          <a:p>
            <a:pPr marL="229123" indent="-229123">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29123" indent="-229123">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67</a:t>
            </a:fld>
            <a:endParaRPr lang="en-US" smtClean="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dirty="0" smtClean="0"/>
              <a:t>Use this slide to paraphrase the course content</a:t>
            </a:r>
          </a:p>
          <a:p>
            <a:pPr>
              <a:defRPr/>
            </a:pPr>
            <a:endParaRPr lang="en-US" dirty="0"/>
          </a:p>
          <a:p>
            <a:pPr>
              <a:defRPr/>
            </a:pPr>
            <a:r>
              <a:rPr lang="en-US" dirty="0" smtClean="0"/>
              <a:t>Use the bullets to ask questions for example “What is the progressive disciplinary process?”</a:t>
            </a:r>
          </a:p>
          <a:p>
            <a:pPr>
              <a:defRPr/>
            </a:pPr>
            <a:endParaRPr lang="en-US" dirty="0"/>
          </a:p>
          <a:p>
            <a:pPr>
              <a:defRPr/>
            </a:pPr>
            <a:r>
              <a:rPr lang="en-US" dirty="0" smtClean="0"/>
              <a:t>If there were any topics participants had trouble with use this to provide an overview </a:t>
            </a:r>
          </a:p>
        </p:txBody>
      </p:sp>
    </p:spTree>
    <p:extLst>
      <p:ext uri="{BB962C8B-B14F-4D97-AF65-F5344CB8AC3E}">
        <p14:creationId xmlns:p14="http://schemas.microsoft.com/office/powerpoint/2010/main" val="2585474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0" indent="0">
              <a:buFont typeface="Arial" panose="020B0604020202020204" pitchFamily="34" charset="0"/>
              <a:buNone/>
            </a:pPr>
            <a:r>
              <a:rPr lang="en-US" b="0" baseline="0" dirty="0" smtClean="0"/>
              <a:t>If you are uncertain on how to proceed with the progressive discipline process:</a:t>
            </a:r>
          </a:p>
          <a:p>
            <a:pPr marL="228600" indent="-228600">
              <a:buFont typeface="+mj-lt"/>
              <a:buAutoNum type="arabicPeriod"/>
            </a:pPr>
            <a:r>
              <a:rPr lang="en-US" b="0" baseline="0" dirty="0" smtClean="0"/>
              <a:t>Start with contacting your direct supervisor for help with the process</a:t>
            </a:r>
          </a:p>
          <a:p>
            <a:pPr marL="228600" indent="-228600">
              <a:buFont typeface="+mj-lt"/>
              <a:buAutoNum type="arabicPeriod"/>
            </a:pPr>
            <a:r>
              <a:rPr lang="en-US" b="0" baseline="0" dirty="0" smtClean="0"/>
              <a:t>If you still have questions, contact Regional Civil Rights Manager for your region.</a:t>
            </a:r>
          </a:p>
          <a:p>
            <a:pPr marL="228600" indent="-228600">
              <a:buFont typeface="+mj-lt"/>
              <a:buAutoNum type="arabicPeriod"/>
            </a:pPr>
            <a:r>
              <a:rPr lang="en-US" b="0" baseline="0" dirty="0" smtClean="0"/>
              <a:t>Additionally, you can Christine Andersen in labor relations via email at Christine.Andersen@state.co.us or phone 303-512-5449 if you are uncertain if the level of the behavior is appropriate for progressive discipline.</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68</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dirty="0" smtClean="0"/>
              <a:t>The slide shows a list of the Civil Right Managers they are available to answer questions by region</a:t>
            </a:r>
          </a:p>
          <a:p>
            <a:pPr>
              <a:defRPr/>
            </a:pPr>
            <a:endParaRPr lang="en-US" dirty="0"/>
          </a:p>
          <a:p>
            <a:pPr>
              <a:defRPr/>
            </a:pPr>
            <a:r>
              <a:rPr lang="en-US" dirty="0" smtClean="0"/>
              <a:t>Explain when the supervisor would need to contact Labor Relations</a:t>
            </a:r>
          </a:p>
        </p:txBody>
      </p:sp>
    </p:spTree>
    <p:extLst>
      <p:ext uri="{BB962C8B-B14F-4D97-AF65-F5344CB8AC3E}">
        <p14:creationId xmlns:p14="http://schemas.microsoft.com/office/powerpoint/2010/main" val="10428429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0" dirty="0" smtClean="0">
              <a:solidFill>
                <a:srgbClr val="FF0000"/>
              </a:solidFill>
            </a:endParaRPr>
          </a:p>
          <a:p>
            <a:pPr>
              <a:defRPr/>
            </a:pPr>
            <a:r>
              <a:rPr lang="en-US" dirty="0" smtClean="0">
                <a:solidFill>
                  <a:schemeClr val="tx1">
                    <a:lumMod val="95000"/>
                    <a:lumOff val="5000"/>
                  </a:schemeClr>
                </a:solidFill>
              </a:rPr>
              <a:t>There are quite</a:t>
            </a:r>
            <a:r>
              <a:rPr lang="en-US" baseline="0" dirty="0" smtClean="0">
                <a:solidFill>
                  <a:schemeClr val="tx1">
                    <a:lumMod val="95000"/>
                    <a:lumOff val="5000"/>
                  </a:schemeClr>
                </a:solidFill>
              </a:rPr>
              <a:t> a few resources you can access online.  The first link takes you to a website about what constitutes a corrective or disciplinary action and provides details about what it is and when to use it.  Additional you are able to access a template for a correct action plan.  The second link takes you to sample letters you can view to help you document the corrective and disciplinary process.  The last is a link to the role of the Appointing Authority and their role within CDOT. </a:t>
            </a:r>
          </a:p>
          <a:p>
            <a:pPr>
              <a:defRPr/>
            </a:pPr>
            <a:endParaRPr lang="en-US" b="0" baseline="0" dirty="0" smtClean="0">
              <a:solidFill>
                <a:srgbClr val="FF0000"/>
              </a:solidFill>
            </a:endParaRPr>
          </a:p>
          <a:p>
            <a:pP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69</a:t>
            </a:fld>
            <a:endParaRPr lang="en-US" smtClean="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dirty="0" smtClean="0"/>
              <a:t>Click on, or explain each of the links on the slide</a:t>
            </a:r>
          </a:p>
          <a:p>
            <a:pPr>
              <a:defRPr/>
            </a:pPr>
            <a:endParaRPr lang="en-US" dirty="0"/>
          </a:p>
          <a:p>
            <a:pPr>
              <a:defRPr/>
            </a:pPr>
            <a:r>
              <a:rPr lang="en-US" dirty="0" smtClean="0"/>
              <a:t>Link one – is the main landing page for all corrective and disciplinary action information</a:t>
            </a:r>
          </a:p>
          <a:p>
            <a:pPr>
              <a:defRPr/>
            </a:pPr>
            <a:endParaRPr lang="en-US" dirty="0"/>
          </a:p>
          <a:p>
            <a:pPr>
              <a:defRPr/>
            </a:pPr>
            <a:r>
              <a:rPr lang="en-US" dirty="0" smtClean="0"/>
              <a:t>Link two – contains sample letters for corrective and disciplinary actions</a:t>
            </a:r>
          </a:p>
          <a:p>
            <a:pPr>
              <a:defRPr/>
            </a:pPr>
            <a:endParaRPr lang="en-US" dirty="0"/>
          </a:p>
          <a:p>
            <a:pPr>
              <a:defRPr/>
            </a:pPr>
            <a:r>
              <a:rPr lang="en-US" dirty="0" smtClean="0"/>
              <a:t>Link three – is a list of all of the Appointing Authorities at CDOT </a:t>
            </a:r>
          </a:p>
          <a:p>
            <a:pPr>
              <a:defRPr/>
            </a:pPr>
            <a:endParaRPr lang="en-US" dirty="0"/>
          </a:p>
          <a:p>
            <a:pPr>
              <a:defRPr/>
            </a:pPr>
            <a:r>
              <a:rPr lang="en-US" dirty="0" smtClean="0"/>
              <a:t>Explain their training book also contains  information about corrective and disciplinary actions</a:t>
            </a:r>
          </a:p>
          <a:p>
            <a:pPr>
              <a:defRPr/>
            </a:pPr>
            <a:endParaRPr lang="en-US" dirty="0"/>
          </a:p>
          <a:p>
            <a:pPr>
              <a:defRPr/>
            </a:pPr>
            <a:r>
              <a:rPr lang="en-US" dirty="0" smtClean="0"/>
              <a:t> </a:t>
            </a:r>
          </a:p>
        </p:txBody>
      </p:sp>
    </p:spTree>
    <p:extLst>
      <p:ext uri="{BB962C8B-B14F-4D97-AF65-F5344CB8AC3E}">
        <p14:creationId xmlns:p14="http://schemas.microsoft.com/office/powerpoint/2010/main" val="46350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dirty="0" smtClean="0"/>
              <a:t>This</a:t>
            </a:r>
            <a:r>
              <a:rPr lang="en-US" b="0" baseline="0" dirty="0" smtClean="0"/>
              <a:t> course is two hours long and there will not be a break.  When you are in the classroom please feel free to ask questions to the instructor and refrain from side conversations.  The exercises in this course exist to provide you with a chance to practice the content of the course please participate.  If there is a questions the instructor is not able to answer they will add it to the parking lot.  They will provide an answer to you with three working days.  </a:t>
            </a: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smtClean="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b="1" dirty="0" smtClean="0"/>
          </a:p>
          <a:p>
            <a:pPr>
              <a:defRPr/>
            </a:pPr>
            <a:r>
              <a:rPr lang="en-US" b="1" dirty="0" smtClean="0"/>
              <a:t>Explain</a:t>
            </a:r>
            <a:r>
              <a:rPr lang="en-US" dirty="0" smtClean="0"/>
              <a:t>:  </a:t>
            </a:r>
          </a:p>
          <a:p>
            <a:pPr>
              <a:defRPr/>
            </a:pPr>
            <a:endParaRPr lang="en-US" dirty="0"/>
          </a:p>
          <a:p>
            <a:pPr>
              <a:defRPr/>
            </a:pPr>
            <a:r>
              <a:rPr lang="en-US" dirty="0" smtClean="0"/>
              <a:t>Participants should ask questions during the course and actively participate</a:t>
            </a:r>
          </a:p>
          <a:p>
            <a:pPr>
              <a:defRPr/>
            </a:pPr>
            <a:endParaRPr lang="en-US" dirty="0"/>
          </a:p>
          <a:p>
            <a:pPr>
              <a:defRPr/>
            </a:pPr>
            <a:r>
              <a:rPr lang="en-US" dirty="0" smtClean="0"/>
              <a:t>Exercises are included to help you practice concepts  </a:t>
            </a:r>
          </a:p>
          <a:p>
            <a:pPr>
              <a:defRPr/>
            </a:pPr>
            <a:endParaRPr lang="en-US" dirty="0"/>
          </a:p>
          <a:p>
            <a:pPr>
              <a:defRPr/>
            </a:pPr>
            <a:r>
              <a:rPr lang="en-US" dirty="0" smtClean="0"/>
              <a:t>Parking lot questions will be answered within 3 working days and covered at the end of the course</a:t>
            </a:r>
          </a:p>
          <a:p>
            <a:pPr>
              <a:defRPr/>
            </a:pPr>
            <a:endParaRPr lang="en-US" dirty="0"/>
          </a:p>
          <a:p>
            <a:pPr>
              <a:defRPr/>
            </a:pPr>
            <a:r>
              <a:rPr lang="en-US" b="1" dirty="0" smtClean="0"/>
              <a:t>Tell: </a:t>
            </a:r>
          </a:p>
          <a:p>
            <a:pPr>
              <a:defRPr/>
            </a:pPr>
            <a:endParaRPr lang="en-US" b="1" dirty="0"/>
          </a:p>
          <a:p>
            <a:pPr>
              <a:defRPr/>
            </a:pPr>
            <a:r>
              <a:rPr lang="en-US" dirty="0" smtClean="0"/>
              <a:t>Your participation is what makes this a valuable course please share your experience</a:t>
            </a:r>
          </a:p>
          <a:p>
            <a:pPr>
              <a:defRPr/>
            </a:pPr>
            <a:endParaRPr lang="en-US" dirty="0"/>
          </a:p>
          <a:p>
            <a:pPr>
              <a:defRPr/>
            </a:pPr>
            <a:r>
              <a:rPr lang="en-US" dirty="0" smtClean="0"/>
              <a:t>Please do not use names if you are sharing.  </a:t>
            </a:r>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If</a:t>
            </a:r>
            <a:r>
              <a:rPr lang="en-US" b="0" baseline="0" dirty="0" smtClean="0"/>
              <a:t> you have any questions about the corrective and disciplinary process after the contact your Reginal Civil Rights Manager.  The link to the contact details can be found at: </a:t>
            </a:r>
          </a:p>
          <a:p>
            <a:endParaRPr lang="en-US" dirty="0"/>
          </a:p>
          <a:p>
            <a:r>
              <a:rPr lang="en-US" b="0" baseline="0" dirty="0" smtClean="0"/>
              <a:t>http://intranet.dot.state.co.us/employees/Contacts/documents/regional-civil-rights-managers. </a:t>
            </a:r>
          </a:p>
          <a:p>
            <a:endParaRPr lang="en-US" b="0" baseline="0" dirty="0" smtClean="0"/>
          </a:p>
          <a:p>
            <a:r>
              <a:rPr lang="en-US" b="0" baseline="0" dirty="0" smtClean="0"/>
              <a:t>All questions which have been placed in the parking lot and not answered during this course will be sent to the training group within three working days after the course is complete.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70</a:t>
            </a:fld>
            <a:endParaRPr lang="en-US" smtClean="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b="1" u="sng" dirty="0"/>
              <a:t>Ask:  </a:t>
            </a:r>
          </a:p>
          <a:p>
            <a:pPr marL="171450" indent="-171450">
              <a:buFont typeface="Arial" panose="020B0604020202020204" pitchFamily="34" charset="0"/>
              <a:buChar char="•"/>
              <a:defRPr/>
            </a:pPr>
            <a:r>
              <a:rPr lang="en-US" dirty="0"/>
              <a:t>“We have covered a lot of content in this course do you have any questions?”</a:t>
            </a:r>
          </a:p>
          <a:p>
            <a:pPr>
              <a:defRPr/>
            </a:pPr>
            <a:endParaRPr lang="en-US" dirty="0"/>
          </a:p>
          <a:p>
            <a:pPr>
              <a:defRPr/>
            </a:pPr>
            <a:r>
              <a:rPr lang="en-US" b="1" u="sng" dirty="0"/>
              <a:t>Review: </a:t>
            </a:r>
          </a:p>
          <a:p>
            <a:pPr marL="171450" indent="-171450">
              <a:buFont typeface="Arial" panose="020B0604020202020204" pitchFamily="34" charset="0"/>
              <a:buChar char="•"/>
              <a:defRPr/>
            </a:pPr>
            <a:r>
              <a:rPr lang="en-US" dirty="0"/>
              <a:t>The parking lot and see if you can answer any questions </a:t>
            </a:r>
          </a:p>
          <a:p>
            <a:pPr>
              <a:defRPr/>
            </a:pPr>
            <a:endParaRPr lang="en-US" dirty="0"/>
          </a:p>
          <a:p>
            <a:pPr>
              <a:defRPr/>
            </a:pPr>
            <a:endParaRPr lang="en-US" dirty="0"/>
          </a:p>
          <a:p>
            <a:pPr>
              <a:defRPr/>
            </a:pPr>
            <a:r>
              <a:rPr lang="en-US" b="1" u="sng" dirty="0"/>
              <a:t>Tell: </a:t>
            </a:r>
          </a:p>
          <a:p>
            <a:pPr marL="171450" indent="-171450">
              <a:buFont typeface="Arial" panose="020B0604020202020204" pitchFamily="34" charset="0"/>
              <a:buChar char="•"/>
              <a:defRPr/>
            </a:pPr>
            <a:r>
              <a:rPr lang="en-US" dirty="0"/>
              <a:t>Participants you will answer any parking lot questions within three working days</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Participants know you are available after the course to answer questions</a:t>
            </a:r>
          </a:p>
          <a:p>
            <a:pPr>
              <a:defRPr/>
            </a:pPr>
            <a:endParaRPr lang="en-US" dirty="0"/>
          </a:p>
          <a:p>
            <a:pPr marL="171450" indent="-171450">
              <a:buFont typeface="Arial" panose="020B0604020202020204" pitchFamily="34" charset="0"/>
              <a:buChar char="•"/>
              <a:defRPr/>
            </a:pPr>
            <a:r>
              <a:rPr lang="en-US" dirty="0" smtClean="0"/>
              <a:t>Questions after the course should be directed to the Civil Rights Managers listed on the slide</a:t>
            </a:r>
          </a:p>
        </p:txBody>
      </p:sp>
    </p:spTree>
    <p:extLst>
      <p:ext uri="{BB962C8B-B14F-4D97-AF65-F5344CB8AC3E}">
        <p14:creationId xmlns:p14="http://schemas.microsoft.com/office/powerpoint/2010/main" val="382685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marL="0" indent="0">
              <a:buFont typeface="Arial" pitchFamily="34" charset="0"/>
              <a:buNone/>
              <a:defRPr/>
            </a:pPr>
            <a:r>
              <a:rPr lang="en-US" b="0" i="1" dirty="0" smtClean="0"/>
              <a:t>During this course please:</a:t>
            </a:r>
          </a:p>
          <a:p>
            <a:pPr marL="0" indent="0">
              <a:buFont typeface="Arial" pitchFamily="34" charset="0"/>
              <a:buNone/>
              <a:defRPr/>
            </a:pPr>
            <a:endParaRPr lang="en-US" b="0" i="1" dirty="0" smtClean="0"/>
          </a:p>
          <a:p>
            <a:pPr marL="229123" indent="-229123">
              <a:buFont typeface="Arial" pitchFamily="34" charset="0"/>
              <a:buChar char="•"/>
              <a:defRPr/>
            </a:pPr>
            <a:r>
              <a:rPr lang="en-US" b="0" dirty="0" smtClean="0"/>
              <a:t>Take</a:t>
            </a:r>
            <a:r>
              <a:rPr lang="en-US" b="0" baseline="0" dirty="0" smtClean="0"/>
              <a:t> a moment to turn off, of silence your cell phones.  This is your time to learn.</a:t>
            </a:r>
            <a:endParaRPr lang="en-US" b="0" dirty="0" smtClean="0"/>
          </a:p>
          <a:p>
            <a:pPr marL="229123" indent="-229123">
              <a:buFont typeface="Arial" pitchFamily="34" charset="0"/>
              <a:buChar char="•"/>
              <a:defRPr/>
            </a:pPr>
            <a:r>
              <a:rPr lang="en-US" b="0" dirty="0" smtClean="0"/>
              <a:t>Refrain from browsing the Internet, sending/reading text messages, or sending/reading e-mails during class</a:t>
            </a:r>
          </a:p>
          <a:p>
            <a:pPr marL="229123" indent="-229123">
              <a:buFont typeface="Arial" pitchFamily="34" charset="0"/>
              <a:buChar char="•"/>
              <a:defRPr/>
            </a:pPr>
            <a:r>
              <a:rPr lang="en-US" b="0" dirty="0" smtClean="0"/>
              <a:t>Participate</a:t>
            </a:r>
            <a:r>
              <a:rPr lang="en-US" b="0" baseline="0" dirty="0" smtClean="0"/>
              <a:t> in the course and listen, and refrain from having side conversations</a:t>
            </a:r>
            <a:endParaRPr lang="en-US" b="0" dirty="0" smtClean="0"/>
          </a:p>
          <a:p>
            <a:pPr marL="229123" indent="-229123">
              <a:buFont typeface="Arial" pitchFamily="34" charset="0"/>
              <a:buChar char="•"/>
              <a:defRPr/>
            </a:pP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smtClean="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b="1" dirty="0" smtClean="0"/>
              <a:t>Review:</a:t>
            </a:r>
          </a:p>
          <a:p>
            <a:pPr>
              <a:defRPr/>
            </a:pPr>
            <a:endParaRPr lang="en-US" dirty="0" smtClean="0"/>
          </a:p>
          <a:p>
            <a:pPr>
              <a:defRPr/>
            </a:pPr>
            <a:r>
              <a:rPr lang="en-US" dirty="0" smtClean="0"/>
              <a:t>The bullets of the slide</a:t>
            </a:r>
          </a:p>
          <a:p>
            <a:pPr>
              <a:defRPr/>
            </a:pPr>
            <a:endParaRPr lang="en-US" dirty="0"/>
          </a:p>
          <a:p>
            <a:pPr>
              <a:defRPr/>
            </a:pPr>
            <a:r>
              <a:rPr lang="en-US" b="1" dirty="0" smtClean="0"/>
              <a:t>Tell:</a:t>
            </a:r>
          </a:p>
          <a:p>
            <a:pPr>
              <a:defRPr/>
            </a:pPr>
            <a:endParaRPr lang="en-US" dirty="0"/>
          </a:p>
          <a:p>
            <a:pPr>
              <a:defRPr/>
            </a:pPr>
            <a:r>
              <a:rPr lang="en-US" dirty="0" smtClean="0"/>
              <a:t>This is to establish the etiquette for the course by asking participants:</a:t>
            </a:r>
          </a:p>
          <a:p>
            <a:pPr>
              <a:defRPr/>
            </a:pPr>
            <a:endParaRPr lang="en-US" dirty="0"/>
          </a:p>
          <a:p>
            <a:pPr>
              <a:defRPr/>
            </a:pPr>
            <a:r>
              <a:rPr lang="en-US" dirty="0" smtClean="0"/>
              <a:t>Participants to silence their cell phones </a:t>
            </a:r>
          </a:p>
          <a:p>
            <a:pPr>
              <a:defRPr/>
            </a:pPr>
            <a:endParaRPr lang="en-US" dirty="0"/>
          </a:p>
          <a:p>
            <a:pPr>
              <a:defRPr/>
            </a:pPr>
            <a:r>
              <a:rPr lang="en-US" dirty="0" smtClean="0"/>
              <a:t>Not to use the internet</a:t>
            </a:r>
          </a:p>
          <a:p>
            <a:pPr>
              <a:defRPr/>
            </a:pPr>
            <a:endParaRPr lang="en-US" dirty="0"/>
          </a:p>
          <a:p>
            <a:pPr>
              <a:defRPr/>
            </a:pPr>
            <a:r>
              <a:rPr lang="en-US" dirty="0" smtClean="0"/>
              <a:t>Limit side conversations</a:t>
            </a:r>
          </a:p>
          <a:p>
            <a:pPr>
              <a:defRPr/>
            </a:pPr>
            <a:endParaRPr lang="en-US" dirty="0" smtClean="0"/>
          </a:p>
          <a:p>
            <a:pPr>
              <a:defRPr/>
            </a:pPr>
            <a:endParaRPr lang="en-US" dirty="0" smtClean="0"/>
          </a:p>
          <a:p>
            <a:pPr marL="229123" indent="-229123">
              <a:defRPr/>
            </a:pPr>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dirty="0" smtClean="0"/>
              <a:t>Notes:</a:t>
            </a:r>
          </a:p>
          <a:p>
            <a:endParaRPr lang="en-US" dirty="0" smtClean="0"/>
          </a:p>
          <a:p>
            <a:r>
              <a:rPr lang="en-US" b="0" dirty="0" smtClean="0"/>
              <a:t>Progressive</a:t>
            </a:r>
            <a:r>
              <a:rPr lang="en-US" b="0" baseline="0" dirty="0" smtClean="0"/>
              <a:t> discipline has a clear purpose: to resolve issues with performance at the lowest possible level.  This is accomplished by informing the employee of undesirable behavior and providing them with the tools and the chance to correct the behavior.  </a:t>
            </a:r>
            <a:endParaRPr lang="en-US" b="0" dirty="0" smtClean="0"/>
          </a:p>
        </p:txBody>
      </p:sp>
      <p:sp>
        <p:nvSpPr>
          <p:cNvPr id="68612" name="Slide Number Placeholder 3"/>
          <p:cNvSpPr>
            <a:spLocks noGrp="1"/>
          </p:cNvSpPr>
          <p:nvPr>
            <p:ph type="sldNum" sz="quarter" idx="5"/>
          </p:nvPr>
        </p:nvSpPr>
        <p:spPr/>
        <p:txBody>
          <a:bodyPr/>
          <a:lstStyle/>
          <a:p>
            <a:fld id="{A4DD7EC9-3807-4050-A8EC-3632DEFCBDE1}" type="slidenum">
              <a:rPr lang="en-US" smtClean="0"/>
              <a:pPr/>
              <a:t>9</a:t>
            </a:fld>
            <a:endParaRPr lang="en-US" smtClean="0"/>
          </a:p>
        </p:txBody>
      </p:sp>
      <p:sp>
        <p:nvSpPr>
          <p:cNvPr id="4" name="Slide Image Placeholder 3"/>
          <p:cNvSpPr>
            <a:spLocks noGrp="1" noRot="1" noChangeAspect="1"/>
          </p:cNvSpPr>
          <p:nvPr>
            <p:ph type="sldImg"/>
          </p:nvPr>
        </p:nvSpPr>
        <p:spPr>
          <a:xfrm>
            <a:off x="144463" y="433388"/>
            <a:ext cx="4648200" cy="3486150"/>
          </a:xfrm>
        </p:spPr>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indent="-171450">
              <a:buFont typeface="Arial" panose="020B0604020202020204" pitchFamily="34" charset="0"/>
              <a:buChar char="•"/>
              <a:defRPr/>
            </a:pPr>
            <a:endParaRPr lang="en-US" dirty="0" smtClean="0"/>
          </a:p>
          <a:p>
            <a:pPr>
              <a:defRPr/>
            </a:pPr>
            <a:r>
              <a:rPr lang="en-US" b="1" dirty="0" smtClean="0"/>
              <a:t>Explain: </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smtClean="0"/>
              <a:t>the purpose of progressive discipline</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smtClean="0"/>
              <a:t>Most of the time the issues is resolved once the employee is made aware of their behavior</a:t>
            </a:r>
          </a:p>
        </p:txBody>
      </p:sp>
    </p:spTree>
    <p:extLst>
      <p:ext uri="{BB962C8B-B14F-4D97-AF65-F5344CB8AC3E}">
        <p14:creationId xmlns:p14="http://schemas.microsoft.com/office/powerpoint/2010/main" val="42890515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3"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4"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5"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6"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8"/>
          <a:srcRect l="23091" t="41555" r="54850" b="41109"/>
          <a:stretch/>
        </p:blipFill>
        <p:spPr>
          <a:xfrm>
            <a:off x="211807" y="5634556"/>
            <a:ext cx="1743137" cy="1058333"/>
          </a:xfrm>
          <a:prstGeom prst="rect">
            <a:avLst/>
          </a:prstGeom>
        </p:spPr>
      </p:pic>
    </p:spTree>
    <p:custDataLst>
      <p:tags r:id="rId1"/>
    </p:custDataLst>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7.xml"/><Relationship Id="rId7" Type="http://schemas.openxmlformats.org/officeDocument/2006/relationships/diagramColors" Target="../diagrams/colors3.xml"/><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8.xml"/><Relationship Id="rId7" Type="http://schemas.openxmlformats.org/officeDocument/2006/relationships/diagramColors" Target="../diagrams/colors4.xml"/><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1.xml"/><Relationship Id="rId7" Type="http://schemas.openxmlformats.org/officeDocument/2006/relationships/diagramColors" Target="../diagrams/colors5.xml"/><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7.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8.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9.xml"/><Relationship Id="rId7" Type="http://schemas.openxmlformats.org/officeDocument/2006/relationships/diagramColors" Target="../diagrams/colors8.xml"/><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0.xml"/><Relationship Id="rId7" Type="http://schemas.openxmlformats.org/officeDocument/2006/relationships/diagramColors" Target="../diagrams/colors9.xml"/><Relationship Id="rId2" Type="http://schemas.openxmlformats.org/officeDocument/2006/relationships/slideLayout" Target="../slideLayouts/slideLayout10.xml"/><Relationship Id="rId1" Type="http://schemas.openxmlformats.org/officeDocument/2006/relationships/tags" Target="../tags/tag3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0.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0.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5.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4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46.xml"/><Relationship Id="rId5" Type="http://schemas.microsoft.com/office/2007/relationships/hdphoto" Target="../media/hdphoto1.wdp"/><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8.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49.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52.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5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60.xml"/><Relationship Id="rId7" Type="http://schemas.openxmlformats.org/officeDocument/2006/relationships/diagramColors" Target="../diagrams/colors11.xml"/><Relationship Id="rId2" Type="http://schemas.openxmlformats.org/officeDocument/2006/relationships/slideLayout" Target="../slideLayouts/slideLayout9.xml"/><Relationship Id="rId1" Type="http://schemas.openxmlformats.org/officeDocument/2006/relationships/tags" Target="../tags/tag6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61.xml"/><Relationship Id="rId7" Type="http://schemas.openxmlformats.org/officeDocument/2006/relationships/diagramColors" Target="../diagrams/colors12.xml"/><Relationship Id="rId2" Type="http://schemas.openxmlformats.org/officeDocument/2006/relationships/slideLayout" Target="../slideLayouts/slideLayout9.xml"/><Relationship Id="rId1" Type="http://schemas.openxmlformats.org/officeDocument/2006/relationships/tags" Target="../tags/tag6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62.xml"/><Relationship Id="rId7" Type="http://schemas.openxmlformats.org/officeDocument/2006/relationships/diagramColors" Target="../diagrams/colors13.xml"/><Relationship Id="rId2" Type="http://schemas.openxmlformats.org/officeDocument/2006/relationships/slideLayout" Target="../slideLayouts/slideLayout9.xml"/><Relationship Id="rId1" Type="http://schemas.openxmlformats.org/officeDocument/2006/relationships/tags" Target="../tags/tag6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63.xml"/><Relationship Id="rId7" Type="http://schemas.openxmlformats.org/officeDocument/2006/relationships/diagramColors" Target="../diagrams/colors14.xml"/><Relationship Id="rId2" Type="http://schemas.openxmlformats.org/officeDocument/2006/relationships/slideLayout" Target="../slideLayouts/slideLayout9.xml"/><Relationship Id="rId1" Type="http://schemas.openxmlformats.org/officeDocument/2006/relationships/tags" Target="../tags/tag69.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31.jp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hyperlink" Target="http://intranet.dot.state.co.us/employees/appt-authority" TargetMode="External"/><Relationship Id="rId5" Type="http://schemas.openxmlformats.org/officeDocument/2006/relationships/hyperlink" Target="http://intranet.dot.state.co.us/employees/performance-management/sample-letters" TargetMode="External"/><Relationship Id="rId4" Type="http://schemas.openxmlformats.org/officeDocument/2006/relationships/hyperlink" Target="http://intranet.dot.state.co.us/employees/performance-management/corrective-disciplinary-action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000" dirty="0"/>
              <a:t>This is a </a:t>
            </a:r>
            <a:r>
              <a:rPr lang="en-US" sz="2000" dirty="0" smtClean="0"/>
              <a:t>hidden </a:t>
            </a:r>
            <a:r>
              <a:rPr lang="en-US" sz="2000" dirty="0"/>
              <a:t>slide, and only available in Notes Page View.</a:t>
            </a:r>
          </a:p>
          <a:p>
            <a:pPr lvl="1"/>
            <a:r>
              <a:rPr lang="en-US" sz="2000" dirty="0"/>
              <a:t>It functions as </a:t>
            </a:r>
            <a:r>
              <a:rPr lang="en-US" sz="2000" dirty="0" smtClean="0"/>
              <a:t>the Course </a:t>
            </a:r>
            <a:r>
              <a:rPr lang="en-US" sz="2000" dirty="0"/>
              <a:t>Cover </a:t>
            </a:r>
            <a:r>
              <a:rPr lang="en-US" sz="2000" dirty="0" smtClean="0"/>
              <a:t>Page. This slide </a:t>
            </a:r>
            <a:r>
              <a:rPr lang="en-US" sz="2000" dirty="0"/>
              <a:t>remains here and is not </a:t>
            </a:r>
            <a:r>
              <a:rPr lang="en-US" sz="2000" dirty="0" smtClean="0"/>
              <a:t>removable.</a:t>
            </a:r>
          </a:p>
          <a:p>
            <a:pPr lvl="1"/>
            <a:r>
              <a:rPr lang="en-US" sz="2000" dirty="0" smtClean="0"/>
              <a:t>To customize </a:t>
            </a:r>
            <a:r>
              <a:rPr lang="en-US" sz="2000" dirty="0"/>
              <a:t>notes </a:t>
            </a:r>
            <a:r>
              <a:rPr lang="en-US" sz="2000" dirty="0" smtClean="0"/>
              <a:t>content </a:t>
            </a:r>
            <a:r>
              <a:rPr lang="en-US" sz="2000" dirty="0"/>
              <a:t>in </a:t>
            </a:r>
            <a:r>
              <a:rPr lang="en-US" sz="2000" dirty="0" smtClean="0"/>
              <a:t>the Notes </a:t>
            </a:r>
            <a:r>
              <a:rPr lang="en-US" sz="2000" dirty="0"/>
              <a:t>Page View: </a:t>
            </a:r>
            <a:r>
              <a:rPr lang="en-US" sz="2000" dirty="0" smtClean="0"/>
              <a:t>Click </a:t>
            </a:r>
            <a:r>
              <a:rPr lang="en-US" sz="2000" dirty="0"/>
              <a:t>on “VIEW” tab </a:t>
            </a:r>
            <a:r>
              <a:rPr lang="en-US" sz="2000" dirty="0">
                <a:sym typeface="Wingdings" panose="05000000000000000000" pitchFamily="2" charset="2"/>
              </a:rPr>
              <a:t></a:t>
            </a:r>
            <a:r>
              <a:rPr lang="en-US" sz="2000" dirty="0"/>
              <a:t> Select “Notes Page” </a:t>
            </a:r>
            <a:r>
              <a:rPr lang="en-US" sz="2000" dirty="0">
                <a:sym typeface="Wingdings" panose="05000000000000000000" pitchFamily="2" charset="2"/>
              </a:rPr>
              <a:t> D</a:t>
            </a:r>
            <a:r>
              <a:rPr lang="en-US" sz="2000" dirty="0"/>
              <a:t>ouble click the page, an Microsoft Word document would pop up </a:t>
            </a:r>
            <a:r>
              <a:rPr lang="en-US" sz="2000" dirty="0">
                <a:sym typeface="Wingdings" panose="05000000000000000000" pitchFamily="2" charset="2"/>
              </a:rPr>
              <a:t></a:t>
            </a:r>
            <a:r>
              <a:rPr lang="en-US" sz="2000" dirty="0"/>
              <a:t> Click on </a:t>
            </a:r>
            <a:r>
              <a:rPr lang="en-US" sz="2000" dirty="0" smtClean="0"/>
              <a:t>“Course Title” and </a:t>
            </a:r>
            <a:r>
              <a:rPr lang="en-US" sz="2000" dirty="0"/>
              <a:t>type in </a:t>
            </a:r>
            <a:r>
              <a:rPr lang="en-US" sz="2000" dirty="0" smtClean="0"/>
              <a:t>your course title, </a:t>
            </a:r>
            <a:r>
              <a:rPr lang="en-US" sz="2000" dirty="0"/>
              <a:t>Click on </a:t>
            </a:r>
            <a:r>
              <a:rPr lang="en-US" sz="2000" dirty="0" smtClean="0"/>
              <a:t>“Course Title Participant Manual” and </a:t>
            </a:r>
            <a:r>
              <a:rPr lang="en-US" sz="2000" dirty="0"/>
              <a:t>type in </a:t>
            </a:r>
            <a:r>
              <a:rPr lang="en-US" sz="2000" dirty="0" smtClean="0"/>
              <a:t>your course </a:t>
            </a:r>
            <a:r>
              <a:rPr lang="en-US" sz="2000" dirty="0"/>
              <a:t>title </a:t>
            </a:r>
            <a:r>
              <a:rPr lang="en-US" sz="2000" dirty="0" smtClean="0"/>
              <a:t>Participant Manual;</a:t>
            </a:r>
            <a:r>
              <a:rPr lang="en-US" sz="2000" dirty="0" smtClean="0">
                <a:sym typeface="Wingdings" panose="05000000000000000000" pitchFamily="2" charset="2"/>
              </a:rPr>
              <a:t> Click on “Instructor Name (s)” and type in names of all the instructors of this course;  Click on “July 28, 15” and type in the actual training date with the above format; Click on “Version”, select “complete” after the whole PowerPoint is finalized  </a:t>
            </a:r>
            <a:r>
              <a:rPr lang="en-US" sz="2000" dirty="0" smtClean="0"/>
              <a:t>Click </a:t>
            </a:r>
            <a:r>
              <a:rPr lang="en-US" sz="2000" dirty="0"/>
              <a:t>on the margins or close word. The changes you made will be automatically saved into </a:t>
            </a:r>
            <a:r>
              <a:rPr lang="en-US" sz="2000" dirty="0" smtClean="0"/>
              <a:t>PowerPoint</a:t>
            </a:r>
            <a:r>
              <a:rPr lang="en-US" sz="2000" dirty="0"/>
              <a:t>. </a:t>
            </a:r>
          </a:p>
          <a:p>
            <a:endParaRPr lang="en-US" dirty="0"/>
          </a:p>
          <a:p>
            <a:endParaRPr lang="en-US" dirty="0"/>
          </a:p>
        </p:txBody>
      </p:sp>
    </p:spTree>
    <p:custDataLst>
      <p:tags r:id="rId1"/>
    </p:custDataLst>
    <p:extLst>
      <p:ext uri="{BB962C8B-B14F-4D97-AF65-F5344CB8AC3E}">
        <p14:creationId xmlns:p14="http://schemas.microsoft.com/office/powerpoint/2010/main" val="358647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sp>
        <p:nvSpPr>
          <p:cNvPr id="5" name="Content Placeholder 4"/>
          <p:cNvSpPr>
            <a:spLocks noGrp="1"/>
          </p:cNvSpPr>
          <p:nvPr>
            <p:ph sz="quarter" idx="12"/>
          </p:nvPr>
        </p:nvSpPr>
        <p:spPr>
          <a:xfrm>
            <a:off x="182880" y="1246188"/>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the Cover Page of each section. </a:t>
            </a:r>
            <a:endParaRPr lang="en-US" sz="2200" dirty="0" smtClean="0"/>
          </a:p>
          <a:p>
            <a:pPr lvl="1"/>
            <a:r>
              <a:rPr lang="en-US" sz="2200" dirty="0" smtClean="0"/>
              <a:t>When </a:t>
            </a:r>
            <a:r>
              <a:rPr lang="en-US" sz="2200" dirty="0"/>
              <a:t>creating a new </a:t>
            </a:r>
            <a:r>
              <a:rPr lang="en-US" sz="2200" dirty="0" smtClean="0"/>
              <a:t>section, you </a:t>
            </a:r>
            <a:r>
              <a:rPr lang="en-US" sz="2200" dirty="0"/>
              <a:t>need to copy and paste this slide, </a:t>
            </a:r>
            <a:r>
              <a:rPr lang="en-US" sz="2200" dirty="0" smtClean="0"/>
              <a:t>as well as the </a:t>
            </a:r>
            <a:r>
              <a:rPr lang="en-US" sz="2200" dirty="0"/>
              <a:t>“Section XX Learning Objectives”, “Terms and Concepts”, “Exercise XX”, “Check Your Knowledge”, and any </a:t>
            </a:r>
            <a:r>
              <a:rPr lang="en-US" sz="2200" dirty="0" smtClean="0"/>
              <a:t>content </a:t>
            </a:r>
            <a:r>
              <a:rPr lang="en-US" sz="2200" dirty="0"/>
              <a:t>and </a:t>
            </a:r>
            <a:r>
              <a:rPr lang="en-US" sz="2200" dirty="0" smtClean="0"/>
              <a:t>demo </a:t>
            </a:r>
            <a:r>
              <a:rPr lang="en-US" sz="2200" dirty="0"/>
              <a:t>slides as </a:t>
            </a:r>
            <a:r>
              <a:rPr lang="en-US" sz="2200" dirty="0" smtClean="0"/>
              <a:t>required</a:t>
            </a:r>
            <a:r>
              <a:rPr lang="en-US" sz="2200" dirty="0"/>
              <a:t>.</a:t>
            </a:r>
          </a:p>
          <a:p>
            <a:pPr lvl="1"/>
            <a:r>
              <a:rPr lang="en-US" sz="2200" dirty="0"/>
              <a:t>To </a:t>
            </a:r>
            <a:r>
              <a:rPr lang="en-US" sz="2200" dirty="0" smtClean="0"/>
              <a:t>customize notes content </a:t>
            </a:r>
            <a:r>
              <a:rPr lang="en-US" sz="2200" dirty="0"/>
              <a:t>in </a:t>
            </a:r>
            <a:r>
              <a:rPr lang="en-US" sz="2200" dirty="0" smtClean="0"/>
              <a:t>the Notes </a:t>
            </a:r>
            <a:r>
              <a:rPr lang="en-US" sz="2200" dirty="0"/>
              <a:t>Page </a:t>
            </a:r>
            <a:r>
              <a:rPr lang="en-US" sz="2200" dirty="0" smtClean="0"/>
              <a:t>View: Click </a:t>
            </a:r>
            <a:r>
              <a:rPr lang="en-US" sz="2200" dirty="0"/>
              <a:t>on “VIEW” tab </a:t>
            </a:r>
            <a:r>
              <a:rPr lang="en-US" sz="2200" dirty="0" smtClean="0">
                <a:sym typeface="Wingdings" panose="05000000000000000000" pitchFamily="2" charset="2"/>
              </a:rPr>
              <a:t></a:t>
            </a:r>
            <a:r>
              <a:rPr lang="en-US" sz="2200" dirty="0" smtClean="0"/>
              <a:t> </a:t>
            </a:r>
            <a:r>
              <a:rPr lang="en-US" sz="2200" dirty="0"/>
              <a:t>S</a:t>
            </a:r>
            <a:r>
              <a:rPr lang="en-US" sz="2200" dirty="0" smtClean="0"/>
              <a:t>elect </a:t>
            </a:r>
            <a:r>
              <a:rPr lang="en-US" sz="2200" dirty="0"/>
              <a:t>“Notes Page” </a:t>
            </a:r>
            <a:r>
              <a:rPr lang="en-US" sz="2200" dirty="0">
                <a:sym typeface="Wingdings" panose="05000000000000000000" pitchFamily="2" charset="2"/>
              </a:rPr>
              <a:t> D</a:t>
            </a:r>
            <a:r>
              <a:rPr lang="en-US" sz="2200" dirty="0" smtClean="0"/>
              <a:t>ouble </a:t>
            </a:r>
            <a:r>
              <a:rPr lang="en-US" sz="2200" dirty="0"/>
              <a:t>click the page, an Microsoft Word document would pop up </a:t>
            </a:r>
            <a:r>
              <a:rPr lang="en-US" sz="2200" dirty="0">
                <a:sym typeface="Wingdings" panose="05000000000000000000" pitchFamily="2" charset="2"/>
              </a:rPr>
              <a:t></a:t>
            </a:r>
            <a:r>
              <a:rPr lang="en-US" sz="2200" dirty="0" smtClean="0"/>
              <a:t> </a:t>
            </a:r>
            <a:r>
              <a:rPr lang="en-US" sz="2200" dirty="0"/>
              <a:t>Click on “XX” </a:t>
            </a:r>
            <a:r>
              <a:rPr lang="en-US" sz="2200" dirty="0" smtClean="0"/>
              <a:t>and </a:t>
            </a:r>
            <a:r>
              <a:rPr lang="en-US" sz="2200" dirty="0"/>
              <a:t>type in the section number, Click on “Course Title” </a:t>
            </a:r>
            <a:r>
              <a:rPr lang="en-US" sz="2200" dirty="0" smtClean="0"/>
              <a:t>and </a:t>
            </a:r>
            <a:r>
              <a:rPr lang="en-US" sz="2200" dirty="0"/>
              <a:t>type in the training course title </a:t>
            </a:r>
            <a:r>
              <a:rPr lang="en-US" sz="2200" dirty="0">
                <a:sym typeface="Wingdings" panose="05000000000000000000" pitchFamily="2" charset="2"/>
              </a:rPr>
              <a:t> C</a:t>
            </a:r>
            <a:r>
              <a:rPr lang="en-US" sz="2200" dirty="0" smtClean="0"/>
              <a:t>lick </a:t>
            </a:r>
            <a:r>
              <a:rPr lang="en-US" sz="2200" dirty="0"/>
              <a:t>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9518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b="1" dirty="0" smtClean="0"/>
              <a:t>Section 1 – Introduction to Progressive Discipline</a:t>
            </a:r>
          </a:p>
          <a:p>
            <a:pPr marL="457200" indent="-457200">
              <a:buFont typeface="Arial"/>
              <a:buChar char="•"/>
            </a:pPr>
            <a:r>
              <a:rPr lang="en-US" sz="2600" dirty="0" smtClean="0"/>
              <a:t>Section 2 – Counseling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49344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sz="2400" dirty="0"/>
              <a:t>At the end of this section, you should be able to:</a:t>
            </a:r>
          </a:p>
          <a:p>
            <a:pPr marL="457200" lvl="0" indent="-457200">
              <a:buFont typeface="Arial" panose="020B0604020202020204" pitchFamily="34" charset="0"/>
              <a:buChar char="•"/>
            </a:pPr>
            <a:r>
              <a:rPr lang="en-US" sz="2000" i="1" dirty="0"/>
              <a:t>Describe </a:t>
            </a:r>
            <a:r>
              <a:rPr lang="en-US" sz="2000" i="1" dirty="0" smtClean="0"/>
              <a:t>the purpose of Progressive Discipline</a:t>
            </a:r>
          </a:p>
          <a:p>
            <a:pPr marL="457200" lvl="0" indent="-457200">
              <a:buFont typeface="Arial" panose="020B0604020202020204" pitchFamily="34" charset="0"/>
              <a:buChar char="•"/>
            </a:pPr>
            <a:r>
              <a:rPr lang="en-US" sz="2000" dirty="0" smtClean="0"/>
              <a:t>Identify the roles in the Progressive Discipline process</a:t>
            </a:r>
            <a:endParaRPr lang="en-US" sz="2000" dirty="0"/>
          </a:p>
          <a:p>
            <a:pPr marL="457200" indent="-457200">
              <a:buFont typeface="Arial" panose="020B0604020202020204" pitchFamily="34" charset="0"/>
              <a:buChar char="•"/>
            </a:pPr>
            <a:r>
              <a:rPr lang="en-US" sz="2000" i="1" dirty="0"/>
              <a:t>Identify the </a:t>
            </a:r>
            <a:r>
              <a:rPr lang="en-US" sz="2000" i="1" dirty="0" smtClean="0"/>
              <a:t>Progressive Discipline process </a:t>
            </a:r>
            <a:r>
              <a:rPr lang="en-US" sz="2000" i="1" dirty="0"/>
              <a:t>at a high level</a:t>
            </a:r>
            <a:endParaRPr lang="en-US" sz="2000" dirty="0"/>
          </a:p>
          <a:p>
            <a:pPr marL="457200" lvl="0" indent="-457200">
              <a:buFont typeface="Arial" panose="020B0604020202020204" pitchFamily="34" charset="0"/>
              <a:buChar char="•"/>
            </a:pPr>
            <a:r>
              <a:rPr lang="en-US" sz="2000" i="1" dirty="0" smtClean="0"/>
              <a:t>Understand </a:t>
            </a:r>
            <a:r>
              <a:rPr lang="en-US" sz="2000" i="1" dirty="0"/>
              <a:t>the connection between Performance Management and Progressive discipline</a:t>
            </a:r>
            <a:endParaRPr lang="en-US" sz="2000" dirty="0"/>
          </a:p>
          <a:p>
            <a:pPr marL="457200" indent="-457200">
              <a:buFont typeface="Arial" panose="020B0604020202020204" pitchFamily="34" charset="0"/>
              <a:buChar char="•"/>
            </a:pPr>
            <a:r>
              <a:rPr lang="en-US" sz="2000" i="1" dirty="0"/>
              <a:t>Describe what actions do and do not fall under </a:t>
            </a:r>
            <a:r>
              <a:rPr lang="en-US" sz="2000" i="1" dirty="0" smtClean="0"/>
              <a:t>Progressive Discipline</a:t>
            </a:r>
            <a:endParaRPr lang="en-US" sz="2000" dirty="0"/>
          </a:p>
          <a:p>
            <a:pPr marL="457200" lvl="0" indent="-457200">
              <a:buFont typeface="Arial" panose="020B0604020202020204" pitchFamily="34" charset="0"/>
              <a:buChar char="•"/>
            </a:pPr>
            <a:r>
              <a:rPr lang="en-US" sz="2000" i="1" dirty="0" smtClean="0"/>
              <a:t>Essential </a:t>
            </a:r>
            <a:r>
              <a:rPr lang="en-US" sz="2000" i="1" dirty="0"/>
              <a:t>Elements of each </a:t>
            </a:r>
            <a:r>
              <a:rPr lang="en-US" sz="2000" i="1" dirty="0" smtClean="0"/>
              <a:t>Progressive </a:t>
            </a:r>
            <a:r>
              <a:rPr lang="en-US" sz="2000" i="1" dirty="0"/>
              <a:t>D</a:t>
            </a:r>
            <a:r>
              <a:rPr lang="en-US" sz="2000" i="1" dirty="0" smtClean="0"/>
              <a:t>iscipline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Progressive Discipline </a:t>
            </a:r>
            <a:r>
              <a:rPr lang="en-US" sz="2000" i="1" dirty="0" smtClean="0"/>
              <a:t>– Is the process of communicating what performance is for employee and using increasingly severe steps or measures when an employee fails to correct a issue with their performance.</a:t>
            </a:r>
          </a:p>
          <a:p>
            <a:pPr marL="342900" indent="-342900">
              <a:buFont typeface="Arial" panose="020B0604020202020204" pitchFamily="34" charset="0"/>
              <a:buChar char="•"/>
            </a:pPr>
            <a:r>
              <a:rPr lang="en-US" sz="2000" b="1" i="1" dirty="0"/>
              <a:t>Performance Management </a:t>
            </a:r>
            <a:r>
              <a:rPr lang="en-US" sz="2000" i="1" dirty="0"/>
              <a:t>– </a:t>
            </a:r>
            <a:r>
              <a:rPr lang="en-US" sz="2000" dirty="0"/>
              <a:t>The process by which CDOT involves its employees, as a group and individuals in improving the organization and accomplishing the goals and objectives  </a:t>
            </a:r>
          </a:p>
          <a:p>
            <a:pPr marL="342900" indent="-342900">
              <a:buFont typeface="Arial" panose="020B0604020202020204" pitchFamily="34" charset="0"/>
              <a:buChar char="•"/>
            </a:pPr>
            <a:r>
              <a:rPr lang="en-US" sz="2000" b="1" i="1" dirty="0" smtClean="0"/>
              <a:t>Investigate </a:t>
            </a:r>
            <a:r>
              <a:rPr lang="en-US" sz="2000" i="1" dirty="0" smtClean="0"/>
              <a:t>– The systematic steps towards seeking understanding of the facts of a performance issue.</a:t>
            </a:r>
          </a:p>
          <a:p>
            <a:pPr marL="342900" indent="-342900">
              <a:buFont typeface="Arial" panose="020B0604020202020204" pitchFamily="34" charset="0"/>
              <a:buChar char="•"/>
            </a:pPr>
            <a:r>
              <a:rPr lang="en-US" sz="2000" b="1" i="1" dirty="0" smtClean="0"/>
              <a:t>Document </a:t>
            </a:r>
            <a:r>
              <a:rPr lang="en-US" sz="2000" i="1" dirty="0" smtClean="0"/>
              <a:t>– The process of recording the details of a performance event.  Typically this includes the date of the event, who was involved, what occurred and any reoccurrences </a:t>
            </a:r>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Progressive Discipline</a:t>
            </a:r>
            <a:endParaRPr lang="en-US" dirty="0"/>
          </a:p>
        </p:txBody>
      </p:sp>
      <p:sp>
        <p:nvSpPr>
          <p:cNvPr id="5" name="Content Placeholder 4"/>
          <p:cNvSpPr>
            <a:spLocks noGrp="1"/>
          </p:cNvSpPr>
          <p:nvPr>
            <p:ph sz="half" idx="2"/>
          </p:nvPr>
        </p:nvSpPr>
        <p:spPr>
          <a:xfrm>
            <a:off x="2499360" y="1371600"/>
            <a:ext cx="6309360" cy="4937760"/>
          </a:xfrm>
        </p:spPr>
        <p:txBody>
          <a:bodyPr/>
          <a:lstStyle/>
          <a:p>
            <a:r>
              <a:rPr lang="en-US" sz="2400" dirty="0" smtClean="0"/>
              <a:t>The purpose of progressive discipline is to:</a:t>
            </a:r>
          </a:p>
          <a:p>
            <a:pPr marL="457200" indent="-457200">
              <a:buFont typeface="Arial" panose="020B0604020202020204" pitchFamily="34" charset="0"/>
              <a:buChar char="•"/>
            </a:pPr>
            <a:r>
              <a:rPr lang="en-US" sz="2400" dirty="0" smtClean="0"/>
              <a:t>Make the employee aware of their behavior and allow them the opportunity to change</a:t>
            </a:r>
          </a:p>
          <a:p>
            <a:pPr marL="457200" indent="-457200">
              <a:buFont typeface="Arial" panose="020B0604020202020204" pitchFamily="34" charset="0"/>
              <a:buChar char="•"/>
            </a:pPr>
            <a:r>
              <a:rPr lang="en-US" sz="2400" dirty="0" smtClean="0"/>
              <a:t>Focus on the behavior that needs to change and not personality of the employee</a:t>
            </a:r>
          </a:p>
          <a:p>
            <a:pPr marL="457200" indent="-457200">
              <a:buFont typeface="Arial" panose="020B0604020202020204" pitchFamily="34" charset="0"/>
              <a:buChar char="•"/>
            </a:pPr>
            <a:r>
              <a:rPr lang="en-US" sz="2400" dirty="0" smtClean="0"/>
              <a:t>Develop a business case by documenting the employees behavior prior to taking more additional action</a:t>
            </a:r>
          </a:p>
          <a:p>
            <a:pPr marL="457200" indent="-457200">
              <a:buFont typeface="Arial" panose="020B0604020202020204" pitchFamily="34" charset="0"/>
              <a:buChar char="•"/>
            </a:pPr>
            <a:r>
              <a:rPr lang="en-US" sz="2400" dirty="0"/>
              <a:t>Provide </a:t>
            </a:r>
            <a:r>
              <a:rPr lang="en-US" sz="2400" dirty="0" smtClean="0"/>
              <a:t>training/coaching </a:t>
            </a:r>
            <a:r>
              <a:rPr lang="en-US" sz="2400" dirty="0"/>
              <a:t>to enforce rules and </a:t>
            </a:r>
            <a:r>
              <a:rPr lang="en-US" sz="2400" dirty="0" smtClean="0"/>
              <a:t>expectations</a:t>
            </a:r>
          </a:p>
          <a:p>
            <a:pPr marL="457200" indent="-457200">
              <a:buFont typeface="Arial" panose="020B0604020202020204" pitchFamily="34" charset="0"/>
              <a:buChar char="•"/>
            </a:pPr>
            <a:r>
              <a:rPr lang="en-US" sz="2400" dirty="0" smtClean="0"/>
              <a:t>Communicate what is needed and not confront</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pic>
        <p:nvPicPr>
          <p:cNvPr id="8" name="Christian"/>
          <p:cNvPicPr>
            <a:picLocks noGrp="1" noChangeAspect="1"/>
          </p:cNvPicPr>
          <p:nvPr>
            <p:ph sz="half" idx="1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293178"/>
            <a:ext cx="2063482" cy="4937125"/>
          </a:xfrm>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683525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Human Resources</a:t>
            </a:r>
          </a:p>
          <a:p>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aphicFrame>
        <p:nvGraphicFramePr>
          <p:cNvPr id="6" name="Diagram 5"/>
          <p:cNvGraphicFramePr/>
          <p:nvPr>
            <p:extLst>
              <p:ext uri="{D42A27DB-BD31-4B8C-83A1-F6EECF244321}">
                <p14:modId xmlns:p14="http://schemas.microsoft.com/office/powerpoint/2010/main" val="769132303"/>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15209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Human Resources</a:t>
            </a:r>
          </a:p>
          <a:p>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aphicFrame>
        <p:nvGraphicFramePr>
          <p:cNvPr id="6" name="Diagram 5"/>
          <p:cNvGraphicFramePr/>
          <p:nvPr>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254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Process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63315439"/>
              </p:ext>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951214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Process</a:t>
            </a:r>
            <a:endParaRPr lang="en-US" dirty="0"/>
          </a:p>
        </p:txBody>
      </p:sp>
      <p:graphicFrame>
        <p:nvGraphicFramePr>
          <p:cNvPr id="7" name="Content Placeholder 6"/>
          <p:cNvGraphicFramePr>
            <a:graphicFrameLocks noGrp="1"/>
          </p:cNvGraphicFramePr>
          <p:nvPr>
            <p:ph sz="half" idx="2"/>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64011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Actions are not Covered Under Progressive Discipline</a:t>
            </a:r>
            <a:endParaRPr lang="en-US" sz="3600" dirty="0"/>
          </a:p>
        </p:txBody>
      </p:sp>
      <p:sp>
        <p:nvSpPr>
          <p:cNvPr id="3" name="Content Placeholder 2"/>
          <p:cNvSpPr>
            <a:spLocks noGrp="1"/>
          </p:cNvSpPr>
          <p:nvPr>
            <p:ph sz="half" idx="2"/>
          </p:nvPr>
        </p:nvSpPr>
        <p:spPr>
          <a:xfrm>
            <a:off x="304800" y="1371600"/>
            <a:ext cx="8503920" cy="4937760"/>
          </a:xfrm>
        </p:spPr>
        <p:txBody>
          <a:bodyPr/>
          <a:lstStyle/>
          <a:p>
            <a:r>
              <a:rPr lang="en-US" dirty="0" smtClean="0"/>
              <a:t>The following are not part of the Progressive Discipline process:</a:t>
            </a:r>
          </a:p>
          <a:p>
            <a:pPr marL="457200" indent="-457200">
              <a:buFont typeface="Arial" panose="020B0604020202020204" pitchFamily="34" charset="0"/>
              <a:buChar char="•"/>
            </a:pPr>
            <a:r>
              <a:rPr lang="en-US" dirty="0" smtClean="0"/>
              <a:t>Sexual Harassment</a:t>
            </a:r>
          </a:p>
          <a:p>
            <a:pPr marL="457200" indent="-457200">
              <a:buFont typeface="Arial" panose="020B0604020202020204" pitchFamily="34" charset="0"/>
              <a:buChar char="•"/>
            </a:pPr>
            <a:r>
              <a:rPr lang="en-US" dirty="0" smtClean="0"/>
              <a:t>Workplace Violence</a:t>
            </a:r>
          </a:p>
          <a:p>
            <a:pPr marL="457200" indent="-4572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19</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121050" y="2609908"/>
            <a:ext cx="2986220" cy="298622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43090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Progressive Discipline </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Connection Between Performance Management and Progressive Discipline</a:t>
            </a:r>
            <a:endParaRPr lang="en-US" sz="3200" dirty="0"/>
          </a:p>
        </p:txBody>
      </p:sp>
      <p:sp>
        <p:nvSpPr>
          <p:cNvPr id="7" name="Content Placeholder 6"/>
          <p:cNvSpPr>
            <a:spLocks noGrp="1"/>
          </p:cNvSpPr>
          <p:nvPr>
            <p:ph sz="half" idx="2"/>
          </p:nvPr>
        </p:nvSpPr>
        <p:spPr>
          <a:xfrm>
            <a:off x="320039" y="1371600"/>
            <a:ext cx="7348451" cy="4937760"/>
          </a:xfrm>
        </p:spPr>
        <p:txBody>
          <a:bodyPr/>
          <a:lstStyle/>
          <a:p>
            <a:r>
              <a:rPr lang="en-US" dirty="0" smtClean="0"/>
              <a:t>Both Performance Management and Progressive Discipline:</a:t>
            </a:r>
          </a:p>
          <a:p>
            <a:pPr marL="457200" indent="-457200">
              <a:buFont typeface="Arial" panose="020B0604020202020204" pitchFamily="34" charset="0"/>
              <a:buChar char="•"/>
            </a:pPr>
            <a:r>
              <a:rPr lang="en-US" dirty="0" smtClean="0"/>
              <a:t>Focused on the Performance of the employee </a:t>
            </a:r>
          </a:p>
          <a:p>
            <a:pPr marL="457200" indent="-457200">
              <a:buFont typeface="Arial" panose="020B0604020202020204" pitchFamily="34" charset="0"/>
              <a:buChar char="•"/>
            </a:pPr>
            <a:r>
              <a:rPr lang="en-US" dirty="0" smtClean="0"/>
              <a:t>Require communication </a:t>
            </a:r>
          </a:p>
          <a:p>
            <a:pPr marL="457200" indent="-457200">
              <a:buFont typeface="Arial" panose="020B0604020202020204" pitchFamily="34" charset="0"/>
              <a:buChar char="•"/>
            </a:pPr>
            <a:r>
              <a:rPr lang="en-US" dirty="0" smtClean="0"/>
              <a:t>Are specific to the needs of the employee</a:t>
            </a:r>
          </a:p>
          <a:p>
            <a:pPr marL="457200" indent="-457200">
              <a:buFont typeface="Arial" panose="020B0604020202020204" pitchFamily="34" charset="0"/>
              <a:buChar char="•"/>
            </a:pPr>
            <a:r>
              <a:rPr lang="en-US" dirty="0" smtClean="0"/>
              <a:t>Evaluated</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pic>
        <p:nvPicPr>
          <p:cNvPr id="9" name="Content Placeholder 8"/>
          <p:cNvPicPr>
            <a:picLocks noGrp="1" noChangeAspect="1"/>
          </p:cNvPicPr>
          <p:nvPr>
            <p:ph sz="half" idx="12"/>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29400" y="2733512"/>
            <a:ext cx="2345575" cy="3103293"/>
          </a:xfr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724599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Progressive Discipline</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21</a:t>
            </a:fld>
            <a:endParaRPr lang="en-US" dirty="0"/>
          </a:p>
        </p:txBody>
      </p:sp>
      <p:sp>
        <p:nvSpPr>
          <p:cNvPr id="5" name="Content Placeholder 4"/>
          <p:cNvSpPr>
            <a:spLocks noGrp="1"/>
          </p:cNvSpPr>
          <p:nvPr>
            <p:ph sz="quarter" idx="12"/>
          </p:nvPr>
        </p:nvSpPr>
        <p:spPr/>
        <p:txBody>
          <a:bodyPr/>
          <a:lstStyle/>
          <a:p>
            <a:r>
              <a:rPr lang="en-US" dirty="0" smtClean="0"/>
              <a:t>The element to successful Progressive Discipline are:</a:t>
            </a:r>
          </a:p>
          <a:p>
            <a:pPr marL="457200" indent="-457200">
              <a:buFont typeface="Arial" panose="020B0604020202020204" pitchFamily="34" charset="0"/>
              <a:buChar char="•"/>
            </a:pPr>
            <a:r>
              <a:rPr lang="en-US" dirty="0" smtClean="0"/>
              <a:t>Informing the employee the of the need to change</a:t>
            </a:r>
          </a:p>
          <a:p>
            <a:pPr marL="457200" indent="-457200">
              <a:buFont typeface="Arial" panose="020B0604020202020204" pitchFamily="34" charset="0"/>
              <a:buChar char="•"/>
            </a:pPr>
            <a:r>
              <a:rPr lang="en-US" dirty="0" smtClean="0"/>
              <a:t>Explaining what is acceptable behavior</a:t>
            </a:r>
          </a:p>
          <a:p>
            <a:pPr marL="457200" indent="-457200">
              <a:buFont typeface="Arial" panose="020B0604020202020204" pitchFamily="34" charset="0"/>
              <a:buChar char="•"/>
            </a:pPr>
            <a:r>
              <a:rPr lang="en-US" dirty="0" smtClean="0"/>
              <a:t>Explaining the consequences of continued poor performance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936568602"/>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2756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roles in the Progressive Discipline process?</a:t>
            </a:r>
          </a:p>
          <a:p>
            <a:pPr marL="1200150" lvl="1" indent="-457200">
              <a:buFont typeface="Arial" panose="020B0604020202020204" pitchFamily="34" charset="0"/>
              <a:buChar char="•"/>
            </a:pPr>
            <a:r>
              <a:rPr lang="en-US" dirty="0" smtClean="0"/>
              <a:t>Employee, Supervisor, 2</a:t>
            </a:r>
            <a:r>
              <a:rPr lang="en-US" baseline="30000" dirty="0" smtClean="0"/>
              <a:t>nd</a:t>
            </a:r>
            <a:r>
              <a:rPr lang="en-US" dirty="0" smtClean="0"/>
              <a:t> Level Manager, Appointing Authority and HR</a:t>
            </a:r>
          </a:p>
          <a:p>
            <a:pPr marL="457200" indent="-457200">
              <a:buFont typeface="Arial" panose="020B0604020202020204" pitchFamily="34" charset="0"/>
              <a:buChar char="•"/>
            </a:pPr>
            <a:r>
              <a:rPr lang="en-US" dirty="0" smtClean="0"/>
              <a:t>What are the elements of successful Progressive Discipline?</a:t>
            </a:r>
          </a:p>
          <a:p>
            <a:pPr marL="1200150" lvl="1" indent="-457200">
              <a:buFont typeface="Arial" panose="020B0604020202020204" pitchFamily="34" charset="0"/>
              <a:buChar char="•"/>
            </a:pPr>
            <a:r>
              <a:rPr lang="en-US" dirty="0" smtClean="0"/>
              <a:t>Informed, Explain Acceptable and Consequences</a:t>
            </a:r>
            <a:endParaRPr lang="en-US" dirty="0"/>
          </a:p>
        </p:txBody>
      </p:sp>
    </p:spTree>
    <p:custDataLst>
      <p:tags r:id="rId1"/>
    </p:custDataLst>
    <p:extLst>
      <p:ext uri="{BB962C8B-B14F-4D97-AF65-F5344CB8AC3E}">
        <p14:creationId xmlns:p14="http://schemas.microsoft.com/office/powerpoint/2010/main" val="292749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23</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t>Click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42824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b="1" dirty="0" smtClean="0"/>
              <a:t>Section 2 – Counseling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055774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000" i="1" dirty="0"/>
              <a:t>Describe the </a:t>
            </a:r>
            <a:r>
              <a:rPr lang="en-US" sz="2000" i="1" dirty="0" smtClean="0"/>
              <a:t>Performance Counseling Process</a:t>
            </a:r>
            <a:endParaRPr lang="en-US" sz="2000" dirty="0"/>
          </a:p>
          <a:p>
            <a:pPr marL="342900" lvl="0" indent="-342900">
              <a:buFont typeface="Arial" panose="020B0604020202020204" pitchFamily="34" charset="0"/>
              <a:buChar char="•"/>
            </a:pPr>
            <a:r>
              <a:rPr lang="en-US" sz="2000" i="1" dirty="0" smtClean="0"/>
              <a:t>Identify the two types of performance issues</a:t>
            </a:r>
            <a:endParaRPr lang="en-US" sz="2000" dirty="0" smtClean="0"/>
          </a:p>
          <a:p>
            <a:pPr marL="342900" indent="-342900">
              <a:buFont typeface="Arial" panose="020B0604020202020204" pitchFamily="34" charset="0"/>
              <a:buChar char="•"/>
            </a:pPr>
            <a:r>
              <a:rPr lang="en-US" sz="2000" i="1" dirty="0"/>
              <a:t>Identify the common signs of poor performance</a:t>
            </a:r>
            <a:r>
              <a:rPr lang="en-US" sz="2000" dirty="0"/>
              <a:t> </a:t>
            </a:r>
            <a:endParaRPr lang="en-US" sz="2000" dirty="0" smtClean="0"/>
          </a:p>
          <a:p>
            <a:pPr marL="342900" lvl="0" indent="-342900">
              <a:buFont typeface="Arial" panose="020B0604020202020204" pitchFamily="34" charset="0"/>
              <a:buChar char="•"/>
            </a:pPr>
            <a:r>
              <a:rPr lang="en-US" sz="2000" i="1" dirty="0" smtClean="0"/>
              <a:t>Describe </a:t>
            </a:r>
            <a:r>
              <a:rPr lang="en-US" sz="2000" i="1" dirty="0"/>
              <a:t>the </a:t>
            </a:r>
            <a:r>
              <a:rPr lang="en-US" sz="2000" i="1" dirty="0" smtClean="0"/>
              <a:t>actions you need to consider and take to prepare for the session</a:t>
            </a:r>
          </a:p>
          <a:p>
            <a:pPr marL="342900" lvl="0" indent="-342900">
              <a:buFont typeface="Arial" panose="020B0604020202020204" pitchFamily="34" charset="0"/>
              <a:buChar char="•"/>
            </a:pPr>
            <a:r>
              <a:rPr lang="en-US" sz="2000" i="1" dirty="0" smtClean="0"/>
              <a:t>Identify actions you can take to be successful during the meeting </a:t>
            </a:r>
          </a:p>
          <a:p>
            <a:pPr marL="342900" lvl="0" indent="-342900">
              <a:buFont typeface="Arial" panose="020B0604020202020204" pitchFamily="34" charset="0"/>
              <a:buChar char="•"/>
            </a:pPr>
            <a:r>
              <a:rPr lang="en-US" sz="2000" i="1" dirty="0" smtClean="0"/>
              <a:t>Preparing </a:t>
            </a:r>
            <a:r>
              <a:rPr lang="en-US" sz="2000" i="1" dirty="0"/>
              <a:t>for the meeting (set meeting, document examples of behavior, research potential solutions, keep private, policy website)</a:t>
            </a:r>
            <a:endParaRPr lang="en-US" sz="2000" dirty="0"/>
          </a:p>
          <a:p>
            <a:pPr marL="342900" lvl="0" indent="-342900">
              <a:buFont typeface="Arial" panose="020B0604020202020204" pitchFamily="34" charset="0"/>
              <a:buChar char="•"/>
            </a:pPr>
            <a:r>
              <a:rPr lang="en-US" sz="2000" i="1" dirty="0"/>
              <a:t>During the Session – (identify the issue, seek input from employee, identify a solution, clarify the issue, gain commitment, identify results of behavior (discipline) </a:t>
            </a:r>
            <a:r>
              <a:rPr lang="en-US" sz="2000" i="1" dirty="0" smtClean="0"/>
              <a:t>schedule </a:t>
            </a:r>
            <a:r>
              <a:rPr lang="en-US" sz="2000" i="1" dirty="0"/>
              <a:t>follow up</a:t>
            </a:r>
            <a:r>
              <a:rPr lang="en-US" sz="2000" i="1" dirty="0" smtClean="0"/>
              <a:t>)</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25</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26</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i="1" dirty="0" smtClean="0"/>
              <a:t>Employee Counseling – A meeting between the supervisor and the employee to discuss an issue with the performance or conduct of the employee with the attempt to resolve a performance issue</a:t>
            </a:r>
          </a:p>
          <a:p>
            <a:pPr marL="342900" indent="-342900">
              <a:buFont typeface="Arial" panose="020B0604020202020204" pitchFamily="34" charset="0"/>
              <a:buChar char="•"/>
            </a:pPr>
            <a:r>
              <a:rPr lang="en-US" sz="2000" i="1" dirty="0" smtClean="0"/>
              <a:t>Performance – The way in which an employee works and interacts with to accomplish their job.  </a:t>
            </a:r>
          </a:p>
          <a:p>
            <a:pPr marL="342900" indent="-342900">
              <a:buFont typeface="Arial" panose="020B0604020202020204" pitchFamily="34" charset="0"/>
              <a:buChar char="•"/>
            </a:pPr>
            <a:r>
              <a:rPr lang="en-US" sz="2000" i="1" dirty="0" smtClean="0"/>
              <a:t>Performance Counseling Process - </a:t>
            </a:r>
            <a:r>
              <a:rPr lang="en-US" sz="2000" dirty="0" smtClean="0"/>
              <a:t>The </a:t>
            </a:r>
            <a:r>
              <a:rPr lang="en-US" sz="2000" dirty="0"/>
              <a:t>process </a:t>
            </a:r>
            <a:r>
              <a:rPr lang="en-US" sz="2000" dirty="0" smtClean="0"/>
              <a:t>used </a:t>
            </a:r>
            <a:r>
              <a:rPr lang="en-US" sz="2000" dirty="0"/>
              <a:t>when there is an issue with the employee’s performance that reaches the level that the supervisor needs to meet with the employee to resolve the issue with performance. </a:t>
            </a:r>
            <a:endParaRPr lang="en-US" sz="2000" i="1" dirty="0" smtClean="0"/>
          </a:p>
          <a:p>
            <a:pPr marL="342900" indent="-342900">
              <a:buFont typeface="Arial" panose="020B0604020202020204" pitchFamily="34" charset="0"/>
              <a:buChar char="•"/>
            </a:pPr>
            <a:r>
              <a:rPr lang="en-US" sz="2000" i="1" dirty="0" smtClean="0"/>
              <a:t>Conduct – the personal behavior of the employee during the performance of their work</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938620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62458967"/>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Performance Counseling Process</a:t>
            </a:r>
            <a:endParaRPr lang="en-US" dirty="0"/>
          </a:p>
        </p:txBody>
      </p:sp>
    </p:spTree>
    <p:custDataLst>
      <p:tags r:id="rId1"/>
    </p:custDataLst>
    <p:extLst>
      <p:ext uri="{BB962C8B-B14F-4D97-AF65-F5344CB8AC3E}">
        <p14:creationId xmlns:p14="http://schemas.microsoft.com/office/powerpoint/2010/main" val="2323354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28</a:t>
            </a:fld>
            <a:endParaRPr lang="en-US" dirty="0"/>
          </a:p>
        </p:txBody>
      </p:sp>
      <p:sp>
        <p:nvSpPr>
          <p:cNvPr id="5" name="Title 4"/>
          <p:cNvSpPr>
            <a:spLocks noGrp="1"/>
          </p:cNvSpPr>
          <p:nvPr>
            <p:ph type="title"/>
          </p:nvPr>
        </p:nvSpPr>
        <p:spPr/>
        <p:txBody>
          <a:bodyPr/>
          <a:lstStyle/>
          <a:p>
            <a:r>
              <a:rPr lang="en-US" dirty="0" smtClean="0"/>
              <a:t>Performance Counseling Process</a:t>
            </a:r>
            <a:endParaRPr lang="en-US" dirty="0"/>
          </a:p>
        </p:txBody>
      </p:sp>
    </p:spTree>
    <p:custDataLst>
      <p:tags r:id="rId1"/>
    </p:custDataLst>
    <p:extLst>
      <p:ext uri="{BB962C8B-B14F-4D97-AF65-F5344CB8AC3E}">
        <p14:creationId xmlns:p14="http://schemas.microsoft.com/office/powerpoint/2010/main" val="378575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29</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 or has attendance issues</a:t>
            </a:r>
          </a:p>
          <a:p>
            <a:pPr marL="1200150" lvl="1" indent="-457200">
              <a:buFont typeface="Arial" panose="020B0604020202020204" pitchFamily="34" charset="0"/>
              <a:buChar char="•"/>
            </a:pPr>
            <a:r>
              <a:rPr lang="en-US" sz="2300" dirty="0" smtClean="0"/>
              <a:t>Use counseling to create awareness </a:t>
            </a:r>
            <a:endParaRPr lang="en-US" sz="2300"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2205516159"/>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Prevention</a:t>
              </a:r>
              <a:endParaRPr lang="en-US" sz="1900" kern="1200"/>
            </a:p>
          </p:txBody>
        </p:sp>
      </p:grpSp>
    </p:spTree>
    <p:custDataLst>
      <p:tags r:id="rId1"/>
    </p:custDataLst>
    <p:extLst>
      <p:ext uri="{BB962C8B-B14F-4D97-AF65-F5344CB8AC3E}">
        <p14:creationId xmlns:p14="http://schemas.microsoft.com/office/powerpoint/2010/main" val="324448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30</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 or has attendance issues</a:t>
            </a:r>
          </a:p>
          <a:p>
            <a:pPr marL="1200150" lvl="1" indent="-457200">
              <a:buFont typeface="Arial" panose="020B0604020202020204" pitchFamily="34" charset="0"/>
              <a:buChar char="•"/>
            </a:pPr>
            <a:r>
              <a:rPr lang="en-US" sz="2300" dirty="0" smtClean="0"/>
              <a:t>Use counseling to create awareness </a:t>
            </a:r>
            <a:endParaRPr lang="en-US" sz="2300" dirty="0"/>
          </a:p>
        </p:txBody>
      </p:sp>
      <p:graphicFrame>
        <p:nvGraphicFramePr>
          <p:cNvPr id="10" name="Content Placeholder 9"/>
          <p:cNvGraphicFramePr>
            <a:graphicFrameLocks noGrp="1"/>
          </p:cNvGraphicFramePr>
          <p:nvPr>
            <p:ph sz="quarter" idx="13"/>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Prevention</a:t>
              </a:r>
              <a:endParaRPr lang="en-US" sz="1900" kern="1200"/>
            </a:p>
          </p:txBody>
        </p:sp>
      </p:grpSp>
    </p:spTree>
    <p:custDataLst>
      <p:tags r:id="rId1"/>
    </p:custDataLst>
    <p:extLst>
      <p:ext uri="{BB962C8B-B14F-4D97-AF65-F5344CB8AC3E}">
        <p14:creationId xmlns:p14="http://schemas.microsoft.com/office/powerpoint/2010/main" val="13361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 or affecting the others</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9" name="Dav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2095499" cy="4960807"/>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4076825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 or affecting the others</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32</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9" name="Dav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2095499" cy="4960807"/>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382320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8" y="1371600"/>
            <a:ext cx="7909561"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3788370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8" y="1371600"/>
            <a:ext cx="7909561"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174024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3647539275"/>
              </p:ext>
            </p:extLst>
          </p:nvPr>
        </p:nvGraphicFramePr>
        <p:xfrm>
          <a:off x="182564" y="1371600"/>
          <a:ext cx="74224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35</a:t>
            </a:fld>
            <a:endParaRPr lang="en-US" dirty="0"/>
          </a:p>
        </p:txBody>
      </p:sp>
      <p:sp>
        <p:nvSpPr>
          <p:cNvPr id="10" name="Title 9"/>
          <p:cNvSpPr>
            <a:spLocks noGrp="1"/>
          </p:cNvSpPr>
          <p:nvPr>
            <p:ph type="title"/>
          </p:nvPr>
        </p:nvSpPr>
        <p:spPr/>
        <p:txBody>
          <a:bodyPr/>
          <a:lstStyle/>
          <a:p>
            <a:r>
              <a:rPr lang="en-US" dirty="0" smtClean="0"/>
              <a:t>Preparing for </a:t>
            </a:r>
            <a:r>
              <a:rPr lang="en-US" smtClean="0"/>
              <a:t>the Counseling </a:t>
            </a:r>
            <a:r>
              <a:rPr lang="en-US" dirty="0" smtClean="0"/>
              <a:t>Meeting</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1527369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 </a:t>
            </a:r>
            <a:r>
              <a:rPr lang="en-US" dirty="0" smtClean="0"/>
              <a:t>One – Documenting Behavior </a:t>
            </a:r>
            <a:endParaRPr lang="en-US" dirty="0"/>
          </a:p>
        </p:txBody>
      </p:sp>
      <p:sp>
        <p:nvSpPr>
          <p:cNvPr id="9" name="Content Placeholder 8"/>
          <p:cNvSpPr>
            <a:spLocks noGrp="1"/>
          </p:cNvSpPr>
          <p:nvPr>
            <p:ph sz="half" idx="2"/>
          </p:nvPr>
        </p:nvSpPr>
        <p:spPr>
          <a:xfrm>
            <a:off x="320040" y="1371600"/>
            <a:ext cx="8488680" cy="4937760"/>
          </a:xfrm>
        </p:spPr>
        <p:txBody>
          <a:bodyPr/>
          <a:lstStyle/>
          <a:p>
            <a:r>
              <a:rPr lang="en-US" sz="2400" dirty="0" smtClean="0"/>
              <a:t>When documenting behavior in the Performance Log always include the:</a:t>
            </a:r>
          </a:p>
          <a:p>
            <a:pPr marL="342900" indent="-342900">
              <a:buFont typeface="Arial" panose="020B0604020202020204" pitchFamily="34" charset="0"/>
              <a:buChar char="•"/>
            </a:pPr>
            <a:r>
              <a:rPr lang="en-US" sz="2400" dirty="0" smtClean="0"/>
              <a:t>Date and time of the event</a:t>
            </a:r>
          </a:p>
          <a:p>
            <a:pPr marL="342900" indent="-342900">
              <a:buFont typeface="Arial" panose="020B0604020202020204" pitchFamily="34" charset="0"/>
              <a:buChar char="•"/>
            </a:pPr>
            <a:r>
              <a:rPr lang="en-US" sz="2400" dirty="0" smtClean="0"/>
              <a:t>Objectively describe the event using the employee’s name </a:t>
            </a:r>
            <a:endParaRPr lang="en-US" sz="2000" dirty="0" smtClean="0"/>
          </a:p>
          <a:p>
            <a:pPr marL="342900" indent="-342900">
              <a:buFont typeface="Arial" panose="020B0604020202020204" pitchFamily="34" charset="0"/>
              <a:buChar char="•"/>
            </a:pPr>
            <a:r>
              <a:rPr lang="en-US" sz="2400" dirty="0" smtClean="0"/>
              <a:t>Provide any details shared by the employee in the description</a:t>
            </a:r>
          </a:p>
          <a:p>
            <a:pPr marL="342900" indent="-342900">
              <a:buFont typeface="Arial" panose="020B0604020202020204" pitchFamily="34" charset="0"/>
              <a:buChar char="•"/>
            </a:pPr>
            <a:r>
              <a:rPr lang="en-US" sz="2400" dirty="0" smtClean="0"/>
              <a:t>Outline the action you took for the event</a:t>
            </a:r>
          </a:p>
          <a:p>
            <a:pPr marL="342900" indent="-342900">
              <a:buFont typeface="Arial" panose="020B0604020202020204" pitchFamily="34" charset="0"/>
              <a:buChar char="•"/>
            </a:pPr>
            <a:r>
              <a:rPr lang="en-US" sz="2400" dirty="0" smtClean="0"/>
              <a:t>List any witnesses to the event</a:t>
            </a:r>
          </a:p>
          <a:p>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14" name="Picture 13"/>
          <p:cNvPicPr>
            <a:picLocks noChangeAspect="1"/>
          </p:cNvPicPr>
          <p:nvPr/>
        </p:nvPicPr>
        <p:blipFill>
          <a:blip r:embed="rId4"/>
          <a:stretch>
            <a:fillRect/>
          </a:stretch>
        </p:blipFill>
        <p:spPr>
          <a:xfrm>
            <a:off x="2287905" y="4391411"/>
            <a:ext cx="4552950" cy="1790700"/>
          </a:xfrm>
          <a:prstGeom prst="rect">
            <a:avLst/>
          </a:prstGeom>
        </p:spPr>
      </p:pic>
    </p:spTree>
    <p:custDataLst>
      <p:tags r:id="rId1"/>
    </p:custDataLst>
    <p:extLst>
      <p:ext uri="{BB962C8B-B14F-4D97-AF65-F5344CB8AC3E}">
        <p14:creationId xmlns:p14="http://schemas.microsoft.com/office/powerpoint/2010/main" val="2530603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 Documenting Behavior</a:t>
            </a:r>
            <a:endParaRPr lang="en-US" dirty="0"/>
          </a:p>
        </p:txBody>
      </p:sp>
      <p:sp>
        <p:nvSpPr>
          <p:cNvPr id="3" name="Content Placeholder 2"/>
          <p:cNvSpPr>
            <a:spLocks noGrp="1"/>
          </p:cNvSpPr>
          <p:nvPr>
            <p:ph sz="half" idx="2"/>
          </p:nvPr>
        </p:nvSpPr>
        <p:spPr/>
        <p:txBody>
          <a:bodyPr/>
          <a:lstStyle/>
          <a:p>
            <a:r>
              <a:rPr lang="en-US" sz="2400" dirty="0" smtClean="0"/>
              <a:t>Completing the PDF:</a:t>
            </a:r>
          </a:p>
          <a:p>
            <a:pPr marL="457200" indent="-457200">
              <a:buFont typeface="Arial" panose="020B0604020202020204" pitchFamily="34" charset="0"/>
              <a:buChar char="•"/>
            </a:pPr>
            <a:r>
              <a:rPr lang="en-US" sz="2400" dirty="0" smtClean="0"/>
              <a:t>Provide an brief history of the problem </a:t>
            </a:r>
          </a:p>
          <a:p>
            <a:pPr marL="457200" indent="-457200">
              <a:buFont typeface="Arial" panose="020B0604020202020204" pitchFamily="34" charset="0"/>
              <a:buChar char="•"/>
            </a:pPr>
            <a:r>
              <a:rPr lang="en-US" sz="2400" dirty="0" smtClean="0"/>
              <a:t>State exactly what occurred</a:t>
            </a:r>
          </a:p>
          <a:p>
            <a:pPr marL="1200150" lvl="1" indent="-457200">
              <a:buFont typeface="Arial" panose="020B0604020202020204" pitchFamily="34" charset="0"/>
              <a:buChar char="•"/>
            </a:pPr>
            <a:r>
              <a:rPr lang="en-US" sz="2000" dirty="0" smtClean="0"/>
              <a:t>Names </a:t>
            </a:r>
          </a:p>
          <a:p>
            <a:pPr marL="1200150" lvl="1" indent="-457200">
              <a:buFont typeface="Arial" panose="020B0604020202020204" pitchFamily="34" charset="0"/>
              <a:buChar char="•"/>
            </a:pPr>
            <a:r>
              <a:rPr lang="en-US" sz="2000" dirty="0" smtClean="0"/>
              <a:t>Dates</a:t>
            </a:r>
          </a:p>
          <a:p>
            <a:pPr marL="1200150" lvl="1" indent="-457200">
              <a:buFont typeface="Arial" panose="020B0604020202020204" pitchFamily="34" charset="0"/>
              <a:buChar char="•"/>
            </a:pPr>
            <a:r>
              <a:rPr lang="en-US" sz="2000" dirty="0" smtClean="0"/>
              <a:t>Times</a:t>
            </a:r>
          </a:p>
          <a:p>
            <a:pPr marL="1200150" lvl="1" indent="-457200">
              <a:buFont typeface="Arial" panose="020B0604020202020204" pitchFamily="34" charset="0"/>
              <a:buChar char="•"/>
            </a:pPr>
            <a:r>
              <a:rPr lang="en-US" sz="2000" dirty="0" smtClean="0"/>
              <a:t>Behaviors</a:t>
            </a:r>
          </a:p>
          <a:p>
            <a:pPr marL="1200150" lvl="1" indent="-457200">
              <a:buFont typeface="Arial" panose="020B0604020202020204" pitchFamily="34" charset="0"/>
              <a:buChar char="•"/>
            </a:pPr>
            <a:r>
              <a:rPr lang="en-US" sz="2000" dirty="0" smtClean="0"/>
              <a:t>Actions </a:t>
            </a:r>
          </a:p>
          <a:p>
            <a:pPr marL="1200150" lvl="1" indent="-457200">
              <a:buFont typeface="Arial" panose="020B0604020202020204" pitchFamily="34" charset="0"/>
              <a:buChar char="•"/>
            </a:pPr>
            <a:r>
              <a:rPr lang="en-US" sz="2000" dirty="0" smtClean="0"/>
              <a:t>Words</a:t>
            </a:r>
          </a:p>
          <a:p>
            <a:pPr marL="457200" indent="-457200">
              <a:buFont typeface="Arial" panose="020B0604020202020204" pitchFamily="34" charset="0"/>
              <a:buChar char="•"/>
            </a:pPr>
            <a:endParaRPr lang="en-US" sz="2400"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11" name="Content Placeholder 10"/>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1413668"/>
            <a:ext cx="3489960" cy="3715657"/>
          </a:xfrm>
        </p:spPr>
      </p:pic>
    </p:spTree>
    <p:custDataLst>
      <p:tags r:id="rId1"/>
    </p:custDataLst>
    <p:extLst>
      <p:ext uri="{BB962C8B-B14F-4D97-AF65-F5344CB8AC3E}">
        <p14:creationId xmlns:p14="http://schemas.microsoft.com/office/powerpoint/2010/main" val="2952693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7-year employee), was late for work twice week before last, late once last week, and it is Wednesday morning and this will be the second time this week.  Ralph’s tardiness is usually 10-15 minutes.  All employees are aware of the seven-minute window for clocking in and clocking out</a:t>
            </a:r>
            <a:r>
              <a:rPr lang="en-US" altLang="en-US" sz="2400" dirty="0" smtClean="0"/>
              <a:t>.  Sarah was working the front desk, and rolled her eyes as he went by.  </a:t>
            </a:r>
          </a:p>
          <a:p>
            <a:r>
              <a:rPr lang="en-US" sz="2400" dirty="0" smtClean="0"/>
              <a:t>Action:</a:t>
            </a:r>
          </a:p>
          <a:p>
            <a:pPr marL="342900" indent="-342900">
              <a:buFont typeface="Arial" panose="020B0604020202020204" pitchFamily="34" charset="0"/>
              <a:buChar char="•"/>
            </a:pPr>
            <a:r>
              <a:rPr lang="en-US" sz="2400" dirty="0" smtClean="0"/>
              <a:t>Document Ralphs behavior using the Performance Log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Exercise One</a:t>
            </a:r>
            <a:endParaRPr lang="en-US" dirty="0"/>
          </a:p>
        </p:txBody>
      </p:sp>
    </p:spTree>
    <p:custDataLst>
      <p:tags r:id="rId1"/>
    </p:custDataLst>
    <p:extLst>
      <p:ext uri="{BB962C8B-B14F-4D97-AF65-F5344CB8AC3E}">
        <p14:creationId xmlns:p14="http://schemas.microsoft.com/office/powerpoint/2010/main" val="9675871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the problem has been identified, research solutions such as:</a:t>
            </a:r>
          </a:p>
          <a:p>
            <a:pPr marL="457200" indent="-457200">
              <a:buFont typeface="Arial" panose="020B0604020202020204" pitchFamily="34" charset="0"/>
              <a:buChar char="•"/>
            </a:pPr>
            <a:r>
              <a:rPr lang="en-US" dirty="0" smtClean="0"/>
              <a:t>Counseling </a:t>
            </a:r>
            <a:endParaRPr lang="en-US" dirty="0"/>
          </a:p>
          <a:p>
            <a:pPr marL="457200" indent="-457200">
              <a:buFont typeface="Arial" panose="020B0604020202020204" pitchFamily="34" charset="0"/>
              <a:buChar char="•"/>
            </a:pPr>
            <a:r>
              <a:rPr lang="en-US" dirty="0" smtClean="0"/>
              <a:t>Training / Partnering </a:t>
            </a:r>
            <a:r>
              <a:rPr lang="en-US" dirty="0"/>
              <a:t>with an experienced </a:t>
            </a:r>
            <a:r>
              <a:rPr lang="en-US" dirty="0" smtClean="0"/>
              <a:t>employee</a:t>
            </a:r>
          </a:p>
          <a:p>
            <a:pPr marL="457200" indent="-457200">
              <a:buFont typeface="Arial" panose="020B0604020202020204" pitchFamily="34" charset="0"/>
              <a:buChar char="•"/>
            </a:pPr>
            <a:r>
              <a:rPr lang="en-US" dirty="0" smtClean="0"/>
              <a:t>Verbal warnings</a:t>
            </a:r>
          </a:p>
          <a:p>
            <a:pPr marL="457200" indent="-457200">
              <a:buFont typeface="Arial" panose="020B0604020202020204" pitchFamily="34" charset="0"/>
              <a:buChar char="•"/>
            </a:pPr>
            <a:r>
              <a:rPr lang="en-US" dirty="0" smtClean="0"/>
              <a:t>Explaining processes, policy or procedures</a:t>
            </a:r>
          </a:p>
          <a:p>
            <a:pPr marL="457200" indent="-457200">
              <a:buFont typeface="Arial" panose="020B0604020202020204" pitchFamily="34" charset="0"/>
              <a:buChar char="•"/>
            </a:pPr>
            <a:r>
              <a:rPr lang="en-US" dirty="0" smtClean="0"/>
              <a:t>Agreed upon steps</a:t>
            </a:r>
          </a:p>
          <a:p>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a:t>Step Two - Research Potential Solutions</a:t>
            </a:r>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92889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b="1"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Counseling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Creating a Solution…</a:t>
            </a:r>
            <a:endParaRPr lang="en-US" dirty="0"/>
          </a:p>
        </p:txBody>
      </p:sp>
      <p:sp>
        <p:nvSpPr>
          <p:cNvPr id="7" name="Content Placeholder 6"/>
          <p:cNvSpPr>
            <a:spLocks noGrp="1"/>
          </p:cNvSpPr>
          <p:nvPr>
            <p:ph sz="half" idx="2"/>
          </p:nvPr>
        </p:nvSpPr>
        <p:spPr>
          <a:xfrm>
            <a:off x="3521075" y="1371600"/>
            <a:ext cx="5287645" cy="4937760"/>
          </a:xfrm>
        </p:spPr>
        <p:txBody>
          <a:bodyPr/>
          <a:lstStyle/>
          <a:p>
            <a:r>
              <a:rPr lang="en-US" dirty="0" smtClean="0"/>
              <a:t>Keep in mind:</a:t>
            </a:r>
          </a:p>
          <a:p>
            <a:pPr marL="457200" indent="-457200">
              <a:buFont typeface="Arial" panose="020B0604020202020204" pitchFamily="34" charset="0"/>
              <a:buChar char="•"/>
            </a:pPr>
            <a:r>
              <a:rPr lang="en-US" dirty="0" smtClean="0"/>
              <a:t>Similar actions for similar situations</a:t>
            </a:r>
          </a:p>
          <a:p>
            <a:pPr marL="457200" indent="-457200">
              <a:buFont typeface="Arial" panose="020B0604020202020204" pitchFamily="34" charset="0"/>
              <a:buChar char="•"/>
            </a:pPr>
            <a:r>
              <a:rPr lang="en-US" dirty="0" smtClean="0"/>
              <a:t>Age, race, gender and protected classes should not be considered</a:t>
            </a:r>
          </a:p>
          <a:p>
            <a:pPr marL="457200" indent="-457200">
              <a:buFont typeface="Arial" panose="020B0604020202020204" pitchFamily="34" charset="0"/>
              <a:buChar char="•"/>
            </a:pPr>
            <a:r>
              <a:rPr lang="en-US" dirty="0" smtClean="0"/>
              <a:t>This is a first step towards working with the employee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40</a:t>
            </a:fld>
            <a:endParaRPr lang="en-US" dirty="0"/>
          </a:p>
        </p:txBody>
      </p:sp>
      <p:pic>
        <p:nvPicPr>
          <p:cNvPr id="9" name="Content Placeholder 8"/>
          <p:cNvPicPr>
            <a:picLocks noGrp="1" noChangeAspect="1"/>
          </p:cNvPicPr>
          <p:nvPr>
            <p:ph sz="half" idx="12"/>
          </p:nvPr>
        </p:nvPicPr>
        <p:blipFill>
          <a:blip r:embed="rId4" cstate="print">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a:off x="304800" y="2317604"/>
            <a:ext cx="3216275" cy="2876668"/>
          </a:xfr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10" name="Group 9"/>
          <p:cNvGrpSpPr/>
          <p:nvPr/>
        </p:nvGrpSpPr>
        <p:grpSpPr>
          <a:xfrm>
            <a:off x="7646670" y="5703570"/>
            <a:ext cx="1314450" cy="491582"/>
            <a:chOff x="3578206" y="2202"/>
            <a:chExt cx="1622462" cy="1054600"/>
          </a:xfrm>
          <a:solidFill>
            <a:schemeClr val="accent5"/>
          </a:solidFill>
        </p:grpSpPr>
        <p:sp>
          <p:nvSpPr>
            <p:cNvPr id="11" name="Rounded Rectangle 10"/>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91473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7-year employee), was late for work twice week before last, late once last week, and it is Wednesday morning and this will be the second time this week.  Ralph’s tardiness is usually 10-15 minutes.  All employees are aware of the seven-minute window for clocking in and clocking out</a:t>
            </a:r>
            <a:r>
              <a:rPr lang="en-US" altLang="en-US" sz="2400" dirty="0" smtClean="0"/>
              <a:t>.  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41</a:t>
            </a:fld>
            <a:endParaRPr lang="en-US" dirty="0"/>
          </a:p>
        </p:txBody>
      </p:sp>
      <p:sp>
        <p:nvSpPr>
          <p:cNvPr id="5" name="Title 4"/>
          <p:cNvSpPr>
            <a:spLocks noGrp="1"/>
          </p:cNvSpPr>
          <p:nvPr>
            <p:ph type="title"/>
          </p:nvPr>
        </p:nvSpPr>
        <p:spPr/>
        <p:txBody>
          <a:bodyPr/>
          <a:lstStyle/>
          <a:p>
            <a:r>
              <a:rPr lang="en-US" dirty="0" smtClean="0"/>
              <a:t>Exercise Two</a:t>
            </a:r>
            <a:endParaRPr lang="en-US" dirty="0"/>
          </a:p>
        </p:txBody>
      </p:sp>
    </p:spTree>
    <p:custDataLst>
      <p:tags r:id="rId1"/>
    </p:custDataLst>
    <p:extLst>
      <p:ext uri="{BB962C8B-B14F-4D97-AF65-F5344CB8AC3E}">
        <p14:creationId xmlns:p14="http://schemas.microsoft.com/office/powerpoint/2010/main" val="1724828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the Request</a:t>
            </a:r>
            <a:endParaRPr lang="en-US" dirty="0"/>
          </a:p>
        </p:txBody>
      </p:sp>
      <p:sp>
        <p:nvSpPr>
          <p:cNvPr id="3" name="Content Placeholder 2"/>
          <p:cNvSpPr>
            <a:spLocks noGrp="1"/>
          </p:cNvSpPr>
          <p:nvPr>
            <p:ph sz="half" idx="2"/>
          </p:nvPr>
        </p:nvSpPr>
        <p:spPr>
          <a:xfrm>
            <a:off x="3562783" y="1371600"/>
            <a:ext cx="5245937" cy="4937760"/>
          </a:xfrm>
        </p:spPr>
        <p:txBody>
          <a:bodyPr/>
          <a:lstStyle/>
          <a:p>
            <a:r>
              <a:rPr lang="en-US" sz="2800" dirty="0" smtClean="0"/>
              <a:t>When sending the request:</a:t>
            </a:r>
          </a:p>
          <a:p>
            <a:pPr marL="457200" indent="-457200">
              <a:buFont typeface="Arial" panose="020B0604020202020204" pitchFamily="34" charset="0"/>
              <a:buChar char="•"/>
            </a:pPr>
            <a:r>
              <a:rPr lang="en-US" sz="2800" dirty="0" smtClean="0"/>
              <a:t>Keep it friendly i.e. “Could you drop by later today?”</a:t>
            </a:r>
          </a:p>
          <a:p>
            <a:pPr marL="457200" indent="-457200">
              <a:buFont typeface="Arial" panose="020B0604020202020204" pitchFamily="34" charset="0"/>
              <a:buChar char="•"/>
            </a:pPr>
            <a:r>
              <a:rPr lang="en-US" sz="2800" dirty="0" smtClean="0"/>
              <a:t>Do not provide details</a:t>
            </a:r>
          </a:p>
          <a:p>
            <a:pPr marL="457200" indent="-457200">
              <a:buFont typeface="Arial" panose="020B0604020202020204" pitchFamily="34" charset="0"/>
              <a:buChar char="•"/>
            </a:pPr>
            <a:r>
              <a:rPr lang="en-US" sz="2800" dirty="0" smtClean="0"/>
              <a:t>Do not call the person out in public</a:t>
            </a:r>
          </a:p>
          <a:p>
            <a:pPr marL="457200" indent="-457200">
              <a:buFont typeface="Arial" panose="020B0604020202020204" pitchFamily="34" charset="0"/>
              <a:buChar char="•"/>
            </a:pPr>
            <a:r>
              <a:rPr lang="en-US" sz="2800" dirty="0" smtClean="0"/>
              <a:t>Wait until you are prepared </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42</a:t>
            </a:fld>
            <a:endParaRPr lang="en-US" dirty="0"/>
          </a:p>
        </p:txBody>
      </p:sp>
      <p:pic>
        <p:nvPicPr>
          <p:cNvPr id="10" name="Content Placeholder 9"/>
          <p:cNvPicPr>
            <a:picLocks noGrp="1" noChangeAspect="1"/>
          </p:cNvPicPr>
          <p:nvPr>
            <p:ph sz="half" idx="12"/>
          </p:nvPr>
        </p:nvPicPr>
        <p:blipFill rotWithShape="1">
          <a:blip r:embed="rId4">
            <a:lum bright="-5000" contrast="-1000"/>
            <a:extLst>
              <a:ext uri="{28A0092B-C50C-407E-A947-70E740481C1C}">
                <a14:useLocalDpi xmlns:a14="http://schemas.microsoft.com/office/drawing/2010/main" val="0"/>
              </a:ext>
            </a:extLst>
          </a:blip>
          <a:srcRect r="7939"/>
          <a:stretch/>
        </p:blipFill>
        <p:spPr>
          <a:xfrm>
            <a:off x="304800" y="1439201"/>
            <a:ext cx="2960914" cy="4288366"/>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5"/>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07534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t>
            </a:r>
            <a:endParaRPr lang="en-US" dirty="0"/>
          </a:p>
        </p:txBody>
      </p:sp>
      <p:sp>
        <p:nvSpPr>
          <p:cNvPr id="3" name="Content Placeholder 2"/>
          <p:cNvSpPr>
            <a:spLocks noGrp="1"/>
          </p:cNvSpPr>
          <p:nvPr>
            <p:ph sz="half" idx="2"/>
          </p:nvPr>
        </p:nvSpPr>
        <p:spPr>
          <a:xfrm>
            <a:off x="304801" y="1371600"/>
            <a:ext cx="8503920" cy="4937760"/>
          </a:xfrm>
        </p:spPr>
        <p:txBody>
          <a:bodyPr/>
          <a:lstStyle/>
          <a:p>
            <a:r>
              <a:rPr lang="en-US" dirty="0" smtClean="0"/>
              <a:t>Examples of documentation include:</a:t>
            </a:r>
          </a:p>
          <a:p>
            <a:pPr marL="457200" indent="-457200">
              <a:buFont typeface="Arial" panose="020B0604020202020204" pitchFamily="34" charset="0"/>
              <a:buChar char="•"/>
            </a:pPr>
            <a:r>
              <a:rPr lang="en-US" dirty="0" smtClean="0"/>
              <a:t>State Personnel Rules</a:t>
            </a:r>
          </a:p>
          <a:p>
            <a:pPr marL="457200" indent="-457200">
              <a:buFont typeface="Arial" panose="020B0604020202020204" pitchFamily="34" charset="0"/>
              <a:buChar char="•"/>
            </a:pPr>
            <a:r>
              <a:rPr lang="en-US" dirty="0" smtClean="0"/>
              <a:t>CDOT Policy and Procedural Directives</a:t>
            </a:r>
          </a:p>
          <a:p>
            <a:pPr marL="457200" indent="-457200">
              <a:buFont typeface="Arial" panose="020B0604020202020204" pitchFamily="34" charset="0"/>
              <a:buChar char="•"/>
            </a:pPr>
            <a:r>
              <a:rPr lang="en-US" dirty="0" smtClean="0"/>
              <a:t>Position Descriptions</a:t>
            </a:r>
          </a:p>
          <a:p>
            <a:pPr marL="457200" indent="-457200">
              <a:buFont typeface="Arial" panose="020B0604020202020204" pitchFamily="34" charset="0"/>
              <a:buChar char="•"/>
            </a:pPr>
            <a:r>
              <a:rPr lang="en-US" dirty="0"/>
              <a:t>Work aids and documents created by you and your team</a:t>
            </a:r>
          </a:p>
          <a:p>
            <a:pPr marL="457200" indent="-457200">
              <a:buFont typeface="Arial" panose="020B0604020202020204" pitchFamily="34" charset="0"/>
              <a:buChar char="•"/>
            </a:pPr>
            <a:r>
              <a:rPr lang="en-US" dirty="0" smtClean="0"/>
              <a:t>Employee goals in </a:t>
            </a:r>
            <a:r>
              <a:rPr lang="en-US" dirty="0" err="1" smtClean="0"/>
              <a:t>SuccessFactors</a:t>
            </a:r>
            <a:endParaRPr lang="en-US"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43</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906126" y="4520922"/>
            <a:ext cx="1902594" cy="1788438"/>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16940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1692261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415074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t>Using Your W.I.T.S to Discuss Behavior</a:t>
            </a:r>
            <a:endParaRPr lang="en-US" sz="3600" dirty="0"/>
          </a:p>
        </p:txBody>
      </p:sp>
      <p:sp>
        <p:nvSpPr>
          <p:cNvPr id="2" name="Content Placeholder 1"/>
          <p:cNvSpPr>
            <a:spLocks noGrp="1"/>
          </p:cNvSpPr>
          <p:nvPr>
            <p:ph sz="half" idx="2"/>
          </p:nvPr>
        </p:nvSpPr>
        <p:spPr/>
        <p:txBody>
          <a:bodyPr/>
          <a:lstStyle/>
          <a:p>
            <a:r>
              <a:rPr lang="en-US" sz="2400" dirty="0" smtClean="0"/>
              <a:t>When Communication the behavior:</a:t>
            </a:r>
          </a:p>
          <a:p>
            <a:pPr marL="457200" indent="-457200">
              <a:buFont typeface="Arial" panose="020B0604020202020204" pitchFamily="34" charset="0"/>
              <a:buChar char="•"/>
            </a:pPr>
            <a:r>
              <a:rPr lang="en-US" sz="2400" b="1" dirty="0" smtClean="0"/>
              <a:t>Why</a:t>
            </a:r>
            <a:r>
              <a:rPr lang="en-US" sz="2400" dirty="0" smtClean="0"/>
              <a:t> – Provide context on how the behavior impacts others at CDOT</a:t>
            </a:r>
          </a:p>
          <a:p>
            <a:pPr marL="457200" indent="-457200">
              <a:buFont typeface="Arial" panose="020B0604020202020204" pitchFamily="34" charset="0"/>
              <a:buChar char="•"/>
            </a:pPr>
            <a:r>
              <a:rPr lang="en-US" sz="2400" b="1" dirty="0" smtClean="0"/>
              <a:t>Immediate</a:t>
            </a:r>
            <a:r>
              <a:rPr lang="en-US" sz="2400" dirty="0" smtClean="0"/>
              <a:t> – Keep the feedback as close to the event as possible</a:t>
            </a:r>
          </a:p>
          <a:p>
            <a:pPr marL="457200" indent="-457200">
              <a:buFont typeface="Arial" panose="020B0604020202020204" pitchFamily="34" charset="0"/>
              <a:buChar char="•"/>
            </a:pPr>
            <a:r>
              <a:rPr lang="en-US" sz="2400" b="1" dirty="0" smtClean="0"/>
              <a:t>Think Small  </a:t>
            </a:r>
            <a:r>
              <a:rPr lang="en-US" sz="2400" dirty="0" smtClean="0"/>
              <a:t>-  Think about the chain of events that leads to success or failure</a:t>
            </a:r>
          </a:p>
          <a:p>
            <a:pPr marL="457200" indent="-457200">
              <a:buFont typeface="Arial" panose="020B0604020202020204" pitchFamily="34" charset="0"/>
              <a:buChar char="•"/>
            </a:pPr>
            <a:r>
              <a:rPr lang="en-US" sz="2400" b="1" dirty="0" smtClean="0"/>
              <a:t>Specific</a:t>
            </a:r>
            <a:r>
              <a:rPr lang="en-US" sz="2400" dirty="0" smtClean="0"/>
              <a:t> – Do not make your employees guess about behavior explain in detail what is needed</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46</a:t>
            </a:fld>
            <a:endParaRPr lang="en-US" dirty="0"/>
          </a:p>
        </p:txBody>
      </p:sp>
      <p:pic>
        <p:nvPicPr>
          <p:cNvPr id="5" name="Content Placeholder 4"/>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5592763" y="1529542"/>
            <a:ext cx="3216275" cy="4012830"/>
          </a:xfrm>
        </p:spPr>
      </p:pic>
      <p:sp>
        <p:nvSpPr>
          <p:cNvPr id="11" name="Footer Placeholder 2"/>
          <p:cNvSpPr>
            <a:spLocks noGrp="1"/>
          </p:cNvSpPr>
          <p:nvPr>
            <p:ph type="ftr" sz="quarter" idx="10"/>
          </p:nvPr>
        </p:nvSpPr>
        <p:spPr>
          <a:xfrm>
            <a:off x="182880" y="6356350"/>
            <a:ext cx="6351270" cy="365125"/>
          </a:xfrm>
        </p:spPr>
        <p:txBody>
          <a:bodyPr/>
          <a:lstStyle/>
          <a:p>
            <a:pPr>
              <a:tabLst>
                <a:tab pos="5998464" algn="r"/>
              </a:tabLst>
              <a:defRPr/>
            </a:pPr>
            <a:r>
              <a:rPr lang="en-US" dirty="0" smtClean="0"/>
              <a:t>Colorado Department of Transportation	</a:t>
            </a:r>
            <a:endParaRPr lang="en-US" dirty="0"/>
          </a:p>
        </p:txBody>
      </p:sp>
      <p:grpSp>
        <p:nvGrpSpPr>
          <p:cNvPr id="13" name="Group 12"/>
          <p:cNvGrpSpPr/>
          <p:nvPr/>
        </p:nvGrpSpPr>
        <p:grpSpPr>
          <a:xfrm>
            <a:off x="7646670" y="5703570"/>
            <a:ext cx="1314450" cy="491582"/>
            <a:chOff x="3578206" y="2202"/>
            <a:chExt cx="1622462" cy="1054600"/>
          </a:xfrm>
          <a:solidFill>
            <a:schemeClr val="accent3"/>
          </a:solidFill>
        </p:grpSpPr>
        <p:sp>
          <p:nvSpPr>
            <p:cNvPr id="14" name="Rounded Rectangle 13"/>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3356513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7-year employee), was late for work twice week before last, late once last week, and it is Wednesday morning and this will be the second time this week.  Ralph’s tardiness is usually 10-15 minutes.  All employees are aware of the seven-minute window for clocking in and clocking out</a:t>
            </a:r>
            <a:r>
              <a:rPr lang="en-US" altLang="en-US" sz="2400" dirty="0" smtClean="0"/>
              <a:t>.  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47</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1935159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7-year employee), was late for work twice week before last, late once last week, and it is Wednesday morning and this will be the second time this week.  Ralph’s tardiness is usually 10-15 minutes.  All employees are aware of the seven-minute window for clocking in and clocking out</a:t>
            </a:r>
            <a:r>
              <a:rPr lang="en-US" altLang="en-US" sz="2400" dirty="0" smtClean="0"/>
              <a:t>.  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237443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49</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239025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457200" lvl="0" indent="-457200">
              <a:buFont typeface="Arial" panose="020B0604020202020204" pitchFamily="34" charset="0"/>
              <a:buChar char="•"/>
            </a:pPr>
            <a:r>
              <a:rPr lang="en-US" sz="2400" dirty="0"/>
              <a:t>Describe the process of progressive discipline</a:t>
            </a:r>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be between Performance Management and Progressive Discipline</a:t>
            </a:r>
          </a:p>
          <a:p>
            <a:pPr marL="457200" lvl="0" indent="-457200">
              <a:buFont typeface="Arial" panose="020B0604020202020204" pitchFamily="34" charset="0"/>
              <a:buChar char="•"/>
            </a:pPr>
            <a:r>
              <a:rPr lang="en-US" sz="2400" dirty="0"/>
              <a:t>Describe the levels (counseling, corrective action and disciplinary action and when they apply to the actions of the employee</a:t>
            </a:r>
          </a:p>
          <a:p>
            <a:pPr marL="457200" indent="-457200">
              <a:buFont typeface="Arial" panose="020B0604020202020204" pitchFamily="34" charset="0"/>
              <a:buChar char="•"/>
            </a:pPr>
            <a:r>
              <a:rPr lang="en-US" sz="2400" dirty="0"/>
              <a:t>List resources available to the TMIII to help them with the progressive discipline process</a:t>
            </a:r>
          </a:p>
          <a:p>
            <a:pPr marL="0" indent="0">
              <a:buNone/>
            </a:pP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50</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394078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a:spLocks noGrp="1"/>
          </p:cNvSpPr>
          <p:nvPr>
            <p:ph type="body" sz="quarter" idx="12"/>
          </p:nvPr>
        </p:nvSpPr>
        <p:spPr>
          <a:xfrm>
            <a:off x="196850" y="1368425"/>
            <a:ext cx="8750300" cy="4953000"/>
          </a:xfrm>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five stages of the Performance Counseling Process?</a:t>
            </a:r>
          </a:p>
          <a:p>
            <a:pPr marL="1200150" lvl="1" indent="-457200">
              <a:buFont typeface="Arial" panose="020B0604020202020204" pitchFamily="34" charset="0"/>
              <a:buChar char="•"/>
            </a:pPr>
            <a:r>
              <a:rPr lang="en-US" dirty="0" smtClean="0"/>
              <a:t>Prevention, Identification, preparation, conducting the session and follow up</a:t>
            </a:r>
          </a:p>
          <a:p>
            <a:pPr marL="457200" indent="-457200">
              <a:buFont typeface="Arial" panose="020B0604020202020204" pitchFamily="34" charset="0"/>
              <a:buChar char="•"/>
            </a:pPr>
            <a:r>
              <a:rPr lang="en-US" dirty="0" smtClean="0"/>
              <a:t>What should you not consider when creating a solution?</a:t>
            </a:r>
          </a:p>
          <a:p>
            <a:pPr marL="1200150" lvl="1" indent="-457200">
              <a:buFont typeface="Arial" panose="020B0604020202020204" pitchFamily="34" charset="0"/>
              <a:buChar char="•"/>
            </a:pPr>
            <a:r>
              <a:rPr lang="en-US" dirty="0" smtClean="0"/>
              <a:t>Age, race or protected class information</a:t>
            </a:r>
            <a:endParaRPr lang="en-US" dirty="0"/>
          </a:p>
        </p:txBody>
      </p:sp>
    </p:spTree>
    <p:custDataLst>
      <p:tags r:id="rId1"/>
    </p:custDataLst>
    <p:extLst>
      <p:ext uri="{BB962C8B-B14F-4D97-AF65-F5344CB8AC3E}">
        <p14:creationId xmlns:p14="http://schemas.microsoft.com/office/powerpoint/2010/main" val="3169301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52</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t>Click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30957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Counseling Employees</a:t>
            </a:r>
          </a:p>
          <a:p>
            <a:pPr marL="457200" indent="-457200">
              <a:buFont typeface="Arial"/>
              <a:buChar char="•"/>
            </a:pPr>
            <a:r>
              <a:rPr lang="en-US" sz="2600" b="1" dirty="0"/>
              <a:t>Section </a:t>
            </a:r>
            <a:r>
              <a:rPr lang="en-US" sz="2600" b="1" dirty="0" smtClean="0"/>
              <a:t>3 – Corrective </a:t>
            </a:r>
            <a:r>
              <a:rPr lang="en-US" sz="2600" b="1" dirty="0"/>
              <a:t>and Disciplinary </a:t>
            </a:r>
            <a:r>
              <a:rPr lang="en-US" sz="2600" b="1"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53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603610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lvl="0" indent="-342900">
              <a:buFont typeface="Arial" panose="020B0604020202020204" pitchFamily="34" charset="0"/>
              <a:buChar char="•"/>
            </a:pPr>
            <a:r>
              <a:rPr lang="en-US" sz="2400" dirty="0" smtClean="0"/>
              <a:t>Identify when to escalate a performance issue</a:t>
            </a:r>
            <a:endParaRPr lang="en-US" sz="2400" dirty="0"/>
          </a:p>
          <a:p>
            <a:pPr marL="342900" lvl="0" indent="-342900">
              <a:buFont typeface="Arial" panose="020B0604020202020204" pitchFamily="34" charset="0"/>
              <a:buChar char="•"/>
            </a:pPr>
            <a:r>
              <a:rPr lang="en-US" sz="2400" dirty="0"/>
              <a:t>Differentiate between a corrective action and a disciplinary </a:t>
            </a:r>
            <a:r>
              <a:rPr lang="en-US" sz="2400" dirty="0" smtClean="0"/>
              <a:t>action</a:t>
            </a:r>
          </a:p>
          <a:p>
            <a:pPr marL="342900" lvl="0" indent="-342900">
              <a:buFont typeface="Arial" panose="020B0604020202020204" pitchFamily="34" charset="0"/>
              <a:buChar char="•"/>
            </a:pPr>
            <a:r>
              <a:rPr lang="en-US" sz="2400" dirty="0" smtClean="0"/>
              <a:t>Identify behavior that may be escalated to a corrective or disciplinary action</a:t>
            </a:r>
            <a:endParaRPr lang="en-US" sz="2400" dirty="0"/>
          </a:p>
          <a:p>
            <a:pPr marL="342900" lvl="0" indent="-342900">
              <a:buFont typeface="Arial" panose="020B0604020202020204" pitchFamily="34" charset="0"/>
              <a:buChar char="•"/>
            </a:pPr>
            <a:r>
              <a:rPr lang="en-US" sz="2400" dirty="0" smtClean="0"/>
              <a:t>Identify </a:t>
            </a:r>
            <a:r>
              <a:rPr lang="en-US" sz="2400" dirty="0"/>
              <a:t>the roles involved in the corrective actions process (employee, TMIII, second level manager, employee relations, civil rights manager) </a:t>
            </a:r>
          </a:p>
          <a:p>
            <a:pPr marL="342900" lvl="0" indent="-342900">
              <a:buFont typeface="Arial" panose="020B0604020202020204" pitchFamily="34" charset="0"/>
              <a:buChar char="•"/>
            </a:pPr>
            <a:r>
              <a:rPr lang="en-US" sz="2400" dirty="0"/>
              <a:t>Elements of the corrective action plan (background, expectations timeframe, consequences if not met, statements rights and grievance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54</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Corrective Action </a:t>
            </a:r>
            <a:r>
              <a:rPr lang="en-US" sz="2000" dirty="0" smtClean="0"/>
              <a:t>– A written document issued to correct and improve an employee’s performance or conduct.  This is the first step of the formal disciplinary process.</a:t>
            </a:r>
          </a:p>
          <a:p>
            <a:pPr marL="342900" indent="-342900">
              <a:buFont typeface="Arial" panose="020B0604020202020204" pitchFamily="34" charset="0"/>
              <a:buChar char="•"/>
            </a:pPr>
            <a:r>
              <a:rPr lang="en-US" sz="2000" b="1" i="1" dirty="0" smtClean="0"/>
              <a:t>Corrective Action Plan </a:t>
            </a:r>
            <a:r>
              <a:rPr lang="en-US" sz="2000" dirty="0" smtClean="0"/>
              <a:t>– The specific steps the employee needs to take to improve their performance and correct the barriers to being an effective employee</a:t>
            </a:r>
          </a:p>
          <a:p>
            <a:pPr marL="342900" indent="-342900">
              <a:buFont typeface="Arial" panose="020B0604020202020204" pitchFamily="34" charset="0"/>
              <a:buChar char="•"/>
            </a:pPr>
            <a:r>
              <a:rPr lang="en-US" sz="2000" b="1" i="1" dirty="0"/>
              <a:t>Disciplinary Action </a:t>
            </a:r>
            <a:r>
              <a:rPr lang="en-US" sz="2000" b="1" i="1" dirty="0" smtClean="0"/>
              <a:t>Letter </a:t>
            </a:r>
            <a:r>
              <a:rPr lang="en-US" sz="2000" dirty="0" smtClean="0"/>
              <a:t>– A written letter issued to an employee to correct and improve their performance or conduct.  This letter notification the employee must attend a 6-10 meeting prior to the application of discipline </a:t>
            </a:r>
            <a:endParaRPr lang="en-US" sz="2000" dirty="0"/>
          </a:p>
          <a:p>
            <a:pPr marL="342900" indent="-342900">
              <a:buFont typeface="Arial" panose="020B0604020202020204" pitchFamily="34" charset="0"/>
              <a:buChar char="•"/>
            </a:pPr>
            <a:r>
              <a:rPr lang="en-US" sz="2000" b="1" i="1" dirty="0" smtClean="0"/>
              <a:t>6-10 </a:t>
            </a:r>
            <a:r>
              <a:rPr lang="en-US" sz="2000" b="1" i="1" dirty="0"/>
              <a:t>Meeting </a:t>
            </a:r>
            <a:r>
              <a:rPr lang="en-US" sz="2000" dirty="0"/>
              <a:t>– </a:t>
            </a:r>
            <a:r>
              <a:rPr lang="en-US" sz="2000" dirty="0" smtClean="0"/>
              <a:t>A meeting that held after a Disciplinary action letter has been issued to exchange information before a decision is made on possible disciplinary action</a:t>
            </a:r>
            <a:endParaRPr lang="en-US" sz="2000" dirty="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5142" y="1371600"/>
            <a:ext cx="6275977" cy="4937125"/>
          </a:xfrm>
        </p:spPr>
        <p:txBody>
          <a:bodyPr/>
          <a:lstStyle/>
          <a:p>
            <a:r>
              <a:rPr lang="en-US" sz="2000" dirty="0" smtClean="0"/>
              <a:t>When making the decision to escalate ask yourself:</a:t>
            </a:r>
          </a:p>
          <a:p>
            <a:pPr marL="457200" indent="-457200">
              <a:buFont typeface="Arial" panose="020B0604020202020204" pitchFamily="34" charset="0"/>
              <a:buChar char="•"/>
            </a:pPr>
            <a:r>
              <a:rPr lang="en-US" sz="2000" dirty="0" smtClean="0"/>
              <a:t>Has the employee been notified of the need to change?</a:t>
            </a:r>
          </a:p>
          <a:p>
            <a:pPr marL="457200" indent="-457200">
              <a:buFont typeface="Arial" panose="020B0604020202020204" pitchFamily="34" charset="0"/>
              <a:buChar char="•"/>
            </a:pPr>
            <a:r>
              <a:rPr lang="en-US" sz="2000" dirty="0" smtClean="0"/>
              <a:t>Have you explained to the employee what is acceptable behavior?</a:t>
            </a:r>
          </a:p>
          <a:p>
            <a:pPr marL="457200" indent="-457200">
              <a:buFont typeface="Arial" panose="020B0604020202020204" pitchFamily="34" charset="0"/>
              <a:buChar char="•"/>
            </a:pPr>
            <a:r>
              <a:rPr lang="en-US" sz="2000" dirty="0" smtClean="0"/>
              <a:t>Has the employee been provided the opportunity to change their behavior?</a:t>
            </a:r>
          </a:p>
          <a:p>
            <a:pPr marL="457200" indent="-457200">
              <a:buFont typeface="Arial" panose="020B0604020202020204" pitchFamily="34" charset="0"/>
              <a:buChar char="•"/>
            </a:pPr>
            <a:r>
              <a:rPr lang="en-US" sz="2000" dirty="0" smtClean="0"/>
              <a:t>Have you documented the behavior of the employee and steps you have taken to change performance?</a:t>
            </a:r>
          </a:p>
          <a:p>
            <a:pPr marL="457200" indent="-457200">
              <a:buFont typeface="Arial" panose="020B0604020202020204" pitchFamily="34" charset="0"/>
              <a:buChar char="•"/>
            </a:pPr>
            <a:r>
              <a:rPr lang="en-US" sz="2000" dirty="0" smtClean="0"/>
              <a:t>Would the employee be surprised?</a:t>
            </a:r>
          </a:p>
          <a:p>
            <a:pPr marL="457200" indent="-457200">
              <a:buFont typeface="Arial" panose="020B0604020202020204" pitchFamily="34" charset="0"/>
              <a:buChar char="•"/>
            </a:pPr>
            <a:r>
              <a:rPr lang="en-US" sz="2000" dirty="0" smtClean="0"/>
              <a:t>Does the employee’s performance evaluation reflect the employee’s performance?</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56</a:t>
            </a:fld>
            <a:endParaRPr lang="en-US" dirty="0"/>
          </a:p>
        </p:txBody>
      </p:sp>
      <p:sp>
        <p:nvSpPr>
          <p:cNvPr id="5" name="Title 4"/>
          <p:cNvSpPr>
            <a:spLocks noGrp="1"/>
          </p:cNvSpPr>
          <p:nvPr>
            <p:ph type="title"/>
          </p:nvPr>
        </p:nvSpPr>
        <p:spPr/>
        <p:txBody>
          <a:bodyPr/>
          <a:lstStyle/>
          <a:p>
            <a:r>
              <a:rPr lang="en-US" sz="3600" dirty="0" smtClean="0"/>
              <a:t>When to Escalate a Performance</a:t>
            </a:r>
            <a:r>
              <a:rPr lang="en-US" sz="3600" dirty="0"/>
              <a:t/>
            </a:r>
            <a:br>
              <a:rPr lang="en-US" sz="3600" dirty="0"/>
            </a:br>
            <a:r>
              <a:rPr lang="en-US" sz="3600" dirty="0" smtClean="0"/>
              <a:t>Issue</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44914"/>
            <a:ext cx="2685143" cy="4363811"/>
          </a:xfrm>
          <a:prstGeom prst="rect">
            <a:avLst/>
          </a:prstGeom>
        </p:spPr>
      </p:pic>
    </p:spTree>
    <p:custDataLst>
      <p:tags r:id="rId1"/>
    </p:custDataLst>
    <p:extLst>
      <p:ext uri="{BB962C8B-B14F-4D97-AF65-F5344CB8AC3E}">
        <p14:creationId xmlns:p14="http://schemas.microsoft.com/office/powerpoint/2010/main" val="2672630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5142" y="1371600"/>
            <a:ext cx="6275977" cy="4937125"/>
          </a:xfrm>
        </p:spPr>
        <p:txBody>
          <a:bodyPr/>
          <a:lstStyle/>
          <a:p>
            <a:r>
              <a:rPr lang="en-US" sz="2000" dirty="0" smtClean="0"/>
              <a:t>When making the decision to escalate ask yourself:</a:t>
            </a:r>
          </a:p>
          <a:p>
            <a:pPr marL="457200" indent="-457200">
              <a:buFont typeface="Arial" panose="020B0604020202020204" pitchFamily="34" charset="0"/>
              <a:buChar char="•"/>
            </a:pPr>
            <a:r>
              <a:rPr lang="en-US" sz="2000" dirty="0" smtClean="0"/>
              <a:t>Has the employee been notified of the need to change?</a:t>
            </a:r>
          </a:p>
          <a:p>
            <a:pPr marL="457200" indent="-457200">
              <a:buFont typeface="Arial" panose="020B0604020202020204" pitchFamily="34" charset="0"/>
              <a:buChar char="•"/>
            </a:pPr>
            <a:r>
              <a:rPr lang="en-US" sz="2000" dirty="0" smtClean="0"/>
              <a:t>Have you explained to the employee what is acceptable behavior?</a:t>
            </a:r>
          </a:p>
          <a:p>
            <a:pPr marL="457200" indent="-457200">
              <a:buFont typeface="Arial" panose="020B0604020202020204" pitchFamily="34" charset="0"/>
              <a:buChar char="•"/>
            </a:pPr>
            <a:r>
              <a:rPr lang="en-US" sz="2000" dirty="0" smtClean="0"/>
              <a:t>Has the employee been provided the opportunity to change their behavior?</a:t>
            </a:r>
          </a:p>
          <a:p>
            <a:pPr marL="457200" indent="-457200">
              <a:buFont typeface="Arial" panose="020B0604020202020204" pitchFamily="34" charset="0"/>
              <a:buChar char="•"/>
            </a:pPr>
            <a:r>
              <a:rPr lang="en-US" sz="2000" dirty="0" smtClean="0"/>
              <a:t>Have you documented the behavior of the employee and steps you have taken to change performance?</a:t>
            </a:r>
          </a:p>
          <a:p>
            <a:pPr marL="457200" indent="-457200">
              <a:buFont typeface="Arial" panose="020B0604020202020204" pitchFamily="34" charset="0"/>
              <a:buChar char="•"/>
            </a:pPr>
            <a:r>
              <a:rPr lang="en-US" sz="2000" dirty="0" smtClean="0"/>
              <a:t>Would the employee be surprised?</a:t>
            </a:r>
          </a:p>
          <a:p>
            <a:pPr marL="457200" indent="-457200">
              <a:buFont typeface="Arial" panose="020B0604020202020204" pitchFamily="34" charset="0"/>
              <a:buChar char="•"/>
            </a:pPr>
            <a:r>
              <a:rPr lang="en-US" sz="2000" dirty="0" smtClean="0"/>
              <a:t>Does the employee’s performance evaluation reflect the employee’s performance?</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57</a:t>
            </a:fld>
            <a:endParaRPr lang="en-US" dirty="0"/>
          </a:p>
        </p:txBody>
      </p:sp>
      <p:sp>
        <p:nvSpPr>
          <p:cNvPr id="5" name="Title 4"/>
          <p:cNvSpPr>
            <a:spLocks noGrp="1"/>
          </p:cNvSpPr>
          <p:nvPr>
            <p:ph type="title"/>
          </p:nvPr>
        </p:nvSpPr>
        <p:spPr/>
        <p:txBody>
          <a:bodyPr/>
          <a:lstStyle/>
          <a:p>
            <a:r>
              <a:rPr lang="en-US" sz="3600" dirty="0" smtClean="0"/>
              <a:t>When to Escalate a Performance</a:t>
            </a:r>
            <a:r>
              <a:rPr lang="en-US" sz="3600" dirty="0"/>
              <a:t/>
            </a:r>
            <a:br>
              <a:rPr lang="en-US" sz="3600" dirty="0"/>
            </a:br>
            <a:r>
              <a:rPr lang="en-US" sz="3600" dirty="0" smtClean="0"/>
              <a:t>Issue</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44914"/>
            <a:ext cx="2685143" cy="4363811"/>
          </a:xfrm>
          <a:prstGeom prst="rect">
            <a:avLst/>
          </a:prstGeom>
        </p:spPr>
      </p:pic>
    </p:spTree>
    <p:custDataLst>
      <p:tags r:id="rId1"/>
    </p:custDataLst>
    <p:extLst>
      <p:ext uri="{BB962C8B-B14F-4D97-AF65-F5344CB8AC3E}">
        <p14:creationId xmlns:p14="http://schemas.microsoft.com/office/powerpoint/2010/main" val="210770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31201412"/>
              </p:ext>
            </p:extLst>
          </p:nvPr>
        </p:nvGraphicFramePr>
        <p:xfrm>
          <a:off x="726281" y="1576229"/>
          <a:ext cx="7691438" cy="2392680"/>
        </p:xfrm>
        <a:graphic>
          <a:graphicData uri="http://schemas.openxmlformats.org/drawingml/2006/table">
            <a:tbl>
              <a:tblPr firstRow="1" bandRow="1">
                <a:tableStyleId>{5C22544A-7EE6-4342-B048-85BDC9FD1C3A}</a:tableStyleId>
              </a:tblPr>
              <a:tblGrid>
                <a:gridCol w="3845719"/>
                <a:gridCol w="3845719"/>
              </a:tblGrid>
              <a:tr h="370840">
                <a:tc>
                  <a:txBody>
                    <a:bodyPr/>
                    <a:lstStyle/>
                    <a:p>
                      <a:pPr algn="ctr"/>
                      <a:r>
                        <a:rPr lang="en-US" dirty="0" smtClean="0"/>
                        <a:t>Corrective Action</a:t>
                      </a:r>
                      <a:endParaRPr lang="en-US" dirty="0"/>
                    </a:p>
                  </a:txBody>
                  <a:tcPr/>
                </a:tc>
                <a:tc>
                  <a:txBody>
                    <a:bodyPr/>
                    <a:lstStyle/>
                    <a:p>
                      <a:pPr algn="ctr"/>
                      <a:r>
                        <a:rPr lang="en-US" dirty="0" smtClean="0"/>
                        <a:t>Disciplinary</a:t>
                      </a:r>
                      <a:r>
                        <a:rPr lang="en-US" baseline="0" dirty="0" smtClean="0"/>
                        <a:t> Action</a:t>
                      </a:r>
                      <a:endParaRPr lang="en-US" dirty="0"/>
                    </a:p>
                  </a:txBody>
                  <a:tcPr/>
                </a:tc>
              </a:tr>
              <a:tr h="370840">
                <a:tc>
                  <a:txBody>
                    <a:bodyPr/>
                    <a:lstStyle/>
                    <a:p>
                      <a:r>
                        <a:rPr lang="en-US" dirty="0" smtClean="0"/>
                        <a:t>Start of the formal</a:t>
                      </a:r>
                      <a:r>
                        <a:rPr lang="en-US" baseline="0" dirty="0" smtClean="0"/>
                        <a:t> disciplinary process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level in the formal</a:t>
                      </a:r>
                      <a:r>
                        <a:rPr lang="en-US" baseline="0" dirty="0" smtClean="0"/>
                        <a:t> disciplinary process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not affect base pay, status</a:t>
                      </a:r>
                      <a:r>
                        <a:rPr lang="en-US" baseline="0" dirty="0" smtClean="0"/>
                        <a:t> or tenure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Affects the employee’s base pay, status</a:t>
                      </a:r>
                      <a:r>
                        <a:rPr lang="en-US" baseline="0" dirty="0" smtClean="0"/>
                        <a:t> or tenure</a:t>
                      </a:r>
                      <a:endParaRPr lang="en-US" dirty="0" smtClean="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Requires the</a:t>
                      </a:r>
                      <a:r>
                        <a:rPr lang="en-US" baseline="0" dirty="0" smtClean="0"/>
                        <a:t> assistance of HR</a:t>
                      </a:r>
                      <a:endParaRPr lang="en-US" dirty="0" smtClean="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Requires a 6-10 meeting</a:t>
                      </a:r>
                    </a:p>
                  </a:txBody>
                  <a:tcPr/>
                </a:tc>
              </a:tr>
            </a:tbl>
          </a:graphicData>
        </a:graphic>
      </p:graphicFrame>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58</a:t>
            </a:fld>
            <a:endParaRPr lang="en-US" dirty="0"/>
          </a:p>
        </p:txBody>
      </p:sp>
      <p:sp>
        <p:nvSpPr>
          <p:cNvPr id="5" name="Title 4"/>
          <p:cNvSpPr>
            <a:spLocks noGrp="1"/>
          </p:cNvSpPr>
          <p:nvPr>
            <p:ph type="title"/>
          </p:nvPr>
        </p:nvSpPr>
        <p:spPr/>
        <p:txBody>
          <a:bodyPr/>
          <a:lstStyle/>
          <a:p>
            <a:r>
              <a:rPr lang="en-US" sz="3600" dirty="0" smtClean="0"/>
              <a:t>What is the Difference between a Corrective Action and a Disciplinary Action</a:t>
            </a:r>
            <a:endParaRPr lang="en-US" sz="3600" dirty="0"/>
          </a:p>
        </p:txBody>
      </p:sp>
    </p:spTree>
    <p:custDataLst>
      <p:tags r:id="rId1"/>
    </p:custDataLst>
    <p:extLst>
      <p:ext uri="{BB962C8B-B14F-4D97-AF65-F5344CB8AC3E}">
        <p14:creationId xmlns:p14="http://schemas.microsoft.com/office/powerpoint/2010/main" val="3904897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371600"/>
            <a:ext cx="5765800" cy="4937125"/>
          </a:xfrm>
        </p:spPr>
        <p:txBody>
          <a:bodyPr/>
          <a:lstStyle/>
          <a:p>
            <a:r>
              <a:rPr lang="en-US" sz="2400" dirty="0" smtClean="0"/>
              <a:t>The following actions need to be escalated immediately:</a:t>
            </a:r>
          </a:p>
          <a:p>
            <a:pPr marL="457200" indent="-457200">
              <a:buFont typeface="Arial" panose="020B0604020202020204" pitchFamily="34" charset="0"/>
              <a:buChar char="•"/>
            </a:pPr>
            <a:r>
              <a:rPr lang="en-US" sz="2400" dirty="0" smtClean="0"/>
              <a:t>Work Place Violence</a:t>
            </a:r>
          </a:p>
          <a:p>
            <a:pPr marL="457200" indent="-457200">
              <a:buFont typeface="Arial" panose="020B0604020202020204" pitchFamily="34" charset="0"/>
              <a:buChar char="•"/>
            </a:pPr>
            <a:r>
              <a:rPr lang="en-US" sz="2400" dirty="0" smtClean="0"/>
              <a:t>Discrimination</a:t>
            </a:r>
          </a:p>
          <a:p>
            <a:pPr marL="457200" indent="-457200">
              <a:buFont typeface="Arial" panose="020B0604020202020204" pitchFamily="34" charset="0"/>
              <a:buChar char="•"/>
            </a:pPr>
            <a:r>
              <a:rPr lang="en-US" sz="2400" dirty="0" smtClean="0"/>
              <a:t>Sexual Harassment </a:t>
            </a:r>
          </a:p>
          <a:p>
            <a:pPr marL="457200" indent="-457200">
              <a:buFont typeface="Arial" panose="020B0604020202020204" pitchFamily="34" charset="0"/>
              <a:buChar char="•"/>
            </a:pPr>
            <a:r>
              <a:rPr lang="en-US" sz="2400" dirty="0" smtClean="0"/>
              <a:t>Safety Issues</a:t>
            </a:r>
          </a:p>
          <a:p>
            <a:pPr marL="457200" indent="-457200">
              <a:buFont typeface="Arial" panose="020B0604020202020204" pitchFamily="34" charset="0"/>
              <a:buChar char="•"/>
            </a:pPr>
            <a:r>
              <a:rPr lang="en-US" sz="2400" dirty="0" smtClean="0"/>
              <a:t>Felony or Moral Turpitude</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sz="3200" dirty="0" smtClean="0"/>
              <a:t>Actions Escalated to Corrective or Disciplinary Actions</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485900"/>
            <a:ext cx="2827020" cy="4635500"/>
          </a:xfrm>
          <a:prstGeom prst="rect">
            <a:avLst/>
          </a:prstGeom>
        </p:spPr>
      </p:pic>
    </p:spTree>
    <p:custDataLst>
      <p:tags r:id="rId1"/>
    </p:custDataLst>
    <p:extLst>
      <p:ext uri="{BB962C8B-B14F-4D97-AF65-F5344CB8AC3E}">
        <p14:creationId xmlns:p14="http://schemas.microsoft.com/office/powerpoint/2010/main" val="109135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Civil Rights Manager / Employee Relations</a:t>
            </a:r>
          </a:p>
          <a:p>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60</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aphicFrame>
        <p:nvGraphicFramePr>
          <p:cNvPr id="6" name="Diagram 5"/>
          <p:cNvGraphicFramePr/>
          <p:nvPr>
            <p:extLst>
              <p:ext uri="{D42A27DB-BD31-4B8C-83A1-F6EECF244321}">
                <p14:modId xmlns:p14="http://schemas.microsoft.com/office/powerpoint/2010/main" val="2458457170"/>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981181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Civil Rights Manager / Employee Relations</a:t>
            </a:r>
          </a:p>
          <a:p>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aphicFrame>
        <p:nvGraphicFramePr>
          <p:cNvPr id="6" name="Diagram 5"/>
          <p:cNvGraphicFramePr/>
          <p:nvPr>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95797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Elements of a Corrective Action letter</a:t>
            </a:r>
            <a:endParaRPr lang="en-US" sz="3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31200871"/>
              </p:ext>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62</a:t>
            </a:fld>
            <a:endParaRPr lang="en-US" dirty="0"/>
          </a:p>
        </p:txBody>
      </p:sp>
      <p:sp>
        <p:nvSpPr>
          <p:cNvPr id="5" name="Content Placeholder 4"/>
          <p:cNvSpPr>
            <a:spLocks noGrp="1"/>
          </p:cNvSpPr>
          <p:nvPr>
            <p:ph sz="half" idx="12"/>
          </p:nvPr>
        </p:nvSpPr>
        <p:spPr/>
        <p:txBody>
          <a:bodyPr/>
          <a:lstStyle/>
          <a:p>
            <a:r>
              <a:rPr lang="en-US" dirty="0" smtClean="0"/>
              <a:t>The following a the section of the corrective action letter</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3634601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Elements of a Corrective Action letter</a:t>
            </a:r>
            <a:endParaRPr lang="en-US" sz="3600" dirty="0"/>
          </a:p>
        </p:txBody>
      </p:sp>
      <p:graphicFrame>
        <p:nvGraphicFramePr>
          <p:cNvPr id="7" name="Content Placeholder 6"/>
          <p:cNvGraphicFramePr>
            <a:graphicFrameLocks noGrp="1"/>
          </p:cNvGraphicFramePr>
          <p:nvPr>
            <p:ph sz="half" idx="2"/>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63</a:t>
            </a:fld>
            <a:endParaRPr lang="en-US" dirty="0"/>
          </a:p>
        </p:txBody>
      </p:sp>
      <p:sp>
        <p:nvSpPr>
          <p:cNvPr id="5" name="Content Placeholder 4"/>
          <p:cNvSpPr>
            <a:spLocks noGrp="1"/>
          </p:cNvSpPr>
          <p:nvPr>
            <p:ph sz="half" idx="12"/>
          </p:nvPr>
        </p:nvSpPr>
        <p:spPr/>
        <p:txBody>
          <a:bodyPr/>
          <a:lstStyle/>
          <a:p>
            <a:r>
              <a:rPr lang="en-US" dirty="0" smtClean="0"/>
              <a:t>The following a the section of the corrective action letter</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999281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64</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txBox="1">
            <a:spLocks/>
          </p:cNvSpPr>
          <p:nvPr/>
        </p:nvSpPr>
        <p:spPr bwMode="auto">
          <a:xfrm>
            <a:off x="182880" y="1371601"/>
            <a:ext cx="8778240" cy="4811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What is the difference between the corrective action and the disciplinary action</a:t>
            </a:r>
          </a:p>
          <a:p>
            <a:pPr marL="457200" indent="-457200">
              <a:buFont typeface="Arial" panose="020B0604020202020204" pitchFamily="34" charset="0"/>
              <a:buChar char="•"/>
            </a:pPr>
            <a:r>
              <a:rPr lang="en-US" dirty="0" smtClean="0"/>
              <a:t>The 6-10 meeting</a:t>
            </a:r>
          </a:p>
          <a:p>
            <a:pPr marL="457200" indent="-457200">
              <a:buFont typeface="Arial" panose="020B0604020202020204" pitchFamily="34" charset="0"/>
              <a:buChar char="•"/>
            </a:pPr>
            <a:r>
              <a:rPr lang="en-US" dirty="0" smtClean="0"/>
              <a:t>Disciplinary actions may affect employee base pay, status or tenure</a:t>
            </a:r>
          </a:p>
          <a:p>
            <a:pPr marL="457200" indent="-45720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65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1145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i="1" dirty="0">
                <a:solidFill>
                  <a:schemeClr val="bg1">
                    <a:lumMod val="65000"/>
                  </a:schemeClr>
                </a:solidFill>
              </a:rPr>
              <a:t>Section 1 – Introduction to Progressive Discipline</a:t>
            </a:r>
          </a:p>
          <a:p>
            <a:pPr marL="457200" indent="-457200">
              <a:buFont typeface="Arial"/>
              <a:buChar char="•"/>
            </a:pPr>
            <a:r>
              <a:rPr lang="en-US" sz="2600" i="1" dirty="0">
                <a:solidFill>
                  <a:schemeClr val="bg1">
                    <a:lumMod val="65000"/>
                  </a:schemeClr>
                </a:solidFill>
              </a:rPr>
              <a:t>Section 2 – Counseling Employees</a:t>
            </a:r>
          </a:p>
          <a:p>
            <a:pPr marL="457200" indent="-457200">
              <a:buFont typeface="Arial"/>
              <a:buChar char="•"/>
            </a:pPr>
            <a:r>
              <a:rPr lang="en-US" sz="2600" i="1" dirty="0">
                <a:solidFill>
                  <a:schemeClr val="bg1">
                    <a:lumMod val="65000"/>
                  </a:schemeClr>
                </a:solidFill>
              </a:rPr>
              <a:t>Section 3 – Corrective Action</a:t>
            </a:r>
          </a:p>
          <a:p>
            <a:pPr marL="457200" indent="-457200">
              <a:buFont typeface="Arial"/>
              <a:buChar char="•"/>
            </a:pPr>
            <a:r>
              <a:rPr lang="en-US" sz="2600" i="1" dirty="0">
                <a:solidFill>
                  <a:schemeClr val="bg1">
                    <a:lumMod val="65000"/>
                  </a:schemeClr>
                </a:solidFill>
              </a:rPr>
              <a:t>Section 4 – Disciplinary Action</a:t>
            </a:r>
          </a:p>
          <a:p>
            <a:pPr marL="457200" indent="-457200">
              <a:buFont typeface="Arial"/>
              <a:buChar char="•"/>
            </a:pPr>
            <a:r>
              <a:rPr lang="en-US" sz="2600" b="1" dirty="0" smtClean="0"/>
              <a:t>Conclusion</a:t>
            </a:r>
            <a:r>
              <a:rPr lang="en-US" sz="26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66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1038256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lvl="0" indent="-457200">
              <a:buFont typeface="Arial" panose="020B0604020202020204" pitchFamily="34" charset="0"/>
              <a:buChar char="•"/>
            </a:pPr>
            <a:r>
              <a:rPr lang="en-US" sz="2400" dirty="0"/>
              <a:t>Describe the process of progressive discipline</a:t>
            </a:r>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be between Performance Management and Progressive Discipline</a:t>
            </a:r>
          </a:p>
          <a:p>
            <a:pPr marL="457200" lvl="0" indent="-457200">
              <a:buFont typeface="Arial" panose="020B0604020202020204" pitchFamily="34" charset="0"/>
              <a:buChar char="•"/>
            </a:pPr>
            <a:r>
              <a:rPr lang="en-US" sz="2400" dirty="0"/>
              <a:t>Describe the levels (counseling, corrective action and disciplinary action and when they apply to the actions of the employee</a:t>
            </a:r>
          </a:p>
          <a:p>
            <a:pPr marL="457200" indent="-457200">
              <a:buFont typeface="Arial" panose="020B0604020202020204" pitchFamily="34" charset="0"/>
              <a:buChar char="•"/>
            </a:pPr>
            <a:r>
              <a:rPr lang="en-US" sz="2400" dirty="0"/>
              <a:t>List resources available to the TMIII to help them with the progressive discipline process</a:t>
            </a: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67</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9903860"/>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904070" y="4725083"/>
            <a:ext cx="2814319" cy="171982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following resources are available:</a:t>
            </a:r>
          </a:p>
          <a:p>
            <a:pPr marL="457200" indent="-457200">
              <a:buFont typeface="Arial"/>
              <a:buChar char="•"/>
            </a:pPr>
            <a:r>
              <a:rPr lang="en-US" dirty="0" smtClean="0"/>
              <a:t>Access information about corrective and disciplinary actions at:</a:t>
            </a:r>
          </a:p>
          <a:p>
            <a:pPr marL="1200150" lvl="1" indent="-457200"/>
            <a:r>
              <a:rPr lang="en-US" dirty="0">
                <a:hlinkClick r:id="rId4"/>
              </a:rPr>
              <a:t>http://</a:t>
            </a:r>
            <a:r>
              <a:rPr lang="en-US" dirty="0" smtClean="0">
                <a:hlinkClick r:id="rId4"/>
              </a:rPr>
              <a:t>intranet.dot.state.co.us/employees/performance-management/corrective-disciplinary-actions</a:t>
            </a:r>
            <a:endParaRPr lang="en-US" dirty="0" smtClean="0"/>
          </a:p>
          <a:p>
            <a:pPr marL="457200" indent="-457200">
              <a:buFont typeface="Arial" panose="020B0604020202020204" pitchFamily="34" charset="0"/>
              <a:buChar char="•"/>
            </a:pPr>
            <a:r>
              <a:rPr lang="en-US" dirty="0"/>
              <a:t>Sample letters for corrective or disciplinary actions:</a:t>
            </a:r>
          </a:p>
          <a:p>
            <a:pPr marL="1200150" lvl="1" indent="-457200"/>
            <a:r>
              <a:rPr lang="en-US" dirty="0">
                <a:hlinkClick r:id="rId5"/>
              </a:rPr>
              <a:t>http://</a:t>
            </a:r>
            <a:r>
              <a:rPr lang="en-US" dirty="0" smtClean="0">
                <a:hlinkClick r:id="rId5"/>
              </a:rPr>
              <a:t>intranet.dot.state.co.us/employees/performance-management/sample-letters</a:t>
            </a:r>
            <a:r>
              <a:rPr lang="en-US" dirty="0" smtClean="0"/>
              <a:t> </a:t>
            </a:r>
          </a:p>
          <a:p>
            <a:pPr marL="457200" indent="-457200">
              <a:buFont typeface="Arial" panose="020B0604020202020204" pitchFamily="34" charset="0"/>
              <a:buChar char="•"/>
            </a:pPr>
            <a:r>
              <a:rPr lang="en-US" dirty="0" smtClean="0"/>
              <a:t>List of Appointing Authorities:</a:t>
            </a:r>
          </a:p>
          <a:p>
            <a:pPr marL="1200150" lvl="1" indent="-457200">
              <a:buFont typeface="Arial" panose="020B0604020202020204" pitchFamily="34" charset="0"/>
              <a:buChar char="•"/>
            </a:pPr>
            <a:r>
              <a:rPr lang="en-US" dirty="0">
                <a:hlinkClick r:id="rId6"/>
              </a:rPr>
              <a:t>http://</a:t>
            </a:r>
            <a:r>
              <a:rPr lang="en-US" dirty="0" smtClean="0">
                <a:hlinkClick r:id="rId6"/>
              </a:rPr>
              <a:t>intranet.dot.state.co.us/employees/appt-authority</a:t>
            </a:r>
            <a:r>
              <a:rPr lang="en-US" dirty="0" smtClean="0"/>
              <a:t> </a:t>
            </a:r>
          </a:p>
        </p:txBody>
      </p:sp>
      <p:sp>
        <p:nvSpPr>
          <p:cNvPr id="50179" name="Title 1"/>
          <p:cNvSpPr>
            <a:spLocks noGrp="1"/>
          </p:cNvSpPr>
          <p:nvPr>
            <p:ph type="title"/>
          </p:nvPr>
        </p:nvSpPr>
        <p:spPr>
          <a:xfrm>
            <a:off x="182880" y="103188"/>
            <a:ext cx="8778240" cy="1143000"/>
          </a:xfrm>
        </p:spPr>
        <p:txBody>
          <a:bodyPr/>
          <a:lstStyle/>
          <a:p>
            <a:r>
              <a:rPr lang="en-US" smtClean="0"/>
              <a:t>Other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69</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Classroom participation encouraged; ask, answer, and participate in the discussion</a:t>
            </a:r>
          </a:p>
          <a:p>
            <a:pPr marL="457200" indent="-457200">
              <a:buFont typeface="Arial" panose="020B0604020202020204" pitchFamily="34" charset="0"/>
              <a:buChar char="•"/>
            </a:pPr>
            <a:r>
              <a:rPr lang="en-US" sz="2800" dirty="0" smtClean="0"/>
              <a:t>Exercise to practice development of </a:t>
            </a:r>
            <a:r>
              <a:rPr lang="en-US" dirty="0"/>
              <a:t>training </a:t>
            </a:r>
            <a:r>
              <a:rPr lang="en-US" dirty="0" smtClean="0"/>
              <a:t>materials</a:t>
            </a:r>
            <a:endParaRPr lang="en-US" sz="2800" dirty="0" smtClean="0"/>
          </a:p>
          <a:p>
            <a:pPr marL="457200" indent="-457200">
              <a:buFont typeface="Arial" panose="020B0604020202020204" pitchFamily="34" charset="0"/>
              <a:buChar char="•"/>
            </a:pPr>
            <a:r>
              <a:rPr lang="en-US" sz="2800" dirty="0" smtClean="0"/>
              <a:t>Parking lot used to capture questions for</a:t>
            </a:r>
            <a:r>
              <a:rPr lang="en-US" sz="2800" dirty="0" smtClean="0">
                <a:solidFill>
                  <a:srgbClr val="FF00FF"/>
                </a:solidFill>
              </a:rPr>
              <a:t/>
            </a:r>
            <a:br>
              <a:rPr lang="en-US" sz="2800" dirty="0" smtClean="0">
                <a:solidFill>
                  <a:srgbClr val="FF00FF"/>
                </a:solidFill>
              </a:rPr>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70</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82880" y="1371600"/>
            <a:ext cx="8778240" cy="4879622"/>
          </a:xfrm>
        </p:spPr>
        <p:txBody>
          <a:bodyPr/>
          <a:lstStyle/>
          <a:p>
            <a:r>
              <a:rPr lang="en-US" sz="2400" dirty="0" smtClean="0"/>
              <a:t>The purpose of progressive discipline is to…</a:t>
            </a:r>
          </a:p>
          <a:p>
            <a:pPr marL="342900" indent="-342900">
              <a:buFont typeface="Arial" panose="020B0604020202020204" pitchFamily="34" charset="0"/>
              <a:buChar char="•"/>
            </a:pPr>
            <a:r>
              <a:rPr lang="en-US" sz="2400" dirty="0" smtClean="0"/>
              <a:t>Resolve the performance issue at the lowest possible level</a:t>
            </a:r>
          </a:p>
          <a:p>
            <a:pPr marL="342900" indent="-342900">
              <a:buFont typeface="Arial" panose="020B0604020202020204" pitchFamily="34" charset="0"/>
              <a:buChar char="•"/>
            </a:pPr>
            <a:r>
              <a:rPr lang="en-US" sz="2400" dirty="0" smtClean="0"/>
              <a:t>Help the employee by making them aware of their behavior and help them change it</a:t>
            </a:r>
          </a:p>
          <a:p>
            <a:pPr marL="342900" indent="-342900">
              <a:buFont typeface="Arial" panose="020B0604020202020204" pitchFamily="34" charset="0"/>
              <a:buChar char="•"/>
            </a:pPr>
            <a:r>
              <a:rPr lang="en-US" sz="2400" dirty="0" smtClean="0"/>
              <a:t>Help others supervisors by documenting performance problems</a:t>
            </a:r>
          </a:p>
          <a:p>
            <a:pPr marL="342900" indent="-342900">
              <a:buFont typeface="Arial" panose="020B0604020202020204" pitchFamily="34" charset="0"/>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15362" name="Title 1"/>
          <p:cNvSpPr>
            <a:spLocks noGrp="1"/>
          </p:cNvSpPr>
          <p:nvPr>
            <p:ph type="title"/>
          </p:nvPr>
        </p:nvSpPr>
        <p:spPr/>
        <p:txBody>
          <a:bodyPr/>
          <a:lstStyle/>
          <a:p>
            <a:r>
              <a:rPr lang="en-US" dirty="0" smtClean="0"/>
              <a:t>Did you know…</a:t>
            </a:r>
          </a:p>
        </p:txBody>
      </p:sp>
    </p:spTree>
    <p:custDataLst>
      <p:tags r:id="rId1"/>
    </p:custDataLst>
    <p:extLst>
      <p:ext uri="{BB962C8B-B14F-4D97-AF65-F5344CB8AC3E}">
        <p14:creationId xmlns:p14="http://schemas.microsoft.com/office/powerpoint/2010/main" val="447945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SLIDE_COUNT" val="70"/>
  <p:tag name="TAG_BACKING_FORM_KEY" val="1117208-c:\users\princej\desktop\progressive discipline\00_ppt_progressive discipline course_062216.pptx"/>
  <p:tag name="ARTICULATE_PRESENTER_VERSION" val="7"/>
  <p:tag name="ARTICULATE_USED_PAGE_ORIENTATION" val="1"/>
  <p:tag name="ARTICULATE_USED_PAGE_SIZE" val="1"/>
  <p:tag name="ARTICULATE_REFERENCE_ID" val="7fb801cc-b2ba-44bf-9e08-d45a8a79e8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458"/>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459"/>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460"/>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53"/>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3"/>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2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39"/>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2"/>
</p:tagLst>
</file>

<file path=ppt/tags/tag18.xml><?xml version="1.0" encoding="utf-8"?>
<p:tagLst xmlns:a="http://schemas.openxmlformats.org/drawingml/2006/main" xmlns:r="http://schemas.openxmlformats.org/officeDocument/2006/relationships" xmlns:p="http://schemas.openxmlformats.org/presentationml/2006/main">
  <p:tag name="ARTICULATE_CHARACTER_FILE" val=".\characters\dfc03b76-3af6-456b-8b4d-e1336b77cf32.png"/>
  <p:tag name="ARTICULATE_CHARACTER_TYPE" val="photographic"/>
  <p:tag name="ARTICULATE_CHARACTER_ID" val="Christian"/>
  <p:tag name="ARTICULATE_CHARACTER_CROP" val="_E5D6224a"/>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2"/>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0"/>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3"/>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4"/>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3"/>
</p:tagLst>
</file>

<file path=ppt/tags/tag26.xml><?xml version="1.0" encoding="utf-8"?>
<p:tagLst xmlns:a="http://schemas.openxmlformats.org/drawingml/2006/main" xmlns:r="http://schemas.openxmlformats.org/officeDocument/2006/relationships" xmlns:p="http://schemas.openxmlformats.org/presentationml/2006/main">
  <p:tag name="AUDIO_ID" val="52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59"/>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4"/>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6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9"/>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4"/>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8"/>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5"/>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76"/>
</p:tagLst>
</file>

<file path=ppt/tags/tag36.xml><?xml version="1.0" encoding="utf-8"?>
<p:tagLst xmlns:a="http://schemas.openxmlformats.org/drawingml/2006/main" xmlns:r="http://schemas.openxmlformats.org/officeDocument/2006/relationships" xmlns:p="http://schemas.openxmlformats.org/presentationml/2006/main">
  <p:tag name="ARTICULATE_CHARACTER_FILE" val=".\characters\12ff8a8a-0511-4b42-ac8b-92a47dbdb183.png"/>
  <p:tag name="ARTICULATE_CHARACTER_TYPE" val="photographic"/>
  <p:tag name="ARTICULATE_CHARACTER_ID" val="Dave"/>
  <p:tag name="ARTICULATE_CHARACTER_CROP" val="_E5D5903a"/>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6"/>
</p:tagLst>
</file>

<file path=ppt/tags/tag38.xml><?xml version="1.0" encoding="utf-8"?>
<p:tagLst xmlns:a="http://schemas.openxmlformats.org/drawingml/2006/main" xmlns:r="http://schemas.openxmlformats.org/officeDocument/2006/relationships" xmlns:p="http://schemas.openxmlformats.org/presentationml/2006/main">
  <p:tag name="ARTICULATE_CHARACTER_FILE" val=".\characters\12ff8a8a-0511-4b42-ac8b-92a47dbdb183.png"/>
  <p:tag name="ARTICULATE_CHARACTER_TYPE" val="photographic"/>
  <p:tag name="ARTICULATE_CHARACTER_ID" val="Dave"/>
  <p:tag name="ARTICULATE_CHARACTER_CROP" val="_E5D5903a"/>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8"/>
</p:tagLst>
</file>

<file path=ppt/tags/tag4.xml><?xml version="1.0" encoding="utf-8"?>
<p:tagLst xmlns:a="http://schemas.openxmlformats.org/drawingml/2006/main" xmlns:r="http://schemas.openxmlformats.org/officeDocument/2006/relationships" xmlns:p="http://schemas.openxmlformats.org/presentationml/2006/main">
  <p:tag name="AUDIO_ID" val="55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7"/>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2"/>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5"/>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7"/>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63"/>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4"/>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6"/>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7"/>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16"/>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8"/>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3"/>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9"/>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9"/>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80"/>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10"/>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2"/>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54"/>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5"/>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58"/>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26"/>
</p:tagLst>
</file>

<file path=ppt/tags/tag61.xml><?xml version="1.0" encoding="utf-8"?>
<p:tagLst xmlns:a="http://schemas.openxmlformats.org/drawingml/2006/main" xmlns:r="http://schemas.openxmlformats.org/officeDocument/2006/relationships" xmlns:p="http://schemas.openxmlformats.org/presentationml/2006/main">
  <p:tag name="AUDIO_ID" val="527"/>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8"/>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1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9"/>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96"/>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0"/>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12"/>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0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613"/>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54"/>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29"/>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56"/>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569"/>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477"/>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479"/>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480"/>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482"/>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456"/>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457"/>
  <p:tag name="ARTICULATE_USED_LAYOUT" val="8"/>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11695</TotalTime>
  <Words>15361</Words>
  <Application>Microsoft Office PowerPoint</Application>
  <PresentationFormat>On-screen Show (4:3)</PresentationFormat>
  <Paragraphs>1500</Paragraphs>
  <Slides>70</Slides>
  <Notes>70</Notes>
  <HiddenSlides>15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Arial</vt:lpstr>
      <vt:lpstr>Arial Rounded MT Bold</vt:lpstr>
      <vt:lpstr>Calibri</vt:lpstr>
      <vt:lpstr>Cambria Math</vt:lpstr>
      <vt:lpstr>Kalinga</vt:lpstr>
      <vt:lpstr>Lucida Grande</vt:lpstr>
      <vt:lpstr>Wingdings</vt:lpstr>
      <vt:lpstr>Template2</vt:lpstr>
      <vt:lpstr>Document</vt:lpstr>
      <vt:lpstr>Course Cover Page (Hidden)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Did you know…</vt:lpstr>
      <vt:lpstr>PowerPoint Presentation</vt:lpstr>
      <vt:lpstr>Course Agenda</vt:lpstr>
      <vt:lpstr>Section 1 Learning Objectives</vt:lpstr>
      <vt:lpstr>Terms and Concepts</vt:lpstr>
      <vt:lpstr>Purpose Progressive Discipline</vt:lpstr>
      <vt:lpstr>Roles in the Progressive Discipline Process</vt:lpstr>
      <vt:lpstr>Roles in the Progressive Discipline Process</vt:lpstr>
      <vt:lpstr>Progressive Discipline Process</vt:lpstr>
      <vt:lpstr>Progressive Discipline Process</vt:lpstr>
      <vt:lpstr>What Actions are not Covered Under Progressive Discipline</vt:lpstr>
      <vt:lpstr>Connection Between Performance Management and Progressive Discipline</vt:lpstr>
      <vt:lpstr>Elements of Progressive Discipline</vt:lpstr>
      <vt:lpstr>Check Your Knowledge</vt:lpstr>
      <vt:lpstr>PowerPoint Presentation</vt:lpstr>
      <vt:lpstr>Course Agenda</vt:lpstr>
      <vt:lpstr>Section 2 Learning Objectives</vt:lpstr>
      <vt:lpstr>Terms and Concepts</vt:lpstr>
      <vt:lpstr>Performance Counseling Process</vt:lpstr>
      <vt:lpstr>Performance Counseling Process</vt:lpstr>
      <vt:lpstr>Performance Management and Prevention</vt:lpstr>
      <vt:lpstr>Performance Management and Prevention</vt:lpstr>
      <vt:lpstr>Identifying the Signs of Poor Performance</vt:lpstr>
      <vt:lpstr>Identifying the Signs of Poor Performance</vt:lpstr>
      <vt:lpstr>What to Consider </vt:lpstr>
      <vt:lpstr>What to Consider </vt:lpstr>
      <vt:lpstr>Preparing for the Counseling Meeting</vt:lpstr>
      <vt:lpstr>Step One – Documenting Behavior </vt:lpstr>
      <vt:lpstr>Step One - Documenting Behavior</vt:lpstr>
      <vt:lpstr>Exercise One</vt:lpstr>
      <vt:lpstr>Step Two - Research Potential Solutions</vt:lpstr>
      <vt:lpstr>When Creating a Solution…</vt:lpstr>
      <vt:lpstr>Exercise Two</vt:lpstr>
      <vt:lpstr>Sending the Request</vt:lpstr>
      <vt:lpstr>Documentation </vt:lpstr>
      <vt:lpstr>Preparing for Difficult Conversations</vt:lpstr>
      <vt:lpstr>Preparing for Difficult Conversations</vt:lpstr>
      <vt:lpstr>Using Your W.I.T.S to Discuss Behavior</vt:lpstr>
      <vt:lpstr>Exercise Three</vt:lpstr>
      <vt:lpstr>Exercise Three</vt:lpstr>
      <vt:lpstr>Follow up</vt:lpstr>
      <vt:lpstr>Follow up</vt:lpstr>
      <vt:lpstr>Check Your Knowledge</vt:lpstr>
      <vt:lpstr>PowerPoint Presentation</vt:lpstr>
      <vt:lpstr>Course Agenda</vt:lpstr>
      <vt:lpstr>Section 3 Learning Objectives</vt:lpstr>
      <vt:lpstr>Terms and Concepts</vt:lpstr>
      <vt:lpstr>When to Escalate a Performance Issue</vt:lpstr>
      <vt:lpstr>When to Escalate a Performance Issue</vt:lpstr>
      <vt:lpstr>What is the Difference between a Corrective Action and a Disciplinary Action</vt:lpstr>
      <vt:lpstr>Actions Escalated to Corrective or Disciplinary Actions</vt:lpstr>
      <vt:lpstr>Roles in the Progressive Discipline Process</vt:lpstr>
      <vt:lpstr>Roles in the Progressive Discipline Process</vt:lpstr>
      <vt:lpstr>Elements of a Corrective Action letter</vt:lpstr>
      <vt:lpstr>Elements of a Corrective Action letter</vt:lpstr>
      <vt:lpstr>Check Your Knowledge</vt:lpstr>
      <vt:lpstr>Conclusion Cover Page (Hidden)</vt:lpstr>
      <vt:lpstr>Course Agenda</vt:lpstr>
      <vt:lpstr>Conclusion</vt:lpstr>
      <vt:lpstr>Where Can I Get Help – People?</vt:lpstr>
      <vt:lpstr>Other CDOT Help Resources</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283</cp:revision>
  <cp:lastPrinted>2015-07-16T16:53:13Z</cp:lastPrinted>
  <dcterms:created xsi:type="dcterms:W3CDTF">2016-05-16T20:18:33Z</dcterms:created>
  <dcterms:modified xsi:type="dcterms:W3CDTF">2016-07-12T16:11:19Z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49E8529A-91E0-4146-B7CE-6F588F6D9A18</vt:lpwstr>
  </property>
  <property fmtid="{D5CDD505-2E9C-101B-9397-08002B2CF9AE}" pid="6" name="ArticulateProjectFull">
    <vt:lpwstr>C:\Users\princej\Desktop\Progressive Discipline\00_PPT_Progressive Discipline Course_062216.ppta</vt:lpwstr>
  </property>
</Properties>
</file>