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7.xml" ContentType="application/vnd.openxmlformats-officedocument.presentationml.tags+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61"/>
  </p:notesMasterIdLst>
  <p:handoutMasterIdLst>
    <p:handoutMasterId r:id="rId62"/>
  </p:handoutMasterIdLst>
  <p:sldIdLst>
    <p:sldId id="557" r:id="rId2"/>
    <p:sldId id="516" r:id="rId3"/>
    <p:sldId id="558" r:id="rId4"/>
    <p:sldId id="354" r:id="rId5"/>
    <p:sldId id="456" r:id="rId6"/>
    <p:sldId id="457" r:id="rId7"/>
    <p:sldId id="458" r:id="rId8"/>
    <p:sldId id="459" r:id="rId9"/>
    <p:sldId id="460" r:id="rId10"/>
    <p:sldId id="553" r:id="rId11"/>
    <p:sldId id="565" r:id="rId12"/>
    <p:sldId id="521" r:id="rId13"/>
    <p:sldId id="539" r:id="rId14"/>
    <p:sldId id="572" r:id="rId15"/>
    <p:sldId id="575" r:id="rId16"/>
    <p:sldId id="570" r:id="rId17"/>
    <p:sldId id="574" r:id="rId18"/>
    <p:sldId id="571" r:id="rId19"/>
    <p:sldId id="573" r:id="rId20"/>
    <p:sldId id="522" r:id="rId21"/>
    <p:sldId id="559" r:id="rId22"/>
    <p:sldId id="566" r:id="rId23"/>
    <p:sldId id="561" r:id="rId24"/>
    <p:sldId id="562" r:id="rId25"/>
    <p:sldId id="579" r:id="rId26"/>
    <p:sldId id="578" r:id="rId27"/>
    <p:sldId id="576" r:id="rId28"/>
    <p:sldId id="588" r:id="rId29"/>
    <p:sldId id="582" r:id="rId30"/>
    <p:sldId id="585" r:id="rId31"/>
    <p:sldId id="563" r:id="rId32"/>
    <p:sldId id="584" r:id="rId33"/>
    <p:sldId id="586" r:id="rId34"/>
    <p:sldId id="587" r:id="rId35"/>
    <p:sldId id="581" r:id="rId36"/>
    <p:sldId id="590" r:id="rId37"/>
    <p:sldId id="591" r:id="rId38"/>
    <p:sldId id="583" r:id="rId39"/>
    <p:sldId id="589" r:id="rId40"/>
    <p:sldId id="580" r:id="rId41"/>
    <p:sldId id="592" r:id="rId42"/>
    <p:sldId id="554" r:id="rId43"/>
    <p:sldId id="567" r:id="rId44"/>
    <p:sldId id="526" r:id="rId45"/>
    <p:sldId id="527" r:id="rId46"/>
    <p:sldId id="528" r:id="rId47"/>
    <p:sldId id="529" r:id="rId48"/>
    <p:sldId id="555" r:id="rId49"/>
    <p:sldId id="568" r:id="rId50"/>
    <p:sldId id="532" r:id="rId51"/>
    <p:sldId id="533" r:id="rId52"/>
    <p:sldId id="534" r:id="rId53"/>
    <p:sldId id="535" r:id="rId54"/>
    <p:sldId id="556" r:id="rId55"/>
    <p:sldId id="569" r:id="rId56"/>
    <p:sldId id="477" r:id="rId57"/>
    <p:sldId id="479" r:id="rId58"/>
    <p:sldId id="480" r:id="rId59"/>
    <p:sldId id="482" r:id="rId60"/>
  </p:sldIdLst>
  <p:sldSz cx="9144000" cy="6858000" type="screen4x3"/>
  <p:notesSz cx="7010400" cy="9296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A08C0306-0D15-4092-9136-A616D927487D}">
          <p14:sldIdLst>
            <p14:sldId id="557"/>
            <p14:sldId id="516"/>
            <p14:sldId id="558"/>
            <p14:sldId id="354"/>
            <p14:sldId id="456"/>
            <p14:sldId id="457"/>
            <p14:sldId id="458"/>
            <p14:sldId id="459"/>
            <p14:sldId id="460"/>
          </p14:sldIdLst>
        </p14:section>
        <p14:section name="Introduction to Progressive Discipline" id="{944545BA-2C66-4292-9202-20DFB380D1EB}">
          <p14:sldIdLst>
            <p14:sldId id="553"/>
            <p14:sldId id="565"/>
            <p14:sldId id="521"/>
            <p14:sldId id="539"/>
            <p14:sldId id="572"/>
            <p14:sldId id="575"/>
            <p14:sldId id="570"/>
            <p14:sldId id="574"/>
            <p14:sldId id="571"/>
            <p14:sldId id="573"/>
            <p14:sldId id="522"/>
          </p14:sldIdLst>
        </p14:section>
        <p14:section name="Counseling Employees" id="{4225545F-751E-442C-867C-46BF90391296}">
          <p14:sldIdLst>
            <p14:sldId id="559"/>
            <p14:sldId id="566"/>
            <p14:sldId id="561"/>
            <p14:sldId id="562"/>
            <p14:sldId id="579"/>
            <p14:sldId id="578"/>
            <p14:sldId id="576"/>
            <p14:sldId id="588"/>
            <p14:sldId id="582"/>
            <p14:sldId id="585"/>
            <p14:sldId id="563"/>
            <p14:sldId id="584"/>
            <p14:sldId id="586"/>
            <p14:sldId id="587"/>
            <p14:sldId id="581"/>
            <p14:sldId id="590"/>
            <p14:sldId id="591"/>
            <p14:sldId id="583"/>
            <p14:sldId id="589"/>
            <p14:sldId id="580"/>
            <p14:sldId id="592"/>
          </p14:sldIdLst>
        </p14:section>
        <p14:section name="Corrective Actions" id="{DE6B95A6-00E5-44BC-8205-0F683537DED4}">
          <p14:sldIdLst>
            <p14:sldId id="554"/>
            <p14:sldId id="567"/>
            <p14:sldId id="526"/>
            <p14:sldId id="527"/>
            <p14:sldId id="528"/>
            <p14:sldId id="529"/>
          </p14:sldIdLst>
        </p14:section>
        <p14:section name="Disciplinary Actions" id="{85F9BBE1-E7C9-4F67-BED2-9F4453709667}">
          <p14:sldIdLst>
            <p14:sldId id="555"/>
            <p14:sldId id="568"/>
            <p14:sldId id="532"/>
            <p14:sldId id="533"/>
            <p14:sldId id="534"/>
            <p14:sldId id="535"/>
          </p14:sldIdLst>
        </p14:section>
        <p14:section name="Conclusion" id="{D6C2FD25-575D-4578-8952-827F9628E7B1}">
          <p14:sldIdLst>
            <p14:sldId id="556"/>
            <p14:sldId id="569"/>
            <p14:sldId id="477"/>
            <p14:sldId id="479"/>
            <p14:sldId id="480"/>
            <p14:sldId id="4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5904" autoAdjust="0"/>
    <p:restoredTop sz="58171" autoAdjust="0"/>
  </p:normalViewPr>
  <p:slideViewPr>
    <p:cSldViewPr snapToGrid="0" showGuides="1">
      <p:cViewPr>
        <p:scale>
          <a:sx n="75" d="100"/>
          <a:sy n="75" d="100"/>
        </p:scale>
        <p:origin x="1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8190"/>
    </p:cViewPr>
  </p:sorterViewPr>
  <p:notesViewPr>
    <p:cSldViewPr snapToGrid="0" showGuides="1">
      <p:cViewPr>
        <p:scale>
          <a:sx n="100" d="100"/>
          <a:sy n="100" d="100"/>
        </p:scale>
        <p:origin x="3504" y="1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C92FCB-4DCF-4DC4-9511-223FEB7D454B}" type="doc">
      <dgm:prSet loTypeId="urn:microsoft.com/office/officeart/2008/layout/AlternatingHexagons" loCatId="list" qsTypeId="urn:microsoft.com/office/officeart/2005/8/quickstyle/3d1" qsCatId="3D" csTypeId="urn:microsoft.com/office/officeart/2005/8/colors/accent1_2" csCatId="accent1" phldr="1"/>
      <dgm:spPr/>
      <dgm:t>
        <a:bodyPr/>
        <a:lstStyle/>
        <a:p>
          <a:endParaRPr lang="en-US"/>
        </a:p>
      </dgm:t>
    </dgm:pt>
    <dgm:pt modelId="{8BE37719-9346-4A0F-B38D-136B60B8D530}">
      <dgm:prSet phldrT="[Text]"/>
      <dgm:spPr/>
      <dgm:t>
        <a:bodyPr/>
        <a:lstStyle/>
        <a:p>
          <a:r>
            <a:rPr lang="en-US" dirty="0" smtClean="0"/>
            <a:t>Employee</a:t>
          </a:r>
          <a:endParaRPr lang="en-US" dirty="0"/>
        </a:p>
      </dgm:t>
    </dgm:pt>
    <dgm:pt modelId="{CE3FAF41-E9B8-4CBF-A400-4407115C1154}" type="parTrans" cxnId="{5B82501B-1E1F-4E4F-BF33-C1660C7E248D}">
      <dgm:prSet/>
      <dgm:spPr/>
      <dgm:t>
        <a:bodyPr/>
        <a:lstStyle/>
        <a:p>
          <a:endParaRPr lang="en-US"/>
        </a:p>
      </dgm:t>
    </dgm:pt>
    <dgm:pt modelId="{91F2E22E-EF3F-47A4-B3DB-0F454D5EF693}" type="sibTrans" cxnId="{5B82501B-1E1F-4E4F-BF33-C1660C7E248D}">
      <dgm:prSet/>
      <dgm:spPr/>
      <dgm:t>
        <a:bodyPr/>
        <a:lstStyle/>
        <a:p>
          <a:endParaRPr lang="en-US"/>
        </a:p>
      </dgm:t>
    </dgm:pt>
    <dgm:pt modelId="{90E9CB35-BD33-428B-B188-9489A98873D8}">
      <dgm:prSet phldrT="[Text]"/>
      <dgm:spPr/>
      <dgm:t>
        <a:bodyPr/>
        <a:lstStyle/>
        <a:p>
          <a:r>
            <a:rPr lang="en-US" dirty="0" smtClean="0"/>
            <a:t>Supervisor (TMIII)</a:t>
          </a:r>
          <a:endParaRPr lang="en-US" dirty="0"/>
        </a:p>
      </dgm:t>
    </dgm:pt>
    <dgm:pt modelId="{9EC9986B-7CB1-45B6-AC14-E5D578B9863F}" type="parTrans" cxnId="{F4E11CFC-1A50-43CC-B4F2-20633B1D2D49}">
      <dgm:prSet/>
      <dgm:spPr/>
      <dgm:t>
        <a:bodyPr/>
        <a:lstStyle/>
        <a:p>
          <a:endParaRPr lang="en-US"/>
        </a:p>
      </dgm:t>
    </dgm:pt>
    <dgm:pt modelId="{65AAD263-5BCE-439E-A42A-919C09152305}" type="sibTrans" cxnId="{F4E11CFC-1A50-43CC-B4F2-20633B1D2D49}">
      <dgm:prSet/>
      <dgm:spPr/>
      <dgm:t>
        <a:bodyPr/>
        <a:lstStyle/>
        <a:p>
          <a:endParaRPr lang="en-US"/>
        </a:p>
      </dgm:t>
    </dgm:pt>
    <dgm:pt modelId="{28C6958B-5164-4E6A-9D55-3948BFB226EC}">
      <dgm:prSet phldrT="[Text]"/>
      <dgm:spPr/>
      <dgm:t>
        <a:bodyPr/>
        <a:lstStyle/>
        <a:p>
          <a:r>
            <a:rPr lang="en-US" dirty="0" smtClean="0"/>
            <a:t>2</a:t>
          </a:r>
          <a:r>
            <a:rPr lang="en-US" baseline="30000" dirty="0" smtClean="0"/>
            <a:t>nd</a:t>
          </a:r>
          <a:r>
            <a:rPr lang="en-US" dirty="0" smtClean="0"/>
            <a:t> Level Manager</a:t>
          </a:r>
          <a:endParaRPr lang="en-US" dirty="0"/>
        </a:p>
      </dgm:t>
    </dgm:pt>
    <dgm:pt modelId="{79EA19A3-A652-439D-B95C-6928068B3445}" type="parTrans" cxnId="{7593037E-EE37-4CDE-97EC-71FC1AD49188}">
      <dgm:prSet/>
      <dgm:spPr/>
      <dgm:t>
        <a:bodyPr/>
        <a:lstStyle/>
        <a:p>
          <a:endParaRPr lang="en-US"/>
        </a:p>
      </dgm:t>
    </dgm:pt>
    <dgm:pt modelId="{058F26FB-9CFA-478F-B905-AF8C62FAB186}" type="sibTrans" cxnId="{7593037E-EE37-4CDE-97EC-71FC1AD49188}">
      <dgm:prSet/>
      <dgm:spPr/>
      <dgm:t>
        <a:bodyPr/>
        <a:lstStyle/>
        <a:p>
          <a:r>
            <a:rPr lang="en-US" dirty="0" smtClean="0"/>
            <a:t>Appointing  Authority</a:t>
          </a:r>
          <a:endParaRPr lang="en-US" dirty="0"/>
        </a:p>
      </dgm:t>
    </dgm:pt>
    <dgm:pt modelId="{D764020A-00B1-4747-8BE7-D304C2BDF98E}">
      <dgm:prSet phldrT="[Text]"/>
      <dgm:spPr/>
      <dgm:t>
        <a:bodyPr/>
        <a:lstStyle/>
        <a:p>
          <a:r>
            <a:rPr lang="en-US" dirty="0" smtClean="0"/>
            <a:t>Labor Relations</a:t>
          </a:r>
          <a:endParaRPr lang="en-US" dirty="0"/>
        </a:p>
      </dgm:t>
    </dgm:pt>
    <dgm:pt modelId="{569FC294-2F25-4B9E-B682-74337020D2C6}" type="parTrans" cxnId="{64BF99A7-9395-487A-8E0C-EE32C5DB4D71}">
      <dgm:prSet/>
      <dgm:spPr/>
      <dgm:t>
        <a:bodyPr/>
        <a:lstStyle/>
        <a:p>
          <a:endParaRPr lang="en-US"/>
        </a:p>
      </dgm:t>
    </dgm:pt>
    <dgm:pt modelId="{E57BBBB3-F7F0-414D-AF23-2D41D19569C8}" type="sibTrans" cxnId="{64BF99A7-9395-487A-8E0C-EE32C5DB4D71}">
      <dgm:prSet/>
      <dgm:spPr/>
      <dgm:t>
        <a:bodyPr/>
        <a:lstStyle/>
        <a:p>
          <a:endParaRPr lang="en-US"/>
        </a:p>
      </dgm:t>
    </dgm:pt>
    <dgm:pt modelId="{31073C9A-BFAC-4CD0-94CF-08F1ABC7F566}" type="pres">
      <dgm:prSet presAssocID="{74C92FCB-4DCF-4DC4-9511-223FEB7D454B}" presName="Name0" presStyleCnt="0">
        <dgm:presLayoutVars>
          <dgm:chMax/>
          <dgm:chPref/>
          <dgm:dir/>
          <dgm:animLvl val="lvl"/>
        </dgm:presLayoutVars>
      </dgm:prSet>
      <dgm:spPr/>
      <dgm:t>
        <a:bodyPr/>
        <a:lstStyle/>
        <a:p>
          <a:endParaRPr lang="en-US"/>
        </a:p>
      </dgm:t>
    </dgm:pt>
    <dgm:pt modelId="{94114F51-37F9-4003-ACFE-5EAA5593B36B}" type="pres">
      <dgm:prSet presAssocID="{8BE37719-9346-4A0F-B38D-136B60B8D530}" presName="composite" presStyleCnt="0"/>
      <dgm:spPr/>
    </dgm:pt>
    <dgm:pt modelId="{5EC46C14-4B5F-4CA8-8A1C-BEF30715E91E}" type="pres">
      <dgm:prSet presAssocID="{8BE37719-9346-4A0F-B38D-136B60B8D530}" presName="Parent1" presStyleLbl="node1" presStyleIdx="0" presStyleCnt="8">
        <dgm:presLayoutVars>
          <dgm:chMax val="1"/>
          <dgm:chPref val="1"/>
          <dgm:bulletEnabled val="1"/>
        </dgm:presLayoutVars>
      </dgm:prSet>
      <dgm:spPr/>
      <dgm:t>
        <a:bodyPr/>
        <a:lstStyle/>
        <a:p>
          <a:endParaRPr lang="en-US"/>
        </a:p>
      </dgm:t>
    </dgm:pt>
    <dgm:pt modelId="{0FE083BE-16C7-45A9-83DE-701E4A06927A}" type="pres">
      <dgm:prSet presAssocID="{8BE37719-9346-4A0F-B38D-136B60B8D530}" presName="Childtext1" presStyleLbl="revTx" presStyleIdx="0" presStyleCnt="4">
        <dgm:presLayoutVars>
          <dgm:chMax val="0"/>
          <dgm:chPref val="0"/>
          <dgm:bulletEnabled val="1"/>
        </dgm:presLayoutVars>
      </dgm:prSet>
      <dgm:spPr/>
      <dgm:t>
        <a:bodyPr/>
        <a:lstStyle/>
        <a:p>
          <a:endParaRPr lang="en-US"/>
        </a:p>
      </dgm:t>
    </dgm:pt>
    <dgm:pt modelId="{02CE32C7-30B4-497F-98E9-3BD5C06790E4}" type="pres">
      <dgm:prSet presAssocID="{8BE37719-9346-4A0F-B38D-136B60B8D530}" presName="BalanceSpacing" presStyleCnt="0"/>
      <dgm:spPr/>
    </dgm:pt>
    <dgm:pt modelId="{71FA387A-B0E8-4166-AC4A-2718100F7B75}" type="pres">
      <dgm:prSet presAssocID="{8BE37719-9346-4A0F-B38D-136B60B8D530}" presName="BalanceSpacing1" presStyleCnt="0"/>
      <dgm:spPr/>
    </dgm:pt>
    <dgm:pt modelId="{ACBDFC5B-06A4-4FFA-AA7B-2A477C248420}" type="pres">
      <dgm:prSet presAssocID="{91F2E22E-EF3F-47A4-B3DB-0F454D5EF693}" presName="Accent1Text" presStyleLbl="node1" presStyleIdx="1" presStyleCnt="8"/>
      <dgm:spPr/>
      <dgm:t>
        <a:bodyPr/>
        <a:lstStyle/>
        <a:p>
          <a:endParaRPr lang="en-US"/>
        </a:p>
      </dgm:t>
    </dgm:pt>
    <dgm:pt modelId="{E00E34E7-C2D8-4F74-BB52-694CB5BE81BC}" type="pres">
      <dgm:prSet presAssocID="{91F2E22E-EF3F-47A4-B3DB-0F454D5EF693}" presName="spaceBetweenRectangles" presStyleCnt="0"/>
      <dgm:spPr/>
    </dgm:pt>
    <dgm:pt modelId="{4B1CB02D-6C86-4C97-8F13-9125053CB0BB}" type="pres">
      <dgm:prSet presAssocID="{90E9CB35-BD33-428B-B188-9489A98873D8}" presName="composite" presStyleCnt="0"/>
      <dgm:spPr/>
    </dgm:pt>
    <dgm:pt modelId="{21CFCBE8-4438-4EBC-9AE0-8C8CDF22F24C}" type="pres">
      <dgm:prSet presAssocID="{90E9CB35-BD33-428B-B188-9489A98873D8}" presName="Parent1" presStyleLbl="node1" presStyleIdx="2" presStyleCnt="8">
        <dgm:presLayoutVars>
          <dgm:chMax val="1"/>
          <dgm:chPref val="1"/>
          <dgm:bulletEnabled val="1"/>
        </dgm:presLayoutVars>
      </dgm:prSet>
      <dgm:spPr/>
      <dgm:t>
        <a:bodyPr/>
        <a:lstStyle/>
        <a:p>
          <a:endParaRPr lang="en-US"/>
        </a:p>
      </dgm:t>
    </dgm:pt>
    <dgm:pt modelId="{428B30AB-F235-4308-8EBB-0691E55D6F0A}" type="pres">
      <dgm:prSet presAssocID="{90E9CB35-BD33-428B-B188-9489A98873D8}" presName="Childtext1" presStyleLbl="revTx" presStyleIdx="1" presStyleCnt="4">
        <dgm:presLayoutVars>
          <dgm:chMax val="0"/>
          <dgm:chPref val="0"/>
          <dgm:bulletEnabled val="1"/>
        </dgm:presLayoutVars>
      </dgm:prSet>
      <dgm:spPr/>
      <dgm:t>
        <a:bodyPr/>
        <a:lstStyle/>
        <a:p>
          <a:endParaRPr lang="en-US"/>
        </a:p>
      </dgm:t>
    </dgm:pt>
    <dgm:pt modelId="{67165B9E-49A1-4230-B66C-55DF30614B44}" type="pres">
      <dgm:prSet presAssocID="{90E9CB35-BD33-428B-B188-9489A98873D8}" presName="BalanceSpacing" presStyleCnt="0"/>
      <dgm:spPr/>
    </dgm:pt>
    <dgm:pt modelId="{E59677AE-65CE-42E3-8AE8-CF6B96B3DD0E}" type="pres">
      <dgm:prSet presAssocID="{90E9CB35-BD33-428B-B188-9489A98873D8}" presName="BalanceSpacing1" presStyleCnt="0"/>
      <dgm:spPr/>
    </dgm:pt>
    <dgm:pt modelId="{345EED44-0536-4DFA-8452-0F79D17ED508}" type="pres">
      <dgm:prSet presAssocID="{65AAD263-5BCE-439E-A42A-919C09152305}" presName="Accent1Text" presStyleLbl="node1" presStyleIdx="3" presStyleCnt="8"/>
      <dgm:spPr/>
      <dgm:t>
        <a:bodyPr/>
        <a:lstStyle/>
        <a:p>
          <a:endParaRPr lang="en-US"/>
        </a:p>
      </dgm:t>
    </dgm:pt>
    <dgm:pt modelId="{14D652E7-7F37-496A-A4D5-94299989FAFA}" type="pres">
      <dgm:prSet presAssocID="{65AAD263-5BCE-439E-A42A-919C09152305}" presName="spaceBetweenRectangles" presStyleCnt="0"/>
      <dgm:spPr/>
    </dgm:pt>
    <dgm:pt modelId="{0A0BBF6C-C67F-492C-BC1C-AA4F042BC8A3}" type="pres">
      <dgm:prSet presAssocID="{28C6958B-5164-4E6A-9D55-3948BFB226EC}" presName="composite" presStyleCnt="0"/>
      <dgm:spPr/>
    </dgm:pt>
    <dgm:pt modelId="{7D46E38A-F7FF-42DD-91CA-36B0358CB830}" type="pres">
      <dgm:prSet presAssocID="{28C6958B-5164-4E6A-9D55-3948BFB226EC}" presName="Parent1" presStyleLbl="node1" presStyleIdx="4" presStyleCnt="8">
        <dgm:presLayoutVars>
          <dgm:chMax val="1"/>
          <dgm:chPref val="1"/>
          <dgm:bulletEnabled val="1"/>
        </dgm:presLayoutVars>
      </dgm:prSet>
      <dgm:spPr/>
      <dgm:t>
        <a:bodyPr/>
        <a:lstStyle/>
        <a:p>
          <a:endParaRPr lang="en-US"/>
        </a:p>
      </dgm:t>
    </dgm:pt>
    <dgm:pt modelId="{A787F5F6-AA5A-46B7-91D6-25C04E307136}" type="pres">
      <dgm:prSet presAssocID="{28C6958B-5164-4E6A-9D55-3948BFB226EC}" presName="Childtext1" presStyleLbl="revTx" presStyleIdx="2" presStyleCnt="4">
        <dgm:presLayoutVars>
          <dgm:chMax val="0"/>
          <dgm:chPref val="0"/>
          <dgm:bulletEnabled val="1"/>
        </dgm:presLayoutVars>
      </dgm:prSet>
      <dgm:spPr/>
      <dgm:t>
        <a:bodyPr/>
        <a:lstStyle/>
        <a:p>
          <a:endParaRPr lang="en-US"/>
        </a:p>
      </dgm:t>
    </dgm:pt>
    <dgm:pt modelId="{00380996-3B90-40F1-A267-4FA68571DA16}" type="pres">
      <dgm:prSet presAssocID="{28C6958B-5164-4E6A-9D55-3948BFB226EC}" presName="BalanceSpacing" presStyleCnt="0"/>
      <dgm:spPr/>
    </dgm:pt>
    <dgm:pt modelId="{365B50D5-268C-407B-880F-D0F9F62E0C9B}" type="pres">
      <dgm:prSet presAssocID="{28C6958B-5164-4E6A-9D55-3948BFB226EC}" presName="BalanceSpacing1" presStyleCnt="0"/>
      <dgm:spPr/>
    </dgm:pt>
    <dgm:pt modelId="{BC0257F5-E393-4BEC-ACA3-9F8912AC5224}" type="pres">
      <dgm:prSet presAssocID="{058F26FB-9CFA-478F-B905-AF8C62FAB186}" presName="Accent1Text" presStyleLbl="node1" presStyleIdx="5" presStyleCnt="8"/>
      <dgm:spPr/>
      <dgm:t>
        <a:bodyPr/>
        <a:lstStyle/>
        <a:p>
          <a:endParaRPr lang="en-US"/>
        </a:p>
      </dgm:t>
    </dgm:pt>
    <dgm:pt modelId="{DD789F7E-05A4-409B-AB5D-A3796CF2AEF0}" type="pres">
      <dgm:prSet presAssocID="{058F26FB-9CFA-478F-B905-AF8C62FAB186}" presName="spaceBetweenRectangles" presStyleCnt="0"/>
      <dgm:spPr/>
    </dgm:pt>
    <dgm:pt modelId="{027220D0-5237-41FD-A2F1-64425D530DAA}" type="pres">
      <dgm:prSet presAssocID="{D764020A-00B1-4747-8BE7-D304C2BDF98E}" presName="composite" presStyleCnt="0"/>
      <dgm:spPr/>
    </dgm:pt>
    <dgm:pt modelId="{851315A3-F66A-4B05-9632-EAC8F83E51A8}" type="pres">
      <dgm:prSet presAssocID="{D764020A-00B1-4747-8BE7-D304C2BDF98E}" presName="Parent1" presStyleLbl="node1" presStyleIdx="6" presStyleCnt="8">
        <dgm:presLayoutVars>
          <dgm:chMax val="1"/>
          <dgm:chPref val="1"/>
          <dgm:bulletEnabled val="1"/>
        </dgm:presLayoutVars>
      </dgm:prSet>
      <dgm:spPr/>
      <dgm:t>
        <a:bodyPr/>
        <a:lstStyle/>
        <a:p>
          <a:endParaRPr lang="en-US"/>
        </a:p>
      </dgm:t>
    </dgm:pt>
    <dgm:pt modelId="{474E9084-4B3B-439C-890F-B8CC29BE0340}" type="pres">
      <dgm:prSet presAssocID="{D764020A-00B1-4747-8BE7-D304C2BDF98E}" presName="Childtext1" presStyleLbl="revTx" presStyleIdx="3" presStyleCnt="4">
        <dgm:presLayoutVars>
          <dgm:chMax val="0"/>
          <dgm:chPref val="0"/>
          <dgm:bulletEnabled val="1"/>
        </dgm:presLayoutVars>
      </dgm:prSet>
      <dgm:spPr/>
      <dgm:t>
        <a:bodyPr/>
        <a:lstStyle/>
        <a:p>
          <a:endParaRPr lang="en-US"/>
        </a:p>
      </dgm:t>
    </dgm:pt>
    <dgm:pt modelId="{03663ACD-F3D7-4B97-9360-1EFFDE445308}" type="pres">
      <dgm:prSet presAssocID="{D764020A-00B1-4747-8BE7-D304C2BDF98E}" presName="BalanceSpacing" presStyleCnt="0"/>
      <dgm:spPr/>
    </dgm:pt>
    <dgm:pt modelId="{BB1DFB77-89C8-43C4-BBED-12C8D5EC0A07}" type="pres">
      <dgm:prSet presAssocID="{D764020A-00B1-4747-8BE7-D304C2BDF98E}" presName="BalanceSpacing1" presStyleCnt="0"/>
      <dgm:spPr/>
    </dgm:pt>
    <dgm:pt modelId="{3D2208EC-9A51-4A84-9517-BA4C583CA364}" type="pres">
      <dgm:prSet presAssocID="{E57BBBB3-F7F0-414D-AF23-2D41D19569C8}" presName="Accent1Text" presStyleLbl="node1" presStyleIdx="7" presStyleCnt="8"/>
      <dgm:spPr/>
      <dgm:t>
        <a:bodyPr/>
        <a:lstStyle/>
        <a:p>
          <a:endParaRPr lang="en-US"/>
        </a:p>
      </dgm:t>
    </dgm:pt>
  </dgm:ptLst>
  <dgm:cxnLst>
    <dgm:cxn modelId="{FD207570-BD45-4C36-ACE9-9F2ABA5AEA7D}" type="presOf" srcId="{91F2E22E-EF3F-47A4-B3DB-0F454D5EF693}" destId="{ACBDFC5B-06A4-4FFA-AA7B-2A477C248420}" srcOrd="0" destOrd="0" presId="urn:microsoft.com/office/officeart/2008/layout/AlternatingHexagons"/>
    <dgm:cxn modelId="{5B82501B-1E1F-4E4F-BF33-C1660C7E248D}" srcId="{74C92FCB-4DCF-4DC4-9511-223FEB7D454B}" destId="{8BE37719-9346-4A0F-B38D-136B60B8D530}" srcOrd="0" destOrd="0" parTransId="{CE3FAF41-E9B8-4CBF-A400-4407115C1154}" sibTransId="{91F2E22E-EF3F-47A4-B3DB-0F454D5EF693}"/>
    <dgm:cxn modelId="{F4E11CFC-1A50-43CC-B4F2-20633B1D2D49}" srcId="{74C92FCB-4DCF-4DC4-9511-223FEB7D454B}" destId="{90E9CB35-BD33-428B-B188-9489A98873D8}" srcOrd="1" destOrd="0" parTransId="{9EC9986B-7CB1-45B6-AC14-E5D578B9863F}" sibTransId="{65AAD263-5BCE-439E-A42A-919C09152305}"/>
    <dgm:cxn modelId="{0F2510E7-5832-4DF9-919D-A5A79DFB5BAB}" type="presOf" srcId="{D764020A-00B1-4747-8BE7-D304C2BDF98E}" destId="{851315A3-F66A-4B05-9632-EAC8F83E51A8}" srcOrd="0" destOrd="0" presId="urn:microsoft.com/office/officeart/2008/layout/AlternatingHexagons"/>
    <dgm:cxn modelId="{BFDC9D49-5242-420A-8A9E-A1BC89443398}" type="presOf" srcId="{28C6958B-5164-4E6A-9D55-3948BFB226EC}" destId="{7D46E38A-F7FF-42DD-91CA-36B0358CB830}" srcOrd="0" destOrd="0" presId="urn:microsoft.com/office/officeart/2008/layout/AlternatingHexagons"/>
    <dgm:cxn modelId="{49D9DA29-6D9C-4D7B-B1EC-273419053491}" type="presOf" srcId="{90E9CB35-BD33-428B-B188-9489A98873D8}" destId="{21CFCBE8-4438-4EBC-9AE0-8C8CDF22F24C}" srcOrd="0" destOrd="0" presId="urn:microsoft.com/office/officeart/2008/layout/AlternatingHexagons"/>
    <dgm:cxn modelId="{3B054BEB-2FCD-4975-B347-73E61682AC47}" type="presOf" srcId="{74C92FCB-4DCF-4DC4-9511-223FEB7D454B}" destId="{31073C9A-BFAC-4CD0-94CF-08F1ABC7F566}" srcOrd="0" destOrd="0" presId="urn:microsoft.com/office/officeart/2008/layout/AlternatingHexagons"/>
    <dgm:cxn modelId="{AF26C649-65CD-4AD3-A7A1-1178BFF764EC}" type="presOf" srcId="{E57BBBB3-F7F0-414D-AF23-2D41D19569C8}" destId="{3D2208EC-9A51-4A84-9517-BA4C583CA364}" srcOrd="0" destOrd="0" presId="urn:microsoft.com/office/officeart/2008/layout/AlternatingHexagons"/>
    <dgm:cxn modelId="{CEFEC714-51B8-4594-B143-6F5378B72005}" type="presOf" srcId="{8BE37719-9346-4A0F-B38D-136B60B8D530}" destId="{5EC46C14-4B5F-4CA8-8A1C-BEF30715E91E}" srcOrd="0" destOrd="0" presId="urn:microsoft.com/office/officeart/2008/layout/AlternatingHexagons"/>
    <dgm:cxn modelId="{7593037E-EE37-4CDE-97EC-71FC1AD49188}" srcId="{74C92FCB-4DCF-4DC4-9511-223FEB7D454B}" destId="{28C6958B-5164-4E6A-9D55-3948BFB226EC}" srcOrd="2" destOrd="0" parTransId="{79EA19A3-A652-439D-B95C-6928068B3445}" sibTransId="{058F26FB-9CFA-478F-B905-AF8C62FAB186}"/>
    <dgm:cxn modelId="{DF74A509-DA90-4D94-BF3D-FBC948E6D868}" type="presOf" srcId="{058F26FB-9CFA-478F-B905-AF8C62FAB186}" destId="{BC0257F5-E393-4BEC-ACA3-9F8912AC5224}" srcOrd="0" destOrd="0" presId="urn:microsoft.com/office/officeart/2008/layout/AlternatingHexagons"/>
    <dgm:cxn modelId="{E281B1B2-D3E6-4D4D-BA43-7FEEAF418A05}" type="presOf" srcId="{65AAD263-5BCE-439E-A42A-919C09152305}" destId="{345EED44-0536-4DFA-8452-0F79D17ED508}" srcOrd="0" destOrd="0" presId="urn:microsoft.com/office/officeart/2008/layout/AlternatingHexagons"/>
    <dgm:cxn modelId="{64BF99A7-9395-487A-8E0C-EE32C5DB4D71}" srcId="{74C92FCB-4DCF-4DC4-9511-223FEB7D454B}" destId="{D764020A-00B1-4747-8BE7-D304C2BDF98E}" srcOrd="3" destOrd="0" parTransId="{569FC294-2F25-4B9E-B682-74337020D2C6}" sibTransId="{E57BBBB3-F7F0-414D-AF23-2D41D19569C8}"/>
    <dgm:cxn modelId="{F2FAB4EB-6E54-41B4-A5BE-B3B7DE8603C3}" type="presParOf" srcId="{31073C9A-BFAC-4CD0-94CF-08F1ABC7F566}" destId="{94114F51-37F9-4003-ACFE-5EAA5593B36B}" srcOrd="0" destOrd="0" presId="urn:microsoft.com/office/officeart/2008/layout/AlternatingHexagons"/>
    <dgm:cxn modelId="{F3C0DDEC-CE3F-4060-8C56-C1F62BB1824D}" type="presParOf" srcId="{94114F51-37F9-4003-ACFE-5EAA5593B36B}" destId="{5EC46C14-4B5F-4CA8-8A1C-BEF30715E91E}" srcOrd="0" destOrd="0" presId="urn:microsoft.com/office/officeart/2008/layout/AlternatingHexagons"/>
    <dgm:cxn modelId="{7697011B-516D-44B1-8CDD-F1794BAF46DC}" type="presParOf" srcId="{94114F51-37F9-4003-ACFE-5EAA5593B36B}" destId="{0FE083BE-16C7-45A9-83DE-701E4A06927A}" srcOrd="1" destOrd="0" presId="urn:microsoft.com/office/officeart/2008/layout/AlternatingHexagons"/>
    <dgm:cxn modelId="{75EC18C4-9956-4B35-9AA8-BF6B4B036A05}" type="presParOf" srcId="{94114F51-37F9-4003-ACFE-5EAA5593B36B}" destId="{02CE32C7-30B4-497F-98E9-3BD5C06790E4}" srcOrd="2" destOrd="0" presId="urn:microsoft.com/office/officeart/2008/layout/AlternatingHexagons"/>
    <dgm:cxn modelId="{C2AC4A0F-7905-403E-B2C0-55A62F43B40F}" type="presParOf" srcId="{94114F51-37F9-4003-ACFE-5EAA5593B36B}" destId="{71FA387A-B0E8-4166-AC4A-2718100F7B75}" srcOrd="3" destOrd="0" presId="urn:microsoft.com/office/officeart/2008/layout/AlternatingHexagons"/>
    <dgm:cxn modelId="{BE07C173-4F31-4815-B9DC-3CFEE3DE7482}" type="presParOf" srcId="{94114F51-37F9-4003-ACFE-5EAA5593B36B}" destId="{ACBDFC5B-06A4-4FFA-AA7B-2A477C248420}" srcOrd="4" destOrd="0" presId="urn:microsoft.com/office/officeart/2008/layout/AlternatingHexagons"/>
    <dgm:cxn modelId="{AD4A593D-ED14-44E1-A6A9-56DC5AEB1CF4}" type="presParOf" srcId="{31073C9A-BFAC-4CD0-94CF-08F1ABC7F566}" destId="{E00E34E7-C2D8-4F74-BB52-694CB5BE81BC}" srcOrd="1" destOrd="0" presId="urn:microsoft.com/office/officeart/2008/layout/AlternatingHexagons"/>
    <dgm:cxn modelId="{C017EE05-9ECE-4678-95FB-F966445F4238}" type="presParOf" srcId="{31073C9A-BFAC-4CD0-94CF-08F1ABC7F566}" destId="{4B1CB02D-6C86-4C97-8F13-9125053CB0BB}" srcOrd="2" destOrd="0" presId="urn:microsoft.com/office/officeart/2008/layout/AlternatingHexagons"/>
    <dgm:cxn modelId="{9E3F078E-4EE3-46D3-BE08-B6020893C9F6}" type="presParOf" srcId="{4B1CB02D-6C86-4C97-8F13-9125053CB0BB}" destId="{21CFCBE8-4438-4EBC-9AE0-8C8CDF22F24C}" srcOrd="0" destOrd="0" presId="urn:microsoft.com/office/officeart/2008/layout/AlternatingHexagons"/>
    <dgm:cxn modelId="{51800E7C-DAD3-4023-AFB7-F72112BE4C4D}" type="presParOf" srcId="{4B1CB02D-6C86-4C97-8F13-9125053CB0BB}" destId="{428B30AB-F235-4308-8EBB-0691E55D6F0A}" srcOrd="1" destOrd="0" presId="urn:microsoft.com/office/officeart/2008/layout/AlternatingHexagons"/>
    <dgm:cxn modelId="{06380020-A1EB-415F-9886-AA8F801730F9}" type="presParOf" srcId="{4B1CB02D-6C86-4C97-8F13-9125053CB0BB}" destId="{67165B9E-49A1-4230-B66C-55DF30614B44}" srcOrd="2" destOrd="0" presId="urn:microsoft.com/office/officeart/2008/layout/AlternatingHexagons"/>
    <dgm:cxn modelId="{6CEB9F23-7F44-4AE9-9F69-7AB95AEB5BCC}" type="presParOf" srcId="{4B1CB02D-6C86-4C97-8F13-9125053CB0BB}" destId="{E59677AE-65CE-42E3-8AE8-CF6B96B3DD0E}" srcOrd="3" destOrd="0" presId="urn:microsoft.com/office/officeart/2008/layout/AlternatingHexagons"/>
    <dgm:cxn modelId="{36C12F9D-9B95-4E33-B864-9673E4A5A07D}" type="presParOf" srcId="{4B1CB02D-6C86-4C97-8F13-9125053CB0BB}" destId="{345EED44-0536-4DFA-8452-0F79D17ED508}" srcOrd="4" destOrd="0" presId="urn:microsoft.com/office/officeart/2008/layout/AlternatingHexagons"/>
    <dgm:cxn modelId="{3BEFC55E-E9D3-4CA1-8953-39015B0DDD34}" type="presParOf" srcId="{31073C9A-BFAC-4CD0-94CF-08F1ABC7F566}" destId="{14D652E7-7F37-496A-A4D5-94299989FAFA}" srcOrd="3" destOrd="0" presId="urn:microsoft.com/office/officeart/2008/layout/AlternatingHexagons"/>
    <dgm:cxn modelId="{5A52F9B2-7EDC-42AD-9F31-0153612D51EF}" type="presParOf" srcId="{31073C9A-BFAC-4CD0-94CF-08F1ABC7F566}" destId="{0A0BBF6C-C67F-492C-BC1C-AA4F042BC8A3}" srcOrd="4" destOrd="0" presId="urn:microsoft.com/office/officeart/2008/layout/AlternatingHexagons"/>
    <dgm:cxn modelId="{77C45F42-6D58-4752-AADA-9E63CC3C17B0}" type="presParOf" srcId="{0A0BBF6C-C67F-492C-BC1C-AA4F042BC8A3}" destId="{7D46E38A-F7FF-42DD-91CA-36B0358CB830}" srcOrd="0" destOrd="0" presId="urn:microsoft.com/office/officeart/2008/layout/AlternatingHexagons"/>
    <dgm:cxn modelId="{F700ADA2-674D-41EE-B63A-A0E380F977D5}" type="presParOf" srcId="{0A0BBF6C-C67F-492C-BC1C-AA4F042BC8A3}" destId="{A787F5F6-AA5A-46B7-91D6-25C04E307136}" srcOrd="1" destOrd="0" presId="urn:microsoft.com/office/officeart/2008/layout/AlternatingHexagons"/>
    <dgm:cxn modelId="{2A8FFEB7-F981-45AE-A9A9-A32A5D81BC59}" type="presParOf" srcId="{0A0BBF6C-C67F-492C-BC1C-AA4F042BC8A3}" destId="{00380996-3B90-40F1-A267-4FA68571DA16}" srcOrd="2" destOrd="0" presId="urn:microsoft.com/office/officeart/2008/layout/AlternatingHexagons"/>
    <dgm:cxn modelId="{5286AD3D-3CBB-43A5-BFEE-3539A6399B52}" type="presParOf" srcId="{0A0BBF6C-C67F-492C-BC1C-AA4F042BC8A3}" destId="{365B50D5-268C-407B-880F-D0F9F62E0C9B}" srcOrd="3" destOrd="0" presId="urn:microsoft.com/office/officeart/2008/layout/AlternatingHexagons"/>
    <dgm:cxn modelId="{BC233687-287A-4548-B5C1-7DE2A4F5ECEC}" type="presParOf" srcId="{0A0BBF6C-C67F-492C-BC1C-AA4F042BC8A3}" destId="{BC0257F5-E393-4BEC-ACA3-9F8912AC5224}" srcOrd="4" destOrd="0" presId="urn:microsoft.com/office/officeart/2008/layout/AlternatingHexagons"/>
    <dgm:cxn modelId="{14F55409-F3AC-4D18-990E-B7CE73940BC7}" type="presParOf" srcId="{31073C9A-BFAC-4CD0-94CF-08F1ABC7F566}" destId="{DD789F7E-05A4-409B-AB5D-A3796CF2AEF0}" srcOrd="5" destOrd="0" presId="urn:microsoft.com/office/officeart/2008/layout/AlternatingHexagons"/>
    <dgm:cxn modelId="{E2DF9652-CD28-47BA-B273-501B9BA55FF9}" type="presParOf" srcId="{31073C9A-BFAC-4CD0-94CF-08F1ABC7F566}" destId="{027220D0-5237-41FD-A2F1-64425D530DAA}" srcOrd="6" destOrd="0" presId="urn:microsoft.com/office/officeart/2008/layout/AlternatingHexagons"/>
    <dgm:cxn modelId="{6EF9B96A-FCD5-453E-9EE5-3036388DFADD}" type="presParOf" srcId="{027220D0-5237-41FD-A2F1-64425D530DAA}" destId="{851315A3-F66A-4B05-9632-EAC8F83E51A8}" srcOrd="0" destOrd="0" presId="urn:microsoft.com/office/officeart/2008/layout/AlternatingHexagons"/>
    <dgm:cxn modelId="{ABAB085C-29C1-4B29-9AC1-E327D75A0A4D}" type="presParOf" srcId="{027220D0-5237-41FD-A2F1-64425D530DAA}" destId="{474E9084-4B3B-439C-890F-B8CC29BE0340}" srcOrd="1" destOrd="0" presId="urn:microsoft.com/office/officeart/2008/layout/AlternatingHexagons"/>
    <dgm:cxn modelId="{9F3BB00F-CE5D-46ED-9CA2-61DD83011307}" type="presParOf" srcId="{027220D0-5237-41FD-A2F1-64425D530DAA}" destId="{03663ACD-F3D7-4B97-9360-1EFFDE445308}" srcOrd="2" destOrd="0" presId="urn:microsoft.com/office/officeart/2008/layout/AlternatingHexagons"/>
    <dgm:cxn modelId="{DA484809-295B-4162-81A8-DCE04034622A}" type="presParOf" srcId="{027220D0-5237-41FD-A2F1-64425D530DAA}" destId="{BB1DFB77-89C8-43C4-BBED-12C8D5EC0A07}" srcOrd="3" destOrd="0" presId="urn:microsoft.com/office/officeart/2008/layout/AlternatingHexagons"/>
    <dgm:cxn modelId="{67A00059-0E97-4DFB-88D0-A93DFAEFB02F}" type="presParOf" srcId="{027220D0-5237-41FD-A2F1-64425D530DAA}" destId="{3D2208EC-9A51-4A84-9517-BA4C583CA364}"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56775D-AA1A-405E-9E2B-FA22A176BA3E}" type="doc">
      <dgm:prSet loTypeId="urn:microsoft.com/office/officeart/2005/8/layout/cycle4" loCatId="relationship" qsTypeId="urn:microsoft.com/office/officeart/2005/8/quickstyle/simple5" qsCatId="simple" csTypeId="urn:microsoft.com/office/officeart/2005/8/colors/accent1_2" csCatId="accent1" phldr="1"/>
      <dgm:spPr/>
      <dgm:t>
        <a:bodyPr/>
        <a:lstStyle/>
        <a:p>
          <a:endParaRPr lang="en-US"/>
        </a:p>
      </dgm:t>
    </dgm:pt>
    <dgm:pt modelId="{4AC95956-E8FE-4860-BD8F-13DCE388716A}">
      <dgm:prSet phldrT="[Text]"/>
      <dgm:spPr/>
      <dgm:t>
        <a:bodyPr anchor="t"/>
        <a:lstStyle/>
        <a:p>
          <a:r>
            <a:rPr lang="en-US" dirty="0" smtClean="0"/>
            <a:t>1. Performance Management</a:t>
          </a:r>
          <a:endParaRPr lang="en-US" dirty="0"/>
        </a:p>
      </dgm:t>
    </dgm:pt>
    <dgm:pt modelId="{9B33E8A5-D7CD-426A-9B62-21698C7BEEF1}" type="parTrans" cxnId="{2D84AFE8-781C-4F0A-A038-511C30F98221}">
      <dgm:prSet/>
      <dgm:spPr/>
      <dgm:t>
        <a:bodyPr/>
        <a:lstStyle/>
        <a:p>
          <a:endParaRPr lang="en-US"/>
        </a:p>
      </dgm:t>
    </dgm:pt>
    <dgm:pt modelId="{0C51C617-3A5A-46E2-AC26-996D53FCAB25}" type="sibTrans" cxnId="{2D84AFE8-781C-4F0A-A038-511C30F98221}">
      <dgm:prSet/>
      <dgm:spPr/>
      <dgm:t>
        <a:bodyPr/>
        <a:lstStyle/>
        <a:p>
          <a:endParaRPr lang="en-US"/>
        </a:p>
      </dgm:t>
    </dgm:pt>
    <dgm:pt modelId="{B09209AF-3414-48F2-A9D6-6E0395FE47B0}">
      <dgm:prSet phldrT="[Text]" custT="1"/>
      <dgm:spPr/>
      <dgm:t>
        <a:bodyPr/>
        <a:lstStyle/>
        <a:p>
          <a:r>
            <a:rPr lang="en-US" sz="1800" dirty="0" smtClean="0"/>
            <a:t>Establishes the Expectations of the Employee</a:t>
          </a:r>
          <a:endParaRPr lang="en-US" sz="1800" dirty="0"/>
        </a:p>
      </dgm:t>
    </dgm:pt>
    <dgm:pt modelId="{09E6056A-077D-41DE-8C3A-592B0DE3B416}" type="parTrans" cxnId="{288F4358-7B30-413A-976A-A2E6DC44031D}">
      <dgm:prSet/>
      <dgm:spPr/>
      <dgm:t>
        <a:bodyPr/>
        <a:lstStyle/>
        <a:p>
          <a:endParaRPr lang="en-US"/>
        </a:p>
      </dgm:t>
    </dgm:pt>
    <dgm:pt modelId="{C0B93E3E-EB24-4489-A0E5-9D5FC7B81396}" type="sibTrans" cxnId="{288F4358-7B30-413A-976A-A2E6DC44031D}">
      <dgm:prSet/>
      <dgm:spPr/>
      <dgm:t>
        <a:bodyPr/>
        <a:lstStyle/>
        <a:p>
          <a:endParaRPr lang="en-US"/>
        </a:p>
      </dgm:t>
    </dgm:pt>
    <dgm:pt modelId="{11C4906D-C40A-45FA-A320-3EB943E61FA1}">
      <dgm:prSet phldrT="[Text]"/>
      <dgm:spPr/>
      <dgm:t>
        <a:bodyPr anchor="t"/>
        <a:lstStyle/>
        <a:p>
          <a:r>
            <a:rPr lang="en-US" dirty="0" smtClean="0"/>
            <a:t>2.</a:t>
          </a:r>
        </a:p>
        <a:p>
          <a:r>
            <a:rPr lang="en-US" dirty="0" smtClean="0"/>
            <a:t>Counseling</a:t>
          </a:r>
          <a:endParaRPr lang="en-US" dirty="0"/>
        </a:p>
      </dgm:t>
    </dgm:pt>
    <dgm:pt modelId="{3F300461-016F-4535-A580-AD11167FE3C2}" type="parTrans" cxnId="{F9D1AB1A-A758-4203-969F-05580A6E4A79}">
      <dgm:prSet/>
      <dgm:spPr/>
      <dgm:t>
        <a:bodyPr/>
        <a:lstStyle/>
        <a:p>
          <a:endParaRPr lang="en-US"/>
        </a:p>
      </dgm:t>
    </dgm:pt>
    <dgm:pt modelId="{7003B0D7-06EB-4D3D-9C0B-A833CB69C791}" type="sibTrans" cxnId="{F9D1AB1A-A758-4203-969F-05580A6E4A79}">
      <dgm:prSet/>
      <dgm:spPr/>
      <dgm:t>
        <a:bodyPr/>
        <a:lstStyle/>
        <a:p>
          <a:endParaRPr lang="en-US"/>
        </a:p>
      </dgm:t>
    </dgm:pt>
    <dgm:pt modelId="{C4BBE8D5-483A-418A-906A-2124B1B10862}">
      <dgm:prSet phldrT="[Text]" custT="1"/>
      <dgm:spPr/>
      <dgm:t>
        <a:bodyPr/>
        <a:lstStyle/>
        <a:p>
          <a:pPr algn="r"/>
          <a:r>
            <a:rPr lang="en-US" sz="1600" dirty="0" smtClean="0"/>
            <a:t>Supervisor Communicates the Expectations to the Employee</a:t>
          </a:r>
          <a:endParaRPr lang="en-US" sz="1600" dirty="0"/>
        </a:p>
      </dgm:t>
    </dgm:pt>
    <dgm:pt modelId="{E27364DD-655D-4373-A010-0FB7058F0D74}" type="parTrans" cxnId="{FF2D6174-7F24-49B9-B390-D74CAFBDAE0D}">
      <dgm:prSet/>
      <dgm:spPr/>
      <dgm:t>
        <a:bodyPr/>
        <a:lstStyle/>
        <a:p>
          <a:endParaRPr lang="en-US"/>
        </a:p>
      </dgm:t>
    </dgm:pt>
    <dgm:pt modelId="{CC0BEF94-84D2-4E11-8A97-64BDF8A7359D}" type="sibTrans" cxnId="{FF2D6174-7F24-49B9-B390-D74CAFBDAE0D}">
      <dgm:prSet/>
      <dgm:spPr/>
      <dgm:t>
        <a:bodyPr/>
        <a:lstStyle/>
        <a:p>
          <a:endParaRPr lang="en-US"/>
        </a:p>
      </dgm:t>
    </dgm:pt>
    <dgm:pt modelId="{1BEFBC1C-08F3-4BBC-95E7-3D385C497DB6}">
      <dgm:prSet phldrT="[Text]"/>
      <dgm:spPr/>
      <dgm:t>
        <a:bodyPr anchor="b"/>
        <a:lstStyle/>
        <a:p>
          <a:r>
            <a:rPr lang="en-US" dirty="0" smtClean="0"/>
            <a:t>3. </a:t>
          </a:r>
        </a:p>
        <a:p>
          <a:r>
            <a:rPr lang="en-US" dirty="0" smtClean="0"/>
            <a:t>Corrective  Action</a:t>
          </a:r>
          <a:endParaRPr lang="en-US" dirty="0"/>
        </a:p>
      </dgm:t>
    </dgm:pt>
    <dgm:pt modelId="{336FAD4A-0050-4257-9D36-8D338056D826}" type="parTrans" cxnId="{7B97F19E-7234-42B5-B58B-81AC19D3E095}">
      <dgm:prSet/>
      <dgm:spPr/>
      <dgm:t>
        <a:bodyPr/>
        <a:lstStyle/>
        <a:p>
          <a:endParaRPr lang="en-US"/>
        </a:p>
      </dgm:t>
    </dgm:pt>
    <dgm:pt modelId="{14A31F57-452D-41B6-9C9D-EDD1CD80AE9A}" type="sibTrans" cxnId="{7B97F19E-7234-42B5-B58B-81AC19D3E095}">
      <dgm:prSet/>
      <dgm:spPr/>
      <dgm:t>
        <a:bodyPr/>
        <a:lstStyle/>
        <a:p>
          <a:endParaRPr lang="en-US"/>
        </a:p>
      </dgm:t>
    </dgm:pt>
    <dgm:pt modelId="{C96A445D-C1E7-41CB-A312-CFC6041EE80C}">
      <dgm:prSet phldrT="[Text]"/>
      <dgm:spPr/>
      <dgm:t>
        <a:bodyPr/>
        <a:lstStyle/>
        <a:p>
          <a:pPr algn="r"/>
          <a:r>
            <a:rPr lang="en-US" dirty="0" smtClean="0"/>
            <a:t>     AA meets with employee, 6-10 applies, pay is not impacted</a:t>
          </a:r>
          <a:endParaRPr lang="en-US" dirty="0"/>
        </a:p>
      </dgm:t>
    </dgm:pt>
    <dgm:pt modelId="{9A4B97DC-D447-42A4-A121-7D441143F845}" type="parTrans" cxnId="{51E52C18-1210-492A-8311-221EAF487503}">
      <dgm:prSet/>
      <dgm:spPr/>
      <dgm:t>
        <a:bodyPr/>
        <a:lstStyle/>
        <a:p>
          <a:endParaRPr lang="en-US"/>
        </a:p>
      </dgm:t>
    </dgm:pt>
    <dgm:pt modelId="{4F24C07E-67DB-47DC-B1C1-BAD5078F8C7E}" type="sibTrans" cxnId="{51E52C18-1210-492A-8311-221EAF487503}">
      <dgm:prSet/>
      <dgm:spPr/>
      <dgm:t>
        <a:bodyPr/>
        <a:lstStyle/>
        <a:p>
          <a:endParaRPr lang="en-US"/>
        </a:p>
      </dgm:t>
    </dgm:pt>
    <dgm:pt modelId="{3C7C41E2-7A8A-4432-AFC5-5172EA9240D3}">
      <dgm:prSet phldrT="[Text]"/>
      <dgm:spPr/>
      <dgm:t>
        <a:bodyPr/>
        <a:lstStyle/>
        <a:p>
          <a:endParaRPr lang="en-US" dirty="0" smtClean="0"/>
        </a:p>
        <a:p>
          <a:r>
            <a:rPr lang="en-US" dirty="0" smtClean="0"/>
            <a:t>4.</a:t>
          </a:r>
        </a:p>
        <a:p>
          <a:r>
            <a:rPr lang="en-US" dirty="0" smtClean="0"/>
            <a:t>Disciplinary Action</a:t>
          </a:r>
          <a:endParaRPr lang="en-US" dirty="0"/>
        </a:p>
      </dgm:t>
    </dgm:pt>
    <dgm:pt modelId="{4B76B5FE-EEEC-4DAA-9471-6EAE91EB8371}" type="parTrans" cxnId="{4F37133F-2DB2-4657-8892-131BFB517BCA}">
      <dgm:prSet/>
      <dgm:spPr/>
      <dgm:t>
        <a:bodyPr/>
        <a:lstStyle/>
        <a:p>
          <a:endParaRPr lang="en-US"/>
        </a:p>
      </dgm:t>
    </dgm:pt>
    <dgm:pt modelId="{1E330AAB-69E8-4DD5-B63F-BAD7520FD3CE}" type="sibTrans" cxnId="{4F37133F-2DB2-4657-8892-131BFB517BCA}">
      <dgm:prSet/>
      <dgm:spPr/>
      <dgm:t>
        <a:bodyPr/>
        <a:lstStyle/>
        <a:p>
          <a:endParaRPr lang="en-US"/>
        </a:p>
      </dgm:t>
    </dgm:pt>
    <dgm:pt modelId="{9393ED0C-AC9D-44B6-AA5E-03F440DF0EA3}">
      <dgm:prSet phldrT="[Text]"/>
      <dgm:spPr/>
      <dgm:t>
        <a:bodyPr/>
        <a:lstStyle/>
        <a:p>
          <a:r>
            <a:rPr lang="en-US" dirty="0" smtClean="0"/>
            <a:t>AA meets with Employee 6-10 applies, pay impacted</a:t>
          </a:r>
          <a:endParaRPr lang="en-US" dirty="0"/>
        </a:p>
      </dgm:t>
    </dgm:pt>
    <dgm:pt modelId="{AD559487-43E1-48BC-BFCF-999124F5FBF7}" type="parTrans" cxnId="{BB421893-BE75-4CA3-A708-321B6879915B}">
      <dgm:prSet/>
      <dgm:spPr/>
      <dgm:t>
        <a:bodyPr/>
        <a:lstStyle/>
        <a:p>
          <a:endParaRPr lang="en-US"/>
        </a:p>
      </dgm:t>
    </dgm:pt>
    <dgm:pt modelId="{6FD1960B-F88B-4664-89FA-BAA8832B6E91}" type="sibTrans" cxnId="{BB421893-BE75-4CA3-A708-321B6879915B}">
      <dgm:prSet/>
      <dgm:spPr/>
      <dgm:t>
        <a:bodyPr/>
        <a:lstStyle/>
        <a:p>
          <a:endParaRPr lang="en-US"/>
        </a:p>
      </dgm:t>
    </dgm:pt>
    <dgm:pt modelId="{4F0798A4-8697-4EE2-9C7A-4254C559AF76}">
      <dgm:prSet phldrT="[Text]"/>
      <dgm:spPr/>
      <dgm:t>
        <a:bodyPr/>
        <a:lstStyle/>
        <a:p>
          <a:endParaRPr lang="en-US" dirty="0"/>
        </a:p>
      </dgm:t>
    </dgm:pt>
    <dgm:pt modelId="{F297AD81-8A29-4F98-9973-A9530BF0483E}" type="parTrans" cxnId="{E0334459-B763-41FD-902E-FB22D0ACE306}">
      <dgm:prSet/>
      <dgm:spPr/>
    </dgm:pt>
    <dgm:pt modelId="{F98446DA-4B9A-4F4B-822A-AA323287D42A}" type="sibTrans" cxnId="{E0334459-B763-41FD-902E-FB22D0ACE306}">
      <dgm:prSet/>
      <dgm:spPr/>
    </dgm:pt>
    <dgm:pt modelId="{8F538C0B-BE79-467B-B0F6-91D0F5FF242E}" type="pres">
      <dgm:prSet presAssocID="{FD56775D-AA1A-405E-9E2B-FA22A176BA3E}" presName="cycleMatrixDiagram" presStyleCnt="0">
        <dgm:presLayoutVars>
          <dgm:chMax val="1"/>
          <dgm:dir/>
          <dgm:animLvl val="lvl"/>
          <dgm:resizeHandles val="exact"/>
        </dgm:presLayoutVars>
      </dgm:prSet>
      <dgm:spPr/>
      <dgm:t>
        <a:bodyPr/>
        <a:lstStyle/>
        <a:p>
          <a:endParaRPr lang="en-US"/>
        </a:p>
      </dgm:t>
    </dgm:pt>
    <dgm:pt modelId="{8871ED84-9D76-4E26-9A92-FBAB4969C315}" type="pres">
      <dgm:prSet presAssocID="{FD56775D-AA1A-405E-9E2B-FA22A176BA3E}" presName="children" presStyleCnt="0"/>
      <dgm:spPr/>
    </dgm:pt>
    <dgm:pt modelId="{F494ED0D-5D71-4710-B5CA-10C9ED255B4A}" type="pres">
      <dgm:prSet presAssocID="{FD56775D-AA1A-405E-9E2B-FA22A176BA3E}" presName="child1group" presStyleCnt="0"/>
      <dgm:spPr/>
    </dgm:pt>
    <dgm:pt modelId="{39110367-3231-46AB-821B-3C3653D5230C}" type="pres">
      <dgm:prSet presAssocID="{FD56775D-AA1A-405E-9E2B-FA22A176BA3E}" presName="child1" presStyleLbl="bgAcc1" presStyleIdx="0" presStyleCnt="4" custScaleX="146222" custLinFactNeighborX="-11928" custLinFactNeighborY="13150"/>
      <dgm:spPr/>
      <dgm:t>
        <a:bodyPr/>
        <a:lstStyle/>
        <a:p>
          <a:endParaRPr lang="en-US"/>
        </a:p>
      </dgm:t>
    </dgm:pt>
    <dgm:pt modelId="{B15FA8C7-CE4C-4BB7-8FC6-9D5BBD2643FC}" type="pres">
      <dgm:prSet presAssocID="{FD56775D-AA1A-405E-9E2B-FA22A176BA3E}" presName="child1Text" presStyleLbl="bgAcc1" presStyleIdx="0" presStyleCnt="4">
        <dgm:presLayoutVars>
          <dgm:bulletEnabled val="1"/>
        </dgm:presLayoutVars>
      </dgm:prSet>
      <dgm:spPr/>
      <dgm:t>
        <a:bodyPr/>
        <a:lstStyle/>
        <a:p>
          <a:endParaRPr lang="en-US"/>
        </a:p>
      </dgm:t>
    </dgm:pt>
    <dgm:pt modelId="{B168440E-2A7F-4D57-BFE6-2261C1509945}" type="pres">
      <dgm:prSet presAssocID="{FD56775D-AA1A-405E-9E2B-FA22A176BA3E}" presName="child2group" presStyleCnt="0"/>
      <dgm:spPr/>
    </dgm:pt>
    <dgm:pt modelId="{9E1335C7-3912-46A3-BB4B-1035742EF664}" type="pres">
      <dgm:prSet presAssocID="{FD56775D-AA1A-405E-9E2B-FA22A176BA3E}" presName="child2" presStyleLbl="bgAcc1" presStyleIdx="1" presStyleCnt="4" custScaleX="162376" custLinFactNeighborX="11928" custLinFactNeighborY="13150"/>
      <dgm:spPr/>
      <dgm:t>
        <a:bodyPr/>
        <a:lstStyle/>
        <a:p>
          <a:endParaRPr lang="en-US"/>
        </a:p>
      </dgm:t>
    </dgm:pt>
    <dgm:pt modelId="{1D92D617-FA0E-4DDC-8C56-2D2B6FF94AA7}" type="pres">
      <dgm:prSet presAssocID="{FD56775D-AA1A-405E-9E2B-FA22A176BA3E}" presName="child2Text" presStyleLbl="bgAcc1" presStyleIdx="1" presStyleCnt="4">
        <dgm:presLayoutVars>
          <dgm:bulletEnabled val="1"/>
        </dgm:presLayoutVars>
      </dgm:prSet>
      <dgm:spPr/>
      <dgm:t>
        <a:bodyPr/>
        <a:lstStyle/>
        <a:p>
          <a:endParaRPr lang="en-US"/>
        </a:p>
      </dgm:t>
    </dgm:pt>
    <dgm:pt modelId="{686AA154-2060-4421-9910-0894E3CF517A}" type="pres">
      <dgm:prSet presAssocID="{FD56775D-AA1A-405E-9E2B-FA22A176BA3E}" presName="child3group" presStyleCnt="0"/>
      <dgm:spPr/>
    </dgm:pt>
    <dgm:pt modelId="{8EAAF7FB-8726-486E-9CF3-9D2B08B602BC}" type="pres">
      <dgm:prSet presAssocID="{FD56775D-AA1A-405E-9E2B-FA22A176BA3E}" presName="child3" presStyleLbl="bgAcc1" presStyleIdx="2" presStyleCnt="4" custScaleX="161413" custLinFactNeighborX="11928" custLinFactNeighborY="-9205"/>
      <dgm:spPr/>
      <dgm:t>
        <a:bodyPr/>
        <a:lstStyle/>
        <a:p>
          <a:endParaRPr lang="en-US"/>
        </a:p>
      </dgm:t>
    </dgm:pt>
    <dgm:pt modelId="{C87F0B36-F492-4985-96DB-172F111508B3}" type="pres">
      <dgm:prSet presAssocID="{FD56775D-AA1A-405E-9E2B-FA22A176BA3E}" presName="child3Text" presStyleLbl="bgAcc1" presStyleIdx="2" presStyleCnt="4">
        <dgm:presLayoutVars>
          <dgm:bulletEnabled val="1"/>
        </dgm:presLayoutVars>
      </dgm:prSet>
      <dgm:spPr/>
      <dgm:t>
        <a:bodyPr/>
        <a:lstStyle/>
        <a:p>
          <a:endParaRPr lang="en-US"/>
        </a:p>
      </dgm:t>
    </dgm:pt>
    <dgm:pt modelId="{B63A6A6F-CFBA-40FD-B092-F0E709F45059}" type="pres">
      <dgm:prSet presAssocID="{FD56775D-AA1A-405E-9E2B-FA22A176BA3E}" presName="child4group" presStyleCnt="0"/>
      <dgm:spPr/>
    </dgm:pt>
    <dgm:pt modelId="{A3D9A9CE-AA0A-4E15-84B7-E1B74B6FD022}" type="pres">
      <dgm:prSet presAssocID="{FD56775D-AA1A-405E-9E2B-FA22A176BA3E}" presName="child4" presStyleLbl="bgAcc1" presStyleIdx="3" presStyleCnt="4" custScaleX="141618" custLinFactNeighborX="-14223" custLinFactNeighborY="-9205"/>
      <dgm:spPr/>
      <dgm:t>
        <a:bodyPr/>
        <a:lstStyle/>
        <a:p>
          <a:endParaRPr lang="en-US"/>
        </a:p>
      </dgm:t>
    </dgm:pt>
    <dgm:pt modelId="{EF786B3E-7268-4B9D-BEFB-E05558A4F8D7}" type="pres">
      <dgm:prSet presAssocID="{FD56775D-AA1A-405E-9E2B-FA22A176BA3E}" presName="child4Text" presStyleLbl="bgAcc1" presStyleIdx="3" presStyleCnt="4">
        <dgm:presLayoutVars>
          <dgm:bulletEnabled val="1"/>
        </dgm:presLayoutVars>
      </dgm:prSet>
      <dgm:spPr/>
      <dgm:t>
        <a:bodyPr/>
        <a:lstStyle/>
        <a:p>
          <a:endParaRPr lang="en-US"/>
        </a:p>
      </dgm:t>
    </dgm:pt>
    <dgm:pt modelId="{4B650EC6-0AB1-44AE-A504-F048BC1D15FC}" type="pres">
      <dgm:prSet presAssocID="{FD56775D-AA1A-405E-9E2B-FA22A176BA3E}" presName="childPlaceholder" presStyleCnt="0"/>
      <dgm:spPr/>
    </dgm:pt>
    <dgm:pt modelId="{F6AF9F81-4FE1-4B0F-887F-7E45A83A0F38}" type="pres">
      <dgm:prSet presAssocID="{FD56775D-AA1A-405E-9E2B-FA22A176BA3E}" presName="circle" presStyleCnt="0"/>
      <dgm:spPr/>
    </dgm:pt>
    <dgm:pt modelId="{F0E7DA30-D97B-4F8F-B35F-F056613BCBDA}" type="pres">
      <dgm:prSet presAssocID="{FD56775D-AA1A-405E-9E2B-FA22A176BA3E}" presName="quadrant1" presStyleLbl="node1" presStyleIdx="0" presStyleCnt="4">
        <dgm:presLayoutVars>
          <dgm:chMax val="1"/>
          <dgm:bulletEnabled val="1"/>
        </dgm:presLayoutVars>
      </dgm:prSet>
      <dgm:spPr/>
      <dgm:t>
        <a:bodyPr/>
        <a:lstStyle/>
        <a:p>
          <a:endParaRPr lang="en-US"/>
        </a:p>
      </dgm:t>
    </dgm:pt>
    <dgm:pt modelId="{FB6F71E3-CFF9-4773-8255-A1B607DC2CCB}" type="pres">
      <dgm:prSet presAssocID="{FD56775D-AA1A-405E-9E2B-FA22A176BA3E}" presName="quadrant2" presStyleLbl="node1" presStyleIdx="1" presStyleCnt="4">
        <dgm:presLayoutVars>
          <dgm:chMax val="1"/>
          <dgm:bulletEnabled val="1"/>
        </dgm:presLayoutVars>
      </dgm:prSet>
      <dgm:spPr/>
      <dgm:t>
        <a:bodyPr/>
        <a:lstStyle/>
        <a:p>
          <a:endParaRPr lang="en-US"/>
        </a:p>
      </dgm:t>
    </dgm:pt>
    <dgm:pt modelId="{5D5B5F54-D25B-454C-BBA2-FDE7EDC46056}" type="pres">
      <dgm:prSet presAssocID="{FD56775D-AA1A-405E-9E2B-FA22A176BA3E}" presName="quadrant3" presStyleLbl="node1" presStyleIdx="2" presStyleCnt="4">
        <dgm:presLayoutVars>
          <dgm:chMax val="1"/>
          <dgm:bulletEnabled val="1"/>
        </dgm:presLayoutVars>
      </dgm:prSet>
      <dgm:spPr/>
      <dgm:t>
        <a:bodyPr/>
        <a:lstStyle/>
        <a:p>
          <a:endParaRPr lang="en-US"/>
        </a:p>
      </dgm:t>
    </dgm:pt>
    <dgm:pt modelId="{CE41B560-A092-4A8E-A9F0-3DC31DB7F8BF}" type="pres">
      <dgm:prSet presAssocID="{FD56775D-AA1A-405E-9E2B-FA22A176BA3E}" presName="quadrant4" presStyleLbl="node1" presStyleIdx="3" presStyleCnt="4">
        <dgm:presLayoutVars>
          <dgm:chMax val="1"/>
          <dgm:bulletEnabled val="1"/>
        </dgm:presLayoutVars>
      </dgm:prSet>
      <dgm:spPr/>
      <dgm:t>
        <a:bodyPr/>
        <a:lstStyle/>
        <a:p>
          <a:endParaRPr lang="en-US"/>
        </a:p>
      </dgm:t>
    </dgm:pt>
    <dgm:pt modelId="{4BF968B1-43E8-4E5A-ABA6-361489E993BD}" type="pres">
      <dgm:prSet presAssocID="{FD56775D-AA1A-405E-9E2B-FA22A176BA3E}" presName="quadrantPlaceholder" presStyleCnt="0"/>
      <dgm:spPr/>
    </dgm:pt>
    <dgm:pt modelId="{D9F5D82E-33F4-47C6-A67A-D5D35307D970}" type="pres">
      <dgm:prSet presAssocID="{FD56775D-AA1A-405E-9E2B-FA22A176BA3E}" presName="center1" presStyleLbl="fgShp" presStyleIdx="0" presStyleCnt="2"/>
      <dgm:spPr>
        <a:solidFill>
          <a:schemeClr val="tx2">
            <a:lumMod val="60000"/>
            <a:lumOff val="40000"/>
          </a:schemeClr>
        </a:solidFill>
      </dgm:spPr>
      <dgm:t>
        <a:bodyPr/>
        <a:lstStyle/>
        <a:p>
          <a:endParaRPr lang="en-US"/>
        </a:p>
      </dgm:t>
    </dgm:pt>
    <dgm:pt modelId="{9C88920F-BBC0-4786-A007-1FCE83A38AC3}" type="pres">
      <dgm:prSet presAssocID="{FD56775D-AA1A-405E-9E2B-FA22A176BA3E}" presName="center2" presStyleLbl="fgShp" presStyleIdx="1" presStyleCnt="2" custLinFactNeighborX="-21" custLinFactNeighborY="4749"/>
      <dgm:spPr>
        <a:solidFill>
          <a:schemeClr val="tx2">
            <a:lumMod val="60000"/>
            <a:lumOff val="40000"/>
          </a:schemeClr>
        </a:solidFill>
      </dgm:spPr>
      <dgm:t>
        <a:bodyPr/>
        <a:lstStyle/>
        <a:p>
          <a:endParaRPr lang="en-US"/>
        </a:p>
      </dgm:t>
    </dgm:pt>
  </dgm:ptLst>
  <dgm:cxnLst>
    <dgm:cxn modelId="{4F37133F-2DB2-4657-8892-131BFB517BCA}" srcId="{FD56775D-AA1A-405E-9E2B-FA22A176BA3E}" destId="{3C7C41E2-7A8A-4432-AFC5-5172EA9240D3}" srcOrd="3" destOrd="0" parTransId="{4B76B5FE-EEEC-4DAA-9471-6EAE91EB8371}" sibTransId="{1E330AAB-69E8-4DD5-B63F-BAD7520FD3CE}"/>
    <dgm:cxn modelId="{3F9D5505-7972-4A9D-B374-879F927BE9CF}" type="presOf" srcId="{4AC95956-E8FE-4860-BD8F-13DCE388716A}" destId="{F0E7DA30-D97B-4F8F-B35F-F056613BCBDA}" srcOrd="0" destOrd="0" presId="urn:microsoft.com/office/officeart/2005/8/layout/cycle4"/>
    <dgm:cxn modelId="{8E1EBD98-EFA0-4569-8CF7-47E13B97874E}" type="presOf" srcId="{C4BBE8D5-483A-418A-906A-2124B1B10862}" destId="{9E1335C7-3912-46A3-BB4B-1035742EF664}" srcOrd="0" destOrd="0" presId="urn:microsoft.com/office/officeart/2005/8/layout/cycle4"/>
    <dgm:cxn modelId="{5881599C-C9D3-41CD-89CE-ADE02012F6D4}" type="presOf" srcId="{1BEFBC1C-08F3-4BBC-95E7-3D385C497DB6}" destId="{5D5B5F54-D25B-454C-BBA2-FDE7EDC46056}" srcOrd="0" destOrd="0" presId="urn:microsoft.com/office/officeart/2005/8/layout/cycle4"/>
    <dgm:cxn modelId="{2D84AFE8-781C-4F0A-A038-511C30F98221}" srcId="{FD56775D-AA1A-405E-9E2B-FA22A176BA3E}" destId="{4AC95956-E8FE-4860-BD8F-13DCE388716A}" srcOrd="0" destOrd="0" parTransId="{9B33E8A5-D7CD-426A-9B62-21698C7BEEF1}" sibTransId="{0C51C617-3A5A-46E2-AC26-996D53FCAB25}"/>
    <dgm:cxn modelId="{0031248D-380F-4B80-8A50-4089F703EF44}" type="presOf" srcId="{B09209AF-3414-48F2-A9D6-6E0395FE47B0}" destId="{39110367-3231-46AB-821B-3C3653D5230C}" srcOrd="0" destOrd="0" presId="urn:microsoft.com/office/officeart/2005/8/layout/cycle4"/>
    <dgm:cxn modelId="{F2D0C3AB-4478-476C-9C95-EC4AB4BCC83D}" type="presOf" srcId="{11C4906D-C40A-45FA-A320-3EB943E61FA1}" destId="{FB6F71E3-CFF9-4773-8255-A1B607DC2CCB}" srcOrd="0" destOrd="0" presId="urn:microsoft.com/office/officeart/2005/8/layout/cycle4"/>
    <dgm:cxn modelId="{03506631-942B-4272-87DF-8466DFA01B39}" type="presOf" srcId="{C96A445D-C1E7-41CB-A312-CFC6041EE80C}" destId="{C87F0B36-F492-4985-96DB-172F111508B3}" srcOrd="1" destOrd="0" presId="urn:microsoft.com/office/officeart/2005/8/layout/cycle4"/>
    <dgm:cxn modelId="{DF8E5ED6-363C-4C28-8DC5-BA49567DF0A9}" type="presOf" srcId="{B09209AF-3414-48F2-A9D6-6E0395FE47B0}" destId="{B15FA8C7-CE4C-4BB7-8FC6-9D5BBD2643FC}" srcOrd="1" destOrd="0" presId="urn:microsoft.com/office/officeart/2005/8/layout/cycle4"/>
    <dgm:cxn modelId="{1729875B-6A97-419E-B644-821158442859}" type="presOf" srcId="{4F0798A4-8697-4EE2-9C7A-4254C559AF76}" destId="{A3D9A9CE-AA0A-4E15-84B7-E1B74B6FD022}" srcOrd="0" destOrd="1" presId="urn:microsoft.com/office/officeart/2005/8/layout/cycle4"/>
    <dgm:cxn modelId="{2637B0C2-8E7A-4081-8C59-A672C0D870A3}" type="presOf" srcId="{FD56775D-AA1A-405E-9E2B-FA22A176BA3E}" destId="{8F538C0B-BE79-467B-B0F6-91D0F5FF242E}" srcOrd="0" destOrd="0" presId="urn:microsoft.com/office/officeart/2005/8/layout/cycle4"/>
    <dgm:cxn modelId="{AB6F1B07-19E5-4833-9CA8-B5F34977D8AD}" type="presOf" srcId="{C96A445D-C1E7-41CB-A312-CFC6041EE80C}" destId="{8EAAF7FB-8726-486E-9CF3-9D2B08B602BC}" srcOrd="0" destOrd="0" presId="urn:microsoft.com/office/officeart/2005/8/layout/cycle4"/>
    <dgm:cxn modelId="{076800DE-D9D1-4366-9E96-837011DC07DF}" type="presOf" srcId="{9393ED0C-AC9D-44B6-AA5E-03F440DF0EA3}" destId="{A3D9A9CE-AA0A-4E15-84B7-E1B74B6FD022}" srcOrd="0" destOrd="0" presId="urn:microsoft.com/office/officeart/2005/8/layout/cycle4"/>
    <dgm:cxn modelId="{E15112CD-E531-453A-A784-364B38D3B1E5}" type="presOf" srcId="{3C7C41E2-7A8A-4432-AFC5-5172EA9240D3}" destId="{CE41B560-A092-4A8E-A9F0-3DC31DB7F8BF}" srcOrd="0" destOrd="0" presId="urn:microsoft.com/office/officeart/2005/8/layout/cycle4"/>
    <dgm:cxn modelId="{7B97F19E-7234-42B5-B58B-81AC19D3E095}" srcId="{FD56775D-AA1A-405E-9E2B-FA22A176BA3E}" destId="{1BEFBC1C-08F3-4BBC-95E7-3D385C497DB6}" srcOrd="2" destOrd="0" parTransId="{336FAD4A-0050-4257-9D36-8D338056D826}" sibTransId="{14A31F57-452D-41B6-9C9D-EDD1CD80AE9A}"/>
    <dgm:cxn modelId="{BB421893-BE75-4CA3-A708-321B6879915B}" srcId="{3C7C41E2-7A8A-4432-AFC5-5172EA9240D3}" destId="{9393ED0C-AC9D-44B6-AA5E-03F440DF0EA3}" srcOrd="0" destOrd="0" parTransId="{AD559487-43E1-48BC-BFCF-999124F5FBF7}" sibTransId="{6FD1960B-F88B-4664-89FA-BAA8832B6E91}"/>
    <dgm:cxn modelId="{0FD8B87D-AB2E-474B-AEA3-8551146B9746}" type="presOf" srcId="{C4BBE8D5-483A-418A-906A-2124B1B10862}" destId="{1D92D617-FA0E-4DDC-8C56-2D2B6FF94AA7}" srcOrd="1" destOrd="0" presId="urn:microsoft.com/office/officeart/2005/8/layout/cycle4"/>
    <dgm:cxn modelId="{B43D1B4C-9DE5-4C84-A8E2-64F199E2B329}" type="presOf" srcId="{9393ED0C-AC9D-44B6-AA5E-03F440DF0EA3}" destId="{EF786B3E-7268-4B9D-BEFB-E05558A4F8D7}" srcOrd="1" destOrd="0" presId="urn:microsoft.com/office/officeart/2005/8/layout/cycle4"/>
    <dgm:cxn modelId="{DED77CF9-4952-428F-BC10-F11F00179B17}" type="presOf" srcId="{4F0798A4-8697-4EE2-9C7A-4254C559AF76}" destId="{EF786B3E-7268-4B9D-BEFB-E05558A4F8D7}" srcOrd="1" destOrd="1" presId="urn:microsoft.com/office/officeart/2005/8/layout/cycle4"/>
    <dgm:cxn modelId="{51E52C18-1210-492A-8311-221EAF487503}" srcId="{1BEFBC1C-08F3-4BBC-95E7-3D385C497DB6}" destId="{C96A445D-C1E7-41CB-A312-CFC6041EE80C}" srcOrd="0" destOrd="0" parTransId="{9A4B97DC-D447-42A4-A121-7D441143F845}" sibTransId="{4F24C07E-67DB-47DC-B1C1-BAD5078F8C7E}"/>
    <dgm:cxn modelId="{F9D1AB1A-A758-4203-969F-05580A6E4A79}" srcId="{FD56775D-AA1A-405E-9E2B-FA22A176BA3E}" destId="{11C4906D-C40A-45FA-A320-3EB943E61FA1}" srcOrd="1" destOrd="0" parTransId="{3F300461-016F-4535-A580-AD11167FE3C2}" sibTransId="{7003B0D7-06EB-4D3D-9C0B-A833CB69C791}"/>
    <dgm:cxn modelId="{288F4358-7B30-413A-976A-A2E6DC44031D}" srcId="{4AC95956-E8FE-4860-BD8F-13DCE388716A}" destId="{B09209AF-3414-48F2-A9D6-6E0395FE47B0}" srcOrd="0" destOrd="0" parTransId="{09E6056A-077D-41DE-8C3A-592B0DE3B416}" sibTransId="{C0B93E3E-EB24-4489-A0E5-9D5FC7B81396}"/>
    <dgm:cxn modelId="{FF2D6174-7F24-49B9-B390-D74CAFBDAE0D}" srcId="{11C4906D-C40A-45FA-A320-3EB943E61FA1}" destId="{C4BBE8D5-483A-418A-906A-2124B1B10862}" srcOrd="0" destOrd="0" parTransId="{E27364DD-655D-4373-A010-0FB7058F0D74}" sibTransId="{CC0BEF94-84D2-4E11-8A97-64BDF8A7359D}"/>
    <dgm:cxn modelId="{E0334459-B763-41FD-902E-FB22D0ACE306}" srcId="{3C7C41E2-7A8A-4432-AFC5-5172EA9240D3}" destId="{4F0798A4-8697-4EE2-9C7A-4254C559AF76}" srcOrd="1" destOrd="0" parTransId="{F297AD81-8A29-4F98-9973-A9530BF0483E}" sibTransId="{F98446DA-4B9A-4F4B-822A-AA323287D42A}"/>
    <dgm:cxn modelId="{664EA080-DC15-4476-B2EE-1C0305661C07}" type="presParOf" srcId="{8F538C0B-BE79-467B-B0F6-91D0F5FF242E}" destId="{8871ED84-9D76-4E26-9A92-FBAB4969C315}" srcOrd="0" destOrd="0" presId="urn:microsoft.com/office/officeart/2005/8/layout/cycle4"/>
    <dgm:cxn modelId="{8C154E79-330D-45AF-9B98-B1293238CB54}" type="presParOf" srcId="{8871ED84-9D76-4E26-9A92-FBAB4969C315}" destId="{F494ED0D-5D71-4710-B5CA-10C9ED255B4A}" srcOrd="0" destOrd="0" presId="urn:microsoft.com/office/officeart/2005/8/layout/cycle4"/>
    <dgm:cxn modelId="{86275419-5752-403D-879F-46F7A3A67092}" type="presParOf" srcId="{F494ED0D-5D71-4710-B5CA-10C9ED255B4A}" destId="{39110367-3231-46AB-821B-3C3653D5230C}" srcOrd="0" destOrd="0" presId="urn:microsoft.com/office/officeart/2005/8/layout/cycle4"/>
    <dgm:cxn modelId="{680BE5A3-F728-4355-9866-817B92FF5C71}" type="presParOf" srcId="{F494ED0D-5D71-4710-B5CA-10C9ED255B4A}" destId="{B15FA8C7-CE4C-4BB7-8FC6-9D5BBD2643FC}" srcOrd="1" destOrd="0" presId="urn:microsoft.com/office/officeart/2005/8/layout/cycle4"/>
    <dgm:cxn modelId="{AD9194B8-1F9C-4DFD-A074-327C9BD08785}" type="presParOf" srcId="{8871ED84-9D76-4E26-9A92-FBAB4969C315}" destId="{B168440E-2A7F-4D57-BFE6-2261C1509945}" srcOrd="1" destOrd="0" presId="urn:microsoft.com/office/officeart/2005/8/layout/cycle4"/>
    <dgm:cxn modelId="{E2054AB6-EA26-4425-8517-C6E5D4400F8A}" type="presParOf" srcId="{B168440E-2A7F-4D57-BFE6-2261C1509945}" destId="{9E1335C7-3912-46A3-BB4B-1035742EF664}" srcOrd="0" destOrd="0" presId="urn:microsoft.com/office/officeart/2005/8/layout/cycle4"/>
    <dgm:cxn modelId="{82212010-DE9C-4C13-B676-EA2CFE74E227}" type="presParOf" srcId="{B168440E-2A7F-4D57-BFE6-2261C1509945}" destId="{1D92D617-FA0E-4DDC-8C56-2D2B6FF94AA7}" srcOrd="1" destOrd="0" presId="urn:microsoft.com/office/officeart/2005/8/layout/cycle4"/>
    <dgm:cxn modelId="{39CA8A47-AF79-4761-B36F-62EF6896D177}" type="presParOf" srcId="{8871ED84-9D76-4E26-9A92-FBAB4969C315}" destId="{686AA154-2060-4421-9910-0894E3CF517A}" srcOrd="2" destOrd="0" presId="urn:microsoft.com/office/officeart/2005/8/layout/cycle4"/>
    <dgm:cxn modelId="{47B6CA7B-A53F-404C-AB84-A500E8986260}" type="presParOf" srcId="{686AA154-2060-4421-9910-0894E3CF517A}" destId="{8EAAF7FB-8726-486E-9CF3-9D2B08B602BC}" srcOrd="0" destOrd="0" presId="urn:microsoft.com/office/officeart/2005/8/layout/cycle4"/>
    <dgm:cxn modelId="{8CA1D626-207A-4669-91E5-1CD1988B8A54}" type="presParOf" srcId="{686AA154-2060-4421-9910-0894E3CF517A}" destId="{C87F0B36-F492-4985-96DB-172F111508B3}" srcOrd="1" destOrd="0" presId="urn:microsoft.com/office/officeart/2005/8/layout/cycle4"/>
    <dgm:cxn modelId="{FF36F084-675E-45D1-8983-C95792567167}" type="presParOf" srcId="{8871ED84-9D76-4E26-9A92-FBAB4969C315}" destId="{B63A6A6F-CFBA-40FD-B092-F0E709F45059}" srcOrd="3" destOrd="0" presId="urn:microsoft.com/office/officeart/2005/8/layout/cycle4"/>
    <dgm:cxn modelId="{6FCCD596-28DC-403F-9C2B-3D10EEA99B67}" type="presParOf" srcId="{B63A6A6F-CFBA-40FD-B092-F0E709F45059}" destId="{A3D9A9CE-AA0A-4E15-84B7-E1B74B6FD022}" srcOrd="0" destOrd="0" presId="urn:microsoft.com/office/officeart/2005/8/layout/cycle4"/>
    <dgm:cxn modelId="{D9DBE32A-9696-4D3A-922D-686D5327F8B5}" type="presParOf" srcId="{B63A6A6F-CFBA-40FD-B092-F0E709F45059}" destId="{EF786B3E-7268-4B9D-BEFB-E05558A4F8D7}" srcOrd="1" destOrd="0" presId="urn:microsoft.com/office/officeart/2005/8/layout/cycle4"/>
    <dgm:cxn modelId="{D844ADB7-9417-4741-A03B-8F9BEA0958F6}" type="presParOf" srcId="{8871ED84-9D76-4E26-9A92-FBAB4969C315}" destId="{4B650EC6-0AB1-44AE-A504-F048BC1D15FC}" srcOrd="4" destOrd="0" presId="urn:microsoft.com/office/officeart/2005/8/layout/cycle4"/>
    <dgm:cxn modelId="{557D626C-D7B0-4183-8995-9EC6EF537939}" type="presParOf" srcId="{8F538C0B-BE79-467B-B0F6-91D0F5FF242E}" destId="{F6AF9F81-4FE1-4B0F-887F-7E45A83A0F38}" srcOrd="1" destOrd="0" presId="urn:microsoft.com/office/officeart/2005/8/layout/cycle4"/>
    <dgm:cxn modelId="{7B54C16C-F99F-47BE-AFAF-FC3120068FDE}" type="presParOf" srcId="{F6AF9F81-4FE1-4B0F-887F-7E45A83A0F38}" destId="{F0E7DA30-D97B-4F8F-B35F-F056613BCBDA}" srcOrd="0" destOrd="0" presId="urn:microsoft.com/office/officeart/2005/8/layout/cycle4"/>
    <dgm:cxn modelId="{9D3DD438-7E53-4359-A1FA-691E05355FB6}" type="presParOf" srcId="{F6AF9F81-4FE1-4B0F-887F-7E45A83A0F38}" destId="{FB6F71E3-CFF9-4773-8255-A1B607DC2CCB}" srcOrd="1" destOrd="0" presId="urn:microsoft.com/office/officeart/2005/8/layout/cycle4"/>
    <dgm:cxn modelId="{CEB41114-8F2A-4FBC-BF1A-FEE1E1BCBD70}" type="presParOf" srcId="{F6AF9F81-4FE1-4B0F-887F-7E45A83A0F38}" destId="{5D5B5F54-D25B-454C-BBA2-FDE7EDC46056}" srcOrd="2" destOrd="0" presId="urn:microsoft.com/office/officeart/2005/8/layout/cycle4"/>
    <dgm:cxn modelId="{D2B1DD11-49CD-4DF1-98AC-330EFCEAF7A1}" type="presParOf" srcId="{F6AF9F81-4FE1-4B0F-887F-7E45A83A0F38}" destId="{CE41B560-A092-4A8E-A9F0-3DC31DB7F8BF}" srcOrd="3" destOrd="0" presId="urn:microsoft.com/office/officeart/2005/8/layout/cycle4"/>
    <dgm:cxn modelId="{AE934860-60CB-490A-B0DF-1BD047089C68}" type="presParOf" srcId="{F6AF9F81-4FE1-4B0F-887F-7E45A83A0F38}" destId="{4BF968B1-43E8-4E5A-ABA6-361489E993BD}" srcOrd="4" destOrd="0" presId="urn:microsoft.com/office/officeart/2005/8/layout/cycle4"/>
    <dgm:cxn modelId="{22C442EB-1D8C-49E2-A729-72D577F14FA6}" type="presParOf" srcId="{8F538C0B-BE79-467B-B0F6-91D0F5FF242E}" destId="{D9F5D82E-33F4-47C6-A67A-D5D35307D970}" srcOrd="2" destOrd="0" presId="urn:microsoft.com/office/officeart/2005/8/layout/cycle4"/>
    <dgm:cxn modelId="{8A3E9143-4D12-4B90-88E4-1955EA9C562C}" type="presParOf" srcId="{8F538C0B-BE79-467B-B0F6-91D0F5FF242E}" destId="{9C88920F-BBC0-4786-A007-1FCE83A38AC3}"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7A894F-59F5-45A0-A86B-989F81BD028D}" type="doc">
      <dgm:prSet loTypeId="urn:microsoft.com/office/officeart/2005/8/layout/process1" loCatId="process" qsTypeId="urn:microsoft.com/office/officeart/2005/8/quickstyle/3d1" qsCatId="3D" csTypeId="urn:microsoft.com/office/officeart/2005/8/colors/accent1_2" csCatId="accent1" phldr="1"/>
      <dgm:spPr/>
    </dgm:pt>
    <dgm:pt modelId="{2B0E86C6-7DD7-4C24-938C-1E3B81231981}">
      <dgm:prSet phldrT="[Text]"/>
      <dgm:spPr/>
      <dgm:t>
        <a:bodyPr/>
        <a:lstStyle/>
        <a:p>
          <a:r>
            <a:rPr lang="en-US" dirty="0" smtClean="0"/>
            <a:t>Informed </a:t>
          </a:r>
          <a:endParaRPr lang="en-US" dirty="0"/>
        </a:p>
      </dgm:t>
    </dgm:pt>
    <dgm:pt modelId="{58AA5CDB-DFF6-4658-9E07-C4D8C818BF54}" type="parTrans" cxnId="{F39FF084-C07D-48C1-BCF3-12E3C4E53EE3}">
      <dgm:prSet/>
      <dgm:spPr/>
      <dgm:t>
        <a:bodyPr/>
        <a:lstStyle/>
        <a:p>
          <a:endParaRPr lang="en-US"/>
        </a:p>
      </dgm:t>
    </dgm:pt>
    <dgm:pt modelId="{94B4963C-268A-451D-B23C-701DB03470BB}" type="sibTrans" cxnId="{F39FF084-C07D-48C1-BCF3-12E3C4E53EE3}">
      <dgm:prSet/>
      <dgm:spPr/>
      <dgm:t>
        <a:bodyPr/>
        <a:lstStyle/>
        <a:p>
          <a:endParaRPr lang="en-US"/>
        </a:p>
      </dgm:t>
    </dgm:pt>
    <dgm:pt modelId="{428A2780-F88E-47B9-89D1-B294D580ACC4}">
      <dgm:prSet phldrT="[Text]"/>
      <dgm:spPr/>
      <dgm:t>
        <a:bodyPr/>
        <a:lstStyle/>
        <a:p>
          <a:r>
            <a:rPr lang="en-US" dirty="0" smtClean="0"/>
            <a:t>Explain Acceptable</a:t>
          </a:r>
          <a:endParaRPr lang="en-US" dirty="0"/>
        </a:p>
      </dgm:t>
    </dgm:pt>
    <dgm:pt modelId="{3EBA8E06-CC26-4BE7-97F1-589C8BDE1F9E}" type="parTrans" cxnId="{A61C5F6A-E7D8-4050-9265-A9B408DA9153}">
      <dgm:prSet/>
      <dgm:spPr/>
      <dgm:t>
        <a:bodyPr/>
        <a:lstStyle/>
        <a:p>
          <a:endParaRPr lang="en-US"/>
        </a:p>
      </dgm:t>
    </dgm:pt>
    <dgm:pt modelId="{D94C46CC-689B-452D-9CE9-7FF453800ADB}" type="sibTrans" cxnId="{A61C5F6A-E7D8-4050-9265-A9B408DA9153}">
      <dgm:prSet/>
      <dgm:spPr/>
      <dgm:t>
        <a:bodyPr/>
        <a:lstStyle/>
        <a:p>
          <a:endParaRPr lang="en-US"/>
        </a:p>
      </dgm:t>
    </dgm:pt>
    <dgm:pt modelId="{931F14A8-9B5B-4B6A-8C84-0A6AC89425FD}">
      <dgm:prSet phldrT="[Text]"/>
      <dgm:spPr/>
      <dgm:t>
        <a:bodyPr/>
        <a:lstStyle/>
        <a:p>
          <a:r>
            <a:rPr lang="en-US" dirty="0" smtClean="0"/>
            <a:t>Explain Consequences</a:t>
          </a:r>
          <a:endParaRPr lang="en-US" dirty="0"/>
        </a:p>
      </dgm:t>
    </dgm:pt>
    <dgm:pt modelId="{A06CA6F4-5522-46F2-968B-EB1D1646FAC4}" type="parTrans" cxnId="{23D876B0-2BDB-4A4A-90A5-0EE710686A63}">
      <dgm:prSet/>
      <dgm:spPr/>
      <dgm:t>
        <a:bodyPr/>
        <a:lstStyle/>
        <a:p>
          <a:endParaRPr lang="en-US"/>
        </a:p>
      </dgm:t>
    </dgm:pt>
    <dgm:pt modelId="{949A4873-1D39-4DD2-8C85-ADFA6143BCCF}" type="sibTrans" cxnId="{23D876B0-2BDB-4A4A-90A5-0EE710686A63}">
      <dgm:prSet/>
      <dgm:spPr/>
      <dgm:t>
        <a:bodyPr/>
        <a:lstStyle/>
        <a:p>
          <a:endParaRPr lang="en-US"/>
        </a:p>
      </dgm:t>
    </dgm:pt>
    <dgm:pt modelId="{7DDCCDE3-CC37-4EB6-A1FD-8D4B9132953C}" type="pres">
      <dgm:prSet presAssocID="{5A7A894F-59F5-45A0-A86B-989F81BD028D}" presName="Name0" presStyleCnt="0">
        <dgm:presLayoutVars>
          <dgm:dir/>
          <dgm:resizeHandles val="exact"/>
        </dgm:presLayoutVars>
      </dgm:prSet>
      <dgm:spPr/>
    </dgm:pt>
    <dgm:pt modelId="{ED4F4578-E12D-48EF-B240-1ADC9DB5FBD5}" type="pres">
      <dgm:prSet presAssocID="{2B0E86C6-7DD7-4C24-938C-1E3B81231981}" presName="node" presStyleLbl="node1" presStyleIdx="0" presStyleCnt="3">
        <dgm:presLayoutVars>
          <dgm:bulletEnabled val="1"/>
        </dgm:presLayoutVars>
      </dgm:prSet>
      <dgm:spPr/>
      <dgm:t>
        <a:bodyPr/>
        <a:lstStyle/>
        <a:p>
          <a:endParaRPr lang="en-US"/>
        </a:p>
      </dgm:t>
    </dgm:pt>
    <dgm:pt modelId="{5F6F428E-55B8-483F-91CF-CE1A49F1BB79}" type="pres">
      <dgm:prSet presAssocID="{94B4963C-268A-451D-B23C-701DB03470BB}" presName="sibTrans" presStyleLbl="sibTrans2D1" presStyleIdx="0" presStyleCnt="2"/>
      <dgm:spPr/>
      <dgm:t>
        <a:bodyPr/>
        <a:lstStyle/>
        <a:p>
          <a:endParaRPr lang="en-US"/>
        </a:p>
      </dgm:t>
    </dgm:pt>
    <dgm:pt modelId="{07D4A7AD-A64B-4A25-AE2D-C2EBC9D8FB78}" type="pres">
      <dgm:prSet presAssocID="{94B4963C-268A-451D-B23C-701DB03470BB}" presName="connectorText" presStyleLbl="sibTrans2D1" presStyleIdx="0" presStyleCnt="2"/>
      <dgm:spPr/>
      <dgm:t>
        <a:bodyPr/>
        <a:lstStyle/>
        <a:p>
          <a:endParaRPr lang="en-US"/>
        </a:p>
      </dgm:t>
    </dgm:pt>
    <dgm:pt modelId="{AB8EB227-D1B2-4065-B872-F840B3830BD7}" type="pres">
      <dgm:prSet presAssocID="{428A2780-F88E-47B9-89D1-B294D580ACC4}" presName="node" presStyleLbl="node1" presStyleIdx="1" presStyleCnt="3">
        <dgm:presLayoutVars>
          <dgm:bulletEnabled val="1"/>
        </dgm:presLayoutVars>
      </dgm:prSet>
      <dgm:spPr/>
      <dgm:t>
        <a:bodyPr/>
        <a:lstStyle/>
        <a:p>
          <a:endParaRPr lang="en-US"/>
        </a:p>
      </dgm:t>
    </dgm:pt>
    <dgm:pt modelId="{AB5990EC-38FE-4360-9BB0-BCC117DE7262}" type="pres">
      <dgm:prSet presAssocID="{D94C46CC-689B-452D-9CE9-7FF453800ADB}" presName="sibTrans" presStyleLbl="sibTrans2D1" presStyleIdx="1" presStyleCnt="2"/>
      <dgm:spPr/>
      <dgm:t>
        <a:bodyPr/>
        <a:lstStyle/>
        <a:p>
          <a:endParaRPr lang="en-US"/>
        </a:p>
      </dgm:t>
    </dgm:pt>
    <dgm:pt modelId="{E7DEDDDB-B5CD-48C6-98F8-C8DDE69FE63D}" type="pres">
      <dgm:prSet presAssocID="{D94C46CC-689B-452D-9CE9-7FF453800ADB}" presName="connectorText" presStyleLbl="sibTrans2D1" presStyleIdx="1" presStyleCnt="2"/>
      <dgm:spPr/>
      <dgm:t>
        <a:bodyPr/>
        <a:lstStyle/>
        <a:p>
          <a:endParaRPr lang="en-US"/>
        </a:p>
      </dgm:t>
    </dgm:pt>
    <dgm:pt modelId="{36F7F016-D2F7-45BD-A2E2-9B597344C478}" type="pres">
      <dgm:prSet presAssocID="{931F14A8-9B5B-4B6A-8C84-0A6AC89425FD}" presName="node" presStyleLbl="node1" presStyleIdx="2" presStyleCnt="3">
        <dgm:presLayoutVars>
          <dgm:bulletEnabled val="1"/>
        </dgm:presLayoutVars>
      </dgm:prSet>
      <dgm:spPr/>
      <dgm:t>
        <a:bodyPr/>
        <a:lstStyle/>
        <a:p>
          <a:endParaRPr lang="en-US"/>
        </a:p>
      </dgm:t>
    </dgm:pt>
  </dgm:ptLst>
  <dgm:cxnLst>
    <dgm:cxn modelId="{ADB4EB94-D91C-46E6-8C64-07815B768F79}" type="presOf" srcId="{94B4963C-268A-451D-B23C-701DB03470BB}" destId="{5F6F428E-55B8-483F-91CF-CE1A49F1BB79}" srcOrd="0" destOrd="0" presId="urn:microsoft.com/office/officeart/2005/8/layout/process1"/>
    <dgm:cxn modelId="{23D876B0-2BDB-4A4A-90A5-0EE710686A63}" srcId="{5A7A894F-59F5-45A0-A86B-989F81BD028D}" destId="{931F14A8-9B5B-4B6A-8C84-0A6AC89425FD}" srcOrd="2" destOrd="0" parTransId="{A06CA6F4-5522-46F2-968B-EB1D1646FAC4}" sibTransId="{949A4873-1D39-4DD2-8C85-ADFA6143BCCF}"/>
    <dgm:cxn modelId="{798221E1-2884-435A-963E-94845D54EABF}" type="presOf" srcId="{5A7A894F-59F5-45A0-A86B-989F81BD028D}" destId="{7DDCCDE3-CC37-4EB6-A1FD-8D4B9132953C}" srcOrd="0" destOrd="0" presId="urn:microsoft.com/office/officeart/2005/8/layout/process1"/>
    <dgm:cxn modelId="{8193C171-55D1-45E2-A860-A647A3D96F53}" type="presOf" srcId="{D94C46CC-689B-452D-9CE9-7FF453800ADB}" destId="{E7DEDDDB-B5CD-48C6-98F8-C8DDE69FE63D}" srcOrd="1" destOrd="0" presId="urn:microsoft.com/office/officeart/2005/8/layout/process1"/>
    <dgm:cxn modelId="{045C7931-BCC9-47CF-8D71-A2A48F2D7970}" type="presOf" srcId="{931F14A8-9B5B-4B6A-8C84-0A6AC89425FD}" destId="{36F7F016-D2F7-45BD-A2E2-9B597344C478}" srcOrd="0" destOrd="0" presId="urn:microsoft.com/office/officeart/2005/8/layout/process1"/>
    <dgm:cxn modelId="{F39FF084-C07D-48C1-BCF3-12E3C4E53EE3}" srcId="{5A7A894F-59F5-45A0-A86B-989F81BD028D}" destId="{2B0E86C6-7DD7-4C24-938C-1E3B81231981}" srcOrd="0" destOrd="0" parTransId="{58AA5CDB-DFF6-4658-9E07-C4D8C818BF54}" sibTransId="{94B4963C-268A-451D-B23C-701DB03470BB}"/>
    <dgm:cxn modelId="{3F39E59C-2933-4CB6-9148-F7D17FEC8058}" type="presOf" srcId="{428A2780-F88E-47B9-89D1-B294D580ACC4}" destId="{AB8EB227-D1B2-4065-B872-F840B3830BD7}" srcOrd="0" destOrd="0" presId="urn:microsoft.com/office/officeart/2005/8/layout/process1"/>
    <dgm:cxn modelId="{0A5BFA72-30CE-4E5B-94CE-36280C148989}" type="presOf" srcId="{2B0E86C6-7DD7-4C24-938C-1E3B81231981}" destId="{ED4F4578-E12D-48EF-B240-1ADC9DB5FBD5}" srcOrd="0" destOrd="0" presId="urn:microsoft.com/office/officeart/2005/8/layout/process1"/>
    <dgm:cxn modelId="{26CBF868-0D72-40D4-A558-E13E9B4D91E3}" type="presOf" srcId="{94B4963C-268A-451D-B23C-701DB03470BB}" destId="{07D4A7AD-A64B-4A25-AE2D-C2EBC9D8FB78}" srcOrd="1" destOrd="0" presId="urn:microsoft.com/office/officeart/2005/8/layout/process1"/>
    <dgm:cxn modelId="{A61C5F6A-E7D8-4050-9265-A9B408DA9153}" srcId="{5A7A894F-59F5-45A0-A86B-989F81BD028D}" destId="{428A2780-F88E-47B9-89D1-B294D580ACC4}" srcOrd="1" destOrd="0" parTransId="{3EBA8E06-CC26-4BE7-97F1-589C8BDE1F9E}" sibTransId="{D94C46CC-689B-452D-9CE9-7FF453800ADB}"/>
    <dgm:cxn modelId="{C35CC2EE-D76D-48C8-9F44-5D9F7A636C5E}" type="presOf" srcId="{D94C46CC-689B-452D-9CE9-7FF453800ADB}" destId="{AB5990EC-38FE-4360-9BB0-BCC117DE7262}" srcOrd="0" destOrd="0" presId="urn:microsoft.com/office/officeart/2005/8/layout/process1"/>
    <dgm:cxn modelId="{E13680BF-92E3-453A-B2D2-55726164A9E9}" type="presParOf" srcId="{7DDCCDE3-CC37-4EB6-A1FD-8D4B9132953C}" destId="{ED4F4578-E12D-48EF-B240-1ADC9DB5FBD5}" srcOrd="0" destOrd="0" presId="urn:microsoft.com/office/officeart/2005/8/layout/process1"/>
    <dgm:cxn modelId="{14826404-7B24-4EDA-AE2A-4F8232A58380}" type="presParOf" srcId="{7DDCCDE3-CC37-4EB6-A1FD-8D4B9132953C}" destId="{5F6F428E-55B8-483F-91CF-CE1A49F1BB79}" srcOrd="1" destOrd="0" presId="urn:microsoft.com/office/officeart/2005/8/layout/process1"/>
    <dgm:cxn modelId="{52EA472F-3EEB-4713-9BEB-AC7BB36395B9}" type="presParOf" srcId="{5F6F428E-55B8-483F-91CF-CE1A49F1BB79}" destId="{07D4A7AD-A64B-4A25-AE2D-C2EBC9D8FB78}" srcOrd="0" destOrd="0" presId="urn:microsoft.com/office/officeart/2005/8/layout/process1"/>
    <dgm:cxn modelId="{566FAFF6-4950-4A93-A77E-DA5DDCE0C38D}" type="presParOf" srcId="{7DDCCDE3-CC37-4EB6-A1FD-8D4B9132953C}" destId="{AB8EB227-D1B2-4065-B872-F840B3830BD7}" srcOrd="2" destOrd="0" presId="urn:microsoft.com/office/officeart/2005/8/layout/process1"/>
    <dgm:cxn modelId="{A7301D0B-6256-43A4-9147-E425BB315E07}" type="presParOf" srcId="{7DDCCDE3-CC37-4EB6-A1FD-8D4B9132953C}" destId="{AB5990EC-38FE-4360-9BB0-BCC117DE7262}" srcOrd="3" destOrd="0" presId="urn:microsoft.com/office/officeart/2005/8/layout/process1"/>
    <dgm:cxn modelId="{CDF852FF-42E1-4F27-9460-B5A0DF650992}" type="presParOf" srcId="{AB5990EC-38FE-4360-9BB0-BCC117DE7262}" destId="{E7DEDDDB-B5CD-48C6-98F8-C8DDE69FE63D}" srcOrd="0" destOrd="0" presId="urn:microsoft.com/office/officeart/2005/8/layout/process1"/>
    <dgm:cxn modelId="{E5F3E001-CB18-4841-931C-270747B0E726}" type="presParOf" srcId="{7DDCCDE3-CC37-4EB6-A1FD-8D4B9132953C}" destId="{36F7F016-D2F7-45BD-A2E2-9B597344C47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929E54-0F24-4625-BB72-547F34C3EF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183B1DA-ACA8-4BA1-9876-B3B415594CBA}">
      <dgm:prSet phldrT="[Text]"/>
      <dgm:spPr>
        <a:solidFill>
          <a:schemeClr val="tx2"/>
        </a:solidFill>
      </dgm:spPr>
      <dgm:t>
        <a:bodyPr/>
        <a:lstStyle/>
        <a:p>
          <a:r>
            <a:rPr lang="en-US" dirty="0" smtClean="0"/>
            <a:t>Prevention</a:t>
          </a:r>
          <a:endParaRPr lang="en-US" dirty="0"/>
        </a:p>
      </dgm:t>
    </dgm:pt>
    <dgm:pt modelId="{20E0978C-4850-4203-8A40-CDC4BBE50B73}" type="parTrans" cxnId="{9754FC64-6E17-42C4-86CE-42231E94FB18}">
      <dgm:prSet/>
      <dgm:spPr/>
      <dgm:t>
        <a:bodyPr/>
        <a:lstStyle/>
        <a:p>
          <a:endParaRPr lang="en-US"/>
        </a:p>
      </dgm:t>
    </dgm:pt>
    <dgm:pt modelId="{08D0D156-E367-404A-9917-A32FDA471830}" type="sibTrans" cxnId="{9754FC64-6E17-42C4-86CE-42231E94FB18}">
      <dgm:prSet/>
      <dgm:spPr/>
      <dgm:t>
        <a:bodyPr/>
        <a:lstStyle/>
        <a:p>
          <a:endParaRPr lang="en-US"/>
        </a:p>
      </dgm:t>
    </dgm:pt>
    <dgm:pt modelId="{DB95EA26-31B6-44A8-9C63-4C608E2C3CBD}">
      <dgm:prSet phldrT="[Text]"/>
      <dgm:spPr>
        <a:solidFill>
          <a:schemeClr val="accent4"/>
        </a:solidFill>
      </dgm:spPr>
      <dgm:t>
        <a:bodyPr/>
        <a:lstStyle/>
        <a:p>
          <a:r>
            <a:rPr lang="en-US" dirty="0" smtClean="0"/>
            <a:t> Identification</a:t>
          </a:r>
          <a:endParaRPr lang="en-US" dirty="0"/>
        </a:p>
      </dgm:t>
    </dgm:pt>
    <dgm:pt modelId="{4AB6A0EE-D6DF-40E2-9AB7-1AF257A7DF30}" type="parTrans" cxnId="{14A7A6AA-10A3-4F37-84E3-F0778F049210}">
      <dgm:prSet/>
      <dgm:spPr/>
      <dgm:t>
        <a:bodyPr/>
        <a:lstStyle/>
        <a:p>
          <a:endParaRPr lang="en-US"/>
        </a:p>
      </dgm:t>
    </dgm:pt>
    <dgm:pt modelId="{05A554A6-8732-4430-AF94-D4D8A3F22CFC}" type="sibTrans" cxnId="{14A7A6AA-10A3-4F37-84E3-F0778F049210}">
      <dgm:prSet/>
      <dgm:spPr/>
      <dgm:t>
        <a:bodyPr/>
        <a:lstStyle/>
        <a:p>
          <a:endParaRPr lang="en-US"/>
        </a:p>
      </dgm:t>
    </dgm:pt>
    <dgm:pt modelId="{2DB2BF8C-3DD5-4768-9B75-F449896B3543}">
      <dgm:prSet phldrT="[Text]"/>
      <dgm:spPr>
        <a:solidFill>
          <a:schemeClr val="accent5"/>
        </a:solidFill>
      </dgm:spPr>
      <dgm:t>
        <a:bodyPr/>
        <a:lstStyle/>
        <a:p>
          <a:r>
            <a:rPr lang="en-US" dirty="0" smtClean="0"/>
            <a:t>Preparation</a:t>
          </a:r>
          <a:endParaRPr lang="en-US" dirty="0"/>
        </a:p>
      </dgm:t>
    </dgm:pt>
    <dgm:pt modelId="{3C394226-A4E9-4292-A28B-8E7564708EDE}" type="parTrans" cxnId="{1DB0CF1F-3E9B-494E-85EE-9863CF620C34}">
      <dgm:prSet/>
      <dgm:spPr/>
      <dgm:t>
        <a:bodyPr/>
        <a:lstStyle/>
        <a:p>
          <a:endParaRPr lang="en-US"/>
        </a:p>
      </dgm:t>
    </dgm:pt>
    <dgm:pt modelId="{3708B78A-D29F-435B-BF08-F7EFB40C3E77}" type="sibTrans" cxnId="{1DB0CF1F-3E9B-494E-85EE-9863CF620C34}">
      <dgm:prSet/>
      <dgm:spPr/>
      <dgm:t>
        <a:bodyPr/>
        <a:lstStyle/>
        <a:p>
          <a:endParaRPr lang="en-US"/>
        </a:p>
      </dgm:t>
    </dgm:pt>
    <dgm:pt modelId="{6C8A74C9-86CC-4421-B744-7640D096F57E}">
      <dgm:prSet phldrT="[Text]"/>
      <dgm:spPr>
        <a:solidFill>
          <a:schemeClr val="accent3"/>
        </a:solidFill>
      </dgm:spPr>
      <dgm:t>
        <a:bodyPr/>
        <a:lstStyle/>
        <a:p>
          <a:r>
            <a:rPr lang="en-US" dirty="0" smtClean="0"/>
            <a:t>Conducting the Session</a:t>
          </a:r>
          <a:endParaRPr lang="en-US" dirty="0"/>
        </a:p>
      </dgm:t>
    </dgm:pt>
    <dgm:pt modelId="{1195BD45-BAB9-4644-803B-7954C664AAE9}" type="parTrans" cxnId="{7BA56F79-6403-4E88-B7EB-7CD6DBC4D3E9}">
      <dgm:prSet/>
      <dgm:spPr/>
      <dgm:t>
        <a:bodyPr/>
        <a:lstStyle/>
        <a:p>
          <a:endParaRPr lang="en-US"/>
        </a:p>
      </dgm:t>
    </dgm:pt>
    <dgm:pt modelId="{7C414BFD-5DFB-4E74-AF1F-473872D302F9}" type="sibTrans" cxnId="{7BA56F79-6403-4E88-B7EB-7CD6DBC4D3E9}">
      <dgm:prSet/>
      <dgm:spPr/>
      <dgm:t>
        <a:bodyPr/>
        <a:lstStyle/>
        <a:p>
          <a:endParaRPr lang="en-US"/>
        </a:p>
      </dgm:t>
    </dgm:pt>
    <dgm:pt modelId="{5326934A-D3ED-46B0-8DAC-39268DF3A41F}">
      <dgm:prSet phldrT="[Text]"/>
      <dgm:spPr>
        <a:solidFill>
          <a:schemeClr val="accent2"/>
        </a:solidFill>
      </dgm:spPr>
      <dgm:t>
        <a:bodyPr/>
        <a:lstStyle/>
        <a:p>
          <a:r>
            <a:rPr lang="en-US" dirty="0" smtClean="0"/>
            <a:t>Follow-up</a:t>
          </a:r>
          <a:endParaRPr lang="en-US" dirty="0"/>
        </a:p>
      </dgm:t>
    </dgm:pt>
    <dgm:pt modelId="{9A46AA23-4A50-4F7E-A92C-FA9DA046CB33}" type="parTrans" cxnId="{525EE674-1A26-417D-860C-1B4DD77E26CD}">
      <dgm:prSet/>
      <dgm:spPr/>
      <dgm:t>
        <a:bodyPr/>
        <a:lstStyle/>
        <a:p>
          <a:endParaRPr lang="en-US"/>
        </a:p>
      </dgm:t>
    </dgm:pt>
    <dgm:pt modelId="{A30302CA-E551-42EE-BB63-4AE30A591E79}" type="sibTrans" cxnId="{525EE674-1A26-417D-860C-1B4DD77E26CD}">
      <dgm:prSet/>
      <dgm:spPr/>
      <dgm:t>
        <a:bodyPr/>
        <a:lstStyle/>
        <a:p>
          <a:endParaRPr lang="en-US"/>
        </a:p>
      </dgm:t>
    </dgm:pt>
    <dgm:pt modelId="{FCDC6F82-1D21-49B3-A918-B5DF2081EA11}" type="pres">
      <dgm:prSet presAssocID="{F0929E54-0F24-4625-BB72-547F34C3EF2D}" presName="cycle" presStyleCnt="0">
        <dgm:presLayoutVars>
          <dgm:dir/>
          <dgm:resizeHandles val="exact"/>
        </dgm:presLayoutVars>
      </dgm:prSet>
      <dgm:spPr/>
      <dgm:t>
        <a:bodyPr/>
        <a:lstStyle/>
        <a:p>
          <a:endParaRPr lang="en-US"/>
        </a:p>
      </dgm:t>
    </dgm:pt>
    <dgm:pt modelId="{9200B2B8-5D20-4C31-B45B-92FF0A0754F3}" type="pres">
      <dgm:prSet presAssocID="{1183B1DA-ACA8-4BA1-9876-B3B415594CBA}" presName="node" presStyleLbl="node1" presStyleIdx="0" presStyleCnt="5">
        <dgm:presLayoutVars>
          <dgm:bulletEnabled val="1"/>
        </dgm:presLayoutVars>
      </dgm:prSet>
      <dgm:spPr/>
      <dgm:t>
        <a:bodyPr/>
        <a:lstStyle/>
        <a:p>
          <a:endParaRPr lang="en-US"/>
        </a:p>
      </dgm:t>
    </dgm:pt>
    <dgm:pt modelId="{D7A2DC50-7DC2-43D5-8A5F-F8CF55E78A3C}" type="pres">
      <dgm:prSet presAssocID="{1183B1DA-ACA8-4BA1-9876-B3B415594CBA}" presName="spNode" presStyleCnt="0"/>
      <dgm:spPr/>
    </dgm:pt>
    <dgm:pt modelId="{981EDC54-3667-4D71-9D1B-6329F05A3E8A}" type="pres">
      <dgm:prSet presAssocID="{08D0D156-E367-404A-9917-A32FDA471830}" presName="sibTrans" presStyleLbl="sibTrans1D1" presStyleIdx="0" presStyleCnt="5"/>
      <dgm:spPr/>
      <dgm:t>
        <a:bodyPr/>
        <a:lstStyle/>
        <a:p>
          <a:endParaRPr lang="en-US"/>
        </a:p>
      </dgm:t>
    </dgm:pt>
    <dgm:pt modelId="{9653E9D8-FF38-4E86-B8E5-8BB973CFF3A9}" type="pres">
      <dgm:prSet presAssocID="{DB95EA26-31B6-44A8-9C63-4C608E2C3CBD}" presName="node" presStyleLbl="node1" presStyleIdx="1" presStyleCnt="5">
        <dgm:presLayoutVars>
          <dgm:bulletEnabled val="1"/>
        </dgm:presLayoutVars>
      </dgm:prSet>
      <dgm:spPr/>
      <dgm:t>
        <a:bodyPr/>
        <a:lstStyle/>
        <a:p>
          <a:endParaRPr lang="en-US"/>
        </a:p>
      </dgm:t>
    </dgm:pt>
    <dgm:pt modelId="{6AD0AC51-504B-4A63-9E8A-AA3BFEA43932}" type="pres">
      <dgm:prSet presAssocID="{DB95EA26-31B6-44A8-9C63-4C608E2C3CBD}" presName="spNode" presStyleCnt="0"/>
      <dgm:spPr/>
    </dgm:pt>
    <dgm:pt modelId="{E0761624-E2B4-471B-A2D8-123649EEF67B}" type="pres">
      <dgm:prSet presAssocID="{05A554A6-8732-4430-AF94-D4D8A3F22CFC}" presName="sibTrans" presStyleLbl="sibTrans1D1" presStyleIdx="1" presStyleCnt="5"/>
      <dgm:spPr/>
      <dgm:t>
        <a:bodyPr/>
        <a:lstStyle/>
        <a:p>
          <a:endParaRPr lang="en-US"/>
        </a:p>
      </dgm:t>
    </dgm:pt>
    <dgm:pt modelId="{1AEE8D0E-DB9F-43E6-9436-0551D6CF446D}" type="pres">
      <dgm:prSet presAssocID="{2DB2BF8C-3DD5-4768-9B75-F449896B3543}" presName="node" presStyleLbl="node1" presStyleIdx="2" presStyleCnt="5">
        <dgm:presLayoutVars>
          <dgm:bulletEnabled val="1"/>
        </dgm:presLayoutVars>
      </dgm:prSet>
      <dgm:spPr/>
      <dgm:t>
        <a:bodyPr/>
        <a:lstStyle/>
        <a:p>
          <a:endParaRPr lang="en-US"/>
        </a:p>
      </dgm:t>
    </dgm:pt>
    <dgm:pt modelId="{569CBB2D-093E-490A-A4B1-07F1206B2777}" type="pres">
      <dgm:prSet presAssocID="{2DB2BF8C-3DD5-4768-9B75-F449896B3543}" presName="spNode" presStyleCnt="0"/>
      <dgm:spPr/>
    </dgm:pt>
    <dgm:pt modelId="{CFCE215B-05C8-401C-95E9-80679D1DDC79}" type="pres">
      <dgm:prSet presAssocID="{3708B78A-D29F-435B-BF08-F7EFB40C3E77}" presName="sibTrans" presStyleLbl="sibTrans1D1" presStyleIdx="2" presStyleCnt="5"/>
      <dgm:spPr/>
      <dgm:t>
        <a:bodyPr/>
        <a:lstStyle/>
        <a:p>
          <a:endParaRPr lang="en-US"/>
        </a:p>
      </dgm:t>
    </dgm:pt>
    <dgm:pt modelId="{E6A4E4E7-60EB-4656-B57B-48B26D941859}" type="pres">
      <dgm:prSet presAssocID="{6C8A74C9-86CC-4421-B744-7640D096F57E}" presName="node" presStyleLbl="node1" presStyleIdx="3" presStyleCnt="5">
        <dgm:presLayoutVars>
          <dgm:bulletEnabled val="1"/>
        </dgm:presLayoutVars>
      </dgm:prSet>
      <dgm:spPr/>
      <dgm:t>
        <a:bodyPr/>
        <a:lstStyle/>
        <a:p>
          <a:endParaRPr lang="en-US"/>
        </a:p>
      </dgm:t>
    </dgm:pt>
    <dgm:pt modelId="{F619A7A6-9F8F-4A6C-A1B9-3D9FA9886C9D}" type="pres">
      <dgm:prSet presAssocID="{6C8A74C9-86CC-4421-B744-7640D096F57E}" presName="spNode" presStyleCnt="0"/>
      <dgm:spPr/>
    </dgm:pt>
    <dgm:pt modelId="{784C3FE1-5AB8-4F3D-8CF7-2DD5E5B1F121}" type="pres">
      <dgm:prSet presAssocID="{7C414BFD-5DFB-4E74-AF1F-473872D302F9}" presName="sibTrans" presStyleLbl="sibTrans1D1" presStyleIdx="3" presStyleCnt="5"/>
      <dgm:spPr/>
      <dgm:t>
        <a:bodyPr/>
        <a:lstStyle/>
        <a:p>
          <a:endParaRPr lang="en-US"/>
        </a:p>
      </dgm:t>
    </dgm:pt>
    <dgm:pt modelId="{2AB91984-C4D2-4DDF-B16F-EC6D6AED51F4}" type="pres">
      <dgm:prSet presAssocID="{5326934A-D3ED-46B0-8DAC-39268DF3A41F}" presName="node" presStyleLbl="node1" presStyleIdx="4" presStyleCnt="5">
        <dgm:presLayoutVars>
          <dgm:bulletEnabled val="1"/>
        </dgm:presLayoutVars>
      </dgm:prSet>
      <dgm:spPr/>
      <dgm:t>
        <a:bodyPr/>
        <a:lstStyle/>
        <a:p>
          <a:endParaRPr lang="en-US"/>
        </a:p>
      </dgm:t>
    </dgm:pt>
    <dgm:pt modelId="{E47EAE7D-2987-45DA-BA3F-032E167A49FB}" type="pres">
      <dgm:prSet presAssocID="{5326934A-D3ED-46B0-8DAC-39268DF3A41F}" presName="spNode" presStyleCnt="0"/>
      <dgm:spPr/>
    </dgm:pt>
    <dgm:pt modelId="{13A72DCE-01AB-4EEC-BF99-8627A177F408}" type="pres">
      <dgm:prSet presAssocID="{A30302CA-E551-42EE-BB63-4AE30A591E79}" presName="sibTrans" presStyleLbl="sibTrans1D1" presStyleIdx="4" presStyleCnt="5"/>
      <dgm:spPr/>
      <dgm:t>
        <a:bodyPr/>
        <a:lstStyle/>
        <a:p>
          <a:endParaRPr lang="en-US"/>
        </a:p>
      </dgm:t>
    </dgm:pt>
  </dgm:ptLst>
  <dgm:cxnLst>
    <dgm:cxn modelId="{14A7A6AA-10A3-4F37-84E3-F0778F049210}" srcId="{F0929E54-0F24-4625-BB72-547F34C3EF2D}" destId="{DB95EA26-31B6-44A8-9C63-4C608E2C3CBD}" srcOrd="1" destOrd="0" parTransId="{4AB6A0EE-D6DF-40E2-9AB7-1AF257A7DF30}" sibTransId="{05A554A6-8732-4430-AF94-D4D8A3F22CFC}"/>
    <dgm:cxn modelId="{B1DBEC1A-D8AC-4801-8C04-DD9510B6064A}" type="presOf" srcId="{08D0D156-E367-404A-9917-A32FDA471830}" destId="{981EDC54-3667-4D71-9D1B-6329F05A3E8A}" srcOrd="0" destOrd="0" presId="urn:microsoft.com/office/officeart/2005/8/layout/cycle5"/>
    <dgm:cxn modelId="{1DB0CF1F-3E9B-494E-85EE-9863CF620C34}" srcId="{F0929E54-0F24-4625-BB72-547F34C3EF2D}" destId="{2DB2BF8C-3DD5-4768-9B75-F449896B3543}" srcOrd="2" destOrd="0" parTransId="{3C394226-A4E9-4292-A28B-8E7564708EDE}" sibTransId="{3708B78A-D29F-435B-BF08-F7EFB40C3E77}"/>
    <dgm:cxn modelId="{7BA56F79-6403-4E88-B7EB-7CD6DBC4D3E9}" srcId="{F0929E54-0F24-4625-BB72-547F34C3EF2D}" destId="{6C8A74C9-86CC-4421-B744-7640D096F57E}" srcOrd="3" destOrd="0" parTransId="{1195BD45-BAB9-4644-803B-7954C664AAE9}" sibTransId="{7C414BFD-5DFB-4E74-AF1F-473872D302F9}"/>
    <dgm:cxn modelId="{D8C1C6EF-A8E9-4FCA-9FE4-047906210C81}" type="presOf" srcId="{05A554A6-8732-4430-AF94-D4D8A3F22CFC}" destId="{E0761624-E2B4-471B-A2D8-123649EEF67B}" srcOrd="0" destOrd="0" presId="urn:microsoft.com/office/officeart/2005/8/layout/cycle5"/>
    <dgm:cxn modelId="{9754FC64-6E17-42C4-86CE-42231E94FB18}" srcId="{F0929E54-0F24-4625-BB72-547F34C3EF2D}" destId="{1183B1DA-ACA8-4BA1-9876-B3B415594CBA}" srcOrd="0" destOrd="0" parTransId="{20E0978C-4850-4203-8A40-CDC4BBE50B73}" sibTransId="{08D0D156-E367-404A-9917-A32FDA471830}"/>
    <dgm:cxn modelId="{0EE56DF5-AB53-4703-A532-FE579BC9FA01}" type="presOf" srcId="{5326934A-D3ED-46B0-8DAC-39268DF3A41F}" destId="{2AB91984-C4D2-4DDF-B16F-EC6D6AED51F4}" srcOrd="0" destOrd="0" presId="urn:microsoft.com/office/officeart/2005/8/layout/cycle5"/>
    <dgm:cxn modelId="{CC7C1448-6655-4381-AAD1-EABCE494E2EB}" type="presOf" srcId="{1183B1DA-ACA8-4BA1-9876-B3B415594CBA}" destId="{9200B2B8-5D20-4C31-B45B-92FF0A0754F3}" srcOrd="0" destOrd="0" presId="urn:microsoft.com/office/officeart/2005/8/layout/cycle5"/>
    <dgm:cxn modelId="{23F382B9-7B3E-4923-8D24-82B688D5D64E}" type="presOf" srcId="{6C8A74C9-86CC-4421-B744-7640D096F57E}" destId="{E6A4E4E7-60EB-4656-B57B-48B26D941859}" srcOrd="0" destOrd="0" presId="urn:microsoft.com/office/officeart/2005/8/layout/cycle5"/>
    <dgm:cxn modelId="{DDD3C834-7CCC-4088-BFC8-6583ACD682F2}" type="presOf" srcId="{DB95EA26-31B6-44A8-9C63-4C608E2C3CBD}" destId="{9653E9D8-FF38-4E86-B8E5-8BB973CFF3A9}" srcOrd="0" destOrd="0" presId="urn:microsoft.com/office/officeart/2005/8/layout/cycle5"/>
    <dgm:cxn modelId="{525EE674-1A26-417D-860C-1B4DD77E26CD}" srcId="{F0929E54-0F24-4625-BB72-547F34C3EF2D}" destId="{5326934A-D3ED-46B0-8DAC-39268DF3A41F}" srcOrd="4" destOrd="0" parTransId="{9A46AA23-4A50-4F7E-A92C-FA9DA046CB33}" sibTransId="{A30302CA-E551-42EE-BB63-4AE30A591E79}"/>
    <dgm:cxn modelId="{F730209A-9ADC-443A-A276-19E8454DEA21}" type="presOf" srcId="{7C414BFD-5DFB-4E74-AF1F-473872D302F9}" destId="{784C3FE1-5AB8-4F3D-8CF7-2DD5E5B1F121}" srcOrd="0" destOrd="0" presId="urn:microsoft.com/office/officeart/2005/8/layout/cycle5"/>
    <dgm:cxn modelId="{E5C6F1D8-8268-4660-81B3-F74D5F251A1B}" type="presOf" srcId="{2DB2BF8C-3DD5-4768-9B75-F449896B3543}" destId="{1AEE8D0E-DB9F-43E6-9436-0551D6CF446D}" srcOrd="0" destOrd="0" presId="urn:microsoft.com/office/officeart/2005/8/layout/cycle5"/>
    <dgm:cxn modelId="{49FDAE4F-9D61-4A7F-9395-22D10D4139FD}" type="presOf" srcId="{F0929E54-0F24-4625-BB72-547F34C3EF2D}" destId="{FCDC6F82-1D21-49B3-A918-B5DF2081EA11}" srcOrd="0" destOrd="0" presId="urn:microsoft.com/office/officeart/2005/8/layout/cycle5"/>
    <dgm:cxn modelId="{4D5292E2-EDE6-4F5C-975E-5D8079D43E04}" type="presOf" srcId="{A30302CA-E551-42EE-BB63-4AE30A591E79}" destId="{13A72DCE-01AB-4EEC-BF99-8627A177F408}" srcOrd="0" destOrd="0" presId="urn:microsoft.com/office/officeart/2005/8/layout/cycle5"/>
    <dgm:cxn modelId="{A04E62AB-2EDC-4F99-BA11-E1E4AB515A13}" type="presOf" srcId="{3708B78A-D29F-435B-BF08-F7EFB40C3E77}" destId="{CFCE215B-05C8-401C-95E9-80679D1DDC79}" srcOrd="0" destOrd="0" presId="urn:microsoft.com/office/officeart/2005/8/layout/cycle5"/>
    <dgm:cxn modelId="{059C325C-C613-474F-A109-95742F35293C}" type="presParOf" srcId="{FCDC6F82-1D21-49B3-A918-B5DF2081EA11}" destId="{9200B2B8-5D20-4C31-B45B-92FF0A0754F3}" srcOrd="0" destOrd="0" presId="urn:microsoft.com/office/officeart/2005/8/layout/cycle5"/>
    <dgm:cxn modelId="{9EE60608-554C-407B-8E7C-A87B9D6D56F7}" type="presParOf" srcId="{FCDC6F82-1D21-49B3-A918-B5DF2081EA11}" destId="{D7A2DC50-7DC2-43D5-8A5F-F8CF55E78A3C}" srcOrd="1" destOrd="0" presId="urn:microsoft.com/office/officeart/2005/8/layout/cycle5"/>
    <dgm:cxn modelId="{C5F16298-2977-462D-BA18-5C94D721A66E}" type="presParOf" srcId="{FCDC6F82-1D21-49B3-A918-B5DF2081EA11}" destId="{981EDC54-3667-4D71-9D1B-6329F05A3E8A}" srcOrd="2" destOrd="0" presId="urn:microsoft.com/office/officeart/2005/8/layout/cycle5"/>
    <dgm:cxn modelId="{FA7BCC34-E44D-4A7A-A927-D3EF2BF27CD3}" type="presParOf" srcId="{FCDC6F82-1D21-49B3-A918-B5DF2081EA11}" destId="{9653E9D8-FF38-4E86-B8E5-8BB973CFF3A9}" srcOrd="3" destOrd="0" presId="urn:microsoft.com/office/officeart/2005/8/layout/cycle5"/>
    <dgm:cxn modelId="{EEFFA830-27BD-4EAB-B2F1-77614C14D278}" type="presParOf" srcId="{FCDC6F82-1D21-49B3-A918-B5DF2081EA11}" destId="{6AD0AC51-504B-4A63-9E8A-AA3BFEA43932}" srcOrd="4" destOrd="0" presId="urn:microsoft.com/office/officeart/2005/8/layout/cycle5"/>
    <dgm:cxn modelId="{7784AFE5-3F6B-41D1-8E7F-C6E0EF2DCF2D}" type="presParOf" srcId="{FCDC6F82-1D21-49B3-A918-B5DF2081EA11}" destId="{E0761624-E2B4-471B-A2D8-123649EEF67B}" srcOrd="5" destOrd="0" presId="urn:microsoft.com/office/officeart/2005/8/layout/cycle5"/>
    <dgm:cxn modelId="{0EFFF62F-CEC8-4F3F-BA4E-C1E89D68AC9F}" type="presParOf" srcId="{FCDC6F82-1D21-49B3-A918-B5DF2081EA11}" destId="{1AEE8D0E-DB9F-43E6-9436-0551D6CF446D}" srcOrd="6" destOrd="0" presId="urn:microsoft.com/office/officeart/2005/8/layout/cycle5"/>
    <dgm:cxn modelId="{E051E97A-755F-44D2-AC84-26E5266777DA}" type="presParOf" srcId="{FCDC6F82-1D21-49B3-A918-B5DF2081EA11}" destId="{569CBB2D-093E-490A-A4B1-07F1206B2777}" srcOrd="7" destOrd="0" presId="urn:microsoft.com/office/officeart/2005/8/layout/cycle5"/>
    <dgm:cxn modelId="{6EBB193C-C34A-4FDC-8E9A-9F0D4F16FFB1}" type="presParOf" srcId="{FCDC6F82-1D21-49B3-A918-B5DF2081EA11}" destId="{CFCE215B-05C8-401C-95E9-80679D1DDC79}" srcOrd="8" destOrd="0" presId="urn:microsoft.com/office/officeart/2005/8/layout/cycle5"/>
    <dgm:cxn modelId="{FC4BDE70-44BD-49D1-8F93-4160F088C1A7}" type="presParOf" srcId="{FCDC6F82-1D21-49B3-A918-B5DF2081EA11}" destId="{E6A4E4E7-60EB-4656-B57B-48B26D941859}" srcOrd="9" destOrd="0" presId="urn:microsoft.com/office/officeart/2005/8/layout/cycle5"/>
    <dgm:cxn modelId="{4FCF5995-6E2A-4357-90AE-BD263342A9E3}" type="presParOf" srcId="{FCDC6F82-1D21-49B3-A918-B5DF2081EA11}" destId="{F619A7A6-9F8F-4A6C-A1B9-3D9FA9886C9D}" srcOrd="10" destOrd="0" presId="urn:microsoft.com/office/officeart/2005/8/layout/cycle5"/>
    <dgm:cxn modelId="{CA1EAE9A-CF07-4AFB-89D7-7DB07BA9B6BE}" type="presParOf" srcId="{FCDC6F82-1D21-49B3-A918-B5DF2081EA11}" destId="{784C3FE1-5AB8-4F3D-8CF7-2DD5E5B1F121}" srcOrd="11" destOrd="0" presId="urn:microsoft.com/office/officeart/2005/8/layout/cycle5"/>
    <dgm:cxn modelId="{3C0BBB9F-F0D6-46CA-B18F-5D1CB25FABC0}" type="presParOf" srcId="{FCDC6F82-1D21-49B3-A918-B5DF2081EA11}" destId="{2AB91984-C4D2-4DDF-B16F-EC6D6AED51F4}" srcOrd="12" destOrd="0" presId="urn:microsoft.com/office/officeart/2005/8/layout/cycle5"/>
    <dgm:cxn modelId="{BC7A5493-DFBD-420F-9059-8F18A55D6BB1}" type="presParOf" srcId="{FCDC6F82-1D21-49B3-A918-B5DF2081EA11}" destId="{E47EAE7D-2987-45DA-BA3F-032E167A49FB}" srcOrd="13" destOrd="0" presId="urn:microsoft.com/office/officeart/2005/8/layout/cycle5"/>
    <dgm:cxn modelId="{5B6E9CDD-28C0-426A-AA63-FBBE301A8481}" type="presParOf" srcId="{FCDC6F82-1D21-49B3-A918-B5DF2081EA11}" destId="{13A72DCE-01AB-4EEC-BF99-8627A177F408}"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9DC858-DF22-44A0-8EE7-04C07BA014EF}"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831103E-485A-4180-929D-F0EDFBD0D986}">
      <dgm:prSet phldrT="[Text]"/>
      <dgm:spPr/>
      <dgm:t>
        <a:bodyPr/>
        <a:lstStyle/>
        <a:p>
          <a:r>
            <a:rPr lang="en-US" dirty="0" smtClean="0"/>
            <a:t>Cure</a:t>
          </a:r>
          <a:endParaRPr lang="en-US" dirty="0"/>
        </a:p>
      </dgm:t>
    </dgm:pt>
    <dgm:pt modelId="{4B77D1C4-E6E9-4EC0-BA8E-D9E9E5393A65}" type="parTrans" cxnId="{97CD29E8-946A-429B-BF50-27DE35CCD5A3}">
      <dgm:prSet/>
      <dgm:spPr/>
      <dgm:t>
        <a:bodyPr/>
        <a:lstStyle/>
        <a:p>
          <a:endParaRPr lang="en-US"/>
        </a:p>
      </dgm:t>
    </dgm:pt>
    <dgm:pt modelId="{4BA6EC84-002F-457E-93D6-B0359D6D97E3}" type="sibTrans" cxnId="{97CD29E8-946A-429B-BF50-27DE35CCD5A3}">
      <dgm:prSet/>
      <dgm:spPr/>
      <dgm:t>
        <a:bodyPr/>
        <a:lstStyle/>
        <a:p>
          <a:endParaRPr lang="en-US"/>
        </a:p>
      </dgm:t>
    </dgm:pt>
    <dgm:pt modelId="{0C9B4A19-B504-4EC2-9D64-3F131FA19793}">
      <dgm:prSet phldrT="[Text]"/>
      <dgm:spPr/>
      <dgm:t>
        <a:bodyPr/>
        <a:lstStyle/>
        <a:p>
          <a:r>
            <a:rPr lang="en-US" dirty="0" smtClean="0"/>
            <a:t>Prevention</a:t>
          </a:r>
          <a:endParaRPr lang="en-US" dirty="0"/>
        </a:p>
      </dgm:t>
    </dgm:pt>
    <dgm:pt modelId="{1ECD684C-6E9C-4B83-9061-128D93E8CB21}" type="parTrans" cxnId="{F945E869-F6AD-4172-B60C-54A10FDA2CD9}">
      <dgm:prSet/>
      <dgm:spPr/>
      <dgm:t>
        <a:bodyPr/>
        <a:lstStyle/>
        <a:p>
          <a:endParaRPr lang="en-US"/>
        </a:p>
      </dgm:t>
    </dgm:pt>
    <dgm:pt modelId="{203476B5-D6C5-4704-AE73-C593502C741E}" type="sibTrans" cxnId="{F945E869-F6AD-4172-B60C-54A10FDA2CD9}">
      <dgm:prSet/>
      <dgm:spPr/>
      <dgm:t>
        <a:bodyPr/>
        <a:lstStyle/>
        <a:p>
          <a:endParaRPr lang="en-US"/>
        </a:p>
      </dgm:t>
    </dgm:pt>
    <dgm:pt modelId="{0988A7BE-CC1E-4705-BFD5-026816869C2E}" type="pres">
      <dgm:prSet presAssocID="{BB9DC858-DF22-44A0-8EE7-04C07BA014EF}" presName="compositeShape" presStyleCnt="0">
        <dgm:presLayoutVars>
          <dgm:chMax val="2"/>
          <dgm:dir/>
          <dgm:resizeHandles val="exact"/>
        </dgm:presLayoutVars>
      </dgm:prSet>
      <dgm:spPr/>
      <dgm:t>
        <a:bodyPr/>
        <a:lstStyle/>
        <a:p>
          <a:endParaRPr lang="en-US"/>
        </a:p>
      </dgm:t>
    </dgm:pt>
    <dgm:pt modelId="{ECAC3687-0B51-44B1-8586-9416AF7D6D8B}" type="pres">
      <dgm:prSet presAssocID="{BB9DC858-DF22-44A0-8EE7-04C07BA014EF}" presName="divider" presStyleLbl="fgShp" presStyleIdx="0" presStyleCnt="1" custLinFactNeighborX="0" custLinFactNeighborY="-344"/>
      <dgm:spPr>
        <a:ln>
          <a:solidFill>
            <a:schemeClr val="accent1"/>
          </a:solidFill>
        </a:ln>
      </dgm:spPr>
    </dgm:pt>
    <dgm:pt modelId="{3CD607AA-B07F-412D-BA1E-0F5766465864}" type="pres">
      <dgm:prSet presAssocID="{8831103E-485A-4180-929D-F0EDFBD0D986}" presName="downArrow" presStyleLbl="node1" presStyleIdx="0" presStyleCnt="2" custScaleX="186462"/>
      <dgm:spPr>
        <a:solidFill>
          <a:schemeClr val="bg1"/>
        </a:solidFill>
      </dgm:spPr>
    </dgm:pt>
    <dgm:pt modelId="{02DD6563-19BA-4C06-85AE-5D49D8BDAB33}" type="pres">
      <dgm:prSet presAssocID="{8831103E-485A-4180-929D-F0EDFBD0D986}" presName="downArrowText" presStyleLbl="revTx" presStyleIdx="0" presStyleCnt="2" custScaleX="186462">
        <dgm:presLayoutVars>
          <dgm:bulletEnabled val="1"/>
        </dgm:presLayoutVars>
      </dgm:prSet>
      <dgm:spPr/>
      <dgm:t>
        <a:bodyPr/>
        <a:lstStyle/>
        <a:p>
          <a:endParaRPr lang="en-US"/>
        </a:p>
      </dgm:t>
    </dgm:pt>
    <dgm:pt modelId="{98DD6F3A-3D20-4657-9114-8829FC31282A}" type="pres">
      <dgm:prSet presAssocID="{0C9B4A19-B504-4EC2-9D64-3F131FA19793}" presName="upArrow" presStyleLbl="node1" presStyleIdx="1" presStyleCnt="2"/>
      <dgm:spPr>
        <a:solidFill>
          <a:schemeClr val="bg1"/>
        </a:solidFill>
      </dgm:spPr>
    </dgm:pt>
    <dgm:pt modelId="{6A6DC082-ABB4-4153-8CAE-97E6A1CD8BB4}" type="pres">
      <dgm:prSet presAssocID="{0C9B4A19-B504-4EC2-9D64-3F131FA19793}" presName="upArrowText" presStyleLbl="revTx" presStyleIdx="1" presStyleCnt="2" custScaleX="186462">
        <dgm:presLayoutVars>
          <dgm:bulletEnabled val="1"/>
        </dgm:presLayoutVars>
      </dgm:prSet>
      <dgm:spPr/>
      <dgm:t>
        <a:bodyPr/>
        <a:lstStyle/>
        <a:p>
          <a:endParaRPr lang="en-US"/>
        </a:p>
      </dgm:t>
    </dgm:pt>
  </dgm:ptLst>
  <dgm:cxnLst>
    <dgm:cxn modelId="{B612EF2D-0023-4275-B41C-B478CE5AEA6F}" type="presOf" srcId="{8831103E-485A-4180-929D-F0EDFBD0D986}" destId="{02DD6563-19BA-4C06-85AE-5D49D8BDAB33}" srcOrd="0" destOrd="0" presId="urn:microsoft.com/office/officeart/2005/8/layout/arrow3"/>
    <dgm:cxn modelId="{97CD29E8-946A-429B-BF50-27DE35CCD5A3}" srcId="{BB9DC858-DF22-44A0-8EE7-04C07BA014EF}" destId="{8831103E-485A-4180-929D-F0EDFBD0D986}" srcOrd="0" destOrd="0" parTransId="{4B77D1C4-E6E9-4EC0-BA8E-D9E9E5393A65}" sibTransId="{4BA6EC84-002F-457E-93D6-B0359D6D97E3}"/>
    <dgm:cxn modelId="{80960D78-809B-45E7-AACF-7CA5EB764DB7}" type="presOf" srcId="{0C9B4A19-B504-4EC2-9D64-3F131FA19793}" destId="{6A6DC082-ABB4-4153-8CAE-97E6A1CD8BB4}" srcOrd="0" destOrd="0" presId="urn:microsoft.com/office/officeart/2005/8/layout/arrow3"/>
    <dgm:cxn modelId="{F945E869-F6AD-4172-B60C-54A10FDA2CD9}" srcId="{BB9DC858-DF22-44A0-8EE7-04C07BA014EF}" destId="{0C9B4A19-B504-4EC2-9D64-3F131FA19793}" srcOrd="1" destOrd="0" parTransId="{1ECD684C-6E9C-4B83-9061-128D93E8CB21}" sibTransId="{203476B5-D6C5-4704-AE73-C593502C741E}"/>
    <dgm:cxn modelId="{EC989FBC-B2C7-4695-90C2-7063AEEEDA18}" type="presOf" srcId="{BB9DC858-DF22-44A0-8EE7-04C07BA014EF}" destId="{0988A7BE-CC1E-4705-BFD5-026816869C2E}" srcOrd="0" destOrd="0" presId="urn:microsoft.com/office/officeart/2005/8/layout/arrow3"/>
    <dgm:cxn modelId="{9C6677C3-A30F-4B3C-B2D2-0EACAFB30BC1}" type="presParOf" srcId="{0988A7BE-CC1E-4705-BFD5-026816869C2E}" destId="{ECAC3687-0B51-44B1-8586-9416AF7D6D8B}" srcOrd="0" destOrd="0" presId="urn:microsoft.com/office/officeart/2005/8/layout/arrow3"/>
    <dgm:cxn modelId="{9930B2CF-68D3-4B7A-A4E0-949CD219289C}" type="presParOf" srcId="{0988A7BE-CC1E-4705-BFD5-026816869C2E}" destId="{3CD607AA-B07F-412D-BA1E-0F5766465864}" srcOrd="1" destOrd="0" presId="urn:microsoft.com/office/officeart/2005/8/layout/arrow3"/>
    <dgm:cxn modelId="{978F819B-094A-43CF-BA4E-670A76ABD2AB}" type="presParOf" srcId="{0988A7BE-CC1E-4705-BFD5-026816869C2E}" destId="{02DD6563-19BA-4C06-85AE-5D49D8BDAB33}" srcOrd="2" destOrd="0" presId="urn:microsoft.com/office/officeart/2005/8/layout/arrow3"/>
    <dgm:cxn modelId="{FD1DC784-AA94-4876-9D72-5F5992F37324}" type="presParOf" srcId="{0988A7BE-CC1E-4705-BFD5-026816869C2E}" destId="{98DD6F3A-3D20-4657-9114-8829FC31282A}" srcOrd="3" destOrd="0" presId="urn:microsoft.com/office/officeart/2005/8/layout/arrow3"/>
    <dgm:cxn modelId="{693EFBCF-AD1D-4119-A92D-05310F9A9374}" type="presParOf" srcId="{0988A7BE-CC1E-4705-BFD5-026816869C2E}" destId="{6A6DC082-ABB4-4153-8CAE-97E6A1CD8BB4}"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F3BD7F-2186-49B5-A7DC-6D085645A618}"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n-US"/>
        </a:p>
      </dgm:t>
    </dgm:pt>
    <dgm:pt modelId="{7F0AFE87-A892-48D6-B1BF-0D9C4BFFFB29}">
      <dgm:prSet phldrT="[Text]"/>
      <dgm:spPr/>
      <dgm:t>
        <a:bodyPr/>
        <a:lstStyle/>
        <a:p>
          <a:r>
            <a:rPr lang="en-US" dirty="0" smtClean="0"/>
            <a:t>Document Examples of Behaviors</a:t>
          </a:r>
          <a:endParaRPr lang="en-US" dirty="0"/>
        </a:p>
      </dgm:t>
    </dgm:pt>
    <dgm:pt modelId="{AAFACCFD-B0BC-4F2A-9FE5-D565FEE687C2}" type="parTrans" cxnId="{2C4CCC54-5A21-424C-83DE-A8A6EEAD9BD0}">
      <dgm:prSet/>
      <dgm:spPr/>
      <dgm:t>
        <a:bodyPr/>
        <a:lstStyle/>
        <a:p>
          <a:endParaRPr lang="en-US"/>
        </a:p>
      </dgm:t>
    </dgm:pt>
    <dgm:pt modelId="{68AD6D91-BBF6-4C0C-B7D6-7CAD53C2B7CC}" type="sibTrans" cxnId="{2C4CCC54-5A21-424C-83DE-A8A6EEAD9BD0}">
      <dgm:prSet/>
      <dgm:spPr/>
      <dgm:t>
        <a:bodyPr/>
        <a:lstStyle/>
        <a:p>
          <a:endParaRPr lang="en-US"/>
        </a:p>
      </dgm:t>
    </dgm:pt>
    <dgm:pt modelId="{28879EA1-14CC-41B3-A9C8-E18A39795763}">
      <dgm:prSet phldrT="[Text]"/>
      <dgm:spPr/>
      <dgm:t>
        <a:bodyPr/>
        <a:lstStyle/>
        <a:p>
          <a:r>
            <a:rPr lang="en-US" dirty="0" smtClean="0"/>
            <a:t>Research Potential Solutions </a:t>
          </a:r>
          <a:endParaRPr lang="en-US" dirty="0"/>
        </a:p>
      </dgm:t>
    </dgm:pt>
    <dgm:pt modelId="{1D622F90-A5C8-4EDA-9196-E6F5CDEEED5B}" type="parTrans" cxnId="{C2A9D444-5702-4175-AD18-78348771B805}">
      <dgm:prSet/>
      <dgm:spPr/>
      <dgm:t>
        <a:bodyPr/>
        <a:lstStyle/>
        <a:p>
          <a:endParaRPr lang="en-US"/>
        </a:p>
      </dgm:t>
    </dgm:pt>
    <dgm:pt modelId="{BC4673D5-06C6-4710-87BB-EF78DB308D79}" type="sibTrans" cxnId="{C2A9D444-5702-4175-AD18-78348771B805}">
      <dgm:prSet/>
      <dgm:spPr/>
      <dgm:t>
        <a:bodyPr/>
        <a:lstStyle/>
        <a:p>
          <a:endParaRPr lang="en-US"/>
        </a:p>
      </dgm:t>
    </dgm:pt>
    <dgm:pt modelId="{6CA149BB-71E2-404F-B992-6A985EAF4CAC}">
      <dgm:prSet phldrT="[Text]"/>
      <dgm:spPr/>
      <dgm:t>
        <a:bodyPr/>
        <a:lstStyle/>
        <a:p>
          <a:r>
            <a:rPr lang="en-US" dirty="0" smtClean="0"/>
            <a:t>Set the Meeting with the Employee</a:t>
          </a:r>
          <a:endParaRPr lang="en-US" dirty="0"/>
        </a:p>
      </dgm:t>
    </dgm:pt>
    <dgm:pt modelId="{CA25834B-84DB-470C-81E9-909CB5C1E014}" type="parTrans" cxnId="{B11C4F14-5038-4A7E-8CF8-59D9D53D5236}">
      <dgm:prSet/>
      <dgm:spPr/>
      <dgm:t>
        <a:bodyPr/>
        <a:lstStyle/>
        <a:p>
          <a:endParaRPr lang="en-US"/>
        </a:p>
      </dgm:t>
    </dgm:pt>
    <dgm:pt modelId="{899A91C0-1ECA-444E-8162-DC933B73BD0D}" type="sibTrans" cxnId="{B11C4F14-5038-4A7E-8CF8-59D9D53D5236}">
      <dgm:prSet/>
      <dgm:spPr/>
      <dgm:t>
        <a:bodyPr/>
        <a:lstStyle/>
        <a:p>
          <a:endParaRPr lang="en-US"/>
        </a:p>
      </dgm:t>
    </dgm:pt>
    <dgm:pt modelId="{5B2A4A85-845E-444A-8D7E-08A743C238BA}">
      <dgm:prSet phldrT="[Text]"/>
      <dgm:spPr/>
      <dgm:t>
        <a:bodyPr/>
        <a:lstStyle/>
        <a:p>
          <a:r>
            <a:rPr lang="en-US" dirty="0" smtClean="0"/>
            <a:t>Print out any documentation you want to provide to the employee</a:t>
          </a:r>
        </a:p>
      </dgm:t>
    </dgm:pt>
    <dgm:pt modelId="{7144D203-3ABE-4C37-8BBC-43FA0DAF6AB7}" type="parTrans" cxnId="{EFC85D57-8B1A-450F-AF22-FEC072F6D0A5}">
      <dgm:prSet/>
      <dgm:spPr/>
      <dgm:t>
        <a:bodyPr/>
        <a:lstStyle/>
        <a:p>
          <a:endParaRPr lang="en-US"/>
        </a:p>
      </dgm:t>
    </dgm:pt>
    <dgm:pt modelId="{B930F0F4-58A3-4C66-A51C-90D63D3E9893}" type="sibTrans" cxnId="{EFC85D57-8B1A-450F-AF22-FEC072F6D0A5}">
      <dgm:prSet/>
      <dgm:spPr/>
      <dgm:t>
        <a:bodyPr/>
        <a:lstStyle/>
        <a:p>
          <a:endParaRPr lang="en-US"/>
        </a:p>
      </dgm:t>
    </dgm:pt>
    <dgm:pt modelId="{4CD6503D-6E0F-4603-85BB-43922D903DA9}">
      <dgm:prSet phldrT="[Text]"/>
      <dgm:spPr/>
      <dgm:t>
        <a:bodyPr/>
        <a:lstStyle/>
        <a:p>
          <a:r>
            <a:rPr lang="en-US" dirty="0" smtClean="0"/>
            <a:t>Practice any difficult conversations</a:t>
          </a:r>
        </a:p>
      </dgm:t>
    </dgm:pt>
    <dgm:pt modelId="{EB6359A6-C17A-4C95-A1FF-1F0C774AE6BD}" type="parTrans" cxnId="{B8BC10E8-7569-46C9-B62E-38B0FDC9188F}">
      <dgm:prSet/>
      <dgm:spPr/>
      <dgm:t>
        <a:bodyPr/>
        <a:lstStyle/>
        <a:p>
          <a:endParaRPr lang="en-US"/>
        </a:p>
      </dgm:t>
    </dgm:pt>
    <dgm:pt modelId="{47EEAEDB-0823-4B84-BD2C-084C52B04153}" type="sibTrans" cxnId="{B8BC10E8-7569-46C9-B62E-38B0FDC9188F}">
      <dgm:prSet/>
      <dgm:spPr/>
      <dgm:t>
        <a:bodyPr/>
        <a:lstStyle/>
        <a:p>
          <a:endParaRPr lang="en-US"/>
        </a:p>
      </dgm:t>
    </dgm:pt>
    <dgm:pt modelId="{63353EA9-2E5C-4EB6-8B2B-40DD4C3C3DA1}" type="pres">
      <dgm:prSet presAssocID="{C9F3BD7F-2186-49B5-A7DC-6D085645A618}" presName="outerComposite" presStyleCnt="0">
        <dgm:presLayoutVars>
          <dgm:chMax val="5"/>
          <dgm:dir/>
          <dgm:resizeHandles val="exact"/>
        </dgm:presLayoutVars>
      </dgm:prSet>
      <dgm:spPr/>
      <dgm:t>
        <a:bodyPr/>
        <a:lstStyle/>
        <a:p>
          <a:endParaRPr lang="en-US"/>
        </a:p>
      </dgm:t>
    </dgm:pt>
    <dgm:pt modelId="{1126E8B5-D12F-4E28-92CF-4A566F62C747}" type="pres">
      <dgm:prSet presAssocID="{C9F3BD7F-2186-49B5-A7DC-6D085645A618}" presName="dummyMaxCanvas" presStyleCnt="0">
        <dgm:presLayoutVars/>
      </dgm:prSet>
      <dgm:spPr/>
    </dgm:pt>
    <dgm:pt modelId="{2C8F3BFE-6E99-4E2B-878A-9E76EB329A48}" type="pres">
      <dgm:prSet presAssocID="{C9F3BD7F-2186-49B5-A7DC-6D085645A618}" presName="FiveNodes_1" presStyleLbl="node1" presStyleIdx="0" presStyleCnt="5">
        <dgm:presLayoutVars>
          <dgm:bulletEnabled val="1"/>
        </dgm:presLayoutVars>
      </dgm:prSet>
      <dgm:spPr/>
      <dgm:t>
        <a:bodyPr/>
        <a:lstStyle/>
        <a:p>
          <a:endParaRPr lang="en-US"/>
        </a:p>
      </dgm:t>
    </dgm:pt>
    <dgm:pt modelId="{05D32A7C-701F-479E-8F67-FCDB4422AFD7}" type="pres">
      <dgm:prSet presAssocID="{C9F3BD7F-2186-49B5-A7DC-6D085645A618}" presName="FiveNodes_2" presStyleLbl="node1" presStyleIdx="1" presStyleCnt="5">
        <dgm:presLayoutVars>
          <dgm:bulletEnabled val="1"/>
        </dgm:presLayoutVars>
      </dgm:prSet>
      <dgm:spPr/>
      <dgm:t>
        <a:bodyPr/>
        <a:lstStyle/>
        <a:p>
          <a:endParaRPr lang="en-US"/>
        </a:p>
      </dgm:t>
    </dgm:pt>
    <dgm:pt modelId="{BDE949AE-C2F5-4C6A-9FC1-11D0C03A9AAA}" type="pres">
      <dgm:prSet presAssocID="{C9F3BD7F-2186-49B5-A7DC-6D085645A618}" presName="FiveNodes_3" presStyleLbl="node1" presStyleIdx="2" presStyleCnt="5">
        <dgm:presLayoutVars>
          <dgm:bulletEnabled val="1"/>
        </dgm:presLayoutVars>
      </dgm:prSet>
      <dgm:spPr/>
      <dgm:t>
        <a:bodyPr/>
        <a:lstStyle/>
        <a:p>
          <a:endParaRPr lang="en-US"/>
        </a:p>
      </dgm:t>
    </dgm:pt>
    <dgm:pt modelId="{D35FE397-94C8-445F-ADA5-5CA079A916FC}" type="pres">
      <dgm:prSet presAssocID="{C9F3BD7F-2186-49B5-A7DC-6D085645A618}" presName="FiveNodes_4" presStyleLbl="node1" presStyleIdx="3" presStyleCnt="5">
        <dgm:presLayoutVars>
          <dgm:bulletEnabled val="1"/>
        </dgm:presLayoutVars>
      </dgm:prSet>
      <dgm:spPr/>
      <dgm:t>
        <a:bodyPr/>
        <a:lstStyle/>
        <a:p>
          <a:endParaRPr lang="en-US"/>
        </a:p>
      </dgm:t>
    </dgm:pt>
    <dgm:pt modelId="{1B5AF53B-31B8-457B-8CBE-CA9684144A59}" type="pres">
      <dgm:prSet presAssocID="{C9F3BD7F-2186-49B5-A7DC-6D085645A618}" presName="FiveNodes_5" presStyleLbl="node1" presStyleIdx="4" presStyleCnt="5">
        <dgm:presLayoutVars>
          <dgm:bulletEnabled val="1"/>
        </dgm:presLayoutVars>
      </dgm:prSet>
      <dgm:spPr/>
      <dgm:t>
        <a:bodyPr/>
        <a:lstStyle/>
        <a:p>
          <a:endParaRPr lang="en-US"/>
        </a:p>
      </dgm:t>
    </dgm:pt>
    <dgm:pt modelId="{BD9A30C0-B234-49CC-AEC7-F0E321D78AA5}" type="pres">
      <dgm:prSet presAssocID="{C9F3BD7F-2186-49B5-A7DC-6D085645A618}" presName="FiveConn_1-2" presStyleLbl="fgAccFollowNode1" presStyleIdx="0" presStyleCnt="4">
        <dgm:presLayoutVars>
          <dgm:bulletEnabled val="1"/>
        </dgm:presLayoutVars>
      </dgm:prSet>
      <dgm:spPr/>
      <dgm:t>
        <a:bodyPr/>
        <a:lstStyle/>
        <a:p>
          <a:endParaRPr lang="en-US"/>
        </a:p>
      </dgm:t>
    </dgm:pt>
    <dgm:pt modelId="{34A1277C-A48C-48AE-9F9C-EC95B09B6DF9}" type="pres">
      <dgm:prSet presAssocID="{C9F3BD7F-2186-49B5-A7DC-6D085645A618}" presName="FiveConn_2-3" presStyleLbl="fgAccFollowNode1" presStyleIdx="1" presStyleCnt="4">
        <dgm:presLayoutVars>
          <dgm:bulletEnabled val="1"/>
        </dgm:presLayoutVars>
      </dgm:prSet>
      <dgm:spPr/>
      <dgm:t>
        <a:bodyPr/>
        <a:lstStyle/>
        <a:p>
          <a:endParaRPr lang="en-US"/>
        </a:p>
      </dgm:t>
    </dgm:pt>
    <dgm:pt modelId="{B001412A-2D39-41CF-A523-6762B6850500}" type="pres">
      <dgm:prSet presAssocID="{C9F3BD7F-2186-49B5-A7DC-6D085645A618}" presName="FiveConn_3-4" presStyleLbl="fgAccFollowNode1" presStyleIdx="2" presStyleCnt="4">
        <dgm:presLayoutVars>
          <dgm:bulletEnabled val="1"/>
        </dgm:presLayoutVars>
      </dgm:prSet>
      <dgm:spPr/>
      <dgm:t>
        <a:bodyPr/>
        <a:lstStyle/>
        <a:p>
          <a:endParaRPr lang="en-US"/>
        </a:p>
      </dgm:t>
    </dgm:pt>
    <dgm:pt modelId="{7C449CE2-1B7D-4E1C-B621-4EFA31B5FC46}" type="pres">
      <dgm:prSet presAssocID="{C9F3BD7F-2186-49B5-A7DC-6D085645A618}" presName="FiveConn_4-5" presStyleLbl="fgAccFollowNode1" presStyleIdx="3" presStyleCnt="4">
        <dgm:presLayoutVars>
          <dgm:bulletEnabled val="1"/>
        </dgm:presLayoutVars>
      </dgm:prSet>
      <dgm:spPr/>
      <dgm:t>
        <a:bodyPr/>
        <a:lstStyle/>
        <a:p>
          <a:endParaRPr lang="en-US"/>
        </a:p>
      </dgm:t>
    </dgm:pt>
    <dgm:pt modelId="{6BF26F15-0F41-450D-B880-818A721ADB4C}" type="pres">
      <dgm:prSet presAssocID="{C9F3BD7F-2186-49B5-A7DC-6D085645A618}" presName="FiveNodes_1_text" presStyleLbl="node1" presStyleIdx="4" presStyleCnt="5">
        <dgm:presLayoutVars>
          <dgm:bulletEnabled val="1"/>
        </dgm:presLayoutVars>
      </dgm:prSet>
      <dgm:spPr/>
      <dgm:t>
        <a:bodyPr/>
        <a:lstStyle/>
        <a:p>
          <a:endParaRPr lang="en-US"/>
        </a:p>
      </dgm:t>
    </dgm:pt>
    <dgm:pt modelId="{A9A7361D-8F72-43F8-BFFD-238F449E9A80}" type="pres">
      <dgm:prSet presAssocID="{C9F3BD7F-2186-49B5-A7DC-6D085645A618}" presName="FiveNodes_2_text" presStyleLbl="node1" presStyleIdx="4" presStyleCnt="5">
        <dgm:presLayoutVars>
          <dgm:bulletEnabled val="1"/>
        </dgm:presLayoutVars>
      </dgm:prSet>
      <dgm:spPr/>
      <dgm:t>
        <a:bodyPr/>
        <a:lstStyle/>
        <a:p>
          <a:endParaRPr lang="en-US"/>
        </a:p>
      </dgm:t>
    </dgm:pt>
    <dgm:pt modelId="{8C93FD64-DCCE-4E5F-8014-053439ECBBFE}" type="pres">
      <dgm:prSet presAssocID="{C9F3BD7F-2186-49B5-A7DC-6D085645A618}" presName="FiveNodes_3_text" presStyleLbl="node1" presStyleIdx="4" presStyleCnt="5">
        <dgm:presLayoutVars>
          <dgm:bulletEnabled val="1"/>
        </dgm:presLayoutVars>
      </dgm:prSet>
      <dgm:spPr/>
      <dgm:t>
        <a:bodyPr/>
        <a:lstStyle/>
        <a:p>
          <a:endParaRPr lang="en-US"/>
        </a:p>
      </dgm:t>
    </dgm:pt>
    <dgm:pt modelId="{C27C955F-A131-4759-BED1-BAEAD039827B}" type="pres">
      <dgm:prSet presAssocID="{C9F3BD7F-2186-49B5-A7DC-6D085645A618}" presName="FiveNodes_4_text" presStyleLbl="node1" presStyleIdx="4" presStyleCnt="5">
        <dgm:presLayoutVars>
          <dgm:bulletEnabled val="1"/>
        </dgm:presLayoutVars>
      </dgm:prSet>
      <dgm:spPr/>
      <dgm:t>
        <a:bodyPr/>
        <a:lstStyle/>
        <a:p>
          <a:endParaRPr lang="en-US"/>
        </a:p>
      </dgm:t>
    </dgm:pt>
    <dgm:pt modelId="{DDA7EBFC-5FBF-454B-829A-55B8E23FD4A8}" type="pres">
      <dgm:prSet presAssocID="{C9F3BD7F-2186-49B5-A7DC-6D085645A618}" presName="FiveNodes_5_text" presStyleLbl="node1" presStyleIdx="4" presStyleCnt="5">
        <dgm:presLayoutVars>
          <dgm:bulletEnabled val="1"/>
        </dgm:presLayoutVars>
      </dgm:prSet>
      <dgm:spPr/>
      <dgm:t>
        <a:bodyPr/>
        <a:lstStyle/>
        <a:p>
          <a:endParaRPr lang="en-US"/>
        </a:p>
      </dgm:t>
    </dgm:pt>
  </dgm:ptLst>
  <dgm:cxnLst>
    <dgm:cxn modelId="{A0F8D3C2-C5A7-4E38-A74C-50D84B4CBAE0}" type="presOf" srcId="{C9F3BD7F-2186-49B5-A7DC-6D085645A618}" destId="{63353EA9-2E5C-4EB6-8B2B-40DD4C3C3DA1}" srcOrd="0" destOrd="0" presId="urn:microsoft.com/office/officeart/2005/8/layout/vProcess5"/>
    <dgm:cxn modelId="{EAB4CE10-00D8-4D0D-A55A-607604B3C262}" type="presOf" srcId="{5B2A4A85-845E-444A-8D7E-08A743C238BA}" destId="{D35FE397-94C8-445F-ADA5-5CA079A916FC}" srcOrd="0" destOrd="0" presId="urn:microsoft.com/office/officeart/2005/8/layout/vProcess5"/>
    <dgm:cxn modelId="{0C504D67-E0AA-4234-B72E-78EC0CDE9FFA}" type="presOf" srcId="{68AD6D91-BBF6-4C0C-B7D6-7CAD53C2B7CC}" destId="{BD9A30C0-B234-49CC-AEC7-F0E321D78AA5}" srcOrd="0" destOrd="0" presId="urn:microsoft.com/office/officeart/2005/8/layout/vProcess5"/>
    <dgm:cxn modelId="{E5EC59FB-3FFF-4663-BE73-64B5DEE4E508}" type="presOf" srcId="{BC4673D5-06C6-4710-87BB-EF78DB308D79}" destId="{34A1277C-A48C-48AE-9F9C-EC95B09B6DF9}" srcOrd="0" destOrd="0" presId="urn:microsoft.com/office/officeart/2005/8/layout/vProcess5"/>
    <dgm:cxn modelId="{DE0964E2-3442-4383-8FE3-FA43DCD2649A}" type="presOf" srcId="{28879EA1-14CC-41B3-A9C8-E18A39795763}" destId="{05D32A7C-701F-479E-8F67-FCDB4422AFD7}" srcOrd="0" destOrd="0" presId="urn:microsoft.com/office/officeart/2005/8/layout/vProcess5"/>
    <dgm:cxn modelId="{9EA51D99-40D2-43B0-ACCC-1BD25A0D7500}" type="presOf" srcId="{4CD6503D-6E0F-4603-85BB-43922D903DA9}" destId="{DDA7EBFC-5FBF-454B-829A-55B8E23FD4A8}" srcOrd="1" destOrd="0" presId="urn:microsoft.com/office/officeart/2005/8/layout/vProcess5"/>
    <dgm:cxn modelId="{5615E0C7-AB57-42EC-B1AD-A2AC4951C3DB}" type="presOf" srcId="{B930F0F4-58A3-4C66-A51C-90D63D3E9893}" destId="{7C449CE2-1B7D-4E1C-B621-4EFA31B5FC46}" srcOrd="0" destOrd="0" presId="urn:microsoft.com/office/officeart/2005/8/layout/vProcess5"/>
    <dgm:cxn modelId="{7B4FDA24-A188-4DE3-ADBE-4203859602BE}" type="presOf" srcId="{4CD6503D-6E0F-4603-85BB-43922D903DA9}" destId="{1B5AF53B-31B8-457B-8CBE-CA9684144A59}" srcOrd="0" destOrd="0" presId="urn:microsoft.com/office/officeart/2005/8/layout/vProcess5"/>
    <dgm:cxn modelId="{D2DB52A0-EEB8-48A2-8EA5-53ADA6AB05CF}" type="presOf" srcId="{5B2A4A85-845E-444A-8D7E-08A743C238BA}" destId="{C27C955F-A131-4759-BED1-BAEAD039827B}" srcOrd="1" destOrd="0" presId="urn:microsoft.com/office/officeart/2005/8/layout/vProcess5"/>
    <dgm:cxn modelId="{55037386-71FA-4BD2-96C6-D5786540E5D9}" type="presOf" srcId="{899A91C0-1ECA-444E-8162-DC933B73BD0D}" destId="{B001412A-2D39-41CF-A523-6762B6850500}" srcOrd="0" destOrd="0" presId="urn:microsoft.com/office/officeart/2005/8/layout/vProcess5"/>
    <dgm:cxn modelId="{864036A4-E88C-4351-B44F-F5995125C06D}" type="presOf" srcId="{6CA149BB-71E2-404F-B992-6A985EAF4CAC}" destId="{BDE949AE-C2F5-4C6A-9FC1-11D0C03A9AAA}" srcOrd="0" destOrd="0" presId="urn:microsoft.com/office/officeart/2005/8/layout/vProcess5"/>
    <dgm:cxn modelId="{C2A9D444-5702-4175-AD18-78348771B805}" srcId="{C9F3BD7F-2186-49B5-A7DC-6D085645A618}" destId="{28879EA1-14CC-41B3-A9C8-E18A39795763}" srcOrd="1" destOrd="0" parTransId="{1D622F90-A5C8-4EDA-9196-E6F5CDEEED5B}" sibTransId="{BC4673D5-06C6-4710-87BB-EF78DB308D79}"/>
    <dgm:cxn modelId="{2C4CCC54-5A21-424C-83DE-A8A6EEAD9BD0}" srcId="{C9F3BD7F-2186-49B5-A7DC-6D085645A618}" destId="{7F0AFE87-A892-48D6-B1BF-0D9C4BFFFB29}" srcOrd="0" destOrd="0" parTransId="{AAFACCFD-B0BC-4F2A-9FE5-D565FEE687C2}" sibTransId="{68AD6D91-BBF6-4C0C-B7D6-7CAD53C2B7CC}"/>
    <dgm:cxn modelId="{452D5C38-3928-4A85-8049-EE93824A6949}" type="presOf" srcId="{7F0AFE87-A892-48D6-B1BF-0D9C4BFFFB29}" destId="{6BF26F15-0F41-450D-B880-818A721ADB4C}" srcOrd="1" destOrd="0" presId="urn:microsoft.com/office/officeart/2005/8/layout/vProcess5"/>
    <dgm:cxn modelId="{B11C4F14-5038-4A7E-8CF8-59D9D53D5236}" srcId="{C9F3BD7F-2186-49B5-A7DC-6D085645A618}" destId="{6CA149BB-71E2-404F-B992-6A985EAF4CAC}" srcOrd="2" destOrd="0" parTransId="{CA25834B-84DB-470C-81E9-909CB5C1E014}" sibTransId="{899A91C0-1ECA-444E-8162-DC933B73BD0D}"/>
    <dgm:cxn modelId="{9D7E7AFD-D6D1-46AC-9C04-23AF2F34311F}" type="presOf" srcId="{6CA149BB-71E2-404F-B992-6A985EAF4CAC}" destId="{8C93FD64-DCCE-4E5F-8014-053439ECBBFE}" srcOrd="1" destOrd="0" presId="urn:microsoft.com/office/officeart/2005/8/layout/vProcess5"/>
    <dgm:cxn modelId="{23D1B3B4-B0C9-4AEF-B0EE-875F3429AD1C}" type="presOf" srcId="{28879EA1-14CC-41B3-A9C8-E18A39795763}" destId="{A9A7361D-8F72-43F8-BFFD-238F449E9A80}" srcOrd="1" destOrd="0" presId="urn:microsoft.com/office/officeart/2005/8/layout/vProcess5"/>
    <dgm:cxn modelId="{EFC85D57-8B1A-450F-AF22-FEC072F6D0A5}" srcId="{C9F3BD7F-2186-49B5-A7DC-6D085645A618}" destId="{5B2A4A85-845E-444A-8D7E-08A743C238BA}" srcOrd="3" destOrd="0" parTransId="{7144D203-3ABE-4C37-8BBC-43FA0DAF6AB7}" sibTransId="{B930F0F4-58A3-4C66-A51C-90D63D3E9893}"/>
    <dgm:cxn modelId="{B8BC10E8-7569-46C9-B62E-38B0FDC9188F}" srcId="{C9F3BD7F-2186-49B5-A7DC-6D085645A618}" destId="{4CD6503D-6E0F-4603-85BB-43922D903DA9}" srcOrd="4" destOrd="0" parTransId="{EB6359A6-C17A-4C95-A1FF-1F0C774AE6BD}" sibTransId="{47EEAEDB-0823-4B84-BD2C-084C52B04153}"/>
    <dgm:cxn modelId="{7F3D1800-4722-49E0-ACFA-70FC6082E995}" type="presOf" srcId="{7F0AFE87-A892-48D6-B1BF-0D9C4BFFFB29}" destId="{2C8F3BFE-6E99-4E2B-878A-9E76EB329A48}" srcOrd="0" destOrd="0" presId="urn:microsoft.com/office/officeart/2005/8/layout/vProcess5"/>
    <dgm:cxn modelId="{97237323-8E4B-4857-8EE5-C32B41DFE750}" type="presParOf" srcId="{63353EA9-2E5C-4EB6-8B2B-40DD4C3C3DA1}" destId="{1126E8B5-D12F-4E28-92CF-4A566F62C747}" srcOrd="0" destOrd="0" presId="urn:microsoft.com/office/officeart/2005/8/layout/vProcess5"/>
    <dgm:cxn modelId="{728B0593-F74F-407A-BC45-D0E84542B235}" type="presParOf" srcId="{63353EA9-2E5C-4EB6-8B2B-40DD4C3C3DA1}" destId="{2C8F3BFE-6E99-4E2B-878A-9E76EB329A48}" srcOrd="1" destOrd="0" presId="urn:microsoft.com/office/officeart/2005/8/layout/vProcess5"/>
    <dgm:cxn modelId="{6FDB98A2-A80F-46BC-822A-499061CC373B}" type="presParOf" srcId="{63353EA9-2E5C-4EB6-8B2B-40DD4C3C3DA1}" destId="{05D32A7C-701F-479E-8F67-FCDB4422AFD7}" srcOrd="2" destOrd="0" presId="urn:microsoft.com/office/officeart/2005/8/layout/vProcess5"/>
    <dgm:cxn modelId="{08122C35-371F-4B3B-B3FF-3DC6582B0E7D}" type="presParOf" srcId="{63353EA9-2E5C-4EB6-8B2B-40DD4C3C3DA1}" destId="{BDE949AE-C2F5-4C6A-9FC1-11D0C03A9AAA}" srcOrd="3" destOrd="0" presId="urn:microsoft.com/office/officeart/2005/8/layout/vProcess5"/>
    <dgm:cxn modelId="{5D3B02CE-589E-4883-90EC-ED16F85E05F2}" type="presParOf" srcId="{63353EA9-2E5C-4EB6-8B2B-40DD4C3C3DA1}" destId="{D35FE397-94C8-445F-ADA5-5CA079A916FC}" srcOrd="4" destOrd="0" presId="urn:microsoft.com/office/officeart/2005/8/layout/vProcess5"/>
    <dgm:cxn modelId="{F5F661FD-0722-439F-BBCA-E0DEC75CB80C}" type="presParOf" srcId="{63353EA9-2E5C-4EB6-8B2B-40DD4C3C3DA1}" destId="{1B5AF53B-31B8-457B-8CBE-CA9684144A59}" srcOrd="5" destOrd="0" presId="urn:microsoft.com/office/officeart/2005/8/layout/vProcess5"/>
    <dgm:cxn modelId="{3D6546D3-88B4-4CA8-B6B6-85E20639D025}" type="presParOf" srcId="{63353EA9-2E5C-4EB6-8B2B-40DD4C3C3DA1}" destId="{BD9A30C0-B234-49CC-AEC7-F0E321D78AA5}" srcOrd="6" destOrd="0" presId="urn:microsoft.com/office/officeart/2005/8/layout/vProcess5"/>
    <dgm:cxn modelId="{FA68E2E1-78ED-4103-BE15-DA989311EEB7}" type="presParOf" srcId="{63353EA9-2E5C-4EB6-8B2B-40DD4C3C3DA1}" destId="{34A1277C-A48C-48AE-9F9C-EC95B09B6DF9}" srcOrd="7" destOrd="0" presId="urn:microsoft.com/office/officeart/2005/8/layout/vProcess5"/>
    <dgm:cxn modelId="{F14EB343-0C94-400B-823A-6AA6F4DE263D}" type="presParOf" srcId="{63353EA9-2E5C-4EB6-8B2B-40DD4C3C3DA1}" destId="{B001412A-2D39-41CF-A523-6762B6850500}" srcOrd="8" destOrd="0" presId="urn:microsoft.com/office/officeart/2005/8/layout/vProcess5"/>
    <dgm:cxn modelId="{2B1290AB-2A09-4603-9D67-618D33FF07A8}" type="presParOf" srcId="{63353EA9-2E5C-4EB6-8B2B-40DD4C3C3DA1}" destId="{7C449CE2-1B7D-4E1C-B621-4EFA31B5FC46}" srcOrd="9" destOrd="0" presId="urn:microsoft.com/office/officeart/2005/8/layout/vProcess5"/>
    <dgm:cxn modelId="{ED7F3F33-DF8D-4143-B33F-2AED876989A2}" type="presParOf" srcId="{63353EA9-2E5C-4EB6-8B2B-40DD4C3C3DA1}" destId="{6BF26F15-0F41-450D-B880-818A721ADB4C}" srcOrd="10" destOrd="0" presId="urn:microsoft.com/office/officeart/2005/8/layout/vProcess5"/>
    <dgm:cxn modelId="{86452780-6623-4B0A-994E-B6CA744CAE1E}" type="presParOf" srcId="{63353EA9-2E5C-4EB6-8B2B-40DD4C3C3DA1}" destId="{A9A7361D-8F72-43F8-BFFD-238F449E9A80}" srcOrd="11" destOrd="0" presId="urn:microsoft.com/office/officeart/2005/8/layout/vProcess5"/>
    <dgm:cxn modelId="{8C9828A9-74E0-40AD-9C28-C8A825B51198}" type="presParOf" srcId="{63353EA9-2E5C-4EB6-8B2B-40DD4C3C3DA1}" destId="{8C93FD64-DCCE-4E5F-8014-053439ECBBFE}" srcOrd="12" destOrd="0" presId="urn:microsoft.com/office/officeart/2005/8/layout/vProcess5"/>
    <dgm:cxn modelId="{FD7CC24A-4EA4-4497-9109-066F481A2F8D}" type="presParOf" srcId="{63353EA9-2E5C-4EB6-8B2B-40DD4C3C3DA1}" destId="{C27C955F-A131-4759-BED1-BAEAD039827B}" srcOrd="13" destOrd="0" presId="urn:microsoft.com/office/officeart/2005/8/layout/vProcess5"/>
    <dgm:cxn modelId="{AB6B8CE4-1357-4BC3-A051-CEE170C2E0EC}" type="presParOf" srcId="{63353EA9-2E5C-4EB6-8B2B-40DD4C3C3DA1}" destId="{DDA7EBFC-5FBF-454B-829A-55B8E23FD4A8}"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0B2B8-5D20-4C31-B45B-92FF0A0754F3}">
      <dsp:nvSpPr>
        <dsp:cNvPr id="0" name=""/>
        <dsp:cNvSpPr/>
      </dsp:nvSpPr>
      <dsp:spPr>
        <a:xfrm>
          <a:off x="3578206" y="2202"/>
          <a:ext cx="1622462" cy="105460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Prevention</a:t>
          </a:r>
          <a:endParaRPr lang="en-US" sz="1900" kern="1200" dirty="0"/>
        </a:p>
      </dsp:txBody>
      <dsp:txXfrm>
        <a:off x="3629687" y="53683"/>
        <a:ext cx="1519500" cy="951638"/>
      </dsp:txXfrm>
    </dsp:sp>
    <dsp:sp modelId="{981EDC54-3667-4D71-9D1B-6329F05A3E8A}">
      <dsp:nvSpPr>
        <dsp:cNvPr id="0" name=""/>
        <dsp:cNvSpPr/>
      </dsp:nvSpPr>
      <dsp:spPr>
        <a:xfrm>
          <a:off x="2284075" y="529502"/>
          <a:ext cx="4210724" cy="4210724"/>
        </a:xfrm>
        <a:custGeom>
          <a:avLst/>
          <a:gdLst/>
          <a:ahLst/>
          <a:cxnLst/>
          <a:rect l="0" t="0" r="0" b="0"/>
          <a:pathLst>
            <a:path>
              <a:moveTo>
                <a:pt x="3133553" y="268143"/>
              </a:moveTo>
              <a:arcTo wR="2105362" hR="2105362" stAng="17954002" swAng="12106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53E9D8-FF38-4E86-B8E5-8BB973CFF3A9}">
      <dsp:nvSpPr>
        <dsp:cNvPr id="0" name=""/>
        <dsp:cNvSpPr/>
      </dsp:nvSpPr>
      <dsp:spPr>
        <a:xfrm>
          <a:off x="5580524" y="1456971"/>
          <a:ext cx="1622462" cy="105460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 Identification</a:t>
          </a:r>
          <a:endParaRPr lang="en-US" sz="1900" kern="1200" dirty="0"/>
        </a:p>
      </dsp:txBody>
      <dsp:txXfrm>
        <a:off x="5632005" y="1508452"/>
        <a:ext cx="1519500" cy="951638"/>
      </dsp:txXfrm>
    </dsp:sp>
    <dsp:sp modelId="{E0761624-E2B4-471B-A2D8-123649EEF67B}">
      <dsp:nvSpPr>
        <dsp:cNvPr id="0" name=""/>
        <dsp:cNvSpPr/>
      </dsp:nvSpPr>
      <dsp:spPr>
        <a:xfrm>
          <a:off x="2284075" y="529502"/>
          <a:ext cx="4210724" cy="4210724"/>
        </a:xfrm>
        <a:custGeom>
          <a:avLst/>
          <a:gdLst/>
          <a:ahLst/>
          <a:cxnLst/>
          <a:rect l="0" t="0" r="0" b="0"/>
          <a:pathLst>
            <a:path>
              <a:moveTo>
                <a:pt x="4205661" y="2251282"/>
              </a:moveTo>
              <a:arcTo wR="2105362" hR="2105362" stAng="21838459" swAng="13590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AEE8D0E-DB9F-43E6-9436-0551D6CF446D}">
      <dsp:nvSpPr>
        <dsp:cNvPr id="0" name=""/>
        <dsp:cNvSpPr/>
      </dsp:nvSpPr>
      <dsp:spPr>
        <a:xfrm>
          <a:off x="4815706" y="3810838"/>
          <a:ext cx="1622462" cy="105460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Preparation</a:t>
          </a:r>
          <a:endParaRPr lang="en-US" sz="1900" kern="1200" dirty="0"/>
        </a:p>
      </dsp:txBody>
      <dsp:txXfrm>
        <a:off x="4867187" y="3862319"/>
        <a:ext cx="1519500" cy="951638"/>
      </dsp:txXfrm>
    </dsp:sp>
    <dsp:sp modelId="{CFCE215B-05C8-401C-95E9-80679D1DDC79}">
      <dsp:nvSpPr>
        <dsp:cNvPr id="0" name=""/>
        <dsp:cNvSpPr/>
      </dsp:nvSpPr>
      <dsp:spPr>
        <a:xfrm>
          <a:off x="2284075" y="529502"/>
          <a:ext cx="4210724" cy="4210724"/>
        </a:xfrm>
        <a:custGeom>
          <a:avLst/>
          <a:gdLst/>
          <a:ahLst/>
          <a:cxnLst/>
          <a:rect l="0" t="0" r="0" b="0"/>
          <a:pathLst>
            <a:path>
              <a:moveTo>
                <a:pt x="2363440" y="4194846"/>
              </a:moveTo>
              <a:arcTo wR="2105362" hR="2105362" stAng="4977534" swAng="8449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6A4E4E7-60EB-4656-B57B-48B26D941859}">
      <dsp:nvSpPr>
        <dsp:cNvPr id="0" name=""/>
        <dsp:cNvSpPr/>
      </dsp:nvSpPr>
      <dsp:spPr>
        <a:xfrm>
          <a:off x="2340705" y="3810838"/>
          <a:ext cx="1622462" cy="10546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Conducting the Session</a:t>
          </a:r>
          <a:endParaRPr lang="en-US" sz="1900" kern="1200" dirty="0"/>
        </a:p>
      </dsp:txBody>
      <dsp:txXfrm>
        <a:off x="2392186" y="3862319"/>
        <a:ext cx="1519500" cy="951638"/>
      </dsp:txXfrm>
    </dsp:sp>
    <dsp:sp modelId="{784C3FE1-5AB8-4F3D-8CF7-2DD5E5B1F121}">
      <dsp:nvSpPr>
        <dsp:cNvPr id="0" name=""/>
        <dsp:cNvSpPr/>
      </dsp:nvSpPr>
      <dsp:spPr>
        <a:xfrm>
          <a:off x="2284075" y="529502"/>
          <a:ext cx="4210724" cy="4210724"/>
        </a:xfrm>
        <a:custGeom>
          <a:avLst/>
          <a:gdLst/>
          <a:ahLst/>
          <a:cxnLst/>
          <a:rect l="0" t="0" r="0" b="0"/>
          <a:pathLst>
            <a:path>
              <a:moveTo>
                <a:pt x="223252" y="3048872"/>
              </a:moveTo>
              <a:arcTo wR="2105362" hR="2105362" stAng="9202511" swAng="135903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AB91984-C4D2-4DDF-B16F-EC6D6AED51F4}">
      <dsp:nvSpPr>
        <dsp:cNvPr id="0" name=""/>
        <dsp:cNvSpPr/>
      </dsp:nvSpPr>
      <dsp:spPr>
        <a:xfrm>
          <a:off x="1575887" y="1456971"/>
          <a:ext cx="1622462" cy="10546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Follow-up</a:t>
          </a:r>
          <a:endParaRPr lang="en-US" sz="1900" kern="1200" dirty="0"/>
        </a:p>
      </dsp:txBody>
      <dsp:txXfrm>
        <a:off x="1627368" y="1508452"/>
        <a:ext cx="1519500" cy="951638"/>
      </dsp:txXfrm>
    </dsp:sp>
    <dsp:sp modelId="{13A72DCE-01AB-4EEC-BF99-8627A177F408}">
      <dsp:nvSpPr>
        <dsp:cNvPr id="0" name=""/>
        <dsp:cNvSpPr/>
      </dsp:nvSpPr>
      <dsp:spPr>
        <a:xfrm>
          <a:off x="2284075" y="529502"/>
          <a:ext cx="4210724" cy="4210724"/>
        </a:xfrm>
        <a:custGeom>
          <a:avLst/>
          <a:gdLst/>
          <a:ahLst/>
          <a:cxnLst/>
          <a:rect l="0" t="0" r="0" b="0"/>
          <a:pathLst>
            <a:path>
              <a:moveTo>
                <a:pt x="506565" y="735544"/>
              </a:moveTo>
              <a:arcTo wR="2105362" hR="2105362" stAng="13235359" swAng="121063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C3687-0B51-44B1-8586-9416AF7D6D8B}">
      <dsp:nvSpPr>
        <dsp:cNvPr id="0" name=""/>
        <dsp:cNvSpPr/>
      </dsp:nvSpPr>
      <dsp:spPr>
        <a:xfrm rot="21300000">
          <a:off x="2232838" y="748535"/>
          <a:ext cx="4313198" cy="377355"/>
        </a:xfrm>
        <a:prstGeom prst="mathMinus">
          <a:avLst/>
        </a:prstGeom>
        <a:solidFill>
          <a:schemeClr val="accent1">
            <a:tint val="6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3CD607AA-B07F-412D-BA1E-0F5766465864}">
      <dsp:nvSpPr>
        <dsp:cNvPr id="0" name=""/>
        <dsp:cNvSpPr/>
      </dsp:nvSpPr>
      <dsp:spPr>
        <a:xfrm>
          <a:off x="-85093" y="93980"/>
          <a:ext cx="4910779" cy="751840"/>
        </a:xfrm>
        <a:prstGeom prst="down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D6563-19BA-4C06-85AE-5D49D8BDAB33}">
      <dsp:nvSpPr>
        <dsp:cNvPr id="0" name=""/>
        <dsp:cNvSpPr/>
      </dsp:nvSpPr>
      <dsp:spPr>
        <a:xfrm>
          <a:off x="3438341" y="0"/>
          <a:ext cx="5238165" cy="7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Cure</a:t>
          </a:r>
          <a:endParaRPr lang="en-US" sz="2800" kern="1200" dirty="0"/>
        </a:p>
      </dsp:txBody>
      <dsp:txXfrm>
        <a:off x="3438341" y="0"/>
        <a:ext cx="5238165" cy="789432"/>
      </dsp:txXfrm>
    </dsp:sp>
    <dsp:sp modelId="{98DD6F3A-3D20-4657-9114-8829FC31282A}">
      <dsp:nvSpPr>
        <dsp:cNvPr id="0" name=""/>
        <dsp:cNvSpPr/>
      </dsp:nvSpPr>
      <dsp:spPr>
        <a:xfrm>
          <a:off x="5091747" y="1033780"/>
          <a:ext cx="2633662" cy="751840"/>
        </a:xfrm>
        <a:prstGeom prst="upArrow">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DC082-ABB4-4153-8CAE-97E6A1CD8BB4}">
      <dsp:nvSpPr>
        <dsp:cNvPr id="0" name=""/>
        <dsp:cNvSpPr/>
      </dsp:nvSpPr>
      <dsp:spPr>
        <a:xfrm>
          <a:off x="102368" y="1090167"/>
          <a:ext cx="5238165" cy="78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Prevention</a:t>
          </a:r>
          <a:endParaRPr lang="en-US" sz="2800" kern="1200" dirty="0"/>
        </a:p>
      </dsp:txBody>
      <dsp:txXfrm>
        <a:off x="102368" y="1090167"/>
        <a:ext cx="5238165" cy="789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F3BFE-6E99-4E2B-878A-9E76EB329A48}">
      <dsp:nvSpPr>
        <dsp:cNvPr id="0" name=""/>
        <dsp:cNvSpPr/>
      </dsp:nvSpPr>
      <dsp:spPr>
        <a:xfrm>
          <a:off x="0" y="0"/>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Document Examples of Behaviors</a:t>
          </a:r>
          <a:endParaRPr lang="en-US" sz="2300" kern="1200" dirty="0"/>
        </a:p>
      </dsp:txBody>
      <dsp:txXfrm>
        <a:off x="26029" y="26029"/>
        <a:ext cx="4652313" cy="836624"/>
      </dsp:txXfrm>
    </dsp:sp>
    <dsp:sp modelId="{05D32A7C-701F-479E-8F67-FCDB4422AFD7}">
      <dsp:nvSpPr>
        <dsp:cNvPr id="0" name=""/>
        <dsp:cNvSpPr/>
      </dsp:nvSpPr>
      <dsp:spPr>
        <a:xfrm>
          <a:off x="426788" y="1012110"/>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Research Potential Solutions </a:t>
          </a:r>
          <a:endParaRPr lang="en-US" sz="2300" kern="1200" dirty="0"/>
        </a:p>
      </dsp:txBody>
      <dsp:txXfrm>
        <a:off x="452817" y="1038139"/>
        <a:ext cx="4658758" cy="836624"/>
      </dsp:txXfrm>
    </dsp:sp>
    <dsp:sp modelId="{BDE949AE-C2F5-4C6A-9FC1-11D0C03A9AAA}">
      <dsp:nvSpPr>
        <dsp:cNvPr id="0" name=""/>
        <dsp:cNvSpPr/>
      </dsp:nvSpPr>
      <dsp:spPr>
        <a:xfrm>
          <a:off x="853576" y="2024221"/>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Set the Meeting with the Employee</a:t>
          </a:r>
          <a:endParaRPr lang="en-US" sz="2300" kern="1200" dirty="0"/>
        </a:p>
      </dsp:txBody>
      <dsp:txXfrm>
        <a:off x="879605" y="2050250"/>
        <a:ext cx="4658758" cy="836624"/>
      </dsp:txXfrm>
    </dsp:sp>
    <dsp:sp modelId="{D35FE397-94C8-445F-ADA5-5CA079A916FC}">
      <dsp:nvSpPr>
        <dsp:cNvPr id="0" name=""/>
        <dsp:cNvSpPr/>
      </dsp:nvSpPr>
      <dsp:spPr>
        <a:xfrm>
          <a:off x="1280364" y="3036331"/>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Print out any documentation you want to provide to the employee</a:t>
          </a:r>
        </a:p>
      </dsp:txBody>
      <dsp:txXfrm>
        <a:off x="1306393" y="3062360"/>
        <a:ext cx="4658758" cy="836624"/>
      </dsp:txXfrm>
    </dsp:sp>
    <dsp:sp modelId="{1B5AF53B-31B8-457B-8CBE-CA9684144A59}">
      <dsp:nvSpPr>
        <dsp:cNvPr id="0" name=""/>
        <dsp:cNvSpPr/>
      </dsp:nvSpPr>
      <dsp:spPr>
        <a:xfrm>
          <a:off x="1707152" y="4048442"/>
          <a:ext cx="5715248" cy="88868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t>Practice any difficult conversations</a:t>
          </a:r>
        </a:p>
      </dsp:txBody>
      <dsp:txXfrm>
        <a:off x="1733181" y="4074471"/>
        <a:ext cx="4658758" cy="836624"/>
      </dsp:txXfrm>
    </dsp:sp>
    <dsp:sp modelId="{BD9A30C0-B234-49CC-AEC7-F0E321D78AA5}">
      <dsp:nvSpPr>
        <dsp:cNvPr id="0" name=""/>
        <dsp:cNvSpPr/>
      </dsp:nvSpPr>
      <dsp:spPr>
        <a:xfrm>
          <a:off x="5137604" y="649231"/>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267574" y="649231"/>
        <a:ext cx="317703" cy="434676"/>
      </dsp:txXfrm>
    </dsp:sp>
    <dsp:sp modelId="{34A1277C-A48C-48AE-9F9C-EC95B09B6DF9}">
      <dsp:nvSpPr>
        <dsp:cNvPr id="0" name=""/>
        <dsp:cNvSpPr/>
      </dsp:nvSpPr>
      <dsp:spPr>
        <a:xfrm>
          <a:off x="5564392" y="1661342"/>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694362" y="1661342"/>
        <a:ext cx="317703" cy="434676"/>
      </dsp:txXfrm>
    </dsp:sp>
    <dsp:sp modelId="{B001412A-2D39-41CF-A523-6762B6850500}">
      <dsp:nvSpPr>
        <dsp:cNvPr id="0" name=""/>
        <dsp:cNvSpPr/>
      </dsp:nvSpPr>
      <dsp:spPr>
        <a:xfrm>
          <a:off x="5991180" y="2658641"/>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121150" y="2658641"/>
        <a:ext cx="317703" cy="434676"/>
      </dsp:txXfrm>
    </dsp:sp>
    <dsp:sp modelId="{7C449CE2-1B7D-4E1C-B621-4EFA31B5FC46}">
      <dsp:nvSpPr>
        <dsp:cNvPr id="0" name=""/>
        <dsp:cNvSpPr/>
      </dsp:nvSpPr>
      <dsp:spPr>
        <a:xfrm>
          <a:off x="6417968" y="3680626"/>
          <a:ext cx="577643" cy="57764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6547938" y="3680626"/>
        <a:ext cx="317703" cy="43467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CF5512-8E4D-46C9-9203-ADACEC31A94F}" type="datetimeFigureOut">
              <a:rPr lang="en-US" smtClean="0"/>
              <a:t>6/13/2016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335280"/>
          </a:xfrm>
          <a:prstGeom prst="rect">
            <a:avLst/>
          </a:prstGeom>
        </p:spPr>
        <p:txBody>
          <a:bodyPr vert="horz" lIns="93177" tIns="46589" rIns="93177" bIns="4658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18538" y="0"/>
            <a:ext cx="3037840" cy="335280"/>
          </a:xfrm>
          <a:prstGeom prst="rect">
            <a:avLst/>
          </a:prstGeom>
        </p:spPr>
        <p:txBody>
          <a:bodyPr vert="horz" lIns="93177" tIns="46589" rIns="93177" bIns="46589" rtlCol="0"/>
          <a:lstStyle>
            <a:lvl1pPr algn="r">
              <a:defRPr sz="1200"/>
            </a:lvl1pPr>
          </a:lstStyle>
          <a:p>
            <a:fld id="{7A0C4957-A8F1-4602-BE95-B4787793BB94}" type="datetimeFigureOut">
              <a:rPr lang="en-US" smtClean="0"/>
              <a:t>6/13/2016</a:t>
            </a:fld>
            <a:r>
              <a:rPr lang="en-US" dirty="0" smtClean="0"/>
              <a:t> </a:t>
            </a:r>
            <a:endParaRPr lang="en-US" dirty="0"/>
          </a:p>
        </p:txBody>
      </p:sp>
      <p:sp>
        <p:nvSpPr>
          <p:cNvPr id="4" name="Slide Image Placeholder 3"/>
          <p:cNvSpPr>
            <a:spLocks noGrp="1" noRot="1" noChangeAspect="1"/>
          </p:cNvSpPr>
          <p:nvPr>
            <p:ph type="sldImg" idx="2"/>
          </p:nvPr>
        </p:nvSpPr>
        <p:spPr>
          <a:xfrm>
            <a:off x="144780" y="43275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42240" y="4033520"/>
            <a:ext cx="4653280" cy="4917440"/>
          </a:xfrm>
          <a:prstGeom prst="rect">
            <a:avLst/>
          </a:prstGeom>
          <a:ln w="12700" cmpd="sng"/>
        </p:spPr>
        <p:style>
          <a:lnRef idx="2">
            <a:schemeClr val="dk1"/>
          </a:lnRef>
          <a:fillRef idx="1">
            <a:schemeClr val="lt1"/>
          </a:fillRef>
          <a:effectRef idx="0">
            <a:schemeClr val="dk1"/>
          </a:effectRef>
          <a:fontRef idx="none"/>
        </p:style>
        <p:txBody>
          <a:bodyPr vert="horz" lIns="93177" tIns="46589" rIns="93177" bIns="4658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59680" y="9062720"/>
            <a:ext cx="1949098" cy="232066"/>
          </a:xfrm>
          <a:prstGeom prst="rect">
            <a:avLst/>
          </a:prstGeom>
        </p:spPr>
        <p:txBody>
          <a:bodyPr vert="horz" lIns="93177" tIns="46589" rIns="93177" bIns="4658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17440" y="443230"/>
            <a:ext cx="1940560" cy="8507730"/>
          </a:xfrm>
          <a:prstGeom prst="rect">
            <a:avLst/>
          </a:prstGeom>
          <a:ln w="12700">
            <a:solidFill>
              <a:schemeClr val="tx1"/>
            </a:solidFill>
          </a:ln>
        </p:spPr>
        <p:txBody>
          <a:bodyPr vert="horz" lIns="93177" tIns="46589" rIns="93177" bIns="4658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package" Target="../embeddings/Microsoft_Word_Document3.docx"/></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package" Target="../embeddings/Microsoft_Word_Document4.docx"/></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Word_Document2.docx"/></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26.emf"/><Relationship Id="rId4" Type="http://schemas.openxmlformats.org/officeDocument/2006/relationships/package" Target="../embeddings/Microsoft_Word_Document5.docx"/></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27.emf"/><Relationship Id="rId4" Type="http://schemas.openxmlformats.org/officeDocument/2006/relationships/package" Target="../embeddings/Microsoft_Word_Document6.docx"/></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28.emf"/><Relationship Id="rId4" Type="http://schemas.openxmlformats.org/officeDocument/2006/relationships/package" Target="../embeddings/Microsoft_Word_Document7.docx"/></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p:nvPr/>
        </p:nvSpPr>
        <p:spPr>
          <a:xfrm>
            <a:off x="4686300" y="279400"/>
            <a:ext cx="2209800" cy="878332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93965716"/>
              </p:ext>
            </p:extLst>
          </p:nvPr>
        </p:nvGraphicFramePr>
        <p:xfrm>
          <a:off x="0" y="0"/>
          <a:ext cx="7019925" cy="9294786"/>
        </p:xfrm>
        <a:graphic>
          <a:graphicData uri="http://schemas.openxmlformats.org/presentationml/2006/ole">
            <mc:AlternateContent xmlns:mc="http://schemas.openxmlformats.org/markup-compatibility/2006">
              <mc:Choice xmlns:v="urn:schemas-microsoft-com:vml" Requires="v">
                <p:oleObj spid="_x0000_s22607" name="Document" r:id="rId4" imgW="8261414" imgH="10607106" progId="Word.Document.12">
                  <p:embed/>
                </p:oleObj>
              </mc:Choice>
              <mc:Fallback>
                <p:oleObj name="Document" r:id="rId4" imgW="8261414" imgH="10607106" progId="Word.Document.12">
                  <p:embed/>
                  <p:pic>
                    <p:nvPicPr>
                      <p:cNvPr id="0" name=""/>
                      <p:cNvPicPr/>
                      <p:nvPr/>
                    </p:nvPicPr>
                    <p:blipFill>
                      <a:blip r:embed="rId5"/>
                      <a:stretch>
                        <a:fillRect/>
                      </a:stretch>
                    </p:blipFill>
                    <p:spPr>
                      <a:xfrm>
                        <a:off x="0" y="0"/>
                        <a:ext cx="7019925" cy="9294786"/>
                      </a:xfrm>
                      <a:prstGeom prst="rect">
                        <a:avLst/>
                      </a:prstGeom>
                    </p:spPr>
                  </p:pic>
                </p:oleObj>
              </mc:Fallback>
            </mc:AlternateContent>
          </a:graphicData>
        </a:graphic>
      </p:graphicFrame>
    </p:spTree>
    <p:extLst>
      <p:ext uri="{BB962C8B-B14F-4D97-AF65-F5344CB8AC3E}">
        <p14:creationId xmlns:p14="http://schemas.microsoft.com/office/powerpoint/2010/main" val="87586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
        <p:nvSpPr>
          <p:cNvPr id="5" name="Rectangle 4"/>
          <p:cNvSpPr/>
          <p:nvPr/>
        </p:nvSpPr>
        <p:spPr>
          <a:xfrm>
            <a:off x="4775200" y="330200"/>
            <a:ext cx="2133600" cy="873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6640638"/>
              </p:ext>
            </p:extLst>
          </p:nvPr>
        </p:nvGraphicFramePr>
        <p:xfrm>
          <a:off x="1" y="0"/>
          <a:ext cx="7008778" cy="9296400"/>
        </p:xfrm>
        <a:graphic>
          <a:graphicData uri="http://schemas.openxmlformats.org/presentationml/2006/ole">
            <mc:AlternateContent xmlns:mc="http://schemas.openxmlformats.org/markup-compatibility/2006">
              <mc:Choice xmlns:v="urn:schemas-microsoft-com:vml" Requires="v">
                <p:oleObj spid="_x0000_s18519"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1" y="0"/>
                        <a:ext cx="7008778" cy="9296400"/>
                      </a:xfrm>
                      <a:prstGeom prst="rect">
                        <a:avLst/>
                      </a:prstGeom>
                    </p:spPr>
                  </p:pic>
                </p:oleObj>
              </mc:Fallback>
            </mc:AlternateContent>
          </a:graphicData>
        </a:graphic>
      </p:graphicFrame>
    </p:spTree>
    <p:extLst>
      <p:ext uri="{BB962C8B-B14F-4D97-AF65-F5344CB8AC3E}">
        <p14:creationId xmlns:p14="http://schemas.microsoft.com/office/powerpoint/2010/main" val="3455860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at the lowest level and resolve the issue </a:t>
            </a:r>
            <a:r>
              <a:rPr lang="en-US" dirty="0" smtClean="0"/>
              <a:t>before it leads to a corrective action.  It is comprised of the following sections:</a:t>
            </a:r>
            <a:endParaRPr lang="en-US" b="0" dirty="0" smtClean="0"/>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aseline="0" dirty="0" smtClean="0"/>
              <a:t>Learning Logistics – This section introduces</a:t>
            </a:r>
            <a:r>
              <a:rPr lang="en-US" dirty="0" smtClean="0"/>
              <a:t> you to the course, the objectives and expectations.  </a:t>
            </a:r>
          </a:p>
          <a:p>
            <a:pPr marL="171450" indent="-171450">
              <a:buFont typeface="Arial" panose="020B0604020202020204" pitchFamily="34" charset="0"/>
              <a:buChar char="•"/>
            </a:pPr>
            <a:r>
              <a:rPr lang="en-US" b="1" dirty="0" smtClean="0"/>
              <a:t>Section 1 - Provides an introduction to Progressive discipline including the process, the essential elements and what is and is not progressive discipline.</a:t>
            </a:r>
            <a:endParaRPr lang="en-US" b="1" baseline="0" dirty="0" smtClean="0"/>
          </a:p>
          <a:p>
            <a:pPr marL="171450" indent="-171450">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450" indent="-171450">
              <a:buFont typeface="Arial" panose="020B0604020202020204" pitchFamily="34" charset="0"/>
              <a:buChar char="•"/>
            </a:pPr>
            <a:r>
              <a:rPr lang="en-US" b="0" baseline="0" dirty="0" smtClean="0"/>
              <a:t>Section 3</a:t>
            </a:r>
            <a:r>
              <a:rPr lang="en-US" dirty="0"/>
              <a:t> </a:t>
            </a:r>
            <a:r>
              <a:rPr lang="en-US" dirty="0" smtClean="0"/>
              <a:t>– This section outlines the corrective action process and identifies the requirements each of the roles.</a:t>
            </a:r>
          </a:p>
          <a:p>
            <a:pPr marL="171450" indent="-171450">
              <a:buFont typeface="Arial" panose="020B0604020202020204" pitchFamily="34" charset="0"/>
              <a:buChar char="•"/>
            </a:pPr>
            <a:r>
              <a:rPr lang="en-US" b="0" baseline="0" dirty="0" smtClean="0"/>
              <a:t>Section 4 – Explains</a:t>
            </a:r>
            <a:r>
              <a:rPr lang="en-US" b="0" dirty="0" smtClean="0"/>
              <a:t> when an employee’s performance results in a Disciplinary action and the actions you need to take. </a:t>
            </a:r>
            <a:endParaRPr lang="en-US" b="0" baseline="0" dirty="0" smtClean="0"/>
          </a:p>
          <a:p>
            <a:pPr marL="171450" indent="-171450">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11</a:t>
            </a:fld>
            <a:endParaRPr lang="en-US" dirty="0" smtClean="0"/>
          </a:p>
        </p:txBody>
      </p:sp>
      <p:sp>
        <p:nvSpPr>
          <p:cNvPr id="4" name="Slide Image Placeholder 3"/>
          <p:cNvSpPr>
            <a:spLocks noGrp="1" noRot="1" noChangeAspect="1"/>
          </p:cNvSpPr>
          <p:nvPr>
            <p:ph type="sldImg"/>
          </p:nvPr>
        </p:nvSpPr>
        <p:spPr>
          <a:xfrm>
            <a:off x="144463" y="433388"/>
            <a:ext cx="4648200" cy="3486150"/>
          </a:xfrm>
        </p:spPr>
      </p:sp>
    </p:spTree>
    <p:extLst>
      <p:ext uri="{BB962C8B-B14F-4D97-AF65-F5344CB8AC3E}">
        <p14:creationId xmlns:p14="http://schemas.microsoft.com/office/powerpoint/2010/main" val="861338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a:p>
          <a:p>
            <a:pPr marL="171450" indent="-171450">
              <a:buFont typeface="Arial" panose="020B0604020202020204" pitchFamily="34" charset="0"/>
              <a:buChar char="•"/>
            </a:pPr>
            <a:r>
              <a:rPr lang="en-US" dirty="0"/>
              <a:t>Each of the learning objectives corresponds to a slide, or a series of slides, in this section of the course.</a:t>
            </a:r>
          </a:p>
          <a:p>
            <a:pPr marL="171450" indent="-171450">
              <a:buFont typeface="Arial" panose="020B0604020202020204" pitchFamily="34" charset="0"/>
              <a:buChar char="•"/>
            </a:pPr>
            <a:r>
              <a:rPr lang="en-US" dirty="0"/>
              <a:t>By the end of this section you should be able to perform each of the listed objectives with the support of the training materials.</a:t>
            </a:r>
          </a:p>
          <a:p>
            <a:pPr marL="171450" indent="-171450">
              <a:buFont typeface="Arial" panose="020B0604020202020204" pitchFamily="34" charset="0"/>
              <a:buChar char="•"/>
            </a:pPr>
            <a:r>
              <a:rPr lang="en-US" dirty="0"/>
              <a:t>The section objectives are tied directly to the course objectives reviewed at the end of the course.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450" indent="-171450">
              <a:buFont typeface="Arial" panose="020B0604020202020204" pitchFamily="34" charset="0"/>
              <a:buChar char="•"/>
            </a:pPr>
            <a:r>
              <a:rPr lang="en-US" b="0" baseline="0" dirty="0" smtClean="0"/>
              <a:t>Additional terms are located in the Terms and Concepts document located in the reference materials </a:t>
            </a:r>
          </a:p>
          <a:p>
            <a:pPr marL="171450" indent="-171450">
              <a:buFont typeface="Arial" panose="020B0604020202020204" pitchFamily="34" charset="0"/>
              <a:buChar char="•"/>
            </a:pPr>
            <a:r>
              <a:rPr lang="en-US" b="0" baseline="0" dirty="0" smtClean="0"/>
              <a:t>If you do not understand a term, please ask the instructor for additional clarification</a:t>
            </a:r>
          </a:p>
          <a:p>
            <a:pPr marL="171450" indent="-171450">
              <a:buFont typeface="Arial" panose="020B0604020202020204" pitchFamily="34" charset="0"/>
              <a:buChar char="•"/>
            </a:pPr>
            <a:r>
              <a:rPr lang="en-US" b="0" baseline="0" dirty="0" smtClean="0"/>
              <a:t>The Terms and Concepts document contains more terms than are listed in the course and should be reviewed to help you with your learning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30235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a:t>
            </a:r>
            <a:r>
              <a:rPr lang="en-US" baseline="0" dirty="0" smtClean="0"/>
              <a:t> purpose of Progressive Discipline is to work with your employees to develop new behaviors by providing them with the opportunity for performance improvement.  This is done by outlining the behavior expected of the employee.  Many times talking to the employee and letting them know the behavior needs to change is enough to affect the desired change.  This is why there is a steady progression to in the disciplinary process.  The progression should also include documentation of the behavior of the employee.  This allows your communication to be about the behavior, for example you were late the last two Mondays, instead of it seems you have been late a lot lately.  Progressive Discipline also allows you to coach the employee on the correct behavior and to create training opportunities if the employee is lacking the required skill set. An finally, the goal is to communicate with the employee to determine is there is a reason for the undesirable behavior, for example medical appointments for a spouse that is causing the employee to be late.  </a:t>
            </a:r>
          </a:p>
          <a:p>
            <a:endParaRPr lang="en-US" baseline="0" dirty="0" smtClean="0"/>
          </a:p>
          <a:p>
            <a:r>
              <a:rPr lang="en-US" baseline="0" dirty="0" smtClean="0"/>
              <a:t>In short we hire and retain great people.  Progressive disciple allows you to work with an employee who may be having a problem and assist them to become productive again.  This not only helps the employee, but the organization as it is often less expensive to help an employee than to hire a new one.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219728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smtClean="0"/>
              <a:t>The following are the role</a:t>
            </a:r>
            <a:r>
              <a:rPr lang="en-US" sz="1100" i="1" baseline="0" dirty="0" smtClean="0"/>
              <a:t>s in the progressive discipline process.  </a:t>
            </a:r>
            <a:endParaRPr lang="en-US" sz="1100" dirty="0" smtClean="0"/>
          </a:p>
          <a:p>
            <a:endParaRPr lang="en-US" dirty="0" smtClean="0"/>
          </a:p>
          <a:p>
            <a:r>
              <a:rPr lang="en-US" b="1" dirty="0" smtClean="0"/>
              <a:t>Employee</a:t>
            </a:r>
          </a:p>
          <a:p>
            <a:pPr marL="171450" indent="-171450">
              <a:buFont typeface="Arial" panose="020B0604020202020204" pitchFamily="34" charset="0"/>
              <a:buChar char="•"/>
            </a:pPr>
            <a:r>
              <a:rPr lang="en-US" dirty="0" smtClean="0"/>
              <a:t>Once</a:t>
            </a:r>
            <a:r>
              <a:rPr lang="en-US" baseline="0" dirty="0" smtClean="0"/>
              <a:t> the employee is informed of the need to change their behavior, their role is to actively work towards changing their behavior.  This includes following any directives laid out by the supervisor to help them improve.  </a:t>
            </a:r>
            <a:endParaRPr lang="en-US" dirty="0" smtClean="0"/>
          </a:p>
          <a:p>
            <a:endParaRPr lang="en-US" dirty="0" smtClean="0"/>
          </a:p>
          <a:p>
            <a:r>
              <a:rPr lang="en-US" b="1" dirty="0" smtClean="0"/>
              <a:t>Supervisor (TMIII)</a:t>
            </a:r>
          </a:p>
          <a:p>
            <a:r>
              <a:rPr lang="en-US" dirty="0" smtClean="0"/>
              <a:t>The Supervisor</a:t>
            </a:r>
            <a:r>
              <a:rPr lang="en-US" baseline="0" dirty="0" smtClean="0"/>
              <a:t> is responsible for:</a:t>
            </a:r>
          </a:p>
          <a:p>
            <a:pPr marL="171450" indent="-171450">
              <a:buFont typeface="Arial" panose="020B0604020202020204" pitchFamily="34" charset="0"/>
              <a:buChar char="•"/>
            </a:pPr>
            <a:r>
              <a:rPr lang="en-US" baseline="0" dirty="0" smtClean="0"/>
              <a:t>Identifying that a behavior needs to change.</a:t>
            </a:r>
          </a:p>
          <a:p>
            <a:pPr marL="171450" indent="-171450">
              <a:buFont typeface="Arial" panose="020B0604020202020204" pitchFamily="34" charset="0"/>
              <a:buChar char="•"/>
            </a:pPr>
            <a:r>
              <a:rPr lang="en-US" baseline="0" dirty="0" smtClean="0"/>
              <a:t>Counseling the employee on the need to change their behavior and informing the employee on what behavior needs to change.  </a:t>
            </a:r>
          </a:p>
          <a:p>
            <a:pPr marL="171450" indent="-171450">
              <a:buFont typeface="Arial" panose="020B0604020202020204" pitchFamily="34" charset="0"/>
              <a:buChar char="•"/>
            </a:pPr>
            <a:r>
              <a:rPr lang="en-US" baseline="0" dirty="0" smtClean="0"/>
              <a:t>Providing clear examples of what is acceptable behavior.</a:t>
            </a:r>
          </a:p>
          <a:p>
            <a:pPr marL="171450" indent="-171450">
              <a:buFont typeface="Arial" panose="020B0604020202020204" pitchFamily="34" charset="0"/>
              <a:buChar char="•"/>
            </a:pPr>
            <a:r>
              <a:rPr lang="en-US" baseline="0" dirty="0" smtClean="0"/>
              <a:t>Explain to the employee the consequences if the undesirable behavior continues.  </a:t>
            </a:r>
          </a:p>
          <a:p>
            <a:pPr marL="171450" indent="-171450">
              <a:buFont typeface="Arial" panose="020B0604020202020204" pitchFamily="34" charset="0"/>
              <a:buChar char="•"/>
            </a:pPr>
            <a:r>
              <a:rPr lang="en-US" baseline="0" dirty="0" smtClean="0"/>
              <a:t>Document the behavior of the employee, including the details of the event.</a:t>
            </a:r>
          </a:p>
          <a:p>
            <a:pPr marL="171450" indent="-171450">
              <a:buFont typeface="Arial" panose="020B0604020202020204" pitchFamily="34" charset="0"/>
              <a:buChar char="•"/>
            </a:pPr>
            <a:r>
              <a:rPr lang="en-US" baseline="0" dirty="0" smtClean="0"/>
              <a:t>Informing the 2</a:t>
            </a:r>
            <a:r>
              <a:rPr lang="en-US" baseline="30000" dirty="0" smtClean="0"/>
              <a:t>nd</a:t>
            </a:r>
            <a:r>
              <a:rPr lang="en-US" baseline="0" dirty="0" smtClean="0"/>
              <a:t> level Manager if the pattern of behavior continues. </a:t>
            </a:r>
          </a:p>
          <a:p>
            <a:pPr marL="171450" indent="-171450">
              <a:buFont typeface="Arial" panose="020B0604020202020204" pitchFamily="34" charset="0"/>
              <a:buChar char="•"/>
            </a:pPr>
            <a:r>
              <a:rPr lang="en-US" baseline="0" dirty="0" smtClean="0"/>
              <a:t>Provide information to the 2</a:t>
            </a:r>
            <a:r>
              <a:rPr lang="en-US" baseline="30000" dirty="0" smtClean="0"/>
              <a:t>nd</a:t>
            </a:r>
            <a:r>
              <a:rPr lang="en-US" baseline="0" dirty="0" smtClean="0"/>
              <a:t> Level Manager, Appointing Authority, Labor Relations in timely manner. </a:t>
            </a:r>
          </a:p>
          <a:p>
            <a:pPr marL="171450" indent="-171450">
              <a:buFont typeface="Arial" panose="020B0604020202020204" pitchFamily="34" charset="0"/>
              <a:buChar char="•"/>
            </a:pPr>
            <a:endParaRPr lang="en-US" dirty="0" smtClean="0"/>
          </a:p>
          <a:p>
            <a:r>
              <a:rPr lang="en-US" b="1" dirty="0" smtClean="0"/>
              <a:t>2</a:t>
            </a:r>
            <a:r>
              <a:rPr lang="en-US" b="1" baseline="30000" dirty="0" smtClean="0"/>
              <a:t>nd</a:t>
            </a:r>
            <a:r>
              <a:rPr lang="en-US" b="1" dirty="0" smtClean="0"/>
              <a:t> Level Manager (RTC OPS)</a:t>
            </a:r>
          </a:p>
          <a:p>
            <a:pPr marL="171450" indent="-171450">
              <a:buFont typeface="Arial" panose="020B0604020202020204" pitchFamily="34" charset="0"/>
              <a:buChar char="•"/>
            </a:pPr>
            <a:r>
              <a:rPr lang="en-US" baseline="0" dirty="0" smtClean="0"/>
              <a:t>Use the information provided by the Supervisor to create the Performance Document Form (PDF) or the PIP</a:t>
            </a:r>
          </a:p>
          <a:p>
            <a:pPr marL="171450" indent="-171450">
              <a:buFont typeface="Arial" panose="020B0604020202020204" pitchFamily="34" charset="0"/>
              <a:buChar char="•"/>
            </a:pPr>
            <a:r>
              <a:rPr lang="en-US" baseline="0" dirty="0" smtClean="0"/>
              <a:t>Attend 6-10 meeting and approve all informal documentation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Appointing Authority (RTD or Division Director)</a:t>
            </a:r>
          </a:p>
          <a:p>
            <a:pPr marL="171450" indent="-171450">
              <a:buFont typeface="Arial" panose="020B0604020202020204" pitchFamily="34" charset="0"/>
              <a:buChar char="•"/>
            </a:pPr>
            <a:r>
              <a:rPr lang="en-US" dirty="0" smtClean="0"/>
              <a:t>Working with the second level manager to approve the PDF and</a:t>
            </a:r>
            <a:r>
              <a:rPr lang="en-US" baseline="0" dirty="0" smtClean="0"/>
              <a:t>/or PIP which if not corrected may become the </a:t>
            </a:r>
            <a:endParaRPr lang="en-US" dirty="0" smtClean="0"/>
          </a:p>
          <a:p>
            <a:pPr marL="171450" indent="-171450">
              <a:buFont typeface="Arial" panose="020B0604020202020204" pitchFamily="34" charset="0"/>
              <a:buChar char="•"/>
            </a:pPr>
            <a:r>
              <a:rPr lang="en-US" dirty="0" smtClean="0"/>
              <a:t>Responsible for all actions</a:t>
            </a:r>
            <a:r>
              <a:rPr lang="en-US" baseline="0" dirty="0" smtClean="0"/>
              <a:t> related to the corrective and disciplinary process including ensuring the documentation complies with the due process and procedural requirements, lesser discipline is appropriate for the actions taken by the employee</a:t>
            </a:r>
          </a:p>
          <a:p>
            <a:pPr marL="171450" indent="-171450">
              <a:buFont typeface="Arial" panose="020B0604020202020204" pitchFamily="34" charset="0"/>
              <a:buChar char="•"/>
            </a:pPr>
            <a:r>
              <a:rPr lang="en-US" baseline="0" dirty="0" smtClean="0"/>
              <a:t>The employee has been provided an opportunity to improve prior to disciplinary action is taken</a:t>
            </a:r>
          </a:p>
          <a:p>
            <a:pPr marL="171450" indent="-171450">
              <a:buFont typeface="Arial" panose="020B0604020202020204" pitchFamily="34" charset="0"/>
              <a:buChar char="•"/>
            </a:pPr>
            <a:r>
              <a:rPr lang="en-US" baseline="0" dirty="0" smtClean="0"/>
              <a:t>That all progressive discipline is equitable and consistent in similarly situated employees</a:t>
            </a:r>
          </a:p>
          <a:p>
            <a:pPr marL="171450" indent="-171450">
              <a:buFont typeface="Arial" panose="020B0604020202020204" pitchFamily="34" charset="0"/>
              <a:buChar char="•"/>
            </a:pPr>
            <a:r>
              <a:rPr lang="en-US" baseline="0" dirty="0" smtClean="0"/>
              <a:t>Maintain all documentation for the 6-10 meeting including the review of all documentation submitted by the Supervisor and the 2</a:t>
            </a:r>
            <a:r>
              <a:rPr lang="en-US" baseline="30000" dirty="0" smtClean="0"/>
              <a:t>nd</a:t>
            </a:r>
            <a:r>
              <a:rPr lang="en-US" baseline="0" dirty="0" smtClean="0"/>
              <a:t> Level Manager</a:t>
            </a:r>
          </a:p>
          <a:p>
            <a:pPr marL="171450" indent="-171450">
              <a:buFont typeface="Arial" panose="020B0604020202020204" pitchFamily="34" charset="0"/>
              <a:buChar char="•"/>
            </a:pPr>
            <a:r>
              <a:rPr lang="en-US" baseline="0" dirty="0" smtClean="0"/>
              <a:t>Draft all written notice sent to the employee and maintain all timeframes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Labor Relations</a:t>
            </a:r>
          </a:p>
          <a:p>
            <a:pPr marL="171450" indent="-171450">
              <a:buFont typeface="Arial" panose="020B0604020202020204" pitchFamily="34" charset="0"/>
              <a:buChar char="•"/>
            </a:pPr>
            <a:r>
              <a:rPr lang="en-US" b="0" baseline="0" dirty="0" smtClean="0"/>
              <a:t>Monitor and provide guidance to all roles </a:t>
            </a:r>
          </a:p>
          <a:p>
            <a:pPr marL="171450" indent="-171450">
              <a:buFont typeface="Arial" panose="020B0604020202020204" pitchFamily="34" charset="0"/>
              <a:buChar char="•"/>
            </a:pPr>
            <a:r>
              <a:rPr lang="en-US" b="0" baseline="0" dirty="0" smtClean="0"/>
              <a:t>Ensure that all processes are equitable </a:t>
            </a:r>
          </a:p>
          <a:p>
            <a:pPr marL="171450" indent="-171450">
              <a:buFont typeface="Arial" panose="020B0604020202020204" pitchFamily="34" charset="0"/>
              <a:buChar char="•"/>
            </a:pPr>
            <a:r>
              <a:rPr lang="en-US" b="0" baseline="0" dirty="0" smtClean="0"/>
              <a:t>Interpret policy and procedures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4104709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Progressive</a:t>
            </a:r>
            <a:r>
              <a:rPr lang="en-US" baseline="0" dirty="0" smtClean="0"/>
              <a:t> discipline is a process that starts with the communication of expectations to the employee.  When an employee doesn’t perform to the established expectations, counseling occurs to inform the employee of the expectation. If counseling the employee does not work then the disciplinary process moves to the first stage of the formal Disciplinary process, a corrective action.   </a:t>
            </a:r>
            <a:endParaRPr lang="en-US" dirty="0" smtClean="0"/>
          </a:p>
          <a:p>
            <a:endParaRPr lang="en-US" dirty="0" smtClean="0"/>
          </a:p>
          <a:p>
            <a:r>
              <a:rPr lang="en-US" b="1" dirty="0" smtClean="0"/>
              <a:t>Performance</a:t>
            </a:r>
            <a:r>
              <a:rPr lang="en-US" b="1" baseline="0" dirty="0" smtClean="0"/>
              <a:t> Management</a:t>
            </a:r>
          </a:p>
          <a:p>
            <a:r>
              <a:rPr lang="en-US" dirty="0" smtClean="0"/>
              <a:t>The goal of progressive</a:t>
            </a:r>
            <a:r>
              <a:rPr lang="en-US" baseline="0" dirty="0" smtClean="0"/>
              <a:t> discipline is resolve issues at the lowest possible level.  This is why the process starts and ends with performance management where the expectations of performance occur.  In other words this is the process of preventing issues by establishing a baseline of behavior.  This is why during twice yearly planning meeting you review the department goals, Work Unit Plan, and the Employee’s Position Description Questionnaire.  </a:t>
            </a:r>
          </a:p>
          <a:p>
            <a:endParaRPr lang="en-US" baseline="0" dirty="0" smtClean="0"/>
          </a:p>
          <a:p>
            <a:r>
              <a:rPr lang="en-US" b="1" baseline="0" dirty="0" smtClean="0"/>
              <a:t>Counseling </a:t>
            </a:r>
          </a:p>
          <a:p>
            <a:pPr marL="0" indent="0">
              <a:buFont typeface="Arial" panose="020B0604020202020204" pitchFamily="34" charset="0"/>
              <a:buNone/>
            </a:pPr>
            <a:r>
              <a:rPr lang="en-US" dirty="0" smtClean="0"/>
              <a:t>The goal</a:t>
            </a:r>
            <a:r>
              <a:rPr lang="en-US" baseline="0" dirty="0" smtClean="0"/>
              <a:t> of counseling is to create awareness of the need to change.  When counseling an employee it is important to monitor and document the behavior of the employee so you are able to provide specific examples of the behavior of the action you want the employee to change.  This is also the opportunity to discuss with the employee if there is a source for the behavior that is outside of the control of the employee and connect them with internal CDOT resources, such as FML (Family Medical Leave), EAP (Employee Assistance Program) or other program instead of a disciplinary process for an event.  In addition to counseling, the behavior may also be documented the Performance Documentation Form (PDF) or the Performance Improvement Plan (PIP) in addition to the notes the supervisor has been taking. </a:t>
            </a:r>
          </a:p>
          <a:p>
            <a:endParaRPr lang="en-US" baseline="0" dirty="0" smtClean="0"/>
          </a:p>
          <a:p>
            <a:r>
              <a:rPr lang="en-US" b="1" baseline="0" dirty="0" smtClean="0"/>
              <a:t>Corrective Action</a:t>
            </a:r>
          </a:p>
          <a:p>
            <a:r>
              <a:rPr lang="en-US" dirty="0" smtClean="0"/>
              <a:t>This</a:t>
            </a:r>
            <a:r>
              <a:rPr lang="en-US" baseline="0" dirty="0" smtClean="0"/>
              <a:t> is the first formal stage of the progressive disciplinary process and does not impact the pay of an employee.  It occurs after the counseling with the employee has failed.  It is intended to correct and improve the performance and behavior.  During this process, the TMIII provides their documentation to the Appointing Authority for their area and meets with the Appointing Authority meets with the employee to present the reason for the potential discipline and allow the employee a chance to respond.  Part of the process is a written statement than the employee needs to change their behavior by a certain date and outline the consequences for not doing so.  This letter is sent to the employee and becomes part of the personnel file, but may be optionally be removed after a period of compliance.  During this period, it is the responsibility of the TMIII to continue to document the performance of the employee and follow any requirements outlined by the Appointing Authority.</a:t>
            </a:r>
          </a:p>
          <a:p>
            <a:endParaRPr lang="en-US" baseline="0" dirty="0" smtClean="0"/>
          </a:p>
          <a:p>
            <a:r>
              <a:rPr lang="en-US" b="1" baseline="0" dirty="0" smtClean="0"/>
              <a:t>Disciplinary 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the final stage of the disciplinary process and include actions that may impact the pay of the employee; prohibition of the promotions and transfers; demotions and dismissal and suspension without pay. During this period, it is the responsibility of the TMIII to continue to document the performance of the employee and follow any requirements outlined by the Appointing Authority.</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402606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In</a:t>
            </a:r>
            <a:r>
              <a:rPr lang="en-US" baseline="0" dirty="0" smtClean="0"/>
              <a:t> some cases, the progressive discipline process should not be followed and the actions of employee need to be communicated to the Appointing Authority or Civil Rights Manager immediately.   This includes incidences of Sexual Harassment or Workplace Violence.  </a:t>
            </a:r>
          </a:p>
          <a:p>
            <a:endParaRPr lang="en-US" baseline="0" dirty="0" smtClean="0"/>
          </a:p>
          <a:p>
            <a:r>
              <a:rPr lang="en-US" b="1" baseline="0" dirty="0" smtClean="0"/>
              <a:t>Sexual Harassment </a:t>
            </a:r>
          </a:p>
          <a:p>
            <a:r>
              <a:rPr lang="en-US" dirty="0" smtClean="0">
                <a:effectLst/>
              </a:rPr>
              <a:t>Sexual harassment is a form of sex discrimination prohibited by Title VII of the 1964 Civil Rights Act. Sexual harassment occurs when an employee’s response to unwanted conduct of a sexual nature affects tangible aspects of that employee’s compensation, benefits, privileges, or working conditions. Sexual harassment also occurs when conduct of a sexual nature interferes with an employee’s work performance or creates a work environment that is hostile or offensive. Sexual harassment may occur between any two people regardless of gender. Sexual harassment may also be found when the sexual conduct of two persons affects a third party. Supervisors may be held accountable for sexual harassment occurring within their work units.</a:t>
            </a:r>
          </a:p>
          <a:p>
            <a:endParaRPr lang="en-US" dirty="0" smtClean="0">
              <a:effectLst/>
            </a:endParaRPr>
          </a:p>
          <a:p>
            <a:r>
              <a:rPr lang="en-US" b="1" dirty="0" smtClean="0">
                <a:effectLst/>
              </a:rPr>
              <a:t>Workplace Violence</a:t>
            </a:r>
          </a:p>
          <a:p>
            <a:pPr rtl="0"/>
            <a:r>
              <a:rPr lang="en-US" dirty="0" smtClean="0"/>
              <a:t>Work</a:t>
            </a:r>
            <a:r>
              <a:rPr lang="en-US" baseline="0" dirty="0" smtClean="0"/>
              <a:t>place violence is </a:t>
            </a:r>
            <a:r>
              <a:rPr lang="en-US" baseline="0" dirty="0" smtClean="0">
                <a:effectLst/>
              </a:rPr>
              <a:t>c</a:t>
            </a:r>
            <a:r>
              <a:rPr lang="en-US" dirty="0" smtClean="0">
                <a:effectLst/>
              </a:rPr>
              <a:t>onduct in the workplace or on state property involving employees or persons who have an employment-related connection with CDOT that include:</a:t>
            </a:r>
          </a:p>
          <a:p>
            <a:pPr marL="171450" indent="-171450" rtl="0">
              <a:buFont typeface="Arial" panose="020B0604020202020204" pitchFamily="34" charset="0"/>
              <a:buChar char="•"/>
            </a:pPr>
            <a:r>
              <a:rPr lang="en-US" dirty="0" smtClean="0">
                <a:effectLst/>
              </a:rPr>
              <a:t>physical acts against persons or property in the workplace, or against CDOT property</a:t>
            </a:r>
          </a:p>
          <a:p>
            <a:pPr marL="171450" indent="-171450" rtl="0">
              <a:buFont typeface="Arial" panose="020B0604020202020204" pitchFamily="34" charset="0"/>
              <a:buChar char="•"/>
            </a:pPr>
            <a:r>
              <a:rPr lang="en-US" dirty="0" smtClean="0">
                <a:effectLst/>
              </a:rPr>
              <a:t>domestic violence occurring in the workplace or on state property</a:t>
            </a:r>
          </a:p>
          <a:p>
            <a:pPr marL="171450" indent="-171450" rtl="0">
              <a:buFont typeface="Arial" panose="020B0604020202020204" pitchFamily="34" charset="0"/>
              <a:buChar char="•"/>
            </a:pPr>
            <a:r>
              <a:rPr lang="en-US" dirty="0" smtClean="0">
                <a:effectLst/>
              </a:rPr>
              <a:t>veiled conditional or direct verbal or nonverbal threats, profanity or statements that harm and/or create an intimidating work environment</a:t>
            </a:r>
          </a:p>
          <a:p>
            <a:pPr marL="171450" indent="-171450" rtl="0">
              <a:buFont typeface="Arial" panose="020B0604020202020204" pitchFamily="34" charset="0"/>
              <a:buChar char="•"/>
            </a:pPr>
            <a:r>
              <a:rPr lang="en-US" dirty="0" smtClean="0">
                <a:effectLst/>
              </a:rPr>
              <a:t>written threats, profanity, cartoons or notes, or other written conduct that threatens or creates an intimidating work environment</a:t>
            </a:r>
          </a:p>
          <a:p>
            <a:pPr marL="171450" indent="-171450" rtl="0">
              <a:buFont typeface="Arial" panose="020B0604020202020204" pitchFamily="34" charset="0"/>
              <a:buChar char="•"/>
            </a:pPr>
            <a:r>
              <a:rPr lang="en-US" dirty="0" smtClean="0">
                <a:effectLst/>
              </a:rPr>
              <a:t>any other acts that threaten to injure or convey intimidation</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143444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a:t>
            </a:r>
          </a:p>
          <a:p>
            <a:endParaRPr lang="en-US" dirty="0" smtClean="0"/>
          </a:p>
          <a:p>
            <a:r>
              <a:rPr lang="en-US" dirty="0" smtClean="0"/>
              <a:t>Performance</a:t>
            </a:r>
            <a:r>
              <a:rPr lang="en-US" baseline="0" dirty="0" smtClean="0"/>
              <a:t> Management and Progressive Discipline have some similarities.  The first is that the both focus on the development of the employee.  </a:t>
            </a:r>
          </a:p>
          <a:p>
            <a:endParaRPr lang="en-US" baseline="0" dirty="0" smtClean="0"/>
          </a:p>
          <a:p>
            <a:r>
              <a:rPr lang="en-US" b="1" baseline="0" dirty="0" smtClean="0"/>
              <a:t>Performance</a:t>
            </a:r>
          </a:p>
          <a:p>
            <a:r>
              <a:rPr lang="en-US" baseline="0" dirty="0" smtClean="0"/>
              <a:t>With Performance Management the development is outlined over a period of time and the employee is evaluated based on their performance.  With Progressive Discipline the development is described after an event, or series of events, that require the employee to change their behavior or develop a new set of skills.  </a:t>
            </a:r>
          </a:p>
          <a:p>
            <a:endParaRPr lang="en-US" baseline="0" dirty="0" smtClean="0"/>
          </a:p>
          <a:p>
            <a:r>
              <a:rPr lang="en-US" b="1" baseline="0" dirty="0" smtClean="0"/>
              <a:t>Communication</a:t>
            </a:r>
          </a:p>
          <a:p>
            <a:r>
              <a:rPr lang="en-US" b="0" baseline="0" dirty="0" smtClean="0"/>
              <a:t>With both you need to communicate to the employee what your expectations are and the desired outcomes for the new behavior.  With both, a clearly defined objective needs to be stated so that the progress of the employee can be measured and tied to the desired outcome can be communicated to the employee.  </a:t>
            </a:r>
          </a:p>
          <a:p>
            <a:endParaRPr lang="en-US" b="0" baseline="0" dirty="0" smtClean="0"/>
          </a:p>
          <a:p>
            <a:r>
              <a:rPr lang="en-US" b="1" baseline="0" dirty="0" smtClean="0"/>
              <a:t>Specific to the Employee</a:t>
            </a:r>
          </a:p>
          <a:p>
            <a:r>
              <a:rPr lang="en-US" b="0" dirty="0" smtClean="0"/>
              <a:t>Performance</a:t>
            </a:r>
            <a:r>
              <a:rPr lang="en-US" b="0" baseline="0" dirty="0" smtClean="0"/>
              <a:t> Management and Progressive discipline require specific changes or actions you want the employee to make to develop.  </a:t>
            </a:r>
            <a:endParaRPr lang="en-US" b="0" dirty="0" smtClean="0"/>
          </a:p>
          <a:p>
            <a:endParaRPr lang="en-US" b="1" dirty="0" smtClean="0"/>
          </a:p>
          <a:p>
            <a:r>
              <a:rPr lang="en-US" b="1" dirty="0" smtClean="0"/>
              <a:t>Evaluated</a:t>
            </a:r>
          </a:p>
          <a:p>
            <a:r>
              <a:rPr lang="en-US" b="0" dirty="0" smtClean="0"/>
              <a:t>Evaluation</a:t>
            </a:r>
            <a:r>
              <a:rPr lang="en-US" b="0" baseline="0" dirty="0" smtClean="0"/>
              <a:t> of the desired outcomes is required for both Progressive Discipline and the Performance Management.  While this is not commonly though about in relation to progressive discipline, your employee needs to be able to evaluate their own progress in order to be successful.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916021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meeting with an employee about progressive discipline is critical to provide the employee with the knowledge they need to change.  This needs to happen for each instance where you are counseling the employee.  They are:</a:t>
            </a:r>
          </a:p>
          <a:p>
            <a:endParaRPr lang="en-US" baseline="0" dirty="0" smtClean="0"/>
          </a:p>
          <a:p>
            <a:r>
              <a:rPr lang="en-US" b="1" baseline="0" dirty="0" smtClean="0"/>
              <a:t>Informed:</a:t>
            </a:r>
          </a:p>
          <a:p>
            <a:r>
              <a:rPr lang="en-US" baseline="0" dirty="0" smtClean="0"/>
              <a:t>The employee needs to be made aware of the type of change they need to make to more from undesirable behavior to acceptable.  For example, “Over the last six weeks, you have been absent twice on Monday and once on a Friday.  This pattern of absences could be construed as an abuse of sick leave”.</a:t>
            </a:r>
          </a:p>
          <a:p>
            <a:endParaRPr lang="en-US" baseline="0" dirty="0" smtClean="0"/>
          </a:p>
          <a:p>
            <a:r>
              <a:rPr lang="en-US" b="1" baseline="0" dirty="0" smtClean="0"/>
              <a:t>Explain Acceptable:</a:t>
            </a:r>
          </a:p>
          <a:p>
            <a:r>
              <a:rPr lang="en-US" dirty="0" smtClean="0"/>
              <a:t>The</a:t>
            </a:r>
            <a:r>
              <a:rPr lang="en-US" baseline="0" dirty="0" smtClean="0"/>
              <a:t> next step is to explain what type of actions are acceptable.  Carrying on with the example above you would need to explain that this is not acceptable and them provide them with the baseline of what is acceptable.  In this case, “It is very important that you be at work on a regular basis and sick leave is only to be used for health reasons. </a:t>
            </a:r>
          </a:p>
          <a:p>
            <a:endParaRPr lang="en-US" baseline="0" dirty="0" smtClean="0"/>
          </a:p>
          <a:p>
            <a:r>
              <a:rPr lang="en-US" b="1" baseline="0" dirty="0" smtClean="0"/>
              <a:t>Explain Consequences</a:t>
            </a:r>
          </a:p>
          <a:p>
            <a:r>
              <a:rPr lang="en-US" baseline="0" dirty="0" smtClean="0"/>
              <a:t>The last action you need to take is to explain the consequences if the undesirable behavior does not change.  During this step be sure to explain that this is not a threat, but a direct result of the actions of the employee’s behavior.  For example, “If this pattern of behavior continues, We will need to ask for a doctors note for all absences.  Based on the pattern of your absences and what is required by CDOT policy.</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1001800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b="0" dirty="0"/>
          </a:p>
          <a:p>
            <a:r>
              <a:rPr lang="en-US" b="0" dirty="0" smtClean="0"/>
              <a:t>This course outlines</a:t>
            </a:r>
            <a:r>
              <a:rPr lang="en-US" b="0" baseline="0" dirty="0" smtClean="0"/>
              <a:t> the progressive discipline process with the goal of working with the employee to identify behavior that is not desirable and replacing it</a:t>
            </a:r>
            <a:r>
              <a:rPr lang="en-US" b="0" dirty="0" smtClean="0"/>
              <a:t> with</a:t>
            </a:r>
            <a:r>
              <a:rPr lang="en-US" b="0" baseline="0" dirty="0" smtClean="0"/>
              <a:t> positive behavior.  The focus of the course is on TMII’s in Maintenance.  This course takes 2 hours to complete.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428068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
        <p:nvSpPr>
          <p:cNvPr id="5" name="Rectangle 4"/>
          <p:cNvSpPr/>
          <p:nvPr/>
        </p:nvSpPr>
        <p:spPr>
          <a:xfrm>
            <a:off x="4775200" y="330200"/>
            <a:ext cx="2133600" cy="873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50995530"/>
              </p:ext>
            </p:extLst>
          </p:nvPr>
        </p:nvGraphicFramePr>
        <p:xfrm>
          <a:off x="0" y="0"/>
          <a:ext cx="7019925" cy="9294786"/>
        </p:xfrm>
        <a:graphic>
          <a:graphicData uri="http://schemas.openxmlformats.org/presentationml/2006/ole">
            <mc:AlternateContent xmlns:mc="http://schemas.openxmlformats.org/markup-compatibility/2006">
              <mc:Choice xmlns:v="urn:schemas-microsoft-com:vml" Requires="v">
                <p:oleObj spid="_x0000_s24619"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0" y="0"/>
                        <a:ext cx="7019925" cy="9294786"/>
                      </a:xfrm>
                      <a:prstGeom prst="rect">
                        <a:avLst/>
                      </a:prstGeom>
                    </p:spPr>
                  </p:pic>
                </p:oleObj>
              </mc:Fallback>
            </mc:AlternateContent>
          </a:graphicData>
        </a:graphic>
      </p:graphicFrame>
    </p:spTree>
    <p:extLst>
      <p:ext uri="{BB962C8B-B14F-4D97-AF65-F5344CB8AC3E}">
        <p14:creationId xmlns:p14="http://schemas.microsoft.com/office/powerpoint/2010/main" val="3061305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at the lowest level and resolve the issue </a:t>
            </a:r>
            <a:r>
              <a:rPr lang="en-US" dirty="0" smtClean="0"/>
              <a:t>before it leads to a corrective action.  It is comprised of the following sections:</a:t>
            </a:r>
            <a:endParaRPr lang="en-US" b="0" dirty="0" smtClean="0"/>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aseline="0" dirty="0" smtClean="0"/>
              <a:t>Learning Logistics – This section introduces</a:t>
            </a:r>
            <a:r>
              <a:rPr lang="en-US" dirty="0" smtClean="0"/>
              <a:t> you to the course, the objectives and expectations.  </a:t>
            </a:r>
          </a:p>
          <a:p>
            <a:pPr marL="171450" indent="-171450">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450" indent="-171450">
              <a:buFont typeface="Arial" panose="020B0604020202020204" pitchFamily="34" charset="0"/>
              <a:buChar char="•"/>
            </a:pPr>
            <a:r>
              <a:rPr lang="en-US" b="1" baseline="0" dirty="0" smtClean="0"/>
              <a:t>Section 2</a:t>
            </a:r>
            <a:r>
              <a:rPr lang="en-US" b="1" dirty="0" smtClean="0"/>
              <a:t> -</a:t>
            </a:r>
            <a:r>
              <a:rPr lang="en-US" b="1" baseline="0" dirty="0" smtClean="0"/>
              <a:t> Explains</a:t>
            </a:r>
            <a:r>
              <a:rPr lang="en-US" b="1" dirty="0" smtClean="0"/>
              <a:t> the role of the TMIII in identifying when poor performance exists, how to talk to the employee and what to do before, during and after the meeting with the employee.</a:t>
            </a:r>
            <a:endParaRPr lang="en-US" b="1" baseline="0" dirty="0" smtClean="0"/>
          </a:p>
          <a:p>
            <a:pPr marL="171450" indent="-171450">
              <a:buFont typeface="Arial" panose="020B0604020202020204" pitchFamily="34" charset="0"/>
              <a:buChar char="•"/>
            </a:pPr>
            <a:r>
              <a:rPr lang="en-US" b="0" baseline="0" dirty="0" smtClean="0"/>
              <a:t>Section 3</a:t>
            </a:r>
            <a:r>
              <a:rPr lang="en-US" dirty="0"/>
              <a:t> </a:t>
            </a:r>
            <a:r>
              <a:rPr lang="en-US" dirty="0" smtClean="0"/>
              <a:t>– This section outlines the corrective action process and identifies the requirements each of the roles.</a:t>
            </a:r>
          </a:p>
          <a:p>
            <a:pPr marL="171450" indent="-171450">
              <a:buFont typeface="Arial" panose="020B0604020202020204" pitchFamily="34" charset="0"/>
              <a:buChar char="•"/>
            </a:pPr>
            <a:r>
              <a:rPr lang="en-US" b="0" baseline="0" dirty="0" smtClean="0"/>
              <a:t>Section 4 – Explains</a:t>
            </a:r>
            <a:r>
              <a:rPr lang="en-US" b="0" dirty="0" smtClean="0"/>
              <a:t> when an employee’s performance results in a Disciplinary action and the actions you need to take. </a:t>
            </a:r>
            <a:endParaRPr lang="en-US" b="0" baseline="0" dirty="0" smtClean="0"/>
          </a:p>
          <a:p>
            <a:pPr marL="171450" indent="-171450">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22</a:t>
            </a:fld>
            <a:endParaRPr lang="en-US" dirty="0" smtClean="0"/>
          </a:p>
        </p:txBody>
      </p:sp>
      <p:sp>
        <p:nvSpPr>
          <p:cNvPr id="4" name="Slide Image Placeholder 3"/>
          <p:cNvSpPr>
            <a:spLocks noGrp="1" noRot="1" noChangeAspect="1"/>
          </p:cNvSpPr>
          <p:nvPr>
            <p:ph type="sldImg"/>
          </p:nvPr>
        </p:nvSpPr>
        <p:spPr>
          <a:xfrm>
            <a:off x="144463" y="433388"/>
            <a:ext cx="4648200" cy="3486150"/>
          </a:xfrm>
        </p:spPr>
      </p:sp>
    </p:spTree>
    <p:extLst>
      <p:ext uri="{BB962C8B-B14F-4D97-AF65-F5344CB8AC3E}">
        <p14:creationId xmlns:p14="http://schemas.microsoft.com/office/powerpoint/2010/main" val="1716924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r>
              <a:rPr lang="en-US" dirty="0" smtClean="0"/>
              <a:t>:</a:t>
            </a:r>
          </a:p>
          <a:p>
            <a:endParaRPr lang="en-US" dirty="0"/>
          </a:p>
          <a:p>
            <a:pPr marL="171450" indent="-171450">
              <a:buFont typeface="Arial" panose="020B0604020202020204" pitchFamily="34" charset="0"/>
              <a:buChar char="•"/>
            </a:pPr>
            <a:r>
              <a:rPr lang="en-US" dirty="0"/>
              <a:t>Each of the learning objectives corresponds to a slide, or a series of slides, in this section of the course.</a:t>
            </a:r>
          </a:p>
          <a:p>
            <a:pPr marL="171450" indent="-171450">
              <a:buFont typeface="Arial" panose="020B0604020202020204" pitchFamily="34" charset="0"/>
              <a:buChar char="•"/>
            </a:pPr>
            <a:r>
              <a:rPr lang="en-US" dirty="0"/>
              <a:t>By the end of this section you should be able to perform each of the listed objectives with the support of the training materials.</a:t>
            </a:r>
          </a:p>
          <a:p>
            <a:pPr marL="171450" indent="-171450">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1754710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450" indent="-171450">
              <a:buFont typeface="Arial" panose="020B0604020202020204" pitchFamily="34" charset="0"/>
              <a:buChar char="•"/>
            </a:pPr>
            <a:r>
              <a:rPr lang="en-US" b="0" baseline="0" dirty="0" smtClean="0"/>
              <a:t>Additional terms are located in the Terms and Concepts document located in the reference materials </a:t>
            </a:r>
          </a:p>
          <a:p>
            <a:pPr marL="171450" indent="-171450">
              <a:buFont typeface="Arial" panose="020B0604020202020204" pitchFamily="34" charset="0"/>
              <a:buChar char="•"/>
            </a:pPr>
            <a:r>
              <a:rPr lang="en-US" b="0" baseline="0" dirty="0" smtClean="0"/>
              <a:t>If you do not understand a term, please ask the instructor for additional clarification</a:t>
            </a:r>
          </a:p>
          <a:p>
            <a:pPr marL="171450" indent="-171450">
              <a:buFont typeface="Arial" panose="020B0604020202020204" pitchFamily="34" charset="0"/>
              <a:buChar char="•"/>
            </a:pPr>
            <a:r>
              <a:rPr lang="en-US" b="0" baseline="0" dirty="0" smtClean="0"/>
              <a:t>The Terms and Concepts document contains more terms than are listed in the course and should be reviewed to help you with your learning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2571590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slide above shows the</a:t>
            </a:r>
            <a:r>
              <a:rPr lang="en-US" baseline="0" dirty="0" smtClean="0"/>
              <a:t> Pe</a:t>
            </a:r>
            <a:r>
              <a:rPr lang="en-US" dirty="0" smtClean="0"/>
              <a:t>rformance</a:t>
            </a:r>
            <a:r>
              <a:rPr lang="en-US" baseline="0" dirty="0" smtClean="0"/>
              <a:t> Counseling process.  This process is used when there is an issue with the employee’s performance that reaches the level that the supervisor needs to meet with the employee to resolve the issue with performance.  It does not include day-to-day coaching of employees in the performance of their duties or the meetings with employees to create and establish their goals.</a:t>
            </a:r>
          </a:p>
          <a:p>
            <a:endParaRPr lang="en-US" baseline="0" dirty="0" smtClean="0"/>
          </a:p>
          <a:p>
            <a:r>
              <a:rPr lang="en-US" b="1" baseline="0" dirty="0" smtClean="0"/>
              <a:t>Prevention</a:t>
            </a:r>
          </a:p>
          <a:p>
            <a:r>
              <a:rPr lang="en-US" baseline="0" dirty="0" smtClean="0"/>
              <a:t>In some cases issues with an employees performance can be prevented by understanding the strengths and weaknesses of the employee and outlining a clear path to improve.  This is typically done through the creation of Performance goals and following them up throughout the performance plan year.  </a:t>
            </a:r>
          </a:p>
          <a:p>
            <a:endParaRPr lang="en-US" baseline="0" dirty="0" smtClean="0"/>
          </a:p>
          <a:p>
            <a:r>
              <a:rPr lang="en-US" b="1" baseline="0" dirty="0" smtClean="0"/>
              <a:t>Identification</a:t>
            </a:r>
          </a:p>
          <a:p>
            <a:r>
              <a:rPr lang="en-US" baseline="0" dirty="0" smtClean="0"/>
              <a:t>Identification of the problem of poor performance can be challenging for the supervisor because they are around the employee and an issue may develop slowly.  This can result the supervisor be acclimatized to the performance issue.  </a:t>
            </a:r>
          </a:p>
          <a:p>
            <a:endParaRPr lang="en-US" baseline="0" dirty="0" smtClean="0"/>
          </a:p>
          <a:p>
            <a:r>
              <a:rPr lang="en-US" b="1" baseline="0" dirty="0" smtClean="0"/>
              <a:t>Preparation</a:t>
            </a:r>
          </a:p>
          <a:p>
            <a:r>
              <a:rPr lang="en-US" baseline="0" dirty="0" smtClean="0"/>
              <a:t>Once a performance problem has been identifying and rises to the point where the supervisor needs to discuss this with the employee, then quick action needs to be taken to resolve the issue.  When preparing for the meeting, make sure it is a close to the date of the event as possible, but not so close that you do not have the time you need to prepare.  When preparing for the meeting make sure it is in a private space, you have documented examples of why the behavior needs to change, outline examples what the desired behavior of the employee should be and provide the employee with any policy documents.</a:t>
            </a:r>
          </a:p>
          <a:p>
            <a:endParaRPr lang="en-US" baseline="0" dirty="0" smtClean="0"/>
          </a:p>
          <a:p>
            <a:r>
              <a:rPr lang="en-US" b="1" baseline="0" dirty="0" smtClean="0"/>
              <a:t>Conducting the Session</a:t>
            </a:r>
          </a:p>
          <a:p>
            <a:r>
              <a:rPr lang="en-US" baseline="0" dirty="0" smtClean="0"/>
              <a:t>During the session, discuss the issue with the employee and keep the topic of the conversation about the type of behavior by using only the examples of the performance issues you have prepared.  Work with the employee to identify a solution and conclude the meeting once you have gained commitment of the need to change.  </a:t>
            </a:r>
          </a:p>
          <a:p>
            <a:endParaRPr lang="en-US" baseline="0" dirty="0" smtClean="0"/>
          </a:p>
          <a:p>
            <a:r>
              <a:rPr lang="en-US" b="1" baseline="0" dirty="0" smtClean="0"/>
              <a:t>Follow-up</a:t>
            </a:r>
          </a:p>
          <a:p>
            <a:r>
              <a:rPr lang="en-US" b="0" baseline="0" dirty="0" smtClean="0"/>
              <a:t>After you conclude the session with the employee, document the results of the meeting and the actions you and the employee need to take to change the performance based on the results of the meeting.  Adding any follow-up meetings to the calendar is also a good idea.  </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3700789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There are</a:t>
            </a:r>
            <a:r>
              <a:rPr lang="en-US" baseline="0" dirty="0" smtClean="0"/>
              <a:t> two types of issues that lead to an employee needing to be counseled.  They are Performance and Conduct.  In many cases issues with performance can be prevented through the creation of good performance goals for the employee.  Issues with conduct, need to be addressed with the employee directly and may be for a single instance or a ongoing pattern of behavior.  Counseling is the best approach to make a positive change to an employees behavior as this is usually a one time event.</a:t>
            </a:r>
          </a:p>
          <a:p>
            <a:endParaRPr lang="en-US" baseline="0" dirty="0" smtClean="0"/>
          </a:p>
          <a:p>
            <a:r>
              <a:rPr lang="en-US" b="1" baseline="0" dirty="0" smtClean="0"/>
              <a:t>Performance Issues (Performance Goals)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purpose of Performance Management is for the employee to gain new knowledge skills and abilities and for the supervisor to work with the employee to develop the skills.  This is the purpose of the Performance Management system.  When you develop the goals for you employees keep this in mind.  The creation of goals is the best way to create awareness of the need for improvement and to guide the employee on the improvement throughout the year.  If the employee is unmotivated then Performance Management can help you motivate establish goals for the employee that challenge them by sharing their skills with others or by developing new skills.  In both cases, you are creating awareness without the performance issue rising to the level of counseling because the support for the employee is built into the Performance Management process.</a:t>
            </a:r>
            <a:endParaRPr lang="en-US" dirty="0" smtClean="0"/>
          </a:p>
          <a:p>
            <a:endParaRPr lang="en-US" dirty="0" smtClean="0"/>
          </a:p>
          <a:p>
            <a:r>
              <a:rPr lang="en-US" b="1" dirty="0" smtClean="0"/>
              <a:t>Conduct Issues</a:t>
            </a:r>
            <a:r>
              <a:rPr lang="en-US" b="1" baseline="0" dirty="0" smtClean="0"/>
              <a:t> (Counseling)</a:t>
            </a:r>
          </a:p>
          <a:p>
            <a:r>
              <a:rPr lang="en-US" dirty="0" smtClean="0"/>
              <a:t>Conduct</a:t>
            </a:r>
            <a:r>
              <a:rPr lang="en-US" baseline="0" dirty="0" smtClean="0"/>
              <a:t> issues occurs when the employee acts inappropriately or unprofessionally.  In most cases this is a one time event, such as not wearing safety equipment or revolve around a single issue, such as being late to work regularly.  The use of counseling in both of the previous examples creates awareness of the performance issue with the employee.  This is especially true when you apply the elements of effective counseling by informing them the behavior is not acceptable, explain what is acceptable behavior for the event and then providing details of the consequences.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2614489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As</a:t>
            </a:r>
            <a:r>
              <a:rPr lang="en-US" baseline="0" dirty="0" smtClean="0"/>
              <a:t> a supervisor one of the most difficult tasks is to identify when an employee is having an issue with performance that needs to be addressed.  There are many reasons for this however the most common is that the problem with performance occur over time and the supervisor is only aware of the issue once an event occurs that impacts the employee or the team.  Ignoring or excusing poor performance results in frustration of other members of the team and may cause other performance issues with other members of the team.  The only way to effectively “deal” with the issue of performance is to effectively acknowledge it is an issue and work with the employee to resolve the performance issue.  The following are the signs of poor performance:</a:t>
            </a:r>
          </a:p>
          <a:p>
            <a:endParaRPr lang="en-US" baseline="0" dirty="0" smtClean="0"/>
          </a:p>
          <a:p>
            <a:pPr marL="342900" indent="-342900">
              <a:buFont typeface="Arial" panose="020B0604020202020204" pitchFamily="34" charset="0"/>
              <a:buChar char="•"/>
            </a:pPr>
            <a:r>
              <a:rPr lang="en-US" sz="1100" dirty="0" smtClean="0"/>
              <a:t>Relying on others too much – Employee</a:t>
            </a:r>
            <a:r>
              <a:rPr lang="en-US" sz="1100" baseline="0" dirty="0" smtClean="0"/>
              <a:t> is consistently asking questions other members of their team or will only perform certain tasks of their job they are comfortable with</a:t>
            </a:r>
            <a:endParaRPr lang="en-US" sz="1100" dirty="0" smtClean="0"/>
          </a:p>
          <a:p>
            <a:pPr marL="342900" indent="-342900">
              <a:buFont typeface="Arial" panose="020B0604020202020204" pitchFamily="34" charset="0"/>
              <a:buChar char="•"/>
            </a:pPr>
            <a:r>
              <a:rPr lang="en-US" sz="1100" dirty="0" smtClean="0"/>
              <a:t>Poor work quality – Employee</a:t>
            </a:r>
            <a:r>
              <a:rPr lang="en-US" sz="1100" baseline="0" dirty="0" smtClean="0"/>
              <a:t> does not possess the required knowledge, skills or abilities of their position resulting in the same errors occurring frequently</a:t>
            </a:r>
            <a:endParaRPr lang="en-US" sz="1100" dirty="0" smtClean="0"/>
          </a:p>
          <a:p>
            <a:pPr marL="342900" indent="-342900">
              <a:buFont typeface="Arial" panose="020B0604020202020204" pitchFamily="34" charset="0"/>
              <a:buChar char="•"/>
            </a:pPr>
            <a:r>
              <a:rPr lang="en-US" sz="1100" dirty="0" smtClean="0"/>
              <a:t>Violating Policy and/or Rules – Employee does</a:t>
            </a:r>
            <a:r>
              <a:rPr lang="en-US" sz="1100" baseline="0" dirty="0" smtClean="0"/>
              <a:t> not understand there is a policy or chooses to ignore the policy because it is “stupid”, “unnecessary” or doesn’t apply to them</a:t>
            </a:r>
            <a:endParaRPr lang="en-US" sz="1100" dirty="0" smtClean="0"/>
          </a:p>
          <a:p>
            <a:pPr marL="342900" indent="-342900">
              <a:buFont typeface="Arial" panose="020B0604020202020204" pitchFamily="34" charset="0"/>
              <a:buChar char="•"/>
            </a:pPr>
            <a:r>
              <a:rPr lang="en-US" sz="1100" dirty="0" smtClean="0"/>
              <a:t>Ignoring CDOT values – Employee violate</a:t>
            </a:r>
            <a:r>
              <a:rPr lang="en-US" sz="1100" baseline="0" dirty="0" smtClean="0"/>
              <a:t>s one of the values of Safety, Integrity, People, Customer Service, Excellence or Respect</a:t>
            </a:r>
            <a:endParaRPr lang="en-US" sz="1100" dirty="0" smtClean="0"/>
          </a:p>
          <a:p>
            <a:pPr marL="342900" indent="-342900">
              <a:buFont typeface="Arial" panose="020B0604020202020204" pitchFamily="34" charset="0"/>
              <a:buChar char="•"/>
            </a:pPr>
            <a:r>
              <a:rPr lang="en-US" sz="1100" dirty="0" smtClean="0"/>
              <a:t>Missing deadlines – Employee is consistent late with their work or asks</a:t>
            </a:r>
            <a:r>
              <a:rPr lang="en-US" sz="1100" baseline="0" dirty="0" smtClean="0"/>
              <a:t> for extension for projects because they are too difficult </a:t>
            </a:r>
            <a:endParaRPr lang="en-US" sz="1100" dirty="0" smtClean="0"/>
          </a:p>
          <a:p>
            <a:pPr marL="342900" indent="-342900">
              <a:buFont typeface="Arial" panose="020B0604020202020204" pitchFamily="34" charset="0"/>
              <a:buChar char="•"/>
            </a:pPr>
            <a:r>
              <a:rPr lang="en-US" sz="1100" dirty="0" smtClean="0"/>
              <a:t>Not working well with other or affecting the others – Employee has conflicts with other employees;</a:t>
            </a:r>
            <a:r>
              <a:rPr lang="en-US" sz="1100" baseline="0" dirty="0" smtClean="0"/>
              <a:t> other employees find excuses not to work with an employee or the employee will only work with certain of their co-workers</a:t>
            </a:r>
            <a:endParaRPr lang="en-US" sz="1100" dirty="0" smtClean="0"/>
          </a:p>
          <a:p>
            <a:pPr marL="342900" indent="-342900">
              <a:buFont typeface="Arial" panose="020B0604020202020204" pitchFamily="34" charset="0"/>
              <a:buChar char="•"/>
            </a:pPr>
            <a:r>
              <a:rPr lang="en-US" sz="1100" dirty="0" smtClean="0"/>
              <a:t>High absentee rate – The</a:t>
            </a:r>
            <a:r>
              <a:rPr lang="en-US" sz="1100" baseline="0" dirty="0" smtClean="0"/>
              <a:t> employee is absent on dates when projects are due or the number of absences the employee has is impacting their or their co-workers ability to perform their job</a:t>
            </a:r>
          </a:p>
          <a:p>
            <a:pPr marL="342900" indent="-342900">
              <a:buFont typeface="Arial" panose="020B0604020202020204" pitchFamily="34" charset="0"/>
              <a:buChar char="•"/>
            </a:pPr>
            <a:r>
              <a:rPr lang="en-US" sz="1100" dirty="0" smtClean="0"/>
              <a:t>Employee</a:t>
            </a:r>
            <a:r>
              <a:rPr lang="en-US" sz="1100" baseline="0" dirty="0" smtClean="0"/>
              <a:t> is late or leaves early – When employees cut short there work hours this can be a sign that they may not have enough work or are looking to avoid the work they have been assigned</a:t>
            </a:r>
            <a:endParaRPr lang="en-US" sz="11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2969225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to</a:t>
            </a:r>
            <a:r>
              <a:rPr lang="en-US" baseline="0" dirty="0" smtClean="0"/>
              <a:t> have a discussion with the employee about performance can be tricky as not all problems rise to point where they need to be addressed directly with the employee.  When reaching this decision consider the following:</a:t>
            </a:r>
          </a:p>
          <a:p>
            <a:endParaRPr lang="en-US" baseline="0" dirty="0" smtClean="0"/>
          </a:p>
          <a:p>
            <a:pPr marL="0" indent="0">
              <a:buFont typeface="Arial" panose="020B0604020202020204" pitchFamily="34" charset="0"/>
              <a:buNone/>
            </a:pPr>
            <a:r>
              <a:rPr lang="en-US" b="1" dirty="0" smtClean="0"/>
              <a:t>Length of employment </a:t>
            </a:r>
            <a:r>
              <a:rPr lang="en-US" dirty="0" smtClean="0"/>
              <a:t>– How</a:t>
            </a:r>
            <a:r>
              <a:rPr lang="en-US" baseline="0" dirty="0" smtClean="0"/>
              <a:t> long has the employee worked at CDOT?  Is the issue based on old information and the employee does not have training on the new process or is the employee new and is not aware of the CDOT way of doing business? </a:t>
            </a:r>
            <a:endParaRPr lang="en-US" baseline="0"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Does the problem impact workflow or productivity </a:t>
            </a:r>
            <a:r>
              <a:rPr lang="en-US" dirty="0" smtClean="0"/>
              <a:t>– if</a:t>
            </a:r>
            <a:r>
              <a:rPr lang="en-US" baseline="0" dirty="0" smtClean="0"/>
              <a:t> the issue with the employee is impacting the workflow or productivity of the team or is it a matter of preference that the work be performed in a certain way?</a:t>
            </a:r>
            <a:endParaRPr lang="en-US" dirty="0" smtClean="0"/>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dirty="0" smtClean="0"/>
              <a:t>Are </a:t>
            </a:r>
            <a:r>
              <a:rPr lang="en-US" b="1" dirty="0" smtClean="0"/>
              <a:t>other employees impacted </a:t>
            </a:r>
            <a:r>
              <a:rPr lang="en-US" dirty="0" smtClean="0"/>
              <a:t>– If other employee</a:t>
            </a:r>
            <a:r>
              <a:rPr lang="en-US" baseline="0" dirty="0" smtClean="0"/>
              <a:t>s are impacted is this something that you are able to address with the employee or is it a matter that may impact other but is not something you are able to take action on such as the employee has an accommodation that other do not know about</a:t>
            </a:r>
            <a:endParaRPr lang="en-US" dirty="0" smtClean="0"/>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dirty="0" smtClean="0"/>
              <a:t>Repetition </a:t>
            </a:r>
            <a:r>
              <a:rPr lang="en-US" b="1" dirty="0" smtClean="0"/>
              <a:t>and frequency </a:t>
            </a:r>
            <a:r>
              <a:rPr lang="en-US" dirty="0" smtClean="0"/>
              <a:t>– If </a:t>
            </a:r>
            <a:r>
              <a:rPr lang="en-US" baseline="0" dirty="0" smtClean="0"/>
              <a:t>the employee has been not had many issues in the past, but has a single event and brings it to you such as am error on a form, then this is less severe and may not need to be addressed unless it is repeated or increases in frequency.</a:t>
            </a:r>
            <a:endParaRPr lang="en-US" dirty="0" smtClean="0"/>
          </a:p>
          <a:p>
            <a:pPr marL="0" indent="0">
              <a:buFont typeface="Arial" panose="020B0604020202020204" pitchFamily="34" charset="0"/>
              <a:buNone/>
            </a:pPr>
            <a:endParaRPr lang="en-US" b="1" dirty="0" smtClean="0"/>
          </a:p>
          <a:p>
            <a:pPr marL="0" indent="0">
              <a:buFont typeface="Arial" panose="020B0604020202020204" pitchFamily="34" charset="0"/>
              <a:buNone/>
            </a:pPr>
            <a:r>
              <a:rPr lang="en-US" b="1" dirty="0" smtClean="0"/>
              <a:t>Mitigating </a:t>
            </a:r>
            <a:r>
              <a:rPr lang="en-US" b="1" dirty="0" smtClean="0"/>
              <a:t>circumstances </a:t>
            </a:r>
            <a:r>
              <a:rPr lang="en-US" dirty="0" smtClean="0"/>
              <a:t>– Employees</a:t>
            </a:r>
            <a:r>
              <a:rPr lang="en-US" baseline="0" dirty="0" smtClean="0"/>
              <a:t> are people too! Occasionally there are events that may cause an high performing employee to trip up such as the death of a family member.  When this happens, and you are aware of the problem then this should be considered as this may not be a performance issue but a short term personal problem.</a:t>
            </a:r>
            <a:endParaRPr lang="en-US" dirty="0" smtClean="0"/>
          </a:p>
          <a:p>
            <a:endParaRPr lang="en-US" baseline="0" dirty="0" smtClean="0"/>
          </a:p>
          <a:p>
            <a:pPr marL="0" indent="0">
              <a:buFont typeface="Arial" panose="020B0604020202020204" pitchFamily="34" charset="0"/>
              <a:buNone/>
            </a:pPr>
            <a:r>
              <a:rPr lang="en-US" dirty="0" smtClean="0"/>
              <a:t>Taking to account the items</a:t>
            </a:r>
            <a:r>
              <a:rPr lang="en-US" baseline="0" dirty="0" smtClean="0"/>
              <a:t> listed above will help you to reach a decision about whether or not you to the employee in a counseling session or just request that try working in a different way.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3601681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Tab 00 - Performance Log</a:t>
            </a:r>
          </a:p>
          <a:p>
            <a:endParaRPr lang="en-US" dirty="0" smtClean="0"/>
          </a:p>
          <a:p>
            <a:r>
              <a:rPr lang="en-US" dirty="0" smtClean="0"/>
              <a:t>The following When</a:t>
            </a:r>
            <a:r>
              <a:rPr lang="en-US" baseline="0" dirty="0" smtClean="0"/>
              <a:t> the performance of the employee reaches the point where you need to discuss it with the employee, the following action will help you to prepare:</a:t>
            </a:r>
          </a:p>
          <a:p>
            <a:endParaRPr lang="en-US" baseline="0" dirty="0" smtClean="0"/>
          </a:p>
          <a:p>
            <a:r>
              <a:rPr lang="en-US" b="1" baseline="0" dirty="0" smtClean="0"/>
              <a:t>Document Examples of the Behavior </a:t>
            </a:r>
            <a:r>
              <a:rPr lang="en-US" baseline="0" dirty="0" smtClean="0"/>
              <a:t>– Using the Performance Log document any examples of the behavior you are going to discuss with the employee be specific as possible.</a:t>
            </a:r>
          </a:p>
          <a:p>
            <a:endParaRPr lang="en-US" baseline="0" dirty="0" smtClean="0"/>
          </a:p>
          <a:p>
            <a:r>
              <a:rPr lang="en-US" b="1" baseline="0" dirty="0" smtClean="0"/>
              <a:t>Research Potential Solutions </a:t>
            </a:r>
            <a:r>
              <a:rPr lang="en-US" baseline="0" dirty="0" smtClean="0"/>
              <a:t>– When you hold the meeting with the employee you will need to provide some potential solutions to the performance issue of the employee.  This allows the employee to understand what the desired outcome you have and focus on the solution</a:t>
            </a:r>
          </a:p>
          <a:p>
            <a:endParaRPr lang="en-US" baseline="0" dirty="0" smtClean="0"/>
          </a:p>
          <a:p>
            <a:r>
              <a:rPr lang="en-US" b="1" baseline="0" dirty="0" smtClean="0"/>
              <a:t>Set the Meeting with the Employee </a:t>
            </a:r>
            <a:r>
              <a:rPr lang="en-US" baseline="0" dirty="0" smtClean="0"/>
              <a:t>– When you set the meeting with the employee be sure to complete the first two tasks.  You want to be prepared just in case the employee comes to you with questions.  </a:t>
            </a:r>
          </a:p>
          <a:p>
            <a:endParaRPr lang="en-US" baseline="0" dirty="0" smtClean="0"/>
          </a:p>
          <a:p>
            <a:r>
              <a:rPr lang="en-US" b="1" baseline="0" dirty="0" smtClean="0"/>
              <a:t>Print out any documentation you want to provide to the employee </a:t>
            </a:r>
            <a:r>
              <a:rPr lang="en-US" baseline="0" dirty="0" smtClean="0"/>
              <a:t>– In some cases you may need to provide the employee with copies of materials such as policies or procedures.  Be sure to document what you provide to the employee as this will be important if the discipline progresses beyond the Coaching meeting.</a:t>
            </a:r>
          </a:p>
          <a:p>
            <a:endParaRPr lang="en-US" baseline="0" dirty="0" smtClean="0"/>
          </a:p>
          <a:p>
            <a:r>
              <a:rPr lang="en-US" b="1" baseline="0" dirty="0" smtClean="0"/>
              <a:t>Practice any difficult Conversations </a:t>
            </a:r>
            <a:r>
              <a:rPr lang="en-US" baseline="0" dirty="0" smtClean="0"/>
              <a:t>– If you are concerned about any of the conversations then prepare what you are going to say and practice with any of the responses you feel you may receive.  This will help you to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207798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
        <p:nvSpPr>
          <p:cNvPr id="5" name="Rectangle 4"/>
          <p:cNvSpPr/>
          <p:nvPr/>
        </p:nvSpPr>
        <p:spPr>
          <a:xfrm>
            <a:off x="4686300" y="279400"/>
            <a:ext cx="2209800" cy="878332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524177975"/>
              </p:ext>
            </p:extLst>
          </p:nvPr>
        </p:nvGraphicFramePr>
        <p:xfrm>
          <a:off x="386079" y="456485"/>
          <a:ext cx="6256021" cy="4230171"/>
        </p:xfrm>
        <a:graphic>
          <a:graphicData uri="http://schemas.openxmlformats.org/drawingml/2006/table">
            <a:tbl>
              <a:tblPr firstRow="1" bandRow="1">
                <a:tableStyleId>{5940675A-B579-460E-94D1-54222C63F5DA}</a:tableStyleId>
              </a:tblPr>
              <a:tblGrid>
                <a:gridCol w="1054513"/>
                <a:gridCol w="4414519"/>
                <a:gridCol w="786989"/>
              </a:tblGrid>
              <a:tr h="470019">
                <a:tc>
                  <a:txBody>
                    <a:bodyPr/>
                    <a:lstStyle/>
                    <a:p>
                      <a:r>
                        <a:rPr lang="en-US" sz="1100" dirty="0" smtClean="0"/>
                        <a:t>Section</a:t>
                      </a:r>
                      <a:endParaRPr lang="en-US" sz="1100" dirty="0"/>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Title</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Page</a:t>
                      </a:r>
                      <a:endParaRPr lang="en-US" sz="1100" dirty="0"/>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Learning Logistics</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a:t>
                      </a: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1</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Introduction</a:t>
                      </a:r>
                      <a:r>
                        <a:rPr lang="en-US" sz="1100" baseline="0" dirty="0" smtClean="0"/>
                        <a:t> to Progressive Discipline</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10</a:t>
                      </a: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2</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Counseling Employees</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3</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Corrective Actions</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4</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Disciplinary Actions</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5</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Conclusion</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6</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Glossary</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0019">
                <a:tc>
                  <a:txBody>
                    <a:bodyPr/>
                    <a:lstStyle/>
                    <a:p>
                      <a:r>
                        <a:rPr lang="en-US" sz="1100" dirty="0" smtClean="0"/>
                        <a:t>7</a:t>
                      </a:r>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4245555"/>
              </p:ext>
            </p:extLst>
          </p:nvPr>
        </p:nvGraphicFramePr>
        <p:xfrm>
          <a:off x="631825" y="4819650"/>
          <a:ext cx="4702175" cy="3108325"/>
        </p:xfrm>
        <a:graphic>
          <a:graphicData uri="http://schemas.openxmlformats.org/presentationml/2006/ole">
            <mc:AlternateContent xmlns:mc="http://schemas.openxmlformats.org/markup-compatibility/2006">
              <mc:Choice xmlns:v="urn:schemas-microsoft-com:vml" Requires="v">
                <p:oleObj spid="_x0000_s23623" name="Document" r:id="rId4" imgW="4702262" imgH="3108555" progId="Word.Document.12">
                  <p:embed/>
                </p:oleObj>
              </mc:Choice>
              <mc:Fallback>
                <p:oleObj name="Document" r:id="rId4" imgW="4702262" imgH="3108555" progId="Word.Document.12">
                  <p:embed/>
                  <p:pic>
                    <p:nvPicPr>
                      <p:cNvPr id="0" name=""/>
                      <p:cNvPicPr/>
                      <p:nvPr/>
                    </p:nvPicPr>
                    <p:blipFill>
                      <a:blip r:embed="rId5"/>
                      <a:stretch>
                        <a:fillRect/>
                      </a:stretch>
                    </p:blipFill>
                    <p:spPr>
                      <a:xfrm>
                        <a:off x="631825" y="4819650"/>
                        <a:ext cx="4702175" cy="3108325"/>
                      </a:xfrm>
                      <a:prstGeom prst="rect">
                        <a:avLst/>
                      </a:prstGeom>
                    </p:spPr>
                  </p:pic>
                </p:oleObj>
              </mc:Fallback>
            </mc:AlternateContent>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 00</a:t>
            </a:r>
            <a:r>
              <a:rPr lang="en-US" b="1" baseline="0" dirty="0" smtClean="0"/>
              <a:t> – Performance Log</a:t>
            </a:r>
          </a:p>
          <a:p>
            <a:endParaRPr lang="en-US" baseline="0" dirty="0" smtClean="0"/>
          </a:p>
          <a:p>
            <a:r>
              <a:rPr lang="en-US" baseline="0" dirty="0" smtClean="0"/>
              <a:t>To help you with the process of documenting employee behavior a Performance Log has been created.  This prints out a small book and can be folded to find into the notebook you carry with you.  The Performance log can be used to describe both good and bad performance.  </a:t>
            </a:r>
          </a:p>
          <a:p>
            <a:endParaRPr lang="en-US" baseline="0" dirty="0" smtClean="0"/>
          </a:p>
          <a:p>
            <a:r>
              <a:rPr lang="en-US" baseline="0" dirty="0" smtClean="0"/>
              <a:t>When you complete the book you should be objective and not subjective.  For example, instead of writing that Mark is not “a team player” (subjective) try “I observed Bill being very short with the other members of his team when they ask him questions.  He has a lot of experience to share with them, but when he acts this way towards them they are not able to listen to him and he is not able to share his experience.  I talked to Mark to remind him that the best way to share his experience is by listening to the question and being patient when providing an answer”.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1345163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a:t>
            </a:r>
            <a:r>
              <a:rPr lang="en-US" baseline="0" dirty="0" smtClean="0"/>
              <a:t> the scenario above and the copy of the Performance Log provided to you by the instructor, document Ralph’s behavior.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3488281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you meet with the employee to discuss their behavior, it is important to come prepared with some solutions.  Possible solutions include:</a:t>
            </a:r>
          </a:p>
          <a:p>
            <a:endParaRPr lang="en-US" baseline="0" dirty="0" smtClean="0"/>
          </a:p>
          <a:p>
            <a:pPr marL="171450" indent="-171450">
              <a:buFont typeface="Arial" panose="020B0604020202020204" pitchFamily="34" charset="0"/>
              <a:buChar char="•"/>
            </a:pPr>
            <a:r>
              <a:rPr lang="en-US" b="1" baseline="0" dirty="0" smtClean="0"/>
              <a:t>Counseling</a:t>
            </a:r>
            <a:r>
              <a:rPr lang="en-US" baseline="0" dirty="0" smtClean="0"/>
              <a:t> – In many cases talking to the employee to can be enough to create the awareness about the performance issue that allows them to make a change.  </a:t>
            </a:r>
          </a:p>
          <a:p>
            <a:pPr marL="171450" indent="-171450">
              <a:buFont typeface="Arial" panose="020B0604020202020204" pitchFamily="34" charset="0"/>
              <a:buChar char="•"/>
            </a:pPr>
            <a:r>
              <a:rPr lang="en-US" b="1" baseline="0" dirty="0" smtClean="0"/>
              <a:t>Training</a:t>
            </a:r>
            <a:r>
              <a:rPr lang="en-US" baseline="0" dirty="0" smtClean="0"/>
              <a:t> – Training works when the employee does not have the required skills to perform their job.  Another effective solution ca be to partner the employee with one that is more experienced.</a:t>
            </a:r>
          </a:p>
          <a:p>
            <a:pPr marL="171450" indent="-171450">
              <a:buFont typeface="Arial" panose="020B0604020202020204" pitchFamily="34" charset="0"/>
              <a:buChar char="•"/>
            </a:pPr>
            <a:r>
              <a:rPr lang="en-US" b="1" baseline="0" dirty="0" smtClean="0"/>
              <a:t>Verbal warning </a:t>
            </a:r>
            <a:r>
              <a:rPr lang="en-US" baseline="0" dirty="0" smtClean="0"/>
              <a:t>– if the initial counseling session is not enough issuing the employee a verbal warning as a second step increases the severity of the discussion.  When issuing a verbal warning be sure to document why in the performance log</a:t>
            </a:r>
          </a:p>
          <a:p>
            <a:pPr marL="171450" indent="-171450">
              <a:buFont typeface="Arial" panose="020B0604020202020204" pitchFamily="34" charset="0"/>
              <a:buChar char="•"/>
            </a:pPr>
            <a:r>
              <a:rPr lang="en-US" b="1" baseline="0" dirty="0" smtClean="0"/>
              <a:t>Explaining Processes, Policy or Procedures </a:t>
            </a:r>
            <a:r>
              <a:rPr lang="en-US" baseline="0" dirty="0" smtClean="0"/>
              <a:t>– Overtime even the best employee may become unaware of changes to new policy, processes or procedures.  When discussing these with the employee be sure to provide them with a copy and document in the performance log that you have done so.</a:t>
            </a:r>
          </a:p>
          <a:p>
            <a:pPr marL="171450" indent="-171450">
              <a:buFont typeface="Arial" panose="020B0604020202020204" pitchFamily="34" charset="0"/>
              <a:buChar char="•"/>
            </a:pPr>
            <a:r>
              <a:rPr lang="en-US" b="1" baseline="0" dirty="0" smtClean="0"/>
              <a:t>Agreed upon steps </a:t>
            </a:r>
            <a:r>
              <a:rPr lang="en-US" baseline="0" dirty="0" smtClean="0"/>
              <a:t>– This may not be as obvious, but as part of the counseling session you and the employee may come up with a solution that is a combination of some of the above, or a new solution.  If this occurs, be sure to document the results of the conversation so there is a shared understanding between you and the employee on the course of action you are taking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1135794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a:t>
            </a:r>
            <a:r>
              <a:rPr lang="en-US" baseline="0" dirty="0" smtClean="0"/>
              <a:t> you create the solution you want to keep in mind the unique circumstance of the employee, however, you also need to make sure you are treating all of your employee the same way.  This process is know as similarly situated.  </a:t>
            </a:r>
          </a:p>
          <a:p>
            <a:endParaRPr lang="en-US" baseline="0" dirty="0" smtClean="0"/>
          </a:p>
          <a:p>
            <a:r>
              <a:rPr lang="en-US" baseline="0" dirty="0" smtClean="0"/>
              <a:t>Similarly situated means you must take into account the tools and discussions you have used with other employees who have had a similar problem in the past.  For example, if you had an employee who entered time they did not work.  In the past you talked to the employee and provided them with the policy on time entry.  If this was the first time for both employees this would make sense.  If one of the employee had a series of offences, you might want to take a different, and more serious approach to the performance issue.</a:t>
            </a:r>
          </a:p>
          <a:p>
            <a:endParaRPr lang="en-US" baseline="0" dirty="0" smtClean="0"/>
          </a:p>
          <a:p>
            <a:r>
              <a:rPr lang="en-US" baseline="0" dirty="0" smtClean="0"/>
              <a:t>When you are considering solutions please keep in mind not to consider the following:</a:t>
            </a:r>
          </a:p>
          <a:p>
            <a:pPr marL="171450" indent="-171450">
              <a:buFont typeface="Arial" panose="020B0604020202020204" pitchFamily="34" charset="0"/>
              <a:buChar char="•"/>
            </a:pPr>
            <a:r>
              <a:rPr lang="en-US" baseline="0" dirty="0" smtClean="0"/>
              <a:t>Age</a:t>
            </a:r>
          </a:p>
          <a:p>
            <a:pPr marL="171450" indent="-171450">
              <a:buFont typeface="Arial" panose="020B0604020202020204" pitchFamily="34" charset="0"/>
              <a:buChar char="•"/>
            </a:pPr>
            <a:r>
              <a:rPr lang="en-US" baseline="0" dirty="0" smtClean="0"/>
              <a:t>Race</a:t>
            </a:r>
          </a:p>
          <a:p>
            <a:pPr marL="171450" indent="-171450">
              <a:buFont typeface="Arial" panose="020B0604020202020204" pitchFamily="34" charset="0"/>
              <a:buChar char="•"/>
            </a:pPr>
            <a:r>
              <a:rPr lang="en-US" baseline="0" dirty="0" smtClean="0"/>
              <a:t>Gender</a:t>
            </a:r>
          </a:p>
          <a:p>
            <a:pPr marL="171450" indent="-171450">
              <a:buFont typeface="Arial" panose="020B0604020202020204" pitchFamily="34" charset="0"/>
              <a:buChar char="•"/>
            </a:pPr>
            <a:r>
              <a:rPr lang="en-US" baseline="0" dirty="0" smtClean="0"/>
              <a:t>Protected classes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Also,</a:t>
            </a:r>
            <a:r>
              <a:rPr lang="en-US" baseline="0" dirty="0" smtClean="0"/>
              <a:t> keep in mind that just because you have a solution in mind, when you talk to the employee a different solution may present itself.  Be sure to include the employee in the solution and make sure they are heard.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2996794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a:t>
            </a:r>
            <a:r>
              <a:rPr lang="en-US" baseline="0" dirty="0" smtClean="0"/>
              <a:t> the scenario above answer the following questions as a member of the </a:t>
            </a:r>
          </a:p>
          <a:p>
            <a:pPr marL="171450" indent="-171450">
              <a:buFont typeface="Arial" panose="020B0604020202020204" pitchFamily="34" charset="0"/>
              <a:buChar char="•"/>
            </a:pPr>
            <a:r>
              <a:rPr lang="en-US" baseline="0" dirty="0" smtClean="0"/>
              <a:t>What are some potential solutions to you would present to the employee?</a:t>
            </a:r>
          </a:p>
          <a:p>
            <a:pPr marL="171450" indent="-171450">
              <a:buFont typeface="Arial" panose="020B0604020202020204" pitchFamily="34" charset="0"/>
              <a:buChar char="•"/>
            </a:pPr>
            <a:r>
              <a:rPr lang="en-US" baseline="0" dirty="0" smtClean="0"/>
              <a:t>Are there any other factors you should consider when creating you solution</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1168769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Depending</a:t>
            </a:r>
            <a:r>
              <a:rPr lang="en-US" baseline="0" dirty="0" smtClean="0"/>
              <a:t> on the business needs you may not be able to meet with the employee right after you witness of are made aware of an action that requires counseling.  In this case, you may have to send out an email or a meeting request.  When you do so, keep it friendly.  You do not have all of the details and you do not want the employee to feel like you are accusing them.  </a:t>
            </a:r>
          </a:p>
          <a:p>
            <a:endParaRPr lang="en-US" baseline="0" dirty="0" smtClean="0"/>
          </a:p>
          <a:p>
            <a:r>
              <a:rPr lang="en-US" baseline="0" dirty="0" smtClean="0"/>
              <a:t>Some samples are listed below:</a:t>
            </a:r>
          </a:p>
          <a:p>
            <a:pPr marL="171450" indent="-171450">
              <a:buFont typeface="Arial" panose="020B0604020202020204" pitchFamily="34" charset="0"/>
              <a:buChar char="•"/>
            </a:pPr>
            <a:r>
              <a:rPr lang="en-US" baseline="0" dirty="0" smtClean="0"/>
              <a:t>When you have some time latter today can you drop by my office?</a:t>
            </a:r>
          </a:p>
          <a:p>
            <a:pPr marL="171450" indent="-171450">
              <a:buFont typeface="Arial" panose="020B0604020202020204" pitchFamily="34" charset="0"/>
              <a:buChar char="•"/>
            </a:pPr>
            <a:r>
              <a:rPr lang="en-US" baseline="0" dirty="0" smtClean="0"/>
              <a:t>I have a meeting at 3:00pm, but am available afterwards, you drop by so we can talk?</a:t>
            </a:r>
          </a:p>
          <a:p>
            <a:pPr marL="171450" indent="-171450">
              <a:buFont typeface="Arial" panose="020B0604020202020204" pitchFamily="34" charset="0"/>
              <a:buChar char="•"/>
            </a:pPr>
            <a:r>
              <a:rPr lang="en-US" baseline="0" dirty="0" smtClean="0"/>
              <a:t>I know you are out in the field, could you call me when you reach a place where we can talk in private?</a:t>
            </a:r>
          </a:p>
          <a:p>
            <a:pPr marL="171450" indent="-171450">
              <a:buFont typeface="Arial" panose="020B0604020202020204" pitchFamily="34" charset="0"/>
              <a:buChar char="•"/>
            </a:pPr>
            <a:r>
              <a:rPr lang="en-US" baseline="0" dirty="0" smtClean="0"/>
              <a:t>I am available at 4:00 could you please drop by then so we can talk?</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When you need to have a counseling session with the employee.  Do not call the person out in front of others or take actions that may embarrass them, unless there is a safety or dangerous situation where it would be appropriate to do so.  It is also a good idea to pull together all of the information and prepare before you send out the request as the employee may seek to discuss the issue before you are ready.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3488822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you prepare</a:t>
            </a:r>
            <a:r>
              <a:rPr lang="en-US" baseline="0" dirty="0" smtClean="0"/>
              <a:t> for the meeting it is a good idea to print out any supporting documentation you may need to give the employee.  The following contain information that may help you clarify the role of the role.</a:t>
            </a:r>
          </a:p>
          <a:p>
            <a:endParaRPr lang="en-US" dirty="0" smtClean="0"/>
          </a:p>
          <a:p>
            <a:pPr marL="171450" indent="-171450">
              <a:buFont typeface="Arial" panose="020B0604020202020204" pitchFamily="34" charset="0"/>
              <a:buChar char="•"/>
            </a:pPr>
            <a:r>
              <a:rPr lang="en-US" dirty="0" smtClean="0"/>
              <a:t>State</a:t>
            </a:r>
            <a:r>
              <a:rPr lang="en-US" baseline="0" dirty="0" smtClean="0"/>
              <a:t> Personnel Rules can be found at: https://www.colorado.gov/pacific/spb/rules </a:t>
            </a:r>
          </a:p>
          <a:p>
            <a:pPr marL="171450" indent="-171450">
              <a:buFont typeface="Arial" panose="020B0604020202020204" pitchFamily="34" charset="0"/>
              <a:buChar char="•"/>
            </a:pPr>
            <a:r>
              <a:rPr lang="en-US" baseline="0" dirty="0" smtClean="0"/>
              <a:t>CDOT Policy and Procedural directives can be found at: http://intranet.dot.state.co.us/resources/policy-procedure/policy-and-procedural-directives</a:t>
            </a:r>
          </a:p>
          <a:p>
            <a:pPr marL="171450" indent="-171450">
              <a:buFont typeface="Arial" panose="020B0604020202020204" pitchFamily="34" charset="0"/>
              <a:buChar char="•"/>
            </a:pPr>
            <a:r>
              <a:rPr lang="en-US" baseline="0" dirty="0" smtClean="0"/>
              <a:t>Position Descriptions can be found at: http://intranet.dot.state.co.us/employees/cdot-positions/position-documents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1896383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Before</a:t>
            </a:r>
            <a:r>
              <a:rPr lang="en-US" baseline="0" dirty="0" smtClean="0"/>
              <a:t> you meet with the employee to have a discussion about their performance it is best to prepare for the conversation.  While this may sound like common sense many time this is done and we fall into the same traps.  </a:t>
            </a:r>
          </a:p>
          <a:p>
            <a:endParaRPr lang="en-US" baseline="0" dirty="0" smtClean="0"/>
          </a:p>
          <a:p>
            <a:r>
              <a:rPr lang="en-US" b="1" baseline="0" dirty="0" smtClean="0"/>
              <a:t>Buttons you Might Push </a:t>
            </a:r>
            <a:r>
              <a:rPr lang="en-US" baseline="0" dirty="0" smtClean="0"/>
              <a:t>– Think about what you know about your employee and their personal history.  What points in the conversation are going to press buttons.  Think about ways you can get your point across without pressing the button.  In other words how can you redirect the conversation so it does not become about this topic.  For example, you have two employees (Mark and David) who are not getting along.  Mark has an argument with another employee and you need to discuss his ability to work with other employees.  In this example you might want to not use David as a example and depersonalize it.  If Mark were to bring the topic of David up then you could be prepared to redirect the conversation about Marks behavior and not David.</a:t>
            </a:r>
          </a:p>
          <a:p>
            <a:endParaRPr lang="en-US" baseline="0" dirty="0" smtClean="0"/>
          </a:p>
          <a:p>
            <a:r>
              <a:rPr lang="en-US" b="1" dirty="0" smtClean="0"/>
              <a:t>Assumptions</a:t>
            </a:r>
            <a:r>
              <a:rPr lang="en-US" dirty="0" smtClean="0"/>
              <a:t> </a:t>
            </a:r>
            <a:r>
              <a:rPr lang="en-US" dirty="0" smtClean="0"/>
              <a:t>–</a:t>
            </a:r>
            <a:r>
              <a:rPr lang="en-US" baseline="0" dirty="0" smtClean="0"/>
              <a:t> It is possible for you to have assumptions about the behavior of an employee.  When you go into the meeting it is best to ask questions instead of stating assumptions.  For example you might be assuming that this is something that the employee has control of in the first place.  There could be a life event, such as a sick child or spouse, that is the cause of the employee being late.  If this is the case, then you should be connecting them to the FMLA coordinator and having a different conversation with the employee.</a:t>
            </a:r>
          </a:p>
          <a:p>
            <a:endParaRPr lang="en-US" baseline="0" dirty="0" smtClean="0"/>
          </a:p>
          <a:p>
            <a:r>
              <a:rPr lang="en-US" b="1" baseline="0" dirty="0" smtClean="0"/>
              <a:t>Check you Attitude </a:t>
            </a:r>
            <a:r>
              <a:rPr lang="en-US" baseline="0" dirty="0" smtClean="0"/>
              <a:t>– There are times when we are frustrated by the actions of an employee.  Before having a difficult meeting, ask yourself is there something you can change that can make it easier.  For example, looking forward to taking actions towards a solution instead of dreading talking to the employee.  </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Reframe the “Opponent” as a Partner </a:t>
            </a:r>
            <a:r>
              <a:rPr lang="en-US" sz="1100" dirty="0" smtClean="0"/>
              <a:t>– It</a:t>
            </a:r>
            <a:r>
              <a:rPr lang="en-US" sz="1100" baseline="0" dirty="0" smtClean="0"/>
              <a:t> is natural to think of an employee as an opponent when there is the need to have a difficult conversation.  This is not the case.  Instead they are a member of your team and as such you can ask them for solutions to the problem behavior.  In many cases this may help you reach a solution that you would not have come up with by yourself and it is more effective for the employee as they have been brought into the process of creating a solution.  By thinking of the employee as a partner you also eliminate the need for you to “win” and the employee “lose” and changes the conversation you have with the employee.  </a:t>
            </a:r>
            <a:endParaRPr lang="en-US" sz="110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2490764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When counseling</a:t>
            </a:r>
            <a:r>
              <a:rPr lang="en-US" baseline="0" dirty="0" smtClean="0"/>
              <a:t> an employee on their</a:t>
            </a:r>
            <a:r>
              <a:rPr lang="en-US" dirty="0" smtClean="0"/>
              <a:t> behavior ,the</a:t>
            </a:r>
            <a:r>
              <a:rPr lang="en-US" baseline="0" dirty="0" smtClean="0"/>
              <a:t> best way to remember what to do is to use the acronym W.I.T.S, which stand for Why, Immediate, Think Small, Specific.  </a:t>
            </a:r>
          </a:p>
          <a:p>
            <a:endParaRPr lang="en-US" baseline="0" dirty="0" smtClean="0"/>
          </a:p>
          <a:p>
            <a:r>
              <a:rPr lang="en-US" b="1" baseline="0" dirty="0" smtClean="0"/>
              <a:t>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a:t>
            </a:r>
          </a:p>
          <a:p>
            <a:endParaRPr lang="en-US" baseline="0" dirty="0" smtClean="0"/>
          </a:p>
          <a:p>
            <a:r>
              <a:rPr lang="en-US" b="1" baseline="0" dirty="0" smtClean="0"/>
              <a:t>Immediate</a:t>
            </a:r>
            <a:r>
              <a:rPr lang="en-US" baseline="0" dirty="0" smtClean="0"/>
              <a:t> – Try and provide the counseling to the employee as close to the event as possible.  However, you do want to allow yourself time to document the behavior, prepare for the conversation.  Additionally it is important to have the conversation in a private place and this may take time if the person is working as part of a road crew.  </a:t>
            </a:r>
          </a:p>
          <a:p>
            <a:endParaRPr lang="en-US" baseline="0" dirty="0" smtClean="0"/>
          </a:p>
          <a:p>
            <a:r>
              <a:rPr lang="en-US" b="1" baseline="0" dirty="0" smtClean="0"/>
              <a:t>Think Small </a:t>
            </a:r>
            <a:r>
              <a:rPr lang="en-US" baseline="0" dirty="0" smtClean="0"/>
              <a:t>– Counseling can be for both good behavior and undesirable behavior.  When you provide feedback think about the chain of events.  Thinking to bring an additional tool can make the difference between the project taking a couple of hours or a day.</a:t>
            </a:r>
          </a:p>
          <a:p>
            <a:endParaRPr lang="en-US" baseline="0" dirty="0" smtClean="0"/>
          </a:p>
          <a:p>
            <a:r>
              <a:rPr lang="en-US" b="1" dirty="0" smtClean="0"/>
              <a:t>Specific</a:t>
            </a:r>
            <a:r>
              <a:rPr lang="en-US" dirty="0" smtClean="0"/>
              <a:t> – When you are</a:t>
            </a:r>
            <a:r>
              <a:rPr lang="en-US" baseline="0" dirty="0" smtClean="0"/>
              <a:t> counseling an employee tell them specifically what they have done right.  For example instead of saying “great job this week” you could say, “I noticed that this week you took an extra tool with you, this made a difference in completing the project on time.  Great job on thinking ahead and being proactive!”  In addition to letting your employees know they are doing right.  It is a great management tool  to let them know you are paying attention to the work they are doing.</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3665364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Using the</a:t>
            </a:r>
            <a:r>
              <a:rPr lang="en-US" baseline="0" dirty="0" smtClean="0"/>
              <a:t> W.I.T.S discuss how you talk to the employee about the scenario.  </a:t>
            </a:r>
          </a:p>
          <a:p>
            <a:endParaRPr lang="en-US" baseline="0" dirty="0" smtClean="0"/>
          </a:p>
          <a:p>
            <a:r>
              <a:rPr lang="en-US" b="1" baseline="0" dirty="0" smtClean="0"/>
              <a:t>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a:t>
            </a:r>
          </a:p>
          <a:p>
            <a:pPr>
              <a:lnSpc>
                <a:spcPct val="200000"/>
              </a:lnSpc>
            </a:pPr>
            <a:endParaRPr lang="en-US" baseline="0" dirty="0" smtClean="0"/>
          </a:p>
          <a:p>
            <a:pPr>
              <a:lnSpc>
                <a:spcPct val="200000"/>
              </a:lnSpc>
            </a:pPr>
            <a:r>
              <a:rPr lang="en-US" baseline="0" dirty="0" smtClean="0"/>
              <a:t>____________________________________________________________________________________________________________________________________________________________________________________________________________________________________________________________</a:t>
            </a:r>
            <a:endParaRPr lang="en-US" baseline="0" dirty="0" smtClean="0"/>
          </a:p>
          <a:p>
            <a:pPr>
              <a:lnSpc>
                <a:spcPct val="200000"/>
              </a:lnSpc>
            </a:pPr>
            <a:endParaRPr lang="en-US" baseline="0" dirty="0" smtClean="0"/>
          </a:p>
          <a:p>
            <a:r>
              <a:rPr lang="en-US" b="1" baseline="0" dirty="0" smtClean="0"/>
              <a:t>Immediate</a:t>
            </a:r>
            <a:r>
              <a:rPr lang="en-US" baseline="0" dirty="0" smtClean="0"/>
              <a:t> – Try and provide the counseling to the employee as close to the event as possible.  Is this the type of event that can wait?  What kind of events should not?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baseline="0" dirty="0" smtClean="0"/>
          </a:p>
          <a:p>
            <a:endParaRPr lang="en-US" baseline="0" dirty="0" smtClean="0"/>
          </a:p>
          <a:p>
            <a:r>
              <a:rPr lang="en-US" b="1" baseline="0" dirty="0" smtClean="0"/>
              <a:t>Think Small </a:t>
            </a:r>
            <a:r>
              <a:rPr lang="en-US" baseline="0" dirty="0" smtClean="0"/>
              <a:t>– Provide details about the chain of the events.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baseline="0" dirty="0" smtClean="0"/>
          </a:p>
          <a:p>
            <a:r>
              <a:rPr lang="en-US" b="1" dirty="0" smtClean="0"/>
              <a:t>Specific</a:t>
            </a:r>
            <a:r>
              <a:rPr lang="en-US" dirty="0" smtClean="0"/>
              <a:t> – When you are</a:t>
            </a:r>
            <a:r>
              <a:rPr lang="en-US" baseline="0" dirty="0" smtClean="0"/>
              <a:t> counseling an employee tell them specifically what they have done right.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26890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at the lowest level and resolve the issue </a:t>
            </a:r>
            <a:r>
              <a:rPr lang="en-US" dirty="0" smtClean="0"/>
              <a:t>before it leads to a corrective action.  It is comprised of the following sections:</a:t>
            </a:r>
            <a:endParaRPr lang="en-US" b="0" dirty="0" smtClean="0"/>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1" baseline="0" dirty="0" smtClean="0"/>
              <a:t>Learning Logistics –</a:t>
            </a:r>
            <a:r>
              <a:rPr lang="en-US" b="0" baseline="0" dirty="0" smtClean="0"/>
              <a:t> </a:t>
            </a:r>
            <a:r>
              <a:rPr lang="en-US" b="1" baseline="0" dirty="0" smtClean="0"/>
              <a:t>This section introduces</a:t>
            </a:r>
            <a:r>
              <a:rPr lang="en-US" b="1" dirty="0" smtClean="0"/>
              <a:t> you to the course, the objectives and expectations.  </a:t>
            </a:r>
          </a:p>
          <a:p>
            <a:pPr marL="171450" indent="-171450">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450" indent="-171450">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450" indent="-171450">
              <a:buFont typeface="Arial" panose="020B0604020202020204" pitchFamily="34" charset="0"/>
              <a:buChar char="•"/>
            </a:pPr>
            <a:r>
              <a:rPr lang="en-US" b="0" baseline="0" dirty="0" smtClean="0"/>
              <a:t>Section 3</a:t>
            </a:r>
            <a:r>
              <a:rPr lang="en-US" dirty="0"/>
              <a:t> </a:t>
            </a:r>
            <a:r>
              <a:rPr lang="en-US" dirty="0" smtClean="0"/>
              <a:t>– This section outlines the corrective action process and identifies the requirements each of the roles.</a:t>
            </a:r>
          </a:p>
          <a:p>
            <a:pPr marL="171450" indent="-171450">
              <a:buFont typeface="Arial" panose="020B0604020202020204" pitchFamily="34" charset="0"/>
              <a:buChar char="•"/>
            </a:pPr>
            <a:r>
              <a:rPr lang="en-US" b="0" baseline="0" dirty="0" smtClean="0"/>
              <a:t>Section 4 – Explains</a:t>
            </a:r>
            <a:r>
              <a:rPr lang="en-US" b="0" dirty="0" smtClean="0"/>
              <a:t> when an employee’s performance results in a Disciplinary action and the actions you need to take. </a:t>
            </a:r>
            <a:endParaRPr lang="en-US" b="0" baseline="0" dirty="0" smtClean="0"/>
          </a:p>
          <a:p>
            <a:pPr marL="171450" indent="-171450">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44463" y="433388"/>
            <a:ext cx="4648200" cy="3486150"/>
          </a:xfrm>
        </p:spPr>
      </p:sp>
    </p:spTree>
    <p:extLst>
      <p:ext uri="{BB962C8B-B14F-4D97-AF65-F5344CB8AC3E}">
        <p14:creationId xmlns:p14="http://schemas.microsoft.com/office/powerpoint/2010/main" val="781474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goal of the counseling</a:t>
            </a:r>
            <a:r>
              <a:rPr lang="en-US" baseline="0" dirty="0" smtClean="0"/>
              <a:t> session is to reach a solution that helps the employee to change an undesirable behavior.  Once you have held the counseling session is important to follow up with the employee to let them know the actions both you and the employee need to take towards the solution.  This does not have a be a formal email or long.  When writing this be sure to include the following sections:</a:t>
            </a:r>
          </a:p>
          <a:p>
            <a:pPr marL="171450" indent="-171450">
              <a:buFont typeface="Arial" panose="020B0604020202020204" pitchFamily="34" charset="0"/>
              <a:buChar char="•"/>
            </a:pPr>
            <a:r>
              <a:rPr lang="en-US" baseline="0" dirty="0" smtClean="0"/>
              <a:t>State the reason for the meeting</a:t>
            </a:r>
          </a:p>
          <a:p>
            <a:pPr marL="171450" indent="-171450">
              <a:buFont typeface="Arial" panose="020B0604020202020204" pitchFamily="34" charset="0"/>
              <a:buChar char="•"/>
            </a:pPr>
            <a:r>
              <a:rPr lang="en-US" baseline="0" dirty="0" smtClean="0"/>
              <a:t>Why the behavior is not acceptable</a:t>
            </a:r>
          </a:p>
          <a:p>
            <a:pPr marL="171450" indent="-171450">
              <a:buFont typeface="Arial" panose="020B0604020202020204" pitchFamily="34" charset="0"/>
              <a:buChar char="•"/>
            </a:pPr>
            <a:r>
              <a:rPr lang="en-US" baseline="0" dirty="0" smtClean="0"/>
              <a:t>Any concerns addressed by the employee</a:t>
            </a:r>
          </a:p>
          <a:p>
            <a:pPr marL="171450" indent="-171450">
              <a:buFont typeface="Arial" panose="020B0604020202020204" pitchFamily="34" charset="0"/>
              <a:buChar char="•"/>
            </a:pPr>
            <a:r>
              <a:rPr lang="en-US" baseline="0" dirty="0" smtClean="0"/>
              <a:t>The process you and the employee have agreed upon to improve the employee’s performance</a:t>
            </a:r>
          </a:p>
          <a:p>
            <a:pPr marL="171450" indent="-171450">
              <a:buFont typeface="Arial" panose="020B0604020202020204" pitchFamily="34" charset="0"/>
              <a:buChar char="•"/>
            </a:pPr>
            <a:r>
              <a:rPr lang="en-US" baseline="0" dirty="0" smtClean="0"/>
              <a:t>Any actions you need to take with the employee, such as providing information, weekly meetings to review progress or other actions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following is a sample email based on the scenario we have used in this section: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Ralph,</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 met today to talk about you being late to on Monday and Thursday and Wednesday of this week.  As we discussed in our meeting it is important to be on time for work because it impacts the performance of the team.  I understand that your child has been sick with the flu and you believe and that he is better and that you also have car problems.  You also indicated that your car was fixed and you child is over the flu.  During the meeting you expressed that you father was not doing well and that you are concerned that you might be late because of appointments.  During the meeting we agreed to monitor the time you come in for the next two months with the expectation that if you are more than seven minutes late you will call me and provide a reason as to why you are late.  If you are late again during the next two months this could lead to more administrative action including discipline.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 the event that you do need to take care of your fathers appointments this is covered under FMLA and I have attached a copy of the FMLA policy for you to review as we discussed in our meeting.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1145280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622446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
        <p:nvSpPr>
          <p:cNvPr id="5" name="Rectangle 4"/>
          <p:cNvSpPr/>
          <p:nvPr/>
        </p:nvSpPr>
        <p:spPr>
          <a:xfrm>
            <a:off x="4775200" y="330200"/>
            <a:ext cx="2133600" cy="873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63181687"/>
              </p:ext>
            </p:extLst>
          </p:nvPr>
        </p:nvGraphicFramePr>
        <p:xfrm>
          <a:off x="0" y="0"/>
          <a:ext cx="7019925" cy="9294786"/>
        </p:xfrm>
        <a:graphic>
          <a:graphicData uri="http://schemas.openxmlformats.org/presentationml/2006/ole">
            <mc:AlternateContent xmlns:mc="http://schemas.openxmlformats.org/markup-compatibility/2006">
              <mc:Choice xmlns:v="urn:schemas-microsoft-com:vml" Requires="v">
                <p:oleObj spid="_x0000_s19537"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0" y="0"/>
                        <a:ext cx="7019925" cy="9294786"/>
                      </a:xfrm>
                      <a:prstGeom prst="rect">
                        <a:avLst/>
                      </a:prstGeom>
                    </p:spPr>
                  </p:pic>
                </p:oleObj>
              </mc:Fallback>
            </mc:AlternateContent>
          </a:graphicData>
        </a:graphic>
      </p:graphicFrame>
    </p:spTree>
    <p:extLst>
      <p:ext uri="{BB962C8B-B14F-4D97-AF65-F5344CB8AC3E}">
        <p14:creationId xmlns:p14="http://schemas.microsoft.com/office/powerpoint/2010/main" val="991794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at the lowest level and resolve the issue </a:t>
            </a:r>
            <a:r>
              <a:rPr lang="en-US" dirty="0" smtClean="0"/>
              <a:t>before it leads to a corrective action.  It is comprised of the following sections:</a:t>
            </a:r>
            <a:endParaRPr lang="en-US" b="0" dirty="0" smtClean="0"/>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aseline="0" dirty="0" smtClean="0"/>
              <a:t>Learning Logistics – This section introduces</a:t>
            </a:r>
            <a:r>
              <a:rPr lang="en-US" dirty="0" smtClean="0"/>
              <a:t> you to the course, the objectives and expectations.  </a:t>
            </a:r>
          </a:p>
          <a:p>
            <a:pPr marL="171450" indent="-171450">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450" indent="-171450">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450" indent="-171450">
              <a:buFont typeface="Arial" panose="020B0604020202020204" pitchFamily="34" charset="0"/>
              <a:buChar char="•"/>
            </a:pPr>
            <a:r>
              <a:rPr lang="en-US" b="1" baseline="0" dirty="0" smtClean="0"/>
              <a:t>Section 3</a:t>
            </a:r>
            <a:r>
              <a:rPr lang="en-US" b="1" dirty="0"/>
              <a:t> </a:t>
            </a:r>
            <a:r>
              <a:rPr lang="en-US" b="1" dirty="0" smtClean="0"/>
              <a:t>– This section outlines the corrective action process and identifies the requirements each of the roles.</a:t>
            </a:r>
          </a:p>
          <a:p>
            <a:pPr marL="171450" indent="-171450">
              <a:buFont typeface="Arial" panose="020B0604020202020204" pitchFamily="34" charset="0"/>
              <a:buChar char="•"/>
            </a:pPr>
            <a:r>
              <a:rPr lang="en-US" b="0" baseline="0" dirty="0" smtClean="0"/>
              <a:t>Section 4 – Explains</a:t>
            </a:r>
            <a:r>
              <a:rPr lang="en-US" b="0" dirty="0" smtClean="0"/>
              <a:t> when an employee’s performance results in a Disciplinary action and the actions you need to take .</a:t>
            </a:r>
            <a:endParaRPr lang="en-US" b="0" baseline="0" dirty="0" smtClean="0"/>
          </a:p>
          <a:p>
            <a:pPr marL="171450" indent="-171450">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43</a:t>
            </a:fld>
            <a:endParaRPr lang="en-US" dirty="0" smtClean="0"/>
          </a:p>
        </p:txBody>
      </p:sp>
      <p:sp>
        <p:nvSpPr>
          <p:cNvPr id="4" name="Slide Image Placeholder 3"/>
          <p:cNvSpPr>
            <a:spLocks noGrp="1" noRot="1" noChangeAspect="1"/>
          </p:cNvSpPr>
          <p:nvPr>
            <p:ph type="sldImg"/>
          </p:nvPr>
        </p:nvSpPr>
        <p:spPr>
          <a:xfrm>
            <a:off x="144463" y="433388"/>
            <a:ext cx="4648200" cy="3486150"/>
          </a:xfrm>
        </p:spPr>
      </p:sp>
    </p:spTree>
    <p:extLst>
      <p:ext uri="{BB962C8B-B14F-4D97-AF65-F5344CB8AC3E}">
        <p14:creationId xmlns:p14="http://schemas.microsoft.com/office/powerpoint/2010/main" val="3577443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r>
              <a:rPr lang="en-US" dirty="0" smtClean="0"/>
              <a:t>:</a:t>
            </a:r>
          </a:p>
          <a:p>
            <a:endParaRPr lang="en-US" dirty="0"/>
          </a:p>
          <a:p>
            <a:pPr marL="171450" indent="-171450">
              <a:buFont typeface="Arial" panose="020B0604020202020204" pitchFamily="34" charset="0"/>
              <a:buChar char="•"/>
            </a:pPr>
            <a:r>
              <a:rPr lang="en-US" dirty="0"/>
              <a:t>Each of the learning objectives corresponds to a slide, or a series of slides, in this section of the course.</a:t>
            </a:r>
          </a:p>
          <a:p>
            <a:pPr marL="171450" indent="-171450">
              <a:buFont typeface="Arial" panose="020B0604020202020204" pitchFamily="34" charset="0"/>
              <a:buChar char="•"/>
            </a:pPr>
            <a:r>
              <a:rPr lang="en-US" dirty="0"/>
              <a:t>By the end of this section you should be able to perform each of the listed objectives with the support of the training materials.</a:t>
            </a:r>
          </a:p>
          <a:p>
            <a:pPr marL="171450" indent="-171450">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1450" indent="-171450">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1450" indent="-171450">
              <a:buFont typeface="Arial" panose="020B0604020202020204" pitchFamily="34" charset="0"/>
              <a:buChar char="•"/>
            </a:pPr>
            <a:r>
              <a:rPr lang="en-US" b="0" baseline="0" dirty="0" smtClean="0"/>
              <a:t>Additional terms are located in the Terms and Concepts document located in the reference materials </a:t>
            </a:r>
          </a:p>
          <a:p>
            <a:pPr marL="171450" indent="-171450">
              <a:buFont typeface="Arial" panose="020B0604020202020204" pitchFamily="34" charset="0"/>
              <a:buChar char="•"/>
            </a:pPr>
            <a:r>
              <a:rPr lang="en-US" b="0" baseline="0" dirty="0" smtClean="0"/>
              <a:t>If you do not understand a term, please ask the instructor for additional clarification</a:t>
            </a:r>
          </a:p>
          <a:p>
            <a:pPr marL="171450" indent="-171450">
              <a:buFont typeface="Arial" panose="020B0604020202020204" pitchFamily="34" charset="0"/>
              <a:buChar char="•"/>
            </a:pPr>
            <a:r>
              <a:rPr lang="en-US" b="0" baseline="0" dirty="0" smtClean="0"/>
              <a:t>The Terms and Concepts document contains more terms than are listed in the course and should be reviewed to help you with your learning</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704251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Provide an</a:t>
            </a:r>
            <a:r>
              <a:rPr lang="en-US" b="0" baseline="0" dirty="0" smtClean="0"/>
              <a:t> overview of the scenario and roles.  Spend particular attention to how this is similar to the demonstration if one was done.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572023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21421749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
        <p:nvSpPr>
          <p:cNvPr id="5" name="Rectangle 4"/>
          <p:cNvSpPr/>
          <p:nvPr/>
        </p:nvSpPr>
        <p:spPr>
          <a:xfrm>
            <a:off x="4775200" y="330200"/>
            <a:ext cx="2133600" cy="8732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878126408"/>
              </p:ext>
            </p:extLst>
          </p:nvPr>
        </p:nvGraphicFramePr>
        <p:xfrm>
          <a:off x="0" y="0"/>
          <a:ext cx="7019925" cy="9294786"/>
        </p:xfrm>
        <a:graphic>
          <a:graphicData uri="http://schemas.openxmlformats.org/presentationml/2006/ole">
            <mc:AlternateContent xmlns:mc="http://schemas.openxmlformats.org/markup-compatibility/2006">
              <mc:Choice xmlns:v="urn:schemas-microsoft-com:vml" Requires="v">
                <p:oleObj spid="_x0000_s20560"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0" y="0"/>
                        <a:ext cx="7019925" cy="9294786"/>
                      </a:xfrm>
                      <a:prstGeom prst="rect">
                        <a:avLst/>
                      </a:prstGeom>
                    </p:spPr>
                  </p:pic>
                </p:oleObj>
              </mc:Fallback>
            </mc:AlternateContent>
          </a:graphicData>
        </a:graphic>
      </p:graphicFrame>
    </p:spTree>
    <p:extLst>
      <p:ext uri="{BB962C8B-B14F-4D97-AF65-F5344CB8AC3E}">
        <p14:creationId xmlns:p14="http://schemas.microsoft.com/office/powerpoint/2010/main" val="3802648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at the lowest level and resolve the issue </a:t>
            </a:r>
            <a:r>
              <a:rPr lang="en-US" dirty="0" smtClean="0"/>
              <a:t>before it leads to a corrective action.  It is comprised of the following sections:</a:t>
            </a:r>
            <a:endParaRPr lang="en-US" b="0" dirty="0" smtClean="0"/>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aseline="0" dirty="0" smtClean="0"/>
              <a:t>Learning Logistics – This section introduces</a:t>
            </a:r>
            <a:r>
              <a:rPr lang="en-US" dirty="0" smtClean="0"/>
              <a:t> you to the course, the objectives and expectations.  </a:t>
            </a:r>
          </a:p>
          <a:p>
            <a:pPr marL="171450" indent="-171450">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450" indent="-171450">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450" indent="-171450">
              <a:buFont typeface="Arial" panose="020B0604020202020204" pitchFamily="34" charset="0"/>
              <a:buChar char="•"/>
            </a:pPr>
            <a:r>
              <a:rPr lang="en-US" b="0" baseline="0" dirty="0" smtClean="0"/>
              <a:t>Section 3</a:t>
            </a:r>
            <a:r>
              <a:rPr lang="en-US" dirty="0"/>
              <a:t> </a:t>
            </a:r>
            <a:r>
              <a:rPr lang="en-US" dirty="0" smtClean="0"/>
              <a:t>– This section outlines the corrective action process and identifies the requirements each of the roles.</a:t>
            </a:r>
          </a:p>
          <a:p>
            <a:pPr marL="171450" indent="-171450">
              <a:buFont typeface="Arial" panose="020B0604020202020204" pitchFamily="34" charset="0"/>
              <a:buChar char="•"/>
            </a:pPr>
            <a:r>
              <a:rPr lang="en-US" b="1" baseline="0" dirty="0" smtClean="0"/>
              <a:t>Section 4 – Explains</a:t>
            </a:r>
            <a:r>
              <a:rPr lang="en-US" b="1" dirty="0" smtClean="0"/>
              <a:t> when an employee’s performance results in a Disciplinary action and the actions you need to take. </a:t>
            </a:r>
            <a:endParaRPr lang="en-US" b="1" baseline="0" dirty="0" smtClean="0"/>
          </a:p>
          <a:p>
            <a:pPr marL="171450" indent="-171450">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49</a:t>
            </a:fld>
            <a:endParaRPr lang="en-US" dirty="0" smtClean="0"/>
          </a:p>
        </p:txBody>
      </p:sp>
      <p:sp>
        <p:nvSpPr>
          <p:cNvPr id="4" name="Slide Image Placeholder 3"/>
          <p:cNvSpPr>
            <a:spLocks noGrp="1" noRot="1" noChangeAspect="1"/>
          </p:cNvSpPr>
          <p:nvPr>
            <p:ph type="sldImg"/>
          </p:nvPr>
        </p:nvSpPr>
        <p:spPr>
          <a:xfrm>
            <a:off x="144463" y="433388"/>
            <a:ext cx="4648200" cy="3486150"/>
          </a:xfrm>
        </p:spPr>
      </p:sp>
    </p:spTree>
    <p:extLst>
      <p:ext uri="{BB962C8B-B14F-4D97-AF65-F5344CB8AC3E}">
        <p14:creationId xmlns:p14="http://schemas.microsoft.com/office/powerpoint/2010/main" val="71148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marL="0" indent="0">
              <a:buFont typeface="Arial" pitchFamily="34" charset="0"/>
              <a:buNone/>
              <a:defRPr/>
            </a:pPr>
            <a:r>
              <a:rPr lang="en-US" b="0" dirty="0" smtClean="0"/>
              <a:t>The list on the slide above</a:t>
            </a:r>
            <a:r>
              <a:rPr lang="en-US" b="0" baseline="0" dirty="0" smtClean="0"/>
              <a:t> are the high level leaning objectives for this course.  Upon completing this course you should be familiar with the course and be able to perform all of the listed actions.  This slide repeats at the end of the course and you will shown the course objectives again and will be able to ask questions about anything you do not understand.</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p>
          <a:p>
            <a:endParaRPr lang="en-US" dirty="0"/>
          </a:p>
          <a:p>
            <a:pPr marL="171450" indent="-171450">
              <a:buFont typeface="Arial" panose="020B0604020202020204" pitchFamily="34" charset="0"/>
              <a:buChar char="•"/>
            </a:pPr>
            <a:r>
              <a:rPr lang="en-US" dirty="0"/>
              <a:t>Each of the learning objectives corresponds to a slide, or a series of slides, in this section of the course.</a:t>
            </a:r>
          </a:p>
          <a:p>
            <a:pPr marL="171450" indent="-171450">
              <a:buFont typeface="Arial" panose="020B0604020202020204" pitchFamily="34" charset="0"/>
              <a:buChar char="•"/>
            </a:pPr>
            <a:r>
              <a:rPr lang="en-US" dirty="0"/>
              <a:t>By the end of this section you should be able to perform each of the listed objectives with the support of the training materials.</a:t>
            </a:r>
          </a:p>
          <a:p>
            <a:pPr marL="171450" indent="-171450">
              <a:buFont typeface="Arial" panose="020B0604020202020204" pitchFamily="34" charset="0"/>
              <a:buChar char="•"/>
            </a:pPr>
            <a:r>
              <a:rPr lang="en-US" dirty="0"/>
              <a:t>The section objectives are tied directly to the course objectives reviewed at the end of the course.</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3574790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Instruction</a:t>
            </a:r>
            <a:r>
              <a:rPr lang="en-US" b="0" baseline="0" dirty="0" smtClean="0"/>
              <a:t> of adding table(s) on the slide: Click on the “INSERT” tab </a:t>
            </a:r>
            <a:r>
              <a:rPr lang="en-US" b="0" baseline="0" dirty="0" smtClean="0">
                <a:sym typeface="Wingdings" panose="05000000000000000000" pitchFamily="2" charset="2"/>
              </a:rPr>
              <a:t> </a:t>
            </a:r>
            <a:r>
              <a:rPr lang="en-US" b="0" baseline="0" dirty="0" smtClean="0"/>
              <a:t>Select “Table”.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35501835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Provide an</a:t>
            </a:r>
            <a:r>
              <a:rPr lang="en-US" b="0" baseline="0" dirty="0" smtClean="0"/>
              <a:t> overview of the scenario and roles.  Spend particular attention to how this is similar to the demonstration if one was done.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Tree>
    <p:extLst>
      <p:ext uri="{BB962C8B-B14F-4D97-AF65-F5344CB8AC3E}">
        <p14:creationId xmlns:p14="http://schemas.microsoft.com/office/powerpoint/2010/main" val="572023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Tree>
    <p:extLst>
      <p:ext uri="{BB962C8B-B14F-4D97-AF65-F5344CB8AC3E}">
        <p14:creationId xmlns:p14="http://schemas.microsoft.com/office/powerpoint/2010/main" val="2318777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
        <p:nvSpPr>
          <p:cNvPr id="5" name="Rectangle 4"/>
          <p:cNvSpPr/>
          <p:nvPr/>
        </p:nvSpPr>
        <p:spPr>
          <a:xfrm>
            <a:off x="4660900" y="304800"/>
            <a:ext cx="2235200" cy="87579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682033669"/>
              </p:ext>
            </p:extLst>
          </p:nvPr>
        </p:nvGraphicFramePr>
        <p:xfrm>
          <a:off x="0" y="0"/>
          <a:ext cx="7040880" cy="9296400"/>
        </p:xfrm>
        <a:graphic>
          <a:graphicData uri="http://schemas.openxmlformats.org/presentationml/2006/ole">
            <mc:AlternateContent xmlns:mc="http://schemas.openxmlformats.org/markup-compatibility/2006">
              <mc:Choice xmlns:v="urn:schemas-microsoft-com:vml" Requires="v">
                <p:oleObj spid="_x0000_s21583"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0" y="0"/>
                        <a:ext cx="7040880" cy="9296400"/>
                      </a:xfrm>
                      <a:prstGeom prst="rect">
                        <a:avLst/>
                      </a:prstGeom>
                    </p:spPr>
                  </p:pic>
                </p:oleObj>
              </mc:Fallback>
            </mc:AlternateContent>
          </a:graphicData>
        </a:graphic>
      </p:graphicFrame>
    </p:spTree>
    <p:extLst>
      <p:ext uri="{BB962C8B-B14F-4D97-AF65-F5344CB8AC3E}">
        <p14:creationId xmlns:p14="http://schemas.microsoft.com/office/powerpoint/2010/main" val="4393313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 is designed to assist TMIIIs with the actions they need to take to identify poor performance at the lowest level and resolve the issue </a:t>
            </a:r>
            <a:r>
              <a:rPr lang="en-US" dirty="0" smtClean="0"/>
              <a:t>before it leads to a corrective action.  It is comprised of the following sections:</a:t>
            </a:r>
            <a:endParaRPr lang="en-US" b="0" dirty="0" smtClean="0"/>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b="1" baseline="0" dirty="0" smtClean="0"/>
              <a:t>Learning Logistics –</a:t>
            </a:r>
            <a:r>
              <a:rPr lang="en-US" b="0" baseline="0" dirty="0" smtClean="0"/>
              <a:t> </a:t>
            </a:r>
            <a:r>
              <a:rPr lang="en-US" b="1" baseline="0" dirty="0" smtClean="0"/>
              <a:t>This section introduces</a:t>
            </a:r>
            <a:r>
              <a:rPr lang="en-US" b="1" dirty="0" smtClean="0"/>
              <a:t> you to the course, the objectives and expectations.  </a:t>
            </a:r>
          </a:p>
          <a:p>
            <a:pPr marL="171450" indent="-171450">
              <a:buFont typeface="Arial" panose="020B0604020202020204" pitchFamily="34" charset="0"/>
              <a:buChar char="•"/>
            </a:pPr>
            <a:r>
              <a:rPr lang="en-US" b="0" dirty="0" smtClean="0"/>
              <a:t>Section 1 - </a:t>
            </a:r>
            <a:r>
              <a:rPr lang="en-US" dirty="0" smtClean="0"/>
              <a:t>Provides an introduction to Progressive discipline including the process, the essential elements and what is and is not progressive discipline.</a:t>
            </a:r>
            <a:endParaRPr lang="en-US" b="0" baseline="0" dirty="0" smtClean="0"/>
          </a:p>
          <a:p>
            <a:pPr marL="171450" indent="-171450">
              <a:buFont typeface="Arial" panose="020B0604020202020204" pitchFamily="34" charset="0"/>
              <a:buChar char="•"/>
            </a:pPr>
            <a:r>
              <a:rPr lang="en-US" b="0" baseline="0" dirty="0" smtClean="0"/>
              <a:t>Section 2</a:t>
            </a:r>
            <a:r>
              <a:rPr lang="en-US" b="0" dirty="0" smtClean="0"/>
              <a:t> -</a:t>
            </a:r>
            <a:r>
              <a:rPr lang="en-US" b="0" baseline="0" dirty="0" smtClean="0"/>
              <a:t> Explains</a:t>
            </a:r>
            <a:r>
              <a:rPr lang="en-US" b="0" dirty="0" smtClean="0"/>
              <a:t> the role of the TMIII in identifying when poor performance exists, how to talk to the employee and what to do before, during and after the meeting with the employee.</a:t>
            </a:r>
            <a:endParaRPr lang="en-US" b="0" baseline="0" dirty="0" smtClean="0"/>
          </a:p>
          <a:p>
            <a:pPr marL="171450" indent="-171450">
              <a:buFont typeface="Arial" panose="020B0604020202020204" pitchFamily="34" charset="0"/>
              <a:buChar char="•"/>
            </a:pPr>
            <a:r>
              <a:rPr lang="en-US" b="0" baseline="0" dirty="0" smtClean="0"/>
              <a:t>Section 3</a:t>
            </a:r>
            <a:r>
              <a:rPr lang="en-US" dirty="0"/>
              <a:t> </a:t>
            </a:r>
            <a:r>
              <a:rPr lang="en-US" dirty="0" smtClean="0"/>
              <a:t>– This section outlines the corrective action process and identifies the requirements each of the roles.</a:t>
            </a:r>
          </a:p>
          <a:p>
            <a:pPr marL="171450" indent="-171450">
              <a:buFont typeface="Arial" panose="020B0604020202020204" pitchFamily="34" charset="0"/>
              <a:buChar char="•"/>
            </a:pPr>
            <a:r>
              <a:rPr lang="en-US" b="0" baseline="0" dirty="0" smtClean="0"/>
              <a:t>Section 4 – Explains</a:t>
            </a:r>
            <a:r>
              <a:rPr lang="en-US" b="0" dirty="0" smtClean="0"/>
              <a:t> when an employee’s performance results in a Disciplinary action and the actions you need to take. </a:t>
            </a:r>
            <a:endParaRPr lang="en-US" b="0" baseline="0" dirty="0" smtClean="0"/>
          </a:p>
          <a:p>
            <a:pPr marL="171450" indent="-171450">
              <a:buFont typeface="Arial" panose="020B0604020202020204" pitchFamily="34" charset="0"/>
              <a:buChar char="•"/>
            </a:pPr>
            <a:r>
              <a:rPr lang="en-US" b="0" baseline="0" dirty="0" smtClean="0"/>
              <a:t>Conclusion</a:t>
            </a:r>
            <a:r>
              <a:rPr lang="en-US" b="0" dirty="0" smtClean="0"/>
              <a:t> – This section summarizes th</a:t>
            </a:r>
            <a:r>
              <a:rPr lang="en-US" dirty="0" smtClean="0"/>
              <a:t>e course and explains where you can get help if you need it.</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55</a:t>
            </a:fld>
            <a:endParaRPr lang="en-US" dirty="0" smtClean="0"/>
          </a:p>
        </p:txBody>
      </p:sp>
      <p:sp>
        <p:nvSpPr>
          <p:cNvPr id="4" name="Slide Image Placeholder 3"/>
          <p:cNvSpPr>
            <a:spLocks noGrp="1" noRot="1" noChangeAspect="1"/>
          </p:cNvSpPr>
          <p:nvPr>
            <p:ph type="sldImg"/>
          </p:nvPr>
        </p:nvSpPr>
        <p:spPr>
          <a:xfrm>
            <a:off x="144463" y="433388"/>
            <a:ext cx="4648200" cy="3486150"/>
          </a:xfrm>
        </p:spPr>
      </p:sp>
    </p:spTree>
    <p:extLst>
      <p:ext uri="{BB962C8B-B14F-4D97-AF65-F5344CB8AC3E}">
        <p14:creationId xmlns:p14="http://schemas.microsoft.com/office/powerpoint/2010/main" val="35336151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123" indent="-229123">
              <a:defRPr/>
            </a:pPr>
            <a:r>
              <a:rPr lang="en-US" dirty="0" smtClean="0"/>
              <a:t>Notes:</a:t>
            </a:r>
          </a:p>
          <a:p>
            <a:pPr marL="229123" indent="-229123">
              <a:defRPr/>
            </a:pPr>
            <a:endParaRPr lang="en-US" b="0" dirty="0" smtClean="0">
              <a:solidFill>
                <a:srgbClr val="FF0000"/>
              </a:solidFill>
            </a:endParaRPr>
          </a:p>
          <a:p>
            <a:pPr marL="229123" indent="-229123">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29123" indent="-229123">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56</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defTabSz="914196">
              <a:defRPr/>
            </a:pPr>
            <a:r>
              <a:rPr lang="en-US" b="0" dirty="0" smtClean="0"/>
              <a:t>Notes:</a:t>
            </a:r>
          </a:p>
          <a:p>
            <a:pPr defTabSz="914196">
              <a:defRPr/>
            </a:pPr>
            <a:endParaRPr lang="en-US" b="0" dirty="0" smtClean="0"/>
          </a:p>
          <a:p>
            <a:pPr marL="0" indent="0">
              <a:buFont typeface="Arial" panose="020B0604020202020204" pitchFamily="34" charset="0"/>
              <a:buNone/>
            </a:pPr>
            <a:r>
              <a:rPr lang="en-US" b="0" baseline="0" dirty="0" smtClean="0"/>
              <a:t>If you are uncertain on how to proceed with the progressive discipline process:</a:t>
            </a:r>
          </a:p>
          <a:p>
            <a:pPr marL="228600" indent="-228600">
              <a:buFont typeface="+mj-lt"/>
              <a:buAutoNum type="arabicPeriod"/>
            </a:pPr>
            <a:r>
              <a:rPr lang="en-US" b="0" baseline="0" dirty="0" smtClean="0"/>
              <a:t>Start with contacting your direct supervisor for help with the process</a:t>
            </a:r>
          </a:p>
          <a:p>
            <a:pPr marL="228600" indent="-228600">
              <a:buFont typeface="+mj-lt"/>
              <a:buAutoNum type="arabicPeriod"/>
            </a:pPr>
            <a:r>
              <a:rPr lang="en-US" b="0" baseline="0" dirty="0" smtClean="0"/>
              <a:t>If you still have questions, contact Regional Civil Rights Manager for your region.</a:t>
            </a:r>
          </a:p>
          <a:p>
            <a:pPr marL="228600" indent="-228600">
              <a:buFont typeface="+mj-lt"/>
              <a:buAutoNum type="arabicPeriod"/>
            </a:pPr>
            <a:r>
              <a:rPr lang="en-US" b="0" baseline="0" dirty="0" smtClean="0"/>
              <a:t>Additionally, you can Christine Andersen in labor relations via email at Christine.Andersen@state.co.us or phone 303-512-5449 if you are uncertain if the level of the behavior is appropriate for progressive discipline.</a:t>
            </a:r>
          </a:p>
          <a:p>
            <a:pPr marL="346138" lvl="1" indent="-171430"/>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57</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0" dirty="0" smtClean="0">
              <a:solidFill>
                <a:srgbClr val="FF0000"/>
              </a:solidFill>
            </a:endParaRPr>
          </a:p>
          <a:p>
            <a:pPr>
              <a:defRPr/>
            </a:pPr>
            <a:r>
              <a:rPr lang="en-US" b="0" dirty="0" smtClean="0">
                <a:solidFill>
                  <a:srgbClr val="FF0000"/>
                </a:solidFill>
              </a:rPr>
              <a:t>There are quite</a:t>
            </a:r>
            <a:r>
              <a:rPr lang="en-US" b="0" baseline="0" dirty="0" smtClean="0">
                <a:solidFill>
                  <a:srgbClr val="FF0000"/>
                </a:solidFill>
              </a:rPr>
              <a:t> a few resources you can access online.  The first link takes you to a website about what constitutes a corrective or disciplinary action and provides details about what it is and when to use it.  Additional you are able to access a template for a correct action plan.  The second link takes you to sample letters you can view to help you document the corrective and disciplinary process.  The last is a link to the role of the Appointing Authority and their role within CDOT. </a:t>
            </a:r>
          </a:p>
          <a:p>
            <a:pPr>
              <a:defRPr/>
            </a:pPr>
            <a:endParaRPr lang="en-US" b="0" baseline="0" dirty="0" smtClean="0">
              <a:solidFill>
                <a:srgbClr val="FF0000"/>
              </a:solidFill>
            </a:endParaRPr>
          </a:p>
          <a:p>
            <a:pP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58</a:t>
            </a:fld>
            <a:endParaRPr lang="en-US" smtClean="0"/>
          </a:p>
        </p:txBody>
      </p:sp>
    </p:spTree>
    <p:extLst>
      <p:ext uri="{BB962C8B-B14F-4D97-AF65-F5344CB8AC3E}">
        <p14:creationId xmlns:p14="http://schemas.microsoft.com/office/powerpoint/2010/main" val="4635039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Notes:</a:t>
            </a:r>
            <a:endParaRPr lang="en-US" b="1" dirty="0" smtClean="0"/>
          </a:p>
          <a:p>
            <a:endParaRPr lang="en-US" b="0" dirty="0" smtClean="0"/>
          </a:p>
          <a:p>
            <a:r>
              <a:rPr lang="en-US" b="0" dirty="0" smtClean="0"/>
              <a:t>If</a:t>
            </a:r>
            <a:r>
              <a:rPr lang="en-US" b="0" baseline="0" dirty="0" smtClean="0"/>
              <a:t> you have any questions about the corrective and disciplinary process after the contact your Reginal Civil Rights Manager.  The link to the contact details can be found at: http://intranet.dot.state.co.us/employees/Contacts/documents/regional-civil-rights-managers. </a:t>
            </a:r>
          </a:p>
          <a:p>
            <a:endParaRPr lang="en-US" b="0" baseline="0" dirty="0" smtClean="0"/>
          </a:p>
          <a:p>
            <a:r>
              <a:rPr lang="en-US" b="0" baseline="0" dirty="0" smtClean="0"/>
              <a:t>All questions which have been placed in the parking lot and not answered during this course will be sent to the training group within three working days after the course is complete.  </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59</a:t>
            </a:fld>
            <a:endParaRPr lang="en-US" smtClean="0"/>
          </a:p>
        </p:txBody>
      </p:sp>
    </p:spTree>
    <p:extLst>
      <p:ext uri="{BB962C8B-B14F-4D97-AF65-F5344CB8AC3E}">
        <p14:creationId xmlns:p14="http://schemas.microsoft.com/office/powerpoint/2010/main" val="3826853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1" dirty="0" smtClean="0"/>
          </a:p>
          <a:p>
            <a:pPr marL="229123" indent="-229123">
              <a:buFont typeface="Arial" pitchFamily="34" charset="0"/>
              <a:buChar char="•"/>
              <a:defRPr/>
            </a:pPr>
            <a:r>
              <a:rPr lang="en-US" b="0" dirty="0" smtClean="0"/>
              <a:t>Please take moment</a:t>
            </a:r>
            <a:r>
              <a:rPr lang="en-US" b="0" baseline="0" dirty="0" smtClean="0"/>
              <a:t> to introduce yourself to the other participants in the course and the instructor.  When you introduce yourself, include you name, role within CDOT and any expectations you may have of the course.</a:t>
            </a:r>
            <a:endParaRPr lang="en-US" b="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dirty="0" smtClean="0"/>
              <a:t>This</a:t>
            </a:r>
            <a:r>
              <a:rPr lang="en-US" b="0" baseline="0" dirty="0" smtClean="0"/>
              <a:t> course is two hours long and there will not be a break.  When you are in the classroom please feel free to ask questions to the instructor and refrain from side conversations.  The exercises in this course exist to provide you with a chance to practice the content of the course please participate.  If there is a questions the instructor is not able to answer they will add it to the parking lot.  They will provide an answer to you with three working days.  </a:t>
            </a:r>
            <a:endParaRPr lang="en-US" dirty="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smtClean="0"/>
          </a:p>
        </p:txBody>
      </p:sp>
    </p:spTree>
    <p:extLst>
      <p:ext uri="{BB962C8B-B14F-4D97-AF65-F5344CB8AC3E}">
        <p14:creationId xmlns:p14="http://schemas.microsoft.com/office/powerpoint/2010/main" val="192423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1" dirty="0" smtClean="0"/>
          </a:p>
          <a:p>
            <a:pPr marL="0" indent="0">
              <a:buFont typeface="Arial" pitchFamily="34" charset="0"/>
              <a:buNone/>
              <a:defRPr/>
            </a:pPr>
            <a:r>
              <a:rPr lang="en-US" b="0" i="1" dirty="0" smtClean="0"/>
              <a:t>During this course please:</a:t>
            </a:r>
          </a:p>
          <a:p>
            <a:pPr marL="229123" indent="-229123">
              <a:buFont typeface="Arial" pitchFamily="34" charset="0"/>
              <a:buChar char="•"/>
              <a:defRPr/>
            </a:pPr>
            <a:r>
              <a:rPr lang="en-US" b="0" dirty="0" smtClean="0"/>
              <a:t>Take</a:t>
            </a:r>
            <a:r>
              <a:rPr lang="en-US" b="0" baseline="0" dirty="0" smtClean="0"/>
              <a:t> a moment to turn off, of silence your cell phones.  This is your time to learn.</a:t>
            </a:r>
            <a:endParaRPr lang="en-US" b="0" dirty="0" smtClean="0"/>
          </a:p>
          <a:p>
            <a:pPr marL="229123" indent="-229123">
              <a:buFont typeface="Arial" pitchFamily="34" charset="0"/>
              <a:buChar char="•"/>
              <a:defRPr/>
            </a:pPr>
            <a:r>
              <a:rPr lang="en-US" b="0" dirty="0" smtClean="0"/>
              <a:t>Refrain from browsing the Internet, sending/reading text messages, or sending/reading e-mails during class</a:t>
            </a:r>
          </a:p>
          <a:p>
            <a:pPr marL="229123" indent="-229123">
              <a:buFont typeface="Arial" pitchFamily="34" charset="0"/>
              <a:buChar char="•"/>
              <a:defRPr/>
            </a:pPr>
            <a:r>
              <a:rPr lang="en-US" b="0" dirty="0" smtClean="0"/>
              <a:t>Participate</a:t>
            </a:r>
            <a:r>
              <a:rPr lang="en-US" b="0" baseline="0" dirty="0" smtClean="0"/>
              <a:t> in the course and listen, and refrain from having side conversations</a:t>
            </a:r>
            <a:endParaRPr lang="en-US" b="0" dirty="0" smtClean="0"/>
          </a:p>
          <a:p>
            <a:pPr marL="229123" indent="-229123">
              <a:buFont typeface="Arial" pitchFamily="34" charset="0"/>
              <a:buChar char="•"/>
              <a:defRPr/>
            </a:pP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smtClean="0"/>
          </a:p>
        </p:txBody>
      </p:sp>
    </p:spTree>
    <p:extLst>
      <p:ext uri="{BB962C8B-B14F-4D97-AF65-F5344CB8AC3E}">
        <p14:creationId xmlns:p14="http://schemas.microsoft.com/office/powerpoint/2010/main" val="41638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Notes Placeholder 2"/>
          <p:cNvSpPr>
            <a:spLocks noGrp="1"/>
          </p:cNvSpPr>
          <p:nvPr>
            <p:ph type="body" idx="1"/>
          </p:nvPr>
        </p:nvSpPr>
        <p:spPr/>
        <p:txBody>
          <a:bodyPr/>
          <a:lstStyle/>
          <a:p>
            <a:r>
              <a:rPr lang="en-US" dirty="0" smtClean="0"/>
              <a:t>Notes:</a:t>
            </a:r>
          </a:p>
          <a:p>
            <a:endParaRPr lang="en-US" dirty="0" smtClean="0"/>
          </a:p>
          <a:p>
            <a:r>
              <a:rPr lang="en-US" b="0" dirty="0" smtClean="0"/>
              <a:t>Progressive</a:t>
            </a:r>
            <a:r>
              <a:rPr lang="en-US" b="0" baseline="0" dirty="0" smtClean="0"/>
              <a:t> discipline has a clear purpose: to resolve issues with performance at the lowest possible level.  This is accomplished by informing the employee of undesirable behavior and providing them with the tools and the chance to correct the behavior.  </a:t>
            </a:r>
            <a:endParaRPr lang="en-US" b="0" dirty="0" smtClean="0"/>
          </a:p>
        </p:txBody>
      </p:sp>
      <p:sp>
        <p:nvSpPr>
          <p:cNvPr id="68612" name="Slide Number Placeholder 3"/>
          <p:cNvSpPr>
            <a:spLocks noGrp="1"/>
          </p:cNvSpPr>
          <p:nvPr>
            <p:ph type="sldNum" sz="quarter" idx="5"/>
          </p:nvPr>
        </p:nvSpPr>
        <p:spPr/>
        <p:txBody>
          <a:bodyPr/>
          <a:lstStyle/>
          <a:p>
            <a:fld id="{A4DD7EC9-3807-4050-A8EC-3632DEFCBDE1}" type="slidenum">
              <a:rPr lang="en-US" smtClean="0"/>
              <a:pPr/>
              <a:t>9</a:t>
            </a:fld>
            <a:endParaRPr lang="en-US" smtClean="0"/>
          </a:p>
        </p:txBody>
      </p:sp>
      <p:sp>
        <p:nvSpPr>
          <p:cNvPr id="4" name="Slide Image Placeholder 3"/>
          <p:cNvSpPr>
            <a:spLocks noGrp="1" noRot="1" noChangeAspect="1"/>
          </p:cNvSpPr>
          <p:nvPr>
            <p:ph type="sldImg"/>
          </p:nvPr>
        </p:nvSpPr>
        <p:spPr>
          <a:xfrm>
            <a:off x="144463" y="433388"/>
            <a:ext cx="4648200" cy="3486150"/>
          </a:xfrm>
        </p:spPr>
      </p:sp>
    </p:spTree>
    <p:extLst>
      <p:ext uri="{BB962C8B-B14F-4D97-AF65-F5344CB8AC3E}">
        <p14:creationId xmlns:p14="http://schemas.microsoft.com/office/powerpoint/2010/main" val="4289051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9.xml"/><Relationship Id="rId7" Type="http://schemas.openxmlformats.org/officeDocument/2006/relationships/diagramColors" Target="../diagrams/colors3.xml"/><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6.xml"/><Relationship Id="rId7" Type="http://schemas.openxmlformats.org/officeDocument/2006/relationships/diagramColors" Target="../diagrams/colors5.xml"/><Relationship Id="rId2" Type="http://schemas.openxmlformats.org/officeDocument/2006/relationships/slideLayout" Target="../slideLayouts/slideLayout10.xml"/><Relationship Id="rId1" Type="http://schemas.openxmlformats.org/officeDocument/2006/relationships/tags" Target="../tags/tag2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0.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9.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35.xml"/><Relationship Id="rId5" Type="http://schemas.microsoft.com/office/2007/relationships/hdphoto" Target="../media/hdphoto1.wdp"/><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tags" Target="../tags/tag3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ags" Target="../tags/tag38.xm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9.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40.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hyperlink" Target="http://intranet.dot.state.co.us/employees/performance-management/corrective-disciplinary-actions"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1.xml"/><Relationship Id="rId1" Type="http://schemas.openxmlformats.org/officeDocument/2006/relationships/tags" Target="../tags/tag5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29.jp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hyperlink" Target="http://intranet.dot.state.co.us/employees/appt-authority" TargetMode="External"/><Relationship Id="rId5" Type="http://schemas.openxmlformats.org/officeDocument/2006/relationships/hyperlink" Target="http://intranet.dot.state.co.us/employees/performance-management/sample-letters" TargetMode="External"/><Relationship Id="rId4" Type="http://schemas.openxmlformats.org/officeDocument/2006/relationships/hyperlink" Target="http://intranet.dot.state.co.us/employees/performance-management/corrective-disciplinary-actions"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000" dirty="0"/>
              <a:t>This is a </a:t>
            </a:r>
            <a:r>
              <a:rPr lang="en-US" sz="2000" dirty="0" smtClean="0"/>
              <a:t>hidden </a:t>
            </a:r>
            <a:r>
              <a:rPr lang="en-US" sz="2000" dirty="0"/>
              <a:t>slide, and only available in Notes Page View.</a:t>
            </a:r>
          </a:p>
          <a:p>
            <a:pPr lvl="1"/>
            <a:r>
              <a:rPr lang="en-US" sz="2000" dirty="0"/>
              <a:t>It functions as </a:t>
            </a:r>
            <a:r>
              <a:rPr lang="en-US" sz="2000" dirty="0" smtClean="0"/>
              <a:t>the Course </a:t>
            </a:r>
            <a:r>
              <a:rPr lang="en-US" sz="2000" dirty="0"/>
              <a:t>Cover </a:t>
            </a:r>
            <a:r>
              <a:rPr lang="en-US" sz="2000" dirty="0" smtClean="0"/>
              <a:t>Page. This slide </a:t>
            </a:r>
            <a:r>
              <a:rPr lang="en-US" sz="2000" dirty="0"/>
              <a:t>remains here and is not </a:t>
            </a:r>
            <a:r>
              <a:rPr lang="en-US" sz="2000" dirty="0" smtClean="0"/>
              <a:t>removable.</a:t>
            </a:r>
          </a:p>
          <a:p>
            <a:pPr lvl="1"/>
            <a:r>
              <a:rPr lang="en-US" sz="2000" dirty="0" smtClean="0"/>
              <a:t>To customize </a:t>
            </a:r>
            <a:r>
              <a:rPr lang="en-US" sz="2000" dirty="0"/>
              <a:t>notes </a:t>
            </a:r>
            <a:r>
              <a:rPr lang="en-US" sz="2000" dirty="0" smtClean="0"/>
              <a:t>content </a:t>
            </a:r>
            <a:r>
              <a:rPr lang="en-US" sz="2000" dirty="0"/>
              <a:t>in </a:t>
            </a:r>
            <a:r>
              <a:rPr lang="en-US" sz="2000" dirty="0" smtClean="0"/>
              <a:t>the Notes </a:t>
            </a:r>
            <a:r>
              <a:rPr lang="en-US" sz="2000" dirty="0"/>
              <a:t>Page View: </a:t>
            </a:r>
            <a:r>
              <a:rPr lang="en-US" sz="2000" dirty="0" smtClean="0"/>
              <a:t>Click </a:t>
            </a:r>
            <a:r>
              <a:rPr lang="en-US" sz="2000" dirty="0"/>
              <a:t>on “VIEW” tab </a:t>
            </a:r>
            <a:r>
              <a:rPr lang="en-US" sz="2000" dirty="0">
                <a:sym typeface="Wingdings" panose="05000000000000000000" pitchFamily="2" charset="2"/>
              </a:rPr>
              <a:t></a:t>
            </a:r>
            <a:r>
              <a:rPr lang="en-US" sz="2000" dirty="0"/>
              <a:t> Select “Notes Page” </a:t>
            </a:r>
            <a:r>
              <a:rPr lang="en-US" sz="2000" dirty="0">
                <a:sym typeface="Wingdings" panose="05000000000000000000" pitchFamily="2" charset="2"/>
              </a:rPr>
              <a:t> D</a:t>
            </a:r>
            <a:r>
              <a:rPr lang="en-US" sz="2000" dirty="0"/>
              <a:t>ouble click the page, an Microsoft Word document would pop up </a:t>
            </a:r>
            <a:r>
              <a:rPr lang="en-US" sz="2000" dirty="0">
                <a:sym typeface="Wingdings" panose="05000000000000000000" pitchFamily="2" charset="2"/>
              </a:rPr>
              <a:t></a:t>
            </a:r>
            <a:r>
              <a:rPr lang="en-US" sz="2000" dirty="0"/>
              <a:t> Click on </a:t>
            </a:r>
            <a:r>
              <a:rPr lang="en-US" sz="2000" dirty="0" smtClean="0"/>
              <a:t>“Course Title” and </a:t>
            </a:r>
            <a:r>
              <a:rPr lang="en-US" sz="2000" dirty="0"/>
              <a:t>type in </a:t>
            </a:r>
            <a:r>
              <a:rPr lang="en-US" sz="2000" dirty="0" smtClean="0"/>
              <a:t>your course title, </a:t>
            </a:r>
            <a:r>
              <a:rPr lang="en-US" sz="2000" dirty="0"/>
              <a:t>Click on </a:t>
            </a:r>
            <a:r>
              <a:rPr lang="en-US" sz="2000" dirty="0" smtClean="0"/>
              <a:t>“Course Title Participant Manual” and </a:t>
            </a:r>
            <a:r>
              <a:rPr lang="en-US" sz="2000" dirty="0"/>
              <a:t>type in </a:t>
            </a:r>
            <a:r>
              <a:rPr lang="en-US" sz="2000" dirty="0" smtClean="0"/>
              <a:t>your course </a:t>
            </a:r>
            <a:r>
              <a:rPr lang="en-US" sz="2000" dirty="0"/>
              <a:t>title </a:t>
            </a:r>
            <a:r>
              <a:rPr lang="en-US" sz="2000" dirty="0" smtClean="0"/>
              <a:t>Participant Manual;</a:t>
            </a:r>
            <a:r>
              <a:rPr lang="en-US" sz="2000" dirty="0" smtClean="0">
                <a:sym typeface="Wingdings" panose="05000000000000000000" pitchFamily="2" charset="2"/>
              </a:rPr>
              <a:t> Click on “Instructor Name (s)” and type in names of all the instructors of this course;  Click on “July 28, 15” and type in the actual training date with the above format; Click on “Version”, select “complete” after the whole PowerPoint is finalized  </a:t>
            </a:r>
            <a:r>
              <a:rPr lang="en-US" sz="2000" dirty="0" smtClean="0"/>
              <a:t>Click </a:t>
            </a:r>
            <a:r>
              <a:rPr lang="en-US" sz="2000" dirty="0"/>
              <a:t>on the margins or close word. The changes you made will be automatically saved into </a:t>
            </a:r>
            <a:r>
              <a:rPr lang="en-US" sz="2000" dirty="0" smtClean="0"/>
              <a:t>PowerPoint</a:t>
            </a:r>
            <a:r>
              <a:rPr lang="en-US" sz="2000" dirty="0"/>
              <a:t>. </a:t>
            </a:r>
          </a:p>
          <a:p>
            <a:endParaRPr lang="en-US" dirty="0"/>
          </a:p>
          <a:p>
            <a:endParaRPr lang="en-US" dirty="0"/>
          </a:p>
        </p:txBody>
      </p:sp>
    </p:spTree>
    <p:custDataLst>
      <p:tags r:id="rId1"/>
    </p:custDataLst>
    <p:extLst>
      <p:ext uri="{BB962C8B-B14F-4D97-AF65-F5344CB8AC3E}">
        <p14:creationId xmlns:p14="http://schemas.microsoft.com/office/powerpoint/2010/main" val="358647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10</a:t>
            </a:fld>
            <a:endParaRPr lang="en-US" dirty="0"/>
          </a:p>
        </p:txBody>
      </p:sp>
      <p:sp>
        <p:nvSpPr>
          <p:cNvPr id="5" name="Content Placeholder 4"/>
          <p:cNvSpPr>
            <a:spLocks noGrp="1"/>
          </p:cNvSpPr>
          <p:nvPr>
            <p:ph sz="quarter" idx="12"/>
          </p:nvPr>
        </p:nvSpPr>
        <p:spPr>
          <a:xfrm>
            <a:off x="182880" y="1246188"/>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the Cover Page of each section. </a:t>
            </a:r>
            <a:endParaRPr lang="en-US" sz="2200" dirty="0" smtClean="0"/>
          </a:p>
          <a:p>
            <a:pPr lvl="1"/>
            <a:r>
              <a:rPr lang="en-US" sz="2200" dirty="0" smtClean="0"/>
              <a:t>When </a:t>
            </a:r>
            <a:r>
              <a:rPr lang="en-US" sz="2200" dirty="0"/>
              <a:t>creating a new </a:t>
            </a:r>
            <a:r>
              <a:rPr lang="en-US" sz="2200" dirty="0" smtClean="0"/>
              <a:t>section, you </a:t>
            </a:r>
            <a:r>
              <a:rPr lang="en-US" sz="2200" dirty="0"/>
              <a:t>need to copy and paste this slide, </a:t>
            </a:r>
            <a:r>
              <a:rPr lang="en-US" sz="2200" dirty="0" smtClean="0"/>
              <a:t>as well as the </a:t>
            </a:r>
            <a:r>
              <a:rPr lang="en-US" sz="2200" dirty="0"/>
              <a:t>“Section XX Learning Objectives”, “Terms and Concepts”, “Exercise XX”, “Check Your Knowledge”, and any </a:t>
            </a:r>
            <a:r>
              <a:rPr lang="en-US" sz="2200" dirty="0" smtClean="0"/>
              <a:t>content </a:t>
            </a:r>
            <a:r>
              <a:rPr lang="en-US" sz="2200" dirty="0"/>
              <a:t>and </a:t>
            </a:r>
            <a:r>
              <a:rPr lang="en-US" sz="2200" dirty="0" smtClean="0"/>
              <a:t>demo </a:t>
            </a:r>
            <a:r>
              <a:rPr lang="en-US" sz="2200" dirty="0"/>
              <a:t>slides as </a:t>
            </a:r>
            <a:r>
              <a:rPr lang="en-US" sz="2200" dirty="0" smtClean="0"/>
              <a:t>required</a:t>
            </a:r>
            <a:r>
              <a:rPr lang="en-US" sz="2200" dirty="0"/>
              <a:t>.</a:t>
            </a:r>
          </a:p>
          <a:p>
            <a:pPr lvl="1"/>
            <a:r>
              <a:rPr lang="en-US" sz="2200" dirty="0"/>
              <a:t>To </a:t>
            </a:r>
            <a:r>
              <a:rPr lang="en-US" sz="2200" dirty="0" smtClean="0"/>
              <a:t>customize notes content </a:t>
            </a:r>
            <a:r>
              <a:rPr lang="en-US" sz="2200" dirty="0"/>
              <a:t>in </a:t>
            </a:r>
            <a:r>
              <a:rPr lang="en-US" sz="2200" dirty="0" smtClean="0"/>
              <a:t>the Notes </a:t>
            </a:r>
            <a:r>
              <a:rPr lang="en-US" sz="2200" dirty="0"/>
              <a:t>Page </a:t>
            </a:r>
            <a:r>
              <a:rPr lang="en-US" sz="2200" dirty="0" smtClean="0"/>
              <a:t>View: Click </a:t>
            </a:r>
            <a:r>
              <a:rPr lang="en-US" sz="2200" dirty="0"/>
              <a:t>on “VIEW” tab </a:t>
            </a:r>
            <a:r>
              <a:rPr lang="en-US" sz="2200" dirty="0" smtClean="0">
                <a:sym typeface="Wingdings" panose="05000000000000000000" pitchFamily="2" charset="2"/>
              </a:rPr>
              <a:t></a:t>
            </a:r>
            <a:r>
              <a:rPr lang="en-US" sz="2200" dirty="0" smtClean="0"/>
              <a:t> </a:t>
            </a:r>
            <a:r>
              <a:rPr lang="en-US" sz="2200" dirty="0"/>
              <a:t>S</a:t>
            </a:r>
            <a:r>
              <a:rPr lang="en-US" sz="2200" dirty="0" smtClean="0"/>
              <a:t>elect </a:t>
            </a:r>
            <a:r>
              <a:rPr lang="en-US" sz="2200" dirty="0"/>
              <a:t>“Notes Page” </a:t>
            </a:r>
            <a:r>
              <a:rPr lang="en-US" sz="2200" dirty="0">
                <a:sym typeface="Wingdings" panose="05000000000000000000" pitchFamily="2" charset="2"/>
              </a:rPr>
              <a:t> D</a:t>
            </a:r>
            <a:r>
              <a:rPr lang="en-US" sz="2200" dirty="0" smtClean="0"/>
              <a:t>ouble </a:t>
            </a:r>
            <a:r>
              <a:rPr lang="en-US" sz="2200" dirty="0"/>
              <a:t>click the page, an Microsoft Word document would pop up </a:t>
            </a:r>
            <a:r>
              <a:rPr lang="en-US" sz="2200" dirty="0">
                <a:sym typeface="Wingdings" panose="05000000000000000000" pitchFamily="2" charset="2"/>
              </a:rPr>
              <a:t></a:t>
            </a:r>
            <a:r>
              <a:rPr lang="en-US" sz="2200" dirty="0" smtClean="0"/>
              <a:t> </a:t>
            </a:r>
            <a:r>
              <a:rPr lang="en-US" sz="2200" dirty="0"/>
              <a:t>Click on “XX” </a:t>
            </a:r>
            <a:r>
              <a:rPr lang="en-US" sz="2200" dirty="0" smtClean="0"/>
              <a:t>and </a:t>
            </a:r>
            <a:r>
              <a:rPr lang="en-US" sz="2200" dirty="0"/>
              <a:t>type in the section number, Click on “Course Title” </a:t>
            </a:r>
            <a:r>
              <a:rPr lang="en-US" sz="2200" dirty="0" smtClean="0"/>
              <a:t>and </a:t>
            </a:r>
            <a:r>
              <a:rPr lang="en-US" sz="2200" dirty="0"/>
              <a:t>type in the training course title </a:t>
            </a:r>
            <a:r>
              <a:rPr lang="en-US" sz="2200" dirty="0">
                <a:sym typeface="Wingdings" panose="05000000000000000000" pitchFamily="2" charset="2"/>
              </a:rPr>
              <a:t> C</a:t>
            </a:r>
            <a:r>
              <a:rPr lang="en-US" sz="2200" dirty="0" smtClean="0"/>
              <a:t>lick </a:t>
            </a:r>
            <a:r>
              <a:rPr lang="en-US" sz="2200" dirty="0"/>
              <a:t>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39518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i="1" dirty="0" smtClean="0">
                <a:solidFill>
                  <a:schemeClr val="bg1">
                    <a:lumMod val="65000"/>
                  </a:schemeClr>
                </a:solidFill>
              </a:rPr>
              <a:t>Learning Logistics</a:t>
            </a:r>
          </a:p>
          <a:p>
            <a:pPr marL="457200" indent="-457200">
              <a:buFont typeface="Arial"/>
              <a:buChar char="•"/>
            </a:pPr>
            <a:r>
              <a:rPr lang="en-US" sz="2600" b="1" dirty="0" smtClean="0"/>
              <a:t>Section 1 – Introduction to Progressive Discipline</a:t>
            </a:r>
          </a:p>
          <a:p>
            <a:pPr marL="457200" indent="-457200">
              <a:buFont typeface="Arial"/>
              <a:buChar char="•"/>
            </a:pPr>
            <a:r>
              <a:rPr lang="en-US" sz="2600" dirty="0" smtClean="0"/>
              <a:t>Section 2 – Counseling Employees</a:t>
            </a:r>
          </a:p>
          <a:p>
            <a:pPr marL="457200" indent="-457200">
              <a:buFont typeface="Arial"/>
              <a:buChar char="•"/>
            </a:pPr>
            <a:r>
              <a:rPr lang="en-US" sz="2600" dirty="0"/>
              <a:t>Section </a:t>
            </a:r>
            <a:r>
              <a:rPr lang="en-US" sz="2600" dirty="0" smtClean="0"/>
              <a:t>3 – Corrective Action</a:t>
            </a:r>
          </a:p>
          <a:p>
            <a:pPr marL="457200" indent="-457200">
              <a:buFont typeface="Arial"/>
              <a:buChar char="•"/>
            </a:pPr>
            <a:r>
              <a:rPr lang="en-US" sz="2600" dirty="0" smtClean="0"/>
              <a:t>Section 4 – Disciplinary 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11</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140105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At the end of this section, you should be able to:</a:t>
            </a:r>
          </a:p>
          <a:p>
            <a:pPr marL="457200" lvl="0" indent="-457200">
              <a:buFont typeface="Arial" panose="020B0604020202020204" pitchFamily="34" charset="0"/>
              <a:buChar char="•"/>
            </a:pPr>
            <a:r>
              <a:rPr lang="en-US" sz="2000" i="1" dirty="0"/>
              <a:t>Describe </a:t>
            </a:r>
            <a:r>
              <a:rPr lang="en-US" sz="2000" i="1" dirty="0" smtClean="0"/>
              <a:t>the purpose of Progressive Discipline</a:t>
            </a:r>
          </a:p>
          <a:p>
            <a:pPr marL="457200" lvl="0" indent="-457200">
              <a:buFont typeface="Arial" panose="020B0604020202020204" pitchFamily="34" charset="0"/>
              <a:buChar char="•"/>
            </a:pPr>
            <a:r>
              <a:rPr lang="en-US" sz="2000" dirty="0" smtClean="0"/>
              <a:t>Identify the roles in the Progressive Discipline process</a:t>
            </a:r>
            <a:endParaRPr lang="en-US" sz="2000" dirty="0"/>
          </a:p>
          <a:p>
            <a:pPr marL="457200" indent="-457200">
              <a:buFont typeface="Arial" panose="020B0604020202020204" pitchFamily="34" charset="0"/>
              <a:buChar char="•"/>
            </a:pPr>
            <a:r>
              <a:rPr lang="en-US" sz="2000" i="1" dirty="0"/>
              <a:t>Identify the </a:t>
            </a:r>
            <a:r>
              <a:rPr lang="en-US" sz="2000" i="1" dirty="0" smtClean="0"/>
              <a:t>Progressive Discipline process </a:t>
            </a:r>
            <a:r>
              <a:rPr lang="en-US" sz="2000" i="1" dirty="0"/>
              <a:t>at a high level</a:t>
            </a:r>
            <a:endParaRPr lang="en-US" sz="2000" dirty="0"/>
          </a:p>
          <a:p>
            <a:pPr marL="457200" lvl="0" indent="-457200">
              <a:buFont typeface="Arial" panose="020B0604020202020204" pitchFamily="34" charset="0"/>
              <a:buChar char="•"/>
            </a:pPr>
            <a:r>
              <a:rPr lang="en-US" sz="2000" i="1" dirty="0" smtClean="0"/>
              <a:t>Understand </a:t>
            </a:r>
            <a:r>
              <a:rPr lang="en-US" sz="2000" i="1" dirty="0"/>
              <a:t>the connection between Performance Management and Progressive discipline</a:t>
            </a:r>
            <a:endParaRPr lang="en-US" sz="2000" dirty="0"/>
          </a:p>
          <a:p>
            <a:pPr marL="457200" indent="-457200">
              <a:buFont typeface="Arial" panose="020B0604020202020204" pitchFamily="34" charset="0"/>
              <a:buChar char="•"/>
            </a:pPr>
            <a:r>
              <a:rPr lang="en-US" sz="2000" i="1" dirty="0"/>
              <a:t>Describe what actions do and do not fall under </a:t>
            </a:r>
            <a:r>
              <a:rPr lang="en-US" sz="2000" i="1" dirty="0" smtClean="0"/>
              <a:t>Progressive Discipline</a:t>
            </a:r>
            <a:endParaRPr lang="en-US" sz="2000" dirty="0"/>
          </a:p>
          <a:p>
            <a:pPr marL="457200" lvl="0" indent="-457200">
              <a:buFont typeface="Arial" panose="020B0604020202020204" pitchFamily="34" charset="0"/>
              <a:buChar char="•"/>
            </a:pPr>
            <a:r>
              <a:rPr lang="en-US" sz="2000" i="1" dirty="0" smtClean="0"/>
              <a:t>Essential </a:t>
            </a:r>
            <a:r>
              <a:rPr lang="en-US" sz="2000" i="1" dirty="0"/>
              <a:t>Elements of each </a:t>
            </a:r>
            <a:r>
              <a:rPr lang="en-US" sz="2000" i="1" dirty="0" smtClean="0"/>
              <a:t>Progressive </a:t>
            </a:r>
            <a:r>
              <a:rPr lang="en-US" sz="2000" i="1" dirty="0"/>
              <a:t>D</a:t>
            </a:r>
            <a:r>
              <a:rPr lang="en-US" sz="2000" i="1" dirty="0" smtClean="0"/>
              <a:t>iscipline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Progressive Discipline </a:t>
            </a:r>
            <a:r>
              <a:rPr lang="en-US" sz="2000" i="1" dirty="0" smtClean="0"/>
              <a:t>– Is the process of communicating what performance is for employee and using increasingly severe steps or measures when an employee fails to correct a issue with their performance.</a:t>
            </a:r>
          </a:p>
          <a:p>
            <a:pPr marL="342900" indent="-342900">
              <a:buFont typeface="Arial" panose="020B0604020202020204" pitchFamily="34" charset="0"/>
              <a:buChar char="•"/>
            </a:pPr>
            <a:r>
              <a:rPr lang="en-US" sz="2000" b="1" i="1" dirty="0"/>
              <a:t>Performance Management </a:t>
            </a:r>
            <a:r>
              <a:rPr lang="en-US" sz="2000" i="1" dirty="0"/>
              <a:t>– </a:t>
            </a:r>
            <a:r>
              <a:rPr lang="en-US" sz="2000" dirty="0"/>
              <a:t>The process by which CDOT involves its employees, as a group and individuals in improving the organization and accomplishing the goals and objectives  </a:t>
            </a:r>
          </a:p>
          <a:p>
            <a:pPr marL="342900" indent="-342900">
              <a:buFont typeface="Arial" panose="020B0604020202020204" pitchFamily="34" charset="0"/>
              <a:buChar char="•"/>
            </a:pPr>
            <a:r>
              <a:rPr lang="en-US" sz="2000" b="1" i="1" dirty="0" smtClean="0"/>
              <a:t>Investigate </a:t>
            </a:r>
            <a:r>
              <a:rPr lang="en-US" sz="2000" i="1" dirty="0" smtClean="0"/>
              <a:t>– The systematic steps towards seeking understanding of the facts of a performance issue.</a:t>
            </a:r>
          </a:p>
          <a:p>
            <a:pPr marL="342900" indent="-342900">
              <a:buFont typeface="Arial" panose="020B0604020202020204" pitchFamily="34" charset="0"/>
              <a:buChar char="•"/>
            </a:pPr>
            <a:r>
              <a:rPr lang="en-US" sz="2000" b="1" i="1" dirty="0" smtClean="0"/>
              <a:t>Document </a:t>
            </a:r>
            <a:r>
              <a:rPr lang="en-US" sz="2000" i="1" dirty="0" smtClean="0"/>
              <a:t>– The process of recording the details of a performance event.  Typically this includes the date of the event, who was involved, what occurred and any reoccurrences </a:t>
            </a:r>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 Progressive Discipline</a:t>
            </a:r>
            <a:endParaRPr lang="en-US" dirty="0"/>
          </a:p>
        </p:txBody>
      </p:sp>
      <p:sp>
        <p:nvSpPr>
          <p:cNvPr id="5" name="Content Placeholder 4"/>
          <p:cNvSpPr>
            <a:spLocks noGrp="1"/>
          </p:cNvSpPr>
          <p:nvPr>
            <p:ph sz="half" idx="2"/>
          </p:nvPr>
        </p:nvSpPr>
        <p:spPr>
          <a:xfrm>
            <a:off x="2499360" y="1371600"/>
            <a:ext cx="6309360" cy="4937760"/>
          </a:xfrm>
        </p:spPr>
        <p:txBody>
          <a:bodyPr/>
          <a:lstStyle/>
          <a:p>
            <a:r>
              <a:rPr lang="en-US" sz="2400" dirty="0" smtClean="0"/>
              <a:t>The purpose of progressive discipline is to:</a:t>
            </a:r>
          </a:p>
          <a:p>
            <a:pPr marL="457200" indent="-457200">
              <a:buFont typeface="Arial" panose="020B0604020202020204" pitchFamily="34" charset="0"/>
              <a:buChar char="•"/>
            </a:pPr>
            <a:r>
              <a:rPr lang="en-US" sz="2400" dirty="0" smtClean="0"/>
              <a:t>Make the employee aware of their behavior and allow them the opportunity to change</a:t>
            </a:r>
          </a:p>
          <a:p>
            <a:pPr marL="457200" indent="-457200">
              <a:buFont typeface="Arial" panose="020B0604020202020204" pitchFamily="34" charset="0"/>
              <a:buChar char="•"/>
            </a:pPr>
            <a:r>
              <a:rPr lang="en-US" sz="2400" dirty="0" smtClean="0"/>
              <a:t>Focus on the behavior that needs to change and not personality of the employee</a:t>
            </a:r>
          </a:p>
          <a:p>
            <a:pPr marL="457200" indent="-457200">
              <a:buFont typeface="Arial" panose="020B0604020202020204" pitchFamily="34" charset="0"/>
              <a:buChar char="•"/>
            </a:pPr>
            <a:r>
              <a:rPr lang="en-US" sz="2400" dirty="0" smtClean="0"/>
              <a:t>Develop a business case by documenting the employees behavior prior to taking more additional action</a:t>
            </a:r>
          </a:p>
          <a:p>
            <a:pPr marL="457200" indent="-457200">
              <a:buFont typeface="Arial" panose="020B0604020202020204" pitchFamily="34" charset="0"/>
              <a:buChar char="•"/>
            </a:pPr>
            <a:r>
              <a:rPr lang="en-US" sz="2400" dirty="0"/>
              <a:t>Provide </a:t>
            </a:r>
            <a:r>
              <a:rPr lang="en-US" sz="2400" dirty="0" smtClean="0"/>
              <a:t>training/coaching </a:t>
            </a:r>
            <a:r>
              <a:rPr lang="en-US" sz="2400" dirty="0"/>
              <a:t>to enforce rules and </a:t>
            </a:r>
            <a:r>
              <a:rPr lang="en-US" sz="2400" dirty="0" smtClean="0"/>
              <a:t>expectations</a:t>
            </a:r>
          </a:p>
          <a:p>
            <a:pPr marL="457200" indent="-457200">
              <a:buFont typeface="Arial" panose="020B0604020202020204" pitchFamily="34" charset="0"/>
              <a:buChar char="•"/>
            </a:pPr>
            <a:r>
              <a:rPr lang="en-US" sz="2400" dirty="0" smtClean="0"/>
              <a:t>Communicate what is needed and not confront</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pic>
        <p:nvPicPr>
          <p:cNvPr id="8" name="Christian"/>
          <p:cNvPicPr>
            <a:picLocks noGrp="1" noChangeAspect="1"/>
          </p:cNvPicPr>
          <p:nvPr>
            <p:ph sz="half" idx="12"/>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0" y="1293178"/>
            <a:ext cx="2063482" cy="4937125"/>
          </a:xfrm>
          <a:effectLst>
            <a:outerShdw blurRad="50800" dist="38100" dir="2700000" algn="tl" rotWithShape="0">
              <a:prstClr val="black">
                <a:alpha val="40000"/>
              </a:prstClr>
            </a:outerShdw>
          </a:effectLst>
        </p:spPr>
      </p:pic>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683525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Roles in the Progressive Discipline Process</a:t>
            </a:r>
            <a:endParaRPr lang="en-US" sz="3600" dirty="0"/>
          </a:p>
        </p:txBody>
      </p:sp>
      <p:sp>
        <p:nvSpPr>
          <p:cNvPr id="7" name="Content Placeholder 6"/>
          <p:cNvSpPr>
            <a:spLocks noGrp="1"/>
          </p:cNvSpPr>
          <p:nvPr>
            <p:ph sz="half" idx="2"/>
          </p:nvPr>
        </p:nvSpPr>
        <p:spPr/>
        <p:txBody>
          <a:bodyPr/>
          <a:lstStyle/>
          <a:p>
            <a:r>
              <a:rPr lang="en-US" sz="2800" dirty="0" smtClean="0"/>
              <a:t>The roles in the Progressive Discipline process are:</a:t>
            </a:r>
          </a:p>
          <a:p>
            <a:pPr marL="457200" indent="-457200">
              <a:buFont typeface="Arial" panose="020B0604020202020204" pitchFamily="34" charset="0"/>
              <a:buChar char="•"/>
            </a:pPr>
            <a:r>
              <a:rPr lang="en-US" sz="2800" dirty="0" smtClean="0"/>
              <a:t>Employee</a:t>
            </a:r>
          </a:p>
          <a:p>
            <a:pPr marL="457200" indent="-457200">
              <a:buFont typeface="Arial" panose="020B0604020202020204" pitchFamily="34" charset="0"/>
              <a:buChar char="•"/>
            </a:pPr>
            <a:r>
              <a:rPr lang="en-US" sz="2800" dirty="0" smtClean="0"/>
              <a:t>Supervisor (TMIII)</a:t>
            </a:r>
          </a:p>
          <a:p>
            <a:pPr marL="457200" indent="-457200">
              <a:buFont typeface="Arial" panose="020B0604020202020204" pitchFamily="34" charset="0"/>
              <a:buChar char="•"/>
            </a:pPr>
            <a:r>
              <a:rPr lang="en-US" sz="2800" dirty="0" smtClean="0"/>
              <a:t>2</a:t>
            </a:r>
            <a:r>
              <a:rPr lang="en-US" sz="2800" baseline="30000" dirty="0" smtClean="0"/>
              <a:t>nd</a:t>
            </a:r>
            <a:r>
              <a:rPr lang="en-US" sz="2800" dirty="0" smtClean="0"/>
              <a:t> Level Manager (LTC OPS)</a:t>
            </a:r>
          </a:p>
          <a:p>
            <a:pPr marL="457200" indent="-457200">
              <a:buFont typeface="Arial" panose="020B0604020202020204" pitchFamily="34" charset="0"/>
              <a:buChar char="•"/>
            </a:pPr>
            <a:r>
              <a:rPr lang="en-US" sz="2800" dirty="0" smtClean="0"/>
              <a:t>Appointing Authority</a:t>
            </a:r>
          </a:p>
          <a:p>
            <a:pPr marL="457200" indent="-457200">
              <a:buFont typeface="Arial" panose="020B0604020202020204" pitchFamily="34" charset="0"/>
              <a:buChar char="•"/>
            </a:pPr>
            <a:r>
              <a:rPr lang="en-US" sz="2800" dirty="0" smtClean="0"/>
              <a:t>Human Resources</a:t>
            </a:r>
          </a:p>
          <a:p>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15</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aphicFrame>
        <p:nvGraphicFramePr>
          <p:cNvPr id="6" name="Diagram 5"/>
          <p:cNvGraphicFramePr/>
          <p:nvPr>
            <p:extLst>
              <p:ext uri="{D42A27DB-BD31-4B8C-83A1-F6EECF244321}">
                <p14:modId xmlns:p14="http://schemas.microsoft.com/office/powerpoint/2010/main" val="769132303"/>
              </p:ext>
            </p:extLst>
          </p:nvPr>
        </p:nvGraphicFramePr>
        <p:xfrm>
          <a:off x="0" y="1246188"/>
          <a:ext cx="4145280" cy="4711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5209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Progressive Discipline Process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63315439"/>
              </p:ext>
            </p:extLst>
          </p:nvPr>
        </p:nvGraphicFramePr>
        <p:xfrm>
          <a:off x="304800" y="1371600"/>
          <a:ext cx="8504238"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951214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Actions are not Covered Under Progressive Discipline</a:t>
            </a:r>
            <a:endParaRPr lang="en-US" sz="3600" dirty="0"/>
          </a:p>
        </p:txBody>
      </p:sp>
      <p:sp>
        <p:nvSpPr>
          <p:cNvPr id="3" name="Content Placeholder 2"/>
          <p:cNvSpPr>
            <a:spLocks noGrp="1"/>
          </p:cNvSpPr>
          <p:nvPr>
            <p:ph sz="half" idx="2"/>
          </p:nvPr>
        </p:nvSpPr>
        <p:spPr>
          <a:xfrm>
            <a:off x="304800" y="1371600"/>
            <a:ext cx="8503920" cy="4937760"/>
          </a:xfrm>
        </p:spPr>
        <p:txBody>
          <a:bodyPr/>
          <a:lstStyle/>
          <a:p>
            <a:r>
              <a:rPr lang="en-US" dirty="0" smtClean="0"/>
              <a:t>The following are not part of the Progressive Discipline process:</a:t>
            </a:r>
          </a:p>
          <a:p>
            <a:pPr marL="457200" indent="-457200">
              <a:buFont typeface="Arial" panose="020B0604020202020204" pitchFamily="34" charset="0"/>
              <a:buChar char="•"/>
            </a:pPr>
            <a:r>
              <a:rPr lang="en-US" dirty="0" smtClean="0"/>
              <a:t>Sexual Harassment</a:t>
            </a:r>
          </a:p>
          <a:p>
            <a:pPr marL="457200" indent="-457200">
              <a:buFont typeface="Arial" panose="020B0604020202020204" pitchFamily="34" charset="0"/>
              <a:buChar char="•"/>
            </a:pPr>
            <a:r>
              <a:rPr lang="en-US" dirty="0" smtClean="0"/>
              <a:t>Workplace Violence</a:t>
            </a:r>
          </a:p>
          <a:p>
            <a:pPr marL="457200" indent="-45720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17</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121050" y="2609908"/>
            <a:ext cx="2986220" cy="298622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243090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Connection Between Performance Management and Progressive Discipline</a:t>
            </a:r>
            <a:endParaRPr lang="en-US" sz="3200" dirty="0"/>
          </a:p>
        </p:txBody>
      </p:sp>
      <p:sp>
        <p:nvSpPr>
          <p:cNvPr id="7" name="Content Placeholder 6"/>
          <p:cNvSpPr>
            <a:spLocks noGrp="1"/>
          </p:cNvSpPr>
          <p:nvPr>
            <p:ph sz="half" idx="2"/>
          </p:nvPr>
        </p:nvSpPr>
        <p:spPr>
          <a:xfrm>
            <a:off x="320039" y="1371600"/>
            <a:ext cx="7348451" cy="4937760"/>
          </a:xfrm>
        </p:spPr>
        <p:txBody>
          <a:bodyPr/>
          <a:lstStyle/>
          <a:p>
            <a:r>
              <a:rPr lang="en-US" dirty="0" smtClean="0"/>
              <a:t>Both Performance Management and Progressive Discipline:</a:t>
            </a:r>
          </a:p>
          <a:p>
            <a:pPr marL="457200" indent="-457200">
              <a:buFont typeface="Arial" panose="020B0604020202020204" pitchFamily="34" charset="0"/>
              <a:buChar char="•"/>
            </a:pPr>
            <a:r>
              <a:rPr lang="en-US" dirty="0" smtClean="0"/>
              <a:t>Focused on the Performance of the employee </a:t>
            </a:r>
          </a:p>
          <a:p>
            <a:pPr marL="457200" indent="-457200">
              <a:buFont typeface="Arial" panose="020B0604020202020204" pitchFamily="34" charset="0"/>
              <a:buChar char="•"/>
            </a:pPr>
            <a:r>
              <a:rPr lang="en-US" dirty="0" smtClean="0"/>
              <a:t>Require communication </a:t>
            </a:r>
          </a:p>
          <a:p>
            <a:pPr marL="457200" indent="-457200">
              <a:buFont typeface="Arial" panose="020B0604020202020204" pitchFamily="34" charset="0"/>
              <a:buChar char="•"/>
            </a:pPr>
            <a:r>
              <a:rPr lang="en-US" dirty="0" smtClean="0"/>
              <a:t>Are specific to the needs of the employee</a:t>
            </a:r>
          </a:p>
          <a:p>
            <a:pPr marL="457200" indent="-457200">
              <a:buFont typeface="Arial" panose="020B0604020202020204" pitchFamily="34" charset="0"/>
              <a:buChar char="•"/>
            </a:pPr>
            <a:r>
              <a:rPr lang="en-US" dirty="0" smtClean="0"/>
              <a:t>Evaluated</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18</a:t>
            </a:fld>
            <a:endParaRPr lang="en-US" dirty="0"/>
          </a:p>
        </p:txBody>
      </p:sp>
      <p:pic>
        <p:nvPicPr>
          <p:cNvPr id="9" name="Content Placeholder 8"/>
          <p:cNvPicPr>
            <a:picLocks noGrp="1" noChangeAspect="1"/>
          </p:cNvPicPr>
          <p:nvPr>
            <p:ph sz="half" idx="12"/>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29400" y="2733512"/>
            <a:ext cx="2345575" cy="3103293"/>
          </a:xfrm>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272459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Progressive Discipline</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19</a:t>
            </a:fld>
            <a:endParaRPr lang="en-US" dirty="0"/>
          </a:p>
        </p:txBody>
      </p:sp>
      <p:sp>
        <p:nvSpPr>
          <p:cNvPr id="5" name="Content Placeholder 4"/>
          <p:cNvSpPr>
            <a:spLocks noGrp="1"/>
          </p:cNvSpPr>
          <p:nvPr>
            <p:ph sz="quarter" idx="12"/>
          </p:nvPr>
        </p:nvSpPr>
        <p:spPr/>
        <p:txBody>
          <a:bodyPr/>
          <a:lstStyle/>
          <a:p>
            <a:r>
              <a:rPr lang="en-US" dirty="0" smtClean="0"/>
              <a:t>The element to successful Progressive Discipline are:</a:t>
            </a:r>
          </a:p>
          <a:p>
            <a:pPr marL="457200" indent="-457200">
              <a:buFont typeface="Arial" panose="020B0604020202020204" pitchFamily="34" charset="0"/>
              <a:buChar char="•"/>
            </a:pPr>
            <a:r>
              <a:rPr lang="en-US" dirty="0" smtClean="0"/>
              <a:t>Informing the employee the of the need to change</a:t>
            </a:r>
          </a:p>
          <a:p>
            <a:pPr marL="457200" indent="-457200">
              <a:buFont typeface="Arial" panose="020B0604020202020204" pitchFamily="34" charset="0"/>
              <a:buChar char="•"/>
            </a:pPr>
            <a:r>
              <a:rPr lang="en-US" dirty="0" smtClean="0"/>
              <a:t>Explaining what is acceptable behavior</a:t>
            </a:r>
          </a:p>
          <a:p>
            <a:pPr marL="457200" indent="-457200">
              <a:buFont typeface="Arial" panose="020B0604020202020204" pitchFamily="34" charset="0"/>
              <a:buChar char="•"/>
            </a:pPr>
            <a:r>
              <a:rPr lang="en-US" dirty="0" smtClean="0"/>
              <a:t>Explaining the consequences of continued poor performance</a:t>
            </a:r>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936568602"/>
              </p:ext>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52756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Progressive Discipline </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20</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What are the roles in the Progressive Discipline process?</a:t>
            </a:r>
          </a:p>
          <a:p>
            <a:pPr marL="1200150" lvl="1" indent="-457200">
              <a:buFont typeface="Arial" panose="020B0604020202020204" pitchFamily="34" charset="0"/>
              <a:buChar char="•"/>
            </a:pPr>
            <a:r>
              <a:rPr lang="en-US" dirty="0" smtClean="0"/>
              <a:t>Employee, Supervisor, 2</a:t>
            </a:r>
            <a:r>
              <a:rPr lang="en-US" baseline="30000" dirty="0" smtClean="0"/>
              <a:t>nd</a:t>
            </a:r>
            <a:r>
              <a:rPr lang="en-US" dirty="0" smtClean="0"/>
              <a:t> Level Manager, Appointing Authority and HR</a:t>
            </a:r>
          </a:p>
          <a:p>
            <a:pPr marL="457200" indent="-457200">
              <a:buFont typeface="Arial" panose="020B0604020202020204" pitchFamily="34" charset="0"/>
              <a:buChar char="•"/>
            </a:pPr>
            <a:r>
              <a:rPr lang="en-US" dirty="0" smtClean="0"/>
              <a:t>What are the elements of successful Progressive Discipline?</a:t>
            </a:r>
          </a:p>
          <a:p>
            <a:pPr marL="1200150" lvl="1" indent="-457200">
              <a:buFont typeface="Arial" panose="020B0604020202020204" pitchFamily="34" charset="0"/>
              <a:buChar char="•"/>
            </a:pPr>
            <a:r>
              <a:rPr lang="en-US" dirty="0" smtClean="0"/>
              <a:t>Informed, Explain Acceptable and Consequences</a:t>
            </a:r>
            <a:endParaRPr lang="en-US" dirty="0"/>
          </a:p>
        </p:txBody>
      </p:sp>
    </p:spTree>
    <p:custDataLst>
      <p:tags r:id="rId1"/>
    </p:custDataLst>
    <p:extLst>
      <p:ext uri="{BB962C8B-B14F-4D97-AF65-F5344CB8AC3E}">
        <p14:creationId xmlns:p14="http://schemas.microsoft.com/office/powerpoint/2010/main" val="292749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21</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t>Click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428240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i="1" dirty="0" smtClean="0">
                <a:solidFill>
                  <a:schemeClr val="bg1">
                    <a:lumMod val="65000"/>
                  </a:schemeClr>
                </a:solidFill>
              </a:rPr>
              <a:t>Learning Logistics</a:t>
            </a:r>
          </a:p>
          <a:p>
            <a:pPr marL="457200" indent="-457200">
              <a:buFont typeface="Arial"/>
              <a:buChar char="•"/>
            </a:pPr>
            <a:r>
              <a:rPr lang="en-US" sz="2600" i="1" dirty="0">
                <a:solidFill>
                  <a:schemeClr val="bg1">
                    <a:lumMod val="65000"/>
                  </a:schemeClr>
                </a:solidFill>
              </a:rPr>
              <a:t>Section 1 – Introduction to Progressive Discipline</a:t>
            </a:r>
          </a:p>
          <a:p>
            <a:pPr marL="457200" indent="-457200">
              <a:buFont typeface="Arial"/>
              <a:buChar char="•"/>
            </a:pPr>
            <a:r>
              <a:rPr lang="en-US" sz="2600" b="1" dirty="0" smtClean="0"/>
              <a:t>Section 2 – Counseling Employees</a:t>
            </a:r>
          </a:p>
          <a:p>
            <a:pPr marL="457200" indent="-457200">
              <a:buFont typeface="Arial"/>
              <a:buChar char="•"/>
            </a:pPr>
            <a:r>
              <a:rPr lang="en-US" sz="2600" dirty="0"/>
              <a:t>Section </a:t>
            </a:r>
            <a:r>
              <a:rPr lang="en-US" sz="2600" dirty="0" smtClean="0"/>
              <a:t>3 – Corrective Action</a:t>
            </a:r>
          </a:p>
          <a:p>
            <a:pPr marL="457200" indent="-457200">
              <a:buFont typeface="Arial"/>
              <a:buChar char="•"/>
            </a:pPr>
            <a:r>
              <a:rPr lang="en-US" sz="2600" dirty="0" smtClean="0"/>
              <a:t>Section 4 – Disciplinary 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98065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a:buFont typeface="Arial" panose="020B0604020202020204" pitchFamily="34" charset="0"/>
              <a:buChar char="•"/>
            </a:pPr>
            <a:r>
              <a:rPr lang="en-US" sz="2000" i="1" dirty="0"/>
              <a:t>Describe the </a:t>
            </a:r>
            <a:r>
              <a:rPr lang="en-US" sz="2000" i="1" dirty="0" smtClean="0"/>
              <a:t>Performance Counseling Process</a:t>
            </a:r>
            <a:endParaRPr lang="en-US" sz="2000" dirty="0"/>
          </a:p>
          <a:p>
            <a:pPr marL="342900" lvl="0" indent="-342900">
              <a:buFont typeface="Arial" panose="020B0604020202020204" pitchFamily="34" charset="0"/>
              <a:buChar char="•"/>
            </a:pPr>
            <a:r>
              <a:rPr lang="en-US" sz="2000" i="1" dirty="0" smtClean="0"/>
              <a:t>Identify the </a:t>
            </a:r>
            <a:r>
              <a:rPr lang="en-US" sz="2000" i="1" dirty="0" smtClean="0"/>
              <a:t>two types of performance issues</a:t>
            </a:r>
            <a:endParaRPr lang="en-US" sz="2000" dirty="0" smtClean="0"/>
          </a:p>
          <a:p>
            <a:pPr marL="342900" indent="-342900">
              <a:buFont typeface="Arial" panose="020B0604020202020204" pitchFamily="34" charset="0"/>
              <a:buChar char="•"/>
            </a:pPr>
            <a:r>
              <a:rPr lang="en-US" sz="2000" i="1" dirty="0"/>
              <a:t>Identify the common signs of poor performance</a:t>
            </a:r>
            <a:r>
              <a:rPr lang="en-US" sz="2000" dirty="0"/>
              <a:t> </a:t>
            </a:r>
            <a:endParaRPr lang="en-US" sz="2000" dirty="0" smtClean="0"/>
          </a:p>
          <a:p>
            <a:pPr marL="342900" lvl="0" indent="-342900">
              <a:buFont typeface="Arial" panose="020B0604020202020204" pitchFamily="34" charset="0"/>
              <a:buChar char="•"/>
            </a:pPr>
            <a:r>
              <a:rPr lang="en-US" sz="2000" i="1" dirty="0" smtClean="0"/>
              <a:t>Describe </a:t>
            </a:r>
            <a:r>
              <a:rPr lang="en-US" sz="2000" i="1" dirty="0"/>
              <a:t>the </a:t>
            </a:r>
            <a:r>
              <a:rPr lang="en-US" sz="2000" i="1" dirty="0" smtClean="0"/>
              <a:t>actions you need to </a:t>
            </a:r>
            <a:r>
              <a:rPr lang="en-US" sz="2000" i="1" dirty="0" smtClean="0"/>
              <a:t>consider and take </a:t>
            </a:r>
            <a:r>
              <a:rPr lang="en-US" sz="2000" i="1" dirty="0" smtClean="0"/>
              <a:t>to prepare for the </a:t>
            </a:r>
            <a:r>
              <a:rPr lang="en-US" sz="2000" i="1" dirty="0" smtClean="0"/>
              <a:t>session</a:t>
            </a:r>
            <a:endParaRPr lang="en-US" sz="2000" i="1" dirty="0" smtClean="0"/>
          </a:p>
          <a:p>
            <a:pPr marL="342900" lvl="0" indent="-342900">
              <a:buFont typeface="Arial" panose="020B0604020202020204" pitchFamily="34" charset="0"/>
              <a:buChar char="•"/>
            </a:pPr>
            <a:r>
              <a:rPr lang="en-US" sz="2000" i="1" dirty="0" smtClean="0"/>
              <a:t>Identify actions you can take to be successful during the meeting </a:t>
            </a:r>
          </a:p>
          <a:p>
            <a:pPr marL="342900" lvl="0" indent="-342900">
              <a:buFont typeface="Arial" panose="020B0604020202020204" pitchFamily="34" charset="0"/>
              <a:buChar char="•"/>
            </a:pPr>
            <a:r>
              <a:rPr lang="en-US" sz="2000" i="1" dirty="0" smtClean="0"/>
              <a:t>Preparing </a:t>
            </a:r>
            <a:r>
              <a:rPr lang="en-US" sz="2000" i="1" dirty="0"/>
              <a:t>for the meeting (set meeting, document examples of behavior, research potential solutions, keep private, policy website)</a:t>
            </a:r>
            <a:endParaRPr lang="en-US" sz="2000" dirty="0"/>
          </a:p>
          <a:p>
            <a:pPr marL="342900" lvl="0" indent="-342900">
              <a:buFont typeface="Arial" panose="020B0604020202020204" pitchFamily="34" charset="0"/>
              <a:buChar char="•"/>
            </a:pPr>
            <a:r>
              <a:rPr lang="en-US" sz="2000" i="1" dirty="0"/>
              <a:t>During the Session – (identify the issue, seek input from employee, identify a solution, clarify the issue, gain commitment, identify results of behavior (discipline) </a:t>
            </a:r>
            <a:r>
              <a:rPr lang="en-US" sz="2000" i="1" dirty="0" smtClean="0"/>
              <a:t>schedule </a:t>
            </a:r>
            <a:r>
              <a:rPr lang="en-US" sz="2000" i="1" dirty="0"/>
              <a:t>follow up</a:t>
            </a:r>
            <a:r>
              <a:rPr lang="en-US" sz="2000" i="1" dirty="0" smtClean="0"/>
              <a:t>)</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23</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0774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i="1" dirty="0" smtClean="0"/>
              <a:t>Employee Counseling – A meeting between the supervisor and the employee to discuss an issue with the performance or conduct of the employee with the attempt to resolve a performance issue</a:t>
            </a:r>
          </a:p>
          <a:p>
            <a:pPr marL="342900" indent="-342900">
              <a:buFont typeface="Arial" panose="020B0604020202020204" pitchFamily="34" charset="0"/>
              <a:buChar char="•"/>
            </a:pPr>
            <a:r>
              <a:rPr lang="en-US" sz="2000" i="1" dirty="0" smtClean="0"/>
              <a:t>Performance – </a:t>
            </a:r>
            <a:r>
              <a:rPr lang="en-US" sz="2000" i="1" dirty="0" smtClean="0"/>
              <a:t>The way in which an employee works and interacts with to accomplish their job.  </a:t>
            </a:r>
            <a:endParaRPr lang="en-US" sz="2000" i="1" dirty="0" smtClean="0"/>
          </a:p>
          <a:p>
            <a:pPr marL="342900" indent="-342900">
              <a:buFont typeface="Arial" panose="020B0604020202020204" pitchFamily="34" charset="0"/>
              <a:buChar char="•"/>
            </a:pPr>
            <a:r>
              <a:rPr lang="en-US" sz="2000" i="1" dirty="0" smtClean="0"/>
              <a:t>Performance Counseling </a:t>
            </a:r>
            <a:r>
              <a:rPr lang="en-US" sz="2000" i="1" dirty="0" smtClean="0"/>
              <a:t>Process - </a:t>
            </a:r>
            <a:r>
              <a:rPr lang="en-US" sz="2000" dirty="0" smtClean="0"/>
              <a:t>The </a:t>
            </a:r>
            <a:r>
              <a:rPr lang="en-US" sz="2000" dirty="0"/>
              <a:t>process </a:t>
            </a:r>
            <a:r>
              <a:rPr lang="en-US" sz="2000" dirty="0" smtClean="0"/>
              <a:t>used </a:t>
            </a:r>
            <a:r>
              <a:rPr lang="en-US" sz="2000" dirty="0"/>
              <a:t>when there is an issue with the employee’s performance that reaches the level that the supervisor needs to meet with the employee to resolve the issue with performance. </a:t>
            </a:r>
            <a:endParaRPr lang="en-US" sz="2000" i="1" dirty="0" smtClean="0"/>
          </a:p>
          <a:p>
            <a:pPr marL="342900" indent="-342900">
              <a:buFont typeface="Arial" panose="020B0604020202020204" pitchFamily="34" charset="0"/>
              <a:buChar char="•"/>
            </a:pPr>
            <a:r>
              <a:rPr lang="en-US" sz="2000" i="1" dirty="0" smtClean="0"/>
              <a:t>Conduct </a:t>
            </a:r>
            <a:r>
              <a:rPr lang="en-US" sz="2000" i="1" dirty="0" smtClean="0"/>
              <a:t>– the personal behavior of the employee during the performance of their work</a:t>
            </a: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938620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62458967"/>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25</a:t>
            </a:fld>
            <a:endParaRPr lang="en-US" dirty="0"/>
          </a:p>
        </p:txBody>
      </p:sp>
      <p:sp>
        <p:nvSpPr>
          <p:cNvPr id="5" name="Title 4"/>
          <p:cNvSpPr>
            <a:spLocks noGrp="1"/>
          </p:cNvSpPr>
          <p:nvPr>
            <p:ph type="title"/>
          </p:nvPr>
        </p:nvSpPr>
        <p:spPr/>
        <p:txBody>
          <a:bodyPr/>
          <a:lstStyle/>
          <a:p>
            <a:r>
              <a:rPr lang="en-US" dirty="0" smtClean="0"/>
              <a:t>Performance Counseling Process</a:t>
            </a:r>
            <a:endParaRPr lang="en-US" dirty="0"/>
          </a:p>
        </p:txBody>
      </p:sp>
    </p:spTree>
    <p:custDataLst>
      <p:tags r:id="rId1"/>
    </p:custDataLst>
    <p:extLst>
      <p:ext uri="{BB962C8B-B14F-4D97-AF65-F5344CB8AC3E}">
        <p14:creationId xmlns:p14="http://schemas.microsoft.com/office/powerpoint/2010/main" val="2323354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Performance Management and Prevention</a:t>
            </a:r>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26</a:t>
            </a:fld>
            <a:endParaRPr lang="en-US" dirty="0"/>
          </a:p>
        </p:txBody>
      </p:sp>
      <p:sp>
        <p:nvSpPr>
          <p:cNvPr id="3" name="Content Placeholder 2"/>
          <p:cNvSpPr>
            <a:spLocks noGrp="1"/>
          </p:cNvSpPr>
          <p:nvPr>
            <p:ph sz="quarter" idx="12"/>
          </p:nvPr>
        </p:nvSpPr>
        <p:spPr>
          <a:xfrm>
            <a:off x="182563" y="1371600"/>
            <a:ext cx="8778558" cy="2899954"/>
          </a:xfrm>
        </p:spPr>
        <p:txBody>
          <a:bodyPr/>
          <a:lstStyle/>
          <a:p>
            <a:r>
              <a:rPr lang="en-US" sz="2300" dirty="0" smtClean="0"/>
              <a:t>There are two types of Performance issues:</a:t>
            </a:r>
          </a:p>
          <a:p>
            <a:pPr marL="457200" indent="-457200">
              <a:buFont typeface="+mj-lt"/>
              <a:buAutoNum type="arabicPeriod"/>
            </a:pPr>
            <a:r>
              <a:rPr lang="en-US" sz="2300" b="1" dirty="0" smtClean="0"/>
              <a:t>Performance</a:t>
            </a:r>
            <a:r>
              <a:rPr lang="en-US" sz="2300" dirty="0" smtClean="0"/>
              <a:t> –</a:t>
            </a:r>
            <a:r>
              <a:rPr lang="en-US" sz="2300" dirty="0"/>
              <a:t> </a:t>
            </a:r>
            <a:r>
              <a:rPr lang="en-US" sz="2300" dirty="0" smtClean="0"/>
              <a:t>employee lacks a required knowledge, skill or ability to perform an aspect of their job or is unmotivated</a:t>
            </a:r>
          </a:p>
          <a:p>
            <a:pPr marL="1200150" lvl="1" indent="-457200">
              <a:buFont typeface="Arial" panose="020B0604020202020204" pitchFamily="34" charset="0"/>
              <a:buChar char="•"/>
            </a:pPr>
            <a:r>
              <a:rPr lang="en-US" sz="2300" dirty="0" smtClean="0"/>
              <a:t>Use Performance Goals to create awareness and support</a:t>
            </a:r>
          </a:p>
          <a:p>
            <a:pPr marL="457200" indent="-457200">
              <a:buFont typeface="+mj-lt"/>
              <a:buAutoNum type="arabicPeriod"/>
            </a:pPr>
            <a:r>
              <a:rPr lang="en-US" sz="2300" b="1" dirty="0" smtClean="0"/>
              <a:t>Conduct</a:t>
            </a:r>
            <a:r>
              <a:rPr lang="en-US" sz="2300" dirty="0" smtClean="0"/>
              <a:t> – employee acts inappropriately or has attendance issues</a:t>
            </a:r>
          </a:p>
          <a:p>
            <a:pPr marL="1200150" lvl="1" indent="-457200">
              <a:buFont typeface="Arial" panose="020B0604020202020204" pitchFamily="34" charset="0"/>
              <a:buChar char="•"/>
            </a:pPr>
            <a:r>
              <a:rPr lang="en-US" sz="2300" dirty="0" smtClean="0"/>
              <a:t>Use counseling to create awareness </a:t>
            </a:r>
            <a:endParaRPr lang="en-US" sz="2300" dirty="0"/>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val="2205516159"/>
              </p:ext>
            </p:extLst>
          </p:nvPr>
        </p:nvGraphicFramePr>
        <p:xfrm>
          <a:off x="182563" y="4376738"/>
          <a:ext cx="8778875" cy="187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Isosceles Triangle 10"/>
          <p:cNvSpPr/>
          <p:nvPr/>
        </p:nvSpPr>
        <p:spPr>
          <a:xfrm>
            <a:off x="4206238" y="5364957"/>
            <a:ext cx="731521" cy="605790"/>
          </a:xfrm>
          <a:prstGeom prst="triangle">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12" name="Group 11"/>
          <p:cNvGrpSpPr/>
          <p:nvPr/>
        </p:nvGrpSpPr>
        <p:grpSpPr>
          <a:xfrm>
            <a:off x="7646670" y="5703570"/>
            <a:ext cx="1314450" cy="491582"/>
            <a:chOff x="3578206" y="2202"/>
            <a:chExt cx="1622462" cy="1054600"/>
          </a:xfrm>
        </p:grpSpPr>
        <p:sp>
          <p:nvSpPr>
            <p:cNvPr id="13" name="Rounded Rectangle 12"/>
            <p:cNvSpPr/>
            <p:nvPr/>
          </p:nvSpPr>
          <p:spPr>
            <a:xfrm>
              <a:off x="3578206" y="2202"/>
              <a:ext cx="1622462" cy="10546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629687" y="53683"/>
              <a:ext cx="1519500" cy="9516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smtClean="0"/>
                <a:t>Prevention</a:t>
              </a:r>
              <a:endParaRPr lang="en-US" sz="1900" kern="1200"/>
            </a:p>
          </p:txBody>
        </p:sp>
      </p:grpSp>
    </p:spTree>
    <p:custDataLst>
      <p:tags r:id="rId1"/>
    </p:custDataLst>
    <p:extLst>
      <p:ext uri="{BB962C8B-B14F-4D97-AF65-F5344CB8AC3E}">
        <p14:creationId xmlns:p14="http://schemas.microsoft.com/office/powerpoint/2010/main" val="3244484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868930" y="1418590"/>
            <a:ext cx="5532120"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too much</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 or affecting the others</a:t>
            </a: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27</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9" name="Dave"/>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0040" y="1418590"/>
            <a:ext cx="2095499" cy="4960807"/>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7646670" y="5703570"/>
            <a:ext cx="1314450" cy="491582"/>
            <a:chOff x="3578206" y="2202"/>
            <a:chExt cx="1622462" cy="1054600"/>
          </a:xfrm>
          <a:solidFill>
            <a:schemeClr val="accent4"/>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407682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Consider </a:t>
            </a:r>
            <a:endParaRPr lang="en-US" dirty="0"/>
          </a:p>
        </p:txBody>
      </p:sp>
      <p:sp>
        <p:nvSpPr>
          <p:cNvPr id="3" name="Content Placeholder 2"/>
          <p:cNvSpPr>
            <a:spLocks noGrp="1"/>
          </p:cNvSpPr>
          <p:nvPr>
            <p:ph sz="half" idx="2"/>
          </p:nvPr>
        </p:nvSpPr>
        <p:spPr>
          <a:xfrm>
            <a:off x="320039" y="1371600"/>
            <a:ext cx="5814754" cy="4937760"/>
          </a:xfrm>
        </p:spPr>
        <p:txBody>
          <a:bodyPr/>
          <a:lstStyle/>
          <a:p>
            <a:r>
              <a:rPr lang="en-US" sz="2800" dirty="0" smtClean="0"/>
              <a:t>When considering Performance and your employee:</a:t>
            </a:r>
          </a:p>
          <a:p>
            <a:pPr marL="457200" indent="-457200">
              <a:buFont typeface="Arial" panose="020B0604020202020204" pitchFamily="34" charset="0"/>
              <a:buChar char="•"/>
            </a:pPr>
            <a:r>
              <a:rPr lang="en-US" sz="2800" dirty="0" smtClean="0"/>
              <a:t>Length of employment</a:t>
            </a:r>
          </a:p>
          <a:p>
            <a:pPr marL="457200" indent="-457200">
              <a:buFont typeface="Arial" panose="020B0604020202020204" pitchFamily="34" charset="0"/>
              <a:buChar char="•"/>
            </a:pPr>
            <a:r>
              <a:rPr lang="en-US" sz="2800" dirty="0" smtClean="0"/>
              <a:t>Does the problem impact workflow or productivity</a:t>
            </a:r>
          </a:p>
          <a:p>
            <a:pPr marL="457200" indent="-457200">
              <a:buFont typeface="Arial" panose="020B0604020202020204" pitchFamily="34" charset="0"/>
              <a:buChar char="•"/>
            </a:pPr>
            <a:r>
              <a:rPr lang="en-US" sz="2800" dirty="0" smtClean="0"/>
              <a:t>Are other employees impacted</a:t>
            </a:r>
          </a:p>
          <a:p>
            <a:pPr marL="457200" indent="-457200">
              <a:buFont typeface="Arial" panose="020B0604020202020204" pitchFamily="34" charset="0"/>
              <a:buChar char="•"/>
            </a:pPr>
            <a:r>
              <a:rPr lang="en-US" sz="2800" dirty="0" smtClean="0"/>
              <a:t>Repetition and frequency</a:t>
            </a:r>
          </a:p>
          <a:p>
            <a:pPr marL="457200" indent="-457200">
              <a:buFont typeface="Arial" panose="020B0604020202020204" pitchFamily="34" charset="0"/>
              <a:buChar char="•"/>
            </a:pPr>
            <a:r>
              <a:rPr lang="en-US" sz="2800" dirty="0" smtClean="0"/>
              <a:t>Mitigating circumstances</a:t>
            </a: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28</a:t>
            </a:fld>
            <a:endParaRPr lang="en-US" dirty="0"/>
          </a:p>
        </p:txBody>
      </p:sp>
      <p:sp>
        <p:nvSpPr>
          <p:cNvPr id="5" name="Content Placeholder 4"/>
          <p:cNvSpPr>
            <a:spLocks noGrp="1"/>
          </p:cNvSpPr>
          <p:nvPr>
            <p:ph sz="half" idx="12"/>
          </p:nvPr>
        </p:nvSpPr>
        <p:spPr>
          <a:xfrm>
            <a:off x="6301047" y="1371600"/>
            <a:ext cx="2507673" cy="4937760"/>
          </a:xfrm>
        </p:spPr>
        <p:txBody>
          <a:bodyPr/>
          <a:lstStyle/>
          <a:p>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4"/>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Identification</a:t>
              </a:r>
              <a:endParaRPr lang="en-US" sz="1400" kern="1200" dirty="0"/>
            </a:p>
          </p:txBody>
        </p:sp>
      </p:grpSp>
    </p:spTree>
    <p:custDataLst>
      <p:tags r:id="rId1"/>
    </p:custDataLst>
    <p:extLst>
      <p:ext uri="{BB962C8B-B14F-4D97-AF65-F5344CB8AC3E}">
        <p14:creationId xmlns:p14="http://schemas.microsoft.com/office/powerpoint/2010/main" val="3788370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3647539275"/>
              </p:ext>
            </p:extLst>
          </p:nvPr>
        </p:nvGraphicFramePr>
        <p:xfrm>
          <a:off x="182564" y="1371600"/>
          <a:ext cx="742240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29</a:t>
            </a:fld>
            <a:endParaRPr lang="en-US" dirty="0"/>
          </a:p>
        </p:txBody>
      </p:sp>
      <p:sp>
        <p:nvSpPr>
          <p:cNvPr id="10" name="Title 9"/>
          <p:cNvSpPr>
            <a:spLocks noGrp="1"/>
          </p:cNvSpPr>
          <p:nvPr>
            <p:ph type="title"/>
          </p:nvPr>
        </p:nvSpPr>
        <p:spPr/>
        <p:txBody>
          <a:bodyPr/>
          <a:lstStyle/>
          <a:p>
            <a:r>
              <a:rPr lang="en-US" dirty="0" smtClean="0"/>
              <a:t>Preparing for </a:t>
            </a:r>
            <a:r>
              <a:rPr lang="en-US" smtClean="0"/>
              <a:t>the Counseling </a:t>
            </a:r>
            <a:r>
              <a:rPr lang="en-US" dirty="0" smtClean="0"/>
              <a:t>Meeting</a:t>
            </a:r>
            <a:endParaRPr lang="en-US" dirty="0"/>
          </a:p>
        </p:txBody>
      </p:sp>
      <p:grpSp>
        <p:nvGrpSpPr>
          <p:cNvPr id="7" name="Group 6"/>
          <p:cNvGrpSpPr/>
          <p:nvPr/>
        </p:nvGrpSpPr>
        <p:grpSpPr>
          <a:xfrm>
            <a:off x="7646670" y="5703570"/>
            <a:ext cx="1314450" cy="491582"/>
            <a:chOff x="3578206" y="2202"/>
            <a:chExt cx="1622462" cy="1054600"/>
          </a:xfrm>
          <a:solidFill>
            <a:schemeClr val="accent5"/>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152736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Step </a:t>
            </a:r>
            <a:r>
              <a:rPr lang="en-US" dirty="0" smtClean="0"/>
              <a:t>One – Documenting Behavior </a:t>
            </a:r>
            <a:endParaRPr lang="en-US" dirty="0"/>
          </a:p>
        </p:txBody>
      </p:sp>
      <p:sp>
        <p:nvSpPr>
          <p:cNvPr id="9" name="Content Placeholder 8"/>
          <p:cNvSpPr>
            <a:spLocks noGrp="1"/>
          </p:cNvSpPr>
          <p:nvPr>
            <p:ph sz="half" idx="2"/>
          </p:nvPr>
        </p:nvSpPr>
        <p:spPr>
          <a:xfrm>
            <a:off x="320040" y="1371600"/>
            <a:ext cx="8488680" cy="4937760"/>
          </a:xfrm>
        </p:spPr>
        <p:txBody>
          <a:bodyPr/>
          <a:lstStyle/>
          <a:p>
            <a:r>
              <a:rPr lang="en-US" sz="2400" dirty="0" smtClean="0"/>
              <a:t>When documenting behavior in the Performance Log always include the:</a:t>
            </a:r>
          </a:p>
          <a:p>
            <a:pPr marL="342900" indent="-342900">
              <a:buFont typeface="Arial" panose="020B0604020202020204" pitchFamily="34" charset="0"/>
              <a:buChar char="•"/>
            </a:pPr>
            <a:r>
              <a:rPr lang="en-US" sz="2400" dirty="0" smtClean="0"/>
              <a:t>Date and time of the event</a:t>
            </a:r>
          </a:p>
          <a:p>
            <a:pPr marL="342900" indent="-342900">
              <a:buFont typeface="Arial" panose="020B0604020202020204" pitchFamily="34" charset="0"/>
              <a:buChar char="•"/>
            </a:pPr>
            <a:r>
              <a:rPr lang="en-US" sz="2400" dirty="0" smtClean="0"/>
              <a:t>Objectively describe the event using the employee’s name </a:t>
            </a:r>
            <a:endParaRPr lang="en-US" sz="2000" dirty="0" smtClean="0"/>
          </a:p>
          <a:p>
            <a:pPr marL="342900" indent="-342900">
              <a:buFont typeface="Arial" panose="020B0604020202020204" pitchFamily="34" charset="0"/>
              <a:buChar char="•"/>
            </a:pPr>
            <a:r>
              <a:rPr lang="en-US" sz="2400" dirty="0" smtClean="0"/>
              <a:t>Provide any details shared by the employee in the description</a:t>
            </a:r>
          </a:p>
          <a:p>
            <a:pPr marL="342900" indent="-342900">
              <a:buFont typeface="Arial" panose="020B0604020202020204" pitchFamily="34" charset="0"/>
              <a:buChar char="•"/>
            </a:pPr>
            <a:r>
              <a:rPr lang="en-US" sz="2400" dirty="0" smtClean="0"/>
              <a:t>Outline the action you took </a:t>
            </a:r>
          </a:p>
          <a:p>
            <a:pPr marL="342900" indent="-342900">
              <a:buFont typeface="Arial" panose="020B0604020202020204" pitchFamily="34" charset="0"/>
              <a:buChar char="•"/>
            </a:pPr>
            <a:r>
              <a:rPr lang="en-US" sz="2400" dirty="0" smtClean="0"/>
              <a:t>List any witnesses to the event</a:t>
            </a:r>
          </a:p>
          <a:p>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6" name="Group 5"/>
          <p:cNvGrpSpPr/>
          <p:nvPr/>
        </p:nvGrpSpPr>
        <p:grpSpPr>
          <a:xfrm>
            <a:off x="7646670" y="5703570"/>
            <a:ext cx="1314450" cy="491582"/>
            <a:chOff x="3578206" y="2202"/>
            <a:chExt cx="1622462" cy="1054600"/>
          </a:xfrm>
          <a:solidFill>
            <a:schemeClr val="accent5"/>
          </a:solidFill>
        </p:grpSpPr>
        <p:sp>
          <p:nvSpPr>
            <p:cNvPr id="7" name="Rounded Rectangle 6"/>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pic>
        <p:nvPicPr>
          <p:cNvPr id="14" name="Picture 13"/>
          <p:cNvPicPr>
            <a:picLocks noChangeAspect="1"/>
          </p:cNvPicPr>
          <p:nvPr/>
        </p:nvPicPr>
        <p:blipFill>
          <a:blip r:embed="rId4"/>
          <a:stretch>
            <a:fillRect/>
          </a:stretch>
        </p:blipFill>
        <p:spPr>
          <a:xfrm>
            <a:off x="2287905" y="4391411"/>
            <a:ext cx="4552950" cy="1790700"/>
          </a:xfrm>
          <a:prstGeom prst="rect">
            <a:avLst/>
          </a:prstGeom>
        </p:spPr>
      </p:pic>
    </p:spTree>
    <p:custDataLst>
      <p:tags r:id="rId1"/>
    </p:custDataLst>
    <p:extLst>
      <p:ext uri="{BB962C8B-B14F-4D97-AF65-F5344CB8AC3E}">
        <p14:creationId xmlns:p14="http://schemas.microsoft.com/office/powerpoint/2010/main" val="2530603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7-year employee), was late for work twice week before last, late once last week, and it is Wednesday morning and this will be the second time this week.  Ralph’s tardiness is usually 10-15 minutes.  All employees are aware of the seven-minute window for clocking in and clocking out</a:t>
            </a:r>
            <a:r>
              <a:rPr lang="en-US" altLang="en-US" sz="2400" dirty="0" smtClean="0"/>
              <a:t>.  Sarah was working the front desk, and rolled her eyes as he went by.  </a:t>
            </a:r>
          </a:p>
          <a:p>
            <a:r>
              <a:rPr lang="en-US" sz="2400" dirty="0" smtClean="0"/>
              <a:t>Action:</a:t>
            </a:r>
          </a:p>
          <a:p>
            <a:pPr marL="342900" indent="-342900">
              <a:buFont typeface="Arial" panose="020B0604020202020204" pitchFamily="34" charset="0"/>
              <a:buChar char="•"/>
            </a:pPr>
            <a:r>
              <a:rPr lang="en-US" sz="2400" dirty="0" smtClean="0"/>
              <a:t>Document </a:t>
            </a:r>
            <a:r>
              <a:rPr lang="en-US" sz="2400" dirty="0" smtClean="0"/>
              <a:t>Ralphs </a:t>
            </a:r>
            <a:r>
              <a:rPr lang="en-US" sz="2400" dirty="0" smtClean="0"/>
              <a:t>behavior using the Performance Log</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31</a:t>
            </a:fld>
            <a:endParaRPr lang="en-US" dirty="0"/>
          </a:p>
        </p:txBody>
      </p:sp>
      <p:sp>
        <p:nvSpPr>
          <p:cNvPr id="5" name="Title 4"/>
          <p:cNvSpPr>
            <a:spLocks noGrp="1"/>
          </p:cNvSpPr>
          <p:nvPr>
            <p:ph type="title"/>
          </p:nvPr>
        </p:nvSpPr>
        <p:spPr/>
        <p:txBody>
          <a:bodyPr/>
          <a:lstStyle/>
          <a:p>
            <a:r>
              <a:rPr lang="en-US" dirty="0" smtClean="0"/>
              <a:t>Exercise One</a:t>
            </a:r>
            <a:endParaRPr lang="en-US" dirty="0"/>
          </a:p>
        </p:txBody>
      </p:sp>
    </p:spTree>
    <p:custDataLst>
      <p:tags r:id="rId1"/>
    </p:custDataLst>
    <p:extLst>
      <p:ext uri="{BB962C8B-B14F-4D97-AF65-F5344CB8AC3E}">
        <p14:creationId xmlns:p14="http://schemas.microsoft.com/office/powerpoint/2010/main" val="967587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Now the problem has been identified, research solutions such as:</a:t>
            </a:r>
          </a:p>
          <a:p>
            <a:pPr marL="457200" indent="-457200">
              <a:buFont typeface="Arial" panose="020B0604020202020204" pitchFamily="34" charset="0"/>
              <a:buChar char="•"/>
            </a:pPr>
            <a:r>
              <a:rPr lang="en-US" dirty="0" smtClean="0"/>
              <a:t>Counseling </a:t>
            </a:r>
            <a:endParaRPr lang="en-US" dirty="0"/>
          </a:p>
          <a:p>
            <a:pPr marL="457200" indent="-457200">
              <a:buFont typeface="Arial" panose="020B0604020202020204" pitchFamily="34" charset="0"/>
              <a:buChar char="•"/>
            </a:pPr>
            <a:r>
              <a:rPr lang="en-US" dirty="0" smtClean="0"/>
              <a:t>Training / Partnering </a:t>
            </a:r>
            <a:r>
              <a:rPr lang="en-US" dirty="0"/>
              <a:t>with an experienced </a:t>
            </a:r>
            <a:r>
              <a:rPr lang="en-US" dirty="0" smtClean="0"/>
              <a:t>employee</a:t>
            </a:r>
          </a:p>
          <a:p>
            <a:pPr marL="457200" indent="-457200">
              <a:buFont typeface="Arial" panose="020B0604020202020204" pitchFamily="34" charset="0"/>
              <a:buChar char="•"/>
            </a:pPr>
            <a:r>
              <a:rPr lang="en-US" dirty="0" smtClean="0"/>
              <a:t>Verbal warnings</a:t>
            </a:r>
          </a:p>
          <a:p>
            <a:pPr marL="457200" indent="-457200">
              <a:buFont typeface="Arial" panose="020B0604020202020204" pitchFamily="34" charset="0"/>
              <a:buChar char="•"/>
            </a:pPr>
            <a:r>
              <a:rPr lang="en-US" dirty="0" smtClean="0"/>
              <a:t>Explaining processes, policy or procedures</a:t>
            </a:r>
          </a:p>
          <a:p>
            <a:pPr marL="457200" indent="-457200">
              <a:buFont typeface="Arial" panose="020B0604020202020204" pitchFamily="34" charset="0"/>
              <a:buChar char="•"/>
            </a:pPr>
            <a:r>
              <a:rPr lang="en-US" dirty="0" smtClean="0"/>
              <a:t>Agreed upon steps</a:t>
            </a:r>
          </a:p>
          <a:p>
            <a:endParaRPr lang="en-US"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32</a:t>
            </a:fld>
            <a:endParaRPr lang="en-US" dirty="0"/>
          </a:p>
        </p:txBody>
      </p:sp>
      <p:sp>
        <p:nvSpPr>
          <p:cNvPr id="5" name="Title 4"/>
          <p:cNvSpPr>
            <a:spLocks noGrp="1"/>
          </p:cNvSpPr>
          <p:nvPr>
            <p:ph type="title"/>
          </p:nvPr>
        </p:nvSpPr>
        <p:spPr/>
        <p:txBody>
          <a:bodyPr/>
          <a:lstStyle/>
          <a:p>
            <a:r>
              <a:rPr lang="en-US" dirty="0"/>
              <a:t>Step Two - Research Potential Solutions</a:t>
            </a:r>
          </a:p>
        </p:txBody>
      </p:sp>
      <p:grpSp>
        <p:nvGrpSpPr>
          <p:cNvPr id="6" name="Group 5"/>
          <p:cNvGrpSpPr/>
          <p:nvPr/>
        </p:nvGrpSpPr>
        <p:grpSpPr>
          <a:xfrm>
            <a:off x="7646670" y="5703570"/>
            <a:ext cx="1314450" cy="491582"/>
            <a:chOff x="3578206" y="2202"/>
            <a:chExt cx="1622462" cy="1054600"/>
          </a:xfrm>
          <a:solidFill>
            <a:schemeClr val="accent5"/>
          </a:solidFill>
        </p:grpSpPr>
        <p:sp>
          <p:nvSpPr>
            <p:cNvPr id="7" name="Rounded Rectangle 6"/>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928891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When Creating a Solution…</a:t>
            </a:r>
            <a:endParaRPr lang="en-US" dirty="0"/>
          </a:p>
        </p:txBody>
      </p:sp>
      <p:sp>
        <p:nvSpPr>
          <p:cNvPr id="7" name="Content Placeholder 6"/>
          <p:cNvSpPr>
            <a:spLocks noGrp="1"/>
          </p:cNvSpPr>
          <p:nvPr>
            <p:ph sz="half" idx="2"/>
          </p:nvPr>
        </p:nvSpPr>
        <p:spPr>
          <a:xfrm>
            <a:off x="3521075" y="1371600"/>
            <a:ext cx="5287645" cy="4937760"/>
          </a:xfrm>
        </p:spPr>
        <p:txBody>
          <a:bodyPr/>
          <a:lstStyle/>
          <a:p>
            <a:r>
              <a:rPr lang="en-US" dirty="0" smtClean="0"/>
              <a:t>Keep in mind:</a:t>
            </a:r>
          </a:p>
          <a:p>
            <a:pPr marL="457200" indent="-457200">
              <a:buFont typeface="Arial" panose="020B0604020202020204" pitchFamily="34" charset="0"/>
              <a:buChar char="•"/>
            </a:pPr>
            <a:r>
              <a:rPr lang="en-US" dirty="0" smtClean="0"/>
              <a:t>Similar actions for similar situations</a:t>
            </a:r>
          </a:p>
          <a:p>
            <a:pPr marL="457200" indent="-457200">
              <a:buFont typeface="Arial" panose="020B0604020202020204" pitchFamily="34" charset="0"/>
              <a:buChar char="•"/>
            </a:pPr>
            <a:r>
              <a:rPr lang="en-US" dirty="0" smtClean="0"/>
              <a:t>Age, race, gender and protected classes should not be considered</a:t>
            </a:r>
          </a:p>
          <a:p>
            <a:pPr marL="457200" indent="-457200">
              <a:buFont typeface="Arial" panose="020B0604020202020204" pitchFamily="34" charset="0"/>
              <a:buChar char="•"/>
            </a:pPr>
            <a:r>
              <a:rPr lang="en-US" dirty="0" smtClean="0"/>
              <a:t>This is a first step towards working with the employee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33</a:t>
            </a:fld>
            <a:endParaRPr lang="en-US" dirty="0"/>
          </a:p>
        </p:txBody>
      </p:sp>
      <p:pic>
        <p:nvPicPr>
          <p:cNvPr id="9" name="Content Placeholder 8"/>
          <p:cNvPicPr>
            <a:picLocks noGrp="1" noChangeAspect="1"/>
          </p:cNvPicPr>
          <p:nvPr>
            <p:ph sz="half" idx="12"/>
          </p:nvPr>
        </p:nvPicPr>
        <p:blipFill>
          <a:blip r:embed="rId4" cstate="print">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tretch>
            <a:fillRect/>
          </a:stretch>
        </p:blipFill>
        <p:spPr>
          <a:xfrm>
            <a:off x="304800" y="2317604"/>
            <a:ext cx="3216275" cy="2876668"/>
          </a:xfrm>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10" name="Group 9"/>
          <p:cNvGrpSpPr/>
          <p:nvPr/>
        </p:nvGrpSpPr>
        <p:grpSpPr>
          <a:xfrm>
            <a:off x="7646670" y="5703570"/>
            <a:ext cx="1314450" cy="491582"/>
            <a:chOff x="3578206" y="2202"/>
            <a:chExt cx="1622462" cy="1054600"/>
          </a:xfrm>
          <a:solidFill>
            <a:schemeClr val="accent5"/>
          </a:solidFill>
        </p:grpSpPr>
        <p:sp>
          <p:nvSpPr>
            <p:cNvPr id="11" name="Rounded Rectangle 10"/>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191473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7-year employee), was late for work twice week before last, late once last week, and it is Wednesday morning and this will be the second time this week.  Ralph’s tardiness is usually 10-15 minutes.  All employees are aware of the seven-minute window for clocking in and clocking out</a:t>
            </a:r>
            <a:r>
              <a:rPr lang="en-US" altLang="en-US" sz="2400" dirty="0" smtClean="0"/>
              <a:t>.  Sarah 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34</a:t>
            </a:fld>
            <a:endParaRPr lang="en-US" dirty="0"/>
          </a:p>
        </p:txBody>
      </p:sp>
      <p:sp>
        <p:nvSpPr>
          <p:cNvPr id="5" name="Title 4"/>
          <p:cNvSpPr>
            <a:spLocks noGrp="1"/>
          </p:cNvSpPr>
          <p:nvPr>
            <p:ph type="title"/>
          </p:nvPr>
        </p:nvSpPr>
        <p:spPr/>
        <p:txBody>
          <a:bodyPr/>
          <a:lstStyle/>
          <a:p>
            <a:r>
              <a:rPr lang="en-US" dirty="0" smtClean="0"/>
              <a:t>Exercise Two</a:t>
            </a:r>
            <a:endParaRPr lang="en-US" dirty="0"/>
          </a:p>
        </p:txBody>
      </p:sp>
    </p:spTree>
    <p:custDataLst>
      <p:tags r:id="rId1"/>
    </p:custDataLst>
    <p:extLst>
      <p:ext uri="{BB962C8B-B14F-4D97-AF65-F5344CB8AC3E}">
        <p14:creationId xmlns:p14="http://schemas.microsoft.com/office/powerpoint/2010/main" val="1724828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the Request</a:t>
            </a:r>
            <a:endParaRPr lang="en-US" dirty="0"/>
          </a:p>
        </p:txBody>
      </p:sp>
      <p:sp>
        <p:nvSpPr>
          <p:cNvPr id="3" name="Content Placeholder 2"/>
          <p:cNvSpPr>
            <a:spLocks noGrp="1"/>
          </p:cNvSpPr>
          <p:nvPr>
            <p:ph sz="half" idx="2"/>
          </p:nvPr>
        </p:nvSpPr>
        <p:spPr>
          <a:xfrm>
            <a:off x="3562783" y="1371600"/>
            <a:ext cx="5245937" cy="4937760"/>
          </a:xfrm>
        </p:spPr>
        <p:txBody>
          <a:bodyPr/>
          <a:lstStyle/>
          <a:p>
            <a:r>
              <a:rPr lang="en-US" sz="2800" dirty="0" smtClean="0"/>
              <a:t>When sending the request:</a:t>
            </a:r>
          </a:p>
          <a:p>
            <a:pPr marL="457200" indent="-457200">
              <a:buFont typeface="Arial" panose="020B0604020202020204" pitchFamily="34" charset="0"/>
              <a:buChar char="•"/>
            </a:pPr>
            <a:r>
              <a:rPr lang="en-US" sz="2800" dirty="0" smtClean="0"/>
              <a:t>Keep it friendly i.e. “Could you drop by later today?”</a:t>
            </a:r>
          </a:p>
          <a:p>
            <a:pPr marL="457200" indent="-457200">
              <a:buFont typeface="Arial" panose="020B0604020202020204" pitchFamily="34" charset="0"/>
              <a:buChar char="•"/>
            </a:pPr>
            <a:r>
              <a:rPr lang="en-US" sz="2800" dirty="0" smtClean="0"/>
              <a:t>Do not provide details</a:t>
            </a:r>
          </a:p>
          <a:p>
            <a:pPr marL="457200" indent="-457200">
              <a:buFont typeface="Arial" panose="020B0604020202020204" pitchFamily="34" charset="0"/>
              <a:buChar char="•"/>
            </a:pPr>
            <a:r>
              <a:rPr lang="en-US" sz="2800" dirty="0" smtClean="0"/>
              <a:t>Do not call the person out in public</a:t>
            </a:r>
          </a:p>
          <a:p>
            <a:pPr marL="457200" indent="-457200">
              <a:buFont typeface="Arial" panose="020B0604020202020204" pitchFamily="34" charset="0"/>
              <a:buChar char="•"/>
            </a:pPr>
            <a:r>
              <a:rPr lang="en-US" sz="2800" dirty="0" smtClean="0"/>
              <a:t>Wait until you are prepared </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35</a:t>
            </a:fld>
            <a:endParaRPr lang="en-US" dirty="0"/>
          </a:p>
        </p:txBody>
      </p:sp>
      <p:pic>
        <p:nvPicPr>
          <p:cNvPr id="10" name="Content Placeholder 9"/>
          <p:cNvPicPr>
            <a:picLocks noGrp="1" noChangeAspect="1"/>
          </p:cNvPicPr>
          <p:nvPr>
            <p:ph sz="half" idx="12"/>
          </p:nvPr>
        </p:nvPicPr>
        <p:blipFill>
          <a:blip r:embed="rId4">
            <a:lum bright="-5000" contrast="-1000"/>
            <a:extLst>
              <a:ext uri="{28A0092B-C50C-407E-A947-70E740481C1C}">
                <a14:useLocalDpi xmlns:a14="http://schemas.microsoft.com/office/drawing/2010/main" val="0"/>
              </a:ext>
            </a:extLst>
          </a:blip>
          <a:stretch>
            <a:fillRect/>
          </a:stretch>
        </p:blipFill>
        <p:spPr>
          <a:xfrm>
            <a:off x="304800" y="1695979"/>
            <a:ext cx="3216275" cy="4288366"/>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11" name="Group 10"/>
          <p:cNvGrpSpPr/>
          <p:nvPr/>
        </p:nvGrpSpPr>
        <p:grpSpPr>
          <a:xfrm>
            <a:off x="7646670" y="5703570"/>
            <a:ext cx="1314450" cy="491582"/>
            <a:chOff x="3578206" y="2202"/>
            <a:chExt cx="1622462" cy="1054600"/>
          </a:xfrm>
          <a:solidFill>
            <a:schemeClr val="accent5"/>
          </a:solidFill>
        </p:grpSpPr>
        <p:sp>
          <p:nvSpPr>
            <p:cNvPr id="12" name="Rounded Rectangle 11"/>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Preparation</a:t>
              </a:r>
              <a:endParaRPr lang="en-US" sz="1400" kern="1200" dirty="0"/>
            </a:p>
          </p:txBody>
        </p:sp>
      </p:grpSp>
    </p:spTree>
    <p:custDataLst>
      <p:tags r:id="rId1"/>
    </p:custDataLst>
    <p:extLst>
      <p:ext uri="{BB962C8B-B14F-4D97-AF65-F5344CB8AC3E}">
        <p14:creationId xmlns:p14="http://schemas.microsoft.com/office/powerpoint/2010/main" val="2107534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a:t>
            </a:r>
            <a:endParaRPr lang="en-US" dirty="0"/>
          </a:p>
        </p:txBody>
      </p:sp>
      <p:sp>
        <p:nvSpPr>
          <p:cNvPr id="3" name="Content Placeholder 2"/>
          <p:cNvSpPr>
            <a:spLocks noGrp="1"/>
          </p:cNvSpPr>
          <p:nvPr>
            <p:ph sz="half" idx="2"/>
          </p:nvPr>
        </p:nvSpPr>
        <p:spPr>
          <a:xfrm>
            <a:off x="304801" y="1371600"/>
            <a:ext cx="8503920" cy="4937760"/>
          </a:xfrm>
        </p:spPr>
        <p:txBody>
          <a:bodyPr/>
          <a:lstStyle/>
          <a:p>
            <a:r>
              <a:rPr lang="en-US" dirty="0" smtClean="0"/>
              <a:t>Examples of documentation include:</a:t>
            </a:r>
          </a:p>
          <a:p>
            <a:pPr marL="457200" indent="-457200">
              <a:buFont typeface="Arial" panose="020B0604020202020204" pitchFamily="34" charset="0"/>
              <a:buChar char="•"/>
            </a:pPr>
            <a:r>
              <a:rPr lang="en-US" dirty="0" smtClean="0"/>
              <a:t>State Personnel Rules</a:t>
            </a:r>
          </a:p>
          <a:p>
            <a:pPr marL="457200" indent="-457200">
              <a:buFont typeface="Arial" panose="020B0604020202020204" pitchFamily="34" charset="0"/>
              <a:buChar char="•"/>
            </a:pPr>
            <a:r>
              <a:rPr lang="en-US" dirty="0" smtClean="0"/>
              <a:t>CDOT Policy and Procedural Directives</a:t>
            </a:r>
          </a:p>
          <a:p>
            <a:pPr marL="457200" indent="-457200">
              <a:buFont typeface="Arial" panose="020B0604020202020204" pitchFamily="34" charset="0"/>
              <a:buChar char="•"/>
            </a:pPr>
            <a:r>
              <a:rPr lang="en-US" dirty="0" smtClean="0"/>
              <a:t>Position Descriptions</a:t>
            </a:r>
          </a:p>
          <a:p>
            <a:pPr marL="457200" indent="-457200">
              <a:buFont typeface="Arial" panose="020B0604020202020204" pitchFamily="34" charset="0"/>
              <a:buChar char="•"/>
            </a:pPr>
            <a:r>
              <a:rPr lang="en-US" dirty="0"/>
              <a:t>Work aids and documents created by you and your team</a:t>
            </a:r>
          </a:p>
          <a:p>
            <a:pPr marL="457200" indent="-457200">
              <a:buFont typeface="Arial" panose="020B0604020202020204" pitchFamily="34" charset="0"/>
              <a:buChar char="•"/>
            </a:pPr>
            <a:r>
              <a:rPr lang="en-US" dirty="0" smtClean="0"/>
              <a:t>Employee goals in </a:t>
            </a:r>
            <a:r>
              <a:rPr lang="en-US" dirty="0" err="1" smtClean="0"/>
              <a:t>SuccessFactors</a:t>
            </a:r>
            <a:endParaRPr lang="en-US" dirty="0" smtClean="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36</a:t>
            </a:fld>
            <a:endParaRPr lang="en-US" dirty="0"/>
          </a:p>
        </p:txBody>
      </p:sp>
      <p:pic>
        <p:nvPicPr>
          <p:cNvPr id="7" name="Content Placeholder 6"/>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6906126" y="4520922"/>
            <a:ext cx="1902594" cy="1788438"/>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16940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Difficult </a:t>
            </a:r>
            <a:r>
              <a:rPr lang="en-US" dirty="0" smtClean="0"/>
              <a:t>Conversations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sz="2800" dirty="0" smtClean="0"/>
              <a:t>To prepare for the conversation think </a:t>
            </a:r>
            <a:r>
              <a:rPr lang="en-US" sz="2800" dirty="0"/>
              <a:t>about </a:t>
            </a:r>
            <a:r>
              <a:rPr lang="en-US" sz="2800" dirty="0" smtClean="0"/>
              <a:t>:</a:t>
            </a:r>
          </a:p>
          <a:p>
            <a:pPr marL="457200" indent="-457200">
              <a:buFont typeface="Arial" panose="020B0604020202020204" pitchFamily="34" charset="0"/>
              <a:buChar char="•"/>
            </a:pPr>
            <a:r>
              <a:rPr lang="en-US" sz="2800" dirty="0" smtClean="0"/>
              <a:t>“Buttons” you might </a:t>
            </a:r>
            <a:r>
              <a:rPr lang="en-US" sz="2800" dirty="0" smtClean="0"/>
              <a:t>push</a:t>
            </a:r>
          </a:p>
          <a:p>
            <a:pPr marL="1200150" lvl="1" indent="-457200">
              <a:buFont typeface="Arial" panose="020B0604020202020204" pitchFamily="34" charset="0"/>
              <a:buChar char="•"/>
            </a:pPr>
            <a:r>
              <a:rPr lang="en-US" sz="2000" dirty="0"/>
              <a:t>Identify buttons and plans to avoid them</a:t>
            </a:r>
          </a:p>
          <a:p>
            <a:pPr marL="457200" indent="-457200">
              <a:buFont typeface="Arial" panose="020B0604020202020204" pitchFamily="34" charset="0"/>
              <a:buChar char="•"/>
            </a:pPr>
            <a:r>
              <a:rPr lang="en-US" sz="2800" dirty="0" smtClean="0"/>
              <a:t>Don’t assume </a:t>
            </a:r>
          </a:p>
          <a:p>
            <a:pPr marL="1200150" lvl="1" indent="-457200">
              <a:buFont typeface="Arial" panose="020B0604020202020204" pitchFamily="34" charset="0"/>
              <a:buChar char="•"/>
            </a:pPr>
            <a:r>
              <a:rPr lang="en-US" sz="2000" dirty="0" smtClean="0"/>
              <a:t>Ask questions instead on acting on assumptions</a:t>
            </a:r>
            <a:endParaRPr lang="en-US" sz="2000" dirty="0" smtClean="0"/>
          </a:p>
          <a:p>
            <a:pPr marL="457200" indent="-457200">
              <a:buFont typeface="Arial" panose="020B0604020202020204" pitchFamily="34" charset="0"/>
              <a:buChar char="•"/>
            </a:pPr>
            <a:r>
              <a:rPr lang="en-US" sz="2800" dirty="0" smtClean="0"/>
              <a:t>Check your attitude towards the conversation</a:t>
            </a:r>
          </a:p>
          <a:p>
            <a:pPr marL="1200150" lvl="1" indent="-457200">
              <a:buFont typeface="Arial" panose="020B0604020202020204" pitchFamily="34" charset="0"/>
              <a:buChar char="•"/>
            </a:pPr>
            <a:r>
              <a:rPr lang="en-US" sz="2000" dirty="0" smtClean="0"/>
              <a:t>Is there something in your actions that is going to cause the employee to react</a:t>
            </a:r>
          </a:p>
          <a:p>
            <a:pPr marL="1200150" lvl="1" indent="-457200">
              <a:buFont typeface="Arial" panose="020B0604020202020204" pitchFamily="34" charset="0"/>
              <a:buChar char="•"/>
            </a:pPr>
            <a:r>
              <a:rPr lang="en-US" sz="2000" dirty="0" smtClean="0"/>
              <a:t>Be positive and solution oriented</a:t>
            </a:r>
          </a:p>
          <a:p>
            <a:pPr marL="457200" indent="-457200">
              <a:buFont typeface="Arial" panose="020B0604020202020204" pitchFamily="34" charset="0"/>
              <a:buChar char="•"/>
            </a:pPr>
            <a:r>
              <a:rPr lang="en-US" sz="2400" dirty="0" smtClean="0"/>
              <a:t>Reframe the “opponent” as a partner</a:t>
            </a:r>
          </a:p>
          <a:p>
            <a:pPr marL="1200150" lvl="1" indent="-457200">
              <a:buFont typeface="Arial" panose="020B0604020202020204" pitchFamily="34" charset="0"/>
              <a:buChar char="•"/>
            </a:pPr>
            <a:r>
              <a:rPr lang="en-US" sz="2000" dirty="0" smtClean="0"/>
              <a:t>Do not think of the employee as your opponent </a:t>
            </a:r>
            <a:endParaRPr lang="en-US" sz="2000" dirty="0"/>
          </a:p>
          <a:p>
            <a:pPr marL="1200150" lvl="1"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7" name="Group 6"/>
          <p:cNvGrpSpPr/>
          <p:nvPr/>
        </p:nvGrpSpPr>
        <p:grpSpPr>
          <a:xfrm>
            <a:off x="7646670" y="5703570"/>
            <a:ext cx="1314450" cy="491582"/>
            <a:chOff x="3578206" y="2202"/>
            <a:chExt cx="1622462" cy="1054600"/>
          </a:xfrm>
          <a:solidFill>
            <a:schemeClr val="accent3"/>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1692261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3600" dirty="0" smtClean="0"/>
              <a:t>Using Your W.I.T.S to Discuss Behavior</a:t>
            </a:r>
            <a:endParaRPr lang="en-US" sz="3600" dirty="0"/>
          </a:p>
        </p:txBody>
      </p:sp>
      <p:sp>
        <p:nvSpPr>
          <p:cNvPr id="2" name="Content Placeholder 1"/>
          <p:cNvSpPr>
            <a:spLocks noGrp="1"/>
          </p:cNvSpPr>
          <p:nvPr>
            <p:ph sz="half" idx="2"/>
          </p:nvPr>
        </p:nvSpPr>
        <p:spPr/>
        <p:txBody>
          <a:bodyPr/>
          <a:lstStyle/>
          <a:p>
            <a:r>
              <a:rPr lang="en-US" sz="2400" dirty="0" smtClean="0"/>
              <a:t>When Communication the behavior:</a:t>
            </a:r>
          </a:p>
          <a:p>
            <a:pPr marL="457200" indent="-457200">
              <a:buFont typeface="Arial" panose="020B0604020202020204" pitchFamily="34" charset="0"/>
              <a:buChar char="•"/>
            </a:pPr>
            <a:r>
              <a:rPr lang="en-US" sz="2400" b="1" dirty="0" smtClean="0"/>
              <a:t>Why</a:t>
            </a:r>
            <a:r>
              <a:rPr lang="en-US" sz="2400" dirty="0" smtClean="0"/>
              <a:t> – Provide context on how the behavior impacts others at CDOT</a:t>
            </a:r>
          </a:p>
          <a:p>
            <a:pPr marL="457200" indent="-457200">
              <a:buFont typeface="Arial" panose="020B0604020202020204" pitchFamily="34" charset="0"/>
              <a:buChar char="•"/>
            </a:pPr>
            <a:r>
              <a:rPr lang="en-US" sz="2400" b="1" dirty="0" smtClean="0"/>
              <a:t>Immediate</a:t>
            </a:r>
            <a:r>
              <a:rPr lang="en-US" sz="2400" dirty="0" smtClean="0"/>
              <a:t> – Keep the feedback as close to the event as possible</a:t>
            </a:r>
          </a:p>
          <a:p>
            <a:pPr marL="457200" indent="-457200">
              <a:buFont typeface="Arial" panose="020B0604020202020204" pitchFamily="34" charset="0"/>
              <a:buChar char="•"/>
            </a:pPr>
            <a:r>
              <a:rPr lang="en-US" sz="2400" b="1" dirty="0" smtClean="0"/>
              <a:t>Think Small  </a:t>
            </a:r>
            <a:r>
              <a:rPr lang="en-US" sz="2400" dirty="0" smtClean="0"/>
              <a:t>-  Think about the chain of events that leads to success or failure</a:t>
            </a:r>
          </a:p>
          <a:p>
            <a:pPr marL="457200" indent="-457200">
              <a:buFont typeface="Arial" panose="020B0604020202020204" pitchFamily="34" charset="0"/>
              <a:buChar char="•"/>
            </a:pPr>
            <a:r>
              <a:rPr lang="en-US" sz="2400" b="1" dirty="0" smtClean="0"/>
              <a:t>Specific</a:t>
            </a:r>
            <a:r>
              <a:rPr lang="en-US" sz="2400" dirty="0" smtClean="0"/>
              <a:t> – Do not make your employees guess about behavior explain in detail what is needed</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38</a:t>
            </a:fld>
            <a:endParaRPr lang="en-US" dirty="0"/>
          </a:p>
        </p:txBody>
      </p:sp>
      <p:pic>
        <p:nvPicPr>
          <p:cNvPr id="5" name="Content Placeholder 4"/>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5592763" y="1529542"/>
            <a:ext cx="3216275" cy="4012830"/>
          </a:xfrm>
        </p:spPr>
      </p:pic>
      <p:sp>
        <p:nvSpPr>
          <p:cNvPr id="11" name="Footer Placeholder 2"/>
          <p:cNvSpPr>
            <a:spLocks noGrp="1"/>
          </p:cNvSpPr>
          <p:nvPr>
            <p:ph type="ftr" sz="quarter" idx="10"/>
          </p:nvPr>
        </p:nvSpPr>
        <p:spPr>
          <a:xfrm>
            <a:off x="182880" y="6356350"/>
            <a:ext cx="6351270" cy="365125"/>
          </a:xfrm>
        </p:spPr>
        <p:txBody>
          <a:bodyPr/>
          <a:lstStyle/>
          <a:p>
            <a:pPr>
              <a:tabLst>
                <a:tab pos="5998464" algn="r"/>
              </a:tabLst>
              <a:defRPr/>
            </a:pPr>
            <a:r>
              <a:rPr lang="en-US" dirty="0" smtClean="0"/>
              <a:t>Colorado Department of Transportation	</a:t>
            </a:r>
            <a:endParaRPr lang="en-US" dirty="0"/>
          </a:p>
        </p:txBody>
      </p:sp>
      <p:grpSp>
        <p:nvGrpSpPr>
          <p:cNvPr id="13" name="Group 12"/>
          <p:cNvGrpSpPr/>
          <p:nvPr/>
        </p:nvGrpSpPr>
        <p:grpSpPr>
          <a:xfrm>
            <a:off x="7646670" y="5703570"/>
            <a:ext cx="1314450" cy="491582"/>
            <a:chOff x="3578206" y="2202"/>
            <a:chExt cx="1622462" cy="1054600"/>
          </a:xfrm>
          <a:solidFill>
            <a:schemeClr val="accent3"/>
          </a:solidFill>
        </p:grpSpPr>
        <p:sp>
          <p:nvSpPr>
            <p:cNvPr id="14" name="Rounded Rectangle 13"/>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kern="1200" dirty="0" smtClean="0"/>
                <a:t>Session</a:t>
              </a:r>
              <a:endParaRPr lang="en-US" sz="1400" kern="1200" dirty="0"/>
            </a:p>
          </p:txBody>
        </p:sp>
      </p:grpSp>
    </p:spTree>
    <p:custDataLst>
      <p:tags r:id="rId1"/>
    </p:custDataLst>
    <p:extLst>
      <p:ext uri="{BB962C8B-B14F-4D97-AF65-F5344CB8AC3E}">
        <p14:creationId xmlns:p14="http://schemas.microsoft.com/office/powerpoint/2010/main" val="3356513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Scenario:</a:t>
            </a:r>
          </a:p>
          <a:p>
            <a:pPr marL="457200" indent="-457200">
              <a:buFont typeface="Arial"/>
              <a:buChar char="•"/>
            </a:pPr>
            <a:r>
              <a:rPr lang="en-US" altLang="en-US" sz="2400" dirty="0"/>
              <a:t>One of your employees, Ralph, who is usually quite conscientious (a 7-year employee), was late for work twice week before last, late once last week, and it is Wednesday morning and this will be the second time this week.  Ralph’s tardiness is usually 10-15 minutes.  All employees are aware of the seven-minute window for clocking in and clocking out</a:t>
            </a:r>
            <a:r>
              <a:rPr lang="en-US" altLang="en-US" sz="2400" dirty="0" smtClean="0"/>
              <a:t>.  Sarah was working the front desk, and rolled her eyes as he went by.  </a:t>
            </a:r>
          </a:p>
          <a:p>
            <a:r>
              <a:rPr lang="en-US" sz="2400" dirty="0" smtClean="0"/>
              <a:t>Action: </a:t>
            </a:r>
          </a:p>
          <a:p>
            <a:r>
              <a:rPr lang="en-US" sz="2400" dirty="0" smtClean="0"/>
              <a:t>Discuss possible solutions you would prepare for the meeting with Ralph</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39</a:t>
            </a:fld>
            <a:endParaRPr lang="en-US" dirty="0"/>
          </a:p>
        </p:txBody>
      </p:sp>
      <p:sp>
        <p:nvSpPr>
          <p:cNvPr id="5" name="Title 4"/>
          <p:cNvSpPr>
            <a:spLocks noGrp="1"/>
          </p:cNvSpPr>
          <p:nvPr>
            <p:ph type="title"/>
          </p:nvPr>
        </p:nvSpPr>
        <p:spPr/>
        <p:txBody>
          <a:bodyPr/>
          <a:lstStyle/>
          <a:p>
            <a:r>
              <a:rPr lang="en-US" dirty="0" smtClean="0"/>
              <a:t>Exercise Three</a:t>
            </a:r>
            <a:endParaRPr lang="en-US" dirty="0"/>
          </a:p>
        </p:txBody>
      </p:sp>
    </p:spTree>
    <p:custDataLst>
      <p:tags r:id="rId1"/>
    </p:custDataLst>
    <p:extLst>
      <p:ext uri="{BB962C8B-B14F-4D97-AF65-F5344CB8AC3E}">
        <p14:creationId xmlns:p14="http://schemas.microsoft.com/office/powerpoint/2010/main" val="1935159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b="1" dirty="0" smtClean="0"/>
              <a:t>Learning Logistics</a:t>
            </a:r>
          </a:p>
          <a:p>
            <a:pPr marL="457200" indent="-457200">
              <a:buFont typeface="Arial"/>
              <a:buChar char="•"/>
            </a:pPr>
            <a:r>
              <a:rPr lang="en-US" sz="2600" dirty="0" smtClean="0"/>
              <a:t>Section 1 – Introduction to Progressive Discipline</a:t>
            </a:r>
          </a:p>
          <a:p>
            <a:pPr marL="457200" indent="-457200">
              <a:buFont typeface="Arial"/>
              <a:buChar char="•"/>
            </a:pPr>
            <a:r>
              <a:rPr lang="en-US" sz="2600" dirty="0" smtClean="0"/>
              <a:t>Section 2 – Counseling Employees</a:t>
            </a:r>
          </a:p>
          <a:p>
            <a:pPr marL="457200" indent="-457200">
              <a:buFont typeface="Arial"/>
              <a:buChar char="•"/>
            </a:pPr>
            <a:r>
              <a:rPr lang="en-US" sz="2600" dirty="0"/>
              <a:t>Section </a:t>
            </a:r>
            <a:r>
              <a:rPr lang="en-US" sz="2600" dirty="0" smtClean="0"/>
              <a:t>3 – Corrective Action</a:t>
            </a:r>
          </a:p>
          <a:p>
            <a:pPr marL="457200" indent="-457200">
              <a:buFont typeface="Arial"/>
              <a:buChar char="•"/>
            </a:pPr>
            <a:r>
              <a:rPr lang="en-US" sz="2600" dirty="0" smtClean="0"/>
              <a:t>Section 4 – Disciplinary 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Follow up is important to express the actions both you and the employee need to take.  The follow up should include:</a:t>
            </a:r>
          </a:p>
          <a:p>
            <a:pPr marL="171450" indent="-171450">
              <a:buFont typeface="Arial" panose="020B0604020202020204" pitchFamily="34" charset="0"/>
              <a:buChar char="•"/>
            </a:pPr>
            <a:r>
              <a:rPr lang="en-US" dirty="0"/>
              <a:t>T</a:t>
            </a:r>
            <a:r>
              <a:rPr lang="en-US" dirty="0" smtClean="0"/>
              <a:t>he </a:t>
            </a:r>
            <a:r>
              <a:rPr lang="en-US" dirty="0"/>
              <a:t>reason for the meeting</a:t>
            </a:r>
          </a:p>
          <a:p>
            <a:pPr marL="171450" indent="-171450">
              <a:buFont typeface="Arial" panose="020B0604020202020204" pitchFamily="34" charset="0"/>
              <a:buChar char="•"/>
            </a:pPr>
            <a:r>
              <a:rPr lang="en-US" dirty="0"/>
              <a:t>Why the behavior is not acceptable</a:t>
            </a:r>
          </a:p>
          <a:p>
            <a:pPr marL="171450" indent="-171450">
              <a:buFont typeface="Arial" panose="020B0604020202020204" pitchFamily="34" charset="0"/>
              <a:buChar char="•"/>
            </a:pPr>
            <a:r>
              <a:rPr lang="en-US" dirty="0"/>
              <a:t>Any concerns addressed by the employee</a:t>
            </a:r>
          </a:p>
          <a:p>
            <a:pPr marL="171450" indent="-171450">
              <a:buFont typeface="Arial" panose="020B0604020202020204" pitchFamily="34" charset="0"/>
              <a:buChar char="•"/>
            </a:pPr>
            <a:r>
              <a:rPr lang="en-US" dirty="0"/>
              <a:t>The process you and the employee have agreed </a:t>
            </a:r>
            <a:r>
              <a:rPr lang="en-US" dirty="0" smtClean="0"/>
              <a:t>to </a:t>
            </a:r>
            <a:r>
              <a:rPr lang="en-US" dirty="0"/>
              <a:t>improve the employee’s performance</a:t>
            </a:r>
          </a:p>
          <a:p>
            <a:pPr marL="171450" indent="-171450">
              <a:buFont typeface="Arial" panose="020B0604020202020204" pitchFamily="34" charset="0"/>
              <a:buChar char="•"/>
            </a:pPr>
            <a:r>
              <a:rPr lang="en-US" dirty="0"/>
              <a:t>Any actions you need to </a:t>
            </a:r>
            <a:r>
              <a:rPr lang="en-US" dirty="0" smtClean="0"/>
              <a:t>take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40</a:t>
            </a:fld>
            <a:endParaRPr lang="en-US" dirty="0"/>
          </a:p>
        </p:txBody>
      </p:sp>
      <p:sp>
        <p:nvSpPr>
          <p:cNvPr id="13" name="Title 12"/>
          <p:cNvSpPr>
            <a:spLocks noGrp="1"/>
          </p:cNvSpPr>
          <p:nvPr>
            <p:ph type="title"/>
          </p:nvPr>
        </p:nvSpPr>
        <p:spPr/>
        <p:txBody>
          <a:bodyPr/>
          <a:lstStyle/>
          <a:p>
            <a:r>
              <a:rPr lang="en-US" dirty="0" smtClean="0"/>
              <a:t>Follow up</a:t>
            </a:r>
            <a:endParaRPr lang="en-US" dirty="0"/>
          </a:p>
        </p:txBody>
      </p:sp>
      <p:grpSp>
        <p:nvGrpSpPr>
          <p:cNvPr id="7" name="Group 6"/>
          <p:cNvGrpSpPr/>
          <p:nvPr/>
        </p:nvGrpSpPr>
        <p:grpSpPr>
          <a:xfrm>
            <a:off x="7646670" y="5703570"/>
            <a:ext cx="1314450" cy="491582"/>
            <a:chOff x="3578206" y="2202"/>
            <a:chExt cx="1622462" cy="1054600"/>
          </a:xfrm>
          <a:solidFill>
            <a:schemeClr val="accent2"/>
          </a:solidFill>
        </p:grpSpPr>
        <p:sp>
          <p:nvSpPr>
            <p:cNvPr id="8" name="Rounded Rectangle 7"/>
            <p:cNvSpPr/>
            <p:nvPr/>
          </p:nvSpPr>
          <p:spPr>
            <a:xfrm>
              <a:off x="3578206" y="2202"/>
              <a:ext cx="1622462" cy="105460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3629687" y="53683"/>
              <a:ext cx="1519500" cy="9516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400" dirty="0" smtClean="0"/>
                <a:t>Follow-up</a:t>
              </a:r>
              <a:endParaRPr lang="en-US" sz="1400" kern="1200" dirty="0"/>
            </a:p>
          </p:txBody>
        </p:sp>
      </p:grpSp>
    </p:spTree>
    <p:custDataLst>
      <p:tags r:id="rId1"/>
    </p:custDataLst>
    <p:extLst>
      <p:ext uri="{BB962C8B-B14F-4D97-AF65-F5344CB8AC3E}">
        <p14:creationId xmlns:p14="http://schemas.microsoft.com/office/powerpoint/2010/main" val="2390259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41</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8" name="Content Placeholder 6"/>
          <p:cNvSpPr>
            <a:spLocks noGrp="1"/>
          </p:cNvSpPr>
          <p:nvPr>
            <p:ph type="body" sz="quarter" idx="12"/>
          </p:nvPr>
        </p:nvSpPr>
        <p:spPr>
          <a:xfrm>
            <a:off x="196850" y="1368425"/>
            <a:ext cx="8750300" cy="4953000"/>
          </a:xfrm>
        </p:spPr>
        <p:txBody>
          <a:bodyPr/>
          <a:lstStyle/>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What are the </a:t>
            </a:r>
            <a:r>
              <a:rPr lang="en-US" dirty="0" smtClean="0"/>
              <a:t>five stages of the Performance Counseling Process?</a:t>
            </a:r>
            <a:endParaRPr lang="en-US" dirty="0" smtClean="0"/>
          </a:p>
          <a:p>
            <a:pPr marL="1200150" lvl="1" indent="-457200">
              <a:buFont typeface="Arial" panose="020B0604020202020204" pitchFamily="34" charset="0"/>
              <a:buChar char="•"/>
            </a:pPr>
            <a:r>
              <a:rPr lang="en-US" dirty="0" smtClean="0"/>
              <a:t>Prevention, Identification, preparation, conducting the session and follow up</a:t>
            </a:r>
            <a:endParaRPr lang="en-US" dirty="0" smtClean="0"/>
          </a:p>
          <a:p>
            <a:pPr marL="457200" indent="-457200">
              <a:buFont typeface="Arial" panose="020B0604020202020204" pitchFamily="34" charset="0"/>
              <a:buChar char="•"/>
            </a:pPr>
            <a:r>
              <a:rPr lang="en-US" dirty="0" smtClean="0"/>
              <a:t>What </a:t>
            </a:r>
            <a:r>
              <a:rPr lang="en-US" dirty="0" smtClean="0"/>
              <a:t>should you not consider when creating a solution?</a:t>
            </a:r>
            <a:endParaRPr lang="en-US" dirty="0" smtClean="0"/>
          </a:p>
          <a:p>
            <a:pPr marL="1200150" lvl="1" indent="-457200">
              <a:buFont typeface="Arial" panose="020B0604020202020204" pitchFamily="34" charset="0"/>
              <a:buChar char="•"/>
            </a:pPr>
            <a:r>
              <a:rPr lang="en-US" dirty="0" smtClean="0"/>
              <a:t>Age, race or protected class information</a:t>
            </a:r>
            <a:endParaRPr lang="en-US" dirty="0"/>
          </a:p>
        </p:txBody>
      </p:sp>
    </p:spTree>
    <p:custDataLst>
      <p:tags r:id="rId1"/>
    </p:custDataLst>
    <p:extLst>
      <p:ext uri="{BB962C8B-B14F-4D97-AF65-F5344CB8AC3E}">
        <p14:creationId xmlns:p14="http://schemas.microsoft.com/office/powerpoint/2010/main" val="31693011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42</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t>Click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30957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i="1" dirty="0" smtClean="0">
                <a:solidFill>
                  <a:schemeClr val="bg1">
                    <a:lumMod val="65000"/>
                  </a:schemeClr>
                </a:solidFill>
              </a:rPr>
              <a:t>Learning Logistics</a:t>
            </a:r>
          </a:p>
          <a:p>
            <a:pPr marL="457200" indent="-457200">
              <a:buFont typeface="Arial"/>
              <a:buChar char="•"/>
            </a:pPr>
            <a:r>
              <a:rPr lang="en-US" sz="2600" i="1" dirty="0">
                <a:solidFill>
                  <a:schemeClr val="bg1">
                    <a:lumMod val="65000"/>
                  </a:schemeClr>
                </a:solidFill>
              </a:rPr>
              <a:t>Section 1 – Introduction to Progressive Discipline</a:t>
            </a:r>
          </a:p>
          <a:p>
            <a:pPr marL="457200" indent="-457200">
              <a:buFont typeface="Arial"/>
              <a:buChar char="•"/>
            </a:pPr>
            <a:r>
              <a:rPr lang="en-US" sz="2600" i="1" dirty="0">
                <a:solidFill>
                  <a:schemeClr val="bg1">
                    <a:lumMod val="65000"/>
                  </a:schemeClr>
                </a:solidFill>
              </a:rPr>
              <a:t>Section 2 – Counseling Employees</a:t>
            </a:r>
          </a:p>
          <a:p>
            <a:pPr marL="457200" indent="-457200">
              <a:buFont typeface="Arial"/>
              <a:buChar char="•"/>
            </a:pPr>
            <a:r>
              <a:rPr lang="en-US" sz="2600" b="1" dirty="0"/>
              <a:t>Section </a:t>
            </a:r>
            <a:r>
              <a:rPr lang="en-US" sz="2600" b="1" dirty="0" smtClean="0"/>
              <a:t>3 – Corrective Action</a:t>
            </a:r>
          </a:p>
          <a:p>
            <a:pPr marL="457200" indent="-457200">
              <a:buFont typeface="Arial"/>
              <a:buChar char="•"/>
            </a:pPr>
            <a:r>
              <a:rPr lang="en-US" sz="2600" dirty="0" smtClean="0"/>
              <a:t>Section 4 – Disciplinary 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43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261824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lvl="0" indent="-342900">
              <a:buFont typeface="Arial" panose="020B0604020202020204" pitchFamily="34" charset="0"/>
              <a:buChar char="•"/>
            </a:pPr>
            <a:r>
              <a:rPr lang="en-US" sz="2400" dirty="0"/>
              <a:t>Explain when counseling needs to move onto corrective action</a:t>
            </a:r>
          </a:p>
          <a:p>
            <a:pPr marL="342900" lvl="0" indent="-342900">
              <a:buFont typeface="Arial" panose="020B0604020202020204" pitchFamily="34" charset="0"/>
              <a:buChar char="•"/>
            </a:pPr>
            <a:r>
              <a:rPr lang="en-US" sz="2400" i="1" dirty="0"/>
              <a:t>Differentiate between a corrective action and a disciplinary action</a:t>
            </a:r>
            <a:endParaRPr lang="en-US" sz="2400" dirty="0"/>
          </a:p>
          <a:p>
            <a:pPr marL="342900" lvl="0" indent="-342900">
              <a:buFont typeface="Arial" panose="020B0604020202020204" pitchFamily="34" charset="0"/>
              <a:buChar char="•"/>
            </a:pPr>
            <a:r>
              <a:rPr lang="en-US" sz="2400" dirty="0"/>
              <a:t>Describe what a </a:t>
            </a:r>
            <a:r>
              <a:rPr lang="en-US" sz="2400" u="sng" dirty="0">
                <a:hlinkClick r:id="rId4"/>
              </a:rPr>
              <a:t>corrective</a:t>
            </a:r>
            <a:r>
              <a:rPr lang="en-US" sz="2400" dirty="0"/>
              <a:t> action is and why it is created</a:t>
            </a:r>
          </a:p>
          <a:p>
            <a:pPr marL="342900" lvl="0" indent="-342900">
              <a:buFont typeface="Arial" panose="020B0604020202020204" pitchFamily="34" charset="0"/>
              <a:buChar char="•"/>
            </a:pPr>
            <a:r>
              <a:rPr lang="en-US" sz="2400" dirty="0"/>
              <a:t>Identify the roles involved in the corrective actions process (employee, TMIII, second level manager, employee relations, civil rights manager) </a:t>
            </a:r>
          </a:p>
          <a:p>
            <a:pPr marL="342900" lvl="0" indent="-342900">
              <a:buFont typeface="Arial" panose="020B0604020202020204" pitchFamily="34" charset="0"/>
              <a:buChar char="•"/>
            </a:pPr>
            <a:r>
              <a:rPr lang="en-US" sz="2400" dirty="0"/>
              <a:t>Elements of the corrective action plan (background, expectations timeframe, consequences if not met, statements rights and grievance </a:t>
            </a:r>
          </a:p>
          <a:p>
            <a:pPr marL="342900" indent="-342900">
              <a:buFont typeface="Arial" panose="020B0604020202020204" pitchFamily="34" charset="0"/>
              <a:buChar char="•"/>
            </a:pPr>
            <a:r>
              <a:rPr lang="en-US" sz="2400" dirty="0"/>
              <a:t>When to fill in a PIP or use the corrective action plan</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44</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45</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i="1" dirty="0" smtClean="0"/>
              <a:t>Corrective Action – </a:t>
            </a:r>
          </a:p>
          <a:p>
            <a:pPr marL="342900" indent="-342900">
              <a:buFont typeface="Arial" panose="020B0604020202020204" pitchFamily="34" charset="0"/>
              <a:buChar char="•"/>
            </a:pPr>
            <a:r>
              <a:rPr lang="en-US" sz="2000" i="1" dirty="0" smtClean="0"/>
              <a:t>Corrective Action Plan – </a:t>
            </a:r>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4656129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a:t>
            </a:r>
          </a:p>
          <a:p>
            <a:pPr marL="457200" indent="-457200">
              <a:buFont typeface="Arial"/>
              <a:buChar char="•"/>
            </a:pPr>
            <a:endParaRPr lang="en-US" dirty="0"/>
          </a:p>
          <a:p>
            <a:r>
              <a:rPr lang="en-US" dirty="0" smtClean="0"/>
              <a:t>Scenario: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46</a:t>
            </a:fld>
            <a:endParaRPr lang="en-US" dirty="0"/>
          </a:p>
        </p:txBody>
      </p:sp>
      <p:sp>
        <p:nvSpPr>
          <p:cNvPr id="5" name="Title 4"/>
          <p:cNvSpPr>
            <a:spLocks noGrp="1"/>
          </p:cNvSpPr>
          <p:nvPr>
            <p:ph type="title"/>
          </p:nvPr>
        </p:nvSpPr>
        <p:spPr/>
        <p:txBody>
          <a:bodyPr/>
          <a:lstStyle/>
          <a:p>
            <a:r>
              <a:rPr lang="en-US" dirty="0" smtClean="0"/>
              <a:t>Exercise XX</a:t>
            </a:r>
            <a:endParaRPr lang="en-US" dirty="0"/>
          </a:p>
        </p:txBody>
      </p:sp>
    </p:spTree>
    <p:custDataLst>
      <p:tags r:id="rId1"/>
    </p:custDataLst>
    <p:extLst>
      <p:ext uri="{BB962C8B-B14F-4D97-AF65-F5344CB8AC3E}">
        <p14:creationId xmlns:p14="http://schemas.microsoft.com/office/powerpoint/2010/main" val="6116472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47</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2130377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48</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74285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i="1" dirty="0" smtClean="0">
                <a:solidFill>
                  <a:schemeClr val="bg1">
                    <a:lumMod val="65000"/>
                  </a:schemeClr>
                </a:solidFill>
              </a:rPr>
              <a:t>Learning Logistics</a:t>
            </a:r>
          </a:p>
          <a:p>
            <a:pPr marL="457200" indent="-457200">
              <a:buFont typeface="Arial"/>
              <a:buChar char="•"/>
            </a:pPr>
            <a:r>
              <a:rPr lang="en-US" sz="2600" i="1" dirty="0">
                <a:solidFill>
                  <a:schemeClr val="bg1">
                    <a:lumMod val="65000"/>
                  </a:schemeClr>
                </a:solidFill>
              </a:rPr>
              <a:t>Section 1 – Introduction to Progressive Discipline</a:t>
            </a:r>
          </a:p>
          <a:p>
            <a:pPr marL="457200" indent="-457200">
              <a:buFont typeface="Arial"/>
              <a:buChar char="•"/>
            </a:pPr>
            <a:r>
              <a:rPr lang="en-US" sz="2600" i="1" dirty="0">
                <a:solidFill>
                  <a:schemeClr val="bg1">
                    <a:lumMod val="65000"/>
                  </a:schemeClr>
                </a:solidFill>
              </a:rPr>
              <a:t>Section 2 – Counseling Employees</a:t>
            </a:r>
          </a:p>
          <a:p>
            <a:pPr marL="457200" indent="-457200">
              <a:buFont typeface="Arial"/>
              <a:buChar char="•"/>
            </a:pPr>
            <a:r>
              <a:rPr lang="en-US" sz="2600" i="1" dirty="0">
                <a:solidFill>
                  <a:schemeClr val="bg1">
                    <a:lumMod val="65000"/>
                  </a:schemeClr>
                </a:solidFill>
              </a:rPr>
              <a:t>Section 3 – Corrective Action</a:t>
            </a:r>
          </a:p>
          <a:p>
            <a:pPr marL="457200" indent="-457200">
              <a:buFont typeface="Arial"/>
              <a:buChar char="•"/>
            </a:pPr>
            <a:r>
              <a:rPr lang="en-US" sz="2600" b="1" dirty="0" smtClean="0"/>
              <a:t>Section 4 – Disciplinary Action</a:t>
            </a:r>
          </a:p>
          <a:p>
            <a:pPr marL="457200" indent="-457200">
              <a:buFont typeface="Arial"/>
              <a:buChar char="•"/>
            </a:pPr>
            <a:r>
              <a:rPr lang="en-US" sz="26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49</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43224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endParaRPr lang="en-US" sz="2400" dirty="0" smtClean="0"/>
          </a:p>
          <a:p>
            <a:pPr marL="457200" lvl="0" indent="-457200">
              <a:buFont typeface="Arial" panose="020B0604020202020204" pitchFamily="34" charset="0"/>
              <a:buChar char="•"/>
            </a:pPr>
            <a:r>
              <a:rPr lang="en-US" sz="2400" dirty="0"/>
              <a:t>Describe the process of progressive discipline</a:t>
            </a:r>
          </a:p>
          <a:p>
            <a:pPr marL="457200" lvl="0" indent="-457200">
              <a:buFont typeface="Arial" panose="020B0604020202020204" pitchFamily="34" charset="0"/>
              <a:buChar char="•"/>
            </a:pPr>
            <a:r>
              <a:rPr lang="en-US" sz="2400" dirty="0"/>
              <a:t>Identify how to resolve performance issues at the lowest possible level to improve employee performance</a:t>
            </a:r>
          </a:p>
          <a:p>
            <a:pPr marL="457200" lvl="0" indent="-457200">
              <a:buFont typeface="Arial" panose="020B0604020202020204" pitchFamily="34" charset="0"/>
              <a:buChar char="•"/>
            </a:pPr>
            <a:r>
              <a:rPr lang="en-US" sz="2400" dirty="0"/>
              <a:t>Understand the connection be between Performance Management and Progressive Discipline</a:t>
            </a:r>
          </a:p>
          <a:p>
            <a:pPr marL="457200" lvl="0" indent="-457200">
              <a:buFont typeface="Arial" panose="020B0604020202020204" pitchFamily="34" charset="0"/>
              <a:buChar char="•"/>
            </a:pPr>
            <a:r>
              <a:rPr lang="en-US" sz="2400" dirty="0"/>
              <a:t>Describe the levels (counseling, corrective action and disciplinary action and when they apply to the actions of the employee</a:t>
            </a:r>
          </a:p>
          <a:p>
            <a:pPr marL="457200" indent="-457200">
              <a:buFont typeface="Arial" panose="020B0604020202020204" pitchFamily="34" charset="0"/>
              <a:buChar char="•"/>
            </a:pPr>
            <a:r>
              <a:rPr lang="en-US" sz="2400" dirty="0"/>
              <a:t>List resources available to the TMIII to help them with the progressive discipline process</a:t>
            </a:r>
          </a:p>
          <a:p>
            <a:pPr marL="0" indent="0">
              <a:buNone/>
            </a:pPr>
            <a:endParaRPr lang="en-US" sz="28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50</a:t>
            </a:fld>
            <a:endParaRPr lang="en-US" dirty="0"/>
          </a:p>
        </p:txBody>
      </p:sp>
      <p:sp>
        <p:nvSpPr>
          <p:cNvPr id="5" name="Title 4"/>
          <p:cNvSpPr>
            <a:spLocks noGrp="1"/>
          </p:cNvSpPr>
          <p:nvPr>
            <p:ph type="title"/>
          </p:nvPr>
        </p:nvSpPr>
        <p:spPr/>
        <p:txBody>
          <a:bodyPr/>
          <a:lstStyle/>
          <a:p>
            <a:r>
              <a:rPr lang="en-US" dirty="0" smtClean="0"/>
              <a:t>Section 4 Learning Objectives</a:t>
            </a:r>
            <a:endParaRPr lang="en-US" dirty="0"/>
          </a:p>
        </p:txBody>
      </p:sp>
    </p:spTree>
    <p:custDataLst>
      <p:tags r:id="rId1"/>
    </p:custDataLst>
    <p:extLst>
      <p:ext uri="{BB962C8B-B14F-4D97-AF65-F5344CB8AC3E}">
        <p14:creationId xmlns:p14="http://schemas.microsoft.com/office/powerpoint/2010/main" val="970792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51</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i="1" dirty="0" smtClean="0"/>
              <a:t>Disciplinary Action – </a:t>
            </a:r>
          </a:p>
          <a:p>
            <a:pPr marL="342900" indent="-342900">
              <a:buFont typeface="Arial" panose="020B0604020202020204" pitchFamily="34" charset="0"/>
              <a:buChar char="•"/>
            </a:pPr>
            <a:r>
              <a:rPr lang="en-US" sz="2000" i="1" dirty="0" smtClean="0"/>
              <a:t>Disciplinary Action Letter – </a:t>
            </a:r>
          </a:p>
          <a:p>
            <a:pPr marL="342900" indent="-342900">
              <a:buFont typeface="Arial" panose="020B0604020202020204" pitchFamily="34" charset="0"/>
              <a:buChar char="•"/>
            </a:pPr>
            <a:r>
              <a:rPr lang="en-US" sz="2000" i="1" smtClean="0"/>
              <a:t>6-10 Meeting – </a:t>
            </a:r>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8181370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a:t>
            </a:r>
          </a:p>
          <a:p>
            <a:pPr marL="457200" indent="-457200">
              <a:buFont typeface="Arial"/>
              <a:buChar char="•"/>
            </a:pPr>
            <a:endParaRPr lang="en-US" dirty="0"/>
          </a:p>
          <a:p>
            <a:r>
              <a:rPr lang="en-US" dirty="0" smtClean="0"/>
              <a:t>Scenario: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52</a:t>
            </a:fld>
            <a:endParaRPr lang="en-US" dirty="0"/>
          </a:p>
        </p:txBody>
      </p:sp>
      <p:sp>
        <p:nvSpPr>
          <p:cNvPr id="5" name="Title 4"/>
          <p:cNvSpPr>
            <a:spLocks noGrp="1"/>
          </p:cNvSpPr>
          <p:nvPr>
            <p:ph type="title"/>
          </p:nvPr>
        </p:nvSpPr>
        <p:spPr/>
        <p:txBody>
          <a:bodyPr/>
          <a:lstStyle/>
          <a:p>
            <a:r>
              <a:rPr lang="en-US" dirty="0" smtClean="0"/>
              <a:t>Exercise XX</a:t>
            </a:r>
            <a:endParaRPr lang="en-US" dirty="0"/>
          </a:p>
        </p:txBody>
      </p:sp>
    </p:spTree>
    <p:custDataLst>
      <p:tags r:id="rId1"/>
    </p:custDataLst>
    <p:extLst>
      <p:ext uri="{BB962C8B-B14F-4D97-AF65-F5344CB8AC3E}">
        <p14:creationId xmlns:p14="http://schemas.microsoft.com/office/powerpoint/2010/main" val="839227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53</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37562423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54</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11456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89119" y="1417320"/>
            <a:ext cx="7672001" cy="4754880"/>
          </a:xfrm>
        </p:spPr>
        <p:txBody>
          <a:bodyPr/>
          <a:lstStyle/>
          <a:p>
            <a:pPr marL="457200" indent="-457200">
              <a:buFont typeface="Arial"/>
              <a:buChar char="•"/>
            </a:pPr>
            <a:r>
              <a:rPr lang="en-US" sz="2600" i="1" dirty="0" smtClean="0">
                <a:solidFill>
                  <a:schemeClr val="bg1">
                    <a:lumMod val="65000"/>
                  </a:schemeClr>
                </a:solidFill>
              </a:rPr>
              <a:t>Learning Logistics</a:t>
            </a:r>
          </a:p>
          <a:p>
            <a:pPr marL="457200" indent="-457200">
              <a:buFont typeface="Arial"/>
              <a:buChar char="•"/>
            </a:pPr>
            <a:r>
              <a:rPr lang="en-US" sz="2600" i="1" dirty="0">
                <a:solidFill>
                  <a:schemeClr val="bg1">
                    <a:lumMod val="65000"/>
                  </a:schemeClr>
                </a:solidFill>
              </a:rPr>
              <a:t>Section 1 – Introduction to Progressive Discipline</a:t>
            </a:r>
          </a:p>
          <a:p>
            <a:pPr marL="457200" indent="-457200">
              <a:buFont typeface="Arial"/>
              <a:buChar char="•"/>
            </a:pPr>
            <a:r>
              <a:rPr lang="en-US" sz="2600" i="1" dirty="0">
                <a:solidFill>
                  <a:schemeClr val="bg1">
                    <a:lumMod val="65000"/>
                  </a:schemeClr>
                </a:solidFill>
              </a:rPr>
              <a:t>Section 2 – Counseling Employees</a:t>
            </a:r>
          </a:p>
          <a:p>
            <a:pPr marL="457200" indent="-457200">
              <a:buFont typeface="Arial"/>
              <a:buChar char="•"/>
            </a:pPr>
            <a:r>
              <a:rPr lang="en-US" sz="2600" i="1" dirty="0">
                <a:solidFill>
                  <a:schemeClr val="bg1">
                    <a:lumMod val="65000"/>
                  </a:schemeClr>
                </a:solidFill>
              </a:rPr>
              <a:t>Section 3 – Corrective Action</a:t>
            </a:r>
          </a:p>
          <a:p>
            <a:pPr marL="457200" indent="-457200">
              <a:buFont typeface="Arial"/>
              <a:buChar char="•"/>
            </a:pPr>
            <a:r>
              <a:rPr lang="en-US" sz="2600" i="1" dirty="0">
                <a:solidFill>
                  <a:schemeClr val="bg1">
                    <a:lumMod val="65000"/>
                  </a:schemeClr>
                </a:solidFill>
              </a:rPr>
              <a:t>Section 4 – Disciplinary Action</a:t>
            </a:r>
          </a:p>
          <a:p>
            <a:pPr marL="457200" indent="-457200">
              <a:buFont typeface="Arial"/>
              <a:buChar char="•"/>
            </a:pPr>
            <a:r>
              <a:rPr lang="en-US" sz="2600" b="1" dirty="0" smtClean="0"/>
              <a:t>Conclusion</a:t>
            </a:r>
            <a:r>
              <a:rPr lang="en-US" sz="26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55</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1038256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lvl="0" indent="-457200">
              <a:buFont typeface="Arial" panose="020B0604020202020204" pitchFamily="34" charset="0"/>
              <a:buChar char="•"/>
            </a:pPr>
            <a:r>
              <a:rPr lang="en-US" sz="2400" dirty="0"/>
              <a:t>Describe the process of progressive discipline</a:t>
            </a:r>
          </a:p>
          <a:p>
            <a:pPr marL="457200" lvl="0" indent="-457200">
              <a:buFont typeface="Arial" panose="020B0604020202020204" pitchFamily="34" charset="0"/>
              <a:buChar char="•"/>
            </a:pPr>
            <a:r>
              <a:rPr lang="en-US" sz="2400" dirty="0"/>
              <a:t>Identify how to resolve performance issues at the lowest possible level to improve employee performance</a:t>
            </a:r>
          </a:p>
          <a:p>
            <a:pPr marL="457200" lvl="0" indent="-457200">
              <a:buFont typeface="Arial" panose="020B0604020202020204" pitchFamily="34" charset="0"/>
              <a:buChar char="•"/>
            </a:pPr>
            <a:r>
              <a:rPr lang="en-US" sz="2400" dirty="0"/>
              <a:t>Understand the connection be between Performance Management and Progressive Discipline</a:t>
            </a:r>
          </a:p>
          <a:p>
            <a:pPr marL="457200" lvl="0" indent="-457200">
              <a:buFont typeface="Arial" panose="020B0604020202020204" pitchFamily="34" charset="0"/>
              <a:buChar char="•"/>
            </a:pPr>
            <a:r>
              <a:rPr lang="en-US" sz="2400" dirty="0"/>
              <a:t>Describe the levels (counseling, corrective action and disciplinary action and when they apply to the actions of the employee</a:t>
            </a:r>
          </a:p>
          <a:p>
            <a:pPr marL="457200" indent="-457200">
              <a:buFont typeface="Arial" panose="020B0604020202020204" pitchFamily="34" charset="0"/>
              <a:buChar char="•"/>
            </a:pPr>
            <a:r>
              <a:rPr lang="en-US" sz="2400" dirty="0"/>
              <a:t>List resources available to the TMIII to help them with the progressive discipline process</a:t>
            </a: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56</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29903860"/>
              </p:ext>
            </p:extLst>
          </p:nvPr>
        </p:nvGraphicFramePr>
        <p:xfrm>
          <a:off x="392334" y="209148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Mary Vigil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mary.vigil@state.co.us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049"/>
          <a:stretch/>
        </p:blipFill>
        <p:spPr bwMode="auto">
          <a:xfrm>
            <a:off x="5904070" y="4725083"/>
            <a:ext cx="2814319" cy="1719829"/>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dirty="0" smtClean="0"/>
              <a:t>The following resources are available:</a:t>
            </a:r>
          </a:p>
          <a:p>
            <a:pPr marL="457200" indent="-457200">
              <a:buFont typeface="Arial"/>
              <a:buChar char="•"/>
            </a:pPr>
            <a:r>
              <a:rPr lang="en-US" dirty="0" smtClean="0"/>
              <a:t>Access information about Corrective and disciplinary actions at:</a:t>
            </a:r>
          </a:p>
          <a:p>
            <a:pPr marL="1200150" lvl="1" indent="-457200"/>
            <a:r>
              <a:rPr lang="en-US" dirty="0">
                <a:hlinkClick r:id="rId4"/>
              </a:rPr>
              <a:t>http://</a:t>
            </a:r>
            <a:r>
              <a:rPr lang="en-US" dirty="0" smtClean="0">
                <a:hlinkClick r:id="rId4"/>
              </a:rPr>
              <a:t>intranet.dot.state.co.us/employees/performance-management/corrective-disciplinary-actions</a:t>
            </a:r>
            <a:endParaRPr lang="en-US" dirty="0" smtClean="0"/>
          </a:p>
          <a:p>
            <a:pPr marL="457200" indent="-457200">
              <a:buFont typeface="Arial" panose="020B0604020202020204" pitchFamily="34" charset="0"/>
              <a:buChar char="•"/>
            </a:pPr>
            <a:r>
              <a:rPr lang="en-US" dirty="0"/>
              <a:t>Sample letters for corrective or disciplinary actions:</a:t>
            </a:r>
          </a:p>
          <a:p>
            <a:pPr marL="1200150" lvl="1" indent="-457200"/>
            <a:r>
              <a:rPr lang="en-US" dirty="0">
                <a:hlinkClick r:id="rId5"/>
              </a:rPr>
              <a:t>http://</a:t>
            </a:r>
            <a:r>
              <a:rPr lang="en-US" dirty="0" smtClean="0">
                <a:hlinkClick r:id="rId5"/>
              </a:rPr>
              <a:t>intranet.dot.state.co.us/employees/performance-management/sample-letters</a:t>
            </a:r>
            <a:r>
              <a:rPr lang="en-US" dirty="0" smtClean="0"/>
              <a:t> </a:t>
            </a:r>
          </a:p>
          <a:p>
            <a:pPr marL="457200" indent="-457200">
              <a:buFont typeface="Arial" panose="020B0604020202020204" pitchFamily="34" charset="0"/>
              <a:buChar char="•"/>
            </a:pPr>
            <a:r>
              <a:rPr lang="en-US" dirty="0" smtClean="0"/>
              <a:t>List of Appointing Authorities:</a:t>
            </a:r>
          </a:p>
          <a:p>
            <a:pPr marL="1200150" lvl="1" indent="-457200">
              <a:buFont typeface="Arial" panose="020B0604020202020204" pitchFamily="34" charset="0"/>
              <a:buChar char="•"/>
            </a:pPr>
            <a:r>
              <a:rPr lang="en-US" dirty="0">
                <a:hlinkClick r:id="rId6"/>
              </a:rPr>
              <a:t>http://</a:t>
            </a:r>
            <a:r>
              <a:rPr lang="en-US" dirty="0" smtClean="0">
                <a:hlinkClick r:id="rId6"/>
              </a:rPr>
              <a:t>intranet.dot.state.co.us/employees/appt-authority</a:t>
            </a:r>
            <a:r>
              <a:rPr lang="en-US" dirty="0" smtClean="0"/>
              <a:t> </a:t>
            </a:r>
          </a:p>
        </p:txBody>
      </p:sp>
      <p:sp>
        <p:nvSpPr>
          <p:cNvPr id="50179" name="Title 1"/>
          <p:cNvSpPr>
            <a:spLocks noGrp="1"/>
          </p:cNvSpPr>
          <p:nvPr>
            <p:ph type="title"/>
          </p:nvPr>
        </p:nvSpPr>
        <p:spPr>
          <a:xfrm>
            <a:off x="182880" y="103188"/>
            <a:ext cx="8778240" cy="1143000"/>
          </a:xfrm>
        </p:spPr>
        <p:txBody>
          <a:bodyPr/>
          <a:lstStyle/>
          <a:p>
            <a:r>
              <a:rPr lang="en-US" smtClean="0"/>
              <a:t>Other CDOT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58</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59</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Classroom participation encouraged; ask, answer, and participate in the discussion</a:t>
            </a:r>
          </a:p>
          <a:p>
            <a:pPr marL="457200" indent="-457200">
              <a:buFont typeface="Arial" panose="020B0604020202020204" pitchFamily="34" charset="0"/>
              <a:buChar char="•"/>
            </a:pPr>
            <a:r>
              <a:rPr lang="en-US" sz="2800" dirty="0" smtClean="0"/>
              <a:t>Exercise to practice development of </a:t>
            </a:r>
            <a:r>
              <a:rPr lang="en-US" dirty="0"/>
              <a:t>training </a:t>
            </a:r>
            <a:r>
              <a:rPr lang="en-US" dirty="0" smtClean="0"/>
              <a:t>materials</a:t>
            </a:r>
            <a:endParaRPr lang="en-US" sz="2800" dirty="0" smtClean="0"/>
          </a:p>
          <a:p>
            <a:pPr marL="457200" indent="-457200">
              <a:buFont typeface="Arial" panose="020B0604020202020204" pitchFamily="34" charset="0"/>
              <a:buChar char="•"/>
            </a:pPr>
            <a:r>
              <a:rPr lang="en-US" sz="2800" dirty="0" smtClean="0"/>
              <a:t>Parking lot used to capture questions for</a:t>
            </a:r>
            <a:br>
              <a:rPr lang="en-US" sz="2800" dirty="0" smtClean="0"/>
            </a:br>
            <a:r>
              <a:rPr lang="en-US" sz="28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respect the other participants by silencing your cell phones</a:t>
            </a:r>
          </a:p>
          <a:p>
            <a:pPr marL="457200" indent="-457200">
              <a:buFont typeface="Arial" panose="020B0604020202020204" pitchFamily="34" charset="0"/>
              <a:buChar char="•"/>
            </a:pPr>
            <a:r>
              <a:rPr lang="en-US" sz="2800" dirty="0" smtClean="0"/>
              <a:t>Focus on the course, please use the Internet and email over lunch and break times</a:t>
            </a:r>
          </a:p>
          <a:p>
            <a:pPr marL="457200" indent="-457200">
              <a:buFont typeface="Arial" panose="020B0604020202020204" pitchFamily="34" charset="0"/>
              <a:buChar char="•"/>
            </a:pPr>
            <a:r>
              <a:rPr lang="en-US" sz="2800" dirty="0" smtClean="0"/>
              <a:t>Please delay your side conversations until break times</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82880" y="1371600"/>
            <a:ext cx="8778240" cy="4879622"/>
          </a:xfrm>
        </p:spPr>
        <p:txBody>
          <a:bodyPr/>
          <a:lstStyle/>
          <a:p>
            <a:r>
              <a:rPr lang="en-US" sz="2400" dirty="0" smtClean="0"/>
              <a:t>The purpose of progressive discipline is to…</a:t>
            </a:r>
          </a:p>
          <a:p>
            <a:pPr marL="342900" indent="-342900">
              <a:buFont typeface="Arial" panose="020B0604020202020204" pitchFamily="34" charset="0"/>
              <a:buChar char="•"/>
            </a:pPr>
            <a:r>
              <a:rPr lang="en-US" sz="2400" dirty="0" smtClean="0"/>
              <a:t>Resolve the performance issue at the lowest possible level</a:t>
            </a:r>
          </a:p>
          <a:p>
            <a:pPr marL="342900" indent="-342900">
              <a:buFont typeface="Arial" panose="020B0604020202020204" pitchFamily="34" charset="0"/>
              <a:buChar char="•"/>
            </a:pPr>
            <a:r>
              <a:rPr lang="en-US" sz="2400" dirty="0" smtClean="0"/>
              <a:t>Help the employee by making them aware of their behavior and help them change it</a:t>
            </a:r>
          </a:p>
          <a:p>
            <a:pPr marL="342900" indent="-342900">
              <a:buFont typeface="Arial" panose="020B0604020202020204" pitchFamily="34" charset="0"/>
              <a:buChar char="•"/>
            </a:pPr>
            <a:r>
              <a:rPr lang="en-US" sz="2400" dirty="0" smtClean="0"/>
              <a:t>Help others supervisors by documenting performance problems</a:t>
            </a:r>
          </a:p>
          <a:p>
            <a:pPr marL="342900" indent="-342900">
              <a:buFont typeface="Arial" panose="020B0604020202020204" pitchFamily="34" charset="0"/>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15362" name="Title 1"/>
          <p:cNvSpPr>
            <a:spLocks noGrp="1"/>
          </p:cNvSpPr>
          <p:nvPr>
            <p:ph type="title"/>
          </p:nvPr>
        </p:nvSpPr>
        <p:spPr/>
        <p:txBody>
          <a:bodyPr/>
          <a:lstStyle/>
          <a:p>
            <a:r>
              <a:rPr lang="en-US" dirty="0" smtClean="0"/>
              <a:t>Did you know…</a:t>
            </a:r>
          </a:p>
        </p:txBody>
      </p:sp>
    </p:spTree>
    <p:custDataLst>
      <p:tags r:id="rId1"/>
    </p:custDataLst>
    <p:extLst>
      <p:ext uri="{BB962C8B-B14F-4D97-AF65-F5344CB8AC3E}">
        <p14:creationId xmlns:p14="http://schemas.microsoft.com/office/powerpoint/2010/main" val="4479455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TAG_BACKING_FORM_KEY" val="10552570-c:\users\princej\desktop\progressive discipline\00_ppt_progressive discipline course_051816.pptx"/>
  <p:tag name="ARTICULATE_PRESENTER_VERSION" val="7"/>
  <p:tag name="ARTICULATE_PROJECT_OPEN" val="0"/>
  <p:tag name="ARTICULATE_SLIDE_COUNT" val="5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CHARACTER_FILE" val=".\characters\dfc03b76-3af6-456b-8b4d-e1336b77cf32.png"/>
  <p:tag name="ARTICULATE_CHARACTER_TYPE" val="photographic"/>
  <p:tag name="ARTICULATE_CHARACTER_ID" val="Christian"/>
  <p:tag name="ARTICULATE_CHARACTER_CROP" val="_E5D6224a"/>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CHARACTER_FILE" val=".\characters\12ff8a8a-0511-4b42-ac8b-92a47dbdb183.png"/>
  <p:tag name="ARTICULATE_CHARACTER_TYPE" val="photographic"/>
  <p:tag name="ARTICULATE_CHARACTER_ID" val="Dave"/>
  <p:tag name="ARTICULATE_CHARACTER_CROP" val="_E5D5903a"/>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8138</TotalTime>
  <Words>11920</Words>
  <Application>Microsoft Office PowerPoint</Application>
  <PresentationFormat>On-screen Show (4:3)</PresentationFormat>
  <Paragraphs>1016</Paragraphs>
  <Slides>59</Slides>
  <Notes>59</Notes>
  <HiddenSlides>7</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8" baseType="lpstr">
      <vt:lpstr>Arial</vt:lpstr>
      <vt:lpstr>Arial Rounded MT Bold</vt:lpstr>
      <vt:lpstr>Calibri</vt:lpstr>
      <vt:lpstr>Cambria Math</vt:lpstr>
      <vt:lpstr>Kalinga</vt:lpstr>
      <vt:lpstr>Lucida Grande</vt:lpstr>
      <vt:lpstr>Wingdings</vt:lpstr>
      <vt:lpstr>Template2</vt:lpstr>
      <vt:lpstr>Document</vt:lpstr>
      <vt:lpstr>Course Cover Page (Hidden)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Did you know…</vt:lpstr>
      <vt:lpstr>PowerPoint Presentation</vt:lpstr>
      <vt:lpstr>Course Agenda</vt:lpstr>
      <vt:lpstr>Section 1 Learning Objectives</vt:lpstr>
      <vt:lpstr>Terms and Concepts</vt:lpstr>
      <vt:lpstr>Purpose Progressive Discipline</vt:lpstr>
      <vt:lpstr>Roles in the Progressive Discipline Process</vt:lpstr>
      <vt:lpstr>Progressive Discipline Process</vt:lpstr>
      <vt:lpstr>What Actions are not Covered Under Progressive Discipline</vt:lpstr>
      <vt:lpstr>Connection Between Performance Management and Progressive Discipline</vt:lpstr>
      <vt:lpstr>Elements of Progressive Discipline</vt:lpstr>
      <vt:lpstr>Check Your Knowledge</vt:lpstr>
      <vt:lpstr>PowerPoint Presentation</vt:lpstr>
      <vt:lpstr>Course Agenda</vt:lpstr>
      <vt:lpstr>Section 2 Learning Objectives</vt:lpstr>
      <vt:lpstr>Terms and Concepts</vt:lpstr>
      <vt:lpstr>Performance Counseling Process</vt:lpstr>
      <vt:lpstr>Performance Management and Prevention</vt:lpstr>
      <vt:lpstr>Identifying the Signs of Poor Performance</vt:lpstr>
      <vt:lpstr>What to Consider </vt:lpstr>
      <vt:lpstr>Preparing for the Counseling Meeting</vt:lpstr>
      <vt:lpstr>Step One – Documenting Behavior </vt:lpstr>
      <vt:lpstr>Exercise One</vt:lpstr>
      <vt:lpstr>Step Two - Research Potential Solutions</vt:lpstr>
      <vt:lpstr>When Creating a Solution…</vt:lpstr>
      <vt:lpstr>Exercise Two</vt:lpstr>
      <vt:lpstr>Sending the Request</vt:lpstr>
      <vt:lpstr>Documentation </vt:lpstr>
      <vt:lpstr>Preparing for Difficult Conversations</vt:lpstr>
      <vt:lpstr>Using Your W.I.T.S to Discuss Behavior</vt:lpstr>
      <vt:lpstr>Exercise Three</vt:lpstr>
      <vt:lpstr>Follow up</vt:lpstr>
      <vt:lpstr>Check Your Knowledge</vt:lpstr>
      <vt:lpstr>PowerPoint Presentation</vt:lpstr>
      <vt:lpstr>Course Agenda</vt:lpstr>
      <vt:lpstr>Section 3 Learning Objectives</vt:lpstr>
      <vt:lpstr>Terms and Concepts</vt:lpstr>
      <vt:lpstr>Exercise XX</vt:lpstr>
      <vt:lpstr>Check Your Knowledge</vt:lpstr>
      <vt:lpstr>PowerPoint Presentation</vt:lpstr>
      <vt:lpstr>Course Agenda</vt:lpstr>
      <vt:lpstr>Section 4 Learning Objectives</vt:lpstr>
      <vt:lpstr>Terms and Concepts</vt:lpstr>
      <vt:lpstr>Exercise XX</vt:lpstr>
      <vt:lpstr>Check Your Knowledge</vt:lpstr>
      <vt:lpstr>Conclusion Cover Page (Hidden)</vt:lpstr>
      <vt:lpstr>Course Agenda</vt:lpstr>
      <vt:lpstr>Conclusion</vt:lpstr>
      <vt:lpstr>Where Can I Get Help – People?</vt:lpstr>
      <vt:lpstr>Other CDOT Help Resources</vt:lpstr>
      <vt:lpstr>Questions?</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191</cp:revision>
  <cp:lastPrinted>2015-07-16T16:53:13Z</cp:lastPrinted>
  <dcterms:created xsi:type="dcterms:W3CDTF">2016-05-16T20:18:33Z</dcterms:created>
  <dcterms:modified xsi:type="dcterms:W3CDTF">2016-06-13T16:37:26Z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A2310AD0-B2B0-44BD-96C7-CC37192093B8</vt:lpwstr>
  </property>
  <property fmtid="{D5CDD505-2E9C-101B-9397-08002B2CF9AE}" pid="3" name="ArticulatePath">
    <vt:lpwstr>Presentation1</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C:\Users\princej\Desktop\Progressive Discipline\00_PPT_Progressive Discipline Course_051816.ppta</vt:lpwstr>
  </property>
</Properties>
</file>