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2.xml" ContentType="application/vnd.openxmlformats-officedocument.presentationml.tags+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3.xml" ContentType="application/vnd.openxmlformats-officedocument.presentationml.tags+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58.xml" ContentType="application/vnd.openxmlformats-officedocument.presentationml.notesSlide+xml"/>
  <Override PartName="/ppt/tags/tag63.xml" ContentType="application/vnd.openxmlformats-officedocument.presentationml.tags+xml"/>
  <Override PartName="/ppt/notesSlides/notesSlide59.xml" ContentType="application/vnd.openxmlformats-officedocument.presentationml.notesSlide+xml"/>
  <Override PartName="/ppt/tags/tag64.xml" ContentType="application/vnd.openxmlformats-officedocument.presentationml.tags+xml"/>
  <Override PartName="/ppt/notesSlides/notesSlide6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61.xml" ContentType="application/vnd.openxmlformats-officedocument.presentationml.notesSlide+xml"/>
  <Override PartName="/ppt/tags/tag67.xml" ContentType="application/vnd.openxmlformats-officedocument.presentationml.tags+xml"/>
  <Override PartName="/ppt/notesSlides/notesSlide62.xml" ContentType="application/vnd.openxmlformats-officedocument.presentationml.notesSlide+xml"/>
  <Override PartName="/ppt/tags/tag68.xml" ContentType="application/vnd.openxmlformats-officedocument.presentationml.tags+xml"/>
  <Override PartName="/ppt/notesSlides/notesSlide6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69.xml" ContentType="application/vnd.openxmlformats-officedocument.presentationml.tags+xml"/>
  <Override PartName="/ppt/notesSlides/notesSlide64.xml" ContentType="application/vnd.openxmlformats-officedocument.presentationml.notesSlide+xml"/>
  <Override PartName="/ppt/tags/tag70.xml" ContentType="application/vnd.openxmlformats-officedocument.presentationml.tags+xml"/>
  <Override PartName="/ppt/notesSlides/notesSlide65.xml" ContentType="application/vnd.openxmlformats-officedocument.presentationml.notesSlide+xml"/>
  <Override PartName="/ppt/tags/tag71.xml" ContentType="application/vnd.openxmlformats-officedocument.presentationml.tags+xml"/>
  <Override PartName="/ppt/notesSlides/notesSlide66.xml" ContentType="application/vnd.openxmlformats-officedocument.presentationml.notesSlide+xml"/>
  <Override PartName="/ppt/tags/tag72.xml" ContentType="application/vnd.openxmlformats-officedocument.presentationml.tags+xml"/>
  <Override PartName="/ppt/notesSlides/notesSlide67.xml" ContentType="application/vnd.openxmlformats-officedocument.presentationml.notesSlide+xml"/>
  <Override PartName="/ppt/tags/tag73.xml" ContentType="application/vnd.openxmlformats-officedocument.presentationml.tags+xml"/>
  <Override PartName="/ppt/notesSlides/notesSlide68.xml" ContentType="application/vnd.openxmlformats-officedocument.presentationml.notesSlide+xml"/>
  <Override PartName="/ppt/tags/tag74.xml" ContentType="application/vnd.openxmlformats-officedocument.presentationml.tags+xml"/>
  <Override PartName="/ppt/notesSlides/notesSlide69.xml" ContentType="application/vnd.openxmlformats-officedocument.presentationml.notesSlide+xml"/>
  <Override PartName="/ppt/tags/tag75.xml" ContentType="application/vnd.openxmlformats-officedocument.presentationml.tags+xml"/>
  <Override PartName="/ppt/notesSlides/notesSlide70.xml" ContentType="application/vnd.openxmlformats-officedocument.presentationml.notesSlide+xml"/>
  <Override PartName="/ppt/tags/tag76.xml" ContentType="application/vnd.openxmlformats-officedocument.presentationml.tags+xml"/>
  <Override PartName="/ppt/notesSlides/notesSlide71.xml" ContentType="application/vnd.openxmlformats-officedocument.presentationml.notesSlide+xml"/>
  <Override PartName="/ppt/tags/tag77.xml" ContentType="application/vnd.openxmlformats-officedocument.presentationml.tags+xml"/>
  <Override PartName="/ppt/notesSlides/notesSlide72.xml" ContentType="application/vnd.openxmlformats-officedocument.presentationml.notesSlide+xml"/>
  <Override PartName="/ppt/tags/tag78.xml" ContentType="application/vnd.openxmlformats-officedocument.presentationml.tags+xml"/>
  <Override PartName="/ppt/notesSlides/notesSlide73.xml" ContentType="application/vnd.openxmlformats-officedocument.presentationml.notesSlide+xml"/>
  <Override PartName="/ppt/tags/tag79.xml" ContentType="application/vnd.openxmlformats-officedocument.presentationml.tags+xml"/>
  <Override PartName="/ppt/notesSlides/notesSlide74.xml" ContentType="application/vnd.openxmlformats-officedocument.presentationml.notesSlide+xml"/>
  <Override PartName="/ppt/tags/tag80.xml" ContentType="application/vnd.openxmlformats-officedocument.presentationml.tags+xml"/>
  <Override PartName="/ppt/notesSlides/notesSlide75.xml" ContentType="application/vnd.openxmlformats-officedocument.presentationml.notesSlide+xml"/>
  <Override PartName="/ppt/tags/tag81.xml" ContentType="application/vnd.openxmlformats-officedocument.presentationml.tags+xml"/>
  <Override PartName="/ppt/notesSlides/notesSlide76.xml" ContentType="application/vnd.openxmlformats-officedocument.presentationml.notesSlide+xml"/>
  <Override PartName="/ppt/tags/tag82.xml" ContentType="application/vnd.openxmlformats-officedocument.presentationml.tags+xml"/>
  <Override PartName="/ppt/notesSlides/notesSlide77.xml" ContentType="application/vnd.openxmlformats-officedocument.presentationml.notesSlide+xml"/>
  <Override PartName="/ppt/tags/tag83.xml" ContentType="application/vnd.openxmlformats-officedocument.presentationml.tags+xml"/>
  <Override PartName="/ppt/notesSlides/notesSlide78.xml" ContentType="application/vnd.openxmlformats-officedocument.presentationml.notesSlide+xml"/>
  <Override PartName="/ppt/tags/tag84.xml" ContentType="application/vnd.openxmlformats-officedocument.presentationml.tags+xml"/>
  <Override PartName="/ppt/notesSlides/notesSlide79.xml" ContentType="application/vnd.openxmlformats-officedocument.presentationml.notesSlide+xml"/>
  <Override PartName="/ppt/tags/tag85.xml" ContentType="application/vnd.openxmlformats-officedocument.presentationml.tags+xml"/>
  <Override PartName="/ppt/notesSlides/notesSlide80.xml" ContentType="application/vnd.openxmlformats-officedocument.presentationml.notesSlide+xml"/>
  <Override PartName="/ppt/tags/tag86.xml" ContentType="application/vnd.openxmlformats-officedocument.presentationml.tags+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83"/>
  </p:notesMasterIdLst>
  <p:handoutMasterIdLst>
    <p:handoutMasterId r:id="rId84"/>
  </p:handoutMasterIdLst>
  <p:sldIdLst>
    <p:sldId id="557" r:id="rId2"/>
    <p:sldId id="516" r:id="rId3"/>
    <p:sldId id="558" r:id="rId4"/>
    <p:sldId id="563" r:id="rId5"/>
    <p:sldId id="456" r:id="rId6"/>
    <p:sldId id="457" r:id="rId7"/>
    <p:sldId id="458" r:id="rId8"/>
    <p:sldId id="459" r:id="rId9"/>
    <p:sldId id="553" r:id="rId10"/>
    <p:sldId id="564" r:id="rId11"/>
    <p:sldId id="521" r:id="rId12"/>
    <p:sldId id="539" r:id="rId13"/>
    <p:sldId id="560" r:id="rId14"/>
    <p:sldId id="586" r:id="rId15"/>
    <p:sldId id="561" r:id="rId16"/>
    <p:sldId id="587" r:id="rId17"/>
    <p:sldId id="635" r:id="rId18"/>
    <p:sldId id="588" r:id="rId19"/>
    <p:sldId id="589" r:id="rId20"/>
    <p:sldId id="522" r:id="rId21"/>
    <p:sldId id="583" r:id="rId22"/>
    <p:sldId id="584" r:id="rId23"/>
    <p:sldId id="526" r:id="rId24"/>
    <p:sldId id="527" r:id="rId25"/>
    <p:sldId id="599" r:id="rId26"/>
    <p:sldId id="601" r:id="rId27"/>
    <p:sldId id="672" r:id="rId28"/>
    <p:sldId id="594" r:id="rId29"/>
    <p:sldId id="597" r:id="rId30"/>
    <p:sldId id="675" r:id="rId31"/>
    <p:sldId id="600" r:id="rId32"/>
    <p:sldId id="673" r:id="rId33"/>
    <p:sldId id="670" r:id="rId34"/>
    <p:sldId id="529" r:id="rId35"/>
    <p:sldId id="582" r:id="rId36"/>
    <p:sldId id="581" r:id="rId37"/>
    <p:sldId id="568" r:id="rId38"/>
    <p:sldId id="569" r:id="rId39"/>
    <p:sldId id="590" r:id="rId40"/>
    <p:sldId id="636" r:id="rId41"/>
    <p:sldId id="610" r:id="rId42"/>
    <p:sldId id="671" r:id="rId43"/>
    <p:sldId id="642" r:id="rId44"/>
    <p:sldId id="660" r:id="rId45"/>
    <p:sldId id="667" r:id="rId46"/>
    <p:sldId id="608" r:id="rId47"/>
    <p:sldId id="616" r:id="rId48"/>
    <p:sldId id="612" r:id="rId49"/>
    <p:sldId id="614" r:id="rId50"/>
    <p:sldId id="571" r:id="rId51"/>
    <p:sldId id="572" r:id="rId52"/>
    <p:sldId id="580" r:id="rId53"/>
    <p:sldId id="579" r:id="rId54"/>
    <p:sldId id="574" r:id="rId55"/>
    <p:sldId id="575" r:id="rId56"/>
    <p:sldId id="618" r:id="rId57"/>
    <p:sldId id="621" r:id="rId58"/>
    <p:sldId id="623" r:id="rId59"/>
    <p:sldId id="622" r:id="rId60"/>
    <p:sldId id="674" r:id="rId61"/>
    <p:sldId id="663" r:id="rId62"/>
    <p:sldId id="669" r:id="rId63"/>
    <p:sldId id="665" r:id="rId64"/>
    <p:sldId id="578" r:id="rId65"/>
    <p:sldId id="556" r:id="rId66"/>
    <p:sldId id="565" r:id="rId67"/>
    <p:sldId id="477" r:id="rId68"/>
    <p:sldId id="641" r:id="rId69"/>
    <p:sldId id="479" r:id="rId70"/>
    <p:sldId id="659" r:id="rId71"/>
    <p:sldId id="482" r:id="rId72"/>
    <p:sldId id="644" r:id="rId73"/>
    <p:sldId id="645" r:id="rId74"/>
    <p:sldId id="646" r:id="rId75"/>
    <p:sldId id="676" r:id="rId76"/>
    <p:sldId id="647" r:id="rId77"/>
    <p:sldId id="658" r:id="rId78"/>
    <p:sldId id="648" r:id="rId79"/>
    <p:sldId id="649" r:id="rId80"/>
    <p:sldId id="650" r:id="rId81"/>
    <p:sldId id="651" r:id="rId82"/>
  </p:sldIdLst>
  <p:sldSz cx="9144000" cy="6858000" type="screen4x3"/>
  <p:notesSz cx="7315200" cy="9601200"/>
  <p:custDataLst>
    <p:tags r:id="rId8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rning Logistics" id="{F186E6A2-E276-4EE1-B350-CBFAB6F13B5B}">
          <p14:sldIdLst>
            <p14:sldId id="557"/>
            <p14:sldId id="516"/>
            <p14:sldId id="558"/>
            <p14:sldId id="563"/>
            <p14:sldId id="456"/>
            <p14:sldId id="457"/>
            <p14:sldId id="458"/>
            <p14:sldId id="459"/>
          </p14:sldIdLst>
        </p14:section>
        <p14:section name="Section 1 - Performance Management" id="{BF63E07E-343B-4C64-878E-7954E53449F9}">
          <p14:sldIdLst>
            <p14:sldId id="553"/>
            <p14:sldId id="564"/>
            <p14:sldId id="521"/>
            <p14:sldId id="539"/>
            <p14:sldId id="560"/>
            <p14:sldId id="586"/>
            <p14:sldId id="561"/>
            <p14:sldId id="587"/>
            <p14:sldId id="635"/>
            <p14:sldId id="588"/>
            <p14:sldId id="589"/>
            <p14:sldId id="522"/>
          </p14:sldIdLst>
        </p14:section>
        <p14:section name="Section 2 - Performance Planning" id="{69909CEA-8E9A-43C8-B614-A4A95CF7B190}">
          <p14:sldIdLst>
            <p14:sldId id="583"/>
            <p14:sldId id="584"/>
            <p14:sldId id="526"/>
            <p14:sldId id="527"/>
            <p14:sldId id="599"/>
            <p14:sldId id="601"/>
            <p14:sldId id="672"/>
            <p14:sldId id="594"/>
            <p14:sldId id="597"/>
            <p14:sldId id="675"/>
            <p14:sldId id="600"/>
            <p14:sldId id="673"/>
            <p14:sldId id="670"/>
            <p14:sldId id="529"/>
          </p14:sldIdLst>
        </p14:section>
        <p14:section name="Section 3 - Giving the Performance Evaluation" id="{9FA286E4-578C-4DE4-933D-FB5FCF36555E}">
          <p14:sldIdLst>
            <p14:sldId id="582"/>
            <p14:sldId id="581"/>
            <p14:sldId id="568"/>
            <p14:sldId id="569"/>
            <p14:sldId id="590"/>
            <p14:sldId id="636"/>
            <p14:sldId id="610"/>
            <p14:sldId id="671"/>
            <p14:sldId id="642"/>
            <p14:sldId id="660"/>
            <p14:sldId id="667"/>
            <p14:sldId id="608"/>
            <p14:sldId id="616"/>
            <p14:sldId id="612"/>
            <p14:sldId id="614"/>
            <p14:sldId id="571"/>
            <p14:sldId id="572"/>
          </p14:sldIdLst>
        </p14:section>
        <p14:section name="Section 4 - Ongoing Communication" id="{0B37690E-D58D-44DE-B0BC-111C365FE0AA}">
          <p14:sldIdLst>
            <p14:sldId id="580"/>
            <p14:sldId id="579"/>
            <p14:sldId id="574"/>
            <p14:sldId id="575"/>
            <p14:sldId id="618"/>
            <p14:sldId id="621"/>
            <p14:sldId id="623"/>
            <p14:sldId id="622"/>
            <p14:sldId id="674"/>
            <p14:sldId id="663"/>
            <p14:sldId id="669"/>
            <p14:sldId id="665"/>
            <p14:sldId id="578"/>
          </p14:sldIdLst>
        </p14:section>
        <p14:section name="Conclusion" id="{47B1B0C5-2189-4AD0-8FF3-FAAF2D97EF3D}">
          <p14:sldIdLst>
            <p14:sldId id="556"/>
            <p14:sldId id="565"/>
            <p14:sldId id="477"/>
            <p14:sldId id="641"/>
            <p14:sldId id="479"/>
            <p14:sldId id="659"/>
            <p14:sldId id="482"/>
            <p14:sldId id="644"/>
            <p14:sldId id="645"/>
            <p14:sldId id="646"/>
            <p14:sldId id="676"/>
            <p14:sldId id="647"/>
            <p14:sldId id="658"/>
            <p14:sldId id="648"/>
            <p14:sldId id="649"/>
            <p14:sldId id="650"/>
            <p14:sldId id="6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Maxfield, Susan" initials="MS" lastIdx="16" clrIdx="4">
    <p:extLst>
      <p:ext uri="{19B8F6BF-5375-455C-9EA6-DF929625EA0E}">
        <p15:presenceInfo xmlns:p15="http://schemas.microsoft.com/office/powerpoint/2012/main" userId="S-1-5-21-1715567821-1935655697-682003330-66619" providerId="AD"/>
      </p:ext>
    </p:extLst>
  </p:cmAuthor>
  <p:cmAuthor id="5" name="Prince, Jason M" initials="PJM" lastIdx="9" clrIdx="5">
    <p:extLst>
      <p:ext uri="{19B8F6BF-5375-455C-9EA6-DF929625EA0E}">
        <p15:presenceInfo xmlns:p15="http://schemas.microsoft.com/office/powerpoint/2012/main" userId="S-1-5-21-1715567821-1935655697-682003330-59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205" autoAdjust="0"/>
    <p:restoredTop sz="32412" autoAdjust="0"/>
  </p:normalViewPr>
  <p:slideViewPr>
    <p:cSldViewPr snapToGrid="0" showGuides="1">
      <p:cViewPr varScale="1">
        <p:scale>
          <a:sx n="44" d="100"/>
          <a:sy n="44" d="100"/>
        </p:scale>
        <p:origin x="31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5114"/>
    </p:cViewPr>
  </p:sorterViewPr>
  <p:notesViewPr>
    <p:cSldViewPr snapToGrid="0" showGuides="1">
      <p:cViewPr varScale="1">
        <p:scale>
          <a:sx n="100" d="100"/>
          <a:sy n="100" d="100"/>
        </p:scale>
        <p:origin x="340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04F2C-FC9E-4620-A3B4-00DA421E6A9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0A12F68-0EBD-4DC5-A9D6-2ACCC40CA8A1}">
      <dgm:prSet phldrT="[Text]" custT="1"/>
      <dgm:spPr/>
      <dgm:t>
        <a:bodyPr/>
        <a:lstStyle/>
        <a:p>
          <a:r>
            <a:rPr lang="en-US" sz="1200" b="1" dirty="0" smtClean="0"/>
            <a:t>Meetings</a:t>
          </a:r>
          <a:endParaRPr lang="en-US" sz="1200" b="1" dirty="0"/>
        </a:p>
      </dgm:t>
    </dgm:pt>
    <dgm:pt modelId="{014E8800-0F4D-4991-B85B-D45FC997C708}" type="parTrans" cxnId="{B7F9411B-E8E1-4DCF-8610-E61209EAFD56}">
      <dgm:prSet/>
      <dgm:spPr/>
      <dgm:t>
        <a:bodyPr/>
        <a:lstStyle/>
        <a:p>
          <a:endParaRPr lang="en-US"/>
        </a:p>
      </dgm:t>
    </dgm:pt>
    <dgm:pt modelId="{EE6A1246-AF63-48A9-B320-484E82C59C9A}" type="sibTrans" cxnId="{B7F9411B-E8E1-4DCF-8610-E61209EAFD56}">
      <dgm:prSet custT="1"/>
      <dgm:spPr/>
      <dgm:t>
        <a:bodyPr/>
        <a:lstStyle/>
        <a:p>
          <a:r>
            <a:rPr lang="en-US" sz="1200" b="1" dirty="0" smtClean="0"/>
            <a:t>Training</a:t>
          </a:r>
          <a:endParaRPr lang="en-US" sz="1200" b="1" dirty="0"/>
        </a:p>
      </dgm:t>
    </dgm:pt>
    <dgm:pt modelId="{A7DEABEA-B926-4E55-9D05-D2736565B360}">
      <dgm:prSet phldrT="[Text]" custT="1"/>
      <dgm:spPr/>
      <dgm:t>
        <a:bodyPr/>
        <a:lstStyle/>
        <a:p>
          <a:r>
            <a:rPr lang="en-US" sz="1200" b="1" dirty="0" smtClean="0"/>
            <a:t>Coaching</a:t>
          </a:r>
          <a:endParaRPr lang="en-US" sz="1200" b="1" dirty="0"/>
        </a:p>
      </dgm:t>
    </dgm:pt>
    <dgm:pt modelId="{D541E904-AF5A-45B0-BBAB-C6446ABCB835}" type="parTrans" cxnId="{12CAF972-B3EF-451D-8912-566966A91A81}">
      <dgm:prSet/>
      <dgm:spPr/>
      <dgm:t>
        <a:bodyPr/>
        <a:lstStyle/>
        <a:p>
          <a:endParaRPr lang="en-US"/>
        </a:p>
      </dgm:t>
    </dgm:pt>
    <dgm:pt modelId="{39256D6D-9B69-4532-9348-52A69340F360}" type="sibTrans" cxnId="{12CAF972-B3EF-451D-8912-566966A91A81}">
      <dgm:prSet custT="1"/>
      <dgm:spPr/>
      <dgm:t>
        <a:bodyPr/>
        <a:lstStyle/>
        <a:p>
          <a:r>
            <a:rPr lang="en-US" sz="1100" b="1" dirty="0" smtClean="0"/>
            <a:t>Performance Management</a:t>
          </a:r>
          <a:endParaRPr lang="en-US" sz="1100" b="1" dirty="0"/>
        </a:p>
      </dgm:t>
    </dgm:pt>
    <dgm:pt modelId="{C6BAC5B2-81C9-4240-A54F-CE7174674ED5}">
      <dgm:prSet phldrT="[Text]" custT="1"/>
      <dgm:spPr/>
      <dgm:t>
        <a:bodyPr/>
        <a:lstStyle/>
        <a:p>
          <a:r>
            <a:rPr lang="en-US" sz="1100" b="1" dirty="0" smtClean="0"/>
            <a:t>Development</a:t>
          </a:r>
          <a:endParaRPr lang="en-US" sz="1100" b="1" dirty="0"/>
        </a:p>
      </dgm:t>
    </dgm:pt>
    <dgm:pt modelId="{132F8AAD-0524-4213-B905-1B0AC8051F44}" type="parTrans" cxnId="{57FA039D-DFD3-4C28-B5B2-ABD8F9E331F0}">
      <dgm:prSet/>
      <dgm:spPr/>
      <dgm:t>
        <a:bodyPr/>
        <a:lstStyle/>
        <a:p>
          <a:endParaRPr lang="en-US"/>
        </a:p>
      </dgm:t>
    </dgm:pt>
    <dgm:pt modelId="{C7C7927B-21B2-4F9A-875B-DEA40453B80F}" type="sibTrans" cxnId="{57FA039D-DFD3-4C28-B5B2-ABD8F9E331F0}">
      <dgm:prSet custT="1"/>
      <dgm:spPr/>
      <dgm:t>
        <a:bodyPr/>
        <a:lstStyle/>
        <a:p>
          <a:r>
            <a:rPr lang="en-US" sz="1200" b="1" dirty="0" smtClean="0"/>
            <a:t>Evaluation</a:t>
          </a:r>
          <a:endParaRPr lang="en-US" sz="1200" b="1" dirty="0"/>
        </a:p>
      </dgm:t>
    </dgm:pt>
    <dgm:pt modelId="{89DDB0B1-E681-45FB-95FA-DF3198C328EB}" type="pres">
      <dgm:prSet presAssocID="{F6804F2C-FC9E-4620-A3B4-00DA421E6A90}" presName="Name0" presStyleCnt="0">
        <dgm:presLayoutVars>
          <dgm:chMax/>
          <dgm:chPref/>
          <dgm:dir/>
          <dgm:animLvl val="lvl"/>
        </dgm:presLayoutVars>
      </dgm:prSet>
      <dgm:spPr/>
      <dgm:t>
        <a:bodyPr/>
        <a:lstStyle/>
        <a:p>
          <a:endParaRPr lang="en-US"/>
        </a:p>
      </dgm:t>
    </dgm:pt>
    <dgm:pt modelId="{EF770431-1E16-4130-B4C5-9B08E412BD3F}" type="pres">
      <dgm:prSet presAssocID="{D0A12F68-0EBD-4DC5-A9D6-2ACCC40CA8A1}" presName="composite" presStyleCnt="0"/>
      <dgm:spPr/>
    </dgm:pt>
    <dgm:pt modelId="{8F73C556-68E6-42ED-8346-AF1488B608D0}" type="pres">
      <dgm:prSet presAssocID="{D0A12F68-0EBD-4DC5-A9D6-2ACCC40CA8A1}" presName="Parent1" presStyleLbl="node1" presStyleIdx="0" presStyleCnt="6" custScaleX="135428" custScaleY="129385" custLinFactNeighborX="25368" custLinFactNeighborY="1051">
        <dgm:presLayoutVars>
          <dgm:chMax val="1"/>
          <dgm:chPref val="1"/>
          <dgm:bulletEnabled val="1"/>
        </dgm:presLayoutVars>
      </dgm:prSet>
      <dgm:spPr/>
      <dgm:t>
        <a:bodyPr/>
        <a:lstStyle/>
        <a:p>
          <a:endParaRPr lang="en-US"/>
        </a:p>
      </dgm:t>
    </dgm:pt>
    <dgm:pt modelId="{444AB840-FFCF-412A-9979-0CCC60F04530}" type="pres">
      <dgm:prSet presAssocID="{D0A12F68-0EBD-4DC5-A9D6-2ACCC40CA8A1}" presName="Childtext1" presStyleLbl="revTx" presStyleIdx="0" presStyleCnt="3">
        <dgm:presLayoutVars>
          <dgm:chMax val="0"/>
          <dgm:chPref val="0"/>
          <dgm:bulletEnabled val="1"/>
        </dgm:presLayoutVars>
      </dgm:prSet>
      <dgm:spPr/>
      <dgm:t>
        <a:bodyPr/>
        <a:lstStyle/>
        <a:p>
          <a:endParaRPr lang="en-US"/>
        </a:p>
      </dgm:t>
    </dgm:pt>
    <dgm:pt modelId="{56F582A4-7462-4A7C-A84C-D111DB097AC6}" type="pres">
      <dgm:prSet presAssocID="{D0A12F68-0EBD-4DC5-A9D6-2ACCC40CA8A1}" presName="BalanceSpacing" presStyleCnt="0"/>
      <dgm:spPr/>
    </dgm:pt>
    <dgm:pt modelId="{AB6A96E6-38A2-4AB8-9B4C-F1DCBDA283E3}" type="pres">
      <dgm:prSet presAssocID="{D0A12F68-0EBD-4DC5-A9D6-2ACCC40CA8A1}" presName="BalanceSpacing1" presStyleCnt="0"/>
      <dgm:spPr/>
    </dgm:pt>
    <dgm:pt modelId="{87BFB8E2-13CF-4365-BC3C-680FFDE3CCAA}" type="pres">
      <dgm:prSet presAssocID="{EE6A1246-AF63-48A9-B320-484E82C59C9A}" presName="Accent1Text" presStyleLbl="node1" presStyleIdx="1" presStyleCnt="6" custScaleX="135428" custScaleY="129385"/>
      <dgm:spPr/>
      <dgm:t>
        <a:bodyPr/>
        <a:lstStyle/>
        <a:p>
          <a:endParaRPr lang="en-US"/>
        </a:p>
      </dgm:t>
    </dgm:pt>
    <dgm:pt modelId="{EC0DA118-1290-47DE-8CB0-9361D7448C89}" type="pres">
      <dgm:prSet presAssocID="{EE6A1246-AF63-48A9-B320-484E82C59C9A}" presName="spaceBetweenRectangles" presStyleCnt="0"/>
      <dgm:spPr/>
    </dgm:pt>
    <dgm:pt modelId="{C6CA0D7F-797C-4B77-A54A-497EEAD2F184}" type="pres">
      <dgm:prSet presAssocID="{A7DEABEA-B926-4E55-9D05-D2736565B360}" presName="composite" presStyleCnt="0"/>
      <dgm:spPr/>
    </dgm:pt>
    <dgm:pt modelId="{1F37FC03-D60E-4681-BFE2-88B5AACC673B}" type="pres">
      <dgm:prSet presAssocID="{A7DEABEA-B926-4E55-9D05-D2736565B360}" presName="Parent1" presStyleLbl="node1" presStyleIdx="2" presStyleCnt="6" custScaleX="135428" custScaleY="129385" custLinFactX="-14759" custLinFactNeighborX="-100000" custLinFactNeighborY="-11560">
        <dgm:presLayoutVars>
          <dgm:chMax val="1"/>
          <dgm:chPref val="1"/>
          <dgm:bulletEnabled val="1"/>
        </dgm:presLayoutVars>
      </dgm:prSet>
      <dgm:spPr/>
      <dgm:t>
        <a:bodyPr/>
        <a:lstStyle/>
        <a:p>
          <a:endParaRPr lang="en-US"/>
        </a:p>
      </dgm:t>
    </dgm:pt>
    <dgm:pt modelId="{60DDB8BC-997C-46F7-B1C0-CD931294F8A3}" type="pres">
      <dgm:prSet presAssocID="{A7DEABEA-B926-4E55-9D05-D2736565B360}" presName="Childtext1" presStyleLbl="revTx" presStyleIdx="1" presStyleCnt="3">
        <dgm:presLayoutVars>
          <dgm:chMax val="0"/>
          <dgm:chPref val="0"/>
          <dgm:bulletEnabled val="1"/>
        </dgm:presLayoutVars>
      </dgm:prSet>
      <dgm:spPr/>
      <dgm:t>
        <a:bodyPr/>
        <a:lstStyle/>
        <a:p>
          <a:endParaRPr lang="en-US"/>
        </a:p>
      </dgm:t>
    </dgm:pt>
    <dgm:pt modelId="{36746DAC-59DC-4786-BDD0-87FE70CE1881}" type="pres">
      <dgm:prSet presAssocID="{A7DEABEA-B926-4E55-9D05-D2736565B360}" presName="BalanceSpacing" presStyleCnt="0"/>
      <dgm:spPr/>
    </dgm:pt>
    <dgm:pt modelId="{4DDB1A27-39D8-4F9C-A794-45DD31E17FD9}" type="pres">
      <dgm:prSet presAssocID="{A7DEABEA-B926-4E55-9D05-D2736565B360}" presName="BalanceSpacing1" presStyleCnt="0"/>
      <dgm:spPr/>
    </dgm:pt>
    <dgm:pt modelId="{AAEC2C72-39B0-4461-A6C8-B59FD90516B8}" type="pres">
      <dgm:prSet presAssocID="{39256D6D-9B69-4532-9348-52A69340F360}" presName="Accent1Text" presStyleLbl="node1" presStyleIdx="3" presStyleCnt="6" custScaleX="135428" custScaleY="129385" custLinFactNeighborX="-90599" custLinFactNeighborY="-14713"/>
      <dgm:spPr/>
      <dgm:t>
        <a:bodyPr/>
        <a:lstStyle/>
        <a:p>
          <a:endParaRPr lang="en-US"/>
        </a:p>
      </dgm:t>
    </dgm:pt>
    <dgm:pt modelId="{EFD0371C-4A02-45FE-BCAA-88178C4E2B6F}" type="pres">
      <dgm:prSet presAssocID="{39256D6D-9B69-4532-9348-52A69340F360}" presName="spaceBetweenRectangles" presStyleCnt="0"/>
      <dgm:spPr/>
    </dgm:pt>
    <dgm:pt modelId="{3ABDF482-8DA8-406F-8CDA-094CBF035E11}" type="pres">
      <dgm:prSet presAssocID="{C6BAC5B2-81C9-4240-A54F-CE7174674ED5}" presName="composite" presStyleCnt="0"/>
      <dgm:spPr/>
    </dgm:pt>
    <dgm:pt modelId="{33702E8F-EFE0-4A82-B6F1-821208603841}" type="pres">
      <dgm:prSet presAssocID="{C6BAC5B2-81C9-4240-A54F-CE7174674ED5}" presName="Parent1" presStyleLbl="node1" presStyleIdx="4" presStyleCnt="6" custScaleX="135428" custScaleY="129385" custLinFactNeighborX="36240" custLinFactNeighborY="-30477">
        <dgm:presLayoutVars>
          <dgm:chMax val="1"/>
          <dgm:chPref val="1"/>
          <dgm:bulletEnabled val="1"/>
        </dgm:presLayoutVars>
      </dgm:prSet>
      <dgm:spPr/>
      <dgm:t>
        <a:bodyPr/>
        <a:lstStyle/>
        <a:p>
          <a:endParaRPr lang="en-US"/>
        </a:p>
      </dgm:t>
    </dgm:pt>
    <dgm:pt modelId="{9B272F68-9110-42C8-BE0B-8332B1FC8B2A}" type="pres">
      <dgm:prSet presAssocID="{C6BAC5B2-81C9-4240-A54F-CE7174674ED5}" presName="Childtext1" presStyleLbl="revTx" presStyleIdx="2" presStyleCnt="3">
        <dgm:presLayoutVars>
          <dgm:chMax val="0"/>
          <dgm:chPref val="0"/>
          <dgm:bulletEnabled val="1"/>
        </dgm:presLayoutVars>
      </dgm:prSet>
      <dgm:spPr/>
      <dgm:t>
        <a:bodyPr/>
        <a:lstStyle/>
        <a:p>
          <a:endParaRPr lang="en-US"/>
        </a:p>
      </dgm:t>
    </dgm:pt>
    <dgm:pt modelId="{FCC007D7-34D6-4C99-B59D-D5CC7A27BAC3}" type="pres">
      <dgm:prSet presAssocID="{C6BAC5B2-81C9-4240-A54F-CE7174674ED5}" presName="BalanceSpacing" presStyleCnt="0"/>
      <dgm:spPr/>
    </dgm:pt>
    <dgm:pt modelId="{5921F87E-4EDD-47D9-85CB-AE23972647D5}" type="pres">
      <dgm:prSet presAssocID="{C6BAC5B2-81C9-4240-A54F-CE7174674ED5}" presName="BalanceSpacing1" presStyleCnt="0"/>
      <dgm:spPr/>
    </dgm:pt>
    <dgm:pt modelId="{48B18857-BB7E-4A01-A303-C8FC68237BB1}" type="pres">
      <dgm:prSet presAssocID="{C7C7927B-21B2-4F9A-875B-DEA40453B80F}" presName="Accent1Text" presStyleLbl="node1" presStyleIdx="5" presStyleCnt="6" custScaleX="135428" custScaleY="129385" custLinFactNeighborX="9664" custLinFactNeighborY="-27325"/>
      <dgm:spPr/>
      <dgm:t>
        <a:bodyPr/>
        <a:lstStyle/>
        <a:p>
          <a:endParaRPr lang="en-US"/>
        </a:p>
      </dgm:t>
    </dgm:pt>
  </dgm:ptLst>
  <dgm:cxnLst>
    <dgm:cxn modelId="{62B65FD2-BD0B-4A76-88C2-7EE392E4B42E}" type="presOf" srcId="{C6BAC5B2-81C9-4240-A54F-CE7174674ED5}" destId="{33702E8F-EFE0-4A82-B6F1-821208603841}" srcOrd="0" destOrd="0" presId="urn:microsoft.com/office/officeart/2008/layout/AlternatingHexagons"/>
    <dgm:cxn modelId="{184152EA-AAAA-4D90-AE93-DB36A87379D0}" type="presOf" srcId="{39256D6D-9B69-4532-9348-52A69340F360}" destId="{AAEC2C72-39B0-4461-A6C8-B59FD90516B8}" srcOrd="0" destOrd="0" presId="urn:microsoft.com/office/officeart/2008/layout/AlternatingHexagons"/>
    <dgm:cxn modelId="{1806C3BC-2A67-4736-B04D-6ED60110D451}" type="presOf" srcId="{EE6A1246-AF63-48A9-B320-484E82C59C9A}" destId="{87BFB8E2-13CF-4365-BC3C-680FFDE3CCAA}" srcOrd="0" destOrd="0" presId="urn:microsoft.com/office/officeart/2008/layout/AlternatingHexagons"/>
    <dgm:cxn modelId="{12CAF972-B3EF-451D-8912-566966A91A81}" srcId="{F6804F2C-FC9E-4620-A3B4-00DA421E6A90}" destId="{A7DEABEA-B926-4E55-9D05-D2736565B360}" srcOrd="1" destOrd="0" parTransId="{D541E904-AF5A-45B0-BBAB-C6446ABCB835}" sibTransId="{39256D6D-9B69-4532-9348-52A69340F360}"/>
    <dgm:cxn modelId="{E4434757-DCDF-4E2F-908D-A083E2DBB2D8}" type="presOf" srcId="{A7DEABEA-B926-4E55-9D05-D2736565B360}" destId="{1F37FC03-D60E-4681-BFE2-88B5AACC673B}" srcOrd="0" destOrd="0" presId="urn:microsoft.com/office/officeart/2008/layout/AlternatingHexagons"/>
    <dgm:cxn modelId="{C2DE81D7-165B-45C6-A30B-A8C437A5A7A4}" type="presOf" srcId="{F6804F2C-FC9E-4620-A3B4-00DA421E6A90}" destId="{89DDB0B1-E681-45FB-95FA-DF3198C328EB}" srcOrd="0" destOrd="0" presId="urn:microsoft.com/office/officeart/2008/layout/AlternatingHexagons"/>
    <dgm:cxn modelId="{57FA039D-DFD3-4C28-B5B2-ABD8F9E331F0}" srcId="{F6804F2C-FC9E-4620-A3B4-00DA421E6A90}" destId="{C6BAC5B2-81C9-4240-A54F-CE7174674ED5}" srcOrd="2" destOrd="0" parTransId="{132F8AAD-0524-4213-B905-1B0AC8051F44}" sibTransId="{C7C7927B-21B2-4F9A-875B-DEA40453B80F}"/>
    <dgm:cxn modelId="{F3A46B19-7B2F-42A8-9F58-FD72FC18E2BE}" type="presOf" srcId="{C7C7927B-21B2-4F9A-875B-DEA40453B80F}" destId="{48B18857-BB7E-4A01-A303-C8FC68237BB1}" srcOrd="0" destOrd="0" presId="urn:microsoft.com/office/officeart/2008/layout/AlternatingHexagons"/>
    <dgm:cxn modelId="{B7F9411B-E8E1-4DCF-8610-E61209EAFD56}" srcId="{F6804F2C-FC9E-4620-A3B4-00DA421E6A90}" destId="{D0A12F68-0EBD-4DC5-A9D6-2ACCC40CA8A1}" srcOrd="0" destOrd="0" parTransId="{014E8800-0F4D-4991-B85B-D45FC997C708}" sibTransId="{EE6A1246-AF63-48A9-B320-484E82C59C9A}"/>
    <dgm:cxn modelId="{26909B20-696B-4571-8B4D-4BBCE6795340}" type="presOf" srcId="{D0A12F68-0EBD-4DC5-A9D6-2ACCC40CA8A1}" destId="{8F73C556-68E6-42ED-8346-AF1488B608D0}" srcOrd="0" destOrd="0" presId="urn:microsoft.com/office/officeart/2008/layout/AlternatingHexagons"/>
    <dgm:cxn modelId="{93E75380-D22A-4BEA-8A02-63DAE2FA46D5}" type="presParOf" srcId="{89DDB0B1-E681-45FB-95FA-DF3198C328EB}" destId="{EF770431-1E16-4130-B4C5-9B08E412BD3F}" srcOrd="0" destOrd="0" presId="urn:microsoft.com/office/officeart/2008/layout/AlternatingHexagons"/>
    <dgm:cxn modelId="{A5C6A18F-A511-45BF-84B3-6279AEBF8EE2}" type="presParOf" srcId="{EF770431-1E16-4130-B4C5-9B08E412BD3F}" destId="{8F73C556-68E6-42ED-8346-AF1488B608D0}" srcOrd="0" destOrd="0" presId="urn:microsoft.com/office/officeart/2008/layout/AlternatingHexagons"/>
    <dgm:cxn modelId="{F8CD41CA-0227-431B-AD73-E058BF1BF1D9}" type="presParOf" srcId="{EF770431-1E16-4130-B4C5-9B08E412BD3F}" destId="{444AB840-FFCF-412A-9979-0CCC60F04530}" srcOrd="1" destOrd="0" presId="urn:microsoft.com/office/officeart/2008/layout/AlternatingHexagons"/>
    <dgm:cxn modelId="{6422237A-FB31-42DB-BCC3-26A2DEFB5FF5}" type="presParOf" srcId="{EF770431-1E16-4130-B4C5-9B08E412BD3F}" destId="{56F582A4-7462-4A7C-A84C-D111DB097AC6}" srcOrd="2" destOrd="0" presId="urn:microsoft.com/office/officeart/2008/layout/AlternatingHexagons"/>
    <dgm:cxn modelId="{3F966D23-0BBE-4047-A270-FB63FC73877E}" type="presParOf" srcId="{EF770431-1E16-4130-B4C5-9B08E412BD3F}" destId="{AB6A96E6-38A2-4AB8-9B4C-F1DCBDA283E3}" srcOrd="3" destOrd="0" presId="urn:microsoft.com/office/officeart/2008/layout/AlternatingHexagons"/>
    <dgm:cxn modelId="{2050CB65-F116-4FEA-9495-58E0C15E0B26}" type="presParOf" srcId="{EF770431-1E16-4130-B4C5-9B08E412BD3F}" destId="{87BFB8E2-13CF-4365-BC3C-680FFDE3CCAA}" srcOrd="4" destOrd="0" presId="urn:microsoft.com/office/officeart/2008/layout/AlternatingHexagons"/>
    <dgm:cxn modelId="{D2A46270-4F04-4BDF-B9BE-0099C6CE291A}" type="presParOf" srcId="{89DDB0B1-E681-45FB-95FA-DF3198C328EB}" destId="{EC0DA118-1290-47DE-8CB0-9361D7448C89}" srcOrd="1" destOrd="0" presId="urn:microsoft.com/office/officeart/2008/layout/AlternatingHexagons"/>
    <dgm:cxn modelId="{28B83089-86CA-4ECC-AC74-1169AC678DFB}" type="presParOf" srcId="{89DDB0B1-E681-45FB-95FA-DF3198C328EB}" destId="{C6CA0D7F-797C-4B77-A54A-497EEAD2F184}" srcOrd="2" destOrd="0" presId="urn:microsoft.com/office/officeart/2008/layout/AlternatingHexagons"/>
    <dgm:cxn modelId="{E5CDB2EC-8026-4D97-8BDC-07076C85ED0B}" type="presParOf" srcId="{C6CA0D7F-797C-4B77-A54A-497EEAD2F184}" destId="{1F37FC03-D60E-4681-BFE2-88B5AACC673B}" srcOrd="0" destOrd="0" presId="urn:microsoft.com/office/officeart/2008/layout/AlternatingHexagons"/>
    <dgm:cxn modelId="{5B15A30C-4A95-4F49-98BC-817017E1A4F7}" type="presParOf" srcId="{C6CA0D7F-797C-4B77-A54A-497EEAD2F184}" destId="{60DDB8BC-997C-46F7-B1C0-CD931294F8A3}" srcOrd="1" destOrd="0" presId="urn:microsoft.com/office/officeart/2008/layout/AlternatingHexagons"/>
    <dgm:cxn modelId="{10BCC990-5474-40B9-A533-637F40559A32}" type="presParOf" srcId="{C6CA0D7F-797C-4B77-A54A-497EEAD2F184}" destId="{36746DAC-59DC-4786-BDD0-87FE70CE1881}" srcOrd="2" destOrd="0" presId="urn:microsoft.com/office/officeart/2008/layout/AlternatingHexagons"/>
    <dgm:cxn modelId="{FA0DC76F-FC00-4032-924E-0586EBD87983}" type="presParOf" srcId="{C6CA0D7F-797C-4B77-A54A-497EEAD2F184}" destId="{4DDB1A27-39D8-4F9C-A794-45DD31E17FD9}" srcOrd="3" destOrd="0" presId="urn:microsoft.com/office/officeart/2008/layout/AlternatingHexagons"/>
    <dgm:cxn modelId="{C16432F4-279C-425F-B36F-C4B92ABB431C}" type="presParOf" srcId="{C6CA0D7F-797C-4B77-A54A-497EEAD2F184}" destId="{AAEC2C72-39B0-4461-A6C8-B59FD90516B8}" srcOrd="4" destOrd="0" presId="urn:microsoft.com/office/officeart/2008/layout/AlternatingHexagons"/>
    <dgm:cxn modelId="{B70DFCB6-A05A-4835-A8CF-77BCADF024B3}" type="presParOf" srcId="{89DDB0B1-E681-45FB-95FA-DF3198C328EB}" destId="{EFD0371C-4A02-45FE-BCAA-88178C4E2B6F}" srcOrd="3" destOrd="0" presId="urn:microsoft.com/office/officeart/2008/layout/AlternatingHexagons"/>
    <dgm:cxn modelId="{B5ADB7A6-1DDC-4322-8D61-B2E02D747A5A}" type="presParOf" srcId="{89DDB0B1-E681-45FB-95FA-DF3198C328EB}" destId="{3ABDF482-8DA8-406F-8CDA-094CBF035E11}" srcOrd="4" destOrd="0" presId="urn:microsoft.com/office/officeart/2008/layout/AlternatingHexagons"/>
    <dgm:cxn modelId="{BB1B39DA-BA1C-49B6-9BE3-F6EBE4CC057C}" type="presParOf" srcId="{3ABDF482-8DA8-406F-8CDA-094CBF035E11}" destId="{33702E8F-EFE0-4A82-B6F1-821208603841}" srcOrd="0" destOrd="0" presId="urn:microsoft.com/office/officeart/2008/layout/AlternatingHexagons"/>
    <dgm:cxn modelId="{6B4BCE83-575B-4E6E-B9E2-4F12F9D4A7D5}" type="presParOf" srcId="{3ABDF482-8DA8-406F-8CDA-094CBF035E11}" destId="{9B272F68-9110-42C8-BE0B-8332B1FC8B2A}" srcOrd="1" destOrd="0" presId="urn:microsoft.com/office/officeart/2008/layout/AlternatingHexagons"/>
    <dgm:cxn modelId="{52260743-793D-4D92-B9F3-79BD74570528}" type="presParOf" srcId="{3ABDF482-8DA8-406F-8CDA-094CBF035E11}" destId="{FCC007D7-34D6-4C99-B59D-D5CC7A27BAC3}" srcOrd="2" destOrd="0" presId="urn:microsoft.com/office/officeart/2008/layout/AlternatingHexagons"/>
    <dgm:cxn modelId="{8536AFD2-3C07-4283-AD15-730FF4D4C6F1}" type="presParOf" srcId="{3ABDF482-8DA8-406F-8CDA-094CBF035E11}" destId="{5921F87E-4EDD-47D9-85CB-AE23972647D5}" srcOrd="3" destOrd="0" presId="urn:microsoft.com/office/officeart/2008/layout/AlternatingHexagons"/>
    <dgm:cxn modelId="{CE1EDB91-D2A4-4CA0-8E73-662168C26B59}" type="presParOf" srcId="{3ABDF482-8DA8-406F-8CDA-094CBF035E11}" destId="{48B18857-BB7E-4A01-A303-C8FC68237BB1}"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3E3F6A-8B9D-4C85-8D3C-6379A8C04E94}"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C7F6F6D0-2F82-4EE3-8221-09CA268C59D0}">
      <dgm:prSet phldrT="[Text]" custT="1"/>
      <dgm:spPr/>
      <dgm:t>
        <a:bodyPr/>
        <a:lstStyle/>
        <a:p>
          <a:r>
            <a:rPr lang="en-US" sz="2400" b="1" i="1" dirty="0" smtClean="0"/>
            <a:t>Focused on:</a:t>
          </a:r>
        </a:p>
        <a:p>
          <a:r>
            <a:rPr lang="en-US" sz="2400" dirty="0" smtClean="0"/>
            <a:t>   - Planning</a:t>
          </a:r>
        </a:p>
        <a:p>
          <a:r>
            <a:rPr lang="en-US" sz="2400" dirty="0" smtClean="0"/>
            <a:t>   - Dialogue </a:t>
          </a:r>
        </a:p>
        <a:p>
          <a:r>
            <a:rPr lang="en-US" sz="2400" dirty="0" smtClean="0"/>
            <a:t>   - Present and Future</a:t>
          </a:r>
        </a:p>
        <a:p>
          <a:r>
            <a:rPr lang="en-US" sz="2400" dirty="0" smtClean="0"/>
            <a:t>   - Resolving issues</a:t>
          </a:r>
        </a:p>
        <a:p>
          <a:r>
            <a:rPr lang="en-US" sz="2400" dirty="0" smtClean="0"/>
            <a:t>   - Cooperative </a:t>
          </a:r>
          <a:endParaRPr lang="en-US" sz="2400" dirty="0"/>
        </a:p>
      </dgm:t>
    </dgm:pt>
    <dgm:pt modelId="{9CC5827E-4CF5-4ADE-BFD7-2DA301D89B28}" type="parTrans" cxnId="{B7580719-09F6-4885-9580-E14B01F21762}">
      <dgm:prSet/>
      <dgm:spPr/>
      <dgm:t>
        <a:bodyPr/>
        <a:lstStyle/>
        <a:p>
          <a:endParaRPr lang="en-US"/>
        </a:p>
      </dgm:t>
    </dgm:pt>
    <dgm:pt modelId="{6A4BBE40-7032-4209-8BC2-E2F75912414B}" type="sibTrans" cxnId="{B7580719-09F6-4885-9580-E14B01F21762}">
      <dgm:prSet/>
      <dgm:spPr/>
      <dgm:t>
        <a:bodyPr/>
        <a:lstStyle/>
        <a:p>
          <a:endParaRPr lang="en-US"/>
        </a:p>
      </dgm:t>
    </dgm:pt>
    <dgm:pt modelId="{E7EBE359-48D6-43FD-B7C3-000CD27DF382}">
      <dgm:prSet phldrT="[Text]" custT="1"/>
      <dgm:spPr/>
      <dgm:t>
        <a:bodyPr/>
        <a:lstStyle/>
        <a:p>
          <a:r>
            <a:rPr lang="en-US" sz="2400" b="1" i="1" dirty="0" smtClean="0"/>
            <a:t>Not on:</a:t>
          </a:r>
        </a:p>
        <a:p>
          <a:r>
            <a:rPr lang="en-US" sz="2400" dirty="0" smtClean="0"/>
            <a:t>   - Evaluation</a:t>
          </a:r>
        </a:p>
        <a:p>
          <a:r>
            <a:rPr lang="en-US" sz="2400" dirty="0" smtClean="0"/>
            <a:t>   - Monologue</a:t>
          </a:r>
        </a:p>
        <a:p>
          <a:r>
            <a:rPr lang="en-US" sz="2400" dirty="0" smtClean="0"/>
            <a:t>   - Past  </a:t>
          </a:r>
        </a:p>
        <a:p>
          <a:r>
            <a:rPr lang="en-US" sz="2400" dirty="0" smtClean="0"/>
            <a:t>   - Blaming</a:t>
          </a:r>
        </a:p>
        <a:p>
          <a:r>
            <a:rPr lang="en-US" sz="2400" dirty="0" smtClean="0"/>
            <a:t>   - Negative  </a:t>
          </a:r>
          <a:endParaRPr lang="en-US" sz="2400" dirty="0"/>
        </a:p>
      </dgm:t>
    </dgm:pt>
    <dgm:pt modelId="{3C6A659A-42C0-4815-A90B-99FC81F38305}" type="parTrans" cxnId="{F18A24BB-0ADF-49A1-81E3-B7A5EA143E25}">
      <dgm:prSet/>
      <dgm:spPr/>
      <dgm:t>
        <a:bodyPr/>
        <a:lstStyle/>
        <a:p>
          <a:endParaRPr lang="en-US"/>
        </a:p>
      </dgm:t>
    </dgm:pt>
    <dgm:pt modelId="{5E514E2E-65E2-469F-AAAF-0868270BB5CE}" type="sibTrans" cxnId="{F18A24BB-0ADF-49A1-81E3-B7A5EA143E25}">
      <dgm:prSet/>
      <dgm:spPr/>
      <dgm:t>
        <a:bodyPr/>
        <a:lstStyle/>
        <a:p>
          <a:endParaRPr lang="en-US"/>
        </a:p>
      </dgm:t>
    </dgm:pt>
    <dgm:pt modelId="{FBAC5B50-D7E9-4D66-B8E1-8C06C87BF506}" type="pres">
      <dgm:prSet presAssocID="{C93E3F6A-8B9D-4C85-8D3C-6379A8C04E94}" presName="Name0" presStyleCnt="0">
        <dgm:presLayoutVars>
          <dgm:chMax val="2"/>
          <dgm:chPref val="2"/>
          <dgm:dir/>
          <dgm:animOne/>
          <dgm:resizeHandles val="exact"/>
        </dgm:presLayoutVars>
      </dgm:prSet>
      <dgm:spPr/>
      <dgm:t>
        <a:bodyPr/>
        <a:lstStyle/>
        <a:p>
          <a:endParaRPr lang="en-US"/>
        </a:p>
      </dgm:t>
    </dgm:pt>
    <dgm:pt modelId="{41F22B7B-E29C-497C-9AE7-0F3D5F458C64}" type="pres">
      <dgm:prSet presAssocID="{C93E3F6A-8B9D-4C85-8D3C-6379A8C04E94}" presName="Background" presStyleLbl="bgImgPlace1" presStyleIdx="0" presStyleCnt="1">
        <dgm:style>
          <a:lnRef idx="1">
            <a:schemeClr val="accent1"/>
          </a:lnRef>
          <a:fillRef idx="2">
            <a:schemeClr val="accent1"/>
          </a:fillRef>
          <a:effectRef idx="1">
            <a:schemeClr val="accent1"/>
          </a:effectRef>
          <a:fontRef idx="minor">
            <a:schemeClr val="dk1"/>
          </a:fontRef>
        </dgm:style>
      </dgm:prSet>
      <dgm:spPr>
        <a:ln/>
      </dgm:spPr>
      <dgm:t>
        <a:bodyPr/>
        <a:lstStyle/>
        <a:p>
          <a:endParaRPr lang="en-US"/>
        </a:p>
      </dgm:t>
    </dgm:pt>
    <dgm:pt modelId="{0AC9BA4B-A947-43FE-8726-9BACFC792334}" type="pres">
      <dgm:prSet presAssocID="{C93E3F6A-8B9D-4C85-8D3C-6379A8C04E94}" presName="ParentText1" presStyleLbl="revTx" presStyleIdx="0" presStyleCnt="2">
        <dgm:presLayoutVars>
          <dgm:chMax val="0"/>
          <dgm:chPref val="0"/>
          <dgm:bulletEnabled val="1"/>
        </dgm:presLayoutVars>
      </dgm:prSet>
      <dgm:spPr/>
      <dgm:t>
        <a:bodyPr/>
        <a:lstStyle/>
        <a:p>
          <a:endParaRPr lang="en-US"/>
        </a:p>
      </dgm:t>
    </dgm:pt>
    <dgm:pt modelId="{D54AA5EF-D9CF-4C23-96DD-BE8F4CFF4E78}" type="pres">
      <dgm:prSet presAssocID="{C93E3F6A-8B9D-4C85-8D3C-6379A8C04E94}" presName="ParentText2" presStyleLbl="revTx" presStyleIdx="1" presStyleCnt="2">
        <dgm:presLayoutVars>
          <dgm:chMax val="0"/>
          <dgm:chPref val="0"/>
          <dgm:bulletEnabled val="1"/>
        </dgm:presLayoutVars>
      </dgm:prSet>
      <dgm:spPr/>
      <dgm:t>
        <a:bodyPr/>
        <a:lstStyle/>
        <a:p>
          <a:endParaRPr lang="en-US"/>
        </a:p>
      </dgm:t>
    </dgm:pt>
    <dgm:pt modelId="{5D52B347-E949-4F8C-80F7-537E59DD6C4F}" type="pres">
      <dgm:prSet presAssocID="{C93E3F6A-8B9D-4C85-8D3C-6379A8C04E94}" presName="Plus" presStyleLbl="alignNode1" presStyleIdx="0" presStyleCnt="2" custScaleX="85214" custScaleY="84015"/>
      <dgm:spPr/>
    </dgm:pt>
    <dgm:pt modelId="{419BF3F9-DF21-4B80-892A-9083CD068DFF}" type="pres">
      <dgm:prSet presAssocID="{C93E3F6A-8B9D-4C85-8D3C-6379A8C04E94}" presName="Minus" presStyleLbl="alignNode1" presStyleIdx="1" presStyleCnt="2" custScaleY="87114"/>
      <dgm:spPr/>
    </dgm:pt>
    <dgm:pt modelId="{AFDAC754-4CEA-4FDB-BCDE-866F177791CC}" type="pres">
      <dgm:prSet presAssocID="{C93E3F6A-8B9D-4C85-8D3C-6379A8C04E94}" presName="Divider" presStyleLbl="parChTrans1D1" presStyleIdx="0" presStyleCnt="1"/>
      <dgm:spPr/>
    </dgm:pt>
  </dgm:ptLst>
  <dgm:cxnLst>
    <dgm:cxn modelId="{E4D2255C-F703-4769-A281-E217F2E1B0A1}" type="presOf" srcId="{E7EBE359-48D6-43FD-B7C3-000CD27DF382}" destId="{D54AA5EF-D9CF-4C23-96DD-BE8F4CFF4E78}" srcOrd="0" destOrd="0" presId="urn:microsoft.com/office/officeart/2009/3/layout/PlusandMinus"/>
    <dgm:cxn modelId="{788CD81B-5D31-4F3A-9E5F-C6D8CB987C49}" type="presOf" srcId="{C7F6F6D0-2F82-4EE3-8221-09CA268C59D0}" destId="{0AC9BA4B-A947-43FE-8726-9BACFC792334}" srcOrd="0" destOrd="0" presId="urn:microsoft.com/office/officeart/2009/3/layout/PlusandMinus"/>
    <dgm:cxn modelId="{EB368279-6307-4F83-B2E1-79C49DFD1474}" type="presOf" srcId="{C93E3F6A-8B9D-4C85-8D3C-6379A8C04E94}" destId="{FBAC5B50-D7E9-4D66-B8E1-8C06C87BF506}" srcOrd="0" destOrd="0" presId="urn:microsoft.com/office/officeart/2009/3/layout/PlusandMinus"/>
    <dgm:cxn modelId="{F18A24BB-0ADF-49A1-81E3-B7A5EA143E25}" srcId="{C93E3F6A-8B9D-4C85-8D3C-6379A8C04E94}" destId="{E7EBE359-48D6-43FD-B7C3-000CD27DF382}" srcOrd="1" destOrd="0" parTransId="{3C6A659A-42C0-4815-A90B-99FC81F38305}" sibTransId="{5E514E2E-65E2-469F-AAAF-0868270BB5CE}"/>
    <dgm:cxn modelId="{B7580719-09F6-4885-9580-E14B01F21762}" srcId="{C93E3F6A-8B9D-4C85-8D3C-6379A8C04E94}" destId="{C7F6F6D0-2F82-4EE3-8221-09CA268C59D0}" srcOrd="0" destOrd="0" parTransId="{9CC5827E-4CF5-4ADE-BFD7-2DA301D89B28}" sibTransId="{6A4BBE40-7032-4209-8BC2-E2F75912414B}"/>
    <dgm:cxn modelId="{34173683-F1C8-46FB-B839-E91CADF358CF}" type="presParOf" srcId="{FBAC5B50-D7E9-4D66-B8E1-8C06C87BF506}" destId="{41F22B7B-E29C-497C-9AE7-0F3D5F458C64}" srcOrd="0" destOrd="0" presId="urn:microsoft.com/office/officeart/2009/3/layout/PlusandMinus"/>
    <dgm:cxn modelId="{637FBBB4-A964-45AA-A08D-F825BEC284DA}" type="presParOf" srcId="{FBAC5B50-D7E9-4D66-B8E1-8C06C87BF506}" destId="{0AC9BA4B-A947-43FE-8726-9BACFC792334}" srcOrd="1" destOrd="0" presId="urn:microsoft.com/office/officeart/2009/3/layout/PlusandMinus"/>
    <dgm:cxn modelId="{5CD59EA5-B189-41FE-8DA2-09FF490A500D}" type="presParOf" srcId="{FBAC5B50-D7E9-4D66-B8E1-8C06C87BF506}" destId="{D54AA5EF-D9CF-4C23-96DD-BE8F4CFF4E78}" srcOrd="2" destOrd="0" presId="urn:microsoft.com/office/officeart/2009/3/layout/PlusandMinus"/>
    <dgm:cxn modelId="{145351E5-6EC4-4B84-B2F5-348722E2AC64}" type="presParOf" srcId="{FBAC5B50-D7E9-4D66-B8E1-8C06C87BF506}" destId="{5D52B347-E949-4F8C-80F7-537E59DD6C4F}" srcOrd="3" destOrd="0" presId="urn:microsoft.com/office/officeart/2009/3/layout/PlusandMinus"/>
    <dgm:cxn modelId="{DAA31CC2-66D0-4C52-95EE-9420C67B7176}" type="presParOf" srcId="{FBAC5B50-D7E9-4D66-B8E1-8C06C87BF506}" destId="{419BF3F9-DF21-4B80-892A-9083CD068DFF}" srcOrd="4" destOrd="0" presId="urn:microsoft.com/office/officeart/2009/3/layout/PlusandMinus"/>
    <dgm:cxn modelId="{7B0D827D-4B0F-43A6-8719-A30D9B486796}" type="presParOf" srcId="{FBAC5B50-D7E9-4D66-B8E1-8C06C87BF506}" destId="{AFDAC754-4CEA-4FDB-BCDE-866F177791CC}"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F0480A-C957-4342-82FD-154B2C725842}" type="doc">
      <dgm:prSet loTypeId="urn:microsoft.com/office/officeart/2005/8/layout/radial6" loCatId="cycle" qsTypeId="urn:microsoft.com/office/officeart/2005/8/quickstyle/3d2" qsCatId="3D" csTypeId="urn:microsoft.com/office/officeart/2005/8/colors/accent1_2" csCatId="accent1" phldr="1"/>
      <dgm:spPr/>
      <dgm:t>
        <a:bodyPr/>
        <a:lstStyle/>
        <a:p>
          <a:endParaRPr lang="en-US"/>
        </a:p>
      </dgm:t>
    </dgm:pt>
    <dgm:pt modelId="{51FBE6A6-E9F7-4CCA-B33A-E7D28AEACD98}">
      <dgm:prSet phldrT="[Text]"/>
      <dgm:spPr/>
      <dgm:t>
        <a:bodyPr/>
        <a:lstStyle/>
        <a:p>
          <a:r>
            <a:rPr lang="en-US" dirty="0" smtClean="0"/>
            <a:t>Performance Management Process</a:t>
          </a:r>
          <a:endParaRPr lang="en-US" dirty="0"/>
        </a:p>
      </dgm:t>
    </dgm:pt>
    <dgm:pt modelId="{E26405D6-EE5E-4508-A63F-9A2017E1EF8C}" type="parTrans" cxnId="{C14F2266-172D-4096-ADA0-6EF765344940}">
      <dgm:prSet/>
      <dgm:spPr/>
      <dgm:t>
        <a:bodyPr/>
        <a:lstStyle/>
        <a:p>
          <a:endParaRPr lang="en-US"/>
        </a:p>
      </dgm:t>
    </dgm:pt>
    <dgm:pt modelId="{061FE9EF-9EB4-4ADC-B46A-A77481CE096D}" type="sibTrans" cxnId="{C14F2266-172D-4096-ADA0-6EF765344940}">
      <dgm:prSet/>
      <dgm:spPr/>
      <dgm:t>
        <a:bodyPr/>
        <a:lstStyle/>
        <a:p>
          <a:endParaRPr lang="en-US"/>
        </a:p>
      </dgm:t>
    </dgm:pt>
    <dgm:pt modelId="{A992DD73-D5A0-468F-9EDA-7C080F1F8374}">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t>Performance Planning</a:t>
          </a:r>
          <a:endParaRPr lang="en-US" dirty="0"/>
        </a:p>
      </dgm:t>
    </dgm:pt>
    <dgm:pt modelId="{36EA80E3-F07C-4630-856C-F331E8E49B85}" type="parTrans" cxnId="{572CE00A-F9CE-492D-AB2D-013CD2D2C20A}">
      <dgm:prSet/>
      <dgm:spPr/>
      <dgm:t>
        <a:bodyPr/>
        <a:lstStyle/>
        <a:p>
          <a:endParaRPr lang="en-US"/>
        </a:p>
      </dgm:t>
    </dgm:pt>
    <dgm:pt modelId="{4158E09C-B9FC-4CEC-BC96-69764B043D47}" type="sibTrans" cxnId="{572CE00A-F9CE-492D-AB2D-013CD2D2C20A}">
      <dgm:prSet/>
      <dgm:spPr/>
      <dgm:t>
        <a:bodyPr/>
        <a:lstStyle/>
        <a:p>
          <a:endParaRPr lang="en-US"/>
        </a:p>
      </dgm:t>
    </dgm:pt>
    <dgm:pt modelId="{D9327F65-8B33-4D94-93B8-95CC39740737}">
      <dgm:prSet phldrT="[Text]"/>
      <dgm:spPr/>
      <dgm:t>
        <a:bodyPr/>
        <a:lstStyle/>
        <a:p>
          <a:r>
            <a:rPr lang="en-US" dirty="0" smtClean="0"/>
            <a:t>Midyear Review</a:t>
          </a:r>
          <a:endParaRPr lang="en-US" dirty="0"/>
        </a:p>
      </dgm:t>
    </dgm:pt>
    <dgm:pt modelId="{13719D6D-81A8-4B41-BEE2-96784D18279A}" type="parTrans" cxnId="{95298CDC-292E-4155-815B-6E8FFE3BC36E}">
      <dgm:prSet/>
      <dgm:spPr/>
      <dgm:t>
        <a:bodyPr/>
        <a:lstStyle/>
        <a:p>
          <a:endParaRPr lang="en-US"/>
        </a:p>
      </dgm:t>
    </dgm:pt>
    <dgm:pt modelId="{CB5936A0-8101-4975-AA0C-71B5105A2393}" type="sibTrans" cxnId="{95298CDC-292E-4155-815B-6E8FFE3BC36E}">
      <dgm:prSet/>
      <dgm:spPr/>
      <dgm:t>
        <a:bodyPr/>
        <a:lstStyle/>
        <a:p>
          <a:endParaRPr lang="en-US"/>
        </a:p>
      </dgm:t>
    </dgm:pt>
    <dgm:pt modelId="{99C24DC8-3FB1-4AC3-9DAF-85CDD439CE8D}">
      <dgm:prSet phldrT="[Text]"/>
      <dgm:spPr/>
      <dgm:t>
        <a:bodyPr/>
        <a:lstStyle/>
        <a:p>
          <a:r>
            <a:rPr lang="en-US" dirty="0" smtClean="0"/>
            <a:t>Rating </a:t>
          </a:r>
          <a:endParaRPr lang="en-US" dirty="0"/>
        </a:p>
      </dgm:t>
    </dgm:pt>
    <dgm:pt modelId="{0848112E-A179-4079-B0C7-2D871B91B27C}" type="parTrans" cxnId="{BA9CC9F0-9153-48F6-9EDB-F67DEFC3134B}">
      <dgm:prSet/>
      <dgm:spPr/>
      <dgm:t>
        <a:bodyPr/>
        <a:lstStyle/>
        <a:p>
          <a:endParaRPr lang="en-US"/>
        </a:p>
      </dgm:t>
    </dgm:pt>
    <dgm:pt modelId="{2C90759C-6FE6-42BC-B982-A24C356D8B8E}" type="sibTrans" cxnId="{BA9CC9F0-9153-48F6-9EDB-F67DEFC3134B}">
      <dgm:prSet/>
      <dgm:spPr/>
      <dgm:t>
        <a:bodyPr/>
        <a:lstStyle/>
        <a:p>
          <a:endParaRPr lang="en-US"/>
        </a:p>
      </dgm:t>
    </dgm:pt>
    <dgm:pt modelId="{EFE95505-C98A-42F5-BD2D-84C2EFF1C6CA}">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Final Rating</a:t>
          </a:r>
          <a:endParaRPr lang="en-US" dirty="0"/>
        </a:p>
      </dgm:t>
    </dgm:pt>
    <dgm:pt modelId="{A30F7A21-19AE-4AA0-A10B-0573DE05A3B2}" type="parTrans" cxnId="{48695663-1F43-4949-9F2F-F2E74C8A4C82}">
      <dgm:prSet/>
      <dgm:spPr/>
      <dgm:t>
        <a:bodyPr/>
        <a:lstStyle/>
        <a:p>
          <a:endParaRPr lang="en-US"/>
        </a:p>
      </dgm:t>
    </dgm:pt>
    <dgm:pt modelId="{D089F3C5-155D-4AD2-BFC6-BE8C8CF7840B}" type="sibTrans" cxnId="{48695663-1F43-4949-9F2F-F2E74C8A4C82}">
      <dgm:prSet/>
      <dgm:spPr/>
      <dgm:t>
        <a:bodyPr/>
        <a:lstStyle/>
        <a:p>
          <a:endParaRPr lang="en-US"/>
        </a:p>
      </dgm:t>
    </dgm:pt>
    <dgm:pt modelId="{8ADAEC0C-3529-4FC4-91F7-D2F3B8B5DB45}">
      <dgm:prSet phldrT="[Text]"/>
      <dgm:spPr/>
      <dgm:t>
        <a:bodyPr/>
        <a:lstStyle/>
        <a:p>
          <a:r>
            <a:rPr lang="en-US" dirty="0" smtClean="0"/>
            <a:t>Final Review</a:t>
          </a:r>
          <a:endParaRPr lang="en-US" dirty="0"/>
        </a:p>
      </dgm:t>
    </dgm:pt>
    <dgm:pt modelId="{EC93F846-9F7B-4AC6-9E2E-3662C428A14C}" type="parTrans" cxnId="{11C5A084-16ED-4A99-BA00-6FB7FA9C66D9}">
      <dgm:prSet/>
      <dgm:spPr/>
      <dgm:t>
        <a:bodyPr/>
        <a:lstStyle/>
        <a:p>
          <a:endParaRPr lang="en-US"/>
        </a:p>
      </dgm:t>
    </dgm:pt>
    <dgm:pt modelId="{13B9390E-A4DA-4053-A487-56B629932DB2}" type="sibTrans" cxnId="{11C5A084-16ED-4A99-BA00-6FB7FA9C66D9}">
      <dgm:prSet/>
      <dgm:spPr/>
      <dgm:t>
        <a:bodyPr/>
        <a:lstStyle/>
        <a:p>
          <a:endParaRPr lang="en-US"/>
        </a:p>
      </dgm:t>
    </dgm:pt>
    <dgm:pt modelId="{04F9E90B-6094-43B2-842B-78E3FA06BEA7}" type="pres">
      <dgm:prSet presAssocID="{49F0480A-C957-4342-82FD-154B2C725842}" presName="Name0" presStyleCnt="0">
        <dgm:presLayoutVars>
          <dgm:chMax val="1"/>
          <dgm:dir/>
          <dgm:animLvl val="ctr"/>
          <dgm:resizeHandles val="exact"/>
        </dgm:presLayoutVars>
      </dgm:prSet>
      <dgm:spPr/>
      <dgm:t>
        <a:bodyPr/>
        <a:lstStyle/>
        <a:p>
          <a:endParaRPr lang="en-US"/>
        </a:p>
      </dgm:t>
    </dgm:pt>
    <dgm:pt modelId="{98357569-0397-4474-894B-C35E1158D9BE}" type="pres">
      <dgm:prSet presAssocID="{51FBE6A6-E9F7-4CCA-B33A-E7D28AEACD98}" presName="centerShape" presStyleLbl="node0" presStyleIdx="0" presStyleCnt="1"/>
      <dgm:spPr/>
      <dgm:t>
        <a:bodyPr/>
        <a:lstStyle/>
        <a:p>
          <a:endParaRPr lang="en-US"/>
        </a:p>
      </dgm:t>
    </dgm:pt>
    <dgm:pt modelId="{79988AFA-7D01-4219-909A-B4EB9D470F66}" type="pres">
      <dgm:prSet presAssocID="{A992DD73-D5A0-468F-9EDA-7C080F1F8374}" presName="node" presStyleLbl="node1" presStyleIdx="0" presStyleCnt="5">
        <dgm:presLayoutVars>
          <dgm:bulletEnabled val="1"/>
        </dgm:presLayoutVars>
      </dgm:prSet>
      <dgm:spPr/>
      <dgm:t>
        <a:bodyPr/>
        <a:lstStyle/>
        <a:p>
          <a:endParaRPr lang="en-US"/>
        </a:p>
      </dgm:t>
    </dgm:pt>
    <dgm:pt modelId="{0C8409E8-5FC5-455F-B00B-D10692FFF928}" type="pres">
      <dgm:prSet presAssocID="{A992DD73-D5A0-468F-9EDA-7C080F1F8374}" presName="dummy" presStyleCnt="0"/>
      <dgm:spPr/>
    </dgm:pt>
    <dgm:pt modelId="{B2D2716E-5B46-445A-84FE-4CD54AB8BBB4}" type="pres">
      <dgm:prSet presAssocID="{4158E09C-B9FC-4CEC-BC96-69764B043D47}" presName="sibTrans" presStyleLbl="sibTrans2D1" presStyleIdx="0" presStyleCnt="5"/>
      <dgm:spPr/>
      <dgm:t>
        <a:bodyPr/>
        <a:lstStyle/>
        <a:p>
          <a:endParaRPr lang="en-US"/>
        </a:p>
      </dgm:t>
    </dgm:pt>
    <dgm:pt modelId="{8746F892-C3B0-4E70-8E36-3E7DADF82FB2}" type="pres">
      <dgm:prSet presAssocID="{D9327F65-8B33-4D94-93B8-95CC39740737}" presName="node" presStyleLbl="node1" presStyleIdx="1" presStyleCnt="5">
        <dgm:presLayoutVars>
          <dgm:bulletEnabled val="1"/>
        </dgm:presLayoutVars>
      </dgm:prSet>
      <dgm:spPr/>
      <dgm:t>
        <a:bodyPr/>
        <a:lstStyle/>
        <a:p>
          <a:endParaRPr lang="en-US"/>
        </a:p>
      </dgm:t>
    </dgm:pt>
    <dgm:pt modelId="{BBEAEF48-C6E2-4A03-9DF8-DF0B4E09754E}" type="pres">
      <dgm:prSet presAssocID="{D9327F65-8B33-4D94-93B8-95CC39740737}" presName="dummy" presStyleCnt="0"/>
      <dgm:spPr/>
    </dgm:pt>
    <dgm:pt modelId="{EB0734A7-4AED-45DE-BAE4-3EA3B8457FF0}" type="pres">
      <dgm:prSet presAssocID="{CB5936A0-8101-4975-AA0C-71B5105A2393}" presName="sibTrans" presStyleLbl="sibTrans2D1" presStyleIdx="1" presStyleCnt="5"/>
      <dgm:spPr/>
      <dgm:t>
        <a:bodyPr/>
        <a:lstStyle/>
        <a:p>
          <a:endParaRPr lang="en-US"/>
        </a:p>
      </dgm:t>
    </dgm:pt>
    <dgm:pt modelId="{3810184D-C02A-433A-9992-D0EBC15DCB19}" type="pres">
      <dgm:prSet presAssocID="{8ADAEC0C-3529-4FC4-91F7-D2F3B8B5DB45}" presName="node" presStyleLbl="node1" presStyleIdx="2" presStyleCnt="5">
        <dgm:presLayoutVars>
          <dgm:bulletEnabled val="1"/>
        </dgm:presLayoutVars>
      </dgm:prSet>
      <dgm:spPr/>
      <dgm:t>
        <a:bodyPr/>
        <a:lstStyle/>
        <a:p>
          <a:endParaRPr lang="en-US"/>
        </a:p>
      </dgm:t>
    </dgm:pt>
    <dgm:pt modelId="{1AA6FE3F-0EC4-4E48-BFB2-846D2CA532C8}" type="pres">
      <dgm:prSet presAssocID="{8ADAEC0C-3529-4FC4-91F7-D2F3B8B5DB45}" presName="dummy" presStyleCnt="0"/>
      <dgm:spPr/>
    </dgm:pt>
    <dgm:pt modelId="{912A0212-53D8-481D-97FC-DF4937549B15}" type="pres">
      <dgm:prSet presAssocID="{13B9390E-A4DA-4053-A487-56B629932DB2}" presName="sibTrans" presStyleLbl="sibTrans2D1" presStyleIdx="2" presStyleCnt="5"/>
      <dgm:spPr/>
      <dgm:t>
        <a:bodyPr/>
        <a:lstStyle/>
        <a:p>
          <a:endParaRPr lang="en-US"/>
        </a:p>
      </dgm:t>
    </dgm:pt>
    <dgm:pt modelId="{0C888ED4-AF02-4CA8-AF31-6537179B697E}" type="pres">
      <dgm:prSet presAssocID="{99C24DC8-3FB1-4AC3-9DAF-85CDD439CE8D}" presName="node" presStyleLbl="node1" presStyleIdx="3" presStyleCnt="5">
        <dgm:presLayoutVars>
          <dgm:bulletEnabled val="1"/>
        </dgm:presLayoutVars>
      </dgm:prSet>
      <dgm:spPr/>
      <dgm:t>
        <a:bodyPr/>
        <a:lstStyle/>
        <a:p>
          <a:endParaRPr lang="en-US"/>
        </a:p>
      </dgm:t>
    </dgm:pt>
    <dgm:pt modelId="{1F1AEF70-9E44-43BC-ADBB-50E55465D176}" type="pres">
      <dgm:prSet presAssocID="{99C24DC8-3FB1-4AC3-9DAF-85CDD439CE8D}" presName="dummy" presStyleCnt="0"/>
      <dgm:spPr/>
    </dgm:pt>
    <dgm:pt modelId="{CF307A32-E67E-4387-9B9F-4D5B050E89D7}" type="pres">
      <dgm:prSet presAssocID="{2C90759C-6FE6-42BC-B982-A24C356D8B8E}" presName="sibTrans" presStyleLbl="sibTrans2D1" presStyleIdx="3" presStyleCnt="5"/>
      <dgm:spPr/>
      <dgm:t>
        <a:bodyPr/>
        <a:lstStyle/>
        <a:p>
          <a:endParaRPr lang="en-US"/>
        </a:p>
      </dgm:t>
    </dgm:pt>
    <dgm:pt modelId="{0EB8CA13-EBEE-4FEB-9911-44AEABE5A46D}" type="pres">
      <dgm:prSet presAssocID="{EFE95505-C98A-42F5-BD2D-84C2EFF1C6CA}" presName="node" presStyleLbl="node1" presStyleIdx="4" presStyleCnt="5">
        <dgm:presLayoutVars>
          <dgm:bulletEnabled val="1"/>
        </dgm:presLayoutVars>
      </dgm:prSet>
      <dgm:spPr/>
      <dgm:t>
        <a:bodyPr/>
        <a:lstStyle/>
        <a:p>
          <a:endParaRPr lang="en-US"/>
        </a:p>
      </dgm:t>
    </dgm:pt>
    <dgm:pt modelId="{AF7DCD2A-FB0C-4514-B21C-3CEFA6FD9273}" type="pres">
      <dgm:prSet presAssocID="{EFE95505-C98A-42F5-BD2D-84C2EFF1C6CA}" presName="dummy" presStyleCnt="0"/>
      <dgm:spPr/>
    </dgm:pt>
    <dgm:pt modelId="{38BC0379-ADC9-4863-96D7-76CD8ED66951}" type="pres">
      <dgm:prSet presAssocID="{D089F3C5-155D-4AD2-BFC6-BE8C8CF7840B}" presName="sibTrans" presStyleLbl="sibTrans2D1" presStyleIdx="4" presStyleCnt="5"/>
      <dgm:spPr/>
      <dgm:t>
        <a:bodyPr/>
        <a:lstStyle/>
        <a:p>
          <a:endParaRPr lang="en-US"/>
        </a:p>
      </dgm:t>
    </dgm:pt>
  </dgm:ptLst>
  <dgm:cxnLst>
    <dgm:cxn modelId="{3458273A-71EE-4CF8-9B88-02671D466330}" type="presOf" srcId="{99C24DC8-3FB1-4AC3-9DAF-85CDD439CE8D}" destId="{0C888ED4-AF02-4CA8-AF31-6537179B697E}" srcOrd="0" destOrd="0" presId="urn:microsoft.com/office/officeart/2005/8/layout/radial6"/>
    <dgm:cxn modelId="{BA9CC9F0-9153-48F6-9EDB-F67DEFC3134B}" srcId="{51FBE6A6-E9F7-4CCA-B33A-E7D28AEACD98}" destId="{99C24DC8-3FB1-4AC3-9DAF-85CDD439CE8D}" srcOrd="3" destOrd="0" parTransId="{0848112E-A179-4079-B0C7-2D871B91B27C}" sibTransId="{2C90759C-6FE6-42BC-B982-A24C356D8B8E}"/>
    <dgm:cxn modelId="{5935C62B-7FD6-4315-9494-68B19291ADA2}" type="presOf" srcId="{8ADAEC0C-3529-4FC4-91F7-D2F3B8B5DB45}" destId="{3810184D-C02A-433A-9992-D0EBC15DCB19}" srcOrd="0" destOrd="0" presId="urn:microsoft.com/office/officeart/2005/8/layout/radial6"/>
    <dgm:cxn modelId="{208EC6B1-6C37-4DF1-A337-D4E9D2E57C63}" type="presOf" srcId="{51FBE6A6-E9F7-4CCA-B33A-E7D28AEACD98}" destId="{98357569-0397-4474-894B-C35E1158D9BE}" srcOrd="0" destOrd="0" presId="urn:microsoft.com/office/officeart/2005/8/layout/radial6"/>
    <dgm:cxn modelId="{D1D214C0-57C5-46B5-B8D5-0F8F92A26F4A}" type="presOf" srcId="{13B9390E-A4DA-4053-A487-56B629932DB2}" destId="{912A0212-53D8-481D-97FC-DF4937549B15}" srcOrd="0" destOrd="0" presId="urn:microsoft.com/office/officeart/2005/8/layout/radial6"/>
    <dgm:cxn modelId="{0CC66BAB-ED65-4376-AE47-04CBAAC39556}" type="presOf" srcId="{A992DD73-D5A0-468F-9EDA-7C080F1F8374}" destId="{79988AFA-7D01-4219-909A-B4EB9D470F66}" srcOrd="0" destOrd="0" presId="urn:microsoft.com/office/officeart/2005/8/layout/radial6"/>
    <dgm:cxn modelId="{DC7837C4-461B-4E67-B224-F9FED1D817CC}" type="presOf" srcId="{49F0480A-C957-4342-82FD-154B2C725842}" destId="{04F9E90B-6094-43B2-842B-78E3FA06BEA7}" srcOrd="0" destOrd="0" presId="urn:microsoft.com/office/officeart/2005/8/layout/radial6"/>
    <dgm:cxn modelId="{C14F2266-172D-4096-ADA0-6EF765344940}" srcId="{49F0480A-C957-4342-82FD-154B2C725842}" destId="{51FBE6A6-E9F7-4CCA-B33A-E7D28AEACD98}" srcOrd="0" destOrd="0" parTransId="{E26405D6-EE5E-4508-A63F-9A2017E1EF8C}" sibTransId="{061FE9EF-9EB4-4ADC-B46A-A77481CE096D}"/>
    <dgm:cxn modelId="{19CEBBC1-2CEF-4E18-AA9A-4031573048F9}" type="presOf" srcId="{D089F3C5-155D-4AD2-BFC6-BE8C8CF7840B}" destId="{38BC0379-ADC9-4863-96D7-76CD8ED66951}" srcOrd="0" destOrd="0" presId="urn:microsoft.com/office/officeart/2005/8/layout/radial6"/>
    <dgm:cxn modelId="{D36C09AC-79BE-45CE-B2E1-6616B1D4524C}" type="presOf" srcId="{CB5936A0-8101-4975-AA0C-71B5105A2393}" destId="{EB0734A7-4AED-45DE-BAE4-3EA3B8457FF0}" srcOrd="0" destOrd="0" presId="urn:microsoft.com/office/officeart/2005/8/layout/radial6"/>
    <dgm:cxn modelId="{7E7BE9E5-F21F-464E-B428-C253DD552B2D}" type="presOf" srcId="{2C90759C-6FE6-42BC-B982-A24C356D8B8E}" destId="{CF307A32-E67E-4387-9B9F-4D5B050E89D7}" srcOrd="0" destOrd="0" presId="urn:microsoft.com/office/officeart/2005/8/layout/radial6"/>
    <dgm:cxn modelId="{CFA41E5E-ED3A-4059-8661-C9ADF0712A3F}" type="presOf" srcId="{EFE95505-C98A-42F5-BD2D-84C2EFF1C6CA}" destId="{0EB8CA13-EBEE-4FEB-9911-44AEABE5A46D}" srcOrd="0" destOrd="0" presId="urn:microsoft.com/office/officeart/2005/8/layout/radial6"/>
    <dgm:cxn modelId="{48695663-1F43-4949-9F2F-F2E74C8A4C82}" srcId="{51FBE6A6-E9F7-4CCA-B33A-E7D28AEACD98}" destId="{EFE95505-C98A-42F5-BD2D-84C2EFF1C6CA}" srcOrd="4" destOrd="0" parTransId="{A30F7A21-19AE-4AA0-A10B-0573DE05A3B2}" sibTransId="{D089F3C5-155D-4AD2-BFC6-BE8C8CF7840B}"/>
    <dgm:cxn modelId="{95298CDC-292E-4155-815B-6E8FFE3BC36E}" srcId="{51FBE6A6-E9F7-4CCA-B33A-E7D28AEACD98}" destId="{D9327F65-8B33-4D94-93B8-95CC39740737}" srcOrd="1" destOrd="0" parTransId="{13719D6D-81A8-4B41-BEE2-96784D18279A}" sibTransId="{CB5936A0-8101-4975-AA0C-71B5105A2393}"/>
    <dgm:cxn modelId="{25AF1710-B970-4BBB-BB62-491A880E361A}" type="presOf" srcId="{D9327F65-8B33-4D94-93B8-95CC39740737}" destId="{8746F892-C3B0-4E70-8E36-3E7DADF82FB2}" srcOrd="0" destOrd="0" presId="urn:microsoft.com/office/officeart/2005/8/layout/radial6"/>
    <dgm:cxn modelId="{572CE00A-F9CE-492D-AB2D-013CD2D2C20A}" srcId="{51FBE6A6-E9F7-4CCA-B33A-E7D28AEACD98}" destId="{A992DD73-D5A0-468F-9EDA-7C080F1F8374}" srcOrd="0" destOrd="0" parTransId="{36EA80E3-F07C-4630-856C-F331E8E49B85}" sibTransId="{4158E09C-B9FC-4CEC-BC96-69764B043D47}"/>
    <dgm:cxn modelId="{11C5A084-16ED-4A99-BA00-6FB7FA9C66D9}" srcId="{51FBE6A6-E9F7-4CCA-B33A-E7D28AEACD98}" destId="{8ADAEC0C-3529-4FC4-91F7-D2F3B8B5DB45}" srcOrd="2" destOrd="0" parTransId="{EC93F846-9F7B-4AC6-9E2E-3662C428A14C}" sibTransId="{13B9390E-A4DA-4053-A487-56B629932DB2}"/>
    <dgm:cxn modelId="{1E95BE0F-5731-4C83-921A-72DE4A752184}" type="presOf" srcId="{4158E09C-B9FC-4CEC-BC96-69764B043D47}" destId="{B2D2716E-5B46-445A-84FE-4CD54AB8BBB4}" srcOrd="0" destOrd="0" presId="urn:microsoft.com/office/officeart/2005/8/layout/radial6"/>
    <dgm:cxn modelId="{1A2257E3-F6A3-4B0E-BD61-CA649235E076}" type="presParOf" srcId="{04F9E90B-6094-43B2-842B-78E3FA06BEA7}" destId="{98357569-0397-4474-894B-C35E1158D9BE}" srcOrd="0" destOrd="0" presId="urn:microsoft.com/office/officeart/2005/8/layout/radial6"/>
    <dgm:cxn modelId="{D4EE2226-16D8-4534-A85B-F2C66888D732}" type="presParOf" srcId="{04F9E90B-6094-43B2-842B-78E3FA06BEA7}" destId="{79988AFA-7D01-4219-909A-B4EB9D470F66}" srcOrd="1" destOrd="0" presId="urn:microsoft.com/office/officeart/2005/8/layout/radial6"/>
    <dgm:cxn modelId="{CD270495-6A17-4775-B2D2-950E6FC60529}" type="presParOf" srcId="{04F9E90B-6094-43B2-842B-78E3FA06BEA7}" destId="{0C8409E8-5FC5-455F-B00B-D10692FFF928}" srcOrd="2" destOrd="0" presId="urn:microsoft.com/office/officeart/2005/8/layout/radial6"/>
    <dgm:cxn modelId="{BC0500DA-3145-48E7-AAF5-021DBF9444F0}" type="presParOf" srcId="{04F9E90B-6094-43B2-842B-78E3FA06BEA7}" destId="{B2D2716E-5B46-445A-84FE-4CD54AB8BBB4}" srcOrd="3" destOrd="0" presId="urn:microsoft.com/office/officeart/2005/8/layout/radial6"/>
    <dgm:cxn modelId="{3F1D688B-88E7-4E06-8EF4-7584D5C6A2D3}" type="presParOf" srcId="{04F9E90B-6094-43B2-842B-78E3FA06BEA7}" destId="{8746F892-C3B0-4E70-8E36-3E7DADF82FB2}" srcOrd="4" destOrd="0" presId="urn:microsoft.com/office/officeart/2005/8/layout/radial6"/>
    <dgm:cxn modelId="{939275BE-782D-47D4-B078-099554ADBB2B}" type="presParOf" srcId="{04F9E90B-6094-43B2-842B-78E3FA06BEA7}" destId="{BBEAEF48-C6E2-4A03-9DF8-DF0B4E09754E}" srcOrd="5" destOrd="0" presId="urn:microsoft.com/office/officeart/2005/8/layout/radial6"/>
    <dgm:cxn modelId="{19C7F251-E3F3-4B00-ACEA-3B92411EDF9B}" type="presParOf" srcId="{04F9E90B-6094-43B2-842B-78E3FA06BEA7}" destId="{EB0734A7-4AED-45DE-BAE4-3EA3B8457FF0}" srcOrd="6" destOrd="0" presId="urn:microsoft.com/office/officeart/2005/8/layout/radial6"/>
    <dgm:cxn modelId="{617803B8-7A88-42E5-BB32-CEFED01625C4}" type="presParOf" srcId="{04F9E90B-6094-43B2-842B-78E3FA06BEA7}" destId="{3810184D-C02A-433A-9992-D0EBC15DCB19}" srcOrd="7" destOrd="0" presId="urn:microsoft.com/office/officeart/2005/8/layout/radial6"/>
    <dgm:cxn modelId="{2120BD17-82C3-4E17-846E-805178D51726}" type="presParOf" srcId="{04F9E90B-6094-43B2-842B-78E3FA06BEA7}" destId="{1AA6FE3F-0EC4-4E48-BFB2-846D2CA532C8}" srcOrd="8" destOrd="0" presId="urn:microsoft.com/office/officeart/2005/8/layout/radial6"/>
    <dgm:cxn modelId="{69A74498-800E-49E2-A272-E9A9134F884D}" type="presParOf" srcId="{04F9E90B-6094-43B2-842B-78E3FA06BEA7}" destId="{912A0212-53D8-481D-97FC-DF4937549B15}" srcOrd="9" destOrd="0" presId="urn:microsoft.com/office/officeart/2005/8/layout/radial6"/>
    <dgm:cxn modelId="{65B654AB-B4AB-4EA1-836E-639FD4F36E57}" type="presParOf" srcId="{04F9E90B-6094-43B2-842B-78E3FA06BEA7}" destId="{0C888ED4-AF02-4CA8-AF31-6537179B697E}" srcOrd="10" destOrd="0" presId="urn:microsoft.com/office/officeart/2005/8/layout/radial6"/>
    <dgm:cxn modelId="{F4DD0200-7D8F-4EE6-98E3-1733DB6FA071}" type="presParOf" srcId="{04F9E90B-6094-43B2-842B-78E3FA06BEA7}" destId="{1F1AEF70-9E44-43BC-ADBB-50E55465D176}" srcOrd="11" destOrd="0" presId="urn:microsoft.com/office/officeart/2005/8/layout/radial6"/>
    <dgm:cxn modelId="{BD99E54A-613D-4F00-A152-32C4EA5CA55E}" type="presParOf" srcId="{04F9E90B-6094-43B2-842B-78E3FA06BEA7}" destId="{CF307A32-E67E-4387-9B9F-4D5B050E89D7}" srcOrd="12" destOrd="0" presId="urn:microsoft.com/office/officeart/2005/8/layout/radial6"/>
    <dgm:cxn modelId="{E95A2160-5B8F-4163-8B2C-CBF8CAE9DC74}" type="presParOf" srcId="{04F9E90B-6094-43B2-842B-78E3FA06BEA7}" destId="{0EB8CA13-EBEE-4FEB-9911-44AEABE5A46D}" srcOrd="13" destOrd="0" presId="urn:microsoft.com/office/officeart/2005/8/layout/radial6"/>
    <dgm:cxn modelId="{73387A9E-C9AB-4112-9DCF-F698288DF8C7}" type="presParOf" srcId="{04F9E90B-6094-43B2-842B-78E3FA06BEA7}" destId="{AF7DCD2A-FB0C-4514-B21C-3CEFA6FD9273}" srcOrd="14" destOrd="0" presId="urn:microsoft.com/office/officeart/2005/8/layout/radial6"/>
    <dgm:cxn modelId="{2CB5A62E-300F-4122-8287-363142D2190A}" type="presParOf" srcId="{04F9E90B-6094-43B2-842B-78E3FA06BEA7}" destId="{38BC0379-ADC9-4863-96D7-76CD8ED66951}"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F0480A-C957-4342-82FD-154B2C725842}" type="doc">
      <dgm:prSet loTypeId="urn:microsoft.com/office/officeart/2005/8/layout/radial6" loCatId="cycle" qsTypeId="urn:microsoft.com/office/officeart/2005/8/quickstyle/3d2" qsCatId="3D" csTypeId="urn:microsoft.com/office/officeart/2005/8/colors/accent1_2" csCatId="accent1" phldr="1"/>
      <dgm:spPr/>
      <dgm:t>
        <a:bodyPr/>
        <a:lstStyle/>
        <a:p>
          <a:endParaRPr lang="en-US"/>
        </a:p>
      </dgm:t>
    </dgm:pt>
    <dgm:pt modelId="{51FBE6A6-E9F7-4CCA-B33A-E7D28AEACD98}">
      <dgm:prSet phldrT="[Text]"/>
      <dgm:spPr/>
      <dgm:t>
        <a:bodyPr/>
        <a:lstStyle/>
        <a:p>
          <a:r>
            <a:rPr lang="en-US" dirty="0" smtClean="0"/>
            <a:t>Performance Management Process</a:t>
          </a:r>
          <a:endParaRPr lang="en-US" dirty="0"/>
        </a:p>
      </dgm:t>
    </dgm:pt>
    <dgm:pt modelId="{E26405D6-EE5E-4508-A63F-9A2017E1EF8C}" type="parTrans" cxnId="{C14F2266-172D-4096-ADA0-6EF765344940}">
      <dgm:prSet/>
      <dgm:spPr/>
      <dgm:t>
        <a:bodyPr/>
        <a:lstStyle/>
        <a:p>
          <a:endParaRPr lang="en-US"/>
        </a:p>
      </dgm:t>
    </dgm:pt>
    <dgm:pt modelId="{061FE9EF-9EB4-4ADC-B46A-A77481CE096D}" type="sibTrans" cxnId="{C14F2266-172D-4096-ADA0-6EF765344940}">
      <dgm:prSet/>
      <dgm:spPr/>
      <dgm:t>
        <a:bodyPr/>
        <a:lstStyle/>
        <a:p>
          <a:endParaRPr lang="en-US"/>
        </a:p>
      </dgm:t>
    </dgm:pt>
    <dgm:pt modelId="{A992DD73-D5A0-468F-9EDA-7C080F1F8374}">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t>Performance Planning</a:t>
          </a:r>
          <a:endParaRPr lang="en-US" dirty="0"/>
        </a:p>
      </dgm:t>
    </dgm:pt>
    <dgm:pt modelId="{36EA80E3-F07C-4630-856C-F331E8E49B85}" type="parTrans" cxnId="{572CE00A-F9CE-492D-AB2D-013CD2D2C20A}">
      <dgm:prSet/>
      <dgm:spPr/>
      <dgm:t>
        <a:bodyPr/>
        <a:lstStyle/>
        <a:p>
          <a:endParaRPr lang="en-US"/>
        </a:p>
      </dgm:t>
    </dgm:pt>
    <dgm:pt modelId="{4158E09C-B9FC-4CEC-BC96-69764B043D47}" type="sibTrans" cxnId="{572CE00A-F9CE-492D-AB2D-013CD2D2C20A}">
      <dgm:prSet/>
      <dgm:spPr/>
      <dgm:t>
        <a:bodyPr/>
        <a:lstStyle/>
        <a:p>
          <a:endParaRPr lang="en-US"/>
        </a:p>
      </dgm:t>
    </dgm:pt>
    <dgm:pt modelId="{D9327F65-8B33-4D94-93B8-95CC39740737}">
      <dgm:prSet phldrT="[Text]"/>
      <dgm:spPr/>
      <dgm:t>
        <a:bodyPr/>
        <a:lstStyle/>
        <a:p>
          <a:r>
            <a:rPr lang="en-US" dirty="0" smtClean="0"/>
            <a:t>Midyear Review</a:t>
          </a:r>
          <a:endParaRPr lang="en-US" dirty="0"/>
        </a:p>
      </dgm:t>
    </dgm:pt>
    <dgm:pt modelId="{13719D6D-81A8-4B41-BEE2-96784D18279A}" type="parTrans" cxnId="{95298CDC-292E-4155-815B-6E8FFE3BC36E}">
      <dgm:prSet/>
      <dgm:spPr/>
      <dgm:t>
        <a:bodyPr/>
        <a:lstStyle/>
        <a:p>
          <a:endParaRPr lang="en-US"/>
        </a:p>
      </dgm:t>
    </dgm:pt>
    <dgm:pt modelId="{CB5936A0-8101-4975-AA0C-71B5105A2393}" type="sibTrans" cxnId="{95298CDC-292E-4155-815B-6E8FFE3BC36E}">
      <dgm:prSet/>
      <dgm:spPr/>
      <dgm:t>
        <a:bodyPr/>
        <a:lstStyle/>
        <a:p>
          <a:endParaRPr lang="en-US"/>
        </a:p>
      </dgm:t>
    </dgm:pt>
    <dgm:pt modelId="{99C24DC8-3FB1-4AC3-9DAF-85CDD439CE8D}">
      <dgm:prSet phldrT="[Text]"/>
      <dgm:spPr/>
      <dgm:t>
        <a:bodyPr/>
        <a:lstStyle/>
        <a:p>
          <a:r>
            <a:rPr lang="en-US" dirty="0" smtClean="0"/>
            <a:t>Rating </a:t>
          </a:r>
          <a:endParaRPr lang="en-US" dirty="0"/>
        </a:p>
      </dgm:t>
    </dgm:pt>
    <dgm:pt modelId="{0848112E-A179-4079-B0C7-2D871B91B27C}" type="parTrans" cxnId="{BA9CC9F0-9153-48F6-9EDB-F67DEFC3134B}">
      <dgm:prSet/>
      <dgm:spPr/>
      <dgm:t>
        <a:bodyPr/>
        <a:lstStyle/>
        <a:p>
          <a:endParaRPr lang="en-US"/>
        </a:p>
      </dgm:t>
    </dgm:pt>
    <dgm:pt modelId="{2C90759C-6FE6-42BC-B982-A24C356D8B8E}" type="sibTrans" cxnId="{BA9CC9F0-9153-48F6-9EDB-F67DEFC3134B}">
      <dgm:prSet/>
      <dgm:spPr/>
      <dgm:t>
        <a:bodyPr/>
        <a:lstStyle/>
        <a:p>
          <a:endParaRPr lang="en-US"/>
        </a:p>
      </dgm:t>
    </dgm:pt>
    <dgm:pt modelId="{EFE95505-C98A-42F5-BD2D-84C2EFF1C6CA}">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Final Rating</a:t>
          </a:r>
          <a:endParaRPr lang="en-US" dirty="0"/>
        </a:p>
      </dgm:t>
    </dgm:pt>
    <dgm:pt modelId="{A30F7A21-19AE-4AA0-A10B-0573DE05A3B2}" type="parTrans" cxnId="{48695663-1F43-4949-9F2F-F2E74C8A4C82}">
      <dgm:prSet/>
      <dgm:spPr/>
      <dgm:t>
        <a:bodyPr/>
        <a:lstStyle/>
        <a:p>
          <a:endParaRPr lang="en-US"/>
        </a:p>
      </dgm:t>
    </dgm:pt>
    <dgm:pt modelId="{D089F3C5-155D-4AD2-BFC6-BE8C8CF7840B}" type="sibTrans" cxnId="{48695663-1F43-4949-9F2F-F2E74C8A4C82}">
      <dgm:prSet/>
      <dgm:spPr/>
      <dgm:t>
        <a:bodyPr/>
        <a:lstStyle/>
        <a:p>
          <a:endParaRPr lang="en-US"/>
        </a:p>
      </dgm:t>
    </dgm:pt>
    <dgm:pt modelId="{8ADAEC0C-3529-4FC4-91F7-D2F3B8B5DB45}">
      <dgm:prSet phldrT="[Text]"/>
      <dgm:spPr/>
      <dgm:t>
        <a:bodyPr/>
        <a:lstStyle/>
        <a:p>
          <a:r>
            <a:rPr lang="en-US" dirty="0" smtClean="0"/>
            <a:t>Final Review</a:t>
          </a:r>
          <a:endParaRPr lang="en-US" dirty="0"/>
        </a:p>
      </dgm:t>
    </dgm:pt>
    <dgm:pt modelId="{EC93F846-9F7B-4AC6-9E2E-3662C428A14C}" type="parTrans" cxnId="{11C5A084-16ED-4A99-BA00-6FB7FA9C66D9}">
      <dgm:prSet/>
      <dgm:spPr/>
      <dgm:t>
        <a:bodyPr/>
        <a:lstStyle/>
        <a:p>
          <a:endParaRPr lang="en-US"/>
        </a:p>
      </dgm:t>
    </dgm:pt>
    <dgm:pt modelId="{13B9390E-A4DA-4053-A487-56B629932DB2}" type="sibTrans" cxnId="{11C5A084-16ED-4A99-BA00-6FB7FA9C66D9}">
      <dgm:prSet/>
      <dgm:spPr/>
      <dgm:t>
        <a:bodyPr/>
        <a:lstStyle/>
        <a:p>
          <a:endParaRPr lang="en-US"/>
        </a:p>
      </dgm:t>
    </dgm:pt>
    <dgm:pt modelId="{04F9E90B-6094-43B2-842B-78E3FA06BEA7}" type="pres">
      <dgm:prSet presAssocID="{49F0480A-C957-4342-82FD-154B2C725842}" presName="Name0" presStyleCnt="0">
        <dgm:presLayoutVars>
          <dgm:chMax val="1"/>
          <dgm:dir/>
          <dgm:animLvl val="ctr"/>
          <dgm:resizeHandles val="exact"/>
        </dgm:presLayoutVars>
      </dgm:prSet>
      <dgm:spPr/>
      <dgm:t>
        <a:bodyPr/>
        <a:lstStyle/>
        <a:p>
          <a:endParaRPr lang="en-US"/>
        </a:p>
      </dgm:t>
    </dgm:pt>
    <dgm:pt modelId="{98357569-0397-4474-894B-C35E1158D9BE}" type="pres">
      <dgm:prSet presAssocID="{51FBE6A6-E9F7-4CCA-B33A-E7D28AEACD98}" presName="centerShape" presStyleLbl="node0" presStyleIdx="0" presStyleCnt="1"/>
      <dgm:spPr/>
      <dgm:t>
        <a:bodyPr/>
        <a:lstStyle/>
        <a:p>
          <a:endParaRPr lang="en-US"/>
        </a:p>
      </dgm:t>
    </dgm:pt>
    <dgm:pt modelId="{79988AFA-7D01-4219-909A-B4EB9D470F66}" type="pres">
      <dgm:prSet presAssocID="{A992DD73-D5A0-468F-9EDA-7C080F1F8374}" presName="node" presStyleLbl="node1" presStyleIdx="0" presStyleCnt="5">
        <dgm:presLayoutVars>
          <dgm:bulletEnabled val="1"/>
        </dgm:presLayoutVars>
      </dgm:prSet>
      <dgm:spPr/>
      <dgm:t>
        <a:bodyPr/>
        <a:lstStyle/>
        <a:p>
          <a:endParaRPr lang="en-US"/>
        </a:p>
      </dgm:t>
    </dgm:pt>
    <dgm:pt modelId="{0C8409E8-5FC5-455F-B00B-D10692FFF928}" type="pres">
      <dgm:prSet presAssocID="{A992DD73-D5A0-468F-9EDA-7C080F1F8374}" presName="dummy" presStyleCnt="0"/>
      <dgm:spPr/>
    </dgm:pt>
    <dgm:pt modelId="{B2D2716E-5B46-445A-84FE-4CD54AB8BBB4}" type="pres">
      <dgm:prSet presAssocID="{4158E09C-B9FC-4CEC-BC96-69764B043D47}" presName="sibTrans" presStyleLbl="sibTrans2D1" presStyleIdx="0" presStyleCnt="5"/>
      <dgm:spPr/>
      <dgm:t>
        <a:bodyPr/>
        <a:lstStyle/>
        <a:p>
          <a:endParaRPr lang="en-US"/>
        </a:p>
      </dgm:t>
    </dgm:pt>
    <dgm:pt modelId="{8746F892-C3B0-4E70-8E36-3E7DADF82FB2}" type="pres">
      <dgm:prSet presAssocID="{D9327F65-8B33-4D94-93B8-95CC39740737}" presName="node" presStyleLbl="node1" presStyleIdx="1" presStyleCnt="5">
        <dgm:presLayoutVars>
          <dgm:bulletEnabled val="1"/>
        </dgm:presLayoutVars>
      </dgm:prSet>
      <dgm:spPr/>
      <dgm:t>
        <a:bodyPr/>
        <a:lstStyle/>
        <a:p>
          <a:endParaRPr lang="en-US"/>
        </a:p>
      </dgm:t>
    </dgm:pt>
    <dgm:pt modelId="{BBEAEF48-C6E2-4A03-9DF8-DF0B4E09754E}" type="pres">
      <dgm:prSet presAssocID="{D9327F65-8B33-4D94-93B8-95CC39740737}" presName="dummy" presStyleCnt="0"/>
      <dgm:spPr/>
    </dgm:pt>
    <dgm:pt modelId="{EB0734A7-4AED-45DE-BAE4-3EA3B8457FF0}" type="pres">
      <dgm:prSet presAssocID="{CB5936A0-8101-4975-AA0C-71B5105A2393}" presName="sibTrans" presStyleLbl="sibTrans2D1" presStyleIdx="1" presStyleCnt="5"/>
      <dgm:spPr/>
      <dgm:t>
        <a:bodyPr/>
        <a:lstStyle/>
        <a:p>
          <a:endParaRPr lang="en-US"/>
        </a:p>
      </dgm:t>
    </dgm:pt>
    <dgm:pt modelId="{3810184D-C02A-433A-9992-D0EBC15DCB19}" type="pres">
      <dgm:prSet presAssocID="{8ADAEC0C-3529-4FC4-91F7-D2F3B8B5DB45}" presName="node" presStyleLbl="node1" presStyleIdx="2" presStyleCnt="5">
        <dgm:presLayoutVars>
          <dgm:bulletEnabled val="1"/>
        </dgm:presLayoutVars>
      </dgm:prSet>
      <dgm:spPr/>
      <dgm:t>
        <a:bodyPr/>
        <a:lstStyle/>
        <a:p>
          <a:endParaRPr lang="en-US"/>
        </a:p>
      </dgm:t>
    </dgm:pt>
    <dgm:pt modelId="{1AA6FE3F-0EC4-4E48-BFB2-846D2CA532C8}" type="pres">
      <dgm:prSet presAssocID="{8ADAEC0C-3529-4FC4-91F7-D2F3B8B5DB45}" presName="dummy" presStyleCnt="0"/>
      <dgm:spPr/>
    </dgm:pt>
    <dgm:pt modelId="{912A0212-53D8-481D-97FC-DF4937549B15}" type="pres">
      <dgm:prSet presAssocID="{13B9390E-A4DA-4053-A487-56B629932DB2}" presName="sibTrans" presStyleLbl="sibTrans2D1" presStyleIdx="2" presStyleCnt="5"/>
      <dgm:spPr/>
      <dgm:t>
        <a:bodyPr/>
        <a:lstStyle/>
        <a:p>
          <a:endParaRPr lang="en-US"/>
        </a:p>
      </dgm:t>
    </dgm:pt>
    <dgm:pt modelId="{0C888ED4-AF02-4CA8-AF31-6537179B697E}" type="pres">
      <dgm:prSet presAssocID="{99C24DC8-3FB1-4AC3-9DAF-85CDD439CE8D}" presName="node" presStyleLbl="node1" presStyleIdx="3" presStyleCnt="5">
        <dgm:presLayoutVars>
          <dgm:bulletEnabled val="1"/>
        </dgm:presLayoutVars>
      </dgm:prSet>
      <dgm:spPr/>
      <dgm:t>
        <a:bodyPr/>
        <a:lstStyle/>
        <a:p>
          <a:endParaRPr lang="en-US"/>
        </a:p>
      </dgm:t>
    </dgm:pt>
    <dgm:pt modelId="{1F1AEF70-9E44-43BC-ADBB-50E55465D176}" type="pres">
      <dgm:prSet presAssocID="{99C24DC8-3FB1-4AC3-9DAF-85CDD439CE8D}" presName="dummy" presStyleCnt="0"/>
      <dgm:spPr/>
    </dgm:pt>
    <dgm:pt modelId="{CF307A32-E67E-4387-9B9F-4D5B050E89D7}" type="pres">
      <dgm:prSet presAssocID="{2C90759C-6FE6-42BC-B982-A24C356D8B8E}" presName="sibTrans" presStyleLbl="sibTrans2D1" presStyleIdx="3" presStyleCnt="5"/>
      <dgm:spPr/>
      <dgm:t>
        <a:bodyPr/>
        <a:lstStyle/>
        <a:p>
          <a:endParaRPr lang="en-US"/>
        </a:p>
      </dgm:t>
    </dgm:pt>
    <dgm:pt modelId="{0EB8CA13-EBEE-4FEB-9911-44AEABE5A46D}" type="pres">
      <dgm:prSet presAssocID="{EFE95505-C98A-42F5-BD2D-84C2EFF1C6CA}" presName="node" presStyleLbl="node1" presStyleIdx="4" presStyleCnt="5">
        <dgm:presLayoutVars>
          <dgm:bulletEnabled val="1"/>
        </dgm:presLayoutVars>
      </dgm:prSet>
      <dgm:spPr/>
      <dgm:t>
        <a:bodyPr/>
        <a:lstStyle/>
        <a:p>
          <a:endParaRPr lang="en-US"/>
        </a:p>
      </dgm:t>
    </dgm:pt>
    <dgm:pt modelId="{AF7DCD2A-FB0C-4514-B21C-3CEFA6FD9273}" type="pres">
      <dgm:prSet presAssocID="{EFE95505-C98A-42F5-BD2D-84C2EFF1C6CA}" presName="dummy" presStyleCnt="0"/>
      <dgm:spPr/>
    </dgm:pt>
    <dgm:pt modelId="{38BC0379-ADC9-4863-96D7-76CD8ED66951}" type="pres">
      <dgm:prSet presAssocID="{D089F3C5-155D-4AD2-BFC6-BE8C8CF7840B}" presName="sibTrans" presStyleLbl="sibTrans2D1" presStyleIdx="4" presStyleCnt="5"/>
      <dgm:spPr/>
      <dgm:t>
        <a:bodyPr/>
        <a:lstStyle/>
        <a:p>
          <a:endParaRPr lang="en-US"/>
        </a:p>
      </dgm:t>
    </dgm:pt>
  </dgm:ptLst>
  <dgm:cxnLst>
    <dgm:cxn modelId="{EA9FE9C7-86EE-46DA-90A9-765F29BE28D2}" type="presOf" srcId="{49F0480A-C957-4342-82FD-154B2C725842}" destId="{04F9E90B-6094-43B2-842B-78E3FA06BEA7}" srcOrd="0" destOrd="0" presId="urn:microsoft.com/office/officeart/2005/8/layout/radial6"/>
    <dgm:cxn modelId="{FEFDA7EF-6048-4D2A-9794-A267E819E282}" type="presOf" srcId="{CB5936A0-8101-4975-AA0C-71B5105A2393}" destId="{EB0734A7-4AED-45DE-BAE4-3EA3B8457FF0}" srcOrd="0" destOrd="0" presId="urn:microsoft.com/office/officeart/2005/8/layout/radial6"/>
    <dgm:cxn modelId="{949C6B85-B50B-44DE-89CA-2F84A4371B11}" type="presOf" srcId="{D089F3C5-155D-4AD2-BFC6-BE8C8CF7840B}" destId="{38BC0379-ADC9-4863-96D7-76CD8ED66951}" srcOrd="0" destOrd="0" presId="urn:microsoft.com/office/officeart/2005/8/layout/radial6"/>
    <dgm:cxn modelId="{BA9CC9F0-9153-48F6-9EDB-F67DEFC3134B}" srcId="{51FBE6A6-E9F7-4CCA-B33A-E7D28AEACD98}" destId="{99C24DC8-3FB1-4AC3-9DAF-85CDD439CE8D}" srcOrd="3" destOrd="0" parTransId="{0848112E-A179-4079-B0C7-2D871B91B27C}" sibTransId="{2C90759C-6FE6-42BC-B982-A24C356D8B8E}"/>
    <dgm:cxn modelId="{D35E90E9-6B5B-4FB1-94B9-4CA128A4FEBE}" type="presOf" srcId="{13B9390E-A4DA-4053-A487-56B629932DB2}" destId="{912A0212-53D8-481D-97FC-DF4937549B15}" srcOrd="0" destOrd="0" presId="urn:microsoft.com/office/officeart/2005/8/layout/radial6"/>
    <dgm:cxn modelId="{C14F2266-172D-4096-ADA0-6EF765344940}" srcId="{49F0480A-C957-4342-82FD-154B2C725842}" destId="{51FBE6A6-E9F7-4CCA-B33A-E7D28AEACD98}" srcOrd="0" destOrd="0" parTransId="{E26405D6-EE5E-4508-A63F-9A2017E1EF8C}" sibTransId="{061FE9EF-9EB4-4ADC-B46A-A77481CE096D}"/>
    <dgm:cxn modelId="{DAF5A2F1-F3A3-4E63-9857-F12387D0B2AF}" type="presOf" srcId="{2C90759C-6FE6-42BC-B982-A24C356D8B8E}" destId="{CF307A32-E67E-4387-9B9F-4D5B050E89D7}" srcOrd="0" destOrd="0" presId="urn:microsoft.com/office/officeart/2005/8/layout/radial6"/>
    <dgm:cxn modelId="{743471EE-1634-4221-9CD0-0AF3F94E75E0}" type="presOf" srcId="{EFE95505-C98A-42F5-BD2D-84C2EFF1C6CA}" destId="{0EB8CA13-EBEE-4FEB-9911-44AEABE5A46D}" srcOrd="0" destOrd="0" presId="urn:microsoft.com/office/officeart/2005/8/layout/radial6"/>
    <dgm:cxn modelId="{0144D998-93D6-4168-B82A-3932DF7138AC}" type="presOf" srcId="{4158E09C-B9FC-4CEC-BC96-69764B043D47}" destId="{B2D2716E-5B46-445A-84FE-4CD54AB8BBB4}" srcOrd="0" destOrd="0" presId="urn:microsoft.com/office/officeart/2005/8/layout/radial6"/>
    <dgm:cxn modelId="{982B0028-5B13-4D19-BB92-E26DD8394D34}" type="presOf" srcId="{8ADAEC0C-3529-4FC4-91F7-D2F3B8B5DB45}" destId="{3810184D-C02A-433A-9992-D0EBC15DCB19}" srcOrd="0" destOrd="0" presId="urn:microsoft.com/office/officeart/2005/8/layout/radial6"/>
    <dgm:cxn modelId="{62078ED1-40C0-4D1A-953F-14B7588F5F89}" type="presOf" srcId="{A992DD73-D5A0-468F-9EDA-7C080F1F8374}" destId="{79988AFA-7D01-4219-909A-B4EB9D470F66}" srcOrd="0" destOrd="0" presId="urn:microsoft.com/office/officeart/2005/8/layout/radial6"/>
    <dgm:cxn modelId="{48695663-1F43-4949-9F2F-F2E74C8A4C82}" srcId="{51FBE6A6-E9F7-4CCA-B33A-E7D28AEACD98}" destId="{EFE95505-C98A-42F5-BD2D-84C2EFF1C6CA}" srcOrd="4" destOrd="0" parTransId="{A30F7A21-19AE-4AA0-A10B-0573DE05A3B2}" sibTransId="{D089F3C5-155D-4AD2-BFC6-BE8C8CF7840B}"/>
    <dgm:cxn modelId="{C28080FA-1EB8-4B71-8773-618DED56FD57}" type="presOf" srcId="{51FBE6A6-E9F7-4CCA-B33A-E7D28AEACD98}" destId="{98357569-0397-4474-894B-C35E1158D9BE}" srcOrd="0" destOrd="0" presId="urn:microsoft.com/office/officeart/2005/8/layout/radial6"/>
    <dgm:cxn modelId="{95298CDC-292E-4155-815B-6E8FFE3BC36E}" srcId="{51FBE6A6-E9F7-4CCA-B33A-E7D28AEACD98}" destId="{D9327F65-8B33-4D94-93B8-95CC39740737}" srcOrd="1" destOrd="0" parTransId="{13719D6D-81A8-4B41-BEE2-96784D18279A}" sibTransId="{CB5936A0-8101-4975-AA0C-71B5105A2393}"/>
    <dgm:cxn modelId="{572CE00A-F9CE-492D-AB2D-013CD2D2C20A}" srcId="{51FBE6A6-E9F7-4CCA-B33A-E7D28AEACD98}" destId="{A992DD73-D5A0-468F-9EDA-7C080F1F8374}" srcOrd="0" destOrd="0" parTransId="{36EA80E3-F07C-4630-856C-F331E8E49B85}" sibTransId="{4158E09C-B9FC-4CEC-BC96-69764B043D47}"/>
    <dgm:cxn modelId="{354386C6-545F-41DF-8E25-072A2C378DC6}" type="presOf" srcId="{99C24DC8-3FB1-4AC3-9DAF-85CDD439CE8D}" destId="{0C888ED4-AF02-4CA8-AF31-6537179B697E}" srcOrd="0" destOrd="0" presId="urn:microsoft.com/office/officeart/2005/8/layout/radial6"/>
    <dgm:cxn modelId="{11C5A084-16ED-4A99-BA00-6FB7FA9C66D9}" srcId="{51FBE6A6-E9F7-4CCA-B33A-E7D28AEACD98}" destId="{8ADAEC0C-3529-4FC4-91F7-D2F3B8B5DB45}" srcOrd="2" destOrd="0" parTransId="{EC93F846-9F7B-4AC6-9E2E-3662C428A14C}" sibTransId="{13B9390E-A4DA-4053-A487-56B629932DB2}"/>
    <dgm:cxn modelId="{1EF71CD0-0D8B-46A3-8213-06AC4D8E5BB5}" type="presOf" srcId="{D9327F65-8B33-4D94-93B8-95CC39740737}" destId="{8746F892-C3B0-4E70-8E36-3E7DADF82FB2}" srcOrd="0" destOrd="0" presId="urn:microsoft.com/office/officeart/2005/8/layout/radial6"/>
    <dgm:cxn modelId="{5938006F-3487-4CDF-AAAA-D6C13DC25613}" type="presParOf" srcId="{04F9E90B-6094-43B2-842B-78E3FA06BEA7}" destId="{98357569-0397-4474-894B-C35E1158D9BE}" srcOrd="0" destOrd="0" presId="urn:microsoft.com/office/officeart/2005/8/layout/radial6"/>
    <dgm:cxn modelId="{3DAD5E25-0B88-418A-B061-CB22DCCE7557}" type="presParOf" srcId="{04F9E90B-6094-43B2-842B-78E3FA06BEA7}" destId="{79988AFA-7D01-4219-909A-B4EB9D470F66}" srcOrd="1" destOrd="0" presId="urn:microsoft.com/office/officeart/2005/8/layout/radial6"/>
    <dgm:cxn modelId="{1482F844-3777-457B-A753-21A9804AB089}" type="presParOf" srcId="{04F9E90B-6094-43B2-842B-78E3FA06BEA7}" destId="{0C8409E8-5FC5-455F-B00B-D10692FFF928}" srcOrd="2" destOrd="0" presId="urn:microsoft.com/office/officeart/2005/8/layout/radial6"/>
    <dgm:cxn modelId="{D5255B4C-E66E-4DAF-A1A3-752527A66C12}" type="presParOf" srcId="{04F9E90B-6094-43B2-842B-78E3FA06BEA7}" destId="{B2D2716E-5B46-445A-84FE-4CD54AB8BBB4}" srcOrd="3" destOrd="0" presId="urn:microsoft.com/office/officeart/2005/8/layout/radial6"/>
    <dgm:cxn modelId="{47A52BFB-48BB-4E19-B9D2-94449B120423}" type="presParOf" srcId="{04F9E90B-6094-43B2-842B-78E3FA06BEA7}" destId="{8746F892-C3B0-4E70-8E36-3E7DADF82FB2}" srcOrd="4" destOrd="0" presId="urn:microsoft.com/office/officeart/2005/8/layout/radial6"/>
    <dgm:cxn modelId="{432F8DFE-CC7A-4E1A-865F-DF4EE70919B2}" type="presParOf" srcId="{04F9E90B-6094-43B2-842B-78E3FA06BEA7}" destId="{BBEAEF48-C6E2-4A03-9DF8-DF0B4E09754E}" srcOrd="5" destOrd="0" presId="urn:microsoft.com/office/officeart/2005/8/layout/radial6"/>
    <dgm:cxn modelId="{B2320461-CD00-4DA9-9AAA-6E4122C6B889}" type="presParOf" srcId="{04F9E90B-6094-43B2-842B-78E3FA06BEA7}" destId="{EB0734A7-4AED-45DE-BAE4-3EA3B8457FF0}" srcOrd="6" destOrd="0" presId="urn:microsoft.com/office/officeart/2005/8/layout/radial6"/>
    <dgm:cxn modelId="{018011A9-B7BF-4E56-90DA-DB93D895514F}" type="presParOf" srcId="{04F9E90B-6094-43B2-842B-78E3FA06BEA7}" destId="{3810184D-C02A-433A-9992-D0EBC15DCB19}" srcOrd="7" destOrd="0" presId="urn:microsoft.com/office/officeart/2005/8/layout/radial6"/>
    <dgm:cxn modelId="{4B02F5FE-E4AE-41D1-9D51-AE9A81F6583E}" type="presParOf" srcId="{04F9E90B-6094-43B2-842B-78E3FA06BEA7}" destId="{1AA6FE3F-0EC4-4E48-BFB2-846D2CA532C8}" srcOrd="8" destOrd="0" presId="urn:microsoft.com/office/officeart/2005/8/layout/radial6"/>
    <dgm:cxn modelId="{B200C4E6-BE22-4526-BD4D-F8D46F9F4FAF}" type="presParOf" srcId="{04F9E90B-6094-43B2-842B-78E3FA06BEA7}" destId="{912A0212-53D8-481D-97FC-DF4937549B15}" srcOrd="9" destOrd="0" presId="urn:microsoft.com/office/officeart/2005/8/layout/radial6"/>
    <dgm:cxn modelId="{2FAFEB9C-B62B-4D87-A982-2B1B598BF6AB}" type="presParOf" srcId="{04F9E90B-6094-43B2-842B-78E3FA06BEA7}" destId="{0C888ED4-AF02-4CA8-AF31-6537179B697E}" srcOrd="10" destOrd="0" presId="urn:microsoft.com/office/officeart/2005/8/layout/radial6"/>
    <dgm:cxn modelId="{8FCC9E65-26C9-4FEA-9833-2A840E0C66F0}" type="presParOf" srcId="{04F9E90B-6094-43B2-842B-78E3FA06BEA7}" destId="{1F1AEF70-9E44-43BC-ADBB-50E55465D176}" srcOrd="11" destOrd="0" presId="urn:microsoft.com/office/officeart/2005/8/layout/radial6"/>
    <dgm:cxn modelId="{63E87EFE-7A64-4D05-A6B5-0903132A72C5}" type="presParOf" srcId="{04F9E90B-6094-43B2-842B-78E3FA06BEA7}" destId="{CF307A32-E67E-4387-9B9F-4D5B050E89D7}" srcOrd="12" destOrd="0" presId="urn:microsoft.com/office/officeart/2005/8/layout/radial6"/>
    <dgm:cxn modelId="{EC2C0D98-18D0-492C-B50F-E70F8F7E8A38}" type="presParOf" srcId="{04F9E90B-6094-43B2-842B-78E3FA06BEA7}" destId="{0EB8CA13-EBEE-4FEB-9911-44AEABE5A46D}" srcOrd="13" destOrd="0" presId="urn:microsoft.com/office/officeart/2005/8/layout/radial6"/>
    <dgm:cxn modelId="{6B4E18BA-6F94-4BEC-BE08-7DCE86910517}" type="presParOf" srcId="{04F9E90B-6094-43B2-842B-78E3FA06BEA7}" destId="{AF7DCD2A-FB0C-4514-B21C-3CEFA6FD9273}" srcOrd="14" destOrd="0" presId="urn:microsoft.com/office/officeart/2005/8/layout/radial6"/>
    <dgm:cxn modelId="{39329E03-96A3-43C1-A801-E6D13DDD42A1}" type="presParOf" srcId="{04F9E90B-6094-43B2-842B-78E3FA06BEA7}" destId="{38BC0379-ADC9-4863-96D7-76CD8ED66951}"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2F344A-D200-4228-ADAD-868082511C17}" type="doc">
      <dgm:prSet loTypeId="urn:microsoft.com/office/officeart/2011/layout/HexagonRadial" loCatId="cycle" qsTypeId="urn:microsoft.com/office/officeart/2005/8/quickstyle/3d2" qsCatId="3D" csTypeId="urn:microsoft.com/office/officeart/2005/8/colors/accent1_2" csCatId="accent1" phldr="1"/>
      <dgm:spPr/>
      <dgm:t>
        <a:bodyPr/>
        <a:lstStyle/>
        <a:p>
          <a:endParaRPr lang="en-US"/>
        </a:p>
      </dgm:t>
    </dgm:pt>
    <dgm:pt modelId="{F3A5C396-A0DA-497F-8CA0-B5B479233C14}">
      <dgm:prSet phldrT="[Text]"/>
      <dgm:spPr>
        <a:solidFill>
          <a:srgbClr val="00B050"/>
        </a:solidFill>
      </dgm:spPr>
      <dgm:t>
        <a:bodyPr/>
        <a:lstStyle/>
        <a:p>
          <a:r>
            <a:rPr lang="en-US" dirty="0" smtClean="0"/>
            <a:t>Effective feedback</a:t>
          </a:r>
          <a:endParaRPr lang="en-US" dirty="0"/>
        </a:p>
      </dgm:t>
    </dgm:pt>
    <dgm:pt modelId="{6B25D9AA-FB01-46F6-9C40-EEDC152E6845}" type="parTrans" cxnId="{AA78DC7D-451A-4B55-8558-9FE247119341}">
      <dgm:prSet/>
      <dgm:spPr/>
      <dgm:t>
        <a:bodyPr/>
        <a:lstStyle/>
        <a:p>
          <a:endParaRPr lang="en-US"/>
        </a:p>
      </dgm:t>
    </dgm:pt>
    <dgm:pt modelId="{01C9007D-2D78-4DEB-95EA-52803700D896}" type="sibTrans" cxnId="{AA78DC7D-451A-4B55-8558-9FE247119341}">
      <dgm:prSet/>
      <dgm:spPr/>
      <dgm:t>
        <a:bodyPr/>
        <a:lstStyle/>
        <a:p>
          <a:endParaRPr lang="en-US"/>
        </a:p>
      </dgm:t>
    </dgm:pt>
    <dgm:pt modelId="{9AB834FC-1A05-49C1-A649-9909A86D4A6B}">
      <dgm:prSet phldrT="[Text]"/>
      <dgm:spPr/>
      <dgm:t>
        <a:bodyPr/>
        <a:lstStyle/>
        <a:p>
          <a:r>
            <a:rPr lang="en-US" dirty="0" smtClean="0"/>
            <a:t>Candid</a:t>
          </a:r>
          <a:endParaRPr lang="en-US" dirty="0"/>
        </a:p>
      </dgm:t>
    </dgm:pt>
    <dgm:pt modelId="{E300855B-C4E6-4B37-AD0C-F2F79371B238}" type="parTrans" cxnId="{8C79472F-C4B3-4939-BF52-742A6EED3F30}">
      <dgm:prSet/>
      <dgm:spPr/>
      <dgm:t>
        <a:bodyPr/>
        <a:lstStyle/>
        <a:p>
          <a:endParaRPr lang="en-US"/>
        </a:p>
      </dgm:t>
    </dgm:pt>
    <dgm:pt modelId="{25C3CAC2-5947-4E2E-8D30-28837A22DC00}" type="sibTrans" cxnId="{8C79472F-C4B3-4939-BF52-742A6EED3F30}">
      <dgm:prSet/>
      <dgm:spPr/>
      <dgm:t>
        <a:bodyPr/>
        <a:lstStyle/>
        <a:p>
          <a:endParaRPr lang="en-US"/>
        </a:p>
      </dgm:t>
    </dgm:pt>
    <dgm:pt modelId="{94BE2E43-D010-497B-83CF-96CD32761D48}">
      <dgm:prSet phldrT="[Text]"/>
      <dgm:spPr/>
      <dgm:t>
        <a:bodyPr/>
        <a:lstStyle/>
        <a:p>
          <a:r>
            <a:rPr lang="en-US" dirty="0" smtClean="0"/>
            <a:t>Specific</a:t>
          </a:r>
          <a:endParaRPr lang="en-US" dirty="0"/>
        </a:p>
      </dgm:t>
    </dgm:pt>
    <dgm:pt modelId="{7FDF04D1-7831-4C0C-8C1A-4BF39377B81F}" type="parTrans" cxnId="{86C9A769-1350-448D-909D-CCBA543E9317}">
      <dgm:prSet/>
      <dgm:spPr/>
      <dgm:t>
        <a:bodyPr/>
        <a:lstStyle/>
        <a:p>
          <a:endParaRPr lang="en-US"/>
        </a:p>
      </dgm:t>
    </dgm:pt>
    <dgm:pt modelId="{3560BF47-88B6-4D37-9D4B-29E38C5005FF}" type="sibTrans" cxnId="{86C9A769-1350-448D-909D-CCBA543E9317}">
      <dgm:prSet/>
      <dgm:spPr/>
      <dgm:t>
        <a:bodyPr/>
        <a:lstStyle/>
        <a:p>
          <a:endParaRPr lang="en-US"/>
        </a:p>
      </dgm:t>
    </dgm:pt>
    <dgm:pt modelId="{77AEC491-831D-4919-AAAD-0BDD730701B4}">
      <dgm:prSet phldrT="[Text]"/>
      <dgm:spPr/>
      <dgm:t>
        <a:bodyPr/>
        <a:lstStyle/>
        <a:p>
          <a:r>
            <a:rPr lang="en-US" dirty="0" smtClean="0"/>
            <a:t>Positive</a:t>
          </a:r>
          <a:endParaRPr lang="en-US" dirty="0"/>
        </a:p>
      </dgm:t>
    </dgm:pt>
    <dgm:pt modelId="{07A684A6-0131-48FE-9FD7-C3DF593CEB80}" type="parTrans" cxnId="{6CE547BD-0356-4D06-BA9F-E962E20D1092}">
      <dgm:prSet/>
      <dgm:spPr/>
      <dgm:t>
        <a:bodyPr/>
        <a:lstStyle/>
        <a:p>
          <a:endParaRPr lang="en-US"/>
        </a:p>
      </dgm:t>
    </dgm:pt>
    <dgm:pt modelId="{C464F6D2-6EF8-415B-B096-51AFDF90B4D4}" type="sibTrans" cxnId="{6CE547BD-0356-4D06-BA9F-E962E20D1092}">
      <dgm:prSet/>
      <dgm:spPr/>
      <dgm:t>
        <a:bodyPr/>
        <a:lstStyle/>
        <a:p>
          <a:endParaRPr lang="en-US"/>
        </a:p>
      </dgm:t>
    </dgm:pt>
    <dgm:pt modelId="{517ACA95-E86A-410B-866E-0A2A35DC6D5C}">
      <dgm:prSet phldrT="[Text]"/>
      <dgm:spPr/>
      <dgm:t>
        <a:bodyPr/>
        <a:lstStyle/>
        <a:p>
          <a:r>
            <a:rPr lang="en-US" dirty="0" smtClean="0"/>
            <a:t>Timely / Frequent</a:t>
          </a:r>
          <a:endParaRPr lang="en-US" dirty="0"/>
        </a:p>
      </dgm:t>
    </dgm:pt>
    <dgm:pt modelId="{B1DFF2EC-73C5-4090-B780-3E6100E29E3C}" type="parTrans" cxnId="{5CABA352-A738-4CD6-94C1-F6B9F49353A4}">
      <dgm:prSet/>
      <dgm:spPr/>
      <dgm:t>
        <a:bodyPr/>
        <a:lstStyle/>
        <a:p>
          <a:endParaRPr lang="en-US"/>
        </a:p>
      </dgm:t>
    </dgm:pt>
    <dgm:pt modelId="{3FD96429-341C-413F-8C39-43F580469BC1}" type="sibTrans" cxnId="{5CABA352-A738-4CD6-94C1-F6B9F49353A4}">
      <dgm:prSet/>
      <dgm:spPr/>
      <dgm:t>
        <a:bodyPr/>
        <a:lstStyle/>
        <a:p>
          <a:endParaRPr lang="en-US"/>
        </a:p>
      </dgm:t>
    </dgm:pt>
    <dgm:pt modelId="{DF6F3B46-C8E2-42FB-821C-1C23E2B6891E}">
      <dgm:prSet phldrT="[Text]"/>
      <dgm:spPr/>
      <dgm:t>
        <a:bodyPr/>
        <a:lstStyle/>
        <a:p>
          <a:r>
            <a:rPr lang="en-US" dirty="0" smtClean="0"/>
            <a:t>Action focused</a:t>
          </a:r>
          <a:endParaRPr lang="en-US" dirty="0"/>
        </a:p>
      </dgm:t>
    </dgm:pt>
    <dgm:pt modelId="{D6BD548F-5E42-4D16-94EF-514C39309B1A}" type="parTrans" cxnId="{920A4C58-4DF6-4FBE-819C-EBB146DB7B72}">
      <dgm:prSet/>
      <dgm:spPr/>
      <dgm:t>
        <a:bodyPr/>
        <a:lstStyle/>
        <a:p>
          <a:endParaRPr lang="en-US"/>
        </a:p>
      </dgm:t>
    </dgm:pt>
    <dgm:pt modelId="{17B15CC8-7ADE-4F85-B854-5D0BED329E67}" type="sibTrans" cxnId="{920A4C58-4DF6-4FBE-819C-EBB146DB7B72}">
      <dgm:prSet/>
      <dgm:spPr/>
      <dgm:t>
        <a:bodyPr/>
        <a:lstStyle/>
        <a:p>
          <a:endParaRPr lang="en-US"/>
        </a:p>
      </dgm:t>
    </dgm:pt>
    <dgm:pt modelId="{D28D607A-4359-441F-B1D9-329E8E7785A6}">
      <dgm:prSet phldrT="[Text]"/>
      <dgm:spPr/>
      <dgm:t>
        <a:bodyPr/>
        <a:lstStyle/>
        <a:p>
          <a:r>
            <a:rPr lang="en-US" dirty="0" smtClean="0"/>
            <a:t>Job-related</a:t>
          </a:r>
          <a:endParaRPr lang="en-US" dirty="0"/>
        </a:p>
      </dgm:t>
    </dgm:pt>
    <dgm:pt modelId="{C22BE12D-EC16-4D5C-8D38-B60D751AB26A}" type="parTrans" cxnId="{129E8FA6-1A6F-45B9-AD6F-0294B5A5AB70}">
      <dgm:prSet/>
      <dgm:spPr/>
      <dgm:t>
        <a:bodyPr/>
        <a:lstStyle/>
        <a:p>
          <a:endParaRPr lang="en-US"/>
        </a:p>
      </dgm:t>
    </dgm:pt>
    <dgm:pt modelId="{71649D54-8988-4E35-91A5-282E962033A1}" type="sibTrans" cxnId="{129E8FA6-1A6F-45B9-AD6F-0294B5A5AB70}">
      <dgm:prSet/>
      <dgm:spPr/>
      <dgm:t>
        <a:bodyPr/>
        <a:lstStyle/>
        <a:p>
          <a:endParaRPr lang="en-US"/>
        </a:p>
      </dgm:t>
    </dgm:pt>
    <dgm:pt modelId="{1094C404-0517-487A-BD8E-C6A1F3951615}" type="pres">
      <dgm:prSet presAssocID="{8D2F344A-D200-4228-ADAD-868082511C17}" presName="Name0" presStyleCnt="0">
        <dgm:presLayoutVars>
          <dgm:chMax val="1"/>
          <dgm:chPref val="1"/>
          <dgm:dir/>
          <dgm:animOne val="branch"/>
          <dgm:animLvl val="lvl"/>
        </dgm:presLayoutVars>
      </dgm:prSet>
      <dgm:spPr/>
      <dgm:t>
        <a:bodyPr/>
        <a:lstStyle/>
        <a:p>
          <a:endParaRPr lang="en-US"/>
        </a:p>
      </dgm:t>
    </dgm:pt>
    <dgm:pt modelId="{60466240-6C6B-4520-87E5-B1F66820DBCA}" type="pres">
      <dgm:prSet presAssocID="{F3A5C396-A0DA-497F-8CA0-B5B479233C14}" presName="Parent" presStyleLbl="node0" presStyleIdx="0" presStyleCnt="1">
        <dgm:presLayoutVars>
          <dgm:chMax val="6"/>
          <dgm:chPref val="6"/>
        </dgm:presLayoutVars>
      </dgm:prSet>
      <dgm:spPr/>
      <dgm:t>
        <a:bodyPr/>
        <a:lstStyle/>
        <a:p>
          <a:endParaRPr lang="en-US"/>
        </a:p>
      </dgm:t>
    </dgm:pt>
    <dgm:pt modelId="{5CEA05CF-8B75-4A13-818F-BBA32EEDEB6E}" type="pres">
      <dgm:prSet presAssocID="{9AB834FC-1A05-49C1-A649-9909A86D4A6B}" presName="Accent1" presStyleCnt="0"/>
      <dgm:spPr/>
    </dgm:pt>
    <dgm:pt modelId="{DB6E8DDE-664C-42D1-8756-A05AECA274F8}" type="pres">
      <dgm:prSet presAssocID="{9AB834FC-1A05-49C1-A649-9909A86D4A6B}" presName="Accent" presStyleLbl="bgShp" presStyleIdx="0" presStyleCnt="6"/>
      <dgm:spPr/>
    </dgm:pt>
    <dgm:pt modelId="{C302A34E-49CF-43C7-B410-8C3FBC22F457}" type="pres">
      <dgm:prSet presAssocID="{9AB834FC-1A05-49C1-A649-9909A86D4A6B}" presName="Child1" presStyleLbl="node1" presStyleIdx="0" presStyleCnt="6">
        <dgm:presLayoutVars>
          <dgm:chMax val="0"/>
          <dgm:chPref val="0"/>
          <dgm:bulletEnabled val="1"/>
        </dgm:presLayoutVars>
      </dgm:prSet>
      <dgm:spPr/>
      <dgm:t>
        <a:bodyPr/>
        <a:lstStyle/>
        <a:p>
          <a:endParaRPr lang="en-US"/>
        </a:p>
      </dgm:t>
    </dgm:pt>
    <dgm:pt modelId="{6C5F40CA-B624-4CFC-A55F-BC59F429BFB7}" type="pres">
      <dgm:prSet presAssocID="{94BE2E43-D010-497B-83CF-96CD32761D48}" presName="Accent2" presStyleCnt="0"/>
      <dgm:spPr/>
    </dgm:pt>
    <dgm:pt modelId="{53A51535-3885-41BD-8FC6-A990EC42ECE4}" type="pres">
      <dgm:prSet presAssocID="{94BE2E43-D010-497B-83CF-96CD32761D48}" presName="Accent" presStyleLbl="bgShp" presStyleIdx="1" presStyleCnt="6"/>
      <dgm:spPr/>
    </dgm:pt>
    <dgm:pt modelId="{CB6435E9-93F2-48F3-9E21-91845D7A941F}" type="pres">
      <dgm:prSet presAssocID="{94BE2E43-D010-497B-83CF-96CD32761D48}" presName="Child2" presStyleLbl="node1" presStyleIdx="1" presStyleCnt="6">
        <dgm:presLayoutVars>
          <dgm:chMax val="0"/>
          <dgm:chPref val="0"/>
          <dgm:bulletEnabled val="1"/>
        </dgm:presLayoutVars>
      </dgm:prSet>
      <dgm:spPr/>
      <dgm:t>
        <a:bodyPr/>
        <a:lstStyle/>
        <a:p>
          <a:endParaRPr lang="en-US"/>
        </a:p>
      </dgm:t>
    </dgm:pt>
    <dgm:pt modelId="{13E81F8F-826E-4E38-AD50-136D6AECF29A}" type="pres">
      <dgm:prSet presAssocID="{77AEC491-831D-4919-AAAD-0BDD730701B4}" presName="Accent3" presStyleCnt="0"/>
      <dgm:spPr/>
    </dgm:pt>
    <dgm:pt modelId="{3B6DE434-88CD-42C2-B8CA-89F9E0887638}" type="pres">
      <dgm:prSet presAssocID="{77AEC491-831D-4919-AAAD-0BDD730701B4}" presName="Accent" presStyleLbl="bgShp" presStyleIdx="2" presStyleCnt="6"/>
      <dgm:spPr/>
    </dgm:pt>
    <dgm:pt modelId="{FB82C289-5F69-4425-A6C6-BC92A8353E7C}" type="pres">
      <dgm:prSet presAssocID="{77AEC491-831D-4919-AAAD-0BDD730701B4}" presName="Child3" presStyleLbl="node1" presStyleIdx="2" presStyleCnt="6">
        <dgm:presLayoutVars>
          <dgm:chMax val="0"/>
          <dgm:chPref val="0"/>
          <dgm:bulletEnabled val="1"/>
        </dgm:presLayoutVars>
      </dgm:prSet>
      <dgm:spPr/>
      <dgm:t>
        <a:bodyPr/>
        <a:lstStyle/>
        <a:p>
          <a:endParaRPr lang="en-US"/>
        </a:p>
      </dgm:t>
    </dgm:pt>
    <dgm:pt modelId="{E9D21190-AAA9-4375-8AA4-5B382FC891FA}" type="pres">
      <dgm:prSet presAssocID="{517ACA95-E86A-410B-866E-0A2A35DC6D5C}" presName="Accent4" presStyleCnt="0"/>
      <dgm:spPr/>
    </dgm:pt>
    <dgm:pt modelId="{B3198489-EAB4-4703-B94C-29E99F6EF205}" type="pres">
      <dgm:prSet presAssocID="{517ACA95-E86A-410B-866E-0A2A35DC6D5C}" presName="Accent" presStyleLbl="bgShp" presStyleIdx="3" presStyleCnt="6"/>
      <dgm:spPr/>
    </dgm:pt>
    <dgm:pt modelId="{C59FB02F-6871-4B2B-BE48-34EC445091FB}" type="pres">
      <dgm:prSet presAssocID="{517ACA95-E86A-410B-866E-0A2A35DC6D5C}" presName="Child4" presStyleLbl="node1" presStyleIdx="3" presStyleCnt="6">
        <dgm:presLayoutVars>
          <dgm:chMax val="0"/>
          <dgm:chPref val="0"/>
          <dgm:bulletEnabled val="1"/>
        </dgm:presLayoutVars>
      </dgm:prSet>
      <dgm:spPr/>
      <dgm:t>
        <a:bodyPr/>
        <a:lstStyle/>
        <a:p>
          <a:endParaRPr lang="en-US"/>
        </a:p>
      </dgm:t>
    </dgm:pt>
    <dgm:pt modelId="{D46AC1B9-0E4C-49F0-93EA-D8501D38D75D}" type="pres">
      <dgm:prSet presAssocID="{DF6F3B46-C8E2-42FB-821C-1C23E2B6891E}" presName="Accent5" presStyleCnt="0"/>
      <dgm:spPr/>
    </dgm:pt>
    <dgm:pt modelId="{EB87009B-6FCD-4A5B-BE8A-E00788FBC5FA}" type="pres">
      <dgm:prSet presAssocID="{DF6F3B46-C8E2-42FB-821C-1C23E2B6891E}" presName="Accent" presStyleLbl="bgShp" presStyleIdx="4" presStyleCnt="6"/>
      <dgm:spPr/>
    </dgm:pt>
    <dgm:pt modelId="{A8B2EFD9-8C6D-4CA3-A58A-81F4014F362B}" type="pres">
      <dgm:prSet presAssocID="{DF6F3B46-C8E2-42FB-821C-1C23E2B6891E}" presName="Child5" presStyleLbl="node1" presStyleIdx="4" presStyleCnt="6">
        <dgm:presLayoutVars>
          <dgm:chMax val="0"/>
          <dgm:chPref val="0"/>
          <dgm:bulletEnabled val="1"/>
        </dgm:presLayoutVars>
      </dgm:prSet>
      <dgm:spPr/>
      <dgm:t>
        <a:bodyPr/>
        <a:lstStyle/>
        <a:p>
          <a:endParaRPr lang="en-US"/>
        </a:p>
      </dgm:t>
    </dgm:pt>
    <dgm:pt modelId="{A0D37536-1A20-412D-A2ED-492F11A0920A}" type="pres">
      <dgm:prSet presAssocID="{D28D607A-4359-441F-B1D9-329E8E7785A6}" presName="Accent6" presStyleCnt="0"/>
      <dgm:spPr/>
    </dgm:pt>
    <dgm:pt modelId="{39AF12DC-6423-464B-8376-E31A7560E48F}" type="pres">
      <dgm:prSet presAssocID="{D28D607A-4359-441F-B1D9-329E8E7785A6}" presName="Accent" presStyleLbl="bgShp" presStyleIdx="5" presStyleCnt="6"/>
      <dgm:spPr/>
    </dgm:pt>
    <dgm:pt modelId="{2879EB54-FC86-44B8-9422-97958CAC6619}" type="pres">
      <dgm:prSet presAssocID="{D28D607A-4359-441F-B1D9-329E8E7785A6}" presName="Child6" presStyleLbl="node1" presStyleIdx="5" presStyleCnt="6">
        <dgm:presLayoutVars>
          <dgm:chMax val="0"/>
          <dgm:chPref val="0"/>
          <dgm:bulletEnabled val="1"/>
        </dgm:presLayoutVars>
      </dgm:prSet>
      <dgm:spPr/>
      <dgm:t>
        <a:bodyPr/>
        <a:lstStyle/>
        <a:p>
          <a:endParaRPr lang="en-US"/>
        </a:p>
      </dgm:t>
    </dgm:pt>
  </dgm:ptLst>
  <dgm:cxnLst>
    <dgm:cxn modelId="{AA78DC7D-451A-4B55-8558-9FE247119341}" srcId="{8D2F344A-D200-4228-ADAD-868082511C17}" destId="{F3A5C396-A0DA-497F-8CA0-B5B479233C14}" srcOrd="0" destOrd="0" parTransId="{6B25D9AA-FB01-46F6-9C40-EEDC152E6845}" sibTransId="{01C9007D-2D78-4DEB-95EA-52803700D896}"/>
    <dgm:cxn modelId="{8C79472F-C4B3-4939-BF52-742A6EED3F30}" srcId="{F3A5C396-A0DA-497F-8CA0-B5B479233C14}" destId="{9AB834FC-1A05-49C1-A649-9909A86D4A6B}" srcOrd="0" destOrd="0" parTransId="{E300855B-C4E6-4B37-AD0C-F2F79371B238}" sibTransId="{25C3CAC2-5947-4E2E-8D30-28837A22DC00}"/>
    <dgm:cxn modelId="{DF895BEE-509F-485B-B075-7562AE547D74}" type="presOf" srcId="{517ACA95-E86A-410B-866E-0A2A35DC6D5C}" destId="{C59FB02F-6871-4B2B-BE48-34EC445091FB}" srcOrd="0" destOrd="0" presId="urn:microsoft.com/office/officeart/2011/layout/HexagonRadial"/>
    <dgm:cxn modelId="{2A00E76F-4672-43E2-B78F-35241E16E246}" type="presOf" srcId="{9AB834FC-1A05-49C1-A649-9909A86D4A6B}" destId="{C302A34E-49CF-43C7-B410-8C3FBC22F457}" srcOrd="0" destOrd="0" presId="urn:microsoft.com/office/officeart/2011/layout/HexagonRadial"/>
    <dgm:cxn modelId="{01F6B8E6-A708-441E-907A-040278C41AF4}" type="presOf" srcId="{94BE2E43-D010-497B-83CF-96CD32761D48}" destId="{CB6435E9-93F2-48F3-9E21-91845D7A941F}" srcOrd="0" destOrd="0" presId="urn:microsoft.com/office/officeart/2011/layout/HexagonRadial"/>
    <dgm:cxn modelId="{50E44C0D-C4EA-4ED8-B2EE-A852092E4C94}" type="presOf" srcId="{DF6F3B46-C8E2-42FB-821C-1C23E2B6891E}" destId="{A8B2EFD9-8C6D-4CA3-A58A-81F4014F362B}" srcOrd="0" destOrd="0" presId="urn:microsoft.com/office/officeart/2011/layout/HexagonRadial"/>
    <dgm:cxn modelId="{62BCB4CC-F25A-4EEC-988B-B4C7B98A299D}" type="presOf" srcId="{F3A5C396-A0DA-497F-8CA0-B5B479233C14}" destId="{60466240-6C6B-4520-87E5-B1F66820DBCA}" srcOrd="0" destOrd="0" presId="urn:microsoft.com/office/officeart/2011/layout/HexagonRadial"/>
    <dgm:cxn modelId="{3484445C-89DA-42DF-88E7-F1C341830862}" type="presOf" srcId="{8D2F344A-D200-4228-ADAD-868082511C17}" destId="{1094C404-0517-487A-BD8E-C6A1F3951615}" srcOrd="0" destOrd="0" presId="urn:microsoft.com/office/officeart/2011/layout/HexagonRadial"/>
    <dgm:cxn modelId="{86C9A769-1350-448D-909D-CCBA543E9317}" srcId="{F3A5C396-A0DA-497F-8CA0-B5B479233C14}" destId="{94BE2E43-D010-497B-83CF-96CD32761D48}" srcOrd="1" destOrd="0" parTransId="{7FDF04D1-7831-4C0C-8C1A-4BF39377B81F}" sibTransId="{3560BF47-88B6-4D37-9D4B-29E38C5005FF}"/>
    <dgm:cxn modelId="{129E8FA6-1A6F-45B9-AD6F-0294B5A5AB70}" srcId="{F3A5C396-A0DA-497F-8CA0-B5B479233C14}" destId="{D28D607A-4359-441F-B1D9-329E8E7785A6}" srcOrd="5" destOrd="0" parTransId="{C22BE12D-EC16-4D5C-8D38-B60D751AB26A}" sibTransId="{71649D54-8988-4E35-91A5-282E962033A1}"/>
    <dgm:cxn modelId="{5CABA352-A738-4CD6-94C1-F6B9F49353A4}" srcId="{F3A5C396-A0DA-497F-8CA0-B5B479233C14}" destId="{517ACA95-E86A-410B-866E-0A2A35DC6D5C}" srcOrd="3" destOrd="0" parTransId="{B1DFF2EC-73C5-4090-B780-3E6100E29E3C}" sibTransId="{3FD96429-341C-413F-8C39-43F580469BC1}"/>
    <dgm:cxn modelId="{920A4C58-4DF6-4FBE-819C-EBB146DB7B72}" srcId="{F3A5C396-A0DA-497F-8CA0-B5B479233C14}" destId="{DF6F3B46-C8E2-42FB-821C-1C23E2B6891E}" srcOrd="4" destOrd="0" parTransId="{D6BD548F-5E42-4D16-94EF-514C39309B1A}" sibTransId="{17B15CC8-7ADE-4F85-B854-5D0BED329E67}"/>
    <dgm:cxn modelId="{FFFA9AB6-C063-4FBC-A977-ECBC26F812FB}" type="presOf" srcId="{77AEC491-831D-4919-AAAD-0BDD730701B4}" destId="{FB82C289-5F69-4425-A6C6-BC92A8353E7C}" srcOrd="0" destOrd="0" presId="urn:microsoft.com/office/officeart/2011/layout/HexagonRadial"/>
    <dgm:cxn modelId="{7219E209-EA08-4C9D-A662-FE2AD60A7D17}" type="presOf" srcId="{D28D607A-4359-441F-B1D9-329E8E7785A6}" destId="{2879EB54-FC86-44B8-9422-97958CAC6619}" srcOrd="0" destOrd="0" presId="urn:microsoft.com/office/officeart/2011/layout/HexagonRadial"/>
    <dgm:cxn modelId="{6CE547BD-0356-4D06-BA9F-E962E20D1092}" srcId="{F3A5C396-A0DA-497F-8CA0-B5B479233C14}" destId="{77AEC491-831D-4919-AAAD-0BDD730701B4}" srcOrd="2" destOrd="0" parTransId="{07A684A6-0131-48FE-9FD7-C3DF593CEB80}" sibTransId="{C464F6D2-6EF8-415B-B096-51AFDF90B4D4}"/>
    <dgm:cxn modelId="{3545DF66-7833-4D66-AD92-A40759143F54}" type="presParOf" srcId="{1094C404-0517-487A-BD8E-C6A1F3951615}" destId="{60466240-6C6B-4520-87E5-B1F66820DBCA}" srcOrd="0" destOrd="0" presId="urn:microsoft.com/office/officeart/2011/layout/HexagonRadial"/>
    <dgm:cxn modelId="{36349377-9459-455C-9FB4-11798B1F1FDB}" type="presParOf" srcId="{1094C404-0517-487A-BD8E-C6A1F3951615}" destId="{5CEA05CF-8B75-4A13-818F-BBA32EEDEB6E}" srcOrd="1" destOrd="0" presId="urn:microsoft.com/office/officeart/2011/layout/HexagonRadial"/>
    <dgm:cxn modelId="{7AAFEB58-15D8-4112-80D2-52F17E92AAD2}" type="presParOf" srcId="{5CEA05CF-8B75-4A13-818F-BBA32EEDEB6E}" destId="{DB6E8DDE-664C-42D1-8756-A05AECA274F8}" srcOrd="0" destOrd="0" presId="urn:microsoft.com/office/officeart/2011/layout/HexagonRadial"/>
    <dgm:cxn modelId="{4C426F89-DC5C-42B0-B941-0A56A3D8E270}" type="presParOf" srcId="{1094C404-0517-487A-BD8E-C6A1F3951615}" destId="{C302A34E-49CF-43C7-B410-8C3FBC22F457}" srcOrd="2" destOrd="0" presId="urn:microsoft.com/office/officeart/2011/layout/HexagonRadial"/>
    <dgm:cxn modelId="{E250C8A4-126B-4645-9653-435607F5622E}" type="presParOf" srcId="{1094C404-0517-487A-BD8E-C6A1F3951615}" destId="{6C5F40CA-B624-4CFC-A55F-BC59F429BFB7}" srcOrd="3" destOrd="0" presId="urn:microsoft.com/office/officeart/2011/layout/HexagonRadial"/>
    <dgm:cxn modelId="{41FFF265-0323-48B6-BF28-9B6F7FAA609C}" type="presParOf" srcId="{6C5F40CA-B624-4CFC-A55F-BC59F429BFB7}" destId="{53A51535-3885-41BD-8FC6-A990EC42ECE4}" srcOrd="0" destOrd="0" presId="urn:microsoft.com/office/officeart/2011/layout/HexagonRadial"/>
    <dgm:cxn modelId="{9F88A4D8-2A17-4F54-A3F1-8BA8C8C09F92}" type="presParOf" srcId="{1094C404-0517-487A-BD8E-C6A1F3951615}" destId="{CB6435E9-93F2-48F3-9E21-91845D7A941F}" srcOrd="4" destOrd="0" presId="urn:microsoft.com/office/officeart/2011/layout/HexagonRadial"/>
    <dgm:cxn modelId="{0A0CEE5D-98DA-4396-AE88-FEC30BE0ED10}" type="presParOf" srcId="{1094C404-0517-487A-BD8E-C6A1F3951615}" destId="{13E81F8F-826E-4E38-AD50-136D6AECF29A}" srcOrd="5" destOrd="0" presId="urn:microsoft.com/office/officeart/2011/layout/HexagonRadial"/>
    <dgm:cxn modelId="{3095F89B-F0A9-439A-A934-8B31C0688465}" type="presParOf" srcId="{13E81F8F-826E-4E38-AD50-136D6AECF29A}" destId="{3B6DE434-88CD-42C2-B8CA-89F9E0887638}" srcOrd="0" destOrd="0" presId="urn:microsoft.com/office/officeart/2011/layout/HexagonRadial"/>
    <dgm:cxn modelId="{D981C1F3-74FB-490E-ABD4-D990D3879315}" type="presParOf" srcId="{1094C404-0517-487A-BD8E-C6A1F3951615}" destId="{FB82C289-5F69-4425-A6C6-BC92A8353E7C}" srcOrd="6" destOrd="0" presId="urn:microsoft.com/office/officeart/2011/layout/HexagonRadial"/>
    <dgm:cxn modelId="{1AB6DCA2-3B2F-416D-9D10-22012E5127ED}" type="presParOf" srcId="{1094C404-0517-487A-BD8E-C6A1F3951615}" destId="{E9D21190-AAA9-4375-8AA4-5B382FC891FA}" srcOrd="7" destOrd="0" presId="urn:microsoft.com/office/officeart/2011/layout/HexagonRadial"/>
    <dgm:cxn modelId="{D1D1BBCC-4693-45D6-A674-345F4F9B53DF}" type="presParOf" srcId="{E9D21190-AAA9-4375-8AA4-5B382FC891FA}" destId="{B3198489-EAB4-4703-B94C-29E99F6EF205}" srcOrd="0" destOrd="0" presId="urn:microsoft.com/office/officeart/2011/layout/HexagonRadial"/>
    <dgm:cxn modelId="{E3B3D7E2-4EFA-4888-94F9-B373D6D2C22C}" type="presParOf" srcId="{1094C404-0517-487A-BD8E-C6A1F3951615}" destId="{C59FB02F-6871-4B2B-BE48-34EC445091FB}" srcOrd="8" destOrd="0" presId="urn:microsoft.com/office/officeart/2011/layout/HexagonRadial"/>
    <dgm:cxn modelId="{F925171B-81F8-4956-BB75-45904C7F19D4}" type="presParOf" srcId="{1094C404-0517-487A-BD8E-C6A1F3951615}" destId="{D46AC1B9-0E4C-49F0-93EA-D8501D38D75D}" srcOrd="9" destOrd="0" presId="urn:microsoft.com/office/officeart/2011/layout/HexagonRadial"/>
    <dgm:cxn modelId="{494D2C46-318F-443F-A344-8D0894AAA0A5}" type="presParOf" srcId="{D46AC1B9-0E4C-49F0-93EA-D8501D38D75D}" destId="{EB87009B-6FCD-4A5B-BE8A-E00788FBC5FA}" srcOrd="0" destOrd="0" presId="urn:microsoft.com/office/officeart/2011/layout/HexagonRadial"/>
    <dgm:cxn modelId="{091181DC-C476-41B5-9E11-03EAF70A8F53}" type="presParOf" srcId="{1094C404-0517-487A-BD8E-C6A1F3951615}" destId="{A8B2EFD9-8C6D-4CA3-A58A-81F4014F362B}" srcOrd="10" destOrd="0" presId="urn:microsoft.com/office/officeart/2011/layout/HexagonRadial"/>
    <dgm:cxn modelId="{C1E8E314-7A6C-4E9D-98B8-32BD7CEECB80}" type="presParOf" srcId="{1094C404-0517-487A-BD8E-C6A1F3951615}" destId="{A0D37536-1A20-412D-A2ED-492F11A0920A}" srcOrd="11" destOrd="0" presId="urn:microsoft.com/office/officeart/2011/layout/HexagonRadial"/>
    <dgm:cxn modelId="{FBB73C02-93BE-40DE-A4F4-CF2FD9FFE698}" type="presParOf" srcId="{A0D37536-1A20-412D-A2ED-492F11A0920A}" destId="{39AF12DC-6423-464B-8376-E31A7560E48F}" srcOrd="0" destOrd="0" presId="urn:microsoft.com/office/officeart/2011/layout/HexagonRadial"/>
    <dgm:cxn modelId="{7B854299-2C38-4072-8A44-7FD0850029BB}" type="presParOf" srcId="{1094C404-0517-487A-BD8E-C6A1F3951615}" destId="{2879EB54-FC86-44B8-9422-97958CAC6619}"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656E94-C744-4B34-A14B-122429E20C0B}"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31350F14-8C8E-4459-A113-E435E3F3AD50}">
      <dgm:prSet phldrT="[Text]" custT="1"/>
      <dgm:spPr/>
      <dgm:t>
        <a:bodyPr/>
        <a:lstStyle/>
        <a:p>
          <a:r>
            <a:rPr lang="en-US" sz="2400" b="1" i="1" dirty="0" smtClean="0"/>
            <a:t>Occasionally Exceeds</a:t>
          </a:r>
        </a:p>
        <a:p>
          <a:r>
            <a:rPr lang="en-US" sz="2400" dirty="0" smtClean="0"/>
            <a:t>Employee performs occasional exceptional  work with the majority of work being as expected</a:t>
          </a:r>
          <a:endParaRPr lang="en-US" sz="2400" dirty="0"/>
        </a:p>
      </dgm:t>
    </dgm:pt>
    <dgm:pt modelId="{2587F66E-5082-49C7-BC7D-A8E4BB45A8B2}" type="parTrans" cxnId="{3F3817D8-8689-4C1A-BB33-EB878C8335A3}">
      <dgm:prSet/>
      <dgm:spPr/>
      <dgm:t>
        <a:bodyPr/>
        <a:lstStyle/>
        <a:p>
          <a:endParaRPr lang="en-US"/>
        </a:p>
      </dgm:t>
    </dgm:pt>
    <dgm:pt modelId="{F02CA9FB-74E2-4166-A77E-B0CA0CD22652}" type="sibTrans" cxnId="{3F3817D8-8689-4C1A-BB33-EB878C8335A3}">
      <dgm:prSet/>
      <dgm:spPr/>
      <dgm:t>
        <a:bodyPr/>
        <a:lstStyle/>
        <a:p>
          <a:endParaRPr lang="en-US"/>
        </a:p>
      </dgm:t>
    </dgm:pt>
    <dgm:pt modelId="{A34BBFEB-415E-4671-831F-6429A0BF33A5}">
      <dgm:prSet phldrT="[Text]" custT="1"/>
      <dgm:spPr/>
      <dgm:t>
        <a:bodyPr/>
        <a:lstStyle/>
        <a:p>
          <a:r>
            <a:rPr lang="en-US" sz="2400" b="1" i="1" dirty="0" smtClean="0"/>
            <a:t>Occasionally Meets</a:t>
          </a:r>
        </a:p>
        <a:p>
          <a:r>
            <a:rPr lang="en-US" sz="2400" dirty="0" smtClean="0"/>
            <a:t>Employee performance is poor at times with the majority of work being as expected</a:t>
          </a:r>
        </a:p>
        <a:p>
          <a:endParaRPr lang="en-US" sz="2400" dirty="0"/>
        </a:p>
      </dgm:t>
    </dgm:pt>
    <dgm:pt modelId="{EA49948A-AB55-4841-87CF-B945650B82F6}" type="parTrans" cxnId="{7717633A-4668-48B0-A054-1F3D3CBCAE61}">
      <dgm:prSet/>
      <dgm:spPr/>
      <dgm:t>
        <a:bodyPr/>
        <a:lstStyle/>
        <a:p>
          <a:endParaRPr lang="en-US"/>
        </a:p>
      </dgm:t>
    </dgm:pt>
    <dgm:pt modelId="{5A22911E-1AB4-4852-A700-7AC925AC25CE}" type="sibTrans" cxnId="{7717633A-4668-48B0-A054-1F3D3CBCAE61}">
      <dgm:prSet/>
      <dgm:spPr/>
      <dgm:t>
        <a:bodyPr/>
        <a:lstStyle/>
        <a:p>
          <a:endParaRPr lang="en-US"/>
        </a:p>
      </dgm:t>
    </dgm:pt>
    <dgm:pt modelId="{F9CDCB14-2F69-49C9-96CF-93561B0CBD86}" type="pres">
      <dgm:prSet presAssocID="{3C656E94-C744-4B34-A14B-122429E20C0B}" presName="Name0" presStyleCnt="0">
        <dgm:presLayoutVars>
          <dgm:chMax val="2"/>
          <dgm:chPref val="2"/>
          <dgm:dir/>
          <dgm:animOne/>
          <dgm:resizeHandles val="exact"/>
        </dgm:presLayoutVars>
      </dgm:prSet>
      <dgm:spPr/>
      <dgm:t>
        <a:bodyPr/>
        <a:lstStyle/>
        <a:p>
          <a:endParaRPr lang="en-US"/>
        </a:p>
      </dgm:t>
    </dgm:pt>
    <dgm:pt modelId="{82E83B0E-1F68-42A7-8579-6C9FD485A15A}" type="pres">
      <dgm:prSet presAssocID="{3C656E94-C744-4B34-A14B-122429E20C0B}" presName="Background" presStyleLbl="bgImgPlace1" presStyleIdx="0" presStyleCnt="1"/>
      <dgm:spPr/>
    </dgm:pt>
    <dgm:pt modelId="{18BD7EB0-1F53-448B-8DC9-7928A344E25A}" type="pres">
      <dgm:prSet presAssocID="{3C656E94-C744-4B34-A14B-122429E20C0B}" presName="ParentText1" presStyleLbl="revTx" presStyleIdx="0" presStyleCnt="2">
        <dgm:presLayoutVars>
          <dgm:chMax val="0"/>
          <dgm:chPref val="0"/>
          <dgm:bulletEnabled val="1"/>
        </dgm:presLayoutVars>
      </dgm:prSet>
      <dgm:spPr/>
      <dgm:t>
        <a:bodyPr/>
        <a:lstStyle/>
        <a:p>
          <a:endParaRPr lang="en-US"/>
        </a:p>
      </dgm:t>
    </dgm:pt>
    <dgm:pt modelId="{F7523814-B255-4B3F-83FD-FED57C08E362}" type="pres">
      <dgm:prSet presAssocID="{3C656E94-C744-4B34-A14B-122429E20C0B}" presName="ParentText2" presStyleLbl="revTx" presStyleIdx="1" presStyleCnt="2">
        <dgm:presLayoutVars>
          <dgm:chMax val="0"/>
          <dgm:chPref val="0"/>
          <dgm:bulletEnabled val="1"/>
        </dgm:presLayoutVars>
      </dgm:prSet>
      <dgm:spPr/>
      <dgm:t>
        <a:bodyPr/>
        <a:lstStyle/>
        <a:p>
          <a:endParaRPr lang="en-US"/>
        </a:p>
      </dgm:t>
    </dgm:pt>
    <dgm:pt modelId="{E146AD6E-73CB-4EE0-B9B3-BA5F60E4E0B1}" type="pres">
      <dgm:prSet presAssocID="{3C656E94-C744-4B34-A14B-122429E20C0B}" presName="Plus" presStyleLbl="alignNode1" presStyleIdx="0" presStyleCnt="2"/>
      <dgm:spPr/>
    </dgm:pt>
    <dgm:pt modelId="{8DD1B011-1668-4BCA-AE02-19D7D09F33D1}" type="pres">
      <dgm:prSet presAssocID="{3C656E94-C744-4B34-A14B-122429E20C0B}" presName="Minus" presStyleLbl="alignNode1" presStyleIdx="1" presStyleCnt="2" custScaleX="117788" custScaleY="130858" custLinFactNeighborY="-15282"/>
      <dgm:spPr/>
    </dgm:pt>
    <dgm:pt modelId="{C4EC20C6-130A-41D6-A339-1D1D935CC898}" type="pres">
      <dgm:prSet presAssocID="{3C656E94-C744-4B34-A14B-122429E20C0B}" presName="Divider" presStyleLbl="parChTrans1D1" presStyleIdx="0" presStyleCnt="1"/>
      <dgm:spPr/>
    </dgm:pt>
  </dgm:ptLst>
  <dgm:cxnLst>
    <dgm:cxn modelId="{3F3817D8-8689-4C1A-BB33-EB878C8335A3}" srcId="{3C656E94-C744-4B34-A14B-122429E20C0B}" destId="{31350F14-8C8E-4459-A113-E435E3F3AD50}" srcOrd="0" destOrd="0" parTransId="{2587F66E-5082-49C7-BC7D-A8E4BB45A8B2}" sibTransId="{F02CA9FB-74E2-4166-A77E-B0CA0CD22652}"/>
    <dgm:cxn modelId="{7AF33475-306D-4031-8BBD-DC21ED3866D7}" type="presOf" srcId="{3C656E94-C744-4B34-A14B-122429E20C0B}" destId="{F9CDCB14-2F69-49C9-96CF-93561B0CBD86}" srcOrd="0" destOrd="0" presId="urn:microsoft.com/office/officeart/2009/3/layout/PlusandMinus"/>
    <dgm:cxn modelId="{7717633A-4668-48B0-A054-1F3D3CBCAE61}" srcId="{3C656E94-C744-4B34-A14B-122429E20C0B}" destId="{A34BBFEB-415E-4671-831F-6429A0BF33A5}" srcOrd="1" destOrd="0" parTransId="{EA49948A-AB55-4841-87CF-B945650B82F6}" sibTransId="{5A22911E-1AB4-4852-A700-7AC925AC25CE}"/>
    <dgm:cxn modelId="{B9262EF5-1786-4232-896A-BC637EDB8CDA}" type="presOf" srcId="{31350F14-8C8E-4459-A113-E435E3F3AD50}" destId="{18BD7EB0-1F53-448B-8DC9-7928A344E25A}" srcOrd="0" destOrd="0" presId="urn:microsoft.com/office/officeart/2009/3/layout/PlusandMinus"/>
    <dgm:cxn modelId="{667A4289-AC2E-455B-AC8E-40F425B691C5}" type="presOf" srcId="{A34BBFEB-415E-4671-831F-6429A0BF33A5}" destId="{F7523814-B255-4B3F-83FD-FED57C08E362}" srcOrd="0" destOrd="0" presId="urn:microsoft.com/office/officeart/2009/3/layout/PlusandMinus"/>
    <dgm:cxn modelId="{21A6F495-02B5-4387-932B-0E5DCFD24D6F}" type="presParOf" srcId="{F9CDCB14-2F69-49C9-96CF-93561B0CBD86}" destId="{82E83B0E-1F68-42A7-8579-6C9FD485A15A}" srcOrd="0" destOrd="0" presId="urn:microsoft.com/office/officeart/2009/3/layout/PlusandMinus"/>
    <dgm:cxn modelId="{2C899E30-E799-494E-801D-7CA41071F6BC}" type="presParOf" srcId="{F9CDCB14-2F69-49C9-96CF-93561B0CBD86}" destId="{18BD7EB0-1F53-448B-8DC9-7928A344E25A}" srcOrd="1" destOrd="0" presId="urn:microsoft.com/office/officeart/2009/3/layout/PlusandMinus"/>
    <dgm:cxn modelId="{69E12C7B-84C6-44F6-B46D-81C4871964D2}" type="presParOf" srcId="{F9CDCB14-2F69-49C9-96CF-93561B0CBD86}" destId="{F7523814-B255-4B3F-83FD-FED57C08E362}" srcOrd="2" destOrd="0" presId="urn:microsoft.com/office/officeart/2009/3/layout/PlusandMinus"/>
    <dgm:cxn modelId="{06E36BFE-31FF-4717-A6C6-4B0A5E7DB3AD}" type="presParOf" srcId="{F9CDCB14-2F69-49C9-96CF-93561B0CBD86}" destId="{E146AD6E-73CB-4EE0-B9B3-BA5F60E4E0B1}" srcOrd="3" destOrd="0" presId="urn:microsoft.com/office/officeart/2009/3/layout/PlusandMinus"/>
    <dgm:cxn modelId="{E1CABDD4-03D2-45A0-9429-764885C02F58}" type="presParOf" srcId="{F9CDCB14-2F69-49C9-96CF-93561B0CBD86}" destId="{8DD1B011-1668-4BCA-AE02-19D7D09F33D1}" srcOrd="4" destOrd="0" presId="urn:microsoft.com/office/officeart/2009/3/layout/PlusandMinus"/>
    <dgm:cxn modelId="{183EB825-2A13-4732-948F-2278CD38A33F}" type="presParOf" srcId="{F9CDCB14-2F69-49C9-96CF-93561B0CBD86}" destId="{C4EC20C6-130A-41D6-A339-1D1D935CC898}"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117EE5-D651-43C6-8386-C3C90B31F25B}" type="doc">
      <dgm:prSet loTypeId="urn:microsoft.com/office/officeart/2005/8/layout/pyramid2" loCatId="list" qsTypeId="urn:microsoft.com/office/officeart/2005/8/quickstyle/simple1" qsCatId="simple" csTypeId="urn:microsoft.com/office/officeart/2005/8/colors/accent1_2" csCatId="accent1" phldr="1"/>
      <dgm:spPr/>
    </dgm:pt>
    <dgm:pt modelId="{829A110C-0CAF-4D3A-BDC4-F86822BC72D6}">
      <dgm:prSet phldrT="[Text]"/>
      <dgm:spPr/>
      <dgm:t>
        <a:bodyPr/>
        <a:lstStyle/>
        <a:p>
          <a:r>
            <a:rPr lang="en-US" dirty="0" smtClean="0"/>
            <a:t>Disciplinary Action</a:t>
          </a:r>
          <a:endParaRPr lang="en-US" dirty="0"/>
        </a:p>
      </dgm:t>
    </dgm:pt>
    <dgm:pt modelId="{8041E13F-3442-406C-AC3A-577E67C1672C}" type="parTrans" cxnId="{0493AA8F-B658-410F-8874-EE2C44BE7300}">
      <dgm:prSet/>
      <dgm:spPr/>
      <dgm:t>
        <a:bodyPr/>
        <a:lstStyle/>
        <a:p>
          <a:endParaRPr lang="en-US"/>
        </a:p>
      </dgm:t>
    </dgm:pt>
    <dgm:pt modelId="{9ABC9DE5-D111-4865-910A-655849F6F35E}" type="sibTrans" cxnId="{0493AA8F-B658-410F-8874-EE2C44BE7300}">
      <dgm:prSet/>
      <dgm:spPr/>
      <dgm:t>
        <a:bodyPr/>
        <a:lstStyle/>
        <a:p>
          <a:endParaRPr lang="en-US"/>
        </a:p>
      </dgm:t>
    </dgm:pt>
    <dgm:pt modelId="{873920CD-83A9-4B65-A1F9-AF5EAA97DE61}">
      <dgm:prSet phldrT="[Text]"/>
      <dgm:spPr/>
      <dgm:t>
        <a:bodyPr/>
        <a:lstStyle/>
        <a:p>
          <a:r>
            <a:rPr lang="en-US" dirty="0" smtClean="0"/>
            <a:t>Corrective Action</a:t>
          </a:r>
          <a:endParaRPr lang="en-US" dirty="0"/>
        </a:p>
      </dgm:t>
    </dgm:pt>
    <dgm:pt modelId="{CAE6AD31-E4E7-47E9-A675-D7F0C63CA902}" type="parTrans" cxnId="{B3139673-283E-4373-A238-5A94A38401C0}">
      <dgm:prSet/>
      <dgm:spPr/>
      <dgm:t>
        <a:bodyPr/>
        <a:lstStyle/>
        <a:p>
          <a:endParaRPr lang="en-US"/>
        </a:p>
      </dgm:t>
    </dgm:pt>
    <dgm:pt modelId="{F4828886-4885-49CA-B744-4A5587E2C6A7}" type="sibTrans" cxnId="{B3139673-283E-4373-A238-5A94A38401C0}">
      <dgm:prSet/>
      <dgm:spPr/>
      <dgm:t>
        <a:bodyPr/>
        <a:lstStyle/>
        <a:p>
          <a:endParaRPr lang="en-US"/>
        </a:p>
      </dgm:t>
    </dgm:pt>
    <dgm:pt modelId="{F15DA097-0068-4C3C-863C-86AC966E7FE3}">
      <dgm:prSet phldrT="[Text]"/>
      <dgm:spPr>
        <a:solidFill>
          <a:schemeClr val="accent3">
            <a:alpha val="90000"/>
          </a:schemeClr>
        </a:solidFill>
      </dgm:spPr>
      <dgm:t>
        <a:bodyPr/>
        <a:lstStyle/>
        <a:p>
          <a:r>
            <a:rPr lang="en-US" dirty="0" smtClean="0"/>
            <a:t>PDF / PIP Documentation of Counseling </a:t>
          </a:r>
          <a:endParaRPr lang="en-US" dirty="0"/>
        </a:p>
      </dgm:t>
    </dgm:pt>
    <dgm:pt modelId="{F62AE957-F51C-4918-9752-C98FBE91B811}" type="parTrans" cxnId="{546B9EEB-1499-4357-B0E8-2BD406CB8545}">
      <dgm:prSet/>
      <dgm:spPr/>
      <dgm:t>
        <a:bodyPr/>
        <a:lstStyle/>
        <a:p>
          <a:endParaRPr lang="en-US"/>
        </a:p>
      </dgm:t>
    </dgm:pt>
    <dgm:pt modelId="{F6979995-2AD8-4AC2-B4A3-DA40D149D8E2}" type="sibTrans" cxnId="{546B9EEB-1499-4357-B0E8-2BD406CB8545}">
      <dgm:prSet/>
      <dgm:spPr/>
      <dgm:t>
        <a:bodyPr/>
        <a:lstStyle/>
        <a:p>
          <a:endParaRPr lang="en-US"/>
        </a:p>
      </dgm:t>
    </dgm:pt>
    <dgm:pt modelId="{17ADD32A-5F60-4F63-AEE0-86B746B1E474}">
      <dgm:prSet phldrT="[Text]"/>
      <dgm:spPr>
        <a:solidFill>
          <a:schemeClr val="accent3">
            <a:alpha val="90000"/>
          </a:schemeClr>
        </a:solidFill>
      </dgm:spPr>
      <dgm:t>
        <a:bodyPr/>
        <a:lstStyle/>
        <a:p>
          <a:r>
            <a:rPr lang="en-US" dirty="0" smtClean="0"/>
            <a:t>Coaching</a:t>
          </a:r>
          <a:endParaRPr lang="en-US" dirty="0"/>
        </a:p>
      </dgm:t>
    </dgm:pt>
    <dgm:pt modelId="{D8F6D2F4-AE44-40B0-BEF0-7424DA310135}" type="parTrans" cxnId="{C859F889-49AA-41E8-8412-90E886583479}">
      <dgm:prSet/>
      <dgm:spPr/>
      <dgm:t>
        <a:bodyPr/>
        <a:lstStyle/>
        <a:p>
          <a:endParaRPr lang="en-US"/>
        </a:p>
      </dgm:t>
    </dgm:pt>
    <dgm:pt modelId="{FDF097A6-2744-4FD7-B581-3DCF1D7BFAAA}" type="sibTrans" cxnId="{C859F889-49AA-41E8-8412-90E886583479}">
      <dgm:prSet/>
      <dgm:spPr/>
      <dgm:t>
        <a:bodyPr/>
        <a:lstStyle/>
        <a:p>
          <a:endParaRPr lang="en-US"/>
        </a:p>
      </dgm:t>
    </dgm:pt>
    <dgm:pt modelId="{8FA3804A-5C8E-448A-B235-AD9FA5FEB982}">
      <dgm:prSet phldrT="[Text]"/>
      <dgm:spPr>
        <a:solidFill>
          <a:schemeClr val="accent3">
            <a:alpha val="90000"/>
          </a:schemeClr>
        </a:solidFill>
      </dgm:spPr>
      <dgm:t>
        <a:bodyPr/>
        <a:lstStyle/>
        <a:p>
          <a:r>
            <a:rPr lang="en-US" dirty="0" smtClean="0"/>
            <a:t>Setting Expectations and Goals</a:t>
          </a:r>
          <a:endParaRPr lang="en-US" dirty="0"/>
        </a:p>
      </dgm:t>
    </dgm:pt>
    <dgm:pt modelId="{08AFCA13-A270-46A5-B619-BED1B062B049}" type="parTrans" cxnId="{E0DA090D-84FA-4288-9E62-574260AC6033}">
      <dgm:prSet/>
      <dgm:spPr/>
      <dgm:t>
        <a:bodyPr/>
        <a:lstStyle/>
        <a:p>
          <a:endParaRPr lang="en-US"/>
        </a:p>
      </dgm:t>
    </dgm:pt>
    <dgm:pt modelId="{1E7B3460-CD26-4B27-984E-E1E3D9989213}" type="sibTrans" cxnId="{E0DA090D-84FA-4288-9E62-574260AC6033}">
      <dgm:prSet/>
      <dgm:spPr/>
      <dgm:t>
        <a:bodyPr/>
        <a:lstStyle/>
        <a:p>
          <a:endParaRPr lang="en-US"/>
        </a:p>
      </dgm:t>
    </dgm:pt>
    <dgm:pt modelId="{95F1BA80-2AF0-4E37-9EEC-680F41E435A5}" type="pres">
      <dgm:prSet presAssocID="{E0117EE5-D651-43C6-8386-C3C90B31F25B}" presName="compositeShape" presStyleCnt="0">
        <dgm:presLayoutVars>
          <dgm:dir/>
          <dgm:resizeHandles/>
        </dgm:presLayoutVars>
      </dgm:prSet>
      <dgm:spPr/>
    </dgm:pt>
    <dgm:pt modelId="{1612B610-47C5-4333-9280-A200F2C15638}" type="pres">
      <dgm:prSet presAssocID="{E0117EE5-D651-43C6-8386-C3C90B31F25B}" presName="pyramid" presStyleLbl="node1" presStyleIdx="0" presStyleCnt="1"/>
      <dgm:spPr/>
    </dgm:pt>
    <dgm:pt modelId="{13A18D11-909C-47F0-9A07-D25DB5773536}" type="pres">
      <dgm:prSet presAssocID="{E0117EE5-D651-43C6-8386-C3C90B31F25B}" presName="theList" presStyleCnt="0"/>
      <dgm:spPr/>
    </dgm:pt>
    <dgm:pt modelId="{1E9362C5-F9A0-44A4-B004-F37D5C7F62DD}" type="pres">
      <dgm:prSet presAssocID="{829A110C-0CAF-4D3A-BDC4-F86822BC72D6}" presName="aNode" presStyleLbl="fgAcc1" presStyleIdx="0" presStyleCnt="5" custLinFactNeighborX="-50107">
        <dgm:presLayoutVars>
          <dgm:bulletEnabled val="1"/>
        </dgm:presLayoutVars>
      </dgm:prSet>
      <dgm:spPr/>
      <dgm:t>
        <a:bodyPr/>
        <a:lstStyle/>
        <a:p>
          <a:endParaRPr lang="en-US"/>
        </a:p>
      </dgm:t>
    </dgm:pt>
    <dgm:pt modelId="{AA2EDE05-BFB5-40A9-A116-CF8653A99DA5}" type="pres">
      <dgm:prSet presAssocID="{829A110C-0CAF-4D3A-BDC4-F86822BC72D6}" presName="aSpace" presStyleCnt="0"/>
      <dgm:spPr/>
    </dgm:pt>
    <dgm:pt modelId="{950843C7-760F-4398-B16C-E0F26FD9585A}" type="pres">
      <dgm:prSet presAssocID="{873920CD-83A9-4B65-A1F9-AF5EAA97DE61}" presName="aNode" presStyleLbl="fgAcc1" presStyleIdx="1" presStyleCnt="5" custLinFactNeighborX="-50107">
        <dgm:presLayoutVars>
          <dgm:bulletEnabled val="1"/>
        </dgm:presLayoutVars>
      </dgm:prSet>
      <dgm:spPr/>
      <dgm:t>
        <a:bodyPr/>
        <a:lstStyle/>
        <a:p>
          <a:endParaRPr lang="en-US"/>
        </a:p>
      </dgm:t>
    </dgm:pt>
    <dgm:pt modelId="{B1636837-850D-41E9-9176-E9D99CE611A6}" type="pres">
      <dgm:prSet presAssocID="{873920CD-83A9-4B65-A1F9-AF5EAA97DE61}" presName="aSpace" presStyleCnt="0"/>
      <dgm:spPr/>
    </dgm:pt>
    <dgm:pt modelId="{B7545154-7FA8-42EE-8DB3-7CE76A465181}" type="pres">
      <dgm:prSet presAssocID="{F15DA097-0068-4C3C-863C-86AC966E7FE3}" presName="aNode" presStyleLbl="fgAcc1" presStyleIdx="2" presStyleCnt="5" custLinFactNeighborX="-50107">
        <dgm:presLayoutVars>
          <dgm:bulletEnabled val="1"/>
        </dgm:presLayoutVars>
      </dgm:prSet>
      <dgm:spPr/>
      <dgm:t>
        <a:bodyPr/>
        <a:lstStyle/>
        <a:p>
          <a:endParaRPr lang="en-US"/>
        </a:p>
      </dgm:t>
    </dgm:pt>
    <dgm:pt modelId="{7EE94B17-AB6D-43CE-AB26-BC8FAAE48CEE}" type="pres">
      <dgm:prSet presAssocID="{F15DA097-0068-4C3C-863C-86AC966E7FE3}" presName="aSpace" presStyleCnt="0"/>
      <dgm:spPr/>
    </dgm:pt>
    <dgm:pt modelId="{372FE57A-75E0-44E0-83C5-4B721576DB06}" type="pres">
      <dgm:prSet presAssocID="{17ADD32A-5F60-4F63-AEE0-86B746B1E474}" presName="aNode" presStyleLbl="fgAcc1" presStyleIdx="3" presStyleCnt="5" custLinFactNeighborX="-50107">
        <dgm:presLayoutVars>
          <dgm:bulletEnabled val="1"/>
        </dgm:presLayoutVars>
      </dgm:prSet>
      <dgm:spPr/>
      <dgm:t>
        <a:bodyPr/>
        <a:lstStyle/>
        <a:p>
          <a:endParaRPr lang="en-US"/>
        </a:p>
      </dgm:t>
    </dgm:pt>
    <dgm:pt modelId="{FEAE11CF-D9E7-4976-A069-8D65E53FE67D}" type="pres">
      <dgm:prSet presAssocID="{17ADD32A-5F60-4F63-AEE0-86B746B1E474}" presName="aSpace" presStyleCnt="0"/>
      <dgm:spPr/>
    </dgm:pt>
    <dgm:pt modelId="{069EFA89-BDA0-4B63-99B2-A1E2B8689032}" type="pres">
      <dgm:prSet presAssocID="{8FA3804A-5C8E-448A-B235-AD9FA5FEB982}" presName="aNode" presStyleLbl="fgAcc1" presStyleIdx="4" presStyleCnt="5" custLinFactNeighborX="-50107">
        <dgm:presLayoutVars>
          <dgm:bulletEnabled val="1"/>
        </dgm:presLayoutVars>
      </dgm:prSet>
      <dgm:spPr/>
      <dgm:t>
        <a:bodyPr/>
        <a:lstStyle/>
        <a:p>
          <a:endParaRPr lang="en-US"/>
        </a:p>
      </dgm:t>
    </dgm:pt>
    <dgm:pt modelId="{B3E81407-6299-40F4-A1A6-37C77C38B79A}" type="pres">
      <dgm:prSet presAssocID="{8FA3804A-5C8E-448A-B235-AD9FA5FEB982}" presName="aSpace" presStyleCnt="0"/>
      <dgm:spPr/>
    </dgm:pt>
  </dgm:ptLst>
  <dgm:cxnLst>
    <dgm:cxn modelId="{B3139673-283E-4373-A238-5A94A38401C0}" srcId="{E0117EE5-D651-43C6-8386-C3C90B31F25B}" destId="{873920CD-83A9-4B65-A1F9-AF5EAA97DE61}" srcOrd="1" destOrd="0" parTransId="{CAE6AD31-E4E7-47E9-A675-D7F0C63CA902}" sibTransId="{F4828886-4885-49CA-B744-4A5587E2C6A7}"/>
    <dgm:cxn modelId="{CC38A011-CC35-4B27-93D1-4FDC79846FCD}" type="presOf" srcId="{873920CD-83A9-4B65-A1F9-AF5EAA97DE61}" destId="{950843C7-760F-4398-B16C-E0F26FD9585A}" srcOrd="0" destOrd="0" presId="urn:microsoft.com/office/officeart/2005/8/layout/pyramid2"/>
    <dgm:cxn modelId="{8C389658-1A98-42D4-B119-4C89597BEC71}" type="presOf" srcId="{E0117EE5-D651-43C6-8386-C3C90B31F25B}" destId="{95F1BA80-2AF0-4E37-9EEC-680F41E435A5}" srcOrd="0" destOrd="0" presId="urn:microsoft.com/office/officeart/2005/8/layout/pyramid2"/>
    <dgm:cxn modelId="{21296BEF-4D3E-499E-9970-1293F20AA2AB}" type="presOf" srcId="{17ADD32A-5F60-4F63-AEE0-86B746B1E474}" destId="{372FE57A-75E0-44E0-83C5-4B721576DB06}" srcOrd="0" destOrd="0" presId="urn:microsoft.com/office/officeart/2005/8/layout/pyramid2"/>
    <dgm:cxn modelId="{0493AA8F-B658-410F-8874-EE2C44BE7300}" srcId="{E0117EE5-D651-43C6-8386-C3C90B31F25B}" destId="{829A110C-0CAF-4D3A-BDC4-F86822BC72D6}" srcOrd="0" destOrd="0" parTransId="{8041E13F-3442-406C-AC3A-577E67C1672C}" sibTransId="{9ABC9DE5-D111-4865-910A-655849F6F35E}"/>
    <dgm:cxn modelId="{546B9EEB-1499-4357-B0E8-2BD406CB8545}" srcId="{E0117EE5-D651-43C6-8386-C3C90B31F25B}" destId="{F15DA097-0068-4C3C-863C-86AC966E7FE3}" srcOrd="2" destOrd="0" parTransId="{F62AE957-F51C-4918-9752-C98FBE91B811}" sibTransId="{F6979995-2AD8-4AC2-B4A3-DA40D149D8E2}"/>
    <dgm:cxn modelId="{E0DA090D-84FA-4288-9E62-574260AC6033}" srcId="{E0117EE5-D651-43C6-8386-C3C90B31F25B}" destId="{8FA3804A-5C8E-448A-B235-AD9FA5FEB982}" srcOrd="4" destOrd="0" parTransId="{08AFCA13-A270-46A5-B619-BED1B062B049}" sibTransId="{1E7B3460-CD26-4B27-984E-E1E3D9989213}"/>
    <dgm:cxn modelId="{C859F889-49AA-41E8-8412-90E886583479}" srcId="{E0117EE5-D651-43C6-8386-C3C90B31F25B}" destId="{17ADD32A-5F60-4F63-AEE0-86B746B1E474}" srcOrd="3" destOrd="0" parTransId="{D8F6D2F4-AE44-40B0-BEF0-7424DA310135}" sibTransId="{FDF097A6-2744-4FD7-B581-3DCF1D7BFAAA}"/>
    <dgm:cxn modelId="{E67520B3-8A24-4C7C-AA63-804E77C55138}" type="presOf" srcId="{F15DA097-0068-4C3C-863C-86AC966E7FE3}" destId="{B7545154-7FA8-42EE-8DB3-7CE76A465181}" srcOrd="0" destOrd="0" presId="urn:microsoft.com/office/officeart/2005/8/layout/pyramid2"/>
    <dgm:cxn modelId="{86DC3371-B6AA-4766-B40C-A5571A3B159A}" type="presOf" srcId="{8FA3804A-5C8E-448A-B235-AD9FA5FEB982}" destId="{069EFA89-BDA0-4B63-99B2-A1E2B8689032}" srcOrd="0" destOrd="0" presId="urn:microsoft.com/office/officeart/2005/8/layout/pyramid2"/>
    <dgm:cxn modelId="{9E8EB33D-B843-4F3E-BB28-134C1C428F50}" type="presOf" srcId="{829A110C-0CAF-4D3A-BDC4-F86822BC72D6}" destId="{1E9362C5-F9A0-44A4-B004-F37D5C7F62DD}" srcOrd="0" destOrd="0" presId="urn:microsoft.com/office/officeart/2005/8/layout/pyramid2"/>
    <dgm:cxn modelId="{AC1CD6B9-5011-4BEA-9931-FF7144F288A5}" type="presParOf" srcId="{95F1BA80-2AF0-4E37-9EEC-680F41E435A5}" destId="{1612B610-47C5-4333-9280-A200F2C15638}" srcOrd="0" destOrd="0" presId="urn:microsoft.com/office/officeart/2005/8/layout/pyramid2"/>
    <dgm:cxn modelId="{22255564-322F-4215-80D4-E313DE9170EC}" type="presParOf" srcId="{95F1BA80-2AF0-4E37-9EEC-680F41E435A5}" destId="{13A18D11-909C-47F0-9A07-D25DB5773536}" srcOrd="1" destOrd="0" presId="urn:microsoft.com/office/officeart/2005/8/layout/pyramid2"/>
    <dgm:cxn modelId="{E42CDC43-5925-42B1-97B1-6A3771D3E931}" type="presParOf" srcId="{13A18D11-909C-47F0-9A07-D25DB5773536}" destId="{1E9362C5-F9A0-44A4-B004-F37D5C7F62DD}" srcOrd="0" destOrd="0" presId="urn:microsoft.com/office/officeart/2005/8/layout/pyramid2"/>
    <dgm:cxn modelId="{1DC8ADBC-F27E-476A-9E94-CB3EA0F5610F}" type="presParOf" srcId="{13A18D11-909C-47F0-9A07-D25DB5773536}" destId="{AA2EDE05-BFB5-40A9-A116-CF8653A99DA5}" srcOrd="1" destOrd="0" presId="urn:microsoft.com/office/officeart/2005/8/layout/pyramid2"/>
    <dgm:cxn modelId="{2FF776B7-BF54-4B52-8657-DCB952FA624F}" type="presParOf" srcId="{13A18D11-909C-47F0-9A07-D25DB5773536}" destId="{950843C7-760F-4398-B16C-E0F26FD9585A}" srcOrd="2" destOrd="0" presId="urn:microsoft.com/office/officeart/2005/8/layout/pyramid2"/>
    <dgm:cxn modelId="{A8320402-0BB0-42C7-882B-90BE940CBE4E}" type="presParOf" srcId="{13A18D11-909C-47F0-9A07-D25DB5773536}" destId="{B1636837-850D-41E9-9176-E9D99CE611A6}" srcOrd="3" destOrd="0" presId="urn:microsoft.com/office/officeart/2005/8/layout/pyramid2"/>
    <dgm:cxn modelId="{37DCFEE9-FF1E-4EC1-81AE-7CA7D1367D8B}" type="presParOf" srcId="{13A18D11-909C-47F0-9A07-D25DB5773536}" destId="{B7545154-7FA8-42EE-8DB3-7CE76A465181}" srcOrd="4" destOrd="0" presId="urn:microsoft.com/office/officeart/2005/8/layout/pyramid2"/>
    <dgm:cxn modelId="{514C5242-4F5A-45E1-B754-EEAC23A7B2FE}" type="presParOf" srcId="{13A18D11-909C-47F0-9A07-D25DB5773536}" destId="{7EE94B17-AB6D-43CE-AB26-BC8FAAE48CEE}" srcOrd="5" destOrd="0" presId="urn:microsoft.com/office/officeart/2005/8/layout/pyramid2"/>
    <dgm:cxn modelId="{C671D12E-FD59-4E07-9E04-7607F34D37C4}" type="presParOf" srcId="{13A18D11-909C-47F0-9A07-D25DB5773536}" destId="{372FE57A-75E0-44E0-83C5-4B721576DB06}" srcOrd="6" destOrd="0" presId="urn:microsoft.com/office/officeart/2005/8/layout/pyramid2"/>
    <dgm:cxn modelId="{9AEFDC18-66D0-4C42-B2EC-E056F2E6C9AD}" type="presParOf" srcId="{13A18D11-909C-47F0-9A07-D25DB5773536}" destId="{FEAE11CF-D9E7-4976-A069-8D65E53FE67D}" srcOrd="7" destOrd="0" presId="urn:microsoft.com/office/officeart/2005/8/layout/pyramid2"/>
    <dgm:cxn modelId="{7101B360-993D-4412-BEFA-752D7FCB1785}" type="presParOf" srcId="{13A18D11-909C-47F0-9A07-D25DB5773536}" destId="{069EFA89-BDA0-4B63-99B2-A1E2B8689032}" srcOrd="8" destOrd="0" presId="urn:microsoft.com/office/officeart/2005/8/layout/pyramid2"/>
    <dgm:cxn modelId="{5BB65238-D4EA-4B47-9A0D-CDC30E99037D}" type="presParOf" srcId="{13A18D11-909C-47F0-9A07-D25DB5773536}" destId="{B3E81407-6299-40F4-A1A6-37C77C38B79A}" srcOrd="9"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4143588" y="1"/>
            <a:ext cx="3169920" cy="480060"/>
          </a:xfrm>
          <a:prstGeom prst="rect">
            <a:avLst/>
          </a:prstGeom>
        </p:spPr>
        <p:txBody>
          <a:bodyPr vert="horz" lIns="96648" tIns="48325" rIns="96648" bIns="48325" rtlCol="0"/>
          <a:lstStyle>
            <a:lvl1pPr algn="r">
              <a:defRPr sz="1200"/>
            </a:lvl1pPr>
          </a:lstStyle>
          <a:p>
            <a:fld id="{F6CF5512-8E4D-46C9-9203-ADACEC31A94F}" type="datetimeFigureOut">
              <a:rPr lang="en-US" smtClean="0"/>
              <a:t>3/8/2017</a:t>
            </a:fld>
            <a:endParaRPr lang="en-US"/>
          </a:p>
        </p:txBody>
      </p:sp>
      <p:sp>
        <p:nvSpPr>
          <p:cNvPr id="4" name="Footer Placeholder 3"/>
          <p:cNvSpPr>
            <a:spLocks noGrp="1"/>
          </p:cNvSpPr>
          <p:nvPr>
            <p:ph type="ftr" sz="quarter" idx="2"/>
          </p:nvPr>
        </p:nvSpPr>
        <p:spPr>
          <a:xfrm>
            <a:off x="0" y="9119475"/>
            <a:ext cx="3169920" cy="480060"/>
          </a:xfrm>
          <a:prstGeom prst="rect">
            <a:avLst/>
          </a:prstGeom>
        </p:spPr>
        <p:txBody>
          <a:bodyPr vert="horz" lIns="96648" tIns="48325" rIns="96648" bIns="483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8" y="9119475"/>
            <a:ext cx="3169920" cy="480060"/>
          </a:xfrm>
          <a:prstGeom prst="rect">
            <a:avLst/>
          </a:prstGeom>
        </p:spPr>
        <p:txBody>
          <a:bodyPr vert="horz" lIns="96648" tIns="48325" rIns="96648" bIns="48325" rtlCol="0" anchor="b"/>
          <a:lstStyle>
            <a:lvl1pPr algn="r">
              <a:defRPr sz="1200"/>
            </a:lvl1pPr>
          </a:lstStyle>
          <a:p>
            <a:fld id="{78B4F231-B363-4634-BEB8-2BAF8F4992E2}" type="slidenum">
              <a:rPr lang="en-US" smtClean="0"/>
              <a:t>‹#›</a:t>
            </a:fld>
            <a:endParaRPr lang="en-US"/>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346273"/>
          </a:xfrm>
          <a:prstGeom prst="rect">
            <a:avLst/>
          </a:prstGeom>
        </p:spPr>
        <p:txBody>
          <a:bodyPr vert="horz" lIns="96648" tIns="48325" rIns="96648" bIns="48325"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984562" y="0"/>
            <a:ext cx="3169920" cy="346273"/>
          </a:xfrm>
          <a:prstGeom prst="rect">
            <a:avLst/>
          </a:prstGeom>
        </p:spPr>
        <p:txBody>
          <a:bodyPr vert="horz" lIns="96648" tIns="48325" rIns="96648" bIns="48325" rtlCol="0"/>
          <a:lstStyle>
            <a:lvl1pPr algn="r">
              <a:defRPr sz="1200"/>
            </a:lvl1pPr>
          </a:lstStyle>
          <a:p>
            <a:fld id="{7A0C4957-A8F1-4602-BE95-B4787793BB94}" type="datetimeFigureOut">
              <a:rPr lang="en-US" smtClean="0"/>
              <a:t>3/8/2017</a:t>
            </a:fld>
            <a:r>
              <a:rPr lang="en-US" dirty="0" smtClean="0"/>
              <a:t> </a:t>
            </a:r>
            <a:endParaRPr lang="en-US" dirty="0"/>
          </a:p>
        </p:txBody>
      </p:sp>
      <p:sp>
        <p:nvSpPr>
          <p:cNvPr id="4" name="Slide Image Placeholder 3"/>
          <p:cNvSpPr>
            <a:spLocks noGrp="1" noRot="1" noChangeAspect="1"/>
          </p:cNvSpPr>
          <p:nvPr>
            <p:ph type="sldImg" idx="2"/>
          </p:nvPr>
        </p:nvSpPr>
        <p:spPr>
          <a:xfrm>
            <a:off x="176213" y="44767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148425" y="4165766"/>
            <a:ext cx="4855597" cy="5078668"/>
          </a:xfrm>
          <a:prstGeom prst="rect">
            <a:avLst/>
          </a:prstGeom>
          <a:ln w="12700" cmpd="sng"/>
        </p:spPr>
        <p:style>
          <a:lnRef idx="2">
            <a:schemeClr val="dk1"/>
          </a:lnRef>
          <a:fillRef idx="1">
            <a:schemeClr val="lt1"/>
          </a:fillRef>
          <a:effectRef idx="0">
            <a:schemeClr val="dk1"/>
          </a:effectRef>
          <a:fontRef idx="none"/>
        </p:style>
        <p:txBody>
          <a:bodyPr vert="horz" lIns="96648" tIns="48325" rIns="96648" bIns="48325"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279667" y="9359859"/>
            <a:ext cx="2033841" cy="239675"/>
          </a:xfrm>
          <a:prstGeom prst="rect">
            <a:avLst/>
          </a:prstGeom>
        </p:spPr>
        <p:txBody>
          <a:bodyPr vert="horz" lIns="96648" tIns="48325" rIns="96648" bIns="48325"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5131241" y="457762"/>
            <a:ext cx="2024933" cy="8786672"/>
          </a:xfrm>
          <a:prstGeom prst="rect">
            <a:avLst/>
          </a:prstGeom>
          <a:ln w="12700">
            <a:solidFill>
              <a:schemeClr val="tx1"/>
            </a:solidFill>
          </a:ln>
        </p:spPr>
        <p:txBody>
          <a:bodyPr vert="horz" lIns="96648" tIns="48325" rIns="96648" bIns="48325"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just" defTabSz="914400" rtl="0" eaLnBrk="1" latinLnBrk="0" hangingPunct="1">
      <a:defRPr sz="1100" b="0" u="none" kern="1200">
        <a:solidFill>
          <a:schemeClr val="tx1"/>
        </a:solidFill>
        <a:latin typeface="+mn-lt"/>
        <a:ea typeface="+mn-ea"/>
        <a:cs typeface="+mn-cs"/>
      </a:defRPr>
    </a:lvl1pPr>
    <a:lvl2pPr marL="0" indent="0" algn="just"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Word_Document1.docx"/></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intranet.dot.state.co.us/employees/performance-management/documents/perf-pla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apprdep.dot.state.co.us:50000/irj/portal/sfprofil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package" Target="../embeddings/Microsoft_Word_Document4.docx"/></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package" Target="../embeddings/Microsoft_Word_Document2.docx"/></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vmlDrawing" Target="../drawings/vmlDrawing5.vml"/><Relationship Id="rId5" Type="http://schemas.openxmlformats.org/officeDocument/2006/relationships/image" Target="../media/image22.emf"/><Relationship Id="rId4" Type="http://schemas.openxmlformats.org/officeDocument/2006/relationships/package" Target="../embeddings/Microsoft_Word_Document5.docx"/></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vmlDrawing" Target="../drawings/vmlDrawing6.vml"/><Relationship Id="rId5" Type="http://schemas.openxmlformats.org/officeDocument/2006/relationships/image" Target="../media/image25.emf"/><Relationship Id="rId4" Type="http://schemas.openxmlformats.org/officeDocument/2006/relationships/package" Target="../embeddings/Microsoft_Word_Document6.docx"/></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package" Target="../embeddings/Microsoft_Word_Document7.docx"/></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slide" Target="../slides/slide72.xml"/><Relationship Id="rId2" Type="http://schemas.openxmlformats.org/officeDocument/2006/relationships/notesMaster" Target="../notesMasters/notesMaster1.xml"/><Relationship Id="rId1" Type="http://schemas.openxmlformats.org/officeDocument/2006/relationships/vmlDrawing" Target="../drawings/vmlDrawing8.vml"/><Relationship Id="rId5" Type="http://schemas.openxmlformats.org/officeDocument/2006/relationships/image" Target="../media/image33.emf"/><Relationship Id="rId4" Type="http://schemas.openxmlformats.org/officeDocument/2006/relationships/package" Target="../embeddings/Microsoft_Word_Document8.docx"/></Relationships>
</file>

<file path=ppt/notesSlides/_rels/notesSlide73.xml.rels><?xml version="1.0" encoding="UTF-8" standalone="yes"?>
<Relationships xmlns="http://schemas.openxmlformats.org/package/2006/relationships"><Relationship Id="rId3" Type="http://schemas.openxmlformats.org/officeDocument/2006/relationships/slide" Target="../slides/slide73.xml"/><Relationship Id="rId2" Type="http://schemas.openxmlformats.org/officeDocument/2006/relationships/notesMaster" Target="../notesMasters/notesMaster1.xml"/><Relationship Id="rId1" Type="http://schemas.openxmlformats.org/officeDocument/2006/relationships/vmlDrawing" Target="../drawings/vmlDrawing9.vml"/><Relationship Id="rId5" Type="http://schemas.openxmlformats.org/officeDocument/2006/relationships/image" Target="../media/image34.emf"/><Relationship Id="rId4" Type="http://schemas.openxmlformats.org/officeDocument/2006/relationships/package" Target="../embeddings/Microsoft_Word_Document9.docx"/></Relationships>
</file>

<file path=ppt/notesSlides/_rels/notesSlide74.xml.rels><?xml version="1.0" encoding="UTF-8" standalone="yes"?>
<Relationships xmlns="http://schemas.openxmlformats.org/package/2006/relationships"><Relationship Id="rId3" Type="http://schemas.openxmlformats.org/officeDocument/2006/relationships/slide" Target="../slides/slide74.xml"/><Relationship Id="rId2" Type="http://schemas.openxmlformats.org/officeDocument/2006/relationships/notesMaster" Target="../notesMasters/notesMaster1.xml"/><Relationship Id="rId1" Type="http://schemas.openxmlformats.org/officeDocument/2006/relationships/vmlDrawing" Target="../drawings/vmlDrawing10.vml"/><Relationship Id="rId5" Type="http://schemas.openxmlformats.org/officeDocument/2006/relationships/image" Target="../media/image35.emf"/><Relationship Id="rId4" Type="http://schemas.openxmlformats.org/officeDocument/2006/relationships/package" Target="../embeddings/Microsoft_Word_Document10.docx"/></Relationships>
</file>

<file path=ppt/notesSlides/_rels/notesSlide75.xml.rels><?xml version="1.0" encoding="UTF-8" standalone="yes"?>
<Relationships xmlns="http://schemas.openxmlformats.org/package/2006/relationships"><Relationship Id="rId3" Type="http://schemas.openxmlformats.org/officeDocument/2006/relationships/slide" Target="../slides/slide75.xml"/><Relationship Id="rId2" Type="http://schemas.openxmlformats.org/officeDocument/2006/relationships/notesMaster" Target="../notesMasters/notesMaster1.xml"/><Relationship Id="rId1" Type="http://schemas.openxmlformats.org/officeDocument/2006/relationships/vmlDrawing" Target="../drawings/vmlDrawing11.vml"/><Relationship Id="rId5" Type="http://schemas.openxmlformats.org/officeDocument/2006/relationships/image" Target="../media/image36.emf"/><Relationship Id="rId4" Type="http://schemas.openxmlformats.org/officeDocument/2006/relationships/package" Target="../embeddings/Microsoft_Word_Document11.docx"/></Relationships>
</file>

<file path=ppt/notesSlides/_rels/notesSlide76.xml.rels><?xml version="1.0" encoding="UTF-8" standalone="yes"?>
<Relationships xmlns="http://schemas.openxmlformats.org/package/2006/relationships"><Relationship Id="rId3" Type="http://schemas.openxmlformats.org/officeDocument/2006/relationships/slide" Target="../slides/slide76.xml"/><Relationship Id="rId2" Type="http://schemas.openxmlformats.org/officeDocument/2006/relationships/notesMaster" Target="../notesMasters/notesMaster1.xml"/><Relationship Id="rId1" Type="http://schemas.openxmlformats.org/officeDocument/2006/relationships/vmlDrawing" Target="../drawings/vmlDrawing12.vml"/><Relationship Id="rId5" Type="http://schemas.openxmlformats.org/officeDocument/2006/relationships/image" Target="../media/image37.emf"/><Relationship Id="rId4" Type="http://schemas.openxmlformats.org/officeDocument/2006/relationships/package" Target="../embeddings/Microsoft_Word_Document12.docx"/></Relationships>
</file>

<file path=ppt/notesSlides/_rels/notesSlide77.xml.rels><?xml version="1.0" encoding="UTF-8" standalone="yes"?>
<Relationships xmlns="http://schemas.openxmlformats.org/package/2006/relationships"><Relationship Id="rId3" Type="http://schemas.openxmlformats.org/officeDocument/2006/relationships/slide" Target="../slides/slide77.xml"/><Relationship Id="rId2" Type="http://schemas.openxmlformats.org/officeDocument/2006/relationships/notesMaster" Target="../notesMasters/notesMaster1.xml"/><Relationship Id="rId1" Type="http://schemas.openxmlformats.org/officeDocument/2006/relationships/vmlDrawing" Target="../drawings/vmlDrawing13.vml"/><Relationship Id="rId5" Type="http://schemas.openxmlformats.org/officeDocument/2006/relationships/image" Target="../media/image38.emf"/><Relationship Id="rId4" Type="http://schemas.openxmlformats.org/officeDocument/2006/relationships/package" Target="../embeddings/Microsoft_Word_Document13.docx"/></Relationships>
</file>

<file path=ppt/notesSlides/_rels/notesSlide78.xml.rels><?xml version="1.0" encoding="UTF-8" standalone="yes"?>
<Relationships xmlns="http://schemas.openxmlformats.org/package/2006/relationships"><Relationship Id="rId3" Type="http://schemas.openxmlformats.org/officeDocument/2006/relationships/slide" Target="../slides/slide78.xml"/><Relationship Id="rId2" Type="http://schemas.openxmlformats.org/officeDocument/2006/relationships/notesMaster" Target="../notesMasters/notesMaster1.xml"/><Relationship Id="rId1" Type="http://schemas.openxmlformats.org/officeDocument/2006/relationships/vmlDrawing" Target="../drawings/vmlDrawing14.vml"/><Relationship Id="rId5" Type="http://schemas.openxmlformats.org/officeDocument/2006/relationships/image" Target="../media/image39.emf"/><Relationship Id="rId4" Type="http://schemas.openxmlformats.org/officeDocument/2006/relationships/package" Target="../embeddings/Microsoft_Word_Document14.docx"/></Relationships>
</file>

<file path=ppt/notesSlides/_rels/notesSlide79.xml.rels><?xml version="1.0" encoding="UTF-8" standalone="yes"?>
<Relationships xmlns="http://schemas.openxmlformats.org/package/2006/relationships"><Relationship Id="rId3" Type="http://schemas.openxmlformats.org/officeDocument/2006/relationships/slide" Target="../slides/slide79.xml"/><Relationship Id="rId2" Type="http://schemas.openxmlformats.org/officeDocument/2006/relationships/notesMaster" Target="../notesMasters/notesMaster1.xml"/><Relationship Id="rId1" Type="http://schemas.openxmlformats.org/officeDocument/2006/relationships/vmlDrawing" Target="../drawings/vmlDrawing15.vml"/><Relationship Id="rId5" Type="http://schemas.openxmlformats.org/officeDocument/2006/relationships/image" Target="../media/image40.emf"/><Relationship Id="rId4" Type="http://schemas.openxmlformats.org/officeDocument/2006/relationships/package" Target="../embeddings/Microsoft_Word_Document15.docx"/></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slide" Target="../slides/slide80.xml"/><Relationship Id="rId2" Type="http://schemas.openxmlformats.org/officeDocument/2006/relationships/notesMaster" Target="../notesMasters/notesMaster1.xml"/><Relationship Id="rId1" Type="http://schemas.openxmlformats.org/officeDocument/2006/relationships/vmlDrawing" Target="../drawings/vmlDrawing16.vml"/><Relationship Id="rId5" Type="http://schemas.openxmlformats.org/officeDocument/2006/relationships/image" Target="../media/image41.emf"/><Relationship Id="rId4" Type="http://schemas.openxmlformats.org/officeDocument/2006/relationships/package" Target="../embeddings/Microsoft_Word_Document16.docx"/></Relationships>
</file>

<file path=ppt/notesSlides/_rels/notesSlide81.xml.rels><?xml version="1.0" encoding="UTF-8" standalone="yes"?>
<Relationships xmlns="http://schemas.openxmlformats.org/package/2006/relationships"><Relationship Id="rId3" Type="http://schemas.openxmlformats.org/officeDocument/2006/relationships/slide" Target="../slides/slide81.xml"/><Relationship Id="rId2" Type="http://schemas.openxmlformats.org/officeDocument/2006/relationships/notesMaster" Target="../notesMasters/notesMaster1.xml"/><Relationship Id="rId1" Type="http://schemas.openxmlformats.org/officeDocument/2006/relationships/vmlDrawing" Target="../drawings/vmlDrawing17.vml"/><Relationship Id="rId5" Type="http://schemas.openxmlformats.org/officeDocument/2006/relationships/image" Target="../media/image42.emf"/><Relationship Id="rId4" Type="http://schemas.openxmlformats.org/officeDocument/2006/relationships/package" Target="../embeddings/Microsoft_Word_Document17.docx"/></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package" Target="../embeddings/Microsoft_Word_Document3.docx"/></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
        <p:nvSpPr>
          <p:cNvPr id="5" name="Rectangle 4"/>
          <p:cNvSpPr/>
          <p:nvPr/>
        </p:nvSpPr>
        <p:spPr>
          <a:xfrm>
            <a:off x="4890053" y="288561"/>
            <a:ext cx="2305878" cy="9071298"/>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555459443"/>
              </p:ext>
            </p:extLst>
          </p:nvPr>
        </p:nvGraphicFramePr>
        <p:xfrm>
          <a:off x="1" y="1"/>
          <a:ext cx="7275670" cy="9599533"/>
        </p:xfrm>
        <a:graphic>
          <a:graphicData uri="http://schemas.openxmlformats.org/presentationml/2006/ole">
            <mc:AlternateContent xmlns:mc="http://schemas.openxmlformats.org/markup-compatibility/2006">
              <mc:Choice xmlns:v="urn:schemas-microsoft-com:vml" Requires="v">
                <p:oleObj spid="_x0000_s22784" name="Document" r:id="rId4" imgW="8181530" imgH="10670556" progId="Word.Document.12">
                  <p:embed/>
                </p:oleObj>
              </mc:Choice>
              <mc:Fallback>
                <p:oleObj name="Document" r:id="rId4" imgW="8181530" imgH="10670556" progId="Word.Document.12">
                  <p:embed/>
                  <p:pic>
                    <p:nvPicPr>
                      <p:cNvPr id="0" name=""/>
                      <p:cNvPicPr/>
                      <p:nvPr/>
                    </p:nvPicPr>
                    <p:blipFill>
                      <a:blip r:embed="rId5"/>
                      <a:stretch>
                        <a:fillRect/>
                      </a:stretch>
                    </p:blipFill>
                    <p:spPr>
                      <a:xfrm>
                        <a:off x="1" y="1"/>
                        <a:ext cx="7275670" cy="9599533"/>
                      </a:xfrm>
                      <a:prstGeom prst="rect">
                        <a:avLst/>
                      </a:prstGeom>
                    </p:spPr>
                  </p:pic>
                </p:oleObj>
              </mc:Fallback>
            </mc:AlternateContent>
          </a:graphicData>
        </a:graphic>
      </p:graphicFrame>
      <p:sp>
        <p:nvSpPr>
          <p:cNvPr id="2" name="Rectangle 1"/>
          <p:cNvSpPr/>
          <p:nvPr/>
        </p:nvSpPr>
        <p:spPr>
          <a:xfrm>
            <a:off x="7032485" y="9359859"/>
            <a:ext cx="24318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Tree>
    <p:extLst>
      <p:ext uri="{BB962C8B-B14F-4D97-AF65-F5344CB8AC3E}">
        <p14:creationId xmlns:p14="http://schemas.microsoft.com/office/powerpoint/2010/main" val="875861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the supervisor/manager needs to take throughout the Performance Plan year to provide ongoing feedback to their employees.  It is comprised of the following sections:  </a:t>
            </a:r>
            <a:endParaRPr lang="en-US" b="0" dirty="0" smtClean="0"/>
          </a:p>
          <a:p>
            <a:endParaRPr lang="en-US" b="1" dirty="0" smtClean="0"/>
          </a:p>
          <a:p>
            <a:pPr marL="177837" indent="-177837">
              <a:buFont typeface="Arial" panose="020B0604020202020204" pitchFamily="34" charset="0"/>
              <a:buChar char="•"/>
            </a:pPr>
            <a:r>
              <a:rPr lang="en-US" b="0" baseline="0" dirty="0" smtClean="0"/>
              <a:t>Learning Logistics – This section introduces you to the course, the objectives and the expectations of the participants.</a:t>
            </a:r>
            <a:endParaRPr lang="en-US" b="0" dirty="0" smtClean="0"/>
          </a:p>
          <a:p>
            <a:pPr marL="177837" indent="-177837">
              <a:buFont typeface="Arial" panose="020B0604020202020204" pitchFamily="34" charset="0"/>
              <a:buChar char="•"/>
            </a:pPr>
            <a:r>
              <a:rPr lang="en-US" b="1" i="1" dirty="0" smtClean="0"/>
              <a:t>Section 1</a:t>
            </a:r>
            <a:r>
              <a:rPr lang="en-US" b="1" i="1" baseline="0" dirty="0" smtClean="0"/>
              <a:t> - </a:t>
            </a:r>
            <a:r>
              <a:rPr lang="en-US" b="1" i="1" dirty="0" smtClean="0"/>
              <a:t>Provides an introduction to Performance</a:t>
            </a:r>
            <a:r>
              <a:rPr lang="en-US" b="1" i="1" baseline="0" dirty="0" smtClean="0"/>
              <a:t> Management including requirements, roles, and the leadership role of the supervisor/manager</a:t>
            </a:r>
          </a:p>
          <a:p>
            <a:pPr marL="177837" indent="-177837">
              <a:buFont typeface="Arial" panose="020B0604020202020204" pitchFamily="34" charset="0"/>
              <a:buChar char="•"/>
            </a:pPr>
            <a:r>
              <a:rPr lang="en-US" b="0" baseline="0" dirty="0" smtClean="0"/>
              <a:t>Section 2 – Explains the role of the supervisor/manager in setting expectations, in the form of a goal, with their employees and what to do if you have low commitment or barriers to improvement.</a:t>
            </a:r>
          </a:p>
          <a:p>
            <a:pPr marL="177837" indent="-177837">
              <a:buFont typeface="Arial" panose="020B0604020202020204" pitchFamily="34" charset="0"/>
              <a:buChar char="•"/>
            </a:pPr>
            <a:r>
              <a:rPr lang="en-US" b="0" baseline="0" dirty="0" smtClean="0"/>
              <a:t>Section 3 – Outlines how to give the Performance Evaluation including preparing for the meeting, what to do during the performance evaluation.</a:t>
            </a:r>
          </a:p>
          <a:p>
            <a:pPr marL="177837" indent="-177837">
              <a:buFont typeface="Arial" panose="020B0604020202020204" pitchFamily="34" charset="0"/>
              <a:buChar char="•"/>
            </a:pPr>
            <a:r>
              <a:rPr lang="en-US" b="0" baseline="0" dirty="0" smtClean="0"/>
              <a:t>Section 4 – This section gives you the tools to provide ongoing communication with your employees, resolving issues and discussing problems with your employees and resolving at the lowest level.</a:t>
            </a:r>
          </a:p>
          <a:p>
            <a:pPr marL="177837" indent="-177837">
              <a:buFont typeface="Arial" panose="020B0604020202020204" pitchFamily="34" charset="0"/>
              <a:buChar char="•"/>
            </a:pPr>
            <a:r>
              <a:rPr lang="en-US" b="0" baseline="0" dirty="0" smtClean="0"/>
              <a:t>Conclusion</a:t>
            </a:r>
            <a:r>
              <a:rPr lang="en-US" b="0" dirty="0" smtClean="0"/>
              <a:t> – This section</a:t>
            </a:r>
            <a:r>
              <a:rPr lang="en-US" b="0" baseline="0" dirty="0" smtClean="0"/>
              <a:t> summarizes the course and provides explains where you can get help.</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10</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2561557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a:p>
          <a:p>
            <a:pPr marL="177837" indent="-17783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7837" indent="-17783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7837" indent="-177837">
              <a:buFont typeface="Arial" panose="020B0604020202020204" pitchFamily="34" charset="0"/>
              <a:buChar char="•"/>
            </a:pPr>
            <a:r>
              <a:rPr lang="en-US" b="0" baseline="0" dirty="0" smtClean="0"/>
              <a:t>The section objectives are tied directly to the course objectives reviewed at the end of the course.</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37" indent="-17783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7837" indent="-177837">
              <a:buFont typeface="Arial" panose="020B0604020202020204" pitchFamily="34" charset="0"/>
              <a:buChar char="•"/>
            </a:pPr>
            <a:r>
              <a:rPr lang="en-US" b="0" baseline="0" dirty="0" smtClean="0"/>
              <a:t>If you do not understand a term, please ask the instructor for additional clarification.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302353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u="none" dirty="0" smtClean="0"/>
              <a:t>As outlined in CDOT’s Leadership Forum,</a:t>
            </a:r>
            <a:r>
              <a:rPr lang="en-US" u="none" baseline="0" dirty="0" smtClean="0"/>
              <a:t> Performance Management is a tool that helps you, in your leadership role, to:</a:t>
            </a:r>
          </a:p>
          <a:p>
            <a:endParaRPr lang="en-US" u="none" baseline="0" dirty="0" smtClean="0"/>
          </a:p>
          <a:p>
            <a:pPr marL="177571" indent="-177571">
              <a:buFont typeface="Arial" panose="020B0604020202020204" pitchFamily="34" charset="0"/>
              <a:buChar char="•"/>
            </a:pPr>
            <a:r>
              <a:rPr lang="en-US" u="none" dirty="0" smtClean="0"/>
              <a:t>Plan</a:t>
            </a:r>
            <a:r>
              <a:rPr lang="en-US" u="none" baseline="0" dirty="0" smtClean="0"/>
              <a:t> and align expectations between the supervisor and employee</a:t>
            </a:r>
          </a:p>
          <a:p>
            <a:pPr marL="177837" indent="-177837">
              <a:buFont typeface="Arial" panose="020B0604020202020204" pitchFamily="34" charset="0"/>
              <a:buChar char="•"/>
            </a:pPr>
            <a:r>
              <a:rPr lang="en-US" u="none" baseline="0" dirty="0" smtClean="0"/>
              <a:t>Identify resource needs to implement program objectives</a:t>
            </a:r>
          </a:p>
          <a:p>
            <a:pPr marL="177837" indent="-177837">
              <a:buFont typeface="Arial" panose="020B0604020202020204" pitchFamily="34" charset="0"/>
              <a:buChar char="•"/>
            </a:pPr>
            <a:r>
              <a:rPr lang="en-US" u="none" baseline="0" dirty="0" smtClean="0"/>
              <a:t>Provide constructive feedback for improving performance and recognizing good performance</a:t>
            </a:r>
          </a:p>
          <a:p>
            <a:pPr marL="177837" indent="-177837">
              <a:buFont typeface="Arial" panose="020B0604020202020204" pitchFamily="34" charset="0"/>
              <a:buChar char="•"/>
            </a:pPr>
            <a:r>
              <a:rPr lang="en-US" u="none" baseline="0" dirty="0" smtClean="0"/>
              <a:t>Documenting performance in a clear, consistent, and meaningful manner</a:t>
            </a:r>
            <a:endParaRPr lang="en-US" u="none" dirty="0" smtClean="0"/>
          </a:p>
        </p:txBody>
      </p:sp>
      <p:sp>
        <p:nvSpPr>
          <p:cNvPr id="4" name="Slide Number Placeholder 3"/>
          <p:cNvSpPr>
            <a:spLocks noGrp="1"/>
          </p:cNvSpPr>
          <p:nvPr>
            <p:ph type="sldNum" sz="quarter" idx="10"/>
          </p:nvPr>
        </p:nvSpPr>
        <p:spPr/>
        <p:txBody>
          <a:bodyPr/>
          <a:lstStyle/>
          <a:p>
            <a:fld id="{6D28C5E9-D05C-1D4D-99E2-87483ED3AF4F}" type="slidenum">
              <a:rPr lang="en-US" smtClean="0"/>
              <a:t>13</a:t>
            </a:fld>
            <a:endParaRPr lang="en-US" dirty="0"/>
          </a:p>
        </p:txBody>
      </p:sp>
    </p:spTree>
    <p:extLst>
      <p:ext uri="{BB962C8B-B14F-4D97-AF65-F5344CB8AC3E}">
        <p14:creationId xmlns:p14="http://schemas.microsoft.com/office/powerpoint/2010/main" val="1912511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Performance</a:t>
            </a:r>
            <a:r>
              <a:rPr lang="en-US" baseline="0" dirty="0" smtClean="0"/>
              <a:t> Management is a process of communication throughout the year about the development and performance of an employee.  In many cases you might be doing Performance Management without even realizing this is what you are doing.   For example, when you meet with an employee to communicate the mission, vision and values of the organization this is communicating the expectations of the organization.  This is part of the ongoing communication with the employee.  Additionally, </a:t>
            </a:r>
            <a:r>
              <a:rPr lang="en-US" b="1" baseline="0" dirty="0" smtClean="0"/>
              <a:t>talking to an employee about training they need to take to advance is also Performance Management</a:t>
            </a:r>
            <a:r>
              <a:rPr lang="en-US" baseline="0" dirty="0" smtClean="0"/>
              <a:t>.  </a:t>
            </a:r>
          </a:p>
          <a:p>
            <a:pPr defTabSz="947044">
              <a:defRPr/>
            </a:pPr>
            <a:endParaRPr lang="en-US" baseline="0" dirty="0" smtClean="0"/>
          </a:p>
          <a:p>
            <a:pPr defTabSz="947044">
              <a:defRPr/>
            </a:pPr>
            <a:r>
              <a:rPr lang="en-US" baseline="0" dirty="0" smtClean="0"/>
              <a:t>Performance Management also occurs when you set expectations and goals with the employee.   A critical component is to document relevant information of both desirable and non-desirable behavior so that it is not forgotten during reviews.</a:t>
            </a:r>
            <a:endParaRPr lang="en-US" dirty="0" smtClean="0"/>
          </a:p>
          <a:p>
            <a:endParaRPr lang="en-US" baseline="0" dirty="0" smtClean="0"/>
          </a:p>
          <a:p>
            <a:endParaRPr lang="en-US" baseline="0" dirty="0" smtClean="0"/>
          </a:p>
          <a:p>
            <a:r>
              <a:rPr lang="en-US" baseline="0" dirty="0" smtClean="0"/>
              <a:t>All of these parts involve Performance Management and engaging employees in the work, NOT JUST THE EVALUATION.</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2127773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 focus</a:t>
            </a:r>
            <a:r>
              <a:rPr lang="en-US" baseline="0" dirty="0" smtClean="0"/>
              <a:t> of Performance Management needs to be on process throughout the year.  </a:t>
            </a:r>
          </a:p>
          <a:p>
            <a:endParaRPr lang="en-US" baseline="0" dirty="0" smtClean="0"/>
          </a:p>
          <a:p>
            <a:pPr marL="177837" indent="-177837">
              <a:buFont typeface="Arial" panose="020B0604020202020204" pitchFamily="34" charset="0"/>
              <a:buChar char="•"/>
            </a:pPr>
            <a:r>
              <a:rPr lang="en-US" baseline="0" dirty="0" smtClean="0"/>
              <a:t>Planning ≠ Evaluation – Performance Management is the process with actions taken throughout the performance plan year.  The evaluation should not be the conclusion of the process, but instead one of the steps in the process.</a:t>
            </a:r>
          </a:p>
          <a:p>
            <a:pPr marL="177837" indent="-177837">
              <a:buFont typeface="Arial" panose="020B0604020202020204" pitchFamily="34" charset="0"/>
              <a:buChar char="•"/>
            </a:pPr>
            <a:r>
              <a:rPr lang="en-US" baseline="0" dirty="0" smtClean="0"/>
              <a:t>Dialogue ≠ Monologue – When you communicate to the employee it needs to be dialogue with the employee – </a:t>
            </a:r>
            <a:r>
              <a:rPr lang="en-US" u="none" baseline="0" dirty="0" smtClean="0"/>
              <a:t>bi-directional communication whish is the goal of CDOT’s program</a:t>
            </a:r>
            <a:r>
              <a:rPr lang="en-US" baseline="0" dirty="0" smtClean="0"/>
              <a:t>.  This allows you to gather information about what is important to the employee and how you are able to help with their development</a:t>
            </a:r>
          </a:p>
          <a:p>
            <a:pPr marL="177837" indent="-177837">
              <a:buFont typeface="Arial" panose="020B0604020202020204" pitchFamily="34" charset="0"/>
              <a:buChar char="•"/>
            </a:pPr>
            <a:r>
              <a:rPr lang="en-US" baseline="0" dirty="0" smtClean="0"/>
              <a:t>Present and Future ≠ Past – Performance Management is focused on the changes in the employee.  Focusing on the past does not account for improvement of the employee and takes away the planning aspects which allow for </a:t>
            </a:r>
            <a:r>
              <a:rPr lang="en-US" strike="noStrike" baseline="0" dirty="0" smtClean="0"/>
              <a:t>further development and/or improvement.</a:t>
            </a:r>
            <a:endParaRPr lang="en-US" strike="sngStrike" baseline="0" dirty="0" smtClean="0"/>
          </a:p>
          <a:p>
            <a:pPr marL="177837" indent="-177837">
              <a:buFont typeface="Arial" panose="020B0604020202020204" pitchFamily="34" charset="0"/>
              <a:buChar char="•"/>
            </a:pPr>
            <a:r>
              <a:rPr lang="en-US" baseline="0" dirty="0" smtClean="0"/>
              <a:t>Resolving Issues ≠ Blaming – Performance Management outlines a process where the employee is empowered to make changes, measure their progress towards being a better employee </a:t>
            </a:r>
            <a:r>
              <a:rPr lang="en-US" u="none" baseline="0" dirty="0" smtClean="0"/>
              <a:t>and OWN their development.</a:t>
            </a:r>
            <a:r>
              <a:rPr lang="en-US" baseline="0" dirty="0" smtClean="0"/>
              <a:t>  Blaming prevents effective communication and becomes a barrier to employee improvement..</a:t>
            </a:r>
          </a:p>
          <a:p>
            <a:pPr marL="177837" indent="-177837">
              <a:buFont typeface="Arial" panose="020B0604020202020204" pitchFamily="34" charset="0"/>
              <a:buChar char="•"/>
            </a:pPr>
            <a:r>
              <a:rPr lang="en-US" baseline="0" dirty="0" smtClean="0"/>
              <a:t>Cooperative ≠ Negative – Making a change to behavior can be a challenge </a:t>
            </a:r>
            <a:r>
              <a:rPr lang="en-US" u="none" baseline="0" dirty="0" smtClean="0"/>
              <a:t>without cooperation</a:t>
            </a:r>
            <a:r>
              <a:rPr lang="en-US" baseline="0" dirty="0" smtClean="0"/>
              <a:t>.  Working together allows the employee to discuss with you what they are struggling with</a:t>
            </a:r>
            <a:r>
              <a:rPr lang="en-US" u="none" strike="noStrike" baseline="0" dirty="0" smtClean="0"/>
              <a:t> that </a:t>
            </a:r>
            <a:r>
              <a:rPr lang="en-US" baseline="0" dirty="0" smtClean="0"/>
              <a:t>allows you to connect them with the resources </a:t>
            </a:r>
            <a:r>
              <a:rPr lang="en-US" strike="noStrike" baseline="0" dirty="0" smtClean="0"/>
              <a:t>for </a:t>
            </a:r>
            <a:r>
              <a:rPr lang="en-US" baseline="0" dirty="0" smtClean="0"/>
              <a:t>success</a:t>
            </a:r>
            <a:r>
              <a:rPr lang="en-US" strike="noStrike" baseline="0" dirty="0" smtClean="0"/>
              <a:t> and </a:t>
            </a:r>
            <a:r>
              <a:rPr lang="en-US" u="none" strike="noStrike" baseline="0" dirty="0" smtClean="0"/>
              <a:t>ultimately, a positive setting for dialogue.</a:t>
            </a:r>
            <a:endParaRPr lang="en-US" u="none"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2470871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r>
              <a:rPr lang="en-US" b="1" dirty="0" smtClean="0"/>
              <a:t>Tab 01 – Three Peaks Poster</a:t>
            </a:r>
          </a:p>
          <a:p>
            <a:endParaRPr lang="en-US" dirty="0" smtClean="0"/>
          </a:p>
          <a:p>
            <a:r>
              <a:rPr lang="en-US" dirty="0" smtClean="0"/>
              <a:t>The Performance Management Program has two official set of rules</a:t>
            </a:r>
            <a:r>
              <a:rPr lang="en-US" baseline="0" dirty="0" smtClean="0"/>
              <a:t> </a:t>
            </a:r>
            <a:r>
              <a:rPr lang="en-US" dirty="0" smtClean="0"/>
              <a:t>CDOT and the State.</a:t>
            </a:r>
            <a:r>
              <a:rPr lang="en-US" baseline="0" dirty="0" smtClean="0"/>
              <a:t>  </a:t>
            </a:r>
            <a:r>
              <a:rPr lang="en-US" b="0" i="0" u="none" dirty="0" smtClean="0"/>
              <a:t>State</a:t>
            </a:r>
            <a:r>
              <a:rPr lang="en-US" b="0" i="0" u="none" baseline="0" dirty="0" smtClean="0"/>
              <a:t> requirements are mandated for all state agencies and serve as the base requirements for all Performance Management Programs.  </a:t>
            </a:r>
            <a:endParaRPr lang="en-US" b="0" i="0" u="none" dirty="0" smtClean="0"/>
          </a:p>
          <a:p>
            <a:endParaRPr lang="en-US" b="1" i="1" dirty="0" smtClean="0"/>
          </a:p>
          <a:p>
            <a:r>
              <a:rPr lang="en-US" b="1" i="1" dirty="0" smtClean="0"/>
              <a:t>State</a:t>
            </a:r>
            <a:r>
              <a:rPr lang="en-US" b="1" i="1" baseline="0" dirty="0" smtClean="0"/>
              <a:t> requirements are:</a:t>
            </a:r>
          </a:p>
          <a:p>
            <a:pPr marL="177837" indent="-177837">
              <a:buFont typeface="Arial" panose="020B0604020202020204" pitchFamily="34" charset="0"/>
              <a:buChar char="•"/>
            </a:pPr>
            <a:r>
              <a:rPr lang="en-US" dirty="0" smtClean="0">
                <a:effectLst/>
              </a:rPr>
              <a:t>An Appointing Authority can choose to delegate the authority to administer the Performance Management Program</a:t>
            </a:r>
            <a:r>
              <a:rPr lang="en-US" baseline="0" dirty="0" smtClean="0">
                <a:effectLst/>
              </a:rPr>
              <a:t> </a:t>
            </a:r>
            <a:r>
              <a:rPr lang="en-US" dirty="0" smtClean="0">
                <a:effectLst/>
              </a:rPr>
              <a:t>and progressive discipline program.</a:t>
            </a:r>
          </a:p>
          <a:p>
            <a:pPr marL="177837" indent="-177837">
              <a:buFont typeface="Arial" panose="020B0604020202020204" pitchFamily="34" charset="0"/>
              <a:buChar char="•"/>
            </a:pPr>
            <a:r>
              <a:rPr lang="en-US" dirty="0" smtClean="0">
                <a:effectLst/>
              </a:rPr>
              <a:t>Employee must have a performance plan within 30 days of date of hire.</a:t>
            </a:r>
          </a:p>
          <a:p>
            <a:pPr marL="177837" indent="-177837">
              <a:buFont typeface="Arial" panose="020B0604020202020204" pitchFamily="34" charset="0"/>
              <a:buChar char="•"/>
            </a:pPr>
            <a:r>
              <a:rPr lang="en-US" dirty="0" smtClean="0">
                <a:effectLst/>
              </a:rPr>
              <a:t>Employees and supervisors should meet at least three times during the performance year (plan, midyear, final review).</a:t>
            </a:r>
          </a:p>
          <a:p>
            <a:pPr marL="177837" indent="-177837">
              <a:buFont typeface="Arial" panose="020B0604020202020204" pitchFamily="34" charset="0"/>
              <a:buChar char="•"/>
            </a:pPr>
            <a:r>
              <a:rPr lang="en-US" dirty="0" smtClean="0">
                <a:effectLst/>
              </a:rPr>
              <a:t>The three tiered performance rating scale factors are Needs Improvement, Meets Expectations, and Exceptional.</a:t>
            </a:r>
          </a:p>
          <a:p>
            <a:pPr marL="177837" indent="-177837">
              <a:buFont typeface="Arial" panose="020B0604020202020204" pitchFamily="34" charset="0"/>
              <a:buChar char="•"/>
            </a:pPr>
            <a:r>
              <a:rPr lang="en-US" dirty="0" smtClean="0">
                <a:effectLst/>
              </a:rPr>
              <a:t>Three signatures are required for the final performance rating (Employee, Supervisor, Reviewer).</a:t>
            </a:r>
          </a:p>
          <a:p>
            <a:pPr marL="177837" indent="-177837">
              <a:buFont typeface="Arial" panose="020B0604020202020204" pitchFamily="34" charset="0"/>
              <a:buChar char="•"/>
            </a:pPr>
            <a:r>
              <a:rPr lang="en-US" dirty="0" smtClean="0">
                <a:effectLst/>
              </a:rPr>
              <a:t>All state employees must be rated on the core state competencies</a:t>
            </a:r>
            <a:r>
              <a:rPr lang="en-US" baseline="0" dirty="0" smtClean="0">
                <a:effectLst/>
              </a:rPr>
              <a:t> as follows:</a:t>
            </a:r>
            <a:endParaRPr lang="en-US" dirty="0" smtClean="0">
              <a:effectLst/>
            </a:endParaRPr>
          </a:p>
          <a:p>
            <a:pPr lvl="2" rtl="0"/>
            <a:r>
              <a:rPr lang="en-US" dirty="0" smtClean="0">
                <a:effectLst/>
              </a:rPr>
              <a:t>Accountability</a:t>
            </a:r>
          </a:p>
          <a:p>
            <a:pPr lvl="2" rtl="0"/>
            <a:r>
              <a:rPr lang="en-US" dirty="0" smtClean="0">
                <a:effectLst/>
              </a:rPr>
              <a:t>Communication</a:t>
            </a:r>
          </a:p>
          <a:p>
            <a:pPr lvl="2" rtl="0"/>
            <a:r>
              <a:rPr lang="en-US" dirty="0" smtClean="0">
                <a:effectLst/>
              </a:rPr>
              <a:t>Interpersonal Skills</a:t>
            </a:r>
          </a:p>
          <a:p>
            <a:pPr lvl="2" rtl="0"/>
            <a:r>
              <a:rPr lang="en-US" dirty="0" smtClean="0">
                <a:effectLst/>
              </a:rPr>
              <a:t>Customer Service</a:t>
            </a:r>
          </a:p>
          <a:p>
            <a:pPr lvl="2" rtl="0"/>
            <a:r>
              <a:rPr lang="en-US" dirty="0" smtClean="0">
                <a:effectLst/>
              </a:rPr>
              <a:t>Job Knowledge</a:t>
            </a:r>
          </a:p>
          <a:p>
            <a:pPr marL="177837" indent="-177837">
              <a:buFont typeface="Arial" panose="020B0604020202020204" pitchFamily="34" charset="0"/>
              <a:buChar char="•"/>
            </a:pPr>
            <a:r>
              <a:rPr lang="en-US" dirty="0" smtClean="0">
                <a:effectLst/>
              </a:rPr>
              <a:t>The final performance ratings are due March 31 every calendar year.</a:t>
            </a:r>
          </a:p>
          <a:p>
            <a:pPr marL="177837" indent="-177837">
              <a:buFont typeface="Arial" panose="020B0604020202020204" pitchFamily="34" charset="0"/>
              <a:buChar char="•"/>
            </a:pPr>
            <a:r>
              <a:rPr lang="en-US" dirty="0" smtClean="0">
                <a:effectLst/>
              </a:rPr>
              <a:t>Final performance ratings are </a:t>
            </a:r>
            <a:r>
              <a:rPr lang="en-US" b="1" dirty="0" smtClean="0">
                <a:effectLst/>
              </a:rPr>
              <a:t>not</a:t>
            </a:r>
            <a:r>
              <a:rPr lang="en-US" dirty="0" smtClean="0">
                <a:effectLst/>
              </a:rPr>
              <a:t> to be forced into a distribution pattern (ex. 10% need improvement; 80% meets expectations; 10% exceeds expectations)</a:t>
            </a:r>
          </a:p>
          <a:p>
            <a:pPr marL="177837" indent="-177837">
              <a:buFont typeface="Arial" panose="020B0604020202020204" pitchFamily="34" charset="0"/>
              <a:buChar char="•"/>
            </a:pPr>
            <a:endParaRPr lang="en-US" dirty="0" smtClean="0">
              <a:effectLst/>
            </a:endParaRPr>
          </a:p>
          <a:p>
            <a:r>
              <a:rPr lang="en-US" b="1" i="1" dirty="0" smtClean="0">
                <a:effectLst/>
              </a:rPr>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380773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5" y="471546"/>
            <a:ext cx="4855597" cy="8772888"/>
          </a:xfrm>
        </p:spPr>
        <p:txBody>
          <a:bodyPr/>
          <a:lstStyle/>
          <a:p>
            <a:r>
              <a:rPr lang="en-US" b="1" i="1" dirty="0" smtClean="0"/>
              <a:t>Continued from previous page</a:t>
            </a:r>
          </a:p>
          <a:p>
            <a:endParaRPr lang="en-US" b="1" i="1" dirty="0" smtClean="0"/>
          </a:p>
          <a:p>
            <a:r>
              <a:rPr lang="en-US" b="0" i="0" dirty="0" smtClean="0"/>
              <a:t>CDOT</a:t>
            </a:r>
            <a:r>
              <a:rPr lang="en-US" b="0" i="0" baseline="0" dirty="0" smtClean="0"/>
              <a:t> has established some additional requirements in its program to meet the business needs of the organization: as indicated in </a:t>
            </a:r>
            <a:r>
              <a:rPr lang="en-US" dirty="0" smtClean="0">
                <a:effectLst/>
              </a:rPr>
              <a:t>the </a:t>
            </a:r>
            <a:r>
              <a:rPr lang="en-US" dirty="0" smtClean="0">
                <a:effectLst/>
                <a:hlinkClick r:id="rId3" tooltip="PMP Implementation Plan"/>
              </a:rPr>
              <a:t>CDOT Performance Management Implementation Plan</a:t>
            </a:r>
            <a:r>
              <a:rPr lang="en-US" dirty="0" smtClean="0">
                <a:effectLst/>
              </a:rPr>
              <a:t>.</a:t>
            </a:r>
            <a:endParaRPr lang="en-US" b="0" i="0" dirty="0" smtClean="0"/>
          </a:p>
          <a:p>
            <a:endParaRPr lang="en-US" b="1" i="1" dirty="0" smtClean="0"/>
          </a:p>
          <a:p>
            <a:r>
              <a:rPr lang="en-US" b="1" i="1" dirty="0" smtClean="0"/>
              <a:t>CDOT</a:t>
            </a:r>
            <a:r>
              <a:rPr lang="en-US" b="1" i="1" baseline="0" dirty="0" smtClean="0"/>
              <a:t> requirements are:</a:t>
            </a:r>
          </a:p>
          <a:p>
            <a:pPr marL="177837" indent="-177837">
              <a:buFont typeface="Arial" panose="020B0604020202020204" pitchFamily="34" charset="0"/>
              <a:buChar char="•"/>
            </a:pPr>
            <a:r>
              <a:rPr lang="en-US" dirty="0" smtClean="0">
                <a:effectLst/>
              </a:rPr>
              <a:t>CDOT's Performance Management Process is facilitated through the </a:t>
            </a:r>
            <a:r>
              <a:rPr lang="en-US" dirty="0" smtClean="0">
                <a:effectLst/>
                <a:hlinkClick r:id="rId4"/>
              </a:rPr>
              <a:t>Online Performance Management Implementation Plan</a:t>
            </a:r>
            <a:endParaRPr lang="en-US" dirty="0" smtClean="0">
              <a:effectLst/>
            </a:endParaRPr>
          </a:p>
          <a:p>
            <a:pPr marL="177837" indent="-177837">
              <a:buFont typeface="Arial" panose="020B0604020202020204" pitchFamily="34" charset="0"/>
              <a:buChar char="•"/>
            </a:pPr>
            <a:r>
              <a:rPr lang="en-US" b="1" dirty="0" smtClean="0">
                <a:effectLst/>
              </a:rPr>
              <a:t>The Supervisor and Employee planning meeting should include a discussion of the Department goals, the work unit plan, the employee's Position Description Questionnaire, the employee's goals and competency expectations.</a:t>
            </a:r>
          </a:p>
          <a:p>
            <a:pPr marL="177837" indent="-177837">
              <a:buFont typeface="Arial" panose="020B0604020202020204" pitchFamily="34" charset="0"/>
              <a:buChar char="•"/>
            </a:pPr>
            <a:r>
              <a:rPr lang="en-US" dirty="0" smtClean="0">
                <a:effectLst/>
              </a:rPr>
              <a:t>Employees should have one to two performance goals for the first half and the second half of the performance cycle. </a:t>
            </a:r>
          </a:p>
          <a:p>
            <a:pPr marL="177837" indent="-177837">
              <a:buFont typeface="Arial" panose="020B0604020202020204" pitchFamily="34" charset="0"/>
              <a:buChar char="•"/>
            </a:pPr>
            <a:r>
              <a:rPr lang="en-US" dirty="0" smtClean="0">
                <a:effectLst/>
              </a:rPr>
              <a:t>CDOT has</a:t>
            </a:r>
            <a:r>
              <a:rPr lang="en-US" baseline="0" dirty="0" smtClean="0">
                <a:effectLst/>
              </a:rPr>
              <a:t> added Leadership (if a supervisor) and Safety to required </a:t>
            </a:r>
            <a:r>
              <a:rPr lang="en-US" dirty="0" smtClean="0">
                <a:effectLst/>
              </a:rPr>
              <a:t>competencies.</a:t>
            </a:r>
          </a:p>
          <a:p>
            <a:pPr marL="177837" indent="-177837">
              <a:buFont typeface="Arial" panose="020B0604020202020204" pitchFamily="34" charset="0"/>
              <a:buChar char="•"/>
            </a:pPr>
            <a:r>
              <a:rPr lang="en-US" u="none" dirty="0" smtClean="0"/>
              <a:t>Professional Development Goals listed on the plan are optional and not included in the final overall performance rating.  </a:t>
            </a:r>
            <a:r>
              <a:rPr lang="en-US" b="1" u="none" dirty="0" smtClean="0"/>
              <a:t>However,</a:t>
            </a:r>
            <a:r>
              <a:rPr lang="en-US" b="1" u="none" baseline="0" dirty="0" smtClean="0"/>
              <a:t> you are encouraged to use this tool for your employee’s personal development.</a:t>
            </a:r>
            <a:endParaRPr lang="en-US" b="1" u="none" dirty="0" smtClean="0"/>
          </a:p>
          <a:p>
            <a:pPr marL="177837" indent="-177837">
              <a:buFont typeface="Arial" panose="020B0604020202020204" pitchFamily="34" charset="0"/>
              <a:buChar char="•"/>
            </a:pPr>
            <a:r>
              <a:rPr lang="en-US" dirty="0" smtClean="0">
                <a:effectLst/>
              </a:rPr>
              <a:t>Employees and Supervisors should meet regularly during the performance year outside of the required timelines.</a:t>
            </a:r>
          </a:p>
          <a:p>
            <a:pPr marL="177837" indent="-177837">
              <a:buFont typeface="Arial" panose="020B0604020202020204" pitchFamily="34" charset="0"/>
              <a:buChar char="•"/>
            </a:pPr>
            <a:r>
              <a:rPr lang="en-US" dirty="0" smtClean="0">
                <a:effectLst/>
              </a:rPr>
              <a:t>CDOT has implemented a five tiered performance rating scale (1, -2, 2, 2+, 3) which is converted to the State's three tiers at the end of the performance year:  Needs Improvement, Meets Expectations, and Exceptional.</a:t>
            </a:r>
          </a:p>
          <a:p>
            <a:endParaRPr lang="en-US" dirty="0" smtClean="0"/>
          </a:p>
          <a:p>
            <a:pPr marL="177837" indent="-177837">
              <a:buFont typeface="Arial" panose="020B0604020202020204" pitchFamily="34" charset="0"/>
              <a:buChar char="•"/>
            </a:pPr>
            <a:endParaRPr lang="en-US" dirty="0" smtClean="0">
              <a:effectLst/>
            </a:endParaRPr>
          </a:p>
          <a:p>
            <a:endParaRPr lang="en-US" b="1"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1766319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pPr defTabSz="948465">
              <a:defRPr/>
            </a:pPr>
            <a:r>
              <a:rPr lang="en-US" b="1" dirty="0"/>
              <a:t>Performance Management versus Performance Evaluation</a:t>
            </a:r>
          </a:p>
          <a:p>
            <a:pPr defTabSz="948465">
              <a:defRPr/>
            </a:pPr>
            <a:r>
              <a:rPr lang="en-US" dirty="0"/>
              <a:t>Performance Management is the process of measuring, managing and developing employees within the organization.  The focus of </a:t>
            </a:r>
            <a:r>
              <a:rPr lang="en-US" dirty="0" smtClean="0"/>
              <a:t>Performance Management </a:t>
            </a:r>
            <a:r>
              <a:rPr lang="en-US" dirty="0"/>
              <a:t>is on the development of the employee over time and the contribution you make to their development.  It is carried out through the creation of goals based on a conversation with the employee about how they want to improve their skills.  </a:t>
            </a:r>
          </a:p>
          <a:p>
            <a:pPr defTabSz="948465">
              <a:defRPr/>
            </a:pPr>
            <a:endParaRPr lang="en-US" dirty="0"/>
          </a:p>
          <a:p>
            <a:pPr defTabSz="948465">
              <a:defRPr/>
            </a:pPr>
            <a:r>
              <a:rPr lang="en-US" dirty="0"/>
              <a:t>Performance Evaluation is the process you </a:t>
            </a:r>
            <a:r>
              <a:rPr lang="en-US" dirty="0" smtClean="0"/>
              <a:t>use to measure </a:t>
            </a:r>
            <a:r>
              <a:rPr lang="en-US" dirty="0"/>
              <a:t>the success of the employee towards their performance during the performance plan year</a:t>
            </a:r>
            <a:r>
              <a:rPr lang="en-US" dirty="0" smtClean="0"/>
              <a:t>.  </a:t>
            </a:r>
            <a:r>
              <a:rPr lang="en-US" b="1" dirty="0" smtClean="0"/>
              <a:t>Essentially, it is what is documented</a:t>
            </a:r>
            <a:r>
              <a:rPr lang="en-US" b="1" baseline="0" dirty="0" smtClean="0"/>
              <a:t> on </a:t>
            </a:r>
            <a:r>
              <a:rPr lang="en-US" b="1" dirty="0" smtClean="0"/>
              <a:t>the form in SAP</a:t>
            </a:r>
            <a:r>
              <a:rPr lang="en-US" dirty="0" smtClean="0"/>
              <a:t>.  </a:t>
            </a:r>
            <a:r>
              <a:rPr lang="en-US" dirty="0"/>
              <a:t>Its focus is on the past actions of the employee.  Because you are evaluating the employee on their performance this requires that you have met with the employee to identify the goals (expectations) you and the organization have of the employee.  </a:t>
            </a:r>
          </a:p>
          <a:p>
            <a:endParaRPr lang="en-US" dirty="0" smtClean="0"/>
          </a:p>
          <a:p>
            <a:r>
              <a:rPr lang="en-US" dirty="0" smtClean="0"/>
              <a:t>In short, Performance</a:t>
            </a:r>
            <a:r>
              <a:rPr lang="en-US" baseline="0" dirty="0" smtClean="0"/>
              <a:t> M</a:t>
            </a:r>
            <a:r>
              <a:rPr lang="en-US" dirty="0" smtClean="0"/>
              <a:t>anagement is the journey</a:t>
            </a:r>
            <a:r>
              <a:rPr lang="en-US" baseline="0" dirty="0" smtClean="0"/>
              <a:t> where Evaluation is how well you traveled the path.</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1480998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endParaRPr lang="en-US" dirty="0" smtClean="0"/>
          </a:p>
          <a:p>
            <a:r>
              <a:rPr lang="en-US" dirty="0" smtClean="0"/>
              <a:t>There</a:t>
            </a:r>
            <a:r>
              <a:rPr lang="en-US" baseline="0" dirty="0" smtClean="0"/>
              <a:t> are several roles in the Performance Management process.  </a:t>
            </a:r>
          </a:p>
          <a:p>
            <a:endParaRPr lang="en-US" dirty="0"/>
          </a:p>
          <a:p>
            <a:pPr lvl="0"/>
            <a:r>
              <a:rPr lang="en-US" b="1" dirty="0"/>
              <a:t>Employee</a:t>
            </a:r>
            <a:r>
              <a:rPr lang="en-US" dirty="0"/>
              <a:t> – the teller of the story; the doer of the work task</a:t>
            </a:r>
          </a:p>
          <a:p>
            <a:pPr lvl="0"/>
            <a:endParaRPr lang="en-US" dirty="0"/>
          </a:p>
          <a:p>
            <a:pPr lvl="0"/>
            <a:r>
              <a:rPr lang="en-US" b="1" dirty="0"/>
              <a:t>Lead Worker </a:t>
            </a:r>
            <a:r>
              <a:rPr lang="en-US" dirty="0"/>
              <a:t>– the boots on the ground; the observer of what happens (this may vary dependent on the occupational group)</a:t>
            </a:r>
          </a:p>
          <a:p>
            <a:pPr lvl="0"/>
            <a:endParaRPr lang="en-US" dirty="0"/>
          </a:p>
          <a:p>
            <a:pPr lvl="0"/>
            <a:r>
              <a:rPr lang="en-US" b="1" dirty="0"/>
              <a:t>Supervisor</a:t>
            </a:r>
            <a:r>
              <a:rPr lang="en-US" dirty="0"/>
              <a:t> – The reporter of the facts of the story; the scribe of what happened and the guide for what we want to happen</a:t>
            </a:r>
          </a:p>
          <a:p>
            <a:pPr lvl="0"/>
            <a:endParaRPr lang="en-US" dirty="0"/>
          </a:p>
          <a:p>
            <a:pPr lvl="0"/>
            <a:r>
              <a:rPr lang="en-US" b="1" dirty="0"/>
              <a:t>Reviewer</a:t>
            </a:r>
            <a:r>
              <a:rPr lang="en-US" dirty="0"/>
              <a:t> (2</a:t>
            </a:r>
            <a:r>
              <a:rPr lang="en-US" baseline="30000" dirty="0"/>
              <a:t>nd</a:t>
            </a:r>
            <a:r>
              <a:rPr lang="en-US" dirty="0"/>
              <a:t> Level Manager) - The honest broker who puts  second set of eyes on the supervisors’ record of the facts</a:t>
            </a:r>
          </a:p>
          <a:p>
            <a:pPr lvl="0"/>
            <a:endParaRPr lang="en-US" dirty="0"/>
          </a:p>
          <a:p>
            <a:pPr lvl="0"/>
            <a:r>
              <a:rPr lang="en-US" b="1" dirty="0"/>
              <a:t>Appointing Authority</a:t>
            </a:r>
            <a:r>
              <a:rPr lang="en-US" dirty="0"/>
              <a:t> – The person empowered to make the final call according to State rules, the one whose signature equals the force of State Law</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125827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This course is designed to help you provide</a:t>
            </a:r>
            <a:r>
              <a:rPr lang="en-US" baseline="0" dirty="0" smtClean="0"/>
              <a:t> feedback to your employees performance throughout the year and not just during the end of year evaluation.  The process does not have to take very long.</a:t>
            </a:r>
            <a:r>
              <a:rPr lang="en-US" dirty="0" smtClean="0"/>
              <a:t>  T</a:t>
            </a:r>
            <a:r>
              <a:rPr lang="en-US" baseline="0" dirty="0" smtClean="0"/>
              <a:t>he time it takes in many cases is time you would spend managing employees.</a:t>
            </a:r>
          </a:p>
          <a:p>
            <a:endParaRPr lang="en-US" b="0" baseline="0" dirty="0" smtClean="0"/>
          </a:p>
          <a:p>
            <a:endParaRPr lang="en-US" b="0" dirty="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270830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Notes:</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
        <p:nvSpPr>
          <p:cNvPr id="5" name="Rectangle 4"/>
          <p:cNvSpPr/>
          <p:nvPr/>
        </p:nvSpPr>
        <p:spPr>
          <a:xfrm>
            <a:off x="653409" y="2016921"/>
            <a:ext cx="1971311" cy="230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
        <p:nvSpPr>
          <p:cNvPr id="7" name="Rectangle 6"/>
          <p:cNvSpPr/>
          <p:nvPr/>
        </p:nvSpPr>
        <p:spPr>
          <a:xfrm>
            <a:off x="2137430" y="3412090"/>
            <a:ext cx="1971311" cy="230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
        <p:nvSpPr>
          <p:cNvPr id="8" name="Rectangle 7"/>
          <p:cNvSpPr/>
          <p:nvPr/>
        </p:nvSpPr>
        <p:spPr>
          <a:xfrm>
            <a:off x="404226" y="3387468"/>
            <a:ext cx="2469676" cy="209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Tree>
    <p:extLst>
      <p:ext uri="{BB962C8B-B14F-4D97-AF65-F5344CB8AC3E}">
        <p14:creationId xmlns:p14="http://schemas.microsoft.com/office/powerpoint/2010/main" val="4280680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
        <p:nvSpPr>
          <p:cNvPr id="5" name="Rectangle 4"/>
          <p:cNvSpPr/>
          <p:nvPr/>
        </p:nvSpPr>
        <p:spPr>
          <a:xfrm>
            <a:off x="4982818" y="341026"/>
            <a:ext cx="2226365" cy="9018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92514472"/>
              </p:ext>
            </p:extLst>
          </p:nvPr>
        </p:nvGraphicFramePr>
        <p:xfrm>
          <a:off x="0" y="1"/>
          <a:ext cx="7285437" cy="9250815"/>
        </p:xfrm>
        <a:graphic>
          <a:graphicData uri="http://schemas.openxmlformats.org/presentationml/2006/ole">
            <mc:AlternateContent xmlns:mc="http://schemas.openxmlformats.org/markup-compatibility/2006">
              <mc:Choice xmlns:v="urn:schemas-microsoft-com:vml" Requires="v">
                <p:oleObj spid="_x0000_s25818" name="Document" r:id="rId4" imgW="8257455" imgH="10607106" progId="Word.Document.12">
                  <p:embed/>
                </p:oleObj>
              </mc:Choice>
              <mc:Fallback>
                <p:oleObj name="Document" r:id="rId4" imgW="8257455" imgH="10607106" progId="Word.Document.12">
                  <p:embed/>
                  <p:pic>
                    <p:nvPicPr>
                      <p:cNvPr id="0" name=""/>
                      <p:cNvPicPr/>
                      <p:nvPr/>
                    </p:nvPicPr>
                    <p:blipFill>
                      <a:blip r:embed="rId5"/>
                      <a:stretch>
                        <a:fillRect/>
                      </a:stretch>
                    </p:blipFill>
                    <p:spPr>
                      <a:xfrm>
                        <a:off x="0" y="1"/>
                        <a:ext cx="7285437" cy="9250815"/>
                      </a:xfrm>
                      <a:prstGeom prst="rect">
                        <a:avLst/>
                      </a:prstGeom>
                    </p:spPr>
                  </p:pic>
                </p:oleObj>
              </mc:Fallback>
            </mc:AlternateContent>
          </a:graphicData>
        </a:graphic>
      </p:graphicFrame>
    </p:spTree>
    <p:extLst>
      <p:ext uri="{BB962C8B-B14F-4D97-AF65-F5344CB8AC3E}">
        <p14:creationId xmlns:p14="http://schemas.microsoft.com/office/powerpoint/2010/main" val="2846920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the supervisor or managers needs to take throughout the Performance Plan year to provide ongoing feedback to their employees.  It is comprised of the following sections:  </a:t>
            </a:r>
            <a:endParaRPr lang="en-US" b="0" dirty="0" smtClean="0"/>
          </a:p>
          <a:p>
            <a:endParaRPr lang="en-US" b="1" dirty="0" smtClean="0"/>
          </a:p>
          <a:p>
            <a:pPr marL="177837" indent="-177837">
              <a:buFont typeface="Arial" panose="020B0604020202020204" pitchFamily="34" charset="0"/>
              <a:buChar char="•"/>
            </a:pPr>
            <a:r>
              <a:rPr lang="en-US" b="0" i="0" baseline="0" dirty="0" smtClean="0"/>
              <a:t>Learning Logistics – This section introduces you to the course, the objectives and the expectations of the participants.</a:t>
            </a:r>
            <a:endParaRPr lang="en-US" b="0" i="0" dirty="0" smtClean="0"/>
          </a:p>
          <a:p>
            <a:pPr marL="177837" indent="-177837">
              <a:buFont typeface="Arial" panose="020B0604020202020204" pitchFamily="34" charset="0"/>
              <a:buChar char="•"/>
            </a:pPr>
            <a:r>
              <a:rPr lang="en-US" b="0" dirty="0" smtClean="0"/>
              <a:t>Section 1</a:t>
            </a:r>
            <a:r>
              <a:rPr lang="en-US" b="0" baseline="0" dirty="0" smtClean="0"/>
              <a:t> - </a:t>
            </a:r>
            <a:r>
              <a:rPr lang="en-US" b="0" dirty="0" smtClean="0"/>
              <a:t>Provides an introduction to Performance</a:t>
            </a:r>
            <a:r>
              <a:rPr lang="en-US" b="0" baseline="0" dirty="0" smtClean="0"/>
              <a:t> Management including requirements, roles, and the leadership role of the supervisor/manager.</a:t>
            </a:r>
          </a:p>
          <a:p>
            <a:pPr marL="177837" indent="-177837">
              <a:buFont typeface="Arial" panose="020B0604020202020204" pitchFamily="34" charset="0"/>
              <a:buChar char="•"/>
            </a:pPr>
            <a:r>
              <a:rPr lang="en-US" b="1" baseline="0" dirty="0" smtClean="0"/>
              <a:t>Section 2 – Explains the role of the supervisor/manager in setting expectations, in the form of a goal, with their employees and what to do if you have low commitment or barriers to improvement.</a:t>
            </a:r>
          </a:p>
          <a:p>
            <a:pPr marL="177837" indent="-177837">
              <a:buFont typeface="Arial" panose="020B0604020202020204" pitchFamily="34" charset="0"/>
              <a:buChar char="•"/>
            </a:pPr>
            <a:r>
              <a:rPr lang="en-US" b="0" baseline="0" dirty="0" smtClean="0"/>
              <a:t>Section 3 – Outlines how to give the Performance Evaluation including preparing for the meeting, what to do during the performance evaluation.</a:t>
            </a:r>
          </a:p>
          <a:p>
            <a:pPr marL="177837" indent="-177837" defTabSz="947044">
              <a:buFont typeface="Arial" panose="020B0604020202020204" pitchFamily="34" charset="0"/>
              <a:buChar char="•"/>
              <a:defRPr/>
            </a:pPr>
            <a:r>
              <a:rPr lang="en-US" b="0" baseline="0" dirty="0" smtClean="0"/>
              <a:t>Section 4 – This section gives you the tools to provide ongoing communication with your employees, resolving issues and discussing problems with your employees and resolving at the lowest level.</a:t>
            </a:r>
          </a:p>
          <a:p>
            <a:pPr marL="177837" indent="-177837">
              <a:buFont typeface="Arial" panose="020B0604020202020204" pitchFamily="34" charset="0"/>
              <a:buChar char="•"/>
            </a:pPr>
            <a:r>
              <a:rPr lang="en-US" b="0" i="0" baseline="0" dirty="0" smtClean="0"/>
              <a:t>Conclusion</a:t>
            </a:r>
            <a:r>
              <a:rPr lang="en-US" b="0" i="0" dirty="0" smtClean="0"/>
              <a:t> – This section</a:t>
            </a:r>
            <a:r>
              <a:rPr lang="en-US" b="0" i="0" baseline="0" dirty="0" smtClean="0"/>
              <a:t> summarizes the course and provides explains where you can get help.</a:t>
            </a:r>
            <a:endParaRPr lang="en-US" b="0" i="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22</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3453473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37" indent="-17783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7837" indent="-17783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7837" indent="-177837">
              <a:buFont typeface="Arial" panose="020B0604020202020204" pitchFamily="34" charset="0"/>
              <a:buChar char="•"/>
            </a:pPr>
            <a:r>
              <a:rPr lang="en-US" b="0" baseline="0" dirty="0" smtClean="0"/>
              <a:t>The section objectives are tied directly to the course objectives reviewed at the end of the course.</a:t>
            </a:r>
            <a:endParaRPr lang="en-US" b="0" dirty="0" smtClean="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Tree>
    <p:extLst>
      <p:ext uri="{BB962C8B-B14F-4D97-AF65-F5344CB8AC3E}">
        <p14:creationId xmlns:p14="http://schemas.microsoft.com/office/powerpoint/2010/main" val="2295147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37" indent="-17783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7837" indent="-177837">
              <a:buFont typeface="Arial" panose="020B0604020202020204" pitchFamily="34" charset="0"/>
              <a:buChar char="•"/>
            </a:pPr>
            <a:r>
              <a:rPr lang="en-US" b="0" baseline="0" dirty="0" smtClean="0"/>
              <a:t>If you do not understand a term, please ask the instructor for additional clarification.</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70425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A</a:t>
            </a:r>
            <a:r>
              <a:rPr lang="en-US" baseline="0" dirty="0" smtClean="0"/>
              <a:t>s a supervisor, you play an important role working with employees to manage their performance.  This slide provides a list of the actions you need to take when managing an employee’s performance.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3124223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Goals</a:t>
            </a:r>
            <a:r>
              <a:rPr lang="en-US" dirty="0" smtClean="0"/>
              <a:t> are</a:t>
            </a:r>
            <a:r>
              <a:rPr lang="en-US" baseline="0" dirty="0" smtClean="0"/>
              <a:t> designed to provide employees with the motivation they need to improve their skills or to change a behavior.  But what does this mean?  In order for employees to be motivated they need to have a clear vision of what is expected of them.  This is why Performance Management is so important.  By meeting with your employees and telling them how their position connects to CDOTs success you are engaging them.  </a:t>
            </a:r>
          </a:p>
          <a:p>
            <a:endParaRPr lang="en-US" baseline="0" dirty="0" smtClean="0"/>
          </a:p>
          <a:p>
            <a:r>
              <a:rPr lang="en-US" b="1" baseline="0" dirty="0" smtClean="0"/>
              <a:t>Teaching Others </a:t>
            </a:r>
            <a:r>
              <a:rPr lang="en-US" baseline="0" dirty="0" smtClean="0"/>
              <a:t>- Create performance goals to allow them to share their experience.  This not only acknowledges them for what they have done well, but allows them to be recognized by other employees as well.  </a:t>
            </a:r>
          </a:p>
          <a:p>
            <a:endParaRPr lang="en-US" baseline="0" dirty="0" smtClean="0"/>
          </a:p>
          <a:p>
            <a:r>
              <a:rPr lang="en-US" b="1" baseline="0" dirty="0" smtClean="0"/>
              <a:t>Specific Feedback </a:t>
            </a:r>
            <a:r>
              <a:rPr lang="en-US" baseline="0" dirty="0" smtClean="0"/>
              <a:t>– Awareness goes a long way towards understanding.  When you provide specific feedback you are showing the employee you are paying attention to them and the work they do.  This is most likely one of the factors that motivates them.  This also prevents them from falling into bad habits.</a:t>
            </a:r>
          </a:p>
          <a:p>
            <a:endParaRPr lang="en-US" dirty="0" smtClean="0"/>
          </a:p>
          <a:p>
            <a:pPr defTabSz="947044">
              <a:defRPr/>
            </a:pPr>
            <a:r>
              <a:rPr lang="en-US" dirty="0" smtClean="0"/>
              <a:t>When you are</a:t>
            </a:r>
            <a:r>
              <a:rPr lang="en-US" baseline="0" dirty="0" smtClean="0"/>
              <a:t> talking to the employee tell them specifically what they have done right.  For example instead of saying “great job this week” you could say, “I noticed that this week you took an extra tool with you, this made a difference in completing the project on time.  Great job on thinking ahead and being proactive!”  In addition to letting your employees know they are doing right.  It is a great management tool  to let them know you are paying attention to the work they are doing.  Use the same tactic to provide feedback when creating a goal.  </a:t>
            </a:r>
            <a:endParaRPr lang="en-US" dirty="0" smtClean="0"/>
          </a:p>
          <a:p>
            <a:endParaRPr lang="en-US" b="1" dirty="0" smtClean="0"/>
          </a:p>
          <a:p>
            <a:r>
              <a:rPr lang="en-US" b="1" i="1" baseline="0" dirty="0" smtClean="0"/>
              <a:t>Continued</a:t>
            </a:r>
            <a:r>
              <a:rPr lang="en-US" b="1" i="1" dirty="0" smtClean="0"/>
              <a:t> on next page </a:t>
            </a:r>
            <a:endParaRPr lang="en-US" b="1" i="1"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Tree>
    <p:extLst>
      <p:ext uri="{BB962C8B-B14F-4D97-AF65-F5344CB8AC3E}">
        <p14:creationId xmlns:p14="http://schemas.microsoft.com/office/powerpoint/2010/main" val="544436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5" y="471546"/>
            <a:ext cx="4855597" cy="8772888"/>
          </a:xfrm>
        </p:spPr>
        <p:txBody>
          <a:bodyPr/>
          <a:lstStyle/>
          <a:p>
            <a:r>
              <a:rPr lang="en-US" b="1" i="1" dirty="0" smtClean="0"/>
              <a:t>Continued from previous page</a:t>
            </a:r>
          </a:p>
          <a:p>
            <a:endParaRPr lang="en-US" dirty="0" smtClean="0"/>
          </a:p>
          <a:p>
            <a:r>
              <a:rPr lang="en-US" b="1" dirty="0" smtClean="0"/>
              <a:t>Special Assignments </a:t>
            </a:r>
            <a:r>
              <a:rPr lang="en-US" b="0" dirty="0" smtClean="0"/>
              <a:t>– Work with the employee so</a:t>
            </a:r>
            <a:r>
              <a:rPr lang="en-US" b="0" baseline="0" dirty="0" smtClean="0"/>
              <a:t> they do not stagnate by assigning them tasks that they have not mastered.  This provides them with the opportunity to learn new skills and keeps them engaged.  This also allows them a safe environment to learn new skills.</a:t>
            </a:r>
          </a:p>
          <a:p>
            <a:endParaRPr lang="en-US" baseline="0" dirty="0" smtClean="0"/>
          </a:p>
          <a:p>
            <a:r>
              <a:rPr lang="en-US" b="1" baseline="0" dirty="0" smtClean="0"/>
              <a:t>Explain Why</a:t>
            </a:r>
            <a:r>
              <a:rPr lang="en-US" baseline="0" dirty="0" smtClean="0"/>
              <a:t> – When you provide feedback to the employee they need to understand </a:t>
            </a:r>
            <a:r>
              <a:rPr lang="en-US" i="1" baseline="0" dirty="0" smtClean="0"/>
              <a:t>why</a:t>
            </a:r>
            <a:r>
              <a:rPr lang="en-US" baseline="0" dirty="0" smtClean="0"/>
              <a:t> they need to change their behavior.   By explaining how their behavior impacts their Coworkers, Maintenance, or CDOT you are creating motivation to change. Use your</a:t>
            </a:r>
            <a:r>
              <a:rPr lang="en-US" dirty="0" smtClean="0"/>
              <a:t> factual documentation to aid the discussion.</a:t>
            </a:r>
            <a:endParaRPr lang="en-US" baseline="0" dirty="0" smtClean="0"/>
          </a:p>
          <a:p>
            <a:endParaRPr lang="en-US" baseline="0" dirty="0" smtClean="0"/>
          </a:p>
          <a:p>
            <a:r>
              <a:rPr lang="en-US" b="1" baseline="0" dirty="0" smtClean="0"/>
              <a:t>Small Changes With a Big Impact </a:t>
            </a:r>
            <a:r>
              <a:rPr lang="en-US" baseline="0" dirty="0" smtClean="0"/>
              <a:t>– Talk to the employee and find out what actions, no matter how small, the employee can work on to make a change.  When an employee is unmotivated this is usually because they don’t know how to make the change.  Working one small issue can provide the motivation they need to work on more ambitious goals.</a:t>
            </a:r>
          </a:p>
          <a:p>
            <a:endParaRPr lang="en-US" baseline="0" dirty="0" smtClean="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Tree>
    <p:extLst>
      <p:ext uri="{BB962C8B-B14F-4D97-AF65-F5344CB8AC3E}">
        <p14:creationId xmlns:p14="http://schemas.microsoft.com/office/powerpoint/2010/main" val="105326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Notes:</a:t>
            </a:r>
          </a:p>
          <a:p>
            <a:endParaRPr lang="en-US" dirty="0" smtClean="0"/>
          </a:p>
          <a:p>
            <a:r>
              <a:rPr lang="en-US" b="1" dirty="0" smtClean="0"/>
              <a:t>Tab 02</a:t>
            </a:r>
            <a:r>
              <a:rPr lang="en-US" b="1" baseline="0" dirty="0" smtClean="0"/>
              <a:t> – Performance Planning Checklists (3)</a:t>
            </a:r>
            <a:endParaRPr lang="en-US" b="1" dirty="0" smtClean="0"/>
          </a:p>
          <a:p>
            <a:endParaRPr lang="en-US" dirty="0" smtClean="0"/>
          </a:p>
          <a:p>
            <a:r>
              <a:rPr lang="en-US" i="1" dirty="0" smtClean="0"/>
              <a:t>Give overview of all</a:t>
            </a:r>
            <a:r>
              <a:rPr lang="en-US" i="1" baseline="0" dirty="0" smtClean="0"/>
              <a:t> checklists here.</a:t>
            </a:r>
            <a:endParaRPr lang="en-US" i="1" dirty="0" smtClean="0"/>
          </a:p>
          <a:p>
            <a:endParaRPr lang="en-US" dirty="0" smtClean="0"/>
          </a:p>
          <a:p>
            <a:r>
              <a:rPr lang="en-US" dirty="0" smtClean="0"/>
              <a:t>There</a:t>
            </a:r>
            <a:r>
              <a:rPr lang="en-US" baseline="0" dirty="0" smtClean="0"/>
              <a:t> are two points throughout the year where goals are created.  This is during the planning meeting and the midyear meeting.  This is your chance to listen to what the employee is interested in and to understand what is important to the employee.  It is also your opportunity to counsel the employee if there are areas where you want to see improvement.  In other words, goals are not something done to a employee, but are a process that both you and the employee agree upon.  </a:t>
            </a:r>
          </a:p>
          <a:p>
            <a:endParaRPr lang="en-US" baseline="0" dirty="0" smtClean="0"/>
          </a:p>
          <a:p>
            <a:r>
              <a:rPr lang="en-US" b="1" baseline="0" dirty="0" smtClean="0"/>
              <a:t>Performance Planning Checklists </a:t>
            </a:r>
            <a:r>
              <a:rPr lang="en-US" baseline="0" dirty="0" smtClean="0"/>
              <a:t>– The checklists have been created to assist you with covering all of the topics you should be covering during planning, the midyear review and the final meeting and what you need to do before, during and after the meeting.  </a:t>
            </a:r>
          </a:p>
          <a:p>
            <a:endParaRPr lang="en-US" baseline="0" dirty="0" smtClean="0"/>
          </a:p>
          <a:p>
            <a:r>
              <a:rPr lang="en-US" b="1" baseline="0" dirty="0" smtClean="0"/>
              <a:t>Provide information about CDOT</a:t>
            </a:r>
            <a:r>
              <a:rPr lang="en-US" b="0" baseline="0" dirty="0" smtClean="0"/>
              <a:t> – When you meet with the employee you should provide them with a copy of CDOT’s mission and goals, the unit’s work plan for the current performance year and, the PDQ.  These documents are provided to the employee so they understand how what they do fits into the big picture.</a:t>
            </a:r>
            <a:endParaRPr lang="en-US" b="1" baseline="0" dirty="0" smtClean="0"/>
          </a:p>
          <a:p>
            <a:endParaRPr lang="en-US" b="1" baseline="0" dirty="0" smtClean="0"/>
          </a:p>
          <a:p>
            <a:r>
              <a:rPr lang="en-US" b="1" baseline="0" dirty="0" smtClean="0"/>
              <a:t>What employees are evaluated on </a:t>
            </a:r>
            <a:r>
              <a:rPr lang="en-US" baseline="0" dirty="0" smtClean="0"/>
              <a:t>– The employee will be evaluated on how well they have performed to their goals and each of the competencies.  While it is common for most supervisors to cover the goals, you also need to explain that all State employees are also evaluated on </a:t>
            </a:r>
            <a:r>
              <a:rPr lang="en-US" dirty="0"/>
              <a:t>Accountability/Credibility, Job Knowledge/Performance, Communication/Interpersonal Skills, Customer Service,  Safety and Supervision (if applicable) are unique to CDOT</a:t>
            </a:r>
          </a:p>
          <a:p>
            <a:endParaRPr lang="en-US" baseline="0" dirty="0" smtClean="0"/>
          </a:p>
          <a:p>
            <a:r>
              <a:rPr lang="en-US" b="1" baseline="0" dirty="0" smtClean="0"/>
              <a:t>Meeting with the employee </a:t>
            </a:r>
            <a:r>
              <a:rPr lang="en-US" baseline="0" dirty="0" smtClean="0"/>
              <a:t>– There are three meeting with the employee to discuss performance.  They are the start of the performance planning year, midyear progress review and the final review.  This is the minimum number of meetings you are required to have with the employee</a:t>
            </a:r>
            <a:r>
              <a:rPr lang="en-US" dirty="0" smtClean="0"/>
              <a:t> however, you are encouraged to meet with them more.  </a:t>
            </a: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Tree>
    <p:extLst>
      <p:ext uri="{BB962C8B-B14F-4D97-AF65-F5344CB8AC3E}">
        <p14:creationId xmlns:p14="http://schemas.microsoft.com/office/powerpoint/2010/main" val="4107635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S.M.A.R.T</a:t>
            </a:r>
            <a:r>
              <a:rPr lang="en-US" baseline="0" dirty="0" smtClean="0"/>
              <a:t> goals is a commonly used acronym which is used for the creation of a goal.  It stands for goals that are:</a:t>
            </a:r>
          </a:p>
          <a:p>
            <a:pPr marL="177571" indent="-177571">
              <a:buFont typeface="Arial" panose="020B0604020202020204" pitchFamily="34" charset="0"/>
              <a:buChar char="•"/>
            </a:pPr>
            <a:r>
              <a:rPr lang="en-US" baseline="0" dirty="0" smtClean="0"/>
              <a:t>Specific</a:t>
            </a:r>
          </a:p>
          <a:p>
            <a:pPr marL="177571" indent="-177571">
              <a:buFont typeface="Arial" panose="020B0604020202020204" pitchFamily="34" charset="0"/>
              <a:buChar char="•"/>
            </a:pPr>
            <a:r>
              <a:rPr lang="en-US" baseline="0" dirty="0" smtClean="0"/>
              <a:t>Measurable</a:t>
            </a:r>
          </a:p>
          <a:p>
            <a:pPr marL="177571" indent="-177571">
              <a:buFont typeface="Arial" panose="020B0604020202020204" pitchFamily="34" charset="0"/>
              <a:buChar char="•"/>
            </a:pPr>
            <a:r>
              <a:rPr lang="en-US" baseline="0" dirty="0" smtClean="0"/>
              <a:t>Achievable </a:t>
            </a:r>
          </a:p>
          <a:p>
            <a:pPr marL="177571" indent="-177571">
              <a:buFont typeface="Arial" panose="020B0604020202020204" pitchFamily="34" charset="0"/>
              <a:buChar char="•"/>
            </a:pPr>
            <a:r>
              <a:rPr lang="en-US" baseline="0" dirty="0" smtClean="0"/>
              <a:t>Relevant </a:t>
            </a:r>
          </a:p>
          <a:p>
            <a:pPr marL="177571" indent="-177571">
              <a:buFont typeface="Arial" panose="020B0604020202020204" pitchFamily="34" charset="0"/>
              <a:buChar char="•"/>
            </a:pPr>
            <a:r>
              <a:rPr lang="en-US" baseline="0" dirty="0" smtClean="0"/>
              <a:t>Time bound</a:t>
            </a:r>
          </a:p>
          <a:p>
            <a:endParaRPr lang="en-US" dirty="0" smtClean="0"/>
          </a:p>
          <a:p>
            <a:r>
              <a:rPr lang="en-US" dirty="0" smtClean="0"/>
              <a:t>Performance</a:t>
            </a:r>
            <a:r>
              <a:rPr lang="en-US" baseline="0" dirty="0" smtClean="0"/>
              <a:t> </a:t>
            </a:r>
            <a:r>
              <a:rPr lang="en-US" dirty="0" smtClean="0"/>
              <a:t>goals</a:t>
            </a:r>
            <a:r>
              <a:rPr lang="en-US" baseline="0" dirty="0" smtClean="0"/>
              <a:t> are best used when an employee needs to develop a skill in their current position.  This can be because the skills have changed, such as a new machine or software, or because the employee wants to develop into a position.  When creating this type of goal be sure that the employee has extra support as they may be moving into are area where they have had limited experience. </a:t>
            </a:r>
          </a:p>
          <a:p>
            <a:endParaRPr lang="en-US" baseline="0" dirty="0" smtClean="0"/>
          </a:p>
          <a:p>
            <a:r>
              <a:rPr lang="en-US" baseline="0" dirty="0" smtClean="0"/>
              <a:t>Goals based on the performance area are good when an employee needs to reinforce their current skills for their position because they not doing as well as they used to and need motivation towards improvement or they need to be challenged by helping others.</a:t>
            </a:r>
            <a:endParaRPr lang="en-US" dirty="0" smtClean="0"/>
          </a:p>
          <a:p>
            <a:endParaRPr lang="en-US" dirty="0" smtClean="0"/>
          </a:p>
          <a:p>
            <a:r>
              <a:rPr lang="en-US" dirty="0" smtClean="0"/>
              <a:t>When you are creating</a:t>
            </a:r>
            <a:r>
              <a:rPr lang="en-US" baseline="0" dirty="0" smtClean="0"/>
              <a:t> a goal for the employee it can help to think about the purpose of the SMART goal.  This is to create the structure the employee needs to develop a new skill for development into a new role or to focus the employee on an area in which they need to improve.  When developing the goal you must think about both what the employee wants and what you need from the employee.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Tree>
    <p:extLst>
      <p:ext uri="{BB962C8B-B14F-4D97-AF65-F5344CB8AC3E}">
        <p14:creationId xmlns:p14="http://schemas.microsoft.com/office/powerpoint/2010/main" val="423031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
        <p:nvSpPr>
          <p:cNvPr id="5" name="Rectangle 4"/>
          <p:cNvSpPr/>
          <p:nvPr/>
        </p:nvSpPr>
        <p:spPr>
          <a:xfrm>
            <a:off x="4890053" y="288561"/>
            <a:ext cx="2305878" cy="9071298"/>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525304179"/>
              </p:ext>
            </p:extLst>
          </p:nvPr>
        </p:nvGraphicFramePr>
        <p:xfrm>
          <a:off x="402865" y="471453"/>
          <a:ext cx="6528022" cy="3398005"/>
        </p:xfrm>
        <a:graphic>
          <a:graphicData uri="http://schemas.openxmlformats.org/drawingml/2006/table">
            <a:tbl>
              <a:tblPr firstRow="1" bandRow="1">
                <a:tableStyleId>{5940675A-B579-460E-94D1-54222C63F5DA}</a:tableStyleId>
              </a:tblPr>
              <a:tblGrid>
                <a:gridCol w="1100361"/>
                <a:gridCol w="4606454"/>
                <a:gridCol w="821206"/>
              </a:tblGrid>
              <a:tr h="485429">
                <a:tc>
                  <a:txBody>
                    <a:bodyPr/>
                    <a:lstStyle/>
                    <a:p>
                      <a:r>
                        <a:rPr lang="en-US" sz="1100" b="1" dirty="0" smtClean="0"/>
                        <a:t>Section</a:t>
                      </a:r>
                      <a:endParaRPr lang="en-US" sz="1100" b="1" dirty="0"/>
                    </a:p>
                  </a:txBody>
                  <a:tcPr marL="95416" marR="95416" marT="47219" marB="47219">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dirty="0" smtClean="0"/>
                        <a:t>Title</a:t>
                      </a:r>
                      <a:endParaRPr lang="en-US" sz="1100" b="1"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Page</a:t>
                      </a:r>
                      <a:endParaRPr lang="en-US" sz="1100" b="1" dirty="0"/>
                    </a:p>
                  </a:txBody>
                  <a:tcPr marL="95416" marR="95416" marT="47219" marB="47219">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Learning Logistics</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4</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b="1" dirty="0" smtClean="0"/>
                        <a:t>1</a:t>
                      </a:r>
                      <a:endParaRPr lang="en-US" sz="1100" b="1"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t>Performance Management</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9</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b="1" dirty="0" smtClean="0"/>
                        <a:t>2</a:t>
                      </a:r>
                      <a:endParaRPr lang="en-US" sz="1100" b="1"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t>Performance Planning </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22</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b="1" dirty="0" smtClean="0"/>
                        <a:t>3</a:t>
                      </a:r>
                      <a:endParaRPr lang="en-US" sz="1100" b="1"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Giving Performance</a:t>
                      </a:r>
                      <a:r>
                        <a:rPr lang="en-US" sz="1100" baseline="0" dirty="0" smtClean="0"/>
                        <a:t> Evaluations</a:t>
                      </a:r>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34</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b="1" dirty="0" smtClean="0"/>
                        <a:t>4</a:t>
                      </a:r>
                      <a:endParaRPr lang="en-US" sz="1100" b="1"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Ongoing Communication</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51</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Conclusion</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65</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64245555"/>
              </p:ext>
            </p:extLst>
          </p:nvPr>
        </p:nvGraphicFramePr>
        <p:xfrm>
          <a:off x="659297" y="4977673"/>
          <a:ext cx="4906617" cy="3210237"/>
        </p:xfrm>
        <a:graphic>
          <a:graphicData uri="http://schemas.openxmlformats.org/presentationml/2006/ole">
            <mc:AlternateContent xmlns:mc="http://schemas.openxmlformats.org/markup-compatibility/2006">
              <mc:Choice xmlns:v="urn:schemas-microsoft-com:vml" Requires="v">
                <p:oleObj spid="_x0000_s23800" name="Document" r:id="rId4" imgW="4702262" imgH="3108555" progId="Word.Document.12">
                  <p:embed/>
                </p:oleObj>
              </mc:Choice>
              <mc:Fallback>
                <p:oleObj name="Document" r:id="rId4" imgW="4702262" imgH="3108555" progId="Word.Document.12">
                  <p:embed/>
                  <p:pic>
                    <p:nvPicPr>
                      <p:cNvPr id="0" name=""/>
                      <p:cNvPicPr/>
                      <p:nvPr/>
                    </p:nvPicPr>
                    <p:blipFill>
                      <a:blip r:embed="rId5"/>
                      <a:stretch>
                        <a:fillRect/>
                      </a:stretch>
                    </p:blipFill>
                    <p:spPr>
                      <a:xfrm>
                        <a:off x="659297" y="4977673"/>
                        <a:ext cx="4906617" cy="3210237"/>
                      </a:xfrm>
                      <a:prstGeom prst="rect">
                        <a:avLst/>
                      </a:prstGeom>
                    </p:spPr>
                  </p:pic>
                </p:oleObj>
              </mc:Fallback>
            </mc:AlternateContent>
          </a:graphicData>
        </a:graphic>
      </p:graphicFrame>
    </p:spTree>
    <p:extLst>
      <p:ext uri="{BB962C8B-B14F-4D97-AF65-F5344CB8AC3E}">
        <p14:creationId xmlns:p14="http://schemas.microsoft.com/office/powerpoint/2010/main" val="2420188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a:t>
            </a:r>
            <a:r>
              <a:rPr lang="en-US" b="1" baseline="0" dirty="0" smtClean="0"/>
              <a:t> 03 – S.M.A.R.T Goals Template</a:t>
            </a:r>
            <a:endParaRPr lang="en-US" b="1" dirty="0" smtClean="0"/>
          </a:p>
          <a:p>
            <a:endParaRPr lang="en-US" dirty="0" smtClean="0"/>
          </a:p>
          <a:p>
            <a:pPr marL="236761" indent="-236761">
              <a:buFont typeface="+mj-lt"/>
              <a:buAutoNum type="arabicPeriod"/>
            </a:pPr>
            <a:r>
              <a:rPr lang="en-US" baseline="0" dirty="0" smtClean="0"/>
              <a:t>Take a moment to review the S.M.A.R.T. Goals Template instructions.</a:t>
            </a:r>
          </a:p>
          <a:p>
            <a:pPr marL="236761" indent="-236761">
              <a:buFont typeface="+mj-lt"/>
              <a:buAutoNum type="arabicPeriod"/>
            </a:pPr>
            <a:r>
              <a:rPr lang="en-US" baseline="0" dirty="0" smtClean="0"/>
              <a:t>Write out your initial goal in the space provided.  </a:t>
            </a:r>
          </a:p>
          <a:p>
            <a:pPr marL="236761" indent="-236761">
              <a:buFont typeface="+mj-lt"/>
              <a:buAutoNum type="arabicPeriod"/>
            </a:pPr>
            <a:r>
              <a:rPr lang="en-US" baseline="0" dirty="0" smtClean="0"/>
              <a:t>Modify the goal based on steps one through five.</a:t>
            </a:r>
          </a:p>
          <a:p>
            <a:pPr marL="236761" indent="-236761">
              <a:buFont typeface="+mj-lt"/>
              <a:buAutoNum type="arabicPeriod"/>
            </a:pPr>
            <a:r>
              <a:rPr lang="en-US" baseline="0" dirty="0" smtClean="0"/>
              <a:t>Rewrite the goal based on the changes you have made.</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Tree>
    <p:extLst>
      <p:ext uri="{BB962C8B-B14F-4D97-AF65-F5344CB8AC3E}">
        <p14:creationId xmlns:p14="http://schemas.microsoft.com/office/powerpoint/2010/main" val="896804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 04 – Chart</a:t>
            </a:r>
            <a:r>
              <a:rPr lang="en-US" b="1" baseline="0" dirty="0" smtClean="0"/>
              <a:t> of Goals by Knowledge Area</a:t>
            </a:r>
            <a:endParaRPr lang="en-US" b="1" dirty="0" smtClean="0"/>
          </a:p>
          <a:p>
            <a:endParaRPr lang="en-US" dirty="0" smtClean="0"/>
          </a:p>
          <a:p>
            <a:r>
              <a:rPr lang="en-US" dirty="0" smtClean="0"/>
              <a:t>G</a:t>
            </a:r>
            <a:r>
              <a:rPr lang="en-US" baseline="0" dirty="0" smtClean="0"/>
              <a:t>oals can be challenging to write because many of the goals are not based on the type of work that CDOT employees perform.  Use the first column to determine the area you want to develop in your employee.  For example, if you have a employee who has trouble working with other employees you could choose Teamwork and Cooperation.  From here you can apply the SMART process to create a goal.  For example the source may be that the employee is not good at compromising and seeks to get their way.  Depending on the difficulty of the goal, you may need to build in touchpoints to ensure the employee does not get frustrated. </a:t>
            </a:r>
          </a:p>
          <a:p>
            <a:endParaRPr lang="en-US" baseline="0" dirty="0" smtClean="0"/>
          </a:p>
          <a:p>
            <a:r>
              <a:rPr lang="en-US" dirty="0" smtClean="0"/>
              <a:t>In</a:t>
            </a:r>
            <a:r>
              <a:rPr lang="en-US" baseline="0" dirty="0" smtClean="0"/>
              <a:t> addition to creating a goal from scratch, there are two other ways to create a goal.  They are cascading a goal and adding a library goal.</a:t>
            </a:r>
          </a:p>
          <a:p>
            <a:endParaRPr lang="en-US" baseline="0" dirty="0" smtClean="0"/>
          </a:p>
          <a:p>
            <a:r>
              <a:rPr lang="en-US" baseline="0" dirty="0" smtClean="0"/>
              <a:t>Search for </a:t>
            </a:r>
            <a:r>
              <a:rPr lang="en-US" b="1" baseline="0" dirty="0" smtClean="0"/>
              <a:t>PERFORMANCE MANAGEMENT ON THE INTRANET</a:t>
            </a:r>
            <a:r>
              <a:rPr lang="en-US" baseline="0" dirty="0" smtClean="0"/>
              <a:t> and the resource list to the left will include Instructional Videos as well as Written Instructions.</a:t>
            </a:r>
          </a:p>
          <a:p>
            <a:endParaRPr lang="en-US" baseline="0" dirty="0" smtClean="0"/>
          </a:p>
          <a:p>
            <a:pPr algn="l" defTabSz="947044">
              <a:defRPr/>
            </a:pPr>
            <a:r>
              <a:rPr lang="en-US" b="1" baseline="0" dirty="0" smtClean="0"/>
              <a:t>Continued on</a:t>
            </a:r>
            <a:r>
              <a:rPr lang="en-US" b="1" dirty="0" smtClean="0"/>
              <a:t> next page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Tree>
    <p:extLst>
      <p:ext uri="{BB962C8B-B14F-4D97-AF65-F5344CB8AC3E}">
        <p14:creationId xmlns:p14="http://schemas.microsoft.com/office/powerpoint/2010/main" val="4077313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5" y="471546"/>
            <a:ext cx="4855597" cy="8772888"/>
          </a:xfrm>
        </p:spPr>
        <p:txBody>
          <a:bodyPr/>
          <a:lstStyle/>
          <a:p>
            <a:r>
              <a:rPr lang="en-US" b="1" i="1" dirty="0" smtClean="0"/>
              <a:t>Continued from previous page</a:t>
            </a:r>
            <a:endParaRPr lang="en-US" b="1" i="1" baseline="0" dirty="0" smtClean="0"/>
          </a:p>
          <a:p>
            <a:endParaRPr lang="en-US" baseline="0" dirty="0" smtClean="0"/>
          </a:p>
          <a:p>
            <a:pPr algn="l" defTabSz="947044">
              <a:defRPr/>
            </a:pPr>
            <a:r>
              <a:rPr lang="en-US" b="1" baseline="0" dirty="0" smtClean="0"/>
              <a:t>Cascading </a:t>
            </a:r>
            <a:r>
              <a:rPr lang="en-US" b="0" baseline="0" dirty="0" smtClean="0"/>
              <a:t>- </a:t>
            </a:r>
            <a:r>
              <a:rPr lang="en-US" baseline="0" dirty="0" smtClean="0"/>
              <a:t>Cascading a goal means that you can assign one of your goals to one of your subordinate employees.  The video can be found at the following address: https://www.youtube.com/watch?v=LumbW8vSM0c&amp;feature=youtube   </a:t>
            </a:r>
            <a:endParaRPr lang="en-US" dirty="0" smtClean="0"/>
          </a:p>
          <a:p>
            <a:endParaRPr lang="en-US" b="1" dirty="0" smtClean="0"/>
          </a:p>
          <a:p>
            <a:r>
              <a:rPr lang="en-US" b="1" dirty="0" smtClean="0"/>
              <a:t>Library </a:t>
            </a:r>
            <a:r>
              <a:rPr lang="en-US" b="0" dirty="0" smtClean="0"/>
              <a:t>– HR wrote over 175 performance goals and added them to the PMP goals</a:t>
            </a:r>
            <a:r>
              <a:rPr lang="en-US" b="0" baseline="0" dirty="0" smtClean="0"/>
              <a:t> library, so they could be used on the 2016 Performance Management plans. </a:t>
            </a:r>
            <a:r>
              <a:rPr lang="en-US" dirty="0" smtClean="0">
                <a:effectLst/>
              </a:rPr>
              <a:t>Library goals can be used as is, or modified to better describe a specific employee's goal.  They are grouped by category, in an effort to make it easier to find a goal that fits.  They include not only the target but also the measurement.  </a:t>
            </a:r>
            <a:r>
              <a:rPr lang="en-US" b="0" baseline="0" dirty="0" smtClean="0"/>
              <a:t>The video on how to use library goals can be found at the following address: https://www.youtube.com/watch?v=RGtmeqgPmUc</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Tree>
    <p:extLst>
      <p:ext uri="{BB962C8B-B14F-4D97-AF65-F5344CB8AC3E}">
        <p14:creationId xmlns:p14="http://schemas.microsoft.com/office/powerpoint/2010/main" val="1297530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a:t>
            </a:r>
            <a:r>
              <a:rPr lang="en-US" b="1" baseline="0" dirty="0" smtClean="0"/>
              <a:t> 05 – Performance Log </a:t>
            </a:r>
          </a:p>
          <a:p>
            <a:endParaRPr lang="en-US" baseline="0" dirty="0" smtClean="0"/>
          </a:p>
          <a:p>
            <a:r>
              <a:rPr lang="en-US" baseline="0" dirty="0" smtClean="0"/>
              <a:t>Documenting the behavior of your employees is important to tying the behavior to their performance.  The PDF is used mainly as an escalation process in the informal discipline process, but it can also be used to document desirable behavior.  </a:t>
            </a:r>
          </a:p>
          <a:p>
            <a:endParaRPr lang="en-US" baseline="0" dirty="0" smtClean="0"/>
          </a:p>
          <a:p>
            <a:r>
              <a:rPr lang="en-US" baseline="0" dirty="0" smtClean="0"/>
              <a:t>The performance log has been created to allow supervisors to document occurrences of everyday behavior and serves as a reminder of observations the supervisor has seen that are both desirable and undesirable.  This allows the supervisor to talk to the employee about their actions and provide specific feedback.  The</a:t>
            </a:r>
            <a:r>
              <a:rPr lang="en-US" dirty="0" smtClean="0"/>
              <a:t> performance log</a:t>
            </a:r>
            <a:r>
              <a:rPr lang="en-US" baseline="0" dirty="0" smtClean="0"/>
              <a:t> will</a:t>
            </a:r>
            <a:r>
              <a:rPr lang="en-US" dirty="0" smtClean="0"/>
              <a:t> be discussed more in the Progressive Discipline course. </a:t>
            </a:r>
          </a:p>
          <a:p>
            <a:endParaRPr lang="en-US" dirty="0" smtClean="0"/>
          </a:p>
          <a:p>
            <a:r>
              <a:rPr lang="en-US" dirty="0" smtClean="0"/>
              <a:t>The following will be covered more in section</a:t>
            </a:r>
            <a:r>
              <a:rPr lang="en-US" baseline="0" dirty="0" smtClean="0"/>
              <a:t> five of this course.  There are two instances when additional documentation should be created in addition to the performance goals of the employee.</a:t>
            </a:r>
          </a:p>
          <a:p>
            <a:endParaRPr lang="en-US" baseline="0" dirty="0" smtClean="0"/>
          </a:p>
          <a:p>
            <a:r>
              <a:rPr lang="en-US" b="1" baseline="0" dirty="0" smtClean="0"/>
              <a:t>Performance Development Form (PDF) </a:t>
            </a:r>
            <a:r>
              <a:rPr lang="en-US" baseline="0" dirty="0" smtClean="0"/>
              <a:t>– The Performance Development form can be used to document a specific action by the employee for both good and poor performance.  It is best to keep track of the actions you want to document throughout the performance plan year through this type of documentation.</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Tree>
    <p:extLst>
      <p:ext uri="{BB962C8B-B14F-4D97-AF65-F5344CB8AC3E}">
        <p14:creationId xmlns:p14="http://schemas.microsoft.com/office/powerpoint/2010/main" val="373550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
        <p:nvSpPr>
          <p:cNvPr id="6" name="Rectangle 5"/>
          <p:cNvSpPr/>
          <p:nvPr/>
        </p:nvSpPr>
        <p:spPr>
          <a:xfrm>
            <a:off x="260597" y="1895207"/>
            <a:ext cx="4108743" cy="471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
        <p:nvSpPr>
          <p:cNvPr id="7" name="Rectangle 6"/>
          <p:cNvSpPr/>
          <p:nvPr/>
        </p:nvSpPr>
        <p:spPr>
          <a:xfrm>
            <a:off x="620187" y="2819251"/>
            <a:ext cx="4054499" cy="416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Tree>
    <p:extLst>
      <p:ext uri="{BB962C8B-B14F-4D97-AF65-F5344CB8AC3E}">
        <p14:creationId xmlns:p14="http://schemas.microsoft.com/office/powerpoint/2010/main" val="21421749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
        <p:nvSpPr>
          <p:cNvPr id="5" name="Rectangle 4"/>
          <p:cNvSpPr/>
          <p:nvPr/>
        </p:nvSpPr>
        <p:spPr>
          <a:xfrm>
            <a:off x="4982818" y="341026"/>
            <a:ext cx="2226365" cy="9018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305703271"/>
              </p:ext>
            </p:extLst>
          </p:nvPr>
        </p:nvGraphicFramePr>
        <p:xfrm>
          <a:off x="1" y="0"/>
          <a:ext cx="7313507" cy="9599533"/>
        </p:xfrm>
        <a:graphic>
          <a:graphicData uri="http://schemas.openxmlformats.org/presentationml/2006/ole">
            <mc:AlternateContent xmlns:mc="http://schemas.openxmlformats.org/markup-compatibility/2006">
              <mc:Choice xmlns:v="urn:schemas-microsoft-com:vml" Requires="v">
                <p:oleObj spid="_x0000_s26840" name="Document" r:id="rId4" imgW="8257455" imgH="10591243" progId="Word.Document.12">
                  <p:embed/>
                </p:oleObj>
              </mc:Choice>
              <mc:Fallback>
                <p:oleObj name="Document" r:id="rId4" imgW="8257455" imgH="10591243" progId="Word.Document.12">
                  <p:embed/>
                  <p:pic>
                    <p:nvPicPr>
                      <p:cNvPr id="0" name=""/>
                      <p:cNvPicPr/>
                      <p:nvPr/>
                    </p:nvPicPr>
                    <p:blipFill>
                      <a:blip r:embed="rId5"/>
                      <a:stretch>
                        <a:fillRect/>
                      </a:stretch>
                    </p:blipFill>
                    <p:spPr>
                      <a:xfrm>
                        <a:off x="1" y="0"/>
                        <a:ext cx="7313507" cy="9599533"/>
                      </a:xfrm>
                      <a:prstGeom prst="rect">
                        <a:avLst/>
                      </a:prstGeom>
                    </p:spPr>
                  </p:pic>
                </p:oleObj>
              </mc:Fallback>
            </mc:AlternateContent>
          </a:graphicData>
        </a:graphic>
      </p:graphicFrame>
    </p:spTree>
    <p:extLst>
      <p:ext uri="{BB962C8B-B14F-4D97-AF65-F5344CB8AC3E}">
        <p14:creationId xmlns:p14="http://schemas.microsoft.com/office/powerpoint/2010/main" val="1569554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the supervisor or manager needs to take throughout the Performance Plan year to provide ongoing feedback to their employees.  It is comprised of the following sections:  </a:t>
            </a:r>
            <a:endParaRPr lang="en-US" b="0" dirty="0" smtClean="0"/>
          </a:p>
          <a:p>
            <a:endParaRPr lang="en-US" b="1" dirty="0" smtClean="0"/>
          </a:p>
          <a:p>
            <a:pPr marL="177837" indent="-177837">
              <a:buFont typeface="Arial" panose="020B0604020202020204" pitchFamily="34" charset="0"/>
              <a:buChar char="•"/>
            </a:pPr>
            <a:r>
              <a:rPr lang="en-US" b="0" i="0" baseline="0" dirty="0" smtClean="0"/>
              <a:t>Learning Logistics – This section introduces you to the course, the objectives and the expectations of the participants.</a:t>
            </a:r>
            <a:endParaRPr lang="en-US" b="0" i="0" dirty="0" smtClean="0"/>
          </a:p>
          <a:p>
            <a:pPr marL="177837" indent="-177837">
              <a:buFont typeface="Arial" panose="020B0604020202020204" pitchFamily="34" charset="0"/>
              <a:buChar char="•"/>
            </a:pPr>
            <a:r>
              <a:rPr lang="en-US" b="0" dirty="0" smtClean="0"/>
              <a:t>Section 1</a:t>
            </a:r>
            <a:r>
              <a:rPr lang="en-US" b="0" baseline="0" dirty="0" smtClean="0"/>
              <a:t> - </a:t>
            </a:r>
            <a:r>
              <a:rPr lang="en-US" b="0" dirty="0" smtClean="0"/>
              <a:t>Provides an introduction to Performance</a:t>
            </a:r>
            <a:r>
              <a:rPr lang="en-US" b="0" baseline="0" dirty="0" smtClean="0"/>
              <a:t> Management including requirements, roles, and the leadership role of the supervisor or manager.</a:t>
            </a:r>
          </a:p>
          <a:p>
            <a:pPr marL="177837" indent="-177837">
              <a:buFont typeface="Arial" panose="020B0604020202020204" pitchFamily="34" charset="0"/>
              <a:buChar char="•"/>
            </a:pPr>
            <a:r>
              <a:rPr lang="en-US" b="0" baseline="0" dirty="0" smtClean="0"/>
              <a:t>Section 2 – Explains the role of the supervisor or manager in setting expectations, in the form of a goal, with their employees and what to do if you have low commitment or barriers to improvement.</a:t>
            </a:r>
          </a:p>
          <a:p>
            <a:pPr marL="177837" indent="-177837">
              <a:buFont typeface="Arial" panose="020B0604020202020204" pitchFamily="34" charset="0"/>
              <a:buChar char="•"/>
            </a:pPr>
            <a:r>
              <a:rPr lang="en-US" b="1" baseline="0" dirty="0" smtClean="0"/>
              <a:t>Section 3 – Outlines how to give the Performance Evaluation including preparing for the meeting, what to do during the performance evaluation.</a:t>
            </a:r>
          </a:p>
          <a:p>
            <a:pPr marL="177837" indent="-177837" defTabSz="947044">
              <a:buFont typeface="Arial" panose="020B0604020202020204" pitchFamily="34" charset="0"/>
              <a:buChar char="•"/>
              <a:defRPr/>
            </a:pPr>
            <a:r>
              <a:rPr lang="en-US" b="0" baseline="0" dirty="0" smtClean="0"/>
              <a:t>Section 4 – This section gives you the tools to provide ongoing communication with your employees, resolving issues and discussing problems with your employees and resolving at the lowest level.</a:t>
            </a:r>
          </a:p>
          <a:p>
            <a:pPr marL="177837" indent="-177837">
              <a:buFont typeface="Arial" panose="020B0604020202020204" pitchFamily="34" charset="0"/>
              <a:buChar char="•"/>
            </a:pPr>
            <a:r>
              <a:rPr lang="en-US" b="0" i="0" baseline="0" dirty="0" smtClean="0"/>
              <a:t>Conclusion</a:t>
            </a:r>
            <a:r>
              <a:rPr lang="en-US" b="0" i="0" dirty="0" smtClean="0"/>
              <a:t> – This section</a:t>
            </a:r>
            <a:r>
              <a:rPr lang="en-US" b="0" i="0" baseline="0" dirty="0" smtClean="0"/>
              <a:t> summarizes the course and provides explains where you can get help.</a:t>
            </a:r>
            <a:endParaRPr lang="en-US" b="0" i="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36</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22959426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37" indent="-17783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7837" indent="-17783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7837" indent="-177837">
              <a:buFont typeface="Arial" panose="020B0604020202020204" pitchFamily="34" charset="0"/>
              <a:buChar char="•"/>
            </a:pPr>
            <a:r>
              <a:rPr lang="en-US" b="0" baseline="0" dirty="0" smtClean="0"/>
              <a:t>The section objectives are tied directly to the course objectives reviewed at the end of the course.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37</a:t>
            </a:fld>
            <a:endParaRPr lang="en-US" dirty="0"/>
          </a:p>
        </p:txBody>
      </p:sp>
    </p:spTree>
    <p:extLst>
      <p:ext uri="{BB962C8B-B14F-4D97-AF65-F5344CB8AC3E}">
        <p14:creationId xmlns:p14="http://schemas.microsoft.com/office/powerpoint/2010/main" val="760851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37" indent="-17783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7837" indent="-177837">
              <a:buFont typeface="Arial" panose="020B0604020202020204" pitchFamily="34" charset="0"/>
              <a:buChar char="•"/>
            </a:pPr>
            <a:r>
              <a:rPr lang="en-US" b="0" baseline="0" dirty="0" smtClean="0"/>
              <a:t>If you do not understand a term, please ask the instructor for additional clarification.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38</a:t>
            </a:fld>
            <a:endParaRPr lang="en-US" dirty="0"/>
          </a:p>
        </p:txBody>
      </p:sp>
    </p:spTree>
    <p:extLst>
      <p:ext uri="{BB962C8B-B14F-4D97-AF65-F5344CB8AC3E}">
        <p14:creationId xmlns:p14="http://schemas.microsoft.com/office/powerpoint/2010/main" val="19222250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normAutofit fontScale="92500" lnSpcReduction="10000"/>
          </a:bodyPr>
          <a:lstStyle/>
          <a:p>
            <a:r>
              <a:rPr lang="en-US" dirty="0" smtClean="0"/>
              <a:t>Notes:</a:t>
            </a:r>
          </a:p>
          <a:p>
            <a:endParaRPr lang="en-US" dirty="0" smtClean="0"/>
          </a:p>
          <a:p>
            <a:r>
              <a:rPr lang="en-US" b="1" dirty="0" smtClean="0"/>
              <a:t>Planning</a:t>
            </a:r>
          </a:p>
          <a:p>
            <a:r>
              <a:rPr lang="en-US" dirty="0" smtClean="0"/>
              <a:t>During</a:t>
            </a:r>
            <a:r>
              <a:rPr lang="en-US" baseline="0" dirty="0" smtClean="0"/>
              <a:t> this stage of the Performance Management Process the supervisor is working with the employee to inform them of what is expected of them based on their job duties and responsibilities. The goal of this stage is communication about the performance standards of the employee throughout the year.  This is formalized through the creation of Performance Goals that the employee will work on throughout the evaluation cycle.</a:t>
            </a:r>
          </a:p>
          <a:p>
            <a:endParaRPr lang="en-US" dirty="0" smtClean="0"/>
          </a:p>
          <a:p>
            <a:r>
              <a:rPr lang="en-US" dirty="0" smtClean="0"/>
              <a:t>During this phase the supervisor and</a:t>
            </a:r>
            <a:r>
              <a:rPr lang="en-US" baseline="0" dirty="0" smtClean="0"/>
              <a:t> the employee need to review the following:</a:t>
            </a:r>
          </a:p>
          <a:p>
            <a:pPr marL="177837" indent="-177837">
              <a:buFont typeface="Arial" panose="020B0604020202020204" pitchFamily="34" charset="0"/>
              <a:buChar char="•"/>
            </a:pPr>
            <a:r>
              <a:rPr lang="en-US" dirty="0" smtClean="0">
                <a:effectLst/>
              </a:rPr>
              <a:t>A review of CDOT’s mission and goals.</a:t>
            </a:r>
          </a:p>
          <a:p>
            <a:pPr marL="177837" indent="-177837">
              <a:buFont typeface="Arial" panose="020B0604020202020204" pitchFamily="34" charset="0"/>
              <a:buChar char="•"/>
            </a:pPr>
            <a:r>
              <a:rPr lang="en-US" dirty="0" smtClean="0">
                <a:effectLst/>
              </a:rPr>
              <a:t>A review and discussion of the unit’s work plan for the current performance year.</a:t>
            </a:r>
          </a:p>
          <a:p>
            <a:pPr marL="177837" indent="-177837">
              <a:buFont typeface="Arial" panose="020B0604020202020204" pitchFamily="34" charset="0"/>
              <a:buChar char="•"/>
            </a:pPr>
            <a:r>
              <a:rPr lang="en-US" dirty="0" smtClean="0">
                <a:effectLst/>
              </a:rPr>
              <a:t>A review of the employee’s PDQ.</a:t>
            </a:r>
          </a:p>
          <a:p>
            <a:pPr marL="177837" indent="-177837">
              <a:buFont typeface="Arial" panose="020B0604020202020204" pitchFamily="34" charset="0"/>
              <a:buChar char="•"/>
            </a:pPr>
            <a:r>
              <a:rPr lang="en-US" dirty="0" smtClean="0">
                <a:effectLst/>
              </a:rPr>
              <a:t>Identification and agreement of the Individual Goals for the first six months.</a:t>
            </a:r>
          </a:p>
          <a:p>
            <a:pPr marL="177837" indent="-177837">
              <a:buFont typeface="Arial" panose="020B0604020202020204" pitchFamily="34" charset="0"/>
              <a:buChar char="•"/>
            </a:pPr>
            <a:r>
              <a:rPr lang="en-US" dirty="0" smtClean="0">
                <a:effectLst/>
              </a:rPr>
              <a:t>Agreement of the expected behaviors listed for each competency at the top of the form. The behavioral statements are written at a level two. </a:t>
            </a:r>
            <a:r>
              <a:rPr lang="en-US" baseline="0" dirty="0" smtClean="0">
                <a:effectLst/>
              </a:rPr>
              <a:t> </a:t>
            </a:r>
            <a:r>
              <a:rPr lang="en-US" b="1" dirty="0" smtClean="0">
                <a:effectLst/>
              </a:rPr>
              <a:t>Employees may need clarification as to what the different levels look like.</a:t>
            </a:r>
          </a:p>
          <a:p>
            <a:pPr marL="177837" indent="-177837">
              <a:buFont typeface="Arial" panose="020B0604020202020204" pitchFamily="34" charset="0"/>
              <a:buChar char="•"/>
            </a:pPr>
            <a:r>
              <a:rPr lang="en-US" dirty="0" smtClean="0">
                <a:effectLst/>
              </a:rPr>
              <a:t>The supervisor and employee must log</a:t>
            </a:r>
            <a:r>
              <a:rPr lang="en-US" baseline="0" dirty="0" smtClean="0">
                <a:effectLst/>
              </a:rPr>
              <a:t> into SAP </a:t>
            </a:r>
            <a:r>
              <a:rPr lang="en-US" dirty="0" smtClean="0">
                <a:effectLst/>
              </a:rPr>
              <a:t>to acknowledge Performance Management Plan.</a:t>
            </a:r>
          </a:p>
          <a:p>
            <a:endParaRPr lang="en-US" dirty="0" smtClean="0"/>
          </a:p>
          <a:p>
            <a:r>
              <a:rPr lang="en-US" b="1" dirty="0" smtClean="0"/>
              <a:t>Midyear Review</a:t>
            </a:r>
            <a:endParaRPr lang="en-US" b="0" dirty="0" smtClean="0"/>
          </a:p>
          <a:p>
            <a:r>
              <a:rPr lang="en-US" b="0" dirty="0" smtClean="0"/>
              <a:t>During this stage the supervisor</a:t>
            </a:r>
            <a:r>
              <a:rPr lang="en-US" b="0" baseline="0" dirty="0" smtClean="0"/>
              <a:t> </a:t>
            </a:r>
            <a:r>
              <a:rPr lang="en-US" b="0" dirty="0" smtClean="0"/>
              <a:t>and the employee meet to review</a:t>
            </a:r>
            <a:r>
              <a:rPr lang="en-US" b="0" baseline="0" dirty="0" smtClean="0"/>
              <a:t> the employees progress on their performance goals from the first six months of the performance year.  The performance goals for the for the six months are discussed.  During the midyear review process are under discussed or reviewed:</a:t>
            </a:r>
          </a:p>
          <a:p>
            <a:pPr marL="177837" indent="-177837">
              <a:buFont typeface="Arial" panose="020B0604020202020204" pitchFamily="34" charset="0"/>
              <a:buChar char="•"/>
            </a:pPr>
            <a:r>
              <a:rPr lang="en-US" dirty="0" smtClean="0">
                <a:effectLst/>
              </a:rPr>
              <a:t>The supervisor and the employee discuss progress made towards achieving goals and competency areas so employees are not surprised about their final performance status.</a:t>
            </a:r>
          </a:p>
          <a:p>
            <a:pPr marL="177837" indent="-177837">
              <a:buFont typeface="Arial" panose="020B0604020202020204" pitchFamily="34" charset="0"/>
              <a:buChar char="•"/>
            </a:pPr>
            <a:r>
              <a:rPr lang="en-US" dirty="0" smtClean="0">
                <a:effectLst/>
              </a:rPr>
              <a:t>Plans can be adjusted to reflect new priorities of the work unit.</a:t>
            </a:r>
          </a:p>
          <a:p>
            <a:pPr marL="177837" indent="-177837">
              <a:buFont typeface="Arial" panose="020B0604020202020204" pitchFamily="34" charset="0"/>
              <a:buChar char="•"/>
            </a:pPr>
            <a:r>
              <a:rPr lang="en-US" dirty="0" smtClean="0">
                <a:effectLst/>
              </a:rPr>
              <a:t>Reviews establish dialog between employees and supervisors to clarify expectations and build trust.</a:t>
            </a:r>
          </a:p>
          <a:p>
            <a:pPr marL="177837" indent="-177837">
              <a:buFont typeface="Arial" panose="020B0604020202020204" pitchFamily="34" charset="0"/>
              <a:buChar char="•"/>
            </a:pPr>
            <a:r>
              <a:rPr lang="en-US" dirty="0" smtClean="0">
                <a:effectLst/>
              </a:rPr>
              <a:t>The employee is aware of progress and has time to adjust his or her performance to meet performance objectives.</a:t>
            </a:r>
          </a:p>
          <a:p>
            <a:r>
              <a:rPr lang="en-US" b="1" i="1"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spTree>
    <p:extLst>
      <p:ext uri="{BB962C8B-B14F-4D97-AF65-F5344CB8AC3E}">
        <p14:creationId xmlns:p14="http://schemas.microsoft.com/office/powerpoint/2010/main" val="316439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supervisors and managers need to take throughout the Performance Plan year to provide ongoing feedback to their employees.  It is comprised of the following sections:  </a:t>
            </a:r>
            <a:endParaRPr lang="en-US" b="0" dirty="0" smtClean="0"/>
          </a:p>
          <a:p>
            <a:endParaRPr lang="en-US" b="1" dirty="0" smtClean="0"/>
          </a:p>
          <a:p>
            <a:pPr marL="177837" indent="-177837">
              <a:buFont typeface="Arial" panose="020B0604020202020204" pitchFamily="34" charset="0"/>
              <a:buChar char="•"/>
            </a:pPr>
            <a:r>
              <a:rPr lang="en-US" b="1" i="1" baseline="0" dirty="0" smtClean="0"/>
              <a:t>Learning Logistics – This section introduces you to the course, the objectives and the expectations of the participants.</a:t>
            </a:r>
            <a:endParaRPr lang="en-US" b="1" i="1" dirty="0" smtClean="0"/>
          </a:p>
          <a:p>
            <a:pPr marL="177837" indent="-177837">
              <a:buFont typeface="Arial" panose="020B0604020202020204" pitchFamily="34" charset="0"/>
              <a:buChar char="•"/>
            </a:pPr>
            <a:r>
              <a:rPr lang="en-US" b="0" i="0" dirty="0" smtClean="0"/>
              <a:t>Section 1</a:t>
            </a:r>
            <a:r>
              <a:rPr lang="en-US" b="0" i="0" baseline="0" dirty="0" smtClean="0"/>
              <a:t> - </a:t>
            </a:r>
            <a:r>
              <a:rPr lang="en-US" b="0" i="0" dirty="0" smtClean="0"/>
              <a:t>Provides an introduction to Performance</a:t>
            </a:r>
            <a:r>
              <a:rPr lang="en-US" b="0" i="0" baseline="0" dirty="0" smtClean="0"/>
              <a:t> Management including requirements, roles, and the leadership role of the supervisor/manager.</a:t>
            </a:r>
          </a:p>
          <a:p>
            <a:pPr marL="177837" indent="-177837">
              <a:buFont typeface="Arial" panose="020B0604020202020204" pitchFamily="34" charset="0"/>
              <a:buChar char="•"/>
            </a:pPr>
            <a:r>
              <a:rPr lang="en-US" b="0" baseline="0" dirty="0" smtClean="0"/>
              <a:t>Section 2 – Explains the role of the </a:t>
            </a:r>
            <a:r>
              <a:rPr lang="en-US" b="0" i="0" baseline="0" dirty="0" smtClean="0"/>
              <a:t>supervisor/manager </a:t>
            </a:r>
            <a:r>
              <a:rPr lang="en-US" b="0" baseline="0" dirty="0" smtClean="0"/>
              <a:t>in setting expectations, in the form of a goal, with their employees and what to do if you have low commitment or barriers to improvement.</a:t>
            </a:r>
          </a:p>
          <a:p>
            <a:pPr marL="177837" indent="-177837">
              <a:buFont typeface="Arial" panose="020B0604020202020204" pitchFamily="34" charset="0"/>
              <a:buChar char="•"/>
            </a:pPr>
            <a:r>
              <a:rPr lang="en-US" b="0" baseline="0" dirty="0" smtClean="0"/>
              <a:t>Section 3 – Outlines how to give the Performance Evaluation including preparing for the meeting, what to do during the performance evaluation.</a:t>
            </a:r>
          </a:p>
          <a:p>
            <a:pPr marL="177837" indent="-177837">
              <a:buFont typeface="Arial" panose="020B0604020202020204" pitchFamily="34" charset="0"/>
              <a:buChar char="•"/>
            </a:pPr>
            <a:r>
              <a:rPr lang="en-US" b="0" baseline="0" dirty="0" smtClean="0"/>
              <a:t>Section 4 – This section gives you the tools to provide ongoing communication with your employees, resolving issues and discussing problems with your employees and resolving at the lowest level.</a:t>
            </a:r>
          </a:p>
          <a:p>
            <a:pPr marL="177837" indent="-177837">
              <a:buFont typeface="Arial" panose="020B0604020202020204" pitchFamily="34" charset="0"/>
              <a:buChar char="•"/>
            </a:pPr>
            <a:r>
              <a:rPr lang="en-US" b="0" baseline="0" dirty="0" smtClean="0"/>
              <a:t>Conclusion</a:t>
            </a:r>
            <a:r>
              <a:rPr lang="en-US" b="0" dirty="0" smtClean="0"/>
              <a:t> – This section</a:t>
            </a:r>
            <a:r>
              <a:rPr lang="en-US" b="0" baseline="0" dirty="0" smtClean="0"/>
              <a:t> summarizes the course and provides explains where you can get help.</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4</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211328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5" y="461923"/>
            <a:ext cx="4855597" cy="8782512"/>
          </a:xfrm>
        </p:spPr>
        <p:txBody>
          <a:bodyPr/>
          <a:lstStyle/>
          <a:p>
            <a:r>
              <a:rPr lang="en-US" b="1" i="1" dirty="0" smtClean="0"/>
              <a:t>Continued from previous page</a:t>
            </a:r>
          </a:p>
          <a:p>
            <a:endParaRPr lang="en-US" b="1" dirty="0"/>
          </a:p>
          <a:p>
            <a:r>
              <a:rPr lang="en-US" b="1" dirty="0" smtClean="0"/>
              <a:t>Final </a:t>
            </a:r>
            <a:r>
              <a:rPr lang="en-US" b="1" dirty="0"/>
              <a:t>Performance Review</a:t>
            </a:r>
          </a:p>
          <a:p>
            <a:r>
              <a:rPr lang="en-US" dirty="0"/>
              <a:t>The final performance review involves a mandatory pre-appraisal meeting between an employee and his or her supervisor. </a:t>
            </a:r>
            <a:r>
              <a:rPr lang="en-US" dirty="0" smtClean="0"/>
              <a:t>While </a:t>
            </a:r>
            <a:r>
              <a:rPr lang="en-US" dirty="0"/>
              <a:t>the supervisor and employee should be collecting and writing performance documentation throughout the year, this is the employee’s chance to provide a summary to the supervisor. The pre-appraisal meeting between the supervisor and the employee covers the employee’s performance. After the meeting, the supervisor blends all the performance information with other known performance indicators to derive a recommended performance rating.</a:t>
            </a:r>
          </a:p>
          <a:p>
            <a:r>
              <a:rPr lang="en-US" b="1" i="1" dirty="0"/>
              <a:t>Providing employees with a final performance rating at this pre-appraisal meeting violates CDOT’s </a:t>
            </a:r>
            <a:r>
              <a:rPr lang="en-US" b="1" i="1" dirty="0" smtClean="0"/>
              <a:t>Performance Management </a:t>
            </a:r>
            <a:r>
              <a:rPr lang="en-US" b="1" i="1" dirty="0"/>
              <a:t>program. Supervisors who provide final ratings at this time are subject to corrective action.</a:t>
            </a:r>
          </a:p>
          <a:p>
            <a:endParaRPr lang="en-US" dirty="0"/>
          </a:p>
          <a:p>
            <a:r>
              <a:rPr lang="en-US" b="1" dirty="0"/>
              <a:t>Rating</a:t>
            </a:r>
            <a:r>
              <a:rPr lang="en-US" dirty="0"/>
              <a:t> </a:t>
            </a:r>
          </a:p>
          <a:p>
            <a:r>
              <a:rPr lang="en-US" dirty="0"/>
              <a:t>The supervisor recommends to his or her reviewer (the 2nd-level manager) a final performance rating for each of his or her employees. (DPA prohibits work leaders from deriving this rating.) It is the responsibility of the supervisor to justify to the reviewer the proposed rating through the job-relevant performance information obtained from documented sources. </a:t>
            </a:r>
            <a:r>
              <a:rPr lang="en-US" dirty="0" smtClean="0"/>
              <a:t>The </a:t>
            </a:r>
            <a:r>
              <a:rPr lang="en-US" dirty="0"/>
              <a:t>reviewer has a broader-based organizational perspective and knowledge of the varying performance levels of the employee reporting to the supervisors. </a:t>
            </a:r>
            <a:r>
              <a:rPr lang="en-US" dirty="0" smtClean="0"/>
              <a:t>This </a:t>
            </a:r>
            <a:r>
              <a:rPr lang="en-US" dirty="0"/>
              <a:t>enables the reviewer to perform a valuable and necessary quality control function over the performance ratings across multiple units. Personnel Rule 6-4 H prohibits the review from enforcing quotas for each rating level. The Reviewer electronically signs the Performance Management Plan.</a:t>
            </a:r>
          </a:p>
          <a:p>
            <a:endParaRPr lang="en-US" dirty="0"/>
          </a:p>
          <a:p>
            <a:r>
              <a:rPr lang="en-US" b="1" dirty="0"/>
              <a:t>Final Rating </a:t>
            </a:r>
          </a:p>
          <a:p>
            <a:r>
              <a:rPr lang="en-US" dirty="0"/>
              <a:t>The supervisor meets with the employee to provide performance feedback on the Competency areas, goals, and the overall performance rating approved by the reviewer. The employee electronically acknowledges the final </a:t>
            </a:r>
            <a:r>
              <a:rPr lang="en-US" dirty="0" smtClean="0"/>
              <a:t>Performance Management </a:t>
            </a:r>
            <a:r>
              <a:rPr lang="en-US" dirty="0"/>
              <a:t>rating. All employees must be notified of their final performance rating by April 30. This allows for sufficient time to complete the dispute resolution process initiated by employees to meet deadlines set by the Department of Personnel and Administration.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40</a:t>
            </a:fld>
            <a:endParaRPr lang="en-US" dirty="0"/>
          </a:p>
        </p:txBody>
      </p:sp>
    </p:spTree>
    <p:extLst>
      <p:ext uri="{BB962C8B-B14F-4D97-AF65-F5344CB8AC3E}">
        <p14:creationId xmlns:p14="http://schemas.microsoft.com/office/powerpoint/2010/main" val="30438050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baseline="0" dirty="0" smtClean="0"/>
              <a:t>Tab 02 Performance Planning Checklists (Midyear &amp; Final Review Checklist)</a:t>
            </a:r>
          </a:p>
          <a:p>
            <a:endParaRPr lang="en-US" b="1" baseline="0" dirty="0" smtClean="0"/>
          </a:p>
          <a:p>
            <a:r>
              <a:rPr lang="en-US" b="1" baseline="0" dirty="0" smtClean="0"/>
              <a:t>Role of the supervisor</a:t>
            </a:r>
          </a:p>
          <a:p>
            <a:r>
              <a:rPr lang="en-US" b="0" baseline="0" dirty="0" smtClean="0"/>
              <a:t>The Supervisor must meet with the employee to discuss the goals and expectations.  Prior to meeting with the employee, you should prepare for the meeting by gathering the necessary information (CDOT’s mission and goals, discussion of the current performance year, and ideas for suggested goals).  The supervisor should also provide comments on the ratings of the employees and create additional forms and documentation such as the PIP and PDF as required.  </a:t>
            </a:r>
          </a:p>
          <a:p>
            <a:endParaRPr lang="en-US" b="0" baseline="0" dirty="0" smtClean="0"/>
          </a:p>
          <a:p>
            <a:r>
              <a:rPr lang="en-US" b="0" baseline="0" dirty="0" smtClean="0"/>
              <a:t>The following are key dates for the Performance Management process:</a:t>
            </a:r>
          </a:p>
          <a:p>
            <a:pPr marL="177571" indent="-177571">
              <a:buFont typeface="Arial" panose="020B0604020202020204" pitchFamily="34" charset="0"/>
              <a:buChar char="•"/>
            </a:pPr>
            <a:r>
              <a:rPr lang="en-US" b="0" baseline="0" dirty="0" smtClean="0"/>
              <a:t>PMP Planning 4/1</a:t>
            </a:r>
          </a:p>
          <a:p>
            <a:pPr marL="177571" indent="-177571">
              <a:buFont typeface="Arial" panose="020B0604020202020204" pitchFamily="34" charset="0"/>
              <a:buChar char="•"/>
            </a:pPr>
            <a:r>
              <a:rPr lang="en-US" b="0" baseline="0" dirty="0" smtClean="0"/>
              <a:t>Employee Acknowledgement 4/8</a:t>
            </a:r>
          </a:p>
          <a:p>
            <a:pPr marL="177571" indent="-177571">
              <a:buFont typeface="Arial" panose="020B0604020202020204" pitchFamily="34" charset="0"/>
              <a:buChar char="•"/>
            </a:pPr>
            <a:r>
              <a:rPr lang="en-US" b="0" baseline="0" dirty="0" smtClean="0"/>
              <a:t>Midyear Ratings and Goals 10/10</a:t>
            </a:r>
          </a:p>
          <a:p>
            <a:pPr marL="177571" indent="-177571">
              <a:buFont typeface="Arial" panose="020B0604020202020204" pitchFamily="34" charset="0"/>
              <a:buChar char="•"/>
            </a:pPr>
            <a:r>
              <a:rPr lang="en-US" b="0" baseline="0" dirty="0" smtClean="0"/>
              <a:t>Employee Midyear Acknowledgement 10/17</a:t>
            </a:r>
          </a:p>
          <a:p>
            <a:pPr marL="177571" indent="-177571">
              <a:buFont typeface="Arial" panose="020B0604020202020204" pitchFamily="34" charset="0"/>
              <a:buChar char="•"/>
            </a:pPr>
            <a:r>
              <a:rPr lang="en-US" b="0" baseline="0" dirty="0" smtClean="0"/>
              <a:t>October through March Rating 04/01</a:t>
            </a:r>
          </a:p>
          <a:p>
            <a:pPr marL="177571" indent="-177571">
              <a:buFont typeface="Arial" panose="020B0604020202020204" pitchFamily="34" charset="0"/>
              <a:buChar char="•"/>
            </a:pPr>
            <a:r>
              <a:rPr lang="en-US" b="0" baseline="0" dirty="0" smtClean="0"/>
              <a:t>Final Rating 04/01</a:t>
            </a:r>
          </a:p>
          <a:p>
            <a:pPr marL="177571" indent="-177571">
              <a:buFont typeface="Arial" panose="020B0604020202020204" pitchFamily="34" charset="0"/>
              <a:buChar char="•"/>
            </a:pPr>
            <a:r>
              <a:rPr lang="en-US" b="0" baseline="0" dirty="0" smtClean="0"/>
              <a:t>Signature 4/15 (available from reviewer by 04/08)</a:t>
            </a:r>
          </a:p>
          <a:p>
            <a:pPr marL="177571" indent="-177571">
              <a:buFont typeface="Arial" panose="020B0604020202020204" pitchFamily="34" charset="0"/>
              <a:buChar char="•"/>
            </a:pPr>
            <a:r>
              <a:rPr lang="en-US" b="0" baseline="0" dirty="0" smtClean="0"/>
              <a:t>Employee Signature by 04/22</a:t>
            </a:r>
          </a:p>
          <a:p>
            <a:pPr marL="177571" indent="-177571">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41</a:t>
            </a:fld>
            <a:endParaRPr lang="en-US" dirty="0"/>
          </a:p>
        </p:txBody>
      </p:sp>
    </p:spTree>
    <p:extLst>
      <p:ext uri="{BB962C8B-B14F-4D97-AF65-F5344CB8AC3E}">
        <p14:creationId xmlns:p14="http://schemas.microsoft.com/office/powerpoint/2010/main" val="20625776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Before</a:t>
            </a:r>
            <a:r>
              <a:rPr lang="en-US" baseline="0" dirty="0" smtClean="0"/>
              <a:t> you begin the process of evaluating the employee, take a moment to familiarize yourself with the documentation you have gathered throughout the Performance plan year.  When you go to the rating sheet the competencies are listed and a description is provided.  Review all of the competencies and the goals you and the employee have created.  Think about how well the employee performed against each competency and their goals.  </a:t>
            </a:r>
            <a:endParaRPr lang="en-US" dirty="0" smtClean="0"/>
          </a:p>
          <a:p>
            <a:endParaRPr lang="en-US" dirty="0" smtClean="0"/>
          </a:p>
          <a:p>
            <a:r>
              <a:rPr lang="en-US" dirty="0" smtClean="0"/>
              <a:t>Now review the PDQ.</a:t>
            </a:r>
            <a:r>
              <a:rPr lang="en-US" baseline="0" dirty="0" smtClean="0"/>
              <a:t>  Keep in mind that you should only evaluate an employee on what is within the PDQ of the employee.  In other words, e</a:t>
            </a:r>
            <a:r>
              <a:rPr lang="en-US" dirty="0" smtClean="0"/>
              <a:t>mployees are</a:t>
            </a:r>
            <a:r>
              <a:rPr lang="en-US" baseline="0" dirty="0" smtClean="0"/>
              <a:t> rated upon how well they performed in their position based on the PDQ.  This is why you provide it to the employee at the beginning of the Performance year.  </a:t>
            </a:r>
          </a:p>
          <a:p>
            <a:endParaRPr lang="en-US" baseline="0" dirty="0" smtClean="0"/>
          </a:p>
          <a:p>
            <a:r>
              <a:rPr lang="en-US" baseline="0" dirty="0" smtClean="0"/>
              <a:t>Next review your notes, emails and conversations about the employee’s performance.  The review of the this documentation should give you an understanding of how the employee performed their work towards the goals and how they did against each of the competencies.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42</a:t>
            </a:fld>
            <a:endParaRPr lang="en-US" dirty="0"/>
          </a:p>
        </p:txBody>
      </p:sp>
    </p:spTree>
    <p:extLst>
      <p:ext uri="{BB962C8B-B14F-4D97-AF65-F5344CB8AC3E}">
        <p14:creationId xmlns:p14="http://schemas.microsoft.com/office/powerpoint/2010/main" val="15241674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pPr defTabSz="947044">
              <a:defRPr/>
            </a:pPr>
            <a:r>
              <a:rPr lang="en-US" b="1" baseline="0" dirty="0" smtClean="0"/>
              <a:t>Tab 06 - Iceberg of Ignorance</a:t>
            </a:r>
            <a:endParaRPr lang="en-US" dirty="0" smtClean="0"/>
          </a:p>
          <a:p>
            <a:endParaRPr lang="en-US" dirty="0" smtClean="0"/>
          </a:p>
          <a:p>
            <a:r>
              <a:rPr lang="en-US" dirty="0" smtClean="0"/>
              <a:t>As</a:t>
            </a:r>
            <a:r>
              <a:rPr lang="en-US" baseline="0" dirty="0" smtClean="0"/>
              <a:t> a leader it is important to develop strong relationships with your employees.  This is accomplished by being approachable by your employees.  When you connect with employees you are able to identify employment issues quickly, because you be more aware of when an employee is having an issue.  Additionally, you will be told when something is happening, or not working.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43</a:t>
            </a:fld>
            <a:endParaRPr lang="en-US" dirty="0"/>
          </a:p>
        </p:txBody>
      </p:sp>
    </p:spTree>
    <p:extLst>
      <p:ext uri="{BB962C8B-B14F-4D97-AF65-F5344CB8AC3E}">
        <p14:creationId xmlns:p14="http://schemas.microsoft.com/office/powerpoint/2010/main" val="29708580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normAutofit/>
          </a:bodyPr>
          <a:lstStyle/>
          <a:p>
            <a:r>
              <a:rPr lang="en-US" dirty="0" smtClean="0"/>
              <a:t>Notes:</a:t>
            </a:r>
          </a:p>
          <a:p>
            <a:endParaRPr lang="en-US" baseline="0" dirty="0" smtClean="0"/>
          </a:p>
          <a:p>
            <a:r>
              <a:rPr lang="en-US" b="1" baseline="0" dirty="0" smtClean="0"/>
              <a:t>Employee Improvement versus Employee Development </a:t>
            </a:r>
            <a:endParaRPr lang="en-US" b="0" baseline="0" dirty="0" smtClean="0"/>
          </a:p>
          <a:p>
            <a:r>
              <a:rPr lang="en-US" b="0" baseline="0" dirty="0" smtClean="0"/>
              <a:t>Employee Improvement is the process of communicating to an employee the actions that are not desirable and creating a path to success.  The focus of Employee Improvement is to address poor performance which prevents them from being successful in their current position.</a:t>
            </a:r>
          </a:p>
          <a:p>
            <a:endParaRPr lang="en-US" b="0" baseline="0" dirty="0" smtClean="0"/>
          </a:p>
          <a:p>
            <a:r>
              <a:rPr lang="en-US" b="0" baseline="0" dirty="0" smtClean="0"/>
              <a:t>Employee Development is the process where an employee acquires new skills to prepare them for a new position or better allow them to perform the tasks for their current position.  The focus on Employee Development is to help the employee towards the work they will be doing in the future. </a:t>
            </a:r>
          </a:p>
          <a:p>
            <a:endParaRPr lang="en-US" b="0" baseline="0" dirty="0" smtClean="0"/>
          </a:p>
          <a:p>
            <a:r>
              <a:rPr lang="en-US" b="0" baseline="0" dirty="0" smtClean="0"/>
              <a:t>In short Performance management is how we develop new skills in an employee where Employee Improvement is where bad habits</a:t>
            </a:r>
            <a:r>
              <a:rPr lang="en-US" b="0" strike="noStrike" baseline="0" dirty="0" smtClean="0"/>
              <a:t> can be addressed.</a:t>
            </a:r>
            <a:endParaRPr lang="en-US" b="0"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44</a:t>
            </a:fld>
            <a:endParaRPr lang="en-US" dirty="0"/>
          </a:p>
        </p:txBody>
      </p:sp>
    </p:spTree>
    <p:extLst>
      <p:ext uri="{BB962C8B-B14F-4D97-AF65-F5344CB8AC3E}">
        <p14:creationId xmlns:p14="http://schemas.microsoft.com/office/powerpoint/2010/main" val="406643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t>
            </a:r>
          </a:p>
          <a:p>
            <a:endParaRPr lang="en-US" b="1" u="sng" dirty="0" smtClean="0"/>
          </a:p>
          <a:p>
            <a:r>
              <a:rPr lang="en-US" b="1" u="none" baseline="0" dirty="0" smtClean="0"/>
              <a:t>Tab 07</a:t>
            </a:r>
            <a:r>
              <a:rPr lang="en-US" b="1" dirty="0" smtClean="0"/>
              <a:t> -</a:t>
            </a:r>
            <a:r>
              <a:rPr lang="en-US" b="1" u="none" baseline="0" dirty="0" smtClean="0"/>
              <a:t> Individual Development Plan</a:t>
            </a:r>
          </a:p>
          <a:p>
            <a:endParaRPr lang="en-US" b="0" u="none" baseline="0" dirty="0" smtClean="0"/>
          </a:p>
          <a:p>
            <a:r>
              <a:rPr lang="en-US" b="0" u="none" dirty="0" smtClean="0"/>
              <a:t>Development plans</a:t>
            </a:r>
            <a:r>
              <a:rPr lang="en-US" b="0" u="none" baseline="0" dirty="0" smtClean="0"/>
              <a:t> are a way to help focus an employee who wants to move up in the organization, or just to learn a new skill set.  When you create an individual development plan.  Be sure to provide a reason and the motivation as well as what you want them to be able to learn.  In many ways the develop of the plan is similar to the creation of a series of goals.  It is for this reason you should keep the S.M.A.R.T goal methodology in mind when you are drafting the development plan for the employee.  </a:t>
            </a:r>
            <a:endParaRPr lang="en-US" b="0" u="none"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45</a:t>
            </a:fld>
            <a:endParaRPr lang="en-US" dirty="0"/>
          </a:p>
        </p:txBody>
      </p:sp>
    </p:spTree>
    <p:extLst>
      <p:ext uri="{BB962C8B-B14F-4D97-AF65-F5344CB8AC3E}">
        <p14:creationId xmlns:p14="http://schemas.microsoft.com/office/powerpoint/2010/main" val="4406535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a:t>
            </a:r>
            <a:r>
              <a:rPr lang="en-US" b="1" baseline="0" dirty="0" smtClean="0"/>
              <a:t> 08 - </a:t>
            </a:r>
            <a:r>
              <a:rPr lang="en-US" b="1" dirty="0" smtClean="0"/>
              <a:t>Attitude</a:t>
            </a:r>
          </a:p>
          <a:p>
            <a:endParaRPr lang="en-US" dirty="0" smtClean="0"/>
          </a:p>
          <a:p>
            <a:r>
              <a:rPr lang="en-US" dirty="0" smtClean="0"/>
              <a:t>Feedback</a:t>
            </a:r>
            <a:r>
              <a:rPr lang="en-US" baseline="0" dirty="0" smtClean="0"/>
              <a:t> is how employees know how they are performing.  As a supervisor, it  is up to you to communicate to your employees frequently enough so they know how they are doing.</a:t>
            </a:r>
            <a:r>
              <a:rPr lang="en-US" dirty="0" smtClean="0"/>
              <a:t>  This </a:t>
            </a:r>
            <a:r>
              <a:rPr lang="en-US" baseline="0" dirty="0" smtClean="0"/>
              <a:t>ultimately depends on the employee.  For example, you may need to have more frequent communication with a new employee or an employee who is struggling than with an employee who is doing well and understands their position well.  When you provide feedback, both positive and improvement related, use the following:</a:t>
            </a:r>
          </a:p>
          <a:p>
            <a:endParaRPr lang="en-US" baseline="0" dirty="0" smtClean="0"/>
          </a:p>
          <a:p>
            <a:r>
              <a:rPr lang="en-US" dirty="0"/>
              <a:t>Feedback is the ‘A’ in Coach:  </a:t>
            </a:r>
            <a:r>
              <a:rPr lang="en-US" baseline="0" dirty="0" smtClean="0"/>
              <a:t>A in COACH – Add your Views</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46</a:t>
            </a:fld>
            <a:endParaRPr lang="en-US" dirty="0"/>
          </a:p>
        </p:txBody>
      </p:sp>
    </p:spTree>
    <p:extLst>
      <p:ext uri="{BB962C8B-B14F-4D97-AF65-F5344CB8AC3E}">
        <p14:creationId xmlns:p14="http://schemas.microsoft.com/office/powerpoint/2010/main" val="35119911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Notes:</a:t>
            </a:r>
          </a:p>
          <a:p>
            <a:endParaRPr lang="en-US" dirty="0" smtClean="0"/>
          </a:p>
          <a:p>
            <a:r>
              <a:rPr lang="en-US" b="1" dirty="0" smtClean="0"/>
              <a:t>Tab</a:t>
            </a:r>
            <a:r>
              <a:rPr lang="en-US" b="1" baseline="0" dirty="0" smtClean="0"/>
              <a:t> 09 – Silencing Common Gripes</a:t>
            </a:r>
          </a:p>
          <a:p>
            <a:endParaRPr lang="en-US" dirty="0" smtClean="0"/>
          </a:p>
          <a:p>
            <a:r>
              <a:rPr lang="en-US" dirty="0" smtClean="0"/>
              <a:t>When you provide feedback to the employee sometimes they might not understand that</a:t>
            </a:r>
            <a:r>
              <a:rPr lang="en-US" baseline="0" dirty="0" smtClean="0"/>
              <a:t> what you are doing is trying to help them.  This may be because they are angry about the situation they are in or they may be defensive about their actions because they felt what they were doing was right.  In other cases the employee may choose not to respond to the situation because they are afraid they may say something wrong.  The following are tip about what to do if you encounter this type of behavior.  </a:t>
            </a:r>
          </a:p>
          <a:p>
            <a:endParaRPr lang="en-US" baseline="0" dirty="0" smtClean="0"/>
          </a:p>
          <a:p>
            <a:r>
              <a:rPr lang="en-US" baseline="0" dirty="0" smtClean="0"/>
              <a:t>If the behavior, such as being angry, occurs often then this might be a separate issue that needs to be addressed in a different meeting.  </a:t>
            </a:r>
          </a:p>
          <a:p>
            <a:endParaRPr lang="en-US" baseline="0" dirty="0" smtClean="0"/>
          </a:p>
          <a:p>
            <a:pPr algn="l" defTabSz="947044">
              <a:defRPr/>
            </a:pPr>
            <a:r>
              <a:rPr lang="en-US" b="1" baseline="0" dirty="0" smtClean="0"/>
              <a:t>Buttons you Might Push </a:t>
            </a:r>
            <a:r>
              <a:rPr lang="en-US" baseline="0" dirty="0" smtClean="0"/>
              <a:t>– Think about what you know about your employee and their personal history.  What points in the conversation are going to press buttons.  Think about ways you can get your point across without pressing the button.  In other words how can you redirect the conversation so it does not become about this topic.  For example, you have two employees (Mark and David) who are not getting along.  Mark has an argument with another employee and you need to discuss his ability to work with other employees.  In this example, you might want to not use David as a example and depersonalize it.  If Mark were to bring the topic of David up then you should be prepared to redirect the conversation about Marks behavior and not David’s.</a:t>
            </a:r>
          </a:p>
          <a:p>
            <a:pPr algn="l" defTabSz="947044">
              <a:defRPr/>
            </a:pPr>
            <a:endParaRPr lang="en-US" baseline="0" dirty="0" smtClean="0"/>
          </a:p>
          <a:p>
            <a:pPr algn="l" defTabSz="947044">
              <a:defRPr/>
            </a:pPr>
            <a:r>
              <a:rPr lang="en-US" b="1" baseline="0" dirty="0" smtClean="0"/>
              <a:t>Allow Enough Time </a:t>
            </a:r>
            <a:r>
              <a:rPr lang="en-US" baseline="0" dirty="0" smtClean="0"/>
              <a:t>– When setting the meeting be sure to allow enough time to have a discussion.  Some of the performance meeting may take longer than others because of the conversation you need to have with the employee or because it has been a while since you have talked.  This also means that you need to make sure you employee has enough time for the meeting as well.  </a:t>
            </a:r>
          </a:p>
          <a:p>
            <a:pPr algn="l" defTabSz="947044">
              <a:defRPr/>
            </a:pPr>
            <a:endParaRPr lang="en-US" baseline="0" dirty="0" smtClean="0"/>
          </a:p>
          <a:p>
            <a:pPr algn="l" defTabSz="947044">
              <a:defRPr/>
            </a:pPr>
            <a:r>
              <a:rPr lang="en-US" b="1" baseline="0" dirty="0" smtClean="0"/>
              <a:t>Private</a:t>
            </a:r>
            <a:r>
              <a:rPr lang="en-US" baseline="0" dirty="0" smtClean="0"/>
              <a:t> – Have all of your meetings in a private place that is free of interruptions.  This is especially true if you are providing feedback that might be sensitive.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47</a:t>
            </a:fld>
            <a:endParaRPr lang="en-US" dirty="0"/>
          </a:p>
        </p:txBody>
      </p:sp>
    </p:spTree>
    <p:extLst>
      <p:ext uri="{BB962C8B-B14F-4D97-AF65-F5344CB8AC3E}">
        <p14:creationId xmlns:p14="http://schemas.microsoft.com/office/powerpoint/2010/main" val="25113239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aseline="0" dirty="0" smtClean="0"/>
              <a:t>The next step is to rank the employee’s performance against their positon and each of the competencies and goals.  </a:t>
            </a:r>
          </a:p>
          <a:p>
            <a:endParaRPr lang="en-US" baseline="0" dirty="0" smtClean="0"/>
          </a:p>
          <a:p>
            <a:r>
              <a:rPr lang="en-US" b="1" baseline="0" dirty="0" smtClean="0"/>
              <a:t>Level 3 Exceptional (5 stars) </a:t>
            </a:r>
            <a:r>
              <a:rPr lang="en-US" b="0" baseline="0" dirty="0" smtClean="0"/>
              <a:t>– This rating is for an exceptional employee, in relation to the competency or goal with significant and positive impact on the performance of the unit and an unusual level of performance.  Items to look for include:</a:t>
            </a:r>
          </a:p>
          <a:p>
            <a:pPr marL="177571" indent="-177571">
              <a:buFont typeface="Arial" panose="020B0604020202020204" pitchFamily="34" charset="0"/>
              <a:buChar char="•"/>
            </a:pPr>
            <a:r>
              <a:rPr lang="en-US" b="0" baseline="0" dirty="0" smtClean="0"/>
              <a:t>Exceptionally high performance</a:t>
            </a:r>
          </a:p>
          <a:p>
            <a:pPr marL="177571" indent="-177571">
              <a:buFont typeface="Arial" panose="020B0604020202020204" pitchFamily="34" charset="0"/>
              <a:buChar char="•"/>
            </a:pPr>
            <a:r>
              <a:rPr lang="en-US" b="0" baseline="0" dirty="0" smtClean="0"/>
              <a:t>Documented performance from peers, you or customers that indicate the employee has made an exceptional contribution in this area.  </a:t>
            </a:r>
          </a:p>
          <a:p>
            <a:pPr marL="177571" indent="-177571">
              <a:buFont typeface="Arial" panose="020B0604020202020204" pitchFamily="34" charset="0"/>
              <a:buChar char="•"/>
            </a:pPr>
            <a:r>
              <a:rPr lang="en-US" b="0" baseline="0" dirty="0" smtClean="0"/>
              <a:t>Willingness to take on new tasks and activities</a:t>
            </a:r>
          </a:p>
          <a:p>
            <a:endParaRPr lang="en-US" b="0" baseline="0" dirty="0" smtClean="0"/>
          </a:p>
          <a:p>
            <a:r>
              <a:rPr lang="en-US" b="1" baseline="0" dirty="0" smtClean="0"/>
              <a:t>Level 2 (4,3,2 Stars) </a:t>
            </a:r>
            <a:r>
              <a:rPr lang="en-US" b="0" baseline="0" dirty="0" smtClean="0"/>
              <a:t>– This area covers the range of expected performance of an employee.  In addition to the rating of three stars there is the ability of the supervisor to further distinguish the rating as 4 stars (2+) or two stars (2-) This is covered on the next slide.  </a:t>
            </a:r>
          </a:p>
          <a:p>
            <a:endParaRPr lang="en-US" b="0" baseline="0" dirty="0" smtClean="0"/>
          </a:p>
          <a:p>
            <a:r>
              <a:rPr lang="en-US" b="1" baseline="0" dirty="0" smtClean="0"/>
              <a:t>Level 1 (1 Star) </a:t>
            </a:r>
            <a:r>
              <a:rPr lang="en-US" b="0" baseline="0" dirty="0" smtClean="0"/>
              <a:t>– The employee needs improvement or does not meet the goal for the stated period and their performance needs to be improved.  Assigning the rating means that a Performance Improvement Plan (PIP) needs to be created so the employee is able to perform their work.   To assign this rating, you should be documenting the behavior of the employee throughout the performance plan period to support the rating.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48</a:t>
            </a:fld>
            <a:endParaRPr lang="en-US" dirty="0"/>
          </a:p>
        </p:txBody>
      </p:sp>
    </p:spTree>
    <p:extLst>
      <p:ext uri="{BB962C8B-B14F-4D97-AF65-F5344CB8AC3E}">
        <p14:creationId xmlns:p14="http://schemas.microsoft.com/office/powerpoint/2010/main" val="26166520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a:t>
            </a:r>
            <a:r>
              <a:rPr lang="en-US" baseline="0" dirty="0" smtClean="0"/>
              <a:t> next step is to look at the mid range of performance.  This is where the majority of the work of the employee is expected, with performance being exceptional at times or needing improvement at times.  </a:t>
            </a:r>
          </a:p>
          <a:p>
            <a:endParaRPr lang="en-US" baseline="0" dirty="0" smtClean="0"/>
          </a:p>
          <a:p>
            <a:r>
              <a:rPr lang="en-US" b="1" baseline="0" dirty="0" smtClean="0"/>
              <a:t>Occasionally Exceeds (4 stars) </a:t>
            </a:r>
            <a:r>
              <a:rPr lang="en-US" baseline="0" dirty="0" smtClean="0"/>
              <a:t>– Most of the performance of the employee is average.  But the employee is being acknowledged for something they have done outside of the norm, such as a project or helping others improve performance throughout the performance period.  Occasionally Exceeds highlights periods of exceptional work followed by periods of normal work performance. </a:t>
            </a:r>
          </a:p>
          <a:p>
            <a:endParaRPr lang="en-US" baseline="0" dirty="0" smtClean="0"/>
          </a:p>
          <a:p>
            <a:r>
              <a:rPr lang="en-US" b="1" baseline="0" dirty="0" smtClean="0"/>
              <a:t>Occasionally meets (2 Stars) </a:t>
            </a:r>
            <a:r>
              <a:rPr lang="en-US" baseline="0" dirty="0" smtClean="0"/>
              <a:t>– Most of the work is average, but there are times when it dips below average.  This is characterized as an employee who is having difficulty meeting the expectations followed by normal work performance throughout the rest of the performance period.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49</a:t>
            </a:fld>
            <a:endParaRPr lang="en-US" dirty="0"/>
          </a:p>
        </p:txBody>
      </p:sp>
    </p:spTree>
    <p:extLst>
      <p:ext uri="{BB962C8B-B14F-4D97-AF65-F5344CB8AC3E}">
        <p14:creationId xmlns:p14="http://schemas.microsoft.com/office/powerpoint/2010/main" val="203034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0" dirty="0" smtClean="0"/>
          </a:p>
          <a:p>
            <a:pPr>
              <a:defRPr/>
            </a:pPr>
            <a:r>
              <a:rPr lang="en-US" b="0" dirty="0" smtClean="0"/>
              <a:t>The list on the slide above</a:t>
            </a:r>
            <a:r>
              <a:rPr lang="en-US" b="0" baseline="0" dirty="0" smtClean="0"/>
              <a:t> are the high level leaning objectives for this course.  Upon completing this course you should be familiar with the course and be able to perform all of the listed actions.  This slide repeats at the end of the course and you will be shown the course objectives again and will be able to ask questions about anything you do not understand.</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5</a:t>
            </a:fld>
            <a:endParaRPr lang="en-US" smtClean="0"/>
          </a:p>
        </p:txBody>
      </p:sp>
    </p:spTree>
    <p:extLst>
      <p:ext uri="{BB962C8B-B14F-4D97-AF65-F5344CB8AC3E}">
        <p14:creationId xmlns:p14="http://schemas.microsoft.com/office/powerpoint/2010/main" val="3515259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236761" indent="-236761">
              <a:buFont typeface="+mj-lt"/>
              <a:buAutoNum type="arabicPeriod"/>
            </a:pPr>
            <a:r>
              <a:rPr lang="en-US" baseline="0" dirty="0" smtClean="0"/>
              <a:t>Take a moment to review each of the five statements on safety.  Identify the rating which you would assign a rating of 1, 3 and 5 stars.  Once you have done this stop and  there will be a group discussion about the ratings.</a:t>
            </a:r>
          </a:p>
          <a:p>
            <a:pPr marL="236761" indent="-236761">
              <a:buFont typeface="+mj-lt"/>
              <a:buAutoNum type="arabicPeriod"/>
            </a:pPr>
            <a:r>
              <a:rPr lang="en-US" baseline="0" dirty="0" smtClean="0"/>
              <a:t>After the discussion assign a rating of 2+ or 2 – with the two remaining items.  There will be a discussion about these values when you are done with the rating. </a:t>
            </a:r>
          </a:p>
          <a:p>
            <a:pPr marL="236761" indent="-236761">
              <a:buFont typeface="+mj-lt"/>
              <a:buAutoNum type="arabicPeriod"/>
            </a:pPr>
            <a:r>
              <a:rPr lang="en-US" baseline="0" dirty="0" smtClean="0"/>
              <a:t>Discuss what makes the rating of 5 to 1 stars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50</a:t>
            </a:fld>
            <a:endParaRPr lang="en-US" dirty="0"/>
          </a:p>
        </p:txBody>
      </p:sp>
    </p:spTree>
    <p:extLst>
      <p:ext uri="{BB962C8B-B14F-4D97-AF65-F5344CB8AC3E}">
        <p14:creationId xmlns:p14="http://schemas.microsoft.com/office/powerpoint/2010/main" val="8663179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8" y="427038"/>
            <a:ext cx="4802187" cy="36004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51</a:t>
            </a:fld>
            <a:endParaRPr lang="en-US" dirty="0"/>
          </a:p>
        </p:txBody>
      </p:sp>
      <p:sp>
        <p:nvSpPr>
          <p:cNvPr id="6" name="Rectangle 5"/>
          <p:cNvSpPr/>
          <p:nvPr/>
        </p:nvSpPr>
        <p:spPr>
          <a:xfrm>
            <a:off x="577434" y="1603137"/>
            <a:ext cx="852758" cy="307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
        <p:nvSpPr>
          <p:cNvPr id="7" name="Rectangle 6"/>
          <p:cNvSpPr/>
          <p:nvPr/>
        </p:nvSpPr>
        <p:spPr>
          <a:xfrm>
            <a:off x="681099" y="2357728"/>
            <a:ext cx="852758" cy="232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
        <p:nvSpPr>
          <p:cNvPr id="8" name="Rectangle 7"/>
          <p:cNvSpPr/>
          <p:nvPr/>
        </p:nvSpPr>
        <p:spPr>
          <a:xfrm>
            <a:off x="577434" y="3085991"/>
            <a:ext cx="1278836" cy="628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Tree>
    <p:extLst>
      <p:ext uri="{BB962C8B-B14F-4D97-AF65-F5344CB8AC3E}">
        <p14:creationId xmlns:p14="http://schemas.microsoft.com/office/powerpoint/2010/main" val="18449059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52</a:t>
            </a:fld>
            <a:endParaRPr lang="en-US" dirty="0"/>
          </a:p>
        </p:txBody>
      </p:sp>
      <p:sp>
        <p:nvSpPr>
          <p:cNvPr id="5" name="Rectangle 4"/>
          <p:cNvSpPr/>
          <p:nvPr/>
        </p:nvSpPr>
        <p:spPr>
          <a:xfrm>
            <a:off x="4982818" y="341026"/>
            <a:ext cx="2226365" cy="9018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076937176"/>
              </p:ext>
            </p:extLst>
          </p:nvPr>
        </p:nvGraphicFramePr>
        <p:xfrm>
          <a:off x="1" y="0"/>
          <a:ext cx="7311887" cy="9599533"/>
        </p:xfrm>
        <a:graphic>
          <a:graphicData uri="http://schemas.openxmlformats.org/presentationml/2006/ole">
            <mc:AlternateContent xmlns:mc="http://schemas.openxmlformats.org/markup-compatibility/2006">
              <mc:Choice xmlns:v="urn:schemas-microsoft-com:vml" Requires="v">
                <p:oleObj spid="_x0000_s24792" name="Document" r:id="rId4" imgW="8257455" imgH="10591243" progId="Word.Document.12">
                  <p:embed/>
                </p:oleObj>
              </mc:Choice>
              <mc:Fallback>
                <p:oleObj name="Document" r:id="rId4" imgW="8257455" imgH="10591243" progId="Word.Document.12">
                  <p:embed/>
                  <p:pic>
                    <p:nvPicPr>
                      <p:cNvPr id="0" name=""/>
                      <p:cNvPicPr/>
                      <p:nvPr/>
                    </p:nvPicPr>
                    <p:blipFill>
                      <a:blip r:embed="rId5"/>
                      <a:stretch>
                        <a:fillRect/>
                      </a:stretch>
                    </p:blipFill>
                    <p:spPr>
                      <a:xfrm>
                        <a:off x="1" y="0"/>
                        <a:ext cx="7311887" cy="9599533"/>
                      </a:xfrm>
                      <a:prstGeom prst="rect">
                        <a:avLst/>
                      </a:prstGeom>
                    </p:spPr>
                  </p:pic>
                </p:oleObj>
              </mc:Fallback>
            </mc:AlternateContent>
          </a:graphicData>
        </a:graphic>
      </p:graphicFrame>
    </p:spTree>
    <p:extLst>
      <p:ext uri="{BB962C8B-B14F-4D97-AF65-F5344CB8AC3E}">
        <p14:creationId xmlns:p14="http://schemas.microsoft.com/office/powerpoint/2010/main" val="7552920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the supervisor or manager needs to take throughout the Performance Plan year to provide ongoing feedback to their employees.  It is comprised of the following sections:  </a:t>
            </a:r>
            <a:endParaRPr lang="en-US" b="0" dirty="0" smtClean="0"/>
          </a:p>
          <a:p>
            <a:endParaRPr lang="en-US" b="1" dirty="0" smtClean="0"/>
          </a:p>
          <a:p>
            <a:pPr marL="177837" indent="-177837">
              <a:buFont typeface="Arial" panose="020B0604020202020204" pitchFamily="34" charset="0"/>
              <a:buChar char="•"/>
            </a:pPr>
            <a:r>
              <a:rPr lang="en-US" b="0" i="0" baseline="0" dirty="0" smtClean="0"/>
              <a:t>Learning Logistics – This section introduces you to the course, the objectives and the expectations of the participants.</a:t>
            </a:r>
            <a:endParaRPr lang="en-US" b="0" i="0" dirty="0" smtClean="0"/>
          </a:p>
          <a:p>
            <a:pPr marL="177837" indent="-177837">
              <a:buFont typeface="Arial" panose="020B0604020202020204" pitchFamily="34" charset="0"/>
              <a:buChar char="•"/>
            </a:pPr>
            <a:r>
              <a:rPr lang="en-US" b="0" dirty="0" smtClean="0"/>
              <a:t>Section 1</a:t>
            </a:r>
            <a:r>
              <a:rPr lang="en-US" b="0" baseline="0" dirty="0" smtClean="0"/>
              <a:t> - </a:t>
            </a:r>
            <a:r>
              <a:rPr lang="en-US" b="0" dirty="0" smtClean="0"/>
              <a:t>Provides an introduction to Performance</a:t>
            </a:r>
            <a:r>
              <a:rPr lang="en-US" b="0" baseline="0" dirty="0" smtClean="0"/>
              <a:t> Management including requirements, roles, and the leadership role of the supervisor/manager.</a:t>
            </a:r>
          </a:p>
          <a:p>
            <a:pPr marL="177837" indent="-177837">
              <a:buFont typeface="Arial" panose="020B0604020202020204" pitchFamily="34" charset="0"/>
              <a:buChar char="•"/>
            </a:pPr>
            <a:r>
              <a:rPr lang="en-US" b="0" baseline="0" dirty="0" smtClean="0"/>
              <a:t>Section 2 – Explains the role of the supervisor/manager in setting expectations, in the form of a goal, with their employees and what to do if you have low commitment or barriers to improvement.</a:t>
            </a:r>
          </a:p>
          <a:p>
            <a:pPr marL="177837" indent="-177837">
              <a:buFont typeface="Arial" panose="020B0604020202020204" pitchFamily="34" charset="0"/>
              <a:buChar char="•"/>
            </a:pPr>
            <a:r>
              <a:rPr lang="en-US" b="0" baseline="0" dirty="0" smtClean="0"/>
              <a:t>Section 3 – Outlines how to give the Performance Evaluation including preparing for the meeting, what to do during the performance evaluation.</a:t>
            </a:r>
          </a:p>
          <a:p>
            <a:pPr marL="177837" indent="-177837" defTabSz="947044">
              <a:buFont typeface="Arial" panose="020B0604020202020204" pitchFamily="34" charset="0"/>
              <a:buChar char="•"/>
              <a:defRPr/>
            </a:pPr>
            <a:r>
              <a:rPr lang="en-US" b="1" i="0" baseline="0" dirty="0" smtClean="0"/>
              <a:t>Section 4 – This section gives you the tools to provide ongoing communication with your employees, resolving issues and discussing problems with your employees and resolving at the lowest level.</a:t>
            </a:r>
          </a:p>
          <a:p>
            <a:pPr marL="177837" indent="-177837">
              <a:buFont typeface="Arial" panose="020B0604020202020204" pitchFamily="34" charset="0"/>
              <a:buChar char="•"/>
            </a:pPr>
            <a:r>
              <a:rPr lang="en-US" b="0" i="0" baseline="0" dirty="0" smtClean="0"/>
              <a:t>Conclusion</a:t>
            </a:r>
            <a:r>
              <a:rPr lang="en-US" b="0" i="0" dirty="0" smtClean="0"/>
              <a:t> – This section</a:t>
            </a:r>
            <a:r>
              <a:rPr lang="en-US" b="0" i="0" baseline="0" dirty="0" smtClean="0"/>
              <a:t> summarizes the course and provides explains where you can get help.</a:t>
            </a:r>
            <a:endParaRPr lang="en-US" b="0" i="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53</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21154142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37" indent="-17783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7837" indent="-17783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7837" indent="-177837">
              <a:buFont typeface="Arial" panose="020B0604020202020204" pitchFamily="34" charset="0"/>
              <a:buChar char="•"/>
            </a:pPr>
            <a:r>
              <a:rPr lang="en-US" b="0" baseline="0" dirty="0" smtClean="0"/>
              <a:t>The section objectives are tied directly to the course objectives reviewed at the end of the course.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54</a:t>
            </a:fld>
            <a:endParaRPr lang="en-US" dirty="0"/>
          </a:p>
        </p:txBody>
      </p:sp>
    </p:spTree>
    <p:extLst>
      <p:ext uri="{BB962C8B-B14F-4D97-AF65-F5344CB8AC3E}">
        <p14:creationId xmlns:p14="http://schemas.microsoft.com/office/powerpoint/2010/main" val="34422891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37" indent="-17783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7837" indent="-177837">
              <a:buFont typeface="Arial" panose="020B0604020202020204" pitchFamily="34" charset="0"/>
              <a:buChar char="•"/>
            </a:pPr>
            <a:r>
              <a:rPr lang="en-US" b="0" baseline="0" dirty="0" smtClean="0"/>
              <a:t>If you do not understand a term, please ask the instructor for additional clarification.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55</a:t>
            </a:fld>
            <a:endParaRPr lang="en-US" dirty="0"/>
          </a:p>
        </p:txBody>
      </p:sp>
    </p:spTree>
    <p:extLst>
      <p:ext uri="{BB962C8B-B14F-4D97-AF65-F5344CB8AC3E}">
        <p14:creationId xmlns:p14="http://schemas.microsoft.com/office/powerpoint/2010/main" val="40615261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Formal communication with</a:t>
            </a:r>
            <a:r>
              <a:rPr lang="en-US" baseline="0" dirty="0" smtClean="0"/>
              <a:t> the employee about their performance was discussed in the last section.  In addition to the formal communication ongoing informal communication is critical to the success of your employees.  </a:t>
            </a:r>
          </a:p>
          <a:p>
            <a:endParaRPr lang="en-US" baseline="0" dirty="0" smtClean="0"/>
          </a:p>
          <a:p>
            <a:r>
              <a:rPr lang="en-US" baseline="0" dirty="0" smtClean="0"/>
              <a:t>If you wait only until you have a performance evaluation to talk to your employees then you are missing the opportunity to provide the small adjustments necessary throughout the year the employee needs to make changes.  This is also where much of the communications about the tasks the employee needs to understand</a:t>
            </a:r>
            <a:r>
              <a:rPr lang="en-US" dirty="0" smtClean="0"/>
              <a:t> can occur.</a:t>
            </a:r>
            <a:r>
              <a:rPr lang="en-US" baseline="0" dirty="0" smtClean="0"/>
              <a:t>  Communicating throughout the year also allows the employee to make changes before their actions need to be resolved through a disciplinary process.  As a supervisor you benefit because when the time to evaluate employees comes there are no surprises.</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56</a:t>
            </a:fld>
            <a:endParaRPr lang="en-US" dirty="0"/>
          </a:p>
        </p:txBody>
      </p:sp>
    </p:spTree>
    <p:extLst>
      <p:ext uri="{BB962C8B-B14F-4D97-AF65-F5344CB8AC3E}">
        <p14:creationId xmlns:p14="http://schemas.microsoft.com/office/powerpoint/2010/main" val="16117734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In</a:t>
            </a:r>
            <a:r>
              <a:rPr lang="en-US" baseline="0" dirty="0" smtClean="0"/>
              <a:t> addition to the communication you would conduct with your employees, you should communicate with the employee anytime their job changes for any of the reasons in the slide above.  You should work with the employee and make sure they understand the changes that have occurred. </a:t>
            </a:r>
          </a:p>
          <a:p>
            <a:pPr marL="177571" indent="-177571">
              <a:buFont typeface="Arial" panose="020B0604020202020204" pitchFamily="34" charset="0"/>
              <a:buChar char="•"/>
            </a:pPr>
            <a:r>
              <a:rPr lang="en-US" baseline="0" dirty="0" smtClean="0"/>
              <a:t>When the employee transfers, promotes or demotes then a new performance plan needs to be created.  This is because there needs to be communication about what the expectations are of the new position.  </a:t>
            </a:r>
          </a:p>
          <a:p>
            <a:pPr marL="177571" indent="-177571">
              <a:buFont typeface="Arial" panose="020B0604020202020204" pitchFamily="34" charset="0"/>
              <a:buChar char="•"/>
            </a:pPr>
            <a:r>
              <a:rPr lang="en-US" dirty="0" smtClean="0"/>
              <a:t>If the employee has a new supervisor, or the employee is under a new manager than</a:t>
            </a:r>
            <a:r>
              <a:rPr lang="en-US" baseline="0" dirty="0" smtClean="0"/>
              <a:t> there should be a meeting with the employee so there is a shared understanding between the new supervisor about the goals and competencies and a discussion about the work the employee performs.  </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57</a:t>
            </a:fld>
            <a:endParaRPr lang="en-US" dirty="0"/>
          </a:p>
        </p:txBody>
      </p:sp>
    </p:spTree>
    <p:extLst>
      <p:ext uri="{BB962C8B-B14F-4D97-AF65-F5344CB8AC3E}">
        <p14:creationId xmlns:p14="http://schemas.microsoft.com/office/powerpoint/2010/main" val="7927332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In a recent</a:t>
            </a:r>
            <a:r>
              <a:rPr lang="en-US" baseline="0" dirty="0" smtClean="0"/>
              <a:t> poll employees were asked about what prevented a supervisor from being effective.  The ability to effectively communicate to an employee about what they are doing right and where they need improvement is critical to your success.  The first item on the list is that employees want to be acknowledged for the work they have done and they would like for this to occur as close to the event as possible.  Employees also want to do their best and an important part of this is understanding is what is expected of them.  Lastly, they want to have time made for them so they are able to better understand what they need to do and discuss their progress.</a:t>
            </a:r>
          </a:p>
          <a:p>
            <a:endParaRPr lang="en-US" baseline="0" dirty="0" smtClean="0"/>
          </a:p>
          <a:p>
            <a:r>
              <a:rPr lang="en-US" baseline="0" dirty="0" smtClean="0"/>
              <a:t>The next three slides provide more details about the bulleted list above.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58</a:t>
            </a:fld>
            <a:endParaRPr lang="en-US" dirty="0"/>
          </a:p>
        </p:txBody>
      </p:sp>
    </p:spTree>
    <p:extLst>
      <p:ext uri="{BB962C8B-B14F-4D97-AF65-F5344CB8AC3E}">
        <p14:creationId xmlns:p14="http://schemas.microsoft.com/office/powerpoint/2010/main" val="13708579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Recognition</a:t>
            </a:r>
            <a:r>
              <a:rPr lang="en-US" baseline="0" dirty="0" smtClean="0"/>
              <a:t> Types:</a:t>
            </a:r>
            <a:endParaRPr lang="en-US" dirty="0" smtClean="0"/>
          </a:p>
          <a:p>
            <a:pPr marL="355142" indent="-355142">
              <a:buFont typeface="Arial" panose="020B0604020202020204" pitchFamily="34" charset="0"/>
              <a:buChar char="•"/>
            </a:pPr>
            <a:r>
              <a:rPr lang="en-US" dirty="0"/>
              <a:t>Monthly Division/Workshop recognition</a:t>
            </a:r>
          </a:p>
          <a:p>
            <a:pPr marL="355142" indent="-355142">
              <a:buFont typeface="Arial" panose="020B0604020202020204" pitchFamily="34" charset="0"/>
              <a:buChar char="•"/>
            </a:pPr>
            <a:r>
              <a:rPr lang="en-US" dirty="0"/>
              <a:t>Leadership coins</a:t>
            </a:r>
          </a:p>
          <a:p>
            <a:pPr marL="355142" indent="-355142">
              <a:buFont typeface="Arial" panose="020B0604020202020204" pitchFamily="34" charset="0"/>
              <a:buChar char="•"/>
            </a:pPr>
            <a:r>
              <a:rPr lang="en-US" dirty="0"/>
              <a:t>Statewide employee recognition</a:t>
            </a:r>
          </a:p>
          <a:p>
            <a:pPr marL="355142" indent="-355142">
              <a:buFont typeface="Arial" panose="020B0604020202020204" pitchFamily="34" charset="0"/>
              <a:buChar char="•"/>
            </a:pPr>
            <a:r>
              <a:rPr lang="en-US" dirty="0"/>
              <a:t>Lean everyday ideas</a:t>
            </a:r>
          </a:p>
          <a:p>
            <a:endParaRPr lang="en-US" dirty="0" smtClean="0"/>
          </a:p>
          <a:p>
            <a:pPr algn="l" defTabSz="947044">
              <a:defRPr/>
            </a:pPr>
            <a:r>
              <a:rPr lang="en-US" b="1" baseline="0" dirty="0" smtClean="0"/>
              <a:t>Give instructions not orders</a:t>
            </a:r>
            <a:r>
              <a:rPr lang="en-US" baseline="0" dirty="0" smtClean="0"/>
              <a:t> – When you give instructions, you are providing the employee with the freedom to handle the task in the best possible way instead of the way you told them to do the task.  This also shows you trust the employee and they have to think about the best way to get the project done.</a:t>
            </a:r>
          </a:p>
          <a:p>
            <a:endParaRPr lang="en-US" b="1" baseline="0" dirty="0" smtClean="0"/>
          </a:p>
          <a:p>
            <a:r>
              <a:rPr lang="en-US" b="1" baseline="0" dirty="0" smtClean="0"/>
              <a:t>Connect the work to the project </a:t>
            </a:r>
            <a:r>
              <a:rPr lang="en-US" baseline="0" dirty="0" smtClean="0"/>
              <a:t>– When a group of employees are working on the project it is always helpful to know why.  Providing an explanation of why the work is important to complete helps the employee to connect the dots about why the work is important to CDOT.  It also is a reminder of how their work contributes to the overall mission, vision of CDOT and also why it is important.  </a:t>
            </a:r>
          </a:p>
          <a:p>
            <a:endParaRPr lang="en-US" baseline="0" dirty="0" smtClean="0"/>
          </a:p>
          <a:p>
            <a:r>
              <a:rPr lang="en-US" b="1" baseline="0" dirty="0" smtClean="0"/>
              <a:t>Emphasize the key points </a:t>
            </a:r>
            <a:r>
              <a:rPr lang="en-US" baseline="0" dirty="0" smtClean="0"/>
              <a:t>– When you provide the directions, emphasize the key points of the work they need to accomplish.  Be sure to let the employee know the work they are accountable for, and the resources they need to get it done.</a:t>
            </a:r>
          </a:p>
          <a:p>
            <a:endParaRPr lang="en-US" baseline="0" dirty="0" smtClean="0"/>
          </a:p>
          <a:p>
            <a:r>
              <a:rPr lang="en-US" b="1" i="1" baseline="0" dirty="0" smtClean="0"/>
              <a:t>Continued on next page</a:t>
            </a:r>
            <a:endParaRPr lang="en-US"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59</a:t>
            </a:fld>
            <a:endParaRPr lang="en-US" dirty="0"/>
          </a:p>
        </p:txBody>
      </p:sp>
    </p:spTree>
    <p:extLst>
      <p:ext uri="{BB962C8B-B14F-4D97-AF65-F5344CB8AC3E}">
        <p14:creationId xmlns:p14="http://schemas.microsoft.com/office/powerpoint/2010/main" val="181167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62467"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1" dirty="0" smtClean="0"/>
          </a:p>
          <a:p>
            <a:pPr>
              <a:defRPr/>
            </a:pPr>
            <a:r>
              <a:rPr lang="en-US" b="0" dirty="0" smtClean="0"/>
              <a:t>Please take moment</a:t>
            </a:r>
            <a:r>
              <a:rPr lang="en-US" b="0" baseline="0" dirty="0" smtClean="0"/>
              <a:t> to introduce yourself to the other participants in the course and the instructor.  When you introduce yourself, include you name, role within CDOT and any expectations you may have of the course.</a:t>
            </a:r>
            <a:endParaRPr lang="en-US" b="0" dirty="0" smtClean="0"/>
          </a:p>
          <a:p>
            <a:pPr>
              <a:defRPr/>
            </a:pPr>
            <a:endParaRPr lang="en-US" b="0" baseline="0"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37239B-49A8-461D-9CE5-1BFD310E3C09}" type="slidenum">
              <a:rPr lang="en-US" smtClean="0"/>
              <a:pPr/>
              <a:t>6</a:t>
            </a:fld>
            <a:endParaRPr lang="en-US" dirty="0" smtClean="0"/>
          </a:p>
        </p:txBody>
      </p:sp>
    </p:spTree>
    <p:extLst>
      <p:ext uri="{BB962C8B-B14F-4D97-AF65-F5344CB8AC3E}">
        <p14:creationId xmlns:p14="http://schemas.microsoft.com/office/powerpoint/2010/main" val="1339998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5" y="466725"/>
            <a:ext cx="4855597" cy="8777709"/>
          </a:xfrm>
        </p:spPr>
        <p:txBody>
          <a:bodyPr/>
          <a:lstStyle/>
          <a:p>
            <a:r>
              <a:rPr lang="en-US" b="1" i="1" dirty="0" smtClean="0"/>
              <a:t>Continued from previous page</a:t>
            </a:r>
            <a:endParaRPr lang="en-US" b="1" i="1" baseline="0" dirty="0" smtClean="0"/>
          </a:p>
          <a:p>
            <a:endParaRPr lang="en-US" baseline="0" dirty="0" smtClean="0"/>
          </a:p>
          <a:p>
            <a:r>
              <a:rPr lang="en-US" b="1" baseline="0" dirty="0" smtClean="0"/>
              <a:t>Communicate a timeline </a:t>
            </a:r>
            <a:r>
              <a:rPr lang="en-US" baseline="0" dirty="0" smtClean="0"/>
              <a:t>– When you communicate what you want the employee to do, be sure to include when you want it done as part of the assignment of the task.  When you communicate the timeline be prepared that the employee may have other assignments they are working on, members of the team may have limited skills and other factors that may have an impact on the timeline.  </a:t>
            </a:r>
          </a:p>
          <a:p>
            <a:endParaRPr lang="en-US" baseline="0" dirty="0" smtClean="0"/>
          </a:p>
          <a:p>
            <a:r>
              <a:rPr lang="en-US" b="1" baseline="0" dirty="0" smtClean="0"/>
              <a:t>Adjust based on experience </a:t>
            </a:r>
            <a:r>
              <a:rPr lang="en-US" baseline="0" dirty="0" smtClean="0"/>
              <a:t>– There is a fine line between spending to too much time on providing the details the employee needs and getting the work done.  If it takes too long ask yourself why and work with the employee to develop the skills they need to develop.</a:t>
            </a:r>
          </a:p>
          <a:p>
            <a:endParaRPr lang="en-US" baseline="0" dirty="0" smtClean="0"/>
          </a:p>
          <a:p>
            <a:r>
              <a:rPr lang="en-US" b="1" baseline="0" dirty="0" smtClean="0"/>
              <a:t>Make the most of the meetings you have </a:t>
            </a:r>
            <a:r>
              <a:rPr lang="en-US" baseline="0" dirty="0" smtClean="0"/>
              <a:t>– When you have meetings make sure the employee leaves with everything they need prior to the end of the meeting.  This is done by providing clear directions about what they need to accomplish.  Set a time limit for the conversation and let the employee know what they need to communicate or prepare prior to the meeting.  </a:t>
            </a:r>
          </a:p>
          <a:p>
            <a:endParaRPr lang="en-US" baseline="0" dirty="0" smtClean="0"/>
          </a:p>
          <a:p>
            <a:r>
              <a:rPr lang="en-US" b="1" baseline="0" dirty="0" smtClean="0"/>
              <a:t>Understand what is communication </a:t>
            </a:r>
            <a:r>
              <a:rPr lang="en-US" baseline="0" dirty="0" smtClean="0"/>
              <a:t>– What is the preferred communication of the employee.  For example you may spend a lot of time drafting an email to an employee to let them know what you would like them to do, but then they come to you with questions about the project.  Why not spend the time meeting with the employee, that you would take drafting the email instead or use the email as a follow-up?  Understanding what is effective communication means you will spend less time communicating in ways that do not meet the needs of the employee.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60</a:t>
            </a:fld>
            <a:endParaRPr lang="en-US" dirty="0"/>
          </a:p>
        </p:txBody>
      </p:sp>
    </p:spTree>
    <p:extLst>
      <p:ext uri="{BB962C8B-B14F-4D97-AF65-F5344CB8AC3E}">
        <p14:creationId xmlns:p14="http://schemas.microsoft.com/office/powerpoint/2010/main" val="42518176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791075" cy="3594100"/>
          </a:xfrm>
        </p:spPr>
      </p:sp>
      <p:sp>
        <p:nvSpPr>
          <p:cNvPr id="3" name="Notes Placeholder 2"/>
          <p:cNvSpPr>
            <a:spLocks noGrp="1"/>
          </p:cNvSpPr>
          <p:nvPr>
            <p:ph type="body" idx="1"/>
          </p:nvPr>
        </p:nvSpPr>
        <p:spPr/>
        <p:txBody>
          <a:bodyPr/>
          <a:lstStyle/>
          <a:p>
            <a:r>
              <a:rPr lang="en-US" dirty="0" smtClean="0"/>
              <a:t>Notes:</a:t>
            </a:r>
          </a:p>
          <a:p>
            <a:endParaRPr lang="en-US" dirty="0" smtClean="0"/>
          </a:p>
          <a:p>
            <a:pPr defTabSz="947044">
              <a:defRPr/>
            </a:pPr>
            <a:r>
              <a:rPr lang="en-US" b="1" u="none" baseline="0" dirty="0" smtClean="0"/>
              <a:t>Tab 10</a:t>
            </a:r>
            <a:r>
              <a:rPr lang="en-US" b="1" dirty="0" smtClean="0"/>
              <a:t> -</a:t>
            </a:r>
            <a:r>
              <a:rPr lang="en-US" b="1" u="none" baseline="0" dirty="0" smtClean="0"/>
              <a:t>  Warning Signs of Bad Performance (with Tips to Change)</a:t>
            </a:r>
          </a:p>
          <a:p>
            <a:pPr defTabSz="947044">
              <a:defRPr/>
            </a:pPr>
            <a:endParaRPr lang="en-US" b="1" u="none" baseline="0" dirty="0" smtClean="0"/>
          </a:p>
          <a:p>
            <a:pPr defTabSz="947044">
              <a:defRPr/>
            </a:pPr>
            <a:r>
              <a:rPr lang="en-US" b="0" i="1" u="none" baseline="0" dirty="0" smtClean="0"/>
              <a:t>Review sheet and go over and review tips here.</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61</a:t>
            </a:fld>
            <a:endParaRPr lang="en-US" dirty="0"/>
          </a:p>
        </p:txBody>
      </p:sp>
    </p:spTree>
    <p:extLst>
      <p:ext uri="{BB962C8B-B14F-4D97-AF65-F5344CB8AC3E}">
        <p14:creationId xmlns:p14="http://schemas.microsoft.com/office/powerpoint/2010/main" val="34638046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 Performance Improvement Plan is used to document specific behavior an Employee needs to improve and step-by step actions the employee needs to take to address their behavior.  The Performance Improvement Plan is informal and is used when a supervisor needs to improve a behavior or when an employee receives a "needs improvement" during the Performance Plan year in any of their Performance Goals or Competencies.  The Performance Improvement Plan needs to be acknowledged by the employee within seven days of it being sent by the Supervisor. </a:t>
            </a:r>
          </a:p>
          <a:p>
            <a:endParaRPr lang="en-US" dirty="0"/>
          </a:p>
          <a:p>
            <a:r>
              <a:rPr lang="en-US" dirty="0"/>
              <a:t>The Performance Improvement Plan is not part of the formal progressive disciplinary process and is not recognized as such by the Department of Personnel Administration.</a:t>
            </a:r>
          </a:p>
          <a:p>
            <a:endParaRPr lang="en-US" dirty="0"/>
          </a:p>
          <a:p>
            <a:r>
              <a:rPr lang="en-US" dirty="0" smtClean="0"/>
              <a:t>When counseling</a:t>
            </a:r>
            <a:r>
              <a:rPr lang="en-US" baseline="0" dirty="0" smtClean="0"/>
              <a:t> an employee on their</a:t>
            </a:r>
            <a:r>
              <a:rPr lang="en-US" dirty="0" smtClean="0"/>
              <a:t> behavior and the reason for</a:t>
            </a:r>
            <a:r>
              <a:rPr lang="en-US" baseline="0" dirty="0" smtClean="0"/>
              <a:t> the creation of the PIP</a:t>
            </a:r>
            <a:r>
              <a:rPr lang="en-US" dirty="0" smtClean="0"/>
              <a:t>, the</a:t>
            </a:r>
            <a:r>
              <a:rPr lang="en-US" baseline="0" dirty="0" smtClean="0"/>
              <a:t> best way to remember what to do is to use the acronym W.I.T.S, which stand for Why, Immediate, Think Small, Specific.  </a:t>
            </a:r>
          </a:p>
          <a:p>
            <a:endParaRPr lang="en-US" baseline="0" dirty="0" smtClean="0"/>
          </a:p>
          <a:p>
            <a:r>
              <a:rPr lang="en-US" b="1" baseline="0" dirty="0" smtClean="0"/>
              <a:t>Why</a:t>
            </a:r>
            <a:r>
              <a:rPr lang="en-US" baseline="0" dirty="0" smtClean="0"/>
              <a:t> – When you provide feedback to the employee they need to understand </a:t>
            </a:r>
            <a:r>
              <a:rPr lang="en-US" i="1" baseline="0" dirty="0" smtClean="0"/>
              <a:t>why</a:t>
            </a:r>
            <a:r>
              <a:rPr lang="en-US" baseline="0" dirty="0" smtClean="0"/>
              <a:t> they need to change their behavior.   By explaining how their behavior impacts their Coworkers, Maintenance, or CDOT you are creating motivation to change.</a:t>
            </a:r>
          </a:p>
          <a:p>
            <a:endParaRPr lang="en-US" baseline="0" dirty="0" smtClean="0"/>
          </a:p>
          <a:p>
            <a:r>
              <a:rPr lang="en-US" b="1" baseline="0" dirty="0" smtClean="0"/>
              <a:t>Immediate</a:t>
            </a:r>
            <a:r>
              <a:rPr lang="en-US" baseline="0" dirty="0" smtClean="0"/>
              <a:t> – Try and provide the counseling to the employee as close to the event as possible.  However, you do want to allow yourself time to document the behavior and prepare for the conversation.  Additionally it is important to have the conversation in a private place and this may take time if the person is working as part of a road crew.  </a:t>
            </a:r>
          </a:p>
          <a:p>
            <a:endParaRPr lang="en-US" baseline="0" dirty="0" smtClean="0"/>
          </a:p>
          <a:p>
            <a:r>
              <a:rPr lang="en-US" b="1" baseline="0" dirty="0" smtClean="0"/>
              <a:t>Think Small </a:t>
            </a:r>
            <a:r>
              <a:rPr lang="en-US" baseline="0" dirty="0" smtClean="0"/>
              <a:t>– Counseling can be for both good behavior and undesirable behavior.  When you provide feedback think about the chain of events.  Thinking to bring an additional tool can make the difference between the project taking a couple of hours or a day.</a:t>
            </a:r>
          </a:p>
          <a:p>
            <a:endParaRPr lang="en-US" baseline="0" dirty="0" smtClean="0"/>
          </a:p>
          <a:p>
            <a:r>
              <a:rPr lang="en-US" b="1" dirty="0" smtClean="0"/>
              <a:t>Specific</a:t>
            </a:r>
            <a:r>
              <a:rPr lang="en-US" dirty="0" smtClean="0"/>
              <a:t> – When you are</a:t>
            </a:r>
            <a:r>
              <a:rPr lang="en-US" baseline="0" dirty="0" smtClean="0"/>
              <a:t> counseling an employee tell them specifically what they have done right.  For example instead of saying “great job this week” you could say, “I noticed that this week you took an extra tool with you, this made a difference in completing the project on time.  Great job on thinking ahead and being proactive!”  In addition to letting your employees know they are doing right.  It is a great management tool  to let them know you are paying attention to the work they are doing.</a:t>
            </a:r>
            <a:endParaRPr lang="en-US" dirty="0" smtClean="0"/>
          </a:p>
          <a:p>
            <a:endParaRPr lang="en-US" b="0" i="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62</a:t>
            </a:fld>
            <a:endParaRPr lang="en-US" dirty="0"/>
          </a:p>
        </p:txBody>
      </p:sp>
    </p:spTree>
    <p:extLst>
      <p:ext uri="{BB962C8B-B14F-4D97-AF65-F5344CB8AC3E}">
        <p14:creationId xmlns:p14="http://schemas.microsoft.com/office/powerpoint/2010/main" val="26555290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Notes:</a:t>
            </a:r>
          </a:p>
          <a:p>
            <a:endParaRPr lang="en-US" dirty="0" smtClean="0"/>
          </a:p>
          <a:p>
            <a:r>
              <a:rPr lang="en-US" dirty="0" smtClean="0"/>
              <a:t>The following</a:t>
            </a:r>
            <a:r>
              <a:rPr lang="en-US" baseline="0" dirty="0" smtClean="0"/>
              <a:t> diagram shows the steps of the progressive discipline process.  Performance management and progressive discipline are similar processes where you establish expectations of the employee, counsel them on the correct behavior and document progress towards the goal.  In other words, the performance goals are an area where the employee can develop skills they need and progressive discipline is the process where you work with an employee to develop  skills after it is clear that there is a performance issue.  </a:t>
            </a:r>
          </a:p>
          <a:p>
            <a:endParaRPr lang="en-US" baseline="0" dirty="0" smtClean="0"/>
          </a:p>
          <a:p>
            <a:r>
              <a:rPr lang="en-US" b="1" baseline="0" dirty="0" smtClean="0"/>
              <a:t>Setting Expectations and Goals </a:t>
            </a:r>
            <a:r>
              <a:rPr lang="en-US" baseline="0" dirty="0" smtClean="0"/>
              <a:t>– This is the lowest level of the progressive disciplinary process and in many cases any issues with performance are resolved by communicating what the correct behavior is with the employee.  The creation and monitoring of performance goals is also part of the process of setting expectations with the employee by setting goals based on skills you want the employee to develop, you are letting the employee know that you would like to work with them to develop in this area.  </a:t>
            </a:r>
          </a:p>
          <a:p>
            <a:endParaRPr lang="en-US" baseline="0" dirty="0" smtClean="0"/>
          </a:p>
          <a:p>
            <a:r>
              <a:rPr lang="en-US" b="1" baseline="0" dirty="0" smtClean="0"/>
              <a:t>Coaching</a:t>
            </a:r>
            <a:r>
              <a:rPr lang="en-US" baseline="0" dirty="0" smtClean="0"/>
              <a:t> – Coaching is also part of the Performance Management and the progressive disciplinary process.  When you have created a goal for an employee in an area where they need development you need to counsel them on how to achieve the goal.  If the employee does not achieve their goal then they will need counseling on how to achieve the goal and documentation occurs on the progress of the goal in the Performance Management system.  </a:t>
            </a:r>
          </a:p>
          <a:p>
            <a:endParaRPr lang="en-US" baseline="0" dirty="0" smtClean="0"/>
          </a:p>
          <a:p>
            <a:r>
              <a:rPr lang="en-US" b="1" baseline="0" dirty="0" smtClean="0"/>
              <a:t>PDF / PIP Documentation of Counseling </a:t>
            </a:r>
            <a:r>
              <a:rPr lang="en-US" baseline="0" dirty="0" smtClean="0"/>
              <a:t>– If an employee is not able to achieve their goal then documentation needs to occur.  The goal is for there to be no surprises when it is time to evaluate the employee on their progress and if a Performance Improvement Plan is created to address a performance issue then there needs to be a clear correlation between the rating of the performance goals and actions taken for progressive discipline.  For the progressive discipline a PDF is drafted to document the incident.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63</a:t>
            </a:fld>
            <a:endParaRPr lang="en-US" dirty="0"/>
          </a:p>
        </p:txBody>
      </p:sp>
    </p:spTree>
    <p:extLst>
      <p:ext uri="{BB962C8B-B14F-4D97-AF65-F5344CB8AC3E}">
        <p14:creationId xmlns:p14="http://schemas.microsoft.com/office/powerpoint/2010/main" val="7897989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64</a:t>
            </a:fld>
            <a:endParaRPr lang="en-US" dirty="0"/>
          </a:p>
        </p:txBody>
      </p:sp>
      <p:sp>
        <p:nvSpPr>
          <p:cNvPr id="6" name="Rectangle 5"/>
          <p:cNvSpPr/>
          <p:nvPr/>
        </p:nvSpPr>
        <p:spPr>
          <a:xfrm>
            <a:off x="225952" y="1426786"/>
            <a:ext cx="3816344" cy="577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
        <p:nvSpPr>
          <p:cNvPr id="7" name="Rectangle 6"/>
          <p:cNvSpPr/>
          <p:nvPr/>
        </p:nvSpPr>
        <p:spPr>
          <a:xfrm>
            <a:off x="303700" y="2353329"/>
            <a:ext cx="4306399" cy="3612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
        <p:nvSpPr>
          <p:cNvPr id="12" name="Rectangle 11"/>
          <p:cNvSpPr/>
          <p:nvPr/>
        </p:nvSpPr>
        <p:spPr>
          <a:xfrm>
            <a:off x="225952" y="3087512"/>
            <a:ext cx="3816344" cy="225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Tree>
    <p:extLst>
      <p:ext uri="{BB962C8B-B14F-4D97-AF65-F5344CB8AC3E}">
        <p14:creationId xmlns:p14="http://schemas.microsoft.com/office/powerpoint/2010/main" val="18694951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65</a:t>
            </a:fld>
            <a:endParaRPr lang="en-US" dirty="0"/>
          </a:p>
        </p:txBody>
      </p:sp>
      <p:sp>
        <p:nvSpPr>
          <p:cNvPr id="5" name="Rectangle 4"/>
          <p:cNvSpPr/>
          <p:nvPr/>
        </p:nvSpPr>
        <p:spPr>
          <a:xfrm>
            <a:off x="4863549" y="314794"/>
            <a:ext cx="2332382" cy="90450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337860418"/>
              </p:ext>
            </p:extLst>
          </p:nvPr>
        </p:nvGraphicFramePr>
        <p:xfrm>
          <a:off x="1" y="0"/>
          <a:ext cx="7311887" cy="9599533"/>
        </p:xfrm>
        <a:graphic>
          <a:graphicData uri="http://schemas.openxmlformats.org/presentationml/2006/ole">
            <mc:AlternateContent xmlns:mc="http://schemas.openxmlformats.org/markup-compatibility/2006">
              <mc:Choice xmlns:v="urn:schemas-microsoft-com:vml" Requires="v">
                <p:oleObj spid="_x0000_s21758" name="Document" r:id="rId4" imgW="8257455" imgH="10576462" progId="Word.Document.12">
                  <p:embed/>
                </p:oleObj>
              </mc:Choice>
              <mc:Fallback>
                <p:oleObj name="Document" r:id="rId4" imgW="8257455" imgH="10576462" progId="Word.Document.12">
                  <p:embed/>
                  <p:pic>
                    <p:nvPicPr>
                      <p:cNvPr id="0" name=""/>
                      <p:cNvPicPr/>
                      <p:nvPr/>
                    </p:nvPicPr>
                    <p:blipFill>
                      <a:blip r:embed="rId5"/>
                      <a:stretch>
                        <a:fillRect/>
                      </a:stretch>
                    </p:blipFill>
                    <p:spPr>
                      <a:xfrm>
                        <a:off x="1" y="0"/>
                        <a:ext cx="7311887" cy="9599533"/>
                      </a:xfrm>
                      <a:prstGeom prst="rect">
                        <a:avLst/>
                      </a:prstGeom>
                    </p:spPr>
                  </p:pic>
                </p:oleObj>
              </mc:Fallback>
            </mc:AlternateContent>
          </a:graphicData>
        </a:graphic>
      </p:graphicFrame>
    </p:spTree>
    <p:extLst>
      <p:ext uri="{BB962C8B-B14F-4D97-AF65-F5344CB8AC3E}">
        <p14:creationId xmlns:p14="http://schemas.microsoft.com/office/powerpoint/2010/main" val="4393313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the supervisor or manager needs to take throughout the Performance Plan year to provide ongoing feedback to their employees.  It is comprised of the following sections:  </a:t>
            </a:r>
            <a:endParaRPr lang="en-US" b="0" dirty="0" smtClean="0"/>
          </a:p>
          <a:p>
            <a:endParaRPr lang="en-US" b="1" dirty="0" smtClean="0"/>
          </a:p>
          <a:p>
            <a:pPr marL="177837" indent="-177837">
              <a:buFont typeface="Arial" panose="020B0604020202020204" pitchFamily="34" charset="0"/>
              <a:buChar char="•"/>
            </a:pPr>
            <a:r>
              <a:rPr lang="en-US" b="0" i="0" baseline="0" dirty="0" smtClean="0"/>
              <a:t>Learning Logistics – This section introduces you to the course, the objectives and the expectations of the participants.</a:t>
            </a:r>
            <a:endParaRPr lang="en-US" b="0" i="0" dirty="0" smtClean="0"/>
          </a:p>
          <a:p>
            <a:pPr marL="177837" indent="-177837">
              <a:buFont typeface="Arial" panose="020B0604020202020204" pitchFamily="34" charset="0"/>
              <a:buChar char="•"/>
            </a:pPr>
            <a:r>
              <a:rPr lang="en-US" b="0" dirty="0" smtClean="0"/>
              <a:t>Section 1</a:t>
            </a:r>
            <a:r>
              <a:rPr lang="en-US" b="0" baseline="0" dirty="0" smtClean="0"/>
              <a:t> - </a:t>
            </a:r>
            <a:r>
              <a:rPr lang="en-US" b="0" dirty="0" smtClean="0"/>
              <a:t>Provides an introduction to Performance</a:t>
            </a:r>
            <a:r>
              <a:rPr lang="en-US" b="0" baseline="0" dirty="0" smtClean="0"/>
              <a:t> Management including requirements, roles, and the leadership role of the supervisor or manager.</a:t>
            </a:r>
          </a:p>
          <a:p>
            <a:pPr marL="177837" indent="-177837">
              <a:buFont typeface="Arial" panose="020B0604020202020204" pitchFamily="34" charset="0"/>
              <a:buChar char="•"/>
            </a:pPr>
            <a:r>
              <a:rPr lang="en-US" b="0" baseline="0" dirty="0" smtClean="0"/>
              <a:t>Section 2 – Explains the role of the supervisor or manager in setting expectations, in the form of a goal, with their employees and what to do if you have low commitment or barriers to improvement.</a:t>
            </a:r>
          </a:p>
          <a:p>
            <a:pPr marL="177837" indent="-177837">
              <a:buFont typeface="Arial" panose="020B0604020202020204" pitchFamily="34" charset="0"/>
              <a:buChar char="•"/>
            </a:pPr>
            <a:r>
              <a:rPr lang="en-US" b="0" baseline="0" dirty="0" smtClean="0"/>
              <a:t>Section 3 – Outlines how to give the Performance Evaluation including preparing for the meeting, what to do during the performance evaluation.</a:t>
            </a:r>
          </a:p>
          <a:p>
            <a:pPr marL="177837" indent="-177837" defTabSz="947044">
              <a:buFont typeface="Arial" panose="020B0604020202020204" pitchFamily="34" charset="0"/>
              <a:buChar char="•"/>
              <a:defRPr/>
            </a:pPr>
            <a:r>
              <a:rPr lang="en-US" b="0" baseline="0" dirty="0" smtClean="0"/>
              <a:t>Section 4 – This section gives you the tools to provide ongoing communication with your employees, resolving issues and discussing problems with your employees and resolving at the lowest level.</a:t>
            </a:r>
          </a:p>
          <a:p>
            <a:pPr marL="177837" indent="-177837">
              <a:buFont typeface="Arial" panose="020B0604020202020204" pitchFamily="34" charset="0"/>
              <a:buChar char="•"/>
            </a:pPr>
            <a:r>
              <a:rPr lang="en-US" b="1" i="1" baseline="0" dirty="0" smtClean="0"/>
              <a:t>Conclusion</a:t>
            </a:r>
            <a:r>
              <a:rPr lang="en-US" b="1" i="1" dirty="0" smtClean="0"/>
              <a:t> – This section</a:t>
            </a:r>
            <a:r>
              <a:rPr lang="en-US" b="1" i="1" baseline="0" dirty="0" smtClean="0"/>
              <a:t> summarizes the course and provides explains where you can get help.</a:t>
            </a:r>
            <a:endParaRPr lang="en-US" b="1" i="1"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66</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29190743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37659" indent="-237659">
              <a:defRPr/>
            </a:pPr>
            <a:r>
              <a:rPr lang="en-US" dirty="0" smtClean="0"/>
              <a:t>Notes</a:t>
            </a:r>
            <a:r>
              <a:rPr lang="en-US" dirty="0"/>
              <a:t>:</a:t>
            </a:r>
          </a:p>
          <a:p>
            <a:pPr marL="237659" indent="-237659">
              <a:defRPr/>
            </a:pPr>
            <a:endParaRPr lang="en-US" b="0" dirty="0" smtClean="0">
              <a:solidFill>
                <a:srgbClr val="FF0000"/>
              </a:solidFill>
            </a:endParaRPr>
          </a:p>
          <a:p>
            <a:pPr marL="237659" indent="-237659">
              <a:buFont typeface="Arial" pitchFamily="34" charset="0"/>
              <a:buChar char="•"/>
              <a:defRPr/>
            </a:pPr>
            <a:r>
              <a:rPr lang="en-US" b="0" dirty="0" smtClean="0"/>
              <a:t>The slide above contains what you should now</a:t>
            </a:r>
            <a:r>
              <a:rPr lang="en-US" b="0" baseline="0" dirty="0" smtClean="0"/>
              <a:t> be able to do with the help of the training material.  If you have questions about the content after this course refer to the next slide for the name and contact information of the people who can help.</a:t>
            </a:r>
          </a:p>
          <a:p>
            <a:pPr marL="237659" indent="-237659">
              <a:buFont typeface="Arial" pitchFamily="34" charset="0"/>
              <a:buChar char="•"/>
              <a:defRPr/>
            </a:pPr>
            <a:r>
              <a:rPr lang="en-US" b="0" baseline="0" dirty="0" smtClean="0"/>
              <a:t>If you have a question now, please ask.  You will have another chance at the end of the course, after we discuss where you are able to get help and the resources that are available to you.</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67</a:t>
            </a:fld>
            <a:endParaRPr lang="en-US" smtClean="0"/>
          </a:p>
        </p:txBody>
      </p:sp>
    </p:spTree>
    <p:extLst>
      <p:ext uri="{BB962C8B-B14F-4D97-AF65-F5344CB8AC3E}">
        <p14:creationId xmlns:p14="http://schemas.microsoft.com/office/powerpoint/2010/main" val="25854747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b="1" dirty="0" smtClean="0"/>
          </a:p>
          <a:p>
            <a:endParaRPr lang="en-US" dirty="0" smtClean="0"/>
          </a:p>
          <a:p>
            <a:r>
              <a:rPr lang="en-US" dirty="0" smtClean="0"/>
              <a:t>The list</a:t>
            </a:r>
            <a:r>
              <a:rPr lang="en-US" baseline="0" dirty="0" smtClean="0"/>
              <a:t> in the slide above, are the key takeaways from this course.</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68</a:t>
            </a:fld>
            <a:endParaRPr lang="en-US" dirty="0"/>
          </a:p>
        </p:txBody>
      </p:sp>
    </p:spTree>
    <p:extLst>
      <p:ext uri="{BB962C8B-B14F-4D97-AF65-F5344CB8AC3E}">
        <p14:creationId xmlns:p14="http://schemas.microsoft.com/office/powerpoint/2010/main" val="10176777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defTabSz="948253">
              <a:defRPr/>
            </a:pPr>
            <a:r>
              <a:rPr lang="en-US" b="0" dirty="0" smtClean="0"/>
              <a:t>Notes:</a:t>
            </a:r>
          </a:p>
          <a:p>
            <a:pPr defTabSz="948253">
              <a:defRPr/>
            </a:pPr>
            <a:endParaRPr lang="en-US" b="0" dirty="0" smtClean="0"/>
          </a:p>
          <a:p>
            <a:pPr marL="237116" indent="-237116">
              <a:buFont typeface="Arial" panose="020B0604020202020204" pitchFamily="34" charset="0"/>
              <a:buChar char="•"/>
            </a:pPr>
            <a:r>
              <a:rPr lang="en-US" b="0" dirty="0" smtClean="0"/>
              <a:t>If you run into problems,</a:t>
            </a:r>
            <a:r>
              <a:rPr lang="en-US" b="0" baseline="0" dirty="0" smtClean="0"/>
              <a:t> please feel free to email the people above.  </a:t>
            </a:r>
          </a:p>
          <a:p>
            <a:pPr marL="359033" lvl="1" indent="-177816"/>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69</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defTabSz="948465">
              <a:defRPr/>
            </a:pPr>
            <a:endParaRPr lang="en-US" b="0" dirty="0" smtClean="0"/>
          </a:p>
          <a:p>
            <a:pPr defTabSz="948465">
              <a:defRPr/>
            </a:pPr>
            <a:r>
              <a:rPr lang="en-US" b="0" dirty="0" smtClean="0"/>
              <a:t>This</a:t>
            </a:r>
            <a:r>
              <a:rPr lang="en-US" b="0" baseline="0" dirty="0" smtClean="0"/>
              <a:t> course is two hours long and there will not be a break feel free to use the restroom if needed.  When you are in the classroom, please feel free to ask questions to the instructor and refrain from side conversations.  </a:t>
            </a:r>
          </a:p>
          <a:p>
            <a:pPr defTabSz="948465">
              <a:defRPr/>
            </a:pPr>
            <a:endParaRPr lang="en-US" dirty="0"/>
          </a:p>
          <a:p>
            <a:pPr defTabSz="948465">
              <a:defRPr/>
            </a:pPr>
            <a:r>
              <a:rPr lang="en-US" b="0" baseline="0" dirty="0" smtClean="0"/>
              <a:t>The exercises in this course exist to provide you with a chance to practice the content of the course. Please participate.  If there is a question the instructor is not able to answer they will add it to the parking lot.  They will provide an answer to you within three working days.  </a:t>
            </a:r>
            <a:endParaRPr lang="en-US" b="0" dirty="0" smtClean="0"/>
          </a:p>
          <a:p>
            <a:pPr marL="237659" indent="-237659">
              <a:buFont typeface="Arial" pitchFamily="34" charset="0"/>
              <a:buChar char="•"/>
              <a:defRPr/>
            </a:pPr>
            <a:endParaRPr lang="en-US" dirty="0" smtClean="0"/>
          </a:p>
          <a:p>
            <a:pPr>
              <a:defRPr/>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9B3CD-BE3F-4487-9CC2-3C0FE73C4870}" type="slidenum">
              <a:rPr lang="en-US" smtClean="0"/>
              <a:pPr/>
              <a:t>7</a:t>
            </a:fld>
            <a:endParaRPr lang="en-US" smtClean="0"/>
          </a:p>
        </p:txBody>
      </p:sp>
    </p:spTree>
    <p:extLst>
      <p:ext uri="{BB962C8B-B14F-4D97-AF65-F5344CB8AC3E}">
        <p14:creationId xmlns:p14="http://schemas.microsoft.com/office/powerpoint/2010/main" val="19242376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791075" cy="3594100"/>
          </a:xfrm>
        </p:spPr>
      </p:sp>
      <p:sp>
        <p:nvSpPr>
          <p:cNvPr id="3" name="Notes Placeholder 2"/>
          <p:cNvSpPr>
            <a:spLocks noGrp="1"/>
          </p:cNvSpPr>
          <p:nvPr>
            <p:ph type="body" idx="1"/>
          </p:nvPr>
        </p:nvSpPr>
        <p:spPr/>
        <p:txBody>
          <a:bodyPr/>
          <a:lstStyle/>
          <a:p>
            <a:pPr defTabSz="946833">
              <a:defRPr/>
            </a:pPr>
            <a:r>
              <a:rPr lang="en-US" b="0" dirty="0" smtClean="0"/>
              <a:t>Notes:</a:t>
            </a:r>
          </a:p>
          <a:p>
            <a:pPr defTabSz="946833">
              <a:defRPr/>
            </a:pPr>
            <a:endParaRPr lang="en-US" b="0" dirty="0" smtClean="0"/>
          </a:p>
          <a:p>
            <a:r>
              <a:rPr lang="en-US" b="0" baseline="0" dirty="0" smtClean="0"/>
              <a:t>If you are uncertain on how to proceed :</a:t>
            </a:r>
          </a:p>
          <a:p>
            <a:pPr marL="236761" indent="-236761">
              <a:buFont typeface="+mj-lt"/>
              <a:buAutoNum type="arabicPeriod"/>
            </a:pPr>
            <a:r>
              <a:rPr lang="en-US" b="0" baseline="0" dirty="0" smtClean="0"/>
              <a:t>Start with contacting your direct supervisor for help with the process</a:t>
            </a:r>
          </a:p>
          <a:p>
            <a:pPr marL="236761" indent="-236761">
              <a:buFont typeface="+mj-lt"/>
              <a:buAutoNum type="arabicPeriod"/>
            </a:pPr>
            <a:r>
              <a:rPr lang="en-US" b="0" baseline="0" dirty="0" smtClean="0"/>
              <a:t>If you still have questions, contact Regional Civil Rights Manager for your </a:t>
            </a:r>
            <a:r>
              <a:rPr lang="en-US" b="0" baseline="0" smtClean="0"/>
              <a:t>region.</a:t>
            </a:r>
            <a:endParaRPr lang="en-US" b="0" baseline="0" dirty="0" smtClean="0"/>
          </a:p>
          <a:p>
            <a:pPr marL="358495" lvl="1" indent="-177550"/>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70</a:t>
            </a:fld>
            <a:endParaRPr lang="en-US" dirty="0"/>
          </a:p>
        </p:txBody>
      </p:sp>
      <p:sp>
        <p:nvSpPr>
          <p:cNvPr id="5" name="Notes Placeholder 2"/>
          <p:cNvSpPr txBox="1">
            <a:spLocks/>
          </p:cNvSpPr>
          <p:nvPr/>
        </p:nvSpPr>
        <p:spPr bwMode="auto">
          <a:xfrm>
            <a:off x="5160622" y="679623"/>
            <a:ext cx="1963175" cy="8542575"/>
          </a:xfrm>
          <a:prstGeom prst="rect">
            <a:avLst/>
          </a:prstGeom>
          <a:solidFill>
            <a:schemeClr val="lt1"/>
          </a:solidFill>
          <a:ln w="12700" cap="flat" cmpd="sng" algn="ctr">
            <a:noFill/>
            <a:prstDash val="solid"/>
          </a:ln>
          <a:effectLst/>
        </p:spPr>
        <p:txBody>
          <a:bodyPr vert="horz" wrap="square" lIns="96503" tIns="48252" rIns="96503" bIns="48252"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37303" indent="-237303">
              <a:defRPr/>
            </a:pPr>
            <a:endParaRPr lang="en-US" dirty="0" smtClean="0"/>
          </a:p>
          <a:p>
            <a:pPr>
              <a:defRPr/>
            </a:pPr>
            <a:r>
              <a:rPr lang="en-US" dirty="0" smtClean="0"/>
              <a:t>The slide shows a list of the Civil Right Managers, by region, that are available to answer questions</a:t>
            </a:r>
          </a:p>
          <a:p>
            <a:pPr>
              <a:defRPr/>
            </a:pPr>
            <a:endParaRPr lang="en-US" dirty="0"/>
          </a:p>
          <a:p>
            <a:pPr>
              <a:defRPr/>
            </a:pPr>
            <a:r>
              <a:rPr lang="en-US" dirty="0" smtClean="0"/>
              <a:t>Explain when the supervisor would need to contact Employee Relations</a:t>
            </a:r>
          </a:p>
        </p:txBody>
      </p:sp>
    </p:spTree>
    <p:extLst>
      <p:ext uri="{BB962C8B-B14F-4D97-AF65-F5344CB8AC3E}">
        <p14:creationId xmlns:p14="http://schemas.microsoft.com/office/powerpoint/2010/main" val="853282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Notes:</a:t>
            </a:r>
            <a:endParaRPr lang="en-US" b="1" dirty="0" smtClean="0"/>
          </a:p>
          <a:p>
            <a:endParaRPr lang="en-US" b="0" dirty="0" smtClean="0"/>
          </a:p>
          <a:p>
            <a:r>
              <a:rPr lang="en-US" b="0" dirty="0" smtClean="0"/>
              <a:t>Now let’s review the parking lot questions.</a:t>
            </a:r>
            <a:r>
              <a:rPr lang="en-US" b="0" baseline="0" dirty="0" smtClean="0"/>
              <a:t>  If there are any questions that have not been answered, then they will be answered via email within three working days.  If you have any questions after the course, please contact Susan at Susan.Maxfield@state.co.us or you can drop by and ask.  </a:t>
            </a:r>
            <a:endParaRPr lang="en-US" b="0" dirty="0"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53240D-A500-4858-BFBC-D3B76D10238B}" type="slidenum">
              <a:rPr lang="en-US" smtClean="0"/>
              <a:pPr/>
              <a:t>71</a:t>
            </a:fld>
            <a:endParaRPr lang="en-US" smtClean="0"/>
          </a:p>
        </p:txBody>
      </p:sp>
    </p:spTree>
    <p:extLst>
      <p:ext uri="{BB962C8B-B14F-4D97-AF65-F5344CB8AC3E}">
        <p14:creationId xmlns:p14="http://schemas.microsoft.com/office/powerpoint/2010/main" val="38268534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72</a:t>
            </a:fld>
            <a:endParaRPr lang="en-US" dirty="0"/>
          </a:p>
        </p:txBody>
      </p:sp>
      <p:sp>
        <p:nvSpPr>
          <p:cNvPr id="5" name="Rectangle 4"/>
          <p:cNvSpPr/>
          <p:nvPr/>
        </p:nvSpPr>
        <p:spPr>
          <a:xfrm>
            <a:off x="4863549" y="314794"/>
            <a:ext cx="2332382" cy="90450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826817849"/>
              </p:ext>
            </p:extLst>
          </p:nvPr>
        </p:nvGraphicFramePr>
        <p:xfrm>
          <a:off x="58315" y="0"/>
          <a:ext cx="7204414" cy="9601200"/>
        </p:xfrm>
        <a:graphic>
          <a:graphicData uri="http://schemas.openxmlformats.org/presentationml/2006/ole">
            <mc:AlternateContent xmlns:mc="http://schemas.openxmlformats.org/markup-compatibility/2006">
              <mc:Choice xmlns:v="urn:schemas-microsoft-com:vml" Requires="v">
                <p:oleObj spid="_x0000_s27718" name="Document" r:id="rId4" imgW="8257455" imgH="10622968" progId="Word.Document.12">
                  <p:embed/>
                </p:oleObj>
              </mc:Choice>
              <mc:Fallback>
                <p:oleObj name="Document" r:id="rId4" imgW="8257455" imgH="10622968" progId="Word.Document.12">
                  <p:embed/>
                  <p:pic>
                    <p:nvPicPr>
                      <p:cNvPr id="0" name=""/>
                      <p:cNvPicPr/>
                      <p:nvPr/>
                    </p:nvPicPr>
                    <p:blipFill>
                      <a:blip r:embed="rId5"/>
                      <a:stretch>
                        <a:fillRect/>
                      </a:stretch>
                    </p:blipFill>
                    <p:spPr>
                      <a:xfrm>
                        <a:off x="58315" y="0"/>
                        <a:ext cx="7204414" cy="9601200"/>
                      </a:xfrm>
                      <a:prstGeom prst="rect">
                        <a:avLst/>
                      </a:prstGeom>
                    </p:spPr>
                  </p:pic>
                </p:oleObj>
              </mc:Fallback>
            </mc:AlternateContent>
          </a:graphicData>
        </a:graphic>
      </p:graphicFrame>
    </p:spTree>
    <p:extLst>
      <p:ext uri="{BB962C8B-B14F-4D97-AF65-F5344CB8AC3E}">
        <p14:creationId xmlns:p14="http://schemas.microsoft.com/office/powerpoint/2010/main" val="9618900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73</a:t>
            </a:fld>
            <a:endParaRPr lang="en-US" dirty="0"/>
          </a:p>
        </p:txBody>
      </p:sp>
      <p:sp>
        <p:nvSpPr>
          <p:cNvPr id="5" name="Rectangle 4"/>
          <p:cNvSpPr/>
          <p:nvPr/>
        </p:nvSpPr>
        <p:spPr>
          <a:xfrm>
            <a:off x="4863549" y="314794"/>
            <a:ext cx="2332382" cy="90450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14633577"/>
              </p:ext>
            </p:extLst>
          </p:nvPr>
        </p:nvGraphicFramePr>
        <p:xfrm>
          <a:off x="68034" y="0"/>
          <a:ext cx="7204414" cy="9599533"/>
        </p:xfrm>
        <a:graphic>
          <a:graphicData uri="http://schemas.openxmlformats.org/presentationml/2006/ole">
            <mc:AlternateContent xmlns:mc="http://schemas.openxmlformats.org/markup-compatibility/2006">
              <mc:Choice xmlns:v="urn:schemas-microsoft-com:vml" Requires="v">
                <p:oleObj spid="_x0000_s28742" name="Document" r:id="rId4" imgW="8257455" imgH="10638831" progId="Word.Document.12">
                  <p:embed/>
                </p:oleObj>
              </mc:Choice>
              <mc:Fallback>
                <p:oleObj name="Document" r:id="rId4" imgW="8257455" imgH="10638831" progId="Word.Document.12">
                  <p:embed/>
                  <p:pic>
                    <p:nvPicPr>
                      <p:cNvPr id="0" name=""/>
                      <p:cNvPicPr/>
                      <p:nvPr/>
                    </p:nvPicPr>
                    <p:blipFill>
                      <a:blip r:embed="rId5"/>
                      <a:stretch>
                        <a:fillRect/>
                      </a:stretch>
                    </p:blipFill>
                    <p:spPr>
                      <a:xfrm>
                        <a:off x="68034" y="0"/>
                        <a:ext cx="7204414" cy="9599533"/>
                      </a:xfrm>
                      <a:prstGeom prst="rect">
                        <a:avLst/>
                      </a:prstGeom>
                    </p:spPr>
                  </p:pic>
                </p:oleObj>
              </mc:Fallback>
            </mc:AlternateContent>
          </a:graphicData>
        </a:graphic>
      </p:graphicFrame>
    </p:spTree>
    <p:extLst>
      <p:ext uri="{BB962C8B-B14F-4D97-AF65-F5344CB8AC3E}">
        <p14:creationId xmlns:p14="http://schemas.microsoft.com/office/powerpoint/2010/main" val="32754750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74</a:t>
            </a:fld>
            <a:endParaRPr lang="en-US" dirty="0"/>
          </a:p>
        </p:txBody>
      </p:sp>
      <p:sp>
        <p:nvSpPr>
          <p:cNvPr id="5" name="Rectangle 4"/>
          <p:cNvSpPr/>
          <p:nvPr/>
        </p:nvSpPr>
        <p:spPr>
          <a:xfrm>
            <a:off x="4863549" y="314794"/>
            <a:ext cx="2332382" cy="90450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704314740"/>
              </p:ext>
            </p:extLst>
          </p:nvPr>
        </p:nvGraphicFramePr>
        <p:xfrm>
          <a:off x="58315" y="0"/>
          <a:ext cx="7204414" cy="9599533"/>
        </p:xfrm>
        <a:graphic>
          <a:graphicData uri="http://schemas.openxmlformats.org/presentationml/2006/ole">
            <mc:AlternateContent xmlns:mc="http://schemas.openxmlformats.org/markup-compatibility/2006">
              <mc:Choice xmlns:v="urn:schemas-microsoft-com:vml" Requires="v">
                <p:oleObj spid="_x0000_s29767" name="Document" r:id="rId4" imgW="8257455" imgH="10654694" progId="Word.Document.12">
                  <p:embed/>
                </p:oleObj>
              </mc:Choice>
              <mc:Fallback>
                <p:oleObj name="Document" r:id="rId4" imgW="8257455" imgH="10654694" progId="Word.Document.12">
                  <p:embed/>
                  <p:pic>
                    <p:nvPicPr>
                      <p:cNvPr id="0" name=""/>
                      <p:cNvPicPr/>
                      <p:nvPr/>
                    </p:nvPicPr>
                    <p:blipFill>
                      <a:blip r:embed="rId5"/>
                      <a:stretch>
                        <a:fillRect/>
                      </a:stretch>
                    </p:blipFill>
                    <p:spPr>
                      <a:xfrm>
                        <a:off x="58315" y="0"/>
                        <a:ext cx="7204414" cy="9599533"/>
                      </a:xfrm>
                      <a:prstGeom prst="rect">
                        <a:avLst/>
                      </a:prstGeom>
                    </p:spPr>
                  </p:pic>
                </p:oleObj>
              </mc:Fallback>
            </mc:AlternateContent>
          </a:graphicData>
        </a:graphic>
      </p:graphicFrame>
    </p:spTree>
    <p:extLst>
      <p:ext uri="{BB962C8B-B14F-4D97-AF65-F5344CB8AC3E}">
        <p14:creationId xmlns:p14="http://schemas.microsoft.com/office/powerpoint/2010/main" val="16151330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75</a:t>
            </a:fld>
            <a:endParaRPr lang="en-US" dirty="0"/>
          </a:p>
        </p:txBody>
      </p:sp>
      <p:sp>
        <p:nvSpPr>
          <p:cNvPr id="5" name="Rectangle 4"/>
          <p:cNvSpPr/>
          <p:nvPr/>
        </p:nvSpPr>
        <p:spPr>
          <a:xfrm>
            <a:off x="4863549" y="314794"/>
            <a:ext cx="2332382" cy="90450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277997007"/>
              </p:ext>
            </p:extLst>
          </p:nvPr>
        </p:nvGraphicFramePr>
        <p:xfrm>
          <a:off x="0" y="0"/>
          <a:ext cx="7313507" cy="9601200"/>
        </p:xfrm>
        <a:graphic>
          <a:graphicData uri="http://schemas.openxmlformats.org/presentationml/2006/ole">
            <mc:AlternateContent xmlns:mc="http://schemas.openxmlformats.org/markup-compatibility/2006">
              <mc:Choice xmlns:v="urn:schemas-microsoft-com:vml" Requires="v">
                <p:oleObj spid="_x0000_s42006" name="Document" r:id="rId4" imgW="8257455" imgH="10670556" progId="Word.Document.12">
                  <p:embed/>
                </p:oleObj>
              </mc:Choice>
              <mc:Fallback>
                <p:oleObj name="Document" r:id="rId4" imgW="8257455" imgH="10670556" progId="Word.Document.12">
                  <p:embed/>
                  <p:pic>
                    <p:nvPicPr>
                      <p:cNvPr id="0" name=""/>
                      <p:cNvPicPr/>
                      <p:nvPr/>
                    </p:nvPicPr>
                    <p:blipFill>
                      <a:blip r:embed="rId5"/>
                      <a:stretch>
                        <a:fillRect/>
                      </a:stretch>
                    </p:blipFill>
                    <p:spPr>
                      <a:xfrm>
                        <a:off x="0" y="0"/>
                        <a:ext cx="7313507" cy="9601200"/>
                      </a:xfrm>
                      <a:prstGeom prst="rect">
                        <a:avLst/>
                      </a:prstGeom>
                    </p:spPr>
                  </p:pic>
                </p:oleObj>
              </mc:Fallback>
            </mc:AlternateContent>
          </a:graphicData>
        </a:graphic>
      </p:graphicFrame>
    </p:spTree>
    <p:extLst>
      <p:ext uri="{BB962C8B-B14F-4D97-AF65-F5344CB8AC3E}">
        <p14:creationId xmlns:p14="http://schemas.microsoft.com/office/powerpoint/2010/main" val="30847236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76</a:t>
            </a:fld>
            <a:endParaRPr lang="en-US" dirty="0"/>
          </a:p>
        </p:txBody>
      </p:sp>
      <p:sp>
        <p:nvSpPr>
          <p:cNvPr id="5" name="Rectangle 4"/>
          <p:cNvSpPr/>
          <p:nvPr/>
        </p:nvSpPr>
        <p:spPr>
          <a:xfrm>
            <a:off x="4863549" y="314794"/>
            <a:ext cx="2332382" cy="90450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543702069"/>
              </p:ext>
            </p:extLst>
          </p:nvPr>
        </p:nvGraphicFramePr>
        <p:xfrm>
          <a:off x="58315" y="0"/>
          <a:ext cx="7204414" cy="9599533"/>
        </p:xfrm>
        <a:graphic>
          <a:graphicData uri="http://schemas.openxmlformats.org/presentationml/2006/ole">
            <mc:AlternateContent xmlns:mc="http://schemas.openxmlformats.org/markup-compatibility/2006">
              <mc:Choice xmlns:v="urn:schemas-microsoft-com:vml" Requires="v">
                <p:oleObj spid="_x0000_s30791" name="Document" r:id="rId4" imgW="8257455" imgH="10638831" progId="Word.Document.12">
                  <p:embed/>
                </p:oleObj>
              </mc:Choice>
              <mc:Fallback>
                <p:oleObj name="Document" r:id="rId4" imgW="8257455" imgH="10638831" progId="Word.Document.12">
                  <p:embed/>
                  <p:pic>
                    <p:nvPicPr>
                      <p:cNvPr id="0" name=""/>
                      <p:cNvPicPr/>
                      <p:nvPr/>
                    </p:nvPicPr>
                    <p:blipFill>
                      <a:blip r:embed="rId5"/>
                      <a:stretch>
                        <a:fillRect/>
                      </a:stretch>
                    </p:blipFill>
                    <p:spPr>
                      <a:xfrm>
                        <a:off x="58315" y="0"/>
                        <a:ext cx="7204414" cy="9599533"/>
                      </a:xfrm>
                      <a:prstGeom prst="rect">
                        <a:avLst/>
                      </a:prstGeom>
                    </p:spPr>
                  </p:pic>
                </p:oleObj>
              </mc:Fallback>
            </mc:AlternateContent>
          </a:graphicData>
        </a:graphic>
      </p:graphicFrame>
    </p:spTree>
    <p:extLst>
      <p:ext uri="{BB962C8B-B14F-4D97-AF65-F5344CB8AC3E}">
        <p14:creationId xmlns:p14="http://schemas.microsoft.com/office/powerpoint/2010/main" val="26641366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77</a:t>
            </a:fld>
            <a:endParaRPr lang="en-US" dirty="0"/>
          </a:p>
        </p:txBody>
      </p:sp>
      <p:sp>
        <p:nvSpPr>
          <p:cNvPr id="5" name="Rectangle 4"/>
          <p:cNvSpPr/>
          <p:nvPr/>
        </p:nvSpPr>
        <p:spPr>
          <a:xfrm>
            <a:off x="4863549" y="314794"/>
            <a:ext cx="2332382" cy="90450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77315707"/>
              </p:ext>
            </p:extLst>
          </p:nvPr>
        </p:nvGraphicFramePr>
        <p:xfrm>
          <a:off x="68034" y="0"/>
          <a:ext cx="7204414" cy="9601200"/>
        </p:xfrm>
        <a:graphic>
          <a:graphicData uri="http://schemas.openxmlformats.org/presentationml/2006/ole">
            <mc:AlternateContent xmlns:mc="http://schemas.openxmlformats.org/markup-compatibility/2006">
              <mc:Choice xmlns:v="urn:schemas-microsoft-com:vml" Requires="v">
                <p:oleObj spid="_x0000_s41030" name="Document" r:id="rId4" imgW="8257455" imgH="10638831" progId="Word.Document.12">
                  <p:embed/>
                </p:oleObj>
              </mc:Choice>
              <mc:Fallback>
                <p:oleObj name="Document" r:id="rId4" imgW="8257455" imgH="10638831" progId="Word.Document.12">
                  <p:embed/>
                  <p:pic>
                    <p:nvPicPr>
                      <p:cNvPr id="0" name=""/>
                      <p:cNvPicPr/>
                      <p:nvPr/>
                    </p:nvPicPr>
                    <p:blipFill>
                      <a:blip r:embed="rId5"/>
                      <a:stretch>
                        <a:fillRect/>
                      </a:stretch>
                    </p:blipFill>
                    <p:spPr>
                      <a:xfrm>
                        <a:off x="68034" y="0"/>
                        <a:ext cx="7204414" cy="9601200"/>
                      </a:xfrm>
                      <a:prstGeom prst="rect">
                        <a:avLst/>
                      </a:prstGeom>
                    </p:spPr>
                  </p:pic>
                </p:oleObj>
              </mc:Fallback>
            </mc:AlternateContent>
          </a:graphicData>
        </a:graphic>
      </p:graphicFrame>
    </p:spTree>
    <p:extLst>
      <p:ext uri="{BB962C8B-B14F-4D97-AF65-F5344CB8AC3E}">
        <p14:creationId xmlns:p14="http://schemas.microsoft.com/office/powerpoint/2010/main" val="5257835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78</a:t>
            </a:fld>
            <a:endParaRPr lang="en-US" dirty="0"/>
          </a:p>
        </p:txBody>
      </p:sp>
      <p:sp>
        <p:nvSpPr>
          <p:cNvPr id="5" name="Rectangle 4"/>
          <p:cNvSpPr/>
          <p:nvPr/>
        </p:nvSpPr>
        <p:spPr>
          <a:xfrm>
            <a:off x="4863549" y="314794"/>
            <a:ext cx="2332382" cy="90450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279140598"/>
              </p:ext>
            </p:extLst>
          </p:nvPr>
        </p:nvGraphicFramePr>
        <p:xfrm>
          <a:off x="1" y="0"/>
          <a:ext cx="7265594" cy="9601200"/>
        </p:xfrm>
        <a:graphic>
          <a:graphicData uri="http://schemas.openxmlformats.org/presentationml/2006/ole">
            <mc:AlternateContent xmlns:mc="http://schemas.openxmlformats.org/markup-compatibility/2006">
              <mc:Choice xmlns:v="urn:schemas-microsoft-com:vml" Requires="v">
                <p:oleObj spid="_x0000_s31816" name="Document" r:id="rId4" imgW="8257455" imgH="10638831" progId="Word.Document.12">
                  <p:embed/>
                </p:oleObj>
              </mc:Choice>
              <mc:Fallback>
                <p:oleObj name="Document" r:id="rId4" imgW="8257455" imgH="10638831" progId="Word.Document.12">
                  <p:embed/>
                  <p:pic>
                    <p:nvPicPr>
                      <p:cNvPr id="0" name=""/>
                      <p:cNvPicPr/>
                      <p:nvPr/>
                    </p:nvPicPr>
                    <p:blipFill>
                      <a:blip r:embed="rId5"/>
                      <a:stretch>
                        <a:fillRect/>
                      </a:stretch>
                    </p:blipFill>
                    <p:spPr>
                      <a:xfrm>
                        <a:off x="1" y="0"/>
                        <a:ext cx="7265594" cy="9601200"/>
                      </a:xfrm>
                      <a:prstGeom prst="rect">
                        <a:avLst/>
                      </a:prstGeom>
                    </p:spPr>
                  </p:pic>
                </p:oleObj>
              </mc:Fallback>
            </mc:AlternateContent>
          </a:graphicData>
        </a:graphic>
      </p:graphicFrame>
    </p:spTree>
    <p:extLst>
      <p:ext uri="{BB962C8B-B14F-4D97-AF65-F5344CB8AC3E}">
        <p14:creationId xmlns:p14="http://schemas.microsoft.com/office/powerpoint/2010/main" val="37207490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79</a:t>
            </a:fld>
            <a:endParaRPr lang="en-US" dirty="0"/>
          </a:p>
        </p:txBody>
      </p:sp>
      <p:sp>
        <p:nvSpPr>
          <p:cNvPr id="5" name="Rectangle 4"/>
          <p:cNvSpPr/>
          <p:nvPr/>
        </p:nvSpPr>
        <p:spPr>
          <a:xfrm>
            <a:off x="4863549" y="314794"/>
            <a:ext cx="2332382" cy="90450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083983467"/>
              </p:ext>
            </p:extLst>
          </p:nvPr>
        </p:nvGraphicFramePr>
        <p:xfrm>
          <a:off x="1" y="0"/>
          <a:ext cx="7275515" cy="9599533"/>
        </p:xfrm>
        <a:graphic>
          <a:graphicData uri="http://schemas.openxmlformats.org/presentationml/2006/ole">
            <mc:AlternateContent xmlns:mc="http://schemas.openxmlformats.org/markup-compatibility/2006">
              <mc:Choice xmlns:v="urn:schemas-microsoft-com:vml" Requires="v">
                <p:oleObj spid="_x0000_s32840" name="Document" r:id="rId4" imgW="8257455" imgH="10638831" progId="Word.Document.12">
                  <p:embed/>
                </p:oleObj>
              </mc:Choice>
              <mc:Fallback>
                <p:oleObj name="Document" r:id="rId4" imgW="8257455" imgH="10638831" progId="Word.Document.12">
                  <p:embed/>
                  <p:pic>
                    <p:nvPicPr>
                      <p:cNvPr id="0" name=""/>
                      <p:cNvPicPr/>
                      <p:nvPr/>
                    </p:nvPicPr>
                    <p:blipFill>
                      <a:blip r:embed="rId5"/>
                      <a:stretch>
                        <a:fillRect/>
                      </a:stretch>
                    </p:blipFill>
                    <p:spPr>
                      <a:xfrm>
                        <a:off x="1" y="0"/>
                        <a:ext cx="7275515" cy="9599533"/>
                      </a:xfrm>
                      <a:prstGeom prst="rect">
                        <a:avLst/>
                      </a:prstGeom>
                    </p:spPr>
                  </p:pic>
                </p:oleObj>
              </mc:Fallback>
            </mc:AlternateContent>
          </a:graphicData>
        </a:graphic>
      </p:graphicFrame>
    </p:spTree>
    <p:extLst>
      <p:ext uri="{BB962C8B-B14F-4D97-AF65-F5344CB8AC3E}">
        <p14:creationId xmlns:p14="http://schemas.microsoft.com/office/powerpoint/2010/main" val="172270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6451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a:defRPr/>
            </a:pPr>
            <a:endParaRPr lang="en-US" b="1" dirty="0" smtClean="0"/>
          </a:p>
          <a:p>
            <a:pPr>
              <a:defRPr/>
            </a:pPr>
            <a:r>
              <a:rPr lang="en-US" b="0" dirty="0" smtClean="0"/>
              <a:t>Take</a:t>
            </a:r>
            <a:r>
              <a:rPr lang="en-US" b="0" baseline="0" dirty="0" smtClean="0"/>
              <a:t> a moment to turn off, or silence your cell phones.  This is your time to learn.  Please r</a:t>
            </a:r>
            <a:r>
              <a:rPr lang="en-US" b="0" dirty="0" smtClean="0"/>
              <a:t>efrain from browsing the Internet, sending/reading text messages, or sending/reading e-mails during class.</a:t>
            </a:r>
            <a:r>
              <a:rPr lang="en-US" b="0" baseline="0" dirty="0" smtClean="0"/>
              <a:t>  </a:t>
            </a:r>
            <a:r>
              <a:rPr lang="en-US" b="0" dirty="0" smtClean="0"/>
              <a:t>Participate</a:t>
            </a:r>
            <a:r>
              <a:rPr lang="en-US" b="0" baseline="0" dirty="0" smtClean="0"/>
              <a:t> in the course and listen, and refrain from having side conversations.  </a:t>
            </a:r>
            <a:r>
              <a:rPr lang="en-US" b="0" dirty="0" smtClean="0"/>
              <a:t>Be sure to</a:t>
            </a:r>
            <a:r>
              <a:rPr lang="en-US" b="0" baseline="0" dirty="0" smtClean="0"/>
              <a:t> </a:t>
            </a:r>
            <a:r>
              <a:rPr lang="en-US" b="0" dirty="0" smtClean="0"/>
              <a:t>attend the entire class to get credit for the course; </a:t>
            </a:r>
            <a:r>
              <a:rPr lang="en-US" b="0" i="1" dirty="0" smtClean="0"/>
              <a:t>if more than 15 minutes are missed you will not get credit for attending the class</a:t>
            </a:r>
          </a:p>
          <a:p>
            <a:pPr>
              <a:defRPr/>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E71443-BCD1-4D8F-863D-664C7A26BB8A}" type="slidenum">
              <a:rPr lang="en-US" smtClean="0"/>
              <a:pPr/>
              <a:t>8</a:t>
            </a:fld>
            <a:endParaRPr lang="en-US" smtClean="0"/>
          </a:p>
        </p:txBody>
      </p:sp>
    </p:spTree>
    <p:extLst>
      <p:ext uri="{BB962C8B-B14F-4D97-AF65-F5344CB8AC3E}">
        <p14:creationId xmlns:p14="http://schemas.microsoft.com/office/powerpoint/2010/main" val="41638756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80</a:t>
            </a:fld>
            <a:endParaRPr lang="en-US" dirty="0"/>
          </a:p>
        </p:txBody>
      </p:sp>
      <p:sp>
        <p:nvSpPr>
          <p:cNvPr id="5" name="Rectangle 4"/>
          <p:cNvSpPr/>
          <p:nvPr/>
        </p:nvSpPr>
        <p:spPr>
          <a:xfrm>
            <a:off x="4863549" y="314794"/>
            <a:ext cx="2332382" cy="90450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35848468"/>
              </p:ext>
            </p:extLst>
          </p:nvPr>
        </p:nvGraphicFramePr>
        <p:xfrm>
          <a:off x="50779" y="0"/>
          <a:ext cx="7204414" cy="9601200"/>
        </p:xfrm>
        <a:graphic>
          <a:graphicData uri="http://schemas.openxmlformats.org/presentationml/2006/ole">
            <mc:AlternateContent xmlns:mc="http://schemas.openxmlformats.org/markup-compatibility/2006">
              <mc:Choice xmlns:v="urn:schemas-microsoft-com:vml" Requires="v">
                <p:oleObj spid="_x0000_s33864" name="Document" r:id="rId4" imgW="8257455" imgH="10638831" progId="Word.Document.12">
                  <p:embed/>
                </p:oleObj>
              </mc:Choice>
              <mc:Fallback>
                <p:oleObj name="Document" r:id="rId4" imgW="8257455" imgH="10638831" progId="Word.Document.12">
                  <p:embed/>
                  <p:pic>
                    <p:nvPicPr>
                      <p:cNvPr id="0" name=""/>
                      <p:cNvPicPr/>
                      <p:nvPr/>
                    </p:nvPicPr>
                    <p:blipFill>
                      <a:blip r:embed="rId5"/>
                      <a:stretch>
                        <a:fillRect/>
                      </a:stretch>
                    </p:blipFill>
                    <p:spPr>
                      <a:xfrm>
                        <a:off x="50779" y="0"/>
                        <a:ext cx="7204414" cy="9601200"/>
                      </a:xfrm>
                      <a:prstGeom prst="rect">
                        <a:avLst/>
                      </a:prstGeom>
                    </p:spPr>
                  </p:pic>
                </p:oleObj>
              </mc:Fallback>
            </mc:AlternateContent>
          </a:graphicData>
        </a:graphic>
      </p:graphicFrame>
    </p:spTree>
    <p:extLst>
      <p:ext uri="{BB962C8B-B14F-4D97-AF65-F5344CB8AC3E}">
        <p14:creationId xmlns:p14="http://schemas.microsoft.com/office/powerpoint/2010/main" val="23063564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81</a:t>
            </a:fld>
            <a:endParaRPr lang="en-US" dirty="0"/>
          </a:p>
        </p:txBody>
      </p:sp>
      <p:sp>
        <p:nvSpPr>
          <p:cNvPr id="5" name="Rectangle 4"/>
          <p:cNvSpPr/>
          <p:nvPr/>
        </p:nvSpPr>
        <p:spPr>
          <a:xfrm>
            <a:off x="4863549" y="314794"/>
            <a:ext cx="2332382" cy="90450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522342317"/>
              </p:ext>
            </p:extLst>
          </p:nvPr>
        </p:nvGraphicFramePr>
        <p:xfrm>
          <a:off x="1" y="1"/>
          <a:ext cx="7265594" cy="9707057"/>
        </p:xfrm>
        <a:graphic>
          <a:graphicData uri="http://schemas.openxmlformats.org/presentationml/2006/ole">
            <mc:AlternateContent xmlns:mc="http://schemas.openxmlformats.org/markup-compatibility/2006">
              <mc:Choice xmlns:v="urn:schemas-microsoft-com:vml" Requires="v">
                <p:oleObj spid="_x0000_s34888" name="Document" r:id="rId4" imgW="8227229" imgH="10740497" progId="Word.Document.12">
                  <p:embed/>
                </p:oleObj>
              </mc:Choice>
              <mc:Fallback>
                <p:oleObj name="Document" r:id="rId4" imgW="8227229" imgH="10740497" progId="Word.Document.12">
                  <p:embed/>
                  <p:pic>
                    <p:nvPicPr>
                      <p:cNvPr id="0" name=""/>
                      <p:cNvPicPr/>
                      <p:nvPr/>
                    </p:nvPicPr>
                    <p:blipFill>
                      <a:blip r:embed="rId5"/>
                      <a:stretch>
                        <a:fillRect/>
                      </a:stretch>
                    </p:blipFill>
                    <p:spPr>
                      <a:xfrm>
                        <a:off x="1" y="1"/>
                        <a:ext cx="7265594" cy="9707057"/>
                      </a:xfrm>
                      <a:prstGeom prst="rect">
                        <a:avLst/>
                      </a:prstGeom>
                    </p:spPr>
                  </p:pic>
                </p:oleObj>
              </mc:Fallback>
            </mc:AlternateContent>
          </a:graphicData>
        </a:graphic>
      </p:graphicFrame>
    </p:spTree>
    <p:extLst>
      <p:ext uri="{BB962C8B-B14F-4D97-AF65-F5344CB8AC3E}">
        <p14:creationId xmlns:p14="http://schemas.microsoft.com/office/powerpoint/2010/main" val="2181287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
        <p:nvSpPr>
          <p:cNvPr id="5" name="Rectangle 4"/>
          <p:cNvSpPr/>
          <p:nvPr/>
        </p:nvSpPr>
        <p:spPr>
          <a:xfrm>
            <a:off x="4982818" y="341026"/>
            <a:ext cx="2226365" cy="9018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554552395"/>
              </p:ext>
            </p:extLst>
          </p:nvPr>
        </p:nvGraphicFramePr>
        <p:xfrm>
          <a:off x="1" y="0"/>
          <a:ext cx="7311887" cy="9599533"/>
        </p:xfrm>
        <a:graphic>
          <a:graphicData uri="http://schemas.openxmlformats.org/presentationml/2006/ole">
            <mc:AlternateContent xmlns:mc="http://schemas.openxmlformats.org/markup-compatibility/2006">
              <mc:Choice xmlns:v="urn:schemas-microsoft-com:vml" Requires="v">
                <p:oleObj spid="_x0000_s18694" name="Document" r:id="rId4" imgW="8257455" imgH="10591243" progId="Word.Document.12">
                  <p:embed/>
                </p:oleObj>
              </mc:Choice>
              <mc:Fallback>
                <p:oleObj name="Document" r:id="rId4" imgW="8257455" imgH="10591243" progId="Word.Document.12">
                  <p:embed/>
                  <p:pic>
                    <p:nvPicPr>
                      <p:cNvPr id="0" name=""/>
                      <p:cNvPicPr/>
                      <p:nvPr/>
                    </p:nvPicPr>
                    <p:blipFill>
                      <a:blip r:embed="rId5"/>
                      <a:stretch>
                        <a:fillRect/>
                      </a:stretch>
                    </p:blipFill>
                    <p:spPr>
                      <a:xfrm>
                        <a:off x="1" y="0"/>
                        <a:ext cx="7311887" cy="9599533"/>
                      </a:xfrm>
                      <a:prstGeom prst="rect">
                        <a:avLst/>
                      </a:prstGeom>
                    </p:spPr>
                  </p:pic>
                </p:oleObj>
              </mc:Fallback>
            </mc:AlternateContent>
          </a:graphicData>
        </a:graphic>
      </p:graphicFrame>
    </p:spTree>
    <p:extLst>
      <p:ext uri="{BB962C8B-B14F-4D97-AF65-F5344CB8AC3E}">
        <p14:creationId xmlns:p14="http://schemas.microsoft.com/office/powerpoint/2010/main" val="3455860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4.xml"/><Relationship Id="rId7" Type="http://schemas.openxmlformats.org/officeDocument/2006/relationships/diagramColors" Target="../diagrams/colors1.xml"/><Relationship Id="rId2" Type="http://schemas.openxmlformats.org/officeDocument/2006/relationships/slideLayout" Target="../slideLayouts/slideLayout9.xml"/><Relationship Id="rId1" Type="http://schemas.openxmlformats.org/officeDocument/2006/relationships/tags" Target="../tags/tag1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21.xml"/><Relationship Id="rId5" Type="http://schemas.openxmlformats.org/officeDocument/2006/relationships/image" Target="../media/image16.png"/><Relationship Id="rId4" Type="http://schemas.openxmlformats.org/officeDocument/2006/relationships/hyperlink" Target="file:///C:\Users\princej\AppData\Roaming\ANCILE\uPerform\version%205.00\temp\431E1582_11096\87\-4\content\zoom.htm"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30.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tags" Target="../tags/tag3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35.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9.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40.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23.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9.xml"/><Relationship Id="rId1" Type="http://schemas.openxmlformats.org/officeDocument/2006/relationships/tags" Target="../tags/tag4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8.xml"/><Relationship Id="rId1" Type="http://schemas.openxmlformats.org/officeDocument/2006/relationships/tags" Target="../tags/tag46.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9.xml"/><Relationship Id="rId1" Type="http://schemas.openxmlformats.org/officeDocument/2006/relationships/tags" Target="../tags/tag4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46.xml"/><Relationship Id="rId7" Type="http://schemas.openxmlformats.org/officeDocument/2006/relationships/diagramColors" Target="../diagrams/colors5.xml"/><Relationship Id="rId2" Type="http://schemas.openxmlformats.org/officeDocument/2006/relationships/slideLayout" Target="../slideLayouts/slideLayout9.xml"/><Relationship Id="rId1" Type="http://schemas.openxmlformats.org/officeDocument/2006/relationships/tags" Target="../tags/tag49.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9.xml"/><Relationship Id="rId1" Type="http://schemas.openxmlformats.org/officeDocument/2006/relationships/tags" Target="../tags/tag51.xml"/></Relationships>
</file>

<file path=ppt/slides/_rels/slide4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49.xml"/><Relationship Id="rId7" Type="http://schemas.openxmlformats.org/officeDocument/2006/relationships/diagramColors" Target="../diagrams/colors6.xml"/><Relationship Id="rId2" Type="http://schemas.openxmlformats.org/officeDocument/2006/relationships/slideLayout" Target="../slideLayouts/slideLayout9.xml"/><Relationship Id="rId1" Type="http://schemas.openxmlformats.org/officeDocument/2006/relationships/tags" Target="../tags/tag5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1.xml"/><Relationship Id="rId1" Type="http://schemas.openxmlformats.org/officeDocument/2006/relationships/tags" Target="../tags/tag5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9.xml"/><Relationship Id="rId1" Type="http://schemas.openxmlformats.org/officeDocument/2006/relationships/tags" Target="../tags/tag59.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9.xml"/><Relationship Id="rId1" Type="http://schemas.openxmlformats.org/officeDocument/2006/relationships/tags" Target="../tags/tag60.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28.png"/><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8.xml"/><Relationship Id="rId1" Type="http://schemas.openxmlformats.org/officeDocument/2006/relationships/tags" Target="../tags/tag63.xml"/><Relationship Id="rId4" Type="http://schemas.openxmlformats.org/officeDocument/2006/relationships/image" Target="../media/image29.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8.xml"/><Relationship Id="rId1" Type="http://schemas.openxmlformats.org/officeDocument/2006/relationships/tags" Target="../tags/tag64.xml"/><Relationship Id="rId4" Type="http://schemas.openxmlformats.org/officeDocument/2006/relationships/image" Target="../media/image29.gif"/></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30.png"/><Relationship Id="rId4"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63.xml"/><Relationship Id="rId7" Type="http://schemas.openxmlformats.org/officeDocument/2006/relationships/diagramColors" Target="../diagrams/colors7.xml"/><Relationship Id="rId2" Type="http://schemas.openxmlformats.org/officeDocument/2006/relationships/slideLayout" Target="../slideLayouts/slideLayout9.xml"/><Relationship Id="rId1" Type="http://schemas.openxmlformats.org/officeDocument/2006/relationships/tags" Target="../tags/tag68.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1.xml"/><Relationship Id="rId1" Type="http://schemas.openxmlformats.org/officeDocument/2006/relationships/tags" Target="../tags/tag70.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4.xml"/><Relationship Id="rId5" Type="http://schemas.openxmlformats.org/officeDocument/2006/relationships/image" Target="../media/image32.jpg"/><Relationship Id="rId4" Type="http://schemas.openxmlformats.org/officeDocument/2006/relationships/hyperlink" Target="mailto:Beverly.Wyatt@state.co.us"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1.xml"/><Relationship Id="rId1" Type="http://schemas.openxmlformats.org/officeDocument/2006/relationships/tags" Target="../tags/tag7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1.xml"/><Relationship Id="rId1" Type="http://schemas.openxmlformats.org/officeDocument/2006/relationships/tags" Target="../tags/tag78.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1.xml"/><Relationship Id="rId1" Type="http://schemas.openxmlformats.org/officeDocument/2006/relationships/tags" Target="../tags/tag79.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1.xml"/><Relationship Id="rId1" Type="http://schemas.openxmlformats.org/officeDocument/2006/relationships/tags" Target="../tags/tag80.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1.xml"/><Relationship Id="rId1" Type="http://schemas.openxmlformats.org/officeDocument/2006/relationships/tags" Target="../tags/tag8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1.xml"/><Relationship Id="rId1" Type="http://schemas.openxmlformats.org/officeDocument/2006/relationships/tags" Target="../tags/tag8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1.xml"/><Relationship Id="rId1" Type="http://schemas.openxmlformats.org/officeDocument/2006/relationships/tags" Target="../tags/tag83.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1.xml"/><Relationship Id="rId1" Type="http://schemas.openxmlformats.org/officeDocument/2006/relationships/tags" Target="../tags/tag8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1.xml"/><Relationship Id="rId1" Type="http://schemas.openxmlformats.org/officeDocument/2006/relationships/tags" Target="../tags/tag85.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1.xml"/><Relationship Id="rId1" Type="http://schemas.openxmlformats.org/officeDocument/2006/relationships/tags" Target="../tags/tag8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a:t>
            </a:fld>
            <a:endParaRPr lang="en-US" dirty="0"/>
          </a:p>
        </p:txBody>
      </p:sp>
      <p:sp>
        <p:nvSpPr>
          <p:cNvPr id="5" name="Content Placeholder 4"/>
          <p:cNvSpPr>
            <a:spLocks noGrp="1"/>
          </p:cNvSpPr>
          <p:nvPr>
            <p:ph sz="quarter" idx="12"/>
          </p:nvPr>
        </p:nvSpPr>
        <p:spPr>
          <a:xfrm>
            <a:off x="182880" y="1267937"/>
            <a:ext cx="8778875" cy="4876800"/>
          </a:xfrm>
        </p:spPr>
        <p:txBody>
          <a:bodyPr/>
          <a:lstStyle/>
          <a:p>
            <a:r>
              <a:rPr lang="en-US" dirty="0"/>
              <a:t>Notes:</a:t>
            </a:r>
          </a:p>
          <a:p>
            <a:pPr lvl="1"/>
            <a:r>
              <a:rPr lang="en-US" sz="2000" dirty="0"/>
              <a:t>This is a </a:t>
            </a:r>
            <a:r>
              <a:rPr lang="en-US" sz="2000" dirty="0" smtClean="0"/>
              <a:t>hidden </a:t>
            </a:r>
            <a:r>
              <a:rPr lang="en-US" sz="2000" dirty="0"/>
              <a:t>slide, and only available in Notes Page View.</a:t>
            </a:r>
          </a:p>
          <a:p>
            <a:pPr lvl="1"/>
            <a:r>
              <a:rPr lang="en-US" sz="2000" dirty="0"/>
              <a:t>It functions as </a:t>
            </a:r>
            <a:r>
              <a:rPr lang="en-US" sz="2000" dirty="0" smtClean="0"/>
              <a:t>the Course </a:t>
            </a:r>
            <a:r>
              <a:rPr lang="en-US" sz="2000" dirty="0"/>
              <a:t>Cover </a:t>
            </a:r>
            <a:r>
              <a:rPr lang="en-US" sz="2000" dirty="0" smtClean="0"/>
              <a:t>Page. This slide </a:t>
            </a:r>
            <a:r>
              <a:rPr lang="en-US" sz="2000" dirty="0"/>
              <a:t>remains here and is not </a:t>
            </a:r>
            <a:r>
              <a:rPr lang="en-US" sz="2000" dirty="0" smtClean="0"/>
              <a:t>removable.</a:t>
            </a:r>
          </a:p>
          <a:p>
            <a:pPr lvl="1"/>
            <a:r>
              <a:rPr lang="en-US" sz="2000" dirty="0" smtClean="0"/>
              <a:t>To customize </a:t>
            </a:r>
            <a:r>
              <a:rPr lang="en-US" sz="2000" dirty="0"/>
              <a:t>notes </a:t>
            </a:r>
            <a:r>
              <a:rPr lang="en-US" sz="2000" dirty="0" smtClean="0"/>
              <a:t>content </a:t>
            </a:r>
            <a:r>
              <a:rPr lang="en-US" sz="2000" dirty="0"/>
              <a:t>in </a:t>
            </a:r>
            <a:r>
              <a:rPr lang="en-US" sz="2000" dirty="0" smtClean="0"/>
              <a:t>the Notes </a:t>
            </a:r>
            <a:r>
              <a:rPr lang="en-US" sz="2000" dirty="0"/>
              <a:t>Page View: </a:t>
            </a:r>
            <a:r>
              <a:rPr lang="en-US" sz="2000" dirty="0" smtClean="0"/>
              <a:t>Click </a:t>
            </a:r>
            <a:r>
              <a:rPr lang="en-US" sz="2000" dirty="0"/>
              <a:t>on “VIEW” tab </a:t>
            </a:r>
            <a:r>
              <a:rPr lang="en-US" sz="2000" dirty="0">
                <a:sym typeface="Wingdings" panose="05000000000000000000" pitchFamily="2" charset="2"/>
              </a:rPr>
              <a:t></a:t>
            </a:r>
            <a:r>
              <a:rPr lang="en-US" sz="2000" dirty="0"/>
              <a:t> Select “Notes Page” </a:t>
            </a:r>
            <a:r>
              <a:rPr lang="en-US" sz="2000" dirty="0">
                <a:sym typeface="Wingdings" panose="05000000000000000000" pitchFamily="2" charset="2"/>
              </a:rPr>
              <a:t> D</a:t>
            </a:r>
            <a:r>
              <a:rPr lang="en-US" sz="2000" dirty="0"/>
              <a:t>ouble click the page, an Microsoft Word document would pop up </a:t>
            </a:r>
            <a:r>
              <a:rPr lang="en-US" sz="2000" dirty="0">
                <a:sym typeface="Wingdings" panose="05000000000000000000" pitchFamily="2" charset="2"/>
              </a:rPr>
              <a:t></a:t>
            </a:r>
            <a:r>
              <a:rPr lang="en-US" sz="2000" dirty="0"/>
              <a:t> Click on </a:t>
            </a:r>
            <a:r>
              <a:rPr lang="en-US" sz="2000" dirty="0" smtClean="0"/>
              <a:t>“Course Title” and </a:t>
            </a:r>
            <a:r>
              <a:rPr lang="en-US" sz="2000" dirty="0"/>
              <a:t>type in </a:t>
            </a:r>
            <a:r>
              <a:rPr lang="en-US" sz="2000" dirty="0" smtClean="0"/>
              <a:t>your course title, </a:t>
            </a:r>
            <a:r>
              <a:rPr lang="en-US" sz="2000" dirty="0"/>
              <a:t>Click on </a:t>
            </a:r>
            <a:r>
              <a:rPr lang="en-US" sz="2000" dirty="0" smtClean="0"/>
              <a:t>“Course Title Participant Manual” and </a:t>
            </a:r>
            <a:r>
              <a:rPr lang="en-US" sz="2000" dirty="0"/>
              <a:t>type in </a:t>
            </a:r>
            <a:r>
              <a:rPr lang="en-US" sz="2000" dirty="0" smtClean="0"/>
              <a:t>your course </a:t>
            </a:r>
            <a:r>
              <a:rPr lang="en-US" sz="2000" dirty="0"/>
              <a:t>title </a:t>
            </a:r>
            <a:r>
              <a:rPr lang="en-US" sz="2000" dirty="0" smtClean="0"/>
              <a:t>Participant Manual;</a:t>
            </a:r>
            <a:r>
              <a:rPr lang="en-US" sz="2000" dirty="0" smtClean="0">
                <a:sym typeface="Wingdings" panose="05000000000000000000" pitchFamily="2" charset="2"/>
              </a:rPr>
              <a:t> Click on “Instructor Name (s)” and type in names of all the instructors of this course;  Click on “July 28, 15” and type in the actual training date with the above format; Click on “Version”, select “complete” after the whole PowerPoint is finalized  </a:t>
            </a:r>
            <a:r>
              <a:rPr lang="en-US" sz="2000" dirty="0" smtClean="0"/>
              <a:t>Click </a:t>
            </a:r>
            <a:r>
              <a:rPr lang="en-US" sz="2000" dirty="0"/>
              <a:t>on the margins or close word. The changes you made will be automatically saved into </a:t>
            </a:r>
            <a:r>
              <a:rPr lang="en-US" sz="2000" dirty="0" smtClean="0"/>
              <a:t>PowerPoint</a:t>
            </a:r>
            <a:r>
              <a:rPr lang="en-US" sz="2000" dirty="0"/>
              <a:t>. </a:t>
            </a:r>
          </a:p>
          <a:p>
            <a:endParaRPr lang="en-US" dirty="0"/>
          </a:p>
          <a:p>
            <a:endParaRPr lang="en-US" dirty="0"/>
          </a:p>
        </p:txBody>
      </p:sp>
    </p:spTree>
    <p:custDataLst>
      <p:tags r:id="rId1"/>
    </p:custDataLst>
    <p:extLst>
      <p:ext uri="{BB962C8B-B14F-4D97-AF65-F5344CB8AC3E}">
        <p14:creationId xmlns:p14="http://schemas.microsoft.com/office/powerpoint/2010/main" val="3586470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endParaRPr lang="en-US" sz="2700" i="1" dirty="0" smtClean="0">
              <a:solidFill>
                <a:schemeClr val="bg1">
                  <a:lumMod val="65000"/>
                </a:schemeClr>
              </a:solidFill>
            </a:endParaRPr>
          </a:p>
          <a:p>
            <a:pPr marL="457200" indent="-457200">
              <a:buFont typeface="Arial"/>
              <a:buChar char="•"/>
            </a:pPr>
            <a:r>
              <a:rPr lang="en-US" sz="2700" i="1" dirty="0" smtClean="0">
                <a:solidFill>
                  <a:schemeClr val="bg1">
                    <a:lumMod val="65000"/>
                  </a:schemeClr>
                </a:solidFill>
              </a:rPr>
              <a:t>Learning Logistics</a:t>
            </a:r>
          </a:p>
          <a:p>
            <a:pPr marL="457200" indent="-457200">
              <a:buFont typeface="Arial"/>
              <a:buChar char="•"/>
            </a:pPr>
            <a:r>
              <a:rPr lang="en-US" sz="2700" b="1" dirty="0" smtClean="0"/>
              <a:t>Section 1 – Performance </a:t>
            </a:r>
            <a:r>
              <a:rPr lang="en-US" sz="2700" b="1" dirty="0"/>
              <a:t>Management</a:t>
            </a:r>
          </a:p>
          <a:p>
            <a:pPr marL="457200" indent="-457200">
              <a:buFont typeface="Arial"/>
              <a:buChar char="•"/>
            </a:pPr>
            <a:r>
              <a:rPr lang="en-US" sz="2700" dirty="0" smtClean="0"/>
              <a:t>Section 2 </a:t>
            </a:r>
            <a:r>
              <a:rPr lang="en-US" sz="2700" dirty="0"/>
              <a:t>– Performance Planning </a:t>
            </a:r>
            <a:endParaRPr lang="en-US" sz="2700" dirty="0" smtClean="0"/>
          </a:p>
          <a:p>
            <a:pPr marL="457200" indent="-457200">
              <a:buFont typeface="Arial"/>
              <a:buChar char="•"/>
            </a:pPr>
            <a:r>
              <a:rPr lang="en-US" sz="2700" dirty="0" smtClean="0"/>
              <a:t>Section 3 – Giving Performance Evaluations</a:t>
            </a:r>
          </a:p>
          <a:p>
            <a:pPr marL="457200" indent="-457200">
              <a:buFont typeface="Arial"/>
              <a:buChar char="•"/>
            </a:pPr>
            <a:r>
              <a:rPr lang="en-US" sz="2700" dirty="0" smtClean="0"/>
              <a:t>Section 4 – Ongoing Communication</a:t>
            </a:r>
          </a:p>
          <a:p>
            <a:pPr marL="457200" indent="-457200">
              <a:buFont typeface="Arial"/>
              <a:buChar char="•"/>
            </a:pPr>
            <a:r>
              <a:rPr lang="en-US" sz="27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10</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558463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At </a:t>
            </a:r>
            <a:r>
              <a:rPr lang="en-US" dirty="0"/>
              <a:t>the end of this section, you should be able to</a:t>
            </a:r>
            <a:r>
              <a:rPr lang="en-US" dirty="0" smtClean="0"/>
              <a:t>:</a:t>
            </a:r>
          </a:p>
          <a:p>
            <a:pPr marL="342900" lvl="0" indent="-342900">
              <a:buFont typeface="Arial" panose="020B0604020202020204" pitchFamily="34" charset="0"/>
              <a:buChar char="•"/>
            </a:pPr>
            <a:r>
              <a:rPr lang="en-US" sz="2000" dirty="0" smtClean="0"/>
              <a:t>Describe what Performance Management is and how it is conducted at CDOT</a:t>
            </a:r>
          </a:p>
          <a:p>
            <a:pPr marL="342900" lvl="0" indent="-342900">
              <a:buFont typeface="Arial" panose="020B0604020202020204" pitchFamily="34" charset="0"/>
              <a:buChar char="•"/>
            </a:pPr>
            <a:r>
              <a:rPr lang="en-US" sz="2000" dirty="0" smtClean="0"/>
              <a:t>Identify </a:t>
            </a:r>
            <a:r>
              <a:rPr lang="en-US" sz="2000" dirty="0"/>
              <a:t>the Performance Management program requirements (State and CDOT)</a:t>
            </a:r>
          </a:p>
          <a:p>
            <a:pPr marL="342900" lvl="0" indent="-342900">
              <a:buFont typeface="Arial" panose="020B0604020202020204" pitchFamily="34" charset="0"/>
              <a:buChar char="•"/>
            </a:pPr>
            <a:r>
              <a:rPr lang="en-US" sz="2000" dirty="0" smtClean="0"/>
              <a:t>Recognize the difference between Performance Management and Performance Evaluation </a:t>
            </a:r>
          </a:p>
          <a:p>
            <a:pPr marL="342900" lvl="0" indent="-342900">
              <a:buFont typeface="Arial" panose="020B0604020202020204" pitchFamily="34" charset="0"/>
              <a:buChar char="•"/>
            </a:pPr>
            <a:r>
              <a:rPr lang="en-US" sz="2000" dirty="0" smtClean="0"/>
              <a:t>Identify </a:t>
            </a:r>
            <a:r>
              <a:rPr lang="en-US" sz="2000" dirty="0"/>
              <a:t>the roles in the Performance Management </a:t>
            </a:r>
            <a:r>
              <a:rPr lang="en-US" sz="2000" dirty="0" smtClean="0"/>
              <a:t>process </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11</a:t>
            </a:fld>
            <a:endParaRPr lang="en-US" dirty="0"/>
          </a:p>
        </p:txBody>
      </p:sp>
      <p:sp>
        <p:nvSpPr>
          <p:cNvPr id="5" name="Title 4"/>
          <p:cNvSpPr>
            <a:spLocks noGrp="1"/>
          </p:cNvSpPr>
          <p:nvPr>
            <p:ph type="title"/>
          </p:nvPr>
        </p:nvSpPr>
        <p:spPr/>
        <p:txBody>
          <a:bodyPr/>
          <a:lstStyle/>
          <a:p>
            <a:r>
              <a:rPr lang="en-US" dirty="0" smtClean="0"/>
              <a:t>Section 1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12</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Performance Management </a:t>
            </a:r>
            <a:r>
              <a:rPr lang="en-US" sz="2000" i="1" dirty="0" smtClean="0"/>
              <a:t>– </a:t>
            </a:r>
            <a:r>
              <a:rPr lang="en-US" sz="2000" dirty="0" smtClean="0"/>
              <a:t>Is about the people at CDOT, communication, dialogue and working together to accomplish our goals and objectives (not about forms or forcing people to produce).</a:t>
            </a:r>
          </a:p>
          <a:p>
            <a:pPr marL="342900" indent="-342900">
              <a:buFont typeface="Arial" panose="020B0604020202020204" pitchFamily="34" charset="0"/>
              <a:buChar char="•"/>
            </a:pPr>
            <a:r>
              <a:rPr lang="en-US" sz="2000" b="1" i="1" dirty="0" smtClean="0"/>
              <a:t>Performance Evaluation </a:t>
            </a:r>
            <a:r>
              <a:rPr lang="en-US" sz="2000" i="1" dirty="0" smtClean="0"/>
              <a:t>– </a:t>
            </a:r>
            <a:r>
              <a:rPr lang="en-US" sz="2000" dirty="0"/>
              <a:t>The process by which an individual’s work performance is assessed, evaluated and supported. </a:t>
            </a:r>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3330324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Why Performance Management? </a:t>
            </a:r>
            <a:endParaRPr lang="en-US" dirty="0"/>
          </a:p>
        </p:txBody>
      </p:sp>
      <p:sp>
        <p:nvSpPr>
          <p:cNvPr id="3" name="Content Placeholder 2"/>
          <p:cNvSpPr>
            <a:spLocks noGrp="1"/>
          </p:cNvSpPr>
          <p:nvPr>
            <p:ph idx="1"/>
          </p:nvPr>
        </p:nvSpPr>
        <p:spPr/>
        <p:txBody>
          <a:bodyPr>
            <a:normAutofit/>
          </a:bodyPr>
          <a:lstStyle/>
          <a:p>
            <a:pPr marL="0" indent="0">
              <a:buNone/>
            </a:pPr>
            <a:r>
              <a:rPr lang="en-US" sz="2400" i="1" dirty="0" smtClean="0">
                <a:latin typeface="Trebuchet MS" panose="020B0603020202020204" pitchFamily="34" charset="0"/>
              </a:rPr>
              <a:t>The CDOT Leadership Forum conducted in the Fall of 2015 set forth the expectation to use the Performance </a:t>
            </a:r>
            <a:r>
              <a:rPr lang="en-US" sz="2400" i="1" dirty="0">
                <a:latin typeface="Trebuchet MS" panose="020B0603020202020204" pitchFamily="34" charset="0"/>
              </a:rPr>
              <a:t>M</a:t>
            </a:r>
            <a:r>
              <a:rPr lang="en-US" sz="2400" i="1" dirty="0" smtClean="0">
                <a:latin typeface="Trebuchet MS" panose="020B0603020202020204" pitchFamily="34" charset="0"/>
              </a:rPr>
              <a:t>anagement process as a tool to be a leader.</a:t>
            </a:r>
            <a:endParaRPr lang="en-US" sz="2400" i="1" dirty="0">
              <a:latin typeface="Trebuchet MS" panose="020B0603020202020204" pitchFamily="34" charset="0"/>
            </a:endParaRPr>
          </a:p>
        </p:txBody>
      </p:sp>
      <p:sp>
        <p:nvSpPr>
          <p:cNvPr id="5" name="Content Placeholder 2"/>
          <p:cNvSpPr txBox="1">
            <a:spLocks/>
          </p:cNvSpPr>
          <p:nvPr/>
        </p:nvSpPr>
        <p:spPr>
          <a:xfrm>
            <a:off x="596096" y="3268540"/>
            <a:ext cx="7951807" cy="2726023"/>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i="1" dirty="0" smtClean="0">
                <a:latin typeface="Trebuchet MS" panose="020B0603020202020204" pitchFamily="34" charset="0"/>
              </a:rPr>
              <a:t>Leadership is:</a:t>
            </a:r>
          </a:p>
          <a:p>
            <a:pPr marL="0" indent="0">
              <a:buFont typeface="Arial"/>
              <a:buNone/>
            </a:pPr>
            <a:endParaRPr lang="en-US" sz="800" dirty="0" smtClean="0">
              <a:latin typeface="Trebuchet MS" panose="020B0603020202020204" pitchFamily="34" charset="0"/>
            </a:endParaRPr>
          </a:p>
          <a:p>
            <a:r>
              <a:rPr lang="en-US" sz="1800" dirty="0" smtClean="0">
                <a:latin typeface="Trebuchet MS" panose="020B0603020202020204" pitchFamily="34" charset="0"/>
              </a:rPr>
              <a:t>Caring about people and being a useful resource for them</a:t>
            </a:r>
          </a:p>
          <a:p>
            <a:r>
              <a:rPr lang="en-US" sz="1800" dirty="0" smtClean="0">
                <a:latin typeface="Trebuchet MS" panose="020B0603020202020204" pitchFamily="34" charset="0"/>
              </a:rPr>
              <a:t>Being present for people and being your best and most authentic self</a:t>
            </a:r>
          </a:p>
          <a:p>
            <a:r>
              <a:rPr lang="en-US" sz="1800" dirty="0" smtClean="0">
                <a:latin typeface="Trebuchet MS" panose="020B0603020202020204" pitchFamily="34" charset="0"/>
              </a:rPr>
              <a:t>Creating a place in which people can do good work and find meaning in that work</a:t>
            </a:r>
          </a:p>
          <a:p>
            <a:pPr marL="0" indent="0">
              <a:buFont typeface="Arial"/>
              <a:buNone/>
            </a:pPr>
            <a:endParaRPr lang="en-US" sz="1800" dirty="0" smtClean="0">
              <a:latin typeface="Trebuchet MS" panose="020B0603020202020204" pitchFamily="34" charset="0"/>
            </a:endParaRPr>
          </a:p>
          <a:p>
            <a:pPr marL="0" indent="0" algn="ctr">
              <a:buFont typeface="Arial"/>
              <a:buNone/>
            </a:pPr>
            <a:r>
              <a:rPr lang="en-US" sz="1400" i="1" dirty="0" smtClean="0">
                <a:latin typeface="Trebuchet MS" panose="020B0603020202020204" pitchFamily="34" charset="0"/>
              </a:rPr>
              <a:t>CDOT Leadership Forum 2015</a:t>
            </a:r>
            <a:endParaRPr lang="en-US" sz="1400" i="1" dirty="0">
              <a:latin typeface="Trebuchet MS" panose="020B0603020202020204" pitchFamily="34" charset="0"/>
            </a:endParaRPr>
          </a:p>
        </p:txBody>
      </p:sp>
    </p:spTree>
    <p:custDataLst>
      <p:tags r:id="rId1"/>
    </p:custDataLst>
    <p:extLst>
      <p:ext uri="{BB962C8B-B14F-4D97-AF65-F5344CB8AC3E}">
        <p14:creationId xmlns:p14="http://schemas.microsoft.com/office/powerpoint/2010/main" val="1523146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Performance Management?</a:t>
            </a:r>
            <a:endParaRPr lang="en-US" dirty="0"/>
          </a:p>
        </p:txBody>
      </p:sp>
      <p:sp>
        <p:nvSpPr>
          <p:cNvPr id="2" name="Content Placeholder 1"/>
          <p:cNvSpPr>
            <a:spLocks noGrp="1"/>
          </p:cNvSpPr>
          <p:nvPr>
            <p:ph sz="half" idx="2"/>
          </p:nvPr>
        </p:nvSpPr>
        <p:spPr>
          <a:xfrm>
            <a:off x="3691457" y="838174"/>
            <a:ext cx="5220568" cy="4937760"/>
          </a:xfrm>
        </p:spPr>
        <p:txBody>
          <a:bodyPr/>
          <a:lstStyle/>
          <a:p>
            <a:endParaRPr lang="en-US" sz="2800" dirty="0" smtClean="0"/>
          </a:p>
          <a:p>
            <a:pPr marL="457200" indent="-457200">
              <a:buFont typeface="Arial" panose="020B0604020202020204" pitchFamily="34" charset="0"/>
              <a:buChar char="•"/>
            </a:pPr>
            <a:r>
              <a:rPr lang="en-US" sz="2800" dirty="0" smtClean="0"/>
              <a:t>Ongoing communication between you and the Employee</a:t>
            </a:r>
          </a:p>
          <a:p>
            <a:pPr marL="457200" indent="-457200">
              <a:buFont typeface="Arial" panose="020B0604020202020204" pitchFamily="34" charset="0"/>
              <a:buChar char="•"/>
            </a:pPr>
            <a:r>
              <a:rPr lang="en-US" sz="2800" dirty="0" smtClean="0"/>
              <a:t>How employees become </a:t>
            </a:r>
            <a:r>
              <a:rPr lang="en-US" sz="2800" b="1" dirty="0" smtClean="0"/>
              <a:t>engaged</a:t>
            </a:r>
            <a:r>
              <a:rPr lang="en-US" sz="2800" dirty="0" smtClean="0"/>
              <a:t> in their work</a:t>
            </a:r>
          </a:p>
          <a:p>
            <a:pPr marL="457200" indent="-457200">
              <a:buFont typeface="Arial" panose="020B0604020202020204" pitchFamily="34" charset="0"/>
              <a:buChar char="•"/>
            </a:pPr>
            <a:r>
              <a:rPr lang="en-US" sz="2800" dirty="0" smtClean="0"/>
              <a:t>Working with employees to improve their abilities</a:t>
            </a:r>
          </a:p>
          <a:p>
            <a:pPr marL="457200" indent="-457200">
              <a:buFont typeface="Arial" panose="020B0604020202020204" pitchFamily="34" charset="0"/>
              <a:buChar char="•"/>
            </a:pPr>
            <a:r>
              <a:rPr lang="en-US" sz="2800" dirty="0" smtClean="0"/>
              <a:t>Documenting expectations</a:t>
            </a:r>
          </a:p>
          <a:p>
            <a:pPr marL="457200" indent="-457200">
              <a:buFont typeface="Arial" panose="020B0604020202020204" pitchFamily="34" charset="0"/>
              <a:buChar char="•"/>
            </a:pPr>
            <a:r>
              <a:rPr lang="en-US" sz="2800" dirty="0" smtClean="0"/>
              <a:t>Focus on connecting the employee’s role to the organization</a:t>
            </a:r>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14</a:t>
            </a:fld>
            <a:endParaRPr lang="en-US" dirty="0"/>
          </a:p>
        </p:txBody>
      </p:sp>
      <p:graphicFrame>
        <p:nvGraphicFramePr>
          <p:cNvPr id="8" name="Content Placeholder 7"/>
          <p:cNvGraphicFramePr>
            <a:graphicFrameLocks noGrp="1"/>
          </p:cNvGraphicFramePr>
          <p:nvPr>
            <p:ph sz="half" idx="12"/>
            <p:extLst>
              <p:ext uri="{D42A27DB-BD31-4B8C-83A1-F6EECF244321}">
                <p14:modId xmlns:p14="http://schemas.microsoft.com/office/powerpoint/2010/main" val="3446262885"/>
              </p:ext>
            </p:extLst>
          </p:nvPr>
        </p:nvGraphicFramePr>
        <p:xfrm>
          <a:off x="293107" y="628650"/>
          <a:ext cx="3968750" cy="5680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grpSp>
        <p:nvGrpSpPr>
          <p:cNvPr id="9" name="Group 8"/>
          <p:cNvGrpSpPr/>
          <p:nvPr/>
        </p:nvGrpSpPr>
        <p:grpSpPr>
          <a:xfrm>
            <a:off x="1613163" y="4806249"/>
            <a:ext cx="1297641" cy="1424986"/>
            <a:chOff x="0" y="2000228"/>
            <a:chExt cx="1297641" cy="1424986"/>
          </a:xfrm>
        </p:grpSpPr>
        <p:sp>
          <p:nvSpPr>
            <p:cNvPr id="10" name="Hexagon 9"/>
            <p:cNvSpPr/>
            <p:nvPr/>
          </p:nvSpPr>
          <p:spPr>
            <a:xfrm rot="5400000">
              <a:off x="-63672" y="2063900"/>
              <a:ext cx="1424986" cy="1297641"/>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Hexagon 4"/>
            <p:cNvSpPr/>
            <p:nvPr/>
          </p:nvSpPr>
          <p:spPr>
            <a:xfrm>
              <a:off x="103305" y="2227113"/>
              <a:ext cx="1091032" cy="9712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dirty="0" smtClean="0"/>
                <a:t>Setting Expectations and Goals</a:t>
              </a:r>
              <a:endParaRPr lang="en-US" sz="1200" b="1" kern="1200" dirty="0"/>
            </a:p>
          </p:txBody>
        </p:sp>
      </p:grpSp>
    </p:spTree>
    <p:custDataLst>
      <p:tags r:id="rId1"/>
    </p:custDataLst>
    <p:extLst>
      <p:ext uri="{BB962C8B-B14F-4D97-AF65-F5344CB8AC3E}">
        <p14:creationId xmlns:p14="http://schemas.microsoft.com/office/powerpoint/2010/main" val="1127550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293646358"/>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15</a:t>
            </a:fld>
            <a:endParaRPr lang="en-US" dirty="0"/>
          </a:p>
        </p:txBody>
      </p:sp>
      <p:sp>
        <p:nvSpPr>
          <p:cNvPr id="5" name="Title 4"/>
          <p:cNvSpPr>
            <a:spLocks noGrp="1"/>
          </p:cNvSpPr>
          <p:nvPr>
            <p:ph type="title"/>
          </p:nvPr>
        </p:nvSpPr>
        <p:spPr/>
        <p:txBody>
          <a:bodyPr/>
          <a:lstStyle/>
          <a:p>
            <a:r>
              <a:rPr lang="en-US" dirty="0" smtClean="0"/>
              <a:t>Performance Management Focus</a:t>
            </a:r>
            <a:endParaRPr lang="en-US" dirty="0"/>
          </a:p>
        </p:txBody>
      </p:sp>
    </p:spTree>
    <p:custDataLst>
      <p:tags r:id="rId1"/>
    </p:custDataLst>
    <p:extLst>
      <p:ext uri="{BB962C8B-B14F-4D97-AF65-F5344CB8AC3E}">
        <p14:creationId xmlns:p14="http://schemas.microsoft.com/office/powerpoint/2010/main" val="2309490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Performance Management Requirements</a:t>
            </a:r>
            <a:endParaRPr lang="en-US" sz="36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16</a:t>
            </a:fld>
            <a:endParaRPr lang="en-US" dirty="0"/>
          </a:p>
        </p:txBody>
      </p:sp>
      <p:sp>
        <p:nvSpPr>
          <p:cNvPr id="5" name="Content Placeholder 4"/>
          <p:cNvSpPr>
            <a:spLocks noGrp="1"/>
          </p:cNvSpPr>
          <p:nvPr>
            <p:ph sz="half" idx="12"/>
          </p:nvPr>
        </p:nvSpPr>
        <p:spPr>
          <a:xfrm>
            <a:off x="304800" y="1371600"/>
            <a:ext cx="8503920" cy="4937760"/>
          </a:xfrm>
        </p:spPr>
        <p:txBody>
          <a:bodyPr/>
          <a:lstStyle/>
          <a:p>
            <a:r>
              <a:rPr lang="en-US" sz="2000" b="1" i="1" dirty="0" smtClean="0"/>
              <a:t>CDOT and State Performance Management Requirements:</a:t>
            </a:r>
          </a:p>
          <a:p>
            <a:pPr marL="342900" indent="-342900">
              <a:buFont typeface="Arial" panose="020B0604020202020204" pitchFamily="34" charset="0"/>
              <a:buChar char="•"/>
            </a:pPr>
            <a:r>
              <a:rPr lang="en-US" sz="2000" dirty="0" smtClean="0"/>
              <a:t>Employee must have a performance plan within 30 days of hire</a:t>
            </a:r>
          </a:p>
          <a:p>
            <a:pPr marL="342900" indent="-342900">
              <a:buFont typeface="Arial" panose="020B0604020202020204" pitchFamily="34" charset="0"/>
              <a:buChar char="•"/>
            </a:pPr>
            <a:r>
              <a:rPr lang="en-US" sz="2000" dirty="0" smtClean="0"/>
              <a:t>Employee and Supervisor should meet regularly</a:t>
            </a:r>
          </a:p>
          <a:p>
            <a:pPr marL="342900" indent="-342900">
              <a:buFont typeface="Arial" panose="020B0604020202020204" pitchFamily="34" charset="0"/>
              <a:buChar char="•"/>
            </a:pPr>
            <a:r>
              <a:rPr lang="en-US" sz="2000" dirty="0" smtClean="0"/>
              <a:t>Three signatures (Employee, Supervisor and Reviewer) are required</a:t>
            </a:r>
          </a:p>
          <a:p>
            <a:pPr marL="342900" indent="-342900">
              <a:buFont typeface="Arial" panose="020B0604020202020204" pitchFamily="34" charset="0"/>
              <a:buChar char="•"/>
            </a:pPr>
            <a:r>
              <a:rPr lang="en-US" sz="2000" dirty="0" smtClean="0"/>
              <a:t>Final reviews due by March 31</a:t>
            </a:r>
            <a:r>
              <a:rPr lang="en-US" sz="2000" baseline="30000" dirty="0" smtClean="0"/>
              <a:t>st</a:t>
            </a:r>
            <a:r>
              <a:rPr lang="en-US" sz="2000" dirty="0" smtClean="0"/>
              <a:t> each calendar year</a:t>
            </a:r>
          </a:p>
          <a:p>
            <a:pPr marL="342900" indent="-342900">
              <a:buFont typeface="Arial" panose="020B0604020202020204" pitchFamily="34" charset="0"/>
              <a:buChar char="•"/>
            </a:pPr>
            <a:r>
              <a:rPr lang="en-US" sz="2000" dirty="0" smtClean="0"/>
              <a:t>The planning meeting should include a discussion of:</a:t>
            </a:r>
          </a:p>
          <a:p>
            <a:pPr marL="1085850" lvl="1" indent="-342900">
              <a:buFont typeface="Arial" panose="020B0604020202020204" pitchFamily="34" charset="0"/>
              <a:buChar char="•"/>
            </a:pPr>
            <a:r>
              <a:rPr lang="en-US" sz="1600" dirty="0" smtClean="0"/>
              <a:t>Department goals</a:t>
            </a:r>
          </a:p>
          <a:p>
            <a:pPr marL="1085850" lvl="1" indent="-342900">
              <a:buFont typeface="Arial" panose="020B0604020202020204" pitchFamily="34" charset="0"/>
              <a:buChar char="•"/>
            </a:pPr>
            <a:r>
              <a:rPr lang="en-US" sz="1600" dirty="0" smtClean="0"/>
              <a:t>Work Unit plan</a:t>
            </a:r>
          </a:p>
          <a:p>
            <a:pPr marL="1085850" lvl="1" indent="-342900">
              <a:buFont typeface="Arial" panose="020B0604020202020204" pitchFamily="34" charset="0"/>
              <a:buChar char="•"/>
            </a:pPr>
            <a:r>
              <a:rPr lang="en-US" sz="1600" dirty="0" smtClean="0"/>
              <a:t>Employee’s Position Description Questionnaire</a:t>
            </a:r>
          </a:p>
          <a:p>
            <a:pPr marL="1085850" lvl="1" indent="-342900">
              <a:buFont typeface="Arial" panose="020B0604020202020204" pitchFamily="34" charset="0"/>
              <a:buChar char="•"/>
            </a:pPr>
            <a:r>
              <a:rPr lang="en-US" sz="1600" dirty="0" smtClean="0"/>
              <a:t>Employee’s goals and competency expectations</a:t>
            </a:r>
          </a:p>
          <a:p>
            <a:pPr marL="342900" indent="-342900">
              <a:buFont typeface="Arial" panose="020B0604020202020204" pitchFamily="34" charset="0"/>
              <a:buChar char="•"/>
            </a:pPr>
            <a:r>
              <a:rPr lang="en-US" sz="2000" dirty="0" smtClean="0"/>
              <a:t>Evaluated using a five tiered performance rating scale converted to state’s three tiered</a:t>
            </a:r>
            <a:endParaRPr lang="en-US" sz="2000"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177313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Performance Management Requirements</a:t>
            </a:r>
            <a:endParaRPr lang="en-US" sz="36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17</a:t>
            </a:fld>
            <a:endParaRPr lang="en-US" dirty="0"/>
          </a:p>
        </p:txBody>
      </p:sp>
      <p:sp>
        <p:nvSpPr>
          <p:cNvPr id="5" name="Content Placeholder 4"/>
          <p:cNvSpPr>
            <a:spLocks noGrp="1"/>
          </p:cNvSpPr>
          <p:nvPr>
            <p:ph sz="half" idx="12"/>
          </p:nvPr>
        </p:nvSpPr>
        <p:spPr>
          <a:xfrm>
            <a:off x="304800" y="1371600"/>
            <a:ext cx="8503920" cy="4937760"/>
          </a:xfrm>
        </p:spPr>
        <p:txBody>
          <a:bodyPr/>
          <a:lstStyle/>
          <a:p>
            <a:r>
              <a:rPr lang="en-US" sz="2000" b="1" i="1" dirty="0" smtClean="0"/>
              <a:t>CDOT and State Performance Management Requirements:</a:t>
            </a:r>
          </a:p>
          <a:p>
            <a:pPr marL="342900" indent="-342900">
              <a:buFont typeface="Arial" panose="020B0604020202020204" pitchFamily="34" charset="0"/>
              <a:buChar char="•"/>
            </a:pPr>
            <a:r>
              <a:rPr lang="en-US" sz="2000" dirty="0" smtClean="0"/>
              <a:t>Employee must have a performance plan within 30 days of hire</a:t>
            </a:r>
          </a:p>
          <a:p>
            <a:pPr marL="342900" indent="-342900">
              <a:buFont typeface="Arial" panose="020B0604020202020204" pitchFamily="34" charset="0"/>
              <a:buChar char="•"/>
            </a:pPr>
            <a:r>
              <a:rPr lang="en-US" sz="2000" dirty="0" smtClean="0"/>
              <a:t>Employee and Supervisor should meet regularly</a:t>
            </a:r>
          </a:p>
          <a:p>
            <a:pPr marL="342900" indent="-342900">
              <a:buFont typeface="Arial" panose="020B0604020202020204" pitchFamily="34" charset="0"/>
              <a:buChar char="•"/>
            </a:pPr>
            <a:r>
              <a:rPr lang="en-US" sz="2000" dirty="0" smtClean="0"/>
              <a:t>Three signatures (Employee, Supervisor and Reviewer) are required</a:t>
            </a:r>
          </a:p>
          <a:p>
            <a:pPr marL="342900" indent="-342900">
              <a:buFont typeface="Arial" panose="020B0604020202020204" pitchFamily="34" charset="0"/>
              <a:buChar char="•"/>
            </a:pPr>
            <a:r>
              <a:rPr lang="en-US" sz="2000" dirty="0" smtClean="0"/>
              <a:t>Final reviews due by March 31</a:t>
            </a:r>
            <a:r>
              <a:rPr lang="en-US" sz="2000" baseline="30000" dirty="0" smtClean="0"/>
              <a:t>st</a:t>
            </a:r>
            <a:r>
              <a:rPr lang="en-US" sz="2000" dirty="0" smtClean="0"/>
              <a:t> each calendar year</a:t>
            </a:r>
          </a:p>
          <a:p>
            <a:pPr marL="342900" indent="-342900">
              <a:buFont typeface="Arial" panose="020B0604020202020204" pitchFamily="34" charset="0"/>
              <a:buChar char="•"/>
            </a:pPr>
            <a:r>
              <a:rPr lang="en-US" sz="2000" dirty="0" smtClean="0"/>
              <a:t>The planning meeting should include a discussion of:</a:t>
            </a:r>
          </a:p>
          <a:p>
            <a:pPr marL="1085850" lvl="1" indent="-342900">
              <a:buFont typeface="Arial" panose="020B0604020202020204" pitchFamily="34" charset="0"/>
              <a:buChar char="•"/>
            </a:pPr>
            <a:r>
              <a:rPr lang="en-US" sz="1600" dirty="0" smtClean="0"/>
              <a:t>Department goals</a:t>
            </a:r>
          </a:p>
          <a:p>
            <a:pPr marL="1085850" lvl="1" indent="-342900">
              <a:buFont typeface="Arial" panose="020B0604020202020204" pitchFamily="34" charset="0"/>
              <a:buChar char="•"/>
            </a:pPr>
            <a:r>
              <a:rPr lang="en-US" sz="1600" dirty="0" smtClean="0"/>
              <a:t>Work Unit plan</a:t>
            </a:r>
          </a:p>
          <a:p>
            <a:pPr marL="1085850" lvl="1" indent="-342900">
              <a:buFont typeface="Arial" panose="020B0604020202020204" pitchFamily="34" charset="0"/>
              <a:buChar char="•"/>
            </a:pPr>
            <a:r>
              <a:rPr lang="en-US" sz="1600" dirty="0" smtClean="0"/>
              <a:t>Employee’s Position Description Questionnaire</a:t>
            </a:r>
          </a:p>
          <a:p>
            <a:pPr marL="1085850" lvl="1" indent="-342900">
              <a:buFont typeface="Arial" panose="020B0604020202020204" pitchFamily="34" charset="0"/>
              <a:buChar char="•"/>
            </a:pPr>
            <a:r>
              <a:rPr lang="en-US" sz="1600" dirty="0" smtClean="0"/>
              <a:t>Employee’s goals and competency expectations</a:t>
            </a:r>
          </a:p>
          <a:p>
            <a:pPr marL="342900" indent="-342900">
              <a:buFont typeface="Arial" panose="020B0604020202020204" pitchFamily="34" charset="0"/>
              <a:buChar char="•"/>
            </a:pPr>
            <a:r>
              <a:rPr lang="en-US" sz="2000" dirty="0" smtClean="0"/>
              <a:t>Evaluated using a five tiered performance rating scale converted to state’s three tiered</a:t>
            </a:r>
            <a:endParaRPr lang="en-US" sz="2000"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4039776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92061182"/>
              </p:ext>
            </p:extLst>
          </p:nvPr>
        </p:nvGraphicFramePr>
        <p:xfrm>
          <a:off x="304800" y="2587472"/>
          <a:ext cx="8503920" cy="2079531"/>
        </p:xfrm>
        <a:graphic>
          <a:graphicData uri="http://schemas.openxmlformats.org/drawingml/2006/table">
            <a:tbl>
              <a:tblPr firstRow="1" bandRow="1">
                <a:tableStyleId>{5C22544A-7EE6-4342-B048-85BDC9FD1C3A}</a:tableStyleId>
              </a:tblPr>
              <a:tblGrid>
                <a:gridCol w="4251960"/>
                <a:gridCol w="4251960"/>
              </a:tblGrid>
              <a:tr h="541690">
                <a:tc>
                  <a:txBody>
                    <a:bodyPr/>
                    <a:lstStyle/>
                    <a:p>
                      <a:pPr algn="ctr"/>
                      <a:r>
                        <a:rPr lang="en-US" dirty="0" smtClean="0"/>
                        <a:t>Performance </a:t>
                      </a:r>
                      <a:r>
                        <a:rPr lang="en-US" sz="1800" b="1" kern="1200" dirty="0" smtClean="0">
                          <a:solidFill>
                            <a:schemeClr val="lt1"/>
                          </a:solidFill>
                          <a:latin typeface="+mn-lt"/>
                          <a:ea typeface="+mn-ea"/>
                          <a:cs typeface="+mn-cs"/>
                        </a:rPr>
                        <a:t>Management</a:t>
                      </a:r>
                      <a:endParaRPr lang="en-US" sz="1800" b="1" kern="1200" dirty="0">
                        <a:solidFill>
                          <a:schemeClr val="lt1"/>
                        </a:solidFill>
                        <a:latin typeface="+mn-lt"/>
                        <a:ea typeface="+mn-ea"/>
                        <a:cs typeface="+mn-cs"/>
                      </a:endParaRPr>
                    </a:p>
                  </a:txBody>
                  <a:tcPr anchor="ctr"/>
                </a:tc>
                <a:tc>
                  <a:txBody>
                    <a:bodyPr/>
                    <a:lstStyle/>
                    <a:p>
                      <a:pPr algn="ctr"/>
                      <a:r>
                        <a:rPr lang="en-US" dirty="0" smtClean="0"/>
                        <a:t>Performance Evaluation</a:t>
                      </a:r>
                      <a:endParaRPr lang="en-US" dirty="0"/>
                    </a:p>
                  </a:txBody>
                  <a:tcPr anchor="ctr"/>
                </a:tc>
              </a:tr>
              <a:tr h="1537841">
                <a:tc>
                  <a:txBody>
                    <a:bodyPr/>
                    <a:lstStyle/>
                    <a:p>
                      <a:pPr marL="285750" indent="-285750">
                        <a:buFont typeface="Arial" panose="020B0604020202020204" pitchFamily="34" charset="0"/>
                        <a:buChar char="•"/>
                      </a:pPr>
                      <a:r>
                        <a:rPr lang="en-US" sz="1600" dirty="0" smtClean="0"/>
                        <a:t>Identifies and measures</a:t>
                      </a:r>
                      <a:r>
                        <a:rPr lang="en-US" sz="1600" baseline="0" dirty="0" smtClean="0"/>
                        <a:t> </a:t>
                      </a:r>
                      <a:r>
                        <a:rPr lang="en-US" sz="1600" dirty="0" smtClean="0"/>
                        <a:t>performance</a:t>
                      </a:r>
                    </a:p>
                    <a:p>
                      <a:pPr marL="285750" indent="-285750">
                        <a:buFont typeface="Arial" panose="020B0604020202020204" pitchFamily="34" charset="0"/>
                        <a:buChar char="•"/>
                      </a:pPr>
                      <a:r>
                        <a:rPr lang="en-US" sz="1600" dirty="0" smtClean="0"/>
                        <a:t>Focuses</a:t>
                      </a:r>
                      <a:r>
                        <a:rPr lang="en-US" sz="1600" baseline="0" dirty="0" smtClean="0"/>
                        <a:t> </a:t>
                      </a:r>
                      <a:r>
                        <a:rPr lang="en-US" sz="1600" dirty="0" smtClean="0"/>
                        <a:t>on</a:t>
                      </a:r>
                      <a:r>
                        <a:rPr lang="en-US" sz="1600" baseline="0" dirty="0" smtClean="0"/>
                        <a:t> future development</a:t>
                      </a:r>
                    </a:p>
                    <a:p>
                      <a:pPr marL="285750" indent="-285750">
                        <a:buFont typeface="Arial" panose="020B0604020202020204" pitchFamily="34" charset="0"/>
                        <a:buChar char="•"/>
                      </a:pPr>
                      <a:r>
                        <a:rPr lang="en-US" sz="1600" baseline="0" dirty="0" smtClean="0"/>
                        <a:t>Describes what you are doing to help</a:t>
                      </a:r>
                      <a:endParaRPr lang="en-US" sz="1600" dirty="0"/>
                    </a:p>
                  </a:txBody>
                  <a:tcPr/>
                </a:tc>
                <a:tc>
                  <a:txBody>
                    <a:bodyPr/>
                    <a:lstStyle/>
                    <a:p>
                      <a:pPr marL="285750" indent="-285750">
                        <a:buFont typeface="Arial" panose="020B0604020202020204" pitchFamily="34" charset="0"/>
                        <a:buChar char="•"/>
                      </a:pPr>
                      <a:r>
                        <a:rPr lang="en-US" sz="1600" dirty="0" smtClean="0"/>
                        <a:t>Evaluates employee performance</a:t>
                      </a:r>
                    </a:p>
                    <a:p>
                      <a:pPr marL="285750" indent="-285750">
                        <a:buFont typeface="Arial" panose="020B0604020202020204" pitchFamily="34" charset="0"/>
                        <a:buChar char="•"/>
                      </a:pPr>
                      <a:r>
                        <a:rPr lang="en-US" sz="1600" dirty="0" smtClean="0"/>
                        <a:t>Focuses</a:t>
                      </a:r>
                      <a:r>
                        <a:rPr lang="en-US" sz="1600" baseline="0" dirty="0" smtClean="0"/>
                        <a:t> on the past actions of the Employee</a:t>
                      </a:r>
                    </a:p>
                    <a:p>
                      <a:pPr marL="285750" indent="-285750">
                        <a:buFont typeface="Arial" panose="020B0604020202020204" pitchFamily="34" charset="0"/>
                        <a:buChar char="•"/>
                      </a:pPr>
                      <a:r>
                        <a:rPr lang="en-US" sz="1600" baseline="0" dirty="0" smtClean="0"/>
                        <a:t>Reacts to what was done in the past</a:t>
                      </a:r>
                      <a:endParaRPr lang="en-US" sz="1600" dirty="0" smtClean="0"/>
                    </a:p>
                    <a:p>
                      <a:endParaRPr lang="en-US" dirty="0"/>
                    </a:p>
                  </a:txBody>
                  <a:tcPr/>
                </a:tc>
              </a:tr>
            </a:tbl>
          </a:graphicData>
        </a:graphic>
      </p:graphicFrame>
      <p:sp>
        <p:nvSpPr>
          <p:cNvPr id="2" name="Title 1"/>
          <p:cNvSpPr>
            <a:spLocks noGrp="1"/>
          </p:cNvSpPr>
          <p:nvPr>
            <p:ph type="title"/>
          </p:nvPr>
        </p:nvSpPr>
        <p:spPr/>
        <p:txBody>
          <a:bodyPr/>
          <a:lstStyle/>
          <a:p>
            <a:r>
              <a:rPr lang="en-US" sz="3600" dirty="0" smtClean="0"/>
              <a:t>Difference Between Performance Management and Performance Evaluation</a:t>
            </a:r>
            <a:endParaRPr lang="en-US" sz="36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18</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9" name="Not Equal 8"/>
          <p:cNvSpPr/>
          <p:nvPr/>
        </p:nvSpPr>
        <p:spPr>
          <a:xfrm>
            <a:off x="4295022" y="2708977"/>
            <a:ext cx="523476" cy="366782"/>
          </a:xfrm>
          <a:prstGeom prst="mathNotEqual">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Content Placeholder 4"/>
          <p:cNvSpPr>
            <a:spLocks noGrp="1"/>
          </p:cNvSpPr>
          <p:nvPr>
            <p:ph sz="half" idx="12"/>
          </p:nvPr>
        </p:nvSpPr>
        <p:spPr>
          <a:xfrm>
            <a:off x="304800" y="1453661"/>
            <a:ext cx="8503920" cy="762000"/>
          </a:xfrm>
        </p:spPr>
        <p:txBody>
          <a:bodyPr/>
          <a:lstStyle/>
          <a:p>
            <a:pPr algn="ctr"/>
            <a:r>
              <a:rPr lang="en-US" i="1" dirty="0" smtClean="0"/>
              <a:t>Performance Management is about the employee and supervisor exchanging views on performance.</a:t>
            </a:r>
            <a:endParaRPr lang="en-US" i="1" strike="sngStrike" dirty="0"/>
          </a:p>
        </p:txBody>
      </p:sp>
    </p:spTree>
    <p:custDataLst>
      <p:tags r:id="rId1"/>
    </p:custDataLst>
    <p:extLst>
      <p:ext uri="{BB962C8B-B14F-4D97-AF65-F5344CB8AC3E}">
        <p14:creationId xmlns:p14="http://schemas.microsoft.com/office/powerpoint/2010/main" val="2260799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in Performance Management</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19</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pic>
        <p:nvPicPr>
          <p:cNvPr id="27650" name="Picture 2" descr="C:\Users\princej\AppData\Roaming\ANCILE\uPerform\version 5.00\temp\431E1582_11096\87\-4\content\images\output_x0000061.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680" y="1272748"/>
            <a:ext cx="7438160" cy="50570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30420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Performance Management: Not Just the Evaluation</a:t>
            </a:r>
            <a:endParaRPr lang="en-US" dirty="0"/>
          </a:p>
        </p:txBody>
      </p:sp>
    </p:spTree>
    <p:custDataLst>
      <p:tags r:id="rId1"/>
    </p:custDataLst>
    <p:extLst>
      <p:ext uri="{BB962C8B-B14F-4D97-AF65-F5344CB8AC3E}">
        <p14:creationId xmlns:p14="http://schemas.microsoft.com/office/powerpoint/2010/main" val="2902313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20</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7" name="Content Placeholder 6"/>
          <p:cNvSpPr>
            <a:spLocks noGrp="1"/>
          </p:cNvSpPr>
          <p:nvPr>
            <p:ph type="body" sz="quarter" idx="12"/>
          </p:nvPr>
        </p:nvSpPr>
        <p:spPr>
          <a:xfrm>
            <a:off x="210820" y="1324769"/>
            <a:ext cx="8750300" cy="4953000"/>
          </a:xfrm>
        </p:spPr>
        <p:txBody>
          <a:bodyPr/>
          <a:lstStyle/>
          <a:p>
            <a:endParaRPr lang="en-US" sz="1600" dirty="0" smtClean="0"/>
          </a:p>
          <a:p>
            <a:pPr marL="514350" indent="-514350">
              <a:buAutoNum type="arabicPeriod"/>
            </a:pPr>
            <a:r>
              <a:rPr lang="en-US" dirty="0" smtClean="0"/>
              <a:t>What document focuses on past actions of the    </a:t>
            </a:r>
          </a:p>
          <a:p>
            <a:r>
              <a:rPr lang="en-US" dirty="0"/>
              <a:t> </a:t>
            </a:r>
            <a:r>
              <a:rPr lang="en-US" dirty="0" smtClean="0"/>
              <a:t>     employee?</a:t>
            </a:r>
          </a:p>
          <a:p>
            <a:pPr marL="1200150" lvl="1" indent="-457200">
              <a:buFont typeface="Arial" panose="020B0604020202020204" pitchFamily="34" charset="0"/>
              <a:buChar char="•"/>
            </a:pPr>
            <a:endParaRPr lang="en-US" dirty="0" smtClean="0"/>
          </a:p>
          <a:p>
            <a:pPr marL="1200150" lvl="1" indent="-457200">
              <a:buFont typeface="Arial" panose="020B0604020202020204" pitchFamily="34" charset="0"/>
              <a:buChar char="•"/>
            </a:pPr>
            <a:r>
              <a:rPr lang="en-US" dirty="0" smtClean="0"/>
              <a:t>Performance Evaluation</a:t>
            </a:r>
            <a:endParaRPr lang="en-US" dirty="0"/>
          </a:p>
          <a:p>
            <a:pPr marL="1200150" lvl="1" indent="-457200">
              <a:buFont typeface="Arial" panose="020B0604020202020204" pitchFamily="34" charset="0"/>
              <a:buChar char="•"/>
            </a:pPr>
            <a:endParaRPr lang="en-US" sz="2800" dirty="0"/>
          </a:p>
          <a:p>
            <a:pPr marL="228600" indent="-514350">
              <a:buAutoNum type="arabicPeriod" startAt="2"/>
            </a:pPr>
            <a:r>
              <a:rPr lang="en-US" dirty="0" smtClean="0"/>
              <a:t>The </a:t>
            </a:r>
            <a:r>
              <a:rPr lang="en-US" dirty="0"/>
              <a:t>___________ reviews the supervisor’s </a:t>
            </a:r>
            <a:r>
              <a:rPr lang="en-US" dirty="0" smtClean="0"/>
              <a:t>employee</a:t>
            </a:r>
          </a:p>
          <a:p>
            <a:r>
              <a:rPr lang="en-US" dirty="0" smtClean="0"/>
              <a:t>       rating and resolved any disputes.</a:t>
            </a:r>
          </a:p>
          <a:p>
            <a:pPr marL="1200150" lvl="1" indent="-457200">
              <a:buFont typeface="Arial" panose="020B0604020202020204" pitchFamily="34" charset="0"/>
              <a:buChar char="•"/>
            </a:pPr>
            <a:endParaRPr lang="en-US" dirty="0" smtClean="0"/>
          </a:p>
          <a:p>
            <a:pPr marL="1200150" lvl="1" indent="-457200">
              <a:buFont typeface="Arial" panose="020B0604020202020204" pitchFamily="34" charset="0"/>
              <a:buChar char="•"/>
            </a:pPr>
            <a:r>
              <a:rPr lang="en-US" dirty="0" smtClean="0"/>
              <a:t>Appointing Authority</a:t>
            </a:r>
          </a:p>
          <a:p>
            <a:pPr marL="1200150" lvl="1" indent="-457200">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2927493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21</a:t>
            </a:fld>
            <a:endParaRPr lang="en-US" dirty="0"/>
          </a:p>
        </p:txBody>
      </p:sp>
      <p:sp>
        <p:nvSpPr>
          <p:cNvPr id="5" name="Content Placeholder 4"/>
          <p:cNvSpPr>
            <a:spLocks noGrp="1"/>
          </p:cNvSpPr>
          <p:nvPr>
            <p:ph sz="quarter" idx="12"/>
          </p:nvPr>
        </p:nvSpPr>
        <p:spPr>
          <a:xfrm>
            <a:off x="182562" y="1246188"/>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each section. </a:t>
            </a:r>
          </a:p>
          <a:p>
            <a:pPr lvl="1"/>
            <a:r>
              <a:rPr lang="en-US" sz="2200" dirty="0"/>
              <a:t>When creating a new section, you need to copy and paste this slide, as well as the “Section XX Learning Objectives”, “Terms and Concepts”, “Exercise XX”, “Check Your Knowledge”, and any content and </a:t>
            </a:r>
            <a:r>
              <a:rPr lang="en-US" sz="2200" dirty="0" smtClean="0"/>
              <a:t>demo </a:t>
            </a:r>
            <a:r>
              <a:rPr lang="en-US" sz="2200" dirty="0"/>
              <a:t>slides as required.</a:t>
            </a:r>
          </a:p>
          <a:p>
            <a:pPr lvl="1"/>
            <a:r>
              <a:rPr lang="en-US" sz="2200" dirty="0"/>
              <a:t>To customize notes content in the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“XX” and type in the section number, Click on “Course Title” and 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p:txBody>
      </p:sp>
    </p:spTree>
    <p:custDataLst>
      <p:tags r:id="rId1"/>
    </p:custDataLst>
    <p:extLst>
      <p:ext uri="{BB962C8B-B14F-4D97-AF65-F5344CB8AC3E}">
        <p14:creationId xmlns:p14="http://schemas.microsoft.com/office/powerpoint/2010/main" val="649717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endParaRPr lang="en-US" sz="2700" i="1" dirty="0" smtClean="0">
              <a:solidFill>
                <a:schemeClr val="bg1">
                  <a:lumMod val="65000"/>
                </a:schemeClr>
              </a:solidFill>
            </a:endParaRPr>
          </a:p>
          <a:p>
            <a:pPr marL="457200" indent="-457200">
              <a:buFont typeface="Arial"/>
              <a:buChar char="•"/>
            </a:pPr>
            <a:r>
              <a:rPr lang="en-US" sz="2700" i="1" dirty="0" smtClean="0">
                <a:solidFill>
                  <a:schemeClr val="bg1">
                    <a:lumMod val="65000"/>
                  </a:schemeClr>
                </a:solidFill>
              </a:rPr>
              <a:t>Learning Logistics</a:t>
            </a:r>
          </a:p>
          <a:p>
            <a:pPr marL="457200" indent="-457200">
              <a:buFont typeface="Arial"/>
              <a:buChar char="•"/>
            </a:pPr>
            <a:r>
              <a:rPr lang="en-US" sz="2700" i="1" dirty="0" smtClean="0">
                <a:solidFill>
                  <a:schemeClr val="bg1">
                    <a:lumMod val="65000"/>
                  </a:schemeClr>
                </a:solidFill>
              </a:rPr>
              <a:t>Section 1 – Performance </a:t>
            </a:r>
            <a:r>
              <a:rPr lang="en-US" sz="2700" i="1" dirty="0">
                <a:solidFill>
                  <a:schemeClr val="bg1">
                    <a:lumMod val="65000"/>
                  </a:schemeClr>
                </a:solidFill>
              </a:rPr>
              <a:t>Management</a:t>
            </a:r>
          </a:p>
          <a:p>
            <a:pPr marL="457200" indent="-457200">
              <a:buFont typeface="Arial"/>
              <a:buChar char="•"/>
            </a:pPr>
            <a:r>
              <a:rPr lang="en-US" sz="2700" b="1" dirty="0" smtClean="0"/>
              <a:t>Section 2 </a:t>
            </a:r>
            <a:r>
              <a:rPr lang="en-US" sz="2700" b="1" dirty="0"/>
              <a:t>– </a:t>
            </a:r>
            <a:r>
              <a:rPr lang="en-US" sz="2700" b="1" dirty="0" smtClean="0"/>
              <a:t>Performance Planning </a:t>
            </a:r>
          </a:p>
          <a:p>
            <a:pPr marL="457200" indent="-457200">
              <a:buFont typeface="Arial"/>
              <a:buChar char="•"/>
            </a:pPr>
            <a:r>
              <a:rPr lang="en-US" sz="2700" dirty="0" smtClean="0"/>
              <a:t>Section 3 – Giving Performance Evaluations</a:t>
            </a:r>
          </a:p>
          <a:p>
            <a:pPr marL="457200" indent="-457200">
              <a:buFont typeface="Arial"/>
              <a:buChar char="•"/>
            </a:pPr>
            <a:r>
              <a:rPr lang="en-US" sz="2700" dirty="0" smtClean="0"/>
              <a:t>Section 4 – Ongoing Communication</a:t>
            </a:r>
          </a:p>
          <a:p>
            <a:pPr marL="457200" indent="-457200">
              <a:buFont typeface="Arial"/>
              <a:buChar char="•"/>
            </a:pPr>
            <a:r>
              <a:rPr lang="en-US" sz="27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22</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7841684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a:t>
            </a:r>
            <a:r>
              <a:rPr lang="en-US" dirty="0"/>
              <a:t>the end of this section, you should be able to:</a:t>
            </a:r>
          </a:p>
          <a:p>
            <a:pPr marL="342900" lvl="0" indent="-342900">
              <a:buFont typeface="Arial" panose="020B0604020202020204" pitchFamily="34" charset="0"/>
              <a:buChar char="•"/>
            </a:pPr>
            <a:r>
              <a:rPr lang="en-US" sz="2400" dirty="0"/>
              <a:t>Describe the </a:t>
            </a:r>
            <a:r>
              <a:rPr lang="en-US" sz="2400" dirty="0" smtClean="0"/>
              <a:t>role </a:t>
            </a:r>
            <a:r>
              <a:rPr lang="en-US" sz="2400" dirty="0"/>
              <a:t>of the </a:t>
            </a:r>
            <a:r>
              <a:rPr lang="en-US" sz="2400" dirty="0" smtClean="0"/>
              <a:t>supervisor </a:t>
            </a:r>
            <a:r>
              <a:rPr lang="en-US" sz="2400" dirty="0"/>
              <a:t>in establishing performance </a:t>
            </a:r>
            <a:r>
              <a:rPr lang="en-US" sz="2400" dirty="0" smtClean="0"/>
              <a:t>expectations and serving as a leader</a:t>
            </a:r>
          </a:p>
          <a:p>
            <a:pPr marL="342900" lvl="0" indent="-342900">
              <a:buFont typeface="Arial" panose="020B0604020202020204" pitchFamily="34" charset="0"/>
              <a:buChar char="•"/>
            </a:pPr>
            <a:r>
              <a:rPr lang="en-US" sz="2400" dirty="0" smtClean="0"/>
              <a:t>Engaging employees in the performance management process</a:t>
            </a:r>
          </a:p>
          <a:p>
            <a:pPr marL="342900" indent="-342900">
              <a:buFont typeface="Arial" panose="020B0604020202020204" pitchFamily="34" charset="0"/>
              <a:buChar char="•"/>
            </a:pPr>
            <a:r>
              <a:rPr lang="en-US" sz="2400" dirty="0" smtClean="0"/>
              <a:t>Describe how to prepare for the performance </a:t>
            </a:r>
            <a:r>
              <a:rPr lang="en-US" sz="2400" dirty="0"/>
              <a:t>evaluation </a:t>
            </a:r>
          </a:p>
          <a:p>
            <a:pPr marL="342900" indent="-342900">
              <a:buFont typeface="Arial" panose="020B0604020202020204" pitchFamily="34" charset="0"/>
              <a:buChar char="•"/>
            </a:pPr>
            <a:r>
              <a:rPr lang="en-US" sz="2400" dirty="0" smtClean="0"/>
              <a:t>Understand how to </a:t>
            </a:r>
            <a:r>
              <a:rPr lang="en-US" sz="2400" dirty="0"/>
              <a:t>c</a:t>
            </a:r>
            <a:r>
              <a:rPr lang="en-US" sz="2400" dirty="0" smtClean="0"/>
              <a:t>reate </a:t>
            </a:r>
            <a:r>
              <a:rPr lang="en-US" sz="2400" dirty="0"/>
              <a:t>a </a:t>
            </a:r>
            <a:r>
              <a:rPr lang="en-US" sz="2400" dirty="0" smtClean="0"/>
              <a:t>S.M.A.R.T. Goal</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23</a:t>
            </a:fld>
            <a:endParaRPr lang="en-US" dirty="0"/>
          </a:p>
        </p:txBody>
      </p:sp>
      <p:sp>
        <p:nvSpPr>
          <p:cNvPr id="5" name="Title 4"/>
          <p:cNvSpPr>
            <a:spLocks noGrp="1"/>
          </p:cNvSpPr>
          <p:nvPr>
            <p:ph type="title"/>
          </p:nvPr>
        </p:nvSpPr>
        <p:spPr/>
        <p:txBody>
          <a:bodyPr/>
          <a:lstStyle/>
          <a:p>
            <a:r>
              <a:rPr lang="en-US" dirty="0" smtClean="0"/>
              <a:t>Section 2 Learning Objectives</a:t>
            </a:r>
            <a:endParaRPr lang="en-US" dirty="0"/>
          </a:p>
        </p:txBody>
      </p:sp>
    </p:spTree>
    <p:custDataLst>
      <p:tags r:id="rId1"/>
    </p:custDataLst>
    <p:extLst>
      <p:ext uri="{BB962C8B-B14F-4D97-AF65-F5344CB8AC3E}">
        <p14:creationId xmlns:p14="http://schemas.microsoft.com/office/powerpoint/2010/main" val="113842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24</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Performance Expectations </a:t>
            </a:r>
            <a:r>
              <a:rPr lang="en-US" sz="2000" dirty="0" smtClean="0"/>
              <a:t>– One or more short-term objectives related to the specific job related skills of an employee or to a similar skill set the employee is looking to acquire</a:t>
            </a:r>
          </a:p>
          <a:p>
            <a:pPr marL="342900" indent="-342900">
              <a:buFont typeface="Arial" panose="020B0604020202020204" pitchFamily="34" charset="0"/>
              <a:buChar char="•"/>
            </a:pPr>
            <a:r>
              <a:rPr lang="en-US" sz="2000" b="1" i="1" dirty="0" smtClean="0"/>
              <a:t>Competencies</a:t>
            </a:r>
            <a:r>
              <a:rPr lang="en-US" sz="2000" dirty="0" smtClean="0"/>
              <a:t> – Job related skills or abilities that are used by an employee to successfully perform the duties of their position</a:t>
            </a:r>
          </a:p>
          <a:p>
            <a:pPr marL="342900" indent="-342900">
              <a:buFont typeface="Arial" panose="020B0604020202020204" pitchFamily="34" charset="0"/>
              <a:buChar char="•"/>
            </a:pPr>
            <a:r>
              <a:rPr lang="en-US" sz="2000" b="1" i="1" dirty="0" smtClean="0"/>
              <a:t>S.M.A.R.T Goal </a:t>
            </a:r>
            <a:r>
              <a:rPr lang="en-US" sz="2000" dirty="0" smtClean="0"/>
              <a:t>– a mnemonic used to create a high quality goal.  It stands for </a:t>
            </a:r>
            <a:r>
              <a:rPr lang="en-US" sz="2000" b="1" dirty="0"/>
              <a:t>S</a:t>
            </a:r>
            <a:r>
              <a:rPr lang="en-US" sz="2000" dirty="0" smtClean="0"/>
              <a:t>pecific, </a:t>
            </a:r>
            <a:r>
              <a:rPr lang="en-US" sz="2000" b="1" dirty="0" smtClean="0"/>
              <a:t>M</a:t>
            </a:r>
            <a:r>
              <a:rPr lang="en-US" sz="2000" dirty="0" smtClean="0"/>
              <a:t>easurable, </a:t>
            </a:r>
            <a:r>
              <a:rPr lang="en-US" sz="2000" b="1" dirty="0" smtClean="0"/>
              <a:t>A</a:t>
            </a:r>
            <a:r>
              <a:rPr lang="en-US" sz="2000" dirty="0" smtClean="0"/>
              <a:t>chievable, </a:t>
            </a:r>
            <a:r>
              <a:rPr lang="en-US" sz="2000" b="1" dirty="0" smtClean="0"/>
              <a:t>R</a:t>
            </a:r>
            <a:r>
              <a:rPr lang="en-US" sz="2000" dirty="0" smtClean="0"/>
              <a:t>elevant and </a:t>
            </a:r>
            <a:r>
              <a:rPr lang="en-US" sz="2000" b="1" dirty="0" smtClean="0"/>
              <a:t>T</a:t>
            </a:r>
            <a:r>
              <a:rPr lang="en-US" sz="2000" dirty="0" smtClean="0"/>
              <a:t>ime-Bound </a:t>
            </a:r>
          </a:p>
          <a:p>
            <a:pPr marL="342900" indent="-342900">
              <a:buFont typeface="Arial" panose="020B0604020202020204" pitchFamily="34" charset="0"/>
              <a:buChar char="•"/>
            </a:pPr>
            <a:r>
              <a:rPr lang="en-US" sz="2000" b="1" i="1" dirty="0"/>
              <a:t>Performance Documentation Form </a:t>
            </a:r>
            <a:r>
              <a:rPr lang="en-US" sz="2000" dirty="0"/>
              <a:t>– A form used to document both positive performance and performance that needs improvement</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i="1" dirty="0" smtClean="0"/>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2465612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Leadership Role of the Supervisor </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25</a:t>
            </a:fld>
            <a:endParaRPr lang="en-US" dirty="0"/>
          </a:p>
        </p:txBody>
      </p:sp>
      <p:sp>
        <p:nvSpPr>
          <p:cNvPr id="6" name="Content Placeholder 5"/>
          <p:cNvSpPr>
            <a:spLocks noGrp="1"/>
          </p:cNvSpPr>
          <p:nvPr>
            <p:ph sz="quarter" idx="12"/>
          </p:nvPr>
        </p:nvSpPr>
        <p:spPr>
          <a:xfrm>
            <a:off x="182562" y="1371599"/>
            <a:ext cx="8778875" cy="3851329"/>
          </a:xfrm>
        </p:spPr>
        <p:txBody>
          <a:bodyPr/>
          <a:lstStyle/>
          <a:p>
            <a:r>
              <a:rPr lang="en-US" sz="2400" b="1" i="1" dirty="0" smtClean="0"/>
              <a:t>The role of the supervisor is to:</a:t>
            </a:r>
          </a:p>
          <a:p>
            <a:pPr marL="457200" indent="-457200">
              <a:buFont typeface="Arial" panose="020B0604020202020204" pitchFamily="34" charset="0"/>
              <a:buChar char="•"/>
            </a:pPr>
            <a:r>
              <a:rPr lang="en-US" sz="2400" dirty="0" smtClean="0"/>
              <a:t>Connect the daily tasks of their employee(s) to CDOT’s mission, vision and values</a:t>
            </a:r>
          </a:p>
          <a:p>
            <a:pPr marL="457200" indent="-457200">
              <a:buFont typeface="Arial" panose="020B0604020202020204" pitchFamily="34" charset="0"/>
              <a:buChar char="•"/>
            </a:pPr>
            <a:r>
              <a:rPr lang="en-US" sz="2400" dirty="0" smtClean="0"/>
              <a:t>Document examples of performance (both positive and negative)</a:t>
            </a:r>
          </a:p>
          <a:p>
            <a:pPr marL="457200" indent="-457200">
              <a:buFont typeface="Arial" panose="020B0604020202020204" pitchFamily="34" charset="0"/>
              <a:buChar char="•"/>
            </a:pPr>
            <a:r>
              <a:rPr lang="en-US" sz="2400" dirty="0" smtClean="0"/>
              <a:t>Coach employees on their development throughout the Performance year </a:t>
            </a:r>
          </a:p>
          <a:p>
            <a:pPr marL="457200" indent="-457200">
              <a:buFont typeface="Arial" panose="020B0604020202020204" pitchFamily="34" charset="0"/>
              <a:buChar char="•"/>
            </a:pPr>
            <a:r>
              <a:rPr lang="en-US" sz="2400" dirty="0" smtClean="0"/>
              <a:t>Provide meaningful and specific feedback </a:t>
            </a:r>
          </a:p>
          <a:p>
            <a:pPr marL="457200" indent="-457200">
              <a:buFont typeface="Arial" panose="020B0604020202020204" pitchFamily="34" charset="0"/>
              <a:buChar char="•"/>
            </a:pPr>
            <a:r>
              <a:rPr lang="en-US" sz="2400" dirty="0" smtClean="0"/>
              <a:t>Complete all performance planning meetings and documentation by the stated deadlines</a:t>
            </a:r>
          </a:p>
        </p:txBody>
      </p:sp>
    </p:spTree>
    <p:custDataLst>
      <p:tags r:id="rId1"/>
    </p:custDataLst>
    <p:extLst>
      <p:ext uri="{BB962C8B-B14F-4D97-AF65-F5344CB8AC3E}">
        <p14:creationId xmlns:p14="http://schemas.microsoft.com/office/powerpoint/2010/main" val="1456909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Engaging Employees in the Performance Management Process</a:t>
            </a:r>
            <a:endParaRPr lang="en-US" dirty="0"/>
          </a:p>
        </p:txBody>
      </p:sp>
      <p:sp>
        <p:nvSpPr>
          <p:cNvPr id="6" name="Content Placeholder 5"/>
          <p:cNvSpPr>
            <a:spLocks noGrp="1"/>
          </p:cNvSpPr>
          <p:nvPr>
            <p:ph sz="half" idx="2"/>
          </p:nvPr>
        </p:nvSpPr>
        <p:spPr>
          <a:xfrm>
            <a:off x="320039" y="1371600"/>
            <a:ext cx="8488681" cy="4937760"/>
          </a:xfrm>
        </p:spPr>
        <p:txBody>
          <a:bodyPr/>
          <a:lstStyle/>
          <a:p>
            <a:r>
              <a:rPr lang="en-US" sz="2000" dirty="0" smtClean="0"/>
              <a:t>Setting Clear Goals by</a:t>
            </a:r>
          </a:p>
          <a:p>
            <a:pPr marL="342900" indent="-342900">
              <a:buFont typeface="Arial" panose="020B0604020202020204" pitchFamily="34" charset="0"/>
              <a:buChar char="•"/>
            </a:pPr>
            <a:r>
              <a:rPr lang="en-US" sz="2000" dirty="0" smtClean="0"/>
              <a:t>Clearly defining what is expected of the employee</a:t>
            </a:r>
          </a:p>
          <a:p>
            <a:pPr marL="342900" indent="-342900">
              <a:buFont typeface="Arial" panose="020B0604020202020204" pitchFamily="34" charset="0"/>
              <a:buChar char="•"/>
            </a:pPr>
            <a:r>
              <a:rPr lang="en-US" sz="2000" dirty="0" smtClean="0"/>
              <a:t>Ensuring employee has everything they need for success</a:t>
            </a:r>
          </a:p>
          <a:p>
            <a:pPr marL="342900" indent="-342900">
              <a:buFont typeface="Arial" panose="020B0604020202020204" pitchFamily="34" charset="0"/>
              <a:buChar char="•"/>
            </a:pPr>
            <a:r>
              <a:rPr lang="en-US" sz="2000" dirty="0" smtClean="0"/>
              <a:t>Connecting the employee’s position to CDOT’s success</a:t>
            </a:r>
          </a:p>
          <a:p>
            <a:r>
              <a:rPr lang="en-US" sz="2000" dirty="0" smtClean="0"/>
              <a:t>Engage Top Performers by:</a:t>
            </a:r>
            <a:endParaRPr lang="en-US" sz="2000" dirty="0"/>
          </a:p>
          <a:p>
            <a:pPr marL="342900" indent="-342900">
              <a:buFont typeface="Arial" panose="020B0604020202020204" pitchFamily="34" charset="0"/>
              <a:buChar char="•"/>
            </a:pPr>
            <a:r>
              <a:rPr lang="en-US" sz="2000" dirty="0"/>
              <a:t>Create goals that allow them to teach others</a:t>
            </a:r>
          </a:p>
          <a:p>
            <a:pPr marL="342900" indent="-342900">
              <a:buFont typeface="Arial" panose="020B0604020202020204" pitchFamily="34" charset="0"/>
              <a:buChar char="•"/>
            </a:pPr>
            <a:r>
              <a:rPr lang="en-US" sz="2000" dirty="0" smtClean="0"/>
              <a:t>Provide </a:t>
            </a:r>
            <a:r>
              <a:rPr lang="en-US" sz="2000" dirty="0"/>
              <a:t>specific feedback</a:t>
            </a:r>
          </a:p>
          <a:p>
            <a:pPr marL="342900" indent="-342900">
              <a:buFont typeface="Arial" panose="020B0604020202020204" pitchFamily="34" charset="0"/>
              <a:buChar char="•"/>
            </a:pPr>
            <a:r>
              <a:rPr lang="en-US" sz="2000" dirty="0" smtClean="0"/>
              <a:t>Allow </a:t>
            </a:r>
            <a:r>
              <a:rPr lang="en-US" sz="2000" dirty="0"/>
              <a:t>them to learn through special </a:t>
            </a:r>
            <a:r>
              <a:rPr lang="en-US" sz="2000" dirty="0" smtClean="0"/>
              <a:t>assignment</a:t>
            </a:r>
          </a:p>
          <a:p>
            <a:r>
              <a:rPr lang="en-US" sz="2000" dirty="0" smtClean="0"/>
              <a:t>Engage Unmotivated Employees by:</a:t>
            </a:r>
          </a:p>
          <a:p>
            <a:pPr marL="342900" indent="-342900">
              <a:buFont typeface="Arial" panose="020B0604020202020204" pitchFamily="34" charset="0"/>
              <a:buChar char="•"/>
            </a:pPr>
            <a:r>
              <a:rPr lang="en-US" sz="2000" dirty="0" smtClean="0"/>
              <a:t>Explain </a:t>
            </a:r>
            <a:r>
              <a:rPr lang="en-US" sz="2000" dirty="0"/>
              <a:t>why</a:t>
            </a:r>
          </a:p>
          <a:p>
            <a:pPr marL="342900" indent="-342900">
              <a:buFont typeface="Arial" panose="020B0604020202020204" pitchFamily="34" charset="0"/>
              <a:buChar char="•"/>
            </a:pPr>
            <a:r>
              <a:rPr lang="en-US" sz="2000" dirty="0"/>
              <a:t>Create small changes with a big impact </a:t>
            </a:r>
            <a:endParaRPr lang="en-US" sz="2000" dirty="0" smtClean="0"/>
          </a:p>
          <a:p>
            <a:pPr marL="342900" indent="-342900">
              <a:buFont typeface="Arial" panose="020B0604020202020204" pitchFamily="34" charset="0"/>
              <a:buChar char="•"/>
            </a:pPr>
            <a:r>
              <a:rPr lang="en-US" sz="2000" dirty="0" smtClean="0"/>
              <a:t>Provide specific feedback</a:t>
            </a:r>
            <a:endParaRPr lang="en-US" sz="2400" dirty="0" smtClean="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26</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574208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Engaging Employees in the Performance Management Process</a:t>
            </a:r>
            <a:endParaRPr lang="en-US" dirty="0"/>
          </a:p>
        </p:txBody>
      </p:sp>
      <p:sp>
        <p:nvSpPr>
          <p:cNvPr id="6" name="Content Placeholder 5"/>
          <p:cNvSpPr>
            <a:spLocks noGrp="1"/>
          </p:cNvSpPr>
          <p:nvPr>
            <p:ph sz="half" idx="2"/>
          </p:nvPr>
        </p:nvSpPr>
        <p:spPr>
          <a:xfrm>
            <a:off x="320039" y="1371600"/>
            <a:ext cx="8488681" cy="4937760"/>
          </a:xfrm>
        </p:spPr>
        <p:txBody>
          <a:bodyPr/>
          <a:lstStyle/>
          <a:p>
            <a:r>
              <a:rPr lang="en-US" sz="2000" b="1" i="1" dirty="0" smtClean="0"/>
              <a:t>Setting Clear Goals by:</a:t>
            </a:r>
          </a:p>
          <a:p>
            <a:pPr marL="548640" indent="-342900">
              <a:buFont typeface="Arial" panose="020B0604020202020204" pitchFamily="34" charset="0"/>
              <a:buChar char="•"/>
            </a:pPr>
            <a:r>
              <a:rPr lang="en-US" sz="2000" dirty="0" smtClean="0"/>
              <a:t>Clearly defining what is expected of the employee</a:t>
            </a:r>
          </a:p>
          <a:p>
            <a:pPr marL="548640" indent="-342900">
              <a:buFont typeface="Arial" panose="020B0604020202020204" pitchFamily="34" charset="0"/>
              <a:buChar char="•"/>
            </a:pPr>
            <a:r>
              <a:rPr lang="en-US" sz="2000" dirty="0" smtClean="0"/>
              <a:t>Ensuring employee has everything they need for success</a:t>
            </a:r>
          </a:p>
          <a:p>
            <a:pPr marL="548640" indent="-342900">
              <a:buFont typeface="Arial" panose="020B0604020202020204" pitchFamily="34" charset="0"/>
              <a:buChar char="•"/>
            </a:pPr>
            <a:r>
              <a:rPr lang="en-US" sz="2000" dirty="0" smtClean="0"/>
              <a:t>Connecting the employee’s position to CDOT’s success</a:t>
            </a:r>
          </a:p>
          <a:p>
            <a:r>
              <a:rPr lang="en-US" sz="2000" b="1" i="1" dirty="0" smtClean="0"/>
              <a:t>Engage Top Performers by:</a:t>
            </a:r>
            <a:endParaRPr lang="en-US" sz="2000" b="1" i="1" dirty="0"/>
          </a:p>
          <a:p>
            <a:pPr marL="548640" indent="-342900">
              <a:buFont typeface="Arial" panose="020B0604020202020204" pitchFamily="34" charset="0"/>
              <a:buChar char="•"/>
            </a:pPr>
            <a:r>
              <a:rPr lang="en-US" sz="2000" dirty="0"/>
              <a:t>Create goals that allow them to teach others</a:t>
            </a:r>
          </a:p>
          <a:p>
            <a:pPr marL="548640" indent="-342900">
              <a:buFont typeface="Arial" panose="020B0604020202020204" pitchFamily="34" charset="0"/>
              <a:buChar char="•"/>
            </a:pPr>
            <a:r>
              <a:rPr lang="en-US" sz="2000" dirty="0" smtClean="0"/>
              <a:t>Provide </a:t>
            </a:r>
            <a:r>
              <a:rPr lang="en-US" sz="2000" dirty="0"/>
              <a:t>specific feedback</a:t>
            </a:r>
          </a:p>
          <a:p>
            <a:pPr marL="548640" indent="-342900">
              <a:buFont typeface="Arial" panose="020B0604020202020204" pitchFamily="34" charset="0"/>
              <a:buChar char="•"/>
            </a:pPr>
            <a:r>
              <a:rPr lang="en-US" sz="2000" dirty="0" smtClean="0"/>
              <a:t>Allow </a:t>
            </a:r>
            <a:r>
              <a:rPr lang="en-US" sz="2000" dirty="0"/>
              <a:t>them to learn through special </a:t>
            </a:r>
            <a:r>
              <a:rPr lang="en-US" sz="2000" dirty="0" smtClean="0"/>
              <a:t>assignment</a:t>
            </a:r>
          </a:p>
          <a:p>
            <a:r>
              <a:rPr lang="en-US" sz="2000" b="1" i="1" dirty="0" smtClean="0"/>
              <a:t>Engage Unmotivated Employees by:</a:t>
            </a:r>
          </a:p>
          <a:p>
            <a:pPr marL="548640" indent="-342900">
              <a:buFont typeface="Arial" panose="020B0604020202020204" pitchFamily="34" charset="0"/>
              <a:buChar char="•"/>
            </a:pPr>
            <a:r>
              <a:rPr lang="en-US" sz="2000" dirty="0" smtClean="0"/>
              <a:t>Explain </a:t>
            </a:r>
            <a:r>
              <a:rPr lang="en-US" sz="2000" dirty="0"/>
              <a:t>why</a:t>
            </a:r>
          </a:p>
          <a:p>
            <a:pPr marL="548640" indent="-342900">
              <a:buFont typeface="Arial" panose="020B0604020202020204" pitchFamily="34" charset="0"/>
              <a:buChar char="•"/>
            </a:pPr>
            <a:r>
              <a:rPr lang="en-US" sz="2000" dirty="0"/>
              <a:t>Create small changes with a big impact </a:t>
            </a:r>
            <a:endParaRPr lang="en-US" sz="2000" dirty="0" smtClean="0"/>
          </a:p>
          <a:p>
            <a:pPr marL="548640" indent="-342900">
              <a:buFont typeface="Arial" panose="020B0604020202020204" pitchFamily="34" charset="0"/>
              <a:buChar char="•"/>
            </a:pPr>
            <a:r>
              <a:rPr lang="en-US" sz="2000" dirty="0" smtClean="0"/>
              <a:t>Provide specific feedback</a:t>
            </a:r>
            <a:endParaRPr lang="en-US" sz="2400" dirty="0" smtClean="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27</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58499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Communication and Goals</a:t>
            </a:r>
            <a:endParaRPr lang="en-US" dirty="0"/>
          </a:p>
        </p:txBody>
      </p:sp>
      <p:sp>
        <p:nvSpPr>
          <p:cNvPr id="6" name="Content Placeholder 5"/>
          <p:cNvSpPr>
            <a:spLocks noGrp="1"/>
          </p:cNvSpPr>
          <p:nvPr>
            <p:ph sz="half" idx="2"/>
          </p:nvPr>
        </p:nvSpPr>
        <p:spPr/>
        <p:txBody>
          <a:bodyPr/>
          <a:lstStyle/>
          <a:p>
            <a:r>
              <a:rPr lang="en-US" sz="2400" dirty="0" smtClean="0"/>
              <a:t>Goals are created collaboratively:</a:t>
            </a:r>
          </a:p>
          <a:p>
            <a:pPr marL="342900" indent="-342900">
              <a:buFont typeface="Arial" panose="020B0604020202020204" pitchFamily="34" charset="0"/>
              <a:buChar char="•"/>
            </a:pPr>
            <a:r>
              <a:rPr lang="en-US" sz="2400" dirty="0"/>
              <a:t>Complete the Performance Planning Checklist </a:t>
            </a:r>
            <a:r>
              <a:rPr lang="en-US" sz="2400" dirty="0" smtClean="0"/>
              <a:t>to make sure you cover everything</a:t>
            </a:r>
            <a:endParaRPr lang="en-US" sz="2400" dirty="0"/>
          </a:p>
          <a:p>
            <a:pPr marL="342900" indent="-342900">
              <a:buFont typeface="Arial" panose="020B0604020202020204" pitchFamily="34" charset="0"/>
              <a:buChar char="•"/>
            </a:pPr>
            <a:r>
              <a:rPr lang="en-US" sz="2400" dirty="0" smtClean="0"/>
              <a:t>Provide information about CDOT</a:t>
            </a:r>
          </a:p>
          <a:p>
            <a:pPr marL="342900" indent="-342900">
              <a:buFont typeface="Arial" panose="020B0604020202020204" pitchFamily="34" charset="0"/>
              <a:buChar char="•"/>
            </a:pPr>
            <a:r>
              <a:rPr lang="en-US" sz="2400" dirty="0" smtClean="0"/>
              <a:t>Communicate what the employee will be evaluated on </a:t>
            </a:r>
          </a:p>
          <a:p>
            <a:pPr marL="342900" indent="-342900">
              <a:buFont typeface="Arial" panose="020B0604020202020204" pitchFamily="34" charset="0"/>
              <a:buChar char="•"/>
            </a:pPr>
            <a:r>
              <a:rPr lang="en-US" sz="2400" dirty="0" smtClean="0"/>
              <a:t>Explain you will also be meeting with the employee two other times</a:t>
            </a:r>
          </a:p>
          <a:p>
            <a:pPr marL="1085850" lvl="1" indent="-342900">
              <a:buFont typeface="Arial" panose="020B0604020202020204" pitchFamily="34" charset="0"/>
              <a:buChar char="•"/>
            </a:pPr>
            <a:r>
              <a:rPr lang="en-US" sz="2000" dirty="0" smtClean="0"/>
              <a:t>Midyear progress review </a:t>
            </a:r>
          </a:p>
          <a:p>
            <a:pPr marL="1085850" lvl="1" indent="-342900">
              <a:buFont typeface="Arial" panose="020B0604020202020204" pitchFamily="34" charset="0"/>
              <a:buChar char="•"/>
            </a:pPr>
            <a:r>
              <a:rPr lang="en-US" sz="2000" dirty="0" smtClean="0"/>
              <a:t>Final review</a:t>
            </a: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28</a:t>
            </a:fld>
            <a:endParaRPr lang="en-US" dirty="0"/>
          </a:p>
        </p:txBody>
      </p:sp>
      <p:pic>
        <p:nvPicPr>
          <p:cNvPr id="9" name="Content Placeholder 8"/>
          <p:cNvPicPr>
            <a:picLocks noGrp="1" noChangeAspect="1"/>
          </p:cNvPicPr>
          <p:nvPr>
            <p:ph sz="half" idx="12"/>
          </p:nvPr>
        </p:nvPicPr>
        <p:blipFill>
          <a:blip r:embed="rId4"/>
          <a:stretch>
            <a:fillRect/>
          </a:stretch>
        </p:blipFill>
        <p:spPr>
          <a:xfrm rot="21372746">
            <a:off x="475390" y="1718111"/>
            <a:ext cx="3216275" cy="4117737"/>
          </a:xfrm>
          <a:prstGeom prst="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19593053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Creating a S.M.A.R.T. Goal</a:t>
            </a:r>
            <a:endParaRPr lang="en-US" dirty="0"/>
          </a:p>
        </p:txBody>
      </p:sp>
      <p:sp>
        <p:nvSpPr>
          <p:cNvPr id="6" name="Content Placeholder 5"/>
          <p:cNvSpPr>
            <a:spLocks noGrp="1"/>
          </p:cNvSpPr>
          <p:nvPr>
            <p:ph sz="half" idx="2"/>
          </p:nvPr>
        </p:nvSpPr>
        <p:spPr>
          <a:xfrm>
            <a:off x="304800" y="1371600"/>
            <a:ext cx="8503920" cy="4937760"/>
          </a:xfrm>
        </p:spPr>
        <p:txBody>
          <a:bodyPr/>
          <a:lstStyle/>
          <a:p>
            <a:r>
              <a:rPr lang="en-US" sz="2400" i="1" dirty="0" smtClean="0"/>
              <a:t>S.M.A.R.T. goals are used to:</a:t>
            </a:r>
          </a:p>
          <a:p>
            <a:pPr marL="457200" indent="-457200">
              <a:buFont typeface="Arial" panose="020B0604020202020204" pitchFamily="34" charset="0"/>
              <a:buChar char="•"/>
            </a:pPr>
            <a:r>
              <a:rPr lang="en-US" sz="2400" dirty="0" smtClean="0"/>
              <a:t>Develop new skills the employee needs for their:</a:t>
            </a:r>
          </a:p>
          <a:p>
            <a:pPr marL="914400" lvl="1" indent="-457200">
              <a:buFont typeface="Arial" panose="020B0604020202020204" pitchFamily="34" charset="0"/>
              <a:buChar char="•"/>
            </a:pPr>
            <a:r>
              <a:rPr lang="en-US" sz="2000" dirty="0" smtClean="0"/>
              <a:t>Current position</a:t>
            </a:r>
          </a:p>
          <a:p>
            <a:pPr marL="914400" lvl="1" indent="-457200">
              <a:buFont typeface="Arial" panose="020B0604020202020204" pitchFamily="34" charset="0"/>
              <a:buChar char="•"/>
            </a:pPr>
            <a:r>
              <a:rPr lang="en-US" sz="2000" dirty="0" smtClean="0"/>
              <a:t>Future growth into another position</a:t>
            </a:r>
            <a:endParaRPr lang="en-US" sz="2400" dirty="0" smtClean="0"/>
          </a:p>
          <a:p>
            <a:pPr marL="457200" indent="-457200">
              <a:buFont typeface="Arial" panose="020B0604020202020204" pitchFamily="34" charset="0"/>
              <a:buChar char="•"/>
            </a:pPr>
            <a:r>
              <a:rPr lang="en-US" sz="2400" dirty="0" smtClean="0"/>
              <a:t>Focus an employee on performance needed by:</a:t>
            </a:r>
          </a:p>
          <a:p>
            <a:pPr marL="914400" lvl="1" indent="-457200">
              <a:buFont typeface="Arial" panose="020B0604020202020204" pitchFamily="34" charset="0"/>
              <a:buChar char="•"/>
            </a:pPr>
            <a:r>
              <a:rPr lang="en-US" sz="2000" dirty="0" smtClean="0"/>
              <a:t>CDOT </a:t>
            </a:r>
          </a:p>
          <a:p>
            <a:pPr marL="914400" lvl="1" indent="-457200">
              <a:buFont typeface="Arial" panose="020B0604020202020204" pitchFamily="34" charset="0"/>
              <a:buChar char="•"/>
            </a:pPr>
            <a:r>
              <a:rPr lang="en-US" sz="2000" dirty="0" smtClean="0"/>
              <a:t>The employee</a:t>
            </a:r>
            <a:endParaRPr lang="en-US" sz="2400" dirty="0" smtClean="0">
              <a:solidFill>
                <a:srgbClr val="FF0000"/>
              </a:solidFill>
            </a:endParaRPr>
          </a:p>
          <a:p>
            <a:pPr marL="457200" indent="-457200">
              <a:buFont typeface="Arial" panose="020B0604020202020204" pitchFamily="34" charset="0"/>
              <a:buChar char="•"/>
            </a:pPr>
            <a:endParaRPr lang="en-US" sz="2400" dirty="0" smtClean="0"/>
          </a:p>
          <a:p>
            <a:pPr marL="1200150" lvl="1" indent="-457200">
              <a:buFont typeface="Arial" panose="020B0604020202020204" pitchFamily="34" charset="0"/>
              <a:buChar char="•"/>
            </a:pPr>
            <a:endParaRPr lang="en-US" sz="2000" dirty="0"/>
          </a:p>
          <a:p>
            <a:endParaRPr lang="en-US" sz="2400" dirty="0" smtClean="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29</a:t>
            </a:fld>
            <a:endParaRPr lang="en-US" dirty="0"/>
          </a:p>
        </p:txBody>
      </p:sp>
      <p:pic>
        <p:nvPicPr>
          <p:cNvPr id="8" name="Content Placeholder 7"/>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5592445" y="4456695"/>
            <a:ext cx="3216275" cy="1876160"/>
          </a:xfrm>
          <a:prstGeom prst="rect">
            <a:avLst/>
          </a:prstGeom>
          <a:ln>
            <a:noFill/>
          </a:ln>
          <a:effectLst>
            <a:softEdge rad="112500"/>
          </a:effectLst>
        </p:spPr>
      </p:pic>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59425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a:t>
            </a:fld>
            <a:endParaRPr lang="en-US" dirty="0"/>
          </a:p>
        </p:txBody>
      </p:sp>
      <p:sp>
        <p:nvSpPr>
          <p:cNvPr id="5" name="Content Placeholder 4"/>
          <p:cNvSpPr>
            <a:spLocks noGrp="1"/>
          </p:cNvSpPr>
          <p:nvPr>
            <p:ph sz="quarter" idx="12"/>
          </p:nvPr>
        </p:nvSpPr>
        <p:spPr>
          <a:xfrm>
            <a:off x="182880" y="1267937"/>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a:t>
            </a:r>
            <a:r>
              <a:rPr lang="en-US" sz="2200" dirty="0" smtClean="0"/>
              <a:t>the Table of Contents of the training course. This slide </a:t>
            </a:r>
            <a:r>
              <a:rPr lang="en-US" sz="2200" dirty="0"/>
              <a:t>remains here and is not </a:t>
            </a:r>
            <a:r>
              <a:rPr lang="en-US" sz="2200" dirty="0" smtClean="0"/>
              <a:t>removable.</a:t>
            </a:r>
          </a:p>
          <a:p>
            <a:pPr lvl="1"/>
            <a:r>
              <a:rPr lang="en-US" sz="2200" dirty="0" smtClean="0"/>
              <a:t>To customize </a:t>
            </a:r>
            <a:r>
              <a:rPr lang="en-US" sz="2200" dirty="0"/>
              <a:t>notes </a:t>
            </a:r>
            <a:r>
              <a:rPr lang="en-US" sz="2200" dirty="0" smtClean="0"/>
              <a:t>content in the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a:t>
            </a:r>
            <a:r>
              <a:rPr lang="en-US" sz="2200" dirty="0" smtClean="0">
                <a:sym typeface="Wingdings" panose="05000000000000000000" pitchFamily="2" charset="2"/>
              </a:rPr>
              <a:t>Manually type in the Section Number, Title Name, and according Notes Page Number  To add more lines: Click the “LAYOUT” tab, select “Insert Below” or “Insert Above” up to your choice.</a:t>
            </a:r>
            <a:endParaRPr lang="en-US" sz="2200" dirty="0" smtClean="0"/>
          </a:p>
          <a:p>
            <a:pPr lvl="1"/>
            <a:endParaRPr lang="en-US" sz="2200" dirty="0" smtClean="0"/>
          </a:p>
          <a:p>
            <a:endParaRPr lang="en-US" dirty="0"/>
          </a:p>
          <a:p>
            <a:endParaRPr lang="en-US" dirty="0"/>
          </a:p>
        </p:txBody>
      </p:sp>
    </p:spTree>
    <p:custDataLst>
      <p:tags r:id="rId1"/>
    </p:custDataLst>
    <p:extLst>
      <p:ext uri="{BB962C8B-B14F-4D97-AF65-F5344CB8AC3E}">
        <p14:creationId xmlns:p14="http://schemas.microsoft.com/office/powerpoint/2010/main" val="132717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i="1" dirty="0" smtClean="0"/>
              <a:t>When crafting a S.M.A.R.T. Goal:</a:t>
            </a:r>
          </a:p>
          <a:p>
            <a:pPr marL="731520" indent="-457200">
              <a:buFont typeface="Arial" panose="020B0604020202020204" pitchFamily="34" charset="0"/>
              <a:buChar char="•"/>
            </a:pPr>
            <a:r>
              <a:rPr lang="en-US" sz="2400" dirty="0" smtClean="0"/>
              <a:t>Use concise language</a:t>
            </a:r>
          </a:p>
          <a:p>
            <a:pPr marL="731520" indent="-457200">
              <a:buFont typeface="Arial" panose="020B0604020202020204" pitchFamily="34" charset="0"/>
              <a:buChar char="•"/>
            </a:pPr>
            <a:r>
              <a:rPr lang="en-US" sz="2400" dirty="0" smtClean="0"/>
              <a:t>Keep it relevant to the position/employee</a:t>
            </a:r>
          </a:p>
          <a:p>
            <a:pPr marL="731520" indent="-457200">
              <a:buFont typeface="Arial" panose="020B0604020202020204" pitchFamily="34" charset="0"/>
              <a:buChar char="•"/>
            </a:pPr>
            <a:r>
              <a:rPr lang="en-US" sz="2400" dirty="0" smtClean="0"/>
              <a:t>Be positive</a:t>
            </a:r>
          </a:p>
          <a:p>
            <a:r>
              <a:rPr lang="en-US" sz="2400" i="1" dirty="0" smtClean="0"/>
              <a:t>Using the S.M.A.R.T. Goals Template:</a:t>
            </a:r>
          </a:p>
          <a:p>
            <a:pPr marL="731520" indent="-514350">
              <a:buSzPct val="90000"/>
              <a:buFont typeface="+mj-lt"/>
              <a:buAutoNum type="arabicPeriod"/>
            </a:pPr>
            <a:r>
              <a:rPr lang="en-US" sz="2400" dirty="0" smtClean="0"/>
              <a:t>Write out your initial goal</a:t>
            </a:r>
          </a:p>
          <a:p>
            <a:pPr marL="731520" indent="-514350">
              <a:buSzPct val="90000"/>
              <a:buFont typeface="+mj-lt"/>
              <a:buAutoNum type="arabicPeriod"/>
            </a:pPr>
            <a:r>
              <a:rPr lang="en-US" sz="2400" dirty="0"/>
              <a:t>Modify your goal based on the S.M.A.R.T. </a:t>
            </a:r>
            <a:r>
              <a:rPr lang="en-US" sz="2400" dirty="0" smtClean="0"/>
              <a:t>criteria</a:t>
            </a:r>
          </a:p>
          <a:p>
            <a:pPr marL="731520" indent="-514350">
              <a:buSzPct val="90000"/>
              <a:buFont typeface="+mj-lt"/>
              <a:buAutoNum type="arabicPeriod"/>
            </a:pPr>
            <a:r>
              <a:rPr lang="en-US" sz="2400" dirty="0"/>
              <a:t>Review and rewrite your </a:t>
            </a:r>
            <a:r>
              <a:rPr lang="en-US" sz="2400" dirty="0" smtClean="0"/>
              <a:t>goal</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30</a:t>
            </a:fld>
            <a:endParaRPr lang="en-US" dirty="0"/>
          </a:p>
        </p:txBody>
      </p:sp>
      <p:sp>
        <p:nvSpPr>
          <p:cNvPr id="5" name="Title 4"/>
          <p:cNvSpPr>
            <a:spLocks noGrp="1"/>
          </p:cNvSpPr>
          <p:nvPr>
            <p:ph type="title"/>
          </p:nvPr>
        </p:nvSpPr>
        <p:spPr/>
        <p:txBody>
          <a:bodyPr/>
          <a:lstStyle/>
          <a:p>
            <a:r>
              <a:rPr lang="en-US" dirty="0" smtClean="0"/>
              <a:t>Exercise</a:t>
            </a:r>
            <a:endParaRPr lang="en-US" dirty="0"/>
          </a:p>
        </p:txBody>
      </p:sp>
    </p:spTree>
    <p:custDataLst>
      <p:tags r:id="rId1"/>
    </p:custDataLst>
    <p:extLst>
      <p:ext uri="{BB962C8B-B14F-4D97-AF65-F5344CB8AC3E}">
        <p14:creationId xmlns:p14="http://schemas.microsoft.com/office/powerpoint/2010/main" val="3164439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4"/>
          <a:stretch>
            <a:fillRect/>
          </a:stretch>
        </p:blipFill>
        <p:spPr>
          <a:xfrm>
            <a:off x="204413" y="1371600"/>
            <a:ext cx="8754224" cy="4937125"/>
          </a:xfrm>
          <a:prstGeom prst="rect">
            <a:avLst/>
          </a:prstGeom>
        </p:spPr>
      </p:pic>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31</a:t>
            </a:fld>
            <a:endParaRPr lang="en-US" dirty="0"/>
          </a:p>
        </p:txBody>
      </p:sp>
      <p:sp>
        <p:nvSpPr>
          <p:cNvPr id="5" name="Title 4"/>
          <p:cNvSpPr>
            <a:spLocks noGrp="1"/>
          </p:cNvSpPr>
          <p:nvPr>
            <p:ph type="title"/>
          </p:nvPr>
        </p:nvSpPr>
        <p:spPr/>
        <p:txBody>
          <a:bodyPr/>
          <a:lstStyle/>
          <a:p>
            <a:r>
              <a:rPr lang="en-US" dirty="0" smtClean="0"/>
              <a:t>Where do I Start?</a:t>
            </a:r>
            <a:endParaRPr lang="en-US" dirty="0"/>
          </a:p>
        </p:txBody>
      </p:sp>
    </p:spTree>
    <p:custDataLst>
      <p:tags r:id="rId1"/>
    </p:custDataLst>
    <p:extLst>
      <p:ext uri="{BB962C8B-B14F-4D97-AF65-F5344CB8AC3E}">
        <p14:creationId xmlns:p14="http://schemas.microsoft.com/office/powerpoint/2010/main" val="3758187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4"/>
          <a:stretch>
            <a:fillRect/>
          </a:stretch>
        </p:blipFill>
        <p:spPr>
          <a:xfrm>
            <a:off x="194888" y="1371600"/>
            <a:ext cx="8754224" cy="4937125"/>
          </a:xfrm>
          <a:prstGeom prst="rect">
            <a:avLst/>
          </a:prstGeom>
        </p:spPr>
      </p:pic>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32</a:t>
            </a:fld>
            <a:endParaRPr lang="en-US" dirty="0"/>
          </a:p>
        </p:txBody>
      </p:sp>
      <p:sp>
        <p:nvSpPr>
          <p:cNvPr id="5" name="Title 4"/>
          <p:cNvSpPr>
            <a:spLocks noGrp="1"/>
          </p:cNvSpPr>
          <p:nvPr>
            <p:ph type="title"/>
          </p:nvPr>
        </p:nvSpPr>
        <p:spPr/>
        <p:txBody>
          <a:bodyPr/>
          <a:lstStyle/>
          <a:p>
            <a:r>
              <a:rPr lang="en-US" dirty="0" smtClean="0"/>
              <a:t>Where do I Start?</a:t>
            </a:r>
            <a:endParaRPr lang="en-US" dirty="0"/>
          </a:p>
        </p:txBody>
      </p:sp>
    </p:spTree>
    <p:custDataLst>
      <p:tags r:id="rId1"/>
    </p:custDataLst>
    <p:extLst>
      <p:ext uri="{BB962C8B-B14F-4D97-AF65-F5344CB8AC3E}">
        <p14:creationId xmlns:p14="http://schemas.microsoft.com/office/powerpoint/2010/main" val="4255708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Observations</a:t>
            </a:r>
            <a:endParaRPr lang="en-US" dirty="0"/>
          </a:p>
        </p:txBody>
      </p:sp>
      <p:sp>
        <p:nvSpPr>
          <p:cNvPr id="3" name="Content Placeholder 2"/>
          <p:cNvSpPr>
            <a:spLocks noGrp="1"/>
          </p:cNvSpPr>
          <p:nvPr>
            <p:ph sz="half" idx="2"/>
          </p:nvPr>
        </p:nvSpPr>
        <p:spPr>
          <a:xfrm>
            <a:off x="320040" y="1994523"/>
            <a:ext cx="4003249" cy="3970063"/>
          </a:xfrm>
        </p:spPr>
        <p:txBody>
          <a:bodyPr/>
          <a:lstStyle/>
          <a:p>
            <a:r>
              <a:rPr lang="en-US" sz="2400" b="1" i="1" dirty="0" smtClean="0"/>
              <a:t>The PDF:</a:t>
            </a:r>
          </a:p>
          <a:p>
            <a:pPr marL="457200" indent="-457200">
              <a:buFont typeface="Arial" panose="020B0604020202020204" pitchFamily="34" charset="0"/>
              <a:buChar char="•"/>
            </a:pPr>
            <a:r>
              <a:rPr lang="en-US" sz="2400" dirty="0" smtClean="0"/>
              <a:t>Desirable and less than desirable behavior</a:t>
            </a:r>
          </a:p>
          <a:p>
            <a:pPr marL="457200" indent="-457200">
              <a:buFont typeface="Arial" panose="020B0604020202020204" pitchFamily="34" charset="0"/>
              <a:buChar char="•"/>
            </a:pPr>
            <a:r>
              <a:rPr lang="en-US" sz="2400" dirty="0" smtClean="0"/>
              <a:t>Not part of formal discipline process</a:t>
            </a:r>
          </a:p>
          <a:p>
            <a:pPr marL="457200" indent="-457200">
              <a:buFont typeface="Arial" panose="020B0604020202020204" pitchFamily="34" charset="0"/>
              <a:buChar char="•"/>
            </a:pPr>
            <a:r>
              <a:rPr lang="en-US" sz="2400" dirty="0" smtClean="0"/>
              <a:t>Exceptional Behavior</a:t>
            </a:r>
          </a:p>
          <a:p>
            <a:pPr marL="457200" indent="-457200">
              <a:buFont typeface="Arial" panose="020B0604020202020204" pitchFamily="34" charset="0"/>
              <a:buChar char="•"/>
            </a:pPr>
            <a:r>
              <a:rPr lang="en-US" sz="2400" dirty="0" smtClean="0"/>
              <a:t>Specific </a:t>
            </a:r>
            <a:r>
              <a:rPr lang="en-US" sz="2400" dirty="0"/>
              <a:t>actions by the employee</a:t>
            </a:r>
          </a:p>
          <a:p>
            <a:pPr marL="457200" indent="-4572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33</a:t>
            </a:fld>
            <a:endParaRPr lang="en-US" dirty="0"/>
          </a:p>
        </p:txBody>
      </p:sp>
      <p:sp>
        <p:nvSpPr>
          <p:cNvPr id="5" name="Content Placeholder 4"/>
          <p:cNvSpPr>
            <a:spLocks noGrp="1"/>
          </p:cNvSpPr>
          <p:nvPr>
            <p:ph sz="half" idx="12"/>
          </p:nvPr>
        </p:nvSpPr>
        <p:spPr>
          <a:xfrm>
            <a:off x="4492506" y="1981160"/>
            <a:ext cx="4273788" cy="3970063"/>
          </a:xfrm>
        </p:spPr>
        <p:txBody>
          <a:bodyPr/>
          <a:lstStyle/>
          <a:p>
            <a:r>
              <a:rPr lang="en-US" b="1" i="1" dirty="0" smtClean="0"/>
              <a:t>The Performance Log:</a:t>
            </a:r>
          </a:p>
          <a:p>
            <a:pPr marL="342900" indent="-342900">
              <a:buFont typeface="Arial" panose="020B0604020202020204" pitchFamily="34" charset="0"/>
              <a:buChar char="•"/>
            </a:pPr>
            <a:r>
              <a:rPr lang="en-US" dirty="0" smtClean="0"/>
              <a:t>Documents everyday actions</a:t>
            </a:r>
          </a:p>
          <a:p>
            <a:pPr marL="342900" indent="-342900">
              <a:buFont typeface="Arial" panose="020B0604020202020204" pitchFamily="34" charset="0"/>
              <a:buChar char="•"/>
            </a:pPr>
            <a:r>
              <a:rPr lang="en-US" dirty="0" smtClean="0"/>
              <a:t>Not part of the formal discipline process</a:t>
            </a:r>
          </a:p>
          <a:p>
            <a:pPr marL="342900" indent="-342900">
              <a:buFont typeface="Arial" panose="020B0604020202020204" pitchFamily="34" charset="0"/>
              <a:buChar char="•"/>
            </a:pPr>
            <a:r>
              <a:rPr lang="en-US" dirty="0" smtClean="0"/>
              <a:t>Documents everyday occurrences</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7" name="Content Placeholder 2"/>
          <p:cNvSpPr txBox="1">
            <a:spLocks/>
          </p:cNvSpPr>
          <p:nvPr/>
        </p:nvSpPr>
        <p:spPr bwMode="auto">
          <a:xfrm>
            <a:off x="304800" y="1400979"/>
            <a:ext cx="8483940" cy="6754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dirty="0" smtClean="0"/>
              <a:t>Here are two options to document observations:</a:t>
            </a:r>
            <a:endParaRPr lang="en-US" dirty="0"/>
          </a:p>
        </p:txBody>
      </p:sp>
      <p:pic>
        <p:nvPicPr>
          <p:cNvPr id="8" name="Content Placeholder 9"/>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629400" y="4454370"/>
            <a:ext cx="1569677" cy="1569677"/>
          </a:xfrm>
          <a:prstGeom prst="rect">
            <a:avLst/>
          </a:prstGeom>
          <a:noFill/>
          <a:ln w="9525">
            <a:noFill/>
            <a:miter lim="800000"/>
            <a:headEnd/>
            <a:tailEnd/>
          </a:ln>
          <a:effectLst>
            <a:softEdge rad="38100"/>
          </a:effectLst>
        </p:spPr>
      </p:pic>
    </p:spTree>
    <p:custDataLst>
      <p:tags r:id="rId1"/>
    </p:custDataLst>
    <p:extLst>
      <p:ext uri="{BB962C8B-B14F-4D97-AF65-F5344CB8AC3E}">
        <p14:creationId xmlns:p14="http://schemas.microsoft.com/office/powerpoint/2010/main" val="1195929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82880" y="1371600"/>
            <a:ext cx="8778240" cy="4937125"/>
          </a:xfrm>
        </p:spPr>
        <p:txBody>
          <a:bodyPr/>
          <a:lstStyle/>
          <a:p>
            <a:pPr marL="514350" indent="-514350">
              <a:buAutoNum type="arabicPeriod"/>
            </a:pPr>
            <a:r>
              <a:rPr lang="en-US" dirty="0" smtClean="0"/>
              <a:t>What are some key elements to keeping employees engaged during the performance management process?</a:t>
            </a:r>
          </a:p>
          <a:p>
            <a:pPr marL="1257300" lvl="1" indent="-514350">
              <a:buFont typeface="Arial" panose="020B0604020202020204" pitchFamily="34" charset="0"/>
              <a:buChar char="•"/>
            </a:pPr>
            <a:r>
              <a:rPr lang="en-US" dirty="0" smtClean="0"/>
              <a:t>Specific feedback</a:t>
            </a:r>
          </a:p>
          <a:p>
            <a:pPr marL="1257300" lvl="1" indent="-514350">
              <a:buFont typeface="Arial" panose="020B0604020202020204" pitchFamily="34" charset="0"/>
              <a:buChar char="•"/>
            </a:pPr>
            <a:r>
              <a:rPr lang="en-US" dirty="0" smtClean="0"/>
              <a:t>Clear expectations</a:t>
            </a:r>
          </a:p>
          <a:p>
            <a:pPr lvl="1" indent="0">
              <a:buNone/>
            </a:pPr>
            <a:endParaRPr lang="en-US" dirty="0" smtClean="0"/>
          </a:p>
          <a:p>
            <a:r>
              <a:rPr lang="en-US" dirty="0" smtClean="0"/>
              <a:t>2.    S.M.A.R.T is a mnemonic that stands for:</a:t>
            </a:r>
          </a:p>
          <a:p>
            <a:pPr marL="1200150" lvl="1" indent="-457200">
              <a:buFont typeface="Arial" panose="020B0604020202020204" pitchFamily="34" charset="0"/>
              <a:buChar char="•"/>
            </a:pPr>
            <a:r>
              <a:rPr lang="en-US" dirty="0" smtClean="0"/>
              <a:t>A goal that is: </a:t>
            </a:r>
            <a:r>
              <a:rPr lang="en-US" b="1" i="1" dirty="0" smtClean="0"/>
              <a:t>S</a:t>
            </a:r>
            <a:r>
              <a:rPr lang="en-US" i="1" dirty="0" smtClean="0"/>
              <a:t>pecific, </a:t>
            </a:r>
            <a:r>
              <a:rPr lang="en-US" b="1" i="1" dirty="0" smtClean="0"/>
              <a:t>M</a:t>
            </a:r>
            <a:r>
              <a:rPr lang="en-US" i="1" dirty="0" smtClean="0"/>
              <a:t>easurable, </a:t>
            </a:r>
            <a:r>
              <a:rPr lang="en-US" b="1" i="1" dirty="0" smtClean="0"/>
              <a:t>A</a:t>
            </a:r>
            <a:r>
              <a:rPr lang="en-US" i="1" dirty="0" smtClean="0"/>
              <a:t>chievable, </a:t>
            </a:r>
            <a:r>
              <a:rPr lang="en-US" b="1" i="1" dirty="0" smtClean="0"/>
              <a:t>R</a:t>
            </a:r>
            <a:r>
              <a:rPr lang="en-US" i="1" dirty="0" smtClean="0"/>
              <a:t>elevant and </a:t>
            </a:r>
            <a:r>
              <a:rPr lang="en-US" b="1" i="1" dirty="0" smtClean="0"/>
              <a:t>T</a:t>
            </a:r>
            <a:r>
              <a:rPr lang="en-US" i="1" dirty="0" smtClean="0"/>
              <a:t>ime-Bound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34</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Tree>
    <p:custDataLst>
      <p:tags r:id="rId1"/>
    </p:custDataLst>
    <p:extLst>
      <p:ext uri="{BB962C8B-B14F-4D97-AF65-F5344CB8AC3E}">
        <p14:creationId xmlns:p14="http://schemas.microsoft.com/office/powerpoint/2010/main" val="2130377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35</a:t>
            </a:fld>
            <a:endParaRPr lang="en-US" dirty="0"/>
          </a:p>
        </p:txBody>
      </p:sp>
      <p:sp>
        <p:nvSpPr>
          <p:cNvPr id="5" name="Content Placeholder 4"/>
          <p:cNvSpPr>
            <a:spLocks noGrp="1"/>
          </p:cNvSpPr>
          <p:nvPr>
            <p:ph sz="quarter" idx="12"/>
          </p:nvPr>
        </p:nvSpPr>
        <p:spPr>
          <a:xfrm>
            <a:off x="182562" y="1246188"/>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each section. </a:t>
            </a:r>
          </a:p>
          <a:p>
            <a:pPr lvl="1"/>
            <a:r>
              <a:rPr lang="en-US" sz="2200" dirty="0"/>
              <a:t>When creating a new section, you need to copy and paste this slide, as well as the “Section XX Learning Objectives”, “Terms and Concepts”, “Exercise XX”, “Check Your Knowledge”, and any content and </a:t>
            </a:r>
            <a:r>
              <a:rPr lang="en-US" sz="2200" dirty="0" smtClean="0"/>
              <a:t>demo </a:t>
            </a:r>
            <a:r>
              <a:rPr lang="en-US" sz="2200" dirty="0"/>
              <a:t>slides as required.</a:t>
            </a:r>
          </a:p>
          <a:p>
            <a:pPr lvl="1"/>
            <a:r>
              <a:rPr lang="en-US" sz="2200" dirty="0"/>
              <a:t>To customize notes content in the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“XX” and type in the section number, Click on “Course Title” and 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p:txBody>
      </p:sp>
    </p:spTree>
    <p:custDataLst>
      <p:tags r:id="rId1"/>
    </p:custDataLst>
    <p:extLst>
      <p:ext uri="{BB962C8B-B14F-4D97-AF65-F5344CB8AC3E}">
        <p14:creationId xmlns:p14="http://schemas.microsoft.com/office/powerpoint/2010/main" val="293473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endParaRPr lang="en-US" sz="2700" i="1" dirty="0" smtClean="0">
              <a:solidFill>
                <a:schemeClr val="bg1">
                  <a:lumMod val="65000"/>
                </a:schemeClr>
              </a:solidFill>
            </a:endParaRPr>
          </a:p>
          <a:p>
            <a:pPr marL="457200" indent="-457200">
              <a:buFont typeface="Arial"/>
              <a:buChar char="•"/>
            </a:pPr>
            <a:r>
              <a:rPr lang="en-US" sz="2700" i="1" dirty="0" smtClean="0">
                <a:solidFill>
                  <a:schemeClr val="bg1">
                    <a:lumMod val="65000"/>
                  </a:schemeClr>
                </a:solidFill>
              </a:rPr>
              <a:t>Learning Logistics</a:t>
            </a:r>
          </a:p>
          <a:p>
            <a:pPr marL="457200" indent="-457200">
              <a:buFont typeface="Arial"/>
              <a:buChar char="•"/>
            </a:pPr>
            <a:r>
              <a:rPr lang="en-US" sz="2700" i="1" dirty="0" smtClean="0">
                <a:solidFill>
                  <a:schemeClr val="bg1">
                    <a:lumMod val="65000"/>
                  </a:schemeClr>
                </a:solidFill>
              </a:rPr>
              <a:t>Section 1 – Performance </a:t>
            </a:r>
            <a:r>
              <a:rPr lang="en-US" sz="2700" i="1" dirty="0">
                <a:solidFill>
                  <a:schemeClr val="bg1">
                    <a:lumMod val="65000"/>
                  </a:schemeClr>
                </a:solidFill>
              </a:rPr>
              <a:t>Management</a:t>
            </a:r>
          </a:p>
          <a:p>
            <a:pPr marL="457200" indent="-457200">
              <a:buFont typeface="Arial"/>
              <a:buChar char="•"/>
            </a:pPr>
            <a:r>
              <a:rPr lang="en-US" sz="2700" i="1" dirty="0" smtClean="0">
                <a:solidFill>
                  <a:schemeClr val="bg1">
                    <a:lumMod val="65000"/>
                  </a:schemeClr>
                </a:solidFill>
              </a:rPr>
              <a:t>Section 2 </a:t>
            </a:r>
            <a:r>
              <a:rPr lang="en-US" sz="2700" i="1" dirty="0">
                <a:solidFill>
                  <a:schemeClr val="bg1">
                    <a:lumMod val="65000"/>
                  </a:schemeClr>
                </a:solidFill>
              </a:rPr>
              <a:t>– </a:t>
            </a:r>
            <a:r>
              <a:rPr lang="en-US" sz="2700" i="1" dirty="0" smtClean="0">
                <a:solidFill>
                  <a:schemeClr val="bg1">
                    <a:lumMod val="65000"/>
                  </a:schemeClr>
                </a:solidFill>
              </a:rPr>
              <a:t>Performance Planning</a:t>
            </a:r>
          </a:p>
          <a:p>
            <a:pPr marL="457200" indent="-457200">
              <a:buFont typeface="Arial"/>
              <a:buChar char="•"/>
            </a:pPr>
            <a:r>
              <a:rPr lang="en-US" sz="2700" b="1" dirty="0" smtClean="0"/>
              <a:t>Section 3 – Giving Performance Evaluations</a:t>
            </a:r>
          </a:p>
          <a:p>
            <a:pPr marL="457200" indent="-457200">
              <a:buFont typeface="Arial"/>
              <a:buChar char="•"/>
            </a:pPr>
            <a:r>
              <a:rPr lang="en-US" sz="2700" dirty="0" smtClean="0"/>
              <a:t>Section 4 – Ongoing Communication</a:t>
            </a:r>
          </a:p>
          <a:p>
            <a:pPr marL="457200" indent="-457200">
              <a:buFont typeface="Arial"/>
              <a:buChar char="•"/>
            </a:pPr>
            <a:r>
              <a:rPr lang="en-US" sz="27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36</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5412742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At </a:t>
            </a:r>
            <a:r>
              <a:rPr lang="en-US" dirty="0"/>
              <a:t>the end of this section, you should be able to</a:t>
            </a:r>
            <a:r>
              <a:rPr lang="en-US" dirty="0" smtClean="0"/>
              <a:t>:</a:t>
            </a:r>
          </a:p>
          <a:p>
            <a:pPr marL="342900" indent="-342900">
              <a:buFont typeface="Arial" panose="020B0604020202020204" pitchFamily="34" charset="0"/>
              <a:buChar char="•"/>
            </a:pPr>
            <a:r>
              <a:rPr lang="en-US" sz="2000" dirty="0" smtClean="0"/>
              <a:t>Explain </a:t>
            </a:r>
            <a:r>
              <a:rPr lang="en-US" sz="2000" dirty="0"/>
              <a:t>the role of the </a:t>
            </a:r>
            <a:r>
              <a:rPr lang="en-US" sz="2000" dirty="0" smtClean="0"/>
              <a:t>supervisor or manager </a:t>
            </a:r>
            <a:r>
              <a:rPr lang="en-US" sz="2000" dirty="0"/>
              <a:t>in conducting the Performance </a:t>
            </a:r>
            <a:r>
              <a:rPr lang="en-US" sz="2000" dirty="0" smtClean="0"/>
              <a:t>Evaluation</a:t>
            </a:r>
          </a:p>
          <a:p>
            <a:pPr marL="342900" lvl="0" indent="-342900">
              <a:buFont typeface="Arial" panose="020B0604020202020204" pitchFamily="34" charset="0"/>
              <a:buChar char="•"/>
            </a:pPr>
            <a:r>
              <a:rPr lang="en-US" sz="2000" dirty="0" smtClean="0"/>
              <a:t>Describe </a:t>
            </a:r>
            <a:r>
              <a:rPr lang="en-US" sz="2000" dirty="0"/>
              <a:t>how to prepare for the performance evaluation </a:t>
            </a:r>
            <a:r>
              <a:rPr lang="en-US" sz="2000" dirty="0" smtClean="0"/>
              <a:t>meeting</a:t>
            </a:r>
          </a:p>
          <a:p>
            <a:pPr marL="342900" indent="-342900">
              <a:buFont typeface="Arial" panose="020B0604020202020204" pitchFamily="34" charset="0"/>
              <a:buChar char="•"/>
            </a:pPr>
            <a:r>
              <a:rPr lang="en-US" sz="2000" dirty="0"/>
              <a:t>Describe when to use an Individual Development Plan </a:t>
            </a:r>
            <a:endParaRPr lang="en-US" sz="2000" dirty="0" smtClean="0"/>
          </a:p>
          <a:p>
            <a:pPr marL="342900" indent="-342900">
              <a:buFont typeface="Arial" panose="020B0604020202020204" pitchFamily="34" charset="0"/>
              <a:buChar char="•"/>
            </a:pPr>
            <a:r>
              <a:rPr lang="en-US" sz="2000" dirty="0" smtClean="0"/>
              <a:t>Explain </a:t>
            </a:r>
            <a:r>
              <a:rPr lang="en-US" sz="2000" dirty="0"/>
              <a:t>how to provide constructive feedback</a:t>
            </a:r>
          </a:p>
          <a:p>
            <a:pPr marL="342900" indent="-342900">
              <a:buFont typeface="Arial" panose="020B0604020202020204" pitchFamily="34" charset="0"/>
              <a:buChar char="•"/>
            </a:pPr>
            <a:r>
              <a:rPr lang="en-US" sz="2000" dirty="0" smtClean="0"/>
              <a:t>Describe </a:t>
            </a:r>
            <a:r>
              <a:rPr lang="en-US" sz="2000" dirty="0"/>
              <a:t>what actions to take if the employee is angry, non-responsive or upset</a:t>
            </a:r>
          </a:p>
          <a:p>
            <a:pPr marL="342900" lvl="0" indent="-342900">
              <a:buFont typeface="Arial" panose="020B0604020202020204" pitchFamily="34" charset="0"/>
              <a:buChar char="•"/>
            </a:pPr>
            <a:r>
              <a:rPr lang="en-US" sz="2000" dirty="0" smtClean="0"/>
              <a:t>Explain how to rate an employee’s performance</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37</a:t>
            </a:fld>
            <a:endParaRPr lang="en-US" dirty="0"/>
          </a:p>
        </p:txBody>
      </p:sp>
      <p:sp>
        <p:nvSpPr>
          <p:cNvPr id="5" name="Title 4"/>
          <p:cNvSpPr>
            <a:spLocks noGrp="1"/>
          </p:cNvSpPr>
          <p:nvPr>
            <p:ph type="title"/>
          </p:nvPr>
        </p:nvSpPr>
        <p:spPr/>
        <p:txBody>
          <a:bodyPr/>
          <a:lstStyle/>
          <a:p>
            <a:r>
              <a:rPr lang="en-US" dirty="0" smtClean="0"/>
              <a:t>Section 3 Learning Objectives</a:t>
            </a:r>
            <a:endParaRPr lang="en-US" dirty="0"/>
          </a:p>
        </p:txBody>
      </p:sp>
    </p:spTree>
    <p:custDataLst>
      <p:tags r:id="rId1"/>
    </p:custDataLst>
    <p:extLst>
      <p:ext uri="{BB962C8B-B14F-4D97-AF65-F5344CB8AC3E}">
        <p14:creationId xmlns:p14="http://schemas.microsoft.com/office/powerpoint/2010/main" val="11275002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38</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Performance Evaluation </a:t>
            </a:r>
            <a:r>
              <a:rPr lang="en-US" sz="2000" i="1" dirty="0" smtClean="0"/>
              <a:t>– The process by which an individual’s work performance is assessed, evaluated and supported. </a:t>
            </a:r>
          </a:p>
          <a:p>
            <a:pPr marL="342900" indent="-342900">
              <a:buFont typeface="Arial" panose="020B0604020202020204" pitchFamily="34" charset="0"/>
              <a:buChar char="•"/>
            </a:pPr>
            <a:r>
              <a:rPr lang="en-US" sz="2000" b="1" i="1" dirty="0" smtClean="0"/>
              <a:t>Individual Development Plan (IDP) </a:t>
            </a:r>
            <a:r>
              <a:rPr lang="en-US" sz="2000" i="1" dirty="0"/>
              <a:t>– </a:t>
            </a:r>
            <a:r>
              <a:rPr lang="en-US" sz="2000" dirty="0"/>
              <a:t>The process by which the employee is coached to develop new skills </a:t>
            </a:r>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712169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a:xfrm>
            <a:off x="182880" y="6366437"/>
            <a:ext cx="6583680" cy="365125"/>
          </a:xfrm>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39</a:t>
            </a:fld>
            <a:endParaRPr lang="en-US" dirty="0"/>
          </a:p>
        </p:txBody>
      </p:sp>
      <p:sp>
        <p:nvSpPr>
          <p:cNvPr id="7" name="Title 6"/>
          <p:cNvSpPr>
            <a:spLocks noGrp="1"/>
          </p:cNvSpPr>
          <p:nvPr>
            <p:ph type="title"/>
          </p:nvPr>
        </p:nvSpPr>
        <p:spPr/>
        <p:txBody>
          <a:bodyPr/>
          <a:lstStyle/>
          <a:p>
            <a:r>
              <a:rPr lang="en-US" dirty="0" smtClean="0"/>
              <a:t>Performance Management Process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17638289"/>
              </p:ext>
            </p:extLst>
          </p:nvPr>
        </p:nvGraphicFramePr>
        <p:xfrm>
          <a:off x="-384316" y="1371600"/>
          <a:ext cx="630803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ight Arrow 9"/>
          <p:cNvSpPr/>
          <p:nvPr/>
        </p:nvSpPr>
        <p:spPr>
          <a:xfrm rot="6943370">
            <a:off x="4454450" y="4345680"/>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11" name="Right Arrow 10"/>
          <p:cNvSpPr/>
          <p:nvPr/>
        </p:nvSpPr>
        <p:spPr>
          <a:xfrm rot="2760408">
            <a:off x="3731250" y="2305878"/>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12" name="Right Arrow 11"/>
          <p:cNvSpPr/>
          <p:nvPr/>
        </p:nvSpPr>
        <p:spPr>
          <a:xfrm rot="10800000">
            <a:off x="2441047" y="5703059"/>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a:solidFill>
                <a:schemeClr val="tx1"/>
              </a:solidFill>
            </a:endParaRPr>
          </a:p>
        </p:txBody>
      </p:sp>
      <p:sp>
        <p:nvSpPr>
          <p:cNvPr id="14" name="Right Arrow 13"/>
          <p:cNvSpPr/>
          <p:nvPr/>
        </p:nvSpPr>
        <p:spPr>
          <a:xfrm rot="19063440">
            <a:off x="1443388" y="2178315"/>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a:solidFill>
                <a:schemeClr val="tx1"/>
              </a:solidFill>
            </a:endParaRPr>
          </a:p>
        </p:txBody>
      </p:sp>
      <p:sp>
        <p:nvSpPr>
          <p:cNvPr id="16" name="Content Placeholder 4"/>
          <p:cNvSpPr txBox="1">
            <a:spLocks/>
          </p:cNvSpPr>
          <p:nvPr/>
        </p:nvSpPr>
        <p:spPr>
          <a:xfrm>
            <a:off x="425954" y="1371600"/>
            <a:ext cx="1748875" cy="858054"/>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Communication between you and the employee</a:t>
            </a:r>
            <a:endParaRPr lang="en-US" sz="1400" dirty="0"/>
          </a:p>
        </p:txBody>
      </p:sp>
      <p:sp>
        <p:nvSpPr>
          <p:cNvPr id="17" name="Right Arrow 16"/>
          <p:cNvSpPr/>
          <p:nvPr/>
        </p:nvSpPr>
        <p:spPr>
          <a:xfrm>
            <a:off x="98973" y="1519260"/>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2" name="Rectangle 1"/>
          <p:cNvSpPr/>
          <p:nvPr/>
        </p:nvSpPr>
        <p:spPr>
          <a:xfrm>
            <a:off x="5100321" y="1371600"/>
            <a:ext cx="3860800" cy="2862322"/>
          </a:xfrm>
          <a:prstGeom prst="rect">
            <a:avLst/>
          </a:prstGeom>
        </p:spPr>
        <p:txBody>
          <a:bodyPr wrap="square">
            <a:spAutoFit/>
          </a:bodyPr>
          <a:lstStyle/>
          <a:p>
            <a:r>
              <a:rPr lang="en-US" b="1" i="1" dirty="0"/>
              <a:t>Performance ratings and meetings occur twice a year:</a:t>
            </a:r>
          </a:p>
          <a:p>
            <a:pPr marL="457200" indent="-457200">
              <a:buFont typeface="Arial" panose="020B0604020202020204" pitchFamily="34" charset="0"/>
              <a:buChar char="•"/>
            </a:pPr>
            <a:r>
              <a:rPr lang="en-US" dirty="0"/>
              <a:t>Midyear Progress Review </a:t>
            </a:r>
          </a:p>
          <a:p>
            <a:pPr marL="1200150" lvl="1" indent="-457200">
              <a:buFont typeface="Arial" panose="020B0604020202020204" pitchFamily="34" charset="0"/>
              <a:buChar char="•"/>
            </a:pPr>
            <a:r>
              <a:rPr lang="en-US" dirty="0" smtClean="0"/>
              <a:t>provide </a:t>
            </a:r>
            <a:r>
              <a:rPr lang="en-US" dirty="0"/>
              <a:t>counseling and feedback </a:t>
            </a:r>
          </a:p>
          <a:p>
            <a:pPr marL="457200" indent="-457200">
              <a:buFont typeface="Arial" panose="020B0604020202020204" pitchFamily="34" charset="0"/>
              <a:buChar char="•"/>
            </a:pPr>
            <a:r>
              <a:rPr lang="en-US" dirty="0"/>
              <a:t>Final Rating</a:t>
            </a:r>
          </a:p>
          <a:p>
            <a:pPr marL="1200150" lvl="1" indent="-457200">
              <a:buFont typeface="Arial" panose="020B0604020202020204" pitchFamily="34" charset="0"/>
              <a:buChar char="•"/>
            </a:pPr>
            <a:r>
              <a:rPr lang="en-US" dirty="0"/>
              <a:t>A review </a:t>
            </a:r>
            <a:r>
              <a:rPr lang="en-US" dirty="0" smtClean="0"/>
              <a:t>performance </a:t>
            </a:r>
            <a:endParaRPr lang="en-US" dirty="0"/>
          </a:p>
          <a:p>
            <a:pPr marL="1200150" lvl="1" indent="-457200">
              <a:buFont typeface="Arial" panose="020B0604020202020204" pitchFamily="34" charset="0"/>
              <a:buChar char="•"/>
            </a:pPr>
            <a:r>
              <a:rPr lang="en-US" dirty="0"/>
              <a:t>Discussion of the performance goals and </a:t>
            </a:r>
            <a:r>
              <a:rPr lang="en-US" dirty="0" smtClean="0"/>
              <a:t>competencies</a:t>
            </a:r>
            <a:endParaRPr lang="en-US" dirty="0"/>
          </a:p>
        </p:txBody>
      </p:sp>
      <p:sp>
        <p:nvSpPr>
          <p:cNvPr id="5" name="TextBox 4"/>
          <p:cNvSpPr txBox="1"/>
          <p:nvPr/>
        </p:nvSpPr>
        <p:spPr>
          <a:xfrm>
            <a:off x="4698117" y="5338583"/>
            <a:ext cx="4228326" cy="1200329"/>
          </a:xfrm>
          <a:prstGeom prst="rect">
            <a:avLst/>
          </a:prstGeom>
          <a:noFill/>
        </p:spPr>
        <p:txBody>
          <a:bodyPr wrap="square" rtlCol="0">
            <a:spAutoFit/>
          </a:bodyPr>
          <a:lstStyle/>
          <a:p>
            <a:pPr marL="0" lvl="1"/>
            <a:r>
              <a:rPr lang="en-US" b="1" i="1" dirty="0"/>
              <a:t>Note</a:t>
            </a:r>
            <a:r>
              <a:rPr lang="en-US" i="1" dirty="0"/>
              <a:t>: the final performance rating is not to be discussed until it has been approved by the reviewer</a:t>
            </a:r>
            <a:r>
              <a:rPr lang="en-US" dirty="0"/>
              <a:t>  </a:t>
            </a:r>
          </a:p>
          <a:p>
            <a:endParaRPr lang="en-US" dirty="0"/>
          </a:p>
        </p:txBody>
      </p:sp>
    </p:spTree>
    <p:custDataLst>
      <p:tags r:id="rId1"/>
    </p:custDataLst>
    <p:extLst>
      <p:ext uri="{BB962C8B-B14F-4D97-AF65-F5344CB8AC3E}">
        <p14:creationId xmlns:p14="http://schemas.microsoft.com/office/powerpoint/2010/main" val="3920869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endParaRPr lang="en-US" sz="2700" b="1" dirty="0" smtClean="0"/>
          </a:p>
          <a:p>
            <a:pPr marL="457200" indent="-457200">
              <a:buFont typeface="Arial"/>
              <a:buChar char="•"/>
            </a:pPr>
            <a:r>
              <a:rPr lang="en-US" sz="2700" b="1" dirty="0" smtClean="0"/>
              <a:t>Learning Logistics  </a:t>
            </a:r>
          </a:p>
          <a:p>
            <a:pPr marL="457200" indent="-457200">
              <a:buFont typeface="Arial"/>
              <a:buChar char="•"/>
            </a:pPr>
            <a:r>
              <a:rPr lang="en-US" sz="2700" dirty="0" smtClean="0"/>
              <a:t>Section 1 – Performance Management </a:t>
            </a:r>
            <a:endParaRPr lang="en-US" sz="2700" dirty="0"/>
          </a:p>
          <a:p>
            <a:pPr marL="457200" indent="-457200">
              <a:buFont typeface="Arial"/>
              <a:buChar char="•"/>
            </a:pPr>
            <a:r>
              <a:rPr lang="en-US" sz="2700" dirty="0" smtClean="0"/>
              <a:t>Section 2 </a:t>
            </a:r>
            <a:r>
              <a:rPr lang="en-US" sz="2700" dirty="0"/>
              <a:t>– </a:t>
            </a:r>
            <a:r>
              <a:rPr lang="en-US" sz="2700" dirty="0" smtClean="0"/>
              <a:t>Performance Planning </a:t>
            </a:r>
          </a:p>
          <a:p>
            <a:pPr marL="457200" indent="-457200">
              <a:buFont typeface="Arial"/>
              <a:buChar char="•"/>
            </a:pPr>
            <a:r>
              <a:rPr lang="en-US" sz="2700" dirty="0" smtClean="0"/>
              <a:t>Section 3 – Giving Performance Evaluations </a:t>
            </a:r>
          </a:p>
          <a:p>
            <a:pPr marL="457200" indent="-457200">
              <a:buFont typeface="Arial"/>
              <a:buChar char="•"/>
            </a:pPr>
            <a:r>
              <a:rPr lang="en-US" sz="2700" dirty="0" smtClean="0"/>
              <a:t>Section 4 – Ongoing Communication </a:t>
            </a:r>
          </a:p>
          <a:p>
            <a:pPr marL="457200" indent="-457200">
              <a:buFont typeface="Arial"/>
              <a:buChar char="•"/>
            </a:pPr>
            <a:r>
              <a:rPr lang="en-US" sz="27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9339466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40</a:t>
            </a:fld>
            <a:endParaRPr lang="en-US" dirty="0"/>
          </a:p>
        </p:txBody>
      </p:sp>
      <p:sp>
        <p:nvSpPr>
          <p:cNvPr id="7" name="Title 6"/>
          <p:cNvSpPr>
            <a:spLocks noGrp="1"/>
          </p:cNvSpPr>
          <p:nvPr>
            <p:ph type="title"/>
          </p:nvPr>
        </p:nvSpPr>
        <p:spPr/>
        <p:txBody>
          <a:bodyPr/>
          <a:lstStyle/>
          <a:p>
            <a:r>
              <a:rPr lang="en-US" dirty="0" smtClean="0"/>
              <a:t>Performance Management Process</a:t>
            </a:r>
            <a:endParaRPr lang="en-US" dirty="0"/>
          </a:p>
        </p:txBody>
      </p:sp>
      <p:graphicFrame>
        <p:nvGraphicFramePr>
          <p:cNvPr id="3" name="Content Placeholder 2"/>
          <p:cNvGraphicFramePr>
            <a:graphicFrameLocks noGrp="1"/>
          </p:cNvGraphicFramePr>
          <p:nvPr>
            <p:ph idx="1"/>
            <p:extLst/>
          </p:nvPr>
        </p:nvGraphicFramePr>
        <p:xfrm>
          <a:off x="-384316" y="1371600"/>
          <a:ext cx="630803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ight Arrow 9"/>
          <p:cNvSpPr/>
          <p:nvPr/>
        </p:nvSpPr>
        <p:spPr>
          <a:xfrm rot="6943370">
            <a:off x="4454450" y="4345680"/>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11" name="Right Arrow 10"/>
          <p:cNvSpPr/>
          <p:nvPr/>
        </p:nvSpPr>
        <p:spPr>
          <a:xfrm rot="2760408">
            <a:off x="3731250" y="2305878"/>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12" name="Right Arrow 11"/>
          <p:cNvSpPr/>
          <p:nvPr/>
        </p:nvSpPr>
        <p:spPr>
          <a:xfrm rot="10800000">
            <a:off x="2441047" y="5703059"/>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a:solidFill>
                <a:schemeClr val="tx1"/>
              </a:solidFill>
            </a:endParaRPr>
          </a:p>
        </p:txBody>
      </p:sp>
      <p:sp>
        <p:nvSpPr>
          <p:cNvPr id="14" name="Right Arrow 13"/>
          <p:cNvSpPr/>
          <p:nvPr/>
        </p:nvSpPr>
        <p:spPr>
          <a:xfrm rot="19063440">
            <a:off x="1443388" y="2178315"/>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a:solidFill>
                <a:schemeClr val="tx1"/>
              </a:solidFill>
            </a:endParaRPr>
          </a:p>
        </p:txBody>
      </p:sp>
      <p:sp>
        <p:nvSpPr>
          <p:cNvPr id="16" name="Content Placeholder 4"/>
          <p:cNvSpPr txBox="1">
            <a:spLocks/>
          </p:cNvSpPr>
          <p:nvPr/>
        </p:nvSpPr>
        <p:spPr>
          <a:xfrm>
            <a:off x="425954" y="1371600"/>
            <a:ext cx="1748875" cy="858054"/>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Communication between you and the employee</a:t>
            </a:r>
            <a:endParaRPr lang="en-US" sz="1400" dirty="0"/>
          </a:p>
        </p:txBody>
      </p:sp>
      <p:sp>
        <p:nvSpPr>
          <p:cNvPr id="17" name="Right Arrow 16"/>
          <p:cNvSpPr/>
          <p:nvPr/>
        </p:nvSpPr>
        <p:spPr>
          <a:xfrm>
            <a:off x="98973" y="1519260"/>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2" name="Rectangle 1"/>
          <p:cNvSpPr/>
          <p:nvPr/>
        </p:nvSpPr>
        <p:spPr>
          <a:xfrm>
            <a:off x="5100321" y="1371600"/>
            <a:ext cx="3860800" cy="2862322"/>
          </a:xfrm>
          <a:prstGeom prst="rect">
            <a:avLst/>
          </a:prstGeom>
        </p:spPr>
        <p:txBody>
          <a:bodyPr wrap="square">
            <a:spAutoFit/>
          </a:bodyPr>
          <a:lstStyle/>
          <a:p>
            <a:r>
              <a:rPr lang="en-US" b="1" i="1" dirty="0"/>
              <a:t>Performance ratings and meetings occur twice a year:</a:t>
            </a:r>
          </a:p>
          <a:p>
            <a:pPr marL="457200" indent="-457200">
              <a:buFont typeface="Arial" panose="020B0604020202020204" pitchFamily="34" charset="0"/>
              <a:buChar char="•"/>
            </a:pPr>
            <a:r>
              <a:rPr lang="en-US" dirty="0"/>
              <a:t>Midyear Progress Review </a:t>
            </a:r>
          </a:p>
          <a:p>
            <a:pPr marL="1200150" lvl="1" indent="-457200">
              <a:buFont typeface="Arial" panose="020B0604020202020204" pitchFamily="34" charset="0"/>
              <a:buChar char="•"/>
            </a:pPr>
            <a:r>
              <a:rPr lang="en-US" dirty="0" smtClean="0"/>
              <a:t>provide </a:t>
            </a:r>
            <a:r>
              <a:rPr lang="en-US" dirty="0"/>
              <a:t>counseling and feedback </a:t>
            </a:r>
          </a:p>
          <a:p>
            <a:pPr marL="457200" indent="-457200">
              <a:buFont typeface="Arial" panose="020B0604020202020204" pitchFamily="34" charset="0"/>
              <a:buChar char="•"/>
            </a:pPr>
            <a:r>
              <a:rPr lang="en-US" dirty="0"/>
              <a:t>Final Rating</a:t>
            </a:r>
          </a:p>
          <a:p>
            <a:pPr marL="1200150" lvl="1" indent="-457200">
              <a:buFont typeface="Arial" panose="020B0604020202020204" pitchFamily="34" charset="0"/>
              <a:buChar char="•"/>
            </a:pPr>
            <a:r>
              <a:rPr lang="en-US" dirty="0"/>
              <a:t>A review </a:t>
            </a:r>
            <a:r>
              <a:rPr lang="en-US" dirty="0" smtClean="0"/>
              <a:t>performance </a:t>
            </a:r>
            <a:endParaRPr lang="en-US" dirty="0"/>
          </a:p>
          <a:p>
            <a:pPr marL="1200150" lvl="1" indent="-457200">
              <a:buFont typeface="Arial" panose="020B0604020202020204" pitchFamily="34" charset="0"/>
              <a:buChar char="•"/>
            </a:pPr>
            <a:r>
              <a:rPr lang="en-US" dirty="0"/>
              <a:t>Discussion of the performance goals and </a:t>
            </a:r>
            <a:r>
              <a:rPr lang="en-US" dirty="0" smtClean="0"/>
              <a:t>competencies</a:t>
            </a:r>
            <a:endParaRPr lang="en-US" dirty="0"/>
          </a:p>
        </p:txBody>
      </p:sp>
      <p:sp>
        <p:nvSpPr>
          <p:cNvPr id="15" name="TextBox 14"/>
          <p:cNvSpPr txBox="1"/>
          <p:nvPr/>
        </p:nvSpPr>
        <p:spPr>
          <a:xfrm>
            <a:off x="4698117" y="5338583"/>
            <a:ext cx="4228326" cy="1200329"/>
          </a:xfrm>
          <a:prstGeom prst="rect">
            <a:avLst/>
          </a:prstGeom>
          <a:noFill/>
        </p:spPr>
        <p:txBody>
          <a:bodyPr wrap="square" rtlCol="0">
            <a:spAutoFit/>
          </a:bodyPr>
          <a:lstStyle/>
          <a:p>
            <a:pPr marL="0" lvl="1"/>
            <a:r>
              <a:rPr lang="en-US" b="1" i="1" dirty="0"/>
              <a:t>Note</a:t>
            </a:r>
            <a:r>
              <a:rPr lang="en-US" i="1" dirty="0"/>
              <a:t>: the final performance rating is not to be discussed until it has been approved by the reviewer</a:t>
            </a:r>
            <a:r>
              <a:rPr lang="en-US" dirty="0"/>
              <a:t>  </a:t>
            </a:r>
          </a:p>
          <a:p>
            <a:endParaRPr lang="en-US" dirty="0"/>
          </a:p>
        </p:txBody>
      </p:sp>
    </p:spTree>
    <p:custDataLst>
      <p:tags r:id="rId1"/>
    </p:custDataLst>
    <p:extLst>
      <p:ext uri="{BB962C8B-B14F-4D97-AF65-F5344CB8AC3E}">
        <p14:creationId xmlns:p14="http://schemas.microsoft.com/office/powerpoint/2010/main" val="1977718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The Role of the Supervisor in Performance Management</a:t>
            </a:r>
            <a:endParaRPr lang="en-US" sz="3600" dirty="0"/>
          </a:p>
        </p:txBody>
      </p:sp>
      <p:sp>
        <p:nvSpPr>
          <p:cNvPr id="3" name="Content Placeholder 2"/>
          <p:cNvSpPr>
            <a:spLocks noGrp="1"/>
          </p:cNvSpPr>
          <p:nvPr>
            <p:ph sz="half" idx="2"/>
          </p:nvPr>
        </p:nvSpPr>
        <p:spPr>
          <a:xfrm>
            <a:off x="320040" y="1371600"/>
            <a:ext cx="5999480" cy="4937760"/>
          </a:xfrm>
        </p:spPr>
        <p:txBody>
          <a:bodyPr/>
          <a:lstStyle/>
          <a:p>
            <a:r>
              <a:rPr lang="en-US" sz="2400" dirty="0" smtClean="0"/>
              <a:t>During the Midyear and Final Performance Review the supervisor:</a:t>
            </a:r>
          </a:p>
          <a:p>
            <a:pPr marL="457200" indent="-457200">
              <a:buFont typeface="Arial" panose="020B0604020202020204" pitchFamily="34" charset="0"/>
              <a:buChar char="•"/>
            </a:pPr>
            <a:r>
              <a:rPr lang="en-US" sz="2400" dirty="0" smtClean="0"/>
              <a:t>Prepares for the review by completing the Review Checklist</a:t>
            </a:r>
          </a:p>
          <a:p>
            <a:pPr marL="457200" indent="-457200">
              <a:buFont typeface="Arial" panose="020B0604020202020204" pitchFamily="34" charset="0"/>
              <a:buChar char="•"/>
            </a:pPr>
            <a:r>
              <a:rPr lang="en-US" sz="2400" dirty="0" smtClean="0"/>
              <a:t>Discusses employee progress </a:t>
            </a:r>
          </a:p>
          <a:p>
            <a:pPr marL="457200" indent="-457200">
              <a:buFont typeface="Arial" panose="020B0604020202020204" pitchFamily="34" charset="0"/>
              <a:buChar char="•"/>
            </a:pPr>
            <a:r>
              <a:rPr lang="en-US" sz="2400" dirty="0" smtClean="0"/>
              <a:t>Documents the results of the meeting</a:t>
            </a:r>
          </a:p>
          <a:p>
            <a:pPr marL="457200" indent="-457200">
              <a:buFont typeface="Arial" panose="020B0604020202020204" pitchFamily="34" charset="0"/>
              <a:buChar char="•"/>
            </a:pPr>
            <a:r>
              <a:rPr lang="en-US" sz="2400" dirty="0" smtClean="0"/>
              <a:t>Follows up with any additional documents </a:t>
            </a:r>
          </a:p>
          <a:p>
            <a:pPr marL="457200" indent="-457200">
              <a:buFont typeface="Arial" panose="020B0604020202020204" pitchFamily="34" charset="0"/>
              <a:buChar char="•"/>
            </a:pPr>
            <a:r>
              <a:rPr lang="en-US" sz="2400" dirty="0" smtClean="0"/>
              <a:t>Answers questions from the 2</a:t>
            </a:r>
            <a:r>
              <a:rPr lang="en-US" sz="2400" baseline="30000" dirty="0" smtClean="0"/>
              <a:t>nd</a:t>
            </a:r>
            <a:r>
              <a:rPr lang="en-US" sz="2400" dirty="0" smtClean="0"/>
              <a:t> level reviewer</a:t>
            </a:r>
          </a:p>
          <a:p>
            <a:pPr marL="457200" indent="-457200">
              <a:buFont typeface="Arial" panose="020B0604020202020204" pitchFamily="34" charset="0"/>
              <a:buChar char="•"/>
            </a:pPr>
            <a:r>
              <a:rPr lang="en-US" sz="2400" dirty="0" smtClean="0"/>
              <a:t>Ensure all deadlines are met</a:t>
            </a:r>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41</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pic>
        <p:nvPicPr>
          <p:cNvPr id="9" name="Christ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017618" y="1638618"/>
            <a:ext cx="2870663" cy="467074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862222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 the Details</a:t>
            </a:r>
            <a:endParaRPr lang="en-US" dirty="0"/>
          </a:p>
        </p:txBody>
      </p:sp>
      <p:sp>
        <p:nvSpPr>
          <p:cNvPr id="3" name="Content Placeholder 2"/>
          <p:cNvSpPr>
            <a:spLocks noGrp="1"/>
          </p:cNvSpPr>
          <p:nvPr>
            <p:ph sz="half" idx="2"/>
          </p:nvPr>
        </p:nvSpPr>
        <p:spPr>
          <a:xfrm>
            <a:off x="304800" y="1371600"/>
            <a:ext cx="8503920" cy="4937760"/>
          </a:xfrm>
        </p:spPr>
        <p:txBody>
          <a:bodyPr/>
          <a:lstStyle/>
          <a:p>
            <a:r>
              <a:rPr lang="en-US" dirty="0" smtClean="0"/>
              <a:t>Prior to rating an employee review:</a:t>
            </a:r>
          </a:p>
          <a:p>
            <a:pPr marL="457200" indent="-457200">
              <a:buFont typeface="Arial" panose="020B0604020202020204" pitchFamily="34" charset="0"/>
              <a:buChar char="•"/>
            </a:pPr>
            <a:r>
              <a:rPr lang="en-US" dirty="0" smtClean="0"/>
              <a:t>The competencies descriptions </a:t>
            </a:r>
            <a:r>
              <a:rPr lang="en-US" dirty="0"/>
              <a:t>and goals</a:t>
            </a:r>
          </a:p>
          <a:p>
            <a:pPr marL="457200" indent="-457200">
              <a:buFont typeface="Arial" panose="020B0604020202020204" pitchFamily="34" charset="0"/>
              <a:buChar char="•"/>
            </a:pPr>
            <a:r>
              <a:rPr lang="en-US" dirty="0" smtClean="0"/>
              <a:t>The PDQ</a:t>
            </a:r>
          </a:p>
          <a:p>
            <a:pPr marL="457200" indent="-457200">
              <a:buFont typeface="Arial" panose="020B0604020202020204" pitchFamily="34" charset="0"/>
              <a:buChar char="•"/>
            </a:pPr>
            <a:r>
              <a:rPr lang="en-US" dirty="0" smtClean="0"/>
              <a:t>Notes on performance from your notebook </a:t>
            </a:r>
          </a:p>
          <a:p>
            <a:pPr marL="457200" indent="-457200">
              <a:buFont typeface="Arial" panose="020B0604020202020204" pitchFamily="34" charset="0"/>
              <a:buChar char="•"/>
            </a:pPr>
            <a:r>
              <a:rPr lang="en-US" dirty="0" smtClean="0"/>
              <a:t>Emails/conversations from others about performance</a:t>
            </a:r>
          </a:p>
          <a:p>
            <a:pPr marL="457200" indent="-457200">
              <a:buFont typeface="Arial" panose="020B0604020202020204" pitchFamily="34" charset="0"/>
              <a:buChar char="•"/>
            </a:pPr>
            <a:endParaRPr lang="en-US" dirty="0" smtClean="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42</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7238839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57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20040" y="1371600"/>
            <a:ext cx="7980812" cy="4937760"/>
          </a:xfrm>
        </p:spPr>
        <p:txBody>
          <a:bodyPr/>
          <a:lstStyle/>
          <a:p>
            <a:r>
              <a:rPr lang="en-US" sz="2400" i="1" dirty="0" smtClean="0"/>
              <a:t>Be approachable</a:t>
            </a:r>
          </a:p>
          <a:p>
            <a:pPr marL="342900" indent="-342900">
              <a:buFont typeface="Arial" panose="020B0604020202020204" pitchFamily="34" charset="0"/>
              <a:buChar char="•"/>
            </a:pPr>
            <a:r>
              <a:rPr lang="en-US" sz="2400" dirty="0" smtClean="0"/>
              <a:t>Be someone they want to talk to</a:t>
            </a:r>
          </a:p>
          <a:p>
            <a:r>
              <a:rPr lang="en-US" sz="2400" i="1" dirty="0" smtClean="0"/>
              <a:t>Listen to your employees </a:t>
            </a:r>
          </a:p>
          <a:p>
            <a:pPr marL="342900" indent="-342900">
              <a:buFont typeface="Arial" panose="020B0604020202020204" pitchFamily="34" charset="0"/>
              <a:buChar char="•"/>
            </a:pPr>
            <a:r>
              <a:rPr lang="en-US" sz="2400" dirty="0"/>
              <a:t>Understand their frame of reference</a:t>
            </a:r>
          </a:p>
          <a:p>
            <a:pPr marL="342900" indent="-342900">
              <a:buFont typeface="Arial" panose="020B0604020202020204" pitchFamily="34" charset="0"/>
              <a:buChar char="•"/>
            </a:pPr>
            <a:r>
              <a:rPr lang="en-US" sz="2400" dirty="0" smtClean="0"/>
              <a:t>Ask good questions </a:t>
            </a:r>
            <a:endParaRPr lang="en-US" sz="2400" dirty="0"/>
          </a:p>
          <a:p>
            <a:r>
              <a:rPr lang="en-US" sz="2400" i="1" dirty="0"/>
              <a:t>Communicate with your employee and your supervisor</a:t>
            </a:r>
          </a:p>
          <a:p>
            <a:pPr marL="342900" indent="-342900">
              <a:buFont typeface="Arial" panose="020B0604020202020204" pitchFamily="34" charset="0"/>
              <a:buChar char="•"/>
            </a:pPr>
            <a:r>
              <a:rPr lang="en-US" sz="2400" dirty="0"/>
              <a:t>Tell them what’s happening or not happening</a:t>
            </a:r>
          </a:p>
          <a:p>
            <a:pPr marL="342900" indent="-342900">
              <a:buFont typeface="Arial" panose="020B0604020202020204" pitchFamily="34" charset="0"/>
              <a:buChar char="•"/>
            </a:pPr>
            <a:endParaRPr lang="en-US" sz="2400" dirty="0" smtClean="0"/>
          </a:p>
        </p:txBody>
      </p:sp>
      <p:sp>
        <p:nvSpPr>
          <p:cNvPr id="2" name="Title 1"/>
          <p:cNvSpPr>
            <a:spLocks noGrp="1"/>
          </p:cNvSpPr>
          <p:nvPr>
            <p:ph type="title"/>
          </p:nvPr>
        </p:nvSpPr>
        <p:spPr/>
        <p:txBody>
          <a:bodyPr/>
          <a:lstStyle/>
          <a:p>
            <a:r>
              <a:rPr lang="en-US" dirty="0" smtClean="0"/>
              <a:t>Connect with your Employees</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43</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pic>
        <p:nvPicPr>
          <p:cNvPr id="12" name="Picture 11"/>
          <p:cNvPicPr>
            <a:picLocks noChangeAspect="1"/>
          </p:cNvPicPr>
          <p:nvPr/>
        </p:nvPicPr>
        <p:blipFill>
          <a:blip r:embed="rId4"/>
          <a:stretch>
            <a:fillRect/>
          </a:stretch>
        </p:blipFill>
        <p:spPr>
          <a:xfrm>
            <a:off x="5726243" y="4554014"/>
            <a:ext cx="3082475" cy="1750357"/>
          </a:xfrm>
          <a:prstGeom prst="rect">
            <a:avLst/>
          </a:prstGeom>
        </p:spPr>
      </p:pic>
    </p:spTree>
    <p:custDataLst>
      <p:tags r:id="rId1"/>
    </p:custDataLst>
    <p:extLst>
      <p:ext uri="{BB962C8B-B14F-4D97-AF65-F5344CB8AC3E}">
        <p14:creationId xmlns:p14="http://schemas.microsoft.com/office/powerpoint/2010/main" val="26496715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half" idx="12"/>
            <p:extLst/>
          </p:nvPr>
        </p:nvGraphicFramePr>
        <p:xfrm>
          <a:off x="4329904" y="2587473"/>
          <a:ext cx="4478815" cy="2388288"/>
        </p:xfrm>
        <a:graphic>
          <a:graphicData uri="http://schemas.openxmlformats.org/drawingml/2006/table">
            <a:tbl>
              <a:tblPr firstRow="1" bandRow="1">
                <a:tableStyleId>{5C22544A-7EE6-4342-B048-85BDC9FD1C3A}</a:tableStyleId>
              </a:tblPr>
              <a:tblGrid>
                <a:gridCol w="4478815"/>
              </a:tblGrid>
              <a:tr h="609208">
                <a:tc>
                  <a:txBody>
                    <a:bodyPr/>
                    <a:lstStyle/>
                    <a:p>
                      <a:pPr algn="ctr"/>
                      <a:r>
                        <a:rPr lang="en-US" dirty="0" smtClean="0"/>
                        <a:t>Employee Improvement</a:t>
                      </a:r>
                      <a:endParaRPr lang="en-US" dirty="0"/>
                    </a:p>
                  </a:txBody>
                  <a:tcPr anchor="ctr"/>
                </a:tc>
              </a:tr>
              <a:tr h="1779080">
                <a:tc>
                  <a:txBody>
                    <a:bodyPr/>
                    <a:lstStyle/>
                    <a:p>
                      <a:pPr marL="285750" indent="-285750">
                        <a:buFont typeface="Arial" panose="020B0604020202020204" pitchFamily="34" charset="0"/>
                        <a:buChar char="•"/>
                      </a:pPr>
                      <a:r>
                        <a:rPr lang="en-US" sz="1600" baseline="0" dirty="0" smtClean="0"/>
                        <a:t>Based on past behavior</a:t>
                      </a:r>
                    </a:p>
                    <a:p>
                      <a:pPr marL="285750" indent="-285750">
                        <a:buFont typeface="Arial" panose="020B0604020202020204" pitchFamily="34" charset="0"/>
                        <a:buChar char="•"/>
                      </a:pPr>
                      <a:r>
                        <a:rPr lang="en-US" sz="1600" baseline="0" dirty="0" smtClean="0"/>
                        <a:t>Focused on changing past actions</a:t>
                      </a:r>
                    </a:p>
                    <a:p>
                      <a:pPr marL="285750" indent="-285750">
                        <a:buFont typeface="Arial" panose="020B0604020202020204" pitchFamily="34" charset="0"/>
                        <a:buChar char="•"/>
                      </a:pPr>
                      <a:r>
                        <a:rPr lang="en-US" sz="1600" baseline="0" dirty="0" smtClean="0"/>
                        <a:t>Changes undesirable behaviors</a:t>
                      </a:r>
                    </a:p>
                  </a:txBody>
                  <a:tcPr/>
                </a:tc>
              </a:tr>
            </a:tbl>
          </a:graphicData>
        </a:graphic>
      </p:graphicFrame>
      <p:graphicFrame>
        <p:nvGraphicFramePr>
          <p:cNvPr id="12" name="Table 11"/>
          <p:cNvGraphicFramePr>
            <a:graphicFrameLocks noGrp="1"/>
          </p:cNvGraphicFramePr>
          <p:nvPr>
            <p:extLst/>
          </p:nvPr>
        </p:nvGraphicFramePr>
        <p:xfrm>
          <a:off x="304800" y="2587472"/>
          <a:ext cx="4025105" cy="2388289"/>
        </p:xfrm>
        <a:graphic>
          <a:graphicData uri="http://schemas.openxmlformats.org/drawingml/2006/table">
            <a:tbl>
              <a:tblPr firstRow="1" bandRow="1">
                <a:tableStyleId>{5C22544A-7EE6-4342-B048-85BDC9FD1C3A}</a:tableStyleId>
              </a:tblPr>
              <a:tblGrid>
                <a:gridCol w="4025105"/>
              </a:tblGrid>
              <a:tr h="622118">
                <a:tc>
                  <a:txBody>
                    <a:bodyPr/>
                    <a:lstStyle/>
                    <a:p>
                      <a:pPr algn="ctr"/>
                      <a:r>
                        <a:rPr lang="en-US" dirty="0" smtClean="0"/>
                        <a:t>Employee Development</a:t>
                      </a:r>
                      <a:endParaRPr lang="en-US" dirty="0"/>
                    </a:p>
                  </a:txBody>
                  <a:tcPr anchor="ctr"/>
                </a:tc>
              </a:tr>
              <a:tr h="1766171">
                <a:tc>
                  <a:txBody>
                    <a:bodyPr/>
                    <a:lstStyle/>
                    <a:p>
                      <a:pPr marL="285750" indent="-285750">
                        <a:buFont typeface="Arial" panose="020B0604020202020204" pitchFamily="34" charset="0"/>
                        <a:buChar char="•"/>
                      </a:pPr>
                      <a:r>
                        <a:rPr lang="en-US" sz="1600" dirty="0" smtClean="0"/>
                        <a:t>Based on future</a:t>
                      </a:r>
                      <a:r>
                        <a:rPr lang="en-US" sz="1600" baseline="0" dirty="0" smtClean="0"/>
                        <a:t> development</a:t>
                      </a:r>
                    </a:p>
                    <a:p>
                      <a:pPr marL="285750" indent="-285750">
                        <a:buFont typeface="Arial" panose="020B0604020202020204" pitchFamily="34" charset="0"/>
                        <a:buChar char="•"/>
                      </a:pPr>
                      <a:r>
                        <a:rPr lang="en-US" sz="1600" baseline="0" dirty="0" smtClean="0"/>
                        <a:t>Focused on needed skills</a:t>
                      </a:r>
                    </a:p>
                    <a:p>
                      <a:pPr marL="285750" indent="-285750">
                        <a:buFont typeface="Arial" panose="020B0604020202020204" pitchFamily="34" charset="0"/>
                        <a:buChar char="•"/>
                      </a:pPr>
                      <a:r>
                        <a:rPr lang="en-US" sz="1600" baseline="0" dirty="0" smtClean="0"/>
                        <a:t>Developments new behaviors</a:t>
                      </a:r>
                      <a:endParaRPr lang="en-US" sz="1600" dirty="0"/>
                    </a:p>
                  </a:txBody>
                  <a:tcPr/>
                </a:tc>
              </a:tr>
            </a:tbl>
          </a:graphicData>
        </a:graphic>
      </p:graphicFrame>
      <p:sp>
        <p:nvSpPr>
          <p:cNvPr id="2" name="Title 1"/>
          <p:cNvSpPr>
            <a:spLocks noGrp="1"/>
          </p:cNvSpPr>
          <p:nvPr>
            <p:ph type="title"/>
          </p:nvPr>
        </p:nvSpPr>
        <p:spPr/>
        <p:txBody>
          <a:bodyPr/>
          <a:lstStyle/>
          <a:p>
            <a:r>
              <a:rPr lang="en-US" sz="3600" dirty="0" smtClean="0"/>
              <a:t>Difference Between Employee Development and Employee Improvement</a:t>
            </a:r>
            <a:endParaRPr lang="en-US" sz="36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44</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16" name="Content Placeholder 4"/>
          <p:cNvSpPr>
            <a:spLocks noGrp="1"/>
          </p:cNvSpPr>
          <p:nvPr>
            <p:ph sz="half" idx="12"/>
          </p:nvPr>
        </p:nvSpPr>
        <p:spPr>
          <a:xfrm>
            <a:off x="304800" y="1453661"/>
            <a:ext cx="8503920" cy="762000"/>
          </a:xfrm>
        </p:spPr>
        <p:txBody>
          <a:bodyPr/>
          <a:lstStyle/>
          <a:p>
            <a:pPr algn="ctr"/>
            <a:r>
              <a:rPr lang="en-US" i="1" dirty="0" smtClean="0"/>
              <a:t>Improvement focuses on addressing past behavior, Development is planning for the future.</a:t>
            </a:r>
            <a:endParaRPr lang="en-US" i="1" strike="sngStrike" dirty="0"/>
          </a:p>
        </p:txBody>
      </p:sp>
      <p:sp>
        <p:nvSpPr>
          <p:cNvPr id="14" name="Not Equal 13"/>
          <p:cNvSpPr/>
          <p:nvPr/>
        </p:nvSpPr>
        <p:spPr>
          <a:xfrm>
            <a:off x="4068909" y="2747278"/>
            <a:ext cx="523476" cy="366782"/>
          </a:xfrm>
          <a:prstGeom prst="mathNotEqual">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8826298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45</a:t>
            </a:fld>
            <a:endParaRPr lang="en-US" dirty="0"/>
          </a:p>
        </p:txBody>
      </p:sp>
      <p:sp>
        <p:nvSpPr>
          <p:cNvPr id="5" name="Title 4"/>
          <p:cNvSpPr>
            <a:spLocks noGrp="1"/>
          </p:cNvSpPr>
          <p:nvPr>
            <p:ph type="title"/>
          </p:nvPr>
        </p:nvSpPr>
        <p:spPr/>
        <p:txBody>
          <a:bodyPr/>
          <a:lstStyle/>
          <a:p>
            <a:r>
              <a:rPr lang="en-US" dirty="0" smtClean="0"/>
              <a:t>Development Plan</a:t>
            </a:r>
            <a:endParaRPr lang="en-US" dirty="0"/>
          </a:p>
        </p:txBody>
      </p:sp>
      <p:sp>
        <p:nvSpPr>
          <p:cNvPr id="6" name="Content Placeholder 3"/>
          <p:cNvSpPr>
            <a:spLocks noGrp="1"/>
          </p:cNvSpPr>
          <p:nvPr>
            <p:ph idx="1"/>
          </p:nvPr>
        </p:nvSpPr>
        <p:spPr>
          <a:xfrm>
            <a:off x="182880" y="1417320"/>
            <a:ext cx="8778240" cy="4754880"/>
          </a:xfrm>
        </p:spPr>
        <p:txBody>
          <a:bodyPr/>
          <a:lstStyle/>
          <a:p>
            <a:r>
              <a:rPr lang="en-US" sz="2800" dirty="0" smtClean="0"/>
              <a:t>When creating an Individual Development Plan:</a:t>
            </a:r>
          </a:p>
          <a:p>
            <a:pPr marL="514350" indent="-514350">
              <a:buFont typeface="+mj-lt"/>
              <a:buAutoNum type="arabicPeriod"/>
            </a:pPr>
            <a:r>
              <a:rPr lang="en-US" dirty="0" smtClean="0"/>
              <a:t>Establish a</a:t>
            </a:r>
            <a:r>
              <a:rPr lang="en-US" sz="2800" dirty="0" smtClean="0"/>
              <a:t> reason and motivation </a:t>
            </a:r>
          </a:p>
          <a:p>
            <a:pPr marL="1005840" lvl="1" indent="-457200">
              <a:buFont typeface="Arial" panose="020B0604020202020204" pitchFamily="34" charset="0"/>
              <a:buChar char="•"/>
            </a:pPr>
            <a:r>
              <a:rPr lang="en-US" dirty="0"/>
              <a:t>T</a:t>
            </a:r>
            <a:r>
              <a:rPr lang="en-US" dirty="0" smtClean="0"/>
              <a:t>o promote to the next level</a:t>
            </a:r>
            <a:endParaRPr lang="en-US" dirty="0"/>
          </a:p>
          <a:p>
            <a:pPr marL="514350" indent="-514350">
              <a:buFont typeface="+mj-lt"/>
              <a:buAutoNum type="arabicPeriod"/>
            </a:pPr>
            <a:r>
              <a:rPr lang="en-US" sz="2800" dirty="0" smtClean="0"/>
              <a:t>Describe needs to be learned </a:t>
            </a:r>
          </a:p>
          <a:p>
            <a:pPr marL="1005840" lvl="1" indent="-457200">
              <a:buFont typeface="Arial" panose="020B0604020202020204" pitchFamily="34" charset="0"/>
              <a:buChar char="•"/>
            </a:pPr>
            <a:r>
              <a:rPr lang="en-US" dirty="0"/>
              <a:t>I</a:t>
            </a:r>
            <a:r>
              <a:rPr lang="en-US" dirty="0" smtClean="0"/>
              <a:t>dentify the competencies</a:t>
            </a:r>
            <a:endParaRPr lang="en-US" dirty="0"/>
          </a:p>
          <a:p>
            <a:pPr marL="514350" indent="-514350">
              <a:buFont typeface="+mj-lt"/>
              <a:buAutoNum type="arabicPeriod"/>
            </a:pPr>
            <a:r>
              <a:rPr lang="en-US" sz="2800" dirty="0"/>
              <a:t>Identify development actions</a:t>
            </a:r>
          </a:p>
          <a:p>
            <a:pPr marL="514350" indent="-514350">
              <a:buFont typeface="+mj-lt"/>
              <a:buAutoNum type="arabicPeriod"/>
            </a:pPr>
            <a:r>
              <a:rPr lang="en-US" sz="2800" dirty="0"/>
              <a:t>Implement </a:t>
            </a:r>
            <a:r>
              <a:rPr lang="en-US" sz="2800" dirty="0" smtClean="0"/>
              <a:t>the plan and follow-up</a:t>
            </a:r>
          </a:p>
          <a:p>
            <a:pPr marL="1005840" lvl="1" indent="-457200">
              <a:buFont typeface="Arial" panose="020B0604020202020204" pitchFamily="34" charset="0"/>
              <a:buChar char="•"/>
            </a:pPr>
            <a:r>
              <a:rPr lang="en-US" sz="2400" dirty="0" smtClean="0"/>
              <a:t>Employee owns the plan</a:t>
            </a:r>
          </a:p>
          <a:p>
            <a:pPr marL="1005840" lvl="1" indent="-457200">
              <a:buFont typeface="Arial" panose="020B0604020202020204" pitchFamily="34" charset="0"/>
              <a:buChar char="•"/>
            </a:pPr>
            <a:r>
              <a:rPr lang="en-US" dirty="0" smtClean="0"/>
              <a:t>Supervisors mentors and supports</a:t>
            </a:r>
            <a:endParaRPr lang="en-US" sz="2400" dirty="0" smtClean="0"/>
          </a:p>
          <a:p>
            <a:pPr marL="514350" indent="-514350">
              <a:buFont typeface="Arial" panose="020B0604020202020204" pitchFamily="34" charset="0"/>
              <a:buChar char="•"/>
            </a:pPr>
            <a:endParaRPr lang="en-US" sz="2800" dirty="0"/>
          </a:p>
        </p:txBody>
      </p:sp>
    </p:spTree>
    <p:custDataLst>
      <p:tags r:id="rId1"/>
    </p:custDataLst>
    <p:extLst>
      <p:ext uri="{BB962C8B-B14F-4D97-AF65-F5344CB8AC3E}">
        <p14:creationId xmlns:p14="http://schemas.microsoft.com/office/powerpoint/2010/main" val="30836211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Feedback</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9935314"/>
              </p:ext>
            </p:extLst>
          </p:nvPr>
        </p:nvGraphicFramePr>
        <p:xfrm>
          <a:off x="3794125" y="1371600"/>
          <a:ext cx="5014913"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46</a:t>
            </a:fld>
            <a:endParaRPr lang="en-US" dirty="0"/>
          </a:p>
        </p:txBody>
      </p:sp>
      <p:sp>
        <p:nvSpPr>
          <p:cNvPr id="5" name="Content Placeholder 4"/>
          <p:cNvSpPr>
            <a:spLocks noGrp="1"/>
          </p:cNvSpPr>
          <p:nvPr>
            <p:ph sz="half" idx="12"/>
          </p:nvPr>
        </p:nvSpPr>
        <p:spPr>
          <a:xfrm>
            <a:off x="304799" y="1371600"/>
            <a:ext cx="3605049" cy="4937760"/>
          </a:xfrm>
        </p:spPr>
        <p:txBody>
          <a:bodyPr/>
          <a:lstStyle/>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sz="3600" b="1" dirty="0" smtClean="0"/>
              <a:t>A</a:t>
            </a:r>
            <a:r>
              <a:rPr lang="en-US" sz="3600" dirty="0" smtClean="0"/>
              <a:t>ctionable</a:t>
            </a:r>
          </a:p>
          <a:p>
            <a:pPr marL="342900" indent="-342900">
              <a:buFont typeface="Arial" panose="020B0604020202020204" pitchFamily="34" charset="0"/>
              <a:buChar char="•"/>
            </a:pPr>
            <a:r>
              <a:rPr lang="en-US" sz="3600" b="1" dirty="0" smtClean="0"/>
              <a:t>B</a:t>
            </a:r>
            <a:r>
              <a:rPr lang="en-US" sz="3600" dirty="0" smtClean="0"/>
              <a:t>alanced</a:t>
            </a:r>
          </a:p>
          <a:p>
            <a:pPr marL="342900" indent="-342900">
              <a:buFont typeface="Arial" panose="020B0604020202020204" pitchFamily="34" charset="0"/>
              <a:buChar char="•"/>
            </a:pPr>
            <a:r>
              <a:rPr lang="en-US" sz="3600" b="1" dirty="0" smtClean="0"/>
              <a:t>C</a:t>
            </a:r>
            <a:r>
              <a:rPr lang="en-US" sz="3600" dirty="0" smtClean="0"/>
              <a:t>onstructive</a:t>
            </a:r>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10315894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82165317"/>
              </p:ext>
            </p:extLst>
          </p:nvPr>
        </p:nvGraphicFramePr>
        <p:xfrm>
          <a:off x="182563" y="1371600"/>
          <a:ext cx="8778876" cy="4577080"/>
        </p:xfrm>
        <a:graphic>
          <a:graphicData uri="http://schemas.openxmlformats.org/drawingml/2006/table">
            <a:tbl>
              <a:tblPr firstRow="1" bandRow="1">
                <a:tableStyleId>{5C22544A-7EE6-4342-B048-85BDC9FD1C3A}</a:tableStyleId>
              </a:tblPr>
              <a:tblGrid>
                <a:gridCol w="2926292"/>
                <a:gridCol w="2926292"/>
                <a:gridCol w="2926292"/>
              </a:tblGrid>
              <a:tr h="370840">
                <a:tc>
                  <a:txBody>
                    <a:bodyPr/>
                    <a:lstStyle/>
                    <a:p>
                      <a:pPr algn="ctr"/>
                      <a:r>
                        <a:rPr lang="en-US" dirty="0" smtClean="0"/>
                        <a:t>Angry</a:t>
                      </a:r>
                      <a:endParaRPr lang="en-US" dirty="0"/>
                    </a:p>
                  </a:txBody>
                  <a:tcPr/>
                </a:tc>
                <a:tc>
                  <a:txBody>
                    <a:bodyPr/>
                    <a:lstStyle/>
                    <a:p>
                      <a:pPr algn="ctr"/>
                      <a:r>
                        <a:rPr lang="en-US" dirty="0" smtClean="0"/>
                        <a:t>Non-responsive</a:t>
                      </a:r>
                      <a:endParaRPr lang="en-US" dirty="0"/>
                    </a:p>
                  </a:txBody>
                  <a:tcPr/>
                </a:tc>
                <a:tc>
                  <a:txBody>
                    <a:bodyPr/>
                    <a:lstStyle/>
                    <a:p>
                      <a:pPr algn="ctr"/>
                      <a:r>
                        <a:rPr lang="en-US" dirty="0" smtClean="0"/>
                        <a:t>Defensive</a:t>
                      </a:r>
                      <a:endParaRPr lang="en-US" dirty="0"/>
                    </a:p>
                  </a:txBody>
                  <a:tcPr/>
                </a:tc>
              </a:tr>
              <a:tr h="370840">
                <a:tc>
                  <a:txBody>
                    <a:bodyPr/>
                    <a:lstStyle/>
                    <a:p>
                      <a:pPr marL="285750" indent="-285750">
                        <a:buFont typeface="Arial" panose="020B0604020202020204" pitchFamily="34" charset="0"/>
                        <a:buChar char="•"/>
                      </a:pPr>
                      <a:r>
                        <a:rPr lang="en-US" dirty="0" smtClean="0"/>
                        <a:t>Discuss</a:t>
                      </a:r>
                      <a:r>
                        <a:rPr lang="en-US" baseline="0" dirty="0" smtClean="0"/>
                        <a:t> only the performance of the employee and not their feelings</a:t>
                      </a:r>
                    </a:p>
                    <a:p>
                      <a:pPr marL="285750" indent="-285750">
                        <a:buFont typeface="Arial" panose="020B0604020202020204" pitchFamily="34" charset="0"/>
                        <a:buChar char="•"/>
                      </a:pPr>
                      <a:r>
                        <a:rPr lang="en-US" baseline="0" dirty="0" smtClean="0"/>
                        <a:t>Acknowledge the employee is upset</a:t>
                      </a:r>
                    </a:p>
                    <a:p>
                      <a:pPr marL="285750" indent="-285750">
                        <a:buFont typeface="Arial" panose="020B0604020202020204" pitchFamily="34" charset="0"/>
                        <a:buChar char="•"/>
                      </a:pPr>
                      <a:r>
                        <a:rPr lang="en-US" baseline="0" dirty="0" smtClean="0"/>
                        <a:t>Ask the employees for details about why they are upset</a:t>
                      </a:r>
                    </a:p>
                    <a:p>
                      <a:pPr marL="285750" indent="-285750">
                        <a:buFont typeface="Arial" panose="020B0604020202020204" pitchFamily="34" charset="0"/>
                        <a:buChar char="•"/>
                      </a:pPr>
                      <a:r>
                        <a:rPr lang="en-US" baseline="0" dirty="0" smtClean="0"/>
                        <a:t>Ask for help in understanding why the person is angry</a:t>
                      </a:r>
                    </a:p>
                    <a:p>
                      <a:pPr marL="285750" indent="-285750">
                        <a:buFont typeface="Arial" panose="020B0604020202020204" pitchFamily="34" charset="0"/>
                        <a:buChar char="•"/>
                      </a:pPr>
                      <a:r>
                        <a:rPr lang="en-US" baseline="0" dirty="0" smtClean="0"/>
                        <a:t>Change the meeting to another time after a cooling off period</a:t>
                      </a:r>
                      <a:endParaRPr lang="en-US" dirty="0"/>
                    </a:p>
                  </a:txBody>
                  <a:tcPr/>
                </a:tc>
                <a:tc>
                  <a:txBody>
                    <a:bodyPr/>
                    <a:lstStyle/>
                    <a:p>
                      <a:pPr marL="285750" indent="-285750">
                        <a:buFont typeface="Arial" panose="020B0604020202020204" pitchFamily="34" charset="0"/>
                        <a:buChar char="•"/>
                      </a:pPr>
                      <a:r>
                        <a:rPr lang="en-US" dirty="0" smtClean="0"/>
                        <a:t>Engage</a:t>
                      </a:r>
                      <a:r>
                        <a:rPr lang="en-US" baseline="0" dirty="0" smtClean="0"/>
                        <a:t> with the employee by asking questions about the action</a:t>
                      </a:r>
                    </a:p>
                    <a:p>
                      <a:pPr marL="285750" indent="-285750">
                        <a:buFont typeface="Arial" panose="020B0604020202020204" pitchFamily="34" charset="0"/>
                        <a:buChar char="•"/>
                      </a:pPr>
                      <a:r>
                        <a:rPr lang="en-US" baseline="0" dirty="0" smtClean="0"/>
                        <a:t>Allow the employee some breathing room to reschedule the appointment</a:t>
                      </a:r>
                    </a:p>
                    <a:p>
                      <a:pPr marL="285750" indent="-285750">
                        <a:buFont typeface="Arial" panose="020B0604020202020204" pitchFamily="34" charset="0"/>
                        <a:buChar char="•"/>
                      </a:pPr>
                      <a:r>
                        <a:rPr lang="en-US" baseline="0" dirty="0" smtClean="0"/>
                        <a:t>Listen actively when the employee speaks</a:t>
                      </a:r>
                    </a:p>
                  </a:txBody>
                  <a:tcPr/>
                </a:tc>
                <a:tc>
                  <a:txBody>
                    <a:bodyPr/>
                    <a:lstStyle/>
                    <a:p>
                      <a:pPr marL="285750" indent="-285750">
                        <a:buFont typeface="Arial" panose="020B0604020202020204" pitchFamily="34" charset="0"/>
                        <a:buChar char="•"/>
                      </a:pPr>
                      <a:r>
                        <a:rPr lang="en-US" dirty="0" smtClean="0"/>
                        <a:t>Be direct with</a:t>
                      </a:r>
                      <a:r>
                        <a:rPr lang="en-US" baseline="0" dirty="0" smtClean="0"/>
                        <a:t> the employee</a:t>
                      </a:r>
                    </a:p>
                    <a:p>
                      <a:pPr marL="285750" indent="-285750">
                        <a:buFont typeface="Arial" panose="020B0604020202020204" pitchFamily="34" charset="0"/>
                        <a:buChar char="•"/>
                      </a:pPr>
                      <a:r>
                        <a:rPr lang="en-US" baseline="0" dirty="0" smtClean="0"/>
                        <a:t>Provide specific examples of the behavior</a:t>
                      </a:r>
                    </a:p>
                    <a:p>
                      <a:pPr marL="285750" indent="-285750">
                        <a:buFont typeface="Arial" panose="020B0604020202020204" pitchFamily="34" charset="0"/>
                        <a:buChar char="•"/>
                      </a:pPr>
                      <a:r>
                        <a:rPr lang="en-US" baseline="0" dirty="0" smtClean="0"/>
                        <a:t>Acknowledge the employee viewpoint and redirect to policy</a:t>
                      </a:r>
                    </a:p>
                    <a:p>
                      <a:pPr marL="285750" indent="-285750">
                        <a:buFont typeface="Arial" panose="020B0604020202020204" pitchFamily="34" charset="0"/>
                        <a:buChar char="•"/>
                      </a:pPr>
                      <a:r>
                        <a:rPr lang="en-US" baseline="0" dirty="0" smtClean="0"/>
                        <a:t>Do not ask questions about the behavior</a:t>
                      </a:r>
                    </a:p>
                  </a:txBody>
                  <a:tcPr/>
                </a:tc>
              </a:tr>
            </a:tbl>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47</a:t>
            </a:fld>
            <a:endParaRPr lang="en-US" dirty="0"/>
          </a:p>
        </p:txBody>
      </p:sp>
      <p:sp>
        <p:nvSpPr>
          <p:cNvPr id="5" name="Title 4"/>
          <p:cNvSpPr>
            <a:spLocks noGrp="1"/>
          </p:cNvSpPr>
          <p:nvPr>
            <p:ph type="title"/>
          </p:nvPr>
        </p:nvSpPr>
        <p:spPr/>
        <p:txBody>
          <a:bodyPr/>
          <a:lstStyle/>
          <a:p>
            <a:r>
              <a:rPr lang="en-US" dirty="0"/>
              <a:t>What to do if the employee is…</a:t>
            </a:r>
          </a:p>
        </p:txBody>
      </p:sp>
    </p:spTree>
    <p:custDataLst>
      <p:tags r:id="rId1"/>
    </p:custDataLst>
    <p:extLst>
      <p:ext uri="{BB962C8B-B14F-4D97-AF65-F5344CB8AC3E}">
        <p14:creationId xmlns:p14="http://schemas.microsoft.com/office/powerpoint/2010/main" val="39691640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Step 2 - Rating the Employee</a:t>
            </a:r>
            <a:endParaRPr lang="en-US" dirty="0"/>
          </a:p>
        </p:txBody>
      </p:sp>
      <p:sp>
        <p:nvSpPr>
          <p:cNvPr id="3" name="Content Placeholder 2"/>
          <p:cNvSpPr>
            <a:spLocks noGrp="1"/>
          </p:cNvSpPr>
          <p:nvPr>
            <p:ph sz="half" idx="2"/>
          </p:nvPr>
        </p:nvSpPr>
        <p:spPr>
          <a:xfrm>
            <a:off x="2909455" y="1371600"/>
            <a:ext cx="5899265" cy="4937760"/>
          </a:xfrm>
        </p:spPr>
        <p:txBody>
          <a:bodyPr/>
          <a:lstStyle/>
          <a:p>
            <a:r>
              <a:rPr lang="en-US" sz="2400" b="1" i="1" dirty="0" smtClean="0"/>
              <a:t>When rating remember:</a:t>
            </a:r>
          </a:p>
          <a:p>
            <a:pPr marL="342900" indent="-342900">
              <a:buFont typeface="Arial" panose="020B0604020202020204" pitchFamily="34" charset="0"/>
              <a:buChar char="•"/>
            </a:pPr>
            <a:r>
              <a:rPr lang="en-US" sz="2400" dirty="0" smtClean="0"/>
              <a:t>An employee may excel in one are and may do poorly in another</a:t>
            </a:r>
          </a:p>
          <a:p>
            <a:pPr marL="342900" indent="-342900">
              <a:buFont typeface="Arial" panose="020B0604020202020204" pitchFamily="34" charset="0"/>
              <a:buChar char="•"/>
            </a:pPr>
            <a:r>
              <a:rPr lang="en-US" sz="2400" dirty="0" smtClean="0"/>
              <a:t>Not evaluated based on other employees</a:t>
            </a:r>
          </a:p>
          <a:p>
            <a:pPr marL="342900" indent="-342900">
              <a:buFont typeface="Arial" panose="020B0604020202020204" pitchFamily="34" charset="0"/>
              <a:buChar char="•"/>
            </a:pPr>
            <a:r>
              <a:rPr lang="en-US" sz="2400" dirty="0" smtClean="0"/>
              <a:t>May have a 2+ or 2- rating </a:t>
            </a:r>
          </a:p>
          <a:p>
            <a:pPr marL="342900" indent="-342900">
              <a:buFont typeface="Arial" panose="020B0604020202020204" pitchFamily="34" charset="0"/>
              <a:buChar char="•"/>
            </a:pPr>
            <a:r>
              <a:rPr lang="en-US" sz="2400" dirty="0" smtClean="0"/>
              <a:t>Performance is based on how well the employee performs their job based on PDQ </a:t>
            </a: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48</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8" name="Rectangle 7"/>
          <p:cNvSpPr/>
          <p:nvPr/>
        </p:nvSpPr>
        <p:spPr>
          <a:xfrm>
            <a:off x="304801" y="1475573"/>
            <a:ext cx="2248394" cy="804485"/>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solidFill>
                  <a:schemeClr val="bg1"/>
                </a:solidFill>
              </a:rPr>
              <a:t>Level 3 Exceptional </a:t>
            </a:r>
          </a:p>
          <a:p>
            <a:pPr algn="ctr"/>
            <a:r>
              <a:rPr lang="en-US" dirty="0" smtClean="0">
                <a:solidFill>
                  <a:schemeClr val="bg1"/>
                </a:solidFill>
              </a:rPr>
              <a:t>(*****) 5 stars</a:t>
            </a:r>
          </a:p>
        </p:txBody>
      </p:sp>
      <p:sp>
        <p:nvSpPr>
          <p:cNvPr id="10" name="Rectangle 9"/>
          <p:cNvSpPr/>
          <p:nvPr/>
        </p:nvSpPr>
        <p:spPr>
          <a:xfrm>
            <a:off x="304801" y="2392414"/>
            <a:ext cx="1445172" cy="1950611"/>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solidFill>
                  <a:schemeClr val="bg1"/>
                </a:solidFill>
              </a:rPr>
              <a:t>Level 2 Successful or Expected Performance</a:t>
            </a:r>
          </a:p>
          <a:p>
            <a:pPr algn="ctr"/>
            <a:r>
              <a:rPr lang="en-US" dirty="0" smtClean="0">
                <a:solidFill>
                  <a:schemeClr val="bg1"/>
                </a:solidFill>
              </a:rPr>
              <a:t>(2, 3 or 4 Stars</a:t>
            </a:r>
            <a:r>
              <a:rPr lang="en-US" sz="1400" dirty="0" smtClean="0">
                <a:solidFill>
                  <a:schemeClr val="tx1"/>
                </a:solidFill>
              </a:rPr>
              <a:t>)</a:t>
            </a:r>
          </a:p>
        </p:txBody>
      </p:sp>
      <p:sp>
        <p:nvSpPr>
          <p:cNvPr id="11" name="Rectangle 10"/>
          <p:cNvSpPr/>
          <p:nvPr/>
        </p:nvSpPr>
        <p:spPr>
          <a:xfrm>
            <a:off x="304801" y="4453560"/>
            <a:ext cx="2248394" cy="82031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dirty="0" smtClean="0">
                <a:solidFill>
                  <a:schemeClr val="bg1"/>
                </a:solidFill>
              </a:rPr>
              <a:t>Level 1 Needs Improvement (*) 1 star</a:t>
            </a:r>
          </a:p>
        </p:txBody>
      </p:sp>
      <p:sp>
        <p:nvSpPr>
          <p:cNvPr id="13" name="TextBox 12"/>
          <p:cNvSpPr txBox="1"/>
          <p:nvPr/>
        </p:nvSpPr>
        <p:spPr>
          <a:xfrm>
            <a:off x="1868211" y="2392414"/>
            <a:ext cx="684984"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b="1" dirty="0" smtClean="0"/>
              <a:t>2+ ****</a:t>
            </a:r>
            <a:endParaRPr lang="en-US" b="1" dirty="0"/>
          </a:p>
        </p:txBody>
      </p:sp>
      <p:sp>
        <p:nvSpPr>
          <p:cNvPr id="12" name="TextBox 11"/>
          <p:cNvSpPr txBox="1"/>
          <p:nvPr/>
        </p:nvSpPr>
        <p:spPr>
          <a:xfrm>
            <a:off x="1868211" y="3026868"/>
            <a:ext cx="684984"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b="1" dirty="0" smtClean="0"/>
              <a:t>2 ***</a:t>
            </a:r>
            <a:endParaRPr lang="en-US" b="1" dirty="0"/>
          </a:p>
        </p:txBody>
      </p:sp>
      <p:sp>
        <p:nvSpPr>
          <p:cNvPr id="14" name="TextBox 13"/>
          <p:cNvSpPr txBox="1"/>
          <p:nvPr/>
        </p:nvSpPr>
        <p:spPr>
          <a:xfrm>
            <a:off x="1858228" y="3684819"/>
            <a:ext cx="694967"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b="1" dirty="0" smtClean="0"/>
              <a:t>2- </a:t>
            </a:r>
          </a:p>
          <a:p>
            <a:pPr algn="ctr"/>
            <a:r>
              <a:rPr lang="en-US" b="1" dirty="0" smtClean="0"/>
              <a:t>**</a:t>
            </a:r>
            <a:endParaRPr lang="en-US" b="1" dirty="0"/>
          </a:p>
        </p:txBody>
      </p:sp>
    </p:spTree>
    <p:custDataLst>
      <p:tags r:id="rId1"/>
    </p:custDataLst>
    <p:extLst>
      <p:ext uri="{BB962C8B-B14F-4D97-AF65-F5344CB8AC3E}">
        <p14:creationId xmlns:p14="http://schemas.microsoft.com/office/powerpoint/2010/main" val="2303000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 Define Expectations (2+ and 2-)</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834388294"/>
              </p:ext>
            </p:extLst>
          </p:nvPr>
        </p:nvGraphicFramePr>
        <p:xfrm>
          <a:off x="304800" y="1332706"/>
          <a:ext cx="8503920"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49</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Rectangle 2"/>
          <p:cNvSpPr/>
          <p:nvPr/>
        </p:nvSpPr>
        <p:spPr>
          <a:xfrm>
            <a:off x="685404" y="1732302"/>
            <a:ext cx="535724" cy="923330"/>
          </a:xfrm>
          <a:prstGeom prst="rect">
            <a:avLst/>
          </a:prstGeom>
          <a:noFill/>
        </p:spPr>
        <p:txBody>
          <a:bodyPr wrap="none" lIns="91440" tIns="45720" rIns="91440" bIns="45720">
            <a:spAutoFit/>
          </a:bodyPr>
          <a:lstStyle/>
          <a:p>
            <a:pPr algn="ctr"/>
            <a:r>
              <a:rPr lang="en-US" sz="5400" b="1" i="1" cap="none" spc="0" dirty="0" smtClean="0">
                <a:ln w="0"/>
                <a:solidFill>
                  <a:schemeClr val="bg1"/>
                </a:solidFill>
                <a:effectLst>
                  <a:outerShdw blurRad="38100" dist="25400" dir="5400000" algn="ctr" rotWithShape="0">
                    <a:srgbClr val="6E747A">
                      <a:alpha val="43000"/>
                    </a:srgbClr>
                  </a:outerShdw>
                </a:effectLst>
              </a:rPr>
              <a:t>2</a:t>
            </a:r>
            <a:endParaRPr lang="en-US" sz="5400" b="1" i="1" cap="none" spc="0" dirty="0">
              <a:ln w="0"/>
              <a:solidFill>
                <a:schemeClr val="bg1"/>
              </a:solidFill>
              <a:effectLst>
                <a:outerShdw blurRad="38100" dist="25400" dir="5400000" algn="ctr" rotWithShape="0">
                  <a:srgbClr val="6E747A">
                    <a:alpha val="43000"/>
                  </a:srgbClr>
                </a:outerShdw>
              </a:effectLst>
            </a:endParaRPr>
          </a:p>
        </p:txBody>
      </p:sp>
      <p:sp>
        <p:nvSpPr>
          <p:cNvPr id="8" name="Rectangle 7"/>
          <p:cNvSpPr/>
          <p:nvPr/>
        </p:nvSpPr>
        <p:spPr>
          <a:xfrm>
            <a:off x="7867997" y="1732302"/>
            <a:ext cx="535724" cy="923330"/>
          </a:xfrm>
          <a:prstGeom prst="rect">
            <a:avLst/>
          </a:prstGeom>
          <a:noFill/>
        </p:spPr>
        <p:txBody>
          <a:bodyPr wrap="none" lIns="91440" tIns="45720" rIns="91440" bIns="45720">
            <a:spAutoFit/>
          </a:bodyPr>
          <a:lstStyle/>
          <a:p>
            <a:pPr algn="ctr"/>
            <a:r>
              <a:rPr lang="en-US" sz="5400" b="1" i="1" cap="none" spc="0" dirty="0" smtClean="0">
                <a:ln w="0"/>
                <a:solidFill>
                  <a:schemeClr val="bg1"/>
                </a:solidFill>
                <a:effectLst>
                  <a:outerShdw blurRad="38100" dist="25400" dir="5400000" algn="ctr" rotWithShape="0">
                    <a:srgbClr val="6E747A">
                      <a:alpha val="43000"/>
                    </a:srgbClr>
                  </a:outerShdw>
                </a:effectLst>
              </a:rPr>
              <a:t>2</a:t>
            </a:r>
            <a:endParaRPr lang="en-US" sz="5400" b="1" i="1" cap="none" spc="0" dirty="0">
              <a:ln w="0"/>
              <a:solidFill>
                <a:schemeClr val="bg1"/>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3550090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i="1" dirty="0" smtClean="0"/>
              <a:t>At the end of this course, you should be able to:</a:t>
            </a:r>
          </a:p>
          <a:p>
            <a:pPr marL="342900" indent="-342900">
              <a:buFont typeface="Arial" panose="020B0604020202020204" pitchFamily="34" charset="0"/>
              <a:buChar char="•"/>
            </a:pPr>
            <a:r>
              <a:rPr lang="en-US" sz="2000" dirty="0" smtClean="0"/>
              <a:t>Describe </a:t>
            </a:r>
            <a:r>
              <a:rPr lang="en-US" sz="2000" dirty="0"/>
              <a:t>what Performance Management is at CDOT and your role</a:t>
            </a:r>
          </a:p>
          <a:p>
            <a:pPr marL="342900" indent="-342900">
              <a:buFont typeface="Arial" panose="020B0604020202020204" pitchFamily="34" charset="0"/>
              <a:buChar char="•"/>
            </a:pPr>
            <a:r>
              <a:rPr lang="en-US" sz="2000" dirty="0"/>
              <a:t>Create Performance Management goals for employees and set expectations </a:t>
            </a:r>
          </a:p>
          <a:p>
            <a:pPr marL="342900" indent="-342900">
              <a:buFont typeface="Arial" panose="020B0604020202020204" pitchFamily="34" charset="0"/>
              <a:buChar char="•"/>
            </a:pPr>
            <a:r>
              <a:rPr lang="en-US" sz="2000" dirty="0"/>
              <a:t>Give performance evaluations and provide feedback to the employee</a:t>
            </a:r>
          </a:p>
          <a:p>
            <a:pPr marL="342900" indent="-342900">
              <a:buFont typeface="Arial" panose="020B0604020202020204" pitchFamily="34" charset="0"/>
              <a:buChar char="•"/>
            </a:pPr>
            <a:r>
              <a:rPr lang="en-US" sz="2000" dirty="0"/>
              <a:t>Describe when to use an Individual Development Plan (IDP) and the Performance Improvement Plan (PIP)</a:t>
            </a:r>
          </a:p>
          <a:p>
            <a:pPr marL="342900" indent="-342900">
              <a:buFont typeface="Arial" panose="020B0604020202020204" pitchFamily="34" charset="0"/>
              <a:buChar char="•"/>
            </a:pPr>
            <a:r>
              <a:rPr lang="en-US" sz="2000" dirty="0"/>
              <a:t>Describe the importance of ongoing communication throughout the performance plan year and how to prepare and conduct the meetings </a:t>
            </a:r>
          </a:p>
          <a:p>
            <a:pPr marL="342900" indent="-342900">
              <a:buFont typeface="Arial" panose="020B0604020202020204" pitchFamily="34" charset="0"/>
              <a:buChar char="•"/>
            </a:pPr>
            <a:r>
              <a:rPr lang="en-US" sz="2000" dirty="0"/>
              <a:t>Identify when there are performance issues with employees and how to take action at the lowest possible level</a:t>
            </a:r>
          </a:p>
          <a:p>
            <a:pPr marL="342900" lvl="0" indent="-342900">
              <a:buFont typeface="Arial" panose="020B0604020202020204" pitchFamily="34" charset="0"/>
              <a:buChar char="•"/>
            </a:pPr>
            <a:endParaRPr lang="en-US" sz="20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M</a:t>
            </a:r>
            <a:r>
              <a:rPr lang="en-US" sz="2400" dirty="0" smtClean="0"/>
              <a:t>atch the statement to Level of performance</a:t>
            </a:r>
          </a:p>
          <a:p>
            <a:pPr marL="457200" indent="-457200">
              <a:buFont typeface="Arial" panose="020B0604020202020204" pitchFamily="34" charset="0"/>
              <a:buChar char="•"/>
            </a:pPr>
            <a:r>
              <a:rPr lang="en-US" sz="2400" dirty="0" smtClean="0"/>
              <a:t>Matt has complied with all of his safety training </a:t>
            </a:r>
          </a:p>
          <a:p>
            <a:pPr marL="457200" indent="-457200">
              <a:buFont typeface="Arial" panose="020B0604020202020204" pitchFamily="34" charset="0"/>
              <a:buChar char="•"/>
            </a:pPr>
            <a:r>
              <a:rPr lang="en-US" sz="2400" dirty="0" smtClean="0"/>
              <a:t>Christine is viewed as a safety resource by her peers </a:t>
            </a:r>
          </a:p>
          <a:p>
            <a:pPr marL="457200" indent="-457200">
              <a:buFont typeface="Arial" panose="020B0604020202020204" pitchFamily="34" charset="0"/>
              <a:buChar char="•"/>
            </a:pPr>
            <a:r>
              <a:rPr lang="en-US" sz="2400" dirty="0" smtClean="0"/>
              <a:t>John has occasionally been coached by his peers on safety </a:t>
            </a:r>
          </a:p>
          <a:p>
            <a:pPr marL="457200" indent="-457200">
              <a:buFont typeface="Arial" panose="020B0604020202020204" pitchFamily="34" charset="0"/>
              <a:buChar char="•"/>
            </a:pPr>
            <a:r>
              <a:rPr lang="en-US" sz="2400" dirty="0" smtClean="0"/>
              <a:t>Beverly had several minor safety issues such as not wearing her vest in traffic and reported for talking on her cell phone while driving</a:t>
            </a:r>
          </a:p>
          <a:p>
            <a:pPr marL="457200" indent="-457200">
              <a:buFont typeface="Arial" panose="020B0604020202020204" pitchFamily="34" charset="0"/>
              <a:buChar char="•"/>
            </a:pPr>
            <a:r>
              <a:rPr lang="en-US" sz="2400" dirty="0" smtClean="0"/>
              <a:t>Mark has complied with all safety standards and has occasionally worked to explain safety procedures</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50</a:t>
            </a:fld>
            <a:endParaRPr lang="en-US" dirty="0"/>
          </a:p>
        </p:txBody>
      </p:sp>
      <p:sp>
        <p:nvSpPr>
          <p:cNvPr id="5" name="Title 4"/>
          <p:cNvSpPr>
            <a:spLocks noGrp="1"/>
          </p:cNvSpPr>
          <p:nvPr>
            <p:ph type="title"/>
          </p:nvPr>
        </p:nvSpPr>
        <p:spPr/>
        <p:txBody>
          <a:bodyPr/>
          <a:lstStyle/>
          <a:p>
            <a:r>
              <a:rPr lang="en-US" dirty="0" smtClean="0"/>
              <a:t>Exercise</a:t>
            </a:r>
            <a:endParaRPr lang="en-US" dirty="0"/>
          </a:p>
        </p:txBody>
      </p:sp>
    </p:spTree>
    <p:custDataLst>
      <p:tags r:id="rId1"/>
    </p:custDataLst>
    <p:extLst>
      <p:ext uri="{BB962C8B-B14F-4D97-AF65-F5344CB8AC3E}">
        <p14:creationId xmlns:p14="http://schemas.microsoft.com/office/powerpoint/2010/main" val="38851409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type="body" sz="quarter" idx="12"/>
          </p:nvPr>
        </p:nvSpPr>
        <p:spPr>
          <a:xfrm>
            <a:off x="210820" y="1324769"/>
            <a:ext cx="8750300" cy="4953000"/>
          </a:xfrm>
        </p:spPr>
        <p:txBody>
          <a:bodyPr/>
          <a:lstStyle/>
          <a:p>
            <a:r>
              <a:rPr lang="en-US" dirty="0" smtClean="0"/>
              <a:t>1.   If you perform work as expected, with occasional 	exceptional work, you will receive a _____ rating.</a:t>
            </a:r>
          </a:p>
          <a:p>
            <a:pPr marL="1200150" lvl="1" indent="-457200">
              <a:buFont typeface="Arial" panose="020B0604020202020204" pitchFamily="34" charset="0"/>
              <a:buChar char="•"/>
            </a:pPr>
            <a:r>
              <a:rPr lang="en-US" dirty="0" smtClean="0"/>
              <a:t>2+</a:t>
            </a:r>
          </a:p>
          <a:p>
            <a:pPr marL="514350" indent="-514350">
              <a:buFont typeface="+mj-lt"/>
              <a:buAutoNum type="arabicPeriod" startAt="2"/>
            </a:pPr>
            <a:r>
              <a:rPr lang="en-US" dirty="0" smtClean="0"/>
              <a:t>Your feedback should be based on the behavior and not the _____.</a:t>
            </a:r>
            <a:endParaRPr lang="en-US" dirty="0"/>
          </a:p>
          <a:p>
            <a:pPr marL="1200150" lvl="1" indent="-457200">
              <a:buFont typeface="Arial" panose="020B0604020202020204" pitchFamily="34" charset="0"/>
              <a:buChar char="•"/>
            </a:pPr>
            <a:r>
              <a:rPr lang="en-US" dirty="0" smtClean="0"/>
              <a:t>Person</a:t>
            </a:r>
          </a:p>
          <a:p>
            <a:pPr marL="514350" indent="-514350">
              <a:buAutoNum type="arabicPeriod" startAt="3"/>
            </a:pPr>
            <a:r>
              <a:rPr lang="en-US" dirty="0" smtClean="0"/>
              <a:t>What are the ABC components of constructive feedback?</a:t>
            </a:r>
          </a:p>
          <a:p>
            <a:pPr marL="1257300" lvl="1" indent="-514350">
              <a:buFont typeface="Arial" panose="020B0604020202020204" pitchFamily="34" charset="0"/>
              <a:buChar char="•"/>
            </a:pPr>
            <a:r>
              <a:rPr lang="en-US" dirty="0" smtClean="0"/>
              <a:t>Actionable</a:t>
            </a:r>
          </a:p>
          <a:p>
            <a:pPr marL="1257300" lvl="1" indent="-514350">
              <a:buFont typeface="Arial" panose="020B0604020202020204" pitchFamily="34" charset="0"/>
              <a:buChar char="•"/>
            </a:pPr>
            <a:r>
              <a:rPr lang="en-US" dirty="0" smtClean="0"/>
              <a:t>Balanced </a:t>
            </a:r>
          </a:p>
          <a:p>
            <a:pPr marL="1257300" lvl="1" indent="-514350">
              <a:buFont typeface="Arial" panose="020B0604020202020204" pitchFamily="34" charset="0"/>
              <a:buChar char="•"/>
            </a:pPr>
            <a:r>
              <a:rPr lang="en-US" dirty="0" smtClean="0"/>
              <a:t>Constructive</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51</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Tree>
    <p:custDataLst>
      <p:tags r:id="rId1"/>
    </p:custDataLst>
    <p:extLst>
      <p:ext uri="{BB962C8B-B14F-4D97-AF65-F5344CB8AC3E}">
        <p14:creationId xmlns:p14="http://schemas.microsoft.com/office/powerpoint/2010/main" val="3121223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52</a:t>
            </a:fld>
            <a:endParaRPr lang="en-US" dirty="0"/>
          </a:p>
        </p:txBody>
      </p:sp>
      <p:sp>
        <p:nvSpPr>
          <p:cNvPr id="5" name="Content Placeholder 4"/>
          <p:cNvSpPr>
            <a:spLocks noGrp="1"/>
          </p:cNvSpPr>
          <p:nvPr>
            <p:ph sz="quarter" idx="12"/>
          </p:nvPr>
        </p:nvSpPr>
        <p:spPr>
          <a:xfrm>
            <a:off x="182562" y="1246188"/>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each section. </a:t>
            </a:r>
          </a:p>
          <a:p>
            <a:pPr lvl="1"/>
            <a:r>
              <a:rPr lang="en-US" sz="2200" dirty="0"/>
              <a:t>When creating a new section, you need to copy and paste this slide, as well as the “Section XX Learning Objectives”, “Terms and Concepts”, “Exercise XX”, “Check Your Knowledge”, and any content and </a:t>
            </a:r>
            <a:r>
              <a:rPr lang="en-US" sz="2200" dirty="0" smtClean="0"/>
              <a:t>demo </a:t>
            </a:r>
            <a:r>
              <a:rPr lang="en-US" sz="2200" dirty="0"/>
              <a:t>slides as required.</a:t>
            </a:r>
          </a:p>
          <a:p>
            <a:pPr lvl="1"/>
            <a:r>
              <a:rPr lang="en-US" sz="2200" dirty="0"/>
              <a:t>To customize notes content in the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“XX” and type in the section number, Click on “Course Title” and 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p:txBody>
      </p:sp>
    </p:spTree>
    <p:custDataLst>
      <p:tags r:id="rId1"/>
    </p:custDataLst>
    <p:extLst>
      <p:ext uri="{BB962C8B-B14F-4D97-AF65-F5344CB8AC3E}">
        <p14:creationId xmlns:p14="http://schemas.microsoft.com/office/powerpoint/2010/main" val="770584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r>
              <a:rPr lang="en-US" sz="2700" i="1" dirty="0" smtClean="0">
                <a:solidFill>
                  <a:schemeClr val="bg1">
                    <a:lumMod val="65000"/>
                  </a:schemeClr>
                </a:solidFill>
              </a:rPr>
              <a:t>Learning Logistics</a:t>
            </a:r>
          </a:p>
          <a:p>
            <a:pPr marL="457200" indent="-457200">
              <a:buFont typeface="Arial"/>
              <a:buChar char="•"/>
            </a:pPr>
            <a:r>
              <a:rPr lang="en-US" sz="2700" i="1" dirty="0" smtClean="0">
                <a:solidFill>
                  <a:schemeClr val="bg1">
                    <a:lumMod val="65000"/>
                  </a:schemeClr>
                </a:solidFill>
              </a:rPr>
              <a:t>Section 1 – Performance </a:t>
            </a:r>
            <a:r>
              <a:rPr lang="en-US" sz="2700" i="1" dirty="0">
                <a:solidFill>
                  <a:schemeClr val="bg1">
                    <a:lumMod val="65000"/>
                  </a:schemeClr>
                </a:solidFill>
              </a:rPr>
              <a:t>Management</a:t>
            </a:r>
          </a:p>
          <a:p>
            <a:pPr marL="457200" indent="-457200">
              <a:buFont typeface="Arial"/>
              <a:buChar char="•"/>
            </a:pPr>
            <a:r>
              <a:rPr lang="en-US" sz="2700" i="1" dirty="0" smtClean="0">
                <a:solidFill>
                  <a:schemeClr val="bg1">
                    <a:lumMod val="65000"/>
                  </a:schemeClr>
                </a:solidFill>
              </a:rPr>
              <a:t>Section 2 </a:t>
            </a:r>
            <a:r>
              <a:rPr lang="en-US" sz="2700" i="1" dirty="0">
                <a:solidFill>
                  <a:schemeClr val="bg1">
                    <a:lumMod val="65000"/>
                  </a:schemeClr>
                </a:solidFill>
              </a:rPr>
              <a:t>– </a:t>
            </a:r>
            <a:r>
              <a:rPr lang="en-US" sz="2700" i="1" dirty="0" smtClean="0">
                <a:solidFill>
                  <a:schemeClr val="bg1">
                    <a:lumMod val="65000"/>
                  </a:schemeClr>
                </a:solidFill>
              </a:rPr>
              <a:t>Performance Planning</a:t>
            </a:r>
          </a:p>
          <a:p>
            <a:pPr marL="457200" indent="-457200">
              <a:buFont typeface="Arial"/>
              <a:buChar char="•"/>
            </a:pPr>
            <a:r>
              <a:rPr lang="en-US" sz="2700" i="1" dirty="0" smtClean="0">
                <a:solidFill>
                  <a:schemeClr val="bg1">
                    <a:lumMod val="65000"/>
                  </a:schemeClr>
                </a:solidFill>
              </a:rPr>
              <a:t>Section 3 – Giving Performance Evaluations</a:t>
            </a:r>
          </a:p>
          <a:p>
            <a:pPr marL="457200" indent="-457200">
              <a:buFont typeface="Arial"/>
              <a:buChar char="•"/>
            </a:pPr>
            <a:r>
              <a:rPr lang="en-US" sz="2700" b="1" dirty="0" smtClean="0"/>
              <a:t>Section 4 – Ongoing Communication</a:t>
            </a:r>
          </a:p>
          <a:p>
            <a:pPr marL="457200" indent="-457200">
              <a:buFont typeface="Arial"/>
              <a:buChar char="•"/>
            </a:pPr>
            <a:r>
              <a:rPr lang="en-US" sz="27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53</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11554888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At </a:t>
            </a:r>
            <a:r>
              <a:rPr lang="en-US" dirty="0"/>
              <a:t>the end of this section, you should be able to:</a:t>
            </a:r>
          </a:p>
          <a:p>
            <a:pPr marL="342900" lvl="0" indent="-342900">
              <a:buFont typeface="Arial" panose="020B0604020202020204" pitchFamily="34" charset="0"/>
              <a:buChar char="•"/>
            </a:pPr>
            <a:r>
              <a:rPr lang="en-US" sz="2000" dirty="0"/>
              <a:t>Describe why communication is important (</a:t>
            </a:r>
            <a:r>
              <a:rPr lang="en-US" sz="2000" dirty="0" smtClean="0"/>
              <a:t>workplace changes, </a:t>
            </a:r>
            <a:r>
              <a:rPr lang="en-US" sz="2000" dirty="0"/>
              <a:t>priorities, information and problem identification)</a:t>
            </a:r>
          </a:p>
          <a:p>
            <a:pPr marL="342900" lvl="0" indent="-342900">
              <a:buFont typeface="Arial" panose="020B0604020202020204" pitchFamily="34" charset="0"/>
              <a:buChar char="•"/>
            </a:pPr>
            <a:r>
              <a:rPr lang="en-US" sz="2000" dirty="0"/>
              <a:t>Identify the </a:t>
            </a:r>
            <a:r>
              <a:rPr lang="en-US" sz="2000" dirty="0" smtClean="0"/>
              <a:t>types of Ongoing </a:t>
            </a:r>
            <a:r>
              <a:rPr lang="en-US" sz="2000" dirty="0"/>
              <a:t>Communication required (striking the </a:t>
            </a:r>
            <a:r>
              <a:rPr lang="en-US" sz="2000" dirty="0" smtClean="0"/>
              <a:t>balance, </a:t>
            </a:r>
            <a:r>
              <a:rPr lang="en-US" sz="2000" dirty="0"/>
              <a:t>not all the same)</a:t>
            </a:r>
          </a:p>
          <a:p>
            <a:pPr marL="342900" lvl="0" indent="-342900">
              <a:buFont typeface="Arial" panose="020B0604020202020204" pitchFamily="34" charset="0"/>
              <a:buChar char="•"/>
            </a:pPr>
            <a:r>
              <a:rPr lang="en-US" sz="2000" dirty="0" smtClean="0"/>
              <a:t>Describe ways to be effective in communications</a:t>
            </a:r>
          </a:p>
          <a:p>
            <a:pPr marL="342900" lvl="0" indent="-342900">
              <a:buFont typeface="Arial" panose="020B0604020202020204" pitchFamily="34" charset="0"/>
              <a:buChar char="•"/>
            </a:pPr>
            <a:r>
              <a:rPr lang="en-US" sz="2000" dirty="0" smtClean="0"/>
              <a:t>Identify when you may have a performance issue</a:t>
            </a:r>
          </a:p>
          <a:p>
            <a:pPr marL="342900" lvl="0" indent="-342900">
              <a:buFont typeface="Arial" panose="020B0604020202020204" pitchFamily="34" charset="0"/>
              <a:buChar char="•"/>
            </a:pPr>
            <a:r>
              <a:rPr lang="en-US" sz="2000" dirty="0" smtClean="0"/>
              <a:t>Recognize when to use a Performance Improvement Plan (PIP) </a:t>
            </a:r>
          </a:p>
          <a:p>
            <a:pPr marL="342900" lvl="0" indent="-342900">
              <a:buFont typeface="Arial" panose="020B0604020202020204" pitchFamily="34" charset="0"/>
              <a:buChar char="•"/>
            </a:pP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54</a:t>
            </a:fld>
            <a:endParaRPr lang="en-US" dirty="0"/>
          </a:p>
        </p:txBody>
      </p:sp>
      <p:sp>
        <p:nvSpPr>
          <p:cNvPr id="5" name="Title 4"/>
          <p:cNvSpPr>
            <a:spLocks noGrp="1"/>
          </p:cNvSpPr>
          <p:nvPr>
            <p:ph type="title"/>
          </p:nvPr>
        </p:nvSpPr>
        <p:spPr/>
        <p:txBody>
          <a:bodyPr/>
          <a:lstStyle/>
          <a:p>
            <a:r>
              <a:rPr lang="en-US" dirty="0" smtClean="0"/>
              <a:t>Section 4 Learning Objectives</a:t>
            </a:r>
            <a:endParaRPr lang="en-US" dirty="0"/>
          </a:p>
        </p:txBody>
      </p:sp>
    </p:spTree>
    <p:custDataLst>
      <p:tags r:id="rId1"/>
    </p:custDataLst>
    <p:extLst>
      <p:ext uri="{BB962C8B-B14F-4D97-AF65-F5344CB8AC3E}">
        <p14:creationId xmlns:p14="http://schemas.microsoft.com/office/powerpoint/2010/main" val="46827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55</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Ongoing Communication </a:t>
            </a:r>
            <a:r>
              <a:rPr lang="en-US" sz="2000" dirty="0" smtClean="0"/>
              <a:t>– The process where there is continuous and ongoing communication between the employee and their supervisor throughout the performance plan year</a:t>
            </a:r>
          </a:p>
          <a:p>
            <a:pPr marL="342900" indent="-342900">
              <a:buFont typeface="Arial" panose="020B0604020202020204" pitchFamily="34" charset="0"/>
              <a:buChar char="•"/>
            </a:pPr>
            <a:r>
              <a:rPr lang="en-US" sz="2000" b="1" i="1" dirty="0"/>
              <a:t>Performance Improvement Plan (PIP) </a:t>
            </a:r>
            <a:r>
              <a:rPr lang="en-US" sz="2000" i="1" dirty="0"/>
              <a:t>– </a:t>
            </a:r>
            <a:r>
              <a:rPr lang="en-US" sz="2000" dirty="0"/>
              <a:t>The process by which the Supervisor works with the employee to correct performance and refocus on employee </a:t>
            </a:r>
            <a:r>
              <a:rPr lang="en-US" sz="2000" dirty="0" smtClean="0"/>
              <a:t>success.  An </a:t>
            </a:r>
            <a:r>
              <a:rPr lang="en-US" sz="2000" dirty="0"/>
              <a:t>informal tool to assist employee improve their job </a:t>
            </a:r>
            <a:r>
              <a:rPr lang="en-US" sz="2000" dirty="0" smtClean="0"/>
              <a:t>performance.</a:t>
            </a:r>
            <a:endParaRPr lang="en-US" sz="2000" dirty="0"/>
          </a:p>
          <a:p>
            <a:pPr marL="342900" indent="-342900">
              <a:buFont typeface="Arial" panose="020B0604020202020204" pitchFamily="34" charset="0"/>
              <a:buChar char="•"/>
            </a:pPr>
            <a:endParaRPr lang="en-US" sz="2000" dirty="0" smtClean="0"/>
          </a:p>
          <a:p>
            <a:endParaRPr lang="en-US" sz="2000" i="1" dirty="0" smtClean="0"/>
          </a:p>
          <a:p>
            <a:pPr marL="342900" indent="-342900">
              <a:buFont typeface="Arial" panose="020B0604020202020204" pitchFamily="34" charset="0"/>
              <a:buChar char="•"/>
            </a:pPr>
            <a:endParaRPr lang="en-US" sz="2000" i="1" dirty="0" smtClean="0"/>
          </a:p>
          <a:p>
            <a:pPr marL="342900" indent="-342900">
              <a:buFont typeface="Arial" panose="020B0604020202020204" pitchFamily="34" charset="0"/>
              <a:buChar char="•"/>
            </a:pPr>
            <a:endParaRPr lang="en-US" sz="2000" i="1" dirty="0" smtClean="0"/>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34829368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41402" y="2142980"/>
            <a:ext cx="612742" cy="285650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4" name="Rectangle 23"/>
          <p:cNvSpPr/>
          <p:nvPr/>
        </p:nvSpPr>
        <p:spPr>
          <a:xfrm>
            <a:off x="751454" y="2147261"/>
            <a:ext cx="612742" cy="285650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5" name="Title 4"/>
          <p:cNvSpPr>
            <a:spLocks noGrp="1"/>
          </p:cNvSpPr>
          <p:nvPr>
            <p:ph type="title"/>
          </p:nvPr>
        </p:nvSpPr>
        <p:spPr/>
        <p:txBody>
          <a:bodyPr/>
          <a:lstStyle/>
          <a:p>
            <a:r>
              <a:rPr lang="en-US" sz="3600" dirty="0" smtClean="0"/>
              <a:t>Ongoing Communication and Performance</a:t>
            </a:r>
            <a:endParaRPr lang="en-US" sz="3600" dirty="0"/>
          </a:p>
        </p:txBody>
      </p:sp>
      <p:sp>
        <p:nvSpPr>
          <p:cNvPr id="6" name="Content Placeholder 5"/>
          <p:cNvSpPr>
            <a:spLocks noGrp="1"/>
          </p:cNvSpPr>
          <p:nvPr>
            <p:ph sz="half" idx="2"/>
          </p:nvPr>
        </p:nvSpPr>
        <p:spPr>
          <a:xfrm>
            <a:off x="2528065" y="1371600"/>
            <a:ext cx="6280655" cy="4937760"/>
          </a:xfrm>
        </p:spPr>
        <p:txBody>
          <a:bodyPr/>
          <a:lstStyle/>
          <a:p>
            <a:r>
              <a:rPr lang="en-US" sz="2400" dirty="0" smtClean="0"/>
              <a:t>Ongoing Performance Communication allows the employee to react before issues occur. Examples include:</a:t>
            </a:r>
          </a:p>
          <a:p>
            <a:pPr marL="342900" indent="-342900">
              <a:buFont typeface="Arial" panose="020B0604020202020204" pitchFamily="34" charset="0"/>
              <a:buChar char="•"/>
            </a:pPr>
            <a:r>
              <a:rPr lang="en-US" sz="2400" dirty="0" smtClean="0"/>
              <a:t>Weekly meetings </a:t>
            </a:r>
          </a:p>
          <a:p>
            <a:pPr marL="342900" indent="-342900">
              <a:buFont typeface="Arial" panose="020B0604020202020204" pitchFamily="34" charset="0"/>
              <a:buChar char="•"/>
            </a:pPr>
            <a:r>
              <a:rPr lang="en-US" sz="2400" dirty="0" smtClean="0"/>
              <a:t>One-on-one communication</a:t>
            </a:r>
          </a:p>
          <a:p>
            <a:pPr marL="342900" indent="-342900">
              <a:buFont typeface="Arial" panose="020B0604020202020204" pitchFamily="34" charset="0"/>
              <a:buChar char="•"/>
            </a:pPr>
            <a:r>
              <a:rPr lang="en-US" sz="2400" dirty="0" smtClean="0"/>
              <a:t>Coaching</a:t>
            </a:r>
          </a:p>
          <a:p>
            <a:pPr marL="342900" indent="-342900">
              <a:buFont typeface="Arial" panose="020B0604020202020204" pitchFamily="34" charset="0"/>
              <a:buChar char="•"/>
            </a:pPr>
            <a:r>
              <a:rPr lang="en-US" sz="2400" dirty="0" smtClean="0"/>
              <a:t>Minor corrections based on observation</a:t>
            </a:r>
          </a:p>
          <a:p>
            <a:pPr marL="342900" indent="-342900">
              <a:buFont typeface="Arial" panose="020B0604020202020204" pitchFamily="34" charset="0"/>
              <a:buChar char="•"/>
            </a:pPr>
            <a:r>
              <a:rPr lang="en-US" sz="2400" dirty="0" smtClean="0"/>
              <a:t>Discussion of goals</a:t>
            </a:r>
          </a:p>
          <a:p>
            <a:pPr marL="342900" indent="-342900">
              <a:buFont typeface="Arial" panose="020B0604020202020204" pitchFamily="34" charset="0"/>
              <a:buChar char="•"/>
            </a:pPr>
            <a:r>
              <a:rPr lang="en-US" sz="2400" dirty="0" smtClean="0"/>
              <a:t>Emails about changes </a:t>
            </a:r>
          </a:p>
          <a:p>
            <a:pPr marL="342900" indent="-342900">
              <a:buFont typeface="Arial" panose="020B0604020202020204" pitchFamily="34" charset="0"/>
              <a:buChar char="•"/>
            </a:pPr>
            <a:r>
              <a:rPr lang="en-US" sz="2400" dirty="0" smtClean="0"/>
              <a:t>Hallway chats</a:t>
            </a:r>
          </a:p>
          <a:p>
            <a:pPr marL="1085850" lvl="1" indent="-342900">
              <a:buFont typeface="Arial" panose="020B0604020202020204" pitchFamily="34" charset="0"/>
              <a:buChar char="•"/>
            </a:pPr>
            <a:endParaRPr lang="en-US" sz="2400" dirty="0" smtClean="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56</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14" name="Left Brace 13"/>
          <p:cNvSpPr/>
          <p:nvPr/>
        </p:nvSpPr>
        <p:spPr>
          <a:xfrm rot="10800000">
            <a:off x="1649686" y="1498862"/>
            <a:ext cx="509047" cy="4543719"/>
          </a:xfrm>
          <a:prstGeom prst="leftBrace">
            <a:avLst>
              <a:gd name="adj1" fmla="val 8333"/>
              <a:gd name="adj2" fmla="val 508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sp>
        <p:nvSpPr>
          <p:cNvPr id="15" name="TextBox 14"/>
          <p:cNvSpPr txBox="1"/>
          <p:nvPr/>
        </p:nvSpPr>
        <p:spPr>
          <a:xfrm rot="5400000">
            <a:off x="1836209" y="3547427"/>
            <a:ext cx="1014380" cy="369332"/>
          </a:xfrm>
          <a:prstGeom prst="rect">
            <a:avLst/>
          </a:prstGeom>
          <a:noFill/>
        </p:spPr>
        <p:txBody>
          <a:bodyPr wrap="none" rtlCol="0">
            <a:spAutoFit/>
          </a:bodyPr>
          <a:lstStyle/>
          <a:p>
            <a:r>
              <a:rPr lang="en-US" dirty="0" smtClean="0"/>
              <a:t>Stopping</a:t>
            </a:r>
            <a:endParaRPr lang="en-US" dirty="0"/>
          </a:p>
        </p:txBody>
      </p:sp>
      <p:sp>
        <p:nvSpPr>
          <p:cNvPr id="16" name="Left Arrow 15"/>
          <p:cNvSpPr/>
          <p:nvPr/>
        </p:nvSpPr>
        <p:spPr>
          <a:xfrm rot="5400000">
            <a:off x="768953" y="4058912"/>
            <a:ext cx="1419580" cy="473868"/>
          </a:xfrm>
          <a:prstGeom prst="leftArrow">
            <a:avLst/>
          </a:prstGeom>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Reaction</a:t>
            </a:r>
          </a:p>
        </p:txBody>
      </p:sp>
      <p:sp>
        <p:nvSpPr>
          <p:cNvPr id="17" name="Left Arrow 16"/>
          <p:cNvSpPr/>
          <p:nvPr/>
        </p:nvSpPr>
        <p:spPr>
          <a:xfrm rot="5400000">
            <a:off x="778379" y="2615836"/>
            <a:ext cx="1419580" cy="473868"/>
          </a:xfrm>
          <a:prstGeom prst="leftArrow">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Breaking</a:t>
            </a:r>
          </a:p>
        </p:txBody>
      </p:sp>
      <p:sp>
        <p:nvSpPr>
          <p:cNvPr id="22" name="Explosion 1 21"/>
          <p:cNvSpPr/>
          <p:nvPr/>
        </p:nvSpPr>
        <p:spPr>
          <a:xfrm>
            <a:off x="508723" y="1593130"/>
            <a:ext cx="572506" cy="493288"/>
          </a:xfrm>
          <a:prstGeom prst="irregularSeal1">
            <a:avLst/>
          </a:prstGeom>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8723" y="5082609"/>
            <a:ext cx="521349" cy="1098222"/>
          </a:xfrm>
          <a:prstGeom prst="rect">
            <a:avLst/>
          </a:prstGeom>
          <a:noFill/>
          <a:ln>
            <a:noFill/>
          </a:ln>
        </p:spPr>
      </p:pic>
    </p:spTree>
    <p:custDataLst>
      <p:tags r:id="rId1"/>
    </p:custDataLst>
    <p:extLst>
      <p:ext uri="{BB962C8B-B14F-4D97-AF65-F5344CB8AC3E}">
        <p14:creationId xmlns:p14="http://schemas.microsoft.com/office/powerpoint/2010/main" val="39973607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Communication</a:t>
            </a:r>
            <a:endParaRPr lang="en-US" dirty="0"/>
          </a:p>
        </p:txBody>
      </p:sp>
      <p:sp>
        <p:nvSpPr>
          <p:cNvPr id="3" name="Content Placeholder 2"/>
          <p:cNvSpPr>
            <a:spLocks noGrp="1"/>
          </p:cNvSpPr>
          <p:nvPr>
            <p:ph sz="half" idx="2"/>
          </p:nvPr>
        </p:nvSpPr>
        <p:spPr>
          <a:xfrm>
            <a:off x="449705" y="3155950"/>
            <a:ext cx="7779895" cy="2957467"/>
          </a:xfrm>
        </p:spPr>
        <p:txBody>
          <a:bodyPr/>
          <a:lstStyle/>
          <a:p>
            <a:r>
              <a:rPr lang="en-US" sz="2800" dirty="0"/>
              <a:t>I</a:t>
            </a:r>
            <a:r>
              <a:rPr lang="en-US" sz="2800" dirty="0" smtClean="0"/>
              <a:t>nterim rating occurs when there is a:</a:t>
            </a:r>
          </a:p>
          <a:p>
            <a:pPr marL="457200" indent="-457200">
              <a:buFont typeface="Arial" panose="020B0604020202020204" pitchFamily="34" charset="0"/>
              <a:buChar char="•"/>
            </a:pPr>
            <a:r>
              <a:rPr lang="en-US" sz="2800" dirty="0" smtClean="0"/>
              <a:t>Transfer, promotion or demotion (requires a new performance plan)</a:t>
            </a:r>
          </a:p>
          <a:p>
            <a:pPr marL="457200" indent="-457200">
              <a:buFont typeface="Arial" panose="020B0604020202020204" pitchFamily="34" charset="0"/>
              <a:buChar char="•"/>
            </a:pPr>
            <a:r>
              <a:rPr lang="en-US" sz="2800" dirty="0" smtClean="0"/>
              <a:t>New supervisor</a:t>
            </a:r>
          </a:p>
          <a:p>
            <a:pPr marL="457200" indent="-457200">
              <a:buFont typeface="Arial" panose="020B0604020202020204" pitchFamily="34" charset="0"/>
              <a:buChar char="•"/>
            </a:pPr>
            <a:r>
              <a:rPr lang="en-US" sz="2800" dirty="0" smtClean="0"/>
              <a:t>Needs improvement rating*</a:t>
            </a:r>
            <a:endParaRPr lang="en-US" sz="2800" dirty="0"/>
          </a:p>
          <a:p>
            <a:pPr marL="457200" lvl="1" indent="0">
              <a:buNone/>
            </a:pPr>
            <a:r>
              <a:rPr lang="en-US" sz="1200" dirty="0" smtClean="0"/>
              <a:t>* Requires a </a:t>
            </a:r>
            <a:r>
              <a:rPr lang="en-US" sz="1200" b="1" i="1" dirty="0" smtClean="0"/>
              <a:t>new</a:t>
            </a:r>
            <a:r>
              <a:rPr lang="en-US" sz="1200" dirty="0" smtClean="0"/>
              <a:t> performance plan</a:t>
            </a: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57</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2910902" y="1400969"/>
            <a:ext cx="2857500" cy="1600200"/>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33789832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Communication and Leadership</a:t>
            </a:r>
            <a:endParaRPr lang="en-US" dirty="0"/>
          </a:p>
        </p:txBody>
      </p:sp>
      <p:sp>
        <p:nvSpPr>
          <p:cNvPr id="6" name="Content Placeholder 5"/>
          <p:cNvSpPr>
            <a:spLocks noGrp="1"/>
          </p:cNvSpPr>
          <p:nvPr>
            <p:ph sz="half" idx="2"/>
          </p:nvPr>
        </p:nvSpPr>
        <p:spPr>
          <a:xfrm>
            <a:off x="320039" y="1371600"/>
            <a:ext cx="6430279" cy="4937760"/>
          </a:xfrm>
        </p:spPr>
        <p:txBody>
          <a:bodyPr/>
          <a:lstStyle/>
          <a:p>
            <a:r>
              <a:rPr lang="en-US" sz="2400" dirty="0" smtClean="0"/>
              <a:t>When asked about what prevented an employee’s supervisor from being effective the top three responses were:</a:t>
            </a:r>
          </a:p>
          <a:p>
            <a:pPr marL="457200" indent="-457200">
              <a:buFont typeface="Arial" panose="020B0604020202020204" pitchFamily="34" charset="0"/>
              <a:buChar char="•"/>
            </a:pPr>
            <a:r>
              <a:rPr lang="en-US" sz="2400" dirty="0" smtClean="0"/>
              <a:t>Not recognizing employee achievement</a:t>
            </a:r>
          </a:p>
          <a:p>
            <a:pPr marL="457200" indent="-457200">
              <a:buFont typeface="Arial" panose="020B0604020202020204" pitchFamily="34" charset="0"/>
              <a:buChar char="•"/>
            </a:pPr>
            <a:r>
              <a:rPr lang="en-US" sz="2400" dirty="0" smtClean="0"/>
              <a:t>Not giving clear directions</a:t>
            </a:r>
          </a:p>
          <a:p>
            <a:pPr marL="457200" indent="-457200">
              <a:buFont typeface="Arial" panose="020B0604020202020204" pitchFamily="34" charset="0"/>
              <a:buChar char="•"/>
            </a:pPr>
            <a:r>
              <a:rPr lang="en-US" sz="2400" dirty="0" smtClean="0"/>
              <a:t>Not making time to meet with the employee</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800" dirty="0"/>
          </a:p>
          <a:p>
            <a:endParaRPr lang="en-US" sz="2800" dirty="0" smtClean="0"/>
          </a:p>
          <a:p>
            <a:pPr marL="457200" indent="-457200">
              <a:buFont typeface="Arial" panose="020B0604020202020204" pitchFamily="34" charset="0"/>
              <a:buChar char="•"/>
            </a:pPr>
            <a:endParaRPr lang="en-US" sz="2800" dirty="0" smtClean="0"/>
          </a:p>
          <a:p>
            <a:r>
              <a:rPr lang="en-US" sz="1200" dirty="0" smtClean="0"/>
              <a:t>*Source Interact/Harris poll </a:t>
            </a:r>
            <a:endParaRPr lang="en-US" sz="1200"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58</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pic>
        <p:nvPicPr>
          <p:cNvPr id="10" name="Br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693427" y="1429166"/>
            <a:ext cx="1918255" cy="488019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910955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 Effective</a:t>
            </a:r>
            <a:endParaRPr lang="en-US" dirty="0"/>
          </a:p>
        </p:txBody>
      </p:sp>
      <p:sp>
        <p:nvSpPr>
          <p:cNvPr id="3" name="Content Placeholder 2"/>
          <p:cNvSpPr>
            <a:spLocks noGrp="1"/>
          </p:cNvSpPr>
          <p:nvPr>
            <p:ph sz="half" idx="2"/>
          </p:nvPr>
        </p:nvSpPr>
        <p:spPr>
          <a:xfrm>
            <a:off x="320039" y="1371600"/>
            <a:ext cx="5858601" cy="4937760"/>
          </a:xfrm>
        </p:spPr>
        <p:txBody>
          <a:bodyPr/>
          <a:lstStyle/>
          <a:p>
            <a:r>
              <a:rPr lang="en-US" sz="1600" b="1" i="1" dirty="0" smtClean="0"/>
              <a:t>Recognizing Employee Achievement:</a:t>
            </a:r>
          </a:p>
          <a:p>
            <a:pPr marL="342900" indent="-342900">
              <a:buFont typeface="Arial" panose="020B0604020202020204" pitchFamily="34" charset="0"/>
              <a:buChar char="•"/>
            </a:pPr>
            <a:r>
              <a:rPr lang="en-US" sz="1600" dirty="0" smtClean="0"/>
              <a:t>If you see something say something</a:t>
            </a:r>
          </a:p>
          <a:p>
            <a:pPr marL="342900" indent="-342900">
              <a:buFont typeface="Arial" panose="020B0604020202020204" pitchFamily="34" charset="0"/>
              <a:buChar char="•"/>
            </a:pPr>
            <a:r>
              <a:rPr lang="en-US" sz="1600" dirty="0" smtClean="0"/>
              <a:t>Tie it to CDOT Values</a:t>
            </a:r>
          </a:p>
          <a:p>
            <a:pPr marL="342900" indent="-342900">
              <a:buFont typeface="Arial" panose="020B0604020202020204" pitchFamily="34" charset="0"/>
              <a:buChar char="•"/>
            </a:pPr>
            <a:r>
              <a:rPr lang="en-US" sz="1600" dirty="0" smtClean="0"/>
              <a:t>Document it!</a:t>
            </a:r>
          </a:p>
          <a:p>
            <a:pPr marL="342900" indent="-342900">
              <a:buFont typeface="Arial" panose="020B0604020202020204" pitchFamily="34" charset="0"/>
              <a:buChar char="•"/>
            </a:pPr>
            <a:r>
              <a:rPr lang="en-US" sz="1600" dirty="0" smtClean="0"/>
              <a:t>Use recognition programs</a:t>
            </a:r>
          </a:p>
          <a:p>
            <a:endParaRPr lang="en-US" sz="1600" dirty="0" smtClean="0"/>
          </a:p>
          <a:p>
            <a:r>
              <a:rPr lang="en-US" sz="1600" b="1" i="1" dirty="0" smtClean="0"/>
              <a:t>Providing Clear Directions</a:t>
            </a:r>
            <a:r>
              <a:rPr lang="en-US" sz="1600" i="1" dirty="0"/>
              <a:t>:</a:t>
            </a:r>
          </a:p>
          <a:p>
            <a:pPr marL="457200" indent="-457200">
              <a:buFont typeface="Arial" panose="020B0604020202020204" pitchFamily="34" charset="0"/>
              <a:buChar char="•"/>
            </a:pPr>
            <a:r>
              <a:rPr lang="en-US" sz="1600" dirty="0"/>
              <a:t>Give instructions not orders</a:t>
            </a:r>
          </a:p>
          <a:p>
            <a:pPr marL="457200" indent="-457200">
              <a:buFont typeface="Arial" panose="020B0604020202020204" pitchFamily="34" charset="0"/>
              <a:buChar char="•"/>
            </a:pPr>
            <a:r>
              <a:rPr lang="en-US" sz="1600" dirty="0" smtClean="0"/>
              <a:t>Emphasize </a:t>
            </a:r>
            <a:r>
              <a:rPr lang="en-US" sz="1600" dirty="0"/>
              <a:t>the key points </a:t>
            </a:r>
          </a:p>
          <a:p>
            <a:pPr marL="457200" indent="-457200">
              <a:buFont typeface="Arial" panose="020B0604020202020204" pitchFamily="34" charset="0"/>
              <a:buChar char="•"/>
            </a:pPr>
            <a:r>
              <a:rPr lang="en-US" sz="1600" dirty="0"/>
              <a:t>Communicate a timeline</a:t>
            </a:r>
          </a:p>
          <a:p>
            <a:pPr marL="457200" indent="-457200">
              <a:buFont typeface="Arial" panose="020B0604020202020204" pitchFamily="34" charset="0"/>
              <a:buChar char="•"/>
            </a:pPr>
            <a:r>
              <a:rPr lang="en-US" sz="1600" dirty="0"/>
              <a:t>Adjust based on </a:t>
            </a:r>
            <a:r>
              <a:rPr lang="en-US" sz="1600" dirty="0" smtClean="0"/>
              <a:t>experience</a:t>
            </a:r>
          </a:p>
          <a:p>
            <a:endParaRPr lang="en-US" sz="1600" dirty="0" smtClean="0"/>
          </a:p>
          <a:p>
            <a:r>
              <a:rPr lang="en-US" sz="1600" b="1" i="1" dirty="0" smtClean="0"/>
              <a:t>Make Time to Meet with Employees:</a:t>
            </a:r>
            <a:endParaRPr lang="en-US" sz="1600" b="1" i="1" dirty="0"/>
          </a:p>
          <a:p>
            <a:pPr marL="457200" indent="-457200">
              <a:buFont typeface="Arial" panose="020B0604020202020204" pitchFamily="34" charset="0"/>
              <a:buChar char="•"/>
            </a:pPr>
            <a:r>
              <a:rPr lang="en-US" sz="1600" dirty="0" smtClean="0"/>
              <a:t>Understand </a:t>
            </a:r>
            <a:r>
              <a:rPr lang="en-US" sz="1600" dirty="0"/>
              <a:t>the feedback requirements </a:t>
            </a:r>
          </a:p>
          <a:p>
            <a:pPr marL="457200" indent="-457200">
              <a:buFont typeface="Arial" panose="020B0604020202020204" pitchFamily="34" charset="0"/>
              <a:buChar char="•"/>
            </a:pPr>
            <a:r>
              <a:rPr lang="en-US" sz="1600" dirty="0" smtClean="0"/>
              <a:t>Have </a:t>
            </a:r>
            <a:r>
              <a:rPr lang="en-US" sz="1600" dirty="0"/>
              <a:t>questions </a:t>
            </a:r>
            <a:r>
              <a:rPr lang="en-US" sz="1600" dirty="0" smtClean="0"/>
              <a:t>to </a:t>
            </a:r>
            <a:r>
              <a:rPr lang="en-US" sz="1600" dirty="0"/>
              <a:t>ask the employee ready</a:t>
            </a:r>
          </a:p>
          <a:p>
            <a:pPr marL="457200" indent="-457200">
              <a:buFont typeface="Arial" panose="020B0604020202020204" pitchFamily="34" charset="0"/>
              <a:buChar char="•"/>
            </a:pPr>
            <a:r>
              <a:rPr lang="en-US" sz="1600" dirty="0" smtClean="0"/>
              <a:t>Understand </a:t>
            </a:r>
            <a:r>
              <a:rPr lang="en-US" sz="1600" dirty="0"/>
              <a:t>what is communication for your employee</a:t>
            </a:r>
          </a:p>
          <a:p>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59</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pic>
        <p:nvPicPr>
          <p:cNvPr id="8" name="Content Placeholder 7"/>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3448594" y="2140479"/>
            <a:ext cx="5360126" cy="2923082"/>
          </a:xfrm>
        </p:spPr>
      </p:pic>
    </p:spTree>
    <p:custDataLst>
      <p:tags r:id="rId1"/>
    </p:custDataLst>
    <p:extLst>
      <p:ext uri="{BB962C8B-B14F-4D97-AF65-F5344CB8AC3E}">
        <p14:creationId xmlns:p14="http://schemas.microsoft.com/office/powerpoint/2010/main" val="192876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04800" y="103188"/>
            <a:ext cx="8503920" cy="1143000"/>
          </a:xfrm>
        </p:spPr>
        <p:txBody>
          <a:bodyPr/>
          <a:lstStyle/>
          <a:p>
            <a:r>
              <a:rPr lang="en-US" dirty="0" smtClean="0"/>
              <a:t>Participant Introductions</a:t>
            </a:r>
          </a:p>
        </p:txBody>
      </p:sp>
      <p:sp>
        <p:nvSpPr>
          <p:cNvPr id="12290" name="Content Placeholder 2"/>
          <p:cNvSpPr>
            <a:spLocks noGrp="1"/>
          </p:cNvSpPr>
          <p:nvPr>
            <p:ph sz="half" idx="2"/>
          </p:nvPr>
        </p:nvSpPr>
        <p:spPr>
          <a:xfrm>
            <a:off x="320040" y="1371600"/>
            <a:ext cx="8400288" cy="4937760"/>
          </a:xfrm>
        </p:spPr>
        <p:txBody>
          <a:bodyPr/>
          <a:lstStyle/>
          <a:p>
            <a:pPr>
              <a:buFont typeface="Arial" charset="0"/>
              <a:buNone/>
            </a:pPr>
            <a:r>
              <a:rPr lang="en-US" sz="2800" dirty="0" smtClean="0"/>
              <a:t>Please take a moment to share:</a:t>
            </a:r>
          </a:p>
          <a:p>
            <a:pPr marL="457200" indent="-457200">
              <a:buFont typeface="Arial" panose="020B0604020202020204" pitchFamily="34" charset="0"/>
              <a:buChar char="•"/>
            </a:pPr>
            <a:r>
              <a:rPr lang="en-US" sz="2800" dirty="0" smtClean="0"/>
              <a:t>Your name</a:t>
            </a:r>
          </a:p>
          <a:p>
            <a:pPr marL="457200" indent="-457200">
              <a:buFont typeface="Arial" panose="020B0604020202020204" pitchFamily="34" charset="0"/>
              <a:buChar char="•"/>
            </a:pPr>
            <a:r>
              <a:rPr lang="en-US" sz="2800" dirty="0" smtClean="0"/>
              <a:t>Your role within CDOT</a:t>
            </a:r>
          </a:p>
          <a:p>
            <a:pPr marL="457200" indent="-457200">
              <a:buFont typeface="Arial" panose="020B0604020202020204" pitchFamily="34" charset="0"/>
              <a:buChar char="•"/>
            </a:pPr>
            <a:r>
              <a:rPr lang="en-US" sz="2800" dirty="0" smtClean="0"/>
              <a:t>Your expectations of this course</a:t>
            </a:r>
          </a:p>
          <a:p>
            <a:endParaRPr lang="en-US" sz="2800" dirty="0" smtClean="0"/>
          </a:p>
          <a:p>
            <a:endParaRPr lang="en-US" sz="2800" dirty="0" smtClean="0"/>
          </a:p>
          <a:p>
            <a:endParaRPr lang="en-US" sz="2800" dirty="0" smtClean="0"/>
          </a:p>
        </p:txBody>
      </p:sp>
      <p:sp>
        <p:nvSpPr>
          <p:cNvPr id="3" name="Slide Number Placeholder 2"/>
          <p:cNvSpPr>
            <a:spLocks noGrp="1"/>
          </p:cNvSpPr>
          <p:nvPr>
            <p:ph type="sldNum" sz="quarter" idx="11"/>
          </p:nvPr>
        </p:nvSpPr>
        <p:spPr>
          <a:xfrm>
            <a:off x="6675120" y="6356350"/>
            <a:ext cx="2133600" cy="365125"/>
          </a:xfrm>
        </p:spPr>
        <p:txBody>
          <a:bodyPr/>
          <a:lstStyle/>
          <a:p>
            <a:pPr>
              <a:defRPr/>
            </a:pPr>
            <a:r>
              <a:rPr lang="en-US" smtClean="0"/>
              <a:t>Slide </a:t>
            </a:r>
            <a:fld id="{F1733E7F-F35A-45C7-967F-B65877603703}" type="slidenum">
              <a:rPr lang="en-US" smtClean="0"/>
              <a:pPr>
                <a:defRPr/>
              </a:pPr>
              <a:t>6</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endParaRPr lang="en-US" dirty="0"/>
          </a:p>
        </p:txBody>
      </p:sp>
      <p:pic>
        <p:nvPicPr>
          <p:cNvPr id="1026" name="Picture 2"/>
          <p:cNvPicPr>
            <a:picLocks noGrp="1" noChangeAspect="1" noChangeArrowheads="1"/>
          </p:cNvPicPr>
          <p:nvPr>
            <p:ph sz="half" idx="12"/>
          </p:nvPr>
        </p:nvPicPr>
        <p:blipFill>
          <a:blip r:embed="rId4" cstate="print">
            <a:extLst>
              <a:ext uri="{28A0092B-C50C-407E-A947-70E740481C1C}">
                <a14:useLocalDpi xmlns:a14="http://schemas.microsoft.com/office/drawing/2010/main" val="0"/>
              </a:ext>
            </a:extLst>
          </a:blip>
          <a:srcRect/>
          <a:stretch>
            <a:fillRect/>
          </a:stretch>
        </p:blipFill>
        <p:spPr bwMode="auto">
          <a:xfrm>
            <a:off x="5803392" y="4225458"/>
            <a:ext cx="3005328" cy="1991780"/>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69349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 Effective</a:t>
            </a:r>
            <a:endParaRPr lang="en-US" dirty="0"/>
          </a:p>
        </p:txBody>
      </p:sp>
      <p:sp>
        <p:nvSpPr>
          <p:cNvPr id="3" name="Content Placeholder 2"/>
          <p:cNvSpPr>
            <a:spLocks noGrp="1"/>
          </p:cNvSpPr>
          <p:nvPr>
            <p:ph sz="half" idx="2"/>
          </p:nvPr>
        </p:nvSpPr>
        <p:spPr>
          <a:xfrm>
            <a:off x="320039" y="1371600"/>
            <a:ext cx="5858601" cy="4937760"/>
          </a:xfrm>
        </p:spPr>
        <p:txBody>
          <a:bodyPr/>
          <a:lstStyle/>
          <a:p>
            <a:r>
              <a:rPr lang="en-US" sz="1600" b="1" i="1" dirty="0" smtClean="0"/>
              <a:t>Recognizing Employee Achievement:</a:t>
            </a:r>
          </a:p>
          <a:p>
            <a:pPr marL="342900" indent="-342900">
              <a:buFont typeface="Arial" panose="020B0604020202020204" pitchFamily="34" charset="0"/>
              <a:buChar char="•"/>
            </a:pPr>
            <a:r>
              <a:rPr lang="en-US" sz="1600" dirty="0" smtClean="0"/>
              <a:t>If you see something say something</a:t>
            </a:r>
          </a:p>
          <a:p>
            <a:pPr marL="342900" indent="-342900">
              <a:buFont typeface="Arial" panose="020B0604020202020204" pitchFamily="34" charset="0"/>
              <a:buChar char="•"/>
            </a:pPr>
            <a:r>
              <a:rPr lang="en-US" sz="1600" dirty="0" smtClean="0"/>
              <a:t>Tie it to CDOT Values</a:t>
            </a:r>
          </a:p>
          <a:p>
            <a:pPr marL="342900" indent="-342900">
              <a:buFont typeface="Arial" panose="020B0604020202020204" pitchFamily="34" charset="0"/>
              <a:buChar char="•"/>
            </a:pPr>
            <a:r>
              <a:rPr lang="en-US" sz="1600" dirty="0" smtClean="0"/>
              <a:t>Document it!</a:t>
            </a:r>
          </a:p>
          <a:p>
            <a:pPr marL="342900" indent="-342900">
              <a:buFont typeface="Arial" panose="020B0604020202020204" pitchFamily="34" charset="0"/>
              <a:buChar char="•"/>
            </a:pPr>
            <a:r>
              <a:rPr lang="en-US" sz="1600" dirty="0" smtClean="0"/>
              <a:t>Use recognition programs</a:t>
            </a:r>
          </a:p>
          <a:p>
            <a:endParaRPr lang="en-US" sz="1600" dirty="0" smtClean="0"/>
          </a:p>
          <a:p>
            <a:r>
              <a:rPr lang="en-US" sz="1600" b="1" i="1" dirty="0" smtClean="0"/>
              <a:t>Providing Clear Directions</a:t>
            </a:r>
            <a:r>
              <a:rPr lang="en-US" sz="1600" i="1" dirty="0"/>
              <a:t>:</a:t>
            </a:r>
          </a:p>
          <a:p>
            <a:pPr marL="457200" indent="-457200">
              <a:buFont typeface="Arial" panose="020B0604020202020204" pitchFamily="34" charset="0"/>
              <a:buChar char="•"/>
            </a:pPr>
            <a:r>
              <a:rPr lang="en-US" sz="1600" dirty="0"/>
              <a:t>Give instructions not orders</a:t>
            </a:r>
          </a:p>
          <a:p>
            <a:pPr marL="457200" indent="-457200">
              <a:buFont typeface="Arial" panose="020B0604020202020204" pitchFamily="34" charset="0"/>
              <a:buChar char="•"/>
            </a:pPr>
            <a:r>
              <a:rPr lang="en-US" sz="1600" dirty="0" smtClean="0"/>
              <a:t>Emphasize </a:t>
            </a:r>
            <a:r>
              <a:rPr lang="en-US" sz="1600" dirty="0"/>
              <a:t>the key points </a:t>
            </a:r>
          </a:p>
          <a:p>
            <a:pPr marL="457200" indent="-457200">
              <a:buFont typeface="Arial" panose="020B0604020202020204" pitchFamily="34" charset="0"/>
              <a:buChar char="•"/>
            </a:pPr>
            <a:r>
              <a:rPr lang="en-US" sz="1600" dirty="0"/>
              <a:t>Communicate a timeline</a:t>
            </a:r>
          </a:p>
          <a:p>
            <a:pPr marL="457200" indent="-457200">
              <a:buFont typeface="Arial" panose="020B0604020202020204" pitchFamily="34" charset="0"/>
              <a:buChar char="•"/>
            </a:pPr>
            <a:r>
              <a:rPr lang="en-US" sz="1600" dirty="0"/>
              <a:t>Adjust based on </a:t>
            </a:r>
            <a:r>
              <a:rPr lang="en-US" sz="1600" dirty="0" smtClean="0"/>
              <a:t>experience</a:t>
            </a:r>
          </a:p>
          <a:p>
            <a:endParaRPr lang="en-US" sz="1600" dirty="0" smtClean="0"/>
          </a:p>
          <a:p>
            <a:r>
              <a:rPr lang="en-US" sz="1600" b="1" i="1" dirty="0" smtClean="0"/>
              <a:t>Make Time to Meet with Employees:</a:t>
            </a:r>
            <a:endParaRPr lang="en-US" sz="1600" b="1" i="1" dirty="0"/>
          </a:p>
          <a:p>
            <a:pPr marL="457200" indent="-457200">
              <a:buFont typeface="Arial" panose="020B0604020202020204" pitchFamily="34" charset="0"/>
              <a:buChar char="•"/>
            </a:pPr>
            <a:r>
              <a:rPr lang="en-US" sz="1600" dirty="0" smtClean="0"/>
              <a:t>Understand </a:t>
            </a:r>
            <a:r>
              <a:rPr lang="en-US" sz="1600" dirty="0"/>
              <a:t>the feedback requirements </a:t>
            </a:r>
          </a:p>
          <a:p>
            <a:pPr marL="457200" indent="-457200">
              <a:buFont typeface="Arial" panose="020B0604020202020204" pitchFamily="34" charset="0"/>
              <a:buChar char="•"/>
            </a:pPr>
            <a:r>
              <a:rPr lang="en-US" sz="1600" dirty="0" smtClean="0"/>
              <a:t>Have </a:t>
            </a:r>
            <a:r>
              <a:rPr lang="en-US" sz="1600" dirty="0"/>
              <a:t>questions </a:t>
            </a:r>
            <a:r>
              <a:rPr lang="en-US" sz="1600" dirty="0" smtClean="0"/>
              <a:t>to </a:t>
            </a:r>
            <a:r>
              <a:rPr lang="en-US" sz="1600" dirty="0"/>
              <a:t>ask the employee ready</a:t>
            </a:r>
          </a:p>
          <a:p>
            <a:pPr marL="457200" indent="-457200">
              <a:buFont typeface="Arial" panose="020B0604020202020204" pitchFamily="34" charset="0"/>
              <a:buChar char="•"/>
            </a:pPr>
            <a:r>
              <a:rPr lang="en-US" sz="1600" dirty="0" smtClean="0"/>
              <a:t>Understand </a:t>
            </a:r>
            <a:r>
              <a:rPr lang="en-US" sz="1600" dirty="0"/>
              <a:t>what is communication for your employee</a:t>
            </a:r>
          </a:p>
          <a:p>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60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pic>
        <p:nvPicPr>
          <p:cNvPr id="8" name="Content Placeholder 7"/>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3876612" y="2140479"/>
            <a:ext cx="4932108" cy="2923082"/>
          </a:xfrm>
        </p:spPr>
      </p:pic>
    </p:spTree>
    <p:custDataLst>
      <p:tags r:id="rId1"/>
    </p:custDataLst>
    <p:extLst>
      <p:ext uri="{BB962C8B-B14F-4D97-AF65-F5344CB8AC3E}">
        <p14:creationId xmlns:p14="http://schemas.microsoft.com/office/powerpoint/2010/main" val="334869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Identifying the Signs of Poor Performance</a:t>
            </a:r>
            <a:endParaRPr lang="en-US" sz="3600" dirty="0"/>
          </a:p>
        </p:txBody>
      </p:sp>
      <p:sp>
        <p:nvSpPr>
          <p:cNvPr id="6" name="Content Placeholder 5"/>
          <p:cNvSpPr>
            <a:spLocks noGrp="1"/>
          </p:cNvSpPr>
          <p:nvPr>
            <p:ph sz="half" idx="2"/>
          </p:nvPr>
        </p:nvSpPr>
        <p:spPr>
          <a:xfrm>
            <a:off x="2868930" y="1418590"/>
            <a:ext cx="5532120" cy="4937760"/>
          </a:xfrm>
        </p:spPr>
        <p:txBody>
          <a:bodyPr/>
          <a:lstStyle/>
          <a:p>
            <a:r>
              <a:rPr lang="en-US" sz="2400" dirty="0" smtClean="0"/>
              <a:t>Signs of poor performance include:</a:t>
            </a:r>
          </a:p>
          <a:p>
            <a:pPr marL="342900" indent="-342900">
              <a:buFont typeface="Arial" panose="020B0604020202020204" pitchFamily="34" charset="0"/>
              <a:buChar char="•"/>
            </a:pPr>
            <a:r>
              <a:rPr lang="en-US" sz="2400" dirty="0" smtClean="0"/>
              <a:t>Relying on others too much</a:t>
            </a:r>
          </a:p>
          <a:p>
            <a:pPr marL="342900" indent="-342900">
              <a:buFont typeface="Arial" panose="020B0604020202020204" pitchFamily="34" charset="0"/>
              <a:buChar char="•"/>
            </a:pPr>
            <a:r>
              <a:rPr lang="en-US" sz="2400" dirty="0" smtClean="0"/>
              <a:t>Poor work quality</a:t>
            </a:r>
          </a:p>
          <a:p>
            <a:pPr marL="342900" indent="-342900">
              <a:buFont typeface="Arial" panose="020B0604020202020204" pitchFamily="34" charset="0"/>
              <a:buChar char="•"/>
            </a:pPr>
            <a:r>
              <a:rPr lang="en-US" sz="2400" dirty="0" smtClean="0"/>
              <a:t>Violating Policy and/or Rules</a:t>
            </a:r>
          </a:p>
          <a:p>
            <a:pPr marL="342900" indent="-342900">
              <a:buFont typeface="Arial" panose="020B0604020202020204" pitchFamily="34" charset="0"/>
              <a:buChar char="•"/>
            </a:pPr>
            <a:r>
              <a:rPr lang="en-US" sz="2400" dirty="0" smtClean="0"/>
              <a:t>Ignoring CDOT values</a:t>
            </a:r>
          </a:p>
          <a:p>
            <a:pPr marL="342900" indent="-342900">
              <a:buFont typeface="Arial" panose="020B0604020202020204" pitchFamily="34" charset="0"/>
              <a:buChar char="•"/>
            </a:pPr>
            <a:r>
              <a:rPr lang="en-US" sz="2400" dirty="0" smtClean="0"/>
              <a:t>Missing deadlines</a:t>
            </a:r>
          </a:p>
          <a:p>
            <a:pPr marL="342900" indent="-342900">
              <a:buFont typeface="Arial" panose="020B0604020202020204" pitchFamily="34" charset="0"/>
              <a:buChar char="•"/>
            </a:pPr>
            <a:r>
              <a:rPr lang="en-US" sz="2400" dirty="0" smtClean="0"/>
              <a:t>Not working well with other or affecting the others</a:t>
            </a:r>
          </a:p>
          <a:p>
            <a:pPr marL="342900" indent="-342900">
              <a:buFont typeface="Arial" panose="020B0604020202020204" pitchFamily="34" charset="0"/>
              <a:buChar char="•"/>
            </a:pPr>
            <a:r>
              <a:rPr lang="en-US" sz="2400" dirty="0" smtClean="0"/>
              <a:t>High absentee rate</a:t>
            </a:r>
          </a:p>
          <a:p>
            <a:pPr marL="342900" indent="-342900">
              <a:buFont typeface="Arial" panose="020B0604020202020204" pitchFamily="34" charset="0"/>
              <a:buChar char="•"/>
            </a:pPr>
            <a:r>
              <a:rPr lang="en-US" sz="2400" dirty="0" smtClean="0"/>
              <a:t>Employee is late or leaves early</a:t>
            </a:r>
          </a:p>
          <a:p>
            <a:pPr marL="342900" indent="-3429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61</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pic>
        <p:nvPicPr>
          <p:cNvPr id="9" name="Dave"/>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20040" y="1418590"/>
            <a:ext cx="2095499" cy="4960807"/>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629467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t>The </a:t>
            </a:r>
            <a:r>
              <a:rPr lang="en-US" sz="2400" b="1" dirty="0" smtClean="0"/>
              <a:t>PERFORMANCE IMPROVEMENT PLAN (PIP) </a:t>
            </a:r>
            <a:r>
              <a:rPr lang="en-US" sz="2400" dirty="0"/>
              <a:t>is</a:t>
            </a:r>
            <a:r>
              <a:rPr lang="en-US" sz="2400" dirty="0" smtClean="0"/>
              <a:t>:</a:t>
            </a:r>
          </a:p>
          <a:p>
            <a:pPr marL="457200" indent="-457200">
              <a:buFont typeface="Arial" panose="020B0604020202020204" pitchFamily="34" charset="0"/>
              <a:buChar char="•"/>
            </a:pPr>
            <a:r>
              <a:rPr lang="en-US" sz="2000" dirty="0" smtClean="0"/>
              <a:t>Created </a:t>
            </a:r>
            <a:r>
              <a:rPr lang="en-US" sz="2000" dirty="0"/>
              <a:t>if an employee receives a needs </a:t>
            </a:r>
            <a:r>
              <a:rPr lang="en-US" sz="2000" dirty="0" smtClean="0"/>
              <a:t>improvement (rating of 1) </a:t>
            </a:r>
            <a:r>
              <a:rPr lang="en-US" sz="2000" dirty="0"/>
              <a:t>for a goal or competency</a:t>
            </a:r>
          </a:p>
          <a:p>
            <a:pPr marL="457200" indent="-457200">
              <a:buFont typeface="Arial" panose="020B0604020202020204" pitchFamily="34" charset="0"/>
              <a:buChar char="•"/>
            </a:pPr>
            <a:r>
              <a:rPr lang="en-US" sz="2000" dirty="0"/>
              <a:t>An informal way to document specific behaviors </a:t>
            </a:r>
          </a:p>
          <a:p>
            <a:pPr marL="457200" indent="-457200">
              <a:buFont typeface="Arial" panose="020B0604020202020204" pitchFamily="34" charset="0"/>
              <a:buChar char="•"/>
            </a:pPr>
            <a:r>
              <a:rPr lang="en-US" sz="2000" dirty="0"/>
              <a:t>When the action does not rise to the level of a corrective </a:t>
            </a:r>
            <a:r>
              <a:rPr lang="en-US" sz="2000" dirty="0" smtClean="0"/>
              <a:t>action</a:t>
            </a:r>
          </a:p>
          <a:p>
            <a:pPr marL="457200" indent="-457200">
              <a:buFont typeface="Arial" panose="020B0604020202020204" pitchFamily="34" charset="0"/>
              <a:buChar char="•"/>
            </a:pPr>
            <a:r>
              <a:rPr lang="en-US" sz="2000" dirty="0" smtClean="0"/>
              <a:t>Active for a period of 90 days</a:t>
            </a:r>
            <a:endParaRPr lang="en-US" sz="2000" dirty="0"/>
          </a:p>
          <a:p>
            <a:pPr marL="457200" indent="-457200">
              <a:buFont typeface="Arial" panose="020B0604020202020204" pitchFamily="34" charset="0"/>
              <a:buChar char="•"/>
            </a:pPr>
            <a:r>
              <a:rPr lang="en-US" sz="2000" dirty="0" smtClean="0"/>
              <a:t>Must be signed by the </a:t>
            </a:r>
            <a:r>
              <a:rPr lang="en-US" sz="2000" dirty="0" smtClean="0"/>
              <a:t>employee</a:t>
            </a:r>
            <a:endParaRPr lang="en-US" sz="2000" dirty="0" smtClean="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62</a:t>
            </a:fld>
            <a:endParaRPr lang="en-US" dirty="0"/>
          </a:p>
        </p:txBody>
      </p:sp>
      <p:sp>
        <p:nvSpPr>
          <p:cNvPr id="2" name="Title 1"/>
          <p:cNvSpPr>
            <a:spLocks noGrp="1"/>
          </p:cNvSpPr>
          <p:nvPr>
            <p:ph type="title"/>
          </p:nvPr>
        </p:nvSpPr>
        <p:spPr/>
        <p:txBody>
          <a:bodyPr/>
          <a:lstStyle/>
          <a:p>
            <a:r>
              <a:rPr lang="en-US" dirty="0" smtClean="0"/>
              <a:t>Performance Improvement</a:t>
            </a:r>
            <a:endParaRPr lang="en-US" dirty="0"/>
          </a:p>
        </p:txBody>
      </p:sp>
    </p:spTree>
    <p:custDataLst>
      <p:tags r:id="rId1"/>
    </p:custDataLst>
    <p:extLst>
      <p:ext uri="{BB962C8B-B14F-4D97-AF65-F5344CB8AC3E}">
        <p14:creationId xmlns:p14="http://schemas.microsoft.com/office/powerpoint/2010/main" val="30155213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Performance Management and Progressive Discipline </a:t>
            </a:r>
            <a:endParaRPr lang="en-US" sz="3200" dirty="0"/>
          </a:p>
        </p:txBody>
      </p:sp>
      <p:graphicFrame>
        <p:nvGraphicFramePr>
          <p:cNvPr id="7" name="Content Placeholder 6"/>
          <p:cNvGraphicFramePr>
            <a:graphicFrameLocks noGrp="1"/>
          </p:cNvGraphicFramePr>
          <p:nvPr>
            <p:ph sz="half" idx="2"/>
            <p:extLst/>
          </p:nvPr>
        </p:nvGraphicFramePr>
        <p:xfrm>
          <a:off x="3794125" y="1371600"/>
          <a:ext cx="5014913"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63</a:t>
            </a:fld>
            <a:endParaRPr lang="en-US" dirty="0"/>
          </a:p>
        </p:txBody>
      </p:sp>
      <p:sp>
        <p:nvSpPr>
          <p:cNvPr id="5" name="Content Placeholder 4"/>
          <p:cNvSpPr>
            <a:spLocks noGrp="1"/>
          </p:cNvSpPr>
          <p:nvPr>
            <p:ph sz="half" idx="12"/>
          </p:nvPr>
        </p:nvSpPr>
        <p:spPr>
          <a:xfrm>
            <a:off x="304800" y="1371600"/>
            <a:ext cx="3851564" cy="4937760"/>
          </a:xfrm>
        </p:spPr>
        <p:txBody>
          <a:bodyPr/>
          <a:lstStyle/>
          <a:p>
            <a:r>
              <a:rPr lang="en-US" dirty="0" smtClean="0"/>
              <a:t>Performance issues can be addressed through:</a:t>
            </a:r>
          </a:p>
          <a:p>
            <a:pPr marL="342900" indent="-342900">
              <a:buFont typeface="Arial" panose="020B0604020202020204" pitchFamily="34" charset="0"/>
              <a:buChar char="•"/>
            </a:pPr>
            <a:r>
              <a:rPr lang="en-US" dirty="0" smtClean="0"/>
              <a:t>Performance management</a:t>
            </a:r>
          </a:p>
          <a:p>
            <a:pPr marL="342900" indent="-342900">
              <a:buFont typeface="Arial" panose="020B0604020202020204" pitchFamily="34" charset="0"/>
              <a:buChar char="•"/>
            </a:pPr>
            <a:r>
              <a:rPr lang="en-US" dirty="0" smtClean="0"/>
              <a:t>Progressive discipline</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6687261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82880" y="1371600"/>
            <a:ext cx="8778240" cy="4937125"/>
          </a:xfrm>
        </p:spPr>
        <p:txBody>
          <a:bodyPr/>
          <a:lstStyle/>
          <a:p>
            <a:pPr marL="457200" indent="-457200">
              <a:buFont typeface="+mj-lt"/>
              <a:buAutoNum type="arabicPeriod"/>
            </a:pPr>
            <a:r>
              <a:rPr lang="en-US" sz="2000" dirty="0" smtClean="0"/>
              <a:t>What can prevent a supervisor from being effective?</a:t>
            </a:r>
          </a:p>
          <a:p>
            <a:pPr marL="457200" indent="-342900">
              <a:buFont typeface="Arial" panose="020B0604020202020204" pitchFamily="34" charset="0"/>
              <a:buChar char="•"/>
            </a:pPr>
            <a:r>
              <a:rPr lang="en-US" sz="2000" dirty="0"/>
              <a:t>Not recognizing employee achievement</a:t>
            </a:r>
          </a:p>
          <a:p>
            <a:pPr marL="457200" indent="-342900">
              <a:buFont typeface="Arial" panose="020B0604020202020204" pitchFamily="34" charset="0"/>
              <a:buChar char="•"/>
            </a:pPr>
            <a:r>
              <a:rPr lang="en-US" sz="2000" dirty="0"/>
              <a:t>Not giving clear directions</a:t>
            </a:r>
          </a:p>
          <a:p>
            <a:pPr marL="457200" indent="-342900">
              <a:buFont typeface="Arial" panose="020B0604020202020204" pitchFamily="34" charset="0"/>
              <a:buChar char="•"/>
            </a:pPr>
            <a:r>
              <a:rPr lang="en-US" sz="2000" dirty="0"/>
              <a:t>Not making time to meet with </a:t>
            </a:r>
            <a:r>
              <a:rPr lang="en-US" sz="2000" dirty="0" smtClean="0"/>
              <a:t>the employee</a:t>
            </a:r>
            <a:endParaRPr lang="en-US" sz="2000" dirty="0"/>
          </a:p>
          <a:p>
            <a:endParaRPr lang="en-US" sz="2000" dirty="0" smtClean="0"/>
          </a:p>
          <a:p>
            <a:pPr marL="457200" indent="-457200">
              <a:buFont typeface="+mj-lt"/>
              <a:buAutoNum type="arabicPeriod" startAt="2"/>
            </a:pPr>
            <a:r>
              <a:rPr lang="en-US" sz="2000" dirty="0" smtClean="0"/>
              <a:t>When you recognize you may need to address a performance issue that does not rise to the level of a corrective action, what document would you use?</a:t>
            </a:r>
          </a:p>
          <a:p>
            <a:pPr marL="457200" indent="-342900">
              <a:buFont typeface="Arial" panose="020B0604020202020204" pitchFamily="34" charset="0"/>
              <a:buChar char="•"/>
            </a:pPr>
            <a:r>
              <a:rPr lang="en-US" sz="2000" dirty="0" smtClean="0"/>
              <a:t>Performance Improvement Plan </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64</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Tree>
    <p:custDataLst>
      <p:tags r:id="rId1"/>
    </p:custDataLst>
    <p:extLst>
      <p:ext uri="{BB962C8B-B14F-4D97-AF65-F5344CB8AC3E}">
        <p14:creationId xmlns:p14="http://schemas.microsoft.com/office/powerpoint/2010/main" val="9937558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65</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111456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r>
              <a:rPr lang="en-US" sz="2700" i="1" dirty="0" smtClean="0">
                <a:solidFill>
                  <a:schemeClr val="bg1">
                    <a:lumMod val="65000"/>
                  </a:schemeClr>
                </a:solidFill>
              </a:rPr>
              <a:t>Learning Logistics</a:t>
            </a:r>
          </a:p>
          <a:p>
            <a:pPr marL="457200" indent="-457200">
              <a:buFont typeface="Arial"/>
              <a:buChar char="•"/>
            </a:pPr>
            <a:r>
              <a:rPr lang="en-US" sz="2700" i="1" dirty="0" smtClean="0">
                <a:solidFill>
                  <a:schemeClr val="bg1">
                    <a:lumMod val="65000"/>
                  </a:schemeClr>
                </a:solidFill>
              </a:rPr>
              <a:t>Section 1 – Performance </a:t>
            </a:r>
            <a:r>
              <a:rPr lang="en-US" sz="2700" i="1" dirty="0">
                <a:solidFill>
                  <a:schemeClr val="bg1">
                    <a:lumMod val="65000"/>
                  </a:schemeClr>
                </a:solidFill>
              </a:rPr>
              <a:t>Management</a:t>
            </a:r>
          </a:p>
          <a:p>
            <a:pPr marL="457200" indent="-457200">
              <a:buFont typeface="Arial"/>
              <a:buChar char="•"/>
            </a:pPr>
            <a:r>
              <a:rPr lang="en-US" sz="2700" i="1" dirty="0" smtClean="0">
                <a:solidFill>
                  <a:schemeClr val="bg1">
                    <a:lumMod val="65000"/>
                  </a:schemeClr>
                </a:solidFill>
              </a:rPr>
              <a:t>Section 2 </a:t>
            </a:r>
            <a:r>
              <a:rPr lang="en-US" sz="2700" i="1" dirty="0">
                <a:solidFill>
                  <a:schemeClr val="bg1">
                    <a:lumMod val="65000"/>
                  </a:schemeClr>
                </a:solidFill>
              </a:rPr>
              <a:t>– </a:t>
            </a:r>
            <a:r>
              <a:rPr lang="en-US" sz="2700" i="1" dirty="0" smtClean="0">
                <a:solidFill>
                  <a:schemeClr val="bg1">
                    <a:lumMod val="65000"/>
                  </a:schemeClr>
                </a:solidFill>
              </a:rPr>
              <a:t>Performance Planning</a:t>
            </a:r>
          </a:p>
          <a:p>
            <a:pPr marL="457200" indent="-457200">
              <a:buFont typeface="Arial"/>
              <a:buChar char="•"/>
            </a:pPr>
            <a:r>
              <a:rPr lang="en-US" sz="2700" i="1" dirty="0" smtClean="0">
                <a:solidFill>
                  <a:schemeClr val="bg1">
                    <a:lumMod val="65000"/>
                  </a:schemeClr>
                </a:solidFill>
              </a:rPr>
              <a:t>Section 3 – Giving Performance Evaluations</a:t>
            </a:r>
          </a:p>
          <a:p>
            <a:pPr marL="457200" indent="-457200">
              <a:buFont typeface="Arial"/>
              <a:buChar char="•"/>
            </a:pPr>
            <a:r>
              <a:rPr lang="en-US" sz="2700" i="1" dirty="0" smtClean="0">
                <a:solidFill>
                  <a:schemeClr val="bg1">
                    <a:lumMod val="65000"/>
                  </a:schemeClr>
                </a:solidFill>
              </a:rPr>
              <a:t>Section 4 – Ongoing Communication</a:t>
            </a:r>
          </a:p>
          <a:p>
            <a:pPr marL="457200" indent="-457200">
              <a:buFont typeface="Arial"/>
              <a:buChar char="•"/>
            </a:pPr>
            <a:r>
              <a:rPr lang="en-US" sz="2700" b="1"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66</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6853627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r>
              <a:rPr lang="en-US" i="1" dirty="0" smtClean="0"/>
              <a:t>You should now be able to:</a:t>
            </a:r>
          </a:p>
          <a:p>
            <a:pPr marL="342900" indent="-342900">
              <a:buFont typeface="Arial" panose="020B0604020202020204" pitchFamily="34" charset="0"/>
              <a:buChar char="•"/>
            </a:pPr>
            <a:r>
              <a:rPr lang="en-US" sz="2000" dirty="0"/>
              <a:t>Describe what </a:t>
            </a:r>
            <a:r>
              <a:rPr lang="en-US" sz="2000" dirty="0" smtClean="0"/>
              <a:t>Performance Management </a:t>
            </a:r>
            <a:r>
              <a:rPr lang="en-US" sz="2000" dirty="0"/>
              <a:t>is at CDOT and your </a:t>
            </a:r>
            <a:r>
              <a:rPr lang="en-US" sz="2000" dirty="0" smtClean="0"/>
              <a:t>role</a:t>
            </a:r>
            <a:endParaRPr lang="en-US" sz="2000" dirty="0"/>
          </a:p>
          <a:p>
            <a:pPr marL="342900" indent="-342900">
              <a:buFont typeface="Arial" panose="020B0604020202020204" pitchFamily="34" charset="0"/>
              <a:buChar char="•"/>
            </a:pPr>
            <a:r>
              <a:rPr lang="en-US" sz="2000" dirty="0"/>
              <a:t>Create </a:t>
            </a:r>
            <a:r>
              <a:rPr lang="en-US" sz="2000" dirty="0" smtClean="0"/>
              <a:t>Performance Management </a:t>
            </a:r>
            <a:r>
              <a:rPr lang="en-US" sz="2000" dirty="0"/>
              <a:t>goals for employees and set expectations </a:t>
            </a:r>
            <a:endParaRPr lang="en-US" sz="2000" dirty="0" smtClean="0"/>
          </a:p>
          <a:p>
            <a:pPr marL="342900" indent="-342900">
              <a:buFont typeface="Arial" panose="020B0604020202020204" pitchFamily="34" charset="0"/>
              <a:buChar char="•"/>
            </a:pPr>
            <a:r>
              <a:rPr lang="en-US" sz="2000" dirty="0"/>
              <a:t>Give performance evaluations and provide feedback to the employee</a:t>
            </a:r>
          </a:p>
          <a:p>
            <a:pPr marL="342900" indent="-342900">
              <a:buFont typeface="Arial" panose="020B0604020202020204" pitchFamily="34" charset="0"/>
              <a:buChar char="•"/>
            </a:pPr>
            <a:r>
              <a:rPr lang="en-US" sz="2000" dirty="0"/>
              <a:t>Describe when to use an Individual Development Plan (IDP) and the Performance Improvement Plan (PIP)</a:t>
            </a:r>
          </a:p>
          <a:p>
            <a:pPr marL="342900" indent="-342900">
              <a:buFont typeface="Arial" panose="020B0604020202020204" pitchFamily="34" charset="0"/>
              <a:buChar char="•"/>
            </a:pPr>
            <a:r>
              <a:rPr lang="en-US" sz="2000" dirty="0" smtClean="0"/>
              <a:t>Describe </a:t>
            </a:r>
            <a:r>
              <a:rPr lang="en-US" sz="2000" dirty="0"/>
              <a:t>the importance of ongoing communication throughout the performance plan year and how to prepare and conduct the meetings </a:t>
            </a:r>
          </a:p>
          <a:p>
            <a:pPr marL="342900" indent="-342900">
              <a:buFont typeface="Arial" panose="020B0604020202020204" pitchFamily="34" charset="0"/>
              <a:buChar char="•"/>
            </a:pPr>
            <a:r>
              <a:rPr lang="en-US" sz="2000" dirty="0"/>
              <a:t>Identify when there are performance issues with employees and how to take action at the lowest possible </a:t>
            </a:r>
            <a:r>
              <a:rPr lang="en-US" sz="2000" dirty="0" smtClean="0"/>
              <a:t>level</a:t>
            </a:r>
            <a:endParaRPr lang="en-US" sz="20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67</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700" dirty="0" smtClean="0"/>
              <a:t>How to facilitate continuous engagement and improvement:</a:t>
            </a:r>
          </a:p>
          <a:p>
            <a:pPr marL="457200" indent="-457200">
              <a:buFont typeface="Arial" panose="020B0604020202020204" pitchFamily="34" charset="0"/>
              <a:buChar char="•"/>
            </a:pPr>
            <a:r>
              <a:rPr lang="en-US" sz="2400" dirty="0" smtClean="0"/>
              <a:t>Keep a performance log for each employee</a:t>
            </a:r>
          </a:p>
          <a:p>
            <a:pPr marL="457200" indent="-457200">
              <a:buFont typeface="Arial" panose="020B0604020202020204" pitchFamily="34" charset="0"/>
              <a:buChar char="•"/>
            </a:pPr>
            <a:r>
              <a:rPr lang="en-US" sz="2400" dirty="0" smtClean="0"/>
              <a:t>Be aware of employee concerns</a:t>
            </a:r>
          </a:p>
          <a:p>
            <a:pPr marL="457200" indent="-457200">
              <a:buFont typeface="Arial" panose="020B0604020202020204" pitchFamily="34" charset="0"/>
              <a:buChar char="•"/>
            </a:pPr>
            <a:r>
              <a:rPr lang="en-US" sz="2400" dirty="0" smtClean="0"/>
              <a:t>Create the right atmosphere on the review day</a:t>
            </a:r>
          </a:p>
          <a:p>
            <a:pPr marL="457200" indent="-457200">
              <a:buFont typeface="Arial" panose="020B0604020202020204" pitchFamily="34" charset="0"/>
              <a:buChar char="•"/>
            </a:pPr>
            <a:r>
              <a:rPr lang="en-US" sz="2400" dirty="0" smtClean="0"/>
              <a:t>Cite good work first and then address poor performance</a:t>
            </a:r>
          </a:p>
          <a:p>
            <a:pPr marL="457200" indent="-457200">
              <a:buFont typeface="Arial" panose="020B0604020202020204" pitchFamily="34" charset="0"/>
              <a:buChar char="•"/>
            </a:pPr>
            <a:r>
              <a:rPr lang="en-US" sz="2400" dirty="0" smtClean="0"/>
              <a:t>Reset your attitude if you need to Pose great questions at the meeting to spur deep thinking</a:t>
            </a:r>
          </a:p>
          <a:p>
            <a:pPr marL="457200" indent="-457200">
              <a:buFont typeface="Arial" panose="020B0604020202020204" pitchFamily="34" charset="0"/>
              <a:buChar char="•"/>
            </a:pPr>
            <a:r>
              <a:rPr lang="en-US" sz="2400" dirty="0" smtClean="0"/>
              <a:t>Acknowledge mistakes</a:t>
            </a:r>
          </a:p>
          <a:p>
            <a:pPr marL="457200" indent="-457200">
              <a:buFont typeface="Arial" panose="020B0604020202020204" pitchFamily="34" charset="0"/>
              <a:buChar char="•"/>
            </a:pPr>
            <a:r>
              <a:rPr lang="en-US" sz="2400" dirty="0" smtClean="0"/>
              <a:t>Inspire/motivate others in difficult times</a:t>
            </a:r>
          </a:p>
          <a:p>
            <a:pPr marL="457200" indent="-457200">
              <a:buFont typeface="Arial" panose="020B0604020202020204" pitchFamily="34" charset="0"/>
              <a:buChar char="•"/>
            </a:pPr>
            <a:endParaRPr lang="en-US" sz="2700" dirty="0" smtClean="0"/>
          </a:p>
          <a:p>
            <a:pPr marL="457200" indent="-457200">
              <a:buFont typeface="Arial" panose="020B0604020202020204" pitchFamily="34" charset="0"/>
              <a:buChar char="•"/>
            </a:pPr>
            <a:endParaRPr lang="en-US" sz="27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68</a:t>
            </a:fld>
            <a:endParaRPr lang="en-US" dirty="0"/>
          </a:p>
        </p:txBody>
      </p:sp>
      <p:sp>
        <p:nvSpPr>
          <p:cNvPr id="5" name="Title 4"/>
          <p:cNvSpPr>
            <a:spLocks noGrp="1"/>
          </p:cNvSpPr>
          <p:nvPr>
            <p:ph type="title"/>
          </p:nvPr>
        </p:nvSpPr>
        <p:spPr/>
        <p:txBody>
          <a:bodyPr/>
          <a:lstStyle/>
          <a:p>
            <a:r>
              <a:rPr lang="en-US" dirty="0" smtClean="0"/>
              <a:t>Key Takeaways</a:t>
            </a:r>
            <a:endParaRPr lang="en-US" dirty="0"/>
          </a:p>
        </p:txBody>
      </p:sp>
    </p:spTree>
    <p:custDataLst>
      <p:tags r:id="rId1"/>
    </p:custDataLst>
    <p:extLst>
      <p:ext uri="{BB962C8B-B14F-4D97-AF65-F5344CB8AC3E}">
        <p14:creationId xmlns:p14="http://schemas.microsoft.com/office/powerpoint/2010/main" val="7526988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pPr lvl="1"/>
            <a:r>
              <a:rPr lang="en-US" b="1" dirty="0" smtClean="0"/>
              <a:t>Susan Maxfield: HR Business Partner</a:t>
            </a:r>
          </a:p>
          <a:p>
            <a:pPr lvl="2"/>
            <a:r>
              <a:rPr lang="en-US" i="1" dirty="0" smtClean="0"/>
              <a:t>Email</a:t>
            </a:r>
            <a:r>
              <a:rPr lang="en-US" dirty="0" smtClean="0"/>
              <a:t>: Susan.Maxfield@state.co.us</a:t>
            </a:r>
          </a:p>
          <a:p>
            <a:pPr lvl="1"/>
            <a:r>
              <a:rPr lang="en-US" b="1" dirty="0" smtClean="0"/>
              <a:t>Beverly </a:t>
            </a:r>
            <a:r>
              <a:rPr lang="en-US" b="1" dirty="0"/>
              <a:t>Wyatt: HR Business Partner</a:t>
            </a:r>
          </a:p>
          <a:p>
            <a:pPr lvl="2"/>
            <a:r>
              <a:rPr lang="en-US" i="1" dirty="0"/>
              <a:t>Email</a:t>
            </a:r>
            <a:r>
              <a:rPr lang="en-US" dirty="0"/>
              <a:t>: </a:t>
            </a:r>
            <a:r>
              <a:rPr lang="en-US" dirty="0" smtClean="0">
                <a:hlinkClick r:id="rId4"/>
              </a:rPr>
              <a:t>Beverly.Wyatt@state.co.us</a:t>
            </a:r>
            <a:endParaRPr lang="en-US" dirty="0" smtClean="0"/>
          </a:p>
          <a:p>
            <a:pPr marL="457200" indent="-457200">
              <a:buFont typeface="Arial"/>
              <a:buChar char="•"/>
            </a:pPr>
            <a:r>
              <a:rPr lang="en-US" dirty="0"/>
              <a:t>Performance Management page on Intranet</a:t>
            </a:r>
          </a:p>
          <a:p>
            <a:pPr marL="1200150" lvl="1" indent="-457200"/>
            <a:r>
              <a:rPr lang="en-US" dirty="0"/>
              <a:t>Instructional Video and Written Instructions </a:t>
            </a:r>
          </a:p>
          <a:p>
            <a:pPr marL="1200150" lvl="1" indent="-457200"/>
            <a:r>
              <a:rPr lang="en-US" dirty="0"/>
              <a:t>Milestone Dates for Performance Plan Year</a:t>
            </a:r>
          </a:p>
          <a:p>
            <a:pPr marL="1200150" lvl="1" indent="-457200"/>
            <a:r>
              <a:rPr lang="en-US" dirty="0"/>
              <a:t>Performance Management Tools page</a:t>
            </a:r>
          </a:p>
          <a:p>
            <a:pPr marL="1200150" lvl="1" indent="-457200"/>
            <a:r>
              <a:rPr lang="en-US" dirty="0"/>
              <a:t>Performance FAQ page</a:t>
            </a:r>
          </a:p>
          <a:p>
            <a:pPr lvl="2"/>
            <a:endParaRPr lang="en-US" dirty="0"/>
          </a:p>
          <a:p>
            <a:endParaRPr lang="en-US" dirty="0"/>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 People?</a:t>
            </a:r>
            <a:endParaRPr lang="en-US"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8049"/>
          <a:stretch/>
        </p:blipFill>
        <p:spPr bwMode="auto">
          <a:xfrm>
            <a:off x="6146801" y="1371600"/>
            <a:ext cx="2814319" cy="1719829"/>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
        <p:nvSpPr>
          <p:cNvPr id="5" name="Footer Placeholder 2"/>
          <p:cNvSpPr>
            <a:spLocks noGrp="1"/>
          </p:cNvSpPr>
          <p:nvPr>
            <p:ph type="ftr" sz="quarter" idx="10"/>
          </p:nvPr>
        </p:nvSpPr>
        <p:spPr>
          <a:xfrm>
            <a:off x="182880" y="6356350"/>
            <a:ext cx="6583680" cy="365125"/>
          </a:xfrm>
        </p:spPr>
        <p:txBody>
          <a:bodyPr/>
          <a:lstStyle/>
          <a:p>
            <a:pPr>
              <a:tabLst>
                <a:tab pos="5998464" algn="r"/>
              </a:tabLst>
              <a:defRPr/>
            </a:pPr>
            <a:r>
              <a:rPr lang="en-US" smtClean="0"/>
              <a:t>Colorado Department of Transportation	</a:t>
            </a:r>
            <a:endParaRPr lang="en-US" dirty="0"/>
          </a:p>
        </p:txBody>
      </p:sp>
      <p:sp>
        <p:nvSpPr>
          <p:cNvPr id="6" name="Slide Number Placeholder 3"/>
          <p:cNvSpPr>
            <a:spLocks noGrp="1"/>
          </p:cNvSpPr>
          <p:nvPr>
            <p:ph type="sldNum" sz="quarter" idx="11"/>
          </p:nvPr>
        </p:nvSpPr>
        <p:spPr>
          <a:xfrm>
            <a:off x="6858000" y="6356350"/>
            <a:ext cx="2103120" cy="365125"/>
          </a:xfrm>
        </p:spPr>
        <p:txBody>
          <a:bodyPr/>
          <a:lstStyle/>
          <a:p>
            <a:pPr>
              <a:defRPr/>
            </a:pPr>
            <a:r>
              <a:rPr lang="en-US" dirty="0" smtClean="0"/>
              <a:t>Slide 69</a:t>
            </a:r>
            <a:endParaRPr lang="en-US" dirty="0"/>
          </a:p>
        </p:txBody>
      </p:sp>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A break is not typically provided </a:t>
            </a:r>
            <a:r>
              <a:rPr lang="en-US" dirty="0" smtClean="0"/>
              <a:t>for a two hour class</a:t>
            </a:r>
            <a:endParaRPr lang="en-US" sz="2800" dirty="0" smtClean="0"/>
          </a:p>
          <a:p>
            <a:pPr marL="457200" indent="-457200">
              <a:buFont typeface="Arial" panose="020B0604020202020204" pitchFamily="34" charset="0"/>
              <a:buChar char="•"/>
            </a:pPr>
            <a:r>
              <a:rPr lang="en-US" sz="2800" dirty="0" smtClean="0"/>
              <a:t>Classroom participation </a:t>
            </a:r>
            <a:r>
              <a:rPr lang="en-US" dirty="0" smtClean="0"/>
              <a:t>is </a:t>
            </a:r>
            <a:r>
              <a:rPr lang="en-US" sz="2800" dirty="0" smtClean="0"/>
              <a:t>encouraged; ask, answer, and participate in the discussion</a:t>
            </a:r>
          </a:p>
          <a:p>
            <a:pPr marL="457200" indent="-457200">
              <a:buFont typeface="Arial" panose="020B0604020202020204" pitchFamily="34" charset="0"/>
              <a:buChar char="•"/>
            </a:pPr>
            <a:r>
              <a:rPr lang="en-US" sz="2800" dirty="0" smtClean="0"/>
              <a:t>Please actively participate in course exercises as they provide you an opportunity to practice</a:t>
            </a:r>
          </a:p>
          <a:p>
            <a:pPr marL="457200" indent="-457200">
              <a:buFont typeface="Arial" panose="020B0604020202020204" pitchFamily="34" charset="0"/>
              <a:buChar char="•"/>
            </a:pPr>
            <a:r>
              <a:rPr lang="en-US" sz="2800" dirty="0" smtClean="0"/>
              <a:t>The Parking lot is used to capture questions for</a:t>
            </a:r>
            <a:br>
              <a:rPr lang="en-US" sz="2800" dirty="0" smtClean="0"/>
            </a:br>
            <a:r>
              <a:rPr lang="en-US" sz="2800" dirty="0" smtClean="0"/>
              <a:t>in-class follow-up</a:t>
            </a:r>
          </a:p>
          <a:p>
            <a:endParaRPr lang="en-US" sz="2800" dirty="0" smtClean="0"/>
          </a:p>
        </p:txBody>
      </p:sp>
      <p:sp>
        <p:nvSpPr>
          <p:cNvPr id="13315" name="Title 1"/>
          <p:cNvSpPr>
            <a:spLocks noGrp="1"/>
          </p:cNvSpPr>
          <p:nvPr>
            <p:ph type="title"/>
          </p:nvPr>
        </p:nvSpPr>
        <p:spPr>
          <a:xfrm>
            <a:off x="182880" y="103188"/>
            <a:ext cx="8778240" cy="1143000"/>
          </a:xfrm>
        </p:spPr>
        <p:txBody>
          <a:bodyPr/>
          <a:lstStyle/>
          <a:p>
            <a:r>
              <a:rPr lang="en-US" dirty="0" smtClean="0"/>
              <a:t>Learning Logistics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21157023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 People?</a:t>
            </a:r>
            <a:endParaRPr lang="en-US" dirty="0"/>
          </a:p>
        </p:txBody>
      </p:sp>
      <p:graphicFrame>
        <p:nvGraphicFramePr>
          <p:cNvPr id="4" name="Table 3"/>
          <p:cNvGraphicFramePr>
            <a:graphicFrameLocks noGrp="1"/>
          </p:cNvGraphicFramePr>
          <p:nvPr>
            <p:extLst/>
          </p:nvPr>
        </p:nvGraphicFramePr>
        <p:xfrm>
          <a:off x="392334" y="2091481"/>
          <a:ext cx="8326055" cy="2225040"/>
        </p:xfrm>
        <a:graphic>
          <a:graphicData uri="http://schemas.openxmlformats.org/drawingml/2006/table">
            <a:tbl>
              <a:tblPr firstRow="1" bandRow="1">
                <a:tableStyleId>{5C22544A-7EE6-4342-B048-85BDC9FD1C3A}</a:tableStyleId>
              </a:tblPr>
              <a:tblGrid>
                <a:gridCol w="1222559"/>
                <a:gridCol w="1987486"/>
                <a:gridCol w="2916820"/>
                <a:gridCol w="2199190"/>
              </a:tblGrid>
              <a:tr h="370840">
                <a:tc>
                  <a:txBody>
                    <a:bodyPr/>
                    <a:lstStyle/>
                    <a:p>
                      <a:r>
                        <a:rPr lang="en-US" dirty="0" smtClean="0"/>
                        <a:t>Region</a:t>
                      </a:r>
                      <a:endParaRPr lang="en-US" dirty="0"/>
                    </a:p>
                  </a:txBody>
                  <a:tcPr/>
                </a:tc>
                <a:tc>
                  <a:txBody>
                    <a:bodyPr/>
                    <a:lstStyle/>
                    <a:p>
                      <a:r>
                        <a:rPr lang="en-US" dirty="0" smtClean="0"/>
                        <a:t>Name </a:t>
                      </a:r>
                      <a:endParaRPr lang="en-US" dirty="0"/>
                    </a:p>
                  </a:txBody>
                  <a:tcPr/>
                </a:tc>
                <a:tc>
                  <a:txBody>
                    <a:bodyPr/>
                    <a:lstStyle/>
                    <a:p>
                      <a:r>
                        <a:rPr lang="en-US" dirty="0" smtClean="0"/>
                        <a:t>Email </a:t>
                      </a:r>
                      <a:endParaRPr lang="en-US" dirty="0"/>
                    </a:p>
                  </a:txBody>
                  <a:tcPr/>
                </a:tc>
                <a:tc>
                  <a:txBody>
                    <a:bodyPr/>
                    <a:lstStyle/>
                    <a:p>
                      <a:r>
                        <a:rPr lang="en-US" dirty="0" smtClean="0"/>
                        <a:t>Phone</a:t>
                      </a:r>
                      <a:endParaRPr lang="en-US" dirty="0"/>
                    </a:p>
                  </a:txBody>
                  <a:tcPr/>
                </a:tc>
              </a:tr>
              <a:tr h="370840">
                <a:tc>
                  <a:txBody>
                    <a:bodyPr/>
                    <a:lstStyle/>
                    <a:p>
                      <a:r>
                        <a:rPr lang="en-US" dirty="0" smtClean="0"/>
                        <a:t>One</a:t>
                      </a:r>
                      <a:endParaRPr lang="en-US" dirty="0"/>
                    </a:p>
                  </a:txBody>
                  <a:tcPr/>
                </a:tc>
                <a:tc>
                  <a:txBody>
                    <a:bodyPr/>
                    <a:lstStyle/>
                    <a:p>
                      <a:r>
                        <a:rPr lang="en-US" dirty="0" smtClean="0"/>
                        <a:t>Kathy M. Williams</a:t>
                      </a:r>
                      <a:endParaRPr lang="en-US" dirty="0"/>
                    </a:p>
                  </a:txBody>
                  <a:tcPr/>
                </a:tc>
                <a:tc>
                  <a:txBody>
                    <a:bodyPr/>
                    <a:lstStyle/>
                    <a:p>
                      <a:r>
                        <a:rPr lang="en-US" dirty="0" smtClean="0"/>
                        <a:t>kathy.williams@state.co.us</a:t>
                      </a:r>
                      <a:endParaRPr lang="en-US" dirty="0"/>
                    </a:p>
                  </a:txBody>
                  <a:tcPr/>
                </a:tc>
                <a:tc>
                  <a:txBody>
                    <a:bodyPr/>
                    <a:lstStyle/>
                    <a:p>
                      <a:r>
                        <a:rPr lang="en-US" dirty="0" smtClean="0"/>
                        <a:t>303-757-9386</a:t>
                      </a:r>
                      <a:endParaRPr lang="en-US" dirty="0"/>
                    </a:p>
                  </a:txBody>
                  <a:tcPr/>
                </a:tc>
              </a:tr>
              <a:tr h="370840">
                <a:tc>
                  <a:txBody>
                    <a:bodyPr/>
                    <a:lstStyle/>
                    <a:p>
                      <a:r>
                        <a:rPr lang="en-US" dirty="0" smtClean="0"/>
                        <a:t>Two</a:t>
                      </a:r>
                      <a:endParaRPr lang="en-US" dirty="0"/>
                    </a:p>
                  </a:txBody>
                  <a:tcPr/>
                </a:tc>
                <a:tc>
                  <a:txBody>
                    <a:bodyPr/>
                    <a:lstStyle/>
                    <a:p>
                      <a:r>
                        <a:rPr lang="en-US" dirty="0" smtClean="0"/>
                        <a:t>Mary Vigil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mary.vigil@state.co.us</a:t>
                      </a:r>
                    </a:p>
                  </a:txBody>
                  <a:tcPr/>
                </a:tc>
                <a:tc>
                  <a:txBody>
                    <a:bodyPr/>
                    <a:lstStyle/>
                    <a:p>
                      <a:r>
                        <a:rPr lang="en-US" dirty="0" smtClean="0"/>
                        <a:t>719-546-5432</a:t>
                      </a:r>
                      <a:endParaRPr lang="en-US" dirty="0"/>
                    </a:p>
                  </a:txBody>
                  <a:tcPr/>
                </a:tc>
              </a:tr>
              <a:tr h="370840">
                <a:tc>
                  <a:txBody>
                    <a:bodyPr/>
                    <a:lstStyle/>
                    <a:p>
                      <a:r>
                        <a:rPr lang="en-US" dirty="0" smtClean="0"/>
                        <a:t>Three</a:t>
                      </a:r>
                      <a:endParaRPr lang="en-US" dirty="0"/>
                    </a:p>
                  </a:txBody>
                  <a:tcPr/>
                </a:tc>
                <a:tc>
                  <a:txBody>
                    <a:bodyPr/>
                    <a:lstStyle/>
                    <a:p>
                      <a:r>
                        <a:rPr lang="en-US" dirty="0" smtClean="0"/>
                        <a:t>Chip Brazelton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chip.brazelton@state.co.us</a:t>
                      </a:r>
                    </a:p>
                  </a:txBody>
                  <a:tcPr/>
                </a:tc>
                <a:tc>
                  <a:txBody>
                    <a:bodyPr/>
                    <a:lstStyle/>
                    <a:p>
                      <a:r>
                        <a:rPr lang="en-US" dirty="0" smtClean="0"/>
                        <a:t>970-683-6210</a:t>
                      </a:r>
                      <a:endParaRPr lang="en-US" dirty="0"/>
                    </a:p>
                  </a:txBody>
                  <a:tcPr/>
                </a:tc>
              </a:tr>
              <a:tr h="370840">
                <a:tc>
                  <a:txBody>
                    <a:bodyPr/>
                    <a:lstStyle/>
                    <a:p>
                      <a:r>
                        <a:rPr lang="en-US" dirty="0" smtClean="0"/>
                        <a:t>Four</a:t>
                      </a:r>
                      <a:r>
                        <a:rPr lang="en-US" baseline="0" dirty="0" smtClean="0"/>
                        <a:t> </a:t>
                      </a:r>
                      <a:endParaRPr lang="en-US" dirty="0"/>
                    </a:p>
                  </a:txBody>
                  <a:tcPr/>
                </a:tc>
                <a:tc>
                  <a:txBody>
                    <a:bodyPr/>
                    <a:lstStyle/>
                    <a:p>
                      <a:r>
                        <a:rPr lang="en-US" dirty="0" smtClean="0"/>
                        <a:t>Juliet Sheets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juliet.sheets@state.co.us</a:t>
                      </a:r>
                    </a:p>
                  </a:txBody>
                  <a:tcPr/>
                </a:tc>
                <a:tc>
                  <a:txBody>
                    <a:bodyPr/>
                    <a:lstStyle/>
                    <a:p>
                      <a:r>
                        <a:rPr lang="en-US" dirty="0" smtClean="0"/>
                        <a:t>970-350-2156</a:t>
                      </a:r>
                      <a:endParaRPr lang="en-US" dirty="0"/>
                    </a:p>
                  </a:txBody>
                  <a:tcPr/>
                </a:tc>
              </a:tr>
              <a:tr h="370840">
                <a:tc>
                  <a:txBody>
                    <a:bodyPr/>
                    <a:lstStyle/>
                    <a:p>
                      <a:r>
                        <a:rPr lang="en-US" dirty="0" smtClean="0"/>
                        <a:t>Five</a:t>
                      </a:r>
                      <a:endParaRPr lang="en-US" dirty="0"/>
                    </a:p>
                  </a:txBody>
                  <a:tcPr/>
                </a:tc>
                <a:tc>
                  <a:txBody>
                    <a:bodyPr/>
                    <a:lstStyle/>
                    <a:p>
                      <a:r>
                        <a:rPr lang="en-US" dirty="0" smtClean="0"/>
                        <a:t>Jason Benally </a:t>
                      </a:r>
                      <a:endParaRPr lang="en-US" dirty="0"/>
                    </a:p>
                  </a:txBody>
                  <a:tcPr/>
                </a:tc>
                <a:tc>
                  <a:txBody>
                    <a:bodyPr/>
                    <a:lstStyle/>
                    <a:p>
                      <a:r>
                        <a:rPr lang="en-US" dirty="0" smtClean="0"/>
                        <a:t>jason.benally@state.co.us</a:t>
                      </a:r>
                      <a:endParaRPr lang="en-US" dirty="0"/>
                    </a:p>
                  </a:txBody>
                  <a:tcPr/>
                </a:tc>
                <a:tc>
                  <a:txBody>
                    <a:bodyPr/>
                    <a:lstStyle/>
                    <a:p>
                      <a:r>
                        <a:rPr lang="en-US" dirty="0" smtClean="0"/>
                        <a:t>970-385-1403</a:t>
                      </a:r>
                      <a:endParaRPr lang="en-US" dirty="0"/>
                    </a:p>
                  </a:txBody>
                  <a:tcPr/>
                </a:tc>
              </a:tr>
            </a:tbl>
          </a:graphicData>
        </a:graphic>
      </p:graphicFrame>
      <p:sp>
        <p:nvSpPr>
          <p:cNvPr id="7" name="Footer Placeholder 2"/>
          <p:cNvSpPr>
            <a:spLocks noGrp="1"/>
          </p:cNvSpPr>
          <p:nvPr>
            <p:ph type="ftr" sz="quarter" idx="10"/>
          </p:nvPr>
        </p:nvSpPr>
        <p:spPr>
          <a:xfrm>
            <a:off x="182880" y="6356350"/>
            <a:ext cx="6583680" cy="365125"/>
          </a:xfrm>
        </p:spPr>
        <p:txBody>
          <a:bodyPr/>
          <a:lstStyle/>
          <a:p>
            <a:pPr>
              <a:tabLst>
                <a:tab pos="5998464" algn="r"/>
              </a:tabLst>
              <a:defRPr/>
            </a:pPr>
            <a:r>
              <a:rPr lang="en-US" smtClean="0"/>
              <a:t>Colorado Department of Transportation	</a:t>
            </a:r>
            <a:endParaRPr lang="en-US" dirty="0"/>
          </a:p>
        </p:txBody>
      </p:sp>
      <p:sp>
        <p:nvSpPr>
          <p:cNvPr id="8" name="Slide Number Placeholder 3"/>
          <p:cNvSpPr>
            <a:spLocks noGrp="1"/>
          </p:cNvSpPr>
          <p:nvPr>
            <p:ph type="sldNum" sz="quarter" idx="11"/>
          </p:nvPr>
        </p:nvSpPr>
        <p:spPr>
          <a:xfrm>
            <a:off x="6858000" y="6356350"/>
            <a:ext cx="2103120" cy="365125"/>
          </a:xfrm>
        </p:spPr>
        <p:txBody>
          <a:bodyPr/>
          <a:lstStyle/>
          <a:p>
            <a:pPr>
              <a:defRPr/>
            </a:pPr>
            <a:r>
              <a:rPr lang="en-US" dirty="0" smtClean="0"/>
              <a:t>Slide 70</a:t>
            </a:r>
            <a:endParaRPr lang="en-US" dirty="0"/>
          </a:p>
        </p:txBody>
      </p:sp>
    </p:spTree>
    <p:custDataLst>
      <p:tags r:id="rId1"/>
    </p:custDataLst>
    <p:extLst>
      <p:ext uri="{BB962C8B-B14F-4D97-AF65-F5344CB8AC3E}">
        <p14:creationId xmlns:p14="http://schemas.microsoft.com/office/powerpoint/2010/main" val="6574883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2880" y="103188"/>
            <a:ext cx="8778240" cy="1143000"/>
          </a:xfrm>
        </p:spPr>
        <p:txBody>
          <a:bodyPr/>
          <a:lstStyle/>
          <a:p>
            <a:r>
              <a:rPr lang="en-US" dirty="0" smtClean="0"/>
              <a:t>Questions?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71</a:t>
            </a:fld>
            <a:endParaRPr lang="en-US" dirty="0"/>
          </a:p>
        </p:txBody>
      </p:sp>
      <p:grpSp>
        <p:nvGrpSpPr>
          <p:cNvPr id="7" name="Group 6"/>
          <p:cNvGrpSpPr/>
          <p:nvPr/>
        </p:nvGrpSpPr>
        <p:grpSpPr>
          <a:xfrm>
            <a:off x="2171700" y="1143000"/>
            <a:ext cx="5829300" cy="5394781"/>
            <a:chOff x="2057400" y="1371600"/>
            <a:chExt cx="5829300" cy="5394781"/>
          </a:xfrm>
        </p:grpSpPr>
        <p:sp>
          <p:nvSpPr>
            <p:cNvPr id="10" name="TextBox 9"/>
            <p:cNvSpPr txBox="1"/>
            <p:nvPr/>
          </p:nvSpPr>
          <p:spPr>
            <a:xfrm>
              <a:off x="2057400" y="1735991"/>
              <a:ext cx="2057400" cy="3293209"/>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20800" b="1" dirty="0" smtClean="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rPr>
                <a:t>?</a:t>
              </a:r>
              <a:endParaRPr lang="en-US" sz="20800" b="1" dirty="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1" name="TextBox 10"/>
            <p:cNvSpPr txBox="1"/>
            <p:nvPr/>
          </p:nvSpPr>
          <p:spPr>
            <a:xfrm>
              <a:off x="3886200" y="2057400"/>
              <a:ext cx="2057400" cy="4708981"/>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30000" b="1" dirty="0" smtClean="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30000" b="1" dirty="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2" name="TextBox 11"/>
            <p:cNvSpPr txBox="1"/>
            <p:nvPr/>
          </p:nvSpPr>
          <p:spPr>
            <a:xfrm>
              <a:off x="5829300" y="1371600"/>
              <a:ext cx="2057400" cy="2308324"/>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14400" b="1" dirty="0" smtClean="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14400" b="1" dirty="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grpSp>
    </p:spTree>
    <p:custDataLst>
      <p:tags r:id="rId1"/>
    </p:custDataLst>
    <p:extLst>
      <p:ext uri="{BB962C8B-B14F-4D97-AF65-F5344CB8AC3E}">
        <p14:creationId xmlns:p14="http://schemas.microsoft.com/office/powerpoint/2010/main" val="18328649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 (Hidden</a:t>
            </a:r>
            <a:r>
              <a:rPr lang="en-US" dirty="0"/>
              <a:t>)</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72</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130108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73</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135731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74</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102873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75</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1350921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76</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3861144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77</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365323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78</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2425579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79</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2956136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 y="103188"/>
            <a:ext cx="8778240" cy="1143000"/>
          </a:xfrm>
        </p:spPr>
        <p:txBody>
          <a:bodyPr/>
          <a:lstStyle/>
          <a:p>
            <a:r>
              <a:rPr lang="en-US" sz="3600" dirty="0" smtClean="0"/>
              <a:t>Your Contributions to Learning</a:t>
            </a:r>
          </a:p>
        </p:txBody>
      </p:sp>
      <p:sp>
        <p:nvSpPr>
          <p:cNvPr id="14339"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Please respect the other participants by silencing your cell phones</a:t>
            </a:r>
          </a:p>
          <a:p>
            <a:pPr marL="457200" indent="-457200">
              <a:buFont typeface="Arial" panose="020B0604020202020204" pitchFamily="34" charset="0"/>
              <a:buChar char="•"/>
            </a:pPr>
            <a:r>
              <a:rPr lang="en-US" sz="2800" dirty="0" smtClean="0"/>
              <a:t>Focus on the course, please use the Internet and email over lunch and break times</a:t>
            </a:r>
          </a:p>
          <a:p>
            <a:pPr marL="457200" indent="-457200">
              <a:buFont typeface="Arial" panose="020B0604020202020204" pitchFamily="34" charset="0"/>
              <a:buChar char="•"/>
            </a:pPr>
            <a:r>
              <a:rPr lang="en-US" sz="2800" dirty="0" smtClean="0"/>
              <a:t>Please delay your side conversations until break times</a:t>
            </a:r>
          </a:p>
          <a:p>
            <a:pPr marL="457200" indent="-457200">
              <a:buFont typeface="Arial" panose="020B0604020202020204" pitchFamily="34" charset="0"/>
              <a:buChar char="•"/>
            </a:pPr>
            <a:r>
              <a:rPr lang="en-US" sz="2800" dirty="0" smtClean="0"/>
              <a:t>Attend the entire course to obtain credit for successful course completion</a:t>
            </a:r>
          </a:p>
          <a:p>
            <a:endParaRPr lang="en-US" sz="28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12787154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80</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2662253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81</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3865259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9</a:t>
            </a:fld>
            <a:endParaRPr lang="en-US" dirty="0"/>
          </a:p>
        </p:txBody>
      </p:sp>
      <p:sp>
        <p:nvSpPr>
          <p:cNvPr id="5" name="Content Placeholder 4"/>
          <p:cNvSpPr>
            <a:spLocks noGrp="1"/>
          </p:cNvSpPr>
          <p:nvPr>
            <p:ph sz="quarter" idx="12"/>
          </p:nvPr>
        </p:nvSpPr>
        <p:spPr>
          <a:xfrm>
            <a:off x="182880" y="1246188"/>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the Cover Page of each section. </a:t>
            </a:r>
            <a:endParaRPr lang="en-US" sz="2200" dirty="0" smtClean="0"/>
          </a:p>
          <a:p>
            <a:pPr lvl="1"/>
            <a:r>
              <a:rPr lang="en-US" sz="2200" dirty="0" smtClean="0"/>
              <a:t>When </a:t>
            </a:r>
            <a:r>
              <a:rPr lang="en-US" sz="2200" dirty="0"/>
              <a:t>creating a new </a:t>
            </a:r>
            <a:r>
              <a:rPr lang="en-US" sz="2200" dirty="0" smtClean="0"/>
              <a:t>section, you </a:t>
            </a:r>
            <a:r>
              <a:rPr lang="en-US" sz="2200" dirty="0"/>
              <a:t>need to copy and paste this slide, </a:t>
            </a:r>
            <a:r>
              <a:rPr lang="en-US" sz="2200" dirty="0" smtClean="0"/>
              <a:t>as well as the </a:t>
            </a:r>
            <a:r>
              <a:rPr lang="en-US" sz="2200" dirty="0"/>
              <a:t>“Section XX Learning Objectives”, “Terms and Concepts”, “Exercise XX”, “Check Your Knowledge”, and any </a:t>
            </a:r>
            <a:r>
              <a:rPr lang="en-US" sz="2200" dirty="0" smtClean="0"/>
              <a:t>content </a:t>
            </a:r>
            <a:r>
              <a:rPr lang="en-US" sz="2200" dirty="0"/>
              <a:t>and </a:t>
            </a:r>
            <a:r>
              <a:rPr lang="en-US" sz="2200" dirty="0" smtClean="0"/>
              <a:t>demo </a:t>
            </a:r>
            <a:r>
              <a:rPr lang="en-US" sz="2200" dirty="0"/>
              <a:t>slides as </a:t>
            </a:r>
            <a:r>
              <a:rPr lang="en-US" sz="2200" dirty="0" smtClean="0"/>
              <a:t>required</a:t>
            </a:r>
            <a:r>
              <a:rPr lang="en-US" sz="2200" dirty="0"/>
              <a:t>.</a:t>
            </a:r>
          </a:p>
          <a:p>
            <a:pPr lvl="1"/>
            <a:r>
              <a:rPr lang="en-US" sz="2200" dirty="0"/>
              <a:t>To </a:t>
            </a:r>
            <a:r>
              <a:rPr lang="en-US" sz="2200" dirty="0" smtClean="0"/>
              <a:t>customize notes content </a:t>
            </a:r>
            <a:r>
              <a:rPr lang="en-US" sz="2200" dirty="0"/>
              <a:t>in </a:t>
            </a:r>
            <a:r>
              <a:rPr lang="en-US" sz="2200" dirty="0" smtClean="0"/>
              <a:t>the Notes </a:t>
            </a:r>
            <a:r>
              <a:rPr lang="en-US" sz="2200" dirty="0"/>
              <a:t>Page </a:t>
            </a:r>
            <a:r>
              <a:rPr lang="en-US" sz="2200" dirty="0" smtClean="0"/>
              <a:t>View: Click </a:t>
            </a:r>
            <a:r>
              <a:rPr lang="en-US" sz="2200" dirty="0"/>
              <a:t>on “VIEW” tab </a:t>
            </a:r>
            <a:r>
              <a:rPr lang="en-US" sz="2200" dirty="0" smtClean="0">
                <a:sym typeface="Wingdings" panose="05000000000000000000" pitchFamily="2" charset="2"/>
              </a:rPr>
              <a:t></a:t>
            </a:r>
            <a:r>
              <a:rPr lang="en-US" sz="2200" dirty="0" smtClean="0"/>
              <a:t> </a:t>
            </a:r>
            <a:r>
              <a:rPr lang="en-US" sz="2200" dirty="0"/>
              <a:t>S</a:t>
            </a:r>
            <a:r>
              <a:rPr lang="en-US" sz="2200" dirty="0" smtClean="0"/>
              <a:t>elect </a:t>
            </a:r>
            <a:r>
              <a:rPr lang="en-US" sz="2200" dirty="0"/>
              <a:t>“Notes Page” </a:t>
            </a:r>
            <a:r>
              <a:rPr lang="en-US" sz="2200" dirty="0">
                <a:sym typeface="Wingdings" panose="05000000000000000000" pitchFamily="2" charset="2"/>
              </a:rPr>
              <a:t> D</a:t>
            </a:r>
            <a:r>
              <a:rPr lang="en-US" sz="2200" dirty="0" smtClean="0"/>
              <a:t>ouble </a:t>
            </a:r>
            <a:r>
              <a:rPr lang="en-US" sz="2200" dirty="0"/>
              <a:t>click the page, an Microsoft Word document would pop up </a:t>
            </a:r>
            <a:r>
              <a:rPr lang="en-US" sz="2200" dirty="0">
                <a:sym typeface="Wingdings" panose="05000000000000000000" pitchFamily="2" charset="2"/>
              </a:rPr>
              <a:t></a:t>
            </a:r>
            <a:r>
              <a:rPr lang="en-US" sz="2200" dirty="0" smtClean="0"/>
              <a:t> </a:t>
            </a:r>
            <a:r>
              <a:rPr lang="en-US" sz="2200" dirty="0"/>
              <a:t>Click on “XX” </a:t>
            </a:r>
            <a:r>
              <a:rPr lang="en-US" sz="2200" dirty="0" smtClean="0"/>
              <a:t>and </a:t>
            </a:r>
            <a:r>
              <a:rPr lang="en-US" sz="2200" dirty="0"/>
              <a:t>type in the section number, Click on “Course Title” </a:t>
            </a:r>
            <a:r>
              <a:rPr lang="en-US" sz="2200" dirty="0" smtClean="0"/>
              <a:t>and </a:t>
            </a:r>
            <a:r>
              <a:rPr lang="en-US" sz="2200" dirty="0"/>
              <a:t>type in the training course title </a:t>
            </a:r>
            <a:r>
              <a:rPr lang="en-US" sz="2200" dirty="0">
                <a:sym typeface="Wingdings" panose="05000000000000000000" pitchFamily="2" charset="2"/>
              </a:rPr>
              <a:t> C</a:t>
            </a:r>
            <a:r>
              <a:rPr lang="en-US" sz="2200" dirty="0" smtClean="0"/>
              <a:t>lick </a:t>
            </a:r>
            <a:r>
              <a:rPr lang="en-US" sz="2200" dirty="0"/>
              <a:t>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395188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_BACKING_FORM_KEY" val="132902-c:\users\princej\desktop\performance mgmt not just the appraisal\00_ppt_pm not just the evaluation_06272016.pptx"/>
  <p:tag name="ARTICULATE_PRESENTER_VERSION" val="7"/>
  <p:tag name="ARTICULATE_SLIDE_COUNT" val="8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CHARACTER_FILE" val=".\characters\0ebcf75c-6006-428c-b235-43bfeed8f570.png"/>
  <p:tag name="ARTICULATE_CHARACTER_TYPE" val="photographic"/>
  <p:tag name="ARTICULATE_CHARACTER_ID" val="Christian"/>
  <p:tag name="ARTICULATE_CHARACTER_CROP" val="_E5D6072a"/>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CHARACTER_FILE" val=".\characters\14c897bc-c43d-467d-98c8-9966dd72a3c1.png"/>
  <p:tag name="ARTICULATE_CHARACTER_TYPE" val="photographic"/>
  <p:tag name="ARTICULATE_CHARACTER_ID" val="Brian"/>
  <p:tag name="ARTICULATE_CHARACTER_CROP" val="_E5D6450a"/>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CHARACTER_FILE" val=".\characters\12ff8a8a-0511-4b42-ac8b-92a47dbdb183.png"/>
  <p:tag name="ARTICULATE_CHARACTER_TYPE" val="photographic"/>
  <p:tag name="ARTICULATE_CHARACTER_ID" val="Dave"/>
  <p:tag name="ARTICULATE_CHARACTER_CROP" val="_E5D5903a"/>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UDIO_ID" val="479"/>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Template>
  <TotalTime>15199</TotalTime>
  <Words>13788</Words>
  <Application>Microsoft Office PowerPoint</Application>
  <PresentationFormat>On-screen Show (4:3)</PresentationFormat>
  <Paragraphs>1414</Paragraphs>
  <Slides>81</Slides>
  <Notes>81</Notes>
  <HiddenSlides>22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91" baseType="lpstr">
      <vt:lpstr>Arial</vt:lpstr>
      <vt:lpstr>Arial Rounded MT Bold</vt:lpstr>
      <vt:lpstr>Calibri</vt:lpstr>
      <vt:lpstr>Cambria Math</vt:lpstr>
      <vt:lpstr>Kalinga</vt:lpstr>
      <vt:lpstr>Lucida Grande</vt:lpstr>
      <vt:lpstr>Trebuchet MS</vt:lpstr>
      <vt:lpstr>Wingdings</vt:lpstr>
      <vt:lpstr>Template2</vt:lpstr>
      <vt:lpstr>Document</vt:lpstr>
      <vt:lpstr>Course Cover Page (Hidden)</vt:lpstr>
      <vt:lpstr>PowerPoint Presentation</vt:lpstr>
      <vt:lpstr>Table of Contents (Hidden)</vt:lpstr>
      <vt:lpstr>Course Agenda</vt:lpstr>
      <vt:lpstr>Course Learning Objectives</vt:lpstr>
      <vt:lpstr>Participant Introductions</vt:lpstr>
      <vt:lpstr>Learning Logistics</vt:lpstr>
      <vt:lpstr>Your Contributions to Learning</vt:lpstr>
      <vt:lpstr>PowerPoint Presentation</vt:lpstr>
      <vt:lpstr>Course Agenda</vt:lpstr>
      <vt:lpstr>Section 1 Learning Objectives</vt:lpstr>
      <vt:lpstr>Terms and Concepts</vt:lpstr>
      <vt:lpstr>Why Performance Management? </vt:lpstr>
      <vt:lpstr>What is Performance Management?</vt:lpstr>
      <vt:lpstr>Performance Management Focus</vt:lpstr>
      <vt:lpstr>Performance Management Requirements</vt:lpstr>
      <vt:lpstr>Performance Management Requirements</vt:lpstr>
      <vt:lpstr>Difference Between Performance Management and Performance Evaluation</vt:lpstr>
      <vt:lpstr>Roles in Performance Management</vt:lpstr>
      <vt:lpstr>Check Your Knowledge</vt:lpstr>
      <vt:lpstr>PowerPoint Presentation</vt:lpstr>
      <vt:lpstr>Course Agenda</vt:lpstr>
      <vt:lpstr>Section 2 Learning Objectives</vt:lpstr>
      <vt:lpstr>Terms and Concepts</vt:lpstr>
      <vt:lpstr>The Leadership Role of the Supervisor </vt:lpstr>
      <vt:lpstr>Engaging Employees in the Performance Management Process</vt:lpstr>
      <vt:lpstr>Engaging Employees in the Performance Management Process</vt:lpstr>
      <vt:lpstr>Communication and Goals</vt:lpstr>
      <vt:lpstr>Creating a S.M.A.R.T. Goal</vt:lpstr>
      <vt:lpstr>Exercise</vt:lpstr>
      <vt:lpstr>Where do I Start?</vt:lpstr>
      <vt:lpstr>Where do I Start?</vt:lpstr>
      <vt:lpstr>Documenting Observations</vt:lpstr>
      <vt:lpstr>Check Your Knowledge</vt:lpstr>
      <vt:lpstr>PowerPoint Presentation</vt:lpstr>
      <vt:lpstr>Course Agenda</vt:lpstr>
      <vt:lpstr>Section 3 Learning Objectives</vt:lpstr>
      <vt:lpstr>Terms and Concepts</vt:lpstr>
      <vt:lpstr>Performance Management Process</vt:lpstr>
      <vt:lpstr>Performance Management Process</vt:lpstr>
      <vt:lpstr>The Role of the Supervisor in Performance Management</vt:lpstr>
      <vt:lpstr>Gather the Details</vt:lpstr>
      <vt:lpstr>Connect with your Employees</vt:lpstr>
      <vt:lpstr>Difference Between Employee Development and Employee Improvement</vt:lpstr>
      <vt:lpstr>Development Plan</vt:lpstr>
      <vt:lpstr>Providing Feedback</vt:lpstr>
      <vt:lpstr>What to do if the employee is…</vt:lpstr>
      <vt:lpstr> Step 2 - Rating the Employee</vt:lpstr>
      <vt:lpstr>Step 3 – Define Expectations (2+ and 2-)</vt:lpstr>
      <vt:lpstr>Exercise</vt:lpstr>
      <vt:lpstr>Check Your Knowledge</vt:lpstr>
      <vt:lpstr>PowerPoint Presentation</vt:lpstr>
      <vt:lpstr>Course Agenda</vt:lpstr>
      <vt:lpstr>Section 4 Learning Objectives</vt:lpstr>
      <vt:lpstr>Terms and Concepts</vt:lpstr>
      <vt:lpstr>Ongoing Communication and Performance</vt:lpstr>
      <vt:lpstr>Interim Communication</vt:lpstr>
      <vt:lpstr>Communication and Leadership</vt:lpstr>
      <vt:lpstr>How to be Effective</vt:lpstr>
      <vt:lpstr>How to be Effective</vt:lpstr>
      <vt:lpstr>Identifying the Signs of Poor Performance</vt:lpstr>
      <vt:lpstr>Performance Improvement</vt:lpstr>
      <vt:lpstr>Performance Management and Progressive Discipline </vt:lpstr>
      <vt:lpstr>Check Your Knowledge</vt:lpstr>
      <vt:lpstr>Conclusion Cover Page (Hidden)</vt:lpstr>
      <vt:lpstr>Course Agenda</vt:lpstr>
      <vt:lpstr>Conclusion</vt:lpstr>
      <vt:lpstr>Key Takeaways</vt:lpstr>
      <vt:lpstr>Where Can I Get Help – People?</vt:lpstr>
      <vt:lpstr>Where Can I Get Help – People?</vt:lpstr>
      <vt:lpstr>Questions?</vt:lpstr>
      <vt:lpstr>Performance Management (Hidden)</vt:lpstr>
      <vt:lpstr>Conclusion Cover Page (Hidden)</vt:lpstr>
      <vt:lpstr>Conclusion Cover Page (Hidden)</vt:lpstr>
      <vt:lpstr>Conclusion Cover Page (Hidden)</vt:lpstr>
      <vt:lpstr>Conclusion Cover Page (Hidden)</vt:lpstr>
      <vt:lpstr>Conclusion Cover Page (Hidden)</vt:lpstr>
      <vt:lpstr>Conclusion Cover Page (Hidden)</vt:lpstr>
      <vt:lpstr>Conclusion Cover Page (Hidden)</vt:lpstr>
      <vt:lpstr>Conclusion Cover Page (Hidden)</vt:lpstr>
      <vt:lpstr>Conclusion Cover Page (Hidden)</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619</cp:revision>
  <cp:lastPrinted>2017-03-09T00:21:12Z</cp:lastPrinted>
  <dcterms:created xsi:type="dcterms:W3CDTF">2016-05-17T21:06:59Z</dcterms:created>
  <dcterms:modified xsi:type="dcterms:W3CDTF">2017-03-09T00:23:32Z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Presentation2</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AC9F4252-6DC0-44B3-8846-A9FE33E174E2</vt:lpwstr>
  </property>
  <property fmtid="{D5CDD505-2E9C-101B-9397-08002B2CF9AE}" pid="6" name="ArticulateProjectFull">
    <vt:lpwstr>C:\Users\princej\Desktop\00_PPT_PM Not Just the Evaluation_Changes For Supervisor.ppta</vt:lpwstr>
  </property>
</Properties>
</file>