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8.xml" ContentType="application/vnd.openxmlformats-officedocument.presentationml.tags+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tags/tag69.xml" ContentType="application/vnd.openxmlformats-officedocument.presentationml.tags+xml"/>
  <Override PartName="/ppt/notesSlides/notesSlide67.xml" ContentType="application/vnd.openxmlformats-officedocument.presentationml.notesSlide+xml"/>
  <Override PartName="/ppt/tags/tag70.xml" ContentType="application/vnd.openxmlformats-officedocument.presentationml.tags+xml"/>
  <Override PartName="/ppt/notesSlides/notesSlide68.xml" ContentType="application/vnd.openxmlformats-officedocument.presentationml.notesSlide+xml"/>
  <Override PartName="/ppt/tags/tag71.xml" ContentType="application/vnd.openxmlformats-officedocument.presentationml.tags+xml"/>
  <Override PartName="/ppt/notesSlides/notesSlide69.xml" ContentType="application/vnd.openxmlformats-officedocument.presentationml.notesSlide+xml"/>
  <Override PartName="/ppt/tags/tag72.xml" ContentType="application/vnd.openxmlformats-officedocument.presentationml.tags+xml"/>
  <Override PartName="/ppt/notesSlides/notesSlide70.xml" ContentType="application/vnd.openxmlformats-officedocument.presentationml.notesSlide+xml"/>
  <Override PartName="/ppt/tags/tag73.xml" ContentType="application/vnd.openxmlformats-officedocument.presentationml.tags+xml"/>
  <Override PartName="/ppt/notesSlides/notesSlide71.xml" ContentType="application/vnd.openxmlformats-officedocument.presentationml.notesSlide+xml"/>
  <Override PartName="/ppt/tags/tag74.xml" ContentType="application/vnd.openxmlformats-officedocument.presentationml.tags+xml"/>
  <Override PartName="/ppt/notesSlides/notesSlide72.xml" ContentType="application/vnd.openxmlformats-officedocument.presentationml.notesSlide+xml"/>
  <Override PartName="/ppt/tags/tag75.xml" ContentType="application/vnd.openxmlformats-officedocument.presentationml.tags+xml"/>
  <Override PartName="/ppt/notesSlides/notesSlide73.xml" ContentType="application/vnd.openxmlformats-officedocument.presentationml.notesSlide+xml"/>
  <Override PartName="/ppt/tags/tag76.xml" ContentType="application/vnd.openxmlformats-officedocument.presentationml.tags+xml"/>
  <Override PartName="/ppt/notesSlides/notesSlide74.xml" ContentType="application/vnd.openxmlformats-officedocument.presentationml.notesSlide+xml"/>
  <Override PartName="/ppt/tags/tag77.xml" ContentType="application/vnd.openxmlformats-officedocument.presentationml.tags+xml"/>
  <Override PartName="/ppt/notesSlides/notesSlide7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8.xml" ContentType="application/vnd.openxmlformats-officedocument.presentationml.tags+xml"/>
  <Override PartName="/ppt/notesSlides/notesSlide76.xml" ContentType="application/vnd.openxmlformats-officedocument.presentationml.notesSlide+xml"/>
  <Override PartName="/ppt/tags/tag79.xml" ContentType="application/vnd.openxmlformats-officedocument.presentationml.tags+xml"/>
  <Override PartName="/ppt/notesSlides/notesSlide77.xml" ContentType="application/vnd.openxmlformats-officedocument.presentationml.notesSlide+xml"/>
  <Override PartName="/ppt/tags/tag80.xml" ContentType="application/vnd.openxmlformats-officedocument.presentationml.tags+xml"/>
  <Override PartName="/ppt/notesSlides/notesSlide78.xml" ContentType="application/vnd.openxmlformats-officedocument.presentationml.notesSlide+xml"/>
  <Override PartName="/ppt/tags/tag81.xml" ContentType="application/vnd.openxmlformats-officedocument.presentationml.tags+xml"/>
  <Override PartName="/ppt/notesSlides/notesSlide7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2.xml" ContentType="application/vnd.openxmlformats-officedocument.presentationml.tags+xml"/>
  <Override PartName="/ppt/notesSlides/notesSlide80.xml" ContentType="application/vnd.openxmlformats-officedocument.presentationml.notesSlide+xml"/>
  <Override PartName="/ppt/tags/tag83.xml" ContentType="application/vnd.openxmlformats-officedocument.presentationml.tags+xml"/>
  <Override PartName="/ppt/notesSlides/notesSlide81.xml" ContentType="application/vnd.openxmlformats-officedocument.presentationml.notesSlide+xml"/>
  <Override PartName="/ppt/tags/tag84.xml" ContentType="application/vnd.openxmlformats-officedocument.presentationml.tags+xml"/>
  <Override PartName="/ppt/notesSlides/notesSlide82.xml" ContentType="application/vnd.openxmlformats-officedocument.presentationml.notesSlide+xml"/>
  <Override PartName="/ppt/tags/tag85.xml" ContentType="application/vnd.openxmlformats-officedocument.presentationml.tags+xml"/>
  <Override PartName="/ppt/notesSlides/notesSlide83.xml" ContentType="application/vnd.openxmlformats-officedocument.presentationml.notesSlide+xml"/>
  <Override PartName="/ppt/tags/tag86.xml" ContentType="application/vnd.openxmlformats-officedocument.presentationml.tags+xml"/>
  <Override PartName="/ppt/notesSlides/notesSlide84.xml" ContentType="application/vnd.openxmlformats-officedocument.presentationml.notesSlide+xml"/>
  <Override PartName="/ppt/tags/tag87.xml" ContentType="application/vnd.openxmlformats-officedocument.presentationml.tags+xml"/>
  <Override PartName="/ppt/notesSlides/notesSlide85.xml" ContentType="application/vnd.openxmlformats-officedocument.presentationml.notesSlide+xml"/>
  <Override PartName="/ppt/tags/tag88.xml" ContentType="application/vnd.openxmlformats-officedocument.presentationml.tags+xml"/>
  <Override PartName="/ppt/notesSlides/notesSlide86.xml" ContentType="application/vnd.openxmlformats-officedocument.presentationml.notesSlide+xml"/>
  <Override PartName="/ppt/tags/tag89.xml" ContentType="application/vnd.openxmlformats-officedocument.presentationml.tags+xml"/>
  <Override PartName="/ppt/notesSlides/notesSlide87.xml" ContentType="application/vnd.openxmlformats-officedocument.presentationml.notesSlide+xml"/>
  <Override PartName="/ppt/tags/tag90.xml" ContentType="application/vnd.openxmlformats-officedocument.presentationml.tags+xml"/>
  <Override PartName="/ppt/notesSlides/notesSlide88.xml" ContentType="application/vnd.openxmlformats-officedocument.presentationml.notesSlide+xml"/>
  <Override PartName="/ppt/tags/tag91.xml" ContentType="application/vnd.openxmlformats-officedocument.presentationml.tags+xml"/>
  <Override PartName="/ppt/notesSlides/notesSlide89.xml" ContentType="application/vnd.openxmlformats-officedocument.presentationml.notesSlide+xml"/>
  <Override PartName="/ppt/tags/tag92.xml" ContentType="application/vnd.openxmlformats-officedocument.presentationml.tags+xml"/>
  <Override PartName="/ppt/notesSlides/notesSlide90.xml" ContentType="application/vnd.openxmlformats-officedocument.presentationml.notesSlide+xml"/>
  <Override PartName="/ppt/tags/tag93.xml" ContentType="application/vnd.openxmlformats-officedocument.presentationml.tags+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ppt/tags/tag95.xml" ContentType="application/vnd.openxmlformats-officedocument.presentationml.tags+xml"/>
  <Override PartName="/ppt/notesSlides/notesSlide93.xml" ContentType="application/vnd.openxmlformats-officedocument.presentationml.notesSlide+xml"/>
  <Override PartName="/ppt/tags/tag96.xml" ContentType="application/vnd.openxmlformats-officedocument.presentationml.tags+xml"/>
  <Override PartName="/ppt/notesSlides/notesSlide94.xml" ContentType="application/vnd.openxmlformats-officedocument.presentationml.notesSlide+xml"/>
  <Override PartName="/ppt/tags/tag97.xml" ContentType="application/vnd.openxmlformats-officedocument.presentationml.tags+xml"/>
  <Override PartName="/ppt/notesSlides/notesSlide95.xml" ContentType="application/vnd.openxmlformats-officedocument.presentationml.notesSlide+xml"/>
  <Override PartName="/ppt/tags/tag98.xml" ContentType="application/vnd.openxmlformats-officedocument.presentationml.tags+xml"/>
  <Override PartName="/ppt/notesSlides/notesSlide96.xml" ContentType="application/vnd.openxmlformats-officedocument.presentationml.notesSlide+xml"/>
  <Override PartName="/ppt/tags/tag99.xml" ContentType="application/vnd.openxmlformats-officedocument.presentationml.tags+xml"/>
  <Override PartName="/ppt/notesSlides/notesSlide97.xml" ContentType="application/vnd.openxmlformats-officedocument.presentationml.notesSlide+xml"/>
  <Override PartName="/ppt/tags/tag100.xml" ContentType="application/vnd.openxmlformats-officedocument.presentationml.tags+xml"/>
  <Override PartName="/ppt/notesSlides/notesSlide98.xml" ContentType="application/vnd.openxmlformats-officedocument.presentationml.notesSlide+xml"/>
  <Override PartName="/ppt/tags/tag101.xml" ContentType="application/vnd.openxmlformats-officedocument.presentationml.tags+xml"/>
  <Override PartName="/ppt/notesSlides/notesSlide99.xml" ContentType="application/vnd.openxmlformats-officedocument.presentationml.notesSlide+xml"/>
  <Override PartName="/ppt/tags/tag102.xml" ContentType="application/vnd.openxmlformats-officedocument.presentationml.tags+xml"/>
  <Override PartName="/ppt/notesSlides/notesSlide100.xml" ContentType="application/vnd.openxmlformats-officedocument.presentationml.notesSlide+xml"/>
  <Override PartName="/ppt/tags/tag103.xml" ContentType="application/vnd.openxmlformats-officedocument.presentationml.tags+xml"/>
  <Override PartName="/ppt/notesSlides/notesSlide101.xml" ContentType="application/vnd.openxmlformats-officedocument.presentationml.notesSlide+xml"/>
  <Override PartName="/ppt/tags/tag104.xml" ContentType="application/vnd.openxmlformats-officedocument.presentationml.tags+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Lst>
  <p:notesMasterIdLst>
    <p:notesMasterId r:id="rId104"/>
  </p:notesMasterIdLst>
  <p:handoutMasterIdLst>
    <p:handoutMasterId r:id="rId105"/>
  </p:handoutMasterIdLst>
  <p:sldIdLst>
    <p:sldId id="681" r:id="rId2"/>
    <p:sldId id="516" r:id="rId3"/>
    <p:sldId id="558" r:id="rId4"/>
    <p:sldId id="563" r:id="rId5"/>
    <p:sldId id="456" r:id="rId6"/>
    <p:sldId id="457" r:id="rId7"/>
    <p:sldId id="458" r:id="rId8"/>
    <p:sldId id="459" r:id="rId9"/>
    <p:sldId id="680" r:id="rId10"/>
    <p:sldId id="564" r:id="rId11"/>
    <p:sldId id="521" r:id="rId12"/>
    <p:sldId id="539" r:id="rId13"/>
    <p:sldId id="560" r:id="rId14"/>
    <p:sldId id="586" r:id="rId15"/>
    <p:sldId id="561" r:id="rId16"/>
    <p:sldId id="587" r:id="rId17"/>
    <p:sldId id="635" r:id="rId18"/>
    <p:sldId id="588" r:id="rId19"/>
    <p:sldId id="640" r:id="rId20"/>
    <p:sldId id="589" r:id="rId21"/>
    <p:sldId id="522" r:id="rId22"/>
    <p:sldId id="679" r:id="rId23"/>
    <p:sldId id="584" r:id="rId24"/>
    <p:sldId id="526" r:id="rId25"/>
    <p:sldId id="527" r:id="rId26"/>
    <p:sldId id="590" r:id="rId27"/>
    <p:sldId id="636" r:id="rId28"/>
    <p:sldId id="599" r:id="rId29"/>
    <p:sldId id="594" r:id="rId30"/>
    <p:sldId id="597" r:id="rId31"/>
    <p:sldId id="600" r:id="rId32"/>
    <p:sldId id="603" r:id="rId33"/>
    <p:sldId id="601" r:id="rId34"/>
    <p:sldId id="602" r:id="rId35"/>
    <p:sldId id="592" r:id="rId36"/>
    <p:sldId id="604" r:id="rId37"/>
    <p:sldId id="529" r:id="rId38"/>
    <p:sldId id="678" r:id="rId39"/>
    <p:sldId id="581" r:id="rId40"/>
    <p:sldId id="568" r:id="rId41"/>
    <p:sldId id="569" r:id="rId42"/>
    <p:sldId id="610" r:id="rId43"/>
    <p:sldId id="642" r:id="rId44"/>
    <p:sldId id="611" r:id="rId45"/>
    <p:sldId id="608" r:id="rId46"/>
    <p:sldId id="637" r:id="rId47"/>
    <p:sldId id="616" r:id="rId48"/>
    <p:sldId id="613" r:id="rId49"/>
    <p:sldId id="612" r:id="rId50"/>
    <p:sldId id="614" r:id="rId51"/>
    <p:sldId id="571" r:id="rId52"/>
    <p:sldId id="572" r:id="rId53"/>
    <p:sldId id="677" r:id="rId54"/>
    <p:sldId id="579" r:id="rId55"/>
    <p:sldId id="574" r:id="rId56"/>
    <p:sldId id="575" r:id="rId57"/>
    <p:sldId id="618" r:id="rId58"/>
    <p:sldId id="621" r:id="rId59"/>
    <p:sldId id="623" r:id="rId60"/>
    <p:sldId id="622" r:id="rId61"/>
    <p:sldId id="624" r:id="rId62"/>
    <p:sldId id="638" r:id="rId63"/>
    <p:sldId id="625" r:id="rId64"/>
    <p:sldId id="639" r:id="rId65"/>
    <p:sldId id="627" r:id="rId66"/>
    <p:sldId id="628" r:id="rId67"/>
    <p:sldId id="617" r:id="rId68"/>
    <p:sldId id="578" r:id="rId69"/>
    <p:sldId id="676" r:id="rId70"/>
    <p:sldId id="566" r:id="rId71"/>
    <p:sldId id="585" r:id="rId72"/>
    <p:sldId id="533" r:id="rId73"/>
    <p:sldId id="620" r:id="rId74"/>
    <p:sldId id="632" r:id="rId75"/>
    <p:sldId id="630" r:id="rId76"/>
    <p:sldId id="631" r:id="rId77"/>
    <p:sldId id="643" r:id="rId78"/>
    <p:sldId id="633" r:id="rId79"/>
    <p:sldId id="634" r:id="rId80"/>
    <p:sldId id="535" r:id="rId81"/>
    <p:sldId id="675" r:id="rId82"/>
    <p:sldId id="565" r:id="rId83"/>
    <p:sldId id="477" r:id="rId84"/>
    <p:sldId id="641" r:id="rId85"/>
    <p:sldId id="479" r:id="rId86"/>
    <p:sldId id="659" r:id="rId87"/>
    <p:sldId id="480" r:id="rId88"/>
    <p:sldId id="482" r:id="rId89"/>
    <p:sldId id="661" r:id="rId90"/>
    <p:sldId id="662" r:id="rId91"/>
    <p:sldId id="663" r:id="rId92"/>
    <p:sldId id="664" r:id="rId93"/>
    <p:sldId id="665" r:id="rId94"/>
    <p:sldId id="666" r:id="rId95"/>
    <p:sldId id="667" r:id="rId96"/>
    <p:sldId id="668" r:id="rId97"/>
    <p:sldId id="669" r:id="rId98"/>
    <p:sldId id="670" r:id="rId99"/>
    <p:sldId id="671" r:id="rId100"/>
    <p:sldId id="672" r:id="rId101"/>
    <p:sldId id="673" r:id="rId102"/>
    <p:sldId id="674" r:id="rId103"/>
  </p:sldIdLst>
  <p:sldSz cx="9144000" cy="6858000" type="screen4x3"/>
  <p:notesSz cx="7023100" cy="93091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rning Logistics" id="{F186E6A2-E276-4EE1-B350-CBFAB6F13B5B}">
          <p14:sldIdLst>
            <p14:sldId id="681"/>
            <p14:sldId id="516"/>
            <p14:sldId id="558"/>
            <p14:sldId id="563"/>
            <p14:sldId id="456"/>
            <p14:sldId id="457"/>
            <p14:sldId id="458"/>
            <p14:sldId id="459"/>
          </p14:sldIdLst>
        </p14:section>
        <p14:section name="Section 1 - Performance Management" id="{BF63E07E-343B-4C64-878E-7954E53449F9}">
          <p14:sldIdLst>
            <p14:sldId id="680"/>
            <p14:sldId id="564"/>
            <p14:sldId id="521"/>
            <p14:sldId id="539"/>
            <p14:sldId id="560"/>
            <p14:sldId id="586"/>
            <p14:sldId id="561"/>
            <p14:sldId id="587"/>
            <p14:sldId id="635"/>
            <p14:sldId id="588"/>
            <p14:sldId id="640"/>
            <p14:sldId id="589"/>
            <p14:sldId id="522"/>
          </p14:sldIdLst>
        </p14:section>
        <p14:section name="Section 2 - Performance Planning" id="{69909CEA-8E9A-43C8-B614-A4A95CF7B190}">
          <p14:sldIdLst>
            <p14:sldId id="679"/>
            <p14:sldId id="584"/>
            <p14:sldId id="526"/>
            <p14:sldId id="527"/>
            <p14:sldId id="590"/>
            <p14:sldId id="636"/>
            <p14:sldId id="599"/>
            <p14:sldId id="594"/>
            <p14:sldId id="597"/>
            <p14:sldId id="600"/>
            <p14:sldId id="603"/>
            <p14:sldId id="601"/>
            <p14:sldId id="602"/>
            <p14:sldId id="592"/>
            <p14:sldId id="604"/>
            <p14:sldId id="529"/>
          </p14:sldIdLst>
        </p14:section>
        <p14:section name="Section 3 - Giving the Performance Evaluation" id="{9FA286E4-578C-4DE4-933D-FB5FCF36555E}">
          <p14:sldIdLst>
            <p14:sldId id="678"/>
            <p14:sldId id="581"/>
            <p14:sldId id="568"/>
            <p14:sldId id="569"/>
            <p14:sldId id="610"/>
            <p14:sldId id="642"/>
            <p14:sldId id="611"/>
            <p14:sldId id="608"/>
            <p14:sldId id="637"/>
            <p14:sldId id="616"/>
            <p14:sldId id="613"/>
            <p14:sldId id="612"/>
            <p14:sldId id="614"/>
            <p14:sldId id="571"/>
            <p14:sldId id="572"/>
          </p14:sldIdLst>
        </p14:section>
        <p14:section name="Section 4 - Ongoing Communication" id="{0B37690E-D58D-44DE-B0BC-111C365FE0AA}">
          <p14:sldIdLst>
            <p14:sldId id="677"/>
            <p14:sldId id="579"/>
            <p14:sldId id="574"/>
            <p14:sldId id="575"/>
            <p14:sldId id="618"/>
            <p14:sldId id="621"/>
            <p14:sldId id="623"/>
            <p14:sldId id="622"/>
            <p14:sldId id="624"/>
            <p14:sldId id="638"/>
            <p14:sldId id="625"/>
            <p14:sldId id="639"/>
            <p14:sldId id="627"/>
            <p14:sldId id="628"/>
            <p14:sldId id="617"/>
            <p14:sldId id="578"/>
          </p14:sldIdLst>
        </p14:section>
        <p14:section name="Section 5 - When Expectations are not Met" id="{70B8A64E-45F7-4969-BB9B-835086721E00}">
          <p14:sldIdLst>
            <p14:sldId id="676"/>
            <p14:sldId id="566"/>
            <p14:sldId id="585"/>
            <p14:sldId id="533"/>
            <p14:sldId id="620"/>
            <p14:sldId id="632"/>
            <p14:sldId id="630"/>
            <p14:sldId id="631"/>
            <p14:sldId id="643"/>
            <p14:sldId id="633"/>
            <p14:sldId id="634"/>
            <p14:sldId id="535"/>
          </p14:sldIdLst>
        </p14:section>
        <p14:section name="Conclusion" id="{47B1B0C5-2189-4AD0-8FF3-FAAF2D97EF3D}">
          <p14:sldIdLst>
            <p14:sldId id="675"/>
            <p14:sldId id="565"/>
            <p14:sldId id="477"/>
            <p14:sldId id="641"/>
            <p14:sldId id="479"/>
            <p14:sldId id="659"/>
            <p14:sldId id="480"/>
            <p14:sldId id="482"/>
            <p14:sldId id="661"/>
            <p14:sldId id="662"/>
            <p14:sldId id="663"/>
            <p14:sldId id="664"/>
            <p14:sldId id="665"/>
            <p14:sldId id="666"/>
            <p14:sldId id="667"/>
            <p14:sldId id="668"/>
            <p14:sldId id="669"/>
            <p14:sldId id="670"/>
            <p14:sldId id="671"/>
            <p14:sldId id="672"/>
            <p14:sldId id="673"/>
            <p14:sldId id="6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 Dreyer" initials="BMD" lastIdx="3" clrIdx="0"/>
  <p:cmAuthor id="1" name="Kiziuk, Len" initials="KL" lastIdx="35" clrIdx="1">
    <p:extLst/>
  </p:cmAuthor>
  <p:cmAuthor id="2" name="Jason Prince" initials="JP" lastIdx="5" clrIdx="2"/>
  <p:cmAuthor id="3" name="Grafton, Rachel" initials="GR" lastIdx="67" clrIdx="3">
    <p:extLst/>
  </p:cmAuthor>
  <p:cmAuthor id="4" name="Maxfield, Susan" initials="MS" lastIdx="16" clrIdx="4">
    <p:extLst>
      <p:ext uri="{19B8F6BF-5375-455C-9EA6-DF929625EA0E}">
        <p15:presenceInfo xmlns:p15="http://schemas.microsoft.com/office/powerpoint/2012/main" userId="S-1-5-21-1715567821-1935655697-682003330-66619" providerId="AD"/>
      </p:ext>
    </p:extLst>
  </p:cmAuthor>
  <p:cmAuthor id="5" name="Prince, Jason M" initials="PJM" lastIdx="9" clrIdx="5">
    <p:extLst>
      <p:ext uri="{19B8F6BF-5375-455C-9EA6-DF929625EA0E}">
        <p15:presenceInfo xmlns:p15="http://schemas.microsoft.com/office/powerpoint/2012/main" userId="S-1-5-21-1715567821-1935655697-682003330-596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010" autoAdjust="0"/>
    <p:restoredTop sz="58949" autoAdjust="0"/>
  </p:normalViewPr>
  <p:slideViewPr>
    <p:cSldViewPr snapToGrid="0" showGuides="1">
      <p:cViewPr varScale="1">
        <p:scale>
          <a:sx n="52" d="100"/>
          <a:sy n="52" d="100"/>
        </p:scale>
        <p:origin x="66"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6" d="100"/>
        <a:sy n="156" d="100"/>
      </p:scale>
      <p:origin x="0" y="-10998"/>
    </p:cViewPr>
  </p:sorterViewPr>
  <p:notesViewPr>
    <p:cSldViewPr snapToGrid="0" showGuides="1">
      <p:cViewPr varScale="1">
        <p:scale>
          <a:sx n="98" d="100"/>
          <a:sy n="98" d="100"/>
        </p:scale>
        <p:origin x="618"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804F2C-FC9E-4620-A3B4-00DA421E6A90}"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D0A12F68-0EBD-4DC5-A9D6-2ACCC40CA8A1}">
      <dgm:prSet phldrT="[Text]" custT="1"/>
      <dgm:spPr/>
      <dgm:t>
        <a:bodyPr/>
        <a:lstStyle/>
        <a:p>
          <a:r>
            <a:rPr lang="en-US" sz="1200" b="1" dirty="0" smtClean="0"/>
            <a:t>Meetings</a:t>
          </a:r>
          <a:endParaRPr lang="en-US" sz="1200" b="1" dirty="0"/>
        </a:p>
      </dgm:t>
    </dgm:pt>
    <dgm:pt modelId="{014E8800-0F4D-4991-B85B-D45FC997C708}" type="parTrans" cxnId="{B7F9411B-E8E1-4DCF-8610-E61209EAFD56}">
      <dgm:prSet/>
      <dgm:spPr/>
      <dgm:t>
        <a:bodyPr/>
        <a:lstStyle/>
        <a:p>
          <a:endParaRPr lang="en-US"/>
        </a:p>
      </dgm:t>
    </dgm:pt>
    <dgm:pt modelId="{EE6A1246-AF63-48A9-B320-484E82C59C9A}" type="sibTrans" cxnId="{B7F9411B-E8E1-4DCF-8610-E61209EAFD56}">
      <dgm:prSet custT="1"/>
      <dgm:spPr/>
      <dgm:t>
        <a:bodyPr/>
        <a:lstStyle/>
        <a:p>
          <a:r>
            <a:rPr lang="en-US" sz="1200" b="1" dirty="0" smtClean="0"/>
            <a:t>Training</a:t>
          </a:r>
          <a:endParaRPr lang="en-US" sz="1200" b="1" dirty="0"/>
        </a:p>
      </dgm:t>
    </dgm:pt>
    <dgm:pt modelId="{A7DEABEA-B926-4E55-9D05-D2736565B360}">
      <dgm:prSet phldrT="[Text]" custT="1"/>
      <dgm:spPr/>
      <dgm:t>
        <a:bodyPr/>
        <a:lstStyle/>
        <a:p>
          <a:r>
            <a:rPr lang="en-US" sz="1200" b="1" dirty="0" smtClean="0"/>
            <a:t>Coaching</a:t>
          </a:r>
          <a:endParaRPr lang="en-US" sz="1200" b="1" dirty="0"/>
        </a:p>
      </dgm:t>
    </dgm:pt>
    <dgm:pt modelId="{D541E904-AF5A-45B0-BBAB-C6446ABCB835}" type="parTrans" cxnId="{12CAF972-B3EF-451D-8912-566966A91A81}">
      <dgm:prSet/>
      <dgm:spPr/>
      <dgm:t>
        <a:bodyPr/>
        <a:lstStyle/>
        <a:p>
          <a:endParaRPr lang="en-US"/>
        </a:p>
      </dgm:t>
    </dgm:pt>
    <dgm:pt modelId="{39256D6D-9B69-4532-9348-52A69340F360}" type="sibTrans" cxnId="{12CAF972-B3EF-451D-8912-566966A91A81}">
      <dgm:prSet custT="1"/>
      <dgm:spPr/>
      <dgm:t>
        <a:bodyPr/>
        <a:lstStyle/>
        <a:p>
          <a:r>
            <a:rPr lang="en-US" sz="1100" b="1" dirty="0" smtClean="0"/>
            <a:t>Performance Management</a:t>
          </a:r>
          <a:endParaRPr lang="en-US" sz="1100" b="1" dirty="0"/>
        </a:p>
      </dgm:t>
    </dgm:pt>
    <dgm:pt modelId="{C6BAC5B2-81C9-4240-A54F-CE7174674ED5}">
      <dgm:prSet phldrT="[Text]" custT="1"/>
      <dgm:spPr/>
      <dgm:t>
        <a:bodyPr/>
        <a:lstStyle/>
        <a:p>
          <a:r>
            <a:rPr lang="en-US" sz="1100" b="1" dirty="0" smtClean="0"/>
            <a:t>Development</a:t>
          </a:r>
          <a:endParaRPr lang="en-US" sz="1100" b="1" dirty="0"/>
        </a:p>
      </dgm:t>
    </dgm:pt>
    <dgm:pt modelId="{132F8AAD-0524-4213-B905-1B0AC8051F44}" type="parTrans" cxnId="{57FA039D-DFD3-4C28-B5B2-ABD8F9E331F0}">
      <dgm:prSet/>
      <dgm:spPr/>
      <dgm:t>
        <a:bodyPr/>
        <a:lstStyle/>
        <a:p>
          <a:endParaRPr lang="en-US"/>
        </a:p>
      </dgm:t>
    </dgm:pt>
    <dgm:pt modelId="{C7C7927B-21B2-4F9A-875B-DEA40453B80F}" type="sibTrans" cxnId="{57FA039D-DFD3-4C28-B5B2-ABD8F9E331F0}">
      <dgm:prSet custT="1"/>
      <dgm:spPr/>
      <dgm:t>
        <a:bodyPr/>
        <a:lstStyle/>
        <a:p>
          <a:r>
            <a:rPr lang="en-US" sz="1200" b="1" dirty="0" smtClean="0"/>
            <a:t>Evaluation</a:t>
          </a:r>
          <a:endParaRPr lang="en-US" sz="1200" b="1" dirty="0"/>
        </a:p>
      </dgm:t>
    </dgm:pt>
    <dgm:pt modelId="{89DDB0B1-E681-45FB-95FA-DF3198C328EB}" type="pres">
      <dgm:prSet presAssocID="{F6804F2C-FC9E-4620-A3B4-00DA421E6A90}" presName="Name0" presStyleCnt="0">
        <dgm:presLayoutVars>
          <dgm:chMax/>
          <dgm:chPref/>
          <dgm:dir/>
          <dgm:animLvl val="lvl"/>
        </dgm:presLayoutVars>
      </dgm:prSet>
      <dgm:spPr/>
      <dgm:t>
        <a:bodyPr/>
        <a:lstStyle/>
        <a:p>
          <a:endParaRPr lang="en-US"/>
        </a:p>
      </dgm:t>
    </dgm:pt>
    <dgm:pt modelId="{EF770431-1E16-4130-B4C5-9B08E412BD3F}" type="pres">
      <dgm:prSet presAssocID="{D0A12F68-0EBD-4DC5-A9D6-2ACCC40CA8A1}" presName="composite" presStyleCnt="0"/>
      <dgm:spPr/>
    </dgm:pt>
    <dgm:pt modelId="{8F73C556-68E6-42ED-8346-AF1488B608D0}" type="pres">
      <dgm:prSet presAssocID="{D0A12F68-0EBD-4DC5-A9D6-2ACCC40CA8A1}" presName="Parent1" presStyleLbl="node1" presStyleIdx="0" presStyleCnt="6" custScaleX="135428" custScaleY="129385" custLinFactNeighborX="25368" custLinFactNeighborY="1051">
        <dgm:presLayoutVars>
          <dgm:chMax val="1"/>
          <dgm:chPref val="1"/>
          <dgm:bulletEnabled val="1"/>
        </dgm:presLayoutVars>
      </dgm:prSet>
      <dgm:spPr/>
      <dgm:t>
        <a:bodyPr/>
        <a:lstStyle/>
        <a:p>
          <a:endParaRPr lang="en-US"/>
        </a:p>
      </dgm:t>
    </dgm:pt>
    <dgm:pt modelId="{444AB840-FFCF-412A-9979-0CCC60F04530}" type="pres">
      <dgm:prSet presAssocID="{D0A12F68-0EBD-4DC5-A9D6-2ACCC40CA8A1}" presName="Childtext1" presStyleLbl="revTx" presStyleIdx="0" presStyleCnt="3">
        <dgm:presLayoutVars>
          <dgm:chMax val="0"/>
          <dgm:chPref val="0"/>
          <dgm:bulletEnabled val="1"/>
        </dgm:presLayoutVars>
      </dgm:prSet>
      <dgm:spPr/>
      <dgm:t>
        <a:bodyPr/>
        <a:lstStyle/>
        <a:p>
          <a:endParaRPr lang="en-US"/>
        </a:p>
      </dgm:t>
    </dgm:pt>
    <dgm:pt modelId="{56F582A4-7462-4A7C-A84C-D111DB097AC6}" type="pres">
      <dgm:prSet presAssocID="{D0A12F68-0EBD-4DC5-A9D6-2ACCC40CA8A1}" presName="BalanceSpacing" presStyleCnt="0"/>
      <dgm:spPr/>
    </dgm:pt>
    <dgm:pt modelId="{AB6A96E6-38A2-4AB8-9B4C-F1DCBDA283E3}" type="pres">
      <dgm:prSet presAssocID="{D0A12F68-0EBD-4DC5-A9D6-2ACCC40CA8A1}" presName="BalanceSpacing1" presStyleCnt="0"/>
      <dgm:spPr/>
    </dgm:pt>
    <dgm:pt modelId="{87BFB8E2-13CF-4365-BC3C-680FFDE3CCAA}" type="pres">
      <dgm:prSet presAssocID="{EE6A1246-AF63-48A9-B320-484E82C59C9A}" presName="Accent1Text" presStyleLbl="node1" presStyleIdx="1" presStyleCnt="6" custScaleX="135428" custScaleY="129385"/>
      <dgm:spPr/>
      <dgm:t>
        <a:bodyPr/>
        <a:lstStyle/>
        <a:p>
          <a:endParaRPr lang="en-US"/>
        </a:p>
      </dgm:t>
    </dgm:pt>
    <dgm:pt modelId="{EC0DA118-1290-47DE-8CB0-9361D7448C89}" type="pres">
      <dgm:prSet presAssocID="{EE6A1246-AF63-48A9-B320-484E82C59C9A}" presName="spaceBetweenRectangles" presStyleCnt="0"/>
      <dgm:spPr/>
    </dgm:pt>
    <dgm:pt modelId="{C6CA0D7F-797C-4B77-A54A-497EEAD2F184}" type="pres">
      <dgm:prSet presAssocID="{A7DEABEA-B926-4E55-9D05-D2736565B360}" presName="composite" presStyleCnt="0"/>
      <dgm:spPr/>
    </dgm:pt>
    <dgm:pt modelId="{1F37FC03-D60E-4681-BFE2-88B5AACC673B}" type="pres">
      <dgm:prSet presAssocID="{A7DEABEA-B926-4E55-9D05-D2736565B360}" presName="Parent1" presStyleLbl="node1" presStyleIdx="2" presStyleCnt="6" custScaleX="135428" custScaleY="129385" custLinFactX="-14759" custLinFactNeighborX="-100000" custLinFactNeighborY="-11560">
        <dgm:presLayoutVars>
          <dgm:chMax val="1"/>
          <dgm:chPref val="1"/>
          <dgm:bulletEnabled val="1"/>
        </dgm:presLayoutVars>
      </dgm:prSet>
      <dgm:spPr/>
      <dgm:t>
        <a:bodyPr/>
        <a:lstStyle/>
        <a:p>
          <a:endParaRPr lang="en-US"/>
        </a:p>
      </dgm:t>
    </dgm:pt>
    <dgm:pt modelId="{60DDB8BC-997C-46F7-B1C0-CD931294F8A3}" type="pres">
      <dgm:prSet presAssocID="{A7DEABEA-B926-4E55-9D05-D2736565B360}" presName="Childtext1" presStyleLbl="revTx" presStyleIdx="1" presStyleCnt="3">
        <dgm:presLayoutVars>
          <dgm:chMax val="0"/>
          <dgm:chPref val="0"/>
          <dgm:bulletEnabled val="1"/>
        </dgm:presLayoutVars>
      </dgm:prSet>
      <dgm:spPr/>
      <dgm:t>
        <a:bodyPr/>
        <a:lstStyle/>
        <a:p>
          <a:endParaRPr lang="en-US"/>
        </a:p>
      </dgm:t>
    </dgm:pt>
    <dgm:pt modelId="{36746DAC-59DC-4786-BDD0-87FE70CE1881}" type="pres">
      <dgm:prSet presAssocID="{A7DEABEA-B926-4E55-9D05-D2736565B360}" presName="BalanceSpacing" presStyleCnt="0"/>
      <dgm:spPr/>
    </dgm:pt>
    <dgm:pt modelId="{4DDB1A27-39D8-4F9C-A794-45DD31E17FD9}" type="pres">
      <dgm:prSet presAssocID="{A7DEABEA-B926-4E55-9D05-D2736565B360}" presName="BalanceSpacing1" presStyleCnt="0"/>
      <dgm:spPr/>
    </dgm:pt>
    <dgm:pt modelId="{AAEC2C72-39B0-4461-A6C8-B59FD90516B8}" type="pres">
      <dgm:prSet presAssocID="{39256D6D-9B69-4532-9348-52A69340F360}" presName="Accent1Text" presStyleLbl="node1" presStyleIdx="3" presStyleCnt="6" custScaleX="135428" custScaleY="129385" custLinFactNeighborX="-90599" custLinFactNeighborY="-14713"/>
      <dgm:spPr/>
      <dgm:t>
        <a:bodyPr/>
        <a:lstStyle/>
        <a:p>
          <a:endParaRPr lang="en-US"/>
        </a:p>
      </dgm:t>
    </dgm:pt>
    <dgm:pt modelId="{EFD0371C-4A02-45FE-BCAA-88178C4E2B6F}" type="pres">
      <dgm:prSet presAssocID="{39256D6D-9B69-4532-9348-52A69340F360}" presName="spaceBetweenRectangles" presStyleCnt="0"/>
      <dgm:spPr/>
    </dgm:pt>
    <dgm:pt modelId="{3ABDF482-8DA8-406F-8CDA-094CBF035E11}" type="pres">
      <dgm:prSet presAssocID="{C6BAC5B2-81C9-4240-A54F-CE7174674ED5}" presName="composite" presStyleCnt="0"/>
      <dgm:spPr/>
    </dgm:pt>
    <dgm:pt modelId="{33702E8F-EFE0-4A82-B6F1-821208603841}" type="pres">
      <dgm:prSet presAssocID="{C6BAC5B2-81C9-4240-A54F-CE7174674ED5}" presName="Parent1" presStyleLbl="node1" presStyleIdx="4" presStyleCnt="6" custScaleX="135428" custScaleY="129385" custLinFactNeighborX="36240" custLinFactNeighborY="-30477">
        <dgm:presLayoutVars>
          <dgm:chMax val="1"/>
          <dgm:chPref val="1"/>
          <dgm:bulletEnabled val="1"/>
        </dgm:presLayoutVars>
      </dgm:prSet>
      <dgm:spPr/>
      <dgm:t>
        <a:bodyPr/>
        <a:lstStyle/>
        <a:p>
          <a:endParaRPr lang="en-US"/>
        </a:p>
      </dgm:t>
    </dgm:pt>
    <dgm:pt modelId="{9B272F68-9110-42C8-BE0B-8332B1FC8B2A}" type="pres">
      <dgm:prSet presAssocID="{C6BAC5B2-81C9-4240-A54F-CE7174674ED5}" presName="Childtext1" presStyleLbl="revTx" presStyleIdx="2" presStyleCnt="3">
        <dgm:presLayoutVars>
          <dgm:chMax val="0"/>
          <dgm:chPref val="0"/>
          <dgm:bulletEnabled val="1"/>
        </dgm:presLayoutVars>
      </dgm:prSet>
      <dgm:spPr/>
      <dgm:t>
        <a:bodyPr/>
        <a:lstStyle/>
        <a:p>
          <a:endParaRPr lang="en-US"/>
        </a:p>
      </dgm:t>
    </dgm:pt>
    <dgm:pt modelId="{FCC007D7-34D6-4C99-B59D-D5CC7A27BAC3}" type="pres">
      <dgm:prSet presAssocID="{C6BAC5B2-81C9-4240-A54F-CE7174674ED5}" presName="BalanceSpacing" presStyleCnt="0"/>
      <dgm:spPr/>
    </dgm:pt>
    <dgm:pt modelId="{5921F87E-4EDD-47D9-85CB-AE23972647D5}" type="pres">
      <dgm:prSet presAssocID="{C6BAC5B2-81C9-4240-A54F-CE7174674ED5}" presName="BalanceSpacing1" presStyleCnt="0"/>
      <dgm:spPr/>
    </dgm:pt>
    <dgm:pt modelId="{48B18857-BB7E-4A01-A303-C8FC68237BB1}" type="pres">
      <dgm:prSet presAssocID="{C7C7927B-21B2-4F9A-875B-DEA40453B80F}" presName="Accent1Text" presStyleLbl="node1" presStyleIdx="5" presStyleCnt="6" custScaleX="135428" custScaleY="129385" custLinFactNeighborX="9664" custLinFactNeighborY="-27325"/>
      <dgm:spPr/>
      <dgm:t>
        <a:bodyPr/>
        <a:lstStyle/>
        <a:p>
          <a:endParaRPr lang="en-US"/>
        </a:p>
      </dgm:t>
    </dgm:pt>
  </dgm:ptLst>
  <dgm:cxnLst>
    <dgm:cxn modelId="{62B65FD2-BD0B-4A76-88C2-7EE392E4B42E}" type="presOf" srcId="{C6BAC5B2-81C9-4240-A54F-CE7174674ED5}" destId="{33702E8F-EFE0-4A82-B6F1-821208603841}" srcOrd="0" destOrd="0" presId="urn:microsoft.com/office/officeart/2008/layout/AlternatingHexagons"/>
    <dgm:cxn modelId="{184152EA-AAAA-4D90-AE93-DB36A87379D0}" type="presOf" srcId="{39256D6D-9B69-4532-9348-52A69340F360}" destId="{AAEC2C72-39B0-4461-A6C8-B59FD90516B8}" srcOrd="0" destOrd="0" presId="urn:microsoft.com/office/officeart/2008/layout/AlternatingHexagons"/>
    <dgm:cxn modelId="{1806C3BC-2A67-4736-B04D-6ED60110D451}" type="presOf" srcId="{EE6A1246-AF63-48A9-B320-484E82C59C9A}" destId="{87BFB8E2-13CF-4365-BC3C-680FFDE3CCAA}" srcOrd="0" destOrd="0" presId="urn:microsoft.com/office/officeart/2008/layout/AlternatingHexagons"/>
    <dgm:cxn modelId="{12CAF972-B3EF-451D-8912-566966A91A81}" srcId="{F6804F2C-FC9E-4620-A3B4-00DA421E6A90}" destId="{A7DEABEA-B926-4E55-9D05-D2736565B360}" srcOrd="1" destOrd="0" parTransId="{D541E904-AF5A-45B0-BBAB-C6446ABCB835}" sibTransId="{39256D6D-9B69-4532-9348-52A69340F360}"/>
    <dgm:cxn modelId="{E4434757-DCDF-4E2F-908D-A083E2DBB2D8}" type="presOf" srcId="{A7DEABEA-B926-4E55-9D05-D2736565B360}" destId="{1F37FC03-D60E-4681-BFE2-88B5AACC673B}" srcOrd="0" destOrd="0" presId="urn:microsoft.com/office/officeart/2008/layout/AlternatingHexagons"/>
    <dgm:cxn modelId="{C2DE81D7-165B-45C6-A30B-A8C437A5A7A4}" type="presOf" srcId="{F6804F2C-FC9E-4620-A3B4-00DA421E6A90}" destId="{89DDB0B1-E681-45FB-95FA-DF3198C328EB}" srcOrd="0" destOrd="0" presId="urn:microsoft.com/office/officeart/2008/layout/AlternatingHexagons"/>
    <dgm:cxn modelId="{57FA039D-DFD3-4C28-B5B2-ABD8F9E331F0}" srcId="{F6804F2C-FC9E-4620-A3B4-00DA421E6A90}" destId="{C6BAC5B2-81C9-4240-A54F-CE7174674ED5}" srcOrd="2" destOrd="0" parTransId="{132F8AAD-0524-4213-B905-1B0AC8051F44}" sibTransId="{C7C7927B-21B2-4F9A-875B-DEA40453B80F}"/>
    <dgm:cxn modelId="{F3A46B19-7B2F-42A8-9F58-FD72FC18E2BE}" type="presOf" srcId="{C7C7927B-21B2-4F9A-875B-DEA40453B80F}" destId="{48B18857-BB7E-4A01-A303-C8FC68237BB1}" srcOrd="0" destOrd="0" presId="urn:microsoft.com/office/officeart/2008/layout/AlternatingHexagons"/>
    <dgm:cxn modelId="{B7F9411B-E8E1-4DCF-8610-E61209EAFD56}" srcId="{F6804F2C-FC9E-4620-A3B4-00DA421E6A90}" destId="{D0A12F68-0EBD-4DC5-A9D6-2ACCC40CA8A1}" srcOrd="0" destOrd="0" parTransId="{014E8800-0F4D-4991-B85B-D45FC997C708}" sibTransId="{EE6A1246-AF63-48A9-B320-484E82C59C9A}"/>
    <dgm:cxn modelId="{26909B20-696B-4571-8B4D-4BBCE6795340}" type="presOf" srcId="{D0A12F68-0EBD-4DC5-A9D6-2ACCC40CA8A1}" destId="{8F73C556-68E6-42ED-8346-AF1488B608D0}" srcOrd="0" destOrd="0" presId="urn:microsoft.com/office/officeart/2008/layout/AlternatingHexagons"/>
    <dgm:cxn modelId="{93E75380-D22A-4BEA-8A02-63DAE2FA46D5}" type="presParOf" srcId="{89DDB0B1-E681-45FB-95FA-DF3198C328EB}" destId="{EF770431-1E16-4130-B4C5-9B08E412BD3F}" srcOrd="0" destOrd="0" presId="urn:microsoft.com/office/officeart/2008/layout/AlternatingHexagons"/>
    <dgm:cxn modelId="{A5C6A18F-A511-45BF-84B3-6279AEBF8EE2}" type="presParOf" srcId="{EF770431-1E16-4130-B4C5-9B08E412BD3F}" destId="{8F73C556-68E6-42ED-8346-AF1488B608D0}" srcOrd="0" destOrd="0" presId="urn:microsoft.com/office/officeart/2008/layout/AlternatingHexagons"/>
    <dgm:cxn modelId="{F8CD41CA-0227-431B-AD73-E058BF1BF1D9}" type="presParOf" srcId="{EF770431-1E16-4130-B4C5-9B08E412BD3F}" destId="{444AB840-FFCF-412A-9979-0CCC60F04530}" srcOrd="1" destOrd="0" presId="urn:microsoft.com/office/officeart/2008/layout/AlternatingHexagons"/>
    <dgm:cxn modelId="{6422237A-FB31-42DB-BCC3-26A2DEFB5FF5}" type="presParOf" srcId="{EF770431-1E16-4130-B4C5-9B08E412BD3F}" destId="{56F582A4-7462-4A7C-A84C-D111DB097AC6}" srcOrd="2" destOrd="0" presId="urn:microsoft.com/office/officeart/2008/layout/AlternatingHexagons"/>
    <dgm:cxn modelId="{3F966D23-0BBE-4047-A270-FB63FC73877E}" type="presParOf" srcId="{EF770431-1E16-4130-B4C5-9B08E412BD3F}" destId="{AB6A96E6-38A2-4AB8-9B4C-F1DCBDA283E3}" srcOrd="3" destOrd="0" presId="urn:microsoft.com/office/officeart/2008/layout/AlternatingHexagons"/>
    <dgm:cxn modelId="{2050CB65-F116-4FEA-9495-58E0C15E0B26}" type="presParOf" srcId="{EF770431-1E16-4130-B4C5-9B08E412BD3F}" destId="{87BFB8E2-13CF-4365-BC3C-680FFDE3CCAA}" srcOrd="4" destOrd="0" presId="urn:microsoft.com/office/officeart/2008/layout/AlternatingHexagons"/>
    <dgm:cxn modelId="{D2A46270-4F04-4BDF-B9BE-0099C6CE291A}" type="presParOf" srcId="{89DDB0B1-E681-45FB-95FA-DF3198C328EB}" destId="{EC0DA118-1290-47DE-8CB0-9361D7448C89}" srcOrd="1" destOrd="0" presId="urn:microsoft.com/office/officeart/2008/layout/AlternatingHexagons"/>
    <dgm:cxn modelId="{28B83089-86CA-4ECC-AC74-1169AC678DFB}" type="presParOf" srcId="{89DDB0B1-E681-45FB-95FA-DF3198C328EB}" destId="{C6CA0D7F-797C-4B77-A54A-497EEAD2F184}" srcOrd="2" destOrd="0" presId="urn:microsoft.com/office/officeart/2008/layout/AlternatingHexagons"/>
    <dgm:cxn modelId="{E5CDB2EC-8026-4D97-8BDC-07076C85ED0B}" type="presParOf" srcId="{C6CA0D7F-797C-4B77-A54A-497EEAD2F184}" destId="{1F37FC03-D60E-4681-BFE2-88B5AACC673B}" srcOrd="0" destOrd="0" presId="urn:microsoft.com/office/officeart/2008/layout/AlternatingHexagons"/>
    <dgm:cxn modelId="{5B15A30C-4A95-4F49-98BC-817017E1A4F7}" type="presParOf" srcId="{C6CA0D7F-797C-4B77-A54A-497EEAD2F184}" destId="{60DDB8BC-997C-46F7-B1C0-CD931294F8A3}" srcOrd="1" destOrd="0" presId="urn:microsoft.com/office/officeart/2008/layout/AlternatingHexagons"/>
    <dgm:cxn modelId="{10BCC990-5474-40B9-A533-637F40559A32}" type="presParOf" srcId="{C6CA0D7F-797C-4B77-A54A-497EEAD2F184}" destId="{36746DAC-59DC-4786-BDD0-87FE70CE1881}" srcOrd="2" destOrd="0" presId="urn:microsoft.com/office/officeart/2008/layout/AlternatingHexagons"/>
    <dgm:cxn modelId="{FA0DC76F-FC00-4032-924E-0586EBD87983}" type="presParOf" srcId="{C6CA0D7F-797C-4B77-A54A-497EEAD2F184}" destId="{4DDB1A27-39D8-4F9C-A794-45DD31E17FD9}" srcOrd="3" destOrd="0" presId="urn:microsoft.com/office/officeart/2008/layout/AlternatingHexagons"/>
    <dgm:cxn modelId="{C16432F4-279C-425F-B36F-C4B92ABB431C}" type="presParOf" srcId="{C6CA0D7F-797C-4B77-A54A-497EEAD2F184}" destId="{AAEC2C72-39B0-4461-A6C8-B59FD90516B8}" srcOrd="4" destOrd="0" presId="urn:microsoft.com/office/officeart/2008/layout/AlternatingHexagons"/>
    <dgm:cxn modelId="{B70DFCB6-A05A-4835-A8CF-77BCADF024B3}" type="presParOf" srcId="{89DDB0B1-E681-45FB-95FA-DF3198C328EB}" destId="{EFD0371C-4A02-45FE-BCAA-88178C4E2B6F}" srcOrd="3" destOrd="0" presId="urn:microsoft.com/office/officeart/2008/layout/AlternatingHexagons"/>
    <dgm:cxn modelId="{B5ADB7A6-1DDC-4322-8D61-B2E02D747A5A}" type="presParOf" srcId="{89DDB0B1-E681-45FB-95FA-DF3198C328EB}" destId="{3ABDF482-8DA8-406F-8CDA-094CBF035E11}" srcOrd="4" destOrd="0" presId="urn:microsoft.com/office/officeart/2008/layout/AlternatingHexagons"/>
    <dgm:cxn modelId="{BB1B39DA-BA1C-49B6-9BE3-F6EBE4CC057C}" type="presParOf" srcId="{3ABDF482-8DA8-406F-8CDA-094CBF035E11}" destId="{33702E8F-EFE0-4A82-B6F1-821208603841}" srcOrd="0" destOrd="0" presId="urn:microsoft.com/office/officeart/2008/layout/AlternatingHexagons"/>
    <dgm:cxn modelId="{6B4BCE83-575B-4E6E-B9E2-4F12F9D4A7D5}" type="presParOf" srcId="{3ABDF482-8DA8-406F-8CDA-094CBF035E11}" destId="{9B272F68-9110-42C8-BE0B-8332B1FC8B2A}" srcOrd="1" destOrd="0" presId="urn:microsoft.com/office/officeart/2008/layout/AlternatingHexagons"/>
    <dgm:cxn modelId="{52260743-793D-4D92-B9F3-79BD74570528}" type="presParOf" srcId="{3ABDF482-8DA8-406F-8CDA-094CBF035E11}" destId="{FCC007D7-34D6-4C99-B59D-D5CC7A27BAC3}" srcOrd="2" destOrd="0" presId="urn:microsoft.com/office/officeart/2008/layout/AlternatingHexagons"/>
    <dgm:cxn modelId="{8536AFD2-3C07-4283-AD15-730FF4D4C6F1}" type="presParOf" srcId="{3ABDF482-8DA8-406F-8CDA-094CBF035E11}" destId="{5921F87E-4EDD-47D9-85CB-AE23972647D5}" srcOrd="3" destOrd="0" presId="urn:microsoft.com/office/officeart/2008/layout/AlternatingHexagons"/>
    <dgm:cxn modelId="{CE1EDB91-D2A4-4CA0-8E73-662168C26B59}" type="presParOf" srcId="{3ABDF482-8DA8-406F-8CDA-094CBF035E11}" destId="{48B18857-BB7E-4A01-A303-C8FC68237BB1}"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3E3F6A-8B9D-4C85-8D3C-6379A8C04E94}"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C7F6F6D0-2F82-4EE3-8221-09CA268C59D0}">
      <dgm:prSet phldrT="[Text]" custT="1"/>
      <dgm:spPr/>
      <dgm:t>
        <a:bodyPr/>
        <a:lstStyle/>
        <a:p>
          <a:r>
            <a:rPr lang="en-US" sz="2400" b="1" i="1" dirty="0" smtClean="0"/>
            <a:t>Focused on:</a:t>
          </a:r>
        </a:p>
        <a:p>
          <a:r>
            <a:rPr lang="en-US" sz="2400" dirty="0" smtClean="0"/>
            <a:t>   - Planning</a:t>
          </a:r>
        </a:p>
        <a:p>
          <a:r>
            <a:rPr lang="en-US" sz="2400" dirty="0" smtClean="0"/>
            <a:t>   - Dialogue </a:t>
          </a:r>
        </a:p>
        <a:p>
          <a:r>
            <a:rPr lang="en-US" sz="2400" dirty="0" smtClean="0"/>
            <a:t>   - Present and Future</a:t>
          </a:r>
        </a:p>
        <a:p>
          <a:r>
            <a:rPr lang="en-US" sz="2400" dirty="0" smtClean="0"/>
            <a:t>   - Resolving issues</a:t>
          </a:r>
        </a:p>
        <a:p>
          <a:r>
            <a:rPr lang="en-US" sz="2400" dirty="0" smtClean="0"/>
            <a:t>   - Cooperative </a:t>
          </a:r>
          <a:endParaRPr lang="en-US" sz="2400" dirty="0"/>
        </a:p>
      </dgm:t>
    </dgm:pt>
    <dgm:pt modelId="{9CC5827E-4CF5-4ADE-BFD7-2DA301D89B28}" type="parTrans" cxnId="{B7580719-09F6-4885-9580-E14B01F21762}">
      <dgm:prSet/>
      <dgm:spPr/>
      <dgm:t>
        <a:bodyPr/>
        <a:lstStyle/>
        <a:p>
          <a:endParaRPr lang="en-US"/>
        </a:p>
      </dgm:t>
    </dgm:pt>
    <dgm:pt modelId="{6A4BBE40-7032-4209-8BC2-E2F75912414B}" type="sibTrans" cxnId="{B7580719-09F6-4885-9580-E14B01F21762}">
      <dgm:prSet/>
      <dgm:spPr/>
      <dgm:t>
        <a:bodyPr/>
        <a:lstStyle/>
        <a:p>
          <a:endParaRPr lang="en-US"/>
        </a:p>
      </dgm:t>
    </dgm:pt>
    <dgm:pt modelId="{E7EBE359-48D6-43FD-B7C3-000CD27DF382}">
      <dgm:prSet phldrT="[Text]" custT="1"/>
      <dgm:spPr/>
      <dgm:t>
        <a:bodyPr/>
        <a:lstStyle/>
        <a:p>
          <a:r>
            <a:rPr lang="en-US" sz="2400" b="1" i="1" dirty="0" smtClean="0"/>
            <a:t>Not on:</a:t>
          </a:r>
        </a:p>
        <a:p>
          <a:r>
            <a:rPr lang="en-US" sz="2400" dirty="0" smtClean="0"/>
            <a:t>   - Evaluation</a:t>
          </a:r>
        </a:p>
        <a:p>
          <a:r>
            <a:rPr lang="en-US" sz="2400" dirty="0" smtClean="0"/>
            <a:t>   - Monologue</a:t>
          </a:r>
        </a:p>
        <a:p>
          <a:r>
            <a:rPr lang="en-US" sz="2400" dirty="0" smtClean="0"/>
            <a:t>   - Past  </a:t>
          </a:r>
        </a:p>
        <a:p>
          <a:r>
            <a:rPr lang="en-US" sz="2400" dirty="0" smtClean="0"/>
            <a:t>   - Blaming</a:t>
          </a:r>
        </a:p>
        <a:p>
          <a:r>
            <a:rPr lang="en-US" sz="2400" dirty="0" smtClean="0"/>
            <a:t>   - Negative  </a:t>
          </a:r>
          <a:endParaRPr lang="en-US" sz="2400" dirty="0"/>
        </a:p>
      </dgm:t>
    </dgm:pt>
    <dgm:pt modelId="{3C6A659A-42C0-4815-A90B-99FC81F38305}" type="parTrans" cxnId="{F18A24BB-0ADF-49A1-81E3-B7A5EA143E25}">
      <dgm:prSet/>
      <dgm:spPr/>
      <dgm:t>
        <a:bodyPr/>
        <a:lstStyle/>
        <a:p>
          <a:endParaRPr lang="en-US"/>
        </a:p>
      </dgm:t>
    </dgm:pt>
    <dgm:pt modelId="{5E514E2E-65E2-469F-AAAF-0868270BB5CE}" type="sibTrans" cxnId="{F18A24BB-0ADF-49A1-81E3-B7A5EA143E25}">
      <dgm:prSet/>
      <dgm:spPr/>
      <dgm:t>
        <a:bodyPr/>
        <a:lstStyle/>
        <a:p>
          <a:endParaRPr lang="en-US"/>
        </a:p>
      </dgm:t>
    </dgm:pt>
    <dgm:pt modelId="{FBAC5B50-D7E9-4D66-B8E1-8C06C87BF506}" type="pres">
      <dgm:prSet presAssocID="{C93E3F6A-8B9D-4C85-8D3C-6379A8C04E94}" presName="Name0" presStyleCnt="0">
        <dgm:presLayoutVars>
          <dgm:chMax val="2"/>
          <dgm:chPref val="2"/>
          <dgm:dir/>
          <dgm:animOne/>
          <dgm:resizeHandles val="exact"/>
        </dgm:presLayoutVars>
      </dgm:prSet>
      <dgm:spPr/>
      <dgm:t>
        <a:bodyPr/>
        <a:lstStyle/>
        <a:p>
          <a:endParaRPr lang="en-US"/>
        </a:p>
      </dgm:t>
    </dgm:pt>
    <dgm:pt modelId="{41F22B7B-E29C-497C-9AE7-0F3D5F458C64}" type="pres">
      <dgm:prSet presAssocID="{C93E3F6A-8B9D-4C85-8D3C-6379A8C04E94}" presName="Background" presStyleLbl="bgImgPlace1" presStyleIdx="0" presStyleCnt="1">
        <dgm:style>
          <a:lnRef idx="1">
            <a:schemeClr val="accent1"/>
          </a:lnRef>
          <a:fillRef idx="2">
            <a:schemeClr val="accent1"/>
          </a:fillRef>
          <a:effectRef idx="1">
            <a:schemeClr val="accent1"/>
          </a:effectRef>
          <a:fontRef idx="minor">
            <a:schemeClr val="dk1"/>
          </a:fontRef>
        </dgm:style>
      </dgm:prSet>
      <dgm:spPr>
        <a:ln/>
      </dgm:spPr>
      <dgm:t>
        <a:bodyPr/>
        <a:lstStyle/>
        <a:p>
          <a:endParaRPr lang="en-US"/>
        </a:p>
      </dgm:t>
    </dgm:pt>
    <dgm:pt modelId="{0AC9BA4B-A947-43FE-8726-9BACFC792334}" type="pres">
      <dgm:prSet presAssocID="{C93E3F6A-8B9D-4C85-8D3C-6379A8C04E94}" presName="ParentText1" presStyleLbl="revTx" presStyleIdx="0" presStyleCnt="2">
        <dgm:presLayoutVars>
          <dgm:chMax val="0"/>
          <dgm:chPref val="0"/>
          <dgm:bulletEnabled val="1"/>
        </dgm:presLayoutVars>
      </dgm:prSet>
      <dgm:spPr/>
      <dgm:t>
        <a:bodyPr/>
        <a:lstStyle/>
        <a:p>
          <a:endParaRPr lang="en-US"/>
        </a:p>
      </dgm:t>
    </dgm:pt>
    <dgm:pt modelId="{D54AA5EF-D9CF-4C23-96DD-BE8F4CFF4E78}" type="pres">
      <dgm:prSet presAssocID="{C93E3F6A-8B9D-4C85-8D3C-6379A8C04E94}" presName="ParentText2" presStyleLbl="revTx" presStyleIdx="1" presStyleCnt="2">
        <dgm:presLayoutVars>
          <dgm:chMax val="0"/>
          <dgm:chPref val="0"/>
          <dgm:bulletEnabled val="1"/>
        </dgm:presLayoutVars>
      </dgm:prSet>
      <dgm:spPr/>
      <dgm:t>
        <a:bodyPr/>
        <a:lstStyle/>
        <a:p>
          <a:endParaRPr lang="en-US"/>
        </a:p>
      </dgm:t>
    </dgm:pt>
    <dgm:pt modelId="{5D52B347-E949-4F8C-80F7-537E59DD6C4F}" type="pres">
      <dgm:prSet presAssocID="{C93E3F6A-8B9D-4C85-8D3C-6379A8C04E94}" presName="Plus" presStyleLbl="alignNode1" presStyleIdx="0" presStyleCnt="2" custScaleX="85214" custScaleY="84015"/>
      <dgm:spPr/>
    </dgm:pt>
    <dgm:pt modelId="{419BF3F9-DF21-4B80-892A-9083CD068DFF}" type="pres">
      <dgm:prSet presAssocID="{C93E3F6A-8B9D-4C85-8D3C-6379A8C04E94}" presName="Minus" presStyleLbl="alignNode1" presStyleIdx="1" presStyleCnt="2" custScaleY="87114"/>
      <dgm:spPr/>
    </dgm:pt>
    <dgm:pt modelId="{AFDAC754-4CEA-4FDB-BCDE-866F177791CC}" type="pres">
      <dgm:prSet presAssocID="{C93E3F6A-8B9D-4C85-8D3C-6379A8C04E94}" presName="Divider" presStyleLbl="parChTrans1D1" presStyleIdx="0" presStyleCnt="1"/>
      <dgm:spPr/>
    </dgm:pt>
  </dgm:ptLst>
  <dgm:cxnLst>
    <dgm:cxn modelId="{E4D2255C-F703-4769-A281-E217F2E1B0A1}" type="presOf" srcId="{E7EBE359-48D6-43FD-B7C3-000CD27DF382}" destId="{D54AA5EF-D9CF-4C23-96DD-BE8F4CFF4E78}" srcOrd="0" destOrd="0" presId="urn:microsoft.com/office/officeart/2009/3/layout/PlusandMinus"/>
    <dgm:cxn modelId="{788CD81B-5D31-4F3A-9E5F-C6D8CB987C49}" type="presOf" srcId="{C7F6F6D0-2F82-4EE3-8221-09CA268C59D0}" destId="{0AC9BA4B-A947-43FE-8726-9BACFC792334}" srcOrd="0" destOrd="0" presId="urn:microsoft.com/office/officeart/2009/3/layout/PlusandMinus"/>
    <dgm:cxn modelId="{EB368279-6307-4F83-B2E1-79C49DFD1474}" type="presOf" srcId="{C93E3F6A-8B9D-4C85-8D3C-6379A8C04E94}" destId="{FBAC5B50-D7E9-4D66-B8E1-8C06C87BF506}" srcOrd="0" destOrd="0" presId="urn:microsoft.com/office/officeart/2009/3/layout/PlusandMinus"/>
    <dgm:cxn modelId="{F18A24BB-0ADF-49A1-81E3-B7A5EA143E25}" srcId="{C93E3F6A-8B9D-4C85-8D3C-6379A8C04E94}" destId="{E7EBE359-48D6-43FD-B7C3-000CD27DF382}" srcOrd="1" destOrd="0" parTransId="{3C6A659A-42C0-4815-A90B-99FC81F38305}" sibTransId="{5E514E2E-65E2-469F-AAAF-0868270BB5CE}"/>
    <dgm:cxn modelId="{B7580719-09F6-4885-9580-E14B01F21762}" srcId="{C93E3F6A-8B9D-4C85-8D3C-6379A8C04E94}" destId="{C7F6F6D0-2F82-4EE3-8221-09CA268C59D0}" srcOrd="0" destOrd="0" parTransId="{9CC5827E-4CF5-4ADE-BFD7-2DA301D89B28}" sibTransId="{6A4BBE40-7032-4209-8BC2-E2F75912414B}"/>
    <dgm:cxn modelId="{34173683-F1C8-46FB-B839-E91CADF358CF}" type="presParOf" srcId="{FBAC5B50-D7E9-4D66-B8E1-8C06C87BF506}" destId="{41F22B7B-E29C-497C-9AE7-0F3D5F458C64}" srcOrd="0" destOrd="0" presId="urn:microsoft.com/office/officeart/2009/3/layout/PlusandMinus"/>
    <dgm:cxn modelId="{637FBBB4-A964-45AA-A08D-F825BEC284DA}" type="presParOf" srcId="{FBAC5B50-D7E9-4D66-B8E1-8C06C87BF506}" destId="{0AC9BA4B-A947-43FE-8726-9BACFC792334}" srcOrd="1" destOrd="0" presId="urn:microsoft.com/office/officeart/2009/3/layout/PlusandMinus"/>
    <dgm:cxn modelId="{5CD59EA5-B189-41FE-8DA2-09FF490A500D}" type="presParOf" srcId="{FBAC5B50-D7E9-4D66-B8E1-8C06C87BF506}" destId="{D54AA5EF-D9CF-4C23-96DD-BE8F4CFF4E78}" srcOrd="2" destOrd="0" presId="urn:microsoft.com/office/officeart/2009/3/layout/PlusandMinus"/>
    <dgm:cxn modelId="{145351E5-6EC4-4B84-B2F5-348722E2AC64}" type="presParOf" srcId="{FBAC5B50-D7E9-4D66-B8E1-8C06C87BF506}" destId="{5D52B347-E949-4F8C-80F7-537E59DD6C4F}" srcOrd="3" destOrd="0" presId="urn:microsoft.com/office/officeart/2009/3/layout/PlusandMinus"/>
    <dgm:cxn modelId="{DAA31CC2-66D0-4C52-95EE-9420C67B7176}" type="presParOf" srcId="{FBAC5B50-D7E9-4D66-B8E1-8C06C87BF506}" destId="{419BF3F9-DF21-4B80-892A-9083CD068DFF}" srcOrd="4" destOrd="0" presId="urn:microsoft.com/office/officeart/2009/3/layout/PlusandMinus"/>
    <dgm:cxn modelId="{7B0D827D-4B0F-43A6-8719-A30D9B486796}" type="presParOf" srcId="{FBAC5B50-D7E9-4D66-B8E1-8C06C87BF506}" destId="{AFDAC754-4CEA-4FDB-BCDE-866F177791CC}"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F0480A-C957-4342-82FD-154B2C725842}"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en-US"/>
        </a:p>
      </dgm:t>
    </dgm:pt>
    <dgm:pt modelId="{51FBE6A6-E9F7-4CCA-B33A-E7D28AEACD98}">
      <dgm:prSet phldrT="[Text]"/>
      <dgm:spPr/>
      <dgm:t>
        <a:bodyPr/>
        <a:lstStyle/>
        <a:p>
          <a:r>
            <a:rPr lang="en-US" dirty="0" smtClean="0"/>
            <a:t>Performance Management Process</a:t>
          </a:r>
          <a:endParaRPr lang="en-US" dirty="0"/>
        </a:p>
      </dgm:t>
    </dgm:pt>
    <dgm:pt modelId="{E26405D6-EE5E-4508-A63F-9A2017E1EF8C}" type="parTrans" cxnId="{C14F2266-172D-4096-ADA0-6EF765344940}">
      <dgm:prSet/>
      <dgm:spPr/>
      <dgm:t>
        <a:bodyPr/>
        <a:lstStyle/>
        <a:p>
          <a:endParaRPr lang="en-US"/>
        </a:p>
      </dgm:t>
    </dgm:pt>
    <dgm:pt modelId="{061FE9EF-9EB4-4ADC-B46A-A77481CE096D}" type="sibTrans" cxnId="{C14F2266-172D-4096-ADA0-6EF765344940}">
      <dgm:prSet/>
      <dgm:spPr/>
      <dgm:t>
        <a:bodyPr/>
        <a:lstStyle/>
        <a:p>
          <a:endParaRPr lang="en-US"/>
        </a:p>
      </dgm:t>
    </dgm:pt>
    <dgm:pt modelId="{A992DD73-D5A0-468F-9EDA-7C080F1F8374}">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smtClean="0"/>
            <a:t>Performance Planning</a:t>
          </a:r>
          <a:endParaRPr lang="en-US" dirty="0"/>
        </a:p>
      </dgm:t>
    </dgm:pt>
    <dgm:pt modelId="{36EA80E3-F07C-4630-856C-F331E8E49B85}" type="parTrans" cxnId="{572CE00A-F9CE-492D-AB2D-013CD2D2C20A}">
      <dgm:prSet/>
      <dgm:spPr/>
      <dgm:t>
        <a:bodyPr/>
        <a:lstStyle/>
        <a:p>
          <a:endParaRPr lang="en-US"/>
        </a:p>
      </dgm:t>
    </dgm:pt>
    <dgm:pt modelId="{4158E09C-B9FC-4CEC-BC96-69764B043D47}" type="sibTrans" cxnId="{572CE00A-F9CE-492D-AB2D-013CD2D2C20A}">
      <dgm:prSet/>
      <dgm:spPr/>
      <dgm:t>
        <a:bodyPr/>
        <a:lstStyle/>
        <a:p>
          <a:endParaRPr lang="en-US"/>
        </a:p>
      </dgm:t>
    </dgm:pt>
    <dgm:pt modelId="{D9327F65-8B33-4D94-93B8-95CC39740737}">
      <dgm:prSet phldrT="[Text]"/>
      <dgm:spPr/>
      <dgm:t>
        <a:bodyPr/>
        <a:lstStyle/>
        <a:p>
          <a:r>
            <a:rPr lang="en-US" dirty="0" smtClean="0"/>
            <a:t>Midyear Review</a:t>
          </a:r>
          <a:endParaRPr lang="en-US" dirty="0"/>
        </a:p>
      </dgm:t>
    </dgm:pt>
    <dgm:pt modelId="{13719D6D-81A8-4B41-BEE2-96784D18279A}" type="parTrans" cxnId="{95298CDC-292E-4155-815B-6E8FFE3BC36E}">
      <dgm:prSet/>
      <dgm:spPr/>
      <dgm:t>
        <a:bodyPr/>
        <a:lstStyle/>
        <a:p>
          <a:endParaRPr lang="en-US"/>
        </a:p>
      </dgm:t>
    </dgm:pt>
    <dgm:pt modelId="{CB5936A0-8101-4975-AA0C-71B5105A2393}" type="sibTrans" cxnId="{95298CDC-292E-4155-815B-6E8FFE3BC36E}">
      <dgm:prSet/>
      <dgm:spPr/>
      <dgm:t>
        <a:bodyPr/>
        <a:lstStyle/>
        <a:p>
          <a:endParaRPr lang="en-US"/>
        </a:p>
      </dgm:t>
    </dgm:pt>
    <dgm:pt modelId="{99C24DC8-3FB1-4AC3-9DAF-85CDD439CE8D}">
      <dgm:prSet phldrT="[Text]"/>
      <dgm:spPr/>
      <dgm:t>
        <a:bodyPr/>
        <a:lstStyle/>
        <a:p>
          <a:r>
            <a:rPr lang="en-US" dirty="0" smtClean="0"/>
            <a:t>Rating </a:t>
          </a:r>
          <a:endParaRPr lang="en-US" dirty="0"/>
        </a:p>
      </dgm:t>
    </dgm:pt>
    <dgm:pt modelId="{0848112E-A179-4079-B0C7-2D871B91B27C}" type="parTrans" cxnId="{BA9CC9F0-9153-48F6-9EDB-F67DEFC3134B}">
      <dgm:prSet/>
      <dgm:spPr/>
      <dgm:t>
        <a:bodyPr/>
        <a:lstStyle/>
        <a:p>
          <a:endParaRPr lang="en-US"/>
        </a:p>
      </dgm:t>
    </dgm:pt>
    <dgm:pt modelId="{2C90759C-6FE6-42BC-B982-A24C356D8B8E}" type="sibTrans" cxnId="{BA9CC9F0-9153-48F6-9EDB-F67DEFC3134B}">
      <dgm:prSet/>
      <dgm:spPr/>
      <dgm:t>
        <a:bodyPr/>
        <a:lstStyle/>
        <a:p>
          <a:endParaRPr lang="en-US"/>
        </a:p>
      </dgm:t>
    </dgm:pt>
    <dgm:pt modelId="{EFE95505-C98A-42F5-BD2D-84C2EFF1C6CA}">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Final Rating</a:t>
          </a:r>
          <a:endParaRPr lang="en-US" dirty="0"/>
        </a:p>
      </dgm:t>
    </dgm:pt>
    <dgm:pt modelId="{A30F7A21-19AE-4AA0-A10B-0573DE05A3B2}" type="parTrans" cxnId="{48695663-1F43-4949-9F2F-F2E74C8A4C82}">
      <dgm:prSet/>
      <dgm:spPr/>
      <dgm:t>
        <a:bodyPr/>
        <a:lstStyle/>
        <a:p>
          <a:endParaRPr lang="en-US"/>
        </a:p>
      </dgm:t>
    </dgm:pt>
    <dgm:pt modelId="{D089F3C5-155D-4AD2-BFC6-BE8C8CF7840B}" type="sibTrans" cxnId="{48695663-1F43-4949-9F2F-F2E74C8A4C82}">
      <dgm:prSet/>
      <dgm:spPr/>
      <dgm:t>
        <a:bodyPr/>
        <a:lstStyle/>
        <a:p>
          <a:endParaRPr lang="en-US"/>
        </a:p>
      </dgm:t>
    </dgm:pt>
    <dgm:pt modelId="{8ADAEC0C-3529-4FC4-91F7-D2F3B8B5DB45}">
      <dgm:prSet phldrT="[Text]"/>
      <dgm:spPr/>
      <dgm:t>
        <a:bodyPr/>
        <a:lstStyle/>
        <a:p>
          <a:r>
            <a:rPr lang="en-US" dirty="0" smtClean="0"/>
            <a:t>Final Review</a:t>
          </a:r>
          <a:endParaRPr lang="en-US" dirty="0"/>
        </a:p>
      </dgm:t>
    </dgm:pt>
    <dgm:pt modelId="{EC93F846-9F7B-4AC6-9E2E-3662C428A14C}" type="parTrans" cxnId="{11C5A084-16ED-4A99-BA00-6FB7FA9C66D9}">
      <dgm:prSet/>
      <dgm:spPr/>
      <dgm:t>
        <a:bodyPr/>
        <a:lstStyle/>
        <a:p>
          <a:endParaRPr lang="en-US"/>
        </a:p>
      </dgm:t>
    </dgm:pt>
    <dgm:pt modelId="{13B9390E-A4DA-4053-A487-56B629932DB2}" type="sibTrans" cxnId="{11C5A084-16ED-4A99-BA00-6FB7FA9C66D9}">
      <dgm:prSet/>
      <dgm:spPr/>
      <dgm:t>
        <a:bodyPr/>
        <a:lstStyle/>
        <a:p>
          <a:endParaRPr lang="en-US"/>
        </a:p>
      </dgm:t>
    </dgm:pt>
    <dgm:pt modelId="{04F9E90B-6094-43B2-842B-78E3FA06BEA7}" type="pres">
      <dgm:prSet presAssocID="{49F0480A-C957-4342-82FD-154B2C725842}" presName="Name0" presStyleCnt="0">
        <dgm:presLayoutVars>
          <dgm:chMax val="1"/>
          <dgm:dir/>
          <dgm:animLvl val="ctr"/>
          <dgm:resizeHandles val="exact"/>
        </dgm:presLayoutVars>
      </dgm:prSet>
      <dgm:spPr/>
      <dgm:t>
        <a:bodyPr/>
        <a:lstStyle/>
        <a:p>
          <a:endParaRPr lang="en-US"/>
        </a:p>
      </dgm:t>
    </dgm:pt>
    <dgm:pt modelId="{98357569-0397-4474-894B-C35E1158D9BE}" type="pres">
      <dgm:prSet presAssocID="{51FBE6A6-E9F7-4CCA-B33A-E7D28AEACD98}" presName="centerShape" presStyleLbl="node0" presStyleIdx="0" presStyleCnt="1"/>
      <dgm:spPr/>
      <dgm:t>
        <a:bodyPr/>
        <a:lstStyle/>
        <a:p>
          <a:endParaRPr lang="en-US"/>
        </a:p>
      </dgm:t>
    </dgm:pt>
    <dgm:pt modelId="{79988AFA-7D01-4219-909A-B4EB9D470F66}" type="pres">
      <dgm:prSet presAssocID="{A992DD73-D5A0-468F-9EDA-7C080F1F8374}" presName="node" presStyleLbl="node1" presStyleIdx="0" presStyleCnt="5">
        <dgm:presLayoutVars>
          <dgm:bulletEnabled val="1"/>
        </dgm:presLayoutVars>
      </dgm:prSet>
      <dgm:spPr/>
      <dgm:t>
        <a:bodyPr/>
        <a:lstStyle/>
        <a:p>
          <a:endParaRPr lang="en-US"/>
        </a:p>
      </dgm:t>
    </dgm:pt>
    <dgm:pt modelId="{0C8409E8-5FC5-455F-B00B-D10692FFF928}" type="pres">
      <dgm:prSet presAssocID="{A992DD73-D5A0-468F-9EDA-7C080F1F8374}" presName="dummy" presStyleCnt="0"/>
      <dgm:spPr/>
    </dgm:pt>
    <dgm:pt modelId="{B2D2716E-5B46-445A-84FE-4CD54AB8BBB4}" type="pres">
      <dgm:prSet presAssocID="{4158E09C-B9FC-4CEC-BC96-69764B043D47}" presName="sibTrans" presStyleLbl="sibTrans2D1" presStyleIdx="0" presStyleCnt="5"/>
      <dgm:spPr/>
      <dgm:t>
        <a:bodyPr/>
        <a:lstStyle/>
        <a:p>
          <a:endParaRPr lang="en-US"/>
        </a:p>
      </dgm:t>
    </dgm:pt>
    <dgm:pt modelId="{8746F892-C3B0-4E70-8E36-3E7DADF82FB2}" type="pres">
      <dgm:prSet presAssocID="{D9327F65-8B33-4D94-93B8-95CC39740737}" presName="node" presStyleLbl="node1" presStyleIdx="1" presStyleCnt="5">
        <dgm:presLayoutVars>
          <dgm:bulletEnabled val="1"/>
        </dgm:presLayoutVars>
      </dgm:prSet>
      <dgm:spPr/>
      <dgm:t>
        <a:bodyPr/>
        <a:lstStyle/>
        <a:p>
          <a:endParaRPr lang="en-US"/>
        </a:p>
      </dgm:t>
    </dgm:pt>
    <dgm:pt modelId="{BBEAEF48-C6E2-4A03-9DF8-DF0B4E09754E}" type="pres">
      <dgm:prSet presAssocID="{D9327F65-8B33-4D94-93B8-95CC39740737}" presName="dummy" presStyleCnt="0"/>
      <dgm:spPr/>
    </dgm:pt>
    <dgm:pt modelId="{EB0734A7-4AED-45DE-BAE4-3EA3B8457FF0}" type="pres">
      <dgm:prSet presAssocID="{CB5936A0-8101-4975-AA0C-71B5105A2393}" presName="sibTrans" presStyleLbl="sibTrans2D1" presStyleIdx="1" presStyleCnt="5"/>
      <dgm:spPr/>
      <dgm:t>
        <a:bodyPr/>
        <a:lstStyle/>
        <a:p>
          <a:endParaRPr lang="en-US"/>
        </a:p>
      </dgm:t>
    </dgm:pt>
    <dgm:pt modelId="{3810184D-C02A-433A-9992-D0EBC15DCB19}" type="pres">
      <dgm:prSet presAssocID="{8ADAEC0C-3529-4FC4-91F7-D2F3B8B5DB45}" presName="node" presStyleLbl="node1" presStyleIdx="2" presStyleCnt="5">
        <dgm:presLayoutVars>
          <dgm:bulletEnabled val="1"/>
        </dgm:presLayoutVars>
      </dgm:prSet>
      <dgm:spPr/>
      <dgm:t>
        <a:bodyPr/>
        <a:lstStyle/>
        <a:p>
          <a:endParaRPr lang="en-US"/>
        </a:p>
      </dgm:t>
    </dgm:pt>
    <dgm:pt modelId="{1AA6FE3F-0EC4-4E48-BFB2-846D2CA532C8}" type="pres">
      <dgm:prSet presAssocID="{8ADAEC0C-3529-4FC4-91F7-D2F3B8B5DB45}" presName="dummy" presStyleCnt="0"/>
      <dgm:spPr/>
    </dgm:pt>
    <dgm:pt modelId="{912A0212-53D8-481D-97FC-DF4937549B15}" type="pres">
      <dgm:prSet presAssocID="{13B9390E-A4DA-4053-A487-56B629932DB2}" presName="sibTrans" presStyleLbl="sibTrans2D1" presStyleIdx="2" presStyleCnt="5"/>
      <dgm:spPr/>
      <dgm:t>
        <a:bodyPr/>
        <a:lstStyle/>
        <a:p>
          <a:endParaRPr lang="en-US"/>
        </a:p>
      </dgm:t>
    </dgm:pt>
    <dgm:pt modelId="{0C888ED4-AF02-4CA8-AF31-6537179B697E}" type="pres">
      <dgm:prSet presAssocID="{99C24DC8-3FB1-4AC3-9DAF-85CDD439CE8D}" presName="node" presStyleLbl="node1" presStyleIdx="3" presStyleCnt="5">
        <dgm:presLayoutVars>
          <dgm:bulletEnabled val="1"/>
        </dgm:presLayoutVars>
      </dgm:prSet>
      <dgm:spPr/>
      <dgm:t>
        <a:bodyPr/>
        <a:lstStyle/>
        <a:p>
          <a:endParaRPr lang="en-US"/>
        </a:p>
      </dgm:t>
    </dgm:pt>
    <dgm:pt modelId="{1F1AEF70-9E44-43BC-ADBB-50E55465D176}" type="pres">
      <dgm:prSet presAssocID="{99C24DC8-3FB1-4AC3-9DAF-85CDD439CE8D}" presName="dummy" presStyleCnt="0"/>
      <dgm:spPr/>
    </dgm:pt>
    <dgm:pt modelId="{CF307A32-E67E-4387-9B9F-4D5B050E89D7}" type="pres">
      <dgm:prSet presAssocID="{2C90759C-6FE6-42BC-B982-A24C356D8B8E}" presName="sibTrans" presStyleLbl="sibTrans2D1" presStyleIdx="3" presStyleCnt="5"/>
      <dgm:spPr/>
      <dgm:t>
        <a:bodyPr/>
        <a:lstStyle/>
        <a:p>
          <a:endParaRPr lang="en-US"/>
        </a:p>
      </dgm:t>
    </dgm:pt>
    <dgm:pt modelId="{0EB8CA13-EBEE-4FEB-9911-44AEABE5A46D}" type="pres">
      <dgm:prSet presAssocID="{EFE95505-C98A-42F5-BD2D-84C2EFF1C6CA}" presName="node" presStyleLbl="node1" presStyleIdx="4" presStyleCnt="5">
        <dgm:presLayoutVars>
          <dgm:bulletEnabled val="1"/>
        </dgm:presLayoutVars>
      </dgm:prSet>
      <dgm:spPr/>
      <dgm:t>
        <a:bodyPr/>
        <a:lstStyle/>
        <a:p>
          <a:endParaRPr lang="en-US"/>
        </a:p>
      </dgm:t>
    </dgm:pt>
    <dgm:pt modelId="{AF7DCD2A-FB0C-4514-B21C-3CEFA6FD9273}" type="pres">
      <dgm:prSet presAssocID="{EFE95505-C98A-42F5-BD2D-84C2EFF1C6CA}" presName="dummy" presStyleCnt="0"/>
      <dgm:spPr/>
    </dgm:pt>
    <dgm:pt modelId="{38BC0379-ADC9-4863-96D7-76CD8ED66951}" type="pres">
      <dgm:prSet presAssocID="{D089F3C5-155D-4AD2-BFC6-BE8C8CF7840B}" presName="sibTrans" presStyleLbl="sibTrans2D1" presStyleIdx="4" presStyleCnt="5"/>
      <dgm:spPr/>
      <dgm:t>
        <a:bodyPr/>
        <a:lstStyle/>
        <a:p>
          <a:endParaRPr lang="en-US"/>
        </a:p>
      </dgm:t>
    </dgm:pt>
  </dgm:ptLst>
  <dgm:cxnLst>
    <dgm:cxn modelId="{3458273A-71EE-4CF8-9B88-02671D466330}" type="presOf" srcId="{99C24DC8-3FB1-4AC3-9DAF-85CDD439CE8D}" destId="{0C888ED4-AF02-4CA8-AF31-6537179B697E}" srcOrd="0" destOrd="0" presId="urn:microsoft.com/office/officeart/2005/8/layout/radial6"/>
    <dgm:cxn modelId="{BA9CC9F0-9153-48F6-9EDB-F67DEFC3134B}" srcId="{51FBE6A6-E9F7-4CCA-B33A-E7D28AEACD98}" destId="{99C24DC8-3FB1-4AC3-9DAF-85CDD439CE8D}" srcOrd="3" destOrd="0" parTransId="{0848112E-A179-4079-B0C7-2D871B91B27C}" sibTransId="{2C90759C-6FE6-42BC-B982-A24C356D8B8E}"/>
    <dgm:cxn modelId="{5935C62B-7FD6-4315-9494-68B19291ADA2}" type="presOf" srcId="{8ADAEC0C-3529-4FC4-91F7-D2F3B8B5DB45}" destId="{3810184D-C02A-433A-9992-D0EBC15DCB19}" srcOrd="0" destOrd="0" presId="urn:microsoft.com/office/officeart/2005/8/layout/radial6"/>
    <dgm:cxn modelId="{208EC6B1-6C37-4DF1-A337-D4E9D2E57C63}" type="presOf" srcId="{51FBE6A6-E9F7-4CCA-B33A-E7D28AEACD98}" destId="{98357569-0397-4474-894B-C35E1158D9BE}" srcOrd="0" destOrd="0" presId="urn:microsoft.com/office/officeart/2005/8/layout/radial6"/>
    <dgm:cxn modelId="{D1D214C0-57C5-46B5-B8D5-0F8F92A26F4A}" type="presOf" srcId="{13B9390E-A4DA-4053-A487-56B629932DB2}" destId="{912A0212-53D8-481D-97FC-DF4937549B15}" srcOrd="0" destOrd="0" presId="urn:microsoft.com/office/officeart/2005/8/layout/radial6"/>
    <dgm:cxn modelId="{0CC66BAB-ED65-4376-AE47-04CBAAC39556}" type="presOf" srcId="{A992DD73-D5A0-468F-9EDA-7C080F1F8374}" destId="{79988AFA-7D01-4219-909A-B4EB9D470F66}" srcOrd="0" destOrd="0" presId="urn:microsoft.com/office/officeart/2005/8/layout/radial6"/>
    <dgm:cxn modelId="{DC7837C4-461B-4E67-B224-F9FED1D817CC}" type="presOf" srcId="{49F0480A-C957-4342-82FD-154B2C725842}" destId="{04F9E90B-6094-43B2-842B-78E3FA06BEA7}" srcOrd="0" destOrd="0" presId="urn:microsoft.com/office/officeart/2005/8/layout/radial6"/>
    <dgm:cxn modelId="{C14F2266-172D-4096-ADA0-6EF765344940}" srcId="{49F0480A-C957-4342-82FD-154B2C725842}" destId="{51FBE6A6-E9F7-4CCA-B33A-E7D28AEACD98}" srcOrd="0" destOrd="0" parTransId="{E26405D6-EE5E-4508-A63F-9A2017E1EF8C}" sibTransId="{061FE9EF-9EB4-4ADC-B46A-A77481CE096D}"/>
    <dgm:cxn modelId="{19CEBBC1-2CEF-4E18-AA9A-4031573048F9}" type="presOf" srcId="{D089F3C5-155D-4AD2-BFC6-BE8C8CF7840B}" destId="{38BC0379-ADC9-4863-96D7-76CD8ED66951}" srcOrd="0" destOrd="0" presId="urn:microsoft.com/office/officeart/2005/8/layout/radial6"/>
    <dgm:cxn modelId="{D36C09AC-79BE-45CE-B2E1-6616B1D4524C}" type="presOf" srcId="{CB5936A0-8101-4975-AA0C-71B5105A2393}" destId="{EB0734A7-4AED-45DE-BAE4-3EA3B8457FF0}" srcOrd="0" destOrd="0" presId="urn:microsoft.com/office/officeart/2005/8/layout/radial6"/>
    <dgm:cxn modelId="{7E7BE9E5-F21F-464E-B428-C253DD552B2D}" type="presOf" srcId="{2C90759C-6FE6-42BC-B982-A24C356D8B8E}" destId="{CF307A32-E67E-4387-9B9F-4D5B050E89D7}" srcOrd="0" destOrd="0" presId="urn:microsoft.com/office/officeart/2005/8/layout/radial6"/>
    <dgm:cxn modelId="{CFA41E5E-ED3A-4059-8661-C9ADF0712A3F}" type="presOf" srcId="{EFE95505-C98A-42F5-BD2D-84C2EFF1C6CA}" destId="{0EB8CA13-EBEE-4FEB-9911-44AEABE5A46D}" srcOrd="0" destOrd="0" presId="urn:microsoft.com/office/officeart/2005/8/layout/radial6"/>
    <dgm:cxn modelId="{48695663-1F43-4949-9F2F-F2E74C8A4C82}" srcId="{51FBE6A6-E9F7-4CCA-B33A-E7D28AEACD98}" destId="{EFE95505-C98A-42F5-BD2D-84C2EFF1C6CA}" srcOrd="4" destOrd="0" parTransId="{A30F7A21-19AE-4AA0-A10B-0573DE05A3B2}" sibTransId="{D089F3C5-155D-4AD2-BFC6-BE8C8CF7840B}"/>
    <dgm:cxn modelId="{95298CDC-292E-4155-815B-6E8FFE3BC36E}" srcId="{51FBE6A6-E9F7-4CCA-B33A-E7D28AEACD98}" destId="{D9327F65-8B33-4D94-93B8-95CC39740737}" srcOrd="1" destOrd="0" parTransId="{13719D6D-81A8-4B41-BEE2-96784D18279A}" sibTransId="{CB5936A0-8101-4975-AA0C-71B5105A2393}"/>
    <dgm:cxn modelId="{25AF1710-B970-4BBB-BB62-491A880E361A}" type="presOf" srcId="{D9327F65-8B33-4D94-93B8-95CC39740737}" destId="{8746F892-C3B0-4E70-8E36-3E7DADF82FB2}" srcOrd="0" destOrd="0" presId="urn:microsoft.com/office/officeart/2005/8/layout/radial6"/>
    <dgm:cxn modelId="{572CE00A-F9CE-492D-AB2D-013CD2D2C20A}" srcId="{51FBE6A6-E9F7-4CCA-B33A-E7D28AEACD98}" destId="{A992DD73-D5A0-468F-9EDA-7C080F1F8374}" srcOrd="0" destOrd="0" parTransId="{36EA80E3-F07C-4630-856C-F331E8E49B85}" sibTransId="{4158E09C-B9FC-4CEC-BC96-69764B043D47}"/>
    <dgm:cxn modelId="{11C5A084-16ED-4A99-BA00-6FB7FA9C66D9}" srcId="{51FBE6A6-E9F7-4CCA-B33A-E7D28AEACD98}" destId="{8ADAEC0C-3529-4FC4-91F7-D2F3B8B5DB45}" srcOrd="2" destOrd="0" parTransId="{EC93F846-9F7B-4AC6-9E2E-3662C428A14C}" sibTransId="{13B9390E-A4DA-4053-A487-56B629932DB2}"/>
    <dgm:cxn modelId="{1E95BE0F-5731-4C83-921A-72DE4A752184}" type="presOf" srcId="{4158E09C-B9FC-4CEC-BC96-69764B043D47}" destId="{B2D2716E-5B46-445A-84FE-4CD54AB8BBB4}" srcOrd="0" destOrd="0" presId="urn:microsoft.com/office/officeart/2005/8/layout/radial6"/>
    <dgm:cxn modelId="{1A2257E3-F6A3-4B0E-BD61-CA649235E076}" type="presParOf" srcId="{04F9E90B-6094-43B2-842B-78E3FA06BEA7}" destId="{98357569-0397-4474-894B-C35E1158D9BE}" srcOrd="0" destOrd="0" presId="urn:microsoft.com/office/officeart/2005/8/layout/radial6"/>
    <dgm:cxn modelId="{D4EE2226-16D8-4534-A85B-F2C66888D732}" type="presParOf" srcId="{04F9E90B-6094-43B2-842B-78E3FA06BEA7}" destId="{79988AFA-7D01-4219-909A-B4EB9D470F66}" srcOrd="1" destOrd="0" presId="urn:microsoft.com/office/officeart/2005/8/layout/radial6"/>
    <dgm:cxn modelId="{CD270495-6A17-4775-B2D2-950E6FC60529}" type="presParOf" srcId="{04F9E90B-6094-43B2-842B-78E3FA06BEA7}" destId="{0C8409E8-5FC5-455F-B00B-D10692FFF928}" srcOrd="2" destOrd="0" presId="urn:microsoft.com/office/officeart/2005/8/layout/radial6"/>
    <dgm:cxn modelId="{BC0500DA-3145-48E7-AAF5-021DBF9444F0}" type="presParOf" srcId="{04F9E90B-6094-43B2-842B-78E3FA06BEA7}" destId="{B2D2716E-5B46-445A-84FE-4CD54AB8BBB4}" srcOrd="3" destOrd="0" presId="urn:microsoft.com/office/officeart/2005/8/layout/radial6"/>
    <dgm:cxn modelId="{3F1D688B-88E7-4E06-8EF4-7584D5C6A2D3}" type="presParOf" srcId="{04F9E90B-6094-43B2-842B-78E3FA06BEA7}" destId="{8746F892-C3B0-4E70-8E36-3E7DADF82FB2}" srcOrd="4" destOrd="0" presId="urn:microsoft.com/office/officeart/2005/8/layout/radial6"/>
    <dgm:cxn modelId="{939275BE-782D-47D4-B078-099554ADBB2B}" type="presParOf" srcId="{04F9E90B-6094-43B2-842B-78E3FA06BEA7}" destId="{BBEAEF48-C6E2-4A03-9DF8-DF0B4E09754E}" srcOrd="5" destOrd="0" presId="urn:microsoft.com/office/officeart/2005/8/layout/radial6"/>
    <dgm:cxn modelId="{19C7F251-E3F3-4B00-ACEA-3B92411EDF9B}" type="presParOf" srcId="{04F9E90B-6094-43B2-842B-78E3FA06BEA7}" destId="{EB0734A7-4AED-45DE-BAE4-3EA3B8457FF0}" srcOrd="6" destOrd="0" presId="urn:microsoft.com/office/officeart/2005/8/layout/radial6"/>
    <dgm:cxn modelId="{617803B8-7A88-42E5-BB32-CEFED01625C4}" type="presParOf" srcId="{04F9E90B-6094-43B2-842B-78E3FA06BEA7}" destId="{3810184D-C02A-433A-9992-D0EBC15DCB19}" srcOrd="7" destOrd="0" presId="urn:microsoft.com/office/officeart/2005/8/layout/radial6"/>
    <dgm:cxn modelId="{2120BD17-82C3-4E17-846E-805178D51726}" type="presParOf" srcId="{04F9E90B-6094-43B2-842B-78E3FA06BEA7}" destId="{1AA6FE3F-0EC4-4E48-BFB2-846D2CA532C8}" srcOrd="8" destOrd="0" presId="urn:microsoft.com/office/officeart/2005/8/layout/radial6"/>
    <dgm:cxn modelId="{69A74498-800E-49E2-A272-E9A9134F884D}" type="presParOf" srcId="{04F9E90B-6094-43B2-842B-78E3FA06BEA7}" destId="{912A0212-53D8-481D-97FC-DF4937549B15}" srcOrd="9" destOrd="0" presId="urn:microsoft.com/office/officeart/2005/8/layout/radial6"/>
    <dgm:cxn modelId="{65B654AB-B4AB-4EA1-836E-639FD4F36E57}" type="presParOf" srcId="{04F9E90B-6094-43B2-842B-78E3FA06BEA7}" destId="{0C888ED4-AF02-4CA8-AF31-6537179B697E}" srcOrd="10" destOrd="0" presId="urn:microsoft.com/office/officeart/2005/8/layout/radial6"/>
    <dgm:cxn modelId="{F4DD0200-7D8F-4EE6-98E3-1733DB6FA071}" type="presParOf" srcId="{04F9E90B-6094-43B2-842B-78E3FA06BEA7}" destId="{1F1AEF70-9E44-43BC-ADBB-50E55465D176}" srcOrd="11" destOrd="0" presId="urn:microsoft.com/office/officeart/2005/8/layout/radial6"/>
    <dgm:cxn modelId="{BD99E54A-613D-4F00-A152-32C4EA5CA55E}" type="presParOf" srcId="{04F9E90B-6094-43B2-842B-78E3FA06BEA7}" destId="{CF307A32-E67E-4387-9B9F-4D5B050E89D7}" srcOrd="12" destOrd="0" presId="urn:microsoft.com/office/officeart/2005/8/layout/radial6"/>
    <dgm:cxn modelId="{E95A2160-5B8F-4163-8B2C-CBF8CAE9DC74}" type="presParOf" srcId="{04F9E90B-6094-43B2-842B-78E3FA06BEA7}" destId="{0EB8CA13-EBEE-4FEB-9911-44AEABE5A46D}" srcOrd="13" destOrd="0" presId="urn:microsoft.com/office/officeart/2005/8/layout/radial6"/>
    <dgm:cxn modelId="{73387A9E-C9AB-4112-9DCF-F698288DF8C7}" type="presParOf" srcId="{04F9E90B-6094-43B2-842B-78E3FA06BEA7}" destId="{AF7DCD2A-FB0C-4514-B21C-3CEFA6FD9273}" srcOrd="14" destOrd="0" presId="urn:microsoft.com/office/officeart/2005/8/layout/radial6"/>
    <dgm:cxn modelId="{2CB5A62E-300F-4122-8287-363142D2190A}" type="presParOf" srcId="{04F9E90B-6094-43B2-842B-78E3FA06BEA7}" destId="{38BC0379-ADC9-4863-96D7-76CD8ED66951}"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F0480A-C957-4342-82FD-154B2C725842}"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en-US"/>
        </a:p>
      </dgm:t>
    </dgm:pt>
    <dgm:pt modelId="{51FBE6A6-E9F7-4CCA-B33A-E7D28AEACD98}">
      <dgm:prSet phldrT="[Text]"/>
      <dgm:spPr/>
      <dgm:t>
        <a:bodyPr/>
        <a:lstStyle/>
        <a:p>
          <a:r>
            <a:rPr lang="en-US" dirty="0" smtClean="0"/>
            <a:t>Performance Management Process</a:t>
          </a:r>
          <a:endParaRPr lang="en-US" dirty="0"/>
        </a:p>
      </dgm:t>
    </dgm:pt>
    <dgm:pt modelId="{E26405D6-EE5E-4508-A63F-9A2017E1EF8C}" type="parTrans" cxnId="{C14F2266-172D-4096-ADA0-6EF765344940}">
      <dgm:prSet/>
      <dgm:spPr/>
      <dgm:t>
        <a:bodyPr/>
        <a:lstStyle/>
        <a:p>
          <a:endParaRPr lang="en-US"/>
        </a:p>
      </dgm:t>
    </dgm:pt>
    <dgm:pt modelId="{061FE9EF-9EB4-4ADC-B46A-A77481CE096D}" type="sibTrans" cxnId="{C14F2266-172D-4096-ADA0-6EF765344940}">
      <dgm:prSet/>
      <dgm:spPr/>
      <dgm:t>
        <a:bodyPr/>
        <a:lstStyle/>
        <a:p>
          <a:endParaRPr lang="en-US"/>
        </a:p>
      </dgm:t>
    </dgm:pt>
    <dgm:pt modelId="{A992DD73-D5A0-468F-9EDA-7C080F1F8374}">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smtClean="0"/>
            <a:t>Performance Planning</a:t>
          </a:r>
          <a:endParaRPr lang="en-US" dirty="0"/>
        </a:p>
      </dgm:t>
    </dgm:pt>
    <dgm:pt modelId="{36EA80E3-F07C-4630-856C-F331E8E49B85}" type="parTrans" cxnId="{572CE00A-F9CE-492D-AB2D-013CD2D2C20A}">
      <dgm:prSet/>
      <dgm:spPr/>
      <dgm:t>
        <a:bodyPr/>
        <a:lstStyle/>
        <a:p>
          <a:endParaRPr lang="en-US"/>
        </a:p>
      </dgm:t>
    </dgm:pt>
    <dgm:pt modelId="{4158E09C-B9FC-4CEC-BC96-69764B043D47}" type="sibTrans" cxnId="{572CE00A-F9CE-492D-AB2D-013CD2D2C20A}">
      <dgm:prSet/>
      <dgm:spPr/>
      <dgm:t>
        <a:bodyPr/>
        <a:lstStyle/>
        <a:p>
          <a:endParaRPr lang="en-US"/>
        </a:p>
      </dgm:t>
    </dgm:pt>
    <dgm:pt modelId="{D9327F65-8B33-4D94-93B8-95CC39740737}">
      <dgm:prSet phldrT="[Text]"/>
      <dgm:spPr/>
      <dgm:t>
        <a:bodyPr/>
        <a:lstStyle/>
        <a:p>
          <a:r>
            <a:rPr lang="en-US" dirty="0" smtClean="0"/>
            <a:t>Midyear Review</a:t>
          </a:r>
          <a:endParaRPr lang="en-US" dirty="0"/>
        </a:p>
      </dgm:t>
    </dgm:pt>
    <dgm:pt modelId="{13719D6D-81A8-4B41-BEE2-96784D18279A}" type="parTrans" cxnId="{95298CDC-292E-4155-815B-6E8FFE3BC36E}">
      <dgm:prSet/>
      <dgm:spPr/>
      <dgm:t>
        <a:bodyPr/>
        <a:lstStyle/>
        <a:p>
          <a:endParaRPr lang="en-US"/>
        </a:p>
      </dgm:t>
    </dgm:pt>
    <dgm:pt modelId="{CB5936A0-8101-4975-AA0C-71B5105A2393}" type="sibTrans" cxnId="{95298CDC-292E-4155-815B-6E8FFE3BC36E}">
      <dgm:prSet/>
      <dgm:spPr/>
      <dgm:t>
        <a:bodyPr/>
        <a:lstStyle/>
        <a:p>
          <a:endParaRPr lang="en-US"/>
        </a:p>
      </dgm:t>
    </dgm:pt>
    <dgm:pt modelId="{99C24DC8-3FB1-4AC3-9DAF-85CDD439CE8D}">
      <dgm:prSet phldrT="[Text]"/>
      <dgm:spPr/>
      <dgm:t>
        <a:bodyPr/>
        <a:lstStyle/>
        <a:p>
          <a:r>
            <a:rPr lang="en-US" dirty="0" smtClean="0"/>
            <a:t>Rating </a:t>
          </a:r>
          <a:endParaRPr lang="en-US" dirty="0"/>
        </a:p>
      </dgm:t>
    </dgm:pt>
    <dgm:pt modelId="{0848112E-A179-4079-B0C7-2D871B91B27C}" type="parTrans" cxnId="{BA9CC9F0-9153-48F6-9EDB-F67DEFC3134B}">
      <dgm:prSet/>
      <dgm:spPr/>
      <dgm:t>
        <a:bodyPr/>
        <a:lstStyle/>
        <a:p>
          <a:endParaRPr lang="en-US"/>
        </a:p>
      </dgm:t>
    </dgm:pt>
    <dgm:pt modelId="{2C90759C-6FE6-42BC-B982-A24C356D8B8E}" type="sibTrans" cxnId="{BA9CC9F0-9153-48F6-9EDB-F67DEFC3134B}">
      <dgm:prSet/>
      <dgm:spPr/>
      <dgm:t>
        <a:bodyPr/>
        <a:lstStyle/>
        <a:p>
          <a:endParaRPr lang="en-US"/>
        </a:p>
      </dgm:t>
    </dgm:pt>
    <dgm:pt modelId="{EFE95505-C98A-42F5-BD2D-84C2EFF1C6CA}">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Final Rating</a:t>
          </a:r>
          <a:endParaRPr lang="en-US" dirty="0"/>
        </a:p>
      </dgm:t>
    </dgm:pt>
    <dgm:pt modelId="{A30F7A21-19AE-4AA0-A10B-0573DE05A3B2}" type="parTrans" cxnId="{48695663-1F43-4949-9F2F-F2E74C8A4C82}">
      <dgm:prSet/>
      <dgm:spPr/>
      <dgm:t>
        <a:bodyPr/>
        <a:lstStyle/>
        <a:p>
          <a:endParaRPr lang="en-US"/>
        </a:p>
      </dgm:t>
    </dgm:pt>
    <dgm:pt modelId="{D089F3C5-155D-4AD2-BFC6-BE8C8CF7840B}" type="sibTrans" cxnId="{48695663-1F43-4949-9F2F-F2E74C8A4C82}">
      <dgm:prSet/>
      <dgm:spPr/>
      <dgm:t>
        <a:bodyPr/>
        <a:lstStyle/>
        <a:p>
          <a:endParaRPr lang="en-US"/>
        </a:p>
      </dgm:t>
    </dgm:pt>
    <dgm:pt modelId="{8ADAEC0C-3529-4FC4-91F7-D2F3B8B5DB45}">
      <dgm:prSet phldrT="[Text]"/>
      <dgm:spPr/>
      <dgm:t>
        <a:bodyPr/>
        <a:lstStyle/>
        <a:p>
          <a:r>
            <a:rPr lang="en-US" dirty="0" smtClean="0"/>
            <a:t>Final Review</a:t>
          </a:r>
          <a:endParaRPr lang="en-US" dirty="0"/>
        </a:p>
      </dgm:t>
    </dgm:pt>
    <dgm:pt modelId="{EC93F846-9F7B-4AC6-9E2E-3662C428A14C}" type="parTrans" cxnId="{11C5A084-16ED-4A99-BA00-6FB7FA9C66D9}">
      <dgm:prSet/>
      <dgm:spPr/>
      <dgm:t>
        <a:bodyPr/>
        <a:lstStyle/>
        <a:p>
          <a:endParaRPr lang="en-US"/>
        </a:p>
      </dgm:t>
    </dgm:pt>
    <dgm:pt modelId="{13B9390E-A4DA-4053-A487-56B629932DB2}" type="sibTrans" cxnId="{11C5A084-16ED-4A99-BA00-6FB7FA9C66D9}">
      <dgm:prSet/>
      <dgm:spPr/>
      <dgm:t>
        <a:bodyPr/>
        <a:lstStyle/>
        <a:p>
          <a:endParaRPr lang="en-US"/>
        </a:p>
      </dgm:t>
    </dgm:pt>
    <dgm:pt modelId="{04F9E90B-6094-43B2-842B-78E3FA06BEA7}" type="pres">
      <dgm:prSet presAssocID="{49F0480A-C957-4342-82FD-154B2C725842}" presName="Name0" presStyleCnt="0">
        <dgm:presLayoutVars>
          <dgm:chMax val="1"/>
          <dgm:dir/>
          <dgm:animLvl val="ctr"/>
          <dgm:resizeHandles val="exact"/>
        </dgm:presLayoutVars>
      </dgm:prSet>
      <dgm:spPr/>
      <dgm:t>
        <a:bodyPr/>
        <a:lstStyle/>
        <a:p>
          <a:endParaRPr lang="en-US"/>
        </a:p>
      </dgm:t>
    </dgm:pt>
    <dgm:pt modelId="{98357569-0397-4474-894B-C35E1158D9BE}" type="pres">
      <dgm:prSet presAssocID="{51FBE6A6-E9F7-4CCA-B33A-E7D28AEACD98}" presName="centerShape" presStyleLbl="node0" presStyleIdx="0" presStyleCnt="1"/>
      <dgm:spPr/>
      <dgm:t>
        <a:bodyPr/>
        <a:lstStyle/>
        <a:p>
          <a:endParaRPr lang="en-US"/>
        </a:p>
      </dgm:t>
    </dgm:pt>
    <dgm:pt modelId="{79988AFA-7D01-4219-909A-B4EB9D470F66}" type="pres">
      <dgm:prSet presAssocID="{A992DD73-D5A0-468F-9EDA-7C080F1F8374}" presName="node" presStyleLbl="node1" presStyleIdx="0" presStyleCnt="5">
        <dgm:presLayoutVars>
          <dgm:bulletEnabled val="1"/>
        </dgm:presLayoutVars>
      </dgm:prSet>
      <dgm:spPr/>
      <dgm:t>
        <a:bodyPr/>
        <a:lstStyle/>
        <a:p>
          <a:endParaRPr lang="en-US"/>
        </a:p>
      </dgm:t>
    </dgm:pt>
    <dgm:pt modelId="{0C8409E8-5FC5-455F-B00B-D10692FFF928}" type="pres">
      <dgm:prSet presAssocID="{A992DD73-D5A0-468F-9EDA-7C080F1F8374}" presName="dummy" presStyleCnt="0"/>
      <dgm:spPr/>
    </dgm:pt>
    <dgm:pt modelId="{B2D2716E-5B46-445A-84FE-4CD54AB8BBB4}" type="pres">
      <dgm:prSet presAssocID="{4158E09C-B9FC-4CEC-BC96-69764B043D47}" presName="sibTrans" presStyleLbl="sibTrans2D1" presStyleIdx="0" presStyleCnt="5"/>
      <dgm:spPr/>
      <dgm:t>
        <a:bodyPr/>
        <a:lstStyle/>
        <a:p>
          <a:endParaRPr lang="en-US"/>
        </a:p>
      </dgm:t>
    </dgm:pt>
    <dgm:pt modelId="{8746F892-C3B0-4E70-8E36-3E7DADF82FB2}" type="pres">
      <dgm:prSet presAssocID="{D9327F65-8B33-4D94-93B8-95CC39740737}" presName="node" presStyleLbl="node1" presStyleIdx="1" presStyleCnt="5">
        <dgm:presLayoutVars>
          <dgm:bulletEnabled val="1"/>
        </dgm:presLayoutVars>
      </dgm:prSet>
      <dgm:spPr/>
      <dgm:t>
        <a:bodyPr/>
        <a:lstStyle/>
        <a:p>
          <a:endParaRPr lang="en-US"/>
        </a:p>
      </dgm:t>
    </dgm:pt>
    <dgm:pt modelId="{BBEAEF48-C6E2-4A03-9DF8-DF0B4E09754E}" type="pres">
      <dgm:prSet presAssocID="{D9327F65-8B33-4D94-93B8-95CC39740737}" presName="dummy" presStyleCnt="0"/>
      <dgm:spPr/>
    </dgm:pt>
    <dgm:pt modelId="{EB0734A7-4AED-45DE-BAE4-3EA3B8457FF0}" type="pres">
      <dgm:prSet presAssocID="{CB5936A0-8101-4975-AA0C-71B5105A2393}" presName="sibTrans" presStyleLbl="sibTrans2D1" presStyleIdx="1" presStyleCnt="5"/>
      <dgm:spPr/>
      <dgm:t>
        <a:bodyPr/>
        <a:lstStyle/>
        <a:p>
          <a:endParaRPr lang="en-US"/>
        </a:p>
      </dgm:t>
    </dgm:pt>
    <dgm:pt modelId="{3810184D-C02A-433A-9992-D0EBC15DCB19}" type="pres">
      <dgm:prSet presAssocID="{8ADAEC0C-3529-4FC4-91F7-D2F3B8B5DB45}" presName="node" presStyleLbl="node1" presStyleIdx="2" presStyleCnt="5">
        <dgm:presLayoutVars>
          <dgm:bulletEnabled val="1"/>
        </dgm:presLayoutVars>
      </dgm:prSet>
      <dgm:spPr/>
      <dgm:t>
        <a:bodyPr/>
        <a:lstStyle/>
        <a:p>
          <a:endParaRPr lang="en-US"/>
        </a:p>
      </dgm:t>
    </dgm:pt>
    <dgm:pt modelId="{1AA6FE3F-0EC4-4E48-BFB2-846D2CA532C8}" type="pres">
      <dgm:prSet presAssocID="{8ADAEC0C-3529-4FC4-91F7-D2F3B8B5DB45}" presName="dummy" presStyleCnt="0"/>
      <dgm:spPr/>
    </dgm:pt>
    <dgm:pt modelId="{912A0212-53D8-481D-97FC-DF4937549B15}" type="pres">
      <dgm:prSet presAssocID="{13B9390E-A4DA-4053-A487-56B629932DB2}" presName="sibTrans" presStyleLbl="sibTrans2D1" presStyleIdx="2" presStyleCnt="5"/>
      <dgm:spPr/>
      <dgm:t>
        <a:bodyPr/>
        <a:lstStyle/>
        <a:p>
          <a:endParaRPr lang="en-US"/>
        </a:p>
      </dgm:t>
    </dgm:pt>
    <dgm:pt modelId="{0C888ED4-AF02-4CA8-AF31-6537179B697E}" type="pres">
      <dgm:prSet presAssocID="{99C24DC8-3FB1-4AC3-9DAF-85CDD439CE8D}" presName="node" presStyleLbl="node1" presStyleIdx="3" presStyleCnt="5">
        <dgm:presLayoutVars>
          <dgm:bulletEnabled val="1"/>
        </dgm:presLayoutVars>
      </dgm:prSet>
      <dgm:spPr/>
      <dgm:t>
        <a:bodyPr/>
        <a:lstStyle/>
        <a:p>
          <a:endParaRPr lang="en-US"/>
        </a:p>
      </dgm:t>
    </dgm:pt>
    <dgm:pt modelId="{1F1AEF70-9E44-43BC-ADBB-50E55465D176}" type="pres">
      <dgm:prSet presAssocID="{99C24DC8-3FB1-4AC3-9DAF-85CDD439CE8D}" presName="dummy" presStyleCnt="0"/>
      <dgm:spPr/>
    </dgm:pt>
    <dgm:pt modelId="{CF307A32-E67E-4387-9B9F-4D5B050E89D7}" type="pres">
      <dgm:prSet presAssocID="{2C90759C-6FE6-42BC-B982-A24C356D8B8E}" presName="sibTrans" presStyleLbl="sibTrans2D1" presStyleIdx="3" presStyleCnt="5"/>
      <dgm:spPr/>
      <dgm:t>
        <a:bodyPr/>
        <a:lstStyle/>
        <a:p>
          <a:endParaRPr lang="en-US"/>
        </a:p>
      </dgm:t>
    </dgm:pt>
    <dgm:pt modelId="{0EB8CA13-EBEE-4FEB-9911-44AEABE5A46D}" type="pres">
      <dgm:prSet presAssocID="{EFE95505-C98A-42F5-BD2D-84C2EFF1C6CA}" presName="node" presStyleLbl="node1" presStyleIdx="4" presStyleCnt="5">
        <dgm:presLayoutVars>
          <dgm:bulletEnabled val="1"/>
        </dgm:presLayoutVars>
      </dgm:prSet>
      <dgm:spPr/>
      <dgm:t>
        <a:bodyPr/>
        <a:lstStyle/>
        <a:p>
          <a:endParaRPr lang="en-US"/>
        </a:p>
      </dgm:t>
    </dgm:pt>
    <dgm:pt modelId="{AF7DCD2A-FB0C-4514-B21C-3CEFA6FD9273}" type="pres">
      <dgm:prSet presAssocID="{EFE95505-C98A-42F5-BD2D-84C2EFF1C6CA}" presName="dummy" presStyleCnt="0"/>
      <dgm:spPr/>
    </dgm:pt>
    <dgm:pt modelId="{38BC0379-ADC9-4863-96D7-76CD8ED66951}" type="pres">
      <dgm:prSet presAssocID="{D089F3C5-155D-4AD2-BFC6-BE8C8CF7840B}" presName="sibTrans" presStyleLbl="sibTrans2D1" presStyleIdx="4" presStyleCnt="5"/>
      <dgm:spPr/>
      <dgm:t>
        <a:bodyPr/>
        <a:lstStyle/>
        <a:p>
          <a:endParaRPr lang="en-US"/>
        </a:p>
      </dgm:t>
    </dgm:pt>
  </dgm:ptLst>
  <dgm:cxnLst>
    <dgm:cxn modelId="{EA9FE9C7-86EE-46DA-90A9-765F29BE28D2}" type="presOf" srcId="{49F0480A-C957-4342-82FD-154B2C725842}" destId="{04F9E90B-6094-43B2-842B-78E3FA06BEA7}" srcOrd="0" destOrd="0" presId="urn:microsoft.com/office/officeart/2005/8/layout/radial6"/>
    <dgm:cxn modelId="{FEFDA7EF-6048-4D2A-9794-A267E819E282}" type="presOf" srcId="{CB5936A0-8101-4975-AA0C-71B5105A2393}" destId="{EB0734A7-4AED-45DE-BAE4-3EA3B8457FF0}" srcOrd="0" destOrd="0" presId="urn:microsoft.com/office/officeart/2005/8/layout/radial6"/>
    <dgm:cxn modelId="{949C6B85-B50B-44DE-89CA-2F84A4371B11}" type="presOf" srcId="{D089F3C5-155D-4AD2-BFC6-BE8C8CF7840B}" destId="{38BC0379-ADC9-4863-96D7-76CD8ED66951}" srcOrd="0" destOrd="0" presId="urn:microsoft.com/office/officeart/2005/8/layout/radial6"/>
    <dgm:cxn modelId="{BA9CC9F0-9153-48F6-9EDB-F67DEFC3134B}" srcId="{51FBE6A6-E9F7-4CCA-B33A-E7D28AEACD98}" destId="{99C24DC8-3FB1-4AC3-9DAF-85CDD439CE8D}" srcOrd="3" destOrd="0" parTransId="{0848112E-A179-4079-B0C7-2D871B91B27C}" sibTransId="{2C90759C-6FE6-42BC-B982-A24C356D8B8E}"/>
    <dgm:cxn modelId="{D35E90E9-6B5B-4FB1-94B9-4CA128A4FEBE}" type="presOf" srcId="{13B9390E-A4DA-4053-A487-56B629932DB2}" destId="{912A0212-53D8-481D-97FC-DF4937549B15}" srcOrd="0" destOrd="0" presId="urn:microsoft.com/office/officeart/2005/8/layout/radial6"/>
    <dgm:cxn modelId="{C14F2266-172D-4096-ADA0-6EF765344940}" srcId="{49F0480A-C957-4342-82FD-154B2C725842}" destId="{51FBE6A6-E9F7-4CCA-B33A-E7D28AEACD98}" srcOrd="0" destOrd="0" parTransId="{E26405D6-EE5E-4508-A63F-9A2017E1EF8C}" sibTransId="{061FE9EF-9EB4-4ADC-B46A-A77481CE096D}"/>
    <dgm:cxn modelId="{DAF5A2F1-F3A3-4E63-9857-F12387D0B2AF}" type="presOf" srcId="{2C90759C-6FE6-42BC-B982-A24C356D8B8E}" destId="{CF307A32-E67E-4387-9B9F-4D5B050E89D7}" srcOrd="0" destOrd="0" presId="urn:microsoft.com/office/officeart/2005/8/layout/radial6"/>
    <dgm:cxn modelId="{743471EE-1634-4221-9CD0-0AF3F94E75E0}" type="presOf" srcId="{EFE95505-C98A-42F5-BD2D-84C2EFF1C6CA}" destId="{0EB8CA13-EBEE-4FEB-9911-44AEABE5A46D}" srcOrd="0" destOrd="0" presId="urn:microsoft.com/office/officeart/2005/8/layout/radial6"/>
    <dgm:cxn modelId="{0144D998-93D6-4168-B82A-3932DF7138AC}" type="presOf" srcId="{4158E09C-B9FC-4CEC-BC96-69764B043D47}" destId="{B2D2716E-5B46-445A-84FE-4CD54AB8BBB4}" srcOrd="0" destOrd="0" presId="urn:microsoft.com/office/officeart/2005/8/layout/radial6"/>
    <dgm:cxn modelId="{982B0028-5B13-4D19-BB92-E26DD8394D34}" type="presOf" srcId="{8ADAEC0C-3529-4FC4-91F7-D2F3B8B5DB45}" destId="{3810184D-C02A-433A-9992-D0EBC15DCB19}" srcOrd="0" destOrd="0" presId="urn:microsoft.com/office/officeart/2005/8/layout/radial6"/>
    <dgm:cxn modelId="{62078ED1-40C0-4D1A-953F-14B7588F5F89}" type="presOf" srcId="{A992DD73-D5A0-468F-9EDA-7C080F1F8374}" destId="{79988AFA-7D01-4219-909A-B4EB9D470F66}" srcOrd="0" destOrd="0" presId="urn:microsoft.com/office/officeart/2005/8/layout/radial6"/>
    <dgm:cxn modelId="{48695663-1F43-4949-9F2F-F2E74C8A4C82}" srcId="{51FBE6A6-E9F7-4CCA-B33A-E7D28AEACD98}" destId="{EFE95505-C98A-42F5-BD2D-84C2EFF1C6CA}" srcOrd="4" destOrd="0" parTransId="{A30F7A21-19AE-4AA0-A10B-0573DE05A3B2}" sibTransId="{D089F3C5-155D-4AD2-BFC6-BE8C8CF7840B}"/>
    <dgm:cxn modelId="{C28080FA-1EB8-4B71-8773-618DED56FD57}" type="presOf" srcId="{51FBE6A6-E9F7-4CCA-B33A-E7D28AEACD98}" destId="{98357569-0397-4474-894B-C35E1158D9BE}" srcOrd="0" destOrd="0" presId="urn:microsoft.com/office/officeart/2005/8/layout/radial6"/>
    <dgm:cxn modelId="{95298CDC-292E-4155-815B-6E8FFE3BC36E}" srcId="{51FBE6A6-E9F7-4CCA-B33A-E7D28AEACD98}" destId="{D9327F65-8B33-4D94-93B8-95CC39740737}" srcOrd="1" destOrd="0" parTransId="{13719D6D-81A8-4B41-BEE2-96784D18279A}" sibTransId="{CB5936A0-8101-4975-AA0C-71B5105A2393}"/>
    <dgm:cxn modelId="{572CE00A-F9CE-492D-AB2D-013CD2D2C20A}" srcId="{51FBE6A6-E9F7-4CCA-B33A-E7D28AEACD98}" destId="{A992DD73-D5A0-468F-9EDA-7C080F1F8374}" srcOrd="0" destOrd="0" parTransId="{36EA80E3-F07C-4630-856C-F331E8E49B85}" sibTransId="{4158E09C-B9FC-4CEC-BC96-69764B043D47}"/>
    <dgm:cxn modelId="{354386C6-545F-41DF-8E25-072A2C378DC6}" type="presOf" srcId="{99C24DC8-3FB1-4AC3-9DAF-85CDD439CE8D}" destId="{0C888ED4-AF02-4CA8-AF31-6537179B697E}" srcOrd="0" destOrd="0" presId="urn:microsoft.com/office/officeart/2005/8/layout/radial6"/>
    <dgm:cxn modelId="{11C5A084-16ED-4A99-BA00-6FB7FA9C66D9}" srcId="{51FBE6A6-E9F7-4CCA-B33A-E7D28AEACD98}" destId="{8ADAEC0C-3529-4FC4-91F7-D2F3B8B5DB45}" srcOrd="2" destOrd="0" parTransId="{EC93F846-9F7B-4AC6-9E2E-3662C428A14C}" sibTransId="{13B9390E-A4DA-4053-A487-56B629932DB2}"/>
    <dgm:cxn modelId="{1EF71CD0-0D8B-46A3-8213-06AC4D8E5BB5}" type="presOf" srcId="{D9327F65-8B33-4D94-93B8-95CC39740737}" destId="{8746F892-C3B0-4E70-8E36-3E7DADF82FB2}" srcOrd="0" destOrd="0" presId="urn:microsoft.com/office/officeart/2005/8/layout/radial6"/>
    <dgm:cxn modelId="{5938006F-3487-4CDF-AAAA-D6C13DC25613}" type="presParOf" srcId="{04F9E90B-6094-43B2-842B-78E3FA06BEA7}" destId="{98357569-0397-4474-894B-C35E1158D9BE}" srcOrd="0" destOrd="0" presId="urn:microsoft.com/office/officeart/2005/8/layout/radial6"/>
    <dgm:cxn modelId="{3DAD5E25-0B88-418A-B061-CB22DCCE7557}" type="presParOf" srcId="{04F9E90B-6094-43B2-842B-78E3FA06BEA7}" destId="{79988AFA-7D01-4219-909A-B4EB9D470F66}" srcOrd="1" destOrd="0" presId="urn:microsoft.com/office/officeart/2005/8/layout/radial6"/>
    <dgm:cxn modelId="{1482F844-3777-457B-A753-21A9804AB089}" type="presParOf" srcId="{04F9E90B-6094-43B2-842B-78E3FA06BEA7}" destId="{0C8409E8-5FC5-455F-B00B-D10692FFF928}" srcOrd="2" destOrd="0" presId="urn:microsoft.com/office/officeart/2005/8/layout/radial6"/>
    <dgm:cxn modelId="{D5255B4C-E66E-4DAF-A1A3-752527A66C12}" type="presParOf" srcId="{04F9E90B-6094-43B2-842B-78E3FA06BEA7}" destId="{B2D2716E-5B46-445A-84FE-4CD54AB8BBB4}" srcOrd="3" destOrd="0" presId="urn:microsoft.com/office/officeart/2005/8/layout/radial6"/>
    <dgm:cxn modelId="{47A52BFB-48BB-4E19-B9D2-94449B120423}" type="presParOf" srcId="{04F9E90B-6094-43B2-842B-78E3FA06BEA7}" destId="{8746F892-C3B0-4E70-8E36-3E7DADF82FB2}" srcOrd="4" destOrd="0" presId="urn:microsoft.com/office/officeart/2005/8/layout/radial6"/>
    <dgm:cxn modelId="{432F8DFE-CC7A-4E1A-865F-DF4EE70919B2}" type="presParOf" srcId="{04F9E90B-6094-43B2-842B-78E3FA06BEA7}" destId="{BBEAEF48-C6E2-4A03-9DF8-DF0B4E09754E}" srcOrd="5" destOrd="0" presId="urn:microsoft.com/office/officeart/2005/8/layout/radial6"/>
    <dgm:cxn modelId="{B2320461-CD00-4DA9-9AAA-6E4122C6B889}" type="presParOf" srcId="{04F9E90B-6094-43B2-842B-78E3FA06BEA7}" destId="{EB0734A7-4AED-45DE-BAE4-3EA3B8457FF0}" srcOrd="6" destOrd="0" presId="urn:microsoft.com/office/officeart/2005/8/layout/radial6"/>
    <dgm:cxn modelId="{018011A9-B7BF-4E56-90DA-DB93D895514F}" type="presParOf" srcId="{04F9E90B-6094-43B2-842B-78E3FA06BEA7}" destId="{3810184D-C02A-433A-9992-D0EBC15DCB19}" srcOrd="7" destOrd="0" presId="urn:microsoft.com/office/officeart/2005/8/layout/radial6"/>
    <dgm:cxn modelId="{4B02F5FE-E4AE-41D1-9D51-AE9A81F6583E}" type="presParOf" srcId="{04F9E90B-6094-43B2-842B-78E3FA06BEA7}" destId="{1AA6FE3F-0EC4-4E48-BFB2-846D2CA532C8}" srcOrd="8" destOrd="0" presId="urn:microsoft.com/office/officeart/2005/8/layout/radial6"/>
    <dgm:cxn modelId="{B200C4E6-BE22-4526-BD4D-F8D46F9F4FAF}" type="presParOf" srcId="{04F9E90B-6094-43B2-842B-78E3FA06BEA7}" destId="{912A0212-53D8-481D-97FC-DF4937549B15}" srcOrd="9" destOrd="0" presId="urn:microsoft.com/office/officeart/2005/8/layout/radial6"/>
    <dgm:cxn modelId="{2FAFEB9C-B62B-4D87-A982-2B1B598BF6AB}" type="presParOf" srcId="{04F9E90B-6094-43B2-842B-78E3FA06BEA7}" destId="{0C888ED4-AF02-4CA8-AF31-6537179B697E}" srcOrd="10" destOrd="0" presId="urn:microsoft.com/office/officeart/2005/8/layout/radial6"/>
    <dgm:cxn modelId="{8FCC9E65-26C9-4FEA-9833-2A840E0C66F0}" type="presParOf" srcId="{04F9E90B-6094-43B2-842B-78E3FA06BEA7}" destId="{1F1AEF70-9E44-43BC-ADBB-50E55465D176}" srcOrd="11" destOrd="0" presId="urn:microsoft.com/office/officeart/2005/8/layout/radial6"/>
    <dgm:cxn modelId="{63E87EFE-7A64-4D05-A6B5-0903132A72C5}" type="presParOf" srcId="{04F9E90B-6094-43B2-842B-78E3FA06BEA7}" destId="{CF307A32-E67E-4387-9B9F-4D5B050E89D7}" srcOrd="12" destOrd="0" presId="urn:microsoft.com/office/officeart/2005/8/layout/radial6"/>
    <dgm:cxn modelId="{EC2C0D98-18D0-492C-B50F-E70F8F7E8A38}" type="presParOf" srcId="{04F9E90B-6094-43B2-842B-78E3FA06BEA7}" destId="{0EB8CA13-EBEE-4FEB-9911-44AEABE5A46D}" srcOrd="13" destOrd="0" presId="urn:microsoft.com/office/officeart/2005/8/layout/radial6"/>
    <dgm:cxn modelId="{6B4E18BA-6F94-4BEC-BE08-7DCE86910517}" type="presParOf" srcId="{04F9E90B-6094-43B2-842B-78E3FA06BEA7}" destId="{AF7DCD2A-FB0C-4514-B21C-3CEFA6FD9273}" srcOrd="14" destOrd="0" presId="urn:microsoft.com/office/officeart/2005/8/layout/radial6"/>
    <dgm:cxn modelId="{39329E03-96A3-43C1-A801-E6D13DDD42A1}" type="presParOf" srcId="{04F9E90B-6094-43B2-842B-78E3FA06BEA7}" destId="{38BC0379-ADC9-4863-96D7-76CD8ED66951}"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F344A-D200-4228-ADAD-868082511C17}"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F3A5C396-A0DA-497F-8CA0-B5B479233C14}">
      <dgm:prSet phldrT="[Text]"/>
      <dgm:spPr>
        <a:solidFill>
          <a:srgbClr val="00B050"/>
        </a:solidFill>
      </dgm:spPr>
      <dgm:t>
        <a:bodyPr/>
        <a:lstStyle/>
        <a:p>
          <a:r>
            <a:rPr lang="en-US" dirty="0" smtClean="0"/>
            <a:t>Effective feedback</a:t>
          </a:r>
          <a:endParaRPr lang="en-US" dirty="0"/>
        </a:p>
      </dgm:t>
    </dgm:pt>
    <dgm:pt modelId="{6B25D9AA-FB01-46F6-9C40-EEDC152E6845}" type="parTrans" cxnId="{AA78DC7D-451A-4B55-8558-9FE247119341}">
      <dgm:prSet/>
      <dgm:spPr/>
      <dgm:t>
        <a:bodyPr/>
        <a:lstStyle/>
        <a:p>
          <a:endParaRPr lang="en-US"/>
        </a:p>
      </dgm:t>
    </dgm:pt>
    <dgm:pt modelId="{01C9007D-2D78-4DEB-95EA-52803700D896}" type="sibTrans" cxnId="{AA78DC7D-451A-4B55-8558-9FE247119341}">
      <dgm:prSet/>
      <dgm:spPr/>
      <dgm:t>
        <a:bodyPr/>
        <a:lstStyle/>
        <a:p>
          <a:endParaRPr lang="en-US"/>
        </a:p>
      </dgm:t>
    </dgm:pt>
    <dgm:pt modelId="{9AB834FC-1A05-49C1-A649-9909A86D4A6B}">
      <dgm:prSet phldrT="[Text]"/>
      <dgm:spPr/>
      <dgm:t>
        <a:bodyPr/>
        <a:lstStyle/>
        <a:p>
          <a:r>
            <a:rPr lang="en-US" dirty="0" smtClean="0"/>
            <a:t>Candid</a:t>
          </a:r>
          <a:endParaRPr lang="en-US" dirty="0"/>
        </a:p>
      </dgm:t>
    </dgm:pt>
    <dgm:pt modelId="{E300855B-C4E6-4B37-AD0C-F2F79371B238}" type="parTrans" cxnId="{8C79472F-C4B3-4939-BF52-742A6EED3F30}">
      <dgm:prSet/>
      <dgm:spPr/>
      <dgm:t>
        <a:bodyPr/>
        <a:lstStyle/>
        <a:p>
          <a:endParaRPr lang="en-US"/>
        </a:p>
      </dgm:t>
    </dgm:pt>
    <dgm:pt modelId="{25C3CAC2-5947-4E2E-8D30-28837A22DC00}" type="sibTrans" cxnId="{8C79472F-C4B3-4939-BF52-742A6EED3F30}">
      <dgm:prSet/>
      <dgm:spPr/>
      <dgm:t>
        <a:bodyPr/>
        <a:lstStyle/>
        <a:p>
          <a:endParaRPr lang="en-US"/>
        </a:p>
      </dgm:t>
    </dgm:pt>
    <dgm:pt modelId="{94BE2E43-D010-497B-83CF-96CD32761D48}">
      <dgm:prSet phldrT="[Text]"/>
      <dgm:spPr/>
      <dgm:t>
        <a:bodyPr/>
        <a:lstStyle/>
        <a:p>
          <a:r>
            <a:rPr lang="en-US" dirty="0" smtClean="0"/>
            <a:t>Specific</a:t>
          </a:r>
          <a:endParaRPr lang="en-US" dirty="0"/>
        </a:p>
      </dgm:t>
    </dgm:pt>
    <dgm:pt modelId="{7FDF04D1-7831-4C0C-8C1A-4BF39377B81F}" type="parTrans" cxnId="{86C9A769-1350-448D-909D-CCBA543E9317}">
      <dgm:prSet/>
      <dgm:spPr/>
      <dgm:t>
        <a:bodyPr/>
        <a:lstStyle/>
        <a:p>
          <a:endParaRPr lang="en-US"/>
        </a:p>
      </dgm:t>
    </dgm:pt>
    <dgm:pt modelId="{3560BF47-88B6-4D37-9D4B-29E38C5005FF}" type="sibTrans" cxnId="{86C9A769-1350-448D-909D-CCBA543E9317}">
      <dgm:prSet/>
      <dgm:spPr/>
      <dgm:t>
        <a:bodyPr/>
        <a:lstStyle/>
        <a:p>
          <a:endParaRPr lang="en-US"/>
        </a:p>
      </dgm:t>
    </dgm:pt>
    <dgm:pt modelId="{77AEC491-831D-4919-AAAD-0BDD730701B4}">
      <dgm:prSet phldrT="[Text]"/>
      <dgm:spPr/>
      <dgm:t>
        <a:bodyPr/>
        <a:lstStyle/>
        <a:p>
          <a:r>
            <a:rPr lang="en-US" dirty="0" smtClean="0"/>
            <a:t>Positive</a:t>
          </a:r>
          <a:endParaRPr lang="en-US" dirty="0"/>
        </a:p>
      </dgm:t>
    </dgm:pt>
    <dgm:pt modelId="{07A684A6-0131-48FE-9FD7-C3DF593CEB80}" type="parTrans" cxnId="{6CE547BD-0356-4D06-BA9F-E962E20D1092}">
      <dgm:prSet/>
      <dgm:spPr/>
      <dgm:t>
        <a:bodyPr/>
        <a:lstStyle/>
        <a:p>
          <a:endParaRPr lang="en-US"/>
        </a:p>
      </dgm:t>
    </dgm:pt>
    <dgm:pt modelId="{C464F6D2-6EF8-415B-B096-51AFDF90B4D4}" type="sibTrans" cxnId="{6CE547BD-0356-4D06-BA9F-E962E20D1092}">
      <dgm:prSet/>
      <dgm:spPr/>
      <dgm:t>
        <a:bodyPr/>
        <a:lstStyle/>
        <a:p>
          <a:endParaRPr lang="en-US"/>
        </a:p>
      </dgm:t>
    </dgm:pt>
    <dgm:pt modelId="{517ACA95-E86A-410B-866E-0A2A35DC6D5C}">
      <dgm:prSet phldrT="[Text]"/>
      <dgm:spPr/>
      <dgm:t>
        <a:bodyPr/>
        <a:lstStyle/>
        <a:p>
          <a:r>
            <a:rPr lang="en-US" dirty="0" smtClean="0"/>
            <a:t>Timely / Frequent</a:t>
          </a:r>
          <a:endParaRPr lang="en-US" dirty="0"/>
        </a:p>
      </dgm:t>
    </dgm:pt>
    <dgm:pt modelId="{B1DFF2EC-73C5-4090-B780-3E6100E29E3C}" type="parTrans" cxnId="{5CABA352-A738-4CD6-94C1-F6B9F49353A4}">
      <dgm:prSet/>
      <dgm:spPr/>
      <dgm:t>
        <a:bodyPr/>
        <a:lstStyle/>
        <a:p>
          <a:endParaRPr lang="en-US"/>
        </a:p>
      </dgm:t>
    </dgm:pt>
    <dgm:pt modelId="{3FD96429-341C-413F-8C39-43F580469BC1}" type="sibTrans" cxnId="{5CABA352-A738-4CD6-94C1-F6B9F49353A4}">
      <dgm:prSet/>
      <dgm:spPr/>
      <dgm:t>
        <a:bodyPr/>
        <a:lstStyle/>
        <a:p>
          <a:endParaRPr lang="en-US"/>
        </a:p>
      </dgm:t>
    </dgm:pt>
    <dgm:pt modelId="{DF6F3B46-C8E2-42FB-821C-1C23E2B6891E}">
      <dgm:prSet phldrT="[Text]"/>
      <dgm:spPr/>
      <dgm:t>
        <a:bodyPr/>
        <a:lstStyle/>
        <a:p>
          <a:r>
            <a:rPr lang="en-US" dirty="0" smtClean="0"/>
            <a:t>Action focused</a:t>
          </a:r>
          <a:endParaRPr lang="en-US" dirty="0"/>
        </a:p>
      </dgm:t>
    </dgm:pt>
    <dgm:pt modelId="{D6BD548F-5E42-4D16-94EF-514C39309B1A}" type="parTrans" cxnId="{920A4C58-4DF6-4FBE-819C-EBB146DB7B72}">
      <dgm:prSet/>
      <dgm:spPr/>
      <dgm:t>
        <a:bodyPr/>
        <a:lstStyle/>
        <a:p>
          <a:endParaRPr lang="en-US"/>
        </a:p>
      </dgm:t>
    </dgm:pt>
    <dgm:pt modelId="{17B15CC8-7ADE-4F85-B854-5D0BED329E67}" type="sibTrans" cxnId="{920A4C58-4DF6-4FBE-819C-EBB146DB7B72}">
      <dgm:prSet/>
      <dgm:spPr/>
      <dgm:t>
        <a:bodyPr/>
        <a:lstStyle/>
        <a:p>
          <a:endParaRPr lang="en-US"/>
        </a:p>
      </dgm:t>
    </dgm:pt>
    <dgm:pt modelId="{D28D607A-4359-441F-B1D9-329E8E7785A6}">
      <dgm:prSet phldrT="[Text]"/>
      <dgm:spPr/>
      <dgm:t>
        <a:bodyPr/>
        <a:lstStyle/>
        <a:p>
          <a:r>
            <a:rPr lang="en-US" dirty="0" smtClean="0"/>
            <a:t>Job-related</a:t>
          </a:r>
          <a:endParaRPr lang="en-US" dirty="0"/>
        </a:p>
      </dgm:t>
    </dgm:pt>
    <dgm:pt modelId="{C22BE12D-EC16-4D5C-8D38-B60D751AB26A}" type="parTrans" cxnId="{129E8FA6-1A6F-45B9-AD6F-0294B5A5AB70}">
      <dgm:prSet/>
      <dgm:spPr/>
      <dgm:t>
        <a:bodyPr/>
        <a:lstStyle/>
        <a:p>
          <a:endParaRPr lang="en-US"/>
        </a:p>
      </dgm:t>
    </dgm:pt>
    <dgm:pt modelId="{71649D54-8988-4E35-91A5-282E962033A1}" type="sibTrans" cxnId="{129E8FA6-1A6F-45B9-AD6F-0294B5A5AB70}">
      <dgm:prSet/>
      <dgm:spPr/>
      <dgm:t>
        <a:bodyPr/>
        <a:lstStyle/>
        <a:p>
          <a:endParaRPr lang="en-US"/>
        </a:p>
      </dgm:t>
    </dgm:pt>
    <dgm:pt modelId="{1094C404-0517-487A-BD8E-C6A1F3951615}" type="pres">
      <dgm:prSet presAssocID="{8D2F344A-D200-4228-ADAD-868082511C17}" presName="Name0" presStyleCnt="0">
        <dgm:presLayoutVars>
          <dgm:chMax val="1"/>
          <dgm:chPref val="1"/>
          <dgm:dir/>
          <dgm:animOne val="branch"/>
          <dgm:animLvl val="lvl"/>
        </dgm:presLayoutVars>
      </dgm:prSet>
      <dgm:spPr/>
      <dgm:t>
        <a:bodyPr/>
        <a:lstStyle/>
        <a:p>
          <a:endParaRPr lang="en-US"/>
        </a:p>
      </dgm:t>
    </dgm:pt>
    <dgm:pt modelId="{60466240-6C6B-4520-87E5-B1F66820DBCA}" type="pres">
      <dgm:prSet presAssocID="{F3A5C396-A0DA-497F-8CA0-B5B479233C14}" presName="Parent" presStyleLbl="node0" presStyleIdx="0" presStyleCnt="1">
        <dgm:presLayoutVars>
          <dgm:chMax val="6"/>
          <dgm:chPref val="6"/>
        </dgm:presLayoutVars>
      </dgm:prSet>
      <dgm:spPr/>
      <dgm:t>
        <a:bodyPr/>
        <a:lstStyle/>
        <a:p>
          <a:endParaRPr lang="en-US"/>
        </a:p>
      </dgm:t>
    </dgm:pt>
    <dgm:pt modelId="{5CEA05CF-8B75-4A13-818F-BBA32EEDEB6E}" type="pres">
      <dgm:prSet presAssocID="{9AB834FC-1A05-49C1-A649-9909A86D4A6B}" presName="Accent1" presStyleCnt="0"/>
      <dgm:spPr/>
    </dgm:pt>
    <dgm:pt modelId="{DB6E8DDE-664C-42D1-8756-A05AECA274F8}" type="pres">
      <dgm:prSet presAssocID="{9AB834FC-1A05-49C1-A649-9909A86D4A6B}" presName="Accent" presStyleLbl="bgShp" presStyleIdx="0" presStyleCnt="6"/>
      <dgm:spPr/>
    </dgm:pt>
    <dgm:pt modelId="{C302A34E-49CF-43C7-B410-8C3FBC22F457}" type="pres">
      <dgm:prSet presAssocID="{9AB834FC-1A05-49C1-A649-9909A86D4A6B}" presName="Child1" presStyleLbl="node1" presStyleIdx="0" presStyleCnt="6">
        <dgm:presLayoutVars>
          <dgm:chMax val="0"/>
          <dgm:chPref val="0"/>
          <dgm:bulletEnabled val="1"/>
        </dgm:presLayoutVars>
      </dgm:prSet>
      <dgm:spPr/>
      <dgm:t>
        <a:bodyPr/>
        <a:lstStyle/>
        <a:p>
          <a:endParaRPr lang="en-US"/>
        </a:p>
      </dgm:t>
    </dgm:pt>
    <dgm:pt modelId="{6C5F40CA-B624-4CFC-A55F-BC59F429BFB7}" type="pres">
      <dgm:prSet presAssocID="{94BE2E43-D010-497B-83CF-96CD32761D48}" presName="Accent2" presStyleCnt="0"/>
      <dgm:spPr/>
    </dgm:pt>
    <dgm:pt modelId="{53A51535-3885-41BD-8FC6-A990EC42ECE4}" type="pres">
      <dgm:prSet presAssocID="{94BE2E43-D010-497B-83CF-96CD32761D48}" presName="Accent" presStyleLbl="bgShp" presStyleIdx="1" presStyleCnt="6"/>
      <dgm:spPr/>
    </dgm:pt>
    <dgm:pt modelId="{CB6435E9-93F2-48F3-9E21-91845D7A941F}" type="pres">
      <dgm:prSet presAssocID="{94BE2E43-D010-497B-83CF-96CD32761D48}" presName="Child2" presStyleLbl="node1" presStyleIdx="1" presStyleCnt="6">
        <dgm:presLayoutVars>
          <dgm:chMax val="0"/>
          <dgm:chPref val="0"/>
          <dgm:bulletEnabled val="1"/>
        </dgm:presLayoutVars>
      </dgm:prSet>
      <dgm:spPr/>
      <dgm:t>
        <a:bodyPr/>
        <a:lstStyle/>
        <a:p>
          <a:endParaRPr lang="en-US"/>
        </a:p>
      </dgm:t>
    </dgm:pt>
    <dgm:pt modelId="{13E81F8F-826E-4E38-AD50-136D6AECF29A}" type="pres">
      <dgm:prSet presAssocID="{77AEC491-831D-4919-AAAD-0BDD730701B4}" presName="Accent3" presStyleCnt="0"/>
      <dgm:spPr/>
    </dgm:pt>
    <dgm:pt modelId="{3B6DE434-88CD-42C2-B8CA-89F9E0887638}" type="pres">
      <dgm:prSet presAssocID="{77AEC491-831D-4919-AAAD-0BDD730701B4}" presName="Accent" presStyleLbl="bgShp" presStyleIdx="2" presStyleCnt="6"/>
      <dgm:spPr/>
    </dgm:pt>
    <dgm:pt modelId="{FB82C289-5F69-4425-A6C6-BC92A8353E7C}" type="pres">
      <dgm:prSet presAssocID="{77AEC491-831D-4919-AAAD-0BDD730701B4}" presName="Child3" presStyleLbl="node1" presStyleIdx="2" presStyleCnt="6">
        <dgm:presLayoutVars>
          <dgm:chMax val="0"/>
          <dgm:chPref val="0"/>
          <dgm:bulletEnabled val="1"/>
        </dgm:presLayoutVars>
      </dgm:prSet>
      <dgm:spPr/>
      <dgm:t>
        <a:bodyPr/>
        <a:lstStyle/>
        <a:p>
          <a:endParaRPr lang="en-US"/>
        </a:p>
      </dgm:t>
    </dgm:pt>
    <dgm:pt modelId="{E9D21190-AAA9-4375-8AA4-5B382FC891FA}" type="pres">
      <dgm:prSet presAssocID="{517ACA95-E86A-410B-866E-0A2A35DC6D5C}" presName="Accent4" presStyleCnt="0"/>
      <dgm:spPr/>
    </dgm:pt>
    <dgm:pt modelId="{B3198489-EAB4-4703-B94C-29E99F6EF205}" type="pres">
      <dgm:prSet presAssocID="{517ACA95-E86A-410B-866E-0A2A35DC6D5C}" presName="Accent" presStyleLbl="bgShp" presStyleIdx="3" presStyleCnt="6"/>
      <dgm:spPr/>
    </dgm:pt>
    <dgm:pt modelId="{C59FB02F-6871-4B2B-BE48-34EC445091FB}" type="pres">
      <dgm:prSet presAssocID="{517ACA95-E86A-410B-866E-0A2A35DC6D5C}" presName="Child4" presStyleLbl="node1" presStyleIdx="3" presStyleCnt="6">
        <dgm:presLayoutVars>
          <dgm:chMax val="0"/>
          <dgm:chPref val="0"/>
          <dgm:bulletEnabled val="1"/>
        </dgm:presLayoutVars>
      </dgm:prSet>
      <dgm:spPr/>
      <dgm:t>
        <a:bodyPr/>
        <a:lstStyle/>
        <a:p>
          <a:endParaRPr lang="en-US"/>
        </a:p>
      </dgm:t>
    </dgm:pt>
    <dgm:pt modelId="{D46AC1B9-0E4C-49F0-93EA-D8501D38D75D}" type="pres">
      <dgm:prSet presAssocID="{DF6F3B46-C8E2-42FB-821C-1C23E2B6891E}" presName="Accent5" presStyleCnt="0"/>
      <dgm:spPr/>
    </dgm:pt>
    <dgm:pt modelId="{EB87009B-6FCD-4A5B-BE8A-E00788FBC5FA}" type="pres">
      <dgm:prSet presAssocID="{DF6F3B46-C8E2-42FB-821C-1C23E2B6891E}" presName="Accent" presStyleLbl="bgShp" presStyleIdx="4" presStyleCnt="6"/>
      <dgm:spPr/>
    </dgm:pt>
    <dgm:pt modelId="{A8B2EFD9-8C6D-4CA3-A58A-81F4014F362B}" type="pres">
      <dgm:prSet presAssocID="{DF6F3B46-C8E2-42FB-821C-1C23E2B6891E}" presName="Child5" presStyleLbl="node1" presStyleIdx="4" presStyleCnt="6">
        <dgm:presLayoutVars>
          <dgm:chMax val="0"/>
          <dgm:chPref val="0"/>
          <dgm:bulletEnabled val="1"/>
        </dgm:presLayoutVars>
      </dgm:prSet>
      <dgm:spPr/>
      <dgm:t>
        <a:bodyPr/>
        <a:lstStyle/>
        <a:p>
          <a:endParaRPr lang="en-US"/>
        </a:p>
      </dgm:t>
    </dgm:pt>
    <dgm:pt modelId="{A0D37536-1A20-412D-A2ED-492F11A0920A}" type="pres">
      <dgm:prSet presAssocID="{D28D607A-4359-441F-B1D9-329E8E7785A6}" presName="Accent6" presStyleCnt="0"/>
      <dgm:spPr/>
    </dgm:pt>
    <dgm:pt modelId="{39AF12DC-6423-464B-8376-E31A7560E48F}" type="pres">
      <dgm:prSet presAssocID="{D28D607A-4359-441F-B1D9-329E8E7785A6}" presName="Accent" presStyleLbl="bgShp" presStyleIdx="5" presStyleCnt="6"/>
      <dgm:spPr/>
    </dgm:pt>
    <dgm:pt modelId="{2879EB54-FC86-44B8-9422-97958CAC6619}" type="pres">
      <dgm:prSet presAssocID="{D28D607A-4359-441F-B1D9-329E8E7785A6}" presName="Child6" presStyleLbl="node1" presStyleIdx="5" presStyleCnt="6">
        <dgm:presLayoutVars>
          <dgm:chMax val="0"/>
          <dgm:chPref val="0"/>
          <dgm:bulletEnabled val="1"/>
        </dgm:presLayoutVars>
      </dgm:prSet>
      <dgm:spPr/>
      <dgm:t>
        <a:bodyPr/>
        <a:lstStyle/>
        <a:p>
          <a:endParaRPr lang="en-US"/>
        </a:p>
      </dgm:t>
    </dgm:pt>
  </dgm:ptLst>
  <dgm:cxnLst>
    <dgm:cxn modelId="{AA78DC7D-451A-4B55-8558-9FE247119341}" srcId="{8D2F344A-D200-4228-ADAD-868082511C17}" destId="{F3A5C396-A0DA-497F-8CA0-B5B479233C14}" srcOrd="0" destOrd="0" parTransId="{6B25D9AA-FB01-46F6-9C40-EEDC152E6845}" sibTransId="{01C9007D-2D78-4DEB-95EA-52803700D896}"/>
    <dgm:cxn modelId="{8C79472F-C4B3-4939-BF52-742A6EED3F30}" srcId="{F3A5C396-A0DA-497F-8CA0-B5B479233C14}" destId="{9AB834FC-1A05-49C1-A649-9909A86D4A6B}" srcOrd="0" destOrd="0" parTransId="{E300855B-C4E6-4B37-AD0C-F2F79371B238}" sibTransId="{25C3CAC2-5947-4E2E-8D30-28837A22DC00}"/>
    <dgm:cxn modelId="{DF895BEE-509F-485B-B075-7562AE547D74}" type="presOf" srcId="{517ACA95-E86A-410B-866E-0A2A35DC6D5C}" destId="{C59FB02F-6871-4B2B-BE48-34EC445091FB}" srcOrd="0" destOrd="0" presId="urn:microsoft.com/office/officeart/2011/layout/HexagonRadial"/>
    <dgm:cxn modelId="{2A00E76F-4672-43E2-B78F-35241E16E246}" type="presOf" srcId="{9AB834FC-1A05-49C1-A649-9909A86D4A6B}" destId="{C302A34E-49CF-43C7-B410-8C3FBC22F457}" srcOrd="0" destOrd="0" presId="urn:microsoft.com/office/officeart/2011/layout/HexagonRadial"/>
    <dgm:cxn modelId="{01F6B8E6-A708-441E-907A-040278C41AF4}" type="presOf" srcId="{94BE2E43-D010-497B-83CF-96CD32761D48}" destId="{CB6435E9-93F2-48F3-9E21-91845D7A941F}" srcOrd="0" destOrd="0" presId="urn:microsoft.com/office/officeart/2011/layout/HexagonRadial"/>
    <dgm:cxn modelId="{50E44C0D-C4EA-4ED8-B2EE-A852092E4C94}" type="presOf" srcId="{DF6F3B46-C8E2-42FB-821C-1C23E2B6891E}" destId="{A8B2EFD9-8C6D-4CA3-A58A-81F4014F362B}" srcOrd="0" destOrd="0" presId="urn:microsoft.com/office/officeart/2011/layout/HexagonRadial"/>
    <dgm:cxn modelId="{62BCB4CC-F25A-4EEC-988B-B4C7B98A299D}" type="presOf" srcId="{F3A5C396-A0DA-497F-8CA0-B5B479233C14}" destId="{60466240-6C6B-4520-87E5-B1F66820DBCA}" srcOrd="0" destOrd="0" presId="urn:microsoft.com/office/officeart/2011/layout/HexagonRadial"/>
    <dgm:cxn modelId="{3484445C-89DA-42DF-88E7-F1C341830862}" type="presOf" srcId="{8D2F344A-D200-4228-ADAD-868082511C17}" destId="{1094C404-0517-487A-BD8E-C6A1F3951615}" srcOrd="0" destOrd="0" presId="urn:microsoft.com/office/officeart/2011/layout/HexagonRadial"/>
    <dgm:cxn modelId="{86C9A769-1350-448D-909D-CCBA543E9317}" srcId="{F3A5C396-A0DA-497F-8CA0-B5B479233C14}" destId="{94BE2E43-D010-497B-83CF-96CD32761D48}" srcOrd="1" destOrd="0" parTransId="{7FDF04D1-7831-4C0C-8C1A-4BF39377B81F}" sibTransId="{3560BF47-88B6-4D37-9D4B-29E38C5005FF}"/>
    <dgm:cxn modelId="{129E8FA6-1A6F-45B9-AD6F-0294B5A5AB70}" srcId="{F3A5C396-A0DA-497F-8CA0-B5B479233C14}" destId="{D28D607A-4359-441F-B1D9-329E8E7785A6}" srcOrd="5" destOrd="0" parTransId="{C22BE12D-EC16-4D5C-8D38-B60D751AB26A}" sibTransId="{71649D54-8988-4E35-91A5-282E962033A1}"/>
    <dgm:cxn modelId="{5CABA352-A738-4CD6-94C1-F6B9F49353A4}" srcId="{F3A5C396-A0DA-497F-8CA0-B5B479233C14}" destId="{517ACA95-E86A-410B-866E-0A2A35DC6D5C}" srcOrd="3" destOrd="0" parTransId="{B1DFF2EC-73C5-4090-B780-3E6100E29E3C}" sibTransId="{3FD96429-341C-413F-8C39-43F580469BC1}"/>
    <dgm:cxn modelId="{920A4C58-4DF6-4FBE-819C-EBB146DB7B72}" srcId="{F3A5C396-A0DA-497F-8CA0-B5B479233C14}" destId="{DF6F3B46-C8E2-42FB-821C-1C23E2B6891E}" srcOrd="4" destOrd="0" parTransId="{D6BD548F-5E42-4D16-94EF-514C39309B1A}" sibTransId="{17B15CC8-7ADE-4F85-B854-5D0BED329E67}"/>
    <dgm:cxn modelId="{FFFA9AB6-C063-4FBC-A977-ECBC26F812FB}" type="presOf" srcId="{77AEC491-831D-4919-AAAD-0BDD730701B4}" destId="{FB82C289-5F69-4425-A6C6-BC92A8353E7C}" srcOrd="0" destOrd="0" presId="urn:microsoft.com/office/officeart/2011/layout/HexagonRadial"/>
    <dgm:cxn modelId="{7219E209-EA08-4C9D-A662-FE2AD60A7D17}" type="presOf" srcId="{D28D607A-4359-441F-B1D9-329E8E7785A6}" destId="{2879EB54-FC86-44B8-9422-97958CAC6619}" srcOrd="0" destOrd="0" presId="urn:microsoft.com/office/officeart/2011/layout/HexagonRadial"/>
    <dgm:cxn modelId="{6CE547BD-0356-4D06-BA9F-E962E20D1092}" srcId="{F3A5C396-A0DA-497F-8CA0-B5B479233C14}" destId="{77AEC491-831D-4919-AAAD-0BDD730701B4}" srcOrd="2" destOrd="0" parTransId="{07A684A6-0131-48FE-9FD7-C3DF593CEB80}" sibTransId="{C464F6D2-6EF8-415B-B096-51AFDF90B4D4}"/>
    <dgm:cxn modelId="{3545DF66-7833-4D66-AD92-A40759143F54}" type="presParOf" srcId="{1094C404-0517-487A-BD8E-C6A1F3951615}" destId="{60466240-6C6B-4520-87E5-B1F66820DBCA}" srcOrd="0" destOrd="0" presId="urn:microsoft.com/office/officeart/2011/layout/HexagonRadial"/>
    <dgm:cxn modelId="{36349377-9459-455C-9FB4-11798B1F1FDB}" type="presParOf" srcId="{1094C404-0517-487A-BD8E-C6A1F3951615}" destId="{5CEA05CF-8B75-4A13-818F-BBA32EEDEB6E}" srcOrd="1" destOrd="0" presId="urn:microsoft.com/office/officeart/2011/layout/HexagonRadial"/>
    <dgm:cxn modelId="{7AAFEB58-15D8-4112-80D2-52F17E92AAD2}" type="presParOf" srcId="{5CEA05CF-8B75-4A13-818F-BBA32EEDEB6E}" destId="{DB6E8DDE-664C-42D1-8756-A05AECA274F8}" srcOrd="0" destOrd="0" presId="urn:microsoft.com/office/officeart/2011/layout/HexagonRadial"/>
    <dgm:cxn modelId="{4C426F89-DC5C-42B0-B941-0A56A3D8E270}" type="presParOf" srcId="{1094C404-0517-487A-BD8E-C6A1F3951615}" destId="{C302A34E-49CF-43C7-B410-8C3FBC22F457}" srcOrd="2" destOrd="0" presId="urn:microsoft.com/office/officeart/2011/layout/HexagonRadial"/>
    <dgm:cxn modelId="{E250C8A4-126B-4645-9653-435607F5622E}" type="presParOf" srcId="{1094C404-0517-487A-BD8E-C6A1F3951615}" destId="{6C5F40CA-B624-4CFC-A55F-BC59F429BFB7}" srcOrd="3" destOrd="0" presId="urn:microsoft.com/office/officeart/2011/layout/HexagonRadial"/>
    <dgm:cxn modelId="{41FFF265-0323-48B6-BF28-9B6F7FAA609C}" type="presParOf" srcId="{6C5F40CA-B624-4CFC-A55F-BC59F429BFB7}" destId="{53A51535-3885-41BD-8FC6-A990EC42ECE4}" srcOrd="0" destOrd="0" presId="urn:microsoft.com/office/officeart/2011/layout/HexagonRadial"/>
    <dgm:cxn modelId="{9F88A4D8-2A17-4F54-A3F1-8BA8C8C09F92}" type="presParOf" srcId="{1094C404-0517-487A-BD8E-C6A1F3951615}" destId="{CB6435E9-93F2-48F3-9E21-91845D7A941F}" srcOrd="4" destOrd="0" presId="urn:microsoft.com/office/officeart/2011/layout/HexagonRadial"/>
    <dgm:cxn modelId="{0A0CEE5D-98DA-4396-AE88-FEC30BE0ED10}" type="presParOf" srcId="{1094C404-0517-487A-BD8E-C6A1F3951615}" destId="{13E81F8F-826E-4E38-AD50-136D6AECF29A}" srcOrd="5" destOrd="0" presId="urn:microsoft.com/office/officeart/2011/layout/HexagonRadial"/>
    <dgm:cxn modelId="{3095F89B-F0A9-439A-A934-8B31C0688465}" type="presParOf" srcId="{13E81F8F-826E-4E38-AD50-136D6AECF29A}" destId="{3B6DE434-88CD-42C2-B8CA-89F9E0887638}" srcOrd="0" destOrd="0" presId="urn:microsoft.com/office/officeart/2011/layout/HexagonRadial"/>
    <dgm:cxn modelId="{D981C1F3-74FB-490E-ABD4-D990D3879315}" type="presParOf" srcId="{1094C404-0517-487A-BD8E-C6A1F3951615}" destId="{FB82C289-5F69-4425-A6C6-BC92A8353E7C}" srcOrd="6" destOrd="0" presId="urn:microsoft.com/office/officeart/2011/layout/HexagonRadial"/>
    <dgm:cxn modelId="{1AB6DCA2-3B2F-416D-9D10-22012E5127ED}" type="presParOf" srcId="{1094C404-0517-487A-BD8E-C6A1F3951615}" destId="{E9D21190-AAA9-4375-8AA4-5B382FC891FA}" srcOrd="7" destOrd="0" presId="urn:microsoft.com/office/officeart/2011/layout/HexagonRadial"/>
    <dgm:cxn modelId="{D1D1BBCC-4693-45D6-A674-345F4F9B53DF}" type="presParOf" srcId="{E9D21190-AAA9-4375-8AA4-5B382FC891FA}" destId="{B3198489-EAB4-4703-B94C-29E99F6EF205}" srcOrd="0" destOrd="0" presId="urn:microsoft.com/office/officeart/2011/layout/HexagonRadial"/>
    <dgm:cxn modelId="{E3B3D7E2-4EFA-4888-94F9-B373D6D2C22C}" type="presParOf" srcId="{1094C404-0517-487A-BD8E-C6A1F3951615}" destId="{C59FB02F-6871-4B2B-BE48-34EC445091FB}" srcOrd="8" destOrd="0" presId="urn:microsoft.com/office/officeart/2011/layout/HexagonRadial"/>
    <dgm:cxn modelId="{F925171B-81F8-4956-BB75-45904C7F19D4}" type="presParOf" srcId="{1094C404-0517-487A-BD8E-C6A1F3951615}" destId="{D46AC1B9-0E4C-49F0-93EA-D8501D38D75D}" srcOrd="9" destOrd="0" presId="urn:microsoft.com/office/officeart/2011/layout/HexagonRadial"/>
    <dgm:cxn modelId="{494D2C46-318F-443F-A344-8D0894AAA0A5}" type="presParOf" srcId="{D46AC1B9-0E4C-49F0-93EA-D8501D38D75D}" destId="{EB87009B-6FCD-4A5B-BE8A-E00788FBC5FA}" srcOrd="0" destOrd="0" presId="urn:microsoft.com/office/officeart/2011/layout/HexagonRadial"/>
    <dgm:cxn modelId="{091181DC-C476-41B5-9E11-03EAF70A8F53}" type="presParOf" srcId="{1094C404-0517-487A-BD8E-C6A1F3951615}" destId="{A8B2EFD9-8C6D-4CA3-A58A-81F4014F362B}" srcOrd="10" destOrd="0" presId="urn:microsoft.com/office/officeart/2011/layout/HexagonRadial"/>
    <dgm:cxn modelId="{C1E8E314-7A6C-4E9D-98B8-32BD7CEECB80}" type="presParOf" srcId="{1094C404-0517-487A-BD8E-C6A1F3951615}" destId="{A0D37536-1A20-412D-A2ED-492F11A0920A}" srcOrd="11" destOrd="0" presId="urn:microsoft.com/office/officeart/2011/layout/HexagonRadial"/>
    <dgm:cxn modelId="{FBB73C02-93BE-40DE-A4F4-CF2FD9FFE698}" type="presParOf" srcId="{A0D37536-1A20-412D-A2ED-492F11A0920A}" destId="{39AF12DC-6423-464B-8376-E31A7560E48F}" srcOrd="0" destOrd="0" presId="urn:microsoft.com/office/officeart/2011/layout/HexagonRadial"/>
    <dgm:cxn modelId="{7B854299-2C38-4072-8A44-7FD0850029BB}" type="presParOf" srcId="{1094C404-0517-487A-BD8E-C6A1F3951615}" destId="{2879EB54-FC86-44B8-9422-97958CAC6619}"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2F344A-D200-4228-ADAD-868082511C17}"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F3A5C396-A0DA-497F-8CA0-B5B479233C14}">
      <dgm:prSet phldrT="[Text]"/>
      <dgm:spPr>
        <a:solidFill>
          <a:srgbClr val="00B050"/>
        </a:solidFill>
      </dgm:spPr>
      <dgm:t>
        <a:bodyPr/>
        <a:lstStyle/>
        <a:p>
          <a:r>
            <a:rPr lang="en-US" dirty="0" smtClean="0"/>
            <a:t>Effective feedback</a:t>
          </a:r>
          <a:endParaRPr lang="en-US" dirty="0"/>
        </a:p>
      </dgm:t>
    </dgm:pt>
    <dgm:pt modelId="{6B25D9AA-FB01-46F6-9C40-EEDC152E6845}" type="parTrans" cxnId="{AA78DC7D-451A-4B55-8558-9FE247119341}">
      <dgm:prSet/>
      <dgm:spPr/>
      <dgm:t>
        <a:bodyPr/>
        <a:lstStyle/>
        <a:p>
          <a:endParaRPr lang="en-US"/>
        </a:p>
      </dgm:t>
    </dgm:pt>
    <dgm:pt modelId="{01C9007D-2D78-4DEB-95EA-52803700D896}" type="sibTrans" cxnId="{AA78DC7D-451A-4B55-8558-9FE247119341}">
      <dgm:prSet/>
      <dgm:spPr/>
      <dgm:t>
        <a:bodyPr/>
        <a:lstStyle/>
        <a:p>
          <a:endParaRPr lang="en-US"/>
        </a:p>
      </dgm:t>
    </dgm:pt>
    <dgm:pt modelId="{9AB834FC-1A05-49C1-A649-9909A86D4A6B}">
      <dgm:prSet phldrT="[Text]"/>
      <dgm:spPr/>
      <dgm:t>
        <a:bodyPr/>
        <a:lstStyle/>
        <a:p>
          <a:r>
            <a:rPr lang="en-US" dirty="0" smtClean="0"/>
            <a:t>Candid</a:t>
          </a:r>
          <a:endParaRPr lang="en-US" dirty="0"/>
        </a:p>
      </dgm:t>
    </dgm:pt>
    <dgm:pt modelId="{E300855B-C4E6-4B37-AD0C-F2F79371B238}" type="parTrans" cxnId="{8C79472F-C4B3-4939-BF52-742A6EED3F30}">
      <dgm:prSet/>
      <dgm:spPr/>
      <dgm:t>
        <a:bodyPr/>
        <a:lstStyle/>
        <a:p>
          <a:endParaRPr lang="en-US"/>
        </a:p>
      </dgm:t>
    </dgm:pt>
    <dgm:pt modelId="{25C3CAC2-5947-4E2E-8D30-28837A22DC00}" type="sibTrans" cxnId="{8C79472F-C4B3-4939-BF52-742A6EED3F30}">
      <dgm:prSet/>
      <dgm:spPr/>
      <dgm:t>
        <a:bodyPr/>
        <a:lstStyle/>
        <a:p>
          <a:endParaRPr lang="en-US"/>
        </a:p>
      </dgm:t>
    </dgm:pt>
    <dgm:pt modelId="{94BE2E43-D010-497B-83CF-96CD32761D48}">
      <dgm:prSet phldrT="[Text]"/>
      <dgm:spPr/>
      <dgm:t>
        <a:bodyPr/>
        <a:lstStyle/>
        <a:p>
          <a:r>
            <a:rPr lang="en-US" dirty="0" smtClean="0"/>
            <a:t>Specific</a:t>
          </a:r>
          <a:endParaRPr lang="en-US" dirty="0"/>
        </a:p>
      </dgm:t>
    </dgm:pt>
    <dgm:pt modelId="{7FDF04D1-7831-4C0C-8C1A-4BF39377B81F}" type="parTrans" cxnId="{86C9A769-1350-448D-909D-CCBA543E9317}">
      <dgm:prSet/>
      <dgm:spPr/>
      <dgm:t>
        <a:bodyPr/>
        <a:lstStyle/>
        <a:p>
          <a:endParaRPr lang="en-US"/>
        </a:p>
      </dgm:t>
    </dgm:pt>
    <dgm:pt modelId="{3560BF47-88B6-4D37-9D4B-29E38C5005FF}" type="sibTrans" cxnId="{86C9A769-1350-448D-909D-CCBA543E9317}">
      <dgm:prSet/>
      <dgm:spPr/>
      <dgm:t>
        <a:bodyPr/>
        <a:lstStyle/>
        <a:p>
          <a:endParaRPr lang="en-US"/>
        </a:p>
      </dgm:t>
    </dgm:pt>
    <dgm:pt modelId="{77AEC491-831D-4919-AAAD-0BDD730701B4}">
      <dgm:prSet phldrT="[Text]"/>
      <dgm:spPr/>
      <dgm:t>
        <a:bodyPr/>
        <a:lstStyle/>
        <a:p>
          <a:r>
            <a:rPr lang="en-US" dirty="0" smtClean="0"/>
            <a:t>Positive</a:t>
          </a:r>
          <a:endParaRPr lang="en-US" dirty="0"/>
        </a:p>
      </dgm:t>
    </dgm:pt>
    <dgm:pt modelId="{07A684A6-0131-48FE-9FD7-C3DF593CEB80}" type="parTrans" cxnId="{6CE547BD-0356-4D06-BA9F-E962E20D1092}">
      <dgm:prSet/>
      <dgm:spPr/>
      <dgm:t>
        <a:bodyPr/>
        <a:lstStyle/>
        <a:p>
          <a:endParaRPr lang="en-US"/>
        </a:p>
      </dgm:t>
    </dgm:pt>
    <dgm:pt modelId="{C464F6D2-6EF8-415B-B096-51AFDF90B4D4}" type="sibTrans" cxnId="{6CE547BD-0356-4D06-BA9F-E962E20D1092}">
      <dgm:prSet/>
      <dgm:spPr/>
      <dgm:t>
        <a:bodyPr/>
        <a:lstStyle/>
        <a:p>
          <a:endParaRPr lang="en-US"/>
        </a:p>
      </dgm:t>
    </dgm:pt>
    <dgm:pt modelId="{517ACA95-E86A-410B-866E-0A2A35DC6D5C}">
      <dgm:prSet phldrT="[Text]"/>
      <dgm:spPr/>
      <dgm:t>
        <a:bodyPr/>
        <a:lstStyle/>
        <a:p>
          <a:r>
            <a:rPr lang="en-US" dirty="0" smtClean="0"/>
            <a:t>Timely / Frequent</a:t>
          </a:r>
          <a:endParaRPr lang="en-US" dirty="0"/>
        </a:p>
      </dgm:t>
    </dgm:pt>
    <dgm:pt modelId="{B1DFF2EC-73C5-4090-B780-3E6100E29E3C}" type="parTrans" cxnId="{5CABA352-A738-4CD6-94C1-F6B9F49353A4}">
      <dgm:prSet/>
      <dgm:spPr/>
      <dgm:t>
        <a:bodyPr/>
        <a:lstStyle/>
        <a:p>
          <a:endParaRPr lang="en-US"/>
        </a:p>
      </dgm:t>
    </dgm:pt>
    <dgm:pt modelId="{3FD96429-341C-413F-8C39-43F580469BC1}" type="sibTrans" cxnId="{5CABA352-A738-4CD6-94C1-F6B9F49353A4}">
      <dgm:prSet/>
      <dgm:spPr/>
      <dgm:t>
        <a:bodyPr/>
        <a:lstStyle/>
        <a:p>
          <a:endParaRPr lang="en-US"/>
        </a:p>
      </dgm:t>
    </dgm:pt>
    <dgm:pt modelId="{DF6F3B46-C8E2-42FB-821C-1C23E2B6891E}">
      <dgm:prSet phldrT="[Text]"/>
      <dgm:spPr/>
      <dgm:t>
        <a:bodyPr/>
        <a:lstStyle/>
        <a:p>
          <a:r>
            <a:rPr lang="en-US" dirty="0" smtClean="0"/>
            <a:t>Action focused</a:t>
          </a:r>
          <a:endParaRPr lang="en-US" dirty="0"/>
        </a:p>
      </dgm:t>
    </dgm:pt>
    <dgm:pt modelId="{D6BD548F-5E42-4D16-94EF-514C39309B1A}" type="parTrans" cxnId="{920A4C58-4DF6-4FBE-819C-EBB146DB7B72}">
      <dgm:prSet/>
      <dgm:spPr/>
      <dgm:t>
        <a:bodyPr/>
        <a:lstStyle/>
        <a:p>
          <a:endParaRPr lang="en-US"/>
        </a:p>
      </dgm:t>
    </dgm:pt>
    <dgm:pt modelId="{17B15CC8-7ADE-4F85-B854-5D0BED329E67}" type="sibTrans" cxnId="{920A4C58-4DF6-4FBE-819C-EBB146DB7B72}">
      <dgm:prSet/>
      <dgm:spPr/>
      <dgm:t>
        <a:bodyPr/>
        <a:lstStyle/>
        <a:p>
          <a:endParaRPr lang="en-US"/>
        </a:p>
      </dgm:t>
    </dgm:pt>
    <dgm:pt modelId="{D28D607A-4359-441F-B1D9-329E8E7785A6}">
      <dgm:prSet phldrT="[Text]"/>
      <dgm:spPr/>
      <dgm:t>
        <a:bodyPr/>
        <a:lstStyle/>
        <a:p>
          <a:r>
            <a:rPr lang="en-US" dirty="0" smtClean="0"/>
            <a:t>Job-related</a:t>
          </a:r>
          <a:endParaRPr lang="en-US" dirty="0"/>
        </a:p>
      </dgm:t>
    </dgm:pt>
    <dgm:pt modelId="{C22BE12D-EC16-4D5C-8D38-B60D751AB26A}" type="parTrans" cxnId="{129E8FA6-1A6F-45B9-AD6F-0294B5A5AB70}">
      <dgm:prSet/>
      <dgm:spPr/>
      <dgm:t>
        <a:bodyPr/>
        <a:lstStyle/>
        <a:p>
          <a:endParaRPr lang="en-US"/>
        </a:p>
      </dgm:t>
    </dgm:pt>
    <dgm:pt modelId="{71649D54-8988-4E35-91A5-282E962033A1}" type="sibTrans" cxnId="{129E8FA6-1A6F-45B9-AD6F-0294B5A5AB70}">
      <dgm:prSet/>
      <dgm:spPr/>
      <dgm:t>
        <a:bodyPr/>
        <a:lstStyle/>
        <a:p>
          <a:endParaRPr lang="en-US"/>
        </a:p>
      </dgm:t>
    </dgm:pt>
    <dgm:pt modelId="{1094C404-0517-487A-BD8E-C6A1F3951615}" type="pres">
      <dgm:prSet presAssocID="{8D2F344A-D200-4228-ADAD-868082511C17}" presName="Name0" presStyleCnt="0">
        <dgm:presLayoutVars>
          <dgm:chMax val="1"/>
          <dgm:chPref val="1"/>
          <dgm:dir/>
          <dgm:animOne val="branch"/>
          <dgm:animLvl val="lvl"/>
        </dgm:presLayoutVars>
      </dgm:prSet>
      <dgm:spPr/>
      <dgm:t>
        <a:bodyPr/>
        <a:lstStyle/>
        <a:p>
          <a:endParaRPr lang="en-US"/>
        </a:p>
      </dgm:t>
    </dgm:pt>
    <dgm:pt modelId="{60466240-6C6B-4520-87E5-B1F66820DBCA}" type="pres">
      <dgm:prSet presAssocID="{F3A5C396-A0DA-497F-8CA0-B5B479233C14}" presName="Parent" presStyleLbl="node0" presStyleIdx="0" presStyleCnt="1">
        <dgm:presLayoutVars>
          <dgm:chMax val="6"/>
          <dgm:chPref val="6"/>
        </dgm:presLayoutVars>
      </dgm:prSet>
      <dgm:spPr/>
      <dgm:t>
        <a:bodyPr/>
        <a:lstStyle/>
        <a:p>
          <a:endParaRPr lang="en-US"/>
        </a:p>
      </dgm:t>
    </dgm:pt>
    <dgm:pt modelId="{5CEA05CF-8B75-4A13-818F-BBA32EEDEB6E}" type="pres">
      <dgm:prSet presAssocID="{9AB834FC-1A05-49C1-A649-9909A86D4A6B}" presName="Accent1" presStyleCnt="0"/>
      <dgm:spPr/>
    </dgm:pt>
    <dgm:pt modelId="{DB6E8DDE-664C-42D1-8756-A05AECA274F8}" type="pres">
      <dgm:prSet presAssocID="{9AB834FC-1A05-49C1-A649-9909A86D4A6B}" presName="Accent" presStyleLbl="bgShp" presStyleIdx="0" presStyleCnt="6"/>
      <dgm:spPr/>
    </dgm:pt>
    <dgm:pt modelId="{C302A34E-49CF-43C7-B410-8C3FBC22F457}" type="pres">
      <dgm:prSet presAssocID="{9AB834FC-1A05-49C1-A649-9909A86D4A6B}" presName="Child1" presStyleLbl="node1" presStyleIdx="0" presStyleCnt="6">
        <dgm:presLayoutVars>
          <dgm:chMax val="0"/>
          <dgm:chPref val="0"/>
          <dgm:bulletEnabled val="1"/>
        </dgm:presLayoutVars>
      </dgm:prSet>
      <dgm:spPr/>
      <dgm:t>
        <a:bodyPr/>
        <a:lstStyle/>
        <a:p>
          <a:endParaRPr lang="en-US"/>
        </a:p>
      </dgm:t>
    </dgm:pt>
    <dgm:pt modelId="{6C5F40CA-B624-4CFC-A55F-BC59F429BFB7}" type="pres">
      <dgm:prSet presAssocID="{94BE2E43-D010-497B-83CF-96CD32761D48}" presName="Accent2" presStyleCnt="0"/>
      <dgm:spPr/>
    </dgm:pt>
    <dgm:pt modelId="{53A51535-3885-41BD-8FC6-A990EC42ECE4}" type="pres">
      <dgm:prSet presAssocID="{94BE2E43-D010-497B-83CF-96CD32761D48}" presName="Accent" presStyleLbl="bgShp" presStyleIdx="1" presStyleCnt="6"/>
      <dgm:spPr/>
    </dgm:pt>
    <dgm:pt modelId="{CB6435E9-93F2-48F3-9E21-91845D7A941F}" type="pres">
      <dgm:prSet presAssocID="{94BE2E43-D010-497B-83CF-96CD32761D48}" presName="Child2" presStyleLbl="node1" presStyleIdx="1" presStyleCnt="6">
        <dgm:presLayoutVars>
          <dgm:chMax val="0"/>
          <dgm:chPref val="0"/>
          <dgm:bulletEnabled val="1"/>
        </dgm:presLayoutVars>
      </dgm:prSet>
      <dgm:spPr/>
      <dgm:t>
        <a:bodyPr/>
        <a:lstStyle/>
        <a:p>
          <a:endParaRPr lang="en-US"/>
        </a:p>
      </dgm:t>
    </dgm:pt>
    <dgm:pt modelId="{13E81F8F-826E-4E38-AD50-136D6AECF29A}" type="pres">
      <dgm:prSet presAssocID="{77AEC491-831D-4919-AAAD-0BDD730701B4}" presName="Accent3" presStyleCnt="0"/>
      <dgm:spPr/>
    </dgm:pt>
    <dgm:pt modelId="{3B6DE434-88CD-42C2-B8CA-89F9E0887638}" type="pres">
      <dgm:prSet presAssocID="{77AEC491-831D-4919-AAAD-0BDD730701B4}" presName="Accent" presStyleLbl="bgShp" presStyleIdx="2" presStyleCnt="6"/>
      <dgm:spPr/>
    </dgm:pt>
    <dgm:pt modelId="{FB82C289-5F69-4425-A6C6-BC92A8353E7C}" type="pres">
      <dgm:prSet presAssocID="{77AEC491-831D-4919-AAAD-0BDD730701B4}" presName="Child3" presStyleLbl="node1" presStyleIdx="2" presStyleCnt="6">
        <dgm:presLayoutVars>
          <dgm:chMax val="0"/>
          <dgm:chPref val="0"/>
          <dgm:bulletEnabled val="1"/>
        </dgm:presLayoutVars>
      </dgm:prSet>
      <dgm:spPr/>
      <dgm:t>
        <a:bodyPr/>
        <a:lstStyle/>
        <a:p>
          <a:endParaRPr lang="en-US"/>
        </a:p>
      </dgm:t>
    </dgm:pt>
    <dgm:pt modelId="{E9D21190-AAA9-4375-8AA4-5B382FC891FA}" type="pres">
      <dgm:prSet presAssocID="{517ACA95-E86A-410B-866E-0A2A35DC6D5C}" presName="Accent4" presStyleCnt="0"/>
      <dgm:spPr/>
    </dgm:pt>
    <dgm:pt modelId="{B3198489-EAB4-4703-B94C-29E99F6EF205}" type="pres">
      <dgm:prSet presAssocID="{517ACA95-E86A-410B-866E-0A2A35DC6D5C}" presName="Accent" presStyleLbl="bgShp" presStyleIdx="3" presStyleCnt="6"/>
      <dgm:spPr/>
    </dgm:pt>
    <dgm:pt modelId="{C59FB02F-6871-4B2B-BE48-34EC445091FB}" type="pres">
      <dgm:prSet presAssocID="{517ACA95-E86A-410B-866E-0A2A35DC6D5C}" presName="Child4" presStyleLbl="node1" presStyleIdx="3" presStyleCnt="6">
        <dgm:presLayoutVars>
          <dgm:chMax val="0"/>
          <dgm:chPref val="0"/>
          <dgm:bulletEnabled val="1"/>
        </dgm:presLayoutVars>
      </dgm:prSet>
      <dgm:spPr/>
      <dgm:t>
        <a:bodyPr/>
        <a:lstStyle/>
        <a:p>
          <a:endParaRPr lang="en-US"/>
        </a:p>
      </dgm:t>
    </dgm:pt>
    <dgm:pt modelId="{D46AC1B9-0E4C-49F0-93EA-D8501D38D75D}" type="pres">
      <dgm:prSet presAssocID="{DF6F3B46-C8E2-42FB-821C-1C23E2B6891E}" presName="Accent5" presStyleCnt="0"/>
      <dgm:spPr/>
    </dgm:pt>
    <dgm:pt modelId="{EB87009B-6FCD-4A5B-BE8A-E00788FBC5FA}" type="pres">
      <dgm:prSet presAssocID="{DF6F3B46-C8E2-42FB-821C-1C23E2B6891E}" presName="Accent" presStyleLbl="bgShp" presStyleIdx="4" presStyleCnt="6"/>
      <dgm:spPr/>
    </dgm:pt>
    <dgm:pt modelId="{A8B2EFD9-8C6D-4CA3-A58A-81F4014F362B}" type="pres">
      <dgm:prSet presAssocID="{DF6F3B46-C8E2-42FB-821C-1C23E2B6891E}" presName="Child5" presStyleLbl="node1" presStyleIdx="4" presStyleCnt="6">
        <dgm:presLayoutVars>
          <dgm:chMax val="0"/>
          <dgm:chPref val="0"/>
          <dgm:bulletEnabled val="1"/>
        </dgm:presLayoutVars>
      </dgm:prSet>
      <dgm:spPr/>
      <dgm:t>
        <a:bodyPr/>
        <a:lstStyle/>
        <a:p>
          <a:endParaRPr lang="en-US"/>
        </a:p>
      </dgm:t>
    </dgm:pt>
    <dgm:pt modelId="{A0D37536-1A20-412D-A2ED-492F11A0920A}" type="pres">
      <dgm:prSet presAssocID="{D28D607A-4359-441F-B1D9-329E8E7785A6}" presName="Accent6" presStyleCnt="0"/>
      <dgm:spPr/>
    </dgm:pt>
    <dgm:pt modelId="{39AF12DC-6423-464B-8376-E31A7560E48F}" type="pres">
      <dgm:prSet presAssocID="{D28D607A-4359-441F-B1D9-329E8E7785A6}" presName="Accent" presStyleLbl="bgShp" presStyleIdx="5" presStyleCnt="6"/>
      <dgm:spPr/>
    </dgm:pt>
    <dgm:pt modelId="{2879EB54-FC86-44B8-9422-97958CAC6619}" type="pres">
      <dgm:prSet presAssocID="{D28D607A-4359-441F-B1D9-329E8E7785A6}" presName="Child6" presStyleLbl="node1" presStyleIdx="5" presStyleCnt="6">
        <dgm:presLayoutVars>
          <dgm:chMax val="0"/>
          <dgm:chPref val="0"/>
          <dgm:bulletEnabled val="1"/>
        </dgm:presLayoutVars>
      </dgm:prSet>
      <dgm:spPr/>
      <dgm:t>
        <a:bodyPr/>
        <a:lstStyle/>
        <a:p>
          <a:endParaRPr lang="en-US"/>
        </a:p>
      </dgm:t>
    </dgm:pt>
  </dgm:ptLst>
  <dgm:cxnLst>
    <dgm:cxn modelId="{8C79472F-C4B3-4939-BF52-742A6EED3F30}" srcId="{F3A5C396-A0DA-497F-8CA0-B5B479233C14}" destId="{9AB834FC-1A05-49C1-A649-9909A86D4A6B}" srcOrd="0" destOrd="0" parTransId="{E300855B-C4E6-4B37-AD0C-F2F79371B238}" sibTransId="{25C3CAC2-5947-4E2E-8D30-28837A22DC00}"/>
    <dgm:cxn modelId="{02980618-84D0-426E-91B0-F7FDB5DC667A}" type="presOf" srcId="{9AB834FC-1A05-49C1-A649-9909A86D4A6B}" destId="{C302A34E-49CF-43C7-B410-8C3FBC22F457}" srcOrd="0" destOrd="0" presId="urn:microsoft.com/office/officeart/2011/layout/HexagonRadial"/>
    <dgm:cxn modelId="{5CABA352-A738-4CD6-94C1-F6B9F49353A4}" srcId="{F3A5C396-A0DA-497F-8CA0-B5B479233C14}" destId="{517ACA95-E86A-410B-866E-0A2A35DC6D5C}" srcOrd="3" destOrd="0" parTransId="{B1DFF2EC-73C5-4090-B780-3E6100E29E3C}" sibTransId="{3FD96429-341C-413F-8C39-43F580469BC1}"/>
    <dgm:cxn modelId="{AA78DC7D-451A-4B55-8558-9FE247119341}" srcId="{8D2F344A-D200-4228-ADAD-868082511C17}" destId="{F3A5C396-A0DA-497F-8CA0-B5B479233C14}" srcOrd="0" destOrd="0" parTransId="{6B25D9AA-FB01-46F6-9C40-EEDC152E6845}" sibTransId="{01C9007D-2D78-4DEB-95EA-52803700D896}"/>
    <dgm:cxn modelId="{920A4C58-4DF6-4FBE-819C-EBB146DB7B72}" srcId="{F3A5C396-A0DA-497F-8CA0-B5B479233C14}" destId="{DF6F3B46-C8E2-42FB-821C-1C23E2B6891E}" srcOrd="4" destOrd="0" parTransId="{D6BD548F-5E42-4D16-94EF-514C39309B1A}" sibTransId="{17B15CC8-7ADE-4F85-B854-5D0BED329E67}"/>
    <dgm:cxn modelId="{6CE547BD-0356-4D06-BA9F-E962E20D1092}" srcId="{F3A5C396-A0DA-497F-8CA0-B5B479233C14}" destId="{77AEC491-831D-4919-AAAD-0BDD730701B4}" srcOrd="2" destOrd="0" parTransId="{07A684A6-0131-48FE-9FD7-C3DF593CEB80}" sibTransId="{C464F6D2-6EF8-415B-B096-51AFDF90B4D4}"/>
    <dgm:cxn modelId="{E3E54E7F-9D85-42BC-823A-848B36F9388F}" type="presOf" srcId="{D28D607A-4359-441F-B1D9-329E8E7785A6}" destId="{2879EB54-FC86-44B8-9422-97958CAC6619}" srcOrd="0" destOrd="0" presId="urn:microsoft.com/office/officeart/2011/layout/HexagonRadial"/>
    <dgm:cxn modelId="{86C9A769-1350-448D-909D-CCBA543E9317}" srcId="{F3A5C396-A0DA-497F-8CA0-B5B479233C14}" destId="{94BE2E43-D010-497B-83CF-96CD32761D48}" srcOrd="1" destOrd="0" parTransId="{7FDF04D1-7831-4C0C-8C1A-4BF39377B81F}" sibTransId="{3560BF47-88B6-4D37-9D4B-29E38C5005FF}"/>
    <dgm:cxn modelId="{7ACAE6DD-B005-45C2-8F84-9A7C9F554B77}" type="presOf" srcId="{94BE2E43-D010-497B-83CF-96CD32761D48}" destId="{CB6435E9-93F2-48F3-9E21-91845D7A941F}" srcOrd="0" destOrd="0" presId="urn:microsoft.com/office/officeart/2011/layout/HexagonRadial"/>
    <dgm:cxn modelId="{6FD03AC4-2E6A-4F21-92C6-D03AC72D8BD8}" type="presOf" srcId="{F3A5C396-A0DA-497F-8CA0-B5B479233C14}" destId="{60466240-6C6B-4520-87E5-B1F66820DBCA}" srcOrd="0" destOrd="0" presId="urn:microsoft.com/office/officeart/2011/layout/HexagonRadial"/>
    <dgm:cxn modelId="{129E8FA6-1A6F-45B9-AD6F-0294B5A5AB70}" srcId="{F3A5C396-A0DA-497F-8CA0-B5B479233C14}" destId="{D28D607A-4359-441F-B1D9-329E8E7785A6}" srcOrd="5" destOrd="0" parTransId="{C22BE12D-EC16-4D5C-8D38-B60D751AB26A}" sibTransId="{71649D54-8988-4E35-91A5-282E962033A1}"/>
    <dgm:cxn modelId="{8D257120-7B05-4AB4-98C8-F78B91FA4AA8}" type="presOf" srcId="{8D2F344A-D200-4228-ADAD-868082511C17}" destId="{1094C404-0517-487A-BD8E-C6A1F3951615}" srcOrd="0" destOrd="0" presId="urn:microsoft.com/office/officeart/2011/layout/HexagonRadial"/>
    <dgm:cxn modelId="{0D05E3E4-55D5-4552-A14D-D2D387B0C166}" type="presOf" srcId="{DF6F3B46-C8E2-42FB-821C-1C23E2B6891E}" destId="{A8B2EFD9-8C6D-4CA3-A58A-81F4014F362B}" srcOrd="0" destOrd="0" presId="urn:microsoft.com/office/officeart/2011/layout/HexagonRadial"/>
    <dgm:cxn modelId="{2661353D-F6CC-4AD5-A37A-55220ABCB75D}" type="presOf" srcId="{517ACA95-E86A-410B-866E-0A2A35DC6D5C}" destId="{C59FB02F-6871-4B2B-BE48-34EC445091FB}" srcOrd="0" destOrd="0" presId="urn:microsoft.com/office/officeart/2011/layout/HexagonRadial"/>
    <dgm:cxn modelId="{9B425ED6-CDE1-427E-8B11-CDC5199652BF}" type="presOf" srcId="{77AEC491-831D-4919-AAAD-0BDD730701B4}" destId="{FB82C289-5F69-4425-A6C6-BC92A8353E7C}" srcOrd="0" destOrd="0" presId="urn:microsoft.com/office/officeart/2011/layout/HexagonRadial"/>
    <dgm:cxn modelId="{B7F63826-A78F-4FE2-A5C1-7A66B2697909}" type="presParOf" srcId="{1094C404-0517-487A-BD8E-C6A1F3951615}" destId="{60466240-6C6B-4520-87E5-B1F66820DBCA}" srcOrd="0" destOrd="0" presId="urn:microsoft.com/office/officeart/2011/layout/HexagonRadial"/>
    <dgm:cxn modelId="{E84BF5E7-F0CC-47E6-B0CD-C6E95E417304}" type="presParOf" srcId="{1094C404-0517-487A-BD8E-C6A1F3951615}" destId="{5CEA05CF-8B75-4A13-818F-BBA32EEDEB6E}" srcOrd="1" destOrd="0" presId="urn:microsoft.com/office/officeart/2011/layout/HexagonRadial"/>
    <dgm:cxn modelId="{7706D06F-B1CD-4D46-9988-4A3EB747DCB1}" type="presParOf" srcId="{5CEA05CF-8B75-4A13-818F-BBA32EEDEB6E}" destId="{DB6E8DDE-664C-42D1-8756-A05AECA274F8}" srcOrd="0" destOrd="0" presId="urn:microsoft.com/office/officeart/2011/layout/HexagonRadial"/>
    <dgm:cxn modelId="{8F123EA5-458E-4ED2-846B-8D751C480E67}" type="presParOf" srcId="{1094C404-0517-487A-BD8E-C6A1F3951615}" destId="{C302A34E-49CF-43C7-B410-8C3FBC22F457}" srcOrd="2" destOrd="0" presId="urn:microsoft.com/office/officeart/2011/layout/HexagonRadial"/>
    <dgm:cxn modelId="{88191C42-8762-4542-AF1E-6F31852053BF}" type="presParOf" srcId="{1094C404-0517-487A-BD8E-C6A1F3951615}" destId="{6C5F40CA-B624-4CFC-A55F-BC59F429BFB7}" srcOrd="3" destOrd="0" presId="urn:microsoft.com/office/officeart/2011/layout/HexagonRadial"/>
    <dgm:cxn modelId="{0616813C-B503-45D2-8052-BA06A6F8F784}" type="presParOf" srcId="{6C5F40CA-B624-4CFC-A55F-BC59F429BFB7}" destId="{53A51535-3885-41BD-8FC6-A990EC42ECE4}" srcOrd="0" destOrd="0" presId="urn:microsoft.com/office/officeart/2011/layout/HexagonRadial"/>
    <dgm:cxn modelId="{F941AC4B-A4F8-4859-809F-2DEE89637A39}" type="presParOf" srcId="{1094C404-0517-487A-BD8E-C6A1F3951615}" destId="{CB6435E9-93F2-48F3-9E21-91845D7A941F}" srcOrd="4" destOrd="0" presId="urn:microsoft.com/office/officeart/2011/layout/HexagonRadial"/>
    <dgm:cxn modelId="{401D5AF8-2960-4197-9BB7-152363CCEB5E}" type="presParOf" srcId="{1094C404-0517-487A-BD8E-C6A1F3951615}" destId="{13E81F8F-826E-4E38-AD50-136D6AECF29A}" srcOrd="5" destOrd="0" presId="urn:microsoft.com/office/officeart/2011/layout/HexagonRadial"/>
    <dgm:cxn modelId="{01802C8D-D534-464C-8D39-CAF2985867B9}" type="presParOf" srcId="{13E81F8F-826E-4E38-AD50-136D6AECF29A}" destId="{3B6DE434-88CD-42C2-B8CA-89F9E0887638}" srcOrd="0" destOrd="0" presId="urn:microsoft.com/office/officeart/2011/layout/HexagonRadial"/>
    <dgm:cxn modelId="{BE27AAA8-5D20-4E05-AE72-1C4CD972F716}" type="presParOf" srcId="{1094C404-0517-487A-BD8E-C6A1F3951615}" destId="{FB82C289-5F69-4425-A6C6-BC92A8353E7C}" srcOrd="6" destOrd="0" presId="urn:microsoft.com/office/officeart/2011/layout/HexagonRadial"/>
    <dgm:cxn modelId="{E29DDCA5-0A78-40B9-8716-FA98EEE1462E}" type="presParOf" srcId="{1094C404-0517-487A-BD8E-C6A1F3951615}" destId="{E9D21190-AAA9-4375-8AA4-5B382FC891FA}" srcOrd="7" destOrd="0" presId="urn:microsoft.com/office/officeart/2011/layout/HexagonRadial"/>
    <dgm:cxn modelId="{8C150A4B-0433-48DC-8A7D-AC527F216BD6}" type="presParOf" srcId="{E9D21190-AAA9-4375-8AA4-5B382FC891FA}" destId="{B3198489-EAB4-4703-B94C-29E99F6EF205}" srcOrd="0" destOrd="0" presId="urn:microsoft.com/office/officeart/2011/layout/HexagonRadial"/>
    <dgm:cxn modelId="{0079FCAF-37CA-46AA-A3D9-666CF0BF3788}" type="presParOf" srcId="{1094C404-0517-487A-BD8E-C6A1F3951615}" destId="{C59FB02F-6871-4B2B-BE48-34EC445091FB}" srcOrd="8" destOrd="0" presId="urn:microsoft.com/office/officeart/2011/layout/HexagonRadial"/>
    <dgm:cxn modelId="{02C67DF0-87FA-4282-8541-041F4C6DE84A}" type="presParOf" srcId="{1094C404-0517-487A-BD8E-C6A1F3951615}" destId="{D46AC1B9-0E4C-49F0-93EA-D8501D38D75D}" srcOrd="9" destOrd="0" presId="urn:microsoft.com/office/officeart/2011/layout/HexagonRadial"/>
    <dgm:cxn modelId="{0E24B512-0FFB-4EF5-829A-183FEF0099BF}" type="presParOf" srcId="{D46AC1B9-0E4C-49F0-93EA-D8501D38D75D}" destId="{EB87009B-6FCD-4A5B-BE8A-E00788FBC5FA}" srcOrd="0" destOrd="0" presId="urn:microsoft.com/office/officeart/2011/layout/HexagonRadial"/>
    <dgm:cxn modelId="{A1B3D4B6-C33D-4F3E-9DBE-63053E1288FD}" type="presParOf" srcId="{1094C404-0517-487A-BD8E-C6A1F3951615}" destId="{A8B2EFD9-8C6D-4CA3-A58A-81F4014F362B}" srcOrd="10" destOrd="0" presId="urn:microsoft.com/office/officeart/2011/layout/HexagonRadial"/>
    <dgm:cxn modelId="{DAF730F0-E225-4C6D-AB4D-6499FF8F41AA}" type="presParOf" srcId="{1094C404-0517-487A-BD8E-C6A1F3951615}" destId="{A0D37536-1A20-412D-A2ED-492F11A0920A}" srcOrd="11" destOrd="0" presId="urn:microsoft.com/office/officeart/2011/layout/HexagonRadial"/>
    <dgm:cxn modelId="{260E553B-7F82-4F15-9024-0701D7830A99}" type="presParOf" srcId="{A0D37536-1A20-412D-A2ED-492F11A0920A}" destId="{39AF12DC-6423-464B-8376-E31A7560E48F}" srcOrd="0" destOrd="0" presId="urn:microsoft.com/office/officeart/2011/layout/HexagonRadial"/>
    <dgm:cxn modelId="{5333157A-8E5A-41DD-84B0-BC24A878AC5F}" type="presParOf" srcId="{1094C404-0517-487A-BD8E-C6A1F3951615}" destId="{2879EB54-FC86-44B8-9422-97958CAC6619}"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656E94-C744-4B34-A14B-122429E20C0B}"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31350F14-8C8E-4459-A113-E435E3F3AD50}">
      <dgm:prSet phldrT="[Text]" custT="1"/>
      <dgm:spPr/>
      <dgm:t>
        <a:bodyPr/>
        <a:lstStyle/>
        <a:p>
          <a:r>
            <a:rPr lang="en-US" sz="2400" b="1" i="1" dirty="0" smtClean="0"/>
            <a:t>Occasionally Exceeds</a:t>
          </a:r>
        </a:p>
        <a:p>
          <a:r>
            <a:rPr lang="en-US" sz="2400" dirty="0" smtClean="0"/>
            <a:t>Employee performs occasional exceptional  work with the majority of work being as expected</a:t>
          </a:r>
          <a:endParaRPr lang="en-US" sz="2400" dirty="0"/>
        </a:p>
      </dgm:t>
    </dgm:pt>
    <dgm:pt modelId="{2587F66E-5082-49C7-BC7D-A8E4BB45A8B2}" type="parTrans" cxnId="{3F3817D8-8689-4C1A-BB33-EB878C8335A3}">
      <dgm:prSet/>
      <dgm:spPr/>
      <dgm:t>
        <a:bodyPr/>
        <a:lstStyle/>
        <a:p>
          <a:endParaRPr lang="en-US"/>
        </a:p>
      </dgm:t>
    </dgm:pt>
    <dgm:pt modelId="{F02CA9FB-74E2-4166-A77E-B0CA0CD22652}" type="sibTrans" cxnId="{3F3817D8-8689-4C1A-BB33-EB878C8335A3}">
      <dgm:prSet/>
      <dgm:spPr/>
      <dgm:t>
        <a:bodyPr/>
        <a:lstStyle/>
        <a:p>
          <a:endParaRPr lang="en-US"/>
        </a:p>
      </dgm:t>
    </dgm:pt>
    <dgm:pt modelId="{A34BBFEB-415E-4671-831F-6429A0BF33A5}">
      <dgm:prSet phldrT="[Text]" custT="1"/>
      <dgm:spPr/>
      <dgm:t>
        <a:bodyPr/>
        <a:lstStyle/>
        <a:p>
          <a:r>
            <a:rPr lang="en-US" sz="2400" b="1" i="1" dirty="0" smtClean="0"/>
            <a:t>Occasionally Meets</a:t>
          </a:r>
        </a:p>
        <a:p>
          <a:r>
            <a:rPr lang="en-US" sz="2400" dirty="0" smtClean="0"/>
            <a:t>Employee performance is poor at times with the majority of work being as expected</a:t>
          </a:r>
        </a:p>
        <a:p>
          <a:endParaRPr lang="en-US" sz="2400" dirty="0"/>
        </a:p>
      </dgm:t>
    </dgm:pt>
    <dgm:pt modelId="{EA49948A-AB55-4841-87CF-B945650B82F6}" type="parTrans" cxnId="{7717633A-4668-48B0-A054-1F3D3CBCAE61}">
      <dgm:prSet/>
      <dgm:spPr/>
      <dgm:t>
        <a:bodyPr/>
        <a:lstStyle/>
        <a:p>
          <a:endParaRPr lang="en-US"/>
        </a:p>
      </dgm:t>
    </dgm:pt>
    <dgm:pt modelId="{5A22911E-1AB4-4852-A700-7AC925AC25CE}" type="sibTrans" cxnId="{7717633A-4668-48B0-A054-1F3D3CBCAE61}">
      <dgm:prSet/>
      <dgm:spPr/>
      <dgm:t>
        <a:bodyPr/>
        <a:lstStyle/>
        <a:p>
          <a:endParaRPr lang="en-US"/>
        </a:p>
      </dgm:t>
    </dgm:pt>
    <dgm:pt modelId="{F9CDCB14-2F69-49C9-96CF-93561B0CBD86}" type="pres">
      <dgm:prSet presAssocID="{3C656E94-C744-4B34-A14B-122429E20C0B}" presName="Name0" presStyleCnt="0">
        <dgm:presLayoutVars>
          <dgm:chMax val="2"/>
          <dgm:chPref val="2"/>
          <dgm:dir/>
          <dgm:animOne/>
          <dgm:resizeHandles val="exact"/>
        </dgm:presLayoutVars>
      </dgm:prSet>
      <dgm:spPr/>
      <dgm:t>
        <a:bodyPr/>
        <a:lstStyle/>
        <a:p>
          <a:endParaRPr lang="en-US"/>
        </a:p>
      </dgm:t>
    </dgm:pt>
    <dgm:pt modelId="{82E83B0E-1F68-42A7-8579-6C9FD485A15A}" type="pres">
      <dgm:prSet presAssocID="{3C656E94-C744-4B34-A14B-122429E20C0B}" presName="Background" presStyleLbl="bgImgPlace1" presStyleIdx="0" presStyleCnt="1"/>
      <dgm:spPr/>
    </dgm:pt>
    <dgm:pt modelId="{18BD7EB0-1F53-448B-8DC9-7928A344E25A}" type="pres">
      <dgm:prSet presAssocID="{3C656E94-C744-4B34-A14B-122429E20C0B}" presName="ParentText1" presStyleLbl="revTx" presStyleIdx="0" presStyleCnt="2">
        <dgm:presLayoutVars>
          <dgm:chMax val="0"/>
          <dgm:chPref val="0"/>
          <dgm:bulletEnabled val="1"/>
        </dgm:presLayoutVars>
      </dgm:prSet>
      <dgm:spPr/>
      <dgm:t>
        <a:bodyPr/>
        <a:lstStyle/>
        <a:p>
          <a:endParaRPr lang="en-US"/>
        </a:p>
      </dgm:t>
    </dgm:pt>
    <dgm:pt modelId="{F7523814-B255-4B3F-83FD-FED57C08E362}" type="pres">
      <dgm:prSet presAssocID="{3C656E94-C744-4B34-A14B-122429E20C0B}" presName="ParentText2" presStyleLbl="revTx" presStyleIdx="1" presStyleCnt="2">
        <dgm:presLayoutVars>
          <dgm:chMax val="0"/>
          <dgm:chPref val="0"/>
          <dgm:bulletEnabled val="1"/>
        </dgm:presLayoutVars>
      </dgm:prSet>
      <dgm:spPr/>
      <dgm:t>
        <a:bodyPr/>
        <a:lstStyle/>
        <a:p>
          <a:endParaRPr lang="en-US"/>
        </a:p>
      </dgm:t>
    </dgm:pt>
    <dgm:pt modelId="{E146AD6E-73CB-4EE0-B9B3-BA5F60E4E0B1}" type="pres">
      <dgm:prSet presAssocID="{3C656E94-C744-4B34-A14B-122429E20C0B}" presName="Plus" presStyleLbl="alignNode1" presStyleIdx="0" presStyleCnt="2"/>
      <dgm:spPr/>
    </dgm:pt>
    <dgm:pt modelId="{8DD1B011-1668-4BCA-AE02-19D7D09F33D1}" type="pres">
      <dgm:prSet presAssocID="{3C656E94-C744-4B34-A14B-122429E20C0B}" presName="Minus" presStyleLbl="alignNode1" presStyleIdx="1" presStyleCnt="2" custScaleX="117788" custScaleY="130858" custLinFactNeighborY="-15282"/>
      <dgm:spPr/>
    </dgm:pt>
    <dgm:pt modelId="{C4EC20C6-130A-41D6-A339-1D1D935CC898}" type="pres">
      <dgm:prSet presAssocID="{3C656E94-C744-4B34-A14B-122429E20C0B}" presName="Divider" presStyleLbl="parChTrans1D1" presStyleIdx="0" presStyleCnt="1"/>
      <dgm:spPr/>
    </dgm:pt>
  </dgm:ptLst>
  <dgm:cxnLst>
    <dgm:cxn modelId="{3F3817D8-8689-4C1A-BB33-EB878C8335A3}" srcId="{3C656E94-C744-4B34-A14B-122429E20C0B}" destId="{31350F14-8C8E-4459-A113-E435E3F3AD50}" srcOrd="0" destOrd="0" parTransId="{2587F66E-5082-49C7-BC7D-A8E4BB45A8B2}" sibTransId="{F02CA9FB-74E2-4166-A77E-B0CA0CD22652}"/>
    <dgm:cxn modelId="{7AF33475-306D-4031-8BBD-DC21ED3866D7}" type="presOf" srcId="{3C656E94-C744-4B34-A14B-122429E20C0B}" destId="{F9CDCB14-2F69-49C9-96CF-93561B0CBD86}" srcOrd="0" destOrd="0" presId="urn:microsoft.com/office/officeart/2009/3/layout/PlusandMinus"/>
    <dgm:cxn modelId="{7717633A-4668-48B0-A054-1F3D3CBCAE61}" srcId="{3C656E94-C744-4B34-A14B-122429E20C0B}" destId="{A34BBFEB-415E-4671-831F-6429A0BF33A5}" srcOrd="1" destOrd="0" parTransId="{EA49948A-AB55-4841-87CF-B945650B82F6}" sibTransId="{5A22911E-1AB4-4852-A700-7AC925AC25CE}"/>
    <dgm:cxn modelId="{B9262EF5-1786-4232-896A-BC637EDB8CDA}" type="presOf" srcId="{31350F14-8C8E-4459-A113-E435E3F3AD50}" destId="{18BD7EB0-1F53-448B-8DC9-7928A344E25A}" srcOrd="0" destOrd="0" presId="urn:microsoft.com/office/officeart/2009/3/layout/PlusandMinus"/>
    <dgm:cxn modelId="{667A4289-AC2E-455B-AC8E-40F425B691C5}" type="presOf" srcId="{A34BBFEB-415E-4671-831F-6429A0BF33A5}" destId="{F7523814-B255-4B3F-83FD-FED57C08E362}" srcOrd="0" destOrd="0" presId="urn:microsoft.com/office/officeart/2009/3/layout/PlusandMinus"/>
    <dgm:cxn modelId="{21A6F495-02B5-4387-932B-0E5DCFD24D6F}" type="presParOf" srcId="{F9CDCB14-2F69-49C9-96CF-93561B0CBD86}" destId="{82E83B0E-1F68-42A7-8579-6C9FD485A15A}" srcOrd="0" destOrd="0" presId="urn:microsoft.com/office/officeart/2009/3/layout/PlusandMinus"/>
    <dgm:cxn modelId="{2C899E30-E799-494E-801D-7CA41071F6BC}" type="presParOf" srcId="{F9CDCB14-2F69-49C9-96CF-93561B0CBD86}" destId="{18BD7EB0-1F53-448B-8DC9-7928A344E25A}" srcOrd="1" destOrd="0" presId="urn:microsoft.com/office/officeart/2009/3/layout/PlusandMinus"/>
    <dgm:cxn modelId="{69E12C7B-84C6-44F6-B46D-81C4871964D2}" type="presParOf" srcId="{F9CDCB14-2F69-49C9-96CF-93561B0CBD86}" destId="{F7523814-B255-4B3F-83FD-FED57C08E362}" srcOrd="2" destOrd="0" presId="urn:microsoft.com/office/officeart/2009/3/layout/PlusandMinus"/>
    <dgm:cxn modelId="{06E36BFE-31FF-4717-A6C6-4B0A5E7DB3AD}" type="presParOf" srcId="{F9CDCB14-2F69-49C9-96CF-93561B0CBD86}" destId="{E146AD6E-73CB-4EE0-B9B3-BA5F60E4E0B1}" srcOrd="3" destOrd="0" presId="urn:microsoft.com/office/officeart/2009/3/layout/PlusandMinus"/>
    <dgm:cxn modelId="{E1CABDD4-03D2-45A0-9429-764885C02F58}" type="presParOf" srcId="{F9CDCB14-2F69-49C9-96CF-93561B0CBD86}" destId="{8DD1B011-1668-4BCA-AE02-19D7D09F33D1}" srcOrd="4" destOrd="0" presId="urn:microsoft.com/office/officeart/2009/3/layout/PlusandMinus"/>
    <dgm:cxn modelId="{183EB825-2A13-4732-948F-2278CD38A33F}" type="presParOf" srcId="{F9CDCB14-2F69-49C9-96CF-93561B0CBD86}" destId="{C4EC20C6-130A-41D6-A339-1D1D935CC898}"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117EE5-D651-43C6-8386-C3C90B31F25B}" type="doc">
      <dgm:prSet loTypeId="urn:microsoft.com/office/officeart/2005/8/layout/pyramid2" loCatId="list" qsTypeId="urn:microsoft.com/office/officeart/2005/8/quickstyle/simple1" qsCatId="simple" csTypeId="urn:microsoft.com/office/officeart/2005/8/colors/accent1_2" csCatId="accent1" phldr="1"/>
      <dgm:spPr/>
    </dgm:pt>
    <dgm:pt modelId="{829A110C-0CAF-4D3A-BDC4-F86822BC72D6}">
      <dgm:prSet phldrT="[Text]"/>
      <dgm:spPr/>
      <dgm:t>
        <a:bodyPr/>
        <a:lstStyle/>
        <a:p>
          <a:r>
            <a:rPr lang="en-US" dirty="0" smtClean="0"/>
            <a:t>Disciplinary Action</a:t>
          </a:r>
          <a:endParaRPr lang="en-US" dirty="0"/>
        </a:p>
      </dgm:t>
    </dgm:pt>
    <dgm:pt modelId="{8041E13F-3442-406C-AC3A-577E67C1672C}" type="parTrans" cxnId="{0493AA8F-B658-410F-8874-EE2C44BE7300}">
      <dgm:prSet/>
      <dgm:spPr/>
      <dgm:t>
        <a:bodyPr/>
        <a:lstStyle/>
        <a:p>
          <a:endParaRPr lang="en-US"/>
        </a:p>
      </dgm:t>
    </dgm:pt>
    <dgm:pt modelId="{9ABC9DE5-D111-4865-910A-655849F6F35E}" type="sibTrans" cxnId="{0493AA8F-B658-410F-8874-EE2C44BE7300}">
      <dgm:prSet/>
      <dgm:spPr/>
      <dgm:t>
        <a:bodyPr/>
        <a:lstStyle/>
        <a:p>
          <a:endParaRPr lang="en-US"/>
        </a:p>
      </dgm:t>
    </dgm:pt>
    <dgm:pt modelId="{873920CD-83A9-4B65-A1F9-AF5EAA97DE61}">
      <dgm:prSet phldrT="[Text]"/>
      <dgm:spPr/>
      <dgm:t>
        <a:bodyPr/>
        <a:lstStyle/>
        <a:p>
          <a:r>
            <a:rPr lang="en-US" dirty="0" smtClean="0"/>
            <a:t>Corrective Action</a:t>
          </a:r>
          <a:endParaRPr lang="en-US" dirty="0"/>
        </a:p>
      </dgm:t>
    </dgm:pt>
    <dgm:pt modelId="{CAE6AD31-E4E7-47E9-A675-D7F0C63CA902}" type="parTrans" cxnId="{B3139673-283E-4373-A238-5A94A38401C0}">
      <dgm:prSet/>
      <dgm:spPr/>
      <dgm:t>
        <a:bodyPr/>
        <a:lstStyle/>
        <a:p>
          <a:endParaRPr lang="en-US"/>
        </a:p>
      </dgm:t>
    </dgm:pt>
    <dgm:pt modelId="{F4828886-4885-49CA-B744-4A5587E2C6A7}" type="sibTrans" cxnId="{B3139673-283E-4373-A238-5A94A38401C0}">
      <dgm:prSet/>
      <dgm:spPr/>
      <dgm:t>
        <a:bodyPr/>
        <a:lstStyle/>
        <a:p>
          <a:endParaRPr lang="en-US"/>
        </a:p>
      </dgm:t>
    </dgm:pt>
    <dgm:pt modelId="{F15DA097-0068-4C3C-863C-86AC966E7FE3}">
      <dgm:prSet phldrT="[Text]"/>
      <dgm:spPr>
        <a:solidFill>
          <a:schemeClr val="accent3">
            <a:alpha val="90000"/>
          </a:schemeClr>
        </a:solidFill>
      </dgm:spPr>
      <dgm:t>
        <a:bodyPr/>
        <a:lstStyle/>
        <a:p>
          <a:r>
            <a:rPr lang="en-US" dirty="0" smtClean="0"/>
            <a:t>PDF / PIP Documentation of Counseling </a:t>
          </a:r>
          <a:endParaRPr lang="en-US" dirty="0"/>
        </a:p>
      </dgm:t>
    </dgm:pt>
    <dgm:pt modelId="{F62AE957-F51C-4918-9752-C98FBE91B811}" type="parTrans" cxnId="{546B9EEB-1499-4357-B0E8-2BD406CB8545}">
      <dgm:prSet/>
      <dgm:spPr/>
      <dgm:t>
        <a:bodyPr/>
        <a:lstStyle/>
        <a:p>
          <a:endParaRPr lang="en-US"/>
        </a:p>
      </dgm:t>
    </dgm:pt>
    <dgm:pt modelId="{F6979995-2AD8-4AC2-B4A3-DA40D149D8E2}" type="sibTrans" cxnId="{546B9EEB-1499-4357-B0E8-2BD406CB8545}">
      <dgm:prSet/>
      <dgm:spPr/>
      <dgm:t>
        <a:bodyPr/>
        <a:lstStyle/>
        <a:p>
          <a:endParaRPr lang="en-US"/>
        </a:p>
      </dgm:t>
    </dgm:pt>
    <dgm:pt modelId="{17ADD32A-5F60-4F63-AEE0-86B746B1E474}">
      <dgm:prSet phldrT="[Text]"/>
      <dgm:spPr>
        <a:solidFill>
          <a:schemeClr val="accent3">
            <a:alpha val="90000"/>
          </a:schemeClr>
        </a:solidFill>
      </dgm:spPr>
      <dgm:t>
        <a:bodyPr/>
        <a:lstStyle/>
        <a:p>
          <a:r>
            <a:rPr lang="en-US" dirty="0" smtClean="0"/>
            <a:t>Coaching</a:t>
          </a:r>
          <a:endParaRPr lang="en-US" dirty="0"/>
        </a:p>
      </dgm:t>
    </dgm:pt>
    <dgm:pt modelId="{D8F6D2F4-AE44-40B0-BEF0-7424DA310135}" type="parTrans" cxnId="{C859F889-49AA-41E8-8412-90E886583479}">
      <dgm:prSet/>
      <dgm:spPr/>
      <dgm:t>
        <a:bodyPr/>
        <a:lstStyle/>
        <a:p>
          <a:endParaRPr lang="en-US"/>
        </a:p>
      </dgm:t>
    </dgm:pt>
    <dgm:pt modelId="{FDF097A6-2744-4FD7-B581-3DCF1D7BFAAA}" type="sibTrans" cxnId="{C859F889-49AA-41E8-8412-90E886583479}">
      <dgm:prSet/>
      <dgm:spPr/>
      <dgm:t>
        <a:bodyPr/>
        <a:lstStyle/>
        <a:p>
          <a:endParaRPr lang="en-US"/>
        </a:p>
      </dgm:t>
    </dgm:pt>
    <dgm:pt modelId="{8FA3804A-5C8E-448A-B235-AD9FA5FEB982}">
      <dgm:prSet phldrT="[Text]"/>
      <dgm:spPr>
        <a:solidFill>
          <a:schemeClr val="accent3">
            <a:alpha val="90000"/>
          </a:schemeClr>
        </a:solidFill>
      </dgm:spPr>
      <dgm:t>
        <a:bodyPr/>
        <a:lstStyle/>
        <a:p>
          <a:r>
            <a:rPr lang="en-US" dirty="0" smtClean="0"/>
            <a:t>Setting Expectations and Goals</a:t>
          </a:r>
          <a:endParaRPr lang="en-US" dirty="0"/>
        </a:p>
      </dgm:t>
    </dgm:pt>
    <dgm:pt modelId="{08AFCA13-A270-46A5-B619-BED1B062B049}" type="parTrans" cxnId="{E0DA090D-84FA-4288-9E62-574260AC6033}">
      <dgm:prSet/>
      <dgm:spPr/>
      <dgm:t>
        <a:bodyPr/>
        <a:lstStyle/>
        <a:p>
          <a:endParaRPr lang="en-US"/>
        </a:p>
      </dgm:t>
    </dgm:pt>
    <dgm:pt modelId="{1E7B3460-CD26-4B27-984E-E1E3D9989213}" type="sibTrans" cxnId="{E0DA090D-84FA-4288-9E62-574260AC6033}">
      <dgm:prSet/>
      <dgm:spPr/>
      <dgm:t>
        <a:bodyPr/>
        <a:lstStyle/>
        <a:p>
          <a:endParaRPr lang="en-US"/>
        </a:p>
      </dgm:t>
    </dgm:pt>
    <dgm:pt modelId="{95F1BA80-2AF0-4E37-9EEC-680F41E435A5}" type="pres">
      <dgm:prSet presAssocID="{E0117EE5-D651-43C6-8386-C3C90B31F25B}" presName="compositeShape" presStyleCnt="0">
        <dgm:presLayoutVars>
          <dgm:dir/>
          <dgm:resizeHandles/>
        </dgm:presLayoutVars>
      </dgm:prSet>
      <dgm:spPr/>
    </dgm:pt>
    <dgm:pt modelId="{1612B610-47C5-4333-9280-A200F2C15638}" type="pres">
      <dgm:prSet presAssocID="{E0117EE5-D651-43C6-8386-C3C90B31F25B}" presName="pyramid" presStyleLbl="node1" presStyleIdx="0" presStyleCnt="1"/>
      <dgm:spPr/>
    </dgm:pt>
    <dgm:pt modelId="{13A18D11-909C-47F0-9A07-D25DB5773536}" type="pres">
      <dgm:prSet presAssocID="{E0117EE5-D651-43C6-8386-C3C90B31F25B}" presName="theList" presStyleCnt="0"/>
      <dgm:spPr/>
    </dgm:pt>
    <dgm:pt modelId="{1E9362C5-F9A0-44A4-B004-F37D5C7F62DD}" type="pres">
      <dgm:prSet presAssocID="{829A110C-0CAF-4D3A-BDC4-F86822BC72D6}" presName="aNode" presStyleLbl="fgAcc1" presStyleIdx="0" presStyleCnt="5" custLinFactNeighborX="-50107">
        <dgm:presLayoutVars>
          <dgm:bulletEnabled val="1"/>
        </dgm:presLayoutVars>
      </dgm:prSet>
      <dgm:spPr/>
      <dgm:t>
        <a:bodyPr/>
        <a:lstStyle/>
        <a:p>
          <a:endParaRPr lang="en-US"/>
        </a:p>
      </dgm:t>
    </dgm:pt>
    <dgm:pt modelId="{AA2EDE05-BFB5-40A9-A116-CF8653A99DA5}" type="pres">
      <dgm:prSet presAssocID="{829A110C-0CAF-4D3A-BDC4-F86822BC72D6}" presName="aSpace" presStyleCnt="0"/>
      <dgm:spPr/>
    </dgm:pt>
    <dgm:pt modelId="{950843C7-760F-4398-B16C-E0F26FD9585A}" type="pres">
      <dgm:prSet presAssocID="{873920CD-83A9-4B65-A1F9-AF5EAA97DE61}" presName="aNode" presStyleLbl="fgAcc1" presStyleIdx="1" presStyleCnt="5" custLinFactNeighborX="-50107">
        <dgm:presLayoutVars>
          <dgm:bulletEnabled val="1"/>
        </dgm:presLayoutVars>
      </dgm:prSet>
      <dgm:spPr/>
      <dgm:t>
        <a:bodyPr/>
        <a:lstStyle/>
        <a:p>
          <a:endParaRPr lang="en-US"/>
        </a:p>
      </dgm:t>
    </dgm:pt>
    <dgm:pt modelId="{B1636837-850D-41E9-9176-E9D99CE611A6}" type="pres">
      <dgm:prSet presAssocID="{873920CD-83A9-4B65-A1F9-AF5EAA97DE61}" presName="aSpace" presStyleCnt="0"/>
      <dgm:spPr/>
    </dgm:pt>
    <dgm:pt modelId="{B7545154-7FA8-42EE-8DB3-7CE76A465181}" type="pres">
      <dgm:prSet presAssocID="{F15DA097-0068-4C3C-863C-86AC966E7FE3}" presName="aNode" presStyleLbl="fgAcc1" presStyleIdx="2" presStyleCnt="5" custLinFactNeighborX="-50107">
        <dgm:presLayoutVars>
          <dgm:bulletEnabled val="1"/>
        </dgm:presLayoutVars>
      </dgm:prSet>
      <dgm:spPr/>
      <dgm:t>
        <a:bodyPr/>
        <a:lstStyle/>
        <a:p>
          <a:endParaRPr lang="en-US"/>
        </a:p>
      </dgm:t>
    </dgm:pt>
    <dgm:pt modelId="{7EE94B17-AB6D-43CE-AB26-BC8FAAE48CEE}" type="pres">
      <dgm:prSet presAssocID="{F15DA097-0068-4C3C-863C-86AC966E7FE3}" presName="aSpace" presStyleCnt="0"/>
      <dgm:spPr/>
    </dgm:pt>
    <dgm:pt modelId="{372FE57A-75E0-44E0-83C5-4B721576DB06}" type="pres">
      <dgm:prSet presAssocID="{17ADD32A-5F60-4F63-AEE0-86B746B1E474}" presName="aNode" presStyleLbl="fgAcc1" presStyleIdx="3" presStyleCnt="5" custLinFactNeighborX="-50107">
        <dgm:presLayoutVars>
          <dgm:bulletEnabled val="1"/>
        </dgm:presLayoutVars>
      </dgm:prSet>
      <dgm:spPr/>
      <dgm:t>
        <a:bodyPr/>
        <a:lstStyle/>
        <a:p>
          <a:endParaRPr lang="en-US"/>
        </a:p>
      </dgm:t>
    </dgm:pt>
    <dgm:pt modelId="{FEAE11CF-D9E7-4976-A069-8D65E53FE67D}" type="pres">
      <dgm:prSet presAssocID="{17ADD32A-5F60-4F63-AEE0-86B746B1E474}" presName="aSpace" presStyleCnt="0"/>
      <dgm:spPr/>
    </dgm:pt>
    <dgm:pt modelId="{069EFA89-BDA0-4B63-99B2-A1E2B8689032}" type="pres">
      <dgm:prSet presAssocID="{8FA3804A-5C8E-448A-B235-AD9FA5FEB982}" presName="aNode" presStyleLbl="fgAcc1" presStyleIdx="4" presStyleCnt="5" custLinFactNeighborX="-50107">
        <dgm:presLayoutVars>
          <dgm:bulletEnabled val="1"/>
        </dgm:presLayoutVars>
      </dgm:prSet>
      <dgm:spPr/>
      <dgm:t>
        <a:bodyPr/>
        <a:lstStyle/>
        <a:p>
          <a:endParaRPr lang="en-US"/>
        </a:p>
      </dgm:t>
    </dgm:pt>
    <dgm:pt modelId="{B3E81407-6299-40F4-A1A6-37C77C38B79A}" type="pres">
      <dgm:prSet presAssocID="{8FA3804A-5C8E-448A-B235-AD9FA5FEB982}" presName="aSpace" presStyleCnt="0"/>
      <dgm:spPr/>
    </dgm:pt>
  </dgm:ptLst>
  <dgm:cxnLst>
    <dgm:cxn modelId="{FCCF113E-E6D9-4988-8880-B06C61B28572}" type="presOf" srcId="{E0117EE5-D651-43C6-8386-C3C90B31F25B}" destId="{95F1BA80-2AF0-4E37-9EEC-680F41E435A5}" srcOrd="0" destOrd="0" presId="urn:microsoft.com/office/officeart/2005/8/layout/pyramid2"/>
    <dgm:cxn modelId="{B3139673-283E-4373-A238-5A94A38401C0}" srcId="{E0117EE5-D651-43C6-8386-C3C90B31F25B}" destId="{873920CD-83A9-4B65-A1F9-AF5EAA97DE61}" srcOrd="1" destOrd="0" parTransId="{CAE6AD31-E4E7-47E9-A675-D7F0C63CA902}" sibTransId="{F4828886-4885-49CA-B744-4A5587E2C6A7}"/>
    <dgm:cxn modelId="{B69430EF-0C40-4D3C-8CA7-6371CB52471B}" type="presOf" srcId="{873920CD-83A9-4B65-A1F9-AF5EAA97DE61}" destId="{950843C7-760F-4398-B16C-E0F26FD9585A}" srcOrd="0" destOrd="0" presId="urn:microsoft.com/office/officeart/2005/8/layout/pyramid2"/>
    <dgm:cxn modelId="{0493AA8F-B658-410F-8874-EE2C44BE7300}" srcId="{E0117EE5-D651-43C6-8386-C3C90B31F25B}" destId="{829A110C-0CAF-4D3A-BDC4-F86822BC72D6}" srcOrd="0" destOrd="0" parTransId="{8041E13F-3442-406C-AC3A-577E67C1672C}" sibTransId="{9ABC9DE5-D111-4865-910A-655849F6F35E}"/>
    <dgm:cxn modelId="{0A222726-5289-4188-AF00-CD8414786EA3}" type="presOf" srcId="{8FA3804A-5C8E-448A-B235-AD9FA5FEB982}" destId="{069EFA89-BDA0-4B63-99B2-A1E2B8689032}" srcOrd="0" destOrd="0" presId="urn:microsoft.com/office/officeart/2005/8/layout/pyramid2"/>
    <dgm:cxn modelId="{546B9EEB-1499-4357-B0E8-2BD406CB8545}" srcId="{E0117EE5-D651-43C6-8386-C3C90B31F25B}" destId="{F15DA097-0068-4C3C-863C-86AC966E7FE3}" srcOrd="2" destOrd="0" parTransId="{F62AE957-F51C-4918-9752-C98FBE91B811}" sibTransId="{F6979995-2AD8-4AC2-B4A3-DA40D149D8E2}"/>
    <dgm:cxn modelId="{E0DA090D-84FA-4288-9E62-574260AC6033}" srcId="{E0117EE5-D651-43C6-8386-C3C90B31F25B}" destId="{8FA3804A-5C8E-448A-B235-AD9FA5FEB982}" srcOrd="4" destOrd="0" parTransId="{08AFCA13-A270-46A5-B619-BED1B062B049}" sibTransId="{1E7B3460-CD26-4B27-984E-E1E3D9989213}"/>
    <dgm:cxn modelId="{ADA1B2AB-AA58-444B-AAA3-E8310A3FEDAA}" type="presOf" srcId="{829A110C-0CAF-4D3A-BDC4-F86822BC72D6}" destId="{1E9362C5-F9A0-44A4-B004-F37D5C7F62DD}" srcOrd="0" destOrd="0" presId="urn:microsoft.com/office/officeart/2005/8/layout/pyramid2"/>
    <dgm:cxn modelId="{2A0F35BD-1952-4952-9724-76E28C99CC88}" type="presOf" srcId="{17ADD32A-5F60-4F63-AEE0-86B746B1E474}" destId="{372FE57A-75E0-44E0-83C5-4B721576DB06}" srcOrd="0" destOrd="0" presId="urn:microsoft.com/office/officeart/2005/8/layout/pyramid2"/>
    <dgm:cxn modelId="{C859F889-49AA-41E8-8412-90E886583479}" srcId="{E0117EE5-D651-43C6-8386-C3C90B31F25B}" destId="{17ADD32A-5F60-4F63-AEE0-86B746B1E474}" srcOrd="3" destOrd="0" parTransId="{D8F6D2F4-AE44-40B0-BEF0-7424DA310135}" sibTransId="{FDF097A6-2744-4FD7-B581-3DCF1D7BFAAA}"/>
    <dgm:cxn modelId="{3ED32896-1244-48E8-AB17-76822B641224}" type="presOf" srcId="{F15DA097-0068-4C3C-863C-86AC966E7FE3}" destId="{B7545154-7FA8-42EE-8DB3-7CE76A465181}" srcOrd="0" destOrd="0" presId="urn:microsoft.com/office/officeart/2005/8/layout/pyramid2"/>
    <dgm:cxn modelId="{EA8E3289-9C5D-4113-BDA9-A439F1648E22}" type="presParOf" srcId="{95F1BA80-2AF0-4E37-9EEC-680F41E435A5}" destId="{1612B610-47C5-4333-9280-A200F2C15638}" srcOrd="0" destOrd="0" presId="urn:microsoft.com/office/officeart/2005/8/layout/pyramid2"/>
    <dgm:cxn modelId="{0AE1C28A-7C59-460C-BA4C-A5D1C6FDC85A}" type="presParOf" srcId="{95F1BA80-2AF0-4E37-9EEC-680F41E435A5}" destId="{13A18D11-909C-47F0-9A07-D25DB5773536}" srcOrd="1" destOrd="0" presId="urn:microsoft.com/office/officeart/2005/8/layout/pyramid2"/>
    <dgm:cxn modelId="{FD6686AE-1204-41DF-8E1B-A1F3A4C3BFC5}" type="presParOf" srcId="{13A18D11-909C-47F0-9A07-D25DB5773536}" destId="{1E9362C5-F9A0-44A4-B004-F37D5C7F62DD}" srcOrd="0" destOrd="0" presId="urn:microsoft.com/office/officeart/2005/8/layout/pyramid2"/>
    <dgm:cxn modelId="{BEF95FA7-4E38-41AE-93B1-50A0D3CF27D9}" type="presParOf" srcId="{13A18D11-909C-47F0-9A07-D25DB5773536}" destId="{AA2EDE05-BFB5-40A9-A116-CF8653A99DA5}" srcOrd="1" destOrd="0" presId="urn:microsoft.com/office/officeart/2005/8/layout/pyramid2"/>
    <dgm:cxn modelId="{64991461-B085-4B6F-8FF7-F17E1369FC90}" type="presParOf" srcId="{13A18D11-909C-47F0-9A07-D25DB5773536}" destId="{950843C7-760F-4398-B16C-E0F26FD9585A}" srcOrd="2" destOrd="0" presId="urn:microsoft.com/office/officeart/2005/8/layout/pyramid2"/>
    <dgm:cxn modelId="{5AFA75AB-5703-4330-8B79-3C3467267187}" type="presParOf" srcId="{13A18D11-909C-47F0-9A07-D25DB5773536}" destId="{B1636837-850D-41E9-9176-E9D99CE611A6}" srcOrd="3" destOrd="0" presId="urn:microsoft.com/office/officeart/2005/8/layout/pyramid2"/>
    <dgm:cxn modelId="{DEFB55C9-E3CF-415E-8585-F6683643B285}" type="presParOf" srcId="{13A18D11-909C-47F0-9A07-D25DB5773536}" destId="{B7545154-7FA8-42EE-8DB3-7CE76A465181}" srcOrd="4" destOrd="0" presId="urn:microsoft.com/office/officeart/2005/8/layout/pyramid2"/>
    <dgm:cxn modelId="{87B1613C-5E31-4673-95B2-824C04B0E519}" type="presParOf" srcId="{13A18D11-909C-47F0-9A07-D25DB5773536}" destId="{7EE94B17-AB6D-43CE-AB26-BC8FAAE48CEE}" srcOrd="5" destOrd="0" presId="urn:microsoft.com/office/officeart/2005/8/layout/pyramid2"/>
    <dgm:cxn modelId="{2D5DB984-EBDC-4FF4-8FF3-C20B0ADCD178}" type="presParOf" srcId="{13A18D11-909C-47F0-9A07-D25DB5773536}" destId="{372FE57A-75E0-44E0-83C5-4B721576DB06}" srcOrd="6" destOrd="0" presId="urn:microsoft.com/office/officeart/2005/8/layout/pyramid2"/>
    <dgm:cxn modelId="{CCC6C22D-0631-4EF3-8544-B54EC227FAF4}" type="presParOf" srcId="{13A18D11-909C-47F0-9A07-D25DB5773536}" destId="{FEAE11CF-D9E7-4976-A069-8D65E53FE67D}" srcOrd="7" destOrd="0" presId="urn:microsoft.com/office/officeart/2005/8/layout/pyramid2"/>
    <dgm:cxn modelId="{0A8B4255-4592-434B-B735-B6243C1032F1}" type="presParOf" srcId="{13A18D11-909C-47F0-9A07-D25DB5773536}" destId="{069EFA89-BDA0-4B63-99B2-A1E2B8689032}" srcOrd="8" destOrd="0" presId="urn:microsoft.com/office/officeart/2005/8/layout/pyramid2"/>
    <dgm:cxn modelId="{7600DAE6-39DD-4057-B35A-49BD3A6F0111}" type="presParOf" srcId="{13A18D11-909C-47F0-9A07-D25DB5773536}" destId="{B3E81407-6299-40F4-A1A6-37C77C38B79A}"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117EE5-D651-43C6-8386-C3C90B31F25B}" type="doc">
      <dgm:prSet loTypeId="urn:microsoft.com/office/officeart/2005/8/layout/pyramid2" loCatId="list" qsTypeId="urn:microsoft.com/office/officeart/2005/8/quickstyle/simple1" qsCatId="simple" csTypeId="urn:microsoft.com/office/officeart/2005/8/colors/accent1_2" csCatId="accent1" phldr="1"/>
      <dgm:spPr/>
    </dgm:pt>
    <dgm:pt modelId="{829A110C-0CAF-4D3A-BDC4-F86822BC72D6}">
      <dgm:prSet phldrT="[Text]"/>
      <dgm:spPr>
        <a:solidFill>
          <a:schemeClr val="accent2">
            <a:alpha val="90000"/>
          </a:schemeClr>
        </a:solidFill>
      </dgm:spPr>
      <dgm:t>
        <a:bodyPr/>
        <a:lstStyle/>
        <a:p>
          <a:r>
            <a:rPr lang="en-US" dirty="0" smtClean="0"/>
            <a:t>Disciplinary Action</a:t>
          </a:r>
          <a:endParaRPr lang="en-US" dirty="0"/>
        </a:p>
      </dgm:t>
    </dgm:pt>
    <dgm:pt modelId="{8041E13F-3442-406C-AC3A-577E67C1672C}" type="parTrans" cxnId="{0493AA8F-B658-410F-8874-EE2C44BE7300}">
      <dgm:prSet/>
      <dgm:spPr/>
      <dgm:t>
        <a:bodyPr/>
        <a:lstStyle/>
        <a:p>
          <a:endParaRPr lang="en-US"/>
        </a:p>
      </dgm:t>
    </dgm:pt>
    <dgm:pt modelId="{9ABC9DE5-D111-4865-910A-655849F6F35E}" type="sibTrans" cxnId="{0493AA8F-B658-410F-8874-EE2C44BE7300}">
      <dgm:prSet/>
      <dgm:spPr/>
      <dgm:t>
        <a:bodyPr/>
        <a:lstStyle/>
        <a:p>
          <a:endParaRPr lang="en-US"/>
        </a:p>
      </dgm:t>
    </dgm:pt>
    <dgm:pt modelId="{873920CD-83A9-4B65-A1F9-AF5EAA97DE61}">
      <dgm:prSet phldrT="[Text]"/>
      <dgm:spPr>
        <a:solidFill>
          <a:schemeClr val="accent2">
            <a:alpha val="90000"/>
          </a:schemeClr>
        </a:solidFill>
      </dgm:spPr>
      <dgm:t>
        <a:bodyPr/>
        <a:lstStyle/>
        <a:p>
          <a:r>
            <a:rPr lang="en-US" dirty="0" smtClean="0"/>
            <a:t>Corrective Action</a:t>
          </a:r>
          <a:endParaRPr lang="en-US" dirty="0"/>
        </a:p>
      </dgm:t>
    </dgm:pt>
    <dgm:pt modelId="{CAE6AD31-E4E7-47E9-A675-D7F0C63CA902}" type="parTrans" cxnId="{B3139673-283E-4373-A238-5A94A38401C0}">
      <dgm:prSet/>
      <dgm:spPr/>
      <dgm:t>
        <a:bodyPr/>
        <a:lstStyle/>
        <a:p>
          <a:endParaRPr lang="en-US"/>
        </a:p>
      </dgm:t>
    </dgm:pt>
    <dgm:pt modelId="{F4828886-4885-49CA-B744-4A5587E2C6A7}" type="sibTrans" cxnId="{B3139673-283E-4373-A238-5A94A38401C0}">
      <dgm:prSet/>
      <dgm:spPr/>
      <dgm:t>
        <a:bodyPr/>
        <a:lstStyle/>
        <a:p>
          <a:endParaRPr lang="en-US"/>
        </a:p>
      </dgm:t>
    </dgm:pt>
    <dgm:pt modelId="{F15DA097-0068-4C3C-863C-86AC966E7FE3}">
      <dgm:prSet phldrT="[Text]"/>
      <dgm:spPr>
        <a:solidFill>
          <a:schemeClr val="bg1">
            <a:alpha val="90000"/>
          </a:schemeClr>
        </a:solidFill>
      </dgm:spPr>
      <dgm:t>
        <a:bodyPr/>
        <a:lstStyle/>
        <a:p>
          <a:r>
            <a:rPr lang="en-US" dirty="0" smtClean="0"/>
            <a:t>PDF / PIP Documentation of Counseling </a:t>
          </a:r>
          <a:endParaRPr lang="en-US" dirty="0"/>
        </a:p>
      </dgm:t>
    </dgm:pt>
    <dgm:pt modelId="{F62AE957-F51C-4918-9752-C98FBE91B811}" type="parTrans" cxnId="{546B9EEB-1499-4357-B0E8-2BD406CB8545}">
      <dgm:prSet/>
      <dgm:spPr/>
      <dgm:t>
        <a:bodyPr/>
        <a:lstStyle/>
        <a:p>
          <a:endParaRPr lang="en-US"/>
        </a:p>
      </dgm:t>
    </dgm:pt>
    <dgm:pt modelId="{F6979995-2AD8-4AC2-B4A3-DA40D149D8E2}" type="sibTrans" cxnId="{546B9EEB-1499-4357-B0E8-2BD406CB8545}">
      <dgm:prSet/>
      <dgm:spPr/>
      <dgm:t>
        <a:bodyPr/>
        <a:lstStyle/>
        <a:p>
          <a:endParaRPr lang="en-US"/>
        </a:p>
      </dgm:t>
    </dgm:pt>
    <dgm:pt modelId="{17ADD32A-5F60-4F63-AEE0-86B746B1E474}">
      <dgm:prSet phldrT="[Text]"/>
      <dgm:spPr>
        <a:solidFill>
          <a:schemeClr val="bg1">
            <a:alpha val="90000"/>
          </a:schemeClr>
        </a:solidFill>
      </dgm:spPr>
      <dgm:t>
        <a:bodyPr/>
        <a:lstStyle/>
        <a:p>
          <a:r>
            <a:rPr lang="en-US" dirty="0" smtClean="0"/>
            <a:t>Coaching</a:t>
          </a:r>
          <a:endParaRPr lang="en-US" dirty="0"/>
        </a:p>
      </dgm:t>
    </dgm:pt>
    <dgm:pt modelId="{D8F6D2F4-AE44-40B0-BEF0-7424DA310135}" type="parTrans" cxnId="{C859F889-49AA-41E8-8412-90E886583479}">
      <dgm:prSet/>
      <dgm:spPr/>
      <dgm:t>
        <a:bodyPr/>
        <a:lstStyle/>
        <a:p>
          <a:endParaRPr lang="en-US"/>
        </a:p>
      </dgm:t>
    </dgm:pt>
    <dgm:pt modelId="{FDF097A6-2744-4FD7-B581-3DCF1D7BFAAA}" type="sibTrans" cxnId="{C859F889-49AA-41E8-8412-90E886583479}">
      <dgm:prSet/>
      <dgm:spPr/>
      <dgm:t>
        <a:bodyPr/>
        <a:lstStyle/>
        <a:p>
          <a:endParaRPr lang="en-US"/>
        </a:p>
      </dgm:t>
    </dgm:pt>
    <dgm:pt modelId="{8FA3804A-5C8E-448A-B235-AD9FA5FEB982}">
      <dgm:prSet phldrT="[Text]"/>
      <dgm:spPr>
        <a:solidFill>
          <a:schemeClr val="bg1">
            <a:alpha val="90000"/>
          </a:schemeClr>
        </a:solidFill>
      </dgm:spPr>
      <dgm:t>
        <a:bodyPr/>
        <a:lstStyle/>
        <a:p>
          <a:r>
            <a:rPr lang="en-US" dirty="0" smtClean="0"/>
            <a:t>Setting Expectations and Goals</a:t>
          </a:r>
          <a:endParaRPr lang="en-US" dirty="0"/>
        </a:p>
      </dgm:t>
    </dgm:pt>
    <dgm:pt modelId="{08AFCA13-A270-46A5-B619-BED1B062B049}" type="parTrans" cxnId="{E0DA090D-84FA-4288-9E62-574260AC6033}">
      <dgm:prSet/>
      <dgm:spPr/>
      <dgm:t>
        <a:bodyPr/>
        <a:lstStyle/>
        <a:p>
          <a:endParaRPr lang="en-US"/>
        </a:p>
      </dgm:t>
    </dgm:pt>
    <dgm:pt modelId="{1E7B3460-CD26-4B27-984E-E1E3D9989213}" type="sibTrans" cxnId="{E0DA090D-84FA-4288-9E62-574260AC6033}">
      <dgm:prSet/>
      <dgm:spPr/>
      <dgm:t>
        <a:bodyPr/>
        <a:lstStyle/>
        <a:p>
          <a:endParaRPr lang="en-US"/>
        </a:p>
      </dgm:t>
    </dgm:pt>
    <dgm:pt modelId="{95F1BA80-2AF0-4E37-9EEC-680F41E435A5}" type="pres">
      <dgm:prSet presAssocID="{E0117EE5-D651-43C6-8386-C3C90B31F25B}" presName="compositeShape" presStyleCnt="0">
        <dgm:presLayoutVars>
          <dgm:dir/>
          <dgm:resizeHandles/>
        </dgm:presLayoutVars>
      </dgm:prSet>
      <dgm:spPr/>
    </dgm:pt>
    <dgm:pt modelId="{1612B610-47C5-4333-9280-A200F2C15638}" type="pres">
      <dgm:prSet presAssocID="{E0117EE5-D651-43C6-8386-C3C90B31F25B}" presName="pyramid" presStyleLbl="node1" presStyleIdx="0" presStyleCnt="1"/>
      <dgm:spPr/>
    </dgm:pt>
    <dgm:pt modelId="{13A18D11-909C-47F0-9A07-D25DB5773536}" type="pres">
      <dgm:prSet presAssocID="{E0117EE5-D651-43C6-8386-C3C90B31F25B}" presName="theList" presStyleCnt="0"/>
      <dgm:spPr/>
    </dgm:pt>
    <dgm:pt modelId="{1E9362C5-F9A0-44A4-B004-F37D5C7F62DD}" type="pres">
      <dgm:prSet presAssocID="{829A110C-0CAF-4D3A-BDC4-F86822BC72D6}" presName="aNode" presStyleLbl="fgAcc1" presStyleIdx="0" presStyleCnt="5" custLinFactNeighborX="-50107">
        <dgm:presLayoutVars>
          <dgm:bulletEnabled val="1"/>
        </dgm:presLayoutVars>
      </dgm:prSet>
      <dgm:spPr/>
      <dgm:t>
        <a:bodyPr/>
        <a:lstStyle/>
        <a:p>
          <a:endParaRPr lang="en-US"/>
        </a:p>
      </dgm:t>
    </dgm:pt>
    <dgm:pt modelId="{AA2EDE05-BFB5-40A9-A116-CF8653A99DA5}" type="pres">
      <dgm:prSet presAssocID="{829A110C-0CAF-4D3A-BDC4-F86822BC72D6}" presName="aSpace" presStyleCnt="0"/>
      <dgm:spPr/>
    </dgm:pt>
    <dgm:pt modelId="{950843C7-760F-4398-B16C-E0F26FD9585A}" type="pres">
      <dgm:prSet presAssocID="{873920CD-83A9-4B65-A1F9-AF5EAA97DE61}" presName="aNode" presStyleLbl="fgAcc1" presStyleIdx="1" presStyleCnt="5" custLinFactNeighborX="-50107">
        <dgm:presLayoutVars>
          <dgm:bulletEnabled val="1"/>
        </dgm:presLayoutVars>
      </dgm:prSet>
      <dgm:spPr/>
      <dgm:t>
        <a:bodyPr/>
        <a:lstStyle/>
        <a:p>
          <a:endParaRPr lang="en-US"/>
        </a:p>
      </dgm:t>
    </dgm:pt>
    <dgm:pt modelId="{B1636837-850D-41E9-9176-E9D99CE611A6}" type="pres">
      <dgm:prSet presAssocID="{873920CD-83A9-4B65-A1F9-AF5EAA97DE61}" presName="aSpace" presStyleCnt="0"/>
      <dgm:spPr/>
    </dgm:pt>
    <dgm:pt modelId="{B7545154-7FA8-42EE-8DB3-7CE76A465181}" type="pres">
      <dgm:prSet presAssocID="{F15DA097-0068-4C3C-863C-86AC966E7FE3}" presName="aNode" presStyleLbl="fgAcc1" presStyleIdx="2" presStyleCnt="5" custLinFactNeighborX="-50107">
        <dgm:presLayoutVars>
          <dgm:bulletEnabled val="1"/>
        </dgm:presLayoutVars>
      </dgm:prSet>
      <dgm:spPr/>
      <dgm:t>
        <a:bodyPr/>
        <a:lstStyle/>
        <a:p>
          <a:endParaRPr lang="en-US"/>
        </a:p>
      </dgm:t>
    </dgm:pt>
    <dgm:pt modelId="{7EE94B17-AB6D-43CE-AB26-BC8FAAE48CEE}" type="pres">
      <dgm:prSet presAssocID="{F15DA097-0068-4C3C-863C-86AC966E7FE3}" presName="aSpace" presStyleCnt="0"/>
      <dgm:spPr/>
    </dgm:pt>
    <dgm:pt modelId="{372FE57A-75E0-44E0-83C5-4B721576DB06}" type="pres">
      <dgm:prSet presAssocID="{17ADD32A-5F60-4F63-AEE0-86B746B1E474}" presName="aNode" presStyleLbl="fgAcc1" presStyleIdx="3" presStyleCnt="5" custLinFactNeighborX="-50107">
        <dgm:presLayoutVars>
          <dgm:bulletEnabled val="1"/>
        </dgm:presLayoutVars>
      </dgm:prSet>
      <dgm:spPr/>
      <dgm:t>
        <a:bodyPr/>
        <a:lstStyle/>
        <a:p>
          <a:endParaRPr lang="en-US"/>
        </a:p>
      </dgm:t>
    </dgm:pt>
    <dgm:pt modelId="{FEAE11CF-D9E7-4976-A069-8D65E53FE67D}" type="pres">
      <dgm:prSet presAssocID="{17ADD32A-5F60-4F63-AEE0-86B746B1E474}" presName="aSpace" presStyleCnt="0"/>
      <dgm:spPr/>
    </dgm:pt>
    <dgm:pt modelId="{069EFA89-BDA0-4B63-99B2-A1E2B8689032}" type="pres">
      <dgm:prSet presAssocID="{8FA3804A-5C8E-448A-B235-AD9FA5FEB982}" presName="aNode" presStyleLbl="fgAcc1" presStyleIdx="4" presStyleCnt="5" custLinFactNeighborX="-50107">
        <dgm:presLayoutVars>
          <dgm:bulletEnabled val="1"/>
        </dgm:presLayoutVars>
      </dgm:prSet>
      <dgm:spPr/>
      <dgm:t>
        <a:bodyPr/>
        <a:lstStyle/>
        <a:p>
          <a:endParaRPr lang="en-US"/>
        </a:p>
      </dgm:t>
    </dgm:pt>
    <dgm:pt modelId="{B3E81407-6299-40F4-A1A6-37C77C38B79A}" type="pres">
      <dgm:prSet presAssocID="{8FA3804A-5C8E-448A-B235-AD9FA5FEB982}" presName="aSpace" presStyleCnt="0"/>
      <dgm:spPr/>
    </dgm:pt>
  </dgm:ptLst>
  <dgm:cxnLst>
    <dgm:cxn modelId="{0546FA31-8294-421F-B9BF-AA3AA3024AFC}" type="presOf" srcId="{8FA3804A-5C8E-448A-B235-AD9FA5FEB982}" destId="{069EFA89-BDA0-4B63-99B2-A1E2B8689032}" srcOrd="0" destOrd="0" presId="urn:microsoft.com/office/officeart/2005/8/layout/pyramid2"/>
    <dgm:cxn modelId="{B8E4A21F-04F4-4322-9FB1-71020A0AC501}" type="presOf" srcId="{873920CD-83A9-4B65-A1F9-AF5EAA97DE61}" destId="{950843C7-760F-4398-B16C-E0F26FD9585A}" srcOrd="0" destOrd="0" presId="urn:microsoft.com/office/officeart/2005/8/layout/pyramid2"/>
    <dgm:cxn modelId="{B3139673-283E-4373-A238-5A94A38401C0}" srcId="{E0117EE5-D651-43C6-8386-C3C90B31F25B}" destId="{873920CD-83A9-4B65-A1F9-AF5EAA97DE61}" srcOrd="1" destOrd="0" parTransId="{CAE6AD31-E4E7-47E9-A675-D7F0C63CA902}" sibTransId="{F4828886-4885-49CA-B744-4A5587E2C6A7}"/>
    <dgm:cxn modelId="{10040D42-AEB0-4BC2-89C2-40E5B3462A28}" type="presOf" srcId="{F15DA097-0068-4C3C-863C-86AC966E7FE3}" destId="{B7545154-7FA8-42EE-8DB3-7CE76A465181}" srcOrd="0" destOrd="0" presId="urn:microsoft.com/office/officeart/2005/8/layout/pyramid2"/>
    <dgm:cxn modelId="{0493AA8F-B658-410F-8874-EE2C44BE7300}" srcId="{E0117EE5-D651-43C6-8386-C3C90B31F25B}" destId="{829A110C-0CAF-4D3A-BDC4-F86822BC72D6}" srcOrd="0" destOrd="0" parTransId="{8041E13F-3442-406C-AC3A-577E67C1672C}" sibTransId="{9ABC9DE5-D111-4865-910A-655849F6F35E}"/>
    <dgm:cxn modelId="{546B9EEB-1499-4357-B0E8-2BD406CB8545}" srcId="{E0117EE5-D651-43C6-8386-C3C90B31F25B}" destId="{F15DA097-0068-4C3C-863C-86AC966E7FE3}" srcOrd="2" destOrd="0" parTransId="{F62AE957-F51C-4918-9752-C98FBE91B811}" sibTransId="{F6979995-2AD8-4AC2-B4A3-DA40D149D8E2}"/>
    <dgm:cxn modelId="{E0DA090D-84FA-4288-9E62-574260AC6033}" srcId="{E0117EE5-D651-43C6-8386-C3C90B31F25B}" destId="{8FA3804A-5C8E-448A-B235-AD9FA5FEB982}" srcOrd="4" destOrd="0" parTransId="{08AFCA13-A270-46A5-B619-BED1B062B049}" sibTransId="{1E7B3460-CD26-4B27-984E-E1E3D9989213}"/>
    <dgm:cxn modelId="{03E6090B-FDC2-45CB-80C5-538A64CDB2F2}" type="presOf" srcId="{829A110C-0CAF-4D3A-BDC4-F86822BC72D6}" destId="{1E9362C5-F9A0-44A4-B004-F37D5C7F62DD}" srcOrd="0" destOrd="0" presId="urn:microsoft.com/office/officeart/2005/8/layout/pyramid2"/>
    <dgm:cxn modelId="{C859F889-49AA-41E8-8412-90E886583479}" srcId="{E0117EE5-D651-43C6-8386-C3C90B31F25B}" destId="{17ADD32A-5F60-4F63-AEE0-86B746B1E474}" srcOrd="3" destOrd="0" parTransId="{D8F6D2F4-AE44-40B0-BEF0-7424DA310135}" sibTransId="{FDF097A6-2744-4FD7-B581-3DCF1D7BFAAA}"/>
    <dgm:cxn modelId="{0340FD06-9ECF-491E-99E9-0F90CD67A72E}" type="presOf" srcId="{17ADD32A-5F60-4F63-AEE0-86B746B1E474}" destId="{372FE57A-75E0-44E0-83C5-4B721576DB06}" srcOrd="0" destOrd="0" presId="urn:microsoft.com/office/officeart/2005/8/layout/pyramid2"/>
    <dgm:cxn modelId="{5070084A-8EE6-4AB5-A3B9-528036438C3B}" type="presOf" srcId="{E0117EE5-D651-43C6-8386-C3C90B31F25B}" destId="{95F1BA80-2AF0-4E37-9EEC-680F41E435A5}" srcOrd="0" destOrd="0" presId="urn:microsoft.com/office/officeart/2005/8/layout/pyramid2"/>
    <dgm:cxn modelId="{086EBBFE-D509-42CF-BD19-36925FC49902}" type="presParOf" srcId="{95F1BA80-2AF0-4E37-9EEC-680F41E435A5}" destId="{1612B610-47C5-4333-9280-A200F2C15638}" srcOrd="0" destOrd="0" presId="urn:microsoft.com/office/officeart/2005/8/layout/pyramid2"/>
    <dgm:cxn modelId="{5ED424A6-0AB1-4214-8138-608E86D9ED33}" type="presParOf" srcId="{95F1BA80-2AF0-4E37-9EEC-680F41E435A5}" destId="{13A18D11-909C-47F0-9A07-D25DB5773536}" srcOrd="1" destOrd="0" presId="urn:microsoft.com/office/officeart/2005/8/layout/pyramid2"/>
    <dgm:cxn modelId="{DEA5A6BA-6D1B-40FA-AC53-3015CE93C102}" type="presParOf" srcId="{13A18D11-909C-47F0-9A07-D25DB5773536}" destId="{1E9362C5-F9A0-44A4-B004-F37D5C7F62DD}" srcOrd="0" destOrd="0" presId="urn:microsoft.com/office/officeart/2005/8/layout/pyramid2"/>
    <dgm:cxn modelId="{646BE618-ABF5-4001-A987-E69D34117484}" type="presParOf" srcId="{13A18D11-909C-47F0-9A07-D25DB5773536}" destId="{AA2EDE05-BFB5-40A9-A116-CF8653A99DA5}" srcOrd="1" destOrd="0" presId="urn:microsoft.com/office/officeart/2005/8/layout/pyramid2"/>
    <dgm:cxn modelId="{3BDFBC13-5ABE-4C2B-9722-07E3AF29158A}" type="presParOf" srcId="{13A18D11-909C-47F0-9A07-D25DB5773536}" destId="{950843C7-760F-4398-B16C-E0F26FD9585A}" srcOrd="2" destOrd="0" presId="urn:microsoft.com/office/officeart/2005/8/layout/pyramid2"/>
    <dgm:cxn modelId="{ADF8E5EB-17A8-4249-B02E-EC73538354E8}" type="presParOf" srcId="{13A18D11-909C-47F0-9A07-D25DB5773536}" destId="{B1636837-850D-41E9-9176-E9D99CE611A6}" srcOrd="3" destOrd="0" presId="urn:microsoft.com/office/officeart/2005/8/layout/pyramid2"/>
    <dgm:cxn modelId="{E71B4D78-54AB-4C69-B164-4878D83F64CD}" type="presParOf" srcId="{13A18D11-909C-47F0-9A07-D25DB5773536}" destId="{B7545154-7FA8-42EE-8DB3-7CE76A465181}" srcOrd="4" destOrd="0" presId="urn:microsoft.com/office/officeart/2005/8/layout/pyramid2"/>
    <dgm:cxn modelId="{2FC87859-A934-4711-9E9B-098482C6E14C}" type="presParOf" srcId="{13A18D11-909C-47F0-9A07-D25DB5773536}" destId="{7EE94B17-AB6D-43CE-AB26-BC8FAAE48CEE}" srcOrd="5" destOrd="0" presId="urn:microsoft.com/office/officeart/2005/8/layout/pyramid2"/>
    <dgm:cxn modelId="{93ECE58E-8696-4326-BBD4-B70493798096}" type="presParOf" srcId="{13A18D11-909C-47F0-9A07-D25DB5773536}" destId="{372FE57A-75E0-44E0-83C5-4B721576DB06}" srcOrd="6" destOrd="0" presId="urn:microsoft.com/office/officeart/2005/8/layout/pyramid2"/>
    <dgm:cxn modelId="{B2C279A0-DEEE-452B-B9ED-2FF06E381ADE}" type="presParOf" srcId="{13A18D11-909C-47F0-9A07-D25DB5773536}" destId="{FEAE11CF-D9E7-4976-A069-8D65E53FE67D}" srcOrd="7" destOrd="0" presId="urn:microsoft.com/office/officeart/2005/8/layout/pyramid2"/>
    <dgm:cxn modelId="{CE38444C-81D9-4C21-AB97-AA85B5E3923A}" type="presParOf" srcId="{13A18D11-909C-47F0-9A07-D25DB5773536}" destId="{069EFA89-BDA0-4B63-99B2-A1E2B8689032}" srcOrd="8" destOrd="0" presId="urn:microsoft.com/office/officeart/2005/8/layout/pyramid2"/>
    <dgm:cxn modelId="{D15E6F24-AFD7-4277-BFA7-617B2919BDB2}" type="presParOf" srcId="{13A18D11-909C-47F0-9A07-D25DB5773536}" destId="{B3E81407-6299-40F4-A1A6-37C77C38B79A}"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3C556-68E6-42ED-8346-AF1488B608D0}">
      <dsp:nvSpPr>
        <dsp:cNvPr id="0" name=""/>
        <dsp:cNvSpPr/>
      </dsp:nvSpPr>
      <dsp:spPr>
        <a:xfrm rot="5400000">
          <a:off x="1760113" y="944330"/>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Meetings</a:t>
          </a:r>
          <a:endParaRPr lang="en-US" sz="1200" b="1" kern="1200" dirty="0"/>
        </a:p>
      </dsp:txBody>
      <dsp:txXfrm rot="-5400000">
        <a:off x="2030395" y="1107544"/>
        <a:ext cx="884421" cy="971214"/>
      </dsp:txXfrm>
    </dsp:sp>
    <dsp:sp modelId="{444AB840-FFCF-412A-9979-0CCC60F04530}">
      <dsp:nvSpPr>
        <dsp:cNvPr id="0" name=""/>
        <dsp:cNvSpPr/>
      </dsp:nvSpPr>
      <dsp:spPr>
        <a:xfrm>
          <a:off x="2737701" y="1251169"/>
          <a:ext cx="1229111" cy="660812"/>
        </a:xfrm>
        <a:prstGeom prst="rect">
          <a:avLst/>
        </a:prstGeom>
        <a:noFill/>
        <a:ln>
          <a:noFill/>
        </a:ln>
        <a:effectLst/>
      </dsp:spPr>
      <dsp:style>
        <a:lnRef idx="0">
          <a:scrgbClr r="0" g="0" b="0"/>
        </a:lnRef>
        <a:fillRef idx="0">
          <a:scrgbClr r="0" g="0" b="0"/>
        </a:fillRef>
        <a:effectRef idx="0">
          <a:scrgbClr r="0" g="0" b="0"/>
        </a:effectRef>
        <a:fontRef idx="minor"/>
      </dsp:style>
    </dsp:sp>
    <dsp:sp modelId="{87BFB8E2-13CF-4365-BC3C-680FFDE3CCAA}">
      <dsp:nvSpPr>
        <dsp:cNvPr id="0" name=""/>
        <dsp:cNvSpPr/>
      </dsp:nvSpPr>
      <dsp:spPr>
        <a:xfrm rot="5400000">
          <a:off x="482210" y="932754"/>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smtClean="0"/>
            <a:t>Training</a:t>
          </a:r>
          <a:endParaRPr lang="en-US" sz="1200" b="1" kern="1200" dirty="0"/>
        </a:p>
      </dsp:txBody>
      <dsp:txXfrm rot="-5400000">
        <a:off x="752492" y="1095968"/>
        <a:ext cx="884421" cy="971214"/>
      </dsp:txXfrm>
    </dsp:sp>
    <dsp:sp modelId="{1F37FC03-D60E-4681-BFE2-88B5AACC673B}">
      <dsp:nvSpPr>
        <dsp:cNvPr id="0" name=""/>
        <dsp:cNvSpPr/>
      </dsp:nvSpPr>
      <dsp:spPr>
        <a:xfrm rot="5400000">
          <a:off x="-63672" y="2063900"/>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Coaching</a:t>
          </a:r>
          <a:endParaRPr lang="en-US" sz="1200" b="1" kern="1200" dirty="0"/>
        </a:p>
      </dsp:txBody>
      <dsp:txXfrm rot="-5400000">
        <a:off x="206610" y="2227114"/>
        <a:ext cx="884421" cy="971214"/>
      </dsp:txXfrm>
    </dsp:sp>
    <dsp:sp modelId="{60DDB8BC-997C-46F7-B1C0-CD931294F8A3}">
      <dsp:nvSpPr>
        <dsp:cNvPr id="0" name=""/>
        <dsp:cNvSpPr/>
      </dsp:nvSpPr>
      <dsp:spPr>
        <a:xfrm>
          <a:off x="1937" y="2509631"/>
          <a:ext cx="1189462" cy="660812"/>
        </a:xfrm>
        <a:prstGeom prst="rect">
          <a:avLst/>
        </a:prstGeom>
        <a:noFill/>
        <a:ln>
          <a:noFill/>
        </a:ln>
        <a:effectLst/>
      </dsp:spPr>
      <dsp:style>
        <a:lnRef idx="0">
          <a:scrgbClr r="0" g="0" b="0"/>
        </a:lnRef>
        <a:fillRef idx="0">
          <a:scrgbClr r="0" g="0" b="0"/>
        </a:fillRef>
        <a:effectRef idx="0">
          <a:scrgbClr r="0" g="0" b="0"/>
        </a:effectRef>
        <a:fontRef idx="minor"/>
      </dsp:style>
    </dsp:sp>
    <dsp:sp modelId="{AAEC2C72-39B0-4461-A6C8-B59FD90516B8}">
      <dsp:nvSpPr>
        <dsp:cNvPr id="0" name=""/>
        <dsp:cNvSpPr/>
      </dsp:nvSpPr>
      <dsp:spPr>
        <a:xfrm rot="5400000">
          <a:off x="1164376" y="2029174"/>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smtClean="0"/>
            <a:t>Performance Management</a:t>
          </a:r>
          <a:endParaRPr lang="en-US" sz="1100" b="1" kern="1200" dirty="0"/>
        </a:p>
      </dsp:txBody>
      <dsp:txXfrm rot="-5400000">
        <a:off x="1434658" y="2192388"/>
        <a:ext cx="884421" cy="971214"/>
      </dsp:txXfrm>
    </dsp:sp>
    <dsp:sp modelId="{33702E8F-EFE0-4A82-B6F1-821208603841}">
      <dsp:nvSpPr>
        <dsp:cNvPr id="0" name=""/>
        <dsp:cNvSpPr/>
      </dsp:nvSpPr>
      <dsp:spPr>
        <a:xfrm rot="5400000">
          <a:off x="1864286" y="3114019"/>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Development</a:t>
          </a:r>
          <a:endParaRPr lang="en-US" sz="1100" b="1" kern="1200" dirty="0"/>
        </a:p>
      </dsp:txBody>
      <dsp:txXfrm rot="-5400000">
        <a:off x="2134568" y="3277233"/>
        <a:ext cx="884421" cy="971214"/>
      </dsp:txXfrm>
    </dsp:sp>
    <dsp:sp modelId="{9B272F68-9110-42C8-BE0B-8332B1FC8B2A}">
      <dsp:nvSpPr>
        <dsp:cNvPr id="0" name=""/>
        <dsp:cNvSpPr/>
      </dsp:nvSpPr>
      <dsp:spPr>
        <a:xfrm>
          <a:off x="2737701" y="3768093"/>
          <a:ext cx="1229111" cy="660812"/>
        </a:xfrm>
        <a:prstGeom prst="rect">
          <a:avLst/>
        </a:prstGeom>
        <a:noFill/>
        <a:ln>
          <a:noFill/>
        </a:ln>
        <a:effectLst/>
      </dsp:spPr>
      <dsp:style>
        <a:lnRef idx="0">
          <a:scrgbClr r="0" g="0" b="0"/>
        </a:lnRef>
        <a:fillRef idx="0">
          <a:scrgbClr r="0" g="0" b="0"/>
        </a:fillRef>
        <a:effectRef idx="0">
          <a:scrgbClr r="0" g="0" b="0"/>
        </a:effectRef>
        <a:fontRef idx="minor"/>
      </dsp:style>
    </dsp:sp>
    <dsp:sp modelId="{48B18857-BB7E-4A01-A303-C8FC68237BB1}">
      <dsp:nvSpPr>
        <dsp:cNvPr id="0" name=""/>
        <dsp:cNvSpPr/>
      </dsp:nvSpPr>
      <dsp:spPr>
        <a:xfrm rot="5400000">
          <a:off x="574809" y="3148734"/>
          <a:ext cx="1424986" cy="129764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smtClean="0"/>
            <a:t>Evaluation</a:t>
          </a:r>
          <a:endParaRPr lang="en-US" sz="1200" b="1" kern="1200" dirty="0"/>
        </a:p>
      </dsp:txBody>
      <dsp:txXfrm rot="-5400000">
        <a:off x="845091" y="3311948"/>
        <a:ext cx="884421" cy="971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22B7B-E29C-497C-9AE7-0F3D5F458C64}">
      <dsp:nvSpPr>
        <dsp:cNvPr id="0" name=""/>
        <dsp:cNvSpPr/>
      </dsp:nvSpPr>
      <dsp:spPr>
        <a:xfrm>
          <a:off x="734931" y="830332"/>
          <a:ext cx="7637621" cy="3947076"/>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0AC9BA4B-A947-43FE-8726-9BACFC792334}">
      <dsp:nvSpPr>
        <dsp:cNvPr id="0" name=""/>
        <dsp:cNvSpPr/>
      </dsp:nvSpPr>
      <dsp:spPr>
        <a:xfrm>
          <a:off x="963182" y="1291947"/>
          <a:ext cx="3546665" cy="3376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a:lnSpc>
              <a:spcPct val="90000"/>
            </a:lnSpc>
            <a:spcBef>
              <a:spcPct val="0"/>
            </a:spcBef>
            <a:spcAft>
              <a:spcPct val="35000"/>
            </a:spcAft>
          </a:pPr>
          <a:r>
            <a:rPr lang="en-US" sz="2400" b="1" i="1" kern="1200" dirty="0" smtClean="0"/>
            <a:t>Focused on:</a:t>
          </a:r>
        </a:p>
        <a:p>
          <a:pPr lvl="0" algn="l" defTabSz="1066800">
            <a:lnSpc>
              <a:spcPct val="90000"/>
            </a:lnSpc>
            <a:spcBef>
              <a:spcPct val="0"/>
            </a:spcBef>
            <a:spcAft>
              <a:spcPct val="35000"/>
            </a:spcAft>
          </a:pPr>
          <a:r>
            <a:rPr lang="en-US" sz="2400" kern="1200" dirty="0" smtClean="0"/>
            <a:t>   - Planning</a:t>
          </a:r>
        </a:p>
        <a:p>
          <a:pPr lvl="0" algn="l" defTabSz="1066800">
            <a:lnSpc>
              <a:spcPct val="90000"/>
            </a:lnSpc>
            <a:spcBef>
              <a:spcPct val="0"/>
            </a:spcBef>
            <a:spcAft>
              <a:spcPct val="35000"/>
            </a:spcAft>
          </a:pPr>
          <a:r>
            <a:rPr lang="en-US" sz="2400" kern="1200" dirty="0" smtClean="0"/>
            <a:t>   - Dialogue </a:t>
          </a:r>
        </a:p>
        <a:p>
          <a:pPr lvl="0" algn="l" defTabSz="1066800">
            <a:lnSpc>
              <a:spcPct val="90000"/>
            </a:lnSpc>
            <a:spcBef>
              <a:spcPct val="0"/>
            </a:spcBef>
            <a:spcAft>
              <a:spcPct val="35000"/>
            </a:spcAft>
          </a:pPr>
          <a:r>
            <a:rPr lang="en-US" sz="2400" kern="1200" dirty="0" smtClean="0"/>
            <a:t>   - Present and Future</a:t>
          </a:r>
        </a:p>
        <a:p>
          <a:pPr lvl="0" algn="l" defTabSz="1066800">
            <a:lnSpc>
              <a:spcPct val="90000"/>
            </a:lnSpc>
            <a:spcBef>
              <a:spcPct val="0"/>
            </a:spcBef>
            <a:spcAft>
              <a:spcPct val="35000"/>
            </a:spcAft>
          </a:pPr>
          <a:r>
            <a:rPr lang="en-US" sz="2400" kern="1200" dirty="0" smtClean="0"/>
            <a:t>   - Resolving issues</a:t>
          </a:r>
        </a:p>
        <a:p>
          <a:pPr lvl="0" algn="l" defTabSz="1066800">
            <a:lnSpc>
              <a:spcPct val="90000"/>
            </a:lnSpc>
            <a:spcBef>
              <a:spcPct val="0"/>
            </a:spcBef>
            <a:spcAft>
              <a:spcPct val="35000"/>
            </a:spcAft>
          </a:pPr>
          <a:r>
            <a:rPr lang="en-US" sz="2400" kern="1200" dirty="0" smtClean="0"/>
            <a:t>   - Cooperative </a:t>
          </a:r>
          <a:endParaRPr lang="en-US" sz="2400" kern="1200" dirty="0"/>
        </a:p>
      </dsp:txBody>
      <dsp:txXfrm>
        <a:off x="963182" y="1291947"/>
        <a:ext cx="3546665" cy="3376675"/>
      </dsp:txXfrm>
    </dsp:sp>
    <dsp:sp modelId="{D54AA5EF-D9CF-4C23-96DD-BE8F4CFF4E78}">
      <dsp:nvSpPr>
        <dsp:cNvPr id="0" name=""/>
        <dsp:cNvSpPr/>
      </dsp:nvSpPr>
      <dsp:spPr>
        <a:xfrm>
          <a:off x="4588857" y="1291947"/>
          <a:ext cx="3546665" cy="3376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a:lnSpc>
              <a:spcPct val="90000"/>
            </a:lnSpc>
            <a:spcBef>
              <a:spcPct val="0"/>
            </a:spcBef>
            <a:spcAft>
              <a:spcPct val="35000"/>
            </a:spcAft>
          </a:pPr>
          <a:r>
            <a:rPr lang="en-US" sz="2400" b="1" i="1" kern="1200" dirty="0" smtClean="0"/>
            <a:t>Not on:</a:t>
          </a:r>
        </a:p>
        <a:p>
          <a:pPr lvl="0" algn="l" defTabSz="1066800">
            <a:lnSpc>
              <a:spcPct val="90000"/>
            </a:lnSpc>
            <a:spcBef>
              <a:spcPct val="0"/>
            </a:spcBef>
            <a:spcAft>
              <a:spcPct val="35000"/>
            </a:spcAft>
          </a:pPr>
          <a:r>
            <a:rPr lang="en-US" sz="2400" kern="1200" dirty="0" smtClean="0"/>
            <a:t>   - Evaluation</a:t>
          </a:r>
        </a:p>
        <a:p>
          <a:pPr lvl="0" algn="l" defTabSz="1066800">
            <a:lnSpc>
              <a:spcPct val="90000"/>
            </a:lnSpc>
            <a:spcBef>
              <a:spcPct val="0"/>
            </a:spcBef>
            <a:spcAft>
              <a:spcPct val="35000"/>
            </a:spcAft>
          </a:pPr>
          <a:r>
            <a:rPr lang="en-US" sz="2400" kern="1200" dirty="0" smtClean="0"/>
            <a:t>   - Monologue</a:t>
          </a:r>
        </a:p>
        <a:p>
          <a:pPr lvl="0" algn="l" defTabSz="1066800">
            <a:lnSpc>
              <a:spcPct val="90000"/>
            </a:lnSpc>
            <a:spcBef>
              <a:spcPct val="0"/>
            </a:spcBef>
            <a:spcAft>
              <a:spcPct val="35000"/>
            </a:spcAft>
          </a:pPr>
          <a:r>
            <a:rPr lang="en-US" sz="2400" kern="1200" dirty="0" smtClean="0"/>
            <a:t>   - Past  </a:t>
          </a:r>
        </a:p>
        <a:p>
          <a:pPr lvl="0" algn="l" defTabSz="1066800">
            <a:lnSpc>
              <a:spcPct val="90000"/>
            </a:lnSpc>
            <a:spcBef>
              <a:spcPct val="0"/>
            </a:spcBef>
            <a:spcAft>
              <a:spcPct val="35000"/>
            </a:spcAft>
          </a:pPr>
          <a:r>
            <a:rPr lang="en-US" sz="2400" kern="1200" dirty="0" smtClean="0"/>
            <a:t>   - Blaming</a:t>
          </a:r>
        </a:p>
        <a:p>
          <a:pPr lvl="0" algn="l" defTabSz="1066800">
            <a:lnSpc>
              <a:spcPct val="90000"/>
            </a:lnSpc>
            <a:spcBef>
              <a:spcPct val="0"/>
            </a:spcBef>
            <a:spcAft>
              <a:spcPct val="35000"/>
            </a:spcAft>
          </a:pPr>
          <a:r>
            <a:rPr lang="en-US" sz="2400" kern="1200" dirty="0" smtClean="0"/>
            <a:t>   - Negative  </a:t>
          </a:r>
          <a:endParaRPr lang="en-US" sz="2400" kern="1200" dirty="0"/>
        </a:p>
      </dsp:txBody>
      <dsp:txXfrm>
        <a:off x="4588857" y="1291947"/>
        <a:ext cx="3546665" cy="3376675"/>
      </dsp:txXfrm>
    </dsp:sp>
    <dsp:sp modelId="{5D52B347-E949-4F8C-80F7-537E59DD6C4F}">
      <dsp:nvSpPr>
        <dsp:cNvPr id="0" name=""/>
        <dsp:cNvSpPr/>
      </dsp:nvSpPr>
      <dsp:spPr>
        <a:xfrm>
          <a:off x="55166" y="159716"/>
          <a:ext cx="1271741" cy="1253847"/>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9BF3F9-DF21-4B80-892A-9083CD068DFF}">
      <dsp:nvSpPr>
        <dsp:cNvPr id="0" name=""/>
        <dsp:cNvSpPr/>
      </dsp:nvSpPr>
      <dsp:spPr>
        <a:xfrm>
          <a:off x="7319088" y="608155"/>
          <a:ext cx="1404620" cy="41932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AC754-4CEA-4FDB-BCDE-866F177791CC}">
      <dsp:nvSpPr>
        <dsp:cNvPr id="0" name=""/>
        <dsp:cNvSpPr/>
      </dsp:nvSpPr>
      <dsp:spPr>
        <a:xfrm>
          <a:off x="4553742" y="1299167"/>
          <a:ext cx="877" cy="322505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r>
              <a:rPr lang="en-US" dirty="0" smtClean="0"/>
              <a:t>Colorado Department of Transportation</a:t>
            </a:r>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F6CF5512-8E4D-46C9-9203-ADACEC31A94F}" type="datetimeFigureOut">
              <a:rPr lang="en-US" smtClean="0"/>
              <a:t>8/4/2016</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78B4F231-B363-4634-BEB8-2BAF8F4992E2}" type="slidenum">
              <a:rPr lang="en-US" smtClean="0"/>
              <a:t>‹#›</a:t>
            </a:fld>
            <a:endParaRPr lang="en-US"/>
          </a:p>
        </p:txBody>
      </p:sp>
    </p:spTree>
    <p:extLst>
      <p:ext uri="{BB962C8B-B14F-4D97-AF65-F5344CB8AC3E}">
        <p14:creationId xmlns:p14="http://schemas.microsoft.com/office/powerpoint/2010/main" val="3423607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335738"/>
          </a:xfrm>
          <a:prstGeom prst="rect">
            <a:avLst/>
          </a:prstGeom>
        </p:spPr>
        <p:txBody>
          <a:bodyPr vert="horz" lIns="93317" tIns="46659" rIns="93317" bIns="46659" rtlCol="0"/>
          <a:lstStyle>
            <a:lvl1pPr algn="l">
              <a:defRPr sz="1200"/>
            </a:lvl1pPr>
          </a:lstStyle>
          <a:p>
            <a:r>
              <a:rPr lang="en-US" dirty="0" smtClean="0"/>
              <a:t> Colorado Department of Transportation</a:t>
            </a:r>
            <a:endParaRPr lang="en-US" dirty="0"/>
          </a:p>
        </p:txBody>
      </p:sp>
      <p:sp>
        <p:nvSpPr>
          <p:cNvPr id="3" name="Date Placeholder 2"/>
          <p:cNvSpPr>
            <a:spLocks noGrp="1"/>
          </p:cNvSpPr>
          <p:nvPr>
            <p:ph type="dt" idx="1"/>
          </p:nvPr>
        </p:nvSpPr>
        <p:spPr>
          <a:xfrm>
            <a:off x="3825456" y="0"/>
            <a:ext cx="3043343" cy="335738"/>
          </a:xfrm>
          <a:prstGeom prst="rect">
            <a:avLst/>
          </a:prstGeom>
        </p:spPr>
        <p:txBody>
          <a:bodyPr vert="horz" lIns="93317" tIns="46659" rIns="93317" bIns="46659" rtlCol="0"/>
          <a:lstStyle>
            <a:lvl1pPr algn="r">
              <a:defRPr sz="1200"/>
            </a:lvl1pPr>
          </a:lstStyle>
          <a:p>
            <a:fld id="{7A0C4957-A8F1-4602-BE95-B4787793BB94}" type="datetimeFigureOut">
              <a:rPr lang="en-US" smtClean="0"/>
              <a:t>8/4/2016</a:t>
            </a:fld>
            <a:r>
              <a:rPr lang="en-US" dirty="0" smtClean="0"/>
              <a:t> </a:t>
            </a:r>
            <a:endParaRPr lang="en-US" dirty="0"/>
          </a:p>
        </p:txBody>
      </p:sp>
      <p:sp>
        <p:nvSpPr>
          <p:cNvPr id="4" name="Slide Image Placeholder 3"/>
          <p:cNvSpPr>
            <a:spLocks noGrp="1" noRot="1" noChangeAspect="1"/>
          </p:cNvSpPr>
          <p:nvPr>
            <p:ph type="sldImg" idx="2"/>
          </p:nvPr>
        </p:nvSpPr>
        <p:spPr>
          <a:xfrm>
            <a:off x="146050" y="433388"/>
            <a:ext cx="4654550" cy="349091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142498" y="4039030"/>
            <a:ext cx="4661710" cy="4924158"/>
          </a:xfrm>
          <a:prstGeom prst="rect">
            <a:avLst/>
          </a:prstGeom>
          <a:ln w="12700" cmpd="sng"/>
        </p:spPr>
        <p:style>
          <a:lnRef idx="2">
            <a:schemeClr val="dk1"/>
          </a:lnRef>
          <a:fillRef idx="1">
            <a:schemeClr val="lt1"/>
          </a:fillRef>
          <a:effectRef idx="0">
            <a:schemeClr val="dk1"/>
          </a:effectRef>
          <a:fontRef idx="none"/>
        </p:style>
        <p:txBody>
          <a:bodyPr vert="horz" lIns="93317" tIns="46659" rIns="93317" bIns="46659" rtlCol="0"/>
          <a:lstStyle/>
          <a:p>
            <a:pPr lvl="0"/>
            <a:r>
              <a:rPr lang="en-US" dirty="0" smtClean="0"/>
              <a:t>Notes:</a:t>
            </a:r>
          </a:p>
          <a:p>
            <a:pPr lvl="0"/>
            <a:endParaRPr lang="en-US" dirty="0" smtClean="0"/>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
        <p:nvSpPr>
          <p:cNvPr id="7" name="Slide Number Placeholder 6"/>
          <p:cNvSpPr>
            <a:spLocks noGrp="1"/>
          </p:cNvSpPr>
          <p:nvPr>
            <p:ph type="sldNum" sz="quarter" idx="5"/>
          </p:nvPr>
        </p:nvSpPr>
        <p:spPr>
          <a:xfrm>
            <a:off x="5068846" y="9075101"/>
            <a:ext cx="1952629" cy="232383"/>
          </a:xfrm>
          <a:prstGeom prst="rect">
            <a:avLst/>
          </a:prstGeom>
        </p:spPr>
        <p:txBody>
          <a:bodyPr vert="horz" lIns="93317" tIns="46659" rIns="93317" bIns="46659" rtlCol="0" anchor="b"/>
          <a:lstStyle>
            <a:lvl1pPr algn="r">
              <a:defRPr sz="1000"/>
            </a:lvl1pPr>
          </a:lstStyle>
          <a:p>
            <a:fld id="{CA846680-62A7-41C5-A79F-706D29C4710E}" type="slidenum">
              <a:rPr lang="en-US" smtClean="0"/>
              <a:pPr/>
              <a:t>‹#›</a:t>
            </a:fld>
            <a:endParaRPr lang="en-US" dirty="0"/>
          </a:p>
        </p:txBody>
      </p:sp>
      <p:sp>
        <p:nvSpPr>
          <p:cNvPr id="8" name="Notes Placeholder 4"/>
          <p:cNvSpPr txBox="1">
            <a:spLocks/>
          </p:cNvSpPr>
          <p:nvPr/>
        </p:nvSpPr>
        <p:spPr>
          <a:xfrm>
            <a:off x="4926348" y="443835"/>
            <a:ext cx="1944076" cy="8519353"/>
          </a:xfrm>
          <a:prstGeom prst="rect">
            <a:avLst/>
          </a:prstGeom>
          <a:ln w="12700">
            <a:solidFill>
              <a:schemeClr val="tx1"/>
            </a:solidFill>
          </a:ln>
        </p:spPr>
        <p:txBody>
          <a:bodyPr vert="horz" lIns="93317" tIns="46659" rIns="93317" bIns="46659" rtlCol="0"/>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u="sng" dirty="0" smtClean="0"/>
              <a:t>Training</a:t>
            </a:r>
            <a:r>
              <a:rPr lang="en-US" u="sng" baseline="0" dirty="0" smtClean="0"/>
              <a:t> </a:t>
            </a:r>
            <a:r>
              <a:rPr lang="en-US" u="sng" dirty="0" smtClean="0"/>
              <a:t>Notes:</a:t>
            </a:r>
          </a:p>
          <a:p>
            <a:endParaRPr lang="en-US" dirty="0" smtClean="0"/>
          </a:p>
        </p:txBody>
      </p:sp>
    </p:spTree>
    <p:extLst>
      <p:ext uri="{BB962C8B-B14F-4D97-AF65-F5344CB8AC3E}">
        <p14:creationId xmlns:p14="http://schemas.microsoft.com/office/powerpoint/2010/main" val="2321658513"/>
      </p:ext>
    </p:extLst>
  </p:cSld>
  <p:clrMap bg1="lt1" tx1="dk1" bg2="lt2" tx2="dk2" accent1="accent1" accent2="accent2" accent3="accent3" accent4="accent4" accent5="accent5" accent6="accent6" hlink="hlink" folHlink="folHlink"/>
  <p:hf hdr="0" ftr="0" dt="0"/>
  <p:notesStyle>
    <a:lvl1pPr marL="0" algn="just" defTabSz="914400" rtl="0" eaLnBrk="1" latinLnBrk="0" hangingPunct="1">
      <a:defRPr sz="1100" b="0" u="none" kern="1200">
        <a:solidFill>
          <a:schemeClr val="tx1"/>
        </a:solidFill>
        <a:latin typeface="+mn-lt"/>
        <a:ea typeface="+mn-ea"/>
        <a:cs typeface="+mn-cs"/>
      </a:defRPr>
    </a:lvl1pPr>
    <a:lvl2pPr marL="0" indent="0" algn="just"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just"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just"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intranet.dot.state.co.us/employees/performance-management/documents/perf-pl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pprdep.dot.state.co.us:50000/irj/portal/sfprofil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Word_Document1.docx"/></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1</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80338" y="2095500"/>
            <a:ext cx="5707616" cy="954107"/>
          </a:xfrm>
          <a:prstGeom prst="rect">
            <a:avLst/>
          </a:prstGeom>
          <a:noFill/>
        </p:spPr>
        <p:txBody>
          <a:bodyPr wrap="square" rtlCol="0">
            <a:spAutoFit/>
          </a:bodyPr>
          <a:lstStyle/>
          <a:p>
            <a:pPr algn="ctr"/>
            <a:r>
              <a:rPr lang="en-US" sz="2800" i="1" dirty="0" smtClean="0"/>
              <a:t>Performance </a:t>
            </a:r>
            <a:r>
              <a:rPr lang="en-US" sz="2800" i="1" dirty="0"/>
              <a:t>Management: Not Just the Evaluation</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1538922" y="3575050"/>
            <a:ext cx="3945255" cy="2159000"/>
          </a:xfrm>
          <a:prstGeom prst="rect">
            <a:avLst/>
          </a:prstGeom>
          <a:noFill/>
          <a:ln>
            <a:noFill/>
          </a:ln>
        </p:spPr>
      </p:pic>
      <p:sp>
        <p:nvSpPr>
          <p:cNvPr id="2" name="Rectangle 1"/>
          <p:cNvSpPr>
            <a:spLocks noChangeArrowheads="1"/>
          </p:cNvSpPr>
          <p:nvPr/>
        </p:nvSpPr>
        <p:spPr bwMode="auto">
          <a:xfrm>
            <a:off x="680338" y="6401583"/>
            <a:ext cx="56639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1" u="none" strike="noStrike" cap="none" normalizeH="0" baseline="0" dirty="0"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Participant Guide</a:t>
            </a:r>
            <a:endParaRPr kumimoji="0" lang="en-US" altLang="ja-JP" sz="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1" u="none" strike="noStrike" cap="none" normalizeH="0" baseline="0" dirty="0"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1" u="none" strike="noStrike" cap="none" normalizeH="0" baseline="0" dirty="0"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Susan </a:t>
            </a:r>
            <a:r>
              <a:rPr kumimoji="0" lang="en-US" altLang="ja-JP" sz="1400" b="0" i="1" u="none" strike="noStrike" cap="none" normalizeH="0" baseline="0" dirty="0" err="1"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Maxfield</a:t>
            </a:r>
            <a:endParaRPr kumimoji="0" lang="en-US" altLang="ja-JP" sz="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1" u="none" strike="noStrike" cap="none" normalizeH="0" baseline="0" dirty="0"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August, 2016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547054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baseline="0" dirty="0" smtClean="0"/>
              <a:t>Learning Logistics – This section introduces you to the course, the objectives and the expectations of the participants.</a:t>
            </a:r>
            <a:endParaRPr lang="en-US" b="0" dirty="0" smtClean="0"/>
          </a:p>
          <a:p>
            <a:pPr marL="171707" indent="-171707">
              <a:buFont typeface="Arial" panose="020B0604020202020204" pitchFamily="34" charset="0"/>
              <a:buChar char="•"/>
            </a:pPr>
            <a:r>
              <a:rPr lang="en-US" b="1" i="1" dirty="0" smtClean="0"/>
              <a:t>Section 1</a:t>
            </a:r>
            <a:r>
              <a:rPr lang="en-US" b="1" i="1" baseline="0" dirty="0" smtClean="0"/>
              <a:t> - </a:t>
            </a:r>
            <a:r>
              <a:rPr lang="en-US" b="1" i="1" dirty="0" smtClean="0"/>
              <a:t>Provides an introduction to Performance</a:t>
            </a:r>
            <a:r>
              <a:rPr lang="en-US" b="1" i="1" baseline="0" dirty="0" smtClean="0"/>
              <a:t> Management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0"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baseline="0" dirty="0" smtClean="0"/>
              <a:t>Conclusion</a:t>
            </a:r>
            <a:r>
              <a:rPr lang="en-US" b="0" dirty="0" smtClean="0"/>
              <a:t> – This section</a:t>
            </a:r>
            <a:r>
              <a:rPr lang="en-US" b="0" baseline="0" dirty="0" smtClean="0"/>
              <a:t> summarizes the course and provides explains where you can get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10</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b="1" u="sng" dirty="0" smtClean="0"/>
              <a:t>Explain:</a:t>
            </a:r>
          </a:p>
          <a:p>
            <a:endParaRPr lang="en-US" dirty="0"/>
          </a:p>
          <a:p>
            <a:pPr marL="171450" indent="-171450">
              <a:buFont typeface="Arial" panose="020B0604020202020204" pitchFamily="34" charset="0"/>
              <a:buChar char="•"/>
            </a:pPr>
            <a:r>
              <a:rPr lang="en-US" dirty="0" smtClean="0"/>
              <a:t>Using the notes page to the left, explain this is the introduction to the course</a:t>
            </a:r>
          </a:p>
          <a:p>
            <a:pPr marL="171450" indent="-171450">
              <a:buFont typeface="Arial" panose="020B0604020202020204" pitchFamily="34" charset="0"/>
              <a:buChar char="•"/>
            </a:pPr>
            <a:r>
              <a:rPr lang="en-US" dirty="0" smtClean="0"/>
              <a:t>It is designed for the TMIII and explains the roles and requirements of performance management</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5615577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100</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12 </a:t>
            </a:r>
            <a:r>
              <a:rPr lang="en-US" sz="2800" dirty="0"/>
              <a:t>– </a:t>
            </a:r>
            <a:r>
              <a:rPr lang="en-US" sz="2800" dirty="0" smtClean="0"/>
              <a:t>Performance Log</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2653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101</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13 </a:t>
            </a:r>
            <a:r>
              <a:rPr lang="en-US" sz="2800" dirty="0"/>
              <a:t>– </a:t>
            </a:r>
            <a:r>
              <a:rPr lang="en-US" sz="2800" dirty="0" smtClean="0"/>
              <a:t>Employee Assessment</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95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102</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14 </a:t>
            </a:r>
            <a:r>
              <a:rPr lang="en-US" sz="2800" dirty="0"/>
              <a:t>– </a:t>
            </a:r>
            <a:r>
              <a:rPr lang="en-US" sz="2800" dirty="0" smtClean="0"/>
              <a:t>Individual Development Plan</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2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a:p>
          <a:p>
            <a:pPr marL="171707" indent="-171707">
              <a:buFont typeface="Arial" panose="020B0604020202020204" pitchFamily="34" charset="0"/>
              <a:buChar char="•"/>
            </a:pPr>
            <a:r>
              <a:rPr lang="en-US" b="0" dirty="0" smtClean="0"/>
              <a:t>Each of the learning objectives</a:t>
            </a:r>
            <a:r>
              <a:rPr lang="en-US" b="0" baseline="0" dirty="0" smtClean="0"/>
              <a:t> corresponds to a slide, or a series of slides, in this section of the course.</a:t>
            </a:r>
          </a:p>
          <a:p>
            <a:pPr marL="171707" indent="-171707">
              <a:buFont typeface="Arial" panose="020B0604020202020204" pitchFamily="34" charset="0"/>
              <a:buChar char="•"/>
            </a:pPr>
            <a:r>
              <a:rPr lang="en-US" b="0" baseline="0" dirty="0" smtClean="0"/>
              <a:t>By the end of this section you should be able to perform each of the listed objectives with the support of the training materials.</a:t>
            </a:r>
          </a:p>
          <a:p>
            <a:pPr marL="171707" indent="-171707">
              <a:buFont typeface="Arial" panose="020B0604020202020204" pitchFamily="34" charset="0"/>
              <a:buChar char="•"/>
            </a:pPr>
            <a:r>
              <a:rPr lang="en-US" b="0" baseline="0" dirty="0" smtClean="0"/>
              <a:t>The section objectives are tied directly to the course objectives reviewed at the end of the course.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pPr>
              <a:defRPr/>
            </a:pPr>
            <a:r>
              <a:rPr lang="en-US" b="1" u="sng" dirty="0"/>
              <a:t>Review: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Paraphrase each of the bulleted </a:t>
            </a:r>
            <a:r>
              <a:rPr lang="en-US" dirty="0" smtClean="0"/>
              <a:t>items</a:t>
            </a:r>
          </a:p>
          <a:p>
            <a:pPr>
              <a:defRPr/>
            </a:pPr>
            <a:endParaRPr lang="en-US" dirty="0"/>
          </a:p>
          <a:p>
            <a:pPr marL="229123" indent="-229123">
              <a:defRPr/>
            </a:pPr>
            <a:r>
              <a:rPr lang="en-US" b="1" u="sng" dirty="0" smtClean="0"/>
              <a:t>Tell</a:t>
            </a:r>
            <a:r>
              <a:rPr lang="en-US" b="1" u="sng" dirty="0"/>
              <a:t>:</a:t>
            </a:r>
          </a:p>
          <a:p>
            <a:pPr marL="229123" indent="-229123">
              <a:defRPr/>
            </a:pPr>
            <a:endParaRPr lang="en-US" dirty="0"/>
          </a:p>
          <a:p>
            <a:pPr marL="171450" indent="-171450">
              <a:buFont typeface="Arial" panose="020B0604020202020204" pitchFamily="34" charset="0"/>
              <a:buChar char="•"/>
              <a:defRPr/>
            </a:pPr>
            <a:r>
              <a:rPr lang="en-US" dirty="0"/>
              <a:t>Participants each objective corresponds to a slide or a series of slides </a:t>
            </a:r>
          </a:p>
          <a:p>
            <a:pPr marL="171450" indent="-171450">
              <a:buFont typeface="Arial" panose="020B0604020202020204" pitchFamily="34" charset="0"/>
              <a:buChar char="•"/>
              <a:defRPr/>
            </a:pPr>
            <a:r>
              <a:rPr lang="en-US" dirty="0"/>
              <a:t>By the end of the section you should be familiar with each of the listed items</a:t>
            </a:r>
          </a:p>
          <a:p>
            <a:pPr>
              <a:defRPr/>
            </a:pPr>
            <a:endParaRPr lang="en-US" dirty="0"/>
          </a:p>
          <a:p>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The following terms and concepts are critical to your understanding</a:t>
            </a:r>
            <a:r>
              <a:rPr lang="en-US" b="0" baseline="0" dirty="0" smtClean="0"/>
              <a:t> of this section of the course.  </a:t>
            </a:r>
          </a:p>
          <a:p>
            <a:pPr marL="171707" indent="-171707">
              <a:buFont typeface="Arial" panose="020B0604020202020204" pitchFamily="34" charset="0"/>
              <a:buChar char="•"/>
            </a:pPr>
            <a:r>
              <a:rPr lang="en-US" b="0" baseline="0" dirty="0" smtClean="0"/>
              <a:t>If you do not understand a term, please ask the instructor for additional clarification.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r>
              <a:rPr lang="en-US" b="1" u="sng" dirty="0"/>
              <a:t>:</a:t>
            </a:r>
          </a:p>
          <a:p>
            <a:pPr marL="229123" indent="-229123">
              <a:defRPr/>
            </a:pPr>
            <a:endParaRPr lang="en-US" dirty="0"/>
          </a:p>
          <a:p>
            <a:pPr>
              <a:defRPr/>
            </a:pPr>
            <a:r>
              <a:rPr lang="en-US" dirty="0"/>
              <a:t>Provide an explanation of each of the terms</a:t>
            </a:r>
          </a:p>
          <a:p>
            <a:pPr>
              <a:defRPr/>
            </a:pPr>
            <a:endParaRPr lang="en-US" dirty="0"/>
          </a:p>
          <a:p>
            <a:pPr>
              <a:defRPr/>
            </a:pPr>
            <a:r>
              <a:rPr lang="en-US" dirty="0"/>
              <a:t>Additional terms will be provided at the beginning of each section of the course</a:t>
            </a:r>
          </a:p>
          <a:p>
            <a:pPr>
              <a:defRPr/>
            </a:pPr>
            <a:endParaRPr lang="en-US" dirty="0"/>
          </a:p>
          <a:p>
            <a:pPr>
              <a:defRPr/>
            </a:pPr>
            <a:r>
              <a:rPr lang="en-US" dirty="0"/>
              <a:t>Try and connect the terms to experiences the participant may have</a:t>
            </a:r>
          </a:p>
          <a:p>
            <a:pPr>
              <a:defRPr/>
            </a:pPr>
            <a:endParaRPr lang="en-US" dirty="0"/>
          </a:p>
          <a:p>
            <a:pPr>
              <a:defRPr/>
            </a:pPr>
            <a:r>
              <a:rPr lang="en-US" b="1" u="sng" dirty="0"/>
              <a:t>Ask:</a:t>
            </a:r>
          </a:p>
          <a:p>
            <a:pPr>
              <a:defRPr/>
            </a:pPr>
            <a:endParaRPr lang="en-US" dirty="0"/>
          </a:p>
          <a:p>
            <a:pPr>
              <a:defRPr/>
            </a:pPr>
            <a:r>
              <a:rPr lang="en-US" dirty="0"/>
              <a:t>Before you continue ask if there are any of the terms that are unclear</a:t>
            </a:r>
          </a:p>
        </p:txBody>
      </p:sp>
    </p:spTree>
    <p:extLst>
      <p:ext uri="{BB962C8B-B14F-4D97-AF65-F5344CB8AC3E}">
        <p14:creationId xmlns:p14="http://schemas.microsoft.com/office/powerpoint/2010/main" val="3023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Tab</a:t>
            </a:r>
            <a:r>
              <a:rPr lang="en-US" b="1" baseline="0" dirty="0" smtClean="0"/>
              <a:t> </a:t>
            </a:r>
            <a:r>
              <a:rPr lang="en-US" b="1" dirty="0" smtClean="0"/>
              <a:t>01</a:t>
            </a:r>
            <a:r>
              <a:rPr lang="en-US" b="1" baseline="0" dirty="0" smtClean="0"/>
              <a:t> – 3 Peaks Poster </a:t>
            </a:r>
          </a:p>
          <a:p>
            <a:r>
              <a:rPr lang="en-US" b="1" baseline="0" dirty="0" smtClean="0"/>
              <a:t>Tab 02 – The Iceberg of Ignorance</a:t>
            </a:r>
            <a:endParaRPr lang="en-US" b="1" dirty="0" smtClean="0"/>
          </a:p>
          <a:p>
            <a:endParaRPr lang="en-US" u="none" dirty="0" smtClean="0"/>
          </a:p>
          <a:p>
            <a:r>
              <a:rPr lang="en-US" u="none" dirty="0" smtClean="0"/>
              <a:t>As outlined in CDOT’s plan,</a:t>
            </a:r>
            <a:r>
              <a:rPr lang="en-US" u="none" baseline="0" dirty="0" smtClean="0"/>
              <a:t> Performance Management is a tool that helps you, in your leadership role as a TMIII, to:</a:t>
            </a:r>
          </a:p>
          <a:p>
            <a:pPr marL="171450" indent="-171450">
              <a:buFont typeface="Arial" panose="020B0604020202020204" pitchFamily="34" charset="0"/>
              <a:buChar char="•"/>
            </a:pPr>
            <a:r>
              <a:rPr lang="en-US" u="none" dirty="0" smtClean="0"/>
              <a:t>Plan</a:t>
            </a:r>
            <a:r>
              <a:rPr lang="en-US" u="none" baseline="0" dirty="0" smtClean="0"/>
              <a:t> and align expectations between the supervisor and employee</a:t>
            </a:r>
          </a:p>
          <a:p>
            <a:pPr marL="171707" indent="-171707">
              <a:buFont typeface="Arial" panose="020B0604020202020204" pitchFamily="34" charset="0"/>
              <a:buChar char="•"/>
            </a:pPr>
            <a:r>
              <a:rPr lang="en-US" u="none" baseline="0" dirty="0" smtClean="0"/>
              <a:t>Identify resource needs to implement program objectives</a:t>
            </a:r>
          </a:p>
          <a:p>
            <a:pPr marL="171707" indent="-171707">
              <a:buFont typeface="Arial" panose="020B0604020202020204" pitchFamily="34" charset="0"/>
              <a:buChar char="•"/>
            </a:pPr>
            <a:r>
              <a:rPr lang="en-US" u="none" baseline="0" dirty="0" smtClean="0"/>
              <a:t>Provide constructive feedback for improving performance and recognizing good performance</a:t>
            </a:r>
          </a:p>
          <a:p>
            <a:pPr marL="171707" indent="-171707">
              <a:buFont typeface="Arial" panose="020B0604020202020204" pitchFamily="34" charset="0"/>
              <a:buChar char="•"/>
            </a:pPr>
            <a:r>
              <a:rPr lang="en-US" u="none" baseline="0" dirty="0" smtClean="0"/>
              <a:t>Documenting performance in a clear, consistent, and meaningful manner</a:t>
            </a:r>
            <a:endParaRPr lang="en-US" u="none"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t>13</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b="1" u="sng" dirty="0" smtClean="0"/>
              <a:t>Explain:</a:t>
            </a:r>
          </a:p>
          <a:p>
            <a:endParaRPr lang="en-US" dirty="0"/>
          </a:p>
          <a:p>
            <a:pPr marL="171450" indent="-171450">
              <a:buFont typeface="Arial" panose="020B0604020202020204" pitchFamily="34" charset="0"/>
              <a:buChar char="•"/>
            </a:pPr>
            <a:r>
              <a:rPr lang="en-US" dirty="0" smtClean="0"/>
              <a:t>The connection between the CDOT Leadership and performance management</a:t>
            </a:r>
          </a:p>
          <a:p>
            <a:pPr marL="171450" indent="-171450">
              <a:buFont typeface="Arial" panose="020B0604020202020204" pitchFamily="34" charset="0"/>
              <a:buChar char="•"/>
            </a:pPr>
            <a:r>
              <a:rPr lang="en-US" dirty="0" smtClean="0"/>
              <a:t>The role of the TMIII to explain to employees how their work connects with CDOT mission, vision and values</a:t>
            </a:r>
          </a:p>
          <a:p>
            <a:pPr marL="171450" indent="-171450">
              <a:buFont typeface="Arial" panose="020B0604020202020204" pitchFamily="34" charset="0"/>
              <a:buChar char="•"/>
            </a:pPr>
            <a:r>
              <a:rPr lang="en-US" dirty="0" smtClean="0"/>
              <a:t>Performance Management is used to guide employees</a:t>
            </a:r>
          </a:p>
          <a:p>
            <a:pPr marL="171450" indent="-171450">
              <a:buFont typeface="Arial" panose="020B0604020202020204" pitchFamily="34" charset="0"/>
              <a:buChar char="•"/>
            </a:pPr>
            <a:r>
              <a:rPr lang="en-US" dirty="0" smtClean="0"/>
              <a:t>The connection between good documentation and performance management</a:t>
            </a:r>
          </a:p>
          <a:p>
            <a:pPr marL="171450" indent="-171450">
              <a:buFont typeface="Arial" panose="020B0604020202020204" pitchFamily="34" charset="0"/>
              <a:buChar char="•"/>
            </a:pPr>
            <a:endParaRPr lang="en-US" dirty="0"/>
          </a:p>
          <a:p>
            <a:r>
              <a:rPr lang="en-US" b="1" u="sng" dirty="0"/>
              <a:t>Ask:</a:t>
            </a:r>
          </a:p>
          <a:p>
            <a:endParaRPr lang="en-US" b="1" u="sng" dirty="0"/>
          </a:p>
          <a:p>
            <a:pPr marL="171450" indent="-171450">
              <a:buFont typeface="Arial" panose="020B0604020202020204" pitchFamily="34" charset="0"/>
              <a:buChar char="•"/>
            </a:pPr>
            <a:r>
              <a:rPr lang="en-US" dirty="0"/>
              <a:t>Participants to turn to Tab </a:t>
            </a:r>
            <a:r>
              <a:rPr lang="en-US" dirty="0" smtClean="0"/>
              <a:t>1 </a:t>
            </a:r>
            <a:r>
              <a:rPr lang="en-US" dirty="0"/>
              <a:t>and review the </a:t>
            </a:r>
            <a:r>
              <a:rPr lang="en-US" dirty="0" smtClean="0"/>
              <a:t>3 Peaks Poster</a:t>
            </a:r>
          </a:p>
          <a:p>
            <a:pPr marL="171450" indent="-171450">
              <a:buFont typeface="Arial" panose="020B0604020202020204" pitchFamily="34" charset="0"/>
              <a:buChar char="•"/>
            </a:pPr>
            <a:r>
              <a:rPr lang="en-US" dirty="0"/>
              <a:t>Participants to turn to Tab </a:t>
            </a:r>
            <a:r>
              <a:rPr lang="en-US" dirty="0" smtClean="0"/>
              <a:t>2 </a:t>
            </a:r>
            <a:r>
              <a:rPr lang="en-US" dirty="0"/>
              <a:t>and review the </a:t>
            </a:r>
            <a:r>
              <a:rPr lang="en-US" dirty="0" smtClean="0"/>
              <a:t>Iceberg of Ignorance </a:t>
            </a:r>
            <a:endParaRPr lang="en-US" dirty="0"/>
          </a:p>
          <a:p>
            <a:pPr marL="171450" indent="-171450">
              <a:buFont typeface="Arial" panose="020B0604020202020204" pitchFamily="34" charset="0"/>
              <a:buChar char="•"/>
            </a:pPr>
            <a:endParaRPr lang="en-US" dirty="0"/>
          </a:p>
          <a:p>
            <a:endParaRPr lang="en-US" dirty="0" smtClean="0"/>
          </a:p>
        </p:txBody>
      </p:sp>
    </p:spTree>
    <p:extLst>
      <p:ext uri="{BB962C8B-B14F-4D97-AF65-F5344CB8AC3E}">
        <p14:creationId xmlns:p14="http://schemas.microsoft.com/office/powerpoint/2010/main" val="191251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Performance</a:t>
            </a:r>
            <a:r>
              <a:rPr lang="en-US" baseline="0" dirty="0" smtClean="0"/>
              <a:t> Management is a process of communication throughout the year about the development and performance of an employee.  In many cases you might be doing Performance Management without even realizing this is what you are doing.   For example, when you meet with an employee to communicate the mission, vision and values of the organization this is communicating the expectations of the organization.  This is part of the ongoing communication with the employee.  Additionally, talking to an employee about training they need to take to advance is also Performance Management.  </a:t>
            </a:r>
          </a:p>
          <a:p>
            <a:endParaRPr lang="en-US" baseline="0" dirty="0" smtClean="0"/>
          </a:p>
          <a:p>
            <a:r>
              <a:rPr lang="en-US" baseline="0" dirty="0" smtClean="0"/>
              <a:t>All of these parts involve Performance Management, NOT JUST THE EVALUATION.</a:t>
            </a:r>
          </a:p>
          <a:p>
            <a:endParaRPr lang="en-US" baseline="0" dirty="0" smtClean="0"/>
          </a:p>
          <a:p>
            <a:r>
              <a:rPr lang="en-US" baseline="0" dirty="0" smtClean="0"/>
              <a:t>Performance Management occurs when you set expectations and goals with the employee.   A critical component is to document relevant information of both desirable and non-desirable behavior so that it is not forgotten during reviews.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Review:</a:t>
            </a:r>
          </a:p>
          <a:p>
            <a:endParaRPr lang="en-US" b="1" u="sng" dirty="0" smtClean="0"/>
          </a:p>
          <a:p>
            <a:pPr marL="171450" indent="-171450">
              <a:buFont typeface="Arial" panose="020B0604020202020204" pitchFamily="34" charset="0"/>
              <a:buChar char="•"/>
            </a:pPr>
            <a:r>
              <a:rPr lang="en-US" dirty="0" smtClean="0"/>
              <a:t>Paraphrase each of the bullets </a:t>
            </a:r>
          </a:p>
          <a:p>
            <a:pPr marL="171450" indent="-171450">
              <a:buFont typeface="Arial" panose="020B0604020202020204" pitchFamily="34" charset="0"/>
              <a:buChar char="•"/>
            </a:pPr>
            <a:r>
              <a:rPr lang="en-US" dirty="0" smtClean="0"/>
              <a:t>Using the graphic to explain how each tile is connected to performance management</a:t>
            </a:r>
          </a:p>
          <a:p>
            <a:endParaRPr lang="en-US" dirty="0"/>
          </a:p>
          <a:p>
            <a:r>
              <a:rPr lang="en-US" b="1" u="sng" dirty="0" smtClean="0"/>
              <a:t>Tell:</a:t>
            </a:r>
            <a:endParaRPr lang="en-US" b="1" u="sng" dirty="0"/>
          </a:p>
          <a:p>
            <a:endParaRPr lang="en-US" dirty="0" smtClean="0"/>
          </a:p>
          <a:p>
            <a:pPr marL="171450" indent="-171450">
              <a:buFont typeface="Arial" panose="020B0604020202020204" pitchFamily="34" charset="0"/>
              <a:buChar char="•"/>
            </a:pPr>
            <a:r>
              <a:rPr lang="en-US" dirty="0" smtClean="0"/>
              <a:t>Participants the importance of communication</a:t>
            </a:r>
          </a:p>
          <a:p>
            <a:pPr marL="171450" indent="-171450">
              <a:buFont typeface="Arial" panose="020B0604020202020204" pitchFamily="34" charset="0"/>
              <a:buChar char="•"/>
            </a:pPr>
            <a:r>
              <a:rPr lang="en-US" dirty="0" smtClean="0"/>
              <a:t>Participants the importance of documentation</a:t>
            </a:r>
            <a:endParaRPr lang="en-US" dirty="0"/>
          </a:p>
        </p:txBody>
      </p:sp>
    </p:spTree>
    <p:extLst>
      <p:ext uri="{BB962C8B-B14F-4D97-AF65-F5344CB8AC3E}">
        <p14:creationId xmlns:p14="http://schemas.microsoft.com/office/powerpoint/2010/main" val="2127773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The focus</a:t>
            </a:r>
            <a:r>
              <a:rPr lang="en-US" baseline="0" dirty="0" smtClean="0"/>
              <a:t> of Performance Management needs to be on process throughout the year.  </a:t>
            </a:r>
          </a:p>
          <a:p>
            <a:endParaRPr lang="en-US" baseline="0" dirty="0" smtClean="0"/>
          </a:p>
          <a:p>
            <a:pPr marL="171707" indent="-171707">
              <a:buFont typeface="Arial" panose="020B0604020202020204" pitchFamily="34" charset="0"/>
              <a:buChar char="•"/>
            </a:pPr>
            <a:r>
              <a:rPr lang="en-US" baseline="0" dirty="0" smtClean="0"/>
              <a:t>Planning ≠ Evaluation – Performance Management is the process with actions taken throughout the performance plan year.  The evaluation should not be the conclusion of the process, but instead one of the steps in the process.</a:t>
            </a:r>
          </a:p>
          <a:p>
            <a:pPr marL="171707" indent="-171707">
              <a:buFont typeface="Arial" panose="020B0604020202020204" pitchFamily="34" charset="0"/>
              <a:buChar char="•"/>
            </a:pPr>
            <a:r>
              <a:rPr lang="en-US" baseline="0" dirty="0" smtClean="0"/>
              <a:t>Dialogue ≠ Monologue – When you communicate to the employee it needs to be dialogue with the employee – </a:t>
            </a:r>
            <a:r>
              <a:rPr lang="en-US" u="none" baseline="0" dirty="0" smtClean="0"/>
              <a:t>bi-directional communication which is the goal of CDOT’s program</a:t>
            </a:r>
            <a:r>
              <a:rPr lang="en-US" baseline="0" dirty="0" smtClean="0"/>
              <a:t>.  This allows you to gather information about what is important to the employee and how you are able to help with their development</a:t>
            </a:r>
          </a:p>
          <a:p>
            <a:pPr marL="171707" indent="-171707">
              <a:buFont typeface="Arial" panose="020B0604020202020204" pitchFamily="34" charset="0"/>
              <a:buChar char="•"/>
            </a:pPr>
            <a:r>
              <a:rPr lang="en-US" baseline="0" dirty="0" smtClean="0"/>
              <a:t>Present and Future ≠ Past – Performance Management is focused on the changes in the employee.  Focusing on the past does not account for improvement of the employee and takes away the planning aspects which allow for </a:t>
            </a:r>
            <a:r>
              <a:rPr lang="en-US" strike="noStrike" baseline="0" dirty="0" smtClean="0"/>
              <a:t>further development and/or improvement.</a:t>
            </a:r>
            <a:endParaRPr lang="en-US" strike="sngStrike" baseline="0" dirty="0" smtClean="0"/>
          </a:p>
          <a:p>
            <a:pPr marL="171707" indent="-171707">
              <a:buFont typeface="Arial" panose="020B0604020202020204" pitchFamily="34" charset="0"/>
              <a:buChar char="•"/>
            </a:pPr>
            <a:r>
              <a:rPr lang="en-US" baseline="0" dirty="0" smtClean="0"/>
              <a:t>Resolving Issues ≠ Blaming – Performance Management outlines a process where the employee is empowered to make changes, measure their progress towards being a better employee </a:t>
            </a:r>
            <a:r>
              <a:rPr lang="en-US" u="none" baseline="0" dirty="0" smtClean="0"/>
              <a:t>and OWN their development.</a:t>
            </a:r>
            <a:r>
              <a:rPr lang="en-US" baseline="0" dirty="0" smtClean="0"/>
              <a:t>  Blaming prevents effective communication and becomes a barrier to employee improvement..</a:t>
            </a:r>
          </a:p>
          <a:p>
            <a:pPr marL="171707" indent="-171707">
              <a:buFont typeface="Arial" panose="020B0604020202020204" pitchFamily="34" charset="0"/>
              <a:buChar char="•"/>
            </a:pPr>
            <a:r>
              <a:rPr lang="en-US" baseline="0" dirty="0" smtClean="0"/>
              <a:t>Cooperative ≠ Negative – Making a change to behavior can be a challenge </a:t>
            </a:r>
            <a:r>
              <a:rPr lang="en-US" u="none" baseline="0" dirty="0" smtClean="0"/>
              <a:t>without cooperation</a:t>
            </a:r>
            <a:r>
              <a:rPr lang="en-US" baseline="0" dirty="0" smtClean="0"/>
              <a:t>.  Working together allows the employee to discuss with you what they are struggling with</a:t>
            </a:r>
            <a:r>
              <a:rPr lang="en-US" u="none" strike="noStrike" baseline="0" dirty="0" smtClean="0"/>
              <a:t> that </a:t>
            </a:r>
            <a:r>
              <a:rPr lang="en-US" baseline="0" dirty="0" smtClean="0"/>
              <a:t>allows you to connect them with the resources </a:t>
            </a:r>
            <a:r>
              <a:rPr lang="en-US" strike="noStrike" baseline="0" dirty="0" smtClean="0"/>
              <a:t>for </a:t>
            </a:r>
            <a:r>
              <a:rPr lang="en-US" baseline="0" dirty="0" smtClean="0"/>
              <a:t>success</a:t>
            </a:r>
            <a:r>
              <a:rPr lang="en-US" strike="noStrike" baseline="0" dirty="0" smtClean="0"/>
              <a:t> and </a:t>
            </a:r>
            <a:r>
              <a:rPr lang="en-US" u="none" strike="noStrike" baseline="0" dirty="0" smtClean="0"/>
              <a:t>ultimately, a positive setting for dialogue.</a:t>
            </a:r>
            <a:endParaRPr lang="en-US" u="none"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endParaRPr lang="en-US" dirty="0"/>
          </a:p>
          <a:p>
            <a:pPr marL="171450" indent="-171450">
              <a:buFont typeface="Arial" panose="020B0604020202020204" pitchFamily="34" charset="0"/>
              <a:buChar char="•"/>
            </a:pPr>
            <a:r>
              <a:rPr lang="en-US" dirty="0" smtClean="0"/>
              <a:t>Performance management is not a single event it is a journey</a:t>
            </a:r>
          </a:p>
          <a:p>
            <a:pPr marL="171450" indent="-171450">
              <a:buFont typeface="Arial" panose="020B0604020202020204" pitchFamily="34" charset="0"/>
              <a:buChar char="•"/>
            </a:pPr>
            <a:r>
              <a:rPr lang="en-US" dirty="0" smtClean="0"/>
              <a:t>Use the graphic and the notes section to highlight what is good performance management practices</a:t>
            </a:r>
          </a:p>
          <a:p>
            <a:pPr marL="171450" indent="-171450">
              <a:buFont typeface="Arial" panose="020B0604020202020204" pitchFamily="34" charset="0"/>
              <a:buChar char="•"/>
            </a:pPr>
            <a:r>
              <a:rPr lang="en-US" dirty="0" smtClean="0"/>
              <a:t>Use the negative side to explain what is not best practice</a:t>
            </a:r>
          </a:p>
          <a:p>
            <a:pPr marL="171450" indent="-171450">
              <a:buFont typeface="Arial" panose="020B0604020202020204" pitchFamily="34" charset="0"/>
              <a:buChar char="•"/>
            </a:pPr>
            <a:endParaRPr lang="en-US" dirty="0"/>
          </a:p>
          <a:p>
            <a:r>
              <a:rPr lang="en-US" b="1" u="sng" dirty="0" smtClean="0"/>
              <a:t>Ask:</a:t>
            </a:r>
          </a:p>
          <a:p>
            <a:endParaRPr lang="en-US" b="1" u="sng" dirty="0"/>
          </a:p>
          <a:p>
            <a:pPr marL="171450" indent="-171450">
              <a:buFont typeface="Arial" panose="020B0604020202020204" pitchFamily="34" charset="0"/>
              <a:buChar char="•"/>
            </a:pPr>
            <a:r>
              <a:rPr lang="en-US" dirty="0" smtClean="0"/>
              <a:t>Was there any items we missed?</a:t>
            </a:r>
          </a:p>
          <a:p>
            <a:pPr marL="171450" indent="-171450">
              <a:buFont typeface="Arial" panose="020B0604020202020204" pitchFamily="34" charset="0"/>
              <a:buChar char="•"/>
            </a:pPr>
            <a:r>
              <a:rPr lang="en-US" dirty="0" smtClean="0"/>
              <a:t>Are there any things you focus on that you would like to share</a:t>
            </a:r>
            <a:endParaRPr lang="en-US" dirty="0"/>
          </a:p>
        </p:txBody>
      </p:sp>
    </p:spTree>
    <p:extLst>
      <p:ext uri="{BB962C8B-B14F-4D97-AF65-F5344CB8AC3E}">
        <p14:creationId xmlns:p14="http://schemas.microsoft.com/office/powerpoint/2010/main" val="2470871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b="1" dirty="0" smtClean="0"/>
              <a:t>Tab 03 – CDOT Performance Management</a:t>
            </a:r>
            <a:r>
              <a:rPr lang="en-US" b="1" baseline="0" dirty="0" smtClean="0"/>
              <a:t> Program Implementation Plan</a:t>
            </a:r>
            <a:endParaRPr lang="en-US" b="1" dirty="0" smtClean="0"/>
          </a:p>
          <a:p>
            <a:endParaRPr lang="en-US" dirty="0" smtClean="0"/>
          </a:p>
          <a:p>
            <a:r>
              <a:rPr lang="en-US" dirty="0" smtClean="0"/>
              <a:t>The Performance Management Program has two official set of rules:</a:t>
            </a:r>
            <a:r>
              <a:rPr lang="en-US" baseline="0" dirty="0" smtClean="0"/>
              <a:t> </a:t>
            </a:r>
            <a:r>
              <a:rPr lang="en-US" dirty="0" smtClean="0"/>
              <a:t>CDOT and the State.</a:t>
            </a:r>
            <a:r>
              <a:rPr lang="en-US" baseline="0" dirty="0" smtClean="0"/>
              <a:t>  </a:t>
            </a:r>
            <a:r>
              <a:rPr lang="en-US" b="0" i="0" u="none" dirty="0" smtClean="0"/>
              <a:t>State</a:t>
            </a:r>
            <a:r>
              <a:rPr lang="en-US" b="0" i="0" u="none" baseline="0" dirty="0" smtClean="0"/>
              <a:t> requirements are mandated for all state agencies and serve as the base requirements for all Performance Management Programs.  </a:t>
            </a:r>
            <a:endParaRPr lang="en-US" b="0" i="0" u="none" dirty="0" smtClean="0"/>
          </a:p>
          <a:p>
            <a:endParaRPr lang="en-US" b="1" i="1" dirty="0" smtClean="0"/>
          </a:p>
          <a:p>
            <a:r>
              <a:rPr lang="en-US" b="1" i="1" dirty="0" smtClean="0"/>
              <a:t>State</a:t>
            </a:r>
            <a:r>
              <a:rPr lang="en-US" b="1" i="1" baseline="0" dirty="0" smtClean="0"/>
              <a:t> requirements are:</a:t>
            </a:r>
          </a:p>
          <a:p>
            <a:pPr marL="171707" indent="-171707">
              <a:buFont typeface="Arial" panose="020B0604020202020204" pitchFamily="34" charset="0"/>
              <a:buChar char="•"/>
            </a:pPr>
            <a:r>
              <a:rPr lang="en-US" dirty="0" smtClean="0">
                <a:effectLst/>
              </a:rPr>
              <a:t>An Appointing Authority can choose to delegate the authority to administer the Performance Management Program</a:t>
            </a:r>
            <a:r>
              <a:rPr lang="en-US" baseline="0" dirty="0" smtClean="0">
                <a:effectLst/>
              </a:rPr>
              <a:t> </a:t>
            </a:r>
            <a:r>
              <a:rPr lang="en-US" dirty="0" smtClean="0">
                <a:effectLst/>
              </a:rPr>
              <a:t>and progressive discipline program.</a:t>
            </a:r>
          </a:p>
          <a:p>
            <a:pPr marL="171707" indent="-171707">
              <a:buFont typeface="Arial" panose="020B0604020202020204" pitchFamily="34" charset="0"/>
              <a:buChar char="•"/>
            </a:pPr>
            <a:r>
              <a:rPr lang="en-US" dirty="0" smtClean="0">
                <a:effectLst/>
              </a:rPr>
              <a:t>Employee must have a performance plan within 30 days of date of hire.</a:t>
            </a:r>
          </a:p>
          <a:p>
            <a:pPr marL="171707" indent="-171707">
              <a:buFont typeface="Arial" panose="020B0604020202020204" pitchFamily="34" charset="0"/>
              <a:buChar char="•"/>
            </a:pPr>
            <a:r>
              <a:rPr lang="en-US" dirty="0" smtClean="0">
                <a:effectLst/>
              </a:rPr>
              <a:t>Employees and supervisors should meet at least three times during the performance year (plan, midyear, final review).</a:t>
            </a:r>
          </a:p>
          <a:p>
            <a:pPr marL="171707" indent="-171707">
              <a:buFont typeface="Arial" panose="020B0604020202020204" pitchFamily="34" charset="0"/>
              <a:buChar char="•"/>
            </a:pPr>
            <a:r>
              <a:rPr lang="en-US" dirty="0" smtClean="0">
                <a:effectLst/>
              </a:rPr>
              <a:t>The three tiered performance rating scale factors are Needs Improvement, Meets Expectations, and Exceptional.</a:t>
            </a:r>
          </a:p>
          <a:p>
            <a:pPr marL="171707" indent="-171707">
              <a:buFont typeface="Arial" panose="020B0604020202020204" pitchFamily="34" charset="0"/>
              <a:buChar char="•"/>
            </a:pPr>
            <a:r>
              <a:rPr lang="en-US" dirty="0" smtClean="0">
                <a:effectLst/>
              </a:rPr>
              <a:t>Three signatures are required for the final performance rating (Employee, Supervisor, Reviewer).</a:t>
            </a:r>
          </a:p>
          <a:p>
            <a:pPr marL="171707" indent="-171707">
              <a:buFont typeface="Arial" panose="020B0604020202020204" pitchFamily="34" charset="0"/>
              <a:buChar char="•"/>
            </a:pPr>
            <a:r>
              <a:rPr lang="en-US" dirty="0" smtClean="0">
                <a:effectLst/>
              </a:rPr>
              <a:t>All state employees must be rated on the core state competencies</a:t>
            </a:r>
            <a:r>
              <a:rPr lang="en-US" baseline="0" dirty="0" smtClean="0">
                <a:effectLst/>
              </a:rPr>
              <a:t> as follows:</a:t>
            </a:r>
            <a:endParaRPr lang="en-US" dirty="0" smtClean="0">
              <a:effectLst/>
            </a:endParaRPr>
          </a:p>
          <a:p>
            <a:pPr lvl="2" rtl="0"/>
            <a:r>
              <a:rPr lang="en-US" dirty="0" smtClean="0">
                <a:effectLst/>
              </a:rPr>
              <a:t>Accountability</a:t>
            </a:r>
          </a:p>
          <a:p>
            <a:pPr lvl="2" rtl="0"/>
            <a:r>
              <a:rPr lang="en-US" dirty="0" smtClean="0">
                <a:effectLst/>
              </a:rPr>
              <a:t>Communication</a:t>
            </a:r>
          </a:p>
          <a:p>
            <a:pPr lvl="2" rtl="0"/>
            <a:r>
              <a:rPr lang="en-US" dirty="0" smtClean="0">
                <a:effectLst/>
              </a:rPr>
              <a:t>Interpersonal Skills</a:t>
            </a:r>
          </a:p>
          <a:p>
            <a:pPr lvl="2" rtl="0"/>
            <a:r>
              <a:rPr lang="en-US" dirty="0" smtClean="0">
                <a:effectLst/>
              </a:rPr>
              <a:t>Customer Service</a:t>
            </a:r>
          </a:p>
          <a:p>
            <a:pPr lvl="2" rtl="0"/>
            <a:r>
              <a:rPr lang="en-US" dirty="0" smtClean="0">
                <a:effectLst/>
              </a:rPr>
              <a:t>Job Knowledge</a:t>
            </a:r>
          </a:p>
          <a:p>
            <a:pPr marL="171707" indent="-171707">
              <a:buFont typeface="Arial" panose="020B0604020202020204" pitchFamily="34" charset="0"/>
              <a:buChar char="•"/>
            </a:pPr>
            <a:r>
              <a:rPr lang="en-US" dirty="0" smtClean="0">
                <a:effectLst/>
              </a:rPr>
              <a:t>The final performance ratings are due March 31 each calendar year.</a:t>
            </a:r>
          </a:p>
          <a:p>
            <a:pPr marL="171707" indent="-171707">
              <a:buFont typeface="Arial" panose="020B0604020202020204" pitchFamily="34" charset="0"/>
              <a:buChar char="•"/>
            </a:pPr>
            <a:r>
              <a:rPr lang="en-US" dirty="0" smtClean="0">
                <a:effectLst/>
              </a:rPr>
              <a:t>Final performance ratings are </a:t>
            </a:r>
            <a:r>
              <a:rPr lang="en-US" b="1" dirty="0" smtClean="0">
                <a:effectLst/>
              </a:rPr>
              <a:t>not</a:t>
            </a:r>
            <a:r>
              <a:rPr lang="en-US" dirty="0" smtClean="0">
                <a:effectLst/>
              </a:rPr>
              <a:t> to be forced into a distribution pattern (ex. 10% need improvement; 80% meets expectations; 10% exceeds expectations)</a:t>
            </a:r>
          </a:p>
          <a:p>
            <a:pPr marL="171707" indent="-171707">
              <a:buFont typeface="Arial" panose="020B0604020202020204" pitchFamily="34" charset="0"/>
              <a:buChar char="•"/>
            </a:pPr>
            <a:endParaRPr lang="en-US" dirty="0" smtClean="0">
              <a:effectLst/>
            </a:endParaRPr>
          </a:p>
          <a:p>
            <a:pPr marL="0" indent="0">
              <a:buFont typeface="Arial" panose="020B0604020202020204" pitchFamily="34" charset="0"/>
              <a:buNone/>
            </a:pPr>
            <a:r>
              <a:rPr lang="en-US" b="1" i="1" dirty="0" smtClean="0">
                <a:effectLst/>
              </a:rPr>
              <a:t>Continued on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endParaRPr lang="en-US" b="1" u="sng" dirty="0"/>
          </a:p>
          <a:p>
            <a:r>
              <a:rPr lang="en-US" dirty="0" smtClean="0"/>
              <a:t>Paraphrase the slide and emphasize:</a:t>
            </a:r>
          </a:p>
          <a:p>
            <a:pPr marL="171450" indent="-171450">
              <a:buFont typeface="Arial" panose="020B0604020202020204" pitchFamily="34" charset="0"/>
              <a:buChar char="•"/>
            </a:pPr>
            <a:r>
              <a:rPr lang="en-US" dirty="0" smtClean="0"/>
              <a:t>The state and CDOT have different requirements</a:t>
            </a:r>
          </a:p>
          <a:p>
            <a:pPr marL="171450" indent="-171450">
              <a:buFont typeface="Arial" panose="020B0604020202020204" pitchFamily="34" charset="0"/>
              <a:buChar char="•"/>
            </a:pPr>
            <a:r>
              <a:rPr lang="en-US" dirty="0" smtClean="0"/>
              <a:t>Both require:</a:t>
            </a:r>
          </a:p>
          <a:p>
            <a:pPr marL="512763" lvl="2"/>
            <a:r>
              <a:rPr lang="en-US" dirty="0" smtClean="0"/>
              <a:t>communication and meetings between the employee and the supervisor</a:t>
            </a:r>
          </a:p>
          <a:p>
            <a:pPr marL="512763" lvl="2"/>
            <a:r>
              <a:rPr lang="en-US" dirty="0" smtClean="0"/>
              <a:t>An evaluation of the employee</a:t>
            </a:r>
          </a:p>
          <a:p>
            <a:pPr marL="512763" lvl="2"/>
            <a:r>
              <a:rPr lang="en-US" dirty="0" smtClean="0"/>
              <a:t>A final review of the performance</a:t>
            </a:r>
          </a:p>
          <a:p>
            <a:pPr lvl="1"/>
            <a:endParaRPr lang="en-US" b="1" u="sng" dirty="0" smtClean="0"/>
          </a:p>
          <a:p>
            <a:pPr lvl="1"/>
            <a:r>
              <a:rPr lang="en-US" b="1" u="sng" dirty="0" smtClean="0"/>
              <a:t>Tell:</a:t>
            </a:r>
          </a:p>
          <a:p>
            <a:endParaRPr lang="en-US" dirty="0" smtClean="0"/>
          </a:p>
          <a:p>
            <a:pPr marL="171450" indent="-171450">
              <a:buFont typeface="Arial" panose="020B0604020202020204" pitchFamily="34" charset="0"/>
              <a:buChar char="•"/>
            </a:pPr>
            <a:r>
              <a:rPr lang="en-US" dirty="0" smtClean="0"/>
              <a:t>CDOT requirements are what the supervisor needs to follow and are inclusive of the state requirements</a:t>
            </a:r>
          </a:p>
          <a:p>
            <a:endParaRPr lang="en-US" dirty="0" smtClean="0"/>
          </a:p>
          <a:p>
            <a:r>
              <a:rPr lang="en-US" b="1" u="sng" dirty="0"/>
              <a:t>Ask:</a:t>
            </a:r>
          </a:p>
          <a:p>
            <a:endParaRPr lang="en-US" b="1" u="sng" dirty="0"/>
          </a:p>
          <a:p>
            <a:pPr marL="171450" indent="-171450">
              <a:buFont typeface="Arial" panose="020B0604020202020204" pitchFamily="34" charset="0"/>
              <a:buChar char="•"/>
            </a:pPr>
            <a:r>
              <a:rPr lang="en-US" dirty="0"/>
              <a:t>Participants to turn to Tab </a:t>
            </a:r>
            <a:r>
              <a:rPr lang="en-US" dirty="0" smtClean="0"/>
              <a:t>3 </a:t>
            </a:r>
            <a:r>
              <a:rPr lang="en-US" dirty="0"/>
              <a:t>and review the Performance </a:t>
            </a:r>
            <a:r>
              <a:rPr lang="en-US" dirty="0" smtClean="0"/>
              <a:t>Management Program Implementation Plan</a:t>
            </a:r>
            <a:endParaRPr lang="en-US" dirty="0"/>
          </a:p>
          <a:p>
            <a:endParaRPr lang="en-US" dirty="0"/>
          </a:p>
        </p:txBody>
      </p:sp>
    </p:spTree>
    <p:extLst>
      <p:ext uri="{BB962C8B-B14F-4D97-AF65-F5344CB8AC3E}">
        <p14:creationId xmlns:p14="http://schemas.microsoft.com/office/powerpoint/2010/main" val="38077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498" y="457200"/>
            <a:ext cx="4661710" cy="8505988"/>
          </a:xfrm>
        </p:spPr>
        <p:txBody>
          <a:bodyPr/>
          <a:lstStyle/>
          <a:p>
            <a:r>
              <a:rPr lang="en-US" b="1" i="1" dirty="0" smtClean="0"/>
              <a:t>Continued from previous page</a:t>
            </a:r>
          </a:p>
          <a:p>
            <a:endParaRPr lang="en-US" b="1" i="1" dirty="0" smtClean="0"/>
          </a:p>
          <a:p>
            <a:r>
              <a:rPr lang="en-US" b="0" i="0" dirty="0" smtClean="0"/>
              <a:t>CDOT</a:t>
            </a:r>
            <a:r>
              <a:rPr lang="en-US" b="0" i="0" baseline="0" dirty="0" smtClean="0"/>
              <a:t> has established some additional requirements in its program to meet the business needs of the organization: as indicated in </a:t>
            </a:r>
            <a:r>
              <a:rPr lang="en-US" dirty="0" smtClean="0">
                <a:effectLst/>
              </a:rPr>
              <a:t>the </a:t>
            </a:r>
            <a:r>
              <a:rPr lang="en-US" dirty="0" smtClean="0">
                <a:effectLst/>
                <a:hlinkClick r:id="rId3" tooltip="PMP Implementation Plan"/>
              </a:rPr>
              <a:t>CDOT Performance Management Implementation Plan</a:t>
            </a:r>
            <a:r>
              <a:rPr lang="en-US" dirty="0" smtClean="0">
                <a:effectLst/>
              </a:rPr>
              <a:t>.</a:t>
            </a:r>
            <a:endParaRPr lang="en-US" b="0" i="0" dirty="0" smtClean="0"/>
          </a:p>
          <a:p>
            <a:endParaRPr lang="en-US" b="1" i="1" dirty="0" smtClean="0"/>
          </a:p>
          <a:p>
            <a:r>
              <a:rPr lang="en-US" b="1" i="1" dirty="0" smtClean="0"/>
              <a:t>CDOT</a:t>
            </a:r>
            <a:r>
              <a:rPr lang="en-US" b="1" i="1" baseline="0" dirty="0" smtClean="0"/>
              <a:t> requirements are:</a:t>
            </a:r>
          </a:p>
          <a:p>
            <a:pPr marL="171707" indent="-171707">
              <a:buFont typeface="Arial" panose="020B0604020202020204" pitchFamily="34" charset="0"/>
              <a:buChar char="•"/>
            </a:pPr>
            <a:r>
              <a:rPr lang="en-US" dirty="0" smtClean="0">
                <a:effectLst/>
              </a:rPr>
              <a:t>CDOT's Performance Management Process is facilitated through the </a:t>
            </a:r>
            <a:r>
              <a:rPr lang="en-US" dirty="0" smtClean="0">
                <a:effectLst/>
                <a:hlinkClick r:id="rId4"/>
              </a:rPr>
              <a:t>Online Performance Management Program</a:t>
            </a:r>
            <a:endParaRPr lang="en-US" dirty="0" smtClean="0">
              <a:effectLst/>
            </a:endParaRPr>
          </a:p>
          <a:p>
            <a:pPr marL="171707" indent="-171707">
              <a:buFont typeface="Arial" panose="020B0604020202020204" pitchFamily="34" charset="0"/>
              <a:buChar char="•"/>
            </a:pPr>
            <a:r>
              <a:rPr lang="en-US" dirty="0" smtClean="0">
                <a:effectLst/>
              </a:rPr>
              <a:t>The Supervisor and Employee planning meeting should include a discussion of the Department goals, the work unit plan, the employee's Position Description Questionnaire, the employee's goals and competency expectations.</a:t>
            </a:r>
          </a:p>
          <a:p>
            <a:pPr marL="171707" indent="-171707">
              <a:buFont typeface="Arial" panose="020B0604020202020204" pitchFamily="34" charset="0"/>
              <a:buChar char="•"/>
            </a:pPr>
            <a:r>
              <a:rPr lang="en-US" dirty="0" smtClean="0">
                <a:effectLst/>
              </a:rPr>
              <a:t>Employees should have one to two performance goals for the first half and the second half of the performance cycle. </a:t>
            </a:r>
          </a:p>
          <a:p>
            <a:pPr marL="171707" indent="-171707">
              <a:buFont typeface="Arial" panose="020B0604020202020204" pitchFamily="34" charset="0"/>
              <a:buChar char="•"/>
            </a:pPr>
            <a:r>
              <a:rPr lang="en-US" dirty="0" smtClean="0">
                <a:effectLst/>
              </a:rPr>
              <a:t>CDOT has</a:t>
            </a:r>
            <a:r>
              <a:rPr lang="en-US" baseline="0" dirty="0" smtClean="0">
                <a:effectLst/>
              </a:rPr>
              <a:t> added Leadership (if a supervisor) and Safety to required </a:t>
            </a:r>
            <a:r>
              <a:rPr lang="en-US" dirty="0" smtClean="0">
                <a:effectLst/>
              </a:rPr>
              <a:t>competencies.</a:t>
            </a:r>
          </a:p>
          <a:p>
            <a:pPr marL="171707" indent="-171707">
              <a:buFont typeface="Arial" panose="020B0604020202020204" pitchFamily="34" charset="0"/>
              <a:buChar char="•"/>
            </a:pPr>
            <a:r>
              <a:rPr lang="en-US" u="none" dirty="0" smtClean="0"/>
              <a:t>Professional Development Goals listed on the plan are optional and not included in the final overall performance rating.  </a:t>
            </a:r>
            <a:r>
              <a:rPr lang="en-US" b="1" u="none" dirty="0" smtClean="0"/>
              <a:t>However,</a:t>
            </a:r>
            <a:r>
              <a:rPr lang="en-US" b="1" u="none" baseline="0" dirty="0" smtClean="0"/>
              <a:t> you are encouraged to use this tool for your employee’s personal development.</a:t>
            </a:r>
            <a:endParaRPr lang="en-US" b="1" u="none" dirty="0" smtClean="0"/>
          </a:p>
          <a:p>
            <a:pPr marL="171707" indent="-171707">
              <a:buFont typeface="Arial" panose="020B0604020202020204" pitchFamily="34" charset="0"/>
              <a:buChar char="•"/>
            </a:pPr>
            <a:r>
              <a:rPr lang="en-US" dirty="0" smtClean="0">
                <a:effectLst/>
              </a:rPr>
              <a:t>Employees and Supervisors should meet regularly during the performance year outside of the required timelines.</a:t>
            </a:r>
          </a:p>
          <a:p>
            <a:pPr marL="171707" indent="-171707">
              <a:buFont typeface="Arial" panose="020B0604020202020204" pitchFamily="34" charset="0"/>
              <a:buChar char="•"/>
            </a:pPr>
            <a:r>
              <a:rPr lang="en-US" dirty="0" smtClean="0">
                <a:effectLst/>
              </a:rPr>
              <a:t>CDOT has implemented a five tiered performance rating scale (1, -2, 2, 2+, 3) which is converted to the State's three tiers at the end of the performance year:  Needs Improvement, Meets Expectations, and Exceptional.</a:t>
            </a:r>
          </a:p>
          <a:p>
            <a:endParaRPr lang="en-US" dirty="0" smtClean="0"/>
          </a:p>
          <a:p>
            <a:pPr marL="171707" indent="-171707">
              <a:buFont typeface="Arial" panose="020B0604020202020204" pitchFamily="34" charset="0"/>
              <a:buChar char="•"/>
            </a:pPr>
            <a:endParaRPr lang="en-US" dirty="0" smtClean="0">
              <a:effectLst/>
            </a:endParaRPr>
          </a:p>
          <a:p>
            <a:endParaRPr lang="en-US" b="1"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76631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defTabSz="915772">
              <a:defRPr/>
            </a:pPr>
            <a:r>
              <a:rPr lang="en-US" b="1" dirty="0"/>
              <a:t>Performance Management versus Performance Evaluation</a:t>
            </a:r>
          </a:p>
          <a:p>
            <a:pPr defTabSz="915772">
              <a:defRPr/>
            </a:pPr>
            <a:r>
              <a:rPr lang="en-US" dirty="0"/>
              <a:t>Performance Management is the process of measuring, managing and developing employees within the organization.  The focus of </a:t>
            </a:r>
            <a:r>
              <a:rPr lang="en-US" dirty="0" smtClean="0"/>
              <a:t>Performance Management </a:t>
            </a:r>
            <a:r>
              <a:rPr lang="en-US" dirty="0"/>
              <a:t>is on the development of the employee over time and the contribution you make to their development.  It is carried out through the creation of goals based on a conversation with the employee about how they want to improve their skills.  </a:t>
            </a:r>
          </a:p>
          <a:p>
            <a:pPr defTabSz="915772">
              <a:defRPr/>
            </a:pPr>
            <a:endParaRPr lang="en-US" dirty="0"/>
          </a:p>
          <a:p>
            <a:pPr defTabSz="915772">
              <a:defRPr/>
            </a:pPr>
            <a:r>
              <a:rPr lang="en-US" dirty="0"/>
              <a:t>Performance Evaluation is the process you </a:t>
            </a:r>
            <a:r>
              <a:rPr lang="en-US" dirty="0" smtClean="0"/>
              <a:t>use to measure </a:t>
            </a:r>
            <a:r>
              <a:rPr lang="en-US" dirty="0"/>
              <a:t>the success of the employee towards their performance during the performance plan year.  Its focus is on the past actions of the employee.  Because you are evaluating the employee on their performance this requires that you have met with the employee to identify the goals (expectations) you and the organization have of the employee.  </a:t>
            </a:r>
          </a:p>
          <a:p>
            <a:endParaRPr lang="en-US" dirty="0" smtClean="0"/>
          </a:p>
          <a:p>
            <a:r>
              <a:rPr lang="en-US" dirty="0" smtClean="0"/>
              <a:t>In short, Performance</a:t>
            </a:r>
            <a:r>
              <a:rPr lang="en-US" baseline="0" dirty="0" smtClean="0"/>
              <a:t> M</a:t>
            </a:r>
            <a:r>
              <a:rPr lang="en-US" dirty="0" smtClean="0"/>
              <a:t>anagement is the journey</a:t>
            </a:r>
            <a:r>
              <a:rPr lang="en-US" baseline="0" dirty="0" smtClean="0"/>
              <a:t> where Evaluation is how well you traveled the path.</a:t>
            </a:r>
          </a:p>
          <a:p>
            <a:endParaRPr lang="en-US"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18</a:t>
            </a:fld>
            <a:endParaRPr lang="en-US" dirty="0"/>
          </a:p>
        </p:txBody>
      </p:sp>
      <p:sp>
        <p:nvSpPr>
          <p:cNvPr id="6"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Review</a:t>
            </a:r>
          </a:p>
          <a:p>
            <a:endParaRPr lang="en-US" b="1" u="sng" dirty="0"/>
          </a:p>
          <a:p>
            <a:pPr marL="171450" indent="-171450">
              <a:buFont typeface="Arial" panose="020B0604020202020204" pitchFamily="34" charset="0"/>
              <a:buChar char="•"/>
            </a:pPr>
            <a:r>
              <a:rPr lang="en-US" dirty="0" smtClean="0"/>
              <a:t>Use the chart to explain the difference between performance management and performance evaluation</a:t>
            </a:r>
          </a:p>
          <a:p>
            <a:endParaRPr lang="en-US" dirty="0"/>
          </a:p>
          <a:p>
            <a:r>
              <a:rPr lang="en-US" b="1" u="sng" dirty="0" smtClean="0"/>
              <a:t>Tell: </a:t>
            </a:r>
          </a:p>
          <a:p>
            <a:endParaRPr lang="en-US" dirty="0"/>
          </a:p>
          <a:p>
            <a:pPr marL="171450" indent="-171450">
              <a:buFont typeface="Arial" panose="020B0604020202020204" pitchFamily="34" charset="0"/>
              <a:buChar char="•"/>
            </a:pPr>
            <a:r>
              <a:rPr lang="en-US" dirty="0" smtClean="0"/>
              <a:t>Stress to Participants that performance management is the a continual process while performance evaluation is the meeting with the employee</a:t>
            </a:r>
          </a:p>
          <a:p>
            <a:pPr marL="171450" indent="-171450">
              <a:buFont typeface="Arial" panose="020B0604020202020204" pitchFamily="34" charset="0"/>
              <a:buChar char="•"/>
            </a:pPr>
            <a:endParaRPr lang="en-US" dirty="0"/>
          </a:p>
          <a:p>
            <a:r>
              <a:rPr lang="en-US" b="1" u="sng" dirty="0" smtClean="0"/>
              <a:t>Ask:</a:t>
            </a:r>
          </a:p>
          <a:p>
            <a:endParaRPr lang="en-US" dirty="0"/>
          </a:p>
          <a:p>
            <a:pPr marL="171450" indent="-171450">
              <a:buFont typeface="Arial" panose="020B0604020202020204" pitchFamily="34" charset="0"/>
              <a:buChar char="•"/>
            </a:pPr>
            <a:r>
              <a:rPr lang="en-US" dirty="0" smtClean="0"/>
              <a:t>Do you normally use performance management or performance evaluation?</a:t>
            </a:r>
            <a:endParaRPr lang="en-US" dirty="0"/>
          </a:p>
        </p:txBody>
      </p:sp>
    </p:spTree>
    <p:extLst>
      <p:ext uri="{BB962C8B-B14F-4D97-AF65-F5344CB8AC3E}">
        <p14:creationId xmlns:p14="http://schemas.microsoft.com/office/powerpoint/2010/main" val="1480998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normAutofit/>
          </a:bodyPr>
          <a:lstStyle/>
          <a:p>
            <a:r>
              <a:rPr lang="en-US" dirty="0" smtClean="0"/>
              <a:t>Notes:</a:t>
            </a:r>
          </a:p>
          <a:p>
            <a:endParaRPr lang="en-US" baseline="0" dirty="0" smtClean="0"/>
          </a:p>
          <a:p>
            <a:r>
              <a:rPr lang="en-US" b="1" baseline="0" dirty="0" smtClean="0"/>
              <a:t>Employee Improvement versus Employee Development </a:t>
            </a:r>
            <a:endParaRPr lang="en-US" b="0" baseline="0" dirty="0" smtClean="0"/>
          </a:p>
          <a:p>
            <a:r>
              <a:rPr lang="en-US" b="0" baseline="0" dirty="0" smtClean="0"/>
              <a:t>Employee Improvement is the process of communicating to an employee the actions that are not desirable and creating a path to success.  The focus of Employee Improvement is to address poor performance which prevents them from being successful in their current position.</a:t>
            </a:r>
          </a:p>
          <a:p>
            <a:endParaRPr lang="en-US" b="0" baseline="0" dirty="0" smtClean="0"/>
          </a:p>
          <a:p>
            <a:r>
              <a:rPr lang="en-US" b="0" baseline="0" dirty="0" smtClean="0"/>
              <a:t>Employee Development is the process where an employee acquires new skills to prepare them for a new position or better allow them to perform the tasks for their current position.  The focus on Employee Development is to help the employee towards the work they will be doing in the future. </a:t>
            </a:r>
          </a:p>
          <a:p>
            <a:endParaRPr lang="en-US" b="0" baseline="0" dirty="0" smtClean="0"/>
          </a:p>
          <a:p>
            <a:r>
              <a:rPr lang="en-US" b="0" baseline="0" dirty="0" smtClean="0"/>
              <a:t>In short Performance management is how we develop new skills in an employee where Employee Improvement is where bad habits</a:t>
            </a:r>
            <a:r>
              <a:rPr lang="en-US" b="0" strike="noStrike" baseline="0" dirty="0" smtClean="0"/>
              <a:t> can be addressed.</a:t>
            </a: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19</a:t>
            </a:fld>
            <a:endParaRPr lang="en-US" dirty="0"/>
          </a:p>
        </p:txBody>
      </p:sp>
      <p:sp>
        <p:nvSpPr>
          <p:cNvPr id="6"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Review</a:t>
            </a:r>
            <a:endParaRPr lang="en-US" b="1" u="sng" dirty="0"/>
          </a:p>
          <a:p>
            <a:endParaRPr lang="en-US" b="1" u="sng" dirty="0"/>
          </a:p>
          <a:p>
            <a:pPr marL="171450" indent="-171450">
              <a:buFont typeface="Arial" panose="020B0604020202020204" pitchFamily="34" charset="0"/>
              <a:buChar char="•"/>
            </a:pPr>
            <a:r>
              <a:rPr lang="en-US" dirty="0"/>
              <a:t>Use the chart to explain the difference between </a:t>
            </a:r>
            <a:r>
              <a:rPr lang="en-US" dirty="0" smtClean="0"/>
              <a:t>Employee Development and Employee Improvement</a:t>
            </a:r>
            <a:endParaRPr lang="en-US" dirty="0"/>
          </a:p>
          <a:p>
            <a:endParaRPr lang="en-US" dirty="0"/>
          </a:p>
          <a:p>
            <a:r>
              <a:rPr lang="en-US" b="1" u="sng" dirty="0"/>
              <a:t>Tell: </a:t>
            </a:r>
          </a:p>
          <a:p>
            <a:endParaRPr lang="en-US" dirty="0"/>
          </a:p>
          <a:p>
            <a:pPr marL="171450" indent="-171450">
              <a:buFont typeface="Arial" panose="020B0604020202020204" pitchFamily="34" charset="0"/>
              <a:buChar char="•"/>
            </a:pPr>
            <a:r>
              <a:rPr lang="en-US" dirty="0" smtClean="0"/>
              <a:t>Participants </a:t>
            </a:r>
            <a:r>
              <a:rPr lang="en-US" dirty="0"/>
              <a:t>that </a:t>
            </a:r>
            <a:r>
              <a:rPr lang="en-US" dirty="0" smtClean="0"/>
              <a:t>Employee Development is the process where an employee gains new skills while Employee Improvement is how bad habits are addressed</a:t>
            </a:r>
            <a:endParaRPr lang="en-US" dirty="0"/>
          </a:p>
          <a:p>
            <a:pPr marL="171450" indent="-171450">
              <a:buFont typeface="Arial" panose="020B0604020202020204" pitchFamily="34" charset="0"/>
              <a:buChar char="•"/>
            </a:pPr>
            <a:endParaRPr lang="en-US" dirty="0"/>
          </a:p>
          <a:p>
            <a:r>
              <a:rPr lang="en-US" b="1" u="sng" dirty="0"/>
              <a:t>Ask:</a:t>
            </a:r>
          </a:p>
          <a:p>
            <a:endParaRPr lang="en-US" dirty="0"/>
          </a:p>
          <a:p>
            <a:r>
              <a:rPr lang="en-US" dirty="0" smtClean="0"/>
              <a:t>Are there times when employee development can be used proactively to address performance?</a:t>
            </a:r>
            <a:endParaRPr lang="en-US" dirty="0"/>
          </a:p>
        </p:txBody>
      </p:sp>
    </p:spTree>
    <p:extLst>
      <p:ext uri="{BB962C8B-B14F-4D97-AF65-F5344CB8AC3E}">
        <p14:creationId xmlns:p14="http://schemas.microsoft.com/office/powerpoint/2010/main" val="425651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This course is designed to help you provide</a:t>
            </a:r>
            <a:r>
              <a:rPr lang="en-US" baseline="0" dirty="0" smtClean="0"/>
              <a:t> feedback to your employees performance throughout the year and not just during the end of year evaluation.  The process does not have to take very long.</a:t>
            </a:r>
            <a:r>
              <a:rPr lang="en-US" dirty="0" smtClean="0"/>
              <a:t>  T</a:t>
            </a:r>
            <a:r>
              <a:rPr lang="en-US" baseline="0" dirty="0" smtClean="0"/>
              <a:t>he time it takes in many cases is time you would spend managing employees. </a:t>
            </a:r>
            <a:r>
              <a:rPr lang="en-US" dirty="0"/>
              <a:t>This course takes 2 hours to complete.</a:t>
            </a:r>
          </a:p>
          <a:p>
            <a:endParaRPr lang="en-US" baseline="0" dirty="0" smtClean="0"/>
          </a:p>
          <a:p>
            <a:endParaRPr lang="en-US" b="0" baseline="0" dirty="0" smtClean="0"/>
          </a:p>
          <a:p>
            <a:endParaRPr lang="en-US" b="0" dirty="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smtClean="0"/>
          </a:p>
          <a:p>
            <a:pPr>
              <a:defRPr/>
            </a:pPr>
            <a:r>
              <a:rPr lang="en-US" dirty="0" smtClean="0"/>
              <a:t>Introduce </a:t>
            </a:r>
            <a:r>
              <a:rPr lang="en-US" dirty="0"/>
              <a:t>yourself </a:t>
            </a:r>
          </a:p>
          <a:p>
            <a:pPr>
              <a:defRPr/>
            </a:pPr>
            <a:endParaRPr lang="en-US" dirty="0"/>
          </a:p>
          <a:p>
            <a:pPr>
              <a:defRPr/>
            </a:pPr>
            <a:r>
              <a:rPr lang="en-US" dirty="0"/>
              <a:t>Explain why you are giving the course</a:t>
            </a:r>
          </a:p>
          <a:p>
            <a:pPr>
              <a:defRPr/>
            </a:pPr>
            <a:endParaRPr lang="en-US" dirty="0"/>
          </a:p>
          <a:p>
            <a:pPr>
              <a:defRPr/>
            </a:pPr>
            <a:r>
              <a:rPr lang="en-US" dirty="0"/>
              <a:t>Provide a brief overview of the course </a:t>
            </a:r>
          </a:p>
          <a:p>
            <a:pPr>
              <a:defRPr/>
            </a:pPr>
            <a:endParaRPr lang="en-US" dirty="0"/>
          </a:p>
          <a:p>
            <a:pPr>
              <a:defRPr/>
            </a:pPr>
            <a:r>
              <a:rPr lang="en-US" dirty="0"/>
              <a:t>Explain the course takes two hours to complete</a:t>
            </a:r>
          </a:p>
          <a:p>
            <a:pPr>
              <a:defRPr/>
            </a:pPr>
            <a:endParaRPr lang="en-US" dirty="0"/>
          </a:p>
          <a:p>
            <a:pPr>
              <a:defRPr/>
            </a:pPr>
            <a:endParaRPr lang="en-US" dirty="0"/>
          </a:p>
          <a:p>
            <a:pPr>
              <a:defRPr/>
            </a:pPr>
            <a:r>
              <a:rPr lang="en-US" b="1" i="1" dirty="0"/>
              <a:t>Pass out the booklets to the participants and explain:</a:t>
            </a:r>
          </a:p>
          <a:p>
            <a:pPr>
              <a:defRPr/>
            </a:pPr>
            <a:endParaRPr lang="en-US" b="1" i="1" dirty="0"/>
          </a:p>
          <a:p>
            <a:pPr marL="171450" indent="-171450">
              <a:buFont typeface="Arial" panose="020B0604020202020204" pitchFamily="34" charset="0"/>
              <a:buChar char="•"/>
              <a:defRPr/>
            </a:pPr>
            <a:r>
              <a:rPr lang="en-US" dirty="0"/>
              <a:t>Book are yours to keep</a:t>
            </a:r>
          </a:p>
          <a:p>
            <a:pPr marL="171450" indent="-171450">
              <a:buFont typeface="Arial" panose="020B0604020202020204" pitchFamily="34" charset="0"/>
              <a:buChar char="•"/>
              <a:defRPr/>
            </a:pPr>
            <a:r>
              <a:rPr lang="en-US" dirty="0"/>
              <a:t>Books contain notes about the content </a:t>
            </a:r>
          </a:p>
          <a:p>
            <a:pPr marL="171450" indent="-171450">
              <a:buFont typeface="Arial" panose="020B0604020202020204" pitchFamily="34" charset="0"/>
              <a:buChar char="•"/>
              <a:defRPr/>
            </a:pPr>
            <a:r>
              <a:rPr lang="en-US" dirty="0"/>
              <a:t>Note can be added in the training note section</a:t>
            </a:r>
          </a:p>
        </p:txBody>
      </p:sp>
    </p:spTree>
    <p:extLst>
      <p:ext uri="{BB962C8B-B14F-4D97-AF65-F5344CB8AC3E}">
        <p14:creationId xmlns:p14="http://schemas.microsoft.com/office/powerpoint/2010/main" val="2708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There</a:t>
            </a:r>
            <a:r>
              <a:rPr lang="en-US" baseline="0" dirty="0" smtClean="0"/>
              <a:t> are four roles in the Performance Management process.  They are the Employee, Supervisor, 2</a:t>
            </a:r>
            <a:r>
              <a:rPr lang="en-US" baseline="30000" dirty="0" smtClean="0"/>
              <a:t>nd</a:t>
            </a:r>
            <a:r>
              <a:rPr lang="en-US" baseline="0" dirty="0" smtClean="0"/>
              <a:t> Level Manager and the Appointing Authority.  </a:t>
            </a:r>
          </a:p>
          <a:p>
            <a:endParaRPr lang="en-US" baseline="0" dirty="0" smtClean="0"/>
          </a:p>
          <a:p>
            <a:r>
              <a:rPr lang="en-US" b="1" baseline="0" dirty="0" smtClean="0"/>
              <a:t>Employee</a:t>
            </a:r>
          </a:p>
          <a:p>
            <a:r>
              <a:rPr lang="en-US" b="0" baseline="0" dirty="0" smtClean="0"/>
              <a:t>The employee is responsible for working with the Supervisor and </a:t>
            </a:r>
            <a:r>
              <a:rPr lang="en-US" b="0" u="sng" baseline="0" dirty="0" smtClean="0"/>
              <a:t>communicating what they would like to learn, suggesting goals, and participating in the meetings</a:t>
            </a:r>
            <a:r>
              <a:rPr lang="en-US" b="0" baseline="0" dirty="0" smtClean="0"/>
              <a:t>.  Once the PMP form has been created they need to acknowledge the form and the ratings of the Supervisor.  This is true of the initial planning meeting, midyear and final review and final rating. </a:t>
            </a:r>
          </a:p>
          <a:p>
            <a:endParaRPr lang="en-US" b="0" baseline="0" dirty="0" smtClean="0"/>
          </a:p>
          <a:p>
            <a:r>
              <a:rPr lang="en-US" b="1" baseline="0" dirty="0" smtClean="0"/>
              <a:t>Supervisor</a:t>
            </a:r>
          </a:p>
          <a:p>
            <a:r>
              <a:rPr lang="en-US" b="0" baseline="0" dirty="0" smtClean="0"/>
              <a:t>The Supervisor must meet with the employee to discuss the goals and expectations.  Prior to meeting with the employee, they should prepare for the meeting by gathering the necessary information (CDOT’s mission and goals, discussion of the current performance year, </a:t>
            </a:r>
            <a:r>
              <a:rPr lang="en-US" b="0" u="sng" baseline="0" dirty="0" smtClean="0"/>
              <a:t>and ideas for suggested goals</a:t>
            </a:r>
            <a:r>
              <a:rPr lang="en-US" b="0" baseline="0" dirty="0" smtClean="0"/>
              <a:t>.  After the initial meeting, the supervisor should also provide comments on the ratings of the employees and create additional forms and documentation such as the PIP and PD as required.  An example of the Supervisor in Maintenance is the TMIIIs.</a:t>
            </a:r>
          </a:p>
          <a:p>
            <a:endParaRPr lang="en-US" b="0" baseline="0" dirty="0" smtClean="0"/>
          </a:p>
          <a:p>
            <a:r>
              <a:rPr lang="en-US" b="1" baseline="0" dirty="0" smtClean="0"/>
              <a:t>2</a:t>
            </a:r>
            <a:r>
              <a:rPr lang="en-US" b="1" baseline="30000" dirty="0" smtClean="0"/>
              <a:t>nd</a:t>
            </a:r>
            <a:r>
              <a:rPr lang="en-US" b="1" baseline="0" dirty="0" smtClean="0"/>
              <a:t> Level Manager</a:t>
            </a:r>
          </a:p>
          <a:p>
            <a:r>
              <a:rPr lang="en-US" b="0" baseline="0" dirty="0" smtClean="0"/>
              <a:t>The 2</a:t>
            </a:r>
            <a:r>
              <a:rPr lang="en-US" b="0" baseline="30000" dirty="0" smtClean="0"/>
              <a:t>nd</a:t>
            </a:r>
            <a:r>
              <a:rPr lang="en-US" b="0" baseline="0" dirty="0" smtClean="0"/>
              <a:t> Level Manager is responsible for reviewing all of the performance ratings and reviewing the evaluations and the goals to determine they are appropriate goals for the employee.  An example of the 2</a:t>
            </a:r>
            <a:r>
              <a:rPr lang="en-US" b="0" baseline="30000" dirty="0" smtClean="0"/>
              <a:t>nd</a:t>
            </a:r>
            <a:r>
              <a:rPr lang="en-US" b="0" baseline="0" dirty="0" smtClean="0"/>
              <a:t> level manager in Maintenance is the LTC Ops.</a:t>
            </a:r>
          </a:p>
          <a:p>
            <a:endParaRPr lang="en-US" b="0" dirty="0" smtClean="0"/>
          </a:p>
          <a:p>
            <a:r>
              <a:rPr lang="en-US" b="1" dirty="0" smtClean="0"/>
              <a:t>Appointing Authority </a:t>
            </a:r>
          </a:p>
          <a:p>
            <a:r>
              <a:rPr lang="en-US" b="0" dirty="0" smtClean="0"/>
              <a:t>The Appointing</a:t>
            </a:r>
            <a:r>
              <a:rPr lang="en-US" b="0" baseline="0" dirty="0" smtClean="0"/>
              <a:t> Authority is responsible for resolving any disputes that rise to the second level and they also give the supervisor’s performance rating.  An examples of the Appointing Authority in Maintenance is the RTD.</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20</a:t>
            </a:fld>
            <a:endParaRPr lang="en-US" dirty="0"/>
          </a:p>
        </p:txBody>
      </p:sp>
      <p:sp>
        <p:nvSpPr>
          <p:cNvPr id="6"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b="1" u="sng" dirty="0" smtClean="0"/>
              <a:t>Explain:</a:t>
            </a:r>
            <a:endParaRPr lang="en-US" dirty="0"/>
          </a:p>
          <a:p>
            <a:pPr marL="171450" indent="-171450">
              <a:buFont typeface="Arial" panose="020B0604020202020204" pitchFamily="34" charset="0"/>
              <a:buChar char="•"/>
            </a:pPr>
            <a:r>
              <a:rPr lang="en-US" dirty="0" smtClean="0"/>
              <a:t>Highlight each of the roles in the performance management process using the slide.  </a:t>
            </a:r>
          </a:p>
          <a:p>
            <a:pPr marL="171450" indent="-171450">
              <a:buFont typeface="Arial" panose="020B0604020202020204" pitchFamily="34" charset="0"/>
              <a:buChar char="•"/>
            </a:pPr>
            <a:r>
              <a:rPr lang="en-US" dirty="0" smtClean="0"/>
              <a:t>Pay particular attention to the role of the Supervisor as this is the role of the TMII</a:t>
            </a:r>
          </a:p>
          <a:p>
            <a:pPr marL="171450" indent="-171450">
              <a:buFont typeface="Arial" panose="020B0604020202020204" pitchFamily="34" charset="0"/>
              <a:buChar char="•"/>
            </a:pPr>
            <a:r>
              <a:rPr lang="en-US" dirty="0" smtClean="0"/>
              <a:t>Also highlight the interaction between the employee and the Supervisor</a:t>
            </a:r>
          </a:p>
          <a:p>
            <a:endParaRPr lang="en-US" dirty="0"/>
          </a:p>
          <a:p>
            <a:r>
              <a:rPr lang="en-US" b="1" u="sng" dirty="0" smtClean="0"/>
              <a:t>Tell:</a:t>
            </a:r>
          </a:p>
          <a:p>
            <a:endParaRPr lang="en-US" dirty="0"/>
          </a:p>
          <a:p>
            <a:pPr marL="171450" indent="-171450">
              <a:buFont typeface="Arial" panose="020B0604020202020204" pitchFamily="34" charset="0"/>
              <a:buChar char="•"/>
            </a:pPr>
            <a:r>
              <a:rPr lang="en-US" dirty="0" smtClean="0"/>
              <a:t>Participants need to focus on ongoing communication between the employee and the Supervisor</a:t>
            </a:r>
          </a:p>
          <a:p>
            <a:pPr marL="171450" indent="-171450">
              <a:buFont typeface="Arial" panose="020B0604020202020204" pitchFamily="34" charset="0"/>
              <a:buChar char="•"/>
            </a:pPr>
            <a:r>
              <a:rPr lang="en-US" dirty="0" smtClean="0"/>
              <a:t>Stress the role of documentation</a:t>
            </a:r>
            <a:endParaRPr lang="en-US" dirty="0"/>
          </a:p>
        </p:txBody>
      </p:sp>
    </p:spTree>
    <p:extLst>
      <p:ext uri="{BB962C8B-B14F-4D97-AF65-F5344CB8AC3E}">
        <p14:creationId xmlns:p14="http://schemas.microsoft.com/office/powerpoint/2010/main" val="125827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a:t>Notes:</a:t>
            </a:r>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21</a:t>
            </a:fld>
            <a:endParaRPr lang="en-US" dirty="0"/>
          </a:p>
        </p:txBody>
      </p:sp>
      <p:sp>
        <p:nvSpPr>
          <p:cNvPr id="6"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 </a:t>
            </a:r>
          </a:p>
          <a:p>
            <a:r>
              <a:rPr lang="en-US" b="1" dirty="0" smtClean="0"/>
              <a:t>Question One Answer:</a:t>
            </a:r>
          </a:p>
          <a:p>
            <a:pPr marL="171450" indent="-171450">
              <a:buFont typeface="Arial" panose="020B0604020202020204" pitchFamily="34" charset="0"/>
              <a:buChar char="•"/>
            </a:pPr>
            <a:r>
              <a:rPr lang="en-US" dirty="0" smtClean="0"/>
              <a:t>Employee Development</a:t>
            </a:r>
          </a:p>
          <a:p>
            <a:endParaRPr lang="en-US" dirty="0"/>
          </a:p>
          <a:p>
            <a:r>
              <a:rPr lang="en-US" b="1" dirty="0" smtClean="0"/>
              <a:t>Question Two Answer:</a:t>
            </a:r>
          </a:p>
          <a:p>
            <a:pPr marL="171450" indent="-171450">
              <a:buFont typeface="Arial" panose="020B0604020202020204" pitchFamily="34" charset="0"/>
              <a:buChar char="•"/>
            </a:pPr>
            <a:r>
              <a:rPr lang="en-US" dirty="0" smtClean="0"/>
              <a:t>LTC OPS</a:t>
            </a:r>
          </a:p>
          <a:p>
            <a:pPr marL="171450" indent="-171450">
              <a:buFont typeface="Arial" panose="020B0604020202020204" pitchFamily="34" charset="0"/>
              <a:buChar char="•"/>
            </a:pPr>
            <a:endParaRPr lang="en-US" dirty="0"/>
          </a:p>
          <a:p>
            <a:r>
              <a:rPr lang="en-US" b="1" dirty="0" smtClean="0"/>
              <a:t>Question Three Answer:</a:t>
            </a:r>
          </a:p>
          <a:p>
            <a:pPr marL="171450" indent="-171450">
              <a:buFont typeface="Arial" panose="020B0604020202020204" pitchFamily="34" charset="0"/>
              <a:buChar char="•"/>
            </a:pPr>
            <a:r>
              <a:rPr lang="en-US" dirty="0" smtClean="0"/>
              <a:t>Performance Improvement Plan</a:t>
            </a:r>
            <a:endParaRPr lang="en-US" dirty="0"/>
          </a:p>
          <a:p>
            <a:endParaRPr lang="en-US" dirty="0"/>
          </a:p>
          <a:p>
            <a:r>
              <a:rPr lang="en-US" b="1" u="sng" dirty="0" smtClean="0"/>
              <a:t>Ask:</a:t>
            </a:r>
            <a:endParaRPr lang="en-US" b="1" u="sng" dirty="0"/>
          </a:p>
          <a:p>
            <a:endParaRPr lang="en-US" dirty="0" smtClean="0"/>
          </a:p>
          <a:p>
            <a:pPr marL="171450" indent="-171450">
              <a:buFont typeface="Arial" panose="020B0604020202020204" pitchFamily="34" charset="0"/>
              <a:buChar char="•"/>
            </a:pPr>
            <a:r>
              <a:rPr lang="en-US" dirty="0" smtClean="0"/>
              <a:t>Each of the questions.  The answer will display when you advance the slide</a:t>
            </a:r>
          </a:p>
          <a:p>
            <a:pPr marL="171450" indent="-171450">
              <a:buFont typeface="Arial" panose="020B0604020202020204" pitchFamily="34" charset="0"/>
              <a:buChar char="•"/>
            </a:pPr>
            <a:endParaRPr lang="en-US" dirty="0"/>
          </a:p>
          <a:p>
            <a:r>
              <a:rPr lang="en-US" b="1" u="sng" dirty="0" smtClean="0"/>
              <a:t>Explain:</a:t>
            </a:r>
          </a:p>
          <a:p>
            <a:endParaRPr lang="en-US" dirty="0"/>
          </a:p>
          <a:p>
            <a:pPr marL="171450" indent="-171450">
              <a:buFont typeface="Arial" panose="020B0604020202020204" pitchFamily="34" charset="0"/>
              <a:buChar char="•"/>
            </a:pPr>
            <a:r>
              <a:rPr lang="en-US" dirty="0" smtClean="0"/>
              <a:t>Connect each of the questions with the content of the course</a:t>
            </a:r>
          </a:p>
          <a:p>
            <a:pPr marL="171450" indent="-171450">
              <a:buFont typeface="Arial" panose="020B0604020202020204" pitchFamily="34" charset="0"/>
              <a:buChar char="•"/>
            </a:pPr>
            <a:endParaRPr lang="en-US" dirty="0"/>
          </a:p>
          <a:p>
            <a:r>
              <a:rPr lang="en-US" b="1" u="sng" dirty="0" smtClean="0"/>
              <a:t>Note: </a:t>
            </a:r>
          </a:p>
          <a:p>
            <a:endParaRPr lang="en-US" b="1" u="sng" dirty="0" smtClean="0"/>
          </a:p>
          <a:p>
            <a:r>
              <a:rPr lang="en-US" dirty="0" smtClean="0"/>
              <a:t>You can go back to the slide to discuss the answer.  </a:t>
            </a:r>
          </a:p>
          <a:p>
            <a:pPr marL="171450" indent="-171450">
              <a:buFont typeface="Arial" panose="020B0604020202020204" pitchFamily="34" charset="0"/>
              <a:buChar char="•"/>
            </a:pPr>
            <a:r>
              <a:rPr lang="en-US" dirty="0" smtClean="0"/>
              <a:t>If you are pressed for time you can go through this faster to make up time</a:t>
            </a:r>
          </a:p>
          <a:p>
            <a:pPr marL="171450" indent="-171450">
              <a:buFont typeface="Arial" panose="020B0604020202020204" pitchFamily="34" charset="0"/>
              <a:buChar char="•"/>
            </a:pPr>
            <a:r>
              <a:rPr lang="en-US" dirty="0" smtClean="0"/>
              <a:t>If the answer is not correct do not use “No” instead use “That’s not quite right” instead.  This is a gentle correction and does not shut the learner down</a:t>
            </a:r>
          </a:p>
          <a:p>
            <a:pPr marL="171450" indent="-171450">
              <a:buFont typeface="Arial" panose="020B0604020202020204" pitchFamily="34" charset="0"/>
              <a:buChar char="•"/>
            </a:pPr>
            <a:r>
              <a:rPr lang="en-US" dirty="0"/>
              <a:t>The goal of questions is to reinforce learning.  Use the questions to reinforce </a:t>
            </a:r>
            <a:r>
              <a:rPr lang="en-US" dirty="0" smtClean="0"/>
              <a:t>learning</a:t>
            </a:r>
            <a:endParaRPr lang="en-US" dirty="0"/>
          </a:p>
          <a:p>
            <a:pPr marL="171450" indent="-171450">
              <a:buFont typeface="Arial" panose="020B0604020202020204" pitchFamily="34" charset="0"/>
              <a:buChar char="•"/>
            </a:pPr>
            <a:endParaRPr lang="en-US" dirty="0"/>
          </a:p>
          <a:p>
            <a:r>
              <a:rPr lang="en-US" dirty="0" smtClean="0"/>
              <a:t> </a:t>
            </a:r>
            <a:endParaRPr lang="en-US" dirty="0"/>
          </a:p>
        </p:txBody>
      </p:sp>
      <p:sp>
        <p:nvSpPr>
          <p:cNvPr id="5" name="Rectangle 4"/>
          <p:cNvSpPr/>
          <p:nvPr/>
        </p:nvSpPr>
        <p:spPr>
          <a:xfrm>
            <a:off x="627319" y="1616148"/>
            <a:ext cx="1892595"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936" y="2487962"/>
            <a:ext cx="1892595"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319" y="3349143"/>
            <a:ext cx="2371060" cy="20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68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22</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Performance Planning</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49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i="0" baseline="0" dirty="0" smtClean="0"/>
              <a:t>Learning Logistics – This section introduces you to the course, the objectives and the expectations of the participants.</a:t>
            </a:r>
            <a:endParaRPr lang="en-US" b="0" i="0"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a:t>
            </a:r>
            <a:r>
              <a:rPr lang="en-US" b="0" baseline="0" dirty="0" smtClean="0"/>
              <a:t> Management including requirements, roles, and the leadership role of the TMIII.</a:t>
            </a:r>
          </a:p>
          <a:p>
            <a:pPr marL="171707" indent="-171707">
              <a:buFont typeface="Arial" panose="020B0604020202020204" pitchFamily="34" charset="0"/>
              <a:buChar char="•"/>
            </a:pPr>
            <a:r>
              <a:rPr lang="en-US" b="1"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0"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i="0" baseline="0" dirty="0" smtClean="0"/>
              <a:t>Conclusion</a:t>
            </a:r>
            <a:r>
              <a:rPr lang="en-US" b="0" i="0" dirty="0" smtClean="0"/>
              <a:t> – This section</a:t>
            </a:r>
            <a:r>
              <a:rPr lang="en-US" b="0" i="0" baseline="0" dirty="0" smtClean="0"/>
              <a:t> summarizes the course and provides explains where you can get help.</a:t>
            </a:r>
            <a:endParaRPr lang="en-US" b="0" i="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23</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Explain</a:t>
            </a:r>
            <a:r>
              <a:rPr lang="en-US" b="1" u="sng" dirty="0"/>
              <a:t>:</a:t>
            </a:r>
          </a:p>
          <a:p>
            <a:endParaRPr lang="en-US" dirty="0"/>
          </a:p>
          <a:p>
            <a:pPr marL="171450" indent="-171450">
              <a:buFont typeface="Arial" panose="020B0604020202020204" pitchFamily="34" charset="0"/>
              <a:buChar char="•"/>
            </a:pPr>
            <a:r>
              <a:rPr lang="en-US" dirty="0"/>
              <a:t>Using the notes page to the left, explain </a:t>
            </a:r>
            <a:r>
              <a:rPr lang="en-US" dirty="0" smtClean="0"/>
              <a:t>that section outlines the performance planning process</a:t>
            </a:r>
          </a:p>
          <a:p>
            <a:pPr marL="171450" indent="-171450">
              <a:buFont typeface="Arial" panose="020B0604020202020204" pitchFamily="34" charset="0"/>
              <a:buChar char="•"/>
            </a:pPr>
            <a:r>
              <a:rPr lang="en-US" dirty="0" smtClean="0"/>
              <a:t>Using the section in bold, describe the content of this section</a:t>
            </a:r>
            <a:endParaRPr lang="en-US" dirty="0"/>
          </a:p>
        </p:txBody>
      </p:sp>
    </p:spTree>
    <p:extLst>
      <p:ext uri="{BB962C8B-B14F-4D97-AF65-F5344CB8AC3E}">
        <p14:creationId xmlns:p14="http://schemas.microsoft.com/office/powerpoint/2010/main" val="345347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Each of the learning objectives</a:t>
            </a:r>
            <a:r>
              <a:rPr lang="en-US" b="0" baseline="0" dirty="0" smtClean="0"/>
              <a:t> corresponds to a slide, or a series of slides, in this section of the course.</a:t>
            </a:r>
          </a:p>
          <a:p>
            <a:pPr marL="171707" indent="-171707">
              <a:buFont typeface="Arial" panose="020B0604020202020204" pitchFamily="34" charset="0"/>
              <a:buChar char="•"/>
            </a:pPr>
            <a:r>
              <a:rPr lang="en-US" b="0" baseline="0" dirty="0" smtClean="0"/>
              <a:t>By the end of this section you should be able to perform each of the listed objectives with the support of the training materials.</a:t>
            </a:r>
          </a:p>
          <a:p>
            <a:pPr marL="171707" indent="-171707">
              <a:buFont typeface="Arial" panose="020B0604020202020204" pitchFamily="34" charset="0"/>
              <a:buChar char="•"/>
            </a:pPr>
            <a:r>
              <a:rPr lang="en-US" b="0" baseline="0" dirty="0" smtClean="0"/>
              <a:t>The section objectives are tied directly to the course objectives reviewed at the end of the course.</a:t>
            </a:r>
            <a:endParaRPr lang="en-US" b="0" dirty="0" smtClean="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b="1" u="sng" dirty="0" smtClean="0"/>
          </a:p>
          <a:p>
            <a:pPr>
              <a:defRPr/>
            </a:pPr>
            <a:r>
              <a:rPr lang="en-US" b="1" u="sng" dirty="0" smtClean="0"/>
              <a:t>Review</a:t>
            </a:r>
            <a:r>
              <a:rPr lang="en-US" b="1" u="sng" dirty="0"/>
              <a:t>: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Paraphrase each of the bulleted items</a:t>
            </a:r>
          </a:p>
          <a:p>
            <a:pPr>
              <a:defRPr/>
            </a:pPr>
            <a:endParaRPr lang="en-US" dirty="0"/>
          </a:p>
          <a:p>
            <a:pPr marL="229123" indent="-229123">
              <a:defRPr/>
            </a:pPr>
            <a:r>
              <a:rPr lang="en-US" b="1" u="sng" dirty="0"/>
              <a:t>Tell:</a:t>
            </a:r>
          </a:p>
          <a:p>
            <a:pPr marL="229123" indent="-229123">
              <a:defRPr/>
            </a:pPr>
            <a:endParaRPr lang="en-US" dirty="0"/>
          </a:p>
          <a:p>
            <a:pPr marL="171450" indent="-171450">
              <a:buFont typeface="Arial" panose="020B0604020202020204" pitchFamily="34" charset="0"/>
              <a:buChar char="•"/>
              <a:defRPr/>
            </a:pPr>
            <a:r>
              <a:rPr lang="en-US" dirty="0"/>
              <a:t>Participants each objective corresponds to a slide or a series of slides </a:t>
            </a:r>
          </a:p>
          <a:p>
            <a:pPr marL="171450" indent="-171450">
              <a:buFont typeface="Arial" panose="020B0604020202020204" pitchFamily="34" charset="0"/>
              <a:buChar char="•"/>
              <a:defRPr/>
            </a:pPr>
            <a:r>
              <a:rPr lang="en-US" dirty="0"/>
              <a:t>By the end of the section you should be familiar with each of the listed items</a:t>
            </a:r>
          </a:p>
        </p:txBody>
      </p:sp>
    </p:spTree>
    <p:extLst>
      <p:ext uri="{BB962C8B-B14F-4D97-AF65-F5344CB8AC3E}">
        <p14:creationId xmlns:p14="http://schemas.microsoft.com/office/powerpoint/2010/main" val="2295147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The following terms and concepts are critical to your understanding</a:t>
            </a:r>
            <a:r>
              <a:rPr lang="en-US" b="0" baseline="0" dirty="0" smtClean="0"/>
              <a:t> of this section of the course.  </a:t>
            </a:r>
          </a:p>
          <a:p>
            <a:pPr marL="171707" indent="-171707">
              <a:buFont typeface="Arial" panose="020B0604020202020204" pitchFamily="34" charset="0"/>
              <a:buChar char="•"/>
            </a:pPr>
            <a:r>
              <a:rPr lang="en-US" b="0" baseline="0" dirty="0" smtClean="0"/>
              <a:t>If you do not understand a term, please ask the instructor for additional clarification.</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r>
              <a:rPr lang="en-US" b="1" u="sng" dirty="0"/>
              <a:t>:</a:t>
            </a:r>
          </a:p>
          <a:p>
            <a:pPr marL="229123" indent="-229123">
              <a:defRPr/>
            </a:pPr>
            <a:endParaRPr lang="en-US" dirty="0"/>
          </a:p>
          <a:p>
            <a:pPr>
              <a:defRPr/>
            </a:pPr>
            <a:r>
              <a:rPr lang="en-US" dirty="0"/>
              <a:t>Provide an explanation of each of the terms</a:t>
            </a:r>
          </a:p>
          <a:p>
            <a:pPr>
              <a:defRPr/>
            </a:pPr>
            <a:endParaRPr lang="en-US" dirty="0"/>
          </a:p>
          <a:p>
            <a:pPr>
              <a:defRPr/>
            </a:pPr>
            <a:r>
              <a:rPr lang="en-US" dirty="0"/>
              <a:t>Additional terms will be provided at the beginning of each section of the course</a:t>
            </a:r>
          </a:p>
          <a:p>
            <a:pPr>
              <a:defRPr/>
            </a:pPr>
            <a:endParaRPr lang="en-US" dirty="0"/>
          </a:p>
          <a:p>
            <a:pPr>
              <a:defRPr/>
            </a:pPr>
            <a:r>
              <a:rPr lang="en-US" dirty="0"/>
              <a:t>Try and connect the terms to experiences the participant may have</a:t>
            </a:r>
          </a:p>
          <a:p>
            <a:pPr>
              <a:defRPr/>
            </a:pPr>
            <a:endParaRPr lang="en-US" dirty="0"/>
          </a:p>
          <a:p>
            <a:pPr>
              <a:defRPr/>
            </a:pPr>
            <a:r>
              <a:rPr lang="en-US" b="1" u="sng" dirty="0"/>
              <a:t>Ask:</a:t>
            </a:r>
          </a:p>
          <a:p>
            <a:pPr>
              <a:defRPr/>
            </a:pPr>
            <a:endParaRPr lang="en-US" dirty="0"/>
          </a:p>
          <a:p>
            <a:pPr>
              <a:defRPr/>
            </a:pPr>
            <a:r>
              <a:rPr lang="en-US" dirty="0"/>
              <a:t>Before you continue ask if there are any of the terms that are unclear</a:t>
            </a:r>
          </a:p>
        </p:txBody>
      </p:sp>
    </p:spTree>
    <p:extLst>
      <p:ext uri="{BB962C8B-B14F-4D97-AF65-F5344CB8AC3E}">
        <p14:creationId xmlns:p14="http://schemas.microsoft.com/office/powerpoint/2010/main" val="70425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r>
              <a:rPr lang="en-US" b="1" dirty="0" smtClean="0"/>
              <a:t>Planning</a:t>
            </a:r>
          </a:p>
          <a:p>
            <a:r>
              <a:rPr lang="en-US" dirty="0" smtClean="0"/>
              <a:t>During</a:t>
            </a:r>
            <a:r>
              <a:rPr lang="en-US" baseline="0" dirty="0" smtClean="0"/>
              <a:t> this stage of the Performance Management Process the supervisor is working with the employee to inform them of what is expected of them based on their job duties and responsibilities. The goal of this stage is communication about the performance standards of the employee throughout the year.  This is formalized through the creation of Performance Goals that the employee will work on throughout the evaluation cycle.</a:t>
            </a:r>
          </a:p>
          <a:p>
            <a:endParaRPr lang="en-US" dirty="0" smtClean="0"/>
          </a:p>
          <a:p>
            <a:r>
              <a:rPr lang="en-US" dirty="0" smtClean="0"/>
              <a:t>During this phase the TMIII and</a:t>
            </a:r>
            <a:r>
              <a:rPr lang="en-US" baseline="0" dirty="0" smtClean="0"/>
              <a:t> the employee need to review the following:</a:t>
            </a:r>
          </a:p>
          <a:p>
            <a:pPr marL="171707" indent="-171707">
              <a:buFont typeface="Arial" panose="020B0604020202020204" pitchFamily="34" charset="0"/>
              <a:buChar char="•"/>
            </a:pPr>
            <a:r>
              <a:rPr lang="en-US" dirty="0" smtClean="0">
                <a:effectLst/>
              </a:rPr>
              <a:t>A review of CDOT’s mission and goals.</a:t>
            </a:r>
          </a:p>
          <a:p>
            <a:pPr marL="171707" indent="-171707">
              <a:buFont typeface="Arial" panose="020B0604020202020204" pitchFamily="34" charset="0"/>
              <a:buChar char="•"/>
            </a:pPr>
            <a:r>
              <a:rPr lang="en-US" dirty="0" smtClean="0">
                <a:effectLst/>
              </a:rPr>
              <a:t>A review and discussion of the unit’s work plan for the current performance year.</a:t>
            </a:r>
          </a:p>
          <a:p>
            <a:pPr marL="171707" indent="-171707">
              <a:buFont typeface="Arial" panose="020B0604020202020204" pitchFamily="34" charset="0"/>
              <a:buChar char="•"/>
            </a:pPr>
            <a:r>
              <a:rPr lang="en-US" dirty="0" smtClean="0">
                <a:effectLst/>
              </a:rPr>
              <a:t>A review of the employee’s PDQ.</a:t>
            </a:r>
          </a:p>
          <a:p>
            <a:pPr marL="171707" indent="-171707">
              <a:buFont typeface="Arial" panose="020B0604020202020204" pitchFamily="34" charset="0"/>
              <a:buChar char="•"/>
            </a:pPr>
            <a:r>
              <a:rPr lang="en-US" dirty="0" smtClean="0">
                <a:effectLst/>
              </a:rPr>
              <a:t>Identification and agreement of the Individual Goals for the first six months.</a:t>
            </a:r>
          </a:p>
          <a:p>
            <a:pPr marL="171707" indent="-171707">
              <a:buFont typeface="Arial" panose="020B0604020202020204" pitchFamily="34" charset="0"/>
              <a:buChar char="•"/>
            </a:pPr>
            <a:r>
              <a:rPr lang="en-US" dirty="0" smtClean="0">
                <a:effectLst/>
              </a:rPr>
              <a:t>Agreement of the expected behaviors listed for each competency at the top of the form. The behavioral statements are written at a level two</a:t>
            </a:r>
            <a:r>
              <a:rPr lang="en-US" baseline="0" dirty="0" smtClean="0">
                <a:effectLst/>
              </a:rPr>
              <a:t> </a:t>
            </a:r>
            <a:r>
              <a:rPr lang="en-US" dirty="0" smtClean="0">
                <a:effectLst/>
              </a:rPr>
              <a:t>Employees may need clarification as to what the different levels look like.</a:t>
            </a:r>
          </a:p>
          <a:p>
            <a:pPr marL="171707" indent="-171707">
              <a:buFont typeface="Arial" panose="020B0604020202020204" pitchFamily="34" charset="0"/>
              <a:buChar char="•"/>
            </a:pPr>
            <a:r>
              <a:rPr lang="en-US" dirty="0" smtClean="0">
                <a:effectLst/>
              </a:rPr>
              <a:t>The supervisor and employee must log</a:t>
            </a:r>
            <a:r>
              <a:rPr lang="en-US" baseline="0" dirty="0" smtClean="0">
                <a:effectLst/>
              </a:rPr>
              <a:t> into SAP </a:t>
            </a:r>
            <a:r>
              <a:rPr lang="en-US" dirty="0" smtClean="0">
                <a:effectLst/>
              </a:rPr>
              <a:t>to acknowledge Performance Management Plan.</a:t>
            </a:r>
          </a:p>
          <a:p>
            <a:endParaRPr lang="en-US" dirty="0" smtClean="0"/>
          </a:p>
          <a:p>
            <a:r>
              <a:rPr lang="en-US" b="1" dirty="0" smtClean="0"/>
              <a:t>Midyear Review</a:t>
            </a:r>
            <a:endParaRPr lang="en-US" b="0" dirty="0" smtClean="0"/>
          </a:p>
          <a:p>
            <a:r>
              <a:rPr lang="en-US" b="0" dirty="0" smtClean="0"/>
              <a:t>During this stage the supervisor</a:t>
            </a:r>
            <a:r>
              <a:rPr lang="en-US" b="0" baseline="0" dirty="0" smtClean="0"/>
              <a:t> </a:t>
            </a:r>
            <a:r>
              <a:rPr lang="en-US" b="0" dirty="0" smtClean="0"/>
              <a:t>and the employee meet to review</a:t>
            </a:r>
            <a:r>
              <a:rPr lang="en-US" b="0" baseline="0" dirty="0" smtClean="0"/>
              <a:t> the employees progress on their performance goals from the first six months of the performance year.  The performance goals for the for the six months are discussed.  During the midyear review process are under discussed or reviewed:</a:t>
            </a:r>
          </a:p>
          <a:p>
            <a:pPr marL="171707" indent="-171707">
              <a:buFont typeface="Arial" panose="020B0604020202020204" pitchFamily="34" charset="0"/>
              <a:buChar char="•"/>
            </a:pPr>
            <a:r>
              <a:rPr lang="en-US" dirty="0" smtClean="0">
                <a:effectLst/>
              </a:rPr>
              <a:t>The supervisor and the employee discuss progress made towards achieving goals and competency areas so employees are not surprised about their final performance status.</a:t>
            </a:r>
          </a:p>
          <a:p>
            <a:pPr marL="171707" indent="-171707">
              <a:buFont typeface="Arial" panose="020B0604020202020204" pitchFamily="34" charset="0"/>
              <a:buChar char="•"/>
            </a:pPr>
            <a:r>
              <a:rPr lang="en-US" dirty="0" smtClean="0">
                <a:effectLst/>
              </a:rPr>
              <a:t>Plans can be adjusted to reflect new priorities of the work unit.</a:t>
            </a:r>
          </a:p>
          <a:p>
            <a:pPr marL="171707" indent="-171707">
              <a:buFont typeface="Arial" panose="020B0604020202020204" pitchFamily="34" charset="0"/>
              <a:buChar char="•"/>
            </a:pPr>
            <a:r>
              <a:rPr lang="en-US" dirty="0" smtClean="0">
                <a:effectLst/>
              </a:rPr>
              <a:t>Reviews establish dialog between employees and supervisors to clarify expectations and build trust.</a:t>
            </a:r>
          </a:p>
          <a:p>
            <a:pPr marL="171707" indent="-171707">
              <a:buFont typeface="Arial" panose="020B0604020202020204" pitchFamily="34" charset="0"/>
              <a:buChar char="•"/>
            </a:pPr>
            <a:r>
              <a:rPr lang="en-US" dirty="0" smtClean="0">
                <a:effectLst/>
              </a:rPr>
              <a:t>The employee is aware of progress and has time to adjust his or her performance to meet performance objectives.</a:t>
            </a:r>
          </a:p>
          <a:p>
            <a:endParaRPr lang="en-US" b="1"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p>
          <a:p>
            <a:pPr marL="229123" indent="-229123">
              <a:defRPr/>
            </a:pPr>
            <a:endParaRPr lang="en-US" b="1" u="sng" dirty="0"/>
          </a:p>
          <a:p>
            <a:pPr marL="229123" indent="-229123">
              <a:buFont typeface="Arial" panose="020B0604020202020204" pitchFamily="34" charset="0"/>
              <a:buChar char="•"/>
              <a:defRPr/>
            </a:pPr>
            <a:r>
              <a:rPr lang="en-US" dirty="0" smtClean="0"/>
              <a:t>This is the performance management process </a:t>
            </a:r>
          </a:p>
          <a:p>
            <a:pPr marL="229123" indent="-229123">
              <a:buFont typeface="Arial" panose="020B0604020202020204" pitchFamily="34" charset="0"/>
              <a:buChar char="•"/>
              <a:defRPr/>
            </a:pPr>
            <a:r>
              <a:rPr lang="en-US" dirty="0" smtClean="0"/>
              <a:t>Performance rating occur twice a year, with a separate meeting for the final evaluation</a:t>
            </a:r>
          </a:p>
          <a:p>
            <a:pPr marL="229123" indent="-229123">
              <a:buFont typeface="Arial" panose="020B0604020202020204" pitchFamily="34" charset="0"/>
              <a:buChar char="•"/>
              <a:defRPr/>
            </a:pPr>
            <a:r>
              <a:rPr lang="en-US" dirty="0" smtClean="0"/>
              <a:t>Provide an overview of the graphic and each stage</a:t>
            </a:r>
          </a:p>
          <a:p>
            <a:pPr marL="229123" indent="-229123">
              <a:buFont typeface="Arial" panose="020B0604020202020204" pitchFamily="34" charset="0"/>
              <a:buChar char="•"/>
              <a:defRPr/>
            </a:pPr>
            <a:r>
              <a:rPr lang="en-US" dirty="0" smtClean="0"/>
              <a:t>Highlight the green arrows and the communication that needs to occur throughout the year</a:t>
            </a:r>
            <a:endParaRPr lang="en-US" dirty="0"/>
          </a:p>
        </p:txBody>
      </p:sp>
    </p:spTree>
    <p:extLst>
      <p:ext uri="{BB962C8B-B14F-4D97-AF65-F5344CB8AC3E}">
        <p14:creationId xmlns:p14="http://schemas.microsoft.com/office/powerpoint/2010/main" val="3164395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498" y="447869"/>
            <a:ext cx="4661710" cy="8515319"/>
          </a:xfrm>
        </p:spPr>
        <p:txBody>
          <a:bodyPr/>
          <a:lstStyle/>
          <a:p>
            <a:r>
              <a:rPr lang="en-US" b="1" dirty="0"/>
              <a:t>Final Performance Review</a:t>
            </a:r>
          </a:p>
          <a:p>
            <a:r>
              <a:rPr lang="en-US" dirty="0"/>
              <a:t>The final performance review involves a mandatory pre-appraisal meeting between an employee and his or her supervisor. </a:t>
            </a:r>
            <a:r>
              <a:rPr lang="en-US" dirty="0" smtClean="0"/>
              <a:t>While </a:t>
            </a:r>
            <a:r>
              <a:rPr lang="en-US" dirty="0"/>
              <a:t>the supervisor and employee should be collecting and writing performance documentation throughout the year, this is the employee’s chance to provide a summary to the supervisor. The pre-appraisal meeting between the supervisor and the employee covers the employee’s performance. After the meeting, the supervisor blends all the performance information with other known performance indicators to derive a recommended performance rating.</a:t>
            </a:r>
          </a:p>
          <a:p>
            <a:r>
              <a:rPr lang="en-US" i="1" dirty="0"/>
              <a:t>Providing employees with a final performance rating at this pre-appraisal meeting violates CDOT’s </a:t>
            </a:r>
            <a:r>
              <a:rPr lang="en-US" i="1" dirty="0" smtClean="0"/>
              <a:t>Performance Management </a:t>
            </a:r>
            <a:r>
              <a:rPr lang="en-US" i="1" dirty="0"/>
              <a:t>program. Supervisors who provide final ratings at this time are subject to corrective action.</a:t>
            </a:r>
          </a:p>
          <a:p>
            <a:endParaRPr lang="en-US" dirty="0"/>
          </a:p>
          <a:p>
            <a:r>
              <a:rPr lang="en-US" b="1" dirty="0"/>
              <a:t>Rating</a:t>
            </a:r>
            <a:r>
              <a:rPr lang="en-US" dirty="0"/>
              <a:t> </a:t>
            </a:r>
          </a:p>
          <a:p>
            <a:r>
              <a:rPr lang="en-US" dirty="0"/>
              <a:t>The supervisor recommends to his or her reviewer (the 2nd-level manager) a final performance rating for each of his or her employees. (DPA prohibits work leaders from deriving this rating.) It is the responsibility of the supervisor to justify to the reviewer the proposed rating through the job-relevant performance information obtained from documented sources. </a:t>
            </a:r>
            <a:r>
              <a:rPr lang="en-US" dirty="0" smtClean="0"/>
              <a:t>The </a:t>
            </a:r>
            <a:r>
              <a:rPr lang="en-US" dirty="0"/>
              <a:t>reviewer has a broader-based organizational perspective and knowledge of the varying performance levels of the employee reporting to the supervisors. </a:t>
            </a:r>
            <a:r>
              <a:rPr lang="en-US" dirty="0" smtClean="0"/>
              <a:t>This </a:t>
            </a:r>
            <a:r>
              <a:rPr lang="en-US" dirty="0"/>
              <a:t>enables the reviewer to perform a valuable and necessary quality control function over the performance ratings across multiple units. Personnel Rule 6-4 H prohibits the review from enforcing quotas for each rating level. The Reviewer electronically signs the Performance Management Plan.</a:t>
            </a:r>
          </a:p>
          <a:p>
            <a:endParaRPr lang="en-US" dirty="0"/>
          </a:p>
          <a:p>
            <a:r>
              <a:rPr lang="en-US" b="1" dirty="0"/>
              <a:t>Final Rating </a:t>
            </a:r>
          </a:p>
          <a:p>
            <a:r>
              <a:rPr lang="en-US" dirty="0"/>
              <a:t>The supervisor meets with the employee to provide performance feedback on the Competency areas, goals, and the overall performance rating approved by the reviewer. The employee electronically acknowledges the final </a:t>
            </a:r>
            <a:r>
              <a:rPr lang="en-US" dirty="0" smtClean="0"/>
              <a:t>Performance Management </a:t>
            </a:r>
            <a:r>
              <a:rPr lang="en-US" dirty="0"/>
              <a:t>rating. All employees must be notified of their final performance rating by April 30. This allows for sufficient time to complete the dispute resolution process initiated by employees to meet deadlines set by the Department of Personnel and Administration.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27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4380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A</a:t>
            </a:r>
            <a:r>
              <a:rPr lang="en-US" baseline="0" dirty="0" smtClean="0"/>
              <a:t>s a supervisor, you play an important role working with employees to manage their performance.  This slide provides a list of the actions you need to take when managing an employee’s performance.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28</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endParaRPr lang="en-US" dirty="0"/>
          </a:p>
          <a:p>
            <a:pPr marL="171450" indent="-171450">
              <a:buFont typeface="Arial" panose="020B0604020202020204" pitchFamily="34" charset="0"/>
              <a:buChar char="•"/>
            </a:pPr>
            <a:r>
              <a:rPr lang="en-US" dirty="0" smtClean="0"/>
              <a:t>Highlight the role of the supervisor in performance by paraphrasing the bullets</a:t>
            </a:r>
          </a:p>
          <a:p>
            <a:pPr marL="171450" indent="-171450">
              <a:buFont typeface="Arial" panose="020B0604020202020204" pitchFamily="34" charset="0"/>
              <a:buChar char="•"/>
            </a:pPr>
            <a:endParaRPr lang="en-US" dirty="0"/>
          </a:p>
          <a:p>
            <a:r>
              <a:rPr lang="en-US" b="1" u="sng" dirty="0" smtClean="0"/>
              <a:t>Ask:</a:t>
            </a:r>
          </a:p>
          <a:p>
            <a:endParaRPr lang="en-US" dirty="0"/>
          </a:p>
          <a:p>
            <a:pPr marL="171450" indent="-171450">
              <a:buFont typeface="Arial" panose="020B0604020202020204" pitchFamily="34" charset="0"/>
              <a:buChar char="•"/>
            </a:pPr>
            <a:r>
              <a:rPr lang="en-US" dirty="0" smtClean="0"/>
              <a:t>How do you usually carry out these tasks with employees</a:t>
            </a:r>
            <a:endParaRPr lang="en-US" dirty="0"/>
          </a:p>
        </p:txBody>
      </p:sp>
    </p:spTree>
    <p:extLst>
      <p:ext uri="{BB962C8B-B14F-4D97-AF65-F5344CB8AC3E}">
        <p14:creationId xmlns:p14="http://schemas.microsoft.com/office/powerpoint/2010/main" val="3124223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r>
              <a:rPr lang="en-US" b="1" dirty="0" smtClean="0"/>
              <a:t>Tab 04</a:t>
            </a:r>
            <a:r>
              <a:rPr lang="en-US" b="1" baseline="0" dirty="0" smtClean="0"/>
              <a:t> – Performance Planning Checklist</a:t>
            </a:r>
            <a:endParaRPr lang="en-US" b="1" dirty="0" smtClean="0"/>
          </a:p>
          <a:p>
            <a:endParaRPr lang="en-US" dirty="0" smtClean="0"/>
          </a:p>
          <a:p>
            <a:r>
              <a:rPr lang="en-US" dirty="0" smtClean="0"/>
              <a:t>There</a:t>
            </a:r>
            <a:r>
              <a:rPr lang="en-US" baseline="0" dirty="0" smtClean="0"/>
              <a:t> are two points throughout the year where goals are created.  This is during the planning meeting and the midyear meeting.  This is your chance to listen to what the employee is interested in and to understand what is important to the employee.  It is also your opportunity to counsel the employee if there are areas where you want to see improvement.  In other words, goals are not something done to a employee, but are a process that both you and the employee agree upon.  </a:t>
            </a:r>
          </a:p>
          <a:p>
            <a:endParaRPr lang="en-US" baseline="0" dirty="0" smtClean="0"/>
          </a:p>
          <a:p>
            <a:r>
              <a:rPr lang="en-US" b="1" baseline="0" dirty="0" smtClean="0"/>
              <a:t>Performance Planning Checklist </a:t>
            </a:r>
            <a:r>
              <a:rPr lang="en-US" baseline="0" dirty="0" smtClean="0"/>
              <a:t>– The Performance Planning checklist has been created to assist you with covering all of the topics you should be covering during the meeting.  This also gives you a checklist of what you need to do before, during and after the meeting.  </a:t>
            </a:r>
          </a:p>
          <a:p>
            <a:endParaRPr lang="en-US" baseline="0" dirty="0" smtClean="0"/>
          </a:p>
          <a:p>
            <a:r>
              <a:rPr lang="en-US" b="1" baseline="0" dirty="0" smtClean="0"/>
              <a:t>Provide information about CDOT</a:t>
            </a:r>
            <a:r>
              <a:rPr lang="en-US" b="0" baseline="0" dirty="0" smtClean="0"/>
              <a:t> – When you meet with the employee you should provide them with a copy of CDOT’s mission and goals, the unit’s work plan for the current performance year and, the PDQ.  These documents are provided to the employee so they understand how what they do fits into the big picture.</a:t>
            </a:r>
            <a:endParaRPr lang="en-US" b="1" baseline="0" dirty="0" smtClean="0"/>
          </a:p>
          <a:p>
            <a:endParaRPr lang="en-US" b="1" baseline="0" dirty="0" smtClean="0"/>
          </a:p>
          <a:p>
            <a:r>
              <a:rPr lang="en-US" b="1" baseline="0" dirty="0" smtClean="0"/>
              <a:t>What employees are evaluated on </a:t>
            </a:r>
            <a:r>
              <a:rPr lang="en-US" baseline="0" dirty="0" smtClean="0"/>
              <a:t>– The employee will be evaluated on how well they have performed to their goals and each of the competencies.  While it is common for most supervisors to cover the goals, you also need to explain that all State employees are also evaluated on </a:t>
            </a:r>
            <a:r>
              <a:rPr lang="en-US" sz="1100" b="0" u="none" kern="1200" dirty="0" smtClean="0">
                <a:solidFill>
                  <a:schemeClr val="tx1"/>
                </a:solidFill>
                <a:effectLst/>
                <a:latin typeface="+mn-lt"/>
                <a:ea typeface="+mn-ea"/>
                <a:cs typeface="+mn-cs"/>
              </a:rPr>
              <a:t>Accountability/Credibility, Job Knowledge/Performance, Communication/Interpersonal Skills, Customer Service,  Safety and Supervision (if applicable) are unique to CDOT</a:t>
            </a:r>
          </a:p>
          <a:p>
            <a:endParaRPr lang="en-US" baseline="0" dirty="0" smtClean="0"/>
          </a:p>
          <a:p>
            <a:r>
              <a:rPr lang="en-US" b="1" baseline="0" dirty="0" smtClean="0"/>
              <a:t>Meeting with the employee </a:t>
            </a:r>
            <a:r>
              <a:rPr lang="en-US" baseline="0" dirty="0" smtClean="0"/>
              <a:t>– There are three meeting with the employee to discuss performance.  They are the start of the performance planning year, midyear progress review and the final review.  This is the minimum number of meetings you are required to have with the employee</a:t>
            </a:r>
            <a:r>
              <a:rPr lang="en-US" dirty="0" smtClean="0"/>
              <a:t> however, you are encouraged to meet with them more.  </a:t>
            </a:r>
            <a:endParaRPr lang="en-US"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29</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endParaRPr lang="en-US" dirty="0"/>
          </a:p>
          <a:p>
            <a:pPr marL="171450" indent="-171450">
              <a:buFont typeface="Arial" panose="020B0604020202020204" pitchFamily="34" charset="0"/>
              <a:buChar char="•"/>
            </a:pPr>
            <a:r>
              <a:rPr lang="en-US" dirty="0" smtClean="0"/>
              <a:t>Goals and communication and tightly linked</a:t>
            </a:r>
          </a:p>
          <a:p>
            <a:pPr marL="171450" indent="-171450">
              <a:buFont typeface="Arial" panose="020B0604020202020204" pitchFamily="34" charset="0"/>
              <a:buChar char="•"/>
            </a:pPr>
            <a:r>
              <a:rPr lang="en-US" dirty="0" smtClean="0"/>
              <a:t>To help you prepare for the meeting a Performance Planning Checklist has been created to make sure you cover all of the topic </a:t>
            </a:r>
          </a:p>
          <a:p>
            <a:pPr marL="171450" indent="-171450">
              <a:buFont typeface="Arial" panose="020B0604020202020204" pitchFamily="34" charset="0"/>
              <a:buChar char="•"/>
            </a:pPr>
            <a:endParaRPr lang="en-US" dirty="0"/>
          </a:p>
          <a:p>
            <a:r>
              <a:rPr lang="en-US" b="1" u="sng" dirty="0" smtClean="0"/>
              <a:t>Ask:</a:t>
            </a:r>
          </a:p>
          <a:p>
            <a:endParaRPr lang="en-US" b="1" u="sng" dirty="0"/>
          </a:p>
          <a:p>
            <a:pPr marL="171450" indent="-171450">
              <a:buFont typeface="Arial" panose="020B0604020202020204" pitchFamily="34" charset="0"/>
              <a:buChar char="•"/>
            </a:pPr>
            <a:r>
              <a:rPr lang="en-US" dirty="0" smtClean="0"/>
              <a:t>Participants to turn to Tab 4 and review the Performance </a:t>
            </a:r>
            <a:r>
              <a:rPr lang="en-US" dirty="0"/>
              <a:t>P</a:t>
            </a:r>
            <a:r>
              <a:rPr lang="en-US" dirty="0" smtClean="0"/>
              <a:t>lanning </a:t>
            </a:r>
            <a:r>
              <a:rPr lang="en-US" dirty="0"/>
              <a:t>C</a:t>
            </a:r>
            <a:r>
              <a:rPr lang="en-US" dirty="0" smtClean="0"/>
              <a:t>hecklist</a:t>
            </a:r>
            <a:endParaRPr lang="en-US" dirty="0"/>
          </a:p>
        </p:txBody>
      </p:sp>
    </p:spTree>
    <p:extLst>
      <p:ext uri="{BB962C8B-B14F-4D97-AF65-F5344CB8AC3E}">
        <p14:creationId xmlns:p14="http://schemas.microsoft.com/office/powerpoint/2010/main" val="410763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846680-62A7-41C5-A79F-706D29C4710E}" type="slidenum">
              <a:rPr lang="en-US" smtClean="0"/>
              <a:pPr/>
              <a:t>3</a:t>
            </a:fld>
            <a:endParaRPr lang="en-US" dirty="0"/>
          </a:p>
        </p:txBody>
      </p:sp>
      <p:sp>
        <p:nvSpPr>
          <p:cNvPr id="5" name="Rectangle 4"/>
          <p:cNvSpPr/>
          <p:nvPr/>
        </p:nvSpPr>
        <p:spPr>
          <a:xfrm>
            <a:off x="4694790" y="279782"/>
            <a:ext cx="2213803" cy="879531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lIns="91577" tIns="45789" rIns="91577" bIns="45789"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029197643"/>
              </p:ext>
            </p:extLst>
          </p:nvPr>
        </p:nvGraphicFramePr>
        <p:xfrm>
          <a:off x="386779" y="457109"/>
          <a:ext cx="6267354" cy="3765288"/>
        </p:xfrm>
        <a:graphic>
          <a:graphicData uri="http://schemas.openxmlformats.org/drawingml/2006/table">
            <a:tbl>
              <a:tblPr firstRow="1" bandRow="1">
                <a:tableStyleId>{5940675A-B579-460E-94D1-54222C63F5DA}</a:tableStyleId>
              </a:tblPr>
              <a:tblGrid>
                <a:gridCol w="1056423"/>
                <a:gridCol w="4422516"/>
                <a:gridCol w="788415"/>
              </a:tblGrid>
              <a:tr h="470661">
                <a:tc>
                  <a:txBody>
                    <a:bodyPr/>
                    <a:lstStyle/>
                    <a:p>
                      <a:r>
                        <a:rPr lang="en-US" sz="1100" b="1" dirty="0" smtClean="0"/>
                        <a:t>Section</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1" dirty="0" smtClean="0"/>
                        <a:t>Title</a:t>
                      </a:r>
                      <a:endParaRPr lang="en-US" sz="1100" b="1"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1" dirty="0" smtClean="0"/>
                        <a:t>Page</a:t>
                      </a:r>
                      <a:endParaRPr lang="en-US" sz="1100" b="1" dirty="0"/>
                    </a:p>
                  </a:txBody>
                  <a:tcPr marL="91606" marR="91606" marT="45782" marB="45782">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endParaRPr lang="en-US" sz="1100"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t>Learning Logistics</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4</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r>
                        <a:rPr lang="en-US" sz="1100" b="1" dirty="0" smtClean="0"/>
                        <a:t>1</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aseline="0" dirty="0" smtClean="0"/>
                        <a:t>Performance Management</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9</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r>
                        <a:rPr lang="en-US" sz="1100" b="1" dirty="0" smtClean="0"/>
                        <a:t>2</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aseline="0" dirty="0" smtClean="0"/>
                        <a:t>Performance Planning </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22</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r>
                        <a:rPr lang="en-US" sz="1100" b="1" dirty="0" smtClean="0"/>
                        <a:t>3</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t>Giving Performance</a:t>
                      </a:r>
                      <a:r>
                        <a:rPr lang="en-US" sz="1100" baseline="0" dirty="0" smtClean="0"/>
                        <a:t> Evaluations</a:t>
                      </a:r>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38</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r>
                        <a:rPr lang="en-US" sz="1100" b="1" dirty="0" smtClean="0"/>
                        <a:t>4</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t>Ongoing Communication</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53</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r>
                        <a:rPr lang="en-US" sz="1100" b="1" dirty="0" smtClean="0"/>
                        <a:t>5</a:t>
                      </a:r>
                      <a:endParaRPr lang="en-US" sz="1100" b="1"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t>When Expectations are not Met</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69</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0661">
                <a:tc>
                  <a:txBody>
                    <a:bodyPr/>
                    <a:lstStyle/>
                    <a:p>
                      <a:endParaRPr lang="en-US" sz="1100" dirty="0"/>
                    </a:p>
                  </a:txBody>
                  <a:tcPr marL="91606" marR="91606" marT="45782" marB="45782">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t>Conclusion</a:t>
                      </a:r>
                      <a:endParaRPr lang="en-US" sz="1100" dirty="0"/>
                    </a:p>
                  </a:txBody>
                  <a:tcPr marL="91606" marR="91606" marT="45782" marB="457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smtClean="0"/>
                        <a:t>81</a:t>
                      </a:r>
                      <a:endParaRPr lang="en-US" sz="1100" dirty="0"/>
                    </a:p>
                  </a:txBody>
                  <a:tcPr marL="91606" marR="91606" marT="45782" marB="45782">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64245555"/>
              </p:ext>
            </p:extLst>
          </p:nvPr>
        </p:nvGraphicFramePr>
        <p:xfrm>
          <a:off x="632970" y="4826235"/>
          <a:ext cx="4710693" cy="3112571"/>
        </p:xfrm>
        <a:graphic>
          <a:graphicData uri="http://schemas.openxmlformats.org/presentationml/2006/ole">
            <mc:AlternateContent xmlns:mc="http://schemas.openxmlformats.org/markup-compatibility/2006">
              <mc:Choice xmlns:v="urn:schemas-microsoft-com:vml" Requires="v">
                <p:oleObj spid="_x0000_s23756" name="Document" r:id="rId4" imgW="4702262" imgH="3108555" progId="Word.Document.12">
                  <p:embed/>
                </p:oleObj>
              </mc:Choice>
              <mc:Fallback>
                <p:oleObj name="Document" r:id="rId4" imgW="4702262" imgH="3108555" progId="Word.Document.12">
                  <p:embed/>
                  <p:pic>
                    <p:nvPicPr>
                      <p:cNvPr id="0" name=""/>
                      <p:cNvPicPr/>
                      <p:nvPr/>
                    </p:nvPicPr>
                    <p:blipFill>
                      <a:blip r:embed="rId5"/>
                      <a:stretch>
                        <a:fillRect/>
                      </a:stretch>
                    </p:blipFill>
                    <p:spPr>
                      <a:xfrm>
                        <a:off x="632970" y="4826235"/>
                        <a:ext cx="4710693" cy="3112571"/>
                      </a:xfrm>
                      <a:prstGeom prst="rect">
                        <a:avLst/>
                      </a:prstGeom>
                    </p:spPr>
                  </p:pic>
                </p:oleObj>
              </mc:Fallback>
            </mc:AlternateContent>
          </a:graphicData>
        </a:graphic>
      </p:graphicFrame>
    </p:spTree>
    <p:extLst>
      <p:ext uri="{BB962C8B-B14F-4D97-AF65-F5344CB8AC3E}">
        <p14:creationId xmlns:p14="http://schemas.microsoft.com/office/powerpoint/2010/main" val="2420188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S.M.A.R.T</a:t>
            </a:r>
            <a:r>
              <a:rPr lang="en-US" baseline="0" dirty="0" smtClean="0"/>
              <a:t> goals is a commonly used acronym which is used for the creation of a goal.  It stands for goals that are:</a:t>
            </a:r>
          </a:p>
          <a:p>
            <a:pPr marL="171450" indent="-171450">
              <a:buFont typeface="Arial" panose="020B0604020202020204" pitchFamily="34" charset="0"/>
              <a:buChar char="•"/>
            </a:pPr>
            <a:r>
              <a:rPr lang="en-US" baseline="0" dirty="0" smtClean="0"/>
              <a:t>Specific</a:t>
            </a:r>
          </a:p>
          <a:p>
            <a:pPr marL="171450" indent="-171450">
              <a:buFont typeface="Arial" panose="020B0604020202020204" pitchFamily="34" charset="0"/>
              <a:buChar char="•"/>
            </a:pPr>
            <a:r>
              <a:rPr lang="en-US" baseline="0" dirty="0" smtClean="0"/>
              <a:t>Measurable</a:t>
            </a:r>
          </a:p>
          <a:p>
            <a:pPr marL="171450" indent="-171450">
              <a:buFont typeface="Arial" panose="020B0604020202020204" pitchFamily="34" charset="0"/>
              <a:buChar char="•"/>
            </a:pPr>
            <a:r>
              <a:rPr lang="en-US" baseline="0" dirty="0" smtClean="0"/>
              <a:t>Achievable </a:t>
            </a:r>
          </a:p>
          <a:p>
            <a:pPr marL="171450" indent="-171450">
              <a:buFont typeface="Arial" panose="020B0604020202020204" pitchFamily="34" charset="0"/>
              <a:buChar char="•"/>
            </a:pPr>
            <a:r>
              <a:rPr lang="en-US" baseline="0" dirty="0" smtClean="0"/>
              <a:t>Relevant </a:t>
            </a:r>
          </a:p>
          <a:p>
            <a:pPr marL="171450" indent="-171450">
              <a:buFont typeface="Arial" panose="020B0604020202020204" pitchFamily="34" charset="0"/>
              <a:buChar char="•"/>
            </a:pPr>
            <a:r>
              <a:rPr lang="en-US" baseline="0" dirty="0" smtClean="0"/>
              <a:t>Time bound</a:t>
            </a:r>
          </a:p>
          <a:p>
            <a:endParaRPr lang="en-US" dirty="0" smtClean="0"/>
          </a:p>
          <a:p>
            <a:r>
              <a:rPr lang="en-US" dirty="0" smtClean="0"/>
              <a:t>Performance</a:t>
            </a:r>
            <a:r>
              <a:rPr lang="en-US" baseline="0" dirty="0" smtClean="0"/>
              <a:t> </a:t>
            </a:r>
            <a:r>
              <a:rPr lang="en-US" dirty="0" smtClean="0"/>
              <a:t>goals</a:t>
            </a:r>
            <a:r>
              <a:rPr lang="en-US" baseline="0" dirty="0" smtClean="0"/>
              <a:t> are best used when an employee needs to develop a skill in their current position.  This can be because the skills have changed, such as a new machine, or because the employee wants to develop into a position.  When creating this type of goal be sure that the employee has extra support as they may be moving into an area where they have had limited experience. </a:t>
            </a:r>
          </a:p>
          <a:p>
            <a:endParaRPr lang="en-US" baseline="0" dirty="0" smtClean="0"/>
          </a:p>
          <a:p>
            <a:r>
              <a:rPr lang="en-US" baseline="0" dirty="0" smtClean="0"/>
              <a:t>Goals based on the performance area are good when an employee needs to reinforce their current skills for their position because they are not doing as well as they used to and need motivation towards improvement or they need to be challenged by helping others.</a:t>
            </a:r>
            <a:endParaRPr lang="en-US" dirty="0" smtClean="0"/>
          </a:p>
          <a:p>
            <a:endParaRPr lang="en-US" dirty="0" smtClean="0"/>
          </a:p>
          <a:p>
            <a:r>
              <a:rPr lang="en-US" dirty="0" smtClean="0"/>
              <a:t>When you are creating</a:t>
            </a:r>
            <a:r>
              <a:rPr lang="en-US" baseline="0" dirty="0" smtClean="0"/>
              <a:t> a goal for the employee it can help to think about the purpose of the SMART goal.  This is to create the structure the employee needs to develop a new skill for development into a new role or to focus the employee on an area in which they need to improve.  When developing the goal you must think about both what the employee wants and what you need from the employee.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30</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Review:</a:t>
            </a:r>
          </a:p>
          <a:p>
            <a:pPr marL="171450" indent="-171450">
              <a:buFont typeface="Arial" panose="020B0604020202020204" pitchFamily="34" charset="0"/>
              <a:buChar char="•"/>
            </a:pPr>
            <a:r>
              <a:rPr lang="en-US" dirty="0" smtClean="0"/>
              <a:t>The importance of the creating of SMART goals and how they connect to development of the employee</a:t>
            </a:r>
          </a:p>
          <a:p>
            <a:pPr marL="171450" indent="-171450">
              <a:buFont typeface="Arial" panose="020B0604020202020204" pitchFamily="34" charset="0"/>
              <a:buChar char="•"/>
            </a:pPr>
            <a:endParaRPr lang="en-US" dirty="0"/>
          </a:p>
          <a:p>
            <a:r>
              <a:rPr lang="en-US" b="1" u="sng" dirty="0" smtClean="0"/>
              <a:t>Ask:</a:t>
            </a:r>
          </a:p>
          <a:p>
            <a:pPr marL="171450" indent="-171450">
              <a:buFont typeface="Arial" panose="020B0604020202020204" pitchFamily="34" charset="0"/>
              <a:buChar char="•"/>
            </a:pPr>
            <a:r>
              <a:rPr lang="en-US" dirty="0" smtClean="0"/>
              <a:t>Participants of some samples of goals they have used in the past</a:t>
            </a:r>
            <a:endParaRPr lang="en-US" dirty="0"/>
          </a:p>
        </p:txBody>
      </p:sp>
    </p:spTree>
    <p:extLst>
      <p:ext uri="{BB962C8B-B14F-4D97-AF65-F5344CB8AC3E}">
        <p14:creationId xmlns:p14="http://schemas.microsoft.com/office/powerpoint/2010/main" val="4230315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Tab 05 – Chart</a:t>
            </a:r>
            <a:r>
              <a:rPr lang="en-US" b="1" baseline="0" dirty="0" smtClean="0"/>
              <a:t> of Goals by Knowledge Area</a:t>
            </a:r>
            <a:endParaRPr lang="en-US" b="1" dirty="0" smtClean="0"/>
          </a:p>
          <a:p>
            <a:endParaRPr lang="en-US" dirty="0" smtClean="0"/>
          </a:p>
          <a:p>
            <a:r>
              <a:rPr lang="en-US" dirty="0" smtClean="0"/>
              <a:t>G</a:t>
            </a:r>
            <a:r>
              <a:rPr lang="en-US" baseline="0" dirty="0" smtClean="0"/>
              <a:t>oals can be challenging to write because many of the goals are not based on the type of work that TMII’s and TMI’s perform.  The chart above displays many of the attributes that are specific to the type of actions a TMII or TMI would take in the performance of their work and the skills that they need to develop to advance.  Use the first column to determine the area you want to develop in your employee.  For example, if you have a employee who has trouble working with other employees you could choose Teamwork and Cooperation.  From here you can apply the SMART process to create a goal.  For example the source may be that the employee is not good at compromising and seeks to get their way.  Depending on the difficulty of the goal, you may need to build in touchpoints to ensure the employee does not get frustrated.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Creation of goals can be a challenge, the follow chart is a list of knowledge areas that can help you with the development of goals</a:t>
            </a:r>
          </a:p>
          <a:p>
            <a:pPr marL="171450" indent="-171450">
              <a:buFont typeface="Arial" panose="020B0604020202020204" pitchFamily="34" charset="0"/>
              <a:buChar char="•"/>
            </a:pPr>
            <a:r>
              <a:rPr lang="en-US" dirty="0" smtClean="0"/>
              <a:t>How to use by providing an example, Team Work provides several options you could review</a:t>
            </a:r>
          </a:p>
          <a:p>
            <a:endParaRPr lang="en-US" dirty="0"/>
          </a:p>
          <a:p>
            <a:r>
              <a:rPr lang="en-US" b="1" u="sng" dirty="0" smtClean="0"/>
              <a:t>Connect:</a:t>
            </a:r>
          </a:p>
          <a:p>
            <a:pPr marL="171450" indent="-171450">
              <a:buFont typeface="Arial" panose="020B0604020202020204" pitchFamily="34" charset="0"/>
              <a:buChar char="•"/>
            </a:pPr>
            <a:r>
              <a:rPr lang="en-US" dirty="0" smtClean="0"/>
              <a:t>How this can be used for the development of a SMART goal</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a:p>
            <a:r>
              <a:rPr lang="en-US" b="1" u="sng" dirty="0" smtClean="0"/>
              <a:t>Ask:</a:t>
            </a:r>
          </a:p>
          <a:p>
            <a:r>
              <a:rPr lang="en-US" dirty="0" smtClean="0"/>
              <a:t>Participants </a:t>
            </a:r>
            <a:r>
              <a:rPr lang="en-US" dirty="0"/>
              <a:t>to turn to Tab </a:t>
            </a:r>
            <a:r>
              <a:rPr lang="en-US" dirty="0" smtClean="0"/>
              <a:t>5 </a:t>
            </a:r>
            <a:r>
              <a:rPr lang="en-US" dirty="0"/>
              <a:t>and review the </a:t>
            </a:r>
            <a:r>
              <a:rPr lang="en-US" dirty="0" smtClean="0"/>
              <a:t>Chart of Goals by Knowledge Area</a:t>
            </a:r>
            <a:endParaRPr lang="en-US" dirty="0"/>
          </a:p>
          <a:p>
            <a:endParaRPr lang="en-US" dirty="0"/>
          </a:p>
        </p:txBody>
      </p:sp>
    </p:spTree>
    <p:extLst>
      <p:ext uri="{BB962C8B-B14F-4D97-AF65-F5344CB8AC3E}">
        <p14:creationId xmlns:p14="http://schemas.microsoft.com/office/powerpoint/2010/main" val="4077313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In</a:t>
            </a:r>
            <a:r>
              <a:rPr lang="en-US" baseline="0" dirty="0" smtClean="0"/>
              <a:t> addition to creating a goal from scratch, there are two other ways to create a goal.  They are cascading a goal and adding a library goal.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Cascading </a:t>
            </a:r>
            <a:r>
              <a:rPr lang="en-US" b="0" baseline="0" dirty="0" smtClean="0"/>
              <a:t>- </a:t>
            </a:r>
            <a:r>
              <a:rPr lang="en-US" baseline="0" dirty="0" smtClean="0"/>
              <a:t>Cascading a goal means that you can assign one of your goals to one of your subordinate employees.  The video can be found at the following address: https://www.youtube.com/watch?v=LumbW8vSM0c&amp;feature=youtu.be   </a:t>
            </a:r>
            <a:endParaRPr lang="en-US" dirty="0" smtClean="0"/>
          </a:p>
          <a:p>
            <a:endParaRPr lang="en-US" b="1" dirty="0" smtClean="0"/>
          </a:p>
          <a:p>
            <a:r>
              <a:rPr lang="en-US" b="1" dirty="0" smtClean="0"/>
              <a:t>Library </a:t>
            </a:r>
            <a:r>
              <a:rPr lang="en-US" b="0" dirty="0" smtClean="0"/>
              <a:t>– HR wrote over 175 performance goals and added them to the PMP goals</a:t>
            </a:r>
            <a:r>
              <a:rPr lang="en-US" b="0" baseline="0" dirty="0" smtClean="0"/>
              <a:t> library, so they could be used on the 2016 Performance Management plans. </a:t>
            </a:r>
            <a:r>
              <a:rPr lang="en-US" dirty="0" smtClean="0">
                <a:effectLst/>
              </a:rPr>
              <a:t>Library goals can be used as is, or modified to better describe a specific employee's goal.  They are grouped by category, in an effort to make it easier to find a goal that fits.  They include not only the target but also the measurement.  </a:t>
            </a:r>
            <a:r>
              <a:rPr lang="en-US" b="0" baseline="0" dirty="0" smtClean="0"/>
              <a:t>The video on how to use library goals can be found at the following address: https://www.youtube.com/watch?v=RGtmeqgPmUc</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Ask:</a:t>
            </a:r>
          </a:p>
          <a:p>
            <a:pPr marL="171450" indent="-171450">
              <a:buFont typeface="Arial" panose="020B0604020202020204" pitchFamily="34" charset="0"/>
              <a:buChar char="•"/>
            </a:pPr>
            <a:r>
              <a:rPr lang="en-US" dirty="0" smtClean="0"/>
              <a:t>Are you aware several videos have been created to help you with cascading a goal and adding a library goals?</a:t>
            </a:r>
          </a:p>
          <a:p>
            <a:endParaRPr lang="en-US" b="1" u="sng" dirty="0"/>
          </a:p>
          <a:p>
            <a:r>
              <a:rPr lang="en-US" b="1" u="sng" dirty="0" smtClean="0"/>
              <a:t>Review:</a:t>
            </a:r>
          </a:p>
          <a:p>
            <a:pPr marL="171450" indent="-171450">
              <a:buFont typeface="Arial" panose="020B0604020202020204" pitchFamily="34" charset="0"/>
              <a:buChar char="•"/>
            </a:pPr>
            <a:r>
              <a:rPr lang="en-US" dirty="0" smtClean="0"/>
              <a:t>What cascading a goal is and how it is used</a:t>
            </a:r>
          </a:p>
          <a:p>
            <a:pPr marL="171450" indent="-171450">
              <a:buFont typeface="Arial" panose="020B0604020202020204" pitchFamily="34" charset="0"/>
              <a:buChar char="•"/>
            </a:pPr>
            <a:r>
              <a:rPr lang="en-US" dirty="0" smtClean="0"/>
              <a:t>What a library goal is and how it is used</a:t>
            </a:r>
          </a:p>
          <a:p>
            <a:pPr marL="171450" indent="-171450">
              <a:buFont typeface="Arial" panose="020B0604020202020204" pitchFamily="34" charset="0"/>
              <a:buChar char="•"/>
            </a:pPr>
            <a:endParaRPr lang="en-US" dirty="0"/>
          </a:p>
          <a:p>
            <a:r>
              <a:rPr lang="en-US" b="1" dirty="0" smtClean="0"/>
              <a:t>Note:</a:t>
            </a:r>
          </a:p>
          <a:p>
            <a:pPr marL="171450" indent="-171450">
              <a:buFont typeface="Arial" panose="020B0604020202020204" pitchFamily="34" charset="0"/>
              <a:buChar char="•"/>
            </a:pPr>
            <a:r>
              <a:rPr lang="en-US" dirty="0" smtClean="0"/>
              <a:t>Choose one or both videos to display based on how well you are doing on time</a:t>
            </a:r>
          </a:p>
          <a:p>
            <a:pPr marL="171450" indent="-171450">
              <a:buFont typeface="Arial" panose="020B0604020202020204" pitchFamily="34" charset="0"/>
              <a:buChar char="•"/>
            </a:pPr>
            <a:r>
              <a:rPr lang="en-US" i="1" dirty="0" smtClean="0"/>
              <a:t>The Cascading video is 2 minutes and 10 seconds long</a:t>
            </a:r>
          </a:p>
          <a:p>
            <a:pPr marL="171450" indent="-171450">
              <a:buFont typeface="Arial" panose="020B0604020202020204" pitchFamily="34" charset="0"/>
              <a:buChar char="•"/>
            </a:pPr>
            <a:r>
              <a:rPr lang="en-US" i="1" dirty="0" smtClean="0"/>
              <a:t>The Library goal video is 3 minutes long</a:t>
            </a:r>
            <a:endParaRPr lang="en-US" i="1" dirty="0"/>
          </a:p>
        </p:txBody>
      </p:sp>
    </p:spTree>
    <p:extLst>
      <p:ext uri="{BB962C8B-B14F-4D97-AF65-F5344CB8AC3E}">
        <p14:creationId xmlns:p14="http://schemas.microsoft.com/office/powerpoint/2010/main" val="366320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Goals are</a:t>
            </a:r>
            <a:r>
              <a:rPr lang="en-US" baseline="0" dirty="0" smtClean="0"/>
              <a:t> designed to provide employees with the motivation they need to improve their skills or to change a behavior.  But what does this mean?  In order for employees to be motivated they need to have a clear vision of what is expected of them.  This is why Performance Management is so important.  By meeting with your employees and telling them how their position connects to CDOTs success you are engaging them.  </a:t>
            </a:r>
          </a:p>
          <a:p>
            <a:endParaRPr lang="en-US" baseline="0" dirty="0" smtClean="0"/>
          </a:p>
          <a:p>
            <a:r>
              <a:rPr lang="en-US" baseline="0" dirty="0" smtClean="0"/>
              <a:t>When you meet with your employee you provide direction and are also able to answer questions about how they are performing.  This is the question that many employees have on their mind.  When you create a goal for an employee you are also making sure it is achievable.  This means that you have communicated with the employee and have found a path for the employee to be successful.  Lastly, goals also provide commitment for employees.  By clarifying what is expected of the employee you are also reducing the anxiety about how to make a change they want to make, but do not know how.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33</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Review:</a:t>
            </a:r>
          </a:p>
          <a:p>
            <a:pPr marL="171450" indent="-171450">
              <a:buFont typeface="Arial" panose="020B0604020202020204" pitchFamily="34" charset="0"/>
              <a:buChar char="•"/>
            </a:pPr>
            <a:r>
              <a:rPr lang="en-US" dirty="0" smtClean="0"/>
              <a:t>The purpose of goals and how they are used by the supervisor to help them with the supervision of employees</a:t>
            </a:r>
          </a:p>
          <a:p>
            <a:pPr marL="171450" indent="-171450">
              <a:buFont typeface="Arial" panose="020B0604020202020204" pitchFamily="34" charset="0"/>
              <a:buChar char="•"/>
            </a:pPr>
            <a:r>
              <a:rPr lang="en-US" dirty="0" smtClean="0"/>
              <a:t>How goals are used to build commitment</a:t>
            </a:r>
            <a:endParaRPr lang="en-US" dirty="0"/>
          </a:p>
        </p:txBody>
      </p:sp>
    </p:spTree>
    <p:extLst>
      <p:ext uri="{BB962C8B-B14F-4D97-AF65-F5344CB8AC3E}">
        <p14:creationId xmlns:p14="http://schemas.microsoft.com/office/powerpoint/2010/main" val="544436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Goals can</a:t>
            </a:r>
            <a:r>
              <a:rPr lang="en-US" baseline="0" dirty="0" smtClean="0"/>
              <a:t> also be used to help keep highly motivated employees engaged.  Typically, when there is a top performer then there is the thought, “if its not broken don’t fix it” approach to management.  But your top performers have a good understanding of what is expected of them and are also good at communicating what they are doing right.  </a:t>
            </a:r>
          </a:p>
          <a:p>
            <a:endParaRPr lang="en-US" baseline="0" dirty="0" smtClean="0"/>
          </a:p>
          <a:p>
            <a:r>
              <a:rPr lang="en-US" b="1" baseline="0" dirty="0" smtClean="0"/>
              <a:t>Teaching Others </a:t>
            </a:r>
            <a:r>
              <a:rPr lang="en-US" baseline="0" dirty="0" smtClean="0"/>
              <a:t>- Create performance goals to allow them to share their experience.  This not only acknowledges them for what they have done well, but allows them to be recognized by other employees as well.  </a:t>
            </a:r>
          </a:p>
          <a:p>
            <a:endParaRPr lang="en-US" baseline="0" dirty="0" smtClean="0"/>
          </a:p>
          <a:p>
            <a:r>
              <a:rPr lang="en-US" b="1" baseline="0" dirty="0" smtClean="0"/>
              <a:t>Specific Feedback </a:t>
            </a:r>
            <a:r>
              <a:rPr lang="en-US" baseline="0" dirty="0" smtClean="0"/>
              <a:t>– Awareness goes a long way towards understanding.  When you provide specific feedback you are showing the employee you are paying attention to them and the work they do.  This is most likely one of the factors that motivates them.  This also prevents them from falling into bad habits.</a:t>
            </a:r>
          </a:p>
          <a:p>
            <a:endParaRPr lang="en-US" dirty="0" smtClean="0"/>
          </a:p>
          <a:p>
            <a:r>
              <a:rPr lang="en-US" b="1" dirty="0" smtClean="0"/>
              <a:t>Special Assignments </a:t>
            </a:r>
            <a:r>
              <a:rPr lang="en-US" b="0" dirty="0" smtClean="0"/>
              <a:t>– Work with the employee so</a:t>
            </a:r>
            <a:r>
              <a:rPr lang="en-US" b="0" baseline="0" dirty="0" smtClean="0"/>
              <a:t> they do not stagnate by assigning them tasks that they have not mastered.  This provides them with the opportunity to learn new skills and keeps them engaged.  This also allows them a safe environment to learn new skills.</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Ask:</a:t>
            </a:r>
          </a:p>
          <a:p>
            <a:pPr marL="171450" indent="-171450">
              <a:buFont typeface="Arial" panose="020B0604020202020204" pitchFamily="34" charset="0"/>
              <a:buChar char="•"/>
            </a:pPr>
            <a:r>
              <a:rPr lang="en-US" dirty="0" smtClean="0"/>
              <a:t>Do you think it is necessary for top performers to have goals?</a:t>
            </a:r>
          </a:p>
          <a:p>
            <a:pPr marL="171450" indent="-171450">
              <a:buFont typeface="Arial" panose="020B0604020202020204" pitchFamily="34" charset="0"/>
              <a:buChar char="•"/>
            </a:pPr>
            <a:endParaRPr lang="en-US" dirty="0"/>
          </a:p>
          <a:p>
            <a:r>
              <a:rPr lang="en-US" b="1" u="sng" dirty="0" smtClean="0"/>
              <a:t>Explain:</a:t>
            </a:r>
          </a:p>
          <a:p>
            <a:pPr marL="171450" indent="-171450">
              <a:buFont typeface="Arial" panose="020B0604020202020204" pitchFamily="34" charset="0"/>
              <a:buChar char="•"/>
            </a:pPr>
            <a:r>
              <a:rPr lang="en-US" dirty="0" smtClean="0"/>
              <a:t>How goals can be used to motivate top performers</a:t>
            </a:r>
          </a:p>
          <a:p>
            <a:pPr marL="171450" indent="-171450">
              <a:buFont typeface="Arial" panose="020B0604020202020204" pitchFamily="34" charset="0"/>
              <a:buChar char="•"/>
            </a:pPr>
            <a:r>
              <a:rPr lang="en-US" dirty="0" smtClean="0"/>
              <a:t>How communication is used to let employees know specifically what they are doing right </a:t>
            </a:r>
            <a:endParaRPr lang="en-US" dirty="0"/>
          </a:p>
          <a:p>
            <a:endParaRPr lang="en-US" b="1" u="sng" dirty="0" smtClean="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040601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During</a:t>
            </a:r>
            <a:r>
              <a:rPr lang="en-US" baseline="0" dirty="0" smtClean="0"/>
              <a:t> the creation of performance goals you are presented with the perfect opportunity to talk to the employee about their performance.  When it comes time to talk to an employee who is unmotivated about performance try the following to create the goals for the employee.</a:t>
            </a:r>
          </a:p>
          <a:p>
            <a:endParaRPr lang="en-US" baseline="0" dirty="0" smtClean="0"/>
          </a:p>
          <a:p>
            <a:r>
              <a:rPr lang="en-US" b="1" baseline="0" dirty="0" smtClean="0"/>
              <a:t>Create a dialogue </a:t>
            </a:r>
            <a:r>
              <a:rPr lang="en-US" baseline="0" dirty="0" smtClean="0"/>
              <a:t>– By talking to the employee and listening you may discover that there is a reason why they are not motivated.  It may be something you are able to change.  Try asking open ended questions to get the most information out of the employee about why they are not motivated.</a:t>
            </a:r>
          </a:p>
          <a:p>
            <a:endParaRPr lang="en-US" baseline="0" dirty="0" smtClean="0"/>
          </a:p>
          <a:p>
            <a:r>
              <a:rPr lang="en-US" b="1" baseline="0" dirty="0" smtClean="0"/>
              <a:t>Explain Why</a:t>
            </a:r>
            <a:r>
              <a:rPr lang="en-US" baseline="0" dirty="0" smtClean="0"/>
              <a:t> – When you provide feedback to the employee they need to understand </a:t>
            </a:r>
            <a:r>
              <a:rPr lang="en-US" i="1" baseline="0" dirty="0" smtClean="0"/>
              <a:t>why</a:t>
            </a:r>
            <a:r>
              <a:rPr lang="en-US" baseline="0" dirty="0" smtClean="0"/>
              <a:t> they need to change their behavior.   By explaining how their behavior impacts their Coworkers, Maintenance, or CDOT you are creating motivation to change. Use your</a:t>
            </a:r>
            <a:r>
              <a:rPr lang="en-US" dirty="0" smtClean="0"/>
              <a:t> factual documentation to aid the discussion.</a:t>
            </a:r>
            <a:endParaRPr lang="en-US" baseline="0" dirty="0" smtClean="0"/>
          </a:p>
          <a:p>
            <a:endParaRPr lang="en-US" baseline="0" dirty="0" smtClean="0"/>
          </a:p>
          <a:p>
            <a:r>
              <a:rPr lang="en-US" b="1" baseline="0" dirty="0" smtClean="0"/>
              <a:t>Small Changes With a Big Impact </a:t>
            </a:r>
            <a:r>
              <a:rPr lang="en-US" baseline="0" dirty="0" smtClean="0"/>
              <a:t>– Talk to the employee and find out what actions, no matter how small, the employee can work on to make a change.  When an employee is unmotivated this is usually because they don’t know how to make the change.  Working one small issue can provide the motivation they need to work on more ambitious goals.</a:t>
            </a:r>
          </a:p>
          <a:p>
            <a:endParaRPr lang="en-US" baseline="0" dirty="0" smtClean="0"/>
          </a:p>
          <a:p>
            <a:r>
              <a:rPr lang="en-US" b="1" dirty="0" smtClean="0"/>
              <a:t>Specific</a:t>
            </a:r>
            <a:r>
              <a:rPr lang="en-US" dirty="0" smtClean="0"/>
              <a:t> – When you are</a:t>
            </a:r>
            <a:r>
              <a:rPr lang="en-US" baseline="0" dirty="0" smtClean="0"/>
              <a:t> talking to the employee tell them specifically what they have done right.  For example instead of saying “great job this week” you could say, “I noticed that this week you took an extra tool with you, this made a difference in completing the project on time.  Great job on thinking ahead and being proactive!”  In addition to letting your employees know they are doing right.  It is a great management tool  to let them know you are paying attention to the work they are doing.  Use the same tactic to provide feedback when creating a goal.  </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endParaRPr lang="en-US" dirty="0" smtClean="0"/>
          </a:p>
          <a:p>
            <a:pPr marL="171450" indent="-171450">
              <a:buFont typeface="Arial" panose="020B0604020202020204" pitchFamily="34" charset="0"/>
              <a:buChar char="•"/>
            </a:pPr>
            <a:r>
              <a:rPr lang="en-US" dirty="0" smtClean="0"/>
              <a:t>Employees may become unmotivated for a variety of reasons</a:t>
            </a:r>
          </a:p>
          <a:p>
            <a:pPr marL="171450" indent="-171450">
              <a:buFont typeface="Arial" panose="020B0604020202020204" pitchFamily="34" charset="0"/>
              <a:buChar char="•"/>
            </a:pPr>
            <a:r>
              <a:rPr lang="en-US" dirty="0" smtClean="0"/>
              <a:t>Performance Management allows you to create a dialogue with the employee to make changes </a:t>
            </a:r>
          </a:p>
          <a:p>
            <a:endParaRPr lang="en-US" dirty="0"/>
          </a:p>
          <a:p>
            <a:r>
              <a:rPr lang="en-US" b="1" u="sng" dirty="0" smtClean="0"/>
              <a:t>Review:</a:t>
            </a:r>
          </a:p>
          <a:p>
            <a:pPr marL="171450" indent="-171450">
              <a:buFont typeface="Arial" panose="020B0604020202020204" pitchFamily="34" charset="0"/>
              <a:buChar char="•"/>
            </a:pPr>
            <a:r>
              <a:rPr lang="en-US" dirty="0" smtClean="0"/>
              <a:t>Paraphrase each of the four bullets and provide examples</a:t>
            </a:r>
          </a:p>
          <a:p>
            <a:pPr marL="171450" indent="-171450">
              <a:buFont typeface="Arial" panose="020B0604020202020204" pitchFamily="34" charset="0"/>
              <a:buChar char="•"/>
            </a:pPr>
            <a:endParaRPr lang="en-US" dirty="0"/>
          </a:p>
          <a:p>
            <a:r>
              <a:rPr lang="en-US" b="1" u="sng" dirty="0" smtClean="0"/>
              <a:t>Ask:</a:t>
            </a:r>
          </a:p>
          <a:p>
            <a:pPr marL="171450" indent="-171450">
              <a:buFont typeface="Arial" panose="020B0604020202020204" pitchFamily="34" charset="0"/>
              <a:buChar char="•"/>
            </a:pPr>
            <a:r>
              <a:rPr lang="en-US" dirty="0" smtClean="0"/>
              <a:t>How could you use goals to help you with unmotivated employees?</a:t>
            </a:r>
            <a:endParaRPr lang="en-US" dirty="0"/>
          </a:p>
        </p:txBody>
      </p:sp>
    </p:spTree>
    <p:extLst>
      <p:ext uri="{BB962C8B-B14F-4D97-AF65-F5344CB8AC3E}">
        <p14:creationId xmlns:p14="http://schemas.microsoft.com/office/powerpoint/2010/main" val="1310597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The following will be covered more in section</a:t>
            </a:r>
            <a:r>
              <a:rPr lang="en-US" baseline="0" dirty="0" smtClean="0"/>
              <a:t> five of this course.  There are two instances when additional documentation should be created in addition to the performance goals of the employee.</a:t>
            </a:r>
          </a:p>
          <a:p>
            <a:endParaRPr lang="en-US" baseline="0" dirty="0" smtClean="0"/>
          </a:p>
          <a:p>
            <a:r>
              <a:rPr lang="en-US" b="1" baseline="0" dirty="0" smtClean="0"/>
              <a:t>Performance Development Form (PDF) </a:t>
            </a:r>
            <a:r>
              <a:rPr lang="en-US" baseline="0" dirty="0" smtClean="0"/>
              <a:t>– The Performance Development form can be used to document a specific action by the employee for both good and poor performance.  It is best to keep track of the actions you want to document throughout the performance plan year through this type of documentation.</a:t>
            </a:r>
          </a:p>
          <a:p>
            <a:endParaRPr lang="en-US" baseline="0" dirty="0" smtClean="0"/>
          </a:p>
          <a:p>
            <a:r>
              <a:rPr lang="en-US" b="1" baseline="0" dirty="0" smtClean="0"/>
              <a:t>Performance Improvement Plan (PIP) </a:t>
            </a:r>
            <a:r>
              <a:rPr lang="en-US" baseline="0" dirty="0" smtClean="0"/>
              <a:t>– The Performance Improvement Plan is created if an employee receives a rating of one star on any one of their goals.  The PIP is active for a period of </a:t>
            </a:r>
            <a:r>
              <a:rPr lang="en-US" u="sng" baseline="0" dirty="0" smtClean="0"/>
              <a:t>90</a:t>
            </a:r>
            <a:r>
              <a:rPr lang="en-US" baseline="0" dirty="0" smtClean="0"/>
              <a:t> days.  The PIP must be signed by the employee.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pPr marL="171450" indent="-171450">
              <a:buFont typeface="Arial" panose="020B0604020202020204" pitchFamily="34" charset="0"/>
              <a:buChar char="•"/>
            </a:pPr>
            <a:r>
              <a:rPr lang="en-US" dirty="0" smtClean="0"/>
              <a:t>Participants the following documents can be used to help you with the documentation of employee performance</a:t>
            </a:r>
          </a:p>
          <a:p>
            <a:pPr marL="171450" indent="-171450">
              <a:buFont typeface="Arial" panose="020B0604020202020204" pitchFamily="34" charset="0"/>
              <a:buChar char="•"/>
            </a:pPr>
            <a:r>
              <a:rPr lang="en-US" dirty="0" smtClean="0"/>
              <a:t>Participants they are not just for poor performance but  are used to document good behavior as well</a:t>
            </a:r>
            <a:endParaRPr lang="en-US" dirty="0"/>
          </a:p>
        </p:txBody>
      </p:sp>
    </p:spTree>
    <p:extLst>
      <p:ext uri="{BB962C8B-B14F-4D97-AF65-F5344CB8AC3E}">
        <p14:creationId xmlns:p14="http://schemas.microsoft.com/office/powerpoint/2010/main" val="395256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a:t>Notes:</a:t>
            </a:r>
          </a:p>
          <a:p>
            <a:endParaRPr lang="en-US" dirty="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 </a:t>
            </a:r>
          </a:p>
          <a:p>
            <a:r>
              <a:rPr lang="en-US" b="1" dirty="0" smtClean="0"/>
              <a:t>Question </a:t>
            </a:r>
            <a:r>
              <a:rPr lang="en-US" b="1" dirty="0"/>
              <a:t>1 Answer</a:t>
            </a:r>
            <a:r>
              <a:rPr lang="en-US" b="1" dirty="0" smtClean="0"/>
              <a:t>:</a:t>
            </a:r>
          </a:p>
          <a:p>
            <a:pPr marL="171450" indent="-171450">
              <a:buFont typeface="Arial" panose="020B0604020202020204" pitchFamily="34" charset="0"/>
              <a:buChar char="•"/>
            </a:pPr>
            <a:r>
              <a:rPr lang="en-US" dirty="0" smtClean="0"/>
              <a:t>Specific, Measurable, Achievable, Relevant and Time-Bound</a:t>
            </a:r>
            <a:endParaRPr lang="en-US" dirty="0"/>
          </a:p>
          <a:p>
            <a:endParaRPr lang="en-US" dirty="0" smtClean="0"/>
          </a:p>
          <a:p>
            <a:r>
              <a:rPr lang="en-US" b="1" dirty="0" smtClean="0"/>
              <a:t>Question 2 Answer:</a:t>
            </a:r>
          </a:p>
          <a:p>
            <a:pPr marL="171450" indent="-171450">
              <a:buFont typeface="Arial" panose="020B0604020202020204" pitchFamily="34" charset="0"/>
              <a:buChar char="•"/>
            </a:pPr>
            <a:r>
              <a:rPr lang="en-US" dirty="0" smtClean="0"/>
              <a:t>Cascading</a:t>
            </a:r>
            <a:endParaRPr lang="en-US" dirty="0"/>
          </a:p>
          <a:p>
            <a:endParaRPr lang="en-US" dirty="0"/>
          </a:p>
          <a:p>
            <a:r>
              <a:rPr lang="en-US" b="1" u="sng" dirty="0"/>
              <a:t>Ask:</a:t>
            </a:r>
          </a:p>
          <a:p>
            <a:endParaRPr lang="en-US" dirty="0"/>
          </a:p>
          <a:p>
            <a:pPr marL="171450" indent="-171450">
              <a:buFont typeface="Arial" panose="020B0604020202020204" pitchFamily="34" charset="0"/>
              <a:buChar char="•"/>
            </a:pPr>
            <a:r>
              <a:rPr lang="en-US" dirty="0"/>
              <a:t>Each of the questions.  The answer will display when you advance the slide</a:t>
            </a:r>
          </a:p>
          <a:p>
            <a:pPr marL="171450" indent="-171450">
              <a:buFont typeface="Arial" panose="020B0604020202020204" pitchFamily="34" charset="0"/>
              <a:buChar char="•"/>
            </a:pPr>
            <a:endParaRPr lang="en-US" dirty="0"/>
          </a:p>
          <a:p>
            <a:r>
              <a:rPr lang="en-US" b="1" u="sng" dirty="0"/>
              <a:t>Explain:</a:t>
            </a:r>
          </a:p>
          <a:p>
            <a:endParaRPr lang="en-US" dirty="0"/>
          </a:p>
          <a:p>
            <a:pPr marL="171450" indent="-171450">
              <a:buFont typeface="Arial" panose="020B0604020202020204" pitchFamily="34" charset="0"/>
              <a:buChar char="•"/>
            </a:pPr>
            <a:r>
              <a:rPr lang="en-US" dirty="0"/>
              <a:t>Connect each of the questions with the content of the course</a:t>
            </a:r>
          </a:p>
          <a:p>
            <a:pPr marL="171450" indent="-171450">
              <a:buFont typeface="Arial" panose="020B0604020202020204" pitchFamily="34" charset="0"/>
              <a:buChar char="•"/>
            </a:pPr>
            <a:endParaRPr lang="en-US" dirty="0"/>
          </a:p>
          <a:p>
            <a:r>
              <a:rPr lang="en-US" b="1" dirty="0"/>
              <a:t>Note</a:t>
            </a:r>
            <a:r>
              <a:rPr lang="en-US" dirty="0"/>
              <a:t>: </a:t>
            </a:r>
            <a:endParaRPr lang="en-US" dirty="0" smtClean="0"/>
          </a:p>
          <a:p>
            <a:endParaRPr lang="en-US" dirty="0"/>
          </a:p>
          <a:p>
            <a:r>
              <a:rPr lang="en-US" dirty="0"/>
              <a:t>You can go back to the slide to discuss the answer.  </a:t>
            </a:r>
          </a:p>
          <a:p>
            <a:pPr marL="171450" indent="-171450">
              <a:buFont typeface="Arial" panose="020B0604020202020204" pitchFamily="34" charset="0"/>
              <a:buChar char="•"/>
            </a:pPr>
            <a:r>
              <a:rPr lang="en-US" dirty="0"/>
              <a:t>If you are pressed for time you can go through this faster to make up time</a:t>
            </a:r>
          </a:p>
          <a:p>
            <a:pPr marL="171450" indent="-171450">
              <a:buFont typeface="Arial" panose="020B0604020202020204" pitchFamily="34" charset="0"/>
              <a:buChar char="•"/>
            </a:pPr>
            <a:r>
              <a:rPr lang="en-US" dirty="0"/>
              <a:t>If the answer is not correct do not use “No” instead use “That’s not quite right” instead.  This is a gentle correction and does not shut the learner </a:t>
            </a:r>
            <a:r>
              <a:rPr lang="en-US" dirty="0" smtClean="0"/>
              <a:t>down</a:t>
            </a:r>
          </a:p>
          <a:p>
            <a:pPr marL="171450" indent="-171450">
              <a:buFont typeface="Arial" panose="020B0604020202020204" pitchFamily="34" charset="0"/>
              <a:buChar char="•"/>
            </a:pPr>
            <a:r>
              <a:rPr lang="en-US" dirty="0"/>
              <a:t>The goal of questions is to reinforce learning.  Use the questions to reinforce </a:t>
            </a:r>
            <a:r>
              <a:rPr lang="en-US" dirty="0" smtClean="0"/>
              <a:t>learning  </a:t>
            </a:r>
            <a:endParaRPr lang="en-US" dirty="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6" name="Rectangle 5"/>
          <p:cNvSpPr/>
          <p:nvPr/>
        </p:nvSpPr>
        <p:spPr>
          <a:xfrm>
            <a:off x="595423" y="1706920"/>
            <a:ext cx="394467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5423" y="2852824"/>
            <a:ext cx="1286540" cy="404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74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38</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Giving the Performance Evaluation</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653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i="0" baseline="0" dirty="0" smtClean="0"/>
              <a:t>Learning Logistics – This section introduces you to the course, the objectives and the expectations of the participants.</a:t>
            </a:r>
            <a:endParaRPr lang="en-US" b="0" i="0"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a:t>
            </a:r>
            <a:r>
              <a:rPr lang="en-US" b="0" baseline="0" dirty="0" smtClean="0"/>
              <a:t> Management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1"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0"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i="0" baseline="0" dirty="0" smtClean="0"/>
              <a:t>Conclusion</a:t>
            </a:r>
            <a:r>
              <a:rPr lang="en-US" b="0" i="0" dirty="0" smtClean="0"/>
              <a:t> – This section</a:t>
            </a:r>
            <a:r>
              <a:rPr lang="en-US" b="0" i="0" baseline="0" dirty="0" smtClean="0"/>
              <a:t> summarizes the course and provides explains where you can get help.</a:t>
            </a:r>
            <a:endParaRPr lang="en-US" b="0" i="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39</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a:t>Explain</a:t>
            </a:r>
            <a:r>
              <a:rPr lang="en-US" b="1" u="sng" dirty="0" smtClean="0"/>
              <a:t>:</a:t>
            </a:r>
            <a:endParaRPr lang="en-US" dirty="0"/>
          </a:p>
          <a:p>
            <a:pPr marL="171450" indent="-171450">
              <a:buFont typeface="Arial" panose="020B0604020202020204" pitchFamily="34" charset="0"/>
              <a:buChar char="•"/>
            </a:pPr>
            <a:r>
              <a:rPr lang="en-US" dirty="0"/>
              <a:t>Using the notes page to the left, explain this is the introduction to the course</a:t>
            </a:r>
          </a:p>
          <a:p>
            <a:pPr marL="171450" indent="-171450">
              <a:buFont typeface="Arial" panose="020B0604020202020204" pitchFamily="34" charset="0"/>
              <a:buChar char="•"/>
            </a:pPr>
            <a:r>
              <a:rPr lang="en-US" dirty="0"/>
              <a:t>It is designed for the TMIII and explains the roles and requirements of performance management</a:t>
            </a:r>
          </a:p>
          <a:p>
            <a:endParaRPr lang="en-US" dirty="0"/>
          </a:p>
        </p:txBody>
      </p:sp>
    </p:spTree>
    <p:extLst>
      <p:ext uri="{BB962C8B-B14F-4D97-AF65-F5344CB8AC3E}">
        <p14:creationId xmlns:p14="http://schemas.microsoft.com/office/powerpoint/2010/main" val="229594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a:t>
            </a:r>
            <a:r>
              <a:rPr lang="en-US" dirty="0"/>
              <a:t>p</a:t>
            </a:r>
            <a:r>
              <a:rPr lang="en-US" b="0" baseline="0" dirty="0" smtClean="0"/>
              <a:t>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1" i="1" baseline="0" dirty="0" smtClean="0"/>
              <a:t>Learning Logistics – This section introduces you to the course, the objectives and the expectations of the participants.</a:t>
            </a:r>
            <a:endParaRPr lang="en-US" b="1" i="1"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 Management</a:t>
            </a:r>
            <a:r>
              <a:rPr lang="en-US" b="0" baseline="0" dirty="0" smtClean="0"/>
              <a: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or goals,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a:t>
            </a:r>
            <a:r>
              <a:rPr lang="en-US" dirty="0"/>
              <a:t>e</a:t>
            </a:r>
            <a:r>
              <a:rPr lang="en-US" b="0" baseline="0" dirty="0" smtClean="0"/>
              <a:t>valuation including preparing for the meeting, and what to do during the performance evaluation </a:t>
            </a:r>
          </a:p>
          <a:p>
            <a:pPr marL="171707" indent="-171707">
              <a:buFont typeface="Arial" panose="020B0604020202020204" pitchFamily="34" charset="0"/>
              <a:buChar char="•"/>
            </a:pPr>
            <a:r>
              <a:rPr lang="en-US" b="0" baseline="0" dirty="0" smtClean="0"/>
              <a:t>Section 4 – This section gives you the tools to provide ongoing communication with your employees, and how to resolve and discuss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baseline="0" dirty="0" smtClean="0"/>
              <a:t>Conclusion</a:t>
            </a:r>
            <a:r>
              <a:rPr lang="en-US" b="0" dirty="0" smtClean="0"/>
              <a:t> – This section</a:t>
            </a:r>
            <a:r>
              <a:rPr lang="en-US" b="0" baseline="0" dirty="0" smtClean="0"/>
              <a:t> summarizes the course and explains where you can get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4</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dirty="0" smtClean="0"/>
          </a:p>
          <a:p>
            <a:r>
              <a:rPr lang="en-US" b="1" u="sng" dirty="0" smtClean="0"/>
              <a:t>Explain:</a:t>
            </a:r>
          </a:p>
          <a:p>
            <a:endParaRPr lang="en-US" b="1" dirty="0" smtClean="0"/>
          </a:p>
          <a:p>
            <a:pPr marL="171450" indent="-171450">
              <a:buFont typeface="Arial" panose="020B0604020202020204" pitchFamily="34" charset="0"/>
              <a:buChar char="•"/>
            </a:pPr>
            <a:r>
              <a:rPr lang="en-US" dirty="0" smtClean="0"/>
              <a:t>Using the notes section to the left give a brief overview each section of the course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This slide will appear at the beginning of each section to introduce the section</a:t>
            </a:r>
          </a:p>
          <a:p>
            <a:pPr marL="171450" indent="-171450">
              <a:buFont typeface="Arial" panose="020B0604020202020204" pitchFamily="34" charset="0"/>
              <a:buChar char="•"/>
            </a:pPr>
            <a:endParaRPr lang="en-US" dirty="0" smtClean="0"/>
          </a:p>
          <a:p>
            <a:endParaRPr lang="en-US" dirty="0"/>
          </a:p>
          <a:p>
            <a:endParaRPr lang="en-US" dirty="0"/>
          </a:p>
        </p:txBody>
      </p:sp>
    </p:spTree>
    <p:extLst>
      <p:ext uri="{BB962C8B-B14F-4D97-AF65-F5344CB8AC3E}">
        <p14:creationId xmlns:p14="http://schemas.microsoft.com/office/powerpoint/2010/main" val="211328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Each of the learning objectives</a:t>
            </a:r>
            <a:r>
              <a:rPr lang="en-US" b="0" baseline="0" dirty="0" smtClean="0"/>
              <a:t> corresponds to a slide, or a series of slides, in this section of the course.</a:t>
            </a:r>
          </a:p>
          <a:p>
            <a:pPr marL="171707" indent="-171707">
              <a:buFont typeface="Arial" panose="020B0604020202020204" pitchFamily="34" charset="0"/>
              <a:buChar char="•"/>
            </a:pPr>
            <a:r>
              <a:rPr lang="en-US" b="0" baseline="0" dirty="0" smtClean="0"/>
              <a:t>By the end of this section you should be able to perform each of the listed objectives with the support of the training materials.</a:t>
            </a:r>
          </a:p>
          <a:p>
            <a:pPr marL="171707" indent="-171707">
              <a:buFont typeface="Arial" panose="020B0604020202020204" pitchFamily="34" charset="0"/>
              <a:buChar char="•"/>
            </a:pPr>
            <a:r>
              <a:rPr lang="en-US" b="0" baseline="0" dirty="0" smtClean="0"/>
              <a:t>The section objectives are tied directly to the course objectives reviewed at the end of the course.</a:t>
            </a:r>
            <a:endParaRPr lang="en-US" b="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40</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b="1" u="sng" dirty="0" smtClean="0"/>
          </a:p>
          <a:p>
            <a:pPr>
              <a:defRPr/>
            </a:pPr>
            <a:r>
              <a:rPr lang="en-US" b="1" u="sng" dirty="0" smtClean="0"/>
              <a:t>Review</a:t>
            </a:r>
            <a:r>
              <a:rPr lang="en-US" b="1" u="sng" dirty="0"/>
              <a:t>: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Paraphrase each of the bulleted items</a:t>
            </a:r>
          </a:p>
          <a:p>
            <a:pPr>
              <a:defRPr/>
            </a:pPr>
            <a:endParaRPr lang="en-US" dirty="0"/>
          </a:p>
          <a:p>
            <a:pPr marL="229123" indent="-229123">
              <a:defRPr/>
            </a:pPr>
            <a:r>
              <a:rPr lang="en-US" b="1" u="sng" dirty="0"/>
              <a:t>Tell:</a:t>
            </a:r>
          </a:p>
          <a:p>
            <a:pPr marL="229123" indent="-229123">
              <a:defRPr/>
            </a:pPr>
            <a:endParaRPr lang="en-US" dirty="0"/>
          </a:p>
          <a:p>
            <a:pPr marL="171450" indent="-171450">
              <a:buFont typeface="Arial" panose="020B0604020202020204" pitchFamily="34" charset="0"/>
              <a:buChar char="•"/>
              <a:defRPr/>
            </a:pPr>
            <a:r>
              <a:rPr lang="en-US" dirty="0"/>
              <a:t>Participants each objective corresponds to a slide or a series of slides </a:t>
            </a:r>
          </a:p>
          <a:p>
            <a:pPr marL="171450" indent="-171450">
              <a:buFont typeface="Arial" panose="020B0604020202020204" pitchFamily="34" charset="0"/>
              <a:buChar char="•"/>
              <a:defRPr/>
            </a:pPr>
            <a:r>
              <a:rPr lang="en-US" dirty="0"/>
              <a:t>By the end of the section you should be familiar with each of the listed items</a:t>
            </a:r>
          </a:p>
        </p:txBody>
      </p:sp>
    </p:spTree>
    <p:extLst>
      <p:ext uri="{BB962C8B-B14F-4D97-AF65-F5344CB8AC3E}">
        <p14:creationId xmlns:p14="http://schemas.microsoft.com/office/powerpoint/2010/main" val="760851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The following terms and concepts are critical to your understanding</a:t>
            </a:r>
            <a:r>
              <a:rPr lang="en-US" b="0" baseline="0" dirty="0" smtClean="0"/>
              <a:t> of this section of the course.  </a:t>
            </a:r>
          </a:p>
          <a:p>
            <a:pPr marL="171707" indent="-171707">
              <a:buFont typeface="Arial" panose="020B0604020202020204" pitchFamily="34" charset="0"/>
              <a:buChar char="•"/>
            </a:pPr>
            <a:r>
              <a:rPr lang="en-US" b="0" baseline="0" dirty="0" smtClean="0"/>
              <a:t>If you do not understand a term, please ask the instructor for additional clarification.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r>
              <a:rPr lang="en-US" b="1" u="sng" dirty="0"/>
              <a:t>:</a:t>
            </a:r>
          </a:p>
          <a:p>
            <a:pPr marL="229123" indent="-229123">
              <a:defRPr/>
            </a:pPr>
            <a:endParaRPr lang="en-US" dirty="0"/>
          </a:p>
          <a:p>
            <a:pPr>
              <a:defRPr/>
            </a:pPr>
            <a:r>
              <a:rPr lang="en-US" dirty="0"/>
              <a:t>Provide an explanation of each of the terms</a:t>
            </a:r>
          </a:p>
          <a:p>
            <a:pPr>
              <a:defRPr/>
            </a:pPr>
            <a:endParaRPr lang="en-US" dirty="0"/>
          </a:p>
          <a:p>
            <a:pPr>
              <a:defRPr/>
            </a:pPr>
            <a:r>
              <a:rPr lang="en-US" dirty="0"/>
              <a:t>Additional terms will be provided at the beginning of each section of the course</a:t>
            </a:r>
          </a:p>
          <a:p>
            <a:pPr>
              <a:defRPr/>
            </a:pPr>
            <a:endParaRPr lang="en-US" dirty="0"/>
          </a:p>
          <a:p>
            <a:pPr>
              <a:defRPr/>
            </a:pPr>
            <a:r>
              <a:rPr lang="en-US" dirty="0"/>
              <a:t>Try and connect the terms to experiences the participant may have</a:t>
            </a:r>
          </a:p>
          <a:p>
            <a:pPr>
              <a:defRPr/>
            </a:pPr>
            <a:endParaRPr lang="en-US" dirty="0"/>
          </a:p>
          <a:p>
            <a:pPr>
              <a:defRPr/>
            </a:pPr>
            <a:r>
              <a:rPr lang="en-US" b="1" u="sng" dirty="0"/>
              <a:t>Ask:</a:t>
            </a:r>
          </a:p>
          <a:p>
            <a:pPr>
              <a:defRPr/>
            </a:pPr>
            <a:endParaRPr lang="en-US" dirty="0"/>
          </a:p>
          <a:p>
            <a:pPr>
              <a:defRPr/>
            </a:pPr>
            <a:r>
              <a:rPr lang="en-US" dirty="0"/>
              <a:t>Before you continue ask if there are any of the terms that are unclear</a:t>
            </a:r>
          </a:p>
        </p:txBody>
      </p:sp>
    </p:spTree>
    <p:extLst>
      <p:ext uri="{BB962C8B-B14F-4D97-AF65-F5344CB8AC3E}">
        <p14:creationId xmlns:p14="http://schemas.microsoft.com/office/powerpoint/2010/main" val="1922225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baseline="0" dirty="0" smtClean="0"/>
              <a:t>Tab 06 Midyear Performance Review Checklist</a:t>
            </a:r>
          </a:p>
          <a:p>
            <a:r>
              <a:rPr lang="en-US" b="1" baseline="0" dirty="0" smtClean="0"/>
              <a:t>Tab 07 Final Performance Review Checklist</a:t>
            </a:r>
          </a:p>
          <a:p>
            <a:endParaRPr lang="en-US" b="1" baseline="0" dirty="0" smtClean="0"/>
          </a:p>
          <a:p>
            <a:r>
              <a:rPr lang="en-US" b="1" baseline="0" dirty="0" smtClean="0"/>
              <a:t>Role of the TMIII</a:t>
            </a:r>
          </a:p>
          <a:p>
            <a:r>
              <a:rPr lang="en-US" b="0" baseline="0" dirty="0" smtClean="0"/>
              <a:t>The Supervisor must meet with the employee to discuss the goals and expectations.  Prior to meeting with the employee, you should prepare for the meeting by gathering the necessary information (CDOT’s mission and goals, discussion of the current performance year, and ideas for suggested goals).  The supervisor should also provide comments on the ratings of the employees and create additional forms and documentation such as the PIP and PDF as required.  An example of the Supervisor in Maintenance is the TMIIIs.  </a:t>
            </a:r>
          </a:p>
          <a:p>
            <a:endParaRPr lang="en-US" b="0" baseline="0" dirty="0" smtClean="0"/>
          </a:p>
          <a:p>
            <a:r>
              <a:rPr lang="en-US" b="0" baseline="0" dirty="0" smtClean="0"/>
              <a:t>The following are key dates for the Performance Management process:</a:t>
            </a:r>
          </a:p>
          <a:p>
            <a:pPr marL="171450" indent="-171450">
              <a:buFont typeface="Arial" panose="020B0604020202020204" pitchFamily="34" charset="0"/>
              <a:buChar char="•"/>
            </a:pPr>
            <a:r>
              <a:rPr lang="en-US" b="0" baseline="0" dirty="0" smtClean="0"/>
              <a:t>PMP Planning 4/1</a:t>
            </a:r>
          </a:p>
          <a:p>
            <a:pPr marL="171450" indent="-171450">
              <a:buFont typeface="Arial" panose="020B0604020202020204" pitchFamily="34" charset="0"/>
              <a:buChar char="•"/>
            </a:pPr>
            <a:r>
              <a:rPr lang="en-US" b="0" baseline="0" dirty="0" smtClean="0"/>
              <a:t>Employee Acknowledgement 4/8</a:t>
            </a:r>
          </a:p>
          <a:p>
            <a:pPr marL="171450" indent="-171450">
              <a:buFont typeface="Arial" panose="020B0604020202020204" pitchFamily="34" charset="0"/>
              <a:buChar char="•"/>
            </a:pPr>
            <a:r>
              <a:rPr lang="en-US" b="0" baseline="0" dirty="0" smtClean="0"/>
              <a:t>Midyear Ratings and Goals 10/10</a:t>
            </a:r>
          </a:p>
          <a:p>
            <a:pPr marL="171450" indent="-171450">
              <a:buFont typeface="Arial" panose="020B0604020202020204" pitchFamily="34" charset="0"/>
              <a:buChar char="•"/>
            </a:pPr>
            <a:r>
              <a:rPr lang="en-US" b="0" baseline="0" dirty="0" smtClean="0"/>
              <a:t>Employee Midyear Acknowledgement 10/17</a:t>
            </a:r>
          </a:p>
          <a:p>
            <a:pPr marL="171450" indent="-171450">
              <a:buFont typeface="Arial" panose="020B0604020202020204" pitchFamily="34" charset="0"/>
              <a:buChar char="•"/>
            </a:pPr>
            <a:r>
              <a:rPr lang="en-US" b="0" baseline="0" dirty="0" smtClean="0"/>
              <a:t>October through March Rating 04/01</a:t>
            </a:r>
          </a:p>
          <a:p>
            <a:pPr marL="171450" indent="-171450">
              <a:buFont typeface="Arial" panose="020B0604020202020204" pitchFamily="34" charset="0"/>
              <a:buChar char="•"/>
            </a:pPr>
            <a:r>
              <a:rPr lang="en-US" b="0" baseline="0" dirty="0" smtClean="0"/>
              <a:t>Final Rating 04/01</a:t>
            </a:r>
          </a:p>
          <a:p>
            <a:pPr marL="171450" indent="-171450">
              <a:buFont typeface="Arial" panose="020B0604020202020204" pitchFamily="34" charset="0"/>
              <a:buChar char="•"/>
            </a:pPr>
            <a:r>
              <a:rPr lang="en-US" b="0" baseline="0" dirty="0" smtClean="0"/>
              <a:t>Signature 4/15 (available from reviewer by 04/08)</a:t>
            </a:r>
          </a:p>
          <a:p>
            <a:pPr marL="171450" indent="-171450">
              <a:buFont typeface="Arial" panose="020B0604020202020204" pitchFamily="34" charset="0"/>
              <a:buChar char="•"/>
            </a:pPr>
            <a:r>
              <a:rPr lang="en-US" b="0" baseline="0" dirty="0" smtClean="0"/>
              <a:t>Employee Signature by 04/22</a:t>
            </a:r>
          </a:p>
          <a:p>
            <a:pPr marL="171450" indent="-171450">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Explain</a:t>
            </a:r>
            <a:r>
              <a:rPr lang="en-US" b="1" u="sng" dirty="0"/>
              <a:t>:</a:t>
            </a:r>
          </a:p>
          <a:p>
            <a:pPr marL="171450" indent="-171450">
              <a:buFont typeface="Arial" panose="020B0604020202020204" pitchFamily="34" charset="0"/>
              <a:buChar char="•"/>
            </a:pPr>
            <a:r>
              <a:rPr lang="en-US" dirty="0" smtClean="0"/>
              <a:t>Checklists have been created to help the TMIII prepare for the midyear and final review meeting</a:t>
            </a:r>
          </a:p>
          <a:p>
            <a:pPr marL="171450" indent="-171450">
              <a:buFont typeface="Arial" panose="020B0604020202020204" pitchFamily="34" charset="0"/>
              <a:buChar char="•"/>
            </a:pPr>
            <a:r>
              <a:rPr lang="en-US" dirty="0" smtClean="0"/>
              <a:t>The rating of the meeting should not be surprise to the employee (constant communication) </a:t>
            </a:r>
          </a:p>
          <a:p>
            <a:endParaRPr lang="en-US" dirty="0"/>
          </a:p>
          <a:p>
            <a:r>
              <a:rPr lang="en-US" b="1" u="sng" dirty="0"/>
              <a:t>Connect:</a:t>
            </a:r>
          </a:p>
          <a:p>
            <a:pPr marL="171450" indent="-171450">
              <a:buFont typeface="Arial" panose="020B0604020202020204" pitchFamily="34" charset="0"/>
              <a:buChar char="•"/>
            </a:pPr>
            <a:r>
              <a:rPr lang="en-US" dirty="0" smtClean="0"/>
              <a:t>How the checklists can be used to help the TMIII prepare for the meetings</a:t>
            </a:r>
            <a:endParaRPr lang="en-US" dirty="0"/>
          </a:p>
          <a:p>
            <a:endParaRPr lang="en-US" dirty="0"/>
          </a:p>
          <a:p>
            <a:r>
              <a:rPr lang="en-US" b="1" u="sng" dirty="0"/>
              <a:t>Ask:</a:t>
            </a:r>
          </a:p>
          <a:p>
            <a:pPr marL="171450" indent="-171450">
              <a:buFont typeface="Arial" panose="020B0604020202020204" pitchFamily="34" charset="0"/>
              <a:buChar char="•"/>
            </a:pPr>
            <a:r>
              <a:rPr lang="en-US" dirty="0"/>
              <a:t>Participants to turn to Tab </a:t>
            </a:r>
            <a:r>
              <a:rPr lang="en-US" dirty="0" smtClean="0"/>
              <a:t>6 </a:t>
            </a:r>
            <a:r>
              <a:rPr lang="en-US" dirty="0"/>
              <a:t>and review the </a:t>
            </a:r>
            <a:r>
              <a:rPr lang="en-US" dirty="0" smtClean="0"/>
              <a:t>Midyear Performance Review Checklist</a:t>
            </a:r>
          </a:p>
          <a:p>
            <a:pPr marL="171450" indent="-171450">
              <a:buFont typeface="Arial" panose="020B0604020202020204" pitchFamily="34" charset="0"/>
              <a:buChar char="•"/>
            </a:pPr>
            <a:r>
              <a:rPr lang="en-US" dirty="0" smtClean="0"/>
              <a:t>Participants </a:t>
            </a:r>
            <a:r>
              <a:rPr lang="en-US" dirty="0"/>
              <a:t>to turn to Tab 7</a:t>
            </a:r>
            <a:r>
              <a:rPr lang="en-US" dirty="0" smtClean="0"/>
              <a:t> </a:t>
            </a:r>
            <a:r>
              <a:rPr lang="en-US" dirty="0"/>
              <a:t>and review the </a:t>
            </a:r>
            <a:r>
              <a:rPr lang="en-US" dirty="0" smtClean="0"/>
              <a:t>Final Performance Review Checklist</a:t>
            </a: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062577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As</a:t>
            </a:r>
            <a:r>
              <a:rPr lang="en-US" baseline="0" dirty="0" smtClean="0"/>
              <a:t> a leader it is important to develop strong relationships with your employees.  This is accomplished by being approachable by your employees.  When you connect with employees you are able to identify employment issues quickly, because you will be more aware of when an employee is having an issue.  Additionally, you will be told when something is happening, or not working.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43</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Explain</a:t>
            </a:r>
            <a:r>
              <a:rPr lang="en-US" b="1" u="sng" dirty="0"/>
              <a:t>:</a:t>
            </a:r>
          </a:p>
          <a:p>
            <a:pPr marL="171450" indent="-171450">
              <a:buFont typeface="Arial" panose="020B0604020202020204" pitchFamily="34" charset="0"/>
              <a:buChar char="•"/>
            </a:pPr>
            <a:r>
              <a:rPr lang="en-US" dirty="0" smtClean="0"/>
              <a:t>You do not have to be a friend to your employee, but you should know about them and what is important to them as a person</a:t>
            </a:r>
          </a:p>
          <a:p>
            <a:pPr marL="171450" indent="-171450">
              <a:buFont typeface="Arial" panose="020B0604020202020204" pitchFamily="34" charset="0"/>
              <a:buChar char="•"/>
            </a:pPr>
            <a:r>
              <a:rPr lang="en-US" dirty="0" smtClean="0"/>
              <a:t>Being approachable means you can be told things you need to hear</a:t>
            </a:r>
          </a:p>
          <a:p>
            <a:endParaRPr lang="en-US" dirty="0"/>
          </a:p>
          <a:p>
            <a:r>
              <a:rPr lang="en-US" b="1" u="sng" dirty="0"/>
              <a:t>Connect:</a:t>
            </a:r>
          </a:p>
          <a:p>
            <a:pPr marL="171450" indent="-171450">
              <a:buFont typeface="Arial" panose="020B0604020202020204" pitchFamily="34" charset="0"/>
              <a:buChar char="•"/>
            </a:pPr>
            <a:r>
              <a:rPr lang="en-US" dirty="0" smtClean="0"/>
              <a:t>The success of the supervisor with the </a:t>
            </a:r>
            <a:endParaRPr lang="en-US" dirty="0"/>
          </a:p>
          <a:p>
            <a:endParaRPr lang="en-US" dirty="0"/>
          </a:p>
          <a:p>
            <a:r>
              <a:rPr lang="en-US" b="1" u="sng" dirty="0"/>
              <a:t>Ask:</a:t>
            </a:r>
          </a:p>
          <a:p>
            <a:pPr marL="171450" indent="-171450">
              <a:buFont typeface="Arial" panose="020B0604020202020204" pitchFamily="34" charset="0"/>
              <a:buChar char="•"/>
            </a:pPr>
            <a:r>
              <a:rPr lang="en-US" dirty="0" smtClean="0"/>
              <a:t>What are actions you have taken to get to know your employees better?</a:t>
            </a: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970858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Notes:</a:t>
            </a:r>
          </a:p>
          <a:p>
            <a:endParaRPr lang="en-US" dirty="0" smtClean="0"/>
          </a:p>
          <a:p>
            <a:r>
              <a:rPr lang="en-US" b="1" baseline="0" dirty="0" smtClean="0"/>
              <a:t>Tab 06 Midyear Performance Review Checklist</a:t>
            </a:r>
          </a:p>
          <a:p>
            <a:r>
              <a:rPr lang="en-US" b="1" baseline="0" dirty="0" smtClean="0"/>
              <a:t>Tab 07 Final Performance Review Checklist</a:t>
            </a:r>
          </a:p>
          <a:p>
            <a:endParaRPr lang="en-US" b="0" baseline="0" dirty="0" smtClean="0"/>
          </a:p>
          <a:p>
            <a:r>
              <a:rPr lang="en-US" b="0" baseline="0" dirty="0" smtClean="0"/>
              <a:t>When you are discussing the performance of an employee, prepare for the meeting by:</a:t>
            </a:r>
          </a:p>
          <a:p>
            <a:endParaRPr lang="en-US" b="1" baseline="0" dirty="0" smtClean="0"/>
          </a:p>
          <a:p>
            <a:r>
              <a:rPr lang="en-US" b="1" baseline="0" dirty="0" smtClean="0"/>
              <a:t>Checklists</a:t>
            </a:r>
            <a:r>
              <a:rPr lang="en-US" baseline="0" dirty="0" smtClean="0"/>
              <a:t> - When you are preparing to talk to an employee always be prepared.  The checklists have been created to make sure to have everything you need for the meeting.  Also think about how the employee may react to your feedback and be prepared.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Buttons you Might Push </a:t>
            </a:r>
            <a:r>
              <a:rPr lang="en-US" baseline="0" dirty="0" smtClean="0"/>
              <a:t>– Think about what you know about your employee and their personal history.  What points in the conversation are going to press buttons.  Think about ways you can get your point across without pressing the button.  In other words how can you redirect the conversation so it does not become about this topic.  For example, you have two employees (Mark and David) who are not getting along.  Mark has an argument with another employee and you need to discuss his ability to work with other employees.  In this example you might want to not use David as a example and depersonalize it.  If Mark were to bring the topic of David up then you could be prepared to redirect the conversation about Marks behavior and not David.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Allow Enough Time </a:t>
            </a:r>
            <a:r>
              <a:rPr lang="en-US" baseline="0" dirty="0" smtClean="0"/>
              <a:t>– When setting the meeting be sure to allow enough time to have a discussion.  Some of the performance meeting may take longer than others because of the conversation you need to have with the employee or because it has been a while since you have talked.  This also means that you need to make sure you employee has enough time for the meeting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Private</a:t>
            </a:r>
            <a:r>
              <a:rPr lang="en-US" baseline="0" dirty="0" smtClean="0"/>
              <a:t> – Have all of your meetings in a private place that is free of interruptions.  This is especially true if you are providing feedback that might be sensitive.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Explain</a:t>
            </a:r>
            <a:r>
              <a:rPr lang="en-US" b="1" u="sng" dirty="0"/>
              <a:t>:</a:t>
            </a:r>
          </a:p>
          <a:p>
            <a:pPr marL="171450" indent="-171450">
              <a:buFont typeface="Arial" panose="020B0604020202020204" pitchFamily="34" charset="0"/>
              <a:buChar char="•"/>
            </a:pPr>
            <a:r>
              <a:rPr lang="en-US" dirty="0" smtClean="0"/>
              <a:t>The importance of being prepared for the meeting by looking out for buttons, allowing enough time and keeping the meeting private to help ensure a successful meeting</a:t>
            </a:r>
          </a:p>
          <a:p>
            <a:pPr marL="171450" indent="-171450">
              <a:buFont typeface="Arial" panose="020B0604020202020204" pitchFamily="34" charset="0"/>
              <a:buChar char="•"/>
            </a:pPr>
            <a:r>
              <a:rPr lang="en-US" dirty="0" smtClean="0"/>
              <a:t>The importance of the checklist</a:t>
            </a:r>
          </a:p>
          <a:p>
            <a:endParaRPr lang="en-US" dirty="0"/>
          </a:p>
          <a:p>
            <a:r>
              <a:rPr lang="en-US" b="1" u="sng" dirty="0"/>
              <a:t>Connect:</a:t>
            </a:r>
          </a:p>
          <a:p>
            <a:pPr marL="171450" indent="-171450">
              <a:buFont typeface="Arial" panose="020B0604020202020204" pitchFamily="34" charset="0"/>
              <a:buChar char="•"/>
            </a:pPr>
            <a:r>
              <a:rPr lang="en-US" dirty="0"/>
              <a:t>How the checklists can be used to help the TMIII prepare for the </a:t>
            </a:r>
            <a:r>
              <a:rPr lang="en-US" dirty="0" smtClean="0"/>
              <a:t>meetings</a:t>
            </a:r>
          </a:p>
          <a:p>
            <a:pPr marL="171450" indent="-171450">
              <a:buFont typeface="Arial" panose="020B0604020202020204" pitchFamily="34" charset="0"/>
              <a:buChar char="•"/>
            </a:pPr>
            <a:r>
              <a:rPr lang="en-US" dirty="0" smtClean="0"/>
              <a:t>How to provide both positive and negative news</a:t>
            </a:r>
            <a:endParaRPr lang="en-US" dirty="0"/>
          </a:p>
          <a:p>
            <a:endParaRPr lang="en-US" dirty="0"/>
          </a:p>
          <a:p>
            <a:r>
              <a:rPr lang="en-US" b="1" u="sng" dirty="0"/>
              <a:t>Ask:</a:t>
            </a:r>
          </a:p>
          <a:p>
            <a:pPr marL="171450" indent="-171450">
              <a:buFont typeface="Arial" panose="020B0604020202020204" pitchFamily="34" charset="0"/>
              <a:buChar char="•"/>
            </a:pPr>
            <a:r>
              <a:rPr lang="en-US" dirty="0"/>
              <a:t>Participants to turn to Tab 6 and review the Midyear Performance Review Checklist</a:t>
            </a:r>
          </a:p>
          <a:p>
            <a:pPr marL="171450" indent="-171450">
              <a:buFont typeface="Arial" panose="020B0604020202020204" pitchFamily="34" charset="0"/>
              <a:buChar char="•"/>
            </a:pPr>
            <a:r>
              <a:rPr lang="en-US" dirty="0"/>
              <a:t>Participants to turn to Tab 7 and review the Final Performance Review Checklist</a:t>
            </a:r>
          </a:p>
        </p:txBody>
      </p:sp>
    </p:spTree>
    <p:extLst>
      <p:ext uri="{BB962C8B-B14F-4D97-AF65-F5344CB8AC3E}">
        <p14:creationId xmlns:p14="http://schemas.microsoft.com/office/powerpoint/2010/main" val="3488412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Tab</a:t>
            </a:r>
            <a:r>
              <a:rPr lang="en-US" b="1" baseline="0" dirty="0" smtClean="0"/>
              <a:t> 08 – Giving Feedback</a:t>
            </a:r>
            <a:endParaRPr lang="en-US" b="1" dirty="0" smtClean="0"/>
          </a:p>
          <a:p>
            <a:r>
              <a:rPr lang="en-US" b="1" dirty="0" smtClean="0"/>
              <a:t>Tab</a:t>
            </a:r>
            <a:r>
              <a:rPr lang="en-US" b="1" baseline="0" dirty="0" smtClean="0"/>
              <a:t> 09 - </a:t>
            </a:r>
            <a:r>
              <a:rPr lang="en-US" b="1" dirty="0" smtClean="0"/>
              <a:t>Attitude</a:t>
            </a:r>
          </a:p>
          <a:p>
            <a:endParaRPr lang="en-US" dirty="0" smtClean="0"/>
          </a:p>
          <a:p>
            <a:r>
              <a:rPr lang="en-US" dirty="0" smtClean="0"/>
              <a:t>Feedback</a:t>
            </a:r>
            <a:r>
              <a:rPr lang="en-US" baseline="0" dirty="0" smtClean="0"/>
              <a:t> is how employees know how they are performing.  As a supervisor, it  is up to you to communicate to your employees frequently enough so they know how they are doing.</a:t>
            </a:r>
            <a:r>
              <a:rPr lang="en-US" dirty="0" smtClean="0"/>
              <a:t>  This </a:t>
            </a:r>
            <a:r>
              <a:rPr lang="en-US" baseline="0" dirty="0" smtClean="0"/>
              <a:t>ultimately depends on the employee.  For example, you may need to have more frequent communication with a new employee or an employee who is struggling than with an employee who is doing well and understands their position well.  When you provide feedback, both positive and improvement related, use the following:</a:t>
            </a:r>
          </a:p>
          <a:p>
            <a:endParaRPr lang="en-US" baseline="0" dirty="0" smtClean="0"/>
          </a:p>
          <a:p>
            <a:r>
              <a:rPr lang="en-US" b="1" baseline="0" dirty="0" smtClean="0"/>
              <a:t>Candid</a:t>
            </a:r>
            <a:r>
              <a:rPr lang="en-US" baseline="0" dirty="0" smtClean="0"/>
              <a:t> – When you provide feedback to the employee they need to understand specifically what actions they are doing right or what actions they need to change.  By being honest and direct about your feedback to the employee you do not leave room for misunderstandings about how the actions of the employee are positive or need improvement.  An important step to take before you provide the feedback is to ask is their a constructive reason for the feedback?  In other words is it meaningful to the performance of the employee.  If the answer is “no” then this is not a conversation you should have with the employee because this is judgmental or not based on specific behaviors.</a:t>
            </a:r>
          </a:p>
          <a:p>
            <a:endParaRPr lang="en-US" baseline="0" dirty="0" smtClean="0"/>
          </a:p>
          <a:p>
            <a:r>
              <a:rPr lang="en-US" b="1" dirty="0" smtClean="0"/>
              <a:t>Continued on the next page</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Review:</a:t>
            </a:r>
            <a:endParaRPr lang="en-US" b="1" u="sng" dirty="0"/>
          </a:p>
          <a:p>
            <a:pPr marL="171450" indent="-171450">
              <a:buFont typeface="Arial" panose="020B0604020202020204" pitchFamily="34" charset="0"/>
              <a:buChar char="•"/>
            </a:pPr>
            <a:r>
              <a:rPr lang="en-US" dirty="0" smtClean="0"/>
              <a:t>Use the bulleted list on the slide to connect the fact the feedback to the employee should not be personal or an attack</a:t>
            </a:r>
          </a:p>
          <a:p>
            <a:pPr marL="171450" indent="-171450">
              <a:buFont typeface="Arial" panose="020B0604020202020204" pitchFamily="34" charset="0"/>
              <a:buChar char="•"/>
            </a:pPr>
            <a:r>
              <a:rPr lang="en-US" dirty="0" smtClean="0"/>
              <a:t>Starting off with candid use the graphic to explain the connection between providing effective feedback employee improvement</a:t>
            </a:r>
          </a:p>
          <a:p>
            <a:endParaRPr lang="en-US" dirty="0"/>
          </a:p>
          <a:p>
            <a:r>
              <a:rPr lang="en-US" b="1" u="sng" dirty="0"/>
              <a:t>Ask:</a:t>
            </a:r>
          </a:p>
          <a:p>
            <a:endParaRPr lang="en-US" b="1" u="sng" dirty="0"/>
          </a:p>
          <a:p>
            <a:pPr marL="171450" indent="-171450">
              <a:buFont typeface="Arial" panose="020B0604020202020204" pitchFamily="34" charset="0"/>
              <a:buChar char="•"/>
            </a:pPr>
            <a:r>
              <a:rPr lang="en-US" dirty="0"/>
              <a:t>Participants to turn to Tab </a:t>
            </a:r>
            <a:r>
              <a:rPr lang="en-US" dirty="0" smtClean="0"/>
              <a:t>8 </a:t>
            </a:r>
            <a:r>
              <a:rPr lang="en-US" dirty="0"/>
              <a:t>and </a:t>
            </a:r>
            <a:r>
              <a:rPr lang="en-US" dirty="0" smtClean="0"/>
              <a:t>review the Giving Feedback Handout</a:t>
            </a:r>
          </a:p>
          <a:p>
            <a:pPr marL="171450" indent="-171450">
              <a:buFont typeface="Arial" panose="020B0604020202020204" pitchFamily="34" charset="0"/>
              <a:buChar char="•"/>
            </a:pPr>
            <a:r>
              <a:rPr lang="en-US" dirty="0" smtClean="0"/>
              <a:t>Participants to turn to TAB 9 and review the Attitude Handout</a:t>
            </a:r>
            <a:endParaRPr lang="en-US" dirty="0"/>
          </a:p>
        </p:txBody>
      </p:sp>
    </p:spTree>
    <p:extLst>
      <p:ext uri="{BB962C8B-B14F-4D97-AF65-F5344CB8AC3E}">
        <p14:creationId xmlns:p14="http://schemas.microsoft.com/office/powerpoint/2010/main" val="3511991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498" y="457200"/>
            <a:ext cx="4661710" cy="850598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algn="l">
              <a:defRPr/>
            </a:pPr>
            <a:r>
              <a:rPr lang="en-US" b="1" dirty="0"/>
              <a:t>Specific</a:t>
            </a:r>
            <a:r>
              <a:rPr lang="en-US" dirty="0"/>
              <a:t> – When you are providing feedback tell them specifically what they have done.  For example instead of saying “Great job this week!” you could say, “I noticed that this week you took an extra tool with you, this made a difference in completing the project on time.  Great job on thinking ahead and being proactive!”  In addition to letting your employees know they are doing right, it is a great management tool  to let them know you are paying attention to the work they are doing.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Positive</a:t>
            </a:r>
            <a:r>
              <a:rPr lang="en-US" baseline="0" dirty="0" smtClean="0"/>
              <a:t> – When you provide feedback, be positive.  This is easy to do when it is positive feedback, but is more important when there is change the employee needs to make.  Being positive about the change shows that you believe the employee will</a:t>
            </a:r>
            <a:r>
              <a:rPr lang="en-US" dirty="0" smtClean="0"/>
              <a:t> </a:t>
            </a:r>
            <a:r>
              <a:rPr lang="en-US" baseline="0" dirty="0" smtClean="0"/>
              <a:t>make the change.  It also shows that you are willing to work with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Timely / Frequent </a:t>
            </a:r>
            <a:r>
              <a:rPr lang="en-US" baseline="0" dirty="0" smtClean="0"/>
              <a:t>- Try and provide the feedback to the employee as close to the event as possible.  However, you do want to allow yourself time to document the behavior</a:t>
            </a:r>
            <a:r>
              <a:rPr lang="en-US" dirty="0" smtClean="0"/>
              <a:t> and</a:t>
            </a:r>
            <a:r>
              <a:rPr lang="en-US" baseline="0" dirty="0" smtClean="0"/>
              <a:t> prepare for the conversation.  Additionally, it is important to have the conversation in a private place and this may take time if the person is working as part of a road crew.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Action Focused </a:t>
            </a:r>
            <a:r>
              <a:rPr lang="en-US" baseline="0" dirty="0" smtClean="0"/>
              <a:t>– When you provide feedback provide examples of actions the employee has done or needs to do.  This reinforces the positive behavior and when improvement is required allows the employee to model the behavior and show they are taking action on feedback you are providing.  It also makes it easier for you to evaluate the performance.  In other words, provide them with the tools they need to make the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Job Related </a:t>
            </a:r>
            <a:r>
              <a:rPr lang="en-US" baseline="0" dirty="0" smtClean="0"/>
              <a:t>– When you provide feedback it should be based only job related activities of the employee.</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endParaRPr lang="en-US" dirty="0"/>
          </a:p>
        </p:txBody>
      </p:sp>
    </p:spTree>
    <p:extLst>
      <p:ext uri="{BB962C8B-B14F-4D97-AF65-F5344CB8AC3E}">
        <p14:creationId xmlns:p14="http://schemas.microsoft.com/office/powerpoint/2010/main" val="2269555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Tab</a:t>
            </a:r>
            <a:r>
              <a:rPr lang="en-US" b="1" baseline="0" dirty="0" smtClean="0"/>
              <a:t> 10 – Silencing Common Gripes</a:t>
            </a:r>
          </a:p>
          <a:p>
            <a:endParaRPr lang="en-US" dirty="0" smtClean="0"/>
          </a:p>
          <a:p>
            <a:r>
              <a:rPr lang="en-US" dirty="0" smtClean="0"/>
              <a:t>When you provide feedback to the employee sometimes they might not understand that</a:t>
            </a:r>
            <a:r>
              <a:rPr lang="en-US" baseline="0" dirty="0" smtClean="0"/>
              <a:t> what you are doing is trying to help them.  This may be because they are angry about the situation they are in or they may be defensive about their actions because they felt what they were doing was right.  In other cases the employee may choose not to respond to the situation because they are afraid they may say something wrong.  The following are tip about what to do if you encounter this type of behavior.  </a:t>
            </a:r>
          </a:p>
          <a:p>
            <a:endParaRPr lang="en-US" baseline="0" dirty="0" smtClean="0"/>
          </a:p>
          <a:p>
            <a:r>
              <a:rPr lang="en-US" baseline="0" dirty="0" smtClean="0"/>
              <a:t>If the behavior, such as being angry, occurs often then this might be a separate issue that needs to be addressed in a different meeting.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Review</a:t>
            </a:r>
            <a:r>
              <a:rPr lang="en-US" b="1" u="sng" dirty="0"/>
              <a:t>:</a:t>
            </a:r>
          </a:p>
          <a:p>
            <a:pPr marL="171450" indent="-171450">
              <a:buFont typeface="Arial" panose="020B0604020202020204" pitchFamily="34" charset="0"/>
              <a:buChar char="•"/>
            </a:pPr>
            <a:r>
              <a:rPr lang="en-US" dirty="0" smtClean="0"/>
              <a:t>Each of the columns and provide personal examples of how you have dealt with each type of employee</a:t>
            </a:r>
            <a:endParaRPr lang="en-US" dirty="0"/>
          </a:p>
          <a:p>
            <a:endParaRPr lang="en-US" dirty="0"/>
          </a:p>
          <a:p>
            <a:r>
              <a:rPr lang="en-US" b="1" u="sng" dirty="0"/>
              <a:t>Ask:</a:t>
            </a:r>
          </a:p>
          <a:p>
            <a:endParaRPr lang="en-US" b="1" u="sng" dirty="0"/>
          </a:p>
          <a:p>
            <a:pPr marL="171450" indent="-171450">
              <a:buFont typeface="Arial" panose="020B0604020202020204" pitchFamily="34" charset="0"/>
              <a:buChar char="•"/>
            </a:pPr>
            <a:r>
              <a:rPr lang="en-US" dirty="0"/>
              <a:t>Participants to turn to Tab </a:t>
            </a:r>
            <a:r>
              <a:rPr lang="en-US" dirty="0" smtClean="0"/>
              <a:t>10 </a:t>
            </a:r>
            <a:r>
              <a:rPr lang="en-US" dirty="0"/>
              <a:t>and review </a:t>
            </a:r>
            <a:r>
              <a:rPr lang="en-US" dirty="0" smtClean="0"/>
              <a:t>Silencing Common Gripes</a:t>
            </a:r>
            <a:endParaRPr lang="en-US" dirty="0"/>
          </a:p>
          <a:p>
            <a:pPr marL="171450" indent="-171450">
              <a:buFont typeface="Arial" panose="020B0604020202020204" pitchFamily="34" charset="0"/>
              <a:buChar char="•"/>
            </a:pPr>
            <a:r>
              <a:rPr lang="en-US" dirty="0"/>
              <a:t>Participants to turn to TAB 9 and review the Attitude Handout</a:t>
            </a:r>
          </a:p>
        </p:txBody>
      </p:sp>
    </p:spTree>
    <p:extLst>
      <p:ext uri="{BB962C8B-B14F-4D97-AF65-F5344CB8AC3E}">
        <p14:creationId xmlns:p14="http://schemas.microsoft.com/office/powerpoint/2010/main" val="2511323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Before</a:t>
            </a:r>
            <a:r>
              <a:rPr lang="en-US" baseline="0" dirty="0" smtClean="0"/>
              <a:t> you begin the process of evaluating the employee, take a moment to familiarize yourself with the documentation you have gathered throughout the Performance plan year.  When you go to the rating sheet the competencies are listed and a description is provided.  Review all of the competencies and the goals you and the employee have created.  Think about how well the employee performed against each competency and their goals.  </a:t>
            </a:r>
            <a:endParaRPr lang="en-US" dirty="0" smtClean="0"/>
          </a:p>
          <a:p>
            <a:endParaRPr lang="en-US" dirty="0" smtClean="0"/>
          </a:p>
          <a:p>
            <a:r>
              <a:rPr lang="en-US" dirty="0" smtClean="0"/>
              <a:t>Now review the PDQ.</a:t>
            </a:r>
            <a:r>
              <a:rPr lang="en-US" baseline="0" dirty="0" smtClean="0"/>
              <a:t>  Keep in mind that you should only evaluate an employee on what is within the PDQ of the employee.  In other words, e</a:t>
            </a:r>
            <a:r>
              <a:rPr lang="en-US" dirty="0" smtClean="0"/>
              <a:t>mployees are</a:t>
            </a:r>
            <a:r>
              <a:rPr lang="en-US" baseline="0" dirty="0" smtClean="0"/>
              <a:t> rated upon how well they performed in their position based on the PDQ.  This is why you provide it to the employee at the beginning of the Performance year.  </a:t>
            </a:r>
          </a:p>
          <a:p>
            <a:endParaRPr lang="en-US" baseline="0" dirty="0" smtClean="0"/>
          </a:p>
          <a:p>
            <a:r>
              <a:rPr lang="en-US" baseline="0" dirty="0" smtClean="0"/>
              <a:t>Next review your notes, emails and conversations about the employee’s performance.  Reviewing this documentation should give you an understanding of how the employee performed their work towards the goals and how they did against each of the competencies.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48</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pPr marL="171450" indent="-171450">
              <a:buFont typeface="Arial" panose="020B0604020202020204" pitchFamily="34" charset="0"/>
              <a:buChar char="•"/>
            </a:pPr>
            <a:r>
              <a:rPr lang="en-US" dirty="0" smtClean="0"/>
              <a:t>This is the first step of three you should go through when you evaluate an employee</a:t>
            </a:r>
          </a:p>
          <a:p>
            <a:pPr marL="171450" indent="-171450">
              <a:buFont typeface="Arial" panose="020B0604020202020204" pitchFamily="34" charset="0"/>
              <a:buChar char="•"/>
            </a:pPr>
            <a:endParaRPr lang="en-US" dirty="0"/>
          </a:p>
          <a:p>
            <a:r>
              <a:rPr lang="en-US" b="1" u="sng" dirty="0" smtClean="0"/>
              <a:t>Explain:</a:t>
            </a:r>
          </a:p>
          <a:p>
            <a:pPr marL="171450" indent="-171450">
              <a:buFont typeface="Arial" panose="020B0604020202020204" pitchFamily="34" charset="0"/>
              <a:buChar char="•"/>
            </a:pPr>
            <a:r>
              <a:rPr lang="en-US" dirty="0" smtClean="0"/>
              <a:t>Prior to rating the employee you should gather all of the materials so you are able to support your evaluation</a:t>
            </a:r>
          </a:p>
          <a:p>
            <a:pPr marL="171450" indent="-171450">
              <a:buFont typeface="Arial" panose="020B0604020202020204" pitchFamily="34" charset="0"/>
              <a:buChar char="•"/>
            </a:pPr>
            <a:r>
              <a:rPr lang="en-US" dirty="0" smtClean="0"/>
              <a:t>The slide gives you some of the materials you can use to support your rating</a:t>
            </a:r>
          </a:p>
          <a:p>
            <a:endParaRPr lang="en-US" dirty="0"/>
          </a:p>
          <a:p>
            <a:r>
              <a:rPr lang="en-US" b="1" u="sng" dirty="0" smtClean="0"/>
              <a:t>Connect:</a:t>
            </a:r>
          </a:p>
          <a:p>
            <a:pPr marL="171450" indent="-171450">
              <a:buFont typeface="Arial" panose="020B0604020202020204" pitchFamily="34" charset="0"/>
              <a:buChar char="•"/>
            </a:pPr>
            <a:r>
              <a:rPr lang="en-US" dirty="0" smtClean="0"/>
              <a:t>The rating process with the documentation and conversation the supervisor has had with the employee</a:t>
            </a:r>
          </a:p>
          <a:p>
            <a:pPr marL="171450" indent="-171450">
              <a:buFont typeface="Arial" panose="020B0604020202020204" pitchFamily="34" charset="0"/>
              <a:buChar char="•"/>
            </a:pPr>
            <a:r>
              <a:rPr lang="en-US" dirty="0" smtClean="0"/>
              <a:t>That this is not about how you feel about the employee, but rather how they are performing</a:t>
            </a:r>
          </a:p>
          <a:p>
            <a:pPr marL="171450" indent="-171450">
              <a:buFont typeface="Arial" panose="020B0604020202020204" pitchFamily="34" charset="0"/>
              <a:buChar char="•"/>
            </a:pPr>
            <a:endParaRPr lang="en-US" dirty="0"/>
          </a:p>
          <a:p>
            <a:r>
              <a:rPr lang="en-US" b="1" u="sng" dirty="0" smtClean="0"/>
              <a:t>Ask:</a:t>
            </a:r>
          </a:p>
          <a:p>
            <a:pPr marL="171450" indent="-171450">
              <a:buFont typeface="Arial" panose="020B0604020202020204" pitchFamily="34" charset="0"/>
              <a:buChar char="•"/>
            </a:pPr>
            <a:r>
              <a:rPr lang="en-US" dirty="0" smtClean="0"/>
              <a:t>If there are other things supervisors use to make a determination about the rating of the employee</a:t>
            </a:r>
            <a:endParaRPr lang="en-US" dirty="0"/>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4066747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aseline="0" dirty="0" smtClean="0"/>
              <a:t>The next step is to rank the employee’s performance against their positon and each of the competencies and goals.  </a:t>
            </a:r>
          </a:p>
          <a:p>
            <a:endParaRPr lang="en-US" baseline="0" dirty="0" smtClean="0"/>
          </a:p>
          <a:p>
            <a:r>
              <a:rPr lang="en-US" b="1" baseline="0" dirty="0" smtClean="0"/>
              <a:t>Level 3 Exceptional (5 stars) </a:t>
            </a:r>
            <a:r>
              <a:rPr lang="en-US" b="0" baseline="0" dirty="0" smtClean="0"/>
              <a:t>– This rating is for an exceptional employee, in relation to the competency or goal with significant and positive impact on the performance of the unit and an unusual level of performance.  Items to look for include:</a:t>
            </a:r>
          </a:p>
          <a:p>
            <a:pPr marL="171450" indent="-171450">
              <a:buFont typeface="Arial" panose="020B0604020202020204" pitchFamily="34" charset="0"/>
              <a:buChar char="•"/>
            </a:pPr>
            <a:r>
              <a:rPr lang="en-US" b="0" baseline="0" dirty="0" smtClean="0"/>
              <a:t>Exceptionally high performance</a:t>
            </a:r>
          </a:p>
          <a:p>
            <a:pPr marL="171450" indent="-171450">
              <a:buFont typeface="Arial" panose="020B0604020202020204" pitchFamily="34" charset="0"/>
              <a:buChar char="•"/>
            </a:pPr>
            <a:r>
              <a:rPr lang="en-US" b="0" baseline="0" dirty="0" smtClean="0"/>
              <a:t>Documented performance from peers, you or customers that indicate the employee has made an exceptional contribution in this area.  </a:t>
            </a:r>
          </a:p>
          <a:p>
            <a:pPr marL="171450" indent="-171450">
              <a:buFont typeface="Arial" panose="020B0604020202020204" pitchFamily="34" charset="0"/>
              <a:buChar char="•"/>
            </a:pPr>
            <a:r>
              <a:rPr lang="en-US" b="0" baseline="0" dirty="0" smtClean="0"/>
              <a:t>Willingness to take on new tasks and activities</a:t>
            </a:r>
          </a:p>
          <a:p>
            <a:endParaRPr lang="en-US" b="0" baseline="0" dirty="0" smtClean="0"/>
          </a:p>
          <a:p>
            <a:r>
              <a:rPr lang="en-US" b="1" baseline="0" dirty="0" smtClean="0"/>
              <a:t>Level 2 (4,3,2 Stars) </a:t>
            </a:r>
            <a:r>
              <a:rPr lang="en-US" b="0" baseline="0" dirty="0" smtClean="0"/>
              <a:t>– This area covers the range of expected performance of an employee.  In addition to the rating of three stars there is the ability of the supervisor to further distinguish the rating as 4 stars (2+) or two stars (2-) This is covered on the next slide.  </a:t>
            </a:r>
          </a:p>
          <a:p>
            <a:endParaRPr lang="en-US" b="0" baseline="0" dirty="0" smtClean="0"/>
          </a:p>
          <a:p>
            <a:r>
              <a:rPr lang="en-US" b="1" baseline="0" dirty="0" smtClean="0"/>
              <a:t>Level 1 (1 Star) </a:t>
            </a:r>
            <a:r>
              <a:rPr lang="en-US" b="0" baseline="0" dirty="0" smtClean="0"/>
              <a:t>– The employee needs improvement or does not meet the goal for the stated period and their performance needs to be improved.  Assigning the rating means that a Performance Improvement Plan (PIP) needs to be created so the employee is able to perform their work.   To assign this rating, you should be documenting the behavior of the employee throughout the performance plan period to support the rating.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49</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a:t>Tell:</a:t>
            </a:r>
          </a:p>
          <a:p>
            <a:pPr marL="171450" indent="-171450">
              <a:buFont typeface="Arial" panose="020B0604020202020204" pitchFamily="34" charset="0"/>
              <a:buChar char="•"/>
            </a:pPr>
            <a:r>
              <a:rPr lang="en-US" dirty="0"/>
              <a:t>This is the </a:t>
            </a:r>
            <a:r>
              <a:rPr lang="en-US" dirty="0" smtClean="0"/>
              <a:t>second step </a:t>
            </a:r>
            <a:r>
              <a:rPr lang="en-US" dirty="0"/>
              <a:t>of three you should go through when you evaluate an </a:t>
            </a:r>
            <a:r>
              <a:rPr lang="en-US" dirty="0" smtClean="0"/>
              <a:t>employee</a:t>
            </a:r>
          </a:p>
          <a:p>
            <a:pPr marL="171450" indent="-171450">
              <a:buFont typeface="Arial" panose="020B0604020202020204" pitchFamily="34" charset="0"/>
              <a:buChar char="•"/>
            </a:pPr>
            <a:endParaRPr lang="en-US" dirty="0" smtClean="0"/>
          </a:p>
          <a:p>
            <a:r>
              <a:rPr lang="en-US" b="1" u="sng" dirty="0"/>
              <a:t>Explain:</a:t>
            </a:r>
          </a:p>
          <a:p>
            <a:pPr marL="171450" indent="-171450">
              <a:buFont typeface="Arial" panose="020B0604020202020204" pitchFamily="34" charset="0"/>
              <a:buChar char="•"/>
            </a:pPr>
            <a:r>
              <a:rPr lang="en-US" dirty="0" smtClean="0"/>
              <a:t>The rating process using the graphic on the chart</a:t>
            </a:r>
          </a:p>
          <a:p>
            <a:pPr marL="171450" indent="-171450">
              <a:buFont typeface="Arial" panose="020B0604020202020204" pitchFamily="34" charset="0"/>
              <a:buChar char="•"/>
            </a:pPr>
            <a:r>
              <a:rPr lang="en-US" dirty="0" smtClean="0"/>
              <a:t>In detail the difference between Exceptional and Needs improvement</a:t>
            </a:r>
          </a:p>
          <a:p>
            <a:pPr marL="171450" indent="-171450">
              <a:buFont typeface="Arial" panose="020B0604020202020204" pitchFamily="34" charset="0"/>
              <a:buChar char="•"/>
            </a:pPr>
            <a:r>
              <a:rPr lang="en-US" dirty="0" smtClean="0"/>
              <a:t>Explain the middle ratings highlighted in orange</a:t>
            </a:r>
            <a:endParaRPr lang="en-US" dirty="0"/>
          </a:p>
          <a:p>
            <a:endParaRPr lang="en-US" dirty="0"/>
          </a:p>
          <a:p>
            <a:r>
              <a:rPr lang="en-US" b="1" u="sng" dirty="0"/>
              <a:t>Connect:</a:t>
            </a:r>
          </a:p>
          <a:p>
            <a:pPr marL="171450" indent="-171450">
              <a:buFont typeface="Arial" panose="020B0604020202020204" pitchFamily="34" charset="0"/>
              <a:buChar char="•"/>
            </a:pPr>
            <a:r>
              <a:rPr lang="en-US" dirty="0" smtClean="0"/>
              <a:t>The rating process for the state and the process used  by CDOT</a:t>
            </a:r>
            <a:endParaRPr lang="en-US" dirty="0"/>
          </a:p>
          <a:p>
            <a:pPr marL="171450" indent="-171450">
              <a:buFont typeface="Arial" panose="020B0604020202020204" pitchFamily="34" charset="0"/>
              <a:buChar char="•"/>
            </a:pPr>
            <a:endParaRPr lang="en-US" dirty="0"/>
          </a:p>
          <a:p>
            <a:r>
              <a:rPr lang="en-US" b="1" u="sng" dirty="0"/>
              <a:t>Ask:</a:t>
            </a:r>
          </a:p>
          <a:p>
            <a:pPr marL="171450" indent="-171450">
              <a:buFont typeface="Arial" panose="020B0604020202020204" pitchFamily="34" charset="0"/>
              <a:buChar char="•"/>
            </a:pPr>
            <a:r>
              <a:rPr lang="en-US" dirty="0"/>
              <a:t>If there are other things supervisors use to make a determination about the rating of the employee</a:t>
            </a:r>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61665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61443"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0" dirty="0" smtClean="0"/>
              <a:t>Notes:</a:t>
            </a:r>
          </a:p>
          <a:p>
            <a:pPr>
              <a:defRPr/>
            </a:pPr>
            <a:endParaRPr lang="en-US" b="0" dirty="0" smtClean="0"/>
          </a:p>
          <a:p>
            <a:pPr>
              <a:defRPr/>
            </a:pPr>
            <a:r>
              <a:rPr lang="en-US" b="0" dirty="0" smtClean="0"/>
              <a:t>The list on the slide above</a:t>
            </a:r>
            <a:r>
              <a:rPr lang="en-US" b="0" baseline="0" dirty="0" smtClean="0"/>
              <a:t> are the high level leaning objectives for this course.  Upon completing this course you should be familiar with the course and be able to perform all of the listed actions.  This slide repeats at the end of the course and you will be shown the course objectives again and will be able to ask questions about anything you do not understand.</a:t>
            </a:r>
            <a:endParaRPr lang="en-US" b="0" dirty="0" smtClean="0"/>
          </a:p>
          <a:p>
            <a:pPr>
              <a:defRPr/>
            </a:pPr>
            <a:endParaRPr lang="en-US" b="0" dirty="0" smtClean="0"/>
          </a:p>
          <a:p>
            <a:pPr>
              <a:defRPr/>
            </a:pPr>
            <a:endParaRPr lang="en-US" b="0" dirty="0" smtClean="0"/>
          </a:p>
          <a:p>
            <a:pPr>
              <a:defRPr/>
            </a:pPr>
            <a:endParaRPr lang="en-US" b="0"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5</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dirty="0"/>
          </a:p>
          <a:p>
            <a:pPr>
              <a:defRPr/>
            </a:pPr>
            <a:r>
              <a:rPr lang="en-US" b="1" u="sng" dirty="0" smtClean="0"/>
              <a:t>Explain:</a:t>
            </a:r>
          </a:p>
          <a:p>
            <a:pPr>
              <a:defRPr/>
            </a:pPr>
            <a:endParaRPr lang="en-US" b="1" dirty="0" smtClean="0"/>
          </a:p>
          <a:p>
            <a:pPr marL="171450" indent="-171450">
              <a:buFont typeface="Arial" panose="020B0604020202020204" pitchFamily="34" charset="0"/>
              <a:buChar char="•"/>
              <a:defRPr/>
            </a:pPr>
            <a:r>
              <a:rPr lang="en-US" dirty="0" smtClean="0"/>
              <a:t>The </a:t>
            </a:r>
            <a:r>
              <a:rPr lang="en-US" dirty="0"/>
              <a:t>learning objectives are the take away for course</a:t>
            </a:r>
          </a:p>
          <a:p>
            <a:pPr>
              <a:defRPr/>
            </a:pPr>
            <a:endParaRPr lang="en-US" dirty="0"/>
          </a:p>
          <a:p>
            <a:pPr marL="171450" indent="-171450">
              <a:buFont typeface="Arial" panose="020B0604020202020204" pitchFamily="34" charset="0"/>
              <a:buChar char="•"/>
              <a:defRPr/>
            </a:pPr>
            <a:r>
              <a:rPr lang="en-US" dirty="0"/>
              <a:t>Paraphrase the bulleted list of the </a:t>
            </a:r>
            <a:r>
              <a:rPr lang="en-US" dirty="0" smtClean="0"/>
              <a:t>objectives from the slide</a:t>
            </a:r>
            <a:endParaRPr lang="en-US" dirty="0"/>
          </a:p>
          <a:p>
            <a:pPr>
              <a:defRPr/>
            </a:pPr>
            <a:endParaRPr lang="en-US" dirty="0"/>
          </a:p>
          <a:p>
            <a:pPr marL="171450" indent="-171450">
              <a:buFont typeface="Arial" panose="020B0604020202020204" pitchFamily="34" charset="0"/>
              <a:buChar char="•"/>
              <a:defRPr/>
            </a:pPr>
            <a:r>
              <a:rPr lang="en-US" dirty="0"/>
              <a:t>T</a:t>
            </a:r>
            <a:r>
              <a:rPr lang="en-US" dirty="0" smtClean="0"/>
              <a:t>his </a:t>
            </a:r>
            <a:r>
              <a:rPr lang="en-US" dirty="0"/>
              <a:t>slide repeats at the end of the course to verify the topics were covered </a:t>
            </a:r>
          </a:p>
        </p:txBody>
      </p:sp>
    </p:spTree>
    <p:extLst>
      <p:ext uri="{BB962C8B-B14F-4D97-AF65-F5344CB8AC3E}">
        <p14:creationId xmlns:p14="http://schemas.microsoft.com/office/powerpoint/2010/main" val="3515259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The</a:t>
            </a:r>
            <a:r>
              <a:rPr lang="en-US" baseline="0" dirty="0" smtClean="0"/>
              <a:t> next step is to look at the mid range of performance.  This is where the majority of the work of the employee is expected, with performance being exceptional at times or needing improvement at times.  </a:t>
            </a:r>
          </a:p>
          <a:p>
            <a:endParaRPr lang="en-US" baseline="0" dirty="0" smtClean="0"/>
          </a:p>
          <a:p>
            <a:r>
              <a:rPr lang="en-US" b="1" baseline="0" dirty="0" smtClean="0"/>
              <a:t>Occasionally Exceeds (4 stars) </a:t>
            </a:r>
            <a:r>
              <a:rPr lang="en-US" baseline="0" dirty="0" smtClean="0"/>
              <a:t>– Most of the performance of the employee is average.  But the employee is being acknowledged for something they have done outside of the norm, such as a project or helping others improve performance throughout the performance period.  Occasionally Exceeds highlights periods of exceptional work followed by periods of normal work performance. </a:t>
            </a:r>
          </a:p>
          <a:p>
            <a:endParaRPr lang="en-US" baseline="0" dirty="0" smtClean="0"/>
          </a:p>
          <a:p>
            <a:r>
              <a:rPr lang="en-US" b="1" baseline="0" dirty="0" smtClean="0"/>
              <a:t>Occasionally meets (2 Stars) </a:t>
            </a:r>
            <a:r>
              <a:rPr lang="en-US" baseline="0" dirty="0" smtClean="0"/>
              <a:t>– Most of the work is average, but there are times when it dips below average.  This is characterized as an employee who is having difficulty meeting the expectations followed by normal work performance throughout the rest of the performance period.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50</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a:t>Tell:</a:t>
            </a:r>
          </a:p>
          <a:p>
            <a:pPr marL="171450" indent="-171450">
              <a:buFont typeface="Arial" panose="020B0604020202020204" pitchFamily="34" charset="0"/>
              <a:buChar char="•"/>
            </a:pPr>
            <a:r>
              <a:rPr lang="en-US" dirty="0"/>
              <a:t>This is the </a:t>
            </a:r>
            <a:r>
              <a:rPr lang="en-US" dirty="0" smtClean="0"/>
              <a:t>third step </a:t>
            </a:r>
            <a:r>
              <a:rPr lang="en-US" dirty="0"/>
              <a:t>of three you should go through when you evaluate an </a:t>
            </a:r>
            <a:r>
              <a:rPr lang="en-US" dirty="0" smtClean="0"/>
              <a:t>employee</a:t>
            </a:r>
          </a:p>
          <a:p>
            <a:pPr marL="171450" indent="-171450">
              <a:buFont typeface="Arial" panose="020B0604020202020204" pitchFamily="34" charset="0"/>
              <a:buChar char="•"/>
            </a:pPr>
            <a:endParaRPr lang="en-US" dirty="0"/>
          </a:p>
          <a:p>
            <a:r>
              <a:rPr lang="en-US" b="1" u="sng" dirty="0"/>
              <a:t>Explain:</a:t>
            </a:r>
          </a:p>
          <a:p>
            <a:pPr marL="171450" indent="-171450">
              <a:buFont typeface="Arial" panose="020B0604020202020204" pitchFamily="34" charset="0"/>
              <a:buChar char="•"/>
            </a:pPr>
            <a:r>
              <a:rPr lang="en-US" dirty="0" smtClean="0"/>
              <a:t>Further how the middle rating work  </a:t>
            </a:r>
          </a:p>
          <a:p>
            <a:pPr marL="171450" indent="-171450">
              <a:buFont typeface="Arial" panose="020B0604020202020204" pitchFamily="34" charset="0"/>
              <a:buChar char="•"/>
            </a:pPr>
            <a:r>
              <a:rPr lang="en-US" dirty="0" smtClean="0"/>
              <a:t>How supervisors are able to make a decision provide examples from your own experience</a:t>
            </a:r>
          </a:p>
          <a:p>
            <a:pPr marL="171450" indent="-171450">
              <a:buFont typeface="Arial" panose="020B0604020202020204" pitchFamily="34" charset="0"/>
              <a:buChar char="•"/>
            </a:pPr>
            <a:r>
              <a:rPr lang="en-US" dirty="0" smtClean="0"/>
              <a:t>Three is the midpoint </a:t>
            </a:r>
            <a:endParaRPr lang="en-US" dirty="0"/>
          </a:p>
          <a:p>
            <a:endParaRPr lang="en-US" dirty="0"/>
          </a:p>
          <a:p>
            <a:r>
              <a:rPr lang="en-US" b="1" u="sng" dirty="0"/>
              <a:t>Connect:</a:t>
            </a:r>
          </a:p>
          <a:p>
            <a:pPr marL="171450" indent="-171450">
              <a:buFont typeface="Arial" panose="020B0604020202020204" pitchFamily="34" charset="0"/>
              <a:buChar char="•"/>
            </a:pPr>
            <a:r>
              <a:rPr lang="en-US" dirty="0"/>
              <a:t>The rating process for the state and the process used  by CDOT</a:t>
            </a:r>
          </a:p>
          <a:p>
            <a:pPr marL="171450" indent="-171450">
              <a:buFont typeface="Arial" panose="020B0604020202020204" pitchFamily="34" charset="0"/>
              <a:buChar char="•"/>
            </a:pPr>
            <a:endParaRPr lang="en-US" dirty="0"/>
          </a:p>
          <a:p>
            <a:r>
              <a:rPr lang="en-US" b="1" u="sng" dirty="0"/>
              <a:t>Ask:</a:t>
            </a:r>
          </a:p>
          <a:p>
            <a:pPr marL="171450" indent="-171450">
              <a:buFont typeface="Arial" panose="020B0604020202020204" pitchFamily="34" charset="0"/>
              <a:buChar char="•"/>
            </a:pPr>
            <a:r>
              <a:rPr lang="en-US" dirty="0"/>
              <a:t>If there are other things supervisors use to make a determination about the rating of the employee</a:t>
            </a:r>
          </a:p>
          <a:p>
            <a:endParaRPr lang="en-US" dirty="0"/>
          </a:p>
          <a:p>
            <a:endParaRPr lang="en-US" dirty="0"/>
          </a:p>
        </p:txBody>
      </p:sp>
    </p:spTree>
    <p:extLst>
      <p:ext uri="{BB962C8B-B14F-4D97-AF65-F5344CB8AC3E}">
        <p14:creationId xmlns:p14="http://schemas.microsoft.com/office/powerpoint/2010/main" val="2030346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228600" indent="-228600">
              <a:buFont typeface="+mj-lt"/>
              <a:buAutoNum type="arabicPeriod"/>
            </a:pPr>
            <a:r>
              <a:rPr lang="en-US" baseline="0" dirty="0" smtClean="0"/>
              <a:t>Take a moment to review each of the five statements on safety.  Identify the rating which you would assign a rating of 1, 3 and 5 stars.  Once you have done this stop and  there will be a group discussion about the ratings.</a:t>
            </a:r>
          </a:p>
          <a:p>
            <a:pPr marL="228600" indent="-228600">
              <a:buFont typeface="+mj-lt"/>
              <a:buAutoNum type="arabicPeriod"/>
            </a:pPr>
            <a:r>
              <a:rPr lang="en-US" baseline="0" dirty="0" smtClean="0"/>
              <a:t>After the discussion assign a rating of 2+ or 2 – with the two remaining items.  There will be a discussion about these values when you are done with the rating. </a:t>
            </a:r>
          </a:p>
          <a:p>
            <a:pPr marL="228600" indent="-228600">
              <a:buFont typeface="+mj-lt"/>
              <a:buAutoNum type="arabicPeriod"/>
            </a:pPr>
            <a:r>
              <a:rPr lang="en-US" baseline="0" dirty="0" smtClean="0"/>
              <a:t>Discuss what makes the rating of 5 to 1 stars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51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This is your change to practice what you just learned</a:t>
            </a:r>
          </a:p>
          <a:p>
            <a:endParaRPr lang="en-US" dirty="0"/>
          </a:p>
          <a:p>
            <a:r>
              <a:rPr lang="en-US" b="1" u="sng" dirty="0" smtClean="0"/>
              <a:t>Ask:</a:t>
            </a:r>
          </a:p>
          <a:p>
            <a:pPr marL="228600" indent="-228600">
              <a:buFont typeface="+mj-lt"/>
              <a:buAutoNum type="arabicPeriod"/>
            </a:pPr>
            <a:r>
              <a:rPr lang="en-US" dirty="0" smtClean="0"/>
              <a:t>Participants to identify the 1 rating and the 5 rating and then stop</a:t>
            </a:r>
          </a:p>
          <a:p>
            <a:pPr marL="228600" indent="-228600">
              <a:buFont typeface="+mj-lt"/>
              <a:buAutoNum type="arabicPeriod"/>
            </a:pPr>
            <a:r>
              <a:rPr lang="en-US" dirty="0" smtClean="0"/>
              <a:t>Discuss what makes a 1 and a five</a:t>
            </a:r>
          </a:p>
          <a:p>
            <a:pPr marL="228600" indent="-228600">
              <a:buFont typeface="+mj-lt"/>
              <a:buAutoNum type="arabicPeriod"/>
            </a:pPr>
            <a:r>
              <a:rPr lang="en-US" dirty="0" smtClean="0"/>
              <a:t>Participants to identify the rating of 3 and stop</a:t>
            </a:r>
          </a:p>
          <a:p>
            <a:pPr marL="228600" indent="-228600">
              <a:buFont typeface="+mj-lt"/>
              <a:buAutoNum type="arabicPeriod"/>
            </a:pPr>
            <a:r>
              <a:rPr lang="en-US" dirty="0" smtClean="0"/>
              <a:t>Discuss what makes a rating of 3</a:t>
            </a:r>
          </a:p>
          <a:p>
            <a:pPr marL="228600" indent="-228600">
              <a:buFont typeface="+mj-lt"/>
              <a:buAutoNum type="arabicPeriod"/>
            </a:pPr>
            <a:r>
              <a:rPr lang="en-US" dirty="0" smtClean="0"/>
              <a:t>Participants to look at what is rating of 4 and 2</a:t>
            </a:r>
          </a:p>
          <a:p>
            <a:pPr marL="228600" indent="-228600">
              <a:buFont typeface="+mj-lt"/>
              <a:buAutoNum type="arabicPeriod"/>
            </a:pPr>
            <a:r>
              <a:rPr lang="en-US" dirty="0" smtClean="0"/>
              <a:t>Discuss what makes for a rating</a:t>
            </a:r>
          </a:p>
          <a:p>
            <a:pPr marL="228600" indent="-228600">
              <a:buFont typeface="+mj-lt"/>
              <a:buAutoNum type="arabicPeriod"/>
            </a:pPr>
            <a:r>
              <a:rPr lang="en-US" dirty="0" smtClean="0"/>
              <a:t>Have a group discussion of how supervisors rate employees a 4,3 or 2</a:t>
            </a:r>
          </a:p>
          <a:p>
            <a:pPr marL="228600" indent="-228600">
              <a:buFont typeface="+mj-lt"/>
              <a:buAutoNum type="arabicPeriod"/>
            </a:pPr>
            <a:endParaRPr lang="en-US" dirty="0"/>
          </a:p>
          <a:p>
            <a:r>
              <a:rPr lang="en-US" b="1" u="sng" dirty="0" smtClean="0"/>
              <a:t>Answers:</a:t>
            </a:r>
          </a:p>
          <a:p>
            <a:r>
              <a:rPr lang="en-US" dirty="0" smtClean="0"/>
              <a:t>Bullet 1 – 3 Stars</a:t>
            </a:r>
          </a:p>
          <a:p>
            <a:r>
              <a:rPr lang="en-US" dirty="0" smtClean="0"/>
              <a:t>Bullet 2 – 5 Stars</a:t>
            </a:r>
          </a:p>
          <a:p>
            <a:r>
              <a:rPr lang="en-US" dirty="0"/>
              <a:t>Bullet </a:t>
            </a:r>
            <a:r>
              <a:rPr lang="en-US" dirty="0" smtClean="0"/>
              <a:t>3 – 2 Stars</a:t>
            </a:r>
            <a:endParaRPr lang="en-US" dirty="0"/>
          </a:p>
          <a:p>
            <a:r>
              <a:rPr lang="en-US" dirty="0"/>
              <a:t>Bullet </a:t>
            </a:r>
            <a:r>
              <a:rPr lang="en-US" dirty="0" smtClean="0"/>
              <a:t>4 – 1 Star</a:t>
            </a:r>
            <a:endParaRPr lang="en-US" dirty="0"/>
          </a:p>
          <a:p>
            <a:r>
              <a:rPr lang="en-US" dirty="0"/>
              <a:t>Bullet </a:t>
            </a:r>
            <a:r>
              <a:rPr lang="en-US" dirty="0" smtClean="0"/>
              <a:t>5 – 4 Stars</a:t>
            </a:r>
            <a:endParaRPr lang="en-US" dirty="0"/>
          </a:p>
          <a:p>
            <a:endParaRPr lang="en-US" dirty="0" smtClean="0"/>
          </a:p>
          <a:p>
            <a:pPr marL="228600" indent="-228600">
              <a:buFont typeface="+mj-lt"/>
              <a:buAutoNum type="arabicPeriod"/>
            </a:pPr>
            <a:endParaRPr lang="en-US" dirty="0"/>
          </a:p>
        </p:txBody>
      </p:sp>
    </p:spTree>
    <p:extLst>
      <p:ext uri="{BB962C8B-B14F-4D97-AF65-F5344CB8AC3E}">
        <p14:creationId xmlns:p14="http://schemas.microsoft.com/office/powerpoint/2010/main" val="866317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a:t>Notes:</a:t>
            </a:r>
          </a:p>
          <a:p>
            <a:endParaRPr lang="en-US" dirty="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 </a:t>
            </a:r>
            <a:endParaRPr lang="en-US" dirty="0" smtClean="0"/>
          </a:p>
          <a:p>
            <a:r>
              <a:rPr lang="en-US" b="1" dirty="0" smtClean="0"/>
              <a:t>Question One:</a:t>
            </a:r>
          </a:p>
          <a:p>
            <a:pPr marL="171450" indent="-171450">
              <a:buFont typeface="Arial" panose="020B0604020202020204" pitchFamily="34" charset="0"/>
              <a:buChar char="•"/>
            </a:pPr>
            <a:r>
              <a:rPr lang="en-US" dirty="0" smtClean="0"/>
              <a:t>2+</a:t>
            </a:r>
            <a:endParaRPr lang="en-US" dirty="0"/>
          </a:p>
          <a:p>
            <a:endParaRPr lang="en-US" dirty="0" smtClean="0"/>
          </a:p>
          <a:p>
            <a:r>
              <a:rPr lang="en-US" b="1" dirty="0" smtClean="0"/>
              <a:t>Question Two:</a:t>
            </a:r>
            <a:endParaRPr lang="en-US" b="1" dirty="0"/>
          </a:p>
          <a:p>
            <a:pPr marL="171450" indent="-171450">
              <a:buFont typeface="Arial" panose="020B0604020202020204" pitchFamily="34" charset="0"/>
              <a:buChar char="•"/>
            </a:pPr>
            <a:r>
              <a:rPr lang="en-US" dirty="0" smtClean="0"/>
              <a:t>Person</a:t>
            </a:r>
          </a:p>
          <a:p>
            <a:endParaRPr lang="en-US" dirty="0"/>
          </a:p>
          <a:p>
            <a:r>
              <a:rPr lang="en-US" b="1" u="sng" dirty="0"/>
              <a:t>Ask:</a:t>
            </a:r>
          </a:p>
          <a:p>
            <a:endParaRPr lang="en-US" dirty="0"/>
          </a:p>
          <a:p>
            <a:pPr marL="171450" indent="-171450">
              <a:buFont typeface="Arial" panose="020B0604020202020204" pitchFamily="34" charset="0"/>
              <a:buChar char="•"/>
            </a:pPr>
            <a:r>
              <a:rPr lang="en-US" dirty="0"/>
              <a:t>Each of the questions.  The answer will display when you advance the slide</a:t>
            </a:r>
          </a:p>
          <a:p>
            <a:pPr marL="171450" indent="-171450">
              <a:buFont typeface="Arial" panose="020B0604020202020204" pitchFamily="34" charset="0"/>
              <a:buChar char="•"/>
            </a:pPr>
            <a:endParaRPr lang="en-US" dirty="0"/>
          </a:p>
          <a:p>
            <a:r>
              <a:rPr lang="en-US" b="1" u="sng" dirty="0"/>
              <a:t>Explain:</a:t>
            </a:r>
          </a:p>
          <a:p>
            <a:endParaRPr lang="en-US" dirty="0"/>
          </a:p>
          <a:p>
            <a:pPr marL="171450" indent="-171450">
              <a:buFont typeface="Arial" panose="020B0604020202020204" pitchFamily="34" charset="0"/>
              <a:buChar char="•"/>
            </a:pPr>
            <a:r>
              <a:rPr lang="en-US" dirty="0"/>
              <a:t>Connect each of the questions with the content of the course</a:t>
            </a:r>
          </a:p>
          <a:p>
            <a:pPr marL="171450" indent="-171450">
              <a:buFont typeface="Arial" panose="020B0604020202020204" pitchFamily="34" charset="0"/>
              <a:buChar char="•"/>
            </a:pPr>
            <a:endParaRPr lang="en-US" dirty="0"/>
          </a:p>
          <a:p>
            <a:r>
              <a:rPr lang="en-US" b="1" dirty="0"/>
              <a:t>Note</a:t>
            </a:r>
            <a:r>
              <a:rPr lang="en-US" dirty="0"/>
              <a:t>: </a:t>
            </a:r>
          </a:p>
          <a:p>
            <a:r>
              <a:rPr lang="en-US" dirty="0"/>
              <a:t>You can go back to the slide to discuss the answer.  </a:t>
            </a:r>
          </a:p>
          <a:p>
            <a:pPr marL="171450" indent="-171450">
              <a:buFont typeface="Arial" panose="020B0604020202020204" pitchFamily="34" charset="0"/>
              <a:buChar char="•"/>
            </a:pPr>
            <a:r>
              <a:rPr lang="en-US" dirty="0"/>
              <a:t>If you are pressed for time you can go through this faster to make up time</a:t>
            </a:r>
          </a:p>
          <a:p>
            <a:pPr marL="171450" indent="-171450">
              <a:buFont typeface="Arial" panose="020B0604020202020204" pitchFamily="34" charset="0"/>
              <a:buChar char="•"/>
            </a:pPr>
            <a:r>
              <a:rPr lang="en-US" dirty="0"/>
              <a:t>If the answer is not correct do not use “No” instead use “That’s not quite right” instead.  This is a gentle correction and does not shut the learner </a:t>
            </a:r>
            <a:r>
              <a:rPr lang="en-US" dirty="0" smtClean="0"/>
              <a:t>down</a:t>
            </a:r>
          </a:p>
          <a:p>
            <a:pPr marL="171450" indent="-171450">
              <a:buFont typeface="Arial" panose="020B0604020202020204" pitchFamily="34" charset="0"/>
              <a:buChar char="•"/>
            </a:pPr>
            <a:r>
              <a:rPr lang="en-US" dirty="0" smtClean="0"/>
              <a:t>The </a:t>
            </a:r>
            <a:r>
              <a:rPr lang="en-US" dirty="0"/>
              <a:t>goal of questions is to reinforce learning.  Use the questions to reinforce </a:t>
            </a:r>
            <a:r>
              <a:rPr lang="en-US" dirty="0" smtClean="0"/>
              <a:t>learning</a:t>
            </a:r>
            <a:endParaRPr lang="en-US" dirty="0"/>
          </a:p>
          <a:p>
            <a:pPr marL="171450" indent="-171450">
              <a:buFont typeface="Arial" panose="020B0604020202020204" pitchFamily="34" charset="0"/>
              <a:buChar char="•"/>
            </a:pPr>
            <a:endParaRPr lang="en-US" dirty="0"/>
          </a:p>
        </p:txBody>
      </p:sp>
      <p:sp>
        <p:nvSpPr>
          <p:cNvPr id="6" name="Rectangle 5"/>
          <p:cNvSpPr/>
          <p:nvPr/>
        </p:nvSpPr>
        <p:spPr>
          <a:xfrm>
            <a:off x="244549" y="1584251"/>
            <a:ext cx="818707"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4549" y="2605419"/>
            <a:ext cx="818707"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905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53</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Ongoing Communication</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274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i="0" baseline="0" dirty="0" smtClean="0"/>
              <a:t>Learning Logistics – This section introduces you to the course, the objectives and the expectations of the participants.</a:t>
            </a:r>
            <a:endParaRPr lang="en-US" b="0" i="0"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a:t>
            </a:r>
            <a:r>
              <a:rPr lang="en-US" b="0" baseline="0" dirty="0" smtClean="0"/>
              <a:t> Management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1"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i="0" baseline="0" dirty="0" smtClean="0"/>
              <a:t>Conclusion</a:t>
            </a:r>
            <a:r>
              <a:rPr lang="en-US" b="0" i="0" dirty="0" smtClean="0"/>
              <a:t> – This section</a:t>
            </a:r>
            <a:r>
              <a:rPr lang="en-US" b="0" i="0" baseline="0" dirty="0" smtClean="0"/>
              <a:t> summarizes the course and provides explains where you can get help.</a:t>
            </a:r>
            <a:endParaRPr lang="en-US" b="0" i="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54</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Explain</a:t>
            </a:r>
            <a:r>
              <a:rPr lang="en-US" b="1" u="sng" dirty="0"/>
              <a:t>:</a:t>
            </a:r>
          </a:p>
          <a:p>
            <a:endParaRPr lang="en-US" dirty="0"/>
          </a:p>
          <a:p>
            <a:pPr marL="171450" indent="-171450">
              <a:buFont typeface="Arial" panose="020B0604020202020204" pitchFamily="34" charset="0"/>
              <a:buChar char="•"/>
            </a:pPr>
            <a:r>
              <a:rPr lang="en-US" dirty="0"/>
              <a:t>Using the notes page to the left, explain this is the introduction to the course</a:t>
            </a:r>
          </a:p>
          <a:p>
            <a:pPr marL="171450" indent="-171450">
              <a:buFont typeface="Arial" panose="020B0604020202020204" pitchFamily="34" charset="0"/>
              <a:buChar char="•"/>
            </a:pPr>
            <a:r>
              <a:rPr lang="en-US" dirty="0"/>
              <a:t>It is designed for the TMIII and explains the roles and requirements of performance management</a:t>
            </a:r>
          </a:p>
        </p:txBody>
      </p:sp>
    </p:spTree>
    <p:extLst>
      <p:ext uri="{BB962C8B-B14F-4D97-AF65-F5344CB8AC3E}">
        <p14:creationId xmlns:p14="http://schemas.microsoft.com/office/powerpoint/2010/main" val="2115414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Each of the learning objectives</a:t>
            </a:r>
            <a:r>
              <a:rPr lang="en-US" b="0" baseline="0" dirty="0" smtClean="0"/>
              <a:t> corresponds to a slide, or a series of slides, in this section of the course.</a:t>
            </a:r>
          </a:p>
          <a:p>
            <a:pPr marL="171707" indent="-171707">
              <a:buFont typeface="Arial" panose="020B0604020202020204" pitchFamily="34" charset="0"/>
              <a:buChar char="•"/>
            </a:pPr>
            <a:r>
              <a:rPr lang="en-US" b="0" baseline="0" dirty="0" smtClean="0"/>
              <a:t>By the end of this section you should be able to perform each of the listed objectives with the support of the training materials.</a:t>
            </a:r>
          </a:p>
          <a:p>
            <a:pPr marL="171707" indent="-171707">
              <a:buFont typeface="Arial" panose="020B0604020202020204" pitchFamily="34" charset="0"/>
              <a:buChar char="•"/>
            </a:pPr>
            <a:r>
              <a:rPr lang="en-US" b="0" baseline="0" dirty="0" smtClean="0"/>
              <a:t>The section objectives are tied directly to the course objectives reviewed at the end of the course.</a:t>
            </a:r>
            <a:endParaRPr lang="en-US" b="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b="1" u="sng" dirty="0" smtClean="0"/>
          </a:p>
          <a:p>
            <a:pPr>
              <a:defRPr/>
            </a:pPr>
            <a:r>
              <a:rPr lang="en-US" b="1" u="sng" dirty="0" smtClean="0"/>
              <a:t>Review</a:t>
            </a:r>
            <a:r>
              <a:rPr lang="en-US" b="1" u="sng" dirty="0"/>
              <a:t>: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Paraphrase each of the bulleted items</a:t>
            </a:r>
          </a:p>
          <a:p>
            <a:pPr>
              <a:defRPr/>
            </a:pPr>
            <a:endParaRPr lang="en-US" dirty="0"/>
          </a:p>
          <a:p>
            <a:pPr marL="229123" indent="-229123">
              <a:defRPr/>
            </a:pPr>
            <a:r>
              <a:rPr lang="en-US" b="1" u="sng" dirty="0"/>
              <a:t>Tell:</a:t>
            </a:r>
          </a:p>
          <a:p>
            <a:pPr marL="229123" indent="-229123">
              <a:defRPr/>
            </a:pPr>
            <a:endParaRPr lang="en-US" dirty="0"/>
          </a:p>
          <a:p>
            <a:pPr marL="171450" indent="-171450">
              <a:buFont typeface="Arial" panose="020B0604020202020204" pitchFamily="34" charset="0"/>
              <a:buChar char="•"/>
              <a:defRPr/>
            </a:pPr>
            <a:r>
              <a:rPr lang="en-US" dirty="0"/>
              <a:t>Participants each objective corresponds to a slide or a series of slides </a:t>
            </a:r>
          </a:p>
          <a:p>
            <a:pPr marL="171450" indent="-171450">
              <a:buFont typeface="Arial" panose="020B0604020202020204" pitchFamily="34" charset="0"/>
              <a:buChar char="•"/>
              <a:defRPr/>
            </a:pPr>
            <a:r>
              <a:rPr lang="en-US" dirty="0"/>
              <a:t>By the end of the section you should be familiar with each of the listed items</a:t>
            </a:r>
          </a:p>
        </p:txBody>
      </p:sp>
    </p:spTree>
    <p:extLst>
      <p:ext uri="{BB962C8B-B14F-4D97-AF65-F5344CB8AC3E}">
        <p14:creationId xmlns:p14="http://schemas.microsoft.com/office/powerpoint/2010/main" val="3442289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The following terms and concepts are critical to your understanding</a:t>
            </a:r>
            <a:r>
              <a:rPr lang="en-US" b="0" baseline="0" dirty="0" smtClean="0"/>
              <a:t> of this section of the course.  </a:t>
            </a:r>
          </a:p>
          <a:p>
            <a:pPr marL="171707" indent="-171707">
              <a:buFont typeface="Arial" panose="020B0604020202020204" pitchFamily="34" charset="0"/>
              <a:buChar char="•"/>
            </a:pPr>
            <a:r>
              <a:rPr lang="en-US" b="0" baseline="0" dirty="0" smtClean="0"/>
              <a:t>If you do not understand a term, please ask the instructor for additional clarification.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56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r>
              <a:rPr lang="en-US" b="1" u="sng" dirty="0"/>
              <a:t>:</a:t>
            </a:r>
          </a:p>
          <a:p>
            <a:pPr marL="229123" indent="-229123">
              <a:defRPr/>
            </a:pPr>
            <a:endParaRPr lang="en-US" dirty="0"/>
          </a:p>
          <a:p>
            <a:pPr>
              <a:defRPr/>
            </a:pPr>
            <a:r>
              <a:rPr lang="en-US" dirty="0"/>
              <a:t>Provide an explanation of each of the terms</a:t>
            </a:r>
          </a:p>
          <a:p>
            <a:pPr>
              <a:defRPr/>
            </a:pPr>
            <a:endParaRPr lang="en-US" dirty="0"/>
          </a:p>
          <a:p>
            <a:pPr>
              <a:defRPr/>
            </a:pPr>
            <a:r>
              <a:rPr lang="en-US" dirty="0"/>
              <a:t>Additional terms will be provided at the beginning of each section of the course</a:t>
            </a:r>
          </a:p>
          <a:p>
            <a:pPr>
              <a:defRPr/>
            </a:pPr>
            <a:endParaRPr lang="en-US" dirty="0"/>
          </a:p>
          <a:p>
            <a:pPr>
              <a:defRPr/>
            </a:pPr>
            <a:r>
              <a:rPr lang="en-US" dirty="0"/>
              <a:t>Try and connect the terms to experiences the participant may have</a:t>
            </a:r>
          </a:p>
          <a:p>
            <a:pPr>
              <a:defRPr/>
            </a:pPr>
            <a:endParaRPr lang="en-US" dirty="0"/>
          </a:p>
          <a:p>
            <a:pPr>
              <a:defRPr/>
            </a:pPr>
            <a:r>
              <a:rPr lang="en-US" b="1" u="sng" dirty="0"/>
              <a:t>Ask:</a:t>
            </a:r>
          </a:p>
          <a:p>
            <a:pPr>
              <a:defRPr/>
            </a:pPr>
            <a:endParaRPr lang="en-US" dirty="0"/>
          </a:p>
          <a:p>
            <a:pPr>
              <a:defRPr/>
            </a:pPr>
            <a:r>
              <a:rPr lang="en-US" dirty="0"/>
              <a:t>Before you continue ask if there are any of the terms that are unclear</a:t>
            </a:r>
          </a:p>
        </p:txBody>
      </p:sp>
    </p:spTree>
    <p:extLst>
      <p:ext uri="{BB962C8B-B14F-4D97-AF65-F5344CB8AC3E}">
        <p14:creationId xmlns:p14="http://schemas.microsoft.com/office/powerpoint/2010/main" val="4061526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Formal communication with</a:t>
            </a:r>
            <a:r>
              <a:rPr lang="en-US" baseline="0" dirty="0" smtClean="0"/>
              <a:t> the employee about their performance was discussed in the last section.  In addition to the formal communication ongoing informal communication is critical to the success of your employees.  </a:t>
            </a:r>
          </a:p>
          <a:p>
            <a:endParaRPr lang="en-US" baseline="0" dirty="0" smtClean="0"/>
          </a:p>
          <a:p>
            <a:r>
              <a:rPr lang="en-US" baseline="0" dirty="0" smtClean="0"/>
              <a:t>If you wait only until you have a performance evaluation to talk to your employees then you are missing the opportunity to provide the small adjustment necessary throughout the year the employee needs to make changes.  This is also where much of the communications about the tasks the employee needs to understand</a:t>
            </a:r>
            <a:r>
              <a:rPr lang="en-US" dirty="0" smtClean="0"/>
              <a:t> can occur.</a:t>
            </a:r>
            <a:r>
              <a:rPr lang="en-US" baseline="0" dirty="0" smtClean="0"/>
              <a:t>  Communicating throughout the year also allows the employee to make changes before their actions need to be resolved through a disciplinary process.  As a supervisor you benefit because when the time to evaluate employees comes there are no surprises.</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b="1" u="sng" dirty="0"/>
              <a:t>Explain:</a:t>
            </a:r>
          </a:p>
          <a:p>
            <a:pPr marL="171450" indent="-171450">
              <a:buFont typeface="Arial" panose="020B0604020202020204" pitchFamily="34" charset="0"/>
              <a:buChar char="•"/>
            </a:pPr>
            <a:r>
              <a:rPr lang="en-US" dirty="0" smtClean="0"/>
              <a:t>The what ongoing communication is</a:t>
            </a:r>
            <a:endParaRPr lang="en-US" dirty="0"/>
          </a:p>
          <a:p>
            <a:pPr marL="171450" indent="-171450">
              <a:buFont typeface="Arial" panose="020B0604020202020204" pitchFamily="34" charset="0"/>
              <a:buChar char="•"/>
            </a:pPr>
            <a:r>
              <a:rPr lang="en-US" dirty="0" smtClean="0"/>
              <a:t>Explain how this can help you to identify employee performance issue early</a:t>
            </a:r>
          </a:p>
          <a:p>
            <a:pPr marL="171450" indent="-171450">
              <a:buFont typeface="Arial" panose="020B0604020202020204" pitchFamily="34" charset="0"/>
              <a:buChar char="•"/>
            </a:pPr>
            <a:r>
              <a:rPr lang="en-US" dirty="0" smtClean="0"/>
              <a:t>The more reaction time you have the more likely you are able to </a:t>
            </a:r>
            <a:endParaRPr lang="en-US" dirty="0"/>
          </a:p>
          <a:p>
            <a:endParaRPr lang="en-US" dirty="0"/>
          </a:p>
          <a:p>
            <a:r>
              <a:rPr lang="en-US" b="1" u="sng" dirty="0"/>
              <a:t>Connect:</a:t>
            </a:r>
          </a:p>
          <a:p>
            <a:pPr marL="171450" indent="-171450">
              <a:buFont typeface="Arial" panose="020B0604020202020204" pitchFamily="34" charset="0"/>
              <a:buChar char="•"/>
            </a:pPr>
            <a:r>
              <a:rPr lang="en-US" dirty="0"/>
              <a:t>The </a:t>
            </a:r>
            <a:r>
              <a:rPr lang="en-US" dirty="0" smtClean="0"/>
              <a:t>graphic to the process of using communication to the process of an early reaction time</a:t>
            </a:r>
            <a:endParaRPr lang="en-US" dirty="0"/>
          </a:p>
          <a:p>
            <a:pPr marL="171450" indent="-171450">
              <a:buFont typeface="Arial" panose="020B0604020202020204" pitchFamily="34" charset="0"/>
              <a:buChar char="•"/>
            </a:pPr>
            <a:endParaRPr lang="en-US" dirty="0"/>
          </a:p>
          <a:p>
            <a:r>
              <a:rPr lang="en-US" b="1" u="sng" dirty="0"/>
              <a:t>Ask:</a:t>
            </a:r>
          </a:p>
          <a:p>
            <a:pPr marL="171450" indent="-171450">
              <a:buFont typeface="Arial" panose="020B0604020202020204" pitchFamily="34" charset="0"/>
              <a:buChar char="•"/>
            </a:pPr>
            <a:r>
              <a:rPr lang="en-US" dirty="0" smtClean="0"/>
              <a:t>What is the difference of catching a performance early?</a:t>
            </a:r>
            <a:endParaRPr lang="en-US" dirty="0"/>
          </a:p>
        </p:txBody>
      </p:sp>
    </p:spTree>
    <p:extLst>
      <p:ext uri="{BB962C8B-B14F-4D97-AF65-F5344CB8AC3E}">
        <p14:creationId xmlns:p14="http://schemas.microsoft.com/office/powerpoint/2010/main" val="1611773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In</a:t>
            </a:r>
            <a:r>
              <a:rPr lang="en-US" baseline="0" dirty="0" smtClean="0"/>
              <a:t> addition to the communication you would conduct with your employees, you should communicate with the employee anytime their job changes for any of the reasons in the slide above.  You should work with the employee and make sure they understand the changes that have occurred. </a:t>
            </a:r>
          </a:p>
          <a:p>
            <a:pPr marL="171450" indent="-171450">
              <a:buFont typeface="Arial" panose="020B0604020202020204" pitchFamily="34" charset="0"/>
              <a:buChar char="•"/>
            </a:pPr>
            <a:r>
              <a:rPr lang="en-US" baseline="0" dirty="0" smtClean="0"/>
              <a:t>When the employee transfers, promotes or demotes then a new performance plan needs to be created.  This is because there needs to be communication about what the expectations are of the new position.  </a:t>
            </a:r>
          </a:p>
          <a:p>
            <a:pPr marL="171450" indent="-171450">
              <a:buFont typeface="Arial" panose="020B0604020202020204" pitchFamily="34" charset="0"/>
              <a:buChar char="•"/>
            </a:pPr>
            <a:r>
              <a:rPr lang="en-US" dirty="0" smtClean="0"/>
              <a:t>If the employee has a new supervisor, or the employee is under a new manager than</a:t>
            </a:r>
            <a:r>
              <a:rPr lang="en-US" baseline="0" dirty="0" smtClean="0"/>
              <a:t> there should be a meeting with the employee so there is a shared understanding between the new supervisor about the goals and competencies and a discussion about the work the employee performs.  </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58</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Review:</a:t>
            </a:r>
          </a:p>
          <a:p>
            <a:pPr marL="171450" indent="-171450">
              <a:buFont typeface="Arial" panose="020B0604020202020204" pitchFamily="34" charset="0"/>
              <a:buChar char="•"/>
            </a:pPr>
            <a:r>
              <a:rPr lang="en-US" dirty="0" smtClean="0"/>
              <a:t>Paraphrase the bulleted list</a:t>
            </a:r>
          </a:p>
          <a:p>
            <a:pPr marL="171450" indent="-171450">
              <a:buFont typeface="Arial" panose="020B0604020202020204" pitchFamily="34" charset="0"/>
              <a:buChar char="•"/>
            </a:pPr>
            <a:r>
              <a:rPr lang="en-US" dirty="0" smtClean="0"/>
              <a:t>Transfers, promotions and demotion require a performance plan</a:t>
            </a:r>
          </a:p>
          <a:p>
            <a:pPr marL="171450" indent="-171450">
              <a:buFont typeface="Arial" panose="020B0604020202020204" pitchFamily="34" charset="0"/>
              <a:buChar char="•"/>
            </a:pPr>
            <a:endParaRPr lang="en-US" dirty="0"/>
          </a:p>
          <a:p>
            <a:r>
              <a:rPr lang="en-US" b="1" u="sng" dirty="0" smtClean="0"/>
              <a:t>Explain:</a:t>
            </a:r>
          </a:p>
          <a:p>
            <a:pPr marL="171450" indent="-171450">
              <a:buFont typeface="Arial" panose="020B0604020202020204" pitchFamily="34" charset="0"/>
              <a:buChar char="•"/>
            </a:pPr>
            <a:r>
              <a:rPr lang="en-US" dirty="0" smtClean="0"/>
              <a:t>If you are a new supervisor to an employee you should meet with them to set expectations</a:t>
            </a:r>
          </a:p>
          <a:p>
            <a:pPr marL="171450" indent="-171450">
              <a:buFont typeface="Arial" panose="020B0604020202020204" pitchFamily="34" charset="0"/>
              <a:buChar char="•"/>
            </a:pPr>
            <a:r>
              <a:rPr lang="en-US" dirty="0" smtClean="0"/>
              <a:t>You should increase communication if an employee is not doing well</a:t>
            </a:r>
          </a:p>
          <a:p>
            <a:pPr marL="171450" indent="-171450">
              <a:buFont typeface="Arial" panose="020B0604020202020204" pitchFamily="34" charset="0"/>
              <a:buChar char="•"/>
            </a:pPr>
            <a:endParaRPr lang="en-US" dirty="0"/>
          </a:p>
          <a:p>
            <a:r>
              <a:rPr lang="en-US" b="1" u="sng" dirty="0" smtClean="0"/>
              <a:t>Ask:</a:t>
            </a:r>
          </a:p>
          <a:p>
            <a:pPr marL="171450" indent="-171450">
              <a:buFont typeface="Arial" panose="020B0604020202020204" pitchFamily="34" charset="0"/>
              <a:buChar char="•"/>
            </a:pPr>
            <a:r>
              <a:rPr lang="en-US" dirty="0" smtClean="0"/>
              <a:t>Why is it important to communicate if there is a change of position?</a:t>
            </a:r>
            <a:endParaRPr lang="en-US" dirty="0"/>
          </a:p>
        </p:txBody>
      </p:sp>
    </p:spTree>
    <p:extLst>
      <p:ext uri="{BB962C8B-B14F-4D97-AF65-F5344CB8AC3E}">
        <p14:creationId xmlns:p14="http://schemas.microsoft.com/office/powerpoint/2010/main" val="792733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In a recent</a:t>
            </a:r>
            <a:r>
              <a:rPr lang="en-US" baseline="0" dirty="0" smtClean="0"/>
              <a:t> poll employees were asked about what prevented a supervisor from being effective.  The ability to effectively communicate to an employee about what they are doing right and where they need improvement is critical to your success.  The first item on the list is that employees want to be acknowledged for the work they have done and they would like for this to occur as close to the event as possible.  Employees also want to do their best and an important part of this is understanding is what is expected of them.  Lastly, they want to have time made for them so they are able to better understand what they need to do and discuss their progress.</a:t>
            </a:r>
          </a:p>
          <a:p>
            <a:endParaRPr lang="en-US" baseline="0" dirty="0" smtClean="0"/>
          </a:p>
          <a:p>
            <a:r>
              <a:rPr lang="en-US" baseline="0" dirty="0" smtClean="0"/>
              <a:t>The next three slides provide more details about the bulleted list above.</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59</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How important communication is to employee feeling valued</a:t>
            </a:r>
          </a:p>
          <a:p>
            <a:pPr marL="171450" indent="-171450">
              <a:buFont typeface="Arial" panose="020B0604020202020204" pitchFamily="34" charset="0"/>
              <a:buChar char="•"/>
            </a:pPr>
            <a:r>
              <a:rPr lang="en-US" dirty="0" smtClean="0"/>
              <a:t>The poll information list the top three items employees limited their supervisors effectiveness</a:t>
            </a:r>
          </a:p>
          <a:p>
            <a:pPr marL="171450" indent="-171450">
              <a:buFont typeface="Arial" panose="020B0604020202020204" pitchFamily="34" charset="0"/>
              <a:buChar char="•"/>
            </a:pPr>
            <a:r>
              <a:rPr lang="en-US" dirty="0" smtClean="0"/>
              <a:t>Employees do not feel valued when time is not made for them</a:t>
            </a:r>
          </a:p>
          <a:p>
            <a:pPr marL="171450" indent="-171450">
              <a:buFont typeface="Arial" panose="020B0604020202020204" pitchFamily="34" charset="0"/>
              <a:buChar char="•"/>
            </a:pPr>
            <a:endParaRPr lang="en-US" dirty="0"/>
          </a:p>
          <a:p>
            <a:r>
              <a:rPr lang="en-US" b="1" u="sng" dirty="0" smtClean="0"/>
              <a:t>Ask:</a:t>
            </a:r>
          </a:p>
          <a:p>
            <a:pPr marL="171450" indent="-171450">
              <a:buFont typeface="Arial" panose="020B0604020202020204" pitchFamily="34" charset="0"/>
              <a:buChar char="•"/>
            </a:pPr>
            <a:r>
              <a:rPr lang="en-US" dirty="0" smtClean="0"/>
              <a:t>What do you think the message is if your employees think you are not making time for them?</a:t>
            </a:r>
            <a:endParaRPr lang="en-US" dirty="0"/>
          </a:p>
        </p:txBody>
      </p:sp>
    </p:spTree>
    <p:extLst>
      <p:ext uri="{BB962C8B-B14F-4D97-AF65-F5344CB8AC3E}">
        <p14:creationId xmlns:p14="http://schemas.microsoft.com/office/powerpoint/2010/main" val="137085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62467"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0" dirty="0" smtClean="0"/>
              <a:t>Notes:</a:t>
            </a:r>
          </a:p>
          <a:p>
            <a:pPr>
              <a:defRPr/>
            </a:pPr>
            <a:endParaRPr lang="en-US" b="1" dirty="0" smtClean="0"/>
          </a:p>
          <a:p>
            <a:pPr marL="0" indent="0">
              <a:buFont typeface="Arial" pitchFamily="34" charset="0"/>
              <a:buNone/>
              <a:defRPr/>
            </a:pPr>
            <a:r>
              <a:rPr lang="en-US" b="0" dirty="0" smtClean="0"/>
              <a:t>Please take a moment</a:t>
            </a:r>
            <a:r>
              <a:rPr lang="en-US" b="0" baseline="0" dirty="0" smtClean="0"/>
              <a:t> to introduce yourself to the other participants in the course and the instructor.  When you introduce yourself, include you name, role within CDOT and any expectations you may have of the course.</a:t>
            </a:r>
            <a:endParaRPr lang="en-US" b="0" dirty="0" smtClean="0"/>
          </a:p>
          <a:p>
            <a:pPr>
              <a:defRPr/>
            </a:pPr>
            <a:endParaRPr lang="en-US" b="0" baseline="0" dirty="0"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37239B-49A8-461D-9CE5-1BFD310E3C09}" type="slidenum">
              <a:rPr lang="en-US" smtClean="0"/>
              <a:pPr/>
              <a:t>6</a:t>
            </a:fld>
            <a:endParaRPr lang="en-US" dirty="0"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endParaRPr lang="en-US" dirty="0" smtClean="0"/>
          </a:p>
          <a:p>
            <a:pPr marL="171450" indent="-171450">
              <a:buFont typeface="Arial" panose="020B0604020202020204" pitchFamily="34" charset="0"/>
              <a:buChar char="•"/>
            </a:pPr>
            <a:r>
              <a:rPr lang="en-US" dirty="0" smtClean="0"/>
              <a:t>Participants to take a moment to think about their expectations of the course</a:t>
            </a:r>
          </a:p>
          <a:p>
            <a:endParaRPr lang="en-US" dirty="0"/>
          </a:p>
          <a:p>
            <a:r>
              <a:rPr lang="en-US" b="1" u="sng" dirty="0" smtClean="0"/>
              <a:t>Ask:</a:t>
            </a:r>
          </a:p>
          <a:p>
            <a:endParaRPr lang="en-US" b="1" u="sng" dirty="0"/>
          </a:p>
          <a:p>
            <a:pPr marL="171450" indent="-171450">
              <a:buFont typeface="Arial" panose="020B0604020202020204" pitchFamily="34" charset="0"/>
              <a:buChar char="•"/>
            </a:pPr>
            <a:r>
              <a:rPr lang="en-US" dirty="0" smtClean="0"/>
              <a:t>Participants to introduce themselves and their expectations of the course</a:t>
            </a:r>
            <a:endParaRPr lang="en-US" dirty="0"/>
          </a:p>
        </p:txBody>
      </p:sp>
    </p:spTree>
    <p:extLst>
      <p:ext uri="{BB962C8B-B14F-4D97-AF65-F5344CB8AC3E}">
        <p14:creationId xmlns:p14="http://schemas.microsoft.com/office/powerpoint/2010/main" val="1339998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As</a:t>
            </a:r>
            <a:r>
              <a:rPr lang="en-US" baseline="0" dirty="0" smtClean="0"/>
              <a:t> a supervisor there is a tendency to look at only the actions that employees are doing wrong.  But when was the last time you took the time to talk to an employee to let them know what they are doing right?  One of the biggest complaints employees had about their supervisor is that they are not acknowledged for what they do right.  </a:t>
            </a:r>
          </a:p>
          <a:p>
            <a:endParaRPr lang="en-US" baseline="0" dirty="0" smtClean="0"/>
          </a:p>
          <a:p>
            <a:r>
              <a:rPr lang="en-US" baseline="0" dirty="0" smtClean="0"/>
              <a:t>This may be obvious, but when you see something going right it is usually because of the efforts of the team.</a:t>
            </a:r>
          </a:p>
          <a:p>
            <a:endParaRPr lang="en-US" baseline="0" dirty="0" smtClean="0"/>
          </a:p>
          <a:p>
            <a:r>
              <a:rPr lang="en-US" baseline="0" dirty="0" smtClean="0"/>
              <a:t>In addition let the employee know exactly what they have done right and don’t just say “good job”.  What did the employee do right.  </a:t>
            </a:r>
            <a:r>
              <a:rPr lang="en-US" dirty="0"/>
              <a:t>F</a:t>
            </a:r>
            <a:r>
              <a:rPr lang="en-US" baseline="0" dirty="0" smtClean="0"/>
              <a:t>or example, “Mark, I noticed how patient you were when explaining how to fill in a work order.  That’s great teamwork and really helped me as I have to approve them.  Thanks!”</a:t>
            </a:r>
          </a:p>
          <a:p>
            <a:endParaRPr lang="en-US" baseline="0" dirty="0" smtClean="0"/>
          </a:p>
          <a:p>
            <a:r>
              <a:rPr lang="en-US" baseline="0" dirty="0" smtClean="0"/>
              <a:t>It is also nice to tie it into the core CDOT values.  This lets the employee know that you are noticing the work they are doing based on their performance plan.  </a:t>
            </a:r>
          </a:p>
          <a:p>
            <a:endParaRPr lang="en-US" baseline="0" dirty="0" smtClean="0"/>
          </a:p>
          <a:p>
            <a:r>
              <a:rPr lang="en-US" baseline="0" dirty="0" smtClean="0"/>
              <a:t>Document the behavior.  When you document then you remember and can provide examples of the types of actions your employees are doing to make you a successful supervisor.  </a:t>
            </a:r>
          </a:p>
          <a:p>
            <a:endParaRPr lang="en-US" baseline="0" dirty="0" smtClean="0"/>
          </a:p>
          <a:p>
            <a:r>
              <a:rPr lang="en-US" baseline="0" dirty="0" smtClean="0"/>
              <a:t>CDOT is currently in the process of creating an employee recognition program.  This program, once it goes live, will formalize</a:t>
            </a:r>
            <a:r>
              <a:rPr lang="en-US" dirty="0"/>
              <a:t> </a:t>
            </a:r>
            <a:r>
              <a:rPr lang="en-US" dirty="0" smtClean="0"/>
              <a:t>current efforts in place.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60</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CDOT recognizes the importance of recognizing employee achievement</a:t>
            </a:r>
          </a:p>
          <a:p>
            <a:pPr marL="171450" indent="-171450">
              <a:buFont typeface="Arial" panose="020B0604020202020204" pitchFamily="34" charset="0"/>
              <a:buChar char="•"/>
            </a:pPr>
            <a:r>
              <a:rPr lang="en-US" dirty="0" smtClean="0"/>
              <a:t>The importance of documenting the behavior </a:t>
            </a:r>
          </a:p>
          <a:p>
            <a:pPr marL="171450" indent="-171450">
              <a:buFont typeface="Arial" panose="020B0604020202020204" pitchFamily="34" charset="0"/>
              <a:buChar char="•"/>
            </a:pPr>
            <a:r>
              <a:rPr lang="en-US" dirty="0" smtClean="0"/>
              <a:t>There are multiple ways to recognize </a:t>
            </a:r>
            <a:r>
              <a:rPr lang="en-US" smtClean="0"/>
              <a:t>employee achievement </a:t>
            </a:r>
            <a:endParaRPr lang="en-US" dirty="0" smtClean="0"/>
          </a:p>
          <a:p>
            <a:pPr marL="171450" indent="-171450">
              <a:buFont typeface="Arial" panose="020B0604020202020204" pitchFamily="34" charset="0"/>
              <a:buChar char="•"/>
            </a:pPr>
            <a:endParaRPr lang="en-US" dirty="0"/>
          </a:p>
          <a:p>
            <a:r>
              <a:rPr lang="en-US" b="1" u="sng" dirty="0" smtClean="0"/>
              <a:t>Connect:</a:t>
            </a:r>
          </a:p>
          <a:p>
            <a:pPr marL="171450" indent="-171450">
              <a:buFont typeface="Arial" panose="020B0604020202020204" pitchFamily="34" charset="0"/>
              <a:buChar char="•"/>
            </a:pPr>
            <a:r>
              <a:rPr lang="en-US" dirty="0" smtClean="0"/>
              <a:t>Recognition of the employee with communication</a:t>
            </a:r>
          </a:p>
          <a:p>
            <a:pPr marL="171450" indent="-171450">
              <a:buFont typeface="Arial" panose="020B0604020202020204" pitchFamily="34" charset="0"/>
              <a:buChar char="•"/>
            </a:pPr>
            <a:r>
              <a:rPr lang="en-US" dirty="0" smtClean="0"/>
              <a:t>Specific communication with increased performance</a:t>
            </a:r>
            <a:endParaRPr lang="en-US" dirty="0"/>
          </a:p>
          <a:p>
            <a:endParaRPr lang="en-US" b="1" u="sng" dirty="0" smtClean="0"/>
          </a:p>
          <a:p>
            <a:r>
              <a:rPr lang="en-US" b="1" u="sng" dirty="0" smtClean="0"/>
              <a:t>Ask:</a:t>
            </a:r>
          </a:p>
          <a:p>
            <a:pPr marL="171450" indent="-171450">
              <a:buFont typeface="Arial" panose="020B0604020202020204" pitchFamily="34" charset="0"/>
              <a:buChar char="•"/>
            </a:pPr>
            <a:r>
              <a:rPr lang="en-US" dirty="0" smtClean="0"/>
              <a:t>Have you even been told you are doing a good job and do not know what you were doing right?</a:t>
            </a:r>
            <a:endParaRPr lang="en-US" dirty="0"/>
          </a:p>
        </p:txBody>
      </p:sp>
    </p:spTree>
    <p:extLst>
      <p:ext uri="{BB962C8B-B14F-4D97-AF65-F5344CB8AC3E}">
        <p14:creationId xmlns:p14="http://schemas.microsoft.com/office/powerpoint/2010/main" val="1811679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Employees</a:t>
            </a:r>
            <a:r>
              <a:rPr lang="en-US" baseline="0" dirty="0" smtClean="0"/>
              <a:t> get frustrated when they do not have clear directions about what they need to do.  They also do not want to be micromanaged to the point where they do not have the freedom to complete their work in the best possible way possible.  When assigning a task or a project be sure to build in enough time to perform the following: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Give instructions not orders</a:t>
            </a:r>
            <a:r>
              <a:rPr lang="en-US" baseline="0" dirty="0" smtClean="0"/>
              <a:t> – When you give instructions, you are providing the employee with the freedom to handle the task in the best possible way instead of the way you told them to do the task.  This also shows you trust the employee and they have to think about the best way to get the project done.</a:t>
            </a:r>
          </a:p>
          <a:p>
            <a:endParaRPr lang="en-US" b="1" baseline="0" dirty="0" smtClean="0"/>
          </a:p>
          <a:p>
            <a:endParaRPr lang="en-US" b="1" baseline="0" dirty="0" smtClean="0"/>
          </a:p>
          <a:p>
            <a:r>
              <a:rPr lang="en-US" b="1" baseline="0" dirty="0" smtClean="0"/>
              <a:t>Connect the work to the project </a:t>
            </a:r>
            <a:r>
              <a:rPr lang="en-US" baseline="0" dirty="0" smtClean="0"/>
              <a:t>– When a group of employees are working on the project it is always helpful to know why.  Providing an explanation of why the work is important to complete helps the employee to connect the dots about why the work is important to CDOT.  It also is a reminder of how their work contributes to the overall mission, vision of CDOT and also why it is important.  </a:t>
            </a:r>
          </a:p>
          <a:p>
            <a:endParaRPr lang="en-US" baseline="0" dirty="0" smtClean="0"/>
          </a:p>
          <a:p>
            <a:r>
              <a:rPr lang="en-US" b="1" i="1" baseline="0" dirty="0" smtClean="0"/>
              <a:t>Continued</a:t>
            </a:r>
            <a:r>
              <a:rPr lang="en-US" b="1" i="1" dirty="0" smtClean="0"/>
              <a:t> on next page</a:t>
            </a:r>
            <a:endParaRPr lang="en-US" b="1" i="1"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Review the notes and paraphrase each of the bullets and provide examples of the each from your own experience</a:t>
            </a:r>
          </a:p>
          <a:p>
            <a:pPr marL="171450" indent="-171450">
              <a:buFont typeface="Arial" panose="020B0604020202020204" pitchFamily="34" charset="0"/>
              <a:buChar char="•"/>
            </a:pPr>
            <a:r>
              <a:rPr lang="en-US" dirty="0" smtClean="0"/>
              <a:t>That it is that the job gets done and not how that is the driving factor unless it is unsafe</a:t>
            </a:r>
          </a:p>
          <a:p>
            <a:pPr marL="171450" indent="-171450">
              <a:buFont typeface="Arial" panose="020B0604020202020204" pitchFamily="34" charset="0"/>
              <a:buChar char="•"/>
            </a:pPr>
            <a:r>
              <a:rPr lang="en-US" dirty="0" smtClean="0"/>
              <a:t>Understanding how the work helps the organization adds importance</a:t>
            </a:r>
          </a:p>
          <a:p>
            <a:pPr marL="171450" indent="-171450">
              <a:buFont typeface="Arial" panose="020B0604020202020204" pitchFamily="34" charset="0"/>
              <a:buChar char="•"/>
            </a:pPr>
            <a:endParaRPr lang="en-US" dirty="0"/>
          </a:p>
          <a:p>
            <a:r>
              <a:rPr lang="en-US" b="1" u="sng" dirty="0" smtClean="0"/>
              <a:t>Connect:</a:t>
            </a:r>
          </a:p>
          <a:p>
            <a:pPr marL="171450" indent="-171450">
              <a:buFont typeface="Arial" panose="020B0604020202020204" pitchFamily="34" charset="0"/>
              <a:buChar char="•"/>
            </a:pPr>
            <a:r>
              <a:rPr lang="en-US" dirty="0" smtClean="0"/>
              <a:t>Communication as a tool to save you time both in the short and long term</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035004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498" y="447869"/>
            <a:ext cx="4661710" cy="8515319"/>
          </a:xfrm>
        </p:spPr>
        <p:txBody>
          <a:bodyPr/>
          <a:lstStyle/>
          <a:p>
            <a:r>
              <a:rPr lang="en-US" b="1" i="1" dirty="0" smtClean="0"/>
              <a:t>Continued from previous page</a:t>
            </a:r>
            <a:endParaRPr lang="en-US" b="1" i="1" baseline="0" dirty="0" smtClean="0"/>
          </a:p>
          <a:p>
            <a:endParaRPr lang="en-US" baseline="0" dirty="0" smtClean="0"/>
          </a:p>
          <a:p>
            <a:r>
              <a:rPr lang="en-US" b="1" baseline="0" dirty="0" smtClean="0"/>
              <a:t>Emphasize the key points </a:t>
            </a:r>
            <a:r>
              <a:rPr lang="en-US" baseline="0" dirty="0" smtClean="0"/>
              <a:t>– When you provide the directions, emphasize the key points of the work they need to accomplish.  Be sure to let the employee know the work they are accountable for, and the resources they need to get it done.</a:t>
            </a:r>
          </a:p>
          <a:p>
            <a:endParaRPr lang="en-US" baseline="0" dirty="0" smtClean="0"/>
          </a:p>
          <a:p>
            <a:r>
              <a:rPr lang="en-US" b="1" baseline="0" dirty="0" smtClean="0"/>
              <a:t>Communicate a timeline </a:t>
            </a:r>
            <a:r>
              <a:rPr lang="en-US" baseline="0" dirty="0" smtClean="0"/>
              <a:t>– When you communicate what you want the employee to do, be sure to include when you want it done as part of the assignment of the task.  When you communicate the timeline be prepared that the employee may have other assignments they are working on, members of the team may have limited skills and other factors that may have an impact on the timeline.  </a:t>
            </a:r>
          </a:p>
          <a:p>
            <a:endParaRPr lang="en-US" baseline="0" dirty="0" smtClean="0"/>
          </a:p>
          <a:p>
            <a:r>
              <a:rPr lang="en-US" b="1" baseline="0" dirty="0" smtClean="0"/>
              <a:t>Adjust based on experience </a:t>
            </a:r>
            <a:r>
              <a:rPr lang="en-US" baseline="0" dirty="0" smtClean="0"/>
              <a:t>– There is a fine line between spending to too much time on providing the details the employee needs and getting the work done.  If it takes too long ask yourself why and work with the employee to develop the skills they need to develop.</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90730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It</a:t>
            </a:r>
            <a:r>
              <a:rPr lang="en-US" baseline="0" dirty="0" smtClean="0"/>
              <a:t> can be difficult to meet with employees as a supervisor because of the demands placed on your time. </a:t>
            </a:r>
          </a:p>
          <a:p>
            <a:endParaRPr lang="en-US" baseline="0" dirty="0" smtClean="0"/>
          </a:p>
          <a:p>
            <a:r>
              <a:rPr lang="en-US" b="1" baseline="0" dirty="0" smtClean="0"/>
              <a:t>Understand the feedback requirements </a:t>
            </a:r>
            <a:r>
              <a:rPr lang="en-US" baseline="0" dirty="0" smtClean="0"/>
              <a:t>– Not all employees are the same when it comes to how much you need to communicate with them.  Some employees may require that you provide them immediate feedback while others may only need to have infrequent communication.  By understanding the amount of communication an employee needs then you can budget your time accordingly so that you are able to meet this need better.  </a:t>
            </a:r>
          </a:p>
          <a:p>
            <a:endParaRPr lang="en-US" baseline="0" dirty="0" smtClean="0"/>
          </a:p>
          <a:p>
            <a:r>
              <a:rPr lang="en-US" b="1" baseline="0" dirty="0" smtClean="0"/>
              <a:t>Be proactive in communication </a:t>
            </a:r>
            <a:r>
              <a:rPr lang="en-US" baseline="0" dirty="0" smtClean="0"/>
              <a:t>– Employees are people and are in most cases predictable in their behavior.  When you have a meeting with an employee what happens after the meeting?  Does the employee work on the task, or do they process the task and them come back to you with questions?  Understanding what is going to happen next allows you to plan ahead.  For example, if you have an employee who comes back to you with questions, let them know the time you will be available later in the day for questions and outline how you want to receive the questions.  This not only helps you to budget your own time, but the employee remains productive.  If the employee does not take notes suggest they do and follow up with them reading the notes back to you so you ensure the key points have been understood.</a:t>
            </a:r>
          </a:p>
          <a:p>
            <a:endParaRPr lang="en-US" baseline="0" dirty="0" smtClean="0"/>
          </a:p>
          <a:p>
            <a:r>
              <a:rPr lang="en-US" b="1" i="1" baseline="0" dirty="0" smtClean="0"/>
              <a:t>Continued on next page</a:t>
            </a:r>
            <a:endParaRPr lang="en-US" i="1"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63</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endParaRPr lang="en-US" dirty="0" smtClean="0"/>
          </a:p>
          <a:p>
            <a:pPr marL="171450" indent="-171450">
              <a:buFont typeface="Arial" panose="020B0604020202020204" pitchFamily="34" charset="0"/>
              <a:buChar char="•"/>
            </a:pPr>
            <a:r>
              <a:rPr lang="en-US" dirty="0" smtClean="0"/>
              <a:t>That supervisors need to change their communication based on the employee</a:t>
            </a:r>
          </a:p>
          <a:p>
            <a:pPr marL="171450" indent="-171450">
              <a:buFont typeface="Arial" panose="020B0604020202020204" pitchFamily="34" charset="0"/>
              <a:buChar char="•"/>
            </a:pPr>
            <a:r>
              <a:rPr lang="en-US" dirty="0" smtClean="0"/>
              <a:t>Highlights the benefits of proactive communication</a:t>
            </a:r>
          </a:p>
          <a:p>
            <a:pPr marL="171450" indent="-171450">
              <a:buFont typeface="Arial" panose="020B0604020202020204" pitchFamily="34" charset="0"/>
              <a:buChar char="•"/>
            </a:pPr>
            <a:r>
              <a:rPr lang="en-US" dirty="0" smtClean="0"/>
              <a:t>Being prepared for meetings and providing specific information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166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498" y="447869"/>
            <a:ext cx="4661710" cy="8515319"/>
          </a:xfrm>
        </p:spPr>
        <p:txBody>
          <a:bodyPr/>
          <a:lstStyle/>
          <a:p>
            <a:r>
              <a:rPr lang="en-US" b="1" i="1" dirty="0" smtClean="0"/>
              <a:t>Continued from previous page</a:t>
            </a:r>
            <a:endParaRPr lang="en-US" b="1" i="1" baseline="0" dirty="0" smtClean="0"/>
          </a:p>
          <a:p>
            <a:endParaRPr lang="en-US" baseline="0" dirty="0" smtClean="0"/>
          </a:p>
          <a:p>
            <a:r>
              <a:rPr lang="en-US" b="1" baseline="0" dirty="0" smtClean="0"/>
              <a:t>Make the most of the meetings you have </a:t>
            </a:r>
            <a:r>
              <a:rPr lang="en-US" baseline="0" dirty="0" smtClean="0"/>
              <a:t>– When you have meetings make sure the employee leaves with everything they need prior to the end of the meeting.  This is done by providing clear directions about what they need to accomplish.  Set a time limit for the conversation and let the employee know what they need to communicate or prepare prior to the meeting.  </a:t>
            </a:r>
          </a:p>
          <a:p>
            <a:endParaRPr lang="en-US" baseline="0" dirty="0" smtClean="0"/>
          </a:p>
          <a:p>
            <a:r>
              <a:rPr lang="en-US" b="1" baseline="0" dirty="0" smtClean="0"/>
              <a:t>Understand what is communication </a:t>
            </a:r>
            <a:r>
              <a:rPr lang="en-US" baseline="0" dirty="0" smtClean="0"/>
              <a:t>– What is the preferred communication of the employee.  For example you may spend a lot of time drafting an email to an employee to let them know what you would like them to do, but then they come to you with questions about the project.  Why not spend the time meeting with the employee, that you would take drafting the email instead or use the email as a follow-up?  Understanding what is effective communication means you will spend less time communicating in ways that do not meet the needs of the employee.</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40888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Tab</a:t>
            </a:r>
            <a:r>
              <a:rPr lang="en-US" b="1" baseline="0" dirty="0" smtClean="0"/>
              <a:t> 11 – Performance Log </a:t>
            </a:r>
          </a:p>
          <a:p>
            <a:endParaRPr lang="en-US" baseline="0" dirty="0" smtClean="0"/>
          </a:p>
          <a:p>
            <a:r>
              <a:rPr lang="en-US" baseline="0" dirty="0" smtClean="0"/>
              <a:t>Documenting the behavior of your employees is important to tying the behavior to their performance.  The PDF is used mainly as an escalation process in the informal discipline process, but it can also be used to document desirable behavior.  </a:t>
            </a:r>
          </a:p>
          <a:p>
            <a:endParaRPr lang="en-US" baseline="0" dirty="0" smtClean="0"/>
          </a:p>
          <a:p>
            <a:r>
              <a:rPr lang="en-US" baseline="0" dirty="0" smtClean="0"/>
              <a:t>The performance log has been created to allow supervisors to document occurrences of everyday behavior and serves as a reminder of observations the supervisor has seen that are both desirable and undesirable.  This allows the supervisor to talk to the employee about their actions and provide specific feedback.  The</a:t>
            </a:r>
            <a:r>
              <a:rPr lang="en-US" dirty="0" smtClean="0"/>
              <a:t> performance log</a:t>
            </a:r>
            <a:r>
              <a:rPr lang="en-US" baseline="0" dirty="0" smtClean="0"/>
              <a:t> will</a:t>
            </a:r>
            <a:r>
              <a:rPr lang="en-US" dirty="0" smtClean="0"/>
              <a:t> be discussed more in the Progressive Discipline course.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The importance of documentation for all types of performance</a:t>
            </a:r>
          </a:p>
          <a:p>
            <a:pPr marL="171450" indent="-171450">
              <a:buFont typeface="Arial" panose="020B0604020202020204" pitchFamily="34" charset="0"/>
              <a:buChar char="•"/>
            </a:pPr>
            <a:r>
              <a:rPr lang="en-US" dirty="0" smtClean="0"/>
              <a:t>This helps you to provide clear examples of their work performance</a:t>
            </a:r>
          </a:p>
          <a:p>
            <a:pPr marL="171450" indent="-171450">
              <a:buFont typeface="Arial" panose="020B0604020202020204" pitchFamily="34" charset="0"/>
              <a:buChar char="•"/>
            </a:pPr>
            <a:r>
              <a:rPr lang="en-US" dirty="0" smtClean="0"/>
              <a:t>The difference between the PDF and the Performance log</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927533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Sharing information,</a:t>
            </a:r>
            <a:r>
              <a:rPr lang="en-US" baseline="0" dirty="0" smtClean="0"/>
              <a:t> when you are able, is one of the most important aspects of the job of the supervisor.  When sharing information, keep in mind the following:</a:t>
            </a:r>
          </a:p>
          <a:p>
            <a:endParaRPr lang="en-US" baseline="0" dirty="0" smtClean="0"/>
          </a:p>
          <a:p>
            <a:r>
              <a:rPr lang="en-US" b="1" dirty="0" smtClean="0"/>
              <a:t>Let employees know</a:t>
            </a:r>
            <a:r>
              <a:rPr lang="en-US" b="1" baseline="0" dirty="0" smtClean="0"/>
              <a:t> as soon as you can </a:t>
            </a:r>
            <a:r>
              <a:rPr lang="en-US" baseline="0" dirty="0" smtClean="0"/>
              <a:t>– As a supervisor you may be privy to information that your employees would like to know, but are not able to because of organization needs.  When you are able to share information you should do so with all employees.  Sharing information when you are able allows employees to be connected to what's happening in the organization.  When employees learn about an event through the news or through other channels when you have the information, then they may feel the organization does not trust them, or that they are out of the loop.  </a:t>
            </a:r>
          </a:p>
          <a:p>
            <a:endParaRPr lang="en-US" baseline="0" dirty="0" smtClean="0"/>
          </a:p>
          <a:p>
            <a:r>
              <a:rPr lang="en-US" b="1" baseline="0" dirty="0" smtClean="0"/>
              <a:t>Avoid rumors </a:t>
            </a:r>
            <a:r>
              <a:rPr lang="en-US" baseline="0" dirty="0" smtClean="0"/>
              <a:t>– In the absence of a message one is usually created from what is known and it is rarely correct.  This is also know as a rumor, and is most likely to occur when a leader does not share information or provide a reason why they are unable to share information or even if the information is bad news.  </a:t>
            </a:r>
          </a:p>
          <a:p>
            <a:endParaRPr lang="en-US" baseline="0" dirty="0" smtClean="0"/>
          </a:p>
          <a:p>
            <a:r>
              <a:rPr lang="en-US" b="1" baseline="0" dirty="0" smtClean="0"/>
              <a:t>Provide Feedback </a:t>
            </a:r>
            <a:r>
              <a:rPr lang="en-US" baseline="0" dirty="0" smtClean="0"/>
              <a:t>– Providing feedback is also information the employee needs to hear.  If you observe something the employee is doing that is not desirable, then you should not hold on to this information unless it is something that should be discussed in private so the employee is not embarrassed.  </a:t>
            </a:r>
          </a:p>
          <a:p>
            <a:endParaRPr lang="en-US" baseline="0" dirty="0" smtClean="0"/>
          </a:p>
          <a:p>
            <a:r>
              <a:rPr lang="en-US" b="1" baseline="0" dirty="0" smtClean="0"/>
              <a:t>Share what you can </a:t>
            </a:r>
            <a:r>
              <a:rPr lang="en-US" baseline="0" dirty="0" smtClean="0"/>
              <a:t>– When you have information you may not be able to share everything, but you can share a little of what you know and the reason you are not able to provide the rest of the information.  This can build trust and prevent rumors because everyone one is on the same page.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Notes</a:t>
            </a:r>
            <a:r>
              <a:rPr lang="en-US" b="1" u="sng" dirty="0"/>
              <a:t>:</a:t>
            </a:r>
          </a:p>
          <a:p>
            <a:pPr marL="171450" indent="-171450">
              <a:buFont typeface="Arial" panose="020B0604020202020204" pitchFamily="34" charset="0"/>
              <a:buChar char="•"/>
            </a:pPr>
            <a:r>
              <a:rPr lang="en-US" dirty="0" smtClean="0"/>
              <a:t>Start the video 30 second to make it shorter</a:t>
            </a:r>
          </a:p>
          <a:p>
            <a:pPr marL="171450" indent="-171450">
              <a:buFont typeface="Arial" panose="020B0604020202020204" pitchFamily="34" charset="0"/>
              <a:buChar char="•"/>
            </a:pPr>
            <a:r>
              <a:rPr lang="en-US" dirty="0" smtClean="0"/>
              <a:t>End the video at the 3 minute 10 second mark</a:t>
            </a:r>
            <a:endParaRPr lang="en-US" dirty="0"/>
          </a:p>
          <a:p>
            <a:endParaRPr lang="en-US" b="1" u="sng" dirty="0"/>
          </a:p>
          <a:p>
            <a:r>
              <a:rPr lang="en-US" b="1" u="sng" dirty="0"/>
              <a:t>Explain:</a:t>
            </a:r>
          </a:p>
          <a:p>
            <a:pPr marL="171450" indent="-171450">
              <a:buFont typeface="Arial" panose="020B0604020202020204" pitchFamily="34" charset="0"/>
              <a:buChar char="•"/>
            </a:pPr>
            <a:r>
              <a:rPr lang="en-US" dirty="0" smtClean="0"/>
              <a:t>This video about sharing information we are going to listen to the first 3 minutes of the video and then have a brief discussion</a:t>
            </a:r>
          </a:p>
          <a:p>
            <a:pPr marL="171450" indent="-171450">
              <a:buFont typeface="Arial" panose="020B0604020202020204" pitchFamily="34" charset="0"/>
              <a:buChar char="•"/>
            </a:pPr>
            <a:r>
              <a:rPr lang="en-US" dirty="0" smtClean="0"/>
              <a:t>Keep mind each of the bullets to the right of the video.</a:t>
            </a:r>
            <a:endParaRPr lang="en-US" dirty="0"/>
          </a:p>
        </p:txBody>
      </p:sp>
    </p:spTree>
    <p:extLst>
      <p:ext uri="{BB962C8B-B14F-4D97-AF65-F5344CB8AC3E}">
        <p14:creationId xmlns:p14="http://schemas.microsoft.com/office/powerpoint/2010/main" val="4230971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228600" indent="-228600">
              <a:buFont typeface="Arial" panose="020B0604020202020204" pitchFamily="34" charset="0"/>
              <a:buChar char="•"/>
            </a:pPr>
            <a:r>
              <a:rPr lang="en-US" b="0" dirty="0" smtClean="0"/>
              <a:t>Using the infor</a:t>
            </a:r>
            <a:r>
              <a:rPr lang="en-US" b="0" baseline="0" dirty="0" smtClean="0"/>
              <a:t>mation from the previous page, what was demonstrated about sharing information?</a:t>
            </a:r>
          </a:p>
          <a:p>
            <a:pPr marL="228600" indent="-228600">
              <a:buFont typeface="+mj-lt"/>
              <a:buAutoNum type="arabicPeriod"/>
            </a:pPr>
            <a:endParaRPr lang="en-US" b="0"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smtClean="0"/>
          </a:p>
          <a:p>
            <a:r>
              <a:rPr lang="en-US" b="1" u="sng" dirty="0" smtClean="0"/>
              <a:t>Notes:</a:t>
            </a:r>
          </a:p>
          <a:p>
            <a:r>
              <a:rPr lang="en-US" dirty="0" smtClean="0"/>
              <a:t>This exercise is a discussion allow at least 10 minutes and try to get as many answers as possible from participants</a:t>
            </a:r>
            <a:endParaRPr lang="en-US" dirty="0"/>
          </a:p>
          <a:p>
            <a:endParaRPr lang="en-US" b="1" u="sng" dirty="0" smtClean="0"/>
          </a:p>
          <a:p>
            <a:r>
              <a:rPr lang="en-US" b="1" u="sng" dirty="0" smtClean="0"/>
              <a:t>Explain</a:t>
            </a:r>
            <a:r>
              <a:rPr lang="en-US" b="1" u="sng" dirty="0"/>
              <a:t>:</a:t>
            </a:r>
          </a:p>
          <a:p>
            <a:pPr marL="171450" indent="-171450">
              <a:buFont typeface="Arial" panose="020B0604020202020204" pitchFamily="34" charset="0"/>
              <a:buChar char="•"/>
            </a:pPr>
            <a:r>
              <a:rPr lang="en-US" dirty="0"/>
              <a:t>This is your </a:t>
            </a:r>
            <a:r>
              <a:rPr lang="en-US" dirty="0" smtClean="0"/>
              <a:t>chance </a:t>
            </a:r>
            <a:r>
              <a:rPr lang="en-US" dirty="0"/>
              <a:t>to practice what you just learned</a:t>
            </a:r>
          </a:p>
          <a:p>
            <a:endParaRPr lang="en-US" dirty="0"/>
          </a:p>
          <a:p>
            <a:r>
              <a:rPr lang="en-US" b="1" u="sng" dirty="0"/>
              <a:t>Ask:</a:t>
            </a:r>
          </a:p>
          <a:p>
            <a:endParaRPr lang="en-US" dirty="0" smtClean="0"/>
          </a:p>
          <a:p>
            <a:r>
              <a:rPr lang="en-US" dirty="0" smtClean="0"/>
              <a:t>The following questions only if the topic does not come up:</a:t>
            </a:r>
          </a:p>
          <a:p>
            <a:pPr marL="171450" indent="-171450">
              <a:buFont typeface="Arial" panose="020B0604020202020204" pitchFamily="34" charset="0"/>
              <a:buChar char="•"/>
            </a:pPr>
            <a:r>
              <a:rPr lang="en-US" dirty="0" smtClean="0"/>
              <a:t>Did Shailen let the employees know as soon as he could?</a:t>
            </a:r>
          </a:p>
          <a:p>
            <a:pPr marL="171450" indent="-171450">
              <a:buFont typeface="Arial" panose="020B0604020202020204" pitchFamily="34" charset="0"/>
              <a:buChar char="•"/>
            </a:pPr>
            <a:r>
              <a:rPr lang="en-US" dirty="0" smtClean="0"/>
              <a:t>Did this help to avoid rumors?</a:t>
            </a:r>
          </a:p>
          <a:p>
            <a:pPr marL="171450" indent="-171450">
              <a:buFont typeface="Arial" panose="020B0604020202020204" pitchFamily="34" charset="0"/>
              <a:buChar char="•"/>
            </a:pPr>
            <a:r>
              <a:rPr lang="en-US" dirty="0" smtClean="0"/>
              <a:t>Did Shailen allow for employees to provide feedback?</a:t>
            </a:r>
          </a:p>
          <a:p>
            <a:pPr marL="171450" indent="-171450">
              <a:buFont typeface="Arial" panose="020B0604020202020204" pitchFamily="34" charset="0"/>
              <a:buChar char="•"/>
            </a:pPr>
            <a:r>
              <a:rPr lang="en-US" dirty="0" smtClean="0"/>
              <a:t>Did </a:t>
            </a:r>
            <a:r>
              <a:rPr lang="en-US" dirty="0"/>
              <a:t>Shailen </a:t>
            </a:r>
            <a:r>
              <a:rPr lang="en-US" dirty="0" smtClean="0"/>
              <a:t>share what he could?</a:t>
            </a:r>
          </a:p>
          <a:p>
            <a:endParaRPr lang="en-US" dirty="0"/>
          </a:p>
          <a:p>
            <a:r>
              <a:rPr lang="en-US" b="1" u="sng" dirty="0"/>
              <a:t>Answers:</a:t>
            </a:r>
          </a:p>
          <a:p>
            <a:r>
              <a:rPr lang="en-US" dirty="0" smtClean="0"/>
              <a:t>This facilitation is based on what the participants observed.  There are no correct or incorrect answers how ever each of the following topics should come up and be discussed:</a:t>
            </a:r>
          </a:p>
          <a:p>
            <a:pPr marL="171450" indent="-171450">
              <a:buFont typeface="Arial" panose="020B0604020202020204" pitchFamily="34" charset="0"/>
              <a:buChar char="•"/>
            </a:pPr>
            <a:r>
              <a:rPr lang="en-US" dirty="0"/>
              <a:t>Let employees know as soon as you can </a:t>
            </a:r>
          </a:p>
          <a:p>
            <a:pPr marL="171450" indent="-171450">
              <a:buFont typeface="Arial" panose="020B0604020202020204" pitchFamily="34" charset="0"/>
              <a:buChar char="•"/>
            </a:pPr>
            <a:r>
              <a:rPr lang="en-US" dirty="0"/>
              <a:t>Avoid rumors </a:t>
            </a:r>
          </a:p>
          <a:p>
            <a:pPr marL="171450" indent="-171450">
              <a:buFont typeface="Arial" panose="020B0604020202020204" pitchFamily="34" charset="0"/>
              <a:buChar char="•"/>
            </a:pPr>
            <a:r>
              <a:rPr lang="en-US" dirty="0"/>
              <a:t>Provide </a:t>
            </a:r>
            <a:r>
              <a:rPr lang="en-US" dirty="0" smtClean="0"/>
              <a:t>Feedback</a:t>
            </a:r>
            <a:endParaRPr lang="en-US" dirty="0"/>
          </a:p>
          <a:p>
            <a:pPr marL="171450" indent="-171450">
              <a:buFont typeface="Arial" panose="020B0604020202020204" pitchFamily="34" charset="0"/>
              <a:buChar char="•"/>
            </a:pPr>
            <a:r>
              <a:rPr lang="en-US" dirty="0"/>
              <a:t>Share what you can </a:t>
            </a:r>
          </a:p>
          <a:p>
            <a:endParaRPr lang="en-US" dirty="0"/>
          </a:p>
        </p:txBody>
      </p:sp>
    </p:spTree>
    <p:extLst>
      <p:ext uri="{BB962C8B-B14F-4D97-AF65-F5344CB8AC3E}">
        <p14:creationId xmlns:p14="http://schemas.microsoft.com/office/powerpoint/2010/main" val="2314440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a:t>Notes:</a:t>
            </a:r>
          </a:p>
          <a:p>
            <a:endParaRPr lang="en-US" dirty="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68</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 </a:t>
            </a:r>
          </a:p>
          <a:p>
            <a:r>
              <a:rPr lang="en-US" b="1" dirty="0" smtClean="0"/>
              <a:t>Question One Answer:</a:t>
            </a:r>
          </a:p>
          <a:p>
            <a:pPr marL="171450" indent="-171450">
              <a:buFont typeface="Arial" panose="020B0604020202020204" pitchFamily="34" charset="0"/>
              <a:buChar char="•"/>
            </a:pPr>
            <a:r>
              <a:rPr lang="en-US" dirty="0" smtClean="0"/>
              <a:t>The PDF and the Performance Log</a:t>
            </a:r>
            <a:endParaRPr lang="en-US" dirty="0"/>
          </a:p>
          <a:p>
            <a:endParaRPr lang="en-US" dirty="0" smtClean="0"/>
          </a:p>
          <a:p>
            <a:r>
              <a:rPr lang="en-US" b="1" dirty="0" smtClean="0"/>
              <a:t>Question Two Answer:</a:t>
            </a:r>
          </a:p>
          <a:p>
            <a:pPr marL="171450" indent="-171450">
              <a:buFont typeface="Arial" panose="020B0604020202020204" pitchFamily="34" charset="0"/>
              <a:buChar char="•"/>
            </a:pPr>
            <a:r>
              <a:rPr lang="en-US" dirty="0" smtClean="0"/>
              <a:t>Not recognizing employee achievement</a:t>
            </a:r>
          </a:p>
          <a:p>
            <a:pPr marL="171450" indent="-171450">
              <a:buFont typeface="Arial" panose="020B0604020202020204" pitchFamily="34" charset="0"/>
              <a:buChar char="•"/>
            </a:pPr>
            <a:r>
              <a:rPr lang="en-US" dirty="0" smtClean="0"/>
              <a:t>Not giving clear directions</a:t>
            </a:r>
          </a:p>
          <a:p>
            <a:pPr marL="171450" indent="-171450">
              <a:buFont typeface="Arial" panose="020B0604020202020204" pitchFamily="34" charset="0"/>
              <a:buChar char="•"/>
            </a:pPr>
            <a:r>
              <a:rPr lang="en-US" dirty="0" smtClean="0"/>
              <a:t>Not making time to meet with the employee</a:t>
            </a:r>
          </a:p>
          <a:p>
            <a:endParaRPr lang="en-US" dirty="0"/>
          </a:p>
          <a:p>
            <a:r>
              <a:rPr lang="en-US" b="1" u="sng" dirty="0"/>
              <a:t>Ask:</a:t>
            </a:r>
          </a:p>
          <a:p>
            <a:endParaRPr lang="en-US" dirty="0"/>
          </a:p>
          <a:p>
            <a:pPr marL="171450" indent="-171450">
              <a:buFont typeface="Arial" panose="020B0604020202020204" pitchFamily="34" charset="0"/>
              <a:buChar char="•"/>
            </a:pPr>
            <a:r>
              <a:rPr lang="en-US" dirty="0"/>
              <a:t>Each of the questions.  The answer will display when you advance the slide</a:t>
            </a:r>
          </a:p>
          <a:p>
            <a:pPr marL="171450" indent="-171450">
              <a:buFont typeface="Arial" panose="020B0604020202020204" pitchFamily="34" charset="0"/>
              <a:buChar char="•"/>
            </a:pPr>
            <a:endParaRPr lang="en-US" dirty="0"/>
          </a:p>
          <a:p>
            <a:r>
              <a:rPr lang="en-US" b="1" u="sng" dirty="0"/>
              <a:t>Explain:</a:t>
            </a:r>
          </a:p>
          <a:p>
            <a:endParaRPr lang="en-US" dirty="0"/>
          </a:p>
          <a:p>
            <a:pPr marL="171450" indent="-171450">
              <a:buFont typeface="Arial" panose="020B0604020202020204" pitchFamily="34" charset="0"/>
              <a:buChar char="•"/>
            </a:pPr>
            <a:r>
              <a:rPr lang="en-US" dirty="0"/>
              <a:t>Connect each of the questions with the content of the course</a:t>
            </a:r>
          </a:p>
          <a:p>
            <a:pPr marL="171450" indent="-171450">
              <a:buFont typeface="Arial" panose="020B0604020202020204" pitchFamily="34" charset="0"/>
              <a:buChar char="•"/>
            </a:pPr>
            <a:endParaRPr lang="en-US" dirty="0"/>
          </a:p>
          <a:p>
            <a:r>
              <a:rPr lang="en-US" b="1" u="sng" dirty="0"/>
              <a:t>Note</a:t>
            </a:r>
            <a:r>
              <a:rPr lang="en-US" u="sng" dirty="0"/>
              <a:t>: </a:t>
            </a:r>
          </a:p>
          <a:p>
            <a:r>
              <a:rPr lang="en-US" dirty="0"/>
              <a:t>You can go back to the slide to discuss the answer.  </a:t>
            </a:r>
          </a:p>
          <a:p>
            <a:pPr marL="171450" indent="-171450">
              <a:buFont typeface="Arial" panose="020B0604020202020204" pitchFamily="34" charset="0"/>
              <a:buChar char="•"/>
            </a:pPr>
            <a:r>
              <a:rPr lang="en-US" dirty="0"/>
              <a:t>If you are pressed for time you can go through this faster to make up time</a:t>
            </a:r>
          </a:p>
          <a:p>
            <a:pPr marL="171450" indent="-171450">
              <a:buFont typeface="Arial" panose="020B0604020202020204" pitchFamily="34" charset="0"/>
              <a:buChar char="•"/>
            </a:pPr>
            <a:r>
              <a:rPr lang="en-US" dirty="0"/>
              <a:t>If the answer is not correct do not use “No” instead use “That’s not quite right” instead.  This is a gentle correction and does not shut the learner </a:t>
            </a:r>
            <a:r>
              <a:rPr lang="en-US" dirty="0" smtClean="0"/>
              <a:t>down</a:t>
            </a:r>
          </a:p>
          <a:p>
            <a:pPr marL="171450" indent="-171450">
              <a:buFont typeface="Arial" panose="020B0604020202020204" pitchFamily="34" charset="0"/>
              <a:buChar char="•"/>
            </a:pPr>
            <a:r>
              <a:rPr lang="en-US" dirty="0"/>
              <a:t>The goal of questions is to reinforce learning.  Use the questions to reinforce learning</a:t>
            </a:r>
          </a:p>
          <a:p>
            <a:pPr marL="171450" indent="-171450">
              <a:buFont typeface="Arial" panose="020B0604020202020204" pitchFamily="34" charset="0"/>
              <a:buChar char="•"/>
            </a:pPr>
            <a:endParaRPr lang="en-US" dirty="0"/>
          </a:p>
        </p:txBody>
      </p:sp>
      <p:sp>
        <p:nvSpPr>
          <p:cNvPr id="6" name="Rectangle 5"/>
          <p:cNvSpPr/>
          <p:nvPr/>
        </p:nvSpPr>
        <p:spPr>
          <a:xfrm>
            <a:off x="216929" y="1903228"/>
            <a:ext cx="3663955"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6929" y="2682948"/>
            <a:ext cx="3663955" cy="740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495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69</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When Expectations are not Met </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71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0" dirty="0" smtClean="0"/>
              <a:t>Notes:</a:t>
            </a:r>
          </a:p>
          <a:p>
            <a:pPr defTabSz="915772">
              <a:defRPr/>
            </a:pPr>
            <a:endParaRPr lang="en-US" b="0" dirty="0" smtClean="0"/>
          </a:p>
          <a:p>
            <a:pPr defTabSz="915772">
              <a:defRPr/>
            </a:pPr>
            <a:r>
              <a:rPr lang="en-US" b="0" dirty="0" smtClean="0"/>
              <a:t>This</a:t>
            </a:r>
            <a:r>
              <a:rPr lang="en-US" b="0" baseline="0" dirty="0" smtClean="0"/>
              <a:t> course is two hours long and there will not be a break.  Feel free to use the restroom if needed.  When you are in the classroom, please feel free to ask questions to the instructor and refrain from side conversations.  </a:t>
            </a:r>
          </a:p>
          <a:p>
            <a:pPr defTabSz="915772">
              <a:defRPr/>
            </a:pPr>
            <a:endParaRPr lang="en-US" dirty="0"/>
          </a:p>
          <a:p>
            <a:pPr defTabSz="915772">
              <a:defRPr/>
            </a:pPr>
            <a:r>
              <a:rPr lang="en-US" b="0" baseline="0" dirty="0" smtClean="0"/>
              <a:t>The exercises in this course exist to provide you with a chance to practice the content of the course. Please participate.  If there is a question the instructor is not able to answer they will add it to the parking lot.  They will provide an answer to you within three working days.  </a:t>
            </a:r>
            <a:endParaRPr lang="en-US" b="0" dirty="0" smtClean="0"/>
          </a:p>
          <a:p>
            <a:pPr marL="229467" indent="-229467">
              <a:buFont typeface="Arial" pitchFamily="34" charset="0"/>
              <a:buChar char="•"/>
              <a:defRPr/>
            </a:pPr>
            <a:endParaRPr lang="en-US" dirty="0" smtClean="0"/>
          </a:p>
          <a:p>
            <a:pPr>
              <a:defRPr/>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9B3CD-BE3F-4487-9CC2-3C0FE73C4870}" type="slidenum">
              <a:rPr lang="en-US" smtClean="0"/>
              <a:pPr/>
              <a:t>7</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b="1" u="sng" dirty="0" smtClean="0"/>
          </a:p>
          <a:p>
            <a:pPr>
              <a:defRPr/>
            </a:pPr>
            <a:r>
              <a:rPr lang="en-US" b="1" u="sng" dirty="0" smtClean="0"/>
              <a:t>Explain</a:t>
            </a:r>
            <a:r>
              <a:rPr lang="en-US" u="sng" dirty="0"/>
              <a:t>:  </a:t>
            </a:r>
          </a:p>
          <a:p>
            <a:pPr>
              <a:defRPr/>
            </a:pPr>
            <a:endParaRPr lang="en-US" dirty="0"/>
          </a:p>
          <a:p>
            <a:pPr marL="171450" indent="-171450">
              <a:buFont typeface="Arial" panose="020B0604020202020204" pitchFamily="34" charset="0"/>
              <a:buChar char="•"/>
              <a:defRPr/>
            </a:pPr>
            <a:r>
              <a:rPr lang="en-US" dirty="0"/>
              <a:t>Participants should ask questions during the course and actively participate</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Exercises are included to help you practice concepts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Parking lot questions will be answered within 3 working days and covered at the end of the course</a:t>
            </a:r>
          </a:p>
          <a:p>
            <a:pPr>
              <a:defRPr/>
            </a:pPr>
            <a:endParaRPr lang="en-US" dirty="0"/>
          </a:p>
          <a:p>
            <a:pPr>
              <a:defRPr/>
            </a:pPr>
            <a:r>
              <a:rPr lang="en-US" b="1" u="sng" dirty="0"/>
              <a:t>Tell: </a:t>
            </a:r>
          </a:p>
          <a:p>
            <a:pPr>
              <a:defRPr/>
            </a:pPr>
            <a:endParaRPr lang="en-US" b="1" dirty="0"/>
          </a:p>
          <a:p>
            <a:pPr marL="171450" indent="-171450">
              <a:buFont typeface="Arial" panose="020B0604020202020204" pitchFamily="34" charset="0"/>
              <a:buChar char="•"/>
              <a:defRPr/>
            </a:pPr>
            <a:r>
              <a:rPr lang="en-US" dirty="0"/>
              <a:t>Your participation is what makes this a valuable course please share your experience</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Participants not to </a:t>
            </a:r>
            <a:r>
              <a:rPr lang="en-US" dirty="0"/>
              <a:t>use names if you are sharing.  </a:t>
            </a:r>
          </a:p>
        </p:txBody>
      </p:sp>
    </p:spTree>
    <p:extLst>
      <p:ext uri="{BB962C8B-B14F-4D97-AF65-F5344CB8AC3E}">
        <p14:creationId xmlns:p14="http://schemas.microsoft.com/office/powerpoint/2010/main" val="1924237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i="0" baseline="0" dirty="0" smtClean="0"/>
              <a:t>Learning Logistics – This section introduces you to the course, the objectives and the expectations of the participants.</a:t>
            </a:r>
            <a:endParaRPr lang="en-US" b="0" i="0"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a:t>
            </a:r>
            <a:r>
              <a:rPr lang="en-US" b="0" baseline="0" dirty="0" smtClean="0"/>
              <a:t> Management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0"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1"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0" i="0" baseline="0" dirty="0" smtClean="0"/>
              <a:t>Conclusion</a:t>
            </a:r>
            <a:r>
              <a:rPr lang="en-US" b="0" i="0" dirty="0" smtClean="0"/>
              <a:t> – This section</a:t>
            </a:r>
            <a:r>
              <a:rPr lang="en-US" b="0" i="0" baseline="0" dirty="0" smtClean="0"/>
              <a:t> summarizes the course and provides explains where you can get help.</a:t>
            </a:r>
            <a:endParaRPr lang="en-US" b="0" i="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70</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b="1" u="sng" dirty="0"/>
          </a:p>
          <a:p>
            <a:r>
              <a:rPr lang="en-US" b="1" u="sng" dirty="0"/>
              <a:t>Explain:</a:t>
            </a:r>
          </a:p>
          <a:p>
            <a:endParaRPr lang="en-US" dirty="0"/>
          </a:p>
          <a:p>
            <a:pPr marL="171450" indent="-171450">
              <a:buFont typeface="Arial" panose="020B0604020202020204" pitchFamily="34" charset="0"/>
              <a:buChar char="•"/>
            </a:pPr>
            <a:r>
              <a:rPr lang="en-US" dirty="0"/>
              <a:t>Using the notes page to the left, explain this is the introduction to the course</a:t>
            </a:r>
          </a:p>
          <a:p>
            <a:pPr marL="171450" indent="-171450">
              <a:buFont typeface="Arial" panose="020B0604020202020204" pitchFamily="34" charset="0"/>
              <a:buChar char="•"/>
            </a:pPr>
            <a:r>
              <a:rPr lang="en-US" dirty="0" smtClean="0"/>
              <a:t>This section outlines the actions you need to take if employees do not meet expectations</a:t>
            </a:r>
            <a:endParaRPr lang="en-US" dirty="0"/>
          </a:p>
          <a:p>
            <a:endParaRPr lang="en-US" dirty="0"/>
          </a:p>
        </p:txBody>
      </p:sp>
    </p:spTree>
    <p:extLst>
      <p:ext uri="{BB962C8B-B14F-4D97-AF65-F5344CB8AC3E}">
        <p14:creationId xmlns:p14="http://schemas.microsoft.com/office/powerpoint/2010/main" val="3985067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Each of the learning objectives</a:t>
            </a:r>
            <a:r>
              <a:rPr lang="en-US" b="0" baseline="0" dirty="0" smtClean="0"/>
              <a:t> corresponds to a slide, or a series of slides, in this section of the course.</a:t>
            </a:r>
          </a:p>
          <a:p>
            <a:pPr marL="171707" indent="-171707">
              <a:buFont typeface="Arial" panose="020B0604020202020204" pitchFamily="34" charset="0"/>
              <a:buChar char="•"/>
            </a:pPr>
            <a:r>
              <a:rPr lang="en-US" b="0" baseline="0" dirty="0" smtClean="0"/>
              <a:t>By the end of this section you should be able to perform each of the listed objectives with the support of the training materials.</a:t>
            </a:r>
          </a:p>
          <a:p>
            <a:pPr marL="171707" indent="-171707">
              <a:buFont typeface="Arial" panose="020B0604020202020204" pitchFamily="34" charset="0"/>
              <a:buChar char="•"/>
            </a:pPr>
            <a:r>
              <a:rPr lang="en-US" b="0" baseline="0" dirty="0" smtClean="0"/>
              <a:t>The section objectives are tied directly to the course objectives reviewed at the end of the course.</a:t>
            </a:r>
            <a:endParaRPr lang="en-US" b="0"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71</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b="1" u="sng" dirty="0" smtClean="0"/>
          </a:p>
          <a:p>
            <a:pPr>
              <a:defRPr/>
            </a:pPr>
            <a:r>
              <a:rPr lang="en-US" b="1" u="sng" dirty="0" smtClean="0"/>
              <a:t>Review</a:t>
            </a:r>
            <a:r>
              <a:rPr lang="en-US" b="1" u="sng" dirty="0"/>
              <a:t>: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Paraphrase each of the bulleted items</a:t>
            </a:r>
          </a:p>
          <a:p>
            <a:pPr>
              <a:defRPr/>
            </a:pPr>
            <a:endParaRPr lang="en-US" dirty="0"/>
          </a:p>
          <a:p>
            <a:pPr marL="229123" indent="-229123">
              <a:defRPr/>
            </a:pPr>
            <a:r>
              <a:rPr lang="en-US" b="1" u="sng" dirty="0"/>
              <a:t>Tell:</a:t>
            </a:r>
          </a:p>
          <a:p>
            <a:pPr marL="229123" indent="-229123">
              <a:defRPr/>
            </a:pPr>
            <a:endParaRPr lang="en-US" dirty="0"/>
          </a:p>
          <a:p>
            <a:pPr marL="171450" indent="-171450">
              <a:buFont typeface="Arial" panose="020B0604020202020204" pitchFamily="34" charset="0"/>
              <a:buChar char="•"/>
              <a:defRPr/>
            </a:pPr>
            <a:r>
              <a:rPr lang="en-US" dirty="0"/>
              <a:t>Participants each objective corresponds to a slide or a series of slides </a:t>
            </a:r>
          </a:p>
          <a:p>
            <a:pPr marL="171450" indent="-171450">
              <a:buFont typeface="Arial" panose="020B0604020202020204" pitchFamily="34" charset="0"/>
              <a:buChar char="•"/>
              <a:defRPr/>
            </a:pPr>
            <a:r>
              <a:rPr lang="en-US" dirty="0"/>
              <a:t>By the end of the section you should be familiar with each of the listed items</a:t>
            </a:r>
          </a:p>
        </p:txBody>
      </p:sp>
    </p:spTree>
    <p:extLst>
      <p:ext uri="{BB962C8B-B14F-4D97-AF65-F5344CB8AC3E}">
        <p14:creationId xmlns:p14="http://schemas.microsoft.com/office/powerpoint/2010/main" val="3494117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707" indent="-171707">
              <a:buFont typeface="Arial" panose="020B0604020202020204" pitchFamily="34" charset="0"/>
              <a:buChar char="•"/>
            </a:pPr>
            <a:r>
              <a:rPr lang="en-US" b="0" dirty="0" smtClean="0"/>
              <a:t>The following terms and concepts are critical to your understanding</a:t>
            </a:r>
            <a:r>
              <a:rPr lang="en-US" b="0" baseline="0" dirty="0" smtClean="0"/>
              <a:t> of this section of the course.  </a:t>
            </a:r>
          </a:p>
          <a:p>
            <a:pPr marL="171707" indent="-171707">
              <a:buFont typeface="Arial" panose="020B0604020202020204" pitchFamily="34" charset="0"/>
              <a:buChar char="•"/>
            </a:pPr>
            <a:r>
              <a:rPr lang="en-US" b="0" baseline="0" dirty="0" smtClean="0"/>
              <a:t>If you do not understand a term, please ask the instructor for additional clarification.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72</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b="1" u="sng" dirty="0" smtClean="0"/>
          </a:p>
          <a:p>
            <a:pPr marL="229123" indent="-229123">
              <a:defRPr/>
            </a:pPr>
            <a:r>
              <a:rPr lang="en-US" b="1" u="sng" dirty="0" smtClean="0"/>
              <a:t>Explain</a:t>
            </a:r>
            <a:r>
              <a:rPr lang="en-US" b="1" u="sng" dirty="0"/>
              <a:t>:</a:t>
            </a:r>
          </a:p>
          <a:p>
            <a:pPr marL="229123" indent="-229123">
              <a:defRPr/>
            </a:pPr>
            <a:endParaRPr lang="en-US" dirty="0"/>
          </a:p>
          <a:p>
            <a:pPr>
              <a:defRPr/>
            </a:pPr>
            <a:r>
              <a:rPr lang="en-US" dirty="0"/>
              <a:t>Provide an explanation of each of the terms</a:t>
            </a:r>
          </a:p>
          <a:p>
            <a:pPr>
              <a:defRPr/>
            </a:pPr>
            <a:endParaRPr lang="en-US" dirty="0"/>
          </a:p>
          <a:p>
            <a:pPr>
              <a:defRPr/>
            </a:pPr>
            <a:r>
              <a:rPr lang="en-US" dirty="0"/>
              <a:t>Additional terms will be provided at the beginning of each section of the course</a:t>
            </a:r>
          </a:p>
          <a:p>
            <a:pPr>
              <a:defRPr/>
            </a:pPr>
            <a:endParaRPr lang="en-US" dirty="0"/>
          </a:p>
          <a:p>
            <a:pPr>
              <a:defRPr/>
            </a:pPr>
            <a:r>
              <a:rPr lang="en-US" dirty="0"/>
              <a:t>Try and connect the terms to experiences the participant may have</a:t>
            </a:r>
          </a:p>
          <a:p>
            <a:pPr>
              <a:defRPr/>
            </a:pPr>
            <a:endParaRPr lang="en-US" dirty="0"/>
          </a:p>
          <a:p>
            <a:pPr>
              <a:defRPr/>
            </a:pPr>
            <a:r>
              <a:rPr lang="en-US" b="1" u="sng" dirty="0"/>
              <a:t>Ask:</a:t>
            </a:r>
          </a:p>
          <a:p>
            <a:pPr>
              <a:defRPr/>
            </a:pPr>
            <a:endParaRPr lang="en-US" dirty="0"/>
          </a:p>
          <a:p>
            <a:pPr>
              <a:defRPr/>
            </a:pPr>
            <a:r>
              <a:rPr lang="en-US" dirty="0"/>
              <a:t>Before you continue ask if there are any of the terms that are unclear</a:t>
            </a:r>
          </a:p>
        </p:txBody>
      </p:sp>
    </p:spTree>
    <p:extLst>
      <p:ext uri="{BB962C8B-B14F-4D97-AF65-F5344CB8AC3E}">
        <p14:creationId xmlns:p14="http://schemas.microsoft.com/office/powerpoint/2010/main" val="35501835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48200" cy="34861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As</a:t>
            </a:r>
            <a:r>
              <a:rPr lang="en-US" baseline="0" dirty="0" smtClean="0"/>
              <a:t> a supervisor one of the most difficult tasks is to identify when an employee is having an issue with performance that needs to be addressed.  There are many reasons for this however the most common is that the problem with performance occurs over time and the supervisor is only aware of the issue once an event occurs that impacts the employee or the team.  Ignoring or excusing poor performance results in frustration of other members of the team and may cause other performance issues with other members of the team.  This is why it is critical to engage and get to know your employees from the start.  The only way to effectively “deal” with the issue of performance is to effectively acknowledge it is an issue and work with the employee to resolve the performance issue.  The following are the signs of poor performance:</a:t>
            </a:r>
          </a:p>
          <a:p>
            <a:endParaRPr lang="en-US" baseline="0" dirty="0" smtClean="0"/>
          </a:p>
          <a:p>
            <a:pPr marL="342900" indent="-342900">
              <a:buFont typeface="Arial" panose="020B0604020202020204" pitchFamily="34" charset="0"/>
              <a:buChar char="•"/>
            </a:pPr>
            <a:r>
              <a:rPr lang="en-US" sz="1100" dirty="0" smtClean="0"/>
              <a:t>Relying on others too much – Employee</a:t>
            </a:r>
            <a:r>
              <a:rPr lang="en-US" sz="1100" baseline="0" dirty="0" smtClean="0"/>
              <a:t> is consistently asking questions of other members of their team or will only perform certain tasks of their job they are comfortable with</a:t>
            </a:r>
            <a:endParaRPr lang="en-US" sz="1100" dirty="0" smtClean="0"/>
          </a:p>
          <a:p>
            <a:pPr marL="342900" indent="-342900">
              <a:buFont typeface="Arial" panose="020B0604020202020204" pitchFamily="34" charset="0"/>
              <a:buChar char="•"/>
            </a:pPr>
            <a:r>
              <a:rPr lang="en-US" sz="1100" dirty="0" smtClean="0"/>
              <a:t>Poor work quality – Employee</a:t>
            </a:r>
            <a:r>
              <a:rPr lang="en-US" sz="1100" baseline="0" dirty="0" smtClean="0"/>
              <a:t> does not possess the required knowledge, skills or abilities of their position resulting in the same errors occurring frequently</a:t>
            </a:r>
            <a:endParaRPr lang="en-US" sz="1100" dirty="0" smtClean="0"/>
          </a:p>
          <a:p>
            <a:pPr marL="342900" indent="-342900">
              <a:buFont typeface="Arial" panose="020B0604020202020204" pitchFamily="34" charset="0"/>
              <a:buChar char="•"/>
            </a:pPr>
            <a:r>
              <a:rPr lang="en-US" sz="1100" dirty="0" smtClean="0"/>
              <a:t>Violating Policy and/or Rules – Employee does</a:t>
            </a:r>
            <a:r>
              <a:rPr lang="en-US" sz="1100" baseline="0" dirty="0" smtClean="0"/>
              <a:t> not understand there is a policy or chooses to ignore the policy because it is “stupid”, “unnecessary” or doesn’t apply to them</a:t>
            </a:r>
            <a:endParaRPr lang="en-US" sz="1100" dirty="0" smtClean="0"/>
          </a:p>
          <a:p>
            <a:pPr marL="342900" indent="-342900">
              <a:buFont typeface="Arial" panose="020B0604020202020204" pitchFamily="34" charset="0"/>
              <a:buChar char="•"/>
            </a:pPr>
            <a:r>
              <a:rPr lang="en-US" sz="1100" dirty="0" smtClean="0"/>
              <a:t>Ignoring CDOT values – Employee violate</a:t>
            </a:r>
            <a:r>
              <a:rPr lang="en-US" sz="1100" baseline="0" dirty="0" smtClean="0"/>
              <a:t>s one of the values of Safety, Integrity, People, Customer Service, Excellence or Respect</a:t>
            </a:r>
          </a:p>
          <a:p>
            <a:pPr marL="342900" indent="-342900">
              <a:buFont typeface="Arial" panose="020B0604020202020204" pitchFamily="34" charset="0"/>
              <a:buChar char="•"/>
            </a:pPr>
            <a:endParaRPr lang="en-US" dirty="0"/>
          </a:p>
          <a:p>
            <a:r>
              <a:rPr lang="en-US" sz="1100" b="1" i="1" dirty="0" smtClean="0"/>
              <a:t>Continued on the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73</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endParaRPr lang="en-US" dirty="0"/>
          </a:p>
          <a:p>
            <a:pPr marL="171450" indent="-171450">
              <a:buFont typeface="Arial" panose="020B0604020202020204" pitchFamily="34" charset="0"/>
              <a:buChar char="•"/>
            </a:pPr>
            <a:r>
              <a:rPr lang="en-US" dirty="0" smtClean="0"/>
              <a:t>As a supervisor, you need to identify if one of your employees are struggling</a:t>
            </a:r>
          </a:p>
          <a:p>
            <a:pPr marL="171450" indent="-171450">
              <a:buFont typeface="Arial" panose="020B0604020202020204" pitchFamily="34" charset="0"/>
              <a:buChar char="•"/>
            </a:pPr>
            <a:r>
              <a:rPr lang="en-US" dirty="0" smtClean="0"/>
              <a:t>Use the list and provide examples from you experience</a:t>
            </a:r>
          </a:p>
          <a:p>
            <a:endParaRPr lang="en-US" dirty="0"/>
          </a:p>
          <a:p>
            <a:r>
              <a:rPr lang="en-US" b="1" dirty="0" smtClean="0"/>
              <a:t>Ask:</a:t>
            </a:r>
          </a:p>
          <a:p>
            <a:endParaRPr lang="en-US" dirty="0"/>
          </a:p>
          <a:p>
            <a:pPr marL="171450" indent="-171450">
              <a:buFont typeface="Arial" panose="020B0604020202020204" pitchFamily="34" charset="0"/>
              <a:buChar char="•"/>
            </a:pPr>
            <a:r>
              <a:rPr lang="en-US" dirty="0" smtClean="0"/>
              <a:t>Are there any other signs that we have missed?</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639946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240" y="447869"/>
            <a:ext cx="4653280" cy="8503091"/>
          </a:xfrm>
        </p:spPr>
        <p:txBody>
          <a:bodyPr/>
          <a:lstStyle/>
          <a:p>
            <a:r>
              <a:rPr lang="en-US" b="1" i="1" dirty="0" smtClean="0"/>
              <a:t>Continued from previous page</a:t>
            </a:r>
          </a:p>
          <a:p>
            <a:endParaRPr lang="en-US" dirty="0" smtClean="0"/>
          </a:p>
          <a:p>
            <a:pPr marL="342900" indent="-342900">
              <a:buFont typeface="Arial" panose="020B0604020202020204" pitchFamily="34" charset="0"/>
              <a:buChar char="•"/>
            </a:pPr>
            <a:r>
              <a:rPr lang="en-US" sz="1100" dirty="0" smtClean="0"/>
              <a:t>Missing deadlines – Employee is consistently late with their work or asks</a:t>
            </a:r>
            <a:r>
              <a:rPr lang="en-US" sz="1100" baseline="0" dirty="0" smtClean="0"/>
              <a:t> for extension for projects because they are too difficult </a:t>
            </a:r>
            <a:endParaRPr lang="en-US" sz="1100" dirty="0" smtClean="0"/>
          </a:p>
          <a:p>
            <a:pPr marL="342900" indent="-342900">
              <a:buFont typeface="Arial" panose="020B0604020202020204" pitchFamily="34" charset="0"/>
              <a:buChar char="•"/>
            </a:pPr>
            <a:r>
              <a:rPr lang="en-US" sz="1100" dirty="0" smtClean="0"/>
              <a:t>Not working well with other or affecting the others – Employee has conflicts with other employees;</a:t>
            </a:r>
            <a:r>
              <a:rPr lang="en-US" sz="1100" baseline="0" dirty="0" smtClean="0"/>
              <a:t> other employees find excuses not to work with an employee or the employee will only work with certain co-workers</a:t>
            </a:r>
            <a:endParaRPr lang="en-US" sz="1100" dirty="0" smtClean="0"/>
          </a:p>
          <a:p>
            <a:pPr marL="342900" indent="-342900">
              <a:buFont typeface="Arial" panose="020B0604020202020204" pitchFamily="34" charset="0"/>
              <a:buChar char="•"/>
            </a:pPr>
            <a:r>
              <a:rPr lang="en-US" sz="1100" dirty="0" smtClean="0"/>
              <a:t>High absentee rate – The</a:t>
            </a:r>
            <a:r>
              <a:rPr lang="en-US" sz="1100" baseline="0" dirty="0" smtClean="0"/>
              <a:t> employee is absent on dates when projects are due or the number of absences the employee has is impacting their or their co-workers’ ability to perform their job</a:t>
            </a:r>
          </a:p>
          <a:p>
            <a:pPr marL="342900" indent="-342900">
              <a:buFont typeface="Arial" panose="020B0604020202020204" pitchFamily="34" charset="0"/>
              <a:buChar char="•"/>
            </a:pPr>
            <a:r>
              <a:rPr lang="en-US" sz="1100" dirty="0" smtClean="0"/>
              <a:t>Employee</a:t>
            </a:r>
            <a:r>
              <a:rPr lang="en-US" sz="1100" baseline="0" dirty="0" smtClean="0"/>
              <a:t> is late or leaves early – When employees cut short their work hours this can be a sign that they may not have enough work or are looking to avoid the work they have been assigned</a:t>
            </a:r>
            <a:endParaRPr lang="en-US" sz="11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106657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r>
              <a:rPr lang="en-US" dirty="0" smtClean="0"/>
              <a:t>The following</a:t>
            </a:r>
            <a:r>
              <a:rPr lang="en-US" baseline="0" dirty="0" smtClean="0"/>
              <a:t> diagram shows the steps of the progressive discipline process.  Performance management and progressive discipline are similar processes where you establish expectations of the employee, counsel them on the correct behavior and document progress towards the goal.  In other words the performance goals are an area where the employee can develop skills they need.  Progressive discipline is the process where you work with an employee to develop a skill after it is clear that there is a performance issue.  </a:t>
            </a:r>
          </a:p>
          <a:p>
            <a:endParaRPr lang="en-US" baseline="0" dirty="0" smtClean="0"/>
          </a:p>
          <a:p>
            <a:r>
              <a:rPr lang="en-US" b="1" baseline="0" dirty="0" smtClean="0"/>
              <a:t>Setting Expectations and Goals </a:t>
            </a:r>
            <a:r>
              <a:rPr lang="en-US" baseline="0" dirty="0" smtClean="0"/>
              <a:t>– This is the lowest level of the progressive disciplinary process and in many cases any issues with performance are resolved by communicating what the correct behavior is with the employee.  The creation and monitoring of performance goals is also part of the process of setting expectations with the employee.  </a:t>
            </a:r>
            <a:r>
              <a:rPr lang="en-US" dirty="0"/>
              <a:t>B</a:t>
            </a:r>
            <a:r>
              <a:rPr lang="en-US" baseline="0" dirty="0" smtClean="0"/>
              <a:t>y setting goals based on skills you want the employee to develop, you are letting the employee know that you would like to work with them to develop in this area.  </a:t>
            </a:r>
          </a:p>
          <a:p>
            <a:endParaRPr lang="en-US" baseline="0" dirty="0" smtClean="0"/>
          </a:p>
          <a:p>
            <a:r>
              <a:rPr lang="en-US" b="1" baseline="0" dirty="0" smtClean="0"/>
              <a:t>Coaching</a:t>
            </a:r>
            <a:r>
              <a:rPr lang="en-US" baseline="0" dirty="0" smtClean="0"/>
              <a:t> – Coaching is also part of the Performance Management and the progressive disciplinary process.  When you have created a goal for an employee in an area where they need development you need to counsel them on how to achieve the goal.  If the employee does not achieve their goal then they need counseling on how to achieve the goal and documentation occurs on the progress of the goal in the Performance Management system.  </a:t>
            </a:r>
          </a:p>
          <a:p>
            <a:endParaRPr lang="en-US" baseline="0" dirty="0" smtClean="0"/>
          </a:p>
          <a:p>
            <a:r>
              <a:rPr lang="en-US" b="1" baseline="0" dirty="0" smtClean="0"/>
              <a:t>PDF / PIP Documentation of Counseling </a:t>
            </a:r>
            <a:r>
              <a:rPr lang="en-US" baseline="0" dirty="0" smtClean="0"/>
              <a:t>– If an employee is not able to achieve their goal then documentation of needs to occur.  The goal is for there to be no surprises when it is time to evaluate the employee on the their progress and if a Performance Improvement Plan is created to address a performance issue then there needs to be a clear correlation between the rating of the performance goals and actions taken for progressive discipline.  For the progressive discipline a PDF is drafted to document the incident.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endParaRPr lang="en-US" dirty="0"/>
          </a:p>
          <a:p>
            <a:pPr marL="171450" indent="-171450">
              <a:buFont typeface="Arial" panose="020B0604020202020204" pitchFamily="34" charset="0"/>
              <a:buChar char="•"/>
            </a:pPr>
            <a:r>
              <a:rPr lang="en-US" dirty="0" smtClean="0"/>
              <a:t>Participants there are two ways to address performance issues with employee </a:t>
            </a:r>
          </a:p>
          <a:p>
            <a:pPr marL="171450" indent="-171450">
              <a:buFont typeface="Arial" panose="020B0604020202020204" pitchFamily="34" charset="0"/>
              <a:buChar char="•"/>
            </a:pPr>
            <a:r>
              <a:rPr lang="en-US" dirty="0" smtClean="0"/>
              <a:t>The goal is to resolve issues proactively and at the lowest level</a:t>
            </a:r>
          </a:p>
          <a:p>
            <a:pPr marL="171450" indent="-171450">
              <a:buFont typeface="Arial" panose="020B0604020202020204" pitchFamily="34" charset="0"/>
              <a:buChar char="•"/>
            </a:pPr>
            <a:endParaRPr lang="en-US" dirty="0"/>
          </a:p>
          <a:p>
            <a:r>
              <a:rPr lang="en-US" b="1" u="sng" dirty="0" smtClean="0"/>
              <a:t>Explain:</a:t>
            </a:r>
          </a:p>
          <a:p>
            <a:endParaRPr lang="en-US" dirty="0"/>
          </a:p>
          <a:p>
            <a:pPr marL="171450" indent="-171450">
              <a:buFont typeface="Arial" panose="020B0604020202020204" pitchFamily="34" charset="0"/>
              <a:buChar char="•"/>
            </a:pPr>
            <a:r>
              <a:rPr lang="en-US" dirty="0" smtClean="0"/>
              <a:t>The area in green is preventative </a:t>
            </a:r>
          </a:p>
          <a:p>
            <a:pPr marL="171450" indent="-171450">
              <a:buFont typeface="Arial" panose="020B0604020202020204" pitchFamily="34" charset="0"/>
              <a:buChar char="•"/>
            </a:pPr>
            <a:r>
              <a:rPr lang="en-US" dirty="0" smtClean="0"/>
              <a:t>The area in white in white is disciplinary processes</a:t>
            </a:r>
          </a:p>
          <a:p>
            <a:pPr marL="171450" indent="-171450">
              <a:buFont typeface="Arial" panose="020B0604020202020204" pitchFamily="34" charset="0"/>
              <a:buChar char="•"/>
            </a:pPr>
            <a:r>
              <a:rPr lang="en-US" dirty="0" smtClean="0"/>
              <a:t>Documentation is critical throughout the process</a:t>
            </a:r>
          </a:p>
          <a:p>
            <a:pPr marL="171450" indent="-171450">
              <a:buFont typeface="Arial" panose="020B0604020202020204" pitchFamily="34" charset="0"/>
              <a:buChar char="•"/>
            </a:pPr>
            <a:endParaRPr lang="en-US" dirty="0"/>
          </a:p>
          <a:p>
            <a:r>
              <a:rPr lang="en-US" b="1" u="sng" dirty="0" smtClean="0"/>
              <a:t>Ask:</a:t>
            </a:r>
          </a:p>
          <a:p>
            <a:endParaRPr lang="en-US" dirty="0"/>
          </a:p>
          <a:p>
            <a:pPr marL="171450" indent="-171450">
              <a:buFont typeface="Arial" panose="020B0604020202020204" pitchFamily="34" charset="0"/>
              <a:buChar char="•"/>
            </a:pPr>
            <a:r>
              <a:rPr lang="en-US" dirty="0" smtClean="0"/>
              <a:t>What is the best way to handle performance issues for the employee?</a:t>
            </a:r>
          </a:p>
          <a:p>
            <a:pPr marL="171450" indent="-171450">
              <a:buFont typeface="Arial" panose="020B0604020202020204" pitchFamily="34" charset="0"/>
              <a:buChar char="•"/>
            </a:pPr>
            <a:r>
              <a:rPr lang="en-US" dirty="0" smtClean="0"/>
              <a:t>How about the supervisor?</a:t>
            </a:r>
          </a:p>
          <a:p>
            <a:pPr marL="171450" indent="-171450">
              <a:buFont typeface="Arial" panose="020B0604020202020204" pitchFamily="34" charset="0"/>
              <a:buChar char="•"/>
            </a:pPr>
            <a:endParaRPr lang="en-US" dirty="0" smtClean="0"/>
          </a:p>
        </p:txBody>
      </p:sp>
    </p:spTree>
    <p:extLst>
      <p:ext uri="{BB962C8B-B14F-4D97-AF65-F5344CB8AC3E}">
        <p14:creationId xmlns:p14="http://schemas.microsoft.com/office/powerpoint/2010/main" val="4271712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sz="1100" b="0" i="0" u="none" strike="noStrike" kern="1200" dirty="0" smtClean="0">
                <a:solidFill>
                  <a:schemeClr val="tx1"/>
                </a:solidFill>
                <a:effectLst/>
                <a:latin typeface="+mn-lt"/>
                <a:ea typeface="+mn-ea"/>
                <a:cs typeface="+mn-cs"/>
              </a:rPr>
              <a:t>The Performance Improvement Plan is used to document specific behavior an Employee needs to improve and step-by step actions the employee needs to take to address their behavior.  The Performance Improvement Plan is informal and is used when a supervisor needs to improve a behavior or when an employee receives a "needs improvement" during the Performance Plan year in any of their Performance Goals or Competencies.  The Performance Improvement Plan needs to be acknowledged by the employee within seven days of it being sent by the Supervisor. </a:t>
            </a:r>
          </a:p>
          <a:p>
            <a:endParaRPr lang="en-US" sz="1100" b="0" i="0" u="none" strike="noStrike" kern="1200" dirty="0" smtClean="0">
              <a:solidFill>
                <a:schemeClr val="tx1"/>
              </a:solidFill>
              <a:effectLst/>
              <a:latin typeface="+mn-lt"/>
              <a:ea typeface="+mn-ea"/>
              <a:cs typeface="+mn-cs"/>
            </a:endParaRPr>
          </a:p>
          <a:p>
            <a:r>
              <a:rPr lang="en-US" sz="1100" b="0" i="0" u="none" strike="noStrike" kern="1200" dirty="0" smtClean="0">
                <a:solidFill>
                  <a:schemeClr val="tx1"/>
                </a:solidFill>
                <a:effectLst/>
                <a:latin typeface="+mn-lt"/>
                <a:ea typeface="+mn-ea"/>
                <a:cs typeface="+mn-cs"/>
              </a:rPr>
              <a:t>The Performance Improvement Plan is not part of the formal progressive disciplinary process and is not recognized as such by the Department of Personnel Administration.</a:t>
            </a:r>
            <a:endParaRPr lang="en-US" b="0"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76</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dirty="0" smtClean="0"/>
              <a:t>Explain:</a:t>
            </a:r>
          </a:p>
          <a:p>
            <a:pPr marL="171450" indent="-171450">
              <a:buFont typeface="Arial" panose="020B0604020202020204" pitchFamily="34" charset="0"/>
              <a:buChar char="•"/>
            </a:pPr>
            <a:r>
              <a:rPr lang="en-US" dirty="0" smtClean="0"/>
              <a:t>The PIP is not part of the formal disciplinary process</a:t>
            </a:r>
          </a:p>
          <a:p>
            <a:pPr marL="171450" indent="-171450">
              <a:buFont typeface="Arial" panose="020B0604020202020204" pitchFamily="34" charset="0"/>
              <a:buChar char="•"/>
            </a:pPr>
            <a:r>
              <a:rPr lang="en-US" dirty="0" smtClean="0"/>
              <a:t>It is used for both documenting the behavior of the employee and to guide them on how to change</a:t>
            </a:r>
          </a:p>
          <a:p>
            <a:pPr marL="171450" indent="-171450">
              <a:buFont typeface="Arial" panose="020B0604020202020204" pitchFamily="34" charset="0"/>
              <a:buChar char="•"/>
            </a:pPr>
            <a:r>
              <a:rPr lang="en-US" dirty="0" smtClean="0"/>
              <a:t>Must be created if an employee gets one star in any of the area of their performance plan</a:t>
            </a:r>
          </a:p>
          <a:p>
            <a:pPr marL="171450" indent="-171450">
              <a:buFont typeface="Arial" panose="020B0604020202020204" pitchFamily="34" charset="0"/>
              <a:buChar char="•"/>
            </a:pPr>
            <a:endParaRPr lang="en-US" dirty="0" smtClean="0"/>
          </a:p>
          <a:p>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1418807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endParaRPr lang="en-US" b="1" u="sng" dirty="0" smtClean="0"/>
          </a:p>
          <a:p>
            <a:r>
              <a:rPr lang="en-US" b="1" u="none" dirty="0" smtClean="0"/>
              <a:t>Tab </a:t>
            </a:r>
            <a:r>
              <a:rPr lang="en-US" b="1" dirty="0" smtClean="0"/>
              <a:t>12</a:t>
            </a:r>
            <a:r>
              <a:rPr lang="en-US" b="1" u="none" dirty="0" smtClean="0"/>
              <a:t> - Employee Assessment</a:t>
            </a:r>
            <a:r>
              <a:rPr lang="en-US" b="1" u="none" baseline="0" dirty="0" smtClean="0"/>
              <a:t> </a:t>
            </a:r>
          </a:p>
          <a:p>
            <a:r>
              <a:rPr lang="en-US" b="1" u="none" baseline="0" dirty="0" smtClean="0"/>
              <a:t>Tab </a:t>
            </a:r>
            <a:r>
              <a:rPr lang="en-US" b="1" dirty="0" smtClean="0"/>
              <a:t>13 -</a:t>
            </a:r>
            <a:r>
              <a:rPr lang="en-US" b="1" u="none" baseline="0" dirty="0" smtClean="0"/>
              <a:t> Individual Development Plan</a:t>
            </a:r>
          </a:p>
          <a:p>
            <a:endParaRPr lang="en-US" b="0" u="none" baseline="0" dirty="0" smtClean="0"/>
          </a:p>
          <a:p>
            <a:r>
              <a:rPr lang="en-US" b="0" u="none" dirty="0" smtClean="0"/>
              <a:t>Development plans</a:t>
            </a:r>
            <a:r>
              <a:rPr lang="en-US" b="0" u="none" baseline="0" dirty="0" smtClean="0"/>
              <a:t> are a way to help focus an employee who wants to move up in the organization, or just to learn a new skill set.  When you create an individual development plan.  Be sure to provide a reason and the motivation as well as what you want them to be able to learn.  In many ways the development of the plan is similar to the creation of a series of goals.  It is for this reason you should keep the S.M.A.R.T goal methodology in mind when you are drafting the development plan for the employee.  </a:t>
            </a:r>
            <a:endParaRPr lang="en-US" b="0" u="none"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77</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a:t>R</a:t>
            </a:r>
            <a:r>
              <a:rPr lang="en-US" b="1" u="sng" dirty="0" smtClean="0"/>
              <a:t>eview:</a:t>
            </a:r>
          </a:p>
          <a:p>
            <a:endParaRPr lang="en-US" dirty="0"/>
          </a:p>
          <a:p>
            <a:pPr marL="171450" indent="-171450">
              <a:buFont typeface="Arial" panose="020B0604020202020204" pitchFamily="34" charset="0"/>
              <a:buChar char="•"/>
            </a:pPr>
            <a:r>
              <a:rPr lang="en-US" dirty="0" smtClean="0"/>
              <a:t>Review the actions you should take when you create a development plan</a:t>
            </a:r>
          </a:p>
          <a:p>
            <a:pPr marL="171450" indent="-171450">
              <a:buFont typeface="Arial" panose="020B0604020202020204" pitchFamily="34" charset="0"/>
              <a:buChar char="•"/>
            </a:pPr>
            <a:r>
              <a:rPr lang="en-US" dirty="0" smtClean="0"/>
              <a:t>Tab 12 and 13 with the participants and highlight the actions they need to take to complete each</a:t>
            </a:r>
          </a:p>
          <a:p>
            <a:endParaRPr lang="en-US" dirty="0"/>
          </a:p>
          <a:p>
            <a:r>
              <a:rPr lang="en-US" b="1" u="sng" dirty="0" smtClean="0"/>
              <a:t>Tell:</a:t>
            </a:r>
          </a:p>
          <a:p>
            <a:pPr marL="171450" indent="-171450">
              <a:buFont typeface="Arial" panose="020B0604020202020204" pitchFamily="34" charset="0"/>
              <a:buChar char="•"/>
            </a:pPr>
            <a:r>
              <a:rPr lang="en-US" dirty="0" smtClean="0"/>
              <a:t>Participants development plans are no longer created in SuccessFactors</a:t>
            </a:r>
          </a:p>
          <a:p>
            <a:pPr marL="171450" indent="-171450">
              <a:buFont typeface="Arial" panose="020B0604020202020204" pitchFamily="34" charset="0"/>
              <a:buChar char="•"/>
            </a:pPr>
            <a:endParaRPr lang="en-US" dirty="0"/>
          </a:p>
          <a:p>
            <a:r>
              <a:rPr lang="en-US" b="1" u="sng" dirty="0" smtClean="0"/>
              <a:t>Ask:</a:t>
            </a:r>
          </a:p>
          <a:p>
            <a:endParaRPr lang="en-US" b="1" u="sng" dirty="0"/>
          </a:p>
          <a:p>
            <a:pPr marL="171450" indent="-171450">
              <a:buFont typeface="Arial" panose="020B0604020202020204" pitchFamily="34" charset="0"/>
              <a:buChar char="•"/>
            </a:pPr>
            <a:r>
              <a:rPr lang="en-US" dirty="0" smtClean="0"/>
              <a:t>Participants to turn to Tab 12 and review the Employee Assessment</a:t>
            </a:r>
          </a:p>
          <a:p>
            <a:pPr marL="171450" indent="-171450">
              <a:buFont typeface="Arial" panose="020B0604020202020204" pitchFamily="34" charset="0"/>
              <a:buChar char="•"/>
            </a:pPr>
            <a:r>
              <a:rPr lang="en-US" dirty="0"/>
              <a:t>Participants to turn to Tab </a:t>
            </a:r>
            <a:r>
              <a:rPr lang="en-US" dirty="0" smtClean="0"/>
              <a:t>13 </a:t>
            </a:r>
            <a:r>
              <a:rPr lang="en-US" dirty="0"/>
              <a:t>and review the Employee Assessment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0820271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48200" cy="34861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When counseling</a:t>
            </a:r>
            <a:r>
              <a:rPr lang="en-US" baseline="0" dirty="0" smtClean="0"/>
              <a:t> an employee on their</a:t>
            </a:r>
            <a:r>
              <a:rPr lang="en-US" dirty="0" smtClean="0"/>
              <a:t> behavior and the reason for</a:t>
            </a:r>
            <a:r>
              <a:rPr lang="en-US" baseline="0" dirty="0" smtClean="0"/>
              <a:t> the creation of the PIP</a:t>
            </a:r>
            <a:r>
              <a:rPr lang="en-US" dirty="0" smtClean="0"/>
              <a:t>, the</a:t>
            </a:r>
            <a:r>
              <a:rPr lang="en-US" baseline="0" dirty="0" smtClean="0"/>
              <a:t> best way to remember what to do is to use the acronym W.I.T.S, which stand for Why, Immediate, Think Small, Specific.  </a:t>
            </a:r>
          </a:p>
          <a:p>
            <a:endParaRPr lang="en-US" baseline="0" dirty="0" smtClean="0"/>
          </a:p>
          <a:p>
            <a:r>
              <a:rPr lang="en-US" b="1" baseline="0" dirty="0" smtClean="0"/>
              <a:t>Why</a:t>
            </a:r>
            <a:r>
              <a:rPr lang="en-US" baseline="0" dirty="0" smtClean="0"/>
              <a:t> – When you provide feedback to the employee they need to understand </a:t>
            </a:r>
            <a:r>
              <a:rPr lang="en-US" i="1" baseline="0" dirty="0" smtClean="0"/>
              <a:t>why</a:t>
            </a:r>
            <a:r>
              <a:rPr lang="en-US" baseline="0" dirty="0" smtClean="0"/>
              <a:t> they need to change their behavior.   By explaining how their behavior impacts their Coworkers, Maintenance, or CDOT you are creating motivation to change.</a:t>
            </a:r>
          </a:p>
          <a:p>
            <a:endParaRPr lang="en-US" baseline="0" dirty="0" smtClean="0"/>
          </a:p>
          <a:p>
            <a:r>
              <a:rPr lang="en-US" b="1" baseline="0" dirty="0" smtClean="0"/>
              <a:t>Immediate</a:t>
            </a:r>
            <a:r>
              <a:rPr lang="en-US" baseline="0" dirty="0" smtClean="0"/>
              <a:t> – Try and provide the counseling to the employee as close to the event as possible.  However, you do want to allow yourself time to document the behavior and prepare for the conversation.  Additionally it is important to have the conversation in a private place and this may take time if the person is working as part of a road crew.  </a:t>
            </a:r>
          </a:p>
          <a:p>
            <a:endParaRPr lang="en-US" baseline="0" dirty="0" smtClean="0"/>
          </a:p>
          <a:p>
            <a:r>
              <a:rPr lang="en-US" b="1" baseline="0" dirty="0" smtClean="0"/>
              <a:t>Think Small </a:t>
            </a:r>
            <a:r>
              <a:rPr lang="en-US" baseline="0" dirty="0" smtClean="0"/>
              <a:t>– Counseling can be for both good behavior and undesirable behavior.  When you provide feedback think about the chain of events.  Thinking to bring an additional tool can make the difference between the project taking a couple of hours or a day.</a:t>
            </a:r>
          </a:p>
          <a:p>
            <a:endParaRPr lang="en-US" baseline="0" dirty="0" smtClean="0"/>
          </a:p>
          <a:p>
            <a:r>
              <a:rPr lang="en-US" b="1" dirty="0" smtClean="0"/>
              <a:t>Specific</a:t>
            </a:r>
            <a:r>
              <a:rPr lang="en-US" dirty="0" smtClean="0"/>
              <a:t> – When you are</a:t>
            </a:r>
            <a:r>
              <a:rPr lang="en-US" baseline="0" dirty="0" smtClean="0"/>
              <a:t> counseling an employee tell them specifically what they have done right.  For example instead of saying “great job this week” you could say, “I noticed that this week you took an extra tool with you, this made a difference in completing the project on time.  Great job on thinking ahead and being proactive!”  In addition to letting your employees know they are doing right.  It is a great management tool  to let them know you are paying attention to the work they are doing.</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78</a:t>
            </a:fld>
            <a:endParaRPr lang="en-US" dirty="0"/>
          </a:p>
        </p:txBody>
      </p:sp>
      <p:sp>
        <p:nvSpPr>
          <p:cNvPr id="5" name="Notes Placeholder 2"/>
          <p:cNvSpPr txBox="1">
            <a:spLocks/>
          </p:cNvSpPr>
          <p:nvPr/>
        </p:nvSpPr>
        <p:spPr bwMode="auto">
          <a:xfrm>
            <a:off x="4954556" y="658947"/>
            <a:ext cx="1884784" cy="8282682"/>
          </a:xfrm>
          <a:prstGeom prst="rect">
            <a:avLst/>
          </a:prstGeom>
          <a:solidFill>
            <a:schemeClr val="lt1"/>
          </a:solidFill>
          <a:ln w="12700" cap="flat" cmpd="sng" algn="ctr">
            <a:noFill/>
            <a:prstDash val="solid"/>
          </a:ln>
          <a:effectLst/>
        </p:spPr>
        <p:txBody>
          <a:bodyPr vert="horz" wrap="square" lIns="93177" tIns="46589" rIns="93177" bIns="46589" numCol="1" rtlCol="0" anchor="t" anchorCtr="0" compatLnSpc="1">
            <a:prstTxWarp prst="textNoShape">
              <a:avLst/>
            </a:prstTxWarp>
          </a:bodyPr>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dirty="0" smtClean="0"/>
          </a:p>
        </p:txBody>
      </p:sp>
      <p:sp>
        <p:nvSpPr>
          <p:cNvPr id="6"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b="1" u="sng" dirty="0" smtClean="0"/>
              <a:t>Review:</a:t>
            </a:r>
          </a:p>
          <a:p>
            <a:pPr marL="171450" indent="-171450">
              <a:buFont typeface="Arial" panose="020B0604020202020204" pitchFamily="34" charset="0"/>
              <a:buChar char="•"/>
            </a:pPr>
            <a:r>
              <a:rPr lang="en-US" dirty="0"/>
              <a:t>When meeting about the PIP the employee may be defensive</a:t>
            </a:r>
          </a:p>
          <a:p>
            <a:pPr marL="171450" indent="-171450">
              <a:buFont typeface="Arial" panose="020B0604020202020204" pitchFamily="34" charset="0"/>
              <a:buChar char="•"/>
            </a:pPr>
            <a:r>
              <a:rPr lang="en-US" dirty="0" smtClean="0"/>
              <a:t>During the meeting with the employee always be prepared </a:t>
            </a:r>
          </a:p>
          <a:p>
            <a:pPr marL="171450" indent="-171450">
              <a:buFont typeface="Arial" panose="020B0604020202020204" pitchFamily="34" charset="0"/>
              <a:buChar char="•"/>
            </a:pPr>
            <a:r>
              <a:rPr lang="en-US" dirty="0" smtClean="0"/>
              <a:t>To ensure the best outcome use this acronym when you are providing feedback to the employee</a:t>
            </a:r>
          </a:p>
          <a:p>
            <a:pPr marL="171450" indent="-171450">
              <a:buFont typeface="Arial" panose="020B0604020202020204" pitchFamily="34" charset="0"/>
              <a:buChar char="•"/>
            </a:pPr>
            <a:r>
              <a:rPr lang="en-US" dirty="0" smtClean="0"/>
              <a:t>Paraphrase the bullets and the notes to explain the acronym </a:t>
            </a:r>
          </a:p>
        </p:txBody>
      </p:sp>
    </p:spTree>
    <p:extLst>
      <p:ext uri="{BB962C8B-B14F-4D97-AF65-F5344CB8AC3E}">
        <p14:creationId xmlns:p14="http://schemas.microsoft.com/office/powerpoint/2010/main" val="2417588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Once the behavior</a:t>
            </a:r>
            <a:r>
              <a:rPr lang="en-US" baseline="0" dirty="0" smtClean="0"/>
              <a:t> of the employee rises to the level of progressive discipline, there are different steps and actions you need to take.  These actions are covered in the next course titled Progressive Discipline.  The most important action you can take to address a performance issue is to create documentation of the events up to and including the need for the creation of a corrective or disciplinary action.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79</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That progressive discipline is a process that requires documentation of the actions of the employee</a:t>
            </a:r>
          </a:p>
          <a:p>
            <a:pPr marL="171450" indent="-171450">
              <a:buFont typeface="Arial" panose="020B0604020202020204" pitchFamily="34" charset="0"/>
              <a:buChar char="•"/>
            </a:pPr>
            <a:r>
              <a:rPr lang="en-US" dirty="0" smtClean="0"/>
              <a:t>Progress disciplines goal to resolve the performance issue at the lowest possible level</a:t>
            </a:r>
          </a:p>
          <a:p>
            <a:pPr marL="171450" indent="-171450">
              <a:buFont typeface="Arial" panose="020B0604020202020204" pitchFamily="34" charset="0"/>
              <a:buChar char="•"/>
            </a:pPr>
            <a:r>
              <a:rPr lang="en-US" dirty="0" smtClean="0"/>
              <a:t>Not all actions need to go through the formal process such as workplace violence</a:t>
            </a:r>
          </a:p>
          <a:p>
            <a:endParaRPr lang="en-US" dirty="0"/>
          </a:p>
          <a:p>
            <a:r>
              <a:rPr lang="en-US" b="1" u="sng" dirty="0" smtClean="0"/>
              <a:t>Connect:</a:t>
            </a:r>
          </a:p>
          <a:p>
            <a:pPr marL="171450" indent="-171450">
              <a:buFont typeface="Arial" panose="020B0604020202020204" pitchFamily="34" charset="0"/>
              <a:buChar char="•"/>
            </a:pPr>
            <a:r>
              <a:rPr lang="en-US" dirty="0" smtClean="0"/>
              <a:t>The disciplinary process with the documentation of the performance process</a:t>
            </a:r>
          </a:p>
          <a:p>
            <a:pPr marL="171450" indent="-171450">
              <a:buFont typeface="Arial" panose="020B0604020202020204" pitchFamily="34" charset="0"/>
              <a:buChar char="•"/>
            </a:pPr>
            <a:r>
              <a:rPr lang="en-US" dirty="0" smtClean="0"/>
              <a:t>The pyramid represents the connection between how often the event occurs</a:t>
            </a:r>
            <a:endParaRPr lang="en-US" dirty="0"/>
          </a:p>
          <a:p>
            <a:endParaRPr lang="en-US" dirty="0"/>
          </a:p>
        </p:txBody>
      </p:sp>
    </p:spTree>
    <p:extLst>
      <p:ext uri="{BB962C8B-B14F-4D97-AF65-F5344CB8AC3E}">
        <p14:creationId xmlns:p14="http://schemas.microsoft.com/office/powerpoint/2010/main" val="144597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0" dirty="0" smtClean="0"/>
              <a:t>Notes:</a:t>
            </a:r>
          </a:p>
          <a:p>
            <a:pPr>
              <a:defRPr/>
            </a:pPr>
            <a:endParaRPr lang="en-US" b="1" dirty="0" smtClean="0"/>
          </a:p>
          <a:p>
            <a:pPr marL="0" indent="0">
              <a:buFont typeface="Arial" pitchFamily="34" charset="0"/>
              <a:buNone/>
              <a:defRPr/>
            </a:pPr>
            <a:r>
              <a:rPr lang="en-US" b="0" dirty="0" smtClean="0"/>
              <a:t>Take</a:t>
            </a:r>
            <a:r>
              <a:rPr lang="en-US" b="0" baseline="0" dirty="0" smtClean="0"/>
              <a:t> a moment to turn off, or silence your cell phones.  This is your time to learn.  Please r</a:t>
            </a:r>
            <a:r>
              <a:rPr lang="en-US" b="0" dirty="0" smtClean="0"/>
              <a:t>efrain from browsing the Internet, sending/reading text messages, or sending/reading e-mails during class.</a:t>
            </a:r>
            <a:r>
              <a:rPr lang="en-US" b="0" baseline="0" dirty="0" smtClean="0"/>
              <a:t>  </a:t>
            </a:r>
            <a:r>
              <a:rPr lang="en-US" b="0" dirty="0" smtClean="0"/>
              <a:t>Participate</a:t>
            </a:r>
            <a:r>
              <a:rPr lang="en-US" b="0" baseline="0" dirty="0" smtClean="0"/>
              <a:t> in the course and listen, and refrain from having side conversations.  </a:t>
            </a:r>
            <a:r>
              <a:rPr lang="en-US" b="0" dirty="0" smtClean="0"/>
              <a:t>Be sure to</a:t>
            </a:r>
            <a:r>
              <a:rPr lang="en-US" b="0" baseline="0" dirty="0" smtClean="0"/>
              <a:t> </a:t>
            </a:r>
            <a:r>
              <a:rPr lang="en-US" b="0" dirty="0" smtClean="0"/>
              <a:t>attend the entire class to get credit for the course; </a:t>
            </a:r>
            <a:r>
              <a:rPr lang="en-US" b="0" i="1" dirty="0" smtClean="0"/>
              <a:t>if more than 15 minutes are missed you will not get credit for attending the class</a:t>
            </a:r>
          </a:p>
          <a:p>
            <a:pPr>
              <a:defRPr/>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E71443-BCD1-4D8F-863D-664C7A26BB8A}" type="slidenum">
              <a:rPr lang="en-US" smtClean="0"/>
              <a:pPr/>
              <a:t>8</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a:p>
          <a:p>
            <a:pPr>
              <a:defRPr/>
            </a:pPr>
            <a:r>
              <a:rPr lang="en-US" b="1" u="sng" dirty="0" smtClean="0"/>
              <a:t>Explain:</a:t>
            </a:r>
            <a:endParaRPr lang="en-US" b="1" u="sng" dirty="0"/>
          </a:p>
          <a:p>
            <a:pPr>
              <a:defRPr/>
            </a:pPr>
            <a:endParaRPr lang="en-US" dirty="0"/>
          </a:p>
          <a:p>
            <a:pPr>
              <a:defRPr/>
            </a:pPr>
            <a:r>
              <a:rPr lang="en-US" dirty="0"/>
              <a:t>This is to establish the etiquette for the </a:t>
            </a:r>
            <a:r>
              <a:rPr lang="en-US" dirty="0" smtClean="0"/>
              <a:t>course</a:t>
            </a:r>
          </a:p>
          <a:p>
            <a:pPr>
              <a:defRPr/>
            </a:pPr>
            <a:endParaRPr lang="en-US" dirty="0"/>
          </a:p>
          <a:p>
            <a:pPr>
              <a:defRPr/>
            </a:pPr>
            <a:r>
              <a:rPr lang="en-US" b="1" u="sng" dirty="0" smtClean="0"/>
              <a:t>Ask:</a:t>
            </a:r>
          </a:p>
          <a:p>
            <a:pPr>
              <a:defRPr/>
            </a:pPr>
            <a:endParaRPr lang="en-US" b="1" u="sng" dirty="0" smtClean="0"/>
          </a:p>
          <a:p>
            <a:pPr>
              <a:defRPr/>
            </a:pPr>
            <a:r>
              <a:rPr lang="en-US" dirty="0" smtClean="0"/>
              <a:t>Participants </a:t>
            </a:r>
            <a:r>
              <a:rPr lang="en-US" dirty="0"/>
              <a:t>to silence their cell phones </a:t>
            </a:r>
          </a:p>
          <a:p>
            <a:pPr>
              <a:defRPr/>
            </a:pPr>
            <a:endParaRPr lang="en-US" dirty="0"/>
          </a:p>
          <a:p>
            <a:pPr>
              <a:defRPr/>
            </a:pPr>
            <a:r>
              <a:rPr lang="en-US" dirty="0"/>
              <a:t>Not to use the internet</a:t>
            </a:r>
          </a:p>
          <a:p>
            <a:pPr>
              <a:defRPr/>
            </a:pPr>
            <a:endParaRPr lang="en-US" dirty="0"/>
          </a:p>
          <a:p>
            <a:pPr>
              <a:defRPr/>
            </a:pPr>
            <a:r>
              <a:rPr lang="en-US" dirty="0"/>
              <a:t>Limit side conversations</a:t>
            </a:r>
          </a:p>
        </p:txBody>
      </p:sp>
    </p:spTree>
    <p:extLst>
      <p:ext uri="{BB962C8B-B14F-4D97-AF65-F5344CB8AC3E}">
        <p14:creationId xmlns:p14="http://schemas.microsoft.com/office/powerpoint/2010/main" val="4163875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r>
              <a:rPr lang="en-US" dirty="0"/>
              <a:t>Notes:</a:t>
            </a:r>
          </a:p>
          <a:p>
            <a:endParaRPr lang="en-US" dirty="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80</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 </a:t>
            </a:r>
            <a:endParaRPr lang="en-US" dirty="0" smtClean="0"/>
          </a:p>
          <a:p>
            <a:r>
              <a:rPr lang="en-US" b="1" dirty="0" smtClean="0"/>
              <a:t>Answer Question One:</a:t>
            </a:r>
          </a:p>
          <a:p>
            <a:pPr marL="171450" indent="-171450">
              <a:buFont typeface="Arial" panose="020B0604020202020204" pitchFamily="34" charset="0"/>
              <a:buChar char="•"/>
            </a:pPr>
            <a:r>
              <a:rPr lang="en-US" dirty="0" smtClean="0"/>
              <a:t>False – the first step is to set you expectations of the employee</a:t>
            </a:r>
            <a:endParaRPr lang="en-US" dirty="0"/>
          </a:p>
          <a:p>
            <a:endParaRPr lang="en-US" dirty="0" smtClean="0"/>
          </a:p>
          <a:p>
            <a:r>
              <a:rPr lang="en-US" b="1" dirty="0" smtClean="0"/>
              <a:t>Answer Question Two:</a:t>
            </a:r>
            <a:endParaRPr lang="en-US" b="1" dirty="0"/>
          </a:p>
          <a:p>
            <a:pPr marL="171450" indent="-171450">
              <a:buFont typeface="Arial" panose="020B0604020202020204" pitchFamily="34" charset="0"/>
              <a:buChar char="•"/>
            </a:pPr>
            <a:r>
              <a:rPr lang="en-US" dirty="0" smtClean="0"/>
              <a:t>Why, Immediate, Think Small and Specific</a:t>
            </a:r>
          </a:p>
          <a:p>
            <a:endParaRPr lang="en-US" dirty="0"/>
          </a:p>
          <a:p>
            <a:r>
              <a:rPr lang="en-US" b="1" u="sng" dirty="0"/>
              <a:t>Ask:</a:t>
            </a:r>
          </a:p>
          <a:p>
            <a:endParaRPr lang="en-US" dirty="0"/>
          </a:p>
          <a:p>
            <a:pPr marL="171450" indent="-171450">
              <a:buFont typeface="Arial" panose="020B0604020202020204" pitchFamily="34" charset="0"/>
              <a:buChar char="•"/>
            </a:pPr>
            <a:r>
              <a:rPr lang="en-US" dirty="0"/>
              <a:t>Each of the questions.  The answer will display when you advance the slide</a:t>
            </a:r>
          </a:p>
          <a:p>
            <a:pPr marL="171450" indent="-171450">
              <a:buFont typeface="Arial" panose="020B0604020202020204" pitchFamily="34" charset="0"/>
              <a:buChar char="•"/>
            </a:pPr>
            <a:endParaRPr lang="en-US" dirty="0"/>
          </a:p>
          <a:p>
            <a:r>
              <a:rPr lang="en-US" b="1" u="sng" dirty="0"/>
              <a:t>Explain:</a:t>
            </a:r>
          </a:p>
          <a:p>
            <a:endParaRPr lang="en-US" dirty="0"/>
          </a:p>
          <a:p>
            <a:pPr marL="171450" indent="-171450">
              <a:buFont typeface="Arial" panose="020B0604020202020204" pitchFamily="34" charset="0"/>
              <a:buChar char="•"/>
            </a:pPr>
            <a:r>
              <a:rPr lang="en-US" dirty="0"/>
              <a:t>Connect each of the questions with the content of the course</a:t>
            </a:r>
          </a:p>
          <a:p>
            <a:pPr marL="171450" indent="-171450">
              <a:buFont typeface="Arial" panose="020B0604020202020204" pitchFamily="34" charset="0"/>
              <a:buChar char="•"/>
            </a:pPr>
            <a:endParaRPr lang="en-US" dirty="0"/>
          </a:p>
          <a:p>
            <a:r>
              <a:rPr lang="en-US" b="1" u="sng" dirty="0"/>
              <a:t>Note</a:t>
            </a:r>
            <a:r>
              <a:rPr lang="en-US" u="sng" dirty="0"/>
              <a:t>: </a:t>
            </a:r>
          </a:p>
          <a:p>
            <a:r>
              <a:rPr lang="en-US" dirty="0"/>
              <a:t>You can go back to the slide to discuss the answer.  </a:t>
            </a:r>
          </a:p>
          <a:p>
            <a:pPr marL="171450" indent="-171450">
              <a:buFont typeface="Arial" panose="020B0604020202020204" pitchFamily="34" charset="0"/>
              <a:buChar char="•"/>
            </a:pPr>
            <a:r>
              <a:rPr lang="en-US" dirty="0"/>
              <a:t>If you are pressed for time you can go through this faster to make up time</a:t>
            </a:r>
          </a:p>
          <a:p>
            <a:pPr marL="171450" indent="-171450">
              <a:buFont typeface="Arial" panose="020B0604020202020204" pitchFamily="34" charset="0"/>
              <a:buChar char="•"/>
            </a:pPr>
            <a:r>
              <a:rPr lang="en-US" dirty="0"/>
              <a:t>If the answer is not correct do not use “No” instead use “That’s not quite right” instead.  This is a gentle correction and does not shut the learner </a:t>
            </a:r>
            <a:r>
              <a:rPr lang="en-US" dirty="0" smtClean="0"/>
              <a:t>down</a:t>
            </a:r>
          </a:p>
          <a:p>
            <a:pPr marL="171450" indent="-171450">
              <a:buFont typeface="Arial" panose="020B0604020202020204" pitchFamily="34" charset="0"/>
              <a:buChar char="•"/>
            </a:pPr>
            <a:r>
              <a:rPr lang="en-US" dirty="0"/>
              <a:t>The goal of questions is to reinforce learning.  Use the questions to reinforce </a:t>
            </a:r>
            <a:r>
              <a:rPr lang="en-US" dirty="0" smtClean="0"/>
              <a:t>learning</a:t>
            </a:r>
            <a:endParaRPr lang="en-US" dirty="0"/>
          </a:p>
        </p:txBody>
      </p:sp>
      <p:sp>
        <p:nvSpPr>
          <p:cNvPr id="6" name="Rectangle 5"/>
          <p:cNvSpPr/>
          <p:nvPr/>
        </p:nvSpPr>
        <p:spPr>
          <a:xfrm>
            <a:off x="233916" y="1871330"/>
            <a:ext cx="4231758" cy="520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3916" y="2887183"/>
            <a:ext cx="4231758" cy="520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777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81</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Conclusion </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3018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b="0" dirty="0" smtClean="0"/>
              <a:t>This course</a:t>
            </a:r>
            <a:r>
              <a:rPr lang="en-US" b="0" baseline="0" dirty="0" smtClean="0"/>
              <a:t> provides an outline of the actions the TMIII needs to take throughout the Performance Plan year to provide ongoing feedback to their employees.  It is comprised of the following sections:  </a:t>
            </a:r>
            <a:endParaRPr lang="en-US" b="0" dirty="0" smtClean="0"/>
          </a:p>
          <a:p>
            <a:endParaRPr lang="en-US" b="1" dirty="0" smtClean="0"/>
          </a:p>
          <a:p>
            <a:pPr marL="171707" indent="-171707">
              <a:buFont typeface="Arial" panose="020B0604020202020204" pitchFamily="34" charset="0"/>
              <a:buChar char="•"/>
            </a:pPr>
            <a:r>
              <a:rPr lang="en-US" b="0" i="0" baseline="0" dirty="0" smtClean="0"/>
              <a:t>Learning Logistics – This section introduces you to the course, the objectives and the expectations of the participants.</a:t>
            </a:r>
            <a:endParaRPr lang="en-US" b="0" i="0" dirty="0" smtClean="0"/>
          </a:p>
          <a:p>
            <a:pPr marL="171707" indent="-171707">
              <a:buFont typeface="Arial" panose="020B0604020202020204" pitchFamily="34" charset="0"/>
              <a:buChar char="•"/>
            </a:pPr>
            <a:r>
              <a:rPr lang="en-US" b="0" dirty="0" smtClean="0"/>
              <a:t>Section 1</a:t>
            </a:r>
            <a:r>
              <a:rPr lang="en-US" b="0" baseline="0" dirty="0" smtClean="0"/>
              <a:t> - </a:t>
            </a:r>
            <a:r>
              <a:rPr lang="en-US" b="0" dirty="0" smtClean="0"/>
              <a:t>Provides an introduction to Performance</a:t>
            </a:r>
            <a:r>
              <a:rPr lang="en-US" b="0" baseline="0" dirty="0" smtClean="0"/>
              <a:t> Management including requirements, roles, and the leadership role of the TMIII.</a:t>
            </a:r>
          </a:p>
          <a:p>
            <a:pPr marL="171707" indent="-171707">
              <a:buFont typeface="Arial" panose="020B0604020202020204" pitchFamily="34" charset="0"/>
              <a:buChar char="•"/>
            </a:pPr>
            <a:r>
              <a:rPr lang="en-US" b="0" baseline="0" dirty="0" smtClean="0"/>
              <a:t>Section 2 – Explains the role of the TMIII in setting expectations, in the form of a goal, with their employees and what to do if you have low commitment or barriers to improvement.</a:t>
            </a:r>
          </a:p>
          <a:p>
            <a:pPr marL="171707" indent="-171707">
              <a:buFont typeface="Arial" panose="020B0604020202020204" pitchFamily="34" charset="0"/>
              <a:buChar char="•"/>
            </a:pPr>
            <a:r>
              <a:rPr lang="en-US" b="0" baseline="0" dirty="0" smtClean="0"/>
              <a:t>Section 3 – Outlines how to give the Performance Evaluation including preparing for the meeting, what to do during the performance evaluation.</a:t>
            </a:r>
          </a:p>
          <a:p>
            <a:pPr marL="171707" indent="-171707">
              <a:buFont typeface="Arial" panose="020B0604020202020204" pitchFamily="34" charset="0"/>
              <a:buChar char="•"/>
            </a:pPr>
            <a:r>
              <a:rPr lang="en-US" b="0" baseline="0" dirty="0" smtClean="0"/>
              <a:t>Section 4 – This section gives you the tools to provide ongoing communication with your employees, resolving issues and discussing problems with your employees before they become issues.</a:t>
            </a:r>
          </a:p>
          <a:p>
            <a:pPr marL="171707" indent="-171707">
              <a:buFont typeface="Arial" panose="020B0604020202020204" pitchFamily="34" charset="0"/>
              <a:buChar char="•"/>
            </a:pPr>
            <a:r>
              <a:rPr lang="en-US" b="0" baseline="0" dirty="0" smtClean="0"/>
              <a:t>Section 5 – Describes the actions you need to take when you have employees who don’t meet expectations and how to resolve it at the lowest level.</a:t>
            </a:r>
          </a:p>
          <a:p>
            <a:pPr marL="171707" indent="-171707">
              <a:buFont typeface="Arial" panose="020B0604020202020204" pitchFamily="34" charset="0"/>
              <a:buChar char="•"/>
            </a:pPr>
            <a:r>
              <a:rPr lang="en-US" b="1" i="1" baseline="0" dirty="0" smtClean="0"/>
              <a:t>Conclusion</a:t>
            </a:r>
            <a:r>
              <a:rPr lang="en-US" b="1" i="1" dirty="0" smtClean="0"/>
              <a:t> – This section</a:t>
            </a:r>
            <a:r>
              <a:rPr lang="en-US" b="1" i="1" baseline="0" dirty="0" smtClean="0"/>
              <a:t> summarizes the course and provides explains where you can get help.</a:t>
            </a:r>
            <a:endParaRPr lang="en-US" b="1" i="1"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82</a:t>
            </a:fld>
            <a:endParaRPr lang="en-US" dirty="0" smtClean="0"/>
          </a:p>
        </p:txBody>
      </p:sp>
      <p:sp>
        <p:nvSpPr>
          <p:cNvPr id="4" name="Slide Image Placeholder 3"/>
          <p:cNvSpPr>
            <a:spLocks noGrp="1" noRot="1" noChangeAspect="1"/>
          </p:cNvSpPr>
          <p:nvPr>
            <p:ph type="sldImg"/>
          </p:nvPr>
        </p:nvSpPr>
        <p:spPr>
          <a:xfrm>
            <a:off x="144463" y="433388"/>
            <a:ext cx="4656137" cy="3490912"/>
          </a:xfrm>
        </p:spPr>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1450" indent="-171450">
              <a:buFont typeface="Arial" panose="020B0604020202020204" pitchFamily="34" charset="0"/>
              <a:buChar char="•"/>
            </a:pPr>
            <a:endParaRPr lang="en-US" dirty="0" smtClean="0"/>
          </a:p>
          <a:p>
            <a:r>
              <a:rPr lang="en-US" b="1" u="sng" dirty="0" smtClean="0"/>
              <a:t>Explain:</a:t>
            </a:r>
            <a:endParaRPr lang="en-US" b="1" u="sng" dirty="0"/>
          </a:p>
          <a:p>
            <a:pPr marL="171450" indent="-171450">
              <a:buFont typeface="Arial" panose="020B0604020202020204" pitchFamily="34" charset="0"/>
              <a:buChar char="•"/>
            </a:pPr>
            <a:r>
              <a:rPr lang="en-US" dirty="0" smtClean="0"/>
              <a:t>Using </a:t>
            </a:r>
            <a:r>
              <a:rPr lang="en-US" dirty="0"/>
              <a:t>the notes page to the left, explain this is the </a:t>
            </a:r>
            <a:r>
              <a:rPr lang="en-US" dirty="0" smtClean="0"/>
              <a:t>conclusion of the course</a:t>
            </a:r>
          </a:p>
          <a:p>
            <a:pPr marL="171450" indent="-171450">
              <a:buFont typeface="Arial" panose="020B0604020202020204" pitchFamily="34" charset="0"/>
              <a:buChar char="•"/>
            </a:pPr>
            <a:r>
              <a:rPr lang="en-US" dirty="0" smtClean="0"/>
              <a:t>This section summarizes the course and also provides help resources</a:t>
            </a:r>
            <a:endParaRPr lang="en-US" dirty="0"/>
          </a:p>
        </p:txBody>
      </p:sp>
    </p:spTree>
    <p:extLst>
      <p:ext uri="{BB962C8B-B14F-4D97-AF65-F5344CB8AC3E}">
        <p14:creationId xmlns:p14="http://schemas.microsoft.com/office/powerpoint/2010/main" val="29190743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marL="229467" indent="-229467">
              <a:defRPr/>
            </a:pPr>
            <a:r>
              <a:rPr lang="en-US" dirty="0" smtClean="0"/>
              <a:t>Notes</a:t>
            </a:r>
            <a:r>
              <a:rPr lang="en-US" dirty="0"/>
              <a:t>:</a:t>
            </a:r>
          </a:p>
          <a:p>
            <a:pPr marL="229467" indent="-229467">
              <a:defRPr/>
            </a:pPr>
            <a:endParaRPr lang="en-US" b="0" dirty="0" smtClean="0">
              <a:solidFill>
                <a:srgbClr val="FF0000"/>
              </a:solidFill>
            </a:endParaRPr>
          </a:p>
          <a:p>
            <a:pPr marL="229467" indent="-229467">
              <a:buFont typeface="Arial" pitchFamily="34" charset="0"/>
              <a:buChar char="•"/>
              <a:defRPr/>
            </a:pPr>
            <a:r>
              <a:rPr lang="en-US" b="0" dirty="0" smtClean="0"/>
              <a:t>The slide above contains what you should now</a:t>
            </a:r>
            <a:r>
              <a:rPr lang="en-US" b="0" baseline="0" dirty="0" smtClean="0"/>
              <a:t> be able to do with the help of the training material.  If you have questions about the content after this course refer to the next slide for the name and contact information of the people who can help.</a:t>
            </a:r>
          </a:p>
          <a:p>
            <a:pPr marL="229467" indent="-229467">
              <a:buFont typeface="Arial" pitchFamily="34" charset="0"/>
              <a:buChar char="•"/>
              <a:defRPr/>
            </a:pPr>
            <a:r>
              <a:rPr lang="en-US" b="0" baseline="0" dirty="0" smtClean="0"/>
              <a:t>If you have a question now, please ask.  You will have another chance at the end of the course, after we discuss where you are able to get help and the resources that are available to you.</a:t>
            </a: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83</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smtClean="0"/>
          </a:p>
          <a:p>
            <a:pPr>
              <a:defRPr/>
            </a:pPr>
            <a:r>
              <a:rPr lang="en-US" b="1" u="sng" dirty="0" smtClean="0"/>
              <a:t>Explain:</a:t>
            </a:r>
          </a:p>
          <a:p>
            <a:pPr marL="171450" indent="-171450">
              <a:buFont typeface="Arial" panose="020B0604020202020204" pitchFamily="34" charset="0"/>
              <a:buChar char="•"/>
              <a:defRPr/>
            </a:pPr>
            <a:r>
              <a:rPr lang="en-US" dirty="0" smtClean="0"/>
              <a:t>Paraphrase each of the bullets</a:t>
            </a:r>
          </a:p>
          <a:p>
            <a:pPr marL="171450" indent="-171450">
              <a:buFont typeface="Arial" panose="020B0604020202020204" pitchFamily="34" charset="0"/>
              <a:buChar char="•"/>
              <a:defRPr/>
            </a:pPr>
            <a:r>
              <a:rPr lang="en-US" dirty="0" smtClean="0"/>
              <a:t>Highlight any of the items the participants may have struggled with</a:t>
            </a:r>
          </a:p>
          <a:p>
            <a:pPr marL="171450" indent="-171450">
              <a:buFont typeface="Arial" panose="020B0604020202020204" pitchFamily="34" charset="0"/>
              <a:buChar char="•"/>
              <a:defRPr/>
            </a:pPr>
            <a:r>
              <a:rPr lang="en-US" dirty="0" smtClean="0"/>
              <a:t>Use this to make any points you want to make</a:t>
            </a:r>
          </a:p>
          <a:p>
            <a:pPr>
              <a:defRPr/>
            </a:pPr>
            <a:endParaRPr lang="en-US" dirty="0"/>
          </a:p>
          <a:p>
            <a:pPr>
              <a:defRPr/>
            </a:pPr>
            <a:r>
              <a:rPr lang="en-US" b="1" u="sng" dirty="0" smtClean="0"/>
              <a:t>Ask:</a:t>
            </a:r>
            <a:endParaRPr lang="en-US" b="1" u="sng" dirty="0"/>
          </a:p>
          <a:p>
            <a:pPr marL="171450" indent="-171450">
              <a:buFont typeface="Arial" panose="020B0604020202020204" pitchFamily="34" charset="0"/>
              <a:buChar char="•"/>
              <a:defRPr/>
            </a:pPr>
            <a:r>
              <a:rPr lang="en-US" dirty="0" smtClean="0"/>
              <a:t>Participants if they have any questions </a:t>
            </a:r>
            <a:endParaRPr lang="en-US" dirty="0"/>
          </a:p>
        </p:txBody>
      </p:sp>
    </p:spTree>
    <p:extLst>
      <p:ext uri="{BB962C8B-B14F-4D97-AF65-F5344CB8AC3E}">
        <p14:creationId xmlns:p14="http://schemas.microsoft.com/office/powerpoint/2010/main" val="25854747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endParaRPr lang="en-US" b="1" dirty="0" smtClean="0"/>
          </a:p>
          <a:p>
            <a:r>
              <a:rPr lang="en-US" b="1" dirty="0" smtClean="0"/>
              <a:t>Tab XX - Attitude</a:t>
            </a:r>
          </a:p>
          <a:p>
            <a:endParaRPr lang="en-US" dirty="0" smtClean="0"/>
          </a:p>
          <a:p>
            <a:r>
              <a:rPr lang="en-US" dirty="0" smtClean="0"/>
              <a:t>The list</a:t>
            </a:r>
            <a:r>
              <a:rPr lang="en-US" baseline="0" dirty="0" smtClean="0"/>
              <a:t> in the slide above, are the key takeaways from this course.</a:t>
            </a:r>
            <a:endParaRPr lang="en-US" dirty="0" smtClean="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84</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smtClean="0"/>
          </a:p>
          <a:p>
            <a:pPr>
              <a:defRPr/>
            </a:pPr>
            <a:r>
              <a:rPr lang="en-US" b="1" u="sng" dirty="0" smtClean="0"/>
              <a:t>Explain:</a:t>
            </a:r>
          </a:p>
          <a:p>
            <a:pPr marL="171450" indent="-171450">
              <a:buFont typeface="Arial" panose="020B0604020202020204" pitchFamily="34" charset="0"/>
              <a:buChar char="•"/>
              <a:defRPr/>
            </a:pPr>
            <a:r>
              <a:rPr lang="en-US" dirty="0" smtClean="0"/>
              <a:t>Paraphrase each of the bullets</a:t>
            </a:r>
          </a:p>
          <a:p>
            <a:pPr marL="171450" indent="-171450">
              <a:buFont typeface="Arial" panose="020B0604020202020204" pitchFamily="34" charset="0"/>
              <a:buChar char="•"/>
              <a:defRPr/>
            </a:pPr>
            <a:r>
              <a:rPr lang="en-US" dirty="0" smtClean="0"/>
              <a:t>Explain this is what you would like the participants to be able to do</a:t>
            </a:r>
          </a:p>
          <a:p>
            <a:pPr>
              <a:defRPr/>
            </a:pPr>
            <a:endParaRPr lang="en-US" dirty="0"/>
          </a:p>
          <a:p>
            <a:pPr>
              <a:defRPr/>
            </a:pPr>
            <a:r>
              <a:rPr lang="en-US" b="1" u="sng" dirty="0" smtClean="0"/>
              <a:t>Ask:</a:t>
            </a:r>
            <a:endParaRPr lang="en-US" b="1" u="sng" dirty="0"/>
          </a:p>
          <a:p>
            <a:pPr marL="171450" indent="-171450">
              <a:buFont typeface="Arial" panose="020B0604020202020204" pitchFamily="34" charset="0"/>
              <a:buChar char="•"/>
              <a:defRPr/>
            </a:pPr>
            <a:r>
              <a:rPr lang="en-US" dirty="0" smtClean="0"/>
              <a:t>Participants if they have any questions </a:t>
            </a:r>
            <a:endParaRPr lang="en-US" dirty="0"/>
          </a:p>
        </p:txBody>
      </p:sp>
    </p:spTree>
    <p:extLst>
      <p:ext uri="{BB962C8B-B14F-4D97-AF65-F5344CB8AC3E}">
        <p14:creationId xmlns:p14="http://schemas.microsoft.com/office/powerpoint/2010/main" val="10176777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56137" cy="3490912"/>
          </a:xfrm>
        </p:spPr>
      </p:sp>
      <p:sp>
        <p:nvSpPr>
          <p:cNvPr id="3" name="Notes Placeholder 2"/>
          <p:cNvSpPr>
            <a:spLocks noGrp="1"/>
          </p:cNvSpPr>
          <p:nvPr>
            <p:ph type="body" idx="1"/>
          </p:nvPr>
        </p:nvSpPr>
        <p:spPr/>
        <p:txBody>
          <a:bodyPr/>
          <a:lstStyle/>
          <a:p>
            <a:pPr defTabSz="915567">
              <a:defRPr/>
            </a:pPr>
            <a:r>
              <a:rPr lang="en-US" b="0" dirty="0" smtClean="0"/>
              <a:t>Notes:</a:t>
            </a:r>
          </a:p>
          <a:p>
            <a:pPr defTabSz="915567">
              <a:defRPr/>
            </a:pPr>
            <a:endParaRPr lang="en-US" b="0" dirty="0" smtClean="0"/>
          </a:p>
          <a:p>
            <a:pPr marL="228943" indent="-228943">
              <a:buFont typeface="Arial" panose="020B0604020202020204" pitchFamily="34" charset="0"/>
              <a:buChar char="•"/>
            </a:pPr>
            <a:r>
              <a:rPr lang="en-US" b="0" dirty="0" smtClean="0"/>
              <a:t>If you run into problems,</a:t>
            </a:r>
            <a:r>
              <a:rPr lang="en-US" b="0" baseline="0" dirty="0" smtClean="0"/>
              <a:t> please feel free to email the people above.  </a:t>
            </a:r>
          </a:p>
          <a:p>
            <a:pPr marL="346657" lvl="1" indent="-171687"/>
            <a:endParaRPr lang="en-US" dirty="0"/>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85</a:t>
            </a:fld>
            <a:endParaRPr lang="en-US" dirty="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Explain:</a:t>
            </a:r>
          </a:p>
          <a:p>
            <a:pPr marL="171450" indent="-171450">
              <a:buFont typeface="Arial" panose="020B0604020202020204" pitchFamily="34" charset="0"/>
              <a:buChar char="•"/>
            </a:pPr>
            <a:r>
              <a:rPr lang="en-US" dirty="0" smtClean="0"/>
              <a:t>The role of the help resources and who is the best contact </a:t>
            </a:r>
          </a:p>
          <a:p>
            <a:endParaRPr lang="en-US" dirty="0"/>
          </a:p>
          <a:p>
            <a:r>
              <a:rPr lang="en-US" b="1" u="sng" dirty="0" smtClean="0"/>
              <a:t>Tell:</a:t>
            </a:r>
          </a:p>
          <a:p>
            <a:pPr marL="171450" indent="-171450">
              <a:buFont typeface="Arial" panose="020B0604020202020204" pitchFamily="34" charset="0"/>
              <a:buChar char="•"/>
            </a:pPr>
            <a:r>
              <a:rPr lang="en-US" dirty="0" smtClean="0"/>
              <a:t>Participants they are not alone and they can contact the following people for help</a:t>
            </a:r>
          </a:p>
          <a:p>
            <a:pPr marL="171450" indent="-171450">
              <a:buFont typeface="Arial" panose="020B0604020202020204" pitchFamily="34" charset="0"/>
              <a:buChar char="•"/>
            </a:pPr>
            <a:r>
              <a:rPr lang="en-US" dirty="0" smtClean="0"/>
              <a:t>Additional help is available on the next slide</a:t>
            </a:r>
            <a:endParaRPr lang="en-US" dirty="0"/>
          </a:p>
        </p:txBody>
      </p:sp>
    </p:spTree>
    <p:extLst>
      <p:ext uri="{BB962C8B-B14F-4D97-AF65-F5344CB8AC3E}">
        <p14:creationId xmlns:p14="http://schemas.microsoft.com/office/powerpoint/2010/main" val="1042842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433388"/>
            <a:ext cx="4648200" cy="3486150"/>
          </a:xfrm>
        </p:spPr>
      </p:sp>
      <p:sp>
        <p:nvSpPr>
          <p:cNvPr id="3" name="Notes Placeholder 2"/>
          <p:cNvSpPr>
            <a:spLocks noGrp="1"/>
          </p:cNvSpPr>
          <p:nvPr>
            <p:ph type="body" idx="1"/>
          </p:nvPr>
        </p:nvSpPr>
        <p:spPr/>
        <p:txBody>
          <a:bodyPr/>
          <a:lstStyle/>
          <a:p>
            <a:pPr defTabSz="914196">
              <a:defRPr/>
            </a:pPr>
            <a:r>
              <a:rPr lang="en-US" b="0" dirty="0" smtClean="0"/>
              <a:t>Notes:</a:t>
            </a:r>
          </a:p>
          <a:p>
            <a:pPr defTabSz="914196">
              <a:defRPr/>
            </a:pPr>
            <a:endParaRPr lang="en-US" b="0" dirty="0" smtClean="0"/>
          </a:p>
          <a:p>
            <a:pPr marL="0" indent="0">
              <a:buFont typeface="Arial" panose="020B0604020202020204" pitchFamily="34" charset="0"/>
              <a:buNone/>
            </a:pPr>
            <a:r>
              <a:rPr lang="en-US" b="0" baseline="0" dirty="0" smtClean="0"/>
              <a:t>If you are uncertain on how to proceed :</a:t>
            </a:r>
          </a:p>
          <a:p>
            <a:pPr marL="228600" indent="-228600">
              <a:buFont typeface="+mj-lt"/>
              <a:buAutoNum type="arabicPeriod"/>
            </a:pPr>
            <a:r>
              <a:rPr lang="en-US" b="0" baseline="0" dirty="0" smtClean="0"/>
              <a:t>Start with contacting your direct supervisor for help with the process</a:t>
            </a:r>
          </a:p>
          <a:p>
            <a:pPr marL="228600" indent="-228600">
              <a:buFont typeface="+mj-lt"/>
              <a:buAutoNum type="arabicPeriod"/>
            </a:pPr>
            <a:r>
              <a:rPr lang="en-US" b="0" baseline="0" dirty="0" smtClean="0"/>
              <a:t>If you still have questions, contact Regional Civil Rights Manager for your </a:t>
            </a:r>
            <a:r>
              <a:rPr lang="en-US" b="0" baseline="0" smtClean="0"/>
              <a:t>region.</a:t>
            </a:r>
            <a:endParaRPr lang="en-US" b="0" baseline="0" dirty="0" smtClean="0"/>
          </a:p>
          <a:p>
            <a:pPr marL="346138" lvl="1" indent="-171430"/>
            <a:endParaRPr lang="en-US" dirty="0"/>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86</a:t>
            </a:fld>
            <a:endParaRPr lang="en-US" dirty="0"/>
          </a:p>
        </p:txBody>
      </p:sp>
      <p:sp>
        <p:nvSpPr>
          <p:cNvPr id="5" name="Notes Placeholder 2"/>
          <p:cNvSpPr txBox="1">
            <a:spLocks/>
          </p:cNvSpPr>
          <p:nvPr/>
        </p:nvSpPr>
        <p:spPr bwMode="auto">
          <a:xfrm>
            <a:off x="4954556" y="658947"/>
            <a:ext cx="1884784" cy="8282682"/>
          </a:xfrm>
          <a:prstGeom prst="rect">
            <a:avLst/>
          </a:prstGeom>
          <a:solidFill>
            <a:schemeClr val="lt1"/>
          </a:solidFill>
          <a:ln w="12700" cap="flat" cmpd="sng" algn="ctr">
            <a:noFill/>
            <a:prstDash val="solid"/>
          </a:ln>
          <a:effectLst/>
        </p:spPr>
        <p:txBody>
          <a:bodyPr vert="horz" wrap="square" lIns="93177" tIns="46589" rIns="93177" bIns="46589" numCol="1" rtlCol="0" anchor="t" anchorCtr="0" compatLnSpc="1">
            <a:prstTxWarp prst="textNoShape">
              <a:avLst/>
            </a:prstTxWarp>
          </a:bodyPr>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9123" indent="-229123">
              <a:defRPr/>
            </a:pPr>
            <a:endParaRPr lang="en-US" dirty="0" smtClean="0"/>
          </a:p>
          <a:p>
            <a:pPr>
              <a:defRPr/>
            </a:pPr>
            <a:r>
              <a:rPr lang="en-US" b="1" u="sng" dirty="0" smtClean="0"/>
              <a:t>Tell:</a:t>
            </a:r>
          </a:p>
          <a:p>
            <a:pPr>
              <a:defRPr/>
            </a:pPr>
            <a:r>
              <a:rPr lang="en-US" dirty="0" smtClean="0"/>
              <a:t>The slide shows a list of the Civil Right Managers they are available to answer questions by region</a:t>
            </a:r>
          </a:p>
          <a:p>
            <a:pPr>
              <a:defRPr/>
            </a:pPr>
            <a:endParaRPr lang="en-US" dirty="0"/>
          </a:p>
          <a:p>
            <a:pPr>
              <a:defRPr/>
            </a:pPr>
            <a:r>
              <a:rPr lang="en-US" b="1" u="sng" dirty="0" smtClean="0"/>
              <a:t>Explain:</a:t>
            </a:r>
          </a:p>
          <a:p>
            <a:pPr>
              <a:defRPr/>
            </a:pPr>
            <a:r>
              <a:rPr lang="en-US" dirty="0" smtClean="0"/>
              <a:t>When participants when they would need to contact Labor Relations</a:t>
            </a:r>
          </a:p>
        </p:txBody>
      </p:sp>
    </p:spTree>
    <p:extLst>
      <p:ext uri="{BB962C8B-B14F-4D97-AF65-F5344CB8AC3E}">
        <p14:creationId xmlns:p14="http://schemas.microsoft.com/office/powerpoint/2010/main" val="28133207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0" dirty="0" smtClean="0"/>
              <a:t>Notes:</a:t>
            </a:r>
          </a:p>
          <a:p>
            <a:pPr>
              <a:defRPr/>
            </a:pPr>
            <a:endParaRPr lang="en-US" b="0" dirty="0" smtClean="0"/>
          </a:p>
          <a:p>
            <a:pPr>
              <a:defRPr/>
            </a:pPr>
            <a:r>
              <a:rPr lang="en-US" b="0" dirty="0" smtClean="0"/>
              <a:t>The following resources are</a:t>
            </a:r>
            <a:r>
              <a:rPr lang="en-US" b="0" baseline="0" dirty="0" smtClean="0"/>
              <a:t> available to you. </a:t>
            </a:r>
          </a:p>
          <a:p>
            <a:pPr marL="171707" indent="-171707">
              <a:buFont typeface="Arial" panose="020B0604020202020204" pitchFamily="34" charset="0"/>
              <a:buChar char="•"/>
              <a:defRPr/>
            </a:pPr>
            <a:r>
              <a:rPr lang="en-US" b="0" baseline="0" dirty="0" smtClean="0"/>
              <a:t>The Performance Management page can be found at the following address </a:t>
            </a:r>
            <a:r>
              <a:rPr lang="en-US" b="0" dirty="0" smtClean="0"/>
              <a:t>http://intranet/employees/performance-management</a:t>
            </a:r>
          </a:p>
          <a:p>
            <a:pPr marL="171707" indent="-171707">
              <a:buFont typeface="Arial" panose="020B0604020202020204" pitchFamily="34" charset="0"/>
              <a:buChar char="•"/>
              <a:defRPr/>
            </a:pPr>
            <a:r>
              <a:rPr lang="en-US" b="0" dirty="0" smtClean="0"/>
              <a:t>Instruction guides</a:t>
            </a:r>
            <a:r>
              <a:rPr lang="en-US" b="0" baseline="0" dirty="0" smtClean="0"/>
              <a:t> and work instructions can be found at the following address: http://vupweb.dot.state.co.us/gm/folder-1.11.63994</a:t>
            </a:r>
          </a:p>
          <a:p>
            <a:pPr marL="171707" indent="-171707" defTabSz="915772">
              <a:buFont typeface="Arial" panose="020B0604020202020204" pitchFamily="34" charset="0"/>
              <a:buChar char="•"/>
              <a:defRPr/>
            </a:pPr>
            <a:r>
              <a:rPr lang="en-US" b="0" baseline="0" dirty="0" smtClean="0"/>
              <a:t>The Performance Management Tools page can be found at the following address: http://intranet/employees/performance-management/performance-management-tools</a:t>
            </a:r>
          </a:p>
          <a:p>
            <a:pPr marL="171707" indent="-171707" defTabSz="915772">
              <a:buFont typeface="Arial" panose="020B0604020202020204" pitchFamily="34" charset="0"/>
              <a:buChar char="•"/>
              <a:defRPr/>
            </a:pPr>
            <a:r>
              <a:rPr lang="en-US" b="0" baseline="0" dirty="0" smtClean="0"/>
              <a:t>The Milestone Dates for the Performance Plan year can be found at the following address: http://intranet/employees/performance-management/performance-milestones</a:t>
            </a:r>
          </a:p>
          <a:p>
            <a:pPr marL="171707" indent="-171707">
              <a:buFont typeface="Arial" panose="020B0604020202020204" pitchFamily="34" charset="0"/>
              <a:buChar char="•"/>
              <a:defRPr/>
            </a:pPr>
            <a:r>
              <a:rPr lang="en-US" b="0" baseline="0" dirty="0" smtClean="0"/>
              <a:t>The Performance FAQs page can be found at the following address: http://intranet/employees/performance-management/perf-faqs</a:t>
            </a:r>
          </a:p>
          <a:p>
            <a:pPr marL="171707" indent="-171707">
              <a:buFont typeface="Arial" panose="020B0604020202020204" pitchFamily="34" charset="0"/>
              <a:buChar char="•"/>
              <a:defRPr/>
            </a:pPr>
            <a:endParaRPr lang="en-US" b="0" baseline="0" dirty="0" smtClean="0">
              <a:solidFill>
                <a:srgbClr val="FF0000"/>
              </a:solidFill>
            </a:endParaRPr>
          </a:p>
          <a:p>
            <a:pPr marL="171707" indent="-171707">
              <a:buFont typeface="Arial" panose="020B0604020202020204" pitchFamily="34" charset="0"/>
              <a:buChar char="•"/>
              <a:defRPr/>
            </a:pPr>
            <a:endParaRPr lang="en-US" b="0" dirty="0" smtClean="0">
              <a:solidFill>
                <a:srgbClr val="FF0000"/>
              </a:solidFill>
            </a:endParaRPr>
          </a:p>
          <a:p>
            <a:pPr marL="171707" indent="-171707">
              <a:buFont typeface="Arial" panose="020B0604020202020204" pitchFamily="34" charset="0"/>
              <a:buChar char="•"/>
              <a:defRPr/>
            </a:pPr>
            <a:endParaRPr lang="en-US" b="0" dirty="0">
              <a:solidFill>
                <a:srgbClr val="FF0000"/>
              </a:solidFill>
            </a:endParaRPr>
          </a:p>
          <a:p>
            <a:pPr marL="229467" indent="-229467">
              <a:buFont typeface="Arial" pitchFamily="34" charset="0"/>
              <a:buChar char="•"/>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87</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r>
              <a:rPr lang="en-US" b="1" u="sng" dirty="0" smtClean="0"/>
              <a:t>Tell:</a:t>
            </a:r>
          </a:p>
          <a:p>
            <a:pPr marL="171450" indent="-171450">
              <a:buFont typeface="Arial" panose="020B0604020202020204" pitchFamily="34" charset="0"/>
              <a:buChar char="•"/>
            </a:pPr>
            <a:r>
              <a:rPr lang="en-US" dirty="0" smtClean="0"/>
              <a:t>Participants in addition to people, the following online resources are available</a:t>
            </a:r>
          </a:p>
          <a:p>
            <a:pPr marL="171450" indent="-171450">
              <a:buFont typeface="Arial" panose="020B0604020202020204" pitchFamily="34" charset="0"/>
              <a:buChar char="•"/>
            </a:pPr>
            <a:r>
              <a:rPr lang="en-US" dirty="0" smtClean="0"/>
              <a:t>Participants links to the each of the bulleted items are in the notes section</a:t>
            </a:r>
          </a:p>
          <a:p>
            <a:pPr marL="171450" indent="-171450">
              <a:buFont typeface="Arial" panose="020B0604020202020204" pitchFamily="34" charset="0"/>
              <a:buChar char="•"/>
            </a:pPr>
            <a:r>
              <a:rPr lang="en-US" dirty="0" smtClean="0"/>
              <a:t>This book is also a resource </a:t>
            </a:r>
            <a:endParaRPr lang="en-US" dirty="0"/>
          </a:p>
        </p:txBody>
      </p:sp>
    </p:spTree>
    <p:extLst>
      <p:ext uri="{BB962C8B-B14F-4D97-AF65-F5344CB8AC3E}">
        <p14:creationId xmlns:p14="http://schemas.microsoft.com/office/powerpoint/2010/main" val="4635039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44463" y="433388"/>
            <a:ext cx="4656137" cy="3490912"/>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Notes:</a:t>
            </a:r>
            <a:endParaRPr lang="en-US" b="1" dirty="0" smtClean="0"/>
          </a:p>
          <a:p>
            <a:endParaRPr lang="en-US" b="0" dirty="0" smtClean="0"/>
          </a:p>
          <a:p>
            <a:r>
              <a:rPr lang="en-US" b="0" dirty="0" smtClean="0"/>
              <a:t>Now let’s review the parking lot questions.</a:t>
            </a:r>
            <a:r>
              <a:rPr lang="en-US" b="0" baseline="0" dirty="0" smtClean="0"/>
              <a:t>  If there are any questions that have not been answered, then they will be answered via email within three working days.  If you have any questions after the course, please contact Susan at Susan.Maxfield@state.co.us or you can drop by and ask.  </a:t>
            </a:r>
            <a:endParaRPr lang="en-US" b="0" dirty="0"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3240D-A500-4858-BFBC-D3B76D10238B}" type="slidenum">
              <a:rPr lang="en-US" smtClean="0"/>
              <a:pPr/>
              <a:t>88</a:t>
            </a:fld>
            <a:endParaRPr lang="en-US" smtClean="0"/>
          </a:p>
        </p:txBody>
      </p:sp>
      <p:sp>
        <p:nvSpPr>
          <p:cNvPr id="5" name="Notes Placeholder 2"/>
          <p:cNvSpPr txBox="1">
            <a:spLocks/>
          </p:cNvSpPr>
          <p:nvPr/>
        </p:nvSpPr>
        <p:spPr>
          <a:xfrm>
            <a:off x="4926564" y="655128"/>
            <a:ext cx="1940768" cy="8308060"/>
          </a:xfrm>
          <a:prstGeom prst="rect">
            <a:avLst/>
          </a:prstGeom>
          <a:solidFill>
            <a:schemeClr val="lt1"/>
          </a:solidFill>
          <a:ln w="12700" cap="flat" cmpd="sng" algn="ctr">
            <a:solidFill>
              <a:schemeClr val="dk1"/>
            </a:solidFill>
            <a:prstDash val="solid"/>
          </a:ln>
          <a:effectLst/>
        </p:spPr>
        <p:txBody>
          <a:bodyPr vert="horz" lIns="93317" tIns="46659" rIns="93317" bIns="46659" rtlCol="0"/>
          <a:lst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smtClean="0"/>
          </a:p>
          <a:p>
            <a:pPr>
              <a:defRPr/>
            </a:pPr>
            <a:r>
              <a:rPr lang="en-US" b="1" u="sng" dirty="0"/>
              <a:t>Ask:  </a:t>
            </a:r>
            <a:endParaRPr lang="en-US" b="1" u="sng" dirty="0" smtClean="0"/>
          </a:p>
          <a:p>
            <a:pPr marL="171450" indent="-171450">
              <a:buFont typeface="Arial" panose="020B0604020202020204" pitchFamily="34" charset="0"/>
              <a:buChar char="•"/>
              <a:defRPr/>
            </a:pPr>
            <a:r>
              <a:rPr lang="en-US" dirty="0" smtClean="0"/>
              <a:t>“</a:t>
            </a:r>
            <a:r>
              <a:rPr lang="en-US" dirty="0"/>
              <a:t>We have covered a lot of content in this course do you have any questions?”</a:t>
            </a:r>
          </a:p>
          <a:p>
            <a:pPr>
              <a:defRPr/>
            </a:pPr>
            <a:endParaRPr lang="en-US" dirty="0"/>
          </a:p>
          <a:p>
            <a:pPr>
              <a:defRPr/>
            </a:pPr>
            <a:r>
              <a:rPr lang="en-US" b="1" u="sng" dirty="0"/>
              <a:t>Review: </a:t>
            </a:r>
            <a:endParaRPr lang="en-US" b="1" u="sng" dirty="0" smtClean="0"/>
          </a:p>
          <a:p>
            <a:pPr marL="171450" indent="-171450">
              <a:buFont typeface="Arial" panose="020B0604020202020204" pitchFamily="34" charset="0"/>
              <a:buChar char="•"/>
              <a:defRPr/>
            </a:pPr>
            <a:r>
              <a:rPr lang="en-US" dirty="0" smtClean="0"/>
              <a:t>The </a:t>
            </a:r>
            <a:r>
              <a:rPr lang="en-US" dirty="0"/>
              <a:t>parking lot and see if you can answer any questions </a:t>
            </a:r>
          </a:p>
          <a:p>
            <a:pPr>
              <a:defRPr/>
            </a:pPr>
            <a:endParaRPr lang="en-US" dirty="0"/>
          </a:p>
          <a:p>
            <a:pPr>
              <a:defRPr/>
            </a:pPr>
            <a:endParaRPr lang="en-US" dirty="0"/>
          </a:p>
          <a:p>
            <a:pPr>
              <a:defRPr/>
            </a:pPr>
            <a:r>
              <a:rPr lang="en-US" b="1" u="sng" dirty="0"/>
              <a:t>Tell: </a:t>
            </a:r>
            <a:endParaRPr lang="en-US" b="1" u="sng" dirty="0" smtClean="0"/>
          </a:p>
          <a:p>
            <a:pPr marL="171450" indent="-171450">
              <a:buFont typeface="Arial" panose="020B0604020202020204" pitchFamily="34" charset="0"/>
              <a:buChar char="•"/>
              <a:defRPr/>
            </a:pPr>
            <a:r>
              <a:rPr lang="en-US" dirty="0" smtClean="0"/>
              <a:t>Participants you </a:t>
            </a:r>
            <a:r>
              <a:rPr lang="en-US" dirty="0"/>
              <a:t>will answer any parking lot questions within three working </a:t>
            </a:r>
            <a:r>
              <a:rPr lang="en-US" dirty="0" smtClean="0"/>
              <a:t>days</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Participants </a:t>
            </a:r>
            <a:r>
              <a:rPr lang="en-US" dirty="0"/>
              <a:t>know you are available after the course to answer questions</a:t>
            </a:r>
          </a:p>
          <a:p>
            <a:pPr>
              <a:defRPr/>
            </a:pPr>
            <a:endParaRPr lang="en-US" dirty="0"/>
          </a:p>
          <a:p>
            <a:pPr marL="171450" indent="-171450">
              <a:buFont typeface="Arial" panose="020B0604020202020204" pitchFamily="34" charset="0"/>
              <a:buChar char="•"/>
              <a:defRPr/>
            </a:pPr>
            <a:r>
              <a:rPr lang="en-US" dirty="0"/>
              <a:t>Questions after the course should be directed to </a:t>
            </a:r>
            <a:r>
              <a:rPr lang="en-US" dirty="0" smtClean="0"/>
              <a:t>you </a:t>
            </a:r>
            <a:endParaRPr lang="en-US" dirty="0"/>
          </a:p>
          <a:p>
            <a:endParaRPr lang="en-US" dirty="0"/>
          </a:p>
        </p:txBody>
      </p:sp>
    </p:spTree>
    <p:extLst>
      <p:ext uri="{BB962C8B-B14F-4D97-AF65-F5344CB8AC3E}">
        <p14:creationId xmlns:p14="http://schemas.microsoft.com/office/powerpoint/2010/main" val="38268534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89</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1 </a:t>
            </a:r>
            <a:r>
              <a:rPr lang="en-US" sz="2800" dirty="0"/>
              <a:t>– Questions to Engage New Employees</a:t>
            </a:r>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2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800219"/>
          </a:xfrm>
          <a:prstGeom prst="rect">
            <a:avLst/>
          </a:prstGeom>
          <a:noFill/>
        </p:spPr>
        <p:txBody>
          <a:bodyPr wrap="square" rtlCol="0">
            <a:spAutoFit/>
          </a:bodyPr>
          <a:lstStyle/>
          <a:p>
            <a:pPr algn="ctr"/>
            <a:r>
              <a:rPr lang="en-US" sz="2800" dirty="0" smtClean="0"/>
              <a:t>Performance Management</a:t>
            </a:r>
          </a:p>
          <a:p>
            <a:pPr algn="ctr"/>
            <a:r>
              <a:rPr lang="en-US" i="1" dirty="0" smtClean="0"/>
              <a:t>Performance </a:t>
            </a:r>
            <a:r>
              <a:rPr lang="en-US" i="1" dirty="0"/>
              <a:t>Management: Not Just the Evaluation</a:t>
            </a:r>
            <a:endParaRPr lang="en-US"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4420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90</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2 </a:t>
            </a:r>
            <a:r>
              <a:rPr lang="en-US" sz="2800" dirty="0"/>
              <a:t>– </a:t>
            </a:r>
            <a:r>
              <a:rPr lang="en-US" sz="2800" dirty="0" smtClean="0"/>
              <a:t>Three Peaks Poster</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2299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91</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3 </a:t>
            </a:r>
            <a:r>
              <a:rPr lang="en-US" sz="2800" dirty="0"/>
              <a:t>– </a:t>
            </a:r>
            <a:r>
              <a:rPr lang="en-US" sz="2800" dirty="0" smtClean="0"/>
              <a:t>Iceberg of Ignorance </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8270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92</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4 </a:t>
            </a:r>
            <a:r>
              <a:rPr lang="en-US" sz="2800" dirty="0"/>
              <a:t>– </a:t>
            </a:r>
            <a:r>
              <a:rPr lang="en-US" sz="2800" dirty="0" smtClean="0"/>
              <a:t>Performance Management Requirements</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3414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93</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5 </a:t>
            </a:r>
            <a:r>
              <a:rPr lang="en-US" sz="2800" dirty="0"/>
              <a:t>– </a:t>
            </a:r>
            <a:r>
              <a:rPr lang="en-US" sz="2800" dirty="0" smtClean="0"/>
              <a:t>Performance Planning Checklist</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0778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94</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6 </a:t>
            </a:r>
            <a:r>
              <a:rPr lang="en-US" sz="2800" dirty="0"/>
              <a:t>– </a:t>
            </a:r>
            <a:r>
              <a:rPr lang="en-US" sz="2800" dirty="0" smtClean="0"/>
              <a:t>Chart of Goals by Knowledge Area</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519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95</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7 </a:t>
            </a:r>
            <a:r>
              <a:rPr lang="en-US" sz="2800" dirty="0"/>
              <a:t>– </a:t>
            </a:r>
            <a:r>
              <a:rPr lang="en-US" sz="2800" dirty="0" smtClean="0"/>
              <a:t>Midyear Performance Review Checklist</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28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96</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954107"/>
          </a:xfrm>
          <a:prstGeom prst="rect">
            <a:avLst/>
          </a:prstGeom>
          <a:noFill/>
        </p:spPr>
        <p:txBody>
          <a:bodyPr wrap="square" rtlCol="0">
            <a:spAutoFit/>
          </a:bodyPr>
          <a:lstStyle/>
          <a:p>
            <a:pPr algn="ctr"/>
            <a:r>
              <a:rPr lang="en-US" sz="2800" dirty="0" smtClean="0"/>
              <a:t> Tab 8 </a:t>
            </a:r>
            <a:r>
              <a:rPr lang="en-US" sz="2800" dirty="0"/>
              <a:t>– </a:t>
            </a:r>
            <a:r>
              <a:rPr lang="en-US" sz="2800" dirty="0" smtClean="0"/>
              <a:t>Final Performance Review Checklist</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8445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97</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9 </a:t>
            </a:r>
            <a:r>
              <a:rPr lang="en-US" sz="2800" dirty="0"/>
              <a:t>– </a:t>
            </a:r>
            <a:r>
              <a:rPr lang="en-US" sz="2800" dirty="0" smtClean="0"/>
              <a:t>Giving Feedback</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5105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98</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10 </a:t>
            </a:r>
            <a:r>
              <a:rPr lang="en-US" sz="2800" dirty="0"/>
              <a:t>– </a:t>
            </a:r>
            <a:r>
              <a:rPr lang="en-US" sz="2800" dirty="0" smtClean="0"/>
              <a:t>Attitude</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852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0173" y="844826"/>
            <a:ext cx="2151301" cy="846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CA846680-62A7-41C5-A79F-706D29C4710E}" type="slidenum">
              <a:rPr lang="en-US" smtClean="0"/>
              <a:pPr/>
              <a:t>99</a:t>
            </a:fld>
            <a:endParaRPr lang="en-US" dirty="0"/>
          </a:p>
        </p:txBody>
      </p:sp>
      <p:sp>
        <p:nvSpPr>
          <p:cNvPr id="5" name="Rectangle 4"/>
          <p:cNvSpPr>
            <a:spLocks noChangeArrowheads="1"/>
          </p:cNvSpPr>
          <p:nvPr/>
        </p:nvSpPr>
        <p:spPr bwMode="auto">
          <a:xfrm>
            <a:off x="0" y="342707"/>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6" name="Rectangle 5"/>
          <p:cNvSpPr>
            <a:spLocks noChangeArrowheads="1"/>
          </p:cNvSpPr>
          <p:nvPr/>
        </p:nvSpPr>
        <p:spPr bwMode="auto">
          <a:xfrm>
            <a:off x="0" y="8146334"/>
            <a:ext cx="7023100" cy="811530"/>
          </a:xfrm>
          <a:prstGeom prst="rect">
            <a:avLst/>
          </a:prstGeom>
          <a:solidFill>
            <a:srgbClr val="002060"/>
          </a:solidFill>
          <a:ln w="9525">
            <a:solidFill>
              <a:schemeClr val="accent1"/>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6389581" y="0"/>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547581" y="1616"/>
            <a:ext cx="87420" cy="9307484"/>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upright="1">
            <a:noAutofit/>
          </a:bodyPr>
          <a:lstStyle/>
          <a:p>
            <a:endParaRPr lang="en-US"/>
          </a:p>
        </p:txBody>
      </p:sp>
      <p:sp>
        <p:nvSpPr>
          <p:cNvPr id="10" name="TextBox 9"/>
          <p:cNvSpPr txBox="1"/>
          <p:nvPr/>
        </p:nvSpPr>
        <p:spPr>
          <a:xfrm>
            <a:off x="635001" y="2209800"/>
            <a:ext cx="5752953" cy="523220"/>
          </a:xfrm>
          <a:prstGeom prst="rect">
            <a:avLst/>
          </a:prstGeom>
          <a:noFill/>
        </p:spPr>
        <p:txBody>
          <a:bodyPr wrap="square" rtlCol="0">
            <a:spAutoFit/>
          </a:bodyPr>
          <a:lstStyle/>
          <a:p>
            <a:pPr algn="ctr"/>
            <a:r>
              <a:rPr lang="en-US" sz="2800" dirty="0" smtClean="0"/>
              <a:t> Tab 11 </a:t>
            </a:r>
            <a:r>
              <a:rPr lang="en-US" sz="2800" dirty="0"/>
              <a:t>– </a:t>
            </a:r>
            <a:r>
              <a:rPr lang="en-US" sz="2800" dirty="0" smtClean="0"/>
              <a:t>Silencing Common Gripes</a:t>
            </a:r>
            <a:endParaRPr lang="en-US" sz="2800" dirty="0"/>
          </a:p>
        </p:txBody>
      </p:sp>
      <p:sp>
        <p:nvSpPr>
          <p:cNvPr id="11" name="Rectangle 10"/>
          <p:cNvSpPr/>
          <p:nvPr/>
        </p:nvSpPr>
        <p:spPr>
          <a:xfrm>
            <a:off x="6667500" y="9075101"/>
            <a:ext cx="353974" cy="232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088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baseline="0" dirty="0" smtClean="0"/>
              <a:t>Colorado Department of Transportation</a:t>
            </a:r>
            <a:endParaRPr lang="en-US" sz="3200" b="1" spc="100" baseline="0" dirty="0"/>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3073234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a:t>
            </a:fld>
            <a:endParaRPr lang="en-US" dirty="0"/>
          </a:p>
        </p:txBody>
      </p:sp>
      <p:sp>
        <p:nvSpPr>
          <p:cNvPr id="6" name="Content Placeholder 5"/>
          <p:cNvSpPr>
            <a:spLocks noGrp="1"/>
          </p:cNvSpPr>
          <p:nvPr>
            <p:ph sz="quarter" idx="12"/>
          </p:nvPr>
        </p:nvSpPr>
        <p:spPr>
          <a:xfrm>
            <a:off x="182562" y="1371600"/>
            <a:ext cx="8778875" cy="28999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smtClean="0"/>
              <a:t>Click to edit Master text styles</a:t>
            </a:r>
          </a:p>
        </p:txBody>
      </p:sp>
    </p:spTree>
    <p:extLst>
      <p:ext uri="{BB962C8B-B14F-4D97-AF65-F5344CB8AC3E}">
        <p14:creationId xmlns:p14="http://schemas.microsoft.com/office/powerpoint/2010/main" val="38225097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Cover Page (Hidd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Section Cover Page (Hidden)</a:t>
            </a:r>
            <a:endParaRPr lang="en-US" dirty="0"/>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a:t>
            </a:fld>
            <a:endParaRPr lang="en-US" dirty="0"/>
          </a:p>
        </p:txBody>
      </p:sp>
      <p:sp>
        <p:nvSpPr>
          <p:cNvPr id="10" name="Content Placeholder 5"/>
          <p:cNvSpPr>
            <a:spLocks noGrp="1"/>
          </p:cNvSpPr>
          <p:nvPr>
            <p:ph sz="quarter" idx="12"/>
          </p:nvPr>
        </p:nvSpPr>
        <p:spPr>
          <a:xfrm>
            <a:off x="182562" y="1371600"/>
            <a:ext cx="8778875" cy="48768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916720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0441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rse 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2pPr>
              <a:defRPr i="1"/>
            </a:lvl2pPr>
            <a:lvl3pPr>
              <a:defRPr i="1"/>
            </a:lvl3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481364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Term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1545028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6059217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2348222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2208100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6980535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333197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dirty="0" smtClean="0"/>
              <a:t>Colorado Department of Transportation</a:t>
            </a:r>
            <a:endParaRPr lang="en-US" dirty="0"/>
          </a:p>
        </p:txBody>
      </p:sp>
      <p:sp>
        <p:nvSpPr>
          <p:cNvPr id="8" name="Slide Number Placeholder 5"/>
          <p:cNvSpPr>
            <a:spLocks noGrp="1"/>
          </p:cNvSpPr>
          <p:nvPr>
            <p:ph type="sldNum" sz="quarter" idx="4"/>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46777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3" r:id="rId4"/>
    <p:sldLayoutId id="2147483679" r:id="rId5"/>
    <p:sldLayoutId id="2147483680" r:id="rId6"/>
    <p:sldLayoutId id="2147483681" r:id="rId7"/>
    <p:sldLayoutId id="2147483676" r:id="rId8"/>
    <p:sldLayoutId id="2147483677" r:id="rId9"/>
    <p:sldLayoutId id="2147483685" r:id="rId10"/>
    <p:sldLayoutId id="2147483686"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1.xml"/><Relationship Id="rId1" Type="http://schemas.openxmlformats.org/officeDocument/2006/relationships/tags" Target="../tags/tag10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1.xml"/><Relationship Id="rId1" Type="http://schemas.openxmlformats.org/officeDocument/2006/relationships/tags" Target="../tags/tag10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1.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hyperlink" Target="file:///C:\Users\princej\AppData\Roaming\ANCILE\uPerform\version%205.00\temp\431E1582_11096\87\-4\content\zoom.htm"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7.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1.mp4"/><Relationship Id="rId7" Type="http://schemas.openxmlformats.org/officeDocument/2006/relationships/notesSlide" Target="../notesSlides/notesSlide32.xml"/><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slideLayout" Target="../slideLayouts/slideLayout9.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44.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45.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46.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5.xml"/><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4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6.xml"/><Relationship Id="rId7" Type="http://schemas.openxmlformats.org/officeDocument/2006/relationships/diagramColors" Target="../diagrams/colors6.xml"/><Relationship Id="rId2" Type="http://schemas.openxmlformats.org/officeDocument/2006/relationships/slideLayout" Target="../slideLayouts/slideLayout9.xml"/><Relationship Id="rId1" Type="http://schemas.openxmlformats.org/officeDocument/2006/relationships/tags" Target="../tags/tag4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50.xml"/><Relationship Id="rId7" Type="http://schemas.openxmlformats.org/officeDocument/2006/relationships/diagramColors" Target="../diagrams/colors7.xml"/><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xml"/><Relationship Id="rId1" Type="http://schemas.openxmlformats.org/officeDocument/2006/relationships/tags" Target="../tags/tag59.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60.xml"/><Relationship Id="rId4" Type="http://schemas.openxmlformats.org/officeDocument/2006/relationships/image" Target="../media/image30.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tags" Target="../tags/tag6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2.xml"/><Relationship Id="rId4" Type="http://schemas.openxmlformats.org/officeDocument/2006/relationships/image" Target="../media/image32.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xml"/><Relationship Id="rId1" Type="http://schemas.openxmlformats.org/officeDocument/2006/relationships/tags" Target="../tags/tag63.xml"/><Relationship Id="rId4" Type="http://schemas.openxmlformats.org/officeDocument/2006/relationships/image" Target="../media/image33.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3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65.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tags" Target="../tags/tag66.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68.xml"/><Relationship Id="rId6" Type="http://schemas.openxmlformats.org/officeDocument/2006/relationships/image" Target="../media/image35.png"/><Relationship Id="rId5" Type="http://schemas.openxmlformats.org/officeDocument/2006/relationships/notesSlide" Target="../notesSlides/notesSlide66.xml"/><Relationship Id="rId4"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1.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75.xml"/><Relationship Id="rId7" Type="http://schemas.openxmlformats.org/officeDocument/2006/relationships/diagramColors" Target="../diagrams/colors8.xml"/><Relationship Id="rId2" Type="http://schemas.openxmlformats.org/officeDocument/2006/relationships/slideLayout" Target="../slideLayouts/slideLayout9.xml"/><Relationship Id="rId1" Type="http://schemas.openxmlformats.org/officeDocument/2006/relationships/tags" Target="../tags/tag7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xml"/><Relationship Id="rId1" Type="http://schemas.openxmlformats.org/officeDocument/2006/relationships/tags" Target="../tags/tag78.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8.xml"/><Relationship Id="rId1" Type="http://schemas.openxmlformats.org/officeDocument/2006/relationships/tags" Target="../tags/tag80.xml"/><Relationship Id="rId4" Type="http://schemas.openxmlformats.org/officeDocument/2006/relationships/image" Target="../media/image37.jpeg"/></Relationships>
</file>

<file path=ppt/slides/_rels/slide7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79.xml"/><Relationship Id="rId7" Type="http://schemas.openxmlformats.org/officeDocument/2006/relationships/diagramColors" Target="../diagrams/colors9.xml"/><Relationship Id="rId2" Type="http://schemas.openxmlformats.org/officeDocument/2006/relationships/slideLayout" Target="../slideLayouts/slideLayout9.xml"/><Relationship Id="rId1" Type="http://schemas.openxmlformats.org/officeDocument/2006/relationships/tags" Target="../tags/tag8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1.xml"/><Relationship Id="rId1" Type="http://schemas.openxmlformats.org/officeDocument/2006/relationships/tags" Target="../tags/tag8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38.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38.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3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1.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1.xml"/><Relationship Id="rId1" Type="http://schemas.openxmlformats.org/officeDocument/2006/relationships/tags" Target="../tags/tag9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1.xml"/><Relationship Id="rId1" Type="http://schemas.openxmlformats.org/officeDocument/2006/relationships/tags" Target="../tags/tag9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1.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1.xml"/><Relationship Id="rId1" Type="http://schemas.openxmlformats.org/officeDocument/2006/relationships/tags" Target="../tags/tag9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1.xml"/><Relationship Id="rId1" Type="http://schemas.openxmlformats.org/officeDocument/2006/relationships/tags" Target="../tags/tag9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1.xml"/><Relationship Id="rId1" Type="http://schemas.openxmlformats.org/officeDocument/2006/relationships/tags" Target="../tags/tag9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1.xml"/><Relationship Id="rId1" Type="http://schemas.openxmlformats.org/officeDocument/2006/relationships/tags" Target="../tags/tag9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1.xml"/><Relationship Id="rId1" Type="http://schemas.openxmlformats.org/officeDocument/2006/relationships/tags" Target="../tags/tag9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1.xml"/><Relationship Id="rId1" Type="http://schemas.openxmlformats.org/officeDocument/2006/relationships/tags" Target="../tags/tag10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1.xml"/><Relationship Id="rId1" Type="http://schemas.openxmlformats.org/officeDocument/2006/relationships/tags" Target="../tags/tag10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1</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58439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b="1" dirty="0" smtClean="0"/>
              <a:t>Section 1 – Performance </a:t>
            </a:r>
            <a:r>
              <a:rPr lang="en-US" sz="2700" b="1" dirty="0"/>
              <a:t>Management</a:t>
            </a:r>
          </a:p>
          <a:p>
            <a:pPr marL="457200" indent="-457200">
              <a:buFont typeface="Arial"/>
              <a:buChar char="•"/>
            </a:pPr>
            <a:r>
              <a:rPr lang="en-US" sz="2700" dirty="0" smtClean="0"/>
              <a:t>Section 2 </a:t>
            </a:r>
            <a:r>
              <a:rPr lang="en-US" sz="2700" dirty="0"/>
              <a:t>– Performance Planning </a:t>
            </a:r>
            <a:endParaRPr lang="en-US" sz="2700" dirty="0" smtClean="0"/>
          </a:p>
          <a:p>
            <a:pPr marL="457200" indent="-457200">
              <a:buFont typeface="Arial"/>
              <a:buChar char="•"/>
            </a:pPr>
            <a:r>
              <a:rPr lang="en-US" sz="2700" dirty="0" smtClean="0"/>
              <a:t>Section 3 – Giving Performance Evaluations</a:t>
            </a:r>
          </a:p>
          <a:p>
            <a:pPr marL="457200" indent="-457200">
              <a:buFont typeface="Arial"/>
              <a:buChar char="•"/>
            </a:pPr>
            <a:r>
              <a:rPr lang="en-US" sz="2700" dirty="0" smtClean="0"/>
              <a:t>Section 4 – Ongoing Communication</a:t>
            </a:r>
          </a:p>
          <a:p>
            <a:pPr marL="457200" indent="-457200">
              <a:buFont typeface="Arial"/>
              <a:buChar char="•"/>
            </a:pPr>
            <a:r>
              <a:rPr lang="en-US" sz="2700" dirty="0" smtClean="0"/>
              <a:t>Section 5 – When Expectations are not Met</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10</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5584631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100</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25581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101</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296018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102</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32931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end of this section, you should be able to</a:t>
            </a:r>
            <a:r>
              <a:rPr lang="en-US" dirty="0" smtClean="0"/>
              <a:t>:</a:t>
            </a:r>
          </a:p>
          <a:p>
            <a:pPr marL="342900" lvl="0" indent="-342900">
              <a:buFont typeface="Arial" panose="020B0604020202020204" pitchFamily="34" charset="0"/>
              <a:buChar char="•"/>
            </a:pPr>
            <a:r>
              <a:rPr lang="en-US" sz="2000" dirty="0" smtClean="0"/>
              <a:t>Describe what Performance Management is and how it is conducted at CDOT</a:t>
            </a:r>
          </a:p>
          <a:p>
            <a:pPr marL="342900" lvl="0" indent="-342900">
              <a:buFont typeface="Arial" panose="020B0604020202020204" pitchFamily="34" charset="0"/>
              <a:buChar char="•"/>
            </a:pPr>
            <a:r>
              <a:rPr lang="en-US" sz="2000" dirty="0" smtClean="0"/>
              <a:t>Identify </a:t>
            </a:r>
            <a:r>
              <a:rPr lang="en-US" sz="2000" dirty="0"/>
              <a:t>the Performance Management program requirements (State and CDOT)</a:t>
            </a:r>
          </a:p>
          <a:p>
            <a:pPr marL="342900" lvl="0" indent="-342900">
              <a:buFont typeface="Arial" panose="020B0604020202020204" pitchFamily="34" charset="0"/>
              <a:buChar char="•"/>
            </a:pPr>
            <a:r>
              <a:rPr lang="en-US" sz="2000" dirty="0" smtClean="0"/>
              <a:t>Recognize the difference between Performance Management/Performance Evaluation and Employee Improvement/Employee Development</a:t>
            </a:r>
          </a:p>
          <a:p>
            <a:pPr marL="342900" lvl="0" indent="-342900">
              <a:buFont typeface="Arial" panose="020B0604020202020204" pitchFamily="34" charset="0"/>
              <a:buChar char="•"/>
            </a:pPr>
            <a:r>
              <a:rPr lang="en-US" sz="2000" dirty="0" smtClean="0"/>
              <a:t>Identify </a:t>
            </a:r>
            <a:r>
              <a:rPr lang="en-US" sz="2000" dirty="0"/>
              <a:t>the roles in the Performance Management </a:t>
            </a:r>
            <a:r>
              <a:rPr lang="en-US" sz="2000" dirty="0" smtClean="0"/>
              <a:t>process </a:t>
            </a:r>
            <a:r>
              <a:rPr lang="en-US" sz="2000" dirty="0"/>
              <a:t>(Employee, TMIII, Second Level Manager, Human Resources and Superintendent</a:t>
            </a:r>
            <a:r>
              <a:rPr lang="en-US" sz="2000" dirty="0" smtClean="0"/>
              <a:t>)</a:t>
            </a:r>
          </a:p>
          <a:p>
            <a:pPr marL="342900" indent="-342900">
              <a:buFont typeface="Arial" panose="020B0604020202020204" pitchFamily="34" charset="0"/>
              <a:buChar char="•"/>
            </a:pPr>
            <a:r>
              <a:rPr lang="en-US" sz="2000" dirty="0" smtClean="0"/>
              <a:t>Describe </a:t>
            </a:r>
            <a:r>
              <a:rPr lang="en-US" sz="2000" dirty="0"/>
              <a:t>the leadership role of the TMIII </a:t>
            </a:r>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11</a:t>
            </a:fld>
            <a:endParaRPr lang="en-US" dirty="0"/>
          </a:p>
        </p:txBody>
      </p:sp>
      <p:sp>
        <p:nvSpPr>
          <p:cNvPr id="5" name="Title 4"/>
          <p:cNvSpPr>
            <a:spLocks noGrp="1"/>
          </p:cNvSpPr>
          <p:nvPr>
            <p:ph type="title"/>
          </p:nvPr>
        </p:nvSpPr>
        <p:spPr/>
        <p:txBody>
          <a:bodyPr/>
          <a:lstStyle/>
          <a:p>
            <a:r>
              <a:rPr lang="en-US" dirty="0" smtClean="0"/>
              <a:t>Section 1 Learning Objectives</a:t>
            </a:r>
            <a:endParaRPr lang="en-US" dirty="0"/>
          </a:p>
        </p:txBody>
      </p:sp>
    </p:spTree>
    <p:custDataLst>
      <p:tags r:id="rId1"/>
    </p:custDataLst>
    <p:extLst>
      <p:ext uri="{BB962C8B-B14F-4D97-AF65-F5344CB8AC3E}">
        <p14:creationId xmlns:p14="http://schemas.microsoft.com/office/powerpoint/2010/main" val="3006018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12</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sp>
        <p:nvSpPr>
          <p:cNvPr id="5" name="Content Placeholder 1"/>
          <p:cNvSpPr txBox="1">
            <a:spLocks/>
          </p:cNvSpPr>
          <p:nvPr/>
        </p:nvSpPr>
        <p:spPr>
          <a:xfrm>
            <a:off x="1483360" y="1371600"/>
            <a:ext cx="7477760" cy="4937125"/>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i="1" dirty="0" smtClean="0"/>
              <a:t>Performance Management </a:t>
            </a:r>
            <a:r>
              <a:rPr lang="en-US" sz="2000" i="1" dirty="0" smtClean="0"/>
              <a:t>– </a:t>
            </a:r>
            <a:r>
              <a:rPr lang="en-US" sz="2000" dirty="0" smtClean="0"/>
              <a:t>Is about the people at CDOT, communication, dialogue and working together to accomplish our goals and objectives</a:t>
            </a:r>
          </a:p>
          <a:p>
            <a:pPr marL="342900" indent="-342900">
              <a:buFont typeface="Arial" panose="020B0604020202020204" pitchFamily="34" charset="0"/>
              <a:buChar char="•"/>
            </a:pPr>
            <a:r>
              <a:rPr lang="en-US" sz="2000" b="1" i="1" dirty="0" smtClean="0"/>
              <a:t>Performance Evaluation </a:t>
            </a:r>
            <a:r>
              <a:rPr lang="en-US" sz="2000" i="1" dirty="0" smtClean="0"/>
              <a:t>– </a:t>
            </a:r>
            <a:r>
              <a:rPr lang="en-US" sz="2000" dirty="0" smtClean="0"/>
              <a:t>The </a:t>
            </a:r>
            <a:r>
              <a:rPr lang="en-US" sz="2000" dirty="0"/>
              <a:t>process by which individual employee performance is assessed and </a:t>
            </a:r>
            <a:r>
              <a:rPr lang="en-US" sz="2000" dirty="0" smtClean="0"/>
              <a:t>evaluated</a:t>
            </a:r>
          </a:p>
          <a:p>
            <a:pPr marL="342900" indent="-342900">
              <a:buFont typeface="Arial" panose="020B0604020202020204" pitchFamily="34" charset="0"/>
              <a:buChar char="•"/>
            </a:pPr>
            <a:r>
              <a:rPr lang="en-US" sz="2000" b="1" i="1" dirty="0" smtClean="0"/>
              <a:t>Employee Improvement </a:t>
            </a:r>
            <a:r>
              <a:rPr lang="en-US" sz="2000" i="1" dirty="0" smtClean="0"/>
              <a:t>– </a:t>
            </a:r>
            <a:r>
              <a:rPr lang="en-US" sz="2000" dirty="0" smtClean="0"/>
              <a:t>The process by which the Supervisor works with the employee to correct performance and refocus on employee success</a:t>
            </a:r>
          </a:p>
          <a:p>
            <a:pPr marL="342900" indent="-342900">
              <a:buFont typeface="Arial" panose="020B0604020202020204" pitchFamily="34" charset="0"/>
              <a:buChar char="•"/>
            </a:pPr>
            <a:r>
              <a:rPr lang="en-US" sz="2000" b="1" i="1" dirty="0" smtClean="0"/>
              <a:t>Employee Development </a:t>
            </a:r>
            <a:r>
              <a:rPr lang="en-US" sz="2000" i="1" dirty="0" smtClean="0"/>
              <a:t>– </a:t>
            </a:r>
            <a:r>
              <a:rPr lang="en-US" sz="2000" dirty="0" smtClean="0"/>
              <a:t>The process by which the employee is coached to develop new skills </a:t>
            </a:r>
          </a:p>
          <a:p>
            <a:pPr marL="342900" indent="-342900">
              <a:buFont typeface="Arial" panose="020B0604020202020204" pitchFamily="34" charset="0"/>
              <a:buChar char="•"/>
            </a:pPr>
            <a:endParaRPr lang="en-US" sz="2000" dirty="0" smtClean="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3330324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panose="020B0603020202020204" pitchFamily="34" charset="0"/>
              </a:rPr>
              <a:t>Why Performance Management? </a:t>
            </a:r>
            <a:endParaRPr lang="en-US" dirty="0"/>
          </a:p>
        </p:txBody>
      </p:sp>
      <p:sp>
        <p:nvSpPr>
          <p:cNvPr id="3" name="Content Placeholder 2"/>
          <p:cNvSpPr>
            <a:spLocks noGrp="1"/>
          </p:cNvSpPr>
          <p:nvPr>
            <p:ph idx="1"/>
          </p:nvPr>
        </p:nvSpPr>
        <p:spPr/>
        <p:txBody>
          <a:bodyPr>
            <a:normAutofit/>
          </a:bodyPr>
          <a:lstStyle/>
          <a:p>
            <a:pPr marL="0" indent="0">
              <a:buNone/>
            </a:pPr>
            <a:r>
              <a:rPr lang="en-US" sz="2400" i="1" dirty="0" smtClean="0">
                <a:latin typeface="Trebuchet MS" panose="020B0603020202020204" pitchFamily="34" charset="0"/>
              </a:rPr>
              <a:t>CDOT Leadership Forum conducted in the Fall of 2015 set forth the expectation to use the Performance </a:t>
            </a:r>
            <a:r>
              <a:rPr lang="en-US" sz="2400" i="1" dirty="0">
                <a:latin typeface="Trebuchet MS" panose="020B0603020202020204" pitchFamily="34" charset="0"/>
              </a:rPr>
              <a:t>M</a:t>
            </a:r>
            <a:r>
              <a:rPr lang="en-US" sz="2400" i="1" dirty="0" smtClean="0">
                <a:latin typeface="Trebuchet MS" panose="020B0603020202020204" pitchFamily="34" charset="0"/>
              </a:rPr>
              <a:t>anagement process as a tool to be a leader.</a:t>
            </a:r>
            <a:endParaRPr lang="en-US" sz="2400" i="1" dirty="0">
              <a:latin typeface="Trebuchet MS" panose="020B0603020202020204" pitchFamily="34" charset="0"/>
            </a:endParaRPr>
          </a:p>
        </p:txBody>
      </p:sp>
      <p:sp>
        <p:nvSpPr>
          <p:cNvPr id="5" name="Content Placeholder 2"/>
          <p:cNvSpPr txBox="1">
            <a:spLocks/>
          </p:cNvSpPr>
          <p:nvPr/>
        </p:nvSpPr>
        <p:spPr>
          <a:xfrm>
            <a:off x="596096" y="3268540"/>
            <a:ext cx="7951807" cy="2726023"/>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i="1" dirty="0" smtClean="0">
                <a:latin typeface="Trebuchet MS" panose="020B0603020202020204" pitchFamily="34" charset="0"/>
              </a:rPr>
              <a:t>Leadership is:</a:t>
            </a:r>
          </a:p>
          <a:p>
            <a:pPr marL="0" indent="0">
              <a:buFont typeface="Arial"/>
              <a:buNone/>
            </a:pPr>
            <a:endParaRPr lang="en-US" sz="800" dirty="0" smtClean="0">
              <a:latin typeface="Trebuchet MS" panose="020B0603020202020204" pitchFamily="34" charset="0"/>
            </a:endParaRPr>
          </a:p>
          <a:p>
            <a:r>
              <a:rPr lang="en-US" sz="1800" dirty="0" smtClean="0">
                <a:latin typeface="Trebuchet MS" panose="020B0603020202020204" pitchFamily="34" charset="0"/>
              </a:rPr>
              <a:t>Caring about people and being a useful resource for them</a:t>
            </a:r>
          </a:p>
          <a:p>
            <a:r>
              <a:rPr lang="en-US" sz="1800" dirty="0" smtClean="0">
                <a:latin typeface="Trebuchet MS" panose="020B0603020202020204" pitchFamily="34" charset="0"/>
              </a:rPr>
              <a:t>Being present for people and being your best and most authentic self</a:t>
            </a:r>
          </a:p>
          <a:p>
            <a:r>
              <a:rPr lang="en-US" sz="1800" dirty="0" smtClean="0">
                <a:latin typeface="Trebuchet MS" panose="020B0603020202020204" pitchFamily="34" charset="0"/>
              </a:rPr>
              <a:t>Creating a place in which people can do good work and find meaning in that work</a:t>
            </a:r>
          </a:p>
          <a:p>
            <a:pPr marL="0" indent="0">
              <a:buFont typeface="Arial"/>
              <a:buNone/>
            </a:pPr>
            <a:endParaRPr lang="en-US" sz="1800" dirty="0" smtClean="0">
              <a:latin typeface="Trebuchet MS" panose="020B0603020202020204" pitchFamily="34" charset="0"/>
            </a:endParaRPr>
          </a:p>
          <a:p>
            <a:pPr marL="0" indent="0" algn="ctr">
              <a:buFont typeface="Arial"/>
              <a:buNone/>
            </a:pPr>
            <a:r>
              <a:rPr lang="en-US" sz="1400" i="1" dirty="0" smtClean="0">
                <a:latin typeface="Trebuchet MS" panose="020B0603020202020204" pitchFamily="34" charset="0"/>
              </a:rPr>
              <a:t>CDOT Leadership Forum 2015</a:t>
            </a:r>
            <a:endParaRPr lang="en-US" sz="1400" i="1"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1523146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Performance Management</a:t>
            </a:r>
            <a:endParaRPr lang="en-US" dirty="0"/>
          </a:p>
        </p:txBody>
      </p:sp>
      <p:sp>
        <p:nvSpPr>
          <p:cNvPr id="2" name="Content Placeholder 1"/>
          <p:cNvSpPr>
            <a:spLocks noGrp="1"/>
          </p:cNvSpPr>
          <p:nvPr>
            <p:ph sz="half" idx="2"/>
          </p:nvPr>
        </p:nvSpPr>
        <p:spPr>
          <a:xfrm>
            <a:off x="3588152" y="1371600"/>
            <a:ext cx="5220568" cy="4937760"/>
          </a:xfrm>
        </p:spPr>
        <p:txBody>
          <a:bodyPr/>
          <a:lstStyle/>
          <a:p>
            <a:r>
              <a:rPr lang="en-US" sz="2800" dirty="0" smtClean="0"/>
              <a:t>Performance Management is:</a:t>
            </a:r>
          </a:p>
          <a:p>
            <a:pPr marL="457200" indent="-457200">
              <a:buFont typeface="Arial" panose="020B0604020202020204" pitchFamily="34" charset="0"/>
              <a:buChar char="•"/>
            </a:pPr>
            <a:r>
              <a:rPr lang="en-US" sz="2800" dirty="0" smtClean="0"/>
              <a:t>Ongoing communication between you and the Employee</a:t>
            </a:r>
          </a:p>
          <a:p>
            <a:pPr marL="457200" indent="-457200">
              <a:buFont typeface="Arial" panose="020B0604020202020204" pitchFamily="34" charset="0"/>
              <a:buChar char="•"/>
            </a:pPr>
            <a:r>
              <a:rPr lang="en-US" sz="2800" dirty="0" smtClean="0"/>
              <a:t>How employees become engaged in their work</a:t>
            </a:r>
          </a:p>
          <a:p>
            <a:pPr marL="457200" indent="-457200">
              <a:buFont typeface="Arial" panose="020B0604020202020204" pitchFamily="34" charset="0"/>
              <a:buChar char="•"/>
            </a:pPr>
            <a:r>
              <a:rPr lang="en-US" sz="2800" dirty="0" smtClean="0"/>
              <a:t>Working with employees to improve their abilities</a:t>
            </a:r>
          </a:p>
          <a:p>
            <a:pPr marL="457200" indent="-457200">
              <a:buFont typeface="Arial" panose="020B0604020202020204" pitchFamily="34" charset="0"/>
              <a:buChar char="•"/>
            </a:pPr>
            <a:r>
              <a:rPr lang="en-US" sz="2800" dirty="0" smtClean="0"/>
              <a:t>Documenting expectations</a:t>
            </a:r>
          </a:p>
          <a:p>
            <a:pPr marL="457200" indent="-457200">
              <a:buFont typeface="Arial" panose="020B0604020202020204" pitchFamily="34" charset="0"/>
              <a:buChar char="•"/>
            </a:pPr>
            <a:r>
              <a:rPr lang="en-US" sz="2800" dirty="0" smtClean="0"/>
              <a:t>Focused on what is important to you and the Employee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14</a:t>
            </a:fld>
            <a:endParaRPr lang="en-US" dirty="0"/>
          </a:p>
        </p:txBody>
      </p:sp>
      <p:graphicFrame>
        <p:nvGraphicFramePr>
          <p:cNvPr id="8" name="Content Placeholder 7"/>
          <p:cNvGraphicFramePr>
            <a:graphicFrameLocks noGrp="1"/>
          </p:cNvGraphicFramePr>
          <p:nvPr>
            <p:ph sz="half" idx="12"/>
            <p:extLst>
              <p:ext uri="{D42A27DB-BD31-4B8C-83A1-F6EECF244321}">
                <p14:modId xmlns:p14="http://schemas.microsoft.com/office/powerpoint/2010/main" val="3446262885"/>
              </p:ext>
            </p:extLst>
          </p:nvPr>
        </p:nvGraphicFramePr>
        <p:xfrm>
          <a:off x="293107" y="628650"/>
          <a:ext cx="3968750" cy="5680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grpSp>
        <p:nvGrpSpPr>
          <p:cNvPr id="9" name="Group 8"/>
          <p:cNvGrpSpPr/>
          <p:nvPr/>
        </p:nvGrpSpPr>
        <p:grpSpPr>
          <a:xfrm>
            <a:off x="1613163" y="4806249"/>
            <a:ext cx="1297641" cy="1424986"/>
            <a:chOff x="0" y="2000228"/>
            <a:chExt cx="1297641" cy="1424986"/>
          </a:xfrm>
        </p:grpSpPr>
        <p:sp>
          <p:nvSpPr>
            <p:cNvPr id="10" name="Hexagon 9"/>
            <p:cNvSpPr/>
            <p:nvPr/>
          </p:nvSpPr>
          <p:spPr>
            <a:xfrm rot="5400000">
              <a:off x="-63672" y="2063900"/>
              <a:ext cx="1424986" cy="1297641"/>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4"/>
            <p:cNvSpPr/>
            <p:nvPr/>
          </p:nvSpPr>
          <p:spPr>
            <a:xfrm>
              <a:off x="103305" y="2227113"/>
              <a:ext cx="1091032" cy="9712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dirty="0" smtClean="0"/>
                <a:t>Setting Expectations and Goals</a:t>
              </a:r>
              <a:endParaRPr lang="en-US" sz="1200" b="1" kern="1200" dirty="0"/>
            </a:p>
          </p:txBody>
        </p:sp>
      </p:grpSp>
    </p:spTree>
    <p:custDataLst>
      <p:tags r:id="rId1"/>
    </p:custDataLst>
    <p:extLst>
      <p:ext uri="{BB962C8B-B14F-4D97-AF65-F5344CB8AC3E}">
        <p14:creationId xmlns:p14="http://schemas.microsoft.com/office/powerpoint/2010/main" val="1127550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93646358"/>
              </p:ext>
            </p:extLst>
          </p:nvPr>
        </p:nvGraphicFramePr>
        <p:xfrm>
          <a:off x="182563" y="1371600"/>
          <a:ext cx="8778875"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15</a:t>
            </a:fld>
            <a:endParaRPr lang="en-US" dirty="0"/>
          </a:p>
        </p:txBody>
      </p:sp>
      <p:sp>
        <p:nvSpPr>
          <p:cNvPr id="5" name="Title 4"/>
          <p:cNvSpPr>
            <a:spLocks noGrp="1"/>
          </p:cNvSpPr>
          <p:nvPr>
            <p:ph type="title"/>
          </p:nvPr>
        </p:nvSpPr>
        <p:spPr/>
        <p:txBody>
          <a:bodyPr/>
          <a:lstStyle/>
          <a:p>
            <a:r>
              <a:rPr lang="en-US" dirty="0" smtClean="0"/>
              <a:t>Performance Management Focus</a:t>
            </a:r>
            <a:endParaRPr lang="en-US" dirty="0"/>
          </a:p>
        </p:txBody>
      </p:sp>
    </p:spTree>
    <p:custDataLst>
      <p:tags r:id="rId1"/>
    </p:custDataLst>
    <p:extLst>
      <p:ext uri="{BB962C8B-B14F-4D97-AF65-F5344CB8AC3E}">
        <p14:creationId xmlns:p14="http://schemas.microsoft.com/office/powerpoint/2010/main" val="2309490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Performance Management Requirements</a:t>
            </a:r>
            <a:endParaRPr lang="en-US" sz="36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16</a:t>
            </a:fld>
            <a:endParaRPr lang="en-US" dirty="0"/>
          </a:p>
        </p:txBody>
      </p:sp>
      <p:sp>
        <p:nvSpPr>
          <p:cNvPr id="5" name="Content Placeholder 4"/>
          <p:cNvSpPr>
            <a:spLocks noGrp="1"/>
          </p:cNvSpPr>
          <p:nvPr>
            <p:ph sz="half" idx="12"/>
          </p:nvPr>
        </p:nvSpPr>
        <p:spPr>
          <a:xfrm>
            <a:off x="304800" y="1371600"/>
            <a:ext cx="8503920" cy="4937760"/>
          </a:xfrm>
        </p:spPr>
        <p:txBody>
          <a:bodyPr/>
          <a:lstStyle/>
          <a:p>
            <a:r>
              <a:rPr lang="en-US" sz="2000" b="1" i="1" dirty="0" smtClean="0"/>
              <a:t>CDOT and State Performance Management Requirements:</a:t>
            </a:r>
          </a:p>
          <a:p>
            <a:pPr marL="342900" indent="-342900">
              <a:buFont typeface="Arial" panose="020B0604020202020204" pitchFamily="34" charset="0"/>
              <a:buChar char="•"/>
            </a:pPr>
            <a:r>
              <a:rPr lang="en-US" sz="2000" dirty="0" smtClean="0"/>
              <a:t>Employee must have a performance plan within 30 days of hire</a:t>
            </a:r>
          </a:p>
          <a:p>
            <a:pPr marL="342900" indent="-342900">
              <a:buFont typeface="Arial" panose="020B0604020202020204" pitchFamily="34" charset="0"/>
              <a:buChar char="•"/>
            </a:pPr>
            <a:r>
              <a:rPr lang="en-US" sz="2000" dirty="0" smtClean="0"/>
              <a:t>Employee and Supervisor  should meet regularly</a:t>
            </a:r>
          </a:p>
          <a:p>
            <a:pPr marL="342900" indent="-342900">
              <a:buFont typeface="Arial" panose="020B0604020202020204" pitchFamily="34" charset="0"/>
              <a:buChar char="•"/>
            </a:pPr>
            <a:r>
              <a:rPr lang="en-US" sz="2000" dirty="0" smtClean="0"/>
              <a:t>Three signatures (Employee, Supervisor and Reviewer) are required</a:t>
            </a:r>
          </a:p>
          <a:p>
            <a:pPr marL="342900" indent="-342900">
              <a:buFont typeface="Arial" panose="020B0604020202020204" pitchFamily="34" charset="0"/>
              <a:buChar char="•"/>
            </a:pPr>
            <a:r>
              <a:rPr lang="en-US" sz="2000" dirty="0" smtClean="0"/>
              <a:t>Final reviews due by March 31</a:t>
            </a:r>
            <a:r>
              <a:rPr lang="en-US" sz="2000" baseline="30000" dirty="0" smtClean="0"/>
              <a:t>st</a:t>
            </a:r>
            <a:r>
              <a:rPr lang="en-US" sz="2000" dirty="0" smtClean="0"/>
              <a:t> each calendar year</a:t>
            </a:r>
          </a:p>
          <a:p>
            <a:pPr marL="342900" indent="-342900">
              <a:buFont typeface="Arial" panose="020B0604020202020204" pitchFamily="34" charset="0"/>
              <a:buChar char="•"/>
            </a:pPr>
            <a:r>
              <a:rPr lang="en-US" sz="2000" dirty="0" smtClean="0"/>
              <a:t>The planning meeting should include a discussion of:</a:t>
            </a:r>
          </a:p>
          <a:p>
            <a:pPr marL="1085850" lvl="1" indent="-342900">
              <a:buFont typeface="Arial" panose="020B0604020202020204" pitchFamily="34" charset="0"/>
              <a:buChar char="•"/>
            </a:pPr>
            <a:r>
              <a:rPr lang="en-US" sz="1600" dirty="0" smtClean="0"/>
              <a:t>Department goals</a:t>
            </a:r>
          </a:p>
          <a:p>
            <a:pPr marL="1085850" lvl="1" indent="-342900">
              <a:buFont typeface="Arial" panose="020B0604020202020204" pitchFamily="34" charset="0"/>
              <a:buChar char="•"/>
            </a:pPr>
            <a:r>
              <a:rPr lang="en-US" sz="1600" dirty="0" smtClean="0"/>
              <a:t>Work Unit plan</a:t>
            </a:r>
          </a:p>
          <a:p>
            <a:pPr marL="1085850" lvl="1" indent="-342900">
              <a:buFont typeface="Arial" panose="020B0604020202020204" pitchFamily="34" charset="0"/>
              <a:buChar char="•"/>
            </a:pPr>
            <a:r>
              <a:rPr lang="en-US" sz="1600" dirty="0" smtClean="0"/>
              <a:t>Employee’s Position Description Questionnaire</a:t>
            </a:r>
          </a:p>
          <a:p>
            <a:pPr marL="1085850" lvl="1" indent="-342900">
              <a:buFont typeface="Arial" panose="020B0604020202020204" pitchFamily="34" charset="0"/>
              <a:buChar char="•"/>
            </a:pPr>
            <a:r>
              <a:rPr lang="en-US" sz="1600" dirty="0" smtClean="0"/>
              <a:t>Employee’s goals and competency expectations</a:t>
            </a:r>
          </a:p>
          <a:p>
            <a:pPr marL="342900" indent="-342900">
              <a:buFont typeface="Arial" panose="020B0604020202020204" pitchFamily="34" charset="0"/>
              <a:buChar char="•"/>
            </a:pPr>
            <a:r>
              <a:rPr lang="en-US" sz="2000" dirty="0" smtClean="0"/>
              <a:t>Evaluated using a five tiered performance rating scale converted to state’s three tiered</a:t>
            </a: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77313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Performance Management Requirements</a:t>
            </a:r>
            <a:endParaRPr lang="en-US" sz="36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17</a:t>
            </a:fld>
            <a:endParaRPr lang="en-US" dirty="0"/>
          </a:p>
        </p:txBody>
      </p:sp>
      <p:sp>
        <p:nvSpPr>
          <p:cNvPr id="5" name="Content Placeholder 4"/>
          <p:cNvSpPr>
            <a:spLocks noGrp="1"/>
          </p:cNvSpPr>
          <p:nvPr>
            <p:ph sz="half" idx="12"/>
          </p:nvPr>
        </p:nvSpPr>
        <p:spPr>
          <a:xfrm>
            <a:off x="304800" y="1371600"/>
            <a:ext cx="8503920" cy="4937760"/>
          </a:xfrm>
        </p:spPr>
        <p:txBody>
          <a:bodyPr/>
          <a:lstStyle/>
          <a:p>
            <a:r>
              <a:rPr lang="en-US" sz="2000" b="1" i="1" dirty="0" smtClean="0"/>
              <a:t>CDOT and State Performance Management Requirements:</a:t>
            </a:r>
          </a:p>
          <a:p>
            <a:pPr marL="342900" indent="-342900">
              <a:buFont typeface="Arial" panose="020B0604020202020204" pitchFamily="34" charset="0"/>
              <a:buChar char="•"/>
            </a:pPr>
            <a:r>
              <a:rPr lang="en-US" sz="2000" dirty="0" smtClean="0"/>
              <a:t>Employee must have a performance plan within 30 days of hire</a:t>
            </a:r>
          </a:p>
          <a:p>
            <a:pPr marL="342900" indent="-342900">
              <a:buFont typeface="Arial" panose="020B0604020202020204" pitchFamily="34" charset="0"/>
              <a:buChar char="•"/>
            </a:pPr>
            <a:r>
              <a:rPr lang="en-US" sz="2000" dirty="0" smtClean="0"/>
              <a:t>Employee and Supervisor  should meet regularly</a:t>
            </a:r>
          </a:p>
          <a:p>
            <a:pPr marL="342900" indent="-342900">
              <a:buFont typeface="Arial" panose="020B0604020202020204" pitchFamily="34" charset="0"/>
              <a:buChar char="•"/>
            </a:pPr>
            <a:r>
              <a:rPr lang="en-US" sz="2000" dirty="0" smtClean="0"/>
              <a:t>Three signatures (Employee, Supervisor and Reviewer) are required</a:t>
            </a:r>
          </a:p>
          <a:p>
            <a:pPr marL="342900" indent="-342900">
              <a:buFont typeface="Arial" panose="020B0604020202020204" pitchFamily="34" charset="0"/>
              <a:buChar char="•"/>
            </a:pPr>
            <a:r>
              <a:rPr lang="en-US" sz="2000" dirty="0" smtClean="0"/>
              <a:t>Final reviews due by March 31</a:t>
            </a:r>
            <a:r>
              <a:rPr lang="en-US" sz="2000" baseline="30000" dirty="0" smtClean="0"/>
              <a:t>st</a:t>
            </a:r>
            <a:r>
              <a:rPr lang="en-US" sz="2000" dirty="0" smtClean="0"/>
              <a:t> each calendar year</a:t>
            </a:r>
          </a:p>
          <a:p>
            <a:pPr marL="342900" indent="-342900">
              <a:buFont typeface="Arial" panose="020B0604020202020204" pitchFamily="34" charset="0"/>
              <a:buChar char="•"/>
            </a:pPr>
            <a:r>
              <a:rPr lang="en-US" sz="2000" dirty="0" smtClean="0"/>
              <a:t>The planning meeting should include a discussion of:</a:t>
            </a:r>
          </a:p>
          <a:p>
            <a:pPr marL="1085850" lvl="1" indent="-342900">
              <a:buFont typeface="Arial" panose="020B0604020202020204" pitchFamily="34" charset="0"/>
              <a:buChar char="•"/>
            </a:pPr>
            <a:r>
              <a:rPr lang="en-US" sz="1600" dirty="0" smtClean="0"/>
              <a:t>Department goals</a:t>
            </a:r>
          </a:p>
          <a:p>
            <a:pPr marL="1085850" lvl="1" indent="-342900">
              <a:buFont typeface="Arial" panose="020B0604020202020204" pitchFamily="34" charset="0"/>
              <a:buChar char="•"/>
            </a:pPr>
            <a:r>
              <a:rPr lang="en-US" sz="1600" dirty="0" smtClean="0"/>
              <a:t>Work Unit plan</a:t>
            </a:r>
          </a:p>
          <a:p>
            <a:pPr marL="1085850" lvl="1" indent="-342900">
              <a:buFont typeface="Arial" panose="020B0604020202020204" pitchFamily="34" charset="0"/>
              <a:buChar char="•"/>
            </a:pPr>
            <a:r>
              <a:rPr lang="en-US" sz="1600" dirty="0" smtClean="0"/>
              <a:t>Employee’s Position Description Questionnaire</a:t>
            </a:r>
          </a:p>
          <a:p>
            <a:pPr marL="1085850" lvl="1" indent="-342900">
              <a:buFont typeface="Arial" panose="020B0604020202020204" pitchFamily="34" charset="0"/>
              <a:buChar char="•"/>
            </a:pPr>
            <a:r>
              <a:rPr lang="en-US" sz="1600" dirty="0" smtClean="0"/>
              <a:t>Employee’s goals and competency expectations</a:t>
            </a:r>
          </a:p>
          <a:p>
            <a:pPr marL="342900" indent="-342900">
              <a:buFont typeface="Arial" panose="020B0604020202020204" pitchFamily="34" charset="0"/>
              <a:buChar char="•"/>
            </a:pPr>
            <a:r>
              <a:rPr lang="en-US" sz="2000" dirty="0" smtClean="0"/>
              <a:t>Evaluated using a five tiered performance rating scale converted to state’s three tiered</a:t>
            </a: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403977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92061182"/>
              </p:ext>
            </p:extLst>
          </p:nvPr>
        </p:nvGraphicFramePr>
        <p:xfrm>
          <a:off x="304800" y="2587472"/>
          <a:ext cx="8503920" cy="2079531"/>
        </p:xfrm>
        <a:graphic>
          <a:graphicData uri="http://schemas.openxmlformats.org/drawingml/2006/table">
            <a:tbl>
              <a:tblPr firstRow="1" bandRow="1">
                <a:tableStyleId>{5C22544A-7EE6-4342-B048-85BDC9FD1C3A}</a:tableStyleId>
              </a:tblPr>
              <a:tblGrid>
                <a:gridCol w="4251960"/>
                <a:gridCol w="4251960"/>
              </a:tblGrid>
              <a:tr h="541690">
                <a:tc>
                  <a:txBody>
                    <a:bodyPr/>
                    <a:lstStyle/>
                    <a:p>
                      <a:pPr algn="ctr"/>
                      <a:r>
                        <a:rPr lang="en-US" dirty="0" smtClean="0"/>
                        <a:t>Performance </a:t>
                      </a:r>
                      <a:r>
                        <a:rPr lang="en-US" sz="1800" b="1" kern="1200" dirty="0" smtClean="0">
                          <a:solidFill>
                            <a:schemeClr val="lt1"/>
                          </a:solidFill>
                          <a:latin typeface="+mn-lt"/>
                          <a:ea typeface="+mn-ea"/>
                          <a:cs typeface="+mn-cs"/>
                        </a:rPr>
                        <a:t>Management</a:t>
                      </a:r>
                      <a:endParaRPr lang="en-US" sz="1800" b="1" kern="1200" dirty="0">
                        <a:solidFill>
                          <a:schemeClr val="lt1"/>
                        </a:solidFill>
                        <a:latin typeface="+mn-lt"/>
                        <a:ea typeface="+mn-ea"/>
                        <a:cs typeface="+mn-cs"/>
                      </a:endParaRPr>
                    </a:p>
                  </a:txBody>
                  <a:tcPr anchor="ctr"/>
                </a:tc>
                <a:tc>
                  <a:txBody>
                    <a:bodyPr/>
                    <a:lstStyle/>
                    <a:p>
                      <a:pPr algn="ctr"/>
                      <a:r>
                        <a:rPr lang="en-US" dirty="0" smtClean="0"/>
                        <a:t>Performance Evaluation</a:t>
                      </a:r>
                      <a:endParaRPr lang="en-US" dirty="0"/>
                    </a:p>
                  </a:txBody>
                  <a:tcPr anchor="ctr"/>
                </a:tc>
              </a:tr>
              <a:tr h="1537841">
                <a:tc>
                  <a:txBody>
                    <a:bodyPr/>
                    <a:lstStyle/>
                    <a:p>
                      <a:pPr marL="285750" indent="-285750">
                        <a:buFont typeface="Arial" panose="020B0604020202020204" pitchFamily="34" charset="0"/>
                        <a:buChar char="•"/>
                      </a:pPr>
                      <a:r>
                        <a:rPr lang="en-US" sz="1600" dirty="0" smtClean="0"/>
                        <a:t>Identifies and measures</a:t>
                      </a:r>
                      <a:r>
                        <a:rPr lang="en-US" sz="1600" baseline="0" dirty="0" smtClean="0"/>
                        <a:t> </a:t>
                      </a:r>
                      <a:r>
                        <a:rPr lang="en-US" sz="1600" dirty="0" smtClean="0"/>
                        <a:t>performance</a:t>
                      </a:r>
                    </a:p>
                    <a:p>
                      <a:pPr marL="285750" indent="-285750">
                        <a:buFont typeface="Arial" panose="020B0604020202020204" pitchFamily="34" charset="0"/>
                        <a:buChar char="•"/>
                      </a:pPr>
                      <a:r>
                        <a:rPr lang="en-US" sz="1600" dirty="0" smtClean="0"/>
                        <a:t>Focuses</a:t>
                      </a:r>
                      <a:r>
                        <a:rPr lang="en-US" sz="1600" baseline="0" dirty="0" smtClean="0"/>
                        <a:t> </a:t>
                      </a:r>
                      <a:r>
                        <a:rPr lang="en-US" sz="1600" dirty="0" smtClean="0"/>
                        <a:t>on</a:t>
                      </a:r>
                      <a:r>
                        <a:rPr lang="en-US" sz="1600" baseline="0" dirty="0" smtClean="0"/>
                        <a:t> future development</a:t>
                      </a:r>
                    </a:p>
                    <a:p>
                      <a:pPr marL="285750" indent="-285750">
                        <a:buFont typeface="Arial" panose="020B0604020202020204" pitchFamily="34" charset="0"/>
                        <a:buChar char="•"/>
                      </a:pPr>
                      <a:r>
                        <a:rPr lang="en-US" sz="1600" baseline="0" dirty="0" smtClean="0"/>
                        <a:t>Describes what you are doing to help</a:t>
                      </a:r>
                      <a:endParaRPr lang="en-US" sz="1600" dirty="0"/>
                    </a:p>
                  </a:txBody>
                  <a:tcPr/>
                </a:tc>
                <a:tc>
                  <a:txBody>
                    <a:bodyPr/>
                    <a:lstStyle/>
                    <a:p>
                      <a:pPr marL="285750" indent="-285750">
                        <a:buFont typeface="Arial" panose="020B0604020202020204" pitchFamily="34" charset="0"/>
                        <a:buChar char="•"/>
                      </a:pPr>
                      <a:r>
                        <a:rPr lang="en-US" sz="1600" dirty="0" smtClean="0"/>
                        <a:t>Evaluates employee performance</a:t>
                      </a:r>
                    </a:p>
                    <a:p>
                      <a:pPr marL="285750" indent="-285750">
                        <a:buFont typeface="Arial" panose="020B0604020202020204" pitchFamily="34" charset="0"/>
                        <a:buChar char="•"/>
                      </a:pPr>
                      <a:r>
                        <a:rPr lang="en-US" sz="1600" dirty="0" smtClean="0"/>
                        <a:t>Focuses</a:t>
                      </a:r>
                      <a:r>
                        <a:rPr lang="en-US" sz="1600" baseline="0" dirty="0" smtClean="0"/>
                        <a:t> on the past actions of the Employee</a:t>
                      </a:r>
                    </a:p>
                    <a:p>
                      <a:pPr marL="285750" indent="-285750">
                        <a:buFont typeface="Arial" panose="020B0604020202020204" pitchFamily="34" charset="0"/>
                        <a:buChar char="•"/>
                      </a:pPr>
                      <a:r>
                        <a:rPr lang="en-US" sz="1600" baseline="0" dirty="0" smtClean="0"/>
                        <a:t>Reacts to what was done in the past</a:t>
                      </a:r>
                      <a:endParaRPr lang="en-US" sz="1600" dirty="0" smtClean="0"/>
                    </a:p>
                    <a:p>
                      <a:endParaRPr lang="en-US" dirty="0"/>
                    </a:p>
                  </a:txBody>
                  <a:tcPr/>
                </a:tc>
              </a:tr>
            </a:tbl>
          </a:graphicData>
        </a:graphic>
      </p:graphicFrame>
      <p:sp>
        <p:nvSpPr>
          <p:cNvPr id="2" name="Title 1"/>
          <p:cNvSpPr>
            <a:spLocks noGrp="1"/>
          </p:cNvSpPr>
          <p:nvPr>
            <p:ph type="title"/>
          </p:nvPr>
        </p:nvSpPr>
        <p:spPr/>
        <p:txBody>
          <a:bodyPr/>
          <a:lstStyle/>
          <a:p>
            <a:r>
              <a:rPr lang="en-US" sz="3600" dirty="0" smtClean="0"/>
              <a:t>Difference Between Performance Management and Performance Evaluation</a:t>
            </a:r>
            <a:endParaRPr lang="en-US" sz="36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18</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9" name="Not Equal 8"/>
          <p:cNvSpPr/>
          <p:nvPr/>
        </p:nvSpPr>
        <p:spPr>
          <a:xfrm>
            <a:off x="4295022" y="2708977"/>
            <a:ext cx="523476" cy="366782"/>
          </a:xfrm>
          <a:prstGeom prst="mathNotEqual">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6" name="Content Placeholder 4"/>
          <p:cNvSpPr>
            <a:spLocks noGrp="1"/>
          </p:cNvSpPr>
          <p:nvPr>
            <p:ph sz="half" idx="12"/>
          </p:nvPr>
        </p:nvSpPr>
        <p:spPr>
          <a:xfrm>
            <a:off x="304800" y="1453661"/>
            <a:ext cx="8503920" cy="762000"/>
          </a:xfrm>
        </p:spPr>
        <p:txBody>
          <a:bodyPr/>
          <a:lstStyle/>
          <a:p>
            <a:pPr algn="ctr"/>
            <a:r>
              <a:rPr lang="en-US" i="1" dirty="0" smtClean="0"/>
              <a:t>Performance Management is about the employee and supervisor exchanging views on performance.</a:t>
            </a:r>
            <a:endParaRPr lang="en-US" i="1" strike="sngStrike" dirty="0"/>
          </a:p>
        </p:txBody>
      </p:sp>
    </p:spTree>
    <p:custDataLst>
      <p:tags r:id="rId1"/>
    </p:custDataLst>
    <p:extLst>
      <p:ext uri="{BB962C8B-B14F-4D97-AF65-F5344CB8AC3E}">
        <p14:creationId xmlns:p14="http://schemas.microsoft.com/office/powerpoint/2010/main" val="2260799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sz="half" idx="12"/>
            <p:extLst>
              <p:ext uri="{D42A27DB-BD31-4B8C-83A1-F6EECF244321}">
                <p14:modId xmlns:p14="http://schemas.microsoft.com/office/powerpoint/2010/main" val="3442598635"/>
              </p:ext>
            </p:extLst>
          </p:nvPr>
        </p:nvGraphicFramePr>
        <p:xfrm>
          <a:off x="4329904" y="2587473"/>
          <a:ext cx="4478815" cy="2388288"/>
        </p:xfrm>
        <a:graphic>
          <a:graphicData uri="http://schemas.openxmlformats.org/drawingml/2006/table">
            <a:tbl>
              <a:tblPr firstRow="1" bandRow="1">
                <a:tableStyleId>{5C22544A-7EE6-4342-B048-85BDC9FD1C3A}</a:tableStyleId>
              </a:tblPr>
              <a:tblGrid>
                <a:gridCol w="4478815"/>
              </a:tblGrid>
              <a:tr h="609208">
                <a:tc>
                  <a:txBody>
                    <a:bodyPr/>
                    <a:lstStyle/>
                    <a:p>
                      <a:pPr algn="ctr"/>
                      <a:r>
                        <a:rPr lang="en-US" dirty="0" smtClean="0"/>
                        <a:t>Employee Improvement</a:t>
                      </a:r>
                      <a:endParaRPr lang="en-US" dirty="0"/>
                    </a:p>
                  </a:txBody>
                  <a:tcPr anchor="ctr"/>
                </a:tc>
              </a:tr>
              <a:tr h="1779080">
                <a:tc>
                  <a:txBody>
                    <a:bodyPr/>
                    <a:lstStyle/>
                    <a:p>
                      <a:pPr marL="285750" indent="-285750">
                        <a:buFont typeface="Arial" panose="020B0604020202020204" pitchFamily="34" charset="0"/>
                        <a:buChar char="•"/>
                      </a:pPr>
                      <a:r>
                        <a:rPr lang="en-US" sz="1600" baseline="0" dirty="0" smtClean="0"/>
                        <a:t>Based on past behavior</a:t>
                      </a:r>
                    </a:p>
                    <a:p>
                      <a:pPr marL="285750" indent="-285750">
                        <a:buFont typeface="Arial" panose="020B0604020202020204" pitchFamily="34" charset="0"/>
                        <a:buChar char="•"/>
                      </a:pPr>
                      <a:r>
                        <a:rPr lang="en-US" sz="1600" baseline="0" dirty="0" smtClean="0"/>
                        <a:t>Focused on changing past actions</a:t>
                      </a:r>
                    </a:p>
                    <a:p>
                      <a:pPr marL="285750" indent="-285750">
                        <a:buFont typeface="Arial" panose="020B0604020202020204" pitchFamily="34" charset="0"/>
                        <a:buChar char="•"/>
                      </a:pPr>
                      <a:r>
                        <a:rPr lang="en-US" sz="1600" baseline="0" dirty="0" smtClean="0"/>
                        <a:t>Changes undesirable behaviors</a:t>
                      </a: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511236807"/>
              </p:ext>
            </p:extLst>
          </p:nvPr>
        </p:nvGraphicFramePr>
        <p:xfrm>
          <a:off x="304800" y="2587472"/>
          <a:ext cx="4025105" cy="2388289"/>
        </p:xfrm>
        <a:graphic>
          <a:graphicData uri="http://schemas.openxmlformats.org/drawingml/2006/table">
            <a:tbl>
              <a:tblPr firstRow="1" bandRow="1">
                <a:tableStyleId>{5C22544A-7EE6-4342-B048-85BDC9FD1C3A}</a:tableStyleId>
              </a:tblPr>
              <a:tblGrid>
                <a:gridCol w="4025105"/>
              </a:tblGrid>
              <a:tr h="622118">
                <a:tc>
                  <a:txBody>
                    <a:bodyPr/>
                    <a:lstStyle/>
                    <a:p>
                      <a:pPr algn="ctr"/>
                      <a:r>
                        <a:rPr lang="en-US" dirty="0" smtClean="0"/>
                        <a:t>Employee Development</a:t>
                      </a:r>
                      <a:endParaRPr lang="en-US" dirty="0"/>
                    </a:p>
                  </a:txBody>
                  <a:tcPr anchor="ctr"/>
                </a:tc>
              </a:tr>
              <a:tr h="1766171">
                <a:tc>
                  <a:txBody>
                    <a:bodyPr/>
                    <a:lstStyle/>
                    <a:p>
                      <a:pPr marL="285750" indent="-285750">
                        <a:buFont typeface="Arial" panose="020B0604020202020204" pitchFamily="34" charset="0"/>
                        <a:buChar char="•"/>
                      </a:pPr>
                      <a:r>
                        <a:rPr lang="en-US" sz="1600" dirty="0" smtClean="0"/>
                        <a:t>Based on future</a:t>
                      </a:r>
                      <a:r>
                        <a:rPr lang="en-US" sz="1600" baseline="0" dirty="0" smtClean="0"/>
                        <a:t> development</a:t>
                      </a:r>
                    </a:p>
                    <a:p>
                      <a:pPr marL="285750" indent="-285750">
                        <a:buFont typeface="Arial" panose="020B0604020202020204" pitchFamily="34" charset="0"/>
                        <a:buChar char="•"/>
                      </a:pPr>
                      <a:r>
                        <a:rPr lang="en-US" sz="1600" baseline="0" dirty="0" smtClean="0"/>
                        <a:t>Focused on needed skills</a:t>
                      </a:r>
                    </a:p>
                    <a:p>
                      <a:pPr marL="285750" indent="-285750">
                        <a:buFont typeface="Arial" panose="020B0604020202020204" pitchFamily="34" charset="0"/>
                        <a:buChar char="•"/>
                      </a:pPr>
                      <a:r>
                        <a:rPr lang="en-US" sz="1600" baseline="0" dirty="0" smtClean="0"/>
                        <a:t>Developments new behaviors</a:t>
                      </a:r>
                      <a:endParaRPr lang="en-US" sz="1600" dirty="0"/>
                    </a:p>
                  </a:txBody>
                  <a:tcPr/>
                </a:tc>
              </a:tr>
            </a:tbl>
          </a:graphicData>
        </a:graphic>
      </p:graphicFrame>
      <p:sp>
        <p:nvSpPr>
          <p:cNvPr id="2" name="Title 1"/>
          <p:cNvSpPr>
            <a:spLocks noGrp="1"/>
          </p:cNvSpPr>
          <p:nvPr>
            <p:ph type="title"/>
          </p:nvPr>
        </p:nvSpPr>
        <p:spPr/>
        <p:txBody>
          <a:bodyPr/>
          <a:lstStyle/>
          <a:p>
            <a:r>
              <a:rPr lang="en-US" sz="3600" dirty="0" smtClean="0"/>
              <a:t>Difference Between Employee Development and Employee Improvement</a:t>
            </a:r>
            <a:endParaRPr lang="en-US" sz="36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19</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16" name="Content Placeholder 4"/>
          <p:cNvSpPr>
            <a:spLocks noGrp="1"/>
          </p:cNvSpPr>
          <p:nvPr>
            <p:ph sz="half" idx="12"/>
          </p:nvPr>
        </p:nvSpPr>
        <p:spPr>
          <a:xfrm>
            <a:off x="304800" y="1453661"/>
            <a:ext cx="8503920" cy="762000"/>
          </a:xfrm>
        </p:spPr>
        <p:txBody>
          <a:bodyPr/>
          <a:lstStyle/>
          <a:p>
            <a:pPr algn="ctr"/>
            <a:r>
              <a:rPr lang="en-US" i="1" dirty="0" smtClean="0"/>
              <a:t>Performance Management is about the employee and supervisor exchanging views on performance.</a:t>
            </a:r>
            <a:endParaRPr lang="en-US" i="1" strike="sngStrike" dirty="0"/>
          </a:p>
        </p:txBody>
      </p:sp>
      <p:sp>
        <p:nvSpPr>
          <p:cNvPr id="14" name="Not Equal 13"/>
          <p:cNvSpPr/>
          <p:nvPr/>
        </p:nvSpPr>
        <p:spPr>
          <a:xfrm>
            <a:off x="4068909" y="2747278"/>
            <a:ext cx="523476" cy="366782"/>
          </a:xfrm>
          <a:prstGeom prst="mathNotEqual">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1751110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Performance Management: Not Just the Evaluation</a:t>
            </a:r>
            <a:endParaRPr lang="en-US" dirty="0"/>
          </a:p>
        </p:txBody>
      </p:sp>
    </p:spTree>
    <p:custDataLst>
      <p:tags r:id="rId1"/>
    </p:custDataLst>
    <p:extLst>
      <p:ext uri="{BB962C8B-B14F-4D97-AF65-F5344CB8AC3E}">
        <p14:creationId xmlns:p14="http://schemas.microsoft.com/office/powerpoint/2010/main" val="2902313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in Performance Management</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20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27650" name="Picture 2" descr="C:\Users\princej\AppData\Roaming\ANCILE\uPerform\version 5.00\temp\431E1582_11096\87\-4\content\images\output_x0000061.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80" y="1272748"/>
            <a:ext cx="7438160" cy="50570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0420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21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7" name="Content Placeholder 6"/>
          <p:cNvSpPr>
            <a:spLocks noGrp="1"/>
          </p:cNvSpPr>
          <p:nvPr>
            <p:ph type="body" sz="quarter" idx="12"/>
          </p:nvPr>
        </p:nvSpPr>
        <p:spPr>
          <a:xfrm>
            <a:off x="210820" y="1324769"/>
            <a:ext cx="8750300" cy="4953000"/>
          </a:xfrm>
        </p:spPr>
        <p:txBody>
          <a:bodyPr/>
          <a:lstStyle/>
          <a:p>
            <a:pPr marL="514350" indent="-514350">
              <a:buFont typeface="+mj-lt"/>
              <a:buAutoNum type="arabicPeriod"/>
            </a:pPr>
            <a:r>
              <a:rPr lang="en-US" dirty="0" smtClean="0"/>
              <a:t>___________ is based on the future development of employees.</a:t>
            </a:r>
          </a:p>
          <a:p>
            <a:pPr marL="1200150" lvl="1" indent="-457200">
              <a:buFont typeface="Arial" panose="020B0604020202020204" pitchFamily="34" charset="0"/>
              <a:buChar char="•"/>
            </a:pPr>
            <a:r>
              <a:rPr lang="en-US" dirty="0" smtClean="0"/>
              <a:t>Employee Development </a:t>
            </a:r>
          </a:p>
          <a:p>
            <a:endParaRPr lang="en-US" sz="1600" dirty="0" smtClean="0"/>
          </a:p>
          <a:p>
            <a:pPr marL="514350" indent="-514350">
              <a:buFont typeface="+mj-lt"/>
              <a:buAutoNum type="arabicPeriod" startAt="2"/>
            </a:pPr>
            <a:r>
              <a:rPr lang="en-US" dirty="0" smtClean="0"/>
              <a:t>The ___________ is the 2</a:t>
            </a:r>
            <a:r>
              <a:rPr lang="en-US" baseline="30000" dirty="0" smtClean="0"/>
              <a:t>nd</a:t>
            </a:r>
            <a:r>
              <a:rPr lang="en-US" dirty="0" smtClean="0"/>
              <a:t> Level Manager from the perspective of a TMIII.</a:t>
            </a:r>
          </a:p>
          <a:p>
            <a:pPr marL="1200150" lvl="1" indent="-457200">
              <a:buFont typeface="Arial" panose="020B0604020202020204" pitchFamily="34" charset="0"/>
              <a:buChar char="•"/>
            </a:pPr>
            <a:r>
              <a:rPr lang="en-US" dirty="0" smtClean="0"/>
              <a:t>LTC Ops</a:t>
            </a:r>
          </a:p>
          <a:p>
            <a:pPr marL="1200150" lvl="1" indent="-457200">
              <a:buFont typeface="Arial" panose="020B0604020202020204" pitchFamily="34" charset="0"/>
              <a:buChar char="•"/>
            </a:pPr>
            <a:endParaRPr lang="en-US" sz="1600" dirty="0"/>
          </a:p>
          <a:p>
            <a:pPr marL="514350" indent="-514350">
              <a:buFont typeface="+mj-lt"/>
              <a:buAutoNum type="arabicPeriod" startAt="3"/>
            </a:pPr>
            <a:r>
              <a:rPr lang="en-US" dirty="0" smtClean="0"/>
              <a:t>An employee who is not meeting expectations based on a required skill set should be placed on a _______.</a:t>
            </a:r>
          </a:p>
          <a:p>
            <a:pPr marL="1257300" lvl="1" indent="-514350">
              <a:buFont typeface="Arial" panose="020B0604020202020204" pitchFamily="34" charset="0"/>
              <a:buChar char="•"/>
            </a:pPr>
            <a:r>
              <a:rPr lang="en-US" dirty="0" smtClean="0"/>
              <a:t>Performance Improvement Plan</a:t>
            </a:r>
            <a:endParaRPr lang="en-US" dirty="0"/>
          </a:p>
        </p:txBody>
      </p:sp>
    </p:spTree>
    <p:custDataLst>
      <p:tags r:id="rId1"/>
    </p:custDataLst>
    <p:extLst>
      <p:ext uri="{BB962C8B-B14F-4D97-AF65-F5344CB8AC3E}">
        <p14:creationId xmlns:p14="http://schemas.microsoft.com/office/powerpoint/2010/main" val="2927493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22</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326423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i="1" dirty="0" smtClean="0">
                <a:solidFill>
                  <a:schemeClr val="bg1">
                    <a:lumMod val="65000"/>
                  </a:schemeClr>
                </a:solidFill>
              </a:rPr>
              <a:t>Section 1 – Performance </a:t>
            </a:r>
            <a:r>
              <a:rPr lang="en-US" sz="2700" i="1" dirty="0">
                <a:solidFill>
                  <a:schemeClr val="bg1">
                    <a:lumMod val="65000"/>
                  </a:schemeClr>
                </a:solidFill>
              </a:rPr>
              <a:t>Management</a:t>
            </a:r>
          </a:p>
          <a:p>
            <a:pPr marL="457200" indent="-457200">
              <a:buFont typeface="Arial"/>
              <a:buChar char="•"/>
            </a:pPr>
            <a:r>
              <a:rPr lang="en-US" sz="2700" b="1" dirty="0" smtClean="0"/>
              <a:t>Section 2 </a:t>
            </a:r>
            <a:r>
              <a:rPr lang="en-US" sz="2700" b="1" dirty="0"/>
              <a:t>– </a:t>
            </a:r>
            <a:r>
              <a:rPr lang="en-US" sz="2700" b="1" dirty="0" smtClean="0"/>
              <a:t>Performance Planning </a:t>
            </a:r>
          </a:p>
          <a:p>
            <a:pPr marL="457200" indent="-457200">
              <a:buFont typeface="Arial"/>
              <a:buChar char="•"/>
            </a:pPr>
            <a:r>
              <a:rPr lang="en-US" sz="2700" dirty="0" smtClean="0"/>
              <a:t>Section 3 – Giving Performance Evaluations</a:t>
            </a:r>
          </a:p>
          <a:p>
            <a:pPr marL="457200" indent="-457200">
              <a:buFont typeface="Arial"/>
              <a:buChar char="•"/>
            </a:pPr>
            <a:r>
              <a:rPr lang="en-US" sz="2700" dirty="0" smtClean="0"/>
              <a:t>Section 4 – Ongoing Communication</a:t>
            </a:r>
          </a:p>
          <a:p>
            <a:pPr marL="457200" indent="-457200">
              <a:buFont typeface="Arial"/>
              <a:buChar char="•"/>
            </a:pPr>
            <a:r>
              <a:rPr lang="en-US" sz="2700" dirty="0" smtClean="0"/>
              <a:t>Section 5 – When Expectations are not Met</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23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784168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end of this section, you should be able to:</a:t>
            </a:r>
          </a:p>
          <a:p>
            <a:pPr marL="342900" lvl="0" indent="-342900">
              <a:buFont typeface="Arial" panose="020B0604020202020204" pitchFamily="34" charset="0"/>
              <a:buChar char="•"/>
            </a:pPr>
            <a:r>
              <a:rPr lang="en-US" sz="2000" dirty="0"/>
              <a:t>Describe the </a:t>
            </a:r>
            <a:r>
              <a:rPr lang="en-US" sz="2000" dirty="0" smtClean="0"/>
              <a:t>role </a:t>
            </a:r>
            <a:r>
              <a:rPr lang="en-US" sz="2000" dirty="0"/>
              <a:t>of the </a:t>
            </a:r>
            <a:r>
              <a:rPr lang="en-US" sz="2000" dirty="0" smtClean="0"/>
              <a:t>supervisor </a:t>
            </a:r>
            <a:r>
              <a:rPr lang="en-US" sz="2000" dirty="0"/>
              <a:t>in establishing performance expectations</a:t>
            </a:r>
          </a:p>
          <a:p>
            <a:pPr marL="342900" lvl="0" indent="-342900">
              <a:buFont typeface="Arial" panose="020B0604020202020204" pitchFamily="34" charset="0"/>
              <a:buChar char="•"/>
            </a:pPr>
            <a:r>
              <a:rPr lang="en-US" sz="2000" dirty="0" smtClean="0"/>
              <a:t>Create </a:t>
            </a:r>
            <a:r>
              <a:rPr lang="en-US" sz="2000" dirty="0"/>
              <a:t>a SMART Goal</a:t>
            </a:r>
          </a:p>
          <a:p>
            <a:pPr marL="342900" lvl="0" indent="-342900">
              <a:buFont typeface="Arial" panose="020B0604020202020204" pitchFamily="34" charset="0"/>
              <a:buChar char="•"/>
            </a:pPr>
            <a:r>
              <a:rPr lang="en-US" sz="2000" dirty="0"/>
              <a:t>Describe how to cascade a goal</a:t>
            </a:r>
          </a:p>
          <a:p>
            <a:pPr marL="342900" lvl="0" indent="-342900">
              <a:buFont typeface="Arial" panose="020B0604020202020204" pitchFamily="34" charset="0"/>
              <a:buChar char="•"/>
            </a:pPr>
            <a:r>
              <a:rPr lang="en-US" sz="2000" dirty="0" smtClean="0"/>
              <a:t>Communicate </a:t>
            </a:r>
            <a:r>
              <a:rPr lang="en-US" sz="2000" dirty="0"/>
              <a:t>performance goals and strategic objectives to employees </a:t>
            </a:r>
            <a:endParaRPr lang="en-US" sz="2000" dirty="0" smtClean="0"/>
          </a:p>
          <a:p>
            <a:pPr marL="342900" lvl="0" indent="-342900">
              <a:buFont typeface="Arial" panose="020B0604020202020204" pitchFamily="34" charset="0"/>
              <a:buChar char="•"/>
            </a:pPr>
            <a:r>
              <a:rPr lang="en-US" sz="2000" dirty="0" smtClean="0"/>
              <a:t>Identify and eliminate </a:t>
            </a:r>
            <a:r>
              <a:rPr lang="en-US" sz="2000" dirty="0"/>
              <a:t>common barriers to improvement </a:t>
            </a:r>
          </a:p>
          <a:p>
            <a:pPr lvl="1"/>
            <a:r>
              <a:rPr lang="en-US" sz="2000" dirty="0"/>
              <a:t>Keeping EE engaged who are not interested in advancement </a:t>
            </a:r>
          </a:p>
          <a:p>
            <a:pPr lvl="1"/>
            <a:r>
              <a:rPr lang="en-US" sz="2000" dirty="0"/>
              <a:t>Keeping top performers engaged</a:t>
            </a:r>
          </a:p>
          <a:p>
            <a:pPr lvl="1"/>
            <a:r>
              <a:rPr lang="en-US" sz="2000" dirty="0"/>
              <a:t>Unmotivated staff</a:t>
            </a:r>
          </a:p>
          <a:p>
            <a:pPr marL="342900" indent="-342900">
              <a:buFont typeface="Arial" panose="020B0604020202020204" pitchFamily="34" charset="0"/>
              <a:buChar char="•"/>
            </a:pPr>
            <a:r>
              <a:rPr lang="en-US" sz="2000" dirty="0" smtClean="0"/>
              <a:t>Document employee behavior through the IDP and PIP</a:t>
            </a:r>
            <a:endParaRPr lang="en-US" sz="20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24</a:t>
            </a:fld>
            <a:endParaRPr lang="en-US" dirty="0"/>
          </a:p>
        </p:txBody>
      </p:sp>
      <p:sp>
        <p:nvSpPr>
          <p:cNvPr id="5" name="Title 4"/>
          <p:cNvSpPr>
            <a:spLocks noGrp="1"/>
          </p:cNvSpPr>
          <p:nvPr>
            <p:ph type="title"/>
          </p:nvPr>
        </p:nvSpPr>
        <p:spPr/>
        <p:txBody>
          <a:bodyPr/>
          <a:lstStyle/>
          <a:p>
            <a:r>
              <a:rPr lang="en-US" dirty="0" smtClean="0"/>
              <a:t>Section 2 Learning Objectives</a:t>
            </a:r>
            <a:endParaRPr lang="en-US" dirty="0"/>
          </a:p>
        </p:txBody>
      </p:sp>
    </p:spTree>
    <p:custDataLst>
      <p:tags r:id="rId1"/>
    </p:custDataLst>
    <p:extLst>
      <p:ext uri="{BB962C8B-B14F-4D97-AF65-F5344CB8AC3E}">
        <p14:creationId xmlns:p14="http://schemas.microsoft.com/office/powerpoint/2010/main" val="113842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25</a:t>
            </a:fld>
            <a:endParaRPr lang="en-US" dirty="0"/>
          </a:p>
        </p:txBody>
      </p:sp>
      <p:sp>
        <p:nvSpPr>
          <p:cNvPr id="4" name="Title 3"/>
          <p:cNvSpPr>
            <a:spLocks noGrp="1"/>
          </p:cNvSpPr>
          <p:nvPr>
            <p:ph type="title"/>
          </p:nvPr>
        </p:nvSpPr>
        <p:spPr/>
        <p:txBody>
          <a:bodyPr/>
          <a:lstStyle/>
          <a:p>
            <a:r>
              <a:rPr lang="en-US" dirty="0"/>
              <a:t>Terms and Concepts</a:t>
            </a:r>
          </a:p>
        </p:txBody>
      </p:sp>
      <p:sp>
        <p:nvSpPr>
          <p:cNvPr id="5" name="Content Placeholder 1"/>
          <p:cNvSpPr txBox="1">
            <a:spLocks/>
          </p:cNvSpPr>
          <p:nvPr/>
        </p:nvSpPr>
        <p:spPr>
          <a:xfrm>
            <a:off x="1483360" y="1371600"/>
            <a:ext cx="7477760" cy="4937125"/>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i="1" dirty="0" smtClean="0"/>
              <a:t>Performance Expectations </a:t>
            </a:r>
            <a:r>
              <a:rPr lang="en-US" sz="2000" dirty="0" smtClean="0"/>
              <a:t>– One or more short-term objectives related to the specific job related skills of an employee or to a similar skill set the employee is looking to acquire</a:t>
            </a:r>
          </a:p>
          <a:p>
            <a:pPr marL="342900" indent="-342900">
              <a:buFont typeface="Arial" panose="020B0604020202020204" pitchFamily="34" charset="0"/>
              <a:buChar char="•"/>
            </a:pPr>
            <a:r>
              <a:rPr lang="en-US" sz="2000" b="1" i="1" dirty="0" smtClean="0"/>
              <a:t>Competencies</a:t>
            </a:r>
            <a:r>
              <a:rPr lang="en-US" sz="2000" dirty="0" smtClean="0"/>
              <a:t> – Job related skills or abilities that are used by an employee to successfully perform the duties of their position</a:t>
            </a:r>
          </a:p>
          <a:p>
            <a:pPr marL="342900" indent="-342900">
              <a:buFont typeface="Arial" panose="020B0604020202020204" pitchFamily="34" charset="0"/>
              <a:buChar char="•"/>
            </a:pPr>
            <a:r>
              <a:rPr lang="en-US" sz="2000" b="1" i="1" dirty="0" smtClean="0"/>
              <a:t>S.M.A.R.T Goal </a:t>
            </a:r>
            <a:r>
              <a:rPr lang="en-US" sz="2000" dirty="0" smtClean="0"/>
              <a:t>– a mnemonic used to create a high quality goal.  It stands for </a:t>
            </a:r>
            <a:r>
              <a:rPr lang="en-US" sz="2000" b="1" dirty="0"/>
              <a:t>S</a:t>
            </a:r>
            <a:r>
              <a:rPr lang="en-US" sz="2000" dirty="0" smtClean="0"/>
              <a:t>pecific, </a:t>
            </a:r>
            <a:r>
              <a:rPr lang="en-US" sz="2000" b="1" dirty="0" smtClean="0"/>
              <a:t>M</a:t>
            </a:r>
            <a:r>
              <a:rPr lang="en-US" sz="2000" dirty="0" smtClean="0"/>
              <a:t>easurable, </a:t>
            </a:r>
            <a:r>
              <a:rPr lang="en-US" sz="2000" b="1" dirty="0" smtClean="0"/>
              <a:t>A</a:t>
            </a:r>
            <a:r>
              <a:rPr lang="en-US" sz="2000" dirty="0" smtClean="0"/>
              <a:t>chievable, </a:t>
            </a:r>
            <a:r>
              <a:rPr lang="en-US" sz="2000" b="1" dirty="0" smtClean="0"/>
              <a:t>R</a:t>
            </a:r>
            <a:r>
              <a:rPr lang="en-US" sz="2000" dirty="0" smtClean="0"/>
              <a:t>elevant and </a:t>
            </a:r>
            <a:r>
              <a:rPr lang="en-US" sz="2000" b="1" dirty="0" smtClean="0"/>
              <a:t>T</a:t>
            </a:r>
            <a:r>
              <a:rPr lang="en-US" sz="2000" dirty="0" smtClean="0"/>
              <a:t>ime-Bound </a:t>
            </a:r>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dirty="0" smtClean="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2465612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26</a:t>
            </a:fld>
            <a:endParaRPr lang="en-US" dirty="0"/>
          </a:p>
        </p:txBody>
      </p:sp>
      <p:sp>
        <p:nvSpPr>
          <p:cNvPr id="7" name="Title 6"/>
          <p:cNvSpPr>
            <a:spLocks noGrp="1"/>
          </p:cNvSpPr>
          <p:nvPr>
            <p:ph type="title"/>
          </p:nvPr>
        </p:nvSpPr>
        <p:spPr/>
        <p:txBody>
          <a:bodyPr/>
          <a:lstStyle/>
          <a:p>
            <a:r>
              <a:rPr lang="en-US" dirty="0" smtClean="0"/>
              <a:t>Performance Management Process</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17638289"/>
              </p:ext>
            </p:extLst>
          </p:nvPr>
        </p:nvGraphicFramePr>
        <p:xfrm>
          <a:off x="-384316" y="1371600"/>
          <a:ext cx="6308035"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ight Arrow 9"/>
          <p:cNvSpPr/>
          <p:nvPr/>
        </p:nvSpPr>
        <p:spPr>
          <a:xfrm rot="6943370">
            <a:off x="4454450" y="4345680"/>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11" name="Right Arrow 10"/>
          <p:cNvSpPr/>
          <p:nvPr/>
        </p:nvSpPr>
        <p:spPr>
          <a:xfrm rot="2760408">
            <a:off x="3731250" y="2305878"/>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12" name="Right Arrow 11"/>
          <p:cNvSpPr/>
          <p:nvPr/>
        </p:nvSpPr>
        <p:spPr>
          <a:xfrm rot="10800000">
            <a:off x="2441047" y="5703059"/>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a:solidFill>
                <a:schemeClr val="tx1"/>
              </a:solidFill>
            </a:endParaRPr>
          </a:p>
        </p:txBody>
      </p:sp>
      <p:sp>
        <p:nvSpPr>
          <p:cNvPr id="14" name="Right Arrow 13"/>
          <p:cNvSpPr/>
          <p:nvPr/>
        </p:nvSpPr>
        <p:spPr>
          <a:xfrm rot="19063440">
            <a:off x="1443388" y="2178315"/>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a:solidFill>
                <a:schemeClr val="tx1"/>
              </a:solidFill>
            </a:endParaRPr>
          </a:p>
        </p:txBody>
      </p:sp>
      <p:sp>
        <p:nvSpPr>
          <p:cNvPr id="16" name="Content Placeholder 4"/>
          <p:cNvSpPr txBox="1">
            <a:spLocks/>
          </p:cNvSpPr>
          <p:nvPr/>
        </p:nvSpPr>
        <p:spPr>
          <a:xfrm>
            <a:off x="425954" y="1371600"/>
            <a:ext cx="1748875" cy="858054"/>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Communication between you and the employee</a:t>
            </a:r>
            <a:endParaRPr lang="en-US" sz="1400" dirty="0"/>
          </a:p>
        </p:txBody>
      </p:sp>
      <p:sp>
        <p:nvSpPr>
          <p:cNvPr id="17" name="Right Arrow 16"/>
          <p:cNvSpPr/>
          <p:nvPr/>
        </p:nvSpPr>
        <p:spPr>
          <a:xfrm>
            <a:off x="98973" y="1519260"/>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2" name="Rectangle 1"/>
          <p:cNvSpPr/>
          <p:nvPr/>
        </p:nvSpPr>
        <p:spPr>
          <a:xfrm>
            <a:off x="5100321" y="1371600"/>
            <a:ext cx="3860800" cy="2862322"/>
          </a:xfrm>
          <a:prstGeom prst="rect">
            <a:avLst/>
          </a:prstGeom>
        </p:spPr>
        <p:txBody>
          <a:bodyPr wrap="square">
            <a:spAutoFit/>
          </a:bodyPr>
          <a:lstStyle/>
          <a:p>
            <a:r>
              <a:rPr lang="en-US" b="1" i="1" dirty="0"/>
              <a:t>Performance ratings and meetings occur twice a year:</a:t>
            </a:r>
          </a:p>
          <a:p>
            <a:pPr marL="457200" indent="-457200">
              <a:buFont typeface="Arial" panose="020B0604020202020204" pitchFamily="34" charset="0"/>
              <a:buChar char="•"/>
            </a:pPr>
            <a:r>
              <a:rPr lang="en-US" dirty="0"/>
              <a:t>Midyear Progress Review </a:t>
            </a:r>
          </a:p>
          <a:p>
            <a:pPr marL="1200150" lvl="1" indent="-457200">
              <a:buFont typeface="Arial" panose="020B0604020202020204" pitchFamily="34" charset="0"/>
              <a:buChar char="•"/>
            </a:pPr>
            <a:r>
              <a:rPr lang="en-US" dirty="0" smtClean="0"/>
              <a:t>provide </a:t>
            </a:r>
            <a:r>
              <a:rPr lang="en-US" dirty="0"/>
              <a:t>counseling and feedback </a:t>
            </a:r>
          </a:p>
          <a:p>
            <a:pPr marL="457200" indent="-457200">
              <a:buFont typeface="Arial" panose="020B0604020202020204" pitchFamily="34" charset="0"/>
              <a:buChar char="•"/>
            </a:pPr>
            <a:r>
              <a:rPr lang="en-US" dirty="0"/>
              <a:t>Final Rating</a:t>
            </a:r>
          </a:p>
          <a:p>
            <a:pPr marL="1200150" lvl="1" indent="-457200">
              <a:buFont typeface="Arial" panose="020B0604020202020204" pitchFamily="34" charset="0"/>
              <a:buChar char="•"/>
            </a:pPr>
            <a:r>
              <a:rPr lang="en-US" dirty="0"/>
              <a:t>A review </a:t>
            </a:r>
            <a:r>
              <a:rPr lang="en-US" dirty="0" smtClean="0"/>
              <a:t>of performance </a:t>
            </a:r>
            <a:endParaRPr lang="en-US" dirty="0"/>
          </a:p>
          <a:p>
            <a:pPr marL="1200150" lvl="1" indent="-457200">
              <a:buFont typeface="Arial" panose="020B0604020202020204" pitchFamily="34" charset="0"/>
              <a:buChar char="•"/>
            </a:pPr>
            <a:r>
              <a:rPr lang="en-US" dirty="0"/>
              <a:t>Discussion of the performance goals and </a:t>
            </a:r>
            <a:r>
              <a:rPr lang="en-US" dirty="0" smtClean="0"/>
              <a:t>competencies</a:t>
            </a:r>
            <a:endParaRPr lang="en-US" dirty="0"/>
          </a:p>
        </p:txBody>
      </p:sp>
      <p:sp>
        <p:nvSpPr>
          <p:cNvPr id="5" name="TextBox 4"/>
          <p:cNvSpPr txBox="1"/>
          <p:nvPr/>
        </p:nvSpPr>
        <p:spPr>
          <a:xfrm>
            <a:off x="4698117" y="5338583"/>
            <a:ext cx="4228326" cy="1200329"/>
          </a:xfrm>
          <a:prstGeom prst="rect">
            <a:avLst/>
          </a:prstGeom>
          <a:noFill/>
        </p:spPr>
        <p:txBody>
          <a:bodyPr wrap="square" rtlCol="0">
            <a:spAutoFit/>
          </a:bodyPr>
          <a:lstStyle/>
          <a:p>
            <a:pPr marL="0" lvl="1"/>
            <a:r>
              <a:rPr lang="en-US" b="1" i="1" dirty="0"/>
              <a:t>Note</a:t>
            </a:r>
            <a:r>
              <a:rPr lang="en-US" i="1" dirty="0"/>
              <a:t>: the final performance rating is not to be discussed until it has been approved by the reviewer</a:t>
            </a:r>
            <a:r>
              <a:rPr lang="en-US" dirty="0"/>
              <a:t>  </a:t>
            </a:r>
          </a:p>
          <a:p>
            <a:endParaRPr lang="en-US" dirty="0"/>
          </a:p>
        </p:txBody>
      </p:sp>
    </p:spTree>
    <p:custDataLst>
      <p:tags r:id="rId1"/>
    </p:custDataLst>
    <p:extLst>
      <p:ext uri="{BB962C8B-B14F-4D97-AF65-F5344CB8AC3E}">
        <p14:creationId xmlns:p14="http://schemas.microsoft.com/office/powerpoint/2010/main" val="3920869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27</a:t>
            </a:fld>
            <a:endParaRPr lang="en-US" dirty="0"/>
          </a:p>
        </p:txBody>
      </p:sp>
      <p:sp>
        <p:nvSpPr>
          <p:cNvPr id="7" name="Title 6"/>
          <p:cNvSpPr>
            <a:spLocks noGrp="1"/>
          </p:cNvSpPr>
          <p:nvPr>
            <p:ph type="title"/>
          </p:nvPr>
        </p:nvSpPr>
        <p:spPr/>
        <p:txBody>
          <a:bodyPr/>
          <a:lstStyle/>
          <a:p>
            <a:r>
              <a:rPr lang="en-US" dirty="0" smtClean="0"/>
              <a:t>Performance Management Process</a:t>
            </a:r>
            <a:endParaRPr lang="en-US" dirty="0"/>
          </a:p>
        </p:txBody>
      </p:sp>
      <p:graphicFrame>
        <p:nvGraphicFramePr>
          <p:cNvPr id="3" name="Content Placeholder 2"/>
          <p:cNvGraphicFramePr>
            <a:graphicFrameLocks noGrp="1"/>
          </p:cNvGraphicFramePr>
          <p:nvPr>
            <p:ph idx="1"/>
            <p:extLst/>
          </p:nvPr>
        </p:nvGraphicFramePr>
        <p:xfrm>
          <a:off x="-384316" y="1371600"/>
          <a:ext cx="6308035"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ight Arrow 9"/>
          <p:cNvSpPr/>
          <p:nvPr/>
        </p:nvSpPr>
        <p:spPr>
          <a:xfrm rot="6943370">
            <a:off x="4454450" y="4345680"/>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11" name="Right Arrow 10"/>
          <p:cNvSpPr/>
          <p:nvPr/>
        </p:nvSpPr>
        <p:spPr>
          <a:xfrm rot="2760408">
            <a:off x="3731250" y="2305878"/>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12" name="Right Arrow 11"/>
          <p:cNvSpPr/>
          <p:nvPr/>
        </p:nvSpPr>
        <p:spPr>
          <a:xfrm rot="10800000">
            <a:off x="2441047" y="5703059"/>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a:solidFill>
                <a:schemeClr val="tx1"/>
              </a:solidFill>
            </a:endParaRPr>
          </a:p>
        </p:txBody>
      </p:sp>
      <p:sp>
        <p:nvSpPr>
          <p:cNvPr id="14" name="Right Arrow 13"/>
          <p:cNvSpPr/>
          <p:nvPr/>
        </p:nvSpPr>
        <p:spPr>
          <a:xfrm rot="19063440">
            <a:off x="1443388" y="2178315"/>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a:solidFill>
                <a:schemeClr val="tx1"/>
              </a:solidFill>
            </a:endParaRPr>
          </a:p>
        </p:txBody>
      </p:sp>
      <p:sp>
        <p:nvSpPr>
          <p:cNvPr id="16" name="Content Placeholder 4"/>
          <p:cNvSpPr txBox="1">
            <a:spLocks/>
          </p:cNvSpPr>
          <p:nvPr/>
        </p:nvSpPr>
        <p:spPr>
          <a:xfrm>
            <a:off x="425954" y="1371600"/>
            <a:ext cx="1748875" cy="858054"/>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Communication between you and the employee</a:t>
            </a:r>
            <a:endParaRPr lang="en-US" sz="1400" dirty="0"/>
          </a:p>
        </p:txBody>
      </p:sp>
      <p:sp>
        <p:nvSpPr>
          <p:cNvPr id="17" name="Right Arrow 16"/>
          <p:cNvSpPr/>
          <p:nvPr/>
        </p:nvSpPr>
        <p:spPr>
          <a:xfrm>
            <a:off x="98973" y="1519260"/>
            <a:ext cx="397565" cy="437322"/>
          </a:xfrm>
          <a:prstGeom prst="rightArrow">
            <a:avLst>
              <a:gd name="adj1" fmla="val 50000"/>
              <a:gd name="adj2" fmla="val 9999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dirty="0" smtClean="0">
              <a:solidFill>
                <a:schemeClr val="tx1"/>
              </a:solidFill>
            </a:endParaRPr>
          </a:p>
        </p:txBody>
      </p:sp>
      <p:sp>
        <p:nvSpPr>
          <p:cNvPr id="2" name="Rectangle 1"/>
          <p:cNvSpPr/>
          <p:nvPr/>
        </p:nvSpPr>
        <p:spPr>
          <a:xfrm>
            <a:off x="5100321" y="1371600"/>
            <a:ext cx="3860800" cy="2862322"/>
          </a:xfrm>
          <a:prstGeom prst="rect">
            <a:avLst/>
          </a:prstGeom>
        </p:spPr>
        <p:txBody>
          <a:bodyPr wrap="square">
            <a:spAutoFit/>
          </a:bodyPr>
          <a:lstStyle/>
          <a:p>
            <a:r>
              <a:rPr lang="en-US" b="1" i="1" dirty="0"/>
              <a:t>Performance ratings and meetings occur twice a year:</a:t>
            </a:r>
          </a:p>
          <a:p>
            <a:pPr marL="457200" indent="-457200">
              <a:buFont typeface="Arial" panose="020B0604020202020204" pitchFamily="34" charset="0"/>
              <a:buChar char="•"/>
            </a:pPr>
            <a:r>
              <a:rPr lang="en-US" dirty="0"/>
              <a:t>Midyear Progress Review </a:t>
            </a:r>
          </a:p>
          <a:p>
            <a:pPr marL="1200150" lvl="1" indent="-457200">
              <a:buFont typeface="Arial" panose="020B0604020202020204" pitchFamily="34" charset="0"/>
              <a:buChar char="•"/>
            </a:pPr>
            <a:r>
              <a:rPr lang="en-US" dirty="0" smtClean="0"/>
              <a:t>provide </a:t>
            </a:r>
            <a:r>
              <a:rPr lang="en-US" dirty="0"/>
              <a:t>counseling and feedback </a:t>
            </a:r>
          </a:p>
          <a:p>
            <a:pPr marL="457200" indent="-457200">
              <a:buFont typeface="Arial" panose="020B0604020202020204" pitchFamily="34" charset="0"/>
              <a:buChar char="•"/>
            </a:pPr>
            <a:r>
              <a:rPr lang="en-US" dirty="0"/>
              <a:t>Final Rating</a:t>
            </a:r>
          </a:p>
          <a:p>
            <a:pPr marL="1200150" lvl="1" indent="-457200">
              <a:buFont typeface="Arial" panose="020B0604020202020204" pitchFamily="34" charset="0"/>
              <a:buChar char="•"/>
            </a:pPr>
            <a:r>
              <a:rPr lang="en-US" dirty="0"/>
              <a:t>A review </a:t>
            </a:r>
            <a:r>
              <a:rPr lang="en-US" dirty="0" smtClean="0"/>
              <a:t>performance </a:t>
            </a:r>
            <a:endParaRPr lang="en-US" dirty="0"/>
          </a:p>
          <a:p>
            <a:pPr marL="1200150" lvl="1" indent="-457200">
              <a:buFont typeface="Arial" panose="020B0604020202020204" pitchFamily="34" charset="0"/>
              <a:buChar char="•"/>
            </a:pPr>
            <a:r>
              <a:rPr lang="en-US" dirty="0"/>
              <a:t>Discussion of the performance goals and </a:t>
            </a:r>
            <a:r>
              <a:rPr lang="en-US" dirty="0" smtClean="0"/>
              <a:t>competencies</a:t>
            </a:r>
            <a:endParaRPr lang="en-US" dirty="0"/>
          </a:p>
        </p:txBody>
      </p:sp>
      <p:sp>
        <p:nvSpPr>
          <p:cNvPr id="5" name="TextBox 4"/>
          <p:cNvSpPr txBox="1"/>
          <p:nvPr/>
        </p:nvSpPr>
        <p:spPr>
          <a:xfrm>
            <a:off x="4732794" y="5321555"/>
            <a:ext cx="3576319" cy="1200329"/>
          </a:xfrm>
          <a:prstGeom prst="rect">
            <a:avLst/>
          </a:prstGeom>
          <a:noFill/>
        </p:spPr>
        <p:txBody>
          <a:bodyPr wrap="square" rtlCol="0">
            <a:spAutoFit/>
          </a:bodyPr>
          <a:lstStyle/>
          <a:p>
            <a:pPr marL="0" lvl="1"/>
            <a:r>
              <a:rPr lang="en-US" b="1" i="1" dirty="0"/>
              <a:t>Note</a:t>
            </a:r>
            <a:r>
              <a:rPr lang="en-US" i="1" dirty="0"/>
              <a:t>: the final performance rating is not to be discussed until it has been approved by the reviewer</a:t>
            </a:r>
            <a:r>
              <a:rPr lang="en-US" dirty="0"/>
              <a:t>  </a:t>
            </a:r>
          </a:p>
          <a:p>
            <a:endParaRPr lang="en-US" dirty="0"/>
          </a:p>
        </p:txBody>
      </p:sp>
    </p:spTree>
    <p:custDataLst>
      <p:tags r:id="rId1"/>
    </p:custDataLst>
    <p:extLst>
      <p:ext uri="{BB962C8B-B14F-4D97-AF65-F5344CB8AC3E}">
        <p14:creationId xmlns:p14="http://schemas.microsoft.com/office/powerpoint/2010/main" val="197771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Role of the Supervisor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28</a:t>
            </a:fld>
            <a:endParaRPr lang="en-US" dirty="0"/>
          </a:p>
        </p:txBody>
      </p:sp>
      <p:sp>
        <p:nvSpPr>
          <p:cNvPr id="6" name="Content Placeholder 5"/>
          <p:cNvSpPr>
            <a:spLocks noGrp="1"/>
          </p:cNvSpPr>
          <p:nvPr>
            <p:ph sz="quarter" idx="12"/>
          </p:nvPr>
        </p:nvSpPr>
        <p:spPr>
          <a:xfrm>
            <a:off x="182562" y="1371599"/>
            <a:ext cx="8778875" cy="3851329"/>
          </a:xfrm>
        </p:spPr>
        <p:txBody>
          <a:bodyPr/>
          <a:lstStyle/>
          <a:p>
            <a:r>
              <a:rPr lang="en-US" sz="2400" b="1" i="1" dirty="0" smtClean="0"/>
              <a:t>The role of the supervisor is to:</a:t>
            </a:r>
          </a:p>
          <a:p>
            <a:pPr marL="457200" indent="-457200">
              <a:buFont typeface="Arial" panose="020B0604020202020204" pitchFamily="34" charset="0"/>
              <a:buChar char="•"/>
            </a:pPr>
            <a:r>
              <a:rPr lang="en-US" sz="2400" dirty="0" smtClean="0"/>
              <a:t>Connect the daily tasks of their employee(s) to CDOT’s mission, vision and values</a:t>
            </a:r>
          </a:p>
          <a:p>
            <a:pPr marL="457200" indent="-457200">
              <a:buFont typeface="Arial" panose="020B0604020202020204" pitchFamily="34" charset="0"/>
              <a:buChar char="•"/>
            </a:pPr>
            <a:r>
              <a:rPr lang="en-US" sz="2400" dirty="0" smtClean="0"/>
              <a:t>Document examples of performance (both positive and negative)</a:t>
            </a:r>
          </a:p>
          <a:p>
            <a:pPr marL="457200" indent="-457200">
              <a:buFont typeface="Arial" panose="020B0604020202020204" pitchFamily="34" charset="0"/>
              <a:buChar char="•"/>
            </a:pPr>
            <a:r>
              <a:rPr lang="en-US" sz="2400" dirty="0" smtClean="0"/>
              <a:t>Counsel employees on their development throughout the Performance year </a:t>
            </a:r>
          </a:p>
          <a:p>
            <a:pPr marL="457200" indent="-457200">
              <a:buFont typeface="Arial" panose="020B0604020202020204" pitchFamily="34" charset="0"/>
              <a:buChar char="•"/>
            </a:pPr>
            <a:r>
              <a:rPr lang="en-US" sz="2400" dirty="0" smtClean="0"/>
              <a:t>Provide meaningful and specific feedback </a:t>
            </a:r>
          </a:p>
          <a:p>
            <a:pPr marL="457200" indent="-457200">
              <a:buFont typeface="Arial" panose="020B0604020202020204" pitchFamily="34" charset="0"/>
              <a:buChar char="•"/>
            </a:pPr>
            <a:r>
              <a:rPr lang="en-US" sz="2400" dirty="0" smtClean="0"/>
              <a:t>Complete all performance planning meetings and documentation by the stated deadlines</a:t>
            </a:r>
          </a:p>
        </p:txBody>
      </p:sp>
    </p:spTree>
    <p:custDataLst>
      <p:tags r:id="rId1"/>
    </p:custDataLst>
    <p:extLst>
      <p:ext uri="{BB962C8B-B14F-4D97-AF65-F5344CB8AC3E}">
        <p14:creationId xmlns:p14="http://schemas.microsoft.com/office/powerpoint/2010/main" val="1456909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Communication and Goals</a:t>
            </a:r>
            <a:endParaRPr lang="en-US" dirty="0"/>
          </a:p>
        </p:txBody>
      </p:sp>
      <p:sp>
        <p:nvSpPr>
          <p:cNvPr id="6" name="Content Placeholder 5"/>
          <p:cNvSpPr>
            <a:spLocks noGrp="1"/>
          </p:cNvSpPr>
          <p:nvPr>
            <p:ph sz="half" idx="2"/>
          </p:nvPr>
        </p:nvSpPr>
        <p:spPr/>
        <p:txBody>
          <a:bodyPr/>
          <a:lstStyle/>
          <a:p>
            <a:r>
              <a:rPr lang="en-US" sz="2400" dirty="0" smtClean="0"/>
              <a:t>Goals are created collaboratively:</a:t>
            </a:r>
          </a:p>
          <a:p>
            <a:pPr marL="342900" indent="-342900">
              <a:buFont typeface="Arial" panose="020B0604020202020204" pitchFamily="34" charset="0"/>
              <a:buChar char="•"/>
            </a:pPr>
            <a:r>
              <a:rPr lang="en-US" sz="2400" dirty="0"/>
              <a:t>Complete the Performance Planning Checklist </a:t>
            </a:r>
            <a:r>
              <a:rPr lang="en-US" sz="2400" dirty="0" smtClean="0"/>
              <a:t>to make sure you cover everything</a:t>
            </a:r>
            <a:endParaRPr lang="en-US" sz="2400" dirty="0"/>
          </a:p>
          <a:p>
            <a:pPr marL="342900" indent="-342900">
              <a:buFont typeface="Arial" panose="020B0604020202020204" pitchFamily="34" charset="0"/>
              <a:buChar char="•"/>
            </a:pPr>
            <a:r>
              <a:rPr lang="en-US" sz="2400" dirty="0" smtClean="0"/>
              <a:t>Provide information about CDOT</a:t>
            </a:r>
          </a:p>
          <a:p>
            <a:pPr marL="342900" indent="-342900">
              <a:buFont typeface="Arial" panose="020B0604020202020204" pitchFamily="34" charset="0"/>
              <a:buChar char="•"/>
            </a:pPr>
            <a:r>
              <a:rPr lang="en-US" sz="2400" dirty="0" smtClean="0"/>
              <a:t>Communicate what the employee will be evaluated on </a:t>
            </a:r>
          </a:p>
          <a:p>
            <a:pPr marL="342900" indent="-342900">
              <a:buFont typeface="Arial" panose="020B0604020202020204" pitchFamily="34" charset="0"/>
              <a:buChar char="•"/>
            </a:pPr>
            <a:r>
              <a:rPr lang="en-US" sz="2400" dirty="0" smtClean="0"/>
              <a:t>Explain you will also be meeting with the employee two other times</a:t>
            </a:r>
          </a:p>
          <a:p>
            <a:pPr marL="1085850" lvl="1" indent="-342900">
              <a:buFont typeface="Arial" panose="020B0604020202020204" pitchFamily="34" charset="0"/>
              <a:buChar char="•"/>
            </a:pPr>
            <a:r>
              <a:rPr lang="en-US" sz="2000" dirty="0" smtClean="0"/>
              <a:t>Midyear progress review </a:t>
            </a:r>
          </a:p>
          <a:p>
            <a:pPr marL="1085850" lvl="1" indent="-342900">
              <a:buFont typeface="Arial" panose="020B0604020202020204" pitchFamily="34" charset="0"/>
              <a:buChar char="•"/>
            </a:pPr>
            <a:r>
              <a:rPr lang="en-US" sz="2000" dirty="0" smtClean="0"/>
              <a:t>Final review</a:t>
            </a:r>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29</a:t>
            </a:fld>
            <a:endParaRPr lang="en-US" dirty="0"/>
          </a:p>
        </p:txBody>
      </p:sp>
      <p:pic>
        <p:nvPicPr>
          <p:cNvPr id="9" name="Content Placeholder 8"/>
          <p:cNvPicPr>
            <a:picLocks noGrp="1" noChangeAspect="1"/>
          </p:cNvPicPr>
          <p:nvPr>
            <p:ph sz="half" idx="12"/>
          </p:nvPr>
        </p:nvPicPr>
        <p:blipFill>
          <a:blip r:embed="rId4"/>
          <a:stretch>
            <a:fillRect/>
          </a:stretch>
        </p:blipFill>
        <p:spPr>
          <a:xfrm rot="21372746">
            <a:off x="475390" y="1718111"/>
            <a:ext cx="3216275" cy="4117737"/>
          </a:xfrm>
          <a:prstGeom prst="rect">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959305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 (Hidden)</a:t>
            </a:r>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3</a:t>
            </a:fld>
            <a:endParaRPr lang="en-US" dirty="0"/>
          </a:p>
        </p:txBody>
      </p:sp>
      <p:sp>
        <p:nvSpPr>
          <p:cNvPr id="5" name="Content Placeholder 4"/>
          <p:cNvSpPr>
            <a:spLocks noGrp="1"/>
          </p:cNvSpPr>
          <p:nvPr>
            <p:ph sz="quarter" idx="12"/>
          </p:nvPr>
        </p:nvSpPr>
        <p:spPr>
          <a:xfrm>
            <a:off x="182880" y="1267937"/>
            <a:ext cx="8778875" cy="4876800"/>
          </a:xfrm>
        </p:spPr>
        <p:txBody>
          <a:bodyPr/>
          <a:lstStyle/>
          <a:p>
            <a:r>
              <a:rPr lang="en-US" dirty="0"/>
              <a:t>Notes:</a:t>
            </a:r>
          </a:p>
          <a:p>
            <a:pPr lvl="1"/>
            <a:r>
              <a:rPr lang="en-US" sz="2200" dirty="0"/>
              <a:t>This is a </a:t>
            </a:r>
            <a:r>
              <a:rPr lang="en-US" sz="2200" dirty="0" smtClean="0"/>
              <a:t>hidden </a:t>
            </a:r>
            <a:r>
              <a:rPr lang="en-US" sz="2200" dirty="0"/>
              <a:t>slide, and only available in Notes Page View.</a:t>
            </a:r>
          </a:p>
          <a:p>
            <a:pPr lvl="1"/>
            <a:r>
              <a:rPr lang="en-US" sz="2200" dirty="0"/>
              <a:t>It functions as </a:t>
            </a:r>
            <a:r>
              <a:rPr lang="en-US" sz="2200" dirty="0" smtClean="0"/>
              <a:t>the Table of Contents of the training course. This slide </a:t>
            </a:r>
            <a:r>
              <a:rPr lang="en-US" sz="2200" dirty="0"/>
              <a:t>remains here and is not </a:t>
            </a:r>
            <a:r>
              <a:rPr lang="en-US" sz="2200" dirty="0" smtClean="0"/>
              <a:t>removable.</a:t>
            </a:r>
          </a:p>
          <a:p>
            <a:pPr lvl="1"/>
            <a:r>
              <a:rPr lang="en-US" sz="2200" dirty="0" smtClean="0"/>
              <a:t>To customize </a:t>
            </a:r>
            <a:r>
              <a:rPr lang="en-US" sz="2200" dirty="0"/>
              <a:t>notes </a:t>
            </a:r>
            <a:r>
              <a:rPr lang="en-US" sz="2200" dirty="0" smtClean="0"/>
              <a:t>content in the Notes Page View: </a:t>
            </a:r>
            <a:r>
              <a:rPr lang="en-US" sz="2200" dirty="0"/>
              <a:t>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a:t>
            </a:r>
            <a:r>
              <a:rPr lang="en-US" sz="2200" dirty="0" smtClean="0">
                <a:sym typeface="Wingdings" panose="05000000000000000000" pitchFamily="2" charset="2"/>
              </a:rPr>
              <a:t>Manually type in the Section Number, Title Name, and according Notes Page Number  To add more lines: Click the “LAYOUT” tab, select “Insert Below” or “Insert Above” up to your choice.</a:t>
            </a:r>
            <a:endParaRPr lang="en-US" sz="2200" dirty="0" smtClean="0"/>
          </a:p>
          <a:p>
            <a:pPr lvl="1"/>
            <a:endParaRPr lang="en-US" sz="2200" dirty="0" smtClean="0"/>
          </a:p>
          <a:p>
            <a:endParaRPr lang="en-US" dirty="0"/>
          </a:p>
          <a:p>
            <a:endParaRPr lang="en-US" dirty="0"/>
          </a:p>
        </p:txBody>
      </p:sp>
    </p:spTree>
    <p:custDataLst>
      <p:tags r:id="rId1"/>
    </p:custDataLst>
    <p:extLst>
      <p:ext uri="{BB962C8B-B14F-4D97-AF65-F5344CB8AC3E}">
        <p14:creationId xmlns:p14="http://schemas.microsoft.com/office/powerpoint/2010/main" val="132717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a SMART Goal</a:t>
            </a:r>
            <a:endParaRPr lang="en-US" dirty="0"/>
          </a:p>
        </p:txBody>
      </p:sp>
      <p:sp>
        <p:nvSpPr>
          <p:cNvPr id="6" name="Content Placeholder 5"/>
          <p:cNvSpPr>
            <a:spLocks noGrp="1"/>
          </p:cNvSpPr>
          <p:nvPr>
            <p:ph sz="half" idx="2"/>
          </p:nvPr>
        </p:nvSpPr>
        <p:spPr>
          <a:xfrm>
            <a:off x="304800" y="1371600"/>
            <a:ext cx="8503920" cy="4937760"/>
          </a:xfrm>
        </p:spPr>
        <p:txBody>
          <a:bodyPr/>
          <a:lstStyle/>
          <a:p>
            <a:r>
              <a:rPr lang="en-US" sz="2400" i="1" dirty="0" smtClean="0"/>
              <a:t>SMART goals are used to:</a:t>
            </a:r>
          </a:p>
          <a:p>
            <a:pPr marL="457200" indent="-457200">
              <a:buFont typeface="Arial" panose="020B0604020202020204" pitchFamily="34" charset="0"/>
              <a:buChar char="•"/>
            </a:pPr>
            <a:r>
              <a:rPr lang="en-US" sz="2400" dirty="0" smtClean="0"/>
              <a:t>Develop new skills the employee needs for their:</a:t>
            </a:r>
          </a:p>
          <a:p>
            <a:pPr marL="1200150" lvl="1" indent="-457200">
              <a:buFont typeface="Arial" panose="020B0604020202020204" pitchFamily="34" charset="0"/>
              <a:buChar char="•"/>
            </a:pPr>
            <a:r>
              <a:rPr lang="en-US" sz="2000" dirty="0" smtClean="0"/>
              <a:t>Current position</a:t>
            </a:r>
          </a:p>
          <a:p>
            <a:pPr marL="1200150" lvl="1" indent="-457200">
              <a:buFont typeface="Arial" panose="020B0604020202020204" pitchFamily="34" charset="0"/>
              <a:buChar char="•"/>
            </a:pPr>
            <a:r>
              <a:rPr lang="en-US" sz="2000" dirty="0" smtClean="0"/>
              <a:t>Future growth into another position</a:t>
            </a:r>
            <a:endParaRPr lang="en-US" sz="2400" dirty="0" smtClean="0"/>
          </a:p>
          <a:p>
            <a:pPr marL="457200" indent="-457200">
              <a:buFont typeface="Arial" panose="020B0604020202020204" pitchFamily="34" charset="0"/>
              <a:buChar char="•"/>
            </a:pPr>
            <a:r>
              <a:rPr lang="en-US" sz="2400" dirty="0" smtClean="0"/>
              <a:t>Focus an employee on performance needed by:</a:t>
            </a:r>
          </a:p>
          <a:p>
            <a:pPr marL="1200150" lvl="1" indent="-457200">
              <a:buFont typeface="Arial" panose="020B0604020202020204" pitchFamily="34" charset="0"/>
              <a:buChar char="•"/>
            </a:pPr>
            <a:r>
              <a:rPr lang="en-US" sz="2000" dirty="0" smtClean="0"/>
              <a:t>CDOT </a:t>
            </a:r>
          </a:p>
          <a:p>
            <a:pPr marL="1200150" lvl="1" indent="-457200">
              <a:buFont typeface="Arial" panose="020B0604020202020204" pitchFamily="34" charset="0"/>
              <a:buChar char="•"/>
            </a:pPr>
            <a:r>
              <a:rPr lang="en-US" sz="2000" dirty="0" smtClean="0"/>
              <a:t>The employee </a:t>
            </a:r>
          </a:p>
          <a:p>
            <a:pPr marL="457200" indent="-457200">
              <a:buFont typeface="Arial" panose="020B0604020202020204" pitchFamily="34" charset="0"/>
              <a:buChar char="•"/>
            </a:pPr>
            <a:endParaRPr lang="en-US" sz="2400" dirty="0" smtClean="0"/>
          </a:p>
          <a:p>
            <a:pPr marL="1200150" lvl="1" indent="-457200">
              <a:buFont typeface="Arial" panose="020B0604020202020204" pitchFamily="34" charset="0"/>
              <a:buChar char="•"/>
            </a:pPr>
            <a:endParaRPr lang="en-US" sz="2000" dirty="0"/>
          </a:p>
          <a:p>
            <a:endParaRPr lang="en-US" sz="2400" dirty="0" smtClean="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30</a:t>
            </a:fld>
            <a:endParaRPr lang="en-US" dirty="0"/>
          </a:p>
        </p:txBody>
      </p:sp>
      <p:pic>
        <p:nvPicPr>
          <p:cNvPr id="8" name="Content Placeholder 7"/>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2948622" y="4480190"/>
            <a:ext cx="3216275" cy="1876160"/>
          </a:xfrm>
          <a:prstGeom prst="rect">
            <a:avLst/>
          </a:prstGeom>
          <a:ln>
            <a:noFill/>
          </a:ln>
          <a:effectLst>
            <a:softEdge rad="112500"/>
          </a:effectLst>
        </p:spPr>
      </p:pic>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59425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4"/>
          <a:stretch>
            <a:fillRect/>
          </a:stretch>
        </p:blipFill>
        <p:spPr>
          <a:xfrm>
            <a:off x="194888" y="1371600"/>
            <a:ext cx="8754224" cy="4937125"/>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31</a:t>
            </a:fld>
            <a:endParaRPr lang="en-US" dirty="0"/>
          </a:p>
        </p:txBody>
      </p:sp>
      <p:sp>
        <p:nvSpPr>
          <p:cNvPr id="5" name="Title 4"/>
          <p:cNvSpPr>
            <a:spLocks noGrp="1"/>
          </p:cNvSpPr>
          <p:nvPr>
            <p:ph type="title"/>
          </p:nvPr>
        </p:nvSpPr>
        <p:spPr/>
        <p:txBody>
          <a:bodyPr/>
          <a:lstStyle/>
          <a:p>
            <a:r>
              <a:rPr lang="en-US" dirty="0" smtClean="0"/>
              <a:t>Where do I Start?</a:t>
            </a:r>
            <a:endParaRPr lang="en-US" dirty="0"/>
          </a:p>
        </p:txBody>
      </p:sp>
    </p:spTree>
    <p:custDataLst>
      <p:tags r:id="rId1"/>
    </p:custDataLst>
    <p:extLst>
      <p:ext uri="{BB962C8B-B14F-4D97-AF65-F5344CB8AC3E}">
        <p14:creationId xmlns:p14="http://schemas.microsoft.com/office/powerpoint/2010/main" val="3758187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Cascading a Goal and Library Goals</a:t>
            </a:r>
            <a:endParaRPr lang="en-US" dirty="0"/>
          </a:p>
        </p:txBody>
      </p:sp>
      <p:pic>
        <p:nvPicPr>
          <p:cNvPr id="10" name="Add a Library goal to a PMP">
            <a:hlinkClick r:id="" action="ppaction://media"/>
          </p:cNvPr>
          <p:cNvPicPr>
            <a:picLocks noGrp="1" noChangeAspect="1"/>
          </p:cNvPicPr>
          <p:nvPr>
            <p:ph sz="half" idx="2"/>
            <a:videoFile r:link="rId3"/>
            <p:extLst>
              <p:ext uri="{DAA4B4D4-6D71-4841-9C94-3DE7FCFB9230}">
                <p14:media xmlns:p14="http://schemas.microsoft.com/office/powerpoint/2010/main" r:embed="rId2"/>
              </p:ext>
            </p:extLst>
          </p:nvPr>
        </p:nvPicPr>
        <p:blipFill>
          <a:blip r:embed="rId8"/>
          <a:stretch>
            <a:fillRect/>
          </a:stretch>
        </p:blipFill>
        <p:spPr>
          <a:xfrm>
            <a:off x="4744720" y="2277880"/>
            <a:ext cx="4064318" cy="2836728"/>
          </a:xfrm>
        </p:spPr>
      </p:pic>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32</a:t>
            </a:fld>
            <a:endParaRPr lang="en-US" dirty="0"/>
          </a:p>
        </p:txBody>
      </p:sp>
      <p:pic>
        <p:nvPicPr>
          <p:cNvPr id="9" name="Cascade a Goal to a Subordinate Employee 2">
            <a:hlinkClick r:id="" action="ppaction://media"/>
          </p:cNvPr>
          <p:cNvPicPr>
            <a:picLocks noGrp="1" noChangeAspect="1"/>
          </p:cNvPicPr>
          <p:nvPr>
            <p:ph sz="half" idx="12"/>
            <a:videoFile r:link="rId5"/>
            <p:extLst>
              <p:ext uri="{DAA4B4D4-6D71-4841-9C94-3DE7FCFB9230}">
                <p14:media xmlns:p14="http://schemas.microsoft.com/office/powerpoint/2010/main" r:embed="rId4"/>
              </p:ext>
            </p:extLst>
          </p:nvPr>
        </p:nvPicPr>
        <p:blipFill>
          <a:blip r:embed="rId9"/>
          <a:stretch>
            <a:fillRect/>
          </a:stretch>
        </p:blipFill>
        <p:spPr>
          <a:xfrm>
            <a:off x="304800" y="2274570"/>
            <a:ext cx="4262567" cy="2840038"/>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059126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Eliminating Barriers to Improvement</a:t>
            </a:r>
            <a:endParaRPr lang="en-US" dirty="0"/>
          </a:p>
        </p:txBody>
      </p:sp>
      <p:sp>
        <p:nvSpPr>
          <p:cNvPr id="6" name="Content Placeholder 5"/>
          <p:cNvSpPr>
            <a:spLocks noGrp="1"/>
          </p:cNvSpPr>
          <p:nvPr>
            <p:ph sz="half" idx="2"/>
          </p:nvPr>
        </p:nvSpPr>
        <p:spPr>
          <a:xfrm>
            <a:off x="320039" y="1371600"/>
            <a:ext cx="8488681" cy="4937760"/>
          </a:xfrm>
        </p:spPr>
        <p:txBody>
          <a:bodyPr/>
          <a:lstStyle/>
          <a:p>
            <a:r>
              <a:rPr lang="en-US" sz="2400" dirty="0" smtClean="0"/>
              <a:t>Goals eliminate barriers to improvement by:</a:t>
            </a:r>
          </a:p>
          <a:p>
            <a:pPr marL="342900" indent="-342900">
              <a:buFont typeface="Arial" panose="020B0604020202020204" pitchFamily="34" charset="0"/>
              <a:buChar char="•"/>
            </a:pPr>
            <a:r>
              <a:rPr lang="en-US" sz="2400" dirty="0" smtClean="0"/>
              <a:t>Clearly defining what is expected of the employee</a:t>
            </a:r>
          </a:p>
          <a:p>
            <a:pPr marL="342900" indent="-342900">
              <a:buFont typeface="Arial" panose="020B0604020202020204" pitchFamily="34" charset="0"/>
              <a:buChar char="•"/>
            </a:pPr>
            <a:r>
              <a:rPr lang="en-US" sz="2400" dirty="0" smtClean="0"/>
              <a:t>Requiring communication with the employee that they have everything they need for success</a:t>
            </a:r>
          </a:p>
          <a:p>
            <a:pPr marL="342900" indent="-342900">
              <a:buFont typeface="Arial" panose="020B0604020202020204" pitchFamily="34" charset="0"/>
              <a:buChar char="•"/>
            </a:pPr>
            <a:r>
              <a:rPr lang="en-US" sz="2400" dirty="0" smtClean="0"/>
              <a:t>Committing you and the employee to change</a:t>
            </a:r>
            <a:endParaRPr lang="en-US" sz="2400"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33</a:t>
            </a:fld>
            <a:endParaRPr lang="en-US" dirty="0"/>
          </a:p>
        </p:txBody>
      </p:sp>
      <p:pic>
        <p:nvPicPr>
          <p:cNvPr id="7"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2948622" y="4163502"/>
            <a:ext cx="3216275" cy="2145858"/>
          </a:xfrm>
          <a:prstGeom prst="rect">
            <a:avLst/>
          </a:prstGeom>
          <a:noFill/>
          <a:ln>
            <a:noFill/>
          </a:ln>
        </p:spPr>
      </p:pic>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574208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36240" y="1371600"/>
            <a:ext cx="6024880" cy="4937125"/>
          </a:xfrm>
        </p:spPr>
        <p:txBody>
          <a:bodyPr/>
          <a:lstStyle/>
          <a:p>
            <a:r>
              <a:rPr lang="en-US" sz="2400" dirty="0" smtClean="0"/>
              <a:t>When creating goals for top performers:</a:t>
            </a:r>
          </a:p>
          <a:p>
            <a:pPr marL="342900" indent="-342900">
              <a:buFont typeface="Arial" panose="020B0604020202020204" pitchFamily="34" charset="0"/>
              <a:buChar char="•"/>
            </a:pPr>
            <a:r>
              <a:rPr lang="en-US" sz="2400" dirty="0" smtClean="0"/>
              <a:t>Create goals that allow them to teach others</a:t>
            </a:r>
          </a:p>
          <a:p>
            <a:pPr marL="342900" indent="-342900">
              <a:buFont typeface="Arial" panose="020B0604020202020204" pitchFamily="34" charset="0"/>
              <a:buChar char="•"/>
            </a:pPr>
            <a:r>
              <a:rPr lang="en-US" sz="2400" dirty="0" smtClean="0"/>
              <a:t>When a top performer reaches a goal provide specific feedback</a:t>
            </a:r>
          </a:p>
          <a:p>
            <a:pPr marL="342900" indent="-342900">
              <a:buFont typeface="Arial" panose="020B0604020202020204" pitchFamily="34" charset="0"/>
              <a:buChar char="•"/>
            </a:pPr>
            <a:r>
              <a:rPr lang="en-US" sz="2400" dirty="0" smtClean="0"/>
              <a:t>Create goals that allow them to learn through special assignment</a:t>
            </a:r>
          </a:p>
        </p:txBody>
      </p:sp>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34</a:t>
            </a:fld>
            <a:endParaRPr lang="en-US" dirty="0"/>
          </a:p>
        </p:txBody>
      </p:sp>
      <p:sp>
        <p:nvSpPr>
          <p:cNvPr id="5" name="Title 4"/>
          <p:cNvSpPr>
            <a:spLocks noGrp="1"/>
          </p:cNvSpPr>
          <p:nvPr>
            <p:ph type="title"/>
          </p:nvPr>
        </p:nvSpPr>
        <p:spPr/>
        <p:txBody>
          <a:bodyPr/>
          <a:lstStyle/>
          <a:p>
            <a:r>
              <a:rPr lang="en-US" dirty="0" smtClean="0"/>
              <a:t>Goals and Top Performers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889760"/>
            <a:ext cx="2631440" cy="3790440"/>
          </a:xfrm>
          <a:prstGeom prst="rect">
            <a:avLst/>
          </a:prstGeom>
        </p:spPr>
      </p:pic>
    </p:spTree>
    <p:custDataLst>
      <p:tags r:id="rId1"/>
    </p:custDataLst>
    <p:extLst>
      <p:ext uri="{BB962C8B-B14F-4D97-AF65-F5344CB8AC3E}">
        <p14:creationId xmlns:p14="http://schemas.microsoft.com/office/powerpoint/2010/main" val="131859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2880" y="1371600"/>
            <a:ext cx="8778240" cy="4937125"/>
          </a:xfrm>
        </p:spPr>
        <p:txBody>
          <a:bodyPr/>
          <a:lstStyle/>
          <a:p>
            <a:r>
              <a:rPr lang="en-US" sz="2400" dirty="0" smtClean="0"/>
              <a:t>When working with unmotivated employees use goals to:</a:t>
            </a:r>
          </a:p>
          <a:p>
            <a:pPr marL="342900" indent="-342900">
              <a:buFont typeface="Arial" panose="020B0604020202020204" pitchFamily="34" charset="0"/>
              <a:buChar char="•"/>
            </a:pPr>
            <a:r>
              <a:rPr lang="en-US" sz="2400" dirty="0" smtClean="0"/>
              <a:t>Create a dialogue with the employee</a:t>
            </a:r>
          </a:p>
          <a:p>
            <a:pPr marL="342900" indent="-342900">
              <a:buFont typeface="Arial" panose="020B0604020202020204" pitchFamily="34" charset="0"/>
              <a:buChar char="•"/>
            </a:pPr>
            <a:r>
              <a:rPr lang="en-US" sz="2400" dirty="0" smtClean="0"/>
              <a:t>Explain why</a:t>
            </a:r>
          </a:p>
          <a:p>
            <a:pPr marL="342900" indent="-342900">
              <a:buFont typeface="Arial" panose="020B0604020202020204" pitchFamily="34" charset="0"/>
              <a:buChar char="•"/>
            </a:pPr>
            <a:r>
              <a:rPr lang="en-US" sz="2400" dirty="0" smtClean="0"/>
              <a:t>Create small changes with a big impact </a:t>
            </a:r>
          </a:p>
          <a:p>
            <a:pPr marL="342900" indent="-342900">
              <a:buFont typeface="Arial" panose="020B0604020202020204" pitchFamily="34" charset="0"/>
              <a:buChar char="•"/>
            </a:pPr>
            <a:r>
              <a:rPr lang="en-US" sz="2400" dirty="0" smtClean="0"/>
              <a:t>Be specific  </a:t>
            </a:r>
            <a:endParaRPr lang="en-US" sz="2400" dirty="0"/>
          </a:p>
        </p:txBody>
      </p:sp>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35</a:t>
            </a:fld>
            <a:endParaRPr lang="en-US" dirty="0"/>
          </a:p>
        </p:txBody>
      </p:sp>
      <p:sp>
        <p:nvSpPr>
          <p:cNvPr id="5" name="Title 4"/>
          <p:cNvSpPr>
            <a:spLocks noGrp="1"/>
          </p:cNvSpPr>
          <p:nvPr>
            <p:ph type="title"/>
          </p:nvPr>
        </p:nvSpPr>
        <p:spPr/>
        <p:txBody>
          <a:bodyPr/>
          <a:lstStyle/>
          <a:p>
            <a:r>
              <a:rPr lang="en-US" dirty="0" smtClean="0"/>
              <a:t>Goals and Unmotivated Employees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937" y="4440237"/>
            <a:ext cx="2828925" cy="160972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001587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Documentation</a:t>
            </a:r>
            <a:endParaRPr lang="en-US" dirty="0"/>
          </a:p>
        </p:txBody>
      </p:sp>
      <p:sp>
        <p:nvSpPr>
          <p:cNvPr id="2" name="Content Placeholder 1"/>
          <p:cNvSpPr>
            <a:spLocks noGrp="1"/>
          </p:cNvSpPr>
          <p:nvPr>
            <p:ph sz="half" idx="2"/>
          </p:nvPr>
        </p:nvSpPr>
        <p:spPr>
          <a:xfrm>
            <a:off x="320040" y="1371600"/>
            <a:ext cx="5115560" cy="4937760"/>
          </a:xfrm>
        </p:spPr>
        <p:txBody>
          <a:bodyPr/>
          <a:lstStyle/>
          <a:p>
            <a:r>
              <a:rPr lang="en-US" sz="2400" dirty="0" smtClean="0"/>
              <a:t>In addition to goals the:</a:t>
            </a:r>
          </a:p>
          <a:p>
            <a:pPr marL="457200" indent="-457200">
              <a:buFont typeface="Arial" panose="020B0604020202020204" pitchFamily="34" charset="0"/>
              <a:buChar char="•"/>
            </a:pPr>
            <a:r>
              <a:rPr lang="en-US" sz="2400" dirty="0" smtClean="0"/>
              <a:t>PDF is used to document specific actions by the employee</a:t>
            </a:r>
          </a:p>
          <a:p>
            <a:pPr marL="457200" indent="-457200">
              <a:buFont typeface="Arial" panose="020B0604020202020204" pitchFamily="34" charset="0"/>
              <a:buChar char="•"/>
            </a:pPr>
            <a:r>
              <a:rPr lang="en-US" sz="2400" dirty="0" smtClean="0"/>
              <a:t>PIP is required if a rating of one is given to an employee</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36</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10" name="Content Placeholder 9"/>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5522595" y="1403668"/>
            <a:ext cx="3286125" cy="3286125"/>
          </a:xfrm>
        </p:spPr>
      </p:pic>
    </p:spTree>
    <p:custDataLst>
      <p:tags r:id="rId1"/>
    </p:custDataLst>
    <p:extLst>
      <p:ext uri="{BB962C8B-B14F-4D97-AF65-F5344CB8AC3E}">
        <p14:creationId xmlns:p14="http://schemas.microsoft.com/office/powerpoint/2010/main" val="3924568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endParaRPr lang="en-US" dirty="0"/>
          </a:p>
          <a:p>
            <a:pPr marL="514350" indent="-514350">
              <a:buFont typeface="+mj-lt"/>
              <a:buAutoNum type="arabicPeriod"/>
            </a:pPr>
            <a:r>
              <a:rPr lang="en-US" dirty="0" smtClean="0"/>
              <a:t>S.M.A.R.T is a mnemonic that stands for:</a:t>
            </a:r>
            <a:endParaRPr lang="en-US" dirty="0"/>
          </a:p>
          <a:p>
            <a:pPr marL="1200150" lvl="1" indent="-457200">
              <a:buFont typeface="Arial" panose="020B0604020202020204" pitchFamily="34" charset="0"/>
              <a:buChar char="•"/>
            </a:pPr>
            <a:r>
              <a:rPr lang="en-US" dirty="0" smtClean="0"/>
              <a:t>A goal that is: </a:t>
            </a:r>
            <a:r>
              <a:rPr lang="en-US" b="1" i="1" dirty="0"/>
              <a:t>S</a:t>
            </a:r>
            <a:r>
              <a:rPr lang="en-US" i="1" dirty="0"/>
              <a:t>pecific, </a:t>
            </a:r>
            <a:r>
              <a:rPr lang="en-US" b="1" i="1" dirty="0"/>
              <a:t>M</a:t>
            </a:r>
            <a:r>
              <a:rPr lang="en-US" i="1" dirty="0"/>
              <a:t>easurable, </a:t>
            </a:r>
            <a:r>
              <a:rPr lang="en-US" b="1" i="1" dirty="0"/>
              <a:t>A</a:t>
            </a:r>
            <a:r>
              <a:rPr lang="en-US" i="1" dirty="0"/>
              <a:t>chievable, </a:t>
            </a:r>
            <a:r>
              <a:rPr lang="en-US" b="1" i="1" dirty="0"/>
              <a:t>R</a:t>
            </a:r>
            <a:r>
              <a:rPr lang="en-US" i="1" dirty="0"/>
              <a:t>elevant and </a:t>
            </a:r>
            <a:r>
              <a:rPr lang="en-US" b="1" i="1" dirty="0"/>
              <a:t>T</a:t>
            </a:r>
            <a:r>
              <a:rPr lang="en-US" i="1" dirty="0"/>
              <a:t>ime-Bound </a:t>
            </a:r>
          </a:p>
          <a:p>
            <a:endParaRPr lang="en-US" dirty="0"/>
          </a:p>
          <a:p>
            <a:pPr marL="514350" indent="-514350">
              <a:buFont typeface="+mj-lt"/>
              <a:buAutoNum type="arabicPeriod" startAt="2"/>
            </a:pPr>
            <a:r>
              <a:rPr lang="en-US" dirty="0" smtClean="0"/>
              <a:t>When you share your goal with an employee, it is known as:</a:t>
            </a:r>
            <a:endParaRPr lang="en-US" dirty="0"/>
          </a:p>
          <a:p>
            <a:pPr marL="1200150" lvl="1" indent="-457200">
              <a:buFont typeface="Arial" panose="020B0604020202020204" pitchFamily="34" charset="0"/>
              <a:buChar char="•"/>
            </a:pPr>
            <a:r>
              <a:rPr lang="en-US" dirty="0" smtClean="0"/>
              <a:t>Cascading </a:t>
            </a:r>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37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2130377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38</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984051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i="1" dirty="0" smtClean="0">
                <a:solidFill>
                  <a:schemeClr val="bg1">
                    <a:lumMod val="65000"/>
                  </a:schemeClr>
                </a:solidFill>
              </a:rPr>
              <a:t>Section 1 – Performance </a:t>
            </a:r>
            <a:r>
              <a:rPr lang="en-US" sz="2700" i="1" dirty="0">
                <a:solidFill>
                  <a:schemeClr val="bg1">
                    <a:lumMod val="65000"/>
                  </a:schemeClr>
                </a:solidFill>
              </a:rPr>
              <a:t>Management</a:t>
            </a:r>
          </a:p>
          <a:p>
            <a:pPr marL="457200" indent="-457200">
              <a:buFont typeface="Arial"/>
              <a:buChar char="•"/>
            </a:pPr>
            <a:r>
              <a:rPr lang="en-US" sz="2700" i="1" dirty="0" smtClean="0">
                <a:solidFill>
                  <a:schemeClr val="bg1">
                    <a:lumMod val="65000"/>
                  </a:schemeClr>
                </a:solidFill>
              </a:rPr>
              <a:t>Section 2 </a:t>
            </a:r>
            <a:r>
              <a:rPr lang="en-US" sz="2700" i="1" dirty="0">
                <a:solidFill>
                  <a:schemeClr val="bg1">
                    <a:lumMod val="65000"/>
                  </a:schemeClr>
                </a:solidFill>
              </a:rPr>
              <a:t>– </a:t>
            </a:r>
            <a:r>
              <a:rPr lang="en-US" sz="2700" i="1" dirty="0" smtClean="0">
                <a:solidFill>
                  <a:schemeClr val="bg1">
                    <a:lumMod val="65000"/>
                  </a:schemeClr>
                </a:solidFill>
              </a:rPr>
              <a:t>Performance Planning</a:t>
            </a:r>
          </a:p>
          <a:p>
            <a:pPr marL="457200" indent="-457200">
              <a:buFont typeface="Arial"/>
              <a:buChar char="•"/>
            </a:pPr>
            <a:r>
              <a:rPr lang="en-US" sz="2700" b="1" dirty="0" smtClean="0"/>
              <a:t>Section 3 – Giving Performance Evaluations</a:t>
            </a:r>
          </a:p>
          <a:p>
            <a:pPr marL="457200" indent="-457200">
              <a:buFont typeface="Arial"/>
              <a:buChar char="•"/>
            </a:pPr>
            <a:r>
              <a:rPr lang="en-US" sz="2700" dirty="0" smtClean="0"/>
              <a:t>Section 4 – Ongoing Communication</a:t>
            </a:r>
          </a:p>
          <a:p>
            <a:pPr marL="457200" indent="-457200">
              <a:buFont typeface="Arial"/>
              <a:buChar char="•"/>
            </a:pPr>
            <a:r>
              <a:rPr lang="en-US" sz="2700" dirty="0" smtClean="0"/>
              <a:t>Section 5 – When Expectations are not Met</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39</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541274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b="1" dirty="0" smtClean="0"/>
              <a:t>Learning Logistics  </a:t>
            </a:r>
          </a:p>
          <a:p>
            <a:pPr marL="457200" indent="-457200">
              <a:buFont typeface="Arial"/>
              <a:buChar char="•"/>
            </a:pPr>
            <a:r>
              <a:rPr lang="en-US" sz="2700" dirty="0" smtClean="0"/>
              <a:t>Section 1 – Performance Management </a:t>
            </a:r>
            <a:endParaRPr lang="en-US" sz="2700" dirty="0"/>
          </a:p>
          <a:p>
            <a:pPr marL="457200" indent="-457200">
              <a:buFont typeface="Arial"/>
              <a:buChar char="•"/>
            </a:pPr>
            <a:r>
              <a:rPr lang="en-US" sz="2700" dirty="0" smtClean="0"/>
              <a:t>Section 2 </a:t>
            </a:r>
            <a:r>
              <a:rPr lang="en-US" sz="2700" dirty="0"/>
              <a:t>– </a:t>
            </a:r>
            <a:r>
              <a:rPr lang="en-US" sz="2700" dirty="0" smtClean="0"/>
              <a:t>Performance Planning </a:t>
            </a:r>
          </a:p>
          <a:p>
            <a:pPr marL="457200" indent="-457200">
              <a:buFont typeface="Arial"/>
              <a:buChar char="•"/>
            </a:pPr>
            <a:r>
              <a:rPr lang="en-US" sz="2700" dirty="0" smtClean="0"/>
              <a:t>Section 3 – Giving Performance Evaluations </a:t>
            </a:r>
          </a:p>
          <a:p>
            <a:pPr marL="457200" indent="-457200">
              <a:buFont typeface="Arial"/>
              <a:buChar char="•"/>
            </a:pPr>
            <a:r>
              <a:rPr lang="en-US" sz="2700" dirty="0" smtClean="0"/>
              <a:t>Section 4 – Ongoing Communication </a:t>
            </a:r>
          </a:p>
          <a:p>
            <a:pPr marL="457200" indent="-457200">
              <a:buFont typeface="Arial"/>
              <a:buChar char="•"/>
            </a:pPr>
            <a:r>
              <a:rPr lang="en-US" sz="2700" dirty="0" smtClean="0"/>
              <a:t>Section 5 – When Expectations are not Met </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933946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end of this section, you should be able to</a:t>
            </a:r>
            <a:r>
              <a:rPr lang="en-US" dirty="0" smtClean="0"/>
              <a:t>:</a:t>
            </a:r>
          </a:p>
          <a:p>
            <a:pPr marL="342900" lvl="0" indent="-342900">
              <a:buFont typeface="Arial" panose="020B0604020202020204" pitchFamily="34" charset="0"/>
              <a:buChar char="•"/>
            </a:pPr>
            <a:r>
              <a:rPr lang="en-US" sz="2000" dirty="0" smtClean="0"/>
              <a:t>Describe the Performance Management Process</a:t>
            </a:r>
          </a:p>
          <a:p>
            <a:pPr marL="342900" indent="-342900">
              <a:buFont typeface="Arial" panose="020B0604020202020204" pitchFamily="34" charset="0"/>
              <a:buChar char="•"/>
            </a:pPr>
            <a:r>
              <a:rPr lang="en-US" sz="2000" dirty="0"/>
              <a:t>Explain the role of the TMIII in conducting the Performance Evaluation</a:t>
            </a:r>
          </a:p>
          <a:p>
            <a:pPr marL="342900" lvl="0" indent="-342900">
              <a:buFont typeface="Arial" panose="020B0604020202020204" pitchFamily="34" charset="0"/>
              <a:buChar char="•"/>
            </a:pPr>
            <a:r>
              <a:rPr lang="en-US" sz="2000" dirty="0"/>
              <a:t>Describe how to prepare for the performance evaluation meeting</a:t>
            </a:r>
          </a:p>
          <a:p>
            <a:pPr marL="342900" indent="-342900">
              <a:buFont typeface="Arial" panose="020B0604020202020204" pitchFamily="34" charset="0"/>
              <a:buChar char="•"/>
            </a:pPr>
            <a:r>
              <a:rPr lang="en-US" sz="2000" dirty="0"/>
              <a:t>Describe what actions to take if the employee is angry, non-responsive or upset</a:t>
            </a:r>
          </a:p>
          <a:p>
            <a:pPr marL="342900" lvl="0" indent="-342900">
              <a:buFont typeface="Arial" panose="020B0604020202020204" pitchFamily="34" charset="0"/>
              <a:buChar char="•"/>
            </a:pPr>
            <a:r>
              <a:rPr lang="en-US" sz="2000" dirty="0" smtClean="0"/>
              <a:t>Explain </a:t>
            </a:r>
            <a:r>
              <a:rPr lang="en-US" sz="2000" dirty="0"/>
              <a:t>how to provide constructive </a:t>
            </a:r>
            <a:r>
              <a:rPr lang="en-US" sz="2000" dirty="0" smtClean="0"/>
              <a:t>feedback</a:t>
            </a:r>
            <a:endParaRPr lang="en-US" sz="2000" dirty="0"/>
          </a:p>
          <a:p>
            <a:pPr marL="342900" lvl="0" indent="-342900">
              <a:buFont typeface="Arial" panose="020B0604020202020204" pitchFamily="34" charset="0"/>
              <a:buChar char="•"/>
            </a:pPr>
            <a:r>
              <a:rPr lang="en-US" sz="2000" dirty="0" smtClean="0"/>
              <a:t>Explain how to rate an employees performance</a:t>
            </a:r>
            <a:endParaRPr lang="en-US" sz="20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40</a:t>
            </a:fld>
            <a:endParaRPr lang="en-US" dirty="0"/>
          </a:p>
        </p:txBody>
      </p:sp>
      <p:sp>
        <p:nvSpPr>
          <p:cNvPr id="5" name="Title 4"/>
          <p:cNvSpPr>
            <a:spLocks noGrp="1"/>
          </p:cNvSpPr>
          <p:nvPr>
            <p:ph type="title"/>
          </p:nvPr>
        </p:nvSpPr>
        <p:spPr/>
        <p:txBody>
          <a:bodyPr/>
          <a:lstStyle/>
          <a:p>
            <a:r>
              <a:rPr lang="en-US" dirty="0" smtClean="0"/>
              <a:t>Section 3 Learning Objectives</a:t>
            </a:r>
            <a:endParaRPr lang="en-US" dirty="0"/>
          </a:p>
        </p:txBody>
      </p:sp>
    </p:spTree>
    <p:custDataLst>
      <p:tags r:id="rId1"/>
    </p:custDataLst>
    <p:extLst>
      <p:ext uri="{BB962C8B-B14F-4D97-AF65-F5344CB8AC3E}">
        <p14:creationId xmlns:p14="http://schemas.microsoft.com/office/powerpoint/2010/main" val="1127500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41</a:t>
            </a:fld>
            <a:endParaRPr lang="en-US" dirty="0"/>
          </a:p>
        </p:txBody>
      </p:sp>
      <p:sp>
        <p:nvSpPr>
          <p:cNvPr id="4" name="Title 3"/>
          <p:cNvSpPr>
            <a:spLocks noGrp="1"/>
          </p:cNvSpPr>
          <p:nvPr>
            <p:ph type="title"/>
          </p:nvPr>
        </p:nvSpPr>
        <p:spPr/>
        <p:txBody>
          <a:bodyPr/>
          <a:lstStyle/>
          <a:p>
            <a:r>
              <a:rPr lang="en-US" dirty="0"/>
              <a:t>Terms and Concepts</a:t>
            </a:r>
          </a:p>
        </p:txBody>
      </p:sp>
      <p:sp>
        <p:nvSpPr>
          <p:cNvPr id="5" name="Content Placeholder 1"/>
          <p:cNvSpPr txBox="1">
            <a:spLocks/>
          </p:cNvSpPr>
          <p:nvPr/>
        </p:nvSpPr>
        <p:spPr>
          <a:xfrm>
            <a:off x="1483360" y="1371600"/>
            <a:ext cx="7477760" cy="4937125"/>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i="1" dirty="0" smtClean="0"/>
              <a:t>Performance Evaluation </a:t>
            </a:r>
            <a:r>
              <a:rPr lang="en-US" sz="2000" i="1" dirty="0" smtClean="0"/>
              <a:t>– The process of evaluating the performance of employees, sharing information with them about the organization and searching for ways to improve performance  </a:t>
            </a:r>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dirty="0" smtClean="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712169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TMIII Role in Performance Management</a:t>
            </a:r>
            <a:endParaRPr lang="en-US" dirty="0"/>
          </a:p>
        </p:txBody>
      </p:sp>
      <p:sp>
        <p:nvSpPr>
          <p:cNvPr id="3" name="Content Placeholder 2"/>
          <p:cNvSpPr>
            <a:spLocks noGrp="1"/>
          </p:cNvSpPr>
          <p:nvPr>
            <p:ph sz="half" idx="2"/>
          </p:nvPr>
        </p:nvSpPr>
        <p:spPr>
          <a:xfrm>
            <a:off x="320040" y="1371600"/>
            <a:ext cx="5999480" cy="4937760"/>
          </a:xfrm>
        </p:spPr>
        <p:txBody>
          <a:bodyPr/>
          <a:lstStyle/>
          <a:p>
            <a:r>
              <a:rPr lang="en-US" sz="2400" dirty="0" smtClean="0"/>
              <a:t>During the Midyear and Final Performance Review the TMIII:</a:t>
            </a:r>
          </a:p>
          <a:p>
            <a:pPr marL="457200" indent="-457200">
              <a:buFont typeface="Arial" panose="020B0604020202020204" pitchFamily="34" charset="0"/>
              <a:buChar char="•"/>
            </a:pPr>
            <a:r>
              <a:rPr lang="en-US" sz="2400" dirty="0" smtClean="0"/>
              <a:t>Prepares for the review by completing the Review Checklist</a:t>
            </a:r>
          </a:p>
          <a:p>
            <a:pPr marL="457200" indent="-457200">
              <a:buFont typeface="Arial" panose="020B0604020202020204" pitchFamily="34" charset="0"/>
              <a:buChar char="•"/>
            </a:pPr>
            <a:r>
              <a:rPr lang="en-US" sz="2400" dirty="0" smtClean="0"/>
              <a:t>Discusses employee progress </a:t>
            </a:r>
          </a:p>
          <a:p>
            <a:pPr marL="457200" indent="-457200">
              <a:buFont typeface="Arial" panose="020B0604020202020204" pitchFamily="34" charset="0"/>
              <a:buChar char="•"/>
            </a:pPr>
            <a:r>
              <a:rPr lang="en-US" sz="2400" dirty="0" smtClean="0"/>
              <a:t>Documents the results of the meeting</a:t>
            </a:r>
          </a:p>
          <a:p>
            <a:pPr marL="457200" indent="-457200">
              <a:buFont typeface="Arial" panose="020B0604020202020204" pitchFamily="34" charset="0"/>
              <a:buChar char="•"/>
            </a:pPr>
            <a:r>
              <a:rPr lang="en-US" sz="2400" dirty="0" smtClean="0"/>
              <a:t>Follows up with any additional documents </a:t>
            </a:r>
          </a:p>
          <a:p>
            <a:pPr marL="457200" indent="-457200">
              <a:buFont typeface="Arial" panose="020B0604020202020204" pitchFamily="34" charset="0"/>
              <a:buChar char="•"/>
            </a:pPr>
            <a:r>
              <a:rPr lang="en-US" sz="2400" dirty="0" smtClean="0"/>
              <a:t>Answers questions from the 2</a:t>
            </a:r>
            <a:r>
              <a:rPr lang="en-US" sz="2400" baseline="30000" dirty="0" smtClean="0"/>
              <a:t>nd</a:t>
            </a:r>
            <a:r>
              <a:rPr lang="en-US" sz="2400" dirty="0" smtClean="0"/>
              <a:t> level reviewer</a:t>
            </a:r>
          </a:p>
          <a:p>
            <a:pPr marL="457200" indent="-457200">
              <a:buFont typeface="Arial" panose="020B0604020202020204" pitchFamily="34" charset="0"/>
              <a:buChar char="•"/>
            </a:pPr>
            <a:r>
              <a:rPr lang="en-US" sz="2400" dirty="0" smtClean="0"/>
              <a:t>Ensure all deadlines are met</a:t>
            </a:r>
          </a:p>
          <a:p>
            <a:pPr marL="457200" indent="-457200">
              <a:buFont typeface="Arial" panose="020B0604020202020204" pitchFamily="34" charset="0"/>
              <a:buChar char="•"/>
            </a:pPr>
            <a:endParaRPr lang="en-US" sz="28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42</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6675120" y="1529867"/>
            <a:ext cx="1841269" cy="4542803"/>
          </a:xfrm>
          <a:prstGeom prst="rect">
            <a:avLst/>
          </a:prstGeom>
        </p:spPr>
      </p:pic>
    </p:spTree>
    <p:custDataLst>
      <p:tags r:id="rId1"/>
    </p:custDataLst>
    <p:extLst>
      <p:ext uri="{BB962C8B-B14F-4D97-AF65-F5344CB8AC3E}">
        <p14:creationId xmlns:p14="http://schemas.microsoft.com/office/powerpoint/2010/main" val="28622228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20040" y="1371600"/>
            <a:ext cx="7980812" cy="4937760"/>
          </a:xfrm>
        </p:spPr>
        <p:txBody>
          <a:bodyPr/>
          <a:lstStyle/>
          <a:p>
            <a:r>
              <a:rPr lang="en-US" sz="2400" i="1" dirty="0" smtClean="0"/>
              <a:t>Be approachable</a:t>
            </a:r>
          </a:p>
          <a:p>
            <a:pPr marL="342900" indent="-342900">
              <a:buFont typeface="Arial" panose="020B0604020202020204" pitchFamily="34" charset="0"/>
              <a:buChar char="•"/>
            </a:pPr>
            <a:r>
              <a:rPr lang="en-US" sz="2400" dirty="0" smtClean="0"/>
              <a:t>Be someone they want to talk to</a:t>
            </a:r>
          </a:p>
          <a:p>
            <a:r>
              <a:rPr lang="en-US" sz="2400" i="1" dirty="0" smtClean="0"/>
              <a:t>Communicate with you employee and your supervisor</a:t>
            </a:r>
          </a:p>
          <a:p>
            <a:pPr marL="342900" indent="-342900">
              <a:buFont typeface="Arial" panose="020B0604020202020204" pitchFamily="34" charset="0"/>
              <a:buChar char="•"/>
            </a:pPr>
            <a:r>
              <a:rPr lang="en-US" sz="2400" i="1" dirty="0" smtClean="0"/>
              <a:t>Tell them what’s happening or not happening</a:t>
            </a:r>
          </a:p>
          <a:p>
            <a:r>
              <a:rPr lang="en-US" sz="2400" i="1" dirty="0" smtClean="0"/>
              <a:t>Listen to your employees </a:t>
            </a:r>
          </a:p>
          <a:p>
            <a:pPr marL="342900" indent="-342900">
              <a:buFont typeface="Arial" panose="020B0604020202020204" pitchFamily="34" charset="0"/>
              <a:buChar char="•"/>
            </a:pPr>
            <a:r>
              <a:rPr lang="en-US" sz="2400" dirty="0"/>
              <a:t>Understand their frame of reference</a:t>
            </a:r>
          </a:p>
          <a:p>
            <a:pPr marL="342900" indent="-342900">
              <a:buFont typeface="Arial" panose="020B0604020202020204" pitchFamily="34" charset="0"/>
              <a:buChar char="•"/>
            </a:pPr>
            <a:r>
              <a:rPr lang="en-US" sz="2400" dirty="0" smtClean="0"/>
              <a:t>Ask good questions </a:t>
            </a:r>
          </a:p>
        </p:txBody>
      </p:sp>
      <p:sp>
        <p:nvSpPr>
          <p:cNvPr id="2" name="Title 1"/>
          <p:cNvSpPr>
            <a:spLocks noGrp="1"/>
          </p:cNvSpPr>
          <p:nvPr>
            <p:ph type="title"/>
          </p:nvPr>
        </p:nvSpPr>
        <p:spPr/>
        <p:txBody>
          <a:bodyPr/>
          <a:lstStyle/>
          <a:p>
            <a:r>
              <a:rPr lang="en-US" dirty="0" smtClean="0"/>
              <a:t>Connect with your Employees</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43</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12" name="Picture 11"/>
          <p:cNvPicPr>
            <a:picLocks noChangeAspect="1"/>
          </p:cNvPicPr>
          <p:nvPr/>
        </p:nvPicPr>
        <p:blipFill>
          <a:blip r:embed="rId4"/>
          <a:stretch>
            <a:fillRect/>
          </a:stretch>
        </p:blipFill>
        <p:spPr>
          <a:xfrm>
            <a:off x="4785755" y="4019966"/>
            <a:ext cx="4022963" cy="2284405"/>
          </a:xfrm>
          <a:prstGeom prst="rect">
            <a:avLst/>
          </a:prstGeom>
        </p:spPr>
      </p:pic>
    </p:spTree>
    <p:custDataLst>
      <p:tags r:id="rId1"/>
    </p:custDataLst>
    <p:extLst>
      <p:ext uri="{BB962C8B-B14F-4D97-AF65-F5344CB8AC3E}">
        <p14:creationId xmlns:p14="http://schemas.microsoft.com/office/powerpoint/2010/main" val="2649671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the Meeting/Conversation</a:t>
            </a:r>
            <a:endParaRPr lang="en-US" dirty="0"/>
          </a:p>
        </p:txBody>
      </p:sp>
      <p:sp>
        <p:nvSpPr>
          <p:cNvPr id="3" name="Content Placeholder 2"/>
          <p:cNvSpPr>
            <a:spLocks noGrp="1"/>
          </p:cNvSpPr>
          <p:nvPr>
            <p:ph sz="half" idx="2"/>
          </p:nvPr>
        </p:nvSpPr>
        <p:spPr/>
        <p:txBody>
          <a:bodyPr/>
          <a:lstStyle/>
          <a:p>
            <a:r>
              <a:rPr lang="en-US" sz="2800" dirty="0" smtClean="0"/>
              <a:t>When preparing for the meeting/ conversation:</a:t>
            </a:r>
          </a:p>
          <a:p>
            <a:pPr marL="457200" indent="-457200">
              <a:buFont typeface="Arial" panose="020B0604020202020204" pitchFamily="34" charset="0"/>
              <a:buChar char="•"/>
            </a:pPr>
            <a:r>
              <a:rPr lang="en-US" sz="2800" dirty="0" smtClean="0"/>
              <a:t>Use the midyear and final performance review checklist</a:t>
            </a:r>
          </a:p>
          <a:p>
            <a:pPr marL="457200" indent="-457200">
              <a:buFont typeface="Arial" panose="020B0604020202020204" pitchFamily="34" charset="0"/>
              <a:buChar char="•"/>
            </a:pPr>
            <a:r>
              <a:rPr lang="en-US" sz="2800" dirty="0" smtClean="0"/>
              <a:t>Anticipate the reactions to feedback “buttons”</a:t>
            </a:r>
          </a:p>
          <a:p>
            <a:pPr marL="457200" indent="-457200">
              <a:buFont typeface="Arial" panose="020B0604020202020204" pitchFamily="34" charset="0"/>
              <a:buChar char="•"/>
            </a:pPr>
            <a:r>
              <a:rPr lang="en-US" sz="2800" dirty="0" smtClean="0"/>
              <a:t>Allow enough time </a:t>
            </a:r>
          </a:p>
          <a:p>
            <a:pPr marL="457200" indent="-457200">
              <a:buFont typeface="Arial" panose="020B0604020202020204" pitchFamily="34" charset="0"/>
              <a:buChar char="•"/>
            </a:pPr>
            <a:r>
              <a:rPr lang="en-US" sz="2800" dirty="0" smtClean="0"/>
              <a:t>Ensure it is private and you are not interrupted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endParaRPr lang="en-US" sz="28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44</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5521838" y="1371600"/>
            <a:ext cx="2672289" cy="3398454"/>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a:stretch>
            <a:fillRect/>
          </a:stretch>
        </p:blipFill>
        <p:spPr>
          <a:xfrm>
            <a:off x="6105901" y="2333297"/>
            <a:ext cx="2702819" cy="3484179"/>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445042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9935314"/>
              </p:ext>
            </p:extLst>
          </p:nvPr>
        </p:nvGraphicFramePr>
        <p:xfrm>
          <a:off x="3794125" y="1371600"/>
          <a:ext cx="5014913"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45</a:t>
            </a:fld>
            <a:endParaRPr lang="en-US" dirty="0"/>
          </a:p>
        </p:txBody>
      </p:sp>
      <p:sp>
        <p:nvSpPr>
          <p:cNvPr id="5" name="Content Placeholder 4"/>
          <p:cNvSpPr>
            <a:spLocks noGrp="1"/>
          </p:cNvSpPr>
          <p:nvPr>
            <p:ph sz="half" idx="12"/>
          </p:nvPr>
        </p:nvSpPr>
        <p:spPr>
          <a:xfrm>
            <a:off x="304799" y="1371600"/>
            <a:ext cx="3605049" cy="4937760"/>
          </a:xfrm>
        </p:spPr>
        <p:txBody>
          <a:bodyPr/>
          <a:lstStyle/>
          <a:p>
            <a:r>
              <a:rPr lang="en-US" dirty="0" smtClean="0"/>
              <a:t>When providing feedback:</a:t>
            </a:r>
          </a:p>
          <a:p>
            <a:pPr marL="342900" indent="-342900">
              <a:buFont typeface="Arial" panose="020B0604020202020204" pitchFamily="34" charset="0"/>
              <a:buChar char="•"/>
            </a:pPr>
            <a:r>
              <a:rPr lang="en-US" dirty="0" smtClean="0"/>
              <a:t>Make sure it is work related</a:t>
            </a:r>
          </a:p>
          <a:p>
            <a:pPr marL="342900" indent="-342900">
              <a:buFont typeface="Arial" panose="020B0604020202020204" pitchFamily="34" charset="0"/>
              <a:buChar char="•"/>
            </a:pPr>
            <a:r>
              <a:rPr lang="en-US" dirty="0" smtClean="0"/>
              <a:t>Based on observance of not assumptions</a:t>
            </a:r>
          </a:p>
          <a:p>
            <a:pPr marL="342900" indent="-342900">
              <a:buFont typeface="Arial" panose="020B0604020202020204" pitchFamily="34" charset="0"/>
              <a:buChar char="•"/>
            </a:pPr>
            <a:r>
              <a:rPr lang="en-US" dirty="0" smtClean="0"/>
              <a:t>Based on the behavior and not the person </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031589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graphicFrame>
        <p:nvGraphicFramePr>
          <p:cNvPr id="7" name="Content Placeholder 6"/>
          <p:cNvGraphicFramePr>
            <a:graphicFrameLocks noGrp="1"/>
          </p:cNvGraphicFramePr>
          <p:nvPr>
            <p:ph sz="half" idx="2"/>
            <p:extLst/>
          </p:nvPr>
        </p:nvGraphicFramePr>
        <p:xfrm>
          <a:off x="3794125" y="1371600"/>
          <a:ext cx="5014913"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46</a:t>
            </a:fld>
            <a:endParaRPr lang="en-US" dirty="0"/>
          </a:p>
        </p:txBody>
      </p:sp>
      <p:sp>
        <p:nvSpPr>
          <p:cNvPr id="5" name="Content Placeholder 4"/>
          <p:cNvSpPr>
            <a:spLocks noGrp="1"/>
          </p:cNvSpPr>
          <p:nvPr>
            <p:ph sz="half" idx="12"/>
          </p:nvPr>
        </p:nvSpPr>
        <p:spPr>
          <a:xfrm>
            <a:off x="304799" y="1371600"/>
            <a:ext cx="3605049" cy="4937760"/>
          </a:xfrm>
        </p:spPr>
        <p:txBody>
          <a:bodyPr/>
          <a:lstStyle/>
          <a:p>
            <a:r>
              <a:rPr lang="en-US" dirty="0" smtClean="0"/>
              <a:t>When providing feedback:</a:t>
            </a:r>
          </a:p>
          <a:p>
            <a:pPr marL="342900" indent="-342900">
              <a:buFont typeface="Arial" panose="020B0604020202020204" pitchFamily="34" charset="0"/>
              <a:buChar char="•"/>
            </a:pPr>
            <a:r>
              <a:rPr lang="en-US" dirty="0" smtClean="0"/>
              <a:t>Make sure it is work related</a:t>
            </a:r>
          </a:p>
          <a:p>
            <a:pPr marL="342900" indent="-342900">
              <a:buFont typeface="Arial" panose="020B0604020202020204" pitchFamily="34" charset="0"/>
              <a:buChar char="•"/>
            </a:pPr>
            <a:r>
              <a:rPr lang="en-US" dirty="0" smtClean="0"/>
              <a:t>Based on observance of not assumptions</a:t>
            </a:r>
          </a:p>
          <a:p>
            <a:pPr marL="342900" indent="-342900">
              <a:buFont typeface="Arial" panose="020B0604020202020204" pitchFamily="34" charset="0"/>
              <a:buChar char="•"/>
            </a:pPr>
            <a:r>
              <a:rPr lang="en-US" dirty="0" smtClean="0"/>
              <a:t>Based on the behavior and not the person </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37173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82165317"/>
              </p:ext>
            </p:extLst>
          </p:nvPr>
        </p:nvGraphicFramePr>
        <p:xfrm>
          <a:off x="182563" y="1371600"/>
          <a:ext cx="8778876" cy="4577080"/>
        </p:xfrm>
        <a:graphic>
          <a:graphicData uri="http://schemas.openxmlformats.org/drawingml/2006/table">
            <a:tbl>
              <a:tblPr firstRow="1" bandRow="1">
                <a:tableStyleId>{5C22544A-7EE6-4342-B048-85BDC9FD1C3A}</a:tableStyleId>
              </a:tblPr>
              <a:tblGrid>
                <a:gridCol w="2926292"/>
                <a:gridCol w="2926292"/>
                <a:gridCol w="2926292"/>
              </a:tblGrid>
              <a:tr h="370840">
                <a:tc>
                  <a:txBody>
                    <a:bodyPr/>
                    <a:lstStyle/>
                    <a:p>
                      <a:pPr algn="ctr"/>
                      <a:r>
                        <a:rPr lang="en-US" dirty="0" smtClean="0"/>
                        <a:t>Angry</a:t>
                      </a:r>
                      <a:endParaRPr lang="en-US" dirty="0"/>
                    </a:p>
                  </a:txBody>
                  <a:tcPr/>
                </a:tc>
                <a:tc>
                  <a:txBody>
                    <a:bodyPr/>
                    <a:lstStyle/>
                    <a:p>
                      <a:pPr algn="ctr"/>
                      <a:r>
                        <a:rPr lang="en-US" dirty="0" smtClean="0"/>
                        <a:t>Non-responsive</a:t>
                      </a:r>
                      <a:endParaRPr lang="en-US" dirty="0"/>
                    </a:p>
                  </a:txBody>
                  <a:tcPr/>
                </a:tc>
                <a:tc>
                  <a:txBody>
                    <a:bodyPr/>
                    <a:lstStyle/>
                    <a:p>
                      <a:pPr algn="ctr"/>
                      <a:r>
                        <a:rPr lang="en-US" dirty="0" smtClean="0"/>
                        <a:t>Defensive</a:t>
                      </a:r>
                      <a:endParaRPr lang="en-US" dirty="0"/>
                    </a:p>
                  </a:txBody>
                  <a:tcPr/>
                </a:tc>
              </a:tr>
              <a:tr h="370840">
                <a:tc>
                  <a:txBody>
                    <a:bodyPr/>
                    <a:lstStyle/>
                    <a:p>
                      <a:pPr marL="285750" indent="-285750">
                        <a:buFont typeface="Arial" panose="020B0604020202020204" pitchFamily="34" charset="0"/>
                        <a:buChar char="•"/>
                      </a:pPr>
                      <a:r>
                        <a:rPr lang="en-US" dirty="0" smtClean="0"/>
                        <a:t>Discuss</a:t>
                      </a:r>
                      <a:r>
                        <a:rPr lang="en-US" baseline="0" dirty="0" smtClean="0"/>
                        <a:t> only the performance of the employee and not their feelings</a:t>
                      </a:r>
                    </a:p>
                    <a:p>
                      <a:pPr marL="285750" indent="-285750">
                        <a:buFont typeface="Arial" panose="020B0604020202020204" pitchFamily="34" charset="0"/>
                        <a:buChar char="•"/>
                      </a:pPr>
                      <a:r>
                        <a:rPr lang="en-US" baseline="0" dirty="0" smtClean="0"/>
                        <a:t>Acknowledge the employee is upset</a:t>
                      </a:r>
                    </a:p>
                    <a:p>
                      <a:pPr marL="285750" indent="-285750">
                        <a:buFont typeface="Arial" panose="020B0604020202020204" pitchFamily="34" charset="0"/>
                        <a:buChar char="•"/>
                      </a:pPr>
                      <a:r>
                        <a:rPr lang="en-US" baseline="0" dirty="0" smtClean="0"/>
                        <a:t>Ask the employees for details about why they are upset</a:t>
                      </a:r>
                    </a:p>
                    <a:p>
                      <a:pPr marL="285750" indent="-285750">
                        <a:buFont typeface="Arial" panose="020B0604020202020204" pitchFamily="34" charset="0"/>
                        <a:buChar char="•"/>
                      </a:pPr>
                      <a:r>
                        <a:rPr lang="en-US" baseline="0" dirty="0" smtClean="0"/>
                        <a:t>Ask for help in understanding why the person is angry</a:t>
                      </a:r>
                    </a:p>
                    <a:p>
                      <a:pPr marL="285750" indent="-285750">
                        <a:buFont typeface="Arial" panose="020B0604020202020204" pitchFamily="34" charset="0"/>
                        <a:buChar char="•"/>
                      </a:pPr>
                      <a:r>
                        <a:rPr lang="en-US" baseline="0" dirty="0" smtClean="0"/>
                        <a:t>Change the meeting to another time after a cooling off period</a:t>
                      </a:r>
                      <a:endParaRPr lang="en-US" dirty="0"/>
                    </a:p>
                  </a:txBody>
                  <a:tcPr/>
                </a:tc>
                <a:tc>
                  <a:txBody>
                    <a:bodyPr/>
                    <a:lstStyle/>
                    <a:p>
                      <a:pPr marL="285750" indent="-285750">
                        <a:buFont typeface="Arial" panose="020B0604020202020204" pitchFamily="34" charset="0"/>
                        <a:buChar char="•"/>
                      </a:pPr>
                      <a:r>
                        <a:rPr lang="en-US" dirty="0" smtClean="0"/>
                        <a:t>Engage</a:t>
                      </a:r>
                      <a:r>
                        <a:rPr lang="en-US" baseline="0" dirty="0" smtClean="0"/>
                        <a:t> with the employee by asking questions about the action</a:t>
                      </a:r>
                    </a:p>
                    <a:p>
                      <a:pPr marL="285750" indent="-285750">
                        <a:buFont typeface="Arial" panose="020B0604020202020204" pitchFamily="34" charset="0"/>
                        <a:buChar char="•"/>
                      </a:pPr>
                      <a:r>
                        <a:rPr lang="en-US" baseline="0" dirty="0" smtClean="0"/>
                        <a:t>Allow the employee some breathing room to reschedule the appointment</a:t>
                      </a:r>
                    </a:p>
                    <a:p>
                      <a:pPr marL="285750" indent="-285750">
                        <a:buFont typeface="Arial" panose="020B0604020202020204" pitchFamily="34" charset="0"/>
                        <a:buChar char="•"/>
                      </a:pPr>
                      <a:r>
                        <a:rPr lang="en-US" baseline="0" dirty="0" smtClean="0"/>
                        <a:t>Listen actively when the employee speaks</a:t>
                      </a:r>
                    </a:p>
                  </a:txBody>
                  <a:tcPr/>
                </a:tc>
                <a:tc>
                  <a:txBody>
                    <a:bodyPr/>
                    <a:lstStyle/>
                    <a:p>
                      <a:pPr marL="285750" indent="-285750">
                        <a:buFont typeface="Arial" panose="020B0604020202020204" pitchFamily="34" charset="0"/>
                        <a:buChar char="•"/>
                      </a:pPr>
                      <a:r>
                        <a:rPr lang="en-US" dirty="0" smtClean="0"/>
                        <a:t>Be direct with</a:t>
                      </a:r>
                      <a:r>
                        <a:rPr lang="en-US" baseline="0" dirty="0" smtClean="0"/>
                        <a:t> the employee</a:t>
                      </a:r>
                    </a:p>
                    <a:p>
                      <a:pPr marL="285750" indent="-285750">
                        <a:buFont typeface="Arial" panose="020B0604020202020204" pitchFamily="34" charset="0"/>
                        <a:buChar char="•"/>
                      </a:pPr>
                      <a:r>
                        <a:rPr lang="en-US" baseline="0" dirty="0" smtClean="0"/>
                        <a:t>Provide specific examples of the behavior</a:t>
                      </a:r>
                    </a:p>
                    <a:p>
                      <a:pPr marL="285750" indent="-285750">
                        <a:buFont typeface="Arial" panose="020B0604020202020204" pitchFamily="34" charset="0"/>
                        <a:buChar char="•"/>
                      </a:pPr>
                      <a:r>
                        <a:rPr lang="en-US" baseline="0" dirty="0" smtClean="0"/>
                        <a:t>Acknowledge the employee viewpoint and redirect to policy</a:t>
                      </a:r>
                    </a:p>
                    <a:p>
                      <a:pPr marL="285750" indent="-285750">
                        <a:buFont typeface="Arial" panose="020B0604020202020204" pitchFamily="34" charset="0"/>
                        <a:buChar char="•"/>
                      </a:pPr>
                      <a:r>
                        <a:rPr lang="en-US" baseline="0" dirty="0" smtClean="0"/>
                        <a:t>Do not ask questions about the behavior</a:t>
                      </a:r>
                    </a:p>
                  </a:txBody>
                  <a:tcPr/>
                </a:tc>
              </a:tr>
            </a:tbl>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47</a:t>
            </a:fld>
            <a:endParaRPr lang="en-US" dirty="0"/>
          </a:p>
        </p:txBody>
      </p:sp>
      <p:sp>
        <p:nvSpPr>
          <p:cNvPr id="5" name="Title 4"/>
          <p:cNvSpPr>
            <a:spLocks noGrp="1"/>
          </p:cNvSpPr>
          <p:nvPr>
            <p:ph type="title"/>
          </p:nvPr>
        </p:nvSpPr>
        <p:spPr/>
        <p:txBody>
          <a:bodyPr/>
          <a:lstStyle/>
          <a:p>
            <a:r>
              <a:rPr lang="en-US" dirty="0"/>
              <a:t>What to do if the employee is…</a:t>
            </a:r>
          </a:p>
        </p:txBody>
      </p:sp>
    </p:spTree>
    <p:custDataLst>
      <p:tags r:id="rId1"/>
    </p:custDataLst>
    <p:extLst>
      <p:ext uri="{BB962C8B-B14F-4D97-AF65-F5344CB8AC3E}">
        <p14:creationId xmlns:p14="http://schemas.microsoft.com/office/powerpoint/2010/main" val="3969164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Gather the Details</a:t>
            </a:r>
            <a:endParaRPr lang="en-US" dirty="0"/>
          </a:p>
        </p:txBody>
      </p:sp>
      <p:sp>
        <p:nvSpPr>
          <p:cNvPr id="3" name="Content Placeholder 2"/>
          <p:cNvSpPr>
            <a:spLocks noGrp="1"/>
          </p:cNvSpPr>
          <p:nvPr>
            <p:ph sz="half" idx="2"/>
          </p:nvPr>
        </p:nvSpPr>
        <p:spPr>
          <a:xfrm>
            <a:off x="304800" y="1371600"/>
            <a:ext cx="8503920" cy="4937760"/>
          </a:xfrm>
        </p:spPr>
        <p:txBody>
          <a:bodyPr/>
          <a:lstStyle/>
          <a:p>
            <a:r>
              <a:rPr lang="en-US" dirty="0" smtClean="0"/>
              <a:t>Prior to rating an employee review:</a:t>
            </a:r>
          </a:p>
          <a:p>
            <a:pPr marL="457200" indent="-457200">
              <a:buFont typeface="Arial" panose="020B0604020202020204" pitchFamily="34" charset="0"/>
              <a:buChar char="•"/>
            </a:pPr>
            <a:r>
              <a:rPr lang="en-US" dirty="0" smtClean="0"/>
              <a:t>The competencies descriptions </a:t>
            </a:r>
            <a:r>
              <a:rPr lang="en-US" dirty="0"/>
              <a:t>and goals</a:t>
            </a:r>
          </a:p>
          <a:p>
            <a:pPr marL="457200" indent="-457200">
              <a:buFont typeface="Arial" panose="020B0604020202020204" pitchFamily="34" charset="0"/>
              <a:buChar char="•"/>
            </a:pPr>
            <a:r>
              <a:rPr lang="en-US" dirty="0" smtClean="0"/>
              <a:t>The PDQ</a:t>
            </a:r>
          </a:p>
          <a:p>
            <a:pPr marL="457200" indent="-457200">
              <a:buFont typeface="Arial" panose="020B0604020202020204" pitchFamily="34" charset="0"/>
              <a:buChar char="•"/>
            </a:pPr>
            <a:r>
              <a:rPr lang="en-US" dirty="0" smtClean="0"/>
              <a:t>Notes on performance from your notebook </a:t>
            </a:r>
          </a:p>
          <a:p>
            <a:pPr marL="457200" indent="-457200">
              <a:buFont typeface="Arial" panose="020B0604020202020204" pitchFamily="34" charset="0"/>
              <a:buChar char="•"/>
            </a:pPr>
            <a:r>
              <a:rPr lang="en-US" dirty="0" smtClean="0"/>
              <a:t>Emails/conversations from others about performance</a:t>
            </a:r>
          </a:p>
          <a:p>
            <a:pPr marL="457200" indent="-457200">
              <a:buFont typeface="Arial" panose="020B0604020202020204" pitchFamily="34" charset="0"/>
              <a:buChar char="•"/>
            </a:pPr>
            <a:endParaRPr lang="en-US" dirty="0" smtClean="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48</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4204636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Step 2 - Rating the Employee</a:t>
            </a:r>
            <a:endParaRPr lang="en-US" dirty="0"/>
          </a:p>
        </p:txBody>
      </p:sp>
      <p:sp>
        <p:nvSpPr>
          <p:cNvPr id="3" name="Content Placeholder 2"/>
          <p:cNvSpPr>
            <a:spLocks noGrp="1"/>
          </p:cNvSpPr>
          <p:nvPr>
            <p:ph sz="half" idx="2"/>
          </p:nvPr>
        </p:nvSpPr>
        <p:spPr>
          <a:xfrm>
            <a:off x="2909455" y="1371600"/>
            <a:ext cx="5899265" cy="4937760"/>
          </a:xfrm>
        </p:spPr>
        <p:txBody>
          <a:bodyPr/>
          <a:lstStyle/>
          <a:p>
            <a:r>
              <a:rPr lang="en-US" sz="2400" b="1" i="1" dirty="0" smtClean="0"/>
              <a:t>When rating remember:</a:t>
            </a:r>
          </a:p>
          <a:p>
            <a:pPr marL="342900" indent="-342900">
              <a:buFont typeface="Arial" panose="020B0604020202020204" pitchFamily="34" charset="0"/>
              <a:buChar char="•"/>
            </a:pPr>
            <a:r>
              <a:rPr lang="en-US" sz="2400" dirty="0" smtClean="0"/>
              <a:t>An employee may excel in one are and may do poorly in another</a:t>
            </a:r>
          </a:p>
          <a:p>
            <a:pPr marL="342900" indent="-342900">
              <a:buFont typeface="Arial" panose="020B0604020202020204" pitchFamily="34" charset="0"/>
              <a:buChar char="•"/>
            </a:pPr>
            <a:r>
              <a:rPr lang="en-US" sz="2400" dirty="0" smtClean="0"/>
              <a:t>Not evaluated based on other employees</a:t>
            </a:r>
          </a:p>
          <a:p>
            <a:pPr marL="342900" indent="-342900">
              <a:buFont typeface="Arial" panose="020B0604020202020204" pitchFamily="34" charset="0"/>
              <a:buChar char="•"/>
            </a:pPr>
            <a:r>
              <a:rPr lang="en-US" sz="2400" dirty="0" smtClean="0"/>
              <a:t>May have a 2+ or 2- rating </a:t>
            </a:r>
          </a:p>
          <a:p>
            <a:pPr marL="342900" indent="-342900">
              <a:buFont typeface="Arial" panose="020B0604020202020204" pitchFamily="34" charset="0"/>
              <a:buChar char="•"/>
            </a:pPr>
            <a:r>
              <a:rPr lang="en-US" sz="2400" dirty="0" smtClean="0"/>
              <a:t>Performance is based on how well the employee performs their job based on PDQ </a:t>
            </a: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49</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8" name="Rectangle 7"/>
          <p:cNvSpPr/>
          <p:nvPr/>
        </p:nvSpPr>
        <p:spPr>
          <a:xfrm>
            <a:off x="304801" y="1475573"/>
            <a:ext cx="2248394" cy="804485"/>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solidFill>
                  <a:schemeClr val="bg1"/>
                </a:solidFill>
              </a:rPr>
              <a:t>Level 3 Exceptional </a:t>
            </a:r>
          </a:p>
          <a:p>
            <a:pPr algn="ctr"/>
            <a:r>
              <a:rPr lang="en-US" dirty="0" smtClean="0">
                <a:solidFill>
                  <a:schemeClr val="bg1"/>
                </a:solidFill>
              </a:rPr>
              <a:t>(*****) 5 stars</a:t>
            </a:r>
          </a:p>
        </p:txBody>
      </p:sp>
      <p:sp>
        <p:nvSpPr>
          <p:cNvPr id="10" name="Rectangle 9"/>
          <p:cNvSpPr/>
          <p:nvPr/>
        </p:nvSpPr>
        <p:spPr>
          <a:xfrm>
            <a:off x="304801" y="2392414"/>
            <a:ext cx="1445172" cy="195061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solidFill>
                  <a:schemeClr val="bg1"/>
                </a:solidFill>
              </a:rPr>
              <a:t>Level 2 Successful or Expected Performance</a:t>
            </a:r>
          </a:p>
          <a:p>
            <a:pPr algn="ctr"/>
            <a:r>
              <a:rPr lang="en-US" dirty="0" smtClean="0">
                <a:solidFill>
                  <a:schemeClr val="bg1"/>
                </a:solidFill>
              </a:rPr>
              <a:t>(2, 3 or 4 Stars</a:t>
            </a:r>
            <a:r>
              <a:rPr lang="en-US" sz="1400" dirty="0" smtClean="0">
                <a:solidFill>
                  <a:schemeClr val="tx1"/>
                </a:solidFill>
              </a:rPr>
              <a:t>)</a:t>
            </a:r>
          </a:p>
        </p:txBody>
      </p:sp>
      <p:sp>
        <p:nvSpPr>
          <p:cNvPr id="11" name="Rectangle 10"/>
          <p:cNvSpPr/>
          <p:nvPr/>
        </p:nvSpPr>
        <p:spPr>
          <a:xfrm>
            <a:off x="304801" y="4453560"/>
            <a:ext cx="2248394" cy="82031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solidFill>
                  <a:schemeClr val="bg1"/>
                </a:solidFill>
              </a:rPr>
              <a:t>Level 1 Needs Improvement (*) 1 star</a:t>
            </a:r>
          </a:p>
        </p:txBody>
      </p:sp>
      <p:sp>
        <p:nvSpPr>
          <p:cNvPr id="13" name="TextBox 12"/>
          <p:cNvSpPr txBox="1"/>
          <p:nvPr/>
        </p:nvSpPr>
        <p:spPr>
          <a:xfrm>
            <a:off x="1868211" y="2392414"/>
            <a:ext cx="684984"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smtClean="0"/>
              <a:t>2+ ****</a:t>
            </a:r>
            <a:endParaRPr lang="en-US" b="1" dirty="0"/>
          </a:p>
        </p:txBody>
      </p:sp>
      <p:sp>
        <p:nvSpPr>
          <p:cNvPr id="12" name="TextBox 11"/>
          <p:cNvSpPr txBox="1"/>
          <p:nvPr/>
        </p:nvSpPr>
        <p:spPr>
          <a:xfrm>
            <a:off x="1868211" y="3026868"/>
            <a:ext cx="684984"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smtClean="0"/>
              <a:t>2 ***</a:t>
            </a:r>
            <a:endParaRPr lang="en-US" b="1" dirty="0"/>
          </a:p>
        </p:txBody>
      </p:sp>
      <p:sp>
        <p:nvSpPr>
          <p:cNvPr id="14" name="TextBox 13"/>
          <p:cNvSpPr txBox="1"/>
          <p:nvPr/>
        </p:nvSpPr>
        <p:spPr>
          <a:xfrm>
            <a:off x="1858228" y="3684819"/>
            <a:ext cx="694967"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smtClean="0"/>
              <a:t>2- </a:t>
            </a:r>
          </a:p>
          <a:p>
            <a:pPr algn="ctr"/>
            <a:r>
              <a:rPr lang="en-US" b="1" dirty="0" smtClean="0"/>
              <a:t>**</a:t>
            </a:r>
            <a:endParaRPr lang="en-US" b="1" dirty="0"/>
          </a:p>
        </p:txBody>
      </p:sp>
    </p:spTree>
    <p:custDataLst>
      <p:tags r:id="rId1"/>
    </p:custDataLst>
    <p:extLst>
      <p:ext uri="{BB962C8B-B14F-4D97-AF65-F5344CB8AC3E}">
        <p14:creationId xmlns:p14="http://schemas.microsoft.com/office/powerpoint/2010/main" val="2303000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4"/>
          <p:cNvSpPr>
            <a:spLocks noGrp="1"/>
          </p:cNvSpPr>
          <p:nvPr>
            <p:ph idx="1"/>
          </p:nvPr>
        </p:nvSpPr>
        <p:spPr/>
        <p:txBody>
          <a:bodyPr/>
          <a:lstStyle/>
          <a:p>
            <a:pPr marL="0" indent="0">
              <a:buNone/>
            </a:pPr>
            <a:r>
              <a:rPr lang="en-US" sz="2800" i="1" dirty="0" smtClean="0"/>
              <a:t>At the end of this course, you should be able to:</a:t>
            </a:r>
          </a:p>
          <a:p>
            <a:pPr marL="342900" lvl="0" indent="-342900">
              <a:buFont typeface="Arial" panose="020B0604020202020204" pitchFamily="34" charset="0"/>
              <a:buChar char="•"/>
            </a:pPr>
            <a:r>
              <a:rPr lang="en-US" sz="2000" dirty="0"/>
              <a:t>Describe what </a:t>
            </a:r>
            <a:r>
              <a:rPr lang="en-US" sz="2000" dirty="0" smtClean="0"/>
              <a:t>Performance </a:t>
            </a:r>
            <a:r>
              <a:rPr lang="en-US" sz="2000" dirty="0"/>
              <a:t>M</a:t>
            </a:r>
            <a:r>
              <a:rPr lang="en-US" sz="2000" dirty="0" smtClean="0"/>
              <a:t>anagement is </a:t>
            </a:r>
            <a:r>
              <a:rPr lang="en-US" sz="2000" dirty="0"/>
              <a:t>and </a:t>
            </a:r>
            <a:r>
              <a:rPr lang="en-US" sz="2000" dirty="0" smtClean="0"/>
              <a:t>your role </a:t>
            </a:r>
            <a:r>
              <a:rPr lang="en-US" sz="2000" dirty="0"/>
              <a:t>in the </a:t>
            </a:r>
            <a:r>
              <a:rPr lang="en-US" sz="2000" dirty="0" smtClean="0"/>
              <a:t>process</a:t>
            </a:r>
            <a:endParaRPr lang="en-US" sz="2000" dirty="0"/>
          </a:p>
          <a:p>
            <a:pPr marL="342900" lvl="0" indent="-342900">
              <a:buFont typeface="Arial" panose="020B0604020202020204" pitchFamily="34" charset="0"/>
              <a:buChar char="•"/>
            </a:pPr>
            <a:r>
              <a:rPr lang="en-US" sz="2000" dirty="0"/>
              <a:t>Create performance </a:t>
            </a:r>
            <a:r>
              <a:rPr lang="en-US" sz="2000" dirty="0" smtClean="0"/>
              <a:t>goals </a:t>
            </a:r>
            <a:r>
              <a:rPr lang="en-US" sz="2000" dirty="0"/>
              <a:t>for </a:t>
            </a:r>
            <a:r>
              <a:rPr lang="en-US" sz="2000" dirty="0" smtClean="0"/>
              <a:t>employees </a:t>
            </a:r>
            <a:r>
              <a:rPr lang="en-US" sz="2000" dirty="0"/>
              <a:t>and set expectations </a:t>
            </a:r>
          </a:p>
          <a:p>
            <a:pPr marL="342900" lvl="0" indent="-342900">
              <a:buFont typeface="Arial" panose="020B0604020202020204" pitchFamily="34" charset="0"/>
              <a:buChar char="•"/>
            </a:pPr>
            <a:r>
              <a:rPr lang="en-US" sz="2000" dirty="0"/>
              <a:t>Describe the importance of ongoing communication throughout the performance plan year and how to prepare and conduct the meetings </a:t>
            </a:r>
          </a:p>
          <a:p>
            <a:pPr marL="342900" lvl="0" indent="-342900">
              <a:buFont typeface="Arial" panose="020B0604020202020204" pitchFamily="34" charset="0"/>
              <a:buChar char="•"/>
            </a:pPr>
            <a:r>
              <a:rPr lang="en-US" sz="2000" dirty="0"/>
              <a:t>Identify when there are performance issues with </a:t>
            </a:r>
            <a:r>
              <a:rPr lang="en-US" sz="2000" dirty="0" smtClean="0"/>
              <a:t>employees </a:t>
            </a:r>
            <a:r>
              <a:rPr lang="en-US" sz="2000" dirty="0"/>
              <a:t>and how to take action at the lowest possible level</a:t>
            </a:r>
          </a:p>
          <a:p>
            <a:pPr marL="342900" lvl="0" indent="-342900">
              <a:buFont typeface="Arial" panose="020B0604020202020204" pitchFamily="34" charset="0"/>
              <a:buChar char="•"/>
            </a:pPr>
            <a:r>
              <a:rPr lang="en-US" sz="2000" dirty="0" smtClean="0"/>
              <a:t>Give performance evaluations and provide </a:t>
            </a:r>
            <a:r>
              <a:rPr lang="en-US" sz="2000" dirty="0"/>
              <a:t>feedback to the employee</a:t>
            </a:r>
          </a:p>
          <a:p>
            <a:pPr marL="342900" indent="-342900">
              <a:buFont typeface="Arial" panose="020B0604020202020204" pitchFamily="34" charset="0"/>
              <a:buChar char="•"/>
            </a:pPr>
            <a:r>
              <a:rPr lang="en-US" sz="2000" dirty="0"/>
              <a:t>Describe when to use </a:t>
            </a:r>
            <a:r>
              <a:rPr lang="en-US" sz="2000" dirty="0" smtClean="0"/>
              <a:t>an Individual Development Plan or a Performance </a:t>
            </a:r>
            <a:r>
              <a:rPr lang="en-US" sz="2000" dirty="0"/>
              <a:t>Improvement </a:t>
            </a:r>
            <a:r>
              <a:rPr lang="en-US" sz="2000" dirty="0" smtClean="0"/>
              <a:t>Plan (PIP)</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5</a:t>
            </a:fld>
            <a:endParaRPr lang="en-US" dirty="0"/>
          </a:p>
        </p:txBody>
      </p:sp>
      <p:sp>
        <p:nvSpPr>
          <p:cNvPr id="11266" name="Title 1"/>
          <p:cNvSpPr>
            <a:spLocks noGrp="1"/>
          </p:cNvSpPr>
          <p:nvPr>
            <p:ph type="title"/>
          </p:nvPr>
        </p:nvSpPr>
        <p:spPr/>
        <p:txBody>
          <a:bodyPr/>
          <a:lstStyle/>
          <a:p>
            <a:r>
              <a:rPr lang="en-US" dirty="0" smtClean="0"/>
              <a:t>Course Learning Objectives</a:t>
            </a:r>
          </a:p>
        </p:txBody>
      </p:sp>
    </p:spTree>
    <p:custDataLst>
      <p:tags r:id="rId1"/>
    </p:custDataLst>
    <p:extLst>
      <p:ext uri="{BB962C8B-B14F-4D97-AF65-F5344CB8AC3E}">
        <p14:creationId xmlns:p14="http://schemas.microsoft.com/office/powerpoint/2010/main" val="4901125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 Define Expectations (2+ and 2-)</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834388294"/>
              </p:ext>
            </p:extLst>
          </p:nvPr>
        </p:nvGraphicFramePr>
        <p:xfrm>
          <a:off x="304800" y="1332706"/>
          <a:ext cx="8503920"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50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Rectangle 2"/>
          <p:cNvSpPr/>
          <p:nvPr/>
        </p:nvSpPr>
        <p:spPr>
          <a:xfrm>
            <a:off x="685404" y="1732302"/>
            <a:ext cx="535724" cy="923330"/>
          </a:xfrm>
          <a:prstGeom prst="rect">
            <a:avLst/>
          </a:prstGeom>
          <a:noFill/>
        </p:spPr>
        <p:txBody>
          <a:bodyPr wrap="none" lIns="91440" tIns="45720" rIns="91440" bIns="45720">
            <a:spAutoFit/>
          </a:bodyPr>
          <a:lstStyle/>
          <a:p>
            <a:pPr algn="ctr"/>
            <a:r>
              <a:rPr lang="en-US" sz="5400" b="1" i="1" cap="none" spc="0" dirty="0" smtClean="0">
                <a:ln w="0"/>
                <a:solidFill>
                  <a:schemeClr val="bg1"/>
                </a:solidFill>
                <a:effectLst>
                  <a:outerShdw blurRad="38100" dist="25400" dir="5400000" algn="ctr" rotWithShape="0">
                    <a:srgbClr val="6E747A">
                      <a:alpha val="43000"/>
                    </a:srgbClr>
                  </a:outerShdw>
                </a:effectLst>
              </a:rPr>
              <a:t>2</a:t>
            </a:r>
            <a:endParaRPr lang="en-US" sz="5400" b="1" i="1" cap="none" spc="0" dirty="0">
              <a:ln w="0"/>
              <a:solidFill>
                <a:schemeClr val="bg1"/>
              </a:solidFill>
              <a:effectLst>
                <a:outerShdw blurRad="38100" dist="25400" dir="5400000" algn="ctr" rotWithShape="0">
                  <a:srgbClr val="6E747A">
                    <a:alpha val="43000"/>
                  </a:srgbClr>
                </a:outerShdw>
              </a:effectLst>
            </a:endParaRPr>
          </a:p>
        </p:txBody>
      </p:sp>
      <p:sp>
        <p:nvSpPr>
          <p:cNvPr id="8" name="Rectangle 7"/>
          <p:cNvSpPr/>
          <p:nvPr/>
        </p:nvSpPr>
        <p:spPr>
          <a:xfrm>
            <a:off x="7867997" y="1732302"/>
            <a:ext cx="535724" cy="923330"/>
          </a:xfrm>
          <a:prstGeom prst="rect">
            <a:avLst/>
          </a:prstGeom>
          <a:noFill/>
        </p:spPr>
        <p:txBody>
          <a:bodyPr wrap="none" lIns="91440" tIns="45720" rIns="91440" bIns="45720">
            <a:spAutoFit/>
          </a:bodyPr>
          <a:lstStyle/>
          <a:p>
            <a:pPr algn="ctr"/>
            <a:r>
              <a:rPr lang="en-US" sz="5400" b="1" i="1" cap="none" spc="0" dirty="0" smtClean="0">
                <a:ln w="0"/>
                <a:solidFill>
                  <a:schemeClr val="bg1"/>
                </a:solidFill>
                <a:effectLst>
                  <a:outerShdw blurRad="38100" dist="25400" dir="5400000" algn="ctr" rotWithShape="0">
                    <a:srgbClr val="6E747A">
                      <a:alpha val="43000"/>
                    </a:srgbClr>
                  </a:outerShdw>
                </a:effectLst>
              </a:rPr>
              <a:t>2</a:t>
            </a:r>
            <a:endParaRPr lang="en-US" sz="5400" b="1" i="1" cap="none" spc="0" dirty="0">
              <a:ln w="0"/>
              <a:solidFill>
                <a:schemeClr val="bg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5500903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M</a:t>
            </a:r>
            <a:r>
              <a:rPr lang="en-US" sz="2400" dirty="0" smtClean="0"/>
              <a:t>atch the statement to Level of performance</a:t>
            </a:r>
          </a:p>
          <a:p>
            <a:pPr marL="457200" indent="-457200">
              <a:buFont typeface="Arial" panose="020B0604020202020204" pitchFamily="34" charset="0"/>
              <a:buChar char="•"/>
            </a:pPr>
            <a:r>
              <a:rPr lang="en-US" sz="2400" dirty="0" smtClean="0"/>
              <a:t>Matt has complied with all of his safety training </a:t>
            </a:r>
          </a:p>
          <a:p>
            <a:pPr marL="457200" indent="-457200">
              <a:buFont typeface="Arial" panose="020B0604020202020204" pitchFamily="34" charset="0"/>
              <a:buChar char="•"/>
            </a:pPr>
            <a:r>
              <a:rPr lang="en-US" sz="2400" dirty="0" smtClean="0"/>
              <a:t>Christine is viewed as a safety resource by her peers </a:t>
            </a:r>
          </a:p>
          <a:p>
            <a:pPr marL="457200" indent="-457200">
              <a:buFont typeface="Arial" panose="020B0604020202020204" pitchFamily="34" charset="0"/>
              <a:buChar char="•"/>
            </a:pPr>
            <a:r>
              <a:rPr lang="en-US" sz="2400" dirty="0" smtClean="0"/>
              <a:t>John has occasionally been coached by his peers on safety </a:t>
            </a:r>
          </a:p>
          <a:p>
            <a:pPr marL="457200" indent="-457200">
              <a:buFont typeface="Arial" panose="020B0604020202020204" pitchFamily="34" charset="0"/>
              <a:buChar char="•"/>
            </a:pPr>
            <a:r>
              <a:rPr lang="en-US" sz="2400" dirty="0" smtClean="0"/>
              <a:t>Beverly had several minor safety issues such as not wearing her vest in traffic and reported for talking on her cell phone while driving</a:t>
            </a:r>
          </a:p>
          <a:p>
            <a:pPr marL="457200" indent="-457200">
              <a:buFont typeface="Arial" panose="020B0604020202020204" pitchFamily="34" charset="0"/>
              <a:buChar char="•"/>
            </a:pPr>
            <a:r>
              <a:rPr lang="en-US" sz="2400" dirty="0" smtClean="0"/>
              <a:t>Mark has complied with all safety standards and has occasionally worked to explain safety procedures</a:t>
            </a:r>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51</a:t>
            </a:fld>
            <a:endParaRPr lang="en-US" dirty="0"/>
          </a:p>
        </p:txBody>
      </p:sp>
      <p:sp>
        <p:nvSpPr>
          <p:cNvPr id="5" name="Title 4"/>
          <p:cNvSpPr>
            <a:spLocks noGrp="1"/>
          </p:cNvSpPr>
          <p:nvPr>
            <p:ph type="title"/>
          </p:nvPr>
        </p:nvSpPr>
        <p:spPr/>
        <p:txBody>
          <a:bodyPr/>
          <a:lstStyle/>
          <a:p>
            <a:r>
              <a:rPr lang="en-US" dirty="0" smtClean="0"/>
              <a:t>Exercise One</a:t>
            </a:r>
            <a:endParaRPr lang="en-US" dirty="0"/>
          </a:p>
        </p:txBody>
      </p:sp>
    </p:spTree>
    <p:custDataLst>
      <p:tags r:id="rId1"/>
    </p:custDataLst>
    <p:extLst>
      <p:ext uri="{BB962C8B-B14F-4D97-AF65-F5344CB8AC3E}">
        <p14:creationId xmlns:p14="http://schemas.microsoft.com/office/powerpoint/2010/main" val="3885140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endParaRPr lang="en-US" dirty="0" smtClean="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52</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Content Placeholder 6"/>
          <p:cNvSpPr>
            <a:spLocks noGrp="1"/>
          </p:cNvSpPr>
          <p:nvPr>
            <p:ph type="body" sz="quarter" idx="12"/>
          </p:nvPr>
        </p:nvSpPr>
        <p:spPr>
          <a:xfrm>
            <a:off x="210820" y="1324769"/>
            <a:ext cx="8750300" cy="4953000"/>
          </a:xfrm>
        </p:spPr>
        <p:txBody>
          <a:bodyPr/>
          <a:lstStyle/>
          <a:p>
            <a:r>
              <a:rPr lang="en-US" dirty="0" smtClean="0"/>
              <a:t>If you perform work as expected, with occasional exceptional work, you will receive a _____ rating.</a:t>
            </a:r>
          </a:p>
          <a:p>
            <a:pPr marL="457200" indent="-457200">
              <a:buFont typeface="Arial" panose="020B0604020202020204" pitchFamily="34" charset="0"/>
              <a:buChar char="•"/>
            </a:pPr>
            <a:r>
              <a:rPr lang="en-US" dirty="0" smtClean="0"/>
              <a:t>2+</a:t>
            </a:r>
          </a:p>
          <a:p>
            <a:endParaRPr lang="en-US" dirty="0"/>
          </a:p>
          <a:p>
            <a:r>
              <a:rPr lang="en-US" dirty="0" smtClean="0"/>
              <a:t>Your feedback should be based on the behavior and not the _____.</a:t>
            </a:r>
            <a:endParaRPr lang="en-US" dirty="0"/>
          </a:p>
          <a:p>
            <a:pPr marL="457200" indent="-457200">
              <a:buFont typeface="Arial" panose="020B0604020202020204" pitchFamily="34" charset="0"/>
              <a:buChar char="•"/>
            </a:pPr>
            <a:r>
              <a:rPr lang="en-US" dirty="0" smtClean="0"/>
              <a:t>Person</a:t>
            </a:r>
          </a:p>
        </p:txBody>
      </p:sp>
    </p:spTree>
    <p:custDataLst>
      <p:tags r:id="rId1"/>
    </p:custDataLst>
    <p:extLst>
      <p:ext uri="{BB962C8B-B14F-4D97-AF65-F5344CB8AC3E}">
        <p14:creationId xmlns:p14="http://schemas.microsoft.com/office/powerpoint/2010/main" val="3121223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53</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78114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i="1" dirty="0" smtClean="0">
                <a:solidFill>
                  <a:schemeClr val="bg1">
                    <a:lumMod val="65000"/>
                  </a:schemeClr>
                </a:solidFill>
              </a:rPr>
              <a:t>Section 1 – Performance </a:t>
            </a:r>
            <a:r>
              <a:rPr lang="en-US" sz="2700" i="1" dirty="0">
                <a:solidFill>
                  <a:schemeClr val="bg1">
                    <a:lumMod val="65000"/>
                  </a:schemeClr>
                </a:solidFill>
              </a:rPr>
              <a:t>Management</a:t>
            </a:r>
          </a:p>
          <a:p>
            <a:pPr marL="457200" indent="-457200">
              <a:buFont typeface="Arial"/>
              <a:buChar char="•"/>
            </a:pPr>
            <a:r>
              <a:rPr lang="en-US" sz="2700" i="1" dirty="0" smtClean="0">
                <a:solidFill>
                  <a:schemeClr val="bg1">
                    <a:lumMod val="65000"/>
                  </a:schemeClr>
                </a:solidFill>
              </a:rPr>
              <a:t>Section 2 </a:t>
            </a:r>
            <a:r>
              <a:rPr lang="en-US" sz="2700" i="1" dirty="0">
                <a:solidFill>
                  <a:schemeClr val="bg1">
                    <a:lumMod val="65000"/>
                  </a:schemeClr>
                </a:solidFill>
              </a:rPr>
              <a:t>– </a:t>
            </a:r>
            <a:r>
              <a:rPr lang="en-US" sz="2700" i="1" dirty="0" smtClean="0">
                <a:solidFill>
                  <a:schemeClr val="bg1">
                    <a:lumMod val="65000"/>
                  </a:schemeClr>
                </a:solidFill>
              </a:rPr>
              <a:t>Performance Planning</a:t>
            </a:r>
          </a:p>
          <a:p>
            <a:pPr marL="457200" indent="-457200">
              <a:buFont typeface="Arial"/>
              <a:buChar char="•"/>
            </a:pPr>
            <a:r>
              <a:rPr lang="en-US" sz="2700" i="1" dirty="0" smtClean="0">
                <a:solidFill>
                  <a:schemeClr val="bg1">
                    <a:lumMod val="65000"/>
                  </a:schemeClr>
                </a:solidFill>
              </a:rPr>
              <a:t>Section 3 – Giving Performance Evaluations</a:t>
            </a:r>
          </a:p>
          <a:p>
            <a:pPr marL="457200" indent="-457200">
              <a:buFont typeface="Arial"/>
              <a:buChar char="•"/>
            </a:pPr>
            <a:r>
              <a:rPr lang="en-US" sz="2700" b="1" dirty="0" smtClean="0"/>
              <a:t>Section 4 – Ongoing Communication</a:t>
            </a:r>
          </a:p>
          <a:p>
            <a:pPr marL="457200" indent="-457200">
              <a:buFont typeface="Arial"/>
              <a:buChar char="•"/>
            </a:pPr>
            <a:r>
              <a:rPr lang="en-US" sz="2700" dirty="0" smtClean="0"/>
              <a:t>Section 5 – When Expectations are not Met</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54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155488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end of this section, you should be able to:</a:t>
            </a:r>
          </a:p>
          <a:p>
            <a:pPr marL="342900" lvl="0" indent="-342900">
              <a:buFont typeface="Arial" panose="020B0604020202020204" pitchFamily="34" charset="0"/>
              <a:buChar char="•"/>
            </a:pPr>
            <a:r>
              <a:rPr lang="en-US" sz="2000" dirty="0"/>
              <a:t>Describe why communication is important (</a:t>
            </a:r>
            <a:r>
              <a:rPr lang="en-US" sz="2000" dirty="0" smtClean="0"/>
              <a:t>workplace changes, </a:t>
            </a:r>
            <a:r>
              <a:rPr lang="en-US" sz="2000" dirty="0"/>
              <a:t>priorities, information and problem identification)</a:t>
            </a:r>
          </a:p>
          <a:p>
            <a:pPr marL="342900" lvl="0" indent="-342900">
              <a:buFont typeface="Arial" panose="020B0604020202020204" pitchFamily="34" charset="0"/>
              <a:buChar char="•"/>
            </a:pPr>
            <a:r>
              <a:rPr lang="en-US" sz="2000" dirty="0"/>
              <a:t>Identify the amount of Ongoing Communication required (striking the </a:t>
            </a:r>
            <a:r>
              <a:rPr lang="en-US" sz="2000" dirty="0" smtClean="0"/>
              <a:t>balance, </a:t>
            </a:r>
            <a:r>
              <a:rPr lang="en-US" sz="2000" dirty="0"/>
              <a:t>not all the same)</a:t>
            </a:r>
          </a:p>
          <a:p>
            <a:pPr marL="342900" lvl="0" indent="-342900">
              <a:buFont typeface="Arial" panose="020B0604020202020204" pitchFamily="34" charset="0"/>
              <a:buChar char="•"/>
            </a:pPr>
            <a:r>
              <a:rPr lang="en-US" sz="2000" dirty="0"/>
              <a:t>Preparing for the meeting (checklist) </a:t>
            </a:r>
          </a:p>
          <a:p>
            <a:pPr marL="342900" lvl="0" indent="-342900">
              <a:buFont typeface="Arial" panose="020B0604020202020204" pitchFamily="34" charset="0"/>
              <a:buChar char="•"/>
            </a:pPr>
            <a:r>
              <a:rPr lang="en-US" sz="2000" dirty="0" smtClean="0"/>
              <a:t>Describe how to document your observation</a:t>
            </a:r>
            <a:endParaRPr lang="en-US" sz="2000" b="1" dirty="0"/>
          </a:p>
          <a:p>
            <a:pPr marL="342900" lvl="0" indent="-342900">
              <a:buFont typeface="Arial" panose="020B0604020202020204" pitchFamily="34" charset="0"/>
              <a:buChar char="•"/>
            </a:pPr>
            <a:r>
              <a:rPr lang="en-US" sz="2000" dirty="0"/>
              <a:t>Conduct the meeting (purpose of meeting, update on CDOT, focus on what the employee is working on, if issues work to </a:t>
            </a:r>
            <a:r>
              <a:rPr lang="en-US" sz="2000" dirty="0" smtClean="0"/>
              <a:t>resolve</a:t>
            </a:r>
            <a:endParaRPr lang="en-US" sz="2000" dirty="0"/>
          </a:p>
          <a:p>
            <a:pPr marL="342900" indent="-342900">
              <a:buFont typeface="Arial" panose="020B0604020202020204" pitchFamily="34" charset="0"/>
              <a:buChar char="•"/>
            </a:pPr>
            <a:r>
              <a:rPr lang="en-US" sz="2000" dirty="0"/>
              <a:t>Describe what to document from the meeting (follow up if problems exist)</a:t>
            </a:r>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55</a:t>
            </a:fld>
            <a:endParaRPr lang="en-US" dirty="0"/>
          </a:p>
        </p:txBody>
      </p:sp>
      <p:sp>
        <p:nvSpPr>
          <p:cNvPr id="5" name="Title 4"/>
          <p:cNvSpPr>
            <a:spLocks noGrp="1"/>
          </p:cNvSpPr>
          <p:nvPr>
            <p:ph type="title"/>
          </p:nvPr>
        </p:nvSpPr>
        <p:spPr/>
        <p:txBody>
          <a:bodyPr/>
          <a:lstStyle/>
          <a:p>
            <a:r>
              <a:rPr lang="en-US" dirty="0" smtClean="0"/>
              <a:t>Section 4 Learning Objectives</a:t>
            </a:r>
            <a:endParaRPr lang="en-US" dirty="0"/>
          </a:p>
        </p:txBody>
      </p:sp>
    </p:spTree>
    <p:custDataLst>
      <p:tags r:id="rId1"/>
    </p:custDataLst>
    <p:extLst>
      <p:ext uri="{BB962C8B-B14F-4D97-AF65-F5344CB8AC3E}">
        <p14:creationId xmlns:p14="http://schemas.microsoft.com/office/powerpoint/2010/main" val="46827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56</a:t>
            </a:fld>
            <a:endParaRPr lang="en-US" dirty="0"/>
          </a:p>
        </p:txBody>
      </p:sp>
      <p:sp>
        <p:nvSpPr>
          <p:cNvPr id="4" name="Title 3"/>
          <p:cNvSpPr>
            <a:spLocks noGrp="1"/>
          </p:cNvSpPr>
          <p:nvPr>
            <p:ph type="title"/>
          </p:nvPr>
        </p:nvSpPr>
        <p:spPr/>
        <p:txBody>
          <a:bodyPr/>
          <a:lstStyle/>
          <a:p>
            <a:r>
              <a:rPr lang="en-US" dirty="0"/>
              <a:t>Terms and Concepts</a:t>
            </a:r>
          </a:p>
        </p:txBody>
      </p:sp>
      <p:sp>
        <p:nvSpPr>
          <p:cNvPr id="5" name="Content Placeholder 1"/>
          <p:cNvSpPr txBox="1">
            <a:spLocks/>
          </p:cNvSpPr>
          <p:nvPr/>
        </p:nvSpPr>
        <p:spPr>
          <a:xfrm>
            <a:off x="1483360" y="1371600"/>
            <a:ext cx="7477760" cy="4937125"/>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i="1" dirty="0" smtClean="0"/>
              <a:t>Ongoing Communication </a:t>
            </a:r>
            <a:r>
              <a:rPr lang="en-US" sz="2000" dirty="0" smtClean="0"/>
              <a:t>– The process where there is continuous and ongoing communication between the employee and their supervisor throughout the performance plan year</a:t>
            </a:r>
          </a:p>
          <a:p>
            <a:pPr marL="342900" indent="-342900">
              <a:buFont typeface="Arial" panose="020B0604020202020204" pitchFamily="34" charset="0"/>
              <a:buChar char="•"/>
            </a:pPr>
            <a:r>
              <a:rPr lang="en-US" sz="2000" b="1" i="1" dirty="0" smtClean="0"/>
              <a:t>Performance Documentation Form </a:t>
            </a:r>
            <a:r>
              <a:rPr lang="en-US" sz="2000" dirty="0" smtClean="0"/>
              <a:t>– A form used to document both positive performance and performance that needs improvement</a:t>
            </a:r>
          </a:p>
          <a:p>
            <a:pPr marL="342900" indent="-342900">
              <a:buFont typeface="Arial" panose="020B0604020202020204" pitchFamily="34" charset="0"/>
              <a:buChar char="•"/>
            </a:pPr>
            <a:r>
              <a:rPr lang="en-US" sz="2000" b="1" i="1" dirty="0" smtClean="0"/>
              <a:t>Performance Communication </a:t>
            </a:r>
            <a:r>
              <a:rPr lang="en-US" sz="2000" dirty="0" smtClean="0"/>
              <a:t>– Communication between the employee and the supervisor about performance goals, competencies and other expectations about work performance</a:t>
            </a:r>
          </a:p>
          <a:p>
            <a:endParaRPr lang="en-US" sz="2000" i="1" dirty="0" smtClean="0"/>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dirty="0" smtClean="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34829368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1402" y="2142980"/>
            <a:ext cx="612742" cy="285650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24" name="Rectangle 23"/>
          <p:cNvSpPr/>
          <p:nvPr/>
        </p:nvSpPr>
        <p:spPr>
          <a:xfrm>
            <a:off x="751454" y="2147261"/>
            <a:ext cx="612742" cy="285650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5" name="Title 4"/>
          <p:cNvSpPr>
            <a:spLocks noGrp="1"/>
          </p:cNvSpPr>
          <p:nvPr>
            <p:ph type="title"/>
          </p:nvPr>
        </p:nvSpPr>
        <p:spPr/>
        <p:txBody>
          <a:bodyPr/>
          <a:lstStyle/>
          <a:p>
            <a:r>
              <a:rPr lang="en-US" sz="3600" dirty="0" smtClean="0"/>
              <a:t>Ongoing Communication and Performance</a:t>
            </a:r>
            <a:endParaRPr lang="en-US" sz="3600" dirty="0"/>
          </a:p>
        </p:txBody>
      </p:sp>
      <p:sp>
        <p:nvSpPr>
          <p:cNvPr id="6" name="Content Placeholder 5"/>
          <p:cNvSpPr>
            <a:spLocks noGrp="1"/>
          </p:cNvSpPr>
          <p:nvPr>
            <p:ph sz="half" idx="2"/>
          </p:nvPr>
        </p:nvSpPr>
        <p:spPr>
          <a:xfrm>
            <a:off x="2528065" y="1371600"/>
            <a:ext cx="6280655" cy="4937760"/>
          </a:xfrm>
        </p:spPr>
        <p:txBody>
          <a:bodyPr/>
          <a:lstStyle/>
          <a:p>
            <a:r>
              <a:rPr lang="en-US" sz="2400" dirty="0" smtClean="0"/>
              <a:t>Ongoing Performance Communication allows the employee to react before issues occur. Examples include:</a:t>
            </a:r>
          </a:p>
          <a:p>
            <a:pPr marL="342900" indent="-342900">
              <a:buFont typeface="Arial" panose="020B0604020202020204" pitchFamily="34" charset="0"/>
              <a:buChar char="•"/>
            </a:pPr>
            <a:r>
              <a:rPr lang="en-US" sz="2400" dirty="0" smtClean="0"/>
              <a:t>Weekly meetings </a:t>
            </a:r>
          </a:p>
          <a:p>
            <a:pPr marL="342900" indent="-342900">
              <a:buFont typeface="Arial" panose="020B0604020202020204" pitchFamily="34" charset="0"/>
              <a:buChar char="•"/>
            </a:pPr>
            <a:r>
              <a:rPr lang="en-US" sz="2400" dirty="0" smtClean="0"/>
              <a:t>One-on-one communication</a:t>
            </a:r>
          </a:p>
          <a:p>
            <a:pPr marL="342900" indent="-342900">
              <a:buFont typeface="Arial" panose="020B0604020202020204" pitchFamily="34" charset="0"/>
              <a:buChar char="•"/>
            </a:pPr>
            <a:r>
              <a:rPr lang="en-US" sz="2400" dirty="0" smtClean="0"/>
              <a:t>Counseling</a:t>
            </a:r>
          </a:p>
          <a:p>
            <a:pPr marL="342900" indent="-342900">
              <a:buFont typeface="Arial" panose="020B0604020202020204" pitchFamily="34" charset="0"/>
              <a:buChar char="•"/>
            </a:pPr>
            <a:r>
              <a:rPr lang="en-US" sz="2400" dirty="0" smtClean="0"/>
              <a:t>Minor corrections based on observation</a:t>
            </a:r>
          </a:p>
          <a:p>
            <a:pPr marL="342900" indent="-342900">
              <a:buFont typeface="Arial" panose="020B0604020202020204" pitchFamily="34" charset="0"/>
              <a:buChar char="•"/>
            </a:pPr>
            <a:r>
              <a:rPr lang="en-US" sz="2400" dirty="0" smtClean="0"/>
              <a:t>Discussion of goals</a:t>
            </a:r>
          </a:p>
          <a:p>
            <a:pPr marL="342900" indent="-342900">
              <a:buFont typeface="Arial" panose="020B0604020202020204" pitchFamily="34" charset="0"/>
              <a:buChar char="•"/>
            </a:pPr>
            <a:r>
              <a:rPr lang="en-US" sz="2400" dirty="0" smtClean="0"/>
              <a:t>Emails about changes </a:t>
            </a:r>
          </a:p>
          <a:p>
            <a:pPr marL="342900" indent="-342900">
              <a:buFont typeface="Arial" panose="020B0604020202020204" pitchFamily="34" charset="0"/>
              <a:buChar char="•"/>
            </a:pPr>
            <a:r>
              <a:rPr lang="en-US" sz="2400" dirty="0" smtClean="0"/>
              <a:t>Hallway chats</a:t>
            </a:r>
          </a:p>
          <a:p>
            <a:pPr marL="1085850" lvl="1" indent="-342900">
              <a:buFont typeface="Arial" panose="020B0604020202020204" pitchFamily="34" charset="0"/>
              <a:buChar char="•"/>
            </a:pPr>
            <a:endParaRPr lang="en-US" sz="2400" dirty="0" smtClean="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57</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14" name="Left Brace 13"/>
          <p:cNvSpPr/>
          <p:nvPr/>
        </p:nvSpPr>
        <p:spPr>
          <a:xfrm rot="10800000">
            <a:off x="1649686" y="1498862"/>
            <a:ext cx="509047" cy="4543719"/>
          </a:xfrm>
          <a:prstGeom prst="leftBrace">
            <a:avLst>
              <a:gd name="adj1" fmla="val 8333"/>
              <a:gd name="adj2" fmla="val 508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95000"/>
                  <a:lumOff val="5000"/>
                </a:schemeClr>
              </a:solidFill>
            </a:endParaRPr>
          </a:p>
        </p:txBody>
      </p:sp>
      <p:sp>
        <p:nvSpPr>
          <p:cNvPr id="15" name="TextBox 14"/>
          <p:cNvSpPr txBox="1"/>
          <p:nvPr/>
        </p:nvSpPr>
        <p:spPr>
          <a:xfrm rot="5400000">
            <a:off x="1836209" y="3547427"/>
            <a:ext cx="1014380" cy="369332"/>
          </a:xfrm>
          <a:prstGeom prst="rect">
            <a:avLst/>
          </a:prstGeom>
          <a:noFill/>
        </p:spPr>
        <p:txBody>
          <a:bodyPr wrap="none" rtlCol="0">
            <a:spAutoFit/>
          </a:bodyPr>
          <a:lstStyle/>
          <a:p>
            <a:r>
              <a:rPr lang="en-US" dirty="0" smtClean="0"/>
              <a:t>Stopping</a:t>
            </a:r>
            <a:endParaRPr lang="en-US" dirty="0"/>
          </a:p>
        </p:txBody>
      </p:sp>
      <p:sp>
        <p:nvSpPr>
          <p:cNvPr id="16" name="Left Arrow 15"/>
          <p:cNvSpPr/>
          <p:nvPr/>
        </p:nvSpPr>
        <p:spPr>
          <a:xfrm rot="5400000">
            <a:off x="768953" y="4058912"/>
            <a:ext cx="1419580" cy="473868"/>
          </a:xfrm>
          <a:prstGeom prst="leftArrow">
            <a:avLst/>
          </a:prstGeom>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Reaction</a:t>
            </a:r>
          </a:p>
        </p:txBody>
      </p:sp>
      <p:sp>
        <p:nvSpPr>
          <p:cNvPr id="17" name="Left Arrow 16"/>
          <p:cNvSpPr/>
          <p:nvPr/>
        </p:nvSpPr>
        <p:spPr>
          <a:xfrm rot="5400000">
            <a:off x="778379" y="2615836"/>
            <a:ext cx="1419580" cy="473868"/>
          </a:xfrm>
          <a:prstGeom prst="left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Breaking</a:t>
            </a:r>
          </a:p>
        </p:txBody>
      </p:sp>
      <p:sp>
        <p:nvSpPr>
          <p:cNvPr id="22" name="Explosion 1 21"/>
          <p:cNvSpPr/>
          <p:nvPr/>
        </p:nvSpPr>
        <p:spPr>
          <a:xfrm>
            <a:off x="508723" y="1593130"/>
            <a:ext cx="572506" cy="493288"/>
          </a:xfrm>
          <a:prstGeom prst="irregularSeal1">
            <a:avLst/>
          </a:prstGeom>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8723" y="5082609"/>
            <a:ext cx="521349" cy="1098222"/>
          </a:xfrm>
          <a:prstGeom prst="rect">
            <a:avLst/>
          </a:prstGeom>
          <a:noFill/>
          <a:ln>
            <a:noFill/>
          </a:ln>
        </p:spPr>
      </p:pic>
    </p:spTree>
    <p:custDataLst>
      <p:tags r:id="rId1"/>
    </p:custDataLst>
    <p:extLst>
      <p:ext uri="{BB962C8B-B14F-4D97-AF65-F5344CB8AC3E}">
        <p14:creationId xmlns:p14="http://schemas.microsoft.com/office/powerpoint/2010/main" val="3997360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Communication</a:t>
            </a:r>
            <a:endParaRPr lang="en-US" dirty="0"/>
          </a:p>
        </p:txBody>
      </p:sp>
      <p:sp>
        <p:nvSpPr>
          <p:cNvPr id="3" name="Content Placeholder 2"/>
          <p:cNvSpPr>
            <a:spLocks noGrp="1"/>
          </p:cNvSpPr>
          <p:nvPr>
            <p:ph sz="half" idx="2"/>
          </p:nvPr>
        </p:nvSpPr>
        <p:spPr>
          <a:xfrm>
            <a:off x="3162300" y="1371600"/>
            <a:ext cx="5646420" cy="4937760"/>
          </a:xfrm>
        </p:spPr>
        <p:txBody>
          <a:bodyPr/>
          <a:lstStyle/>
          <a:p>
            <a:r>
              <a:rPr lang="en-US" sz="2800" dirty="0"/>
              <a:t>I</a:t>
            </a:r>
            <a:r>
              <a:rPr lang="en-US" sz="2800" dirty="0" smtClean="0"/>
              <a:t>nterim rating occurs when there is a:</a:t>
            </a:r>
          </a:p>
          <a:p>
            <a:pPr marL="457200" indent="-457200">
              <a:buFont typeface="Arial" panose="020B0604020202020204" pitchFamily="34" charset="0"/>
              <a:buChar char="•"/>
            </a:pPr>
            <a:r>
              <a:rPr lang="en-US" sz="2800" dirty="0" smtClean="0"/>
              <a:t>Transfer, promotion or demotion (requires a new performance plan)</a:t>
            </a:r>
          </a:p>
          <a:p>
            <a:pPr marL="457200" indent="-457200">
              <a:buFont typeface="Arial" panose="020B0604020202020204" pitchFamily="34" charset="0"/>
              <a:buChar char="•"/>
            </a:pPr>
            <a:r>
              <a:rPr lang="en-US" sz="2800" dirty="0" smtClean="0"/>
              <a:t>New supervisor</a:t>
            </a:r>
          </a:p>
          <a:p>
            <a:pPr marL="457200" indent="-457200">
              <a:buFont typeface="Arial" panose="020B0604020202020204" pitchFamily="34" charset="0"/>
              <a:buChar char="•"/>
            </a:pPr>
            <a:r>
              <a:rPr lang="en-US" sz="2800" dirty="0" smtClean="0"/>
              <a:t>Needs Improvement rating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a:p>
            <a:r>
              <a:rPr lang="en-US" sz="1600" dirty="0" smtClean="0"/>
              <a:t>* Requires a </a:t>
            </a:r>
            <a:r>
              <a:rPr lang="en-US" sz="1600" b="1" i="1" dirty="0" smtClean="0"/>
              <a:t>new</a:t>
            </a:r>
            <a:r>
              <a:rPr lang="en-US" sz="1600" dirty="0" smtClean="0"/>
              <a:t> performance plan</a:t>
            </a:r>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58</a:t>
            </a:fld>
            <a:endParaRPr lang="en-US" dirty="0"/>
          </a:p>
        </p:txBody>
      </p:sp>
      <p:pic>
        <p:nvPicPr>
          <p:cNvPr id="7"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304800" y="1400969"/>
            <a:ext cx="2857500" cy="1600200"/>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33789832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Communication and Leadership</a:t>
            </a:r>
            <a:endParaRPr lang="en-US" dirty="0"/>
          </a:p>
        </p:txBody>
      </p:sp>
      <p:sp>
        <p:nvSpPr>
          <p:cNvPr id="6" name="Content Placeholder 5"/>
          <p:cNvSpPr>
            <a:spLocks noGrp="1"/>
          </p:cNvSpPr>
          <p:nvPr>
            <p:ph sz="half" idx="2"/>
          </p:nvPr>
        </p:nvSpPr>
        <p:spPr>
          <a:xfrm>
            <a:off x="320039" y="1371600"/>
            <a:ext cx="6430279" cy="4937760"/>
          </a:xfrm>
        </p:spPr>
        <p:txBody>
          <a:bodyPr/>
          <a:lstStyle/>
          <a:p>
            <a:r>
              <a:rPr lang="en-US" sz="2400" dirty="0" smtClean="0"/>
              <a:t>When asked about what prevented an employee’s supervisor from being effective the top three responses were:</a:t>
            </a:r>
          </a:p>
          <a:p>
            <a:pPr marL="457200" indent="-457200">
              <a:buFont typeface="Arial" panose="020B0604020202020204" pitchFamily="34" charset="0"/>
              <a:buChar char="•"/>
            </a:pPr>
            <a:r>
              <a:rPr lang="en-US" sz="2400" dirty="0"/>
              <a:t>N</a:t>
            </a:r>
            <a:r>
              <a:rPr lang="en-US" sz="2400" dirty="0" smtClean="0"/>
              <a:t>ot recognizing employee achievement</a:t>
            </a:r>
          </a:p>
          <a:p>
            <a:pPr marL="457200" indent="-457200">
              <a:buFont typeface="Arial" panose="020B0604020202020204" pitchFamily="34" charset="0"/>
              <a:buChar char="•"/>
            </a:pPr>
            <a:r>
              <a:rPr lang="en-US" sz="2400" dirty="0" smtClean="0"/>
              <a:t>Not giving clear directions</a:t>
            </a:r>
          </a:p>
          <a:p>
            <a:pPr marL="457200" indent="-457200">
              <a:buFont typeface="Arial" panose="020B0604020202020204" pitchFamily="34" charset="0"/>
              <a:buChar char="•"/>
            </a:pPr>
            <a:r>
              <a:rPr lang="en-US" sz="2400" dirty="0" smtClean="0"/>
              <a:t>Not making time to meet with the employee</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800" dirty="0"/>
          </a:p>
          <a:p>
            <a:endParaRPr lang="en-US" sz="2800" dirty="0" smtClean="0"/>
          </a:p>
          <a:p>
            <a:pPr marL="457200" indent="-457200">
              <a:buFont typeface="Arial" panose="020B0604020202020204" pitchFamily="34" charset="0"/>
              <a:buChar char="•"/>
            </a:pPr>
            <a:endParaRPr lang="en-US" sz="2800" dirty="0" smtClean="0"/>
          </a:p>
          <a:p>
            <a:r>
              <a:rPr lang="en-US" sz="1200" dirty="0" smtClean="0"/>
              <a:t>*Source Interact/Harris poll </a:t>
            </a:r>
            <a:endParaRPr lang="en-US" sz="1200"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59</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6750318" y="1583234"/>
            <a:ext cx="1621155" cy="4436070"/>
          </a:xfrm>
          <a:prstGeom prst="rect">
            <a:avLst/>
          </a:prstGeom>
        </p:spPr>
      </p:pic>
    </p:spTree>
    <p:custDataLst>
      <p:tags r:id="rId1"/>
    </p:custDataLst>
    <p:extLst>
      <p:ext uri="{BB962C8B-B14F-4D97-AF65-F5344CB8AC3E}">
        <p14:creationId xmlns:p14="http://schemas.microsoft.com/office/powerpoint/2010/main" val="491095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304800" y="103188"/>
            <a:ext cx="8503920" cy="1143000"/>
          </a:xfrm>
        </p:spPr>
        <p:txBody>
          <a:bodyPr/>
          <a:lstStyle/>
          <a:p>
            <a:r>
              <a:rPr lang="en-US" dirty="0" smtClean="0"/>
              <a:t>Participant Introductions</a:t>
            </a:r>
          </a:p>
        </p:txBody>
      </p:sp>
      <p:sp>
        <p:nvSpPr>
          <p:cNvPr id="12290" name="Content Placeholder 2"/>
          <p:cNvSpPr>
            <a:spLocks noGrp="1"/>
          </p:cNvSpPr>
          <p:nvPr>
            <p:ph sz="half" idx="2"/>
          </p:nvPr>
        </p:nvSpPr>
        <p:spPr>
          <a:xfrm>
            <a:off x="320040" y="1371600"/>
            <a:ext cx="8400288" cy="4937760"/>
          </a:xfrm>
        </p:spPr>
        <p:txBody>
          <a:bodyPr/>
          <a:lstStyle/>
          <a:p>
            <a:pPr>
              <a:buFont typeface="Arial" charset="0"/>
              <a:buNone/>
            </a:pPr>
            <a:r>
              <a:rPr lang="en-US" sz="2800" dirty="0" smtClean="0"/>
              <a:t>Please take a moment to share:</a:t>
            </a:r>
          </a:p>
          <a:p>
            <a:pPr marL="457200" indent="-457200">
              <a:buFont typeface="Arial" panose="020B0604020202020204" pitchFamily="34" charset="0"/>
              <a:buChar char="•"/>
            </a:pPr>
            <a:r>
              <a:rPr lang="en-US" sz="2800" dirty="0" smtClean="0"/>
              <a:t>Your name</a:t>
            </a:r>
          </a:p>
          <a:p>
            <a:pPr marL="457200" indent="-457200">
              <a:buFont typeface="Arial" panose="020B0604020202020204" pitchFamily="34" charset="0"/>
              <a:buChar char="•"/>
            </a:pPr>
            <a:r>
              <a:rPr lang="en-US" sz="2800" dirty="0" smtClean="0"/>
              <a:t>Your role within CDOT</a:t>
            </a:r>
          </a:p>
          <a:p>
            <a:pPr marL="457200" indent="-457200">
              <a:buFont typeface="Arial" panose="020B0604020202020204" pitchFamily="34" charset="0"/>
              <a:buChar char="•"/>
            </a:pPr>
            <a:r>
              <a:rPr lang="en-US" sz="2800" dirty="0" smtClean="0"/>
              <a:t>Your expectations of this course</a:t>
            </a:r>
          </a:p>
          <a:p>
            <a:endParaRPr lang="en-US" sz="2800" dirty="0" smtClean="0"/>
          </a:p>
          <a:p>
            <a:endParaRPr lang="en-US" sz="2800" dirty="0" smtClean="0"/>
          </a:p>
          <a:p>
            <a:endParaRPr lang="en-US" sz="2800" dirty="0" smtClean="0"/>
          </a:p>
        </p:txBody>
      </p:sp>
      <p:sp>
        <p:nvSpPr>
          <p:cNvPr id="3" name="Slide Number Placeholder 2"/>
          <p:cNvSpPr>
            <a:spLocks noGrp="1"/>
          </p:cNvSpPr>
          <p:nvPr>
            <p:ph type="sldNum" sz="quarter" idx="11"/>
          </p:nvPr>
        </p:nvSpPr>
        <p:spPr>
          <a:xfrm>
            <a:off x="6675120" y="6356350"/>
            <a:ext cx="2133600" cy="365125"/>
          </a:xfrm>
        </p:spPr>
        <p:txBody>
          <a:bodyPr/>
          <a:lstStyle/>
          <a:p>
            <a:pPr>
              <a:defRPr/>
            </a:pPr>
            <a:r>
              <a:rPr lang="en-US" smtClean="0"/>
              <a:t>Slide </a:t>
            </a:r>
            <a:fld id="{F1733E7F-F35A-45C7-967F-B65877603703}" type="slidenum">
              <a:rPr lang="en-US" smtClean="0"/>
              <a:pPr>
                <a:defRPr/>
              </a:pPr>
              <a:t>6</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endParaRPr lang="en-US" dirty="0"/>
          </a:p>
        </p:txBody>
      </p:sp>
      <p:pic>
        <p:nvPicPr>
          <p:cNvPr id="1026" name="Picture 2"/>
          <p:cNvPicPr>
            <a:picLocks noGrp="1" noChangeAspect="1" noChangeArrowheads="1"/>
          </p:cNvPicPr>
          <p:nvPr>
            <p:ph sz="half" idx="12"/>
          </p:nvPr>
        </p:nvPicPr>
        <p:blipFill>
          <a:blip r:embed="rId4" cstate="print">
            <a:extLst>
              <a:ext uri="{28A0092B-C50C-407E-A947-70E740481C1C}">
                <a14:useLocalDpi xmlns:a14="http://schemas.microsoft.com/office/drawing/2010/main" val="0"/>
              </a:ext>
            </a:extLst>
          </a:blip>
          <a:srcRect/>
          <a:stretch>
            <a:fillRect/>
          </a:stretch>
        </p:blipFill>
        <p:spPr bwMode="auto">
          <a:xfrm>
            <a:off x="5803392" y="4225458"/>
            <a:ext cx="3005328" cy="199178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69349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Employee Achievement</a:t>
            </a:r>
            <a:endParaRPr lang="en-US" dirty="0"/>
          </a:p>
        </p:txBody>
      </p:sp>
      <p:sp>
        <p:nvSpPr>
          <p:cNvPr id="3" name="Content Placeholder 2"/>
          <p:cNvSpPr>
            <a:spLocks noGrp="1"/>
          </p:cNvSpPr>
          <p:nvPr>
            <p:ph sz="half" idx="2"/>
          </p:nvPr>
        </p:nvSpPr>
        <p:spPr>
          <a:xfrm>
            <a:off x="320039" y="1371600"/>
            <a:ext cx="5858601" cy="4937760"/>
          </a:xfrm>
        </p:spPr>
        <p:txBody>
          <a:bodyPr/>
          <a:lstStyle/>
          <a:p>
            <a:r>
              <a:rPr lang="en-US" sz="2400" dirty="0" smtClean="0"/>
              <a:t>When an employee does something right:</a:t>
            </a:r>
          </a:p>
          <a:p>
            <a:pPr marL="342900" indent="-342900">
              <a:buFont typeface="Arial" panose="020B0604020202020204" pitchFamily="34" charset="0"/>
              <a:buChar char="•"/>
            </a:pPr>
            <a:r>
              <a:rPr lang="en-US" sz="2400" dirty="0" smtClean="0"/>
              <a:t>If you see something say something</a:t>
            </a:r>
          </a:p>
          <a:p>
            <a:pPr marL="342900" indent="-342900">
              <a:buFont typeface="Arial" panose="020B0604020202020204" pitchFamily="34" charset="0"/>
              <a:buChar char="•"/>
            </a:pPr>
            <a:r>
              <a:rPr lang="en-US" sz="2400" dirty="0" smtClean="0"/>
              <a:t>Provide feedback be specific </a:t>
            </a:r>
          </a:p>
          <a:p>
            <a:pPr marL="342900" indent="-342900">
              <a:buFont typeface="Arial" panose="020B0604020202020204" pitchFamily="34" charset="0"/>
              <a:buChar char="•"/>
            </a:pPr>
            <a:r>
              <a:rPr lang="en-US" sz="2400" dirty="0" smtClean="0"/>
              <a:t>Tie it to CDOT Values</a:t>
            </a:r>
          </a:p>
          <a:p>
            <a:pPr marL="342900" indent="-342900">
              <a:buFont typeface="Arial" panose="020B0604020202020204" pitchFamily="34" charset="0"/>
              <a:buChar char="•"/>
            </a:pPr>
            <a:r>
              <a:rPr lang="en-US" sz="2400" dirty="0" smtClean="0"/>
              <a:t>Document it!</a:t>
            </a:r>
          </a:p>
          <a:p>
            <a:r>
              <a:rPr lang="en-US" sz="2400" dirty="0" smtClean="0"/>
              <a:t>Employee recognition programs include:</a:t>
            </a:r>
          </a:p>
          <a:p>
            <a:pPr marL="342900" indent="-342900">
              <a:buFont typeface="Arial" panose="020B0604020202020204" pitchFamily="34" charset="0"/>
              <a:buChar char="•"/>
            </a:pPr>
            <a:r>
              <a:rPr lang="en-US" sz="2400" dirty="0"/>
              <a:t>Monthly Division/Workshop recognition</a:t>
            </a:r>
          </a:p>
          <a:p>
            <a:pPr marL="342900" indent="-342900">
              <a:buFont typeface="Arial" panose="020B0604020202020204" pitchFamily="34" charset="0"/>
              <a:buChar char="•"/>
            </a:pPr>
            <a:r>
              <a:rPr lang="en-US" sz="2400" dirty="0" smtClean="0"/>
              <a:t>Leadership coins</a:t>
            </a:r>
          </a:p>
          <a:p>
            <a:pPr marL="342900" indent="-342900">
              <a:buFont typeface="Arial" panose="020B0604020202020204" pitchFamily="34" charset="0"/>
              <a:buChar char="•"/>
            </a:pPr>
            <a:r>
              <a:rPr lang="en-US" sz="2400" dirty="0" smtClean="0"/>
              <a:t>Statewide employee recognition</a:t>
            </a:r>
          </a:p>
          <a:p>
            <a:pPr marL="342900" indent="-342900">
              <a:buFont typeface="Arial" panose="020B0604020202020204" pitchFamily="34" charset="0"/>
              <a:buChar char="•"/>
            </a:pPr>
            <a:r>
              <a:rPr lang="en-US" sz="2400" dirty="0" smtClean="0"/>
              <a:t>Lean everyday ideas</a:t>
            </a: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60</a:t>
            </a:fld>
            <a:endParaRPr lang="en-US" dirty="0"/>
          </a:p>
        </p:txBody>
      </p:sp>
      <p:pic>
        <p:nvPicPr>
          <p:cNvPr id="7" name="Content Placeholder 6"/>
          <p:cNvPicPr>
            <a:picLocks noGrp="1" noChangeAspect="1"/>
          </p:cNvPicPr>
          <p:nvPr>
            <p:ph sz="half" idx="12"/>
          </p:nvPr>
        </p:nvPicPr>
        <p:blipFill rotWithShape="1">
          <a:blip r:embed="rId4">
            <a:extLst>
              <a:ext uri="{28A0092B-C50C-407E-A947-70E740481C1C}">
                <a14:useLocalDpi xmlns:a14="http://schemas.microsoft.com/office/drawing/2010/main" val="0"/>
              </a:ext>
            </a:extLst>
          </a:blip>
          <a:srcRect l="30904" r="20654"/>
          <a:stretch/>
        </p:blipFill>
        <p:spPr>
          <a:xfrm>
            <a:off x="6178641" y="1673257"/>
            <a:ext cx="2630079" cy="3936221"/>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928761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Clear Directions</a:t>
            </a:r>
            <a:endParaRPr lang="en-US" dirty="0"/>
          </a:p>
        </p:txBody>
      </p:sp>
      <p:sp>
        <p:nvSpPr>
          <p:cNvPr id="3" name="Content Placeholder 2"/>
          <p:cNvSpPr>
            <a:spLocks noGrp="1"/>
          </p:cNvSpPr>
          <p:nvPr>
            <p:ph sz="half" idx="2"/>
          </p:nvPr>
        </p:nvSpPr>
        <p:spPr>
          <a:xfrm>
            <a:off x="320040" y="1371600"/>
            <a:ext cx="5452110" cy="4937760"/>
          </a:xfrm>
        </p:spPr>
        <p:txBody>
          <a:bodyPr/>
          <a:lstStyle/>
          <a:p>
            <a:r>
              <a:rPr lang="en-US" sz="2400" dirty="0" smtClean="0"/>
              <a:t>When providing directions:</a:t>
            </a:r>
          </a:p>
          <a:p>
            <a:pPr marL="457200" indent="-457200">
              <a:buFont typeface="Arial" panose="020B0604020202020204" pitchFamily="34" charset="0"/>
              <a:buChar char="•"/>
            </a:pPr>
            <a:r>
              <a:rPr lang="en-US" sz="2400" dirty="0"/>
              <a:t>Give instructions not orders</a:t>
            </a:r>
          </a:p>
          <a:p>
            <a:pPr marL="457200" indent="-457200">
              <a:buFont typeface="Arial" panose="020B0604020202020204" pitchFamily="34" charset="0"/>
              <a:buChar char="•"/>
            </a:pPr>
            <a:r>
              <a:rPr lang="en-US" sz="2400" dirty="0" smtClean="0"/>
              <a:t>Connect the work to the project</a:t>
            </a:r>
          </a:p>
          <a:p>
            <a:pPr marL="457200" indent="-457200">
              <a:buFont typeface="Arial" panose="020B0604020202020204" pitchFamily="34" charset="0"/>
              <a:buChar char="•"/>
            </a:pPr>
            <a:r>
              <a:rPr lang="en-US" sz="2400" dirty="0" smtClean="0"/>
              <a:t>Emphasize the key points </a:t>
            </a:r>
          </a:p>
          <a:p>
            <a:pPr marL="457200" indent="-457200">
              <a:buFont typeface="Arial" panose="020B0604020202020204" pitchFamily="34" charset="0"/>
              <a:buChar char="•"/>
            </a:pPr>
            <a:r>
              <a:rPr lang="en-US" sz="2400" dirty="0" smtClean="0"/>
              <a:t>Communicate a timeline</a:t>
            </a:r>
          </a:p>
          <a:p>
            <a:pPr marL="457200" indent="-457200">
              <a:buFont typeface="Arial" panose="020B0604020202020204" pitchFamily="34" charset="0"/>
              <a:buChar char="•"/>
            </a:pPr>
            <a:r>
              <a:rPr lang="en-US" sz="2400" dirty="0" smtClean="0"/>
              <a:t>Adjust based on experience</a:t>
            </a:r>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61</a:t>
            </a:fld>
            <a:endParaRPr lang="en-US" dirty="0"/>
          </a:p>
        </p:txBody>
      </p:sp>
      <p:pic>
        <p:nvPicPr>
          <p:cNvPr id="7"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5772150" y="2563812"/>
            <a:ext cx="2857500" cy="2552700"/>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33900744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Clear Directions</a:t>
            </a:r>
            <a:endParaRPr lang="en-US" dirty="0"/>
          </a:p>
        </p:txBody>
      </p:sp>
      <p:sp>
        <p:nvSpPr>
          <p:cNvPr id="3" name="Content Placeholder 2"/>
          <p:cNvSpPr>
            <a:spLocks noGrp="1"/>
          </p:cNvSpPr>
          <p:nvPr>
            <p:ph sz="half" idx="2"/>
          </p:nvPr>
        </p:nvSpPr>
        <p:spPr>
          <a:xfrm>
            <a:off x="320040" y="1371600"/>
            <a:ext cx="5452110" cy="4937760"/>
          </a:xfrm>
        </p:spPr>
        <p:txBody>
          <a:bodyPr/>
          <a:lstStyle/>
          <a:p>
            <a:r>
              <a:rPr lang="en-US" sz="2400" dirty="0" smtClean="0"/>
              <a:t>When providing directions:</a:t>
            </a:r>
          </a:p>
          <a:p>
            <a:pPr marL="457200" indent="-457200">
              <a:buFont typeface="Arial" panose="020B0604020202020204" pitchFamily="34" charset="0"/>
              <a:buChar char="•"/>
            </a:pPr>
            <a:r>
              <a:rPr lang="en-US" sz="2400" dirty="0"/>
              <a:t>Give instructions not orders</a:t>
            </a:r>
          </a:p>
          <a:p>
            <a:pPr marL="457200" indent="-457200">
              <a:buFont typeface="Arial" panose="020B0604020202020204" pitchFamily="34" charset="0"/>
              <a:buChar char="•"/>
            </a:pPr>
            <a:r>
              <a:rPr lang="en-US" sz="2400" dirty="0" smtClean="0"/>
              <a:t>Connect the work to the project</a:t>
            </a:r>
          </a:p>
          <a:p>
            <a:pPr marL="457200" indent="-457200">
              <a:buFont typeface="Arial" panose="020B0604020202020204" pitchFamily="34" charset="0"/>
              <a:buChar char="•"/>
            </a:pPr>
            <a:r>
              <a:rPr lang="en-US" sz="2400" dirty="0" smtClean="0"/>
              <a:t>Emphasize the key points </a:t>
            </a:r>
          </a:p>
          <a:p>
            <a:pPr marL="457200" indent="-457200">
              <a:buFont typeface="Arial" panose="020B0604020202020204" pitchFamily="34" charset="0"/>
              <a:buChar char="•"/>
            </a:pPr>
            <a:r>
              <a:rPr lang="en-US" sz="2400" dirty="0" smtClean="0"/>
              <a:t>Communicate a timeline</a:t>
            </a:r>
          </a:p>
          <a:p>
            <a:pPr marL="457200" indent="-457200">
              <a:buFont typeface="Arial" panose="020B0604020202020204" pitchFamily="34" charset="0"/>
              <a:buChar char="•"/>
            </a:pPr>
            <a:r>
              <a:rPr lang="en-US" sz="2400" dirty="0" smtClean="0"/>
              <a:t>Adjust based on experience</a:t>
            </a:r>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62</a:t>
            </a:fld>
            <a:endParaRPr lang="en-US" dirty="0"/>
          </a:p>
        </p:txBody>
      </p:sp>
      <p:pic>
        <p:nvPicPr>
          <p:cNvPr id="7"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5772150" y="2563812"/>
            <a:ext cx="2857500" cy="2552700"/>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19243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Time to Meet with Employees</a:t>
            </a:r>
            <a:endParaRPr lang="en-US" dirty="0"/>
          </a:p>
        </p:txBody>
      </p:sp>
      <p:sp>
        <p:nvSpPr>
          <p:cNvPr id="7" name="Content Placeholder 6"/>
          <p:cNvSpPr>
            <a:spLocks noGrp="1"/>
          </p:cNvSpPr>
          <p:nvPr>
            <p:ph sz="half" idx="2"/>
          </p:nvPr>
        </p:nvSpPr>
        <p:spPr>
          <a:xfrm>
            <a:off x="3431357" y="1371600"/>
            <a:ext cx="5377363" cy="4937760"/>
          </a:xfrm>
        </p:spPr>
        <p:txBody>
          <a:bodyPr/>
          <a:lstStyle/>
          <a:p>
            <a:r>
              <a:rPr lang="en-US" sz="2400" dirty="0" smtClean="0"/>
              <a:t>When you met with employees:</a:t>
            </a:r>
          </a:p>
          <a:p>
            <a:pPr marL="457200" indent="-457200">
              <a:buFont typeface="Arial" panose="020B0604020202020204" pitchFamily="34" charset="0"/>
              <a:buChar char="•"/>
            </a:pPr>
            <a:r>
              <a:rPr lang="en-US" sz="2400" dirty="0" smtClean="0"/>
              <a:t>Understand the feedback requirements of your employees</a:t>
            </a:r>
          </a:p>
          <a:p>
            <a:pPr marL="457200" indent="-457200">
              <a:buFont typeface="Arial" panose="020B0604020202020204" pitchFamily="34" charset="0"/>
              <a:buChar char="•"/>
            </a:pPr>
            <a:r>
              <a:rPr lang="en-US" sz="2400" dirty="0" smtClean="0"/>
              <a:t>Make the most of the meetings </a:t>
            </a:r>
            <a:r>
              <a:rPr lang="en-US" sz="2400" dirty="0"/>
              <a:t>you </a:t>
            </a:r>
            <a:r>
              <a:rPr lang="en-US" sz="2400" dirty="0" smtClean="0"/>
              <a:t>have with the employee</a:t>
            </a:r>
          </a:p>
          <a:p>
            <a:pPr marL="457200" indent="-457200">
              <a:buFont typeface="Arial" panose="020B0604020202020204" pitchFamily="34" charset="0"/>
              <a:buChar char="•"/>
            </a:pPr>
            <a:r>
              <a:rPr lang="en-US" sz="2400" dirty="0" smtClean="0"/>
              <a:t>Have questions you would like to ask the employee ready</a:t>
            </a:r>
          </a:p>
          <a:p>
            <a:pPr marL="457200" indent="-457200">
              <a:buFont typeface="Arial" panose="020B0604020202020204" pitchFamily="34" charset="0"/>
              <a:buChar char="•"/>
            </a:pPr>
            <a:r>
              <a:rPr lang="en-US" sz="2400" dirty="0" smtClean="0"/>
              <a:t>Be </a:t>
            </a:r>
            <a:r>
              <a:rPr lang="en-US" sz="2400" dirty="0"/>
              <a:t>proactive in </a:t>
            </a:r>
            <a:r>
              <a:rPr lang="en-US" sz="2400" dirty="0" smtClean="0"/>
              <a:t>communication</a:t>
            </a:r>
          </a:p>
          <a:p>
            <a:pPr marL="457200" indent="-457200">
              <a:buFont typeface="Arial" panose="020B0604020202020204" pitchFamily="34" charset="0"/>
              <a:buChar char="•"/>
            </a:pPr>
            <a:r>
              <a:rPr lang="en-US" sz="2400" dirty="0" smtClean="0"/>
              <a:t>Understand what is communication for your employee</a:t>
            </a:r>
            <a:endParaRPr lang="en-US" sz="2400" dirty="0"/>
          </a:p>
          <a:p>
            <a:pPr marL="457200" indent="-457200">
              <a:buFont typeface="Arial" panose="020B0604020202020204" pitchFamily="34" charset="0"/>
              <a:buChar char="•"/>
            </a:pPr>
            <a:endParaRPr lang="en-US" sz="2400" dirty="0" smtClean="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63</a:t>
            </a:fld>
            <a:endParaRPr lang="en-US" dirty="0"/>
          </a:p>
        </p:txBody>
      </p:sp>
      <p:pic>
        <p:nvPicPr>
          <p:cNvPr id="3" name="Content Placeholder 2"/>
          <p:cNvPicPr>
            <a:picLocks noGrp="1" noChangeAspect="1"/>
          </p:cNvPicPr>
          <p:nvPr>
            <p:ph sz="half" idx="12"/>
          </p:nvPr>
        </p:nvPicPr>
        <p:blipFill>
          <a:blip r:embed="rId4" cstate="print">
            <a:extLst>
              <a:ext uri="{28A0092B-C50C-407E-A947-70E740481C1C}">
                <a14:useLocalDpi xmlns:a14="http://schemas.microsoft.com/office/drawing/2010/main" val="0"/>
              </a:ext>
            </a:extLst>
          </a:blip>
          <a:stretch>
            <a:fillRect/>
          </a:stretch>
        </p:blipFill>
        <p:spPr bwMode="gray">
          <a:xfrm>
            <a:off x="487749" y="1379739"/>
            <a:ext cx="2783354" cy="2783354"/>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648252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Time to Meet with Employees</a:t>
            </a:r>
            <a:endParaRPr lang="en-US" dirty="0"/>
          </a:p>
        </p:txBody>
      </p:sp>
      <p:sp>
        <p:nvSpPr>
          <p:cNvPr id="7" name="Content Placeholder 6"/>
          <p:cNvSpPr>
            <a:spLocks noGrp="1"/>
          </p:cNvSpPr>
          <p:nvPr>
            <p:ph sz="half" idx="2"/>
          </p:nvPr>
        </p:nvSpPr>
        <p:spPr>
          <a:xfrm>
            <a:off x="3431357" y="1371600"/>
            <a:ext cx="5377363" cy="4937760"/>
          </a:xfrm>
        </p:spPr>
        <p:txBody>
          <a:bodyPr/>
          <a:lstStyle/>
          <a:p>
            <a:r>
              <a:rPr lang="en-US" sz="2400" dirty="0" smtClean="0"/>
              <a:t>When you met with employees:</a:t>
            </a:r>
          </a:p>
          <a:p>
            <a:pPr marL="457200" indent="-457200">
              <a:buFont typeface="Arial" panose="020B0604020202020204" pitchFamily="34" charset="0"/>
              <a:buChar char="•"/>
            </a:pPr>
            <a:r>
              <a:rPr lang="en-US" sz="2400" dirty="0" smtClean="0"/>
              <a:t>Understand the feedback requirements of your employees</a:t>
            </a:r>
          </a:p>
          <a:p>
            <a:pPr marL="457200" indent="-457200">
              <a:buFont typeface="Arial" panose="020B0604020202020204" pitchFamily="34" charset="0"/>
              <a:buChar char="•"/>
            </a:pPr>
            <a:r>
              <a:rPr lang="en-US" sz="2400" dirty="0" smtClean="0"/>
              <a:t>Make the most of the meetings </a:t>
            </a:r>
            <a:r>
              <a:rPr lang="en-US" sz="2400" dirty="0"/>
              <a:t>you </a:t>
            </a:r>
            <a:r>
              <a:rPr lang="en-US" sz="2400" dirty="0" smtClean="0"/>
              <a:t>have with the employee</a:t>
            </a:r>
          </a:p>
          <a:p>
            <a:pPr marL="457200" indent="-457200">
              <a:buFont typeface="Arial" panose="020B0604020202020204" pitchFamily="34" charset="0"/>
              <a:buChar char="•"/>
            </a:pPr>
            <a:r>
              <a:rPr lang="en-US" sz="2400" dirty="0" smtClean="0"/>
              <a:t>Be </a:t>
            </a:r>
            <a:r>
              <a:rPr lang="en-US" sz="2400" dirty="0"/>
              <a:t>proactive in </a:t>
            </a:r>
            <a:r>
              <a:rPr lang="en-US" sz="2400" dirty="0" smtClean="0"/>
              <a:t>communication</a:t>
            </a:r>
          </a:p>
          <a:p>
            <a:pPr marL="457200" indent="-457200">
              <a:buFont typeface="Arial" panose="020B0604020202020204" pitchFamily="34" charset="0"/>
              <a:buChar char="•"/>
            </a:pPr>
            <a:r>
              <a:rPr lang="en-US" sz="2400" dirty="0" smtClean="0"/>
              <a:t>Understand what is communication for your employee</a:t>
            </a:r>
            <a:endParaRPr lang="en-US" sz="2400" dirty="0"/>
          </a:p>
          <a:p>
            <a:pPr marL="457200" indent="-457200">
              <a:buFont typeface="Arial" panose="020B0604020202020204" pitchFamily="34" charset="0"/>
              <a:buChar char="•"/>
            </a:pPr>
            <a:endParaRPr lang="en-US" sz="2400" dirty="0" smtClean="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64</a:t>
            </a:fld>
            <a:endParaRPr lang="en-US" dirty="0"/>
          </a:p>
        </p:txBody>
      </p:sp>
      <p:pic>
        <p:nvPicPr>
          <p:cNvPr id="3" name="Content Placeholder 2"/>
          <p:cNvPicPr>
            <a:picLocks noGrp="1" noChangeAspect="1"/>
          </p:cNvPicPr>
          <p:nvPr>
            <p:ph sz="half" idx="12"/>
          </p:nvPr>
        </p:nvPicPr>
        <p:blipFill>
          <a:blip r:embed="rId4" cstate="print">
            <a:extLst>
              <a:ext uri="{28A0092B-C50C-407E-A947-70E740481C1C}">
                <a14:useLocalDpi xmlns:a14="http://schemas.microsoft.com/office/drawing/2010/main" val="0"/>
              </a:ext>
            </a:extLst>
          </a:blip>
          <a:stretch>
            <a:fillRect/>
          </a:stretch>
        </p:blipFill>
        <p:spPr>
          <a:xfrm>
            <a:off x="487749" y="1379739"/>
            <a:ext cx="2783354" cy="2783354"/>
          </a:xfrm>
        </p:spPr>
      </p:pic>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648372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Observations</a:t>
            </a:r>
            <a:endParaRPr lang="en-US" dirty="0"/>
          </a:p>
        </p:txBody>
      </p:sp>
      <p:sp>
        <p:nvSpPr>
          <p:cNvPr id="3" name="Content Placeholder 2"/>
          <p:cNvSpPr>
            <a:spLocks noGrp="1"/>
          </p:cNvSpPr>
          <p:nvPr>
            <p:ph sz="half" idx="2"/>
          </p:nvPr>
        </p:nvSpPr>
        <p:spPr>
          <a:xfrm>
            <a:off x="304800" y="2339297"/>
            <a:ext cx="4003249" cy="3970063"/>
          </a:xfrm>
        </p:spPr>
        <p:txBody>
          <a:bodyPr/>
          <a:lstStyle/>
          <a:p>
            <a:r>
              <a:rPr lang="en-US" sz="2400" b="1" i="1" dirty="0" smtClean="0"/>
              <a:t>The PDF:</a:t>
            </a:r>
          </a:p>
          <a:p>
            <a:pPr marL="457200" indent="-457200">
              <a:buFont typeface="Arial" panose="020B0604020202020204" pitchFamily="34" charset="0"/>
              <a:buChar char="•"/>
            </a:pPr>
            <a:r>
              <a:rPr lang="en-US" sz="2400" dirty="0"/>
              <a:t>D</a:t>
            </a:r>
            <a:r>
              <a:rPr lang="en-US" sz="2400" dirty="0" smtClean="0"/>
              <a:t>ocuments both desirable and less than desirable behavior</a:t>
            </a:r>
          </a:p>
          <a:p>
            <a:pPr marL="457200" indent="-457200">
              <a:buFont typeface="Arial" panose="020B0604020202020204" pitchFamily="34" charset="0"/>
              <a:buChar char="•"/>
            </a:pPr>
            <a:r>
              <a:rPr lang="en-US" sz="2400" dirty="0" smtClean="0"/>
              <a:t>Not part of formal discipline process</a:t>
            </a:r>
          </a:p>
          <a:p>
            <a:pPr marL="457200" indent="-457200">
              <a:buFont typeface="Arial" panose="020B0604020202020204" pitchFamily="34" charset="0"/>
              <a:buChar char="•"/>
            </a:pPr>
            <a:r>
              <a:rPr lang="en-US" sz="2400" dirty="0" smtClean="0"/>
              <a:t>Documents exceptional behavior</a:t>
            </a: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65</a:t>
            </a:fld>
            <a:endParaRPr lang="en-US" dirty="0"/>
          </a:p>
        </p:txBody>
      </p:sp>
      <p:sp>
        <p:nvSpPr>
          <p:cNvPr id="5" name="Content Placeholder 4"/>
          <p:cNvSpPr>
            <a:spLocks noGrp="1"/>
          </p:cNvSpPr>
          <p:nvPr>
            <p:ph sz="half" idx="12"/>
          </p:nvPr>
        </p:nvSpPr>
        <p:spPr>
          <a:xfrm>
            <a:off x="4524868" y="2339297"/>
            <a:ext cx="4273788" cy="3970063"/>
          </a:xfrm>
        </p:spPr>
        <p:txBody>
          <a:bodyPr/>
          <a:lstStyle/>
          <a:p>
            <a:r>
              <a:rPr lang="en-US" b="1" i="1" dirty="0" smtClean="0"/>
              <a:t>The Performance Log:</a:t>
            </a:r>
          </a:p>
          <a:p>
            <a:pPr marL="342900" indent="-342900">
              <a:buFont typeface="Arial" panose="020B0604020202020204" pitchFamily="34" charset="0"/>
              <a:buChar char="•"/>
            </a:pPr>
            <a:r>
              <a:rPr lang="en-US" dirty="0" smtClean="0"/>
              <a:t>Documents everyday actions</a:t>
            </a:r>
          </a:p>
          <a:p>
            <a:pPr marL="342900" indent="-342900">
              <a:buFont typeface="Arial" panose="020B0604020202020204" pitchFamily="34" charset="0"/>
              <a:buChar char="•"/>
            </a:pPr>
            <a:r>
              <a:rPr lang="en-US" dirty="0" smtClean="0"/>
              <a:t>Not part of the formal discipline process</a:t>
            </a:r>
          </a:p>
          <a:p>
            <a:pPr marL="342900" indent="-342900">
              <a:buFont typeface="Arial" panose="020B0604020202020204" pitchFamily="34" charset="0"/>
              <a:buChar char="•"/>
            </a:pPr>
            <a:r>
              <a:rPr lang="en-US" dirty="0" smtClean="0"/>
              <a:t>Documents everyday occurrences</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7" name="Content Placeholder 2"/>
          <p:cNvSpPr txBox="1">
            <a:spLocks/>
          </p:cNvSpPr>
          <p:nvPr/>
        </p:nvSpPr>
        <p:spPr bwMode="auto">
          <a:xfrm>
            <a:off x="304800" y="1455027"/>
            <a:ext cx="8483940" cy="6754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t>Here are two options to document observations:</a:t>
            </a:r>
            <a:endParaRPr lang="en-US" dirty="0"/>
          </a:p>
        </p:txBody>
      </p:sp>
    </p:spTree>
    <p:custDataLst>
      <p:tags r:id="rId1"/>
    </p:custDataLst>
    <p:extLst>
      <p:ext uri="{BB962C8B-B14F-4D97-AF65-F5344CB8AC3E}">
        <p14:creationId xmlns:p14="http://schemas.microsoft.com/office/powerpoint/2010/main" val="15541668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Information</a:t>
            </a:r>
            <a:endParaRPr lang="en-US" dirty="0"/>
          </a:p>
        </p:txBody>
      </p:sp>
      <p:sp>
        <p:nvSpPr>
          <p:cNvPr id="5" name="Content Placeholder 4"/>
          <p:cNvSpPr>
            <a:spLocks noGrp="1"/>
          </p:cNvSpPr>
          <p:nvPr>
            <p:ph sz="half" idx="2"/>
          </p:nvPr>
        </p:nvSpPr>
        <p:spPr>
          <a:xfrm>
            <a:off x="304800" y="1323041"/>
            <a:ext cx="8386689" cy="1965502"/>
          </a:xfrm>
        </p:spPr>
        <p:txBody>
          <a:bodyPr/>
          <a:lstStyle/>
          <a:p>
            <a:r>
              <a:rPr lang="en-US" sz="1800" b="1" i="1" dirty="0" smtClean="0"/>
              <a:t>When sharing information:</a:t>
            </a:r>
          </a:p>
          <a:p>
            <a:pPr marL="342900" indent="-342900">
              <a:buFont typeface="Arial" panose="020B0604020202020204" pitchFamily="34" charset="0"/>
              <a:buChar char="•"/>
            </a:pPr>
            <a:r>
              <a:rPr lang="en-US" sz="1800" dirty="0" smtClean="0"/>
              <a:t>Let employees know as soon as you can</a:t>
            </a:r>
          </a:p>
          <a:p>
            <a:pPr marL="342900" indent="-342900">
              <a:buFont typeface="Arial" panose="020B0604020202020204" pitchFamily="34" charset="0"/>
              <a:buChar char="•"/>
            </a:pPr>
            <a:r>
              <a:rPr lang="en-US" sz="1800" dirty="0" smtClean="0"/>
              <a:t>Avoid rumors</a:t>
            </a:r>
          </a:p>
          <a:p>
            <a:pPr marL="342900" indent="-342900">
              <a:buFont typeface="Arial" panose="020B0604020202020204" pitchFamily="34" charset="0"/>
              <a:buChar char="•"/>
            </a:pPr>
            <a:r>
              <a:rPr lang="en-US" sz="1800" dirty="0" smtClean="0"/>
              <a:t>Provide feedback </a:t>
            </a:r>
            <a:endParaRPr lang="en-US" sz="1800" dirty="0"/>
          </a:p>
          <a:p>
            <a:pPr marL="342900" indent="-342900">
              <a:buFont typeface="Arial" panose="020B0604020202020204" pitchFamily="34" charset="0"/>
              <a:buChar char="•"/>
            </a:pPr>
            <a:r>
              <a:rPr lang="en-US" sz="1800" dirty="0" smtClean="0"/>
              <a:t>Share what you can</a:t>
            </a:r>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66</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Shortened Video">
            <a:hlinkClick r:id="" action="ppaction://media"/>
          </p:cNvPr>
          <p:cNvPicPr>
            <a:picLocks noGrp="1" noChangeAspect="1"/>
          </p:cNvPicPr>
          <p:nvPr>
            <p:ph sz="half" idx="12"/>
            <a:videoFile r:link="rId3"/>
            <p:extLst>
              <p:ext uri="{DAA4B4D4-6D71-4841-9C94-3DE7FCFB9230}">
                <p14:media xmlns:p14="http://schemas.microsoft.com/office/powerpoint/2010/main" r:embed="rId2"/>
              </p:ext>
            </p:extLst>
          </p:nvPr>
        </p:nvPicPr>
        <p:blipFill>
          <a:blip r:embed="rId6"/>
          <a:stretch>
            <a:fillRect/>
          </a:stretch>
        </p:blipFill>
        <p:spPr>
          <a:xfrm>
            <a:off x="2714384" y="2390459"/>
            <a:ext cx="5977105" cy="3363228"/>
          </a:xfrm>
        </p:spPr>
      </p:pic>
    </p:spTree>
    <p:custDataLst>
      <p:tags r:id="rId1"/>
    </p:custDataLst>
    <p:extLst>
      <p:ext uri="{BB962C8B-B14F-4D97-AF65-F5344CB8AC3E}">
        <p14:creationId xmlns:p14="http://schemas.microsoft.com/office/powerpoint/2010/main" val="2560167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smtClean="0"/>
              <a:t>Group Discussion:</a:t>
            </a:r>
          </a:p>
          <a:p>
            <a:endParaRPr lang="en-US" sz="2400" b="1" dirty="0"/>
          </a:p>
          <a:p>
            <a:r>
              <a:rPr lang="en-US" sz="2400" b="1" dirty="0" smtClean="0"/>
              <a:t>Using the information from the previous slide, what did Shailen demonstrate about sharing information with employees.  </a:t>
            </a:r>
          </a:p>
          <a:p>
            <a:endParaRPr lang="en-US" sz="2400" b="1" dirty="0" smtClean="0"/>
          </a:p>
          <a:p>
            <a:endParaRPr lang="en-US" sz="2400" b="1" dirty="0"/>
          </a:p>
          <a:p>
            <a:endParaRPr lang="en-US" sz="2400" b="1"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67</a:t>
            </a:fld>
            <a:endParaRPr lang="en-US" dirty="0"/>
          </a:p>
        </p:txBody>
      </p:sp>
      <p:sp>
        <p:nvSpPr>
          <p:cNvPr id="5" name="Title 4"/>
          <p:cNvSpPr>
            <a:spLocks noGrp="1"/>
          </p:cNvSpPr>
          <p:nvPr>
            <p:ph type="title"/>
          </p:nvPr>
        </p:nvSpPr>
        <p:spPr/>
        <p:txBody>
          <a:bodyPr/>
          <a:lstStyle/>
          <a:p>
            <a:r>
              <a:rPr lang="en-US" dirty="0" smtClean="0"/>
              <a:t>Exercise Two</a:t>
            </a:r>
            <a:endParaRPr lang="en-US" dirty="0"/>
          </a:p>
        </p:txBody>
      </p:sp>
    </p:spTree>
    <p:custDataLst>
      <p:tags r:id="rId1"/>
    </p:custDataLst>
    <p:extLst>
      <p:ext uri="{BB962C8B-B14F-4D97-AF65-F5344CB8AC3E}">
        <p14:creationId xmlns:p14="http://schemas.microsoft.com/office/powerpoint/2010/main" val="2845973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endParaRPr lang="en-US" dirty="0" smtClean="0"/>
          </a:p>
          <a:p>
            <a:r>
              <a:rPr lang="en-US" i="1" dirty="0" smtClean="0"/>
              <a:t>What are the two documents you can use to document employee behavior?</a:t>
            </a:r>
          </a:p>
          <a:p>
            <a:pPr marL="457200" indent="-457200">
              <a:buFont typeface="Arial" panose="020B0604020202020204" pitchFamily="34" charset="0"/>
              <a:buChar char="•"/>
            </a:pPr>
            <a:r>
              <a:rPr lang="en-US" dirty="0" smtClean="0"/>
              <a:t>The PDF and the Performance Log</a:t>
            </a:r>
          </a:p>
          <a:p>
            <a:pPr marL="457200" indent="-457200">
              <a:buFont typeface="Arial" panose="020B0604020202020204" pitchFamily="34" charset="0"/>
              <a:buChar char="•"/>
            </a:pPr>
            <a:endParaRPr lang="en-US" dirty="0" smtClean="0"/>
          </a:p>
          <a:p>
            <a:r>
              <a:rPr lang="en-US" i="1" dirty="0" smtClean="0"/>
              <a:t>What can prevent a supervisor from being effective?</a:t>
            </a:r>
          </a:p>
          <a:p>
            <a:pPr marL="457200" indent="-457200">
              <a:buFont typeface="Arial" panose="020B0604020202020204" pitchFamily="34" charset="0"/>
              <a:buChar char="•"/>
            </a:pPr>
            <a:r>
              <a:rPr lang="en-US" dirty="0"/>
              <a:t>Not recognizing employee achievement</a:t>
            </a:r>
          </a:p>
          <a:p>
            <a:pPr marL="457200" indent="-457200">
              <a:buFont typeface="Arial" panose="020B0604020202020204" pitchFamily="34" charset="0"/>
              <a:buChar char="•"/>
            </a:pPr>
            <a:r>
              <a:rPr lang="en-US" dirty="0"/>
              <a:t>Not giving clear directions</a:t>
            </a:r>
          </a:p>
          <a:p>
            <a:pPr marL="457200" indent="-457200">
              <a:buFont typeface="Arial" panose="020B0604020202020204" pitchFamily="34" charset="0"/>
              <a:buChar char="•"/>
            </a:pPr>
            <a:r>
              <a:rPr lang="en-US" dirty="0"/>
              <a:t>Not making time to meet with </a:t>
            </a:r>
            <a:r>
              <a:rPr lang="en-US" dirty="0" smtClean="0"/>
              <a:t>the employee</a:t>
            </a:r>
            <a:endParaRPr lang="en-US" dirty="0"/>
          </a:p>
          <a:p>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68</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9937558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69</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41145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marL="457200" indent="-457200">
              <a:buFont typeface="Arial" panose="020B0604020202020204" pitchFamily="34" charset="0"/>
              <a:buChar char="•"/>
            </a:pPr>
            <a:r>
              <a:rPr lang="en-US" sz="2800" dirty="0" smtClean="0"/>
              <a:t>A break is not typically provided </a:t>
            </a:r>
            <a:r>
              <a:rPr lang="en-US" dirty="0" smtClean="0"/>
              <a:t>for a two hour class</a:t>
            </a:r>
            <a:endParaRPr lang="en-US" sz="2800" dirty="0" smtClean="0"/>
          </a:p>
          <a:p>
            <a:pPr marL="457200" indent="-457200">
              <a:buFont typeface="Arial" panose="020B0604020202020204" pitchFamily="34" charset="0"/>
              <a:buChar char="•"/>
            </a:pPr>
            <a:r>
              <a:rPr lang="en-US" sz="2800" dirty="0" smtClean="0"/>
              <a:t>Classroom participation </a:t>
            </a:r>
            <a:r>
              <a:rPr lang="en-US" dirty="0" smtClean="0"/>
              <a:t>is </a:t>
            </a:r>
            <a:r>
              <a:rPr lang="en-US" sz="2800" dirty="0" smtClean="0"/>
              <a:t>encouraged; ask, answer, and participate in the discussion</a:t>
            </a:r>
          </a:p>
          <a:p>
            <a:pPr marL="457200" indent="-457200">
              <a:buFont typeface="Arial" panose="020B0604020202020204" pitchFamily="34" charset="0"/>
              <a:buChar char="•"/>
            </a:pPr>
            <a:r>
              <a:rPr lang="en-US" sz="2800" dirty="0" smtClean="0"/>
              <a:t>Please actively participate in course exercises as they provide you an opportunity to practice</a:t>
            </a:r>
          </a:p>
          <a:p>
            <a:pPr marL="457200" indent="-457200">
              <a:buFont typeface="Arial" panose="020B0604020202020204" pitchFamily="34" charset="0"/>
              <a:buChar char="•"/>
            </a:pPr>
            <a:r>
              <a:rPr lang="en-US" sz="2800" dirty="0" smtClean="0"/>
              <a:t>The Parking lot is used to capture questions for</a:t>
            </a:r>
            <a:br>
              <a:rPr lang="en-US" sz="2800" dirty="0" smtClean="0"/>
            </a:br>
            <a:r>
              <a:rPr lang="en-US" sz="2800" dirty="0" smtClean="0"/>
              <a:t>in-class follow-up</a:t>
            </a:r>
          </a:p>
          <a:p>
            <a:endParaRPr lang="en-US" sz="2800" dirty="0" smtClean="0"/>
          </a:p>
        </p:txBody>
      </p:sp>
      <p:sp>
        <p:nvSpPr>
          <p:cNvPr id="13315" name="Title 1"/>
          <p:cNvSpPr>
            <a:spLocks noGrp="1"/>
          </p:cNvSpPr>
          <p:nvPr>
            <p:ph type="title"/>
          </p:nvPr>
        </p:nvSpPr>
        <p:spPr>
          <a:xfrm>
            <a:off x="182880" y="103188"/>
            <a:ext cx="8778240" cy="1143000"/>
          </a:xfrm>
        </p:spPr>
        <p:txBody>
          <a:bodyPr/>
          <a:lstStyle/>
          <a:p>
            <a:r>
              <a:rPr 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7</a:t>
            </a:fld>
            <a:endParaRPr lang="en-US" dirty="0"/>
          </a:p>
        </p:txBody>
      </p:sp>
    </p:spTree>
    <p:custDataLst>
      <p:tags r:id="rId1"/>
    </p:custDataLst>
    <p:extLst>
      <p:ext uri="{BB962C8B-B14F-4D97-AF65-F5344CB8AC3E}">
        <p14:creationId xmlns:p14="http://schemas.microsoft.com/office/powerpoint/2010/main" val="21157023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i="1" dirty="0" smtClean="0">
                <a:solidFill>
                  <a:schemeClr val="bg1">
                    <a:lumMod val="65000"/>
                  </a:schemeClr>
                </a:solidFill>
              </a:rPr>
              <a:t>Section 1 – Performance </a:t>
            </a:r>
            <a:r>
              <a:rPr lang="en-US" sz="2700" i="1" dirty="0">
                <a:solidFill>
                  <a:schemeClr val="bg1">
                    <a:lumMod val="65000"/>
                  </a:schemeClr>
                </a:solidFill>
              </a:rPr>
              <a:t>Management</a:t>
            </a:r>
          </a:p>
          <a:p>
            <a:pPr marL="457200" indent="-457200">
              <a:buFont typeface="Arial"/>
              <a:buChar char="•"/>
            </a:pPr>
            <a:r>
              <a:rPr lang="en-US" sz="2700" i="1" dirty="0" smtClean="0">
                <a:solidFill>
                  <a:schemeClr val="bg1">
                    <a:lumMod val="65000"/>
                  </a:schemeClr>
                </a:solidFill>
              </a:rPr>
              <a:t>Section 2 </a:t>
            </a:r>
            <a:r>
              <a:rPr lang="en-US" sz="2700" i="1" dirty="0">
                <a:solidFill>
                  <a:schemeClr val="bg1">
                    <a:lumMod val="65000"/>
                  </a:schemeClr>
                </a:solidFill>
              </a:rPr>
              <a:t>– </a:t>
            </a:r>
            <a:r>
              <a:rPr lang="en-US" sz="2700" i="1" dirty="0" smtClean="0">
                <a:solidFill>
                  <a:schemeClr val="bg1">
                    <a:lumMod val="65000"/>
                  </a:schemeClr>
                </a:solidFill>
              </a:rPr>
              <a:t>Performance Planning</a:t>
            </a:r>
          </a:p>
          <a:p>
            <a:pPr marL="457200" indent="-457200">
              <a:buFont typeface="Arial"/>
              <a:buChar char="•"/>
            </a:pPr>
            <a:r>
              <a:rPr lang="en-US" sz="2700" i="1" dirty="0" smtClean="0">
                <a:solidFill>
                  <a:schemeClr val="bg1">
                    <a:lumMod val="65000"/>
                  </a:schemeClr>
                </a:solidFill>
              </a:rPr>
              <a:t>Section 3 – Giving Performance Evaluations</a:t>
            </a:r>
          </a:p>
          <a:p>
            <a:pPr marL="457200" indent="-457200">
              <a:buFont typeface="Arial"/>
              <a:buChar char="•"/>
            </a:pPr>
            <a:r>
              <a:rPr lang="en-US" sz="2700" i="1" dirty="0" smtClean="0">
                <a:solidFill>
                  <a:schemeClr val="bg1">
                    <a:lumMod val="65000"/>
                  </a:schemeClr>
                </a:solidFill>
              </a:rPr>
              <a:t>Section 4 – Ongoing Communication</a:t>
            </a:r>
          </a:p>
          <a:p>
            <a:pPr marL="457200" indent="-457200">
              <a:buFont typeface="Arial"/>
              <a:buChar char="•"/>
            </a:pPr>
            <a:r>
              <a:rPr lang="en-US" sz="2700" b="1" dirty="0" smtClean="0"/>
              <a:t>Section 5 – When Expectations are not Met</a:t>
            </a:r>
          </a:p>
          <a:p>
            <a:pPr marL="457200" indent="-457200">
              <a:buFont typeface="Arial"/>
              <a:buChar char="•"/>
            </a:pPr>
            <a:r>
              <a:rPr lang="en-US" sz="2700"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70</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561748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end of this section, you should be able to:</a:t>
            </a:r>
          </a:p>
          <a:p>
            <a:pPr marL="342900" lvl="0" indent="-342900">
              <a:buFont typeface="Arial" panose="020B0604020202020204" pitchFamily="34" charset="0"/>
              <a:buChar char="•"/>
            </a:pPr>
            <a:r>
              <a:rPr lang="en-US" sz="2000" dirty="0"/>
              <a:t>Identify when you have a performance issue </a:t>
            </a:r>
            <a:endParaRPr lang="en-US" sz="2000" dirty="0" smtClean="0"/>
          </a:p>
          <a:p>
            <a:pPr marL="342900" indent="-342900">
              <a:buFont typeface="Arial" panose="020B0604020202020204" pitchFamily="34" charset="0"/>
              <a:buChar char="•"/>
            </a:pPr>
            <a:r>
              <a:rPr lang="en-US" sz="2000" dirty="0" smtClean="0"/>
              <a:t>Describe the connection between Performance Management and progressive discipline </a:t>
            </a:r>
          </a:p>
          <a:p>
            <a:pPr marL="342900" indent="-342900">
              <a:buFont typeface="Arial" panose="020B0604020202020204" pitchFamily="34" charset="0"/>
              <a:buChar char="•"/>
            </a:pPr>
            <a:r>
              <a:rPr lang="en-US" sz="2000" dirty="0" smtClean="0"/>
              <a:t>Identify when to use the Performance Improvement Plan</a:t>
            </a:r>
            <a:endParaRPr lang="en-US" sz="2000" dirty="0"/>
          </a:p>
          <a:p>
            <a:pPr marL="342900" lvl="0" indent="-342900">
              <a:buFont typeface="Arial" panose="020B0604020202020204" pitchFamily="34" charset="0"/>
              <a:buChar char="•"/>
            </a:pPr>
            <a:r>
              <a:rPr lang="en-US" sz="2000" dirty="0" smtClean="0"/>
              <a:t>Describe what to discuss with the employee when you meet with them to discuss the PIP</a:t>
            </a:r>
            <a:endParaRPr lang="en-US" sz="20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71</a:t>
            </a:fld>
            <a:endParaRPr lang="en-US" dirty="0"/>
          </a:p>
        </p:txBody>
      </p:sp>
      <p:sp>
        <p:nvSpPr>
          <p:cNvPr id="5" name="Title 4"/>
          <p:cNvSpPr>
            <a:spLocks noGrp="1"/>
          </p:cNvSpPr>
          <p:nvPr>
            <p:ph type="title"/>
          </p:nvPr>
        </p:nvSpPr>
        <p:spPr/>
        <p:txBody>
          <a:bodyPr/>
          <a:lstStyle/>
          <a:p>
            <a:r>
              <a:rPr lang="en-US" dirty="0" smtClean="0"/>
              <a:t>Section 5 Learning Objectives</a:t>
            </a:r>
            <a:endParaRPr lang="en-US" dirty="0"/>
          </a:p>
        </p:txBody>
      </p:sp>
    </p:spTree>
    <p:custDataLst>
      <p:tags r:id="rId1"/>
    </p:custDataLst>
    <p:extLst>
      <p:ext uri="{BB962C8B-B14F-4D97-AF65-F5344CB8AC3E}">
        <p14:creationId xmlns:p14="http://schemas.microsoft.com/office/powerpoint/2010/main" val="9588983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72</a:t>
            </a:fld>
            <a:endParaRPr lang="en-US" dirty="0"/>
          </a:p>
        </p:txBody>
      </p:sp>
      <p:sp>
        <p:nvSpPr>
          <p:cNvPr id="4" name="Title 3"/>
          <p:cNvSpPr>
            <a:spLocks noGrp="1"/>
          </p:cNvSpPr>
          <p:nvPr>
            <p:ph type="title"/>
          </p:nvPr>
        </p:nvSpPr>
        <p:spPr/>
        <p:txBody>
          <a:bodyPr/>
          <a:lstStyle/>
          <a:p>
            <a:r>
              <a:rPr lang="en-US" dirty="0"/>
              <a:t>Terms and Concepts</a:t>
            </a:r>
          </a:p>
        </p:txBody>
      </p:sp>
      <p:sp>
        <p:nvSpPr>
          <p:cNvPr id="5" name="Content Placeholder 1"/>
          <p:cNvSpPr txBox="1">
            <a:spLocks/>
          </p:cNvSpPr>
          <p:nvPr/>
        </p:nvSpPr>
        <p:spPr>
          <a:xfrm>
            <a:off x="1483360" y="1371600"/>
            <a:ext cx="7477760" cy="4937125"/>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i="1" dirty="0"/>
              <a:t>Progressive Discipline </a:t>
            </a:r>
            <a:r>
              <a:rPr lang="en-US" sz="2000" dirty="0"/>
              <a:t>– Is the process of communicating what performance is for </a:t>
            </a:r>
            <a:r>
              <a:rPr lang="en-US" sz="2000" dirty="0" smtClean="0"/>
              <a:t>an employee </a:t>
            </a:r>
            <a:r>
              <a:rPr lang="en-US" sz="2000" dirty="0"/>
              <a:t>and using increasingly severe steps or measures when an employee fails to correct a issue with their performance.</a:t>
            </a:r>
          </a:p>
          <a:p>
            <a:pPr marL="342900" indent="-342900">
              <a:buFont typeface="Arial" panose="020B0604020202020204" pitchFamily="34" charset="0"/>
              <a:buChar char="•"/>
            </a:pPr>
            <a:r>
              <a:rPr lang="en-US" sz="2000" b="1" i="1" dirty="0"/>
              <a:t>Performance Management </a:t>
            </a:r>
            <a:r>
              <a:rPr lang="en-US" sz="2000" dirty="0"/>
              <a:t>– The process by which CDOT involves its employees, as a group and individuals in improving the organization and accomplishing the goals and objectives  </a:t>
            </a:r>
          </a:p>
          <a:p>
            <a:pPr marL="342900" indent="-342900">
              <a:buFont typeface="Arial" panose="020B0604020202020204" pitchFamily="34" charset="0"/>
              <a:buChar char="•"/>
            </a:pPr>
            <a:r>
              <a:rPr lang="en-US" sz="2000" b="1" i="1" dirty="0" smtClean="0"/>
              <a:t>Performance </a:t>
            </a:r>
            <a:r>
              <a:rPr lang="en-US" sz="2000" b="1" i="1" dirty="0"/>
              <a:t>Improvement Plan </a:t>
            </a:r>
            <a:r>
              <a:rPr lang="en-US" sz="2000" dirty="0"/>
              <a:t>- an informal tool to assist employee improve their job </a:t>
            </a:r>
            <a:r>
              <a:rPr lang="en-US" sz="2000" dirty="0" smtClean="0"/>
              <a:t>performance</a:t>
            </a:r>
            <a:endParaRPr lang="en-US" sz="2000" i="1" dirty="0" smtClean="0"/>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i="1" dirty="0" smtClean="0"/>
          </a:p>
          <a:p>
            <a:pPr marL="342900" indent="-342900">
              <a:buFont typeface="Arial" panose="020B0604020202020204" pitchFamily="34" charset="0"/>
              <a:buChar char="•"/>
            </a:pPr>
            <a:endParaRPr lang="en-US" sz="2000" dirty="0" smtClean="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28181370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Identifying the Signs of Poor Performance</a:t>
            </a:r>
            <a:endParaRPr lang="en-US" sz="3600" dirty="0"/>
          </a:p>
        </p:txBody>
      </p:sp>
      <p:sp>
        <p:nvSpPr>
          <p:cNvPr id="6" name="Content Placeholder 5"/>
          <p:cNvSpPr>
            <a:spLocks noGrp="1"/>
          </p:cNvSpPr>
          <p:nvPr>
            <p:ph sz="half" idx="2"/>
          </p:nvPr>
        </p:nvSpPr>
        <p:spPr>
          <a:xfrm>
            <a:off x="2180681" y="1418590"/>
            <a:ext cx="6220369" cy="4937760"/>
          </a:xfrm>
        </p:spPr>
        <p:txBody>
          <a:bodyPr/>
          <a:lstStyle/>
          <a:p>
            <a:r>
              <a:rPr lang="en-US" sz="2400" dirty="0" smtClean="0"/>
              <a:t>Signs of poor performance include:</a:t>
            </a:r>
          </a:p>
          <a:p>
            <a:pPr marL="342900" indent="-342900">
              <a:buFont typeface="Arial" panose="020B0604020202020204" pitchFamily="34" charset="0"/>
              <a:buChar char="•"/>
            </a:pPr>
            <a:r>
              <a:rPr lang="en-US" sz="2400" dirty="0" smtClean="0"/>
              <a:t>Relying on others too much</a:t>
            </a:r>
          </a:p>
          <a:p>
            <a:pPr marL="342900" indent="-342900">
              <a:buFont typeface="Arial" panose="020B0604020202020204" pitchFamily="34" charset="0"/>
              <a:buChar char="•"/>
            </a:pPr>
            <a:r>
              <a:rPr lang="en-US" sz="2400" dirty="0" smtClean="0"/>
              <a:t>Poor work quality</a:t>
            </a:r>
          </a:p>
          <a:p>
            <a:pPr marL="342900" indent="-342900">
              <a:buFont typeface="Arial" panose="020B0604020202020204" pitchFamily="34" charset="0"/>
              <a:buChar char="•"/>
            </a:pPr>
            <a:r>
              <a:rPr lang="en-US" sz="2400" dirty="0" smtClean="0"/>
              <a:t>Violating Policy and/or Rules</a:t>
            </a:r>
          </a:p>
          <a:p>
            <a:pPr marL="342900" indent="-342900">
              <a:buFont typeface="Arial" panose="020B0604020202020204" pitchFamily="34" charset="0"/>
              <a:buChar char="•"/>
            </a:pPr>
            <a:r>
              <a:rPr lang="en-US" sz="2400" dirty="0" smtClean="0"/>
              <a:t>Ignoring CDOT values</a:t>
            </a:r>
          </a:p>
          <a:p>
            <a:pPr marL="342900" indent="-342900">
              <a:buFont typeface="Arial" panose="020B0604020202020204" pitchFamily="34" charset="0"/>
              <a:buChar char="•"/>
            </a:pPr>
            <a:r>
              <a:rPr lang="en-US" sz="2400" dirty="0" smtClean="0"/>
              <a:t>Missing deadlines</a:t>
            </a:r>
          </a:p>
          <a:p>
            <a:pPr marL="342900" indent="-342900">
              <a:buFont typeface="Arial" panose="020B0604020202020204" pitchFamily="34" charset="0"/>
              <a:buChar char="•"/>
            </a:pPr>
            <a:r>
              <a:rPr lang="en-US" sz="2400" dirty="0" smtClean="0"/>
              <a:t>Not working well with other or affecting the others</a:t>
            </a:r>
          </a:p>
          <a:p>
            <a:pPr marL="342900" indent="-342900">
              <a:buFont typeface="Arial" panose="020B0604020202020204" pitchFamily="34" charset="0"/>
              <a:buChar char="•"/>
            </a:pPr>
            <a:r>
              <a:rPr lang="en-US" sz="2400" dirty="0" smtClean="0"/>
              <a:t>High absentee rate</a:t>
            </a:r>
          </a:p>
          <a:p>
            <a:pPr marL="342900" indent="-342900">
              <a:buFont typeface="Arial" panose="020B0604020202020204" pitchFamily="34" charset="0"/>
              <a:buChar char="•"/>
            </a:pPr>
            <a:r>
              <a:rPr lang="en-US" sz="2400" dirty="0" smtClean="0"/>
              <a:t>Employee is late or leaves early</a:t>
            </a:r>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73</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513806" y="1418590"/>
            <a:ext cx="1621155" cy="4436070"/>
          </a:xfrm>
          <a:prstGeom prst="rect">
            <a:avLst/>
          </a:prstGeom>
        </p:spPr>
      </p:pic>
    </p:spTree>
    <p:custDataLst>
      <p:tags r:id="rId1"/>
    </p:custDataLst>
    <p:extLst>
      <p:ext uri="{BB962C8B-B14F-4D97-AF65-F5344CB8AC3E}">
        <p14:creationId xmlns:p14="http://schemas.microsoft.com/office/powerpoint/2010/main" val="1414164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Identifying the Signs of Poor Performance</a:t>
            </a:r>
            <a:endParaRPr lang="en-US" sz="3600" dirty="0"/>
          </a:p>
        </p:txBody>
      </p:sp>
      <p:sp>
        <p:nvSpPr>
          <p:cNvPr id="6" name="Content Placeholder 5"/>
          <p:cNvSpPr>
            <a:spLocks noGrp="1"/>
          </p:cNvSpPr>
          <p:nvPr>
            <p:ph sz="half" idx="2"/>
          </p:nvPr>
        </p:nvSpPr>
        <p:spPr>
          <a:xfrm>
            <a:off x="2868930" y="1418590"/>
            <a:ext cx="5532120" cy="4937760"/>
          </a:xfrm>
        </p:spPr>
        <p:txBody>
          <a:bodyPr/>
          <a:lstStyle/>
          <a:p>
            <a:r>
              <a:rPr lang="en-US" sz="2400" dirty="0" smtClean="0"/>
              <a:t>Signs of poor performance include:</a:t>
            </a:r>
          </a:p>
          <a:p>
            <a:pPr marL="342900" indent="-342900">
              <a:buFont typeface="Arial" panose="020B0604020202020204" pitchFamily="34" charset="0"/>
              <a:buChar char="•"/>
            </a:pPr>
            <a:r>
              <a:rPr lang="en-US" sz="2400" dirty="0" smtClean="0"/>
              <a:t>Relying on others too much</a:t>
            </a:r>
          </a:p>
          <a:p>
            <a:pPr marL="342900" indent="-342900">
              <a:buFont typeface="Arial" panose="020B0604020202020204" pitchFamily="34" charset="0"/>
              <a:buChar char="•"/>
            </a:pPr>
            <a:r>
              <a:rPr lang="en-US" sz="2400" dirty="0" smtClean="0"/>
              <a:t>Poor work quality</a:t>
            </a:r>
          </a:p>
          <a:p>
            <a:pPr marL="342900" indent="-342900">
              <a:buFont typeface="Arial" panose="020B0604020202020204" pitchFamily="34" charset="0"/>
              <a:buChar char="•"/>
            </a:pPr>
            <a:r>
              <a:rPr lang="en-US" sz="2400" dirty="0" smtClean="0"/>
              <a:t>Violating Policy and/or Rules</a:t>
            </a:r>
          </a:p>
          <a:p>
            <a:pPr marL="342900" indent="-342900">
              <a:buFont typeface="Arial" panose="020B0604020202020204" pitchFamily="34" charset="0"/>
              <a:buChar char="•"/>
            </a:pPr>
            <a:r>
              <a:rPr lang="en-US" sz="2400" dirty="0" smtClean="0"/>
              <a:t>Ignoring CDOT values</a:t>
            </a:r>
          </a:p>
          <a:p>
            <a:pPr marL="342900" indent="-342900">
              <a:buFont typeface="Arial" panose="020B0604020202020204" pitchFamily="34" charset="0"/>
              <a:buChar char="•"/>
            </a:pPr>
            <a:r>
              <a:rPr lang="en-US" sz="2400" dirty="0" smtClean="0"/>
              <a:t>Missing deadlines</a:t>
            </a:r>
          </a:p>
          <a:p>
            <a:pPr marL="342900" indent="-342900">
              <a:buFont typeface="Arial" panose="020B0604020202020204" pitchFamily="34" charset="0"/>
              <a:buChar char="•"/>
            </a:pPr>
            <a:r>
              <a:rPr lang="en-US" sz="2400" dirty="0" smtClean="0"/>
              <a:t>Not working well with other or affecting the others</a:t>
            </a:r>
          </a:p>
          <a:p>
            <a:pPr marL="342900" indent="-342900">
              <a:buFont typeface="Arial" panose="020B0604020202020204" pitchFamily="34" charset="0"/>
              <a:buChar char="•"/>
            </a:pPr>
            <a:r>
              <a:rPr lang="en-US" sz="2400" dirty="0" smtClean="0"/>
              <a:t>High absentee rate</a:t>
            </a:r>
          </a:p>
          <a:p>
            <a:pPr marL="342900" indent="-342900">
              <a:buFont typeface="Arial" panose="020B0604020202020204" pitchFamily="34" charset="0"/>
              <a:buChar char="•"/>
            </a:pPr>
            <a:r>
              <a:rPr lang="en-US" sz="2400" dirty="0" smtClean="0"/>
              <a:t>Employee is late or leaves early</a:t>
            </a:r>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74</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grpSp>
        <p:nvGrpSpPr>
          <p:cNvPr id="11" name="Group 10"/>
          <p:cNvGrpSpPr/>
          <p:nvPr/>
        </p:nvGrpSpPr>
        <p:grpSpPr>
          <a:xfrm>
            <a:off x="7646670" y="5703570"/>
            <a:ext cx="1314450" cy="491582"/>
            <a:chOff x="3578206" y="2202"/>
            <a:chExt cx="1622462" cy="1054600"/>
          </a:xfrm>
          <a:solidFill>
            <a:schemeClr val="accent4"/>
          </a:solidFill>
        </p:grpSpPr>
        <p:sp>
          <p:nvSpPr>
            <p:cNvPr id="12" name="Rounded Rectangle 11"/>
            <p:cNvSpPr/>
            <p:nvPr/>
          </p:nvSpPr>
          <p:spPr>
            <a:xfrm>
              <a:off x="3578206" y="2202"/>
              <a:ext cx="1622462" cy="1054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3629687" y="53683"/>
              <a:ext cx="1519500" cy="9516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400" kern="1200" dirty="0" smtClean="0"/>
                <a:t>Identification</a:t>
              </a:r>
              <a:endParaRPr lang="en-US" sz="1400" kern="1200" dirty="0"/>
            </a:p>
          </p:txBody>
        </p:sp>
      </p:grpSp>
    </p:spTree>
    <p:custDataLst>
      <p:tags r:id="rId1"/>
    </p:custDataLst>
    <p:extLst>
      <p:ext uri="{BB962C8B-B14F-4D97-AF65-F5344CB8AC3E}">
        <p14:creationId xmlns:p14="http://schemas.microsoft.com/office/powerpoint/2010/main" val="281207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Performance Goals and Progressive Discipline </a:t>
            </a:r>
            <a:endParaRPr lang="en-US" sz="3200"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837121571"/>
              </p:ext>
            </p:extLst>
          </p:nvPr>
        </p:nvGraphicFramePr>
        <p:xfrm>
          <a:off x="3794125" y="1371600"/>
          <a:ext cx="5014913"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75</a:t>
            </a:fld>
            <a:endParaRPr lang="en-US" dirty="0"/>
          </a:p>
        </p:txBody>
      </p:sp>
      <p:sp>
        <p:nvSpPr>
          <p:cNvPr id="5" name="Content Placeholder 4"/>
          <p:cNvSpPr>
            <a:spLocks noGrp="1"/>
          </p:cNvSpPr>
          <p:nvPr>
            <p:ph sz="half" idx="12"/>
          </p:nvPr>
        </p:nvSpPr>
        <p:spPr>
          <a:xfrm>
            <a:off x="304800" y="1371600"/>
            <a:ext cx="3851564" cy="4937760"/>
          </a:xfrm>
        </p:spPr>
        <p:txBody>
          <a:bodyPr/>
          <a:lstStyle/>
          <a:p>
            <a:r>
              <a:rPr lang="en-US" dirty="0" smtClean="0"/>
              <a:t>Performance issues can be addressed by:</a:t>
            </a:r>
          </a:p>
          <a:p>
            <a:pPr marL="342900" indent="-342900">
              <a:buFont typeface="Arial" panose="020B0604020202020204" pitchFamily="34" charset="0"/>
              <a:buChar char="•"/>
            </a:pPr>
            <a:r>
              <a:rPr lang="en-US" dirty="0" smtClean="0"/>
              <a:t>Performance goals</a:t>
            </a:r>
          </a:p>
          <a:p>
            <a:pPr marL="342900" indent="-342900">
              <a:buFont typeface="Arial" panose="020B0604020202020204" pitchFamily="34" charset="0"/>
              <a:buChar char="•"/>
            </a:pPr>
            <a:r>
              <a:rPr lang="en-US" dirty="0" smtClean="0"/>
              <a:t>Progressive discipline</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25978687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4808713" y="3360206"/>
            <a:ext cx="4000007" cy="2996144"/>
          </a:xfrm>
        </p:spPr>
      </p:pic>
      <p:sp>
        <p:nvSpPr>
          <p:cNvPr id="2" name="Title 1"/>
          <p:cNvSpPr>
            <a:spLocks noGrp="1"/>
          </p:cNvSpPr>
          <p:nvPr>
            <p:ph type="title"/>
          </p:nvPr>
        </p:nvSpPr>
        <p:spPr/>
        <p:txBody>
          <a:bodyPr/>
          <a:lstStyle/>
          <a:p>
            <a:r>
              <a:rPr lang="en-US" dirty="0" smtClean="0"/>
              <a:t>When to use the PIP</a:t>
            </a:r>
            <a:endParaRPr lang="en-US" dirty="0"/>
          </a:p>
        </p:txBody>
      </p:sp>
      <p:sp>
        <p:nvSpPr>
          <p:cNvPr id="3" name="Content Placeholder 2"/>
          <p:cNvSpPr>
            <a:spLocks noGrp="1"/>
          </p:cNvSpPr>
          <p:nvPr>
            <p:ph sz="half" idx="2"/>
          </p:nvPr>
        </p:nvSpPr>
        <p:spPr>
          <a:xfrm>
            <a:off x="304800" y="1371600"/>
            <a:ext cx="8503920" cy="4937760"/>
          </a:xfrm>
        </p:spPr>
        <p:txBody>
          <a:bodyPr/>
          <a:lstStyle/>
          <a:p>
            <a:r>
              <a:rPr lang="en-US" sz="2800" dirty="0" smtClean="0"/>
              <a:t>The PIP is:</a:t>
            </a:r>
          </a:p>
          <a:p>
            <a:pPr marL="457200" indent="-457200">
              <a:buFont typeface="Arial" panose="020B0604020202020204" pitchFamily="34" charset="0"/>
              <a:buChar char="•"/>
            </a:pPr>
            <a:r>
              <a:rPr lang="en-US" sz="2800" dirty="0"/>
              <a:t>Created if an employee receives a needs improvement for a goal or competency</a:t>
            </a:r>
          </a:p>
          <a:p>
            <a:pPr marL="457200" indent="-457200">
              <a:buFont typeface="Arial" panose="020B0604020202020204" pitchFamily="34" charset="0"/>
              <a:buChar char="•"/>
            </a:pPr>
            <a:r>
              <a:rPr lang="en-US" sz="2800" dirty="0" smtClean="0"/>
              <a:t>An informal way to document specific behaviors </a:t>
            </a:r>
          </a:p>
          <a:p>
            <a:pPr marL="457200" indent="-457200">
              <a:buFont typeface="Arial" panose="020B0604020202020204" pitchFamily="34" charset="0"/>
              <a:buChar char="•"/>
            </a:pPr>
            <a:r>
              <a:rPr lang="en-US" sz="2800" dirty="0" smtClean="0"/>
              <a:t>When the action does not rise to the level of a corrective action</a:t>
            </a:r>
            <a:endParaRPr lang="en-US" sz="28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76</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16230160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77</a:t>
            </a:fld>
            <a:endParaRPr lang="en-US" dirty="0"/>
          </a:p>
        </p:txBody>
      </p:sp>
      <p:sp>
        <p:nvSpPr>
          <p:cNvPr id="5" name="Title 4"/>
          <p:cNvSpPr>
            <a:spLocks noGrp="1"/>
          </p:cNvSpPr>
          <p:nvPr>
            <p:ph type="title"/>
          </p:nvPr>
        </p:nvSpPr>
        <p:spPr/>
        <p:txBody>
          <a:bodyPr/>
          <a:lstStyle/>
          <a:p>
            <a:r>
              <a:rPr lang="en-US" dirty="0" smtClean="0"/>
              <a:t>Development Plan</a:t>
            </a:r>
            <a:endParaRPr lang="en-US" dirty="0"/>
          </a:p>
        </p:txBody>
      </p:sp>
      <p:sp>
        <p:nvSpPr>
          <p:cNvPr id="6" name="Content Placeholder 3"/>
          <p:cNvSpPr>
            <a:spLocks noGrp="1"/>
          </p:cNvSpPr>
          <p:nvPr>
            <p:ph idx="1"/>
          </p:nvPr>
        </p:nvSpPr>
        <p:spPr>
          <a:xfrm>
            <a:off x="182880" y="1417320"/>
            <a:ext cx="8778240" cy="4754880"/>
          </a:xfrm>
        </p:spPr>
        <p:txBody>
          <a:bodyPr/>
          <a:lstStyle/>
          <a:p>
            <a:r>
              <a:rPr lang="en-US" sz="2800" dirty="0" smtClean="0"/>
              <a:t>When creating an Individual Development Plan:</a:t>
            </a:r>
          </a:p>
          <a:p>
            <a:pPr marL="514350" indent="-514350">
              <a:buFont typeface="+mj-lt"/>
              <a:buAutoNum type="arabicPeriod"/>
            </a:pPr>
            <a:r>
              <a:rPr lang="en-US" sz="2800" dirty="0" smtClean="0"/>
              <a:t>Provide a reason and motivation </a:t>
            </a:r>
          </a:p>
          <a:p>
            <a:pPr marL="1200150" lvl="1" indent="-457200">
              <a:buFont typeface="Arial" panose="020B0604020202020204" pitchFamily="34" charset="0"/>
              <a:buChar char="•"/>
            </a:pPr>
            <a:r>
              <a:rPr lang="en-US" dirty="0"/>
              <a:t>T</a:t>
            </a:r>
            <a:r>
              <a:rPr lang="en-US" dirty="0" smtClean="0"/>
              <a:t>o </a:t>
            </a:r>
            <a:r>
              <a:rPr lang="en-US" dirty="0"/>
              <a:t>be the best </a:t>
            </a:r>
            <a:r>
              <a:rPr lang="en-US" dirty="0" smtClean="0"/>
              <a:t>possible Supervisor</a:t>
            </a:r>
            <a:endParaRPr lang="en-US" dirty="0"/>
          </a:p>
          <a:p>
            <a:pPr marL="514350" indent="-514350">
              <a:buFont typeface="+mj-lt"/>
              <a:buAutoNum type="arabicPeriod"/>
            </a:pPr>
            <a:r>
              <a:rPr lang="en-US" sz="2800" dirty="0" smtClean="0"/>
              <a:t>Describe needs to be learned </a:t>
            </a:r>
          </a:p>
          <a:p>
            <a:pPr marL="1200150" lvl="1" indent="-457200">
              <a:buFont typeface="Arial" panose="020B0604020202020204" pitchFamily="34" charset="0"/>
              <a:buChar char="•"/>
            </a:pPr>
            <a:r>
              <a:rPr lang="en-US" dirty="0"/>
              <a:t>I</a:t>
            </a:r>
            <a:r>
              <a:rPr lang="en-US" dirty="0" smtClean="0"/>
              <a:t>dentify the competencies</a:t>
            </a:r>
            <a:endParaRPr lang="en-US" dirty="0"/>
          </a:p>
          <a:p>
            <a:pPr marL="514350" indent="-514350">
              <a:buFont typeface="+mj-lt"/>
              <a:buAutoNum type="arabicPeriod"/>
            </a:pPr>
            <a:r>
              <a:rPr lang="en-US" sz="2800" dirty="0"/>
              <a:t>Identify development actions</a:t>
            </a:r>
          </a:p>
          <a:p>
            <a:pPr marL="514350" indent="-514350">
              <a:buFont typeface="+mj-lt"/>
              <a:buAutoNum type="arabicPeriod"/>
            </a:pPr>
            <a:r>
              <a:rPr lang="en-US" sz="2800" dirty="0"/>
              <a:t>Implement </a:t>
            </a:r>
            <a:r>
              <a:rPr lang="en-US" sz="2800" dirty="0" smtClean="0"/>
              <a:t>the plan and follow-up</a:t>
            </a:r>
            <a:endParaRPr lang="en-US" sz="2800" dirty="0"/>
          </a:p>
        </p:txBody>
      </p:sp>
    </p:spTree>
    <p:custDataLst>
      <p:tags r:id="rId1"/>
    </p:custDataLst>
    <p:extLst>
      <p:ext uri="{BB962C8B-B14F-4D97-AF65-F5344CB8AC3E}">
        <p14:creationId xmlns:p14="http://schemas.microsoft.com/office/powerpoint/2010/main" val="18534228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600" dirty="0" smtClean="0"/>
              <a:t>Using Your W.I.T.S</a:t>
            </a:r>
            <a:endParaRPr lang="en-US" sz="3600" dirty="0"/>
          </a:p>
        </p:txBody>
      </p:sp>
      <p:sp>
        <p:nvSpPr>
          <p:cNvPr id="2" name="Content Placeholder 1"/>
          <p:cNvSpPr>
            <a:spLocks noGrp="1"/>
          </p:cNvSpPr>
          <p:nvPr>
            <p:ph sz="half" idx="2"/>
          </p:nvPr>
        </p:nvSpPr>
        <p:spPr>
          <a:xfrm>
            <a:off x="320039" y="1371600"/>
            <a:ext cx="5676999" cy="4937760"/>
          </a:xfrm>
        </p:spPr>
        <p:txBody>
          <a:bodyPr/>
          <a:lstStyle/>
          <a:p>
            <a:r>
              <a:rPr lang="en-US" sz="2400" dirty="0" smtClean="0"/>
              <a:t>During the meeting with the employee to discuss the PIP explain:</a:t>
            </a:r>
          </a:p>
          <a:p>
            <a:pPr marL="457200" indent="-457200">
              <a:buFont typeface="Arial" panose="020B0604020202020204" pitchFamily="34" charset="0"/>
              <a:buChar char="•"/>
            </a:pPr>
            <a:r>
              <a:rPr lang="en-US" sz="2400" b="1" dirty="0" smtClean="0"/>
              <a:t>Why</a:t>
            </a:r>
            <a:r>
              <a:rPr lang="en-US" sz="2400" dirty="0" smtClean="0"/>
              <a:t> – Provide context on how the behavior impacts others at CDOT</a:t>
            </a:r>
          </a:p>
          <a:p>
            <a:pPr marL="457200" indent="-457200">
              <a:buFont typeface="Arial" panose="020B0604020202020204" pitchFamily="34" charset="0"/>
              <a:buChar char="•"/>
            </a:pPr>
            <a:r>
              <a:rPr lang="en-US" sz="2400" b="1" dirty="0" smtClean="0"/>
              <a:t>Immediate</a:t>
            </a:r>
            <a:r>
              <a:rPr lang="en-US" sz="2400" dirty="0" smtClean="0"/>
              <a:t> – Keep the feedback as close to the event as possible</a:t>
            </a:r>
          </a:p>
          <a:p>
            <a:pPr marL="457200" indent="-457200">
              <a:buFont typeface="Arial" panose="020B0604020202020204" pitchFamily="34" charset="0"/>
              <a:buChar char="•"/>
            </a:pPr>
            <a:r>
              <a:rPr lang="en-US" sz="2400" b="1" dirty="0" smtClean="0"/>
              <a:t>Think Small  </a:t>
            </a:r>
            <a:r>
              <a:rPr lang="en-US" sz="2400" dirty="0" smtClean="0"/>
              <a:t>-  Think about the chain of events that leads to success or failure</a:t>
            </a:r>
          </a:p>
          <a:p>
            <a:pPr marL="457200" indent="-457200">
              <a:buFont typeface="Arial" panose="020B0604020202020204" pitchFamily="34" charset="0"/>
              <a:buChar char="•"/>
            </a:pPr>
            <a:r>
              <a:rPr lang="en-US" sz="2400" b="1" dirty="0" smtClean="0"/>
              <a:t>Specific</a:t>
            </a:r>
            <a:r>
              <a:rPr lang="en-US" sz="2400" dirty="0" smtClean="0"/>
              <a:t> – Do not make your employees guess about behavior. </a:t>
            </a:r>
            <a:r>
              <a:rPr lang="en-US" sz="2400" dirty="0"/>
              <a:t> </a:t>
            </a:r>
            <a:r>
              <a:rPr lang="en-US" sz="2400" dirty="0" smtClean="0"/>
              <a:t>Explain in detail what is needed</a:t>
            </a:r>
            <a:endParaRPr lang="en-US" sz="2400" dirty="0"/>
          </a:p>
        </p:txBody>
      </p:sp>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78</a:t>
            </a:fld>
            <a:endParaRPr lang="en-US" dirty="0"/>
          </a:p>
        </p:txBody>
      </p:sp>
      <p:pic>
        <p:nvPicPr>
          <p:cNvPr id="5" name="Content Placeholder 4"/>
          <p:cNvPicPr>
            <a:picLocks noGrp="1" noChangeAspect="1"/>
          </p:cNvPicPr>
          <p:nvPr>
            <p:ph sz="half" idx="12"/>
          </p:nvPr>
        </p:nvPicPr>
        <p:blipFill rotWithShape="1">
          <a:blip r:embed="rId4" cstate="print">
            <a:extLst>
              <a:ext uri="{28A0092B-C50C-407E-A947-70E740481C1C}">
                <a14:useLocalDpi xmlns:a14="http://schemas.microsoft.com/office/drawing/2010/main" val="0"/>
              </a:ext>
            </a:extLst>
          </a:blip>
          <a:srcRect l="17369"/>
          <a:stretch/>
        </p:blipFill>
        <p:spPr>
          <a:xfrm>
            <a:off x="6151418" y="1529542"/>
            <a:ext cx="2657620" cy="4012830"/>
          </a:xfrm>
        </p:spPr>
      </p:pic>
      <p:sp>
        <p:nvSpPr>
          <p:cNvPr id="11" name="Footer Placeholder 2"/>
          <p:cNvSpPr>
            <a:spLocks noGrp="1"/>
          </p:cNvSpPr>
          <p:nvPr>
            <p:ph type="ftr" sz="quarter" idx="10"/>
          </p:nvPr>
        </p:nvSpPr>
        <p:spPr>
          <a:xfrm>
            <a:off x="182880" y="6356350"/>
            <a:ext cx="6351270" cy="365125"/>
          </a:xfrm>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465982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Progressive Discipline </a:t>
            </a:r>
            <a:endParaRPr lang="en-US" sz="3200"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14993458"/>
              </p:ext>
            </p:extLst>
          </p:nvPr>
        </p:nvGraphicFramePr>
        <p:xfrm>
          <a:off x="3794125" y="1371600"/>
          <a:ext cx="5014913" cy="493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1"/>
          </p:nvPr>
        </p:nvSpPr>
        <p:spPr/>
        <p:txBody>
          <a:bodyPr/>
          <a:lstStyle/>
          <a:p>
            <a:pPr>
              <a:defRPr/>
            </a:pPr>
            <a:r>
              <a:rPr lang="en-US" smtClean="0"/>
              <a:t>Slide </a:t>
            </a:r>
            <a:fld id="{3D23ED13-A12C-4854-A91E-EB5CAF90118D}" type="slidenum">
              <a:rPr lang="en-US" smtClean="0"/>
              <a:pPr>
                <a:defRPr/>
              </a:pPr>
              <a:t>79</a:t>
            </a:fld>
            <a:endParaRPr lang="en-US" dirty="0"/>
          </a:p>
        </p:txBody>
      </p:sp>
      <p:sp>
        <p:nvSpPr>
          <p:cNvPr id="5" name="Content Placeholder 4"/>
          <p:cNvSpPr>
            <a:spLocks noGrp="1"/>
          </p:cNvSpPr>
          <p:nvPr>
            <p:ph sz="half" idx="12"/>
          </p:nvPr>
        </p:nvSpPr>
        <p:spPr>
          <a:xfrm>
            <a:off x="304800" y="1371600"/>
            <a:ext cx="3851564" cy="4937760"/>
          </a:xfrm>
        </p:spPr>
        <p:txBody>
          <a:bodyPr/>
          <a:lstStyle/>
          <a:p>
            <a:r>
              <a:rPr lang="en-US" dirty="0" smtClean="0"/>
              <a:t>When performance rises to the level of progressive discipline and how to process is discussed in the next course</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Tree>
    <p:custDataLst>
      <p:tags r:id="rId1"/>
    </p:custDataLst>
    <p:extLst>
      <p:ext uri="{BB962C8B-B14F-4D97-AF65-F5344CB8AC3E}">
        <p14:creationId xmlns:p14="http://schemas.microsoft.com/office/powerpoint/2010/main" val="2573918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 y="103188"/>
            <a:ext cx="8778240" cy="1143000"/>
          </a:xfrm>
        </p:spPr>
        <p:txBody>
          <a:bodyPr/>
          <a:lstStyle/>
          <a:p>
            <a:r>
              <a:rPr lang="en-US" sz="3600" dirty="0" smtClean="0"/>
              <a:t>Your Contributions to Learning</a:t>
            </a:r>
          </a:p>
        </p:txBody>
      </p:sp>
      <p:sp>
        <p:nvSpPr>
          <p:cNvPr id="14339" name="Content Placeholder 2"/>
          <p:cNvSpPr>
            <a:spLocks noGrp="1"/>
          </p:cNvSpPr>
          <p:nvPr>
            <p:ph idx="1"/>
          </p:nvPr>
        </p:nvSpPr>
        <p:spPr/>
        <p:txBody>
          <a:bodyPr/>
          <a:lstStyle/>
          <a:p>
            <a:pPr marL="457200" indent="-457200">
              <a:buFont typeface="Arial" panose="020B0604020202020204" pitchFamily="34" charset="0"/>
              <a:buChar char="•"/>
            </a:pPr>
            <a:r>
              <a:rPr lang="en-US" sz="2800" dirty="0" smtClean="0"/>
              <a:t>Please respect the other participants by silencing your cell phones</a:t>
            </a:r>
          </a:p>
          <a:p>
            <a:pPr marL="457200" indent="-457200">
              <a:buFont typeface="Arial" panose="020B0604020202020204" pitchFamily="34" charset="0"/>
              <a:buChar char="•"/>
            </a:pPr>
            <a:r>
              <a:rPr lang="en-US" sz="2800" dirty="0" smtClean="0"/>
              <a:t>Focus on the course, please use the Internet and email over lunch and break times</a:t>
            </a:r>
          </a:p>
          <a:p>
            <a:pPr marL="457200" indent="-457200">
              <a:buFont typeface="Arial" panose="020B0604020202020204" pitchFamily="34" charset="0"/>
              <a:buChar char="•"/>
            </a:pPr>
            <a:r>
              <a:rPr lang="en-US" sz="2800" dirty="0" smtClean="0"/>
              <a:t>Please delay your side conversations until break times</a:t>
            </a:r>
          </a:p>
          <a:p>
            <a:pPr marL="457200" indent="-457200">
              <a:buFont typeface="Arial" panose="020B0604020202020204" pitchFamily="34" charset="0"/>
              <a:buChar char="•"/>
            </a:pPr>
            <a:r>
              <a:rPr lang="en-US" sz="2800" dirty="0" smtClean="0"/>
              <a:t>Attend the entire course to obtain credit for successful course completion</a:t>
            </a:r>
          </a:p>
          <a:p>
            <a:endParaRPr 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8</a:t>
            </a:fld>
            <a:endParaRPr lang="en-US" dirty="0"/>
          </a:p>
        </p:txBody>
      </p:sp>
    </p:spTree>
    <p:custDataLst>
      <p:tags r:id="rId1"/>
    </p:custDataLst>
    <p:extLst>
      <p:ext uri="{BB962C8B-B14F-4D97-AF65-F5344CB8AC3E}">
        <p14:creationId xmlns:p14="http://schemas.microsoft.com/office/powerpoint/2010/main" val="12787154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endParaRPr lang="en-US" dirty="0" smtClean="0"/>
          </a:p>
          <a:p>
            <a:r>
              <a:rPr lang="en-US" dirty="0" smtClean="0"/>
              <a:t>True or False.  The PIP is the first stage of the informal progressive disciplinary process.</a:t>
            </a:r>
          </a:p>
          <a:p>
            <a:pPr marL="457200" indent="-457200">
              <a:buFont typeface="Arial" panose="020B0604020202020204" pitchFamily="34" charset="0"/>
              <a:buChar char="•"/>
            </a:pPr>
            <a:r>
              <a:rPr lang="en-US" dirty="0" smtClean="0"/>
              <a:t>False – The first step to set your expectations of the employee</a:t>
            </a:r>
            <a:endParaRPr lang="en-US" dirty="0"/>
          </a:p>
          <a:p>
            <a:endParaRPr lang="en-US" dirty="0" smtClean="0"/>
          </a:p>
          <a:p>
            <a:r>
              <a:rPr lang="en-US" dirty="0" smtClean="0"/>
              <a:t>W.I.T.S is an acronym that stands for________?</a:t>
            </a:r>
          </a:p>
          <a:p>
            <a:pPr marL="457200" indent="-457200">
              <a:buFont typeface="Arial" panose="020B0604020202020204" pitchFamily="34" charset="0"/>
              <a:buChar char="•"/>
            </a:pPr>
            <a:r>
              <a:rPr lang="en-US" dirty="0" smtClean="0"/>
              <a:t>Why, Immediate, Think Small and Specific</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80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3756242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81</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92176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6469" y="1417320"/>
            <a:ext cx="7824651" cy="4754880"/>
          </a:xfrm>
        </p:spPr>
        <p:txBody>
          <a:bodyPr/>
          <a:lstStyle/>
          <a:p>
            <a:pPr marL="457200" indent="-457200">
              <a:buFont typeface="Arial"/>
              <a:buChar char="•"/>
            </a:pPr>
            <a:r>
              <a:rPr lang="en-US" sz="2700" i="1" dirty="0" smtClean="0">
                <a:solidFill>
                  <a:schemeClr val="bg1">
                    <a:lumMod val="65000"/>
                  </a:schemeClr>
                </a:solidFill>
              </a:rPr>
              <a:t>Learning Logistics</a:t>
            </a:r>
          </a:p>
          <a:p>
            <a:pPr marL="457200" indent="-457200">
              <a:buFont typeface="Arial"/>
              <a:buChar char="•"/>
            </a:pPr>
            <a:r>
              <a:rPr lang="en-US" sz="2700" i="1" dirty="0" smtClean="0">
                <a:solidFill>
                  <a:schemeClr val="bg1">
                    <a:lumMod val="65000"/>
                  </a:schemeClr>
                </a:solidFill>
              </a:rPr>
              <a:t>Section 1 – Performance </a:t>
            </a:r>
            <a:r>
              <a:rPr lang="en-US" sz="2700" i="1" dirty="0">
                <a:solidFill>
                  <a:schemeClr val="bg1">
                    <a:lumMod val="65000"/>
                  </a:schemeClr>
                </a:solidFill>
              </a:rPr>
              <a:t>Management</a:t>
            </a:r>
          </a:p>
          <a:p>
            <a:pPr marL="457200" indent="-457200">
              <a:buFont typeface="Arial"/>
              <a:buChar char="•"/>
            </a:pPr>
            <a:r>
              <a:rPr lang="en-US" sz="2700" i="1" dirty="0" smtClean="0">
                <a:solidFill>
                  <a:schemeClr val="bg1">
                    <a:lumMod val="65000"/>
                  </a:schemeClr>
                </a:solidFill>
              </a:rPr>
              <a:t>Section 2 </a:t>
            </a:r>
            <a:r>
              <a:rPr lang="en-US" sz="2700" i="1" dirty="0">
                <a:solidFill>
                  <a:schemeClr val="bg1">
                    <a:lumMod val="65000"/>
                  </a:schemeClr>
                </a:solidFill>
              </a:rPr>
              <a:t>– </a:t>
            </a:r>
            <a:r>
              <a:rPr lang="en-US" sz="2700" i="1" dirty="0" smtClean="0">
                <a:solidFill>
                  <a:schemeClr val="bg1">
                    <a:lumMod val="65000"/>
                  </a:schemeClr>
                </a:solidFill>
              </a:rPr>
              <a:t>Performance Planning</a:t>
            </a:r>
          </a:p>
          <a:p>
            <a:pPr marL="457200" indent="-457200">
              <a:buFont typeface="Arial"/>
              <a:buChar char="•"/>
            </a:pPr>
            <a:r>
              <a:rPr lang="en-US" sz="2700" i="1" dirty="0" smtClean="0">
                <a:solidFill>
                  <a:schemeClr val="bg1">
                    <a:lumMod val="65000"/>
                  </a:schemeClr>
                </a:solidFill>
              </a:rPr>
              <a:t>Section 3 – Giving Performance Evaluations</a:t>
            </a:r>
          </a:p>
          <a:p>
            <a:pPr marL="457200" indent="-457200">
              <a:buFont typeface="Arial"/>
              <a:buChar char="•"/>
            </a:pPr>
            <a:r>
              <a:rPr lang="en-US" sz="2700" i="1" dirty="0" smtClean="0">
                <a:solidFill>
                  <a:schemeClr val="bg1">
                    <a:lumMod val="65000"/>
                  </a:schemeClr>
                </a:solidFill>
              </a:rPr>
              <a:t>Section 4 – Ongoing Communication</a:t>
            </a:r>
          </a:p>
          <a:p>
            <a:pPr marL="457200" indent="-457200">
              <a:buFont typeface="Arial"/>
              <a:buChar char="•"/>
            </a:pPr>
            <a:r>
              <a:rPr lang="en-US" sz="2700" i="1" dirty="0" smtClean="0">
                <a:solidFill>
                  <a:schemeClr val="bg1">
                    <a:lumMod val="65000"/>
                  </a:schemeClr>
                </a:solidFill>
              </a:rPr>
              <a:t>Section 5 – When Expectations are not Met</a:t>
            </a:r>
          </a:p>
          <a:p>
            <a:pPr marL="457200" indent="-457200">
              <a:buFont typeface="Arial"/>
              <a:buChar char="•"/>
            </a:pPr>
            <a:r>
              <a:rPr lang="en-US" sz="2700" b="1" dirty="0" smtClean="0"/>
              <a:t>Conclusion </a:t>
            </a:r>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12" name="Slide Number Placeholder 11"/>
          <p:cNvSpPr>
            <a:spLocks noGrp="1"/>
          </p:cNvSpPr>
          <p:nvPr>
            <p:ph type="sldNum" sz="quarter" idx="11"/>
          </p:nvPr>
        </p:nvSpPr>
        <p:spPr/>
        <p:txBody>
          <a:bodyPr/>
          <a:lstStyle/>
          <a:p>
            <a:pPr>
              <a:defRPr/>
            </a:pPr>
            <a:r>
              <a:rPr lang="en-US" smtClean="0"/>
              <a:t>Slide </a:t>
            </a:r>
            <a:fld id="{F1733E7F-F35A-45C7-967F-B65877603703}" type="slidenum">
              <a:rPr lang="en-US" smtClean="0"/>
              <a:pPr>
                <a:defRPr/>
              </a:pPr>
              <a:t>82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6853627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82880" y="103188"/>
            <a:ext cx="8778240" cy="1143000"/>
          </a:xfrm>
        </p:spPr>
        <p:txBody>
          <a:bodyPr/>
          <a:lstStyle/>
          <a:p>
            <a:r>
              <a:rPr lang="en-US" dirty="0" smtClean="0"/>
              <a:t>Conclusion</a:t>
            </a:r>
          </a:p>
        </p:txBody>
      </p:sp>
      <p:sp>
        <p:nvSpPr>
          <p:cNvPr id="46083" name="Content Placeholder 2"/>
          <p:cNvSpPr>
            <a:spLocks noGrp="1"/>
          </p:cNvSpPr>
          <p:nvPr>
            <p:ph idx="1"/>
          </p:nvPr>
        </p:nvSpPr>
        <p:spPr/>
        <p:txBody>
          <a:bodyPr/>
          <a:lstStyle/>
          <a:p>
            <a:pPr marL="0" indent="0">
              <a:buNone/>
            </a:pPr>
            <a:r>
              <a:rPr lang="en-US" i="1" dirty="0" smtClean="0"/>
              <a:t>You should now be able to:</a:t>
            </a:r>
          </a:p>
          <a:p>
            <a:pPr marL="342900" indent="-342900">
              <a:buFont typeface="Arial" panose="020B0604020202020204" pitchFamily="34" charset="0"/>
              <a:buChar char="•"/>
            </a:pPr>
            <a:r>
              <a:rPr lang="en-US" sz="2000" dirty="0"/>
              <a:t>Describe what </a:t>
            </a:r>
            <a:r>
              <a:rPr lang="en-US" sz="2000" dirty="0" smtClean="0"/>
              <a:t>Performance Management </a:t>
            </a:r>
            <a:r>
              <a:rPr lang="en-US" sz="2000" dirty="0"/>
              <a:t>is at CDOT and your </a:t>
            </a:r>
            <a:r>
              <a:rPr lang="en-US" sz="2000" dirty="0" smtClean="0"/>
              <a:t>role</a:t>
            </a:r>
            <a:endParaRPr lang="en-US" sz="2000" dirty="0"/>
          </a:p>
          <a:p>
            <a:pPr marL="342900" indent="-342900">
              <a:buFont typeface="Arial" panose="020B0604020202020204" pitchFamily="34" charset="0"/>
              <a:buChar char="•"/>
            </a:pPr>
            <a:r>
              <a:rPr lang="en-US" sz="2000" dirty="0"/>
              <a:t>Create </a:t>
            </a:r>
            <a:r>
              <a:rPr lang="en-US" sz="2000" dirty="0" smtClean="0"/>
              <a:t>Performance Management </a:t>
            </a:r>
            <a:r>
              <a:rPr lang="en-US" sz="2000" dirty="0"/>
              <a:t>goals for employees and set expectations </a:t>
            </a:r>
          </a:p>
          <a:p>
            <a:pPr marL="342900" indent="-342900">
              <a:buFont typeface="Arial" panose="020B0604020202020204" pitchFamily="34" charset="0"/>
              <a:buChar char="•"/>
            </a:pPr>
            <a:r>
              <a:rPr lang="en-US" sz="2000" dirty="0"/>
              <a:t>Describe the importance of ongoing communication throughout the performance plan year and how to prepare and conduct the meetings </a:t>
            </a:r>
          </a:p>
          <a:p>
            <a:pPr marL="342900" indent="-342900">
              <a:buFont typeface="Arial" panose="020B0604020202020204" pitchFamily="34" charset="0"/>
              <a:buChar char="•"/>
            </a:pPr>
            <a:r>
              <a:rPr lang="en-US" sz="2000" dirty="0"/>
              <a:t>Identify when there are performance issues with employees and how to take action at the lowest possible level</a:t>
            </a:r>
          </a:p>
          <a:p>
            <a:pPr marL="342900" indent="-342900">
              <a:buFont typeface="Arial" panose="020B0604020202020204" pitchFamily="34" charset="0"/>
              <a:buChar char="•"/>
            </a:pPr>
            <a:r>
              <a:rPr lang="en-US" sz="2000" dirty="0"/>
              <a:t>Give performance evaluations and provide feedback to the employee</a:t>
            </a:r>
          </a:p>
          <a:p>
            <a:pPr marL="342900" indent="-342900">
              <a:buFont typeface="Arial" panose="020B0604020202020204" pitchFamily="34" charset="0"/>
              <a:buChar char="•"/>
            </a:pPr>
            <a:r>
              <a:rPr lang="en-US" sz="2000" dirty="0"/>
              <a:t>Describe when to use an Individual Development Plan (IDP) and the Performance Improvement Plan (PIP</a:t>
            </a:r>
            <a:r>
              <a:rPr lang="en-US" sz="2000" dirty="0" smtClean="0"/>
              <a:t>)</a:t>
            </a:r>
            <a:endParaRPr lang="en-US" sz="20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83</a:t>
            </a:fld>
            <a:endParaRPr lang="en-US" dirty="0"/>
          </a:p>
        </p:txBody>
      </p:sp>
    </p:spTree>
    <p:custDataLst>
      <p:tags r:id="rId1"/>
    </p:custDataLst>
    <p:extLst>
      <p:ext uri="{BB962C8B-B14F-4D97-AF65-F5344CB8AC3E}">
        <p14:creationId xmlns:p14="http://schemas.microsoft.com/office/powerpoint/2010/main" val="7912366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700" dirty="0" smtClean="0"/>
              <a:t>How to facilitate continuous engagement and improvement:</a:t>
            </a:r>
          </a:p>
          <a:p>
            <a:pPr marL="457200" indent="-457200">
              <a:buFont typeface="Arial" panose="020B0604020202020204" pitchFamily="34" charset="0"/>
              <a:buChar char="•"/>
            </a:pPr>
            <a:r>
              <a:rPr lang="en-US" sz="2700" dirty="0" smtClean="0"/>
              <a:t>Keep a performance log for each employee</a:t>
            </a:r>
          </a:p>
          <a:p>
            <a:pPr marL="457200" indent="-457200">
              <a:buFont typeface="Arial" panose="020B0604020202020204" pitchFamily="34" charset="0"/>
              <a:buChar char="•"/>
            </a:pPr>
            <a:r>
              <a:rPr lang="en-US" sz="2700" dirty="0" smtClean="0"/>
              <a:t>Be aware of employee concerns</a:t>
            </a:r>
          </a:p>
          <a:p>
            <a:pPr marL="457200" indent="-457200">
              <a:buFont typeface="Arial" panose="020B0604020202020204" pitchFamily="34" charset="0"/>
              <a:buChar char="•"/>
            </a:pPr>
            <a:r>
              <a:rPr lang="en-US" sz="2700" dirty="0" smtClean="0"/>
              <a:t>Create the right atmosphere on the review day</a:t>
            </a:r>
          </a:p>
          <a:p>
            <a:pPr marL="457200" indent="-457200">
              <a:buFont typeface="Arial" panose="020B0604020202020204" pitchFamily="34" charset="0"/>
              <a:buChar char="•"/>
            </a:pPr>
            <a:r>
              <a:rPr lang="en-US" sz="2700" dirty="0" smtClean="0"/>
              <a:t>Cite good work first and then address poor performance</a:t>
            </a:r>
          </a:p>
          <a:p>
            <a:pPr marL="457200" indent="-457200">
              <a:buFont typeface="Arial" panose="020B0604020202020204" pitchFamily="34" charset="0"/>
              <a:buChar char="•"/>
            </a:pPr>
            <a:r>
              <a:rPr lang="en-US" sz="2700" dirty="0" smtClean="0"/>
              <a:t>Reset your attitude if you need to (see slide on attitude)</a:t>
            </a:r>
          </a:p>
          <a:p>
            <a:pPr marL="457200" indent="-457200">
              <a:buFont typeface="Arial" panose="020B0604020202020204" pitchFamily="34" charset="0"/>
              <a:buChar char="•"/>
            </a:pPr>
            <a:r>
              <a:rPr lang="en-US" sz="2700" dirty="0" smtClean="0"/>
              <a:t>Pose great </a:t>
            </a:r>
            <a:r>
              <a:rPr lang="en-US" sz="2700" smtClean="0"/>
              <a:t>questions in </a:t>
            </a:r>
            <a:r>
              <a:rPr lang="en-US" sz="2700" dirty="0" smtClean="0"/>
              <a:t>the meeting to spur deep thinking</a:t>
            </a:r>
          </a:p>
          <a:p>
            <a:pPr marL="457200" indent="-457200">
              <a:buFont typeface="Arial" panose="020B0604020202020204" pitchFamily="34" charset="0"/>
              <a:buChar char="•"/>
            </a:pPr>
            <a:r>
              <a:rPr lang="en-US" sz="2700" dirty="0" smtClean="0"/>
              <a:t>Acknowledge mistakes</a:t>
            </a:r>
          </a:p>
          <a:p>
            <a:pPr marL="457200" indent="-457200">
              <a:buFont typeface="Arial" panose="020B0604020202020204" pitchFamily="34" charset="0"/>
              <a:buChar char="•"/>
            </a:pPr>
            <a:r>
              <a:rPr lang="en-US" sz="2700" dirty="0" smtClean="0"/>
              <a:t>Inspire/motivate others in difficult times</a:t>
            </a:r>
          </a:p>
          <a:p>
            <a:pPr marL="457200" indent="-457200">
              <a:buFont typeface="Arial" panose="020B0604020202020204" pitchFamily="34" charset="0"/>
              <a:buChar char="•"/>
            </a:pPr>
            <a:endParaRPr lang="en-US" sz="2700" dirty="0" smtClean="0"/>
          </a:p>
          <a:p>
            <a:pPr marL="457200" indent="-457200">
              <a:buFont typeface="Arial" panose="020B0604020202020204" pitchFamily="34" charset="0"/>
              <a:buChar char="•"/>
            </a:pPr>
            <a:endParaRPr lang="en-US" sz="27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84</a:t>
            </a:fld>
            <a:endParaRPr lang="en-US" dirty="0"/>
          </a:p>
        </p:txBody>
      </p:sp>
      <p:sp>
        <p:nvSpPr>
          <p:cNvPr id="5" name="Title 4"/>
          <p:cNvSpPr>
            <a:spLocks noGrp="1"/>
          </p:cNvSpPr>
          <p:nvPr>
            <p:ph type="title"/>
          </p:nvPr>
        </p:nvSpPr>
        <p:spPr/>
        <p:txBody>
          <a:bodyPr/>
          <a:lstStyle/>
          <a:p>
            <a:r>
              <a:rPr lang="en-US" dirty="0" smtClean="0"/>
              <a:t>Key Takeaways</a:t>
            </a:r>
            <a:endParaRPr lang="en-US" dirty="0"/>
          </a:p>
        </p:txBody>
      </p:sp>
    </p:spTree>
    <p:custDataLst>
      <p:tags r:id="rId1"/>
    </p:custDataLst>
    <p:extLst>
      <p:ext uri="{BB962C8B-B14F-4D97-AF65-F5344CB8AC3E}">
        <p14:creationId xmlns:p14="http://schemas.microsoft.com/office/powerpoint/2010/main" val="7526988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additional assistance contact:</a:t>
            </a:r>
          </a:p>
          <a:p>
            <a:pPr lvl="1"/>
            <a:r>
              <a:rPr lang="en-US" b="1" dirty="0" smtClean="0"/>
              <a:t>Susan Maxfield: HR Business Partner</a:t>
            </a:r>
          </a:p>
          <a:p>
            <a:pPr lvl="2"/>
            <a:r>
              <a:rPr lang="en-US" i="1" dirty="0" smtClean="0"/>
              <a:t>Email</a:t>
            </a:r>
            <a:r>
              <a:rPr lang="en-US" dirty="0" smtClean="0"/>
              <a:t>: Susan.Maxfield@state.co.us</a:t>
            </a:r>
          </a:p>
          <a:p>
            <a:pPr lvl="1"/>
            <a:r>
              <a:rPr lang="en-US" b="1" dirty="0" smtClean="0"/>
              <a:t>Beverly </a:t>
            </a:r>
            <a:r>
              <a:rPr lang="en-US" b="1" dirty="0"/>
              <a:t>Wyatt: HR Business Partner</a:t>
            </a:r>
          </a:p>
          <a:p>
            <a:pPr lvl="2"/>
            <a:r>
              <a:rPr lang="en-US" i="1" dirty="0"/>
              <a:t>Email</a:t>
            </a:r>
            <a:r>
              <a:rPr lang="en-US" dirty="0"/>
              <a:t>: </a:t>
            </a:r>
            <a:r>
              <a:rPr lang="en-US" dirty="0" smtClean="0"/>
              <a:t>Beverly.Wyatt@state.co.us</a:t>
            </a:r>
            <a:endParaRPr lang="en-US" dirty="0"/>
          </a:p>
          <a:p>
            <a:endParaRPr lang="en-US" dirty="0" smtClean="0"/>
          </a:p>
          <a:p>
            <a:endParaRPr lang="en-US" dirty="0" smtClean="0"/>
          </a:p>
        </p:txBody>
      </p:sp>
      <p:sp>
        <p:nvSpPr>
          <p:cNvPr id="2" name="Title 1"/>
          <p:cNvSpPr>
            <a:spLocks noGrp="1"/>
          </p:cNvSpPr>
          <p:nvPr>
            <p:ph type="title"/>
          </p:nvPr>
        </p:nvSpPr>
        <p:spPr/>
        <p:txBody>
          <a:bodyPr/>
          <a:lstStyle/>
          <a:p>
            <a:r>
              <a:rPr lang="en-US" dirty="0" smtClean="0"/>
              <a:t>Where Can I Get Help – People?</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049"/>
          <a:stretch/>
        </p:blipFill>
        <p:spPr bwMode="auto">
          <a:xfrm>
            <a:off x="6146801" y="4843531"/>
            <a:ext cx="2814319" cy="1719829"/>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9395401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additional assistance contact:</a:t>
            </a:r>
          </a:p>
          <a:p>
            <a:endParaRPr lang="en-US" dirty="0" smtClean="0"/>
          </a:p>
          <a:p>
            <a:endParaRPr lang="en-US" dirty="0" smtClean="0"/>
          </a:p>
        </p:txBody>
      </p:sp>
      <p:sp>
        <p:nvSpPr>
          <p:cNvPr id="2" name="Title 1"/>
          <p:cNvSpPr>
            <a:spLocks noGrp="1"/>
          </p:cNvSpPr>
          <p:nvPr>
            <p:ph type="title"/>
          </p:nvPr>
        </p:nvSpPr>
        <p:spPr/>
        <p:txBody>
          <a:bodyPr/>
          <a:lstStyle/>
          <a:p>
            <a:r>
              <a:rPr lang="en-US" dirty="0" smtClean="0"/>
              <a:t>Where Can I Get Help – People?</a:t>
            </a:r>
            <a:endParaRPr lang="en-US" dirty="0"/>
          </a:p>
        </p:txBody>
      </p:sp>
      <p:graphicFrame>
        <p:nvGraphicFramePr>
          <p:cNvPr id="4" name="Table 3"/>
          <p:cNvGraphicFramePr>
            <a:graphicFrameLocks noGrp="1"/>
          </p:cNvGraphicFramePr>
          <p:nvPr>
            <p:extLst/>
          </p:nvPr>
        </p:nvGraphicFramePr>
        <p:xfrm>
          <a:off x="392334" y="2091481"/>
          <a:ext cx="8326055" cy="2225040"/>
        </p:xfrm>
        <a:graphic>
          <a:graphicData uri="http://schemas.openxmlformats.org/drawingml/2006/table">
            <a:tbl>
              <a:tblPr firstRow="1" bandRow="1">
                <a:tableStyleId>{5C22544A-7EE6-4342-B048-85BDC9FD1C3A}</a:tableStyleId>
              </a:tblPr>
              <a:tblGrid>
                <a:gridCol w="1222559"/>
                <a:gridCol w="1987486"/>
                <a:gridCol w="2916820"/>
                <a:gridCol w="2199190"/>
              </a:tblGrid>
              <a:tr h="370840">
                <a:tc>
                  <a:txBody>
                    <a:bodyPr/>
                    <a:lstStyle/>
                    <a:p>
                      <a:r>
                        <a:rPr lang="en-US" dirty="0" smtClean="0"/>
                        <a:t>Region</a:t>
                      </a:r>
                      <a:endParaRPr lang="en-US" dirty="0"/>
                    </a:p>
                  </a:txBody>
                  <a:tcPr/>
                </a:tc>
                <a:tc>
                  <a:txBody>
                    <a:bodyPr/>
                    <a:lstStyle/>
                    <a:p>
                      <a:r>
                        <a:rPr lang="en-US" dirty="0" smtClean="0"/>
                        <a:t>Name </a:t>
                      </a:r>
                      <a:endParaRPr lang="en-US" dirty="0"/>
                    </a:p>
                  </a:txBody>
                  <a:tcPr/>
                </a:tc>
                <a:tc>
                  <a:txBody>
                    <a:bodyPr/>
                    <a:lstStyle/>
                    <a:p>
                      <a:r>
                        <a:rPr lang="en-US" dirty="0" smtClean="0"/>
                        <a:t>Email </a:t>
                      </a:r>
                      <a:endParaRPr lang="en-US" dirty="0"/>
                    </a:p>
                  </a:txBody>
                  <a:tcPr/>
                </a:tc>
                <a:tc>
                  <a:txBody>
                    <a:bodyPr/>
                    <a:lstStyle/>
                    <a:p>
                      <a:r>
                        <a:rPr lang="en-US" dirty="0" smtClean="0"/>
                        <a:t>Phone</a:t>
                      </a:r>
                      <a:endParaRPr lang="en-US" dirty="0"/>
                    </a:p>
                  </a:txBody>
                  <a:tcPr/>
                </a:tc>
              </a:tr>
              <a:tr h="370840">
                <a:tc>
                  <a:txBody>
                    <a:bodyPr/>
                    <a:lstStyle/>
                    <a:p>
                      <a:r>
                        <a:rPr lang="en-US" dirty="0" smtClean="0"/>
                        <a:t>One</a:t>
                      </a:r>
                      <a:endParaRPr lang="en-US" dirty="0"/>
                    </a:p>
                  </a:txBody>
                  <a:tcPr/>
                </a:tc>
                <a:tc>
                  <a:txBody>
                    <a:bodyPr/>
                    <a:lstStyle/>
                    <a:p>
                      <a:r>
                        <a:rPr lang="en-US" dirty="0" smtClean="0"/>
                        <a:t>Kathy M. Williams</a:t>
                      </a:r>
                      <a:endParaRPr lang="en-US" dirty="0"/>
                    </a:p>
                  </a:txBody>
                  <a:tcPr/>
                </a:tc>
                <a:tc>
                  <a:txBody>
                    <a:bodyPr/>
                    <a:lstStyle/>
                    <a:p>
                      <a:r>
                        <a:rPr lang="en-US" dirty="0" smtClean="0"/>
                        <a:t>kathy.williams@state.co.us</a:t>
                      </a:r>
                      <a:endParaRPr lang="en-US" dirty="0"/>
                    </a:p>
                  </a:txBody>
                  <a:tcPr/>
                </a:tc>
                <a:tc>
                  <a:txBody>
                    <a:bodyPr/>
                    <a:lstStyle/>
                    <a:p>
                      <a:r>
                        <a:rPr lang="en-US" dirty="0" smtClean="0"/>
                        <a:t>303-757-9386</a:t>
                      </a:r>
                      <a:endParaRPr lang="en-US" dirty="0"/>
                    </a:p>
                  </a:txBody>
                  <a:tcPr/>
                </a:tc>
              </a:tr>
              <a:tr h="370840">
                <a:tc>
                  <a:txBody>
                    <a:bodyPr/>
                    <a:lstStyle/>
                    <a:p>
                      <a:r>
                        <a:rPr lang="en-US" dirty="0" smtClean="0"/>
                        <a:t>Two</a:t>
                      </a:r>
                      <a:endParaRPr lang="en-US" dirty="0"/>
                    </a:p>
                  </a:txBody>
                  <a:tcPr/>
                </a:tc>
                <a:tc>
                  <a:txBody>
                    <a:bodyPr/>
                    <a:lstStyle/>
                    <a:p>
                      <a:r>
                        <a:rPr lang="en-US" dirty="0" smtClean="0"/>
                        <a:t>Mary Vigil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mary.vigil@state.co.us</a:t>
                      </a:r>
                    </a:p>
                  </a:txBody>
                  <a:tcPr/>
                </a:tc>
                <a:tc>
                  <a:txBody>
                    <a:bodyPr/>
                    <a:lstStyle/>
                    <a:p>
                      <a:r>
                        <a:rPr lang="en-US" dirty="0" smtClean="0"/>
                        <a:t>719-546-5432</a:t>
                      </a:r>
                      <a:endParaRPr lang="en-US" dirty="0"/>
                    </a:p>
                  </a:txBody>
                  <a:tcPr/>
                </a:tc>
              </a:tr>
              <a:tr h="370840">
                <a:tc>
                  <a:txBody>
                    <a:bodyPr/>
                    <a:lstStyle/>
                    <a:p>
                      <a:r>
                        <a:rPr lang="en-US" dirty="0" smtClean="0"/>
                        <a:t>Three</a:t>
                      </a:r>
                      <a:endParaRPr lang="en-US" dirty="0"/>
                    </a:p>
                  </a:txBody>
                  <a:tcPr/>
                </a:tc>
                <a:tc>
                  <a:txBody>
                    <a:bodyPr/>
                    <a:lstStyle/>
                    <a:p>
                      <a:r>
                        <a:rPr lang="en-US" dirty="0" smtClean="0"/>
                        <a:t>Chip Brazelton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chip.brazelton@state.co.us</a:t>
                      </a:r>
                    </a:p>
                  </a:txBody>
                  <a:tcPr/>
                </a:tc>
                <a:tc>
                  <a:txBody>
                    <a:bodyPr/>
                    <a:lstStyle/>
                    <a:p>
                      <a:r>
                        <a:rPr lang="en-US" dirty="0" smtClean="0"/>
                        <a:t>970-683-6210</a:t>
                      </a:r>
                      <a:endParaRPr lang="en-US" dirty="0"/>
                    </a:p>
                  </a:txBody>
                  <a:tcPr/>
                </a:tc>
              </a:tr>
              <a:tr h="370840">
                <a:tc>
                  <a:txBody>
                    <a:bodyPr/>
                    <a:lstStyle/>
                    <a:p>
                      <a:r>
                        <a:rPr lang="en-US" dirty="0" smtClean="0"/>
                        <a:t>Four</a:t>
                      </a:r>
                      <a:r>
                        <a:rPr lang="en-US" baseline="0" dirty="0" smtClean="0"/>
                        <a:t> </a:t>
                      </a:r>
                      <a:endParaRPr lang="en-US" dirty="0"/>
                    </a:p>
                  </a:txBody>
                  <a:tcPr/>
                </a:tc>
                <a:tc>
                  <a:txBody>
                    <a:bodyPr/>
                    <a:lstStyle/>
                    <a:p>
                      <a:r>
                        <a:rPr lang="en-US" dirty="0" smtClean="0"/>
                        <a:t>Juliet Sheets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juliet.sheets@state.co.us</a:t>
                      </a:r>
                    </a:p>
                  </a:txBody>
                  <a:tcPr/>
                </a:tc>
                <a:tc>
                  <a:txBody>
                    <a:bodyPr/>
                    <a:lstStyle/>
                    <a:p>
                      <a:r>
                        <a:rPr lang="en-US" dirty="0" smtClean="0"/>
                        <a:t>970-350-2156</a:t>
                      </a:r>
                      <a:endParaRPr lang="en-US" dirty="0"/>
                    </a:p>
                  </a:txBody>
                  <a:tcPr/>
                </a:tc>
              </a:tr>
              <a:tr h="370840">
                <a:tc>
                  <a:txBody>
                    <a:bodyPr/>
                    <a:lstStyle/>
                    <a:p>
                      <a:r>
                        <a:rPr lang="en-US" dirty="0" smtClean="0"/>
                        <a:t>Five</a:t>
                      </a:r>
                      <a:endParaRPr lang="en-US" dirty="0"/>
                    </a:p>
                  </a:txBody>
                  <a:tcPr/>
                </a:tc>
                <a:tc>
                  <a:txBody>
                    <a:bodyPr/>
                    <a:lstStyle/>
                    <a:p>
                      <a:r>
                        <a:rPr lang="en-US" dirty="0" smtClean="0"/>
                        <a:t>Jason Benally </a:t>
                      </a:r>
                      <a:endParaRPr lang="en-US" dirty="0"/>
                    </a:p>
                  </a:txBody>
                  <a:tcPr/>
                </a:tc>
                <a:tc>
                  <a:txBody>
                    <a:bodyPr/>
                    <a:lstStyle/>
                    <a:p>
                      <a:r>
                        <a:rPr lang="en-US" dirty="0" smtClean="0"/>
                        <a:t>jason.benally@state.co.us</a:t>
                      </a:r>
                      <a:endParaRPr lang="en-US" dirty="0"/>
                    </a:p>
                  </a:txBody>
                  <a:tcPr/>
                </a:tc>
                <a:tc>
                  <a:txBody>
                    <a:bodyPr/>
                    <a:lstStyle/>
                    <a:p>
                      <a:r>
                        <a:rPr lang="en-US" dirty="0" smtClean="0"/>
                        <a:t>970-385-1403</a:t>
                      </a:r>
                      <a:endParaRPr lang="en-US" dirty="0"/>
                    </a:p>
                  </a:txBody>
                  <a:tcPr/>
                </a:tc>
              </a:tr>
            </a:tbl>
          </a:graphicData>
        </a:graphic>
      </p:graphicFrame>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049"/>
          <a:stretch/>
        </p:blipFill>
        <p:spPr bwMode="auto">
          <a:xfrm>
            <a:off x="5904070" y="4725083"/>
            <a:ext cx="2814319" cy="171982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49221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resources are available:</a:t>
            </a:r>
          </a:p>
          <a:p>
            <a:pPr marL="457200" indent="-457200">
              <a:buFont typeface="Arial"/>
              <a:buChar char="•"/>
            </a:pPr>
            <a:r>
              <a:rPr lang="en-US" dirty="0" smtClean="0"/>
              <a:t>Performance Management page</a:t>
            </a:r>
          </a:p>
          <a:p>
            <a:pPr marL="457200" indent="-457200">
              <a:buFont typeface="Arial"/>
              <a:buChar char="•"/>
            </a:pPr>
            <a:r>
              <a:rPr lang="en-US" dirty="0" smtClean="0"/>
              <a:t>Instructional Guides and Work Instructions for Supervisors</a:t>
            </a:r>
          </a:p>
          <a:p>
            <a:pPr marL="457200" indent="-457200">
              <a:buFont typeface="Arial"/>
              <a:buChar char="•"/>
            </a:pPr>
            <a:r>
              <a:rPr lang="en-US" dirty="0"/>
              <a:t>Milestone Dates for Performance Plan Year</a:t>
            </a:r>
          </a:p>
          <a:p>
            <a:pPr marL="457200" indent="-457200">
              <a:buFont typeface="Arial"/>
              <a:buChar char="•"/>
            </a:pPr>
            <a:r>
              <a:rPr lang="en-US" dirty="0" smtClean="0"/>
              <a:t>Performance </a:t>
            </a:r>
            <a:r>
              <a:rPr lang="en-US" dirty="0"/>
              <a:t>Management Tools page</a:t>
            </a:r>
          </a:p>
          <a:p>
            <a:pPr marL="457200" indent="-457200">
              <a:buFont typeface="Arial"/>
              <a:buChar char="•"/>
            </a:pPr>
            <a:r>
              <a:rPr lang="en-US" dirty="0" smtClean="0"/>
              <a:t>Performance FAQ page</a:t>
            </a:r>
          </a:p>
        </p:txBody>
      </p:sp>
      <p:sp>
        <p:nvSpPr>
          <p:cNvPr id="50179" name="Title 1"/>
          <p:cNvSpPr>
            <a:spLocks noGrp="1"/>
          </p:cNvSpPr>
          <p:nvPr>
            <p:ph type="title"/>
          </p:nvPr>
        </p:nvSpPr>
        <p:spPr>
          <a:xfrm>
            <a:off x="182880" y="103188"/>
            <a:ext cx="8778240" cy="1143000"/>
          </a:xfrm>
        </p:spPr>
        <p:txBody>
          <a:bodyPr/>
          <a:lstStyle/>
          <a:p>
            <a:r>
              <a:rPr lang="en-US" dirty="0" smtClean="0"/>
              <a:t>Other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87</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080" y="4546599"/>
            <a:ext cx="1778000" cy="1671320"/>
          </a:xfrm>
          <a:prstGeom prst="rect">
            <a:avLst/>
          </a:prstGeom>
        </p:spPr>
      </p:pic>
    </p:spTree>
    <p:custDataLst>
      <p:tags r:id="rId1"/>
    </p:custDataLst>
    <p:extLst>
      <p:ext uri="{BB962C8B-B14F-4D97-AF65-F5344CB8AC3E}">
        <p14:creationId xmlns:p14="http://schemas.microsoft.com/office/powerpoint/2010/main" val="39420756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82880" y="103188"/>
            <a:ext cx="8778240" cy="1143000"/>
          </a:xfrm>
        </p:spPr>
        <p:txBody>
          <a:bodyPr/>
          <a:lstStyle/>
          <a:p>
            <a:r>
              <a:rPr 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smtClean="0"/>
              <a:t>Slide </a:t>
            </a:r>
            <a:fld id="{F1733E7F-F35A-45C7-967F-B65877603703}" type="slidenum">
              <a:rPr lang="en-US" smtClean="0"/>
              <a:pPr>
                <a:defRPr/>
              </a:pPr>
              <a:t>88</a:t>
            </a:fld>
            <a:endParaRPr lang="en-US" dirty="0"/>
          </a:p>
        </p:txBody>
      </p:sp>
      <p:grpSp>
        <p:nvGrpSpPr>
          <p:cNvPr id="7" name="Group 6"/>
          <p:cNvGrpSpPr/>
          <p:nvPr/>
        </p:nvGrpSpPr>
        <p:grpSpPr>
          <a:xfrm>
            <a:off x="2171700" y="1143000"/>
            <a:ext cx="5829300" cy="5394781"/>
            <a:chOff x="2057400" y="1371600"/>
            <a:chExt cx="5829300" cy="5394781"/>
          </a:xfrm>
        </p:grpSpPr>
        <p:sp>
          <p:nvSpPr>
            <p:cNvPr id="10" name="TextBox 9"/>
            <p:cNvSpPr txBox="1"/>
            <p:nvPr/>
          </p:nvSpPr>
          <p:spPr>
            <a:xfrm>
              <a:off x="2057400" y="1735991"/>
              <a:ext cx="2057400" cy="3293209"/>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20800" b="1" dirty="0" smtClean="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endPar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1" name="TextBox 10"/>
            <p:cNvSpPr txBox="1"/>
            <p:nvPr/>
          </p:nvSpPr>
          <p:spPr>
            <a:xfrm>
              <a:off x="3886200" y="2057400"/>
              <a:ext cx="2057400" cy="4708981"/>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30000" b="1" dirty="0" smtClean="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2" name="TextBox 11"/>
            <p:cNvSpPr txBox="1"/>
            <p:nvPr/>
          </p:nvSpPr>
          <p:spPr>
            <a:xfrm>
              <a:off x="5829300" y="1371600"/>
              <a:ext cx="2057400" cy="2308324"/>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14400" b="1" dirty="0" smtClean="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grpSp>
    </p:spTree>
    <p:custDataLst>
      <p:tags r:id="rId1"/>
    </p:custDataLst>
    <p:extLst>
      <p:ext uri="{BB962C8B-B14F-4D97-AF65-F5344CB8AC3E}">
        <p14:creationId xmlns:p14="http://schemas.microsoft.com/office/powerpoint/2010/main" val="18328649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89</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85214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69580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90</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2726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91</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273504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92</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19278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93</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99601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94</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111719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95</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4075583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96</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09990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97</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313563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98</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354243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99</a:t>
            </a:fld>
            <a:endParaRPr lang="en-US" dirty="0"/>
          </a:p>
        </p:txBody>
      </p:sp>
      <p:sp>
        <p:nvSpPr>
          <p:cNvPr id="5" name="Content Placeholder 4"/>
          <p:cNvSpPr>
            <a:spLocks noGrp="1"/>
          </p:cNvSpPr>
          <p:nvPr>
            <p:ph sz="quarter" idx="12"/>
          </p:nvPr>
        </p:nvSpPr>
        <p:spPr/>
        <p:txBody>
          <a:bodyPr/>
          <a:lstStyle/>
          <a:p>
            <a:r>
              <a:rPr lang="en-US" dirty="0"/>
              <a:t>Notes:</a:t>
            </a:r>
          </a:p>
          <a:p>
            <a:pPr lvl="1"/>
            <a:r>
              <a:rPr lang="en-US" sz="2200" dirty="0"/>
              <a:t>This is a hidden slide, and only available in Notes Page View.</a:t>
            </a:r>
          </a:p>
          <a:p>
            <a:pPr lvl="1"/>
            <a:r>
              <a:rPr lang="en-US" sz="2200" dirty="0"/>
              <a:t>It functions as the Cover Page of the Conclusion Section. This slide remains here and is not removable.</a:t>
            </a:r>
          </a:p>
          <a:p>
            <a:pPr lvl="1"/>
            <a:r>
              <a:rPr lang="en-US" sz="2200" dirty="0"/>
              <a:t>To customize the notes content in Notes Page View: Click on “VIEW” tab </a:t>
            </a:r>
            <a:r>
              <a:rPr lang="en-US" sz="2200" dirty="0">
                <a:sym typeface="Wingdings" panose="05000000000000000000" pitchFamily="2" charset="2"/>
              </a:rPr>
              <a:t></a:t>
            </a:r>
            <a:r>
              <a:rPr lang="en-US" sz="2200" dirty="0"/>
              <a:t> Select “Notes Page” </a:t>
            </a:r>
            <a:r>
              <a:rPr lang="en-US" sz="2200" dirty="0">
                <a:sym typeface="Wingdings" panose="05000000000000000000" pitchFamily="2" charset="2"/>
              </a:rPr>
              <a:t> D</a:t>
            </a:r>
            <a:r>
              <a:rPr lang="en-US" sz="2200" dirty="0"/>
              <a:t>ouble click the page, an Microsoft Word document would pop up </a:t>
            </a:r>
            <a:r>
              <a:rPr lang="en-US" sz="2200" dirty="0">
                <a:sym typeface="Wingdings" panose="05000000000000000000" pitchFamily="2" charset="2"/>
              </a:rPr>
              <a:t></a:t>
            </a:r>
            <a:r>
              <a:rPr lang="en-US" sz="2200" dirty="0"/>
              <a:t> Click on “Course Title” and type in the training course title </a:t>
            </a:r>
            <a:r>
              <a:rPr lang="en-US" sz="2200" dirty="0">
                <a:sym typeface="Wingdings" panose="05000000000000000000" pitchFamily="2" charset="2"/>
              </a:rPr>
              <a:t> C</a:t>
            </a:r>
            <a:r>
              <a:rPr lang="en-US" sz="2200" dirty="0"/>
              <a:t>lick on the margins or close word. The changes you made will be automatically saved into PowerPoint. </a:t>
            </a:r>
          </a:p>
          <a:p>
            <a:endParaRPr lang="en-US" dirty="0"/>
          </a:p>
        </p:txBody>
      </p:sp>
    </p:spTree>
    <p:custDataLst>
      <p:tags r:id="rId1"/>
    </p:custDataLst>
    <p:extLst>
      <p:ext uri="{BB962C8B-B14F-4D97-AF65-F5344CB8AC3E}">
        <p14:creationId xmlns:p14="http://schemas.microsoft.com/office/powerpoint/2010/main" val="122440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132902-c:\users\princej\desktop\performance mgmt not just the appraisal\00_ppt_pm not just the evaluation_06272016.pptx"/>
  <p:tag name="ARTICULATE_PRESENTER_VERSION" val="7"/>
  <p:tag name="ARTICULATE_SLIDE_COUNT" val="10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479"/>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Presentation2" id="{B5B2FCF1-B2A0-4DFB-95F7-AC21F4EE61D4}" vid="{2353CC9F-AD86-47A3-BB1D-25676FE9EB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TAB_06_PowerPoint Template-1</Template>
  <TotalTime>13629</TotalTime>
  <Words>22281</Words>
  <Application>Microsoft Office PowerPoint</Application>
  <PresentationFormat>On-screen Show (4:3)</PresentationFormat>
  <Paragraphs>2471</Paragraphs>
  <Slides>102</Slides>
  <Notes>102</Notes>
  <HiddenSlides>28</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6" baseType="lpstr">
      <vt:lpstr>ＭＳ Ｐゴシック</vt:lpstr>
      <vt:lpstr>SimSun</vt:lpstr>
      <vt:lpstr>SimSun</vt:lpstr>
      <vt:lpstr>Arial</vt:lpstr>
      <vt:lpstr>Arial Rounded MT Bold</vt:lpstr>
      <vt:lpstr>Calibri</vt:lpstr>
      <vt:lpstr>Cambria Math</vt:lpstr>
      <vt:lpstr>Kalinga</vt:lpstr>
      <vt:lpstr>Lucida Grande</vt:lpstr>
      <vt:lpstr>Times New Roman</vt:lpstr>
      <vt:lpstr>Trebuchet MS</vt:lpstr>
      <vt:lpstr>Wingdings</vt:lpstr>
      <vt:lpstr>Template2</vt:lpstr>
      <vt:lpstr>Document</vt:lpstr>
      <vt:lpstr>PowerPoint Presentation</vt:lpstr>
      <vt:lpstr>PowerPoint Presentation</vt:lpstr>
      <vt:lpstr>Table of Contents (Hidden)</vt:lpstr>
      <vt:lpstr>Course Agenda</vt:lpstr>
      <vt:lpstr>Course Learning Objectives</vt:lpstr>
      <vt:lpstr>Participant Introductions</vt:lpstr>
      <vt:lpstr>Learning Logistics</vt:lpstr>
      <vt:lpstr>Your Contributions to Learning</vt:lpstr>
      <vt:lpstr>PowerPoint Presentation</vt:lpstr>
      <vt:lpstr>Course Agenda</vt:lpstr>
      <vt:lpstr>Section 1 Learning Objectives</vt:lpstr>
      <vt:lpstr>Terms and Concepts</vt:lpstr>
      <vt:lpstr>Why Performance Management? </vt:lpstr>
      <vt:lpstr>What is Performance Management</vt:lpstr>
      <vt:lpstr>Performance Management Focus</vt:lpstr>
      <vt:lpstr>Performance Management Requirements</vt:lpstr>
      <vt:lpstr>Performance Management Requirements</vt:lpstr>
      <vt:lpstr>Difference Between Performance Management and Performance Evaluation</vt:lpstr>
      <vt:lpstr>Difference Between Employee Development and Employee Improvement</vt:lpstr>
      <vt:lpstr>Roles in Performance Management</vt:lpstr>
      <vt:lpstr>Check Your Knowledge</vt:lpstr>
      <vt:lpstr>PowerPoint Presentation</vt:lpstr>
      <vt:lpstr>Course Agenda</vt:lpstr>
      <vt:lpstr>Section 2 Learning Objectives</vt:lpstr>
      <vt:lpstr>Terms and Concepts</vt:lpstr>
      <vt:lpstr>Performance Management Process</vt:lpstr>
      <vt:lpstr>Performance Management Process</vt:lpstr>
      <vt:lpstr>The Role of the Supervisor </vt:lpstr>
      <vt:lpstr>Communication and Goals</vt:lpstr>
      <vt:lpstr>Creating a SMART Goal</vt:lpstr>
      <vt:lpstr>Where do I Start?</vt:lpstr>
      <vt:lpstr>Cascading a Goal and Library Goals</vt:lpstr>
      <vt:lpstr>Eliminating Barriers to Improvement</vt:lpstr>
      <vt:lpstr>Goals and Top Performers</vt:lpstr>
      <vt:lpstr>Goals and Unmotivated Employees</vt:lpstr>
      <vt:lpstr>Additional Documentation</vt:lpstr>
      <vt:lpstr>Check Your Knowledge</vt:lpstr>
      <vt:lpstr>PowerPoint Presentation</vt:lpstr>
      <vt:lpstr>Course Agenda</vt:lpstr>
      <vt:lpstr>Section 3 Learning Objectives</vt:lpstr>
      <vt:lpstr>Terms and Concepts</vt:lpstr>
      <vt:lpstr>TMIII Role in Performance Management</vt:lpstr>
      <vt:lpstr>Connect with your Employees</vt:lpstr>
      <vt:lpstr>Preparing for the Meeting/Conversation</vt:lpstr>
      <vt:lpstr>Providing Feedback</vt:lpstr>
      <vt:lpstr>Providing Feedback</vt:lpstr>
      <vt:lpstr>What to do if the employee is…</vt:lpstr>
      <vt:lpstr>Step 1 - Gather the Details</vt:lpstr>
      <vt:lpstr> Step 2 - Rating the Employee</vt:lpstr>
      <vt:lpstr>Step 3 – Define Expectations (2+ and 2-)</vt:lpstr>
      <vt:lpstr>Exercise One</vt:lpstr>
      <vt:lpstr>Check Your Knowledge</vt:lpstr>
      <vt:lpstr>PowerPoint Presentation</vt:lpstr>
      <vt:lpstr>Course Agenda</vt:lpstr>
      <vt:lpstr>Section 4 Learning Objectives</vt:lpstr>
      <vt:lpstr>Terms and Concepts</vt:lpstr>
      <vt:lpstr>Ongoing Communication and Performance</vt:lpstr>
      <vt:lpstr>Interim Communication</vt:lpstr>
      <vt:lpstr>Communication and Leadership</vt:lpstr>
      <vt:lpstr>Recognizing Employee Achievement</vt:lpstr>
      <vt:lpstr>Providing Clear Directions</vt:lpstr>
      <vt:lpstr>Providing Clear Directions</vt:lpstr>
      <vt:lpstr>Making Time to Meet with Employees</vt:lpstr>
      <vt:lpstr>Making Time to Meet with Employees</vt:lpstr>
      <vt:lpstr>Documenting Observations</vt:lpstr>
      <vt:lpstr>Sharing Information</vt:lpstr>
      <vt:lpstr>Exercise Two</vt:lpstr>
      <vt:lpstr>Check Your Knowledge</vt:lpstr>
      <vt:lpstr>PowerPoint Presentation</vt:lpstr>
      <vt:lpstr>Course Agenda</vt:lpstr>
      <vt:lpstr>Section 5 Learning Objectives</vt:lpstr>
      <vt:lpstr>Terms and Concepts</vt:lpstr>
      <vt:lpstr>Identifying the Signs of Poor Performance</vt:lpstr>
      <vt:lpstr>Identifying the Signs of Poor Performance</vt:lpstr>
      <vt:lpstr>Performance Goals and Progressive Discipline </vt:lpstr>
      <vt:lpstr>When to use the PIP</vt:lpstr>
      <vt:lpstr>Development Plan</vt:lpstr>
      <vt:lpstr>Using Your W.I.T.S</vt:lpstr>
      <vt:lpstr>Progressive Discipline </vt:lpstr>
      <vt:lpstr>Check Your Knowledge</vt:lpstr>
      <vt:lpstr>PowerPoint Presentation</vt:lpstr>
      <vt:lpstr>Course Agenda</vt:lpstr>
      <vt:lpstr>Conclusion</vt:lpstr>
      <vt:lpstr>Key Takeaways</vt:lpstr>
      <vt:lpstr>Where Can I Get Help – People?</vt:lpstr>
      <vt:lpstr>Where Can I Get Help – People?</vt:lpstr>
      <vt:lpstr>Other Help Resources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Cover Page (Hidden)</dc:title>
  <dc:subject/>
  <dc:creator>Prince, Jason M</dc:creator>
  <cp:keywords/>
  <dc:description/>
  <cp:lastModifiedBy>Prince, Jason M</cp:lastModifiedBy>
  <cp:revision>556</cp:revision>
  <cp:lastPrinted>2016-08-02T14:15:28Z</cp:lastPrinted>
  <dcterms:created xsi:type="dcterms:W3CDTF">2016-05-17T21:06:59Z</dcterms:created>
  <dcterms:modified xsi:type="dcterms:W3CDTF">2016-08-04T18:16:00Z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Presentation2</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BD750B46-779C-40C4-A525-3588036EB8C3</vt:lpwstr>
  </property>
  <property fmtid="{D5CDD505-2E9C-101B-9397-08002B2CF9AE}" pid="6" name="ArticulateProjectFull">
    <vt:lpwstr>C:\Users\princej\Desktop\Performance Mgmt Not just the Appraisal\00_PPT_PM Not Just the Evaluation_07122016.ppta</vt:lpwstr>
  </property>
</Properties>
</file>