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2" r:id="rId1"/>
  </p:sldMasterIdLst>
  <p:notesMasterIdLst>
    <p:notesMasterId r:id="rId4"/>
  </p:notesMasterIdLst>
  <p:handoutMasterIdLst>
    <p:handoutMasterId r:id="rId5"/>
  </p:handoutMasterIdLst>
  <p:sldIdLst>
    <p:sldId id="581" r:id="rId2"/>
    <p:sldId id="479" r:id="rId3"/>
  </p:sldIdLst>
  <p:sldSz cx="9144000" cy="6858000" type="screen4x3"/>
  <p:notesSz cx="7315200" cy="96012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M. Dreyer" initials="BMD" lastIdx="3" clrIdx="0"/>
  <p:cmAuthor id="1" name="Kiziuk, Len" initials="KL" lastIdx="35" clrIdx="1">
    <p:extLst/>
  </p:cmAuthor>
  <p:cmAuthor id="2" name="Jason Prince" initials="JP" lastIdx="5" clrIdx="2"/>
  <p:cmAuthor id="3" name="Grafton, Rachel" initials="GR" lastIdx="67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C00"/>
    <a:srgbClr val="EEB500"/>
    <a:srgbClr val="926F00"/>
    <a:srgbClr val="FFCD2D"/>
    <a:srgbClr val="B08600"/>
    <a:srgbClr val="531E1D"/>
    <a:srgbClr val="7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8" autoAdjust="0"/>
    <p:restoredTop sz="68612" autoAdjust="0"/>
  </p:normalViewPr>
  <p:slideViewPr>
    <p:cSldViewPr snapToGrid="0" showGuides="1">
      <p:cViewPr varScale="1">
        <p:scale>
          <a:sx n="79" d="100"/>
          <a:sy n="79" d="100"/>
        </p:scale>
        <p:origin x="16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103" d="100"/>
          <a:sy n="103" d="100"/>
        </p:scale>
        <p:origin x="3456" y="11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handoutMaster" Target="handoutMasters/handoutMaster1.xml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r>
              <a:rPr lang="en-US" dirty="0" smtClean="0"/>
              <a:t>Colorado Department of Transportation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F6CF5512-8E4D-46C9-9203-ADACEC31A94F}" type="datetimeFigureOut">
              <a:rPr lang="en-US" smtClean="0"/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78B4F231-B363-4634-BEB8-2BAF8F499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074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34627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r>
              <a:rPr lang="en-US" dirty="0" smtClean="0"/>
              <a:t> Colorado Department of Transportation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84561" y="0"/>
            <a:ext cx="3169920" cy="34627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7A0C4957-A8F1-4602-BE95-B4787793BB94}" type="datetimeFigureOut">
              <a:rPr lang="en-US" smtClean="0"/>
              <a:t>3/2/2016</a:t>
            </a:fld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4625" y="447675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8424" y="4165766"/>
            <a:ext cx="4855597" cy="5078668"/>
          </a:xfrm>
          <a:prstGeom prst="rect">
            <a:avLst/>
          </a:prstGeom>
          <a:ln w="1270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6653" tIns="48327" rIns="96653" bIns="48327" rtlCol="0"/>
          <a:lstStyle/>
          <a:p>
            <a:pPr lvl="0"/>
            <a:r>
              <a:rPr lang="en-US" dirty="0" smtClean="0"/>
              <a:t>Notes: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3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9666" y="9359858"/>
            <a:ext cx="2033841" cy="239675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000"/>
            </a:lvl1pPr>
          </a:lstStyle>
          <a:p>
            <a:fld id="{CA846680-62A7-41C5-A79F-706D29C471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Notes Placeholder 4"/>
          <p:cNvSpPr txBox="1">
            <a:spLocks/>
          </p:cNvSpPr>
          <p:nvPr/>
        </p:nvSpPr>
        <p:spPr>
          <a:xfrm>
            <a:off x="5131242" y="457762"/>
            <a:ext cx="2024932" cy="878667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6653" tIns="48327" rIns="96653" bIns="48327" rtlCol="0"/>
          <a:lstStyle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1313" indent="-171450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12763" indent="-168275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213" indent="-171450" algn="l" defTabSz="914400" rtl="0" eaLnBrk="1" latinLnBrk="0" hangingPunct="1"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/>
              <a:t>Training</a:t>
            </a:r>
            <a:r>
              <a:rPr lang="en-US" u="sng" baseline="0" dirty="0" smtClean="0"/>
              <a:t> </a:t>
            </a:r>
            <a:r>
              <a:rPr lang="en-US" u="sng" dirty="0" smtClean="0"/>
              <a:t>Notes: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16585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100" b="0" u="none" kern="1200">
        <a:solidFill>
          <a:schemeClr val="tx1"/>
        </a:solidFill>
        <a:latin typeface="+mn-lt"/>
        <a:ea typeface="+mn-ea"/>
        <a:cs typeface="+mn-cs"/>
      </a:defRPr>
    </a:lvl1pPr>
    <a:lvl2pPr marL="0" indent="0" algn="l" defTabSz="914400" rtl="0" eaLnBrk="1" latinLnBrk="0" hangingPunct="1">
      <a:buFont typeface="Arial" panose="020B0604020202020204" pitchFamily="34" charset="0"/>
      <a:buNone/>
      <a:defRPr sz="1100" b="0" kern="1200">
        <a:solidFill>
          <a:schemeClr val="tx1"/>
        </a:solidFill>
        <a:latin typeface="+mn-lt"/>
        <a:ea typeface="+mn-ea"/>
        <a:cs typeface="+mn-cs"/>
      </a:defRPr>
    </a:lvl2pPr>
    <a:lvl3pPr marL="341313" indent="-171450" algn="l" defTabSz="914400" rtl="0" eaLnBrk="1" latinLnBrk="0" hangingPunct="1">
      <a:buFont typeface="Arial" panose="020B0604020202020204" pitchFamily="34" charset="0"/>
      <a:buChar char="•"/>
      <a:defRPr sz="1100" b="0" kern="1200">
        <a:solidFill>
          <a:schemeClr val="tx1"/>
        </a:solidFill>
        <a:latin typeface="+mn-lt"/>
        <a:ea typeface="+mn-ea"/>
        <a:cs typeface="+mn-cs"/>
      </a:defRPr>
    </a:lvl3pPr>
    <a:lvl4pPr marL="512763" indent="-168275" algn="l" defTabSz="914400" rtl="0" eaLnBrk="1" latinLnBrk="0" hangingPunct="1">
      <a:buFont typeface="Arial" panose="020B0604020202020204" pitchFamily="34" charset="0"/>
      <a:buChar char="•"/>
      <a:defRPr sz="1100" b="0" kern="1200">
        <a:solidFill>
          <a:schemeClr val="tx1"/>
        </a:solidFill>
        <a:latin typeface="+mn-lt"/>
        <a:ea typeface="+mn-ea"/>
        <a:cs typeface="+mn-cs"/>
      </a:defRPr>
    </a:lvl4pPr>
    <a:lvl5pPr marL="512763" indent="0" algn="l" defTabSz="914400" rtl="0" eaLnBrk="1" latinLnBrk="0" hangingPunct="1">
      <a:buFont typeface="Arial" panose="020B0604020202020204" pitchFamily="34" charset="0"/>
      <a:buNone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25" y="44767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course is designed to teach you how to </a:t>
            </a:r>
            <a:r>
              <a:rPr lang="en-US" dirty="0" smtClean="0"/>
              <a:t>(insert topic)</a:t>
            </a:r>
          </a:p>
          <a:p>
            <a:endParaRPr lang="en-US" dirty="0"/>
          </a:p>
          <a:p>
            <a:r>
              <a:rPr lang="en-US" dirty="0" smtClean="0"/>
              <a:t>Upon </a:t>
            </a:r>
            <a:r>
              <a:rPr lang="en-US" dirty="0"/>
              <a:t>completing this course you will be able to:</a:t>
            </a:r>
          </a:p>
          <a:p>
            <a:pPr marL="177845" indent="-177845">
              <a:buFont typeface="Arial"/>
              <a:buChar char="•"/>
            </a:pPr>
            <a:r>
              <a:rPr lang="en-US" dirty="0" smtClean="0"/>
              <a:t>Insert objectives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8C5E9-D05C-1D4D-99E2-87483ED3AF4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037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4625" y="447675"/>
            <a:ext cx="4802188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296">
              <a:defRPr/>
            </a:pPr>
            <a:r>
              <a:rPr lang="en-US" b="0" dirty="0" smtClean="0"/>
              <a:t>Notes:</a:t>
            </a:r>
          </a:p>
          <a:p>
            <a:pPr defTabSz="948296">
              <a:defRPr/>
            </a:pPr>
            <a:endParaRPr lang="en-US" b="0" dirty="0" smtClean="0"/>
          </a:p>
          <a:p>
            <a:pPr marL="237127" indent="-237127">
              <a:buFont typeface="Arial" panose="020B0604020202020204" pitchFamily="34" charset="0"/>
              <a:buChar char="•"/>
            </a:pPr>
            <a:r>
              <a:rPr lang="en-US" b="0" dirty="0" smtClean="0"/>
              <a:t>If you run into problems,</a:t>
            </a:r>
            <a:r>
              <a:rPr lang="en-US" b="0" baseline="0" dirty="0" smtClean="0"/>
              <a:t> you can contact:</a:t>
            </a:r>
          </a:p>
          <a:p>
            <a:pPr marL="359049" lvl="1" indent="-17782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51406-2B07-46CF-81B3-B43F924EAEC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842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P1010067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4944" y="17463"/>
            <a:ext cx="154622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glen10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3037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2" descr="Ritter061909small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5532" y="17463"/>
            <a:ext cx="171132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3" descr="MemorialLarg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1425" y="17463"/>
            <a:ext cx="155257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/>
          <p:nvPr userDrawn="1"/>
        </p:nvSpPr>
        <p:spPr>
          <a:xfrm>
            <a:off x="0" y="1143000"/>
            <a:ext cx="9144000" cy="5334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spc="100" baseline="0" dirty="0" smtClean="0"/>
              <a:t>Colorado Department of Transportation</a:t>
            </a:r>
            <a:endParaRPr lang="en-US" sz="3200" b="1" spc="100" baseline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5738" y="17463"/>
            <a:ext cx="1705225" cy="1143000"/>
          </a:xfrm>
          <a:prstGeom prst="rect">
            <a:avLst/>
          </a:prstGeom>
          <a:effectLst>
            <a:softEdge rad="112522"/>
          </a:effectLst>
        </p:spPr>
      </p:pic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182880" y="2057401"/>
            <a:ext cx="8818974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81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sz="3600" b="1" baseline="0">
                <a:latin typeface="+mj-lt"/>
              </a:defRPr>
            </a:lvl1pPr>
            <a:lvl2pPr marL="457200" indent="0" algn="ctr">
              <a:buFontTx/>
              <a:buNone/>
              <a:defRPr>
                <a:latin typeface="+mn-lt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 smtClean="0"/>
              <a:t>Title of Course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7"/>
          <a:srcRect l="23091" t="41555" r="54850" b="41109"/>
          <a:stretch/>
        </p:blipFill>
        <p:spPr>
          <a:xfrm>
            <a:off x="211807" y="5634556"/>
            <a:ext cx="1743137" cy="105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3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op_Graphic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Colorado Department of Transportation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182562" y="1371600"/>
            <a:ext cx="8778875" cy="28999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82563" y="4376738"/>
            <a:ext cx="8778875" cy="1879600"/>
          </a:xfrm>
          <a:effectLst>
            <a:softEdge rad="38100"/>
          </a:effectLst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2509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Page (Hidd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Cover Page (Hidden)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Colorado Department of Transportation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2"/>
          </p:nvPr>
        </p:nvSpPr>
        <p:spPr>
          <a:xfrm>
            <a:off x="182562" y="1371600"/>
            <a:ext cx="8778875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91672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Colorado Department of Transportation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11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71600"/>
            <a:ext cx="8778240" cy="4937125"/>
          </a:xfrm>
          <a:effectLst>
            <a:softEdge rad="38100"/>
          </a:effectLst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41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rse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417320"/>
            <a:ext cx="7360920" cy="4754880"/>
          </a:xfrm>
          <a:effectLst>
            <a:softEdge rad="38100"/>
          </a:effectLst>
        </p:spPr>
        <p:txBody>
          <a:bodyPr/>
          <a:lstStyle>
            <a:lvl2pPr>
              <a:defRPr i="1"/>
            </a:lvl2pPr>
            <a:lvl3pPr>
              <a:defRPr i="1"/>
            </a:lvl3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73120" y="1499816"/>
            <a:ext cx="685800" cy="4672384"/>
            <a:chOff x="457200" y="1499816"/>
            <a:chExt cx="685800" cy="4672384"/>
          </a:xfrm>
        </p:grpSpPr>
        <p:cxnSp>
          <p:nvCxnSpPr>
            <p:cNvPr id="8" name="Straight Connector 7"/>
            <p:cNvCxnSpPr/>
            <p:nvPr/>
          </p:nvCxnSpPr>
          <p:spPr bwMode="auto">
            <a:xfrm rot="16200000">
              <a:off x="-1536092" y="3836008"/>
              <a:ext cx="4672384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 bwMode="auto">
            <a:xfrm rot="16200000">
              <a:off x="508076" y="5245252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 bwMode="auto">
            <a:xfrm rot="16200000">
              <a:off x="508076" y="3493108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 bwMode="auto">
            <a:xfrm rot="16200000">
              <a:off x="508076" y="4369180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 bwMode="auto">
            <a:xfrm rot="16200000">
              <a:off x="508076" y="2617036"/>
              <a:ext cx="584048" cy="6858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 bwMode="auto">
            <a:xfrm rot="16200000">
              <a:off x="501726" y="1747314"/>
              <a:ext cx="584048" cy="673100"/>
            </a:xfrm>
            <a:prstGeom prst="roundRect">
              <a:avLst/>
            </a:prstGeom>
            <a:noFill/>
            <a:ln>
              <a:solidFill>
                <a:srgbClr val="E2A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81364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48" y="1365295"/>
            <a:ext cx="1252744" cy="484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28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371600"/>
            <a:ext cx="8778240" cy="4937125"/>
          </a:xfrm>
          <a:effectLst>
            <a:softEdge rad="38100"/>
          </a:effectLst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Ta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777" y="5876001"/>
            <a:ext cx="423334" cy="43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21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0" y="1371600"/>
            <a:ext cx="7310120" cy="4937125"/>
          </a:xfrm>
          <a:effectLst>
            <a:softEdge rad="38100"/>
          </a:effectLst>
        </p:spPr>
        <p:txBody>
          <a:bodyPr/>
          <a:lstStyle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pic>
        <p:nvPicPr>
          <p:cNvPr id="8" name="Picture 7" descr="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67" y="5884333"/>
            <a:ext cx="437444" cy="452273"/>
          </a:xfrm>
          <a:prstGeom prst="rect">
            <a:avLst/>
          </a:prstGeom>
        </p:spPr>
      </p:pic>
      <p:pic>
        <p:nvPicPr>
          <p:cNvPr id="9" name="Picture 8" descr="j0309602.jpg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3" r="17964"/>
          <a:stretch/>
        </p:blipFill>
        <p:spPr>
          <a:xfrm>
            <a:off x="184945" y="1393176"/>
            <a:ext cx="1405584" cy="4820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8222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2880" y="6356350"/>
            <a:ext cx="658368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21031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" y="103188"/>
            <a:ext cx="877824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?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889" y="5890931"/>
            <a:ext cx="418273" cy="432452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96850" y="1368425"/>
            <a:ext cx="8750300" cy="4953000"/>
          </a:xfrm>
        </p:spPr>
        <p:txBody>
          <a:bodyPr/>
          <a:lstStyle/>
          <a:p>
            <a:pPr lvl="0"/>
            <a:r>
              <a:rPr lang="en-US" dirty="0" smtClean="0"/>
              <a:t>Question</a:t>
            </a:r>
          </a:p>
          <a:p>
            <a:pPr lvl="1"/>
            <a:r>
              <a:rPr lang="en-US" dirty="0" smtClean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20810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_Graph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188"/>
            <a:ext cx="85039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" y="1371600"/>
            <a:ext cx="5013960" cy="4937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 marL="1371600" indent="0">
              <a:buNone/>
              <a:defRPr sz="20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7512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3D23ED13-A12C-4854-A91E-EB5CAF901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5593080" y="1371600"/>
            <a:ext cx="3215640" cy="4937760"/>
          </a:xfrm>
          <a:effectLst>
            <a:softEdge rad="38100"/>
          </a:effectLst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20040" y="6356350"/>
            <a:ext cx="630936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53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Left_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188"/>
            <a:ext cx="850392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4760" y="1371600"/>
            <a:ext cx="5013960" cy="4937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 marL="1371600" indent="0">
              <a:buNone/>
              <a:defRPr sz="20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7512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3D23ED13-A12C-4854-A91E-EB5CAF901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304800" y="1371600"/>
            <a:ext cx="3215640" cy="4937760"/>
          </a:xfrm>
          <a:effectLst>
            <a:softEdge rad="38100"/>
          </a:effectLst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4800" y="6356350"/>
            <a:ext cx="630936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pPr>
              <a:tabLst>
                <a:tab pos="5998464" algn="r"/>
              </a:tabLst>
              <a:defRPr/>
            </a:pPr>
            <a:r>
              <a:rPr lang="en-US" dirty="0" smtClean="0"/>
              <a:t>Colorado Department of Transportation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78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" y="103188"/>
            <a:ext cx="8778240" cy="1143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" y="1371600"/>
            <a:ext cx="8818974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880" y="6356350"/>
            <a:ext cx="659892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>
              <a:tabLst>
                <a:tab pos="6858000" algn="r"/>
              </a:tabLst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Colorado Department of Transportation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27520" y="6356350"/>
            <a:ext cx="2133600" cy="3651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Slide </a:t>
            </a:r>
            <a:fld id="{F1733E7F-F35A-45C7-967F-B658776037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7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83" r:id="rId4"/>
    <p:sldLayoutId id="2147483679" r:id="rId5"/>
    <p:sldLayoutId id="2147483680" r:id="rId6"/>
    <p:sldLayoutId id="2147483681" r:id="rId7"/>
    <p:sldLayoutId id="2147483676" r:id="rId8"/>
    <p:sldLayoutId id="2147483677" r:id="rId9"/>
    <p:sldLayoutId id="2147483685" r:id="rId10"/>
    <p:sldLayoutId id="2147483686" r:id="rId11"/>
    <p:sldLayoutId id="2147483688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 Rounded MT Bold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image" Target="../media/image6.emf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hyperlink" Target="mailto:Rachel.grafton@state.co.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17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86570"/>
            <a:ext cx="8984673" cy="1143000"/>
          </a:xfrm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pPr marL="365760" algn="r"/>
            <a:r>
              <a:rPr lang="en-US" sz="2800" i="1" dirty="0" smtClean="0">
                <a:latin typeface="Museo Slab 500"/>
                <a:cs typeface="Museo 300"/>
              </a:rPr>
              <a:t>Add </a:t>
            </a:r>
            <a:r>
              <a:rPr lang="en-US" sz="2800" i="1" smtClean="0">
                <a:latin typeface="Museo Slab 500"/>
                <a:cs typeface="Museo 300"/>
              </a:rPr>
              <a:t>a Library Goal to a PMP</a:t>
            </a:r>
            <a:endParaRPr lang="en-US" sz="2800" b="1" i="1" dirty="0">
              <a:latin typeface="Museo 300"/>
              <a:cs typeface="Museo 30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261533"/>
            <a:ext cx="9144000" cy="1763058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Museo Slab 500"/>
                <a:cs typeface="Museo 300"/>
              </a:rPr>
              <a:t>                       </a:t>
            </a:r>
            <a:r>
              <a:rPr lang="en-US" sz="3600" b="1" dirty="0" smtClean="0">
                <a:solidFill>
                  <a:schemeClr val="tx1"/>
                </a:solidFill>
                <a:latin typeface="Museo Slab 500"/>
                <a:cs typeface="Museo 300"/>
              </a:rPr>
              <a:t>Performance Management</a:t>
            </a:r>
            <a:endParaRPr lang="en-US" sz="3600" b="1" dirty="0">
              <a:solidFill>
                <a:schemeClr val="tx1"/>
              </a:solidFill>
              <a:latin typeface="Museo 300"/>
              <a:cs typeface="Museo 300"/>
            </a:endParaRPr>
          </a:p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20433" t="39643" r="52243" b="38942"/>
          <a:stretch/>
        </p:blipFill>
        <p:spPr>
          <a:xfrm>
            <a:off x="406401" y="1261533"/>
            <a:ext cx="2349326" cy="142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3891" y="5339020"/>
            <a:ext cx="180975" cy="13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140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 additional assistance contact</a:t>
            </a:r>
            <a:r>
              <a:rPr lang="en-US" b="1" dirty="0" smtClean="0"/>
              <a:t> </a:t>
            </a:r>
            <a:r>
              <a:rPr lang="en-US" dirty="0" smtClean="0"/>
              <a:t>Rachel Grafton </a:t>
            </a:r>
          </a:p>
          <a:p>
            <a:pPr lvl="2"/>
            <a:r>
              <a:rPr lang="en-US" b="1" dirty="0" smtClean="0"/>
              <a:t>Phone: </a:t>
            </a:r>
            <a:r>
              <a:rPr lang="en-US" dirty="0" smtClean="0"/>
              <a:t>(303) 757-9230</a:t>
            </a:r>
          </a:p>
          <a:p>
            <a:pPr lvl="2"/>
            <a:r>
              <a:rPr lang="en-US" b="1" dirty="0" smtClean="0"/>
              <a:t>Email: </a:t>
            </a:r>
            <a:r>
              <a:rPr lang="en-US" dirty="0" smtClean="0">
                <a:hlinkClick r:id="rId4"/>
              </a:rPr>
              <a:t>Rachel.grafton@state.co.us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Can I Get Help?</a:t>
            </a:r>
            <a:endParaRPr lang="en-US" dirty="0"/>
          </a:p>
        </p:txBody>
      </p:sp>
      <p:pic>
        <p:nvPicPr>
          <p:cNvPr id="1026" name="Picture 2" descr="C:\Users\mdreyer\AppData\Local\Microsoft\Windows\Temporary Internet Files\Low\Content.IE5\7ZKCNE8E\MC910216334[1]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436"/>
          <a:stretch/>
        </p:blipFill>
        <p:spPr bwMode="auto">
          <a:xfrm>
            <a:off x="6294954" y="5341699"/>
            <a:ext cx="2210614" cy="9670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95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CHECK" val="0"/>
  <p:tag name="ARTICULATE_REFERENCE_ID" val="67c8de23-23f5-4dd1-a454-c53ffdde63b1"/>
  <p:tag name="ARTICULATE_PRESENTATION_ID" val="4821"/>
  <p:tag name="ARTICULATE_META_COURSE_ID" val="5lgRxnKXAVm_course_id"/>
  <p:tag name="ARTICULATE_META_NAME" val="Prince, Jason M"/>
  <p:tag name="ARTICULATE_META_NAME_SET" val="True"/>
  <p:tag name="ARTICULATE_REFERENCE_TYPE_1" val="1"/>
  <p:tag name="ARTICULATE_REFERENCE_1" val="C:\Users\princej\Desktop\Affirmative Action in Employment Training\Affirmative Action Commitment Statement.pdf"/>
  <p:tag name="ARTICULATE_REFERENCE_TITLE_1" val="Affirmative Action Commitment Statement"/>
  <p:tag name="ARTICULATE_REFERENCE_ID_1" val="7a649c71-f5ed-4e76-bd44-58d8ac1cf64a"/>
  <p:tag name="ARTICULATE_REFERENCE_TYPE_2" val="1"/>
  <p:tag name="ARTICULATE_REFERENCE_2" val="C:\Users\princej\Desktop\Affirmative Action in Employment Training\CDOT Affirmative Action Report and Plan.pdf"/>
  <p:tag name="ARTICULATE_REFERENCE_TITLE_2" val="CDOT Affirmative Action Report and Plan"/>
  <p:tag name="ARTICULATE_REFERENCE_ID_2" val="dc9b2495-5330-4bc7-ae3d-7925dd4a4adb"/>
  <p:tag name="ARTICULATE_REFERENCE_TYPE_3" val="1"/>
  <p:tag name="ARTICULATE_REFERENCE_3" val="C:\Users\princej\Desktop\Affirmative Action in Employment Training\600.0 PD Equal Employment Opportunity and Affirmative Action.pdf"/>
  <p:tag name="ARTICULATE_REFERENCE_TITLE_3" val="600.0 PD Equal Employment Opportunity and Affirmative Action"/>
  <p:tag name="ARTICULATE_REFERENCE_ID_3" val="130cde1e-936c-4668-9474-efe3e761af99"/>
  <p:tag name="ARTICULATE_REFERENCE_COUNT" val="3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954926630-c:\users\princej\desktop\affirmative action in employment training\affirmative action in employment final.pptx"/>
  <p:tag name="ARTICULATE_USED_PAGE_ORIENTATION" val="1"/>
  <p:tag name="ARTICULATE_USED_PAGE_SIZE" val="1"/>
  <p:tag name="ARTICULATE_PRESENTER_VERSION" val="7"/>
  <p:tag name="ARTICULATE_SLIDE_COUNT" val="2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561"/>
  <p:tag name="ARTICULATE_USED_LAYOUT" val="2"/>
  <p:tag name="ARTICULATE_NAV_LEVEL" val="1"/>
  <p:tag name="ARTICULATE_SLIDE_PRESENTER_GUID" val="f2f8ae5f-6442-4326-aa9d-e769bfa4ad0c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479"/>
  <p:tag name="ARTICULATE_NAV_LEVEL" val="2"/>
  <p:tag name="ARTICULATE_SLIDE_PRESENTER_GUID" val="cfc049b9-9abd-4c02-bc80-ca33cb6ba32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heme/theme1.xml><?xml version="1.0" encoding="utf-8"?>
<a:theme xmlns:a="http://schemas.openxmlformats.org/drawingml/2006/main" name="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rtlCol="0" anchor="ctr"/>
      <a:lstStyle>
        <a:defPPr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B5B2FCF1-B2A0-4DFB-95F7-AC21F4EE61D4}" vid="{2353CC9F-AD86-47A3-BB1D-25676FE9EB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TAB_06_PowerPoint Template-1 Sample</Template>
  <TotalTime>2980</TotalTime>
  <Words>70</Words>
  <Application>Microsoft Office PowerPoint</Application>
  <PresentationFormat>On-screen Show (4:3)</PresentationFormat>
  <Paragraphs>15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Arial Rounded MT Bold</vt:lpstr>
      <vt:lpstr>Calibri</vt:lpstr>
      <vt:lpstr>Lucida Grande</vt:lpstr>
      <vt:lpstr>Museo 300</vt:lpstr>
      <vt:lpstr>Museo Slab 500</vt:lpstr>
      <vt:lpstr>Template2</vt:lpstr>
      <vt:lpstr>Add a Library Goal to a PMP</vt:lpstr>
      <vt:lpstr>Where Can I Get Help?</vt:lpstr>
    </vt:vector>
  </TitlesOfParts>
  <Manager/>
  <Company>CDOT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Affirmative Action in Employment Training</dc:title>
  <dc:subject/>
  <dc:creator>Prince, Jason M</dc:creator>
  <cp:keywords/>
  <dc:description/>
  <cp:lastModifiedBy>Prince, Jason M</cp:lastModifiedBy>
  <cp:revision>373</cp:revision>
  <cp:lastPrinted>2015-10-22T13:58:51Z</cp:lastPrinted>
  <dcterms:created xsi:type="dcterms:W3CDTF">2015-09-30T13:58:38Z</dcterms:created>
  <dcterms:modified xsi:type="dcterms:W3CDTF">2016-03-02T20:47:03Z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Presentation1</vt:lpwstr>
  </property>
  <property fmtid="{D5CDD505-2E9C-101B-9397-08002B2CF9AE}" pid="3" name="ArticulateProjectVersion">
    <vt:lpwstr>7</vt:lpwstr>
  </property>
  <property fmtid="{D5CDD505-2E9C-101B-9397-08002B2CF9AE}" pid="4" name="ArticulateUseProject">
    <vt:lpwstr>1</vt:lpwstr>
  </property>
  <property fmtid="{D5CDD505-2E9C-101B-9397-08002B2CF9AE}" pid="5" name="ArticulateGUID">
    <vt:lpwstr>A8B903C5-45EC-451C-A5E3-C26500FB1601</vt:lpwstr>
  </property>
  <property fmtid="{D5CDD505-2E9C-101B-9397-08002B2CF9AE}" pid="6" name="ArticulateProjectFull">
    <vt:lpwstr>C:\Users\princej\Desktop\PMP Changes\Cascade a Goal to A Subordinate Employee\Cover and Help Page.ppta</vt:lpwstr>
  </property>
</Properties>
</file>