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activeX/activeX1.xml" ContentType="application/vnd.ms-office.activeX+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activeX/activeX2.xml" ContentType="application/vnd.ms-office.activeX+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activeX/activeX3.xml" ContentType="application/vnd.ms-office.activeX+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activeX/activeX4.xml" ContentType="application/vnd.ms-office.activeX+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activeX/activeX5.xml" ContentType="application/vnd.ms-office.activeX+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activeX/activeX6.xml" ContentType="application/vnd.ms-office.activeX+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activeX/activeX7.xml" ContentType="application/vnd.ms-office.activeX+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activeX/activeX8.xml" ContentType="application/vnd.ms-office.activeX+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activeX/activeX9.xml" ContentType="application/vnd.ms-office.activeX+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activeX/activeX10.xml" ContentType="application/vnd.ms-office.activeX+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32"/>
  </p:notesMasterIdLst>
  <p:handoutMasterIdLst>
    <p:handoutMasterId r:id="rId33"/>
  </p:handoutMasterIdLst>
  <p:sldIdLst>
    <p:sldId id="592" r:id="rId4"/>
    <p:sldId id="593" r:id="rId5"/>
    <p:sldId id="618" r:id="rId6"/>
    <p:sldId id="628" r:id="rId7"/>
    <p:sldId id="638" r:id="rId8"/>
    <p:sldId id="605" r:id="rId9"/>
    <p:sldId id="607" r:id="rId10"/>
    <p:sldId id="633" r:id="rId11"/>
    <p:sldId id="639" r:id="rId12"/>
    <p:sldId id="640" r:id="rId13"/>
    <p:sldId id="630" r:id="rId14"/>
    <p:sldId id="610" r:id="rId15"/>
    <p:sldId id="641" r:id="rId16"/>
    <p:sldId id="642" r:id="rId17"/>
    <p:sldId id="643" r:id="rId18"/>
    <p:sldId id="644" r:id="rId19"/>
    <p:sldId id="645" r:id="rId20"/>
    <p:sldId id="646" r:id="rId21"/>
    <p:sldId id="647" r:id="rId22"/>
    <p:sldId id="631" r:id="rId23"/>
    <p:sldId id="625" r:id="rId24"/>
    <p:sldId id="634" r:id="rId25"/>
    <p:sldId id="635" r:id="rId26"/>
    <p:sldId id="636" r:id="rId27"/>
    <p:sldId id="637" r:id="rId28"/>
    <p:sldId id="477" r:id="rId29"/>
    <p:sldId id="479" r:id="rId30"/>
    <p:sldId id="563"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ITCH User Training" id="{A8442BF6-70CF-4F80-A331-E067E9BED92F}">
          <p14:sldIdLst>
            <p14:sldId id="592"/>
            <p14:sldId id="593"/>
            <p14:sldId id="618"/>
          </p14:sldIdLst>
        </p14:section>
        <p14:section name="What is PITCH" id="{DCE7335F-9A54-4272-B2AF-6CC3BA7DC632}">
          <p14:sldIdLst>
            <p14:sldId id="628"/>
            <p14:sldId id="638"/>
            <p14:sldId id="605"/>
            <p14:sldId id="607"/>
            <p14:sldId id="633"/>
            <p14:sldId id="639"/>
            <p14:sldId id="640"/>
          </p14:sldIdLst>
        </p14:section>
        <p14:section name="How to Use PITCH" id="{731EDC1A-1CBF-4735-AD9A-EBA8BE019B32}">
          <p14:sldIdLst>
            <p14:sldId id="630"/>
            <p14:sldId id="610"/>
            <p14:sldId id="641"/>
            <p14:sldId id="642"/>
            <p14:sldId id="643"/>
            <p14:sldId id="644"/>
            <p14:sldId id="645"/>
            <p14:sldId id="646"/>
            <p14:sldId id="647"/>
          </p14:sldIdLst>
        </p14:section>
        <p14:section name="Your Role in PITCH" id="{010E5C7A-9307-454E-B93B-0D1C7064D213}">
          <p14:sldIdLst>
            <p14:sldId id="631"/>
            <p14:sldId id="625"/>
            <p14:sldId id="634"/>
            <p14:sldId id="635"/>
            <p14:sldId id="636"/>
            <p14:sldId id="637"/>
          </p14:sldIdLst>
        </p14:section>
        <p14:section name="Conclusion and Help" id="{B1E8D84D-D57C-4E15-96FF-F30C71FCE63F}">
          <p14:sldIdLst>
            <p14:sldId id="477"/>
            <p14:sldId id="479"/>
            <p14:sldId id="5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138"/>
    <a:srgbClr val="00953A"/>
    <a:srgbClr val="FFCF01"/>
    <a:srgbClr val="2150A3"/>
    <a:srgbClr val="EF7521"/>
    <a:srgbClr val="009ADD"/>
    <a:srgbClr val="E2AC00"/>
    <a:srgbClr val="EEB500"/>
    <a:srgbClr val="926F00"/>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60184" autoAdjust="0"/>
  </p:normalViewPr>
  <p:slideViewPr>
    <p:cSldViewPr snapToGrid="0" showGuides="1">
      <p:cViewPr>
        <p:scale>
          <a:sx n="60" d="100"/>
          <a:sy n="60" d="100"/>
        </p:scale>
        <p:origin x="2706"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23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0" tIns="46576" rIns="93150" bIns="46576" rtlCol="0"/>
          <a:lstStyle>
            <a:lvl1pPr algn="r">
              <a:defRPr sz="1200"/>
            </a:lvl1pPr>
          </a:lstStyle>
          <a:p>
            <a:fld id="{F6CF5512-8E4D-46C9-9203-ADACEC31A94F}" type="datetimeFigureOut">
              <a:rPr lang="en-US" smtClean="0"/>
              <a:t>7/3/2017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335280"/>
          </a:xfrm>
          <a:prstGeom prst="rect">
            <a:avLst/>
          </a:prstGeom>
        </p:spPr>
        <p:txBody>
          <a:bodyPr vert="horz" lIns="93150" tIns="46576" rIns="93150" bIns="46576"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3"/>
            <a:ext cx="3037840" cy="335280"/>
          </a:xfrm>
          <a:prstGeom prst="rect">
            <a:avLst/>
          </a:prstGeom>
        </p:spPr>
        <p:txBody>
          <a:bodyPr vert="horz" lIns="93150" tIns="46576" rIns="93150" bIns="46576" rtlCol="0"/>
          <a:lstStyle>
            <a:lvl1pPr algn="r">
              <a:defRPr sz="1200"/>
            </a:lvl1pPr>
          </a:lstStyle>
          <a:p>
            <a:fld id="{7A0C4957-A8F1-4602-BE95-B4787793BB94}" type="datetimeFigureOut">
              <a:rPr lang="en-US" smtClean="0"/>
              <a:t>7/3/2017</a:t>
            </a:fld>
            <a:r>
              <a:rPr lang="en-US" dirty="0" smtClean="0"/>
              <a:t> </a:t>
            </a:r>
            <a:endParaRPr lang="en-US" dirty="0"/>
          </a:p>
        </p:txBody>
      </p:sp>
      <p:sp>
        <p:nvSpPr>
          <p:cNvPr id="4" name="Slide Image Placeholder 3"/>
          <p:cNvSpPr>
            <a:spLocks noGrp="1" noRot="1" noChangeAspect="1"/>
          </p:cNvSpPr>
          <p:nvPr>
            <p:ph type="sldImg" idx="2"/>
          </p:nvPr>
        </p:nvSpPr>
        <p:spPr>
          <a:xfrm>
            <a:off x="142875" y="433388"/>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142241" y="4033521"/>
            <a:ext cx="4653280" cy="4917440"/>
          </a:xfrm>
          <a:prstGeom prst="rect">
            <a:avLst/>
          </a:prstGeom>
          <a:ln w="12700" cmpd="sng"/>
        </p:spPr>
        <p:style>
          <a:lnRef idx="2">
            <a:schemeClr val="dk1"/>
          </a:lnRef>
          <a:fillRef idx="1">
            <a:schemeClr val="lt1"/>
          </a:fillRef>
          <a:effectRef idx="0">
            <a:schemeClr val="dk1"/>
          </a:effectRef>
          <a:fontRef idx="none"/>
        </p:style>
        <p:txBody>
          <a:bodyPr vert="horz" lIns="93150" tIns="46576" rIns="93150" bIns="46576"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2"/>
            <a:ext cx="1949098" cy="232067"/>
          </a:xfrm>
          <a:prstGeom prst="rect">
            <a:avLst/>
          </a:prstGeom>
        </p:spPr>
        <p:txBody>
          <a:bodyPr vert="horz" lIns="93150" tIns="46576" rIns="93150" bIns="46576"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50" tIns="46576" rIns="93150" bIns="46576"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Welcome</a:t>
            </a:r>
            <a:r>
              <a:rPr lang="en-US" baseline="0" dirty="0" smtClean="0"/>
              <a:t> to the Providing Information Technology Concepts Help, or PITCH, user training. </a:t>
            </a:r>
            <a:r>
              <a:rPr lang="en-US" dirty="0" smtClean="0"/>
              <a:t>This </a:t>
            </a:r>
            <a:r>
              <a:rPr lang="en-US" dirty="0"/>
              <a:t>course is designed to teach you how to </a:t>
            </a:r>
            <a:r>
              <a:rPr lang="en-US" dirty="0" smtClean="0"/>
              <a:t>use the </a:t>
            </a:r>
            <a:r>
              <a:rPr lang="en-US" baseline="0" dirty="0" smtClean="0"/>
              <a:t>PITCH team to ensure that you have a successful IT project. This course will take approximately ten minutes to complete.</a:t>
            </a:r>
            <a:endParaRPr lang="en-US" dirty="0" smtClean="0"/>
          </a:p>
          <a:p>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2886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a:t>
            </a:r>
            <a:r>
              <a:rPr lang="en-US" b="0" baseline="0" dirty="0" smtClean="0"/>
              <a:t> lets walk through what an IT project could look like with PITCH. </a:t>
            </a:r>
          </a:p>
          <a:p>
            <a:endParaRPr lang="en-US" b="0" baseline="0" dirty="0" smtClean="0"/>
          </a:p>
          <a:p>
            <a:r>
              <a:rPr lang="en-US" b="0" baseline="0" dirty="0" smtClean="0"/>
              <a:t>Employee A is working on a project, and thinks of a fantastic IT tool that everyone in her department could benefit from.</a:t>
            </a:r>
          </a:p>
          <a:p>
            <a:r>
              <a:rPr lang="en-US" b="0" baseline="0" dirty="0" smtClean="0"/>
              <a:t>She submits her project idea through the PITCH portal. Her idea is approved by the PITCH team, and she is subsequently assigned an OIT Agent/Manager. </a:t>
            </a:r>
          </a:p>
          <a:p>
            <a:r>
              <a:rPr lang="en-US" b="0" baseline="0" dirty="0" smtClean="0"/>
              <a:t>Together, Employee A and her OIT Agent/Manager create an IT tool that everyone loves, and saves loads of work time.</a:t>
            </a:r>
          </a:p>
          <a:p>
            <a:r>
              <a:rPr lang="en-US" b="0" baseline="0" dirty="0" smtClean="0"/>
              <a:t>After a while, Employee A leaves CDOT to pursue a new opportunity.</a:t>
            </a:r>
          </a:p>
          <a:p>
            <a:r>
              <a:rPr lang="en-US" b="0" baseline="0" dirty="0" smtClean="0"/>
              <a:t>The IT tool that Employee A created crashes. However, since Employee A used PITCH to complete her project, the entire project was well documented, and the problem is easily fixed. </a:t>
            </a:r>
          </a:p>
          <a:p>
            <a:endParaRPr lang="en-US" b="0" baseline="0" dirty="0" smtClean="0"/>
          </a:p>
          <a:p>
            <a:r>
              <a:rPr lang="en-US" b="0" baseline="0" dirty="0" smtClean="0"/>
              <a:t>Much less frustrating, right? Examples like these demonstrate the value of well documented projects, which can be achieved when we work with PITCH to make our workplace better. </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70819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Now that we understand</a:t>
            </a:r>
            <a:r>
              <a:rPr lang="en-US" baseline="0" dirty="0" smtClean="0"/>
              <a:t> why we should use PITCH, let’s walk through the PITCH process.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253602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There</a:t>
            </a:r>
            <a:r>
              <a:rPr lang="en-US" b="0" baseline="0" dirty="0" smtClean="0"/>
              <a:t> are seven essential steps to the PITCH Process.</a:t>
            </a:r>
          </a:p>
          <a:p>
            <a:endParaRPr lang="en-US" b="0" baseline="0" dirty="0" smtClean="0"/>
          </a:p>
          <a:p>
            <a:pPr marL="228600" indent="-228600">
              <a:buFont typeface="+mj-lt"/>
              <a:buAutoNum type="arabicPeriod"/>
            </a:pPr>
            <a:r>
              <a:rPr lang="en-US" dirty="0" smtClean="0"/>
              <a:t>Business Case Submitted Online</a:t>
            </a:r>
          </a:p>
          <a:p>
            <a:pPr marL="228600" indent="-228600">
              <a:buFont typeface="+mj-lt"/>
              <a:buAutoNum type="arabicPeriod"/>
            </a:pPr>
            <a:r>
              <a:rPr lang="en-US" dirty="0" smtClean="0"/>
              <a:t>PITCH Team Case Review</a:t>
            </a:r>
          </a:p>
          <a:p>
            <a:pPr marL="228600" indent="-228600">
              <a:buFont typeface="+mj-lt"/>
              <a:buAutoNum type="arabicPeriod"/>
            </a:pPr>
            <a:r>
              <a:rPr lang="en-US" dirty="0" smtClean="0"/>
              <a:t>OIT Agent/Manager Assigned to Project</a:t>
            </a:r>
          </a:p>
          <a:p>
            <a:pPr marL="228600" indent="-228600">
              <a:buFont typeface="+mj-lt"/>
              <a:buAutoNum type="arabicPeriod"/>
            </a:pPr>
            <a:r>
              <a:rPr lang="en-US" dirty="0" smtClean="0"/>
              <a:t>Technical Solution Designed</a:t>
            </a:r>
          </a:p>
          <a:p>
            <a:pPr marL="228600" indent="-228600">
              <a:buFont typeface="+mj-lt"/>
              <a:buAutoNum type="arabicPeriod"/>
            </a:pPr>
            <a:r>
              <a:rPr lang="en-US" dirty="0" smtClean="0"/>
              <a:t>Procurement of Software/Services</a:t>
            </a:r>
          </a:p>
          <a:p>
            <a:pPr marL="228600" indent="-228600">
              <a:buFont typeface="+mj-lt"/>
              <a:buAutoNum type="arabicPeriod"/>
            </a:pPr>
            <a:r>
              <a:rPr lang="en-US" dirty="0" smtClean="0"/>
              <a:t>Solution Tested</a:t>
            </a:r>
          </a:p>
          <a:p>
            <a:pPr marL="228600" indent="-228600">
              <a:buFont typeface="+mj-lt"/>
              <a:buAutoNum type="arabicPeriod"/>
            </a:pPr>
            <a:r>
              <a:rPr lang="en-US" dirty="0" smtClean="0"/>
              <a:t>Solution Implemented</a:t>
            </a:r>
          </a:p>
          <a:p>
            <a:endParaRPr lang="en-US" b="0" dirty="0" smtClean="0"/>
          </a:p>
          <a:p>
            <a:r>
              <a:rPr lang="en-US" b="0" dirty="0" smtClean="0"/>
              <a:t>Now we</a:t>
            </a:r>
            <a:r>
              <a:rPr lang="en-US" b="0" baseline="0" dirty="0" smtClean="0"/>
              <a:t> will walk through each step in depth, so that we understand how to effectively use PITCH for all of our future IT projects. It is important to mention that the overall timeline of the PITCH process varies greatly depending on the scope and type of project. Some projects could be short and only take weeks to implement, while others could take multiple years to fully roll out. It is essential that there is open communication throughout the entire process so that there are clear expectations for everyone involved.</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67875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step in the PITCH process is submitting your project online. </a:t>
            </a:r>
          </a:p>
          <a:p>
            <a:endParaRPr lang="en-US" baseline="0" dirty="0" smtClean="0"/>
          </a:p>
          <a:p>
            <a:r>
              <a:rPr lang="en-US" baseline="0" dirty="0" smtClean="0"/>
              <a:t>The easiest way to find the PITCH submission form is by first going to the CDOT intranet. </a:t>
            </a:r>
          </a:p>
          <a:p>
            <a:r>
              <a:rPr lang="en-US" baseline="0" dirty="0" smtClean="0"/>
              <a:t>In the search bar, type in PITCH and hit search. </a:t>
            </a:r>
          </a:p>
          <a:p>
            <a:r>
              <a:rPr lang="en-US" baseline="0" dirty="0" smtClean="0"/>
              <a:t>Next you will find our page as the first result.</a:t>
            </a:r>
          </a:p>
          <a:p>
            <a:r>
              <a:rPr lang="en-US" baseline="0" dirty="0" smtClean="0"/>
              <a:t>Once you have reached our webpage, the link to submit a business case is located under “Submitting your Concept”</a:t>
            </a:r>
          </a:p>
          <a:p>
            <a:r>
              <a:rPr lang="en-US" baseline="0" dirty="0" smtClean="0"/>
              <a:t>When you click this link, you will be redirected to a google form. It is important that you fill out this form with as much detail as possible, so that the PITCH team will understand it at their weekly meeting. </a:t>
            </a:r>
          </a:p>
          <a:p>
            <a:r>
              <a:rPr lang="en-US" baseline="0" dirty="0" smtClean="0"/>
              <a:t>The status of your project can also be viewed at any time. On our webpage, under “Review and approval” you will find a link that shows all submissions to the PITCH team. The last column on the right demonstrates the status of your project. </a:t>
            </a:r>
            <a:endParaRPr lang="en-US" dirty="0" smtClean="0"/>
          </a:p>
          <a:p>
            <a:endParaRPr lang="en-US" baseline="0" dirty="0" smtClean="0"/>
          </a:p>
          <a:p>
            <a:r>
              <a:rPr lang="en-US" baseline="0" dirty="0" smtClean="0"/>
              <a:t>After you have successfully submitted your case, you will receive an email confirming your submission.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11299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your case will be reviewed at the weekly PITCH team meeting. The PITCH team is made up of CDOT employees with a variety of different backgrounds, and have a specific interest in technology.</a:t>
            </a:r>
          </a:p>
          <a:p>
            <a:r>
              <a:rPr lang="en-US" baseline="0" dirty="0" smtClean="0"/>
              <a:t>This team will discuss your case, and ultimately accept or decline your case. </a:t>
            </a:r>
          </a:p>
          <a:p>
            <a:r>
              <a:rPr lang="en-US" baseline="0" dirty="0" smtClean="0"/>
              <a:t>There are a few exceptional cases which will be passed on to the executive management team if the PITCH team does not feel comfortable making the final decisions on those cases.</a:t>
            </a:r>
          </a:p>
          <a:p>
            <a:r>
              <a:rPr lang="en-US" baseline="0" dirty="0" smtClean="0"/>
              <a:t>Once a decision has been made on your case, you will receive an email notifying you of this decision.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55844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a:t>
            </a:r>
            <a:r>
              <a:rPr lang="en-US" b="0" baseline="0" dirty="0" smtClean="0"/>
              <a:t> your project has been approved, the next step is to be assigned an OIT agent. </a:t>
            </a:r>
          </a:p>
          <a:p>
            <a:r>
              <a:rPr lang="en-US" b="0" baseline="0" dirty="0" smtClean="0"/>
              <a:t>Once you have been assigned an agent, you will be notified via email to introduce you. It is important to note that it is your responsibility to reach out and discuss your project in detail with your agent, as the PITCH team will not do that on your behalf. After this initial introduction, it is also your responsibility to work with your agent on the details and requirements of your project, as you know and understand your project needs better than anyone else!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175577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a:t>
            </a:r>
            <a:r>
              <a:rPr lang="en-US" baseline="0" dirty="0" smtClean="0"/>
              <a:t> and your agent have reviewed your project details and requirements, your agent will begin the technical design for your project. </a:t>
            </a:r>
          </a:p>
          <a:p>
            <a:r>
              <a:rPr lang="en-US" baseline="0" dirty="0" smtClean="0"/>
              <a:t>After they have completed the technical design, the agent will send it to you for your review. After you have thoroughly reviewed the design, you will either accept or request changes to the design. Again, as we mentioned before, it is your key responsibility to have open communication with your agent, and to let them know what your thoughts are, or any possible concerns you may have.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352710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Once</a:t>
            </a:r>
            <a:r>
              <a:rPr lang="en-US" b="0" baseline="0" dirty="0" smtClean="0"/>
              <a:t> you and your agent feel comfortable and confident about your technical design, the next step is to procure hardware, software, or any other additional services needed for your project. </a:t>
            </a:r>
          </a:p>
          <a:p>
            <a:r>
              <a:rPr lang="en-US" b="0" baseline="0" dirty="0" smtClean="0"/>
              <a:t>It is your responsibility to procure this software, and to inform your agent once this is complete. </a:t>
            </a:r>
          </a:p>
          <a:p>
            <a:r>
              <a:rPr lang="en-US" b="0" baseline="0" dirty="0" smtClean="0"/>
              <a:t>After the agent is notified, and has received any needed hardware or software, you will work together with your agent to develop your project solution.</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38840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After you</a:t>
            </a:r>
            <a:r>
              <a:rPr lang="en-US" b="0" baseline="0" dirty="0" smtClean="0"/>
              <a:t> and your</a:t>
            </a:r>
            <a:r>
              <a:rPr lang="en-US" b="0" dirty="0" smtClean="0"/>
              <a:t> agent have developed the</a:t>
            </a:r>
            <a:r>
              <a:rPr lang="en-US" b="0" baseline="0" dirty="0" smtClean="0"/>
              <a:t> solution to your project, it is time for solution testing. </a:t>
            </a:r>
          </a:p>
          <a:p>
            <a:r>
              <a:rPr lang="en-US" b="0" baseline="0" dirty="0" smtClean="0"/>
              <a:t>You will receive an email from your agent once the solution is ready for testing. </a:t>
            </a:r>
          </a:p>
          <a:p>
            <a:r>
              <a:rPr lang="en-US" b="0" baseline="0" dirty="0" smtClean="0"/>
              <a:t>After you have adequately tested the solution, you will either accept or request changes to this solution. </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92929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 solution has been</a:t>
            </a:r>
            <a:r>
              <a:rPr lang="en-US" baseline="0" dirty="0" smtClean="0"/>
              <a:t> implemented, your project is declared complete to PITCH. Although you may continue to develop the project further, for PITCH’s purposes it is complete.</a:t>
            </a:r>
          </a:p>
          <a:p>
            <a:r>
              <a:rPr lang="en-US" baseline="0" dirty="0" smtClean="0"/>
              <a:t>You will email the PITCH team once your project has reached this stage, and PITCH will close out the project in their system. </a:t>
            </a:r>
          </a:p>
          <a:p>
            <a:r>
              <a:rPr lang="en-US" baseline="0" dirty="0" smtClean="0"/>
              <a:t>In addition, you will also be sent a satisfaction survey to let the PITCH team know how the process worked, or didn’t work for you, so that PITCH can continue to improve in the future.</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37721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defTabSz="881261" fontAlgn="base">
              <a:spcBef>
                <a:spcPct val="20000"/>
              </a:spcBef>
              <a:spcAft>
                <a:spcPct val="0"/>
              </a:spcAft>
              <a:defRPr/>
            </a:pPr>
            <a:r>
              <a:rPr lang="en-US" dirty="0">
                <a:solidFill>
                  <a:prstClr val="black"/>
                </a:solidFill>
              </a:rPr>
              <a:t>Upon completing this course you will be able to:</a:t>
            </a:r>
          </a:p>
          <a:p>
            <a:pPr marL="171450" indent="-171450">
              <a:buFont typeface="Arial" panose="020B0604020202020204" pitchFamily="34" charset="0"/>
              <a:buChar char="•"/>
            </a:pPr>
            <a:r>
              <a:rPr lang="en-US" dirty="0"/>
              <a:t>Describe what PITCH is, what it focuses on, and how it can help you.</a:t>
            </a:r>
          </a:p>
          <a:p>
            <a:pPr marL="171450" indent="-171450">
              <a:buFont typeface="Arial" panose="020B0604020202020204" pitchFamily="34" charset="0"/>
              <a:buChar char="•"/>
            </a:pPr>
            <a:r>
              <a:rPr lang="en-US" dirty="0"/>
              <a:t>Understand how PITCH helps IT Projects succeed.</a:t>
            </a:r>
          </a:p>
          <a:p>
            <a:pPr marL="171450" indent="-171450">
              <a:buFont typeface="Arial" panose="020B0604020202020204" pitchFamily="34" charset="0"/>
              <a:buChar char="•"/>
            </a:pPr>
            <a:r>
              <a:rPr lang="en-US" dirty="0"/>
              <a:t>Use the PITCH process for projects requiring IT resources.</a:t>
            </a:r>
          </a:p>
          <a:p>
            <a:pPr marL="171450" indent="-171450">
              <a:buFont typeface="Arial" panose="020B0604020202020204" pitchFamily="34" charset="0"/>
              <a:buChar char="•"/>
            </a:pPr>
            <a:r>
              <a:rPr lang="en-US" dirty="0"/>
              <a:t>Communicate with PITCH and the OIT Agent/Manager that is assigned to your project.</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2</a:t>
            </a:fld>
            <a:endParaRPr lang="en-US" smtClean="0"/>
          </a:p>
        </p:txBody>
      </p:sp>
    </p:spTree>
    <p:extLst>
      <p:ext uri="{BB962C8B-B14F-4D97-AF65-F5344CB8AC3E}">
        <p14:creationId xmlns:p14="http://schemas.microsoft.com/office/powerpoint/2010/main" val="417890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You play a very</a:t>
            </a:r>
            <a:r>
              <a:rPr lang="en-US" baseline="0" dirty="0" smtClean="0"/>
              <a:t> important role in the success of your projects with PITCH. Let’s review what your role is in this process.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85508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At the most basic</a:t>
            </a:r>
            <a:r>
              <a:rPr lang="en-US" baseline="0" dirty="0" smtClean="0"/>
              <a:t> level, success with PITCH starts with communication. </a:t>
            </a:r>
            <a:r>
              <a:rPr lang="en-US" dirty="0" smtClean="0"/>
              <a:t>Open communication</a:t>
            </a:r>
            <a:r>
              <a:rPr lang="en-US" baseline="0" dirty="0" smtClean="0"/>
              <a:t> is absolutely essential to the PITCH process. If you do not openly communicate with your agent and the PITCH team, it is likely that your project will fail. </a:t>
            </a:r>
          </a:p>
          <a:p>
            <a:endParaRPr lang="en-US" baseline="0" dirty="0" smtClean="0"/>
          </a:p>
          <a:p>
            <a:r>
              <a:rPr lang="en-US" baseline="0" dirty="0" smtClean="0"/>
              <a:t>Some of the ways to ensure open and effective communication include:</a:t>
            </a:r>
            <a:endParaRPr lang="en-US" dirty="0" smtClean="0"/>
          </a:p>
          <a:p>
            <a:pPr marL="171450" indent="-171450">
              <a:buFont typeface="Arial" panose="020B0604020202020204" pitchFamily="34" charset="0"/>
              <a:buChar char="•"/>
            </a:pPr>
            <a:r>
              <a:rPr lang="en-US" dirty="0"/>
              <a:t>Responding to Emails in a timely manner. The project can stall if the </a:t>
            </a:r>
            <a:r>
              <a:rPr lang="en-US" dirty="0" smtClean="0"/>
              <a:t>agent </a:t>
            </a:r>
            <a:r>
              <a:rPr lang="en-US" dirty="0"/>
              <a:t>is unclear of what your expectations and needs are.</a:t>
            </a:r>
          </a:p>
          <a:p>
            <a:pPr marL="171450" indent="-171450">
              <a:buFont typeface="Arial" panose="020B0604020202020204" pitchFamily="34" charset="0"/>
              <a:buChar char="•"/>
            </a:pPr>
            <a:r>
              <a:rPr lang="en-US" dirty="0"/>
              <a:t>You also need to keep open communication with the PITCH team </a:t>
            </a:r>
            <a:r>
              <a:rPr lang="en-US" dirty="0" smtClean="0"/>
              <a:t>itself.</a:t>
            </a:r>
            <a:r>
              <a:rPr lang="en-US" baseline="0" dirty="0" smtClean="0"/>
              <a:t> It is important that you closely review monthly status reports that you receive from your agent.</a:t>
            </a:r>
          </a:p>
          <a:p>
            <a:pPr marL="171450" indent="-171450">
              <a:buFont typeface="Arial" panose="020B0604020202020204" pitchFamily="34" charset="0"/>
              <a:buChar char="•"/>
            </a:pPr>
            <a:r>
              <a:rPr lang="en-US" dirty="0" smtClean="0"/>
              <a:t>And </a:t>
            </a:r>
            <a:r>
              <a:rPr lang="en-US" dirty="0"/>
              <a:t>finally, if there are any conflicts with you and your </a:t>
            </a:r>
            <a:r>
              <a:rPr lang="en-US" dirty="0" smtClean="0"/>
              <a:t>OIT agent/manager, </a:t>
            </a:r>
            <a:r>
              <a:rPr lang="en-US" dirty="0"/>
              <a:t>or you feel that progress is not being made on your project, contact the PITCH team and ask them for help. </a:t>
            </a:r>
          </a:p>
          <a:p>
            <a:endParaRPr lang="en-US" dirty="0"/>
          </a:p>
          <a:p>
            <a:r>
              <a:rPr lang="en-US" dirty="0"/>
              <a:t>The PITCH team wants to see you and your IT Project succeed, but that cannot be achieved without active communication from all sides.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06386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055" indent="-229055">
              <a:defRPr/>
            </a:pPr>
            <a:r>
              <a:rPr lang="en-US" b="0" dirty="0" smtClean="0"/>
              <a:t>To be explicitly clear,</a:t>
            </a:r>
            <a:r>
              <a:rPr lang="en-US" b="0" baseline="0" dirty="0" smtClean="0"/>
              <a:t> now we will review expectations of all parties in the PITCH Process.</a:t>
            </a:r>
          </a:p>
          <a:p>
            <a:pPr marL="229055" indent="-229055">
              <a:defRPr/>
            </a:pPr>
            <a:endParaRPr lang="en-US" b="0" u="none" baseline="0" dirty="0" smtClean="0"/>
          </a:p>
          <a:p>
            <a:pPr marL="229055" indent="-229055">
              <a:defRPr/>
            </a:pPr>
            <a:r>
              <a:rPr lang="en-US" b="0" dirty="0" smtClean="0"/>
              <a:t>Click</a:t>
            </a:r>
            <a:r>
              <a:rPr lang="en-US" b="0" baseline="0" dirty="0" smtClean="0"/>
              <a:t> on one of the three groups to learn more about what their role is within the PITCH process. When you are finished exploring the different roles, you may continue on to the conclusion slide.</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22</a:t>
            </a:fld>
            <a:endParaRPr lang="en-US" smtClean="0"/>
          </a:p>
        </p:txBody>
      </p:sp>
    </p:spTree>
    <p:extLst>
      <p:ext uri="{BB962C8B-B14F-4D97-AF65-F5344CB8AC3E}">
        <p14:creationId xmlns:p14="http://schemas.microsoft.com/office/powerpoint/2010/main" val="45233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lgn="l"/>
            <a:r>
              <a:rPr lang="en-US" sz="800" dirty="0" smtClean="0"/>
              <a:t>The </a:t>
            </a:r>
            <a:r>
              <a:rPr lang="en-US" sz="800" dirty="0"/>
              <a:t>PITCH team is responsible for:</a:t>
            </a:r>
          </a:p>
          <a:p>
            <a:pPr marL="171450" indent="-171450">
              <a:buFont typeface="Arial" panose="020B0604020202020204" pitchFamily="34" charset="0"/>
              <a:buChar char="•"/>
            </a:pPr>
            <a:r>
              <a:rPr lang="en-US" dirty="0"/>
              <a:t>Deciding which projects to take </a:t>
            </a:r>
            <a:r>
              <a:rPr lang="en-US" dirty="0" smtClean="0"/>
              <a:t>on,</a:t>
            </a:r>
            <a:r>
              <a:rPr lang="en-US" baseline="0" dirty="0" smtClean="0"/>
              <a:t> and which projects are not feasible or need more work. </a:t>
            </a:r>
            <a:endParaRPr lang="en-US" dirty="0"/>
          </a:p>
          <a:p>
            <a:pPr marL="171450" indent="-171450">
              <a:buFont typeface="Arial" panose="020B0604020202020204" pitchFamily="34" charset="0"/>
              <a:buChar char="•"/>
            </a:pPr>
            <a:r>
              <a:rPr lang="en-US" dirty="0"/>
              <a:t>Mitigating conflict within projects </a:t>
            </a:r>
            <a:r>
              <a:rPr lang="en-US" dirty="0" smtClean="0"/>
              <a:t>– if</a:t>
            </a:r>
            <a:r>
              <a:rPr lang="en-US" baseline="0" dirty="0" smtClean="0"/>
              <a:t> you have any conflict with your team, or agent, you should contact the PITCH team for advice on how to move forward with your project.</a:t>
            </a:r>
            <a:endParaRPr lang="en-US" dirty="0"/>
          </a:p>
          <a:p>
            <a:pPr marL="171450" indent="-171450">
              <a:buFont typeface="Arial" panose="020B0604020202020204" pitchFamily="34" charset="0"/>
              <a:buChar char="•"/>
            </a:pPr>
            <a:r>
              <a:rPr lang="en-US" dirty="0" smtClean="0"/>
              <a:t>They are also responsible for helping </a:t>
            </a:r>
            <a:r>
              <a:rPr lang="en-US" dirty="0"/>
              <a:t>Project Managers if there is any </a:t>
            </a:r>
            <a:r>
              <a:rPr lang="en-US" dirty="0" smtClean="0"/>
              <a:t>confusion, or</a:t>
            </a:r>
            <a:r>
              <a:rPr lang="en-US" baseline="0" dirty="0" smtClean="0"/>
              <a:t> if any additional resources are needed for understanding the process. </a:t>
            </a:r>
            <a:endParaRPr lang="en-US" dirty="0"/>
          </a:p>
          <a:p>
            <a:pPr marL="171450" indent="-171450">
              <a:buFont typeface="Arial" panose="020B0604020202020204" pitchFamily="34" charset="0"/>
              <a:buChar char="•"/>
            </a:pPr>
            <a:r>
              <a:rPr lang="en-US" b="1" dirty="0" smtClean="0"/>
              <a:t>Although,</a:t>
            </a:r>
            <a:r>
              <a:rPr lang="en-US" b="1" baseline="0" dirty="0" smtClean="0"/>
              <a:t> </a:t>
            </a:r>
            <a:r>
              <a:rPr lang="en-US" b="1" dirty="0" smtClean="0"/>
              <a:t>The </a:t>
            </a:r>
            <a:r>
              <a:rPr lang="en-US" b="1" dirty="0"/>
              <a:t>PITCH team is NOT RESPONSIBLE </a:t>
            </a:r>
            <a:r>
              <a:rPr lang="en-US" dirty="0"/>
              <a:t>for providing project </a:t>
            </a:r>
            <a:r>
              <a:rPr lang="en-US" dirty="0" smtClean="0"/>
              <a:t>updates,</a:t>
            </a:r>
            <a:r>
              <a:rPr lang="en-US" baseline="0" dirty="0" smtClean="0"/>
              <a:t> the PITCH team meets regularly with agents to ensure projects are moving forward.</a:t>
            </a:r>
            <a:endParaRPr lang="en-US" dirty="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23</a:t>
            </a:fld>
            <a:endParaRPr lang="en-US" smtClean="0"/>
          </a:p>
        </p:txBody>
      </p:sp>
    </p:spTree>
    <p:extLst>
      <p:ext uri="{BB962C8B-B14F-4D97-AF65-F5344CB8AC3E}">
        <p14:creationId xmlns:p14="http://schemas.microsoft.com/office/powerpoint/2010/main" val="379760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lgn="l"/>
            <a:r>
              <a:rPr lang="en-US" sz="800" dirty="0" smtClean="0"/>
              <a:t>Your </a:t>
            </a:r>
            <a:r>
              <a:rPr lang="en-US" sz="800" dirty="0"/>
              <a:t>assigned </a:t>
            </a:r>
            <a:r>
              <a:rPr lang="en-US" sz="800" dirty="0" smtClean="0"/>
              <a:t>Agent/Manger </a:t>
            </a:r>
            <a:r>
              <a:rPr lang="en-US" sz="800" dirty="0"/>
              <a:t>is responsible for:</a:t>
            </a:r>
          </a:p>
          <a:p>
            <a:pPr marL="171450" indent="-171450">
              <a:buFont typeface="Arial" panose="020B0604020202020204" pitchFamily="34" charset="0"/>
              <a:buChar char="•"/>
            </a:pPr>
            <a:r>
              <a:rPr lang="en-US" dirty="0">
                <a:solidFill>
                  <a:prstClr val="black"/>
                </a:solidFill>
              </a:rPr>
              <a:t>Guiding you through the PITCH process</a:t>
            </a:r>
          </a:p>
          <a:p>
            <a:pPr marL="171450" indent="-171450">
              <a:buFont typeface="Arial" panose="020B0604020202020204" pitchFamily="34" charset="0"/>
              <a:buChar char="•"/>
            </a:pPr>
            <a:r>
              <a:rPr lang="en-US" dirty="0">
                <a:solidFill>
                  <a:prstClr val="black"/>
                </a:solidFill>
              </a:rPr>
              <a:t>Openly communicating with you and your team</a:t>
            </a:r>
          </a:p>
          <a:p>
            <a:pPr marL="171450" indent="-171450">
              <a:buFont typeface="Arial" panose="020B0604020202020204" pitchFamily="34" charset="0"/>
              <a:buChar char="•"/>
            </a:pPr>
            <a:r>
              <a:rPr lang="en-US" dirty="0" smtClean="0">
                <a:solidFill>
                  <a:prstClr val="black"/>
                </a:solidFill>
              </a:rPr>
              <a:t>And</a:t>
            </a:r>
            <a:r>
              <a:rPr lang="en-US" baseline="0" dirty="0" smtClean="0">
                <a:solidFill>
                  <a:prstClr val="black"/>
                </a:solidFill>
              </a:rPr>
              <a:t> s</a:t>
            </a:r>
            <a:r>
              <a:rPr lang="en-US" dirty="0" smtClean="0">
                <a:solidFill>
                  <a:prstClr val="black"/>
                </a:solidFill>
              </a:rPr>
              <a:t>ending </a:t>
            </a:r>
            <a:r>
              <a:rPr lang="en-US" dirty="0">
                <a:solidFill>
                  <a:prstClr val="black"/>
                </a:solidFill>
              </a:rPr>
              <a:t>monthly status reports to you, your team, and the PITCH team</a:t>
            </a:r>
            <a:r>
              <a:rPr lang="en-US" dirty="0" smtClean="0">
                <a:solidFill>
                  <a:prstClr val="black"/>
                </a:solidFill>
              </a:rPr>
              <a:t>.</a:t>
            </a:r>
          </a:p>
          <a:p>
            <a:pPr marL="171450" indent="-171450">
              <a:buFont typeface="Arial" panose="020B0604020202020204" pitchFamily="34" charset="0"/>
              <a:buChar char="•"/>
            </a:pPr>
            <a:r>
              <a:rPr lang="en-US" dirty="0" smtClean="0">
                <a:solidFill>
                  <a:prstClr val="black"/>
                </a:solidFill>
              </a:rPr>
              <a:t>They work</a:t>
            </a:r>
            <a:r>
              <a:rPr lang="en-US" baseline="0" dirty="0" smtClean="0">
                <a:solidFill>
                  <a:prstClr val="black"/>
                </a:solidFill>
              </a:rPr>
              <a:t> with you throughout the entire PITCH process, and should be your first point of contact if you have any questions or issues along the way.</a:t>
            </a:r>
            <a:endParaRPr lang="en-US" dirty="0">
              <a:solidFill>
                <a:prstClr val="black"/>
              </a:solidFill>
            </a:endParaRP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24</a:t>
            </a:fld>
            <a:endParaRPr lang="en-US" smtClean="0"/>
          </a:p>
        </p:txBody>
      </p:sp>
    </p:spTree>
    <p:extLst>
      <p:ext uri="{BB962C8B-B14F-4D97-AF65-F5344CB8AC3E}">
        <p14:creationId xmlns:p14="http://schemas.microsoft.com/office/powerpoint/2010/main" val="203943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lgn="l"/>
            <a:r>
              <a:rPr lang="en-US" sz="800" dirty="0" smtClean="0"/>
              <a:t>As a project manager, your responsibilities </a:t>
            </a:r>
            <a:r>
              <a:rPr lang="en-US" sz="800" dirty="0"/>
              <a:t>include:</a:t>
            </a:r>
          </a:p>
          <a:p>
            <a:pPr marL="171450" indent="-171450">
              <a:buFont typeface="Arial" panose="020B0604020202020204" pitchFamily="34" charset="0"/>
              <a:buChar char="•"/>
            </a:pPr>
            <a:r>
              <a:rPr lang="en-US" dirty="0">
                <a:solidFill>
                  <a:prstClr val="black"/>
                </a:solidFill>
              </a:rPr>
              <a:t>Providing lots of details to explain what desired result is, and to test the end solution to make sure it meets your expectations</a:t>
            </a:r>
          </a:p>
          <a:p>
            <a:pPr marL="171450" indent="-171450">
              <a:buFont typeface="Arial" panose="020B0604020202020204" pitchFamily="34" charset="0"/>
              <a:buChar char="•"/>
            </a:pPr>
            <a:r>
              <a:rPr lang="en-US" dirty="0">
                <a:solidFill>
                  <a:prstClr val="black"/>
                </a:solidFill>
              </a:rPr>
              <a:t>Openly communicating with </a:t>
            </a:r>
            <a:r>
              <a:rPr lang="en-US" dirty="0" smtClean="0">
                <a:solidFill>
                  <a:prstClr val="black"/>
                </a:solidFill>
              </a:rPr>
              <a:t>Agent </a:t>
            </a:r>
            <a:r>
              <a:rPr lang="en-US" dirty="0">
                <a:solidFill>
                  <a:prstClr val="black"/>
                </a:solidFill>
              </a:rPr>
              <a:t>and with the PITCH team as needed</a:t>
            </a:r>
          </a:p>
          <a:p>
            <a:pPr marL="171450" indent="-171450">
              <a:buFont typeface="Arial" panose="020B0604020202020204" pitchFamily="34" charset="0"/>
              <a:buChar char="•"/>
            </a:pPr>
            <a:r>
              <a:rPr lang="en-US" dirty="0">
                <a:solidFill>
                  <a:prstClr val="black"/>
                </a:solidFill>
              </a:rPr>
              <a:t>It is also your responsibility to reach out to OIT and your </a:t>
            </a:r>
            <a:r>
              <a:rPr lang="en-US" dirty="0" smtClean="0">
                <a:solidFill>
                  <a:prstClr val="black"/>
                </a:solidFill>
              </a:rPr>
              <a:t>Agent </a:t>
            </a:r>
            <a:r>
              <a:rPr lang="en-US" dirty="0">
                <a:solidFill>
                  <a:prstClr val="black"/>
                </a:solidFill>
              </a:rPr>
              <a:t>if you are unclear of what the current status is of your project. If you are having problems getting a clear update, you may contact the PITCH team to let them know you are having an </a:t>
            </a:r>
            <a:r>
              <a:rPr lang="en-US" dirty="0" smtClean="0">
                <a:solidFill>
                  <a:prstClr val="black"/>
                </a:solidFill>
              </a:rPr>
              <a:t>issue.</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25</a:t>
            </a:fld>
            <a:endParaRPr lang="en-US" smtClean="0"/>
          </a:p>
        </p:txBody>
      </p:sp>
    </p:spTree>
    <p:extLst>
      <p:ext uri="{BB962C8B-B14F-4D97-AF65-F5344CB8AC3E}">
        <p14:creationId xmlns:p14="http://schemas.microsoft.com/office/powerpoint/2010/main" val="1950977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r>
              <a:rPr lang="en-US" dirty="0" smtClean="0"/>
              <a:t>You should now be able to:</a:t>
            </a:r>
          </a:p>
          <a:p>
            <a:pPr marL="171450" indent="-171450">
              <a:buFont typeface="Arial" panose="020B0604020202020204" pitchFamily="34" charset="0"/>
              <a:buChar char="•"/>
            </a:pPr>
            <a:r>
              <a:rPr lang="en-US" i="1" dirty="0" smtClean="0"/>
              <a:t>Submit a business case through the PITCH portal</a:t>
            </a:r>
          </a:p>
          <a:p>
            <a:pPr marL="171450" indent="-171450">
              <a:buFont typeface="Arial" panose="020B0604020202020204" pitchFamily="34" charset="0"/>
              <a:buChar char="•"/>
            </a:pPr>
            <a:r>
              <a:rPr lang="en-US" i="1" dirty="0" smtClean="0"/>
              <a:t>Identify key PITCH terms</a:t>
            </a:r>
          </a:p>
          <a:p>
            <a:pPr marL="171450" indent="-171450">
              <a:buFont typeface="Arial" panose="020B0604020202020204" pitchFamily="34" charset="0"/>
              <a:buChar char="•"/>
            </a:pPr>
            <a:r>
              <a:rPr lang="en-US" i="1" dirty="0" smtClean="0"/>
              <a:t>Understand the issues not using PITCH to achieve project goals</a:t>
            </a:r>
          </a:p>
          <a:p>
            <a:pPr marL="171450" indent="-171450">
              <a:buFont typeface="Arial" panose="020B0604020202020204" pitchFamily="34" charset="0"/>
              <a:buChar char="•"/>
            </a:pPr>
            <a:r>
              <a:rPr lang="en-US" i="1" dirty="0" smtClean="0"/>
              <a:t>Understand how to effectively communicate with your agent, and PITCH group</a:t>
            </a:r>
          </a:p>
          <a:p>
            <a:pPr marL="171450" indent="-171450">
              <a:buFont typeface="Arial" panose="020B0604020202020204" pitchFamily="34" charset="0"/>
              <a:buChar char="•"/>
            </a:pPr>
            <a:r>
              <a:rPr lang="en-US" i="1" dirty="0" smtClean="0"/>
              <a:t>Understand your level of commitment needed to make your idea a success</a:t>
            </a:r>
          </a:p>
          <a:p>
            <a:pPr marL="440630" indent="-440630">
              <a:buFont typeface="Arial"/>
              <a:buChar char="•"/>
            </a:pPr>
            <a:endParaRPr lang="en-US"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26</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If you run into problems,</a:t>
            </a:r>
            <a:r>
              <a:rPr lang="en-US" b="0" baseline="0" dirty="0" smtClean="0"/>
              <a:t> you can contact Gregg Miller or Douglas Beck with any additional questions.</a:t>
            </a:r>
          </a:p>
          <a:p>
            <a:r>
              <a:rPr lang="en-US" b="0" baseline="0" dirty="0" smtClean="0"/>
              <a:t>Additional resources are also attached to this training, which will help you walk through your first PITCH project.</a:t>
            </a:r>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27</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Thank you for completing</a:t>
            </a:r>
            <a:r>
              <a:rPr lang="en-US" baseline="0" dirty="0" smtClean="0"/>
              <a:t> the Providing Information Technology Concepts Help user training. We hope you now feel well equipped to succeed in your first PITCH project.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4668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Before we begin, lets take a few moments to review some key terms and concepts that we will use throughout the course.</a:t>
            </a:r>
            <a:r>
              <a:rPr lang="en-US" b="0" baseline="0" dirty="0" smtClean="0"/>
              <a:t> </a:t>
            </a:r>
            <a:endParaRPr lang="en-US" b="0" dirty="0" smtClean="0"/>
          </a:p>
          <a:p>
            <a:pPr>
              <a:defRPr/>
            </a:pPr>
            <a:endParaRPr lang="en-US" b="0" dirty="0" smtClean="0"/>
          </a:p>
          <a:p>
            <a:pPr marL="171450" indent="-171450">
              <a:buFont typeface="Arial" panose="020B0604020202020204" pitchFamily="34" charset="0"/>
              <a:buChar char="•"/>
            </a:pPr>
            <a:r>
              <a:rPr lang="en-US" b="1" i="1" dirty="0"/>
              <a:t>PITCH </a:t>
            </a:r>
            <a:r>
              <a:rPr lang="en-US" i="1" dirty="0" smtClean="0"/>
              <a:t> stands </a:t>
            </a:r>
            <a:r>
              <a:rPr lang="en-US" i="1" dirty="0"/>
              <a:t>for Providing Information Technology Concepts Help. </a:t>
            </a:r>
            <a:r>
              <a:rPr lang="en-US" i="1" dirty="0" smtClean="0"/>
              <a:t>The PITCH team </a:t>
            </a:r>
            <a:r>
              <a:rPr lang="en-US" i="1" dirty="0"/>
              <a:t>is used to ensure that IT resources are appropriately utilized at CDOT.</a:t>
            </a:r>
          </a:p>
          <a:p>
            <a:pPr marL="171450" indent="-171450">
              <a:buFont typeface="Arial" panose="020B0604020202020204" pitchFamily="34" charset="0"/>
              <a:buChar char="•"/>
            </a:pPr>
            <a:r>
              <a:rPr lang="en-US" b="1" i="1" dirty="0" smtClean="0"/>
              <a:t>The Agent/Manager </a:t>
            </a:r>
            <a:r>
              <a:rPr lang="en-US" i="1" baseline="0" dirty="0" smtClean="0"/>
              <a:t>is the</a:t>
            </a:r>
            <a:r>
              <a:rPr lang="en-US" i="1" dirty="0" smtClean="0"/>
              <a:t> </a:t>
            </a:r>
            <a:r>
              <a:rPr lang="en-US" i="1" dirty="0"/>
              <a:t>Office of Information Technology employee that is assigned to PITCH cases. This agent is there for </a:t>
            </a:r>
            <a:r>
              <a:rPr lang="en-US" i="1" dirty="0" smtClean="0"/>
              <a:t>you, and works</a:t>
            </a:r>
            <a:r>
              <a:rPr lang="en-US" i="1" baseline="0" dirty="0" smtClean="0"/>
              <a:t> with you,</a:t>
            </a:r>
            <a:r>
              <a:rPr lang="en-US" i="1" dirty="0" smtClean="0"/>
              <a:t> </a:t>
            </a:r>
            <a:r>
              <a:rPr lang="en-US" i="1" dirty="0"/>
              <a:t>throughout the entire duration of </a:t>
            </a:r>
            <a:r>
              <a:rPr lang="en-US" i="1" dirty="0" smtClean="0"/>
              <a:t>your project</a:t>
            </a:r>
            <a:r>
              <a:rPr lang="en-US" i="1" dirty="0"/>
              <a:t>.</a:t>
            </a:r>
          </a:p>
          <a:p>
            <a:pPr marL="171450" indent="-171450">
              <a:buFont typeface="Arial" panose="020B0604020202020204" pitchFamily="34" charset="0"/>
              <a:buChar char="•"/>
            </a:pPr>
            <a:r>
              <a:rPr lang="en-US" b="1" i="1" dirty="0" smtClean="0"/>
              <a:t>The PITCH </a:t>
            </a:r>
            <a:r>
              <a:rPr lang="en-US" b="1" i="1" dirty="0"/>
              <a:t>Team </a:t>
            </a:r>
            <a:r>
              <a:rPr lang="en-US" i="1" dirty="0" smtClean="0"/>
              <a:t>is the </a:t>
            </a:r>
            <a:r>
              <a:rPr lang="en-US" i="1" dirty="0"/>
              <a:t>group that decides which PITCH cases </a:t>
            </a:r>
            <a:r>
              <a:rPr lang="en-US" i="1" dirty="0" smtClean="0"/>
              <a:t>can</a:t>
            </a:r>
            <a:r>
              <a:rPr lang="en-US" i="1" baseline="0" dirty="0" smtClean="0"/>
              <a:t> move </a:t>
            </a:r>
            <a:r>
              <a:rPr lang="en-US" i="1" dirty="0" smtClean="0"/>
              <a:t>forward</a:t>
            </a:r>
            <a:r>
              <a:rPr lang="en-US" i="1" dirty="0"/>
              <a:t>, and which ones cannot. This board is governed by Gregg Miller, and meets </a:t>
            </a:r>
            <a:r>
              <a:rPr lang="en-US" i="1" dirty="0" smtClean="0"/>
              <a:t>on</a:t>
            </a:r>
            <a:r>
              <a:rPr lang="en-US" i="1" baseline="0" dirty="0" smtClean="0"/>
              <a:t> a weekly basis.</a:t>
            </a:r>
            <a:endParaRPr lang="en-US" i="1" dirty="0"/>
          </a:p>
          <a:p>
            <a:pPr marL="171450" indent="-171450">
              <a:buFont typeface="Arial" panose="020B0604020202020204" pitchFamily="34" charset="0"/>
              <a:buChar char="•"/>
            </a:pPr>
            <a:r>
              <a:rPr lang="en-US" b="1" i="1" dirty="0" smtClean="0"/>
              <a:t>A</a:t>
            </a:r>
            <a:r>
              <a:rPr lang="en-US" b="1" i="1" baseline="0" dirty="0" smtClean="0"/>
              <a:t> </a:t>
            </a:r>
            <a:r>
              <a:rPr lang="en-US" b="1" i="1" dirty="0" smtClean="0"/>
              <a:t>Business </a:t>
            </a:r>
            <a:r>
              <a:rPr lang="en-US" b="1" i="1" dirty="0"/>
              <a:t>Case</a:t>
            </a:r>
            <a:r>
              <a:rPr lang="en-US" i="1" dirty="0"/>
              <a:t> </a:t>
            </a:r>
            <a:r>
              <a:rPr lang="en-US" i="1" dirty="0" smtClean="0"/>
              <a:t>is the term used for a </a:t>
            </a:r>
            <a:r>
              <a:rPr lang="en-US" i="1" dirty="0"/>
              <a:t>project that needs IT </a:t>
            </a:r>
            <a:r>
              <a:rPr lang="en-US" i="1" dirty="0" smtClean="0"/>
              <a:t>resources.</a:t>
            </a:r>
            <a:r>
              <a:rPr lang="en-US" i="1" baseline="0" dirty="0" smtClean="0"/>
              <a:t> You submit this information online using a google form.</a:t>
            </a:r>
            <a:endParaRPr lang="en-US" i="1" dirty="0"/>
          </a:p>
          <a:p>
            <a:pPr marL="171450" indent="-171450">
              <a:buFont typeface="Arial" panose="020B0604020202020204" pitchFamily="34" charset="0"/>
              <a:buChar char="•"/>
            </a:pPr>
            <a:r>
              <a:rPr lang="en-US" b="1" i="1" dirty="0" smtClean="0"/>
              <a:t>And finally, th</a:t>
            </a:r>
            <a:r>
              <a:rPr lang="en-US" b="1" i="1" baseline="0" dirty="0" smtClean="0"/>
              <a:t>e </a:t>
            </a:r>
            <a:r>
              <a:rPr lang="en-US" b="1" i="1" dirty="0" smtClean="0"/>
              <a:t>Monthly Report </a:t>
            </a:r>
            <a:r>
              <a:rPr lang="en-US" b="0" i="1" dirty="0" smtClean="0"/>
              <a:t>is a </a:t>
            </a:r>
            <a:r>
              <a:rPr lang="en-US" i="1" dirty="0" smtClean="0"/>
              <a:t>monthly </a:t>
            </a:r>
            <a:r>
              <a:rPr lang="en-US" i="1" dirty="0"/>
              <a:t>status update that details what is going on </a:t>
            </a:r>
            <a:r>
              <a:rPr lang="en-US" i="1" dirty="0" smtClean="0"/>
              <a:t>in a </a:t>
            </a:r>
            <a:r>
              <a:rPr lang="en-US" i="1" dirty="0"/>
              <a:t>given </a:t>
            </a:r>
            <a:r>
              <a:rPr lang="en-US" i="1" dirty="0" smtClean="0"/>
              <a:t>project,</a:t>
            </a:r>
            <a:r>
              <a:rPr lang="en-US" i="1" baseline="0" dirty="0" smtClean="0"/>
              <a:t> usually given in an email format.</a:t>
            </a:r>
            <a:endParaRPr lang="en-US" b="1" i="1" dirty="0"/>
          </a:p>
          <a:p>
            <a:pPr marL="171450" indent="-171450">
              <a:buFont typeface="Arial" panose="020B0604020202020204" pitchFamily="34" charset="0"/>
              <a:buChar cha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121717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First</a:t>
            </a:r>
            <a:r>
              <a:rPr lang="en-US" baseline="0" dirty="0" smtClean="0"/>
              <a:t>, what is PITCH and why should you use it?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200979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mentioned in the Key Terms section, PITCH stands for Providing Information Technology Concepts Help. </a:t>
            </a:r>
            <a:r>
              <a:rPr lang="en-US" dirty="0" smtClean="0"/>
              <a:t>The PITCH Team was formed to…</a:t>
            </a:r>
          </a:p>
          <a:p>
            <a:pPr marL="171450" indent="-171450">
              <a:buFont typeface="Arial" panose="020B0604020202020204" pitchFamily="34" charset="0"/>
              <a:buChar char="•"/>
            </a:pPr>
            <a:r>
              <a:rPr lang="en-US" dirty="0" smtClean="0"/>
              <a:t>Solve CDOT business needs with appropriate IT solutions.</a:t>
            </a:r>
          </a:p>
          <a:p>
            <a:pPr marL="171450" indent="-171450">
              <a:buFont typeface="Arial" panose="020B0604020202020204" pitchFamily="34" charset="0"/>
              <a:buChar char="•"/>
            </a:pPr>
            <a:r>
              <a:rPr lang="en-US" dirty="0" smtClean="0"/>
              <a:t>Maximize the number of business users that can benefit from a proposed IT solution.</a:t>
            </a:r>
          </a:p>
          <a:p>
            <a:pPr marL="171450" indent="-171450">
              <a:buFont typeface="Arial" panose="020B0604020202020204" pitchFamily="34" charset="0"/>
              <a:buChar char="•"/>
            </a:pPr>
            <a:r>
              <a:rPr lang="en-US" dirty="0" smtClean="0"/>
              <a:t>Prioritize and align IT related business needs with strategic direction and budgetary constraints.</a:t>
            </a:r>
          </a:p>
          <a:p>
            <a:pPr marL="171450" indent="-171450">
              <a:buFont typeface="Arial" panose="020B0604020202020204" pitchFamily="34" charset="0"/>
              <a:buChar char="•"/>
            </a:pPr>
            <a:r>
              <a:rPr lang="en-US" dirty="0" smtClean="0"/>
              <a:t>Optimize the function and maintenance of IT solutions while meeting all of CDOT’s business needs.</a:t>
            </a:r>
          </a:p>
          <a:p>
            <a:pPr marL="171450" indent="-171450">
              <a:buFont typeface="Arial" panose="020B0604020202020204" pitchFamily="34" charset="0"/>
              <a:buChar char="•"/>
            </a:pPr>
            <a:r>
              <a:rPr lang="en-US" dirty="0" smtClean="0"/>
              <a:t>Minimize the number of IT solutions in use and required to be maintained.</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64285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Now, why</a:t>
            </a:r>
            <a:r>
              <a:rPr lang="en-US" baseline="0" dirty="0" smtClean="0"/>
              <a:t> should we use PITCH?</a:t>
            </a:r>
          </a:p>
          <a:p>
            <a:endParaRPr lang="en-US" baseline="0" dirty="0" smtClean="0"/>
          </a:p>
          <a:p>
            <a:pPr defTabSz="881261">
              <a:defRPr/>
            </a:pPr>
            <a:r>
              <a:rPr lang="en-US" baseline="0" dirty="0" smtClean="0"/>
              <a:t>It is beneficial for us to go through PITCH to help with project needs for many reasons. For instance, when we use PITCH, we are assigned an Agent/Manager that is with us every step of the way to help guide us through the development of our project, and to also make sure that we have the support and resources we need to succeed.</a:t>
            </a:r>
          </a:p>
          <a:p>
            <a:endParaRPr lang="en-US" dirty="0"/>
          </a:p>
          <a:p>
            <a:pPr defTabSz="881261">
              <a:defRPr/>
            </a:pPr>
            <a:r>
              <a:rPr lang="en-US" b="0" dirty="0" smtClean="0"/>
              <a:t>When</a:t>
            </a:r>
            <a:r>
              <a:rPr lang="en-US" b="0" baseline="0" dirty="0" smtClean="0"/>
              <a:t> you use PITCH, y</a:t>
            </a:r>
            <a:r>
              <a:rPr lang="en-US" b="0" dirty="0" smtClean="0"/>
              <a:t>ou also receive visibility to your project progress, including regular status reports, to make sure your idea is making progress. This visibility would not be possible</a:t>
            </a:r>
            <a:r>
              <a:rPr lang="en-US" b="0" baseline="0" dirty="0" smtClean="0"/>
              <a:t> if you simply tried to manage the project by yourself, or with a few other team members.</a:t>
            </a:r>
            <a:endParaRPr lang="en-US" b="0" dirty="0" smtClean="0"/>
          </a:p>
          <a:p>
            <a:pPr defTabSz="881261">
              <a:defRPr/>
            </a:pPr>
            <a:endParaRPr lang="en-US"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29766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In addition to the many benefits there are</a:t>
            </a:r>
            <a:r>
              <a:rPr lang="en-US" baseline="0" dirty="0" smtClean="0"/>
              <a:t> to using PITCH, you also are required by law to use PITCH. </a:t>
            </a:r>
          </a:p>
          <a:p>
            <a:pPr marL="171450" indent="-171450">
              <a:buFont typeface="Arial" panose="020B0604020202020204" pitchFamily="34" charset="0"/>
              <a:buChar char="•"/>
            </a:pPr>
            <a:r>
              <a:rPr lang="en-US" dirty="0" smtClean="0"/>
              <a:t>House </a:t>
            </a:r>
            <a:r>
              <a:rPr lang="en-US" dirty="0"/>
              <a:t>Bill 12-1288 requires all major IT projects, as well as those that represent a high level of risk in security, architecture, or implementation, </a:t>
            </a:r>
            <a:r>
              <a:rPr lang="en-US" dirty="0" smtClean="0"/>
              <a:t>have </a:t>
            </a:r>
            <a:r>
              <a:rPr lang="en-US" dirty="0"/>
              <a:t>OIT executive governance</a:t>
            </a:r>
            <a:r>
              <a:rPr lang="en-US" dirty="0" smtClean="0"/>
              <a:t>.</a:t>
            </a:r>
            <a:endParaRPr lang="en-US" dirty="0"/>
          </a:p>
          <a:p>
            <a:pPr marL="171450" indent="-171450">
              <a:buFont typeface="Arial" panose="020B0604020202020204" pitchFamily="34" charset="0"/>
              <a:buChar char="•"/>
            </a:pPr>
            <a:r>
              <a:rPr lang="en-US" dirty="0"/>
              <a:t>As a result, all IT projects need to be </a:t>
            </a:r>
            <a:r>
              <a:rPr lang="en-US" dirty="0" smtClean="0"/>
              <a:t>scored</a:t>
            </a:r>
            <a:r>
              <a:rPr lang="en-US" baseline="0" dirty="0" smtClean="0"/>
              <a:t>. This is </a:t>
            </a:r>
            <a:r>
              <a:rPr lang="en-US" dirty="0" smtClean="0"/>
              <a:t>to </a:t>
            </a:r>
            <a:r>
              <a:rPr lang="en-US" dirty="0"/>
              <a:t>show, even for small projects, that </a:t>
            </a:r>
            <a:r>
              <a:rPr lang="en-US" dirty="0" smtClean="0"/>
              <a:t>these projects are </a:t>
            </a:r>
            <a:r>
              <a:rPr lang="en-US" dirty="0"/>
              <a:t>not a high risk and doesn't require </a:t>
            </a:r>
            <a:r>
              <a:rPr lang="en-US" dirty="0" smtClean="0"/>
              <a:t>Enterprise Governance</a:t>
            </a:r>
            <a:r>
              <a:rPr lang="en-US" baseline="0" dirty="0" smtClean="0"/>
              <a:t> </a:t>
            </a:r>
            <a:r>
              <a:rPr lang="en-US" dirty="0" smtClean="0"/>
              <a:t>Committee </a:t>
            </a:r>
            <a:r>
              <a:rPr lang="en-US" dirty="0"/>
              <a:t>governance</a:t>
            </a:r>
            <a:r>
              <a:rPr lang="en-US" dirty="0" smtClean="0"/>
              <a:t>. It</a:t>
            </a:r>
            <a:r>
              <a:rPr lang="en-US" baseline="0" dirty="0" smtClean="0"/>
              <a:t> is important that CDOT abides by this legislation in order to remain compliant with the government’s overall IT objectives and strategies. </a:t>
            </a:r>
            <a:endParaRPr lang="en-US" dirty="0"/>
          </a:p>
          <a:p>
            <a:pPr marL="171450" indent="-171450">
              <a:buFont typeface="Arial" panose="020B0604020202020204" pitchFamily="34" charset="0"/>
              <a:buChar char="•"/>
            </a:pPr>
            <a:r>
              <a:rPr lang="en-US" dirty="0" smtClean="0"/>
              <a:t>However, we</a:t>
            </a:r>
            <a:r>
              <a:rPr lang="en-US" baseline="0" dirty="0" smtClean="0"/>
              <a:t> don’t want you to stress out over this law. </a:t>
            </a:r>
            <a:r>
              <a:rPr lang="en-US" dirty="0" smtClean="0"/>
              <a:t>You and your PITCH </a:t>
            </a:r>
            <a:r>
              <a:rPr lang="en-US" dirty="0"/>
              <a:t>OIT Agent/Manager will work </a:t>
            </a:r>
            <a:r>
              <a:rPr lang="en-US" dirty="0" smtClean="0"/>
              <a:t>together to fill out the required forms,</a:t>
            </a:r>
            <a:r>
              <a:rPr lang="en-US" baseline="0" dirty="0" smtClean="0"/>
              <a:t> and make sure you are in compliance with the law.</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59673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definitions of what a project is. To give us greater insight and clarity on what we mean by “projects that need PITCH</a:t>
            </a:r>
            <a:r>
              <a:rPr lang="en-US" baseline="0" dirty="0" smtClean="0"/>
              <a:t> assistance,”</a:t>
            </a:r>
            <a:r>
              <a:rPr lang="en-US" dirty="0" smtClean="0"/>
              <a:t> here are a few</a:t>
            </a:r>
            <a:r>
              <a:rPr lang="en-US" baseline="0" dirty="0" smtClean="0"/>
              <a:t> </a:t>
            </a:r>
            <a:r>
              <a:rPr lang="en-US" dirty="0" smtClean="0"/>
              <a:t>examples:</a:t>
            </a:r>
          </a:p>
          <a:p>
            <a:pPr marL="171450" indent="-171450">
              <a:buFont typeface="Arial" panose="020B0604020202020204" pitchFamily="34" charset="0"/>
              <a:buChar char="•"/>
            </a:pPr>
            <a:r>
              <a:rPr lang="en-US" sz="1100" dirty="0" smtClean="0"/>
              <a:t>Technology could really help CDOT if it could solve this business need...</a:t>
            </a:r>
          </a:p>
          <a:p>
            <a:pPr marL="171450" indent="-171450">
              <a:buFont typeface="Arial" panose="020B0604020202020204" pitchFamily="34" charset="0"/>
              <a:buChar char="•"/>
            </a:pPr>
            <a:r>
              <a:rPr lang="en-US" sz="1100" dirty="0" smtClean="0"/>
              <a:t>CDOT should make an improvement to xxx software (SAP, </a:t>
            </a:r>
            <a:r>
              <a:rPr lang="en-US" sz="1100" dirty="0" err="1" smtClean="0"/>
              <a:t>AASHTOWare</a:t>
            </a:r>
            <a:r>
              <a:rPr lang="en-US" sz="1100" dirty="0" smtClean="0"/>
              <a:t>, ProjectWise) by...</a:t>
            </a:r>
          </a:p>
          <a:p>
            <a:pPr marL="171450" indent="-171450">
              <a:buFont typeface="Arial" panose="020B0604020202020204" pitchFamily="34" charset="0"/>
              <a:buChar char="•"/>
            </a:pPr>
            <a:r>
              <a:rPr lang="en-US" sz="1100" dirty="0" smtClean="0"/>
              <a:t>CDOT should implement xxx software/app because it would help...</a:t>
            </a:r>
          </a:p>
          <a:p>
            <a:pPr marL="171450" indent="-171450">
              <a:buFont typeface="Arial" panose="020B0604020202020204" pitchFamily="34" charset="0"/>
              <a:buChar char="•"/>
            </a:pPr>
            <a:r>
              <a:rPr lang="en-US" sz="1100" dirty="0" smtClean="0"/>
              <a:t>CDOT should implement xxx hardware because it would help...</a:t>
            </a:r>
          </a:p>
          <a:p>
            <a:endParaRPr lang="en-US" dirty="0" smtClean="0"/>
          </a:p>
          <a:p>
            <a:r>
              <a:rPr lang="en-US" dirty="0" smtClean="0"/>
              <a:t>For</a:t>
            </a:r>
            <a:r>
              <a:rPr lang="en-US" baseline="0" dirty="0" smtClean="0"/>
              <a:t> example, PITCH worked with various divisions inside </a:t>
            </a:r>
            <a:r>
              <a:rPr lang="en-US" baseline="0" smtClean="0"/>
              <a:t>of CDOT to </a:t>
            </a:r>
            <a:r>
              <a:rPr lang="en-US" baseline="0" dirty="0" smtClean="0"/>
              <a:t>help them implement salesforce apps to better communicate with their customers.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64839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a:t>
            </a:r>
            <a:r>
              <a:rPr lang="en-US" b="0" baseline="0" dirty="0" smtClean="0"/>
              <a:t> lets walk through what an IT project could look like without PITCH. </a:t>
            </a:r>
          </a:p>
          <a:p>
            <a:endParaRPr lang="en-US" b="0" baseline="0" dirty="0" smtClean="0"/>
          </a:p>
          <a:p>
            <a:r>
              <a:rPr lang="en-US" b="0" baseline="0" dirty="0" smtClean="0"/>
              <a:t>Employee A is working on a project, and creates a fantastic IT tool that everyone in her department loves, as it saves loads of work time. The tool works great, and all of her coworkers begin to integrate the tool into their daily work. </a:t>
            </a:r>
          </a:p>
          <a:p>
            <a:r>
              <a:rPr lang="en-US" b="0" baseline="0" dirty="0" smtClean="0"/>
              <a:t>After a while, Employee A leaves CDOT to pursue another opportunity.</a:t>
            </a:r>
          </a:p>
          <a:p>
            <a:r>
              <a:rPr lang="en-US" b="0" baseline="0" dirty="0" smtClean="0"/>
              <a:t>Now, it has been a while since Employee A built this tool, and it eventually crashes and breaks. Since Employee A is no longer with CDOT, and no one else helped her make or document the building of the tool, no one who has used it understands how to fix it. </a:t>
            </a:r>
          </a:p>
          <a:p>
            <a:r>
              <a:rPr lang="en-US" b="0" baseline="0" dirty="0" smtClean="0"/>
              <a:t>Another employee, Employee B, tries to fix the tool, but becomes very frustrated and cannot figure it out.</a:t>
            </a:r>
          </a:p>
          <a:p>
            <a:endParaRPr lang="en-US" b="0" baseline="0" dirty="0" smtClean="0"/>
          </a:p>
          <a:p>
            <a:r>
              <a:rPr lang="en-US" b="0" baseline="0" dirty="0" smtClean="0"/>
              <a:t>In the end, the tool is either abandoned, or completely rebuilt. Sounds frustrating doesn’t it?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159888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3.png"/><Relationship Id="rId5" Type="http://schemas.openxmlformats.org/officeDocument/2006/relationships/tags" Target="../tags/tag6.xml"/><Relationship Id="rId10" Type="http://schemas.openxmlformats.org/officeDocument/2006/relationships/image" Target="../media/image6.emf"/><Relationship Id="rId4" Type="http://schemas.openxmlformats.org/officeDocument/2006/relationships/tags" Target="../tags/tag5.xml"/><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18.wmf"/><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20.wmf"/><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notesSlide" Target="../notesSlides/notesSlide13.xml"/><Relationship Id="rId5" Type="http://schemas.openxmlformats.org/officeDocument/2006/relationships/slideLayout" Target="../slideLayouts/slideLayout12.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21.wmf"/><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22.wmf"/><Relationship Id="rId2" Type="http://schemas.openxmlformats.org/officeDocument/2006/relationships/tags" Target="../tags/tag26.xml"/><Relationship Id="rId1" Type="http://schemas.openxmlformats.org/officeDocument/2006/relationships/vmlDrawing" Target="../drawings/vmlDrawing6.vml"/><Relationship Id="rId6" Type="http://schemas.openxmlformats.org/officeDocument/2006/relationships/notesSlide" Target="../notesSlides/notesSlide15.xml"/><Relationship Id="rId5" Type="http://schemas.openxmlformats.org/officeDocument/2006/relationships/slideLayout" Target="../slideLayouts/slideLayout12.xml"/><Relationship Id="rId4"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control" Target="../activeX/activeX7.xml"/><Relationship Id="rId7" Type="http://schemas.openxmlformats.org/officeDocument/2006/relationships/image" Target="../media/image23.wmf"/><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24.wmf"/><Relationship Id="rId2" Type="http://schemas.openxmlformats.org/officeDocument/2006/relationships/tags" Target="../tags/tag30.xml"/><Relationship Id="rId1" Type="http://schemas.openxmlformats.org/officeDocument/2006/relationships/vmlDrawing" Target="../drawings/vmlDrawing8.vml"/><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control" Target="../activeX/activeX9.xml"/><Relationship Id="rId7" Type="http://schemas.openxmlformats.org/officeDocument/2006/relationships/image" Target="../media/image25.wmf"/><Relationship Id="rId2" Type="http://schemas.openxmlformats.org/officeDocument/2006/relationships/tags" Target="../tags/tag32.xml"/><Relationship Id="rId1" Type="http://schemas.openxmlformats.org/officeDocument/2006/relationships/vmlDrawing" Target="../drawings/vmlDrawing9.v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control" Target="../activeX/activeX10.xml"/><Relationship Id="rId7" Type="http://schemas.openxmlformats.org/officeDocument/2006/relationships/image" Target="../media/image26.wmf"/><Relationship Id="rId2" Type="http://schemas.openxmlformats.org/officeDocument/2006/relationships/tags" Target="../tags/tag34.xml"/><Relationship Id="rId1" Type="http://schemas.openxmlformats.org/officeDocument/2006/relationships/vmlDrawing" Target="../drawings/vmlDrawing10.vml"/><Relationship Id="rId6" Type="http://schemas.openxmlformats.org/officeDocument/2006/relationships/notesSlide" Target="../notesSlides/notesSlide19.xml"/><Relationship Id="rId5" Type="http://schemas.openxmlformats.org/officeDocument/2006/relationships/slideLayout" Target="../slideLayouts/slideLayout12.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2.xml"/><Relationship Id="rId7" Type="http://schemas.openxmlformats.org/officeDocument/2006/relationships/slide" Target="slide23.xml"/><Relationship Id="rId12" Type="http://schemas.openxmlformats.org/officeDocument/2006/relationships/slide" Target="slide26.xml"/><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image" Target="../media/image31.png"/><Relationship Id="rId11" Type="http://schemas.openxmlformats.org/officeDocument/2006/relationships/slide" Target="slide25.xml"/><Relationship Id="rId5" Type="http://schemas.openxmlformats.org/officeDocument/2006/relationships/image" Target="../media/image28.png"/><Relationship Id="rId10" Type="http://schemas.openxmlformats.org/officeDocument/2006/relationships/slide" Target="slide24.xml"/><Relationship Id="rId4" Type="http://schemas.openxmlformats.org/officeDocument/2006/relationships/image" Target="../media/image30.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3.png"/><Relationship Id="rId5" Type="http://schemas.openxmlformats.org/officeDocument/2006/relationships/hyperlink" Target="mailto:douglas.beck@state.co.us" TargetMode="External"/><Relationship Id="rId4" Type="http://schemas.openxmlformats.org/officeDocument/2006/relationships/hyperlink" Target="mailto:gregg.miller@state.co.u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15.w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7.wmf"/><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2"/>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custDataLst>
              <p:tags r:id="rId3"/>
            </p:custDataLst>
          </p:nvPr>
        </p:nvSpPr>
        <p:spPr>
          <a:xfrm>
            <a:off x="0" y="5398762"/>
            <a:ext cx="8984673" cy="1143000"/>
          </a:xfrm>
          <a:ln>
            <a:solidFill>
              <a:srgbClr val="FFFFFF"/>
            </a:solidFill>
          </a:ln>
        </p:spPr>
        <p:txBody>
          <a:bodyPr>
            <a:normAutofit/>
          </a:bodyPr>
          <a:lstStyle/>
          <a:p>
            <a:pPr marL="365760" algn="r"/>
            <a:r>
              <a:rPr lang="en-US" sz="3400" dirty="0" smtClean="0">
                <a:cs typeface="Museo 300"/>
              </a:rPr>
              <a:t>Providing Information Technology Concepts Help (PITCH) User Training</a:t>
            </a:r>
            <a:endParaRPr lang="en-US" sz="3400" b="1" dirty="0">
              <a:cs typeface="Museo 300"/>
            </a:endParaRPr>
          </a:p>
        </p:txBody>
      </p:sp>
      <p:sp>
        <p:nvSpPr>
          <p:cNvPr id="9" name="Rectangle 8"/>
          <p:cNvSpPr/>
          <p:nvPr>
            <p:custDataLst>
              <p:tags r:id="rId4"/>
            </p:custDataLst>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custDataLst>
              <p:tags r:id="rId5"/>
            </p:custDataLst>
          </p:nvPr>
        </p:nvPicPr>
        <p:blipFill rotWithShape="1">
          <a:blip r:embed="rId10"/>
          <a:srcRect l="20433" t="39643" r="18612" b="38942"/>
          <a:stretch/>
        </p:blipFill>
        <p:spPr>
          <a:xfrm>
            <a:off x="406400" y="1261533"/>
            <a:ext cx="5240867" cy="1422400"/>
          </a:xfrm>
          <a:prstGeom prst="rect">
            <a:avLst/>
          </a:prstGeom>
        </p:spPr>
      </p:pic>
      <p:pic>
        <p:nvPicPr>
          <p:cNvPr id="3" name="Picture 2"/>
          <p:cNvPicPr>
            <a:picLocks noChangeAspect="1"/>
          </p:cNvPicPr>
          <p:nvPr>
            <p:custDataLst>
              <p:tags r:id="rId6"/>
            </p:custDataLst>
          </p:nvPr>
        </p:nvPicPr>
        <p:blipFill>
          <a:blip r:embed="rId11"/>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112382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Project With PITCH</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spTree>
    <p:custDataLst>
      <p:tags r:id="rId2"/>
    </p:custDataLst>
    <p:controls>
      <mc:AlternateContent xmlns:mc="http://schemas.openxmlformats.org/markup-compatibility/2006">
        <mc:Choice xmlns:v="urn:schemas-microsoft-com:vml" Requires="v">
          <p:control spid="13348" name="s0917988f37f4c4b841e3e91a517b101" r:id="rId3" imgW="9144000" imgH="6858000"/>
        </mc:Choice>
        <mc:Fallback>
          <p:control name="s0917988f37f4c4b841e3e91a517b101" r:id="rId3" imgW="9144000" imgH="6858000">
            <p:pic>
              <p:nvPicPr>
                <p:cNvPr id="5" name="s0917988f37f4c4b841e3e91a517b101"/>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225296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How to Use PITCH</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08711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Business Case Submitted Online</a:t>
            </a:r>
          </a:p>
          <a:p>
            <a:pPr marL="514350" indent="-514350">
              <a:buFont typeface="+mj-lt"/>
              <a:buAutoNum type="arabicPeriod"/>
            </a:pPr>
            <a:r>
              <a:rPr lang="en-US" dirty="0" smtClean="0"/>
              <a:t>PITCH Team Case Review</a:t>
            </a:r>
          </a:p>
          <a:p>
            <a:pPr marL="514350" indent="-514350">
              <a:buFont typeface="+mj-lt"/>
              <a:buAutoNum type="arabicPeriod"/>
            </a:pPr>
            <a:r>
              <a:rPr lang="en-US" dirty="0" smtClean="0"/>
              <a:t>Agent/Manager Assigned to Project</a:t>
            </a:r>
          </a:p>
          <a:p>
            <a:pPr marL="514350" indent="-514350">
              <a:buFont typeface="+mj-lt"/>
              <a:buAutoNum type="arabicPeriod"/>
            </a:pPr>
            <a:r>
              <a:rPr lang="en-US" dirty="0" smtClean="0"/>
              <a:t>Technical Solution Designed</a:t>
            </a:r>
          </a:p>
          <a:p>
            <a:pPr marL="514350" indent="-514350">
              <a:buFont typeface="+mj-lt"/>
              <a:buAutoNum type="arabicPeriod"/>
            </a:pPr>
            <a:r>
              <a:rPr lang="en-US" dirty="0" smtClean="0"/>
              <a:t>Procurement of Software/Services</a:t>
            </a:r>
          </a:p>
          <a:p>
            <a:pPr marL="514350" indent="-514350">
              <a:buFont typeface="+mj-lt"/>
              <a:buAutoNum type="arabicPeriod"/>
            </a:pPr>
            <a:r>
              <a:rPr lang="en-US" dirty="0" smtClean="0"/>
              <a:t>Solution Tested</a:t>
            </a:r>
          </a:p>
          <a:p>
            <a:pPr marL="514350" indent="-514350">
              <a:buFont typeface="+mj-lt"/>
              <a:buAutoNum type="arabicPeriod"/>
            </a:pPr>
            <a:r>
              <a:rPr lang="en-US" dirty="0" smtClean="0"/>
              <a:t>Solution Implemented</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Understanding the PITCH Process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815" y="3416299"/>
            <a:ext cx="2715486" cy="2715486"/>
          </a:xfrm>
          <a:prstGeom prst="rect">
            <a:avLst/>
          </a:prstGeom>
        </p:spPr>
      </p:pic>
    </p:spTree>
    <p:custDataLst>
      <p:tags r:id="rId1"/>
    </p:custDataLst>
    <p:extLst>
      <p:ext uri="{BB962C8B-B14F-4D97-AF65-F5344CB8AC3E}">
        <p14:creationId xmlns:p14="http://schemas.microsoft.com/office/powerpoint/2010/main" val="90825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Case Submitted Online</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spTree>
    <p:custDataLst>
      <p:tags r:id="rId2"/>
    </p:custDataLst>
    <p:controls>
      <mc:AlternateContent xmlns:mc="http://schemas.openxmlformats.org/markup-compatibility/2006">
        <mc:Choice xmlns:v="urn:schemas-microsoft-com:vml" Requires="v">
          <p:control spid="14371" name="s551fd70c5b44fadad95064fc3448630" r:id="rId3" imgW="9144000" imgH="6858000"/>
        </mc:Choice>
        <mc:Fallback>
          <p:control name="s551fd70c5b44fadad95064fc3448630" r:id="rId3" imgW="9144000" imgH="6858000">
            <p:pic>
              <p:nvPicPr>
                <p:cNvPr id="5" name="s551fd70c5b44fadad95064fc3448630"/>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281590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PITCH Team Case Review</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14</a:t>
            </a:fld>
            <a:endParaRPr lang="en-US" dirty="0"/>
          </a:p>
        </p:txBody>
      </p:sp>
    </p:spTree>
    <p:custDataLst>
      <p:tags r:id="rId2"/>
    </p:custDataLst>
    <p:controls>
      <mc:AlternateContent xmlns:mc="http://schemas.openxmlformats.org/markup-compatibility/2006">
        <mc:Choice xmlns:v="urn:schemas-microsoft-com:vml" Requires="v">
          <p:control spid="15394" name="sd002297592e4325a3e9d9e2ee554bc3" r:id="rId3" imgW="9144000" imgH="6858000"/>
        </mc:Choice>
        <mc:Fallback>
          <p:control name="sd002297592e4325a3e9d9e2ee554bc3" r:id="rId3" imgW="9144000" imgH="6858000">
            <p:pic>
              <p:nvPicPr>
                <p:cNvPr id="5" name="sd002297592e4325a3e9d9e2ee554bc3"/>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1619805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Agent/Manager Assigned to Project</a:t>
            </a:r>
            <a:endParaRPr lang="en-US" sz="3600"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spTree>
    <p:custDataLst>
      <p:tags r:id="rId2"/>
    </p:custDataLst>
    <p:controls>
      <mc:AlternateContent xmlns:mc="http://schemas.openxmlformats.org/markup-compatibility/2006">
        <mc:Choice xmlns:v="urn:schemas-microsoft-com:vml" Requires="v">
          <p:control spid="16417" name="scefab7aef2748edb2b74e7233452fac" r:id="rId3" imgW="9144000" imgH="6858000"/>
        </mc:Choice>
        <mc:Fallback>
          <p:control name="scefab7aef2748edb2b74e7233452fac" r:id="rId3" imgW="9144000" imgH="6858000">
            <p:pic>
              <p:nvPicPr>
                <p:cNvPr id="5" name="scefab7aef2748edb2b74e7233452fac"/>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2407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Solution Designed</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16</a:t>
            </a:fld>
            <a:endParaRPr lang="en-US" dirty="0"/>
          </a:p>
        </p:txBody>
      </p:sp>
    </p:spTree>
    <p:custDataLst>
      <p:tags r:id="rId2"/>
    </p:custDataLst>
    <p:controls>
      <mc:AlternateContent xmlns:mc="http://schemas.openxmlformats.org/markup-compatibility/2006">
        <mc:Choice xmlns:v="urn:schemas-microsoft-com:vml" Requires="v">
          <p:control spid="17440" name="s8a509afb3554533b781226efefa817d" r:id="rId3" imgW="9144000" imgH="6858000"/>
        </mc:Choice>
        <mc:Fallback>
          <p:control name="s8a509afb3554533b781226efefa817d" r:id="rId3" imgW="9144000" imgH="6858000">
            <p:pic>
              <p:nvPicPr>
                <p:cNvPr id="5" name="s8a509afb3554533b781226efefa817d"/>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938863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Procurement of Software/Services</a:t>
            </a:r>
            <a:endParaRPr lang="en-US" sz="3600"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17</a:t>
            </a:fld>
            <a:endParaRPr lang="en-US" dirty="0"/>
          </a:p>
        </p:txBody>
      </p:sp>
    </p:spTree>
    <p:custDataLst>
      <p:tags r:id="rId2"/>
    </p:custDataLst>
    <p:controls>
      <mc:AlternateContent xmlns:mc="http://schemas.openxmlformats.org/markup-compatibility/2006">
        <mc:Choice xmlns:v="urn:schemas-microsoft-com:vml" Requires="v">
          <p:control spid="18463" name="se691e518d7648f1a87d48873fcb6b26" r:id="rId3" imgW="9144000" imgH="6858000"/>
        </mc:Choice>
        <mc:Fallback>
          <p:control name="se691e518d7648f1a87d48873fcb6b26" r:id="rId3" imgW="9144000" imgH="6858000">
            <p:pic>
              <p:nvPicPr>
                <p:cNvPr id="5" name="se691e518d7648f1a87d48873fcb6b26"/>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607959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Tested</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18</a:t>
            </a:fld>
            <a:endParaRPr lang="en-US" dirty="0"/>
          </a:p>
        </p:txBody>
      </p:sp>
    </p:spTree>
    <p:custDataLst>
      <p:tags r:id="rId2"/>
    </p:custDataLst>
    <p:controls>
      <mc:AlternateContent xmlns:mc="http://schemas.openxmlformats.org/markup-compatibility/2006">
        <mc:Choice xmlns:v="urn:schemas-microsoft-com:vml" Requires="v">
          <p:control spid="19486" name="s38d814318dc427ab8543dacde00739a" r:id="rId3" imgW="9144000" imgH="6858000"/>
        </mc:Choice>
        <mc:Fallback>
          <p:control name="s38d814318dc427ab8543dacde00739a" r:id="rId3" imgW="9144000" imgH="6858000">
            <p:pic>
              <p:nvPicPr>
                <p:cNvPr id="5" name="s38d814318dc427ab8543dacde00739a"/>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2429313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Implemented</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19</a:t>
            </a:fld>
            <a:endParaRPr lang="en-US" dirty="0"/>
          </a:p>
        </p:txBody>
      </p:sp>
    </p:spTree>
    <p:custDataLst>
      <p:tags r:id="rId2"/>
    </p:custDataLst>
    <p:controls>
      <mc:AlternateContent xmlns:mc="http://schemas.openxmlformats.org/markup-compatibility/2006">
        <mc:Choice xmlns:v="urn:schemas-microsoft-com:vml" Requires="v">
          <p:control spid="20509" name="sab74d906f0c48a5a58df367250b6b3f" r:id="rId3" imgW="9144000" imgH="6858000"/>
        </mc:Choice>
        <mc:Fallback>
          <p:control name="sab74d906f0c48a5a58df367250b6b3f" r:id="rId3" imgW="9144000" imgH="6858000">
            <p:pic>
              <p:nvPicPr>
                <p:cNvPr id="5" name="sab74d906f0c48a5a58df367250b6b3f"/>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55965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Describe what PITCH </a:t>
            </a:r>
            <a:r>
              <a:rPr lang="en-US" sz="2400" dirty="0"/>
              <a:t>is</a:t>
            </a:r>
            <a:r>
              <a:rPr lang="en-US" sz="2400" dirty="0" smtClean="0"/>
              <a:t>, what it focuses on, and how it can help you.</a:t>
            </a:r>
            <a:endParaRPr lang="en-US" sz="2400" dirty="0"/>
          </a:p>
          <a:p>
            <a:pPr marL="457200" indent="-457200">
              <a:buFont typeface="Arial" panose="020B0604020202020204" pitchFamily="34" charset="0"/>
              <a:buChar char="•"/>
            </a:pPr>
            <a:r>
              <a:rPr lang="en-US" sz="2400" dirty="0" smtClean="0"/>
              <a:t>Understand </a:t>
            </a:r>
            <a:r>
              <a:rPr lang="en-US" sz="2400" dirty="0"/>
              <a:t>how </a:t>
            </a:r>
            <a:r>
              <a:rPr lang="en-US" sz="2400" dirty="0" smtClean="0"/>
              <a:t>PITCH helps IT Projects succeed.</a:t>
            </a:r>
            <a:endParaRPr lang="en-US" sz="2400" dirty="0"/>
          </a:p>
          <a:p>
            <a:pPr marL="457200" indent="-457200">
              <a:buFont typeface="Arial" panose="020B0604020202020204" pitchFamily="34" charset="0"/>
              <a:buChar char="•"/>
            </a:pPr>
            <a:r>
              <a:rPr lang="en-US" sz="2400" dirty="0" smtClean="0"/>
              <a:t>Use </a:t>
            </a:r>
            <a:r>
              <a:rPr lang="en-US" sz="2400" dirty="0"/>
              <a:t>the </a:t>
            </a:r>
            <a:r>
              <a:rPr lang="en-US" sz="2400" dirty="0" smtClean="0"/>
              <a:t>PITCH </a:t>
            </a:r>
            <a:r>
              <a:rPr lang="en-US" sz="2400" dirty="0"/>
              <a:t>process for projects requiring IT resources.</a:t>
            </a:r>
          </a:p>
          <a:p>
            <a:pPr marL="457200" indent="-457200">
              <a:buFont typeface="Arial" panose="020B0604020202020204" pitchFamily="34" charset="0"/>
              <a:buChar char="•"/>
            </a:pPr>
            <a:r>
              <a:rPr lang="en-US" sz="2400" dirty="0" smtClean="0"/>
              <a:t>Communicate </a:t>
            </a:r>
            <a:r>
              <a:rPr lang="en-US" sz="2400" dirty="0"/>
              <a:t>with </a:t>
            </a:r>
            <a:r>
              <a:rPr lang="en-US" sz="2400" dirty="0" smtClean="0"/>
              <a:t>PITCH </a:t>
            </a:r>
            <a:r>
              <a:rPr lang="en-US" sz="2400" dirty="0"/>
              <a:t>and </a:t>
            </a:r>
            <a:r>
              <a:rPr lang="en-US" sz="2400" dirty="0" smtClean="0"/>
              <a:t>the Agent/Manager </a:t>
            </a:r>
            <a:r>
              <a:rPr lang="en-US" sz="2400" dirty="0"/>
              <a:t>that is assigned to </a:t>
            </a:r>
            <a:r>
              <a:rPr lang="en-US" sz="2400" dirty="0" smtClean="0"/>
              <a:t>your project.</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85853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Your Role in PITCH</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83100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 order to ensure that your IT project is successful, it is essential that there is open communication between you, the PITCH Team, and your Agent/Manager. This includes:</a:t>
            </a:r>
          </a:p>
          <a:p>
            <a:pPr marL="457200" indent="-457200">
              <a:buFont typeface="Arial" panose="020B0604020202020204" pitchFamily="34" charset="0"/>
              <a:buChar char="•"/>
            </a:pPr>
            <a:r>
              <a:rPr lang="en-US" sz="2300" dirty="0" smtClean="0"/>
              <a:t>Responding to Emails</a:t>
            </a:r>
          </a:p>
          <a:p>
            <a:pPr marL="457200" indent="-457200">
              <a:buFont typeface="Arial" panose="020B0604020202020204" pitchFamily="34" charset="0"/>
              <a:buChar char="•"/>
            </a:pPr>
            <a:r>
              <a:rPr lang="en-US" sz="2300" dirty="0" smtClean="0"/>
              <a:t>Reviewing monthly reports on project status</a:t>
            </a:r>
          </a:p>
          <a:p>
            <a:pPr marL="457200" indent="-457200">
              <a:buFont typeface="Arial" panose="020B0604020202020204" pitchFamily="34" charset="0"/>
              <a:buChar char="•"/>
            </a:pPr>
            <a:r>
              <a:rPr lang="en-US" sz="2300" dirty="0" smtClean="0"/>
              <a:t>Contacting the PITCH </a:t>
            </a:r>
            <a:r>
              <a:rPr lang="en-US" sz="2300" dirty="0"/>
              <a:t>T</a:t>
            </a:r>
            <a:r>
              <a:rPr lang="en-US" sz="2300" dirty="0" smtClean="0"/>
              <a:t>eam if there are any problems with your project, or assigned Agent/Manager</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Understanding Your Role in the PITCH Process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157" y="4419601"/>
            <a:ext cx="1850071" cy="18500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990" y="4426858"/>
            <a:ext cx="1726992" cy="172699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6726" y="4300083"/>
            <a:ext cx="925994" cy="925994"/>
          </a:xfrm>
          <a:prstGeom prst="rect">
            <a:avLst/>
          </a:prstGeom>
        </p:spPr>
      </p:pic>
    </p:spTree>
    <p:custDataLst>
      <p:tags r:id="rId1"/>
    </p:custDataLst>
    <p:extLst>
      <p:ext uri="{BB962C8B-B14F-4D97-AF65-F5344CB8AC3E}">
        <p14:creationId xmlns:p14="http://schemas.microsoft.com/office/powerpoint/2010/main" val="307304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Understanding Expectations</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572" y="2025995"/>
            <a:ext cx="2142302" cy="2142302"/>
          </a:xfrm>
          <a:prstGeom prst="rect">
            <a:avLst/>
          </a:prstGeom>
        </p:spPr>
      </p:pic>
      <p:sp>
        <p:nvSpPr>
          <p:cNvPr id="13" name="TextBox 12"/>
          <p:cNvSpPr txBox="1"/>
          <p:nvPr/>
        </p:nvSpPr>
        <p:spPr>
          <a:xfrm>
            <a:off x="6782583" y="4156819"/>
            <a:ext cx="1438279" cy="369332"/>
          </a:xfrm>
          <a:prstGeom prst="rect">
            <a:avLst/>
          </a:prstGeom>
          <a:noFill/>
        </p:spPr>
        <p:txBody>
          <a:bodyPr wrap="none" rtlCol="0">
            <a:spAutoFit/>
          </a:bodyPr>
          <a:lstStyle/>
          <a:p>
            <a:r>
              <a:rPr lang="en-US" b="1" dirty="0" smtClean="0">
                <a:solidFill>
                  <a:srgbClr val="EF7521"/>
                </a:solidFill>
              </a:rPr>
              <a:t>Employee A</a:t>
            </a:r>
            <a:endParaRPr lang="en-US" b="1" dirty="0">
              <a:solidFill>
                <a:srgbClr val="EF7521"/>
              </a:solidFill>
            </a:endParaRPr>
          </a:p>
        </p:txBody>
      </p:sp>
      <p:grpSp>
        <p:nvGrpSpPr>
          <p:cNvPr id="8" name="Group 7"/>
          <p:cNvGrpSpPr/>
          <p:nvPr/>
        </p:nvGrpSpPr>
        <p:grpSpPr>
          <a:xfrm>
            <a:off x="4048173" y="3389005"/>
            <a:ext cx="2274293" cy="2693563"/>
            <a:chOff x="3913319" y="3625014"/>
            <a:chExt cx="2003411" cy="2372743"/>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319" y="3625014"/>
              <a:ext cx="2003411" cy="2003411"/>
            </a:xfrm>
            <a:prstGeom prst="rect">
              <a:avLst/>
            </a:prstGeom>
          </p:spPr>
        </p:pic>
        <p:sp>
          <p:nvSpPr>
            <p:cNvPr id="15" name="TextBox 14"/>
            <p:cNvSpPr txBox="1"/>
            <p:nvPr/>
          </p:nvSpPr>
          <p:spPr>
            <a:xfrm>
              <a:off x="4511709" y="5628425"/>
              <a:ext cx="806631" cy="369332"/>
            </a:xfrm>
            <a:prstGeom prst="rect">
              <a:avLst/>
            </a:prstGeom>
            <a:noFill/>
          </p:spPr>
          <p:txBody>
            <a:bodyPr wrap="none" rtlCol="0">
              <a:spAutoFit/>
            </a:bodyPr>
            <a:lstStyle/>
            <a:p>
              <a:r>
                <a:rPr lang="en-US" b="1" dirty="0" smtClean="0">
                  <a:solidFill>
                    <a:srgbClr val="00953A"/>
                  </a:solidFill>
                </a:rPr>
                <a:t>Agent</a:t>
              </a:r>
              <a:endParaRPr lang="en-US" b="1" dirty="0">
                <a:solidFill>
                  <a:srgbClr val="00953A"/>
                </a:solidFill>
              </a:endParaRPr>
            </a:p>
          </p:txBody>
        </p:sp>
      </p:grpSp>
      <p:grpSp>
        <p:nvGrpSpPr>
          <p:cNvPr id="7" name="Group 6"/>
          <p:cNvGrpSpPr/>
          <p:nvPr/>
        </p:nvGrpSpPr>
        <p:grpSpPr>
          <a:xfrm>
            <a:off x="304800" y="1475616"/>
            <a:ext cx="3908952" cy="3081263"/>
            <a:chOff x="171209" y="1246188"/>
            <a:chExt cx="4153239" cy="3273824"/>
          </a:xfrm>
        </p:grpSpPr>
        <p:grpSp>
          <p:nvGrpSpPr>
            <p:cNvPr id="16" name="Group 15"/>
            <p:cNvGrpSpPr/>
            <p:nvPr/>
          </p:nvGrpSpPr>
          <p:grpSpPr>
            <a:xfrm>
              <a:off x="171209" y="2019604"/>
              <a:ext cx="4153239" cy="2500408"/>
              <a:chOff x="2499588" y="2531769"/>
              <a:chExt cx="4153239" cy="2500408"/>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9588" y="2531769"/>
                <a:ext cx="1726992" cy="172699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2711" y="3305185"/>
                <a:ext cx="1726992" cy="1726992"/>
              </a:xfrm>
              <a:prstGeom prst="rect">
                <a:avLst/>
              </a:prstGeom>
            </p:spPr>
          </p:pic>
          <p:pic>
            <p:nvPicPr>
              <p:cNvPr id="19" name="Picture 1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5835" y="2531769"/>
                <a:ext cx="1726992" cy="1726992"/>
              </a:xfrm>
              <a:prstGeom prst="rect">
                <a:avLst/>
              </a:prstGeom>
            </p:spPr>
          </p:pic>
        </p:gr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5204" y="1777689"/>
              <a:ext cx="925994" cy="925994"/>
            </a:xfrm>
            <a:prstGeom prst="rect">
              <a:avLst/>
            </a:prstGeom>
          </p:spPr>
        </p:pic>
        <p:sp>
          <p:nvSpPr>
            <p:cNvPr id="21" name="TextBox 20"/>
            <p:cNvSpPr txBox="1"/>
            <p:nvPr/>
          </p:nvSpPr>
          <p:spPr>
            <a:xfrm>
              <a:off x="1034705" y="1246188"/>
              <a:ext cx="2451312" cy="584775"/>
            </a:xfrm>
            <a:prstGeom prst="rect">
              <a:avLst/>
            </a:prstGeom>
            <a:noFill/>
            <a:ln>
              <a:noFill/>
            </a:ln>
          </p:spPr>
          <p:txBody>
            <a:bodyPr wrap="none" rtlCol="0">
              <a:spAutoFit/>
            </a:bodyPr>
            <a:lstStyle/>
            <a:p>
              <a:r>
                <a:rPr lang="en-US" sz="3200" b="1" dirty="0" smtClean="0">
                  <a:solidFill>
                    <a:srgbClr val="009ADD"/>
                  </a:solidFill>
                </a:rPr>
                <a:t>PITCH Team</a:t>
              </a:r>
              <a:endParaRPr lang="en-US" sz="3200" b="1" dirty="0">
                <a:solidFill>
                  <a:srgbClr val="009ADD"/>
                </a:solidFill>
              </a:endParaRPr>
            </a:p>
          </p:txBody>
        </p:sp>
      </p:grpSp>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4" name="Rectangle 3">
            <a:hlinkClick r:id="rId7" action="ppaction://hlinksldjump"/>
          </p:cNvPr>
          <p:cNvSpPr/>
          <p:nvPr/>
        </p:nvSpPr>
        <p:spPr>
          <a:xfrm>
            <a:off x="148856" y="1475616"/>
            <a:ext cx="4210493" cy="31708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Oval 4">
            <a:hlinkClick r:id="rId10" action="ppaction://hlinksldjump"/>
          </p:cNvPr>
          <p:cNvSpPr/>
          <p:nvPr/>
        </p:nvSpPr>
        <p:spPr>
          <a:xfrm>
            <a:off x="4001436" y="2956110"/>
            <a:ext cx="2371060" cy="352107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6" name="Oval 5">
            <a:hlinkClick r:id="rId11" action="ppaction://hlinksldjump"/>
          </p:cNvPr>
          <p:cNvSpPr/>
          <p:nvPr/>
        </p:nvSpPr>
        <p:spPr>
          <a:xfrm>
            <a:off x="6390098" y="1507002"/>
            <a:ext cx="2288126" cy="3541128"/>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ounded Rectangle 22">
            <a:hlinkClick r:id="rId12" action="ppaction://hlinksldjump"/>
          </p:cNvPr>
          <p:cNvSpPr/>
          <p:nvPr/>
        </p:nvSpPr>
        <p:spPr>
          <a:xfrm>
            <a:off x="6166884" y="5683179"/>
            <a:ext cx="2641836" cy="552894"/>
          </a:xfrm>
          <a:prstGeom prst="round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131070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PITCH Team</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grpSp>
        <p:nvGrpSpPr>
          <p:cNvPr id="7" name="Group 6"/>
          <p:cNvGrpSpPr/>
          <p:nvPr/>
        </p:nvGrpSpPr>
        <p:grpSpPr>
          <a:xfrm>
            <a:off x="304800" y="1975855"/>
            <a:ext cx="3908952" cy="2581024"/>
            <a:chOff x="171209" y="1777689"/>
            <a:chExt cx="4153239" cy="2742323"/>
          </a:xfrm>
        </p:grpSpPr>
        <p:grpSp>
          <p:nvGrpSpPr>
            <p:cNvPr id="16" name="Group 15"/>
            <p:cNvGrpSpPr/>
            <p:nvPr/>
          </p:nvGrpSpPr>
          <p:grpSpPr>
            <a:xfrm>
              <a:off x="171209" y="2019604"/>
              <a:ext cx="4153239" cy="2500408"/>
              <a:chOff x="2499588" y="2531769"/>
              <a:chExt cx="4153239" cy="2500408"/>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588" y="2531769"/>
                <a:ext cx="1726992" cy="17269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2711" y="3305185"/>
                <a:ext cx="1726992" cy="1726992"/>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5835" y="2531769"/>
                <a:ext cx="1726992" cy="1726992"/>
              </a:xfrm>
              <a:prstGeom prst="rect">
                <a:avLst/>
              </a:prstGeom>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5204" y="1777689"/>
              <a:ext cx="925994" cy="925994"/>
            </a:xfrm>
            <a:prstGeom prst="rect">
              <a:avLst/>
            </a:prstGeom>
          </p:spPr>
        </p:pic>
      </p:grpSp>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4" name="Rectangle 3"/>
          <p:cNvSpPr/>
          <p:nvPr/>
        </p:nvSpPr>
        <p:spPr>
          <a:xfrm>
            <a:off x="4213751" y="1670936"/>
            <a:ext cx="4572000" cy="3108543"/>
          </a:xfrm>
          <a:prstGeom prst="rect">
            <a:avLst/>
          </a:prstGeom>
        </p:spPr>
        <p:txBody>
          <a:bodyPr>
            <a:spAutoFit/>
          </a:bodyPr>
          <a:lstStyle/>
          <a:p>
            <a:pPr marL="342900" indent="-342900">
              <a:buFont typeface="Arial" panose="020B0604020202020204" pitchFamily="34" charset="0"/>
              <a:buChar char="•"/>
            </a:pPr>
            <a:r>
              <a:rPr lang="en-US" sz="2800" dirty="0" smtClean="0"/>
              <a:t>Deciding </a:t>
            </a:r>
            <a:r>
              <a:rPr lang="en-US" sz="2800" dirty="0"/>
              <a:t>which projects to take on</a:t>
            </a:r>
          </a:p>
          <a:p>
            <a:pPr marL="342900" indent="-342900">
              <a:buFont typeface="Arial" panose="020B0604020202020204" pitchFamily="34" charset="0"/>
              <a:buChar char="•"/>
            </a:pPr>
            <a:r>
              <a:rPr lang="en-US" sz="2800" dirty="0"/>
              <a:t>Mitigating conflict within projects </a:t>
            </a:r>
          </a:p>
          <a:p>
            <a:pPr marL="342900" indent="-342900">
              <a:buFont typeface="Arial" panose="020B0604020202020204" pitchFamily="34" charset="0"/>
              <a:buChar char="•"/>
            </a:pPr>
            <a:r>
              <a:rPr lang="en-US" sz="2800" dirty="0"/>
              <a:t>Helping Project Managers if there is any </a:t>
            </a:r>
            <a:r>
              <a:rPr lang="en-US" sz="2800" dirty="0" smtClean="0"/>
              <a:t>confusion</a:t>
            </a:r>
          </a:p>
          <a:p>
            <a:pPr marL="342900" indent="-342900">
              <a:buFont typeface="Arial" panose="020B0604020202020204" pitchFamily="34" charset="0"/>
              <a:buChar char="•"/>
            </a:pPr>
            <a:r>
              <a:rPr lang="en-US" sz="2800" dirty="0" smtClean="0"/>
              <a:t>Ensure project progress</a:t>
            </a:r>
            <a:endParaRPr lang="en-US" sz="2800" dirty="0"/>
          </a:p>
        </p:txBody>
      </p:sp>
      <p:sp>
        <p:nvSpPr>
          <p:cNvPr id="5" name="Rectangle 4">
            <a:hlinkClick r:id="rId8" action="ppaction://hlinksldjump"/>
          </p:cNvPr>
          <p:cNvSpPr/>
          <p:nvPr/>
        </p:nvSpPr>
        <p:spPr>
          <a:xfrm>
            <a:off x="304800" y="5667153"/>
            <a:ext cx="4203405" cy="552894"/>
          </a:xfrm>
          <a:prstGeom prst="rect">
            <a:avLst/>
          </a:prstGeom>
          <a:ln w="76200">
            <a:solidFill>
              <a:srgbClr val="D23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Back to Understanding Expectations</a:t>
            </a:r>
          </a:p>
        </p:txBody>
      </p:sp>
      <p:sp>
        <p:nvSpPr>
          <p:cNvPr id="23" name="Rectangle 22">
            <a:hlinkClick r:id="rId9" action="ppaction://hlinksldjump"/>
          </p:cNvPr>
          <p:cNvSpPr/>
          <p:nvPr/>
        </p:nvSpPr>
        <p:spPr>
          <a:xfrm>
            <a:off x="4605315" y="5667153"/>
            <a:ext cx="4203405" cy="552894"/>
          </a:xfrm>
          <a:prstGeom prst="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419568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Agent</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523" y="2109888"/>
            <a:ext cx="2274293" cy="2274293"/>
          </a:xfrm>
          <a:prstGeom prst="rect">
            <a:avLst/>
          </a:prstGeom>
        </p:spPr>
      </p:pic>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4" name="Rectangle 3"/>
          <p:cNvSpPr/>
          <p:nvPr/>
        </p:nvSpPr>
        <p:spPr>
          <a:xfrm>
            <a:off x="304801" y="1334596"/>
            <a:ext cx="5045122" cy="1815882"/>
          </a:xfrm>
          <a:prstGeom prst="rect">
            <a:avLst/>
          </a:prstGeom>
        </p:spPr>
        <p:txBody>
          <a:bodyPr wrap="square">
            <a:spAutoFit/>
          </a:bodyPr>
          <a:lstStyle/>
          <a:p>
            <a:pPr marL="342900" lvl="0" indent="-342900">
              <a:buFont typeface="Arial" panose="020B0604020202020204" pitchFamily="34" charset="0"/>
              <a:buChar char="•"/>
            </a:pPr>
            <a:r>
              <a:rPr lang="en-US" sz="2800" dirty="0" smtClean="0">
                <a:solidFill>
                  <a:prstClr val="black"/>
                </a:solidFill>
              </a:rPr>
              <a:t>Guide business </a:t>
            </a:r>
            <a:r>
              <a:rPr lang="en-US" sz="2800" dirty="0">
                <a:solidFill>
                  <a:prstClr val="black"/>
                </a:solidFill>
              </a:rPr>
              <a:t>owner through </a:t>
            </a:r>
            <a:r>
              <a:rPr lang="en-US" sz="2800" dirty="0" smtClean="0">
                <a:solidFill>
                  <a:prstClr val="black"/>
                </a:solidFill>
              </a:rPr>
              <a:t>process</a:t>
            </a:r>
            <a:endParaRPr lang="en-US" sz="2800" dirty="0">
              <a:solidFill>
                <a:prstClr val="black"/>
              </a:solidFill>
            </a:endParaRPr>
          </a:p>
          <a:p>
            <a:pPr marL="342900" lvl="0" indent="-342900">
              <a:buFont typeface="Arial" panose="020B0604020202020204" pitchFamily="34" charset="0"/>
              <a:buChar char="•"/>
            </a:pPr>
            <a:r>
              <a:rPr lang="en-US" sz="2800" dirty="0" smtClean="0">
                <a:solidFill>
                  <a:prstClr val="black"/>
                </a:solidFill>
              </a:rPr>
              <a:t>Open Communication</a:t>
            </a:r>
            <a:endParaRPr lang="en-US" sz="2800" dirty="0">
              <a:solidFill>
                <a:prstClr val="black"/>
              </a:solidFill>
            </a:endParaRPr>
          </a:p>
          <a:p>
            <a:pPr marL="342900" lvl="0" indent="-342900">
              <a:buFont typeface="Arial" panose="020B0604020202020204" pitchFamily="34" charset="0"/>
              <a:buChar char="•"/>
            </a:pPr>
            <a:r>
              <a:rPr lang="en-US" sz="2800" dirty="0" smtClean="0">
                <a:solidFill>
                  <a:prstClr val="black"/>
                </a:solidFill>
              </a:rPr>
              <a:t>Monthly Status Reports</a:t>
            </a:r>
            <a:endParaRPr lang="en-US" sz="2800" dirty="0">
              <a:solidFill>
                <a:prstClr val="black"/>
              </a:solidFill>
            </a:endParaRPr>
          </a:p>
        </p:txBody>
      </p:sp>
      <p:sp>
        <p:nvSpPr>
          <p:cNvPr id="10" name="Rectangle 9">
            <a:hlinkClick r:id="rId5" action="ppaction://hlinksldjump"/>
          </p:cNvPr>
          <p:cNvSpPr/>
          <p:nvPr/>
        </p:nvSpPr>
        <p:spPr>
          <a:xfrm>
            <a:off x="304800" y="5667153"/>
            <a:ext cx="4203405" cy="552894"/>
          </a:xfrm>
          <a:prstGeom prst="rect">
            <a:avLst/>
          </a:prstGeom>
          <a:ln w="76200">
            <a:solidFill>
              <a:srgbClr val="D23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Back to Understanding Expectations</a:t>
            </a:r>
          </a:p>
        </p:txBody>
      </p:sp>
      <p:sp>
        <p:nvSpPr>
          <p:cNvPr id="11" name="Rectangle 10">
            <a:hlinkClick r:id="rId6" action="ppaction://hlinksldjump"/>
          </p:cNvPr>
          <p:cNvSpPr/>
          <p:nvPr/>
        </p:nvSpPr>
        <p:spPr>
          <a:xfrm>
            <a:off x="4605315" y="5667153"/>
            <a:ext cx="4203405" cy="552894"/>
          </a:xfrm>
          <a:prstGeom prst="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141955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Project Manager</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160" y="2358923"/>
            <a:ext cx="2142302" cy="2142302"/>
          </a:xfrm>
          <a:prstGeom prst="rect">
            <a:avLst/>
          </a:prstGeom>
        </p:spPr>
      </p:pic>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23" name="Content Placeholder 4"/>
          <p:cNvSpPr>
            <a:spLocks noGrp="1"/>
          </p:cNvSpPr>
          <p:nvPr>
            <p:ph sz="half" idx="12"/>
          </p:nvPr>
        </p:nvSpPr>
        <p:spPr>
          <a:xfrm>
            <a:off x="304800" y="1519970"/>
            <a:ext cx="6370320" cy="3339109"/>
          </a:xfrm>
        </p:spPr>
        <p:txBody>
          <a:bodyPr/>
          <a:lstStyle/>
          <a:p>
            <a:pPr marL="342900" lvl="0" indent="-342900">
              <a:buFont typeface="Arial" panose="020B0604020202020204" pitchFamily="34" charset="0"/>
              <a:buChar char="•"/>
            </a:pPr>
            <a:r>
              <a:rPr lang="en-US" sz="2800" dirty="0" smtClean="0">
                <a:solidFill>
                  <a:prstClr val="black"/>
                </a:solidFill>
              </a:rPr>
              <a:t>Providing lots of details to explain desired result</a:t>
            </a:r>
          </a:p>
          <a:p>
            <a:pPr marL="342900" lvl="0" indent="-342900">
              <a:buFont typeface="Arial" panose="020B0604020202020204" pitchFamily="34" charset="0"/>
              <a:buChar char="•"/>
            </a:pPr>
            <a:r>
              <a:rPr lang="en-US" sz="2800" dirty="0" smtClean="0">
                <a:solidFill>
                  <a:prstClr val="black"/>
                </a:solidFill>
              </a:rPr>
              <a:t>Test Solution</a:t>
            </a:r>
          </a:p>
          <a:p>
            <a:pPr marL="342900" lvl="0" indent="-342900">
              <a:buFont typeface="Arial" panose="020B0604020202020204" pitchFamily="34" charset="0"/>
              <a:buChar char="•"/>
            </a:pPr>
            <a:r>
              <a:rPr lang="en-US" sz="2800" dirty="0" smtClean="0">
                <a:solidFill>
                  <a:prstClr val="black"/>
                </a:solidFill>
              </a:rPr>
              <a:t>Open Communication</a:t>
            </a:r>
          </a:p>
          <a:p>
            <a:pPr marL="342900" lvl="0" indent="-342900">
              <a:buFont typeface="Arial" panose="020B0604020202020204" pitchFamily="34" charset="0"/>
              <a:buChar char="•"/>
            </a:pPr>
            <a:r>
              <a:rPr lang="en-US" sz="2800" dirty="0" smtClean="0">
                <a:solidFill>
                  <a:prstClr val="black"/>
                </a:solidFill>
              </a:rPr>
              <a:t>Checking on project status with OIT</a:t>
            </a:r>
          </a:p>
        </p:txBody>
      </p:sp>
      <p:sp>
        <p:nvSpPr>
          <p:cNvPr id="24" name="Rectangle 23">
            <a:hlinkClick r:id="rId5" action="ppaction://hlinksldjump"/>
          </p:cNvPr>
          <p:cNvSpPr/>
          <p:nvPr/>
        </p:nvSpPr>
        <p:spPr>
          <a:xfrm>
            <a:off x="304800" y="5667153"/>
            <a:ext cx="4203405" cy="552894"/>
          </a:xfrm>
          <a:prstGeom prst="rect">
            <a:avLst/>
          </a:prstGeom>
          <a:ln w="76200">
            <a:solidFill>
              <a:srgbClr val="D23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Back to Understanding Expectations</a:t>
            </a:r>
          </a:p>
        </p:txBody>
      </p:sp>
      <p:sp>
        <p:nvSpPr>
          <p:cNvPr id="25" name="Rectangle 24">
            <a:hlinkClick r:id="rId6" action="ppaction://hlinksldjump"/>
          </p:cNvPr>
          <p:cNvSpPr/>
          <p:nvPr/>
        </p:nvSpPr>
        <p:spPr>
          <a:xfrm>
            <a:off x="4605315" y="5667153"/>
            <a:ext cx="4203405" cy="552894"/>
          </a:xfrm>
          <a:prstGeom prst="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214144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i="1" dirty="0" smtClean="0"/>
              <a:t>Submit a business case </a:t>
            </a:r>
          </a:p>
          <a:p>
            <a:pPr marL="457200" indent="-457200">
              <a:buFont typeface="Arial" panose="020B0604020202020204" pitchFamily="34" charset="0"/>
              <a:buChar char="•"/>
            </a:pPr>
            <a:r>
              <a:rPr lang="en-US" i="1" dirty="0" smtClean="0"/>
              <a:t>Identify key PITCH terms</a:t>
            </a:r>
          </a:p>
          <a:p>
            <a:pPr marL="457200" indent="-457200">
              <a:buFont typeface="Arial" panose="020B0604020202020204" pitchFamily="34" charset="0"/>
              <a:buChar char="•"/>
            </a:pPr>
            <a:r>
              <a:rPr lang="en-US" i="1" dirty="0"/>
              <a:t>Understand </a:t>
            </a:r>
            <a:r>
              <a:rPr lang="en-US" i="1" dirty="0" smtClean="0"/>
              <a:t>consequences of not using PITCH</a:t>
            </a:r>
          </a:p>
          <a:p>
            <a:pPr marL="457200" indent="-457200">
              <a:buFont typeface="Arial" panose="020B0604020202020204" pitchFamily="34" charset="0"/>
              <a:buChar char="•"/>
            </a:pPr>
            <a:r>
              <a:rPr lang="en-US" i="1" dirty="0"/>
              <a:t>Understand how to effectively communicate with </a:t>
            </a:r>
            <a:r>
              <a:rPr lang="en-US" i="1" dirty="0" smtClean="0"/>
              <a:t>your Agent/Manager, </a:t>
            </a:r>
            <a:r>
              <a:rPr lang="en-US" i="1" dirty="0"/>
              <a:t>and </a:t>
            </a:r>
            <a:r>
              <a:rPr lang="en-US" i="1" dirty="0" smtClean="0"/>
              <a:t>the PITCH team.</a:t>
            </a:r>
          </a:p>
          <a:p>
            <a:pPr marL="457200" indent="-457200">
              <a:buFont typeface="Arial" panose="020B0604020202020204" pitchFamily="34" charset="0"/>
              <a:buChar char="•"/>
            </a:pPr>
            <a:r>
              <a:rPr lang="en-US" i="1" dirty="0" smtClean="0"/>
              <a:t>Understand the level of commitment needed from you in order to make your idea a success.</a:t>
            </a:r>
          </a:p>
          <a:p>
            <a:pPr marL="457200" indent="-457200">
              <a:buFont typeface="Arial"/>
              <a:buChar char="•"/>
            </a:pP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Gregg Miller</a:t>
            </a:r>
          </a:p>
          <a:p>
            <a:pPr lvl="2"/>
            <a:r>
              <a:rPr lang="en-US" dirty="0" smtClean="0"/>
              <a:t>Email: </a:t>
            </a:r>
            <a:r>
              <a:rPr lang="en-US" dirty="0" smtClean="0">
                <a:hlinkClick r:id="rId4"/>
              </a:rPr>
              <a:t>gregg.miller@state.co.us</a:t>
            </a:r>
            <a:r>
              <a:rPr lang="en-US" dirty="0" smtClean="0">
                <a:solidFill>
                  <a:srgbClr val="FF00FF"/>
                </a:solidFill>
              </a:rPr>
              <a:t>	</a:t>
            </a:r>
          </a:p>
          <a:p>
            <a:pPr lvl="2"/>
            <a:r>
              <a:rPr lang="en-US" dirty="0" smtClean="0"/>
              <a:t>Phone: (303) 757-9140</a:t>
            </a:r>
          </a:p>
          <a:p>
            <a:pPr lvl="1"/>
            <a:r>
              <a:rPr lang="en-US" dirty="0" smtClean="0"/>
              <a:t>Douglas N. Beck</a:t>
            </a:r>
            <a:endParaRPr lang="en-US" dirty="0"/>
          </a:p>
          <a:p>
            <a:pPr lvl="2"/>
            <a:r>
              <a:rPr lang="en-US" dirty="0"/>
              <a:t>Email: </a:t>
            </a:r>
            <a:r>
              <a:rPr lang="en-US" dirty="0" smtClean="0">
                <a:hlinkClick r:id="rId5"/>
              </a:rPr>
              <a:t>douglas.beck@state.co.us</a:t>
            </a:r>
            <a:r>
              <a:rPr lang="en-US" dirty="0" smtClean="0">
                <a:solidFill>
                  <a:srgbClr val="FF00FF"/>
                </a:solidFill>
              </a:rPr>
              <a:t>	</a:t>
            </a:r>
            <a:endParaRPr lang="en-US" dirty="0">
              <a:solidFill>
                <a:srgbClr val="FF00FF"/>
              </a:solidFill>
            </a:endParaRPr>
          </a:p>
          <a:p>
            <a:pPr lvl="2"/>
            <a:r>
              <a:rPr lang="en-US" dirty="0"/>
              <a:t>Phone: </a:t>
            </a:r>
            <a:r>
              <a:rPr lang="en-US" dirty="0" smtClean="0"/>
              <a:t>(303) 757-9411</a:t>
            </a:r>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5"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Thank you for completing PITCH User Training. </a:t>
            </a:r>
            <a:r>
              <a:rPr lang="en-US" dirty="0" smtClean="0">
                <a:solidFill>
                  <a:srgbClr val="FF00FF"/>
                </a:solidFill>
              </a:rPr>
              <a:t/>
            </a:r>
            <a:br>
              <a:rPr lang="en-US" dirty="0" smtClean="0">
                <a:solidFill>
                  <a:srgbClr val="FF00FF"/>
                </a:solidFill>
              </a:rPr>
            </a:br>
            <a:r>
              <a:rPr lang="en-US" sz="2800" dirty="0" smtClean="0"/>
              <a:t>This course is now complete.</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29437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Terms and Concepts</a:t>
            </a:r>
          </a:p>
        </p:txBody>
      </p:sp>
      <p:sp>
        <p:nvSpPr>
          <p:cNvPr id="7" name="TextBox 6"/>
          <p:cNvSpPr txBox="1"/>
          <p:nvPr/>
        </p:nvSpPr>
        <p:spPr>
          <a:xfrm>
            <a:off x="1517073" y="1316853"/>
            <a:ext cx="7444047" cy="4693593"/>
          </a:xfrm>
          <a:prstGeom prst="rect">
            <a:avLst/>
          </a:prstGeom>
          <a:noFill/>
        </p:spPr>
        <p:txBody>
          <a:bodyPr wrap="square" rtlCol="0">
            <a:spAutoFit/>
          </a:bodyPr>
          <a:lstStyle/>
          <a:p>
            <a:r>
              <a:rPr lang="en-US" sz="2300" b="1" i="1" dirty="0" smtClean="0"/>
              <a:t>Before we begin, take a moment to review the</a:t>
            </a:r>
            <a:r>
              <a:rPr lang="en-US" sz="2300" b="1" i="1" dirty="0"/>
              <a:t> </a:t>
            </a:r>
            <a:r>
              <a:rPr lang="en-US" sz="2300" b="1" i="1" dirty="0" smtClean="0"/>
              <a:t>following terms:</a:t>
            </a:r>
          </a:p>
          <a:p>
            <a:pPr marL="342900" indent="-342900">
              <a:buFont typeface="Arial" panose="020B0604020202020204" pitchFamily="34" charset="0"/>
              <a:buChar char="•"/>
            </a:pPr>
            <a:r>
              <a:rPr lang="en-US" sz="2300" b="1" i="1" dirty="0" smtClean="0"/>
              <a:t>PITCH </a:t>
            </a:r>
            <a:r>
              <a:rPr lang="en-US" sz="2300" i="1" dirty="0"/>
              <a:t>- </a:t>
            </a:r>
            <a:r>
              <a:rPr lang="en-US" sz="2300" i="1" dirty="0" smtClean="0"/>
              <a:t>Providing Information Technology Concepts Help.</a:t>
            </a:r>
          </a:p>
          <a:p>
            <a:pPr marL="342900" indent="-342900">
              <a:buFont typeface="Arial" panose="020B0604020202020204" pitchFamily="34" charset="0"/>
              <a:buChar char="•"/>
            </a:pPr>
            <a:r>
              <a:rPr lang="en-US" sz="2300" b="1" i="1" dirty="0" smtClean="0"/>
              <a:t>Agent/Manager </a:t>
            </a:r>
            <a:r>
              <a:rPr lang="en-US" sz="2300" i="1" dirty="0"/>
              <a:t>– The </a:t>
            </a:r>
            <a:r>
              <a:rPr lang="en-US" sz="2300" i="1" dirty="0" smtClean="0"/>
              <a:t>Office </a:t>
            </a:r>
            <a:r>
              <a:rPr lang="en-US" sz="2300" i="1" dirty="0"/>
              <a:t>of </a:t>
            </a:r>
            <a:r>
              <a:rPr lang="en-US" sz="2300" i="1" dirty="0" smtClean="0"/>
              <a:t>Information Technology </a:t>
            </a:r>
            <a:r>
              <a:rPr lang="en-US" sz="2300" i="1" dirty="0"/>
              <a:t>employee that is assigned to </a:t>
            </a:r>
            <a:r>
              <a:rPr lang="en-US" sz="2300" i="1" dirty="0" smtClean="0"/>
              <a:t>PITCH </a:t>
            </a:r>
            <a:r>
              <a:rPr lang="en-US" sz="2300" i="1" dirty="0"/>
              <a:t>cases. </a:t>
            </a:r>
            <a:endParaRPr lang="en-US" sz="2300" i="1" dirty="0" smtClean="0"/>
          </a:p>
          <a:p>
            <a:pPr marL="342900" indent="-342900">
              <a:buFont typeface="Arial" panose="020B0604020202020204" pitchFamily="34" charset="0"/>
              <a:buChar char="•"/>
            </a:pPr>
            <a:r>
              <a:rPr lang="en-US" sz="2300" b="1" i="1" dirty="0" smtClean="0"/>
              <a:t>PITCH Team </a:t>
            </a:r>
            <a:r>
              <a:rPr lang="en-US" sz="2300" i="1" dirty="0" smtClean="0"/>
              <a:t>– </a:t>
            </a:r>
            <a:r>
              <a:rPr lang="en-US" sz="2300" i="1" dirty="0"/>
              <a:t>The group that decides which </a:t>
            </a:r>
            <a:r>
              <a:rPr lang="en-US" sz="2300" i="1" dirty="0" smtClean="0"/>
              <a:t>PITCH </a:t>
            </a:r>
            <a:r>
              <a:rPr lang="en-US" sz="2300" i="1" dirty="0"/>
              <a:t>cases can move forward, and which ones cannot. </a:t>
            </a:r>
            <a:endParaRPr lang="en-US" sz="2300" i="1" dirty="0" smtClean="0"/>
          </a:p>
          <a:p>
            <a:pPr marL="342900" indent="-342900">
              <a:buFont typeface="Arial" panose="020B0604020202020204" pitchFamily="34" charset="0"/>
              <a:buChar char="•"/>
            </a:pPr>
            <a:r>
              <a:rPr lang="en-US" sz="2300" b="1" i="1" dirty="0" smtClean="0"/>
              <a:t>Business </a:t>
            </a:r>
            <a:r>
              <a:rPr lang="en-US" sz="2300" b="1" i="1" dirty="0"/>
              <a:t>Case</a:t>
            </a:r>
            <a:r>
              <a:rPr lang="en-US" sz="2300" i="1" dirty="0"/>
              <a:t> </a:t>
            </a:r>
            <a:r>
              <a:rPr lang="en-US" sz="2300" i="1" dirty="0" smtClean="0"/>
              <a:t>– A project that needs </a:t>
            </a:r>
            <a:r>
              <a:rPr lang="en-US" sz="2300" i="1" dirty="0"/>
              <a:t>IT </a:t>
            </a:r>
            <a:r>
              <a:rPr lang="en-US" sz="2300" i="1" dirty="0" smtClean="0"/>
              <a:t>resources, and is submitted online.</a:t>
            </a:r>
          </a:p>
          <a:p>
            <a:pPr marL="342900" indent="-342900">
              <a:buFont typeface="Arial" panose="020B0604020202020204" pitchFamily="34" charset="0"/>
              <a:buChar char="•"/>
            </a:pPr>
            <a:r>
              <a:rPr lang="en-US" sz="2300" b="1" i="1" dirty="0" smtClean="0"/>
              <a:t>Monthly </a:t>
            </a:r>
            <a:r>
              <a:rPr lang="en-US" sz="2300" b="1" i="1" dirty="0"/>
              <a:t>Report - </a:t>
            </a:r>
            <a:r>
              <a:rPr lang="en-US" sz="2300" i="1" dirty="0" smtClean="0"/>
              <a:t>A </a:t>
            </a:r>
            <a:r>
              <a:rPr lang="en-US" sz="2300" i="1" dirty="0"/>
              <a:t>monthly status update </a:t>
            </a:r>
            <a:r>
              <a:rPr lang="en-US" sz="2300" i="1" dirty="0" smtClean="0"/>
              <a:t>that </a:t>
            </a:r>
            <a:r>
              <a:rPr lang="en-US" sz="2300" i="1" dirty="0"/>
              <a:t>details what is going </a:t>
            </a:r>
            <a:r>
              <a:rPr lang="en-US" sz="2300" i="1" dirty="0" smtClean="0"/>
              <a:t>on in a </a:t>
            </a:r>
            <a:r>
              <a:rPr lang="en-US" sz="2300" i="1" dirty="0"/>
              <a:t>given </a:t>
            </a:r>
            <a:r>
              <a:rPr lang="en-US" sz="2300" i="1" dirty="0" smtClean="0"/>
              <a:t>project.</a:t>
            </a:r>
            <a:endParaRPr lang="en-US" sz="2300" b="1"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7281">
            <a:off x="-244678" y="1675666"/>
            <a:ext cx="2073720" cy="2073720"/>
          </a:xfrm>
          <a:prstGeom prst="rect">
            <a:avLst/>
          </a:prstGeom>
        </p:spPr>
      </p:pic>
    </p:spTree>
    <p:custDataLst>
      <p:tags r:id="rId1"/>
    </p:custDataLst>
    <p:extLst>
      <p:ext uri="{BB962C8B-B14F-4D97-AF65-F5344CB8AC3E}">
        <p14:creationId xmlns:p14="http://schemas.microsoft.com/office/powerpoint/2010/main" val="4043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What is PITCH?</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52334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Pitch</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Tree>
    <p:custDataLst>
      <p:tags r:id="rId2"/>
    </p:custDataLst>
    <p:controls>
      <mc:AlternateContent xmlns:mc="http://schemas.openxmlformats.org/markup-compatibility/2006">
        <mc:Choice xmlns:v="urn:schemas-microsoft-com:vml" Requires="v">
          <p:control spid="11302" name="s64b9df01a4748288def739e6b1bafd4" r:id="rId3" imgW="9144000" imgH="6858000"/>
        </mc:Choice>
        <mc:Fallback>
          <p:control name="s64b9df01a4748288def739e6b1bafd4" r:id="rId3" imgW="9144000" imgH="6858000">
            <p:pic>
              <p:nvPicPr>
                <p:cNvPr id="6" name="s64b9df01a4748288def739e6b1bafd4"/>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709003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PITCH provides many resources to assist your project in becoming realized and successful. These include:</a:t>
            </a:r>
          </a:p>
          <a:p>
            <a:pPr marL="457200" indent="-457200">
              <a:buFont typeface="Arial" panose="020B0604020202020204" pitchFamily="34" charset="0"/>
              <a:buChar char="•"/>
            </a:pPr>
            <a:r>
              <a:rPr lang="en-US" dirty="0" smtClean="0"/>
              <a:t>An Agent/Manager that is with you every step of the way to help guide you through the process</a:t>
            </a:r>
          </a:p>
          <a:p>
            <a:pPr marL="457200" indent="-457200">
              <a:buFont typeface="Arial" panose="020B0604020202020204" pitchFamily="34" charset="0"/>
              <a:buChar char="•"/>
            </a:pPr>
            <a:r>
              <a:rPr lang="en-US" dirty="0" smtClean="0"/>
              <a:t>Visibility to your project progress, including regular status reports, to make sure your idea is making progress</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5" name="Title 4"/>
          <p:cNvSpPr>
            <a:spLocks noGrp="1"/>
          </p:cNvSpPr>
          <p:nvPr>
            <p:ph type="title"/>
          </p:nvPr>
        </p:nvSpPr>
        <p:spPr/>
        <p:txBody>
          <a:bodyPr/>
          <a:lstStyle/>
          <a:p>
            <a:r>
              <a:rPr lang="en-US" dirty="0" smtClean="0"/>
              <a:t>Why Should you use PITCH?</a:t>
            </a:r>
            <a:endParaRPr lang="en-US" dirty="0"/>
          </a:p>
        </p:txBody>
      </p:sp>
    </p:spTree>
    <p:custDataLst>
      <p:tags r:id="rId1"/>
    </p:custDataLst>
    <p:extLst>
      <p:ext uri="{BB962C8B-B14F-4D97-AF65-F5344CB8AC3E}">
        <p14:creationId xmlns:p14="http://schemas.microsoft.com/office/powerpoint/2010/main" val="19963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81" y="1332706"/>
            <a:ext cx="4591139" cy="4937125"/>
          </a:xfrm>
        </p:spPr>
        <p:txBody>
          <a:bodyPr/>
          <a:lstStyle/>
          <a:p>
            <a:r>
              <a:rPr lang="en-US" sz="2600" dirty="0"/>
              <a:t>B</a:t>
            </a:r>
            <a:r>
              <a:rPr lang="en-US" sz="2600" dirty="0" smtClean="0"/>
              <a:t>y not going through PITCH, </a:t>
            </a:r>
            <a:r>
              <a:rPr lang="en-US" sz="2600" b="1" dirty="0" smtClean="0"/>
              <a:t>you are breaking the law:</a:t>
            </a:r>
          </a:p>
          <a:p>
            <a:pPr marL="342900" indent="-342900">
              <a:buFont typeface="Arial" panose="020B0604020202020204" pitchFamily="34" charset="0"/>
              <a:buChar char="•"/>
            </a:pPr>
            <a:r>
              <a:rPr lang="en-US" sz="2400" dirty="0" smtClean="0"/>
              <a:t>House Bill 12-1288</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
        <p:nvSpPr>
          <p:cNvPr id="5" name="Title 4"/>
          <p:cNvSpPr>
            <a:spLocks noGrp="1"/>
          </p:cNvSpPr>
          <p:nvPr>
            <p:ph type="title"/>
          </p:nvPr>
        </p:nvSpPr>
        <p:spPr/>
        <p:txBody>
          <a:bodyPr/>
          <a:lstStyle/>
          <a:p>
            <a:r>
              <a:rPr lang="en-US" dirty="0" smtClean="0"/>
              <a:t>Why Should you use PITCH?</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37" y="1599866"/>
            <a:ext cx="4402803" cy="4402803"/>
          </a:xfrm>
          <a:prstGeom prst="rect">
            <a:avLst/>
          </a:prstGeom>
        </p:spPr>
      </p:pic>
    </p:spTree>
    <p:custDataLst>
      <p:tags r:id="rId1"/>
    </p:custDataLst>
    <p:extLst>
      <p:ext uri="{BB962C8B-B14F-4D97-AF65-F5344CB8AC3E}">
        <p14:creationId xmlns:p14="http://schemas.microsoft.com/office/powerpoint/2010/main" val="77746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Technology </a:t>
            </a:r>
            <a:r>
              <a:rPr lang="en-US" dirty="0"/>
              <a:t>could really help CDOT if it could solve this business need...</a:t>
            </a:r>
          </a:p>
          <a:p>
            <a:pPr marL="457200" indent="-457200">
              <a:buFont typeface="Arial" panose="020B0604020202020204" pitchFamily="34" charset="0"/>
              <a:buChar char="•"/>
            </a:pPr>
            <a:r>
              <a:rPr lang="en-US" dirty="0"/>
              <a:t>CDOT should make an improvement to xxx software (SAP, </a:t>
            </a:r>
            <a:r>
              <a:rPr lang="en-US" dirty="0" err="1"/>
              <a:t>AASHTOWare</a:t>
            </a:r>
            <a:r>
              <a:rPr lang="en-US" dirty="0"/>
              <a:t>, ProjectWise) by...</a:t>
            </a:r>
          </a:p>
          <a:p>
            <a:pPr marL="457200" indent="-457200">
              <a:buFont typeface="Arial" panose="020B0604020202020204" pitchFamily="34" charset="0"/>
              <a:buChar char="•"/>
            </a:pPr>
            <a:r>
              <a:rPr lang="en-US" dirty="0"/>
              <a:t>CDOT should implement xxx software/app because it would help...</a:t>
            </a:r>
          </a:p>
          <a:p>
            <a:pPr marL="457200" indent="-457200">
              <a:buFont typeface="Arial" panose="020B0604020202020204" pitchFamily="34" charset="0"/>
              <a:buChar char="•"/>
            </a:pPr>
            <a:r>
              <a:rPr lang="en-US" dirty="0"/>
              <a:t>CDOT should implement xxx hardware because it would help...</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What Projects Need PITCH?</a:t>
            </a:r>
            <a:endParaRPr lang="en-US" dirty="0"/>
          </a:p>
        </p:txBody>
      </p:sp>
    </p:spTree>
    <p:custDataLst>
      <p:tags r:id="rId1"/>
    </p:custDataLst>
    <p:extLst>
      <p:ext uri="{BB962C8B-B14F-4D97-AF65-F5344CB8AC3E}">
        <p14:creationId xmlns:p14="http://schemas.microsoft.com/office/powerpoint/2010/main" val="782815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Project Without PITCH</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spTree>
    <p:custDataLst>
      <p:tags r:id="rId2"/>
    </p:custDataLst>
    <p:controls>
      <mc:AlternateContent xmlns:mc="http://schemas.openxmlformats.org/markup-compatibility/2006">
        <mc:Choice xmlns:v="urn:schemas-microsoft-com:vml" Requires="v">
          <p:control spid="12325" name="s759395845e643b3b4ba95315ad4748e" r:id="rId3" imgW="9144000" imgH="6858000"/>
        </mc:Choice>
        <mc:Fallback>
          <p:control name="s759395845e643b3b4ba95315ad4748e" r:id="rId3" imgW="9144000" imgH="6858000">
            <p:pic>
              <p:nvPicPr>
                <p:cNvPr id="5" name="s759395845e643b3b4ba95315ad4748e"/>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9517684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SLIDE_COUNT" val="28"/>
  <p:tag name="ARTICULATE_PROJECT_OPEN" val="1"/>
  <p:tag name="ARTICULATE_META_COURSE_ID" val="4uo0xEzqj5O_course_id"/>
  <p:tag name="ARTICULATE_META_NAME" val="Prince, Jason M"/>
  <p:tag name="ARTICULATE_META_NAME_SET" val="True"/>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4917656-c:\users\princej\desktop\pitch final 06282017\final pitch\pitchtrainingelearning06282017jp.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628"/>
  <p:tag name="ORIGINAL_AUDIO_FILEPATH" val="C:\Users\princej\Desktop\PITCH\PITCH Training 06222017\004_What is Pitch 1.wav"/>
  <p:tag name="ELAPSEDTIME" val="3.502"/>
  <p:tag name="ARTICULATE_NAV_LEVEL" val="2"/>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1.xml><?xml version="1.0" encoding="utf-8"?>
<p:tagLst xmlns:a="http://schemas.openxmlformats.org/drawingml/2006/main" xmlns:r="http://schemas.openxmlformats.org/officeDocument/2006/relationships" xmlns:p="http://schemas.openxmlformats.org/presentationml/2006/main">
  <p:tag name="AUDIO_ID" val="638"/>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VIDEO_ID" val="5662e0ee-3af7-408e-a6a9-c0655dd0e2df"/>
  <p:tag name="VIDEO_SOURCE_TYPE" val="local"/>
  <p:tag name="OVERRIDE_SWF" val="YES"/>
  <p:tag name="THUMBNAIL_IS_PLACEHOLDER" val="False"/>
  <p:tag name="VIDEO_TITLE" val="005 PITCH Training.mp4"/>
  <p:tag name="SWF_MOVIE_PATH" val="666P53BkZpg.mp4"/>
  <p:tag name="SWF_MOVIE_PATH_ORIGINAL" val="666P53BkZpg.mp4"/>
  <p:tag name="SWF_MOVIE_PATH_SOURCE" val="C:\Users\princej\Desktop\PITCH\Final PITCH\005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5934"/>
  <p:tag name="VIDEO_KEY" val="425abfbf-9f1f-430a-93c1-e4b41749b0c3"/>
</p:tagLst>
</file>

<file path=ppt/tags/tag13.xml><?xml version="1.0" encoding="utf-8"?>
<p:tagLst xmlns:a="http://schemas.openxmlformats.org/drawingml/2006/main" xmlns:r="http://schemas.openxmlformats.org/officeDocument/2006/relationships" xmlns:p="http://schemas.openxmlformats.org/presentationml/2006/main">
  <p:tag name="AUDIO_ID" val="605"/>
  <p:tag name="ORIGINAL_AUDIO_FILEPATH" val="C:\Users\princej\Desktop\PITCH\PITCH Training 06222017\006_Whyshouldyouuse1.wav"/>
  <p:tag name="ELAPSEDTIME" val="36.83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607"/>
  <p:tag name="ORIGINAL_AUDIO_FILEPATH" val="C:\Users\princej\Desktop\PITCH\PITCH Training 06222017\007_Whyshoudyouuse2.wav"/>
  <p:tag name="ELAPSEDTIME" val="51.92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33"/>
  <p:tag name="ORIGINAL_AUDIO_FILEPATH" val="C:\Users\princej\Desktop\PITCH\PITCH Training 06222017\008_What projectsneed.wav"/>
  <p:tag name="ELAPSEDTIME" val="37.48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639"/>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VIDEO_ID" val="8bee6875-749d-4221-97f2-8bb2c9bcaad6"/>
  <p:tag name="VIDEO_SOURCE_TYPE" val="local"/>
  <p:tag name="OVERRIDE_SWF" val="YES"/>
  <p:tag name="THUMBNAIL_IS_PLACEHOLDER" val="False"/>
  <p:tag name="VIDEO_TITLE" val="009 PITCH Training.mp4"/>
  <p:tag name="SWF_MOVIE_PATH" val="6o57hO7yYmN.mp4"/>
  <p:tag name="SWF_MOVIE_PATH_ORIGINAL" val="6o57hO7yYmN.mp4"/>
  <p:tag name="SWF_MOVIE_PATH_SOURCE" val="C:\Users\princej\Desktop\PITCH\Final PITCH\009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54800"/>
  <p:tag name="VIDEO_KEY" val="d4146967-5ef2-4252-9b56-c5f31b0b850c"/>
</p:tagLst>
</file>

<file path=ppt/tags/tag18.xml><?xml version="1.0" encoding="utf-8"?>
<p:tagLst xmlns:a="http://schemas.openxmlformats.org/drawingml/2006/main" xmlns:r="http://schemas.openxmlformats.org/officeDocument/2006/relationships" xmlns:p="http://schemas.openxmlformats.org/presentationml/2006/main">
  <p:tag name="AUDIO_ID" val="640"/>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19.xml><?xml version="1.0" encoding="utf-8"?>
<p:tagLst xmlns:a="http://schemas.openxmlformats.org/drawingml/2006/main" xmlns:r="http://schemas.openxmlformats.org/officeDocument/2006/relationships" xmlns:p="http://schemas.openxmlformats.org/presentationml/2006/main">
  <p:tag name="VIDEO_ID" val="d5be5256-ec24-4e3c-bf1e-836713f3d788"/>
  <p:tag name="VIDEO_SOURCE_TYPE" val="local"/>
  <p:tag name="OVERRIDE_SWF" val="YES"/>
  <p:tag name="THUMBNAIL_IS_PLACEHOLDER" val="False"/>
  <p:tag name="VIDEO_TITLE" val="010 PITCH Training.mp4"/>
  <p:tag name="SWF_MOVIE_PATH" val="5jdTIKdhWwF.mp4"/>
  <p:tag name="SWF_MOVIE_PATH_ORIGINAL" val="5jdTIKdhWwF.mp4"/>
  <p:tag name="SWF_MOVIE_PATH_SOURCE" val="C:\Users\princej\Desktop\PITCH\Final PITCH\010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54667"/>
  <p:tag name="VIDEO_KEY" val="008366ac-eb3e-423c-98a8-0a18422559fb"/>
</p:tagLst>
</file>

<file path=ppt/tags/tag2.xml><?xml version="1.0" encoding="utf-8"?>
<p:tagLst xmlns:a="http://schemas.openxmlformats.org/drawingml/2006/main" xmlns:r="http://schemas.openxmlformats.org/officeDocument/2006/relationships" xmlns:p="http://schemas.openxmlformats.org/presentationml/2006/main">
  <p:tag name="AUDIO_ID" val="592"/>
  <p:tag name="ORIGINAL_AUDIO_FILEPATH" val="C:\Users\princej\Desktop\PITCH\PITCH Training 06222017\001_Providing IT Con.wav"/>
  <p:tag name="ELAPSEDTIME" val="14.572"/>
  <p:tag name="ARTICULATE_NAV_LEVEL" val="1"/>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UDIO_ID" val="630"/>
  <p:tag name="ORIGINAL_AUDIO_FILEPATH" val="C:\Users\princej\Desktop\PITCH\PITCH Training 06222017\011_Howtouse.wav"/>
  <p:tag name="ELAPSEDTIME" val="5.372"/>
  <p:tag name="ARTICULATE_NAV_LEVEL" val="2"/>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xml><?xml version="1.0" encoding="utf-8"?>
<p:tagLst xmlns:a="http://schemas.openxmlformats.org/drawingml/2006/main" xmlns:r="http://schemas.openxmlformats.org/officeDocument/2006/relationships" xmlns:p="http://schemas.openxmlformats.org/presentationml/2006/main">
  <p:tag name="AUDIO_ID" val="610"/>
  <p:tag name="ORIGINAL_AUDIO_FILEPATH" val="C:\Users\princej\Desktop\PITCH\PITCH Training 06222017\012_UnderstandingPitchProcess.wav"/>
  <p:tag name="ELAPSEDTIME" val="30.90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641"/>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23.xml><?xml version="1.0" encoding="utf-8"?>
<p:tagLst xmlns:a="http://schemas.openxmlformats.org/drawingml/2006/main" xmlns:r="http://schemas.openxmlformats.org/officeDocument/2006/relationships" xmlns:p="http://schemas.openxmlformats.org/presentationml/2006/main">
  <p:tag name="VIDEO_ID" val="771a6077-e755-4d33-8df2-1672323d3d7c"/>
  <p:tag name="VIDEO_SOURCE_TYPE" val="local"/>
  <p:tag name="OVERRIDE_SWF" val="YES"/>
  <p:tag name="THUMBNAIL_IS_PLACEHOLDER" val="False"/>
  <p:tag name="VIDEO_TITLE" val="013 PITCH Training.mp4"/>
  <p:tag name="SWF_MOVIE_PATH" val="5tfqWqLhCfT.mp4"/>
  <p:tag name="SWF_MOVIE_PATH_ORIGINAL" val="5tfqWqLhCfT.mp4"/>
  <p:tag name="SWF_MOVIE_PATH_SOURCE" val="C:\Users\princej\Desktop\PITCH\Final PITCH\013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55800"/>
  <p:tag name="VIDEO_KEY" val="520019d1-1ead-4ad0-af35-93d24ae32ea3"/>
</p:tagLst>
</file>

<file path=ppt/tags/tag24.xml><?xml version="1.0" encoding="utf-8"?>
<p:tagLst xmlns:a="http://schemas.openxmlformats.org/drawingml/2006/main" xmlns:r="http://schemas.openxmlformats.org/officeDocument/2006/relationships" xmlns:p="http://schemas.openxmlformats.org/presentationml/2006/main">
  <p:tag name="AUDIO_ID" val="64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25.xml><?xml version="1.0" encoding="utf-8"?>
<p:tagLst xmlns:a="http://schemas.openxmlformats.org/drawingml/2006/main" xmlns:r="http://schemas.openxmlformats.org/officeDocument/2006/relationships" xmlns:p="http://schemas.openxmlformats.org/presentationml/2006/main">
  <p:tag name="VIDEO_ID" val="8d09543c-91cd-4d0d-b5b6-eb1259c2bbff"/>
  <p:tag name="VIDEO_SOURCE_TYPE" val="local"/>
  <p:tag name="OVERRIDE_SWF" val="YES"/>
  <p:tag name="THUMBNAIL_IS_PLACEHOLDER" val="False"/>
  <p:tag name="VIDEO_TITLE" val="014 PITCH Training.mp4"/>
  <p:tag name="SWF_MOVIE_PATH" val="5frukP0eoUF.mp4"/>
  <p:tag name="SWF_MOVIE_PATH_ORIGINAL" val="5frukP0eoUF.mp4"/>
  <p:tag name="SWF_MOVIE_PATH_SOURCE" val="C:\Users\princej\Desktop\PITCH\Final PITCH\014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2600"/>
  <p:tag name="VIDEO_KEY" val="e51f7dc5-4552-4a1c-b7f1-36c90a3e5a45"/>
</p:tagLst>
</file>

<file path=ppt/tags/tag26.xml><?xml version="1.0" encoding="utf-8"?>
<p:tagLst xmlns:a="http://schemas.openxmlformats.org/drawingml/2006/main" xmlns:r="http://schemas.openxmlformats.org/officeDocument/2006/relationships" xmlns:p="http://schemas.openxmlformats.org/presentationml/2006/main">
  <p:tag name="AUDIO_ID" val="643"/>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27.xml><?xml version="1.0" encoding="utf-8"?>
<p:tagLst xmlns:a="http://schemas.openxmlformats.org/drawingml/2006/main" xmlns:r="http://schemas.openxmlformats.org/officeDocument/2006/relationships" xmlns:p="http://schemas.openxmlformats.org/presentationml/2006/main">
  <p:tag name="VIDEO_ID" val="94d7c8aa-840d-4521-866d-5e9bc2be131f"/>
  <p:tag name="VIDEO_SOURCE_TYPE" val="local"/>
  <p:tag name="OVERRIDE_SWF" val="YES"/>
  <p:tag name="THUMBNAIL_IS_PLACEHOLDER" val="False"/>
  <p:tag name="VIDEO_TITLE" val="015 PITCH Training.mp4"/>
  <p:tag name="SWF_MOVIE_PATH" val="6X53q09yoH7.mp4"/>
  <p:tag name="SWF_MOVIE_PATH_ORIGINAL" val="6X53q09yoH7.mp4"/>
  <p:tag name="SWF_MOVIE_PATH_SOURCE" val="C:\Users\princej\Desktop\PITCH\Final PITCH\015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1700"/>
  <p:tag name="VIDEO_KEY" val="51b799c7-76ac-44aa-b185-7a7ea426a450"/>
</p:tagLst>
</file>

<file path=ppt/tags/tag28.xml><?xml version="1.0" encoding="utf-8"?>
<p:tagLst xmlns:a="http://schemas.openxmlformats.org/drawingml/2006/main" xmlns:r="http://schemas.openxmlformats.org/officeDocument/2006/relationships" xmlns:p="http://schemas.openxmlformats.org/presentationml/2006/main">
  <p:tag name="AUDIO_ID" val="644"/>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29.xml><?xml version="1.0" encoding="utf-8"?>
<p:tagLst xmlns:a="http://schemas.openxmlformats.org/drawingml/2006/main" xmlns:r="http://schemas.openxmlformats.org/officeDocument/2006/relationships" xmlns:p="http://schemas.openxmlformats.org/presentationml/2006/main">
  <p:tag name="VIDEO_ID" val="0065c151-5b3c-46b7-8020-da6f168a1386"/>
  <p:tag name="VIDEO_SOURCE_TYPE" val="local"/>
  <p:tag name="OVERRIDE_SWF" val="YES"/>
  <p:tag name="THUMBNAIL_IS_PLACEHOLDER" val="False"/>
  <p:tag name="VIDEO_TITLE" val="016 PITCH Training.mp4"/>
  <p:tag name="SWF_MOVIE_PATH" val="6TaKCtX6A2H.mp4"/>
  <p:tag name="SWF_MOVIE_PATH_ORIGINAL" val="6TaKCtX6A2H.mp4"/>
  <p:tag name="SWF_MOVIE_PATH_SOURCE" val="C:\Users\princej\Desktop\PITCH\Final PITCH\016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0100"/>
  <p:tag name="VIDEO_KEY" val="e0a39359-5a72-43c4-b517-fb35cc573f36"/>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0.xml><?xml version="1.0" encoding="utf-8"?>
<p:tagLst xmlns:a="http://schemas.openxmlformats.org/drawingml/2006/main" xmlns:r="http://schemas.openxmlformats.org/officeDocument/2006/relationships" xmlns:p="http://schemas.openxmlformats.org/presentationml/2006/main">
  <p:tag name="AUDIO_ID" val="645"/>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31.xml><?xml version="1.0" encoding="utf-8"?>
<p:tagLst xmlns:a="http://schemas.openxmlformats.org/drawingml/2006/main" xmlns:r="http://schemas.openxmlformats.org/officeDocument/2006/relationships" xmlns:p="http://schemas.openxmlformats.org/presentationml/2006/main">
  <p:tag name="VIDEO_ID" val="d58ca125-6a4a-47a1-92a2-125529ad94aa"/>
  <p:tag name="VIDEO_SOURCE_TYPE" val="local"/>
  <p:tag name="OVERRIDE_SWF" val="YES"/>
  <p:tag name="THUMBNAIL_IS_PLACEHOLDER" val="False"/>
  <p:tag name="VIDEO_TITLE" val="017 PITCH Training.mp4"/>
  <p:tag name="SWF_MOVIE_PATH" val="5uu6S9yDzhj.mp4"/>
  <p:tag name="SWF_MOVIE_PATH_ORIGINAL" val="5uu6S9yDzhj.mp4"/>
  <p:tag name="SWF_MOVIE_PATH_SOURCE" val="C:\Users\princej\Desktop\PITCH\Final PITCH\017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27967"/>
  <p:tag name="VIDEO_KEY" val="36df68ee-7ce4-4602-a37e-876e7211d647"/>
</p:tagLst>
</file>

<file path=ppt/tags/tag32.xml><?xml version="1.0" encoding="utf-8"?>
<p:tagLst xmlns:a="http://schemas.openxmlformats.org/drawingml/2006/main" xmlns:r="http://schemas.openxmlformats.org/officeDocument/2006/relationships" xmlns:p="http://schemas.openxmlformats.org/presentationml/2006/main">
  <p:tag name="AUDIO_ID" val="646"/>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33.xml><?xml version="1.0" encoding="utf-8"?>
<p:tagLst xmlns:a="http://schemas.openxmlformats.org/drawingml/2006/main" xmlns:r="http://schemas.openxmlformats.org/officeDocument/2006/relationships" xmlns:p="http://schemas.openxmlformats.org/presentationml/2006/main">
  <p:tag name="VIDEO_ID" val="8d30bfe3-c2a7-42da-901d-ca66179e46d1"/>
  <p:tag name="VIDEO_SOURCE_TYPE" val="local"/>
  <p:tag name="OVERRIDE_SWF" val="YES"/>
  <p:tag name="THUMBNAIL_IS_PLACEHOLDER" val="False"/>
  <p:tag name="VIDEO_TITLE" val="018 PITCH Training.mp4"/>
  <p:tag name="SWF_MOVIE_PATH" val="6TXqDQjwS2R.mp4"/>
  <p:tag name="SWF_MOVIE_PATH_ORIGINAL" val="6TXqDQjwS2R.mp4"/>
  <p:tag name="SWF_MOVIE_PATH_SOURCE" val="C:\Users\princej\Desktop\PITCH\Final PITCH\018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17900"/>
  <p:tag name="VIDEO_KEY" val="dae237fb-fc26-4400-871e-657db7781ec9"/>
</p:tagLst>
</file>

<file path=ppt/tags/tag34.xml><?xml version="1.0" encoding="utf-8"?>
<p:tagLst xmlns:a="http://schemas.openxmlformats.org/drawingml/2006/main" xmlns:r="http://schemas.openxmlformats.org/officeDocument/2006/relationships" xmlns:p="http://schemas.openxmlformats.org/presentationml/2006/main">
  <p:tag name="AUDIO_ID" val="647"/>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35.xml><?xml version="1.0" encoding="utf-8"?>
<p:tagLst xmlns:a="http://schemas.openxmlformats.org/drawingml/2006/main" xmlns:r="http://schemas.openxmlformats.org/officeDocument/2006/relationships" xmlns:p="http://schemas.openxmlformats.org/presentationml/2006/main">
  <p:tag name="VIDEO_ID" val="f6699e7b-ec18-47ab-a0c9-5d76d916ba8b"/>
  <p:tag name="VIDEO_SOURCE_TYPE" val="local"/>
  <p:tag name="OVERRIDE_SWF" val="YES"/>
  <p:tag name="THUMBNAIL_IS_PLACEHOLDER" val="False"/>
  <p:tag name="VIDEO_TITLE" val="019 PITCH Training.mp4"/>
  <p:tag name="SWF_MOVIE_PATH" val="6nit3nu8KGA.mp4"/>
  <p:tag name="SWF_MOVIE_PATH_ORIGINAL" val="6nit3nu8KGA.mp4"/>
  <p:tag name="SWF_MOVIE_PATH_SOURCE" val="C:\Users\princej\Desktop\PITCH\Final PITCH\019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27334"/>
  <p:tag name="VIDEO_KEY" val="bbd7cd56-a1cc-4d94-b798-d2d152a7fd33"/>
</p:tagLst>
</file>

<file path=ppt/tags/tag36.xml><?xml version="1.0" encoding="utf-8"?>
<p:tagLst xmlns:a="http://schemas.openxmlformats.org/drawingml/2006/main" xmlns:r="http://schemas.openxmlformats.org/officeDocument/2006/relationships" xmlns:p="http://schemas.openxmlformats.org/presentationml/2006/main">
  <p:tag name="AUDIO_ID" val="631"/>
  <p:tag name="ORIGINAL_AUDIO_FILEPATH" val="C:\Users\princej\Desktop\PITCH\PITCH Training 06222017\020_Yourrolein.wav"/>
  <p:tag name="ELAPSEDTIME" val="7.962"/>
  <p:tag name="ARTICULATE_NAV_LEVEL" val="2"/>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37.xml><?xml version="1.0" encoding="utf-8"?>
<p:tagLst xmlns:a="http://schemas.openxmlformats.org/drawingml/2006/main" xmlns:r="http://schemas.openxmlformats.org/officeDocument/2006/relationships" xmlns:p="http://schemas.openxmlformats.org/presentationml/2006/main">
  <p:tag name="AUDIO_ID" val="625"/>
  <p:tag name="ORIGINAL_AUDIO_FILEPATH" val="C:\Users\princej\Desktop\PITCH\PITCH Training 06222017\021_UnderstandingYourRole.wav"/>
  <p:tag name="ELAPSEDTIME" val="54.79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UDIO_ID" val="634"/>
  <p:tag name="ORIGINAL_AUDIO_FILEPATH" val="C:\Users\princej\Desktop\PITCH\PITCH Training 06222017\022_UnderstandingExpectations.wav"/>
  <p:tag name="ELAPSEDTIME" val="16.26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39.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PITCH\PITCH Training 06222017\023_PitchTeam.wav"/>
  <p:tag name="ELAPSEDTIME" val="36.14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0.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PITCH\PITCH Training 06222017\024_Agent.wav"/>
  <p:tag name="ELAPSEDTIME" val="22.76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41.xml><?xml version="1.0" encoding="utf-8"?>
<p:tagLst xmlns:a="http://schemas.openxmlformats.org/drawingml/2006/main" xmlns:r="http://schemas.openxmlformats.org/officeDocument/2006/relationships" xmlns:p="http://schemas.openxmlformats.org/presentationml/2006/main">
  <p:tag name="AUDIO_ID" val="637"/>
  <p:tag name="ORIGINAL_AUDIO_FILEPATH" val="C:\Users\princej\Desktop\PITCH\PITCH Training 06222017\025_ProjectManager.wav"/>
  <p:tag name="ELAPSEDTIME" val="29.75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42.xml><?xml version="1.0" encoding="utf-8"?>
<p:tagLst xmlns:a="http://schemas.openxmlformats.org/drawingml/2006/main" xmlns:r="http://schemas.openxmlformats.org/officeDocument/2006/relationships" xmlns:p="http://schemas.openxmlformats.org/presentationml/2006/main">
  <p:tag name="AUDIO_ID" val="477"/>
  <p:tag name="ORIGINAL_AUDIO_FILEPATH" val="C:\Users\princej\Desktop\PITCH\PITCH Training 06222017\026_Conclusion.wav"/>
  <p:tag name="ELAPSEDTIME" val="21.582"/>
  <p:tag name="ARTICULATE_NAV_LEVEL" val="2"/>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479"/>
  <p:tag name="ORIGINAL_AUDIO_FILEPATH" val="C:\Users\princej\Desktop\PITCH\PITCH Training 06222017\027_WhereCanIGetHelp.wav"/>
  <p:tag name="ELAPSEDTIME" val="12.38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563"/>
  <p:tag name="ORIGINAL_AUDIO_FILEPATH" val="C:\Users\princej\Desktop\PITCH\PITCH Training 06222017\028_Thanks.wav"/>
  <p:tag name="ELAPSEDTIME" val="9.822"/>
  <p:tag name="ARTICULATE_NAV_LEVEL" val="3"/>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9"/>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8.xml><?xml version="1.0" encoding="utf-8"?>
<p:tagLst xmlns:a="http://schemas.openxmlformats.org/drawingml/2006/main" xmlns:r="http://schemas.openxmlformats.org/officeDocument/2006/relationships" xmlns:p="http://schemas.openxmlformats.org/presentationml/2006/main">
  <p:tag name="AUDIO_ID" val="593"/>
  <p:tag name="ORIGINAL_AUDIO_FILEPATH" val="C:\Users\princej\Desktop\PITCH\PITCH Training 06222017\002_Course Learning Objectives.wav"/>
  <p:tag name="ELAPSEDTIME" val="21.002"/>
  <p:tag name="ARTICULATE_NAV_LEVEL" val="2"/>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618"/>
  <p:tag name="ORIGINAL_AUDIO_FILEPATH" val="C:\Users\princej\Desktop\PITCH\PITCH Training 06222017\003_TermsandConcepts.wav"/>
  <p:tag name="ELAPSEDTIME" val="53.512"/>
  <p:tag name="ARTICULATE_NAV_LEVEL" val="2"/>
  <p:tag name="ARTICULATE_SLIDE_PRESENTER_GUID" val="c077cd8b-d6cd-4095-95de-10f7892eaf44"/>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OT">
      <a:majorFont>
        <a:latin typeface="Museo Slab 700"/>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OT">
      <a:majorFont>
        <a:latin typeface="Museo Slab 700"/>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2800</TotalTime>
  <Words>3446</Words>
  <Application>Microsoft Office PowerPoint</Application>
  <PresentationFormat>On-screen Show (4:3)</PresentationFormat>
  <Paragraphs>301</Paragraphs>
  <Slides>28</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Arial Rounded MT Bold</vt:lpstr>
      <vt:lpstr>Calibri</vt:lpstr>
      <vt:lpstr>Lucida Grande</vt:lpstr>
      <vt:lpstr>Museo 300</vt:lpstr>
      <vt:lpstr>Museo Slab 700</vt:lpstr>
      <vt:lpstr>Trebuchet MS</vt:lpstr>
      <vt:lpstr>Template2</vt:lpstr>
      <vt:lpstr>1_Template2</vt:lpstr>
      <vt:lpstr>2_Template2</vt:lpstr>
      <vt:lpstr>Providing Information Technology Concepts Help (PITCH) User Training</vt:lpstr>
      <vt:lpstr>Course Learning Objectives</vt:lpstr>
      <vt:lpstr>Terms and Concepts</vt:lpstr>
      <vt:lpstr>What is PITCH?</vt:lpstr>
      <vt:lpstr>What is Pitch</vt:lpstr>
      <vt:lpstr>Why Should you use PITCH?</vt:lpstr>
      <vt:lpstr>Why Should you use PITCH?</vt:lpstr>
      <vt:lpstr>What Projects Need PITCH?</vt:lpstr>
      <vt:lpstr>IT Project Without PITCH</vt:lpstr>
      <vt:lpstr>IT Project With PITCH</vt:lpstr>
      <vt:lpstr>How to Use PITCH</vt:lpstr>
      <vt:lpstr>Understanding the PITCH Process</vt:lpstr>
      <vt:lpstr>Business Case Submitted Online</vt:lpstr>
      <vt:lpstr>PITCH Team Case Review</vt:lpstr>
      <vt:lpstr>Agent/Manager Assigned to Project</vt:lpstr>
      <vt:lpstr>Technical Solution Designed</vt:lpstr>
      <vt:lpstr>Procurement of Software/Services</vt:lpstr>
      <vt:lpstr>Solution Tested</vt:lpstr>
      <vt:lpstr>Solution Implemented</vt:lpstr>
      <vt:lpstr>Your Role in PITCH</vt:lpstr>
      <vt:lpstr>Understanding Your Role in the PITCH Process</vt:lpstr>
      <vt:lpstr>Understanding Expectations</vt:lpstr>
      <vt:lpstr>PITCH Team</vt:lpstr>
      <vt:lpstr>Agent</vt:lpstr>
      <vt:lpstr>Project Manager</vt:lpstr>
      <vt:lpstr>Conclusion</vt:lpstr>
      <vt:lpstr>Where Can I Get Help?</vt:lpstr>
      <vt:lpstr>Thank you for completing PITCH User Training.  This course is now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434</cp:revision>
  <cp:lastPrinted>2017-05-22T18:56:13Z</cp:lastPrinted>
  <dcterms:created xsi:type="dcterms:W3CDTF">2015-10-07T16:48:52Z</dcterms:created>
  <dcterms:modified xsi:type="dcterms:W3CDTF">2017-07-03T14:22:51Z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2B6A30C9-8FC0-415D-9545-A87170AA3450</vt:lpwstr>
  </property>
  <property fmtid="{D5CDD505-2E9C-101B-9397-08002B2CF9AE}" pid="6" name="ArticulateProjectFull">
    <vt:lpwstr>C:\Users\princej\Desktop\PITCH Final 06282017\Final PITCH\PITCHTrainingeLearning06282017JP.ppta</vt:lpwstr>
  </property>
</Properties>
</file>