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56" r:id="rId2"/>
    <p:sldId id="315" r:id="rId3"/>
    <p:sldId id="258" r:id="rId4"/>
    <p:sldId id="279" r:id="rId5"/>
    <p:sldId id="273" r:id="rId6"/>
    <p:sldId id="285" r:id="rId7"/>
    <p:sldId id="286" r:id="rId8"/>
    <p:sldId id="267" r:id="rId9"/>
    <p:sldId id="263" r:id="rId10"/>
    <p:sldId id="268" r:id="rId11"/>
    <p:sldId id="269" r:id="rId12"/>
    <p:sldId id="287" r:id="rId13"/>
    <p:sldId id="288" r:id="rId14"/>
    <p:sldId id="314"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DEC"/>
    <a:srgbClr val="285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3070" autoAdjust="0"/>
  </p:normalViewPr>
  <p:slideViewPr>
    <p:cSldViewPr snapToGrid="0">
      <p:cViewPr varScale="1">
        <p:scale>
          <a:sx n="57" d="100"/>
          <a:sy n="57"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A789F-B146-417C-BE77-28EAFD70E5FF}" type="datetimeFigureOut">
              <a:rPr lang="en-US" smtClean="0"/>
              <a:t>3/15/2016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BC90-F2EC-4361-AF1C-A81F3FC5E21D}" type="slidenum">
              <a:rPr lang="en-US" smtClean="0"/>
              <a:t>‹#›</a:t>
            </a:fld>
            <a:endParaRPr lang="en-US"/>
          </a:p>
        </p:txBody>
      </p:sp>
    </p:spTree>
    <p:extLst>
      <p:ext uri="{BB962C8B-B14F-4D97-AF65-F5344CB8AC3E}">
        <p14:creationId xmlns:p14="http://schemas.microsoft.com/office/powerpoint/2010/main" val="109002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TSM&amp;O Evaluation training.  We plan to spend about an hour and a half providing you with information you will need as a Region Traffic Representative to effectively execute this process.</a:t>
            </a:r>
          </a:p>
          <a:p>
            <a:endParaRPr lang="en-US" baseline="0" dirty="0" smtClean="0"/>
          </a:p>
          <a:p>
            <a:r>
              <a:rPr lang="en-US" baseline="0" dirty="0" smtClean="0"/>
              <a:t>This is a recorded session, so I’d like to remind people to submit questions via zoom.  We will have a few check points along the way to answer live questions.</a:t>
            </a:r>
          </a:p>
          <a:p>
            <a:endParaRPr lang="en-US" baseline="0" dirty="0" smtClean="0"/>
          </a:p>
          <a:p>
            <a:r>
              <a:rPr lang="en-US" baseline="0" dirty="0" smtClean="0"/>
              <a:t>I’d like to introduce everyone in the room that will participating in the training </a:t>
            </a:r>
            <a:r>
              <a:rPr lang="en-US" baseline="0" smtClean="0"/>
              <a:t>today.</a:t>
            </a:r>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1</a:t>
            </a:fld>
            <a:endParaRPr lang="en-US"/>
          </a:p>
        </p:txBody>
      </p:sp>
    </p:spTree>
    <p:extLst>
      <p:ext uri="{BB962C8B-B14F-4D97-AF65-F5344CB8AC3E}">
        <p14:creationId xmlns:p14="http://schemas.microsoft.com/office/powerpoint/2010/main" val="260252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0640BB-D97F-4374-AD28-CC73DD033F28}" type="slidenum">
              <a:rPr lang="en-US" altLang="en-US" smtClean="0"/>
              <a:pPr fontAlgn="base">
                <a:spcBef>
                  <a:spcPct val="0"/>
                </a:spcBef>
                <a:spcAft>
                  <a:spcPct val="0"/>
                </a:spcAft>
              </a:pPr>
              <a:t>11</a:t>
            </a:fld>
            <a:endParaRPr lang="en-US" altLang="en-US" smtClean="0"/>
          </a:p>
        </p:txBody>
      </p:sp>
    </p:spTree>
    <p:extLst>
      <p:ext uri="{BB962C8B-B14F-4D97-AF65-F5344CB8AC3E}">
        <p14:creationId xmlns:p14="http://schemas.microsoft.com/office/powerpoint/2010/main" val="75250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Start</a:t>
            </a:r>
            <a:r>
              <a:rPr lang="en-US" altLang="en-US" baseline="0" dirty="0" smtClean="0"/>
              <a:t> of Section 2.</a:t>
            </a:r>
          </a:p>
          <a:p>
            <a:pPr eaLnBrk="1" hangingPunct="1">
              <a:spcBef>
                <a:spcPct val="0"/>
              </a:spcBef>
            </a:pPr>
            <a:endParaRPr lang="en-US" altLang="en-US" baseline="0" dirty="0" smtClean="0"/>
          </a:p>
          <a:p>
            <a:pPr eaLnBrk="1" hangingPunct="1">
              <a:spcBef>
                <a:spcPct val="0"/>
              </a:spcBef>
            </a:pPr>
            <a:r>
              <a:rPr lang="en-US" altLang="en-US" baseline="0" dirty="0" smtClean="0"/>
              <a:t>Script:</a:t>
            </a:r>
          </a:p>
          <a:p>
            <a:pPr eaLnBrk="1" hangingPunct="1">
              <a:spcBef>
                <a:spcPct val="0"/>
              </a:spcBef>
            </a:pPr>
            <a:endParaRPr lang="en-US" altLang="en-US" baseline="0" dirty="0" smtClean="0"/>
          </a:p>
          <a:p>
            <a:pPr eaLnBrk="1" hangingPunct="1">
              <a:spcBef>
                <a:spcPct val="0"/>
              </a:spcBef>
            </a:pPr>
            <a:r>
              <a:rPr lang="en-US" altLang="en-US" baseline="0" dirty="0" smtClean="0"/>
              <a:t>All right, let’s get back to it.  This is the start of the RTR specific training.  In this section, we’ll go over all of the RTR responsibilities during the TSM&amp;O Evaluation process and how to conduct them.  Check out the top row of the flow chart.  First we’ll tell you how to initiate and set up the TSM&amp;O Evaluation, then how to perform the Level 1 Safety, ITS, and Operations Analyses, how to request a Level 2 Analysis and consolidate all recommendations into the final TSM&amp;O Evaluation report.  Finally, we will describe the TSM&amp;O Evaluation closeout process that you as the RTR will conduct in cooperation with the project manager.</a:t>
            </a:r>
          </a:p>
          <a:p>
            <a:pPr eaLnBrk="1" hangingPunct="1">
              <a:spcBef>
                <a:spcPct val="0"/>
              </a:spcBef>
            </a:pPr>
            <a:endParaRPr lang="en-US" altLang="en-US" baseline="0" dirty="0" smtClean="0"/>
          </a:p>
          <a:p>
            <a:pPr eaLnBrk="1" hangingPunct="1">
              <a:spcBef>
                <a:spcPct val="0"/>
              </a:spcBef>
            </a:pPr>
            <a:r>
              <a:rPr lang="en-US" altLang="en-US" baseline="0" dirty="0" smtClean="0"/>
              <a:t>As a reminder, we will have a few check points along the way, so please keep submitting your questions.  Here we go!</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D4997-081C-43AB-AF40-393D72B2B4B2}" type="slidenum">
              <a:rPr lang="en-US" altLang="en-US" smtClean="0"/>
              <a:pPr fontAlgn="base">
                <a:spcBef>
                  <a:spcPct val="0"/>
                </a:spcBef>
                <a:spcAft>
                  <a:spcPct val="0"/>
                </a:spcAft>
              </a:pPr>
              <a:t>12</a:t>
            </a:fld>
            <a:endParaRPr lang="en-US" altLang="en-US" smtClean="0"/>
          </a:p>
        </p:txBody>
      </p:sp>
    </p:spTree>
    <p:extLst>
      <p:ext uri="{BB962C8B-B14F-4D97-AF65-F5344CB8AC3E}">
        <p14:creationId xmlns:p14="http://schemas.microsoft.com/office/powerpoint/2010/main" val="161785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first step for the RTR is to set</a:t>
            </a:r>
            <a:r>
              <a:rPr lang="en-US" altLang="en-US" baseline="0" dirty="0" smtClean="0"/>
              <a:t> up the TSM&amp;O Evaluation.</a:t>
            </a:r>
            <a:endParaRPr lang="en-US" altLang="en-US" dirty="0" smtClean="0"/>
          </a:p>
          <a:p>
            <a:pPr eaLnBrk="1" hangingPunct="1">
              <a:spcBef>
                <a:spcPct val="0"/>
              </a:spcBef>
            </a:pPr>
            <a:r>
              <a:rPr lang="en-US" altLang="en-US" dirty="0" smtClean="0"/>
              <a:t>During</a:t>
            </a:r>
            <a:r>
              <a:rPr lang="en-US" altLang="en-US" baseline="0" dirty="0" smtClean="0"/>
              <a:t> the pre-scoping stage of the project, the Project Manager will send a TSM&amp;O Evaluation Request to the Region Traffic Engineer Point of Contact (RTR POC).  This will come to the RTR POC in the form of an email attachment. The RTR POC may act as the RTR and conduct the evaluation themselves, or may assign a different person.</a:t>
            </a:r>
          </a:p>
          <a:p>
            <a:pPr eaLnBrk="1" hangingPunct="1">
              <a:spcBef>
                <a:spcPct val="0"/>
              </a:spcBef>
            </a:pPr>
            <a:endParaRPr lang="en-US" altLang="en-US" baseline="0" dirty="0" smtClean="0"/>
          </a:p>
          <a:p>
            <a:pPr eaLnBrk="1" hangingPunct="1">
              <a:spcBef>
                <a:spcPct val="0"/>
              </a:spcBef>
            </a:pPr>
            <a:r>
              <a:rPr lang="en-US" altLang="en-US" baseline="0" dirty="0" smtClean="0"/>
              <a:t>It is important for the PM to know who is conducting the TSM&amp;O Evaluation.  We ask that the RTR POC notify the PM if they are conducting the TSM&amp;O Evaluation themselves, or copy the PM on the email that assigns an RTR to the TSM&amp;O Evaluation.</a:t>
            </a:r>
          </a:p>
          <a:p>
            <a:pPr eaLnBrk="1" hangingPunct="1">
              <a:spcBef>
                <a:spcPct val="0"/>
              </a:spcBef>
            </a:pPr>
            <a:endParaRPr lang="en-US" altLang="en-US" baseline="0" dirty="0" smtClean="0"/>
          </a:p>
          <a:p>
            <a:pPr eaLnBrk="1" hangingPunct="1">
              <a:spcBef>
                <a:spcPct val="0"/>
              </a:spcBef>
            </a:pPr>
            <a:r>
              <a:rPr lang="en-US" altLang="en-US" baseline="0" dirty="0" smtClean="0"/>
              <a:t>Additionally, please use the Rec Order 200664 in your timesheet any time you are working on the </a:t>
            </a:r>
            <a:r>
              <a:rPr lang="en-US" altLang="en-US" baseline="0" smtClean="0"/>
              <a:t>TSM&amp;O Evaluation. </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D4997-081C-43AB-AF40-393D72B2B4B2}" type="slidenum">
              <a:rPr lang="en-US" altLang="en-US" smtClean="0"/>
              <a:pPr fontAlgn="base">
                <a:spcBef>
                  <a:spcPct val="0"/>
                </a:spcBef>
                <a:spcAft>
                  <a:spcPct val="0"/>
                </a:spcAft>
              </a:pPr>
              <a:t>13</a:t>
            </a:fld>
            <a:endParaRPr lang="en-US" altLang="en-US" smtClean="0"/>
          </a:p>
        </p:txBody>
      </p:sp>
    </p:spTree>
    <p:extLst>
      <p:ext uri="{BB962C8B-B14F-4D97-AF65-F5344CB8AC3E}">
        <p14:creationId xmlns:p14="http://schemas.microsoft.com/office/powerpoint/2010/main" val="410849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RTR is assigned and the RTR receives the TSM&amp;O Evaluation Request from the PM, the process can be initiated.</a:t>
            </a:r>
          </a:p>
          <a:p>
            <a:endParaRPr lang="en-US" baseline="0" dirty="0" smtClean="0"/>
          </a:p>
          <a:p>
            <a:r>
              <a:rPr lang="en-US" baseline="0" dirty="0" smtClean="0"/>
              <a:t>The first step is for the RTR to create the folder where ALL TSM&amp;O Evaluation related materials will be saved.  This folder will be used throughout the TSM&amp;O Evaluation lifecycle.</a:t>
            </a:r>
          </a:p>
          <a:p>
            <a:endParaRPr lang="en-US" baseline="0" dirty="0" smtClean="0"/>
          </a:p>
          <a:p>
            <a:r>
              <a:rPr lang="en-US" baseline="0" dirty="0" smtClean="0"/>
              <a:t>The RTR should access the intranet and navigate to the folder shown in the slide.  In the “Evaluations” folder, there is already a folder created for each state highway in Colorado.  Navigate to the state highway for your TSM&amp;O Evaluation.  This is signified with the SHXXX forward slash in the folder path shown in the slide.</a:t>
            </a:r>
          </a:p>
          <a:p>
            <a:endParaRPr lang="en-US" baseline="0" dirty="0" smtClean="0"/>
          </a:p>
          <a:p>
            <a:r>
              <a:rPr lang="en-US" baseline="0" dirty="0" smtClean="0"/>
              <a:t>In the appropriate SHXXX folder, create a new folder for the TSM&amp;O Evaluation.  The folder naming convention is shown in the slide.  It is important to follow this naming convention and use the Highway, Section, </a:t>
            </a:r>
            <a:r>
              <a:rPr lang="en-US" baseline="0" dirty="0" err="1" smtClean="0"/>
              <a:t>Milepoint</a:t>
            </a:r>
            <a:r>
              <a:rPr lang="en-US" baseline="0" dirty="0" smtClean="0"/>
              <a:t> limits, and Project Subaccount number, because this folder name will be used to search and find TSM&amp;O evaluation recommendations.</a:t>
            </a:r>
          </a:p>
          <a:p>
            <a:endParaRPr lang="en-US" baseline="0" dirty="0" smtClean="0"/>
          </a:p>
          <a:p>
            <a:r>
              <a:rPr lang="en-US" baseline="0" dirty="0" smtClean="0"/>
              <a:t>Once the folder is created, save the TSM&amp;O Evaluation Request in the folder.  Next step!</a:t>
            </a:r>
          </a:p>
        </p:txBody>
      </p:sp>
      <p:sp>
        <p:nvSpPr>
          <p:cNvPr id="4" name="Slide Number Placeholder 3"/>
          <p:cNvSpPr>
            <a:spLocks noGrp="1"/>
          </p:cNvSpPr>
          <p:nvPr>
            <p:ph type="sldNum" sz="quarter" idx="10"/>
          </p:nvPr>
        </p:nvSpPr>
        <p:spPr/>
        <p:txBody>
          <a:bodyPr/>
          <a:lstStyle/>
          <a:p>
            <a:fld id="{9214BC90-F2EC-4361-AF1C-A81F3FC5E21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3987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Here are some screenshots</a:t>
            </a:r>
            <a:r>
              <a:rPr lang="en-US" baseline="0" dirty="0" smtClean="0">
                <a:solidFill>
                  <a:srgbClr val="FF0000"/>
                </a:solidFill>
              </a:rPr>
              <a:t> of the headquarters folder structure.  If you follow the link on the main page, you will be taken to the folder structure on the left.  The folder structure on the right shows the state highway folders where the RTR will create the TSM&amp;O Evaluation Folder</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214BC90-F2EC-4361-AF1C-A81F3FC5E21D}" type="slidenum">
              <a:rPr lang="en-US" smtClean="0"/>
              <a:t>15</a:t>
            </a:fld>
            <a:endParaRPr lang="en-US"/>
          </a:p>
        </p:txBody>
      </p:sp>
    </p:spTree>
    <p:extLst>
      <p:ext uri="{BB962C8B-B14F-4D97-AF65-F5344CB8AC3E}">
        <p14:creationId xmlns:p14="http://schemas.microsoft.com/office/powerpoint/2010/main" val="42345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Once the project</a:t>
            </a:r>
            <a:r>
              <a:rPr lang="en-US" baseline="0" dirty="0" smtClean="0"/>
              <a:t> folder has been created, you will need to download the TSM&amp;O Evaluation spreadsheet tool. We ask that you download a new copy of this spreadsheet from the CDOT website before beginning a new project because we will be placing new versions online as it is refined over time. Next, save a copy of the spreadsheet tool in your project folder.</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9849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 is time to open the TSM&amp;O Evaluation spreadsheet</a:t>
            </a:r>
            <a:r>
              <a:rPr lang="en-US" baseline="0" dirty="0" smtClean="0"/>
              <a:t> tool. The first tab holds instructions for using the tool that can be referenced at any time throughout the process.</a:t>
            </a:r>
          </a:p>
          <a:p>
            <a:endParaRPr lang="en-US" baseline="0" dirty="0" smtClean="0"/>
          </a:p>
          <a:p>
            <a:r>
              <a:rPr lang="en-US" baseline="0" dirty="0" smtClean="0"/>
              <a:t>The second tab, “Project Information” is shown on the screen. In order to avoid duplicating work, you can pull in the information from the TSM&amp;O Evaluation Request Form that the Project  Manager sent you into this sheet automatically. Simply click the blue “Retrieve data” button and navigate to your project folder where you saved the TSM&amp;O Evaluation Request Form. Click on that folder and click “OK.” The information from the Request Form should automatically fill in the blanks. The last step on this page is to fill in the Request Date, which is highlighted in orange. You should use the date on the email where you received the TSM&amp;O Evaluation Request Form.</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17</a:t>
            </a:fld>
            <a:endParaRPr lang="en-US"/>
          </a:p>
        </p:txBody>
      </p:sp>
    </p:spTree>
    <p:extLst>
      <p:ext uri="{BB962C8B-B14F-4D97-AF65-F5344CB8AC3E}">
        <p14:creationId xmlns:p14="http://schemas.microsoft.com/office/powerpoint/2010/main" val="35618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p>
          <a:p>
            <a:endParaRPr lang="en-US" dirty="0" smtClean="0"/>
          </a:p>
          <a:p>
            <a:r>
              <a:rPr lang="en-US" dirty="0" smtClean="0"/>
              <a:t>This is what the populated project information tab should look like.</a:t>
            </a:r>
          </a:p>
          <a:p>
            <a:endParaRPr lang="en-US" dirty="0" smtClean="0"/>
          </a:p>
          <a:p>
            <a:r>
              <a:rPr lang="en-US" dirty="0" smtClean="0"/>
              <a:t>You</a:t>
            </a:r>
            <a:r>
              <a:rPr lang="en-US" baseline="0" dirty="0" smtClean="0"/>
              <a:t> are now ready to begin your evaluation!</a:t>
            </a:r>
          </a:p>
        </p:txBody>
      </p:sp>
      <p:sp>
        <p:nvSpPr>
          <p:cNvPr id="4" name="Slide Number Placeholder 3"/>
          <p:cNvSpPr>
            <a:spLocks noGrp="1"/>
          </p:cNvSpPr>
          <p:nvPr>
            <p:ph type="sldNum" sz="quarter" idx="10"/>
          </p:nvPr>
        </p:nvSpPr>
        <p:spPr/>
        <p:txBody>
          <a:bodyPr/>
          <a:lstStyle/>
          <a:p>
            <a:fld id="{9214BC90-F2EC-4361-AF1C-A81F3FC5E21D}" type="slidenum">
              <a:rPr lang="en-US" smtClean="0"/>
              <a:t>18</a:t>
            </a:fld>
            <a:endParaRPr lang="en-US"/>
          </a:p>
        </p:txBody>
      </p:sp>
    </p:spTree>
    <p:extLst>
      <p:ext uri="{BB962C8B-B14F-4D97-AF65-F5344CB8AC3E}">
        <p14:creationId xmlns:p14="http://schemas.microsoft.com/office/powerpoint/2010/main" val="134001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now turn our attention to each analyses in the TSM&amp;O Evaluation Process. </a:t>
            </a:r>
          </a:p>
          <a:p>
            <a:endParaRPr lang="en-US" baseline="0" dirty="0" smtClean="0"/>
          </a:p>
          <a:p>
            <a:r>
              <a:rPr lang="en-US" baseline="0" dirty="0" smtClean="0"/>
              <a:t>We’ll begin with the</a:t>
            </a:r>
            <a:r>
              <a:rPr lang="en-US" dirty="0" smtClean="0"/>
              <a:t> the Safety Analysis portion</a:t>
            </a:r>
            <a:r>
              <a:rPr lang="en-US" baseline="0" dirty="0" smtClean="0"/>
              <a:t> of the TSM&amp;O Evaluation. This is the 3</a:t>
            </a:r>
            <a:r>
              <a:rPr lang="en-US" baseline="30000" dirty="0" smtClean="0"/>
              <a:t>rd</a:t>
            </a:r>
            <a:r>
              <a:rPr lang="en-US" baseline="0" dirty="0" smtClean="0"/>
              <a:t> tab on the spreadsheet tool. Ideally, the Level 1 Safety Analysis will be completed before scoping. </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19</a:t>
            </a:fld>
            <a:endParaRPr lang="en-US"/>
          </a:p>
        </p:txBody>
      </p:sp>
    </p:spTree>
    <p:extLst>
      <p:ext uri="{BB962C8B-B14F-4D97-AF65-F5344CB8AC3E}">
        <p14:creationId xmlns:p14="http://schemas.microsoft.com/office/powerpoint/2010/main" val="125216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a:t>
            </a:r>
            <a:r>
              <a:rPr lang="en-US" baseline="0" dirty="0" smtClean="0"/>
              <a:t> into two slides with different graphics?</a:t>
            </a:r>
          </a:p>
          <a:p>
            <a:r>
              <a:rPr lang="en-US" baseline="0" dirty="0" smtClean="0"/>
              <a:t>Any specific instructions besides pull crash data from vision zero?  Do you want to tell them to perform the analysis?</a:t>
            </a:r>
          </a:p>
          <a:p>
            <a:endParaRPr lang="en-US" baseline="0" dirty="0" smtClean="0"/>
          </a:p>
          <a:p>
            <a:endParaRPr lang="en-US" baseline="0" dirty="0" smtClean="0"/>
          </a:p>
          <a:p>
            <a:r>
              <a:rPr lang="en-US" baseline="0" dirty="0" smtClean="0"/>
              <a:t>You will start the Level 1 Safety Analysis by filling out your name and the date that the analysis was started. We ask that you complete these boxes for project tracking purposes. </a:t>
            </a:r>
          </a:p>
          <a:p>
            <a:endParaRPr lang="en-US" baseline="0" dirty="0" smtClean="0"/>
          </a:p>
          <a:p>
            <a:r>
              <a:rPr lang="en-US" baseline="0" dirty="0" smtClean="0"/>
              <a:t>Next, answer each question using the option buttons for “Yes,” “No,” or “Not Applicable (N/A).” Add specific recommendations for the project in the “Recommendations” column. A special feature that is only present in this tab is that if you click “Yes” to any of the first seven questions, a recommendation auto-populates in the recommendations column. You are free to change the text or remove it if you’d like to.  Any other relevant information that is not a recommendation can be added under the “Comments” column.</a:t>
            </a:r>
          </a:p>
          <a:p>
            <a:endParaRPr lang="en-US" baseline="0" dirty="0" smtClean="0"/>
          </a:p>
          <a:p>
            <a:r>
              <a:rPr lang="en-US" baseline="0" dirty="0" smtClean="0"/>
              <a:t>The first seven questions in the Level 1 Safety Analysis relate to typical recommendations that could be found on most Safety Assessments. They ask about topics like guardrail, existing pavement markings, roadway surface, etc. The last two questions ask about the </a:t>
            </a:r>
            <a:r>
              <a:rPr lang="en-US" baseline="0" dirty="0" err="1" smtClean="0"/>
              <a:t>VisionZero</a:t>
            </a:r>
            <a:r>
              <a:rPr lang="en-US" baseline="0" dirty="0" smtClean="0"/>
              <a:t> reports. To answer these questions, you’ll need to study the existing crash data in </a:t>
            </a:r>
            <a:r>
              <a:rPr lang="en-US" baseline="0" dirty="0" err="1" smtClean="0"/>
              <a:t>VisionZero</a:t>
            </a:r>
            <a:r>
              <a:rPr lang="en-US" baseline="0" dirty="0" smtClean="0"/>
              <a:t> and identify any crash patterns, if possible. </a:t>
            </a:r>
          </a:p>
          <a:p>
            <a:endParaRPr lang="en-US" baseline="0" dirty="0" smtClean="0"/>
          </a:p>
          <a:p>
            <a:r>
              <a:rPr lang="en-US" baseline="0" dirty="0" smtClean="0"/>
              <a:t>If you would like to initiate a Level 2 Safety Analysis (which would be similar to an existing Safety Assessment), check the box in the far right column. Any specific topics that you would like studied in the Level 2 Safety Analysis should be noted in the “Comments” column. From here, you will need to work with CDOT Headquarters Staff to determine who will complete the report.</a:t>
            </a:r>
          </a:p>
          <a:p>
            <a:endParaRPr lang="en-US"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20</a:t>
            </a:fld>
            <a:endParaRPr lang="en-US"/>
          </a:p>
        </p:txBody>
      </p:sp>
    </p:spTree>
    <p:extLst>
      <p:ext uri="{BB962C8B-B14F-4D97-AF65-F5344CB8AC3E}">
        <p14:creationId xmlns:p14="http://schemas.microsoft.com/office/powerpoint/2010/main" val="312399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Charles from PM training</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a:t>
            </a:fld>
            <a:endParaRPr lang="en-US"/>
          </a:p>
        </p:txBody>
      </p:sp>
    </p:spTree>
    <p:extLst>
      <p:ext uri="{BB962C8B-B14F-4D97-AF65-F5344CB8AC3E}">
        <p14:creationId xmlns:p14="http://schemas.microsoft.com/office/powerpoint/2010/main" val="72521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Script: Now we will move on to the ITS Analysis portion</a:t>
            </a:r>
            <a:r>
              <a:rPr lang="en-US" baseline="0" dirty="0" smtClean="0"/>
              <a:t> of the TSM&amp;O Evaluation. This is the 4</a:t>
            </a:r>
            <a:r>
              <a:rPr lang="en-US" baseline="30000" dirty="0" smtClean="0"/>
              <a:t>th</a:t>
            </a:r>
            <a:r>
              <a:rPr lang="en-US" baseline="0" dirty="0" smtClean="0"/>
              <a:t> tab on the spreadsheet tool. Similar to the Safety Analysis, the Level 1 ITS Analysis should be completed as soon as possible. With this analysis, it is imperative to get it done in advance because FHWA may need to review the project and provide additional comments or recommendations. </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21</a:t>
            </a:fld>
            <a:endParaRPr lang="en-US"/>
          </a:p>
        </p:txBody>
      </p:sp>
    </p:spTree>
    <p:extLst>
      <p:ext uri="{BB962C8B-B14F-4D97-AF65-F5344CB8AC3E}">
        <p14:creationId xmlns:p14="http://schemas.microsoft.com/office/powerpoint/2010/main" val="45814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with the Safety Analysis, begin the Level 1 ITS Analysis by filling out your name and the date that the analysis was started. </a:t>
            </a:r>
          </a:p>
          <a:p>
            <a:endParaRPr lang="en-US" baseline="0" dirty="0" smtClean="0"/>
          </a:p>
          <a:p>
            <a:r>
              <a:rPr lang="en-US" baseline="0" dirty="0" smtClean="0"/>
              <a:t>The Level 1 ITS Analysis asks about the presence of  existing ITS infrastructure or devices, or if the project plans to install or replace infrastructure or devices. These questions will be initially answered by the PM in the Evaluation Request Form, so the answers the PM provided will </a:t>
            </a:r>
            <a:r>
              <a:rPr lang="en-US" baseline="0" dirty="0" err="1" smtClean="0"/>
              <a:t>autopopulate</a:t>
            </a:r>
            <a:r>
              <a:rPr lang="en-US" baseline="0" dirty="0" smtClean="0"/>
              <a:t> in this tab. As the RTR, you can change the answers to these questions, as necessary. If you know of any existing or proposed devices within the project limits, you are required to begin the SharePoint Project Sheet. This includes existing or proposed signals or ramp meters – if there are any signals or ramp meters within project limits, you will need to begin the SharePoint Project Sheet for these types of devices as well.</a:t>
            </a:r>
          </a:p>
          <a:p>
            <a:endParaRPr lang="en-US" baseline="0" dirty="0" smtClean="0"/>
          </a:p>
          <a:p>
            <a:r>
              <a:rPr lang="en-US" baseline="0" dirty="0" smtClean="0"/>
              <a:t>Next you can add specific recommendations for the project in the “Recommendations” column. Any other relevant information that is not a recommendation can be added under the “Comments” column. </a:t>
            </a:r>
          </a:p>
        </p:txBody>
      </p:sp>
      <p:sp>
        <p:nvSpPr>
          <p:cNvPr id="4" name="Slide Number Placeholder 3"/>
          <p:cNvSpPr>
            <a:spLocks noGrp="1"/>
          </p:cNvSpPr>
          <p:nvPr>
            <p:ph type="sldNum" sz="quarter" idx="10"/>
          </p:nvPr>
        </p:nvSpPr>
        <p:spPr/>
        <p:txBody>
          <a:bodyPr/>
          <a:lstStyle/>
          <a:p>
            <a:fld id="{9214BC90-F2EC-4361-AF1C-A81F3FC5E21D}" type="slidenum">
              <a:rPr lang="en-US" smtClean="0"/>
              <a:t>22</a:t>
            </a:fld>
            <a:endParaRPr lang="en-US"/>
          </a:p>
        </p:txBody>
      </p:sp>
    </p:spTree>
    <p:extLst>
      <p:ext uri="{BB962C8B-B14F-4D97-AF65-F5344CB8AC3E}">
        <p14:creationId xmlns:p14="http://schemas.microsoft.com/office/powerpoint/2010/main" val="2852987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Script:</a:t>
            </a:r>
          </a:p>
          <a:p>
            <a:r>
              <a:rPr lang="en-US" baseline="0" dirty="0" smtClean="0"/>
              <a:t>Looking back at the process flowchart, the PM sends the TSM&amp;O Evaluation Request to ITS at the same time that they send it to the RTR. ITS will consult with their database and report any existing infrastructure or devices within the project limits in the gray section of this sheet. If there are known existing devices, ITS will also notify you to begin the SharePoint Project Sheet. </a:t>
            </a:r>
          </a:p>
          <a:p>
            <a:endParaRPr lang="en-US" baseline="0" dirty="0" smtClean="0"/>
          </a:p>
          <a:p>
            <a:r>
              <a:rPr lang="en-US" baseline="0" dirty="0" smtClean="0"/>
              <a:t>They will also circulate the Evaluation Request within their group to see if any managers want to suggest adding a device. They will be given 5 business days to provide comments or recommendations in the spreadsheet. </a:t>
            </a:r>
          </a:p>
          <a:p>
            <a:endParaRPr lang="en-US" baseline="0" dirty="0" smtClean="0"/>
          </a:p>
          <a:p>
            <a:r>
              <a:rPr lang="en-US" baseline="0" dirty="0" smtClean="0"/>
              <a:t>Again, if there are any existing devices or infrastructure within project limits, you, the RTR, are required to begin the SharePoint Project Sheet. However, if ITS recommends any new infrastructure or devices, they will begin the SharePoint Project Sheet.  </a:t>
            </a:r>
            <a:r>
              <a:rPr lang="en-US" sz="1200" b="0" i="0" kern="1200" dirty="0" smtClean="0">
                <a:solidFill>
                  <a:schemeClr val="tx1"/>
                </a:solidFill>
                <a:effectLst/>
                <a:latin typeface="+mn-lt"/>
                <a:ea typeface="+mn-ea"/>
                <a:cs typeface="+mn-cs"/>
              </a:rPr>
              <a:t>If ITS managers do not want to add a device, ITS will notify you that Level 1 Analysis for ITS has no elements identified.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23</a:t>
            </a:fld>
            <a:endParaRPr lang="en-US"/>
          </a:p>
        </p:txBody>
      </p:sp>
    </p:spTree>
    <p:extLst>
      <p:ext uri="{BB962C8B-B14F-4D97-AF65-F5344CB8AC3E}">
        <p14:creationId xmlns:p14="http://schemas.microsoft.com/office/powerpoint/2010/main" val="5322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move on to the Operations Analysis portion</a:t>
            </a:r>
            <a:r>
              <a:rPr lang="en-US" baseline="0" dirty="0" smtClean="0"/>
              <a:t> of the TSM&amp;O Evaluation. This is the 5</a:t>
            </a:r>
            <a:r>
              <a:rPr lang="en-US" baseline="30000" dirty="0" smtClean="0"/>
              <a:t>th</a:t>
            </a:r>
            <a:r>
              <a:rPr lang="en-US" baseline="0" dirty="0" smtClean="0"/>
              <a:t> tab on the spreadsheet tool. Once again, it is important to get the Level 1 Analysis complete by scoping.</a:t>
            </a:r>
            <a:endParaRPr lang="en-US" dirty="0" smtClean="0"/>
          </a:p>
          <a:p>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24</a:t>
            </a:fld>
            <a:endParaRPr lang="en-US"/>
          </a:p>
        </p:txBody>
      </p:sp>
    </p:spTree>
    <p:extLst>
      <p:ext uri="{BB962C8B-B14F-4D97-AF65-F5344CB8AC3E}">
        <p14:creationId xmlns:p14="http://schemas.microsoft.com/office/powerpoint/2010/main" val="423047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again, you will start the Level 1 Safety Analysis by filling out your name and the date that the analysis was started. </a:t>
            </a:r>
          </a:p>
          <a:p>
            <a:endParaRPr lang="en-US" baseline="0" dirty="0" smtClean="0"/>
          </a:p>
          <a:p>
            <a:r>
              <a:rPr lang="en-US" baseline="0" dirty="0" smtClean="0"/>
              <a:t>Just like the Safety Analysis, answer each question using the option buttons for “Yes,” “No,” or “Not Applicable (N/A).” Add specific recommendations for the project in the “Recommendations” column. Any other relevant information that is not a recommendation can be added under the “Comments” column.</a:t>
            </a:r>
          </a:p>
          <a:p>
            <a:endParaRPr lang="en-US" baseline="0" dirty="0" smtClean="0"/>
          </a:p>
          <a:p>
            <a:r>
              <a:rPr lang="en-US" baseline="0" dirty="0" smtClean="0"/>
              <a:t>If you would like to initiate a Level 2 Operations Analysis check the box in the far right column for any specific topics that you would like studied in the Level 2 Operations Analysis. Please add detail on what you would like studied in the “Comments” column. We will discuss the Level 2 Analysis more later in the training. </a:t>
            </a:r>
          </a:p>
          <a:p>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25</a:t>
            </a:fld>
            <a:endParaRPr lang="en-US"/>
          </a:p>
        </p:txBody>
      </p:sp>
    </p:spTree>
    <p:extLst>
      <p:ext uri="{BB962C8B-B14F-4D97-AF65-F5344CB8AC3E}">
        <p14:creationId xmlns:p14="http://schemas.microsoft.com/office/powerpoint/2010/main" val="263559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look closer at the Level 1 Operations Analysis. </a:t>
            </a:r>
          </a:p>
          <a:p>
            <a:endParaRPr lang="en-US" baseline="0" dirty="0" smtClean="0"/>
          </a:p>
          <a:p>
            <a:r>
              <a:rPr lang="en-US" baseline="0" dirty="0" smtClean="0"/>
              <a:t>The Level 1 Operations Analysis is broken up into 4 sections and is based on the original operations checklist that was created early in the formation of this process. </a:t>
            </a:r>
          </a:p>
          <a:p>
            <a:endParaRPr lang="en-US" baseline="0" dirty="0" smtClean="0"/>
          </a:p>
          <a:p>
            <a:r>
              <a:rPr lang="en-US" baseline="0" dirty="0" smtClean="0"/>
              <a:t>The first section is Data and Modeling. These questions refer to the existing traffic data and if there are any recognizable patterns. Throughout this tab, there are links to helpful website that may aide in answering these questions. In this section there is a link to OTIS and INRIX. Both of these sites have different and valuable traffic data that can help indicate peak travel times, potential bottlenecks, and more. We will have additional training on these sites, and others mentioned today, in the future. </a:t>
            </a:r>
          </a:p>
        </p:txBody>
      </p:sp>
      <p:sp>
        <p:nvSpPr>
          <p:cNvPr id="4" name="Slide Number Placeholder 3"/>
          <p:cNvSpPr>
            <a:spLocks noGrp="1"/>
          </p:cNvSpPr>
          <p:nvPr>
            <p:ph type="sldNum" sz="quarter" idx="10"/>
          </p:nvPr>
        </p:nvSpPr>
        <p:spPr/>
        <p:txBody>
          <a:bodyPr/>
          <a:lstStyle/>
          <a:p>
            <a:fld id="{9214BC90-F2EC-4361-AF1C-A81F3FC5E21D}" type="slidenum">
              <a:rPr lang="en-US" smtClean="0"/>
              <a:t>26</a:t>
            </a:fld>
            <a:endParaRPr lang="en-US"/>
          </a:p>
        </p:txBody>
      </p:sp>
    </p:spTree>
    <p:extLst>
      <p:ext uri="{BB962C8B-B14F-4D97-AF65-F5344CB8AC3E}">
        <p14:creationId xmlns:p14="http://schemas.microsoft.com/office/powerpoint/2010/main" val="4045463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next section is Operational, Geometric, and Road User Conditions. </a:t>
            </a:r>
          </a:p>
          <a:p>
            <a:endParaRPr lang="en-US" baseline="0" dirty="0" smtClean="0"/>
          </a:p>
          <a:p>
            <a:r>
              <a:rPr lang="en-US" baseline="0" dirty="0" smtClean="0"/>
              <a:t>The questions in this section relate to the existing geometric conditions and ask if there are opportunities to improve, in order to solve operational issues on the project. Some examples of improvement opportunities that could be leveraged on your project are bike and </a:t>
            </a:r>
            <a:r>
              <a:rPr lang="en-US" baseline="0" dirty="0" err="1" smtClean="0"/>
              <a:t>ped</a:t>
            </a:r>
            <a:r>
              <a:rPr lang="en-US" baseline="0" dirty="0" smtClean="0"/>
              <a:t> upgrades, staging or debris flow areas, intersection geometry, etc. </a:t>
            </a:r>
          </a:p>
        </p:txBody>
      </p:sp>
      <p:sp>
        <p:nvSpPr>
          <p:cNvPr id="4" name="Slide Number Placeholder 3"/>
          <p:cNvSpPr>
            <a:spLocks noGrp="1"/>
          </p:cNvSpPr>
          <p:nvPr>
            <p:ph type="sldNum" sz="quarter" idx="10"/>
          </p:nvPr>
        </p:nvSpPr>
        <p:spPr/>
        <p:txBody>
          <a:bodyPr/>
          <a:lstStyle/>
          <a:p>
            <a:fld id="{9214BC90-F2EC-4361-AF1C-A81F3FC5E21D}" type="slidenum">
              <a:rPr lang="en-US" smtClean="0"/>
              <a:t>27</a:t>
            </a:fld>
            <a:endParaRPr lang="en-US"/>
          </a:p>
        </p:txBody>
      </p:sp>
    </p:spTree>
    <p:extLst>
      <p:ext uri="{BB962C8B-B14F-4D97-AF65-F5344CB8AC3E}">
        <p14:creationId xmlns:p14="http://schemas.microsoft.com/office/powerpoint/2010/main" val="2275405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a:t>
            </a:r>
            <a:r>
              <a:rPr lang="en-US" baseline="30000" dirty="0" smtClean="0"/>
              <a:t>rd</a:t>
            </a:r>
            <a:r>
              <a:rPr lang="en-US" baseline="0" dirty="0" smtClean="0"/>
              <a:t> section, operational strategies, hold a series of strategies that Muller Engineering created that could help traffic operations in your project. The bold text is a topic and by clicking on the green plus button you can see additional strategies that relate to the main topic. </a:t>
            </a:r>
          </a:p>
          <a:p>
            <a:endParaRPr lang="en-US" baseline="0" dirty="0" smtClean="0"/>
          </a:p>
          <a:p>
            <a:r>
              <a:rPr lang="en-US" baseline="0" dirty="0" smtClean="0"/>
              <a:t>If you think any of these strategies could help improve traffic operations within the project limits, on this project or a future one, select it from the drop down list and add comments and recommendations. If you would like any of the topics to be studied as part of the Level 2 Operations Analysis, click the box on the right. </a:t>
            </a:r>
          </a:p>
          <a:p>
            <a:endParaRPr lang="en-US" baseline="0" dirty="0" smtClean="0"/>
          </a:p>
          <a:p>
            <a:r>
              <a:rPr lang="en-US" baseline="0" dirty="0" smtClean="0"/>
              <a:t>…Nate expand here?</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28</a:t>
            </a:fld>
            <a:endParaRPr lang="en-US"/>
          </a:p>
        </p:txBody>
      </p:sp>
    </p:spTree>
    <p:extLst>
      <p:ext uri="{BB962C8B-B14F-4D97-AF65-F5344CB8AC3E}">
        <p14:creationId xmlns:p14="http://schemas.microsoft.com/office/powerpoint/2010/main" val="526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last section is coordination and collaboration. This section lists potential stakeholders (internal and external to CDOT) that may have input for the project to improve capacity, safety, mobility, and/or maintenance along the project. </a:t>
            </a:r>
          </a:p>
          <a:p>
            <a:endParaRPr lang="en-US" baseline="0" dirty="0" smtClean="0"/>
          </a:p>
          <a:p>
            <a:r>
              <a:rPr lang="en-US" baseline="0" dirty="0" smtClean="0"/>
              <a:t>Depending on the scope and complexity of the project, it may or may not be necessary for you to contact all of the stakeholders listed in this section. Your project manager may have some insight into who would be valuable to connect with from this list as well.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is the conclusion of the Level 1 Operations Analysis. Remember, if you would like to initiate a Level 2 Operations Analysis check the box in the far right column for any specific topics that you would like studied in the Level 2 Operations Analysis and work with HQ to determine who would be the best individual to complete this document. </a:t>
            </a:r>
          </a:p>
          <a:p>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29</a:t>
            </a:fld>
            <a:endParaRPr lang="en-US"/>
          </a:p>
        </p:txBody>
      </p:sp>
    </p:spTree>
    <p:extLst>
      <p:ext uri="{BB962C8B-B14F-4D97-AF65-F5344CB8AC3E}">
        <p14:creationId xmlns:p14="http://schemas.microsoft.com/office/powerpoint/2010/main" val="18035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each section of the TSM&amp;O evaluation, the RTR may want a more in depth analysis of a particular topic.  As previously described, the RTR will check the box requesting a Level 2 analysis, and use the comments section to describe in what they would like analyzed.</a:t>
            </a:r>
          </a:p>
          <a:p>
            <a:endParaRPr lang="en-US" baseline="0" dirty="0" smtClean="0"/>
          </a:p>
          <a:p>
            <a:r>
              <a:rPr lang="en-US" baseline="0" dirty="0" smtClean="0"/>
              <a:t>The completed TSM&amp;O Evaluation Tool is then transmitted to each appropriate party to initiate the Level 2 analysis.  David Swenka for Level 2 safety, Rich </a:t>
            </a:r>
            <a:r>
              <a:rPr lang="en-US" baseline="0" dirty="0" err="1" smtClean="0"/>
              <a:t>Sembrat</a:t>
            </a:r>
            <a:r>
              <a:rPr lang="en-US" baseline="0" dirty="0" smtClean="0"/>
              <a:t> for Level 2 ITS, and San Lee for Level 2 Operations.</a:t>
            </a:r>
          </a:p>
          <a:p>
            <a:endParaRPr lang="en-US" baseline="0" dirty="0" smtClean="0"/>
          </a:p>
          <a:p>
            <a:r>
              <a:rPr lang="en-US" baseline="0" dirty="0" smtClean="0"/>
              <a:t>Level 2 analysis for Safety, ITS, and Operations will be supported by the TSM&amp;O branch.</a:t>
            </a:r>
          </a:p>
          <a:p>
            <a:endParaRPr lang="en-US" baseline="0" dirty="0" smtClean="0"/>
          </a:p>
          <a:p>
            <a:r>
              <a:rPr lang="en-US" baseline="0" dirty="0" smtClean="0"/>
              <a:t>Once the completed Level 2 Analysis are received, the RTR should save the files and supporting documentation in the TSM&amp;O Evaluation folder.</a:t>
            </a:r>
          </a:p>
        </p:txBody>
      </p:sp>
      <p:sp>
        <p:nvSpPr>
          <p:cNvPr id="4" name="Slide Number Placeholder 3"/>
          <p:cNvSpPr>
            <a:spLocks noGrp="1"/>
          </p:cNvSpPr>
          <p:nvPr>
            <p:ph type="sldNum" sz="quarter" idx="10"/>
          </p:nvPr>
        </p:nvSpPr>
        <p:spPr/>
        <p:txBody>
          <a:bodyPr/>
          <a:lstStyle/>
          <a:p>
            <a:fld id="{9214BC90-F2EC-4361-AF1C-A81F3FC5E21D}" type="slidenum">
              <a:rPr lang="en-US" smtClean="0"/>
              <a:t>30</a:t>
            </a:fld>
            <a:endParaRPr lang="en-US"/>
          </a:p>
        </p:txBody>
      </p:sp>
    </p:spTree>
    <p:extLst>
      <p:ext uri="{BB962C8B-B14F-4D97-AF65-F5344CB8AC3E}">
        <p14:creationId xmlns:p14="http://schemas.microsoft.com/office/powerpoint/2010/main" val="359999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PM training</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4</a:t>
            </a:fld>
            <a:endParaRPr lang="en-US"/>
          </a:p>
        </p:txBody>
      </p:sp>
    </p:spTree>
    <p:extLst>
      <p:ext uri="{BB962C8B-B14F-4D97-AF65-F5344CB8AC3E}">
        <p14:creationId xmlns:p14="http://schemas.microsoft.com/office/powerpoint/2010/main" val="379188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the responsibility of the RTR to insert recommendations from Level 2 Safety, ITS, and Operations analysis into each tab in the </a:t>
            </a:r>
            <a:r>
              <a:rPr lang="en-US" b="1" dirty="0" smtClean="0"/>
              <a:t>TSM&amp;O Evaluation Tool.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aseline="0" dirty="0" smtClean="0"/>
              <a:t>Safety, ITS, and Operations recommendations are inserted into the appropriate column, and rows may be added as necessary.</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31</a:t>
            </a:fld>
            <a:endParaRPr lang="en-US"/>
          </a:p>
        </p:txBody>
      </p:sp>
    </p:spTree>
    <p:extLst>
      <p:ext uri="{BB962C8B-B14F-4D97-AF65-F5344CB8AC3E}">
        <p14:creationId xmlns:p14="http://schemas.microsoft.com/office/powerpoint/2010/main" val="3812824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all Safety, ITS, and Operations recommendations are inserted into each tab of the TSMO Evaluation Tool, we are ready to consolidate recommendations into the TSM&amp;O Evaluation Report.</a:t>
            </a:r>
          </a:p>
          <a:p>
            <a:endParaRPr lang="en-US" baseline="0" dirty="0" smtClean="0"/>
          </a:p>
          <a:p>
            <a:r>
              <a:rPr lang="en-US" baseline="0" dirty="0" smtClean="0"/>
              <a:t>As you can see from the flow chart, we are nearing the end of the process.  At this point, the RTR has conducted the necessary Level 1 analysis (using the tool), and the RTR has received all requested Level 2 Analysis from supporting staff at TSM&amp;O.</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32</a:t>
            </a:fld>
            <a:endParaRPr lang="en-US"/>
          </a:p>
        </p:txBody>
      </p:sp>
    </p:spTree>
    <p:extLst>
      <p:ext uri="{BB962C8B-B14F-4D97-AF65-F5344CB8AC3E}">
        <p14:creationId xmlns:p14="http://schemas.microsoft.com/office/powerpoint/2010/main" val="3943887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insert all recommendations into the appropriate tab, you are ready to make the evaluation tool do its thing.</a:t>
            </a:r>
          </a:p>
          <a:p>
            <a:endParaRPr lang="en-US" baseline="0" dirty="0" smtClean="0"/>
          </a:p>
          <a:p>
            <a:r>
              <a:rPr lang="en-US" baseline="0" dirty="0" smtClean="0"/>
              <a:t>In the recommendations tab, there are buttons to automatically insert recommendations from the Safety, ITS, and Operations Tabs.  Click each button, and the first 12 columns will populate with recommendations.</a:t>
            </a:r>
          </a:p>
          <a:p>
            <a:endParaRPr lang="en-US" baseline="0" dirty="0" smtClean="0"/>
          </a:p>
          <a:p>
            <a:r>
              <a:rPr lang="en-US" baseline="0" dirty="0" smtClean="0"/>
              <a:t>After this is complete, all recommendations from Level 1 and Level 2 analysis are documented, and the file is ready to transmit to the Project Manager.</a:t>
            </a:r>
          </a:p>
          <a:p>
            <a:endParaRPr lang="en-US" baseline="0" dirty="0" smtClean="0"/>
          </a:p>
          <a:p>
            <a:r>
              <a:rPr lang="en-US" baseline="0" dirty="0" smtClean="0"/>
              <a:t>Transmit the whole TSM&amp;O Evaluation Tool file to the Project Manager via email.  We are almost done!</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33</a:t>
            </a:fld>
            <a:endParaRPr lang="en-US"/>
          </a:p>
        </p:txBody>
      </p:sp>
    </p:spTree>
    <p:extLst>
      <p:ext uri="{BB962C8B-B14F-4D97-AF65-F5344CB8AC3E}">
        <p14:creationId xmlns:p14="http://schemas.microsoft.com/office/powerpoint/2010/main" val="659979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receiving the completed TSM&amp;O Evaluation, the PM will coordinate with all parties necessary to determine if recommendations can be funded and implemented.  The RTR may be consulted during this process…so don’t forget your recommendations too quickly!</a:t>
            </a:r>
          </a:p>
          <a:p>
            <a:endParaRPr lang="en-US" baseline="0" dirty="0" smtClean="0"/>
          </a:p>
          <a:p>
            <a:r>
              <a:rPr lang="en-US" baseline="0" dirty="0" smtClean="0"/>
              <a:t>Shortly after project advertisement, the PM will notify the RTR of which recommendations were funded, and which will be constructed.</a:t>
            </a:r>
          </a:p>
          <a:p>
            <a:endParaRPr lang="en-US" baseline="0" dirty="0" smtClean="0"/>
          </a:p>
          <a:p>
            <a:r>
              <a:rPr lang="en-US" baseline="0" dirty="0" smtClean="0"/>
              <a:t>The next slide shows what the RTR should do with this information.</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34</a:t>
            </a:fld>
            <a:endParaRPr lang="en-US"/>
          </a:p>
        </p:txBody>
      </p:sp>
    </p:spTree>
    <p:extLst>
      <p:ext uri="{BB962C8B-B14F-4D97-AF65-F5344CB8AC3E}">
        <p14:creationId xmlns:p14="http://schemas.microsoft.com/office/powerpoint/2010/main" val="3222545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discussing each recommendation with the PM, the RTR will fill in every line in the last four columns of the recommendations tab.</a:t>
            </a:r>
          </a:p>
          <a:p>
            <a:endParaRPr lang="en-US" baseline="0" dirty="0" smtClean="0"/>
          </a:p>
          <a:p>
            <a:r>
              <a:rPr lang="en-US" baseline="0" dirty="0" smtClean="0"/>
              <a:t>These columns are a key step in this process. As more projects take part in the TSMO Evaluation, more data will be generated, and more potential solutions will be identified.  </a:t>
            </a:r>
            <a:r>
              <a:rPr lang="en-US" b="1" baseline="0" dirty="0" smtClean="0"/>
              <a:t>Recommendations</a:t>
            </a:r>
            <a:r>
              <a:rPr lang="en-US" baseline="0" dirty="0" smtClean="0"/>
              <a:t> that are not funded or implemented will be cataloged for future consideration.</a:t>
            </a:r>
          </a:p>
        </p:txBody>
      </p:sp>
      <p:sp>
        <p:nvSpPr>
          <p:cNvPr id="4" name="Slide Number Placeholder 3"/>
          <p:cNvSpPr>
            <a:spLocks noGrp="1"/>
          </p:cNvSpPr>
          <p:nvPr>
            <p:ph type="sldNum" sz="quarter" idx="10"/>
          </p:nvPr>
        </p:nvSpPr>
        <p:spPr/>
        <p:txBody>
          <a:bodyPr/>
          <a:lstStyle/>
          <a:p>
            <a:fld id="{9214BC90-F2EC-4361-AF1C-A81F3FC5E21D}" type="slidenum">
              <a:rPr lang="en-US" smtClean="0"/>
              <a:t>35</a:t>
            </a:fld>
            <a:endParaRPr lang="en-US"/>
          </a:p>
        </p:txBody>
      </p:sp>
    </p:spTree>
    <p:extLst>
      <p:ext uri="{BB962C8B-B14F-4D97-AF65-F5344CB8AC3E}">
        <p14:creationId xmlns:p14="http://schemas.microsoft.com/office/powerpoint/2010/main" val="1935714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significant support group that has been involved in the development of the</a:t>
            </a:r>
            <a:r>
              <a:rPr lang="en-US" baseline="0" dirty="0" smtClean="0"/>
              <a:t> TSM&amp;O Evaluation Process.  That group isn’t going away, and will be in place to support the RTRs as they start performing the TSM&amp;O Evaluations.</a:t>
            </a:r>
            <a:br>
              <a:rPr lang="en-US" baseline="0" dirty="0" smtClean="0"/>
            </a:br>
            <a:r>
              <a:rPr lang="en-US" baseline="0" dirty="0" smtClean="0"/>
              <a:t/>
            </a:r>
            <a:br>
              <a:rPr lang="en-US" baseline="0" dirty="0" smtClean="0"/>
            </a:br>
            <a:r>
              <a:rPr lang="en-US" baseline="0" dirty="0" smtClean="0"/>
              <a:t>Besides your respective traffic engineers, David Swenka, San Lee, and Rich </a:t>
            </a:r>
            <a:r>
              <a:rPr lang="en-US" baseline="0" dirty="0" err="1" smtClean="0"/>
              <a:t>Sembrat</a:t>
            </a:r>
            <a:r>
              <a:rPr lang="en-US" baseline="0" dirty="0" smtClean="0"/>
              <a:t> are available to assist with process related questions, as well as processing the Level 2 analysis requests.</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36</a:t>
            </a:fld>
            <a:endParaRPr lang="en-US"/>
          </a:p>
        </p:txBody>
      </p:sp>
    </p:spTree>
    <p:extLst>
      <p:ext uri="{BB962C8B-B14F-4D97-AF65-F5344CB8AC3E}">
        <p14:creationId xmlns:p14="http://schemas.microsoft.com/office/powerpoint/2010/main" val="2433025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a:t>
            </a:r>
            <a:r>
              <a:rPr lang="en-US" baseline="0" dirty="0" smtClean="0"/>
              <a:t> next steps we are asking of you….</a:t>
            </a:r>
          </a:p>
          <a:p>
            <a:endParaRPr lang="en-US" dirty="0" smtClean="0"/>
          </a:p>
          <a:p>
            <a:r>
              <a:rPr lang="en-US" dirty="0" smtClean="0"/>
              <a:t>To take credit</a:t>
            </a:r>
            <a:r>
              <a:rPr lang="en-US" baseline="0" dirty="0" smtClean="0"/>
              <a:t> for this webinar, please take the survey that will be emailed out soon.  We are also working to incorporate this in CDOT’s SAP learning portal.</a:t>
            </a:r>
          </a:p>
          <a:p>
            <a:endParaRPr lang="en-US" baseline="0" dirty="0" smtClean="0"/>
          </a:p>
          <a:p>
            <a:r>
              <a:rPr lang="en-US" baseline="0" dirty="0" smtClean="0"/>
              <a:t>As your next steps, please print out the workflow for reference and consult the Design Bulletin for detailed information.</a:t>
            </a:r>
          </a:p>
          <a:p>
            <a:endParaRPr lang="en-US" baseline="0" dirty="0" smtClean="0"/>
          </a:p>
          <a:p>
            <a:r>
              <a:rPr lang="en-US" baseline="0" dirty="0" smtClean="0"/>
              <a:t>Also, please be prepared to perform the TSM&amp;O Evaluations for all projects scoped after February 1</a:t>
            </a:r>
            <a:r>
              <a:rPr lang="en-US" baseline="30000" dirty="0" smtClean="0"/>
              <a:t>st</a:t>
            </a:r>
            <a:r>
              <a:rPr lang="en-US" baseline="0" dirty="0" smtClean="0"/>
              <a:t> !</a:t>
            </a:r>
            <a:endParaRPr lang="en-US" dirty="0" smtClean="0"/>
          </a:p>
          <a:p>
            <a:endParaRPr lang="en-US" dirty="0" smtClean="0"/>
          </a:p>
          <a:p>
            <a:r>
              <a:rPr lang="en-US" dirty="0" smtClean="0"/>
              <a:t>Charles,</a:t>
            </a:r>
            <a:r>
              <a:rPr lang="en-US" baseline="0" dirty="0" smtClean="0"/>
              <a:t> any final words before we proceed?</a:t>
            </a:r>
          </a:p>
          <a:p>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37</a:t>
            </a:fld>
            <a:endParaRPr lang="en-US"/>
          </a:p>
        </p:txBody>
      </p:sp>
    </p:spTree>
    <p:extLst>
      <p:ext uri="{BB962C8B-B14F-4D97-AF65-F5344CB8AC3E}">
        <p14:creationId xmlns:p14="http://schemas.microsoft.com/office/powerpoint/2010/main" val="4293435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Charles slide.</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38</a:t>
            </a:fld>
            <a:endParaRPr lang="en-US"/>
          </a:p>
        </p:txBody>
      </p:sp>
    </p:spTree>
    <p:extLst>
      <p:ext uri="{BB962C8B-B14F-4D97-AF65-F5344CB8AC3E}">
        <p14:creationId xmlns:p14="http://schemas.microsoft.com/office/powerpoint/2010/main" val="319284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5</a:t>
            </a:fld>
            <a:endParaRPr lang="en-US" altLang="en-US" smtClean="0"/>
          </a:p>
        </p:txBody>
      </p:sp>
    </p:spTree>
    <p:extLst>
      <p:ext uri="{BB962C8B-B14F-4D97-AF65-F5344CB8AC3E}">
        <p14:creationId xmlns:p14="http://schemas.microsoft.com/office/powerpoint/2010/main" val="412503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6</a:t>
            </a:fld>
            <a:endParaRPr lang="en-US" altLang="en-US" smtClean="0"/>
          </a:p>
        </p:txBody>
      </p:sp>
    </p:spTree>
    <p:extLst>
      <p:ext uri="{BB962C8B-B14F-4D97-AF65-F5344CB8AC3E}">
        <p14:creationId xmlns:p14="http://schemas.microsoft.com/office/powerpoint/2010/main" val="111745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a:t>
            </a:r>
            <a:r>
              <a:rPr lang="en-US" altLang="en-US" baseline="0" dirty="0" smtClean="0"/>
              <a:t> have all been hearing about</a:t>
            </a:r>
            <a:r>
              <a:rPr lang="en-US" altLang="en-US" dirty="0" smtClean="0"/>
              <a:t> CDOT’s 3 Peaks.  </a:t>
            </a:r>
            <a:r>
              <a:rPr lang="en-US" altLang="en-US" baseline="0" dirty="0" smtClean="0"/>
              <a:t> The TSM&amp;O Evaluation spans across many initiatives and here is how they relate</a:t>
            </a:r>
          </a:p>
          <a:p>
            <a:pPr eaLnBrk="1" hangingPunct="1">
              <a:spcBef>
                <a:spcPct val="0"/>
              </a:spcBef>
            </a:pPr>
            <a:endParaRPr lang="en-US" altLang="en-US" baseline="0" dirty="0" smtClean="0"/>
          </a:p>
          <a:p>
            <a:pPr eaLnBrk="1" hangingPunct="1">
              <a:spcBef>
                <a:spcPct val="0"/>
              </a:spcBef>
            </a:pPr>
            <a:r>
              <a:rPr lang="en-US" altLang="en-US" baseline="0" dirty="0" smtClean="0"/>
              <a:t>Under the People Peak, improving upon our internal </a:t>
            </a:r>
            <a:r>
              <a:rPr lang="en-US" altLang="en-US" baseline="0" smtClean="0"/>
              <a:t>customer focus will </a:t>
            </a:r>
            <a:r>
              <a:rPr lang="en-US" altLang="en-US" baseline="0" dirty="0" smtClean="0"/>
              <a:t>expand the skills of our people by providing an understanding each others roles and responsibilities.</a:t>
            </a:r>
          </a:p>
          <a:p>
            <a:pPr eaLnBrk="1" hangingPunct="1">
              <a:spcBef>
                <a:spcPct val="0"/>
              </a:spcBef>
            </a:pPr>
            <a:endParaRPr lang="en-US" altLang="en-US" baseline="0" dirty="0" smtClean="0"/>
          </a:p>
          <a:p>
            <a:pPr eaLnBrk="1" hangingPunct="1">
              <a:spcBef>
                <a:spcPct val="0"/>
              </a:spcBef>
            </a:pPr>
            <a:r>
              <a:rPr lang="en-US" altLang="en-US" baseline="0" dirty="0" smtClean="0"/>
              <a:t>Under the Technology peak, recommendations will move us towards improving the travel experience using technology</a:t>
            </a:r>
          </a:p>
          <a:p>
            <a:pPr eaLnBrk="1" hangingPunct="1">
              <a:spcBef>
                <a:spcPct val="0"/>
              </a:spcBef>
            </a:pPr>
            <a:endParaRPr lang="en-US" altLang="en-US" baseline="0" dirty="0" smtClean="0"/>
          </a:p>
          <a:p>
            <a:pPr eaLnBrk="1" hangingPunct="1">
              <a:spcBef>
                <a:spcPct val="0"/>
              </a:spcBef>
            </a:pPr>
            <a:r>
              <a:rPr lang="en-US" altLang="en-US" baseline="0" dirty="0" smtClean="0"/>
              <a:t>Finally, under the System peak, the Evaluations will help improve the customer experience.  Examples include better real-time travel information, improved reliability, and moving toward zero deaths</a:t>
            </a:r>
          </a:p>
          <a:p>
            <a:pPr eaLnBrk="1" hangingPunct="1">
              <a:spcBef>
                <a:spcPct val="0"/>
              </a:spcBef>
            </a:pPr>
            <a:endParaRPr lang="en-US" altLang="en-US" baseline="0" dirty="0" smtClean="0"/>
          </a:p>
          <a:p>
            <a:pPr eaLnBrk="1" hangingPunct="1">
              <a:spcBef>
                <a:spcPct val="0"/>
              </a:spcBef>
            </a:pPr>
            <a:r>
              <a:rPr lang="en-US" altLang="en-US" baseline="0" dirty="0" smtClean="0"/>
              <a:t>By considering safety, ITS, and operations early and throughout the design process, CDOT will optimize its limited resources to make the right decisions for transportation improvements and deliver the best projects possible for the public.</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7</a:t>
            </a:fld>
            <a:endParaRPr lang="en-US" altLang="en-US" smtClean="0"/>
          </a:p>
        </p:txBody>
      </p:sp>
    </p:spTree>
    <p:extLst>
      <p:ext uri="{BB962C8B-B14F-4D97-AF65-F5344CB8AC3E}">
        <p14:creationId xmlns:p14="http://schemas.microsoft.com/office/powerpoint/2010/main" val="305733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8</a:t>
            </a:fld>
            <a:endParaRPr lang="en-US" altLang="en-US" smtClean="0"/>
          </a:p>
        </p:txBody>
      </p:sp>
    </p:spTree>
    <p:extLst>
      <p:ext uri="{BB962C8B-B14F-4D97-AF65-F5344CB8AC3E}">
        <p14:creationId xmlns:p14="http://schemas.microsoft.com/office/powerpoint/2010/main" val="382753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PM training</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9</a:t>
            </a:fld>
            <a:endParaRPr lang="en-US"/>
          </a:p>
        </p:txBody>
      </p:sp>
    </p:spTree>
    <p:extLst>
      <p:ext uri="{BB962C8B-B14F-4D97-AF65-F5344CB8AC3E}">
        <p14:creationId xmlns:p14="http://schemas.microsoft.com/office/powerpoint/2010/main" val="125444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D4997-081C-43AB-AF40-393D72B2B4B2}" type="slidenum">
              <a:rPr lang="en-US" altLang="en-US" smtClean="0"/>
              <a:pPr fontAlgn="base">
                <a:spcBef>
                  <a:spcPct val="0"/>
                </a:spcBef>
                <a:spcAft>
                  <a:spcPct val="0"/>
                </a:spcAft>
              </a:pPr>
              <a:t>10</a:t>
            </a:fld>
            <a:endParaRPr lang="en-US" altLang="en-US" smtClean="0"/>
          </a:p>
        </p:txBody>
      </p:sp>
    </p:spTree>
    <p:extLst>
      <p:ext uri="{BB962C8B-B14F-4D97-AF65-F5344CB8AC3E}">
        <p14:creationId xmlns:p14="http://schemas.microsoft.com/office/powerpoint/2010/main" val="172355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71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89928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67906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332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004515" y="1951751"/>
            <a:ext cx="1005840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92644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9DB75-E684-4C62-B653-D17AEB615F66}"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7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81332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A9DB75-E684-4C62-B653-D17AEB615F66}"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56600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760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A9DB75-E684-4C62-B653-D17AEB615F66}" type="datetimeFigureOut">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2309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A9DB75-E684-4C62-B653-D17AEB615F66}"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89766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A9DB75-E684-4C62-B653-D17AEB615F66}" type="datetimeFigureOut">
              <a:rPr lang="en-US" smtClean="0"/>
              <a:t>3/15/2016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26819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A9DB75-E684-4C62-B653-D17AEB615F66}" type="datetimeFigureOut">
              <a:rPr lang="en-US" smtClean="0"/>
              <a:t>3/15/2016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22DC88-392C-4FFB-AA57-88CEC696ABB1}" type="slidenum">
              <a:rPr lang="en-US" smtClean="0"/>
              <a:t>‹#›</a:t>
            </a:fld>
            <a:endParaRPr lang="en-US"/>
          </a:p>
        </p:txBody>
      </p:sp>
    </p:spTree>
    <p:extLst>
      <p:ext uri="{BB962C8B-B14F-4D97-AF65-F5344CB8AC3E}">
        <p14:creationId xmlns:p14="http://schemas.microsoft.com/office/powerpoint/2010/main" val="157439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9DB75-E684-4C62-B653-D17AEB615F66}"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0588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743200" y="286604"/>
            <a:ext cx="8412479" cy="8663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A9DB75-E684-4C62-B653-D17AEB615F66}" type="datetimeFigureOut">
              <a:rPr lang="en-US" smtClean="0"/>
              <a:t>3/15/2016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22DC88-392C-4FFB-AA57-88CEC696ABB1}" type="slidenum">
              <a:rPr lang="en-US" smtClean="0"/>
              <a:t>‹#›</a:t>
            </a:fld>
            <a:endParaRPr lang="en-US"/>
          </a:p>
        </p:txBody>
      </p:sp>
      <p:cxnSp>
        <p:nvCxnSpPr>
          <p:cNvPr id="10" name="Straight Connector 9"/>
          <p:cNvCxnSpPr/>
          <p:nvPr/>
        </p:nvCxnSpPr>
        <p:spPr>
          <a:xfrm>
            <a:off x="1097280" y="115703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a:blip r:embed="rId13">
            <a:extLst>
              <a:ext uri="{28A0092B-C50C-407E-A947-70E740481C1C}">
                <a14:useLocalDpi xmlns:a14="http://schemas.microsoft.com/office/drawing/2010/main" val="0"/>
              </a:ext>
            </a:extLst>
          </a:blip>
          <a:srcRect l="23091" t="41554" r="54849" b="41109"/>
          <a:stretch>
            <a:fillRect/>
          </a:stretch>
        </p:blipFill>
        <p:spPr bwMode="auto">
          <a:xfrm>
            <a:off x="908686" y="190340"/>
            <a:ext cx="174307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8717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file:///\\public\traftsmoeval\evalu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cdot.dot.state.co.us/business/tsm-o/evaluation/resour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8.jpeg"/><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2461097"/>
            <a:ext cx="9144000" cy="1506071"/>
          </a:xfrm>
        </p:spPr>
        <p:txBody>
          <a:bodyPr/>
          <a:lstStyle/>
          <a:p>
            <a:r>
              <a:rPr lang="en-US" dirty="0" smtClean="0">
                <a:latin typeface="Trebuchet MS" panose="020B0603020202020204" pitchFamily="34" charset="0"/>
              </a:rPr>
              <a:t>TSM&amp;O Evaluation</a:t>
            </a:r>
            <a:endParaRPr lang="en-US" dirty="0">
              <a:latin typeface="Trebuchet MS" panose="020B0603020202020204" pitchFamily="34" charset="0"/>
            </a:endParaRPr>
          </a:p>
        </p:txBody>
      </p:sp>
      <p:sp>
        <p:nvSpPr>
          <p:cNvPr id="3" name="Subtitle 2"/>
          <p:cNvSpPr>
            <a:spLocks noGrp="1"/>
          </p:cNvSpPr>
          <p:nvPr>
            <p:ph type="subTitle" idx="1"/>
            <p:custDataLst>
              <p:tags r:id="rId2"/>
            </p:custDataLst>
          </p:nvPr>
        </p:nvSpPr>
        <p:spPr/>
        <p:txBody>
          <a:bodyPr>
            <a:normAutofit/>
          </a:bodyPr>
          <a:lstStyle/>
          <a:p>
            <a:r>
              <a:rPr lang="en-US" sz="3200" dirty="0" smtClean="0">
                <a:latin typeface="Trebuchet MS" panose="020B0603020202020204" pitchFamily="34" charset="0"/>
              </a:rPr>
              <a:t>Region traffic representative Training</a:t>
            </a:r>
          </a:p>
        </p:txBody>
      </p:sp>
      <p:pic>
        <p:nvPicPr>
          <p:cNvPr id="5" name="Picture 4" descr="Colorado_DOT.final.ai"/>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l="22418" t="41049" r="20025" b="33334"/>
          <a:stretch/>
        </p:blipFill>
        <p:spPr>
          <a:xfrm>
            <a:off x="363921" y="301988"/>
            <a:ext cx="4948506" cy="1701903"/>
          </a:xfrm>
          <a:prstGeom prst="rect">
            <a:avLst/>
          </a:prstGeom>
        </p:spPr>
      </p:pic>
    </p:spTree>
    <p:extLst>
      <p:ext uri="{BB962C8B-B14F-4D97-AF65-F5344CB8AC3E}">
        <p14:creationId xmlns:p14="http://schemas.microsoft.com/office/powerpoint/2010/main" val="102735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4694" y="1903320"/>
            <a:ext cx="6109354" cy="3093154"/>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a:latin typeface="Trebuchet MS" panose="020B0603020202020204" pitchFamily="34" charset="0"/>
              </a:rPr>
              <a:t>The Region Traffic Representative (RTR) for a particular project will complete a Level 1 TSM&amp;O </a:t>
            </a:r>
            <a:r>
              <a:rPr lang="en-US" dirty="0" smtClean="0">
                <a:latin typeface="Trebuchet MS" panose="020B0603020202020204" pitchFamily="34" charset="0"/>
              </a:rPr>
              <a:t>Analysis</a:t>
            </a:r>
            <a:endParaRPr lang="en-US" dirty="0">
              <a:latin typeface="Trebuchet MS" panose="020B0603020202020204" pitchFamily="34" charset="0"/>
            </a:endParaRPr>
          </a:p>
          <a:p>
            <a:pPr marL="285750" indent="-285750">
              <a:spcAft>
                <a:spcPts val="600"/>
              </a:spcAft>
              <a:buFont typeface="Arial" panose="020B0604020202020204" pitchFamily="34" charset="0"/>
              <a:buChar char="•"/>
              <a:defRPr/>
            </a:pPr>
            <a:r>
              <a:rPr lang="en-US" dirty="0">
                <a:latin typeface="Trebuchet MS" panose="020B0603020202020204" pitchFamily="34" charset="0"/>
              </a:rPr>
              <a:t>Based upon the Level 1 </a:t>
            </a:r>
            <a:r>
              <a:rPr lang="en-US" dirty="0" smtClean="0">
                <a:latin typeface="Trebuchet MS" panose="020B0603020202020204" pitchFamily="34" charset="0"/>
              </a:rPr>
              <a:t>analysis, </a:t>
            </a:r>
            <a:r>
              <a:rPr lang="en-US" dirty="0">
                <a:latin typeface="Trebuchet MS" panose="020B0603020202020204" pitchFamily="34" charset="0"/>
              </a:rPr>
              <a:t>the RTR may initiate a Level 2 </a:t>
            </a:r>
            <a:r>
              <a:rPr lang="en-US" dirty="0" smtClean="0">
                <a:latin typeface="Trebuchet MS" panose="020B0603020202020204" pitchFamily="34" charset="0"/>
              </a:rPr>
              <a:t>analysis </a:t>
            </a:r>
            <a:r>
              <a:rPr lang="en-US" dirty="0">
                <a:latin typeface="Trebuchet MS" panose="020B0603020202020204" pitchFamily="34" charset="0"/>
              </a:rPr>
              <a:t>from HQ Support Groups</a:t>
            </a:r>
          </a:p>
          <a:p>
            <a:pPr marL="285750" indent="-285750">
              <a:spcAft>
                <a:spcPts val="600"/>
              </a:spcAft>
              <a:buFont typeface="Arial" panose="020B0604020202020204" pitchFamily="34" charset="0"/>
              <a:buChar char="•"/>
              <a:defRPr/>
            </a:pPr>
            <a:r>
              <a:rPr lang="en-US" dirty="0">
                <a:latin typeface="Trebuchet MS" panose="020B0603020202020204" pitchFamily="34" charset="0"/>
              </a:rPr>
              <a:t>If new </a:t>
            </a:r>
            <a:r>
              <a:rPr lang="en-US" dirty="0" smtClean="0">
                <a:latin typeface="Trebuchet MS" panose="020B0603020202020204" pitchFamily="34" charset="0"/>
              </a:rPr>
              <a:t>or existing ITS </a:t>
            </a:r>
            <a:r>
              <a:rPr lang="en-US" dirty="0">
                <a:latin typeface="Trebuchet MS" panose="020B0603020202020204" pitchFamily="34" charset="0"/>
              </a:rPr>
              <a:t>devices are identified, </a:t>
            </a:r>
            <a:r>
              <a:rPr lang="en-US" dirty="0" smtClean="0">
                <a:latin typeface="Trebuchet MS" panose="020B0603020202020204" pitchFamily="34" charset="0"/>
              </a:rPr>
              <a:t>a Level 2 ITS analysis will be required. For new ITS devices, a Level 2 ITS analysis may include a </a:t>
            </a:r>
            <a:r>
              <a:rPr lang="en-US" dirty="0">
                <a:latin typeface="Trebuchet MS" panose="020B0603020202020204" pitchFamily="34" charset="0"/>
              </a:rPr>
              <a:t>Systems Engineering Analysis (SEA</a:t>
            </a:r>
            <a:r>
              <a:rPr lang="en-US" dirty="0" smtClean="0">
                <a:latin typeface="Trebuchet MS" panose="020B0603020202020204" pitchFamily="34" charset="0"/>
              </a:rPr>
              <a:t>), </a:t>
            </a:r>
            <a:r>
              <a:rPr lang="en-US" dirty="0">
                <a:latin typeface="Trebuchet MS" panose="020B0603020202020204" pitchFamily="34" charset="0"/>
              </a:rPr>
              <a:t>in accordance with FHWA requirements</a:t>
            </a:r>
          </a:p>
          <a:p>
            <a:pPr marL="285750" indent="-285750">
              <a:buFont typeface="Arial" panose="020B0604020202020204" pitchFamily="34" charset="0"/>
              <a:buChar char="•"/>
              <a:defRPr/>
            </a:pPr>
            <a:endParaRPr lang="en-US" dirty="0">
              <a:solidFill>
                <a:schemeClr val="tx1">
                  <a:lumMod val="95000"/>
                  <a:lumOff val="5000"/>
                </a:schemeClr>
              </a:solidFill>
              <a:latin typeface="Trebuchet MS" panose="020B0603020202020204" pitchFamily="34" charset="0"/>
              <a:cs typeface="Trebuchet MS"/>
            </a:endParaRPr>
          </a:p>
        </p:txBody>
      </p:sp>
      <p:sp>
        <p:nvSpPr>
          <p:cNvPr id="11267" name="Title 1"/>
          <p:cNvSpPr txBox="1">
            <a:spLocks/>
          </p:cNvSpPr>
          <p:nvPr/>
        </p:nvSpPr>
        <p:spPr bwMode="auto">
          <a:xfrm>
            <a:off x="2622175" y="371477"/>
            <a:ext cx="76917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1D3479"/>
                </a:solidFill>
                <a:latin typeface="Museo Slab 500"/>
                <a:ea typeface="Museo Slab 500"/>
                <a:cs typeface="Museo Slab 500"/>
              </a:rPr>
              <a:t>Who performs a TSM&amp;O Evaluation?</a:t>
            </a:r>
            <a:endParaRPr lang="en-US" altLang="en-US" dirty="0">
              <a:solidFill>
                <a:srgbClr val="1D3479"/>
              </a:solidFill>
              <a:latin typeface="Museo 3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614819" y="1559405"/>
            <a:ext cx="4501342" cy="2905471"/>
          </a:xfrm>
          <a:prstGeom prst="rect">
            <a:avLst/>
          </a:prstGeom>
        </p:spPr>
      </p:pic>
      <p:sp>
        <p:nvSpPr>
          <p:cNvPr id="9" name="Rectangle 8"/>
          <p:cNvSpPr/>
          <p:nvPr/>
        </p:nvSpPr>
        <p:spPr>
          <a:xfrm>
            <a:off x="614819" y="1903319"/>
            <a:ext cx="3052509" cy="225039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925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1024" y="2348001"/>
            <a:ext cx="7189882" cy="2646878"/>
          </a:xfrm>
          <a:prstGeom prst="rect">
            <a:avLst/>
          </a:prstGeom>
          <a:noFill/>
        </p:spPr>
        <p:txBody>
          <a:bodyPr wrap="square">
            <a:spAutoFit/>
          </a:bodyPr>
          <a:lstStyle/>
          <a:p>
            <a:pPr marL="457200" indent="-342900">
              <a:lnSpc>
                <a:spcPct val="150000"/>
              </a:lnSpc>
              <a:buFont typeface="Arial" panose="020B0604020202020204" pitchFamily="34" charset="0"/>
              <a:buChar char="•"/>
              <a:defRPr/>
            </a:pPr>
            <a:r>
              <a:rPr lang="en-US" sz="2000" dirty="0" smtClean="0">
                <a:latin typeface="Trebuchet MS" panose="020B0603020202020204" pitchFamily="34" charset="0"/>
              </a:rPr>
              <a:t>Establish the TSM&amp;O milestone in SAP</a:t>
            </a:r>
          </a:p>
          <a:p>
            <a:pPr marL="457200" indent="-342900">
              <a:lnSpc>
                <a:spcPct val="150000"/>
              </a:lnSpc>
              <a:buFont typeface="Arial" panose="020B0604020202020204" pitchFamily="34" charset="0"/>
              <a:buChar char="•"/>
              <a:defRPr/>
            </a:pPr>
            <a:r>
              <a:rPr lang="en-US" sz="2000" dirty="0" smtClean="0">
                <a:latin typeface="Trebuchet MS" panose="020B0603020202020204" pitchFamily="34" charset="0"/>
              </a:rPr>
              <a:t>Request TSM&amp;O Evaluation</a:t>
            </a:r>
          </a:p>
          <a:p>
            <a:pPr marL="457200" indent="-342900">
              <a:lnSpc>
                <a:spcPct val="150000"/>
              </a:lnSpc>
              <a:buFont typeface="Arial" panose="020B0604020202020204" pitchFamily="34" charset="0"/>
              <a:buChar char="•"/>
              <a:defRPr/>
            </a:pPr>
            <a:r>
              <a:rPr lang="en-US" sz="2000" dirty="0" smtClean="0">
                <a:latin typeface="Trebuchet MS" panose="020B0603020202020204" pitchFamily="34" charset="0"/>
              </a:rPr>
              <a:t>Collaborate with RTR and review final TSM&amp;O Evaluation Report</a:t>
            </a:r>
          </a:p>
          <a:p>
            <a:pPr marL="457200" indent="-342900">
              <a:lnSpc>
                <a:spcPct val="150000"/>
              </a:lnSpc>
              <a:buFont typeface="Arial" panose="020B0604020202020204" pitchFamily="34" charset="0"/>
              <a:buChar char="•"/>
              <a:defRPr/>
            </a:pPr>
            <a:r>
              <a:rPr lang="en-US" sz="2000" dirty="0" smtClean="0">
                <a:latin typeface="Trebuchet MS" panose="020B0603020202020204" pitchFamily="34" charset="0"/>
              </a:rPr>
              <a:t>Coordinate with RTR to complete TSM&amp;O closeout</a:t>
            </a:r>
            <a:endParaRPr lang="en-US" sz="1600" dirty="0">
              <a:latin typeface="Trebuchet MS" panose="020B0603020202020204" pitchFamily="34" charset="0"/>
            </a:endParaRPr>
          </a:p>
          <a:p>
            <a:pPr>
              <a:defRPr/>
            </a:pPr>
            <a:endParaRPr lang="en-US" sz="1600" dirty="0">
              <a:solidFill>
                <a:schemeClr val="tx1">
                  <a:lumMod val="95000"/>
                  <a:lumOff val="5000"/>
                </a:schemeClr>
              </a:solidFill>
              <a:latin typeface="Trebuchet MS" panose="020B0603020202020204" pitchFamily="34" charset="0"/>
              <a:cs typeface="Trebuchet MS"/>
            </a:endParaRPr>
          </a:p>
        </p:txBody>
      </p:sp>
      <p:sp>
        <p:nvSpPr>
          <p:cNvPr id="14339" name="Title 1"/>
          <p:cNvSpPr txBox="1">
            <a:spLocks/>
          </p:cNvSpPr>
          <p:nvPr/>
        </p:nvSpPr>
        <p:spPr bwMode="auto">
          <a:xfrm>
            <a:off x="2663825" y="307531"/>
            <a:ext cx="62055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chemeClr val="tx2"/>
                </a:solidFill>
                <a:latin typeface="Museo Slab 500"/>
              </a:rPr>
              <a:t>Project </a:t>
            </a:r>
            <a:r>
              <a:rPr lang="en-US" altLang="en-US" dirty="0" smtClean="0">
                <a:solidFill>
                  <a:schemeClr val="tx2"/>
                </a:solidFill>
                <a:latin typeface="Museo Slab 500"/>
              </a:rPr>
              <a:t>Manager </a:t>
            </a:r>
            <a:r>
              <a:rPr lang="en-US" altLang="en-US" dirty="0">
                <a:solidFill>
                  <a:schemeClr val="tx2"/>
                </a:solidFill>
                <a:latin typeface="Museo Slab 500"/>
              </a:rPr>
              <a:t>Responsibilities</a:t>
            </a:r>
            <a:endParaRPr lang="en-US" altLang="en-US" b="1" dirty="0">
              <a:solidFill>
                <a:schemeClr val="tx2"/>
              </a:solidFill>
              <a:latin typeface="Museo Slab 5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226113" y="2140479"/>
            <a:ext cx="4051208" cy="2614924"/>
          </a:xfrm>
          <a:prstGeom prst="rect">
            <a:avLst/>
          </a:prstGeom>
        </p:spPr>
      </p:pic>
      <p:sp>
        <p:nvSpPr>
          <p:cNvPr id="7" name="Rectangle 6"/>
          <p:cNvSpPr/>
          <p:nvPr/>
        </p:nvSpPr>
        <p:spPr>
          <a:xfrm>
            <a:off x="226113" y="4361703"/>
            <a:ext cx="4063498" cy="3937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567423" y="4994879"/>
            <a:ext cx="4583574" cy="646331"/>
          </a:xfrm>
          <a:prstGeom prst="rect">
            <a:avLst/>
          </a:prstGeom>
          <a:solidFill>
            <a:schemeClr val="bg1">
              <a:lumMod val="85000"/>
            </a:schemeClr>
          </a:solidFill>
        </p:spPr>
        <p:txBody>
          <a:bodyPr wrap="square" rtlCol="0">
            <a:spAutoFit/>
          </a:bodyPr>
          <a:lstStyle/>
          <a:p>
            <a:r>
              <a:rPr lang="en-US" dirty="0" smtClean="0"/>
              <a:t>Note: See TSM&amp;O Design Bulletin for details on how to establish the SAP milestone</a:t>
            </a:r>
            <a:endParaRPr lang="en-US" dirty="0"/>
          </a:p>
        </p:txBody>
      </p:sp>
    </p:spTree>
    <p:extLst>
      <p:ext uri="{BB962C8B-B14F-4D97-AF65-F5344CB8AC3E}">
        <p14:creationId xmlns:p14="http://schemas.microsoft.com/office/powerpoint/2010/main" val="2775002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4694" y="1903320"/>
            <a:ext cx="6109354" cy="2970044"/>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Setup the TSM&amp;O Evaluation</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Perform Level 1 Safety, ITS, and Operations Analyses</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If the Region desires new ITS elements, then the RTR initiates the SharePoint project sheet. </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If necessary, request Level 2 Safety, ITS, or Operations Analysis</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Consolidate Recommendations into TSM&amp;O Evaluation Report and transmit to PM</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TSM&amp;O Evaluation Closeout</a:t>
            </a:r>
            <a:endParaRPr lang="en-US" dirty="0">
              <a:latin typeface="Trebuchet MS" panose="020B0603020202020204" pitchFamily="34" charset="0"/>
            </a:endParaRPr>
          </a:p>
        </p:txBody>
      </p:sp>
      <p:sp>
        <p:nvSpPr>
          <p:cNvPr id="11267" name="Title 1"/>
          <p:cNvSpPr txBox="1">
            <a:spLocks/>
          </p:cNvSpPr>
          <p:nvPr/>
        </p:nvSpPr>
        <p:spPr bwMode="auto">
          <a:xfrm>
            <a:off x="2622175" y="371477"/>
            <a:ext cx="76917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dirty="0" smtClean="0">
                <a:solidFill>
                  <a:schemeClr val="tx2"/>
                </a:solidFill>
                <a:latin typeface="Museo Slab 500"/>
              </a:rPr>
              <a:t>RTR Responsibilities</a:t>
            </a:r>
            <a:endParaRPr lang="en-US" altLang="en-US" b="1" dirty="0">
              <a:solidFill>
                <a:schemeClr val="tx2"/>
              </a:solidFill>
              <a:latin typeface="Museo Slab 5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12"/>
          <a:stretch/>
        </p:blipFill>
        <p:spPr>
          <a:xfrm>
            <a:off x="459957" y="1741251"/>
            <a:ext cx="4501342" cy="2898843"/>
          </a:xfrm>
          <a:prstGeom prst="rect">
            <a:avLst/>
          </a:prstGeom>
        </p:spPr>
      </p:pic>
      <p:sp>
        <p:nvSpPr>
          <p:cNvPr id="9" name="Rectangle 8"/>
          <p:cNvSpPr/>
          <p:nvPr/>
        </p:nvSpPr>
        <p:spPr>
          <a:xfrm>
            <a:off x="459957" y="1972140"/>
            <a:ext cx="4501342" cy="8975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606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4694" y="1903320"/>
            <a:ext cx="6109354" cy="1908215"/>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PM will request TSM&amp;O Evaluation via email</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email request will be sent to the RTR Point of Contact (RTR POC) for the region, as well as the ITS POC</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RTR POC will assign an RTR to conduct the TSM&amp;O Evaluation</a:t>
            </a:r>
          </a:p>
        </p:txBody>
      </p:sp>
      <p:sp>
        <p:nvSpPr>
          <p:cNvPr id="11267" name="Title 1"/>
          <p:cNvSpPr txBox="1">
            <a:spLocks/>
          </p:cNvSpPr>
          <p:nvPr/>
        </p:nvSpPr>
        <p:spPr bwMode="auto">
          <a:xfrm>
            <a:off x="2622175" y="371477"/>
            <a:ext cx="76917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dirty="0" smtClean="0">
                <a:solidFill>
                  <a:schemeClr val="tx2"/>
                </a:solidFill>
                <a:latin typeface="Museo Slab 500"/>
              </a:rPr>
              <a:t>Setup the TSM&amp;O </a:t>
            </a:r>
            <a:r>
              <a:rPr lang="en-US" dirty="0">
                <a:solidFill>
                  <a:schemeClr val="tx2"/>
                </a:solidFill>
                <a:latin typeface="Museo Slab 500"/>
              </a:rPr>
              <a:t>Evaluation</a:t>
            </a:r>
            <a:endParaRPr lang="en-US" altLang="en-US" b="1" dirty="0">
              <a:solidFill>
                <a:schemeClr val="tx2"/>
              </a:solidFill>
              <a:latin typeface="Museo Slab 5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12"/>
          <a:stretch/>
        </p:blipFill>
        <p:spPr>
          <a:xfrm>
            <a:off x="459957" y="1741251"/>
            <a:ext cx="4501342" cy="2898843"/>
          </a:xfrm>
          <a:prstGeom prst="rect">
            <a:avLst/>
          </a:prstGeom>
        </p:spPr>
      </p:pic>
      <p:sp>
        <p:nvSpPr>
          <p:cNvPr id="9" name="Rectangle 8"/>
          <p:cNvSpPr/>
          <p:nvPr/>
        </p:nvSpPr>
        <p:spPr>
          <a:xfrm>
            <a:off x="459957" y="1972140"/>
            <a:ext cx="992325" cy="26679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91913" y="3790664"/>
            <a:ext cx="5672084" cy="1200329"/>
          </a:xfrm>
          <a:prstGeom prst="rect">
            <a:avLst/>
          </a:prstGeom>
          <a:noFill/>
        </p:spPr>
        <p:txBody>
          <a:bodyPr wrap="square" rtlCol="0">
            <a:spAutoFit/>
          </a:bodyPr>
          <a:lstStyle/>
          <a:p>
            <a:r>
              <a:rPr lang="en-US" dirty="0" smtClean="0"/>
              <a:t>RTR POC:  Copy the PM on the email assigning an RTR so the PM knows who is conducting the TSM&amp;O Evaluation.  If the RTR POC is conducting the TSM&amp;O Evaluation, notify the PM.</a:t>
            </a:r>
            <a:endParaRPr lang="en-US" dirty="0"/>
          </a:p>
        </p:txBody>
      </p:sp>
      <p:pic>
        <p:nvPicPr>
          <p:cNvPr id="11" name="Picture 2" descr="Kangaroo warning sign clip art Free vector for free downloa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4694" y="4125796"/>
            <a:ext cx="607219" cy="5300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40101" y="4990993"/>
            <a:ext cx="575261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rebuchet MS" panose="020B0603020202020204" pitchFamily="34" charset="0"/>
              </a:rPr>
              <a:t>In SAP Timesheets, document all TSM&amp;O Evaluation time spent by including Rec Order 200664 </a:t>
            </a:r>
          </a:p>
          <a:p>
            <a:pPr marL="742950" lvl="1" indent="-285750">
              <a:buFont typeface="Arial" panose="020B0604020202020204" pitchFamily="34" charset="0"/>
              <a:buChar char="•"/>
            </a:pPr>
            <a:r>
              <a:rPr lang="en-US" dirty="0" smtClean="0">
                <a:latin typeface="Trebuchet MS" panose="020B0603020202020204" pitchFamily="34" charset="0"/>
              </a:rPr>
              <a:t>This is for tracking purposes only</a:t>
            </a:r>
            <a:endParaRPr lang="en-US" dirty="0">
              <a:latin typeface="Trebuchet MS" panose="020B0603020202020204" pitchFamily="34" charset="0"/>
            </a:endParaRPr>
          </a:p>
        </p:txBody>
      </p:sp>
    </p:spTree>
    <p:extLst>
      <p:ext uri="{BB962C8B-B14F-4D97-AF65-F5344CB8AC3E}">
        <p14:creationId xmlns:p14="http://schemas.microsoft.com/office/powerpoint/2010/main" val="3571686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TSM&amp;O </a:t>
            </a:r>
            <a:r>
              <a:rPr lang="en-US" sz="3200" dirty="0">
                <a:solidFill>
                  <a:schemeClr val="tx2"/>
                </a:solidFill>
                <a:latin typeface="Museo Slab 500"/>
                <a:ea typeface="+mn-ea"/>
                <a:cs typeface="+mn-cs"/>
              </a:rPr>
              <a:t>Evaluation</a:t>
            </a:r>
          </a:p>
        </p:txBody>
      </p:sp>
      <p:sp>
        <p:nvSpPr>
          <p:cNvPr id="7" name="TextBox 6"/>
          <p:cNvSpPr txBox="1"/>
          <p:nvPr/>
        </p:nvSpPr>
        <p:spPr>
          <a:xfrm>
            <a:off x="1104620" y="1387153"/>
            <a:ext cx="8395437" cy="369332"/>
          </a:xfrm>
          <a:prstGeom prst="rect">
            <a:avLst/>
          </a:prstGeom>
          <a:noFill/>
        </p:spPr>
        <p:txBody>
          <a:bodyPr wrap="square" rtlCol="0">
            <a:spAutoFit/>
          </a:bodyPr>
          <a:lstStyle/>
          <a:p>
            <a:r>
              <a:rPr lang="en-US" dirty="0" smtClean="0">
                <a:solidFill>
                  <a:prstClr val="black"/>
                </a:solidFill>
              </a:rPr>
              <a:t>Create a TSM&amp;O Evaluation Folder in the HQ TSM&amp;O (TRAFTSMOEVAL) shared drive at:</a:t>
            </a:r>
          </a:p>
        </p:txBody>
      </p:sp>
      <p:sp>
        <p:nvSpPr>
          <p:cNvPr id="6" name="Rectangle 5"/>
          <p:cNvSpPr/>
          <p:nvPr/>
        </p:nvSpPr>
        <p:spPr>
          <a:xfrm>
            <a:off x="1104621" y="1710318"/>
            <a:ext cx="4819524" cy="369332"/>
          </a:xfrm>
          <a:prstGeom prst="rect">
            <a:avLst/>
          </a:prstGeom>
        </p:spPr>
        <p:txBody>
          <a:bodyPr wrap="square">
            <a:spAutoFit/>
          </a:bodyPr>
          <a:lstStyle/>
          <a:p>
            <a:r>
              <a:rPr lang="en-US" u="sng" dirty="0">
                <a:solidFill>
                  <a:prstClr val="black"/>
                </a:solidFill>
                <a:hlinkClick r:id="rId3"/>
              </a:rPr>
              <a:t>\\public\traftsmoeval\evaluations</a:t>
            </a:r>
            <a:endParaRPr lang="en-US" dirty="0">
              <a:solidFill>
                <a:prstClr val="black"/>
              </a:solidFill>
            </a:endParaRPr>
          </a:p>
        </p:txBody>
      </p:sp>
      <p:sp>
        <p:nvSpPr>
          <p:cNvPr id="12" name="TextBox 11"/>
          <p:cNvSpPr txBox="1"/>
          <p:nvPr/>
        </p:nvSpPr>
        <p:spPr>
          <a:xfrm>
            <a:off x="1104621" y="2204233"/>
            <a:ext cx="10811762" cy="2308324"/>
          </a:xfrm>
          <a:prstGeom prst="rect">
            <a:avLst/>
          </a:prstGeom>
          <a:noFill/>
        </p:spPr>
        <p:txBody>
          <a:bodyPr wrap="square" rtlCol="0">
            <a:spAutoFit/>
          </a:bodyPr>
          <a:lstStyle/>
          <a:p>
            <a:r>
              <a:rPr lang="en-US" dirty="0">
                <a:solidFill>
                  <a:prstClr val="black"/>
                </a:solidFill>
              </a:rPr>
              <a:t>Folder Structure</a:t>
            </a:r>
            <a:r>
              <a:rPr lang="en-US" dirty="0" smtClean="0">
                <a:solidFill>
                  <a:prstClr val="black"/>
                </a:solidFill>
              </a:rPr>
              <a:t>:</a:t>
            </a:r>
          </a:p>
          <a:p>
            <a:endParaRPr lang="en-US" dirty="0">
              <a:solidFill>
                <a:prstClr val="black"/>
              </a:solidFill>
            </a:endParaRPr>
          </a:p>
          <a:p>
            <a:r>
              <a:rPr lang="en-US" b="1" dirty="0" smtClean="0">
                <a:solidFill>
                  <a:prstClr val="black"/>
                </a:solidFill>
              </a:rPr>
              <a:t>SHXXX\SHXXXX_YYYYY-YYYYY</a:t>
            </a:r>
            <a:r>
              <a:rPr lang="en-US" b="1" dirty="0">
                <a:solidFill>
                  <a:prstClr val="black"/>
                </a:solidFill>
              </a:rPr>
              <a:t>_(ZZZZZ)</a:t>
            </a:r>
            <a:endParaRPr lang="en-US" dirty="0">
              <a:solidFill>
                <a:prstClr val="black"/>
              </a:solidFill>
            </a:endParaRPr>
          </a:p>
          <a:p>
            <a:endParaRPr lang="en-US" dirty="0" smtClean="0">
              <a:solidFill>
                <a:prstClr val="black"/>
              </a:solidFill>
            </a:endParaRPr>
          </a:p>
          <a:p>
            <a:r>
              <a:rPr lang="en-US" dirty="0" smtClean="0">
                <a:solidFill>
                  <a:prstClr val="black"/>
                </a:solidFill>
              </a:rPr>
              <a:t>XXX </a:t>
            </a:r>
            <a:r>
              <a:rPr lang="en-US" dirty="0">
                <a:solidFill>
                  <a:prstClr val="black"/>
                </a:solidFill>
              </a:rPr>
              <a:t>= State Highway Number</a:t>
            </a:r>
          </a:p>
          <a:p>
            <a:r>
              <a:rPr lang="en-US" dirty="0" smtClean="0">
                <a:solidFill>
                  <a:prstClr val="black"/>
                </a:solidFill>
              </a:rPr>
              <a:t>XXXX </a:t>
            </a:r>
            <a:r>
              <a:rPr lang="en-US" dirty="0">
                <a:solidFill>
                  <a:prstClr val="black"/>
                </a:solidFill>
              </a:rPr>
              <a:t>= State Highway Number </a:t>
            </a:r>
            <a:r>
              <a:rPr lang="en-US" b="1" dirty="0">
                <a:solidFill>
                  <a:prstClr val="black"/>
                </a:solidFill>
              </a:rPr>
              <a:t>and</a:t>
            </a:r>
            <a:r>
              <a:rPr lang="en-US" dirty="0">
                <a:solidFill>
                  <a:prstClr val="black"/>
                </a:solidFill>
              </a:rPr>
              <a:t> Section (e.g. SH070A, SH285D)</a:t>
            </a:r>
          </a:p>
          <a:p>
            <a:r>
              <a:rPr lang="en-US" dirty="0">
                <a:solidFill>
                  <a:prstClr val="black"/>
                </a:solidFill>
              </a:rPr>
              <a:t>YYYYY = </a:t>
            </a:r>
            <a:r>
              <a:rPr lang="en-US" dirty="0" err="1">
                <a:solidFill>
                  <a:prstClr val="black"/>
                </a:solidFill>
              </a:rPr>
              <a:t>Milepoint</a:t>
            </a:r>
            <a:r>
              <a:rPr lang="en-US" dirty="0">
                <a:solidFill>
                  <a:prstClr val="black"/>
                </a:solidFill>
              </a:rPr>
              <a:t> Limits (e.g. MP 0.00 to MP 1.52 = 00000-00152, MP 90.50 to 112.00 = 09050-11200)</a:t>
            </a:r>
          </a:p>
          <a:p>
            <a:r>
              <a:rPr lang="en-US" dirty="0">
                <a:solidFill>
                  <a:prstClr val="black"/>
                </a:solidFill>
              </a:rPr>
              <a:t>ZZZZZ = Project Sub Account Number (if not available, folder name will be SHXXXX_YYYYY-YYYYY)</a:t>
            </a:r>
          </a:p>
        </p:txBody>
      </p:sp>
      <p:sp>
        <p:nvSpPr>
          <p:cNvPr id="16" name="TextBox 15"/>
          <p:cNvSpPr txBox="1"/>
          <p:nvPr/>
        </p:nvSpPr>
        <p:spPr>
          <a:xfrm>
            <a:off x="1104620" y="4775639"/>
            <a:ext cx="7270894" cy="369332"/>
          </a:xfrm>
          <a:prstGeom prst="rect">
            <a:avLst/>
          </a:prstGeom>
          <a:noFill/>
        </p:spPr>
        <p:txBody>
          <a:bodyPr wrap="square" rtlCol="0">
            <a:spAutoFit/>
          </a:bodyPr>
          <a:lstStyle/>
          <a:p>
            <a:r>
              <a:rPr lang="en-US" dirty="0" smtClean="0">
                <a:solidFill>
                  <a:prstClr val="black"/>
                </a:solidFill>
              </a:rPr>
              <a:t>Save the </a:t>
            </a:r>
            <a:r>
              <a:rPr lang="en-US" b="1" dirty="0" smtClean="0">
                <a:solidFill>
                  <a:prstClr val="black"/>
                </a:solidFill>
              </a:rPr>
              <a:t>TSM&amp;O Evaluation Request </a:t>
            </a:r>
            <a:r>
              <a:rPr lang="en-US" dirty="0" smtClean="0">
                <a:solidFill>
                  <a:prstClr val="black"/>
                </a:solidFill>
              </a:rPr>
              <a:t>in this folder</a:t>
            </a:r>
          </a:p>
        </p:txBody>
      </p:sp>
      <p:pic>
        <p:nvPicPr>
          <p:cNvPr id="8" name="Picture 2" descr="Kangaroo warning sign clip art Free vector for free downloa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620" y="5408053"/>
            <a:ext cx="607219" cy="5300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29070" y="5228413"/>
            <a:ext cx="7270894" cy="923330"/>
          </a:xfrm>
          <a:prstGeom prst="rect">
            <a:avLst/>
          </a:prstGeom>
          <a:noFill/>
        </p:spPr>
        <p:txBody>
          <a:bodyPr wrap="square" rtlCol="0">
            <a:spAutoFit/>
          </a:bodyPr>
          <a:lstStyle/>
          <a:p>
            <a:r>
              <a:rPr lang="en-US" dirty="0" smtClean="0">
                <a:solidFill>
                  <a:prstClr val="black"/>
                </a:solidFill>
              </a:rPr>
              <a:t>It is important to create the project folder and save the TSM&amp;O Evaluation Request and TSM&amp;O Evaluation spreadsheet upon receipt of the Request so that ITS is able to begin their analysis.</a:t>
            </a:r>
          </a:p>
        </p:txBody>
      </p:sp>
    </p:spTree>
    <p:extLst>
      <p:ext uri="{BB962C8B-B14F-4D97-AF65-F5344CB8AC3E}">
        <p14:creationId xmlns:p14="http://schemas.microsoft.com/office/powerpoint/2010/main" val="3232414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TSM&amp;O </a:t>
            </a:r>
            <a:r>
              <a:rPr lang="en-US" sz="3200" dirty="0">
                <a:solidFill>
                  <a:schemeClr val="tx2"/>
                </a:solidFill>
                <a:latin typeface="Museo Slab 500"/>
                <a:ea typeface="+mn-ea"/>
                <a:cs typeface="+mn-cs"/>
              </a:rPr>
              <a:t>Evaluation</a:t>
            </a:r>
          </a:p>
        </p:txBody>
      </p:sp>
      <p:pic>
        <p:nvPicPr>
          <p:cNvPr id="3" name="Picture 2"/>
          <p:cNvPicPr>
            <a:picLocks noChangeAspect="1"/>
          </p:cNvPicPr>
          <p:nvPr/>
        </p:nvPicPr>
        <p:blipFill rotWithShape="1">
          <a:blip r:embed="rId3"/>
          <a:srcRect l="9626" t="18979" r="66015" b="34781"/>
          <a:stretch/>
        </p:blipFill>
        <p:spPr>
          <a:xfrm>
            <a:off x="1072492" y="1702785"/>
            <a:ext cx="4965236" cy="2945415"/>
          </a:xfrm>
          <a:prstGeom prst="rect">
            <a:avLst/>
          </a:prstGeom>
          <a:ln w="38100">
            <a:solidFill>
              <a:schemeClr val="accent1"/>
            </a:solidFill>
          </a:ln>
        </p:spPr>
      </p:pic>
      <p:pic>
        <p:nvPicPr>
          <p:cNvPr id="5" name="Picture 4"/>
          <p:cNvPicPr>
            <a:picLocks noChangeAspect="1"/>
          </p:cNvPicPr>
          <p:nvPr/>
        </p:nvPicPr>
        <p:blipFill rotWithShape="1">
          <a:blip r:embed="rId4"/>
          <a:srcRect r="60826" b="26561"/>
          <a:stretch/>
        </p:blipFill>
        <p:spPr>
          <a:xfrm>
            <a:off x="6929437" y="1340835"/>
            <a:ext cx="3929063" cy="4602765"/>
          </a:xfrm>
          <a:prstGeom prst="rect">
            <a:avLst/>
          </a:prstGeom>
          <a:ln w="38100">
            <a:solidFill>
              <a:schemeClr val="accent1"/>
            </a:solidFill>
          </a:ln>
        </p:spPr>
      </p:pic>
    </p:spTree>
    <p:extLst>
      <p:ext uri="{BB962C8B-B14F-4D97-AF65-F5344CB8AC3E}">
        <p14:creationId xmlns:p14="http://schemas.microsoft.com/office/powerpoint/2010/main" val="1566752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TSM&amp;O </a:t>
            </a:r>
            <a:r>
              <a:rPr lang="en-US" sz="3200" dirty="0">
                <a:solidFill>
                  <a:schemeClr val="tx2"/>
                </a:solidFill>
                <a:latin typeface="Museo Slab 500"/>
                <a:ea typeface="+mn-ea"/>
                <a:cs typeface="+mn-cs"/>
              </a:rPr>
              <a:t>Evaluation</a:t>
            </a:r>
          </a:p>
        </p:txBody>
      </p:sp>
      <p:sp>
        <p:nvSpPr>
          <p:cNvPr id="7" name="TextBox 6"/>
          <p:cNvSpPr txBox="1"/>
          <p:nvPr/>
        </p:nvSpPr>
        <p:spPr>
          <a:xfrm>
            <a:off x="1104621" y="1387153"/>
            <a:ext cx="7270894" cy="369332"/>
          </a:xfrm>
          <a:prstGeom prst="rect">
            <a:avLst/>
          </a:prstGeom>
          <a:noFill/>
        </p:spPr>
        <p:txBody>
          <a:bodyPr wrap="square" rtlCol="0">
            <a:spAutoFit/>
          </a:bodyPr>
          <a:lstStyle/>
          <a:p>
            <a:r>
              <a:rPr lang="en-US" dirty="0" smtClean="0">
                <a:solidFill>
                  <a:prstClr val="black"/>
                </a:solidFill>
              </a:rPr>
              <a:t>Download the latest version of the TSM&amp;O Evaluation spreadsheet tool at:</a:t>
            </a:r>
          </a:p>
        </p:txBody>
      </p:sp>
      <p:sp>
        <p:nvSpPr>
          <p:cNvPr id="6" name="Rectangle 5"/>
          <p:cNvSpPr/>
          <p:nvPr/>
        </p:nvSpPr>
        <p:spPr>
          <a:xfrm>
            <a:off x="1104621" y="1710318"/>
            <a:ext cx="6930426" cy="369332"/>
          </a:xfrm>
          <a:prstGeom prst="rect">
            <a:avLst/>
          </a:prstGeom>
        </p:spPr>
        <p:txBody>
          <a:bodyPr wrap="square">
            <a:spAutoFit/>
          </a:bodyPr>
          <a:lstStyle/>
          <a:p>
            <a:r>
              <a:rPr lang="en-US" dirty="0">
                <a:solidFill>
                  <a:prstClr val="black"/>
                </a:solidFill>
                <a:hlinkClick r:id="rId3"/>
              </a:rPr>
              <a:t>http://</a:t>
            </a:r>
            <a:r>
              <a:rPr lang="en-US" dirty="0" smtClean="0">
                <a:solidFill>
                  <a:prstClr val="black"/>
                </a:solidFill>
                <a:hlinkClick r:id="rId3"/>
              </a:rPr>
              <a:t>cdot.dot.state.co.us/business/tsm-o/evaluation/resources</a:t>
            </a:r>
            <a:endParaRPr lang="en-US" dirty="0" smtClean="0">
              <a:solidFill>
                <a:prstClr val="black"/>
              </a:solidFill>
            </a:endParaRPr>
          </a:p>
        </p:txBody>
      </p:sp>
      <p:sp>
        <p:nvSpPr>
          <p:cNvPr id="12" name="TextBox 11"/>
          <p:cNvSpPr txBox="1"/>
          <p:nvPr/>
        </p:nvSpPr>
        <p:spPr>
          <a:xfrm>
            <a:off x="1766102" y="2371897"/>
            <a:ext cx="8778681" cy="369332"/>
          </a:xfrm>
          <a:prstGeom prst="rect">
            <a:avLst/>
          </a:prstGeom>
          <a:noFill/>
        </p:spPr>
        <p:txBody>
          <a:bodyPr wrap="square" rtlCol="0">
            <a:spAutoFit/>
          </a:bodyPr>
          <a:lstStyle/>
          <a:p>
            <a:r>
              <a:rPr lang="en-US" dirty="0" smtClean="0">
                <a:solidFill>
                  <a:prstClr val="black"/>
                </a:solidFill>
              </a:rPr>
              <a:t>Always download the latest version.  The tool will be updated as corrections are identified.</a:t>
            </a:r>
            <a:endParaRPr lang="en-US" dirty="0">
              <a:solidFill>
                <a:prstClr val="black"/>
              </a:solidFill>
            </a:endParaRPr>
          </a:p>
        </p:txBody>
      </p:sp>
      <p:sp>
        <p:nvSpPr>
          <p:cNvPr id="16" name="TextBox 15"/>
          <p:cNvSpPr txBox="1"/>
          <p:nvPr/>
        </p:nvSpPr>
        <p:spPr>
          <a:xfrm>
            <a:off x="1104621" y="3127062"/>
            <a:ext cx="7805915" cy="369332"/>
          </a:xfrm>
          <a:prstGeom prst="rect">
            <a:avLst/>
          </a:prstGeom>
          <a:noFill/>
        </p:spPr>
        <p:txBody>
          <a:bodyPr wrap="square" rtlCol="0">
            <a:spAutoFit/>
          </a:bodyPr>
          <a:lstStyle/>
          <a:p>
            <a:r>
              <a:rPr lang="en-US" dirty="0" smtClean="0">
                <a:solidFill>
                  <a:prstClr val="black"/>
                </a:solidFill>
              </a:rPr>
              <a:t>Save the </a:t>
            </a:r>
            <a:r>
              <a:rPr lang="en-US" b="1" dirty="0" smtClean="0">
                <a:solidFill>
                  <a:prstClr val="black"/>
                </a:solidFill>
              </a:rPr>
              <a:t>TSM&amp;O Evaluation Spreadsheet Tool </a:t>
            </a:r>
            <a:r>
              <a:rPr lang="en-US" dirty="0" smtClean="0">
                <a:solidFill>
                  <a:prstClr val="black"/>
                </a:solidFill>
              </a:rPr>
              <a:t>in the </a:t>
            </a:r>
            <a:r>
              <a:rPr lang="en-US" b="1" dirty="0" smtClean="0">
                <a:solidFill>
                  <a:prstClr val="black"/>
                </a:solidFill>
              </a:rPr>
              <a:t>TSM&amp;O Evaluation Folder</a:t>
            </a:r>
          </a:p>
        </p:txBody>
      </p:sp>
      <p:pic>
        <p:nvPicPr>
          <p:cNvPr id="1026" name="Picture 2" descr="Kangaroo warning sign clip art Free vector for free downloa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621" y="2289080"/>
            <a:ext cx="607219" cy="53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26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a:t>
            </a:r>
            <a:r>
              <a:rPr lang="en-US" sz="3200" dirty="0">
                <a:solidFill>
                  <a:schemeClr val="tx2"/>
                </a:solidFill>
                <a:latin typeface="Museo Slab 500"/>
                <a:ea typeface="+mn-ea"/>
                <a:cs typeface="+mn-cs"/>
              </a:rPr>
              <a:t>TSM&amp;O Evaluation</a:t>
            </a:r>
          </a:p>
        </p:txBody>
      </p:sp>
      <p:sp>
        <p:nvSpPr>
          <p:cNvPr id="7" name="TextBox 6"/>
          <p:cNvSpPr txBox="1"/>
          <p:nvPr/>
        </p:nvSpPr>
        <p:spPr>
          <a:xfrm>
            <a:off x="1104621" y="1387153"/>
            <a:ext cx="7270894" cy="369332"/>
          </a:xfrm>
          <a:prstGeom prst="rect">
            <a:avLst/>
          </a:prstGeom>
          <a:noFill/>
        </p:spPr>
        <p:txBody>
          <a:bodyPr wrap="square" rtlCol="0">
            <a:spAutoFit/>
          </a:bodyPr>
          <a:lstStyle/>
          <a:p>
            <a:r>
              <a:rPr lang="en-US" dirty="0" smtClean="0"/>
              <a:t>Open the TSM&amp;O Evaluation Tool</a:t>
            </a:r>
          </a:p>
        </p:txBody>
      </p:sp>
      <p:sp>
        <p:nvSpPr>
          <p:cNvPr id="12" name="TextBox 11"/>
          <p:cNvSpPr txBox="1"/>
          <p:nvPr/>
        </p:nvSpPr>
        <p:spPr>
          <a:xfrm>
            <a:off x="1801387" y="2795305"/>
            <a:ext cx="3899260" cy="923330"/>
          </a:xfrm>
          <a:prstGeom prst="rect">
            <a:avLst/>
          </a:prstGeom>
          <a:noFill/>
        </p:spPr>
        <p:txBody>
          <a:bodyPr wrap="square" rtlCol="0">
            <a:spAutoFit/>
          </a:bodyPr>
          <a:lstStyle/>
          <a:p>
            <a:r>
              <a:rPr lang="en-US" dirty="0" smtClean="0"/>
              <a:t>Make sure the </a:t>
            </a:r>
            <a:r>
              <a:rPr lang="en-US" b="1" dirty="0" smtClean="0"/>
              <a:t>TSM&amp;O Evaluation Request </a:t>
            </a:r>
            <a:r>
              <a:rPr lang="en-US" dirty="0" smtClean="0"/>
              <a:t>is saved in the same folder and closed</a:t>
            </a:r>
            <a:endParaRPr lang="en-US" dirty="0"/>
          </a:p>
        </p:txBody>
      </p:sp>
      <p:sp>
        <p:nvSpPr>
          <p:cNvPr id="16" name="TextBox 15"/>
          <p:cNvSpPr txBox="1"/>
          <p:nvPr/>
        </p:nvSpPr>
        <p:spPr>
          <a:xfrm>
            <a:off x="1149394" y="3916924"/>
            <a:ext cx="426891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Click on the Project Information Tab</a:t>
            </a:r>
          </a:p>
          <a:p>
            <a:pPr marL="285750" indent="-285750">
              <a:buFont typeface="Arial" panose="020B0604020202020204" pitchFamily="34" charset="0"/>
              <a:buChar char="•"/>
            </a:pPr>
            <a:r>
              <a:rPr lang="en-US" dirty="0" smtClean="0"/>
              <a:t>Click “Retrieve Data”</a:t>
            </a:r>
          </a:p>
          <a:p>
            <a:pPr marL="285750" indent="-285750">
              <a:buFont typeface="Arial" panose="020B0604020202020204" pitchFamily="34" charset="0"/>
              <a:buChar char="•"/>
            </a:pPr>
            <a:r>
              <a:rPr lang="en-US" dirty="0" smtClean="0"/>
              <a:t>Navigate to current folder</a:t>
            </a:r>
          </a:p>
          <a:p>
            <a:pPr marL="285750" indent="-285750">
              <a:buFont typeface="Arial" panose="020B0604020202020204" pitchFamily="34" charset="0"/>
              <a:buChar char="•"/>
            </a:pPr>
            <a:r>
              <a:rPr lang="en-US" dirty="0" smtClean="0"/>
              <a:t>Click “OK”</a:t>
            </a:r>
          </a:p>
          <a:p>
            <a:pPr marL="285750" indent="-285750">
              <a:buFont typeface="Arial" panose="020B0604020202020204" pitchFamily="34" charset="0"/>
              <a:buChar char="•"/>
            </a:pPr>
            <a:r>
              <a:rPr lang="en-US" dirty="0" smtClean="0"/>
              <a:t>Data fills in automatically</a:t>
            </a:r>
          </a:p>
          <a:p>
            <a:pPr marL="285750" indent="-285750">
              <a:buFont typeface="Arial" panose="020B0604020202020204" pitchFamily="34" charset="0"/>
              <a:buChar char="•"/>
            </a:pPr>
            <a:r>
              <a:rPr lang="en-US" dirty="0" smtClean="0"/>
              <a:t>Fill in the Request Date (the date of the request email)</a:t>
            </a:r>
          </a:p>
        </p:txBody>
      </p:sp>
      <p:pic>
        <p:nvPicPr>
          <p:cNvPr id="1026" name="Picture 2" descr="Kangaroo warning sign clip art Free vector for free downloa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168" y="2878450"/>
            <a:ext cx="607219" cy="5300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04620" y="1883595"/>
            <a:ext cx="4469329" cy="646331"/>
          </a:xfrm>
          <a:prstGeom prst="rect">
            <a:avLst/>
          </a:prstGeom>
          <a:noFill/>
        </p:spPr>
        <p:txBody>
          <a:bodyPr wrap="square" rtlCol="0">
            <a:spAutoFit/>
          </a:bodyPr>
          <a:lstStyle/>
          <a:p>
            <a:r>
              <a:rPr lang="en-US" dirty="0" smtClean="0"/>
              <a:t>Review and reference the Instructions Tab as needed throughout the process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728" y="1387153"/>
            <a:ext cx="5475734" cy="4829849"/>
          </a:xfrm>
          <a:prstGeom prst="rect">
            <a:avLst/>
          </a:prstGeom>
          <a:ln w="38100">
            <a:solidFill>
              <a:schemeClr val="accent1"/>
            </a:solidFill>
          </a:ln>
        </p:spPr>
      </p:pic>
    </p:spTree>
    <p:extLst>
      <p:ext uri="{BB962C8B-B14F-4D97-AF65-F5344CB8AC3E}">
        <p14:creationId xmlns:p14="http://schemas.microsoft.com/office/powerpoint/2010/main" val="2077443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a:t>
            </a:r>
            <a:r>
              <a:rPr lang="en-US" sz="3200" dirty="0">
                <a:solidFill>
                  <a:schemeClr val="tx2"/>
                </a:solidFill>
                <a:latin typeface="Museo Slab 500"/>
                <a:ea typeface="+mn-ea"/>
                <a:cs typeface="+mn-cs"/>
              </a:rPr>
              <a:t>TSM&amp;O Evaluation</a:t>
            </a:r>
          </a:p>
        </p:txBody>
      </p:sp>
      <p:sp>
        <p:nvSpPr>
          <p:cNvPr id="7" name="TextBox 6"/>
          <p:cNvSpPr txBox="1"/>
          <p:nvPr/>
        </p:nvSpPr>
        <p:spPr>
          <a:xfrm>
            <a:off x="1104621" y="1387153"/>
            <a:ext cx="4673609" cy="369332"/>
          </a:xfrm>
          <a:prstGeom prst="rect">
            <a:avLst/>
          </a:prstGeom>
          <a:noFill/>
        </p:spPr>
        <p:txBody>
          <a:bodyPr wrap="square" rtlCol="0">
            <a:spAutoFit/>
          </a:bodyPr>
          <a:lstStyle/>
          <a:p>
            <a:r>
              <a:rPr lang="en-US" dirty="0" smtClean="0"/>
              <a:t>Populated Project Information Tab</a:t>
            </a:r>
          </a:p>
        </p:txBody>
      </p:sp>
      <p:pic>
        <p:nvPicPr>
          <p:cNvPr id="4" name="Picture 3"/>
          <p:cNvPicPr>
            <a:picLocks noChangeAspect="1"/>
          </p:cNvPicPr>
          <p:nvPr/>
        </p:nvPicPr>
        <p:blipFill rotWithShape="1">
          <a:blip r:embed="rId3"/>
          <a:srcRect l="2529" t="19135" r="10327" b="18579"/>
          <a:stretch/>
        </p:blipFill>
        <p:spPr>
          <a:xfrm>
            <a:off x="5342967" y="1387153"/>
            <a:ext cx="5952620" cy="4834353"/>
          </a:xfrm>
          <a:prstGeom prst="rect">
            <a:avLst/>
          </a:prstGeom>
          <a:ln w="38100">
            <a:solidFill>
              <a:schemeClr val="accent1"/>
            </a:solidFill>
          </a:ln>
        </p:spPr>
      </p:pic>
    </p:spTree>
    <p:extLst>
      <p:ext uri="{BB962C8B-B14F-4D97-AF65-F5344CB8AC3E}">
        <p14:creationId xmlns:p14="http://schemas.microsoft.com/office/powerpoint/2010/main" val="4045485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Safety Analysis</a:t>
            </a:r>
            <a:endParaRPr lang="en-US" sz="3200" dirty="0">
              <a:solidFill>
                <a:schemeClr val="tx2"/>
              </a:solidFill>
              <a:latin typeface="Museo Slab 500"/>
              <a:ea typeface="+mn-ea"/>
              <a:cs typeface="+mn-cs"/>
            </a:endParaRPr>
          </a:p>
        </p:txBody>
      </p:sp>
      <p:sp>
        <p:nvSpPr>
          <p:cNvPr id="10" name="Right Arrow 9"/>
          <p:cNvSpPr/>
          <p:nvPr/>
        </p:nvSpPr>
        <p:spPr>
          <a:xfrm>
            <a:off x="4856628" y="3257235"/>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549795" y="2278165"/>
            <a:ext cx="4051208" cy="2614924"/>
          </a:xfrm>
          <a:prstGeom prst="rect">
            <a:avLst/>
          </a:prstGeom>
        </p:spPr>
      </p:pic>
      <p:sp>
        <p:nvSpPr>
          <p:cNvPr id="5" name="Rectangle 4"/>
          <p:cNvSpPr/>
          <p:nvPr/>
        </p:nvSpPr>
        <p:spPr>
          <a:xfrm>
            <a:off x="1200564" y="2621343"/>
            <a:ext cx="414227" cy="23090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293353" y="1746242"/>
            <a:ext cx="5423107" cy="4060695"/>
          </a:xfrm>
          <a:prstGeom prst="rect">
            <a:avLst/>
          </a:prstGeom>
          <a:ln w="38100">
            <a:solidFill>
              <a:schemeClr val="accent1"/>
            </a:solidFill>
          </a:ln>
        </p:spPr>
      </p:pic>
    </p:spTree>
    <p:extLst>
      <p:ext uri="{BB962C8B-B14F-4D97-AF65-F5344CB8AC3E}">
        <p14:creationId xmlns:p14="http://schemas.microsoft.com/office/powerpoint/2010/main" val="1356882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533" y="286604"/>
            <a:ext cx="8243146" cy="813326"/>
          </a:xfrm>
        </p:spPr>
        <p:txBody>
          <a:bodyPr/>
          <a:lstStyle/>
          <a:p>
            <a:r>
              <a:rPr lang="en-US" dirty="0" smtClean="0">
                <a:latin typeface="Trebuchet MS" panose="020B0603020202020204" pitchFamily="34" charset="0"/>
              </a:rPr>
              <a:t>Optional File Download</a:t>
            </a:r>
            <a:endParaRPr lang="en-US"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r>
              <a:rPr lang="en-US" sz="3600" dirty="0" smtClean="0">
                <a:latin typeface="Trebuchet MS" panose="020B0603020202020204" pitchFamily="34" charset="0"/>
              </a:rPr>
              <a:t>Would you like a copy of this file to reference?</a:t>
            </a:r>
            <a:endParaRPr lang="en-US" sz="3600" dirty="0">
              <a:latin typeface="Trebuchet MS" panose="020B0603020202020204" pitchFamily="34" charset="0"/>
            </a:endParaRPr>
          </a:p>
        </p:txBody>
      </p:sp>
    </p:spTree>
    <p:custDataLst>
      <p:tags r:id="rId1"/>
    </p:custDataLst>
    <p:extLst>
      <p:ext uri="{BB962C8B-B14F-4D97-AF65-F5344CB8AC3E}">
        <p14:creationId xmlns:p14="http://schemas.microsoft.com/office/powerpoint/2010/main" val="2159772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Safety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5023805"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Fill out your name and the date the form was started</a:t>
            </a:r>
          </a:p>
          <a:p>
            <a:pPr marL="285750" indent="-285750">
              <a:buFont typeface="Arial" panose="020B0604020202020204" pitchFamily="34" charset="0"/>
              <a:buChar char="•"/>
            </a:pPr>
            <a:r>
              <a:rPr lang="en-US" dirty="0" smtClean="0"/>
              <a:t>Answer each question with “Yes”, “No”, or “N/A”</a:t>
            </a:r>
          </a:p>
          <a:p>
            <a:pPr marL="285750" indent="-285750">
              <a:buFont typeface="Arial" panose="020B0604020202020204" pitchFamily="34" charset="0"/>
              <a:buChar char="•"/>
            </a:pPr>
            <a:r>
              <a:rPr lang="en-US" dirty="0" smtClean="0"/>
              <a:t>Pull crash data from Vision Zero and store the report in the </a:t>
            </a:r>
            <a:r>
              <a:rPr lang="en-US" b="1" dirty="0" smtClean="0"/>
              <a:t>TSM&amp;O Evaluation Folder</a:t>
            </a:r>
            <a:endParaRPr lang="en-US" b="1" dirty="0"/>
          </a:p>
          <a:p>
            <a:pPr marL="285750" indent="-285750">
              <a:buFont typeface="Arial" panose="020B0604020202020204" pitchFamily="34" charset="0"/>
              <a:buChar char="•"/>
            </a:pPr>
            <a:r>
              <a:rPr lang="en-US" dirty="0" smtClean="0"/>
              <a:t>Add specific Recommendations in the “Recommendations” column</a:t>
            </a:r>
          </a:p>
          <a:p>
            <a:pPr marL="285750" indent="-285750">
              <a:buFont typeface="Arial" panose="020B0604020202020204" pitchFamily="34" charset="0"/>
              <a:buChar char="•"/>
            </a:pPr>
            <a:r>
              <a:rPr lang="en-US" dirty="0" smtClean="0"/>
              <a:t>Other relevant information may be added to the “Comments” column</a:t>
            </a:r>
          </a:p>
          <a:p>
            <a:pPr marL="285750" indent="-285750">
              <a:buFont typeface="Arial" panose="020B0604020202020204" pitchFamily="34" charset="0"/>
              <a:buChar char="•"/>
            </a:pPr>
            <a:r>
              <a:rPr lang="en-US" dirty="0" smtClean="0"/>
              <a:t>If you would like a Level 2 Safety Analysis for any of the topics:</a:t>
            </a:r>
          </a:p>
          <a:p>
            <a:pPr marL="742950" lvl="1" indent="-285750">
              <a:buFont typeface="Arial" panose="020B0604020202020204" pitchFamily="34" charset="0"/>
              <a:buChar char="•"/>
            </a:pPr>
            <a:r>
              <a:rPr lang="en-US" dirty="0" smtClean="0"/>
              <a:t>Check the box in the last column</a:t>
            </a:r>
          </a:p>
          <a:p>
            <a:pPr marL="742950" lvl="1" indent="-285750">
              <a:buFont typeface="Arial" panose="020B0604020202020204" pitchFamily="34" charset="0"/>
              <a:buChar char="•"/>
            </a:pPr>
            <a:r>
              <a:rPr lang="en-US" dirty="0" smtClean="0"/>
              <a:t>Write </a:t>
            </a:r>
            <a:r>
              <a:rPr lang="en-US" b="1" dirty="0" smtClean="0"/>
              <a:t>specific</a:t>
            </a:r>
            <a:r>
              <a:rPr lang="en-US" dirty="0" smtClean="0"/>
              <a:t> topics for analysis in the “Comments” column</a:t>
            </a:r>
          </a:p>
        </p:txBody>
      </p:sp>
      <p:pic>
        <p:nvPicPr>
          <p:cNvPr id="3" name="Picture 2"/>
          <p:cNvPicPr>
            <a:picLocks noChangeAspect="1"/>
          </p:cNvPicPr>
          <p:nvPr/>
        </p:nvPicPr>
        <p:blipFill>
          <a:blip r:embed="rId3"/>
          <a:stretch>
            <a:fillRect/>
          </a:stretch>
        </p:blipFill>
        <p:spPr>
          <a:xfrm>
            <a:off x="6264422" y="1387153"/>
            <a:ext cx="5419797" cy="4058217"/>
          </a:xfrm>
          <a:prstGeom prst="rect">
            <a:avLst/>
          </a:prstGeom>
          <a:ln w="38100">
            <a:solidFill>
              <a:schemeClr val="accent1"/>
            </a:solidFill>
          </a:ln>
        </p:spPr>
      </p:pic>
    </p:spTree>
    <p:extLst>
      <p:ext uri="{BB962C8B-B14F-4D97-AF65-F5344CB8AC3E}">
        <p14:creationId xmlns:p14="http://schemas.microsoft.com/office/powerpoint/2010/main" val="3420744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ITS Analysis</a:t>
            </a:r>
            <a:endParaRPr lang="en-US" sz="3200" dirty="0">
              <a:solidFill>
                <a:schemeClr val="tx2"/>
              </a:solidFill>
              <a:latin typeface="Museo Slab 500"/>
              <a:ea typeface="+mn-ea"/>
              <a:cs typeface="+mn-cs"/>
            </a:endParaRPr>
          </a:p>
        </p:txBody>
      </p:sp>
      <p:sp>
        <p:nvSpPr>
          <p:cNvPr id="10" name="Right Arrow 9"/>
          <p:cNvSpPr/>
          <p:nvPr/>
        </p:nvSpPr>
        <p:spPr>
          <a:xfrm>
            <a:off x="4728815" y="3308350"/>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549795" y="2278165"/>
            <a:ext cx="4051208" cy="2614924"/>
          </a:xfrm>
          <a:prstGeom prst="rect">
            <a:avLst/>
          </a:prstGeom>
        </p:spPr>
      </p:pic>
      <p:sp>
        <p:nvSpPr>
          <p:cNvPr id="5" name="Rectangle 4"/>
          <p:cNvSpPr/>
          <p:nvPr/>
        </p:nvSpPr>
        <p:spPr>
          <a:xfrm>
            <a:off x="1602978" y="2927350"/>
            <a:ext cx="1311672" cy="381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037727" y="1554137"/>
            <a:ext cx="5895738" cy="4062980"/>
          </a:xfrm>
          <a:prstGeom prst="rect">
            <a:avLst/>
          </a:prstGeom>
          <a:ln w="38100">
            <a:solidFill>
              <a:schemeClr val="accent1"/>
            </a:solidFill>
          </a:ln>
        </p:spPr>
      </p:pic>
    </p:spTree>
    <p:extLst>
      <p:ext uri="{BB962C8B-B14F-4D97-AF65-F5344CB8AC3E}">
        <p14:creationId xmlns:p14="http://schemas.microsoft.com/office/powerpoint/2010/main" val="2020235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ITS Analysis</a:t>
            </a:r>
            <a:endParaRPr lang="en-US" sz="3200" dirty="0">
              <a:solidFill>
                <a:schemeClr val="tx2"/>
              </a:solidFill>
              <a:latin typeface="Museo Slab 500"/>
              <a:ea typeface="+mn-ea"/>
              <a:cs typeface="+mn-cs"/>
            </a:endParaRPr>
          </a:p>
        </p:txBody>
      </p:sp>
      <p:sp>
        <p:nvSpPr>
          <p:cNvPr id="7" name="TextBox 6"/>
          <p:cNvSpPr txBox="1"/>
          <p:nvPr/>
        </p:nvSpPr>
        <p:spPr>
          <a:xfrm>
            <a:off x="841974" y="1367698"/>
            <a:ext cx="5023805"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Fill out your name and the date the form was started</a:t>
            </a:r>
          </a:p>
          <a:p>
            <a:pPr marL="285750" indent="-285750">
              <a:buFont typeface="Arial" panose="020B0604020202020204" pitchFamily="34" charset="0"/>
              <a:buChar char="•"/>
            </a:pPr>
            <a:r>
              <a:rPr lang="en-US" dirty="0" smtClean="0"/>
              <a:t>Some of the cells will auto populate from the Project Information tab.  These may be overridden at the discretion of the RTR.</a:t>
            </a:r>
          </a:p>
          <a:p>
            <a:pPr marL="285750" indent="-285750">
              <a:buFont typeface="Arial" panose="020B0604020202020204" pitchFamily="34" charset="0"/>
              <a:buChar char="•"/>
            </a:pPr>
            <a:r>
              <a:rPr lang="en-US" dirty="0" smtClean="0"/>
              <a:t>List all existing ITS infrastructure on the corridor</a:t>
            </a:r>
          </a:p>
          <a:p>
            <a:pPr marL="285750" indent="-285750">
              <a:buFont typeface="Arial" panose="020B0604020202020204" pitchFamily="34" charset="0"/>
              <a:buChar char="•"/>
            </a:pPr>
            <a:r>
              <a:rPr lang="en-US" dirty="0" smtClean="0"/>
              <a:t>If there is new or existing ITS infrastructure, a Level 2 review is required.</a:t>
            </a:r>
          </a:p>
          <a:p>
            <a:pPr marL="285750" indent="-285750">
              <a:buFont typeface="Arial" panose="020B0604020202020204" pitchFamily="34" charset="0"/>
              <a:buChar char="•"/>
            </a:pPr>
            <a:r>
              <a:rPr lang="en-US" dirty="0" smtClean="0"/>
              <a:t>If a Level 2 ITS review is required, provide specific instructions in the Comments column</a:t>
            </a:r>
          </a:p>
          <a:p>
            <a:pPr marL="285750" indent="-285750">
              <a:buFont typeface="Arial" panose="020B0604020202020204" pitchFamily="34" charset="0"/>
              <a:buChar char="•"/>
            </a:pPr>
            <a:r>
              <a:rPr lang="en-US" dirty="0" smtClean="0"/>
              <a:t>If the Region would like new ITS infrastructure, the RTR will initiate the </a:t>
            </a:r>
            <a:r>
              <a:rPr lang="en-US" dirty="0" err="1" smtClean="0"/>
              <a:t>Sharepoint</a:t>
            </a:r>
            <a:r>
              <a:rPr lang="en-US" dirty="0" smtClean="0"/>
              <a:t> project information sheet</a:t>
            </a:r>
          </a:p>
        </p:txBody>
      </p:sp>
      <p:pic>
        <p:nvPicPr>
          <p:cNvPr id="4" name="Picture 3"/>
          <p:cNvPicPr>
            <a:picLocks noChangeAspect="1"/>
          </p:cNvPicPr>
          <p:nvPr/>
        </p:nvPicPr>
        <p:blipFill>
          <a:blip r:embed="rId3"/>
          <a:stretch>
            <a:fillRect/>
          </a:stretch>
        </p:blipFill>
        <p:spPr>
          <a:xfrm>
            <a:off x="5865779" y="1367698"/>
            <a:ext cx="5925758" cy="4083669"/>
          </a:xfrm>
          <a:prstGeom prst="rect">
            <a:avLst/>
          </a:prstGeom>
          <a:ln w="38100">
            <a:solidFill>
              <a:schemeClr val="accent1"/>
            </a:solidFill>
          </a:ln>
        </p:spPr>
      </p:pic>
    </p:spTree>
    <p:extLst>
      <p:ext uri="{BB962C8B-B14F-4D97-AF65-F5344CB8AC3E}">
        <p14:creationId xmlns:p14="http://schemas.microsoft.com/office/powerpoint/2010/main" val="1944723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ITS Analysis</a:t>
            </a:r>
            <a:endParaRPr lang="en-US" sz="3200" dirty="0">
              <a:solidFill>
                <a:schemeClr val="tx2"/>
              </a:solidFill>
              <a:latin typeface="Museo Slab 500"/>
              <a:ea typeface="+mn-ea"/>
              <a:cs typeface="+mn-cs"/>
            </a:endParaRPr>
          </a:p>
        </p:txBody>
      </p:sp>
      <p:sp>
        <p:nvSpPr>
          <p:cNvPr id="7" name="TextBox 6"/>
          <p:cNvSpPr txBox="1"/>
          <p:nvPr/>
        </p:nvSpPr>
        <p:spPr>
          <a:xfrm>
            <a:off x="841974" y="1367698"/>
            <a:ext cx="10417429"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ITS</a:t>
            </a:r>
            <a:r>
              <a:rPr lang="en-US" dirty="0"/>
              <a:t> </a:t>
            </a:r>
            <a:r>
              <a:rPr lang="en-US" dirty="0" smtClean="0"/>
              <a:t>will report if there are existing infrastructure/devices within project limits</a:t>
            </a:r>
            <a:r>
              <a:rPr lang="en-US" dirty="0"/>
              <a:t> </a:t>
            </a:r>
            <a:r>
              <a:rPr lang="en-US" dirty="0" smtClean="0"/>
              <a:t>and find out if anyone within their group would like to recommend any new devices. </a:t>
            </a:r>
          </a:p>
          <a:p>
            <a:pPr marL="285750" indent="-285750">
              <a:buFont typeface="Arial" panose="020B0604020202020204" pitchFamily="34" charset="0"/>
              <a:buChar char="•"/>
            </a:pPr>
            <a:r>
              <a:rPr lang="en-US" dirty="0" smtClean="0"/>
              <a:t>A SharePoint Project Sheet must be started by the RTR if </a:t>
            </a:r>
            <a:r>
              <a:rPr lang="en-US" dirty="0"/>
              <a:t>there are existing infrastructure/devices within project </a:t>
            </a:r>
            <a:r>
              <a:rPr lang="en-US" dirty="0" smtClean="0"/>
              <a:t>limits. ITS will complete the SharePoint Project Sheet if there are any new devices they are recommending</a:t>
            </a:r>
          </a:p>
          <a:p>
            <a:pPr marL="285750" indent="-285750">
              <a:buFont typeface="Arial" panose="020B0604020202020204" pitchFamily="34" charset="0"/>
              <a:buChar char="•"/>
            </a:pPr>
            <a:r>
              <a:rPr lang="en-US" dirty="0" smtClean="0"/>
              <a:t>The SharePoint Project Sheet can be found at: http://connects/sites/TSMO/ITSEval/SitePages/Home.aspx</a:t>
            </a:r>
          </a:p>
        </p:txBody>
      </p:sp>
      <p:pic>
        <p:nvPicPr>
          <p:cNvPr id="4" name="Picture 3"/>
          <p:cNvPicPr>
            <a:picLocks noChangeAspect="1"/>
          </p:cNvPicPr>
          <p:nvPr/>
        </p:nvPicPr>
        <p:blipFill rotWithShape="1">
          <a:blip r:embed="rId3"/>
          <a:srcRect t="51061" b="17858"/>
          <a:stretch/>
        </p:blipFill>
        <p:spPr>
          <a:xfrm>
            <a:off x="5762696" y="3731366"/>
            <a:ext cx="6265099" cy="1341925"/>
          </a:xfrm>
          <a:prstGeom prst="rect">
            <a:avLst/>
          </a:prstGeom>
          <a:ln w="38100">
            <a:solidFill>
              <a:schemeClr val="accent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5319"/>
          <a:stretch/>
        </p:blipFill>
        <p:spPr>
          <a:xfrm>
            <a:off x="255356" y="3110485"/>
            <a:ext cx="4051208" cy="2614924"/>
          </a:xfrm>
          <a:prstGeom prst="rect">
            <a:avLst/>
          </a:prstGeom>
        </p:spPr>
      </p:pic>
      <p:sp>
        <p:nvSpPr>
          <p:cNvPr id="9" name="Rectangle 8"/>
          <p:cNvSpPr/>
          <p:nvPr/>
        </p:nvSpPr>
        <p:spPr>
          <a:xfrm>
            <a:off x="1560448" y="4766501"/>
            <a:ext cx="1014951" cy="6135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444080" y="4142650"/>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13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10" name="Right Arrow 9"/>
          <p:cNvSpPr/>
          <p:nvPr/>
        </p:nvSpPr>
        <p:spPr>
          <a:xfrm>
            <a:off x="4769307" y="3257234"/>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549795" y="2278165"/>
            <a:ext cx="4051208" cy="2614924"/>
          </a:xfrm>
          <a:prstGeom prst="rect">
            <a:avLst/>
          </a:prstGeom>
        </p:spPr>
      </p:pic>
      <p:sp>
        <p:nvSpPr>
          <p:cNvPr id="5" name="Rectangle 4"/>
          <p:cNvSpPr/>
          <p:nvPr/>
        </p:nvSpPr>
        <p:spPr>
          <a:xfrm>
            <a:off x="1385390" y="2815897"/>
            <a:ext cx="462865" cy="19967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118711" y="1742717"/>
            <a:ext cx="5295574" cy="4067743"/>
          </a:xfrm>
          <a:prstGeom prst="rect">
            <a:avLst/>
          </a:prstGeom>
          <a:ln w="38100">
            <a:solidFill>
              <a:schemeClr val="accent1"/>
            </a:solidFill>
          </a:ln>
        </p:spPr>
      </p:pic>
    </p:spTree>
    <p:extLst>
      <p:ext uri="{BB962C8B-B14F-4D97-AF65-F5344CB8AC3E}">
        <p14:creationId xmlns:p14="http://schemas.microsoft.com/office/powerpoint/2010/main" val="537469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5023805"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Fill out your name and the date the form was started</a:t>
            </a:r>
          </a:p>
          <a:p>
            <a:pPr marL="285750" indent="-285750">
              <a:buFont typeface="Arial" panose="020B0604020202020204" pitchFamily="34" charset="0"/>
              <a:buChar char="•"/>
            </a:pPr>
            <a:r>
              <a:rPr lang="en-US" dirty="0" smtClean="0"/>
              <a:t>Answer each question with “Yes”, “No”, or “N/A”</a:t>
            </a:r>
          </a:p>
          <a:p>
            <a:pPr marL="285750" indent="-285750">
              <a:buFont typeface="Arial" panose="020B0604020202020204" pitchFamily="34" charset="0"/>
              <a:buChar char="•"/>
            </a:pPr>
            <a:r>
              <a:rPr lang="en-US" dirty="0"/>
              <a:t>Save relevant traffic data (INRIX, OTIS, </a:t>
            </a:r>
            <a:r>
              <a:rPr lang="en-US" dirty="0" err="1"/>
              <a:t>etc</a:t>
            </a:r>
            <a:r>
              <a:rPr lang="en-US" dirty="0"/>
              <a:t>) in the </a:t>
            </a:r>
            <a:r>
              <a:rPr lang="en-US" b="1" dirty="0"/>
              <a:t>TSM&amp;O Evaluation Folder</a:t>
            </a:r>
          </a:p>
          <a:p>
            <a:pPr marL="285750" indent="-285750">
              <a:buFont typeface="Arial" panose="020B0604020202020204" pitchFamily="34" charset="0"/>
              <a:buChar char="•"/>
            </a:pPr>
            <a:r>
              <a:rPr lang="en-US" dirty="0" smtClean="0"/>
              <a:t>Add specific Recommendations in the “Recommendations” column</a:t>
            </a:r>
          </a:p>
          <a:p>
            <a:pPr marL="285750" indent="-285750">
              <a:buFont typeface="Arial" panose="020B0604020202020204" pitchFamily="34" charset="0"/>
              <a:buChar char="•"/>
            </a:pPr>
            <a:r>
              <a:rPr lang="en-US" dirty="0" smtClean="0"/>
              <a:t>Other relevant information may be added to the “Comments” column</a:t>
            </a:r>
          </a:p>
          <a:p>
            <a:pPr marL="285750" indent="-285750">
              <a:buFont typeface="Arial" panose="020B0604020202020204" pitchFamily="34" charset="0"/>
              <a:buChar char="•"/>
            </a:pPr>
            <a:r>
              <a:rPr lang="en-US" dirty="0" smtClean="0"/>
              <a:t>If you would like a Level 2 Operations Analysis for any of the topics:</a:t>
            </a:r>
          </a:p>
          <a:p>
            <a:pPr marL="742950" lvl="1" indent="-285750">
              <a:buFont typeface="Arial" panose="020B0604020202020204" pitchFamily="34" charset="0"/>
              <a:buChar char="•"/>
            </a:pPr>
            <a:r>
              <a:rPr lang="en-US" dirty="0" smtClean="0"/>
              <a:t>Check the box in the last column</a:t>
            </a:r>
          </a:p>
          <a:p>
            <a:pPr marL="742950" lvl="1" indent="-285750">
              <a:buFont typeface="Arial" panose="020B0604020202020204" pitchFamily="34" charset="0"/>
              <a:buChar char="•"/>
            </a:pPr>
            <a:r>
              <a:rPr lang="en-US" dirty="0" smtClean="0"/>
              <a:t>Write </a:t>
            </a:r>
            <a:r>
              <a:rPr lang="en-US" b="1" dirty="0" smtClean="0"/>
              <a:t>specific</a:t>
            </a:r>
            <a:r>
              <a:rPr lang="en-US" dirty="0" smtClean="0"/>
              <a:t> topics for analysis in the “Comments” column</a:t>
            </a:r>
          </a:p>
          <a:p>
            <a:pPr marL="285750" indent="-285750">
              <a:buFont typeface="Arial" panose="020B0604020202020204" pitchFamily="34" charset="0"/>
              <a:buChar char="•"/>
            </a:pPr>
            <a:r>
              <a:rPr lang="en-US" dirty="0" smtClean="0"/>
              <a:t>The tab titled “Operations Level 2 Cover” will be used as the cover page to the Level 2 Operations Analysis</a:t>
            </a:r>
          </a:p>
        </p:txBody>
      </p:sp>
      <p:pic>
        <p:nvPicPr>
          <p:cNvPr id="4" name="Picture 3"/>
          <p:cNvPicPr>
            <a:picLocks noChangeAspect="1"/>
          </p:cNvPicPr>
          <p:nvPr/>
        </p:nvPicPr>
        <p:blipFill>
          <a:blip r:embed="rId3"/>
          <a:stretch>
            <a:fillRect/>
          </a:stretch>
        </p:blipFill>
        <p:spPr>
          <a:xfrm>
            <a:off x="6277692" y="1594016"/>
            <a:ext cx="5388499" cy="4139122"/>
          </a:xfrm>
          <a:prstGeom prst="rect">
            <a:avLst/>
          </a:prstGeom>
          <a:ln w="38100">
            <a:solidFill>
              <a:srgbClr val="00B0F0"/>
            </a:solidFill>
          </a:ln>
        </p:spPr>
      </p:pic>
    </p:spTree>
    <p:extLst>
      <p:ext uri="{BB962C8B-B14F-4D97-AF65-F5344CB8AC3E}">
        <p14:creationId xmlns:p14="http://schemas.microsoft.com/office/powerpoint/2010/main" val="276736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1044440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Data and Modeling</a:t>
            </a:r>
          </a:p>
        </p:txBody>
      </p:sp>
      <p:pic>
        <p:nvPicPr>
          <p:cNvPr id="3" name="Picture 2"/>
          <p:cNvPicPr>
            <a:picLocks noChangeAspect="1"/>
          </p:cNvPicPr>
          <p:nvPr/>
        </p:nvPicPr>
        <p:blipFill rotWithShape="1">
          <a:blip r:embed="rId3"/>
          <a:srcRect b="6232"/>
          <a:stretch/>
        </p:blipFill>
        <p:spPr>
          <a:xfrm>
            <a:off x="3044579" y="1890300"/>
            <a:ext cx="5986298" cy="4292142"/>
          </a:xfrm>
          <a:prstGeom prst="rect">
            <a:avLst/>
          </a:prstGeom>
          <a:ln w="38100">
            <a:solidFill>
              <a:srgbClr val="00B0F0"/>
            </a:solidFill>
          </a:ln>
        </p:spPr>
      </p:pic>
    </p:spTree>
    <p:extLst>
      <p:ext uri="{BB962C8B-B14F-4D97-AF65-F5344CB8AC3E}">
        <p14:creationId xmlns:p14="http://schemas.microsoft.com/office/powerpoint/2010/main" val="3745492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9957389"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Operational, Geometric, and Road User Conditions</a:t>
            </a:r>
          </a:p>
        </p:txBody>
      </p:sp>
      <p:pic>
        <p:nvPicPr>
          <p:cNvPr id="3" name="Picture 2"/>
          <p:cNvPicPr>
            <a:picLocks noChangeAspect="1"/>
          </p:cNvPicPr>
          <p:nvPr/>
        </p:nvPicPr>
        <p:blipFill>
          <a:blip r:embed="rId3"/>
          <a:stretch>
            <a:fillRect/>
          </a:stretch>
        </p:blipFill>
        <p:spPr>
          <a:xfrm>
            <a:off x="2575399" y="2116926"/>
            <a:ext cx="6912912" cy="3954829"/>
          </a:xfrm>
          <a:prstGeom prst="rect">
            <a:avLst/>
          </a:prstGeom>
          <a:ln w="38100">
            <a:solidFill>
              <a:srgbClr val="00B0F0"/>
            </a:solidFill>
          </a:ln>
        </p:spPr>
      </p:pic>
    </p:spTree>
    <p:extLst>
      <p:ext uri="{BB962C8B-B14F-4D97-AF65-F5344CB8AC3E}">
        <p14:creationId xmlns:p14="http://schemas.microsoft.com/office/powerpoint/2010/main" val="2138068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1000199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Operational Strategies</a:t>
            </a:r>
          </a:p>
          <a:p>
            <a:pPr marL="742950" lvl="1" indent="-285750">
              <a:buFont typeface="Arial" panose="020B0604020202020204" pitchFamily="34" charset="0"/>
              <a:buChar char="•"/>
            </a:pPr>
            <a:r>
              <a:rPr lang="en-US" dirty="0" smtClean="0"/>
              <a:t>Click on the green + button to view additional strategies will appear under that category</a:t>
            </a:r>
          </a:p>
        </p:txBody>
      </p:sp>
      <p:pic>
        <p:nvPicPr>
          <p:cNvPr id="3" name="Picture 2"/>
          <p:cNvPicPr>
            <a:picLocks noChangeAspect="1"/>
          </p:cNvPicPr>
          <p:nvPr/>
        </p:nvPicPr>
        <p:blipFill rotWithShape="1">
          <a:blip r:embed="rId3"/>
          <a:srcRect l="1369" t="18345" r="36319" b="43327"/>
          <a:stretch/>
        </p:blipFill>
        <p:spPr>
          <a:xfrm>
            <a:off x="1369490" y="2393925"/>
            <a:ext cx="9336476" cy="3589233"/>
          </a:xfrm>
          <a:prstGeom prst="rect">
            <a:avLst/>
          </a:prstGeom>
          <a:ln w="38100">
            <a:solidFill>
              <a:schemeClr val="accent1"/>
            </a:solidFill>
          </a:ln>
        </p:spPr>
      </p:pic>
    </p:spTree>
    <p:extLst>
      <p:ext uri="{BB962C8B-B14F-4D97-AF65-F5344CB8AC3E}">
        <p14:creationId xmlns:p14="http://schemas.microsoft.com/office/powerpoint/2010/main" val="111248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9979691"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Coordination and Collaboration</a:t>
            </a:r>
          </a:p>
        </p:txBody>
      </p:sp>
      <p:pic>
        <p:nvPicPr>
          <p:cNvPr id="3" name="Picture 2"/>
          <p:cNvPicPr>
            <a:picLocks noChangeAspect="1"/>
          </p:cNvPicPr>
          <p:nvPr/>
        </p:nvPicPr>
        <p:blipFill rotWithShape="1">
          <a:blip r:embed="rId3"/>
          <a:srcRect b="6271"/>
          <a:stretch/>
        </p:blipFill>
        <p:spPr>
          <a:xfrm>
            <a:off x="3029163" y="1848740"/>
            <a:ext cx="5947568" cy="4291383"/>
          </a:xfrm>
          <a:prstGeom prst="rect">
            <a:avLst/>
          </a:prstGeom>
          <a:ln w="38100">
            <a:solidFill>
              <a:schemeClr val="accent1"/>
            </a:solidFill>
          </a:ln>
        </p:spPr>
      </p:pic>
    </p:spTree>
    <p:extLst>
      <p:ext uri="{BB962C8B-B14F-4D97-AF65-F5344CB8AC3E}">
        <p14:creationId xmlns:p14="http://schemas.microsoft.com/office/powerpoint/2010/main" val="368274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094" y="286604"/>
            <a:ext cx="8385585" cy="813326"/>
          </a:xfrm>
        </p:spPr>
        <p:txBody>
          <a:bodyPr>
            <a:normAutofit/>
          </a:bodyPr>
          <a:lstStyle/>
          <a:p>
            <a:r>
              <a:rPr lang="en-US" sz="3600" dirty="0" smtClean="0">
                <a:solidFill>
                  <a:srgbClr val="1D3479"/>
                </a:solidFill>
                <a:latin typeface="Museo Slab 500"/>
                <a:ea typeface="Museo Slab 500"/>
                <a:cs typeface="Museo Slab 500"/>
              </a:rPr>
              <a:t>Topics</a:t>
            </a:r>
            <a:endParaRPr lang="en-US" sz="2800" dirty="0">
              <a:solidFill>
                <a:srgbClr val="1D3479"/>
              </a:solidFill>
              <a:latin typeface="Museo Slab 500"/>
              <a:ea typeface="Museo Slab 500"/>
              <a:cs typeface="Museo Slab 500"/>
            </a:endParaRPr>
          </a:p>
        </p:txBody>
      </p:sp>
      <p:sp>
        <p:nvSpPr>
          <p:cNvPr id="3" name="Content Placeholder 2"/>
          <p:cNvSpPr>
            <a:spLocks noGrp="1"/>
          </p:cNvSpPr>
          <p:nvPr>
            <p:ph idx="1"/>
          </p:nvPr>
        </p:nvSpPr>
        <p:spPr>
          <a:xfrm>
            <a:off x="1097280" y="1682810"/>
            <a:ext cx="10058400" cy="4023360"/>
          </a:xfrm>
        </p:spPr>
        <p:txBody>
          <a:bodyPr>
            <a:normAutofit/>
          </a:bodyPr>
          <a:lstStyle/>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TSM&amp;O Evaluation Background &amp; Timeline</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Why TSM&amp;O Evaluation Process?</a:t>
            </a:r>
            <a:endParaRPr lang="en-US"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What is the TSM&amp;O Evaluation? </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Project Managers’ Roles and Responsibilities</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Region Traffic Representatives’ (RTR) Roles and Responsibilities</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Resources for the </a:t>
            </a:r>
            <a:r>
              <a:rPr lang="en-US"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RTR</a:t>
            </a:r>
          </a:p>
          <a:p>
            <a:endParaRPr lang="en-US" sz="2400" dirty="0">
              <a:latin typeface="Trebuchet MS" panose="020B0603020202020204" pitchFamily="34" charset="0"/>
            </a:endParaRPr>
          </a:p>
        </p:txBody>
      </p:sp>
      <p:sp>
        <p:nvSpPr>
          <p:cNvPr id="4" name="TextBox 3"/>
          <p:cNvSpPr txBox="1"/>
          <p:nvPr/>
        </p:nvSpPr>
        <p:spPr>
          <a:xfrm>
            <a:off x="8057629" y="2645852"/>
            <a:ext cx="2756647" cy="923330"/>
          </a:xfrm>
          <a:prstGeom prst="rect">
            <a:avLst/>
          </a:prstGeom>
          <a:solidFill>
            <a:schemeClr val="bg2"/>
          </a:solidFill>
        </p:spPr>
        <p:txBody>
          <a:bodyPr wrap="square" rtlCol="0">
            <a:spAutoFit/>
          </a:bodyPr>
          <a:lstStyle/>
          <a:p>
            <a:r>
              <a:rPr lang="en-US" dirty="0" smtClean="0"/>
              <a:t>Please submit questions via Zoom to be addressed at the end of the section</a:t>
            </a:r>
            <a:endParaRPr lang="en-US" dirty="0"/>
          </a:p>
        </p:txBody>
      </p:sp>
    </p:spTree>
    <p:custDataLst>
      <p:tags r:id="rId1"/>
    </p:custDataLst>
    <p:extLst>
      <p:ext uri="{BB962C8B-B14F-4D97-AF65-F5344CB8AC3E}">
        <p14:creationId xmlns:p14="http://schemas.microsoft.com/office/powerpoint/2010/main" val="4126042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Requesting a Level 2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502380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To request a Level 2 Safety Analysis, transmit the completed form to David Swenka</a:t>
            </a:r>
            <a:endParaRPr lang="en-US" dirty="0"/>
          </a:p>
          <a:p>
            <a:pPr marL="285750" indent="-285750">
              <a:buFont typeface="Arial" panose="020B0604020202020204" pitchFamily="34" charset="0"/>
              <a:buChar char="•"/>
            </a:pPr>
            <a:r>
              <a:rPr lang="en-US" dirty="0" smtClean="0"/>
              <a:t>To request a Level 2 ITS Analysis, transmit the completed form to Rich </a:t>
            </a:r>
            <a:r>
              <a:rPr lang="en-US" dirty="0" err="1" smtClean="0"/>
              <a:t>Sembrat</a:t>
            </a:r>
            <a:endParaRPr lang="en-US" dirty="0" smtClean="0"/>
          </a:p>
          <a:p>
            <a:pPr marL="285750" indent="-285750">
              <a:buFont typeface="Arial" panose="020B0604020202020204" pitchFamily="34" charset="0"/>
              <a:buChar char="•"/>
            </a:pPr>
            <a:r>
              <a:rPr lang="en-US" dirty="0" smtClean="0"/>
              <a:t>To request a Level 2 Operations Analysis, transmit the completed form to San Lee</a:t>
            </a:r>
          </a:p>
          <a:p>
            <a:pPr marL="285750" indent="-285750">
              <a:buFont typeface="Arial" panose="020B0604020202020204" pitchFamily="34" charset="0"/>
              <a:buChar char="•"/>
            </a:pPr>
            <a:r>
              <a:rPr lang="en-US" dirty="0" smtClean="0"/>
              <a:t>Save completed Level 2 Analysis and supporting documentation in the TSM&amp;O Evaluation folder.</a:t>
            </a:r>
          </a:p>
          <a:p>
            <a:pPr marL="285750" indent="-285750">
              <a:buFont typeface="Arial" panose="020B0604020202020204" pitchFamily="34" charset="0"/>
              <a:buChar char="•"/>
            </a:pPr>
            <a:endParaRPr lang="en-US"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7689896" y="1241185"/>
            <a:ext cx="4051208" cy="2614924"/>
          </a:xfrm>
          <a:prstGeom prst="rect">
            <a:avLst/>
          </a:prstGeom>
        </p:spPr>
      </p:pic>
      <p:sp>
        <p:nvSpPr>
          <p:cNvPr id="10" name="Rectangle 9"/>
          <p:cNvSpPr/>
          <p:nvPr/>
        </p:nvSpPr>
        <p:spPr>
          <a:xfrm>
            <a:off x="7689895" y="2237362"/>
            <a:ext cx="2699245" cy="122568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719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7590577" cy="1058103"/>
          </a:xfrm>
        </p:spPr>
        <p:txBody>
          <a:bodyPr>
            <a:normAutofit/>
          </a:bodyPr>
          <a:lstStyle/>
          <a:p>
            <a:r>
              <a:rPr lang="en-US" sz="2800" dirty="0" smtClean="0">
                <a:solidFill>
                  <a:schemeClr val="tx2"/>
                </a:solidFill>
                <a:latin typeface="Museo Slab 500"/>
                <a:ea typeface="+mn-ea"/>
                <a:cs typeface="+mn-cs"/>
              </a:rPr>
              <a:t>Inserting Level 2 Analysis Recommendations</a:t>
            </a:r>
            <a:endParaRPr lang="en-US" sz="2800" dirty="0">
              <a:solidFill>
                <a:schemeClr val="tx2"/>
              </a:solidFill>
              <a:latin typeface="Museo Slab 500"/>
              <a:ea typeface="+mn-ea"/>
              <a:cs typeface="+mn-cs"/>
            </a:endParaRPr>
          </a:p>
        </p:txBody>
      </p:sp>
      <p:pic>
        <p:nvPicPr>
          <p:cNvPr id="4" name="Picture 3"/>
          <p:cNvPicPr>
            <a:picLocks noChangeAspect="1"/>
          </p:cNvPicPr>
          <p:nvPr/>
        </p:nvPicPr>
        <p:blipFill>
          <a:blip r:embed="rId3"/>
          <a:stretch>
            <a:fillRect/>
          </a:stretch>
        </p:blipFill>
        <p:spPr>
          <a:xfrm>
            <a:off x="857402" y="3692030"/>
            <a:ext cx="10625878" cy="844758"/>
          </a:xfrm>
          <a:prstGeom prst="rect">
            <a:avLst/>
          </a:prstGeom>
        </p:spPr>
      </p:pic>
      <p:pic>
        <p:nvPicPr>
          <p:cNvPr id="5" name="Picture 4"/>
          <p:cNvPicPr>
            <a:picLocks noChangeAspect="1"/>
          </p:cNvPicPr>
          <p:nvPr/>
        </p:nvPicPr>
        <p:blipFill>
          <a:blip r:embed="rId4"/>
          <a:stretch>
            <a:fillRect/>
          </a:stretch>
        </p:blipFill>
        <p:spPr>
          <a:xfrm>
            <a:off x="857402" y="1360602"/>
            <a:ext cx="9914523" cy="835866"/>
          </a:xfrm>
          <a:prstGeom prst="rect">
            <a:avLst/>
          </a:prstGeom>
        </p:spPr>
      </p:pic>
      <p:sp>
        <p:nvSpPr>
          <p:cNvPr id="18" name="TextBox 17"/>
          <p:cNvSpPr txBox="1"/>
          <p:nvPr/>
        </p:nvSpPr>
        <p:spPr>
          <a:xfrm>
            <a:off x="4125856" y="4657086"/>
            <a:ext cx="3899260" cy="1477328"/>
          </a:xfrm>
          <a:prstGeom prst="rect">
            <a:avLst/>
          </a:prstGeom>
          <a:noFill/>
        </p:spPr>
        <p:txBody>
          <a:bodyPr wrap="square" rtlCol="0">
            <a:spAutoFit/>
          </a:bodyPr>
          <a:lstStyle/>
          <a:p>
            <a:r>
              <a:rPr lang="en-US" dirty="0" smtClean="0"/>
              <a:t>It is the responsibility of the RTR to insert recommendations from Level 2 Safety, ITS, and Operations recommendations into each tab in the </a:t>
            </a:r>
            <a:r>
              <a:rPr lang="en-US" b="1" dirty="0" smtClean="0"/>
              <a:t>TSM&amp;O Evaluation Tool</a:t>
            </a:r>
            <a:endParaRPr lang="en-US" b="1" dirty="0"/>
          </a:p>
        </p:txBody>
      </p:sp>
      <p:pic>
        <p:nvPicPr>
          <p:cNvPr id="19" name="Picture 2" descr="Kangaroo warning sign clip art Free vector for free downloa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8637" y="5087944"/>
            <a:ext cx="607219" cy="530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857402" y="2395352"/>
            <a:ext cx="10047902" cy="1067063"/>
          </a:xfrm>
          <a:prstGeom prst="rect">
            <a:avLst/>
          </a:prstGeom>
        </p:spPr>
      </p:pic>
    </p:spTree>
    <p:extLst>
      <p:ext uri="{BB962C8B-B14F-4D97-AF65-F5344CB8AC3E}">
        <p14:creationId xmlns:p14="http://schemas.microsoft.com/office/powerpoint/2010/main" val="1160294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2800" dirty="0">
                <a:solidFill>
                  <a:schemeClr val="tx2"/>
                </a:solidFill>
                <a:latin typeface="Museo Slab 500"/>
                <a:ea typeface="+mn-ea"/>
                <a:cs typeface="+mn-cs"/>
              </a:rPr>
              <a:t>Consolidate Recommendations into TSM&amp;O Evaluation Report and transmit to PM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3847821" y="1596239"/>
            <a:ext cx="4051208" cy="2614924"/>
          </a:xfrm>
          <a:prstGeom prst="rect">
            <a:avLst/>
          </a:prstGeom>
        </p:spPr>
      </p:pic>
      <p:sp>
        <p:nvSpPr>
          <p:cNvPr id="10" name="Rectangle 9"/>
          <p:cNvSpPr/>
          <p:nvPr/>
        </p:nvSpPr>
        <p:spPr>
          <a:xfrm>
            <a:off x="6371968" y="2018484"/>
            <a:ext cx="710119" cy="219267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418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2800" dirty="0">
                <a:solidFill>
                  <a:schemeClr val="tx2"/>
                </a:solidFill>
                <a:latin typeface="Museo Slab 500"/>
                <a:ea typeface="+mn-ea"/>
                <a:cs typeface="+mn-cs"/>
              </a:rPr>
              <a:t>Consolidate Recommendations into TSM&amp;O Evaluation Report and transmit to PM</a:t>
            </a:r>
          </a:p>
        </p:txBody>
      </p:sp>
      <p:sp>
        <p:nvSpPr>
          <p:cNvPr id="5" name="TextBox 4"/>
          <p:cNvSpPr txBox="1"/>
          <p:nvPr/>
        </p:nvSpPr>
        <p:spPr>
          <a:xfrm>
            <a:off x="1104620" y="1387153"/>
            <a:ext cx="9385579"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Make sure all recommendations from Level 2 analyses are inserted into the appropriate tabs</a:t>
            </a:r>
          </a:p>
          <a:p>
            <a:pPr marL="285750" indent="-285750">
              <a:buFont typeface="Arial" panose="020B0604020202020204" pitchFamily="34" charset="0"/>
              <a:buChar char="•"/>
            </a:pPr>
            <a:r>
              <a:rPr lang="en-US" dirty="0" smtClean="0"/>
              <a:t>In the Recommendations tab, click on each button to automatically import the highlighted columns</a:t>
            </a:r>
          </a:p>
          <a:p>
            <a:pPr marL="285750" indent="-285750">
              <a:buFont typeface="Arial" panose="020B0604020202020204" pitchFamily="34" charset="0"/>
              <a:buChar char="•"/>
            </a:pPr>
            <a:r>
              <a:rPr lang="en-US" dirty="0" smtClean="0"/>
              <a:t>Transmit the completed file to the PM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235" y="2592592"/>
            <a:ext cx="6867531" cy="3643821"/>
          </a:xfrm>
          <a:prstGeom prst="rect">
            <a:avLst/>
          </a:prstGeom>
          <a:ln w="38100">
            <a:solidFill>
              <a:srgbClr val="00B0F0"/>
            </a:solidFill>
          </a:ln>
        </p:spPr>
      </p:pic>
      <p:sp>
        <p:nvSpPr>
          <p:cNvPr id="7" name="Rectangle 6"/>
          <p:cNvSpPr/>
          <p:nvPr/>
        </p:nvSpPr>
        <p:spPr>
          <a:xfrm>
            <a:off x="2662236" y="2587483"/>
            <a:ext cx="3427279" cy="48645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59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TSM&amp;O Evaluation Closeout</a:t>
            </a:r>
            <a:endParaRPr lang="en-US" sz="3200" dirty="0">
              <a:solidFill>
                <a:schemeClr val="tx2"/>
              </a:solidFill>
              <a:latin typeface="Museo Slab 500"/>
              <a:ea typeface="+mn-ea"/>
              <a:cs typeface="+mn-cs"/>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919796" y="2072894"/>
            <a:ext cx="4051208" cy="2614924"/>
          </a:xfrm>
          <a:prstGeom prst="rect">
            <a:avLst/>
          </a:prstGeom>
        </p:spPr>
      </p:pic>
      <p:sp>
        <p:nvSpPr>
          <p:cNvPr id="10" name="Rectangle 9"/>
          <p:cNvSpPr/>
          <p:nvPr/>
        </p:nvSpPr>
        <p:spPr>
          <a:xfrm>
            <a:off x="4484452" y="2495139"/>
            <a:ext cx="486552" cy="219267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75634" y="2326506"/>
            <a:ext cx="6096000" cy="1323439"/>
          </a:xfrm>
          <a:prstGeom prst="rect">
            <a:avLst/>
          </a:prstGeom>
        </p:spPr>
        <p:txBody>
          <a:bodyPr>
            <a:spAutoFit/>
          </a:bodyPr>
          <a:lstStyle/>
          <a:p>
            <a:pPr marL="742950" lvl="1" indent="-285750">
              <a:buFont typeface="Arial" panose="020B0604020202020204" pitchFamily="34" charset="0"/>
              <a:buChar char="•"/>
              <a:defRPr/>
            </a:pPr>
            <a:r>
              <a:rPr lang="en-US" sz="1600" dirty="0">
                <a:latin typeface="Trebuchet MS" panose="020B0603020202020204" pitchFamily="34" charset="0"/>
              </a:rPr>
              <a:t>At project </a:t>
            </a:r>
            <a:r>
              <a:rPr lang="en-US" sz="1600" dirty="0" smtClean="0">
                <a:latin typeface="Trebuchet MS" panose="020B0603020202020204" pitchFamily="34" charset="0"/>
              </a:rPr>
              <a:t>advertisement, </a:t>
            </a:r>
            <a:r>
              <a:rPr lang="en-US" sz="1600" dirty="0">
                <a:latin typeface="Trebuchet MS" panose="020B0603020202020204" pitchFamily="34" charset="0"/>
              </a:rPr>
              <a:t>the PM will notify the RTR of which TSM&amp;O recommendations were incorporated </a:t>
            </a:r>
            <a:r>
              <a:rPr lang="en-US" sz="1600" dirty="0" smtClean="0">
                <a:latin typeface="Trebuchet MS" panose="020B0603020202020204" pitchFamily="34" charset="0"/>
              </a:rPr>
              <a:t>into </a:t>
            </a:r>
            <a:r>
              <a:rPr lang="en-US" sz="1600" dirty="0">
                <a:latin typeface="Trebuchet MS" panose="020B0603020202020204" pitchFamily="34" charset="0"/>
              </a:rPr>
              <a:t>the </a:t>
            </a:r>
            <a:r>
              <a:rPr lang="en-US" sz="1600" dirty="0" smtClean="0">
                <a:latin typeface="Trebuchet MS" panose="020B0603020202020204" pitchFamily="34" charset="0"/>
              </a:rPr>
              <a:t>project design</a:t>
            </a:r>
            <a:endParaRPr lang="en-US" sz="1600" dirty="0">
              <a:latin typeface="Trebuchet MS" panose="020B0603020202020204" pitchFamily="34" charset="0"/>
            </a:endParaRPr>
          </a:p>
          <a:p>
            <a:pPr marL="742950" lvl="1" indent="-285750">
              <a:buFont typeface="Arial" panose="020B0604020202020204" pitchFamily="34" charset="0"/>
              <a:buChar char="•"/>
              <a:defRPr/>
            </a:pPr>
            <a:r>
              <a:rPr lang="en-US" sz="1600" dirty="0" smtClean="0">
                <a:latin typeface="Trebuchet MS" panose="020B0603020202020204" pitchFamily="34" charset="0"/>
              </a:rPr>
              <a:t>The </a:t>
            </a:r>
            <a:r>
              <a:rPr lang="en-US" sz="1600" dirty="0">
                <a:latin typeface="Trebuchet MS" panose="020B0603020202020204" pitchFamily="34" charset="0"/>
              </a:rPr>
              <a:t>RTR will complete the TSM&amp;O Evaluation and file it for future use</a:t>
            </a:r>
            <a:endParaRPr lang="en-US" sz="900" dirty="0">
              <a:latin typeface="Trebuchet MS" panose="020B0603020202020204" pitchFamily="34" charset="0"/>
            </a:endParaRPr>
          </a:p>
        </p:txBody>
      </p:sp>
    </p:spTree>
    <p:extLst>
      <p:ext uri="{BB962C8B-B14F-4D97-AF65-F5344CB8AC3E}">
        <p14:creationId xmlns:p14="http://schemas.microsoft.com/office/powerpoint/2010/main" val="3448301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TSM&amp;O Evaluation Closeout</a:t>
            </a:r>
            <a:endParaRPr lang="en-US" sz="3200" dirty="0">
              <a:solidFill>
                <a:schemeClr val="tx2"/>
              </a:solidFill>
              <a:latin typeface="Museo Slab 500"/>
              <a:ea typeface="+mn-ea"/>
              <a:cs typeface="+mn-cs"/>
            </a:endParaRPr>
          </a:p>
        </p:txBody>
      </p:sp>
      <p:sp>
        <p:nvSpPr>
          <p:cNvPr id="6" name="TextBox 5"/>
          <p:cNvSpPr txBox="1"/>
          <p:nvPr/>
        </p:nvSpPr>
        <p:spPr>
          <a:xfrm>
            <a:off x="2575399" y="1778010"/>
            <a:ext cx="6924659" cy="369332"/>
          </a:xfrm>
          <a:prstGeom prst="rect">
            <a:avLst/>
          </a:prstGeom>
          <a:noFill/>
        </p:spPr>
        <p:txBody>
          <a:bodyPr wrap="square" rtlCol="0">
            <a:spAutoFit/>
          </a:bodyPr>
          <a:lstStyle/>
          <a:p>
            <a:r>
              <a:rPr lang="en-US" dirty="0" smtClean="0"/>
              <a:t>In coordination with the PM, the RTR will fill in the highlighted columns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527" y="2466131"/>
            <a:ext cx="6867531" cy="3643821"/>
          </a:xfrm>
          <a:prstGeom prst="rect">
            <a:avLst/>
          </a:prstGeom>
          <a:ln w="38100">
            <a:solidFill>
              <a:srgbClr val="00B0F0"/>
            </a:solidFill>
          </a:ln>
        </p:spPr>
      </p:pic>
      <p:sp>
        <p:nvSpPr>
          <p:cNvPr id="9" name="Rectangle 8"/>
          <p:cNvSpPr/>
          <p:nvPr/>
        </p:nvSpPr>
        <p:spPr>
          <a:xfrm>
            <a:off x="6008020" y="2461021"/>
            <a:ext cx="2386425" cy="48645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964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53137" y="0"/>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Resources to Support the RTR</a:t>
            </a:r>
            <a:endParaRPr lang="en-US" sz="3200" dirty="0">
              <a:solidFill>
                <a:schemeClr val="tx2"/>
              </a:solidFill>
              <a:latin typeface="Museo Slab 500"/>
              <a:ea typeface="+mn-ea"/>
              <a:cs typeface="+mn-cs"/>
            </a:endParaRPr>
          </a:p>
        </p:txBody>
      </p:sp>
      <p:sp>
        <p:nvSpPr>
          <p:cNvPr id="2" name="TextBox 1"/>
          <p:cNvSpPr txBox="1"/>
          <p:nvPr/>
        </p:nvSpPr>
        <p:spPr>
          <a:xfrm>
            <a:off x="4932829" y="1465729"/>
            <a:ext cx="2326342" cy="2092881"/>
          </a:xfrm>
          <a:prstGeom prst="rect">
            <a:avLst/>
          </a:prstGeom>
          <a:noFill/>
        </p:spPr>
        <p:txBody>
          <a:bodyPr wrap="square" rtlCol="0">
            <a:spAutoFit/>
          </a:bodyPr>
          <a:lstStyle/>
          <a:p>
            <a:r>
              <a:rPr lang="en-US" sz="1600" u="sng" dirty="0" smtClean="0">
                <a:latin typeface="Trebuchet MS" panose="020B0603020202020204" pitchFamily="34" charset="0"/>
              </a:rPr>
              <a:t>HQ TSM&amp;O:</a:t>
            </a:r>
          </a:p>
          <a:p>
            <a:endParaRPr lang="en-US" sz="1600" u="sng" dirty="0" smtClean="0">
              <a:latin typeface="Trebuchet MS" panose="020B0603020202020204" pitchFamily="34" charset="0"/>
            </a:endParaRPr>
          </a:p>
          <a:p>
            <a:r>
              <a:rPr lang="en-US" sz="1600" dirty="0" smtClean="0">
                <a:latin typeface="Trebuchet MS" panose="020B0603020202020204" pitchFamily="34" charset="0"/>
              </a:rPr>
              <a:t>Safety- David Swenka</a:t>
            </a:r>
          </a:p>
          <a:p>
            <a:r>
              <a:rPr lang="en-US" sz="1600" dirty="0" smtClean="0">
                <a:latin typeface="Trebuchet MS" panose="020B0603020202020204" pitchFamily="34" charset="0"/>
              </a:rPr>
              <a:t>Operations- San Lee</a:t>
            </a:r>
          </a:p>
          <a:p>
            <a:r>
              <a:rPr lang="en-US" sz="1600" dirty="0" smtClean="0">
                <a:latin typeface="Trebuchet MS" panose="020B0603020202020204" pitchFamily="34" charset="0"/>
              </a:rPr>
              <a:t>ITS- Rich </a:t>
            </a:r>
            <a:r>
              <a:rPr lang="en-US" sz="1600" dirty="0" err="1" smtClean="0">
                <a:latin typeface="Trebuchet MS" panose="020B0603020202020204" pitchFamily="34" charset="0"/>
              </a:rPr>
              <a:t>Sembrat</a:t>
            </a:r>
            <a:endParaRPr lang="en-US" sz="1600" dirty="0" smtClean="0">
              <a:latin typeface="Trebuchet MS" panose="020B0603020202020204" pitchFamily="34" charset="0"/>
            </a:endParaRPr>
          </a:p>
          <a:p>
            <a:endParaRPr lang="en-US" sz="1600" dirty="0">
              <a:latin typeface="Trebuchet MS" panose="020B0603020202020204" pitchFamily="34" charset="0"/>
            </a:endParaRPr>
          </a:p>
          <a:p>
            <a:r>
              <a:rPr lang="en-US" sz="1600" dirty="0" smtClean="0">
                <a:latin typeface="Trebuchet MS" panose="020B0603020202020204" pitchFamily="34" charset="0"/>
              </a:rPr>
              <a:t>Consultant support</a:t>
            </a:r>
            <a:endParaRPr lang="en-US" sz="1600" dirty="0">
              <a:latin typeface="Trebuchet MS" panose="020B0603020202020204" pitchFamily="34" charset="0"/>
            </a:endParaRPr>
          </a:p>
          <a:p>
            <a:endParaRPr lang="en-US" dirty="0"/>
          </a:p>
        </p:txBody>
      </p:sp>
      <p:sp>
        <p:nvSpPr>
          <p:cNvPr id="12" name="TextBox 11"/>
          <p:cNvSpPr txBox="1"/>
          <p:nvPr/>
        </p:nvSpPr>
        <p:spPr>
          <a:xfrm>
            <a:off x="4932829" y="3558984"/>
            <a:ext cx="2326342" cy="1354217"/>
          </a:xfrm>
          <a:prstGeom prst="rect">
            <a:avLst/>
          </a:prstGeom>
          <a:noFill/>
        </p:spPr>
        <p:txBody>
          <a:bodyPr wrap="square" rtlCol="0">
            <a:spAutoFit/>
          </a:bodyPr>
          <a:lstStyle/>
          <a:p>
            <a:r>
              <a:rPr lang="en-US" sz="1600" u="sng" dirty="0" smtClean="0">
                <a:latin typeface="Trebuchet MS" panose="020B0603020202020204" pitchFamily="34" charset="0"/>
              </a:rPr>
              <a:t>Project Development:</a:t>
            </a:r>
          </a:p>
          <a:p>
            <a:endParaRPr lang="en-US" sz="1600" u="sng" dirty="0" smtClean="0">
              <a:latin typeface="Trebuchet MS" panose="020B0603020202020204" pitchFamily="34" charset="0"/>
            </a:endParaRPr>
          </a:p>
          <a:p>
            <a:r>
              <a:rPr lang="en-US" sz="1600" dirty="0" smtClean="0">
                <a:latin typeface="Trebuchet MS" panose="020B0603020202020204" pitchFamily="34" charset="0"/>
              </a:rPr>
              <a:t>Neil Lacey</a:t>
            </a:r>
          </a:p>
          <a:p>
            <a:r>
              <a:rPr lang="en-US" sz="1600" dirty="0" smtClean="0">
                <a:latin typeface="Trebuchet MS" panose="020B0603020202020204" pitchFamily="34" charset="0"/>
              </a:rPr>
              <a:t>Ryan Sorensen</a:t>
            </a:r>
            <a:endParaRPr lang="en-US" sz="1600" dirty="0">
              <a:latin typeface="Trebuchet MS" panose="020B0603020202020204" pitchFamily="34" charset="0"/>
            </a:endParaRPr>
          </a:p>
          <a:p>
            <a:endParaRPr lang="en-US" dirty="0"/>
          </a:p>
        </p:txBody>
      </p:sp>
    </p:spTree>
    <p:extLst>
      <p:ext uri="{BB962C8B-B14F-4D97-AF65-F5344CB8AC3E}">
        <p14:creationId xmlns:p14="http://schemas.microsoft.com/office/powerpoint/2010/main" val="2744858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5537" y="40304"/>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Wrap Up and Next Steps</a:t>
            </a:r>
            <a:endParaRPr lang="en-US" sz="3200" dirty="0">
              <a:solidFill>
                <a:schemeClr val="tx2"/>
              </a:solidFill>
              <a:latin typeface="Museo Slab 500"/>
              <a:ea typeface="+mn-ea"/>
              <a:cs typeface="+mn-cs"/>
            </a:endParaRPr>
          </a:p>
        </p:txBody>
      </p:sp>
      <p:sp>
        <p:nvSpPr>
          <p:cNvPr id="2" name="TextBox 1"/>
          <p:cNvSpPr txBox="1"/>
          <p:nvPr/>
        </p:nvSpPr>
        <p:spPr>
          <a:xfrm>
            <a:off x="1089211" y="1640541"/>
            <a:ext cx="5775227" cy="2985433"/>
          </a:xfrm>
          <a:prstGeom prst="rect">
            <a:avLst/>
          </a:prstGeom>
          <a:noFill/>
        </p:spPr>
        <p:txBody>
          <a:bodyPr wrap="square" rtlCol="0">
            <a:spAutoFit/>
          </a:bodyPr>
          <a:lstStyle/>
          <a:p>
            <a:pPr marL="742950" lvl="1" indent="-285750">
              <a:spcAft>
                <a:spcPts val="600"/>
              </a:spcAft>
              <a:buFont typeface="Arial" panose="020B0604020202020204" pitchFamily="34" charset="0"/>
              <a:buChar char="•"/>
              <a:defRPr/>
            </a:pPr>
            <a:r>
              <a:rPr lang="en-US" sz="2000" dirty="0">
                <a:latin typeface="Trebuchet MS" panose="020B0603020202020204" pitchFamily="34" charset="0"/>
              </a:rPr>
              <a:t>Training acknowledgement </a:t>
            </a:r>
          </a:p>
          <a:p>
            <a:pPr marL="742950" lvl="1" indent="-285750">
              <a:spcAft>
                <a:spcPts val="600"/>
              </a:spcAft>
              <a:buFont typeface="Arial" panose="020B0604020202020204" pitchFamily="34" charset="0"/>
              <a:buChar char="•"/>
              <a:defRPr/>
            </a:pPr>
            <a:r>
              <a:rPr lang="en-US" sz="2000" dirty="0">
                <a:latin typeface="Trebuchet MS" panose="020B0603020202020204" pitchFamily="34" charset="0"/>
              </a:rPr>
              <a:t>Survey</a:t>
            </a:r>
          </a:p>
          <a:p>
            <a:pPr marL="742950" lvl="1" indent="-285750">
              <a:spcAft>
                <a:spcPts val="600"/>
              </a:spcAft>
              <a:buFont typeface="Arial" panose="020B0604020202020204" pitchFamily="34" charset="0"/>
              <a:buChar char="•"/>
              <a:defRPr/>
            </a:pPr>
            <a:r>
              <a:rPr lang="en-US" sz="2000" dirty="0">
                <a:latin typeface="Trebuchet MS" panose="020B0603020202020204" pitchFamily="34" charset="0"/>
              </a:rPr>
              <a:t>Next Steps</a:t>
            </a:r>
          </a:p>
          <a:p>
            <a:pPr marL="1200150" lvl="2" indent="-285750">
              <a:spcAft>
                <a:spcPts val="600"/>
              </a:spcAft>
              <a:buFont typeface="Arial" panose="020B0604020202020204" pitchFamily="34" charset="0"/>
              <a:buChar char="•"/>
              <a:defRPr/>
            </a:pPr>
            <a:r>
              <a:rPr lang="en-US" dirty="0">
                <a:latin typeface="Trebuchet MS" panose="020B0603020202020204" pitchFamily="34" charset="0"/>
              </a:rPr>
              <a:t>Consult the January 2016 TSM&amp;O Evaluation Design Bulletin for detailed information</a:t>
            </a:r>
          </a:p>
          <a:p>
            <a:pPr marL="1200150" lvl="2" indent="-285750">
              <a:spcAft>
                <a:spcPts val="600"/>
              </a:spcAft>
              <a:buFont typeface="Arial" panose="020B0604020202020204" pitchFamily="34" charset="0"/>
              <a:buChar char="•"/>
              <a:defRPr/>
            </a:pPr>
            <a:r>
              <a:rPr lang="en-US" dirty="0" smtClean="0">
                <a:latin typeface="Trebuchet MS" panose="020B0603020202020204" pitchFamily="34" charset="0"/>
              </a:rPr>
              <a:t>Be prepared to perform </a:t>
            </a:r>
            <a:r>
              <a:rPr lang="en-US" dirty="0">
                <a:latin typeface="Trebuchet MS" panose="020B0603020202020204" pitchFamily="34" charset="0"/>
              </a:rPr>
              <a:t>TSM&amp;O </a:t>
            </a:r>
            <a:r>
              <a:rPr lang="en-US" dirty="0" smtClean="0">
                <a:latin typeface="Trebuchet MS" panose="020B0603020202020204" pitchFamily="34" charset="0"/>
              </a:rPr>
              <a:t>Evaluations for </a:t>
            </a:r>
            <a:r>
              <a:rPr lang="en-US" dirty="0">
                <a:latin typeface="Trebuchet MS" panose="020B0603020202020204" pitchFamily="34" charset="0"/>
              </a:rPr>
              <a:t>projects in design scoping after Feb 1</a:t>
            </a:r>
          </a:p>
        </p:txBody>
      </p:sp>
      <p:sp>
        <p:nvSpPr>
          <p:cNvPr id="3" name="Rectangle 2"/>
          <p:cNvSpPr/>
          <p:nvPr/>
        </p:nvSpPr>
        <p:spPr>
          <a:xfrm>
            <a:off x="1339087" y="4853845"/>
            <a:ext cx="6096000" cy="1200329"/>
          </a:xfrm>
          <a:prstGeom prst="rect">
            <a:avLst/>
          </a:prstGeom>
          <a:solidFill>
            <a:schemeClr val="bg2"/>
          </a:solidFill>
        </p:spPr>
        <p:txBody>
          <a:bodyPr>
            <a:spAutoFit/>
          </a:bodyPr>
          <a:lstStyle/>
          <a:p>
            <a:r>
              <a:rPr lang="en-US" dirty="0"/>
              <a:t>Note:  This training is required for all </a:t>
            </a:r>
            <a:r>
              <a:rPr lang="en-US" dirty="0" smtClean="0"/>
              <a:t>CDOT Region Traffic Representatives.  </a:t>
            </a:r>
            <a:r>
              <a:rPr lang="en-US" dirty="0"/>
              <a:t>We will record the names of participants to add to the CDOT  training records following the session.  Please make sure that we have your name as a participant.</a:t>
            </a:r>
          </a:p>
        </p:txBody>
      </p:sp>
    </p:spTree>
    <p:extLst>
      <p:ext uri="{BB962C8B-B14F-4D97-AF65-F5344CB8AC3E}">
        <p14:creationId xmlns:p14="http://schemas.microsoft.com/office/powerpoint/2010/main" val="192057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97906" y="0"/>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Thank You</a:t>
            </a:r>
            <a:endParaRPr lang="en-US" sz="3200" dirty="0">
              <a:solidFill>
                <a:schemeClr val="tx2"/>
              </a:solidFill>
              <a:latin typeface="Museo Slab 500"/>
              <a:ea typeface="+mn-ea"/>
              <a:cs typeface="+mn-cs"/>
            </a:endParaRPr>
          </a:p>
        </p:txBody>
      </p:sp>
      <p:sp>
        <p:nvSpPr>
          <p:cNvPr id="2" name="TextBox 1"/>
          <p:cNvSpPr txBox="1"/>
          <p:nvPr/>
        </p:nvSpPr>
        <p:spPr>
          <a:xfrm>
            <a:off x="1089211" y="1640541"/>
            <a:ext cx="5775227" cy="400110"/>
          </a:xfrm>
          <a:prstGeom prst="rect">
            <a:avLst/>
          </a:prstGeom>
          <a:noFill/>
        </p:spPr>
        <p:txBody>
          <a:bodyPr wrap="square" rtlCol="0">
            <a:spAutoFit/>
          </a:bodyPr>
          <a:lstStyle/>
          <a:p>
            <a:pPr lvl="1">
              <a:spcAft>
                <a:spcPts val="600"/>
              </a:spcAft>
              <a:defRPr/>
            </a:pPr>
            <a:r>
              <a:rPr lang="en-US" sz="2000" dirty="0" smtClean="0">
                <a:latin typeface="Trebuchet MS" panose="020B0603020202020204" pitchFamily="34" charset="0"/>
              </a:rPr>
              <a:t>Thank you!</a:t>
            </a:r>
          </a:p>
        </p:txBody>
      </p:sp>
    </p:spTree>
    <p:extLst>
      <p:ext uri="{BB962C8B-B14F-4D97-AF65-F5344CB8AC3E}">
        <p14:creationId xmlns:p14="http://schemas.microsoft.com/office/powerpoint/2010/main" val="133541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312" y="365127"/>
            <a:ext cx="7316037" cy="741699"/>
          </a:xfrm>
        </p:spPr>
        <p:txBody>
          <a:bodyPr>
            <a:noAutofit/>
          </a:bodyPr>
          <a:lstStyle/>
          <a:p>
            <a:r>
              <a:rPr lang="en-US" sz="2800" dirty="0">
                <a:solidFill>
                  <a:srgbClr val="1D3479"/>
                </a:solidFill>
                <a:latin typeface="Museo Slab 500"/>
                <a:ea typeface="Museo Slab 500"/>
                <a:cs typeface="Museo Slab 500"/>
              </a:rPr>
              <a:t>TSM&amp;O Evaluation Background &amp; Timeline</a:t>
            </a:r>
          </a:p>
        </p:txBody>
      </p:sp>
      <p:sp>
        <p:nvSpPr>
          <p:cNvPr id="7" name="Rectangle 6"/>
          <p:cNvSpPr/>
          <p:nvPr/>
        </p:nvSpPr>
        <p:spPr>
          <a:xfrm>
            <a:off x="2756140" y="1562468"/>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Lean Rapid Improvement Event</a:t>
            </a:r>
          </a:p>
        </p:txBody>
      </p:sp>
      <p:sp>
        <p:nvSpPr>
          <p:cNvPr id="9" name="Rectangle 8"/>
          <p:cNvSpPr/>
          <p:nvPr/>
        </p:nvSpPr>
        <p:spPr>
          <a:xfrm>
            <a:off x="5136798" y="1573594"/>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All Region Implementation Planning Workshop</a:t>
            </a:r>
          </a:p>
        </p:txBody>
      </p:sp>
      <p:sp>
        <p:nvSpPr>
          <p:cNvPr id="10" name="Rectangle 9"/>
          <p:cNvSpPr/>
          <p:nvPr/>
        </p:nvSpPr>
        <p:spPr>
          <a:xfrm>
            <a:off x="7517456" y="1573594"/>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TSM&amp;O Implementation</a:t>
            </a:r>
            <a:endParaRPr lang="en-US" sz="1600" dirty="0">
              <a:solidFill>
                <a:schemeClr val="tx1"/>
              </a:solidFill>
            </a:endParaRPr>
          </a:p>
          <a:p>
            <a:pPr algn="ctr"/>
            <a:r>
              <a:rPr lang="en-US" sz="1600" dirty="0">
                <a:solidFill>
                  <a:schemeClr val="tx1"/>
                </a:solidFill>
              </a:rPr>
              <a:t>Preparation</a:t>
            </a:r>
          </a:p>
        </p:txBody>
      </p:sp>
      <p:sp>
        <p:nvSpPr>
          <p:cNvPr id="11" name="TextBox 10"/>
          <p:cNvSpPr txBox="1"/>
          <p:nvPr/>
        </p:nvSpPr>
        <p:spPr>
          <a:xfrm>
            <a:off x="2797047" y="1178051"/>
            <a:ext cx="1640541" cy="338554"/>
          </a:xfrm>
          <a:prstGeom prst="rect">
            <a:avLst/>
          </a:prstGeom>
          <a:noFill/>
        </p:spPr>
        <p:txBody>
          <a:bodyPr wrap="square" rtlCol="0">
            <a:spAutoFit/>
          </a:bodyPr>
          <a:lstStyle/>
          <a:p>
            <a:pPr algn="ctr"/>
            <a:r>
              <a:rPr lang="en-US" sz="1600" dirty="0" smtClean="0"/>
              <a:t>June 2015</a:t>
            </a:r>
            <a:endParaRPr lang="en-US" sz="1600" dirty="0"/>
          </a:p>
        </p:txBody>
      </p:sp>
      <p:sp>
        <p:nvSpPr>
          <p:cNvPr id="13" name="TextBox 12"/>
          <p:cNvSpPr txBox="1"/>
          <p:nvPr/>
        </p:nvSpPr>
        <p:spPr>
          <a:xfrm>
            <a:off x="5137914" y="1178051"/>
            <a:ext cx="1640541" cy="338554"/>
          </a:xfrm>
          <a:prstGeom prst="rect">
            <a:avLst/>
          </a:prstGeom>
          <a:noFill/>
        </p:spPr>
        <p:txBody>
          <a:bodyPr wrap="square" rtlCol="0">
            <a:spAutoFit/>
          </a:bodyPr>
          <a:lstStyle/>
          <a:p>
            <a:pPr algn="ctr"/>
            <a:r>
              <a:rPr lang="en-US" sz="1600" dirty="0"/>
              <a:t>Sept 29-Oct 1</a:t>
            </a:r>
          </a:p>
        </p:txBody>
      </p:sp>
      <p:sp>
        <p:nvSpPr>
          <p:cNvPr id="15" name="TextBox 14"/>
          <p:cNvSpPr txBox="1"/>
          <p:nvPr/>
        </p:nvSpPr>
        <p:spPr>
          <a:xfrm>
            <a:off x="7331173" y="1178051"/>
            <a:ext cx="1909483" cy="338554"/>
          </a:xfrm>
          <a:prstGeom prst="rect">
            <a:avLst/>
          </a:prstGeom>
          <a:noFill/>
        </p:spPr>
        <p:txBody>
          <a:bodyPr wrap="square" rtlCol="0">
            <a:spAutoFit/>
          </a:bodyPr>
          <a:lstStyle/>
          <a:p>
            <a:pPr algn="ctr"/>
            <a:r>
              <a:rPr lang="en-US" sz="1600" dirty="0" smtClean="0"/>
              <a:t>Oct-Dec</a:t>
            </a:r>
            <a:endParaRPr lang="en-US" sz="1600" dirty="0"/>
          </a:p>
        </p:txBody>
      </p:sp>
      <p:sp>
        <p:nvSpPr>
          <p:cNvPr id="16" name="Right Arrow 15"/>
          <p:cNvSpPr/>
          <p:nvPr/>
        </p:nvSpPr>
        <p:spPr>
          <a:xfrm>
            <a:off x="2226081" y="1807462"/>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963620" y="1780226"/>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9347061" y="1780856"/>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97047" y="2574987"/>
            <a:ext cx="2176832" cy="2462213"/>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TSMO </a:t>
            </a:r>
            <a:r>
              <a:rPr lang="en-US" sz="1400" dirty="0"/>
              <a:t>Evaluation not Clearance</a:t>
            </a:r>
          </a:p>
          <a:p>
            <a:pPr marL="120650" indent="-120650">
              <a:buFont typeface="Arial" panose="020B0604020202020204" pitchFamily="34" charset="0"/>
              <a:buChar char="•"/>
            </a:pPr>
            <a:r>
              <a:rPr lang="en-US" sz="1400" dirty="0" smtClean="0"/>
              <a:t>Process </a:t>
            </a:r>
            <a:r>
              <a:rPr lang="en-US" sz="1400" dirty="0"/>
              <a:t>integrated with CDOT project planning process</a:t>
            </a:r>
          </a:p>
          <a:p>
            <a:pPr marL="120650" indent="-120650">
              <a:buFont typeface="Arial" panose="020B0604020202020204" pitchFamily="34" charset="0"/>
              <a:buChar char="•"/>
            </a:pPr>
            <a:r>
              <a:rPr lang="en-US" sz="1400" dirty="0"/>
              <a:t>Region Traffic </a:t>
            </a:r>
            <a:r>
              <a:rPr lang="en-US" sz="1400" dirty="0" smtClean="0"/>
              <a:t>Representative identified </a:t>
            </a:r>
            <a:r>
              <a:rPr lang="en-US" sz="1400" dirty="0"/>
              <a:t>as </a:t>
            </a:r>
            <a:r>
              <a:rPr lang="en-US" sz="1400" dirty="0" smtClean="0"/>
              <a:t>point </a:t>
            </a:r>
            <a:r>
              <a:rPr lang="en-US" sz="1400" dirty="0"/>
              <a:t>person for TSMO Evaluation</a:t>
            </a:r>
          </a:p>
          <a:p>
            <a:pPr marL="120650" indent="-120650">
              <a:buFont typeface="Arial" panose="020B0604020202020204" pitchFamily="34" charset="0"/>
              <a:buChar char="•"/>
            </a:pPr>
            <a:r>
              <a:rPr lang="en-US" sz="1400" dirty="0"/>
              <a:t>SAP Milestone for TSMO Evaluation</a:t>
            </a:r>
          </a:p>
        </p:txBody>
      </p:sp>
      <p:sp>
        <p:nvSpPr>
          <p:cNvPr id="21" name="TextBox 20"/>
          <p:cNvSpPr txBox="1"/>
          <p:nvPr/>
        </p:nvSpPr>
        <p:spPr>
          <a:xfrm>
            <a:off x="5021639" y="2547751"/>
            <a:ext cx="2218362" cy="1815882"/>
          </a:xfrm>
          <a:prstGeom prst="rect">
            <a:avLst/>
          </a:prstGeom>
          <a:noFill/>
        </p:spPr>
        <p:txBody>
          <a:bodyPr wrap="square" rtlCol="0">
            <a:spAutoFit/>
          </a:bodyPr>
          <a:lstStyle/>
          <a:p>
            <a:pPr marL="120650" indent="-120650">
              <a:buFont typeface="Arial" panose="020B0604020202020204" pitchFamily="34" charset="0"/>
              <a:buChar char="•"/>
            </a:pPr>
            <a:r>
              <a:rPr lang="en-US" sz="1400" dirty="0"/>
              <a:t>Align regions on TSMO Evaluation process</a:t>
            </a:r>
          </a:p>
          <a:p>
            <a:pPr marL="120650" indent="-120650">
              <a:buFont typeface="Arial" panose="020B0604020202020204" pitchFamily="34" charset="0"/>
              <a:buChar char="•"/>
            </a:pPr>
            <a:r>
              <a:rPr lang="en-US" sz="1400" dirty="0"/>
              <a:t>Define clear roles and accountability</a:t>
            </a:r>
          </a:p>
          <a:p>
            <a:pPr marL="120650" indent="-120650">
              <a:buFont typeface="Arial" panose="020B0604020202020204" pitchFamily="34" charset="0"/>
              <a:buChar char="•"/>
            </a:pPr>
            <a:r>
              <a:rPr lang="en-US" sz="1400" dirty="0" smtClean="0"/>
              <a:t>Develop Implementation and Communications Plans</a:t>
            </a:r>
            <a:endParaRPr lang="en-US" sz="1400" dirty="0"/>
          </a:p>
          <a:p>
            <a:pPr marL="120650" indent="-120650">
              <a:buFont typeface="Arial" panose="020B0604020202020204" pitchFamily="34" charset="0"/>
              <a:buChar char="•"/>
            </a:pPr>
            <a:endParaRPr lang="en-US" sz="1400" dirty="0"/>
          </a:p>
        </p:txBody>
      </p:sp>
      <p:sp>
        <p:nvSpPr>
          <p:cNvPr id="22" name="TextBox 21"/>
          <p:cNvSpPr txBox="1"/>
          <p:nvPr/>
        </p:nvSpPr>
        <p:spPr>
          <a:xfrm>
            <a:off x="7465827" y="2547751"/>
            <a:ext cx="2148820" cy="1600438"/>
          </a:xfrm>
          <a:prstGeom prst="rect">
            <a:avLst/>
          </a:prstGeom>
          <a:noFill/>
        </p:spPr>
        <p:txBody>
          <a:bodyPr wrap="square" rtlCol="0">
            <a:spAutoFit/>
          </a:bodyPr>
          <a:lstStyle/>
          <a:p>
            <a:r>
              <a:rPr lang="en-US" sz="1400" dirty="0"/>
              <a:t>Identify and refine:</a:t>
            </a:r>
          </a:p>
          <a:p>
            <a:pPr marL="120650" indent="-120650">
              <a:buFont typeface="Arial" panose="020B0604020202020204" pitchFamily="34" charset="0"/>
              <a:buChar char="•"/>
            </a:pPr>
            <a:r>
              <a:rPr lang="en-US" sz="1400" dirty="0"/>
              <a:t>TSMO Evaluation process details</a:t>
            </a:r>
          </a:p>
          <a:p>
            <a:pPr marL="120650" indent="-120650">
              <a:buFont typeface="Arial" panose="020B0604020202020204" pitchFamily="34" charset="0"/>
              <a:buChar char="•"/>
            </a:pPr>
            <a:r>
              <a:rPr lang="en-US" sz="1400" dirty="0"/>
              <a:t>Checklists/ questionnaires</a:t>
            </a:r>
          </a:p>
          <a:p>
            <a:pPr marL="120650" indent="-120650">
              <a:buFont typeface="Arial" panose="020B0604020202020204" pitchFamily="34" charset="0"/>
              <a:buChar char="•"/>
            </a:pPr>
            <a:r>
              <a:rPr lang="en-US" sz="1400" dirty="0"/>
              <a:t>Documentation </a:t>
            </a:r>
            <a:r>
              <a:rPr lang="en-US" sz="1400" dirty="0" smtClean="0"/>
              <a:t>requirements</a:t>
            </a:r>
            <a:endParaRPr lang="en-US" sz="1400" dirty="0"/>
          </a:p>
        </p:txBody>
      </p:sp>
      <p:sp>
        <p:nvSpPr>
          <p:cNvPr id="23" name="Rectangle 22"/>
          <p:cNvSpPr/>
          <p:nvPr/>
        </p:nvSpPr>
        <p:spPr>
          <a:xfrm>
            <a:off x="375482" y="1540731"/>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Operations Clearance </a:t>
            </a:r>
            <a:r>
              <a:rPr lang="en-US" sz="1600" dirty="0" smtClean="0">
                <a:solidFill>
                  <a:schemeClr val="tx1"/>
                </a:solidFill>
              </a:rPr>
              <a:t>Pilot Program</a:t>
            </a:r>
            <a:endParaRPr lang="en-US" sz="1600" dirty="0">
              <a:solidFill>
                <a:schemeClr val="tx1"/>
              </a:solidFill>
            </a:endParaRPr>
          </a:p>
        </p:txBody>
      </p:sp>
      <p:sp>
        <p:nvSpPr>
          <p:cNvPr id="24" name="TextBox 23"/>
          <p:cNvSpPr txBox="1"/>
          <p:nvPr/>
        </p:nvSpPr>
        <p:spPr>
          <a:xfrm>
            <a:off x="377757" y="1193440"/>
            <a:ext cx="1738033" cy="338554"/>
          </a:xfrm>
          <a:prstGeom prst="rect">
            <a:avLst/>
          </a:prstGeom>
          <a:noFill/>
        </p:spPr>
        <p:txBody>
          <a:bodyPr wrap="square" rtlCol="0">
            <a:spAutoFit/>
          </a:bodyPr>
          <a:lstStyle/>
          <a:p>
            <a:pPr algn="ctr"/>
            <a:r>
              <a:rPr lang="en-US" sz="1600" dirty="0" smtClean="0"/>
              <a:t>2014-June 2015</a:t>
            </a:r>
            <a:endParaRPr lang="en-US" sz="1600" dirty="0"/>
          </a:p>
        </p:txBody>
      </p:sp>
      <p:sp>
        <p:nvSpPr>
          <p:cNvPr id="25" name="Rectangle 24"/>
          <p:cNvSpPr/>
          <p:nvPr/>
        </p:nvSpPr>
        <p:spPr>
          <a:xfrm>
            <a:off x="9898113" y="1562468"/>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TSM&amp;O Evaluation for All Projects</a:t>
            </a:r>
          </a:p>
        </p:txBody>
      </p:sp>
      <p:sp>
        <p:nvSpPr>
          <p:cNvPr id="26" name="Right Arrow 25"/>
          <p:cNvSpPr/>
          <p:nvPr/>
        </p:nvSpPr>
        <p:spPr>
          <a:xfrm>
            <a:off x="4582962" y="1783373"/>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763643" y="1202177"/>
            <a:ext cx="1909483" cy="338554"/>
          </a:xfrm>
          <a:prstGeom prst="rect">
            <a:avLst/>
          </a:prstGeom>
          <a:noFill/>
        </p:spPr>
        <p:txBody>
          <a:bodyPr wrap="square" rtlCol="0">
            <a:spAutoFit/>
          </a:bodyPr>
          <a:lstStyle/>
          <a:p>
            <a:pPr algn="ctr"/>
            <a:r>
              <a:rPr lang="en-US" sz="1600" dirty="0" smtClean="0"/>
              <a:t>January 2016+</a:t>
            </a:r>
            <a:endParaRPr lang="en-US" sz="1600" dirty="0"/>
          </a:p>
        </p:txBody>
      </p:sp>
      <p:sp>
        <p:nvSpPr>
          <p:cNvPr id="28" name="TextBox 27"/>
          <p:cNvSpPr txBox="1"/>
          <p:nvPr/>
        </p:nvSpPr>
        <p:spPr>
          <a:xfrm>
            <a:off x="9805689" y="2547751"/>
            <a:ext cx="2084295" cy="2031325"/>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TSMO </a:t>
            </a:r>
            <a:r>
              <a:rPr lang="en-US" sz="1400" dirty="0"/>
              <a:t>Evaluation </a:t>
            </a:r>
            <a:r>
              <a:rPr lang="en-US" sz="1400" dirty="0" smtClean="0"/>
              <a:t>required for all projects in Design Scoping after Feb 1, 2015</a:t>
            </a:r>
            <a:endParaRPr lang="en-US" sz="1400" dirty="0"/>
          </a:p>
          <a:p>
            <a:pPr marL="120650" indent="-120650">
              <a:buFont typeface="Arial" panose="020B0604020202020204" pitchFamily="34" charset="0"/>
              <a:buChar char="•"/>
            </a:pPr>
            <a:r>
              <a:rPr lang="en-US" sz="1400" dirty="0" smtClean="0"/>
              <a:t>Training provided for PMs and RTRs</a:t>
            </a:r>
          </a:p>
          <a:p>
            <a:pPr marL="120650" indent="-120650">
              <a:buFont typeface="Arial" panose="020B0604020202020204" pitchFamily="34" charset="0"/>
              <a:buChar char="•"/>
            </a:pPr>
            <a:r>
              <a:rPr lang="en-US" sz="1400" dirty="0" smtClean="0"/>
              <a:t>Process metrics initiated</a:t>
            </a:r>
          </a:p>
          <a:p>
            <a:pPr marL="120650" indent="-120650">
              <a:buFont typeface="Arial" panose="020B0604020202020204" pitchFamily="34" charset="0"/>
              <a:buChar char="•"/>
            </a:pPr>
            <a:r>
              <a:rPr lang="en-US" sz="1400" dirty="0" smtClean="0"/>
              <a:t>Ongoing refinement</a:t>
            </a:r>
            <a:endParaRPr lang="en-US" sz="1400" dirty="0"/>
          </a:p>
          <a:p>
            <a:pPr marL="120650" indent="-120650">
              <a:buFont typeface="Arial" panose="020B0604020202020204" pitchFamily="34" charset="0"/>
              <a:buChar char="•"/>
            </a:pPr>
            <a:endParaRPr lang="en-US" sz="1400" dirty="0"/>
          </a:p>
        </p:txBody>
      </p:sp>
      <p:sp>
        <p:nvSpPr>
          <p:cNvPr id="29" name="TextBox 28"/>
          <p:cNvSpPr txBox="1"/>
          <p:nvPr/>
        </p:nvSpPr>
        <p:spPr>
          <a:xfrm>
            <a:off x="182469" y="2574987"/>
            <a:ext cx="2286951" cy="1169551"/>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Sponsor Coalition formed </a:t>
            </a:r>
          </a:p>
          <a:p>
            <a:pPr marL="120650" indent="-120650">
              <a:buFont typeface="Arial" panose="020B0604020202020204" pitchFamily="34" charset="0"/>
              <a:buChar char="•"/>
            </a:pPr>
            <a:r>
              <a:rPr lang="en-US" sz="1400" dirty="0" smtClean="0"/>
              <a:t>Operations Clearance process piloted</a:t>
            </a:r>
          </a:p>
          <a:p>
            <a:pPr marL="120650" indent="-120650">
              <a:buFont typeface="Arial" panose="020B0604020202020204" pitchFamily="34" charset="0"/>
              <a:buChar char="•"/>
            </a:pPr>
            <a:r>
              <a:rPr lang="en-US" sz="1400" dirty="0" smtClean="0"/>
              <a:t>Initiated process refinement</a:t>
            </a:r>
            <a:endParaRPr lang="en-US" sz="1400" dirty="0"/>
          </a:p>
        </p:txBody>
      </p:sp>
      <p:sp>
        <p:nvSpPr>
          <p:cNvPr id="4" name="TextBox 3"/>
          <p:cNvSpPr txBox="1"/>
          <p:nvPr/>
        </p:nvSpPr>
        <p:spPr>
          <a:xfrm>
            <a:off x="10246659" y="84311"/>
            <a:ext cx="1143000" cy="646331"/>
          </a:xfrm>
          <a:prstGeom prst="rect">
            <a:avLst/>
          </a:prstGeom>
          <a:noFill/>
        </p:spPr>
        <p:txBody>
          <a:bodyPr wrap="square" rtlCol="0">
            <a:spAutoFit/>
          </a:bodyPr>
          <a:lstStyle/>
          <a:p>
            <a:r>
              <a:rPr lang="en-US" dirty="0" smtClean="0"/>
              <a:t>We are here now</a:t>
            </a:r>
            <a:endParaRPr lang="en-US" dirty="0"/>
          </a:p>
        </p:txBody>
      </p:sp>
      <p:sp>
        <p:nvSpPr>
          <p:cNvPr id="5" name="Down Arrow 4"/>
          <p:cNvSpPr/>
          <p:nvPr/>
        </p:nvSpPr>
        <p:spPr>
          <a:xfrm>
            <a:off x="10483103" y="725123"/>
            <a:ext cx="489697" cy="48683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9912" y="3867647"/>
            <a:ext cx="2443401" cy="2400657"/>
          </a:xfrm>
          <a:prstGeom prst="rect">
            <a:avLst/>
          </a:prstGeom>
          <a:solidFill>
            <a:schemeClr val="accent6">
              <a:lumMod val="20000"/>
              <a:lumOff val="80000"/>
            </a:schemeClr>
          </a:solidFill>
        </p:spPr>
        <p:txBody>
          <a:bodyPr wrap="square" rtlCol="0">
            <a:spAutoFit/>
          </a:bodyPr>
          <a:lstStyle/>
          <a:p>
            <a:r>
              <a:rPr lang="en-US" sz="1400" b="1" dirty="0" smtClean="0"/>
              <a:t>Executive Sponsors:</a:t>
            </a:r>
          </a:p>
          <a:p>
            <a:r>
              <a:rPr lang="en-US" sz="1400" dirty="0" smtClean="0"/>
              <a:t>Ryan Rice</a:t>
            </a:r>
          </a:p>
          <a:p>
            <a:r>
              <a:rPr lang="en-US" sz="1400" dirty="0" smtClean="0"/>
              <a:t>Josh Laipply</a:t>
            </a:r>
          </a:p>
          <a:p>
            <a:pPr>
              <a:spcAft>
                <a:spcPts val="600"/>
              </a:spcAft>
              <a:buClr>
                <a:schemeClr val="tx2"/>
              </a:buClr>
              <a:defRPr/>
            </a:pPr>
            <a:endParaRPr lang="en-US" sz="1400" dirty="0" smtClean="0"/>
          </a:p>
          <a:p>
            <a:pPr>
              <a:spcAft>
                <a:spcPts val="600"/>
              </a:spcAft>
              <a:buClr>
                <a:schemeClr val="tx2"/>
              </a:buClr>
              <a:defRPr/>
            </a:pPr>
            <a:r>
              <a:rPr lang="en-US" sz="1400" b="1" dirty="0" smtClean="0"/>
              <a:t>Contributors</a:t>
            </a:r>
            <a:r>
              <a:rPr lang="en-US" sz="1400" b="1" dirty="0"/>
              <a:t>:</a:t>
            </a:r>
            <a:r>
              <a:rPr lang="en-US" sz="1400" dirty="0"/>
              <a:t>	</a:t>
            </a:r>
          </a:p>
          <a:p>
            <a:pPr marL="0" lvl="1">
              <a:buClr>
                <a:schemeClr val="tx2"/>
              </a:buClr>
              <a:defRPr/>
            </a:pPr>
            <a:r>
              <a:rPr lang="en-US" sz="1400" dirty="0"/>
              <a:t>Region Traffic Engineers</a:t>
            </a:r>
          </a:p>
          <a:p>
            <a:pPr marL="0" lvl="1">
              <a:buClr>
                <a:schemeClr val="tx2"/>
              </a:buClr>
              <a:defRPr/>
            </a:pPr>
            <a:r>
              <a:rPr lang="en-US" sz="1400" dirty="0"/>
              <a:t>Program Engineers</a:t>
            </a:r>
          </a:p>
          <a:p>
            <a:pPr marL="0" lvl="1">
              <a:buClr>
                <a:schemeClr val="tx2"/>
              </a:buClr>
              <a:defRPr/>
            </a:pPr>
            <a:r>
              <a:rPr lang="en-US" sz="1400" dirty="0"/>
              <a:t>Resident Engineers</a:t>
            </a:r>
          </a:p>
          <a:p>
            <a:pPr marL="0" lvl="1">
              <a:buClr>
                <a:schemeClr val="tx2"/>
              </a:buClr>
              <a:defRPr/>
            </a:pPr>
            <a:r>
              <a:rPr lang="en-US" sz="1400" dirty="0"/>
              <a:t>Project Development</a:t>
            </a:r>
          </a:p>
          <a:p>
            <a:pPr marL="0" lvl="1">
              <a:buClr>
                <a:schemeClr val="tx2"/>
              </a:buClr>
              <a:defRPr/>
            </a:pPr>
            <a:r>
              <a:rPr lang="en-US" sz="1400" dirty="0"/>
              <a:t>HQ Safety, Operations, and </a:t>
            </a:r>
            <a:r>
              <a:rPr lang="en-US" sz="1400" dirty="0" smtClean="0"/>
              <a:t>ITS</a:t>
            </a:r>
            <a:endParaRPr lang="en-US" sz="1400" dirty="0"/>
          </a:p>
        </p:txBody>
      </p:sp>
    </p:spTree>
    <p:extLst>
      <p:ext uri="{BB962C8B-B14F-4D97-AF65-F5344CB8AC3E}">
        <p14:creationId xmlns:p14="http://schemas.microsoft.com/office/powerpoint/2010/main" val="226781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0224" y="1347464"/>
            <a:ext cx="6010835" cy="3570208"/>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CDOT leaders have recognized that we cannot build our way out of future congestion and must employ new innovations, recognized improvement strategies and technology to safely move increased traffic volumes</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a:t>
            </a:r>
            <a:r>
              <a:rPr lang="en-US" dirty="0">
                <a:latin typeface="Trebuchet MS" panose="020B0603020202020204" pitchFamily="34" charset="0"/>
              </a:rPr>
              <a:t>purpose of the TSM&amp;O Evaluation is to evaluate the project area and make recommendations to the project team that improves reliability, safety, quality of life, and traveler </a:t>
            </a:r>
            <a:r>
              <a:rPr lang="en-US" dirty="0" smtClean="0">
                <a:latin typeface="Trebuchet MS" panose="020B0603020202020204" pitchFamily="34" charset="0"/>
              </a:rPr>
              <a:t>information</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Mobility and safety improvement and innovation is a national trend and CDOT is at the forefront of this movement</a:t>
            </a:r>
            <a:endParaRPr lang="en-US" dirty="0">
              <a:latin typeface="Trebuchet MS" panose="020B0603020202020204" pitchFamily="34" charset="0"/>
            </a:endParaRPr>
          </a:p>
        </p:txBody>
      </p:sp>
      <p:sp>
        <p:nvSpPr>
          <p:cNvPr id="9219" name="Title 1"/>
          <p:cNvSpPr txBox="1">
            <a:spLocks/>
          </p:cNvSpPr>
          <p:nvPr/>
        </p:nvSpPr>
        <p:spPr bwMode="auto">
          <a:xfrm>
            <a:off x="2814449" y="368302"/>
            <a:ext cx="62055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Slab 500"/>
                <a:cs typeface="Museo Slab 500"/>
              </a:rPr>
              <a:t>Why TSM&amp;O Evaluation?</a:t>
            </a:r>
            <a:endParaRPr lang="en-US" altLang="en-US" dirty="0">
              <a:solidFill>
                <a:srgbClr val="1D3479"/>
              </a:solidFill>
              <a:latin typeface="Museo 300"/>
              <a:ea typeface="Museo 300"/>
              <a:cs typeface="Museo 300"/>
            </a:endParaRPr>
          </a:p>
        </p:txBody>
      </p:sp>
      <p:sp>
        <p:nvSpPr>
          <p:cNvPr id="8" name="Rectangle 7"/>
          <p:cNvSpPr/>
          <p:nvPr/>
        </p:nvSpPr>
        <p:spPr>
          <a:xfrm>
            <a:off x="7049341" y="6307885"/>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68" y="1468488"/>
            <a:ext cx="4364163" cy="2794230"/>
          </a:xfrm>
          <a:prstGeom prst="rect">
            <a:avLst/>
          </a:prstGeom>
        </p:spPr>
      </p:pic>
      <p:sp>
        <p:nvSpPr>
          <p:cNvPr id="3" name="TextBox 2"/>
          <p:cNvSpPr txBox="1"/>
          <p:nvPr/>
        </p:nvSpPr>
        <p:spPr>
          <a:xfrm>
            <a:off x="632368" y="4360081"/>
            <a:ext cx="4364163" cy="1477328"/>
          </a:xfrm>
          <a:prstGeom prst="rect">
            <a:avLst/>
          </a:prstGeom>
          <a:noFill/>
        </p:spPr>
        <p:txBody>
          <a:bodyPr wrap="square" rtlCol="0">
            <a:spAutoFit/>
          </a:bodyPr>
          <a:lstStyle/>
          <a:p>
            <a:r>
              <a:rPr lang="en-US" dirty="0" smtClean="0"/>
              <a:t>Colorado’s front range population is projected to increase 50% by 2050 while freeways and older streets have little room for expansion.</a:t>
            </a:r>
          </a:p>
          <a:p>
            <a:pPr algn="r"/>
            <a:r>
              <a:rPr lang="en-US" dirty="0" smtClean="0"/>
              <a:t>-</a:t>
            </a:r>
            <a:r>
              <a:rPr lang="en-US" sz="1400" dirty="0" smtClean="0"/>
              <a:t>Sunday Denver Post, Dec. 20, 2015</a:t>
            </a:r>
            <a:endParaRPr lang="en-US" dirty="0"/>
          </a:p>
        </p:txBody>
      </p:sp>
      <p:sp>
        <p:nvSpPr>
          <p:cNvPr id="4" name="TextBox 3"/>
          <p:cNvSpPr txBox="1"/>
          <p:nvPr/>
        </p:nvSpPr>
        <p:spPr>
          <a:xfrm>
            <a:off x="5513294" y="5098745"/>
            <a:ext cx="5647765" cy="923330"/>
          </a:xfrm>
          <a:prstGeom prst="rect">
            <a:avLst/>
          </a:prstGeom>
          <a:solidFill>
            <a:schemeClr val="bg2"/>
          </a:solidFill>
        </p:spPr>
        <p:txBody>
          <a:bodyPr wrap="square" rtlCol="0">
            <a:spAutoFit/>
          </a:bodyPr>
          <a:lstStyle/>
          <a:p>
            <a:r>
              <a:rPr lang="en-US" b="1" dirty="0" smtClean="0"/>
              <a:t>TSM&amp;O Video</a:t>
            </a:r>
          </a:p>
          <a:p>
            <a:r>
              <a:rPr lang="en-US" i="1" dirty="0" smtClean="0"/>
              <a:t>Let’s hear the perspective of CDOT executive sponsors Ryan Rice and Josh Laipply on this important initiative.</a:t>
            </a:r>
            <a:r>
              <a:rPr lang="en-US" i="1" dirty="0"/>
              <a:t> </a:t>
            </a:r>
          </a:p>
        </p:txBody>
      </p:sp>
    </p:spTree>
    <p:extLst>
      <p:ext uri="{BB962C8B-B14F-4D97-AF65-F5344CB8AC3E}">
        <p14:creationId xmlns:p14="http://schemas.microsoft.com/office/powerpoint/2010/main" val="3737492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txBox="1">
            <a:spLocks/>
          </p:cNvSpPr>
          <p:nvPr/>
        </p:nvSpPr>
        <p:spPr bwMode="auto">
          <a:xfrm>
            <a:off x="2814449" y="368302"/>
            <a:ext cx="62055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Slab 500"/>
                <a:cs typeface="Museo Slab 500"/>
              </a:rPr>
              <a:t>Video From Our Sponsors</a:t>
            </a:r>
            <a:endParaRPr lang="en-US" altLang="en-US" dirty="0">
              <a:solidFill>
                <a:srgbClr val="1D3479"/>
              </a:solidFill>
              <a:latin typeface="Museo 300"/>
              <a:ea typeface="Museo 300"/>
              <a:cs typeface="Museo 300"/>
            </a:endParaRPr>
          </a:p>
        </p:txBody>
      </p:sp>
      <p:sp>
        <p:nvSpPr>
          <p:cNvPr id="8" name="Rectangle 7"/>
          <p:cNvSpPr/>
          <p:nvPr/>
        </p:nvSpPr>
        <p:spPr>
          <a:xfrm>
            <a:off x="7049341" y="6307885"/>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59501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txBox="1">
            <a:spLocks/>
          </p:cNvSpPr>
          <p:nvPr/>
        </p:nvSpPr>
        <p:spPr bwMode="auto">
          <a:xfrm>
            <a:off x="2811364" y="302633"/>
            <a:ext cx="7752508" cy="8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Slab 500"/>
                <a:cs typeface="Museo Slab 500"/>
              </a:rPr>
              <a:t>CDOT’s 3 Peaks</a:t>
            </a:r>
            <a:endParaRPr lang="en-US" altLang="en-US" dirty="0">
              <a:solidFill>
                <a:srgbClr val="1D3479"/>
              </a:solidFill>
              <a:latin typeface="Museo 300"/>
              <a:ea typeface="Museo 300"/>
              <a:cs typeface="Museo 300"/>
            </a:endParaRPr>
          </a:p>
        </p:txBody>
      </p:sp>
      <p:sp>
        <p:nvSpPr>
          <p:cNvPr id="8" name="Rectangle 7"/>
          <p:cNvSpPr/>
          <p:nvPr/>
        </p:nvSpPr>
        <p:spPr>
          <a:xfrm>
            <a:off x="7076235" y="6469250"/>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461" y="1440239"/>
            <a:ext cx="6965488" cy="4721053"/>
          </a:xfrm>
          <a:prstGeom prst="rect">
            <a:avLst/>
          </a:prstGeom>
          <a:ln>
            <a:solidFill>
              <a:schemeClr val="tx1"/>
            </a:solidFill>
          </a:ln>
        </p:spPr>
      </p:pic>
      <p:sp>
        <p:nvSpPr>
          <p:cNvPr id="5" name="Rectangle 4"/>
          <p:cNvSpPr/>
          <p:nvPr/>
        </p:nvSpPr>
        <p:spPr>
          <a:xfrm>
            <a:off x="4630648" y="5256470"/>
            <a:ext cx="766851" cy="6617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35072" y="4994598"/>
            <a:ext cx="1127828" cy="69500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02104" y="5342099"/>
            <a:ext cx="1056196" cy="66500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467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4081" y="1699373"/>
            <a:ext cx="7333037" cy="3724096"/>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a:t>
            </a:r>
            <a:r>
              <a:rPr lang="en-US" dirty="0">
                <a:latin typeface="Trebuchet MS" panose="020B0603020202020204" pitchFamily="34" charset="0"/>
              </a:rPr>
              <a:t>Transportation Safety Management &amp;Operations (TSM&amp;O)  Evaluation consists of three parts; </a:t>
            </a:r>
            <a:r>
              <a:rPr lang="en-US" dirty="0" smtClean="0">
                <a:latin typeface="Trebuchet MS" panose="020B0603020202020204" pitchFamily="34" charset="0"/>
              </a:rPr>
              <a:t>Safety</a:t>
            </a:r>
            <a:r>
              <a:rPr lang="en-US" dirty="0">
                <a:latin typeface="Trebuchet MS" panose="020B0603020202020204" pitchFamily="34" charset="0"/>
              </a:rPr>
              <a:t>, </a:t>
            </a:r>
            <a:r>
              <a:rPr lang="en-US" dirty="0" smtClean="0">
                <a:latin typeface="Trebuchet MS" panose="020B0603020202020204" pitchFamily="34" charset="0"/>
              </a:rPr>
              <a:t>Operations</a:t>
            </a:r>
            <a:r>
              <a:rPr lang="en-US" dirty="0">
                <a:latin typeface="Trebuchet MS" panose="020B0603020202020204" pitchFamily="34" charset="0"/>
              </a:rPr>
              <a:t>, and ITS </a:t>
            </a:r>
            <a:r>
              <a:rPr lang="en-US" dirty="0" smtClean="0">
                <a:latin typeface="Trebuchet MS" panose="020B0603020202020204" pitchFamily="34" charset="0"/>
              </a:rPr>
              <a:t>analyses</a:t>
            </a:r>
            <a:endParaRPr lang="en-US" dirty="0">
              <a:latin typeface="Trebuchet MS" panose="020B0603020202020204" pitchFamily="34" charset="0"/>
            </a:endParaRPr>
          </a:p>
          <a:p>
            <a:pPr marL="285750" indent="-285750">
              <a:spcAft>
                <a:spcPts val="600"/>
              </a:spcAft>
              <a:buFont typeface="Arial" panose="020B0604020202020204" pitchFamily="34" charset="0"/>
              <a:buChar char="•"/>
              <a:defRPr/>
            </a:pPr>
            <a:r>
              <a:rPr lang="en-US" dirty="0">
                <a:latin typeface="Trebuchet MS" panose="020B0603020202020204" pitchFamily="34" charset="0"/>
              </a:rPr>
              <a:t>The TSM&amp;O Evaluation Process is aligned with the CDOT Project Development Process and will be included in the manual</a:t>
            </a:r>
          </a:p>
          <a:p>
            <a:pPr marL="285750" indent="-285750">
              <a:spcAft>
                <a:spcPts val="600"/>
              </a:spcAft>
              <a:buFont typeface="Arial" panose="020B0604020202020204" pitchFamily="34" charset="0"/>
              <a:buChar char="•"/>
              <a:defRPr/>
            </a:pPr>
            <a:r>
              <a:rPr lang="en-US" dirty="0">
                <a:latin typeface="Trebuchet MS" panose="020B0603020202020204" pitchFamily="34" charset="0"/>
              </a:rPr>
              <a:t>The TSM&amp;O Evaluation will evaluate the project area and make recommendations to the project team for improvements related to </a:t>
            </a:r>
            <a:r>
              <a:rPr lang="en-US" dirty="0" smtClean="0">
                <a:latin typeface="Trebuchet MS" panose="020B0603020202020204" pitchFamily="34" charset="0"/>
              </a:rPr>
              <a:t>Safety, Operations, </a:t>
            </a:r>
            <a:r>
              <a:rPr lang="en-US" dirty="0">
                <a:latin typeface="Trebuchet MS" panose="020B0603020202020204" pitchFamily="34" charset="0"/>
              </a:rPr>
              <a:t>and ITS</a:t>
            </a:r>
          </a:p>
          <a:p>
            <a:pPr marL="285750" indent="-285750">
              <a:spcAft>
                <a:spcPts val="600"/>
              </a:spcAft>
              <a:buFont typeface="Arial" panose="020B0604020202020204" pitchFamily="34" charset="0"/>
              <a:buChar char="•"/>
              <a:defRPr/>
            </a:pPr>
            <a:r>
              <a:rPr lang="en-US" dirty="0">
                <a:latin typeface="Trebuchet MS" panose="020B0603020202020204" pitchFamily="34" charset="0"/>
              </a:rPr>
              <a:t>Beginning January 1, 2016 all projects with a Design Scoping Review on or after February 1, 2016 will require a TSM&amp;O Evaluation.</a:t>
            </a:r>
          </a:p>
          <a:p>
            <a:pPr marL="285750" indent="-285750">
              <a:buFont typeface="Arial" panose="020B0604020202020204" pitchFamily="34" charset="0"/>
              <a:buChar char="•"/>
              <a:defRPr/>
            </a:pPr>
            <a:endParaRPr lang="en-US" dirty="0">
              <a:solidFill>
                <a:schemeClr val="tx1">
                  <a:lumMod val="95000"/>
                  <a:lumOff val="5000"/>
                </a:schemeClr>
              </a:solidFill>
              <a:latin typeface="Trebuchet MS" panose="020B0603020202020204" pitchFamily="34" charset="0"/>
              <a:cs typeface="Trebuchet MS"/>
            </a:endParaRPr>
          </a:p>
        </p:txBody>
      </p:sp>
      <p:sp>
        <p:nvSpPr>
          <p:cNvPr id="9219" name="Title 1"/>
          <p:cNvSpPr txBox="1">
            <a:spLocks/>
          </p:cNvSpPr>
          <p:nvPr/>
        </p:nvSpPr>
        <p:spPr bwMode="auto">
          <a:xfrm>
            <a:off x="3139610" y="262880"/>
            <a:ext cx="7752508" cy="8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1D3479"/>
                </a:solidFill>
                <a:latin typeface="Museo Slab 500"/>
                <a:ea typeface="Museo Slab 500"/>
                <a:cs typeface="Museo Slab 500"/>
              </a:rPr>
              <a:t>What is a TSM&amp;O Evaluation and when does it start?</a:t>
            </a:r>
            <a:endParaRPr lang="en-US" altLang="en-US" dirty="0">
              <a:solidFill>
                <a:srgbClr val="1D3479"/>
              </a:solidFill>
              <a:latin typeface="Museo 300"/>
              <a:ea typeface="Museo 300"/>
              <a:cs typeface="Museo 300"/>
            </a:endParaRPr>
          </a:p>
        </p:txBody>
      </p:sp>
      <p:sp>
        <p:nvSpPr>
          <p:cNvPr id="8" name="Rectangle 7"/>
          <p:cNvSpPr/>
          <p:nvPr/>
        </p:nvSpPr>
        <p:spPr>
          <a:xfrm>
            <a:off x="7076235" y="6469250"/>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463644" y="1699373"/>
            <a:ext cx="914400"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a:t>
            </a:r>
            <a:endParaRPr lang="en-US" dirty="0"/>
          </a:p>
        </p:txBody>
      </p:sp>
      <p:sp>
        <p:nvSpPr>
          <p:cNvPr id="9" name="Rectangle 8"/>
          <p:cNvSpPr/>
          <p:nvPr/>
        </p:nvSpPr>
        <p:spPr>
          <a:xfrm>
            <a:off x="1530444" y="1699373"/>
            <a:ext cx="1259542"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Operations</a:t>
            </a:r>
            <a:endParaRPr lang="en-US" dirty="0"/>
          </a:p>
        </p:txBody>
      </p:sp>
      <p:sp>
        <p:nvSpPr>
          <p:cNvPr id="10" name="Rectangle 9"/>
          <p:cNvSpPr/>
          <p:nvPr/>
        </p:nvSpPr>
        <p:spPr>
          <a:xfrm>
            <a:off x="2942386" y="1699373"/>
            <a:ext cx="914400"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ITS</a:t>
            </a:r>
            <a:endParaRPr lang="en-US" dirty="0"/>
          </a:p>
        </p:txBody>
      </p:sp>
      <p:sp>
        <p:nvSpPr>
          <p:cNvPr id="4" name="Rectangle 3"/>
          <p:cNvSpPr/>
          <p:nvPr/>
        </p:nvSpPr>
        <p:spPr>
          <a:xfrm>
            <a:off x="463644" y="2918012"/>
            <a:ext cx="3393142" cy="5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TSM&amp;O Evaluation</a:t>
            </a:r>
            <a:endParaRPr lang="en-US" dirty="0"/>
          </a:p>
        </p:txBody>
      </p:sp>
      <p:sp>
        <p:nvSpPr>
          <p:cNvPr id="5" name="Down Arrow 4"/>
          <p:cNvSpPr/>
          <p:nvPr/>
        </p:nvSpPr>
        <p:spPr>
          <a:xfrm>
            <a:off x="799821" y="2410945"/>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976439" y="240702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153057" y="240702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3822" y="4009271"/>
            <a:ext cx="2611249" cy="551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Recommendations</a:t>
            </a:r>
            <a:endParaRPr lang="en-US" dirty="0"/>
          </a:p>
        </p:txBody>
      </p:sp>
      <p:sp>
        <p:nvSpPr>
          <p:cNvPr id="15" name="Down Arrow 14"/>
          <p:cNvSpPr/>
          <p:nvPr/>
        </p:nvSpPr>
        <p:spPr>
          <a:xfrm>
            <a:off x="1938899" y="3536576"/>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5052" y="5102579"/>
            <a:ext cx="2611249" cy="551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Improvements Incorporated in Project</a:t>
            </a:r>
            <a:endParaRPr lang="en-US" dirty="0"/>
          </a:p>
        </p:txBody>
      </p:sp>
      <p:sp>
        <p:nvSpPr>
          <p:cNvPr id="17" name="Down Arrow 16"/>
          <p:cNvSpPr/>
          <p:nvPr/>
        </p:nvSpPr>
        <p:spPr>
          <a:xfrm>
            <a:off x="1894634" y="462988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752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314" y="107009"/>
            <a:ext cx="8732603" cy="6656291"/>
          </a:xfrm>
          <a:prstGeom prst="rect">
            <a:avLst/>
          </a:prstGeom>
        </p:spPr>
      </p:pic>
    </p:spTree>
    <p:extLst>
      <p:ext uri="{BB962C8B-B14F-4D97-AF65-F5344CB8AC3E}">
        <p14:creationId xmlns:p14="http://schemas.microsoft.com/office/powerpoint/2010/main" val="27895829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2213</TotalTime>
  <Words>4996</Words>
  <Application>Microsoft Office PowerPoint</Application>
  <PresentationFormat>Widescreen</PresentationFormat>
  <Paragraphs>389</Paragraphs>
  <Slides>38</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Batang</vt:lpstr>
      <vt:lpstr>Arial</vt:lpstr>
      <vt:lpstr>Calibri</vt:lpstr>
      <vt:lpstr>Calibri Light</vt:lpstr>
      <vt:lpstr>Museo 300</vt:lpstr>
      <vt:lpstr>Museo Slab 500</vt:lpstr>
      <vt:lpstr>Symbol</vt:lpstr>
      <vt:lpstr>Trebuchet MS</vt:lpstr>
      <vt:lpstr>Retrospect</vt:lpstr>
      <vt:lpstr>TSM&amp;O Evaluation</vt:lpstr>
      <vt:lpstr>Optional File Download</vt:lpstr>
      <vt:lpstr>Topics</vt:lpstr>
      <vt:lpstr>TSM&amp;O Evaluation Background &amp;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Setup the TSM&amp;O Evaluation</vt:lpstr>
      <vt:lpstr>Setup the TSM&amp;O Evaluation</vt:lpstr>
      <vt:lpstr>Setup the TSM&amp;O Evaluation</vt:lpstr>
      <vt:lpstr>Setup the TSM&amp;O Evaluation</vt:lpstr>
      <vt:lpstr>Setup the TSM&amp;O Evaluation</vt:lpstr>
      <vt:lpstr>Perform Level 1 Safety Analysis</vt:lpstr>
      <vt:lpstr>Perform Level 1 Safety Analysis</vt:lpstr>
      <vt:lpstr>Perform Level 1 ITS Analysis</vt:lpstr>
      <vt:lpstr>Perform Level 1 ITS Analysis</vt:lpstr>
      <vt:lpstr>Perform Level 1 ITS Analysis</vt:lpstr>
      <vt:lpstr>Perform Level 1 Operations Analysis</vt:lpstr>
      <vt:lpstr>Perform Level 1 Operations Analysis</vt:lpstr>
      <vt:lpstr>Perform Level 1 Operations Analysis</vt:lpstr>
      <vt:lpstr>Perform Level 1 Operations Analysis</vt:lpstr>
      <vt:lpstr>Perform Level 1 Operations Analysis</vt:lpstr>
      <vt:lpstr>Perform Level 1 Operations Analysis</vt:lpstr>
      <vt:lpstr>Requesting a Level 2 Analysis</vt:lpstr>
      <vt:lpstr>Inserting Level 2 Analysis Recommendations</vt:lpstr>
      <vt:lpstr>Consolidate Recommendations into TSM&amp;O Evaluation Report and transmit to PM</vt:lpstr>
      <vt:lpstr>Consolidate Recommendations into TSM&amp;O Evaluation Report and transmit to PM</vt:lpstr>
      <vt:lpstr>TSM&amp;O Evaluation Closeout</vt:lpstr>
      <vt:lpstr>TSM&amp;O Evaluation Closeout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TSM&amp;O Evaluation</dc:title>
  <dc:creator>Brey, Olivia R</dc:creator>
  <cp:lastModifiedBy>Prince, Jason M</cp:lastModifiedBy>
  <cp:revision>130</cp:revision>
  <dcterms:created xsi:type="dcterms:W3CDTF">2015-12-14T22:31:11Z</dcterms:created>
  <dcterms:modified xsi:type="dcterms:W3CDTF">2016-03-15T23:22:09Z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74351280-4468-4E7E-BE97-EFEEC7F5594B</vt:lpwstr>
  </property>
  <property fmtid="{D5CDD505-2E9C-101B-9397-08002B2CF9AE}" pid="3" name="ArticulatePath">
    <vt:lpwstr>TSMO Training_RTR Complete_20160307</vt:lpwstr>
  </property>
</Properties>
</file>