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538" r:id="rId2"/>
    <p:sldId id="354" r:id="rId3"/>
    <p:sldId id="544" r:id="rId4"/>
    <p:sldId id="540" r:id="rId5"/>
    <p:sldId id="459" r:id="rId6"/>
    <p:sldId id="566" r:id="rId7"/>
    <p:sldId id="567" r:id="rId8"/>
    <p:sldId id="560" r:id="rId9"/>
    <p:sldId id="460" r:id="rId10"/>
    <p:sldId id="552" r:id="rId11"/>
    <p:sldId id="568" r:id="rId12"/>
    <p:sldId id="569" r:id="rId13"/>
    <p:sldId id="520" r:id="rId14"/>
    <p:sldId id="529" r:id="rId15"/>
    <p:sldId id="562" r:id="rId16"/>
    <p:sldId id="555" r:id="rId17"/>
    <p:sldId id="563" r:id="rId18"/>
    <p:sldId id="570" r:id="rId19"/>
    <p:sldId id="571" r:id="rId20"/>
    <p:sldId id="548" r:id="rId21"/>
    <p:sldId id="556" r:id="rId22"/>
    <p:sldId id="572" r:id="rId23"/>
    <p:sldId id="550" r:id="rId24"/>
    <p:sldId id="557" r:id="rId25"/>
    <p:sldId id="574" r:id="rId26"/>
    <p:sldId id="565" r:id="rId27"/>
    <p:sldId id="573" r:id="rId28"/>
    <p:sldId id="479" r:id="rId29"/>
    <p:sldId id="480" r:id="rId30"/>
    <p:sldId id="482" r:id="rId31"/>
  </p:sldIdLst>
  <p:sldSz cx="9144000" cy="6858000" type="screen4x3"/>
  <p:notesSz cx="7023100" cy="93091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6704" autoAdjust="0"/>
  </p:normalViewPr>
  <p:slideViewPr>
    <p:cSldViewPr snapToGrid="0" showGuides="1">
      <p:cViewPr varScale="1">
        <p:scale>
          <a:sx n="92" d="100"/>
          <a:sy n="92" d="100"/>
        </p:scale>
        <p:origin x="1776" y="78"/>
      </p:cViewPr>
      <p:guideLst>
        <p:guide orient="horz" pos="2160"/>
        <p:guide pos="2880"/>
      </p:guideLst>
    </p:cSldViewPr>
  </p:slideViewPr>
  <p:outlineViewPr>
    <p:cViewPr>
      <p:scale>
        <a:sx n="33" d="100"/>
        <a:sy n="33" d="100"/>
      </p:scale>
      <p:origin x="0" y="-720"/>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p:scale>
          <a:sx n="125" d="100"/>
          <a:sy n="125" d="100"/>
        </p:scale>
        <p:origin x="-3056" y="192"/>
      </p:cViewPr>
      <p:guideLst>
        <p:guide orient="horz" pos="2932"/>
        <p:guide pos="2212"/>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28F51-D99B-443E-9316-B4143E297D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D80578F5-FCA9-404A-9680-76D661DD3D67}">
      <dgm:prSet phldrT="[Text]"/>
      <dgm:spPr/>
      <dgm:t>
        <a:bodyPr/>
        <a:lstStyle/>
        <a:p>
          <a:r>
            <a:rPr lang="en-US" dirty="0" smtClean="0"/>
            <a:t>Motivate</a:t>
          </a:r>
          <a:endParaRPr lang="en-US" dirty="0"/>
        </a:p>
      </dgm:t>
    </dgm:pt>
    <dgm:pt modelId="{770C9F2B-476C-46F5-B54A-160F19A18B83}" type="parTrans" cxnId="{4D250308-914A-4059-8DFE-D71812CCD6AE}">
      <dgm:prSet/>
      <dgm:spPr/>
      <dgm:t>
        <a:bodyPr/>
        <a:lstStyle/>
        <a:p>
          <a:endParaRPr lang="en-US"/>
        </a:p>
      </dgm:t>
    </dgm:pt>
    <dgm:pt modelId="{963D7A44-7DBD-4A86-94DD-1E92D94E413C}" type="sibTrans" cxnId="{4D250308-914A-4059-8DFE-D71812CCD6AE}">
      <dgm:prSet/>
      <dgm:spPr/>
      <dgm:t>
        <a:bodyPr/>
        <a:lstStyle/>
        <a:p>
          <a:endParaRPr lang="en-US"/>
        </a:p>
      </dgm:t>
    </dgm:pt>
    <dgm:pt modelId="{4FC5FE38-7570-4BDB-A404-3B41D1D6DF13}">
      <dgm:prSet phldrT="[Text]"/>
      <dgm:spPr/>
      <dgm:t>
        <a:bodyPr/>
        <a:lstStyle/>
        <a:p>
          <a:r>
            <a:rPr lang="en-US" dirty="0" smtClean="0"/>
            <a:t>Empower</a:t>
          </a:r>
          <a:endParaRPr lang="en-US" dirty="0"/>
        </a:p>
      </dgm:t>
    </dgm:pt>
    <dgm:pt modelId="{4D80B2A7-D1C5-4641-878B-86370324000C}" type="parTrans" cxnId="{5813CF5D-19F2-4BA8-A6A7-6D8F0C124F08}">
      <dgm:prSet/>
      <dgm:spPr/>
      <dgm:t>
        <a:bodyPr/>
        <a:lstStyle/>
        <a:p>
          <a:endParaRPr lang="en-US"/>
        </a:p>
      </dgm:t>
    </dgm:pt>
    <dgm:pt modelId="{1403B3AF-B8DA-428D-B8D4-374CBF92E5A8}" type="sibTrans" cxnId="{5813CF5D-19F2-4BA8-A6A7-6D8F0C124F08}">
      <dgm:prSet/>
      <dgm:spPr/>
      <dgm:t>
        <a:bodyPr/>
        <a:lstStyle/>
        <a:p>
          <a:endParaRPr lang="en-US"/>
        </a:p>
      </dgm:t>
    </dgm:pt>
    <dgm:pt modelId="{CAC31825-F1DB-4592-903A-2B40C91F71B5}">
      <dgm:prSet phldrT="[Text]"/>
      <dgm:spPr/>
      <dgm:t>
        <a:bodyPr/>
        <a:lstStyle/>
        <a:p>
          <a:r>
            <a:rPr lang="en-US" dirty="0" smtClean="0"/>
            <a:t>Develop</a:t>
          </a:r>
          <a:endParaRPr lang="en-US" dirty="0"/>
        </a:p>
      </dgm:t>
    </dgm:pt>
    <dgm:pt modelId="{41672C7C-DD53-4C4C-902F-C831646AFE0C}" type="parTrans" cxnId="{A39C0EAB-D1EF-4A1B-9406-2C7BDEFD043C}">
      <dgm:prSet/>
      <dgm:spPr/>
      <dgm:t>
        <a:bodyPr/>
        <a:lstStyle/>
        <a:p>
          <a:endParaRPr lang="en-US"/>
        </a:p>
      </dgm:t>
    </dgm:pt>
    <dgm:pt modelId="{224F604B-C552-4F5A-A129-539E260BE5B5}" type="sibTrans" cxnId="{A39C0EAB-D1EF-4A1B-9406-2C7BDEFD043C}">
      <dgm:prSet/>
      <dgm:spPr/>
      <dgm:t>
        <a:bodyPr/>
        <a:lstStyle/>
        <a:p>
          <a:endParaRPr lang="en-US"/>
        </a:p>
      </dgm:t>
    </dgm:pt>
    <dgm:pt modelId="{6060529E-21FF-4ED7-957C-A3A381A96C5C}" type="pres">
      <dgm:prSet presAssocID="{AFE28F51-D99B-443E-9316-B4143E297DD5}" presName="Name0" presStyleCnt="0">
        <dgm:presLayoutVars>
          <dgm:chMax val="7"/>
          <dgm:chPref val="7"/>
          <dgm:dir/>
          <dgm:animLvl val="lvl"/>
        </dgm:presLayoutVars>
      </dgm:prSet>
      <dgm:spPr/>
      <dgm:t>
        <a:bodyPr/>
        <a:lstStyle/>
        <a:p>
          <a:endParaRPr lang="en-US"/>
        </a:p>
      </dgm:t>
    </dgm:pt>
    <dgm:pt modelId="{0FA3B1A7-F888-4EE5-B30A-55A672B51F62}" type="pres">
      <dgm:prSet presAssocID="{D80578F5-FCA9-404A-9680-76D661DD3D67}" presName="Accent1" presStyleCnt="0"/>
      <dgm:spPr/>
    </dgm:pt>
    <dgm:pt modelId="{B4989E7E-6319-487D-AE4B-CA2228D69490}" type="pres">
      <dgm:prSet presAssocID="{D80578F5-FCA9-404A-9680-76D661DD3D67}" presName="Accent" presStyleLbl="node1" presStyleIdx="0" presStyleCnt="3" custLinFactNeighborX="693"/>
      <dgm:spPr/>
    </dgm:pt>
    <dgm:pt modelId="{AC53D0D1-EC6C-4F13-951F-34D047831782}" type="pres">
      <dgm:prSet presAssocID="{D80578F5-FCA9-404A-9680-76D661DD3D67}" presName="Parent1" presStyleLbl="revTx" presStyleIdx="0" presStyleCnt="3">
        <dgm:presLayoutVars>
          <dgm:chMax val="1"/>
          <dgm:chPref val="1"/>
          <dgm:bulletEnabled val="1"/>
        </dgm:presLayoutVars>
      </dgm:prSet>
      <dgm:spPr/>
      <dgm:t>
        <a:bodyPr/>
        <a:lstStyle/>
        <a:p>
          <a:endParaRPr lang="en-US"/>
        </a:p>
      </dgm:t>
    </dgm:pt>
    <dgm:pt modelId="{0EA4906A-946A-4EDD-92FC-1F5E9D5FD898}" type="pres">
      <dgm:prSet presAssocID="{4FC5FE38-7570-4BDB-A404-3B41D1D6DF13}" presName="Accent2" presStyleCnt="0"/>
      <dgm:spPr/>
    </dgm:pt>
    <dgm:pt modelId="{8C7E3D09-B175-4F00-96B0-0BF36F5E7247}" type="pres">
      <dgm:prSet presAssocID="{4FC5FE38-7570-4BDB-A404-3B41D1D6DF13}" presName="Accent" presStyleLbl="node1" presStyleIdx="1" presStyleCnt="3"/>
      <dgm:spPr/>
    </dgm:pt>
    <dgm:pt modelId="{86078975-54E3-462D-AA27-2CDC5F2BF7E7}" type="pres">
      <dgm:prSet presAssocID="{4FC5FE38-7570-4BDB-A404-3B41D1D6DF13}" presName="Parent2" presStyleLbl="revTx" presStyleIdx="1" presStyleCnt="3">
        <dgm:presLayoutVars>
          <dgm:chMax val="1"/>
          <dgm:chPref val="1"/>
          <dgm:bulletEnabled val="1"/>
        </dgm:presLayoutVars>
      </dgm:prSet>
      <dgm:spPr/>
      <dgm:t>
        <a:bodyPr/>
        <a:lstStyle/>
        <a:p>
          <a:endParaRPr lang="en-US"/>
        </a:p>
      </dgm:t>
    </dgm:pt>
    <dgm:pt modelId="{7C3D042A-640F-40F1-8A70-64DF09E96F8C}" type="pres">
      <dgm:prSet presAssocID="{CAC31825-F1DB-4592-903A-2B40C91F71B5}" presName="Accent3" presStyleCnt="0"/>
      <dgm:spPr/>
    </dgm:pt>
    <dgm:pt modelId="{50C8A260-CD0D-4B30-ADA3-447064FF5DB8}" type="pres">
      <dgm:prSet presAssocID="{CAC31825-F1DB-4592-903A-2B40C91F71B5}" presName="Accent" presStyleLbl="node1" presStyleIdx="2" presStyleCnt="3"/>
      <dgm:spPr/>
    </dgm:pt>
    <dgm:pt modelId="{BF242D9A-64AA-467A-8348-998C052182FF}" type="pres">
      <dgm:prSet presAssocID="{CAC31825-F1DB-4592-903A-2B40C91F71B5}" presName="Parent3" presStyleLbl="revTx" presStyleIdx="2" presStyleCnt="3">
        <dgm:presLayoutVars>
          <dgm:chMax val="1"/>
          <dgm:chPref val="1"/>
          <dgm:bulletEnabled val="1"/>
        </dgm:presLayoutVars>
      </dgm:prSet>
      <dgm:spPr/>
      <dgm:t>
        <a:bodyPr/>
        <a:lstStyle/>
        <a:p>
          <a:endParaRPr lang="en-US"/>
        </a:p>
      </dgm:t>
    </dgm:pt>
  </dgm:ptLst>
  <dgm:cxnLst>
    <dgm:cxn modelId="{2553F9CB-F562-4153-AEA2-F1A9CD79FFB9}" type="presOf" srcId="{CAC31825-F1DB-4592-903A-2B40C91F71B5}" destId="{BF242D9A-64AA-467A-8348-998C052182FF}" srcOrd="0" destOrd="0" presId="urn:microsoft.com/office/officeart/2009/layout/CircleArrowProcess"/>
    <dgm:cxn modelId="{5877D61B-6806-4188-A80F-DCC3C1C31284}" type="presOf" srcId="{D80578F5-FCA9-404A-9680-76D661DD3D67}" destId="{AC53D0D1-EC6C-4F13-951F-34D047831782}" srcOrd="0" destOrd="0" presId="urn:microsoft.com/office/officeart/2009/layout/CircleArrowProcess"/>
    <dgm:cxn modelId="{A39C0EAB-D1EF-4A1B-9406-2C7BDEFD043C}" srcId="{AFE28F51-D99B-443E-9316-B4143E297DD5}" destId="{CAC31825-F1DB-4592-903A-2B40C91F71B5}" srcOrd="2" destOrd="0" parTransId="{41672C7C-DD53-4C4C-902F-C831646AFE0C}" sibTransId="{224F604B-C552-4F5A-A129-539E260BE5B5}"/>
    <dgm:cxn modelId="{5813CF5D-19F2-4BA8-A6A7-6D8F0C124F08}" srcId="{AFE28F51-D99B-443E-9316-B4143E297DD5}" destId="{4FC5FE38-7570-4BDB-A404-3B41D1D6DF13}" srcOrd="1" destOrd="0" parTransId="{4D80B2A7-D1C5-4641-878B-86370324000C}" sibTransId="{1403B3AF-B8DA-428D-B8D4-374CBF92E5A8}"/>
    <dgm:cxn modelId="{4D250308-914A-4059-8DFE-D71812CCD6AE}" srcId="{AFE28F51-D99B-443E-9316-B4143E297DD5}" destId="{D80578F5-FCA9-404A-9680-76D661DD3D67}" srcOrd="0" destOrd="0" parTransId="{770C9F2B-476C-46F5-B54A-160F19A18B83}" sibTransId="{963D7A44-7DBD-4A86-94DD-1E92D94E413C}"/>
    <dgm:cxn modelId="{5B3F85FB-7AD0-4609-AE6A-C54863A42500}" type="presOf" srcId="{AFE28F51-D99B-443E-9316-B4143E297DD5}" destId="{6060529E-21FF-4ED7-957C-A3A381A96C5C}" srcOrd="0" destOrd="0" presId="urn:microsoft.com/office/officeart/2009/layout/CircleArrowProcess"/>
    <dgm:cxn modelId="{CA2C57DC-1C28-4E80-8453-7607AA1379C1}" type="presOf" srcId="{4FC5FE38-7570-4BDB-A404-3B41D1D6DF13}" destId="{86078975-54E3-462D-AA27-2CDC5F2BF7E7}" srcOrd="0" destOrd="0" presId="urn:microsoft.com/office/officeart/2009/layout/CircleArrowProcess"/>
    <dgm:cxn modelId="{C6ECDD4C-1D4E-4D70-AC38-80C839D3CC65}" type="presParOf" srcId="{6060529E-21FF-4ED7-957C-A3A381A96C5C}" destId="{0FA3B1A7-F888-4EE5-B30A-55A672B51F62}" srcOrd="0" destOrd="0" presId="urn:microsoft.com/office/officeart/2009/layout/CircleArrowProcess"/>
    <dgm:cxn modelId="{07B60F91-C879-44C6-86DB-59635B734326}" type="presParOf" srcId="{0FA3B1A7-F888-4EE5-B30A-55A672B51F62}" destId="{B4989E7E-6319-487D-AE4B-CA2228D69490}" srcOrd="0" destOrd="0" presId="urn:microsoft.com/office/officeart/2009/layout/CircleArrowProcess"/>
    <dgm:cxn modelId="{FEE2BFD7-EE4F-46B6-B332-C1B6ADC7F3C1}" type="presParOf" srcId="{6060529E-21FF-4ED7-957C-A3A381A96C5C}" destId="{AC53D0D1-EC6C-4F13-951F-34D047831782}" srcOrd="1" destOrd="0" presId="urn:microsoft.com/office/officeart/2009/layout/CircleArrowProcess"/>
    <dgm:cxn modelId="{762859E9-E6B4-47C2-8B12-E3BFB04C66E9}" type="presParOf" srcId="{6060529E-21FF-4ED7-957C-A3A381A96C5C}" destId="{0EA4906A-946A-4EDD-92FC-1F5E9D5FD898}" srcOrd="2" destOrd="0" presId="urn:microsoft.com/office/officeart/2009/layout/CircleArrowProcess"/>
    <dgm:cxn modelId="{93EE9C40-3B4B-45AC-8293-170BDAF7E533}" type="presParOf" srcId="{0EA4906A-946A-4EDD-92FC-1F5E9D5FD898}" destId="{8C7E3D09-B175-4F00-96B0-0BF36F5E7247}" srcOrd="0" destOrd="0" presId="urn:microsoft.com/office/officeart/2009/layout/CircleArrowProcess"/>
    <dgm:cxn modelId="{C520398C-E669-4279-8965-37607425E995}" type="presParOf" srcId="{6060529E-21FF-4ED7-957C-A3A381A96C5C}" destId="{86078975-54E3-462D-AA27-2CDC5F2BF7E7}" srcOrd="3" destOrd="0" presId="urn:microsoft.com/office/officeart/2009/layout/CircleArrowProcess"/>
    <dgm:cxn modelId="{9EBEAD3E-40FB-4E54-9B84-D36EF85780BC}" type="presParOf" srcId="{6060529E-21FF-4ED7-957C-A3A381A96C5C}" destId="{7C3D042A-640F-40F1-8A70-64DF09E96F8C}" srcOrd="4" destOrd="0" presId="urn:microsoft.com/office/officeart/2009/layout/CircleArrowProcess"/>
    <dgm:cxn modelId="{B20E04EB-6539-4657-948B-B39B9D4D31DC}" type="presParOf" srcId="{7C3D042A-640F-40F1-8A70-64DF09E96F8C}" destId="{50C8A260-CD0D-4B30-ADA3-447064FF5DB8}" srcOrd="0" destOrd="0" presId="urn:microsoft.com/office/officeart/2009/layout/CircleArrowProcess"/>
    <dgm:cxn modelId="{0B2893EE-DD6B-406E-B992-43036720A904}" type="presParOf" srcId="{6060529E-21FF-4ED7-957C-A3A381A96C5C}" destId="{BF242D9A-64AA-467A-8348-998C052182F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A3DB8-3A05-4321-B924-1CEF51A1D45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FFB2A85-1FF5-4FDD-837B-F348E0B5C61A}">
      <dgm:prSet phldrT="[Text]" custT="1"/>
      <dgm:spPr/>
      <dgm:t>
        <a:bodyPr/>
        <a:lstStyle/>
        <a:p>
          <a:pPr algn="ctr"/>
          <a:r>
            <a:rPr lang="en-US" sz="1600" dirty="0" smtClean="0"/>
            <a:t>Build Relationship</a:t>
          </a:r>
        </a:p>
        <a:p>
          <a:pPr algn="ctr"/>
          <a:r>
            <a:rPr lang="en-US" sz="1600" dirty="0" smtClean="0"/>
            <a:t>(Meet)</a:t>
          </a:r>
          <a:endParaRPr lang="en-US" sz="1600" dirty="0"/>
        </a:p>
      </dgm:t>
    </dgm:pt>
    <dgm:pt modelId="{D07DF260-309D-4D55-BBE0-21AF15F5F161}" type="parTrans" cxnId="{023AFE75-5A4A-4121-A9D0-A3E0A1864196}">
      <dgm:prSet/>
      <dgm:spPr/>
      <dgm:t>
        <a:bodyPr/>
        <a:lstStyle/>
        <a:p>
          <a:endParaRPr lang="en-US"/>
        </a:p>
      </dgm:t>
    </dgm:pt>
    <dgm:pt modelId="{9CA38E27-45FD-4975-AC88-20BBE221DF52}" type="sibTrans" cxnId="{023AFE75-5A4A-4121-A9D0-A3E0A1864196}">
      <dgm:prSet/>
      <dgm:spPr/>
      <dgm:t>
        <a:bodyPr/>
        <a:lstStyle/>
        <a:p>
          <a:endParaRPr lang="en-US"/>
        </a:p>
      </dgm:t>
    </dgm:pt>
    <dgm:pt modelId="{73158A9F-CBDF-4E70-88A5-E21EAD7B36B8}">
      <dgm:prSet phldrT="[Text]" custT="1"/>
      <dgm:spPr/>
      <dgm:t>
        <a:bodyPr/>
        <a:lstStyle/>
        <a:p>
          <a:pPr algn="ctr"/>
          <a:r>
            <a:rPr lang="en-US" sz="1600" dirty="0" smtClean="0"/>
            <a:t>Goal Setting</a:t>
          </a:r>
        </a:p>
        <a:p>
          <a:pPr algn="ctr"/>
          <a:r>
            <a:rPr lang="en-US" sz="1600" dirty="0" smtClean="0"/>
            <a:t>         (Vision</a:t>
          </a:r>
          <a:r>
            <a:rPr lang="en-US" sz="1300" dirty="0" smtClean="0"/>
            <a:t>)		</a:t>
          </a:r>
          <a:endParaRPr lang="en-US" sz="1300" dirty="0"/>
        </a:p>
      </dgm:t>
    </dgm:pt>
    <dgm:pt modelId="{3FFF0913-5786-4EDC-A756-94976A401085}" type="parTrans" cxnId="{1EA224AE-E6A8-42ED-AAD9-BDB860C4407C}">
      <dgm:prSet/>
      <dgm:spPr/>
      <dgm:t>
        <a:bodyPr/>
        <a:lstStyle/>
        <a:p>
          <a:endParaRPr lang="en-US"/>
        </a:p>
      </dgm:t>
    </dgm:pt>
    <dgm:pt modelId="{8BBB36B5-CBB0-4CD8-A4C8-79156D868A8D}" type="sibTrans" cxnId="{1EA224AE-E6A8-42ED-AAD9-BDB860C4407C}">
      <dgm:prSet/>
      <dgm:spPr/>
      <dgm:t>
        <a:bodyPr/>
        <a:lstStyle/>
        <a:p>
          <a:endParaRPr lang="en-US"/>
        </a:p>
      </dgm:t>
    </dgm:pt>
    <dgm:pt modelId="{11A5145D-BAD4-4B9A-B4F7-925F3DAAD48E}">
      <dgm:prSet phldrT="[Text]" custT="1"/>
      <dgm:spPr/>
      <dgm:t>
        <a:bodyPr/>
        <a:lstStyle/>
        <a:p>
          <a:r>
            <a:rPr lang="en-US" sz="1600" dirty="0" smtClean="0"/>
            <a:t>Refine Goal/</a:t>
          </a:r>
        </a:p>
        <a:p>
          <a:r>
            <a:rPr lang="en-US" sz="1600" dirty="0" smtClean="0"/>
            <a:t>Make Plan</a:t>
          </a:r>
        </a:p>
        <a:p>
          <a:r>
            <a:rPr lang="en-US" sz="1600" dirty="0" smtClean="0"/>
            <a:t>(Plan)</a:t>
          </a:r>
          <a:endParaRPr lang="en-US" sz="1600" dirty="0"/>
        </a:p>
      </dgm:t>
    </dgm:pt>
    <dgm:pt modelId="{8CF83A73-1346-4A52-AE76-2DFBBD632F9F}" type="parTrans" cxnId="{CF2697DF-56D9-4569-BC35-AEA395541CA2}">
      <dgm:prSet/>
      <dgm:spPr/>
      <dgm:t>
        <a:bodyPr/>
        <a:lstStyle/>
        <a:p>
          <a:endParaRPr lang="en-US"/>
        </a:p>
      </dgm:t>
    </dgm:pt>
    <dgm:pt modelId="{68A6C551-0E4C-445F-843A-55E8581330F4}" type="sibTrans" cxnId="{CF2697DF-56D9-4569-BC35-AEA395541CA2}">
      <dgm:prSet/>
      <dgm:spPr/>
      <dgm:t>
        <a:bodyPr/>
        <a:lstStyle/>
        <a:p>
          <a:endParaRPr lang="en-US"/>
        </a:p>
      </dgm:t>
    </dgm:pt>
    <dgm:pt modelId="{812CF479-B02A-464C-BA4A-A7A4EC4A3439}">
      <dgm:prSet phldrT="[Text]"/>
      <dgm:spPr/>
      <dgm:t>
        <a:bodyPr/>
        <a:lstStyle/>
        <a:p>
          <a:r>
            <a:rPr lang="en-US" dirty="0" smtClean="0"/>
            <a:t>Feedback/Reflection</a:t>
          </a:r>
        </a:p>
        <a:p>
          <a:r>
            <a:rPr lang="en-US" dirty="0" smtClean="0"/>
            <a:t>       (Success)	</a:t>
          </a:r>
          <a:endParaRPr lang="en-US" dirty="0"/>
        </a:p>
      </dgm:t>
    </dgm:pt>
    <dgm:pt modelId="{E67EAF76-3E45-4184-B5E6-E5F1A6E089F2}" type="parTrans" cxnId="{B8772B6F-7A99-4E04-AD8A-3419B0CADE89}">
      <dgm:prSet/>
      <dgm:spPr/>
      <dgm:t>
        <a:bodyPr/>
        <a:lstStyle/>
        <a:p>
          <a:endParaRPr lang="en-US"/>
        </a:p>
      </dgm:t>
    </dgm:pt>
    <dgm:pt modelId="{848291A3-BB53-40A9-A557-4D3042E527D4}" type="sibTrans" cxnId="{B8772B6F-7A99-4E04-AD8A-3419B0CADE89}">
      <dgm:prSet/>
      <dgm:spPr/>
      <dgm:t>
        <a:bodyPr/>
        <a:lstStyle/>
        <a:p>
          <a:endParaRPr lang="en-US"/>
        </a:p>
      </dgm:t>
    </dgm:pt>
    <dgm:pt modelId="{031A2074-41C2-403A-B83F-3782B1D112C3}">
      <dgm:prSet phldrT="[Text]"/>
      <dgm:spPr/>
      <dgm:t>
        <a:bodyPr/>
        <a:lstStyle/>
        <a:p>
          <a:r>
            <a:rPr lang="en-US" dirty="0" smtClean="0"/>
            <a:t>On-Going Coaching</a:t>
          </a:r>
        </a:p>
        <a:p>
          <a:r>
            <a:rPr lang="en-US" dirty="0" smtClean="0"/>
            <a:t>      (Journey)	</a:t>
          </a:r>
          <a:endParaRPr lang="en-US" dirty="0"/>
        </a:p>
      </dgm:t>
    </dgm:pt>
    <dgm:pt modelId="{B60E2336-D2B0-4DEA-92E4-7459EF6A99AF}" type="parTrans" cxnId="{23E44FE8-2AEC-4CB5-A951-7D517A0AB21A}">
      <dgm:prSet/>
      <dgm:spPr/>
      <dgm:t>
        <a:bodyPr/>
        <a:lstStyle/>
        <a:p>
          <a:endParaRPr lang="en-US"/>
        </a:p>
      </dgm:t>
    </dgm:pt>
    <dgm:pt modelId="{CA174952-4EBE-4832-A8B5-525DABD8659D}" type="sibTrans" cxnId="{23E44FE8-2AEC-4CB5-A951-7D517A0AB21A}">
      <dgm:prSet/>
      <dgm:spPr/>
      <dgm:t>
        <a:bodyPr/>
        <a:lstStyle/>
        <a:p>
          <a:endParaRPr lang="en-US"/>
        </a:p>
      </dgm:t>
    </dgm:pt>
    <dgm:pt modelId="{9AEF4800-EBA6-429E-BE5C-5F2F0F0A51A5}">
      <dgm:prSet custT="1"/>
      <dgm:spPr/>
      <dgm:t>
        <a:bodyPr/>
        <a:lstStyle/>
        <a:p>
          <a:r>
            <a:rPr lang="en-US" sz="2000" dirty="0" smtClean="0"/>
            <a:t>?</a:t>
          </a:r>
          <a:endParaRPr lang="en-US" sz="2000" dirty="0"/>
        </a:p>
      </dgm:t>
    </dgm:pt>
    <dgm:pt modelId="{6406A51B-4E8E-4B1F-B1AA-578B78515A69}" type="parTrans" cxnId="{095F0E7D-7E21-4626-A407-234A4BBE6F16}">
      <dgm:prSet/>
      <dgm:spPr/>
      <dgm:t>
        <a:bodyPr/>
        <a:lstStyle/>
        <a:p>
          <a:endParaRPr lang="en-US"/>
        </a:p>
      </dgm:t>
    </dgm:pt>
    <dgm:pt modelId="{3D58BE5E-96FB-4D99-9908-C00C3E61E72D}" type="sibTrans" cxnId="{095F0E7D-7E21-4626-A407-234A4BBE6F16}">
      <dgm:prSet/>
      <dgm:spPr/>
      <dgm:t>
        <a:bodyPr/>
        <a:lstStyle/>
        <a:p>
          <a:endParaRPr lang="en-US"/>
        </a:p>
      </dgm:t>
    </dgm:pt>
    <dgm:pt modelId="{DF8AD181-3F90-49DB-8974-C85F05069BFB}" type="pres">
      <dgm:prSet presAssocID="{BABA3DB8-3A05-4321-B924-1CEF51A1D456}" presName="diagram" presStyleCnt="0">
        <dgm:presLayoutVars>
          <dgm:dir/>
          <dgm:resizeHandles val="exact"/>
        </dgm:presLayoutVars>
      </dgm:prSet>
      <dgm:spPr/>
      <dgm:t>
        <a:bodyPr/>
        <a:lstStyle/>
        <a:p>
          <a:endParaRPr lang="en-US"/>
        </a:p>
      </dgm:t>
    </dgm:pt>
    <dgm:pt modelId="{1CF331A7-5367-445C-89B6-56C0520D78EE}" type="pres">
      <dgm:prSet presAssocID="{AFFB2A85-1FF5-4FDD-837B-F348E0B5C61A}" presName="node" presStyleLbl="node1" presStyleIdx="0" presStyleCnt="6">
        <dgm:presLayoutVars>
          <dgm:bulletEnabled val="1"/>
        </dgm:presLayoutVars>
      </dgm:prSet>
      <dgm:spPr/>
      <dgm:t>
        <a:bodyPr/>
        <a:lstStyle/>
        <a:p>
          <a:endParaRPr lang="en-US"/>
        </a:p>
      </dgm:t>
    </dgm:pt>
    <dgm:pt modelId="{3E547E1A-ABAC-42B0-8905-3A343C49732C}" type="pres">
      <dgm:prSet presAssocID="{9CA38E27-45FD-4975-AC88-20BBE221DF52}" presName="sibTrans" presStyleLbl="sibTrans2D1" presStyleIdx="0" presStyleCnt="5"/>
      <dgm:spPr/>
      <dgm:t>
        <a:bodyPr/>
        <a:lstStyle/>
        <a:p>
          <a:endParaRPr lang="en-US"/>
        </a:p>
      </dgm:t>
    </dgm:pt>
    <dgm:pt modelId="{775AA6F3-CCF2-4024-A442-601F4941B861}" type="pres">
      <dgm:prSet presAssocID="{9CA38E27-45FD-4975-AC88-20BBE221DF52}" presName="connectorText" presStyleLbl="sibTrans2D1" presStyleIdx="0" presStyleCnt="5"/>
      <dgm:spPr/>
      <dgm:t>
        <a:bodyPr/>
        <a:lstStyle/>
        <a:p>
          <a:endParaRPr lang="en-US"/>
        </a:p>
      </dgm:t>
    </dgm:pt>
    <dgm:pt modelId="{386C419F-294E-4CF5-8282-9FA61B5D95DE}" type="pres">
      <dgm:prSet presAssocID="{73158A9F-CBDF-4E70-88A5-E21EAD7B36B8}" presName="node" presStyleLbl="node1" presStyleIdx="1" presStyleCnt="6">
        <dgm:presLayoutVars>
          <dgm:bulletEnabled val="1"/>
        </dgm:presLayoutVars>
      </dgm:prSet>
      <dgm:spPr/>
      <dgm:t>
        <a:bodyPr/>
        <a:lstStyle/>
        <a:p>
          <a:endParaRPr lang="en-US"/>
        </a:p>
      </dgm:t>
    </dgm:pt>
    <dgm:pt modelId="{96312219-1F74-41BF-9CC5-5B1698877D51}" type="pres">
      <dgm:prSet presAssocID="{8BBB36B5-CBB0-4CD8-A4C8-79156D868A8D}" presName="sibTrans" presStyleLbl="sibTrans2D1" presStyleIdx="1" presStyleCnt="5"/>
      <dgm:spPr/>
      <dgm:t>
        <a:bodyPr/>
        <a:lstStyle/>
        <a:p>
          <a:endParaRPr lang="en-US"/>
        </a:p>
      </dgm:t>
    </dgm:pt>
    <dgm:pt modelId="{7890387F-E3E3-426E-B9A9-021C5C26C5DC}" type="pres">
      <dgm:prSet presAssocID="{8BBB36B5-CBB0-4CD8-A4C8-79156D868A8D}" presName="connectorText" presStyleLbl="sibTrans2D1" presStyleIdx="1" presStyleCnt="5"/>
      <dgm:spPr/>
      <dgm:t>
        <a:bodyPr/>
        <a:lstStyle/>
        <a:p>
          <a:endParaRPr lang="en-US"/>
        </a:p>
      </dgm:t>
    </dgm:pt>
    <dgm:pt modelId="{0E9F294D-FBB6-452D-BEA5-C1687E25C3F4}" type="pres">
      <dgm:prSet presAssocID="{11A5145D-BAD4-4B9A-B4F7-925F3DAAD48E}" presName="node" presStyleLbl="node1" presStyleIdx="2" presStyleCnt="6">
        <dgm:presLayoutVars>
          <dgm:bulletEnabled val="1"/>
        </dgm:presLayoutVars>
      </dgm:prSet>
      <dgm:spPr/>
      <dgm:t>
        <a:bodyPr/>
        <a:lstStyle/>
        <a:p>
          <a:endParaRPr lang="en-US"/>
        </a:p>
      </dgm:t>
    </dgm:pt>
    <dgm:pt modelId="{2A216B46-2F2D-4323-9C46-F3FE7DFF8EF5}" type="pres">
      <dgm:prSet presAssocID="{68A6C551-0E4C-445F-843A-55E8581330F4}" presName="sibTrans" presStyleLbl="sibTrans2D1" presStyleIdx="2" presStyleCnt="5"/>
      <dgm:spPr/>
      <dgm:t>
        <a:bodyPr/>
        <a:lstStyle/>
        <a:p>
          <a:endParaRPr lang="en-US"/>
        </a:p>
      </dgm:t>
    </dgm:pt>
    <dgm:pt modelId="{336D485D-0DC0-412A-8747-48F14DB4EAB1}" type="pres">
      <dgm:prSet presAssocID="{68A6C551-0E4C-445F-843A-55E8581330F4}" presName="connectorText" presStyleLbl="sibTrans2D1" presStyleIdx="2" presStyleCnt="5"/>
      <dgm:spPr/>
      <dgm:t>
        <a:bodyPr/>
        <a:lstStyle/>
        <a:p>
          <a:endParaRPr lang="en-US"/>
        </a:p>
      </dgm:t>
    </dgm:pt>
    <dgm:pt modelId="{1189B149-928F-40E0-8715-975AB490E433}" type="pres">
      <dgm:prSet presAssocID="{812CF479-B02A-464C-BA4A-A7A4EC4A3439}" presName="node" presStyleLbl="node1" presStyleIdx="3" presStyleCnt="6">
        <dgm:presLayoutVars>
          <dgm:bulletEnabled val="1"/>
        </dgm:presLayoutVars>
      </dgm:prSet>
      <dgm:spPr/>
      <dgm:t>
        <a:bodyPr/>
        <a:lstStyle/>
        <a:p>
          <a:endParaRPr lang="en-US"/>
        </a:p>
      </dgm:t>
    </dgm:pt>
    <dgm:pt modelId="{8EE63429-090A-4D01-8A8A-54CAA0672ED6}" type="pres">
      <dgm:prSet presAssocID="{848291A3-BB53-40A9-A557-4D3042E527D4}" presName="sibTrans" presStyleLbl="sibTrans2D1" presStyleIdx="3" presStyleCnt="5"/>
      <dgm:spPr/>
      <dgm:t>
        <a:bodyPr/>
        <a:lstStyle/>
        <a:p>
          <a:endParaRPr lang="en-US"/>
        </a:p>
      </dgm:t>
    </dgm:pt>
    <dgm:pt modelId="{602FD7EB-CFA7-4ADE-BAF2-D215A3B7A09D}" type="pres">
      <dgm:prSet presAssocID="{848291A3-BB53-40A9-A557-4D3042E527D4}" presName="connectorText" presStyleLbl="sibTrans2D1" presStyleIdx="3" presStyleCnt="5"/>
      <dgm:spPr/>
      <dgm:t>
        <a:bodyPr/>
        <a:lstStyle/>
        <a:p>
          <a:endParaRPr lang="en-US"/>
        </a:p>
      </dgm:t>
    </dgm:pt>
    <dgm:pt modelId="{18BF5B5E-E2E8-4EEE-A143-8AF47CBDA77C}" type="pres">
      <dgm:prSet presAssocID="{9AEF4800-EBA6-429E-BE5C-5F2F0F0A51A5}" presName="node" presStyleLbl="node1" presStyleIdx="4" presStyleCnt="6">
        <dgm:presLayoutVars>
          <dgm:bulletEnabled val="1"/>
        </dgm:presLayoutVars>
      </dgm:prSet>
      <dgm:spPr/>
      <dgm:t>
        <a:bodyPr/>
        <a:lstStyle/>
        <a:p>
          <a:endParaRPr lang="en-US"/>
        </a:p>
      </dgm:t>
    </dgm:pt>
    <dgm:pt modelId="{D91792E7-681C-419C-8E37-99AAF73073EA}" type="pres">
      <dgm:prSet presAssocID="{3D58BE5E-96FB-4D99-9908-C00C3E61E72D}" presName="sibTrans" presStyleLbl="sibTrans2D1" presStyleIdx="4" presStyleCnt="5"/>
      <dgm:spPr/>
      <dgm:t>
        <a:bodyPr/>
        <a:lstStyle/>
        <a:p>
          <a:endParaRPr lang="en-US"/>
        </a:p>
      </dgm:t>
    </dgm:pt>
    <dgm:pt modelId="{9610D157-AC39-4E35-91B4-BDFF1C45B9CD}" type="pres">
      <dgm:prSet presAssocID="{3D58BE5E-96FB-4D99-9908-C00C3E61E72D}" presName="connectorText" presStyleLbl="sibTrans2D1" presStyleIdx="4" presStyleCnt="5"/>
      <dgm:spPr/>
      <dgm:t>
        <a:bodyPr/>
        <a:lstStyle/>
        <a:p>
          <a:endParaRPr lang="en-US"/>
        </a:p>
      </dgm:t>
    </dgm:pt>
    <dgm:pt modelId="{2CAE22D7-2F82-46E0-8D4E-566353BCD97D}" type="pres">
      <dgm:prSet presAssocID="{031A2074-41C2-403A-B83F-3782B1D112C3}" presName="node" presStyleLbl="node1" presStyleIdx="5" presStyleCnt="6">
        <dgm:presLayoutVars>
          <dgm:bulletEnabled val="1"/>
        </dgm:presLayoutVars>
      </dgm:prSet>
      <dgm:spPr/>
      <dgm:t>
        <a:bodyPr/>
        <a:lstStyle/>
        <a:p>
          <a:endParaRPr lang="en-US"/>
        </a:p>
      </dgm:t>
    </dgm:pt>
  </dgm:ptLst>
  <dgm:cxnLst>
    <dgm:cxn modelId="{23E44FE8-2AEC-4CB5-A951-7D517A0AB21A}" srcId="{BABA3DB8-3A05-4321-B924-1CEF51A1D456}" destId="{031A2074-41C2-403A-B83F-3782B1D112C3}" srcOrd="5" destOrd="0" parTransId="{B60E2336-D2B0-4DEA-92E4-7459EF6A99AF}" sibTransId="{CA174952-4EBE-4832-A8B5-525DABD8659D}"/>
    <dgm:cxn modelId="{138F4B54-04D4-4B59-B170-A3F06C5C43CE}" type="presOf" srcId="{8BBB36B5-CBB0-4CD8-A4C8-79156D868A8D}" destId="{96312219-1F74-41BF-9CC5-5B1698877D51}" srcOrd="0" destOrd="0" presId="urn:microsoft.com/office/officeart/2005/8/layout/process5"/>
    <dgm:cxn modelId="{1EA224AE-E6A8-42ED-AAD9-BDB860C4407C}" srcId="{BABA3DB8-3A05-4321-B924-1CEF51A1D456}" destId="{73158A9F-CBDF-4E70-88A5-E21EAD7B36B8}" srcOrd="1" destOrd="0" parTransId="{3FFF0913-5786-4EDC-A756-94976A401085}" sibTransId="{8BBB36B5-CBB0-4CD8-A4C8-79156D868A8D}"/>
    <dgm:cxn modelId="{BD753218-E387-4B84-833F-887470835D1A}" type="presOf" srcId="{3D58BE5E-96FB-4D99-9908-C00C3E61E72D}" destId="{9610D157-AC39-4E35-91B4-BDFF1C45B9CD}" srcOrd="1" destOrd="0" presId="urn:microsoft.com/office/officeart/2005/8/layout/process5"/>
    <dgm:cxn modelId="{9A9A9897-562E-43C4-BF16-D5BDE6543762}" type="presOf" srcId="{BABA3DB8-3A05-4321-B924-1CEF51A1D456}" destId="{DF8AD181-3F90-49DB-8974-C85F05069BFB}" srcOrd="0" destOrd="0" presId="urn:microsoft.com/office/officeart/2005/8/layout/process5"/>
    <dgm:cxn modelId="{023AFE75-5A4A-4121-A9D0-A3E0A1864196}" srcId="{BABA3DB8-3A05-4321-B924-1CEF51A1D456}" destId="{AFFB2A85-1FF5-4FDD-837B-F348E0B5C61A}" srcOrd="0" destOrd="0" parTransId="{D07DF260-309D-4D55-BBE0-21AF15F5F161}" sibTransId="{9CA38E27-45FD-4975-AC88-20BBE221DF52}"/>
    <dgm:cxn modelId="{C73D4502-C1C2-4A75-92BA-5BAE35EB2C70}" type="presOf" srcId="{8BBB36B5-CBB0-4CD8-A4C8-79156D868A8D}" destId="{7890387F-E3E3-426E-B9A9-021C5C26C5DC}" srcOrd="1" destOrd="0" presId="urn:microsoft.com/office/officeart/2005/8/layout/process5"/>
    <dgm:cxn modelId="{095F0E7D-7E21-4626-A407-234A4BBE6F16}" srcId="{BABA3DB8-3A05-4321-B924-1CEF51A1D456}" destId="{9AEF4800-EBA6-429E-BE5C-5F2F0F0A51A5}" srcOrd="4" destOrd="0" parTransId="{6406A51B-4E8E-4B1F-B1AA-578B78515A69}" sibTransId="{3D58BE5E-96FB-4D99-9908-C00C3E61E72D}"/>
    <dgm:cxn modelId="{FC646037-EBA6-4904-8FA1-A390D3DFDDBD}" type="presOf" srcId="{68A6C551-0E4C-445F-843A-55E8581330F4}" destId="{2A216B46-2F2D-4323-9C46-F3FE7DFF8EF5}" srcOrd="0" destOrd="0" presId="urn:microsoft.com/office/officeart/2005/8/layout/process5"/>
    <dgm:cxn modelId="{8FD135CF-FB7D-4B99-A395-2AB2C518FD58}" type="presOf" srcId="{9CA38E27-45FD-4975-AC88-20BBE221DF52}" destId="{775AA6F3-CCF2-4024-A442-601F4941B861}" srcOrd="1" destOrd="0" presId="urn:microsoft.com/office/officeart/2005/8/layout/process5"/>
    <dgm:cxn modelId="{CF2697DF-56D9-4569-BC35-AEA395541CA2}" srcId="{BABA3DB8-3A05-4321-B924-1CEF51A1D456}" destId="{11A5145D-BAD4-4B9A-B4F7-925F3DAAD48E}" srcOrd="2" destOrd="0" parTransId="{8CF83A73-1346-4A52-AE76-2DFBBD632F9F}" sibTransId="{68A6C551-0E4C-445F-843A-55E8581330F4}"/>
    <dgm:cxn modelId="{3B0A673D-0938-4246-AE6E-19DE22E69D57}" type="presOf" srcId="{9AEF4800-EBA6-429E-BE5C-5F2F0F0A51A5}" destId="{18BF5B5E-E2E8-4EEE-A143-8AF47CBDA77C}" srcOrd="0" destOrd="0" presId="urn:microsoft.com/office/officeart/2005/8/layout/process5"/>
    <dgm:cxn modelId="{3BBAE30D-3474-4B47-9CD3-C3F1E22CEF26}" type="presOf" srcId="{9CA38E27-45FD-4975-AC88-20BBE221DF52}" destId="{3E547E1A-ABAC-42B0-8905-3A343C49732C}" srcOrd="0" destOrd="0" presId="urn:microsoft.com/office/officeart/2005/8/layout/process5"/>
    <dgm:cxn modelId="{61A8F761-1A61-4BE6-A843-32F6541E38FA}" type="presOf" srcId="{848291A3-BB53-40A9-A557-4D3042E527D4}" destId="{602FD7EB-CFA7-4ADE-BAF2-D215A3B7A09D}" srcOrd="1" destOrd="0" presId="urn:microsoft.com/office/officeart/2005/8/layout/process5"/>
    <dgm:cxn modelId="{A9FE801C-01BE-426D-A75A-2701D251EDAB}" type="presOf" srcId="{AFFB2A85-1FF5-4FDD-837B-F348E0B5C61A}" destId="{1CF331A7-5367-445C-89B6-56C0520D78EE}" srcOrd="0" destOrd="0" presId="urn:microsoft.com/office/officeart/2005/8/layout/process5"/>
    <dgm:cxn modelId="{E2009019-8185-494E-9BF3-457C13BFF69A}" type="presOf" srcId="{848291A3-BB53-40A9-A557-4D3042E527D4}" destId="{8EE63429-090A-4D01-8A8A-54CAA0672ED6}" srcOrd="0" destOrd="0" presId="urn:microsoft.com/office/officeart/2005/8/layout/process5"/>
    <dgm:cxn modelId="{AF25E530-1C0E-4491-8988-B454993E79D5}" type="presOf" srcId="{68A6C551-0E4C-445F-843A-55E8581330F4}" destId="{336D485D-0DC0-412A-8747-48F14DB4EAB1}" srcOrd="1" destOrd="0" presId="urn:microsoft.com/office/officeart/2005/8/layout/process5"/>
    <dgm:cxn modelId="{5BF757B8-9AF6-4F16-BF1D-2B55BAC1A456}" type="presOf" srcId="{3D58BE5E-96FB-4D99-9908-C00C3E61E72D}" destId="{D91792E7-681C-419C-8E37-99AAF73073EA}" srcOrd="0" destOrd="0" presId="urn:microsoft.com/office/officeart/2005/8/layout/process5"/>
    <dgm:cxn modelId="{5BCA948A-9B80-45ED-A077-A950B6ABD78E}" type="presOf" srcId="{812CF479-B02A-464C-BA4A-A7A4EC4A3439}" destId="{1189B149-928F-40E0-8715-975AB490E433}" srcOrd="0" destOrd="0" presId="urn:microsoft.com/office/officeart/2005/8/layout/process5"/>
    <dgm:cxn modelId="{D63B2508-0897-4A8D-B31E-40480B140125}" type="presOf" srcId="{031A2074-41C2-403A-B83F-3782B1D112C3}" destId="{2CAE22D7-2F82-46E0-8D4E-566353BCD97D}" srcOrd="0" destOrd="0" presId="urn:microsoft.com/office/officeart/2005/8/layout/process5"/>
    <dgm:cxn modelId="{B8772B6F-7A99-4E04-AD8A-3419B0CADE89}" srcId="{BABA3DB8-3A05-4321-B924-1CEF51A1D456}" destId="{812CF479-B02A-464C-BA4A-A7A4EC4A3439}" srcOrd="3" destOrd="0" parTransId="{E67EAF76-3E45-4184-B5E6-E5F1A6E089F2}" sibTransId="{848291A3-BB53-40A9-A557-4D3042E527D4}"/>
    <dgm:cxn modelId="{A4CF3E5D-2700-4C6D-B38C-8AA2CFE8E1AD}" type="presOf" srcId="{11A5145D-BAD4-4B9A-B4F7-925F3DAAD48E}" destId="{0E9F294D-FBB6-452D-BEA5-C1687E25C3F4}" srcOrd="0" destOrd="0" presId="urn:microsoft.com/office/officeart/2005/8/layout/process5"/>
    <dgm:cxn modelId="{2367BA16-CDF4-4AC5-880A-A8A5EFF717DC}" type="presOf" srcId="{73158A9F-CBDF-4E70-88A5-E21EAD7B36B8}" destId="{386C419F-294E-4CF5-8282-9FA61B5D95DE}" srcOrd="0" destOrd="0" presId="urn:microsoft.com/office/officeart/2005/8/layout/process5"/>
    <dgm:cxn modelId="{C647853A-DAD8-4904-AFB7-16E01BDD79E7}" type="presParOf" srcId="{DF8AD181-3F90-49DB-8974-C85F05069BFB}" destId="{1CF331A7-5367-445C-89B6-56C0520D78EE}" srcOrd="0" destOrd="0" presId="urn:microsoft.com/office/officeart/2005/8/layout/process5"/>
    <dgm:cxn modelId="{7742B68C-03D6-4CA8-8F3D-5DDC6D9DDB54}" type="presParOf" srcId="{DF8AD181-3F90-49DB-8974-C85F05069BFB}" destId="{3E547E1A-ABAC-42B0-8905-3A343C49732C}" srcOrd="1" destOrd="0" presId="urn:microsoft.com/office/officeart/2005/8/layout/process5"/>
    <dgm:cxn modelId="{24EE73C3-29B9-4208-A030-D7A60ED4D910}" type="presParOf" srcId="{3E547E1A-ABAC-42B0-8905-3A343C49732C}" destId="{775AA6F3-CCF2-4024-A442-601F4941B861}" srcOrd="0" destOrd="0" presId="urn:microsoft.com/office/officeart/2005/8/layout/process5"/>
    <dgm:cxn modelId="{CF95C171-006E-48B9-9B44-AE62C7FE86C9}" type="presParOf" srcId="{DF8AD181-3F90-49DB-8974-C85F05069BFB}" destId="{386C419F-294E-4CF5-8282-9FA61B5D95DE}" srcOrd="2" destOrd="0" presId="urn:microsoft.com/office/officeart/2005/8/layout/process5"/>
    <dgm:cxn modelId="{C319CA8D-6353-4D58-B532-6F4EFB17EF56}" type="presParOf" srcId="{DF8AD181-3F90-49DB-8974-C85F05069BFB}" destId="{96312219-1F74-41BF-9CC5-5B1698877D51}" srcOrd="3" destOrd="0" presId="urn:microsoft.com/office/officeart/2005/8/layout/process5"/>
    <dgm:cxn modelId="{ABF92462-4505-4E4D-B941-BD5290334138}" type="presParOf" srcId="{96312219-1F74-41BF-9CC5-5B1698877D51}" destId="{7890387F-E3E3-426E-B9A9-021C5C26C5DC}" srcOrd="0" destOrd="0" presId="urn:microsoft.com/office/officeart/2005/8/layout/process5"/>
    <dgm:cxn modelId="{35D36689-8ACD-4CA8-9CC7-7E76BE472766}" type="presParOf" srcId="{DF8AD181-3F90-49DB-8974-C85F05069BFB}" destId="{0E9F294D-FBB6-452D-BEA5-C1687E25C3F4}" srcOrd="4" destOrd="0" presId="urn:microsoft.com/office/officeart/2005/8/layout/process5"/>
    <dgm:cxn modelId="{2FCE1FDF-5CE2-4DCC-83CD-671672CFA0B9}" type="presParOf" srcId="{DF8AD181-3F90-49DB-8974-C85F05069BFB}" destId="{2A216B46-2F2D-4323-9C46-F3FE7DFF8EF5}" srcOrd="5" destOrd="0" presId="urn:microsoft.com/office/officeart/2005/8/layout/process5"/>
    <dgm:cxn modelId="{D4D7B77F-F577-4F04-A77C-4DEB9D8D10B4}" type="presParOf" srcId="{2A216B46-2F2D-4323-9C46-F3FE7DFF8EF5}" destId="{336D485D-0DC0-412A-8747-48F14DB4EAB1}" srcOrd="0" destOrd="0" presId="urn:microsoft.com/office/officeart/2005/8/layout/process5"/>
    <dgm:cxn modelId="{F88E71CE-C462-436D-AECC-5DA6BA3E2A02}" type="presParOf" srcId="{DF8AD181-3F90-49DB-8974-C85F05069BFB}" destId="{1189B149-928F-40E0-8715-975AB490E433}" srcOrd="6" destOrd="0" presId="urn:microsoft.com/office/officeart/2005/8/layout/process5"/>
    <dgm:cxn modelId="{88E92947-BC0B-48E7-8237-09D5E26DCF09}" type="presParOf" srcId="{DF8AD181-3F90-49DB-8974-C85F05069BFB}" destId="{8EE63429-090A-4D01-8A8A-54CAA0672ED6}" srcOrd="7" destOrd="0" presId="urn:microsoft.com/office/officeart/2005/8/layout/process5"/>
    <dgm:cxn modelId="{3C52B5EB-59DF-48C3-ADF4-5B72A1F4DC6A}" type="presParOf" srcId="{8EE63429-090A-4D01-8A8A-54CAA0672ED6}" destId="{602FD7EB-CFA7-4ADE-BAF2-D215A3B7A09D}" srcOrd="0" destOrd="0" presId="urn:microsoft.com/office/officeart/2005/8/layout/process5"/>
    <dgm:cxn modelId="{6CF61DF1-2394-4E22-8C5C-01E08E60606A}" type="presParOf" srcId="{DF8AD181-3F90-49DB-8974-C85F05069BFB}" destId="{18BF5B5E-E2E8-4EEE-A143-8AF47CBDA77C}" srcOrd="8" destOrd="0" presId="urn:microsoft.com/office/officeart/2005/8/layout/process5"/>
    <dgm:cxn modelId="{9A772C32-0E8D-492D-985D-B13071B3B0D9}" type="presParOf" srcId="{DF8AD181-3F90-49DB-8974-C85F05069BFB}" destId="{D91792E7-681C-419C-8E37-99AAF73073EA}" srcOrd="9" destOrd="0" presId="urn:microsoft.com/office/officeart/2005/8/layout/process5"/>
    <dgm:cxn modelId="{8996C8F0-1ED1-45A2-A94B-74BD6B19CB27}" type="presParOf" srcId="{D91792E7-681C-419C-8E37-99AAF73073EA}" destId="{9610D157-AC39-4E35-91B4-BDFF1C45B9CD}" srcOrd="0" destOrd="0" presId="urn:microsoft.com/office/officeart/2005/8/layout/process5"/>
    <dgm:cxn modelId="{637BC82A-D808-4ED0-8E6E-794ECA595F76}" type="presParOf" srcId="{DF8AD181-3F90-49DB-8974-C85F05069BFB}" destId="{2CAE22D7-2F82-46E0-8D4E-566353BCD97D}"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57983-D83B-45B2-AAA2-F35C81B28C49}" type="doc">
      <dgm:prSet loTypeId="urn:microsoft.com/office/officeart/2005/8/layout/cycle8" loCatId="cycle" qsTypeId="urn:microsoft.com/office/officeart/2005/8/quickstyle/simple1" qsCatId="simple" csTypeId="urn:microsoft.com/office/officeart/2005/8/colors/accent1_2" csCatId="accent1" phldr="1"/>
      <dgm:spPr/>
    </dgm:pt>
    <dgm:pt modelId="{3F6B1C7D-918E-440C-8721-CD7E6331B42E}">
      <dgm:prSet phldrT="[Text]"/>
      <dgm:spPr/>
      <dgm:t>
        <a:bodyPr/>
        <a:lstStyle/>
        <a:p>
          <a:r>
            <a:rPr lang="en-US"/>
            <a:t>Values</a:t>
          </a:r>
        </a:p>
      </dgm:t>
    </dgm:pt>
    <dgm:pt modelId="{7FDA4DAB-07DE-47FC-BAC7-D03B2FE43C93}" type="parTrans" cxnId="{A49E0B48-6512-4156-8C67-0C14E9CE36A2}">
      <dgm:prSet/>
      <dgm:spPr/>
      <dgm:t>
        <a:bodyPr/>
        <a:lstStyle/>
        <a:p>
          <a:endParaRPr lang="en-US"/>
        </a:p>
      </dgm:t>
    </dgm:pt>
    <dgm:pt modelId="{97E6BBBB-1C28-4DA4-8A34-ABD6DC748A5A}" type="sibTrans" cxnId="{A49E0B48-6512-4156-8C67-0C14E9CE36A2}">
      <dgm:prSet/>
      <dgm:spPr/>
      <dgm:t>
        <a:bodyPr/>
        <a:lstStyle/>
        <a:p>
          <a:endParaRPr lang="en-US"/>
        </a:p>
      </dgm:t>
    </dgm:pt>
    <dgm:pt modelId="{AC00B3C1-6A37-4B33-95EF-D44853F8EB36}">
      <dgm:prSet phldrT="[Text]"/>
      <dgm:spPr/>
      <dgm:t>
        <a:bodyPr/>
        <a:lstStyle/>
        <a:p>
          <a:r>
            <a:rPr lang="en-US"/>
            <a:t>Attitudes</a:t>
          </a:r>
        </a:p>
      </dgm:t>
    </dgm:pt>
    <dgm:pt modelId="{E65A6640-B496-40A4-8781-A155B20144AA}" type="parTrans" cxnId="{EED6CA6F-3654-45EF-9753-AA9627E16844}">
      <dgm:prSet/>
      <dgm:spPr/>
      <dgm:t>
        <a:bodyPr/>
        <a:lstStyle/>
        <a:p>
          <a:endParaRPr lang="en-US"/>
        </a:p>
      </dgm:t>
    </dgm:pt>
    <dgm:pt modelId="{C14F7EE7-C16B-4C0D-B86C-30AC1F3EFC01}" type="sibTrans" cxnId="{EED6CA6F-3654-45EF-9753-AA9627E16844}">
      <dgm:prSet/>
      <dgm:spPr/>
      <dgm:t>
        <a:bodyPr/>
        <a:lstStyle/>
        <a:p>
          <a:endParaRPr lang="en-US"/>
        </a:p>
      </dgm:t>
    </dgm:pt>
    <dgm:pt modelId="{66C95428-4580-474A-927C-EB7AEE412AB0}">
      <dgm:prSet phldrT="[Text]"/>
      <dgm:spPr/>
      <dgm:t>
        <a:bodyPr/>
        <a:lstStyle/>
        <a:p>
          <a:r>
            <a:rPr lang="en-US" dirty="0"/>
            <a:t>Behavior</a:t>
          </a:r>
        </a:p>
      </dgm:t>
    </dgm:pt>
    <dgm:pt modelId="{7E1B51FC-747B-45DF-89B7-D1F54ABF9E3F}" type="sibTrans" cxnId="{A230BBFB-547B-4557-B482-2B873E5AD89F}">
      <dgm:prSet/>
      <dgm:spPr/>
      <dgm:t>
        <a:bodyPr/>
        <a:lstStyle/>
        <a:p>
          <a:endParaRPr lang="en-US"/>
        </a:p>
      </dgm:t>
    </dgm:pt>
    <dgm:pt modelId="{80FBBFA1-6540-40D5-9C33-591661DBD001}" type="parTrans" cxnId="{A230BBFB-547B-4557-B482-2B873E5AD89F}">
      <dgm:prSet/>
      <dgm:spPr/>
      <dgm:t>
        <a:bodyPr/>
        <a:lstStyle/>
        <a:p>
          <a:endParaRPr lang="en-US"/>
        </a:p>
      </dgm:t>
    </dgm:pt>
    <dgm:pt modelId="{ADEBFF2E-BC27-4F0E-831F-0A9553C31837}" type="pres">
      <dgm:prSet presAssocID="{EE057983-D83B-45B2-AAA2-F35C81B28C49}" presName="compositeShape" presStyleCnt="0">
        <dgm:presLayoutVars>
          <dgm:chMax val="7"/>
          <dgm:dir/>
          <dgm:resizeHandles val="exact"/>
        </dgm:presLayoutVars>
      </dgm:prSet>
      <dgm:spPr/>
    </dgm:pt>
    <dgm:pt modelId="{5001C706-4813-40AC-B7F3-59CC1CA98CDE}" type="pres">
      <dgm:prSet presAssocID="{EE057983-D83B-45B2-AAA2-F35C81B28C49}" presName="wedge1" presStyleLbl="node1" presStyleIdx="0" presStyleCnt="3"/>
      <dgm:spPr/>
      <dgm:t>
        <a:bodyPr/>
        <a:lstStyle/>
        <a:p>
          <a:endParaRPr lang="en-US"/>
        </a:p>
      </dgm:t>
    </dgm:pt>
    <dgm:pt modelId="{13891388-AC6B-47E6-AA0E-09C2BCE6023F}" type="pres">
      <dgm:prSet presAssocID="{EE057983-D83B-45B2-AAA2-F35C81B28C49}" presName="dummy1a" presStyleCnt="0"/>
      <dgm:spPr/>
    </dgm:pt>
    <dgm:pt modelId="{0B07A68A-0A5D-4C9A-B0A0-A2843A9C967B}" type="pres">
      <dgm:prSet presAssocID="{EE057983-D83B-45B2-AAA2-F35C81B28C49}" presName="dummy1b" presStyleCnt="0"/>
      <dgm:spPr/>
    </dgm:pt>
    <dgm:pt modelId="{8A2673BF-DF3B-43AB-A244-E755E61398EC}" type="pres">
      <dgm:prSet presAssocID="{EE057983-D83B-45B2-AAA2-F35C81B28C49}" presName="wedge1Tx" presStyleLbl="node1" presStyleIdx="0" presStyleCnt="3">
        <dgm:presLayoutVars>
          <dgm:chMax val="0"/>
          <dgm:chPref val="0"/>
          <dgm:bulletEnabled val="1"/>
        </dgm:presLayoutVars>
      </dgm:prSet>
      <dgm:spPr/>
      <dgm:t>
        <a:bodyPr/>
        <a:lstStyle/>
        <a:p>
          <a:endParaRPr lang="en-US"/>
        </a:p>
      </dgm:t>
    </dgm:pt>
    <dgm:pt modelId="{3D9650AA-D888-44AE-BA85-FAF17B447FBC}" type="pres">
      <dgm:prSet presAssocID="{EE057983-D83B-45B2-AAA2-F35C81B28C49}" presName="wedge2" presStyleLbl="node1" presStyleIdx="1" presStyleCnt="3"/>
      <dgm:spPr/>
      <dgm:t>
        <a:bodyPr/>
        <a:lstStyle/>
        <a:p>
          <a:endParaRPr lang="en-US"/>
        </a:p>
      </dgm:t>
    </dgm:pt>
    <dgm:pt modelId="{7C8686BD-1DCF-4840-878C-E7DA2C2B5812}" type="pres">
      <dgm:prSet presAssocID="{EE057983-D83B-45B2-AAA2-F35C81B28C49}" presName="dummy2a" presStyleCnt="0"/>
      <dgm:spPr/>
    </dgm:pt>
    <dgm:pt modelId="{77DA4753-0CDD-4337-97EB-2CBCDDBE3B32}" type="pres">
      <dgm:prSet presAssocID="{EE057983-D83B-45B2-AAA2-F35C81B28C49}" presName="dummy2b" presStyleCnt="0"/>
      <dgm:spPr/>
    </dgm:pt>
    <dgm:pt modelId="{B0D1FC08-54E5-4F4B-9508-DABAC04DD347}" type="pres">
      <dgm:prSet presAssocID="{EE057983-D83B-45B2-AAA2-F35C81B28C49}" presName="wedge2Tx" presStyleLbl="node1" presStyleIdx="1" presStyleCnt="3">
        <dgm:presLayoutVars>
          <dgm:chMax val="0"/>
          <dgm:chPref val="0"/>
          <dgm:bulletEnabled val="1"/>
        </dgm:presLayoutVars>
      </dgm:prSet>
      <dgm:spPr/>
      <dgm:t>
        <a:bodyPr/>
        <a:lstStyle/>
        <a:p>
          <a:endParaRPr lang="en-US"/>
        </a:p>
      </dgm:t>
    </dgm:pt>
    <dgm:pt modelId="{B8D36AA9-B644-48E6-A222-C87A88DC6120}" type="pres">
      <dgm:prSet presAssocID="{EE057983-D83B-45B2-AAA2-F35C81B28C49}" presName="wedge3" presStyleLbl="node1" presStyleIdx="2" presStyleCnt="3"/>
      <dgm:spPr/>
      <dgm:t>
        <a:bodyPr/>
        <a:lstStyle/>
        <a:p>
          <a:endParaRPr lang="en-US"/>
        </a:p>
      </dgm:t>
    </dgm:pt>
    <dgm:pt modelId="{1ED9C324-E821-447D-B8A8-0118C417A968}" type="pres">
      <dgm:prSet presAssocID="{EE057983-D83B-45B2-AAA2-F35C81B28C49}" presName="dummy3a" presStyleCnt="0"/>
      <dgm:spPr/>
    </dgm:pt>
    <dgm:pt modelId="{AE92C32A-8319-4DE2-B553-F44C9939E490}" type="pres">
      <dgm:prSet presAssocID="{EE057983-D83B-45B2-AAA2-F35C81B28C49}" presName="dummy3b" presStyleCnt="0"/>
      <dgm:spPr/>
    </dgm:pt>
    <dgm:pt modelId="{0695C913-37EE-449D-96C1-0F4ED85CCD68}" type="pres">
      <dgm:prSet presAssocID="{EE057983-D83B-45B2-AAA2-F35C81B28C49}" presName="wedge3Tx" presStyleLbl="node1" presStyleIdx="2" presStyleCnt="3">
        <dgm:presLayoutVars>
          <dgm:chMax val="0"/>
          <dgm:chPref val="0"/>
          <dgm:bulletEnabled val="1"/>
        </dgm:presLayoutVars>
      </dgm:prSet>
      <dgm:spPr/>
      <dgm:t>
        <a:bodyPr/>
        <a:lstStyle/>
        <a:p>
          <a:endParaRPr lang="en-US"/>
        </a:p>
      </dgm:t>
    </dgm:pt>
    <dgm:pt modelId="{CC785C64-A96A-4F51-A533-1C7001171DF7}" type="pres">
      <dgm:prSet presAssocID="{97E6BBBB-1C28-4DA4-8A34-ABD6DC748A5A}" presName="arrowWedge1" presStyleLbl="fgSibTrans2D1" presStyleIdx="0" presStyleCnt="3"/>
      <dgm:spPr/>
    </dgm:pt>
    <dgm:pt modelId="{7788D70E-B40E-4F9F-8B06-D4A36E1C9F5D}" type="pres">
      <dgm:prSet presAssocID="{C14F7EE7-C16B-4C0D-B86C-30AC1F3EFC01}" presName="arrowWedge2" presStyleLbl="fgSibTrans2D1" presStyleIdx="1" presStyleCnt="3"/>
      <dgm:spPr/>
    </dgm:pt>
    <dgm:pt modelId="{818FB96E-AE02-4076-A968-24CA99F20DC8}" type="pres">
      <dgm:prSet presAssocID="{7E1B51FC-747B-45DF-89B7-D1F54ABF9E3F}" presName="arrowWedge3" presStyleLbl="fgSibTrans2D1" presStyleIdx="2" presStyleCnt="3"/>
      <dgm:spPr/>
    </dgm:pt>
  </dgm:ptLst>
  <dgm:cxnLst>
    <dgm:cxn modelId="{0E2693B5-31F2-444F-9C3F-DDFFEE623B7D}" type="presOf" srcId="{AC00B3C1-6A37-4B33-95EF-D44853F8EB36}" destId="{B0D1FC08-54E5-4F4B-9508-DABAC04DD347}" srcOrd="1" destOrd="0" presId="urn:microsoft.com/office/officeart/2005/8/layout/cycle8"/>
    <dgm:cxn modelId="{A49E0B48-6512-4156-8C67-0C14E9CE36A2}" srcId="{EE057983-D83B-45B2-AAA2-F35C81B28C49}" destId="{3F6B1C7D-918E-440C-8721-CD7E6331B42E}" srcOrd="0" destOrd="0" parTransId="{7FDA4DAB-07DE-47FC-BAC7-D03B2FE43C93}" sibTransId="{97E6BBBB-1C28-4DA4-8A34-ABD6DC748A5A}"/>
    <dgm:cxn modelId="{A230BBFB-547B-4557-B482-2B873E5AD89F}" srcId="{EE057983-D83B-45B2-AAA2-F35C81B28C49}" destId="{66C95428-4580-474A-927C-EB7AEE412AB0}" srcOrd="2" destOrd="0" parTransId="{80FBBFA1-6540-40D5-9C33-591661DBD001}" sibTransId="{7E1B51FC-747B-45DF-89B7-D1F54ABF9E3F}"/>
    <dgm:cxn modelId="{57AE42F2-F51F-4143-86C3-2E068343B1C9}" type="presOf" srcId="{3F6B1C7D-918E-440C-8721-CD7E6331B42E}" destId="{8A2673BF-DF3B-43AB-A244-E755E61398EC}" srcOrd="1" destOrd="0" presId="urn:microsoft.com/office/officeart/2005/8/layout/cycle8"/>
    <dgm:cxn modelId="{0A4F5889-253E-45B8-BCAE-917943BE1CF2}" type="presOf" srcId="{66C95428-4580-474A-927C-EB7AEE412AB0}" destId="{B8D36AA9-B644-48E6-A222-C87A88DC6120}" srcOrd="0" destOrd="0" presId="urn:microsoft.com/office/officeart/2005/8/layout/cycle8"/>
    <dgm:cxn modelId="{A6F49626-94D0-44E6-AD7C-1CD5DB040B62}" type="presOf" srcId="{66C95428-4580-474A-927C-EB7AEE412AB0}" destId="{0695C913-37EE-449D-96C1-0F4ED85CCD68}" srcOrd="1" destOrd="0" presId="urn:microsoft.com/office/officeart/2005/8/layout/cycle8"/>
    <dgm:cxn modelId="{71A42B43-ACF7-42D9-AD36-2310DE657F9D}" type="presOf" srcId="{AC00B3C1-6A37-4B33-95EF-D44853F8EB36}" destId="{3D9650AA-D888-44AE-BA85-FAF17B447FBC}" srcOrd="0" destOrd="0" presId="urn:microsoft.com/office/officeart/2005/8/layout/cycle8"/>
    <dgm:cxn modelId="{2003E70A-16AB-48D0-B559-28FB46BD885E}" type="presOf" srcId="{EE057983-D83B-45B2-AAA2-F35C81B28C49}" destId="{ADEBFF2E-BC27-4F0E-831F-0A9553C31837}" srcOrd="0" destOrd="0" presId="urn:microsoft.com/office/officeart/2005/8/layout/cycle8"/>
    <dgm:cxn modelId="{EED6CA6F-3654-45EF-9753-AA9627E16844}" srcId="{EE057983-D83B-45B2-AAA2-F35C81B28C49}" destId="{AC00B3C1-6A37-4B33-95EF-D44853F8EB36}" srcOrd="1" destOrd="0" parTransId="{E65A6640-B496-40A4-8781-A155B20144AA}" sibTransId="{C14F7EE7-C16B-4C0D-B86C-30AC1F3EFC01}"/>
    <dgm:cxn modelId="{60894A6A-BECE-4837-9238-F2BC953B3CC1}" type="presOf" srcId="{3F6B1C7D-918E-440C-8721-CD7E6331B42E}" destId="{5001C706-4813-40AC-B7F3-59CC1CA98CDE}" srcOrd="0" destOrd="0" presId="urn:microsoft.com/office/officeart/2005/8/layout/cycle8"/>
    <dgm:cxn modelId="{FE6AECEB-E4DA-4277-834F-69256244CB98}" type="presParOf" srcId="{ADEBFF2E-BC27-4F0E-831F-0A9553C31837}" destId="{5001C706-4813-40AC-B7F3-59CC1CA98CDE}" srcOrd="0" destOrd="0" presId="urn:microsoft.com/office/officeart/2005/8/layout/cycle8"/>
    <dgm:cxn modelId="{9B1E95AA-7DC0-4C38-ABDA-79A5A70F6AB3}" type="presParOf" srcId="{ADEBFF2E-BC27-4F0E-831F-0A9553C31837}" destId="{13891388-AC6B-47E6-AA0E-09C2BCE6023F}" srcOrd="1" destOrd="0" presId="urn:microsoft.com/office/officeart/2005/8/layout/cycle8"/>
    <dgm:cxn modelId="{C5ED84EC-6144-4D2E-A2F8-B88FB0E4CF5F}" type="presParOf" srcId="{ADEBFF2E-BC27-4F0E-831F-0A9553C31837}" destId="{0B07A68A-0A5D-4C9A-B0A0-A2843A9C967B}" srcOrd="2" destOrd="0" presId="urn:microsoft.com/office/officeart/2005/8/layout/cycle8"/>
    <dgm:cxn modelId="{C1AAF96C-86CD-4E03-8D95-390AF7BFEB9A}" type="presParOf" srcId="{ADEBFF2E-BC27-4F0E-831F-0A9553C31837}" destId="{8A2673BF-DF3B-43AB-A244-E755E61398EC}" srcOrd="3" destOrd="0" presId="urn:microsoft.com/office/officeart/2005/8/layout/cycle8"/>
    <dgm:cxn modelId="{91F24ADB-CD50-48B3-8E6D-DD82E11D578B}" type="presParOf" srcId="{ADEBFF2E-BC27-4F0E-831F-0A9553C31837}" destId="{3D9650AA-D888-44AE-BA85-FAF17B447FBC}" srcOrd="4" destOrd="0" presId="urn:microsoft.com/office/officeart/2005/8/layout/cycle8"/>
    <dgm:cxn modelId="{D60D176F-CB06-4919-9A5F-4E02CE18FA34}" type="presParOf" srcId="{ADEBFF2E-BC27-4F0E-831F-0A9553C31837}" destId="{7C8686BD-1DCF-4840-878C-E7DA2C2B5812}" srcOrd="5" destOrd="0" presId="urn:microsoft.com/office/officeart/2005/8/layout/cycle8"/>
    <dgm:cxn modelId="{3645EA47-35A8-4967-A21B-FAF31DB0AA3A}" type="presParOf" srcId="{ADEBFF2E-BC27-4F0E-831F-0A9553C31837}" destId="{77DA4753-0CDD-4337-97EB-2CBCDDBE3B32}" srcOrd="6" destOrd="0" presId="urn:microsoft.com/office/officeart/2005/8/layout/cycle8"/>
    <dgm:cxn modelId="{E0F4694A-D29D-4973-B516-8E13C369A3CD}" type="presParOf" srcId="{ADEBFF2E-BC27-4F0E-831F-0A9553C31837}" destId="{B0D1FC08-54E5-4F4B-9508-DABAC04DD347}" srcOrd="7" destOrd="0" presId="urn:microsoft.com/office/officeart/2005/8/layout/cycle8"/>
    <dgm:cxn modelId="{96897085-184E-4446-A746-0F62F7D52FFC}" type="presParOf" srcId="{ADEBFF2E-BC27-4F0E-831F-0A9553C31837}" destId="{B8D36AA9-B644-48E6-A222-C87A88DC6120}" srcOrd="8" destOrd="0" presId="urn:microsoft.com/office/officeart/2005/8/layout/cycle8"/>
    <dgm:cxn modelId="{56E34271-3737-4DA0-9F86-224AA46C821A}" type="presParOf" srcId="{ADEBFF2E-BC27-4F0E-831F-0A9553C31837}" destId="{1ED9C324-E821-447D-B8A8-0118C417A968}" srcOrd="9" destOrd="0" presId="urn:microsoft.com/office/officeart/2005/8/layout/cycle8"/>
    <dgm:cxn modelId="{14A10E64-666A-4054-9747-5831E6045FDF}" type="presParOf" srcId="{ADEBFF2E-BC27-4F0E-831F-0A9553C31837}" destId="{AE92C32A-8319-4DE2-B553-F44C9939E490}" srcOrd="10" destOrd="0" presId="urn:microsoft.com/office/officeart/2005/8/layout/cycle8"/>
    <dgm:cxn modelId="{2D2BE8EF-F374-41FF-A4A0-5C4E187637F2}" type="presParOf" srcId="{ADEBFF2E-BC27-4F0E-831F-0A9553C31837}" destId="{0695C913-37EE-449D-96C1-0F4ED85CCD68}" srcOrd="11" destOrd="0" presId="urn:microsoft.com/office/officeart/2005/8/layout/cycle8"/>
    <dgm:cxn modelId="{E1B6A8CD-F3B1-4E28-939C-CD9643C3C167}" type="presParOf" srcId="{ADEBFF2E-BC27-4F0E-831F-0A9553C31837}" destId="{CC785C64-A96A-4F51-A533-1C7001171DF7}" srcOrd="12" destOrd="0" presId="urn:microsoft.com/office/officeart/2005/8/layout/cycle8"/>
    <dgm:cxn modelId="{CAF36466-18FE-4FE1-874E-87ECE4D57853}" type="presParOf" srcId="{ADEBFF2E-BC27-4F0E-831F-0A9553C31837}" destId="{7788D70E-B40E-4F9F-8B06-D4A36E1C9F5D}" srcOrd="13" destOrd="0" presId="urn:microsoft.com/office/officeart/2005/8/layout/cycle8"/>
    <dgm:cxn modelId="{5632AFA1-FF87-4506-9F2F-997E434AE09F}" type="presParOf" srcId="{ADEBFF2E-BC27-4F0E-831F-0A9553C31837}" destId="{818FB96E-AE02-4076-A968-24CA99F20DC8}"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89E7E-6319-487D-AE4B-CA2228D69490}">
      <dsp:nvSpPr>
        <dsp:cNvPr id="0" name=""/>
        <dsp:cNvSpPr/>
      </dsp:nvSpPr>
      <dsp:spPr>
        <a:xfrm>
          <a:off x="3824690" y="0"/>
          <a:ext cx="1650469" cy="165072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3D0D1-EC6C-4F13-951F-34D047831782}">
      <dsp:nvSpPr>
        <dsp:cNvPr id="0" name=""/>
        <dsp:cNvSpPr/>
      </dsp:nvSpPr>
      <dsp:spPr>
        <a:xfrm>
          <a:off x="4178060" y="595960"/>
          <a:ext cx="917134" cy="45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Motivate</a:t>
          </a:r>
          <a:endParaRPr lang="en-US" sz="1800" kern="1200" dirty="0"/>
        </a:p>
      </dsp:txBody>
      <dsp:txXfrm>
        <a:off x="4178060" y="595960"/>
        <a:ext cx="917134" cy="458457"/>
      </dsp:txXfrm>
    </dsp:sp>
    <dsp:sp modelId="{8C7E3D09-B175-4F00-96B0-0BF36F5E7247}">
      <dsp:nvSpPr>
        <dsp:cNvPr id="0" name=""/>
        <dsp:cNvSpPr/>
      </dsp:nvSpPr>
      <dsp:spPr>
        <a:xfrm>
          <a:off x="3354840" y="948461"/>
          <a:ext cx="1650469" cy="165072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78975-54E3-462D-AA27-2CDC5F2BF7E7}">
      <dsp:nvSpPr>
        <dsp:cNvPr id="0" name=""/>
        <dsp:cNvSpPr/>
      </dsp:nvSpPr>
      <dsp:spPr>
        <a:xfrm>
          <a:off x="3721507" y="1549908"/>
          <a:ext cx="917134" cy="45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Empower</a:t>
          </a:r>
          <a:endParaRPr lang="en-US" sz="1800" kern="1200" dirty="0"/>
        </a:p>
      </dsp:txBody>
      <dsp:txXfrm>
        <a:off x="3721507" y="1549908"/>
        <a:ext cx="917134" cy="458457"/>
      </dsp:txXfrm>
    </dsp:sp>
    <dsp:sp modelId="{50C8A260-CD0D-4B30-ADA3-447064FF5DB8}">
      <dsp:nvSpPr>
        <dsp:cNvPr id="0" name=""/>
        <dsp:cNvSpPr/>
      </dsp:nvSpPr>
      <dsp:spPr>
        <a:xfrm>
          <a:off x="3930722" y="2010422"/>
          <a:ext cx="1418008" cy="141857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42D9A-64AA-467A-8348-998C052182FF}">
      <dsp:nvSpPr>
        <dsp:cNvPr id="0" name=""/>
        <dsp:cNvSpPr/>
      </dsp:nvSpPr>
      <dsp:spPr>
        <a:xfrm>
          <a:off x="4180229" y="2505227"/>
          <a:ext cx="917134" cy="45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Develop</a:t>
          </a:r>
          <a:endParaRPr lang="en-US" sz="1800" kern="1200" dirty="0"/>
        </a:p>
      </dsp:txBody>
      <dsp:txXfrm>
        <a:off x="4180229" y="2505227"/>
        <a:ext cx="917134" cy="458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331A7-5367-445C-89B6-56C0520D78EE}">
      <dsp:nvSpPr>
        <dsp:cNvPr id="0" name=""/>
        <dsp:cNvSpPr/>
      </dsp:nvSpPr>
      <dsp:spPr>
        <a:xfrm>
          <a:off x="5357" y="750887"/>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 Relationship</a:t>
          </a:r>
        </a:p>
        <a:p>
          <a:pPr lvl="0" algn="ctr" defTabSz="711200">
            <a:lnSpc>
              <a:spcPct val="90000"/>
            </a:lnSpc>
            <a:spcBef>
              <a:spcPct val="0"/>
            </a:spcBef>
            <a:spcAft>
              <a:spcPct val="35000"/>
            </a:spcAft>
          </a:pPr>
          <a:r>
            <a:rPr lang="en-US" sz="1600" kern="1200" dirty="0" smtClean="0"/>
            <a:t>(Meet)</a:t>
          </a:r>
          <a:endParaRPr lang="en-US" sz="1600" kern="1200" dirty="0"/>
        </a:p>
      </dsp:txBody>
      <dsp:txXfrm>
        <a:off x="33499" y="779029"/>
        <a:ext cx="1545106" cy="904550"/>
      </dsp:txXfrm>
    </dsp:sp>
    <dsp:sp modelId="{3E547E1A-ABAC-42B0-8905-3A343C49732C}">
      <dsp:nvSpPr>
        <dsp:cNvPr id="0" name=""/>
        <dsp:cNvSpPr/>
      </dsp:nvSpPr>
      <dsp:spPr>
        <a:xfrm>
          <a:off x="1747670" y="103273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47670" y="1112161"/>
        <a:ext cx="237646" cy="238286"/>
      </dsp:txXfrm>
    </dsp:sp>
    <dsp:sp modelId="{386C419F-294E-4CF5-8282-9FA61B5D95DE}">
      <dsp:nvSpPr>
        <dsp:cNvPr id="0" name=""/>
        <dsp:cNvSpPr/>
      </dsp:nvSpPr>
      <dsp:spPr>
        <a:xfrm>
          <a:off x="2247304" y="750887"/>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Goal Setting</a:t>
          </a:r>
        </a:p>
        <a:p>
          <a:pPr lvl="0" algn="ctr" defTabSz="711200">
            <a:lnSpc>
              <a:spcPct val="90000"/>
            </a:lnSpc>
            <a:spcBef>
              <a:spcPct val="0"/>
            </a:spcBef>
            <a:spcAft>
              <a:spcPct val="35000"/>
            </a:spcAft>
          </a:pPr>
          <a:r>
            <a:rPr lang="en-US" sz="1600" kern="1200" dirty="0" smtClean="0"/>
            <a:t>         (Vision</a:t>
          </a:r>
          <a:r>
            <a:rPr lang="en-US" sz="1300" kern="1200" dirty="0" smtClean="0"/>
            <a:t>)		</a:t>
          </a:r>
          <a:endParaRPr lang="en-US" sz="1300" kern="1200" dirty="0"/>
        </a:p>
      </dsp:txBody>
      <dsp:txXfrm>
        <a:off x="2275446" y="779029"/>
        <a:ext cx="1545106" cy="904550"/>
      </dsp:txXfrm>
    </dsp:sp>
    <dsp:sp modelId="{96312219-1F74-41BF-9CC5-5B1698877D51}">
      <dsp:nvSpPr>
        <dsp:cNvPr id="0" name=""/>
        <dsp:cNvSpPr/>
      </dsp:nvSpPr>
      <dsp:spPr>
        <a:xfrm>
          <a:off x="3989617" y="103273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989617" y="1112161"/>
        <a:ext cx="237646" cy="238286"/>
      </dsp:txXfrm>
    </dsp:sp>
    <dsp:sp modelId="{0E9F294D-FBB6-452D-BEA5-C1687E25C3F4}">
      <dsp:nvSpPr>
        <dsp:cNvPr id="0" name=""/>
        <dsp:cNvSpPr/>
      </dsp:nvSpPr>
      <dsp:spPr>
        <a:xfrm>
          <a:off x="4489251" y="750887"/>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Refine Goal/</a:t>
          </a:r>
        </a:p>
        <a:p>
          <a:pPr lvl="0" algn="ctr" defTabSz="711200">
            <a:lnSpc>
              <a:spcPct val="90000"/>
            </a:lnSpc>
            <a:spcBef>
              <a:spcPct val="0"/>
            </a:spcBef>
            <a:spcAft>
              <a:spcPct val="35000"/>
            </a:spcAft>
          </a:pPr>
          <a:r>
            <a:rPr lang="en-US" sz="1600" kern="1200" dirty="0" smtClean="0"/>
            <a:t>Make Plan</a:t>
          </a:r>
        </a:p>
        <a:p>
          <a:pPr lvl="0" algn="ctr" defTabSz="711200">
            <a:lnSpc>
              <a:spcPct val="90000"/>
            </a:lnSpc>
            <a:spcBef>
              <a:spcPct val="0"/>
            </a:spcBef>
            <a:spcAft>
              <a:spcPct val="35000"/>
            </a:spcAft>
          </a:pPr>
          <a:r>
            <a:rPr lang="en-US" sz="1600" kern="1200" dirty="0" smtClean="0"/>
            <a:t>(Plan)</a:t>
          </a:r>
          <a:endParaRPr lang="en-US" sz="1600" kern="1200" dirty="0"/>
        </a:p>
      </dsp:txBody>
      <dsp:txXfrm>
        <a:off x="4517393" y="779029"/>
        <a:ext cx="1545106" cy="904550"/>
      </dsp:txXfrm>
    </dsp:sp>
    <dsp:sp modelId="{2A216B46-2F2D-4323-9C46-F3FE7DFF8EF5}">
      <dsp:nvSpPr>
        <dsp:cNvPr id="0" name=""/>
        <dsp:cNvSpPr/>
      </dsp:nvSpPr>
      <dsp:spPr>
        <a:xfrm rot="5400000">
          <a:off x="5120199" y="1823819"/>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170803" y="1852644"/>
        <a:ext cx="238286" cy="237646"/>
      </dsp:txXfrm>
    </dsp:sp>
    <dsp:sp modelId="{1189B149-928F-40E0-8715-975AB490E433}">
      <dsp:nvSpPr>
        <dsp:cNvPr id="0" name=""/>
        <dsp:cNvSpPr/>
      </dsp:nvSpPr>
      <dsp:spPr>
        <a:xfrm>
          <a:off x="4489251" y="2352278"/>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Feedback/Reflection</a:t>
          </a:r>
        </a:p>
        <a:p>
          <a:pPr lvl="0" algn="ctr" defTabSz="577850">
            <a:lnSpc>
              <a:spcPct val="90000"/>
            </a:lnSpc>
            <a:spcBef>
              <a:spcPct val="0"/>
            </a:spcBef>
            <a:spcAft>
              <a:spcPct val="35000"/>
            </a:spcAft>
          </a:pPr>
          <a:r>
            <a:rPr lang="en-US" sz="1300" kern="1200" dirty="0" smtClean="0"/>
            <a:t>       (Success)	</a:t>
          </a:r>
          <a:endParaRPr lang="en-US" sz="1300" kern="1200" dirty="0"/>
        </a:p>
      </dsp:txBody>
      <dsp:txXfrm>
        <a:off x="4517393" y="2380420"/>
        <a:ext cx="1545106" cy="904550"/>
      </dsp:txXfrm>
    </dsp:sp>
    <dsp:sp modelId="{8EE63429-090A-4D01-8A8A-54CAA0672ED6}">
      <dsp:nvSpPr>
        <dsp:cNvPr id="0" name=""/>
        <dsp:cNvSpPr/>
      </dsp:nvSpPr>
      <dsp:spPr>
        <a:xfrm rot="10800000">
          <a:off x="4008834" y="263412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110682" y="2713551"/>
        <a:ext cx="237646" cy="238286"/>
      </dsp:txXfrm>
    </dsp:sp>
    <dsp:sp modelId="{18BF5B5E-E2E8-4EEE-A143-8AF47CBDA77C}">
      <dsp:nvSpPr>
        <dsp:cNvPr id="0" name=""/>
        <dsp:cNvSpPr/>
      </dsp:nvSpPr>
      <dsp:spPr>
        <a:xfrm>
          <a:off x="2247304" y="2352278"/>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t>
          </a:r>
          <a:endParaRPr lang="en-US" sz="2000" kern="1200" dirty="0"/>
        </a:p>
      </dsp:txBody>
      <dsp:txXfrm>
        <a:off x="2275446" y="2380420"/>
        <a:ext cx="1545106" cy="904550"/>
      </dsp:txXfrm>
    </dsp:sp>
    <dsp:sp modelId="{D91792E7-681C-419C-8E37-99AAF73073EA}">
      <dsp:nvSpPr>
        <dsp:cNvPr id="0" name=""/>
        <dsp:cNvSpPr/>
      </dsp:nvSpPr>
      <dsp:spPr>
        <a:xfrm rot="10800000">
          <a:off x="1766887" y="263412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868735" y="2713551"/>
        <a:ext cx="237646" cy="238286"/>
      </dsp:txXfrm>
    </dsp:sp>
    <dsp:sp modelId="{2CAE22D7-2F82-46E0-8D4E-566353BCD97D}">
      <dsp:nvSpPr>
        <dsp:cNvPr id="0" name=""/>
        <dsp:cNvSpPr/>
      </dsp:nvSpPr>
      <dsp:spPr>
        <a:xfrm>
          <a:off x="5357" y="2352278"/>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On-Going Coaching</a:t>
          </a:r>
        </a:p>
        <a:p>
          <a:pPr lvl="0" algn="ctr" defTabSz="577850">
            <a:lnSpc>
              <a:spcPct val="90000"/>
            </a:lnSpc>
            <a:spcBef>
              <a:spcPct val="0"/>
            </a:spcBef>
            <a:spcAft>
              <a:spcPct val="35000"/>
            </a:spcAft>
          </a:pPr>
          <a:r>
            <a:rPr lang="en-US" sz="1300" kern="1200" dirty="0" smtClean="0"/>
            <a:t>      (Journey)	</a:t>
          </a:r>
          <a:endParaRPr lang="en-US" sz="1300" kern="1200" dirty="0"/>
        </a:p>
      </dsp:txBody>
      <dsp:txXfrm>
        <a:off x="33499" y="2380420"/>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1C706-4813-40AC-B7F3-59CC1CA98CDE}">
      <dsp:nvSpPr>
        <dsp:cNvPr id="0" name=""/>
        <dsp:cNvSpPr/>
      </dsp:nvSpPr>
      <dsp:spPr>
        <a:xfrm>
          <a:off x="554672" y="198739"/>
          <a:ext cx="2568321" cy="256832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Values</a:t>
          </a:r>
        </a:p>
      </dsp:txBody>
      <dsp:txXfrm>
        <a:off x="1908238" y="742978"/>
        <a:ext cx="917257" cy="764381"/>
      </dsp:txXfrm>
    </dsp:sp>
    <dsp:sp modelId="{3D9650AA-D888-44AE-BA85-FAF17B447FBC}">
      <dsp:nvSpPr>
        <dsp:cNvPr id="0" name=""/>
        <dsp:cNvSpPr/>
      </dsp:nvSpPr>
      <dsp:spPr>
        <a:xfrm>
          <a:off x="501776" y="290464"/>
          <a:ext cx="2568321" cy="2568321"/>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Attitudes</a:t>
          </a:r>
        </a:p>
      </dsp:txBody>
      <dsp:txXfrm>
        <a:off x="1113282" y="1956816"/>
        <a:ext cx="1375886" cy="672655"/>
      </dsp:txXfrm>
    </dsp:sp>
    <dsp:sp modelId="{B8D36AA9-B644-48E6-A222-C87A88DC6120}">
      <dsp:nvSpPr>
        <dsp:cNvPr id="0" name=""/>
        <dsp:cNvSpPr/>
      </dsp:nvSpPr>
      <dsp:spPr>
        <a:xfrm>
          <a:off x="448881" y="198739"/>
          <a:ext cx="2568321" cy="256832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Behavior</a:t>
          </a:r>
        </a:p>
      </dsp:txBody>
      <dsp:txXfrm>
        <a:off x="746378" y="742978"/>
        <a:ext cx="917257" cy="764381"/>
      </dsp:txXfrm>
    </dsp:sp>
    <dsp:sp modelId="{CC785C64-A96A-4F51-A533-1C7001171DF7}">
      <dsp:nvSpPr>
        <dsp:cNvPr id="0" name=""/>
        <dsp:cNvSpPr/>
      </dsp:nvSpPr>
      <dsp:spPr>
        <a:xfrm>
          <a:off x="395892" y="39747"/>
          <a:ext cx="2886303" cy="288630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88D70E-B40E-4F9F-8B06-D4A36E1C9F5D}">
      <dsp:nvSpPr>
        <dsp:cNvPr id="0" name=""/>
        <dsp:cNvSpPr/>
      </dsp:nvSpPr>
      <dsp:spPr>
        <a:xfrm>
          <a:off x="342785" y="131311"/>
          <a:ext cx="2886303" cy="288630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8FB96E-AE02-4076-A968-24CA99F20DC8}">
      <dsp:nvSpPr>
        <dsp:cNvPr id="0" name=""/>
        <dsp:cNvSpPr/>
      </dsp:nvSpPr>
      <dsp:spPr>
        <a:xfrm>
          <a:off x="289678" y="39747"/>
          <a:ext cx="2886303" cy="288630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4/18/2016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4/18/2016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1"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r>
              <a:rPr lang="en-US" b="0" baseline="0" dirty="0" smtClean="0"/>
              <a:t>:</a:t>
            </a:r>
          </a:p>
          <a:p>
            <a:endParaRPr lang="en-US" b="0" dirty="0" smtClean="0"/>
          </a:p>
          <a:p>
            <a:r>
              <a:rPr lang="en-US" b="0" dirty="0" smtClean="0"/>
              <a:t>This class will focus on leveraging the PMP</a:t>
            </a:r>
            <a:r>
              <a:rPr lang="en-US" b="0" baseline="0" dirty="0" smtClean="0"/>
              <a:t> and using it to coach others to become the best leader/supervisor for the best DOT. </a:t>
            </a:r>
          </a:p>
          <a:p>
            <a:endParaRPr lang="en-US" b="0" baseline="0" dirty="0" smtClean="0"/>
          </a:p>
          <a:p>
            <a:pPr marL="171450" indent="-171450">
              <a:buFont typeface="Arial" panose="020B0604020202020204" pitchFamily="34" charset="0"/>
              <a:buChar char="•"/>
            </a:pPr>
            <a:r>
              <a:rPr lang="en-US" b="0" dirty="0" smtClean="0"/>
              <a:t>The best DOT requires the best supervisors</a:t>
            </a:r>
          </a:p>
          <a:p>
            <a:pPr marL="171450" indent="-171450">
              <a:buFont typeface="Arial" panose="020B0604020202020204" pitchFamily="34" charset="0"/>
              <a:buChar char="•"/>
            </a:pPr>
            <a:r>
              <a:rPr lang="en-US" b="0" dirty="0" smtClean="0"/>
              <a:t>Consistent theme on importance of leadership</a:t>
            </a:r>
          </a:p>
          <a:p>
            <a:pPr marL="0" indent="0">
              <a:buFont typeface="Arial" panose="020B0604020202020204" pitchFamily="34" charset="0"/>
              <a:buNone/>
            </a:pPr>
            <a:endParaRPr lang="en-US" b="0" dirty="0" smtClean="0"/>
          </a:p>
          <a:p>
            <a:pPr marL="171450" lvl="1" indent="-171450">
              <a:buFont typeface="Arial" panose="020B0604020202020204" pitchFamily="34" charset="0"/>
              <a:buChar char="•"/>
            </a:pPr>
            <a:r>
              <a:rPr lang="en-US" b="0" dirty="0" smtClean="0"/>
              <a:t>Leadership Forum</a:t>
            </a:r>
          </a:p>
          <a:p>
            <a:pPr marL="171450" lvl="1" indent="-171450">
              <a:buFont typeface="Arial" panose="020B0604020202020204" pitchFamily="34" charset="0"/>
              <a:buChar char="•"/>
            </a:pPr>
            <a:r>
              <a:rPr lang="en-US" b="0" dirty="0" smtClean="0"/>
              <a:t>Human Resources</a:t>
            </a:r>
          </a:p>
          <a:p>
            <a:pPr marL="171450" lvl="1" indent="-171450">
              <a:buFont typeface="Arial" panose="020B0604020202020204" pitchFamily="34" charset="0"/>
              <a:buChar char="•"/>
            </a:pPr>
            <a:r>
              <a:rPr lang="en-US" b="0" dirty="0" smtClean="0"/>
              <a:t>Employee Engagement Data</a:t>
            </a:r>
          </a:p>
          <a:p>
            <a:pPr marL="0" lvl="1" indent="0">
              <a:buFont typeface="Arial" panose="020B0604020202020204" pitchFamily="34" charset="0"/>
              <a:buNone/>
            </a:pPr>
            <a:endParaRPr lang="en-US" b="0" dirty="0" smtClean="0"/>
          </a:p>
          <a:p>
            <a:pPr marL="171450" indent="-171450">
              <a:buFont typeface="Arial" panose="020B0604020202020204" pitchFamily="34" charset="0"/>
              <a:buChar char="•"/>
            </a:pPr>
            <a:r>
              <a:rPr lang="en-US" b="0" dirty="0" smtClean="0"/>
              <a:t>Good employees make you look good</a:t>
            </a:r>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r>
              <a:rPr lang="en-US" b="0" baseline="0" dirty="0" smtClean="0"/>
              <a:t>For our purposes it will be coaching of the TMIIIs.</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Notes:</a:t>
            </a:r>
          </a:p>
          <a:p>
            <a:endParaRPr lang="en-US" dirty="0" smtClean="0"/>
          </a:p>
          <a:p>
            <a:pPr marL="171450" indent="-171450">
              <a:buFont typeface="Arial" panose="020B0604020202020204" pitchFamily="34" charset="0"/>
              <a:buChar char="•"/>
            </a:pPr>
            <a:r>
              <a:rPr lang="en-US" b="0" dirty="0" smtClean="0"/>
              <a:t>Tab 6 Coaching Road</a:t>
            </a:r>
            <a:r>
              <a:rPr lang="en-US" b="0" baseline="0" dirty="0" smtClean="0"/>
              <a:t>map</a:t>
            </a:r>
          </a:p>
          <a:p>
            <a:endParaRPr lang="en-US" b="0" baseline="0" dirty="0" smtClean="0"/>
          </a:p>
          <a:p>
            <a:r>
              <a:rPr lang="en-US" b="0" dirty="0" smtClean="0"/>
              <a:t>Discuss Coaching</a:t>
            </a:r>
            <a:r>
              <a:rPr lang="en-US" b="0" baseline="0" dirty="0" smtClean="0"/>
              <a:t> Roadmap </a:t>
            </a:r>
            <a:r>
              <a:rPr lang="en-US" b="0" dirty="0" err="1" smtClean="0"/>
              <a:t>HandOut</a:t>
            </a:r>
            <a:r>
              <a:rPr lang="en-US" b="0" dirty="0" smtClean="0"/>
              <a:t>*</a:t>
            </a:r>
          </a:p>
          <a:p>
            <a:endParaRPr lang="en-US" b="0" dirty="0" smtClean="0"/>
          </a:p>
          <a:p>
            <a:r>
              <a:rPr lang="en-US" b="0" dirty="0" smtClean="0"/>
              <a:t>Talk about motivational</a:t>
            </a:r>
            <a:r>
              <a:rPr lang="en-US" b="0" baseline="0" dirty="0" smtClean="0"/>
              <a:t> check-in prior to journey.</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54884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Notes:</a:t>
            </a:r>
          </a:p>
          <a:p>
            <a:pPr marL="0" indent="0">
              <a:buFont typeface="Arial" panose="020B0604020202020204" pitchFamily="34" charset="0"/>
              <a:buNone/>
            </a:pPr>
            <a:endParaRPr lang="en-US" b="0" dirty="0" smtClean="0"/>
          </a:p>
          <a:p>
            <a:pPr marL="171450" indent="-171450">
              <a:buFont typeface="Arial" panose="020B0604020202020204" pitchFamily="34" charset="0"/>
              <a:buChar char="•"/>
            </a:pPr>
            <a:r>
              <a:rPr lang="en-US" b="0" dirty="0" smtClean="0"/>
              <a:t>Tab 7 - Self</a:t>
            </a:r>
            <a:r>
              <a:rPr lang="en-US" b="0" baseline="0" dirty="0" smtClean="0"/>
              <a:t> </a:t>
            </a:r>
            <a:r>
              <a:rPr lang="en-US" b="0" baseline="0" dirty="0" smtClean="0"/>
              <a:t>Motivation Assessment Tool Handout* and discuss</a:t>
            </a:r>
          </a:p>
          <a:p>
            <a:endParaRPr lang="en-US" b="0" baseline="0" dirty="0" smtClean="0"/>
          </a:p>
          <a:p>
            <a:r>
              <a:rPr lang="en-US" b="0" baseline="0" dirty="0" smtClean="0"/>
              <a:t>Refer to TMIII (Leads; Foreman); Beverly’s Chart</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66711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p>
          <a:p>
            <a:endParaRPr lang="en-US" b="0" baseline="0" dirty="0" smtClean="0"/>
          </a:p>
          <a:p>
            <a:r>
              <a:rPr lang="en-US" b="0" baseline="0" dirty="0" smtClean="0"/>
              <a:t>We will go over some logistics; an introduction to gain familiarity with some core concepts; applying coaching skills to each others; followed with a hands-on exercise.</a:t>
            </a:r>
            <a:endParaRPr lang="en-US" b="0" dirty="0" smtClean="0"/>
          </a:p>
          <a:p>
            <a:endParaRPr lang="en-US" b="1" dirty="0" smtClean="0"/>
          </a:p>
          <a:p>
            <a:r>
              <a:rPr lang="en-US" b="1" baseline="0" dirty="0" smtClean="0"/>
              <a:t>Introduction </a:t>
            </a:r>
            <a:r>
              <a:rPr lang="en-US" b="0" baseline="0" dirty="0" smtClean="0"/>
              <a:t>– </a:t>
            </a:r>
            <a:endParaRPr lang="en-US" b="1"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88496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0" dirty="0" smtClean="0"/>
              <a:t>Coaching</a:t>
            </a:r>
            <a:r>
              <a:rPr lang="en-US" b="0" baseline="0" dirty="0" smtClean="0"/>
              <a:t> is often supplemented by mentoring and they are often looked at as similar.  It is helpful to understand some of the distinctions between being a coach and a mentor when focusing in your employee’s needs.  </a:t>
            </a:r>
          </a:p>
          <a:p>
            <a:endParaRPr lang="en-US" b="0" baseline="0" dirty="0" smtClean="0"/>
          </a:p>
          <a:p>
            <a:r>
              <a:rPr lang="en-US" b="0" baseline="0" dirty="0" smtClean="0"/>
              <a:t>Discuss slide.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25729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Changing behavior is often a critical component of managing performance, and as this visual shows behavior is linked to values and attitudes.</a:t>
            </a:r>
          </a:p>
          <a:p>
            <a:endParaRPr lang="en-US" baseline="0" dirty="0" smtClean="0"/>
          </a:p>
          <a:p>
            <a:r>
              <a:rPr lang="en-US" dirty="0" smtClean="0"/>
              <a:t>Values</a:t>
            </a:r>
            <a:r>
              <a:rPr lang="en-US" baseline="0" dirty="0" smtClean="0"/>
              <a:t> shape Attitudes; attitudes motivate Behavior</a:t>
            </a:r>
          </a:p>
          <a:p>
            <a:endParaRPr lang="en-US" baseline="0" dirty="0" smtClean="0"/>
          </a:p>
          <a:p>
            <a:r>
              <a:rPr lang="en-US" baseline="0" dirty="0" smtClean="0"/>
              <a:t>Values are received and shaped by church, parents, school, military, friends, peers, community and media,  This is socialization – where we are exposed to the rules, competition, structure.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the coaching mode it is important to</a:t>
            </a:r>
            <a:r>
              <a:rPr lang="en-US" b="0" baseline="0" dirty="0" smtClean="0"/>
              <a:t> watch for “hot” buttons…..with an understanding of where people are…..</a:t>
            </a:r>
            <a:endParaRPr lang="en-US" b="0" dirty="0" smtClean="0"/>
          </a:p>
          <a:p>
            <a:endParaRPr lang="en-US" b="0" dirty="0" smtClean="0"/>
          </a:p>
          <a:p>
            <a:r>
              <a:rPr lang="en-US" b="0" dirty="0" smtClean="0"/>
              <a:t>(3)Never taking a stand</a:t>
            </a:r>
          </a:p>
          <a:p>
            <a:r>
              <a:rPr lang="en-US" b="0" dirty="0" smtClean="0"/>
              <a:t>(6)Ignoring input</a:t>
            </a:r>
          </a:p>
          <a:p>
            <a:endParaRPr lang="en-US" b="0" dirty="0" smtClean="0"/>
          </a:p>
          <a:p>
            <a:endParaRPr lang="en-US" b="0" dirty="0" smtClean="0"/>
          </a:p>
          <a:p>
            <a:r>
              <a:rPr lang="en-US" b="0" dirty="0" smtClean="0"/>
              <a:t>These behaviors do not support CDOT</a:t>
            </a:r>
            <a:r>
              <a:rPr lang="en-US" b="0" baseline="0" dirty="0" smtClean="0"/>
              <a:t> Values:</a:t>
            </a:r>
          </a:p>
          <a:p>
            <a:endParaRPr lang="en-US" b="0" baseline="0" dirty="0" smtClean="0"/>
          </a:p>
          <a:p>
            <a:r>
              <a:rPr lang="en-US" b="0" baseline="0" dirty="0" smtClean="0"/>
              <a:t>What are the CDOT values?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53592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CDOT</a:t>
            </a:r>
            <a:r>
              <a:rPr lang="en-US" baseline="0" dirty="0" smtClean="0"/>
              <a:t> values are a tool to use to support and measure good leadership skills.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04217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b="0" dirty="0" smtClean="0"/>
              <a:t>Refer</a:t>
            </a:r>
            <a:r>
              <a:rPr lang="en-US" b="0" baseline="0" dirty="0" smtClean="0"/>
              <a:t> to COACH acronym and the Add your views (ABC Feedback); easy want to remember how to provide feedback…</a:t>
            </a:r>
            <a:endParaRPr lang="en-US" b="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39097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p>
          <a:p>
            <a:endParaRPr lang="en-US" b="0" baseline="0" dirty="0" smtClean="0"/>
          </a:p>
          <a:p>
            <a:r>
              <a:rPr lang="en-US" b="0" baseline="0" dirty="0" smtClean="0"/>
              <a:t>We will go over some logistics; an introduction to gain familiarity with some core concepts; applying coaching skills to each others; followed with a hands-on exercise.</a:t>
            </a:r>
            <a:endParaRPr lang="en-US" b="0" dirty="0" smtClean="0"/>
          </a:p>
          <a:p>
            <a:endParaRPr lang="en-US" b="1" dirty="0" smtClean="0"/>
          </a:p>
          <a:p>
            <a:r>
              <a:rPr lang="en-US" b="1" baseline="0" dirty="0" smtClean="0"/>
              <a:t>Introduction </a:t>
            </a:r>
            <a:r>
              <a:rPr lang="en-US" b="0" baseline="0" dirty="0" smtClean="0"/>
              <a:t>– </a:t>
            </a:r>
            <a:endParaRPr lang="en-US" b="1"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18</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80252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Who has development plans for their TMIII for</a:t>
            </a:r>
            <a:r>
              <a:rPr lang="en-US" b="0" baseline="0" dirty="0" smtClean="0"/>
              <a:t> supervisory skills?.....</a:t>
            </a:r>
            <a:endParaRPr lang="en-US" b="0" dirty="0" smtClean="0"/>
          </a:p>
          <a:p>
            <a:endParaRPr lang="en-US" b="0" dirty="0" smtClean="0"/>
          </a:p>
          <a:p>
            <a:r>
              <a:rPr lang="en-US" b="0" dirty="0" smtClean="0"/>
              <a:t>Reason:  You’re struggling</a:t>
            </a:r>
            <a:r>
              <a:rPr lang="en-US" b="0" baseline="0" dirty="0" smtClean="0"/>
              <a:t> in your job and want to improve; you’re good at what you do and just want to get even better</a:t>
            </a:r>
            <a:endParaRPr lang="en-US" b="0" dirty="0" smtClean="0"/>
          </a:p>
          <a:p>
            <a:r>
              <a:rPr lang="en-US" b="0" dirty="0" smtClean="0"/>
              <a:t>What:  </a:t>
            </a:r>
          </a:p>
          <a:p>
            <a:r>
              <a:rPr lang="en-US" b="0" dirty="0" smtClean="0"/>
              <a:t>Identify</a:t>
            </a:r>
            <a:r>
              <a:rPr lang="en-US" b="0" baseline="0" dirty="0" smtClean="0"/>
              <a:t> (3) important goals to work on…</a:t>
            </a:r>
          </a:p>
          <a:p>
            <a:r>
              <a:rPr lang="en-US" b="0" baseline="0" dirty="0" smtClean="0"/>
              <a:t>Action:  Address the needs through action (take on a challenging assignment; learn from someone else; get educated on a topic)</a:t>
            </a:r>
          </a:p>
          <a:p>
            <a:r>
              <a:rPr lang="en-US" b="0" baseline="0" dirty="0" smtClean="0"/>
              <a:t>Follow-up: What were the lessons; what should you incorporate; what should you reject?  What did you learn about yourself.</a:t>
            </a:r>
            <a:endParaRPr lang="en-US" b="0" dirty="0" smtClean="0"/>
          </a:p>
          <a:p>
            <a:r>
              <a:rPr lang="en-US" b="1" baseline="0" dirty="0" smtClean="0"/>
              <a:t>Introduction </a:t>
            </a:r>
            <a:r>
              <a:rPr lang="en-US" b="0" baseline="0" dirty="0" smtClean="0"/>
              <a:t>– </a:t>
            </a:r>
          </a:p>
          <a:p>
            <a:endParaRPr lang="en-US" b="0" baseline="0" dirty="0" smtClean="0"/>
          </a:p>
          <a:p>
            <a:endParaRPr lang="en-US" b="0" baseline="0" dirty="0" smtClean="0"/>
          </a:p>
          <a:p>
            <a:endParaRPr lang="en-US" b="0" baseline="0" dirty="0" smtClean="0"/>
          </a:p>
          <a:p>
            <a:endParaRPr lang="en-US" b="0"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87126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p>
          <a:p>
            <a:endParaRPr lang="en-US" b="0" baseline="0" dirty="0" smtClean="0"/>
          </a:p>
          <a:p>
            <a:r>
              <a:rPr lang="en-US" b="0" baseline="0" dirty="0" smtClean="0"/>
              <a:t>We will go over some logistics; an introduction to gain familiarity with some core concepts; applying coaching skills to each others; followed with a hands-on exercise.</a:t>
            </a:r>
            <a:endParaRPr lang="en-US" b="0" dirty="0" smtClean="0"/>
          </a:p>
          <a:p>
            <a:endParaRPr lang="en-US" b="1" dirty="0" smtClean="0"/>
          </a:p>
          <a:p>
            <a:r>
              <a:rPr lang="en-US" b="1" baseline="0" dirty="0" smtClean="0"/>
              <a:t>Introduction </a:t>
            </a:r>
            <a:r>
              <a:rPr lang="en-US" b="0" baseline="0" dirty="0" smtClean="0"/>
              <a:t>– </a:t>
            </a:r>
            <a:endParaRPr lang="en-US" b="1"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8147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p>
          <a:p>
            <a:pPr marL="171450" indent="-171450">
              <a:buFont typeface="Arial" panose="020B0604020202020204" pitchFamily="34" charset="0"/>
              <a:buChar char="•"/>
            </a:pPr>
            <a:r>
              <a:rPr lang="en-US" b="0" dirty="0" smtClean="0"/>
              <a:t>Tab 8 - Employee </a:t>
            </a:r>
            <a:r>
              <a:rPr lang="en-US" b="0" dirty="0" smtClean="0"/>
              <a:t>Assessment </a:t>
            </a:r>
            <a:r>
              <a:rPr lang="en-US" b="0" dirty="0" smtClean="0"/>
              <a:t>Handout*</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708119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b="0" dirty="0" smtClean="0"/>
              <a:t>Tab 9 Individual </a:t>
            </a:r>
            <a:r>
              <a:rPr lang="en-US" b="0" dirty="0" smtClean="0"/>
              <a:t>Development Plan Handout</a:t>
            </a:r>
            <a:r>
              <a:rPr lang="en-US" dirty="0" smtClean="0"/>
              <a:t>*</a:t>
            </a:r>
          </a:p>
          <a:p>
            <a:endParaRPr lang="en-US" dirty="0" smtClean="0"/>
          </a:p>
          <a:p>
            <a:r>
              <a:rPr lang="en-US" b="0" dirty="0" smtClean="0"/>
              <a:t>Should primary focus on leveraging employee strengths and talents and provide new skills and knowledge that will help employee perform better in the job. (Remedial</a:t>
            </a:r>
            <a:r>
              <a:rPr lang="en-US" b="0" baseline="0" dirty="0" smtClean="0"/>
              <a:t> only if fatal flaw)</a:t>
            </a:r>
          </a:p>
          <a:p>
            <a:endParaRPr lang="en-US" baseline="0" dirty="0" smtClean="0"/>
          </a:p>
          <a:p>
            <a:r>
              <a:rPr lang="en-US" baseline="0" dirty="0" smtClean="0"/>
              <a:t>Bev’s chart…..?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153102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b="0" dirty="0" smtClean="0"/>
              <a:t>Examples and Ensure there is opportunity</a:t>
            </a:r>
            <a:r>
              <a:rPr lang="en-US" b="0" baseline="0" dirty="0" smtClean="0"/>
              <a:t> to put to use!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2696201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have about 8 groups of three.</a:t>
            </a:r>
          </a:p>
          <a:p>
            <a:endParaRPr lang="en-US" dirty="0" smtClean="0"/>
          </a:p>
          <a:p>
            <a:r>
              <a:rPr lang="en-US" dirty="0" smtClean="0"/>
              <a:t>Employee (TMIII)</a:t>
            </a:r>
            <a:r>
              <a:rPr lang="en-US" baseline="0" dirty="0" smtClean="0"/>
              <a:t> should be thinking about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272890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 who promote</a:t>
            </a:r>
            <a:r>
              <a:rPr lang="en-US" baseline="0" dirty="0" smtClean="0"/>
              <a:t> the use of IDP’s send clear message that they view professional development as a priority.  Serves as a good motivator when sincere and there is follow through. Key is to identify training and development that will boost each employee’s performance.</a:t>
            </a:r>
          </a:p>
          <a:p>
            <a:r>
              <a:rPr lang="en-US" baseline="0" dirty="0" smtClean="0"/>
              <a:t>Employee and supervisor agree and sign and employee now owns and is committed to follow through and supervisor commits to making time for actions identified; review and revise periodically as needed. Ensure there is opportunity to put to use!</a:t>
            </a:r>
          </a:p>
          <a:p>
            <a:endParaRPr lang="en-US" baseline="0" dirty="0" smtClean="0"/>
          </a:p>
          <a:p>
            <a:r>
              <a:rPr lang="en-US" baseline="0" dirty="0" smtClean="0"/>
              <a:t>System…</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3078413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p>
          <a:p>
            <a:endParaRPr lang="en-US" b="0" baseline="0" dirty="0" smtClean="0"/>
          </a:p>
          <a:p>
            <a:r>
              <a:rPr lang="en-US" b="0" baseline="0" dirty="0" smtClean="0"/>
              <a:t>We will go over some logistics; an introduction to gain familiarity with some core concepts; applying coaching skills to each others; followed with a hands-on exercise.</a:t>
            </a:r>
            <a:endParaRPr lang="en-US" b="0" dirty="0" smtClean="0"/>
          </a:p>
          <a:p>
            <a:endParaRPr lang="en-US" b="1" dirty="0" smtClean="0"/>
          </a:p>
          <a:p>
            <a:r>
              <a:rPr lang="en-US" b="1" baseline="0" dirty="0" smtClean="0"/>
              <a:t>Introduction </a:t>
            </a:r>
            <a:r>
              <a:rPr lang="en-US" b="0" baseline="0" dirty="0" smtClean="0"/>
              <a:t>– </a:t>
            </a:r>
            <a:endParaRPr lang="en-US" b="1"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25</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1406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smtClean="0"/>
              <a:t>Instructor Notes</a:t>
            </a:r>
            <a:r>
              <a:rPr lang="en-US" sz="1100" b="0" dirty="0" smtClean="0"/>
              <a:t>:</a:t>
            </a:r>
          </a:p>
          <a:p>
            <a:pPr marL="457200" indent="-457200">
              <a:buFont typeface="Arial" panose="020B0604020202020204" pitchFamily="34" charset="0"/>
              <a:buChar char="•"/>
            </a:pPr>
            <a:endParaRPr lang="en-US" sz="1100" b="0" dirty="0" smtClean="0"/>
          </a:p>
          <a:p>
            <a:pPr marL="457200" indent="-457200">
              <a:buFont typeface="Arial" panose="020B0604020202020204" pitchFamily="34" charset="0"/>
              <a:buChar char="•"/>
            </a:pPr>
            <a:r>
              <a:rPr lang="en-US" sz="1100" b="0" dirty="0" smtClean="0"/>
              <a:t>Assess the potential for employees to exhibit leadership behavior.</a:t>
            </a:r>
          </a:p>
          <a:p>
            <a:pPr marL="457200" indent="-457200">
              <a:buFont typeface="Arial" panose="020B0604020202020204" pitchFamily="34" charset="0"/>
              <a:buChar char="•"/>
            </a:pPr>
            <a:r>
              <a:rPr lang="en-US" sz="1100" b="0" dirty="0" smtClean="0"/>
              <a:t>Apply coaching and mentoring skills to engage employees.</a:t>
            </a:r>
          </a:p>
          <a:p>
            <a:pPr marL="457200" indent="-457200">
              <a:buFont typeface="Arial" panose="020B0604020202020204" pitchFamily="34" charset="0"/>
              <a:buChar char="•"/>
            </a:pPr>
            <a:r>
              <a:rPr lang="en-US" sz="1100" b="0" dirty="0" smtClean="0"/>
              <a:t>Develop a tailored individual develop plan based on individual skill gaps.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505572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1" dirty="0" smtClean="0"/>
              <a:t>Instructor Notes:</a:t>
            </a:r>
          </a:p>
          <a:p>
            <a:pPr marL="171687" indent="-171687">
              <a:buFont typeface="Arial" panose="020B0604020202020204" pitchFamily="34" charset="0"/>
              <a:buChar char="•"/>
            </a:pPr>
            <a:r>
              <a:rPr lang="en-US" b="0" dirty="0" smtClean="0"/>
              <a:t>If you run into problems,</a:t>
            </a:r>
            <a:r>
              <a:rPr lang="en-US" b="0" baseline="0" dirty="0" smtClean="0"/>
              <a:t> you can contact:</a:t>
            </a:r>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28</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Instructor Notes:</a:t>
            </a:r>
          </a:p>
          <a:p>
            <a:pPr>
              <a:defRPr/>
            </a:pPr>
            <a:endParaRPr lang="en-US" b="0" dirty="0" smtClean="0">
              <a:solidFill>
                <a:srgbClr val="FF0000"/>
              </a:solidFill>
            </a:endParaRPr>
          </a:p>
          <a:p>
            <a:pPr>
              <a:defRPr/>
            </a:pPr>
            <a:r>
              <a:rPr lang="en-US" b="0" dirty="0" smtClean="0">
                <a:solidFill>
                  <a:srgbClr val="FF0000"/>
                </a:solidFill>
              </a:rPr>
              <a:t>Review</a:t>
            </a:r>
            <a:r>
              <a:rPr lang="en-US" b="0" baseline="0" dirty="0" smtClean="0">
                <a:solidFill>
                  <a:srgbClr val="FF0000"/>
                </a:solidFill>
              </a:rPr>
              <a:t> the resources available to help the participants. </a:t>
            </a:r>
            <a:endParaRPr lang="en-US" b="0" dirty="0">
              <a:solidFill>
                <a:srgbClr val="FF0000"/>
              </a:solidFill>
            </a:endParaRPr>
          </a:p>
          <a:p>
            <a:pPr marL="229467" indent="-229467">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29</a:t>
            </a:fld>
            <a:endParaRPr lang="en-US" smtClean="0"/>
          </a:p>
        </p:txBody>
      </p:sp>
    </p:spTree>
    <p:extLst>
      <p:ext uri="{BB962C8B-B14F-4D97-AF65-F5344CB8AC3E}">
        <p14:creationId xmlns:p14="http://schemas.microsoft.com/office/powerpoint/2010/main" val="46350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sng" dirty="0" smtClean="0"/>
              <a:t>Notes:</a:t>
            </a:r>
            <a:endParaRPr lang="en-US" b="1" dirty="0" smtClean="0"/>
          </a:p>
          <a:p>
            <a:endParaRPr lang="en-US" b="1" dirty="0" smtClean="0"/>
          </a:p>
          <a:p>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30</a:t>
            </a:fld>
            <a:endParaRPr lang="en-US" smtClean="0"/>
          </a:p>
        </p:txBody>
      </p:sp>
    </p:spTree>
    <p:extLst>
      <p:ext uri="{BB962C8B-B14F-4D97-AF65-F5344CB8AC3E}">
        <p14:creationId xmlns:p14="http://schemas.microsoft.com/office/powerpoint/2010/main" val="382685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Instructor Notes:</a:t>
            </a:r>
          </a:p>
          <a:p>
            <a:pPr>
              <a:defRPr/>
            </a:pPr>
            <a:endParaRPr lang="en-US" b="1" dirty="0" smtClean="0"/>
          </a:p>
          <a:p>
            <a:pPr marL="229467" indent="-229467">
              <a:buFont typeface="Arial" pitchFamily="34" charset="0"/>
              <a:buChar char="•"/>
              <a:defRPr/>
            </a:pPr>
            <a:r>
              <a:rPr lang="en-US" b="0" dirty="0" smtClean="0"/>
              <a:t>Briefly review the slide.</a:t>
            </a:r>
          </a:p>
          <a:p>
            <a:pPr marL="229467" indent="-229467">
              <a:buFont typeface="Arial" pitchFamily="34" charset="0"/>
              <a:buChar char="•"/>
              <a:defRPr/>
            </a:pPr>
            <a:r>
              <a:rPr lang="en-US" b="0" dirty="0" smtClean="0"/>
              <a:t>Confirm the overall course duration and indicate how often you plan to allow breaks.</a:t>
            </a:r>
          </a:p>
          <a:p>
            <a:pPr marL="229467" indent="-229467">
              <a:buFont typeface="Arial" pitchFamily="34" charset="0"/>
              <a:buChar char="•"/>
              <a:defRPr/>
            </a:pPr>
            <a:r>
              <a:rPr lang="en-US" b="0" dirty="0" smtClean="0"/>
              <a:t>If not already known, indicate location of break room, bathrooms, water, coffee, etc.</a:t>
            </a:r>
          </a:p>
          <a:p>
            <a:pPr marL="229467" indent="-229467">
              <a:buFont typeface="Arial" pitchFamily="34" charset="0"/>
              <a:buChar char="•"/>
              <a:defRPr/>
            </a:pPr>
            <a:r>
              <a:rPr lang="en-US" b="0" dirty="0" smtClean="0"/>
              <a:t>Fire evacuation routes, location to meet, first aid location, etc.</a:t>
            </a:r>
          </a:p>
          <a:p>
            <a:pPr marL="229467" indent="-229467">
              <a:buFont typeface="Arial" pitchFamily="34" charset="0"/>
              <a:buChar char="•"/>
              <a:defRPr/>
            </a:pPr>
            <a:r>
              <a:rPr lang="en-US" b="0" dirty="0" smtClean="0"/>
              <a:t>Remind students of the need to participate in class, encourage discussion and questions.</a:t>
            </a:r>
          </a:p>
          <a:p>
            <a:pPr marL="229467" indent="-229467">
              <a:buFont typeface="Arial" pitchFamily="34" charset="0"/>
              <a:buChar char="•"/>
              <a:defRPr/>
            </a:pPr>
            <a:r>
              <a:rPr lang="en-US" b="0" dirty="0" smtClean="0"/>
              <a:t>Briefly touch on the types of materials used in the class.</a:t>
            </a:r>
          </a:p>
          <a:p>
            <a:pPr marL="229467" indent="-229467">
              <a:buFont typeface="Arial" pitchFamily="34" charset="0"/>
              <a:buChar char="•"/>
              <a:defRPr/>
            </a:pPr>
            <a:r>
              <a:rPr lang="en-US" b="0" dirty="0" smtClean="0"/>
              <a:t>Discuss the use of the </a:t>
            </a:r>
            <a:r>
              <a:rPr lang="en-US" b="1" dirty="0" smtClean="0"/>
              <a:t>parking lot </a:t>
            </a:r>
            <a:r>
              <a:rPr lang="en-US" b="0" dirty="0" smtClean="0"/>
              <a:t>for recording questions that the instructor will answer prior to the end of the class session.</a:t>
            </a:r>
          </a:p>
          <a:p>
            <a:pPr marL="229467" indent="-229467">
              <a:buFont typeface="Arial" pitchFamily="34" charset="0"/>
              <a:buChar char="•"/>
              <a:defRPr/>
            </a:pP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3</a:t>
            </a:fld>
            <a:endParaRPr lang="en-US" smtClean="0"/>
          </a:p>
        </p:txBody>
      </p:sp>
    </p:spTree>
    <p:extLst>
      <p:ext uri="{BB962C8B-B14F-4D97-AF65-F5344CB8AC3E}">
        <p14:creationId xmlns:p14="http://schemas.microsoft.com/office/powerpoint/2010/main" val="132571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dirty="0" smtClean="0"/>
              <a:t>Instructor Notes</a:t>
            </a:r>
            <a:r>
              <a:rPr lang="en-US" sz="1100" b="0" dirty="0" smtClean="0"/>
              <a:t>:</a:t>
            </a:r>
          </a:p>
          <a:p>
            <a:pPr marL="457200" indent="-457200">
              <a:buFont typeface="Arial" panose="020B0604020202020204" pitchFamily="34" charset="0"/>
              <a:buChar char="•"/>
            </a:pPr>
            <a:endParaRPr lang="en-US" sz="1100" b="0" dirty="0" smtClean="0"/>
          </a:p>
          <a:p>
            <a:pPr marL="457200" indent="-457200">
              <a:buFont typeface="Arial" panose="020B0604020202020204" pitchFamily="34" charset="0"/>
              <a:buChar char="•"/>
            </a:pPr>
            <a:r>
              <a:rPr lang="en-US" sz="1100" b="0" dirty="0" smtClean="0"/>
              <a:t>Assess the potential for employees to exhibit leadership behavior.</a:t>
            </a:r>
          </a:p>
          <a:p>
            <a:pPr marL="457200" indent="-457200">
              <a:buFont typeface="Arial" panose="020B0604020202020204" pitchFamily="34" charset="0"/>
              <a:buChar char="•"/>
            </a:pPr>
            <a:r>
              <a:rPr lang="en-US" sz="1100" b="0" dirty="0" smtClean="0"/>
              <a:t>Apply coaching and mentoring skills to engage employees.</a:t>
            </a:r>
          </a:p>
          <a:p>
            <a:pPr marL="457200" indent="-457200">
              <a:buFont typeface="Arial" panose="020B0604020202020204" pitchFamily="34" charset="0"/>
              <a:buChar char="•"/>
            </a:pPr>
            <a:r>
              <a:rPr lang="en-US" sz="1100" b="0" dirty="0" smtClean="0"/>
              <a:t>Develop a tailored individual develop plan based on individual skill gaps.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363752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Instructor Notes:</a:t>
            </a:r>
          </a:p>
          <a:p>
            <a:pPr>
              <a:defRPr/>
            </a:pPr>
            <a:endParaRPr lang="en-US" b="1" dirty="0" smtClean="0"/>
          </a:p>
          <a:p>
            <a:pPr marL="229467" indent="-229467">
              <a:buFont typeface="Arial" pitchFamily="34" charset="0"/>
              <a:buChar char="•"/>
              <a:defRPr/>
            </a:pPr>
            <a:r>
              <a:rPr lang="en-US" b="0" dirty="0" smtClean="0"/>
              <a:t>Remind participants to turn off or silence any electronic devices.</a:t>
            </a:r>
          </a:p>
          <a:p>
            <a:pPr marL="229467" indent="-229467">
              <a:buFont typeface="Arial" pitchFamily="34" charset="0"/>
              <a:buChar char="•"/>
              <a:defRPr/>
            </a:pPr>
            <a:r>
              <a:rPr lang="en-US" b="0" dirty="0" smtClean="0"/>
              <a:t>Ask participants to please refrain from browsing the Internet, sending/reading text messages, or sending/reading e-mails during class.</a:t>
            </a:r>
          </a:p>
          <a:p>
            <a:pPr marL="229467" indent="-229467">
              <a:buFont typeface="Arial" pitchFamily="34" charset="0"/>
              <a:buChar char="•"/>
              <a:defRPr/>
            </a:pPr>
            <a:r>
              <a:rPr lang="en-US" b="0" dirty="0" smtClean="0"/>
              <a:t>Remind participants that multiple conversations going on concurrently do not contribute to a good learning environment.</a:t>
            </a:r>
          </a:p>
          <a:p>
            <a:pPr marL="229467" indent="-229467">
              <a:buFont typeface="Arial" pitchFamily="34" charset="0"/>
              <a:buChar char="•"/>
              <a:defRPr/>
            </a:pPr>
            <a:r>
              <a:rPr lang="en-US" b="0" dirty="0" smtClean="0"/>
              <a:t>Be sure to remind the participants that they must attend the entire class to get credit for the course; </a:t>
            </a:r>
            <a:r>
              <a:rPr lang="en-US" b="0" i="1" dirty="0" smtClean="0"/>
              <a:t>if more than 30 minutes missed they do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5</a:t>
            </a:fld>
            <a:endParaRPr lang="en-US" smtClean="0"/>
          </a:p>
        </p:txBody>
      </p:sp>
    </p:spTree>
    <p:extLst>
      <p:ext uri="{BB962C8B-B14F-4D97-AF65-F5344CB8AC3E}">
        <p14:creationId xmlns:p14="http://schemas.microsoft.com/office/powerpoint/2010/main" val="416387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Instructor 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p>
          <a:p>
            <a:endParaRPr lang="en-US" b="0" baseline="0" dirty="0" smtClean="0"/>
          </a:p>
          <a:p>
            <a:r>
              <a:rPr lang="en-US" b="0" baseline="0" dirty="0" smtClean="0"/>
              <a:t>We will go over some logistics; an introduction to gain familiarity with some core concepts; applying coaching skills to each others; followed with a hands-on exercise.</a:t>
            </a:r>
            <a:endParaRPr lang="en-US" b="0" dirty="0" smtClean="0"/>
          </a:p>
          <a:p>
            <a:endParaRPr lang="en-US" b="1" dirty="0" smtClean="0"/>
          </a:p>
          <a:p>
            <a:r>
              <a:rPr lang="en-US" b="1" baseline="0" dirty="0" smtClean="0"/>
              <a:t>Introduction </a:t>
            </a:r>
            <a:r>
              <a:rPr lang="en-US" b="0" baseline="0" dirty="0" smtClean="0"/>
              <a:t>– </a:t>
            </a:r>
            <a:endParaRPr lang="en-US" b="1" dirty="0" smtClean="0"/>
          </a:p>
          <a:p>
            <a:r>
              <a:rPr lang="en-US" b="1" dirty="0" smtClean="0"/>
              <a:t>Section 1 </a:t>
            </a:r>
            <a:r>
              <a:rPr lang="en-US" b="0" dirty="0" smtClean="0"/>
              <a:t>– </a:t>
            </a:r>
            <a:endParaRPr lang="en-US" b="0" baseline="0" dirty="0" smtClean="0"/>
          </a:p>
          <a:p>
            <a:r>
              <a:rPr lang="en-US" b="1" baseline="0" dirty="0" smtClean="0"/>
              <a:t>Section 2 </a:t>
            </a:r>
            <a:r>
              <a:rPr lang="en-US" b="0" baseline="0" dirty="0" smtClean="0"/>
              <a:t>– </a:t>
            </a:r>
          </a:p>
          <a:p>
            <a:r>
              <a:rPr lang="en-US" b="1" baseline="0" dirty="0" smtClean="0"/>
              <a:t>Section 3 </a:t>
            </a:r>
            <a:r>
              <a:rPr lang="en-US" b="0" baseline="0" dirty="0" smtClean="0"/>
              <a:t>– </a:t>
            </a:r>
          </a:p>
          <a:p>
            <a:r>
              <a:rPr lang="en-US" b="1" baseline="0" dirty="0" smtClean="0"/>
              <a:t>Conclusion </a:t>
            </a:r>
            <a:r>
              <a:rPr lang="en-US" b="0" baseline="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08380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b="0" dirty="0" smtClean="0"/>
          </a:p>
          <a:p>
            <a:r>
              <a:rPr lang="en-US" b="0" baseline="0" dirty="0" smtClean="0"/>
              <a:t>We are going to talk about leveraging the performance management program with your (MTIIIs) supervisors.  The critical elements necessary to build synergy are all about getting to know your employees.  What motivates them?  How do you empower/engage them to advantage of the program as a tool to be a better leader?  How do you reinforce this learning with them through development?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14246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b="0" dirty="0" smtClean="0"/>
              <a:t>History…..</a:t>
            </a:r>
            <a:endParaRPr lang="en-US" b="0" dirty="0"/>
          </a:p>
        </p:txBody>
      </p:sp>
      <p:sp>
        <p:nvSpPr>
          <p:cNvPr id="4" name="Slide Number Placeholder 3"/>
          <p:cNvSpPr>
            <a:spLocks noGrp="1"/>
          </p:cNvSpPr>
          <p:nvPr>
            <p:ph type="sldNum" sz="quarter" idx="10"/>
          </p:nvPr>
        </p:nvSpPr>
        <p:spPr/>
        <p:txBody>
          <a:bodyPr/>
          <a:lstStyle/>
          <a:p>
            <a:fld id="{6D28C5E9-D05C-1D4D-99E2-87483ED3AF4F}" type="slidenum">
              <a:rPr lang="en-US" smtClean="0"/>
              <a:t>8</a:t>
            </a:fld>
            <a:endParaRPr lang="en-US" dirty="0"/>
          </a:p>
        </p:txBody>
      </p:sp>
    </p:spTree>
    <p:extLst>
      <p:ext uri="{BB962C8B-B14F-4D97-AF65-F5344CB8AC3E}">
        <p14:creationId xmlns:p14="http://schemas.microsoft.com/office/powerpoint/2010/main" val="214684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Instructor Notes:</a:t>
            </a:r>
          </a:p>
          <a:p>
            <a:endParaRPr lang="en-US" dirty="0" smtClean="0"/>
          </a:p>
          <a:p>
            <a:r>
              <a:rPr lang="en-US" b="0" dirty="0" smtClean="0"/>
              <a:t>This</a:t>
            </a:r>
            <a:r>
              <a:rPr lang="en-US" b="0" baseline="0" dirty="0" smtClean="0"/>
              <a:t> short video gives us a preview of the tool needed to help you answer these questions.  Recognizing that you have received previous training on coaching this will be another way to look at it and at the same time reinforce what you have already learned and are practicing.  </a:t>
            </a:r>
          </a:p>
          <a:p>
            <a:endParaRPr lang="en-US" b="0" baseline="0" dirty="0" smtClean="0"/>
          </a:p>
          <a:p>
            <a:r>
              <a:rPr lang="en-US" b="0" baseline="0" dirty="0" smtClean="0"/>
              <a:t>Benefits of Coaching are promoting self discovery of strengths and improvement areas</a:t>
            </a:r>
          </a:p>
          <a:p>
            <a:r>
              <a:rPr lang="en-US" b="0" baseline="0" dirty="0" smtClean="0"/>
              <a:t>Clearly establishing what employee needs to do</a:t>
            </a:r>
          </a:p>
          <a:p>
            <a:r>
              <a:rPr lang="en-US" b="0" baseline="0" dirty="0" smtClean="0"/>
              <a:t>Produces a shared understanding and commitment to productivity</a:t>
            </a:r>
          </a:p>
          <a:p>
            <a:endParaRPr lang="en-US" b="0" baseline="0" dirty="0" smtClean="0"/>
          </a:p>
          <a:p>
            <a:r>
              <a:rPr lang="en-US" b="0" baseline="0" dirty="0" smtClean="0"/>
              <a:t>Did anything stand out to you?</a:t>
            </a:r>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9</a:t>
            </a:fld>
            <a:endParaRPr lang="en-US"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428905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3" name="Rectangle 2"/>
          <p:cNvSpPr/>
          <p:nvPr userDrawn="1"/>
        </p:nvSpPr>
        <p:spPr>
          <a:xfrm>
            <a:off x="241728" y="6233755"/>
            <a:ext cx="1726344" cy="338554"/>
          </a:xfrm>
          <a:prstGeom prst="rect">
            <a:avLst/>
          </a:prstGeom>
          <a:noFill/>
        </p:spPr>
        <p:txBody>
          <a:bodyPr wrap="square" lIns="91440" tIns="45720" rIns="91440" bIns="45720">
            <a:spAutoFit/>
            <a:scene3d>
              <a:camera prst="orthographicFront">
                <a:rot lat="0" lon="0" rev="0"/>
              </a:camera>
              <a:lightRig rig="soft" dir="t"/>
            </a:scene3d>
            <a:sp3d extrusionH="57150" contourW="6350" prstMaterial="plastic">
              <a:bevelT w="127000" h="31750"/>
              <a:bevelB w="38100" h="38100"/>
              <a:contourClr>
                <a:schemeClr val="accent1">
                  <a:shade val="75000"/>
                </a:schemeClr>
              </a:contourClr>
            </a:sp3d>
          </a:bodyPr>
          <a:lstStyle/>
          <a:p>
            <a:pPr algn="ctr"/>
            <a:r>
              <a:rPr lang="en-US" sz="1600" b="1" cap="all" spc="0" dirty="0" smtClean="0">
                <a:ln w="0"/>
                <a:solidFill>
                  <a:schemeClr val="tx2">
                    <a:lumMod val="50000"/>
                  </a:schemeClr>
                </a:solidFill>
                <a:effectLst/>
                <a:latin typeface="+mn-lt"/>
              </a:rPr>
              <a:t>CDOTU</a:t>
            </a:r>
            <a:r>
              <a:rPr lang="en-US" sz="1600" b="1" cap="all" spc="0" baseline="0" dirty="0" smtClean="0">
                <a:ln w="0"/>
                <a:solidFill>
                  <a:schemeClr val="tx2">
                    <a:lumMod val="50000"/>
                  </a:schemeClr>
                </a:solidFill>
                <a:effectLst/>
                <a:latin typeface="+mn-lt"/>
              </a:rPr>
              <a:t> </a:t>
            </a:r>
            <a:r>
              <a:rPr lang="en-US" sz="1600" b="1" cap="all" spc="0" dirty="0" smtClean="0">
                <a:ln w="0"/>
                <a:solidFill>
                  <a:schemeClr val="tx2">
                    <a:lumMod val="50000"/>
                  </a:schemeClr>
                </a:solidFill>
                <a:effectLst/>
                <a:latin typeface="+mn-lt"/>
              </a:rPr>
              <a:t>Logo</a:t>
            </a:r>
            <a:endParaRPr lang="en-US" sz="1600" b="1" cap="all" spc="0" dirty="0">
              <a:ln w="0"/>
              <a:solidFill>
                <a:schemeClr val="tx2">
                  <a:lumMod val="50000"/>
                </a:schemeClr>
              </a:solidFill>
              <a:effectLst/>
              <a:latin typeface="+mn-lt"/>
            </a:endParaRPr>
          </a:p>
        </p:txBody>
      </p:sp>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3" name="Picture 12"/>
          <p:cNvPicPr>
            <a:picLocks noChangeAspect="1"/>
          </p:cNvPicPr>
          <p:nvPr userDrawn="1"/>
        </p:nvPicPr>
        <p:blipFill>
          <a:blip r:embed="rId7"/>
          <a:stretch>
            <a:fillRect/>
          </a:stretch>
        </p:blipFill>
        <p:spPr>
          <a:xfrm>
            <a:off x="495300" y="5570140"/>
            <a:ext cx="1181100" cy="1021159"/>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aphicFrame>
        <p:nvGraphicFramePr>
          <p:cNvPr id="7" name="Content Placeholder 7"/>
          <p:cNvGraphicFramePr>
            <a:graphicFrameLocks/>
          </p:cNvGraphicFramePr>
          <p:nvPr userDrawn="1">
            <p:extLst>
              <p:ext uri="{D42A27DB-BD31-4B8C-83A1-F6EECF244321}">
                <p14:modId xmlns:p14="http://schemas.microsoft.com/office/powerpoint/2010/main" val="2571552044"/>
              </p:ext>
            </p:extLst>
          </p:nvPr>
        </p:nvGraphicFramePr>
        <p:xfrm>
          <a:off x="1600200" y="1417638"/>
          <a:ext cx="7361238" cy="2225040"/>
        </p:xfrm>
        <a:graphic>
          <a:graphicData uri="http://schemas.openxmlformats.org/drawingml/2006/table">
            <a:tbl>
              <a:tblPr firstRow="1" bandRow="1">
                <a:tableStyleId>{5C22544A-7EE6-4342-B048-85BDC9FD1C3A}</a:tableStyleId>
              </a:tblPr>
              <a:tblGrid>
                <a:gridCol w="1723663"/>
                <a:gridCol w="5637575"/>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endParaRPr lang="en-US" b="0" dirty="0"/>
                    </a:p>
                  </a:txBody>
                  <a:tcPr/>
                </a:tc>
                <a:tc>
                  <a:txBody>
                    <a:bodyPr/>
                    <a:lstStyle/>
                    <a:p>
                      <a:endParaRPr lang="en-US" dirty="0"/>
                    </a:p>
                  </a:txBody>
                  <a:tcPr/>
                </a:tc>
              </a:tr>
              <a:tr h="370840">
                <a:tc>
                  <a:txBody>
                    <a:bodyPr/>
                    <a:lstStyle/>
                    <a:p>
                      <a:endParaRPr lang="en-US" b="0" dirty="0"/>
                    </a:p>
                  </a:txBody>
                  <a:tcPr/>
                </a:tc>
                <a:tc>
                  <a:txBody>
                    <a:bodyPr/>
                    <a:lstStyle/>
                    <a:p>
                      <a:endParaRPr lang="en-US" dirty="0"/>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bl>
          </a:graphicData>
        </a:graphic>
      </p:graphicFrame>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hyperlink" Target="mailto:susan.maxfield@state.co.us" TargetMode="External"/><Relationship Id="rId4" Type="http://schemas.openxmlformats.org/officeDocument/2006/relationships/hyperlink" Target="mailto:Beverly.wyatt@state.co.u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mailto:cw@earthtreksclimbing.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hyperlink" Target="https://www.youtube.com/watch?v=UY75MQte4RU&amp;nohtml5=Fal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Leveraging </a:t>
            </a:r>
          </a:p>
          <a:p>
            <a:r>
              <a:rPr lang="en-US" dirty="0" smtClean="0"/>
              <a:t>The</a:t>
            </a:r>
          </a:p>
          <a:p>
            <a:r>
              <a:rPr lang="en-US" dirty="0" smtClean="0"/>
              <a:t> Performance Management Program</a:t>
            </a:r>
            <a:endParaRPr lang="en-US" dirty="0"/>
          </a:p>
        </p:txBody>
      </p:sp>
    </p:spTree>
    <p:custDataLst>
      <p:tags r:id="rId1"/>
    </p:custDataLst>
    <p:extLst>
      <p:ext uri="{BB962C8B-B14F-4D97-AF65-F5344CB8AC3E}">
        <p14:creationId xmlns:p14="http://schemas.microsoft.com/office/powerpoint/2010/main" val="38503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Coaching Road Map</a:t>
            </a:r>
            <a:endParaRPr lang="en-US" dirty="0"/>
          </a:p>
        </p:txBody>
      </p:sp>
      <p:graphicFrame>
        <p:nvGraphicFramePr>
          <p:cNvPr id="6" name="Diagram 5"/>
          <p:cNvGraphicFramePr/>
          <p:nvPr>
            <p:extLst>
              <p:ext uri="{D42A27DB-BD31-4B8C-83A1-F6EECF244321}">
                <p14:modId xmlns:p14="http://schemas.microsoft.com/office/powerpoint/2010/main" val="3208874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7596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What is your motivation?</a:t>
            </a:r>
          </a:p>
          <a:p>
            <a:pPr marL="457200" indent="-457200">
              <a:buFont typeface="Arial" panose="020B0604020202020204" pitchFamily="34" charset="0"/>
              <a:buChar char="•"/>
            </a:pPr>
            <a:r>
              <a:rPr lang="en-US" dirty="0"/>
              <a:t>What is your employee’s motivation?</a:t>
            </a:r>
          </a:p>
          <a:p>
            <a:endParaRPr lang="en-US" dirty="0"/>
          </a:p>
          <a:p>
            <a:r>
              <a:rPr lang="en-US" dirty="0"/>
              <a:t>Let’s take 10 minutes to have you complete a self-motivation assessment for yourself which you can also use for your supervisors.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Exercise One - Self </a:t>
            </a:r>
            <a:r>
              <a:rPr lang="en-US" dirty="0"/>
              <a:t>Check</a:t>
            </a:r>
          </a:p>
        </p:txBody>
      </p:sp>
    </p:spTree>
    <p:custDataLst>
      <p:tags r:id="rId1"/>
    </p:custDataLst>
    <p:extLst>
      <p:ext uri="{BB962C8B-B14F-4D97-AF65-F5344CB8AC3E}">
        <p14:creationId xmlns:p14="http://schemas.microsoft.com/office/powerpoint/2010/main" val="100428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r>
              <a:rPr lang="en-US" sz="2900" dirty="0" smtClean="0"/>
              <a:t>Learning Logistics</a:t>
            </a:r>
          </a:p>
          <a:p>
            <a:r>
              <a:rPr lang="en-US" sz="2900" dirty="0" smtClean="0"/>
              <a:t>Section 1 – Course Introduction</a:t>
            </a:r>
          </a:p>
          <a:p>
            <a:r>
              <a:rPr lang="en-US" sz="2900" b="1" i="1" dirty="0" smtClean="0"/>
              <a:t>Section 2 – Teaching Others</a:t>
            </a:r>
            <a:endParaRPr lang="en-US" sz="1800" b="1" i="1" dirty="0" smtClean="0"/>
          </a:p>
          <a:p>
            <a:r>
              <a:rPr lang="en-US" sz="2900" dirty="0"/>
              <a:t>Section 3</a:t>
            </a:r>
            <a:r>
              <a:rPr lang="en-US" sz="2900" dirty="0" smtClean="0"/>
              <a:t> – Development Plan</a:t>
            </a:r>
          </a:p>
          <a:p>
            <a:r>
              <a:rPr lang="en-US" sz="2900" dirty="0" smtClean="0"/>
              <a:t>Conclusion </a:t>
            </a:r>
          </a:p>
          <a:p>
            <a:pPr marL="457200" indent="-457200">
              <a:buFont typeface="Arial"/>
              <a:buChar char="•"/>
            </a:pPr>
            <a:endParaRPr lang="en-US" sz="2900" dirty="0"/>
          </a:p>
          <a:p>
            <a:pPr marL="457200" indent="-457200">
              <a:buFont typeface="Arial"/>
              <a:buChar char="•"/>
            </a:pPr>
            <a:endParaRPr lang="en-US" sz="29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766560" y="4487926"/>
            <a:ext cx="2073910" cy="1868424"/>
          </a:xfrm>
          <a:prstGeom prst="rect">
            <a:avLst/>
          </a:prstGeom>
        </p:spPr>
      </p:pic>
    </p:spTree>
    <p:custDataLst>
      <p:tags r:id="rId1"/>
    </p:custDataLst>
    <p:extLst>
      <p:ext uri="{BB962C8B-B14F-4D97-AF65-F5344CB8AC3E}">
        <p14:creationId xmlns:p14="http://schemas.microsoft.com/office/powerpoint/2010/main" val="327255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Teaching Others</a:t>
            </a:r>
            <a:endParaRPr lang="en-US" dirty="0"/>
          </a:p>
        </p:txBody>
      </p:sp>
      <p:sp>
        <p:nvSpPr>
          <p:cNvPr id="5" name="Rectangle 4"/>
          <p:cNvSpPr/>
          <p:nvPr/>
        </p:nvSpPr>
        <p:spPr>
          <a:xfrm>
            <a:off x="3396342" y="4212771"/>
            <a:ext cx="3124201" cy="1477328"/>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04518782"/>
              </p:ext>
            </p:extLst>
          </p:nvPr>
        </p:nvGraphicFramePr>
        <p:xfrm>
          <a:off x="888276" y="1368425"/>
          <a:ext cx="7550331" cy="4810760"/>
        </p:xfrm>
        <a:graphic>
          <a:graphicData uri="http://schemas.openxmlformats.org/drawingml/2006/table">
            <a:tbl>
              <a:tblPr firstRow="1" bandRow="1">
                <a:tableStyleId>{5C22544A-7EE6-4342-B048-85BDC9FD1C3A}</a:tableStyleId>
              </a:tblPr>
              <a:tblGrid>
                <a:gridCol w="2516777"/>
                <a:gridCol w="2516777"/>
                <a:gridCol w="2516777"/>
              </a:tblGrid>
              <a:tr h="0">
                <a:tc>
                  <a:txBody>
                    <a:bodyPr/>
                    <a:lstStyle/>
                    <a:p>
                      <a:endParaRPr lang="en-US" dirty="0"/>
                    </a:p>
                  </a:txBody>
                  <a:tcPr/>
                </a:tc>
                <a:tc>
                  <a:txBody>
                    <a:bodyPr/>
                    <a:lstStyle/>
                    <a:p>
                      <a:r>
                        <a:rPr lang="en-US" dirty="0" smtClean="0"/>
                        <a:t>COACH</a:t>
                      </a:r>
                      <a:endParaRPr lang="en-US" dirty="0"/>
                    </a:p>
                  </a:txBody>
                  <a:tcPr/>
                </a:tc>
                <a:tc>
                  <a:txBody>
                    <a:bodyPr/>
                    <a:lstStyle/>
                    <a:p>
                      <a:r>
                        <a:rPr lang="en-US" dirty="0" smtClean="0"/>
                        <a:t>MENTOR</a:t>
                      </a:r>
                      <a:endParaRPr lang="en-US" dirty="0"/>
                    </a:p>
                  </a:txBody>
                  <a:tcPr/>
                </a:tc>
              </a:tr>
              <a:tr h="370840">
                <a:tc>
                  <a:txBody>
                    <a:bodyPr/>
                    <a:lstStyle/>
                    <a:p>
                      <a:r>
                        <a:rPr lang="en-US" dirty="0" smtClean="0"/>
                        <a:t>Focus</a:t>
                      </a:r>
                      <a:endParaRPr lang="en-US" dirty="0"/>
                    </a:p>
                  </a:txBody>
                  <a:tcPr/>
                </a:tc>
                <a:tc>
                  <a:txBody>
                    <a:bodyPr/>
                    <a:lstStyle/>
                    <a:p>
                      <a:r>
                        <a:rPr lang="en-US" dirty="0" smtClean="0"/>
                        <a:t>Performance</a:t>
                      </a:r>
                      <a:endParaRPr lang="en-US" dirty="0"/>
                    </a:p>
                  </a:txBody>
                  <a:tcPr/>
                </a:tc>
                <a:tc>
                  <a:txBody>
                    <a:bodyPr/>
                    <a:lstStyle/>
                    <a:p>
                      <a:r>
                        <a:rPr lang="en-US" dirty="0" smtClean="0"/>
                        <a:t>Individual</a:t>
                      </a:r>
                      <a:endParaRPr lang="en-US" dirty="0"/>
                    </a:p>
                  </a:txBody>
                  <a:tcPr/>
                </a:tc>
              </a:tr>
              <a:tr h="370840">
                <a:tc>
                  <a:txBody>
                    <a:bodyPr/>
                    <a:lstStyle/>
                    <a:p>
                      <a:r>
                        <a:rPr lang="en-US" dirty="0" smtClean="0"/>
                        <a:t>Role</a:t>
                      </a:r>
                      <a:endParaRPr lang="en-US" dirty="0"/>
                    </a:p>
                  </a:txBody>
                  <a:tcPr/>
                </a:tc>
                <a:tc>
                  <a:txBody>
                    <a:bodyPr/>
                    <a:lstStyle/>
                    <a:p>
                      <a:r>
                        <a:rPr lang="en-US" dirty="0" smtClean="0"/>
                        <a:t>Specific</a:t>
                      </a:r>
                      <a:r>
                        <a:rPr lang="en-US" baseline="0" dirty="0" smtClean="0"/>
                        <a:t> Agenda</a:t>
                      </a:r>
                      <a:endParaRPr lang="en-US" dirty="0"/>
                    </a:p>
                  </a:txBody>
                  <a:tcPr/>
                </a:tc>
                <a:tc>
                  <a:txBody>
                    <a:bodyPr/>
                    <a:lstStyle/>
                    <a:p>
                      <a:r>
                        <a:rPr lang="en-US" dirty="0" smtClean="0"/>
                        <a:t>Facilitator</a:t>
                      </a:r>
                      <a:endParaRPr lang="en-US" dirty="0"/>
                    </a:p>
                  </a:txBody>
                  <a:tcPr/>
                </a:tc>
              </a:tr>
              <a:tr h="370840">
                <a:tc>
                  <a:txBody>
                    <a:bodyPr/>
                    <a:lstStyle/>
                    <a:p>
                      <a:r>
                        <a:rPr lang="en-US" dirty="0" smtClean="0"/>
                        <a:t>Relationship</a:t>
                      </a:r>
                      <a:endParaRPr lang="en-US" dirty="0"/>
                    </a:p>
                  </a:txBody>
                  <a:tcPr/>
                </a:tc>
                <a:tc>
                  <a:txBody>
                    <a:bodyPr/>
                    <a:lstStyle/>
                    <a:p>
                      <a:r>
                        <a:rPr lang="en-US" dirty="0" smtClean="0"/>
                        <a:t>Comes</a:t>
                      </a:r>
                      <a:r>
                        <a:rPr lang="en-US" baseline="0" dirty="0" smtClean="0"/>
                        <a:t> with Job</a:t>
                      </a:r>
                      <a:endParaRPr lang="en-US" dirty="0"/>
                    </a:p>
                  </a:txBody>
                  <a:tcPr/>
                </a:tc>
                <a:tc>
                  <a:txBody>
                    <a:bodyPr/>
                    <a:lstStyle/>
                    <a:p>
                      <a:r>
                        <a:rPr lang="en-US" dirty="0" smtClean="0"/>
                        <a:t>Self Selecting</a:t>
                      </a:r>
                      <a:endParaRPr lang="en-US" dirty="0"/>
                    </a:p>
                  </a:txBody>
                  <a:tcPr/>
                </a:tc>
              </a:tr>
              <a:tr h="370840">
                <a:tc>
                  <a:txBody>
                    <a:bodyPr/>
                    <a:lstStyle/>
                    <a:p>
                      <a:r>
                        <a:rPr lang="en-US" dirty="0" smtClean="0"/>
                        <a:t>Source</a:t>
                      </a:r>
                      <a:r>
                        <a:rPr lang="en-US" baseline="0" dirty="0" smtClean="0"/>
                        <a:t> of Influence</a:t>
                      </a:r>
                      <a:endParaRPr lang="en-US" dirty="0"/>
                    </a:p>
                  </a:txBody>
                  <a:tcPr/>
                </a:tc>
                <a:tc>
                  <a:txBody>
                    <a:bodyPr/>
                    <a:lstStyle/>
                    <a:p>
                      <a:r>
                        <a:rPr lang="en-US" dirty="0" smtClean="0"/>
                        <a:t>Position</a:t>
                      </a:r>
                      <a:endParaRPr lang="en-US" dirty="0"/>
                    </a:p>
                  </a:txBody>
                  <a:tcPr/>
                </a:tc>
                <a:tc>
                  <a:txBody>
                    <a:bodyPr/>
                    <a:lstStyle/>
                    <a:p>
                      <a:r>
                        <a:rPr lang="en-US" dirty="0" smtClean="0"/>
                        <a:t>Power Free</a:t>
                      </a:r>
                      <a:endParaRPr lang="en-US" dirty="0"/>
                    </a:p>
                  </a:txBody>
                  <a:tcPr/>
                </a:tc>
              </a:tr>
              <a:tr h="370840">
                <a:tc>
                  <a:txBody>
                    <a:bodyPr/>
                    <a:lstStyle/>
                    <a:p>
                      <a:r>
                        <a:rPr lang="en-US" dirty="0" smtClean="0"/>
                        <a:t>Personal Returns</a:t>
                      </a:r>
                      <a:endParaRPr lang="en-US" dirty="0"/>
                    </a:p>
                  </a:txBody>
                  <a:tcPr/>
                </a:tc>
                <a:tc>
                  <a:txBody>
                    <a:bodyPr/>
                    <a:lstStyle/>
                    <a:p>
                      <a:r>
                        <a:rPr lang="en-US" dirty="0" smtClean="0"/>
                        <a:t>Teamwork/Job</a:t>
                      </a:r>
                      <a:endParaRPr lang="en-US" dirty="0"/>
                    </a:p>
                  </a:txBody>
                  <a:tcPr/>
                </a:tc>
                <a:tc>
                  <a:txBody>
                    <a:bodyPr/>
                    <a:lstStyle/>
                    <a:p>
                      <a:r>
                        <a:rPr lang="en-US" sz="1600" dirty="0" smtClean="0"/>
                        <a:t>Affirmation/Learning</a:t>
                      </a:r>
                      <a:endParaRPr lang="en-US" sz="1600" dirty="0"/>
                    </a:p>
                  </a:txBody>
                  <a:tcPr/>
                </a:tc>
              </a:tr>
              <a:tr h="370840">
                <a:tc>
                  <a:txBody>
                    <a:bodyPr/>
                    <a:lstStyle/>
                    <a:p>
                      <a:r>
                        <a:rPr lang="en-US" dirty="0" smtClean="0"/>
                        <a:t>Arena</a:t>
                      </a:r>
                      <a:endParaRPr lang="en-US" dirty="0"/>
                    </a:p>
                  </a:txBody>
                  <a:tcPr/>
                </a:tc>
                <a:tc>
                  <a:txBody>
                    <a:bodyPr/>
                    <a:lstStyle/>
                    <a:p>
                      <a:r>
                        <a:rPr lang="en-US" dirty="0" smtClean="0"/>
                        <a:t>Task Related</a:t>
                      </a:r>
                      <a:endParaRPr lang="en-US" dirty="0"/>
                    </a:p>
                  </a:txBody>
                  <a:tcPr/>
                </a:tc>
                <a:tc>
                  <a:txBody>
                    <a:bodyPr/>
                    <a:lstStyle/>
                    <a:p>
                      <a:r>
                        <a:rPr lang="en-US" dirty="0" smtClean="0"/>
                        <a:t>Life/Career</a:t>
                      </a:r>
                    </a:p>
                    <a:p>
                      <a:r>
                        <a:rPr lang="en-US" dirty="0" smtClean="0"/>
                        <a:t>Exploring Options</a:t>
                      </a:r>
                    </a:p>
                    <a:p>
                      <a:r>
                        <a:rPr lang="en-US" sz="1600" dirty="0" smtClean="0"/>
                        <a:t>Not Necessarily</a:t>
                      </a:r>
                      <a:r>
                        <a:rPr lang="en-US" sz="1600" baseline="0" dirty="0" smtClean="0"/>
                        <a:t> Organizational Performance</a:t>
                      </a:r>
                      <a:endParaRPr lang="en-US" sz="1600" dirty="0"/>
                    </a:p>
                  </a:txBody>
                  <a:tcPr/>
                </a:tc>
              </a:tr>
              <a:tr h="370840">
                <a:tc>
                  <a:txBody>
                    <a:bodyPr/>
                    <a:lstStyle/>
                    <a:p>
                      <a:r>
                        <a:rPr lang="en-US" dirty="0" smtClean="0"/>
                        <a:t>Scope/Purpose</a:t>
                      </a:r>
                      <a:endParaRPr lang="en-US" dirty="0"/>
                    </a:p>
                  </a:txBody>
                  <a:tcPr/>
                </a:tc>
                <a:tc>
                  <a:txBody>
                    <a:bodyPr/>
                    <a:lstStyle/>
                    <a:p>
                      <a:r>
                        <a:rPr lang="en-US" dirty="0" smtClean="0"/>
                        <a:t>Raising Performance Expectations</a:t>
                      </a:r>
                      <a:endParaRPr lang="en-US" dirty="0"/>
                    </a:p>
                  </a:txBody>
                  <a:tcPr/>
                </a:tc>
                <a:tc>
                  <a:txBody>
                    <a:bodyPr/>
                    <a:lstStyle/>
                    <a:p>
                      <a:r>
                        <a:rPr lang="en-US" dirty="0" smtClean="0"/>
                        <a:t>Personal Transitions</a:t>
                      </a:r>
                    </a:p>
                    <a:p>
                      <a:r>
                        <a:rPr lang="en-US" dirty="0" smtClean="0"/>
                        <a:t>Address individual identity</a:t>
                      </a:r>
                      <a:r>
                        <a:rPr lang="en-US" baseline="0" dirty="0" smtClean="0"/>
                        <a:t> in context of career in the organizational</a:t>
                      </a:r>
                      <a:endParaRPr lang="en-US" dirty="0"/>
                    </a:p>
                  </a:txBody>
                  <a:tcPr/>
                </a:tc>
              </a:tr>
            </a:tbl>
          </a:graphicData>
        </a:graphic>
      </p:graphicFrame>
    </p:spTree>
    <p:custDataLst>
      <p:tags r:id="rId1"/>
    </p:custDataLst>
    <p:extLst>
      <p:ext uri="{BB962C8B-B14F-4D97-AF65-F5344CB8AC3E}">
        <p14:creationId xmlns:p14="http://schemas.microsoft.com/office/powerpoint/2010/main" val="426447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227222"/>
            <a:ext cx="8778240" cy="4937125"/>
          </a:xfrm>
        </p:spPr>
        <p:txBody>
          <a:bodyPr/>
          <a:lstStyle/>
          <a:p>
            <a:r>
              <a:rPr lang="en-US" sz="2000" dirty="0" smtClean="0"/>
              <a:t>Values</a:t>
            </a:r>
            <a:r>
              <a:rPr lang="en-US" sz="2000" baseline="0" dirty="0" smtClean="0"/>
              <a:t> </a:t>
            </a:r>
            <a:r>
              <a:rPr lang="en-US" sz="2000" baseline="0" dirty="0" smtClean="0">
                <a:solidFill>
                  <a:schemeClr val="tx2">
                    <a:lumMod val="60000"/>
                    <a:lumOff val="40000"/>
                  </a:schemeClr>
                </a:solidFill>
              </a:rPr>
              <a:t>shape</a:t>
            </a:r>
            <a:r>
              <a:rPr lang="en-US" sz="2000" baseline="0" dirty="0" smtClean="0"/>
              <a:t> Attitudes </a:t>
            </a:r>
            <a:r>
              <a:rPr lang="en-US" sz="2000" baseline="0" dirty="0" smtClean="0">
                <a:solidFill>
                  <a:schemeClr val="tx2">
                    <a:lumMod val="60000"/>
                    <a:lumOff val="40000"/>
                  </a:schemeClr>
                </a:solidFill>
              </a:rPr>
              <a:t>motivate</a:t>
            </a:r>
            <a:r>
              <a:rPr lang="en-US" sz="2000" baseline="0" dirty="0" smtClean="0"/>
              <a:t> Behavior </a:t>
            </a:r>
            <a:r>
              <a:rPr lang="en-US" sz="2000" baseline="0" dirty="0" smtClean="0">
                <a:solidFill>
                  <a:schemeClr val="tx2">
                    <a:lumMod val="60000"/>
                    <a:lumOff val="40000"/>
                  </a:schemeClr>
                </a:solidFill>
              </a:rPr>
              <a:t>confirms</a:t>
            </a:r>
            <a:r>
              <a:rPr lang="en-US" sz="2000" baseline="0" dirty="0" smtClean="0"/>
              <a:t> Values </a:t>
            </a:r>
            <a:r>
              <a:rPr lang="en-US" sz="2000" baseline="0" dirty="0" smtClean="0">
                <a:solidFill>
                  <a:schemeClr val="tx2">
                    <a:lumMod val="60000"/>
                    <a:lumOff val="40000"/>
                  </a:schemeClr>
                </a:solidFill>
              </a:rPr>
              <a:t>shap</a:t>
            </a:r>
            <a:r>
              <a:rPr lang="en-US" sz="2000" dirty="0" smtClean="0">
                <a:solidFill>
                  <a:schemeClr val="tx2">
                    <a:lumMod val="60000"/>
                    <a:lumOff val="40000"/>
                  </a:schemeClr>
                </a:solidFill>
              </a:rPr>
              <a:t>e</a:t>
            </a:r>
            <a:r>
              <a:rPr lang="en-US" sz="2000" dirty="0" smtClean="0"/>
              <a:t> Attitudes </a:t>
            </a:r>
            <a:r>
              <a:rPr lang="en-US" sz="2000" dirty="0" smtClean="0">
                <a:solidFill>
                  <a:schemeClr val="tx2">
                    <a:lumMod val="60000"/>
                    <a:lumOff val="40000"/>
                  </a:schemeClr>
                </a:solidFill>
              </a:rPr>
              <a:t>motivate</a:t>
            </a:r>
            <a:r>
              <a:rPr lang="en-US" sz="2000" dirty="0" smtClean="0"/>
              <a:t> Behavior </a:t>
            </a:r>
            <a:r>
              <a:rPr lang="en-US" sz="2000" dirty="0" smtClean="0">
                <a:solidFill>
                  <a:schemeClr val="tx2">
                    <a:lumMod val="60000"/>
                    <a:lumOff val="40000"/>
                  </a:schemeClr>
                </a:solidFill>
              </a:rPr>
              <a:t>confirms</a:t>
            </a:r>
            <a:r>
              <a:rPr lang="en-US" sz="2000" dirty="0" smtClean="0"/>
              <a:t> Values </a:t>
            </a:r>
            <a:r>
              <a:rPr lang="en-US" sz="2000" dirty="0" smtClean="0">
                <a:solidFill>
                  <a:schemeClr val="tx2">
                    <a:lumMod val="60000"/>
                    <a:lumOff val="40000"/>
                  </a:schemeClr>
                </a:solidFill>
              </a:rPr>
              <a:t>shape</a:t>
            </a:r>
            <a:r>
              <a:rPr lang="en-US" sz="2000" dirty="0" smtClean="0"/>
              <a:t> Attitudes </a:t>
            </a:r>
            <a:r>
              <a:rPr lang="en-US" sz="2000" dirty="0" smtClean="0">
                <a:solidFill>
                  <a:schemeClr val="tx2">
                    <a:lumMod val="60000"/>
                    <a:lumOff val="40000"/>
                  </a:schemeClr>
                </a:solidFill>
              </a:rPr>
              <a:t>motivate</a:t>
            </a:r>
            <a:r>
              <a:rPr lang="en-US" sz="2000" dirty="0" smtClean="0"/>
              <a:t> Behavior </a:t>
            </a:r>
            <a:r>
              <a:rPr lang="en-US" sz="2000" dirty="0" smtClean="0">
                <a:solidFill>
                  <a:schemeClr val="tx2">
                    <a:lumMod val="60000"/>
                    <a:lumOff val="40000"/>
                  </a:schemeClr>
                </a:solidFill>
              </a:rPr>
              <a:t>confirms </a:t>
            </a:r>
            <a:r>
              <a:rPr lang="en-US" sz="2000" dirty="0" smtClean="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a:t>
            </a:r>
            <a:endParaRPr lang="en-US" sz="2000" dirty="0" smtClean="0"/>
          </a:p>
          <a:p>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 </a:t>
            </a:r>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a:t>
            </a:r>
          </a:p>
          <a:p>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 </a:t>
            </a:r>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a:t>
            </a:r>
          </a:p>
          <a:p>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 </a:t>
            </a:r>
            <a:r>
              <a:rPr lang="en-US" sz="2000" dirty="0"/>
              <a:t>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Values </a:t>
            </a:r>
            <a:r>
              <a:rPr lang="en-US" sz="2000" dirty="0">
                <a:solidFill>
                  <a:schemeClr val="tx2">
                    <a:lumMod val="60000"/>
                    <a:lumOff val="40000"/>
                  </a:schemeClr>
                </a:solidFill>
              </a:rPr>
              <a:t>shape</a:t>
            </a:r>
            <a:r>
              <a:rPr lang="en-US" sz="2000" dirty="0"/>
              <a:t> Attitudes </a:t>
            </a:r>
            <a:r>
              <a:rPr lang="en-US" sz="2000" dirty="0">
                <a:solidFill>
                  <a:schemeClr val="tx2">
                    <a:lumMod val="60000"/>
                    <a:lumOff val="40000"/>
                  </a:schemeClr>
                </a:solidFill>
              </a:rPr>
              <a:t>motivate</a:t>
            </a:r>
            <a:r>
              <a:rPr lang="en-US" sz="2000" dirty="0"/>
              <a:t> Behavior </a:t>
            </a:r>
            <a:r>
              <a:rPr lang="en-US" sz="2000" dirty="0">
                <a:solidFill>
                  <a:schemeClr val="tx2">
                    <a:lumMod val="60000"/>
                    <a:lumOff val="40000"/>
                  </a:schemeClr>
                </a:solidFill>
              </a:rPr>
              <a:t>confirms</a:t>
            </a:r>
            <a:r>
              <a:rPr lang="en-US" sz="2000" dirty="0"/>
              <a:t> </a:t>
            </a:r>
          </a:p>
          <a:p>
            <a:endParaRPr lang="en-US" sz="2000" dirty="0"/>
          </a:p>
          <a:p>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6" name="Title 5"/>
          <p:cNvSpPr>
            <a:spLocks noGrp="1"/>
          </p:cNvSpPr>
          <p:nvPr>
            <p:ph type="title"/>
          </p:nvPr>
        </p:nvSpPr>
        <p:spPr/>
        <p:txBody>
          <a:bodyPr/>
          <a:lstStyle/>
          <a:p>
            <a:r>
              <a:rPr lang="en-US" dirty="0" smtClean="0"/>
              <a:t>Understanding Behavior</a:t>
            </a:r>
            <a:endParaRPr lang="en-US" dirty="0"/>
          </a:p>
        </p:txBody>
      </p:sp>
      <p:graphicFrame>
        <p:nvGraphicFramePr>
          <p:cNvPr id="11" name="Diagram 10"/>
          <p:cNvGraphicFramePr/>
          <p:nvPr>
            <p:extLst>
              <p:ext uri="{D42A27DB-BD31-4B8C-83A1-F6EECF244321}">
                <p14:modId xmlns:p14="http://schemas.microsoft.com/office/powerpoint/2010/main" val="3098095001"/>
              </p:ext>
            </p:extLst>
          </p:nvPr>
        </p:nvGraphicFramePr>
        <p:xfrm>
          <a:off x="2470376" y="2167021"/>
          <a:ext cx="3571875" cy="3057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Watch for Hot Buttons:</a:t>
            </a:r>
          </a:p>
          <a:p>
            <a:pPr marL="342900" indent="-342900">
              <a:buFont typeface="Arial" panose="020B0604020202020204" pitchFamily="34" charset="0"/>
              <a:buChar char="•"/>
            </a:pPr>
            <a:r>
              <a:rPr lang="en-US" sz="2000" dirty="0" smtClean="0"/>
              <a:t>Passing the buck; not taking responsibility</a:t>
            </a:r>
          </a:p>
          <a:p>
            <a:pPr marL="342900" indent="-342900">
              <a:buFont typeface="Arial" panose="020B0604020202020204" pitchFamily="34" charset="0"/>
              <a:buChar char="•"/>
            </a:pPr>
            <a:r>
              <a:rPr lang="en-US" sz="2000" dirty="0" smtClean="0"/>
              <a:t>Spreading rumors about people’s personal lives</a:t>
            </a:r>
          </a:p>
          <a:p>
            <a:pPr marL="342900" indent="-342900">
              <a:buFont typeface="Arial" panose="020B0604020202020204" pitchFamily="34" charset="0"/>
              <a:buChar char="•"/>
            </a:pPr>
            <a:r>
              <a:rPr lang="en-US" sz="2000" dirty="0" smtClean="0"/>
              <a:t>Sidestepping issues to avoid conflict</a:t>
            </a:r>
          </a:p>
          <a:p>
            <a:pPr marL="342900" indent="-342900">
              <a:buFont typeface="Arial" panose="020B0604020202020204" pitchFamily="34" charset="0"/>
              <a:buChar char="•"/>
            </a:pPr>
            <a:r>
              <a:rPr lang="en-US" sz="2000" dirty="0" smtClean="0"/>
              <a:t>Wasting time at meetings</a:t>
            </a:r>
          </a:p>
          <a:p>
            <a:pPr marL="342900" indent="-342900">
              <a:buFont typeface="Arial" panose="020B0604020202020204" pitchFamily="34" charset="0"/>
              <a:buChar char="•"/>
            </a:pPr>
            <a:r>
              <a:rPr lang="en-US" sz="2000" dirty="0" smtClean="0"/>
              <a:t>Challenging a person’s competence and motivation</a:t>
            </a:r>
          </a:p>
          <a:p>
            <a:pPr marL="342900" indent="-342900">
              <a:buFont typeface="Arial" panose="020B0604020202020204" pitchFamily="34" charset="0"/>
              <a:buChar char="•"/>
            </a:pPr>
            <a:r>
              <a:rPr lang="en-US" sz="2000" dirty="0" smtClean="0"/>
              <a:t>Failing to deliver on promises</a:t>
            </a:r>
          </a:p>
          <a:p>
            <a:pPr marL="342900" indent="-342900">
              <a:buFont typeface="Arial" panose="020B0604020202020204" pitchFamily="34" charset="0"/>
              <a:buChar char="•"/>
            </a:pPr>
            <a:r>
              <a:rPr lang="en-US" sz="2000" dirty="0" smtClean="0"/>
              <a:t>Being forced to do more with less</a:t>
            </a:r>
          </a:p>
          <a:p>
            <a:pPr marL="342900" indent="-342900">
              <a:buFont typeface="Arial" panose="020B0604020202020204" pitchFamily="34" charset="0"/>
              <a:buChar char="•"/>
            </a:pPr>
            <a:r>
              <a:rPr lang="en-US" sz="2000" dirty="0" smtClean="0"/>
              <a:t>Using power to control and playing favorites</a:t>
            </a:r>
          </a:p>
          <a:p>
            <a:pPr marL="342900" indent="-342900">
              <a:buFont typeface="Arial" panose="020B0604020202020204" pitchFamily="34" charset="0"/>
              <a:buChar char="•"/>
            </a:pPr>
            <a:r>
              <a:rPr lang="en-US" sz="2000" dirty="0" smtClean="0"/>
              <a:t>Overlooking contributions because of gender, age, race, ethnicity, age, physical abilities</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In Coaching Mode…	</a:t>
            </a:r>
            <a:endParaRPr lang="en-US" dirty="0"/>
          </a:p>
        </p:txBody>
      </p:sp>
      <p:pic>
        <p:nvPicPr>
          <p:cNvPr id="6" name="Picture 5"/>
          <p:cNvPicPr>
            <a:picLocks noChangeAspect="1"/>
          </p:cNvPicPr>
          <p:nvPr/>
        </p:nvPicPr>
        <p:blipFill>
          <a:blip r:embed="rId4"/>
          <a:stretch>
            <a:fillRect/>
          </a:stretch>
        </p:blipFill>
        <p:spPr>
          <a:xfrm>
            <a:off x="6611423" y="1371599"/>
            <a:ext cx="2227777" cy="1820779"/>
          </a:xfrm>
          <a:prstGeom prst="rect">
            <a:avLst/>
          </a:prstGeom>
        </p:spPr>
      </p:pic>
    </p:spTree>
    <p:custDataLst>
      <p:tags r:id="rId1"/>
    </p:custDataLst>
    <p:extLst>
      <p:ext uri="{BB962C8B-B14F-4D97-AF65-F5344CB8AC3E}">
        <p14:creationId xmlns:p14="http://schemas.microsoft.com/office/powerpoint/2010/main" val="378497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pPr algn="ctr"/>
            <a:r>
              <a:rPr lang="en-US" sz="4400" b="1" dirty="0" smtClean="0"/>
              <a:t>S</a:t>
            </a:r>
            <a:r>
              <a:rPr lang="en-US" dirty="0" smtClean="0"/>
              <a:t>afety</a:t>
            </a:r>
          </a:p>
          <a:p>
            <a:pPr algn="ctr"/>
            <a:r>
              <a:rPr lang="en-US" sz="4000" b="1" dirty="0" smtClean="0"/>
              <a:t>P</a:t>
            </a:r>
            <a:r>
              <a:rPr lang="en-US" dirty="0" smtClean="0"/>
              <a:t>eople</a:t>
            </a:r>
          </a:p>
          <a:p>
            <a:pPr algn="ctr"/>
            <a:r>
              <a:rPr lang="en-US" sz="4000" b="1" dirty="0" smtClean="0"/>
              <a:t>I</a:t>
            </a:r>
            <a:r>
              <a:rPr lang="en-US" dirty="0" smtClean="0"/>
              <a:t>ntegrity</a:t>
            </a:r>
          </a:p>
          <a:p>
            <a:pPr algn="ctr"/>
            <a:r>
              <a:rPr lang="en-US" sz="4000" b="1" dirty="0" smtClean="0"/>
              <a:t>C</a:t>
            </a:r>
            <a:r>
              <a:rPr lang="en-US" dirty="0" smtClean="0"/>
              <a:t>ustomer Service</a:t>
            </a:r>
          </a:p>
          <a:p>
            <a:pPr algn="ctr"/>
            <a:r>
              <a:rPr lang="en-US" sz="4000" b="1" dirty="0" smtClean="0"/>
              <a:t>E</a:t>
            </a:r>
            <a:r>
              <a:rPr lang="en-US" dirty="0" smtClean="0"/>
              <a:t>xcellence</a:t>
            </a:r>
          </a:p>
          <a:p>
            <a:pPr algn="ctr"/>
            <a:r>
              <a:rPr lang="en-US" sz="4000" b="1" dirty="0" smtClean="0"/>
              <a:t>R</a:t>
            </a:r>
            <a:r>
              <a:rPr lang="en-US" dirty="0" smtClean="0"/>
              <a:t>espect</a:t>
            </a:r>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CDOT Values</a:t>
            </a:r>
            <a:endParaRPr lang="en-US" dirty="0"/>
          </a:p>
        </p:txBody>
      </p:sp>
    </p:spTree>
    <p:custDataLst>
      <p:tags r:id="rId1"/>
    </p:custDataLst>
    <p:extLst>
      <p:ext uri="{BB962C8B-B14F-4D97-AF65-F5344CB8AC3E}">
        <p14:creationId xmlns:p14="http://schemas.microsoft.com/office/powerpoint/2010/main" val="7045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6762864" y="4419599"/>
            <a:ext cx="2198256" cy="1889126"/>
          </a:xfrm>
          <a:prstGeom prst="rect">
            <a:avLst/>
          </a:prstGeom>
        </p:spPr>
      </p:pic>
      <p:sp>
        <p:nvSpPr>
          <p:cNvPr id="2" name="Content Placeholder 1"/>
          <p:cNvSpPr>
            <a:spLocks noGrp="1"/>
          </p:cNvSpPr>
          <p:nvPr>
            <p:ph idx="1"/>
          </p:nvPr>
        </p:nvSpPr>
        <p:spPr>
          <a:xfrm>
            <a:off x="182879" y="1371600"/>
            <a:ext cx="7364931" cy="4937125"/>
          </a:xfrm>
        </p:spPr>
        <p:txBody>
          <a:bodyPr/>
          <a:lstStyle/>
          <a:p>
            <a:r>
              <a:rPr lang="en-US" sz="2800" b="1" dirty="0" smtClean="0"/>
              <a:t>A</a:t>
            </a:r>
            <a:r>
              <a:rPr lang="en-US" sz="2800" dirty="0" smtClean="0"/>
              <a:t>ctionable</a:t>
            </a:r>
          </a:p>
          <a:p>
            <a:pPr marL="457200" indent="-457200">
              <a:buFont typeface="Arial" panose="020B0604020202020204" pitchFamily="34" charset="0"/>
              <a:buChar char="•"/>
            </a:pPr>
            <a:r>
              <a:rPr lang="en-US" sz="2400" i="1" dirty="0" smtClean="0"/>
              <a:t>Employee can do something about it</a:t>
            </a:r>
          </a:p>
          <a:p>
            <a:r>
              <a:rPr lang="en-US" sz="2800" b="1" dirty="0" smtClean="0"/>
              <a:t>B</a:t>
            </a:r>
            <a:r>
              <a:rPr lang="en-US" sz="2800" dirty="0" smtClean="0"/>
              <a:t>alanced</a:t>
            </a:r>
          </a:p>
          <a:p>
            <a:pPr marL="457200" indent="-457200">
              <a:buFont typeface="Arial" panose="020B0604020202020204" pitchFamily="34" charset="0"/>
              <a:buChar char="•"/>
            </a:pPr>
            <a:r>
              <a:rPr lang="en-US" sz="2400" i="1" dirty="0" smtClean="0"/>
              <a:t>Provide some positive and some negative examples to be informative</a:t>
            </a:r>
          </a:p>
          <a:p>
            <a:r>
              <a:rPr lang="en-US" sz="2800" b="1" dirty="0" smtClean="0"/>
              <a:t>C</a:t>
            </a:r>
            <a:r>
              <a:rPr lang="en-US" sz="2800" dirty="0" smtClean="0"/>
              <a:t>onstructive</a:t>
            </a:r>
          </a:p>
          <a:p>
            <a:pPr marL="457200" indent="-457200">
              <a:buFont typeface="Arial" panose="020B0604020202020204" pitchFamily="34" charset="0"/>
              <a:buChar char="•"/>
            </a:pPr>
            <a:r>
              <a:rPr lang="en-US" sz="2400" i="1" dirty="0" smtClean="0"/>
              <a:t>Focus on observed behavior, positive aspects, timely (while it’s fresh)</a:t>
            </a:r>
            <a:endParaRPr lang="en-US" sz="2400" i="1"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Giving Feedback</a:t>
            </a:r>
            <a:endParaRPr lang="en-US" dirty="0"/>
          </a:p>
        </p:txBody>
      </p:sp>
    </p:spTree>
    <p:custDataLst>
      <p:tags r:id="rId1"/>
    </p:custDataLst>
    <p:extLst>
      <p:ext uri="{BB962C8B-B14F-4D97-AF65-F5344CB8AC3E}">
        <p14:creationId xmlns:p14="http://schemas.microsoft.com/office/powerpoint/2010/main" val="94524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r>
              <a:rPr lang="en-US" sz="2900" dirty="0" smtClean="0"/>
              <a:t>Learning Logistics</a:t>
            </a:r>
          </a:p>
          <a:p>
            <a:r>
              <a:rPr lang="en-US" sz="2900" dirty="0" smtClean="0"/>
              <a:t>Section 1 – Course Introduction</a:t>
            </a:r>
          </a:p>
          <a:p>
            <a:r>
              <a:rPr lang="en-US" sz="2900" dirty="0" smtClean="0"/>
              <a:t>Section 2 – Teaching Others</a:t>
            </a:r>
            <a:endParaRPr lang="en-US" sz="1800" dirty="0" smtClean="0"/>
          </a:p>
          <a:p>
            <a:r>
              <a:rPr lang="en-US" sz="2900" b="1" i="1" dirty="0"/>
              <a:t>Section 3</a:t>
            </a:r>
            <a:r>
              <a:rPr lang="en-US" sz="2900" b="1" i="1" dirty="0" smtClean="0"/>
              <a:t> – Development Plan</a:t>
            </a:r>
          </a:p>
          <a:p>
            <a:r>
              <a:rPr lang="en-US" sz="2900" dirty="0" smtClean="0"/>
              <a:t>Conclusion </a:t>
            </a:r>
          </a:p>
          <a:p>
            <a:pPr marL="457200" indent="-457200">
              <a:buFont typeface="Arial"/>
              <a:buChar char="•"/>
            </a:pPr>
            <a:endParaRPr lang="en-US" sz="2900" dirty="0"/>
          </a:p>
          <a:p>
            <a:pPr marL="457200" indent="-457200">
              <a:buFont typeface="Arial"/>
              <a:buChar char="•"/>
            </a:pPr>
            <a:endParaRPr lang="en-US" sz="29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766560" y="4487926"/>
            <a:ext cx="2073910" cy="1868424"/>
          </a:xfrm>
          <a:prstGeom prst="rect">
            <a:avLst/>
          </a:prstGeom>
        </p:spPr>
      </p:pic>
    </p:spTree>
    <p:custDataLst>
      <p:tags r:id="rId1"/>
    </p:custDataLst>
    <p:extLst>
      <p:ext uri="{BB962C8B-B14F-4D97-AF65-F5344CB8AC3E}">
        <p14:creationId xmlns:p14="http://schemas.microsoft.com/office/powerpoint/2010/main" val="301978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r>
              <a:rPr lang="en-US" dirty="0" smtClean="0"/>
              <a:t>Development Plan</a:t>
            </a:r>
            <a:endParaRPr lang="en-US" dirty="0"/>
          </a:p>
        </p:txBody>
      </p:sp>
      <p:sp>
        <p:nvSpPr>
          <p:cNvPr id="6" name="Content Placeholder 3"/>
          <p:cNvSpPr>
            <a:spLocks noGrp="1"/>
          </p:cNvSpPr>
          <p:nvPr>
            <p:ph idx="1"/>
          </p:nvPr>
        </p:nvSpPr>
        <p:spPr>
          <a:xfrm>
            <a:off x="182880" y="1417320"/>
            <a:ext cx="8778240" cy="4754880"/>
          </a:xfrm>
        </p:spPr>
        <p:txBody>
          <a:bodyPr/>
          <a:lstStyle/>
          <a:p>
            <a:r>
              <a:rPr lang="en-US" sz="2800" dirty="0" smtClean="0"/>
              <a:t>When Creating an Individual Development Plan:</a:t>
            </a:r>
          </a:p>
          <a:p>
            <a:pPr marL="514350" indent="-514350">
              <a:buFont typeface="+mj-lt"/>
              <a:buAutoNum type="arabicPeriod"/>
            </a:pPr>
            <a:r>
              <a:rPr lang="en-US" sz="2800" dirty="0" smtClean="0"/>
              <a:t>Provide a reason and motivation </a:t>
            </a:r>
          </a:p>
          <a:p>
            <a:pPr marL="1200150" lvl="1" indent="-457200">
              <a:buFont typeface="Arial" panose="020B0604020202020204" pitchFamily="34" charset="0"/>
              <a:buChar char="•"/>
            </a:pPr>
            <a:r>
              <a:rPr lang="en-US" dirty="0"/>
              <a:t>T</a:t>
            </a:r>
            <a:r>
              <a:rPr lang="en-US" dirty="0" smtClean="0"/>
              <a:t>o </a:t>
            </a:r>
            <a:r>
              <a:rPr lang="en-US" dirty="0"/>
              <a:t>be the best </a:t>
            </a:r>
            <a:r>
              <a:rPr lang="en-US" dirty="0" smtClean="0"/>
              <a:t>possible Supervisor</a:t>
            </a:r>
            <a:endParaRPr lang="en-US" dirty="0"/>
          </a:p>
          <a:p>
            <a:pPr marL="514350" indent="-514350">
              <a:buFont typeface="+mj-lt"/>
              <a:buAutoNum type="arabicPeriod"/>
            </a:pPr>
            <a:r>
              <a:rPr lang="en-US" sz="2800" dirty="0" smtClean="0"/>
              <a:t>Describe needs to be learned </a:t>
            </a:r>
          </a:p>
          <a:p>
            <a:pPr marL="1200150" lvl="1" indent="-457200">
              <a:buFont typeface="Arial" panose="020B0604020202020204" pitchFamily="34" charset="0"/>
              <a:buChar char="•"/>
            </a:pPr>
            <a:r>
              <a:rPr lang="en-US" dirty="0"/>
              <a:t>I</a:t>
            </a:r>
            <a:r>
              <a:rPr lang="en-US" dirty="0" smtClean="0"/>
              <a:t>dentify the competencies</a:t>
            </a:r>
            <a:endParaRPr lang="en-US" dirty="0"/>
          </a:p>
          <a:p>
            <a:pPr marL="514350" indent="-514350">
              <a:buFont typeface="+mj-lt"/>
              <a:buAutoNum type="arabicPeriod"/>
            </a:pPr>
            <a:r>
              <a:rPr lang="en-US" sz="2800" dirty="0"/>
              <a:t>Identify development actions</a:t>
            </a:r>
          </a:p>
          <a:p>
            <a:pPr marL="514350" indent="-514350">
              <a:buFont typeface="+mj-lt"/>
              <a:buAutoNum type="arabicPeriod"/>
            </a:pPr>
            <a:r>
              <a:rPr lang="en-US" sz="2800" dirty="0"/>
              <a:t>Implement </a:t>
            </a:r>
            <a:r>
              <a:rPr lang="en-US" sz="2800" dirty="0" smtClean="0"/>
              <a:t>the plan and follow-up</a:t>
            </a:r>
            <a:endParaRPr lang="en-US" sz="2800" dirty="0"/>
          </a:p>
        </p:txBody>
      </p:sp>
    </p:spTree>
    <p:custDataLst>
      <p:tags r:id="rId1"/>
    </p:custDataLst>
    <p:extLst>
      <p:ext uri="{BB962C8B-B14F-4D97-AF65-F5344CB8AC3E}">
        <p14:creationId xmlns:p14="http://schemas.microsoft.com/office/powerpoint/2010/main" val="808440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r>
              <a:rPr lang="en-US" sz="2900" b="1" i="1" dirty="0" smtClean="0"/>
              <a:t>Learning Logistics</a:t>
            </a:r>
          </a:p>
          <a:p>
            <a:r>
              <a:rPr lang="en-US" sz="2900" dirty="0" smtClean="0"/>
              <a:t>Section 1 – Course Introduction</a:t>
            </a:r>
          </a:p>
          <a:p>
            <a:r>
              <a:rPr lang="en-US" sz="2900" dirty="0" smtClean="0"/>
              <a:t>Section 2 – Teaching Others</a:t>
            </a:r>
            <a:endParaRPr lang="en-US" sz="1800" dirty="0" smtClean="0"/>
          </a:p>
          <a:p>
            <a:r>
              <a:rPr lang="en-US" sz="2900" dirty="0"/>
              <a:t>Section 3</a:t>
            </a:r>
            <a:r>
              <a:rPr lang="en-US" sz="2900" dirty="0" smtClean="0"/>
              <a:t> – Development Plan</a:t>
            </a:r>
          </a:p>
          <a:p>
            <a:r>
              <a:rPr lang="en-US" sz="2900" dirty="0" smtClean="0"/>
              <a:t>Conclusion </a:t>
            </a:r>
          </a:p>
          <a:p>
            <a:pPr marL="457200" indent="-457200">
              <a:buFont typeface="Arial"/>
              <a:buChar char="•"/>
            </a:pPr>
            <a:endParaRPr lang="en-US" sz="2900" dirty="0"/>
          </a:p>
          <a:p>
            <a:pPr marL="457200" indent="-457200">
              <a:buFont typeface="Arial"/>
              <a:buChar char="•"/>
            </a:pPr>
            <a:endParaRPr lang="en-US" sz="29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766560" y="4487926"/>
            <a:ext cx="2073910" cy="1868424"/>
          </a:xfrm>
          <a:prstGeom prst="rect">
            <a:avLst/>
          </a:prstGeom>
        </p:spPr>
      </p:pic>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0" y="1371600"/>
            <a:ext cx="6819232" cy="4937125"/>
          </a:xfrm>
        </p:spPr>
        <p:txBody>
          <a:bodyPr/>
          <a:lstStyle/>
          <a:p>
            <a:r>
              <a:rPr lang="en-US" dirty="0" smtClean="0"/>
              <a:t>Now let’s take 10 minutes to fill out the Employee Assessment Form for:</a:t>
            </a:r>
            <a:endParaRPr lang="en-US" dirty="0"/>
          </a:p>
          <a:p>
            <a:pPr marL="514350" indent="-514350">
              <a:buFont typeface="+mj-lt"/>
              <a:buAutoNum type="arabicPeriod"/>
            </a:pPr>
            <a:r>
              <a:rPr lang="en-US" sz="2800" dirty="0" smtClean="0"/>
              <a:t>High Contributor </a:t>
            </a:r>
          </a:p>
          <a:p>
            <a:pPr marL="514350" indent="-514350">
              <a:buFont typeface="+mj-lt"/>
              <a:buAutoNum type="arabicPeriod"/>
            </a:pPr>
            <a:r>
              <a:rPr lang="en-US" sz="2800" dirty="0" smtClean="0"/>
              <a:t>Low Contributor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sz="3600" dirty="0" smtClean="0"/>
              <a:t>Exercise Two: Employee Assessment Form</a:t>
            </a:r>
            <a:endParaRPr lang="en-US" sz="3600" dirty="0"/>
          </a:p>
        </p:txBody>
      </p:sp>
    </p:spTree>
    <p:custDataLst>
      <p:tags r:id="rId1"/>
    </p:custDataLst>
    <p:extLst>
      <p:ext uri="{BB962C8B-B14F-4D97-AF65-F5344CB8AC3E}">
        <p14:creationId xmlns:p14="http://schemas.microsoft.com/office/powerpoint/2010/main" val="1644287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Now Let’s take 15 minutes to complete an Individual </a:t>
            </a:r>
            <a:r>
              <a:rPr lang="en-US" sz="2800" dirty="0"/>
              <a:t>D</a:t>
            </a:r>
            <a:r>
              <a:rPr lang="en-US" sz="2800" dirty="0" smtClean="0"/>
              <a:t>evelopment </a:t>
            </a:r>
            <a:r>
              <a:rPr lang="en-US" sz="2800" dirty="0"/>
              <a:t>P</a:t>
            </a:r>
            <a:r>
              <a:rPr lang="en-US" sz="2800" dirty="0" smtClean="0"/>
              <a:t>lan to address areas within the Employee Assessment you just completed.</a:t>
            </a:r>
          </a:p>
          <a:p>
            <a:pPr marL="457200" indent="-457200">
              <a:buFont typeface="Arial" panose="020B0604020202020204" pitchFamily="34" charset="0"/>
              <a:buChar char="•"/>
            </a:pPr>
            <a:r>
              <a:rPr lang="en-US" sz="2800" dirty="0" smtClean="0"/>
              <a:t>Complete a plan for each employee</a:t>
            </a:r>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sz="3600" dirty="0" smtClean="0"/>
              <a:t>Exercise Three: Individual Development Plan</a:t>
            </a:r>
            <a:endParaRPr lang="en-US" sz="3600" dirty="0"/>
          </a:p>
        </p:txBody>
      </p:sp>
    </p:spTree>
    <p:custDataLst>
      <p:tags r:id="rId1"/>
    </p:custDataLst>
    <p:extLst>
      <p:ext uri="{BB962C8B-B14F-4D97-AF65-F5344CB8AC3E}">
        <p14:creationId xmlns:p14="http://schemas.microsoft.com/office/powerpoint/2010/main" val="2001256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Action Tools</a:t>
            </a:r>
            <a:endParaRPr lang="en-US" dirty="0"/>
          </a:p>
        </p:txBody>
      </p:sp>
      <p:sp>
        <p:nvSpPr>
          <p:cNvPr id="7" name="Content Placeholder 6"/>
          <p:cNvSpPr>
            <a:spLocks noGrp="1"/>
          </p:cNvSpPr>
          <p:nvPr>
            <p:ph sz="half" idx="2"/>
          </p:nvPr>
        </p:nvSpPr>
        <p:spPr>
          <a:xfrm>
            <a:off x="320040" y="1371600"/>
            <a:ext cx="6048676" cy="4937760"/>
          </a:xfrm>
        </p:spPr>
        <p:txBody>
          <a:bodyPr/>
          <a:lstStyle/>
          <a:p>
            <a:r>
              <a:rPr lang="en-US" sz="2400" dirty="0"/>
              <a:t>The following are some of the Action Tools available to supervisors:</a:t>
            </a:r>
          </a:p>
          <a:p>
            <a:pPr marL="457200" indent="-457200">
              <a:buFont typeface="Arial" panose="020B0604020202020204" pitchFamily="34" charset="0"/>
              <a:buChar char="•"/>
            </a:pPr>
            <a:r>
              <a:rPr lang="en-US" sz="2400" dirty="0"/>
              <a:t>Training</a:t>
            </a:r>
          </a:p>
          <a:p>
            <a:pPr marL="457200" indent="-457200">
              <a:buFont typeface="Arial" panose="020B0604020202020204" pitchFamily="34" charset="0"/>
              <a:buChar char="•"/>
            </a:pPr>
            <a:r>
              <a:rPr lang="en-US" sz="2400" dirty="0"/>
              <a:t>Shadowing of senior employees</a:t>
            </a:r>
          </a:p>
          <a:p>
            <a:pPr marL="457200" indent="-457200">
              <a:buFont typeface="Arial" panose="020B0604020202020204" pitchFamily="34" charset="0"/>
              <a:buChar char="•"/>
            </a:pPr>
            <a:r>
              <a:rPr lang="en-US" sz="2400" dirty="0"/>
              <a:t>Mentoring</a:t>
            </a:r>
          </a:p>
          <a:p>
            <a:pPr marL="457200" indent="-457200">
              <a:buFont typeface="Arial" panose="020B0604020202020204" pitchFamily="34" charset="0"/>
              <a:buChar char="•"/>
            </a:pPr>
            <a:r>
              <a:rPr lang="en-US" sz="2400" dirty="0"/>
              <a:t>Distance learning </a:t>
            </a:r>
          </a:p>
          <a:p>
            <a:pPr marL="457200" indent="-457200">
              <a:buFont typeface="Arial" panose="020B0604020202020204" pitchFamily="34" charset="0"/>
              <a:buChar char="•"/>
            </a:pPr>
            <a:r>
              <a:rPr lang="en-US" sz="2400" dirty="0"/>
              <a:t>Assign to project team</a:t>
            </a:r>
          </a:p>
          <a:p>
            <a:pPr marL="457200" indent="-457200">
              <a:buFont typeface="Arial" panose="020B0604020202020204" pitchFamily="34" charset="0"/>
              <a:buChar char="•"/>
            </a:pPr>
            <a:r>
              <a:rPr lang="en-US" sz="2400" dirty="0"/>
              <a:t>Cross training</a:t>
            </a:r>
          </a:p>
          <a:p>
            <a:pPr marL="457200" indent="-457200">
              <a:buFont typeface="Arial" panose="020B0604020202020204" pitchFamily="34" charset="0"/>
              <a:buChar char="•"/>
            </a:pPr>
            <a:r>
              <a:rPr lang="en-US" sz="2400" dirty="0"/>
              <a:t>Involvement in outreach</a:t>
            </a:r>
          </a:p>
          <a:p>
            <a:pPr marL="457200" indent="-457200">
              <a:buFont typeface="Arial" panose="020B0604020202020204" pitchFamily="34" charset="0"/>
              <a:buChar char="•"/>
            </a:pPr>
            <a:r>
              <a:rPr lang="en-US" sz="2400" dirty="0"/>
              <a:t>Temporary assignments</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Picture 8"/>
          <p:cNvPicPr>
            <a:picLocks noChangeAspect="1"/>
          </p:cNvPicPr>
          <p:nvPr/>
        </p:nvPicPr>
        <p:blipFill>
          <a:blip r:embed="rId4"/>
          <a:stretch>
            <a:fillRect/>
          </a:stretch>
        </p:blipFill>
        <p:spPr>
          <a:xfrm rot="16200000">
            <a:off x="5244563" y="2655033"/>
            <a:ext cx="4847590" cy="2280724"/>
          </a:xfrm>
          <a:prstGeom prst="rect">
            <a:avLst/>
          </a:prstGeom>
        </p:spPr>
      </p:pic>
    </p:spTree>
    <p:custDataLst>
      <p:tags r:id="rId1"/>
    </p:custDataLst>
    <p:extLst>
      <p:ext uri="{BB962C8B-B14F-4D97-AF65-F5344CB8AC3E}">
        <p14:creationId xmlns:p14="http://schemas.microsoft.com/office/powerpoint/2010/main" val="4212986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0" y="1347537"/>
            <a:ext cx="7310120" cy="4937125"/>
          </a:xfrm>
        </p:spPr>
        <p:txBody>
          <a:bodyPr/>
          <a:lstStyle/>
          <a:p>
            <a:r>
              <a:rPr lang="en-US" sz="2400" dirty="0" smtClean="0"/>
              <a:t>Get into groups of three to role play an interaction with employee (TMIII):</a:t>
            </a:r>
          </a:p>
          <a:p>
            <a:r>
              <a:rPr lang="en-US" sz="2000" b="1" i="1" u="sng" dirty="0" smtClean="0"/>
              <a:t>Role One: LTC Ops</a:t>
            </a:r>
            <a:r>
              <a:rPr lang="en-US" sz="2000" b="1" i="1" u="sng" dirty="0"/>
              <a:t> </a:t>
            </a:r>
            <a:endParaRPr lang="en-US" sz="2000" b="1" i="1" u="sng" dirty="0" smtClean="0"/>
          </a:p>
          <a:p>
            <a:pPr marL="342900" indent="-342900">
              <a:buFont typeface="Arial" panose="020B0604020202020204" pitchFamily="34" charset="0"/>
              <a:buChar char="•"/>
            </a:pPr>
            <a:r>
              <a:rPr lang="en-US" sz="2000" dirty="0" smtClean="0"/>
              <a:t>Use IDP and assessment to guide</a:t>
            </a:r>
          </a:p>
          <a:p>
            <a:r>
              <a:rPr lang="en-US" sz="2000" b="1" i="1" u="sng" dirty="0"/>
              <a:t>Role Two: </a:t>
            </a:r>
            <a:r>
              <a:rPr lang="en-US" sz="2000" b="1" i="1" u="sng" dirty="0" smtClean="0"/>
              <a:t>TMIII </a:t>
            </a:r>
            <a:endParaRPr lang="en-US" sz="2000" b="1" i="1" u="sng" dirty="0"/>
          </a:p>
          <a:p>
            <a:pPr marL="342900" indent="-342900">
              <a:buFont typeface="Arial" panose="020B0604020202020204" pitchFamily="34" charset="0"/>
              <a:buChar char="•"/>
            </a:pPr>
            <a:r>
              <a:rPr lang="en-US" sz="2000" dirty="0" smtClean="0"/>
              <a:t>Answers the following Questions:</a:t>
            </a:r>
          </a:p>
          <a:p>
            <a:pPr marL="1085850" lvl="1" indent="-342900">
              <a:buFont typeface="Arial" panose="020B0604020202020204" pitchFamily="34" charset="0"/>
              <a:buChar char="•"/>
            </a:pPr>
            <a:r>
              <a:rPr lang="en-US" sz="1600" dirty="0" smtClean="0"/>
              <a:t>What will organization need from me? </a:t>
            </a:r>
          </a:p>
          <a:p>
            <a:pPr marL="1085850" lvl="1" indent="-342900">
              <a:buFont typeface="Arial" panose="020B0604020202020204" pitchFamily="34" charset="0"/>
              <a:buChar char="•"/>
            </a:pPr>
            <a:r>
              <a:rPr lang="en-US" sz="1600" dirty="0" smtClean="0"/>
              <a:t>What are my goals?</a:t>
            </a:r>
          </a:p>
          <a:p>
            <a:pPr marL="1085850" lvl="1" indent="-342900">
              <a:buFont typeface="Arial" panose="020B0604020202020204" pitchFamily="34" charset="0"/>
              <a:buChar char="•"/>
            </a:pPr>
            <a:r>
              <a:rPr lang="en-US" sz="1600" dirty="0" smtClean="0"/>
              <a:t>What are my strengths?</a:t>
            </a:r>
            <a:r>
              <a:rPr lang="en-US" sz="1800" dirty="0" smtClean="0"/>
              <a:t>	</a:t>
            </a:r>
          </a:p>
          <a:p>
            <a:r>
              <a:rPr lang="en-US" sz="2000" b="1" i="1" u="sng" dirty="0"/>
              <a:t>Role Three: Observer</a:t>
            </a:r>
          </a:p>
          <a:p>
            <a:pPr marL="342900" indent="-342900">
              <a:buFont typeface="Arial" panose="020B0604020202020204" pitchFamily="34" charset="0"/>
              <a:buChar char="•"/>
            </a:pPr>
            <a:r>
              <a:rPr lang="en-US" sz="2000" dirty="0" smtClean="0"/>
              <a:t>Take notes on how coaching is applied and received</a:t>
            </a:r>
          </a:p>
          <a:p>
            <a:endParaRPr lang="en-US" sz="2000" u="sng"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Exercise Four: Hands-On</a:t>
            </a:r>
            <a:endParaRPr lang="en-US" dirty="0"/>
          </a:p>
        </p:txBody>
      </p:sp>
    </p:spTree>
    <p:custDataLst>
      <p:tags r:id="rId1"/>
    </p:custDataLst>
    <p:extLst>
      <p:ext uri="{BB962C8B-B14F-4D97-AF65-F5344CB8AC3E}">
        <p14:creationId xmlns:p14="http://schemas.microsoft.com/office/powerpoint/2010/main" val="2504455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Observers please provide feedback on how supervisor and employee conducted meeting:</a:t>
            </a:r>
          </a:p>
          <a:p>
            <a:pPr marL="457200" indent="-457200">
              <a:buFont typeface="Arial" panose="020B0604020202020204" pitchFamily="34" charset="0"/>
              <a:buChar char="•"/>
            </a:pPr>
            <a:r>
              <a:rPr lang="en-US" sz="2400" dirty="0" smtClean="0"/>
              <a:t>Did they effectively incorporate tools?</a:t>
            </a:r>
          </a:p>
          <a:p>
            <a:pPr marL="457200" indent="-457200">
              <a:buFont typeface="Arial" panose="020B0604020202020204" pitchFamily="34" charset="0"/>
              <a:buChar char="•"/>
            </a:pPr>
            <a:r>
              <a:rPr lang="en-US" sz="2400" dirty="0" smtClean="0"/>
              <a:t>Was there an opportunity to support CDOT mission and values?</a:t>
            </a:r>
          </a:p>
          <a:p>
            <a:pPr marL="457200" indent="-457200">
              <a:buFont typeface="Arial" panose="020B0604020202020204" pitchFamily="34" charset="0"/>
              <a:buChar char="•"/>
            </a:pPr>
            <a:r>
              <a:rPr lang="en-US" sz="2400" dirty="0" smtClean="0"/>
              <a:t>Supervisor and Employee comments.</a:t>
            </a: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Exercise Debrief</a:t>
            </a:r>
            <a:endParaRPr lang="en-US" dirty="0"/>
          </a:p>
        </p:txBody>
      </p:sp>
    </p:spTree>
    <p:custDataLst>
      <p:tags r:id="rId1"/>
    </p:custDataLst>
    <p:extLst>
      <p:ext uri="{BB962C8B-B14F-4D97-AF65-F5344CB8AC3E}">
        <p14:creationId xmlns:p14="http://schemas.microsoft.com/office/powerpoint/2010/main" val="1268623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r>
              <a:rPr lang="en-US" sz="2900" dirty="0" smtClean="0"/>
              <a:t>Learning Logistics</a:t>
            </a:r>
          </a:p>
          <a:p>
            <a:r>
              <a:rPr lang="en-US" sz="2900" dirty="0" smtClean="0"/>
              <a:t>Section 1 – Course Introduction</a:t>
            </a:r>
          </a:p>
          <a:p>
            <a:r>
              <a:rPr lang="en-US" sz="2900" dirty="0" smtClean="0"/>
              <a:t>Section 2 – Teaching Others</a:t>
            </a:r>
            <a:endParaRPr lang="en-US" sz="1800" dirty="0" smtClean="0"/>
          </a:p>
          <a:p>
            <a:r>
              <a:rPr lang="en-US" sz="2900" dirty="0"/>
              <a:t>Section 3</a:t>
            </a:r>
            <a:r>
              <a:rPr lang="en-US" sz="2900" dirty="0" smtClean="0"/>
              <a:t> – Development Plan</a:t>
            </a:r>
          </a:p>
          <a:p>
            <a:r>
              <a:rPr lang="en-US" sz="2900" b="1" i="1" dirty="0" smtClean="0"/>
              <a:t>Conclusion</a:t>
            </a:r>
            <a:r>
              <a:rPr lang="en-US" sz="2900" b="1" dirty="0" smtClean="0"/>
              <a:t> </a:t>
            </a:r>
          </a:p>
          <a:p>
            <a:pPr marL="457200" indent="-457200">
              <a:buFont typeface="Arial"/>
              <a:buChar char="•"/>
            </a:pPr>
            <a:endParaRPr lang="en-US" sz="2900" dirty="0"/>
          </a:p>
          <a:p>
            <a:pPr marL="457200" indent="-457200">
              <a:buFont typeface="Arial"/>
              <a:buChar char="•"/>
            </a:pPr>
            <a:endParaRPr lang="en-US" sz="29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766560" y="4487926"/>
            <a:ext cx="2073910" cy="1868424"/>
          </a:xfrm>
          <a:prstGeom prst="rect">
            <a:avLst/>
          </a:prstGeom>
        </p:spPr>
      </p:pic>
    </p:spTree>
    <p:custDataLst>
      <p:tags r:id="rId1"/>
    </p:custDataLst>
    <p:extLst>
      <p:ext uri="{BB962C8B-B14F-4D97-AF65-F5344CB8AC3E}">
        <p14:creationId xmlns:p14="http://schemas.microsoft.com/office/powerpoint/2010/main" val="2606771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16673"/>
            <a:ext cx="8778240" cy="4937125"/>
          </a:xfrm>
        </p:spPr>
        <p:txBody>
          <a:bodyPr/>
          <a:lstStyle/>
          <a:p>
            <a:r>
              <a:rPr lang="en-US" i="1" dirty="0" smtClean="0"/>
              <a:t>You </a:t>
            </a:r>
            <a:r>
              <a:rPr lang="en-US" i="1" dirty="0"/>
              <a:t>should </a:t>
            </a:r>
            <a:r>
              <a:rPr lang="en-US" i="1" dirty="0" smtClean="0"/>
              <a:t>now be </a:t>
            </a:r>
            <a:r>
              <a:rPr lang="en-US" i="1" dirty="0"/>
              <a:t>able to:</a:t>
            </a:r>
          </a:p>
          <a:p>
            <a:r>
              <a:rPr lang="en-US" dirty="0" smtClean="0"/>
              <a:t>                         </a:t>
            </a:r>
            <a:r>
              <a:rPr lang="en-US" sz="2800" dirty="0" smtClean="0"/>
              <a:t>Raise your level of awareness on your 			      employee’s skill sets</a:t>
            </a:r>
            <a:endParaRPr lang="en-US" sz="2800" dirty="0"/>
          </a:p>
          <a:p>
            <a:r>
              <a:rPr lang="en-US" sz="2800" dirty="0"/>
              <a:t>                            </a:t>
            </a:r>
            <a:r>
              <a:rPr lang="en-US" sz="2800" dirty="0" smtClean="0"/>
              <a:t>Learn the importance of identifying 			      personal motivation</a:t>
            </a:r>
          </a:p>
          <a:p>
            <a:r>
              <a:rPr lang="en-US" sz="2800" dirty="0" smtClean="0"/>
              <a:t>                            Apply </a:t>
            </a:r>
            <a:r>
              <a:rPr lang="en-US" sz="2800" dirty="0"/>
              <a:t>the tools and behaviors required to </a:t>
            </a:r>
            <a:r>
              <a:rPr lang="en-US" sz="2800" dirty="0" smtClean="0"/>
              <a:t>		      coach and mentor </a:t>
            </a:r>
            <a:endParaRPr lang="en-US" sz="2800" dirty="0"/>
          </a:p>
          <a:p>
            <a:r>
              <a:rPr lang="en-US" sz="2800" dirty="0"/>
              <a:t>                            </a:t>
            </a:r>
            <a:r>
              <a:rPr lang="en-US" sz="2800" dirty="0" smtClean="0"/>
              <a:t>Practice the </a:t>
            </a:r>
            <a:r>
              <a:rPr lang="en-US" sz="2800" dirty="0"/>
              <a:t>different </a:t>
            </a:r>
            <a:r>
              <a:rPr lang="en-US" sz="2800" dirty="0" smtClean="0"/>
              <a:t>skill sets</a:t>
            </a:r>
            <a:endParaRPr lang="en-US" sz="2800" dirty="0"/>
          </a:p>
          <a:p>
            <a:r>
              <a:rPr lang="en-US" sz="2800" dirty="0"/>
              <a:t>                            </a:t>
            </a:r>
            <a:r>
              <a:rPr lang="en-US" sz="2800" dirty="0" smtClean="0"/>
              <a:t>Follow up to reinforce goals set in planning</a:t>
            </a:r>
            <a:endParaRPr lang="en-US" sz="2800"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7" name="Footer Placeholder 1"/>
          <p:cNvSpPr txBox="1">
            <a:spLocks/>
          </p:cNvSpPr>
          <p:nvPr/>
        </p:nvSpPr>
        <p:spPr>
          <a:xfrm>
            <a:off x="320040" y="3014998"/>
            <a:ext cx="1864360" cy="365125"/>
          </a:xfrm>
          <a:prstGeom prst="rect">
            <a:avLst/>
          </a:prstGeom>
          <a:solidFill>
            <a:schemeClr val="accent4">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Desire</a:t>
            </a:r>
            <a:endParaRPr lang="en-US" sz="1800" dirty="0"/>
          </a:p>
        </p:txBody>
      </p:sp>
      <p:sp>
        <p:nvSpPr>
          <p:cNvPr id="8" name="Footer Placeholder 1"/>
          <p:cNvSpPr txBox="1">
            <a:spLocks/>
          </p:cNvSpPr>
          <p:nvPr/>
        </p:nvSpPr>
        <p:spPr>
          <a:xfrm>
            <a:off x="320040" y="3972242"/>
            <a:ext cx="186436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Knowledge</a:t>
            </a:r>
            <a:endParaRPr lang="en-US" sz="1800" dirty="0"/>
          </a:p>
        </p:txBody>
      </p:sp>
      <p:sp>
        <p:nvSpPr>
          <p:cNvPr id="9" name="Footer Placeholder 1"/>
          <p:cNvSpPr txBox="1">
            <a:spLocks/>
          </p:cNvSpPr>
          <p:nvPr/>
        </p:nvSpPr>
        <p:spPr>
          <a:xfrm>
            <a:off x="320040" y="4902040"/>
            <a:ext cx="186436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Ability</a:t>
            </a:r>
            <a:endParaRPr lang="en-US" sz="1800" dirty="0"/>
          </a:p>
        </p:txBody>
      </p:sp>
      <p:sp>
        <p:nvSpPr>
          <p:cNvPr id="10" name="Footer Placeholder 1"/>
          <p:cNvSpPr txBox="1">
            <a:spLocks/>
          </p:cNvSpPr>
          <p:nvPr/>
        </p:nvSpPr>
        <p:spPr>
          <a:xfrm>
            <a:off x="320040" y="5412103"/>
            <a:ext cx="1864360" cy="365125"/>
          </a:xfrm>
          <a:prstGeom prst="rect">
            <a:avLst/>
          </a:prstGeom>
          <a:solidFill>
            <a:srgbClr val="FFCD2D"/>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Reinforcement</a:t>
            </a:r>
            <a:endParaRPr lang="en-US" sz="1800" dirty="0"/>
          </a:p>
        </p:txBody>
      </p:sp>
      <p:sp>
        <p:nvSpPr>
          <p:cNvPr id="11" name="Footer Placeholder 1"/>
          <p:cNvSpPr txBox="1">
            <a:spLocks/>
          </p:cNvSpPr>
          <p:nvPr/>
        </p:nvSpPr>
        <p:spPr>
          <a:xfrm>
            <a:off x="320040" y="2008610"/>
            <a:ext cx="1864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Awareness</a:t>
            </a:r>
            <a:endParaRPr lang="en-US" sz="1800" dirty="0"/>
          </a:p>
        </p:txBody>
      </p:sp>
      <p:sp>
        <p:nvSpPr>
          <p:cNvPr id="12" name="Right Arrow 11"/>
          <p:cNvSpPr/>
          <p:nvPr/>
        </p:nvSpPr>
        <p:spPr>
          <a:xfrm>
            <a:off x="2147824" y="3090076"/>
            <a:ext cx="327152" cy="182562"/>
          </a:xfrm>
          <a:prstGeom prst="rightArrow">
            <a:avLst/>
          </a:prstGeom>
          <a:solidFill>
            <a:schemeClr val="accent4">
              <a:lumMod val="75000"/>
            </a:schemeClr>
          </a:solidFill>
        </p:spPr>
        <p:txBody>
          <a:bodyPr/>
          <a:lstStyle/>
          <a:p>
            <a:pPr>
              <a:tabLst>
                <a:tab pos="5998464" algn="r"/>
              </a:tabLst>
            </a:pPr>
            <a:endParaRPr lang="en-US" b="1" dirty="0">
              <a:solidFill>
                <a:schemeClr val="bg1"/>
              </a:solidFill>
            </a:endParaRPr>
          </a:p>
        </p:txBody>
      </p:sp>
      <p:sp>
        <p:nvSpPr>
          <p:cNvPr id="13" name="Right Arrow 12"/>
          <p:cNvSpPr/>
          <p:nvPr/>
        </p:nvSpPr>
        <p:spPr>
          <a:xfrm>
            <a:off x="2147824" y="2123323"/>
            <a:ext cx="302768" cy="199002"/>
          </a:xfrm>
          <a:prstGeom prst="rightArrow">
            <a:avLst/>
          </a:prstGeom>
          <a:solidFill>
            <a:srgbClr val="F83616"/>
          </a:solidFill>
        </p:spPr>
        <p:txBody>
          <a:bodyPr/>
          <a:lstStyle/>
          <a:p>
            <a:pPr>
              <a:tabLst>
                <a:tab pos="5998464" algn="r"/>
              </a:tabLst>
            </a:pPr>
            <a:endParaRPr lang="en-US" b="1" dirty="0">
              <a:solidFill>
                <a:schemeClr val="bg1"/>
              </a:solidFill>
            </a:endParaRPr>
          </a:p>
        </p:txBody>
      </p:sp>
      <p:sp>
        <p:nvSpPr>
          <p:cNvPr id="14" name="Right Arrow 13"/>
          <p:cNvSpPr/>
          <p:nvPr/>
        </p:nvSpPr>
        <p:spPr>
          <a:xfrm>
            <a:off x="2147824" y="4007575"/>
            <a:ext cx="327152" cy="182562"/>
          </a:xfrm>
          <a:prstGeom prst="rightArrow">
            <a:avLst/>
          </a:prstGeom>
          <a:solidFill>
            <a:schemeClr val="tx2">
              <a:lumMod val="60000"/>
              <a:lumOff val="40000"/>
            </a:schemeClr>
          </a:solidFill>
        </p:spPr>
        <p:txBody>
          <a:bodyPr/>
          <a:lstStyle/>
          <a:p>
            <a:pPr>
              <a:tabLst>
                <a:tab pos="5998464" algn="r"/>
              </a:tabLst>
            </a:pPr>
            <a:endParaRPr lang="en-US" b="1" dirty="0">
              <a:solidFill>
                <a:schemeClr val="bg1"/>
              </a:solidFill>
            </a:endParaRPr>
          </a:p>
        </p:txBody>
      </p:sp>
      <p:sp>
        <p:nvSpPr>
          <p:cNvPr id="15" name="Right Arrow 14"/>
          <p:cNvSpPr/>
          <p:nvPr/>
        </p:nvSpPr>
        <p:spPr>
          <a:xfrm>
            <a:off x="2123440" y="4966592"/>
            <a:ext cx="327152" cy="182562"/>
          </a:xfrm>
          <a:prstGeom prst="rightArrow">
            <a:avLst/>
          </a:prstGeom>
          <a:solidFill>
            <a:schemeClr val="accent3">
              <a:lumMod val="75000"/>
            </a:schemeClr>
          </a:solidFill>
        </p:spPr>
        <p:txBody>
          <a:bodyPr/>
          <a:lstStyle/>
          <a:p>
            <a:pPr>
              <a:tabLst>
                <a:tab pos="5998464" algn="r"/>
              </a:tabLst>
            </a:pPr>
            <a:endParaRPr lang="en-US" b="1" dirty="0">
              <a:solidFill>
                <a:schemeClr val="bg1"/>
              </a:solidFill>
            </a:endParaRPr>
          </a:p>
        </p:txBody>
      </p:sp>
      <p:sp>
        <p:nvSpPr>
          <p:cNvPr id="16" name="Right Arrow 15"/>
          <p:cNvSpPr/>
          <p:nvPr/>
        </p:nvSpPr>
        <p:spPr>
          <a:xfrm>
            <a:off x="2147824" y="5466316"/>
            <a:ext cx="327152" cy="182562"/>
          </a:xfrm>
          <a:prstGeom prst="rightArrow">
            <a:avLst/>
          </a:prstGeom>
          <a:solidFill>
            <a:srgbClr val="FFCD2D"/>
          </a:solidFill>
        </p:spPr>
        <p:txBody>
          <a:bodyPr/>
          <a:lstStyle/>
          <a:p>
            <a:pPr>
              <a:tabLst>
                <a:tab pos="5998464" algn="r"/>
              </a:tabLst>
            </a:pPr>
            <a:endParaRPr lang="en-US" b="1" dirty="0">
              <a:solidFill>
                <a:schemeClr val="bg1"/>
              </a:solidFill>
            </a:endParaRPr>
          </a:p>
        </p:txBody>
      </p:sp>
    </p:spTree>
    <p:custDataLst>
      <p:tags r:id="rId1"/>
    </p:custDataLst>
    <p:extLst>
      <p:ext uri="{BB962C8B-B14F-4D97-AF65-F5344CB8AC3E}">
        <p14:creationId xmlns:p14="http://schemas.microsoft.com/office/powerpoint/2010/main" val="1035235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i="1" dirty="0" smtClean="0"/>
              <a:t>Resolve to become a better leader by:</a:t>
            </a:r>
          </a:p>
          <a:p>
            <a:pPr marL="342900" indent="-342900">
              <a:buFont typeface="Arial" panose="020B0604020202020204" pitchFamily="34" charset="0"/>
              <a:buChar char="•"/>
            </a:pPr>
            <a:r>
              <a:rPr lang="en-US" sz="2000" dirty="0" smtClean="0"/>
              <a:t>Following the golden rule</a:t>
            </a:r>
          </a:p>
          <a:p>
            <a:pPr marL="342900" indent="-342900">
              <a:buFont typeface="Arial" panose="020B0604020202020204" pitchFamily="34" charset="0"/>
              <a:buChar char="•"/>
            </a:pPr>
            <a:r>
              <a:rPr lang="en-US" sz="2000" dirty="0" smtClean="0"/>
              <a:t>Saying “thank you”</a:t>
            </a:r>
          </a:p>
          <a:p>
            <a:pPr marL="342900" indent="-342900">
              <a:buFont typeface="Arial" panose="020B0604020202020204" pitchFamily="34" charset="0"/>
              <a:buChar char="•"/>
            </a:pPr>
            <a:r>
              <a:rPr lang="en-US" sz="2000" dirty="0" smtClean="0"/>
              <a:t>Getting to know your employees</a:t>
            </a:r>
          </a:p>
          <a:p>
            <a:pPr marL="342900" indent="-342900">
              <a:buFont typeface="Arial" panose="020B0604020202020204" pitchFamily="34" charset="0"/>
              <a:buChar char="•"/>
            </a:pPr>
            <a:r>
              <a:rPr lang="en-US" sz="2000" dirty="0" smtClean="0"/>
              <a:t>Keeping </a:t>
            </a:r>
            <a:r>
              <a:rPr lang="en-US" sz="2000" dirty="0"/>
              <a:t>the door open</a:t>
            </a:r>
          </a:p>
          <a:p>
            <a:pPr marL="342900" indent="-342900">
              <a:buFont typeface="Arial" panose="020B0604020202020204" pitchFamily="34" charset="0"/>
              <a:buChar char="•"/>
            </a:pPr>
            <a:r>
              <a:rPr lang="en-US" sz="2000" dirty="0" smtClean="0"/>
              <a:t>Asking </a:t>
            </a:r>
            <a:r>
              <a:rPr lang="en-US" sz="2000" dirty="0"/>
              <a:t>for help</a:t>
            </a:r>
          </a:p>
          <a:p>
            <a:pPr marL="342900" indent="-342900">
              <a:buFont typeface="Arial" panose="020B0604020202020204" pitchFamily="34" charset="0"/>
              <a:buChar char="•"/>
            </a:pPr>
            <a:r>
              <a:rPr lang="en-US" sz="2000" dirty="0" smtClean="0"/>
              <a:t>Following </a:t>
            </a:r>
            <a:r>
              <a:rPr lang="en-US" sz="2000" dirty="0"/>
              <a:t>and </a:t>
            </a:r>
            <a:r>
              <a:rPr lang="en-US" sz="2000" dirty="0" smtClean="0"/>
              <a:t>enforcing </a:t>
            </a:r>
            <a:r>
              <a:rPr lang="en-US" sz="2000" dirty="0"/>
              <a:t>the rules</a:t>
            </a:r>
          </a:p>
          <a:p>
            <a:pPr marL="342900" indent="-342900">
              <a:buFont typeface="Arial" panose="020B0604020202020204" pitchFamily="34" charset="0"/>
              <a:buChar char="•"/>
            </a:pPr>
            <a:r>
              <a:rPr lang="en-US" sz="2000" dirty="0" smtClean="0"/>
              <a:t>Resetting </a:t>
            </a:r>
            <a:r>
              <a:rPr lang="en-US" sz="2000" dirty="0"/>
              <a:t>expectations</a:t>
            </a:r>
          </a:p>
          <a:p>
            <a:pPr marL="342900" indent="-342900">
              <a:buFont typeface="Arial" panose="020B0604020202020204" pitchFamily="34" charset="0"/>
              <a:buChar char="•"/>
            </a:pPr>
            <a:r>
              <a:rPr lang="en-US" sz="2000" dirty="0" smtClean="0"/>
              <a:t>Being </a:t>
            </a:r>
            <a:r>
              <a:rPr lang="en-US" sz="2000" dirty="0"/>
              <a:t>consistent</a:t>
            </a:r>
          </a:p>
          <a:p>
            <a:pPr marL="342900" indent="-342900">
              <a:buFont typeface="Arial" panose="020B0604020202020204" pitchFamily="34" charset="0"/>
              <a:buChar char="•"/>
            </a:pPr>
            <a:r>
              <a:rPr lang="en-US" sz="2000" dirty="0" smtClean="0"/>
              <a:t>Documenting </a:t>
            </a:r>
            <a:r>
              <a:rPr lang="en-US" sz="2000" dirty="0"/>
              <a:t>your actions</a:t>
            </a:r>
          </a:p>
          <a:p>
            <a:pPr marL="342900" indent="-342900">
              <a:buFont typeface="Arial" panose="020B0604020202020204" pitchFamily="34" charset="0"/>
              <a:buChar char="•"/>
            </a:pPr>
            <a:r>
              <a:rPr lang="en-US" sz="2000" dirty="0" smtClean="0"/>
              <a:t>Not retaliating</a:t>
            </a:r>
            <a:endParaRPr lang="en-US" sz="20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Takeaway</a:t>
            </a:r>
            <a:endParaRPr lang="en-US" dirty="0"/>
          </a:p>
        </p:txBody>
      </p:sp>
    </p:spTree>
    <p:custDataLst>
      <p:tags r:id="rId1"/>
    </p:custDataLst>
    <p:extLst>
      <p:ext uri="{BB962C8B-B14F-4D97-AF65-F5344CB8AC3E}">
        <p14:creationId xmlns:p14="http://schemas.microsoft.com/office/powerpoint/2010/main" val="258231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For additional assistance contact:</a:t>
            </a:r>
          </a:p>
          <a:p>
            <a:pPr marL="457200" indent="-457200">
              <a:buFont typeface="Arial" panose="020B0604020202020204" pitchFamily="34" charset="0"/>
              <a:buChar char="•"/>
            </a:pPr>
            <a:r>
              <a:rPr lang="en-US" sz="2800" dirty="0"/>
              <a:t>Your Direct Supervisor</a:t>
            </a:r>
          </a:p>
          <a:p>
            <a:pPr marL="457200" indent="-457200">
              <a:buFont typeface="Arial" panose="020B0604020202020204" pitchFamily="34" charset="0"/>
              <a:buChar char="•"/>
            </a:pPr>
            <a:r>
              <a:rPr lang="en-US" sz="2800" dirty="0"/>
              <a:t>Co-workers</a:t>
            </a:r>
          </a:p>
          <a:p>
            <a:pPr marL="457200" indent="-457200">
              <a:buFont typeface="Arial" panose="020B0604020202020204" pitchFamily="34" charset="0"/>
              <a:buChar char="•"/>
            </a:pPr>
            <a:r>
              <a:rPr lang="en-US" sz="2800" dirty="0"/>
              <a:t>HR Specialist</a:t>
            </a:r>
          </a:p>
          <a:p>
            <a:pPr marL="457200" indent="-457200">
              <a:buFont typeface="Arial" panose="020B0604020202020204" pitchFamily="34" charset="0"/>
              <a:buChar char="•"/>
            </a:pPr>
            <a:r>
              <a:rPr lang="en-US" sz="2800" dirty="0"/>
              <a:t>Family</a:t>
            </a:r>
          </a:p>
          <a:p>
            <a:pPr marL="457200" indent="-457200">
              <a:buFont typeface="Arial" panose="020B0604020202020204" pitchFamily="34" charset="0"/>
              <a:buChar char="•"/>
            </a:pPr>
            <a:r>
              <a:rPr lang="en-US" sz="2800" dirty="0" smtClean="0"/>
              <a:t>Friends</a:t>
            </a:r>
          </a:p>
          <a:p>
            <a:pPr marL="457200" lvl="2" indent="-457200">
              <a:buFont typeface="Arial" panose="020B0604020202020204" pitchFamily="34" charset="0"/>
              <a:buChar char="•"/>
            </a:pPr>
            <a:r>
              <a:rPr lang="en-US" sz="2800" dirty="0"/>
              <a:t>Email: </a:t>
            </a:r>
            <a:r>
              <a:rPr lang="en-US" sz="2800" dirty="0" smtClean="0">
                <a:hlinkClick r:id="rId4"/>
              </a:rPr>
              <a:t>Beverly.wyatt@state.co.us</a:t>
            </a:r>
            <a:endParaRPr lang="en-US" sz="2800" dirty="0" smtClean="0"/>
          </a:p>
          <a:p>
            <a:pPr marL="914400" lvl="3" indent="-457200">
              <a:buFont typeface="Arial" panose="020B0604020202020204" pitchFamily="34" charset="0"/>
              <a:buChar char="•"/>
            </a:pPr>
            <a:r>
              <a:rPr lang="en-US" dirty="0" smtClean="0"/>
              <a:t>Phone</a:t>
            </a:r>
            <a:r>
              <a:rPr lang="en-US" dirty="0"/>
              <a:t>: </a:t>
            </a:r>
            <a:r>
              <a:rPr lang="en-US" dirty="0" smtClean="0"/>
              <a:t>303-757-9677</a:t>
            </a:r>
          </a:p>
          <a:p>
            <a:pPr marL="457200" lvl="2" indent="-457200">
              <a:buFont typeface="Arial" panose="020B0604020202020204" pitchFamily="34" charset="0"/>
              <a:buChar char="•"/>
            </a:pPr>
            <a:r>
              <a:rPr lang="en-US" sz="2800" dirty="0" smtClean="0"/>
              <a:t>Email</a:t>
            </a:r>
            <a:r>
              <a:rPr lang="en-US" sz="2800" dirty="0"/>
              <a:t>: </a:t>
            </a:r>
            <a:r>
              <a:rPr lang="en-US" sz="2800" dirty="0" smtClean="0">
                <a:hlinkClick r:id="rId5"/>
              </a:rPr>
              <a:t>susan.maxfield@state.co.us</a:t>
            </a:r>
            <a:endParaRPr lang="en-US" sz="2800" dirty="0"/>
          </a:p>
          <a:p>
            <a:pPr marL="914400" lvl="3" indent="-457200">
              <a:buFont typeface="Arial" panose="020B0604020202020204" pitchFamily="34" charset="0"/>
              <a:buChar char="•"/>
            </a:pPr>
            <a:r>
              <a:rPr lang="en-US" dirty="0" smtClean="0"/>
              <a:t>Phone</a:t>
            </a:r>
            <a:r>
              <a:rPr lang="en-US" dirty="0"/>
              <a:t>: 303-757-9793</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b="47747"/>
          <a:stretch/>
        </p:blipFill>
        <p:spPr bwMode="auto">
          <a:xfrm>
            <a:off x="6476186" y="4857126"/>
            <a:ext cx="2210614" cy="926054"/>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tools are included:</a:t>
            </a:r>
          </a:p>
          <a:p>
            <a:pPr marL="342900" indent="-342900">
              <a:buFont typeface="Arial" panose="020B0604020202020204" pitchFamily="34" charset="0"/>
              <a:buChar char="•"/>
            </a:pPr>
            <a:r>
              <a:rPr lang="en-US" sz="2400" dirty="0" smtClean="0"/>
              <a:t> Coaching Roadmap</a:t>
            </a:r>
            <a:endParaRPr lang="en-US" dirty="0" smtClean="0"/>
          </a:p>
          <a:p>
            <a:pPr marL="457200" indent="-457200">
              <a:buFont typeface="Arial"/>
              <a:buChar char="•"/>
            </a:pPr>
            <a:r>
              <a:rPr lang="en-US" sz="2400" dirty="0" smtClean="0"/>
              <a:t>Self-Motivation Assessment Tool</a:t>
            </a:r>
          </a:p>
          <a:p>
            <a:pPr marL="457200" indent="-457200">
              <a:buFont typeface="Arial"/>
              <a:buChar char="•"/>
            </a:pPr>
            <a:r>
              <a:rPr lang="en-US" sz="2400" dirty="0" smtClean="0"/>
              <a:t>Employee Assessment</a:t>
            </a:r>
          </a:p>
          <a:p>
            <a:pPr marL="457200" indent="-457200">
              <a:buFont typeface="Arial"/>
              <a:buChar char="•"/>
            </a:pPr>
            <a:r>
              <a:rPr lang="en-US" sz="2400" dirty="0" smtClean="0"/>
              <a:t>Individual Development Plan</a:t>
            </a:r>
            <a:endParaRPr lang="en-US" sz="2400" dirty="0"/>
          </a:p>
          <a:p>
            <a:pPr marL="457200" indent="-457200">
              <a:buFont typeface="Arial"/>
              <a:buChar char="•"/>
            </a:pPr>
            <a:r>
              <a:rPr lang="en-US" sz="2400" dirty="0" smtClean="0"/>
              <a:t>Questions to Engage New Employees</a:t>
            </a:r>
          </a:p>
          <a:p>
            <a:pPr marL="457200" indent="-457200">
              <a:buFont typeface="Arial"/>
              <a:buChar char="•"/>
            </a:pPr>
            <a:r>
              <a:rPr lang="en-US" sz="2400" dirty="0" smtClean="0"/>
              <a:t>Team Member Needs Chart</a:t>
            </a:r>
          </a:p>
          <a:p>
            <a:pPr marL="457200" indent="-457200">
              <a:buFont typeface="Arial"/>
              <a:buChar char="•"/>
            </a:pPr>
            <a:r>
              <a:rPr lang="en-US" sz="2400" dirty="0" smtClean="0"/>
              <a:t>Silencing Common Gripes</a:t>
            </a:r>
          </a:p>
          <a:p>
            <a:pPr marL="457200" indent="-457200">
              <a:buFont typeface="Arial"/>
              <a:buChar char="•"/>
            </a:pPr>
            <a:r>
              <a:rPr lang="en-US" sz="2400" dirty="0" smtClean="0"/>
              <a:t>Eight Ways to Retain the Best</a:t>
            </a:r>
          </a:p>
          <a:p>
            <a:pPr marL="457200" indent="-457200">
              <a:buFont typeface="Arial"/>
              <a:buChar char="•"/>
            </a:pPr>
            <a:r>
              <a:rPr lang="en-US" sz="2400" dirty="0"/>
              <a:t>High Performance Team Survey (</a:t>
            </a:r>
            <a:r>
              <a:rPr lang="en-US" sz="2400" dirty="0">
                <a:hlinkClick r:id="rId4"/>
              </a:rPr>
              <a:t>cw@earthtreksclimbing.com</a:t>
            </a:r>
            <a:r>
              <a:rPr lang="en-US" sz="2400" dirty="0"/>
              <a:t>)</a:t>
            </a:r>
          </a:p>
          <a:p>
            <a:pPr marL="457200" indent="-457200">
              <a:buFont typeface="Arial"/>
              <a:buChar char="•"/>
            </a:pPr>
            <a:endParaRPr lang="en-US" sz="2400" dirty="0" smtClean="0"/>
          </a:p>
          <a:p>
            <a:endParaRPr lang="en-US" sz="1800" dirty="0" smtClean="0"/>
          </a:p>
          <a:p>
            <a:endParaRPr lang="en-US" sz="1800" dirty="0" smtClean="0"/>
          </a:p>
          <a:p>
            <a:pPr marL="457200" indent="-457200">
              <a:buFont typeface="Arial"/>
              <a:buChar char="•"/>
            </a:pPr>
            <a:endParaRPr lang="en-US" dirty="0" smtClean="0"/>
          </a:p>
        </p:txBody>
      </p:sp>
      <p:sp>
        <p:nvSpPr>
          <p:cNvPr id="50179" name="Title 1"/>
          <p:cNvSpPr>
            <a:spLocks noGrp="1"/>
          </p:cNvSpPr>
          <p:nvPr>
            <p:ph type="title"/>
          </p:nvPr>
        </p:nvSpPr>
        <p:spPr>
          <a:xfrm>
            <a:off x="182880" y="103188"/>
            <a:ext cx="8778240" cy="1143000"/>
          </a:xfrm>
        </p:spPr>
        <p:txBody>
          <a:bodyPr/>
          <a:lstStyle/>
          <a:p>
            <a:r>
              <a:rPr lang="en-US" dirty="0" smtClean="0"/>
              <a:t>Other CDOT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One break built into the class schedule</a:t>
            </a:r>
          </a:p>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Handouts will be provide to supplement in-class exercises</a:t>
            </a:r>
          </a:p>
          <a:p>
            <a:pPr marL="457200" indent="-457200">
              <a:buFont typeface="Arial" panose="020B0604020202020204" pitchFamily="34" charset="0"/>
              <a:buChar char="•"/>
            </a:pPr>
            <a:r>
              <a:rPr lang="en-US" sz="2800" dirty="0" smtClean="0"/>
              <a:t>Parking lot used to capture questions for 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2035188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30</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16673"/>
            <a:ext cx="8778240" cy="4937125"/>
          </a:xfrm>
        </p:spPr>
        <p:txBody>
          <a:bodyPr/>
          <a:lstStyle/>
          <a:p>
            <a:r>
              <a:rPr lang="en-US" i="1" dirty="0" smtClean="0"/>
              <a:t>By </a:t>
            </a:r>
            <a:r>
              <a:rPr lang="en-US" i="1" dirty="0"/>
              <a:t>the end of this </a:t>
            </a:r>
            <a:r>
              <a:rPr lang="en-US" i="1" dirty="0" smtClean="0"/>
              <a:t>course, </a:t>
            </a:r>
            <a:r>
              <a:rPr lang="en-US" i="1" dirty="0"/>
              <a:t>you should be able to:</a:t>
            </a:r>
          </a:p>
          <a:p>
            <a:r>
              <a:rPr lang="en-US" dirty="0" smtClean="0"/>
              <a:t>                         </a:t>
            </a:r>
            <a:r>
              <a:rPr lang="en-US" sz="2800" dirty="0" smtClean="0"/>
              <a:t>Raise your level of awareness on your 			      employee’s skill sets</a:t>
            </a:r>
            <a:endParaRPr lang="en-US" sz="2800" dirty="0"/>
          </a:p>
          <a:p>
            <a:r>
              <a:rPr lang="en-US" sz="2800" dirty="0"/>
              <a:t>                            </a:t>
            </a:r>
            <a:r>
              <a:rPr lang="en-US" sz="2800" dirty="0" smtClean="0"/>
              <a:t>Learn the importance of identifying 			      personal motivation</a:t>
            </a:r>
          </a:p>
          <a:p>
            <a:r>
              <a:rPr lang="en-US" sz="2800" dirty="0" smtClean="0"/>
              <a:t>                            Apply </a:t>
            </a:r>
            <a:r>
              <a:rPr lang="en-US" sz="2800" dirty="0"/>
              <a:t>the tools and behaviors required to </a:t>
            </a:r>
            <a:r>
              <a:rPr lang="en-US" sz="2800" dirty="0" smtClean="0"/>
              <a:t>		      coach and mentor </a:t>
            </a:r>
            <a:endParaRPr lang="en-US" sz="2800" dirty="0"/>
          </a:p>
          <a:p>
            <a:r>
              <a:rPr lang="en-US" sz="2800" dirty="0"/>
              <a:t>                            </a:t>
            </a:r>
            <a:r>
              <a:rPr lang="en-US" sz="2800" dirty="0" smtClean="0"/>
              <a:t>Practice the </a:t>
            </a:r>
            <a:r>
              <a:rPr lang="en-US" sz="2800" dirty="0"/>
              <a:t>different </a:t>
            </a:r>
            <a:r>
              <a:rPr lang="en-US" sz="2800" dirty="0" smtClean="0"/>
              <a:t>skill sets</a:t>
            </a:r>
            <a:endParaRPr lang="en-US" sz="2800" dirty="0"/>
          </a:p>
          <a:p>
            <a:r>
              <a:rPr lang="en-US" sz="2800" dirty="0"/>
              <a:t>                            </a:t>
            </a:r>
            <a:r>
              <a:rPr lang="en-US" sz="2800" dirty="0" smtClean="0"/>
              <a:t>Follow up to reinforce goals set in planning</a:t>
            </a:r>
            <a:endParaRPr lang="en-US" sz="2800"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Course Learning Objectives</a:t>
            </a:r>
            <a:endParaRPr lang="en-US" dirty="0"/>
          </a:p>
        </p:txBody>
      </p:sp>
      <p:sp>
        <p:nvSpPr>
          <p:cNvPr id="7" name="Footer Placeholder 1"/>
          <p:cNvSpPr txBox="1">
            <a:spLocks/>
          </p:cNvSpPr>
          <p:nvPr/>
        </p:nvSpPr>
        <p:spPr>
          <a:xfrm>
            <a:off x="320040" y="3031040"/>
            <a:ext cx="1864360" cy="365125"/>
          </a:xfrm>
          <a:prstGeom prst="rect">
            <a:avLst/>
          </a:prstGeom>
          <a:solidFill>
            <a:schemeClr val="accent4">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Desire</a:t>
            </a:r>
            <a:endParaRPr lang="en-US" sz="1800" dirty="0"/>
          </a:p>
        </p:txBody>
      </p:sp>
      <p:sp>
        <p:nvSpPr>
          <p:cNvPr id="8" name="Footer Placeholder 1"/>
          <p:cNvSpPr txBox="1">
            <a:spLocks/>
          </p:cNvSpPr>
          <p:nvPr/>
        </p:nvSpPr>
        <p:spPr>
          <a:xfrm>
            <a:off x="320040" y="3948179"/>
            <a:ext cx="186436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Knowledge</a:t>
            </a:r>
            <a:endParaRPr lang="en-US" sz="1800" dirty="0"/>
          </a:p>
        </p:txBody>
      </p:sp>
      <p:sp>
        <p:nvSpPr>
          <p:cNvPr id="9" name="Footer Placeholder 1"/>
          <p:cNvSpPr txBox="1">
            <a:spLocks/>
          </p:cNvSpPr>
          <p:nvPr/>
        </p:nvSpPr>
        <p:spPr>
          <a:xfrm>
            <a:off x="320040" y="4902040"/>
            <a:ext cx="186436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Ability</a:t>
            </a:r>
            <a:endParaRPr lang="en-US" sz="1800" dirty="0"/>
          </a:p>
        </p:txBody>
      </p:sp>
      <p:sp>
        <p:nvSpPr>
          <p:cNvPr id="10" name="Footer Placeholder 1"/>
          <p:cNvSpPr txBox="1">
            <a:spLocks/>
          </p:cNvSpPr>
          <p:nvPr/>
        </p:nvSpPr>
        <p:spPr>
          <a:xfrm>
            <a:off x="320040" y="5412103"/>
            <a:ext cx="1864360" cy="365125"/>
          </a:xfrm>
          <a:prstGeom prst="rect">
            <a:avLst/>
          </a:prstGeom>
          <a:solidFill>
            <a:srgbClr val="FFCD2D"/>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Reinforcement</a:t>
            </a:r>
            <a:endParaRPr lang="en-US" sz="1800" dirty="0"/>
          </a:p>
        </p:txBody>
      </p:sp>
      <p:sp>
        <p:nvSpPr>
          <p:cNvPr id="11" name="Footer Placeholder 1"/>
          <p:cNvSpPr txBox="1">
            <a:spLocks/>
          </p:cNvSpPr>
          <p:nvPr/>
        </p:nvSpPr>
        <p:spPr>
          <a:xfrm>
            <a:off x="303998" y="2072778"/>
            <a:ext cx="1864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Awareness</a:t>
            </a:r>
            <a:endParaRPr lang="en-US" sz="1800" dirty="0"/>
          </a:p>
        </p:txBody>
      </p:sp>
      <p:sp>
        <p:nvSpPr>
          <p:cNvPr id="12" name="Right Arrow 11"/>
          <p:cNvSpPr/>
          <p:nvPr/>
        </p:nvSpPr>
        <p:spPr>
          <a:xfrm>
            <a:off x="2147824" y="3090076"/>
            <a:ext cx="327152" cy="182562"/>
          </a:xfrm>
          <a:prstGeom prst="rightArrow">
            <a:avLst/>
          </a:prstGeom>
          <a:solidFill>
            <a:schemeClr val="accent4">
              <a:lumMod val="75000"/>
            </a:schemeClr>
          </a:solidFill>
        </p:spPr>
        <p:txBody>
          <a:bodyPr/>
          <a:lstStyle/>
          <a:p>
            <a:pPr>
              <a:tabLst>
                <a:tab pos="5998464" algn="r"/>
              </a:tabLst>
            </a:pPr>
            <a:endParaRPr lang="en-US" b="1" dirty="0">
              <a:solidFill>
                <a:schemeClr val="bg1"/>
              </a:solidFill>
            </a:endParaRPr>
          </a:p>
        </p:txBody>
      </p:sp>
      <p:sp>
        <p:nvSpPr>
          <p:cNvPr id="13" name="Right Arrow 12"/>
          <p:cNvSpPr/>
          <p:nvPr/>
        </p:nvSpPr>
        <p:spPr>
          <a:xfrm>
            <a:off x="2147824" y="2123323"/>
            <a:ext cx="302768" cy="199002"/>
          </a:xfrm>
          <a:prstGeom prst="rightArrow">
            <a:avLst/>
          </a:prstGeom>
          <a:solidFill>
            <a:srgbClr val="F83616"/>
          </a:solidFill>
        </p:spPr>
        <p:txBody>
          <a:bodyPr/>
          <a:lstStyle/>
          <a:p>
            <a:pPr>
              <a:tabLst>
                <a:tab pos="5998464" algn="r"/>
              </a:tabLst>
            </a:pPr>
            <a:endParaRPr lang="en-US" b="1" dirty="0">
              <a:solidFill>
                <a:schemeClr val="bg1"/>
              </a:solidFill>
            </a:endParaRPr>
          </a:p>
        </p:txBody>
      </p:sp>
      <p:sp>
        <p:nvSpPr>
          <p:cNvPr id="14" name="Right Arrow 13"/>
          <p:cNvSpPr/>
          <p:nvPr/>
        </p:nvSpPr>
        <p:spPr>
          <a:xfrm>
            <a:off x="2147824" y="4007575"/>
            <a:ext cx="327152" cy="182562"/>
          </a:xfrm>
          <a:prstGeom prst="rightArrow">
            <a:avLst/>
          </a:prstGeom>
          <a:solidFill>
            <a:schemeClr val="tx2">
              <a:lumMod val="60000"/>
              <a:lumOff val="40000"/>
            </a:schemeClr>
          </a:solidFill>
        </p:spPr>
        <p:txBody>
          <a:bodyPr/>
          <a:lstStyle/>
          <a:p>
            <a:pPr>
              <a:tabLst>
                <a:tab pos="5998464" algn="r"/>
              </a:tabLst>
            </a:pPr>
            <a:endParaRPr lang="en-US" b="1" dirty="0">
              <a:solidFill>
                <a:schemeClr val="bg1"/>
              </a:solidFill>
            </a:endParaRPr>
          </a:p>
        </p:txBody>
      </p:sp>
      <p:sp>
        <p:nvSpPr>
          <p:cNvPr id="15" name="Right Arrow 14"/>
          <p:cNvSpPr/>
          <p:nvPr/>
        </p:nvSpPr>
        <p:spPr>
          <a:xfrm>
            <a:off x="2123440" y="4966592"/>
            <a:ext cx="327152" cy="182562"/>
          </a:xfrm>
          <a:prstGeom prst="rightArrow">
            <a:avLst/>
          </a:prstGeom>
          <a:solidFill>
            <a:schemeClr val="accent3">
              <a:lumMod val="75000"/>
            </a:schemeClr>
          </a:solidFill>
        </p:spPr>
        <p:txBody>
          <a:bodyPr/>
          <a:lstStyle/>
          <a:p>
            <a:pPr>
              <a:tabLst>
                <a:tab pos="5998464" algn="r"/>
              </a:tabLst>
            </a:pPr>
            <a:endParaRPr lang="en-US" b="1" dirty="0">
              <a:solidFill>
                <a:schemeClr val="bg1"/>
              </a:solidFill>
            </a:endParaRPr>
          </a:p>
        </p:txBody>
      </p:sp>
      <p:sp>
        <p:nvSpPr>
          <p:cNvPr id="16" name="Right Arrow 15"/>
          <p:cNvSpPr/>
          <p:nvPr/>
        </p:nvSpPr>
        <p:spPr>
          <a:xfrm>
            <a:off x="2147824" y="5466316"/>
            <a:ext cx="327152" cy="182562"/>
          </a:xfrm>
          <a:prstGeom prst="rightArrow">
            <a:avLst/>
          </a:prstGeom>
          <a:solidFill>
            <a:srgbClr val="FFCD2D"/>
          </a:solidFill>
        </p:spPr>
        <p:txBody>
          <a:bodyPr/>
          <a:lstStyle/>
          <a:p>
            <a:pPr>
              <a:tabLst>
                <a:tab pos="5998464" algn="r"/>
              </a:tabLst>
            </a:pPr>
            <a:endParaRPr lang="en-US" b="1" dirty="0">
              <a:solidFill>
                <a:schemeClr val="bg1"/>
              </a:solidFill>
            </a:endParaRPr>
          </a:p>
        </p:txBody>
      </p:sp>
    </p:spTree>
    <p:custDataLst>
      <p:tags r:id="rId1"/>
    </p:custDataLst>
    <p:extLst>
      <p:ext uri="{BB962C8B-B14F-4D97-AF65-F5344CB8AC3E}">
        <p14:creationId xmlns:p14="http://schemas.microsoft.com/office/powerpoint/2010/main" val="391706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r>
              <a:rPr lang="en-US" sz="2900" dirty="0" smtClean="0"/>
              <a:t>Learning Logistics</a:t>
            </a:r>
          </a:p>
          <a:p>
            <a:r>
              <a:rPr lang="en-US" sz="2900" b="1" i="1" dirty="0"/>
              <a:t>Section 1 – Course Introduction</a:t>
            </a:r>
          </a:p>
          <a:p>
            <a:r>
              <a:rPr lang="en-US" sz="2900" dirty="0" smtClean="0"/>
              <a:t>Section 2 – Teaching Others</a:t>
            </a:r>
            <a:endParaRPr lang="en-US" sz="1800" dirty="0" smtClean="0"/>
          </a:p>
          <a:p>
            <a:r>
              <a:rPr lang="en-US" sz="2900" dirty="0"/>
              <a:t>Section 3</a:t>
            </a:r>
            <a:r>
              <a:rPr lang="en-US" sz="2900" dirty="0" smtClean="0"/>
              <a:t> – Development Plan</a:t>
            </a:r>
          </a:p>
          <a:p>
            <a:r>
              <a:rPr lang="en-US" sz="2900" dirty="0" smtClean="0"/>
              <a:t>Conclusion </a:t>
            </a:r>
          </a:p>
          <a:p>
            <a:pPr marL="457200" indent="-457200">
              <a:buFont typeface="Arial"/>
              <a:buChar char="•"/>
            </a:pPr>
            <a:endParaRPr lang="en-US" sz="2900" dirty="0"/>
          </a:p>
          <a:p>
            <a:pPr marL="457200" indent="-457200">
              <a:buFont typeface="Arial"/>
              <a:buChar char="•"/>
            </a:pPr>
            <a:endParaRPr lang="en-US" sz="29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766560" y="4487926"/>
            <a:ext cx="2073910" cy="1868424"/>
          </a:xfrm>
          <a:prstGeom prst="rect">
            <a:avLst/>
          </a:prstGeom>
        </p:spPr>
      </p:pic>
    </p:spTree>
    <p:custDataLst>
      <p:tags r:id="rId1"/>
    </p:custDataLst>
    <p:extLst>
      <p:ext uri="{BB962C8B-B14F-4D97-AF65-F5344CB8AC3E}">
        <p14:creationId xmlns:p14="http://schemas.microsoft.com/office/powerpoint/2010/main" val="303414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6" name="Title 5"/>
          <p:cNvSpPr>
            <a:spLocks noGrp="1"/>
          </p:cNvSpPr>
          <p:nvPr>
            <p:ph type="title"/>
          </p:nvPr>
        </p:nvSpPr>
        <p:spPr/>
        <p:txBody>
          <a:bodyPr/>
          <a:lstStyle/>
          <a:p>
            <a:r>
              <a:rPr lang="en-US" dirty="0" smtClean="0"/>
              <a:t>Leveraging PMP</a:t>
            </a:r>
            <a:endParaRPr lang="en-US" dirty="0"/>
          </a:p>
        </p:txBody>
      </p:sp>
      <p:sp>
        <p:nvSpPr>
          <p:cNvPr id="8" name="Content Placeholder 3"/>
          <p:cNvSpPr txBox="1">
            <a:spLocks/>
          </p:cNvSpPr>
          <p:nvPr/>
        </p:nvSpPr>
        <p:spPr bwMode="auto">
          <a:xfrm>
            <a:off x="335280" y="1524000"/>
            <a:ext cx="8778240"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900" b="1" smtClean="0"/>
              <a:t>Leveraging the </a:t>
            </a:r>
          </a:p>
          <a:p>
            <a:pPr algn="ctr"/>
            <a:r>
              <a:rPr lang="en-US" sz="2900" b="1" smtClean="0"/>
              <a:t>Performance Management Program</a:t>
            </a:r>
            <a:endParaRPr lang="en-US" sz="2900" b="1" dirty="0"/>
          </a:p>
        </p:txBody>
      </p:sp>
      <p:graphicFrame>
        <p:nvGraphicFramePr>
          <p:cNvPr id="9" name="Content Placeholder 2"/>
          <p:cNvGraphicFramePr>
            <a:graphicFrameLocks/>
          </p:cNvGraphicFramePr>
          <p:nvPr>
            <p:extLst>
              <p:ext uri="{D42A27DB-BD31-4B8C-83A1-F6EECF244321}">
                <p14:modId xmlns:p14="http://schemas.microsoft.com/office/powerpoint/2010/main" val="3783286952"/>
              </p:ext>
            </p:extLst>
          </p:nvPr>
        </p:nvGraphicFramePr>
        <p:xfrm>
          <a:off x="609669" y="2629516"/>
          <a:ext cx="8818562"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6181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The Why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rebuchet MS" panose="020B0603020202020204" pitchFamily="34" charset="0"/>
              </a:rPr>
              <a:t>The CDOT Leadership Forum conducted in the Fall of 2015 set the expectation to use the Performance </a:t>
            </a:r>
            <a:r>
              <a:rPr lang="en-US" sz="2400" dirty="0">
                <a:latin typeface="Trebuchet MS" panose="020B0603020202020204" pitchFamily="34" charset="0"/>
              </a:rPr>
              <a:t>M</a:t>
            </a:r>
            <a:r>
              <a:rPr lang="en-US" sz="2400" dirty="0" smtClean="0">
                <a:latin typeface="Trebuchet MS" panose="020B0603020202020204" pitchFamily="34" charset="0"/>
              </a:rPr>
              <a:t>anagement </a:t>
            </a:r>
            <a:r>
              <a:rPr lang="en-US" sz="2400" dirty="0">
                <a:latin typeface="Trebuchet MS" panose="020B0603020202020204" pitchFamily="34" charset="0"/>
              </a:rPr>
              <a:t>P</a:t>
            </a:r>
            <a:r>
              <a:rPr lang="en-US" sz="2400" dirty="0" smtClean="0">
                <a:latin typeface="Trebuchet MS" panose="020B0603020202020204" pitchFamily="34" charset="0"/>
              </a:rPr>
              <a:t>rocess as a tool to be a leader.</a:t>
            </a:r>
            <a:endParaRPr lang="en-US" sz="2400" dirty="0">
              <a:latin typeface="Trebuchet MS" panose="020B0603020202020204" pitchFamily="34" charset="0"/>
            </a:endParaRPr>
          </a:p>
        </p:txBody>
      </p:sp>
      <p:sp>
        <p:nvSpPr>
          <p:cNvPr id="5" name="Content Placeholder 2"/>
          <p:cNvSpPr txBox="1">
            <a:spLocks/>
          </p:cNvSpPr>
          <p:nvPr/>
        </p:nvSpPr>
        <p:spPr>
          <a:xfrm>
            <a:off x="1688841" y="3046040"/>
            <a:ext cx="5887616" cy="2726023"/>
          </a:xfrm>
          <a:prstGeom prst="rect">
            <a:avLst/>
          </a:prstGeom>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a:sp3d>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dirty="0" smtClean="0">
                <a:latin typeface="Trebuchet MS" panose="020B0603020202020204" pitchFamily="34" charset="0"/>
              </a:rPr>
              <a:t>Leadership is:</a:t>
            </a:r>
          </a:p>
          <a:p>
            <a:r>
              <a:rPr lang="en-US" sz="1800" dirty="0" smtClean="0">
                <a:latin typeface="Trebuchet MS" panose="020B0603020202020204" pitchFamily="34" charset="0"/>
              </a:rPr>
              <a:t>Caring about people and being a useful resource for them</a:t>
            </a:r>
          </a:p>
          <a:p>
            <a:r>
              <a:rPr lang="en-US" sz="1800" dirty="0" smtClean="0">
                <a:latin typeface="Trebuchet MS" panose="020B0603020202020204" pitchFamily="34" charset="0"/>
              </a:rPr>
              <a:t>Being present for people and being your best and most authentic self</a:t>
            </a:r>
          </a:p>
          <a:p>
            <a:r>
              <a:rPr lang="en-US" sz="1800" dirty="0" smtClean="0">
                <a:latin typeface="Trebuchet MS" panose="020B0603020202020204" pitchFamily="34" charset="0"/>
              </a:rPr>
              <a:t>Creating a place in which people can do good work and find meaning in that work</a:t>
            </a:r>
          </a:p>
          <a:p>
            <a:pPr marL="0" indent="0">
              <a:buFont typeface="Arial"/>
              <a:buNone/>
            </a:pPr>
            <a:endParaRPr lang="en-US" sz="1800" dirty="0" smtClean="0">
              <a:latin typeface="Trebuchet MS" panose="020B0603020202020204" pitchFamily="34" charset="0"/>
            </a:endParaRPr>
          </a:p>
          <a:p>
            <a:pPr marL="0" indent="0" algn="ctr">
              <a:buFont typeface="Arial"/>
              <a:buNone/>
            </a:pPr>
            <a:r>
              <a:rPr lang="en-US" sz="1400" i="1" dirty="0" smtClean="0">
                <a:latin typeface="Trebuchet MS" panose="020B0603020202020204" pitchFamily="34" charset="0"/>
              </a:rPr>
              <a:t>CDOT Leadership Forum 2015</a:t>
            </a:r>
            <a:endParaRPr lang="en-US" sz="1400" i="1"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219285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0" y="2076795"/>
            <a:ext cx="5486400" cy="3058912"/>
          </a:xfrm>
        </p:spPr>
        <p:txBody>
          <a:bodyPr/>
          <a:lstStyle/>
          <a:p>
            <a:endParaRPr lang="en-US" sz="2400" dirty="0" smtClean="0"/>
          </a:p>
          <a:p>
            <a:r>
              <a:rPr lang="en-US" sz="2400" dirty="0" smtClean="0"/>
              <a:t>	</a:t>
            </a:r>
            <a:r>
              <a:rPr lang="en-US" sz="2400" b="1" dirty="0" smtClean="0">
                <a:solidFill>
                  <a:schemeClr val="accent6">
                    <a:lumMod val="75000"/>
                  </a:schemeClr>
                </a:solidFill>
              </a:rPr>
              <a:t>C </a:t>
            </a:r>
            <a:r>
              <a:rPr lang="en-US" sz="2400" dirty="0" smtClean="0"/>
              <a:t>reate a positive climate</a:t>
            </a:r>
          </a:p>
          <a:p>
            <a:r>
              <a:rPr lang="en-US" sz="2400" dirty="0" smtClean="0"/>
              <a:t>	</a:t>
            </a:r>
            <a:r>
              <a:rPr lang="en-US" sz="2400" b="1" dirty="0" smtClean="0">
                <a:solidFill>
                  <a:schemeClr val="accent1"/>
                </a:solidFill>
              </a:rPr>
              <a:t>O </a:t>
            </a:r>
            <a:r>
              <a:rPr lang="en-US" sz="2400" dirty="0" smtClean="0"/>
              <a:t>btain the employee’s views</a:t>
            </a:r>
          </a:p>
          <a:p>
            <a:r>
              <a:rPr lang="en-US" sz="2400" dirty="0" smtClean="0"/>
              <a:t>	</a:t>
            </a:r>
            <a:r>
              <a:rPr lang="en-US" sz="2400" b="1" dirty="0" smtClean="0">
                <a:solidFill>
                  <a:schemeClr val="accent6"/>
                </a:solidFill>
              </a:rPr>
              <a:t>A </a:t>
            </a:r>
            <a:r>
              <a:rPr lang="en-US" sz="2400" dirty="0" smtClean="0"/>
              <a:t>dd your views (ABC feedback)</a:t>
            </a:r>
          </a:p>
          <a:p>
            <a:r>
              <a:rPr lang="en-US" sz="2400" dirty="0" smtClean="0"/>
              <a:t>	</a:t>
            </a:r>
            <a:r>
              <a:rPr lang="en-US" sz="2400" b="1" dirty="0" smtClean="0">
                <a:solidFill>
                  <a:schemeClr val="accent1"/>
                </a:solidFill>
              </a:rPr>
              <a:t>C </a:t>
            </a:r>
            <a:r>
              <a:rPr lang="en-US" sz="2400" dirty="0" smtClean="0"/>
              <a:t>larify and resolve disagreements</a:t>
            </a:r>
          </a:p>
          <a:p>
            <a:r>
              <a:rPr lang="en-US" sz="2400" dirty="0" smtClean="0"/>
              <a:t>	</a:t>
            </a:r>
            <a:r>
              <a:rPr lang="en-US" sz="2400" b="1" dirty="0" smtClean="0">
                <a:solidFill>
                  <a:schemeClr val="accent6">
                    <a:lumMod val="75000"/>
                  </a:schemeClr>
                </a:solidFill>
              </a:rPr>
              <a:t>H </a:t>
            </a:r>
            <a:r>
              <a:rPr lang="en-US" sz="2400" dirty="0" smtClean="0"/>
              <a:t>elp develop an action plan</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15362" name="Title 1"/>
          <p:cNvSpPr>
            <a:spLocks noGrp="1"/>
          </p:cNvSpPr>
          <p:nvPr>
            <p:ph type="title"/>
          </p:nvPr>
        </p:nvSpPr>
        <p:spPr/>
        <p:txBody>
          <a:bodyPr/>
          <a:lstStyle/>
          <a:p>
            <a:r>
              <a:rPr lang="en-US" dirty="0" smtClean="0"/>
              <a:t>The Answer …</a:t>
            </a:r>
          </a:p>
        </p:txBody>
      </p:sp>
      <p:sp>
        <p:nvSpPr>
          <p:cNvPr id="4" name="Rectangle 3"/>
          <p:cNvSpPr/>
          <p:nvPr/>
        </p:nvSpPr>
        <p:spPr>
          <a:xfrm>
            <a:off x="2630906" y="1882056"/>
            <a:ext cx="4572000" cy="584775"/>
          </a:xfrm>
          <a:prstGeom prst="rect">
            <a:avLst/>
          </a:prstGeom>
        </p:spPr>
        <p:txBody>
          <a:bodyPr>
            <a:spAutoFit/>
          </a:bodyPr>
          <a:lstStyle/>
          <a:p>
            <a:r>
              <a:rPr lang="en-US" sz="3200" dirty="0" smtClean="0">
                <a:hlinkClick r:id="rId4"/>
              </a:rPr>
              <a:t>How Coaching works…</a:t>
            </a:r>
            <a:endParaRPr lang="en-US" sz="3200" dirty="0" smtClean="0"/>
          </a:p>
        </p:txBody>
      </p:sp>
      <p:pic>
        <p:nvPicPr>
          <p:cNvPr id="7" name="Picture 6">
            <a:hlinkClick r:id="rId4"/>
          </p:cNvPr>
          <p:cNvPicPr>
            <a:picLocks noChangeAspect="1"/>
          </p:cNvPicPr>
          <p:nvPr/>
        </p:nvPicPr>
        <p:blipFill>
          <a:blip r:embed="rId5"/>
          <a:stretch>
            <a:fillRect/>
          </a:stretch>
        </p:blipFill>
        <p:spPr>
          <a:xfrm>
            <a:off x="1888477" y="1934635"/>
            <a:ext cx="682752" cy="532196"/>
          </a:xfrm>
          <a:prstGeom prst="rect">
            <a:avLst/>
          </a:prstGeom>
        </p:spPr>
      </p:pic>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32794</TotalTime>
  <Words>2748</Words>
  <Application>Microsoft Office PowerPoint</Application>
  <PresentationFormat>On-screen Show (4:3)</PresentationFormat>
  <Paragraphs>520</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Rounded MT Bold</vt:lpstr>
      <vt:lpstr>Calibri</vt:lpstr>
      <vt:lpstr>Cambria Math</vt:lpstr>
      <vt:lpstr>Kalinga</vt:lpstr>
      <vt:lpstr>Lucida Grande</vt:lpstr>
      <vt:lpstr>Trebuchet MS</vt:lpstr>
      <vt:lpstr>Template2</vt:lpstr>
      <vt:lpstr>PowerPoint Presentation</vt:lpstr>
      <vt:lpstr>Course Agenda</vt:lpstr>
      <vt:lpstr>Learning Logistics</vt:lpstr>
      <vt:lpstr>Course Learning Objectives</vt:lpstr>
      <vt:lpstr>Your Contributions to Learning</vt:lpstr>
      <vt:lpstr>Course Agenda</vt:lpstr>
      <vt:lpstr>Leveraging PMP</vt:lpstr>
      <vt:lpstr>The Why</vt:lpstr>
      <vt:lpstr>The Answer …</vt:lpstr>
      <vt:lpstr>Coaching Road Map</vt:lpstr>
      <vt:lpstr>Exercise One - Self Check</vt:lpstr>
      <vt:lpstr>Course Agenda</vt:lpstr>
      <vt:lpstr>Teaching Others</vt:lpstr>
      <vt:lpstr>Understanding Behavior</vt:lpstr>
      <vt:lpstr>In Coaching Mode… </vt:lpstr>
      <vt:lpstr>CDOT Values</vt:lpstr>
      <vt:lpstr>Giving Feedback</vt:lpstr>
      <vt:lpstr>Course Agenda</vt:lpstr>
      <vt:lpstr>Development Plan</vt:lpstr>
      <vt:lpstr>Exercise Two: Employee Assessment Form</vt:lpstr>
      <vt:lpstr>Exercise Three: Individual Development Plan</vt:lpstr>
      <vt:lpstr>Action Tools</vt:lpstr>
      <vt:lpstr>Exercise Four: Hands-On</vt:lpstr>
      <vt:lpstr>Exercise Debrief</vt:lpstr>
      <vt:lpstr>Course Agenda</vt:lpstr>
      <vt:lpstr>Conclusion</vt:lpstr>
      <vt:lpstr>Takeaway</vt:lpstr>
      <vt:lpstr>Where Can I Get Help – People?</vt:lpstr>
      <vt:lpstr>Other CDOT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Template</dc:title>
  <dc:subject/>
  <dc:creator>Jason Prince</dc:creator>
  <cp:keywords/>
  <dc:description/>
  <cp:lastModifiedBy>Prince, Jason M</cp:lastModifiedBy>
  <cp:revision>651</cp:revision>
  <cp:lastPrinted>2016-04-18T13:59:29Z</cp:lastPrinted>
  <dcterms:created xsi:type="dcterms:W3CDTF">2014-07-10T17:59:32Z</dcterms:created>
  <dcterms:modified xsi:type="dcterms:W3CDTF">2016-04-18T23:24:56Z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BD19980E-6D9D-4470-8A27-E40B0EA0B6D7</vt:lpwstr>
  </property>
  <property fmtid="{D5CDD505-2E9C-101B-9397-08002B2CF9AE}" pid="3" name="ArticulatePath">
    <vt:lpwstr>MTA Training Day 2x2</vt:lpwstr>
  </property>
</Properties>
</file>