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516" r:id="rId2"/>
    <p:sldId id="354" r:id="rId3"/>
    <p:sldId id="540" r:id="rId4"/>
    <p:sldId id="539" r:id="rId5"/>
    <p:sldId id="458" r:id="rId6"/>
    <p:sldId id="562" r:id="rId7"/>
    <p:sldId id="460" r:id="rId8"/>
    <p:sldId id="459" r:id="rId9"/>
    <p:sldId id="563" r:id="rId10"/>
    <p:sldId id="521" r:id="rId11"/>
    <p:sldId id="541" r:id="rId12"/>
    <p:sldId id="543" r:id="rId13"/>
    <p:sldId id="542" r:id="rId14"/>
    <p:sldId id="556" r:id="rId15"/>
    <p:sldId id="545" r:id="rId16"/>
    <p:sldId id="544" r:id="rId17"/>
    <p:sldId id="546" r:id="rId18"/>
    <p:sldId id="547" r:id="rId19"/>
    <p:sldId id="564" r:id="rId20"/>
    <p:sldId id="532" r:id="rId21"/>
    <p:sldId id="567" r:id="rId22"/>
    <p:sldId id="548" r:id="rId23"/>
    <p:sldId id="549" r:id="rId24"/>
    <p:sldId id="534" r:id="rId25"/>
    <p:sldId id="557" r:id="rId26"/>
    <p:sldId id="558" r:id="rId27"/>
    <p:sldId id="552" r:id="rId28"/>
    <p:sldId id="555" r:id="rId29"/>
    <p:sldId id="554" r:id="rId30"/>
    <p:sldId id="553" r:id="rId31"/>
    <p:sldId id="559" r:id="rId32"/>
    <p:sldId id="561" r:id="rId33"/>
    <p:sldId id="565" r:id="rId34"/>
    <p:sldId id="566" r:id="rId35"/>
    <p:sldId id="479" r:id="rId36"/>
    <p:sldId id="480" r:id="rId37"/>
    <p:sldId id="482" r:id="rId38"/>
  </p:sldIdLst>
  <p:sldSz cx="9144000" cy="6858000" type="screen4x3"/>
  <p:notesSz cx="7023100" cy="93091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D"/>
    <a:srgbClr val="F83616"/>
    <a:srgbClr val="E0322E"/>
    <a:srgbClr val="E2AC00"/>
    <a:srgbClr val="EEB500"/>
    <a:srgbClr val="926F00"/>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64" autoAdjust="0"/>
    <p:restoredTop sz="57307" autoAdjust="0"/>
  </p:normalViewPr>
  <p:slideViewPr>
    <p:cSldViewPr snapToGrid="0" showGuides="1">
      <p:cViewPr varScale="1">
        <p:scale>
          <a:sx n="59" d="100"/>
          <a:sy n="59" d="100"/>
        </p:scale>
        <p:origin x="876" y="60"/>
      </p:cViewPr>
      <p:guideLst>
        <p:guide orient="horz" pos="2160"/>
        <p:guide pos="2880"/>
      </p:guideLst>
    </p:cSldViewPr>
  </p:slideViewPr>
  <p:outlineViewPr>
    <p:cViewPr>
      <p:scale>
        <a:sx n="33" d="100"/>
        <a:sy n="33" d="100"/>
      </p:scale>
      <p:origin x="0" y="9288"/>
    </p:cViewPr>
  </p:outlineViewPr>
  <p:notesTextViewPr>
    <p:cViewPr>
      <p:scale>
        <a:sx n="125" d="100"/>
        <a:sy n="125" d="100"/>
      </p:scale>
      <p:origin x="0" y="0"/>
    </p:cViewPr>
  </p:notesTextViewPr>
  <p:sorterViewPr>
    <p:cViewPr>
      <p:scale>
        <a:sx n="111" d="100"/>
        <a:sy n="111" d="100"/>
      </p:scale>
      <p:origin x="0" y="-3066"/>
    </p:cViewPr>
  </p:sorterViewPr>
  <p:notesViewPr>
    <p:cSldViewPr snapToGrid="0" showGuides="1">
      <p:cViewPr>
        <p:scale>
          <a:sx n="125" d="100"/>
          <a:sy n="125" d="100"/>
        </p:scale>
        <p:origin x="666" y="90"/>
      </p:cViewPr>
      <p:guideLst>
        <p:guide orient="horz" pos="2932"/>
        <p:guide pos="2212"/>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4/18/2016</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4/18/2016</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1"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o-N57TtyTo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youtube.com/watch?v=yH8XTwLOoVk"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Notes:</a:t>
            </a:r>
            <a:endParaRPr lang="en-US" b="1" dirty="0" smtClean="0"/>
          </a:p>
          <a:p>
            <a:endParaRPr lang="en-US" b="0" dirty="0" smtClean="0"/>
          </a:p>
          <a:p>
            <a:r>
              <a:rPr lang="en-US" b="1" i="1" dirty="0" smtClean="0"/>
              <a:t>The why</a:t>
            </a:r>
            <a:r>
              <a:rPr lang="en-US" b="1" i="1" baseline="0" dirty="0" smtClean="0"/>
              <a:t> this was added to the PMP:</a:t>
            </a:r>
          </a:p>
          <a:p>
            <a:pPr marL="173736" indent="-173736">
              <a:buFont typeface="Arial" panose="020B0604020202020204" pitchFamily="34" charset="0"/>
              <a:buChar char="•"/>
            </a:pPr>
            <a:r>
              <a:rPr lang="en-US" b="0" dirty="0" smtClean="0"/>
              <a:t>The best DOT in the country</a:t>
            </a:r>
          </a:p>
          <a:p>
            <a:pPr marL="173736" indent="-173736">
              <a:buFont typeface="Arial" panose="020B0604020202020204" pitchFamily="34" charset="0"/>
              <a:buChar char="•"/>
            </a:pPr>
            <a:r>
              <a:rPr lang="en-US" b="0" dirty="0" smtClean="0"/>
              <a:t>Communicate</a:t>
            </a:r>
            <a:r>
              <a:rPr lang="en-US" b="0" baseline="0" dirty="0" smtClean="0"/>
              <a:t> supervisor behavioral expectations</a:t>
            </a:r>
            <a:endParaRPr lang="en-US" b="0" dirty="0" smtClean="0"/>
          </a:p>
          <a:p>
            <a:pPr marL="173736" indent="-173736">
              <a:buFont typeface="Arial" panose="020B0604020202020204" pitchFamily="34" charset="0"/>
              <a:buChar char="•"/>
            </a:pPr>
            <a:r>
              <a:rPr lang="en-US" b="0" dirty="0" smtClean="0"/>
              <a:t>D.U.D.s</a:t>
            </a:r>
          </a:p>
          <a:p>
            <a:pPr marL="173736" indent="-173736">
              <a:buFont typeface="Arial" panose="020B0604020202020204" pitchFamily="34" charset="0"/>
              <a:buChar char="•"/>
            </a:pPr>
            <a:r>
              <a:rPr lang="en-US" b="0" dirty="0" smtClean="0"/>
              <a:t>Individual Leadership Plan</a:t>
            </a:r>
          </a:p>
          <a:p>
            <a:pPr marL="173736" indent="-173736">
              <a:buFont typeface="Arial" panose="020B0604020202020204" pitchFamily="34" charset="0"/>
              <a:buChar char="•"/>
            </a:pPr>
            <a:r>
              <a:rPr lang="en-US" b="0" dirty="0" smtClean="0"/>
              <a:t>TM</a:t>
            </a:r>
            <a:r>
              <a:rPr lang="en-US" b="0" baseline="0" dirty="0" smtClean="0"/>
              <a:t> III MTA Needs Assessment</a:t>
            </a:r>
            <a:endParaRPr lang="en-US" b="0" dirty="0" smtClean="0"/>
          </a:p>
          <a:p>
            <a:pPr marL="173736" indent="-173736">
              <a:buFont typeface="Arial" panose="020B0604020202020204" pitchFamily="34" charset="0"/>
              <a:buChar char="•"/>
            </a:pPr>
            <a:r>
              <a:rPr lang="en-US" b="0" dirty="0" smtClean="0"/>
              <a:t>Elimination of Performance Management quarterly meetings</a:t>
            </a:r>
          </a:p>
          <a:p>
            <a:endParaRPr lang="en-US" b="0" dirty="0" smtClean="0"/>
          </a:p>
          <a:p>
            <a:r>
              <a:rPr lang="en-US" b="1" i="1" dirty="0" smtClean="0"/>
              <a:t>The Desire</a:t>
            </a:r>
            <a:r>
              <a:rPr lang="en-US" b="1" i="1" baseline="0" dirty="0" smtClean="0"/>
              <a:t> to change is internal; only you can decide and choose to make a change:</a:t>
            </a:r>
          </a:p>
          <a:p>
            <a:pPr marL="171450" indent="-171450">
              <a:buFont typeface="Arial" panose="020B0604020202020204" pitchFamily="34" charset="0"/>
              <a:buChar char="•"/>
            </a:pPr>
            <a:r>
              <a:rPr lang="en-US" b="0" baseline="0" dirty="0" smtClean="0"/>
              <a:t>Commitment</a:t>
            </a:r>
          </a:p>
          <a:p>
            <a:pPr marL="171450" indent="-171450">
              <a:buFont typeface="Arial" panose="020B0604020202020204" pitchFamily="34" charset="0"/>
              <a:buChar char="•"/>
            </a:pPr>
            <a:r>
              <a:rPr lang="en-US" b="0" baseline="0" dirty="0" smtClean="0"/>
              <a:t>Compliance</a:t>
            </a:r>
          </a:p>
          <a:p>
            <a:pPr marL="171450" indent="-171450">
              <a:buFont typeface="Arial" panose="020B0604020202020204" pitchFamily="34" charset="0"/>
              <a:buChar char="•"/>
            </a:pPr>
            <a:r>
              <a:rPr lang="en-US" b="0" baseline="0" dirty="0" smtClean="0"/>
              <a:t>Belief</a:t>
            </a:r>
          </a:p>
          <a:p>
            <a:pPr marL="171450" indent="-171450">
              <a:buFont typeface="Arial" panose="020B0604020202020204" pitchFamily="34" charset="0"/>
              <a:buChar char="•"/>
            </a:pPr>
            <a:r>
              <a:rPr lang="en-US" b="0" baseline="0" dirty="0" smtClean="0"/>
              <a:t>Competition</a:t>
            </a:r>
          </a:p>
          <a:p>
            <a:pPr marL="171450" indent="-171450">
              <a:buFont typeface="Arial" panose="020B0604020202020204" pitchFamily="34" charset="0"/>
              <a:buChar char="•"/>
            </a:pPr>
            <a:r>
              <a:rPr lang="en-US" b="0" baseline="0" dirty="0" smtClean="0"/>
              <a:t>Money</a:t>
            </a:r>
          </a:p>
          <a:p>
            <a:pPr marL="171450" indent="-171450">
              <a:buFont typeface="Arial" panose="020B0604020202020204" pitchFamily="34" charset="0"/>
              <a:buChar char="•"/>
            </a:pPr>
            <a:r>
              <a:rPr lang="en-US" b="0" baseline="0" dirty="0" smtClean="0"/>
              <a:t>Popularity</a:t>
            </a:r>
          </a:p>
          <a:p>
            <a:pPr marL="171450" indent="-171450">
              <a:buFont typeface="Arial" panose="020B0604020202020204" pitchFamily="34" charset="0"/>
              <a:buChar char="•"/>
            </a:pPr>
            <a:r>
              <a:rPr lang="en-US" b="0" baseline="0" dirty="0" smtClean="0"/>
              <a:t>Job Security</a:t>
            </a:r>
          </a:p>
          <a:p>
            <a:pPr marL="171450" indent="-171450">
              <a:buFont typeface="Arial" panose="020B0604020202020204" pitchFamily="34" charset="0"/>
              <a:buChar char="•"/>
            </a:pPr>
            <a:r>
              <a:rPr lang="en-US" b="0" baseline="0" dirty="0" smtClean="0"/>
              <a:t>Happiness</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26663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02510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14606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581802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Notes:</a:t>
            </a:r>
            <a:endParaRPr lang="en-US" b="1" dirty="0" smtClean="0"/>
          </a:p>
          <a:p>
            <a:endParaRPr lang="en-US" dirty="0" smtClean="0"/>
          </a:p>
          <a:p>
            <a:r>
              <a:rPr lang="en-US" dirty="0" smtClean="0"/>
              <a:t>Answer</a:t>
            </a:r>
            <a:r>
              <a:rPr lang="en-US" baseline="0" dirty="0" smtClean="0"/>
              <a:t> the question to yourself:</a:t>
            </a:r>
          </a:p>
          <a:p>
            <a:endParaRPr lang="en-US" baseline="0" dirty="0" smtClean="0"/>
          </a:p>
          <a:p>
            <a:r>
              <a:rPr lang="en-US" b="0" baseline="0" dirty="0" smtClean="0"/>
              <a:t>Did you get an accountability partner and have you followed through on your leadership goal?</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1189481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2850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3440251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Notes:</a:t>
            </a:r>
            <a:endParaRPr lang="en-US" b="1" dirty="0" smtClean="0"/>
          </a:p>
          <a:p>
            <a:endParaRPr lang="en-US" dirty="0" smtClean="0"/>
          </a:p>
          <a:p>
            <a:r>
              <a:rPr lang="en-US" b="0" dirty="0" smtClean="0"/>
              <a:t>Knowing your </a:t>
            </a:r>
            <a:r>
              <a:rPr lang="en-US" b="0" i="1" dirty="0" smtClean="0"/>
              <a:t>why</a:t>
            </a:r>
            <a:r>
              <a:rPr lang="en-US" b="0" dirty="0" smtClean="0"/>
              <a:t> is an important first step in figuring out </a:t>
            </a:r>
            <a:r>
              <a:rPr lang="en-US" b="0" i="1" dirty="0" smtClean="0"/>
              <a:t>ho</a:t>
            </a:r>
            <a:r>
              <a:rPr lang="en-US" b="0" dirty="0" smtClean="0"/>
              <a:t>w to achieve the goals that excite you and create a life you enjoy living,. Indeed, only when you know your ‘why’ will you find the courage to take the risks needed to get ahead, stay motivated when the chips are down, and move your life onto an entirely new, more challenging, and more rewarding trajectory.</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2279144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u="sng" dirty="0" smtClean="0"/>
              <a:t>Notes:</a:t>
            </a:r>
            <a:endParaRPr lang="en-US" b="1"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19</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47729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u="sng" dirty="0" smtClean="0"/>
              <a:t>Notes:</a:t>
            </a:r>
            <a:endParaRPr lang="en-US" b="1"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78147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u="sng" dirty="0" smtClean="0"/>
              <a:t>Notes:</a:t>
            </a:r>
          </a:p>
          <a:p>
            <a:pPr defTabSz="915772">
              <a:defRPr/>
            </a:pPr>
            <a:endParaRPr lang="en-US" u="sng" dirty="0" smtClean="0"/>
          </a:p>
          <a:p>
            <a:pPr defTabSz="915772">
              <a:defRPr/>
            </a:pPr>
            <a:r>
              <a:rPr lang="en-US" b="0" u="sng" dirty="0" smtClean="0">
                <a:solidFill>
                  <a:schemeClr val="tx1">
                    <a:lumMod val="65000"/>
                    <a:lumOff val="35000"/>
                  </a:schemeClr>
                </a:solidFill>
                <a:hlinkClick r:id="rId3"/>
              </a:rPr>
              <a:t>Two</a:t>
            </a:r>
            <a:r>
              <a:rPr lang="en-US" b="0" u="sng" baseline="0" dirty="0" smtClean="0">
                <a:solidFill>
                  <a:schemeClr val="tx1">
                    <a:lumMod val="65000"/>
                    <a:lumOff val="35000"/>
                  </a:schemeClr>
                </a:solidFill>
                <a:hlinkClick r:id="rId3"/>
              </a:rPr>
              <a:t> minute video on the six sources of influence</a:t>
            </a:r>
          </a:p>
          <a:p>
            <a:pPr marL="0" marR="0" indent="0" algn="l" defTabSz="915772" rtl="0" eaLnBrk="1" fontAlgn="auto" latinLnBrk="0" hangingPunct="1">
              <a:lnSpc>
                <a:spcPct val="100000"/>
              </a:lnSpc>
              <a:spcBef>
                <a:spcPts val="0"/>
              </a:spcBef>
              <a:spcAft>
                <a:spcPts val="0"/>
              </a:spcAft>
              <a:buClrTx/>
              <a:buSzTx/>
              <a:buFontTx/>
              <a:buNone/>
              <a:tabLst/>
              <a:defRPr/>
            </a:pPr>
            <a:r>
              <a:rPr lang="en-US" u="sng" dirty="0" smtClean="0">
                <a:hlinkClick r:id="rId4"/>
              </a:rPr>
              <a:t>https://www.youtube.com/watch?v=yH8XTwLOoVk</a:t>
            </a:r>
            <a:endParaRPr lang="en-US" dirty="0" smtClean="0"/>
          </a:p>
          <a:p>
            <a:pPr defTabSz="915772">
              <a:defRPr/>
            </a:pPr>
            <a:endParaRPr lang="en-US" b="0" u="sng" dirty="0" smtClean="0">
              <a:solidFill>
                <a:schemeClr val="tx1">
                  <a:lumMod val="65000"/>
                  <a:lumOff val="35000"/>
                </a:schemeClr>
              </a:solidFill>
              <a:hlinkClick r:id="rId3"/>
            </a:endParaRPr>
          </a:p>
          <a:p>
            <a:pPr defTabSz="915772">
              <a:defRPr/>
            </a:pPr>
            <a:endParaRPr lang="en-US" u="sng" dirty="0" smtClean="0">
              <a:hlinkClick r:id="rId3"/>
            </a:endParaRPr>
          </a:p>
          <a:p>
            <a:pPr defTabSz="915772">
              <a:defRPr/>
            </a:pPr>
            <a:r>
              <a:rPr lang="en-US" b="0" i="0" u="sng" dirty="0" smtClean="0">
                <a:hlinkClick r:id="rId3"/>
              </a:rPr>
              <a:t>Six minute video on</a:t>
            </a:r>
            <a:r>
              <a:rPr lang="en-US" b="0" i="0" u="sng" baseline="0" dirty="0" smtClean="0">
                <a:hlinkClick r:id="rId3"/>
              </a:rPr>
              <a:t> hand washing:  A child using the sources of influence on other children to encourage washing hands before eating a cupcake</a:t>
            </a:r>
            <a:endParaRPr lang="en-US" b="0" i="0" u="sng" dirty="0" smtClean="0">
              <a:hlinkClick r:id="rId3"/>
            </a:endParaRPr>
          </a:p>
          <a:p>
            <a:pPr defTabSz="915772">
              <a:defRPr/>
            </a:pPr>
            <a:endParaRPr lang="en-US" u="sng" dirty="0">
              <a:hlinkClick r:id="rId3"/>
            </a:endParaRPr>
          </a:p>
          <a:p>
            <a:pPr defTabSz="915772">
              <a:defRPr/>
            </a:pPr>
            <a:r>
              <a:rPr lang="en-US" dirty="0">
                <a:hlinkClick r:id="rId3"/>
              </a:rPr>
              <a:t>https://www.youtube.com/watch?v=o-N57TtyToE</a:t>
            </a:r>
            <a:endParaRPr lang="en-US" dirty="0"/>
          </a:p>
          <a:p>
            <a:endParaRPr lang="en-US" u="sng" dirty="0" smtClean="0"/>
          </a:p>
          <a:p>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656186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428671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413022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a:p>
            <a:endParaRPr lang="en-US" dirty="0" smtClean="0"/>
          </a:p>
          <a:p>
            <a:pPr defTabSz="915772">
              <a:defRPr/>
            </a:pPr>
            <a:endParaRPr lang="en-US" dirty="0"/>
          </a:p>
          <a:p>
            <a:pPr defTabSz="915772">
              <a:defRPr/>
            </a:pPr>
            <a:r>
              <a:rPr lang="en-US" dirty="0"/>
              <a:t> </a:t>
            </a:r>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572023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p>
          <a:p>
            <a:endParaRPr lang="en-US" dirty="0" smtClean="0"/>
          </a:p>
          <a:p>
            <a:pPr marL="171450" indent="-171450" defTabSz="915772">
              <a:buFont typeface="Arial" panose="020B0604020202020204" pitchFamily="34" charset="0"/>
              <a:buChar char="•"/>
              <a:defRPr/>
            </a:pPr>
            <a:r>
              <a:rPr lang="en-US" b="1" i="1" baseline="0" dirty="0" smtClean="0"/>
              <a:t>Tab 1: Exercise </a:t>
            </a:r>
            <a:r>
              <a:rPr lang="en-US" b="1" i="1" baseline="0" dirty="0" smtClean="0"/>
              <a:t>One: Improve a Behavior</a:t>
            </a:r>
            <a:endParaRPr lang="en-US" b="1" i="1" baseline="0" dirty="0" smtClean="0"/>
          </a:p>
          <a:p>
            <a:pPr defTabSz="915772">
              <a:defRPr/>
            </a:pPr>
            <a:endParaRPr lang="en-US" b="0" dirty="0"/>
          </a:p>
          <a:p>
            <a:pPr defTabSz="915772">
              <a:defRPr/>
            </a:pPr>
            <a:r>
              <a:rPr lang="en-US" b="0" dirty="0"/>
              <a:t>The following pages are divided into a definition of the behavior, why you might want to work on that behavior, examples of what to do (how) and then the influencer table. </a:t>
            </a:r>
          </a:p>
          <a:p>
            <a:pPr defTabSz="915772">
              <a:defRPr/>
            </a:pPr>
            <a:endParaRPr lang="en-US" b="0" dirty="0"/>
          </a:p>
          <a:p>
            <a:r>
              <a:rPr lang="en-US" dirty="0"/>
              <a:t> </a:t>
            </a:r>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2107740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a:p>
            <a:endParaRPr lang="en-US" dirty="0" smtClean="0"/>
          </a:p>
          <a:p>
            <a:pPr defTabSz="915772">
              <a:defRPr/>
            </a:pPr>
            <a:r>
              <a:rPr lang="en-US" b="0" baseline="0" dirty="0" smtClean="0"/>
              <a:t>Each group will present 4 statements that they created to assist in improving the behavior.</a:t>
            </a:r>
            <a:endParaRPr lang="en-US" dirty="0"/>
          </a:p>
          <a:p>
            <a:pPr defTabSz="915772">
              <a:defRPr/>
            </a:pPr>
            <a:r>
              <a:rPr lang="en-US" dirty="0"/>
              <a:t> </a:t>
            </a:r>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3462408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b="0" dirty="0" smtClean="0"/>
          </a:p>
          <a:p>
            <a:r>
              <a:rPr lang="en-US" b="0" dirty="0" smtClean="0"/>
              <a:t>Resources</a:t>
            </a:r>
            <a:r>
              <a:rPr lang="en-US" b="0" baseline="0" dirty="0" smtClean="0"/>
              <a:t> tab list books, links, and online learning that could be used to create the support needed to change behavior.</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1147644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2748763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421457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2545305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b="0" dirty="0" smtClean="0"/>
          </a:p>
          <a:p>
            <a:r>
              <a:rPr lang="en-US" b="0" dirty="0" smtClean="0"/>
              <a:t>Goals are not one time events.</a:t>
            </a:r>
            <a:r>
              <a:rPr lang="en-US" b="0" baseline="0" dirty="0" smtClean="0"/>
              <a:t> Leaving class this week with not change your behavior or accomplish your PMP goal.  It is just the start of a long deliberate process. </a:t>
            </a:r>
          </a:p>
          <a:p>
            <a:endParaRPr lang="en-US" b="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1026670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a:p>
            <a:endParaRPr lang="en-US" dirty="0" smtClean="0"/>
          </a:p>
          <a:p>
            <a:pPr defTabSz="915772">
              <a:defRPr/>
            </a:pPr>
            <a:r>
              <a:rPr lang="en-US" b="1" baseline="0" dirty="0" smtClean="0"/>
              <a:t>Tab </a:t>
            </a:r>
            <a:r>
              <a:rPr lang="en-US" b="1" baseline="0" dirty="0" smtClean="0"/>
              <a:t>2 </a:t>
            </a:r>
            <a:r>
              <a:rPr lang="en-US" b="1" baseline="0" dirty="0" smtClean="0"/>
              <a:t>Exercise </a:t>
            </a:r>
            <a:r>
              <a:rPr lang="en-US" b="1" baseline="0" dirty="0" smtClean="0"/>
              <a:t>Two: Break One Bad Habit</a:t>
            </a:r>
            <a:endParaRPr lang="en-US" b="1" baseline="0" dirty="0" smtClean="0"/>
          </a:p>
          <a:p>
            <a:pPr defTabSz="915772">
              <a:defRPr/>
            </a:pPr>
            <a:endParaRPr lang="en-US" b="0" dirty="0"/>
          </a:p>
          <a:p>
            <a:pPr defTabSz="915772">
              <a:defRPr/>
            </a:pPr>
            <a:r>
              <a:rPr lang="en-US" b="0" dirty="0"/>
              <a:t>Think about your past interactions with folks at work or home – what is that person constantly nagging you about.   </a:t>
            </a:r>
          </a:p>
          <a:p>
            <a:pPr defTabSz="915772">
              <a:defRPr/>
            </a:pPr>
            <a:r>
              <a:rPr lang="en-US" b="0" dirty="0"/>
              <a:t>Interpersonal Behaviors require an interaction with others.  You will not know if you are successful or failing unless you listen to what others are saying. </a:t>
            </a:r>
          </a:p>
          <a:p>
            <a:pPr defTabSz="915772">
              <a:defRPr/>
            </a:pPr>
            <a:endParaRPr lang="en-US" b="0" dirty="0"/>
          </a:p>
          <a:p>
            <a:pPr defTabSz="915772">
              <a:defRPr/>
            </a:pPr>
            <a:r>
              <a:rPr lang="en-US" b="0" baseline="0" dirty="0" smtClean="0"/>
              <a:t>Ask for two suggestions that might achieve a positive change.  </a:t>
            </a:r>
          </a:p>
          <a:p>
            <a:pPr defTabSz="915772">
              <a:defRPr/>
            </a:pPr>
            <a:endParaRPr lang="en-US" b="0" baseline="0" dirty="0" smtClean="0"/>
          </a:p>
          <a:p>
            <a:pPr defTabSz="915772">
              <a:defRPr/>
            </a:pPr>
            <a:r>
              <a:rPr lang="en-US" b="0" baseline="0" dirty="0" smtClean="0"/>
              <a:t>I would like to stop interrupt others when I have questions about what they are saying</a:t>
            </a:r>
            <a:r>
              <a:rPr lang="en-US" b="1" baseline="0" dirty="0" smtClean="0"/>
              <a:t>, would you suggest two ideas that I can impellent in the future to help me?</a:t>
            </a:r>
          </a:p>
          <a:p>
            <a:pPr defTabSz="915772">
              <a:defRPr/>
            </a:pPr>
            <a:endParaRPr lang="en-US" b="0" baseline="0" dirty="0" smtClean="0"/>
          </a:p>
          <a:p>
            <a:pPr defTabSz="915772">
              <a:defRPr/>
            </a:pPr>
            <a:endParaRPr lang="en-US" b="0" dirty="0"/>
          </a:p>
          <a:p>
            <a:r>
              <a:rPr lang="en-US" dirty="0"/>
              <a:t> </a:t>
            </a:r>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15448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a:p>
            <a:endParaRPr lang="en-US" dirty="0" smtClean="0"/>
          </a:p>
          <a:p>
            <a:pPr defTabSz="915772">
              <a:defRPr/>
            </a:pPr>
            <a:r>
              <a:rPr lang="en-US" dirty="0"/>
              <a:t> </a:t>
            </a:r>
          </a:p>
          <a:p>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7871094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u="sng" dirty="0" smtClean="0"/>
              <a:t>Notes:</a:t>
            </a:r>
            <a:endParaRPr lang="en-US" b="1"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977682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772">
              <a:defRPr/>
            </a:pPr>
            <a:r>
              <a:rPr lang="en-US" u="sng" dirty="0" smtClean="0"/>
              <a:t>Notes:</a:t>
            </a:r>
            <a:endParaRPr lang="en-US" b="1"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3108744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u="sng" dirty="0" smtClean="0"/>
              <a:t>Notes:</a:t>
            </a:r>
            <a:endParaRPr lang="en-US" b="1" dirty="0" smtClean="0"/>
          </a:p>
          <a:p>
            <a:pPr marL="346657" lvl="1" indent="-17168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35</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9331" name="Notes Placeholder 2"/>
          <p:cNvSpPr>
            <a:spLocks noGrp="1"/>
          </p:cNvSpPr>
          <p:nvPr>
            <p:ph type="body" idx="1"/>
          </p:nvPr>
        </p:nvSpPr>
        <p:spPr bwMode="auto"/>
        <p:txBody>
          <a:bodyPr wrap="square" numCol="1" anchor="t" anchorCtr="0" compatLnSpc="1">
            <a:prstTxWarp prst="textNoShape">
              <a:avLst/>
            </a:prstTxWarp>
          </a:bodyPr>
          <a:lstStyle/>
          <a:p>
            <a:r>
              <a:rPr lang="en-US" u="sng" dirty="0" smtClean="0"/>
              <a:t>Notes:</a:t>
            </a:r>
            <a:endParaRPr lang="en-US" b="1" dirty="0" smtClean="0"/>
          </a:p>
          <a:p>
            <a:pPr marL="229467" indent="-229467">
              <a:buFont typeface="Arial" pitchFamily="34" charset="0"/>
              <a:buChar char="•"/>
              <a:defRPr/>
            </a:pPr>
            <a:endParaRPr lang="en-US" b="0"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2757C-12F3-4466-AB59-43286A501E31}" type="slidenum">
              <a:rPr lang="en-US" smtClean="0"/>
              <a:pPr/>
              <a:t>36</a:t>
            </a:fld>
            <a:endParaRPr lang="en-US" dirty="0" smtClean="0"/>
          </a:p>
        </p:txBody>
      </p:sp>
    </p:spTree>
    <p:extLst>
      <p:ext uri="{BB962C8B-B14F-4D97-AF65-F5344CB8AC3E}">
        <p14:creationId xmlns:p14="http://schemas.microsoft.com/office/powerpoint/2010/main" val="463503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u="sng" dirty="0" smtClean="0"/>
              <a:t>Notes:</a:t>
            </a:r>
            <a:endParaRPr lang="en-US" b="1" dirty="0" smtClean="0"/>
          </a:p>
          <a:p>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37</a:t>
            </a:fld>
            <a:endParaRPr lang="en-US" dirty="0" smtClean="0"/>
          </a:p>
        </p:txBody>
      </p:sp>
    </p:spTree>
    <p:extLst>
      <p:ext uri="{BB962C8B-B14F-4D97-AF65-F5344CB8AC3E}">
        <p14:creationId xmlns:p14="http://schemas.microsoft.com/office/powerpoint/2010/main" val="382685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1" u="sng" dirty="0" smtClean="0"/>
              <a:t>Notes:</a:t>
            </a:r>
          </a:p>
          <a:p>
            <a:pPr>
              <a:defRPr/>
            </a:pPr>
            <a:endParaRPr lang="en-US" b="1"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4</a:t>
            </a:fld>
            <a:endParaRPr lang="en-US" dirty="0" smtClean="0"/>
          </a:p>
        </p:txBody>
      </p:sp>
    </p:spTree>
    <p:extLst>
      <p:ext uri="{BB962C8B-B14F-4D97-AF65-F5344CB8AC3E}">
        <p14:creationId xmlns:p14="http://schemas.microsoft.com/office/powerpoint/2010/main" val="330200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1" u="sng" dirty="0" smtClean="0"/>
              <a:t>Notes:</a:t>
            </a:r>
          </a:p>
          <a:p>
            <a:pPr>
              <a:defRPr/>
            </a:pPr>
            <a:endParaRPr lang="en-US" b="1" dirty="0" smtClean="0"/>
          </a:p>
          <a:p>
            <a:pPr marL="229467" indent="-229467">
              <a:buFont typeface="Arial" pitchFamily="34" charset="0"/>
              <a:buChar char="•"/>
              <a:defRPr/>
            </a:pPr>
            <a:endParaRPr lang="en-US" dirty="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5</a:t>
            </a:fld>
            <a:endParaRPr lang="en-US" dirty="0" smtClean="0"/>
          </a:p>
        </p:txBody>
      </p:sp>
    </p:spTree>
    <p:extLst>
      <p:ext uri="{BB962C8B-B14F-4D97-AF65-F5344CB8AC3E}">
        <p14:creationId xmlns:p14="http://schemas.microsoft.com/office/powerpoint/2010/main" val="192423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u="sng" dirty="0" smtClean="0"/>
              <a:t>Notes:</a:t>
            </a:r>
            <a:endParaRPr lang="en-US" b="1"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698873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Notes Placeholder 2"/>
          <p:cNvSpPr>
            <a:spLocks noGrp="1"/>
          </p:cNvSpPr>
          <p:nvPr>
            <p:ph type="body" idx="1"/>
          </p:nvPr>
        </p:nvSpPr>
        <p:spPr/>
        <p:txBody>
          <a:bodyPr/>
          <a:lstStyle/>
          <a:p>
            <a:r>
              <a:rPr lang="en-US" u="sng" dirty="0" smtClean="0"/>
              <a:t>Notes:</a:t>
            </a:r>
            <a:endParaRPr lang="en-US" b="1" dirty="0" smtClean="0"/>
          </a:p>
          <a:p>
            <a:endParaRPr lang="en-US" dirty="0" smtClean="0"/>
          </a:p>
          <a:p>
            <a:r>
              <a:rPr lang="en-US" b="0" dirty="0" smtClean="0"/>
              <a:t>Supervisor</a:t>
            </a:r>
            <a:r>
              <a:rPr lang="en-US" b="0" baseline="0" dirty="0" smtClean="0"/>
              <a:t> PMP was pre-loaded with the goal: Develop one habit to strengthen or break that improves your supervision or leadership skills by Sept 30</a:t>
            </a:r>
            <a:r>
              <a:rPr lang="en-US" b="0" baseline="30000" dirty="0" smtClean="0"/>
              <a:t>th</a:t>
            </a:r>
            <a:r>
              <a:rPr lang="en-US" b="0" baseline="0" dirty="0" smtClean="0"/>
              <a:t>.</a:t>
            </a:r>
          </a:p>
          <a:p>
            <a:r>
              <a:rPr lang="en-US" b="0" baseline="0" dirty="0" smtClean="0"/>
              <a:t>You can leave this goal written generically or you and your supervisor can write a more specific goal.  You cannot delete the supervisory goal. </a:t>
            </a:r>
          </a:p>
          <a:p>
            <a:endParaRPr lang="en-US" b="0" baseline="0" dirty="0" smtClean="0"/>
          </a:p>
          <a:p>
            <a:r>
              <a:rPr lang="en-US" b="0" baseline="0" dirty="0" smtClean="0"/>
              <a:t>The second goal on My Plan is to assist a direct report in improving.  Starting in the month of May, I will have 3 employees learning new job duties.  If you supervise supervisors, you can help them with their PMP goal (e.g. coaching, mentoring).</a:t>
            </a:r>
          </a:p>
        </p:txBody>
      </p:sp>
      <p:sp>
        <p:nvSpPr>
          <p:cNvPr id="68612" name="Slide Number Placeholder 3"/>
          <p:cNvSpPr>
            <a:spLocks noGrp="1"/>
          </p:cNvSpPr>
          <p:nvPr>
            <p:ph type="sldNum" sz="quarter" idx="5"/>
          </p:nvPr>
        </p:nvSpPr>
        <p:spPr/>
        <p:txBody>
          <a:bodyPr/>
          <a:lstStyle/>
          <a:p>
            <a:fld id="{A4DD7EC9-3807-4050-A8EC-3632DEFCBDE1}" type="slidenum">
              <a:rPr lang="en-US" smtClean="0"/>
              <a:pPr/>
              <a:t>7</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428905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r>
              <a:rPr lang="en-US" u="sng" dirty="0" smtClean="0"/>
              <a:t>Notes:</a:t>
            </a:r>
            <a:endParaRPr lang="en-US" b="1" dirty="0" smtClean="0"/>
          </a:p>
          <a:p>
            <a:pPr>
              <a:defRPr/>
            </a:pPr>
            <a:endParaRPr lang="en-US" b="1" dirty="0" smtClean="0"/>
          </a:p>
          <a:p>
            <a:pPr>
              <a:defRPr/>
            </a:pPr>
            <a:r>
              <a:rPr lang="en-US" b="0" dirty="0" smtClean="0"/>
              <a:t>Have</a:t>
            </a:r>
            <a:r>
              <a:rPr lang="en-US" b="0" baseline="0" dirty="0" smtClean="0"/>
              <a:t> you ever tried to get someone else to change a behavior?  </a:t>
            </a:r>
            <a:r>
              <a:rPr lang="en-US" b="0" dirty="0" smtClean="0"/>
              <a:t>I can lecture and</a:t>
            </a:r>
            <a:r>
              <a:rPr lang="en-US" b="0" baseline="0" dirty="0" smtClean="0"/>
              <a:t> plead with you all kinds of logical and emotional reasons why you should listen and change….  But until you have your own reason the change will not happen. </a:t>
            </a:r>
            <a:endParaRPr lang="en-US" b="0"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dirty="0" smtClean="0"/>
          </a:p>
        </p:txBody>
      </p:sp>
    </p:spTree>
    <p:extLst>
      <p:ext uri="{BB962C8B-B14F-4D97-AF65-F5344CB8AC3E}">
        <p14:creationId xmlns:p14="http://schemas.microsoft.com/office/powerpoint/2010/main" val="41638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u="sng" dirty="0" smtClean="0"/>
              <a:t>Notes:</a:t>
            </a:r>
            <a:endParaRPr lang="en-US" b="1" dirty="0" smtClean="0"/>
          </a:p>
          <a:p>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9</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782558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3" name="Rectangle 2"/>
          <p:cNvSpPr/>
          <p:nvPr userDrawn="1"/>
        </p:nvSpPr>
        <p:spPr>
          <a:xfrm>
            <a:off x="241728" y="6233755"/>
            <a:ext cx="1726344" cy="338554"/>
          </a:xfrm>
          <a:prstGeom prst="rect">
            <a:avLst/>
          </a:prstGeom>
          <a:noFill/>
        </p:spPr>
        <p:txBody>
          <a:bodyPr wrap="square" lIns="91440" tIns="45720" rIns="91440" bIns="45720">
            <a:spAutoFit/>
            <a:scene3d>
              <a:camera prst="orthographicFront">
                <a:rot lat="0" lon="0" rev="0"/>
              </a:camera>
              <a:lightRig rig="soft" dir="t"/>
            </a:scene3d>
            <a:sp3d extrusionH="57150" contourW="6350" prstMaterial="plastic">
              <a:bevelT w="127000" h="31750"/>
              <a:bevelB w="38100" h="38100"/>
              <a:contourClr>
                <a:schemeClr val="accent1">
                  <a:shade val="75000"/>
                </a:schemeClr>
              </a:contourClr>
            </a:sp3d>
          </a:bodyPr>
          <a:lstStyle/>
          <a:p>
            <a:pPr algn="ctr"/>
            <a:r>
              <a:rPr lang="en-US" sz="1600" b="1" cap="all" spc="0" dirty="0" smtClean="0">
                <a:ln w="0"/>
                <a:solidFill>
                  <a:schemeClr val="tx2">
                    <a:lumMod val="50000"/>
                  </a:schemeClr>
                </a:solidFill>
                <a:effectLst/>
                <a:latin typeface="+mn-lt"/>
              </a:rPr>
              <a:t>CDOTU</a:t>
            </a:r>
            <a:r>
              <a:rPr lang="en-US" sz="1600" b="1" cap="all" spc="0" baseline="0" dirty="0" smtClean="0">
                <a:ln w="0"/>
                <a:solidFill>
                  <a:schemeClr val="tx2">
                    <a:lumMod val="50000"/>
                  </a:schemeClr>
                </a:solidFill>
                <a:effectLst/>
                <a:latin typeface="+mn-lt"/>
              </a:rPr>
              <a:t> </a:t>
            </a:r>
            <a:r>
              <a:rPr lang="en-US" sz="1600" b="1" cap="all" spc="0" dirty="0" smtClean="0">
                <a:ln w="0"/>
                <a:solidFill>
                  <a:schemeClr val="tx2">
                    <a:lumMod val="50000"/>
                  </a:schemeClr>
                </a:solidFill>
                <a:effectLst/>
                <a:latin typeface="+mn-lt"/>
              </a:rPr>
              <a:t>Logo</a:t>
            </a:r>
            <a:endParaRPr lang="en-US" sz="1600" b="1" cap="all" spc="0" dirty="0">
              <a:ln w="0"/>
              <a:solidFill>
                <a:schemeClr val="tx2">
                  <a:lumMod val="50000"/>
                </a:schemeClr>
              </a:solidFill>
              <a:effectLst/>
              <a:latin typeface="+mn-lt"/>
            </a:endParaRPr>
          </a:p>
        </p:txBody>
      </p:sp>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3" name="Picture 12"/>
          <p:cNvPicPr>
            <a:picLocks noChangeAspect="1"/>
          </p:cNvPicPr>
          <p:nvPr userDrawn="1"/>
        </p:nvPicPr>
        <p:blipFill>
          <a:blip r:embed="rId7"/>
          <a:stretch>
            <a:fillRect/>
          </a:stretch>
        </p:blipFill>
        <p:spPr>
          <a:xfrm>
            <a:off x="495300" y="5570140"/>
            <a:ext cx="1181100" cy="1021159"/>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urseAgenda&amp;Section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10777"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rseAgenda&amp;SectionObjective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aphicFrame>
        <p:nvGraphicFramePr>
          <p:cNvPr id="7" name="Content Placeholder 7"/>
          <p:cNvGraphicFramePr>
            <a:graphicFrameLocks/>
          </p:cNvGraphicFramePr>
          <p:nvPr userDrawn="1">
            <p:extLst>
              <p:ext uri="{D42A27DB-BD31-4B8C-83A1-F6EECF244321}">
                <p14:modId xmlns:p14="http://schemas.microsoft.com/office/powerpoint/2010/main" val="2571552044"/>
              </p:ext>
            </p:extLst>
          </p:nvPr>
        </p:nvGraphicFramePr>
        <p:xfrm>
          <a:off x="1600200" y="1417638"/>
          <a:ext cx="7361238" cy="2225040"/>
        </p:xfrm>
        <a:graphic>
          <a:graphicData uri="http://schemas.openxmlformats.org/drawingml/2006/table">
            <a:tbl>
              <a:tblPr firstRow="1" bandRow="1">
                <a:tableStyleId>{5C22544A-7EE6-4342-B048-85BDC9FD1C3A}</a:tableStyleId>
              </a:tblPr>
              <a:tblGrid>
                <a:gridCol w="1723663"/>
                <a:gridCol w="5637575"/>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endParaRPr lang="en-US" b="0" dirty="0"/>
                    </a:p>
                  </a:txBody>
                  <a:tcPr/>
                </a:tc>
                <a:tc>
                  <a:txBody>
                    <a:bodyPr/>
                    <a:lstStyle/>
                    <a:p>
                      <a:endParaRPr lang="en-US" dirty="0"/>
                    </a:p>
                  </a:txBody>
                  <a:tcPr/>
                </a:tc>
              </a:tr>
              <a:tr h="370840">
                <a:tc>
                  <a:txBody>
                    <a:bodyPr/>
                    <a:lstStyle/>
                    <a:p>
                      <a:endParaRPr lang="en-US" b="0" dirty="0"/>
                    </a:p>
                  </a:txBody>
                  <a:tcPr/>
                </a:tc>
                <a:tc>
                  <a:txBody>
                    <a:bodyPr/>
                    <a:lstStyle/>
                    <a:p>
                      <a:endParaRPr lang="en-US" dirty="0"/>
                    </a:p>
                  </a:txBody>
                  <a:tcPr/>
                </a:tc>
              </a:tr>
              <a:tr h="370840">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tc>
              </a:tr>
              <a:tr h="370840">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tc>
              </a:tr>
              <a:tr h="370840">
                <a:tc>
                  <a:txBody>
                    <a:bodyPr/>
                    <a:lstStyle/>
                    <a:p>
                      <a:endParaRPr lang="en-US"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txBody>
                  <a:tcPr/>
                </a:tc>
              </a:tr>
            </a:tbl>
          </a:graphicData>
        </a:graphic>
      </p:graphicFrame>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p:spPr>
        <p:txBody>
          <a:bodyPr/>
          <a:lstStyle>
            <a:lvl4pPr marL="1371600" indent="0">
              <a:buNone/>
              <a:defRPr/>
            </a:lvl4pPr>
            <a:lvl5pPr marL="1828800" indent="0">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3.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hyperlink" Target="https://www.youtube.com/watch?v=o-N57TtyToE" TargetMode="External"/><Relationship Id="rId5" Type="http://schemas.openxmlformats.org/officeDocument/2006/relationships/hyperlink" Target="https://www.youtube.com/watch?v=yH8XTwLOoVk" TargetMode="External"/><Relationship Id="rId4" Type="http://schemas.openxmlformats.org/officeDocument/2006/relationships/hyperlink" Target="https://www.youtube.com/watch?v=DBIQLmESeU8"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5" Type="http://schemas.microsoft.com/office/2007/relationships/hdphoto" Target="../media/hdphoto1.wdp"/><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hyperlink" Target="https://youtube.com/" TargetMode="External"/><Relationship Id="rId5" Type="http://schemas.openxmlformats.org/officeDocument/2006/relationships/hyperlink" Target="http://www.trainingrewards.com/" TargetMode="External"/><Relationship Id="rId4" Type="http://schemas.openxmlformats.org/officeDocument/2006/relationships/hyperlink" Target="https://www.mindtools.co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hyperlink" Target="https://www.youtube.com/watch?v=wQLHwSphu-M"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Leadership Goals</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endParaRPr lang="en-US" dirty="0"/>
          </a:p>
          <a:p>
            <a:pPr marL="457200" indent="-457200">
              <a:buFont typeface="Arial" panose="020B0604020202020204" pitchFamily="34" charset="0"/>
              <a:buChar char="•"/>
            </a:pPr>
            <a:r>
              <a:rPr lang="en-US" i="1" dirty="0" smtClean="0"/>
              <a:t>Recall why CDOT supervisors were all assigned a Supervisory/Leadership goal on their performance management plans. </a:t>
            </a:r>
          </a:p>
          <a:p>
            <a:pPr marL="457200" indent="-457200">
              <a:buFont typeface="Arial" panose="020B0604020202020204" pitchFamily="34" charset="0"/>
              <a:buChar char="•"/>
            </a:pPr>
            <a:endParaRPr lang="en-US" sz="800" i="1" dirty="0"/>
          </a:p>
          <a:p>
            <a:pPr marL="457200" indent="-457200">
              <a:buFont typeface="Arial" panose="020B0604020202020204" pitchFamily="34" charset="0"/>
              <a:buChar char="•"/>
            </a:pPr>
            <a:r>
              <a:rPr lang="en-US" i="1" dirty="0" smtClean="0"/>
              <a:t>Identify Your WHY</a:t>
            </a:r>
          </a:p>
          <a:p>
            <a:pPr marL="457200" indent="-457200">
              <a:buFont typeface="Arial"/>
              <a:buChar char="•"/>
            </a:pP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Section 2</a:t>
            </a:r>
            <a:r>
              <a:rPr lang="en-US" dirty="0"/>
              <a:t> </a:t>
            </a:r>
            <a:r>
              <a:rPr lang="en-US" dirty="0" smtClean="0"/>
              <a:t>- Learning Objectives</a:t>
            </a:r>
            <a:endParaRPr lang="en-US" dirty="0"/>
          </a:p>
        </p:txBody>
      </p:sp>
      <p:sp>
        <p:nvSpPr>
          <p:cNvPr id="7" name="Footer Placeholder 1"/>
          <p:cNvSpPr txBox="1">
            <a:spLocks/>
          </p:cNvSpPr>
          <p:nvPr/>
        </p:nvSpPr>
        <p:spPr>
          <a:xfrm>
            <a:off x="279400" y="6356350"/>
            <a:ext cx="649732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Awareness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Best DOT in the Country</a:t>
            </a:r>
            <a:endParaRPr lang="en-US" dirty="0"/>
          </a:p>
        </p:txBody>
      </p:sp>
      <p:pic>
        <p:nvPicPr>
          <p:cNvPr id="9" name="Content Placeholder 8"/>
          <p:cNvPicPr>
            <a:picLocks noGrp="1" noChangeAspect="1"/>
          </p:cNvPicPr>
          <p:nvPr>
            <p:ph sz="half" idx="2"/>
          </p:nvPr>
        </p:nvPicPr>
        <p:blipFill>
          <a:blip r:embed="rId4"/>
          <a:stretch>
            <a:fillRect/>
          </a:stretch>
        </p:blipFill>
        <p:spPr>
          <a:xfrm>
            <a:off x="304800" y="1268040"/>
            <a:ext cx="8504238" cy="4523160"/>
          </a:xfrm>
          <a:prstGeom prst="rect">
            <a:avLst/>
          </a:prstGeom>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a:t>
            </a:fld>
            <a:endParaRPr lang="en-US" dirty="0"/>
          </a:p>
        </p:txBody>
      </p:sp>
      <p:pic>
        <p:nvPicPr>
          <p:cNvPr id="10" name="Picture 9"/>
          <p:cNvPicPr>
            <a:picLocks noChangeAspect="1"/>
          </p:cNvPicPr>
          <p:nvPr/>
        </p:nvPicPr>
        <p:blipFill>
          <a:blip r:embed="rId5"/>
          <a:stretch>
            <a:fillRect/>
          </a:stretch>
        </p:blipFill>
        <p:spPr>
          <a:xfrm>
            <a:off x="304799" y="1268041"/>
            <a:ext cx="8503921" cy="5088310"/>
          </a:xfrm>
          <a:prstGeom prst="rect">
            <a:avLst/>
          </a:prstGeom>
        </p:spPr>
      </p:pic>
      <p:sp>
        <p:nvSpPr>
          <p:cNvPr id="11" name="TextBox 10"/>
          <p:cNvSpPr txBox="1"/>
          <p:nvPr/>
        </p:nvSpPr>
        <p:spPr>
          <a:xfrm>
            <a:off x="6146800" y="2346960"/>
            <a:ext cx="2661920" cy="923330"/>
          </a:xfrm>
          <a:prstGeom prst="rect">
            <a:avLst/>
          </a:prstGeom>
          <a:noFill/>
        </p:spPr>
        <p:txBody>
          <a:bodyPr wrap="square" rtlCol="0">
            <a:spAutoFit/>
          </a:bodyPr>
          <a:lstStyle/>
          <a:p>
            <a:r>
              <a:rPr lang="en-US" dirty="0" smtClean="0"/>
              <a:t>The best DOT in the county needs the best leaders. </a:t>
            </a:r>
            <a:endParaRPr lang="en-US" dirty="0"/>
          </a:p>
        </p:txBody>
      </p:sp>
      <p:sp>
        <p:nvSpPr>
          <p:cNvPr id="12" name="Footer Placeholder 1"/>
          <p:cNvSpPr txBox="1">
            <a:spLocks/>
          </p:cNvSpPr>
          <p:nvPr/>
        </p:nvSpPr>
        <p:spPr>
          <a:xfrm>
            <a:off x="320040" y="6389538"/>
            <a:ext cx="6309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Awareness</a:t>
            </a:r>
            <a:endParaRPr lang="en-US" dirty="0"/>
          </a:p>
        </p:txBody>
      </p:sp>
    </p:spTree>
    <p:custDataLst>
      <p:tags r:id="rId1"/>
    </p:custDataLst>
    <p:extLst>
      <p:ext uri="{BB962C8B-B14F-4D97-AF65-F5344CB8AC3E}">
        <p14:creationId xmlns:p14="http://schemas.microsoft.com/office/powerpoint/2010/main" val="3758562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Communicate </a:t>
            </a:r>
            <a:r>
              <a:rPr lang="en-US" dirty="0" smtClean="0"/>
              <a:t>Supervisor </a:t>
            </a:r>
            <a:r>
              <a:rPr lang="en-US" dirty="0"/>
              <a:t>B</a:t>
            </a:r>
            <a:r>
              <a:rPr lang="en-US" dirty="0" smtClean="0"/>
              <a:t>ehavioral </a:t>
            </a:r>
            <a:r>
              <a:rPr lang="en-US" dirty="0"/>
              <a:t>E</a:t>
            </a:r>
            <a:r>
              <a:rPr lang="en-US" dirty="0" smtClean="0"/>
              <a:t>xpectations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12</a:t>
            </a:fld>
            <a:endParaRPr lang="en-US" dirty="0"/>
          </a:p>
        </p:txBody>
      </p:sp>
      <p:sp>
        <p:nvSpPr>
          <p:cNvPr id="13" name="Footer Placeholder 1"/>
          <p:cNvSpPr txBox="1">
            <a:spLocks/>
          </p:cNvSpPr>
          <p:nvPr/>
        </p:nvSpPr>
        <p:spPr>
          <a:xfrm>
            <a:off x="320040" y="6369218"/>
            <a:ext cx="6309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Awareness</a:t>
            </a:r>
            <a:endParaRPr lang="en-US" dirty="0"/>
          </a:p>
        </p:txBody>
      </p:sp>
      <p:pic>
        <p:nvPicPr>
          <p:cNvPr id="2" name="Picture 1"/>
          <p:cNvPicPr>
            <a:picLocks noChangeAspect="1"/>
          </p:cNvPicPr>
          <p:nvPr/>
        </p:nvPicPr>
        <p:blipFill>
          <a:blip r:embed="rId4"/>
          <a:stretch>
            <a:fillRect/>
          </a:stretch>
        </p:blipFill>
        <p:spPr>
          <a:xfrm>
            <a:off x="304800" y="1404683"/>
            <a:ext cx="8503920" cy="4835193"/>
          </a:xfrm>
          <a:prstGeom prst="rect">
            <a:avLst/>
          </a:prstGeom>
        </p:spPr>
      </p:pic>
    </p:spTree>
    <p:custDataLst>
      <p:tags r:id="rId1"/>
    </p:custDataLst>
    <p:extLst>
      <p:ext uri="{BB962C8B-B14F-4D97-AF65-F5344CB8AC3E}">
        <p14:creationId xmlns:p14="http://schemas.microsoft.com/office/powerpoint/2010/main" val="2934316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D.U.D.s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13</a:t>
            </a:fld>
            <a:endParaRPr lang="en-US" dirty="0"/>
          </a:p>
        </p:txBody>
      </p:sp>
      <p:pic>
        <p:nvPicPr>
          <p:cNvPr id="10" name="Picture 9"/>
          <p:cNvPicPr>
            <a:picLocks noChangeAspect="1"/>
          </p:cNvPicPr>
          <p:nvPr/>
        </p:nvPicPr>
        <p:blipFill>
          <a:blip r:embed="rId4"/>
          <a:stretch>
            <a:fillRect/>
          </a:stretch>
        </p:blipFill>
        <p:spPr>
          <a:xfrm>
            <a:off x="377952" y="1633054"/>
            <a:ext cx="8385048" cy="4692478"/>
          </a:xfrm>
          <a:prstGeom prst="rect">
            <a:avLst/>
          </a:prstGeom>
        </p:spPr>
      </p:pic>
      <p:sp>
        <p:nvSpPr>
          <p:cNvPr id="12" name="Rectangle 11"/>
          <p:cNvSpPr/>
          <p:nvPr/>
        </p:nvSpPr>
        <p:spPr>
          <a:xfrm>
            <a:off x="304800" y="1276784"/>
            <a:ext cx="8519160" cy="369332"/>
          </a:xfrm>
          <a:prstGeom prst="rect">
            <a:avLst/>
          </a:prstGeom>
        </p:spPr>
        <p:txBody>
          <a:bodyPr wrap="square">
            <a:spAutoFit/>
          </a:bodyPr>
          <a:lstStyle/>
          <a:p>
            <a:pPr algn="ctr"/>
            <a:r>
              <a:rPr lang="en-US" b="1" i="1" dirty="0">
                <a:solidFill>
                  <a:srgbClr val="000000"/>
                </a:solidFill>
                <a:latin typeface="Calibri" panose="020F0502020204030204" pitchFamily="34" charset="0"/>
              </a:rPr>
              <a:t>Dangerous, Unproductive or Dysfunctional behaviors (D.U.D.s) </a:t>
            </a:r>
            <a:endParaRPr lang="en-US" b="1" i="1" dirty="0"/>
          </a:p>
        </p:txBody>
      </p:sp>
      <p:sp>
        <p:nvSpPr>
          <p:cNvPr id="13" name="Footer Placeholder 1"/>
          <p:cNvSpPr txBox="1">
            <a:spLocks/>
          </p:cNvSpPr>
          <p:nvPr/>
        </p:nvSpPr>
        <p:spPr>
          <a:xfrm>
            <a:off x="320040" y="6369218"/>
            <a:ext cx="6309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Awareness</a:t>
            </a:r>
            <a:endParaRPr lang="en-US" dirty="0"/>
          </a:p>
        </p:txBody>
      </p:sp>
    </p:spTree>
    <p:custDataLst>
      <p:tags r:id="rId1"/>
    </p:custDataLst>
    <p:extLst>
      <p:ext uri="{BB962C8B-B14F-4D97-AF65-F5344CB8AC3E}">
        <p14:creationId xmlns:p14="http://schemas.microsoft.com/office/powerpoint/2010/main" val="201944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 of Supervisor are you?</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14</a:t>
            </a:fld>
            <a:endParaRPr lang="en-US" dirty="0"/>
          </a:p>
        </p:txBody>
      </p:sp>
      <p:sp>
        <p:nvSpPr>
          <p:cNvPr id="6" name="Footer Placeholder 5"/>
          <p:cNvSpPr>
            <a:spLocks noGrp="1"/>
          </p:cNvSpPr>
          <p:nvPr>
            <p:ph type="ftr" sz="quarter" idx="10"/>
          </p:nvPr>
        </p:nvSpPr>
        <p:spPr>
          <a:solidFill>
            <a:srgbClr val="F83616"/>
          </a:solidFill>
        </p:spPr>
        <p:txBody>
          <a:bodyPr/>
          <a:lstStyle/>
          <a:p>
            <a:pPr>
              <a:tabLst>
                <a:tab pos="5998464" algn="r"/>
              </a:tabLst>
            </a:pPr>
            <a:r>
              <a:rPr lang="en-US" dirty="0" smtClean="0"/>
              <a:t>Awareness</a:t>
            </a:r>
            <a:r>
              <a:rPr lang="en-US" dirty="0"/>
              <a:t>	</a:t>
            </a:r>
          </a:p>
        </p:txBody>
      </p:sp>
      <p:graphicFrame>
        <p:nvGraphicFramePr>
          <p:cNvPr id="9" name="Content Placeholder 6"/>
          <p:cNvGraphicFramePr>
            <a:graphicFrameLocks noGrp="1"/>
          </p:cNvGraphicFramePr>
          <p:nvPr>
            <p:ph sz="half" idx="2"/>
            <p:extLst>
              <p:ext uri="{D42A27DB-BD31-4B8C-83A1-F6EECF244321}">
                <p14:modId xmlns:p14="http://schemas.microsoft.com/office/powerpoint/2010/main" val="4258829250"/>
              </p:ext>
            </p:extLst>
          </p:nvPr>
        </p:nvGraphicFramePr>
        <p:xfrm>
          <a:off x="1109472" y="1481328"/>
          <a:ext cx="6815328" cy="4238752"/>
        </p:xfrm>
        <a:graphic>
          <a:graphicData uri="http://schemas.openxmlformats.org/drawingml/2006/table">
            <a:tbl>
              <a:tblPr firstRow="1" bandRow="1">
                <a:tableStyleId>{5C22544A-7EE6-4342-B048-85BDC9FD1C3A}</a:tableStyleId>
              </a:tblPr>
              <a:tblGrid>
                <a:gridCol w="3349710"/>
                <a:gridCol w="3465618"/>
              </a:tblGrid>
              <a:tr h="530352">
                <a:tc>
                  <a:txBody>
                    <a:bodyPr/>
                    <a:lstStyle/>
                    <a:p>
                      <a:pPr algn="ctr"/>
                      <a:r>
                        <a:rPr lang="en-US" i="1" dirty="0" smtClean="0"/>
                        <a:t>Good Boss</a:t>
                      </a:r>
                      <a:endParaRPr lang="en-US" i="1" dirty="0"/>
                    </a:p>
                  </a:txBody>
                  <a:tcPr/>
                </a:tc>
                <a:tc>
                  <a:txBody>
                    <a:bodyPr/>
                    <a:lstStyle/>
                    <a:p>
                      <a:pPr algn="ctr"/>
                      <a:r>
                        <a:rPr lang="en-US" i="1" dirty="0" smtClean="0"/>
                        <a:t>Bad Boss</a:t>
                      </a:r>
                      <a:endParaRPr lang="en-US" i="1" dirty="0"/>
                    </a:p>
                  </a:txBody>
                  <a:tcPr/>
                </a:tc>
              </a:tr>
              <a:tr h="370840">
                <a:tc>
                  <a:txBody>
                    <a:bodyPr/>
                    <a:lstStyle/>
                    <a:p>
                      <a:pPr algn="ctr"/>
                      <a:r>
                        <a:rPr lang="en-US" dirty="0" smtClean="0"/>
                        <a:t>Great</a:t>
                      </a:r>
                      <a:r>
                        <a:rPr lang="en-US" baseline="0" dirty="0" smtClean="0"/>
                        <a:t> Listener</a:t>
                      </a:r>
                      <a:endParaRPr lang="en-US" dirty="0"/>
                    </a:p>
                  </a:txBody>
                  <a:tcPr/>
                </a:tc>
                <a:tc>
                  <a:txBody>
                    <a:bodyPr/>
                    <a:lstStyle/>
                    <a:p>
                      <a:pPr algn="ctr"/>
                      <a:r>
                        <a:rPr lang="en-US" dirty="0" smtClean="0"/>
                        <a:t>Doubter</a:t>
                      </a:r>
                      <a:endParaRPr lang="en-US" dirty="0"/>
                    </a:p>
                  </a:txBody>
                  <a:tcPr/>
                </a:tc>
              </a:tr>
              <a:tr h="370840">
                <a:tc>
                  <a:txBody>
                    <a:bodyPr/>
                    <a:lstStyle/>
                    <a:p>
                      <a:pPr algn="ctr"/>
                      <a:r>
                        <a:rPr lang="en-US" dirty="0" smtClean="0"/>
                        <a:t>Encourager</a:t>
                      </a:r>
                      <a:endParaRPr lang="en-US" dirty="0"/>
                    </a:p>
                  </a:txBody>
                  <a:tcPr/>
                </a:tc>
                <a:tc>
                  <a:txBody>
                    <a:bodyPr/>
                    <a:lstStyle/>
                    <a:p>
                      <a:pPr algn="ctr"/>
                      <a:r>
                        <a:rPr lang="en-US" dirty="0" smtClean="0"/>
                        <a:t>Secretive</a:t>
                      </a:r>
                      <a:endParaRPr lang="en-US" dirty="0"/>
                    </a:p>
                  </a:txBody>
                  <a:tcPr/>
                </a:tc>
              </a:tr>
              <a:tr h="370840">
                <a:tc>
                  <a:txBody>
                    <a:bodyPr/>
                    <a:lstStyle/>
                    <a:p>
                      <a:pPr algn="ctr"/>
                      <a:r>
                        <a:rPr lang="en-US" dirty="0" smtClean="0"/>
                        <a:t>Communicator</a:t>
                      </a:r>
                      <a:endParaRPr lang="en-US" dirty="0"/>
                    </a:p>
                  </a:txBody>
                  <a:tcPr/>
                </a:tc>
                <a:tc>
                  <a:txBody>
                    <a:bodyPr/>
                    <a:lstStyle/>
                    <a:p>
                      <a:pPr algn="ctr"/>
                      <a:r>
                        <a:rPr lang="en-US" dirty="0" smtClean="0"/>
                        <a:t>Intimidating</a:t>
                      </a:r>
                      <a:endParaRPr lang="en-US" dirty="0"/>
                    </a:p>
                  </a:txBody>
                  <a:tcPr/>
                </a:tc>
              </a:tr>
              <a:tr h="370840">
                <a:tc>
                  <a:txBody>
                    <a:bodyPr/>
                    <a:lstStyle/>
                    <a:p>
                      <a:pPr algn="ctr"/>
                      <a:r>
                        <a:rPr lang="en-US" dirty="0" smtClean="0"/>
                        <a:t>Courageous</a:t>
                      </a:r>
                      <a:endParaRPr lang="en-US" dirty="0"/>
                    </a:p>
                  </a:txBody>
                  <a:tcPr/>
                </a:tc>
                <a:tc>
                  <a:txBody>
                    <a:bodyPr/>
                    <a:lstStyle/>
                    <a:p>
                      <a:pPr algn="ctr"/>
                      <a:r>
                        <a:rPr lang="en-US" dirty="0" smtClean="0"/>
                        <a:t>Bad Temper</a:t>
                      </a:r>
                      <a:endParaRPr lang="en-US" dirty="0"/>
                    </a:p>
                  </a:txBody>
                  <a:tcPr/>
                </a:tc>
              </a:tr>
              <a:tr h="370840">
                <a:tc>
                  <a:txBody>
                    <a:bodyPr/>
                    <a:lstStyle/>
                    <a:p>
                      <a:pPr algn="ctr"/>
                      <a:r>
                        <a:rPr lang="en-US" dirty="0" smtClean="0"/>
                        <a:t>Sense</a:t>
                      </a:r>
                      <a:r>
                        <a:rPr lang="en-US" baseline="0" dirty="0" smtClean="0"/>
                        <a:t> of Humor</a:t>
                      </a:r>
                      <a:endParaRPr lang="en-US" dirty="0"/>
                    </a:p>
                  </a:txBody>
                  <a:tcPr/>
                </a:tc>
                <a:tc>
                  <a:txBody>
                    <a:bodyPr/>
                    <a:lstStyle/>
                    <a:p>
                      <a:pPr algn="ctr"/>
                      <a:r>
                        <a:rPr lang="en-US" dirty="0" smtClean="0"/>
                        <a:t>Self-centered</a:t>
                      </a:r>
                      <a:endParaRPr lang="en-US" dirty="0"/>
                    </a:p>
                  </a:txBody>
                  <a:tcPr/>
                </a:tc>
              </a:tr>
              <a:tr h="370840">
                <a:tc>
                  <a:txBody>
                    <a:bodyPr/>
                    <a:lstStyle/>
                    <a:p>
                      <a:pPr algn="ctr"/>
                      <a:r>
                        <a:rPr lang="en-US" dirty="0" smtClean="0"/>
                        <a:t>Show Empathy</a:t>
                      </a:r>
                      <a:endParaRPr lang="en-US" dirty="0"/>
                    </a:p>
                  </a:txBody>
                  <a:tcPr/>
                </a:tc>
                <a:tc>
                  <a:txBody>
                    <a:bodyPr/>
                    <a:lstStyle/>
                    <a:p>
                      <a:pPr algn="ctr"/>
                      <a:r>
                        <a:rPr lang="en-US" dirty="0" smtClean="0"/>
                        <a:t>Indecisive</a:t>
                      </a:r>
                      <a:endParaRPr lang="en-US" dirty="0"/>
                    </a:p>
                  </a:txBody>
                  <a:tcPr/>
                </a:tc>
              </a:tr>
              <a:tr h="370840">
                <a:tc>
                  <a:txBody>
                    <a:bodyPr/>
                    <a:lstStyle/>
                    <a:p>
                      <a:pPr algn="ctr"/>
                      <a:r>
                        <a:rPr lang="en-US" dirty="0" smtClean="0"/>
                        <a:t>Decisive</a:t>
                      </a:r>
                      <a:endParaRPr lang="en-US" dirty="0"/>
                    </a:p>
                  </a:txBody>
                  <a:tcPr/>
                </a:tc>
                <a:tc>
                  <a:txBody>
                    <a:bodyPr/>
                    <a:lstStyle/>
                    <a:p>
                      <a:pPr algn="ctr"/>
                      <a:r>
                        <a:rPr lang="en-US" dirty="0" smtClean="0"/>
                        <a:t>Blames</a:t>
                      </a:r>
                      <a:endParaRPr lang="en-US" dirty="0"/>
                    </a:p>
                  </a:txBody>
                  <a:tcPr/>
                </a:tc>
              </a:tr>
              <a:tr h="370840">
                <a:tc>
                  <a:txBody>
                    <a:bodyPr/>
                    <a:lstStyle/>
                    <a:p>
                      <a:pPr algn="ctr"/>
                      <a:r>
                        <a:rPr lang="en-US" dirty="0" smtClean="0"/>
                        <a:t>Takes Responsibility</a:t>
                      </a:r>
                      <a:endParaRPr lang="en-US" dirty="0"/>
                    </a:p>
                  </a:txBody>
                  <a:tcPr/>
                </a:tc>
                <a:tc>
                  <a:txBody>
                    <a:bodyPr/>
                    <a:lstStyle/>
                    <a:p>
                      <a:pPr algn="ctr"/>
                      <a:r>
                        <a:rPr lang="en-US" dirty="0" smtClean="0"/>
                        <a:t>Arrogant</a:t>
                      </a:r>
                      <a:endParaRPr lang="en-US" dirty="0"/>
                    </a:p>
                  </a:txBody>
                  <a:tcPr/>
                </a:tc>
              </a:tr>
              <a:tr h="370840">
                <a:tc>
                  <a:txBody>
                    <a:bodyPr/>
                    <a:lstStyle/>
                    <a:p>
                      <a:pPr algn="ctr"/>
                      <a:r>
                        <a:rPr lang="en-US" dirty="0" smtClean="0"/>
                        <a:t>Humble</a:t>
                      </a:r>
                      <a:r>
                        <a:rPr lang="en-US" baseline="0" dirty="0" smtClean="0"/>
                        <a:t> </a:t>
                      </a:r>
                      <a:endParaRPr lang="en-US" dirty="0"/>
                    </a:p>
                  </a:txBody>
                  <a:tcPr/>
                </a:tc>
                <a:tc>
                  <a:txBody>
                    <a:bodyPr/>
                    <a:lstStyle/>
                    <a:p>
                      <a:pPr algn="ctr"/>
                      <a:r>
                        <a:rPr lang="en-US" dirty="0" smtClean="0"/>
                        <a:t>Mistrusts</a:t>
                      </a:r>
                      <a:endParaRPr lang="en-US" dirty="0"/>
                    </a:p>
                  </a:txBody>
                  <a:tcPr/>
                </a:tc>
              </a:tr>
              <a:tr h="370840">
                <a:tc>
                  <a:txBody>
                    <a:bodyPr/>
                    <a:lstStyle/>
                    <a:p>
                      <a:pPr algn="ctr"/>
                      <a:r>
                        <a:rPr lang="en-US" dirty="0" smtClean="0"/>
                        <a:t>Shares Authority</a:t>
                      </a:r>
                      <a:endParaRPr lang="en-US" dirty="0"/>
                    </a:p>
                  </a:txBody>
                  <a:tcPr/>
                </a:tc>
                <a:tc>
                  <a:txBody>
                    <a:bodyPr/>
                    <a:lstStyle/>
                    <a:p>
                      <a:pPr algn="ctr"/>
                      <a:r>
                        <a:rPr lang="en-US" dirty="0" smtClean="0"/>
                        <a:t>Blank</a:t>
                      </a:r>
                      <a:r>
                        <a:rPr lang="en-US" baseline="0" dirty="0" smtClean="0"/>
                        <a:t> Stares</a:t>
                      </a:r>
                      <a:endParaRPr lang="en-US" dirty="0"/>
                    </a:p>
                  </a:txBody>
                  <a:tcPr/>
                </a:tc>
              </a:tr>
            </a:tbl>
          </a:graphicData>
        </a:graphic>
      </p:graphicFrame>
    </p:spTree>
    <p:custDataLst>
      <p:tags r:id="rId1"/>
    </p:custDataLst>
    <p:extLst>
      <p:ext uri="{BB962C8B-B14F-4D97-AF65-F5344CB8AC3E}">
        <p14:creationId xmlns:p14="http://schemas.microsoft.com/office/powerpoint/2010/main" val="3958973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Individual Leadership Plan</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15</a:t>
            </a:fld>
            <a:endParaRPr lang="en-US" dirty="0"/>
          </a:p>
        </p:txBody>
      </p:sp>
      <p:sp>
        <p:nvSpPr>
          <p:cNvPr id="13" name="Footer Placeholder 1"/>
          <p:cNvSpPr txBox="1">
            <a:spLocks/>
          </p:cNvSpPr>
          <p:nvPr/>
        </p:nvSpPr>
        <p:spPr>
          <a:xfrm>
            <a:off x="320040" y="6369218"/>
            <a:ext cx="6309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Awareness</a:t>
            </a:r>
            <a:endParaRPr lang="en-US" dirty="0"/>
          </a:p>
        </p:txBody>
      </p:sp>
      <p:pic>
        <p:nvPicPr>
          <p:cNvPr id="3" name="Picture 2"/>
          <p:cNvPicPr>
            <a:picLocks noChangeAspect="1"/>
          </p:cNvPicPr>
          <p:nvPr/>
        </p:nvPicPr>
        <p:blipFill>
          <a:blip r:embed="rId4"/>
          <a:stretch>
            <a:fillRect/>
          </a:stretch>
        </p:blipFill>
        <p:spPr>
          <a:xfrm>
            <a:off x="1381524" y="1246187"/>
            <a:ext cx="6380952" cy="5110163"/>
          </a:xfrm>
          <a:prstGeom prst="rect">
            <a:avLst/>
          </a:prstGeom>
        </p:spPr>
      </p:pic>
    </p:spTree>
    <p:custDataLst>
      <p:tags r:id="rId1"/>
    </p:custDataLst>
    <p:extLst>
      <p:ext uri="{BB962C8B-B14F-4D97-AF65-F5344CB8AC3E}">
        <p14:creationId xmlns:p14="http://schemas.microsoft.com/office/powerpoint/2010/main" val="33033273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MTA Needs Assessment</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16</a:t>
            </a:fld>
            <a:endParaRPr lang="en-US" dirty="0"/>
          </a:p>
        </p:txBody>
      </p:sp>
      <p:sp>
        <p:nvSpPr>
          <p:cNvPr id="13" name="Footer Placeholder 1"/>
          <p:cNvSpPr txBox="1">
            <a:spLocks/>
          </p:cNvSpPr>
          <p:nvPr/>
        </p:nvSpPr>
        <p:spPr>
          <a:xfrm>
            <a:off x="320040" y="6369218"/>
            <a:ext cx="6309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Awareness</a:t>
            </a:r>
            <a:endParaRPr lang="en-US" dirty="0"/>
          </a:p>
        </p:txBody>
      </p:sp>
      <p:pic>
        <p:nvPicPr>
          <p:cNvPr id="3" name="Picture 2"/>
          <p:cNvPicPr>
            <a:picLocks noChangeAspect="1"/>
          </p:cNvPicPr>
          <p:nvPr/>
        </p:nvPicPr>
        <p:blipFill rotWithShape="1">
          <a:blip r:embed="rId4"/>
          <a:srcRect b="590"/>
          <a:stretch/>
        </p:blipFill>
        <p:spPr>
          <a:xfrm>
            <a:off x="233362" y="1166812"/>
            <a:ext cx="8677275" cy="4524375"/>
          </a:xfrm>
          <a:prstGeom prst="rect">
            <a:avLst/>
          </a:prstGeom>
        </p:spPr>
      </p:pic>
    </p:spTree>
    <p:custDataLst>
      <p:tags r:id="rId1"/>
    </p:custDataLst>
    <p:extLst>
      <p:ext uri="{BB962C8B-B14F-4D97-AF65-F5344CB8AC3E}">
        <p14:creationId xmlns:p14="http://schemas.microsoft.com/office/powerpoint/2010/main" val="1146237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Has Changed?</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sp>
        <p:nvSpPr>
          <p:cNvPr id="13" name="Footer Placeholder 1"/>
          <p:cNvSpPr txBox="1">
            <a:spLocks/>
          </p:cNvSpPr>
          <p:nvPr/>
        </p:nvSpPr>
        <p:spPr>
          <a:xfrm>
            <a:off x="320040" y="6369218"/>
            <a:ext cx="6309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Awareness</a:t>
            </a:r>
            <a:endParaRPr lang="en-US" dirty="0"/>
          </a:p>
        </p:txBody>
      </p:sp>
      <p:sp>
        <p:nvSpPr>
          <p:cNvPr id="3" name="Rectangle 2"/>
          <p:cNvSpPr/>
          <p:nvPr/>
        </p:nvSpPr>
        <p:spPr>
          <a:xfrm>
            <a:off x="320040" y="1365986"/>
            <a:ext cx="8488680" cy="2677656"/>
          </a:xfrm>
          <a:prstGeom prst="rect">
            <a:avLst/>
          </a:prstGeom>
        </p:spPr>
        <p:txBody>
          <a:bodyPr wrap="square">
            <a:spAutoFit/>
          </a:bodyPr>
          <a:lstStyle/>
          <a:p>
            <a:pPr marL="457200" indent="-457200">
              <a:buFont typeface="Arial" panose="020B0604020202020204" pitchFamily="34" charset="0"/>
              <a:buChar char="•"/>
            </a:pPr>
            <a:r>
              <a:rPr lang="en-US" sz="2800" dirty="0" smtClean="0"/>
              <a:t>The </a:t>
            </a:r>
            <a:r>
              <a:rPr lang="en-US" sz="2800" dirty="0"/>
              <a:t>best DOT in the country</a:t>
            </a:r>
          </a:p>
          <a:p>
            <a:pPr marL="457200" indent="-457200">
              <a:buFont typeface="Arial" panose="020B0604020202020204" pitchFamily="34" charset="0"/>
              <a:buChar char="•"/>
            </a:pPr>
            <a:r>
              <a:rPr lang="en-US" sz="2800" dirty="0" smtClean="0"/>
              <a:t>Communicate -  behavioral </a:t>
            </a:r>
            <a:r>
              <a:rPr lang="en-US" sz="2800" dirty="0"/>
              <a:t>expectations</a:t>
            </a:r>
          </a:p>
          <a:p>
            <a:pPr marL="457200" indent="-457200">
              <a:buFont typeface="Arial" panose="020B0604020202020204" pitchFamily="34" charset="0"/>
              <a:buChar char="•"/>
            </a:pPr>
            <a:r>
              <a:rPr lang="en-US" sz="2800" dirty="0" smtClean="0"/>
              <a:t>Eliminate  - Dangerous Unproductive Dysfunctional Behaviors (D.U.D.s)</a:t>
            </a:r>
            <a:endParaRPr lang="en-US" sz="2800" dirty="0"/>
          </a:p>
          <a:p>
            <a:pPr marL="457200" indent="-457200">
              <a:buFont typeface="Arial" panose="020B0604020202020204" pitchFamily="34" charset="0"/>
              <a:buChar char="•"/>
            </a:pPr>
            <a:r>
              <a:rPr lang="en-US" sz="2800" dirty="0" smtClean="0"/>
              <a:t>Accountability -  Individual </a:t>
            </a:r>
            <a:r>
              <a:rPr lang="en-US" sz="2800" dirty="0"/>
              <a:t>Leadership Plan</a:t>
            </a:r>
          </a:p>
          <a:p>
            <a:pPr marL="457200" indent="-457200">
              <a:buFont typeface="Arial" panose="020B0604020202020204" pitchFamily="34" charset="0"/>
              <a:buChar char="•"/>
            </a:pPr>
            <a:r>
              <a:rPr lang="en-US" sz="2800" dirty="0" smtClean="0"/>
              <a:t>Address - TM </a:t>
            </a:r>
            <a:r>
              <a:rPr lang="en-US" sz="2800" dirty="0"/>
              <a:t>III MTA Needs Assessment</a:t>
            </a:r>
          </a:p>
        </p:txBody>
      </p:sp>
    </p:spTree>
    <p:custDataLst>
      <p:tags r:id="rId1"/>
    </p:custDataLst>
    <p:extLst>
      <p:ext uri="{BB962C8B-B14F-4D97-AF65-F5344CB8AC3E}">
        <p14:creationId xmlns:p14="http://schemas.microsoft.com/office/powerpoint/2010/main" val="3122444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your Why?</a:t>
            </a:r>
            <a:endParaRPr lang="en-US" dirty="0"/>
          </a:p>
        </p:txBody>
      </p:sp>
      <p:sp>
        <p:nvSpPr>
          <p:cNvPr id="3" name="Content Placeholder 2"/>
          <p:cNvSpPr>
            <a:spLocks noGrp="1"/>
          </p:cNvSpPr>
          <p:nvPr>
            <p:ph sz="half" idx="2"/>
          </p:nvPr>
        </p:nvSpPr>
        <p:spPr/>
        <p:txBody>
          <a:bodyPr/>
          <a:lstStyle/>
          <a:p>
            <a:pPr marL="457200" indent="-457200">
              <a:buFont typeface="Arial" panose="020B0604020202020204" pitchFamily="34" charset="0"/>
              <a:buChar char="•"/>
            </a:pPr>
            <a:r>
              <a:rPr lang="en-US" dirty="0" smtClean="0"/>
              <a:t>Commitment</a:t>
            </a:r>
          </a:p>
          <a:p>
            <a:pPr marL="457200" indent="-457200">
              <a:buFont typeface="Arial" panose="020B0604020202020204" pitchFamily="34" charset="0"/>
              <a:buChar char="•"/>
            </a:pPr>
            <a:r>
              <a:rPr lang="en-US" dirty="0" smtClean="0"/>
              <a:t>Compliance</a:t>
            </a:r>
          </a:p>
          <a:p>
            <a:pPr marL="457200" indent="-457200">
              <a:buFont typeface="Arial" panose="020B0604020202020204" pitchFamily="34" charset="0"/>
              <a:buChar char="•"/>
            </a:pPr>
            <a:r>
              <a:rPr lang="en-US" dirty="0" smtClean="0"/>
              <a:t>Belief</a:t>
            </a:r>
          </a:p>
          <a:p>
            <a:pPr marL="457200" indent="-457200">
              <a:buFont typeface="Arial" panose="020B0604020202020204" pitchFamily="34" charset="0"/>
              <a:buChar char="•"/>
            </a:pPr>
            <a:r>
              <a:rPr lang="en-US" dirty="0" smtClean="0"/>
              <a:t>Competition</a:t>
            </a:r>
          </a:p>
          <a:p>
            <a:pPr marL="457200" indent="-457200">
              <a:buFont typeface="Arial" panose="020B0604020202020204" pitchFamily="34" charset="0"/>
              <a:buChar char="•"/>
            </a:pPr>
            <a:r>
              <a:rPr lang="en-US" dirty="0" smtClean="0"/>
              <a:t>Money</a:t>
            </a:r>
          </a:p>
          <a:p>
            <a:pPr marL="457200" indent="-457200">
              <a:buFont typeface="Arial" panose="020B0604020202020204" pitchFamily="34" charset="0"/>
              <a:buChar char="•"/>
            </a:pPr>
            <a:r>
              <a:rPr lang="en-US" dirty="0" smtClean="0"/>
              <a:t>Popularity</a:t>
            </a:r>
          </a:p>
          <a:p>
            <a:pPr marL="457200" indent="-457200">
              <a:buFont typeface="Arial" panose="020B0604020202020204" pitchFamily="34" charset="0"/>
              <a:buChar char="•"/>
            </a:pPr>
            <a:r>
              <a:rPr lang="en-US" dirty="0" smtClean="0"/>
              <a:t>Job Security</a:t>
            </a:r>
          </a:p>
          <a:p>
            <a:pPr marL="457200" indent="-457200">
              <a:buFont typeface="Arial" panose="020B0604020202020204" pitchFamily="34" charset="0"/>
              <a:buChar char="•"/>
            </a:pPr>
            <a:r>
              <a:rPr lang="en-US" dirty="0" smtClean="0"/>
              <a:t>Happiness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18</a:t>
            </a:fld>
            <a:endParaRPr lang="en-US" dirty="0"/>
          </a:p>
        </p:txBody>
      </p:sp>
      <p:pic>
        <p:nvPicPr>
          <p:cNvPr id="6" name="Content Placeholder 5"/>
          <p:cNvPicPr>
            <a:picLocks noGrp="1" noChangeAspect="1"/>
          </p:cNvPicPr>
          <p:nvPr>
            <p:ph sz="half" idx="12"/>
          </p:nvPr>
        </p:nvPicPr>
        <p:blipFill>
          <a:blip r:embed="rId4"/>
          <a:stretch>
            <a:fillRect/>
          </a:stretch>
        </p:blipFill>
        <p:spPr>
          <a:xfrm>
            <a:off x="3385546" y="1293177"/>
            <a:ext cx="5165138" cy="2532744"/>
          </a:xfrm>
          <a:prstGeom prst="rect">
            <a:avLst/>
          </a:prstGeom>
        </p:spPr>
      </p:pic>
      <p:sp>
        <p:nvSpPr>
          <p:cNvPr id="7" name="Footer Placeholder 1"/>
          <p:cNvSpPr txBox="1">
            <a:spLocks/>
          </p:cNvSpPr>
          <p:nvPr/>
        </p:nvSpPr>
        <p:spPr>
          <a:xfrm>
            <a:off x="365760" y="6356349"/>
            <a:ext cx="6309360" cy="365125"/>
          </a:xfrm>
          <a:prstGeom prst="rect">
            <a:avLst/>
          </a:prstGeom>
          <a:solidFill>
            <a:schemeClr val="accent4">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Desire</a:t>
            </a:r>
            <a:endParaRPr lang="en-US" dirty="0"/>
          </a:p>
        </p:txBody>
      </p:sp>
    </p:spTree>
    <p:custDataLst>
      <p:tags r:id="rId1"/>
    </p:custDataLst>
    <p:extLst>
      <p:ext uri="{BB962C8B-B14F-4D97-AF65-F5344CB8AC3E}">
        <p14:creationId xmlns:p14="http://schemas.microsoft.com/office/powerpoint/2010/main" val="178928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8920" y="1417320"/>
            <a:ext cx="8002200" cy="4754880"/>
          </a:xfrm>
        </p:spPr>
        <p:txBody>
          <a:bodyPr/>
          <a:lstStyle/>
          <a:p>
            <a:r>
              <a:rPr lang="en-US" sz="2800" b="1" i="1" dirty="0" smtClean="0"/>
              <a:t>    </a:t>
            </a:r>
            <a:r>
              <a:rPr lang="en-US" sz="2800" dirty="0" smtClean="0"/>
              <a:t>Learning Logistics</a:t>
            </a:r>
          </a:p>
          <a:p>
            <a:r>
              <a:rPr lang="en-US" sz="2800" dirty="0" smtClean="0"/>
              <a:t>    Section 1 – Course Introduction</a:t>
            </a:r>
          </a:p>
          <a:p>
            <a:r>
              <a:rPr lang="en-US" sz="2800" dirty="0" smtClean="0"/>
              <a:t>    Section 2 – Why Does CDOT have Leadership Goals    </a:t>
            </a:r>
          </a:p>
          <a:p>
            <a:r>
              <a:rPr lang="en-US" sz="2800" dirty="0" smtClean="0"/>
              <a:t>    </a:t>
            </a:r>
            <a:r>
              <a:rPr lang="en-US" sz="2800" b="1" i="1" dirty="0" smtClean="0"/>
              <a:t>Section 3 – Choose and Plan your Goal</a:t>
            </a:r>
          </a:p>
          <a:p>
            <a:r>
              <a:rPr lang="en-US" sz="2800" dirty="0" smtClean="0"/>
              <a:t>    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spTree>
    <p:custDataLst>
      <p:tags r:id="rId1"/>
    </p:custDataLst>
    <p:extLst>
      <p:ext uri="{BB962C8B-B14F-4D97-AF65-F5344CB8AC3E}">
        <p14:creationId xmlns:p14="http://schemas.microsoft.com/office/powerpoint/2010/main" val="1672633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8920" y="1417320"/>
            <a:ext cx="8002200" cy="4754880"/>
          </a:xfrm>
        </p:spPr>
        <p:txBody>
          <a:bodyPr/>
          <a:lstStyle/>
          <a:p>
            <a:r>
              <a:rPr lang="en-US" sz="2800" b="1" i="1" dirty="0" smtClean="0"/>
              <a:t>    Learning Logistics</a:t>
            </a:r>
          </a:p>
          <a:p>
            <a:r>
              <a:rPr lang="en-US" sz="2800" dirty="0" smtClean="0"/>
              <a:t>    Section 1 – Course Introduction</a:t>
            </a:r>
          </a:p>
          <a:p>
            <a:r>
              <a:rPr lang="en-US" sz="2800" dirty="0" smtClean="0"/>
              <a:t>    Section 2 – Why Does CDOT have Leadership Goals    </a:t>
            </a:r>
          </a:p>
          <a:p>
            <a:r>
              <a:rPr lang="en-US" sz="2800" dirty="0" smtClean="0"/>
              <a:t>    Section 3 – Choose and Plan your Goal</a:t>
            </a:r>
          </a:p>
          <a:p>
            <a:r>
              <a:rPr lang="en-US" sz="2800" dirty="0" smtClean="0"/>
              <a:t>    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spTree>
    <p:custDataLst>
      <p:tags r:id="rId1"/>
    </p:custDataLst>
    <p:extLst>
      <p:ext uri="{BB962C8B-B14F-4D97-AF65-F5344CB8AC3E}">
        <p14:creationId xmlns:p14="http://schemas.microsoft.com/office/powerpoint/2010/main" val="2001226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endParaRPr lang="en-US" dirty="0"/>
          </a:p>
          <a:p>
            <a:pPr marL="457200" indent="-457200">
              <a:buFont typeface="Arial" panose="020B0604020202020204" pitchFamily="34" charset="0"/>
              <a:buChar char="•"/>
            </a:pPr>
            <a:r>
              <a:rPr lang="en-US" i="1" dirty="0" smtClean="0"/>
              <a:t>List the six sources of influence that help you change.</a:t>
            </a:r>
          </a:p>
          <a:p>
            <a:pPr marL="457200" indent="-457200">
              <a:buFont typeface="Arial" panose="020B0604020202020204" pitchFamily="34" charset="0"/>
              <a:buChar char="•"/>
            </a:pPr>
            <a:r>
              <a:rPr lang="en-US" i="1" dirty="0" smtClean="0"/>
              <a:t>Improve a supervisory behavior</a:t>
            </a:r>
          </a:p>
          <a:p>
            <a:pPr marL="457200" indent="-457200">
              <a:buFont typeface="Arial" panose="020B0604020202020204" pitchFamily="34" charset="0"/>
              <a:buChar char="•"/>
            </a:pPr>
            <a:r>
              <a:rPr lang="en-US" i="1" dirty="0" smtClean="0"/>
              <a:t>Break a habit</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dirty="0" smtClean="0"/>
              <a:t>Section 3 - Learning Objectives</a:t>
            </a:r>
            <a:endParaRPr lang="en-US" dirty="0"/>
          </a:p>
        </p:txBody>
      </p:sp>
      <p:sp>
        <p:nvSpPr>
          <p:cNvPr id="7" name="Footer Placeholder 1"/>
          <p:cNvSpPr txBox="1">
            <a:spLocks/>
          </p:cNvSpPr>
          <p:nvPr/>
        </p:nvSpPr>
        <p:spPr>
          <a:xfrm>
            <a:off x="537750" y="6355653"/>
            <a:ext cx="6320250"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Knowledge</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880" y="103188"/>
            <a:ext cx="8790432" cy="1143000"/>
          </a:xfrm>
        </p:spPr>
        <p:txBody>
          <a:bodyPr/>
          <a:lstStyle/>
          <a:p>
            <a:r>
              <a:rPr lang="en-US" dirty="0" smtClean="0"/>
              <a:t>Why We Fail to Change Our Behavior</a:t>
            </a:r>
            <a:endParaRPr lang="en-US" dirty="0"/>
          </a:p>
        </p:txBody>
      </p:sp>
      <p:sp>
        <p:nvSpPr>
          <p:cNvPr id="4" name="Slide Number Placeholder 3"/>
          <p:cNvSpPr>
            <a:spLocks noGrp="1"/>
          </p:cNvSpPr>
          <p:nvPr>
            <p:ph type="sldNum" sz="quarter" idx="11"/>
          </p:nvPr>
        </p:nvSpPr>
        <p:spPr>
          <a:xfrm>
            <a:off x="6675120" y="6356350"/>
            <a:ext cx="2298192" cy="365125"/>
          </a:xfrm>
        </p:spPr>
        <p:txBody>
          <a:bodyPr/>
          <a:lstStyle/>
          <a:p>
            <a:pPr>
              <a:defRPr/>
            </a:pPr>
            <a:r>
              <a:rPr lang="en-US" dirty="0" smtClean="0"/>
              <a:t>Slide </a:t>
            </a:r>
            <a:fld id="{F1733E7F-F35A-45C7-967F-B65877603703}" type="slidenum">
              <a:rPr lang="en-US" smtClean="0"/>
              <a:pPr>
                <a:defRPr/>
              </a:pPr>
              <a:t>21</a:t>
            </a:fld>
            <a:endParaRPr lang="en-US" dirty="0"/>
          </a:p>
        </p:txBody>
      </p:sp>
      <p:sp>
        <p:nvSpPr>
          <p:cNvPr id="3" name="Content Placeholder 2"/>
          <p:cNvSpPr>
            <a:spLocks noGrp="1"/>
          </p:cNvSpPr>
          <p:nvPr>
            <p:ph sz="half" idx="12"/>
          </p:nvPr>
        </p:nvSpPr>
        <p:spPr>
          <a:xfrm>
            <a:off x="987552" y="1456944"/>
            <a:ext cx="7821167" cy="4937760"/>
          </a:xfrm>
        </p:spPr>
        <p:txBody>
          <a:bodyPr/>
          <a:lstStyle/>
          <a:p>
            <a:r>
              <a:rPr lang="en-US" dirty="0" smtClean="0">
                <a:hlinkClick r:id="rId4"/>
              </a:rPr>
              <a:t>Why we fail to change our behaviors </a:t>
            </a:r>
            <a:endParaRPr lang="en-US" dirty="0" smtClean="0"/>
          </a:p>
          <a:p>
            <a:pPr marL="342900" indent="-342900">
              <a:buFont typeface="Arial" panose="020B0604020202020204" pitchFamily="34" charset="0"/>
              <a:buChar char="•"/>
            </a:pPr>
            <a:r>
              <a:rPr lang="en-US" dirty="0" smtClean="0"/>
              <a:t>Lack the motivation</a:t>
            </a:r>
          </a:p>
          <a:p>
            <a:pPr marL="342900" indent="-342900">
              <a:buFont typeface="Arial" panose="020B0604020202020204" pitchFamily="34" charset="0"/>
              <a:buChar char="•"/>
            </a:pPr>
            <a:r>
              <a:rPr lang="en-US" dirty="0" smtClean="0"/>
              <a:t>Lack the skill</a:t>
            </a:r>
          </a:p>
          <a:p>
            <a:pPr marL="342900" indent="-342900">
              <a:buFont typeface="Arial" panose="020B0604020202020204" pitchFamily="34" charset="0"/>
              <a:buChar char="•"/>
            </a:pPr>
            <a:r>
              <a:rPr lang="en-US" dirty="0" smtClean="0"/>
              <a:t>Lack the support</a:t>
            </a:r>
          </a:p>
          <a:p>
            <a:pPr marL="342900" indent="-342900">
              <a:buFont typeface="Arial" panose="020B0604020202020204" pitchFamily="34" charset="0"/>
              <a:buChar char="•"/>
            </a:pPr>
            <a:r>
              <a:rPr lang="en-US" dirty="0" smtClean="0"/>
              <a:t>Lack the reinforcement</a:t>
            </a:r>
          </a:p>
          <a:p>
            <a:pPr marL="342900" indent="-342900">
              <a:buFont typeface="Arial" panose="020B0604020202020204" pitchFamily="34" charset="0"/>
              <a:buChar char="•"/>
            </a:pPr>
            <a:endParaRPr lang="en-US" sz="1200" dirty="0" smtClean="0"/>
          </a:p>
          <a:p>
            <a:r>
              <a:rPr lang="en-US" dirty="0">
                <a:hlinkClick r:id="rId5"/>
              </a:rPr>
              <a:t>Influencer Explained in just two minutes</a:t>
            </a:r>
            <a:endParaRPr lang="en-US" dirty="0"/>
          </a:p>
          <a:p>
            <a:endParaRPr lang="en-US" sz="1200" dirty="0" smtClean="0"/>
          </a:p>
          <a:p>
            <a:r>
              <a:rPr lang="en-US" dirty="0" smtClean="0">
                <a:hlinkClick r:id="rId6"/>
              </a:rPr>
              <a:t>Hand Washing - Influencing Behavior Change</a:t>
            </a:r>
            <a:endParaRPr lang="en-US" dirty="0"/>
          </a:p>
          <a:p>
            <a:endParaRPr lang="en-US" dirty="0"/>
          </a:p>
          <a:p>
            <a:endParaRPr lang="en-US" dirty="0"/>
          </a:p>
        </p:txBody>
      </p:sp>
      <p:sp>
        <p:nvSpPr>
          <p:cNvPr id="6" name="Footer Placeholder 1"/>
          <p:cNvSpPr txBox="1">
            <a:spLocks/>
          </p:cNvSpPr>
          <p:nvPr/>
        </p:nvSpPr>
        <p:spPr>
          <a:xfrm>
            <a:off x="182880" y="6355653"/>
            <a:ext cx="6492240"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Knowledge</a:t>
            </a:r>
            <a:endParaRPr lang="en-US" dirty="0"/>
          </a:p>
        </p:txBody>
      </p:sp>
      <p:pic>
        <p:nvPicPr>
          <p:cNvPr id="7" name="Picture 6">
            <a:hlinkClick r:id="rId4"/>
          </p:cNvPr>
          <p:cNvPicPr>
            <a:picLocks noChangeAspect="1"/>
          </p:cNvPicPr>
          <p:nvPr/>
        </p:nvPicPr>
        <p:blipFill>
          <a:blip r:embed="rId7"/>
          <a:stretch>
            <a:fillRect/>
          </a:stretch>
        </p:blipFill>
        <p:spPr>
          <a:xfrm>
            <a:off x="304800" y="1420368"/>
            <a:ext cx="682752" cy="532196"/>
          </a:xfrm>
          <a:prstGeom prst="rect">
            <a:avLst/>
          </a:prstGeom>
        </p:spPr>
      </p:pic>
      <p:pic>
        <p:nvPicPr>
          <p:cNvPr id="9" name="Picture 8">
            <a:hlinkClick r:id="rId5"/>
          </p:cNvPr>
          <p:cNvPicPr>
            <a:picLocks noChangeAspect="1"/>
          </p:cNvPicPr>
          <p:nvPr/>
        </p:nvPicPr>
        <p:blipFill>
          <a:blip r:embed="rId7"/>
          <a:stretch>
            <a:fillRect/>
          </a:stretch>
        </p:blipFill>
        <p:spPr>
          <a:xfrm>
            <a:off x="304800" y="3842606"/>
            <a:ext cx="682752" cy="532196"/>
          </a:xfrm>
          <a:prstGeom prst="rect">
            <a:avLst/>
          </a:prstGeom>
        </p:spPr>
      </p:pic>
      <p:pic>
        <p:nvPicPr>
          <p:cNvPr id="10" name="Picture 9">
            <a:hlinkClick r:id="rId6"/>
          </p:cNvPr>
          <p:cNvPicPr>
            <a:picLocks noChangeAspect="1"/>
          </p:cNvPicPr>
          <p:nvPr/>
        </p:nvPicPr>
        <p:blipFill>
          <a:blip r:embed="rId7"/>
          <a:stretch>
            <a:fillRect/>
          </a:stretch>
        </p:blipFill>
        <p:spPr>
          <a:xfrm>
            <a:off x="304800" y="4516505"/>
            <a:ext cx="682752" cy="532196"/>
          </a:xfrm>
          <a:prstGeom prst="rect">
            <a:avLst/>
          </a:prstGeom>
        </p:spPr>
      </p:pic>
    </p:spTree>
    <p:custDataLst>
      <p:tags r:id="rId1"/>
    </p:custDataLst>
    <p:extLst>
      <p:ext uri="{BB962C8B-B14F-4D97-AF65-F5344CB8AC3E}">
        <p14:creationId xmlns:p14="http://schemas.microsoft.com/office/powerpoint/2010/main" val="1307122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 y="103188"/>
            <a:ext cx="8729472" cy="1143000"/>
          </a:xfrm>
        </p:spPr>
        <p:txBody>
          <a:bodyPr/>
          <a:lstStyle/>
          <a:p>
            <a:r>
              <a:rPr lang="en-US" dirty="0" smtClean="0"/>
              <a:t>Influencer: The Power to Change Anything</a:t>
            </a:r>
            <a:endParaRPr lang="en-US" dirty="0"/>
          </a:p>
        </p:txBody>
      </p:sp>
      <p:sp>
        <p:nvSpPr>
          <p:cNvPr id="4" name="Slide Number Placeholder 3"/>
          <p:cNvSpPr>
            <a:spLocks noGrp="1"/>
          </p:cNvSpPr>
          <p:nvPr>
            <p:ph type="sldNum" sz="quarter" idx="11"/>
          </p:nvPr>
        </p:nvSpPr>
        <p:spPr>
          <a:xfrm>
            <a:off x="6675120" y="6356350"/>
            <a:ext cx="2261616" cy="365125"/>
          </a:xfrm>
        </p:spPr>
        <p:txBody>
          <a:bodyPr/>
          <a:lstStyle/>
          <a:p>
            <a:pPr>
              <a:defRPr/>
            </a:pPr>
            <a:r>
              <a:rPr lang="en-US" dirty="0" smtClean="0"/>
              <a:t>Slide </a:t>
            </a:r>
            <a:fld id="{3D23ED13-A12C-4854-A91E-EB5CAF90118D}" type="slidenum">
              <a:rPr lang="en-US" smtClean="0"/>
              <a:pPr>
                <a:defRPr/>
              </a:pPr>
              <a:t>22</a:t>
            </a:fld>
            <a:endParaRPr lang="en-US" dirty="0"/>
          </a:p>
        </p:txBody>
      </p:sp>
      <p:pic>
        <p:nvPicPr>
          <p:cNvPr id="10" name="Content Placeholder 9"/>
          <p:cNvPicPr>
            <a:picLocks noGrp="1" noChangeAspect="1"/>
          </p:cNvPicPr>
          <p:nvPr>
            <p:ph sz="half" idx="12"/>
          </p:nvPr>
        </p:nvPicPr>
        <p:blipFill rotWithShape="1">
          <a:blip r:embed="rId4"/>
          <a:srcRect t="851" b="1"/>
          <a:stretch/>
        </p:blipFill>
        <p:spPr>
          <a:xfrm>
            <a:off x="349068" y="1462895"/>
            <a:ext cx="2638095" cy="4154789"/>
          </a:xfrm>
          <a:prstGeom prst="rect">
            <a:avLst/>
          </a:prstGeom>
        </p:spPr>
      </p:pic>
      <p:sp>
        <p:nvSpPr>
          <p:cNvPr id="12" name="TextBox 11"/>
          <p:cNvSpPr txBox="1"/>
          <p:nvPr/>
        </p:nvSpPr>
        <p:spPr>
          <a:xfrm>
            <a:off x="304800" y="5802351"/>
            <a:ext cx="8287657" cy="307777"/>
          </a:xfrm>
          <a:prstGeom prst="rect">
            <a:avLst/>
          </a:prstGeom>
          <a:noFill/>
        </p:spPr>
        <p:txBody>
          <a:bodyPr wrap="square" rtlCol="0">
            <a:spAutoFit/>
          </a:bodyPr>
          <a:lstStyle/>
          <a:p>
            <a:r>
              <a:rPr lang="en-US" sz="1400" dirty="0" smtClean="0"/>
              <a:t>Six sources of Influence ©  VitalSmarts</a:t>
            </a:r>
            <a:endParaRPr lang="en-US" sz="1400" dirty="0"/>
          </a:p>
        </p:txBody>
      </p:sp>
      <p:pic>
        <p:nvPicPr>
          <p:cNvPr id="13" name="Picture 12"/>
          <p:cNvPicPr>
            <a:picLocks noChangeAspect="1"/>
          </p:cNvPicPr>
          <p:nvPr/>
        </p:nvPicPr>
        <p:blipFill>
          <a:blip r:embed="rId5"/>
          <a:stretch>
            <a:fillRect/>
          </a:stretch>
        </p:blipFill>
        <p:spPr>
          <a:xfrm>
            <a:off x="4084319" y="1432756"/>
            <a:ext cx="4319451" cy="4369594"/>
          </a:xfrm>
          <a:prstGeom prst="rect">
            <a:avLst/>
          </a:prstGeom>
        </p:spPr>
      </p:pic>
      <p:sp>
        <p:nvSpPr>
          <p:cNvPr id="14" name="Footer Placeholder 1"/>
          <p:cNvSpPr txBox="1">
            <a:spLocks/>
          </p:cNvSpPr>
          <p:nvPr/>
        </p:nvSpPr>
        <p:spPr>
          <a:xfrm>
            <a:off x="207264" y="6355653"/>
            <a:ext cx="6473952"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Knowledge</a:t>
            </a:r>
            <a:endParaRPr lang="en-US" dirty="0"/>
          </a:p>
        </p:txBody>
      </p:sp>
    </p:spTree>
    <p:custDataLst>
      <p:tags r:id="rId1"/>
    </p:custDataLst>
    <p:extLst>
      <p:ext uri="{BB962C8B-B14F-4D97-AF65-F5344CB8AC3E}">
        <p14:creationId xmlns:p14="http://schemas.microsoft.com/office/powerpoint/2010/main" val="3968104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6" y="103188"/>
            <a:ext cx="8729852" cy="1143000"/>
          </a:xfrm>
        </p:spPr>
        <p:txBody>
          <a:bodyPr/>
          <a:lstStyle/>
          <a:p>
            <a:r>
              <a:rPr lang="en-US" dirty="0" smtClean="0"/>
              <a:t>Change Anything</a:t>
            </a:r>
            <a:endParaRPr lang="en-US" dirty="0"/>
          </a:p>
        </p:txBody>
      </p:sp>
      <p:pic>
        <p:nvPicPr>
          <p:cNvPr id="6" name="Content Placeholder 5"/>
          <p:cNvPicPr>
            <a:picLocks noGrp="1" noChangeAspect="1"/>
          </p:cNvPicPr>
          <p:nvPr>
            <p:ph sz="half" idx="2"/>
          </p:nvPr>
        </p:nvPicPr>
        <p:blipFill>
          <a:blip r:embed="rId4"/>
          <a:stretch>
            <a:fillRect/>
          </a:stretch>
        </p:blipFill>
        <p:spPr>
          <a:xfrm>
            <a:off x="304800" y="1460740"/>
            <a:ext cx="2752381" cy="4143127"/>
          </a:xfrm>
          <a:prstGeom prst="rect">
            <a:avLst/>
          </a:prstGeom>
          <a:scene3d>
            <a:camera prst="perspectiveRight"/>
            <a:lightRig rig="threePt" dir="t"/>
          </a:scene3d>
        </p:spPr>
      </p:pic>
      <p:sp>
        <p:nvSpPr>
          <p:cNvPr id="4" name="Slide Number Placeholder 3"/>
          <p:cNvSpPr>
            <a:spLocks noGrp="1"/>
          </p:cNvSpPr>
          <p:nvPr>
            <p:ph type="sldNum" sz="quarter" idx="11"/>
          </p:nvPr>
        </p:nvSpPr>
        <p:spPr>
          <a:xfrm>
            <a:off x="6675120" y="6356350"/>
            <a:ext cx="2273808" cy="365125"/>
          </a:xfrm>
        </p:spPr>
        <p:txBody>
          <a:bodyPr/>
          <a:lstStyle/>
          <a:p>
            <a:pPr>
              <a:defRPr/>
            </a:pPr>
            <a:r>
              <a:rPr lang="en-US" dirty="0" smtClean="0"/>
              <a:t>Slide </a:t>
            </a:r>
            <a:fld id="{3D23ED13-A12C-4854-A91E-EB5CAF90118D}" type="slidenum">
              <a:rPr lang="en-US" smtClean="0"/>
              <a:pPr>
                <a:defRPr/>
              </a:pPr>
              <a:t>23</a:t>
            </a:fld>
            <a:endParaRPr lang="en-US" dirty="0"/>
          </a:p>
        </p:txBody>
      </p:sp>
      <p:pic>
        <p:nvPicPr>
          <p:cNvPr id="5" name="Picture 4"/>
          <p:cNvPicPr>
            <a:picLocks noChangeAspect="1"/>
          </p:cNvPicPr>
          <p:nvPr/>
        </p:nvPicPr>
        <p:blipFill>
          <a:blip r:embed="rId5"/>
          <a:stretch>
            <a:fillRect/>
          </a:stretch>
        </p:blipFill>
        <p:spPr>
          <a:xfrm>
            <a:off x="3186077" y="1403830"/>
            <a:ext cx="5622643" cy="4183969"/>
          </a:xfrm>
          <a:prstGeom prst="rect">
            <a:avLst/>
          </a:prstGeom>
        </p:spPr>
      </p:pic>
      <p:sp>
        <p:nvSpPr>
          <p:cNvPr id="9" name="TextBox 8"/>
          <p:cNvSpPr txBox="1"/>
          <p:nvPr/>
        </p:nvSpPr>
        <p:spPr>
          <a:xfrm>
            <a:off x="304800" y="5802351"/>
            <a:ext cx="8287657" cy="307777"/>
          </a:xfrm>
          <a:prstGeom prst="rect">
            <a:avLst/>
          </a:prstGeom>
          <a:noFill/>
        </p:spPr>
        <p:txBody>
          <a:bodyPr wrap="square" rtlCol="0">
            <a:spAutoFit/>
          </a:bodyPr>
          <a:lstStyle/>
          <a:p>
            <a:r>
              <a:rPr lang="en-US" sz="1400" dirty="0" smtClean="0"/>
              <a:t>Six sources of Influence ©  VitalSmarts</a:t>
            </a:r>
            <a:endParaRPr lang="en-US" sz="1400" dirty="0"/>
          </a:p>
        </p:txBody>
      </p:sp>
      <p:sp>
        <p:nvSpPr>
          <p:cNvPr id="11" name="Footer Placeholder 1"/>
          <p:cNvSpPr txBox="1">
            <a:spLocks/>
          </p:cNvSpPr>
          <p:nvPr/>
        </p:nvSpPr>
        <p:spPr>
          <a:xfrm>
            <a:off x="219076" y="6357975"/>
            <a:ext cx="6474332"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Knowledge</a:t>
            </a:r>
            <a:endParaRPr lang="en-US" dirty="0"/>
          </a:p>
        </p:txBody>
      </p:sp>
      <p:pic>
        <p:nvPicPr>
          <p:cNvPr id="10" name="Picture 9"/>
          <p:cNvPicPr>
            <a:picLocks noChangeAspect="1"/>
          </p:cNvPicPr>
          <p:nvPr/>
        </p:nvPicPr>
        <p:blipFill>
          <a:blip r:embed="rId6"/>
          <a:stretch>
            <a:fillRect/>
          </a:stretch>
        </p:blipFill>
        <p:spPr>
          <a:xfrm>
            <a:off x="219076" y="1395904"/>
            <a:ext cx="224095" cy="4270248"/>
          </a:xfrm>
          <a:prstGeom prst="rect">
            <a:avLst/>
          </a:prstGeom>
        </p:spPr>
      </p:pic>
    </p:spTree>
    <p:custDataLst>
      <p:tags r:id="rId1"/>
    </p:custDataLst>
    <p:extLst>
      <p:ext uri="{BB962C8B-B14F-4D97-AF65-F5344CB8AC3E}">
        <p14:creationId xmlns:p14="http://schemas.microsoft.com/office/powerpoint/2010/main" val="2259401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Improve a Behavior</a:t>
            </a:r>
            <a:endParaRPr lang="en-US" dirty="0"/>
          </a:p>
        </p:txBody>
      </p:sp>
      <p:pic>
        <p:nvPicPr>
          <p:cNvPr id="7" name="Picture 6"/>
          <p:cNvPicPr>
            <a:picLocks noChangeAspect="1"/>
          </p:cNvPicPr>
          <p:nvPr/>
        </p:nvPicPr>
        <p:blipFill>
          <a:blip r:embed="rId4"/>
          <a:stretch>
            <a:fillRect/>
          </a:stretch>
        </p:blipFill>
        <p:spPr>
          <a:xfrm>
            <a:off x="1509486" y="1506030"/>
            <a:ext cx="7451634" cy="4590476"/>
          </a:xfrm>
          <a:prstGeom prst="rect">
            <a:avLst/>
          </a:prstGeom>
        </p:spPr>
      </p:pic>
      <p:sp>
        <p:nvSpPr>
          <p:cNvPr id="8" name="Footer Placeholder 1"/>
          <p:cNvSpPr txBox="1">
            <a:spLocks/>
          </p:cNvSpPr>
          <p:nvPr/>
        </p:nvSpPr>
        <p:spPr>
          <a:xfrm>
            <a:off x="304800" y="6350452"/>
            <a:ext cx="655320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Ability</a:t>
            </a:r>
            <a:endParaRPr lang="en-US" dirty="0"/>
          </a:p>
        </p:txBody>
      </p:sp>
    </p:spTree>
    <p:custDataLst>
      <p:tags r:id="rId1"/>
    </p:custDataLst>
    <p:extLst>
      <p:ext uri="{BB962C8B-B14F-4D97-AF65-F5344CB8AC3E}">
        <p14:creationId xmlns:p14="http://schemas.microsoft.com/office/powerpoint/2010/main" val="839227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b="1" dirty="0" smtClean="0"/>
              <a:t>Turn to Tab 1: Exercise </a:t>
            </a:r>
            <a:r>
              <a:rPr lang="en-US" sz="2800" b="1" dirty="0" smtClean="0"/>
              <a:t>One: </a:t>
            </a:r>
            <a:r>
              <a:rPr lang="en-US" sz="2800" b="1" dirty="0" smtClean="0"/>
              <a:t>Improve a Behavior</a:t>
            </a:r>
            <a:endParaRPr lang="en-US" sz="2800" b="1" dirty="0" smtClean="0"/>
          </a:p>
          <a:p>
            <a:r>
              <a:rPr lang="en-US" sz="2800" dirty="0" smtClean="0"/>
              <a:t>Rank order the behavioral statements 1 – 10; with 1 being the behavior you demonstrate consistently.</a:t>
            </a:r>
          </a:p>
          <a:p>
            <a:pPr marL="457200" indent="-457200">
              <a:buFont typeface="Arial" panose="020B0604020202020204" pitchFamily="34" charset="0"/>
              <a:buChar char="•"/>
            </a:pPr>
            <a:r>
              <a:rPr lang="en-US" sz="2800" dirty="0" smtClean="0"/>
              <a:t>Find and read your page.</a:t>
            </a:r>
          </a:p>
          <a:p>
            <a:pPr marL="457200" indent="-457200">
              <a:buFont typeface="Arial" panose="020B0604020202020204" pitchFamily="34" charset="0"/>
              <a:buChar char="•"/>
            </a:pPr>
            <a:r>
              <a:rPr lang="en-US" sz="2800" dirty="0" smtClean="0"/>
              <a:t>As a group fill out at least 4 of the 6 boxes.</a:t>
            </a:r>
          </a:p>
          <a:p>
            <a:pPr marL="457200" indent="-457200">
              <a:buFont typeface="Arial" panose="020B0604020202020204" pitchFamily="34" charset="0"/>
              <a:buChar char="•"/>
            </a:pPr>
            <a:r>
              <a:rPr lang="en-US" sz="2800" dirty="0" smtClean="0"/>
              <a:t>Be prepared to share your answers</a:t>
            </a:r>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10" name="Title 9"/>
          <p:cNvSpPr>
            <a:spLocks noGrp="1"/>
          </p:cNvSpPr>
          <p:nvPr>
            <p:ph type="title"/>
          </p:nvPr>
        </p:nvSpPr>
        <p:spPr/>
        <p:txBody>
          <a:bodyPr/>
          <a:lstStyle/>
          <a:p>
            <a:r>
              <a:rPr lang="en-US" dirty="0" smtClean="0"/>
              <a:t>Exercise One - Improve a Behavior</a:t>
            </a:r>
            <a:endParaRPr lang="en-US" dirty="0"/>
          </a:p>
        </p:txBody>
      </p:sp>
      <p:sp>
        <p:nvSpPr>
          <p:cNvPr id="7" name="Footer Placeholder 1"/>
          <p:cNvSpPr txBox="1">
            <a:spLocks/>
          </p:cNvSpPr>
          <p:nvPr/>
        </p:nvSpPr>
        <p:spPr>
          <a:xfrm>
            <a:off x="304800" y="6350452"/>
            <a:ext cx="655320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Ability</a:t>
            </a:r>
            <a:endParaRPr lang="en-US" dirty="0"/>
          </a:p>
        </p:txBody>
      </p:sp>
    </p:spTree>
    <p:custDataLst>
      <p:tags r:id="rId1"/>
    </p:custDataLst>
    <p:extLst>
      <p:ext uri="{BB962C8B-B14F-4D97-AF65-F5344CB8AC3E}">
        <p14:creationId xmlns:p14="http://schemas.microsoft.com/office/powerpoint/2010/main" val="224124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Answer</a:t>
            </a:r>
            <a:endParaRPr lang="en-US" dirty="0"/>
          </a:p>
        </p:txBody>
      </p:sp>
      <p:pic>
        <p:nvPicPr>
          <p:cNvPr id="3" name="Picture 2"/>
          <p:cNvPicPr>
            <a:picLocks noChangeAspect="1"/>
          </p:cNvPicPr>
          <p:nvPr/>
        </p:nvPicPr>
        <p:blipFill>
          <a:blip r:embed="rId4"/>
          <a:stretch>
            <a:fillRect/>
          </a:stretch>
        </p:blipFill>
        <p:spPr>
          <a:xfrm>
            <a:off x="1651000" y="1999972"/>
            <a:ext cx="7228571" cy="2800000"/>
          </a:xfrm>
          <a:prstGeom prst="rect">
            <a:avLst/>
          </a:prstGeom>
        </p:spPr>
      </p:pic>
      <p:sp>
        <p:nvSpPr>
          <p:cNvPr id="9" name="Footer Placeholder 1"/>
          <p:cNvSpPr>
            <a:spLocks noGrp="1"/>
          </p:cNvSpPr>
          <p:nvPr>
            <p:ph type="ftr" sz="quarter" idx="10"/>
          </p:nvPr>
        </p:nvSpPr>
        <p:spPr>
          <a:xfrm>
            <a:off x="320040" y="6356349"/>
            <a:ext cx="6537960" cy="365125"/>
          </a:xfrm>
          <a:solidFill>
            <a:srgbClr val="FFCD2D"/>
          </a:solidFill>
        </p:spPr>
        <p:txBody>
          <a:bodyPr/>
          <a:lstStyle/>
          <a:p>
            <a:pPr>
              <a:tabLst>
                <a:tab pos="5998464" algn="r"/>
              </a:tabLst>
              <a:defRPr/>
            </a:pPr>
            <a:r>
              <a:rPr lang="en-US" dirty="0" smtClean="0"/>
              <a:t>Reinforcement</a:t>
            </a:r>
            <a:endParaRPr lang="en-US" dirty="0"/>
          </a:p>
        </p:txBody>
      </p:sp>
    </p:spTree>
    <p:custDataLst>
      <p:tags r:id="rId1"/>
    </p:custDataLst>
    <p:extLst>
      <p:ext uri="{BB962C8B-B14F-4D97-AF65-F5344CB8AC3E}">
        <p14:creationId xmlns:p14="http://schemas.microsoft.com/office/powerpoint/2010/main" val="1710756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Goals are not one time events.  It takes lots of motivation, practice, and rewards.</a:t>
            </a:r>
          </a:p>
          <a:p>
            <a:r>
              <a:rPr lang="en-US" b="1" dirty="0" smtClean="0"/>
              <a:t>Learn:  </a:t>
            </a:r>
            <a:r>
              <a:rPr lang="en-US" dirty="0" smtClean="0"/>
              <a:t>Webinars, books, talk to a friend, Ted Talks, training</a:t>
            </a:r>
          </a:p>
          <a:p>
            <a:r>
              <a:rPr lang="en-US" b="1" dirty="0" smtClean="0"/>
              <a:t>Practice:</a:t>
            </a:r>
            <a:r>
              <a:rPr lang="en-US" dirty="0" smtClean="0"/>
              <a:t>  Replace with a new behavior, create a schedule to practice, create milestones</a:t>
            </a:r>
          </a:p>
          <a:p>
            <a:r>
              <a:rPr lang="en-US" b="1" dirty="0" smtClean="0"/>
              <a:t>Teach others:</a:t>
            </a:r>
            <a:r>
              <a:rPr lang="en-US" dirty="0" smtClean="0"/>
              <a:t>  Share your new knowledge with others</a:t>
            </a:r>
          </a:p>
          <a:p>
            <a:r>
              <a:rPr lang="en-US" b="1" dirty="0" smtClean="0"/>
              <a:t>Ask for help: </a:t>
            </a:r>
          </a:p>
          <a:p>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dirty="0" smtClean="0"/>
              <a:t>How to Escape Failure</a:t>
            </a:r>
            <a:endParaRPr lang="en-US" dirty="0"/>
          </a:p>
        </p:txBody>
      </p:sp>
      <p:sp>
        <p:nvSpPr>
          <p:cNvPr id="7" name="Footer Placeholder 1"/>
          <p:cNvSpPr txBox="1">
            <a:spLocks/>
          </p:cNvSpPr>
          <p:nvPr/>
        </p:nvSpPr>
        <p:spPr>
          <a:xfrm>
            <a:off x="304800" y="6350452"/>
            <a:ext cx="655320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Ability</a:t>
            </a:r>
            <a:endParaRPr lang="en-US" dirty="0"/>
          </a:p>
        </p:txBody>
      </p:sp>
    </p:spTree>
    <p:custDataLst>
      <p:tags r:id="rId1"/>
    </p:custDataLst>
    <p:extLst>
      <p:ext uri="{BB962C8B-B14F-4D97-AF65-F5344CB8AC3E}">
        <p14:creationId xmlns:p14="http://schemas.microsoft.com/office/powerpoint/2010/main" val="2981973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Peter Drucker</a:t>
            </a:r>
            <a:endParaRPr lang="en-US" dirty="0"/>
          </a:p>
        </p:txBody>
      </p:sp>
      <p:sp>
        <p:nvSpPr>
          <p:cNvPr id="6" name="Footer Placeholder 1"/>
          <p:cNvSpPr txBox="1">
            <a:spLocks/>
          </p:cNvSpPr>
          <p:nvPr/>
        </p:nvSpPr>
        <p:spPr>
          <a:xfrm>
            <a:off x="182880" y="6355653"/>
            <a:ext cx="6675120"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Knowledge</a:t>
            </a:r>
            <a:endParaRPr lang="en-US" dirty="0"/>
          </a:p>
        </p:txBody>
      </p:sp>
      <p:sp>
        <p:nvSpPr>
          <p:cNvPr id="8" name="Content Placeholder 6"/>
          <p:cNvSpPr>
            <a:spLocks noGrp="1"/>
          </p:cNvSpPr>
          <p:nvPr>
            <p:ph sz="half" idx="4294967295"/>
          </p:nvPr>
        </p:nvSpPr>
        <p:spPr>
          <a:xfrm>
            <a:off x="3794760" y="1371600"/>
            <a:ext cx="5013960" cy="4937760"/>
          </a:xfrm>
          <a:prstGeom prst="rect">
            <a:avLst/>
          </a:prstGeom>
        </p:spPr>
        <p:txBody>
          <a:bodyPr/>
          <a:lstStyle/>
          <a:p>
            <a:r>
              <a:rPr lang="en-US" i="1" dirty="0"/>
              <a:t>“We spend a lot of time teaching leaders what to do. We don’t spend enough time teaching leaders what to stop. Half the leaders I have met don’t need to learn what to do. They need to learn what to stop.”</a:t>
            </a:r>
            <a:endParaRPr lang="en-US" dirty="0"/>
          </a:p>
        </p:txBody>
      </p:sp>
      <p:pic>
        <p:nvPicPr>
          <p:cNvPr id="9" name="Content Placeholder 8"/>
          <p:cNvPicPr>
            <a:picLocks noGrp="1" noChangeAspect="1"/>
          </p:cNvPicPr>
          <p:nvPr>
            <p:ph sz="half" idx="4294967295"/>
          </p:nvPr>
        </p:nvPicPr>
        <p:blipFill>
          <a:blip r:embed="rId4"/>
          <a:stretch>
            <a:fillRect/>
          </a:stretch>
        </p:blipFill>
        <p:spPr>
          <a:xfrm>
            <a:off x="303612" y="1389887"/>
            <a:ext cx="3341796" cy="3900245"/>
          </a:xfrm>
          <a:prstGeom prst="rect">
            <a:avLst/>
          </a:prstGeom>
        </p:spPr>
      </p:pic>
      <p:sp>
        <p:nvSpPr>
          <p:cNvPr id="10" name="TextBox 9"/>
          <p:cNvSpPr txBox="1"/>
          <p:nvPr/>
        </p:nvSpPr>
        <p:spPr>
          <a:xfrm>
            <a:off x="303612" y="5290133"/>
            <a:ext cx="3341796" cy="1077218"/>
          </a:xfrm>
          <a:prstGeom prst="rect">
            <a:avLst/>
          </a:prstGeom>
          <a:noFill/>
        </p:spPr>
        <p:txBody>
          <a:bodyPr wrap="square" rtlCol="0">
            <a:spAutoFit/>
          </a:bodyPr>
          <a:lstStyle/>
          <a:p>
            <a:r>
              <a:rPr lang="en-US" sz="1600" dirty="0"/>
              <a:t>Management expert Peter Drucker, as quoted by Marshall Goldsmith in </a:t>
            </a:r>
            <a:r>
              <a:rPr lang="en-US" sz="1600" i="1" dirty="0"/>
              <a:t>What Got You Here Won’t Get You There</a:t>
            </a:r>
            <a:r>
              <a:rPr lang="en-US" sz="1600" dirty="0"/>
              <a:t>, 2007</a:t>
            </a:r>
          </a:p>
        </p:txBody>
      </p:sp>
    </p:spTree>
    <p:custDataLst>
      <p:tags r:id="rId1"/>
    </p:custDataLst>
    <p:extLst>
      <p:ext uri="{BB962C8B-B14F-4D97-AF65-F5344CB8AC3E}">
        <p14:creationId xmlns:p14="http://schemas.microsoft.com/office/powerpoint/2010/main" val="3233762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1000" y="1419223"/>
            <a:ext cx="7310120" cy="4937125"/>
          </a:xfrm>
        </p:spPr>
        <p:txBody>
          <a:bodyPr/>
          <a:lstStyle/>
          <a:p>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5" name="Title 4"/>
          <p:cNvSpPr>
            <a:spLocks noGrp="1"/>
          </p:cNvSpPr>
          <p:nvPr>
            <p:ph type="title"/>
          </p:nvPr>
        </p:nvSpPr>
        <p:spPr/>
        <p:txBody>
          <a:bodyPr/>
          <a:lstStyle/>
          <a:p>
            <a:r>
              <a:rPr lang="en-US" dirty="0" smtClean="0"/>
              <a:t>Break a Behavior</a:t>
            </a:r>
            <a:endParaRPr lang="en-US" dirty="0"/>
          </a:p>
        </p:txBody>
      </p:sp>
      <p:pic>
        <p:nvPicPr>
          <p:cNvPr id="7" name="Picture 6"/>
          <p:cNvPicPr>
            <a:picLocks noChangeAspect="1"/>
          </p:cNvPicPr>
          <p:nvPr/>
        </p:nvPicPr>
        <p:blipFill>
          <a:blip r:embed="rId4"/>
          <a:stretch>
            <a:fillRect/>
          </a:stretch>
        </p:blipFill>
        <p:spPr>
          <a:xfrm>
            <a:off x="1651000" y="1419221"/>
            <a:ext cx="7310120" cy="4590476"/>
          </a:xfrm>
          <a:prstGeom prst="rect">
            <a:avLst/>
          </a:prstGeom>
        </p:spPr>
      </p:pic>
      <p:sp>
        <p:nvSpPr>
          <p:cNvPr id="8" name="Footer Placeholder 1"/>
          <p:cNvSpPr txBox="1">
            <a:spLocks/>
          </p:cNvSpPr>
          <p:nvPr/>
        </p:nvSpPr>
        <p:spPr>
          <a:xfrm>
            <a:off x="304800" y="6350452"/>
            <a:ext cx="655320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Ability</a:t>
            </a:r>
            <a:endParaRPr lang="en-US" dirty="0"/>
          </a:p>
        </p:txBody>
      </p:sp>
    </p:spTree>
    <p:custDataLst>
      <p:tags r:id="rId1"/>
    </p:custDataLst>
    <p:extLst>
      <p:ext uri="{BB962C8B-B14F-4D97-AF65-F5344CB8AC3E}">
        <p14:creationId xmlns:p14="http://schemas.microsoft.com/office/powerpoint/2010/main" val="3254448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16673"/>
            <a:ext cx="8778240" cy="4937125"/>
          </a:xfrm>
        </p:spPr>
        <p:txBody>
          <a:bodyPr/>
          <a:lstStyle/>
          <a:p>
            <a:r>
              <a:rPr lang="en-US" i="1" dirty="0"/>
              <a:t>At the end of this section, you should be able to:</a:t>
            </a:r>
          </a:p>
          <a:p>
            <a:r>
              <a:rPr lang="en-US" dirty="0" smtClean="0"/>
              <a:t>                         </a:t>
            </a:r>
            <a:r>
              <a:rPr lang="en-US" sz="2800" dirty="0" smtClean="0"/>
              <a:t>Recall </a:t>
            </a:r>
            <a:r>
              <a:rPr lang="en-US" sz="2800" dirty="0"/>
              <a:t>the reason why all supervisors have </a:t>
            </a:r>
            <a:r>
              <a:rPr lang="en-US" sz="2800" dirty="0" smtClean="0"/>
              <a:t>  		      a statewide </a:t>
            </a:r>
            <a:r>
              <a:rPr lang="en-US" sz="2800" dirty="0"/>
              <a:t>supervisory/leadership </a:t>
            </a:r>
            <a:r>
              <a:rPr lang="en-US" sz="2800" dirty="0" smtClean="0"/>
              <a:t>goal</a:t>
            </a:r>
          </a:p>
          <a:p>
            <a:endParaRPr lang="en-US" sz="800" dirty="0"/>
          </a:p>
          <a:p>
            <a:r>
              <a:rPr lang="en-US" sz="2800" dirty="0"/>
              <a:t>                            Communicate why you choose </a:t>
            </a:r>
            <a:r>
              <a:rPr lang="en-US" sz="2800" dirty="0" smtClean="0"/>
              <a:t>to change</a:t>
            </a:r>
          </a:p>
          <a:p>
            <a:endParaRPr lang="en-US" sz="800" dirty="0" smtClean="0"/>
          </a:p>
          <a:p>
            <a:r>
              <a:rPr lang="en-US" sz="2800" dirty="0" smtClean="0"/>
              <a:t>                             Apply </a:t>
            </a:r>
            <a:r>
              <a:rPr lang="en-US" sz="2800" dirty="0"/>
              <a:t>the tools and behaviors required to </a:t>
            </a:r>
            <a:r>
              <a:rPr lang="en-US" sz="2800" dirty="0" smtClean="0"/>
              <a:t>		      change </a:t>
            </a:r>
          </a:p>
          <a:p>
            <a:endParaRPr lang="en-US" sz="800" dirty="0"/>
          </a:p>
          <a:p>
            <a:r>
              <a:rPr lang="en-US" sz="2800" dirty="0"/>
              <a:t>                            Practice the different </a:t>
            </a:r>
            <a:r>
              <a:rPr lang="en-US" sz="2800" dirty="0" smtClean="0"/>
              <a:t>behaviors</a:t>
            </a:r>
          </a:p>
          <a:p>
            <a:endParaRPr lang="en-US" sz="800" dirty="0"/>
          </a:p>
          <a:p>
            <a:r>
              <a:rPr lang="en-US" sz="2800" dirty="0"/>
              <a:t>                            </a:t>
            </a:r>
            <a:r>
              <a:rPr lang="en-US" sz="2800" dirty="0" smtClean="0"/>
              <a:t>Recognize that you cannot do this alone</a:t>
            </a:r>
            <a:endParaRPr lang="en-US" sz="2800"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5" name="Title 4"/>
          <p:cNvSpPr>
            <a:spLocks noGrp="1"/>
          </p:cNvSpPr>
          <p:nvPr>
            <p:ph type="title"/>
          </p:nvPr>
        </p:nvSpPr>
        <p:spPr/>
        <p:txBody>
          <a:bodyPr/>
          <a:lstStyle/>
          <a:p>
            <a:r>
              <a:rPr lang="en-US" dirty="0" smtClean="0"/>
              <a:t>Course Learning Objectives</a:t>
            </a:r>
            <a:endParaRPr lang="en-US" dirty="0"/>
          </a:p>
        </p:txBody>
      </p:sp>
      <p:sp>
        <p:nvSpPr>
          <p:cNvPr id="7" name="Footer Placeholder 1"/>
          <p:cNvSpPr txBox="1">
            <a:spLocks/>
          </p:cNvSpPr>
          <p:nvPr/>
        </p:nvSpPr>
        <p:spPr>
          <a:xfrm>
            <a:off x="283464" y="3161302"/>
            <a:ext cx="1864360" cy="365125"/>
          </a:xfrm>
          <a:prstGeom prst="rect">
            <a:avLst/>
          </a:prstGeom>
          <a:solidFill>
            <a:schemeClr val="accent4">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Desire</a:t>
            </a:r>
            <a:endParaRPr lang="en-US" sz="1800" dirty="0"/>
          </a:p>
        </p:txBody>
      </p:sp>
      <p:sp>
        <p:nvSpPr>
          <p:cNvPr id="8" name="Footer Placeholder 1"/>
          <p:cNvSpPr txBox="1">
            <a:spLocks/>
          </p:cNvSpPr>
          <p:nvPr/>
        </p:nvSpPr>
        <p:spPr>
          <a:xfrm>
            <a:off x="283464" y="3817669"/>
            <a:ext cx="1864360"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Knowledge</a:t>
            </a:r>
            <a:endParaRPr lang="en-US" sz="1800" dirty="0"/>
          </a:p>
        </p:txBody>
      </p:sp>
      <p:sp>
        <p:nvSpPr>
          <p:cNvPr id="9" name="Footer Placeholder 1"/>
          <p:cNvSpPr txBox="1">
            <a:spLocks/>
          </p:cNvSpPr>
          <p:nvPr/>
        </p:nvSpPr>
        <p:spPr>
          <a:xfrm>
            <a:off x="283464" y="4874165"/>
            <a:ext cx="186436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Ability</a:t>
            </a:r>
            <a:endParaRPr lang="en-US" sz="1800" dirty="0"/>
          </a:p>
        </p:txBody>
      </p:sp>
      <p:sp>
        <p:nvSpPr>
          <p:cNvPr id="10" name="Footer Placeholder 1"/>
          <p:cNvSpPr txBox="1">
            <a:spLocks/>
          </p:cNvSpPr>
          <p:nvPr/>
        </p:nvSpPr>
        <p:spPr>
          <a:xfrm>
            <a:off x="283464" y="5559518"/>
            <a:ext cx="1864360" cy="365125"/>
          </a:xfrm>
          <a:prstGeom prst="rect">
            <a:avLst/>
          </a:prstGeom>
          <a:solidFill>
            <a:srgbClr val="FFCD2D"/>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Reinforcement</a:t>
            </a:r>
            <a:endParaRPr lang="en-US" sz="1800" dirty="0"/>
          </a:p>
        </p:txBody>
      </p:sp>
      <p:sp>
        <p:nvSpPr>
          <p:cNvPr id="11" name="Footer Placeholder 1"/>
          <p:cNvSpPr txBox="1">
            <a:spLocks/>
          </p:cNvSpPr>
          <p:nvPr/>
        </p:nvSpPr>
        <p:spPr>
          <a:xfrm>
            <a:off x="283464" y="2081762"/>
            <a:ext cx="1864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Awareness</a:t>
            </a:r>
            <a:endParaRPr lang="en-US" sz="1800" dirty="0"/>
          </a:p>
        </p:txBody>
      </p:sp>
      <p:sp>
        <p:nvSpPr>
          <p:cNvPr id="6" name="Right Arrow 5"/>
          <p:cNvSpPr/>
          <p:nvPr/>
        </p:nvSpPr>
        <p:spPr>
          <a:xfrm>
            <a:off x="2147824" y="3234454"/>
            <a:ext cx="327152" cy="182562"/>
          </a:xfrm>
          <a:prstGeom prst="rightArrow">
            <a:avLst/>
          </a:prstGeom>
          <a:solidFill>
            <a:schemeClr val="accent4">
              <a:lumMod val="75000"/>
            </a:schemeClr>
          </a:solidFill>
        </p:spPr>
        <p:txBody>
          <a:bodyPr/>
          <a:lstStyle/>
          <a:p>
            <a:pPr>
              <a:tabLst>
                <a:tab pos="5998464" algn="r"/>
              </a:tabLst>
            </a:pPr>
            <a:endParaRPr lang="en-US" b="1" dirty="0">
              <a:solidFill>
                <a:schemeClr val="bg1"/>
              </a:solidFill>
            </a:endParaRPr>
          </a:p>
        </p:txBody>
      </p:sp>
      <p:sp>
        <p:nvSpPr>
          <p:cNvPr id="12" name="Right Arrow 11"/>
          <p:cNvSpPr/>
          <p:nvPr/>
        </p:nvSpPr>
        <p:spPr>
          <a:xfrm>
            <a:off x="2147824" y="2123323"/>
            <a:ext cx="302768" cy="199002"/>
          </a:xfrm>
          <a:prstGeom prst="rightArrow">
            <a:avLst/>
          </a:prstGeom>
          <a:solidFill>
            <a:srgbClr val="F83616"/>
          </a:solidFill>
        </p:spPr>
        <p:txBody>
          <a:bodyPr/>
          <a:lstStyle/>
          <a:p>
            <a:pPr>
              <a:tabLst>
                <a:tab pos="5998464" algn="r"/>
              </a:tabLst>
            </a:pPr>
            <a:endParaRPr lang="en-US" b="1" dirty="0">
              <a:solidFill>
                <a:schemeClr val="bg1"/>
              </a:solidFill>
            </a:endParaRPr>
          </a:p>
        </p:txBody>
      </p:sp>
      <p:sp>
        <p:nvSpPr>
          <p:cNvPr id="13" name="Right Arrow 12"/>
          <p:cNvSpPr/>
          <p:nvPr/>
        </p:nvSpPr>
        <p:spPr>
          <a:xfrm>
            <a:off x="2147824" y="3895281"/>
            <a:ext cx="327152" cy="182562"/>
          </a:xfrm>
          <a:prstGeom prst="rightArrow">
            <a:avLst/>
          </a:prstGeom>
          <a:solidFill>
            <a:schemeClr val="tx2">
              <a:lumMod val="60000"/>
              <a:lumOff val="40000"/>
            </a:schemeClr>
          </a:solidFill>
        </p:spPr>
        <p:txBody>
          <a:bodyPr/>
          <a:lstStyle/>
          <a:p>
            <a:pPr>
              <a:tabLst>
                <a:tab pos="5998464" algn="r"/>
              </a:tabLst>
            </a:pPr>
            <a:endParaRPr lang="en-US" b="1" dirty="0">
              <a:solidFill>
                <a:schemeClr val="bg1"/>
              </a:solidFill>
            </a:endParaRPr>
          </a:p>
        </p:txBody>
      </p:sp>
      <p:sp>
        <p:nvSpPr>
          <p:cNvPr id="14" name="Right Arrow 13"/>
          <p:cNvSpPr/>
          <p:nvPr/>
        </p:nvSpPr>
        <p:spPr>
          <a:xfrm>
            <a:off x="2123440" y="4966592"/>
            <a:ext cx="327152" cy="182562"/>
          </a:xfrm>
          <a:prstGeom prst="rightArrow">
            <a:avLst/>
          </a:prstGeom>
          <a:solidFill>
            <a:schemeClr val="accent3">
              <a:lumMod val="75000"/>
            </a:schemeClr>
          </a:solidFill>
        </p:spPr>
        <p:txBody>
          <a:bodyPr/>
          <a:lstStyle/>
          <a:p>
            <a:pPr>
              <a:tabLst>
                <a:tab pos="5998464" algn="r"/>
              </a:tabLst>
            </a:pPr>
            <a:endParaRPr lang="en-US" b="1" dirty="0">
              <a:solidFill>
                <a:schemeClr val="bg1"/>
              </a:solidFill>
            </a:endParaRPr>
          </a:p>
        </p:txBody>
      </p:sp>
      <p:sp>
        <p:nvSpPr>
          <p:cNvPr id="15" name="Right Arrow 14"/>
          <p:cNvSpPr/>
          <p:nvPr/>
        </p:nvSpPr>
        <p:spPr>
          <a:xfrm>
            <a:off x="2147824" y="5650799"/>
            <a:ext cx="327152" cy="182562"/>
          </a:xfrm>
          <a:prstGeom prst="rightArrow">
            <a:avLst/>
          </a:prstGeom>
          <a:solidFill>
            <a:srgbClr val="FFCD2D"/>
          </a:solidFill>
        </p:spPr>
        <p:txBody>
          <a:bodyPr/>
          <a:lstStyle/>
          <a:p>
            <a:pPr>
              <a:tabLst>
                <a:tab pos="5998464" algn="r"/>
              </a:tabLst>
            </a:pPr>
            <a:endParaRPr lang="en-US" b="1" dirty="0">
              <a:solidFill>
                <a:schemeClr val="bg1"/>
              </a:solidFill>
            </a:endParaRPr>
          </a:p>
        </p:txBody>
      </p:sp>
    </p:spTree>
    <p:custDataLst>
      <p:tags r:id="rId1"/>
    </p:custDataLst>
    <p:extLst>
      <p:ext uri="{BB962C8B-B14F-4D97-AF65-F5344CB8AC3E}">
        <p14:creationId xmlns:p14="http://schemas.microsoft.com/office/powerpoint/2010/main" val="758228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US" dirty="0" smtClean="0"/>
              <a:t>Apologize</a:t>
            </a:r>
          </a:p>
          <a:p>
            <a:pPr marL="514350" indent="-514350">
              <a:buAutoNum type="arabicPeriod"/>
            </a:pPr>
            <a:r>
              <a:rPr lang="en-US" dirty="0" smtClean="0"/>
              <a:t>Tell others your plan to change</a:t>
            </a:r>
          </a:p>
          <a:p>
            <a:pPr marL="514350" indent="-514350">
              <a:buAutoNum type="arabicPeriod"/>
            </a:pPr>
            <a:r>
              <a:rPr lang="en-US" dirty="0" smtClean="0"/>
              <a:t>Listen before you speak, do not interrupt</a:t>
            </a:r>
          </a:p>
          <a:p>
            <a:pPr marL="514350" indent="-514350">
              <a:buAutoNum type="arabicPeriod"/>
            </a:pPr>
            <a:r>
              <a:rPr lang="en-US" dirty="0" smtClean="0"/>
              <a:t>Do not use the words, no, but or however</a:t>
            </a:r>
          </a:p>
          <a:p>
            <a:pPr marL="514350" indent="-514350">
              <a:buAutoNum type="arabicPeriod"/>
            </a:pPr>
            <a:r>
              <a:rPr lang="en-US" dirty="0" smtClean="0"/>
              <a:t>Be present</a:t>
            </a:r>
          </a:p>
          <a:p>
            <a:pPr marL="514350" indent="-514350">
              <a:buAutoNum type="arabicPeriod"/>
            </a:pPr>
            <a:r>
              <a:rPr lang="en-US" dirty="0" smtClean="0"/>
              <a:t>Say thank you</a:t>
            </a:r>
          </a:p>
          <a:p>
            <a:pPr marL="514350" indent="-514350">
              <a:buAutoNum type="arabicPeriod"/>
            </a:pPr>
            <a:r>
              <a:rPr lang="en-US" dirty="0" smtClean="0"/>
              <a:t>Follow up and ask for feedback – how am I doing</a:t>
            </a:r>
          </a:p>
          <a:p>
            <a:pPr marL="514350" indent="-514350">
              <a:buAutoNum type="arabicPeriod"/>
            </a:pPr>
            <a:endParaRPr lang="en-US" dirty="0" smtClean="0"/>
          </a:p>
          <a:p>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5" name="Title 4"/>
          <p:cNvSpPr>
            <a:spLocks noGrp="1"/>
          </p:cNvSpPr>
          <p:nvPr>
            <p:ph type="title"/>
          </p:nvPr>
        </p:nvSpPr>
        <p:spPr/>
        <p:txBody>
          <a:bodyPr/>
          <a:lstStyle/>
          <a:p>
            <a:r>
              <a:rPr lang="en-US" dirty="0" smtClean="0"/>
              <a:t>How to Eliminate the Negative</a:t>
            </a:r>
            <a:endParaRPr lang="en-US" dirty="0"/>
          </a:p>
        </p:txBody>
      </p:sp>
      <p:sp>
        <p:nvSpPr>
          <p:cNvPr id="8" name="Footer Placeholder 1"/>
          <p:cNvSpPr txBox="1">
            <a:spLocks/>
          </p:cNvSpPr>
          <p:nvPr/>
        </p:nvSpPr>
        <p:spPr>
          <a:xfrm>
            <a:off x="304800" y="6350452"/>
            <a:ext cx="655320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Ability</a:t>
            </a:r>
            <a:endParaRPr lang="en-US" dirty="0"/>
          </a:p>
        </p:txBody>
      </p:sp>
    </p:spTree>
    <p:custDataLst>
      <p:tags r:id="rId1"/>
    </p:custDataLst>
    <p:extLst>
      <p:ext uri="{BB962C8B-B14F-4D97-AF65-F5344CB8AC3E}">
        <p14:creationId xmlns:p14="http://schemas.microsoft.com/office/powerpoint/2010/main" val="1239060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Turn to Tab </a:t>
            </a:r>
            <a:r>
              <a:rPr lang="en-US" sz="2800" dirty="0" smtClean="0"/>
              <a:t>2 Exercise Two: Break One Bad Habit</a:t>
            </a:r>
            <a:endParaRPr lang="en-US" sz="2800" dirty="0" smtClean="0"/>
          </a:p>
          <a:p>
            <a:pPr marL="457200" indent="-457200">
              <a:buFont typeface="Arial" panose="020B0604020202020204" pitchFamily="34" charset="0"/>
              <a:buChar char="•"/>
            </a:pPr>
            <a:r>
              <a:rPr lang="en-US" sz="2800" dirty="0" smtClean="0"/>
              <a:t>Read the 20 Annoying Interpersonal Behaviors Stop and choose the one or two that you can hear others complaining about </a:t>
            </a:r>
          </a:p>
          <a:p>
            <a:pPr marL="457200" indent="-457200">
              <a:buFont typeface="Arial" panose="020B0604020202020204" pitchFamily="34" charset="0"/>
              <a:buChar char="•"/>
            </a:pPr>
            <a:r>
              <a:rPr lang="en-US" sz="2800" dirty="0" smtClean="0"/>
              <a:t>Turn to a neighbor and ask: </a:t>
            </a:r>
          </a:p>
          <a:p>
            <a:pPr marL="457200" indent="-457200">
              <a:buFont typeface="Arial" panose="020B0604020202020204" pitchFamily="34" charset="0"/>
              <a:buChar char="•"/>
            </a:pPr>
            <a:r>
              <a:rPr lang="en-US" sz="2800" dirty="0" smtClean="0"/>
              <a:t>...would you suggest two ideas that I can implement in the future to help me?</a:t>
            </a:r>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10" name="Title 9"/>
          <p:cNvSpPr>
            <a:spLocks noGrp="1"/>
          </p:cNvSpPr>
          <p:nvPr>
            <p:ph type="title"/>
          </p:nvPr>
        </p:nvSpPr>
        <p:spPr/>
        <p:txBody>
          <a:bodyPr/>
          <a:lstStyle/>
          <a:p>
            <a:r>
              <a:rPr lang="en-US" dirty="0" smtClean="0"/>
              <a:t>Exercise Two – Break One Bad Habit</a:t>
            </a:r>
            <a:endParaRPr lang="en-US" dirty="0"/>
          </a:p>
        </p:txBody>
      </p:sp>
      <p:sp>
        <p:nvSpPr>
          <p:cNvPr id="7" name="Footer Placeholder 1"/>
          <p:cNvSpPr txBox="1">
            <a:spLocks/>
          </p:cNvSpPr>
          <p:nvPr/>
        </p:nvSpPr>
        <p:spPr>
          <a:xfrm>
            <a:off x="304800" y="6350452"/>
            <a:ext cx="655320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dirty="0" smtClean="0"/>
              <a:t>Ability</a:t>
            </a:r>
            <a:endParaRPr lang="en-US" dirty="0"/>
          </a:p>
        </p:txBody>
      </p:sp>
    </p:spTree>
    <p:custDataLst>
      <p:tags r:id="rId1"/>
    </p:custDataLst>
    <p:extLst>
      <p:ext uri="{BB962C8B-B14F-4D97-AF65-F5344CB8AC3E}">
        <p14:creationId xmlns:p14="http://schemas.microsoft.com/office/powerpoint/2010/main" val="2932745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Answer</a:t>
            </a:r>
            <a:endParaRPr lang="en-US" dirty="0"/>
          </a:p>
        </p:txBody>
      </p:sp>
      <p:sp>
        <p:nvSpPr>
          <p:cNvPr id="7" name="Footer Placeholder 1"/>
          <p:cNvSpPr>
            <a:spLocks noGrp="1"/>
          </p:cNvSpPr>
          <p:nvPr>
            <p:ph type="ftr" sz="quarter" idx="10"/>
          </p:nvPr>
        </p:nvSpPr>
        <p:spPr>
          <a:xfrm>
            <a:off x="320040" y="6356350"/>
            <a:ext cx="6537960" cy="365125"/>
          </a:xfrm>
          <a:solidFill>
            <a:srgbClr val="FFCD2D"/>
          </a:solidFill>
        </p:spPr>
        <p:txBody>
          <a:bodyPr/>
          <a:lstStyle/>
          <a:p>
            <a:pPr>
              <a:tabLst>
                <a:tab pos="5998464" algn="r"/>
              </a:tabLst>
              <a:defRPr/>
            </a:pPr>
            <a:r>
              <a:rPr lang="en-US" dirty="0" smtClean="0"/>
              <a:t>Reinforcement</a:t>
            </a:r>
            <a:endParaRPr lang="en-US" dirty="0"/>
          </a:p>
        </p:txBody>
      </p:sp>
      <p:sp>
        <p:nvSpPr>
          <p:cNvPr id="6" name="TextBox 5"/>
          <p:cNvSpPr txBox="1"/>
          <p:nvPr/>
        </p:nvSpPr>
        <p:spPr>
          <a:xfrm>
            <a:off x="1770743" y="1727199"/>
            <a:ext cx="6676571"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Provide support to others</a:t>
            </a:r>
          </a:p>
          <a:p>
            <a:pPr marL="457200" indent="-457200">
              <a:buFont typeface="Arial" panose="020B0604020202020204" pitchFamily="34" charset="0"/>
              <a:buChar char="•"/>
            </a:pPr>
            <a:r>
              <a:rPr lang="en-US" sz="3200" dirty="0" smtClean="0"/>
              <a:t>Ask for help</a:t>
            </a:r>
            <a:endParaRPr lang="en-US" sz="3200" dirty="0"/>
          </a:p>
        </p:txBody>
      </p:sp>
    </p:spTree>
    <p:custDataLst>
      <p:tags r:id="rId1"/>
    </p:custDataLst>
    <p:extLst>
      <p:ext uri="{BB962C8B-B14F-4D97-AF65-F5344CB8AC3E}">
        <p14:creationId xmlns:p14="http://schemas.microsoft.com/office/powerpoint/2010/main" val="360995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8920" y="1417320"/>
            <a:ext cx="8002200" cy="4754880"/>
          </a:xfrm>
        </p:spPr>
        <p:txBody>
          <a:bodyPr/>
          <a:lstStyle/>
          <a:p>
            <a:r>
              <a:rPr lang="en-US" sz="2800" b="1" i="1" dirty="0" smtClean="0"/>
              <a:t>    </a:t>
            </a:r>
            <a:r>
              <a:rPr lang="en-US" sz="2800" dirty="0" smtClean="0"/>
              <a:t>Learning Logistics</a:t>
            </a:r>
          </a:p>
          <a:p>
            <a:r>
              <a:rPr lang="en-US" sz="2800" dirty="0" smtClean="0"/>
              <a:t>    Section 1 – Course Introduction</a:t>
            </a:r>
          </a:p>
          <a:p>
            <a:r>
              <a:rPr lang="en-US" sz="2800" dirty="0" smtClean="0"/>
              <a:t>    Section 2 – Why Does CDOT have Leadership Goals    </a:t>
            </a:r>
          </a:p>
          <a:p>
            <a:r>
              <a:rPr lang="en-US" sz="2800" dirty="0" smtClean="0"/>
              <a:t>    Section 3 – Choose and Plan your Goal</a:t>
            </a:r>
          </a:p>
          <a:p>
            <a:r>
              <a:rPr lang="en-US" sz="2800" dirty="0" smtClean="0"/>
              <a:t>    </a:t>
            </a:r>
            <a:r>
              <a:rPr lang="en-US" sz="2800" b="1" i="1" dirty="0" smtClean="0"/>
              <a:t>Conclusion</a:t>
            </a:r>
            <a:r>
              <a:rPr lang="en-US" sz="2800" dirty="0" smtClean="0"/>
              <a:t>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spTree>
    <p:custDataLst>
      <p:tags r:id="rId1"/>
    </p:custDataLst>
    <p:extLst>
      <p:ext uri="{BB962C8B-B14F-4D97-AF65-F5344CB8AC3E}">
        <p14:creationId xmlns:p14="http://schemas.microsoft.com/office/powerpoint/2010/main" val="1346047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16673"/>
            <a:ext cx="8778240" cy="4937125"/>
          </a:xfrm>
        </p:spPr>
        <p:txBody>
          <a:bodyPr/>
          <a:lstStyle/>
          <a:p>
            <a:r>
              <a:rPr lang="en-US" i="1" dirty="0" smtClean="0"/>
              <a:t>You </a:t>
            </a:r>
            <a:r>
              <a:rPr lang="en-US" i="1" dirty="0"/>
              <a:t>should </a:t>
            </a:r>
            <a:r>
              <a:rPr lang="en-US" i="1" dirty="0" smtClean="0"/>
              <a:t>now be </a:t>
            </a:r>
            <a:r>
              <a:rPr lang="en-US" i="1" dirty="0"/>
              <a:t>able to:</a:t>
            </a:r>
          </a:p>
          <a:p>
            <a:r>
              <a:rPr lang="en-US" dirty="0" smtClean="0"/>
              <a:t>                         </a:t>
            </a:r>
            <a:r>
              <a:rPr lang="en-US" sz="2800" dirty="0" smtClean="0"/>
              <a:t>Recall </a:t>
            </a:r>
            <a:r>
              <a:rPr lang="en-US" sz="2800" dirty="0"/>
              <a:t>the reason why all supervisors have </a:t>
            </a:r>
            <a:r>
              <a:rPr lang="en-US" sz="2800" dirty="0" smtClean="0"/>
              <a:t>  		      a statewide </a:t>
            </a:r>
            <a:r>
              <a:rPr lang="en-US" sz="2800" dirty="0"/>
              <a:t>supervisory/leadership </a:t>
            </a:r>
            <a:r>
              <a:rPr lang="en-US" sz="2800" dirty="0" smtClean="0"/>
              <a:t>goal</a:t>
            </a:r>
          </a:p>
          <a:p>
            <a:endParaRPr lang="en-US" sz="800" dirty="0"/>
          </a:p>
          <a:p>
            <a:r>
              <a:rPr lang="en-US" sz="2800" dirty="0"/>
              <a:t>                            Communicate why you choose </a:t>
            </a:r>
            <a:r>
              <a:rPr lang="en-US" sz="2800" dirty="0" smtClean="0"/>
              <a:t>to change</a:t>
            </a:r>
          </a:p>
          <a:p>
            <a:endParaRPr lang="en-US" sz="800" dirty="0" smtClean="0"/>
          </a:p>
          <a:p>
            <a:r>
              <a:rPr lang="en-US" sz="2800" dirty="0" smtClean="0"/>
              <a:t>                             Apply </a:t>
            </a:r>
            <a:r>
              <a:rPr lang="en-US" sz="2800" dirty="0"/>
              <a:t>the tools and behaviors required to </a:t>
            </a:r>
            <a:r>
              <a:rPr lang="en-US" sz="2800" dirty="0" smtClean="0"/>
              <a:t>		      change </a:t>
            </a:r>
          </a:p>
          <a:p>
            <a:endParaRPr lang="en-US" sz="800" dirty="0"/>
          </a:p>
          <a:p>
            <a:r>
              <a:rPr lang="en-US" sz="2800" dirty="0"/>
              <a:t>                            Practice the different </a:t>
            </a:r>
            <a:r>
              <a:rPr lang="en-US" sz="2800" dirty="0" smtClean="0"/>
              <a:t>behaviors</a:t>
            </a:r>
          </a:p>
          <a:p>
            <a:endParaRPr lang="en-US" sz="800" dirty="0"/>
          </a:p>
          <a:p>
            <a:r>
              <a:rPr lang="en-US" sz="2800" dirty="0"/>
              <a:t>                            </a:t>
            </a:r>
            <a:r>
              <a:rPr lang="en-US" sz="2800" dirty="0" smtClean="0"/>
              <a:t>Recognize that you cannot do this alone</a:t>
            </a:r>
            <a:endParaRPr lang="en-US" sz="2800" dirty="0"/>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5" name="Title 4"/>
          <p:cNvSpPr>
            <a:spLocks noGrp="1"/>
          </p:cNvSpPr>
          <p:nvPr>
            <p:ph type="title"/>
          </p:nvPr>
        </p:nvSpPr>
        <p:spPr/>
        <p:txBody>
          <a:bodyPr/>
          <a:lstStyle/>
          <a:p>
            <a:r>
              <a:rPr lang="en-US" dirty="0" smtClean="0"/>
              <a:t>Conclusion</a:t>
            </a:r>
            <a:endParaRPr lang="en-US" dirty="0"/>
          </a:p>
        </p:txBody>
      </p:sp>
      <p:sp>
        <p:nvSpPr>
          <p:cNvPr id="7" name="Footer Placeholder 1"/>
          <p:cNvSpPr txBox="1">
            <a:spLocks/>
          </p:cNvSpPr>
          <p:nvPr/>
        </p:nvSpPr>
        <p:spPr>
          <a:xfrm>
            <a:off x="283464" y="3161302"/>
            <a:ext cx="1864360" cy="365125"/>
          </a:xfrm>
          <a:prstGeom prst="rect">
            <a:avLst/>
          </a:prstGeom>
          <a:solidFill>
            <a:schemeClr val="accent4">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Desire</a:t>
            </a:r>
            <a:endParaRPr lang="en-US" sz="1800" dirty="0"/>
          </a:p>
        </p:txBody>
      </p:sp>
      <p:sp>
        <p:nvSpPr>
          <p:cNvPr id="8" name="Footer Placeholder 1"/>
          <p:cNvSpPr txBox="1">
            <a:spLocks/>
          </p:cNvSpPr>
          <p:nvPr/>
        </p:nvSpPr>
        <p:spPr>
          <a:xfrm>
            <a:off x="283464" y="3817669"/>
            <a:ext cx="1864360" cy="365125"/>
          </a:xfrm>
          <a:prstGeom prst="rect">
            <a:avLst/>
          </a:prstGeom>
          <a:solidFill>
            <a:schemeClr val="tx2">
              <a:lumMod val="60000"/>
              <a:lumOff val="40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Knowledge</a:t>
            </a:r>
            <a:endParaRPr lang="en-US" sz="1800" dirty="0"/>
          </a:p>
        </p:txBody>
      </p:sp>
      <p:sp>
        <p:nvSpPr>
          <p:cNvPr id="9" name="Footer Placeholder 1"/>
          <p:cNvSpPr txBox="1">
            <a:spLocks/>
          </p:cNvSpPr>
          <p:nvPr/>
        </p:nvSpPr>
        <p:spPr>
          <a:xfrm>
            <a:off x="283464" y="4874165"/>
            <a:ext cx="1864360" cy="365125"/>
          </a:xfrm>
          <a:prstGeom prst="rect">
            <a:avLst/>
          </a:prstGeom>
          <a:solidFill>
            <a:schemeClr val="accent3">
              <a:lumMod val="75000"/>
            </a:schemeClr>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Ability</a:t>
            </a:r>
            <a:endParaRPr lang="en-US" sz="1800" dirty="0"/>
          </a:p>
        </p:txBody>
      </p:sp>
      <p:sp>
        <p:nvSpPr>
          <p:cNvPr id="10" name="Footer Placeholder 1"/>
          <p:cNvSpPr txBox="1">
            <a:spLocks/>
          </p:cNvSpPr>
          <p:nvPr/>
        </p:nvSpPr>
        <p:spPr>
          <a:xfrm>
            <a:off x="283464" y="5559518"/>
            <a:ext cx="1864360" cy="365125"/>
          </a:xfrm>
          <a:prstGeom prst="rect">
            <a:avLst/>
          </a:prstGeom>
          <a:solidFill>
            <a:srgbClr val="FFCD2D"/>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Reinforcement</a:t>
            </a:r>
            <a:endParaRPr lang="en-US" sz="1800" dirty="0"/>
          </a:p>
        </p:txBody>
      </p:sp>
      <p:sp>
        <p:nvSpPr>
          <p:cNvPr id="11" name="Footer Placeholder 1"/>
          <p:cNvSpPr txBox="1">
            <a:spLocks/>
          </p:cNvSpPr>
          <p:nvPr/>
        </p:nvSpPr>
        <p:spPr>
          <a:xfrm>
            <a:off x="283464" y="2081762"/>
            <a:ext cx="1864360" cy="365125"/>
          </a:xfrm>
          <a:prstGeom prst="rect">
            <a:avLst/>
          </a:prstGeom>
          <a:solidFill>
            <a:srgbClr val="F83616"/>
          </a:solidFill>
        </p:spPr>
        <p:txBody>
          <a:bodyPr/>
          <a:lstStyle>
            <a:defPPr>
              <a:defRPr lang="en-US"/>
            </a:defPPr>
            <a:lvl1pPr marL="0" algn="l" defTabSz="914400" rtl="0" eaLnBrk="1" latinLnBrk="0" hangingPunct="1">
              <a:tabLst>
                <a:tab pos="6858000" algn="r"/>
              </a:tabLst>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tabLst>
                <a:tab pos="5998464" algn="r"/>
              </a:tabLst>
              <a:defRPr/>
            </a:pPr>
            <a:r>
              <a:rPr lang="en-US" sz="1800" dirty="0" smtClean="0"/>
              <a:t>Awareness</a:t>
            </a:r>
            <a:endParaRPr lang="en-US" sz="1800" dirty="0"/>
          </a:p>
        </p:txBody>
      </p:sp>
      <p:sp>
        <p:nvSpPr>
          <p:cNvPr id="6" name="Right Arrow 5"/>
          <p:cNvSpPr/>
          <p:nvPr/>
        </p:nvSpPr>
        <p:spPr>
          <a:xfrm>
            <a:off x="2147824" y="3234454"/>
            <a:ext cx="327152" cy="182562"/>
          </a:xfrm>
          <a:prstGeom prst="rightArrow">
            <a:avLst/>
          </a:prstGeom>
          <a:solidFill>
            <a:schemeClr val="accent4">
              <a:lumMod val="75000"/>
            </a:schemeClr>
          </a:solidFill>
        </p:spPr>
        <p:txBody>
          <a:bodyPr/>
          <a:lstStyle/>
          <a:p>
            <a:pPr>
              <a:tabLst>
                <a:tab pos="5998464" algn="r"/>
              </a:tabLst>
            </a:pPr>
            <a:endParaRPr lang="en-US" b="1" dirty="0">
              <a:solidFill>
                <a:schemeClr val="bg1"/>
              </a:solidFill>
            </a:endParaRPr>
          </a:p>
        </p:txBody>
      </p:sp>
      <p:sp>
        <p:nvSpPr>
          <p:cNvPr id="12" name="Right Arrow 11"/>
          <p:cNvSpPr/>
          <p:nvPr/>
        </p:nvSpPr>
        <p:spPr>
          <a:xfrm>
            <a:off x="2147824" y="2123323"/>
            <a:ext cx="302768" cy="199002"/>
          </a:xfrm>
          <a:prstGeom prst="rightArrow">
            <a:avLst/>
          </a:prstGeom>
          <a:solidFill>
            <a:srgbClr val="F83616"/>
          </a:solidFill>
        </p:spPr>
        <p:txBody>
          <a:bodyPr/>
          <a:lstStyle/>
          <a:p>
            <a:pPr>
              <a:tabLst>
                <a:tab pos="5998464" algn="r"/>
              </a:tabLst>
            </a:pPr>
            <a:endParaRPr lang="en-US" b="1" dirty="0">
              <a:solidFill>
                <a:schemeClr val="bg1"/>
              </a:solidFill>
            </a:endParaRPr>
          </a:p>
        </p:txBody>
      </p:sp>
      <p:sp>
        <p:nvSpPr>
          <p:cNvPr id="13" name="Right Arrow 12"/>
          <p:cNvSpPr/>
          <p:nvPr/>
        </p:nvSpPr>
        <p:spPr>
          <a:xfrm>
            <a:off x="2147824" y="3895281"/>
            <a:ext cx="327152" cy="182562"/>
          </a:xfrm>
          <a:prstGeom prst="rightArrow">
            <a:avLst/>
          </a:prstGeom>
          <a:solidFill>
            <a:schemeClr val="tx2">
              <a:lumMod val="60000"/>
              <a:lumOff val="40000"/>
            </a:schemeClr>
          </a:solidFill>
        </p:spPr>
        <p:txBody>
          <a:bodyPr/>
          <a:lstStyle/>
          <a:p>
            <a:pPr>
              <a:tabLst>
                <a:tab pos="5998464" algn="r"/>
              </a:tabLst>
            </a:pPr>
            <a:endParaRPr lang="en-US" b="1" dirty="0">
              <a:solidFill>
                <a:schemeClr val="bg1"/>
              </a:solidFill>
            </a:endParaRPr>
          </a:p>
        </p:txBody>
      </p:sp>
      <p:sp>
        <p:nvSpPr>
          <p:cNvPr id="14" name="Right Arrow 13"/>
          <p:cNvSpPr/>
          <p:nvPr/>
        </p:nvSpPr>
        <p:spPr>
          <a:xfrm>
            <a:off x="2123440" y="4966592"/>
            <a:ext cx="327152" cy="182562"/>
          </a:xfrm>
          <a:prstGeom prst="rightArrow">
            <a:avLst/>
          </a:prstGeom>
          <a:solidFill>
            <a:schemeClr val="accent3">
              <a:lumMod val="75000"/>
            </a:schemeClr>
          </a:solidFill>
        </p:spPr>
        <p:txBody>
          <a:bodyPr/>
          <a:lstStyle/>
          <a:p>
            <a:pPr>
              <a:tabLst>
                <a:tab pos="5998464" algn="r"/>
              </a:tabLst>
            </a:pPr>
            <a:endParaRPr lang="en-US" b="1" dirty="0">
              <a:solidFill>
                <a:schemeClr val="bg1"/>
              </a:solidFill>
            </a:endParaRPr>
          </a:p>
        </p:txBody>
      </p:sp>
      <p:sp>
        <p:nvSpPr>
          <p:cNvPr id="15" name="Right Arrow 14"/>
          <p:cNvSpPr/>
          <p:nvPr/>
        </p:nvSpPr>
        <p:spPr>
          <a:xfrm>
            <a:off x="2147824" y="5650799"/>
            <a:ext cx="327152" cy="182562"/>
          </a:xfrm>
          <a:prstGeom prst="rightArrow">
            <a:avLst/>
          </a:prstGeom>
          <a:solidFill>
            <a:srgbClr val="FFCD2D"/>
          </a:solidFill>
        </p:spPr>
        <p:txBody>
          <a:bodyPr/>
          <a:lstStyle/>
          <a:p>
            <a:pPr>
              <a:tabLst>
                <a:tab pos="5998464" algn="r"/>
              </a:tabLst>
            </a:pPr>
            <a:endParaRPr lang="en-US" b="1" dirty="0">
              <a:solidFill>
                <a:schemeClr val="bg1"/>
              </a:solidFill>
            </a:endParaRPr>
          </a:p>
        </p:txBody>
      </p:sp>
    </p:spTree>
    <p:custDataLst>
      <p:tags r:id="rId1"/>
    </p:custDataLst>
    <p:extLst>
      <p:ext uri="{BB962C8B-B14F-4D97-AF65-F5344CB8AC3E}">
        <p14:creationId xmlns:p14="http://schemas.microsoft.com/office/powerpoint/2010/main" val="37975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smtClean="0"/>
              <a:t>For additional assistance contact:</a:t>
            </a:r>
          </a:p>
          <a:p>
            <a:pPr marL="457200" indent="-457200">
              <a:buFont typeface="Arial" panose="020B0604020202020204" pitchFamily="34" charset="0"/>
              <a:buChar char="•"/>
            </a:pPr>
            <a:r>
              <a:rPr lang="en-US" sz="2800" dirty="0" smtClean="0"/>
              <a:t>Your Direct Supervisor</a:t>
            </a:r>
          </a:p>
          <a:p>
            <a:pPr marL="457200" indent="-457200">
              <a:buFont typeface="Arial" panose="020B0604020202020204" pitchFamily="34" charset="0"/>
              <a:buChar char="•"/>
            </a:pPr>
            <a:r>
              <a:rPr lang="en-US" sz="2800" dirty="0" smtClean="0"/>
              <a:t>Co-workers</a:t>
            </a:r>
          </a:p>
          <a:p>
            <a:pPr marL="457200" indent="-457200">
              <a:buFont typeface="Arial" panose="020B0604020202020204" pitchFamily="34" charset="0"/>
              <a:buChar char="•"/>
            </a:pPr>
            <a:r>
              <a:rPr lang="en-US" sz="2800" dirty="0" smtClean="0"/>
              <a:t>HR Specialist</a:t>
            </a:r>
          </a:p>
          <a:p>
            <a:pPr marL="457200" indent="-457200">
              <a:buFont typeface="Arial" panose="020B0604020202020204" pitchFamily="34" charset="0"/>
              <a:buChar char="•"/>
            </a:pPr>
            <a:r>
              <a:rPr lang="en-US" sz="2800" dirty="0" smtClean="0"/>
              <a:t>Family</a:t>
            </a:r>
          </a:p>
          <a:p>
            <a:pPr marL="457200" indent="-457200">
              <a:buFont typeface="Arial" panose="020B0604020202020204" pitchFamily="34" charset="0"/>
              <a:buChar char="•"/>
            </a:pPr>
            <a:r>
              <a:rPr lang="en-US" sz="2800" dirty="0" smtClean="0"/>
              <a:t>Friends</a:t>
            </a:r>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320000"/>
                    </a14:imgEffect>
                  </a14:imgLayer>
                </a14:imgProps>
              </a:ext>
              <a:ext uri="{28A0092B-C50C-407E-A947-70E740481C1C}">
                <a14:useLocalDpi xmlns:a14="http://schemas.microsoft.com/office/drawing/2010/main" val="0"/>
              </a:ext>
            </a:extLst>
          </a:blip>
          <a:srcRect b="47983"/>
          <a:stretch/>
        </p:blipFill>
        <p:spPr bwMode="auto">
          <a:xfrm>
            <a:off x="6476186" y="4857125"/>
            <a:ext cx="2210614" cy="92188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ooter Placeholder 1"/>
          <p:cNvSpPr>
            <a:spLocks noGrp="1"/>
          </p:cNvSpPr>
          <p:nvPr>
            <p:ph type="ftr" sz="quarter" idx="10"/>
          </p:nvPr>
        </p:nvSpPr>
        <p:spPr>
          <a:xfrm>
            <a:off x="182880" y="6356350"/>
            <a:ext cx="6583680" cy="365125"/>
          </a:xfrm>
        </p:spPr>
        <p:txBody>
          <a:bodyPr/>
          <a:lstStyle/>
          <a:p>
            <a:pPr>
              <a:tabLst>
                <a:tab pos="5998464" algn="r"/>
              </a:tabLst>
              <a:defRPr/>
            </a:pPr>
            <a:r>
              <a:rPr lang="en-US" dirty="0" smtClean="0"/>
              <a:t>Colorado Department of Transportation	</a:t>
            </a:r>
            <a:endParaRPr lang="en-US" dirty="0"/>
          </a:p>
        </p:txBody>
      </p:sp>
      <p:sp>
        <p:nvSpPr>
          <p:cNvPr id="6" name="Slide Number Placeholder 2"/>
          <p:cNvSpPr>
            <a:spLocks noGrp="1"/>
          </p:cNvSpPr>
          <p:nvPr>
            <p:ph type="sldNum" sz="quarter" idx="11"/>
          </p:nvPr>
        </p:nvSpPr>
        <p:spPr>
          <a:xfrm>
            <a:off x="6858000" y="6356350"/>
            <a:ext cx="2103120" cy="365125"/>
          </a:xfrm>
        </p:spPr>
        <p:txBody>
          <a:bodyPr/>
          <a:lstStyle/>
          <a:p>
            <a:pPr>
              <a:defRPr/>
            </a:pPr>
            <a:r>
              <a:rPr lang="en-US" dirty="0" smtClean="0"/>
              <a:t>Slide 35</a:t>
            </a:r>
            <a:endParaRPr lang="en-US" dirty="0"/>
          </a:p>
        </p:txBody>
      </p:sp>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a:lstStyle/>
          <a:p>
            <a:r>
              <a:rPr lang="en-US" sz="2800" dirty="0" smtClean="0"/>
              <a:t>The following resources are available:</a:t>
            </a:r>
          </a:p>
          <a:p>
            <a:pPr marL="457200" indent="-457200">
              <a:buFont typeface="Arial"/>
              <a:buChar char="•"/>
            </a:pPr>
            <a:r>
              <a:rPr lang="en-US" sz="2800" dirty="0">
                <a:hlinkClick r:id="rId4"/>
              </a:rPr>
              <a:t>https://www.mindtools.com</a:t>
            </a:r>
            <a:r>
              <a:rPr lang="en-US" sz="2800" dirty="0" smtClean="0">
                <a:hlinkClick r:id="rId4"/>
              </a:rPr>
              <a:t>/</a:t>
            </a:r>
            <a:endParaRPr lang="en-US" sz="2800" dirty="0" smtClean="0"/>
          </a:p>
          <a:p>
            <a:pPr marL="457200" indent="-457200">
              <a:buFont typeface="Arial"/>
              <a:buChar char="•"/>
            </a:pPr>
            <a:r>
              <a:rPr lang="en-US" sz="2800" u="sng" dirty="0" smtClean="0">
                <a:hlinkClick r:id="rId5"/>
              </a:rPr>
              <a:t>http://www.trainingrewards.com</a:t>
            </a:r>
            <a:endParaRPr lang="en-US" sz="2800" u="sng" dirty="0" smtClean="0"/>
          </a:p>
          <a:p>
            <a:pPr marL="457200" indent="-457200">
              <a:buFont typeface="Arial"/>
              <a:buChar char="•"/>
            </a:pPr>
            <a:r>
              <a:rPr lang="en-US" sz="2800" u="sng" dirty="0" smtClean="0">
                <a:hlinkClick r:id="rId6"/>
              </a:rPr>
              <a:t>https://youtube.com/</a:t>
            </a:r>
            <a:endParaRPr lang="en-US" sz="2800" u="sng" dirty="0" smtClean="0"/>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a:p>
        </p:txBody>
      </p:sp>
      <p:sp>
        <p:nvSpPr>
          <p:cNvPr id="50179" name="Title 1"/>
          <p:cNvSpPr>
            <a:spLocks noGrp="1"/>
          </p:cNvSpPr>
          <p:nvPr>
            <p:ph type="title"/>
          </p:nvPr>
        </p:nvSpPr>
        <p:spPr>
          <a:xfrm>
            <a:off x="182880" y="103188"/>
            <a:ext cx="8778240" cy="1143000"/>
          </a:xfrm>
        </p:spPr>
        <p:txBody>
          <a:bodyPr/>
          <a:lstStyle/>
          <a:p>
            <a:r>
              <a:rPr lang="en-US" dirty="0" smtClean="0"/>
              <a:t>Other online Help Resources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Tree>
    <p:custDataLst>
      <p:tags r:id="rId1"/>
    </p:custDataLst>
    <p:extLst>
      <p:ext uri="{BB962C8B-B14F-4D97-AF65-F5344CB8AC3E}">
        <p14:creationId xmlns:p14="http://schemas.microsoft.com/office/powerpoint/2010/main" val="3942075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Instructor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meet:</a:t>
            </a:r>
          </a:p>
          <a:p>
            <a:endParaRPr lang="en-US" sz="1400" dirty="0" smtClean="0"/>
          </a:p>
          <a:p>
            <a:pPr marL="457200" indent="-457200">
              <a:buFont typeface="Arial" panose="020B0604020202020204" pitchFamily="34" charset="0"/>
              <a:buChar char="•"/>
            </a:pPr>
            <a:r>
              <a:rPr lang="en-US" sz="2800" i="1" dirty="0" smtClean="0"/>
              <a:t>Tawnya Deherrera</a:t>
            </a:r>
            <a:r>
              <a:rPr lang="en-US" sz="2800" i="1" dirty="0"/>
              <a:t> </a:t>
            </a:r>
            <a:endParaRPr lang="en-US" sz="2800" i="1" dirty="0" smtClean="0"/>
          </a:p>
          <a:p>
            <a:pPr marL="457200" indent="-457200">
              <a:buFont typeface="Arial" panose="020B0604020202020204" pitchFamily="34" charset="0"/>
              <a:buChar char="•"/>
            </a:pPr>
            <a:r>
              <a:rPr lang="en-US" sz="2800" i="1" dirty="0" smtClean="0"/>
              <a:t>Erin Hardin</a:t>
            </a:r>
          </a:p>
          <a:p>
            <a:pPr marL="457200" indent="-457200">
              <a:buFont typeface="Arial" panose="020B0604020202020204" pitchFamily="34" charset="0"/>
              <a:buChar char="•"/>
            </a:pPr>
            <a:r>
              <a:rPr lang="en-US" sz="2800" i="1" dirty="0" smtClean="0"/>
              <a:t>Lynn Livingston</a:t>
            </a:r>
          </a:p>
          <a:p>
            <a:pPr marL="457200" indent="-457200">
              <a:buFont typeface="Arial" panose="020B0604020202020204" pitchFamily="34" charset="0"/>
              <a:buChar char="•"/>
            </a:pPr>
            <a:r>
              <a:rPr lang="en-US" sz="2800" i="1" dirty="0" smtClean="0"/>
              <a:t>Amanda Parkhurst-Strout</a:t>
            </a:r>
          </a:p>
          <a:p>
            <a:pPr marL="457200" indent="-457200">
              <a:buFont typeface="Arial" panose="020B0604020202020204" pitchFamily="34" charset="0"/>
              <a:buChar char="•"/>
            </a:pPr>
            <a:r>
              <a:rPr lang="en-US" sz="2800" i="1" dirty="0" smtClean="0"/>
              <a:t>Susan Maxfield</a:t>
            </a:r>
          </a:p>
          <a:p>
            <a:pPr marL="457200" indent="-457200">
              <a:buFont typeface="Arial" panose="020B0604020202020204" pitchFamily="34" charset="0"/>
              <a:buChar char="•"/>
            </a:pPr>
            <a:r>
              <a:rPr lang="en-US" sz="2800" i="1" dirty="0" smtClean="0"/>
              <a:t>Beverly Wyatt</a:t>
            </a:r>
          </a:p>
          <a:p>
            <a:pPr marL="457200" indent="-457200">
              <a:buFont typeface="Arial" panose="020B0604020202020204" pitchFamily="34" charset="0"/>
              <a:buChar char="•"/>
            </a:pPr>
            <a:r>
              <a:rPr lang="en-US" sz="2800" i="1" dirty="0" smtClean="0"/>
              <a:t>Melanie Vigil</a:t>
            </a:r>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dirty="0" smtClean="0"/>
              <a:t>Slide </a:t>
            </a:r>
            <a:fld id="{F1733E7F-F35A-45C7-967F-B65877603703}" type="slidenum">
              <a:rPr lang="en-US" smtClean="0"/>
              <a:pPr>
                <a:defRPr/>
              </a:pPr>
              <a:t>4</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01686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r>
              <a:rPr lang="en-US" sz="2800" dirty="0" smtClean="0"/>
              <a:t>Classroom participation encouraged; ask, answer, and participate in the discussion</a:t>
            </a:r>
          </a:p>
          <a:p>
            <a:endParaRPr lang="en-US" sz="800" dirty="0"/>
          </a:p>
          <a:p>
            <a:pPr marL="457200" indent="-457200">
              <a:buFont typeface="Arial" panose="020B0604020202020204" pitchFamily="34" charset="0"/>
              <a:buChar char="•"/>
            </a:pPr>
            <a:r>
              <a:rPr lang="en-US" sz="2800" dirty="0" smtClean="0"/>
              <a:t>HR staff to participate in exercises</a:t>
            </a:r>
          </a:p>
          <a:p>
            <a:endParaRPr lang="en-US" sz="800" dirty="0" smtClean="0"/>
          </a:p>
          <a:p>
            <a:r>
              <a:rPr lang="en-US" sz="2800" i="1" dirty="0" smtClean="0"/>
              <a:t>Your book has both HR presentations for the week</a:t>
            </a:r>
          </a:p>
          <a:p>
            <a:pPr marL="457200" indent="-457200">
              <a:buFont typeface="Arial" panose="020B0604020202020204" pitchFamily="34" charset="0"/>
              <a:buChar char="•"/>
            </a:pPr>
            <a:r>
              <a:rPr lang="en-US" sz="2800" dirty="0" smtClean="0"/>
              <a:t>Leadership Goals and Leveraging </a:t>
            </a:r>
            <a:r>
              <a:rPr lang="en-US" sz="2800" dirty="0"/>
              <a:t>the PMP</a:t>
            </a:r>
          </a:p>
          <a:p>
            <a:pPr marL="457200" indent="-457200">
              <a:buFont typeface="Arial" panose="020B0604020202020204" pitchFamily="34" charset="0"/>
              <a:buChar char="•"/>
            </a:pPr>
            <a:r>
              <a:rPr lang="en-US" sz="2800" dirty="0" smtClean="0"/>
              <a:t>Exercise data sheets for in-class exercises</a:t>
            </a:r>
          </a:p>
          <a:p>
            <a:pPr marL="457200" indent="-457200">
              <a:buFont typeface="Arial" panose="020B0604020202020204" pitchFamily="34" charset="0"/>
              <a:buChar char="•"/>
            </a:pPr>
            <a:r>
              <a:rPr lang="en-US" sz="2800" dirty="0" smtClean="0"/>
              <a:t>Resources to use while working on your goals</a:t>
            </a:r>
          </a:p>
          <a:p>
            <a:endParaRPr lang="en-US" sz="2800" dirty="0" smtClean="0"/>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8920" y="1417320"/>
            <a:ext cx="8002200" cy="4754880"/>
          </a:xfrm>
        </p:spPr>
        <p:txBody>
          <a:bodyPr/>
          <a:lstStyle/>
          <a:p>
            <a:r>
              <a:rPr lang="en-US" sz="2800" b="1" i="1" dirty="0" smtClean="0"/>
              <a:t>    </a:t>
            </a:r>
            <a:r>
              <a:rPr lang="en-US" sz="2800" dirty="0" smtClean="0"/>
              <a:t>Learning Logistics</a:t>
            </a:r>
          </a:p>
          <a:p>
            <a:r>
              <a:rPr lang="en-US" sz="2800" dirty="0" smtClean="0"/>
              <a:t>    </a:t>
            </a:r>
            <a:r>
              <a:rPr lang="en-US" sz="2800" b="1" i="1" dirty="0" smtClean="0"/>
              <a:t>Section 1 – Course Introduction</a:t>
            </a:r>
          </a:p>
          <a:p>
            <a:r>
              <a:rPr lang="en-US" sz="2800" dirty="0" smtClean="0"/>
              <a:t>    Section 2 – Why Does CDOT have Leadership Goals    </a:t>
            </a:r>
          </a:p>
          <a:p>
            <a:r>
              <a:rPr lang="en-US" sz="2800" dirty="0" smtClean="0"/>
              <a:t>    Section 3 – Choose and Plan your Goal</a:t>
            </a:r>
          </a:p>
          <a:p>
            <a:r>
              <a:rPr lang="en-US" sz="2800" dirty="0" smtClean="0"/>
              <a:t>    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a:t>
            </a:fld>
            <a:endParaRPr lang="en-US" dirty="0"/>
          </a:p>
        </p:txBody>
      </p:sp>
      <p:sp>
        <p:nvSpPr>
          <p:cNvPr id="9218" name="Title 1"/>
          <p:cNvSpPr>
            <a:spLocks noGrp="1"/>
          </p:cNvSpPr>
          <p:nvPr>
            <p:ph type="title"/>
          </p:nvPr>
        </p:nvSpPr>
        <p:spPr/>
        <p:txBody>
          <a:bodyPr/>
          <a:lstStyle/>
          <a:p>
            <a:r>
              <a:rPr lang="en-US" dirty="0" smtClean="0">
                <a:latin typeface="+mj-lt"/>
              </a:rPr>
              <a:t>Section 1 – Course Introduction</a:t>
            </a:r>
          </a:p>
        </p:txBody>
      </p:sp>
    </p:spTree>
    <p:custDataLst>
      <p:tags r:id="rId1"/>
    </p:custDataLst>
    <p:extLst>
      <p:ext uri="{BB962C8B-B14F-4D97-AF65-F5344CB8AC3E}">
        <p14:creationId xmlns:p14="http://schemas.microsoft.com/office/powerpoint/2010/main" val="26194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182880" y="1371600"/>
            <a:ext cx="8778239" cy="4879975"/>
          </a:xfrm>
          <a:prstGeom prst="rect">
            <a:avLst/>
          </a:prstGeom>
        </p:spPr>
      </p:pic>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
        <p:nvSpPr>
          <p:cNvPr id="15362" name="Title 1"/>
          <p:cNvSpPr>
            <a:spLocks noGrp="1"/>
          </p:cNvSpPr>
          <p:nvPr>
            <p:ph type="title"/>
          </p:nvPr>
        </p:nvSpPr>
        <p:spPr/>
        <p:txBody>
          <a:bodyPr/>
          <a:lstStyle/>
          <a:p>
            <a:r>
              <a:rPr lang="en-US" dirty="0" smtClean="0"/>
              <a:t>Did you know…</a:t>
            </a:r>
          </a:p>
        </p:txBody>
      </p:sp>
    </p:spTree>
    <p:custDataLst>
      <p:tags r:id="rId1"/>
    </p:custDataLst>
    <p:extLst>
      <p:ext uri="{BB962C8B-B14F-4D97-AF65-F5344CB8AC3E}">
        <p14:creationId xmlns:p14="http://schemas.microsoft.com/office/powerpoint/2010/main" val="447945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a:xfrm>
            <a:off x="182880" y="1371601"/>
            <a:ext cx="4297680" cy="2844800"/>
          </a:xfrm>
        </p:spPr>
        <p:txBody>
          <a:bodyPr/>
          <a:lstStyle/>
          <a:p>
            <a:r>
              <a:rPr lang="en-US" sz="2800" dirty="0" smtClean="0"/>
              <a:t>Have you ever tried to:</a:t>
            </a:r>
          </a:p>
          <a:p>
            <a:endParaRPr lang="en-US" sz="2800" dirty="0" smtClean="0"/>
          </a:p>
          <a:p>
            <a:endParaRPr lang="en-US" sz="28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5" name="TextBox 4"/>
          <p:cNvSpPr txBox="1"/>
          <p:nvPr/>
        </p:nvSpPr>
        <p:spPr>
          <a:xfrm>
            <a:off x="4805680" y="1402080"/>
            <a:ext cx="4155440" cy="2936188"/>
          </a:xfrm>
          <a:prstGeom prst="rect">
            <a:avLst/>
          </a:prstGeom>
          <a:noFill/>
        </p:spPr>
        <p:txBody>
          <a:bodyPr wrap="square" rtlCol="0">
            <a:spAutoFit/>
          </a:bodyPr>
          <a:lstStyle/>
          <a:p>
            <a:r>
              <a:rPr lang="en-US" sz="2800" dirty="0" smtClean="0"/>
              <a:t>Yo</a:t>
            </a:r>
            <a:r>
              <a:rPr lang="en-US" sz="2800" dirty="0"/>
              <a:t>u</a:t>
            </a:r>
            <a:r>
              <a:rPr lang="en-US" sz="2800" dirty="0" smtClean="0"/>
              <a:t> need to:</a:t>
            </a:r>
          </a:p>
          <a:p>
            <a:pPr marL="457200" indent="-457200" fontAlgn="base">
              <a:spcBef>
                <a:spcPct val="20000"/>
              </a:spcBef>
              <a:spcAft>
                <a:spcPct val="0"/>
              </a:spcAft>
              <a:buFont typeface="Arial" panose="020B0604020202020204" pitchFamily="34" charset="0"/>
              <a:buChar char="•"/>
            </a:pPr>
            <a:r>
              <a:rPr lang="en-US" sz="2800" dirty="0"/>
              <a:t>Value the change</a:t>
            </a:r>
          </a:p>
          <a:p>
            <a:pPr marL="457200" indent="-457200" fontAlgn="base">
              <a:spcBef>
                <a:spcPct val="20000"/>
              </a:spcBef>
              <a:spcAft>
                <a:spcPct val="0"/>
              </a:spcAft>
              <a:buFont typeface="Arial" panose="020B0604020202020204" pitchFamily="34" charset="0"/>
              <a:buChar char="•"/>
            </a:pPr>
            <a:r>
              <a:rPr lang="en-US" sz="2800" dirty="0"/>
              <a:t>Strategize the change</a:t>
            </a:r>
          </a:p>
          <a:p>
            <a:pPr marL="457200" indent="-457200" fontAlgn="base">
              <a:spcBef>
                <a:spcPct val="20000"/>
              </a:spcBef>
              <a:spcAft>
                <a:spcPct val="0"/>
              </a:spcAft>
              <a:buFont typeface="Arial" panose="020B0604020202020204" pitchFamily="34" charset="0"/>
              <a:buChar char="•"/>
            </a:pPr>
            <a:r>
              <a:rPr lang="en-US" sz="2800" dirty="0"/>
              <a:t>Identify with the change</a:t>
            </a:r>
          </a:p>
          <a:p>
            <a:endParaRPr lang="en-US" sz="2800" dirty="0" smtClean="0"/>
          </a:p>
          <a:p>
            <a:endParaRPr lang="en-US" sz="2800" dirty="0"/>
          </a:p>
        </p:txBody>
      </p:sp>
      <p:sp>
        <p:nvSpPr>
          <p:cNvPr id="6" name="Rectangle 5"/>
          <p:cNvSpPr/>
          <p:nvPr/>
        </p:nvSpPr>
        <p:spPr>
          <a:xfrm>
            <a:off x="304800" y="4729887"/>
            <a:ext cx="8514080" cy="800219"/>
          </a:xfrm>
          <a:prstGeom prst="rect">
            <a:avLst/>
          </a:prstGeom>
        </p:spPr>
        <p:txBody>
          <a:bodyPr wrap="square">
            <a:spAutoFit/>
          </a:bodyPr>
          <a:lstStyle/>
          <a:p>
            <a:r>
              <a:rPr lang="en-US" sz="2800" dirty="0"/>
              <a:t>It is Your Choice</a:t>
            </a:r>
            <a:r>
              <a:rPr lang="en-US" sz="2800" dirty="0" smtClean="0"/>
              <a:t>:</a:t>
            </a:r>
            <a:endParaRPr lang="en-US" dirty="0" smtClean="0"/>
          </a:p>
          <a:p>
            <a:pPr marL="285750" indent="-285750">
              <a:buFont typeface="Arial" panose="020B0604020202020204" pitchFamily="34" charset="0"/>
              <a:buChar char="•"/>
            </a:pPr>
            <a:r>
              <a:rPr lang="en-US" dirty="0" smtClean="0">
                <a:hlinkClick r:id="rId4"/>
              </a:rPr>
              <a:t>https</a:t>
            </a:r>
            <a:r>
              <a:rPr lang="en-US" dirty="0">
                <a:hlinkClick r:id="rId4"/>
              </a:rPr>
              <a:t>://www.youtube.com/watch?v=wQLHwSphu-M</a:t>
            </a:r>
            <a:endParaRPr lang="en-US" dirty="0"/>
          </a:p>
        </p:txBody>
      </p:sp>
      <p:pic>
        <p:nvPicPr>
          <p:cNvPr id="7" name="Picture 6"/>
          <p:cNvPicPr>
            <a:picLocks noChangeAspect="1"/>
          </p:cNvPicPr>
          <p:nvPr/>
        </p:nvPicPr>
        <p:blipFill>
          <a:blip r:embed="rId5"/>
          <a:stretch>
            <a:fillRect/>
          </a:stretch>
        </p:blipFill>
        <p:spPr>
          <a:xfrm>
            <a:off x="182880" y="2131904"/>
            <a:ext cx="4092518" cy="2082727"/>
          </a:xfrm>
          <a:prstGeom prst="rect">
            <a:avLst/>
          </a:prstGeom>
        </p:spPr>
      </p:pic>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58920" y="1417320"/>
            <a:ext cx="8002200" cy="4754880"/>
          </a:xfrm>
        </p:spPr>
        <p:txBody>
          <a:bodyPr/>
          <a:lstStyle/>
          <a:p>
            <a:r>
              <a:rPr lang="en-US" sz="2800" b="1" i="1" dirty="0" smtClean="0"/>
              <a:t>    </a:t>
            </a:r>
            <a:r>
              <a:rPr lang="en-US" sz="2800" dirty="0" smtClean="0"/>
              <a:t>Learning Logistics</a:t>
            </a:r>
          </a:p>
          <a:p>
            <a:r>
              <a:rPr lang="en-US" sz="2800" dirty="0" smtClean="0"/>
              <a:t>    Section 1 – Course Introduction</a:t>
            </a:r>
          </a:p>
          <a:p>
            <a:r>
              <a:rPr lang="en-US" sz="2800" dirty="0" smtClean="0"/>
              <a:t>    </a:t>
            </a:r>
            <a:r>
              <a:rPr lang="en-US" sz="2800" b="1" i="1" dirty="0" smtClean="0"/>
              <a:t>Section 2 – Why Does CDOT have Leadership Goals    </a:t>
            </a:r>
          </a:p>
          <a:p>
            <a:r>
              <a:rPr lang="en-US" sz="2800" dirty="0" smtClean="0"/>
              <a:t>    Section 3 – Choose and Plan your Goal</a:t>
            </a:r>
          </a:p>
          <a:p>
            <a:r>
              <a:rPr lang="en-US" sz="2800" dirty="0" smtClean="0"/>
              <a:t>    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spTree>
    <p:custDataLst>
      <p:tags r:id="rId1"/>
    </p:custDataLst>
    <p:extLst>
      <p:ext uri="{BB962C8B-B14F-4D97-AF65-F5344CB8AC3E}">
        <p14:creationId xmlns:p14="http://schemas.microsoft.com/office/powerpoint/2010/main" val="13652388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32898</TotalTime>
  <Words>1779</Words>
  <Application>Microsoft Office PowerPoint</Application>
  <PresentationFormat>On-screen Show (4:3)</PresentationFormat>
  <Paragraphs>437</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Rounded MT Bold</vt:lpstr>
      <vt:lpstr>Calibri</vt:lpstr>
      <vt:lpstr>Cambria Math</vt:lpstr>
      <vt:lpstr>Kalinga</vt:lpstr>
      <vt:lpstr>Lucida Grande</vt:lpstr>
      <vt:lpstr>Template2</vt:lpstr>
      <vt:lpstr>PowerPoint Presentation</vt:lpstr>
      <vt:lpstr>Course Agenda</vt:lpstr>
      <vt:lpstr>Course Learning Objectives</vt:lpstr>
      <vt:lpstr>Instructor Introductions</vt:lpstr>
      <vt:lpstr>Learning Logistics</vt:lpstr>
      <vt:lpstr>Section 1 – Course Introduction</vt:lpstr>
      <vt:lpstr>Did you know…</vt:lpstr>
      <vt:lpstr>Your Contributions to Learning</vt:lpstr>
      <vt:lpstr>Course Agenda</vt:lpstr>
      <vt:lpstr>Section 2 - Learning Objectives</vt:lpstr>
      <vt:lpstr>Best DOT in the Country</vt:lpstr>
      <vt:lpstr>Communicate Supervisor Behavioral Expectations</vt:lpstr>
      <vt:lpstr>D.U.D.s</vt:lpstr>
      <vt:lpstr>What kind of Supervisor are you?</vt:lpstr>
      <vt:lpstr>Individual Leadership Plan</vt:lpstr>
      <vt:lpstr>MTA Needs Assessment</vt:lpstr>
      <vt:lpstr>What Has Changed?</vt:lpstr>
      <vt:lpstr>What’s your Why?</vt:lpstr>
      <vt:lpstr>Course Agenda</vt:lpstr>
      <vt:lpstr>Section 3 - Learning Objectives</vt:lpstr>
      <vt:lpstr>Why We Fail to Change Our Behavior</vt:lpstr>
      <vt:lpstr>Influencer: The Power to Change Anything</vt:lpstr>
      <vt:lpstr>Change Anything</vt:lpstr>
      <vt:lpstr>Improve a Behavior</vt:lpstr>
      <vt:lpstr>Exercise One - Improve a Behavior</vt:lpstr>
      <vt:lpstr>Answer</vt:lpstr>
      <vt:lpstr>How to Escape Failure</vt:lpstr>
      <vt:lpstr>Peter Drucker</vt:lpstr>
      <vt:lpstr>Break a Behavior</vt:lpstr>
      <vt:lpstr>How to Eliminate the Negative</vt:lpstr>
      <vt:lpstr>Exercise Two – Break One Bad Habit</vt:lpstr>
      <vt:lpstr>Answer</vt:lpstr>
      <vt:lpstr>Course Agenda</vt:lpstr>
      <vt:lpstr>Conclusion</vt:lpstr>
      <vt:lpstr>Where Can I Get Help – People?</vt:lpstr>
      <vt:lpstr>Other online Help Resources</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Template</dc:title>
  <dc:subject/>
  <dc:creator>Jason Prince</dc:creator>
  <cp:keywords/>
  <dc:description/>
  <cp:lastModifiedBy>Prince, Jason M</cp:lastModifiedBy>
  <cp:revision>671</cp:revision>
  <cp:lastPrinted>2016-04-18T14:09:42Z</cp:lastPrinted>
  <dcterms:created xsi:type="dcterms:W3CDTF">2014-07-10T17:59:32Z</dcterms:created>
  <dcterms:modified xsi:type="dcterms:W3CDTF">2016-04-18T21:41:25Z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6D961D5B-3517-4A02-849E-BDE27DDB177A</vt:lpwstr>
  </property>
  <property fmtid="{D5CDD505-2E9C-101B-9397-08002B2CF9AE}" pid="3" name="ArticulatePath">
    <vt:lpwstr>Power Point Template</vt:lpwstr>
  </property>
</Properties>
</file>