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1" r:id="rId5"/>
    <p:sldId id="275" r:id="rId6"/>
    <p:sldId id="259" r:id="rId7"/>
    <p:sldId id="277" r:id="rId8"/>
    <p:sldId id="260" r:id="rId9"/>
    <p:sldId id="264" r:id="rId10"/>
    <p:sldId id="276" r:id="rId11"/>
    <p:sldId id="267" r:id="rId12"/>
    <p:sldId id="269" r:id="rId13"/>
    <p:sldId id="274" r:id="rId14"/>
    <p:sldId id="270" r:id="rId15"/>
    <p:sldId id="271" r:id="rId16"/>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711" autoAdjust="0"/>
  </p:normalViewPr>
  <p:slideViewPr>
    <p:cSldViewPr snapToGrid="0">
      <p:cViewPr varScale="1">
        <p:scale>
          <a:sx n="50" d="100"/>
          <a:sy n="50" d="100"/>
        </p:scale>
        <p:origin x="54" y="1470"/>
      </p:cViewPr>
      <p:guideLst/>
    </p:cSldViewPr>
  </p:slideViewPr>
  <p:notesTextViewPr>
    <p:cViewPr>
      <p:scale>
        <a:sx n="1" d="1"/>
        <a:sy n="1" d="1"/>
      </p:scale>
      <p:origin x="0" y="0"/>
    </p:cViewPr>
  </p:notesTextViewPr>
  <p:notesViewPr>
    <p:cSldViewPr snapToGrid="0">
      <p:cViewPr varScale="1">
        <p:scale>
          <a:sx n="87" d="100"/>
          <a:sy n="87" d="100"/>
        </p:scale>
        <p:origin x="19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6FABF-A34D-4BE6-B5BC-ED76035208D9}"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416EEB-514B-4110-ABA9-00F5355CB688}" type="slidenum">
              <a:rPr lang="en-US" smtClean="0"/>
              <a:t>‹#›</a:t>
            </a:fld>
            <a:endParaRPr lang="en-US"/>
          </a:p>
        </p:txBody>
      </p:sp>
    </p:spTree>
    <p:extLst>
      <p:ext uri="{BB962C8B-B14F-4D97-AF65-F5344CB8AC3E}">
        <p14:creationId xmlns:p14="http://schemas.microsoft.com/office/powerpoint/2010/main" val="1384107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6EEB-514B-4110-ABA9-00F5355CB688}" type="slidenum">
              <a:rPr lang="en-US" smtClean="0"/>
              <a:t>1</a:t>
            </a:fld>
            <a:endParaRPr lang="en-US"/>
          </a:p>
        </p:txBody>
      </p:sp>
    </p:spTree>
    <p:extLst>
      <p:ext uri="{BB962C8B-B14F-4D97-AF65-F5344CB8AC3E}">
        <p14:creationId xmlns:p14="http://schemas.microsoft.com/office/powerpoint/2010/main" val="270414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solidFill>
                  <a:prstClr val="black"/>
                </a:solidFill>
              </a:rPr>
              <a:t>ARE</a:t>
            </a:r>
          </a:p>
          <a:p>
            <a:pPr lvl="0"/>
            <a:r>
              <a:rPr lang="en-US" dirty="0" smtClean="0">
                <a:solidFill>
                  <a:prstClr val="black"/>
                </a:solidFill>
              </a:rPr>
              <a:t>Wheelchair </a:t>
            </a:r>
            <a:r>
              <a:rPr lang="en-US" dirty="0">
                <a:solidFill>
                  <a:prstClr val="black"/>
                </a:solidFill>
              </a:rPr>
              <a:t>accessible interview site.</a:t>
            </a:r>
          </a:p>
          <a:p>
            <a:pPr lvl="0"/>
            <a:r>
              <a:rPr lang="en-US" dirty="0">
                <a:solidFill>
                  <a:prstClr val="black"/>
                </a:solidFill>
              </a:rPr>
              <a:t>Longer, more frequent breaks.</a:t>
            </a:r>
          </a:p>
          <a:p>
            <a:pPr lvl="0"/>
            <a:r>
              <a:rPr lang="en-US" dirty="0">
                <a:solidFill>
                  <a:prstClr val="black"/>
                </a:solidFill>
              </a:rPr>
              <a:t>Temporary transfer to another position with return to current position after pregnancy. </a:t>
            </a:r>
          </a:p>
          <a:p>
            <a:r>
              <a:rPr lang="en-US" dirty="0" smtClean="0"/>
              <a:t>Job Restructuring of non-essential functions such as daily scheduling of protected email time.  </a:t>
            </a:r>
          </a:p>
          <a:p>
            <a:r>
              <a:rPr lang="en-US" dirty="0" smtClean="0"/>
              <a:t>Part-time or modified work schedule.</a:t>
            </a:r>
          </a:p>
          <a:p>
            <a:r>
              <a:rPr lang="en-US" dirty="0" smtClean="0"/>
              <a:t>Use of leave.</a:t>
            </a:r>
          </a:p>
          <a:p>
            <a:r>
              <a:rPr lang="en-US" dirty="0" smtClean="0"/>
              <a:t>Worksite changes for worksite accessibility.</a:t>
            </a:r>
          </a:p>
          <a:p>
            <a:r>
              <a:rPr lang="en-US" dirty="0" smtClean="0"/>
              <a:t>Technology, such as voice to text.</a:t>
            </a:r>
          </a:p>
          <a:p>
            <a:r>
              <a:rPr lang="en-US" dirty="0" smtClean="0"/>
              <a:t>As a final option, re-assignment to an equal or lower vacant position for which the employee is qualified and can perform the essential functions with or without reasonable accommodations.</a:t>
            </a:r>
          </a:p>
          <a:p>
            <a:endParaRPr lang="en-US" dirty="0"/>
          </a:p>
          <a:p>
            <a:r>
              <a:rPr lang="en-US" dirty="0" smtClean="0"/>
              <a:t>ARE NOT  </a:t>
            </a:r>
          </a:p>
          <a:p>
            <a:r>
              <a:rPr lang="en-US" dirty="0" smtClean="0"/>
              <a:t>Lowering a performance standard for an essential function</a:t>
            </a:r>
          </a:p>
          <a:p>
            <a:r>
              <a:rPr lang="en-US" dirty="0" smtClean="0"/>
              <a:t>Creating a new position</a:t>
            </a:r>
          </a:p>
          <a:p>
            <a:r>
              <a:rPr lang="en-US" dirty="0" smtClean="0"/>
              <a:t>A manager cannot change the duties or move a pregnant employee without first engaging in the interactive process. </a:t>
            </a:r>
          </a:p>
          <a:p>
            <a:endParaRPr lang="en-US" dirty="0"/>
          </a:p>
        </p:txBody>
      </p:sp>
      <p:sp>
        <p:nvSpPr>
          <p:cNvPr id="4" name="Slide Number Placeholder 3"/>
          <p:cNvSpPr>
            <a:spLocks noGrp="1"/>
          </p:cNvSpPr>
          <p:nvPr>
            <p:ph type="sldNum" sz="quarter" idx="10"/>
          </p:nvPr>
        </p:nvSpPr>
        <p:spPr/>
        <p:txBody>
          <a:bodyPr/>
          <a:lstStyle/>
          <a:p>
            <a:fld id="{D9416EEB-514B-4110-ABA9-00F5355CB688}" type="slidenum">
              <a:rPr lang="en-US" smtClean="0"/>
              <a:t>10</a:t>
            </a:fld>
            <a:endParaRPr lang="en-US"/>
          </a:p>
        </p:txBody>
      </p:sp>
    </p:spTree>
    <p:extLst>
      <p:ext uri="{BB962C8B-B14F-4D97-AF65-F5344CB8AC3E}">
        <p14:creationId xmlns:p14="http://schemas.microsoft.com/office/powerpoint/2010/main" val="3005671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16EEB-514B-4110-ABA9-00F5355CB688}" type="slidenum">
              <a:rPr lang="en-US" smtClean="0"/>
              <a:t>11</a:t>
            </a:fld>
            <a:endParaRPr lang="en-US"/>
          </a:p>
        </p:txBody>
      </p:sp>
    </p:spTree>
    <p:extLst>
      <p:ext uri="{BB962C8B-B14F-4D97-AF65-F5344CB8AC3E}">
        <p14:creationId xmlns:p14="http://schemas.microsoft.com/office/powerpoint/2010/main" val="3366417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Employee must self-identify if  the disability is not obvious and wants an accommodation.  Employee must provide reasonable documentation and engage in the interactive process.</a:t>
            </a:r>
          </a:p>
          <a:p>
            <a:r>
              <a:rPr lang="en-US" dirty="0" smtClean="0"/>
              <a:t>Employee must continue to meet  performance standards with or without reasonable accommodation.</a:t>
            </a:r>
          </a:p>
          <a:p>
            <a:r>
              <a:rPr lang="en-US" dirty="0" smtClean="0"/>
              <a:t>Manager can implement a sensible “Quick Fix” adjustment to a request such as a change in work schedule, larger monitor.</a:t>
            </a:r>
          </a:p>
          <a:p>
            <a:r>
              <a:rPr lang="en-US" dirty="0" smtClean="0"/>
              <a:t>Manager should recognize and act on accommodation requests or observed needs.  </a:t>
            </a:r>
          </a:p>
          <a:p>
            <a:r>
              <a:rPr lang="en-US" dirty="0" smtClean="0"/>
              <a:t>Manager must keep communication about an ADA or PWFA-related situation, including names and circumstances, kept confidential except as to further the interactive process.  The fact that an employee has requested an accommodation is confidential.</a:t>
            </a:r>
          </a:p>
          <a:p>
            <a:endParaRPr lang="en-US" dirty="0"/>
          </a:p>
        </p:txBody>
      </p:sp>
      <p:sp>
        <p:nvSpPr>
          <p:cNvPr id="4" name="Slide Number Placeholder 3"/>
          <p:cNvSpPr>
            <a:spLocks noGrp="1"/>
          </p:cNvSpPr>
          <p:nvPr>
            <p:ph type="sldNum" sz="quarter" idx="10"/>
          </p:nvPr>
        </p:nvSpPr>
        <p:spPr/>
        <p:txBody>
          <a:bodyPr/>
          <a:lstStyle/>
          <a:p>
            <a:fld id="{D9416EEB-514B-4110-ABA9-00F5355CB688}" type="slidenum">
              <a:rPr lang="en-US" smtClean="0"/>
              <a:t>12</a:t>
            </a:fld>
            <a:endParaRPr lang="en-US"/>
          </a:p>
        </p:txBody>
      </p:sp>
    </p:spTree>
    <p:extLst>
      <p:ext uri="{BB962C8B-B14F-4D97-AF65-F5344CB8AC3E}">
        <p14:creationId xmlns:p14="http://schemas.microsoft.com/office/powerpoint/2010/main" val="2778415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consult with your RCRM,  ADA Coordinator, or WC Case Manager to assist you with your situation to ensure that both the employee and  CDOT are afforded the appropriate rights.   </a:t>
            </a:r>
          </a:p>
          <a:p>
            <a:endParaRPr lang="en-US" dirty="0"/>
          </a:p>
        </p:txBody>
      </p:sp>
      <p:sp>
        <p:nvSpPr>
          <p:cNvPr id="4" name="Slide Number Placeholder 3"/>
          <p:cNvSpPr>
            <a:spLocks noGrp="1"/>
          </p:cNvSpPr>
          <p:nvPr>
            <p:ph type="sldNum" sz="quarter" idx="10"/>
          </p:nvPr>
        </p:nvSpPr>
        <p:spPr/>
        <p:txBody>
          <a:bodyPr/>
          <a:lstStyle/>
          <a:p>
            <a:fld id="{D9416EEB-514B-4110-ABA9-00F5355CB688}" type="slidenum">
              <a:rPr lang="en-US" smtClean="0"/>
              <a:t>13</a:t>
            </a:fld>
            <a:endParaRPr lang="en-US"/>
          </a:p>
        </p:txBody>
      </p:sp>
    </p:spTree>
    <p:extLst>
      <p:ext uri="{BB962C8B-B14F-4D97-AF65-F5344CB8AC3E}">
        <p14:creationId xmlns:p14="http://schemas.microsoft.com/office/powerpoint/2010/main" val="2159940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16EEB-514B-4110-ABA9-00F5355CB688}" type="slidenum">
              <a:rPr lang="en-US" smtClean="0"/>
              <a:t>14</a:t>
            </a:fld>
            <a:endParaRPr lang="en-US"/>
          </a:p>
        </p:txBody>
      </p:sp>
    </p:spTree>
    <p:extLst>
      <p:ext uri="{BB962C8B-B14F-4D97-AF65-F5344CB8AC3E}">
        <p14:creationId xmlns:p14="http://schemas.microsoft.com/office/powerpoint/2010/main" val="14377112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16EEB-514B-4110-ABA9-00F5355CB688}" type="slidenum">
              <a:rPr lang="en-US" smtClean="0"/>
              <a:t>15</a:t>
            </a:fld>
            <a:endParaRPr lang="en-US"/>
          </a:p>
        </p:txBody>
      </p:sp>
    </p:spTree>
    <p:extLst>
      <p:ext uri="{BB962C8B-B14F-4D97-AF65-F5344CB8AC3E}">
        <p14:creationId xmlns:p14="http://schemas.microsoft.com/office/powerpoint/2010/main" val="2534679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PWFA is similar to the ADA in its requirements and administration, so both laws are addressed in this training.   </a:t>
            </a:r>
            <a:endParaRPr lang="en-US" dirty="0"/>
          </a:p>
        </p:txBody>
      </p:sp>
      <p:sp>
        <p:nvSpPr>
          <p:cNvPr id="4" name="Slide Number Placeholder 3"/>
          <p:cNvSpPr>
            <a:spLocks noGrp="1"/>
          </p:cNvSpPr>
          <p:nvPr>
            <p:ph type="sldNum" sz="quarter" idx="10"/>
          </p:nvPr>
        </p:nvSpPr>
        <p:spPr/>
        <p:txBody>
          <a:bodyPr/>
          <a:lstStyle/>
          <a:p>
            <a:fld id="{D9416EEB-514B-4110-ABA9-00F5355CB688}" type="slidenum">
              <a:rPr lang="en-US" smtClean="0"/>
              <a:t>2</a:t>
            </a:fld>
            <a:endParaRPr lang="en-US"/>
          </a:p>
        </p:txBody>
      </p:sp>
    </p:spTree>
    <p:extLst>
      <p:ext uri="{BB962C8B-B14F-4D97-AF65-F5344CB8AC3E}">
        <p14:creationId xmlns:p14="http://schemas.microsoft.com/office/powerpoint/2010/main" val="3993374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16EEB-514B-4110-ABA9-00F5355CB688}" type="slidenum">
              <a:rPr lang="en-US" smtClean="0"/>
              <a:t>3</a:t>
            </a:fld>
            <a:endParaRPr lang="en-US"/>
          </a:p>
        </p:txBody>
      </p:sp>
    </p:spTree>
    <p:extLst>
      <p:ext uri="{BB962C8B-B14F-4D97-AF65-F5344CB8AC3E}">
        <p14:creationId xmlns:p14="http://schemas.microsoft.com/office/powerpoint/2010/main" val="1617115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16EEB-514B-4110-ABA9-00F5355CB688}" type="slidenum">
              <a:rPr lang="en-US" smtClean="0"/>
              <a:t>4</a:t>
            </a:fld>
            <a:endParaRPr lang="en-US"/>
          </a:p>
        </p:txBody>
      </p:sp>
    </p:spTree>
    <p:extLst>
      <p:ext uri="{BB962C8B-B14F-4D97-AF65-F5344CB8AC3E}">
        <p14:creationId xmlns:p14="http://schemas.microsoft.com/office/powerpoint/2010/main" val="1131451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16EEB-514B-4110-ABA9-00F5355CB688}" type="slidenum">
              <a:rPr lang="en-US" smtClean="0"/>
              <a:t>5</a:t>
            </a:fld>
            <a:endParaRPr lang="en-US"/>
          </a:p>
        </p:txBody>
      </p:sp>
    </p:spTree>
    <p:extLst>
      <p:ext uri="{BB962C8B-B14F-4D97-AF65-F5344CB8AC3E}">
        <p14:creationId xmlns:p14="http://schemas.microsoft.com/office/powerpoint/2010/main" val="4124568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973138"/>
            <a:ext cx="5486400" cy="3086100"/>
          </a:xfrm>
        </p:spPr>
      </p:sp>
      <p:sp>
        <p:nvSpPr>
          <p:cNvPr id="3" name="Notes Placeholder 2"/>
          <p:cNvSpPr>
            <a:spLocks noGrp="1"/>
          </p:cNvSpPr>
          <p:nvPr>
            <p:ph type="body" idx="1"/>
          </p:nvPr>
        </p:nvSpPr>
        <p:spPr/>
        <p:txBody>
          <a:bodyPr/>
          <a:lstStyle/>
          <a:p>
            <a:r>
              <a:rPr lang="en-US" dirty="0" smtClean="0"/>
              <a:t>ADA was created in 1992 and amended in 2008.  The intent is to provide societal inclusion and equal opportunity for persons with disabilities.  Colorado expanded pregnant workers rights on June 10, 2016, to provide employment rights as similarly afforded by the ADA.  </a:t>
            </a:r>
          </a:p>
          <a:p>
            <a:r>
              <a:rPr lang="en-US" dirty="0" smtClean="0"/>
              <a:t>CDOT’s Policy Directive 602.1  </a:t>
            </a:r>
          </a:p>
          <a:p>
            <a:r>
              <a:rPr lang="en-US" dirty="0" smtClean="0"/>
              <a:t>State Personnel Board Rule 9-5 states in part, “The state prohibits discrimination against any person, including members of the public, applicants and employees.  Each department must notify applicants and employees of the policy prohibiting discrimination.”  “ Each Department will notify applicants and employees of the name, business address and telephone number of the ADA Coordinator.  Appointing Authorities and employees should consult with their departmental ADA coordinator concerning what constitutes a disability, reasonable accommodation and undue hardship”.     </a:t>
            </a:r>
          </a:p>
          <a:p>
            <a:r>
              <a:rPr lang="en-US" dirty="0" smtClean="0"/>
              <a:t>State Personnel Board Rule  8-27, states, “Any time an appointing authority becomes aware of an allegation of discrimination based on disability, the matter must be referred to the department’s ADA coordinator for investigation, no later than 7 calendar days from the date of the allegation.  This includes grievances and meetings to consider adverse action against the employee.  Any time limits are suspended pending the investigation.”</a:t>
            </a:r>
          </a:p>
          <a:p>
            <a:r>
              <a:rPr lang="en-US" dirty="0" smtClean="0"/>
              <a:t>The PWFA became law on June 1, 2016, and provides protection and rights for pregnant workers similar to those rights provided to all workers under the ADA. </a:t>
            </a:r>
          </a:p>
          <a:p>
            <a:endParaRPr lang="en-US" dirty="0"/>
          </a:p>
        </p:txBody>
      </p:sp>
      <p:sp>
        <p:nvSpPr>
          <p:cNvPr id="4" name="Slide Number Placeholder 3"/>
          <p:cNvSpPr>
            <a:spLocks noGrp="1"/>
          </p:cNvSpPr>
          <p:nvPr>
            <p:ph type="sldNum" sz="quarter" idx="10"/>
          </p:nvPr>
        </p:nvSpPr>
        <p:spPr/>
        <p:txBody>
          <a:bodyPr/>
          <a:lstStyle/>
          <a:p>
            <a:fld id="{D9416EEB-514B-4110-ABA9-00F5355CB688}" type="slidenum">
              <a:rPr lang="en-US" smtClean="0"/>
              <a:t>6</a:t>
            </a:fld>
            <a:endParaRPr lang="en-US"/>
          </a:p>
        </p:txBody>
      </p:sp>
    </p:spTree>
    <p:extLst>
      <p:ext uri="{BB962C8B-B14F-4D97-AF65-F5344CB8AC3E}">
        <p14:creationId xmlns:p14="http://schemas.microsoft.com/office/powerpoint/2010/main" val="3035745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16EEB-514B-4110-ABA9-00F5355CB688}" type="slidenum">
              <a:rPr lang="en-US" smtClean="0"/>
              <a:t>7</a:t>
            </a:fld>
            <a:endParaRPr lang="en-US"/>
          </a:p>
        </p:txBody>
      </p:sp>
    </p:spTree>
    <p:extLst>
      <p:ext uri="{BB962C8B-B14F-4D97-AF65-F5344CB8AC3E}">
        <p14:creationId xmlns:p14="http://schemas.microsoft.com/office/powerpoint/2010/main" val="4176063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RIGHTS</a:t>
            </a:r>
          </a:p>
          <a:p>
            <a:pPr marL="171450" indent="-171450">
              <a:buFont typeface="Arial" panose="020B0604020202020204" pitchFamily="34" charset="0"/>
              <a:buChar char="•"/>
            </a:pPr>
            <a:r>
              <a:rPr lang="en-US" dirty="0" smtClean="0"/>
              <a:t>Non- discrimination because of a disability, or, health condition related to pregnancy or recovery from childbirth, or related condition.  This includes making offensive remarks about a person’s condition.</a:t>
            </a:r>
          </a:p>
          <a:p>
            <a:pPr marL="171450" indent="-171450">
              <a:buFont typeface="Arial" panose="020B0604020202020204" pitchFamily="34" charset="0"/>
              <a:buChar char="•"/>
            </a:pPr>
            <a:r>
              <a:rPr lang="en-US" dirty="0" smtClean="0"/>
              <a:t>Participation in an Interactive Process  to determine effective reasonable accommodations.</a:t>
            </a:r>
          </a:p>
          <a:p>
            <a:pPr marL="171450" indent="-171450">
              <a:buFont typeface="Arial" panose="020B0604020202020204" pitchFamily="34" charset="0"/>
              <a:buChar char="•"/>
            </a:pPr>
            <a:r>
              <a:rPr lang="en-US" dirty="0" smtClean="0"/>
              <a:t>Provision of reasonable accommodations to a qualified applicant or employee; or for a qualified  employee who is pregnant or has a condition related to pregnancy or childbirth: to participate in the selection process or to perform the essential functions of a job.</a:t>
            </a:r>
          </a:p>
          <a:p>
            <a:pPr marL="171450" indent="-171450">
              <a:buFont typeface="Arial" panose="020B0604020202020204" pitchFamily="34" charset="0"/>
              <a:buChar char="•"/>
            </a:pPr>
            <a:r>
              <a:rPr lang="en-US" dirty="0" smtClean="0"/>
              <a:t>Complaint procedure for applicants and employees who believe they have been discriminated against. </a:t>
            </a:r>
          </a:p>
          <a:p>
            <a:pPr marL="171450" indent="-171450">
              <a:buFont typeface="Arial" panose="020B0604020202020204" pitchFamily="34" charset="0"/>
              <a:buChar char="•"/>
            </a:pPr>
            <a:r>
              <a:rPr lang="en-US" dirty="0" smtClean="0"/>
              <a:t>Protection from retaliation for having requested or used an accommodation.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DEFINITIONS</a:t>
            </a:r>
          </a:p>
          <a:p>
            <a:r>
              <a:rPr lang="en-US" dirty="0" smtClean="0"/>
              <a:t>Individual with a Disability is a person who: 1.  has a physical or mental impairment that substantially limits one or more major life activities; 2.  has a record of such an impairment; or 3.  is regarded by others as having such an impairment.  Examples Include:  medical conditions lasting six months or more:  blindness, recovering alcoholic, individual with Parkinson’s, PTSD. </a:t>
            </a:r>
            <a:endParaRPr lang="en-US" dirty="0"/>
          </a:p>
          <a:p>
            <a:endParaRPr lang="en-US" dirty="0" smtClean="0"/>
          </a:p>
          <a:p>
            <a:r>
              <a:rPr lang="en-US" dirty="0" smtClean="0"/>
              <a:t>Qualified Individual is one, who, with or without a reasonable accommodation, can participate in the selection process or perform the essential functions of the job that the individual holds or desires.</a:t>
            </a:r>
          </a:p>
          <a:p>
            <a:r>
              <a:rPr lang="en-US" dirty="0" smtClean="0"/>
              <a:t>Interactive Process includes discussions among the applicant/employee, the supervisor/manager and the ADA Coordinator to discuss the specific circumstances of the ADA or PWFA-related situation to determine effective reasonable accommodations.</a:t>
            </a:r>
          </a:p>
          <a:p>
            <a:r>
              <a:rPr lang="en-US" dirty="0" smtClean="0"/>
              <a:t>Reasonable Accommodation is a modification or adjustment to a job, work environment, selection process, or the way things are usually done that enables a qualified individual with a disability to enjoy equal employment opportunity or access to programs and services.</a:t>
            </a:r>
          </a:p>
          <a:p>
            <a:r>
              <a:rPr lang="en-US" dirty="0" smtClean="0"/>
              <a:t>Essential Functions is a fundamental duty of a job, that, if removed,  would change the nature of the job.   Typically, non-essential functions can be re-assigned</a:t>
            </a:r>
          </a:p>
          <a:p>
            <a:endParaRPr lang="en-US" dirty="0"/>
          </a:p>
        </p:txBody>
      </p:sp>
      <p:sp>
        <p:nvSpPr>
          <p:cNvPr id="4" name="Slide Number Placeholder 3"/>
          <p:cNvSpPr>
            <a:spLocks noGrp="1"/>
          </p:cNvSpPr>
          <p:nvPr>
            <p:ph type="sldNum" sz="quarter" idx="10"/>
          </p:nvPr>
        </p:nvSpPr>
        <p:spPr/>
        <p:txBody>
          <a:bodyPr/>
          <a:lstStyle/>
          <a:p>
            <a:fld id="{D9416EEB-514B-4110-ABA9-00F5355CB688}" type="slidenum">
              <a:rPr lang="en-US" smtClean="0"/>
              <a:t>8</a:t>
            </a:fld>
            <a:endParaRPr lang="en-US"/>
          </a:p>
        </p:txBody>
      </p:sp>
    </p:spTree>
    <p:extLst>
      <p:ext uri="{BB962C8B-B14F-4D97-AF65-F5344CB8AC3E}">
        <p14:creationId xmlns:p14="http://schemas.microsoft.com/office/powerpoint/2010/main" val="3804909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If the employee cannot perform all of the essential functions of a job due to a ADA or PWFA-related condition, he/she may request reasonable accommodation.</a:t>
            </a:r>
          </a:p>
          <a:p>
            <a:r>
              <a:rPr lang="en-US" dirty="0" smtClean="0"/>
              <a:t>There are no magical words the employee  or applicant must use to request a reasonable accommodation.  Employee/applicant  need only disclose information indicating a possible need for accommodation due to a medical condition.</a:t>
            </a:r>
          </a:p>
          <a:p>
            <a:r>
              <a:rPr lang="en-US" dirty="0" smtClean="0"/>
              <a:t>Typically the employee is responsible for an accommodation request.   A manager may also see the need for reasonable accommodation and must act on that knowledge. </a:t>
            </a:r>
          </a:p>
          <a:p>
            <a:r>
              <a:rPr lang="en-US" dirty="0" smtClean="0"/>
              <a:t>Temporary medical conditions may also be eligible for ADA accommodations.</a:t>
            </a:r>
          </a:p>
          <a:p>
            <a:endParaRPr lang="en-US" dirty="0"/>
          </a:p>
          <a:p>
            <a:r>
              <a:rPr lang="en-US" dirty="0" smtClean="0"/>
              <a:t>2 Ask the employee in the moment if he/she needs assistance. Act on that information or contact your ADA Coordinator for follow-up.</a:t>
            </a:r>
          </a:p>
          <a:p>
            <a:r>
              <a:rPr lang="en-US" dirty="0" smtClean="0"/>
              <a:t>Engage in an Interactive Process which are informal discussions among the employee, manager and your ADA Coordinator to determine the employee’s needs and effective reasonable accommodations that allows the employee to perform the essential functions of the job.  </a:t>
            </a:r>
          </a:p>
          <a:p>
            <a:r>
              <a:rPr lang="en-US" dirty="0" smtClean="0"/>
              <a:t>For an applicant, a reasonable accommodation is a modification or adjustment to the selection process that enables a qualified applicant with a disability to be considered for the position such qualified applicant desires.  </a:t>
            </a:r>
          </a:p>
          <a:p>
            <a:r>
              <a:rPr lang="en-US" dirty="0" smtClean="0"/>
              <a:t>For an employee, a reasonable accommodation is a modification or adjustment to the job or work environment that enables a qualified employee to perform the essential functions of that position.</a:t>
            </a:r>
          </a:p>
          <a:p>
            <a:endParaRPr lang="en-US" dirty="0" smtClean="0"/>
          </a:p>
          <a:p>
            <a:endParaRPr lang="en-US" dirty="0" smtClean="0"/>
          </a:p>
          <a:p>
            <a:r>
              <a:rPr lang="en-US" dirty="0" smtClean="0"/>
              <a:t>3.  Employee states his/her change in attendance is due to a medical condition.</a:t>
            </a:r>
          </a:p>
          <a:p>
            <a:r>
              <a:rPr lang="en-US" dirty="0" smtClean="0"/>
              <a:t>Employee has repeated difficulty performing work he/she could previously perform fine, such as using SAP. </a:t>
            </a:r>
          </a:p>
          <a:p>
            <a:r>
              <a:rPr lang="en-US" dirty="0" smtClean="0"/>
              <a:t>Employee states his/her conduct is due to a medical condition.</a:t>
            </a:r>
          </a:p>
          <a:p>
            <a:r>
              <a:rPr lang="en-US" dirty="0" smtClean="0"/>
              <a:t>Employee states he/she cannot see the computer monitor.</a:t>
            </a:r>
          </a:p>
          <a:p>
            <a:r>
              <a:rPr lang="en-US" dirty="0" smtClean="0"/>
              <a:t>Employee takes an FMLA leave for self.</a:t>
            </a:r>
          </a:p>
          <a:p>
            <a:r>
              <a:rPr lang="en-US" dirty="0" smtClean="0"/>
              <a:t>Employee cannot return to work following a Worker’s Compensation leave.</a:t>
            </a:r>
          </a:p>
          <a:p>
            <a:endParaRPr lang="en-US" dirty="0" smtClean="0"/>
          </a:p>
          <a:p>
            <a:r>
              <a:rPr lang="en-US" dirty="0" smtClean="0"/>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9416EEB-514B-4110-ABA9-00F5355CB688}" type="slidenum">
              <a:rPr lang="en-US" smtClean="0"/>
              <a:t>9</a:t>
            </a:fld>
            <a:endParaRPr lang="en-US"/>
          </a:p>
        </p:txBody>
      </p:sp>
    </p:spTree>
    <p:extLst>
      <p:ext uri="{BB962C8B-B14F-4D97-AF65-F5344CB8AC3E}">
        <p14:creationId xmlns:p14="http://schemas.microsoft.com/office/powerpoint/2010/main" val="3637434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EF38B2-AD45-4748-9193-58B0FB85355F}"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AC9D-146E-414B-89FA-37CFB03DDB37}" type="slidenum">
              <a:rPr lang="en-US" smtClean="0"/>
              <a:t>‹#›</a:t>
            </a:fld>
            <a:endParaRPr lang="en-US"/>
          </a:p>
        </p:txBody>
      </p:sp>
    </p:spTree>
    <p:extLst>
      <p:ext uri="{BB962C8B-B14F-4D97-AF65-F5344CB8AC3E}">
        <p14:creationId xmlns:p14="http://schemas.microsoft.com/office/powerpoint/2010/main" val="2626304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F38B2-AD45-4748-9193-58B0FB85355F}"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AC9D-146E-414B-89FA-37CFB03DDB37}" type="slidenum">
              <a:rPr lang="en-US" smtClean="0"/>
              <a:t>‹#›</a:t>
            </a:fld>
            <a:endParaRPr lang="en-US"/>
          </a:p>
        </p:txBody>
      </p:sp>
    </p:spTree>
    <p:extLst>
      <p:ext uri="{BB962C8B-B14F-4D97-AF65-F5344CB8AC3E}">
        <p14:creationId xmlns:p14="http://schemas.microsoft.com/office/powerpoint/2010/main" val="3758572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F38B2-AD45-4748-9193-58B0FB85355F}"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AC9D-146E-414B-89FA-37CFB03DDB37}" type="slidenum">
              <a:rPr lang="en-US" smtClean="0"/>
              <a:t>‹#›</a:t>
            </a:fld>
            <a:endParaRPr lang="en-US"/>
          </a:p>
        </p:txBody>
      </p:sp>
    </p:spTree>
    <p:extLst>
      <p:ext uri="{BB962C8B-B14F-4D97-AF65-F5344CB8AC3E}">
        <p14:creationId xmlns:p14="http://schemas.microsoft.com/office/powerpoint/2010/main" val="2979432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F38B2-AD45-4748-9193-58B0FB85355F}"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AC9D-146E-414B-89FA-37CFB03DDB37}" type="slidenum">
              <a:rPr lang="en-US" smtClean="0"/>
              <a:t>‹#›</a:t>
            </a:fld>
            <a:endParaRPr lang="en-US"/>
          </a:p>
        </p:txBody>
      </p:sp>
    </p:spTree>
    <p:extLst>
      <p:ext uri="{BB962C8B-B14F-4D97-AF65-F5344CB8AC3E}">
        <p14:creationId xmlns:p14="http://schemas.microsoft.com/office/powerpoint/2010/main" val="811780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EF38B2-AD45-4748-9193-58B0FB85355F}"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AC9D-146E-414B-89FA-37CFB03DDB37}" type="slidenum">
              <a:rPr lang="en-US" smtClean="0"/>
              <a:t>‹#›</a:t>
            </a:fld>
            <a:endParaRPr lang="en-US"/>
          </a:p>
        </p:txBody>
      </p:sp>
    </p:spTree>
    <p:extLst>
      <p:ext uri="{BB962C8B-B14F-4D97-AF65-F5344CB8AC3E}">
        <p14:creationId xmlns:p14="http://schemas.microsoft.com/office/powerpoint/2010/main" val="1750482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EF38B2-AD45-4748-9193-58B0FB85355F}"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1AC9D-146E-414B-89FA-37CFB03DDB37}" type="slidenum">
              <a:rPr lang="en-US" smtClean="0"/>
              <a:t>‹#›</a:t>
            </a:fld>
            <a:endParaRPr lang="en-US"/>
          </a:p>
        </p:txBody>
      </p:sp>
    </p:spTree>
    <p:extLst>
      <p:ext uri="{BB962C8B-B14F-4D97-AF65-F5344CB8AC3E}">
        <p14:creationId xmlns:p14="http://schemas.microsoft.com/office/powerpoint/2010/main" val="338073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EF38B2-AD45-4748-9193-58B0FB85355F}"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F1AC9D-146E-414B-89FA-37CFB03DDB37}" type="slidenum">
              <a:rPr lang="en-US" smtClean="0"/>
              <a:t>‹#›</a:t>
            </a:fld>
            <a:endParaRPr lang="en-US"/>
          </a:p>
        </p:txBody>
      </p:sp>
    </p:spTree>
    <p:extLst>
      <p:ext uri="{BB962C8B-B14F-4D97-AF65-F5344CB8AC3E}">
        <p14:creationId xmlns:p14="http://schemas.microsoft.com/office/powerpoint/2010/main" val="2933856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EF38B2-AD45-4748-9193-58B0FB85355F}"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F1AC9D-146E-414B-89FA-37CFB03DDB37}" type="slidenum">
              <a:rPr lang="en-US" smtClean="0"/>
              <a:t>‹#›</a:t>
            </a:fld>
            <a:endParaRPr lang="en-US"/>
          </a:p>
        </p:txBody>
      </p:sp>
    </p:spTree>
    <p:extLst>
      <p:ext uri="{BB962C8B-B14F-4D97-AF65-F5344CB8AC3E}">
        <p14:creationId xmlns:p14="http://schemas.microsoft.com/office/powerpoint/2010/main" val="626173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F38B2-AD45-4748-9193-58B0FB85355F}"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F1AC9D-146E-414B-89FA-37CFB03DDB37}" type="slidenum">
              <a:rPr lang="en-US" smtClean="0"/>
              <a:t>‹#›</a:t>
            </a:fld>
            <a:endParaRPr lang="en-US"/>
          </a:p>
        </p:txBody>
      </p:sp>
    </p:spTree>
    <p:extLst>
      <p:ext uri="{BB962C8B-B14F-4D97-AF65-F5344CB8AC3E}">
        <p14:creationId xmlns:p14="http://schemas.microsoft.com/office/powerpoint/2010/main" val="195971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F38B2-AD45-4748-9193-58B0FB85355F}"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1AC9D-146E-414B-89FA-37CFB03DDB37}" type="slidenum">
              <a:rPr lang="en-US" smtClean="0"/>
              <a:t>‹#›</a:t>
            </a:fld>
            <a:endParaRPr lang="en-US"/>
          </a:p>
        </p:txBody>
      </p:sp>
    </p:spTree>
    <p:extLst>
      <p:ext uri="{BB962C8B-B14F-4D97-AF65-F5344CB8AC3E}">
        <p14:creationId xmlns:p14="http://schemas.microsoft.com/office/powerpoint/2010/main" val="372678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F38B2-AD45-4748-9193-58B0FB85355F}"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1AC9D-146E-414B-89FA-37CFB03DDB37}" type="slidenum">
              <a:rPr lang="en-US" smtClean="0"/>
              <a:t>‹#›</a:t>
            </a:fld>
            <a:endParaRPr lang="en-US"/>
          </a:p>
        </p:txBody>
      </p:sp>
    </p:spTree>
    <p:extLst>
      <p:ext uri="{BB962C8B-B14F-4D97-AF65-F5344CB8AC3E}">
        <p14:creationId xmlns:p14="http://schemas.microsoft.com/office/powerpoint/2010/main" val="414468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F38B2-AD45-4748-9193-58B0FB85355F}"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F1AC9D-146E-414B-89FA-37CFB03DDB37}" type="slidenum">
              <a:rPr lang="en-US" smtClean="0"/>
              <a:t>‹#›</a:t>
            </a:fld>
            <a:endParaRPr lang="en-US"/>
          </a:p>
        </p:txBody>
      </p:sp>
    </p:spTree>
    <p:extLst>
      <p:ext uri="{BB962C8B-B14F-4D97-AF65-F5344CB8AC3E}">
        <p14:creationId xmlns:p14="http://schemas.microsoft.com/office/powerpoint/2010/main" val="1845324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kathy.golden@state.co.u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American with Disabilities (ADA) and Pregnant Worker’s Fairness Act </a:t>
            </a:r>
            <a:r>
              <a:rPr lang="en-US" sz="4000" dirty="0"/>
              <a:t>, </a:t>
            </a:r>
            <a:r>
              <a:rPr lang="en-US" sz="4000" dirty="0" smtClean="0"/>
              <a:t>(PWFA)for </a:t>
            </a:r>
            <a:r>
              <a:rPr lang="en-US" sz="4000" dirty="0"/>
              <a:t>Managers</a:t>
            </a:r>
            <a:br>
              <a:rPr lang="en-US" sz="4000" dirty="0"/>
            </a:br>
            <a:r>
              <a:rPr lang="en-US" sz="4000" dirty="0" smtClean="0"/>
              <a:t>and </a:t>
            </a:r>
            <a:r>
              <a:rPr lang="en-US" sz="4000" dirty="0" smtClean="0"/>
              <a:t>Employees </a:t>
            </a:r>
            <a:endParaRPr lang="en-US" sz="4000" dirty="0"/>
          </a:p>
        </p:txBody>
      </p:sp>
      <p:sp>
        <p:nvSpPr>
          <p:cNvPr id="3" name="Subtitle 2"/>
          <p:cNvSpPr>
            <a:spLocks noGrp="1"/>
          </p:cNvSpPr>
          <p:nvPr>
            <p:ph type="subTitle" idx="1"/>
          </p:nvPr>
        </p:nvSpPr>
        <p:spPr/>
        <p:txBody>
          <a:bodyPr>
            <a:normAutofit/>
          </a:bodyPr>
          <a:lstStyle/>
          <a:p>
            <a:r>
              <a:rPr lang="en-US" sz="4000" i="1" dirty="0" smtClean="0"/>
              <a:t>What You Need to Know </a:t>
            </a:r>
            <a:endParaRPr lang="en-US" sz="4000" i="1" dirty="0"/>
          </a:p>
        </p:txBody>
      </p:sp>
    </p:spTree>
    <p:custDataLst>
      <p:tags r:id="rId1"/>
    </p:custDataLst>
    <p:extLst>
      <p:ext uri="{BB962C8B-B14F-4D97-AF65-F5344CB8AC3E}">
        <p14:creationId xmlns:p14="http://schemas.microsoft.com/office/powerpoint/2010/main" val="2810876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and ARE NOT Examples of Reasonable Accommodation?</a:t>
            </a:r>
            <a:endParaRPr lang="en-US" dirty="0"/>
          </a:p>
        </p:txBody>
      </p:sp>
      <p:sp>
        <p:nvSpPr>
          <p:cNvPr id="3" name="Content Placeholder 2"/>
          <p:cNvSpPr>
            <a:spLocks noGrp="1"/>
          </p:cNvSpPr>
          <p:nvPr>
            <p:ph idx="1"/>
          </p:nvPr>
        </p:nvSpPr>
        <p:spPr/>
        <p:txBody>
          <a:bodyPr/>
          <a:lstStyle/>
          <a:p>
            <a:r>
              <a:rPr lang="en-US" dirty="0" smtClean="0"/>
              <a:t>ARE</a:t>
            </a:r>
          </a:p>
          <a:p>
            <a:r>
              <a:rPr lang="en-US" dirty="0" smtClean="0"/>
              <a:t>ARE NOT</a:t>
            </a:r>
            <a:endParaRPr lang="en-US" dirty="0"/>
          </a:p>
        </p:txBody>
      </p:sp>
    </p:spTree>
    <p:extLst>
      <p:ext uri="{BB962C8B-B14F-4D97-AF65-F5344CB8AC3E}">
        <p14:creationId xmlns:p14="http://schemas.microsoft.com/office/powerpoint/2010/main" val="2114871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can an Accommodation Request be Denied?</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An employer is not required to provide an accommodation that will impose an undue hardship on the operation of the employer’s business if it is unduly costly (high standard to meet as it requires comparison to the employer’s budget), unduly extensive, substantial or disruptive, or, fundamentally alter the nature of operation of the business.  </a:t>
            </a:r>
          </a:p>
          <a:p>
            <a:pPr marL="0" indent="0">
              <a:buNone/>
            </a:pPr>
            <a:r>
              <a:rPr lang="en-US" b="1" dirty="0" smtClean="0"/>
              <a:t>Your ADA Coordinator must be consulted when this is considered.  </a:t>
            </a:r>
          </a:p>
          <a:p>
            <a:pPr marL="0" indent="0">
              <a:buNone/>
            </a:pPr>
            <a:r>
              <a:rPr lang="en-US" dirty="0" smtClean="0"/>
              <a:t>A </a:t>
            </a:r>
            <a:r>
              <a:rPr lang="en-US" dirty="0"/>
              <a:t>reasonable accommodation is not required for those posing a direct threat; a significant risk of substantial harm to the health or safety of the individual or others that cannot be eliminated or reduced by reasonable accommodation.  </a:t>
            </a:r>
            <a:endParaRPr lang="en-US" dirty="0" smtClean="0"/>
          </a:p>
          <a:p>
            <a:pPr marL="0" indent="0">
              <a:buNone/>
            </a:pPr>
            <a:r>
              <a:rPr lang="en-US" b="1" dirty="0"/>
              <a:t>Y</a:t>
            </a:r>
            <a:r>
              <a:rPr lang="en-US" b="1" dirty="0" smtClean="0"/>
              <a:t>our </a:t>
            </a:r>
            <a:r>
              <a:rPr lang="en-US" b="1" dirty="0"/>
              <a:t>ADA Coordinator must be consulted when this is </a:t>
            </a:r>
            <a:r>
              <a:rPr lang="en-US" b="1" dirty="0" smtClean="0"/>
              <a:t>considered.  </a:t>
            </a:r>
            <a:endParaRPr lang="en-US" b="1" dirty="0"/>
          </a:p>
          <a:p>
            <a:pPr marL="0" indent="0">
              <a:buNone/>
            </a:pPr>
            <a:endParaRPr lang="en-US" dirty="0" smtClean="0"/>
          </a:p>
          <a:p>
            <a:endParaRPr lang="en-US" dirty="0"/>
          </a:p>
        </p:txBody>
      </p:sp>
    </p:spTree>
    <p:extLst>
      <p:ext uri="{BB962C8B-B14F-4D97-AF65-F5344CB8AC3E}">
        <p14:creationId xmlns:p14="http://schemas.microsoft.com/office/powerpoint/2010/main" val="1546084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has the Responsibilities?</a:t>
            </a:r>
            <a:br>
              <a:rPr lang="en-US" dirty="0" smtClean="0"/>
            </a:br>
            <a:r>
              <a:rPr lang="en-US" dirty="0" smtClean="0"/>
              <a:t>What are the Responsibilities?</a:t>
            </a:r>
            <a:endParaRPr lang="en-US" dirty="0"/>
          </a:p>
        </p:txBody>
      </p:sp>
      <p:sp>
        <p:nvSpPr>
          <p:cNvPr id="3" name="Content Placeholder 2"/>
          <p:cNvSpPr>
            <a:spLocks noGrp="1"/>
          </p:cNvSpPr>
          <p:nvPr>
            <p:ph idx="1"/>
          </p:nvPr>
        </p:nvSpPr>
        <p:spPr/>
        <p:txBody>
          <a:bodyPr>
            <a:normAutofit/>
          </a:bodyPr>
          <a:lstStyle/>
          <a:p>
            <a:r>
              <a:rPr lang="en-US" dirty="0" smtClean="0"/>
              <a:t>Employee</a:t>
            </a:r>
          </a:p>
          <a:p>
            <a:r>
              <a:rPr lang="en-US" dirty="0" smtClean="0"/>
              <a:t>Manager</a:t>
            </a:r>
            <a:endParaRPr lang="en-US" dirty="0"/>
          </a:p>
        </p:txBody>
      </p:sp>
    </p:spTree>
    <p:extLst>
      <p:ext uri="{BB962C8B-B14F-4D97-AF65-F5344CB8AC3E}">
        <p14:creationId xmlns:p14="http://schemas.microsoft.com/office/powerpoint/2010/main" val="3821023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 PWFA, Worker’s Compensation and FMLA</a:t>
            </a:r>
            <a:endParaRPr lang="en-US" dirty="0"/>
          </a:p>
        </p:txBody>
      </p:sp>
      <p:sp>
        <p:nvSpPr>
          <p:cNvPr id="3" name="Content Placeholder 2"/>
          <p:cNvSpPr>
            <a:spLocks noGrp="1"/>
          </p:cNvSpPr>
          <p:nvPr>
            <p:ph idx="1"/>
          </p:nvPr>
        </p:nvSpPr>
        <p:spPr/>
        <p:txBody>
          <a:bodyPr/>
          <a:lstStyle/>
          <a:p>
            <a:r>
              <a:rPr lang="en-US" dirty="0" smtClean="0"/>
              <a:t>Employees may need to use one or more of these laws concurrently.  This requires strategy in administration.</a:t>
            </a:r>
          </a:p>
          <a:p>
            <a:r>
              <a:rPr lang="en-US" dirty="0" smtClean="0"/>
              <a:t>Remember, the ADA often applies when an employee continues to have work restrictions after a WC claim. </a:t>
            </a:r>
            <a:endParaRPr lang="en-US" dirty="0"/>
          </a:p>
        </p:txBody>
      </p:sp>
    </p:spTree>
    <p:extLst>
      <p:ext uri="{BB962C8B-B14F-4D97-AF65-F5344CB8AC3E}">
        <p14:creationId xmlns:p14="http://schemas.microsoft.com/office/powerpoint/2010/main" val="27497314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Test</a:t>
            </a:r>
            <a:endParaRPr lang="en-US" dirty="0"/>
          </a:p>
        </p:txBody>
      </p:sp>
      <p:sp>
        <p:nvSpPr>
          <p:cNvPr id="3" name="Content Placeholder 2"/>
          <p:cNvSpPr>
            <a:spLocks noGrp="1"/>
          </p:cNvSpPr>
          <p:nvPr>
            <p:ph idx="1"/>
          </p:nvPr>
        </p:nvSpPr>
        <p:spPr/>
        <p:txBody>
          <a:bodyPr/>
          <a:lstStyle/>
          <a:p>
            <a:r>
              <a:rPr lang="en-US" dirty="0" smtClean="0"/>
              <a:t>(Based on finality of pre-test)</a:t>
            </a:r>
            <a:endParaRPr lang="en-US" dirty="0"/>
          </a:p>
        </p:txBody>
      </p:sp>
    </p:spTree>
    <p:extLst>
      <p:ext uri="{BB962C8B-B14F-4D97-AF65-F5344CB8AC3E}">
        <p14:creationId xmlns:p14="http://schemas.microsoft.com/office/powerpoint/2010/main" val="2266846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 Coordinators</a:t>
            </a:r>
            <a:endParaRPr lang="en-US" dirty="0"/>
          </a:p>
        </p:txBody>
      </p:sp>
      <p:sp>
        <p:nvSpPr>
          <p:cNvPr id="3" name="Content Placeholder 2"/>
          <p:cNvSpPr>
            <a:spLocks noGrp="1"/>
          </p:cNvSpPr>
          <p:nvPr>
            <p:ph idx="1"/>
          </p:nvPr>
        </p:nvSpPr>
        <p:spPr/>
        <p:txBody>
          <a:bodyPr>
            <a:normAutofit lnSpcReduction="10000"/>
          </a:bodyPr>
          <a:lstStyle/>
          <a:p>
            <a:r>
              <a:rPr lang="en-US" dirty="0" smtClean="0"/>
              <a:t>The department program ADA Administrator Is Kathy Golden at 303-757-9128 </a:t>
            </a:r>
            <a:r>
              <a:rPr lang="en-US" dirty="0" smtClean="0">
                <a:hlinkClick r:id="rId3"/>
              </a:rPr>
              <a:t>kathy.golden@state.co.us</a:t>
            </a:r>
            <a:r>
              <a:rPr lang="en-US" dirty="0" smtClean="0"/>
              <a:t>.  </a:t>
            </a:r>
          </a:p>
          <a:p>
            <a:r>
              <a:rPr lang="en-US" dirty="0" smtClean="0"/>
              <a:t>Employees  and Managers should contact the appropriate ADA Coordinator to address all issues, including  concerns or complaints.</a:t>
            </a:r>
          </a:p>
          <a:p>
            <a:pPr lvl="1"/>
            <a:r>
              <a:rPr lang="en-US" dirty="0" smtClean="0"/>
              <a:t>Applicant/Selection Activities - HR Specialists - 303-757-9216</a:t>
            </a:r>
          </a:p>
          <a:p>
            <a:pPr lvl="1"/>
            <a:r>
              <a:rPr lang="en-US" dirty="0" smtClean="0"/>
              <a:t>HQ Employees – Kathy Golden, 303-757-9128 kathy.golden@state.co.us </a:t>
            </a:r>
          </a:p>
          <a:p>
            <a:pPr lvl="1"/>
            <a:r>
              <a:rPr lang="en-US" dirty="0" smtClean="0"/>
              <a:t>R1 – RCRM Kathy Williams  (contact info info for all)</a:t>
            </a:r>
          </a:p>
          <a:p>
            <a:pPr lvl="1"/>
            <a:r>
              <a:rPr lang="en-US" dirty="0" smtClean="0"/>
              <a:t>R2 – RCRM Jason Benally</a:t>
            </a:r>
          </a:p>
          <a:p>
            <a:pPr lvl="1"/>
            <a:r>
              <a:rPr lang="en-US" dirty="0" smtClean="0"/>
              <a:t>R3 – RCRM Chip </a:t>
            </a:r>
            <a:r>
              <a:rPr lang="en-US" dirty="0" err="1" smtClean="0"/>
              <a:t>Brazelton</a:t>
            </a:r>
            <a:endParaRPr lang="en-US" dirty="0" smtClean="0"/>
          </a:p>
          <a:p>
            <a:pPr lvl="1"/>
            <a:r>
              <a:rPr lang="en-US" dirty="0" smtClean="0"/>
              <a:t>R4 – RCRM Juliet Sheets</a:t>
            </a:r>
          </a:p>
          <a:p>
            <a:pPr lvl="1"/>
            <a:r>
              <a:rPr lang="en-US" dirty="0" smtClean="0"/>
              <a:t>R5 – RCRM Mary Vigil</a:t>
            </a:r>
            <a:endParaRPr lang="en-US" dirty="0"/>
          </a:p>
        </p:txBody>
      </p:sp>
    </p:spTree>
    <p:extLst>
      <p:ext uri="{BB962C8B-B14F-4D97-AF65-F5344CB8AC3E}">
        <p14:creationId xmlns:p14="http://schemas.microsoft.com/office/powerpoint/2010/main" val="2433552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and Course Objectives</a:t>
            </a:r>
            <a:endParaRPr lang="en-US" dirty="0"/>
          </a:p>
        </p:txBody>
      </p:sp>
      <p:sp>
        <p:nvSpPr>
          <p:cNvPr id="3" name="Content Placeholder 2"/>
          <p:cNvSpPr>
            <a:spLocks noGrp="1"/>
          </p:cNvSpPr>
          <p:nvPr>
            <p:ph idx="1"/>
          </p:nvPr>
        </p:nvSpPr>
        <p:spPr/>
        <p:txBody>
          <a:bodyPr/>
          <a:lstStyle/>
          <a:p>
            <a:r>
              <a:rPr lang="en-US" dirty="0" smtClean="0"/>
              <a:t>Welcome to the Americans with Disabilities Act (ADA) and Pregnant Worker’s Fairness Act (PWFA) Training for Managers and Employees.  This course is designed to help you comply with the requirements of these acts.  </a:t>
            </a:r>
          </a:p>
          <a:p>
            <a:r>
              <a:rPr lang="en-US" dirty="0" smtClean="0"/>
              <a:t>When you have finished this course, you should have the knowledge, understanding, and skills needed to make certain that CDOT applicants and employees are afforded the rights provided by the acts. </a:t>
            </a:r>
          </a:p>
          <a:p>
            <a:r>
              <a:rPr lang="en-US" dirty="0" smtClean="0"/>
              <a:t>You will know who your ADA Coordinator is to partner with for all ADA and PWFA-related concerns.   </a:t>
            </a:r>
            <a:endParaRPr lang="en-US" dirty="0"/>
          </a:p>
        </p:txBody>
      </p:sp>
    </p:spTree>
    <p:custDataLst>
      <p:tags r:id="rId1"/>
    </p:custDataLst>
    <p:extLst>
      <p:ext uri="{BB962C8B-B14F-4D97-AF65-F5344CB8AC3E}">
        <p14:creationId xmlns:p14="http://schemas.microsoft.com/office/powerpoint/2010/main" val="3447303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eLearning Navigation Tools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40282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eLearning</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04528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Pretest – True or False</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___The ADA is a federal law with which CDOT and other employers must comply.</a:t>
            </a:r>
          </a:p>
          <a:p>
            <a:pPr marL="0" indent="0">
              <a:buNone/>
            </a:pPr>
            <a:r>
              <a:rPr lang="en-US" dirty="0"/>
              <a:t>___ The PWFA does not apply to CDOT because we are a public employer.</a:t>
            </a:r>
          </a:p>
          <a:p>
            <a:pPr marL="0" indent="0">
              <a:buNone/>
            </a:pPr>
            <a:r>
              <a:rPr lang="en-US" dirty="0"/>
              <a:t>___Managers/supervisors and Employees have a significant responsibility in CDOT’s compliance of ADA and PWFA.</a:t>
            </a:r>
          </a:p>
          <a:p>
            <a:pPr marL="0" indent="0">
              <a:buNone/>
            </a:pPr>
            <a:r>
              <a:rPr lang="en-US" dirty="0"/>
              <a:t>___An employee should know his/her rights under the ADA and PWFA.</a:t>
            </a:r>
          </a:p>
          <a:p>
            <a:pPr marL="0" indent="0">
              <a:buNone/>
            </a:pPr>
            <a:r>
              <a:rPr lang="en-US" dirty="0"/>
              <a:t>___A supervisor can re-assign a pregnant worker to protect her and the baby.</a:t>
            </a:r>
          </a:p>
          <a:p>
            <a:pPr marL="0" indent="0">
              <a:buNone/>
            </a:pPr>
            <a:r>
              <a:rPr lang="en-US" dirty="0"/>
              <a:t>___The Interactive Process can be an ongoing discussion among the employee, manager/supervisor and ADA Coordinator when a job accommodation is needed/requested.</a:t>
            </a:r>
          </a:p>
          <a:p>
            <a:pPr marL="0" indent="0">
              <a:buNone/>
            </a:pPr>
            <a:r>
              <a:rPr lang="en-US" dirty="0"/>
              <a:t>___All requests for accommodations must be provided to the applicant and employee.</a:t>
            </a:r>
          </a:p>
          <a:p>
            <a:pPr marL="0" indent="0">
              <a:buNone/>
            </a:pPr>
            <a:r>
              <a:rPr lang="en-US" dirty="0"/>
              <a:t>___I know who my ADA Coordinator is.</a:t>
            </a:r>
          </a:p>
          <a:p>
            <a:endParaRPr lang="en-US" dirty="0"/>
          </a:p>
        </p:txBody>
      </p:sp>
    </p:spTree>
    <p:extLst>
      <p:ext uri="{BB962C8B-B14F-4D97-AF65-F5344CB8AC3E}">
        <p14:creationId xmlns:p14="http://schemas.microsoft.com/office/powerpoint/2010/main" val="2618670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ADA and PWFA Matter? </a:t>
            </a:r>
            <a:endParaRPr lang="en-US" dirty="0"/>
          </a:p>
        </p:txBody>
      </p:sp>
      <p:sp>
        <p:nvSpPr>
          <p:cNvPr id="3" name="Content Placeholder 2"/>
          <p:cNvSpPr>
            <a:spLocks noGrp="1"/>
          </p:cNvSpPr>
          <p:nvPr>
            <p:ph idx="1"/>
          </p:nvPr>
        </p:nvSpPr>
        <p:spPr/>
        <p:txBody>
          <a:bodyPr>
            <a:normAutofit/>
          </a:bodyPr>
          <a:lstStyle/>
          <a:p>
            <a:r>
              <a:rPr lang="en-US" dirty="0" smtClean="0"/>
              <a:t>ADA  CLICK HERE</a:t>
            </a:r>
          </a:p>
          <a:p>
            <a:r>
              <a:rPr lang="en-US" dirty="0" smtClean="0"/>
              <a:t>CDOT’s Policy Directive 602.1  CLICK HERE</a:t>
            </a:r>
          </a:p>
          <a:p>
            <a:r>
              <a:rPr lang="en-US" dirty="0" smtClean="0"/>
              <a:t>State Personnel Board Rule 9-5</a:t>
            </a:r>
          </a:p>
          <a:p>
            <a:r>
              <a:rPr lang="en-US" dirty="0" smtClean="0"/>
              <a:t>State Personnel Board Rule  8-27</a:t>
            </a:r>
          </a:p>
          <a:p>
            <a:r>
              <a:rPr lang="en-US" dirty="0" smtClean="0"/>
              <a:t>The PWFA became law on June 1, 2016 CLICK HERE</a:t>
            </a:r>
          </a:p>
        </p:txBody>
      </p:sp>
    </p:spTree>
    <p:extLst>
      <p:ext uri="{BB962C8B-B14F-4D97-AF65-F5344CB8AC3E}">
        <p14:creationId xmlns:p14="http://schemas.microsoft.com/office/powerpoint/2010/main" val="490681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4960528" y="3244334"/>
            <a:ext cx="2270943" cy="369332"/>
          </a:xfrm>
          <a:prstGeom prst="rect">
            <a:avLst/>
          </a:prstGeom>
        </p:spPr>
        <p:txBody>
          <a:bodyPr wrap="none">
            <a:spAutoFit/>
          </a:bodyPr>
          <a:lstStyle/>
          <a:p>
            <a:r>
              <a:rPr lang="en-US" dirty="0"/>
              <a:t>Video on ADA Matters</a:t>
            </a:r>
          </a:p>
        </p:txBody>
      </p:sp>
    </p:spTree>
    <p:extLst>
      <p:ext uri="{BB962C8B-B14F-4D97-AF65-F5344CB8AC3E}">
        <p14:creationId xmlns:p14="http://schemas.microsoft.com/office/powerpoint/2010/main" val="4255756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ADA and PWFA</a:t>
            </a:r>
            <a:endParaRPr lang="en-US" dirty="0"/>
          </a:p>
        </p:txBody>
      </p:sp>
      <p:sp>
        <p:nvSpPr>
          <p:cNvPr id="3" name="Content Placeholder 2"/>
          <p:cNvSpPr>
            <a:spLocks noGrp="1"/>
          </p:cNvSpPr>
          <p:nvPr>
            <p:ph idx="1"/>
          </p:nvPr>
        </p:nvSpPr>
        <p:spPr/>
        <p:txBody>
          <a:bodyPr>
            <a:normAutofit/>
          </a:bodyPr>
          <a:lstStyle/>
          <a:p>
            <a:r>
              <a:rPr lang="en-US" dirty="0" smtClean="0"/>
              <a:t>Rights Under the Laws</a:t>
            </a:r>
          </a:p>
          <a:p>
            <a:r>
              <a:rPr lang="en-US" dirty="0" smtClean="0"/>
              <a:t>Important Definitions</a:t>
            </a:r>
          </a:p>
          <a:p>
            <a:pPr lvl="1"/>
            <a:r>
              <a:rPr lang="en-US" dirty="0" smtClean="0"/>
              <a:t>Individual </a:t>
            </a:r>
            <a:r>
              <a:rPr lang="en-US" dirty="0"/>
              <a:t>with a Disability </a:t>
            </a:r>
          </a:p>
          <a:p>
            <a:pPr lvl="1"/>
            <a:r>
              <a:rPr lang="en-US" dirty="0"/>
              <a:t>Qualified Individual with a Disability </a:t>
            </a:r>
          </a:p>
          <a:p>
            <a:pPr lvl="1"/>
            <a:r>
              <a:rPr lang="en-US" dirty="0"/>
              <a:t>Interactive Process </a:t>
            </a:r>
          </a:p>
          <a:p>
            <a:pPr lvl="1"/>
            <a:r>
              <a:rPr lang="en-US" dirty="0"/>
              <a:t>Reasonable Accommodation </a:t>
            </a:r>
          </a:p>
          <a:p>
            <a:pPr lvl="1"/>
            <a:r>
              <a:rPr lang="en-US" dirty="0"/>
              <a:t>Essential Functions</a:t>
            </a:r>
          </a:p>
          <a:p>
            <a:endParaRPr lang="en-US" dirty="0"/>
          </a:p>
        </p:txBody>
      </p:sp>
    </p:spTree>
    <p:extLst>
      <p:ext uri="{BB962C8B-B14F-4D97-AF65-F5344CB8AC3E}">
        <p14:creationId xmlns:p14="http://schemas.microsoft.com/office/powerpoint/2010/main" val="2930957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 About Reasonable Accommodation?</a:t>
            </a:r>
            <a:endParaRPr lang="en-US" sz="3600"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How do you know when Reasonable Accommodation should be Considered for an Employee or Applicant? </a:t>
            </a:r>
          </a:p>
          <a:p>
            <a:pPr marL="514350" indent="-514350">
              <a:buFont typeface="Arial" panose="020B0604020202020204" pitchFamily="34" charset="0"/>
              <a:buAutoNum type="arabicPeriod"/>
            </a:pPr>
            <a:r>
              <a:rPr lang="en-US" dirty="0"/>
              <a:t>How </a:t>
            </a:r>
            <a:r>
              <a:rPr lang="en-US" dirty="0" smtClean="0"/>
              <a:t>is a </a:t>
            </a:r>
            <a:r>
              <a:rPr lang="en-US" dirty="0"/>
              <a:t>Reasonable </a:t>
            </a:r>
            <a:r>
              <a:rPr lang="en-US" dirty="0" smtClean="0"/>
              <a:t>Accommodation Determined?</a:t>
            </a:r>
          </a:p>
          <a:p>
            <a:pPr marL="514350" indent="-514350">
              <a:buFont typeface="Arial" panose="020B0604020202020204" pitchFamily="34" charset="0"/>
              <a:buAutoNum type="arabicPeriod"/>
            </a:pPr>
            <a:r>
              <a:rPr lang="en-US" dirty="0" smtClean="0"/>
              <a:t>Common Sense Examples when an Accommodation should be considered for an Employee?</a:t>
            </a:r>
            <a:endParaRPr lang="en-US" dirty="0"/>
          </a:p>
        </p:txBody>
      </p:sp>
    </p:spTree>
    <p:extLst>
      <p:ext uri="{BB962C8B-B14F-4D97-AF65-F5344CB8AC3E}">
        <p14:creationId xmlns:p14="http://schemas.microsoft.com/office/powerpoint/2010/main" val="13819783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5"/>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1791</TotalTime>
  <Words>1822</Words>
  <Application>Microsoft Office PowerPoint</Application>
  <PresentationFormat>Widescreen</PresentationFormat>
  <Paragraphs>137</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American with Disabilities (ADA) and Pregnant Worker’s Fairness Act , (PWFA)for Managers and Employees </vt:lpstr>
      <vt:lpstr>Welcome and Course Objectives</vt:lpstr>
      <vt:lpstr>eLearning Navigation Tools</vt:lpstr>
      <vt:lpstr>Managing eLearning</vt:lpstr>
      <vt:lpstr>Pretest – True or False</vt:lpstr>
      <vt:lpstr>Why does ADA and PWFA Matter? </vt:lpstr>
      <vt:lpstr>PowerPoint Presentation</vt:lpstr>
      <vt:lpstr>About the ADA and PWFA</vt:lpstr>
      <vt:lpstr>What About Reasonable Accommodation?</vt:lpstr>
      <vt:lpstr>What ARE and ARE NOT Examples of Reasonable Accommodation?</vt:lpstr>
      <vt:lpstr>When can an Accommodation Request be Denied? </vt:lpstr>
      <vt:lpstr>Who has the Responsibilities? What are the Responsibilities?</vt:lpstr>
      <vt:lpstr>ADA, PWFA, Worker’s Compensation and FMLA</vt:lpstr>
      <vt:lpstr>Post Test</vt:lpstr>
      <vt:lpstr>ADA Coordinators</vt:lpstr>
    </vt:vector>
  </TitlesOfParts>
  <Company>CDOT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Golden, Kathy</dc:creator>
  <cp:lastModifiedBy>Prince, Jason M</cp:lastModifiedBy>
  <cp:revision>124</cp:revision>
  <dcterms:created xsi:type="dcterms:W3CDTF">2016-08-04T20:51:28Z</dcterms:created>
  <dcterms:modified xsi:type="dcterms:W3CDTF">2016-11-08T16:53:44Z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DA0EB85A-7009-441A-8098-46E8A1A993BE</vt:lpwstr>
  </property>
  <property fmtid="{D5CDD505-2E9C-101B-9397-08002B2CF9AE}" pid="3" name="ArticulatePath">
    <vt:lpwstr>Kathy ADA</vt:lpwstr>
  </property>
</Properties>
</file>