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92"/>
  </p:notesMasterIdLst>
  <p:handoutMasterIdLst>
    <p:handoutMasterId r:id="rId93"/>
  </p:handoutMasterIdLst>
  <p:sldIdLst>
    <p:sldId id="538" r:id="rId2"/>
    <p:sldId id="516" r:id="rId3"/>
    <p:sldId id="354" r:id="rId4"/>
    <p:sldId id="456" r:id="rId5"/>
    <p:sldId id="457" r:id="rId6"/>
    <p:sldId id="458" r:id="rId7"/>
    <p:sldId id="459" r:id="rId8"/>
    <p:sldId id="460" r:id="rId9"/>
    <p:sldId id="595" r:id="rId10"/>
    <p:sldId id="519" r:id="rId11"/>
    <p:sldId id="521" r:id="rId12"/>
    <p:sldId id="539" r:id="rId13"/>
    <p:sldId id="544" r:id="rId14"/>
    <p:sldId id="542" r:id="rId15"/>
    <p:sldId id="543" r:id="rId16"/>
    <p:sldId id="546" r:id="rId17"/>
    <p:sldId id="545" r:id="rId18"/>
    <p:sldId id="594" r:id="rId19"/>
    <p:sldId id="550" r:id="rId20"/>
    <p:sldId id="549" r:id="rId21"/>
    <p:sldId id="522" r:id="rId22"/>
    <p:sldId id="570" r:id="rId23"/>
    <p:sldId id="547" r:id="rId24"/>
    <p:sldId id="526" r:id="rId25"/>
    <p:sldId id="527" r:id="rId26"/>
    <p:sldId id="553" r:id="rId27"/>
    <p:sldId id="554" r:id="rId28"/>
    <p:sldId id="565" r:id="rId29"/>
    <p:sldId id="556" r:id="rId30"/>
    <p:sldId id="555" r:id="rId31"/>
    <p:sldId id="557" r:id="rId32"/>
    <p:sldId id="558" r:id="rId33"/>
    <p:sldId id="560" r:id="rId34"/>
    <p:sldId id="562" r:id="rId35"/>
    <p:sldId id="559" r:id="rId36"/>
    <p:sldId id="561" r:id="rId37"/>
    <p:sldId id="597" r:id="rId38"/>
    <p:sldId id="528" r:id="rId39"/>
    <p:sldId id="598" r:id="rId40"/>
    <p:sldId id="599" r:id="rId41"/>
    <p:sldId id="564" r:id="rId42"/>
    <p:sldId id="529" r:id="rId43"/>
    <p:sldId id="572" r:id="rId44"/>
    <p:sldId id="563" r:id="rId45"/>
    <p:sldId id="532" r:id="rId46"/>
    <p:sldId id="566" r:id="rId47"/>
    <p:sldId id="567" r:id="rId48"/>
    <p:sldId id="568" r:id="rId49"/>
    <p:sldId id="569" r:id="rId50"/>
    <p:sldId id="534" r:id="rId51"/>
    <p:sldId id="577" r:id="rId52"/>
    <p:sldId id="578" r:id="rId53"/>
    <p:sldId id="580" r:id="rId54"/>
    <p:sldId id="585" r:id="rId55"/>
    <p:sldId id="613" r:id="rId56"/>
    <p:sldId id="586" r:id="rId57"/>
    <p:sldId id="587" r:id="rId58"/>
    <p:sldId id="588" r:id="rId59"/>
    <p:sldId id="590" r:id="rId60"/>
    <p:sldId id="591" r:id="rId61"/>
    <p:sldId id="592" r:id="rId62"/>
    <p:sldId id="605" r:id="rId63"/>
    <p:sldId id="611" r:id="rId64"/>
    <p:sldId id="612" r:id="rId65"/>
    <p:sldId id="589" r:id="rId66"/>
    <p:sldId id="535" r:id="rId67"/>
    <p:sldId id="571" r:id="rId68"/>
    <p:sldId id="574" r:id="rId69"/>
    <p:sldId id="583" r:id="rId70"/>
    <p:sldId id="581" r:id="rId71"/>
    <p:sldId id="600" r:id="rId72"/>
    <p:sldId id="601" r:id="rId73"/>
    <p:sldId id="602" r:id="rId74"/>
    <p:sldId id="603" r:id="rId75"/>
    <p:sldId id="573" r:id="rId76"/>
    <p:sldId id="575" r:id="rId77"/>
    <p:sldId id="584" r:id="rId78"/>
    <p:sldId id="582" r:id="rId79"/>
    <p:sldId id="609" r:id="rId80"/>
    <p:sldId id="593" r:id="rId81"/>
    <p:sldId id="606" r:id="rId82"/>
    <p:sldId id="607" r:id="rId83"/>
    <p:sldId id="608" r:id="rId84"/>
    <p:sldId id="610" r:id="rId85"/>
    <p:sldId id="576" r:id="rId86"/>
    <p:sldId id="551" r:id="rId87"/>
    <p:sldId id="477" r:id="rId88"/>
    <p:sldId id="479" r:id="rId89"/>
    <p:sldId id="480" r:id="rId90"/>
    <p:sldId id="482" r:id="rId91"/>
  </p:sldIdLst>
  <p:sldSz cx="9144000" cy="6858000" type="screen4x3"/>
  <p:notesSz cx="7315200" cy="9601200"/>
  <p:custDataLst>
    <p:tags r:id="rId9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96" autoAdjust="0"/>
    <p:restoredTop sz="50637" autoAdjust="0"/>
  </p:normalViewPr>
  <p:slideViewPr>
    <p:cSldViewPr snapToGrid="0" showGuides="1">
      <p:cViewPr varScale="1">
        <p:scale>
          <a:sx n="54" d="100"/>
          <a:sy n="54" d="100"/>
        </p:scale>
        <p:origin x="2178" y="78"/>
      </p:cViewPr>
      <p:guideLst>
        <p:guide orient="horz" pos="2160"/>
        <p:guide pos="2880"/>
      </p:guideLst>
    </p:cSldViewPr>
  </p:slideViewPr>
  <p:outlineViewPr>
    <p:cViewPr>
      <p:scale>
        <a:sx n="33" d="100"/>
        <a:sy n="33" d="100"/>
      </p:scale>
      <p:origin x="0" y="-34020"/>
    </p:cViewPr>
    <p:sldLst>
      <p:sld r:id="rId1" collapse="1"/>
      <p:sld r:id="rId2" collapse="1"/>
      <p:sld r:id="rId3" collapse="1"/>
      <p:sld r:id="rId4" collapse="1"/>
      <p:sld r:id="rId5" collapse="1"/>
      <p:sld r:id="rId6" collapse="1"/>
    </p:sldLst>
  </p:outlineViewPr>
  <p:notesTextViewPr>
    <p:cViewPr>
      <p:scale>
        <a:sx n="3" d="2"/>
        <a:sy n="3" d="2"/>
      </p:scale>
      <p:origin x="0" y="0"/>
    </p:cViewPr>
  </p:notesTextViewPr>
  <p:sorterViewPr>
    <p:cViewPr>
      <p:scale>
        <a:sx n="102" d="100"/>
        <a:sy n="102" d="100"/>
      </p:scale>
      <p:origin x="0" y="-7710"/>
    </p:cViewPr>
  </p:sorterViewPr>
  <p:notesViewPr>
    <p:cSldViewPr snapToGrid="0" showGuides="1">
      <p:cViewPr varScale="1">
        <p:scale>
          <a:sx n="84" d="100"/>
          <a:sy n="84" d="100"/>
        </p:scale>
        <p:origin x="3792" y="108"/>
      </p:cViewPr>
      <p:guideLst>
        <p:guide orient="horz" pos="3024"/>
        <p:guide pos="2304"/>
      </p:guideLst>
    </p:cSldViewPr>
  </p:notesViewPr>
  <p:gridSpacing cx="228600" cy="2286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gs" Target="tags/tag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slide" Target="slides/slide43.xml"/><Relationship Id="rId1" Type="http://schemas.openxmlformats.org/officeDocument/2006/relationships/slide" Target="slides/slide22.xml"/><Relationship Id="rId6" Type="http://schemas.openxmlformats.org/officeDocument/2006/relationships/slide" Target="slides/slide85.xml"/><Relationship Id="rId5" Type="http://schemas.openxmlformats.org/officeDocument/2006/relationships/slide" Target="slides/slide75.xml"/><Relationship Id="rId4" Type="http://schemas.openxmlformats.org/officeDocument/2006/relationships/slide" Target="slides/slide6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10140E-D7AA-9D40-BA85-F9A401A69386}" type="doc">
      <dgm:prSet loTypeId="urn:microsoft.com/office/officeart/2005/8/layout/hChevron3" loCatId="" qsTypeId="urn:microsoft.com/office/officeart/2005/8/quickstyle/simple4" qsCatId="simple" csTypeId="urn:microsoft.com/office/officeart/2005/8/colors/accent1_2" csCatId="accent1" phldr="1"/>
      <dgm:spPr/>
      <dgm:t>
        <a:bodyPr/>
        <a:lstStyle/>
        <a:p>
          <a:endParaRPr lang="en-US"/>
        </a:p>
      </dgm:t>
    </dgm:pt>
    <dgm:pt modelId="{B48E31DB-E2AD-1E41-B429-8618DFED6774}">
      <dgm:prSet phldrT="[Text]" custT="1"/>
      <dgm:spPr/>
      <dgm:t>
        <a:bodyPr/>
        <a:lstStyle/>
        <a:p>
          <a:r>
            <a:rPr lang="en-US" sz="1600" b="1" i="0" dirty="0" smtClean="0"/>
            <a:t>Need Assessment</a:t>
          </a:r>
          <a:endParaRPr lang="en-US" sz="1600" b="1" i="0" dirty="0"/>
        </a:p>
      </dgm:t>
    </dgm:pt>
    <dgm:pt modelId="{D4538AAA-BF97-A048-AED6-0D5A1BDD00C9}" type="parTrans" cxnId="{6FB27BEC-B220-C543-B268-89692885F8A5}">
      <dgm:prSet/>
      <dgm:spPr/>
      <dgm:t>
        <a:bodyPr/>
        <a:lstStyle/>
        <a:p>
          <a:endParaRPr lang="en-US"/>
        </a:p>
      </dgm:t>
    </dgm:pt>
    <dgm:pt modelId="{919325D0-CF76-3347-ABA1-D4D96EB279C5}" type="sibTrans" cxnId="{6FB27BEC-B220-C543-B268-89692885F8A5}">
      <dgm:prSet/>
      <dgm:spPr/>
      <dgm:t>
        <a:bodyPr/>
        <a:lstStyle/>
        <a:p>
          <a:endParaRPr lang="en-US"/>
        </a:p>
      </dgm:t>
    </dgm:pt>
    <dgm:pt modelId="{7841F55F-9AC9-A349-9CAC-7EFAD64B7D23}">
      <dgm:prSet phldrT="[Text]" custT="1"/>
      <dgm:spPr/>
      <dgm:t>
        <a:bodyPr/>
        <a:lstStyle/>
        <a:p>
          <a:r>
            <a:rPr lang="en-US" sz="1600" b="1" i="0" dirty="0" smtClean="0"/>
            <a:t>Design</a:t>
          </a:r>
          <a:endParaRPr lang="en-US" sz="1600" b="1" i="0" dirty="0"/>
        </a:p>
      </dgm:t>
    </dgm:pt>
    <dgm:pt modelId="{6ED8A8AB-C620-FB43-9A59-286B2F36DA3E}" type="parTrans" cxnId="{5CD0A3BF-AAA0-B642-8DC5-6151C65F6662}">
      <dgm:prSet/>
      <dgm:spPr/>
      <dgm:t>
        <a:bodyPr/>
        <a:lstStyle/>
        <a:p>
          <a:endParaRPr lang="en-US"/>
        </a:p>
      </dgm:t>
    </dgm:pt>
    <dgm:pt modelId="{456280E3-6B08-0248-A572-3DC0B2CCE55C}" type="sibTrans" cxnId="{5CD0A3BF-AAA0-B642-8DC5-6151C65F6662}">
      <dgm:prSet/>
      <dgm:spPr/>
      <dgm:t>
        <a:bodyPr/>
        <a:lstStyle/>
        <a:p>
          <a:endParaRPr lang="en-US"/>
        </a:p>
      </dgm:t>
    </dgm:pt>
    <dgm:pt modelId="{2CF5F085-2529-C643-B4E1-886E96A5C9B3}">
      <dgm:prSet phldrT="[Text]" custT="1"/>
      <dgm:spPr/>
      <dgm:t>
        <a:bodyPr/>
        <a:lstStyle/>
        <a:p>
          <a:r>
            <a:rPr lang="en-US" sz="1600" b="1" i="0" dirty="0" smtClean="0"/>
            <a:t>Development</a:t>
          </a:r>
          <a:endParaRPr lang="en-US" sz="1600" b="1" i="0" dirty="0"/>
        </a:p>
      </dgm:t>
    </dgm:pt>
    <dgm:pt modelId="{1F6CB7A0-F32F-1044-8DDC-79018FB2D489}" type="parTrans" cxnId="{AFBDD3C0-E90D-1D47-91D3-23EB909CD03D}">
      <dgm:prSet/>
      <dgm:spPr/>
      <dgm:t>
        <a:bodyPr/>
        <a:lstStyle/>
        <a:p>
          <a:endParaRPr lang="en-US"/>
        </a:p>
      </dgm:t>
    </dgm:pt>
    <dgm:pt modelId="{299A918D-0314-4C49-8E6F-BF5F1C3CBC67}" type="sibTrans" cxnId="{AFBDD3C0-E90D-1D47-91D3-23EB909CD03D}">
      <dgm:prSet/>
      <dgm:spPr/>
      <dgm:t>
        <a:bodyPr/>
        <a:lstStyle/>
        <a:p>
          <a:endParaRPr lang="en-US"/>
        </a:p>
      </dgm:t>
    </dgm:pt>
    <dgm:pt modelId="{81B093E5-76B1-0E43-926C-6B5E6D6CBEA0}">
      <dgm:prSet phldrT="[Text]" custT="1"/>
      <dgm:spPr/>
      <dgm:t>
        <a:bodyPr/>
        <a:lstStyle/>
        <a:p>
          <a:r>
            <a:rPr lang="en-US" sz="1600" b="1" i="0" dirty="0" smtClean="0"/>
            <a:t>Implement</a:t>
          </a:r>
          <a:endParaRPr lang="en-US" sz="1600" b="1" i="0" dirty="0"/>
        </a:p>
      </dgm:t>
    </dgm:pt>
    <dgm:pt modelId="{CAA9E593-6B81-DA4A-896E-710D41E83C31}" type="parTrans" cxnId="{6CA0C8C3-C5BE-1246-AAE9-1611AA4EDC98}">
      <dgm:prSet/>
      <dgm:spPr/>
      <dgm:t>
        <a:bodyPr/>
        <a:lstStyle/>
        <a:p>
          <a:endParaRPr lang="en-US"/>
        </a:p>
      </dgm:t>
    </dgm:pt>
    <dgm:pt modelId="{EF3FAE06-2187-BF4F-9D72-CC85F7BCF33B}" type="sibTrans" cxnId="{6CA0C8C3-C5BE-1246-AAE9-1611AA4EDC98}">
      <dgm:prSet/>
      <dgm:spPr/>
      <dgm:t>
        <a:bodyPr/>
        <a:lstStyle/>
        <a:p>
          <a:endParaRPr lang="en-US"/>
        </a:p>
      </dgm:t>
    </dgm:pt>
    <dgm:pt modelId="{020C9C4C-EDC8-0547-9193-C21F61CD8FE4}">
      <dgm:prSet phldrT="[Text]" custT="1"/>
      <dgm:spPr/>
      <dgm:t>
        <a:bodyPr/>
        <a:lstStyle/>
        <a:p>
          <a:r>
            <a:rPr lang="en-US" sz="1600" b="1" i="0" dirty="0" smtClean="0"/>
            <a:t>Evaluate</a:t>
          </a:r>
          <a:endParaRPr lang="en-US" sz="1600" b="1" i="0" dirty="0"/>
        </a:p>
      </dgm:t>
    </dgm:pt>
    <dgm:pt modelId="{B0CFC57A-13DA-E24A-A12D-89920BE5BA98}" type="parTrans" cxnId="{ACEA0999-38EF-4748-B2C2-7AB834AC2C84}">
      <dgm:prSet/>
      <dgm:spPr/>
      <dgm:t>
        <a:bodyPr/>
        <a:lstStyle/>
        <a:p>
          <a:endParaRPr lang="en-US"/>
        </a:p>
      </dgm:t>
    </dgm:pt>
    <dgm:pt modelId="{7494756A-E79E-5A40-A933-AEB5A0D8FD2E}" type="sibTrans" cxnId="{ACEA0999-38EF-4748-B2C2-7AB834AC2C84}">
      <dgm:prSet/>
      <dgm:spPr/>
      <dgm:t>
        <a:bodyPr/>
        <a:lstStyle/>
        <a:p>
          <a:endParaRPr lang="en-US"/>
        </a:p>
      </dgm:t>
    </dgm:pt>
    <dgm:pt modelId="{53D84BD1-9F93-ED4B-AD2F-80D81E043B93}" type="pres">
      <dgm:prSet presAssocID="{6B10140E-D7AA-9D40-BA85-F9A401A69386}" presName="Name0" presStyleCnt="0">
        <dgm:presLayoutVars>
          <dgm:dir/>
          <dgm:resizeHandles val="exact"/>
        </dgm:presLayoutVars>
      </dgm:prSet>
      <dgm:spPr/>
      <dgm:t>
        <a:bodyPr/>
        <a:lstStyle/>
        <a:p>
          <a:endParaRPr lang="en-US"/>
        </a:p>
      </dgm:t>
    </dgm:pt>
    <dgm:pt modelId="{490B2CE8-2E0B-D747-B6BC-B282CD13201A}" type="pres">
      <dgm:prSet presAssocID="{B48E31DB-E2AD-1E41-B429-8618DFED6774}" presName="parTxOnly" presStyleLbl="node1" presStyleIdx="0" presStyleCnt="5">
        <dgm:presLayoutVars>
          <dgm:bulletEnabled val="1"/>
        </dgm:presLayoutVars>
      </dgm:prSet>
      <dgm:spPr/>
      <dgm:t>
        <a:bodyPr/>
        <a:lstStyle/>
        <a:p>
          <a:endParaRPr lang="en-US"/>
        </a:p>
      </dgm:t>
    </dgm:pt>
    <dgm:pt modelId="{419F3EBA-4C37-6145-9F4E-E5AA9B314169}" type="pres">
      <dgm:prSet presAssocID="{919325D0-CF76-3347-ABA1-D4D96EB279C5}" presName="parSpace" presStyleCnt="0"/>
      <dgm:spPr/>
    </dgm:pt>
    <dgm:pt modelId="{6C2458D9-AA46-B849-9A7C-741762D66A69}" type="pres">
      <dgm:prSet presAssocID="{7841F55F-9AC9-A349-9CAC-7EFAD64B7D23}" presName="parTxOnly" presStyleLbl="node1" presStyleIdx="1" presStyleCnt="5">
        <dgm:presLayoutVars>
          <dgm:bulletEnabled val="1"/>
        </dgm:presLayoutVars>
      </dgm:prSet>
      <dgm:spPr/>
      <dgm:t>
        <a:bodyPr/>
        <a:lstStyle/>
        <a:p>
          <a:endParaRPr lang="en-US"/>
        </a:p>
      </dgm:t>
    </dgm:pt>
    <dgm:pt modelId="{774E29F0-AB3F-6F44-B714-C2EEB72B285C}" type="pres">
      <dgm:prSet presAssocID="{456280E3-6B08-0248-A572-3DC0B2CCE55C}" presName="parSpace" presStyleCnt="0"/>
      <dgm:spPr/>
    </dgm:pt>
    <dgm:pt modelId="{B7FE96D7-BF55-8C40-96C7-7E8BB2261FF5}" type="pres">
      <dgm:prSet presAssocID="{2CF5F085-2529-C643-B4E1-886E96A5C9B3}" presName="parTxOnly" presStyleLbl="node1" presStyleIdx="2" presStyleCnt="5" custScaleX="102978">
        <dgm:presLayoutVars>
          <dgm:bulletEnabled val="1"/>
        </dgm:presLayoutVars>
      </dgm:prSet>
      <dgm:spPr/>
      <dgm:t>
        <a:bodyPr/>
        <a:lstStyle/>
        <a:p>
          <a:endParaRPr lang="en-US"/>
        </a:p>
      </dgm:t>
    </dgm:pt>
    <dgm:pt modelId="{552BB662-B397-D74C-9DC8-5466EDF2A088}" type="pres">
      <dgm:prSet presAssocID="{299A918D-0314-4C49-8E6F-BF5F1C3CBC67}" presName="parSpace" presStyleCnt="0"/>
      <dgm:spPr/>
    </dgm:pt>
    <dgm:pt modelId="{10EE3804-143A-BF43-B72C-DAEE12419268}" type="pres">
      <dgm:prSet presAssocID="{81B093E5-76B1-0E43-926C-6B5E6D6CBEA0}" presName="parTxOnly" presStyleLbl="node1" presStyleIdx="3" presStyleCnt="5">
        <dgm:presLayoutVars>
          <dgm:bulletEnabled val="1"/>
        </dgm:presLayoutVars>
      </dgm:prSet>
      <dgm:spPr/>
      <dgm:t>
        <a:bodyPr/>
        <a:lstStyle/>
        <a:p>
          <a:endParaRPr lang="en-US"/>
        </a:p>
      </dgm:t>
    </dgm:pt>
    <dgm:pt modelId="{12975FE1-2B7C-2A49-B573-8B22B39DFB1F}" type="pres">
      <dgm:prSet presAssocID="{EF3FAE06-2187-BF4F-9D72-CC85F7BCF33B}" presName="parSpace" presStyleCnt="0"/>
      <dgm:spPr/>
    </dgm:pt>
    <dgm:pt modelId="{B86427AE-4859-8648-8454-1728A28458BC}" type="pres">
      <dgm:prSet presAssocID="{020C9C4C-EDC8-0547-9193-C21F61CD8FE4}" presName="parTxOnly" presStyleLbl="node1" presStyleIdx="4" presStyleCnt="5">
        <dgm:presLayoutVars>
          <dgm:bulletEnabled val="1"/>
        </dgm:presLayoutVars>
      </dgm:prSet>
      <dgm:spPr/>
      <dgm:t>
        <a:bodyPr/>
        <a:lstStyle/>
        <a:p>
          <a:endParaRPr lang="en-US"/>
        </a:p>
      </dgm:t>
    </dgm:pt>
  </dgm:ptLst>
  <dgm:cxnLst>
    <dgm:cxn modelId="{F0087BC5-3EA5-9A4E-A948-C7D92C47E3E3}" type="presOf" srcId="{B48E31DB-E2AD-1E41-B429-8618DFED6774}" destId="{490B2CE8-2E0B-D747-B6BC-B282CD13201A}" srcOrd="0" destOrd="0" presId="urn:microsoft.com/office/officeart/2005/8/layout/hChevron3"/>
    <dgm:cxn modelId="{ACEA0999-38EF-4748-B2C2-7AB834AC2C84}" srcId="{6B10140E-D7AA-9D40-BA85-F9A401A69386}" destId="{020C9C4C-EDC8-0547-9193-C21F61CD8FE4}" srcOrd="4" destOrd="0" parTransId="{B0CFC57A-13DA-E24A-A12D-89920BE5BA98}" sibTransId="{7494756A-E79E-5A40-A933-AEB5A0D8FD2E}"/>
    <dgm:cxn modelId="{5CD0A3BF-AAA0-B642-8DC5-6151C65F6662}" srcId="{6B10140E-D7AA-9D40-BA85-F9A401A69386}" destId="{7841F55F-9AC9-A349-9CAC-7EFAD64B7D23}" srcOrd="1" destOrd="0" parTransId="{6ED8A8AB-C620-FB43-9A59-286B2F36DA3E}" sibTransId="{456280E3-6B08-0248-A572-3DC0B2CCE55C}"/>
    <dgm:cxn modelId="{4FCEE05B-1619-6F49-AEE6-4CDC8C2C2792}" type="presOf" srcId="{81B093E5-76B1-0E43-926C-6B5E6D6CBEA0}" destId="{10EE3804-143A-BF43-B72C-DAEE12419268}" srcOrd="0" destOrd="0" presId="urn:microsoft.com/office/officeart/2005/8/layout/hChevron3"/>
    <dgm:cxn modelId="{A6F763F0-2A28-314D-B508-CD4BC225F8F0}" type="presOf" srcId="{6B10140E-D7AA-9D40-BA85-F9A401A69386}" destId="{53D84BD1-9F93-ED4B-AD2F-80D81E043B93}" srcOrd="0" destOrd="0" presId="urn:microsoft.com/office/officeart/2005/8/layout/hChevron3"/>
    <dgm:cxn modelId="{6CA0C8C3-C5BE-1246-AAE9-1611AA4EDC98}" srcId="{6B10140E-D7AA-9D40-BA85-F9A401A69386}" destId="{81B093E5-76B1-0E43-926C-6B5E6D6CBEA0}" srcOrd="3" destOrd="0" parTransId="{CAA9E593-6B81-DA4A-896E-710D41E83C31}" sibTransId="{EF3FAE06-2187-BF4F-9D72-CC85F7BCF33B}"/>
    <dgm:cxn modelId="{DA83F701-D77C-9E48-9220-8D6A0C5B1630}" type="presOf" srcId="{7841F55F-9AC9-A349-9CAC-7EFAD64B7D23}" destId="{6C2458D9-AA46-B849-9A7C-741762D66A69}" srcOrd="0" destOrd="0" presId="urn:microsoft.com/office/officeart/2005/8/layout/hChevron3"/>
    <dgm:cxn modelId="{7E511653-A8E7-D845-AF16-329D26F59E73}" type="presOf" srcId="{2CF5F085-2529-C643-B4E1-886E96A5C9B3}" destId="{B7FE96D7-BF55-8C40-96C7-7E8BB2261FF5}" srcOrd="0" destOrd="0" presId="urn:microsoft.com/office/officeart/2005/8/layout/hChevron3"/>
    <dgm:cxn modelId="{AFBDD3C0-E90D-1D47-91D3-23EB909CD03D}" srcId="{6B10140E-D7AA-9D40-BA85-F9A401A69386}" destId="{2CF5F085-2529-C643-B4E1-886E96A5C9B3}" srcOrd="2" destOrd="0" parTransId="{1F6CB7A0-F32F-1044-8DDC-79018FB2D489}" sibTransId="{299A918D-0314-4C49-8E6F-BF5F1C3CBC67}"/>
    <dgm:cxn modelId="{6FB27BEC-B220-C543-B268-89692885F8A5}" srcId="{6B10140E-D7AA-9D40-BA85-F9A401A69386}" destId="{B48E31DB-E2AD-1E41-B429-8618DFED6774}" srcOrd="0" destOrd="0" parTransId="{D4538AAA-BF97-A048-AED6-0D5A1BDD00C9}" sibTransId="{919325D0-CF76-3347-ABA1-D4D96EB279C5}"/>
    <dgm:cxn modelId="{AC51C21C-DB00-574D-9324-D75BE39DE2C0}" type="presOf" srcId="{020C9C4C-EDC8-0547-9193-C21F61CD8FE4}" destId="{B86427AE-4859-8648-8454-1728A28458BC}" srcOrd="0" destOrd="0" presId="urn:microsoft.com/office/officeart/2005/8/layout/hChevron3"/>
    <dgm:cxn modelId="{8824E0FE-CA89-2347-BDEC-ED8869E949C3}" type="presParOf" srcId="{53D84BD1-9F93-ED4B-AD2F-80D81E043B93}" destId="{490B2CE8-2E0B-D747-B6BC-B282CD13201A}" srcOrd="0" destOrd="0" presId="urn:microsoft.com/office/officeart/2005/8/layout/hChevron3"/>
    <dgm:cxn modelId="{CD7037D9-DC33-CA43-9791-5A0E41585EBB}" type="presParOf" srcId="{53D84BD1-9F93-ED4B-AD2F-80D81E043B93}" destId="{419F3EBA-4C37-6145-9F4E-E5AA9B314169}" srcOrd="1" destOrd="0" presId="urn:microsoft.com/office/officeart/2005/8/layout/hChevron3"/>
    <dgm:cxn modelId="{926AF8B3-5BD7-6E4A-9011-8E2C647F1092}" type="presParOf" srcId="{53D84BD1-9F93-ED4B-AD2F-80D81E043B93}" destId="{6C2458D9-AA46-B849-9A7C-741762D66A69}" srcOrd="2" destOrd="0" presId="urn:microsoft.com/office/officeart/2005/8/layout/hChevron3"/>
    <dgm:cxn modelId="{F80E8DA7-F659-4F4F-92BD-5BD37BFFE6B5}" type="presParOf" srcId="{53D84BD1-9F93-ED4B-AD2F-80D81E043B93}" destId="{774E29F0-AB3F-6F44-B714-C2EEB72B285C}" srcOrd="3" destOrd="0" presId="urn:microsoft.com/office/officeart/2005/8/layout/hChevron3"/>
    <dgm:cxn modelId="{7A4A2D03-D94A-354F-A650-D641A7C59391}" type="presParOf" srcId="{53D84BD1-9F93-ED4B-AD2F-80D81E043B93}" destId="{B7FE96D7-BF55-8C40-96C7-7E8BB2261FF5}" srcOrd="4" destOrd="0" presId="urn:microsoft.com/office/officeart/2005/8/layout/hChevron3"/>
    <dgm:cxn modelId="{F3225E4C-7A3E-8647-8E21-B93CFEF3AF1B}" type="presParOf" srcId="{53D84BD1-9F93-ED4B-AD2F-80D81E043B93}" destId="{552BB662-B397-D74C-9DC8-5466EDF2A088}" srcOrd="5" destOrd="0" presId="urn:microsoft.com/office/officeart/2005/8/layout/hChevron3"/>
    <dgm:cxn modelId="{DEBD9218-55F2-E649-8292-E9691260F972}" type="presParOf" srcId="{53D84BD1-9F93-ED4B-AD2F-80D81E043B93}" destId="{10EE3804-143A-BF43-B72C-DAEE12419268}" srcOrd="6" destOrd="0" presId="urn:microsoft.com/office/officeart/2005/8/layout/hChevron3"/>
    <dgm:cxn modelId="{6C1835EC-5C59-B343-A896-65EBDF8E4E1C}" type="presParOf" srcId="{53D84BD1-9F93-ED4B-AD2F-80D81E043B93}" destId="{12975FE1-2B7C-2A49-B573-8B22B39DFB1F}" srcOrd="7" destOrd="0" presId="urn:microsoft.com/office/officeart/2005/8/layout/hChevron3"/>
    <dgm:cxn modelId="{212C9B46-2185-5D41-A4A0-F3D910ACF8BB}" type="presParOf" srcId="{53D84BD1-9F93-ED4B-AD2F-80D81E043B93}" destId="{B86427AE-4859-8648-8454-1728A28458BC}"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10140E-D7AA-9D40-BA85-F9A401A69386}" type="doc">
      <dgm:prSet loTypeId="urn:microsoft.com/office/officeart/2005/8/layout/hChevron3" loCatId="" qsTypeId="urn:microsoft.com/office/officeart/2005/8/quickstyle/simple4" qsCatId="simple" csTypeId="urn:microsoft.com/office/officeart/2005/8/colors/accent1_2" csCatId="accent1" phldr="1"/>
      <dgm:spPr/>
      <dgm:t>
        <a:bodyPr/>
        <a:lstStyle/>
        <a:p>
          <a:endParaRPr lang="en-US"/>
        </a:p>
      </dgm:t>
    </dgm:pt>
    <dgm:pt modelId="{B48E31DB-E2AD-1E41-B429-8618DFED6774}">
      <dgm:prSet phldrT="[Text]" custT="1"/>
      <dgm:spPr/>
      <dgm:t>
        <a:bodyPr/>
        <a:lstStyle/>
        <a:p>
          <a:r>
            <a:rPr lang="en-US" sz="1600" b="1" i="0" dirty="0" smtClean="0"/>
            <a:t>Need Assessment</a:t>
          </a:r>
          <a:endParaRPr lang="en-US" sz="1600" b="1" i="0" dirty="0"/>
        </a:p>
      </dgm:t>
    </dgm:pt>
    <dgm:pt modelId="{D4538AAA-BF97-A048-AED6-0D5A1BDD00C9}" type="parTrans" cxnId="{6FB27BEC-B220-C543-B268-89692885F8A5}">
      <dgm:prSet/>
      <dgm:spPr/>
      <dgm:t>
        <a:bodyPr/>
        <a:lstStyle/>
        <a:p>
          <a:endParaRPr lang="en-US"/>
        </a:p>
      </dgm:t>
    </dgm:pt>
    <dgm:pt modelId="{919325D0-CF76-3347-ABA1-D4D96EB279C5}" type="sibTrans" cxnId="{6FB27BEC-B220-C543-B268-89692885F8A5}">
      <dgm:prSet/>
      <dgm:spPr/>
      <dgm:t>
        <a:bodyPr/>
        <a:lstStyle/>
        <a:p>
          <a:endParaRPr lang="en-US"/>
        </a:p>
      </dgm:t>
    </dgm:pt>
    <dgm:pt modelId="{7841F55F-9AC9-A349-9CAC-7EFAD64B7D23}">
      <dgm:prSet phldrT="[Text]" custT="1"/>
      <dgm:spPr/>
      <dgm:t>
        <a:bodyPr/>
        <a:lstStyle/>
        <a:p>
          <a:r>
            <a:rPr lang="en-US" sz="1600" b="1" i="0" dirty="0" smtClean="0"/>
            <a:t>Design</a:t>
          </a:r>
          <a:endParaRPr lang="en-US" sz="1600" b="1" i="0" dirty="0"/>
        </a:p>
      </dgm:t>
    </dgm:pt>
    <dgm:pt modelId="{6ED8A8AB-C620-FB43-9A59-286B2F36DA3E}" type="parTrans" cxnId="{5CD0A3BF-AAA0-B642-8DC5-6151C65F6662}">
      <dgm:prSet/>
      <dgm:spPr/>
      <dgm:t>
        <a:bodyPr/>
        <a:lstStyle/>
        <a:p>
          <a:endParaRPr lang="en-US"/>
        </a:p>
      </dgm:t>
    </dgm:pt>
    <dgm:pt modelId="{456280E3-6B08-0248-A572-3DC0B2CCE55C}" type="sibTrans" cxnId="{5CD0A3BF-AAA0-B642-8DC5-6151C65F6662}">
      <dgm:prSet/>
      <dgm:spPr/>
      <dgm:t>
        <a:bodyPr/>
        <a:lstStyle/>
        <a:p>
          <a:endParaRPr lang="en-US"/>
        </a:p>
      </dgm:t>
    </dgm:pt>
    <dgm:pt modelId="{2CF5F085-2529-C643-B4E1-886E96A5C9B3}">
      <dgm:prSet phldrT="[Text]" custT="1"/>
      <dgm:spPr/>
      <dgm:t>
        <a:bodyPr/>
        <a:lstStyle/>
        <a:p>
          <a:r>
            <a:rPr lang="en-US" sz="1600" b="1" i="0" dirty="0" smtClean="0"/>
            <a:t>Development</a:t>
          </a:r>
          <a:endParaRPr lang="en-US" sz="1600" b="1" i="0" dirty="0"/>
        </a:p>
      </dgm:t>
    </dgm:pt>
    <dgm:pt modelId="{1F6CB7A0-F32F-1044-8DDC-79018FB2D489}" type="parTrans" cxnId="{AFBDD3C0-E90D-1D47-91D3-23EB909CD03D}">
      <dgm:prSet/>
      <dgm:spPr/>
      <dgm:t>
        <a:bodyPr/>
        <a:lstStyle/>
        <a:p>
          <a:endParaRPr lang="en-US"/>
        </a:p>
      </dgm:t>
    </dgm:pt>
    <dgm:pt modelId="{299A918D-0314-4C49-8E6F-BF5F1C3CBC67}" type="sibTrans" cxnId="{AFBDD3C0-E90D-1D47-91D3-23EB909CD03D}">
      <dgm:prSet/>
      <dgm:spPr/>
      <dgm:t>
        <a:bodyPr/>
        <a:lstStyle/>
        <a:p>
          <a:endParaRPr lang="en-US"/>
        </a:p>
      </dgm:t>
    </dgm:pt>
    <dgm:pt modelId="{81B093E5-76B1-0E43-926C-6B5E6D6CBEA0}">
      <dgm:prSet phldrT="[Text]" custT="1"/>
      <dgm:spPr/>
      <dgm:t>
        <a:bodyPr/>
        <a:lstStyle/>
        <a:p>
          <a:r>
            <a:rPr lang="en-US" sz="1600" b="1" i="0" dirty="0" smtClean="0"/>
            <a:t>Implement</a:t>
          </a:r>
          <a:endParaRPr lang="en-US" sz="1600" b="1" i="0" dirty="0"/>
        </a:p>
      </dgm:t>
    </dgm:pt>
    <dgm:pt modelId="{CAA9E593-6B81-DA4A-896E-710D41E83C31}" type="parTrans" cxnId="{6CA0C8C3-C5BE-1246-AAE9-1611AA4EDC98}">
      <dgm:prSet/>
      <dgm:spPr/>
      <dgm:t>
        <a:bodyPr/>
        <a:lstStyle/>
        <a:p>
          <a:endParaRPr lang="en-US"/>
        </a:p>
      </dgm:t>
    </dgm:pt>
    <dgm:pt modelId="{EF3FAE06-2187-BF4F-9D72-CC85F7BCF33B}" type="sibTrans" cxnId="{6CA0C8C3-C5BE-1246-AAE9-1611AA4EDC98}">
      <dgm:prSet/>
      <dgm:spPr/>
      <dgm:t>
        <a:bodyPr/>
        <a:lstStyle/>
        <a:p>
          <a:endParaRPr lang="en-US"/>
        </a:p>
      </dgm:t>
    </dgm:pt>
    <dgm:pt modelId="{020C9C4C-EDC8-0547-9193-C21F61CD8FE4}">
      <dgm:prSet phldrT="[Text]" custT="1"/>
      <dgm:spPr/>
      <dgm:t>
        <a:bodyPr/>
        <a:lstStyle/>
        <a:p>
          <a:r>
            <a:rPr lang="en-US" sz="1600" b="1" i="0" dirty="0" smtClean="0"/>
            <a:t>Evaluate</a:t>
          </a:r>
          <a:endParaRPr lang="en-US" sz="1600" b="1" i="0" dirty="0"/>
        </a:p>
      </dgm:t>
    </dgm:pt>
    <dgm:pt modelId="{B0CFC57A-13DA-E24A-A12D-89920BE5BA98}" type="parTrans" cxnId="{ACEA0999-38EF-4748-B2C2-7AB834AC2C84}">
      <dgm:prSet/>
      <dgm:spPr/>
      <dgm:t>
        <a:bodyPr/>
        <a:lstStyle/>
        <a:p>
          <a:endParaRPr lang="en-US"/>
        </a:p>
      </dgm:t>
    </dgm:pt>
    <dgm:pt modelId="{7494756A-E79E-5A40-A933-AEB5A0D8FD2E}" type="sibTrans" cxnId="{ACEA0999-38EF-4748-B2C2-7AB834AC2C84}">
      <dgm:prSet/>
      <dgm:spPr/>
      <dgm:t>
        <a:bodyPr/>
        <a:lstStyle/>
        <a:p>
          <a:endParaRPr lang="en-US"/>
        </a:p>
      </dgm:t>
    </dgm:pt>
    <dgm:pt modelId="{53D84BD1-9F93-ED4B-AD2F-80D81E043B93}" type="pres">
      <dgm:prSet presAssocID="{6B10140E-D7AA-9D40-BA85-F9A401A69386}" presName="Name0" presStyleCnt="0">
        <dgm:presLayoutVars>
          <dgm:dir/>
          <dgm:resizeHandles val="exact"/>
        </dgm:presLayoutVars>
      </dgm:prSet>
      <dgm:spPr/>
      <dgm:t>
        <a:bodyPr/>
        <a:lstStyle/>
        <a:p>
          <a:endParaRPr lang="en-US"/>
        </a:p>
      </dgm:t>
    </dgm:pt>
    <dgm:pt modelId="{490B2CE8-2E0B-D747-B6BC-B282CD13201A}" type="pres">
      <dgm:prSet presAssocID="{B48E31DB-E2AD-1E41-B429-8618DFED6774}" presName="parTxOnly" presStyleLbl="node1" presStyleIdx="0" presStyleCnt="5">
        <dgm:presLayoutVars>
          <dgm:bulletEnabled val="1"/>
        </dgm:presLayoutVars>
      </dgm:prSet>
      <dgm:spPr/>
      <dgm:t>
        <a:bodyPr/>
        <a:lstStyle/>
        <a:p>
          <a:endParaRPr lang="en-US"/>
        </a:p>
      </dgm:t>
    </dgm:pt>
    <dgm:pt modelId="{419F3EBA-4C37-6145-9F4E-E5AA9B314169}" type="pres">
      <dgm:prSet presAssocID="{919325D0-CF76-3347-ABA1-D4D96EB279C5}" presName="parSpace" presStyleCnt="0"/>
      <dgm:spPr/>
    </dgm:pt>
    <dgm:pt modelId="{6C2458D9-AA46-B849-9A7C-741762D66A69}" type="pres">
      <dgm:prSet presAssocID="{7841F55F-9AC9-A349-9CAC-7EFAD64B7D23}" presName="parTxOnly" presStyleLbl="node1" presStyleIdx="1" presStyleCnt="5">
        <dgm:presLayoutVars>
          <dgm:bulletEnabled val="1"/>
        </dgm:presLayoutVars>
      </dgm:prSet>
      <dgm:spPr/>
      <dgm:t>
        <a:bodyPr/>
        <a:lstStyle/>
        <a:p>
          <a:endParaRPr lang="en-US"/>
        </a:p>
      </dgm:t>
    </dgm:pt>
    <dgm:pt modelId="{774E29F0-AB3F-6F44-B714-C2EEB72B285C}" type="pres">
      <dgm:prSet presAssocID="{456280E3-6B08-0248-A572-3DC0B2CCE55C}" presName="parSpace" presStyleCnt="0"/>
      <dgm:spPr/>
    </dgm:pt>
    <dgm:pt modelId="{B7FE96D7-BF55-8C40-96C7-7E8BB2261FF5}" type="pres">
      <dgm:prSet presAssocID="{2CF5F085-2529-C643-B4E1-886E96A5C9B3}" presName="parTxOnly" presStyleLbl="node1" presStyleIdx="2" presStyleCnt="5" custScaleX="102978">
        <dgm:presLayoutVars>
          <dgm:bulletEnabled val="1"/>
        </dgm:presLayoutVars>
      </dgm:prSet>
      <dgm:spPr/>
      <dgm:t>
        <a:bodyPr/>
        <a:lstStyle/>
        <a:p>
          <a:endParaRPr lang="en-US"/>
        </a:p>
      </dgm:t>
    </dgm:pt>
    <dgm:pt modelId="{552BB662-B397-D74C-9DC8-5466EDF2A088}" type="pres">
      <dgm:prSet presAssocID="{299A918D-0314-4C49-8E6F-BF5F1C3CBC67}" presName="parSpace" presStyleCnt="0"/>
      <dgm:spPr/>
    </dgm:pt>
    <dgm:pt modelId="{10EE3804-143A-BF43-B72C-DAEE12419268}" type="pres">
      <dgm:prSet presAssocID="{81B093E5-76B1-0E43-926C-6B5E6D6CBEA0}" presName="parTxOnly" presStyleLbl="node1" presStyleIdx="3" presStyleCnt="5">
        <dgm:presLayoutVars>
          <dgm:bulletEnabled val="1"/>
        </dgm:presLayoutVars>
      </dgm:prSet>
      <dgm:spPr/>
      <dgm:t>
        <a:bodyPr/>
        <a:lstStyle/>
        <a:p>
          <a:endParaRPr lang="en-US"/>
        </a:p>
      </dgm:t>
    </dgm:pt>
    <dgm:pt modelId="{12975FE1-2B7C-2A49-B573-8B22B39DFB1F}" type="pres">
      <dgm:prSet presAssocID="{EF3FAE06-2187-BF4F-9D72-CC85F7BCF33B}" presName="parSpace" presStyleCnt="0"/>
      <dgm:spPr/>
    </dgm:pt>
    <dgm:pt modelId="{B86427AE-4859-8648-8454-1728A28458BC}" type="pres">
      <dgm:prSet presAssocID="{020C9C4C-EDC8-0547-9193-C21F61CD8FE4}" presName="parTxOnly" presStyleLbl="node1" presStyleIdx="4" presStyleCnt="5">
        <dgm:presLayoutVars>
          <dgm:bulletEnabled val="1"/>
        </dgm:presLayoutVars>
      </dgm:prSet>
      <dgm:spPr/>
      <dgm:t>
        <a:bodyPr/>
        <a:lstStyle/>
        <a:p>
          <a:endParaRPr lang="en-US"/>
        </a:p>
      </dgm:t>
    </dgm:pt>
  </dgm:ptLst>
  <dgm:cxnLst>
    <dgm:cxn modelId="{6CA0C8C3-C5BE-1246-AAE9-1611AA4EDC98}" srcId="{6B10140E-D7AA-9D40-BA85-F9A401A69386}" destId="{81B093E5-76B1-0E43-926C-6B5E6D6CBEA0}" srcOrd="3" destOrd="0" parTransId="{CAA9E593-6B81-DA4A-896E-710D41E83C31}" sibTransId="{EF3FAE06-2187-BF4F-9D72-CC85F7BCF33B}"/>
    <dgm:cxn modelId="{034F0267-C66F-7848-8FF2-22E000A03428}" type="presOf" srcId="{2CF5F085-2529-C643-B4E1-886E96A5C9B3}" destId="{B7FE96D7-BF55-8C40-96C7-7E8BB2261FF5}" srcOrd="0" destOrd="0" presId="urn:microsoft.com/office/officeart/2005/8/layout/hChevron3"/>
    <dgm:cxn modelId="{5CD0A3BF-AAA0-B642-8DC5-6151C65F6662}" srcId="{6B10140E-D7AA-9D40-BA85-F9A401A69386}" destId="{7841F55F-9AC9-A349-9CAC-7EFAD64B7D23}" srcOrd="1" destOrd="0" parTransId="{6ED8A8AB-C620-FB43-9A59-286B2F36DA3E}" sibTransId="{456280E3-6B08-0248-A572-3DC0B2CCE55C}"/>
    <dgm:cxn modelId="{D790137D-F606-3A43-9764-B358B16BEC86}" type="presOf" srcId="{7841F55F-9AC9-A349-9CAC-7EFAD64B7D23}" destId="{6C2458D9-AA46-B849-9A7C-741762D66A69}" srcOrd="0" destOrd="0" presId="urn:microsoft.com/office/officeart/2005/8/layout/hChevron3"/>
    <dgm:cxn modelId="{A15FC8AB-26D0-E343-8BFA-7B57CA999B6D}" type="presOf" srcId="{6B10140E-D7AA-9D40-BA85-F9A401A69386}" destId="{53D84BD1-9F93-ED4B-AD2F-80D81E043B93}" srcOrd="0" destOrd="0" presId="urn:microsoft.com/office/officeart/2005/8/layout/hChevron3"/>
    <dgm:cxn modelId="{94EE4359-3463-8A4E-AD65-1C9A69C4B1DD}" type="presOf" srcId="{81B093E5-76B1-0E43-926C-6B5E6D6CBEA0}" destId="{10EE3804-143A-BF43-B72C-DAEE12419268}" srcOrd="0" destOrd="0" presId="urn:microsoft.com/office/officeart/2005/8/layout/hChevron3"/>
    <dgm:cxn modelId="{9F4BBAA8-0BF5-CB46-AF2A-3AD51E178936}" type="presOf" srcId="{B48E31DB-E2AD-1E41-B429-8618DFED6774}" destId="{490B2CE8-2E0B-D747-B6BC-B282CD13201A}" srcOrd="0" destOrd="0" presId="urn:microsoft.com/office/officeart/2005/8/layout/hChevron3"/>
    <dgm:cxn modelId="{AFBDD3C0-E90D-1D47-91D3-23EB909CD03D}" srcId="{6B10140E-D7AA-9D40-BA85-F9A401A69386}" destId="{2CF5F085-2529-C643-B4E1-886E96A5C9B3}" srcOrd="2" destOrd="0" parTransId="{1F6CB7A0-F32F-1044-8DDC-79018FB2D489}" sibTransId="{299A918D-0314-4C49-8E6F-BF5F1C3CBC67}"/>
    <dgm:cxn modelId="{6FB27BEC-B220-C543-B268-89692885F8A5}" srcId="{6B10140E-D7AA-9D40-BA85-F9A401A69386}" destId="{B48E31DB-E2AD-1E41-B429-8618DFED6774}" srcOrd="0" destOrd="0" parTransId="{D4538AAA-BF97-A048-AED6-0D5A1BDD00C9}" sibTransId="{919325D0-CF76-3347-ABA1-D4D96EB279C5}"/>
    <dgm:cxn modelId="{BBB59FB6-E0B9-A945-AE56-08C4417F13C0}" type="presOf" srcId="{020C9C4C-EDC8-0547-9193-C21F61CD8FE4}" destId="{B86427AE-4859-8648-8454-1728A28458BC}" srcOrd="0" destOrd="0" presId="urn:microsoft.com/office/officeart/2005/8/layout/hChevron3"/>
    <dgm:cxn modelId="{ACEA0999-38EF-4748-B2C2-7AB834AC2C84}" srcId="{6B10140E-D7AA-9D40-BA85-F9A401A69386}" destId="{020C9C4C-EDC8-0547-9193-C21F61CD8FE4}" srcOrd="4" destOrd="0" parTransId="{B0CFC57A-13DA-E24A-A12D-89920BE5BA98}" sibTransId="{7494756A-E79E-5A40-A933-AEB5A0D8FD2E}"/>
    <dgm:cxn modelId="{9843771D-F289-0348-9EC8-C522687CEBE9}" type="presParOf" srcId="{53D84BD1-9F93-ED4B-AD2F-80D81E043B93}" destId="{490B2CE8-2E0B-D747-B6BC-B282CD13201A}" srcOrd="0" destOrd="0" presId="urn:microsoft.com/office/officeart/2005/8/layout/hChevron3"/>
    <dgm:cxn modelId="{7C7F2020-4CC2-6643-95AD-115861E8AA78}" type="presParOf" srcId="{53D84BD1-9F93-ED4B-AD2F-80D81E043B93}" destId="{419F3EBA-4C37-6145-9F4E-E5AA9B314169}" srcOrd="1" destOrd="0" presId="urn:microsoft.com/office/officeart/2005/8/layout/hChevron3"/>
    <dgm:cxn modelId="{FB927720-62E5-0742-B3C4-80FD46307F4F}" type="presParOf" srcId="{53D84BD1-9F93-ED4B-AD2F-80D81E043B93}" destId="{6C2458D9-AA46-B849-9A7C-741762D66A69}" srcOrd="2" destOrd="0" presId="urn:microsoft.com/office/officeart/2005/8/layout/hChevron3"/>
    <dgm:cxn modelId="{83A16A80-29DE-3D47-9BFC-BA791A866C10}" type="presParOf" srcId="{53D84BD1-9F93-ED4B-AD2F-80D81E043B93}" destId="{774E29F0-AB3F-6F44-B714-C2EEB72B285C}" srcOrd="3" destOrd="0" presId="urn:microsoft.com/office/officeart/2005/8/layout/hChevron3"/>
    <dgm:cxn modelId="{851ED4B7-2E7F-C647-ABE0-6DC58417E678}" type="presParOf" srcId="{53D84BD1-9F93-ED4B-AD2F-80D81E043B93}" destId="{B7FE96D7-BF55-8C40-96C7-7E8BB2261FF5}" srcOrd="4" destOrd="0" presId="urn:microsoft.com/office/officeart/2005/8/layout/hChevron3"/>
    <dgm:cxn modelId="{5FCBC653-1BA2-FF43-9951-1A937C5CDE24}" type="presParOf" srcId="{53D84BD1-9F93-ED4B-AD2F-80D81E043B93}" destId="{552BB662-B397-D74C-9DC8-5466EDF2A088}" srcOrd="5" destOrd="0" presId="urn:microsoft.com/office/officeart/2005/8/layout/hChevron3"/>
    <dgm:cxn modelId="{FE1C093F-3A64-8D49-A106-96256D7AFD4B}" type="presParOf" srcId="{53D84BD1-9F93-ED4B-AD2F-80D81E043B93}" destId="{10EE3804-143A-BF43-B72C-DAEE12419268}" srcOrd="6" destOrd="0" presId="urn:microsoft.com/office/officeart/2005/8/layout/hChevron3"/>
    <dgm:cxn modelId="{BD239BFC-EB9B-764A-9048-1A003522D3D7}" type="presParOf" srcId="{53D84BD1-9F93-ED4B-AD2F-80D81E043B93}" destId="{12975FE1-2B7C-2A49-B573-8B22B39DFB1F}" srcOrd="7" destOrd="0" presId="urn:microsoft.com/office/officeart/2005/8/layout/hChevron3"/>
    <dgm:cxn modelId="{6A42B253-9319-3C4F-B6AA-DF1F8B9DD1C3}" type="presParOf" srcId="{53D84BD1-9F93-ED4B-AD2F-80D81E043B93}" destId="{B86427AE-4859-8648-8454-1728A28458BC}"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C80248-CB33-6049-99C7-7659E503EBE1}" type="doc">
      <dgm:prSet loTypeId="urn:microsoft.com/office/officeart/2005/8/layout/hProcess9" loCatId="" qsTypeId="urn:microsoft.com/office/officeart/2005/8/quickstyle/simple4" qsCatId="simple" csTypeId="urn:microsoft.com/office/officeart/2005/8/colors/accent1_2" csCatId="accent1" phldr="1"/>
      <dgm:spPr/>
      <dgm:t>
        <a:bodyPr/>
        <a:lstStyle/>
        <a:p>
          <a:endParaRPr lang="en-US"/>
        </a:p>
      </dgm:t>
    </dgm:pt>
    <dgm:pt modelId="{6C6606D6-417F-1F4C-877C-34502BEBF2A5}">
      <dgm:prSet phldrT="[Text]"/>
      <dgm:spPr/>
      <dgm:t>
        <a:bodyPr/>
        <a:lstStyle/>
        <a:p>
          <a:r>
            <a:rPr lang="en-US" dirty="0" smtClean="0"/>
            <a:t>1. Trainer is notified of need for course</a:t>
          </a:r>
          <a:endParaRPr lang="en-US" dirty="0"/>
        </a:p>
      </dgm:t>
    </dgm:pt>
    <dgm:pt modelId="{BFDBA6D5-8C6F-E948-AC97-1A195DFB23A0}" type="parTrans" cxnId="{F7E1D612-C8EB-E24D-B062-92515269C8D3}">
      <dgm:prSet/>
      <dgm:spPr/>
      <dgm:t>
        <a:bodyPr/>
        <a:lstStyle/>
        <a:p>
          <a:endParaRPr lang="en-US"/>
        </a:p>
      </dgm:t>
    </dgm:pt>
    <dgm:pt modelId="{4059B374-48C9-DB45-9556-C82D82ABA2F9}" type="sibTrans" cxnId="{F7E1D612-C8EB-E24D-B062-92515269C8D3}">
      <dgm:prSet/>
      <dgm:spPr/>
      <dgm:t>
        <a:bodyPr/>
        <a:lstStyle/>
        <a:p>
          <a:endParaRPr lang="en-US"/>
        </a:p>
      </dgm:t>
    </dgm:pt>
    <dgm:pt modelId="{96A4F0F9-A4F3-1244-92F8-913CC689ADD7}">
      <dgm:prSet phldrT="[Text]"/>
      <dgm:spPr/>
      <dgm:t>
        <a:bodyPr/>
        <a:lstStyle/>
        <a:p>
          <a:r>
            <a:rPr lang="en-US" dirty="0" smtClean="0"/>
            <a:t>2. Trainer downloads Curricula  </a:t>
          </a:r>
          <a:endParaRPr lang="en-US" dirty="0"/>
        </a:p>
      </dgm:t>
    </dgm:pt>
    <dgm:pt modelId="{EB09FA72-8A20-6748-B2BE-E26F663C66F1}" type="parTrans" cxnId="{6788243B-1970-A647-A1B3-6D27A465F6EE}">
      <dgm:prSet/>
      <dgm:spPr/>
      <dgm:t>
        <a:bodyPr/>
        <a:lstStyle/>
        <a:p>
          <a:endParaRPr lang="en-US"/>
        </a:p>
      </dgm:t>
    </dgm:pt>
    <dgm:pt modelId="{84813FDD-FFFA-4445-B486-98DA8ED9A130}" type="sibTrans" cxnId="{6788243B-1970-A647-A1B3-6D27A465F6EE}">
      <dgm:prSet/>
      <dgm:spPr/>
      <dgm:t>
        <a:bodyPr/>
        <a:lstStyle/>
        <a:p>
          <a:endParaRPr lang="en-US"/>
        </a:p>
      </dgm:t>
    </dgm:pt>
    <dgm:pt modelId="{ACB090E2-8338-8C44-848D-52D7B740730F}">
      <dgm:prSet phldrT="[Text]"/>
      <dgm:spPr/>
      <dgm:t>
        <a:bodyPr/>
        <a:lstStyle/>
        <a:p>
          <a:r>
            <a:rPr lang="en-US" dirty="0" smtClean="0"/>
            <a:t>3. Trainer meets with SME or uses own skill to compete Curricula</a:t>
          </a:r>
          <a:endParaRPr lang="en-US" dirty="0"/>
        </a:p>
      </dgm:t>
    </dgm:pt>
    <dgm:pt modelId="{4C411484-9528-5F43-8C16-6014A452811E}" type="parTrans" cxnId="{4564EC57-C659-BE4C-8D14-EAFFEB2C100B}">
      <dgm:prSet/>
      <dgm:spPr/>
      <dgm:t>
        <a:bodyPr/>
        <a:lstStyle/>
        <a:p>
          <a:endParaRPr lang="en-US"/>
        </a:p>
      </dgm:t>
    </dgm:pt>
    <dgm:pt modelId="{5F1247D2-757C-E547-93AD-BCD70086DDDC}" type="sibTrans" cxnId="{4564EC57-C659-BE4C-8D14-EAFFEB2C100B}">
      <dgm:prSet/>
      <dgm:spPr/>
      <dgm:t>
        <a:bodyPr/>
        <a:lstStyle/>
        <a:p>
          <a:endParaRPr lang="en-US"/>
        </a:p>
      </dgm:t>
    </dgm:pt>
    <dgm:pt modelId="{D937615E-5BE0-D543-96B2-4A4B78180493}">
      <dgm:prSet phldrT="[Text]"/>
      <dgm:spPr/>
      <dgm:t>
        <a:bodyPr/>
        <a:lstStyle/>
        <a:p>
          <a:r>
            <a:rPr lang="en-US" dirty="0" smtClean="0"/>
            <a:t>4. Curricula is validated by SME</a:t>
          </a:r>
          <a:endParaRPr lang="en-US" dirty="0"/>
        </a:p>
      </dgm:t>
    </dgm:pt>
    <dgm:pt modelId="{CFF485CE-3927-7148-A21A-7F7A2D9537E9}" type="parTrans" cxnId="{012902F9-3DCF-064C-A2B1-A755DFE8F881}">
      <dgm:prSet/>
      <dgm:spPr/>
      <dgm:t>
        <a:bodyPr/>
        <a:lstStyle/>
        <a:p>
          <a:endParaRPr lang="en-US"/>
        </a:p>
      </dgm:t>
    </dgm:pt>
    <dgm:pt modelId="{B0008059-9AA9-1346-826F-9E7B974030F3}" type="sibTrans" cxnId="{012902F9-3DCF-064C-A2B1-A755DFE8F881}">
      <dgm:prSet/>
      <dgm:spPr/>
      <dgm:t>
        <a:bodyPr/>
        <a:lstStyle/>
        <a:p>
          <a:endParaRPr lang="en-US"/>
        </a:p>
      </dgm:t>
    </dgm:pt>
    <dgm:pt modelId="{499C22F3-4AC8-3043-9B5A-EAAAB4CCE4FB}">
      <dgm:prSet phldrT="[Text]"/>
      <dgm:spPr/>
      <dgm:t>
        <a:bodyPr/>
        <a:lstStyle/>
        <a:p>
          <a:r>
            <a:rPr lang="en-US" dirty="0" smtClean="0"/>
            <a:t>5. Curricula is validated by Training Evaluator</a:t>
          </a:r>
          <a:endParaRPr lang="en-US" dirty="0"/>
        </a:p>
      </dgm:t>
    </dgm:pt>
    <dgm:pt modelId="{3BE83223-F453-EB4E-8D88-4A9598B44739}" type="parTrans" cxnId="{A7D5F710-83E8-924B-8B92-A0F391AD3A01}">
      <dgm:prSet/>
      <dgm:spPr/>
      <dgm:t>
        <a:bodyPr/>
        <a:lstStyle/>
        <a:p>
          <a:endParaRPr lang="en-US"/>
        </a:p>
      </dgm:t>
    </dgm:pt>
    <dgm:pt modelId="{20695B4E-E8A7-874F-9234-C21EFC0F36E1}" type="sibTrans" cxnId="{A7D5F710-83E8-924B-8B92-A0F391AD3A01}">
      <dgm:prSet/>
      <dgm:spPr/>
      <dgm:t>
        <a:bodyPr/>
        <a:lstStyle/>
        <a:p>
          <a:endParaRPr lang="en-US"/>
        </a:p>
      </dgm:t>
    </dgm:pt>
    <dgm:pt modelId="{28E4DD27-6BE7-F24D-B775-BE4C9FF06B0A}">
      <dgm:prSet phldrT="[Text]"/>
      <dgm:spPr/>
      <dgm:t>
        <a:bodyPr/>
        <a:lstStyle/>
        <a:p>
          <a:r>
            <a:rPr lang="en-US" dirty="0" smtClean="0"/>
            <a:t>6. Final Curricula is used to create  the Presentation</a:t>
          </a:r>
          <a:endParaRPr lang="en-US" dirty="0"/>
        </a:p>
      </dgm:t>
    </dgm:pt>
    <dgm:pt modelId="{94C13D96-4739-D74D-8DFE-0D8BC82C88E0}" type="parTrans" cxnId="{4C721B9A-80CA-F34D-81FD-FBFBBA5B01AD}">
      <dgm:prSet/>
      <dgm:spPr/>
    </dgm:pt>
    <dgm:pt modelId="{D55030C3-9020-8345-BE2C-F5E828348A82}" type="sibTrans" cxnId="{4C721B9A-80CA-F34D-81FD-FBFBBA5B01AD}">
      <dgm:prSet/>
      <dgm:spPr/>
    </dgm:pt>
    <dgm:pt modelId="{45F78762-1549-054D-96D8-9420B7B0216F}" type="pres">
      <dgm:prSet presAssocID="{86C80248-CB33-6049-99C7-7659E503EBE1}" presName="CompostProcess" presStyleCnt="0">
        <dgm:presLayoutVars>
          <dgm:dir/>
          <dgm:resizeHandles val="exact"/>
        </dgm:presLayoutVars>
      </dgm:prSet>
      <dgm:spPr/>
      <dgm:t>
        <a:bodyPr/>
        <a:lstStyle/>
        <a:p>
          <a:endParaRPr lang="en-US"/>
        </a:p>
      </dgm:t>
    </dgm:pt>
    <dgm:pt modelId="{2A1555F1-2E7F-124E-87F3-200D1C84D21B}" type="pres">
      <dgm:prSet presAssocID="{86C80248-CB33-6049-99C7-7659E503EBE1}" presName="arrow" presStyleLbl="bgShp" presStyleIdx="0" presStyleCnt="1"/>
      <dgm:spPr/>
    </dgm:pt>
    <dgm:pt modelId="{D04599B8-EA1E-FE4B-A85C-7C2A0B949659}" type="pres">
      <dgm:prSet presAssocID="{86C80248-CB33-6049-99C7-7659E503EBE1}" presName="linearProcess" presStyleCnt="0"/>
      <dgm:spPr/>
    </dgm:pt>
    <dgm:pt modelId="{D61D6137-E941-3444-840C-8C0D66C0AEF5}" type="pres">
      <dgm:prSet presAssocID="{6C6606D6-417F-1F4C-877C-34502BEBF2A5}" presName="textNode" presStyleLbl="node1" presStyleIdx="0" presStyleCnt="6">
        <dgm:presLayoutVars>
          <dgm:bulletEnabled val="1"/>
        </dgm:presLayoutVars>
      </dgm:prSet>
      <dgm:spPr/>
      <dgm:t>
        <a:bodyPr/>
        <a:lstStyle/>
        <a:p>
          <a:endParaRPr lang="en-US"/>
        </a:p>
      </dgm:t>
    </dgm:pt>
    <dgm:pt modelId="{03E4039A-6F2C-0A4C-8307-1BF7BE153C7A}" type="pres">
      <dgm:prSet presAssocID="{4059B374-48C9-DB45-9556-C82D82ABA2F9}" presName="sibTrans" presStyleCnt="0"/>
      <dgm:spPr/>
    </dgm:pt>
    <dgm:pt modelId="{ECC0C977-A9D2-E748-B10E-E2D764FD44AB}" type="pres">
      <dgm:prSet presAssocID="{96A4F0F9-A4F3-1244-92F8-913CC689ADD7}" presName="textNode" presStyleLbl="node1" presStyleIdx="1" presStyleCnt="6">
        <dgm:presLayoutVars>
          <dgm:bulletEnabled val="1"/>
        </dgm:presLayoutVars>
      </dgm:prSet>
      <dgm:spPr/>
      <dgm:t>
        <a:bodyPr/>
        <a:lstStyle/>
        <a:p>
          <a:endParaRPr lang="en-US"/>
        </a:p>
      </dgm:t>
    </dgm:pt>
    <dgm:pt modelId="{D4AD3533-AB84-B845-B4D7-A1459B926D87}" type="pres">
      <dgm:prSet presAssocID="{84813FDD-FFFA-4445-B486-98DA8ED9A130}" presName="sibTrans" presStyleCnt="0"/>
      <dgm:spPr/>
    </dgm:pt>
    <dgm:pt modelId="{C1818E0D-01AB-8644-893E-968EB16A0274}" type="pres">
      <dgm:prSet presAssocID="{ACB090E2-8338-8C44-848D-52D7B740730F}" presName="textNode" presStyleLbl="node1" presStyleIdx="2" presStyleCnt="6">
        <dgm:presLayoutVars>
          <dgm:bulletEnabled val="1"/>
        </dgm:presLayoutVars>
      </dgm:prSet>
      <dgm:spPr/>
      <dgm:t>
        <a:bodyPr/>
        <a:lstStyle/>
        <a:p>
          <a:endParaRPr lang="en-US"/>
        </a:p>
      </dgm:t>
    </dgm:pt>
    <dgm:pt modelId="{8B478786-3A1F-F947-B242-AE114862767E}" type="pres">
      <dgm:prSet presAssocID="{5F1247D2-757C-E547-93AD-BCD70086DDDC}" presName="sibTrans" presStyleCnt="0"/>
      <dgm:spPr/>
    </dgm:pt>
    <dgm:pt modelId="{78F701C0-3E34-D54E-AF44-1A375CBBFDD1}" type="pres">
      <dgm:prSet presAssocID="{D937615E-5BE0-D543-96B2-4A4B78180493}" presName="textNode" presStyleLbl="node1" presStyleIdx="3" presStyleCnt="6">
        <dgm:presLayoutVars>
          <dgm:bulletEnabled val="1"/>
        </dgm:presLayoutVars>
      </dgm:prSet>
      <dgm:spPr/>
      <dgm:t>
        <a:bodyPr/>
        <a:lstStyle/>
        <a:p>
          <a:endParaRPr lang="en-US"/>
        </a:p>
      </dgm:t>
    </dgm:pt>
    <dgm:pt modelId="{0AA2FEAA-8CC7-CE4F-90DB-18A9B189082A}" type="pres">
      <dgm:prSet presAssocID="{B0008059-9AA9-1346-826F-9E7B974030F3}" presName="sibTrans" presStyleCnt="0"/>
      <dgm:spPr/>
    </dgm:pt>
    <dgm:pt modelId="{B12F5949-E9DD-7047-B3C2-F46DE11F1C90}" type="pres">
      <dgm:prSet presAssocID="{499C22F3-4AC8-3043-9B5A-EAAAB4CCE4FB}" presName="textNode" presStyleLbl="node1" presStyleIdx="4" presStyleCnt="6">
        <dgm:presLayoutVars>
          <dgm:bulletEnabled val="1"/>
        </dgm:presLayoutVars>
      </dgm:prSet>
      <dgm:spPr/>
      <dgm:t>
        <a:bodyPr/>
        <a:lstStyle/>
        <a:p>
          <a:endParaRPr lang="en-US"/>
        </a:p>
      </dgm:t>
    </dgm:pt>
    <dgm:pt modelId="{F1954AD7-D210-FD4E-A902-62F83E559037}" type="pres">
      <dgm:prSet presAssocID="{20695B4E-E8A7-874F-9234-C21EFC0F36E1}" presName="sibTrans" presStyleCnt="0"/>
      <dgm:spPr/>
    </dgm:pt>
    <dgm:pt modelId="{305F2FA4-79E7-E94E-90A9-4C327D193D62}" type="pres">
      <dgm:prSet presAssocID="{28E4DD27-6BE7-F24D-B775-BE4C9FF06B0A}" presName="textNode" presStyleLbl="node1" presStyleIdx="5" presStyleCnt="6">
        <dgm:presLayoutVars>
          <dgm:bulletEnabled val="1"/>
        </dgm:presLayoutVars>
      </dgm:prSet>
      <dgm:spPr/>
      <dgm:t>
        <a:bodyPr/>
        <a:lstStyle/>
        <a:p>
          <a:endParaRPr lang="en-US"/>
        </a:p>
      </dgm:t>
    </dgm:pt>
  </dgm:ptLst>
  <dgm:cxnLst>
    <dgm:cxn modelId="{2025F934-0E8B-C744-B11F-048FD582F427}" type="presOf" srcId="{28E4DD27-6BE7-F24D-B775-BE4C9FF06B0A}" destId="{305F2FA4-79E7-E94E-90A9-4C327D193D62}" srcOrd="0" destOrd="0" presId="urn:microsoft.com/office/officeart/2005/8/layout/hProcess9"/>
    <dgm:cxn modelId="{1E6A4056-DDA6-224F-9398-FB78D9C3A4A0}" type="presOf" srcId="{D937615E-5BE0-D543-96B2-4A4B78180493}" destId="{78F701C0-3E34-D54E-AF44-1A375CBBFDD1}" srcOrd="0" destOrd="0" presId="urn:microsoft.com/office/officeart/2005/8/layout/hProcess9"/>
    <dgm:cxn modelId="{6788243B-1970-A647-A1B3-6D27A465F6EE}" srcId="{86C80248-CB33-6049-99C7-7659E503EBE1}" destId="{96A4F0F9-A4F3-1244-92F8-913CC689ADD7}" srcOrd="1" destOrd="0" parTransId="{EB09FA72-8A20-6748-B2BE-E26F663C66F1}" sibTransId="{84813FDD-FFFA-4445-B486-98DA8ED9A130}"/>
    <dgm:cxn modelId="{4C721B9A-80CA-F34D-81FD-FBFBBA5B01AD}" srcId="{86C80248-CB33-6049-99C7-7659E503EBE1}" destId="{28E4DD27-6BE7-F24D-B775-BE4C9FF06B0A}" srcOrd="5" destOrd="0" parTransId="{94C13D96-4739-D74D-8DFE-0D8BC82C88E0}" sibTransId="{D55030C3-9020-8345-BE2C-F5E828348A82}"/>
    <dgm:cxn modelId="{012902F9-3DCF-064C-A2B1-A755DFE8F881}" srcId="{86C80248-CB33-6049-99C7-7659E503EBE1}" destId="{D937615E-5BE0-D543-96B2-4A4B78180493}" srcOrd="3" destOrd="0" parTransId="{CFF485CE-3927-7148-A21A-7F7A2D9537E9}" sibTransId="{B0008059-9AA9-1346-826F-9E7B974030F3}"/>
    <dgm:cxn modelId="{5F257ADE-F323-6345-927F-12F7F1519C39}" type="presOf" srcId="{96A4F0F9-A4F3-1244-92F8-913CC689ADD7}" destId="{ECC0C977-A9D2-E748-B10E-E2D764FD44AB}" srcOrd="0" destOrd="0" presId="urn:microsoft.com/office/officeart/2005/8/layout/hProcess9"/>
    <dgm:cxn modelId="{4564EC57-C659-BE4C-8D14-EAFFEB2C100B}" srcId="{86C80248-CB33-6049-99C7-7659E503EBE1}" destId="{ACB090E2-8338-8C44-848D-52D7B740730F}" srcOrd="2" destOrd="0" parTransId="{4C411484-9528-5F43-8C16-6014A452811E}" sibTransId="{5F1247D2-757C-E547-93AD-BCD70086DDDC}"/>
    <dgm:cxn modelId="{F7E1D612-C8EB-E24D-B062-92515269C8D3}" srcId="{86C80248-CB33-6049-99C7-7659E503EBE1}" destId="{6C6606D6-417F-1F4C-877C-34502BEBF2A5}" srcOrd="0" destOrd="0" parTransId="{BFDBA6D5-8C6F-E948-AC97-1A195DFB23A0}" sibTransId="{4059B374-48C9-DB45-9556-C82D82ABA2F9}"/>
    <dgm:cxn modelId="{2D13DE09-06CD-8641-9618-F40CD19E2BF7}" type="presOf" srcId="{86C80248-CB33-6049-99C7-7659E503EBE1}" destId="{45F78762-1549-054D-96D8-9420B7B0216F}" srcOrd="0" destOrd="0" presId="urn:microsoft.com/office/officeart/2005/8/layout/hProcess9"/>
    <dgm:cxn modelId="{84EA8DBF-3500-ED4A-865C-14BBF9E18A19}" type="presOf" srcId="{6C6606D6-417F-1F4C-877C-34502BEBF2A5}" destId="{D61D6137-E941-3444-840C-8C0D66C0AEF5}" srcOrd="0" destOrd="0" presId="urn:microsoft.com/office/officeart/2005/8/layout/hProcess9"/>
    <dgm:cxn modelId="{A7D5F710-83E8-924B-8B92-A0F391AD3A01}" srcId="{86C80248-CB33-6049-99C7-7659E503EBE1}" destId="{499C22F3-4AC8-3043-9B5A-EAAAB4CCE4FB}" srcOrd="4" destOrd="0" parTransId="{3BE83223-F453-EB4E-8D88-4A9598B44739}" sibTransId="{20695B4E-E8A7-874F-9234-C21EFC0F36E1}"/>
    <dgm:cxn modelId="{D12B310E-7AC3-7F47-AD9E-59DBF06C6DE8}" type="presOf" srcId="{ACB090E2-8338-8C44-848D-52D7B740730F}" destId="{C1818E0D-01AB-8644-893E-968EB16A0274}" srcOrd="0" destOrd="0" presId="urn:microsoft.com/office/officeart/2005/8/layout/hProcess9"/>
    <dgm:cxn modelId="{1BB8B1A8-773A-CB4D-8F45-CF81F92CC538}" type="presOf" srcId="{499C22F3-4AC8-3043-9B5A-EAAAB4CCE4FB}" destId="{B12F5949-E9DD-7047-B3C2-F46DE11F1C90}" srcOrd="0" destOrd="0" presId="urn:microsoft.com/office/officeart/2005/8/layout/hProcess9"/>
    <dgm:cxn modelId="{A33CBC14-9B40-8E46-A9BD-5743C6BA4670}" type="presParOf" srcId="{45F78762-1549-054D-96D8-9420B7B0216F}" destId="{2A1555F1-2E7F-124E-87F3-200D1C84D21B}" srcOrd="0" destOrd="0" presId="urn:microsoft.com/office/officeart/2005/8/layout/hProcess9"/>
    <dgm:cxn modelId="{E325B31C-9D1C-0344-8894-5CF2F27DF43C}" type="presParOf" srcId="{45F78762-1549-054D-96D8-9420B7B0216F}" destId="{D04599B8-EA1E-FE4B-A85C-7C2A0B949659}" srcOrd="1" destOrd="0" presId="urn:microsoft.com/office/officeart/2005/8/layout/hProcess9"/>
    <dgm:cxn modelId="{ADD06220-92D2-8240-9676-D1C73C1CE078}" type="presParOf" srcId="{D04599B8-EA1E-FE4B-A85C-7C2A0B949659}" destId="{D61D6137-E941-3444-840C-8C0D66C0AEF5}" srcOrd="0" destOrd="0" presId="urn:microsoft.com/office/officeart/2005/8/layout/hProcess9"/>
    <dgm:cxn modelId="{F63C7FB8-EEFF-9646-8ADB-F6663DAB9869}" type="presParOf" srcId="{D04599B8-EA1E-FE4B-A85C-7C2A0B949659}" destId="{03E4039A-6F2C-0A4C-8307-1BF7BE153C7A}" srcOrd="1" destOrd="0" presId="urn:microsoft.com/office/officeart/2005/8/layout/hProcess9"/>
    <dgm:cxn modelId="{EA3F1A4A-309E-904D-AF6B-47516F6FC7B9}" type="presParOf" srcId="{D04599B8-EA1E-FE4B-A85C-7C2A0B949659}" destId="{ECC0C977-A9D2-E748-B10E-E2D764FD44AB}" srcOrd="2" destOrd="0" presId="urn:microsoft.com/office/officeart/2005/8/layout/hProcess9"/>
    <dgm:cxn modelId="{E5AFB7B4-8583-824F-88D5-81E368B97E35}" type="presParOf" srcId="{D04599B8-EA1E-FE4B-A85C-7C2A0B949659}" destId="{D4AD3533-AB84-B845-B4D7-A1459B926D87}" srcOrd="3" destOrd="0" presId="urn:microsoft.com/office/officeart/2005/8/layout/hProcess9"/>
    <dgm:cxn modelId="{09628C4B-048D-BC4F-962D-90CA60564BBA}" type="presParOf" srcId="{D04599B8-EA1E-FE4B-A85C-7C2A0B949659}" destId="{C1818E0D-01AB-8644-893E-968EB16A0274}" srcOrd="4" destOrd="0" presId="urn:microsoft.com/office/officeart/2005/8/layout/hProcess9"/>
    <dgm:cxn modelId="{76E2E124-92F4-7A40-81F3-3074B2617339}" type="presParOf" srcId="{D04599B8-EA1E-FE4B-A85C-7C2A0B949659}" destId="{8B478786-3A1F-F947-B242-AE114862767E}" srcOrd="5" destOrd="0" presId="urn:microsoft.com/office/officeart/2005/8/layout/hProcess9"/>
    <dgm:cxn modelId="{9C5497AB-4440-5848-AC2F-427C78E97FB3}" type="presParOf" srcId="{D04599B8-EA1E-FE4B-A85C-7C2A0B949659}" destId="{78F701C0-3E34-D54E-AF44-1A375CBBFDD1}" srcOrd="6" destOrd="0" presId="urn:microsoft.com/office/officeart/2005/8/layout/hProcess9"/>
    <dgm:cxn modelId="{58666FA0-D9FA-5845-982E-41A6F78C100B}" type="presParOf" srcId="{D04599B8-EA1E-FE4B-A85C-7C2A0B949659}" destId="{0AA2FEAA-8CC7-CE4F-90DB-18A9B189082A}" srcOrd="7" destOrd="0" presId="urn:microsoft.com/office/officeart/2005/8/layout/hProcess9"/>
    <dgm:cxn modelId="{44B2C3ED-B55C-6641-80F0-9DC4260F25AC}" type="presParOf" srcId="{D04599B8-EA1E-FE4B-A85C-7C2A0B949659}" destId="{B12F5949-E9DD-7047-B3C2-F46DE11F1C90}" srcOrd="8" destOrd="0" presId="urn:microsoft.com/office/officeart/2005/8/layout/hProcess9"/>
    <dgm:cxn modelId="{C5C2EDC8-C24B-954F-96BD-406116CBA62C}" type="presParOf" srcId="{D04599B8-EA1E-FE4B-A85C-7C2A0B949659}" destId="{F1954AD7-D210-FD4E-A902-62F83E559037}" srcOrd="9" destOrd="0" presId="urn:microsoft.com/office/officeart/2005/8/layout/hProcess9"/>
    <dgm:cxn modelId="{26FE0FB5-10B2-0647-81DB-44C73C6DB685}" type="presParOf" srcId="{D04599B8-EA1E-FE4B-A85C-7C2A0B949659}" destId="{305F2FA4-79E7-E94E-90A9-4C327D193D62}"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06A172-D86A-2048-90BC-3F953365B427}"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57042CB1-F5B0-A745-A9E0-2DFB1AAE3C03}">
      <dgm:prSet phldrT="[Text]"/>
      <dgm:spPr/>
      <dgm:t>
        <a:bodyPr/>
        <a:lstStyle/>
        <a:p>
          <a:r>
            <a:rPr lang="en-US" dirty="0" smtClean="0"/>
            <a:t>Self-review Using Checklist</a:t>
          </a:r>
          <a:endParaRPr lang="en-US" dirty="0"/>
        </a:p>
      </dgm:t>
    </dgm:pt>
    <dgm:pt modelId="{ACABC460-D3B0-3E41-9A82-8CB5EA4A26CA}" type="parTrans" cxnId="{4515266E-CDCA-AA41-9434-63111D207D11}">
      <dgm:prSet/>
      <dgm:spPr/>
      <dgm:t>
        <a:bodyPr/>
        <a:lstStyle/>
        <a:p>
          <a:endParaRPr lang="en-US"/>
        </a:p>
      </dgm:t>
    </dgm:pt>
    <dgm:pt modelId="{0C5D621C-086F-CD42-9AD9-11578A42CF2C}" type="sibTrans" cxnId="{4515266E-CDCA-AA41-9434-63111D207D11}">
      <dgm:prSet/>
      <dgm:spPr/>
      <dgm:t>
        <a:bodyPr/>
        <a:lstStyle/>
        <a:p>
          <a:endParaRPr lang="en-US" dirty="0"/>
        </a:p>
      </dgm:t>
    </dgm:pt>
    <dgm:pt modelId="{95074114-31C8-8B49-878D-4D87918B3B34}">
      <dgm:prSet phldrT="[Text]"/>
      <dgm:spPr/>
      <dgm:t>
        <a:bodyPr/>
        <a:lstStyle/>
        <a:p>
          <a:r>
            <a:rPr lang="en-US" dirty="0" smtClean="0"/>
            <a:t>SME Review</a:t>
          </a:r>
          <a:endParaRPr lang="en-US" dirty="0"/>
        </a:p>
      </dgm:t>
    </dgm:pt>
    <dgm:pt modelId="{7E29E3A8-AF5E-EF41-861E-DC4491C46044}" type="parTrans" cxnId="{5E5596E7-39C3-E044-A73E-A3C344B5CA43}">
      <dgm:prSet/>
      <dgm:spPr/>
      <dgm:t>
        <a:bodyPr/>
        <a:lstStyle/>
        <a:p>
          <a:endParaRPr lang="en-US"/>
        </a:p>
      </dgm:t>
    </dgm:pt>
    <dgm:pt modelId="{F3927457-2322-264B-ACD5-8844AC24F7B8}" type="sibTrans" cxnId="{5E5596E7-39C3-E044-A73E-A3C344B5CA43}">
      <dgm:prSet/>
      <dgm:spPr/>
      <dgm:t>
        <a:bodyPr/>
        <a:lstStyle/>
        <a:p>
          <a:endParaRPr lang="en-US" dirty="0"/>
        </a:p>
      </dgm:t>
    </dgm:pt>
    <dgm:pt modelId="{7AC39425-7E36-FA48-924A-918D1CDE1EFD}">
      <dgm:prSet phldrT="[Text]"/>
      <dgm:spPr/>
      <dgm:t>
        <a:bodyPr/>
        <a:lstStyle/>
        <a:p>
          <a:r>
            <a:rPr lang="en-US" dirty="0" smtClean="0"/>
            <a:t>SME Review Changes Made</a:t>
          </a:r>
          <a:endParaRPr lang="en-US" dirty="0"/>
        </a:p>
      </dgm:t>
    </dgm:pt>
    <dgm:pt modelId="{73BCF6D8-4339-594A-8F68-95FB5B435AD5}" type="parTrans" cxnId="{6ACBCFE0-DE6D-CF47-830D-37B39B145864}">
      <dgm:prSet/>
      <dgm:spPr/>
      <dgm:t>
        <a:bodyPr/>
        <a:lstStyle/>
        <a:p>
          <a:endParaRPr lang="en-US"/>
        </a:p>
      </dgm:t>
    </dgm:pt>
    <dgm:pt modelId="{86350B7D-A141-CB47-9A6A-0A862AF265DA}" type="sibTrans" cxnId="{6ACBCFE0-DE6D-CF47-830D-37B39B145864}">
      <dgm:prSet/>
      <dgm:spPr/>
      <dgm:t>
        <a:bodyPr/>
        <a:lstStyle/>
        <a:p>
          <a:endParaRPr lang="en-US" dirty="0"/>
        </a:p>
      </dgm:t>
    </dgm:pt>
    <dgm:pt modelId="{D2004B8B-0E4B-694C-A13B-B9A17F060661}">
      <dgm:prSet phldrT="[Text]"/>
      <dgm:spPr/>
      <dgm:t>
        <a:bodyPr/>
        <a:lstStyle/>
        <a:p>
          <a:r>
            <a:rPr lang="en-US" dirty="0" smtClean="0"/>
            <a:t>Training Evaluation Review</a:t>
          </a:r>
          <a:endParaRPr lang="en-US" dirty="0"/>
        </a:p>
      </dgm:t>
    </dgm:pt>
    <dgm:pt modelId="{C14ACE42-751E-BE41-8B8D-8FF4BD6B3C4C}" type="parTrans" cxnId="{F574779B-90BD-E94C-BF9B-F5014F5BFD51}">
      <dgm:prSet/>
      <dgm:spPr/>
      <dgm:t>
        <a:bodyPr/>
        <a:lstStyle/>
        <a:p>
          <a:endParaRPr lang="en-US"/>
        </a:p>
      </dgm:t>
    </dgm:pt>
    <dgm:pt modelId="{8E6AE561-FC05-6242-8F8B-52164DCEC86D}" type="sibTrans" cxnId="{F574779B-90BD-E94C-BF9B-F5014F5BFD51}">
      <dgm:prSet/>
      <dgm:spPr/>
      <dgm:t>
        <a:bodyPr/>
        <a:lstStyle/>
        <a:p>
          <a:endParaRPr lang="en-US" dirty="0"/>
        </a:p>
      </dgm:t>
    </dgm:pt>
    <dgm:pt modelId="{BD86E4BC-BD0B-D34C-ACDF-5751E3268B89}">
      <dgm:prSet phldrT="[Text]"/>
      <dgm:spPr/>
      <dgm:t>
        <a:bodyPr/>
        <a:lstStyle/>
        <a:p>
          <a:r>
            <a:rPr lang="en-US" dirty="0" smtClean="0"/>
            <a:t>Training Evaluator Changes Made</a:t>
          </a:r>
          <a:endParaRPr lang="en-US" dirty="0"/>
        </a:p>
      </dgm:t>
    </dgm:pt>
    <dgm:pt modelId="{5F785670-88AF-464C-99E4-FEBD27A031FD}" type="parTrans" cxnId="{2FC78D19-0235-F440-A793-76EB8F6EF159}">
      <dgm:prSet/>
      <dgm:spPr/>
      <dgm:t>
        <a:bodyPr/>
        <a:lstStyle/>
        <a:p>
          <a:endParaRPr lang="en-US"/>
        </a:p>
      </dgm:t>
    </dgm:pt>
    <dgm:pt modelId="{58CAE88A-E602-DD42-9E1D-88708584DBA0}" type="sibTrans" cxnId="{2FC78D19-0235-F440-A793-76EB8F6EF159}">
      <dgm:prSet/>
      <dgm:spPr/>
      <dgm:t>
        <a:bodyPr/>
        <a:lstStyle/>
        <a:p>
          <a:endParaRPr lang="en-US"/>
        </a:p>
      </dgm:t>
    </dgm:pt>
    <dgm:pt modelId="{7F523F1A-30E5-DA42-BF39-314A89788F92}" type="pres">
      <dgm:prSet presAssocID="{C806A172-D86A-2048-90BC-3F953365B427}" presName="outerComposite" presStyleCnt="0">
        <dgm:presLayoutVars>
          <dgm:chMax val="5"/>
          <dgm:dir/>
          <dgm:resizeHandles val="exact"/>
        </dgm:presLayoutVars>
      </dgm:prSet>
      <dgm:spPr/>
      <dgm:t>
        <a:bodyPr/>
        <a:lstStyle/>
        <a:p>
          <a:endParaRPr lang="en-US"/>
        </a:p>
      </dgm:t>
    </dgm:pt>
    <dgm:pt modelId="{3498D861-30DB-DE40-BE2E-DB767FD643BE}" type="pres">
      <dgm:prSet presAssocID="{C806A172-D86A-2048-90BC-3F953365B427}" presName="dummyMaxCanvas" presStyleCnt="0">
        <dgm:presLayoutVars/>
      </dgm:prSet>
      <dgm:spPr/>
    </dgm:pt>
    <dgm:pt modelId="{AA78A087-8FBC-884F-BBEB-FD0F4801771D}" type="pres">
      <dgm:prSet presAssocID="{C806A172-D86A-2048-90BC-3F953365B427}" presName="FiveNodes_1" presStyleLbl="node1" presStyleIdx="0" presStyleCnt="5">
        <dgm:presLayoutVars>
          <dgm:bulletEnabled val="1"/>
        </dgm:presLayoutVars>
      </dgm:prSet>
      <dgm:spPr/>
      <dgm:t>
        <a:bodyPr/>
        <a:lstStyle/>
        <a:p>
          <a:endParaRPr lang="en-US"/>
        </a:p>
      </dgm:t>
    </dgm:pt>
    <dgm:pt modelId="{240D6B75-4DFD-F948-84FE-13A18835CDFC}" type="pres">
      <dgm:prSet presAssocID="{C806A172-D86A-2048-90BC-3F953365B427}" presName="FiveNodes_2" presStyleLbl="node1" presStyleIdx="1" presStyleCnt="5">
        <dgm:presLayoutVars>
          <dgm:bulletEnabled val="1"/>
        </dgm:presLayoutVars>
      </dgm:prSet>
      <dgm:spPr/>
      <dgm:t>
        <a:bodyPr/>
        <a:lstStyle/>
        <a:p>
          <a:endParaRPr lang="en-US"/>
        </a:p>
      </dgm:t>
    </dgm:pt>
    <dgm:pt modelId="{ACA5879D-36C7-524A-B0E2-E511605108D0}" type="pres">
      <dgm:prSet presAssocID="{C806A172-D86A-2048-90BC-3F953365B427}" presName="FiveNodes_3" presStyleLbl="node1" presStyleIdx="2" presStyleCnt="5">
        <dgm:presLayoutVars>
          <dgm:bulletEnabled val="1"/>
        </dgm:presLayoutVars>
      </dgm:prSet>
      <dgm:spPr/>
      <dgm:t>
        <a:bodyPr/>
        <a:lstStyle/>
        <a:p>
          <a:endParaRPr lang="en-US"/>
        </a:p>
      </dgm:t>
    </dgm:pt>
    <dgm:pt modelId="{FCEC2CA0-85D1-8E44-B6ED-D40E25A2BA33}" type="pres">
      <dgm:prSet presAssocID="{C806A172-D86A-2048-90BC-3F953365B427}" presName="FiveNodes_4" presStyleLbl="node1" presStyleIdx="3" presStyleCnt="5">
        <dgm:presLayoutVars>
          <dgm:bulletEnabled val="1"/>
        </dgm:presLayoutVars>
      </dgm:prSet>
      <dgm:spPr/>
      <dgm:t>
        <a:bodyPr/>
        <a:lstStyle/>
        <a:p>
          <a:endParaRPr lang="en-US"/>
        </a:p>
      </dgm:t>
    </dgm:pt>
    <dgm:pt modelId="{0742EA97-FE62-9E45-BA11-128686B69777}" type="pres">
      <dgm:prSet presAssocID="{C806A172-D86A-2048-90BC-3F953365B427}" presName="FiveNodes_5" presStyleLbl="node1" presStyleIdx="4" presStyleCnt="5">
        <dgm:presLayoutVars>
          <dgm:bulletEnabled val="1"/>
        </dgm:presLayoutVars>
      </dgm:prSet>
      <dgm:spPr/>
      <dgm:t>
        <a:bodyPr/>
        <a:lstStyle/>
        <a:p>
          <a:endParaRPr lang="en-US"/>
        </a:p>
      </dgm:t>
    </dgm:pt>
    <dgm:pt modelId="{B904754E-E0CC-634E-9712-841AA77D1C91}" type="pres">
      <dgm:prSet presAssocID="{C806A172-D86A-2048-90BC-3F953365B427}" presName="FiveConn_1-2" presStyleLbl="fgAccFollowNode1" presStyleIdx="0" presStyleCnt="4">
        <dgm:presLayoutVars>
          <dgm:bulletEnabled val="1"/>
        </dgm:presLayoutVars>
      </dgm:prSet>
      <dgm:spPr/>
      <dgm:t>
        <a:bodyPr/>
        <a:lstStyle/>
        <a:p>
          <a:endParaRPr lang="en-US"/>
        </a:p>
      </dgm:t>
    </dgm:pt>
    <dgm:pt modelId="{407C0080-8939-8243-8D52-8CC4686DFE80}" type="pres">
      <dgm:prSet presAssocID="{C806A172-D86A-2048-90BC-3F953365B427}" presName="FiveConn_2-3" presStyleLbl="fgAccFollowNode1" presStyleIdx="1" presStyleCnt="4">
        <dgm:presLayoutVars>
          <dgm:bulletEnabled val="1"/>
        </dgm:presLayoutVars>
      </dgm:prSet>
      <dgm:spPr/>
      <dgm:t>
        <a:bodyPr/>
        <a:lstStyle/>
        <a:p>
          <a:endParaRPr lang="en-US"/>
        </a:p>
      </dgm:t>
    </dgm:pt>
    <dgm:pt modelId="{90B29523-6D2D-B545-BEC8-118614D65548}" type="pres">
      <dgm:prSet presAssocID="{C806A172-D86A-2048-90BC-3F953365B427}" presName="FiveConn_3-4" presStyleLbl="fgAccFollowNode1" presStyleIdx="2" presStyleCnt="4">
        <dgm:presLayoutVars>
          <dgm:bulletEnabled val="1"/>
        </dgm:presLayoutVars>
      </dgm:prSet>
      <dgm:spPr/>
      <dgm:t>
        <a:bodyPr/>
        <a:lstStyle/>
        <a:p>
          <a:endParaRPr lang="en-US"/>
        </a:p>
      </dgm:t>
    </dgm:pt>
    <dgm:pt modelId="{CA73EEBF-5D2C-EC43-8EC0-1DCBE00126B4}" type="pres">
      <dgm:prSet presAssocID="{C806A172-D86A-2048-90BC-3F953365B427}" presName="FiveConn_4-5" presStyleLbl="fgAccFollowNode1" presStyleIdx="3" presStyleCnt="4">
        <dgm:presLayoutVars>
          <dgm:bulletEnabled val="1"/>
        </dgm:presLayoutVars>
      </dgm:prSet>
      <dgm:spPr/>
      <dgm:t>
        <a:bodyPr/>
        <a:lstStyle/>
        <a:p>
          <a:endParaRPr lang="en-US"/>
        </a:p>
      </dgm:t>
    </dgm:pt>
    <dgm:pt modelId="{F327C30C-103E-BF46-BAD7-FA2D6FF682AA}" type="pres">
      <dgm:prSet presAssocID="{C806A172-D86A-2048-90BC-3F953365B427}" presName="FiveNodes_1_text" presStyleLbl="node1" presStyleIdx="4" presStyleCnt="5">
        <dgm:presLayoutVars>
          <dgm:bulletEnabled val="1"/>
        </dgm:presLayoutVars>
      </dgm:prSet>
      <dgm:spPr/>
      <dgm:t>
        <a:bodyPr/>
        <a:lstStyle/>
        <a:p>
          <a:endParaRPr lang="en-US"/>
        </a:p>
      </dgm:t>
    </dgm:pt>
    <dgm:pt modelId="{DDA2F5E1-08E0-BE4A-A132-02D69536E63A}" type="pres">
      <dgm:prSet presAssocID="{C806A172-D86A-2048-90BC-3F953365B427}" presName="FiveNodes_2_text" presStyleLbl="node1" presStyleIdx="4" presStyleCnt="5">
        <dgm:presLayoutVars>
          <dgm:bulletEnabled val="1"/>
        </dgm:presLayoutVars>
      </dgm:prSet>
      <dgm:spPr/>
      <dgm:t>
        <a:bodyPr/>
        <a:lstStyle/>
        <a:p>
          <a:endParaRPr lang="en-US"/>
        </a:p>
      </dgm:t>
    </dgm:pt>
    <dgm:pt modelId="{FA7BC856-983E-3540-B3C3-BE4CEDB26FFA}" type="pres">
      <dgm:prSet presAssocID="{C806A172-D86A-2048-90BC-3F953365B427}" presName="FiveNodes_3_text" presStyleLbl="node1" presStyleIdx="4" presStyleCnt="5">
        <dgm:presLayoutVars>
          <dgm:bulletEnabled val="1"/>
        </dgm:presLayoutVars>
      </dgm:prSet>
      <dgm:spPr/>
      <dgm:t>
        <a:bodyPr/>
        <a:lstStyle/>
        <a:p>
          <a:endParaRPr lang="en-US"/>
        </a:p>
      </dgm:t>
    </dgm:pt>
    <dgm:pt modelId="{47ECE136-A270-8444-BC37-FBE6E5CA1C6F}" type="pres">
      <dgm:prSet presAssocID="{C806A172-D86A-2048-90BC-3F953365B427}" presName="FiveNodes_4_text" presStyleLbl="node1" presStyleIdx="4" presStyleCnt="5">
        <dgm:presLayoutVars>
          <dgm:bulletEnabled val="1"/>
        </dgm:presLayoutVars>
      </dgm:prSet>
      <dgm:spPr/>
      <dgm:t>
        <a:bodyPr/>
        <a:lstStyle/>
        <a:p>
          <a:endParaRPr lang="en-US"/>
        </a:p>
      </dgm:t>
    </dgm:pt>
    <dgm:pt modelId="{5DE8151D-ED42-5146-9A4C-72E604B44491}" type="pres">
      <dgm:prSet presAssocID="{C806A172-D86A-2048-90BC-3F953365B427}" presName="FiveNodes_5_text" presStyleLbl="node1" presStyleIdx="4" presStyleCnt="5">
        <dgm:presLayoutVars>
          <dgm:bulletEnabled val="1"/>
        </dgm:presLayoutVars>
      </dgm:prSet>
      <dgm:spPr/>
      <dgm:t>
        <a:bodyPr/>
        <a:lstStyle/>
        <a:p>
          <a:endParaRPr lang="en-US"/>
        </a:p>
      </dgm:t>
    </dgm:pt>
  </dgm:ptLst>
  <dgm:cxnLst>
    <dgm:cxn modelId="{F8E6A369-2DE7-7745-B5BC-14CD14CAA151}" type="presOf" srcId="{95074114-31C8-8B49-878D-4D87918B3B34}" destId="{240D6B75-4DFD-F948-84FE-13A18835CDFC}" srcOrd="0" destOrd="0" presId="urn:microsoft.com/office/officeart/2005/8/layout/vProcess5"/>
    <dgm:cxn modelId="{8A416846-04C0-044E-BB62-5AC3DC6614DB}" type="presOf" srcId="{0C5D621C-086F-CD42-9AD9-11578A42CF2C}" destId="{B904754E-E0CC-634E-9712-841AA77D1C91}" srcOrd="0" destOrd="0" presId="urn:microsoft.com/office/officeart/2005/8/layout/vProcess5"/>
    <dgm:cxn modelId="{F574779B-90BD-E94C-BF9B-F5014F5BFD51}" srcId="{C806A172-D86A-2048-90BC-3F953365B427}" destId="{D2004B8B-0E4B-694C-A13B-B9A17F060661}" srcOrd="3" destOrd="0" parTransId="{C14ACE42-751E-BE41-8B8D-8FF4BD6B3C4C}" sibTransId="{8E6AE561-FC05-6242-8F8B-52164DCEC86D}"/>
    <dgm:cxn modelId="{5CAA71FF-20ED-3C4E-BD8F-09BA9B690162}" type="presOf" srcId="{7AC39425-7E36-FA48-924A-918D1CDE1EFD}" destId="{FA7BC856-983E-3540-B3C3-BE4CEDB26FFA}" srcOrd="1" destOrd="0" presId="urn:microsoft.com/office/officeart/2005/8/layout/vProcess5"/>
    <dgm:cxn modelId="{260DE0F7-28D8-0A44-8D96-697FCBC2FA75}" type="presOf" srcId="{C806A172-D86A-2048-90BC-3F953365B427}" destId="{7F523F1A-30E5-DA42-BF39-314A89788F92}" srcOrd="0" destOrd="0" presId="urn:microsoft.com/office/officeart/2005/8/layout/vProcess5"/>
    <dgm:cxn modelId="{FFC022C7-DDAD-9549-B4D3-0D090301DAAE}" type="presOf" srcId="{BD86E4BC-BD0B-D34C-ACDF-5751E3268B89}" destId="{0742EA97-FE62-9E45-BA11-128686B69777}" srcOrd="0" destOrd="0" presId="urn:microsoft.com/office/officeart/2005/8/layout/vProcess5"/>
    <dgm:cxn modelId="{72CA80A5-3ADD-9341-9991-950524CCEE96}" type="presOf" srcId="{86350B7D-A141-CB47-9A6A-0A862AF265DA}" destId="{90B29523-6D2D-B545-BEC8-118614D65548}" srcOrd="0" destOrd="0" presId="urn:microsoft.com/office/officeart/2005/8/layout/vProcess5"/>
    <dgm:cxn modelId="{659D8B87-3AE4-8344-97A2-F00B5C0B81BC}" type="presOf" srcId="{57042CB1-F5B0-A745-A9E0-2DFB1AAE3C03}" destId="{AA78A087-8FBC-884F-BBEB-FD0F4801771D}" srcOrd="0" destOrd="0" presId="urn:microsoft.com/office/officeart/2005/8/layout/vProcess5"/>
    <dgm:cxn modelId="{9E3868C5-42FD-4846-AC28-C0FA5514D805}" type="presOf" srcId="{95074114-31C8-8B49-878D-4D87918B3B34}" destId="{DDA2F5E1-08E0-BE4A-A132-02D69536E63A}" srcOrd="1" destOrd="0" presId="urn:microsoft.com/office/officeart/2005/8/layout/vProcess5"/>
    <dgm:cxn modelId="{C07B1903-3D96-F848-83B6-4EA8CBB2F804}" type="presOf" srcId="{57042CB1-F5B0-A745-A9E0-2DFB1AAE3C03}" destId="{F327C30C-103E-BF46-BAD7-FA2D6FF682AA}" srcOrd="1" destOrd="0" presId="urn:microsoft.com/office/officeart/2005/8/layout/vProcess5"/>
    <dgm:cxn modelId="{07815930-E813-C14F-B78D-60FDCE329D12}" type="presOf" srcId="{7AC39425-7E36-FA48-924A-918D1CDE1EFD}" destId="{ACA5879D-36C7-524A-B0E2-E511605108D0}" srcOrd="0" destOrd="0" presId="urn:microsoft.com/office/officeart/2005/8/layout/vProcess5"/>
    <dgm:cxn modelId="{EE3CB578-0E2A-954E-8753-8B93C5523D7B}" type="presOf" srcId="{F3927457-2322-264B-ACD5-8844AC24F7B8}" destId="{407C0080-8939-8243-8D52-8CC4686DFE80}" srcOrd="0" destOrd="0" presId="urn:microsoft.com/office/officeart/2005/8/layout/vProcess5"/>
    <dgm:cxn modelId="{18A77150-4978-7B4A-A560-D397E69BDA79}" type="presOf" srcId="{D2004B8B-0E4B-694C-A13B-B9A17F060661}" destId="{FCEC2CA0-85D1-8E44-B6ED-D40E25A2BA33}" srcOrd="0" destOrd="0" presId="urn:microsoft.com/office/officeart/2005/8/layout/vProcess5"/>
    <dgm:cxn modelId="{8DB81955-AA24-D14C-85D2-FB0DC816A3D8}" type="presOf" srcId="{D2004B8B-0E4B-694C-A13B-B9A17F060661}" destId="{47ECE136-A270-8444-BC37-FBE6E5CA1C6F}" srcOrd="1" destOrd="0" presId="urn:microsoft.com/office/officeart/2005/8/layout/vProcess5"/>
    <dgm:cxn modelId="{6ACBCFE0-DE6D-CF47-830D-37B39B145864}" srcId="{C806A172-D86A-2048-90BC-3F953365B427}" destId="{7AC39425-7E36-FA48-924A-918D1CDE1EFD}" srcOrd="2" destOrd="0" parTransId="{73BCF6D8-4339-594A-8F68-95FB5B435AD5}" sibTransId="{86350B7D-A141-CB47-9A6A-0A862AF265DA}"/>
    <dgm:cxn modelId="{2603B1CE-59C2-BE45-8CD7-179FFE6F4C6D}" type="presOf" srcId="{8E6AE561-FC05-6242-8F8B-52164DCEC86D}" destId="{CA73EEBF-5D2C-EC43-8EC0-1DCBE00126B4}" srcOrd="0" destOrd="0" presId="urn:microsoft.com/office/officeart/2005/8/layout/vProcess5"/>
    <dgm:cxn modelId="{2FC78D19-0235-F440-A793-76EB8F6EF159}" srcId="{C806A172-D86A-2048-90BC-3F953365B427}" destId="{BD86E4BC-BD0B-D34C-ACDF-5751E3268B89}" srcOrd="4" destOrd="0" parTransId="{5F785670-88AF-464C-99E4-FEBD27A031FD}" sibTransId="{58CAE88A-E602-DD42-9E1D-88708584DBA0}"/>
    <dgm:cxn modelId="{5E5596E7-39C3-E044-A73E-A3C344B5CA43}" srcId="{C806A172-D86A-2048-90BC-3F953365B427}" destId="{95074114-31C8-8B49-878D-4D87918B3B34}" srcOrd="1" destOrd="0" parTransId="{7E29E3A8-AF5E-EF41-861E-DC4491C46044}" sibTransId="{F3927457-2322-264B-ACD5-8844AC24F7B8}"/>
    <dgm:cxn modelId="{75F5521C-F337-844F-A7CB-AABA18EB03C2}" type="presOf" srcId="{BD86E4BC-BD0B-D34C-ACDF-5751E3268B89}" destId="{5DE8151D-ED42-5146-9A4C-72E604B44491}" srcOrd="1" destOrd="0" presId="urn:microsoft.com/office/officeart/2005/8/layout/vProcess5"/>
    <dgm:cxn modelId="{4515266E-CDCA-AA41-9434-63111D207D11}" srcId="{C806A172-D86A-2048-90BC-3F953365B427}" destId="{57042CB1-F5B0-A745-A9E0-2DFB1AAE3C03}" srcOrd="0" destOrd="0" parTransId="{ACABC460-D3B0-3E41-9A82-8CB5EA4A26CA}" sibTransId="{0C5D621C-086F-CD42-9AD9-11578A42CF2C}"/>
    <dgm:cxn modelId="{3DBEE457-8FEF-1A4A-922A-4B5F35AD9019}" type="presParOf" srcId="{7F523F1A-30E5-DA42-BF39-314A89788F92}" destId="{3498D861-30DB-DE40-BE2E-DB767FD643BE}" srcOrd="0" destOrd="0" presId="urn:microsoft.com/office/officeart/2005/8/layout/vProcess5"/>
    <dgm:cxn modelId="{47720542-ADAA-D548-B725-3E43319725BD}" type="presParOf" srcId="{7F523F1A-30E5-DA42-BF39-314A89788F92}" destId="{AA78A087-8FBC-884F-BBEB-FD0F4801771D}" srcOrd="1" destOrd="0" presId="urn:microsoft.com/office/officeart/2005/8/layout/vProcess5"/>
    <dgm:cxn modelId="{AD3E7EAD-691D-C54E-A918-26DAD36EE955}" type="presParOf" srcId="{7F523F1A-30E5-DA42-BF39-314A89788F92}" destId="{240D6B75-4DFD-F948-84FE-13A18835CDFC}" srcOrd="2" destOrd="0" presId="urn:microsoft.com/office/officeart/2005/8/layout/vProcess5"/>
    <dgm:cxn modelId="{DCF92105-E8EE-E54B-A08B-0BE540F8E316}" type="presParOf" srcId="{7F523F1A-30E5-DA42-BF39-314A89788F92}" destId="{ACA5879D-36C7-524A-B0E2-E511605108D0}" srcOrd="3" destOrd="0" presId="urn:microsoft.com/office/officeart/2005/8/layout/vProcess5"/>
    <dgm:cxn modelId="{5DB0F20F-7DDD-B24E-8D22-FEB39588013D}" type="presParOf" srcId="{7F523F1A-30E5-DA42-BF39-314A89788F92}" destId="{FCEC2CA0-85D1-8E44-B6ED-D40E25A2BA33}" srcOrd="4" destOrd="0" presId="urn:microsoft.com/office/officeart/2005/8/layout/vProcess5"/>
    <dgm:cxn modelId="{C27AAC4C-8079-FA41-945D-4E91307BCE6B}" type="presParOf" srcId="{7F523F1A-30E5-DA42-BF39-314A89788F92}" destId="{0742EA97-FE62-9E45-BA11-128686B69777}" srcOrd="5" destOrd="0" presId="urn:microsoft.com/office/officeart/2005/8/layout/vProcess5"/>
    <dgm:cxn modelId="{BACF7000-DA35-354A-B547-2A3D76138EA9}" type="presParOf" srcId="{7F523F1A-30E5-DA42-BF39-314A89788F92}" destId="{B904754E-E0CC-634E-9712-841AA77D1C91}" srcOrd="6" destOrd="0" presId="urn:microsoft.com/office/officeart/2005/8/layout/vProcess5"/>
    <dgm:cxn modelId="{47C21C74-4CD3-F24F-9504-83DD59BB2411}" type="presParOf" srcId="{7F523F1A-30E5-DA42-BF39-314A89788F92}" destId="{407C0080-8939-8243-8D52-8CC4686DFE80}" srcOrd="7" destOrd="0" presId="urn:microsoft.com/office/officeart/2005/8/layout/vProcess5"/>
    <dgm:cxn modelId="{77A97AC0-BFA2-C34E-B48B-CFCF4AF50DF4}" type="presParOf" srcId="{7F523F1A-30E5-DA42-BF39-314A89788F92}" destId="{90B29523-6D2D-B545-BEC8-118614D65548}" srcOrd="8" destOrd="0" presId="urn:microsoft.com/office/officeart/2005/8/layout/vProcess5"/>
    <dgm:cxn modelId="{9D9DD427-675D-9346-8F84-EC72B5235CA6}" type="presParOf" srcId="{7F523F1A-30E5-DA42-BF39-314A89788F92}" destId="{CA73EEBF-5D2C-EC43-8EC0-1DCBE00126B4}" srcOrd="9" destOrd="0" presId="urn:microsoft.com/office/officeart/2005/8/layout/vProcess5"/>
    <dgm:cxn modelId="{BB71A3B4-4A23-A443-94AA-12D2C27ABD0B}" type="presParOf" srcId="{7F523F1A-30E5-DA42-BF39-314A89788F92}" destId="{F327C30C-103E-BF46-BAD7-FA2D6FF682AA}" srcOrd="10" destOrd="0" presId="urn:microsoft.com/office/officeart/2005/8/layout/vProcess5"/>
    <dgm:cxn modelId="{ABCF3C4B-788E-764C-9F9D-440850D6ED9E}" type="presParOf" srcId="{7F523F1A-30E5-DA42-BF39-314A89788F92}" destId="{DDA2F5E1-08E0-BE4A-A132-02D69536E63A}" srcOrd="11" destOrd="0" presId="urn:microsoft.com/office/officeart/2005/8/layout/vProcess5"/>
    <dgm:cxn modelId="{ABBBB241-46BA-A74E-BA2F-9F7B8D034798}" type="presParOf" srcId="{7F523F1A-30E5-DA42-BF39-314A89788F92}" destId="{FA7BC856-983E-3540-B3C3-BE4CEDB26FFA}" srcOrd="12" destOrd="0" presId="urn:microsoft.com/office/officeart/2005/8/layout/vProcess5"/>
    <dgm:cxn modelId="{217704FD-E31F-0242-960E-CB9EEE6490EB}" type="presParOf" srcId="{7F523F1A-30E5-DA42-BF39-314A89788F92}" destId="{47ECE136-A270-8444-BC37-FBE6E5CA1C6F}" srcOrd="13" destOrd="0" presId="urn:microsoft.com/office/officeart/2005/8/layout/vProcess5"/>
    <dgm:cxn modelId="{8EC3A019-099E-DB4F-A1BA-725F2459285A}" type="presParOf" srcId="{7F523F1A-30E5-DA42-BF39-314A89788F92}" destId="{5DE8151D-ED42-5146-9A4C-72E604B4449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06A172-D86A-2048-90BC-3F953365B427}"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57042CB1-F5B0-A745-A9E0-2DFB1AAE3C03}">
      <dgm:prSet phldrT="[Text]"/>
      <dgm:spPr/>
      <dgm:t>
        <a:bodyPr/>
        <a:lstStyle/>
        <a:p>
          <a:r>
            <a:rPr lang="en-US" dirty="0" smtClean="0"/>
            <a:t>Convert the PowerPoint to a PDF  </a:t>
          </a:r>
          <a:endParaRPr lang="en-US" dirty="0"/>
        </a:p>
      </dgm:t>
    </dgm:pt>
    <dgm:pt modelId="{ACABC460-D3B0-3E41-9A82-8CB5EA4A26CA}" type="parTrans" cxnId="{4515266E-CDCA-AA41-9434-63111D207D11}">
      <dgm:prSet/>
      <dgm:spPr/>
      <dgm:t>
        <a:bodyPr/>
        <a:lstStyle/>
        <a:p>
          <a:endParaRPr lang="en-US"/>
        </a:p>
      </dgm:t>
    </dgm:pt>
    <dgm:pt modelId="{0C5D621C-086F-CD42-9AD9-11578A42CF2C}" type="sibTrans" cxnId="{4515266E-CDCA-AA41-9434-63111D207D11}">
      <dgm:prSet/>
      <dgm:spPr/>
      <dgm:t>
        <a:bodyPr/>
        <a:lstStyle/>
        <a:p>
          <a:endParaRPr lang="en-US" dirty="0"/>
        </a:p>
      </dgm:t>
    </dgm:pt>
    <dgm:pt modelId="{95074114-31C8-8B49-878D-4D87918B3B34}">
      <dgm:prSet phldrT="[Text]"/>
      <dgm:spPr/>
      <dgm:t>
        <a:bodyPr/>
        <a:lstStyle/>
        <a:p>
          <a:r>
            <a:rPr lang="en-US" dirty="0" smtClean="0"/>
            <a:t>Complete the Resource Materials TOC Document</a:t>
          </a:r>
          <a:endParaRPr lang="en-US" dirty="0"/>
        </a:p>
      </dgm:t>
    </dgm:pt>
    <dgm:pt modelId="{7E29E3A8-AF5E-EF41-861E-DC4491C46044}" type="parTrans" cxnId="{5E5596E7-39C3-E044-A73E-A3C344B5CA43}">
      <dgm:prSet/>
      <dgm:spPr/>
      <dgm:t>
        <a:bodyPr/>
        <a:lstStyle/>
        <a:p>
          <a:endParaRPr lang="en-US"/>
        </a:p>
      </dgm:t>
    </dgm:pt>
    <dgm:pt modelId="{F3927457-2322-264B-ACD5-8844AC24F7B8}" type="sibTrans" cxnId="{5E5596E7-39C3-E044-A73E-A3C344B5CA43}">
      <dgm:prSet/>
      <dgm:spPr/>
      <dgm:t>
        <a:bodyPr/>
        <a:lstStyle/>
        <a:p>
          <a:endParaRPr lang="en-US" dirty="0"/>
        </a:p>
      </dgm:t>
    </dgm:pt>
    <dgm:pt modelId="{7AC39425-7E36-FA48-924A-918D1CDE1EFD}">
      <dgm:prSet phldrT="[Text]"/>
      <dgm:spPr/>
      <dgm:t>
        <a:bodyPr/>
        <a:lstStyle/>
        <a:p>
          <a:r>
            <a:rPr lang="en-US" dirty="0" smtClean="0"/>
            <a:t>Convert all Word Documents to PDF Files</a:t>
          </a:r>
          <a:endParaRPr lang="en-US" dirty="0"/>
        </a:p>
      </dgm:t>
    </dgm:pt>
    <dgm:pt modelId="{73BCF6D8-4339-594A-8F68-95FB5B435AD5}" type="parTrans" cxnId="{6ACBCFE0-DE6D-CF47-830D-37B39B145864}">
      <dgm:prSet/>
      <dgm:spPr/>
      <dgm:t>
        <a:bodyPr/>
        <a:lstStyle/>
        <a:p>
          <a:endParaRPr lang="en-US"/>
        </a:p>
      </dgm:t>
    </dgm:pt>
    <dgm:pt modelId="{86350B7D-A141-CB47-9A6A-0A862AF265DA}" type="sibTrans" cxnId="{6ACBCFE0-DE6D-CF47-830D-37B39B145864}">
      <dgm:prSet/>
      <dgm:spPr/>
      <dgm:t>
        <a:bodyPr/>
        <a:lstStyle/>
        <a:p>
          <a:endParaRPr lang="en-US" dirty="0"/>
        </a:p>
      </dgm:t>
    </dgm:pt>
    <dgm:pt modelId="{D2004B8B-0E4B-694C-A13B-B9A17F060661}">
      <dgm:prSet phldrT="[Text]"/>
      <dgm:spPr/>
      <dgm:t>
        <a:bodyPr/>
        <a:lstStyle/>
        <a:p>
          <a:r>
            <a:rPr lang="en-US" dirty="0" smtClean="0"/>
            <a:t>Complete the Reproduction Work Orders</a:t>
          </a:r>
          <a:endParaRPr lang="en-US" dirty="0"/>
        </a:p>
      </dgm:t>
    </dgm:pt>
    <dgm:pt modelId="{C14ACE42-751E-BE41-8B8D-8FF4BD6B3C4C}" type="parTrans" cxnId="{F574779B-90BD-E94C-BF9B-F5014F5BFD51}">
      <dgm:prSet/>
      <dgm:spPr/>
      <dgm:t>
        <a:bodyPr/>
        <a:lstStyle/>
        <a:p>
          <a:endParaRPr lang="en-US"/>
        </a:p>
      </dgm:t>
    </dgm:pt>
    <dgm:pt modelId="{8E6AE561-FC05-6242-8F8B-52164DCEC86D}" type="sibTrans" cxnId="{F574779B-90BD-E94C-BF9B-F5014F5BFD51}">
      <dgm:prSet/>
      <dgm:spPr/>
      <dgm:t>
        <a:bodyPr/>
        <a:lstStyle/>
        <a:p>
          <a:endParaRPr lang="en-US" dirty="0"/>
        </a:p>
      </dgm:t>
    </dgm:pt>
    <dgm:pt modelId="{BD86E4BC-BD0B-D34C-ACDF-5751E3268B89}">
      <dgm:prSet phldrT="[Text]"/>
      <dgm:spPr/>
      <dgm:t>
        <a:bodyPr/>
        <a:lstStyle/>
        <a:p>
          <a:r>
            <a:rPr lang="en-US" dirty="0" smtClean="0"/>
            <a:t>Email Files to Printing or Upload to the Printing Folder</a:t>
          </a:r>
          <a:endParaRPr lang="en-US" dirty="0"/>
        </a:p>
      </dgm:t>
    </dgm:pt>
    <dgm:pt modelId="{5F785670-88AF-464C-99E4-FEBD27A031FD}" type="parTrans" cxnId="{2FC78D19-0235-F440-A793-76EB8F6EF159}">
      <dgm:prSet/>
      <dgm:spPr/>
      <dgm:t>
        <a:bodyPr/>
        <a:lstStyle/>
        <a:p>
          <a:endParaRPr lang="en-US"/>
        </a:p>
      </dgm:t>
    </dgm:pt>
    <dgm:pt modelId="{58CAE88A-E602-DD42-9E1D-88708584DBA0}" type="sibTrans" cxnId="{2FC78D19-0235-F440-A793-76EB8F6EF159}">
      <dgm:prSet/>
      <dgm:spPr/>
      <dgm:t>
        <a:bodyPr/>
        <a:lstStyle/>
        <a:p>
          <a:endParaRPr lang="en-US"/>
        </a:p>
      </dgm:t>
    </dgm:pt>
    <dgm:pt modelId="{7F523F1A-30E5-DA42-BF39-314A89788F92}" type="pres">
      <dgm:prSet presAssocID="{C806A172-D86A-2048-90BC-3F953365B427}" presName="outerComposite" presStyleCnt="0">
        <dgm:presLayoutVars>
          <dgm:chMax val="5"/>
          <dgm:dir/>
          <dgm:resizeHandles val="exact"/>
        </dgm:presLayoutVars>
      </dgm:prSet>
      <dgm:spPr/>
      <dgm:t>
        <a:bodyPr/>
        <a:lstStyle/>
        <a:p>
          <a:endParaRPr lang="en-US"/>
        </a:p>
      </dgm:t>
    </dgm:pt>
    <dgm:pt modelId="{3498D861-30DB-DE40-BE2E-DB767FD643BE}" type="pres">
      <dgm:prSet presAssocID="{C806A172-D86A-2048-90BC-3F953365B427}" presName="dummyMaxCanvas" presStyleCnt="0">
        <dgm:presLayoutVars/>
      </dgm:prSet>
      <dgm:spPr/>
      <dgm:t>
        <a:bodyPr/>
        <a:lstStyle/>
        <a:p>
          <a:endParaRPr lang="en-US"/>
        </a:p>
      </dgm:t>
    </dgm:pt>
    <dgm:pt modelId="{AA78A087-8FBC-884F-BBEB-FD0F4801771D}" type="pres">
      <dgm:prSet presAssocID="{C806A172-D86A-2048-90BC-3F953365B427}" presName="FiveNodes_1" presStyleLbl="node1" presStyleIdx="0" presStyleCnt="5">
        <dgm:presLayoutVars>
          <dgm:bulletEnabled val="1"/>
        </dgm:presLayoutVars>
      </dgm:prSet>
      <dgm:spPr/>
      <dgm:t>
        <a:bodyPr/>
        <a:lstStyle/>
        <a:p>
          <a:endParaRPr lang="en-US"/>
        </a:p>
      </dgm:t>
    </dgm:pt>
    <dgm:pt modelId="{240D6B75-4DFD-F948-84FE-13A18835CDFC}" type="pres">
      <dgm:prSet presAssocID="{C806A172-D86A-2048-90BC-3F953365B427}" presName="FiveNodes_2" presStyleLbl="node1" presStyleIdx="1" presStyleCnt="5">
        <dgm:presLayoutVars>
          <dgm:bulletEnabled val="1"/>
        </dgm:presLayoutVars>
      </dgm:prSet>
      <dgm:spPr/>
      <dgm:t>
        <a:bodyPr/>
        <a:lstStyle/>
        <a:p>
          <a:endParaRPr lang="en-US"/>
        </a:p>
      </dgm:t>
    </dgm:pt>
    <dgm:pt modelId="{ACA5879D-36C7-524A-B0E2-E511605108D0}" type="pres">
      <dgm:prSet presAssocID="{C806A172-D86A-2048-90BC-3F953365B427}" presName="FiveNodes_3" presStyleLbl="node1" presStyleIdx="2" presStyleCnt="5">
        <dgm:presLayoutVars>
          <dgm:bulletEnabled val="1"/>
        </dgm:presLayoutVars>
      </dgm:prSet>
      <dgm:spPr/>
      <dgm:t>
        <a:bodyPr/>
        <a:lstStyle/>
        <a:p>
          <a:endParaRPr lang="en-US"/>
        </a:p>
      </dgm:t>
    </dgm:pt>
    <dgm:pt modelId="{FCEC2CA0-85D1-8E44-B6ED-D40E25A2BA33}" type="pres">
      <dgm:prSet presAssocID="{C806A172-D86A-2048-90BC-3F953365B427}" presName="FiveNodes_4" presStyleLbl="node1" presStyleIdx="3" presStyleCnt="5">
        <dgm:presLayoutVars>
          <dgm:bulletEnabled val="1"/>
        </dgm:presLayoutVars>
      </dgm:prSet>
      <dgm:spPr/>
      <dgm:t>
        <a:bodyPr/>
        <a:lstStyle/>
        <a:p>
          <a:endParaRPr lang="en-US"/>
        </a:p>
      </dgm:t>
    </dgm:pt>
    <dgm:pt modelId="{0742EA97-FE62-9E45-BA11-128686B69777}" type="pres">
      <dgm:prSet presAssocID="{C806A172-D86A-2048-90BC-3F953365B427}" presName="FiveNodes_5" presStyleLbl="node1" presStyleIdx="4" presStyleCnt="5">
        <dgm:presLayoutVars>
          <dgm:bulletEnabled val="1"/>
        </dgm:presLayoutVars>
      </dgm:prSet>
      <dgm:spPr/>
      <dgm:t>
        <a:bodyPr/>
        <a:lstStyle/>
        <a:p>
          <a:endParaRPr lang="en-US"/>
        </a:p>
      </dgm:t>
    </dgm:pt>
    <dgm:pt modelId="{B904754E-E0CC-634E-9712-841AA77D1C91}" type="pres">
      <dgm:prSet presAssocID="{C806A172-D86A-2048-90BC-3F953365B427}" presName="FiveConn_1-2" presStyleLbl="fgAccFollowNode1" presStyleIdx="0" presStyleCnt="4">
        <dgm:presLayoutVars>
          <dgm:bulletEnabled val="1"/>
        </dgm:presLayoutVars>
      </dgm:prSet>
      <dgm:spPr/>
      <dgm:t>
        <a:bodyPr/>
        <a:lstStyle/>
        <a:p>
          <a:endParaRPr lang="en-US"/>
        </a:p>
      </dgm:t>
    </dgm:pt>
    <dgm:pt modelId="{407C0080-8939-8243-8D52-8CC4686DFE80}" type="pres">
      <dgm:prSet presAssocID="{C806A172-D86A-2048-90BC-3F953365B427}" presName="FiveConn_2-3" presStyleLbl="fgAccFollowNode1" presStyleIdx="1" presStyleCnt="4">
        <dgm:presLayoutVars>
          <dgm:bulletEnabled val="1"/>
        </dgm:presLayoutVars>
      </dgm:prSet>
      <dgm:spPr/>
      <dgm:t>
        <a:bodyPr/>
        <a:lstStyle/>
        <a:p>
          <a:endParaRPr lang="en-US"/>
        </a:p>
      </dgm:t>
    </dgm:pt>
    <dgm:pt modelId="{90B29523-6D2D-B545-BEC8-118614D65548}" type="pres">
      <dgm:prSet presAssocID="{C806A172-D86A-2048-90BC-3F953365B427}" presName="FiveConn_3-4" presStyleLbl="fgAccFollowNode1" presStyleIdx="2" presStyleCnt="4">
        <dgm:presLayoutVars>
          <dgm:bulletEnabled val="1"/>
        </dgm:presLayoutVars>
      </dgm:prSet>
      <dgm:spPr/>
      <dgm:t>
        <a:bodyPr/>
        <a:lstStyle/>
        <a:p>
          <a:endParaRPr lang="en-US"/>
        </a:p>
      </dgm:t>
    </dgm:pt>
    <dgm:pt modelId="{CA73EEBF-5D2C-EC43-8EC0-1DCBE00126B4}" type="pres">
      <dgm:prSet presAssocID="{C806A172-D86A-2048-90BC-3F953365B427}" presName="FiveConn_4-5" presStyleLbl="fgAccFollowNode1" presStyleIdx="3" presStyleCnt="4">
        <dgm:presLayoutVars>
          <dgm:bulletEnabled val="1"/>
        </dgm:presLayoutVars>
      </dgm:prSet>
      <dgm:spPr/>
      <dgm:t>
        <a:bodyPr/>
        <a:lstStyle/>
        <a:p>
          <a:endParaRPr lang="en-US"/>
        </a:p>
      </dgm:t>
    </dgm:pt>
    <dgm:pt modelId="{F327C30C-103E-BF46-BAD7-FA2D6FF682AA}" type="pres">
      <dgm:prSet presAssocID="{C806A172-D86A-2048-90BC-3F953365B427}" presName="FiveNodes_1_text" presStyleLbl="node1" presStyleIdx="4" presStyleCnt="5">
        <dgm:presLayoutVars>
          <dgm:bulletEnabled val="1"/>
        </dgm:presLayoutVars>
      </dgm:prSet>
      <dgm:spPr/>
      <dgm:t>
        <a:bodyPr/>
        <a:lstStyle/>
        <a:p>
          <a:endParaRPr lang="en-US"/>
        </a:p>
      </dgm:t>
    </dgm:pt>
    <dgm:pt modelId="{DDA2F5E1-08E0-BE4A-A132-02D69536E63A}" type="pres">
      <dgm:prSet presAssocID="{C806A172-D86A-2048-90BC-3F953365B427}" presName="FiveNodes_2_text" presStyleLbl="node1" presStyleIdx="4" presStyleCnt="5">
        <dgm:presLayoutVars>
          <dgm:bulletEnabled val="1"/>
        </dgm:presLayoutVars>
      </dgm:prSet>
      <dgm:spPr/>
      <dgm:t>
        <a:bodyPr/>
        <a:lstStyle/>
        <a:p>
          <a:endParaRPr lang="en-US"/>
        </a:p>
      </dgm:t>
    </dgm:pt>
    <dgm:pt modelId="{FA7BC856-983E-3540-B3C3-BE4CEDB26FFA}" type="pres">
      <dgm:prSet presAssocID="{C806A172-D86A-2048-90BC-3F953365B427}" presName="FiveNodes_3_text" presStyleLbl="node1" presStyleIdx="4" presStyleCnt="5">
        <dgm:presLayoutVars>
          <dgm:bulletEnabled val="1"/>
        </dgm:presLayoutVars>
      </dgm:prSet>
      <dgm:spPr/>
      <dgm:t>
        <a:bodyPr/>
        <a:lstStyle/>
        <a:p>
          <a:endParaRPr lang="en-US"/>
        </a:p>
      </dgm:t>
    </dgm:pt>
    <dgm:pt modelId="{47ECE136-A270-8444-BC37-FBE6E5CA1C6F}" type="pres">
      <dgm:prSet presAssocID="{C806A172-D86A-2048-90BC-3F953365B427}" presName="FiveNodes_4_text" presStyleLbl="node1" presStyleIdx="4" presStyleCnt="5">
        <dgm:presLayoutVars>
          <dgm:bulletEnabled val="1"/>
        </dgm:presLayoutVars>
      </dgm:prSet>
      <dgm:spPr/>
      <dgm:t>
        <a:bodyPr/>
        <a:lstStyle/>
        <a:p>
          <a:endParaRPr lang="en-US"/>
        </a:p>
      </dgm:t>
    </dgm:pt>
    <dgm:pt modelId="{5DE8151D-ED42-5146-9A4C-72E604B44491}" type="pres">
      <dgm:prSet presAssocID="{C806A172-D86A-2048-90BC-3F953365B427}" presName="FiveNodes_5_text" presStyleLbl="node1" presStyleIdx="4" presStyleCnt="5">
        <dgm:presLayoutVars>
          <dgm:bulletEnabled val="1"/>
        </dgm:presLayoutVars>
      </dgm:prSet>
      <dgm:spPr/>
      <dgm:t>
        <a:bodyPr/>
        <a:lstStyle/>
        <a:p>
          <a:endParaRPr lang="en-US"/>
        </a:p>
      </dgm:t>
    </dgm:pt>
  </dgm:ptLst>
  <dgm:cxnLst>
    <dgm:cxn modelId="{64C38399-F8EE-8842-85EE-72C9179AA73F}" type="presOf" srcId="{7AC39425-7E36-FA48-924A-918D1CDE1EFD}" destId="{FA7BC856-983E-3540-B3C3-BE4CEDB26FFA}" srcOrd="1" destOrd="0" presId="urn:microsoft.com/office/officeart/2005/8/layout/vProcess5"/>
    <dgm:cxn modelId="{7536D5F3-0E1F-F847-B7F3-7C7BD8DD9E81}" type="presOf" srcId="{57042CB1-F5B0-A745-A9E0-2DFB1AAE3C03}" destId="{F327C30C-103E-BF46-BAD7-FA2D6FF682AA}" srcOrd="1" destOrd="0" presId="urn:microsoft.com/office/officeart/2005/8/layout/vProcess5"/>
    <dgm:cxn modelId="{6198035B-D730-F941-AF33-871BD40E9A2C}" type="presOf" srcId="{C806A172-D86A-2048-90BC-3F953365B427}" destId="{7F523F1A-30E5-DA42-BF39-314A89788F92}" srcOrd="0" destOrd="0" presId="urn:microsoft.com/office/officeart/2005/8/layout/vProcess5"/>
    <dgm:cxn modelId="{9611864A-C835-A241-974C-72C13BDB4350}" type="presOf" srcId="{95074114-31C8-8B49-878D-4D87918B3B34}" destId="{DDA2F5E1-08E0-BE4A-A132-02D69536E63A}" srcOrd="1" destOrd="0" presId="urn:microsoft.com/office/officeart/2005/8/layout/vProcess5"/>
    <dgm:cxn modelId="{AD908202-1879-964F-A02D-F34BA9CF4A83}" type="presOf" srcId="{BD86E4BC-BD0B-D34C-ACDF-5751E3268B89}" destId="{5DE8151D-ED42-5146-9A4C-72E604B44491}" srcOrd="1" destOrd="0" presId="urn:microsoft.com/office/officeart/2005/8/layout/vProcess5"/>
    <dgm:cxn modelId="{5B54BA58-2F2F-204F-853C-8FC14FAB366C}" type="presOf" srcId="{86350B7D-A141-CB47-9A6A-0A862AF265DA}" destId="{90B29523-6D2D-B545-BEC8-118614D65548}" srcOrd="0" destOrd="0" presId="urn:microsoft.com/office/officeart/2005/8/layout/vProcess5"/>
    <dgm:cxn modelId="{F574779B-90BD-E94C-BF9B-F5014F5BFD51}" srcId="{C806A172-D86A-2048-90BC-3F953365B427}" destId="{D2004B8B-0E4B-694C-A13B-B9A17F060661}" srcOrd="3" destOrd="0" parTransId="{C14ACE42-751E-BE41-8B8D-8FF4BD6B3C4C}" sibTransId="{8E6AE561-FC05-6242-8F8B-52164DCEC86D}"/>
    <dgm:cxn modelId="{88757737-73F3-7644-9E72-32AB4F90E083}" type="presOf" srcId="{D2004B8B-0E4B-694C-A13B-B9A17F060661}" destId="{FCEC2CA0-85D1-8E44-B6ED-D40E25A2BA33}" srcOrd="0" destOrd="0" presId="urn:microsoft.com/office/officeart/2005/8/layout/vProcess5"/>
    <dgm:cxn modelId="{0F20AAB3-EEFD-DB46-821D-69583C6549C7}" type="presOf" srcId="{BD86E4BC-BD0B-D34C-ACDF-5751E3268B89}" destId="{0742EA97-FE62-9E45-BA11-128686B69777}" srcOrd="0" destOrd="0" presId="urn:microsoft.com/office/officeart/2005/8/layout/vProcess5"/>
    <dgm:cxn modelId="{EC353BDE-89A1-EA4A-8173-309956E13530}" type="presOf" srcId="{7AC39425-7E36-FA48-924A-918D1CDE1EFD}" destId="{ACA5879D-36C7-524A-B0E2-E511605108D0}" srcOrd="0" destOrd="0" presId="urn:microsoft.com/office/officeart/2005/8/layout/vProcess5"/>
    <dgm:cxn modelId="{1C87B5C4-6A55-7A42-90DF-7546ACB12730}" type="presOf" srcId="{F3927457-2322-264B-ACD5-8844AC24F7B8}" destId="{407C0080-8939-8243-8D52-8CC4686DFE80}" srcOrd="0" destOrd="0" presId="urn:microsoft.com/office/officeart/2005/8/layout/vProcess5"/>
    <dgm:cxn modelId="{8F2B42E0-0950-8D47-87A8-5479D9662CDE}" type="presOf" srcId="{95074114-31C8-8B49-878D-4D87918B3B34}" destId="{240D6B75-4DFD-F948-84FE-13A18835CDFC}" srcOrd="0" destOrd="0" presId="urn:microsoft.com/office/officeart/2005/8/layout/vProcess5"/>
    <dgm:cxn modelId="{626742B9-5A5A-444A-A281-EF929E6D4125}" type="presOf" srcId="{57042CB1-F5B0-A745-A9E0-2DFB1AAE3C03}" destId="{AA78A087-8FBC-884F-BBEB-FD0F4801771D}" srcOrd="0" destOrd="0" presId="urn:microsoft.com/office/officeart/2005/8/layout/vProcess5"/>
    <dgm:cxn modelId="{2C98B4D7-2B99-A646-966B-D9AB00FF1294}" type="presOf" srcId="{0C5D621C-086F-CD42-9AD9-11578A42CF2C}" destId="{B904754E-E0CC-634E-9712-841AA77D1C91}" srcOrd="0" destOrd="0" presId="urn:microsoft.com/office/officeart/2005/8/layout/vProcess5"/>
    <dgm:cxn modelId="{6ACBCFE0-DE6D-CF47-830D-37B39B145864}" srcId="{C806A172-D86A-2048-90BC-3F953365B427}" destId="{7AC39425-7E36-FA48-924A-918D1CDE1EFD}" srcOrd="2" destOrd="0" parTransId="{73BCF6D8-4339-594A-8F68-95FB5B435AD5}" sibTransId="{86350B7D-A141-CB47-9A6A-0A862AF265DA}"/>
    <dgm:cxn modelId="{5F7DFA93-7A7B-984F-BA6B-CAFC1039EBF3}" type="presOf" srcId="{8E6AE561-FC05-6242-8F8B-52164DCEC86D}" destId="{CA73EEBF-5D2C-EC43-8EC0-1DCBE00126B4}" srcOrd="0" destOrd="0" presId="urn:microsoft.com/office/officeart/2005/8/layout/vProcess5"/>
    <dgm:cxn modelId="{2FC78D19-0235-F440-A793-76EB8F6EF159}" srcId="{C806A172-D86A-2048-90BC-3F953365B427}" destId="{BD86E4BC-BD0B-D34C-ACDF-5751E3268B89}" srcOrd="4" destOrd="0" parTransId="{5F785670-88AF-464C-99E4-FEBD27A031FD}" sibTransId="{58CAE88A-E602-DD42-9E1D-88708584DBA0}"/>
    <dgm:cxn modelId="{5E5596E7-39C3-E044-A73E-A3C344B5CA43}" srcId="{C806A172-D86A-2048-90BC-3F953365B427}" destId="{95074114-31C8-8B49-878D-4D87918B3B34}" srcOrd="1" destOrd="0" parTransId="{7E29E3A8-AF5E-EF41-861E-DC4491C46044}" sibTransId="{F3927457-2322-264B-ACD5-8844AC24F7B8}"/>
    <dgm:cxn modelId="{4515266E-CDCA-AA41-9434-63111D207D11}" srcId="{C806A172-D86A-2048-90BC-3F953365B427}" destId="{57042CB1-F5B0-A745-A9E0-2DFB1AAE3C03}" srcOrd="0" destOrd="0" parTransId="{ACABC460-D3B0-3E41-9A82-8CB5EA4A26CA}" sibTransId="{0C5D621C-086F-CD42-9AD9-11578A42CF2C}"/>
    <dgm:cxn modelId="{5B6F2E4A-BA03-3643-9FD3-9D86F8FBCD1D}" type="presOf" srcId="{D2004B8B-0E4B-694C-A13B-B9A17F060661}" destId="{47ECE136-A270-8444-BC37-FBE6E5CA1C6F}" srcOrd="1" destOrd="0" presId="urn:microsoft.com/office/officeart/2005/8/layout/vProcess5"/>
    <dgm:cxn modelId="{0FD0228E-49AA-F44D-BD65-E51F856E8D00}" type="presParOf" srcId="{7F523F1A-30E5-DA42-BF39-314A89788F92}" destId="{3498D861-30DB-DE40-BE2E-DB767FD643BE}" srcOrd="0" destOrd="0" presId="urn:microsoft.com/office/officeart/2005/8/layout/vProcess5"/>
    <dgm:cxn modelId="{FD90D5F7-5000-ED48-B11E-19C3551FB22B}" type="presParOf" srcId="{7F523F1A-30E5-DA42-BF39-314A89788F92}" destId="{AA78A087-8FBC-884F-BBEB-FD0F4801771D}" srcOrd="1" destOrd="0" presId="urn:microsoft.com/office/officeart/2005/8/layout/vProcess5"/>
    <dgm:cxn modelId="{1888135A-76AF-584E-BBC2-D55BD8F5740B}" type="presParOf" srcId="{7F523F1A-30E5-DA42-BF39-314A89788F92}" destId="{240D6B75-4DFD-F948-84FE-13A18835CDFC}" srcOrd="2" destOrd="0" presId="urn:microsoft.com/office/officeart/2005/8/layout/vProcess5"/>
    <dgm:cxn modelId="{DD45350D-A762-8742-AF19-F3A7E05640AE}" type="presParOf" srcId="{7F523F1A-30E5-DA42-BF39-314A89788F92}" destId="{ACA5879D-36C7-524A-B0E2-E511605108D0}" srcOrd="3" destOrd="0" presId="urn:microsoft.com/office/officeart/2005/8/layout/vProcess5"/>
    <dgm:cxn modelId="{1C268C58-DEAE-BD4B-9057-8FC8F091B5AF}" type="presParOf" srcId="{7F523F1A-30E5-DA42-BF39-314A89788F92}" destId="{FCEC2CA0-85D1-8E44-B6ED-D40E25A2BA33}" srcOrd="4" destOrd="0" presId="urn:microsoft.com/office/officeart/2005/8/layout/vProcess5"/>
    <dgm:cxn modelId="{96AEA600-9380-8D4B-AF11-A1E3FDE12115}" type="presParOf" srcId="{7F523F1A-30E5-DA42-BF39-314A89788F92}" destId="{0742EA97-FE62-9E45-BA11-128686B69777}" srcOrd="5" destOrd="0" presId="urn:microsoft.com/office/officeart/2005/8/layout/vProcess5"/>
    <dgm:cxn modelId="{5B9B413C-D055-9247-B5DF-380204CD9856}" type="presParOf" srcId="{7F523F1A-30E5-DA42-BF39-314A89788F92}" destId="{B904754E-E0CC-634E-9712-841AA77D1C91}" srcOrd="6" destOrd="0" presId="urn:microsoft.com/office/officeart/2005/8/layout/vProcess5"/>
    <dgm:cxn modelId="{FB7E5E06-E1D0-0349-8977-DCCA9E747BE1}" type="presParOf" srcId="{7F523F1A-30E5-DA42-BF39-314A89788F92}" destId="{407C0080-8939-8243-8D52-8CC4686DFE80}" srcOrd="7" destOrd="0" presId="urn:microsoft.com/office/officeart/2005/8/layout/vProcess5"/>
    <dgm:cxn modelId="{81544130-4C36-734D-9AAB-6AAAD0C7528C}" type="presParOf" srcId="{7F523F1A-30E5-DA42-BF39-314A89788F92}" destId="{90B29523-6D2D-B545-BEC8-118614D65548}" srcOrd="8" destOrd="0" presId="urn:microsoft.com/office/officeart/2005/8/layout/vProcess5"/>
    <dgm:cxn modelId="{ECA11E41-152B-E941-BB0A-CBDC0B01A196}" type="presParOf" srcId="{7F523F1A-30E5-DA42-BF39-314A89788F92}" destId="{CA73EEBF-5D2C-EC43-8EC0-1DCBE00126B4}" srcOrd="9" destOrd="0" presId="urn:microsoft.com/office/officeart/2005/8/layout/vProcess5"/>
    <dgm:cxn modelId="{824637B2-FF11-DF46-86D5-99696D8F358B}" type="presParOf" srcId="{7F523F1A-30E5-DA42-BF39-314A89788F92}" destId="{F327C30C-103E-BF46-BAD7-FA2D6FF682AA}" srcOrd="10" destOrd="0" presId="urn:microsoft.com/office/officeart/2005/8/layout/vProcess5"/>
    <dgm:cxn modelId="{E2B1EC28-BE7F-D143-A07F-98A6B57C61B6}" type="presParOf" srcId="{7F523F1A-30E5-DA42-BF39-314A89788F92}" destId="{DDA2F5E1-08E0-BE4A-A132-02D69536E63A}" srcOrd="11" destOrd="0" presId="urn:microsoft.com/office/officeart/2005/8/layout/vProcess5"/>
    <dgm:cxn modelId="{E9B26647-8F04-A040-82AD-8B711A89A1FC}" type="presParOf" srcId="{7F523F1A-30E5-DA42-BF39-314A89788F92}" destId="{FA7BC856-983E-3540-B3C3-BE4CEDB26FFA}" srcOrd="12" destOrd="0" presId="urn:microsoft.com/office/officeart/2005/8/layout/vProcess5"/>
    <dgm:cxn modelId="{1FBFA1A4-E800-ED4B-99FB-CBC391394DF1}" type="presParOf" srcId="{7F523F1A-30E5-DA42-BF39-314A89788F92}" destId="{47ECE136-A270-8444-BC37-FBE6E5CA1C6F}" srcOrd="13" destOrd="0" presId="urn:microsoft.com/office/officeart/2005/8/layout/vProcess5"/>
    <dgm:cxn modelId="{9C0B08A6-0C5E-0944-981D-07C501342AF1}" type="presParOf" srcId="{7F523F1A-30E5-DA42-BF39-314A89788F92}" destId="{5DE8151D-ED42-5146-9A4C-72E604B4449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F6CF5512-8E4D-46C9-9203-ADACEC31A94F}" type="datetimeFigureOut">
              <a:rPr lang="en-US" smtClean="0"/>
              <a:t>10/7/2015</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346273"/>
          </a:xfrm>
          <a:prstGeom prst="rect">
            <a:avLst/>
          </a:prstGeom>
        </p:spPr>
        <p:txBody>
          <a:bodyPr vert="horz" lIns="96653" tIns="48327" rIns="96653" bIns="48327"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984561" y="0"/>
            <a:ext cx="3169920" cy="346273"/>
          </a:xfrm>
          <a:prstGeom prst="rect">
            <a:avLst/>
          </a:prstGeom>
        </p:spPr>
        <p:txBody>
          <a:bodyPr vert="horz" lIns="96653" tIns="48327" rIns="96653" bIns="48327" rtlCol="0"/>
          <a:lstStyle>
            <a:lvl1pPr algn="r">
              <a:defRPr sz="1200"/>
            </a:lvl1pPr>
          </a:lstStyle>
          <a:p>
            <a:fld id="{7A0C4957-A8F1-4602-BE95-B4787793BB94}" type="datetimeFigureOut">
              <a:rPr lang="en-US" smtClean="0"/>
              <a:t>10/7/2015</a:t>
            </a:fld>
            <a:r>
              <a:rPr lang="en-US" dirty="0" smtClean="0"/>
              <a:t> </a:t>
            </a:r>
            <a:endParaRPr lang="en-US" dirty="0"/>
          </a:p>
        </p:txBody>
      </p:sp>
      <p:sp>
        <p:nvSpPr>
          <p:cNvPr id="4" name="Slide Image Placeholder 3"/>
          <p:cNvSpPr>
            <a:spLocks noGrp="1" noRot="1" noChangeAspect="1"/>
          </p:cNvSpPr>
          <p:nvPr>
            <p:ph type="sldImg" idx="2"/>
          </p:nvPr>
        </p:nvSpPr>
        <p:spPr>
          <a:xfrm>
            <a:off x="174625" y="447675"/>
            <a:ext cx="4802188"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148424" y="4165766"/>
            <a:ext cx="4855597" cy="5078668"/>
          </a:xfrm>
          <a:prstGeom prst="rect">
            <a:avLst/>
          </a:prstGeom>
          <a:ln w="12700" cmpd="sng"/>
        </p:spPr>
        <p:style>
          <a:lnRef idx="2">
            <a:schemeClr val="dk1"/>
          </a:lnRef>
          <a:fillRef idx="1">
            <a:schemeClr val="lt1"/>
          </a:fillRef>
          <a:effectRef idx="0">
            <a:schemeClr val="dk1"/>
          </a:effectRef>
          <a:fontRef idx="none"/>
        </p:style>
        <p:txBody>
          <a:bodyPr vert="horz" lIns="96653" tIns="48327" rIns="96653" bIns="48327"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279666" y="9359858"/>
            <a:ext cx="2033841" cy="239675"/>
          </a:xfrm>
          <a:prstGeom prst="rect">
            <a:avLst/>
          </a:prstGeom>
        </p:spPr>
        <p:txBody>
          <a:bodyPr vert="horz" lIns="96653" tIns="48327" rIns="96653" bIns="48327"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5131242" y="457762"/>
            <a:ext cx="2024932" cy="8786672"/>
          </a:xfrm>
          <a:prstGeom prst="rect">
            <a:avLst/>
          </a:prstGeom>
          <a:ln w="12700">
            <a:solidFill>
              <a:schemeClr val="tx1"/>
            </a:solidFill>
          </a:ln>
        </p:spPr>
        <p:txBody>
          <a:bodyPr vert="horz" lIns="96653" tIns="48327" rIns="96653" bIns="48327"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1"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Word_Document1.docx"/></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7" Type="http://schemas.openxmlformats.org/officeDocument/2006/relationships/image" Target="../media/image24.emf"/><Relationship Id="rId2" Type="http://schemas.openxmlformats.org/officeDocument/2006/relationships/notesMaster" Target="../notesMasters/notesMaster1.xml"/><Relationship Id="rId1" Type="http://schemas.openxmlformats.org/officeDocument/2006/relationships/vmlDrawing" Target="../drawings/vmlDrawing3.vml"/><Relationship Id="rId6" Type="http://schemas.openxmlformats.org/officeDocument/2006/relationships/package" Target="../embeddings/Microsoft_Word_Document4.docx"/><Relationship Id="rId5" Type="http://schemas.openxmlformats.org/officeDocument/2006/relationships/image" Target="../media/image23.emf"/><Relationship Id="rId4" Type="http://schemas.openxmlformats.org/officeDocument/2006/relationships/package" Target="../embeddings/Microsoft_Word_Document3.docx"/></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7" Type="http://schemas.openxmlformats.org/officeDocument/2006/relationships/image" Target="../media/image35.emf"/><Relationship Id="rId2" Type="http://schemas.openxmlformats.org/officeDocument/2006/relationships/notesMaster" Target="../notesMasters/notesMaster1.xml"/><Relationship Id="rId1" Type="http://schemas.openxmlformats.org/officeDocument/2006/relationships/vmlDrawing" Target="../drawings/vmlDrawing4.vml"/><Relationship Id="rId6" Type="http://schemas.openxmlformats.org/officeDocument/2006/relationships/package" Target="../embeddings/Microsoft_Word_Document6.docx"/><Relationship Id="rId5" Type="http://schemas.openxmlformats.org/officeDocument/2006/relationships/image" Target="../media/image23.emf"/><Relationship Id="rId4" Type="http://schemas.openxmlformats.org/officeDocument/2006/relationships/package" Target="../embeddings/Microsoft_Word_Document5.docx"/></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slide" Target="../slides/slide55.xml"/><Relationship Id="rId7" Type="http://schemas.openxmlformats.org/officeDocument/2006/relationships/image" Target="../media/image40.emf"/><Relationship Id="rId2" Type="http://schemas.openxmlformats.org/officeDocument/2006/relationships/notesMaster" Target="../notesMasters/notesMaster1.xml"/><Relationship Id="rId1" Type="http://schemas.openxmlformats.org/officeDocument/2006/relationships/vmlDrawing" Target="../drawings/vmlDrawing5.vml"/><Relationship Id="rId6" Type="http://schemas.openxmlformats.org/officeDocument/2006/relationships/package" Target="../embeddings/Microsoft_Word_Document8.docx"/><Relationship Id="rId5" Type="http://schemas.openxmlformats.org/officeDocument/2006/relationships/image" Target="../media/image23.emf"/><Relationship Id="rId4" Type="http://schemas.openxmlformats.org/officeDocument/2006/relationships/package" Target="../embeddings/Microsoft_Word_Document7.docx"/></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slide" Target="../slides/slide67.xml"/><Relationship Id="rId7" Type="http://schemas.openxmlformats.org/officeDocument/2006/relationships/image" Target="../media/image45.emf"/><Relationship Id="rId2" Type="http://schemas.openxmlformats.org/officeDocument/2006/relationships/notesMaster" Target="../notesMasters/notesMaster1.xml"/><Relationship Id="rId1" Type="http://schemas.openxmlformats.org/officeDocument/2006/relationships/vmlDrawing" Target="../drawings/vmlDrawing6.vml"/><Relationship Id="rId6" Type="http://schemas.openxmlformats.org/officeDocument/2006/relationships/package" Target="../embeddings/Microsoft_Word_Document10.docx"/><Relationship Id="rId5" Type="http://schemas.openxmlformats.org/officeDocument/2006/relationships/image" Target="../media/image23.emf"/><Relationship Id="rId4" Type="http://schemas.openxmlformats.org/officeDocument/2006/relationships/package" Target="../embeddings/Microsoft_Word_Document9.docx"/></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slide" Target="../slides/slide75.xml"/><Relationship Id="rId7" Type="http://schemas.openxmlformats.org/officeDocument/2006/relationships/image" Target="../media/image49.emf"/><Relationship Id="rId2" Type="http://schemas.openxmlformats.org/officeDocument/2006/relationships/notesMaster" Target="../notesMasters/notesMaster1.xml"/><Relationship Id="rId1" Type="http://schemas.openxmlformats.org/officeDocument/2006/relationships/vmlDrawing" Target="../drawings/vmlDrawing7.vml"/><Relationship Id="rId6" Type="http://schemas.openxmlformats.org/officeDocument/2006/relationships/package" Target="../embeddings/Microsoft_Word_Document12.docx"/><Relationship Id="rId5" Type="http://schemas.openxmlformats.org/officeDocument/2006/relationships/image" Target="../media/image23.emf"/><Relationship Id="rId4" Type="http://schemas.openxmlformats.org/officeDocument/2006/relationships/package" Target="../embeddings/Microsoft_Word_Document11.docx"/></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slide" Target="../slides/slide85.xml"/><Relationship Id="rId7" Type="http://schemas.openxmlformats.org/officeDocument/2006/relationships/image" Target="../media/image56.emf"/><Relationship Id="rId2" Type="http://schemas.openxmlformats.org/officeDocument/2006/relationships/notesMaster" Target="../notesMasters/notesMaster1.xml"/><Relationship Id="rId1" Type="http://schemas.openxmlformats.org/officeDocument/2006/relationships/vmlDrawing" Target="../drawings/vmlDrawing8.vml"/><Relationship Id="rId6" Type="http://schemas.openxmlformats.org/officeDocument/2006/relationships/package" Target="../embeddings/Microsoft_Word_Document14.docx"/><Relationship Id="rId5" Type="http://schemas.openxmlformats.org/officeDocument/2006/relationships/image" Target="../media/image23.emf"/><Relationship Id="rId4" Type="http://schemas.openxmlformats.org/officeDocument/2006/relationships/package" Target="../embeddings/Microsoft_Word_Document13.docx"/></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package" Target="../embeddings/Microsoft_Word_Document2.docx"/></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1</a:t>
            </a:fld>
            <a:endParaRPr lang="en-US" dirty="0"/>
          </a:p>
        </p:txBody>
      </p:sp>
      <p:sp>
        <p:nvSpPr>
          <p:cNvPr id="5" name="Rectangle 4"/>
          <p:cNvSpPr/>
          <p:nvPr/>
        </p:nvSpPr>
        <p:spPr>
          <a:xfrm>
            <a:off x="4913195" y="267810"/>
            <a:ext cx="2292823" cy="909204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4851" tIns="47425" rIns="94851" bIns="47425" rtlCol="0" anchor="ctr"/>
          <a:lstStyle/>
          <a:p>
            <a:pPr algn="ctr"/>
            <a:endParaRPr lang="en-US" dirty="0"/>
          </a:p>
        </p:txBody>
      </p:sp>
      <p:graphicFrame>
        <p:nvGraphicFramePr>
          <p:cNvPr id="22" name="Object 21"/>
          <p:cNvGraphicFramePr>
            <a:graphicFrameLocks noChangeAspect="1"/>
          </p:cNvGraphicFramePr>
          <p:nvPr>
            <p:extLst>
              <p:ext uri="{D42A27DB-BD31-4B8C-83A1-F6EECF244321}">
                <p14:modId xmlns:p14="http://schemas.microsoft.com/office/powerpoint/2010/main" val="3385132526"/>
              </p:ext>
            </p:extLst>
          </p:nvPr>
        </p:nvGraphicFramePr>
        <p:xfrm>
          <a:off x="-11107" y="0"/>
          <a:ext cx="7383124" cy="9601199"/>
        </p:xfrm>
        <a:graphic>
          <a:graphicData uri="http://schemas.openxmlformats.org/presentationml/2006/ole">
            <mc:AlternateContent xmlns:mc="http://schemas.openxmlformats.org/markup-compatibility/2006">
              <mc:Choice xmlns:v="urn:schemas-microsoft-com:vml" Requires="v">
                <p:oleObj spid="_x0000_s2237" name="Document" r:id="rId4" imgW="8166100" imgH="10566400" progId="Word.Document.12">
                  <p:embed/>
                </p:oleObj>
              </mc:Choice>
              <mc:Fallback>
                <p:oleObj name="Document" r:id="rId4" imgW="8166100" imgH="10566400" progId="Word.Document.12">
                  <p:embed/>
                  <p:pic>
                    <p:nvPicPr>
                      <p:cNvPr id="0" name=""/>
                      <p:cNvPicPr/>
                      <p:nvPr/>
                    </p:nvPicPr>
                    <p:blipFill>
                      <a:blip r:embed="rId5"/>
                      <a:stretch>
                        <a:fillRect/>
                      </a:stretch>
                    </p:blipFill>
                    <p:spPr>
                      <a:xfrm>
                        <a:off x="-11107" y="0"/>
                        <a:ext cx="7383124" cy="9601199"/>
                      </a:xfrm>
                      <a:prstGeom prst="rect">
                        <a:avLst/>
                      </a:prstGeom>
                    </p:spPr>
                  </p:pic>
                </p:oleObj>
              </mc:Fallback>
            </mc:AlternateContent>
          </a:graphicData>
        </a:graphic>
      </p:graphicFrame>
    </p:spTree>
    <p:extLst>
      <p:ext uri="{BB962C8B-B14F-4D97-AF65-F5344CB8AC3E}">
        <p14:creationId xmlns:p14="http://schemas.microsoft.com/office/powerpoint/2010/main" val="270830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teach participants how to </a:t>
            </a:r>
            <a:r>
              <a:rPr lang="en-US" b="0" i="1" dirty="0" smtClean="0"/>
              <a:t>take the need for training and use  templates</a:t>
            </a:r>
            <a:r>
              <a:rPr lang="en-US" b="0" i="1" baseline="0" dirty="0" smtClean="0"/>
              <a:t> to </a:t>
            </a:r>
            <a:r>
              <a:rPr lang="en-US" b="0" i="1" dirty="0" smtClean="0"/>
              <a:t>create a course.</a:t>
            </a:r>
            <a:r>
              <a:rPr lang="en-US" b="0" dirty="0" smtClean="0">
                <a:effectLst/>
              </a:rPr>
              <a:t>   It takes</a:t>
            </a:r>
            <a:r>
              <a:rPr lang="en-US" b="0" baseline="0" dirty="0" smtClean="0">
                <a:effectLst/>
              </a:rPr>
              <a:t> four hours to complete and is composed of the following sections:</a:t>
            </a:r>
            <a:endParaRPr lang="en-US" b="0" dirty="0" smtClean="0">
              <a:effectLst/>
            </a:endParaRPr>
          </a:p>
          <a:p>
            <a:endParaRPr lang="en-US" b="1" dirty="0" smtClean="0"/>
          </a:p>
          <a:p>
            <a:pPr marL="177845" indent="-177845">
              <a:buFont typeface="Arial"/>
              <a:buChar char="•"/>
            </a:pPr>
            <a:r>
              <a:rPr lang="en-US" baseline="0" dirty="0" smtClean="0"/>
              <a:t>Section 1: Introduction</a:t>
            </a:r>
            <a:r>
              <a:rPr lang="en-US" b="0" baseline="0" dirty="0" smtClean="0"/>
              <a:t> – The</a:t>
            </a:r>
            <a:r>
              <a:rPr lang="en-US" b="0" dirty="0" smtClean="0"/>
              <a:t> introduction</a:t>
            </a:r>
            <a:r>
              <a:rPr lang="en-US" b="0" baseline="0" dirty="0" smtClean="0"/>
              <a:t> </a:t>
            </a:r>
            <a:r>
              <a:rPr lang="en-US" b="0" dirty="0" smtClean="0"/>
              <a:t>takes about 20 minutes to complete and introduces the high-level concepts which are used to support learning in each of the sections.</a:t>
            </a:r>
          </a:p>
          <a:p>
            <a:pPr marL="177845" indent="-177845">
              <a:buFont typeface="Arial"/>
              <a:buChar char="•"/>
            </a:pPr>
            <a:r>
              <a:rPr lang="en-US" dirty="0" smtClean="0"/>
              <a:t>Section 2</a:t>
            </a:r>
            <a:r>
              <a:rPr lang="en-US" b="1" dirty="0" smtClean="0"/>
              <a:t>: Curricula Design </a:t>
            </a:r>
            <a:r>
              <a:rPr lang="en-US" b="0" dirty="0" smtClean="0"/>
              <a:t>- This section takes about 60 minutes to complete and describes how to create and use the curricula template to create a curricula.  It provides an</a:t>
            </a:r>
            <a:r>
              <a:rPr lang="en-US" b="0" baseline="0" dirty="0" smtClean="0"/>
              <a:t> opportunity to use the template to create a curricula.</a:t>
            </a:r>
            <a:r>
              <a:rPr lang="en-US" b="0" dirty="0" smtClean="0"/>
              <a:t> </a:t>
            </a:r>
          </a:p>
          <a:p>
            <a:pPr marL="177845" indent="-177845">
              <a:buFont typeface="Arial"/>
              <a:buChar char="•"/>
            </a:pPr>
            <a:r>
              <a:rPr lang="en-US" baseline="0" dirty="0" smtClean="0"/>
              <a:t>Section 3:</a:t>
            </a:r>
            <a:r>
              <a:rPr lang="en-US" b="1" baseline="0" dirty="0" smtClean="0"/>
              <a:t> PowerPoint Creation -</a:t>
            </a:r>
            <a:r>
              <a:rPr lang="en-US" b="0" baseline="0" dirty="0" smtClean="0"/>
              <a:t> This section takes about 60 minutes to complete and describes </a:t>
            </a:r>
            <a:r>
              <a:rPr lang="en-US" b="0" baseline="0" dirty="0" smtClean="0">
                <a:solidFill>
                  <a:srgbClr val="000000"/>
                </a:solidFill>
              </a:rPr>
              <a:t>how to use the curricula you created in the previous section and the PowerPoint template to create a course section.</a:t>
            </a:r>
          </a:p>
          <a:p>
            <a:pPr marL="177845" indent="-177845">
              <a:buFont typeface="Arial"/>
              <a:buChar char="•"/>
            </a:pPr>
            <a:r>
              <a:rPr lang="en-US" baseline="0" dirty="0" smtClean="0">
                <a:solidFill>
                  <a:srgbClr val="000000"/>
                </a:solidFill>
              </a:rPr>
              <a:t>Section 4: </a:t>
            </a:r>
            <a:r>
              <a:rPr lang="en-US" b="1" baseline="0" dirty="0" smtClean="0">
                <a:solidFill>
                  <a:srgbClr val="000000"/>
                </a:solidFill>
              </a:rPr>
              <a:t>Other Templates </a:t>
            </a:r>
            <a:r>
              <a:rPr lang="en-US" b="0" baseline="0" dirty="0" smtClean="0">
                <a:solidFill>
                  <a:srgbClr val="000000"/>
                </a:solidFill>
              </a:rPr>
              <a:t>– This section</a:t>
            </a:r>
            <a:r>
              <a:rPr lang="en-US" b="0" dirty="0" smtClean="0">
                <a:solidFill>
                  <a:srgbClr val="000000"/>
                </a:solidFill>
              </a:rPr>
              <a:t> takes about 30 minutes to complete and introduces how</a:t>
            </a:r>
            <a:r>
              <a:rPr lang="en-US" b="0" baseline="0" dirty="0" smtClean="0">
                <a:solidFill>
                  <a:srgbClr val="000000"/>
                </a:solidFill>
              </a:rPr>
              <a:t> to use the Terms and Concepts Template and the Resource Material Table of Contents Template.</a:t>
            </a:r>
          </a:p>
          <a:p>
            <a:pPr marL="177845" indent="-177845">
              <a:buFont typeface="Arial"/>
              <a:buChar char="•"/>
            </a:pPr>
            <a:r>
              <a:rPr lang="en-US" baseline="0" dirty="0" smtClean="0">
                <a:solidFill>
                  <a:srgbClr val="000000"/>
                </a:solidFill>
              </a:rPr>
              <a:t>Section 5: Printing Training Materials </a:t>
            </a:r>
            <a:r>
              <a:rPr lang="en-US" b="0" baseline="0" dirty="0" smtClean="0"/>
              <a:t>– This section takes about 30 minutes to complete and describes the proces</a:t>
            </a:r>
            <a:r>
              <a:rPr lang="en-US" b="0" dirty="0" smtClean="0"/>
              <a:t>s of preparing your training materials for printing</a:t>
            </a:r>
            <a:r>
              <a:rPr lang="en-US" b="0" baseline="0" dirty="0" smtClean="0"/>
              <a:t> and how to print the materials.</a:t>
            </a:r>
          </a:p>
          <a:p>
            <a:pPr marL="177845" indent="-177845">
              <a:buFont typeface="Arial"/>
              <a:buChar char="•"/>
            </a:pPr>
            <a:r>
              <a:rPr lang="en-US" baseline="0" dirty="0" smtClean="0"/>
              <a:t>Conclusion</a:t>
            </a:r>
            <a:r>
              <a:rPr lang="en-US" b="0" baseline="0" dirty="0" smtClean="0"/>
              <a:t> – This section</a:t>
            </a:r>
            <a:r>
              <a:rPr lang="en-US" b="0" dirty="0" smtClean="0"/>
              <a:t> takes about 10 minutes to complete and summarizes the course.  It also provides details about where you can get additional help if you need it.</a:t>
            </a:r>
          </a:p>
          <a:p>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10</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781474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endParaRPr lang="en-US" b="0" dirty="0" smtClean="0"/>
          </a:p>
          <a:p>
            <a:endParaRPr lang="en-US" b="0" dirty="0" smtClean="0"/>
          </a:p>
          <a:p>
            <a:pPr marL="171450" indent="-171450">
              <a:buFont typeface="Arial"/>
              <a:buChar char="•"/>
            </a:pPr>
            <a:r>
              <a:rPr lang="en-US" b="0" dirty="0" smtClean="0"/>
              <a:t>Each</a:t>
            </a:r>
            <a:r>
              <a:rPr lang="en-US" b="0" baseline="0" dirty="0" smtClean="0"/>
              <a:t> of the learning objectives corresponds to a slide, or series of slides, in this section of the course.  </a:t>
            </a:r>
          </a:p>
          <a:p>
            <a:pPr marL="171450" indent="-171450">
              <a:buFont typeface="Arial"/>
              <a:buChar char="•"/>
            </a:pPr>
            <a:r>
              <a:rPr lang="en-US" b="0" baseline="0" dirty="0" smtClean="0"/>
              <a:t>By the end of this section you should be able to perform each of the listed objectives with the support of the training materials.</a:t>
            </a:r>
          </a:p>
          <a:p>
            <a:pPr marL="171450" indent="-171450">
              <a:buFont typeface="Arial"/>
              <a:buChar char="•"/>
            </a:pPr>
            <a:r>
              <a:rPr lang="en-US" b="0" baseline="0" dirty="0" smtClean="0"/>
              <a:t>The section learning objectives are tied directly to the course objectives reviewed at the end of the course.</a:t>
            </a:r>
            <a:endParaRPr lang="en-US" b="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3121936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0" dirty="0" smtClean="0"/>
          </a:p>
          <a:p>
            <a:pPr marL="177845" indent="-177845">
              <a:buFont typeface="Wingdings" charset="2"/>
              <a:buChar char="²"/>
            </a:pPr>
            <a:r>
              <a:rPr lang="en-US" b="1" dirty="0" smtClean="0"/>
              <a:t>Tab 01 </a:t>
            </a:r>
            <a:r>
              <a:rPr lang="en-US" b="0" dirty="0" smtClean="0"/>
              <a:t>- Terms and Concepts</a:t>
            </a:r>
          </a:p>
          <a:p>
            <a:endParaRPr lang="en-US" b="0" dirty="0" smtClean="0"/>
          </a:p>
          <a:p>
            <a:pPr marL="177845" indent="-177845">
              <a:buFont typeface="Arial"/>
              <a:buChar char="•"/>
            </a:pPr>
            <a:r>
              <a:rPr lang="en-US" b="0" dirty="0" smtClean="0"/>
              <a:t>The following terms are</a:t>
            </a:r>
            <a:r>
              <a:rPr lang="en-US" b="0" baseline="0" dirty="0" smtClean="0"/>
              <a:t> critical to your understanding of this section of the course.  </a:t>
            </a:r>
          </a:p>
          <a:p>
            <a:pPr marL="177845" indent="-177845">
              <a:buFont typeface="Arial"/>
              <a:buChar char="•"/>
            </a:pPr>
            <a:r>
              <a:rPr lang="en-US" b="0" baseline="0" dirty="0" smtClean="0"/>
              <a:t>Additional terms are located in the Terms and Concepts document located in the reference materials.</a:t>
            </a:r>
          </a:p>
          <a:p>
            <a:pPr marL="177845" indent="-177845">
              <a:buFont typeface="Arial"/>
              <a:buChar char="•"/>
            </a:pPr>
            <a:r>
              <a:rPr lang="en-US" b="0" dirty="0" smtClean="0"/>
              <a:t>If you do not understand the term,</a:t>
            </a:r>
            <a:r>
              <a:rPr lang="en-US" b="0" baseline="0" dirty="0" smtClean="0"/>
              <a:t> please ask for additional clarification.</a:t>
            </a:r>
          </a:p>
          <a:p>
            <a:pPr marL="177845" indent="-177845">
              <a:buFont typeface="Arial"/>
              <a:buChar char="•"/>
            </a:pPr>
            <a:r>
              <a:rPr lang="en-US" b="0" baseline="0" dirty="0" smtClean="0"/>
              <a:t>The Terms and Concepts document contains more terms than are listed in the course and should be reviewed to help with your learning.</a:t>
            </a:r>
          </a:p>
          <a:p>
            <a:pPr marL="177845" indent="-177845">
              <a:buFont typeface="Arial"/>
              <a:buChar char="•"/>
            </a:pP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3244090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0" dirty="0" smtClean="0"/>
          </a:p>
          <a:p>
            <a:pPr marL="177845" indent="-177845">
              <a:buFont typeface="Wingdings" charset="2"/>
              <a:buChar char="²"/>
            </a:pPr>
            <a:r>
              <a:rPr lang="en-US" b="1" dirty="0" smtClean="0"/>
              <a:t>Tab 01 </a:t>
            </a:r>
            <a:r>
              <a:rPr lang="en-US" b="0" dirty="0" smtClean="0"/>
              <a:t>- Terms and Concepts</a:t>
            </a:r>
          </a:p>
          <a:p>
            <a:endParaRPr lang="en-US" b="0" dirty="0" smtClean="0"/>
          </a:p>
          <a:p>
            <a:pPr marL="177845" indent="-177845">
              <a:buFont typeface="Arial"/>
              <a:buChar char="•"/>
            </a:pPr>
            <a:r>
              <a:rPr lang="en-US" b="0" dirty="0" smtClean="0"/>
              <a:t>The following terms are</a:t>
            </a:r>
            <a:r>
              <a:rPr lang="en-US" b="0" baseline="0" dirty="0" smtClean="0"/>
              <a:t> critical to your understanding of this section of the course.  </a:t>
            </a:r>
          </a:p>
          <a:p>
            <a:pPr marL="177845" indent="-177845">
              <a:buFont typeface="Arial"/>
              <a:buChar char="•"/>
            </a:pPr>
            <a:r>
              <a:rPr lang="en-US" b="0" baseline="0" dirty="0" smtClean="0"/>
              <a:t>Additional terms are located in the Terms and Concepts document located in the reference materials.</a:t>
            </a:r>
          </a:p>
          <a:p>
            <a:pPr marL="177845" indent="-177845">
              <a:buFont typeface="Arial"/>
              <a:buChar char="•"/>
            </a:pPr>
            <a:r>
              <a:rPr lang="en-US" b="0" dirty="0" smtClean="0"/>
              <a:t>If you do not understand the term,</a:t>
            </a:r>
            <a:r>
              <a:rPr lang="en-US" b="0" baseline="0" dirty="0" smtClean="0"/>
              <a:t> please ask for additional clarification.</a:t>
            </a:r>
          </a:p>
          <a:p>
            <a:pPr marL="177845" indent="-177845">
              <a:buFont typeface="Arial"/>
              <a:buChar char="•"/>
            </a:pPr>
            <a:r>
              <a:rPr lang="en-US" b="0" baseline="0" dirty="0" smtClean="0"/>
              <a:t>The Terms and Concepts document contains more terms than are listed in the course and should be reviewed to help with your learning.</a:t>
            </a:r>
          </a:p>
          <a:p>
            <a:pPr marL="177845" indent="-177845">
              <a:buFont typeface="Arial"/>
              <a:buChar char="•"/>
            </a:pP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3244090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a:p>
          <a:p>
            <a:pPr marL="177845" indent="-177845">
              <a:buFont typeface="Wingdings" charset="2"/>
              <a:buChar char="²"/>
            </a:pPr>
            <a:r>
              <a:rPr lang="en-US" dirty="0" smtClean="0"/>
              <a:t>TAB 02 – </a:t>
            </a:r>
            <a:r>
              <a:rPr lang="en-US" b="0" dirty="0" smtClean="0"/>
              <a:t>Completed Curricula for this Course</a:t>
            </a:r>
          </a:p>
          <a:p>
            <a:endParaRPr lang="en-US" dirty="0" smtClean="0"/>
          </a:p>
          <a:p>
            <a:r>
              <a:rPr lang="en-US" b="0" dirty="0" smtClean="0"/>
              <a:t>The five stages of the training development process are described below.</a:t>
            </a:r>
            <a:r>
              <a:rPr lang="en-US" b="0" baseline="0" dirty="0" smtClean="0"/>
              <a:t>  </a:t>
            </a:r>
          </a:p>
          <a:p>
            <a:endParaRPr lang="en-US" b="0" baseline="0" dirty="0" smtClean="0"/>
          </a:p>
          <a:p>
            <a:r>
              <a:rPr lang="en-US" b="1" baseline="0" dirty="0" smtClean="0"/>
              <a:t>Needs Assessment</a:t>
            </a:r>
            <a:r>
              <a:rPr lang="en-US" b="0" baseline="0" dirty="0" smtClean="0"/>
              <a:t>: During this stage you </a:t>
            </a:r>
            <a:r>
              <a:rPr lang="en-US" b="0" dirty="0" smtClean="0"/>
              <a:t>determine who is your audience what is the content of the training and how it will be delivered.  The </a:t>
            </a:r>
            <a:r>
              <a:rPr lang="en-US" b="0" baseline="0" dirty="0" smtClean="0"/>
              <a:t>training curricula is used to capture the information from the needs assessment.  During this stage you should</a:t>
            </a:r>
            <a:r>
              <a:rPr lang="en-US" b="0" dirty="0" smtClean="0"/>
              <a:t> answer the following questions:</a:t>
            </a:r>
            <a:endParaRPr lang="en-US" b="0" baseline="0" dirty="0" smtClean="0"/>
          </a:p>
          <a:p>
            <a:pPr marL="177845" indent="-177845">
              <a:buFont typeface="Arial"/>
              <a:buChar char="•"/>
            </a:pPr>
            <a:r>
              <a:rPr lang="en-US" b="0" baseline="0" dirty="0" smtClean="0"/>
              <a:t>Who is your audience for the training you are developing?</a:t>
            </a:r>
          </a:p>
          <a:p>
            <a:pPr marL="177845" indent="-177845">
              <a:buFont typeface="Arial"/>
              <a:buChar char="•"/>
            </a:pPr>
            <a:r>
              <a:rPr lang="en-US" b="0" baseline="0" dirty="0" smtClean="0"/>
              <a:t>What is the gap between what the audience currently knows and what they need to know?</a:t>
            </a:r>
          </a:p>
          <a:p>
            <a:pPr marL="177845" indent="-177845">
              <a:buFont typeface="Arial"/>
              <a:buChar char="•"/>
            </a:pPr>
            <a:r>
              <a:rPr lang="en-US" b="0" baseline="0" dirty="0" smtClean="0"/>
              <a:t>How will the training fill the gap?</a:t>
            </a:r>
          </a:p>
          <a:p>
            <a:pPr marL="177845" indent="-177845">
              <a:buFont typeface="Arial"/>
              <a:buChar char="•"/>
            </a:pPr>
            <a:r>
              <a:rPr lang="en-US" b="0" dirty="0" smtClean="0"/>
              <a:t>What is the best way to delver the training</a:t>
            </a:r>
            <a:endParaRPr lang="en-US" b="0" baseline="0" dirty="0" smtClean="0"/>
          </a:p>
          <a:p>
            <a:endParaRPr lang="en-US" b="0" baseline="0" dirty="0" smtClean="0"/>
          </a:p>
          <a:p>
            <a:r>
              <a:rPr lang="en-US" b="1" baseline="0" dirty="0" smtClean="0"/>
              <a:t>Design</a:t>
            </a:r>
            <a:r>
              <a:rPr lang="en-US" b="0" baseline="0" dirty="0" smtClean="0"/>
              <a:t>: During this stage the training curricula is used to develop the outline or goal of the course</a:t>
            </a:r>
            <a:r>
              <a:rPr lang="en-US" b="0" dirty="0" smtClean="0"/>
              <a:t>.  The course description describes the audience and the the knowledge gap for example, “</a:t>
            </a:r>
            <a:r>
              <a:rPr lang="en-US" b="0" dirty="0"/>
              <a:t>This course is designed to help CDOT Employees in HR to develop training materials using predefined templates</a:t>
            </a:r>
            <a:r>
              <a:rPr lang="en-US" b="0" dirty="0" smtClean="0"/>
              <a:t>.”  The sections of the course are then created to break down the training into smaller sections.  During this stage you should answer the following questions:</a:t>
            </a:r>
          </a:p>
          <a:p>
            <a:pPr marL="177845" indent="-177845">
              <a:buFont typeface="Arial"/>
              <a:buChar char="•"/>
            </a:pPr>
            <a:r>
              <a:rPr lang="en-US" b="0" dirty="0" smtClean="0"/>
              <a:t>What do you need to include in the content of the course?</a:t>
            </a:r>
          </a:p>
          <a:p>
            <a:pPr marL="177845" indent="-177845">
              <a:buFont typeface="Arial"/>
              <a:buChar char="•"/>
            </a:pPr>
            <a:r>
              <a:rPr lang="en-US" b="0" dirty="0" smtClean="0"/>
              <a:t>How will you delver the training to your audience? </a:t>
            </a:r>
          </a:p>
          <a:p>
            <a:pPr marL="177845" indent="-177845">
              <a:buFont typeface="Arial"/>
              <a:buChar char="•"/>
            </a:pPr>
            <a:r>
              <a:rPr lang="en-US" b="0" dirty="0" smtClean="0"/>
              <a:t>How long will the course be?</a:t>
            </a:r>
          </a:p>
          <a:p>
            <a:pPr marL="177845" indent="-177845">
              <a:buFont typeface="Arial"/>
              <a:buChar char="•"/>
            </a:pPr>
            <a:r>
              <a:rPr lang="en-US" b="0" dirty="0" smtClean="0"/>
              <a:t>What are the sections of the course that will address the knowledge gap?</a:t>
            </a:r>
          </a:p>
          <a:p>
            <a:pPr marL="177845" indent="-177845">
              <a:buFont typeface="Arial"/>
              <a:buChar char="•"/>
            </a:pPr>
            <a:r>
              <a:rPr lang="en-US" b="0" dirty="0" smtClean="0"/>
              <a:t>What are the objectives of each of the sections of the course?</a:t>
            </a:r>
          </a:p>
          <a:p>
            <a:endParaRPr lang="en-US" b="0" baseline="0" dirty="0" smtClean="0"/>
          </a:p>
          <a:p>
            <a:r>
              <a:rPr lang="en-US" dirty="0" smtClean="0"/>
              <a:t>Continued on the next page</a:t>
            </a:r>
            <a:endParaRPr lang="en-US" baseline="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4150414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4" y="465448"/>
            <a:ext cx="4855597" cy="8778986"/>
          </a:xfrm>
        </p:spPr>
        <p:txBody>
          <a:bodyPr/>
          <a:lstStyle/>
          <a:p>
            <a:r>
              <a:rPr lang="en-US" dirty="0" smtClean="0"/>
              <a:t>Continued from previous page</a:t>
            </a:r>
          </a:p>
          <a:p>
            <a:endParaRPr lang="en-US" dirty="0" smtClean="0"/>
          </a:p>
          <a:p>
            <a:r>
              <a:rPr lang="en-US" dirty="0"/>
              <a:t>Development</a:t>
            </a:r>
            <a:r>
              <a:rPr lang="en-US" b="0" dirty="0"/>
              <a:t>: The development of the course begins with the curricula and carries on </a:t>
            </a:r>
            <a:r>
              <a:rPr lang="en-US" b="0" dirty="0" smtClean="0"/>
              <a:t>into the </a:t>
            </a:r>
            <a:r>
              <a:rPr lang="en-US" b="0" dirty="0"/>
              <a:t>development of the PowerPoint presentation and any additional materials (forms, policy documents, demonstrations and exercises) you need to create or bring into the </a:t>
            </a:r>
            <a:r>
              <a:rPr lang="en-US" b="0" dirty="0" smtClean="0"/>
              <a:t>training.  If you make a change to the design of the course, you will need to change to curricula to reflect the change.  During this stage you need to answer the following questions:</a:t>
            </a:r>
          </a:p>
          <a:p>
            <a:pPr marL="177845" indent="-177845">
              <a:buFont typeface="Arial"/>
              <a:buChar char="•"/>
            </a:pPr>
            <a:r>
              <a:rPr lang="en-US" b="0" dirty="0" smtClean="0"/>
              <a:t>Are the sections of the course in the correct order?</a:t>
            </a:r>
          </a:p>
          <a:p>
            <a:pPr marL="177845" indent="-177845">
              <a:buFont typeface="Arial"/>
              <a:buChar char="•"/>
            </a:pPr>
            <a:r>
              <a:rPr lang="en-US" b="0" dirty="0" smtClean="0"/>
              <a:t>Are there changes to the design based on the development of the course?</a:t>
            </a:r>
          </a:p>
          <a:p>
            <a:pPr marL="177845" indent="-177845">
              <a:buFont typeface="Arial"/>
              <a:buChar char="•"/>
            </a:pPr>
            <a:r>
              <a:rPr lang="en-US" b="0" dirty="0" smtClean="0"/>
              <a:t>Have I included all of the supporting content?</a:t>
            </a:r>
          </a:p>
          <a:p>
            <a:pPr marL="177845" indent="-177845">
              <a:buFont typeface="Arial"/>
              <a:buChar char="•"/>
            </a:pPr>
            <a:r>
              <a:rPr lang="en-US" b="0" dirty="0" smtClean="0"/>
              <a:t>What is the best way to present the material (pictures and graphics)?</a:t>
            </a:r>
            <a:endParaRPr lang="en-US" b="0" dirty="0"/>
          </a:p>
          <a:p>
            <a:endParaRPr lang="en-US" b="0" dirty="0"/>
          </a:p>
          <a:p>
            <a:r>
              <a:rPr lang="en-US" dirty="0"/>
              <a:t>Implement</a:t>
            </a:r>
            <a:r>
              <a:rPr lang="en-US" b="0" dirty="0"/>
              <a:t>: During the implementation stage </a:t>
            </a:r>
            <a:r>
              <a:rPr lang="en-US" b="0" dirty="0" smtClean="0"/>
              <a:t>you are delivering the content of the course.  This stage includes you practicing the course.  During this stage you may discover that a change needs to be made to the content or timing of the course.  Questions you need to ask during this stage include:</a:t>
            </a:r>
          </a:p>
          <a:p>
            <a:pPr marL="177845" indent="-177845">
              <a:buFont typeface="Arial"/>
              <a:buChar char="•"/>
            </a:pPr>
            <a:r>
              <a:rPr lang="en-US" b="0" dirty="0" smtClean="0"/>
              <a:t>Is there too much or too little time allocated to a section or topic?</a:t>
            </a:r>
          </a:p>
          <a:p>
            <a:pPr marL="177845" indent="-177845">
              <a:buFont typeface="Arial"/>
              <a:buChar char="•"/>
            </a:pPr>
            <a:r>
              <a:rPr lang="en-US" b="0" dirty="0" smtClean="0"/>
              <a:t>Are the examples, exercises or demo relevant to the audience?</a:t>
            </a:r>
          </a:p>
          <a:p>
            <a:pPr marL="177845" indent="-177845">
              <a:buFont typeface="Arial"/>
              <a:buChar char="•"/>
            </a:pPr>
            <a:r>
              <a:rPr lang="en-US" b="0" dirty="0" smtClean="0"/>
              <a:t>Is there a better way to describe the topic?</a:t>
            </a:r>
          </a:p>
          <a:p>
            <a:pPr marL="177845" indent="-177845">
              <a:buFont typeface="Arial"/>
              <a:buChar char="•"/>
            </a:pPr>
            <a:r>
              <a:rPr lang="en-US" b="0" dirty="0" smtClean="0"/>
              <a:t>Is there a change to the course structure that will make it easier for the participants to understand the content?</a:t>
            </a:r>
          </a:p>
          <a:p>
            <a:endParaRPr lang="en-US" b="0" dirty="0" smtClean="0"/>
          </a:p>
          <a:p>
            <a:r>
              <a:rPr lang="en-US" dirty="0" smtClean="0"/>
              <a:t>Evaluate</a:t>
            </a:r>
            <a:r>
              <a:rPr lang="en-US" b="0" dirty="0" smtClean="0"/>
              <a:t>: Evaluation occurs at each stage of the training design process.  For example asking for a review of the curricula or deciding to make a change to the course as you design the presentation to make it flow better for your audience.  Additionally you should ask either formally or informally at the end of the course if it meets the needs of your audience.  If there are changes to be made, you should make them as soon after the delivery of the course as possible.  Questions you should ask during this stage include:</a:t>
            </a:r>
          </a:p>
          <a:p>
            <a:pPr marL="177845" indent="-177845">
              <a:buFont typeface="Arial"/>
              <a:buChar char="•"/>
            </a:pPr>
            <a:r>
              <a:rPr lang="en-US" b="0" dirty="0" smtClean="0"/>
              <a:t>Is there a change to the course if made that would help the participant better understand the content?</a:t>
            </a:r>
          </a:p>
          <a:p>
            <a:pPr marL="177845" indent="-177845">
              <a:buFont typeface="Arial"/>
              <a:buChar char="•"/>
            </a:pPr>
            <a:r>
              <a:rPr lang="en-US" b="0" dirty="0" smtClean="0"/>
              <a:t>Are there any changes </a:t>
            </a:r>
            <a:r>
              <a:rPr lang="en-US" b="0" dirty="0"/>
              <a:t>(typos, grammar, error</a:t>
            </a:r>
            <a:r>
              <a:rPr lang="en-US" b="0" dirty="0" smtClean="0"/>
              <a:t>) suggested during the course I need to make? </a:t>
            </a:r>
          </a:p>
          <a:p>
            <a:pPr marL="177845" indent="-177845">
              <a:buFont typeface="Arial"/>
              <a:buChar char="•"/>
            </a:pPr>
            <a:r>
              <a:rPr lang="en-US" b="0" dirty="0" smtClean="0"/>
              <a:t>What do I need to change based on comments from the participants?</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4150414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0" dirty="0" smtClean="0"/>
          </a:p>
          <a:p>
            <a:pPr marL="177845" indent="-177845">
              <a:buFont typeface="Arial"/>
              <a:buChar char="•"/>
            </a:pPr>
            <a:r>
              <a:rPr lang="en-US" b="0" dirty="0" smtClean="0"/>
              <a:t>When pulling information from</a:t>
            </a:r>
            <a:r>
              <a:rPr lang="en-US" b="0" baseline="0" dirty="0" smtClean="0"/>
              <a:t> the drive it is best to copy and paste the materials into a folder rather than open the file from the drive.</a:t>
            </a:r>
          </a:p>
          <a:p>
            <a:pPr marL="177845" indent="-177845">
              <a:buFont typeface="Arial"/>
              <a:buChar char="•"/>
            </a:pPr>
            <a:r>
              <a:rPr lang="en-US" b="0" baseline="0" dirty="0" smtClean="0"/>
              <a:t>Both the curricula and the PowerPoint have been saved as a template.  This requires that you save the file under another name.</a:t>
            </a:r>
          </a:p>
          <a:p>
            <a:pPr marL="177845" indent="-177845">
              <a:buFont typeface="Arial"/>
              <a:buChar char="•"/>
            </a:pPr>
            <a:r>
              <a:rPr lang="en-US" b="0" baseline="0" dirty="0" smtClean="0"/>
              <a:t>In the event you do accidently delete a file please email Jason Prince at jason.prince@state.co.us so the file may be replaced.</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1276786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0" dirty="0" smtClean="0"/>
              <a:t>A</a:t>
            </a:r>
            <a:r>
              <a:rPr lang="en-US" b="0" baseline="0" dirty="0" smtClean="0"/>
              <a:t> template is a document that has been</a:t>
            </a:r>
            <a:r>
              <a:rPr lang="en-US" b="0" dirty="0" smtClean="0"/>
              <a:t> pre-formatted and automatically creates a new version of itself.  </a:t>
            </a:r>
            <a:r>
              <a:rPr lang="en-US" b="0" baseline="0" dirty="0" smtClean="0"/>
              <a:t>The following is a list of the templates with a description that has been created for you to use:</a:t>
            </a:r>
          </a:p>
          <a:p>
            <a:endParaRPr lang="en-US" b="0" baseline="0" dirty="0" smtClean="0"/>
          </a:p>
          <a:p>
            <a:pPr marL="177845" indent="-177845">
              <a:buFont typeface="Arial"/>
              <a:buChar char="•"/>
            </a:pPr>
            <a:r>
              <a:rPr lang="en-US" b="1" baseline="0" dirty="0" smtClean="0"/>
              <a:t>Curricula </a:t>
            </a:r>
            <a:r>
              <a:rPr lang="en-US" b="0" baseline="0" dirty="0" smtClean="0"/>
              <a:t>– The curricula template is used as an outline for the course.  It also contains a description of what you need to enter in each of the fields of the template.  When you click on the description text, it turns blue and you can replace the description text with your content.</a:t>
            </a:r>
          </a:p>
          <a:p>
            <a:pPr marL="177845" indent="-177845">
              <a:buFont typeface="Arial"/>
              <a:buChar char="•"/>
            </a:pPr>
            <a:r>
              <a:rPr lang="en-US" b="1" baseline="0" dirty="0" smtClean="0"/>
              <a:t>PowerPoint</a:t>
            </a:r>
            <a:r>
              <a:rPr lang="en-US" b="0" baseline="0" dirty="0" smtClean="0"/>
              <a:t> - The PowerPoint template has all of the slides you need to create a course from the curricula.  It contains all of the slides for the learning logistics, course introduction, three sections and a conclusion.  If you need to have more than three sections you can copy all of the section slide until you have the number of sections you need.  The Notes section has also been modified to allow you to create the training manual.  </a:t>
            </a:r>
          </a:p>
          <a:p>
            <a:pPr marL="177845" indent="-177845">
              <a:buFont typeface="Arial"/>
              <a:buChar char="•"/>
            </a:pPr>
            <a:r>
              <a:rPr lang="en-US" baseline="0" dirty="0" smtClean="0"/>
              <a:t>Terms and Concepts </a:t>
            </a:r>
            <a:r>
              <a:rPr lang="en-US" b="0" baseline="0" dirty="0" smtClean="0"/>
              <a:t>– This document is a table that houses a list of the terms and their definitions in a preformatted table.</a:t>
            </a:r>
          </a:p>
          <a:p>
            <a:pPr marL="177845" indent="-177845" defTabSz="948507">
              <a:buFont typeface="Arial"/>
              <a:buChar char="•"/>
              <a:defRPr/>
            </a:pPr>
            <a:r>
              <a:rPr lang="en-US" dirty="0"/>
              <a:t>Resource Materials </a:t>
            </a:r>
            <a:r>
              <a:rPr lang="en-US" dirty="0" smtClean="0"/>
              <a:t>Table </a:t>
            </a:r>
            <a:r>
              <a:rPr lang="en-US" dirty="0"/>
              <a:t>of </a:t>
            </a:r>
            <a:r>
              <a:rPr lang="en-US" dirty="0" smtClean="0"/>
              <a:t>Contents</a:t>
            </a:r>
            <a:r>
              <a:rPr lang="en-US" b="0" baseline="0" dirty="0" smtClean="0"/>
              <a:t>– This template is used to create the table of contents and the cover page for all of the materials you want to include in your manual.  There should be one tab created for each reference document.  This document will be combined with the printed (Notes view) of the PowerPoint to make the manual. </a:t>
            </a:r>
          </a:p>
          <a:p>
            <a:pPr marL="177845" indent="-177845">
              <a:buFont typeface="Arial"/>
              <a:buChar char="•"/>
            </a:pPr>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2186763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Title</a:t>
            </a:r>
            <a:r>
              <a:rPr lang="en-US" b="1" baseline="0" dirty="0" smtClean="0"/>
              <a:t> Slide </a:t>
            </a:r>
            <a:r>
              <a:rPr lang="en-US" b="0" baseline="0" dirty="0" smtClean="0"/>
              <a:t>– This slide is edited from the Notes view of the Notes Page view and is hidden so it does not appear in the presentation.  It is populated with the tile of the course of the name of the section.</a:t>
            </a:r>
          </a:p>
          <a:p>
            <a:r>
              <a:rPr lang="en-US" b="1" baseline="0" dirty="0" smtClean="0"/>
              <a:t>Title and Contents </a:t>
            </a:r>
            <a:r>
              <a:rPr lang="en-US" b="0" baseline="0" dirty="0" smtClean="0"/>
              <a:t>– This is one of the four slides you can use for the content of the presentation.  The other content slides are Text Left_Graphic Right, Text Right_Graphic Left and Text Top_Graphic Bottom.  You are able to change any of these slides as you see fit.  The only requirement is the use of Calibri font and slide background.</a:t>
            </a:r>
          </a:p>
          <a:p>
            <a:r>
              <a:rPr lang="en-US" b="1" baseline="0" dirty="0" smtClean="0"/>
              <a:t>Terms and Concepts </a:t>
            </a:r>
            <a:r>
              <a:rPr lang="en-US" b="0" baseline="0" dirty="0" smtClean="0"/>
              <a:t>– The curricula houses all of the terms and the concept for the course.  It is used to populate the Terms and Concepts slide in the presentation and the Terms and Concepts Template.</a:t>
            </a:r>
          </a:p>
          <a:p>
            <a:r>
              <a:rPr lang="en-US" b="1" baseline="0" dirty="0" smtClean="0"/>
              <a:t>Demo and Exercise </a:t>
            </a:r>
            <a:r>
              <a:rPr lang="en-US" b="0" baseline="0" dirty="0" smtClean="0"/>
              <a:t>-  The Demo and Exercise are identified in the Curricula as a document which will need development.  They are then detailed in the course.  You should provide enough detail about the exercise or demo to be able to describe it to the person conducting the review of the curricula.</a:t>
            </a:r>
          </a:p>
          <a:p>
            <a:r>
              <a:rPr lang="en-US" b="1" dirty="0" smtClean="0"/>
              <a:t>Supporting Documents </a:t>
            </a:r>
            <a:r>
              <a:rPr lang="en-US" b="0" dirty="0" smtClean="0"/>
              <a:t>– All of the supporting documents should be</a:t>
            </a:r>
            <a:r>
              <a:rPr lang="en-US" b="0" baseline="0" dirty="0" smtClean="0"/>
              <a:t> listed in the curricula. When they are placed in the course they are assigned a tab number and are listed in the Resource Materials Table of Contents and Cover Pages Template.</a:t>
            </a:r>
            <a:endParaRPr lang="en-US" b="0" dirty="0" smtClean="0"/>
          </a:p>
          <a:p>
            <a:endParaRPr lang="en-US" b="0" dirty="0" smtClean="0"/>
          </a:p>
          <a:p>
            <a:r>
              <a:rPr lang="en-US" b="0" baseline="0" dirty="0" smtClean="0"/>
              <a:t>The Forms, Policy and Other columns of the curricula may appear in any of the slides.  When they do, they appear at the top of the notes page.  Use the Star bullet, Bold the tab and the Number you use to replace the “XX” use the hyphen with a single space on both sides and then the title of the document.  A sample is provided below.</a:t>
            </a:r>
          </a:p>
          <a:p>
            <a:endParaRPr lang="en-US" b="0" baseline="0" dirty="0" smtClean="0"/>
          </a:p>
          <a:p>
            <a:pPr marL="177845" indent="-177845">
              <a:buFont typeface="Wingdings" charset="2"/>
              <a:buChar char="²"/>
            </a:pPr>
            <a:r>
              <a:rPr lang="en-US" b="1" baseline="0" dirty="0" smtClean="0"/>
              <a:t>TAB XX </a:t>
            </a:r>
            <a:r>
              <a:rPr lang="en-US" b="0" baseline="0" dirty="0" smtClean="0"/>
              <a:t>- Sample Document</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405587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0" dirty="0" smtClean="0"/>
              <a:t>A</a:t>
            </a:r>
            <a:r>
              <a:rPr lang="en-US" b="0" baseline="0" dirty="0" smtClean="0"/>
              <a:t> lot of the information you may place into the slides and the notes section of the Presentation may be copied for other sources. </a:t>
            </a:r>
          </a:p>
          <a:p>
            <a:pPr marL="177845" indent="-177845">
              <a:buFont typeface="Arial"/>
              <a:buChar char="•"/>
            </a:pPr>
            <a:r>
              <a:rPr lang="en-US" b="0" baseline="0" dirty="0" smtClean="0"/>
              <a:t>In most, but not all situations the text should be changed to the text style</a:t>
            </a:r>
          </a:p>
          <a:p>
            <a:pPr marL="177845" indent="-177845">
              <a:buFont typeface="Arial"/>
              <a:buChar char="•"/>
            </a:pPr>
            <a:r>
              <a:rPr lang="en-US" b="0" baseline="0" dirty="0" smtClean="0"/>
              <a:t>If the text does not change and looks different do the following:</a:t>
            </a:r>
          </a:p>
          <a:p>
            <a:pPr marL="578440" lvl="2" indent="-237127">
              <a:buFont typeface="+mj-lt"/>
              <a:buAutoNum type="arabicPeriod"/>
            </a:pPr>
            <a:r>
              <a:rPr lang="en-US" b="0" baseline="0" dirty="0" smtClean="0"/>
              <a:t>Undo the copy</a:t>
            </a:r>
          </a:p>
          <a:p>
            <a:pPr marL="578440" lvl="2" indent="-237127">
              <a:buFont typeface="+mj-lt"/>
              <a:buAutoNum type="arabicPeriod"/>
            </a:pPr>
            <a:r>
              <a:rPr lang="en-US" b="0" baseline="0" dirty="0" smtClean="0"/>
              <a:t>Select Edit </a:t>
            </a:r>
            <a:r>
              <a:rPr lang="en-US" b="0" baseline="0" dirty="0" smtClean="0">
                <a:sym typeface="Wingdings"/>
              </a:rPr>
              <a:t> Paste Special  Unformatted Text</a:t>
            </a:r>
          </a:p>
          <a:p>
            <a:endParaRPr lang="en-US" b="0" baseline="0" dirty="0" smtClean="0">
              <a:sym typeface="Wingdings"/>
            </a:endParaRPr>
          </a:p>
          <a:p>
            <a:r>
              <a:rPr lang="en-US" b="0" baseline="0" dirty="0" smtClean="0">
                <a:sym typeface="Wingdings"/>
              </a:rPr>
              <a:t>If the text still does not change try the Format button </a:t>
            </a:r>
            <a:endParaRPr lang="en-US" b="0" baseline="0" dirty="0" smtClean="0"/>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16103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a:p>
          <a:p>
            <a:r>
              <a:rPr lang="en-US" b="0" dirty="0" smtClean="0"/>
              <a:t>This course is designed to teach you how to develop training materials using templates that have been designed to guide you through the process.  Upon completing this course you will be able </a:t>
            </a:r>
            <a:r>
              <a:rPr lang="en-US" b="0" dirty="0" smtClean="0"/>
              <a:t>to:</a:t>
            </a:r>
            <a:endParaRPr lang="en-US" b="0" dirty="0" smtClean="0"/>
          </a:p>
          <a:p>
            <a:pPr marL="171450" indent="-171450">
              <a:buFont typeface="Arial"/>
              <a:buChar char="•"/>
            </a:pPr>
            <a:r>
              <a:rPr lang="en-US" b="0" dirty="0"/>
              <a:t>D</a:t>
            </a:r>
            <a:r>
              <a:rPr lang="en-US" b="0" dirty="0" smtClean="0"/>
              <a:t>evelop a curricula used as the framework for the development of a training course</a:t>
            </a:r>
          </a:p>
          <a:p>
            <a:pPr marL="171450" indent="-171450">
              <a:buFont typeface="Arial"/>
              <a:buChar char="•"/>
            </a:pPr>
            <a:r>
              <a:rPr lang="en-US" b="0" dirty="0" smtClean="0"/>
              <a:t>Develop a training course used to train participants</a:t>
            </a:r>
          </a:p>
          <a:p>
            <a:pPr marL="171450" indent="-171450">
              <a:buFont typeface="Arial"/>
              <a:buChar char="•"/>
            </a:pPr>
            <a:r>
              <a:rPr lang="en-US" b="0" dirty="0" smtClean="0"/>
              <a:t>Print and link all of the documentation you need into one guide used to deliver your training </a:t>
            </a:r>
          </a:p>
          <a:p>
            <a:endParaRPr lang="en-US" b="0" dirty="0" smtClean="0"/>
          </a:p>
          <a:p>
            <a:r>
              <a:rPr lang="en-US" b="0" dirty="0" smtClean="0"/>
              <a:t>All you need to bring is a topic and the knowledge of a process where training is required.</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270830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0" baseline="0" dirty="0" smtClean="0"/>
              <a:t>Document naming conventions are important because they allow you to keep track of the version of the document through the review process.</a:t>
            </a:r>
          </a:p>
          <a:p>
            <a:endParaRPr lang="en-US" b="0" baseline="0" dirty="0" smtClean="0"/>
          </a:p>
          <a:p>
            <a:pPr marL="177845" indent="-177845">
              <a:buFont typeface="Arial"/>
              <a:buChar char="•"/>
            </a:pPr>
            <a:r>
              <a:rPr lang="en-US" b="0" baseline="0" dirty="0" smtClean="0"/>
              <a:t>The date (MMDDYYYY) should be changed when you work on the document.</a:t>
            </a:r>
          </a:p>
          <a:p>
            <a:pPr marL="177845" indent="-177845">
              <a:buFont typeface="Arial"/>
              <a:buChar char="•"/>
            </a:pPr>
            <a:r>
              <a:rPr lang="en-US" b="0" baseline="0" dirty="0" smtClean="0"/>
              <a:t>The version number (01) should be changed by both you and the reviewer so you can keep track of who has edited the document.</a:t>
            </a:r>
          </a:p>
          <a:p>
            <a:pPr marL="531889" lvl="2" indent="-177845">
              <a:buFont typeface="Arial"/>
              <a:buChar char="•"/>
            </a:pPr>
            <a:r>
              <a:rPr lang="en-US" b="0" baseline="0" dirty="0" smtClean="0"/>
              <a:t>01 – Original</a:t>
            </a:r>
          </a:p>
          <a:p>
            <a:pPr marL="531889" lvl="2" indent="-177845">
              <a:buFont typeface="Arial"/>
              <a:buChar char="•"/>
            </a:pPr>
            <a:r>
              <a:rPr lang="en-US" b="0" baseline="0" dirty="0" smtClean="0"/>
              <a:t>02 – SME Review</a:t>
            </a:r>
          </a:p>
          <a:p>
            <a:pPr marL="531889" lvl="2" indent="-177845">
              <a:buFont typeface="Arial"/>
              <a:buChar char="•"/>
            </a:pPr>
            <a:r>
              <a:rPr lang="en-US" b="0" baseline="0" dirty="0" smtClean="0"/>
              <a:t>03 – SME Review Edit Changes</a:t>
            </a:r>
          </a:p>
          <a:p>
            <a:pPr marL="531889" lvl="2" indent="-177845">
              <a:buFont typeface="Arial"/>
              <a:buChar char="•"/>
            </a:pPr>
            <a:r>
              <a:rPr lang="en-US" b="0" baseline="0" dirty="0" smtClean="0"/>
              <a:t>04 – Training Evaluator Review</a:t>
            </a:r>
          </a:p>
          <a:p>
            <a:pPr marL="531889" lvl="2" indent="-177845" defTabSz="948507">
              <a:buFont typeface="Arial"/>
              <a:buChar char="•"/>
              <a:defRPr/>
            </a:pPr>
            <a:r>
              <a:rPr lang="en-US" b="0" baseline="0" dirty="0" smtClean="0"/>
              <a:t>05 - Training Evaluator Review Edit Changes</a:t>
            </a:r>
          </a:p>
          <a:p>
            <a:pPr marL="531889" lvl="2" indent="-177845" defTabSz="948507">
              <a:buFont typeface="Arial"/>
              <a:buChar char="•"/>
              <a:defRPr/>
            </a:pPr>
            <a:r>
              <a:rPr lang="en-US" b="0" baseline="0" dirty="0" smtClean="0"/>
              <a:t>06 – Final</a:t>
            </a:r>
          </a:p>
          <a:p>
            <a:pPr marL="177845" lvl="1" indent="-177845" defTabSz="948507">
              <a:buFont typeface="Arial"/>
              <a:buChar char="•"/>
              <a:defRPr/>
            </a:pPr>
            <a:r>
              <a:rPr lang="en-US" b="0" baseline="0" dirty="0" smtClean="0"/>
              <a:t>For Documents you are going to use for reference (TAB) use the following Naming convention.</a:t>
            </a:r>
          </a:p>
          <a:p>
            <a:pPr marL="531889" lvl="2" indent="-177845" defTabSz="948507">
              <a:buFont typeface="Arial"/>
              <a:buChar char="•"/>
              <a:defRPr/>
            </a:pPr>
            <a:r>
              <a:rPr lang="en-US" b="0" baseline="0" dirty="0" smtClean="0"/>
              <a:t>TAB_##_ Name of Document</a:t>
            </a:r>
          </a:p>
          <a:p>
            <a:pPr marL="531889" lvl="2" indent="-177845" defTabSz="948507">
              <a:buFont typeface="Arial"/>
              <a:buChar char="•"/>
              <a:defRPr/>
            </a:pPr>
            <a:r>
              <a:rPr lang="en-US" b="0" baseline="0" dirty="0" smtClean="0"/>
              <a:t>This naming convention allows you to place all of the document in the order in which they will be printed.</a:t>
            </a:r>
          </a:p>
          <a:p>
            <a:pPr marL="531889" lvl="2" indent="-177845">
              <a:buFont typeface="Arial"/>
              <a:buChar char="•"/>
            </a:pPr>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Tree>
    <p:extLst>
      <p:ext uri="{BB962C8B-B14F-4D97-AF65-F5344CB8AC3E}">
        <p14:creationId xmlns:p14="http://schemas.microsoft.com/office/powerpoint/2010/main" val="3072371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Question</a:t>
            </a:r>
            <a:r>
              <a:rPr lang="en-US" baseline="0" dirty="0" smtClean="0"/>
              <a:t> One</a:t>
            </a:r>
            <a:endParaRPr lang="en-US" dirty="0" smtClean="0"/>
          </a:p>
          <a:p>
            <a:r>
              <a:rPr lang="en-US" b="0" dirty="0" smtClean="0"/>
              <a:t>How many templates are available for you to use and what are they?</a:t>
            </a:r>
          </a:p>
          <a:p>
            <a:endParaRPr lang="en-US" baseline="0" dirty="0" smtClean="0"/>
          </a:p>
          <a:p>
            <a:r>
              <a:rPr lang="en-US" baseline="0" dirty="0" smtClean="0"/>
              <a:t>Answer One</a:t>
            </a:r>
            <a:endParaRPr lang="en-US" dirty="0" smtClean="0"/>
          </a:p>
          <a:p>
            <a:r>
              <a:rPr lang="en-US" b="0" dirty="0" smtClean="0"/>
              <a:t>There are four templates.  They are: </a:t>
            </a:r>
          </a:p>
          <a:p>
            <a:pPr marL="531889" lvl="2" indent="-177845">
              <a:buFont typeface="Arial"/>
              <a:buChar char="•"/>
            </a:pPr>
            <a:r>
              <a:rPr lang="en-US" b="0" dirty="0" smtClean="0"/>
              <a:t>Curricula</a:t>
            </a:r>
          </a:p>
          <a:p>
            <a:pPr marL="531889" lvl="2" indent="-177845">
              <a:buFont typeface="Arial"/>
              <a:buChar char="•"/>
            </a:pPr>
            <a:r>
              <a:rPr lang="en-US" b="0" dirty="0" smtClean="0"/>
              <a:t>PowerPoint</a:t>
            </a:r>
          </a:p>
          <a:p>
            <a:pPr marL="531889" lvl="2" indent="-177845">
              <a:buFont typeface="Arial"/>
              <a:buChar char="•"/>
            </a:pPr>
            <a:r>
              <a:rPr lang="en-US" b="0" dirty="0" smtClean="0"/>
              <a:t>Terms and Concepts</a:t>
            </a:r>
          </a:p>
          <a:p>
            <a:pPr marL="531889" lvl="2" indent="-177845">
              <a:buFont typeface="Arial"/>
              <a:buChar char="•"/>
            </a:pPr>
            <a:r>
              <a:rPr lang="en-US" b="0" dirty="0" smtClean="0"/>
              <a:t>Resource Materials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Tree>
    <p:extLst>
      <p:ext uri="{BB962C8B-B14F-4D97-AF65-F5344CB8AC3E}">
        <p14:creationId xmlns:p14="http://schemas.microsoft.com/office/powerpoint/2010/main" val="4280680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70662" indent="-296408">
              <a:defRPr>
                <a:solidFill>
                  <a:schemeClr val="tx1"/>
                </a:solidFill>
                <a:latin typeface="Calibri" charset="0"/>
                <a:ea typeface="ＭＳ Ｐゴシック" charset="0"/>
              </a:defRPr>
            </a:lvl2pPr>
            <a:lvl3pPr marL="1185634" indent="-237127">
              <a:defRPr>
                <a:solidFill>
                  <a:schemeClr val="tx1"/>
                </a:solidFill>
                <a:latin typeface="Calibri" charset="0"/>
                <a:ea typeface="ＭＳ Ｐゴシック" charset="0"/>
              </a:defRPr>
            </a:lvl3pPr>
            <a:lvl4pPr marL="1659887" indent="-237127">
              <a:defRPr>
                <a:solidFill>
                  <a:schemeClr val="tx1"/>
                </a:solidFill>
                <a:latin typeface="Calibri" charset="0"/>
                <a:ea typeface="ＭＳ Ｐゴシック" charset="0"/>
              </a:defRPr>
            </a:lvl4pPr>
            <a:lvl5pPr marL="2134141" indent="-237127">
              <a:defRPr>
                <a:solidFill>
                  <a:schemeClr val="tx1"/>
                </a:solidFill>
                <a:latin typeface="Calibri" charset="0"/>
                <a:ea typeface="ＭＳ Ｐゴシック" charset="0"/>
              </a:defRPr>
            </a:lvl5pPr>
            <a:lvl6pPr marL="2608395" indent="-237127" defTabSz="946861" fontAlgn="base">
              <a:spcBef>
                <a:spcPct val="0"/>
              </a:spcBef>
              <a:spcAft>
                <a:spcPct val="0"/>
              </a:spcAft>
              <a:defRPr>
                <a:solidFill>
                  <a:schemeClr val="tx1"/>
                </a:solidFill>
                <a:latin typeface="Calibri" charset="0"/>
                <a:ea typeface="ＭＳ Ｐゴシック" charset="0"/>
              </a:defRPr>
            </a:lvl6pPr>
            <a:lvl7pPr marL="3082648" indent="-237127" defTabSz="946861" fontAlgn="base">
              <a:spcBef>
                <a:spcPct val="0"/>
              </a:spcBef>
              <a:spcAft>
                <a:spcPct val="0"/>
              </a:spcAft>
              <a:defRPr>
                <a:solidFill>
                  <a:schemeClr val="tx1"/>
                </a:solidFill>
                <a:latin typeface="Calibri" charset="0"/>
                <a:ea typeface="ＭＳ Ｐゴシック" charset="0"/>
              </a:defRPr>
            </a:lvl7pPr>
            <a:lvl8pPr marL="3556902" indent="-237127" defTabSz="946861" fontAlgn="base">
              <a:spcBef>
                <a:spcPct val="0"/>
              </a:spcBef>
              <a:spcAft>
                <a:spcPct val="0"/>
              </a:spcAft>
              <a:defRPr>
                <a:solidFill>
                  <a:schemeClr val="tx1"/>
                </a:solidFill>
                <a:latin typeface="Calibri" charset="0"/>
                <a:ea typeface="ＭＳ Ｐゴシック" charset="0"/>
              </a:defRPr>
            </a:lvl8pPr>
            <a:lvl9pPr marL="4031155" indent="-237127" defTabSz="946861" fontAlgn="base">
              <a:spcBef>
                <a:spcPct val="0"/>
              </a:spcBef>
              <a:spcAft>
                <a:spcPct val="0"/>
              </a:spcAft>
              <a:defRPr>
                <a:solidFill>
                  <a:schemeClr val="tx1"/>
                </a:solidFill>
                <a:latin typeface="Calibri" charset="0"/>
                <a:ea typeface="ＭＳ Ｐゴシック" charset="0"/>
              </a:defRPr>
            </a:lvl9pPr>
          </a:lstStyle>
          <a:p>
            <a:pPr defTabSz="946861" fontAlgn="base">
              <a:spcBef>
                <a:spcPct val="0"/>
              </a:spcBef>
              <a:spcAft>
                <a:spcPct val="0"/>
              </a:spcAft>
            </a:pPr>
            <a:fld id="{54DAA604-E6B6-094A-BDE6-B0CBD11BBF18}" type="slidenum">
              <a:rPr lang="en-US"/>
              <a:pPr defTabSz="946861" fontAlgn="base">
                <a:spcBef>
                  <a:spcPct val="0"/>
                </a:spcBef>
                <a:spcAft>
                  <a:spcPct val="0"/>
                </a:spcAft>
              </a:pPr>
              <a:t>22</a:t>
            </a:fld>
            <a:endParaRPr lang="en-US" dirty="0"/>
          </a:p>
        </p:txBody>
      </p:sp>
      <p:sp>
        <p:nvSpPr>
          <p:cNvPr id="5" name="Rectangle 4"/>
          <p:cNvSpPr/>
          <p:nvPr/>
        </p:nvSpPr>
        <p:spPr>
          <a:xfrm>
            <a:off x="3207026" y="382016"/>
            <a:ext cx="4108174" cy="896669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4851" tIns="47425" rIns="94851" bIns="47425" anchor="ctr"/>
          <a:lstStyle/>
          <a:p>
            <a:pPr algn="ctr" defTabSz="948294">
              <a:defRPr/>
            </a:pPr>
            <a:endParaRPr lang="en-US" sz="1500" dirty="0">
              <a:solidFill>
                <a:schemeClr val="tx1"/>
              </a:solidFill>
            </a:endParaRPr>
          </a:p>
        </p:txBody>
      </p:sp>
      <p:graphicFrame>
        <p:nvGraphicFramePr>
          <p:cNvPr id="2051" name="Object 5"/>
          <p:cNvGraphicFramePr>
            <a:graphicFrameLocks noChangeAspect="1"/>
          </p:cNvGraphicFramePr>
          <p:nvPr/>
        </p:nvGraphicFramePr>
        <p:xfrm>
          <a:off x="1470991" y="4382515"/>
          <a:ext cx="5486400" cy="183630"/>
        </p:xfrm>
        <a:graphic>
          <a:graphicData uri="http://schemas.openxmlformats.org/presentationml/2006/ole">
            <mc:AlternateContent xmlns:mc="http://schemas.openxmlformats.org/markup-compatibility/2006">
              <mc:Choice xmlns:v="urn:schemas-microsoft-com:vml" Requires="v">
                <p:oleObj spid="_x0000_s1269" name="Document" r:id="rId4" imgW="5257800" imgH="177800" progId="Word.Document.12">
                  <p:embed/>
                </p:oleObj>
              </mc:Choice>
              <mc:Fallback>
                <p:oleObj name="Document" r:id="rId4" imgW="5257800" imgH="1778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991" y="4382515"/>
                        <a:ext cx="5486400" cy="1836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2" name="Object 6"/>
          <p:cNvGraphicFramePr>
            <a:graphicFrameLocks noChangeAspect="1"/>
          </p:cNvGraphicFramePr>
          <p:nvPr>
            <p:extLst>
              <p:ext uri="{D42A27DB-BD31-4B8C-83A1-F6EECF244321}">
                <p14:modId xmlns:p14="http://schemas.microsoft.com/office/powerpoint/2010/main" val="83908655"/>
              </p:ext>
            </p:extLst>
          </p:nvPr>
        </p:nvGraphicFramePr>
        <p:xfrm>
          <a:off x="0" y="0"/>
          <a:ext cx="7356614" cy="9601200"/>
        </p:xfrm>
        <a:graphic>
          <a:graphicData uri="http://schemas.openxmlformats.org/presentationml/2006/ole">
            <mc:AlternateContent xmlns:mc="http://schemas.openxmlformats.org/markup-compatibility/2006">
              <mc:Choice xmlns:v="urn:schemas-microsoft-com:vml" Requires="v">
                <p:oleObj spid="_x0000_s1270" name="Document" r:id="rId6" imgW="8166100" imgH="10566400" progId="Word.Document.12">
                  <p:embed/>
                </p:oleObj>
              </mc:Choice>
              <mc:Fallback>
                <p:oleObj name="Document" r:id="rId6" imgW="8166100" imgH="10566400" progId="Word.Document.12">
                  <p:embed/>
                  <p:pic>
                    <p:nvPicPr>
                      <p:cNvPr id="0" name=""/>
                      <p:cNvPicPr>
                        <a:picLocks noChangeAspect="1" noChangeArrowheads="1"/>
                      </p:cNvPicPr>
                      <p:nvPr/>
                    </p:nvPicPr>
                    <p:blipFill>
                      <a:blip r:embed="rId7"/>
                      <a:srcRect/>
                      <a:stretch>
                        <a:fillRect/>
                      </a:stretch>
                    </p:blipFill>
                    <p:spPr bwMode="auto">
                      <a:xfrm>
                        <a:off x="0" y="0"/>
                        <a:ext cx="7356614" cy="960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97776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teach participants how to </a:t>
            </a:r>
            <a:r>
              <a:rPr lang="en-US" b="0" i="1" dirty="0" smtClean="0"/>
              <a:t>take the need for training and use  templates</a:t>
            </a:r>
            <a:r>
              <a:rPr lang="en-US" b="0" i="1" baseline="0" dirty="0" smtClean="0"/>
              <a:t> to </a:t>
            </a:r>
            <a:r>
              <a:rPr lang="en-US" b="0" i="1" dirty="0" smtClean="0"/>
              <a:t>create a course.</a:t>
            </a:r>
            <a:r>
              <a:rPr lang="en-US" b="0" dirty="0" smtClean="0">
                <a:effectLst/>
              </a:rPr>
              <a:t>   It takes</a:t>
            </a:r>
            <a:r>
              <a:rPr lang="en-US" b="0" baseline="0" dirty="0" smtClean="0">
                <a:effectLst/>
              </a:rPr>
              <a:t> four hours to complete and is composed of the following sections:</a:t>
            </a:r>
            <a:endParaRPr lang="en-US" b="0" dirty="0" smtClean="0">
              <a:effectLst/>
            </a:endParaRPr>
          </a:p>
          <a:p>
            <a:endParaRPr lang="en-US" b="1" dirty="0" smtClean="0"/>
          </a:p>
          <a:p>
            <a:pPr marL="177845" indent="-177845">
              <a:buFont typeface="Arial"/>
              <a:buChar char="•"/>
            </a:pPr>
            <a:r>
              <a:rPr lang="en-US" dirty="0" smtClean="0"/>
              <a:t>Section 2</a:t>
            </a:r>
            <a:r>
              <a:rPr lang="en-US" b="1" dirty="0" smtClean="0"/>
              <a:t>: Curricula Design </a:t>
            </a:r>
            <a:r>
              <a:rPr lang="en-US" b="0" dirty="0" smtClean="0"/>
              <a:t>- This section takes about 60 minutes to complete and describes how to create and use the curricula template to create a curricula.  It provides an</a:t>
            </a:r>
            <a:r>
              <a:rPr lang="en-US" b="0" baseline="0" dirty="0" smtClean="0"/>
              <a:t> opportunity to use the template to create a curricula.</a:t>
            </a:r>
            <a:r>
              <a:rPr lang="en-US" b="0" dirty="0" smtClean="0"/>
              <a:t> </a:t>
            </a:r>
          </a:p>
          <a:p>
            <a:pPr marL="177845" indent="-177845">
              <a:buFont typeface="Arial"/>
              <a:buChar char="•"/>
            </a:pPr>
            <a:r>
              <a:rPr lang="en-US" baseline="0" dirty="0" smtClean="0"/>
              <a:t>Section 3:</a:t>
            </a:r>
            <a:r>
              <a:rPr lang="en-US" b="1" baseline="0" dirty="0" smtClean="0"/>
              <a:t> PowerPoint Creation -</a:t>
            </a:r>
            <a:r>
              <a:rPr lang="en-US" b="0" baseline="0" dirty="0" smtClean="0"/>
              <a:t> This section takes about 60 minutes to complete and </a:t>
            </a:r>
            <a:r>
              <a:rPr lang="en-US" b="0" baseline="0" dirty="0" smtClean="0">
                <a:solidFill>
                  <a:srgbClr val="000000"/>
                </a:solidFill>
              </a:rPr>
              <a:t>describes how to use the curricula you created in the previous section and the PowerPoint template to create a course section.</a:t>
            </a:r>
          </a:p>
          <a:p>
            <a:pPr marL="177845" indent="-177845">
              <a:buFont typeface="Arial"/>
              <a:buChar char="•"/>
            </a:pPr>
            <a:r>
              <a:rPr lang="en-US" baseline="0" dirty="0" smtClean="0">
                <a:solidFill>
                  <a:srgbClr val="000000"/>
                </a:solidFill>
              </a:rPr>
              <a:t>Section 4: </a:t>
            </a:r>
            <a:r>
              <a:rPr lang="en-US" b="1" baseline="0" dirty="0" smtClean="0">
                <a:solidFill>
                  <a:srgbClr val="000000"/>
                </a:solidFill>
              </a:rPr>
              <a:t>Other Templates </a:t>
            </a:r>
            <a:r>
              <a:rPr lang="en-US" b="0" baseline="0" dirty="0" smtClean="0">
                <a:solidFill>
                  <a:srgbClr val="000000"/>
                </a:solidFill>
              </a:rPr>
              <a:t>– This section</a:t>
            </a:r>
            <a:r>
              <a:rPr lang="en-US" b="0" dirty="0" smtClean="0">
                <a:solidFill>
                  <a:srgbClr val="000000"/>
                </a:solidFill>
              </a:rPr>
              <a:t> takes about 30 minutes to complete and introduces how</a:t>
            </a:r>
            <a:r>
              <a:rPr lang="en-US" b="0" baseline="0" dirty="0" smtClean="0">
                <a:solidFill>
                  <a:srgbClr val="000000"/>
                </a:solidFill>
              </a:rPr>
              <a:t> to use the Terms and Concepts Template and the Resource Material Table of Contents Template.</a:t>
            </a:r>
          </a:p>
          <a:p>
            <a:pPr marL="177845" indent="-177845">
              <a:buFont typeface="Arial"/>
              <a:buChar char="•"/>
            </a:pPr>
            <a:r>
              <a:rPr lang="en-US" baseline="0" dirty="0" smtClean="0">
                <a:solidFill>
                  <a:srgbClr val="000000"/>
                </a:solidFill>
              </a:rPr>
              <a:t>Section 5: Printing Training Materials </a:t>
            </a:r>
            <a:r>
              <a:rPr lang="en-US" b="0" baseline="0" dirty="0" smtClean="0">
                <a:solidFill>
                  <a:srgbClr val="000000"/>
                </a:solidFill>
              </a:rPr>
              <a:t>– This section takes about 30 minutes to complete and describes the proces</a:t>
            </a:r>
            <a:r>
              <a:rPr lang="en-US" b="0" dirty="0" smtClean="0">
                <a:solidFill>
                  <a:srgbClr val="000000"/>
                </a:solidFill>
              </a:rPr>
              <a:t>s of preparing your training materials for printing</a:t>
            </a:r>
            <a:r>
              <a:rPr lang="en-US" b="0" baseline="0" dirty="0" smtClean="0">
                <a:solidFill>
                  <a:srgbClr val="000000"/>
                </a:solidFill>
              </a:rPr>
              <a:t> and how to print the materials.</a:t>
            </a:r>
          </a:p>
          <a:p>
            <a:pPr marL="177845" indent="-177845">
              <a:buFont typeface="Arial"/>
              <a:buChar char="•"/>
            </a:pPr>
            <a:r>
              <a:rPr lang="en-US" baseline="0" dirty="0" smtClean="0"/>
              <a:t>Conclusion</a:t>
            </a:r>
            <a:r>
              <a:rPr lang="en-US" b="0" baseline="0" dirty="0" smtClean="0"/>
              <a:t> – This section</a:t>
            </a:r>
            <a:r>
              <a:rPr lang="en-US" b="0" dirty="0" smtClean="0"/>
              <a:t> takes about 10 minutes to complete and summarizes the course.  It also provides details about where you can get additional help if you need it.</a:t>
            </a:r>
          </a:p>
          <a:p>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23</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781474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endParaRPr lang="en-US" b="0" dirty="0" smtClean="0"/>
          </a:p>
          <a:p>
            <a:endParaRPr lang="en-US" b="0" dirty="0" smtClean="0"/>
          </a:p>
          <a:p>
            <a:pPr marL="171450" indent="-171450">
              <a:buFont typeface="Arial"/>
              <a:buChar char="•"/>
            </a:pPr>
            <a:r>
              <a:rPr lang="en-US" b="0" dirty="0" smtClean="0"/>
              <a:t>Each</a:t>
            </a:r>
            <a:r>
              <a:rPr lang="en-US" b="0" baseline="0" dirty="0" smtClean="0"/>
              <a:t> of the learning objectives corresponds to a slide, or series of slides, in this section of the course.  </a:t>
            </a:r>
          </a:p>
          <a:p>
            <a:pPr marL="171450" indent="-171450">
              <a:buFont typeface="Arial"/>
              <a:buChar char="•"/>
            </a:pPr>
            <a:r>
              <a:rPr lang="en-US" b="0" baseline="0" dirty="0" smtClean="0"/>
              <a:t>By the end of this section you should be able to perform each of the listed objectives with the support of the training materials.</a:t>
            </a:r>
          </a:p>
          <a:p>
            <a:pPr marL="171450" indent="-171450">
              <a:buFont typeface="Arial"/>
              <a:buChar char="•"/>
            </a:pPr>
            <a:r>
              <a:rPr lang="en-US" b="0" baseline="0" dirty="0" smtClean="0"/>
              <a:t>The section learning objectives are tied directly to the course objectives reviewed at the end of the course.</a:t>
            </a:r>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2295147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0" dirty="0" smtClean="0"/>
          </a:p>
          <a:p>
            <a:pPr marL="177845" indent="-177845">
              <a:buFont typeface="Wingdings" charset="2"/>
              <a:buChar char="²"/>
            </a:pPr>
            <a:r>
              <a:rPr lang="en-US" b="1" dirty="0" smtClean="0"/>
              <a:t>Tab 01 </a:t>
            </a:r>
            <a:r>
              <a:rPr lang="en-US" b="0" dirty="0" smtClean="0"/>
              <a:t>- Terms and Concepts</a:t>
            </a:r>
          </a:p>
          <a:p>
            <a:endParaRPr lang="en-US" b="0" dirty="0" smtClean="0"/>
          </a:p>
          <a:p>
            <a:pPr marL="177845" indent="-177845">
              <a:buFont typeface="Arial"/>
              <a:buChar char="•"/>
            </a:pPr>
            <a:r>
              <a:rPr lang="en-US" b="0" dirty="0" smtClean="0"/>
              <a:t>The following terms are</a:t>
            </a:r>
            <a:r>
              <a:rPr lang="en-US" b="0" baseline="0" dirty="0" smtClean="0"/>
              <a:t> critical to your understanding of this section of the course.  </a:t>
            </a:r>
          </a:p>
          <a:p>
            <a:pPr marL="177845" indent="-177845">
              <a:buFont typeface="Arial"/>
              <a:buChar char="•"/>
            </a:pPr>
            <a:r>
              <a:rPr lang="en-US" b="0" baseline="0" dirty="0" smtClean="0"/>
              <a:t>Additional terms are located in the Terms and Concepts document located in the reference materials.</a:t>
            </a:r>
          </a:p>
          <a:p>
            <a:pPr marL="177845" indent="-177845">
              <a:buFont typeface="Arial"/>
              <a:buChar char="•"/>
            </a:pPr>
            <a:r>
              <a:rPr lang="en-US" b="0" dirty="0" smtClean="0"/>
              <a:t>If you do not understand the term,</a:t>
            </a:r>
            <a:r>
              <a:rPr lang="en-US" b="0" baseline="0" dirty="0" smtClean="0"/>
              <a:t> please ask for additional clarification.</a:t>
            </a:r>
          </a:p>
          <a:p>
            <a:pPr marL="177845" indent="-177845">
              <a:buFont typeface="Arial"/>
              <a:buChar char="•"/>
            </a:pPr>
            <a:r>
              <a:rPr lang="en-US" b="0" baseline="0" dirty="0" smtClean="0"/>
              <a:t>The Terms and Concepts document contains more terms than are listed in the course and should be reviewed to help with your learning.</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Tree>
    <p:extLst>
      <p:ext uri="{BB962C8B-B14F-4D97-AF65-F5344CB8AC3E}">
        <p14:creationId xmlns:p14="http://schemas.microsoft.com/office/powerpoint/2010/main" val="70425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450" indent="-171450">
              <a:buFont typeface="Arial"/>
              <a:buChar char="•"/>
            </a:pPr>
            <a:r>
              <a:rPr lang="en-US" b="0" dirty="0" smtClean="0"/>
              <a:t>A curricula is used to capture all</a:t>
            </a:r>
            <a:r>
              <a:rPr lang="en-US" b="0" baseline="0" dirty="0" smtClean="0"/>
              <a:t> of the documentation you will need in order to create your course.  </a:t>
            </a:r>
          </a:p>
          <a:p>
            <a:pPr marL="171450" indent="-171450">
              <a:buFont typeface="Arial"/>
              <a:buChar char="•"/>
            </a:pPr>
            <a:r>
              <a:rPr lang="en-US" b="0" baseline="0" dirty="0" smtClean="0"/>
              <a:t>It serves as an outline for all of the topics and allows you to talk about the course with others before you begin the development of the course.  </a:t>
            </a:r>
          </a:p>
          <a:p>
            <a:pPr marL="171450" indent="-171450">
              <a:buFont typeface="Arial"/>
              <a:buChar char="•"/>
            </a:pPr>
            <a:r>
              <a:rPr lang="en-US" b="0" baseline="0" dirty="0" smtClean="0"/>
              <a:t>Is critical to create as it is the backbone of development to the process of developing training based upon this course.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Tree>
    <p:extLst>
      <p:ext uri="{BB962C8B-B14F-4D97-AF65-F5344CB8AC3E}">
        <p14:creationId xmlns:p14="http://schemas.microsoft.com/office/powerpoint/2010/main" val="4068104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0" baseline="0" dirty="0" smtClean="0"/>
          </a:p>
          <a:p>
            <a:r>
              <a:rPr lang="en-US" b="0" baseline="0" dirty="0" smtClean="0"/>
              <a:t>The curricula is also important to complete because:</a:t>
            </a:r>
          </a:p>
          <a:p>
            <a:pPr marL="171450" indent="-171450">
              <a:buFont typeface="Arial"/>
              <a:buChar char="•"/>
            </a:pPr>
            <a:r>
              <a:rPr lang="en-US" b="0" baseline="0" dirty="0" smtClean="0"/>
              <a:t>It organizes your thoughts and what you want the course to do prior to actually working the development</a:t>
            </a:r>
          </a:p>
          <a:p>
            <a:pPr marL="171450" indent="-171450">
              <a:buFont typeface="Arial"/>
              <a:buChar char="•"/>
            </a:pPr>
            <a:r>
              <a:rPr lang="en-US" b="0" baseline="0" dirty="0" smtClean="0"/>
              <a:t>Gives you one central location to track all of your thoughts</a:t>
            </a:r>
          </a:p>
          <a:p>
            <a:pPr marL="171450" indent="-171450">
              <a:buFont typeface="Arial"/>
              <a:buChar char="•"/>
            </a:pPr>
            <a:r>
              <a:rPr lang="en-US" b="0" baseline="0" dirty="0" smtClean="0"/>
              <a:t>Serves as a checklist for the development </a:t>
            </a:r>
          </a:p>
          <a:p>
            <a:pPr marL="171450" indent="-171450">
              <a:buFont typeface="Arial"/>
              <a:buChar char="•"/>
            </a:pPr>
            <a:r>
              <a:rPr lang="en-US" b="0" baseline="0" dirty="0" smtClean="0"/>
              <a:t>Is very tightly integrated with the process of development of all of the templates and processes for designing a course based on this class</a:t>
            </a:r>
          </a:p>
          <a:p>
            <a:pPr marL="171450" indent="-171450">
              <a:buFont typeface="Arial"/>
              <a:buChar char="•"/>
            </a:pPr>
            <a:r>
              <a:rPr lang="en-US" b="0" baseline="0" dirty="0" smtClean="0"/>
              <a:t>Saves time in the development of the course</a:t>
            </a:r>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Tree>
    <p:extLst>
      <p:ext uri="{BB962C8B-B14F-4D97-AF65-F5344CB8AC3E}">
        <p14:creationId xmlns:p14="http://schemas.microsoft.com/office/powerpoint/2010/main" val="4182045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lvl="0"/>
            <a:r>
              <a:rPr lang="en-US" dirty="0" smtClean="0"/>
              <a:t>1. Trainer is notified of need for course – </a:t>
            </a:r>
            <a:r>
              <a:rPr lang="en-US" b="0" dirty="0" smtClean="0"/>
              <a:t>The need for</a:t>
            </a:r>
            <a:r>
              <a:rPr lang="en-US" b="0" baseline="0" dirty="0" smtClean="0"/>
              <a:t> a training course may come from a variety of sources.  This could be your manager who is directing you or you may be aware of the need for training and suggest that a course be developed.   </a:t>
            </a:r>
            <a:endParaRPr lang="en-US" dirty="0" smtClean="0"/>
          </a:p>
          <a:p>
            <a:pPr lvl="0"/>
            <a:r>
              <a:rPr lang="en-US" dirty="0" smtClean="0"/>
              <a:t>2. Trainer downloads Curricula –</a:t>
            </a:r>
            <a:r>
              <a:rPr lang="en-US" baseline="0" dirty="0" smtClean="0"/>
              <a:t> </a:t>
            </a:r>
            <a:r>
              <a:rPr lang="en-US" b="0" baseline="0" dirty="0" smtClean="0"/>
              <a:t>During this step the trainer downloads the training template from the “P” drive.  The curricula should always be downloaded from the “P” drive to ensure you have the latest version of the document.  This also eliminates the need to remove content from an existing curricula and reduces the change for an error in leaving something in from a previous course on accident.</a:t>
            </a:r>
            <a:endParaRPr lang="en-US" b="0" dirty="0" smtClean="0"/>
          </a:p>
          <a:p>
            <a:pPr defTabSz="948507">
              <a:defRPr/>
            </a:pPr>
            <a:r>
              <a:rPr lang="en-US" dirty="0" smtClean="0"/>
              <a:t>3. Trainer meets with SME or uses own skill to compete Curricula – </a:t>
            </a:r>
            <a:r>
              <a:rPr lang="en-US" b="0" dirty="0" smtClean="0"/>
              <a:t>During this</a:t>
            </a:r>
            <a:r>
              <a:rPr lang="en-US" b="0" baseline="0" dirty="0" smtClean="0"/>
              <a:t> step you may be required to meet with a Subject Matter Expert (SME) to understand the content of the course or if you are the SME then you will need to use your knowledge of the process to complete the training curricula. </a:t>
            </a:r>
          </a:p>
          <a:p>
            <a:pPr defTabSz="948507">
              <a:defRPr/>
            </a:pPr>
            <a:r>
              <a:rPr lang="en-US" dirty="0" smtClean="0"/>
              <a:t>4. Curricula is validated by SME - </a:t>
            </a:r>
            <a:r>
              <a:rPr lang="en-US" b="0" baseline="0" dirty="0" smtClean="0"/>
              <a:t>If you are both the training developer and the SME then is important to have the curricula validated by another person who works with the same material. </a:t>
            </a:r>
            <a:endParaRPr lang="en-US" dirty="0" smtClean="0"/>
          </a:p>
          <a:p>
            <a:pPr lvl="0"/>
            <a:r>
              <a:rPr lang="en-US" dirty="0" smtClean="0"/>
              <a:t>5. Curricula is validated by Training Evaluator – </a:t>
            </a:r>
            <a:r>
              <a:rPr lang="en-US" b="0" dirty="0" smtClean="0"/>
              <a:t>As</a:t>
            </a:r>
            <a:r>
              <a:rPr lang="en-US" b="0" baseline="0" dirty="0" smtClean="0"/>
              <a:t> part of the validation process you will have a training evaluator review the curricula you developed.  This review will look at the training to ensure that it is sound from an instructional design perspective.  The goal of this review and all of the other reviews in this process is to help you develop your training as efficiently as possible.</a:t>
            </a:r>
            <a:endParaRPr lang="en-US" dirty="0" smtClean="0"/>
          </a:p>
          <a:p>
            <a:pPr lvl="0"/>
            <a:r>
              <a:rPr lang="en-US" dirty="0" smtClean="0"/>
              <a:t>6. Final Curricula is used to create  the Presentation – </a:t>
            </a:r>
            <a:r>
              <a:rPr lang="en-US" b="0" dirty="0" smtClean="0"/>
              <a:t>Once</a:t>
            </a:r>
            <a:r>
              <a:rPr lang="en-US" b="0" baseline="0" dirty="0" smtClean="0"/>
              <a:t> the curricula is finalized is is then used to create the PowerPoint presentation.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28</a:t>
            </a:fld>
            <a:endParaRPr lang="en-US" dirty="0"/>
          </a:p>
        </p:txBody>
      </p:sp>
    </p:spTree>
    <p:extLst>
      <p:ext uri="{BB962C8B-B14F-4D97-AF65-F5344CB8AC3E}">
        <p14:creationId xmlns:p14="http://schemas.microsoft.com/office/powerpoint/2010/main" val="1942416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0" dirty="0" smtClean="0"/>
          </a:p>
          <a:p>
            <a:r>
              <a:rPr lang="en-US" b="0" dirty="0" smtClean="0"/>
              <a:t>The following is a list of the sections of</a:t>
            </a:r>
            <a:r>
              <a:rPr lang="en-US" b="0" baseline="0" dirty="0" smtClean="0"/>
              <a:t> the course curricula.  The details of each of the Curricula  section is covered next. </a:t>
            </a:r>
            <a:endParaRPr lang="en-US" b="0" dirty="0" smtClean="0"/>
          </a:p>
          <a:p>
            <a:pPr marL="177845" indent="-177845">
              <a:buFont typeface="Arial"/>
              <a:buChar char="•"/>
            </a:pPr>
            <a:r>
              <a:rPr lang="en-US" b="1" dirty="0" smtClean="0"/>
              <a:t>Course Overview </a:t>
            </a:r>
            <a:r>
              <a:rPr lang="en-US" b="0" dirty="0" smtClean="0"/>
              <a:t>– Contains</a:t>
            </a:r>
            <a:r>
              <a:rPr lang="en-US" b="0" baseline="0" dirty="0" smtClean="0"/>
              <a:t> the overall details of the course you are creating.  This sections answers the questions of:</a:t>
            </a:r>
          </a:p>
          <a:p>
            <a:pPr marL="531889" lvl="2" indent="-177845">
              <a:buFont typeface="Arial"/>
              <a:buChar char="•"/>
            </a:pPr>
            <a:r>
              <a:rPr lang="en-US" b="0" baseline="0" dirty="0" smtClean="0"/>
              <a:t>Who you are training and who will review it</a:t>
            </a:r>
          </a:p>
          <a:p>
            <a:pPr marL="531889" lvl="2" indent="-177845">
              <a:buFont typeface="Arial"/>
              <a:buChar char="•"/>
            </a:pPr>
            <a:r>
              <a:rPr lang="en-US" b="0" baseline="0" dirty="0" smtClean="0"/>
              <a:t>What your training is about</a:t>
            </a:r>
          </a:p>
          <a:p>
            <a:pPr marL="531889" lvl="2" indent="-177845">
              <a:buFont typeface="Arial"/>
              <a:buChar char="•"/>
            </a:pPr>
            <a:r>
              <a:rPr lang="en-US" b="0" baseline="0" dirty="0" smtClean="0"/>
              <a:t>When you are giving your training</a:t>
            </a:r>
          </a:p>
          <a:p>
            <a:pPr marL="531889" lvl="2" indent="-177845">
              <a:buFont typeface="Arial"/>
              <a:buChar char="•"/>
            </a:pPr>
            <a:r>
              <a:rPr lang="en-US" b="0" baseline="0" dirty="0" smtClean="0"/>
              <a:t>How often the training will be delivered and the duration</a:t>
            </a:r>
          </a:p>
          <a:p>
            <a:pPr marL="177845" lvl="1" indent="-177845">
              <a:buFont typeface="Arial"/>
              <a:buChar char="•"/>
            </a:pPr>
            <a:r>
              <a:rPr lang="en-US" b="1" baseline="0" dirty="0" smtClean="0"/>
              <a:t>Course Purpose and Objective </a:t>
            </a:r>
            <a:r>
              <a:rPr lang="en-US" b="0" baseline="0" dirty="0" smtClean="0"/>
              <a:t>– Contains the reason you are delivering the course and what the participants will get from taking the course.</a:t>
            </a:r>
          </a:p>
          <a:p>
            <a:pPr marL="177845" lvl="1" indent="-177845">
              <a:buFont typeface="Arial"/>
              <a:buChar char="•"/>
            </a:pPr>
            <a:r>
              <a:rPr lang="en-US" b="1" baseline="0" dirty="0" smtClean="0"/>
              <a:t>Learning logistics </a:t>
            </a:r>
            <a:r>
              <a:rPr lang="en-US" b="0" baseline="0" dirty="0" smtClean="0"/>
              <a:t>– Introduces the</a:t>
            </a:r>
            <a:r>
              <a:rPr lang="en-US" b="0" dirty="0" smtClean="0"/>
              <a:t> sections of th</a:t>
            </a:r>
            <a:r>
              <a:rPr lang="en-US" dirty="0" smtClean="0"/>
              <a:t>e course, the objectives, introductions and expectation of how the learning should occur</a:t>
            </a:r>
          </a:p>
          <a:p>
            <a:pPr marL="177845" lvl="1" indent="-177845">
              <a:buFont typeface="Arial"/>
              <a:buChar char="•"/>
            </a:pPr>
            <a:r>
              <a:rPr lang="en-US" b="1" baseline="0" dirty="0" smtClean="0"/>
              <a:t>Course</a:t>
            </a:r>
            <a:r>
              <a:rPr lang="en-US" b="1" dirty="0" smtClean="0"/>
              <a:t> Introduction </a:t>
            </a:r>
            <a:r>
              <a:rPr lang="en-US" b="0" dirty="0" smtClean="0"/>
              <a:t>– Contains the </a:t>
            </a:r>
            <a:r>
              <a:rPr lang="en-US" dirty="0" smtClean="0"/>
              <a:t>high-level details of your course needed by the participants to understand the more detailed sections of the course.  This sections introduces high-level terminology, processes, and descriptions.</a:t>
            </a:r>
          </a:p>
          <a:p>
            <a:pPr marL="177845" lvl="1" indent="-177845">
              <a:buFont typeface="Arial"/>
              <a:buChar char="•"/>
            </a:pPr>
            <a:r>
              <a:rPr lang="en-US" b="1" dirty="0" smtClean="0"/>
              <a:t>Sections</a:t>
            </a:r>
            <a:r>
              <a:rPr lang="en-US" dirty="0" smtClean="0"/>
              <a:t> – Contains a single topic of the overall course with focused learning objectives, terms required to understand the sections and all supporting materials required to learn the content of the section.  There may be one or many sections in the course you are developing.</a:t>
            </a:r>
          </a:p>
          <a:p>
            <a:pPr marL="177845" lvl="1" indent="-177845">
              <a:buFont typeface="Arial"/>
              <a:buChar char="•"/>
            </a:pPr>
            <a:r>
              <a:rPr lang="en-US" b="1" dirty="0" smtClean="0"/>
              <a:t>Conclusion</a:t>
            </a:r>
            <a:r>
              <a:rPr lang="en-US" dirty="0" smtClean="0"/>
              <a:t> -  Contains a summary of the course objectives and where additional help may be found. </a:t>
            </a:r>
            <a:endParaRPr lang="en-US" b="0" baseline="0" dirty="0" smtClean="0"/>
          </a:p>
          <a:p>
            <a:pPr marL="177845" lvl="1" indent="-177845">
              <a:buFont typeface="Arial"/>
              <a:buChar char="•"/>
            </a:pP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29</a:t>
            </a:fld>
            <a:endParaRPr lang="en-US" dirty="0"/>
          </a:p>
        </p:txBody>
      </p:sp>
    </p:spTree>
    <p:extLst>
      <p:ext uri="{BB962C8B-B14F-4D97-AF65-F5344CB8AC3E}">
        <p14:creationId xmlns:p14="http://schemas.microsoft.com/office/powerpoint/2010/main" val="3198086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a:t>This course is designed to teach participants how to </a:t>
            </a:r>
            <a:r>
              <a:rPr lang="en-US" b="0" i="1" dirty="0"/>
              <a:t>take </a:t>
            </a:r>
            <a:r>
              <a:rPr lang="en-US" b="0" i="1" dirty="0" smtClean="0"/>
              <a:t>the need for training and use templates</a:t>
            </a:r>
            <a:r>
              <a:rPr lang="en-US" b="0" i="1" baseline="0" dirty="0" smtClean="0"/>
              <a:t> to </a:t>
            </a:r>
            <a:r>
              <a:rPr lang="en-US" b="0" i="1" dirty="0" smtClean="0"/>
              <a:t>create a course.</a:t>
            </a:r>
            <a:r>
              <a:rPr lang="en-US" b="0" dirty="0" smtClean="0">
                <a:effectLst/>
              </a:rPr>
              <a:t>   It takes</a:t>
            </a:r>
            <a:r>
              <a:rPr lang="en-US" b="0" baseline="0" dirty="0" smtClean="0">
                <a:effectLst/>
              </a:rPr>
              <a:t> four hours to complete and is composed of the following sections:</a:t>
            </a:r>
            <a:endParaRPr lang="en-US" b="0" dirty="0" smtClean="0">
              <a:effectLst/>
            </a:endParaRPr>
          </a:p>
          <a:p>
            <a:endParaRPr lang="en-US" b="1" dirty="0" smtClean="0"/>
          </a:p>
          <a:p>
            <a:pPr marL="177845" indent="-177845">
              <a:buFont typeface="Arial"/>
              <a:buChar char="•"/>
            </a:pPr>
            <a:r>
              <a:rPr lang="en-US" baseline="0" dirty="0" smtClean="0"/>
              <a:t>Learning Logistics </a:t>
            </a:r>
            <a:r>
              <a:rPr lang="en-US" b="0" baseline="0" dirty="0" smtClean="0"/>
              <a:t>– This section takes about 10 minutes to complete and introduces</a:t>
            </a:r>
            <a:r>
              <a:rPr lang="en-US" b="0" dirty="0" smtClean="0"/>
              <a:t> the content of the course, provides introductions, and what the learning expectations are of both the</a:t>
            </a:r>
            <a:r>
              <a:rPr lang="en-US" b="0" baseline="0" dirty="0" smtClean="0"/>
              <a:t> participants</a:t>
            </a:r>
            <a:r>
              <a:rPr lang="en-US" b="0" dirty="0" smtClean="0"/>
              <a:t> </a:t>
            </a:r>
            <a:r>
              <a:rPr lang="en-US" b="0" baseline="0" dirty="0" smtClean="0"/>
              <a:t>and the instructor.</a:t>
            </a:r>
          </a:p>
          <a:p>
            <a:pPr marL="177845" indent="-177845">
              <a:buFont typeface="Arial"/>
              <a:buChar char="•"/>
            </a:pPr>
            <a:r>
              <a:rPr lang="en-US" baseline="0" dirty="0" smtClean="0"/>
              <a:t>Section 1: Introduction</a:t>
            </a:r>
            <a:r>
              <a:rPr lang="en-US" b="0" baseline="0" dirty="0" smtClean="0"/>
              <a:t> – The</a:t>
            </a:r>
            <a:r>
              <a:rPr lang="en-US" b="0" dirty="0" smtClean="0"/>
              <a:t> introduction</a:t>
            </a:r>
            <a:r>
              <a:rPr lang="en-US" b="0" baseline="0" dirty="0" smtClean="0"/>
              <a:t> </a:t>
            </a:r>
            <a:r>
              <a:rPr lang="en-US" b="0" dirty="0" smtClean="0"/>
              <a:t>takes about 20 minutes to complete and introduces the high-level concepts which are used to support learning in each of the sections.</a:t>
            </a:r>
          </a:p>
          <a:p>
            <a:pPr marL="177845" indent="-177845">
              <a:buFont typeface="Arial"/>
              <a:buChar char="•"/>
            </a:pPr>
            <a:r>
              <a:rPr lang="en-US" dirty="0" smtClean="0"/>
              <a:t>Section 2</a:t>
            </a:r>
            <a:r>
              <a:rPr lang="en-US" b="1" dirty="0" smtClean="0"/>
              <a:t>: Curricula Design </a:t>
            </a:r>
            <a:r>
              <a:rPr lang="en-US" b="0" dirty="0" smtClean="0"/>
              <a:t>- This section takes about 60 minutes to complete and describes how to create and use the curricula template to create a curricula.  It provides an</a:t>
            </a:r>
            <a:r>
              <a:rPr lang="en-US" b="0" baseline="0" dirty="0" smtClean="0"/>
              <a:t> opportunity to use the template to create a curricula.</a:t>
            </a:r>
            <a:r>
              <a:rPr lang="en-US" b="0" dirty="0" smtClean="0"/>
              <a:t> </a:t>
            </a:r>
          </a:p>
          <a:p>
            <a:pPr marL="177845" indent="-177845">
              <a:buFont typeface="Arial"/>
              <a:buChar char="•"/>
            </a:pPr>
            <a:r>
              <a:rPr lang="en-US" baseline="0" dirty="0" smtClean="0"/>
              <a:t>Section 3:</a:t>
            </a:r>
            <a:r>
              <a:rPr lang="en-US" b="1" baseline="0" dirty="0" smtClean="0"/>
              <a:t> PowerPoint Creation -</a:t>
            </a:r>
            <a:r>
              <a:rPr lang="en-US" b="0" baseline="0" dirty="0" smtClean="0"/>
              <a:t> This section takes about 60 minutes to complete and describes how to use the curricula you created in the previous section and the PowerPoint template to create a course section.</a:t>
            </a:r>
          </a:p>
          <a:p>
            <a:pPr marL="177845" indent="-177845">
              <a:buFont typeface="Arial"/>
              <a:buChar char="•"/>
            </a:pPr>
            <a:r>
              <a:rPr lang="en-US" baseline="0" dirty="0" smtClean="0"/>
              <a:t>Section 4: </a:t>
            </a:r>
            <a:r>
              <a:rPr lang="en-US" b="1" baseline="0" dirty="0" smtClean="0"/>
              <a:t>Other Templates </a:t>
            </a:r>
            <a:r>
              <a:rPr lang="en-US" b="0" baseline="0" dirty="0" smtClean="0"/>
              <a:t>– This section</a:t>
            </a:r>
            <a:r>
              <a:rPr lang="en-US" b="0" dirty="0" smtClean="0"/>
              <a:t> takes about 30 minutes to complete and introduces how</a:t>
            </a:r>
            <a:r>
              <a:rPr lang="en-US" b="0" baseline="0" dirty="0" smtClean="0"/>
              <a:t> to use the Terms and Concepts Template and the Resource Material Table of Contents Template.</a:t>
            </a:r>
          </a:p>
          <a:p>
            <a:pPr marL="177845" indent="-177845">
              <a:buFont typeface="Arial"/>
              <a:buChar char="•"/>
            </a:pPr>
            <a:r>
              <a:rPr lang="en-US" baseline="0" dirty="0" smtClean="0"/>
              <a:t>Section 5: Printing Training Materials </a:t>
            </a:r>
            <a:r>
              <a:rPr lang="en-US" b="0" baseline="0" dirty="0" smtClean="0"/>
              <a:t>– This section takes about 30 minutes to complete and describes the proces</a:t>
            </a:r>
            <a:r>
              <a:rPr lang="en-US" b="0" dirty="0" smtClean="0"/>
              <a:t>s of preparing your training materials for printing</a:t>
            </a:r>
            <a:r>
              <a:rPr lang="en-US" b="0" baseline="0" dirty="0" smtClean="0"/>
              <a:t> and how to print the materials.</a:t>
            </a:r>
          </a:p>
          <a:p>
            <a:pPr marL="177845" indent="-177845">
              <a:buFont typeface="Arial"/>
              <a:buChar char="•"/>
            </a:pPr>
            <a:r>
              <a:rPr lang="en-US" baseline="0" dirty="0" smtClean="0"/>
              <a:t>Conclusion</a:t>
            </a:r>
            <a:r>
              <a:rPr lang="en-US" b="0" baseline="0" dirty="0" smtClean="0"/>
              <a:t> – This section</a:t>
            </a:r>
            <a:r>
              <a:rPr lang="en-US" b="0" dirty="0" smtClean="0"/>
              <a:t> takes about 10 minutes to complete and summarizes the course.  It also provides details about where you can get additional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3</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781474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45" indent="-177845">
              <a:buFont typeface="Wingdings" charset="2"/>
              <a:buChar char="²"/>
            </a:pPr>
            <a:r>
              <a:rPr lang="en-US" b="1" dirty="0" smtClean="0"/>
              <a:t>TAB</a:t>
            </a:r>
            <a:r>
              <a:rPr lang="en-US" b="1" baseline="0" dirty="0" smtClean="0"/>
              <a:t> 03 </a:t>
            </a:r>
            <a:r>
              <a:rPr lang="en-US" b="0" baseline="0" dirty="0" smtClean="0"/>
              <a:t>– Curricula Template</a:t>
            </a:r>
          </a:p>
          <a:p>
            <a:pPr marL="177845" indent="-177845">
              <a:buFont typeface="Wingdings" charset="2"/>
              <a:buChar char="²"/>
            </a:pPr>
            <a:r>
              <a:rPr lang="en-US" b="1" baseline="0" dirty="0" smtClean="0"/>
              <a:t>TAB 02 </a:t>
            </a:r>
            <a:r>
              <a:rPr lang="en-US" b="0" baseline="0" dirty="0" smtClean="0"/>
              <a:t>– Sample Curricula for this Course</a:t>
            </a:r>
          </a:p>
          <a:p>
            <a:endParaRPr lang="en-US" b="0" baseline="0" dirty="0" smtClean="0"/>
          </a:p>
          <a:p>
            <a:r>
              <a:rPr lang="en-US" b="0" baseline="0" dirty="0" smtClean="0"/>
              <a:t>As previously mentioned, this section provides the who, what, when and how of your course.  The template contains a description of how to complete each of the fields.  Clicking on the text in that describes what to place in the field allows you to replace the text.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30</a:t>
            </a:fld>
            <a:endParaRPr lang="en-US" dirty="0"/>
          </a:p>
        </p:txBody>
      </p:sp>
    </p:spTree>
    <p:extLst>
      <p:ext uri="{BB962C8B-B14F-4D97-AF65-F5344CB8AC3E}">
        <p14:creationId xmlns:p14="http://schemas.microsoft.com/office/powerpoint/2010/main" val="18814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45" indent="-177845">
              <a:buFont typeface="Wingdings" charset="2"/>
              <a:buChar char="²"/>
            </a:pPr>
            <a:r>
              <a:rPr lang="en-US" dirty="0" smtClean="0"/>
              <a:t>TAB 03 – </a:t>
            </a:r>
            <a:r>
              <a:rPr lang="en-US" b="0" dirty="0" smtClean="0"/>
              <a:t>Curricula</a:t>
            </a:r>
            <a:r>
              <a:rPr lang="en-US" b="0" baseline="0" dirty="0" smtClean="0"/>
              <a:t> Template</a:t>
            </a:r>
          </a:p>
          <a:p>
            <a:pPr marL="177845" indent="-177845">
              <a:buFont typeface="Wingdings" charset="2"/>
              <a:buChar char="²"/>
            </a:pPr>
            <a:r>
              <a:rPr lang="en-US" baseline="0" dirty="0" smtClean="0"/>
              <a:t>TAB 02 – </a:t>
            </a:r>
            <a:r>
              <a:rPr lang="en-US" b="0" baseline="0" dirty="0" smtClean="0"/>
              <a:t>Sample Curricula for this Course</a:t>
            </a:r>
            <a:endParaRPr lang="en-US" b="0" dirty="0" smtClean="0"/>
          </a:p>
          <a:p>
            <a:endParaRPr lang="en-US" dirty="0" smtClean="0"/>
          </a:p>
          <a:p>
            <a:r>
              <a:rPr lang="en-US" b="0" dirty="0" smtClean="0"/>
              <a:t>This</a:t>
            </a:r>
            <a:r>
              <a:rPr lang="en-US" b="0" baseline="0" dirty="0" smtClean="0"/>
              <a:t> section is a summary of what your course is about and why the participants should be taking the course.  Refer to the Curricula Template for description of the fields and the the Sample Curricula for an example of a completed course.  </a:t>
            </a:r>
          </a:p>
          <a:p>
            <a:endParaRPr lang="en-US" b="0" baseline="0" dirty="0" smtClean="0"/>
          </a:p>
          <a:p>
            <a:pPr marL="177845" indent="-177845">
              <a:buFont typeface="Arial"/>
              <a:buChar char="•"/>
            </a:pPr>
            <a:r>
              <a:rPr lang="en-US" b="1" baseline="0" dirty="0" smtClean="0"/>
              <a:t>Course Purpose</a:t>
            </a:r>
            <a:r>
              <a:rPr lang="en-US" b="0" baseline="0" dirty="0" smtClean="0"/>
              <a:t>: This should answer the question “why am I here” for the participant.  When writing the course purpose start with the following phrase.  “This course is designed to…” The summarize your course.  The course purpose for this course is: “</a:t>
            </a:r>
            <a:r>
              <a:rPr lang="en-US" b="0" i="1" dirty="0"/>
              <a:t>This course is designed to teach participants how to take an idea and create a course using training templates”.</a:t>
            </a:r>
          </a:p>
          <a:p>
            <a:pPr marL="177845" indent="-177845">
              <a:buFont typeface="Arial"/>
              <a:buChar char="•"/>
            </a:pPr>
            <a:r>
              <a:rPr lang="en-US" dirty="0"/>
              <a:t>Course Objectives: </a:t>
            </a:r>
            <a:r>
              <a:rPr lang="en-US" b="0" dirty="0"/>
              <a:t>This is a high level summary of what the participants can expect to learn </a:t>
            </a:r>
            <a:r>
              <a:rPr lang="en-US" b="0" dirty="0" smtClean="0"/>
              <a:t>from </a:t>
            </a:r>
            <a:r>
              <a:rPr lang="en-US" b="0" dirty="0"/>
              <a:t>your course.  It should answer the question “What am I going to learn” for the participant.  The objectives of this course are:</a:t>
            </a:r>
          </a:p>
          <a:p>
            <a:pPr marL="531889" lvl="2" indent="-177845">
              <a:buFont typeface="Arial"/>
              <a:buChar char="•"/>
            </a:pPr>
            <a:r>
              <a:rPr lang="en-US" i="1" dirty="0"/>
              <a:t>Identify training terms and concepts</a:t>
            </a:r>
          </a:p>
          <a:p>
            <a:pPr marL="531889" lvl="2" indent="-177845">
              <a:buFont typeface="Arial"/>
              <a:buChar char="•"/>
            </a:pPr>
            <a:r>
              <a:rPr lang="en-US" i="1" dirty="0"/>
              <a:t>Describe the training development processes at a high-level</a:t>
            </a:r>
          </a:p>
          <a:p>
            <a:pPr marL="531889" lvl="2" indent="-177845">
              <a:buFont typeface="Arial"/>
              <a:buChar char="•"/>
            </a:pPr>
            <a:r>
              <a:rPr lang="en-US" i="1" dirty="0"/>
              <a:t>Describe the connection points between the curricula and PowerPoint Template</a:t>
            </a:r>
          </a:p>
          <a:p>
            <a:pPr marL="531889" lvl="2" indent="-177845">
              <a:buFont typeface="Arial"/>
              <a:buChar char="•"/>
            </a:pPr>
            <a:r>
              <a:rPr lang="en-US" i="1" dirty="0"/>
              <a:t>Understand how to use the Curricula, PowerPoint, and other templates and its components</a:t>
            </a:r>
          </a:p>
          <a:p>
            <a:pPr marL="531889" lvl="2" indent="-177845">
              <a:buFont typeface="Arial"/>
              <a:buChar char="•"/>
            </a:pPr>
            <a:r>
              <a:rPr lang="en-US" i="1" dirty="0"/>
              <a:t>Describe how to create an Instructor Guide from the Completed Participant Guide</a:t>
            </a:r>
          </a:p>
          <a:p>
            <a:pPr marL="531889" lvl="2" indent="-177845">
              <a:buFont typeface="Arial"/>
              <a:buChar char="•"/>
            </a:pPr>
            <a:r>
              <a:rPr lang="en-US" i="1" dirty="0"/>
              <a:t>Describe how to prepare and send the completed course for printing</a:t>
            </a:r>
            <a:r>
              <a:rPr lang="en-US" b="1" i="1" dirty="0"/>
              <a:t> </a:t>
            </a:r>
            <a:endParaRPr lang="en-US" b="1" dirty="0"/>
          </a:p>
          <a:p>
            <a:pPr marL="177845" indent="-177845">
              <a:buFont typeface="Arial"/>
              <a:buChar char="•"/>
            </a:pPr>
            <a:endParaRPr lang="en-US" b="1" i="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31</a:t>
            </a:fld>
            <a:endParaRPr lang="en-US" dirty="0"/>
          </a:p>
        </p:txBody>
      </p:sp>
    </p:spTree>
    <p:extLst>
      <p:ext uri="{BB962C8B-B14F-4D97-AF65-F5344CB8AC3E}">
        <p14:creationId xmlns:p14="http://schemas.microsoft.com/office/powerpoint/2010/main" val="126278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45" indent="-177845">
              <a:buFont typeface="Wingdings" charset="2"/>
              <a:buChar char="²"/>
            </a:pPr>
            <a:r>
              <a:rPr lang="en-US" dirty="0" smtClean="0"/>
              <a:t>TAB 03 – </a:t>
            </a:r>
            <a:r>
              <a:rPr lang="en-US" b="0" dirty="0" smtClean="0"/>
              <a:t>Curricula</a:t>
            </a:r>
            <a:r>
              <a:rPr lang="en-US" b="0" baseline="0" dirty="0" smtClean="0"/>
              <a:t> Template</a:t>
            </a:r>
          </a:p>
          <a:p>
            <a:pPr marL="177845" indent="-177845">
              <a:buFont typeface="Wingdings" charset="2"/>
              <a:buChar char="²"/>
            </a:pPr>
            <a:r>
              <a:rPr lang="en-US" baseline="0" dirty="0" smtClean="0"/>
              <a:t>TAB 02 – </a:t>
            </a:r>
            <a:r>
              <a:rPr lang="en-US" b="0" baseline="0" dirty="0" smtClean="0"/>
              <a:t>Sample Curricula for this Course</a:t>
            </a:r>
            <a:endParaRPr lang="en-US" b="0" dirty="0" smtClean="0"/>
          </a:p>
          <a:p>
            <a:endParaRPr lang="en-US" dirty="0" smtClean="0"/>
          </a:p>
          <a:p>
            <a:r>
              <a:rPr lang="en-US" b="0" dirty="0" smtClean="0"/>
              <a:t>The learning logistics</a:t>
            </a:r>
            <a:r>
              <a:rPr lang="en-US" b="0" baseline="0" dirty="0" smtClean="0"/>
              <a:t> section has been filled in for you.  This is because many of the slides for this section have already been created for you in the presentation.  </a:t>
            </a:r>
            <a:r>
              <a:rPr lang="en-US" b="0" dirty="0" smtClean="0"/>
              <a:t>The</a:t>
            </a:r>
            <a:r>
              <a:rPr lang="en-US" b="0" baseline="0" dirty="0" smtClean="0"/>
              <a:t> Learning logistics section contains the following fields.  </a:t>
            </a:r>
          </a:p>
          <a:p>
            <a:endParaRPr lang="en-US" b="0" baseline="0" dirty="0" smtClean="0"/>
          </a:p>
          <a:p>
            <a:pPr marL="177845" indent="-177845">
              <a:buFont typeface="Arial"/>
              <a:buChar char="•"/>
            </a:pPr>
            <a:r>
              <a:rPr lang="en-US" b="1" baseline="0" dirty="0" smtClean="0"/>
              <a:t>Section</a:t>
            </a:r>
            <a:r>
              <a:rPr lang="en-US" b="0" baseline="0" dirty="0" smtClean="0"/>
              <a:t>: This is the title of the section.  This has been filled in for you and should not be changed.</a:t>
            </a:r>
          </a:p>
          <a:p>
            <a:pPr marL="177845" indent="-177845">
              <a:buFont typeface="Arial"/>
              <a:buChar char="•"/>
            </a:pPr>
            <a:r>
              <a:rPr lang="en-US" b="1" baseline="0" dirty="0" smtClean="0"/>
              <a:t>Time</a:t>
            </a:r>
            <a:r>
              <a:rPr lang="en-US" b="0" baseline="0" dirty="0" smtClean="0"/>
              <a:t>: This is how long this section should take to complete.  This has been filled in for you based on the section objective and should not be changed.</a:t>
            </a:r>
          </a:p>
          <a:p>
            <a:pPr marL="177845" indent="-177845">
              <a:buFont typeface="Arial"/>
              <a:buChar char="•"/>
            </a:pPr>
            <a:r>
              <a:rPr lang="en-US" b="1" baseline="0" dirty="0" smtClean="0"/>
              <a:t>Section Objective</a:t>
            </a:r>
            <a:r>
              <a:rPr lang="en-US" b="0" baseline="0" dirty="0" smtClean="0"/>
              <a:t>s:  This section has also been filed in for you with the default objectives.</a:t>
            </a:r>
          </a:p>
          <a:p>
            <a:pPr marL="177845" indent="-177845">
              <a:buFont typeface="Arial"/>
              <a:buChar char="•"/>
            </a:pPr>
            <a:r>
              <a:rPr lang="en-US" b="1" baseline="0" dirty="0" smtClean="0"/>
              <a:t>Terms and Concepts</a:t>
            </a:r>
            <a:r>
              <a:rPr lang="en-US" b="0" baseline="0" dirty="0" smtClean="0"/>
              <a:t>:  There are no Terms and Concepts covered in this section.  The overall terms and concepts for the course are covered in the course introduction.</a:t>
            </a:r>
          </a:p>
          <a:p>
            <a:pPr marL="177845" indent="-177845">
              <a:buFont typeface="Arial"/>
              <a:buChar char="•"/>
            </a:pPr>
            <a:r>
              <a:rPr lang="en-US" b="0" dirty="0" smtClean="0"/>
              <a:t>Supporting</a:t>
            </a:r>
            <a:r>
              <a:rPr lang="en-US" b="0" baseline="0" dirty="0" smtClean="0"/>
              <a:t> Documentation: This section has been filled in for you with a overview of the Participant Guide. When you walk through this section you should show the participants their guide and walk through the contents at a high-level.</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32</a:t>
            </a:fld>
            <a:endParaRPr lang="en-US" dirty="0"/>
          </a:p>
        </p:txBody>
      </p:sp>
    </p:spTree>
    <p:extLst>
      <p:ext uri="{BB962C8B-B14F-4D97-AF65-F5344CB8AC3E}">
        <p14:creationId xmlns:p14="http://schemas.microsoft.com/office/powerpoint/2010/main" val="3961792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0" baseline="0" dirty="0" smtClean="0"/>
          </a:p>
          <a:p>
            <a:pPr marL="177845" indent="-177845">
              <a:buFont typeface="Wingdings" charset="2"/>
              <a:buChar char="²"/>
            </a:pPr>
            <a:r>
              <a:rPr lang="en-US" dirty="0" smtClean="0"/>
              <a:t>TAB 03 – </a:t>
            </a:r>
            <a:r>
              <a:rPr lang="en-US" b="0" dirty="0" smtClean="0"/>
              <a:t>Curricula</a:t>
            </a:r>
            <a:r>
              <a:rPr lang="en-US" b="0" baseline="0" dirty="0" smtClean="0"/>
              <a:t> Template</a:t>
            </a:r>
          </a:p>
          <a:p>
            <a:pPr marL="177845" indent="-177845">
              <a:buFont typeface="Wingdings" charset="2"/>
              <a:buChar char="²"/>
            </a:pPr>
            <a:r>
              <a:rPr lang="en-US" baseline="0" dirty="0" smtClean="0"/>
              <a:t>TAB 02 – </a:t>
            </a:r>
            <a:r>
              <a:rPr lang="en-US" b="0" baseline="0" dirty="0" smtClean="0"/>
              <a:t>Sample Curricula for this Course</a:t>
            </a:r>
            <a:endParaRPr lang="en-US" b="0" dirty="0" smtClean="0"/>
          </a:p>
          <a:p>
            <a:r>
              <a:rPr lang="en-US" b="0" baseline="0" dirty="0" smtClean="0"/>
              <a:t> </a:t>
            </a:r>
          </a:p>
          <a:p>
            <a:r>
              <a:rPr lang="en-US" b="0" baseline="0" dirty="0" smtClean="0"/>
              <a:t>A new section is created for each of the topics of the course.</a:t>
            </a:r>
            <a:r>
              <a:rPr lang="en-US" b="0" dirty="0" smtClean="0"/>
              <a:t>  </a:t>
            </a:r>
            <a:r>
              <a:rPr lang="en-US" b="0" baseline="0" dirty="0" smtClean="0"/>
              <a:t>For all courses you need to have a minimum of four sections (</a:t>
            </a:r>
            <a:r>
              <a:rPr lang="en-US" b="0" dirty="0" smtClean="0"/>
              <a:t>Learning Logistics, Introduction, Section and Conclusion</a:t>
            </a:r>
            <a:r>
              <a:rPr lang="en-US" b="0" baseline="0" dirty="0" smtClean="0"/>
              <a:t>.  On the curricula template the following fields need to be completed:</a:t>
            </a:r>
          </a:p>
          <a:p>
            <a:endParaRPr lang="en-US" b="0" baseline="0" dirty="0" smtClean="0"/>
          </a:p>
          <a:p>
            <a:pPr marL="177845" indent="-177845">
              <a:buFont typeface="Arial"/>
              <a:buChar char="•"/>
            </a:pPr>
            <a:r>
              <a:rPr lang="en-US" b="1" baseline="0" dirty="0" smtClean="0"/>
              <a:t>Section Title</a:t>
            </a:r>
            <a:r>
              <a:rPr lang="en-US" b="0" baseline="0" dirty="0" smtClean="0"/>
              <a:t>:  This is title the for this section of the course </a:t>
            </a:r>
          </a:p>
          <a:p>
            <a:pPr marL="177845" indent="-177845">
              <a:buFont typeface="Arial"/>
              <a:buChar char="•"/>
            </a:pPr>
            <a:r>
              <a:rPr lang="en-US" b="1" baseline="0" dirty="0" smtClean="0"/>
              <a:t>Time</a:t>
            </a:r>
            <a:r>
              <a:rPr lang="en-US" b="0" baseline="0" dirty="0" smtClean="0"/>
              <a:t>:  This field will need to be completed after you have completed the rest of the section so the timing can be calculated.  The total time of the course is based on three minutes for each of the section objectives (slides) and 15 minutes for a demo and 20 for an exercise.  This timing is only a guide and may change the time to have more or</a:t>
            </a:r>
            <a:r>
              <a:rPr lang="en-US" b="0" dirty="0" smtClean="0"/>
              <a:t> less time.</a:t>
            </a:r>
            <a:endParaRPr lang="en-US" b="0" baseline="0" dirty="0" smtClean="0"/>
          </a:p>
          <a:p>
            <a:pPr marL="177845" indent="-177845">
              <a:buFont typeface="Arial"/>
              <a:buChar char="•"/>
            </a:pPr>
            <a:r>
              <a:rPr lang="en-US" b="1" baseline="0" dirty="0" smtClean="0"/>
              <a:t>Section Objective</a:t>
            </a:r>
            <a:r>
              <a:rPr lang="en-US" b="0" baseline="0" dirty="0" smtClean="0"/>
              <a:t>: These are the sub-topics for the course you are creating.  Each of the objectives should be tied to the topic and placed in the order they will be presented.  A minimum of one slide should be created for each objective that the participants will be able to do after taking the course.  When creating the start each of the objectives with a verb.  Refer to the table below for a sample list of verbs you can use for your course.  </a:t>
            </a:r>
          </a:p>
          <a:p>
            <a:pPr marL="177845" indent="-177845">
              <a:buFont typeface="Arial"/>
              <a:buChar char="•"/>
            </a:pPr>
            <a:endParaRPr lang="en-US" b="0" dirty="0"/>
          </a:p>
          <a:p>
            <a:r>
              <a:rPr lang="en-US" baseline="0" dirty="0" smtClean="0"/>
              <a:t>Continued on next</a:t>
            </a:r>
            <a:r>
              <a:rPr lang="en-US" dirty="0" smtClean="0"/>
              <a:t> page</a:t>
            </a:r>
            <a:endParaRPr lang="en-US" baseline="0" dirty="0" smtClean="0"/>
          </a:p>
          <a:p>
            <a:endParaRPr lang="en-US" b="0" baseline="0" dirty="0" smtClean="0"/>
          </a:p>
          <a:p>
            <a:pPr marL="177845" indent="-177845">
              <a:buFont typeface="Arial"/>
              <a:buChar char="•"/>
            </a:pPr>
            <a:endParaRPr lang="en-US" b="0" baseline="0" dirty="0" smtClean="0"/>
          </a:p>
          <a:p>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33</a:t>
            </a:fld>
            <a:endParaRPr lang="en-US" dirty="0"/>
          </a:p>
        </p:txBody>
      </p:sp>
    </p:spTree>
    <p:extLst>
      <p:ext uri="{BB962C8B-B14F-4D97-AF65-F5344CB8AC3E}">
        <p14:creationId xmlns:p14="http://schemas.microsoft.com/office/powerpoint/2010/main" val="881382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4" y="431874"/>
            <a:ext cx="4855597" cy="8812560"/>
          </a:xfrm>
        </p:spPr>
        <p:txBody>
          <a:bodyPr/>
          <a:lstStyle/>
          <a:p>
            <a:r>
              <a:rPr lang="en-US" dirty="0" smtClean="0"/>
              <a:t>Continued from previous page</a:t>
            </a:r>
          </a:p>
          <a:p>
            <a:endParaRPr lang="en-US" b="0" baseline="0" dirty="0" smtClean="0"/>
          </a:p>
          <a:p>
            <a:pPr marL="171450" indent="-171450">
              <a:buFont typeface="Wingdings" charset="2"/>
              <a:buChar char="²"/>
            </a:pPr>
            <a:r>
              <a:rPr lang="en-US" b="1" baseline="0" dirty="0" smtClean="0"/>
              <a:t>TAB 05 </a:t>
            </a:r>
            <a:r>
              <a:rPr lang="en-US" b="0" baseline="0" dirty="0" smtClean="0"/>
              <a:t>- Table of Training Verbs </a:t>
            </a:r>
          </a:p>
          <a:p>
            <a:pPr marL="171450" indent="-171450">
              <a:buFont typeface="Wingdings" charset="2"/>
              <a:buChar char="²"/>
            </a:pPr>
            <a:endParaRPr lang="en-US" b="0" baseline="0" dirty="0" smtClean="0"/>
          </a:p>
          <a:p>
            <a:endParaRPr lang="en-US" dirty="0" smtClean="0"/>
          </a:p>
          <a:p>
            <a:r>
              <a:rPr lang="en-US" dirty="0" smtClean="0"/>
              <a:t>Training Verbs</a:t>
            </a:r>
            <a:endParaRPr lang="en-US" baseline="0" dirty="0" smtClean="0"/>
          </a:p>
          <a:p>
            <a:pPr marL="177845" indent="-177845">
              <a:buFont typeface="Arial"/>
              <a:buChar char="•"/>
            </a:pPr>
            <a:endParaRPr lang="en-US" b="1" baseline="0" dirty="0" smtClean="0"/>
          </a:p>
          <a:p>
            <a:pPr marL="177845" indent="-177845">
              <a:buFont typeface="Arial"/>
              <a:buChar char="•"/>
            </a:pPr>
            <a:endParaRPr lang="en-US" dirty="0"/>
          </a:p>
          <a:p>
            <a:pPr marL="177845" indent="-177845">
              <a:buFont typeface="Arial"/>
              <a:buChar char="•"/>
            </a:pPr>
            <a:endParaRPr lang="en-US" b="1" baseline="0" dirty="0" smtClean="0"/>
          </a:p>
          <a:p>
            <a:pPr marL="177845" indent="-177845">
              <a:buFont typeface="Arial"/>
              <a:buChar char="•"/>
            </a:pPr>
            <a:endParaRPr lang="en-US" dirty="0"/>
          </a:p>
          <a:p>
            <a:pPr marL="177845" indent="-177845">
              <a:buFont typeface="Arial"/>
              <a:buChar char="•"/>
            </a:pPr>
            <a:endParaRPr lang="en-US" b="1" baseline="0" dirty="0" smtClean="0"/>
          </a:p>
          <a:p>
            <a:pPr marL="177845" indent="-177845">
              <a:buFont typeface="Arial"/>
              <a:buChar char="•"/>
            </a:pPr>
            <a:endParaRPr lang="en-US" dirty="0"/>
          </a:p>
          <a:p>
            <a:pPr marL="177845" indent="-177845">
              <a:buFont typeface="Arial"/>
              <a:buChar char="•"/>
            </a:pPr>
            <a:endParaRPr lang="en-US" b="1" baseline="0" dirty="0" smtClean="0"/>
          </a:p>
          <a:p>
            <a:pPr marL="177845" indent="-177845">
              <a:buFont typeface="Arial"/>
              <a:buChar char="•"/>
            </a:pPr>
            <a:endParaRPr lang="en-US" dirty="0"/>
          </a:p>
          <a:p>
            <a:pPr marL="177845" indent="-177845">
              <a:buFont typeface="Arial"/>
              <a:buChar char="•"/>
            </a:pPr>
            <a:endParaRPr lang="en-US" b="1" baseline="0" dirty="0" smtClean="0"/>
          </a:p>
          <a:p>
            <a:pPr marL="177845" indent="-177845">
              <a:buFont typeface="Arial"/>
              <a:buChar char="•"/>
            </a:pPr>
            <a:endParaRPr lang="en-US" dirty="0"/>
          </a:p>
          <a:p>
            <a:endParaRPr lang="en-US" b="1" baseline="0" dirty="0" smtClean="0"/>
          </a:p>
          <a:p>
            <a:pPr marL="177845" indent="-177845">
              <a:buFont typeface="Arial"/>
              <a:buChar char="•"/>
            </a:pPr>
            <a:r>
              <a:rPr lang="en-US" b="1" baseline="0" dirty="0" smtClean="0"/>
              <a:t>Section Objective</a:t>
            </a:r>
            <a:r>
              <a:rPr lang="en-US" b="0" baseline="0" dirty="0" smtClean="0"/>
              <a:t>: These are the sub-topics for the course you are creating.  Each of the objectives should be tied to the topic and placed in the order they will be presented.  A minimum of one slide should be created for each objective that the participants will be able to do after taking the course.  When creating the start each of the objectives with a verb.  Refer to the table below for a sample list of verbs you can use for your course.  </a:t>
            </a:r>
          </a:p>
          <a:p>
            <a:pPr marL="177845" indent="-177845">
              <a:buFont typeface="Arial"/>
              <a:buChar char="•"/>
            </a:pPr>
            <a:r>
              <a:rPr lang="en-US" b="1" baseline="0" dirty="0" smtClean="0"/>
              <a:t>Terms and Concepts</a:t>
            </a:r>
            <a:r>
              <a:rPr lang="en-US" b="0" baseline="0" dirty="0" smtClean="0"/>
              <a:t>: Part of learning something new is developing the vocabulary you need to talk about the topic.  List the items and provide definitions in this field.  If you have already defined the term or concept in a previous section you do not have to list it again.  This list of terms and concepts will be added to your presentation.</a:t>
            </a:r>
          </a:p>
          <a:p>
            <a:pPr marL="177845" indent="-177845">
              <a:buFont typeface="Arial"/>
              <a:buChar char="•"/>
            </a:pPr>
            <a:r>
              <a:rPr lang="en-US" dirty="0" smtClean="0"/>
              <a:t>Supporting Documentation</a:t>
            </a:r>
            <a:r>
              <a:rPr lang="en-US" b="0" dirty="0" smtClean="0"/>
              <a:t>: </a:t>
            </a:r>
            <a:r>
              <a:rPr lang="en-US" b="0" dirty="0"/>
              <a:t>Identify documents relating to </a:t>
            </a:r>
            <a:r>
              <a:rPr lang="en-US" b="0" dirty="0" smtClean="0"/>
              <a:t>section that need to be covered or provided to the participants.  This can be any kind of document and may be created by you such as the list of terms and concepts or may be a policy document or form you need to cover.    This section is where you would indicate if you are conducting a demo or exercise.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47768722"/>
              </p:ext>
            </p:extLst>
          </p:nvPr>
        </p:nvGraphicFramePr>
        <p:xfrm>
          <a:off x="270842" y="1182362"/>
          <a:ext cx="4566695" cy="1940839"/>
        </p:xfrm>
        <a:graphic>
          <a:graphicData uri="http://schemas.openxmlformats.org/drawingml/2006/table">
            <a:tbl>
              <a:tblPr firstRow="1" bandRow="1">
                <a:tableStyleId>{5C22544A-7EE6-4342-B048-85BDC9FD1C3A}</a:tableStyleId>
              </a:tblPr>
              <a:tblGrid>
                <a:gridCol w="951053"/>
                <a:gridCol w="1136616"/>
                <a:gridCol w="1310010"/>
                <a:gridCol w="1169016"/>
              </a:tblGrid>
              <a:tr h="288173">
                <a:tc>
                  <a:txBody>
                    <a:bodyPr/>
                    <a:lstStyle/>
                    <a:p>
                      <a:r>
                        <a:rPr lang="en-US" sz="1100" dirty="0" smtClean="0"/>
                        <a:t>Fact </a:t>
                      </a:r>
                      <a:endParaRPr lang="en-US" sz="1100" dirty="0"/>
                    </a:p>
                  </a:txBody>
                  <a:tcPr marL="95416" marR="95416" marT="47219" marB="47219"/>
                </a:tc>
                <a:tc>
                  <a:txBody>
                    <a:bodyPr/>
                    <a:lstStyle/>
                    <a:p>
                      <a:r>
                        <a:rPr lang="en-US" sz="1100" dirty="0" smtClean="0"/>
                        <a:t>Analysis</a:t>
                      </a:r>
                      <a:endParaRPr lang="en-US" sz="1100" dirty="0"/>
                    </a:p>
                  </a:txBody>
                  <a:tcPr marL="95416" marR="95416" marT="47219" marB="47219"/>
                </a:tc>
                <a:tc>
                  <a:txBody>
                    <a:bodyPr/>
                    <a:lstStyle/>
                    <a:p>
                      <a:r>
                        <a:rPr lang="en-US" sz="1100" dirty="0" smtClean="0"/>
                        <a:t>Understanding</a:t>
                      </a:r>
                      <a:endParaRPr lang="en-US" sz="1100" dirty="0"/>
                    </a:p>
                  </a:txBody>
                  <a:tcPr marL="95416" marR="95416" marT="47219" marB="47219"/>
                </a:tc>
                <a:tc>
                  <a:txBody>
                    <a:bodyPr/>
                    <a:lstStyle/>
                    <a:p>
                      <a:r>
                        <a:rPr lang="en-US" sz="1100" dirty="0" smtClean="0"/>
                        <a:t>Application</a:t>
                      </a:r>
                      <a:endParaRPr lang="en-US" sz="1100" dirty="0"/>
                    </a:p>
                  </a:txBody>
                  <a:tcPr marL="95416" marR="95416" marT="47219" marB="47219"/>
                </a:tc>
              </a:tr>
              <a:tr h="1652666">
                <a:tc>
                  <a:txBody>
                    <a:bodyPr/>
                    <a:lstStyle/>
                    <a:p>
                      <a:r>
                        <a:rPr lang="en-US" sz="1100" dirty="0" smtClean="0"/>
                        <a:t>Define</a:t>
                      </a:r>
                    </a:p>
                    <a:p>
                      <a:r>
                        <a:rPr lang="en-US" sz="1100" dirty="0" smtClean="0"/>
                        <a:t>List</a:t>
                      </a:r>
                    </a:p>
                    <a:p>
                      <a:r>
                        <a:rPr lang="en-US" sz="1100" dirty="0" smtClean="0"/>
                        <a:t>Recall</a:t>
                      </a:r>
                    </a:p>
                    <a:p>
                      <a:r>
                        <a:rPr lang="en-US" sz="1100" dirty="0" smtClean="0"/>
                        <a:t>Name</a:t>
                      </a:r>
                    </a:p>
                    <a:p>
                      <a:r>
                        <a:rPr lang="en-US" sz="1100" dirty="0" smtClean="0"/>
                        <a:t>Repeat</a:t>
                      </a:r>
                    </a:p>
                    <a:p>
                      <a:r>
                        <a:rPr lang="en-US" sz="1100" dirty="0" smtClean="0"/>
                        <a:t>Recognize</a:t>
                      </a:r>
                    </a:p>
                    <a:p>
                      <a:r>
                        <a:rPr lang="en-US" sz="1100" dirty="0" smtClean="0"/>
                        <a:t>Record</a:t>
                      </a:r>
                    </a:p>
                    <a:p>
                      <a:r>
                        <a:rPr lang="en-US" sz="1100" dirty="0" smtClean="0"/>
                        <a:t>State</a:t>
                      </a:r>
                    </a:p>
                    <a:p>
                      <a:r>
                        <a:rPr lang="en-US" sz="1100" dirty="0" smtClean="0"/>
                        <a:t>Label</a:t>
                      </a:r>
                      <a:endParaRPr lang="en-US" sz="1100" dirty="0"/>
                    </a:p>
                  </a:txBody>
                  <a:tcPr marL="95416" marR="95416" marT="47219" marB="47219"/>
                </a:tc>
                <a:tc>
                  <a:txBody>
                    <a:bodyPr/>
                    <a:lstStyle/>
                    <a:p>
                      <a:r>
                        <a:rPr lang="en-US" sz="1100" dirty="0" smtClean="0"/>
                        <a:t>Solve</a:t>
                      </a:r>
                    </a:p>
                    <a:p>
                      <a:r>
                        <a:rPr lang="en-US" sz="1100" dirty="0" smtClean="0"/>
                        <a:t>Categorize</a:t>
                      </a:r>
                    </a:p>
                    <a:p>
                      <a:r>
                        <a:rPr lang="en-US" sz="1100" dirty="0" smtClean="0"/>
                        <a:t>Distinguish</a:t>
                      </a:r>
                    </a:p>
                    <a:p>
                      <a:r>
                        <a:rPr lang="en-US" sz="1100" dirty="0" smtClean="0"/>
                        <a:t>Apprise</a:t>
                      </a:r>
                    </a:p>
                    <a:p>
                      <a:r>
                        <a:rPr lang="en-US" sz="1100" dirty="0" smtClean="0"/>
                        <a:t>Differentiate</a:t>
                      </a:r>
                    </a:p>
                    <a:p>
                      <a:r>
                        <a:rPr lang="en-US" sz="1100" dirty="0" smtClean="0"/>
                        <a:t>Classify</a:t>
                      </a:r>
                    </a:p>
                    <a:p>
                      <a:r>
                        <a:rPr lang="en-US" sz="1100" dirty="0" smtClean="0"/>
                        <a:t>Compare</a:t>
                      </a:r>
                    </a:p>
                    <a:p>
                      <a:r>
                        <a:rPr lang="en-US" sz="1100" dirty="0" smtClean="0"/>
                        <a:t>Critique</a:t>
                      </a:r>
                    </a:p>
                    <a:p>
                      <a:r>
                        <a:rPr lang="en-US" sz="1100" dirty="0" smtClean="0"/>
                        <a:t>Contrast</a:t>
                      </a:r>
                    </a:p>
                  </a:txBody>
                  <a:tcPr marL="95416" marR="95416" marT="47219" marB="47219"/>
                </a:tc>
                <a:tc>
                  <a:txBody>
                    <a:bodyPr/>
                    <a:lstStyle/>
                    <a:p>
                      <a:r>
                        <a:rPr lang="en-US" sz="1100" dirty="0" smtClean="0"/>
                        <a:t>Discuss</a:t>
                      </a:r>
                      <a:r>
                        <a:rPr lang="en-US" sz="1100" baseline="0" dirty="0" smtClean="0"/>
                        <a:t> </a:t>
                      </a:r>
                    </a:p>
                    <a:p>
                      <a:r>
                        <a:rPr lang="en-US" sz="1100" baseline="0" dirty="0" smtClean="0"/>
                        <a:t>Identify</a:t>
                      </a:r>
                    </a:p>
                    <a:p>
                      <a:r>
                        <a:rPr lang="en-US" sz="1100" baseline="0" dirty="0" smtClean="0"/>
                        <a:t>Express</a:t>
                      </a:r>
                    </a:p>
                    <a:p>
                      <a:r>
                        <a:rPr lang="en-US" sz="1100" baseline="0" dirty="0" smtClean="0"/>
                        <a:t>Describe</a:t>
                      </a:r>
                    </a:p>
                    <a:p>
                      <a:r>
                        <a:rPr lang="en-US" sz="1100" baseline="0" dirty="0" smtClean="0"/>
                        <a:t>Translate</a:t>
                      </a:r>
                    </a:p>
                    <a:p>
                      <a:r>
                        <a:rPr lang="en-US" sz="1100" baseline="0" dirty="0" smtClean="0"/>
                        <a:t>Convert</a:t>
                      </a:r>
                    </a:p>
                    <a:p>
                      <a:r>
                        <a:rPr lang="en-US" sz="1100" baseline="0" dirty="0" smtClean="0"/>
                        <a:t>Explain</a:t>
                      </a:r>
                    </a:p>
                    <a:p>
                      <a:r>
                        <a:rPr lang="en-US" sz="1100" baseline="0" dirty="0" smtClean="0"/>
                        <a:t>Restate</a:t>
                      </a:r>
                    </a:p>
                    <a:p>
                      <a:r>
                        <a:rPr lang="en-US" sz="1100" baseline="0" dirty="0" smtClean="0"/>
                        <a:t>Estimate</a:t>
                      </a:r>
                    </a:p>
                  </a:txBody>
                  <a:tcPr marL="95416" marR="95416" marT="47219" marB="47219"/>
                </a:tc>
                <a:tc>
                  <a:txBody>
                    <a:bodyPr/>
                    <a:lstStyle/>
                    <a:p>
                      <a:r>
                        <a:rPr lang="en-US" sz="1100" dirty="0" smtClean="0"/>
                        <a:t>Compute</a:t>
                      </a:r>
                    </a:p>
                    <a:p>
                      <a:r>
                        <a:rPr lang="en-US" sz="1100" dirty="0" smtClean="0"/>
                        <a:t>Operate</a:t>
                      </a:r>
                    </a:p>
                    <a:p>
                      <a:r>
                        <a:rPr lang="en-US" sz="1100" dirty="0" smtClean="0"/>
                        <a:t>Apply</a:t>
                      </a:r>
                    </a:p>
                    <a:p>
                      <a:r>
                        <a:rPr lang="en-US" sz="1100" dirty="0" smtClean="0"/>
                        <a:t>Demonstrate</a:t>
                      </a:r>
                    </a:p>
                    <a:p>
                      <a:r>
                        <a:rPr lang="en-US" sz="1100" dirty="0" smtClean="0"/>
                        <a:t>Perform</a:t>
                      </a:r>
                    </a:p>
                    <a:p>
                      <a:r>
                        <a:rPr lang="en-US" sz="1100" dirty="0" smtClean="0"/>
                        <a:t>Use</a:t>
                      </a:r>
                    </a:p>
                    <a:p>
                      <a:r>
                        <a:rPr lang="en-US" sz="1100" dirty="0" smtClean="0"/>
                        <a:t>Illustrate</a:t>
                      </a:r>
                    </a:p>
                    <a:p>
                      <a:r>
                        <a:rPr lang="en-US" sz="1100" dirty="0" smtClean="0"/>
                        <a:t>Interpret</a:t>
                      </a:r>
                    </a:p>
                    <a:p>
                      <a:r>
                        <a:rPr lang="en-US" sz="1100" dirty="0" smtClean="0"/>
                        <a:t>Practice</a:t>
                      </a:r>
                      <a:endParaRPr lang="en-US" sz="1100" dirty="0"/>
                    </a:p>
                  </a:txBody>
                  <a:tcPr marL="95416" marR="95416" marT="47219" marB="47219"/>
                </a:tc>
              </a:tr>
            </a:tbl>
          </a:graphicData>
        </a:graphic>
      </p:graphicFrame>
    </p:spTree>
    <p:extLst>
      <p:ext uri="{BB962C8B-B14F-4D97-AF65-F5344CB8AC3E}">
        <p14:creationId xmlns:p14="http://schemas.microsoft.com/office/powerpoint/2010/main" val="881382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0" dirty="0" smtClean="0"/>
              <a:t>The Introduction</a:t>
            </a:r>
            <a:r>
              <a:rPr lang="en-US" b="0" baseline="0" dirty="0" smtClean="0"/>
              <a:t> section is used to provide a high-level overview of the course.  This section should only contain topics that are a theme throughout the course.  When creating this section the same fields are used as any other section, but with the goal of introducing the course.  The following is a list of how the fields are different.  </a:t>
            </a:r>
          </a:p>
          <a:p>
            <a:endParaRPr lang="en-US" b="0" baseline="0" dirty="0" smtClean="0"/>
          </a:p>
          <a:p>
            <a:pPr marL="177845" indent="-177845">
              <a:buFont typeface="Arial"/>
              <a:buChar char="•"/>
            </a:pPr>
            <a:r>
              <a:rPr lang="en-US" b="1" baseline="0" dirty="0" smtClean="0"/>
              <a:t>Section</a:t>
            </a:r>
            <a:r>
              <a:rPr lang="en-US" b="0" baseline="0" dirty="0" smtClean="0"/>
              <a:t>:  This is always title “Introduction” </a:t>
            </a:r>
          </a:p>
          <a:p>
            <a:pPr marL="177845" indent="-177845">
              <a:buFont typeface="Arial"/>
              <a:buChar char="•"/>
            </a:pPr>
            <a:r>
              <a:rPr lang="en-US" b="1" baseline="0" dirty="0" smtClean="0"/>
              <a:t>Time</a:t>
            </a:r>
            <a:r>
              <a:rPr lang="en-US" b="0" baseline="0" dirty="0" smtClean="0"/>
              <a:t>: This field is the same as the section</a:t>
            </a:r>
          </a:p>
          <a:p>
            <a:pPr marL="177845" indent="-177845">
              <a:buFont typeface="Arial"/>
              <a:buChar char="•"/>
            </a:pPr>
            <a:r>
              <a:rPr lang="en-US" b="1" baseline="0" dirty="0" smtClean="0"/>
              <a:t>Section Objectives</a:t>
            </a:r>
            <a:r>
              <a:rPr lang="en-US" b="0" baseline="0" dirty="0" smtClean="0"/>
              <a:t>: This is the High-level objectives that are a theme throughout the course.  This is where you would introduce general terms, provide an overview of the sections and any other topic that does not fit easily in a section.</a:t>
            </a:r>
          </a:p>
          <a:p>
            <a:pPr marL="177845" indent="-177845">
              <a:buFont typeface="Arial"/>
              <a:buChar char="•"/>
            </a:pPr>
            <a:r>
              <a:rPr lang="en-US" b="1" baseline="0" dirty="0" smtClean="0"/>
              <a:t>Terms and Concepts</a:t>
            </a:r>
            <a:r>
              <a:rPr lang="en-US" b="0" baseline="0" dirty="0" smtClean="0"/>
              <a:t>: These are terms that are used in each section of the course and are fundamental to understanding the new topic.  </a:t>
            </a:r>
          </a:p>
          <a:p>
            <a:pPr marL="177845" indent="-177845">
              <a:buFont typeface="Arial"/>
              <a:buChar char="•"/>
            </a:pPr>
            <a:r>
              <a:rPr lang="en-US" b="1" baseline="0" dirty="0" smtClean="0"/>
              <a:t>Supporting Documents</a:t>
            </a:r>
            <a:r>
              <a:rPr lang="en-US" b="0" baseline="0" dirty="0" smtClean="0"/>
              <a:t>: Examples of supporting documents for the Introduction section are Terms, Summary Process Flows or graphs showing connections between the sections.</a:t>
            </a:r>
          </a:p>
          <a:p>
            <a:pPr marL="177845" indent="-177845">
              <a:buFont typeface="Arial"/>
              <a:buChar char="•"/>
            </a:pPr>
            <a:endParaRPr lang="en-US" b="0"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35</a:t>
            </a:fld>
            <a:endParaRPr lang="en-US" dirty="0"/>
          </a:p>
        </p:txBody>
      </p:sp>
    </p:spTree>
    <p:extLst>
      <p:ext uri="{BB962C8B-B14F-4D97-AF65-F5344CB8AC3E}">
        <p14:creationId xmlns:p14="http://schemas.microsoft.com/office/powerpoint/2010/main" val="23992303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45" indent="-177845">
              <a:buFont typeface="Wingdings" charset="2"/>
              <a:buChar char="²"/>
            </a:pPr>
            <a:r>
              <a:rPr lang="en-US" dirty="0" smtClean="0"/>
              <a:t>TAB 03 – </a:t>
            </a:r>
            <a:r>
              <a:rPr lang="en-US" b="0" dirty="0" smtClean="0"/>
              <a:t>Curricula</a:t>
            </a:r>
            <a:r>
              <a:rPr lang="en-US" b="0" baseline="0" dirty="0" smtClean="0"/>
              <a:t> Template</a:t>
            </a:r>
          </a:p>
          <a:p>
            <a:pPr marL="177845" indent="-177845">
              <a:buFont typeface="Wingdings" charset="2"/>
              <a:buChar char="²"/>
            </a:pPr>
            <a:r>
              <a:rPr lang="en-US" baseline="0" dirty="0" smtClean="0"/>
              <a:t>TAB 02 – </a:t>
            </a:r>
            <a:r>
              <a:rPr lang="en-US" b="0" baseline="0" dirty="0" smtClean="0"/>
              <a:t>Sample Curricula for this Course</a:t>
            </a:r>
            <a:endParaRPr lang="en-US" b="0" dirty="0" smtClean="0"/>
          </a:p>
          <a:p>
            <a:endParaRPr lang="en-US" dirty="0" smtClean="0"/>
          </a:p>
          <a:p>
            <a:r>
              <a:rPr lang="en-US" b="0" dirty="0" smtClean="0"/>
              <a:t>The conclusion</a:t>
            </a:r>
            <a:r>
              <a:rPr lang="en-US" b="0" baseline="0" dirty="0" smtClean="0"/>
              <a:t> of section of the course is designed to allow you to summarize the course to the learning participants.  It should not be longer than 10 minutes and should contain the following three topics.  </a:t>
            </a:r>
          </a:p>
          <a:p>
            <a:pPr marL="177845" indent="-177845">
              <a:buFont typeface="Arial"/>
              <a:buChar char="•"/>
            </a:pPr>
            <a:r>
              <a:rPr lang="en-US" b="0" baseline="0" dirty="0" smtClean="0"/>
              <a:t>A summary of the course using the learning objectives from the introduction.  </a:t>
            </a:r>
          </a:p>
          <a:p>
            <a:pPr marL="177845" indent="-177845">
              <a:buFont typeface="Arial"/>
              <a:buChar char="•"/>
            </a:pPr>
            <a:r>
              <a:rPr lang="en-US" b="0" baseline="0" dirty="0" smtClean="0"/>
              <a:t>A list of people and places where the participants can get help.  You should have a least one person and may have optional online help resources such as webpages, videos or online documents.</a:t>
            </a:r>
          </a:p>
          <a:p>
            <a:pPr marL="177845" indent="-177845">
              <a:buFont typeface="Arial"/>
              <a:buChar char="•"/>
            </a:pPr>
            <a:r>
              <a:rPr lang="en-US" b="0" baseline="0" dirty="0" smtClean="0"/>
              <a:t>A question slide at the end of the course to allow you to answer any questions you may have added to a parking lot or any questions about the course.</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36</a:t>
            </a:fld>
            <a:endParaRPr lang="en-US" dirty="0"/>
          </a:p>
        </p:txBody>
      </p:sp>
    </p:spTree>
    <p:extLst>
      <p:ext uri="{BB962C8B-B14F-4D97-AF65-F5344CB8AC3E}">
        <p14:creationId xmlns:p14="http://schemas.microsoft.com/office/powerpoint/2010/main" val="6380616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45" indent="-177845">
              <a:buFont typeface="Wingdings" charset="2"/>
              <a:buChar char="²"/>
            </a:pPr>
            <a:r>
              <a:rPr lang="en-US" dirty="0" smtClean="0"/>
              <a:t>TAB 03 – </a:t>
            </a:r>
            <a:r>
              <a:rPr lang="en-US" b="0" dirty="0" smtClean="0"/>
              <a:t>Curricula</a:t>
            </a:r>
            <a:r>
              <a:rPr lang="en-US" b="0" baseline="0" dirty="0" smtClean="0"/>
              <a:t> Template</a:t>
            </a:r>
          </a:p>
          <a:p>
            <a:pPr marL="177845" indent="-177845">
              <a:buFont typeface="Wingdings" charset="2"/>
              <a:buChar char="²"/>
            </a:pPr>
            <a:r>
              <a:rPr lang="en-US" baseline="0" dirty="0" smtClean="0"/>
              <a:t>TAB 02 – </a:t>
            </a:r>
            <a:r>
              <a:rPr lang="en-US" b="0" baseline="0" dirty="0" smtClean="0"/>
              <a:t>Sample Curricula for this Course</a:t>
            </a:r>
            <a:endParaRPr lang="en-US" b="0" dirty="0" smtClean="0"/>
          </a:p>
          <a:p>
            <a:endParaRPr lang="en-US" b="0" dirty="0" smtClean="0"/>
          </a:p>
          <a:p>
            <a:r>
              <a:rPr lang="en-US" b="0" dirty="0" smtClean="0"/>
              <a:t>If</a:t>
            </a:r>
            <a:r>
              <a:rPr lang="en-US" b="0" baseline="0" dirty="0" smtClean="0"/>
              <a:t> you try and copy the table in its entirety then the table will be placed in a cell.  To prevent this from happening, the table needs to be copied in two different sections.  The first section you need to copy is from the </a:t>
            </a:r>
            <a:r>
              <a:rPr lang="en-US" b="0" i="1" baseline="0" dirty="0" smtClean="0"/>
              <a:t>Section X – Title </a:t>
            </a:r>
            <a:r>
              <a:rPr lang="en-US" b="0" baseline="0" dirty="0" smtClean="0"/>
              <a:t>to the Terms and Concepts section.  When then select the two rows of the supporting documents.  And paste them directly after the table.  Repeat this process as many times as you need for each of the sections. </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37</a:t>
            </a:fld>
            <a:endParaRPr lang="en-US" dirty="0"/>
          </a:p>
        </p:txBody>
      </p:sp>
    </p:spTree>
    <p:extLst>
      <p:ext uri="{BB962C8B-B14F-4D97-AF65-F5344CB8AC3E}">
        <p14:creationId xmlns:p14="http://schemas.microsoft.com/office/powerpoint/2010/main" val="1075696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45" indent="-177845" defTabSz="948507">
              <a:buFont typeface="Wingdings" charset="2"/>
              <a:buChar char="²"/>
              <a:defRPr/>
            </a:pPr>
            <a:r>
              <a:rPr lang="en-US" b="1" baseline="0" dirty="0" smtClean="0"/>
              <a:t>TAB 03 </a:t>
            </a:r>
            <a:r>
              <a:rPr lang="en-US" b="0" baseline="0" dirty="0" smtClean="0"/>
              <a:t>– Curricula Template</a:t>
            </a:r>
            <a:endParaRPr lang="en-US" b="0" dirty="0" smtClean="0"/>
          </a:p>
          <a:p>
            <a:endParaRPr lang="en-US" dirty="0" smtClean="0"/>
          </a:p>
          <a:p>
            <a:r>
              <a:rPr lang="en-US" b="0" dirty="0" smtClean="0"/>
              <a:t>Now let’s practice creating</a:t>
            </a:r>
            <a:r>
              <a:rPr lang="en-US" b="0" baseline="0" dirty="0" smtClean="0"/>
              <a:t> a new table using the electronic copy of the curricula.  To do perform the following:</a:t>
            </a:r>
          </a:p>
          <a:p>
            <a:pPr marL="237127" indent="-237127">
              <a:buFont typeface="+mj-lt"/>
              <a:buAutoNum type="arabicPeriod"/>
            </a:pPr>
            <a:r>
              <a:rPr lang="en-US" b="0" baseline="0" dirty="0" smtClean="0"/>
              <a:t>Open the Curricula document.</a:t>
            </a:r>
          </a:p>
          <a:p>
            <a:pPr marL="237127" indent="-237127" defTabSz="948507">
              <a:buFont typeface="+mj-lt"/>
              <a:buAutoNum type="arabicPeriod"/>
              <a:defRPr/>
            </a:pPr>
            <a:r>
              <a:rPr lang="en-US" b="0" baseline="0" dirty="0" smtClean="0"/>
              <a:t>Scroll to Section X – Title.  This is located after the statement in red that states: “</a:t>
            </a:r>
            <a:r>
              <a:rPr lang="en-US" b="0" dirty="0"/>
              <a:t>Note:  Copy the section below as many times as you need to create a unique section for each section of your course.  Delete this note prior to sending your course out for review.”</a:t>
            </a:r>
          </a:p>
          <a:p>
            <a:pPr marL="237127" indent="-237127">
              <a:buFont typeface="+mj-lt"/>
              <a:buAutoNum type="arabicPeriod"/>
            </a:pPr>
            <a:r>
              <a:rPr lang="en-US" b="0" baseline="0" dirty="0" smtClean="0"/>
              <a:t>Left click once on the table to select it.</a:t>
            </a:r>
          </a:p>
          <a:p>
            <a:pPr marL="237127" indent="-237127">
              <a:buFont typeface="+mj-lt"/>
              <a:buAutoNum type="arabicPeriod"/>
            </a:pPr>
            <a:r>
              <a:rPr lang="en-US" b="0" baseline="0" dirty="0" smtClean="0"/>
              <a:t>Left click and hold and select all of the cells of the table from</a:t>
            </a:r>
            <a:r>
              <a:rPr lang="en-US" b="0" dirty="0" smtClean="0"/>
              <a:t> Section X – Title to cell to the right of Terms and Concepts.  This is the first four rows.  The selection should be highlighted as shown below.</a:t>
            </a:r>
          </a:p>
          <a:p>
            <a:pPr marL="237127" indent="-237127">
              <a:buFont typeface="+mj-lt"/>
              <a:buAutoNum type="arabicPeriod"/>
            </a:pPr>
            <a:endParaRPr lang="en-US" b="0" dirty="0" smtClean="0"/>
          </a:p>
          <a:p>
            <a:pPr marL="237127" indent="-237127">
              <a:buFont typeface="+mj-lt"/>
              <a:buAutoNum type="arabicPeriod"/>
            </a:pPr>
            <a:endParaRPr lang="en-US" b="0" dirty="0"/>
          </a:p>
          <a:p>
            <a:pPr marL="237127" indent="-237127">
              <a:buFont typeface="+mj-lt"/>
              <a:buAutoNum type="arabicPeriod"/>
            </a:pPr>
            <a:endParaRPr lang="en-US" b="0" dirty="0" smtClean="0"/>
          </a:p>
          <a:p>
            <a:pPr marL="237127" indent="-237127">
              <a:buFont typeface="+mj-lt"/>
              <a:buAutoNum type="arabicPeriod"/>
            </a:pPr>
            <a:endParaRPr lang="en-US" b="0" dirty="0"/>
          </a:p>
          <a:p>
            <a:pPr marL="237127" indent="-237127">
              <a:buFont typeface="+mj-lt"/>
              <a:buAutoNum type="arabicPeriod"/>
            </a:pPr>
            <a:endParaRPr lang="en-US" b="0" dirty="0" smtClean="0"/>
          </a:p>
          <a:p>
            <a:pPr marL="237127" indent="-237127">
              <a:buFont typeface="+mj-lt"/>
              <a:buAutoNum type="arabicPeriod"/>
            </a:pPr>
            <a:endParaRPr lang="en-US" b="0" dirty="0"/>
          </a:p>
          <a:p>
            <a:pPr marL="237127" indent="-237127">
              <a:buFont typeface="+mj-lt"/>
              <a:buAutoNum type="arabicPeriod"/>
            </a:pPr>
            <a:endParaRPr lang="en-US" b="0" dirty="0" smtClean="0"/>
          </a:p>
          <a:p>
            <a:pPr marL="237127" indent="-237127">
              <a:buFont typeface="+mj-lt"/>
              <a:buAutoNum type="arabicPeriod"/>
            </a:pPr>
            <a:endParaRPr lang="en-US" b="0" dirty="0"/>
          </a:p>
          <a:p>
            <a:pPr marL="237127" indent="-237127">
              <a:buFont typeface="+mj-lt"/>
              <a:buAutoNum type="arabicPeriod"/>
            </a:pPr>
            <a:endParaRPr lang="en-US" b="0" dirty="0" smtClean="0"/>
          </a:p>
          <a:p>
            <a:pPr marL="237127" indent="-237127">
              <a:buFont typeface="+mj-lt"/>
              <a:buAutoNum type="arabicPeriod"/>
            </a:pPr>
            <a:r>
              <a:rPr lang="en-US" b="0" dirty="0" smtClean="0"/>
              <a:t>Right click in any of the areas highlighted in blue and right click.  </a:t>
            </a:r>
          </a:p>
          <a:p>
            <a:pPr marL="237127" indent="-237127">
              <a:buFont typeface="+mj-lt"/>
              <a:buAutoNum type="arabicPeriod"/>
            </a:pPr>
            <a:r>
              <a:rPr lang="en-US" b="0" dirty="0" smtClean="0"/>
              <a:t>From the menu select copy</a:t>
            </a:r>
          </a:p>
          <a:p>
            <a:endParaRPr lang="en-US" b="0" dirty="0" smtClean="0"/>
          </a:p>
          <a:p>
            <a:r>
              <a:rPr lang="en-US" dirty="0" smtClean="0"/>
              <a:t>Continued on next page</a:t>
            </a:r>
          </a:p>
          <a:p>
            <a:endParaRPr lang="en-US" b="0" baseline="0" dirty="0"/>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38</a:t>
            </a:fld>
            <a:endParaRPr lang="en-US" dirty="0"/>
          </a:p>
        </p:txBody>
      </p:sp>
      <p:pic>
        <p:nvPicPr>
          <p:cNvPr id="5" name="Picture 4"/>
          <p:cNvPicPr>
            <a:picLocks noChangeAspect="1"/>
          </p:cNvPicPr>
          <p:nvPr/>
        </p:nvPicPr>
        <p:blipFill>
          <a:blip r:embed="rId3"/>
          <a:stretch>
            <a:fillRect/>
          </a:stretch>
        </p:blipFill>
        <p:spPr>
          <a:xfrm>
            <a:off x="212035" y="6753012"/>
            <a:ext cx="3840480" cy="1394302"/>
          </a:xfrm>
          <a:prstGeom prst="rect">
            <a:avLst/>
          </a:prstGeom>
        </p:spPr>
      </p:pic>
    </p:spTree>
    <p:extLst>
      <p:ext uri="{BB962C8B-B14F-4D97-AF65-F5344CB8AC3E}">
        <p14:creationId xmlns:p14="http://schemas.microsoft.com/office/powerpoint/2010/main" val="572023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4" y="461697"/>
            <a:ext cx="4855597" cy="8782737"/>
          </a:xfrm>
        </p:spPr>
        <p:txBody>
          <a:bodyPr/>
          <a:lstStyle/>
          <a:p>
            <a:r>
              <a:rPr lang="en-US" dirty="0" smtClean="0"/>
              <a:t>Continued from previous page:</a:t>
            </a:r>
          </a:p>
          <a:p>
            <a:endParaRPr lang="en-US" b="0" dirty="0" smtClean="0"/>
          </a:p>
          <a:p>
            <a:pPr marL="237127" indent="-237127">
              <a:buFont typeface="+mj-lt"/>
              <a:buAutoNum type="arabicPeriod" startAt="7"/>
            </a:pPr>
            <a:r>
              <a:rPr lang="en-US" b="0" dirty="0"/>
              <a:t>Create a space for the cells you copied at the end of section two. By pressing Enter twice.</a:t>
            </a:r>
          </a:p>
          <a:p>
            <a:pPr marL="237127" indent="-237127">
              <a:buFont typeface="+mj-lt"/>
              <a:buAutoNum type="arabicPeriod" startAt="7"/>
            </a:pPr>
            <a:r>
              <a:rPr lang="en-US" b="0" dirty="0"/>
              <a:t>Right click and paste the cells</a:t>
            </a:r>
          </a:p>
          <a:p>
            <a:pPr marL="237127" indent="-237127">
              <a:buFont typeface="+mj-lt"/>
              <a:buAutoNum type="arabicPeriod" startAt="9"/>
            </a:pPr>
            <a:r>
              <a:rPr lang="en-US" b="0" dirty="0" smtClean="0"/>
              <a:t>L</a:t>
            </a:r>
            <a:r>
              <a:rPr lang="en-US" b="0" baseline="0" dirty="0" smtClean="0"/>
              <a:t>eft click and hol</a:t>
            </a:r>
            <a:r>
              <a:rPr lang="en-US" b="0" dirty="0" smtClean="0"/>
              <a:t>d to select the last two rows of the table.  Your selection should look like this.  </a:t>
            </a:r>
          </a:p>
          <a:p>
            <a:pPr marL="237127" indent="-237127">
              <a:buFont typeface="+mj-lt"/>
              <a:buAutoNum type="arabicPeriod" startAt="9"/>
            </a:pPr>
            <a:endParaRPr lang="en-US" b="0" dirty="0"/>
          </a:p>
          <a:p>
            <a:pPr marL="237127" indent="-237127">
              <a:buFont typeface="+mj-lt"/>
              <a:buAutoNum type="arabicPeriod" startAt="9"/>
            </a:pPr>
            <a:endParaRPr lang="en-US" b="0" dirty="0" smtClean="0"/>
          </a:p>
          <a:p>
            <a:pPr marL="237127" indent="-237127">
              <a:buFont typeface="+mj-lt"/>
              <a:buAutoNum type="arabicPeriod" startAt="9"/>
            </a:pPr>
            <a:endParaRPr lang="en-US" b="0" dirty="0"/>
          </a:p>
          <a:p>
            <a:pPr marL="237127" indent="-237127">
              <a:buFont typeface="+mj-lt"/>
              <a:buAutoNum type="arabicPeriod" startAt="9"/>
            </a:pPr>
            <a:endParaRPr lang="en-US" b="0" dirty="0" smtClean="0"/>
          </a:p>
          <a:p>
            <a:pPr marL="237127" indent="-237127">
              <a:buFont typeface="+mj-lt"/>
              <a:buAutoNum type="arabicPeriod" startAt="9"/>
            </a:pPr>
            <a:endParaRPr lang="en-US" b="0" dirty="0"/>
          </a:p>
          <a:p>
            <a:pPr marL="237127" indent="-237127">
              <a:buFont typeface="+mj-lt"/>
              <a:buAutoNum type="arabicPeriod" startAt="9"/>
            </a:pPr>
            <a:endParaRPr lang="en-US" b="0" dirty="0" smtClean="0"/>
          </a:p>
          <a:p>
            <a:pPr marL="237127" indent="-237127">
              <a:buFont typeface="+mj-lt"/>
              <a:buAutoNum type="arabicPeriod" startAt="9"/>
            </a:pPr>
            <a:endParaRPr lang="en-US" b="0" dirty="0"/>
          </a:p>
          <a:p>
            <a:pPr marL="237127" indent="-237127">
              <a:buFont typeface="+mj-lt"/>
              <a:buAutoNum type="arabicPeriod" startAt="9"/>
            </a:pPr>
            <a:endParaRPr lang="en-US" b="0" dirty="0" smtClean="0"/>
          </a:p>
          <a:p>
            <a:pPr marL="237127" indent="-237127">
              <a:buFont typeface="+mj-lt"/>
              <a:buAutoNum type="arabicPeriod" startAt="9"/>
            </a:pPr>
            <a:endParaRPr lang="en-US" b="0" dirty="0"/>
          </a:p>
          <a:p>
            <a:pPr marL="237127" indent="-237127">
              <a:buFont typeface="+mj-lt"/>
              <a:buAutoNum type="arabicPeriod" startAt="9"/>
            </a:pPr>
            <a:endParaRPr lang="en-US" b="0" dirty="0" smtClean="0"/>
          </a:p>
          <a:p>
            <a:pPr marL="237127" indent="-237127">
              <a:buFont typeface="+mj-lt"/>
              <a:buAutoNum type="arabicPeriod" startAt="9"/>
            </a:pPr>
            <a:r>
              <a:rPr lang="en-US" b="0" dirty="0"/>
              <a:t>P</a:t>
            </a:r>
            <a:r>
              <a:rPr lang="en-US" b="0" dirty="0" smtClean="0"/>
              <a:t>lace you cursor directly below the the row for the Terms and Concepts section.  </a:t>
            </a:r>
            <a:endParaRPr lang="en-US" b="0" dirty="0"/>
          </a:p>
          <a:p>
            <a:pPr marL="237127" indent="-237127">
              <a:buFont typeface="+mj-lt"/>
              <a:buAutoNum type="arabicPeriod" startAt="9"/>
            </a:pPr>
            <a:r>
              <a:rPr lang="en-US" b="0" dirty="0" smtClean="0"/>
              <a:t>Right click to display the paste menu.  </a:t>
            </a:r>
          </a:p>
          <a:p>
            <a:pPr marL="237127" indent="-237127">
              <a:buFont typeface="+mj-lt"/>
              <a:buAutoNum type="arabicPeriod" startAt="9"/>
            </a:pPr>
            <a:r>
              <a:rPr lang="en-US" b="0" dirty="0" smtClean="0"/>
              <a:t>Select Paste from the menu.</a:t>
            </a:r>
          </a:p>
          <a:p>
            <a:pPr marL="237127" indent="-237127">
              <a:buFont typeface="+mj-lt"/>
              <a:buAutoNum type="arabicPeriod" startAt="9"/>
            </a:pPr>
            <a:r>
              <a:rPr lang="en-US" b="0" dirty="0" smtClean="0"/>
              <a:t>The screen updates and the table is complete.  Your completed table should look like all the other tables.</a:t>
            </a:r>
          </a:p>
          <a:p>
            <a:pPr marL="237127" indent="-237127">
              <a:buFont typeface="+mj-lt"/>
              <a:buAutoNum type="arabicPeriod" startAt="9"/>
            </a:pPr>
            <a:r>
              <a:rPr lang="en-US" b="0" dirty="0" smtClean="0"/>
              <a:t>Replace the “X – Title” in the upper left corner of your table with the section number and the title of your section.</a:t>
            </a:r>
          </a:p>
          <a:p>
            <a:pPr marL="237127" indent="-237127">
              <a:buFont typeface="+mj-lt"/>
              <a:buAutoNum type="arabicPeriod" startAt="9"/>
            </a:pPr>
            <a:r>
              <a:rPr lang="en-US" b="0" dirty="0" smtClean="0"/>
              <a:t>Repeat this process and create a new section for each of the sections of the curricula.  </a:t>
            </a:r>
          </a:p>
          <a:p>
            <a:pPr marL="237127" indent="-237127">
              <a:buFont typeface="+mj-lt"/>
              <a:buAutoNum type="arabicPeriod" startAt="9"/>
            </a:pPr>
            <a:endParaRPr lang="en-US" b="0" dirty="0" smtClean="0"/>
          </a:p>
          <a:p>
            <a:pPr marL="237127" indent="-237127">
              <a:buFont typeface="+mj-lt"/>
              <a:buAutoNum type="arabicPeriod" startAt="9"/>
            </a:pPr>
            <a:endParaRPr lang="en-US" b="0" baseline="0" dirty="0"/>
          </a:p>
          <a:p>
            <a:pPr marL="237127" indent="-237127">
              <a:buFont typeface="+mj-lt"/>
              <a:buAutoNum type="arabicPeriod" startAt="9"/>
            </a:pPr>
            <a:endParaRPr lang="en-US" b="0" dirty="0" smtClean="0"/>
          </a:p>
          <a:p>
            <a:pPr marL="237127" indent="-237127">
              <a:buFont typeface="+mj-lt"/>
              <a:buAutoNum type="arabicPeriod" startAt="9"/>
            </a:pPr>
            <a:endParaRPr lang="en-US" b="0" baseline="0" dirty="0"/>
          </a:p>
          <a:p>
            <a:pPr marL="237127" indent="-237127">
              <a:buFont typeface="+mj-lt"/>
              <a:buAutoNum type="arabicPeriod" startAt="9"/>
            </a:pPr>
            <a:endParaRPr lang="en-US" b="0" baseline="0" dirty="0"/>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39</a:t>
            </a:fld>
            <a:endParaRPr lang="en-US" dirty="0"/>
          </a:p>
        </p:txBody>
      </p:sp>
      <p:pic>
        <p:nvPicPr>
          <p:cNvPr id="6" name="Picture 5"/>
          <p:cNvPicPr>
            <a:picLocks noChangeAspect="1"/>
          </p:cNvPicPr>
          <p:nvPr/>
        </p:nvPicPr>
        <p:blipFill>
          <a:blip r:embed="rId3"/>
          <a:stretch>
            <a:fillRect/>
          </a:stretch>
        </p:blipFill>
        <p:spPr>
          <a:xfrm>
            <a:off x="235889" y="1831672"/>
            <a:ext cx="4333461" cy="1498234"/>
          </a:xfrm>
          <a:prstGeom prst="rect">
            <a:avLst/>
          </a:prstGeom>
        </p:spPr>
      </p:pic>
    </p:spTree>
    <p:extLst>
      <p:ext uri="{BB962C8B-B14F-4D97-AF65-F5344CB8AC3E}">
        <p14:creationId xmlns:p14="http://schemas.microsoft.com/office/powerpoint/2010/main" val="572023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1" dirty="0" smtClean="0"/>
              <a:t>Notes:</a:t>
            </a:r>
          </a:p>
          <a:p>
            <a:pPr>
              <a:defRPr/>
            </a:pPr>
            <a:endParaRPr lang="en-US" b="1" dirty="0" smtClean="0"/>
          </a:p>
          <a:p>
            <a:pPr>
              <a:defRPr/>
            </a:pPr>
            <a:r>
              <a:rPr lang="en-US" b="0" dirty="0" smtClean="0"/>
              <a:t>Upon</a:t>
            </a:r>
            <a:r>
              <a:rPr lang="en-US" b="0" baseline="0" dirty="0" smtClean="0"/>
              <a:t> completing this course you should be able to perform each of the learning objectives.  We will confirm this at the end of the course.  </a:t>
            </a:r>
            <a:endParaRPr lang="en-US" b="0" dirty="0" smtClean="0"/>
          </a:p>
          <a:p>
            <a:pPr>
              <a:defRPr/>
            </a:pPr>
            <a:endParaRPr lang="en-US" dirty="0" smtClean="0"/>
          </a:p>
          <a:p>
            <a:pPr>
              <a:defRPr/>
            </a:pPr>
            <a:endParaRPr lang="en-US" dirty="0" smtClean="0"/>
          </a:p>
          <a:p>
            <a:pPr>
              <a:defRPr/>
            </a:pPr>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4</a:t>
            </a:fld>
            <a:endParaRPr lang="en-US" dirty="0" smtClean="0"/>
          </a:p>
        </p:txBody>
      </p:sp>
    </p:spTree>
    <p:extLst>
      <p:ext uri="{BB962C8B-B14F-4D97-AF65-F5344CB8AC3E}">
        <p14:creationId xmlns:p14="http://schemas.microsoft.com/office/powerpoint/2010/main" val="3515259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45" indent="-177845">
              <a:buFont typeface="Wingdings" charset="2"/>
              <a:buChar char="²"/>
            </a:pPr>
            <a:r>
              <a:rPr lang="en-US" b="1" dirty="0" smtClean="0"/>
              <a:t>TAB</a:t>
            </a:r>
            <a:r>
              <a:rPr lang="en-US" b="1" baseline="0" dirty="0" smtClean="0"/>
              <a:t> 04 </a:t>
            </a:r>
            <a:r>
              <a:rPr lang="en-US" b="0" baseline="0" dirty="0" smtClean="0"/>
              <a:t>- PDQ Form</a:t>
            </a:r>
          </a:p>
          <a:p>
            <a:pPr marL="177845" indent="-177845">
              <a:buFont typeface="Wingdings" charset="2"/>
              <a:buChar char="²"/>
            </a:pPr>
            <a:r>
              <a:rPr lang="en-US" b="1" baseline="0" dirty="0" smtClean="0"/>
              <a:t>TAB 03 </a:t>
            </a:r>
            <a:r>
              <a:rPr lang="en-US" b="0" baseline="0" dirty="0" smtClean="0"/>
              <a:t>– Curricula Template</a:t>
            </a:r>
            <a:endParaRPr lang="en-US" b="0" dirty="0" smtClean="0"/>
          </a:p>
          <a:p>
            <a:endParaRPr lang="en-US" b="0" dirty="0" smtClean="0"/>
          </a:p>
          <a:p>
            <a:r>
              <a:rPr lang="en-US" b="0" dirty="0" smtClean="0"/>
              <a:t>Break into</a:t>
            </a:r>
            <a:r>
              <a:rPr lang="en-US" b="0" baseline="0" dirty="0" smtClean="0"/>
              <a:t> groups of three to four.  Discuss the details of what a Manager needs to know when the fill in the PDQ form.  The title of the section is PDQ form.  Populate the remaining cells with the details of the your groups conversation.  </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40</a:t>
            </a:fld>
            <a:endParaRPr lang="en-US" dirty="0"/>
          </a:p>
        </p:txBody>
      </p:sp>
    </p:spTree>
    <p:extLst>
      <p:ext uri="{BB962C8B-B14F-4D97-AF65-F5344CB8AC3E}">
        <p14:creationId xmlns:p14="http://schemas.microsoft.com/office/powerpoint/2010/main" val="10236952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a:p>
          <a:p>
            <a:r>
              <a:rPr lang="en-US" b="0" dirty="0" smtClean="0"/>
              <a:t>The Curricula goes through the stage of the review process before you can take it to printing.  Be sure to get approval in writing. </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41</a:t>
            </a:fld>
            <a:endParaRPr lang="en-US" dirty="0"/>
          </a:p>
        </p:txBody>
      </p:sp>
    </p:spTree>
    <p:extLst>
      <p:ext uri="{BB962C8B-B14F-4D97-AF65-F5344CB8AC3E}">
        <p14:creationId xmlns:p14="http://schemas.microsoft.com/office/powerpoint/2010/main" val="21601580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Question</a:t>
            </a:r>
            <a:r>
              <a:rPr lang="en-US" baseline="0" dirty="0" smtClean="0"/>
              <a:t> One</a:t>
            </a:r>
            <a:endParaRPr lang="en-US" dirty="0" smtClean="0"/>
          </a:p>
          <a:p>
            <a:r>
              <a:rPr lang="en-US" b="0" dirty="0" smtClean="0"/>
              <a:t>What is purpose of the curricula?</a:t>
            </a:r>
          </a:p>
          <a:p>
            <a:endParaRPr lang="en-US" baseline="0" dirty="0" smtClean="0"/>
          </a:p>
          <a:p>
            <a:r>
              <a:rPr lang="en-US" baseline="0" dirty="0" smtClean="0"/>
              <a:t>Answer One</a:t>
            </a:r>
            <a:endParaRPr lang="en-US" dirty="0" smtClean="0"/>
          </a:p>
          <a:p>
            <a:r>
              <a:rPr lang="en-US" b="0" dirty="0" smtClean="0"/>
              <a:t>It allows you to plan the development of your course.</a:t>
            </a:r>
          </a:p>
          <a:p>
            <a:endParaRPr lang="en-US" dirty="0" smtClean="0"/>
          </a:p>
          <a:p>
            <a:r>
              <a:rPr lang="en-US" dirty="0" smtClean="0"/>
              <a:t>Question</a:t>
            </a:r>
            <a:r>
              <a:rPr lang="en-US" baseline="0" dirty="0" smtClean="0"/>
              <a:t> Two</a:t>
            </a:r>
          </a:p>
          <a:p>
            <a:pPr defTabSz="948507">
              <a:defRPr/>
            </a:pPr>
            <a:r>
              <a:rPr lang="en-US" b="0" dirty="0" smtClean="0"/>
              <a:t>What are the sections of the Curriculum?</a:t>
            </a:r>
          </a:p>
          <a:p>
            <a:endParaRPr lang="en-US" dirty="0" smtClean="0"/>
          </a:p>
          <a:p>
            <a:r>
              <a:rPr lang="en-US" dirty="0" smtClean="0"/>
              <a:t>Answer Two</a:t>
            </a:r>
          </a:p>
          <a:p>
            <a:pPr marL="237127" indent="-237127">
              <a:buFont typeface="+mj-lt"/>
              <a:buAutoNum type="arabicPeriod"/>
            </a:pPr>
            <a:r>
              <a:rPr lang="en-US" b="0" dirty="0" smtClean="0"/>
              <a:t>Course Overview</a:t>
            </a:r>
          </a:p>
          <a:p>
            <a:pPr marL="237127" indent="-237127">
              <a:buFont typeface="+mj-lt"/>
              <a:buAutoNum type="arabicPeriod"/>
            </a:pPr>
            <a:r>
              <a:rPr lang="en-US" b="0" dirty="0" smtClean="0"/>
              <a:t>Purpose and Objective</a:t>
            </a:r>
          </a:p>
          <a:p>
            <a:pPr marL="237127" indent="-237127">
              <a:buFont typeface="+mj-lt"/>
              <a:buAutoNum type="arabicPeriod"/>
            </a:pPr>
            <a:r>
              <a:rPr lang="en-US" b="0" dirty="0" smtClean="0"/>
              <a:t>Learning Logistics</a:t>
            </a:r>
          </a:p>
          <a:p>
            <a:pPr marL="237127" indent="-237127">
              <a:buFont typeface="+mj-lt"/>
              <a:buAutoNum type="arabicPeriod"/>
            </a:pPr>
            <a:r>
              <a:rPr lang="en-US" b="0" dirty="0" smtClean="0"/>
              <a:t>Course Introduction</a:t>
            </a:r>
          </a:p>
          <a:p>
            <a:pPr marL="237127" indent="-237127">
              <a:buFont typeface="+mj-lt"/>
              <a:buAutoNum type="arabicPeriod"/>
            </a:pPr>
            <a:r>
              <a:rPr lang="en-US" b="0" dirty="0" smtClean="0"/>
              <a:t>Sections</a:t>
            </a:r>
          </a:p>
          <a:p>
            <a:pPr marL="237127" indent="-237127">
              <a:buFont typeface="+mj-lt"/>
              <a:buAutoNum type="arabicPeriod"/>
            </a:pPr>
            <a:r>
              <a:rPr lang="en-US" b="0" dirty="0" smtClean="0"/>
              <a:t>Conclusion</a:t>
            </a:r>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42</a:t>
            </a:fld>
            <a:endParaRPr lang="en-US" dirty="0"/>
          </a:p>
        </p:txBody>
      </p:sp>
    </p:spTree>
    <p:extLst>
      <p:ext uri="{BB962C8B-B14F-4D97-AF65-F5344CB8AC3E}">
        <p14:creationId xmlns:p14="http://schemas.microsoft.com/office/powerpoint/2010/main" val="21421749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70662" indent="-296408">
              <a:defRPr>
                <a:solidFill>
                  <a:schemeClr val="tx1"/>
                </a:solidFill>
                <a:latin typeface="Calibri" charset="0"/>
                <a:ea typeface="ＭＳ Ｐゴシック" charset="0"/>
              </a:defRPr>
            </a:lvl2pPr>
            <a:lvl3pPr marL="1185634" indent="-237127">
              <a:defRPr>
                <a:solidFill>
                  <a:schemeClr val="tx1"/>
                </a:solidFill>
                <a:latin typeface="Calibri" charset="0"/>
                <a:ea typeface="ＭＳ Ｐゴシック" charset="0"/>
              </a:defRPr>
            </a:lvl3pPr>
            <a:lvl4pPr marL="1659887" indent="-237127">
              <a:defRPr>
                <a:solidFill>
                  <a:schemeClr val="tx1"/>
                </a:solidFill>
                <a:latin typeface="Calibri" charset="0"/>
                <a:ea typeface="ＭＳ Ｐゴシック" charset="0"/>
              </a:defRPr>
            </a:lvl4pPr>
            <a:lvl5pPr marL="2134141" indent="-237127">
              <a:defRPr>
                <a:solidFill>
                  <a:schemeClr val="tx1"/>
                </a:solidFill>
                <a:latin typeface="Calibri" charset="0"/>
                <a:ea typeface="ＭＳ Ｐゴシック" charset="0"/>
              </a:defRPr>
            </a:lvl5pPr>
            <a:lvl6pPr marL="2608395" indent="-237127" defTabSz="946861" fontAlgn="base">
              <a:spcBef>
                <a:spcPct val="0"/>
              </a:spcBef>
              <a:spcAft>
                <a:spcPct val="0"/>
              </a:spcAft>
              <a:defRPr>
                <a:solidFill>
                  <a:schemeClr val="tx1"/>
                </a:solidFill>
                <a:latin typeface="Calibri" charset="0"/>
                <a:ea typeface="ＭＳ Ｐゴシック" charset="0"/>
              </a:defRPr>
            </a:lvl6pPr>
            <a:lvl7pPr marL="3082648" indent="-237127" defTabSz="946861" fontAlgn="base">
              <a:spcBef>
                <a:spcPct val="0"/>
              </a:spcBef>
              <a:spcAft>
                <a:spcPct val="0"/>
              </a:spcAft>
              <a:defRPr>
                <a:solidFill>
                  <a:schemeClr val="tx1"/>
                </a:solidFill>
                <a:latin typeface="Calibri" charset="0"/>
                <a:ea typeface="ＭＳ Ｐゴシック" charset="0"/>
              </a:defRPr>
            </a:lvl7pPr>
            <a:lvl8pPr marL="3556902" indent="-237127" defTabSz="946861" fontAlgn="base">
              <a:spcBef>
                <a:spcPct val="0"/>
              </a:spcBef>
              <a:spcAft>
                <a:spcPct val="0"/>
              </a:spcAft>
              <a:defRPr>
                <a:solidFill>
                  <a:schemeClr val="tx1"/>
                </a:solidFill>
                <a:latin typeface="Calibri" charset="0"/>
                <a:ea typeface="ＭＳ Ｐゴシック" charset="0"/>
              </a:defRPr>
            </a:lvl8pPr>
            <a:lvl9pPr marL="4031155" indent="-237127" defTabSz="946861" fontAlgn="base">
              <a:spcBef>
                <a:spcPct val="0"/>
              </a:spcBef>
              <a:spcAft>
                <a:spcPct val="0"/>
              </a:spcAft>
              <a:defRPr>
                <a:solidFill>
                  <a:schemeClr val="tx1"/>
                </a:solidFill>
                <a:latin typeface="Calibri" charset="0"/>
                <a:ea typeface="ＭＳ Ｐゴシック" charset="0"/>
              </a:defRPr>
            </a:lvl9pPr>
          </a:lstStyle>
          <a:p>
            <a:pPr defTabSz="946861" fontAlgn="base">
              <a:spcBef>
                <a:spcPct val="0"/>
              </a:spcBef>
              <a:spcAft>
                <a:spcPct val="0"/>
              </a:spcAft>
            </a:pPr>
            <a:fld id="{54DAA604-E6B6-094A-BDE6-B0CBD11BBF18}" type="slidenum">
              <a:rPr lang="en-US"/>
              <a:pPr defTabSz="946861" fontAlgn="base">
                <a:spcBef>
                  <a:spcPct val="0"/>
                </a:spcBef>
                <a:spcAft>
                  <a:spcPct val="0"/>
                </a:spcAft>
              </a:pPr>
              <a:t>43</a:t>
            </a:fld>
            <a:endParaRPr lang="en-US" dirty="0"/>
          </a:p>
        </p:txBody>
      </p:sp>
      <p:sp>
        <p:nvSpPr>
          <p:cNvPr id="5" name="Rectangle 4"/>
          <p:cNvSpPr/>
          <p:nvPr/>
        </p:nvSpPr>
        <p:spPr>
          <a:xfrm>
            <a:off x="3207026" y="382016"/>
            <a:ext cx="4108174" cy="896669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4851" tIns="47425" rIns="94851" bIns="47425" anchor="ctr"/>
          <a:lstStyle/>
          <a:p>
            <a:pPr algn="ctr" defTabSz="948294">
              <a:defRPr/>
            </a:pPr>
            <a:endParaRPr lang="en-US" sz="1500" dirty="0">
              <a:solidFill>
                <a:schemeClr val="tx1"/>
              </a:solidFill>
            </a:endParaRPr>
          </a:p>
        </p:txBody>
      </p:sp>
      <p:graphicFrame>
        <p:nvGraphicFramePr>
          <p:cNvPr id="2051" name="Object 5"/>
          <p:cNvGraphicFramePr>
            <a:graphicFrameLocks noChangeAspect="1"/>
          </p:cNvGraphicFramePr>
          <p:nvPr/>
        </p:nvGraphicFramePr>
        <p:xfrm>
          <a:off x="1470991" y="4382515"/>
          <a:ext cx="5486400" cy="183630"/>
        </p:xfrm>
        <a:graphic>
          <a:graphicData uri="http://schemas.openxmlformats.org/presentationml/2006/ole">
            <mc:AlternateContent xmlns:mc="http://schemas.openxmlformats.org/markup-compatibility/2006">
              <mc:Choice xmlns:v="urn:schemas-microsoft-com:vml" Requires="v">
                <p:oleObj spid="_x0000_s4343" name="Document" r:id="rId4" imgW="5257800" imgH="177800" progId="Word.Document.12">
                  <p:embed/>
                </p:oleObj>
              </mc:Choice>
              <mc:Fallback>
                <p:oleObj name="Document" r:id="rId4" imgW="5257800" imgH="1778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991" y="4382515"/>
                        <a:ext cx="5486400" cy="1836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2" name="Object 6"/>
          <p:cNvGraphicFramePr>
            <a:graphicFrameLocks noChangeAspect="1"/>
          </p:cNvGraphicFramePr>
          <p:nvPr>
            <p:extLst>
              <p:ext uri="{D42A27DB-BD31-4B8C-83A1-F6EECF244321}">
                <p14:modId xmlns:p14="http://schemas.microsoft.com/office/powerpoint/2010/main" val="649483029"/>
              </p:ext>
            </p:extLst>
          </p:nvPr>
        </p:nvGraphicFramePr>
        <p:xfrm>
          <a:off x="0" y="0"/>
          <a:ext cx="7356614" cy="9601200"/>
        </p:xfrm>
        <a:graphic>
          <a:graphicData uri="http://schemas.openxmlformats.org/presentationml/2006/ole">
            <mc:AlternateContent xmlns:mc="http://schemas.openxmlformats.org/markup-compatibility/2006">
              <mc:Choice xmlns:v="urn:schemas-microsoft-com:vml" Requires="v">
                <p:oleObj spid="_x0000_s4344" name="Document" r:id="rId6" imgW="8166100" imgH="10566400" progId="Word.Document.12">
                  <p:embed/>
                </p:oleObj>
              </mc:Choice>
              <mc:Fallback>
                <p:oleObj name="Document" r:id="rId6" imgW="8166100" imgH="10566400" progId="Word.Document.12">
                  <p:embed/>
                  <p:pic>
                    <p:nvPicPr>
                      <p:cNvPr id="0" name=""/>
                      <p:cNvPicPr>
                        <a:picLocks noChangeAspect="1" noChangeArrowheads="1"/>
                      </p:cNvPicPr>
                      <p:nvPr/>
                    </p:nvPicPr>
                    <p:blipFill>
                      <a:blip r:embed="rId7"/>
                      <a:srcRect/>
                      <a:stretch>
                        <a:fillRect/>
                      </a:stretch>
                    </p:blipFill>
                    <p:spPr bwMode="auto">
                      <a:xfrm>
                        <a:off x="0" y="0"/>
                        <a:ext cx="7356614" cy="960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891823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teach participants how to </a:t>
            </a:r>
            <a:r>
              <a:rPr lang="en-US" b="0" i="1" dirty="0" smtClean="0"/>
              <a:t>take the need for training and use  templates</a:t>
            </a:r>
            <a:r>
              <a:rPr lang="en-US" b="0" i="1" baseline="0" dirty="0" smtClean="0"/>
              <a:t> to </a:t>
            </a:r>
            <a:r>
              <a:rPr lang="en-US" b="0" i="1" dirty="0" smtClean="0"/>
              <a:t>create a course.</a:t>
            </a:r>
            <a:r>
              <a:rPr lang="en-US" b="0" dirty="0" smtClean="0">
                <a:effectLst/>
              </a:rPr>
              <a:t>   It takes</a:t>
            </a:r>
            <a:r>
              <a:rPr lang="en-US" b="0" baseline="0" dirty="0" smtClean="0">
                <a:effectLst/>
              </a:rPr>
              <a:t> four hours to complete and is composed of the following sections:</a:t>
            </a:r>
            <a:endParaRPr lang="en-US" b="0" dirty="0" smtClean="0">
              <a:effectLst/>
            </a:endParaRPr>
          </a:p>
          <a:p>
            <a:endParaRPr lang="en-US" b="1" dirty="0" smtClean="0"/>
          </a:p>
          <a:p>
            <a:pPr marL="177845" indent="-177845">
              <a:buFont typeface="Arial"/>
              <a:buChar char="•"/>
            </a:pPr>
            <a:r>
              <a:rPr lang="en-US" baseline="0" dirty="0" smtClean="0"/>
              <a:t>Section 3:</a:t>
            </a:r>
            <a:r>
              <a:rPr lang="en-US" b="1" baseline="0" dirty="0" smtClean="0"/>
              <a:t> PowerPoint Creation -</a:t>
            </a:r>
            <a:r>
              <a:rPr lang="en-US" b="0" baseline="0" dirty="0" smtClean="0"/>
              <a:t> This section takes about 60 minutes to complete and </a:t>
            </a:r>
            <a:r>
              <a:rPr lang="en-US" b="0" baseline="0" dirty="0" smtClean="0">
                <a:solidFill>
                  <a:srgbClr val="000000"/>
                </a:solidFill>
              </a:rPr>
              <a:t>describes how to use the curricula you created in the previous section and the PowerPoint template to create a course section.</a:t>
            </a:r>
          </a:p>
          <a:p>
            <a:pPr marL="177845" indent="-177845">
              <a:buFont typeface="Arial"/>
              <a:buChar char="•"/>
            </a:pPr>
            <a:r>
              <a:rPr lang="en-US" baseline="0" dirty="0" smtClean="0">
                <a:solidFill>
                  <a:srgbClr val="000000"/>
                </a:solidFill>
              </a:rPr>
              <a:t>Section 4: </a:t>
            </a:r>
            <a:r>
              <a:rPr lang="en-US" b="1" baseline="0" dirty="0" smtClean="0">
                <a:solidFill>
                  <a:srgbClr val="000000"/>
                </a:solidFill>
              </a:rPr>
              <a:t>Other Templates </a:t>
            </a:r>
            <a:r>
              <a:rPr lang="en-US" b="0" baseline="0" dirty="0" smtClean="0">
                <a:solidFill>
                  <a:srgbClr val="000000"/>
                </a:solidFill>
              </a:rPr>
              <a:t>– This section</a:t>
            </a:r>
            <a:r>
              <a:rPr lang="en-US" b="0" dirty="0" smtClean="0">
                <a:solidFill>
                  <a:srgbClr val="000000"/>
                </a:solidFill>
              </a:rPr>
              <a:t> takes about 30 minutes to complete and introduces how</a:t>
            </a:r>
            <a:r>
              <a:rPr lang="en-US" b="0" baseline="0" dirty="0" smtClean="0">
                <a:solidFill>
                  <a:srgbClr val="000000"/>
                </a:solidFill>
              </a:rPr>
              <a:t> to use the Terms and Concepts Template and the Resource Material Table of Contents Template.</a:t>
            </a:r>
          </a:p>
          <a:p>
            <a:pPr marL="177845" indent="-177845">
              <a:buFont typeface="Arial"/>
              <a:buChar char="•"/>
            </a:pPr>
            <a:r>
              <a:rPr lang="en-US" baseline="0" dirty="0" smtClean="0">
                <a:solidFill>
                  <a:srgbClr val="000000"/>
                </a:solidFill>
              </a:rPr>
              <a:t>Section 5: Printing Training Materials </a:t>
            </a:r>
            <a:r>
              <a:rPr lang="en-US" b="0" baseline="0" dirty="0" smtClean="0">
                <a:solidFill>
                  <a:srgbClr val="000000"/>
                </a:solidFill>
              </a:rPr>
              <a:t>– This section takes about 30 minutes to complete and describes the proces</a:t>
            </a:r>
            <a:r>
              <a:rPr lang="en-US" b="0" dirty="0" smtClean="0">
                <a:solidFill>
                  <a:srgbClr val="000000"/>
                </a:solidFill>
              </a:rPr>
              <a:t>s of </a:t>
            </a:r>
            <a:r>
              <a:rPr lang="en-US" b="0" dirty="0" smtClean="0"/>
              <a:t>preparing your training materials for printing</a:t>
            </a:r>
            <a:r>
              <a:rPr lang="en-US" b="0" baseline="0" dirty="0" smtClean="0"/>
              <a:t> and how to print the materials.</a:t>
            </a:r>
          </a:p>
          <a:p>
            <a:pPr marL="177845" indent="-177845">
              <a:buFont typeface="Arial"/>
              <a:buChar char="•"/>
            </a:pPr>
            <a:r>
              <a:rPr lang="en-US" baseline="0" dirty="0" smtClean="0"/>
              <a:t>Conclusion</a:t>
            </a:r>
            <a:r>
              <a:rPr lang="en-US" b="0" baseline="0" dirty="0" smtClean="0"/>
              <a:t> – This section</a:t>
            </a:r>
            <a:r>
              <a:rPr lang="en-US" b="0" dirty="0" smtClean="0"/>
              <a:t> takes about 10 minutes to complete and summarizes the course.  It also provides details about where you can get additional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44</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7814740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endParaRPr lang="en-US" b="0" dirty="0" smtClean="0"/>
          </a:p>
          <a:p>
            <a:endParaRPr lang="en-US" b="0" dirty="0" smtClean="0"/>
          </a:p>
          <a:p>
            <a:pPr marL="171450" indent="-171450">
              <a:buFont typeface="Arial"/>
              <a:buChar char="•"/>
            </a:pPr>
            <a:r>
              <a:rPr lang="en-US" b="0" dirty="0" smtClean="0"/>
              <a:t>Each</a:t>
            </a:r>
            <a:r>
              <a:rPr lang="en-US" b="0" baseline="0" dirty="0" smtClean="0"/>
              <a:t> of the learning objectives corresponds to a slide, or series of slides, in this section of the course.  </a:t>
            </a:r>
          </a:p>
          <a:p>
            <a:pPr marL="171450" indent="-171450">
              <a:buFont typeface="Arial"/>
              <a:buChar char="•"/>
            </a:pPr>
            <a:r>
              <a:rPr lang="en-US" b="0" baseline="0" dirty="0" smtClean="0"/>
              <a:t>By the end of this section you should be able to perform each of the listed objectives with the support of the training materials.</a:t>
            </a:r>
          </a:p>
          <a:p>
            <a:pPr marL="171450" indent="-171450">
              <a:buFont typeface="Arial"/>
              <a:buChar char="•"/>
            </a:pPr>
            <a:r>
              <a:rPr lang="en-US" b="0" baseline="0" dirty="0" smtClean="0"/>
              <a:t>The section learning objectives are tied directly to the course objectives reviewed at the end of the course.</a:t>
            </a:r>
            <a:endParaRPr lang="en-US" b="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45</a:t>
            </a:fld>
            <a:endParaRPr lang="en-US" dirty="0"/>
          </a:p>
        </p:txBody>
      </p:sp>
    </p:spTree>
    <p:extLst>
      <p:ext uri="{BB962C8B-B14F-4D97-AF65-F5344CB8AC3E}">
        <p14:creationId xmlns:p14="http://schemas.microsoft.com/office/powerpoint/2010/main" val="3574790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0" dirty="0" smtClean="0"/>
          </a:p>
          <a:p>
            <a:pPr marL="177845" indent="-177845">
              <a:buFont typeface="Wingdings" charset="2"/>
              <a:buChar char="²"/>
            </a:pPr>
            <a:r>
              <a:rPr lang="en-US" b="1" dirty="0" smtClean="0"/>
              <a:t>Tab 01 </a:t>
            </a:r>
            <a:r>
              <a:rPr lang="en-US" b="0" dirty="0" smtClean="0"/>
              <a:t>- Terms and Concepts</a:t>
            </a:r>
          </a:p>
          <a:p>
            <a:endParaRPr lang="en-US" b="0" dirty="0" smtClean="0"/>
          </a:p>
          <a:p>
            <a:pPr marL="177845" indent="-177845">
              <a:buFont typeface="Arial"/>
              <a:buChar char="•"/>
            </a:pPr>
            <a:r>
              <a:rPr lang="en-US" b="0" dirty="0" smtClean="0"/>
              <a:t>The following terms are</a:t>
            </a:r>
            <a:r>
              <a:rPr lang="en-US" b="0" baseline="0" dirty="0" smtClean="0"/>
              <a:t> critical to your understanding of this section of the course.  </a:t>
            </a:r>
          </a:p>
          <a:p>
            <a:pPr marL="177845" indent="-177845">
              <a:buFont typeface="Arial"/>
              <a:buChar char="•"/>
            </a:pPr>
            <a:r>
              <a:rPr lang="en-US" b="0" baseline="0" dirty="0" smtClean="0"/>
              <a:t>Additional terms are located in the Terms and Concepts document located in the reference materials.</a:t>
            </a:r>
          </a:p>
          <a:p>
            <a:pPr marL="177845" indent="-177845">
              <a:buFont typeface="Arial"/>
              <a:buChar char="•"/>
            </a:pPr>
            <a:r>
              <a:rPr lang="en-US" b="0" dirty="0" smtClean="0"/>
              <a:t>If you do not understand the term,</a:t>
            </a:r>
            <a:r>
              <a:rPr lang="en-US" b="0" baseline="0" dirty="0" smtClean="0"/>
              <a:t> please ask for additional clarification.</a:t>
            </a:r>
          </a:p>
          <a:p>
            <a:pPr marL="177845" indent="-177845">
              <a:buFont typeface="Arial"/>
              <a:buChar char="•"/>
            </a:pPr>
            <a:r>
              <a:rPr lang="en-US" b="0" baseline="0" dirty="0" smtClean="0"/>
              <a:t>The Terms and Concepts document contains more terms than are listed in the course and should be reviewed to help with your learning.</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46</a:t>
            </a:fld>
            <a:endParaRPr lang="en-US" dirty="0"/>
          </a:p>
        </p:txBody>
      </p:sp>
    </p:spTree>
    <p:extLst>
      <p:ext uri="{BB962C8B-B14F-4D97-AF65-F5344CB8AC3E}">
        <p14:creationId xmlns:p14="http://schemas.microsoft.com/office/powerpoint/2010/main" val="704251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0" dirty="0" smtClean="0"/>
              <a:t>The Power</a:t>
            </a:r>
            <a:r>
              <a:rPr lang="en-US" b="0" baseline="0" dirty="0" smtClean="0"/>
              <a:t>Point template is designed to help you develop your course from the Curricula.  The presentation is a heavily formatted and structured with pre-created sections and slides.</a:t>
            </a:r>
          </a:p>
          <a:p>
            <a:endParaRPr lang="en-US" b="0" baseline="0" dirty="0" smtClean="0"/>
          </a:p>
          <a:p>
            <a:r>
              <a:rPr lang="en-US" b="0" baseline="0" dirty="0" smtClean="0"/>
              <a:t>The sections, slides, preformatted view, style and structure are discussed in the following slides.  </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47</a:t>
            </a:fld>
            <a:endParaRPr lang="en-US" dirty="0"/>
          </a:p>
        </p:txBody>
      </p:sp>
    </p:spTree>
    <p:extLst>
      <p:ext uri="{BB962C8B-B14F-4D97-AF65-F5344CB8AC3E}">
        <p14:creationId xmlns:p14="http://schemas.microsoft.com/office/powerpoint/2010/main" val="29289524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450" indent="-171450">
              <a:buFont typeface="Wingdings" charset="2"/>
              <a:buChar char="²"/>
            </a:pPr>
            <a:r>
              <a:rPr lang="en-US" dirty="0" smtClean="0"/>
              <a:t>TAB</a:t>
            </a:r>
            <a:r>
              <a:rPr lang="en-US" baseline="0" dirty="0" smtClean="0"/>
              <a:t> 06 </a:t>
            </a:r>
            <a:r>
              <a:rPr lang="en-US" b="0" baseline="0" dirty="0" smtClean="0"/>
              <a:t>– PowerPoint Template</a:t>
            </a:r>
            <a:endParaRPr lang="en-US" dirty="0" smtClean="0"/>
          </a:p>
          <a:p>
            <a:endParaRPr lang="en-US" dirty="0" smtClean="0"/>
          </a:p>
          <a:p>
            <a:pPr marL="177845" indent="-177845">
              <a:buFont typeface="Arial"/>
              <a:buChar char="•"/>
            </a:pPr>
            <a:r>
              <a:rPr lang="en-US" b="0" dirty="0" smtClean="0"/>
              <a:t>The PowerPoint</a:t>
            </a:r>
            <a:r>
              <a:rPr lang="en-US" b="0" baseline="0" dirty="0" smtClean="0"/>
              <a:t> template is designed to match the Curricula template in its structure.  Each course must contain each of the following sections:</a:t>
            </a:r>
          </a:p>
          <a:p>
            <a:pPr marL="531889" lvl="2" indent="-177845">
              <a:buFont typeface="Arial"/>
              <a:buChar char="•"/>
            </a:pPr>
            <a:r>
              <a:rPr lang="en-US" b="0" baseline="0" dirty="0" smtClean="0"/>
              <a:t>Title slides (Participant guide and Presentation)</a:t>
            </a:r>
          </a:p>
          <a:p>
            <a:pPr marL="531889" lvl="2" indent="-177845">
              <a:buFont typeface="Arial"/>
              <a:buChar char="•"/>
            </a:pPr>
            <a:r>
              <a:rPr lang="en-US" b="0" baseline="0" dirty="0" smtClean="0"/>
              <a:t>Learning Logistics</a:t>
            </a:r>
          </a:p>
          <a:p>
            <a:pPr marL="531889" lvl="2" indent="-177845">
              <a:buFont typeface="Arial"/>
              <a:buChar char="•"/>
            </a:pPr>
            <a:r>
              <a:rPr lang="en-US" b="0" baseline="0" dirty="0" smtClean="0"/>
              <a:t>Course Introduction</a:t>
            </a:r>
          </a:p>
          <a:p>
            <a:pPr marL="531889" lvl="2" indent="-177845">
              <a:buFont typeface="Arial"/>
              <a:buChar char="•"/>
            </a:pPr>
            <a:r>
              <a:rPr lang="en-US" b="0" baseline="0" dirty="0" smtClean="0"/>
              <a:t>Section XX (as many as needed to cover the topic)</a:t>
            </a:r>
          </a:p>
          <a:p>
            <a:pPr marL="531889" lvl="2" indent="-177845">
              <a:buFont typeface="Arial"/>
              <a:buChar char="•"/>
            </a:pPr>
            <a:r>
              <a:rPr lang="en-US" b="0" baseline="0" dirty="0" smtClean="0"/>
              <a:t>Conclusion</a:t>
            </a:r>
          </a:p>
          <a:p>
            <a:pPr marL="177845" indent="-177845" defTabSz="948507">
              <a:buFont typeface="Arial"/>
              <a:buChar char="•"/>
              <a:defRPr/>
            </a:pPr>
            <a:r>
              <a:rPr lang="en-US" b="0" baseline="0" dirty="0" smtClean="0"/>
              <a:t>Refer to the curricula section if you need a description of the sections.</a:t>
            </a:r>
          </a:p>
          <a:p>
            <a:pPr marL="177845" indent="-177845" defTabSz="948507">
              <a:buFont typeface="Arial"/>
              <a:buChar char="•"/>
              <a:defRPr/>
            </a:pPr>
            <a:r>
              <a:rPr lang="en-US" b="0" baseline="0" dirty="0" smtClean="0"/>
              <a:t>Prior to creating any content in the course you should copy the Section One of the course for each of the sections of your course other than the Title (slides 12 – 16) of the PowerPoint Template.</a:t>
            </a:r>
          </a:p>
          <a:p>
            <a:pPr marL="177845" indent="-177845" defTabSz="948507">
              <a:buFont typeface="Arial"/>
              <a:buChar char="•"/>
              <a:defRPr/>
            </a:pPr>
            <a:r>
              <a:rPr lang="en-US" b="0" dirty="0"/>
              <a:t>E</a:t>
            </a:r>
            <a:r>
              <a:rPr lang="en-US" b="0" baseline="0" dirty="0" smtClean="0"/>
              <a:t>ach of the new sections you copy and paste should contain the following slides:</a:t>
            </a:r>
          </a:p>
          <a:p>
            <a:pPr marL="531889" lvl="2" indent="-177845" defTabSz="948507">
              <a:buFont typeface="Arial"/>
              <a:buChar char="•"/>
              <a:defRPr/>
            </a:pPr>
            <a:r>
              <a:rPr lang="en-US" b="0" baseline="0" dirty="0" smtClean="0"/>
              <a:t>Title Slide</a:t>
            </a:r>
          </a:p>
          <a:p>
            <a:pPr marL="531889" lvl="2" indent="-177845" defTabSz="948507">
              <a:buFont typeface="Arial"/>
              <a:buChar char="•"/>
              <a:defRPr/>
            </a:pPr>
            <a:r>
              <a:rPr lang="en-US" b="0" baseline="0" dirty="0" smtClean="0"/>
              <a:t>Title and Content</a:t>
            </a:r>
          </a:p>
          <a:p>
            <a:pPr marL="531889" lvl="2" indent="-177845" defTabSz="948507">
              <a:buFont typeface="Arial"/>
              <a:buChar char="•"/>
              <a:defRPr/>
            </a:pPr>
            <a:r>
              <a:rPr lang="en-US" b="0" baseline="0" dirty="0" smtClean="0"/>
              <a:t>Course Agenda</a:t>
            </a:r>
          </a:p>
          <a:p>
            <a:pPr marL="531889" lvl="2" indent="-177845" defTabSz="948507">
              <a:buFont typeface="Arial"/>
              <a:buChar char="•"/>
              <a:defRPr/>
            </a:pPr>
            <a:r>
              <a:rPr lang="en-US" b="0" baseline="0" dirty="0" smtClean="0"/>
              <a:t>Section XX Learning Objectives</a:t>
            </a:r>
          </a:p>
          <a:p>
            <a:pPr marL="531889" lvl="2" indent="-177845" defTabSz="948507">
              <a:buFont typeface="Arial"/>
              <a:buChar char="•"/>
              <a:defRPr/>
            </a:pPr>
            <a:r>
              <a:rPr lang="en-US" b="0" baseline="0" dirty="0" smtClean="0"/>
              <a:t>Content slides based on the topic of the course</a:t>
            </a:r>
          </a:p>
          <a:p>
            <a:pPr marL="531889" lvl="2" indent="-177845" defTabSz="948507">
              <a:buFont typeface="Arial"/>
              <a:buChar char="•"/>
              <a:defRPr/>
            </a:pPr>
            <a:r>
              <a:rPr lang="en-US" b="0" baseline="0" dirty="0" smtClean="0"/>
              <a:t>Terms and Concepts</a:t>
            </a:r>
          </a:p>
          <a:p>
            <a:pPr marL="531889" lvl="2" indent="-177845" defTabSz="948507">
              <a:buFont typeface="Arial"/>
              <a:buChar char="•"/>
              <a:defRPr/>
            </a:pPr>
            <a:r>
              <a:rPr lang="en-US" b="0" baseline="0" dirty="0" smtClean="0"/>
              <a:t>Exercise XX</a:t>
            </a:r>
          </a:p>
          <a:p>
            <a:pPr marL="531889" lvl="2" indent="-177845" defTabSz="948507">
              <a:buFont typeface="Arial"/>
              <a:buChar char="•"/>
              <a:defRPr/>
            </a:pPr>
            <a:r>
              <a:rPr lang="en-US" b="0" baseline="0" dirty="0" smtClean="0"/>
              <a:t>Check Your Knowledge</a:t>
            </a:r>
          </a:p>
          <a:p>
            <a:pPr marL="177845" indent="-177845" defTabSz="948507">
              <a:buFont typeface="Arial"/>
              <a:buChar char="•"/>
              <a:defRPr/>
            </a:pPr>
            <a:r>
              <a:rPr lang="en-US" b="0" baseline="0" dirty="0" smtClean="0"/>
              <a:t>Slides that cover the topic of the section are entered between the Terms and Concepts and Exercise slide.</a:t>
            </a:r>
          </a:p>
          <a:p>
            <a:pPr defTabSz="948507">
              <a:defRPr/>
            </a:pPr>
            <a:endParaRPr lang="en-US" b="0" baseline="0" dirty="0" smtClean="0"/>
          </a:p>
          <a:p>
            <a:pPr defTabSz="948507">
              <a:defRPr/>
            </a:pPr>
            <a:endParaRPr lang="en-US" b="0"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48</a:t>
            </a:fld>
            <a:endParaRPr lang="en-US" dirty="0"/>
          </a:p>
        </p:txBody>
      </p:sp>
    </p:spTree>
    <p:extLst>
      <p:ext uri="{BB962C8B-B14F-4D97-AF65-F5344CB8AC3E}">
        <p14:creationId xmlns:p14="http://schemas.microsoft.com/office/powerpoint/2010/main" val="26479598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450" indent="-171450">
              <a:buFont typeface="Wingdings" charset="2"/>
              <a:buChar char="²"/>
            </a:pPr>
            <a:r>
              <a:rPr lang="en-US" dirty="0" smtClean="0"/>
              <a:t>TAB</a:t>
            </a:r>
            <a:r>
              <a:rPr lang="en-US" baseline="0" dirty="0" smtClean="0"/>
              <a:t> 06 </a:t>
            </a:r>
            <a:r>
              <a:rPr lang="en-US" b="0" baseline="0" dirty="0" smtClean="0"/>
              <a:t>– PowerPoint Template</a:t>
            </a:r>
            <a:endParaRPr lang="en-US" dirty="0" smtClean="0"/>
          </a:p>
          <a:p>
            <a:endParaRPr lang="en-US" b="0" baseline="0" dirty="0" smtClean="0"/>
          </a:p>
          <a:p>
            <a:r>
              <a:rPr lang="en-US" b="0" baseline="0" dirty="0" smtClean="0"/>
              <a:t>To help with the development of the course pre-formatted slides have been created.  The pre-formatted slides have a consistent look and all of the text on the slide has been formatted to be the same style as the rest of the presentation.  </a:t>
            </a:r>
          </a:p>
          <a:p>
            <a:endParaRPr lang="en-US" b="0" baseline="0" dirty="0" smtClean="0"/>
          </a:p>
          <a:p>
            <a:pPr marL="177845" indent="-177845">
              <a:buFont typeface="Arial"/>
              <a:buChar char="•"/>
            </a:pPr>
            <a:r>
              <a:rPr lang="en-US" b="0" baseline="0" dirty="0" smtClean="0"/>
              <a:t>To insert a new slide of the same type go to the Home tab </a:t>
            </a:r>
            <a:r>
              <a:rPr lang="en-US" b="0" baseline="0" dirty="0" smtClean="0">
                <a:sym typeface="Wingdings"/>
              </a:rPr>
              <a:t> New Slide</a:t>
            </a:r>
            <a:endParaRPr lang="en-US" b="0" baseline="0" dirty="0" smtClean="0"/>
          </a:p>
          <a:p>
            <a:pPr marL="177845" indent="-177845">
              <a:buFont typeface="Arial"/>
              <a:buChar char="•"/>
            </a:pPr>
            <a:r>
              <a:rPr lang="en-US" b="0" baseline="0" dirty="0" smtClean="0"/>
              <a:t>If the slide is not the layout you want select Home tab </a:t>
            </a:r>
            <a:r>
              <a:rPr lang="en-US" b="0" baseline="0" dirty="0" smtClean="0">
                <a:sym typeface="Wingdings"/>
              </a:rPr>
              <a:t> Layout drop-down and left click on the style</a:t>
            </a:r>
            <a:endParaRPr lang="en-US" b="0" baseline="0" dirty="0" smtClean="0"/>
          </a:p>
          <a:p>
            <a:pPr marL="177845" indent="-177845">
              <a:buFont typeface="Arial"/>
              <a:buChar char="•"/>
            </a:pPr>
            <a:r>
              <a:rPr lang="en-US" b="0" baseline="0" dirty="0" smtClean="0"/>
              <a:t>Note: When you select the new layout this will become the default for the next slide you create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49</a:t>
            </a:fld>
            <a:endParaRPr lang="en-US" dirty="0"/>
          </a:p>
        </p:txBody>
      </p:sp>
    </p:spTree>
    <p:extLst>
      <p:ext uri="{BB962C8B-B14F-4D97-AF65-F5344CB8AC3E}">
        <p14:creationId xmlns:p14="http://schemas.microsoft.com/office/powerpoint/2010/main" val="2771668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62467"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1" dirty="0" smtClean="0"/>
              <a:t>Notes:</a:t>
            </a:r>
          </a:p>
          <a:p>
            <a:pPr>
              <a:defRPr/>
            </a:pPr>
            <a:endParaRPr lang="en-US" b="1" dirty="0" smtClean="0"/>
          </a:p>
          <a:p>
            <a:pPr lvl="1">
              <a:defRPr/>
            </a:pPr>
            <a:r>
              <a:rPr lang="en-US" b="0" baseline="0" dirty="0" smtClean="0"/>
              <a:t>Your Name_______________________________________________________</a:t>
            </a:r>
          </a:p>
          <a:p>
            <a:pPr lvl="1">
              <a:defRPr/>
            </a:pPr>
            <a:endParaRPr lang="en-US" b="0" baseline="0" dirty="0" smtClean="0"/>
          </a:p>
          <a:p>
            <a:pPr lvl="1">
              <a:defRPr/>
            </a:pPr>
            <a:r>
              <a:rPr lang="en-US" b="0" baseline="0" dirty="0" smtClean="0"/>
              <a:t>Your Role at CDOT ________________________________________________</a:t>
            </a:r>
          </a:p>
          <a:p>
            <a:pPr marL="237669" lvl="1" indent="-237669">
              <a:buFont typeface="Arial" pitchFamily="34" charset="0"/>
              <a:buChar char="•"/>
              <a:defRPr/>
            </a:pPr>
            <a:endParaRPr lang="en-US" b="0" baseline="0" dirty="0" smtClean="0"/>
          </a:p>
          <a:p>
            <a:pPr lvl="1">
              <a:defRPr/>
            </a:pPr>
            <a:r>
              <a:rPr lang="en-US" b="0" baseline="0" dirty="0" smtClean="0"/>
              <a:t>What would you like to get from the course? </a:t>
            </a:r>
          </a:p>
          <a:p>
            <a:pPr marL="237669" lvl="1" indent="-237669">
              <a:lnSpc>
                <a:spcPct val="200000"/>
              </a:lnSpc>
              <a:buFont typeface="+mj-lt"/>
              <a:buAutoNum type="arabicPeriod"/>
              <a:defRPr/>
            </a:pPr>
            <a:r>
              <a:rPr lang="en-US" b="0" baseline="0" dirty="0" smtClean="0"/>
              <a:t>____________________________________________________________</a:t>
            </a:r>
          </a:p>
          <a:p>
            <a:pPr marL="237669" lvl="1" indent="-237669">
              <a:lnSpc>
                <a:spcPct val="200000"/>
              </a:lnSpc>
              <a:buFont typeface="+mj-lt"/>
              <a:buAutoNum type="arabicPeriod"/>
              <a:defRPr/>
            </a:pPr>
            <a:r>
              <a:rPr lang="en-US" b="0" baseline="0" dirty="0" smtClean="0"/>
              <a:t>____________________________________________________________</a:t>
            </a:r>
          </a:p>
          <a:p>
            <a:pPr marL="237669" lvl="1" indent="-237669">
              <a:lnSpc>
                <a:spcPct val="200000"/>
              </a:lnSpc>
              <a:buFont typeface="+mj-lt"/>
              <a:buAutoNum type="arabicPeriod"/>
              <a:defRPr/>
            </a:pPr>
            <a:r>
              <a:rPr lang="en-US" b="0" baseline="0" dirty="0" smtClean="0"/>
              <a:t>____________________________________________________________</a:t>
            </a:r>
          </a:p>
          <a:p>
            <a:pPr lvl="2" indent="0">
              <a:buNone/>
              <a:defRPr/>
            </a:pPr>
            <a:endParaRPr lang="en-US" b="0" baseline="0" dirty="0" smtClean="0"/>
          </a:p>
          <a:p>
            <a:pPr lvl="1">
              <a:defRPr/>
            </a:pPr>
            <a:r>
              <a:rPr lang="en-US" b="0" baseline="0" dirty="0" smtClean="0"/>
              <a:t>What is your comfort level with training?</a:t>
            </a:r>
          </a:p>
          <a:p>
            <a:pPr lvl="1">
              <a:lnSpc>
                <a:spcPct val="200000"/>
              </a:lnSpc>
              <a:defRPr/>
            </a:pPr>
            <a:r>
              <a:rPr lang="en-US" dirty="0" smtClean="0"/>
              <a:t>________________________________________________________________________________________________________________________________________________________________________________________________</a:t>
            </a:r>
            <a:endParaRPr lang="en-US" dirty="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37239B-49A8-461D-9CE5-1BFD310E3C09}" type="slidenum">
              <a:rPr lang="en-US" smtClean="0"/>
              <a:pPr/>
              <a:t>5</a:t>
            </a:fld>
            <a:endParaRPr lang="en-US" dirty="0" smtClean="0"/>
          </a:p>
        </p:txBody>
      </p:sp>
    </p:spTree>
    <p:extLst>
      <p:ext uri="{BB962C8B-B14F-4D97-AF65-F5344CB8AC3E}">
        <p14:creationId xmlns:p14="http://schemas.microsoft.com/office/powerpoint/2010/main" val="13399987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450" indent="-171450">
              <a:buFont typeface="Wingdings" charset="2"/>
              <a:buChar char="²"/>
            </a:pPr>
            <a:r>
              <a:rPr lang="en-US" dirty="0" smtClean="0"/>
              <a:t>TAB</a:t>
            </a:r>
            <a:r>
              <a:rPr lang="en-US" baseline="0" dirty="0" smtClean="0"/>
              <a:t> 06 </a:t>
            </a:r>
            <a:r>
              <a:rPr lang="en-US" b="0" baseline="0" dirty="0" smtClean="0"/>
              <a:t>– PowerPoint Template</a:t>
            </a:r>
            <a:endParaRPr lang="en-US" dirty="0" smtClean="0"/>
          </a:p>
          <a:p>
            <a:endParaRPr lang="en-US" dirty="0" smtClean="0"/>
          </a:p>
          <a:p>
            <a:r>
              <a:rPr lang="en-US" b="0" dirty="0" smtClean="0"/>
              <a:t>In</a:t>
            </a:r>
            <a:r>
              <a:rPr lang="en-US" b="0" baseline="0" dirty="0" smtClean="0"/>
              <a:t> this example, you are reviewing the slides available to you to create a new section of the course.  The following list of slides is used to create a section and are in the order they would appear.  </a:t>
            </a:r>
          </a:p>
          <a:p>
            <a:pPr marL="177845" lvl="1" indent="-177845">
              <a:buFont typeface="Arial"/>
              <a:buChar char="•"/>
            </a:pPr>
            <a:r>
              <a:rPr lang="en-US" b="0" baseline="0" dirty="0" smtClean="0"/>
              <a:t>Section Cover Page (hidden)</a:t>
            </a:r>
          </a:p>
          <a:p>
            <a:pPr marL="177845" lvl="1" indent="-177845">
              <a:buFont typeface="Arial"/>
              <a:buChar char="•"/>
            </a:pPr>
            <a:r>
              <a:rPr lang="en-US" b="0" baseline="0" dirty="0" smtClean="0"/>
              <a:t>Course Agenda</a:t>
            </a:r>
          </a:p>
          <a:p>
            <a:pPr marL="177845" lvl="1" indent="-177845">
              <a:buFont typeface="Arial"/>
              <a:buChar char="•"/>
            </a:pPr>
            <a:r>
              <a:rPr lang="en-US" b="0" baseline="0" dirty="0" smtClean="0"/>
              <a:t>Learning Objectives</a:t>
            </a:r>
          </a:p>
          <a:p>
            <a:pPr marL="177845" lvl="1" indent="-177845">
              <a:buFont typeface="Arial"/>
              <a:buChar char="•"/>
            </a:pPr>
            <a:r>
              <a:rPr lang="en-US" b="0" baseline="0" dirty="0" smtClean="0"/>
              <a:t>Terms and Concepts </a:t>
            </a:r>
          </a:p>
          <a:p>
            <a:pPr marL="177845" lvl="1" indent="-177845">
              <a:buFont typeface="Arial"/>
              <a:buChar char="•"/>
            </a:pPr>
            <a:r>
              <a:rPr lang="en-US" b="0" baseline="0" dirty="0" smtClean="0"/>
              <a:t>Content Slide (Text Graphic Left, Right or Bottom)</a:t>
            </a:r>
          </a:p>
          <a:p>
            <a:pPr marL="177845" lvl="1" indent="-177845">
              <a:buFont typeface="Arial"/>
              <a:buChar char="•"/>
            </a:pPr>
            <a:r>
              <a:rPr lang="en-US" b="0" baseline="0" dirty="0" smtClean="0"/>
              <a:t>Exercise and/or Demo</a:t>
            </a:r>
          </a:p>
          <a:p>
            <a:pPr marL="177845" lvl="1" indent="-177845">
              <a:buFont typeface="Arial"/>
              <a:buChar char="•"/>
            </a:pPr>
            <a:r>
              <a:rPr lang="en-US" b="0" baseline="0" dirty="0" smtClean="0"/>
              <a:t>Check Your Knowledge</a:t>
            </a:r>
          </a:p>
          <a:p>
            <a:pPr marL="177845" indent="-177845">
              <a:buFont typeface="Arial"/>
              <a:buChar char="•"/>
            </a:pPr>
            <a:endParaRPr lang="en-US" b="0" baseline="0" dirty="0" smtClean="0"/>
          </a:p>
          <a:p>
            <a:r>
              <a:rPr lang="en-US" b="0" baseline="0" dirty="0" smtClean="0"/>
              <a:t>One of the fastest way to create a section for the course is to copy and paste the slides you need from the blank template when you develop your course. This is done by:</a:t>
            </a:r>
          </a:p>
          <a:p>
            <a:endParaRPr lang="en-US" b="0" baseline="0" dirty="0" smtClean="0"/>
          </a:p>
          <a:p>
            <a:pPr marL="237127" indent="-237127">
              <a:buFont typeface="+mj-lt"/>
              <a:buAutoNum type="arabicPeriod"/>
            </a:pPr>
            <a:r>
              <a:rPr lang="en-US" b="0" baseline="0" dirty="0" smtClean="0"/>
              <a:t>Going to the Slide Sorter view (View </a:t>
            </a:r>
            <a:r>
              <a:rPr lang="en-US" b="0" baseline="0" dirty="0" smtClean="0">
                <a:sym typeface="Wingdings"/>
              </a:rPr>
              <a:t> Slide Sorter)</a:t>
            </a:r>
          </a:p>
          <a:p>
            <a:pPr marL="237127" indent="-237127">
              <a:buFont typeface="+mj-lt"/>
              <a:buAutoNum type="arabicPeriod"/>
            </a:pPr>
            <a:r>
              <a:rPr lang="en-US" b="0" baseline="0" dirty="0" smtClean="0">
                <a:sym typeface="Wingdings"/>
              </a:rPr>
              <a:t>Holding down the shift key while selecting the slides you want to copy</a:t>
            </a:r>
          </a:p>
          <a:p>
            <a:pPr marL="237127" indent="-237127">
              <a:buFont typeface="+mj-lt"/>
              <a:buAutoNum type="arabicPeriod"/>
            </a:pPr>
            <a:r>
              <a:rPr lang="en-US" b="0" baseline="0" dirty="0" smtClean="0">
                <a:sym typeface="Wingdings"/>
              </a:rPr>
              <a:t>Right click on any of the selected slides</a:t>
            </a:r>
          </a:p>
          <a:p>
            <a:pPr marL="237127" indent="-237127">
              <a:buFont typeface="+mj-lt"/>
              <a:buAutoNum type="arabicPeriod"/>
            </a:pPr>
            <a:r>
              <a:rPr lang="en-US" b="0" baseline="0" dirty="0" smtClean="0">
                <a:sym typeface="Wingdings"/>
              </a:rPr>
              <a:t>Select copy from the menu</a:t>
            </a:r>
          </a:p>
          <a:p>
            <a:pPr marL="237127" indent="-237127">
              <a:buFont typeface="+mj-lt"/>
              <a:buAutoNum type="arabicPeriod"/>
            </a:pPr>
            <a:r>
              <a:rPr lang="en-US" b="0" baseline="0" dirty="0" smtClean="0">
                <a:sym typeface="Wingdings"/>
              </a:rPr>
              <a:t>Left click between the slides you want to insert the copied slides (an orange cursor appears)</a:t>
            </a:r>
          </a:p>
          <a:p>
            <a:pPr marL="237127" indent="-237127">
              <a:buFont typeface="+mj-lt"/>
              <a:buAutoNum type="arabicPeriod"/>
            </a:pPr>
            <a:r>
              <a:rPr lang="en-US" b="0" baseline="0" dirty="0" smtClean="0">
                <a:sym typeface="Wingdings"/>
              </a:rPr>
              <a:t>Right click on the orange cursor </a:t>
            </a:r>
          </a:p>
          <a:p>
            <a:pPr marL="237127" indent="-237127">
              <a:buFont typeface="+mj-lt"/>
              <a:buAutoNum type="arabicPeriod"/>
            </a:pPr>
            <a:r>
              <a:rPr lang="en-US" b="0" baseline="0" dirty="0" smtClean="0">
                <a:sym typeface="Wingdings"/>
              </a:rPr>
              <a:t>Select paste </a:t>
            </a:r>
          </a:p>
          <a:p>
            <a:pPr marL="237127" indent="-237127">
              <a:buFont typeface="+mj-lt"/>
              <a:buAutoNum type="arabicPeriod"/>
            </a:pPr>
            <a:r>
              <a:rPr lang="en-US" b="0" baseline="0" dirty="0" smtClean="0">
                <a:sym typeface="Wingdings"/>
              </a:rPr>
              <a:t>Confirm you have pasted the slides correctly </a:t>
            </a:r>
            <a:endParaRPr lang="en-US" b="0" baseline="0" dirty="0" smtClean="0"/>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50</a:t>
            </a:fld>
            <a:endParaRPr lang="en-US" dirty="0"/>
          </a:p>
        </p:txBody>
      </p:sp>
    </p:spTree>
    <p:extLst>
      <p:ext uri="{BB962C8B-B14F-4D97-AF65-F5344CB8AC3E}">
        <p14:creationId xmlns:p14="http://schemas.microsoft.com/office/powerpoint/2010/main" val="5720231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0" dirty="0" smtClean="0"/>
              <a:t>The slide above</a:t>
            </a:r>
            <a:r>
              <a:rPr lang="en-US" b="0" baseline="0" dirty="0" smtClean="0"/>
              <a:t> maps the content in the PowerPoint slides to the Curricula.  </a:t>
            </a:r>
          </a:p>
          <a:p>
            <a:pPr marL="177845" indent="-177845">
              <a:buFont typeface="Arial"/>
              <a:buChar char="•"/>
            </a:pPr>
            <a:r>
              <a:rPr lang="en-US" b="0" baseline="0" dirty="0" smtClean="0"/>
              <a:t>The Forms, Policy and Other columns of the curricula may appear in any of the slides.  </a:t>
            </a:r>
          </a:p>
          <a:p>
            <a:pPr marL="177845" indent="-177845">
              <a:buFont typeface="Arial"/>
              <a:buChar char="•"/>
            </a:pPr>
            <a:r>
              <a:rPr lang="en-US" b="0" baseline="0" dirty="0" smtClean="0"/>
              <a:t>All of the Supporting Documents need to be referenced at the top of the document.  When doing this </a:t>
            </a:r>
          </a:p>
          <a:p>
            <a:pPr marL="519158" lvl="2" indent="-177845">
              <a:buFont typeface="Arial"/>
              <a:buChar char="•"/>
            </a:pPr>
            <a:r>
              <a:rPr lang="en-US" b="0" baseline="0" dirty="0" smtClean="0"/>
              <a:t>Use the Star bullet, </a:t>
            </a:r>
          </a:p>
          <a:p>
            <a:pPr marL="519158" lvl="2" indent="-177845">
              <a:buFont typeface="Arial"/>
              <a:buChar char="•"/>
            </a:pPr>
            <a:r>
              <a:rPr lang="en-US" b="0" baseline="0" dirty="0" smtClean="0"/>
              <a:t>Bold the word “tab” and use uppercase</a:t>
            </a:r>
          </a:p>
          <a:p>
            <a:pPr marL="519158" lvl="2" indent="-177845">
              <a:buFont typeface="Arial"/>
              <a:buChar char="•"/>
            </a:pPr>
            <a:r>
              <a:rPr lang="en-US" b="0" baseline="0" dirty="0" smtClean="0"/>
              <a:t>Use the tab number you use to replace the “XX” use the hyphen with a single space on both sides and then the title of the document. </a:t>
            </a:r>
          </a:p>
          <a:p>
            <a:pPr marL="519158" lvl="2" indent="-177845">
              <a:buFont typeface="Arial"/>
              <a:buChar char="•"/>
            </a:pPr>
            <a:r>
              <a:rPr lang="en-US" b="0" baseline="0" dirty="0" smtClean="0"/>
              <a:t> A sample is provided below.</a:t>
            </a:r>
          </a:p>
          <a:p>
            <a:endParaRPr lang="en-US" b="0" baseline="0" dirty="0" smtClean="0"/>
          </a:p>
          <a:p>
            <a:pPr marL="177845" indent="-177845">
              <a:buFont typeface="Wingdings" charset="2"/>
              <a:buChar char="²"/>
            </a:pPr>
            <a:r>
              <a:rPr lang="en-US" b="1" baseline="0" dirty="0" smtClean="0"/>
              <a:t>TAB XX </a:t>
            </a:r>
            <a:r>
              <a:rPr lang="en-US" b="0" baseline="0" dirty="0" smtClean="0"/>
              <a:t>- Sample Document</a:t>
            </a:r>
          </a:p>
          <a:p>
            <a:pPr marL="0" indent="0">
              <a:buFont typeface="Wingdings" charset="2"/>
              <a:buNone/>
            </a:pPr>
            <a:endParaRPr lang="en-US" b="0" baseline="0" dirty="0" smtClean="0"/>
          </a:p>
          <a:p>
            <a:pPr marL="0" indent="0">
              <a:buFont typeface="Wingdings" charset="2"/>
              <a:buNone/>
            </a:pPr>
            <a:r>
              <a:rPr lang="en-US" b="1" baseline="0" dirty="0" smtClean="0"/>
              <a:t>Note</a:t>
            </a:r>
            <a:r>
              <a:rPr lang="en-US" b="0" baseline="0" dirty="0" smtClean="0"/>
              <a:t>: When you are creating your course use “XX” instead of the numbers to save yourself having to change the numbers as additional materials are added.  Once your course has been reviewed you can add the numbers.</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51</a:t>
            </a:fld>
            <a:endParaRPr lang="en-US" dirty="0"/>
          </a:p>
        </p:txBody>
      </p:sp>
    </p:spTree>
    <p:extLst>
      <p:ext uri="{BB962C8B-B14F-4D97-AF65-F5344CB8AC3E}">
        <p14:creationId xmlns:p14="http://schemas.microsoft.com/office/powerpoint/2010/main" val="4055877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0" dirty="0" smtClean="0"/>
              <a:t>Each of the views</a:t>
            </a:r>
            <a:r>
              <a:rPr lang="en-US" b="0" baseline="0" dirty="0" smtClean="0"/>
              <a:t> in PowerPoint have a different purpose.  All of the view are accessed by selecting View </a:t>
            </a:r>
            <a:r>
              <a:rPr lang="en-US" b="0" baseline="0" dirty="0" smtClean="0">
                <a:sym typeface="Wingdings"/>
              </a:rPr>
              <a:t> </a:t>
            </a:r>
            <a:r>
              <a:rPr lang="en-US" b="0" baseline="0" dirty="0" smtClean="0"/>
              <a:t>and then the view you want to display. </a:t>
            </a:r>
          </a:p>
          <a:p>
            <a:endParaRPr lang="en-US" b="0" baseline="0" dirty="0" smtClean="0"/>
          </a:p>
          <a:p>
            <a:pPr marL="177845" indent="-177845">
              <a:buFont typeface="Arial"/>
              <a:buChar char="•"/>
            </a:pPr>
            <a:r>
              <a:rPr lang="en-US" b="1" baseline="0" dirty="0" smtClean="0"/>
              <a:t>Normal</a:t>
            </a:r>
            <a:r>
              <a:rPr lang="en-US" b="0" baseline="0" dirty="0" smtClean="0"/>
              <a:t> – This is the main view you will use because it allows you to make changes to the slides and also to add notes.  This is the view that displays when you open power point</a:t>
            </a:r>
          </a:p>
          <a:p>
            <a:pPr marL="177845" indent="-177845">
              <a:buFont typeface="Arial"/>
              <a:buChar char="•"/>
            </a:pPr>
            <a:r>
              <a:rPr lang="en-US" b="1" baseline="0" dirty="0" smtClean="0"/>
              <a:t>Notes Page </a:t>
            </a:r>
            <a:r>
              <a:rPr lang="en-US" b="0" baseline="0" dirty="0" smtClean="0"/>
              <a:t>-  This is an important view for looking at the manual and making changes to the slides you see that are grey.  Grey slides are hidden and may only be changed from the Notes page view.  The most common hidden slides are the cover, table of contents, and the sections.  </a:t>
            </a:r>
          </a:p>
          <a:p>
            <a:pPr marL="177845" indent="-177845">
              <a:buFont typeface="Arial"/>
              <a:buChar char="•"/>
            </a:pPr>
            <a:r>
              <a:rPr lang="en-US" b="0" baseline="0" dirty="0" smtClean="0"/>
              <a:t>Presenter view</a:t>
            </a:r>
          </a:p>
          <a:p>
            <a:endParaRPr lang="en-US" b="0" baseline="0" dirty="0" smtClean="0"/>
          </a:p>
          <a:p>
            <a:r>
              <a:rPr lang="en-US" b="0" baseline="0" dirty="0" smtClean="0"/>
              <a:t>In addition to the views mentioned in the slide above, there are two other views.  They are:</a:t>
            </a:r>
          </a:p>
          <a:p>
            <a:endParaRPr lang="en-US" b="0" baseline="0" dirty="0" smtClean="0"/>
          </a:p>
          <a:p>
            <a:pPr marL="177845" indent="-177845">
              <a:buFont typeface="Arial"/>
              <a:buChar char="•"/>
            </a:pPr>
            <a:r>
              <a:rPr lang="en-US" b="1" baseline="0" dirty="0" smtClean="0"/>
              <a:t>Slide Sorter </a:t>
            </a:r>
            <a:r>
              <a:rPr lang="en-US" b="0" baseline="0" dirty="0" smtClean="0"/>
              <a:t>- This is view is used to move multiple slides and also allows you to see the structure of your presentation.</a:t>
            </a:r>
          </a:p>
          <a:p>
            <a:pPr marL="177845" indent="-177845">
              <a:buFont typeface="Arial"/>
              <a:buChar char="•"/>
            </a:pPr>
            <a:r>
              <a:rPr lang="en-US" b="1" baseline="0" dirty="0" smtClean="0"/>
              <a:t>Master</a:t>
            </a:r>
            <a:r>
              <a:rPr lang="en-US" b="0" baseline="0" dirty="0" smtClean="0"/>
              <a:t> – This view is used to make changes to the way in which slides are presented.  Great care should be taken when using this view as any changes may impact your course and cannot be undone.</a:t>
            </a:r>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52</a:t>
            </a:fld>
            <a:endParaRPr lang="en-US" dirty="0"/>
          </a:p>
        </p:txBody>
      </p:sp>
    </p:spTree>
    <p:extLst>
      <p:ext uri="{BB962C8B-B14F-4D97-AF65-F5344CB8AC3E}">
        <p14:creationId xmlns:p14="http://schemas.microsoft.com/office/powerpoint/2010/main" val="29990393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45" indent="-177845">
              <a:buFont typeface="Arial"/>
              <a:buChar char="•"/>
            </a:pPr>
            <a:r>
              <a:rPr lang="en-US" b="0" dirty="0" smtClean="0"/>
              <a:t>Hidden slides do</a:t>
            </a:r>
            <a:r>
              <a:rPr lang="en-US" b="0" baseline="0" dirty="0" smtClean="0"/>
              <a:t> not display in the presentation or in printing unless you choose to have them print.</a:t>
            </a:r>
          </a:p>
          <a:p>
            <a:pPr marL="177845" indent="-177845">
              <a:buFont typeface="Arial"/>
              <a:buChar char="•"/>
            </a:pPr>
            <a:r>
              <a:rPr lang="en-US" b="0" baseline="0" dirty="0" smtClean="0"/>
              <a:t>Hidden slides are used in this presentation for:</a:t>
            </a:r>
          </a:p>
          <a:p>
            <a:pPr marL="519158" lvl="2" indent="-177845">
              <a:buFont typeface="Arial"/>
              <a:buChar char="•"/>
            </a:pPr>
            <a:r>
              <a:rPr lang="en-US" b="0" baseline="0" dirty="0" smtClean="0"/>
              <a:t>Cover pages</a:t>
            </a:r>
          </a:p>
          <a:p>
            <a:pPr marL="519158" lvl="2" indent="-177845">
              <a:buFont typeface="Arial"/>
              <a:buChar char="•"/>
            </a:pPr>
            <a:r>
              <a:rPr lang="en-US" b="0" baseline="0" dirty="0" smtClean="0"/>
              <a:t>Table of contents </a:t>
            </a:r>
          </a:p>
          <a:p>
            <a:pPr marL="519158" lvl="2" indent="-177845">
              <a:buFont typeface="Arial"/>
              <a:buChar char="•"/>
            </a:pPr>
            <a:r>
              <a:rPr lang="en-US" b="0" baseline="0" dirty="0" smtClean="0"/>
              <a:t>Additional notes when they do not fit on a single notes page.  </a:t>
            </a:r>
          </a:p>
          <a:p>
            <a:pPr marL="0" indent="0">
              <a:buFont typeface="Arial"/>
              <a:buNone/>
            </a:pPr>
            <a:endParaRPr lang="en-US" b="0" baseline="0" dirty="0" smtClean="0"/>
          </a:p>
          <a:p>
            <a:pPr marL="0" indent="0">
              <a:buFont typeface="Arial"/>
              <a:buNone/>
            </a:pPr>
            <a:r>
              <a:rPr lang="en-US" b="0" baseline="0" dirty="0" smtClean="0"/>
              <a:t>Using hidden slides prevents allows the participant guide to be created directly from the presentation.</a:t>
            </a:r>
          </a:p>
          <a:p>
            <a:pPr marL="0" indent="0">
              <a:buFont typeface="Arial"/>
              <a:buNone/>
            </a:pPr>
            <a:endParaRPr lang="en-US" b="1" i="1" baseline="0" dirty="0" smtClean="0"/>
          </a:p>
          <a:p>
            <a:pPr marL="0" indent="0">
              <a:buFont typeface="Arial"/>
              <a:buNone/>
            </a:pPr>
            <a:r>
              <a:rPr lang="en-US" b="1" i="1" baseline="0" dirty="0" smtClean="0"/>
              <a:t>Hidden slides should only be changed from the Notes Page view. </a:t>
            </a:r>
          </a:p>
          <a:p>
            <a:pPr marL="0" indent="0">
              <a:buFont typeface="Arial"/>
              <a:buNone/>
            </a:pPr>
            <a:endParaRPr lang="en-US" b="1" i="1" baseline="0" dirty="0" smtClean="0"/>
          </a:p>
          <a:p>
            <a:pPr marL="0" indent="0">
              <a:buFont typeface="Arial"/>
              <a:buNone/>
            </a:pPr>
            <a:r>
              <a:rPr lang="en-US" b="1" i="1" baseline="0" dirty="0" smtClean="0"/>
              <a:t>Do not add notes to the Cover Pages as these notes display during printing</a:t>
            </a:r>
          </a:p>
          <a:p>
            <a:pPr marL="0" indent="0">
              <a:buFont typeface="Arial"/>
              <a:buNone/>
            </a:pPr>
            <a:endParaRPr lang="en-US" b="1" i="1" baseline="0" dirty="0" smtClean="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53</a:t>
            </a:fld>
            <a:endParaRPr lang="en-US" dirty="0"/>
          </a:p>
        </p:txBody>
      </p:sp>
    </p:spTree>
    <p:extLst>
      <p:ext uri="{BB962C8B-B14F-4D97-AF65-F5344CB8AC3E}">
        <p14:creationId xmlns:p14="http://schemas.microsoft.com/office/powerpoint/2010/main" val="16714217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450" indent="-171450">
              <a:buFont typeface="Wingdings" charset="2"/>
              <a:buChar char="²"/>
            </a:pPr>
            <a:r>
              <a:rPr lang="en-US" dirty="0" smtClean="0"/>
              <a:t>Sample PowerPoint</a:t>
            </a:r>
            <a:r>
              <a:rPr lang="en-US" baseline="0" dirty="0" smtClean="0"/>
              <a:t> Template</a:t>
            </a:r>
            <a:endParaRPr lang="en-US" dirty="0" smtClean="0"/>
          </a:p>
          <a:p>
            <a:endParaRPr lang="en-US" dirty="0" smtClean="0"/>
          </a:p>
          <a:p>
            <a:r>
              <a:rPr lang="en-US" b="0" dirty="0" smtClean="0"/>
              <a:t>Using</a:t>
            </a:r>
            <a:r>
              <a:rPr lang="en-US" b="0" baseline="0" dirty="0" smtClean="0"/>
              <a:t> your sample presentation follow along to perform the following tasks:</a:t>
            </a:r>
          </a:p>
          <a:p>
            <a:pPr marL="228600" lvl="1" indent="-228600">
              <a:buFont typeface="+mj-lt"/>
              <a:buAutoNum type="arabicPeriod"/>
            </a:pPr>
            <a:r>
              <a:rPr lang="en-US" b="0" dirty="0" smtClean="0"/>
              <a:t>Update the Cover page to read “How</a:t>
            </a:r>
            <a:r>
              <a:rPr lang="en-US" b="0" baseline="0" dirty="0" smtClean="0"/>
              <a:t> to complete the PDQ Form”</a:t>
            </a:r>
            <a:endParaRPr lang="en-US" b="0" dirty="0" smtClean="0"/>
          </a:p>
          <a:p>
            <a:pPr marL="228600" lvl="1" indent="-228600">
              <a:buFont typeface="+mj-lt"/>
              <a:buAutoNum type="arabicPeriod"/>
            </a:pPr>
            <a:r>
              <a:rPr lang="en-US" b="0" dirty="0" smtClean="0"/>
              <a:t>Update the Section One slide with “Complete</a:t>
            </a:r>
            <a:r>
              <a:rPr lang="en-US" b="0" baseline="0" dirty="0" smtClean="0"/>
              <a:t> the PDQ Form”</a:t>
            </a:r>
            <a:endParaRPr lang="en-US" b="0" dirty="0" smtClean="0"/>
          </a:p>
          <a:p>
            <a:pPr marL="228600" lvl="1" indent="-228600">
              <a:buFont typeface="+mj-lt"/>
              <a:buAutoNum type="arabicPeriod"/>
            </a:pPr>
            <a:r>
              <a:rPr lang="en-US" b="0" dirty="0" smtClean="0"/>
              <a:t>Add a second Title</a:t>
            </a:r>
            <a:r>
              <a:rPr lang="en-US" b="0" baseline="0" dirty="0" smtClean="0"/>
              <a:t> and Note slide</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54</a:t>
            </a:fld>
            <a:endParaRPr lang="en-US" dirty="0"/>
          </a:p>
        </p:txBody>
      </p:sp>
    </p:spTree>
    <p:extLst>
      <p:ext uri="{BB962C8B-B14F-4D97-AF65-F5344CB8AC3E}">
        <p14:creationId xmlns:p14="http://schemas.microsoft.com/office/powerpoint/2010/main" val="32669475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70662" indent="-296408">
              <a:defRPr>
                <a:solidFill>
                  <a:schemeClr val="tx1"/>
                </a:solidFill>
                <a:latin typeface="Calibri" charset="0"/>
                <a:ea typeface="ＭＳ Ｐゴシック" charset="0"/>
              </a:defRPr>
            </a:lvl2pPr>
            <a:lvl3pPr marL="1185634" indent="-237127">
              <a:defRPr>
                <a:solidFill>
                  <a:schemeClr val="tx1"/>
                </a:solidFill>
                <a:latin typeface="Calibri" charset="0"/>
                <a:ea typeface="ＭＳ Ｐゴシック" charset="0"/>
              </a:defRPr>
            </a:lvl3pPr>
            <a:lvl4pPr marL="1659887" indent="-237127">
              <a:defRPr>
                <a:solidFill>
                  <a:schemeClr val="tx1"/>
                </a:solidFill>
                <a:latin typeface="Calibri" charset="0"/>
                <a:ea typeface="ＭＳ Ｐゴシック" charset="0"/>
              </a:defRPr>
            </a:lvl4pPr>
            <a:lvl5pPr marL="2134141" indent="-237127">
              <a:defRPr>
                <a:solidFill>
                  <a:schemeClr val="tx1"/>
                </a:solidFill>
                <a:latin typeface="Calibri" charset="0"/>
                <a:ea typeface="ＭＳ Ｐゴシック" charset="0"/>
              </a:defRPr>
            </a:lvl5pPr>
            <a:lvl6pPr marL="2608395" indent="-237127" defTabSz="946861" fontAlgn="base">
              <a:spcBef>
                <a:spcPct val="0"/>
              </a:spcBef>
              <a:spcAft>
                <a:spcPct val="0"/>
              </a:spcAft>
              <a:defRPr>
                <a:solidFill>
                  <a:schemeClr val="tx1"/>
                </a:solidFill>
                <a:latin typeface="Calibri" charset="0"/>
                <a:ea typeface="ＭＳ Ｐゴシック" charset="0"/>
              </a:defRPr>
            </a:lvl6pPr>
            <a:lvl7pPr marL="3082648" indent="-237127" defTabSz="946861" fontAlgn="base">
              <a:spcBef>
                <a:spcPct val="0"/>
              </a:spcBef>
              <a:spcAft>
                <a:spcPct val="0"/>
              </a:spcAft>
              <a:defRPr>
                <a:solidFill>
                  <a:schemeClr val="tx1"/>
                </a:solidFill>
                <a:latin typeface="Calibri" charset="0"/>
                <a:ea typeface="ＭＳ Ｐゴシック" charset="0"/>
              </a:defRPr>
            </a:lvl7pPr>
            <a:lvl8pPr marL="3556902" indent="-237127" defTabSz="946861" fontAlgn="base">
              <a:spcBef>
                <a:spcPct val="0"/>
              </a:spcBef>
              <a:spcAft>
                <a:spcPct val="0"/>
              </a:spcAft>
              <a:defRPr>
                <a:solidFill>
                  <a:schemeClr val="tx1"/>
                </a:solidFill>
                <a:latin typeface="Calibri" charset="0"/>
                <a:ea typeface="ＭＳ Ｐゴシック" charset="0"/>
              </a:defRPr>
            </a:lvl8pPr>
            <a:lvl9pPr marL="4031155" indent="-237127" defTabSz="946861" fontAlgn="base">
              <a:spcBef>
                <a:spcPct val="0"/>
              </a:spcBef>
              <a:spcAft>
                <a:spcPct val="0"/>
              </a:spcAft>
              <a:defRPr>
                <a:solidFill>
                  <a:schemeClr val="tx1"/>
                </a:solidFill>
                <a:latin typeface="Calibri" charset="0"/>
                <a:ea typeface="ＭＳ Ｐゴシック" charset="0"/>
              </a:defRPr>
            </a:lvl9pPr>
          </a:lstStyle>
          <a:p>
            <a:pPr defTabSz="946861" fontAlgn="base">
              <a:spcBef>
                <a:spcPct val="0"/>
              </a:spcBef>
              <a:spcAft>
                <a:spcPct val="0"/>
              </a:spcAft>
            </a:pPr>
            <a:fld id="{54DAA604-E6B6-094A-BDE6-B0CBD11BBF18}" type="slidenum">
              <a:rPr lang="en-US"/>
              <a:pPr defTabSz="946861" fontAlgn="base">
                <a:spcBef>
                  <a:spcPct val="0"/>
                </a:spcBef>
                <a:spcAft>
                  <a:spcPct val="0"/>
                </a:spcAft>
              </a:pPr>
              <a:t>55</a:t>
            </a:fld>
            <a:endParaRPr lang="en-US" dirty="0"/>
          </a:p>
        </p:txBody>
      </p:sp>
      <p:sp>
        <p:nvSpPr>
          <p:cNvPr id="5" name="Rectangle 4"/>
          <p:cNvSpPr/>
          <p:nvPr/>
        </p:nvSpPr>
        <p:spPr>
          <a:xfrm>
            <a:off x="3207026" y="382016"/>
            <a:ext cx="4108174" cy="896669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4851" tIns="47425" rIns="94851" bIns="47425" anchor="ctr"/>
          <a:lstStyle/>
          <a:p>
            <a:pPr algn="ctr" defTabSz="948294">
              <a:defRPr/>
            </a:pPr>
            <a:endParaRPr lang="en-US" sz="1500" dirty="0">
              <a:solidFill>
                <a:schemeClr val="tx1"/>
              </a:solidFill>
            </a:endParaRPr>
          </a:p>
        </p:txBody>
      </p:sp>
      <p:graphicFrame>
        <p:nvGraphicFramePr>
          <p:cNvPr id="2051" name="Object 5"/>
          <p:cNvGraphicFramePr>
            <a:graphicFrameLocks noChangeAspect="1"/>
          </p:cNvGraphicFramePr>
          <p:nvPr/>
        </p:nvGraphicFramePr>
        <p:xfrm>
          <a:off x="1470991" y="4382515"/>
          <a:ext cx="5486400" cy="183630"/>
        </p:xfrm>
        <a:graphic>
          <a:graphicData uri="http://schemas.openxmlformats.org/presentationml/2006/ole">
            <mc:AlternateContent xmlns:mc="http://schemas.openxmlformats.org/markup-compatibility/2006">
              <mc:Choice xmlns:v="urn:schemas-microsoft-com:vml" Requires="v">
                <p:oleObj spid="_x0000_s9228" name="Document" r:id="rId4" imgW="5257800" imgH="177800" progId="Word.Document.12">
                  <p:embed/>
                </p:oleObj>
              </mc:Choice>
              <mc:Fallback>
                <p:oleObj name="Document" r:id="rId4" imgW="5257800" imgH="1778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991" y="4382515"/>
                        <a:ext cx="5486400" cy="1836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2" name="Object 6"/>
          <p:cNvGraphicFramePr>
            <a:graphicFrameLocks noChangeAspect="1"/>
          </p:cNvGraphicFramePr>
          <p:nvPr>
            <p:extLst>
              <p:ext uri="{D42A27DB-BD31-4B8C-83A1-F6EECF244321}">
                <p14:modId xmlns:p14="http://schemas.microsoft.com/office/powerpoint/2010/main" val="1746706693"/>
              </p:ext>
            </p:extLst>
          </p:nvPr>
        </p:nvGraphicFramePr>
        <p:xfrm>
          <a:off x="0" y="0"/>
          <a:ext cx="7356614" cy="9601200"/>
        </p:xfrm>
        <a:graphic>
          <a:graphicData uri="http://schemas.openxmlformats.org/presentationml/2006/ole">
            <mc:AlternateContent xmlns:mc="http://schemas.openxmlformats.org/markup-compatibility/2006">
              <mc:Choice xmlns:v="urn:schemas-microsoft-com:vml" Requires="v">
                <p:oleObj spid="_x0000_s9229" name="Document" r:id="rId6" imgW="8157062" imgH="10581509" progId="Word.Document.12">
                  <p:embed/>
                </p:oleObj>
              </mc:Choice>
              <mc:Fallback>
                <p:oleObj name="Document" r:id="rId6" imgW="8157062" imgH="10581509" progId="Word.Document.12">
                  <p:embed/>
                  <p:pic>
                    <p:nvPicPr>
                      <p:cNvPr id="0" name=""/>
                      <p:cNvPicPr>
                        <a:picLocks noChangeAspect="1" noChangeArrowheads="1"/>
                      </p:cNvPicPr>
                      <p:nvPr/>
                    </p:nvPicPr>
                    <p:blipFill>
                      <a:blip r:embed="rId7"/>
                      <a:srcRect/>
                      <a:stretch>
                        <a:fillRect/>
                      </a:stretch>
                    </p:blipFill>
                    <p:spPr bwMode="auto">
                      <a:xfrm>
                        <a:off x="0" y="0"/>
                        <a:ext cx="7356614" cy="960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694425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0" baseline="0" dirty="0" smtClean="0"/>
              <a:t>Notes are used in the presentation to provide more detail than the talking points in the presentation.  When creating notes:</a:t>
            </a:r>
          </a:p>
          <a:p>
            <a:pPr marL="177845" indent="-177845">
              <a:buFont typeface="Arial"/>
              <a:buChar char="•"/>
            </a:pPr>
            <a:r>
              <a:rPr lang="en-US" b="0" baseline="0" dirty="0" smtClean="0"/>
              <a:t>Do not just restate what you put into the presentation.  Add the level of detail needed to describe the bulleted list on the slide</a:t>
            </a:r>
          </a:p>
          <a:p>
            <a:pPr marL="177845" indent="-177845">
              <a:buFont typeface="Arial"/>
              <a:buChar char="•"/>
            </a:pPr>
            <a:r>
              <a:rPr lang="en-US" b="0" baseline="0" dirty="0" smtClean="0"/>
              <a:t>Add any additional details needed as long as they are related to the topic of the slide</a:t>
            </a:r>
          </a:p>
          <a:p>
            <a:pPr marL="177845" indent="-177845">
              <a:buFont typeface="Arial"/>
              <a:buChar char="•"/>
            </a:pPr>
            <a:r>
              <a:rPr lang="en-US" b="0" baseline="0" dirty="0" smtClean="0"/>
              <a:t>If there is too much information you may have to add a page to the slide, create another slide or create or a reference document</a:t>
            </a:r>
          </a:p>
          <a:p>
            <a:pPr marL="177845" indent="-177845">
              <a:buFont typeface="Arial"/>
              <a:buChar char="•"/>
            </a:pPr>
            <a:r>
              <a:rPr lang="en-US" b="0" baseline="0" dirty="0" smtClean="0"/>
              <a:t>When you copy and paste make sure you use the same font (Calibri (body) and font size (11) as the presentation</a:t>
            </a:r>
          </a:p>
          <a:p>
            <a:pPr marL="177845" indent="-177845">
              <a:buFont typeface="Arial"/>
              <a:buChar char="•"/>
            </a:pPr>
            <a:r>
              <a:rPr lang="en-US" b="0" baseline="0" dirty="0" smtClean="0"/>
              <a:t>When you reference a document:</a:t>
            </a:r>
          </a:p>
          <a:p>
            <a:pPr marL="531889" lvl="2" indent="-177845">
              <a:buFont typeface="Arial"/>
              <a:buChar char="•"/>
            </a:pPr>
            <a:r>
              <a:rPr lang="en-US" b="0" baseline="0" dirty="0" smtClean="0"/>
              <a:t>Bold the tab</a:t>
            </a:r>
          </a:p>
          <a:p>
            <a:pPr marL="531889" lvl="2" indent="-177845">
              <a:buFont typeface="Arial"/>
              <a:buChar char="•"/>
            </a:pPr>
            <a:r>
              <a:rPr lang="en-US" b="0" baseline="0" dirty="0" smtClean="0"/>
              <a:t>Replace the placeholder “XX” with the tab number.  </a:t>
            </a:r>
          </a:p>
          <a:p>
            <a:pPr marL="531889" lvl="2" indent="-177845">
              <a:buFont typeface="Arial"/>
              <a:buChar char="•"/>
            </a:pPr>
            <a:r>
              <a:rPr lang="en-US" b="0" baseline="0" dirty="0" smtClean="0"/>
              <a:t>Use “XX” when creating your presentation as a placeholder </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56</a:t>
            </a:fld>
            <a:endParaRPr lang="en-US" dirty="0"/>
          </a:p>
        </p:txBody>
      </p:sp>
    </p:spTree>
    <p:extLst>
      <p:ext uri="{BB962C8B-B14F-4D97-AF65-F5344CB8AC3E}">
        <p14:creationId xmlns:p14="http://schemas.microsoft.com/office/powerpoint/2010/main" val="4718904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450" indent="-171450">
              <a:buFont typeface="Wingdings" charset="2"/>
              <a:buChar char="²"/>
            </a:pPr>
            <a:r>
              <a:rPr lang="en-US" dirty="0" smtClean="0"/>
              <a:t>TAB</a:t>
            </a:r>
            <a:r>
              <a:rPr lang="en-US" baseline="0" dirty="0" smtClean="0"/>
              <a:t> 07 </a:t>
            </a:r>
            <a:r>
              <a:rPr lang="en-US" b="0" baseline="0" dirty="0" smtClean="0"/>
              <a:t>– Image Review Checklist</a:t>
            </a:r>
            <a:endParaRPr lang="en-US" dirty="0" smtClean="0"/>
          </a:p>
          <a:p>
            <a:endParaRPr lang="en-US" dirty="0" smtClean="0"/>
          </a:p>
          <a:p>
            <a:r>
              <a:rPr lang="en-US" b="0" dirty="0" smtClean="0"/>
              <a:t>When</a:t>
            </a:r>
            <a:r>
              <a:rPr lang="en-US" b="0" baseline="0" dirty="0" smtClean="0"/>
              <a:t> adding images to the presentation use the following checklist:</a:t>
            </a:r>
          </a:p>
          <a:p>
            <a:endParaRPr lang="en-US" b="0" baseline="0" dirty="0" smtClean="0"/>
          </a:p>
          <a:p>
            <a:pPr marL="177845" indent="-177845">
              <a:buFont typeface="Wingdings" charset="2"/>
              <a:buChar char="q"/>
            </a:pPr>
            <a:r>
              <a:rPr lang="en-US" b="0" baseline="0" dirty="0" smtClean="0"/>
              <a:t>Does the photo depict the topic?</a:t>
            </a:r>
          </a:p>
          <a:p>
            <a:pPr marL="177845" indent="-177845" defTabSz="948507">
              <a:buFont typeface="Wingdings" charset="2"/>
              <a:buChar char="q"/>
              <a:defRPr/>
            </a:pPr>
            <a:r>
              <a:rPr lang="en-US" b="0" baseline="0" dirty="0" smtClean="0"/>
              <a:t>Does the photo add to the understanding of the topic?</a:t>
            </a:r>
          </a:p>
          <a:p>
            <a:pPr marL="177845" indent="-177845" defTabSz="948507">
              <a:buFont typeface="Wingdings" charset="2"/>
              <a:buChar char="q"/>
              <a:defRPr/>
            </a:pPr>
            <a:r>
              <a:rPr lang="en-US" b="0" baseline="0" dirty="0" smtClean="0"/>
              <a:t>Is the photo appropriate for the workplace?</a:t>
            </a:r>
          </a:p>
          <a:p>
            <a:pPr marL="177845" indent="-177845">
              <a:buFont typeface="Wingdings" charset="2"/>
              <a:buChar char="q"/>
            </a:pPr>
            <a:r>
              <a:rPr lang="en-US" b="0" baseline="0" dirty="0" smtClean="0"/>
              <a:t>Do your photos reflect the diversity of the community?</a:t>
            </a:r>
          </a:p>
          <a:p>
            <a:pPr marL="177845" indent="-177845">
              <a:buFont typeface="Wingdings" charset="2"/>
              <a:buChar char="q"/>
            </a:pPr>
            <a:r>
              <a:rPr lang="en-US" b="0" baseline="0" dirty="0" smtClean="0"/>
              <a:t>Is the photo labeled for non-commercial use?</a:t>
            </a:r>
          </a:p>
          <a:p>
            <a:pPr marL="177845" indent="-177845">
              <a:buFont typeface="Wingdings" charset="2"/>
              <a:buChar char="q"/>
            </a:pPr>
            <a:r>
              <a:rPr lang="en-US" b="0" baseline="0" dirty="0" smtClean="0"/>
              <a:t>Is animation turned off?</a:t>
            </a:r>
          </a:p>
          <a:p>
            <a:pPr marL="177845" indent="-177845">
              <a:buFont typeface="Wingdings" charset="2"/>
              <a:buChar char="q"/>
            </a:pPr>
            <a:r>
              <a:rPr lang="en-US" b="0" baseline="0" dirty="0" smtClean="0"/>
              <a:t>Is the size of the image balanced with the slide?</a:t>
            </a:r>
          </a:p>
          <a:p>
            <a:pPr marL="177845" indent="-177845">
              <a:buFont typeface="Wingdings" charset="2"/>
              <a:buChar char="q"/>
            </a:pPr>
            <a:r>
              <a:rPr lang="en-US" b="0" baseline="0" dirty="0" smtClean="0"/>
              <a:t>Is the imaging covering text?</a:t>
            </a:r>
          </a:p>
          <a:p>
            <a:pPr marL="177845" indent="-177845">
              <a:buFont typeface="Wingdings" charset="2"/>
              <a:buChar char="q"/>
            </a:pP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57</a:t>
            </a:fld>
            <a:endParaRPr lang="en-US" dirty="0"/>
          </a:p>
        </p:txBody>
      </p:sp>
    </p:spTree>
    <p:extLst>
      <p:ext uri="{BB962C8B-B14F-4D97-AF65-F5344CB8AC3E}">
        <p14:creationId xmlns:p14="http://schemas.microsoft.com/office/powerpoint/2010/main" val="7148580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0" dirty="0" smtClean="0"/>
              <a:t>When searching</a:t>
            </a:r>
            <a:r>
              <a:rPr lang="en-US" b="0" baseline="0" dirty="0" smtClean="0"/>
              <a:t> for images </a:t>
            </a:r>
            <a:r>
              <a:rPr lang="en-US" b="1" baseline="0" dirty="0" smtClean="0"/>
              <a:t>always</a:t>
            </a:r>
            <a:r>
              <a:rPr lang="en-US" b="0" baseline="0" dirty="0" smtClean="0"/>
              <a:t> make sure that they are free to use.  Many of the images you see online are not licensed for use.</a:t>
            </a:r>
          </a:p>
          <a:p>
            <a:endParaRPr lang="en-US" b="0" baseline="0" dirty="0" smtClean="0"/>
          </a:p>
          <a:p>
            <a:r>
              <a:rPr lang="en-US" b="0" baseline="0" dirty="0" smtClean="0"/>
              <a:t>For Bing searches:</a:t>
            </a:r>
          </a:p>
          <a:p>
            <a:pPr marL="237127" indent="-237127">
              <a:buFont typeface="+mj-lt"/>
              <a:buAutoNum type="arabicPeriod"/>
            </a:pPr>
            <a:r>
              <a:rPr lang="en-US" b="0" baseline="0" dirty="0" smtClean="0"/>
              <a:t>Conduct your search</a:t>
            </a:r>
          </a:p>
          <a:p>
            <a:pPr marL="237127" indent="-237127">
              <a:buFont typeface="+mj-lt"/>
              <a:buAutoNum type="arabicPeriod"/>
            </a:pPr>
            <a:r>
              <a:rPr lang="en-US" b="0" baseline="0" dirty="0" smtClean="0"/>
              <a:t>Select the “License” drop-down as shown above</a:t>
            </a:r>
          </a:p>
          <a:p>
            <a:pPr marL="237127" indent="-237127">
              <a:buFont typeface="+mj-lt"/>
              <a:buAutoNum type="arabicPeriod"/>
            </a:pPr>
            <a:r>
              <a:rPr lang="en-US" b="0" baseline="0" dirty="0" smtClean="0"/>
              <a:t>Select “Free to modify, share and use commercially”</a:t>
            </a:r>
          </a:p>
          <a:p>
            <a:pPr marL="237127" indent="-237127">
              <a:buFont typeface="+mj-lt"/>
              <a:buAutoNum type="arabicPeriod"/>
            </a:pPr>
            <a:r>
              <a:rPr lang="en-US" b="0" baseline="0" dirty="0" smtClean="0"/>
              <a:t>The screen updates with your selection (You need to reapply the filter once you leave the page)</a:t>
            </a:r>
          </a:p>
          <a:p>
            <a:pPr marL="177845" indent="-177845">
              <a:buFont typeface="Arial"/>
              <a:buChar char="•"/>
            </a:pPr>
            <a:endParaRPr lang="en-US" b="0" baseline="0" dirty="0" smtClean="0"/>
          </a:p>
          <a:p>
            <a:r>
              <a:rPr lang="en-US" b="0" baseline="0" dirty="0" smtClean="0"/>
              <a:t>For Google searches</a:t>
            </a:r>
          </a:p>
          <a:p>
            <a:pPr marL="237127" indent="-237127">
              <a:buFont typeface="+mj-lt"/>
              <a:buAutoNum type="arabicPeriod"/>
            </a:pPr>
            <a:r>
              <a:rPr lang="en-US" b="0" baseline="0" dirty="0" smtClean="0"/>
              <a:t>Conduct your search</a:t>
            </a:r>
          </a:p>
          <a:p>
            <a:pPr marL="237127" indent="-237127">
              <a:buFont typeface="+mj-lt"/>
              <a:buAutoNum type="arabicPeriod"/>
            </a:pPr>
            <a:r>
              <a:rPr lang="en-US" b="0" baseline="0" dirty="0" smtClean="0"/>
              <a:t>Select the “Search tools” </a:t>
            </a:r>
          </a:p>
          <a:p>
            <a:pPr marL="237127" indent="-237127">
              <a:buFont typeface="+mj-lt"/>
              <a:buAutoNum type="arabicPeriod"/>
            </a:pPr>
            <a:r>
              <a:rPr lang="en-US" b="0" baseline="0" dirty="0" smtClean="0"/>
              <a:t>Select the “Usage rights” drop-down</a:t>
            </a:r>
          </a:p>
          <a:p>
            <a:pPr marL="237127" indent="-237127">
              <a:buFont typeface="+mj-lt"/>
              <a:buAutoNum type="arabicPeriod"/>
            </a:pPr>
            <a:r>
              <a:rPr lang="en-US" b="0" baseline="0" dirty="0" smtClean="0"/>
              <a:t>Select “Labeled for reuse with modification”</a:t>
            </a:r>
          </a:p>
          <a:p>
            <a:pPr marL="237127" indent="-237127">
              <a:buFont typeface="+mj-lt"/>
              <a:buAutoNum type="arabicPeriod"/>
            </a:pPr>
            <a:r>
              <a:rPr lang="en-US" b="0" baseline="0" dirty="0" smtClean="0"/>
              <a:t>The screen updates with your selection (You need to reapply the filter once you leave the page)</a:t>
            </a:r>
          </a:p>
          <a:p>
            <a:pPr marL="237127" indent="-237127">
              <a:buFont typeface="+mj-lt"/>
              <a:buAutoNum type="arabicPeriod"/>
            </a:pPr>
            <a:endParaRPr lang="en-US" b="0" baseline="0" dirty="0" smtClean="0"/>
          </a:p>
          <a:p>
            <a:pPr marL="237127" indent="-237127">
              <a:buFont typeface="+mj-lt"/>
              <a:buAutoNum type="arabicPeriod"/>
            </a:pPr>
            <a:endParaRPr lang="en-US" b="0" baseline="0" dirty="0" smtClean="0"/>
          </a:p>
          <a:p>
            <a:endParaRPr lang="en-US" b="0" baseline="0" dirty="0" smtClean="0"/>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58</a:t>
            </a:fld>
            <a:endParaRPr lang="en-US" dirty="0"/>
          </a:p>
        </p:txBody>
      </p:sp>
    </p:spTree>
    <p:extLst>
      <p:ext uri="{BB962C8B-B14F-4D97-AF65-F5344CB8AC3E}">
        <p14:creationId xmlns:p14="http://schemas.microsoft.com/office/powerpoint/2010/main" val="24112626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0" dirty="0" smtClean="0"/>
              <a:t>Process flows are used to</a:t>
            </a:r>
            <a:r>
              <a:rPr lang="en-US" b="0" baseline="0" dirty="0" smtClean="0"/>
              <a:t> show the steps of a process.  Because they show the entire process they are an effective way of communicating an idea during training.  To create a simple process flow there are four shapes you need.  </a:t>
            </a:r>
          </a:p>
          <a:p>
            <a:endParaRPr lang="en-US" b="0" baseline="0" dirty="0" smtClean="0"/>
          </a:p>
          <a:p>
            <a:pPr marL="237127" indent="-237127">
              <a:buFont typeface="Arial"/>
              <a:buChar char="•"/>
            </a:pPr>
            <a:r>
              <a:rPr lang="en-US" b="1" baseline="0" dirty="0" smtClean="0"/>
              <a:t>Process</a:t>
            </a:r>
            <a:r>
              <a:rPr lang="en-US" b="0" baseline="0" dirty="0" smtClean="0"/>
              <a:t> – This shape is used to describe a step in the process, for example “ Manager downloads PDQ form” or “Send PDQ to HR Specialist.  There can be as many steps as you need to describe the process. </a:t>
            </a:r>
            <a:r>
              <a:rPr lang="en-US" b="1" baseline="0" dirty="0" smtClean="0"/>
              <a:t>When adding the text always describe the role and the action</a:t>
            </a:r>
            <a:r>
              <a:rPr lang="en-US" b="0" baseline="0" dirty="0" smtClean="0"/>
              <a:t>.</a:t>
            </a:r>
          </a:p>
          <a:p>
            <a:pPr marL="237127" indent="-237127">
              <a:buFont typeface="Arial"/>
              <a:buChar char="•"/>
            </a:pPr>
            <a:r>
              <a:rPr lang="en-US" b="1" baseline="0" dirty="0" smtClean="0"/>
              <a:t>Document</a:t>
            </a:r>
            <a:r>
              <a:rPr lang="en-US" b="0" baseline="0" dirty="0" smtClean="0"/>
              <a:t> – The document shape is used to show a that a form, policy or other document needs to be completed or reviewed.</a:t>
            </a:r>
          </a:p>
          <a:p>
            <a:pPr marL="237127" indent="-237127">
              <a:buFont typeface="Arial"/>
              <a:buChar char="•"/>
            </a:pPr>
            <a:r>
              <a:rPr lang="en-US" b="1" baseline="0" dirty="0" smtClean="0"/>
              <a:t>Decision</a:t>
            </a:r>
            <a:r>
              <a:rPr lang="en-US" b="0" baseline="0" dirty="0" smtClean="0"/>
              <a:t> – This is used to create a split in the process flow based on a decision or reaction to an input.  Examples include, “is the form correct” or “is the position full-time”.  The result is a split that requires action.  The output for the decision should be labeled on the connector and there should always be two connectors leading out of the decision shape.  </a:t>
            </a:r>
          </a:p>
          <a:p>
            <a:pPr marL="237127" indent="-237127">
              <a:buFont typeface="Arial"/>
              <a:buChar char="•"/>
            </a:pPr>
            <a:r>
              <a:rPr lang="en-US" b="1" baseline="0" dirty="0" smtClean="0"/>
              <a:t>Connector</a:t>
            </a:r>
            <a:r>
              <a:rPr lang="en-US" b="0" baseline="0" dirty="0" smtClean="0"/>
              <a:t> – The connector is used to show the direction of the process with the arrow pointing towards the next action.  The first shape only has one output connector going to the second step to show it is beginning.  The last step has one input connector leading to it to indicate it is the end. The Decision shape has two outputs to show there is a decision being made.</a:t>
            </a:r>
          </a:p>
          <a:p>
            <a:endParaRPr lang="en-US" b="0" baseline="0" dirty="0" smtClean="0"/>
          </a:p>
          <a:p>
            <a:r>
              <a:rPr lang="en-US" b="0" baseline="0" dirty="0" smtClean="0"/>
              <a:t>When you create a process flow provide an explanation of the each of the shapes that you use in the notes section.  </a:t>
            </a:r>
          </a:p>
          <a:p>
            <a:endParaRPr lang="en-US" b="0" baseline="0" dirty="0" smtClean="0"/>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59</a:t>
            </a:fld>
            <a:endParaRPr lang="en-US" dirty="0"/>
          </a:p>
        </p:txBody>
      </p:sp>
    </p:spTree>
    <p:extLst>
      <p:ext uri="{BB962C8B-B14F-4D97-AF65-F5344CB8AC3E}">
        <p14:creationId xmlns:p14="http://schemas.microsoft.com/office/powerpoint/2010/main" val="1676635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6349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dirty="0" smtClean="0"/>
              <a:t>Notes:</a:t>
            </a:r>
          </a:p>
          <a:p>
            <a:pPr>
              <a:defRPr/>
            </a:pPr>
            <a:endParaRPr lang="en-US" b="1" dirty="0" smtClean="0"/>
          </a:p>
          <a:p>
            <a:pPr marL="237669" indent="-237669">
              <a:buFont typeface="Arial" pitchFamily="34" charset="0"/>
              <a:buChar char="•"/>
              <a:defRPr/>
            </a:pPr>
            <a:r>
              <a:rPr lang="en-US" b="0" dirty="0" smtClean="0"/>
              <a:t>This course is</a:t>
            </a:r>
            <a:r>
              <a:rPr lang="en-US" b="0" baseline="0" dirty="0" smtClean="0"/>
              <a:t> 4 hours long with a break scheduled between Section Two and Three.</a:t>
            </a:r>
          </a:p>
          <a:p>
            <a:pPr marL="237669" indent="-237669">
              <a:buFont typeface="Arial" pitchFamily="34" charset="0"/>
              <a:buChar char="•"/>
              <a:defRPr/>
            </a:pPr>
            <a:r>
              <a:rPr lang="en-US" b="0" baseline="0" dirty="0" smtClean="0"/>
              <a:t>Please feel free to ask any questions you may have during the course.</a:t>
            </a:r>
          </a:p>
          <a:p>
            <a:pPr marL="237669" indent="-237669">
              <a:buFont typeface="Arial" pitchFamily="34" charset="0"/>
              <a:buChar char="•"/>
              <a:defRPr/>
            </a:pPr>
            <a:r>
              <a:rPr lang="en-US" b="0" baseline="0" dirty="0" smtClean="0"/>
              <a:t>The section to the right of your manual contains an area </a:t>
            </a:r>
            <a:r>
              <a:rPr lang="en-US" b="0" dirty="0" smtClean="0"/>
              <a:t>for your notes and the answers for your questions.  </a:t>
            </a:r>
          </a:p>
          <a:p>
            <a:pPr marL="237669" indent="-237669">
              <a:buFont typeface="Arial" pitchFamily="34" charset="0"/>
              <a:buChar char="•"/>
              <a:defRPr/>
            </a:pPr>
            <a:r>
              <a:rPr lang="en-US" b="0" dirty="0" smtClean="0"/>
              <a:t>During the course please keep side conversations</a:t>
            </a:r>
            <a:r>
              <a:rPr lang="en-US" b="0" baseline="0" dirty="0" smtClean="0"/>
              <a:t> to a minimum and </a:t>
            </a:r>
            <a:r>
              <a:rPr lang="en-US" b="0" dirty="0" smtClean="0"/>
              <a:t>share your experience</a:t>
            </a:r>
            <a:r>
              <a:rPr lang="en-US" b="0" baseline="0" dirty="0" smtClean="0"/>
              <a:t> with the whole class</a:t>
            </a:r>
            <a:r>
              <a:rPr lang="en-US" b="0" dirty="0" smtClean="0"/>
              <a:t>.  These are what make for a great course!</a:t>
            </a:r>
          </a:p>
          <a:p>
            <a:pPr marL="237669" indent="-237669">
              <a:buFont typeface="Arial" pitchFamily="34" charset="0"/>
              <a:buChar char="•"/>
              <a:defRPr/>
            </a:pPr>
            <a:r>
              <a:rPr lang="en-US" b="0" dirty="0" smtClean="0"/>
              <a:t>During the course you can practice the development of a training course.  This</a:t>
            </a:r>
            <a:r>
              <a:rPr lang="en-US" b="0" baseline="0" dirty="0" smtClean="0"/>
              <a:t> will be done by </a:t>
            </a:r>
            <a:r>
              <a:rPr lang="en-US" b="0" dirty="0" smtClean="0"/>
              <a:t>develop a training on how to complete the PDQ form.  A copy of the form is provided for you. </a:t>
            </a:r>
          </a:p>
          <a:p>
            <a:pPr marL="237669" indent="-237669">
              <a:buFont typeface="Arial" pitchFamily="34" charset="0"/>
              <a:buChar char="•"/>
              <a:defRPr/>
            </a:pPr>
            <a:r>
              <a:rPr lang="en-US" b="0" dirty="0" smtClean="0"/>
              <a:t>The “Parking Lot” is used to capture questions that may require a longer answer than we have time for in this course.  All of the questions will be answered within 2 days of the course.</a:t>
            </a:r>
          </a:p>
          <a:p>
            <a:pPr marL="237669" indent="-237669">
              <a:buFont typeface="Arial" pitchFamily="34" charset="0"/>
              <a:buChar char="•"/>
              <a:defRPr/>
            </a:pPr>
            <a:endParaRPr lang="en-US" dirty="0"/>
          </a:p>
          <a:p>
            <a:pPr>
              <a:defRPr/>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9B3CD-BE3F-4487-9CC2-3C0FE73C4870}" type="slidenum">
              <a:rPr lang="en-US" smtClean="0"/>
              <a:pPr/>
              <a:t>6</a:t>
            </a:fld>
            <a:endParaRPr lang="en-US" dirty="0" smtClean="0"/>
          </a:p>
        </p:txBody>
      </p:sp>
    </p:spTree>
    <p:extLst>
      <p:ext uri="{BB962C8B-B14F-4D97-AF65-F5344CB8AC3E}">
        <p14:creationId xmlns:p14="http://schemas.microsoft.com/office/powerpoint/2010/main" val="19242376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237127" indent="-237127">
              <a:buFont typeface="+mj-lt"/>
              <a:buAutoNum type="arabicPeriod"/>
            </a:pPr>
            <a:r>
              <a:rPr lang="en-US" b="1" dirty="0" smtClean="0"/>
              <a:t>Write</a:t>
            </a:r>
            <a:r>
              <a:rPr lang="en-US" b="1" baseline="0" dirty="0" smtClean="0"/>
              <a:t> the story - </a:t>
            </a:r>
            <a:r>
              <a:rPr lang="en-US" b="0" dirty="0" smtClean="0"/>
              <a:t>The</a:t>
            </a:r>
            <a:r>
              <a:rPr lang="en-US" b="0" baseline="0" dirty="0" smtClean="0"/>
              <a:t> best way to create a process flow is to think of it as a story.  At each step you need to state who has done what.  Start by listing all of the actions for the process you are going to describe.  For example:</a:t>
            </a:r>
          </a:p>
          <a:p>
            <a:pPr marL="531889" lvl="2" indent="-177845">
              <a:buFont typeface="Arial"/>
              <a:buChar char="•"/>
            </a:pPr>
            <a:r>
              <a:rPr lang="en-US" b="0" baseline="0" dirty="0" smtClean="0"/>
              <a:t>Manager completes PDQ Form</a:t>
            </a:r>
          </a:p>
          <a:p>
            <a:pPr marL="531889" lvl="2" indent="-177845">
              <a:buFont typeface="Arial"/>
              <a:buChar char="•"/>
            </a:pPr>
            <a:r>
              <a:rPr lang="en-US" b="0" baseline="0" dirty="0" smtClean="0"/>
              <a:t>Manager send form to HR Specialist</a:t>
            </a:r>
          </a:p>
          <a:p>
            <a:pPr marL="531889" lvl="2" indent="-177845">
              <a:buFont typeface="Arial"/>
              <a:buChar char="•"/>
            </a:pPr>
            <a:r>
              <a:rPr lang="en-US" b="0" baseline="0" dirty="0" smtClean="0"/>
              <a:t>HR Specialist reviews form</a:t>
            </a:r>
          </a:p>
          <a:p>
            <a:pPr marL="531889" lvl="2" indent="-177845">
              <a:buFont typeface="Arial"/>
              <a:buChar char="•"/>
            </a:pPr>
            <a:r>
              <a:rPr lang="en-US" b="0" baseline="0" dirty="0" smtClean="0"/>
              <a:t>Is the form complete?</a:t>
            </a:r>
          </a:p>
          <a:p>
            <a:pPr marL="709734" lvl="4" indent="-177845">
              <a:buFont typeface="Arial"/>
              <a:buChar char="•"/>
            </a:pPr>
            <a:r>
              <a:rPr lang="en-US" b="0" baseline="0" dirty="0" smtClean="0"/>
              <a:t>Yes enter the form into SAP</a:t>
            </a:r>
          </a:p>
          <a:p>
            <a:pPr marL="709734" lvl="4" indent="-177845">
              <a:buFont typeface="Arial"/>
              <a:buChar char="•"/>
            </a:pPr>
            <a:r>
              <a:rPr lang="en-US" b="0" baseline="0" dirty="0" smtClean="0"/>
              <a:t>No send form to manager </a:t>
            </a:r>
          </a:p>
          <a:p>
            <a:pPr marL="237127" indent="-237127">
              <a:buFont typeface="+mj-lt"/>
              <a:buAutoNum type="arabicPeriod" startAt="2"/>
            </a:pPr>
            <a:r>
              <a:rPr lang="en-US" b="1" baseline="0" dirty="0" smtClean="0"/>
              <a:t>Create the process flow – </a:t>
            </a:r>
            <a:r>
              <a:rPr lang="en-US" b="0" baseline="0" dirty="0" smtClean="0"/>
              <a:t>You can now begin to make the shapes.  </a:t>
            </a:r>
          </a:p>
          <a:p>
            <a:pPr marL="591171" lvl="2" indent="-237127">
              <a:buFont typeface="+mj-lt"/>
              <a:buAutoNum type="alphaLcPeriod"/>
            </a:pPr>
            <a:r>
              <a:rPr lang="en-US" b="0" baseline="0" dirty="0" smtClean="0"/>
              <a:t>Create a new slide Home </a:t>
            </a:r>
            <a:r>
              <a:rPr lang="en-US" b="0" baseline="0" dirty="0" smtClean="0">
                <a:sym typeface="Wingdings"/>
              </a:rPr>
              <a:t> New slide  Process flow</a:t>
            </a:r>
          </a:p>
          <a:p>
            <a:pPr marL="591171" lvl="2" indent="-237127">
              <a:buFont typeface="+mj-lt"/>
              <a:buAutoNum type="alphaLcPeriod"/>
            </a:pPr>
            <a:r>
              <a:rPr lang="en-US" b="0" baseline="0" dirty="0" smtClean="0">
                <a:sym typeface="Wingdings"/>
              </a:rPr>
              <a:t>Copy and paste the existing so there is </a:t>
            </a:r>
            <a:r>
              <a:rPr lang="en-US" b="0" baseline="0" dirty="0" smtClean="0"/>
              <a:t>one shape for each on the list.  Home </a:t>
            </a:r>
            <a:r>
              <a:rPr lang="en-US" b="0" baseline="0" dirty="0" smtClean="0">
                <a:sym typeface="Wingdings"/>
              </a:rPr>
              <a:t> Shape  Flow Chart</a:t>
            </a:r>
          </a:p>
          <a:p>
            <a:pPr marL="769016" lvl="3" indent="-237127">
              <a:buFont typeface="+mj-lt"/>
              <a:buAutoNum type="alphaLcPeriod"/>
            </a:pPr>
            <a:r>
              <a:rPr lang="en-US" b="0" baseline="0" dirty="0" smtClean="0">
                <a:sym typeface="Wingdings"/>
              </a:rPr>
              <a:t>For questions use the decision</a:t>
            </a:r>
          </a:p>
          <a:p>
            <a:pPr marL="769016" lvl="3" indent="-237127">
              <a:buFont typeface="+mj-lt"/>
              <a:buAutoNum type="alphaLcPeriod"/>
            </a:pPr>
            <a:r>
              <a:rPr lang="en-US" b="0" baseline="0" dirty="0" smtClean="0">
                <a:sym typeface="Wingdings"/>
              </a:rPr>
              <a:t>If a document is used use the document shape</a:t>
            </a:r>
          </a:p>
          <a:p>
            <a:pPr marL="769016" lvl="3" indent="-237127">
              <a:buFont typeface="+mj-lt"/>
              <a:buAutoNum type="alphaLcPeriod"/>
            </a:pPr>
            <a:r>
              <a:rPr lang="en-US" b="0" baseline="0" dirty="0" smtClean="0">
                <a:sym typeface="Wingdings"/>
              </a:rPr>
              <a:t>For all others use process</a:t>
            </a:r>
          </a:p>
          <a:p>
            <a:pPr marL="591171" lvl="2" indent="-237127">
              <a:buFont typeface="+mj-lt"/>
              <a:buAutoNum type="alphaLcPeriod"/>
            </a:pPr>
            <a:r>
              <a:rPr lang="en-US" b="0" baseline="0" dirty="0" smtClean="0">
                <a:sym typeface="Wingdings"/>
              </a:rPr>
              <a:t>Insert the text in the shape </a:t>
            </a:r>
          </a:p>
          <a:p>
            <a:pPr marL="591171" lvl="2" indent="-237127">
              <a:buFont typeface="+mj-lt"/>
              <a:buAutoNum type="alphaLcPeriod"/>
            </a:pPr>
            <a:r>
              <a:rPr lang="en-US" b="0" baseline="0" dirty="0" smtClean="0">
                <a:sym typeface="Wingdings"/>
              </a:rPr>
              <a:t>Move the shapes to into the order the occur</a:t>
            </a:r>
          </a:p>
          <a:p>
            <a:pPr marL="237127" lvl="1" indent="-237127">
              <a:buFont typeface="+mj-lt"/>
              <a:buAutoNum type="arabicPeriod" startAt="3"/>
            </a:pPr>
            <a:r>
              <a:rPr lang="en-US" b="1" baseline="0" dirty="0" smtClean="0"/>
              <a:t>Connect the dots  - </a:t>
            </a:r>
            <a:r>
              <a:rPr lang="en-US" b="0" baseline="0" dirty="0" smtClean="0"/>
              <a:t> Now add the connectors for each of the shapes to complete the process flow.</a:t>
            </a:r>
            <a:endParaRPr lang="en-US" b="1" baseline="0" dirty="0" smtClean="0"/>
          </a:p>
          <a:p>
            <a:pPr marL="591171" lvl="2" indent="-237127">
              <a:buFont typeface="+mj-lt"/>
              <a:buAutoNum type="alphaLcPeriod"/>
            </a:pPr>
            <a:r>
              <a:rPr lang="en-US" b="0" baseline="0" dirty="0" smtClean="0"/>
              <a:t>Insert the connectors.  Home </a:t>
            </a:r>
            <a:r>
              <a:rPr lang="en-US" b="0" baseline="0" dirty="0" smtClean="0">
                <a:sym typeface="Wingdings"/>
              </a:rPr>
              <a:t> Shape  connectors</a:t>
            </a:r>
          </a:p>
          <a:p>
            <a:pPr marL="237127" lvl="1" indent="-237127">
              <a:buFont typeface="+mj-lt"/>
              <a:buAutoNum type="arabicPeriod" startAt="3"/>
            </a:pPr>
            <a:r>
              <a:rPr lang="en-US" b="1" baseline="0" dirty="0" smtClean="0"/>
              <a:t>Add notes – </a:t>
            </a:r>
            <a:r>
              <a:rPr lang="en-US" b="0" baseline="0" dirty="0" smtClean="0"/>
              <a:t>In the notes field describe the process.  There should be a description for each of the shapes.</a:t>
            </a:r>
          </a:p>
          <a:p>
            <a:endParaRPr lang="en-US" b="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60</a:t>
            </a:fld>
            <a:endParaRPr lang="en-US" dirty="0"/>
          </a:p>
        </p:txBody>
      </p:sp>
    </p:spTree>
    <p:extLst>
      <p:ext uri="{BB962C8B-B14F-4D97-AF65-F5344CB8AC3E}">
        <p14:creationId xmlns:p14="http://schemas.microsoft.com/office/powerpoint/2010/main" val="9496946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0" dirty="0" smtClean="0"/>
              <a:t>Using the list on the slide above create</a:t>
            </a:r>
            <a:r>
              <a:rPr lang="en-US" b="0" baseline="0" dirty="0" smtClean="0"/>
              <a:t> a process flow by:</a:t>
            </a:r>
          </a:p>
          <a:p>
            <a:pPr marL="171450" indent="-171450">
              <a:buFont typeface="Arial"/>
              <a:buChar char="•"/>
            </a:pPr>
            <a:r>
              <a:rPr lang="en-US" b="0" baseline="0" dirty="0" smtClean="0"/>
              <a:t>Copy the Process Flow Slide and paste into your section</a:t>
            </a:r>
          </a:p>
          <a:p>
            <a:pPr marL="177845" indent="-177845">
              <a:buFont typeface="Arial"/>
              <a:buChar char="•"/>
            </a:pPr>
            <a:r>
              <a:rPr lang="en-US" b="0" dirty="0" smtClean="0"/>
              <a:t>Copying</a:t>
            </a:r>
            <a:r>
              <a:rPr lang="en-US" b="0" baseline="0" dirty="0" smtClean="0"/>
              <a:t> the shapes to create the process process flow</a:t>
            </a:r>
          </a:p>
          <a:p>
            <a:pPr marL="177845" indent="-177845">
              <a:buFont typeface="Arial"/>
              <a:buChar char="•"/>
            </a:pPr>
            <a:r>
              <a:rPr lang="en-US" b="0" baseline="0" dirty="0" smtClean="0"/>
              <a:t>Add connectors to complete the process</a:t>
            </a:r>
          </a:p>
        </p:txBody>
      </p:sp>
      <p:sp>
        <p:nvSpPr>
          <p:cNvPr id="4" name="Slide Number Placeholder 3"/>
          <p:cNvSpPr>
            <a:spLocks noGrp="1"/>
          </p:cNvSpPr>
          <p:nvPr>
            <p:ph type="sldNum" sz="quarter" idx="10"/>
          </p:nvPr>
        </p:nvSpPr>
        <p:spPr/>
        <p:txBody>
          <a:bodyPr/>
          <a:lstStyle/>
          <a:p>
            <a:fld id="{CA846680-62A7-41C5-A79F-706D29C4710E}" type="slidenum">
              <a:rPr lang="en-US" smtClean="0"/>
              <a:pPr/>
              <a:t>61</a:t>
            </a:fld>
            <a:endParaRPr lang="en-US" dirty="0"/>
          </a:p>
        </p:txBody>
      </p:sp>
    </p:spTree>
    <p:extLst>
      <p:ext uri="{BB962C8B-B14F-4D97-AF65-F5344CB8AC3E}">
        <p14:creationId xmlns:p14="http://schemas.microsoft.com/office/powerpoint/2010/main" val="804674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450" indent="-171450">
              <a:buFont typeface="Wingdings" charset="2"/>
              <a:buChar char="²"/>
            </a:pPr>
            <a:r>
              <a:rPr lang="en-US" dirty="0" smtClean="0"/>
              <a:t>TAB 08</a:t>
            </a:r>
            <a:r>
              <a:rPr lang="en-US" b="0" baseline="0" dirty="0" smtClean="0"/>
              <a:t> – Question Review Checklist</a:t>
            </a:r>
            <a:endParaRPr lang="en-US" dirty="0" smtClean="0"/>
          </a:p>
          <a:p>
            <a:endParaRPr lang="en-US" dirty="0" smtClean="0"/>
          </a:p>
          <a:p>
            <a:r>
              <a:rPr lang="en-US" b="0" i="1" dirty="0" smtClean="0"/>
              <a:t>The following is a list of review questions</a:t>
            </a:r>
            <a:r>
              <a:rPr lang="en-US" b="0" i="1" baseline="0" dirty="0" smtClean="0"/>
              <a:t> </a:t>
            </a:r>
            <a:r>
              <a:rPr lang="en-US" b="0" i="1" dirty="0" smtClean="0"/>
              <a:t>you can ask for each of the questions you have developed.  If you select any of the checkboxes then you need</a:t>
            </a:r>
            <a:r>
              <a:rPr lang="en-US" b="0" i="1" baseline="0" dirty="0" smtClean="0"/>
              <a:t> to remove or rewrite the question.</a:t>
            </a:r>
          </a:p>
          <a:p>
            <a:endParaRPr lang="en-US" baseline="0" dirty="0" smtClean="0"/>
          </a:p>
          <a:p>
            <a:r>
              <a:rPr lang="en-US" i="1" dirty="0" smtClean="0"/>
              <a:t>Check the</a:t>
            </a:r>
            <a:r>
              <a:rPr lang="en-US" i="1" baseline="0" dirty="0" smtClean="0"/>
              <a:t> box below if the answer to the Question is “No”.  </a:t>
            </a:r>
            <a:r>
              <a:rPr lang="en-US" i="1" dirty="0" smtClean="0"/>
              <a:t>If the answer to any of these questions is “No” remove of rewrite the question.</a:t>
            </a:r>
            <a:endParaRPr lang="en-US" i="1" baseline="0" dirty="0" smtClean="0"/>
          </a:p>
          <a:p>
            <a:pPr marL="171450" indent="-171450">
              <a:buFont typeface="Wingdings" charset="2"/>
              <a:buChar char="q"/>
            </a:pPr>
            <a:r>
              <a:rPr lang="en-US" b="0" dirty="0" smtClean="0"/>
              <a:t>Is the question directly </a:t>
            </a:r>
            <a:r>
              <a:rPr lang="en-US" b="0" dirty="0"/>
              <a:t>related to the </a:t>
            </a:r>
            <a:r>
              <a:rPr lang="en-US" b="0" dirty="0" smtClean="0"/>
              <a:t>course?</a:t>
            </a:r>
          </a:p>
          <a:p>
            <a:pPr marL="171450" indent="-171450">
              <a:buFont typeface="Wingdings" charset="2"/>
              <a:buChar char="q"/>
            </a:pPr>
            <a:r>
              <a:rPr lang="en-US" b="0" dirty="0" smtClean="0"/>
              <a:t>Do </a:t>
            </a:r>
            <a:r>
              <a:rPr lang="en-US" b="0" dirty="0"/>
              <a:t>participants have the knowledge to answer the </a:t>
            </a:r>
            <a:r>
              <a:rPr lang="en-US" b="0" dirty="0" smtClean="0"/>
              <a:t>question?</a:t>
            </a:r>
          </a:p>
          <a:p>
            <a:pPr marL="171450" indent="-171450">
              <a:buFont typeface="Wingdings" charset="2"/>
              <a:buChar char="q"/>
            </a:pPr>
            <a:r>
              <a:rPr lang="en-US" b="0" dirty="0"/>
              <a:t>Have you avoided double-barreled questions, as participants might want to respond differently to each part e.g. 'How did you feel about using packages A and B?'</a:t>
            </a:r>
          </a:p>
          <a:p>
            <a:pPr marL="171450" indent="-171450">
              <a:buFont typeface="Wingdings" charset="2"/>
              <a:buChar char="q"/>
            </a:pPr>
            <a:r>
              <a:rPr lang="en-US" b="0" dirty="0"/>
              <a:t>Is the language simple and easy to understand so participants do not </a:t>
            </a:r>
            <a:r>
              <a:rPr lang="en-US" b="0" dirty="0" smtClean="0"/>
              <a:t>miss </a:t>
            </a:r>
            <a:r>
              <a:rPr lang="en-US" b="0" dirty="0"/>
              <a:t>a question </a:t>
            </a:r>
            <a:r>
              <a:rPr lang="en-US" b="0" dirty="0" smtClean="0"/>
              <a:t>they </a:t>
            </a:r>
            <a:r>
              <a:rPr lang="en-US" b="0" dirty="0"/>
              <a:t>don't </a:t>
            </a:r>
            <a:r>
              <a:rPr lang="en-US" b="0" dirty="0" smtClean="0"/>
              <a:t>understand?</a:t>
            </a:r>
            <a:endParaRPr lang="en-US" b="0" dirty="0"/>
          </a:p>
          <a:p>
            <a:pPr marL="171450" indent="-171450">
              <a:buFont typeface="Wingdings" charset="2"/>
              <a:buChar char="q"/>
            </a:pPr>
            <a:r>
              <a:rPr lang="en-US" b="0" dirty="0"/>
              <a:t>Is the question </a:t>
            </a:r>
            <a:r>
              <a:rPr lang="en-US" b="0" dirty="0" smtClean="0"/>
              <a:t>short </a:t>
            </a:r>
            <a:r>
              <a:rPr lang="en-US" b="0" dirty="0"/>
              <a:t>and direct?</a:t>
            </a:r>
          </a:p>
          <a:p>
            <a:pPr marL="171450" indent="-171450">
              <a:buFont typeface="Wingdings" charset="2"/>
              <a:buChar char="q"/>
            </a:pPr>
            <a:r>
              <a:rPr lang="en-US" b="0" dirty="0"/>
              <a:t>Have you avoided yes/no questions (unless you want a yes/no answer)?</a:t>
            </a:r>
          </a:p>
          <a:p>
            <a:pPr marL="171450" indent="-171450">
              <a:buFont typeface="Wingdings" charset="2"/>
              <a:buChar char="q"/>
            </a:pPr>
            <a:r>
              <a:rPr lang="en-US" b="0" dirty="0"/>
              <a:t>Is the question formats varied in order to encourage participants to think about each of their </a:t>
            </a:r>
            <a:r>
              <a:rPr lang="en-US" b="0" dirty="0" smtClean="0"/>
              <a:t>responses? </a:t>
            </a:r>
            <a:endParaRPr lang="en-US" b="0" dirty="0"/>
          </a:p>
          <a:p>
            <a:r>
              <a:rPr lang="en-US" dirty="0"/>
              <a:t>	</a:t>
            </a:r>
            <a:endParaRPr lang="en-US" dirty="0" smtClean="0"/>
          </a:p>
          <a:p>
            <a:r>
              <a:rPr lang="en-US" i="1" dirty="0" smtClean="0"/>
              <a:t>Check the</a:t>
            </a:r>
            <a:r>
              <a:rPr lang="en-US" i="1" baseline="0" dirty="0" smtClean="0"/>
              <a:t> box below if the answer to the Question is “Yes”.  </a:t>
            </a:r>
            <a:r>
              <a:rPr lang="en-US" i="1" dirty="0" smtClean="0"/>
              <a:t>If the answer to any of these questions is “Yes” remove of rewrite the question.</a:t>
            </a:r>
            <a:endParaRPr lang="en-US" i="1" baseline="0" dirty="0" smtClean="0"/>
          </a:p>
          <a:p>
            <a:pPr marL="171450" indent="-171450">
              <a:buFont typeface="Wingdings" charset="2"/>
              <a:buChar char="q"/>
            </a:pPr>
            <a:r>
              <a:rPr lang="en-US" b="0" dirty="0" smtClean="0"/>
              <a:t>Is </a:t>
            </a:r>
            <a:r>
              <a:rPr lang="en-US" b="0" dirty="0"/>
              <a:t>the </a:t>
            </a:r>
            <a:r>
              <a:rPr lang="en-US" b="0" dirty="0" smtClean="0"/>
              <a:t>question </a:t>
            </a:r>
            <a:r>
              <a:rPr lang="en-US" b="0" dirty="0"/>
              <a:t>ambiguous or open to different personal interpretations for example a question like 'Do you prefer tutorials or simulations?’ </a:t>
            </a:r>
          </a:p>
          <a:p>
            <a:pPr marL="171450" indent="-171450">
              <a:buFont typeface="Wingdings" charset="2"/>
              <a:buChar char="q"/>
            </a:pPr>
            <a:r>
              <a:rPr lang="en-US" b="0" dirty="0"/>
              <a:t>Does the question have an obvious </a:t>
            </a:r>
            <a:r>
              <a:rPr lang="en-US" b="0" dirty="0" smtClean="0"/>
              <a:t>answer?</a:t>
            </a:r>
            <a:endParaRPr lang="en-US" b="0" dirty="0"/>
          </a:p>
          <a:p>
            <a:pPr marL="171450" indent="-171450">
              <a:buFont typeface="Wingdings" charset="2"/>
              <a:buChar char="q"/>
            </a:pPr>
            <a:r>
              <a:rPr lang="en-US" b="0" dirty="0"/>
              <a:t>Are there any 'Why? questions or strongly evocative questions which might make a student defensive</a:t>
            </a:r>
            <a:r>
              <a:rPr lang="en-US" b="0" dirty="0" smtClean="0"/>
              <a:t>.</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62</a:t>
            </a:fld>
            <a:endParaRPr lang="en-US" dirty="0"/>
          </a:p>
        </p:txBody>
      </p:sp>
    </p:spTree>
    <p:extLst>
      <p:ext uri="{BB962C8B-B14F-4D97-AF65-F5344CB8AC3E}">
        <p14:creationId xmlns:p14="http://schemas.microsoft.com/office/powerpoint/2010/main" val="36233650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Question</a:t>
            </a:r>
            <a:r>
              <a:rPr lang="en-US" b="1" baseline="0" dirty="0" smtClean="0"/>
              <a:t> 1:</a:t>
            </a:r>
            <a:r>
              <a:rPr lang="en-US" b="0" baseline="0" dirty="0" smtClean="0"/>
              <a:t>  </a:t>
            </a:r>
            <a:r>
              <a:rPr lang="en-US" b="0" dirty="0" smtClean="0"/>
              <a:t>How do you feel about writing</a:t>
            </a:r>
            <a:r>
              <a:rPr lang="en-US" b="0" baseline="0" dirty="0" smtClean="0"/>
              <a:t> questions about this course?</a:t>
            </a:r>
          </a:p>
          <a:p>
            <a:endParaRPr lang="en-US" b="0" baseline="0" dirty="0" smtClean="0"/>
          </a:p>
          <a:p>
            <a:r>
              <a:rPr lang="en-US" b="1" baseline="0" dirty="0" smtClean="0"/>
              <a:t>Answer:  </a:t>
            </a:r>
            <a:r>
              <a:rPr lang="en-US" b="0" baseline="0" dirty="0" smtClean="0"/>
              <a:t>Bad - This is not a good question because of the discussion of how the participants feel about the creation of questions and may cause a emotional response.  </a:t>
            </a:r>
          </a:p>
          <a:p>
            <a:endParaRPr lang="en-US" b="0" baseline="0" dirty="0" smtClean="0"/>
          </a:p>
          <a:p>
            <a:r>
              <a:rPr lang="en-US" b="1" baseline="0" dirty="0" smtClean="0"/>
              <a:t>Question 2:  </a:t>
            </a:r>
            <a:r>
              <a:rPr lang="en-US" b="0" dirty="0" smtClean="0"/>
              <a:t>Where is the question checklist located?</a:t>
            </a:r>
          </a:p>
          <a:p>
            <a:endParaRPr lang="en-US" b="0" baseline="0" dirty="0" smtClean="0"/>
          </a:p>
          <a:p>
            <a:r>
              <a:rPr lang="en-US" b="1" baseline="0" dirty="0" smtClean="0"/>
              <a:t>Answer:  </a:t>
            </a:r>
            <a:r>
              <a:rPr lang="en-US" b="0" baseline="0" dirty="0" smtClean="0"/>
              <a:t>Good - This good question because there is both a direct answer and it is useful to know.    </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Question 3:</a:t>
            </a:r>
            <a:r>
              <a:rPr lang="en-US" b="0" baseline="0" dirty="0" smtClean="0"/>
              <a:t>  </a:t>
            </a:r>
            <a:r>
              <a:rPr lang="en-US" b="0" dirty="0" smtClean="0"/>
              <a:t>Lusaka is the capital of what country?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Answer:</a:t>
            </a:r>
            <a:r>
              <a:rPr lang="en-US" b="1" baseline="0" dirty="0" smtClean="0"/>
              <a:t> </a:t>
            </a:r>
            <a:r>
              <a:rPr lang="en-US" b="0" baseline="0" dirty="0" smtClean="0"/>
              <a:t>Bad – Not only is this a very hard question, it has nothing to do with the course. By the way, it is Zambia.</a:t>
            </a:r>
            <a:endParaRPr lang="en-US" b="0" dirty="0" smtClean="0"/>
          </a:p>
          <a:p>
            <a:endParaRPr lang="en-US" b="0" baseline="0" dirty="0" smtClean="0"/>
          </a:p>
          <a:p>
            <a:endParaRPr lang="en-US" b="0" baseline="0" dirty="0" smtClean="0"/>
          </a:p>
          <a:p>
            <a:endParaRPr lang="en-US" b="0" baseline="0" dirty="0" smtClean="0"/>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63</a:t>
            </a:fld>
            <a:endParaRPr lang="en-US" dirty="0"/>
          </a:p>
        </p:txBody>
      </p:sp>
    </p:spTree>
    <p:extLst>
      <p:ext uri="{BB962C8B-B14F-4D97-AF65-F5344CB8AC3E}">
        <p14:creationId xmlns:p14="http://schemas.microsoft.com/office/powerpoint/2010/main" val="36947268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r>
              <a:rPr lang="en-US" dirty="0" smtClean="0">
                <a:solidFill>
                  <a:srgbClr val="000000"/>
                </a:solidFill>
              </a:rPr>
              <a:t>:</a:t>
            </a:r>
            <a:r>
              <a:rPr lang="en-US" baseline="0" dirty="0" smtClean="0">
                <a:solidFill>
                  <a:srgbClr val="000000"/>
                </a:solidFill>
              </a:rPr>
              <a:t>  </a:t>
            </a:r>
            <a:endParaRPr lang="en-US" dirty="0">
              <a:solidFill>
                <a:srgbClr val="000000"/>
              </a:solidFill>
            </a:endParaRPr>
          </a:p>
          <a:p>
            <a:endParaRPr lang="en-US" dirty="0" smtClean="0">
              <a:solidFill>
                <a:srgbClr val="000000"/>
              </a:solidFill>
            </a:endParaRPr>
          </a:p>
          <a:p>
            <a:pPr marL="171450" indent="-171450">
              <a:buFont typeface="Wingdings" charset="2"/>
              <a:buChar char="²"/>
            </a:pPr>
            <a:r>
              <a:rPr lang="en-US" dirty="0" smtClean="0">
                <a:solidFill>
                  <a:srgbClr val="000000"/>
                </a:solidFill>
              </a:rPr>
              <a:t>TAB 4 – PDQ Form</a:t>
            </a:r>
          </a:p>
          <a:p>
            <a:pPr marL="171450" indent="-171450">
              <a:buFont typeface="Wingdings" charset="2"/>
              <a:buChar char="²"/>
            </a:pPr>
            <a:r>
              <a:rPr lang="en-US" dirty="0" smtClean="0">
                <a:solidFill>
                  <a:srgbClr val="000000"/>
                </a:solidFill>
              </a:rPr>
              <a:t>Power Point Template</a:t>
            </a:r>
          </a:p>
          <a:p>
            <a:pPr marL="171450" indent="-171450">
              <a:buFont typeface="Wingdings" charset="2"/>
              <a:buChar char="²"/>
            </a:pPr>
            <a:r>
              <a:rPr lang="en-US" dirty="0" smtClean="0">
                <a:solidFill>
                  <a:srgbClr val="000000"/>
                </a:solidFill>
              </a:rPr>
              <a:t>Curricula Temple</a:t>
            </a:r>
          </a:p>
          <a:p>
            <a:pPr marL="171450" indent="-171450">
              <a:buFont typeface="Wingdings" charset="2"/>
              <a:buChar char="²"/>
            </a:pPr>
            <a:endParaRPr lang="en-US" dirty="0">
              <a:solidFill>
                <a:srgbClr val="000000"/>
              </a:solidFill>
            </a:endParaRPr>
          </a:p>
          <a:p>
            <a:r>
              <a:rPr lang="en-US" b="0" dirty="0" smtClean="0">
                <a:solidFill>
                  <a:srgbClr val="000000"/>
                </a:solidFill>
              </a:rPr>
              <a:t>Use the PowerPoint Template starting on slide 10 (Section 1) and use your completed Curricula to fill in in the slides and populate the course.  Be sure to include the following:</a:t>
            </a:r>
          </a:p>
          <a:p>
            <a:pPr marL="171450" indent="-171450">
              <a:buFont typeface="Arial"/>
              <a:buChar char="•"/>
            </a:pPr>
            <a:r>
              <a:rPr lang="en-US" b="0" dirty="0">
                <a:solidFill>
                  <a:srgbClr val="000000"/>
                </a:solidFill>
              </a:rPr>
              <a:t>C</a:t>
            </a:r>
            <a:r>
              <a:rPr lang="en-US" b="0" dirty="0" smtClean="0">
                <a:solidFill>
                  <a:srgbClr val="000000"/>
                </a:solidFill>
              </a:rPr>
              <a:t>reate at least one slide per objective</a:t>
            </a:r>
          </a:p>
          <a:p>
            <a:pPr marL="171450" indent="-171450">
              <a:buFont typeface="Arial"/>
              <a:buChar char="•"/>
            </a:pPr>
            <a:r>
              <a:rPr lang="en-US" b="0" dirty="0">
                <a:solidFill>
                  <a:srgbClr val="000000"/>
                </a:solidFill>
              </a:rPr>
              <a:t>P</a:t>
            </a:r>
            <a:r>
              <a:rPr lang="en-US" b="0" dirty="0" smtClean="0">
                <a:solidFill>
                  <a:srgbClr val="000000"/>
                </a:solidFill>
              </a:rPr>
              <a:t>opulate the Terms and Concepts slide</a:t>
            </a:r>
          </a:p>
          <a:p>
            <a:pPr marL="171450" indent="-171450">
              <a:buFont typeface="Arial"/>
              <a:buChar char="•"/>
            </a:pPr>
            <a:r>
              <a:rPr lang="en-US" b="0" dirty="0" smtClean="0">
                <a:solidFill>
                  <a:srgbClr val="000000"/>
                </a:solidFill>
              </a:rPr>
              <a:t>Insert one image, or more if you like </a:t>
            </a:r>
          </a:p>
          <a:p>
            <a:pPr marL="171450" indent="-171450">
              <a:buFont typeface="Arial"/>
              <a:buChar char="•"/>
            </a:pPr>
            <a:r>
              <a:rPr lang="en-US" b="0" dirty="0" smtClean="0">
                <a:solidFill>
                  <a:srgbClr val="000000"/>
                </a:solidFill>
              </a:rPr>
              <a:t>Add at least one question and exercise</a:t>
            </a:r>
          </a:p>
          <a:p>
            <a:pPr marL="171450" indent="-171450">
              <a:buFont typeface="Arial"/>
              <a:buChar char="•"/>
            </a:pPr>
            <a:endParaRPr lang="en-US" b="0" dirty="0">
              <a:solidFill>
                <a:srgbClr val="000000"/>
              </a:solidFill>
            </a:endParaRPr>
          </a:p>
          <a:p>
            <a:r>
              <a:rPr lang="en-US" b="0" dirty="0" smtClean="0">
                <a:solidFill>
                  <a:srgbClr val="000000"/>
                </a:solidFill>
              </a:rPr>
              <a:t>If you have any questions during this process please let me know and I will help you with whatever you need.</a:t>
            </a:r>
          </a:p>
        </p:txBody>
      </p:sp>
      <p:sp>
        <p:nvSpPr>
          <p:cNvPr id="4" name="Slide Number Placeholder 3"/>
          <p:cNvSpPr>
            <a:spLocks noGrp="1"/>
          </p:cNvSpPr>
          <p:nvPr>
            <p:ph type="sldNum" sz="quarter" idx="10"/>
          </p:nvPr>
        </p:nvSpPr>
        <p:spPr/>
        <p:txBody>
          <a:bodyPr/>
          <a:lstStyle/>
          <a:p>
            <a:fld id="{CA846680-62A7-41C5-A79F-706D29C4710E}" type="slidenum">
              <a:rPr lang="en-US" smtClean="0"/>
              <a:pPr/>
              <a:t>64</a:t>
            </a:fld>
            <a:endParaRPr lang="en-US" dirty="0"/>
          </a:p>
        </p:txBody>
      </p:sp>
    </p:spTree>
    <p:extLst>
      <p:ext uri="{BB962C8B-B14F-4D97-AF65-F5344CB8AC3E}">
        <p14:creationId xmlns:p14="http://schemas.microsoft.com/office/powerpoint/2010/main" val="804674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45" indent="-177845">
              <a:buFont typeface="Wingdings" charset="2"/>
              <a:buChar char="²"/>
            </a:pPr>
            <a:r>
              <a:rPr lang="en-US" dirty="0" smtClean="0"/>
              <a:t>TAB</a:t>
            </a:r>
            <a:r>
              <a:rPr lang="en-US" baseline="0" dirty="0" smtClean="0"/>
              <a:t> 09 – </a:t>
            </a:r>
            <a:r>
              <a:rPr lang="en-US" b="0" baseline="0" dirty="0" smtClean="0"/>
              <a:t>PowerPoint</a:t>
            </a:r>
            <a:r>
              <a:rPr lang="en-US" baseline="0" dirty="0" smtClean="0"/>
              <a:t> </a:t>
            </a:r>
            <a:r>
              <a:rPr lang="en-US" b="0" baseline="0" dirty="0" smtClean="0"/>
              <a:t>Self-review Checklist</a:t>
            </a:r>
            <a:endParaRPr lang="en-US" dirty="0" smtClean="0"/>
          </a:p>
          <a:p>
            <a:endParaRPr lang="en-US" dirty="0" smtClean="0"/>
          </a:p>
          <a:p>
            <a:r>
              <a:rPr lang="en-US" b="0" dirty="0" smtClean="0"/>
              <a:t>The review process is important to to ensure the presentation is a perfect as possible in both content and form.  In</a:t>
            </a:r>
            <a:r>
              <a:rPr lang="en-US" b="0" baseline="0" dirty="0" smtClean="0"/>
              <a:t> addition to the review you should plan some time after the delivery to make any changes.  </a:t>
            </a:r>
            <a:r>
              <a:rPr lang="en-US" b="0" dirty="0" smtClean="0"/>
              <a:t>There are five stages to the review process.  </a:t>
            </a:r>
          </a:p>
          <a:p>
            <a:pPr marL="177845" indent="-177845">
              <a:buFont typeface="Arial"/>
              <a:buChar char="•"/>
            </a:pPr>
            <a:r>
              <a:rPr lang="en-US" b="1" dirty="0" smtClean="0"/>
              <a:t>Self-review using the the Checklist </a:t>
            </a:r>
            <a:r>
              <a:rPr lang="en-US" b="0" dirty="0" smtClean="0"/>
              <a:t>– A checklist has been created to help you with reviewing your course prior to sending it for review.  The most common errors can be found using the check list.</a:t>
            </a:r>
          </a:p>
          <a:p>
            <a:pPr marL="177845" indent="-177845">
              <a:buFont typeface="Arial"/>
              <a:buChar char="•"/>
            </a:pPr>
            <a:r>
              <a:rPr lang="en-US" b="1" dirty="0" smtClean="0"/>
              <a:t>SME Review </a:t>
            </a:r>
            <a:r>
              <a:rPr lang="en-US" b="0" dirty="0" smtClean="0"/>
              <a:t>– During</a:t>
            </a:r>
            <a:r>
              <a:rPr lang="en-US" b="0" baseline="0" dirty="0" smtClean="0"/>
              <a:t> this stage the SME reviews the course for the the content related to the topic to make sure it makes sense and it technically correct.</a:t>
            </a:r>
          </a:p>
          <a:p>
            <a:pPr marL="177845" indent="-177845">
              <a:buFont typeface="Arial"/>
              <a:buChar char="•"/>
            </a:pPr>
            <a:r>
              <a:rPr lang="en-US" b="1" dirty="0" smtClean="0"/>
              <a:t>SME Review Changes </a:t>
            </a:r>
            <a:r>
              <a:rPr lang="en-US" b="0" dirty="0" smtClean="0"/>
              <a:t>– Upon</a:t>
            </a:r>
            <a:r>
              <a:rPr lang="en-US" b="0" baseline="0" dirty="0" smtClean="0"/>
              <a:t> receiving the course back from the SME you will need to make the recommended changes.  If you disagree with a change you do not have to make it but please document the reason you are not doing so.</a:t>
            </a:r>
          </a:p>
          <a:p>
            <a:pPr marL="177845" indent="-177845">
              <a:buFont typeface="Arial"/>
              <a:buChar char="•"/>
            </a:pPr>
            <a:r>
              <a:rPr lang="en-US" b="1" baseline="0" dirty="0" smtClean="0"/>
              <a:t>Training Evaluation Review </a:t>
            </a:r>
            <a:r>
              <a:rPr lang="en-US" b="0" baseline="0" dirty="0" smtClean="0"/>
              <a:t>-  This review is to ensure your course is sound from an instructional design perspective.  During this stage the training will use the PowerPoint Self-review Checklist and their own experience to review the course for their recommendations.</a:t>
            </a:r>
          </a:p>
          <a:p>
            <a:pPr marL="177845" indent="-177845" defTabSz="948507">
              <a:buFont typeface="Arial"/>
              <a:buChar char="•"/>
              <a:defRPr/>
            </a:pPr>
            <a:r>
              <a:rPr lang="en-US" b="1" dirty="0" smtClean="0"/>
              <a:t>Training</a:t>
            </a:r>
            <a:r>
              <a:rPr lang="en-US" b="1" baseline="0" dirty="0" smtClean="0"/>
              <a:t> Evaluator Changes Made </a:t>
            </a:r>
            <a:r>
              <a:rPr lang="en-US" b="0" baseline="0" dirty="0" smtClean="0"/>
              <a:t>- </a:t>
            </a:r>
            <a:r>
              <a:rPr lang="en-US" b="0" dirty="0" smtClean="0"/>
              <a:t>Upon</a:t>
            </a:r>
            <a:r>
              <a:rPr lang="en-US" b="0" baseline="0" dirty="0" smtClean="0"/>
              <a:t> receiving the course back from the Trainer you need to make the recommended changes.  If you disagree with a change you do not have to make it but please document the reason you are not doing so.</a:t>
            </a:r>
          </a:p>
          <a:p>
            <a:pPr marL="177845" indent="-177845">
              <a:buFont typeface="Arial"/>
              <a:buChar char="•"/>
            </a:pP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65</a:t>
            </a:fld>
            <a:endParaRPr lang="en-US" dirty="0"/>
          </a:p>
        </p:txBody>
      </p:sp>
    </p:spTree>
    <p:extLst>
      <p:ext uri="{BB962C8B-B14F-4D97-AF65-F5344CB8AC3E}">
        <p14:creationId xmlns:p14="http://schemas.microsoft.com/office/powerpoint/2010/main" val="6354675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Question</a:t>
            </a:r>
            <a:r>
              <a:rPr lang="en-US" baseline="0" dirty="0" smtClean="0"/>
              <a:t> One</a:t>
            </a:r>
            <a:endParaRPr lang="en-US" dirty="0" smtClean="0"/>
          </a:p>
          <a:p>
            <a:r>
              <a:rPr lang="en-US" b="0" dirty="0" smtClean="0"/>
              <a:t>What are three views in PowerPoint</a:t>
            </a:r>
            <a:r>
              <a:rPr lang="en-US" b="0" baseline="0" dirty="0" smtClean="0"/>
              <a:t> we will be using</a:t>
            </a:r>
            <a:r>
              <a:rPr lang="en-US" b="0" dirty="0" smtClean="0"/>
              <a:t>?</a:t>
            </a:r>
          </a:p>
          <a:p>
            <a:endParaRPr lang="en-US" baseline="0" dirty="0" smtClean="0"/>
          </a:p>
          <a:p>
            <a:r>
              <a:rPr lang="en-US" baseline="0" dirty="0" smtClean="0"/>
              <a:t>Answer One</a:t>
            </a:r>
          </a:p>
          <a:p>
            <a:endParaRPr lang="en-US" baseline="0" dirty="0" smtClean="0"/>
          </a:p>
          <a:p>
            <a:r>
              <a:rPr lang="en-US" b="0" baseline="0" dirty="0" smtClean="0"/>
              <a:t>They are, Normal, Note Page and Presentation.</a:t>
            </a:r>
          </a:p>
          <a:p>
            <a:endParaRPr lang="en-US" b="0" baseline="0" dirty="0" smtClean="0"/>
          </a:p>
          <a:p>
            <a:r>
              <a:rPr lang="en-US" dirty="0" smtClean="0"/>
              <a:t>Question</a:t>
            </a:r>
            <a:r>
              <a:rPr lang="en-US" baseline="0" dirty="0" smtClean="0"/>
              <a:t> Two</a:t>
            </a:r>
            <a:endParaRPr lang="en-US" dirty="0" smtClean="0"/>
          </a:p>
          <a:p>
            <a:r>
              <a:rPr lang="en-US" b="0" dirty="0" smtClean="0"/>
              <a:t>Which view is used to create the</a:t>
            </a:r>
            <a:r>
              <a:rPr lang="en-US" b="0" baseline="0" dirty="0" smtClean="0"/>
              <a:t> manual?</a:t>
            </a:r>
            <a:endParaRPr lang="en-US" b="0" dirty="0" smtClean="0"/>
          </a:p>
          <a:p>
            <a:endParaRPr lang="en-US" baseline="0" dirty="0" smtClean="0"/>
          </a:p>
          <a:p>
            <a:r>
              <a:rPr lang="en-US" baseline="0" dirty="0" smtClean="0"/>
              <a:t>Answer Two</a:t>
            </a:r>
          </a:p>
          <a:p>
            <a:r>
              <a:rPr lang="en-US" b="0" baseline="0" dirty="0" smtClean="0"/>
              <a:t>The Notes Page view.</a:t>
            </a:r>
          </a:p>
        </p:txBody>
      </p:sp>
      <p:sp>
        <p:nvSpPr>
          <p:cNvPr id="4" name="Slide Number Placeholder 3"/>
          <p:cNvSpPr>
            <a:spLocks noGrp="1"/>
          </p:cNvSpPr>
          <p:nvPr>
            <p:ph type="sldNum" sz="quarter" idx="10"/>
          </p:nvPr>
        </p:nvSpPr>
        <p:spPr/>
        <p:txBody>
          <a:bodyPr/>
          <a:lstStyle/>
          <a:p>
            <a:fld id="{CA846680-62A7-41C5-A79F-706D29C4710E}" type="slidenum">
              <a:rPr lang="en-US" smtClean="0"/>
              <a:pPr/>
              <a:t>66</a:t>
            </a:fld>
            <a:endParaRPr lang="en-US" dirty="0"/>
          </a:p>
        </p:txBody>
      </p:sp>
    </p:spTree>
    <p:extLst>
      <p:ext uri="{BB962C8B-B14F-4D97-AF65-F5344CB8AC3E}">
        <p14:creationId xmlns:p14="http://schemas.microsoft.com/office/powerpoint/2010/main" val="23187777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70662" indent="-296408">
              <a:defRPr>
                <a:solidFill>
                  <a:schemeClr val="tx1"/>
                </a:solidFill>
                <a:latin typeface="Calibri" charset="0"/>
                <a:ea typeface="ＭＳ Ｐゴシック" charset="0"/>
              </a:defRPr>
            </a:lvl2pPr>
            <a:lvl3pPr marL="1185634" indent="-237127">
              <a:defRPr>
                <a:solidFill>
                  <a:schemeClr val="tx1"/>
                </a:solidFill>
                <a:latin typeface="Calibri" charset="0"/>
                <a:ea typeface="ＭＳ Ｐゴシック" charset="0"/>
              </a:defRPr>
            </a:lvl3pPr>
            <a:lvl4pPr marL="1659887" indent="-237127">
              <a:defRPr>
                <a:solidFill>
                  <a:schemeClr val="tx1"/>
                </a:solidFill>
                <a:latin typeface="Calibri" charset="0"/>
                <a:ea typeface="ＭＳ Ｐゴシック" charset="0"/>
              </a:defRPr>
            </a:lvl4pPr>
            <a:lvl5pPr marL="2134141" indent="-237127">
              <a:defRPr>
                <a:solidFill>
                  <a:schemeClr val="tx1"/>
                </a:solidFill>
                <a:latin typeface="Calibri" charset="0"/>
                <a:ea typeface="ＭＳ Ｐゴシック" charset="0"/>
              </a:defRPr>
            </a:lvl5pPr>
            <a:lvl6pPr marL="2608395" indent="-237127" defTabSz="946861" fontAlgn="base">
              <a:spcBef>
                <a:spcPct val="0"/>
              </a:spcBef>
              <a:spcAft>
                <a:spcPct val="0"/>
              </a:spcAft>
              <a:defRPr>
                <a:solidFill>
                  <a:schemeClr val="tx1"/>
                </a:solidFill>
                <a:latin typeface="Calibri" charset="0"/>
                <a:ea typeface="ＭＳ Ｐゴシック" charset="0"/>
              </a:defRPr>
            </a:lvl6pPr>
            <a:lvl7pPr marL="3082648" indent="-237127" defTabSz="946861" fontAlgn="base">
              <a:spcBef>
                <a:spcPct val="0"/>
              </a:spcBef>
              <a:spcAft>
                <a:spcPct val="0"/>
              </a:spcAft>
              <a:defRPr>
                <a:solidFill>
                  <a:schemeClr val="tx1"/>
                </a:solidFill>
                <a:latin typeface="Calibri" charset="0"/>
                <a:ea typeface="ＭＳ Ｐゴシック" charset="0"/>
              </a:defRPr>
            </a:lvl7pPr>
            <a:lvl8pPr marL="3556902" indent="-237127" defTabSz="946861" fontAlgn="base">
              <a:spcBef>
                <a:spcPct val="0"/>
              </a:spcBef>
              <a:spcAft>
                <a:spcPct val="0"/>
              </a:spcAft>
              <a:defRPr>
                <a:solidFill>
                  <a:schemeClr val="tx1"/>
                </a:solidFill>
                <a:latin typeface="Calibri" charset="0"/>
                <a:ea typeface="ＭＳ Ｐゴシック" charset="0"/>
              </a:defRPr>
            </a:lvl8pPr>
            <a:lvl9pPr marL="4031155" indent="-237127" defTabSz="946861" fontAlgn="base">
              <a:spcBef>
                <a:spcPct val="0"/>
              </a:spcBef>
              <a:spcAft>
                <a:spcPct val="0"/>
              </a:spcAft>
              <a:defRPr>
                <a:solidFill>
                  <a:schemeClr val="tx1"/>
                </a:solidFill>
                <a:latin typeface="Calibri" charset="0"/>
                <a:ea typeface="ＭＳ Ｐゴシック" charset="0"/>
              </a:defRPr>
            </a:lvl9pPr>
          </a:lstStyle>
          <a:p>
            <a:pPr defTabSz="946861" fontAlgn="base">
              <a:spcBef>
                <a:spcPct val="0"/>
              </a:spcBef>
              <a:spcAft>
                <a:spcPct val="0"/>
              </a:spcAft>
            </a:pPr>
            <a:fld id="{54DAA604-E6B6-094A-BDE6-B0CBD11BBF18}" type="slidenum">
              <a:rPr lang="en-US"/>
              <a:pPr defTabSz="946861" fontAlgn="base">
                <a:spcBef>
                  <a:spcPct val="0"/>
                </a:spcBef>
                <a:spcAft>
                  <a:spcPct val="0"/>
                </a:spcAft>
              </a:pPr>
              <a:t>67</a:t>
            </a:fld>
            <a:endParaRPr lang="en-US" dirty="0"/>
          </a:p>
        </p:txBody>
      </p:sp>
      <p:sp>
        <p:nvSpPr>
          <p:cNvPr id="5" name="Rectangle 4"/>
          <p:cNvSpPr/>
          <p:nvPr/>
        </p:nvSpPr>
        <p:spPr>
          <a:xfrm>
            <a:off x="3207026" y="382016"/>
            <a:ext cx="4108174" cy="896669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4851" tIns="47425" rIns="94851" bIns="47425" anchor="ctr"/>
          <a:lstStyle/>
          <a:p>
            <a:pPr algn="ctr" defTabSz="948294">
              <a:defRPr/>
            </a:pPr>
            <a:endParaRPr lang="en-US" sz="1500" dirty="0">
              <a:solidFill>
                <a:schemeClr val="tx1"/>
              </a:solidFill>
            </a:endParaRPr>
          </a:p>
        </p:txBody>
      </p:sp>
      <p:graphicFrame>
        <p:nvGraphicFramePr>
          <p:cNvPr id="2051" name="Object 5"/>
          <p:cNvGraphicFramePr>
            <a:graphicFrameLocks noChangeAspect="1"/>
          </p:cNvGraphicFramePr>
          <p:nvPr/>
        </p:nvGraphicFramePr>
        <p:xfrm>
          <a:off x="1470991" y="4382515"/>
          <a:ext cx="5486400" cy="183630"/>
        </p:xfrm>
        <a:graphic>
          <a:graphicData uri="http://schemas.openxmlformats.org/presentationml/2006/ole">
            <mc:AlternateContent xmlns:mc="http://schemas.openxmlformats.org/markup-compatibility/2006">
              <mc:Choice xmlns:v="urn:schemas-microsoft-com:vml" Requires="v">
                <p:oleObj spid="_x0000_s3321" name="Document" r:id="rId4" imgW="5257800" imgH="177800" progId="Word.Document.12">
                  <p:embed/>
                </p:oleObj>
              </mc:Choice>
              <mc:Fallback>
                <p:oleObj name="Document" r:id="rId4" imgW="5257800" imgH="1778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991" y="4382515"/>
                        <a:ext cx="5486400" cy="1836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2" name="Object 6"/>
          <p:cNvGraphicFramePr>
            <a:graphicFrameLocks noChangeAspect="1"/>
          </p:cNvGraphicFramePr>
          <p:nvPr>
            <p:extLst>
              <p:ext uri="{D42A27DB-BD31-4B8C-83A1-F6EECF244321}">
                <p14:modId xmlns:p14="http://schemas.microsoft.com/office/powerpoint/2010/main" val="2710443950"/>
              </p:ext>
            </p:extLst>
          </p:nvPr>
        </p:nvGraphicFramePr>
        <p:xfrm>
          <a:off x="0" y="0"/>
          <a:ext cx="7356614" cy="9601200"/>
        </p:xfrm>
        <a:graphic>
          <a:graphicData uri="http://schemas.openxmlformats.org/presentationml/2006/ole">
            <mc:AlternateContent xmlns:mc="http://schemas.openxmlformats.org/markup-compatibility/2006">
              <mc:Choice xmlns:v="urn:schemas-microsoft-com:vml" Requires="v">
                <p:oleObj spid="_x0000_s3322" name="Document" r:id="rId6" imgW="8166100" imgH="10566400" progId="Word.Document.12">
                  <p:embed/>
                </p:oleObj>
              </mc:Choice>
              <mc:Fallback>
                <p:oleObj name="Document" r:id="rId6" imgW="8166100" imgH="10566400" progId="Word.Document.12">
                  <p:embed/>
                  <p:pic>
                    <p:nvPicPr>
                      <p:cNvPr id="0" name=""/>
                      <p:cNvPicPr>
                        <a:picLocks noChangeAspect="1" noChangeArrowheads="1"/>
                      </p:cNvPicPr>
                      <p:nvPr/>
                    </p:nvPicPr>
                    <p:blipFill>
                      <a:blip r:embed="rId7"/>
                      <a:srcRect/>
                      <a:stretch>
                        <a:fillRect/>
                      </a:stretch>
                    </p:blipFill>
                    <p:spPr bwMode="auto">
                      <a:xfrm>
                        <a:off x="0" y="0"/>
                        <a:ext cx="7356614" cy="960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671375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teach participants how to </a:t>
            </a:r>
            <a:r>
              <a:rPr lang="en-US" b="0" i="1" dirty="0" smtClean="0"/>
              <a:t>take the need for training and use  templates</a:t>
            </a:r>
            <a:r>
              <a:rPr lang="en-US" b="0" i="1" baseline="0" dirty="0" smtClean="0"/>
              <a:t> to </a:t>
            </a:r>
            <a:r>
              <a:rPr lang="en-US" b="0" i="1" dirty="0" smtClean="0"/>
              <a:t>create a course.</a:t>
            </a:r>
            <a:r>
              <a:rPr lang="en-US" b="0" dirty="0" smtClean="0">
                <a:effectLst/>
              </a:rPr>
              <a:t>   It takes</a:t>
            </a:r>
            <a:r>
              <a:rPr lang="en-US" b="0" baseline="0" dirty="0" smtClean="0">
                <a:effectLst/>
              </a:rPr>
              <a:t> four hours to complete and is composed of the following sections:</a:t>
            </a:r>
            <a:endParaRPr lang="en-US" b="0" dirty="0" smtClean="0">
              <a:effectLst/>
            </a:endParaRPr>
          </a:p>
          <a:p>
            <a:endParaRPr lang="en-US" b="1" dirty="0" smtClean="0"/>
          </a:p>
          <a:p>
            <a:pPr marL="177845" indent="-177845">
              <a:buFont typeface="Arial"/>
              <a:buChar char="•"/>
            </a:pPr>
            <a:r>
              <a:rPr lang="en-US" baseline="0" dirty="0" smtClean="0">
                <a:solidFill>
                  <a:srgbClr val="000000"/>
                </a:solidFill>
              </a:rPr>
              <a:t>Section 4: </a:t>
            </a:r>
            <a:r>
              <a:rPr lang="en-US" b="1" baseline="0" dirty="0" smtClean="0">
                <a:solidFill>
                  <a:srgbClr val="000000"/>
                </a:solidFill>
              </a:rPr>
              <a:t>Other Templates </a:t>
            </a:r>
            <a:r>
              <a:rPr lang="en-US" b="0" baseline="0" dirty="0" smtClean="0">
                <a:solidFill>
                  <a:srgbClr val="000000"/>
                </a:solidFill>
              </a:rPr>
              <a:t>– This section</a:t>
            </a:r>
            <a:r>
              <a:rPr lang="en-US" b="0" dirty="0" smtClean="0">
                <a:solidFill>
                  <a:srgbClr val="000000"/>
                </a:solidFill>
              </a:rPr>
              <a:t> takes about 30 minutes to complete and introduces how</a:t>
            </a:r>
            <a:r>
              <a:rPr lang="en-US" b="0" baseline="0" dirty="0" smtClean="0">
                <a:solidFill>
                  <a:srgbClr val="000000"/>
                </a:solidFill>
              </a:rPr>
              <a:t> to use the Terms and Concepts Template and the Resource Material Table of Contents Template.</a:t>
            </a:r>
          </a:p>
          <a:p>
            <a:pPr marL="177845" indent="-177845">
              <a:buFont typeface="Arial"/>
              <a:buChar char="•"/>
            </a:pPr>
            <a:r>
              <a:rPr lang="en-US" baseline="0" dirty="0" smtClean="0">
                <a:solidFill>
                  <a:srgbClr val="000000"/>
                </a:solidFill>
              </a:rPr>
              <a:t>Section 5: Printing Training Materials </a:t>
            </a:r>
            <a:r>
              <a:rPr lang="en-US" b="0" baseline="0" dirty="0" smtClean="0">
                <a:solidFill>
                  <a:srgbClr val="000000"/>
                </a:solidFill>
              </a:rPr>
              <a:t>– This section takes about 30 minutes to complete and describes the proces</a:t>
            </a:r>
            <a:r>
              <a:rPr lang="en-US" b="0" dirty="0" smtClean="0">
                <a:solidFill>
                  <a:srgbClr val="000000"/>
                </a:solidFill>
              </a:rPr>
              <a:t>s of preparing your training materials for printing</a:t>
            </a:r>
            <a:r>
              <a:rPr lang="en-US" b="0" baseline="0" dirty="0" smtClean="0">
                <a:solidFill>
                  <a:srgbClr val="000000"/>
                </a:solidFill>
              </a:rPr>
              <a:t> and how to print the materials.</a:t>
            </a:r>
          </a:p>
          <a:p>
            <a:pPr marL="177845" indent="-177845">
              <a:buFont typeface="Arial"/>
              <a:buChar char="•"/>
            </a:pPr>
            <a:r>
              <a:rPr lang="en-US" baseline="0" dirty="0" smtClean="0"/>
              <a:t>Conclusion</a:t>
            </a:r>
            <a:r>
              <a:rPr lang="en-US" b="0" baseline="0" dirty="0" smtClean="0"/>
              <a:t> – This section</a:t>
            </a:r>
            <a:r>
              <a:rPr lang="en-US" b="0" dirty="0" smtClean="0"/>
              <a:t> takes about 10 minutes to complete and summarizes the course.  It also provides details about where you can get additional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68</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7814740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endParaRPr lang="en-US" b="0" dirty="0" smtClean="0"/>
          </a:p>
          <a:p>
            <a:endParaRPr lang="en-US" b="0" dirty="0" smtClean="0"/>
          </a:p>
          <a:p>
            <a:pPr marL="171450" indent="-171450">
              <a:buFont typeface="Arial"/>
              <a:buChar char="•"/>
            </a:pPr>
            <a:r>
              <a:rPr lang="en-US" b="0" dirty="0" smtClean="0"/>
              <a:t>Each</a:t>
            </a:r>
            <a:r>
              <a:rPr lang="en-US" b="0" baseline="0" dirty="0" smtClean="0"/>
              <a:t> of the learning objectives corresponds to a slide, or series of slides, in this section of the course.  </a:t>
            </a:r>
          </a:p>
          <a:p>
            <a:pPr marL="171450" indent="-171450">
              <a:buFont typeface="Arial"/>
              <a:buChar char="•"/>
            </a:pPr>
            <a:r>
              <a:rPr lang="en-US" b="0" baseline="0" dirty="0" smtClean="0"/>
              <a:t>By the end of this section you should be able to perform each of the listed objectives with the support of the training materials.</a:t>
            </a:r>
          </a:p>
          <a:p>
            <a:pPr marL="171450" indent="-171450">
              <a:buFont typeface="Arial"/>
              <a:buChar char="•"/>
            </a:pPr>
            <a:r>
              <a:rPr lang="en-US" b="0" baseline="0" dirty="0" smtClean="0"/>
              <a:t>The section learning objectives are tied directly to the course objectives which will be reviewed at the end of the course.</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69</a:t>
            </a:fld>
            <a:endParaRPr lang="en-US" dirty="0"/>
          </a:p>
        </p:txBody>
      </p:sp>
    </p:spTree>
    <p:extLst>
      <p:ext uri="{BB962C8B-B14F-4D97-AF65-F5344CB8AC3E}">
        <p14:creationId xmlns:p14="http://schemas.microsoft.com/office/powerpoint/2010/main" val="3574790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6451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dirty="0" smtClean="0"/>
              <a:t>Notes:</a:t>
            </a:r>
          </a:p>
          <a:p>
            <a:pPr>
              <a:defRPr/>
            </a:pPr>
            <a:endParaRPr lang="en-US" b="1" dirty="0" smtClean="0"/>
          </a:p>
          <a:p>
            <a:pPr marL="237669" indent="-237669">
              <a:buFont typeface="Arial" pitchFamily="34" charset="0"/>
              <a:buChar char="•"/>
              <a:defRPr/>
            </a:pPr>
            <a:r>
              <a:rPr lang="en-US" b="0" dirty="0" smtClean="0"/>
              <a:t>Please turn off or silence any electronic devices.</a:t>
            </a:r>
          </a:p>
          <a:p>
            <a:pPr marL="237669" indent="-237669">
              <a:buFont typeface="Arial" pitchFamily="34" charset="0"/>
              <a:buChar char="•"/>
              <a:defRPr/>
            </a:pPr>
            <a:r>
              <a:rPr lang="en-US" b="0" dirty="0" smtClean="0"/>
              <a:t>Please refrain from browsing the Internet, sending/reading text messages, or sending/reading e-mails during class.</a:t>
            </a:r>
          </a:p>
          <a:p>
            <a:pPr marL="237669" indent="-237669">
              <a:buFont typeface="Arial" pitchFamily="34" charset="0"/>
              <a:buChar char="•"/>
              <a:defRPr/>
            </a:pPr>
            <a:r>
              <a:rPr lang="en-US" b="0" dirty="0" smtClean="0"/>
              <a:t>If you have a question, or</a:t>
            </a:r>
            <a:r>
              <a:rPr lang="en-US" b="0" baseline="0" dirty="0" smtClean="0"/>
              <a:t> comment, please ask it of the whole group instead of the person next to you.  Many times if there is something you do not understand everyone can benefit from an explanation.</a:t>
            </a:r>
            <a:endParaRPr lang="en-US" b="0" dirty="0" smtClean="0"/>
          </a:p>
          <a:p>
            <a:pPr>
              <a:defRPr/>
            </a:pP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E71443-BCD1-4D8F-863D-664C7A26BB8A}" type="slidenum">
              <a:rPr lang="en-US" smtClean="0"/>
              <a:pPr/>
              <a:t>7</a:t>
            </a:fld>
            <a:endParaRPr lang="en-US" dirty="0" smtClean="0"/>
          </a:p>
        </p:txBody>
      </p:sp>
    </p:spTree>
    <p:extLst>
      <p:ext uri="{BB962C8B-B14F-4D97-AF65-F5344CB8AC3E}">
        <p14:creationId xmlns:p14="http://schemas.microsoft.com/office/powerpoint/2010/main" val="41638756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0" dirty="0" smtClean="0"/>
          </a:p>
          <a:p>
            <a:pPr marL="177845" indent="-177845">
              <a:buFont typeface="Wingdings" charset="2"/>
              <a:buChar char="²"/>
            </a:pPr>
            <a:r>
              <a:rPr lang="en-US" b="1" dirty="0" smtClean="0"/>
              <a:t>Tab 01 </a:t>
            </a:r>
            <a:r>
              <a:rPr lang="en-US" b="0" dirty="0" smtClean="0"/>
              <a:t>- Terms and Concepts</a:t>
            </a:r>
          </a:p>
          <a:p>
            <a:endParaRPr lang="en-US" b="0" dirty="0" smtClean="0"/>
          </a:p>
          <a:p>
            <a:pPr marL="177845" indent="-177845">
              <a:buFont typeface="Arial"/>
              <a:buChar char="•"/>
            </a:pPr>
            <a:r>
              <a:rPr lang="en-US" b="0" dirty="0" smtClean="0"/>
              <a:t>The following term(s) are</a:t>
            </a:r>
            <a:r>
              <a:rPr lang="en-US" b="0" baseline="0" dirty="0" smtClean="0"/>
              <a:t> critical to your understanding of this section of the course.  </a:t>
            </a:r>
          </a:p>
          <a:p>
            <a:pPr marL="177845" indent="-177845">
              <a:buFont typeface="Arial"/>
              <a:buChar char="•"/>
            </a:pPr>
            <a:r>
              <a:rPr lang="en-US" b="0" baseline="0" dirty="0" smtClean="0"/>
              <a:t>Additional terms are located in the Terms and Concepts document located in the reference materials.</a:t>
            </a:r>
          </a:p>
          <a:p>
            <a:pPr marL="177845" indent="-177845">
              <a:buFont typeface="Arial"/>
              <a:buChar char="•"/>
            </a:pPr>
            <a:r>
              <a:rPr lang="en-US" b="0" dirty="0" smtClean="0"/>
              <a:t>If you do not understand the term,</a:t>
            </a:r>
            <a:r>
              <a:rPr lang="en-US" b="0" baseline="0" dirty="0" smtClean="0"/>
              <a:t> please ask for additional clarification.</a:t>
            </a:r>
          </a:p>
          <a:p>
            <a:pPr marL="177845" indent="-177845">
              <a:buFont typeface="Arial"/>
              <a:buChar char="•"/>
            </a:pPr>
            <a:r>
              <a:rPr lang="en-US" b="0" baseline="0" dirty="0" smtClean="0"/>
              <a:t>The Terms and Concepts document contains more terms than are listed in the course and should be reviewed to help with your learning.</a:t>
            </a:r>
          </a:p>
        </p:txBody>
      </p:sp>
      <p:sp>
        <p:nvSpPr>
          <p:cNvPr id="4" name="Slide Number Placeholder 3"/>
          <p:cNvSpPr>
            <a:spLocks noGrp="1"/>
          </p:cNvSpPr>
          <p:nvPr>
            <p:ph type="sldNum" sz="quarter" idx="10"/>
          </p:nvPr>
        </p:nvSpPr>
        <p:spPr/>
        <p:txBody>
          <a:bodyPr/>
          <a:lstStyle/>
          <a:p>
            <a:fld id="{CA846680-62A7-41C5-A79F-706D29C4710E}" type="slidenum">
              <a:rPr lang="en-US" smtClean="0"/>
              <a:pPr/>
              <a:t>70</a:t>
            </a:fld>
            <a:endParaRPr lang="en-US" dirty="0"/>
          </a:p>
        </p:txBody>
      </p:sp>
    </p:spTree>
    <p:extLst>
      <p:ext uri="{BB962C8B-B14F-4D97-AF65-F5344CB8AC3E}">
        <p14:creationId xmlns:p14="http://schemas.microsoft.com/office/powerpoint/2010/main" val="704251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450" indent="-171450">
              <a:buFont typeface="Wingdings" charset="2"/>
              <a:buChar char="²"/>
            </a:pPr>
            <a:r>
              <a:rPr lang="en-US" dirty="0" smtClean="0"/>
              <a:t>TAB</a:t>
            </a:r>
            <a:r>
              <a:rPr lang="en-US" baseline="0" dirty="0" smtClean="0"/>
              <a:t> 10 –</a:t>
            </a:r>
            <a:r>
              <a:rPr lang="en-US" b="0" baseline="0" dirty="0" smtClean="0"/>
              <a:t>Terms and Concepts Template</a:t>
            </a:r>
            <a:endParaRPr lang="en-US" dirty="0" smtClean="0"/>
          </a:p>
          <a:p>
            <a:endParaRPr lang="en-US" dirty="0" smtClean="0"/>
          </a:p>
          <a:p>
            <a:r>
              <a:rPr lang="en-US" b="0" dirty="0" smtClean="0"/>
              <a:t>The </a:t>
            </a:r>
            <a:r>
              <a:rPr lang="en-US" b="0" baseline="0" dirty="0" smtClean="0"/>
              <a:t>Terms and Concepts Template is created after your Curricula.  All of the terms are listed in alphabetical order, or if necessary, grouped in the order they appear in the course.  Additional rows can be added to the document by:</a:t>
            </a:r>
          </a:p>
          <a:p>
            <a:pPr marL="591171" lvl="2" indent="-237127">
              <a:buFont typeface="+mj-lt"/>
              <a:buAutoNum type="arabicPeriod"/>
            </a:pPr>
            <a:r>
              <a:rPr lang="en-US" b="0" baseline="0" dirty="0" smtClean="0"/>
              <a:t>Left clicking just to the right of the table</a:t>
            </a:r>
          </a:p>
          <a:p>
            <a:pPr marL="591171" lvl="2" indent="-237127">
              <a:buFont typeface="+mj-lt"/>
              <a:buAutoNum type="arabicPeriod"/>
            </a:pPr>
            <a:r>
              <a:rPr lang="en-US" b="0" baseline="0" dirty="0" smtClean="0"/>
              <a:t>Pressings the enter key</a:t>
            </a:r>
          </a:p>
          <a:p>
            <a:endParaRPr lang="en-US" b="0" baseline="0" dirty="0" smtClean="0"/>
          </a:p>
          <a:p>
            <a:r>
              <a:rPr lang="en-US" b="0" baseline="0" dirty="0" smtClean="0"/>
              <a:t>This document is saved as a Word Template this means:</a:t>
            </a:r>
          </a:p>
          <a:p>
            <a:pPr marL="177845" indent="-177845">
              <a:buFont typeface="Arial"/>
              <a:buChar char="•"/>
            </a:pPr>
            <a:r>
              <a:rPr lang="en-US" b="0" baseline="0" dirty="0" smtClean="0"/>
              <a:t>When you save the document you will be prompted to save the document.  The original document is not be changed.  </a:t>
            </a:r>
          </a:p>
          <a:p>
            <a:pPr marL="177845" indent="-177845">
              <a:buFont typeface="Arial"/>
              <a:buChar char="•"/>
            </a:pPr>
            <a:r>
              <a:rPr lang="en-US" b="0" dirty="0" smtClean="0"/>
              <a:t>The instructional</a:t>
            </a:r>
            <a:r>
              <a:rPr lang="en-US" b="0" baseline="0" dirty="0" smtClean="0"/>
              <a:t> text in the first row can be selected and automatically replaced.  </a:t>
            </a:r>
          </a:p>
          <a:p>
            <a:endParaRPr lang="en-US" b="0" baseline="0" dirty="0" smtClean="0"/>
          </a:p>
          <a:p>
            <a:r>
              <a:rPr lang="en-US" b="0" baseline="0" dirty="0" smtClean="0"/>
              <a:t>When using the Terms and Concept template</a:t>
            </a:r>
          </a:p>
          <a:p>
            <a:pPr marL="177845" indent="-177845">
              <a:buFont typeface="Arial"/>
              <a:buChar char="•"/>
            </a:pPr>
            <a:r>
              <a:rPr lang="en-US" b="0" baseline="0" dirty="0" smtClean="0"/>
              <a:t>All words in the Term column should be capitalized and in Bold unless the term requires it to be in lower case.</a:t>
            </a:r>
          </a:p>
          <a:p>
            <a:pPr marL="177845" indent="-177845">
              <a:buFont typeface="Arial"/>
              <a:buChar char="•"/>
            </a:pPr>
            <a:r>
              <a:rPr lang="en-US" b="0" baseline="0" dirty="0" smtClean="0"/>
              <a:t>All Definitions of the term should be made in sentence case.</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71</a:t>
            </a:fld>
            <a:endParaRPr lang="en-US" dirty="0"/>
          </a:p>
        </p:txBody>
      </p:sp>
    </p:spTree>
    <p:extLst>
      <p:ext uri="{BB962C8B-B14F-4D97-AF65-F5344CB8AC3E}">
        <p14:creationId xmlns:p14="http://schemas.microsoft.com/office/powerpoint/2010/main" val="35543856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450" indent="-171450">
              <a:buFont typeface="Wingdings" charset="2"/>
              <a:buChar char="²"/>
            </a:pPr>
            <a:r>
              <a:rPr lang="en-US" b="1" dirty="0" smtClean="0"/>
              <a:t>TAB 11 </a:t>
            </a:r>
            <a:r>
              <a:rPr lang="en-US" b="0" dirty="0" smtClean="0"/>
              <a:t>- Resource</a:t>
            </a:r>
            <a:r>
              <a:rPr lang="en-US" b="0" baseline="0" dirty="0" smtClean="0"/>
              <a:t> Materials Table of Contents Template </a:t>
            </a:r>
            <a:endParaRPr lang="en-US" dirty="0" smtClean="0"/>
          </a:p>
          <a:p>
            <a:endParaRPr lang="en-US" dirty="0" smtClean="0"/>
          </a:p>
          <a:p>
            <a:r>
              <a:rPr lang="en-US" b="0" dirty="0" smtClean="0"/>
              <a:t>The Resource</a:t>
            </a:r>
            <a:r>
              <a:rPr lang="en-US" b="0" baseline="0" dirty="0" smtClean="0"/>
              <a:t> Materials Table of Contents Template is used to create the cover page for the tabs in your Manual.  For each document that you want to include in your course, you need to index it in this document.  </a:t>
            </a:r>
          </a:p>
          <a:p>
            <a:endParaRPr lang="en-US" b="0" baseline="0" dirty="0" smtClean="0"/>
          </a:p>
          <a:p>
            <a:r>
              <a:rPr lang="en-US" b="0" baseline="0" dirty="0" smtClean="0"/>
              <a:t>You do not need to insert the actual document you are indexing into the Resource Materials Table of Contents Document.</a:t>
            </a:r>
          </a:p>
          <a:p>
            <a:endParaRPr lang="en-US" b="0"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72</a:t>
            </a:fld>
            <a:endParaRPr lang="en-US" dirty="0"/>
          </a:p>
        </p:txBody>
      </p:sp>
    </p:spTree>
    <p:extLst>
      <p:ext uri="{BB962C8B-B14F-4D97-AF65-F5344CB8AC3E}">
        <p14:creationId xmlns:p14="http://schemas.microsoft.com/office/powerpoint/2010/main" val="26447658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0" baseline="0" dirty="0" smtClean="0"/>
              <a:t>When you create the Resource Materials Table of Contents document:</a:t>
            </a:r>
          </a:p>
          <a:p>
            <a:endParaRPr lang="en-US" b="0" baseline="0" dirty="0" smtClean="0"/>
          </a:p>
          <a:p>
            <a:pPr marL="171450" indent="-171450">
              <a:buFont typeface="Arial"/>
              <a:buChar char="•"/>
            </a:pPr>
            <a:r>
              <a:rPr lang="en-US" b="0" baseline="0" dirty="0" smtClean="0"/>
              <a:t>Start on the second page with the titles of the sections.</a:t>
            </a:r>
          </a:p>
          <a:p>
            <a:pPr marL="171450" indent="-171450">
              <a:buFont typeface="Arial"/>
              <a:buChar char="•"/>
            </a:pPr>
            <a:r>
              <a:rPr lang="en-US" b="0" baseline="0" dirty="0" smtClean="0"/>
              <a:t>Do not manually update the Table of Contents this should only be done by </a:t>
            </a:r>
          </a:p>
          <a:p>
            <a:pPr marL="512763" marR="0" lvl="2" indent="-171450" algn="l" defTabSz="914400" rtl="0" eaLnBrk="1" fontAlgn="auto" latinLnBrk="0" hangingPunct="1">
              <a:lnSpc>
                <a:spcPct val="100000"/>
              </a:lnSpc>
              <a:spcBef>
                <a:spcPts val="0"/>
              </a:spcBef>
              <a:spcAft>
                <a:spcPts val="0"/>
              </a:spcAft>
              <a:buClrTx/>
              <a:buSzTx/>
              <a:buFont typeface="Arial"/>
              <a:buChar char="•"/>
              <a:tabLst/>
              <a:defRPr/>
            </a:pPr>
            <a:r>
              <a:rPr lang="en-US" sz="1100" dirty="0" smtClean="0"/>
              <a:t>Right clicking on the table of contents </a:t>
            </a:r>
            <a:r>
              <a:rPr lang="en-US" sz="1100" dirty="0" smtClean="0">
                <a:sym typeface="Wingdings"/>
              </a:rPr>
              <a:t></a:t>
            </a:r>
            <a:r>
              <a:rPr lang="en-US" sz="1100" dirty="0" smtClean="0"/>
              <a:t> Select “Update Field” </a:t>
            </a:r>
            <a:r>
              <a:rPr lang="en-US" sz="1100" dirty="0" smtClean="0">
                <a:sym typeface="Wingdings"/>
              </a:rPr>
              <a:t></a:t>
            </a:r>
            <a:r>
              <a:rPr lang="en-US" sz="1100" dirty="0" smtClean="0"/>
              <a:t> Select “Update Entire Table” </a:t>
            </a:r>
            <a:r>
              <a:rPr lang="en-US" sz="1100" dirty="0" smtClean="0">
                <a:sym typeface="Wingdings"/>
              </a:rPr>
              <a:t></a:t>
            </a:r>
            <a:r>
              <a:rPr lang="en-US" sz="1100" dirty="0" smtClean="0"/>
              <a:t> Click on “OK” bottom</a:t>
            </a:r>
            <a:endParaRPr lang="en-US" dirty="0" smtClean="0"/>
          </a:p>
          <a:p>
            <a:pPr marL="171450" indent="-171450">
              <a:buFont typeface="Arial"/>
              <a:buChar char="•"/>
            </a:pPr>
            <a:endParaRPr lang="en-US" b="0" baseline="0" dirty="0" smtClean="0"/>
          </a:p>
          <a:p>
            <a:r>
              <a:rPr lang="en-US" b="0" baseline="0" dirty="0" smtClean="0"/>
              <a:t>When printing the Resource Materials Table of Contents you have two options for printing:</a:t>
            </a:r>
          </a:p>
          <a:p>
            <a:pPr marL="228600" indent="-228600">
              <a:buFont typeface="+mj-lt"/>
              <a:buAutoNum type="arabicPeriod"/>
            </a:pPr>
            <a:r>
              <a:rPr lang="en-US" b="0" baseline="0" dirty="0" smtClean="0"/>
              <a:t>Include it at the end of the PowerPoint printed in notes page view.</a:t>
            </a:r>
          </a:p>
          <a:p>
            <a:pPr marL="569913" lvl="2" indent="-228600"/>
            <a:r>
              <a:rPr lang="en-US" b="0" baseline="0" dirty="0" smtClean="0"/>
              <a:t>This is best when you do not have too many additional documents</a:t>
            </a:r>
          </a:p>
          <a:p>
            <a:pPr marL="228600" indent="-228600">
              <a:buFont typeface="+mj-lt"/>
              <a:buAutoNum type="arabicPeriod"/>
            </a:pPr>
            <a:r>
              <a:rPr lang="en-US" b="0" baseline="0" dirty="0" smtClean="0"/>
              <a:t>Print it as a stand alone document.  </a:t>
            </a:r>
          </a:p>
          <a:p>
            <a:pPr marL="569913" lvl="2" indent="-228600">
              <a:buFont typeface="Arial"/>
              <a:buChar char="•"/>
            </a:pPr>
            <a:r>
              <a:rPr lang="en-US" b="0" baseline="0" dirty="0" smtClean="0"/>
              <a:t>This best when you have a large course with a lot of large reference documents.</a:t>
            </a:r>
            <a:endParaRPr lang="en-US" b="0" dirty="0" smtClean="0"/>
          </a:p>
          <a:p>
            <a:endParaRPr lang="en-US" b="0" dirty="0" smtClean="0"/>
          </a:p>
          <a:p>
            <a:r>
              <a:rPr lang="en-US" b="0" dirty="0" smtClean="0"/>
              <a:t>If you print it</a:t>
            </a:r>
            <a:r>
              <a:rPr lang="en-US" b="0" baseline="0" dirty="0" smtClean="0"/>
              <a:t> as a stand alone document the Reproductive Work Orders for both the PowerPoint and the Resource Materials Table of Contents documents will need to be changed to reflect you do not want to print it as one document.</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73</a:t>
            </a:fld>
            <a:endParaRPr lang="en-US" dirty="0"/>
          </a:p>
        </p:txBody>
      </p:sp>
    </p:spTree>
    <p:extLst>
      <p:ext uri="{BB962C8B-B14F-4D97-AF65-F5344CB8AC3E}">
        <p14:creationId xmlns:p14="http://schemas.microsoft.com/office/powerpoint/2010/main" val="33172679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45" indent="-177845" defTabSz="948507">
              <a:buFont typeface="Wingdings" charset="2"/>
              <a:buChar char="²"/>
              <a:defRPr/>
            </a:pPr>
            <a:r>
              <a:rPr lang="en-US" b="1" baseline="0" dirty="0" smtClean="0"/>
              <a:t>TAB 11 </a:t>
            </a:r>
            <a:r>
              <a:rPr lang="en-US" b="0" baseline="0" dirty="0" smtClean="0"/>
              <a:t>– Resource Materials Table of Contents Template </a:t>
            </a:r>
          </a:p>
          <a:p>
            <a:pPr marL="177845" marR="0" indent="-177845" algn="l" defTabSz="948507" rtl="0" eaLnBrk="1" fontAlgn="auto" latinLnBrk="0" hangingPunct="1">
              <a:lnSpc>
                <a:spcPct val="100000"/>
              </a:lnSpc>
              <a:spcBef>
                <a:spcPts val="0"/>
              </a:spcBef>
              <a:spcAft>
                <a:spcPts val="0"/>
              </a:spcAft>
              <a:buClrTx/>
              <a:buSzTx/>
              <a:buFont typeface="Wingdings" charset="2"/>
              <a:buChar char="²"/>
              <a:tabLst/>
              <a:defRPr/>
            </a:pPr>
            <a:r>
              <a:rPr lang="en-US" b="0" baseline="0" dirty="0" smtClean="0"/>
              <a:t>Resource Materials Table of Contents Template </a:t>
            </a:r>
          </a:p>
          <a:p>
            <a:pPr marL="177845" indent="-177845" defTabSz="948507">
              <a:buFont typeface="Wingdings" charset="2"/>
              <a:buChar char="²"/>
              <a:defRPr/>
            </a:pPr>
            <a:endParaRPr lang="en-US" b="0" dirty="0" smtClean="0"/>
          </a:p>
          <a:p>
            <a:r>
              <a:rPr lang="en-US" b="0" dirty="0" smtClean="0"/>
              <a:t>To complete</a:t>
            </a:r>
            <a:r>
              <a:rPr lang="en-US" b="0" baseline="0" dirty="0" smtClean="0"/>
              <a:t> this exercise you need to open the Resource Materials Table of Contents Template.  </a:t>
            </a:r>
          </a:p>
          <a:p>
            <a:endParaRPr lang="en-US" b="0" baseline="0" dirty="0" smtClean="0"/>
          </a:p>
          <a:p>
            <a:pPr marL="228600" indent="-228600">
              <a:buFont typeface="+mj-lt"/>
              <a:buAutoNum type="arabicPeriod"/>
            </a:pPr>
            <a:r>
              <a:rPr lang="en-US" b="0" baseline="0" dirty="0" smtClean="0"/>
              <a:t>Scroll to the third page of the document and change the Tab 1 – Title to Tab 1 – PDQ Form</a:t>
            </a:r>
          </a:p>
          <a:p>
            <a:pPr marL="228600" indent="-228600">
              <a:buFont typeface="+mj-lt"/>
              <a:buAutoNum type="arabicPeriod"/>
            </a:pPr>
            <a:r>
              <a:rPr lang="en-US" b="0" baseline="0" dirty="0" smtClean="0"/>
              <a:t>Scroll up to second page (table to contents) and update the table by</a:t>
            </a:r>
          </a:p>
          <a:p>
            <a:pPr marL="228600" marR="0" lvl="2"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100" dirty="0" smtClean="0"/>
              <a:t>Right click on the table of contents</a:t>
            </a:r>
          </a:p>
          <a:p>
            <a:pPr marL="228600" marR="0" lvl="2"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100" dirty="0" smtClean="0"/>
              <a:t>Select “Update Field”</a:t>
            </a:r>
          </a:p>
          <a:p>
            <a:pPr marL="228600" marR="0" lvl="2"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100" dirty="0" smtClean="0"/>
              <a:t>Select “Update Entire Table”</a:t>
            </a:r>
          </a:p>
          <a:p>
            <a:pPr marL="228600" marR="0" lvl="2"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100" dirty="0" smtClean="0"/>
              <a:t>Click on “OK” bottom</a:t>
            </a:r>
          </a:p>
          <a:p>
            <a:pPr marL="228600" marR="0" lvl="2"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100" dirty="0" smtClean="0"/>
              <a:t>Prior to printing the template</a:t>
            </a:r>
            <a:r>
              <a:rPr lang="en-US" sz="1100" baseline="0" dirty="0" smtClean="0"/>
              <a:t> delete the notes highlighted in red located just under the table of contents</a:t>
            </a:r>
            <a:endParaRPr lang="en-US" dirty="0" smtClean="0"/>
          </a:p>
          <a:p>
            <a:pPr marL="228600" indent="-228600">
              <a:buFont typeface="+mj-lt"/>
              <a:buAutoNum type="arabicPeriod"/>
            </a:pPr>
            <a:endParaRPr lang="en-US" b="0" dirty="0" smtClean="0"/>
          </a:p>
          <a:p>
            <a:endParaRPr lang="en-US" b="0" baseline="0" dirty="0"/>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74</a:t>
            </a:fld>
            <a:endParaRPr lang="en-US" dirty="0"/>
          </a:p>
        </p:txBody>
      </p:sp>
    </p:spTree>
    <p:extLst>
      <p:ext uri="{BB962C8B-B14F-4D97-AF65-F5344CB8AC3E}">
        <p14:creationId xmlns:p14="http://schemas.microsoft.com/office/powerpoint/2010/main" val="5720231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70662" indent="-296408">
              <a:defRPr>
                <a:solidFill>
                  <a:schemeClr val="tx1"/>
                </a:solidFill>
                <a:latin typeface="Calibri" charset="0"/>
                <a:ea typeface="ＭＳ Ｐゴシック" charset="0"/>
              </a:defRPr>
            </a:lvl2pPr>
            <a:lvl3pPr marL="1185634" indent="-237127">
              <a:defRPr>
                <a:solidFill>
                  <a:schemeClr val="tx1"/>
                </a:solidFill>
                <a:latin typeface="Calibri" charset="0"/>
                <a:ea typeface="ＭＳ Ｐゴシック" charset="0"/>
              </a:defRPr>
            </a:lvl3pPr>
            <a:lvl4pPr marL="1659887" indent="-237127">
              <a:defRPr>
                <a:solidFill>
                  <a:schemeClr val="tx1"/>
                </a:solidFill>
                <a:latin typeface="Calibri" charset="0"/>
                <a:ea typeface="ＭＳ Ｐゴシック" charset="0"/>
              </a:defRPr>
            </a:lvl4pPr>
            <a:lvl5pPr marL="2134141" indent="-237127">
              <a:defRPr>
                <a:solidFill>
                  <a:schemeClr val="tx1"/>
                </a:solidFill>
                <a:latin typeface="Calibri" charset="0"/>
                <a:ea typeface="ＭＳ Ｐゴシック" charset="0"/>
              </a:defRPr>
            </a:lvl5pPr>
            <a:lvl6pPr marL="2608395" indent="-237127" defTabSz="946861" fontAlgn="base">
              <a:spcBef>
                <a:spcPct val="0"/>
              </a:spcBef>
              <a:spcAft>
                <a:spcPct val="0"/>
              </a:spcAft>
              <a:defRPr>
                <a:solidFill>
                  <a:schemeClr val="tx1"/>
                </a:solidFill>
                <a:latin typeface="Calibri" charset="0"/>
                <a:ea typeface="ＭＳ Ｐゴシック" charset="0"/>
              </a:defRPr>
            </a:lvl6pPr>
            <a:lvl7pPr marL="3082648" indent="-237127" defTabSz="946861" fontAlgn="base">
              <a:spcBef>
                <a:spcPct val="0"/>
              </a:spcBef>
              <a:spcAft>
                <a:spcPct val="0"/>
              </a:spcAft>
              <a:defRPr>
                <a:solidFill>
                  <a:schemeClr val="tx1"/>
                </a:solidFill>
                <a:latin typeface="Calibri" charset="0"/>
                <a:ea typeface="ＭＳ Ｐゴシック" charset="0"/>
              </a:defRPr>
            </a:lvl7pPr>
            <a:lvl8pPr marL="3556902" indent="-237127" defTabSz="946861" fontAlgn="base">
              <a:spcBef>
                <a:spcPct val="0"/>
              </a:spcBef>
              <a:spcAft>
                <a:spcPct val="0"/>
              </a:spcAft>
              <a:defRPr>
                <a:solidFill>
                  <a:schemeClr val="tx1"/>
                </a:solidFill>
                <a:latin typeface="Calibri" charset="0"/>
                <a:ea typeface="ＭＳ Ｐゴシック" charset="0"/>
              </a:defRPr>
            </a:lvl8pPr>
            <a:lvl9pPr marL="4031155" indent="-237127" defTabSz="946861" fontAlgn="base">
              <a:spcBef>
                <a:spcPct val="0"/>
              </a:spcBef>
              <a:spcAft>
                <a:spcPct val="0"/>
              </a:spcAft>
              <a:defRPr>
                <a:solidFill>
                  <a:schemeClr val="tx1"/>
                </a:solidFill>
                <a:latin typeface="Calibri" charset="0"/>
                <a:ea typeface="ＭＳ Ｐゴシック" charset="0"/>
              </a:defRPr>
            </a:lvl9pPr>
          </a:lstStyle>
          <a:p>
            <a:pPr defTabSz="946861" fontAlgn="base">
              <a:spcBef>
                <a:spcPct val="0"/>
              </a:spcBef>
              <a:spcAft>
                <a:spcPct val="0"/>
              </a:spcAft>
            </a:pPr>
            <a:fld id="{54DAA604-E6B6-094A-BDE6-B0CBD11BBF18}" type="slidenum">
              <a:rPr lang="en-US"/>
              <a:pPr defTabSz="946861" fontAlgn="base">
                <a:spcBef>
                  <a:spcPct val="0"/>
                </a:spcBef>
                <a:spcAft>
                  <a:spcPct val="0"/>
                </a:spcAft>
              </a:pPr>
              <a:t>75</a:t>
            </a:fld>
            <a:endParaRPr lang="en-US" dirty="0"/>
          </a:p>
        </p:txBody>
      </p:sp>
      <p:sp>
        <p:nvSpPr>
          <p:cNvPr id="5" name="Rectangle 4"/>
          <p:cNvSpPr/>
          <p:nvPr/>
        </p:nvSpPr>
        <p:spPr>
          <a:xfrm>
            <a:off x="3207026" y="382016"/>
            <a:ext cx="4108174" cy="896669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4851" tIns="47425" rIns="94851" bIns="47425" anchor="ctr"/>
          <a:lstStyle/>
          <a:p>
            <a:pPr algn="ctr" defTabSz="948294">
              <a:defRPr/>
            </a:pPr>
            <a:endParaRPr lang="en-US" sz="1500" dirty="0">
              <a:solidFill>
                <a:schemeClr val="tx1"/>
              </a:solidFill>
            </a:endParaRPr>
          </a:p>
        </p:txBody>
      </p:sp>
      <p:graphicFrame>
        <p:nvGraphicFramePr>
          <p:cNvPr id="2051" name="Object 5"/>
          <p:cNvGraphicFramePr>
            <a:graphicFrameLocks noChangeAspect="1"/>
          </p:cNvGraphicFramePr>
          <p:nvPr/>
        </p:nvGraphicFramePr>
        <p:xfrm>
          <a:off x="1470991" y="4382515"/>
          <a:ext cx="5486400" cy="183630"/>
        </p:xfrm>
        <a:graphic>
          <a:graphicData uri="http://schemas.openxmlformats.org/presentationml/2006/ole">
            <mc:AlternateContent xmlns:mc="http://schemas.openxmlformats.org/markup-compatibility/2006">
              <mc:Choice xmlns:v="urn:schemas-microsoft-com:vml" Requires="v">
                <p:oleObj spid="_x0000_s5367" name="Document" r:id="rId4" imgW="5257800" imgH="177800" progId="Word.Document.12">
                  <p:embed/>
                </p:oleObj>
              </mc:Choice>
              <mc:Fallback>
                <p:oleObj name="Document" r:id="rId4" imgW="5257800" imgH="1778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991" y="4382515"/>
                        <a:ext cx="5486400" cy="1836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2" name="Object 6"/>
          <p:cNvGraphicFramePr>
            <a:graphicFrameLocks noChangeAspect="1"/>
          </p:cNvGraphicFramePr>
          <p:nvPr>
            <p:extLst>
              <p:ext uri="{D42A27DB-BD31-4B8C-83A1-F6EECF244321}">
                <p14:modId xmlns:p14="http://schemas.microsoft.com/office/powerpoint/2010/main" val="3315545721"/>
              </p:ext>
            </p:extLst>
          </p:nvPr>
        </p:nvGraphicFramePr>
        <p:xfrm>
          <a:off x="0" y="0"/>
          <a:ext cx="7356614" cy="9601200"/>
        </p:xfrm>
        <a:graphic>
          <a:graphicData uri="http://schemas.openxmlformats.org/presentationml/2006/ole">
            <mc:AlternateContent xmlns:mc="http://schemas.openxmlformats.org/markup-compatibility/2006">
              <mc:Choice xmlns:v="urn:schemas-microsoft-com:vml" Requires="v">
                <p:oleObj spid="_x0000_s5368" name="Document" r:id="rId6" imgW="8166100" imgH="10566400" progId="Word.Document.12">
                  <p:embed/>
                </p:oleObj>
              </mc:Choice>
              <mc:Fallback>
                <p:oleObj name="Document" r:id="rId6" imgW="8166100" imgH="10566400" progId="Word.Document.12">
                  <p:embed/>
                  <p:pic>
                    <p:nvPicPr>
                      <p:cNvPr id="0" name=""/>
                      <p:cNvPicPr>
                        <a:picLocks noChangeAspect="1" noChangeArrowheads="1"/>
                      </p:cNvPicPr>
                      <p:nvPr/>
                    </p:nvPicPr>
                    <p:blipFill>
                      <a:blip r:embed="rId7"/>
                      <a:srcRect/>
                      <a:stretch>
                        <a:fillRect/>
                      </a:stretch>
                    </p:blipFill>
                    <p:spPr bwMode="auto">
                      <a:xfrm>
                        <a:off x="0" y="0"/>
                        <a:ext cx="7356614" cy="960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224817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teach participants how to </a:t>
            </a:r>
            <a:r>
              <a:rPr lang="en-US" b="0" i="1" dirty="0" smtClean="0"/>
              <a:t>take the need for training and use  templates</a:t>
            </a:r>
            <a:r>
              <a:rPr lang="en-US" b="0" i="1" baseline="0" dirty="0" smtClean="0"/>
              <a:t> to </a:t>
            </a:r>
            <a:r>
              <a:rPr lang="en-US" b="0" i="1" dirty="0" smtClean="0"/>
              <a:t>create a course.</a:t>
            </a:r>
            <a:r>
              <a:rPr lang="en-US" b="0" dirty="0" smtClean="0">
                <a:effectLst/>
              </a:rPr>
              <a:t>   It takes</a:t>
            </a:r>
            <a:r>
              <a:rPr lang="en-US" b="0" baseline="0" dirty="0" smtClean="0">
                <a:effectLst/>
              </a:rPr>
              <a:t> four hours to complete and is composed of the following sections:</a:t>
            </a:r>
            <a:endParaRPr lang="en-US" b="0" dirty="0" smtClean="0">
              <a:effectLst/>
            </a:endParaRPr>
          </a:p>
          <a:p>
            <a:endParaRPr lang="en-US" b="1" dirty="0" smtClean="0"/>
          </a:p>
          <a:p>
            <a:pPr marL="177845" indent="-177845">
              <a:buFont typeface="Arial"/>
              <a:buChar char="•"/>
            </a:pPr>
            <a:r>
              <a:rPr lang="en-US" baseline="0" dirty="0" smtClean="0"/>
              <a:t>Section 5: Printing Training Materials </a:t>
            </a:r>
            <a:r>
              <a:rPr lang="en-US" b="0" baseline="0" dirty="0" smtClean="0"/>
              <a:t>– This section takes about 30 minutes to complete and describes the proces</a:t>
            </a:r>
            <a:r>
              <a:rPr lang="en-US" b="0" dirty="0" smtClean="0"/>
              <a:t>s of preparing your training materials for printing</a:t>
            </a:r>
            <a:r>
              <a:rPr lang="en-US" b="0" baseline="0" dirty="0" smtClean="0"/>
              <a:t> and how to print the materials.</a:t>
            </a:r>
          </a:p>
          <a:p>
            <a:pPr marL="177845" indent="-177845">
              <a:buFont typeface="Arial"/>
              <a:buChar char="•"/>
            </a:pPr>
            <a:r>
              <a:rPr lang="en-US" baseline="0" dirty="0" smtClean="0"/>
              <a:t>Conclusion</a:t>
            </a:r>
            <a:r>
              <a:rPr lang="en-US" b="0" baseline="0" dirty="0" smtClean="0"/>
              <a:t> – This section</a:t>
            </a:r>
            <a:r>
              <a:rPr lang="en-US" b="0" dirty="0" smtClean="0"/>
              <a:t> takes about 10 minutes to complete and summarizes the course.  It also provides details about where you can get additional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76</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7814740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endParaRPr lang="en-US" b="0" dirty="0" smtClean="0"/>
          </a:p>
          <a:p>
            <a:endParaRPr lang="en-US" b="0" dirty="0" smtClean="0"/>
          </a:p>
          <a:p>
            <a:pPr marL="171450" indent="-171450">
              <a:buFont typeface="Arial"/>
              <a:buChar char="•"/>
            </a:pPr>
            <a:r>
              <a:rPr lang="en-US" b="0" dirty="0" smtClean="0"/>
              <a:t>Each</a:t>
            </a:r>
            <a:r>
              <a:rPr lang="en-US" b="0" baseline="0" dirty="0" smtClean="0"/>
              <a:t> of the learning objectives corresponds to a slide, or series of slides, in this section of the course.  </a:t>
            </a:r>
          </a:p>
          <a:p>
            <a:pPr marL="171450" indent="-171450">
              <a:buFont typeface="Arial"/>
              <a:buChar char="•"/>
            </a:pPr>
            <a:r>
              <a:rPr lang="en-US" b="0" baseline="0" dirty="0" smtClean="0"/>
              <a:t>By the end of this section you should be able to perform each of the listed objectives with the support of the training materials.</a:t>
            </a:r>
          </a:p>
          <a:p>
            <a:pPr marL="171450" indent="-171450">
              <a:buFont typeface="Arial"/>
              <a:buChar char="•"/>
            </a:pPr>
            <a:r>
              <a:rPr lang="en-US" b="0" baseline="0" dirty="0" smtClean="0"/>
              <a:t>The section learning objectives are tied directly to the course objectives reviewed at the end of the course.</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77</a:t>
            </a:fld>
            <a:endParaRPr lang="en-US" dirty="0"/>
          </a:p>
        </p:txBody>
      </p:sp>
    </p:spTree>
    <p:extLst>
      <p:ext uri="{BB962C8B-B14F-4D97-AF65-F5344CB8AC3E}">
        <p14:creationId xmlns:p14="http://schemas.microsoft.com/office/powerpoint/2010/main" val="35747901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0" dirty="0" smtClean="0"/>
          </a:p>
          <a:p>
            <a:pPr marL="177845" indent="-177845">
              <a:buFont typeface="Wingdings" charset="2"/>
              <a:buChar char="²"/>
            </a:pPr>
            <a:r>
              <a:rPr lang="en-US" b="1" dirty="0" smtClean="0"/>
              <a:t>Tab 01 </a:t>
            </a:r>
            <a:r>
              <a:rPr lang="en-US" b="0" dirty="0" smtClean="0"/>
              <a:t>- Terms and Concepts</a:t>
            </a:r>
          </a:p>
          <a:p>
            <a:endParaRPr lang="en-US" b="0" dirty="0" smtClean="0"/>
          </a:p>
          <a:p>
            <a:pPr marL="177845" indent="-177845">
              <a:buFont typeface="Arial"/>
              <a:buChar char="•"/>
            </a:pPr>
            <a:r>
              <a:rPr lang="en-US" b="0" dirty="0" smtClean="0"/>
              <a:t>The following term(s) are</a:t>
            </a:r>
            <a:r>
              <a:rPr lang="en-US" b="0" baseline="0" dirty="0" smtClean="0"/>
              <a:t> critical to your understanding of this section of the course.  </a:t>
            </a:r>
          </a:p>
          <a:p>
            <a:pPr marL="177845" indent="-177845">
              <a:buFont typeface="Arial"/>
              <a:buChar char="•"/>
            </a:pPr>
            <a:r>
              <a:rPr lang="en-US" b="0" baseline="0" dirty="0" smtClean="0"/>
              <a:t>Additional terms are located in the Terms and Concepts document located in the reference materials.</a:t>
            </a:r>
          </a:p>
          <a:p>
            <a:pPr marL="177845" indent="-177845">
              <a:buFont typeface="Arial"/>
              <a:buChar char="•"/>
            </a:pPr>
            <a:r>
              <a:rPr lang="en-US" b="0" dirty="0" smtClean="0"/>
              <a:t>If you do not understand the term,</a:t>
            </a:r>
            <a:r>
              <a:rPr lang="en-US" b="0" baseline="0" dirty="0" smtClean="0"/>
              <a:t> please ask for additional clarification.</a:t>
            </a:r>
          </a:p>
          <a:p>
            <a:pPr marL="177845" indent="-177845">
              <a:buFont typeface="Arial"/>
              <a:buChar char="•"/>
            </a:pPr>
            <a:r>
              <a:rPr lang="en-US" b="0" baseline="0" dirty="0" smtClean="0"/>
              <a:t>The Terms and Concepts document contains more terms than are listed in the course and should be reviewed to help with your learning.</a:t>
            </a:r>
          </a:p>
        </p:txBody>
      </p:sp>
      <p:sp>
        <p:nvSpPr>
          <p:cNvPr id="4" name="Slide Number Placeholder 3"/>
          <p:cNvSpPr>
            <a:spLocks noGrp="1"/>
          </p:cNvSpPr>
          <p:nvPr>
            <p:ph type="sldNum" sz="quarter" idx="10"/>
          </p:nvPr>
        </p:nvSpPr>
        <p:spPr/>
        <p:txBody>
          <a:bodyPr/>
          <a:lstStyle/>
          <a:p>
            <a:fld id="{CA846680-62A7-41C5-A79F-706D29C4710E}" type="slidenum">
              <a:rPr lang="en-US" smtClean="0"/>
              <a:pPr/>
              <a:t>78</a:t>
            </a:fld>
            <a:endParaRPr lang="en-US" dirty="0"/>
          </a:p>
        </p:txBody>
      </p:sp>
    </p:spTree>
    <p:extLst>
      <p:ext uri="{BB962C8B-B14F-4D97-AF65-F5344CB8AC3E}">
        <p14:creationId xmlns:p14="http://schemas.microsoft.com/office/powerpoint/2010/main" val="704251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marL="0" indent="0">
              <a:buFont typeface="Arial"/>
              <a:buNone/>
            </a:pPr>
            <a:r>
              <a:rPr lang="en-US" b="1" dirty="0" smtClean="0"/>
              <a:t>Notes:</a:t>
            </a:r>
          </a:p>
          <a:p>
            <a:pPr marL="0" indent="0">
              <a:buFont typeface="Arial"/>
              <a:buNone/>
            </a:pPr>
            <a:endParaRPr lang="en-US" b="0" dirty="0" smtClean="0"/>
          </a:p>
          <a:p>
            <a:pPr marL="0" indent="0">
              <a:buFont typeface="Arial"/>
              <a:buNone/>
            </a:pPr>
            <a:r>
              <a:rPr lang="en-US" b="0" dirty="0" smtClean="0"/>
              <a:t>The graphic above shows</a:t>
            </a:r>
            <a:r>
              <a:rPr lang="en-US" b="0" baseline="0" dirty="0" smtClean="0"/>
              <a:t> the process you will need to go through to print the training course.  </a:t>
            </a:r>
          </a:p>
          <a:p>
            <a:pPr marL="0" indent="0">
              <a:buFont typeface="Arial"/>
              <a:buNone/>
            </a:pPr>
            <a:endParaRPr lang="en-US" b="0" baseline="0" dirty="0" smtClean="0"/>
          </a:p>
          <a:p>
            <a:pPr marL="171450" indent="-171450">
              <a:buFont typeface="Arial"/>
              <a:buChar char="•"/>
            </a:pPr>
            <a:r>
              <a:rPr lang="en-US" b="1" baseline="0" dirty="0" smtClean="0"/>
              <a:t>Convert the PowerPoint </a:t>
            </a:r>
            <a:r>
              <a:rPr lang="en-US" b="0" baseline="0" dirty="0" smtClean="0"/>
              <a:t>– The PowerPoint should be converted into a PDF in the Notes Page view.  Prior to printing the PowerPoint as a PDF confirm you have made all of the changes to the file and have applied the naming convention from slide 20.</a:t>
            </a:r>
          </a:p>
          <a:p>
            <a:pPr marL="171450" indent="-171450">
              <a:buFont typeface="Arial"/>
              <a:buChar char="•"/>
            </a:pPr>
            <a:r>
              <a:rPr lang="en-US" b="1" baseline="0" dirty="0" smtClean="0"/>
              <a:t>Complete the Resource Materials Table of Contents </a:t>
            </a:r>
            <a:r>
              <a:rPr lang="en-US" b="0" baseline="0" dirty="0" smtClean="0"/>
              <a:t>– This document should completed at the end and serves as a checklist that you have everything in the correct order.  Verify that all of the names of each document listed corresponds to the correct tab of the course.  </a:t>
            </a:r>
            <a:endParaRPr lang="en-US" b="0" baseline="0" dirty="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1" baseline="0" dirty="0" smtClean="0"/>
              <a:t>Convert all Word documents </a:t>
            </a:r>
            <a:r>
              <a:rPr lang="en-US" b="0" baseline="0" dirty="0" smtClean="0"/>
              <a:t>– The Word Documents should be converted into a PDF in the Notes Page view.  Prior to printing the Word Document as a PDF confirm you have made all of the changes to the file and have applied the naming convention from slide 20.  Be sure to double check you have all of the files in the correct order as you listed them in the Resource Materials Table of Contents Document.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1" baseline="0" dirty="0" smtClean="0"/>
              <a:t>Complete the Reproduction Work Orders </a:t>
            </a:r>
            <a:r>
              <a:rPr lang="en-US" b="0" baseline="0" dirty="0" smtClean="0"/>
              <a:t>-  You will need to complete two, one of the PowerPoint and one for your Resource Materials.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1" baseline="0" dirty="0" smtClean="0"/>
              <a:t>Email or Upload your Training Materials </a:t>
            </a:r>
            <a:r>
              <a:rPr lang="en-US" b="0" baseline="0" dirty="0" smtClean="0"/>
              <a:t>– The print forms have been filled in with the directions on how to create the training materials.  All you need to do is fill in the first section with your contact and billing information.</a:t>
            </a:r>
          </a:p>
          <a:p>
            <a:pPr marL="171450" indent="-171450">
              <a:buFont typeface="Arial"/>
              <a:buChar char="•"/>
            </a:pPr>
            <a:endParaRPr lang="en-US" b="0"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79</a:t>
            </a:fld>
            <a:endParaRPr lang="en-US" dirty="0"/>
          </a:p>
        </p:txBody>
      </p:sp>
    </p:spTree>
    <p:extLst>
      <p:ext uri="{BB962C8B-B14F-4D97-AF65-F5344CB8AC3E}">
        <p14:creationId xmlns:p14="http://schemas.microsoft.com/office/powerpoint/2010/main" val="635467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Notes Placeholder 2"/>
          <p:cNvSpPr>
            <a:spLocks noGrp="1"/>
          </p:cNvSpPr>
          <p:nvPr>
            <p:ph type="body" idx="1"/>
          </p:nvPr>
        </p:nvSpPr>
        <p:spPr/>
        <p:txBody>
          <a:bodyPr/>
          <a:lstStyle/>
          <a:p>
            <a:r>
              <a:rPr lang="en-US" dirty="0" smtClean="0"/>
              <a:t>Notes:</a:t>
            </a:r>
          </a:p>
          <a:p>
            <a:endParaRPr lang="en-US" b="0" dirty="0" smtClean="0"/>
          </a:p>
          <a:p>
            <a:pPr marL="171450" indent="-171450">
              <a:buFont typeface="Arial"/>
              <a:buChar char="•"/>
            </a:pPr>
            <a:r>
              <a:rPr lang="en-US" b="0" dirty="0" smtClean="0"/>
              <a:t>This slide</a:t>
            </a:r>
            <a:r>
              <a:rPr lang="en-US" b="0" baseline="0" dirty="0" smtClean="0"/>
              <a:t> is optional and is used to help you connect with the audience and to help them remember some of the key concepts.  </a:t>
            </a:r>
          </a:p>
          <a:p>
            <a:pPr marL="171450" indent="-171450">
              <a:buFont typeface="Arial"/>
              <a:buChar char="•"/>
            </a:pPr>
            <a:r>
              <a:rPr lang="en-US" b="0" baseline="0" dirty="0" smtClean="0"/>
              <a:t>When you complete this slide try to tie it into the main topics of the course.  For example, Curricula design and PowerPoint creation are two of the major topics of the course.  Do not exceed three bullets on this slide.</a:t>
            </a:r>
          </a:p>
          <a:p>
            <a:endParaRPr lang="en-US" b="0" baseline="0" dirty="0" smtClean="0"/>
          </a:p>
          <a:p>
            <a:endParaRPr lang="en-US" b="0" baseline="0" dirty="0" smtClean="0"/>
          </a:p>
          <a:p>
            <a:endParaRPr lang="en-US" b="0" baseline="0" dirty="0" smtClean="0"/>
          </a:p>
          <a:p>
            <a:endParaRPr lang="en-US" b="0" baseline="0" dirty="0" smtClean="0"/>
          </a:p>
          <a:p>
            <a:endParaRPr lang="en-US" b="0" baseline="0" dirty="0" smtClean="0"/>
          </a:p>
          <a:p>
            <a:endParaRPr lang="en-US" b="0" dirty="0" smtClean="0"/>
          </a:p>
        </p:txBody>
      </p:sp>
      <p:sp>
        <p:nvSpPr>
          <p:cNvPr id="68612" name="Slide Number Placeholder 3"/>
          <p:cNvSpPr>
            <a:spLocks noGrp="1"/>
          </p:cNvSpPr>
          <p:nvPr>
            <p:ph type="sldNum" sz="quarter" idx="5"/>
          </p:nvPr>
        </p:nvSpPr>
        <p:spPr/>
        <p:txBody>
          <a:bodyPr/>
          <a:lstStyle/>
          <a:p>
            <a:fld id="{A4DD7EC9-3807-4050-A8EC-3632DEFCBDE1}" type="slidenum">
              <a:rPr lang="en-US" smtClean="0"/>
              <a:pPr/>
              <a:t>8</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42890515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45" indent="-177845">
              <a:buFont typeface="Wingdings" charset="2"/>
              <a:buChar char="²"/>
            </a:pPr>
            <a:r>
              <a:rPr lang="en-US" b="1" dirty="0" smtClean="0"/>
              <a:t>TAB 12 </a:t>
            </a:r>
            <a:r>
              <a:rPr lang="en-US" b="0" dirty="0" smtClean="0"/>
              <a:t>– Reproduction</a:t>
            </a:r>
            <a:r>
              <a:rPr lang="en-US" b="0" baseline="0" dirty="0" smtClean="0"/>
              <a:t> Work Order (PowerPoint)</a:t>
            </a:r>
          </a:p>
          <a:p>
            <a:pPr marL="177845" indent="-177845">
              <a:buFont typeface="Wingdings" charset="2"/>
              <a:buChar char="²"/>
            </a:pPr>
            <a:r>
              <a:rPr lang="en-US" b="1" baseline="0" dirty="0" smtClean="0"/>
              <a:t>TAB 13 </a:t>
            </a:r>
            <a:r>
              <a:rPr lang="en-US" b="0" baseline="0" dirty="0" smtClean="0"/>
              <a:t>– Reproduction Work Order (Resource Materials Table of Contents)</a:t>
            </a:r>
          </a:p>
          <a:p>
            <a:pPr marL="177845" indent="-177845">
              <a:buFont typeface="Wingdings" charset="2"/>
              <a:buChar char="²"/>
            </a:pPr>
            <a:endParaRPr lang="en-US" b="0" baseline="0" dirty="0" smtClean="0"/>
          </a:p>
          <a:p>
            <a:pPr marL="171450" indent="-171450">
              <a:buFont typeface="Arial"/>
              <a:buChar char="•"/>
            </a:pPr>
            <a:r>
              <a:rPr lang="en-US" b="0" dirty="0" smtClean="0"/>
              <a:t>When you create the</a:t>
            </a:r>
            <a:r>
              <a:rPr lang="en-US" b="0" baseline="0" dirty="0" smtClean="0"/>
              <a:t> PDF File always open the file and confirm it displays as you intended.  </a:t>
            </a:r>
          </a:p>
          <a:p>
            <a:pPr marL="171450" indent="-171450">
              <a:buFont typeface="Arial"/>
              <a:buChar char="•"/>
            </a:pPr>
            <a:endParaRPr lang="en-US" b="0" baseline="0" dirty="0" smtClean="0"/>
          </a:p>
          <a:p>
            <a:pPr marL="171450" indent="-171450">
              <a:buFont typeface="Arial"/>
              <a:buChar char="•"/>
            </a:pPr>
            <a:r>
              <a:rPr lang="en-US" b="0" baseline="0" dirty="0" smtClean="0"/>
              <a:t>For help with creating PDF documents contact Jason Prince jason.prince@state.co.us </a:t>
            </a:r>
            <a:endParaRPr lang="en-US" b="0" dirty="0" smtClean="0"/>
          </a:p>
          <a:p>
            <a:pPr marL="171450" indent="-171450">
              <a:buFont typeface="Arial"/>
              <a:buChar char="•"/>
            </a:pPr>
            <a:endParaRPr lang="en-US" b="0" dirty="0" smtClean="0"/>
          </a:p>
          <a:p>
            <a:pPr marL="171450" indent="-171450">
              <a:buFont typeface="Arial"/>
              <a:buChar char="•"/>
            </a:pPr>
            <a:r>
              <a:rPr lang="en-US" b="0" dirty="0" smtClean="0"/>
              <a:t>The directions</a:t>
            </a:r>
            <a:r>
              <a:rPr lang="en-US" b="0" baseline="0" dirty="0" smtClean="0"/>
              <a:t> on how to convert your file to the PDF are in the next two slides.</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80</a:t>
            </a:fld>
            <a:endParaRPr lang="en-US" dirty="0"/>
          </a:p>
        </p:txBody>
      </p:sp>
    </p:spTree>
    <p:extLst>
      <p:ext uri="{BB962C8B-B14F-4D97-AF65-F5344CB8AC3E}">
        <p14:creationId xmlns:p14="http://schemas.microsoft.com/office/powerpoint/2010/main" val="33602985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pPr marL="171450" indent="-171450">
              <a:buFont typeface="Arial"/>
              <a:buChar char="•"/>
            </a:pPr>
            <a:r>
              <a:rPr lang="en-US" b="0" baseline="0" dirty="0" smtClean="0"/>
              <a:t>Prior to creating the PDF create a folder to place the PDF documents on either on your desktop or within your training folder.  </a:t>
            </a:r>
          </a:p>
          <a:p>
            <a:pPr marL="171450" indent="-171450">
              <a:buFont typeface="Arial"/>
              <a:buChar char="•"/>
            </a:pPr>
            <a:r>
              <a:rPr lang="en-US" b="0" baseline="0" dirty="0" smtClean="0"/>
              <a:t>Refer to the slide above for details of how to create the PDF document.  </a:t>
            </a:r>
          </a:p>
          <a:p>
            <a:pPr marL="171450" indent="-171450">
              <a:buFont typeface="Arial"/>
              <a:buChar char="•"/>
            </a:pPr>
            <a:r>
              <a:rPr lang="en-US" b="0" baseline="0" dirty="0" smtClean="0"/>
              <a:t>The PDF file inherits the name of the PDF Document but will not overwrite the original file.  </a:t>
            </a:r>
          </a:p>
          <a:p>
            <a:pPr marL="171450" indent="-171450">
              <a:buFont typeface="Arial"/>
              <a:buChar char="•"/>
            </a:pPr>
            <a:r>
              <a:rPr lang="en-US" b="0" baseline="0" dirty="0" smtClean="0"/>
              <a:t>Prior to creating the PDF be sure you have used the naming convention from the Naming and Versioning Documents slide.</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81</a:t>
            </a:fld>
            <a:endParaRPr lang="en-US" dirty="0"/>
          </a:p>
        </p:txBody>
      </p:sp>
    </p:spTree>
    <p:extLst>
      <p:ext uri="{BB962C8B-B14F-4D97-AF65-F5344CB8AC3E}">
        <p14:creationId xmlns:p14="http://schemas.microsoft.com/office/powerpoint/2010/main" val="4280175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pPr marL="171450" indent="-171450">
              <a:buFont typeface="Arial"/>
              <a:buChar char="•"/>
            </a:pPr>
            <a:r>
              <a:rPr lang="en-US" b="0" baseline="0" dirty="0" smtClean="0"/>
              <a:t>Prior to creating the PDF create a folder to place the PDF documents on either on your desktop or within your training folder.  </a:t>
            </a:r>
          </a:p>
          <a:p>
            <a:pPr marL="171450" indent="-171450">
              <a:buFont typeface="Arial"/>
              <a:buChar char="•"/>
            </a:pPr>
            <a:r>
              <a:rPr lang="en-US" b="0" baseline="0" dirty="0" smtClean="0"/>
              <a:t>Refer to the slide above for details of how to create the PDF document.  </a:t>
            </a:r>
          </a:p>
          <a:p>
            <a:pPr marL="171450" indent="-171450">
              <a:buFont typeface="Arial"/>
              <a:buChar char="•"/>
            </a:pPr>
            <a:r>
              <a:rPr lang="en-US" b="0" baseline="0" dirty="0" smtClean="0"/>
              <a:t>The PDF file inherits the name of the Word Document but will not overwrite the original file.  </a:t>
            </a:r>
          </a:p>
          <a:p>
            <a:pPr marL="171450" indent="-171450">
              <a:buFont typeface="Arial"/>
              <a:buChar char="•"/>
            </a:pPr>
            <a:r>
              <a:rPr lang="en-US" b="0" baseline="0" dirty="0" smtClean="0"/>
              <a:t>Prior to creating the PDF be sure you have used the naming convention from slide 20 Naming and Versioning Documents.</a:t>
            </a:r>
          </a:p>
        </p:txBody>
      </p:sp>
      <p:sp>
        <p:nvSpPr>
          <p:cNvPr id="4" name="Slide Number Placeholder 3"/>
          <p:cNvSpPr>
            <a:spLocks noGrp="1"/>
          </p:cNvSpPr>
          <p:nvPr>
            <p:ph type="sldNum" sz="quarter" idx="10"/>
          </p:nvPr>
        </p:nvSpPr>
        <p:spPr/>
        <p:txBody>
          <a:bodyPr/>
          <a:lstStyle/>
          <a:p>
            <a:fld id="{CA846680-62A7-41C5-A79F-706D29C4710E}" type="slidenum">
              <a:rPr lang="en-US" smtClean="0"/>
              <a:pPr/>
              <a:t>82</a:t>
            </a:fld>
            <a:endParaRPr lang="en-US" dirty="0"/>
          </a:p>
        </p:txBody>
      </p:sp>
    </p:spTree>
    <p:extLst>
      <p:ext uri="{BB962C8B-B14F-4D97-AF65-F5344CB8AC3E}">
        <p14:creationId xmlns:p14="http://schemas.microsoft.com/office/powerpoint/2010/main" val="40908344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pPr marL="177845" indent="-177845">
              <a:buFont typeface="Wingdings" charset="2"/>
              <a:buChar char="²"/>
            </a:pPr>
            <a:r>
              <a:rPr lang="en-US" b="1" dirty="0" smtClean="0"/>
              <a:t>TAB 12 </a:t>
            </a:r>
            <a:r>
              <a:rPr lang="en-US" b="0" dirty="0" smtClean="0"/>
              <a:t>– Reproduction</a:t>
            </a:r>
            <a:r>
              <a:rPr lang="en-US" b="0" baseline="0" dirty="0" smtClean="0"/>
              <a:t> Work Order (PowerPoint)</a:t>
            </a:r>
          </a:p>
          <a:p>
            <a:pPr marL="177845" indent="-177845">
              <a:buFont typeface="Wingdings" charset="2"/>
              <a:buChar char="²"/>
            </a:pPr>
            <a:r>
              <a:rPr lang="en-US" b="1" baseline="0" dirty="0" smtClean="0"/>
              <a:t>TAB 13 </a:t>
            </a:r>
            <a:r>
              <a:rPr lang="en-US" b="0" baseline="0" dirty="0" smtClean="0"/>
              <a:t>– Reproduction Work Order (Resource Materials Table of Contents)</a:t>
            </a:r>
          </a:p>
          <a:p>
            <a:pPr marL="171450" indent="-171450">
              <a:buFont typeface="Wingdings" charset="2"/>
              <a:buChar char="²"/>
            </a:pPr>
            <a:endParaRPr lang="en-US" b="0" dirty="0" smtClean="0"/>
          </a:p>
          <a:p>
            <a:pPr marL="0" indent="0">
              <a:buFont typeface="Wingdings" charset="2"/>
              <a:buNone/>
            </a:pPr>
            <a:r>
              <a:rPr lang="en-US" b="0" dirty="0" smtClean="0"/>
              <a:t>There</a:t>
            </a:r>
            <a:r>
              <a:rPr lang="en-US" b="0" baseline="0" dirty="0" smtClean="0"/>
              <a:t> are two Reproductive Work Orders you need to complete and send to the print shop.  The notes on how to print the materials have already been completed.  All you need to do is fill in the first section of the form with your contact details and payment details.</a:t>
            </a:r>
          </a:p>
          <a:p>
            <a:pPr marL="0" indent="0">
              <a:buFont typeface="Wingdings" charset="2"/>
              <a:buNone/>
            </a:pPr>
            <a:endParaRPr lang="en-US" b="0" baseline="0" dirty="0" smtClean="0"/>
          </a:p>
          <a:p>
            <a:pPr marL="0" indent="0">
              <a:buFont typeface="Wingdings" charset="2"/>
              <a:buNone/>
            </a:pPr>
            <a:r>
              <a:rPr lang="en-US" b="0" baseline="0" dirty="0" smtClean="0"/>
              <a:t>Prior to filling out the form, you need to contact your manager or supervisor to get the cost center and G/L account.</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83</a:t>
            </a:fld>
            <a:endParaRPr lang="en-US" dirty="0"/>
          </a:p>
        </p:txBody>
      </p:sp>
    </p:spTree>
    <p:extLst>
      <p:ext uri="{BB962C8B-B14F-4D97-AF65-F5344CB8AC3E}">
        <p14:creationId xmlns:p14="http://schemas.microsoft.com/office/powerpoint/2010/main" val="14327282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pPr marL="171450" indent="-171450">
              <a:buFont typeface="Arial"/>
              <a:buChar char="•"/>
            </a:pPr>
            <a:r>
              <a:rPr lang="en-US" b="0" dirty="0" smtClean="0"/>
              <a:t>Most of the trainings</a:t>
            </a:r>
            <a:r>
              <a:rPr lang="en-US" b="0" baseline="0" dirty="0" smtClean="0"/>
              <a:t> you develop are able to be sent through email.  </a:t>
            </a:r>
          </a:p>
          <a:p>
            <a:pPr marL="171450" indent="-171450">
              <a:buFont typeface="Arial"/>
              <a:buChar char="•"/>
            </a:pPr>
            <a:endParaRPr lang="en-US" b="0" baseline="0" dirty="0" smtClean="0"/>
          </a:p>
          <a:p>
            <a:pPr marL="171450" indent="-171450">
              <a:buFont typeface="Arial"/>
              <a:buChar char="•"/>
            </a:pPr>
            <a:r>
              <a:rPr lang="en-US" b="0" baseline="0" dirty="0" smtClean="0"/>
              <a:t>If you get a message when you send the file that it exceeds the allowed file size then you will need to save it to the public drive in the REROJOBS folder.  The following are the actions you need to take to do so:</a:t>
            </a:r>
          </a:p>
          <a:p>
            <a:pPr marL="569913" lvl="2" indent="-228600">
              <a:buFont typeface="+mj-lt"/>
              <a:buAutoNum type="arabicPeriod"/>
            </a:pPr>
            <a:r>
              <a:rPr lang="en-US" b="0" baseline="0" dirty="0" smtClean="0"/>
              <a:t>From the public drive and find the folder REPROJOBS</a:t>
            </a:r>
          </a:p>
          <a:p>
            <a:pPr marL="569913" lvl="2" indent="-228600">
              <a:buFont typeface="+mj-lt"/>
              <a:buAutoNum type="arabicPeriod"/>
            </a:pPr>
            <a:r>
              <a:rPr lang="en-US" b="0" baseline="0" dirty="0" smtClean="0"/>
              <a:t>Double-click to open the folder</a:t>
            </a:r>
          </a:p>
          <a:p>
            <a:pPr marL="569913" lvl="2" indent="-228600">
              <a:buFont typeface="+mj-lt"/>
              <a:buAutoNum type="arabicPeriod"/>
            </a:pPr>
            <a:r>
              <a:rPr lang="en-US" b="0" baseline="0" dirty="0" smtClean="0"/>
              <a:t>Right click in the blank space within the drive to display the quick options menu</a:t>
            </a:r>
          </a:p>
          <a:p>
            <a:pPr marL="569913" lvl="2" indent="-228600">
              <a:buFont typeface="+mj-lt"/>
              <a:buAutoNum type="arabicPeriod"/>
            </a:pPr>
            <a:r>
              <a:rPr lang="en-US" b="0" baseline="0" dirty="0" smtClean="0"/>
              <a:t>Select New </a:t>
            </a:r>
            <a:r>
              <a:rPr lang="en-US" b="0" baseline="0" dirty="0" smtClean="0">
                <a:sym typeface="Wingdings"/>
              </a:rPr>
              <a:t> Folder</a:t>
            </a:r>
          </a:p>
          <a:p>
            <a:pPr marL="569913" lvl="2" indent="-228600">
              <a:buFont typeface="+mj-lt"/>
              <a:buAutoNum type="arabicPeriod"/>
            </a:pPr>
            <a:r>
              <a:rPr lang="en-US" b="0" baseline="0" dirty="0" smtClean="0">
                <a:sym typeface="Wingdings"/>
              </a:rPr>
              <a:t>Title the folder with the name of your course</a:t>
            </a:r>
          </a:p>
          <a:p>
            <a:pPr marL="569913" lvl="2" indent="-228600">
              <a:buFont typeface="+mj-lt"/>
              <a:buAutoNum type="arabicPeriod"/>
            </a:pPr>
            <a:r>
              <a:rPr lang="en-US" b="0" baseline="0" dirty="0" smtClean="0">
                <a:sym typeface="Wingdings"/>
              </a:rPr>
              <a:t>Insert your training materials into the folder It is best to copy and paste the material</a:t>
            </a:r>
          </a:p>
          <a:p>
            <a:pPr marL="569913" lvl="2" indent="-228600">
              <a:buFont typeface="+mj-lt"/>
              <a:buAutoNum type="arabicPeriod"/>
            </a:pPr>
            <a:r>
              <a:rPr lang="en-US" b="0" baseline="0" dirty="0" smtClean="0">
                <a:sym typeface="Wingdings"/>
              </a:rPr>
              <a:t>Confirm you have added all of the documents to the folder.</a:t>
            </a:r>
          </a:p>
          <a:p>
            <a:pPr marL="569913" lvl="2" indent="-228600">
              <a:buFont typeface="+mj-lt"/>
              <a:buAutoNum type="arabicPeriod"/>
            </a:pPr>
            <a:r>
              <a:rPr lang="en-US" b="0" baseline="0" dirty="0" smtClean="0">
                <a:sym typeface="Wingdings"/>
              </a:rPr>
              <a:t>When you are done you will need to send the Print shop an email with the two completed Reproductive Work Orders (PowerPoint and Resource Materials Table of Contents with the name of the folder listed the location of the files in the notes section.</a:t>
            </a:r>
          </a:p>
          <a:p>
            <a:pPr marL="228600" indent="-228600">
              <a:buFont typeface="+mj-lt"/>
              <a:buAutoNum type="arabicPeriod"/>
            </a:pPr>
            <a:endParaRPr lang="en-US" b="0" baseline="0" dirty="0" smtClean="0">
              <a:sym typeface="Wingdings"/>
            </a:endParaRPr>
          </a:p>
          <a:p>
            <a:pPr marL="171450" indent="-171450">
              <a:buFont typeface="Arial"/>
              <a:buChar char="•"/>
            </a:pPr>
            <a:r>
              <a:rPr lang="en-US" b="0" baseline="0" dirty="0" smtClean="0">
                <a:sym typeface="Wingdings"/>
              </a:rPr>
              <a:t>For assistance with performing this action, or if you need help with the form, contact the print shop at 7-9313.</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84</a:t>
            </a:fld>
            <a:endParaRPr lang="en-US" dirty="0"/>
          </a:p>
        </p:txBody>
      </p:sp>
    </p:spTree>
    <p:extLst>
      <p:ext uri="{BB962C8B-B14F-4D97-AF65-F5344CB8AC3E}">
        <p14:creationId xmlns:p14="http://schemas.microsoft.com/office/powerpoint/2010/main" val="4711748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70662" indent="-296408">
              <a:defRPr>
                <a:solidFill>
                  <a:schemeClr val="tx1"/>
                </a:solidFill>
                <a:latin typeface="Calibri" charset="0"/>
                <a:ea typeface="ＭＳ Ｐゴシック" charset="0"/>
              </a:defRPr>
            </a:lvl2pPr>
            <a:lvl3pPr marL="1185634" indent="-237127">
              <a:defRPr>
                <a:solidFill>
                  <a:schemeClr val="tx1"/>
                </a:solidFill>
                <a:latin typeface="Calibri" charset="0"/>
                <a:ea typeface="ＭＳ Ｐゴシック" charset="0"/>
              </a:defRPr>
            </a:lvl3pPr>
            <a:lvl4pPr marL="1659887" indent="-237127">
              <a:defRPr>
                <a:solidFill>
                  <a:schemeClr val="tx1"/>
                </a:solidFill>
                <a:latin typeface="Calibri" charset="0"/>
                <a:ea typeface="ＭＳ Ｐゴシック" charset="0"/>
              </a:defRPr>
            </a:lvl4pPr>
            <a:lvl5pPr marL="2134141" indent="-237127">
              <a:defRPr>
                <a:solidFill>
                  <a:schemeClr val="tx1"/>
                </a:solidFill>
                <a:latin typeface="Calibri" charset="0"/>
                <a:ea typeface="ＭＳ Ｐゴシック" charset="0"/>
              </a:defRPr>
            </a:lvl5pPr>
            <a:lvl6pPr marL="2608395" indent="-237127" defTabSz="946861" fontAlgn="base">
              <a:spcBef>
                <a:spcPct val="0"/>
              </a:spcBef>
              <a:spcAft>
                <a:spcPct val="0"/>
              </a:spcAft>
              <a:defRPr>
                <a:solidFill>
                  <a:schemeClr val="tx1"/>
                </a:solidFill>
                <a:latin typeface="Calibri" charset="0"/>
                <a:ea typeface="ＭＳ Ｐゴシック" charset="0"/>
              </a:defRPr>
            </a:lvl6pPr>
            <a:lvl7pPr marL="3082648" indent="-237127" defTabSz="946861" fontAlgn="base">
              <a:spcBef>
                <a:spcPct val="0"/>
              </a:spcBef>
              <a:spcAft>
                <a:spcPct val="0"/>
              </a:spcAft>
              <a:defRPr>
                <a:solidFill>
                  <a:schemeClr val="tx1"/>
                </a:solidFill>
                <a:latin typeface="Calibri" charset="0"/>
                <a:ea typeface="ＭＳ Ｐゴシック" charset="0"/>
              </a:defRPr>
            </a:lvl7pPr>
            <a:lvl8pPr marL="3556902" indent="-237127" defTabSz="946861" fontAlgn="base">
              <a:spcBef>
                <a:spcPct val="0"/>
              </a:spcBef>
              <a:spcAft>
                <a:spcPct val="0"/>
              </a:spcAft>
              <a:defRPr>
                <a:solidFill>
                  <a:schemeClr val="tx1"/>
                </a:solidFill>
                <a:latin typeface="Calibri" charset="0"/>
                <a:ea typeface="ＭＳ Ｐゴシック" charset="0"/>
              </a:defRPr>
            </a:lvl8pPr>
            <a:lvl9pPr marL="4031155" indent="-237127" defTabSz="946861" fontAlgn="base">
              <a:spcBef>
                <a:spcPct val="0"/>
              </a:spcBef>
              <a:spcAft>
                <a:spcPct val="0"/>
              </a:spcAft>
              <a:defRPr>
                <a:solidFill>
                  <a:schemeClr val="tx1"/>
                </a:solidFill>
                <a:latin typeface="Calibri" charset="0"/>
                <a:ea typeface="ＭＳ Ｐゴシック" charset="0"/>
              </a:defRPr>
            </a:lvl9pPr>
          </a:lstStyle>
          <a:p>
            <a:pPr defTabSz="946861" fontAlgn="base">
              <a:spcBef>
                <a:spcPct val="0"/>
              </a:spcBef>
              <a:spcAft>
                <a:spcPct val="0"/>
              </a:spcAft>
            </a:pPr>
            <a:fld id="{54DAA604-E6B6-094A-BDE6-B0CBD11BBF18}" type="slidenum">
              <a:rPr lang="en-US"/>
              <a:pPr defTabSz="946861" fontAlgn="base">
                <a:spcBef>
                  <a:spcPct val="0"/>
                </a:spcBef>
                <a:spcAft>
                  <a:spcPct val="0"/>
                </a:spcAft>
              </a:pPr>
              <a:t>85</a:t>
            </a:fld>
            <a:endParaRPr lang="en-US" dirty="0"/>
          </a:p>
        </p:txBody>
      </p:sp>
      <p:sp>
        <p:nvSpPr>
          <p:cNvPr id="5" name="Rectangle 4"/>
          <p:cNvSpPr/>
          <p:nvPr/>
        </p:nvSpPr>
        <p:spPr>
          <a:xfrm>
            <a:off x="3207026" y="382016"/>
            <a:ext cx="4108174" cy="896669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4851" tIns="47425" rIns="94851" bIns="47425" anchor="ctr"/>
          <a:lstStyle/>
          <a:p>
            <a:pPr algn="ctr" defTabSz="948294">
              <a:defRPr/>
            </a:pPr>
            <a:endParaRPr lang="en-US" sz="1500" dirty="0">
              <a:solidFill>
                <a:schemeClr val="tx1"/>
              </a:solidFill>
            </a:endParaRPr>
          </a:p>
        </p:txBody>
      </p:sp>
      <p:graphicFrame>
        <p:nvGraphicFramePr>
          <p:cNvPr id="2051" name="Object 5"/>
          <p:cNvGraphicFramePr>
            <a:graphicFrameLocks noChangeAspect="1"/>
          </p:cNvGraphicFramePr>
          <p:nvPr/>
        </p:nvGraphicFramePr>
        <p:xfrm>
          <a:off x="1470991" y="4382515"/>
          <a:ext cx="5486400" cy="183630"/>
        </p:xfrm>
        <a:graphic>
          <a:graphicData uri="http://schemas.openxmlformats.org/presentationml/2006/ole">
            <mc:AlternateContent xmlns:mc="http://schemas.openxmlformats.org/markup-compatibility/2006">
              <mc:Choice xmlns:v="urn:schemas-microsoft-com:vml" Requires="v">
                <p:oleObj spid="_x0000_s6389" name="Document" r:id="rId4" imgW="5257800" imgH="177800" progId="Word.Document.12">
                  <p:embed/>
                </p:oleObj>
              </mc:Choice>
              <mc:Fallback>
                <p:oleObj name="Document" r:id="rId4" imgW="5257800" imgH="1778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991" y="4382515"/>
                        <a:ext cx="5486400" cy="1836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2" name="Object 6"/>
          <p:cNvGraphicFramePr>
            <a:graphicFrameLocks noChangeAspect="1"/>
          </p:cNvGraphicFramePr>
          <p:nvPr>
            <p:extLst>
              <p:ext uri="{D42A27DB-BD31-4B8C-83A1-F6EECF244321}">
                <p14:modId xmlns:p14="http://schemas.microsoft.com/office/powerpoint/2010/main" val="1629037918"/>
              </p:ext>
            </p:extLst>
          </p:nvPr>
        </p:nvGraphicFramePr>
        <p:xfrm>
          <a:off x="0" y="0"/>
          <a:ext cx="7356614" cy="9601200"/>
        </p:xfrm>
        <a:graphic>
          <a:graphicData uri="http://schemas.openxmlformats.org/presentationml/2006/ole">
            <mc:AlternateContent xmlns:mc="http://schemas.openxmlformats.org/markup-compatibility/2006">
              <mc:Choice xmlns:v="urn:schemas-microsoft-com:vml" Requires="v">
                <p:oleObj spid="_x0000_s6390" name="Document" r:id="rId6" imgW="8166100" imgH="10566400" progId="Word.Document.12">
                  <p:embed/>
                </p:oleObj>
              </mc:Choice>
              <mc:Fallback>
                <p:oleObj name="Document" r:id="rId6" imgW="8166100" imgH="10566400" progId="Word.Document.12">
                  <p:embed/>
                  <p:pic>
                    <p:nvPicPr>
                      <p:cNvPr id="0" name=""/>
                      <p:cNvPicPr>
                        <a:picLocks noChangeAspect="1" noChangeArrowheads="1"/>
                      </p:cNvPicPr>
                      <p:nvPr/>
                    </p:nvPicPr>
                    <p:blipFill>
                      <a:blip r:embed="rId7"/>
                      <a:srcRect/>
                      <a:stretch>
                        <a:fillRect/>
                      </a:stretch>
                    </p:blipFill>
                    <p:spPr bwMode="auto">
                      <a:xfrm>
                        <a:off x="0" y="0"/>
                        <a:ext cx="7356614" cy="960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1882552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teach participants how to </a:t>
            </a:r>
            <a:r>
              <a:rPr lang="en-US" b="0" i="1" dirty="0" smtClean="0"/>
              <a:t>take the need for training and use  templates</a:t>
            </a:r>
            <a:r>
              <a:rPr lang="en-US" b="0" i="1" baseline="0" dirty="0" smtClean="0"/>
              <a:t> to </a:t>
            </a:r>
            <a:r>
              <a:rPr lang="en-US" b="0" i="1" dirty="0" smtClean="0"/>
              <a:t>create a course.</a:t>
            </a:r>
            <a:r>
              <a:rPr lang="en-US" b="0" dirty="0" smtClean="0">
                <a:effectLst/>
              </a:rPr>
              <a:t>   It takes</a:t>
            </a:r>
            <a:r>
              <a:rPr lang="en-US" b="0" baseline="0" dirty="0" smtClean="0">
                <a:effectLst/>
              </a:rPr>
              <a:t> four hours to complete and is composed of the following sections:</a:t>
            </a:r>
            <a:endParaRPr lang="en-US" b="0" dirty="0" smtClean="0">
              <a:effectLst/>
            </a:endParaRPr>
          </a:p>
          <a:p>
            <a:endParaRPr lang="en-US" b="1" dirty="0" smtClean="0"/>
          </a:p>
          <a:p>
            <a:pPr marL="177845" indent="-177845">
              <a:buFont typeface="Arial"/>
              <a:buChar char="•"/>
            </a:pPr>
            <a:r>
              <a:rPr lang="en-US" baseline="0" dirty="0" smtClean="0"/>
              <a:t>Conclusion</a:t>
            </a:r>
            <a:r>
              <a:rPr lang="en-US" b="0" baseline="0" dirty="0" smtClean="0"/>
              <a:t> – This section</a:t>
            </a:r>
            <a:r>
              <a:rPr lang="en-US" b="0" dirty="0" smtClean="0"/>
              <a:t> takes about 10 minutes to complete and summarizes the course.  It also provides details about where you can get additional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86</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7814740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37669" indent="-237669">
              <a:defRPr/>
            </a:pPr>
            <a:r>
              <a:rPr lang="en-US" dirty="0" smtClean="0"/>
              <a:t> </a:t>
            </a:r>
            <a:r>
              <a:rPr lang="en-US" dirty="0"/>
              <a:t>Notes:</a:t>
            </a:r>
          </a:p>
          <a:p>
            <a:pPr marL="237669" indent="-237669">
              <a:defRPr/>
            </a:pPr>
            <a:endParaRPr lang="en-US" b="0" dirty="0" smtClean="0">
              <a:solidFill>
                <a:srgbClr val="FF0000"/>
              </a:solidFill>
            </a:endParaRPr>
          </a:p>
          <a:p>
            <a:pPr marL="237669" indent="-237669">
              <a:buFont typeface="Arial" pitchFamily="34" charset="0"/>
              <a:buChar char="•"/>
              <a:defRPr/>
            </a:pPr>
            <a:r>
              <a:rPr lang="en-US" b="0" dirty="0" smtClean="0"/>
              <a:t>The slide</a:t>
            </a:r>
            <a:r>
              <a:rPr lang="en-US" b="0" baseline="0" dirty="0" smtClean="0"/>
              <a:t> above contains what you should now be able to do.  If you have questions about the content after the course, refer to the next slides for the</a:t>
            </a:r>
            <a:r>
              <a:rPr lang="en-US" b="0" dirty="0" smtClean="0"/>
              <a:t> names and contact information of the people who can</a:t>
            </a:r>
            <a:r>
              <a:rPr lang="en-US" b="0" baseline="0" dirty="0" smtClean="0"/>
              <a:t> help.</a:t>
            </a:r>
          </a:p>
          <a:p>
            <a:pPr marL="237669" indent="-237669">
              <a:buFont typeface="Arial" pitchFamily="34" charset="0"/>
              <a:buChar char="•"/>
              <a:defRPr/>
            </a:pPr>
            <a:r>
              <a:rPr lang="en-US" b="0" baseline="0" dirty="0" smtClean="0"/>
              <a:t>If you have question now, please ask.  You will have another chance at the end of the course, after we discuss where you are able to get help and the the resources available to you.</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87</a:t>
            </a:fld>
            <a:endParaRPr lang="en-US" dirty="0" smtClean="0"/>
          </a:p>
        </p:txBody>
      </p:sp>
    </p:spTree>
    <p:extLst>
      <p:ext uri="{BB962C8B-B14F-4D97-AF65-F5344CB8AC3E}">
        <p14:creationId xmlns:p14="http://schemas.microsoft.com/office/powerpoint/2010/main" val="25854747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defTabSz="948296">
              <a:defRPr/>
            </a:pPr>
            <a:r>
              <a:rPr lang="en-US" b="1" dirty="0" smtClean="0"/>
              <a:t> Notes:</a:t>
            </a:r>
            <a:endParaRPr lang="en-US" b="1" dirty="0"/>
          </a:p>
          <a:p>
            <a:pPr defTabSz="948296">
              <a:defRPr/>
            </a:pPr>
            <a:endParaRPr lang="en-US" b="0" dirty="0"/>
          </a:p>
          <a:p>
            <a:pPr marL="177845" indent="-177845" defTabSz="948296">
              <a:buFont typeface="Arial"/>
              <a:buChar char="•"/>
              <a:defRPr/>
            </a:pPr>
            <a:r>
              <a:rPr lang="en-US" b="0" dirty="0" smtClean="0"/>
              <a:t>Contact</a:t>
            </a:r>
            <a:r>
              <a:rPr lang="en-US" b="0" baseline="0" dirty="0" smtClean="0"/>
              <a:t> the resources above if you need help with:</a:t>
            </a:r>
          </a:p>
          <a:p>
            <a:pPr marL="531889" lvl="2" indent="-177845" defTabSz="948296">
              <a:buFont typeface="Arial"/>
              <a:buChar char="•"/>
              <a:defRPr/>
            </a:pPr>
            <a:r>
              <a:rPr lang="en-US" b="0" baseline="0" dirty="0" smtClean="0"/>
              <a:t>Location of the training templates</a:t>
            </a:r>
          </a:p>
          <a:p>
            <a:pPr marL="531889" lvl="2" indent="-177845" defTabSz="948296">
              <a:buFont typeface="Arial"/>
              <a:buChar char="•"/>
              <a:defRPr/>
            </a:pPr>
            <a:r>
              <a:rPr lang="en-US" b="0" baseline="0" dirty="0" smtClean="0"/>
              <a:t>Help with the curricula or PowerPoint template</a:t>
            </a:r>
          </a:p>
          <a:p>
            <a:pPr marL="531889" lvl="2" indent="-177845" defTabSz="948296">
              <a:buFont typeface="Arial"/>
              <a:buChar char="•"/>
              <a:defRPr/>
            </a:pPr>
            <a:r>
              <a:rPr lang="en-US" b="0" baseline="0" dirty="0" smtClean="0"/>
              <a:t>Use of the </a:t>
            </a:r>
            <a:r>
              <a:rPr lang="en-US" dirty="0" smtClean="0"/>
              <a:t>image, question or PowerPoint </a:t>
            </a:r>
            <a:r>
              <a:rPr lang="en-US" b="0" baseline="0" dirty="0" smtClean="0"/>
              <a:t>checklist </a:t>
            </a:r>
          </a:p>
          <a:p>
            <a:pPr marL="531889" lvl="2" indent="-177845" defTabSz="948296">
              <a:buFont typeface="Arial"/>
              <a:buChar char="•"/>
              <a:defRPr/>
            </a:pPr>
            <a:r>
              <a:rPr lang="en-US" b="0" baseline="0" dirty="0" smtClean="0"/>
              <a:t>General questions about the development of the training using the materials provided</a:t>
            </a:r>
            <a:endParaRPr lang="en-US" b="0" dirty="0" smtClean="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88</a:t>
            </a:fld>
            <a:endParaRPr lang="en-US" dirty="0"/>
          </a:p>
        </p:txBody>
      </p:sp>
    </p:spTree>
    <p:extLst>
      <p:ext uri="{BB962C8B-B14F-4D97-AF65-F5344CB8AC3E}">
        <p14:creationId xmlns:p14="http://schemas.microsoft.com/office/powerpoint/2010/main" val="10428429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9933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dirty="0" smtClean="0"/>
              <a:t> Notes:</a:t>
            </a:r>
          </a:p>
          <a:p>
            <a:pPr>
              <a:defRPr/>
            </a:pPr>
            <a:endParaRPr lang="en-US" b="0" dirty="0" smtClean="0">
              <a:solidFill>
                <a:srgbClr val="000000"/>
              </a:solidFill>
            </a:endParaRPr>
          </a:p>
          <a:p>
            <a:pPr>
              <a:defRPr/>
            </a:pPr>
            <a:r>
              <a:rPr lang="en-US" b="0" dirty="0" smtClean="0">
                <a:solidFill>
                  <a:srgbClr val="000000"/>
                </a:solidFill>
              </a:rPr>
              <a:t>The</a:t>
            </a:r>
            <a:r>
              <a:rPr lang="en-US" b="0" baseline="0" dirty="0" smtClean="0">
                <a:solidFill>
                  <a:srgbClr val="000000"/>
                </a:solidFill>
              </a:rPr>
              <a:t> following are the members of the OED Team who are able to answer any questions you may have about the development of training content.  </a:t>
            </a:r>
          </a:p>
          <a:p>
            <a:pPr>
              <a:defRPr/>
            </a:pPr>
            <a:endParaRPr lang="en-US" b="0" dirty="0">
              <a:solidFill>
                <a:srgbClr val="000000"/>
              </a:solidFill>
            </a:endParaRPr>
          </a:p>
          <a:p>
            <a:pPr>
              <a:defRPr/>
            </a:pPr>
            <a:r>
              <a:rPr lang="en-US" b="0" baseline="0" dirty="0" smtClean="0">
                <a:solidFill>
                  <a:srgbClr val="000000"/>
                </a:solidFill>
              </a:rPr>
              <a:t>The name and numbers of the team are:</a:t>
            </a:r>
          </a:p>
          <a:p>
            <a:pPr marL="519158" lvl="2" indent="-177845">
              <a:buFont typeface="Arial"/>
              <a:buChar char="•"/>
              <a:defRPr/>
            </a:pPr>
            <a:r>
              <a:rPr lang="en-US" b="0" dirty="0" smtClean="0">
                <a:solidFill>
                  <a:srgbClr val="000000"/>
                </a:solidFill>
              </a:rPr>
              <a:t>Morgan Murphy 7-9684</a:t>
            </a:r>
          </a:p>
          <a:p>
            <a:pPr marL="519158" lvl="2" indent="-177845">
              <a:buFont typeface="Arial"/>
              <a:buChar char="•"/>
              <a:defRPr/>
            </a:pPr>
            <a:r>
              <a:rPr lang="en-US" b="0" baseline="0" dirty="0" smtClean="0">
                <a:solidFill>
                  <a:srgbClr val="000000"/>
                </a:solidFill>
              </a:rPr>
              <a:t>Bryon Hays 7-9726</a:t>
            </a:r>
          </a:p>
          <a:p>
            <a:pPr marL="519158" lvl="2" indent="-177845">
              <a:buFont typeface="Arial"/>
              <a:buChar char="•"/>
              <a:defRPr/>
            </a:pPr>
            <a:r>
              <a:rPr lang="en-US" b="0" baseline="0" dirty="0" smtClean="0">
                <a:solidFill>
                  <a:srgbClr val="000000"/>
                </a:solidFill>
              </a:rPr>
              <a:t>Jim Leuenberger 7-9621</a:t>
            </a:r>
          </a:p>
          <a:p>
            <a:pPr marL="519158" lvl="2" indent="-177845">
              <a:buFont typeface="Arial"/>
              <a:buChar char="•"/>
              <a:defRPr/>
            </a:pPr>
            <a:r>
              <a:rPr lang="en-US" b="0" baseline="0" dirty="0" smtClean="0">
                <a:solidFill>
                  <a:srgbClr val="000000"/>
                </a:solidFill>
              </a:rPr>
              <a:t>Michael Muszynski 7-9667</a:t>
            </a:r>
            <a:endParaRPr lang="en-US" b="0" dirty="0" smtClean="0">
              <a:solidFill>
                <a:srgbClr val="000000"/>
              </a:solidFill>
            </a:endParaRPr>
          </a:p>
          <a:p>
            <a:pPr marL="519158" lvl="2" indent="-177845">
              <a:buFont typeface="Arial"/>
              <a:buChar char="•"/>
              <a:defRPr/>
            </a:pPr>
            <a:r>
              <a:rPr lang="en-US" b="0" dirty="0" smtClean="0">
                <a:solidFill>
                  <a:srgbClr val="000000"/>
                </a:solidFill>
              </a:rPr>
              <a:t>Gayle Rafferty</a:t>
            </a:r>
            <a:r>
              <a:rPr lang="en-US" b="0" baseline="0" dirty="0" smtClean="0">
                <a:solidFill>
                  <a:srgbClr val="000000"/>
                </a:solidFill>
              </a:rPr>
              <a:t> 7-9246</a:t>
            </a:r>
          </a:p>
          <a:p>
            <a:pPr marL="177845" indent="-177845">
              <a:buFont typeface="Arial"/>
              <a:buChar char="•"/>
              <a:defRPr/>
            </a:pPr>
            <a:endParaRPr lang="en-US" b="0" dirty="0">
              <a:solidFill>
                <a:srgbClr val="FF0000"/>
              </a:solidFill>
            </a:endParaRPr>
          </a:p>
          <a:p>
            <a:pPr marL="237669" indent="-237669">
              <a:buFont typeface="Arial" pitchFamily="34" charset="0"/>
              <a:buChar char="•"/>
              <a:defRPr/>
            </a:pPr>
            <a:endParaRPr lang="en-US" b="0" dirty="0"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C2757C-12F3-4466-AB59-43286A501E31}" type="slidenum">
              <a:rPr lang="en-US" smtClean="0"/>
              <a:pPr/>
              <a:t>89</a:t>
            </a:fld>
            <a:endParaRPr lang="en-US" dirty="0" smtClean="0"/>
          </a:p>
        </p:txBody>
      </p:sp>
    </p:spTree>
    <p:extLst>
      <p:ext uri="{BB962C8B-B14F-4D97-AF65-F5344CB8AC3E}">
        <p14:creationId xmlns:p14="http://schemas.microsoft.com/office/powerpoint/2010/main" val="463503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
        <p:nvSpPr>
          <p:cNvPr id="5" name="Rectangle 4"/>
          <p:cNvSpPr/>
          <p:nvPr/>
        </p:nvSpPr>
        <p:spPr>
          <a:xfrm>
            <a:off x="4982818" y="341026"/>
            <a:ext cx="2226365" cy="9018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851" tIns="47425" rIns="94851" bIns="47425" rtlCol="0" anchor="ctr"/>
          <a:lstStyle/>
          <a:p>
            <a:pPr algn="ctr"/>
            <a:endParaRPr lang="en-US" dirty="0"/>
          </a:p>
        </p:txBody>
      </p:sp>
      <p:sp>
        <p:nvSpPr>
          <p:cNvPr id="7" name="Slide Number Placeholder 3"/>
          <p:cNvSpPr txBox="1">
            <a:spLocks/>
          </p:cNvSpPr>
          <p:nvPr/>
        </p:nvSpPr>
        <p:spPr>
          <a:xfrm>
            <a:off x="5279666" y="9359858"/>
            <a:ext cx="2033841" cy="239675"/>
          </a:xfrm>
          <a:prstGeom prst="rect">
            <a:avLst/>
          </a:prstGeom>
        </p:spPr>
        <p:txBody>
          <a:bodyPr vert="horz" lIns="96653" tIns="48327" rIns="96653" bIns="48327" rtlCol="0" anchor="b"/>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846680-62A7-41C5-A79F-706D29C4710E}" type="slidenum">
              <a:rPr lang="en-US" smtClean="0"/>
              <a:pPr/>
              <a:t>9</a:t>
            </a:fld>
            <a:endParaRPr lang="en-US" dirty="0"/>
          </a:p>
        </p:txBody>
      </p:sp>
      <p:sp>
        <p:nvSpPr>
          <p:cNvPr id="8" name="Rectangle 7"/>
          <p:cNvSpPr/>
          <p:nvPr/>
        </p:nvSpPr>
        <p:spPr>
          <a:xfrm>
            <a:off x="4982818" y="341026"/>
            <a:ext cx="2226365" cy="9018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851" tIns="47425" rIns="94851" bIns="47425" rtlCol="0" anchor="ctr"/>
          <a:lstStyle/>
          <a:p>
            <a:pPr algn="ct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492529236"/>
              </p:ext>
            </p:extLst>
          </p:nvPr>
        </p:nvGraphicFramePr>
        <p:xfrm>
          <a:off x="4970" y="0"/>
          <a:ext cx="7402750" cy="9601199"/>
        </p:xfrm>
        <a:graphic>
          <a:graphicData uri="http://schemas.openxmlformats.org/presentationml/2006/ole">
            <mc:AlternateContent xmlns:mc="http://schemas.openxmlformats.org/markup-compatibility/2006">
              <mc:Choice xmlns:v="urn:schemas-microsoft-com:vml" Requires="v">
                <p:oleObj spid="_x0000_s8292" name="Document" r:id="rId4" imgW="8267700" imgH="10566400" progId="Word.Document.12">
                  <p:embed/>
                </p:oleObj>
              </mc:Choice>
              <mc:Fallback>
                <p:oleObj name="Document" r:id="rId4" imgW="8267700" imgH="10566400" progId="Word.Document.12">
                  <p:embed/>
                  <p:pic>
                    <p:nvPicPr>
                      <p:cNvPr id="0" name=""/>
                      <p:cNvPicPr/>
                      <p:nvPr/>
                    </p:nvPicPr>
                    <p:blipFill>
                      <a:blip r:embed="rId5"/>
                      <a:stretch>
                        <a:fillRect/>
                      </a:stretch>
                    </p:blipFill>
                    <p:spPr>
                      <a:xfrm>
                        <a:off x="4970" y="0"/>
                        <a:ext cx="7402750" cy="9601199"/>
                      </a:xfrm>
                      <a:prstGeom prst="rect">
                        <a:avLst/>
                      </a:prstGeom>
                    </p:spPr>
                  </p:pic>
                </p:oleObj>
              </mc:Fallback>
            </mc:AlternateContent>
          </a:graphicData>
        </a:graphic>
      </p:graphicFrame>
    </p:spTree>
    <p:extLst>
      <p:ext uri="{BB962C8B-B14F-4D97-AF65-F5344CB8AC3E}">
        <p14:creationId xmlns:p14="http://schemas.microsoft.com/office/powerpoint/2010/main" val="34558609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u="none" dirty="0" smtClean="0"/>
              <a:t>Notes:</a:t>
            </a:r>
            <a:endParaRPr lang="en-US" b="1" u="none" dirty="0" smtClean="0"/>
          </a:p>
          <a:p>
            <a:endParaRPr lang="en-US" b="1" dirty="0" smtClean="0"/>
          </a:p>
          <a:p>
            <a:pPr marL="177845" indent="-177845">
              <a:buFont typeface="Arial"/>
              <a:buChar char="•"/>
            </a:pPr>
            <a:r>
              <a:rPr lang="en-US" b="0" baseline="0" dirty="0" smtClean="0"/>
              <a:t>Now let’s review the parking lot questions.  If there are any questions that have not been answered I will have an answer to you within the next week. If you have any questions about training after the course please contact me at jason.prince@state.co.us or just drop by and ask.  </a:t>
            </a:r>
            <a:endParaRPr lang="en-US" b="0" dirty="0"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53240D-A500-4858-BFBC-D3B76D10238B}" type="slidenum">
              <a:rPr lang="en-US" smtClean="0"/>
              <a:pPr/>
              <a:t>90</a:t>
            </a:fld>
            <a:endParaRPr lang="en-US" dirty="0" smtClean="0"/>
          </a:p>
        </p:txBody>
      </p:sp>
    </p:spTree>
    <p:extLst>
      <p:ext uri="{BB962C8B-B14F-4D97-AF65-F5344CB8AC3E}">
        <p14:creationId xmlns:p14="http://schemas.microsoft.com/office/powerpoint/2010/main" val="3826853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234543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tiff"/></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9.xml"/><Relationship Id="rId5" Type="http://schemas.openxmlformats.org/officeDocument/2006/relationships/hyperlink" Target="https://Images.google.com" TargetMode="External"/><Relationship Id="rId4" Type="http://schemas.openxmlformats.org/officeDocument/2006/relationships/hyperlink" Target="http://www.bing.com/images"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5.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2.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9.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1.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8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mailto:cdphe_printshop@state.co.us"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hyperlink" Target="file:///\\public\REPROJOBS"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microsoft.com/office/2007/relationships/hdphoto" Target="../media/hdphoto1.wdp"/></Relationships>
</file>

<file path=ppt/slides/_rels/slide89.xml.rels><?xml version="1.0" encoding="UTF-8" standalone="yes"?>
<Relationships xmlns="http://schemas.openxmlformats.org/package/2006/relationships"><Relationship Id="rId3" Type="http://schemas.openxmlformats.org/officeDocument/2006/relationships/hyperlink" Target="mailto:cdphe_printshop@state.co.us"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Tree>
    <p:custDataLst>
      <p:tags r:id="rId1"/>
    </p:custDataLst>
    <p:extLst>
      <p:ext uri="{BB962C8B-B14F-4D97-AF65-F5344CB8AC3E}">
        <p14:creationId xmlns:p14="http://schemas.microsoft.com/office/powerpoint/2010/main" val="385031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Arial"/>
              <a:buChar char="•"/>
            </a:pPr>
            <a:r>
              <a:rPr lang="en-US" sz="2900" dirty="0"/>
              <a:t>Learning Logistics</a:t>
            </a:r>
          </a:p>
          <a:p>
            <a:pPr marL="457200" indent="-457200">
              <a:buFont typeface="Arial"/>
              <a:buChar char="•"/>
            </a:pPr>
            <a:r>
              <a:rPr lang="en-US" sz="2900" b="1" dirty="0"/>
              <a:t>Section 1 – Course Introduction</a:t>
            </a:r>
          </a:p>
          <a:p>
            <a:pPr marL="457200" indent="-457200">
              <a:buFont typeface="Arial"/>
              <a:buChar char="•"/>
            </a:pPr>
            <a:r>
              <a:rPr lang="en-US" sz="2900" dirty="0" smtClean="0"/>
              <a:t>Section 2 – Curricula Design</a:t>
            </a:r>
            <a:endParaRPr lang="en-US" sz="1800" dirty="0" smtClean="0"/>
          </a:p>
          <a:p>
            <a:pPr marL="457200" indent="-457200">
              <a:buFont typeface="Arial"/>
              <a:buChar char="•"/>
            </a:pPr>
            <a:r>
              <a:rPr lang="en-US" sz="2900" dirty="0"/>
              <a:t>Section </a:t>
            </a:r>
            <a:r>
              <a:rPr lang="en-US" sz="2900" dirty="0" smtClean="0"/>
              <a:t>3 – PowerPoint Creation</a:t>
            </a:r>
          </a:p>
          <a:p>
            <a:pPr marL="457200" indent="-457200">
              <a:buFont typeface="Arial"/>
              <a:buChar char="•"/>
            </a:pPr>
            <a:r>
              <a:rPr lang="en-US" sz="2900" dirty="0" smtClean="0"/>
              <a:t>Section 4 – Other Templates</a:t>
            </a:r>
          </a:p>
          <a:p>
            <a:pPr marL="457200" indent="-457200">
              <a:buFont typeface="Arial"/>
              <a:buChar char="•"/>
            </a:pPr>
            <a:r>
              <a:rPr lang="en-US" sz="2900" dirty="0" smtClean="0"/>
              <a:t>Section 5 Printing Training Materials</a:t>
            </a:r>
          </a:p>
          <a:p>
            <a:pPr marL="457200" indent="-457200">
              <a:buFont typeface="Arial"/>
              <a:buChar char="•"/>
            </a:pPr>
            <a:r>
              <a:rPr lang="en-US" sz="29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3501827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At the end of this section, you should be able to:</a:t>
            </a:r>
          </a:p>
          <a:p>
            <a:pPr marL="342900" lvl="0" indent="-342900">
              <a:buFont typeface="Arial"/>
              <a:buChar char="•"/>
            </a:pPr>
            <a:r>
              <a:rPr lang="en-US" sz="2400" i="1" dirty="0" smtClean="0"/>
              <a:t>Identify terms and concepts</a:t>
            </a:r>
            <a:endParaRPr lang="en-US" sz="2400" dirty="0"/>
          </a:p>
          <a:p>
            <a:pPr marL="342900" lvl="0" indent="-342900">
              <a:buFont typeface="Arial"/>
              <a:buChar char="•"/>
            </a:pPr>
            <a:r>
              <a:rPr lang="en-US" sz="2400" i="1" dirty="0"/>
              <a:t>Describe the training development process at a high-level</a:t>
            </a:r>
            <a:endParaRPr lang="en-US" sz="2400" dirty="0"/>
          </a:p>
          <a:p>
            <a:pPr marL="342900" lvl="0" indent="-342900">
              <a:buFont typeface="Arial"/>
              <a:buChar char="•"/>
            </a:pPr>
            <a:r>
              <a:rPr lang="en-US" sz="2400" i="1" dirty="0"/>
              <a:t>Access the training templates</a:t>
            </a:r>
            <a:endParaRPr lang="en-US" sz="2400" dirty="0"/>
          </a:p>
          <a:p>
            <a:pPr marL="342900" lvl="0" indent="-342900">
              <a:buFont typeface="Arial"/>
              <a:buChar char="•"/>
            </a:pPr>
            <a:r>
              <a:rPr lang="en-US" sz="2400" i="1" dirty="0" smtClean="0"/>
              <a:t>Describe how </a:t>
            </a:r>
            <a:r>
              <a:rPr lang="en-US" sz="2400" i="1" dirty="0"/>
              <a:t>templates are used to develop training</a:t>
            </a:r>
            <a:endParaRPr lang="en-US" sz="2400" dirty="0"/>
          </a:p>
          <a:p>
            <a:pPr marL="342900" lvl="0" indent="-342900">
              <a:buFont typeface="Arial"/>
              <a:buChar char="•"/>
            </a:pPr>
            <a:r>
              <a:rPr lang="en-US" sz="2400" i="1" dirty="0" smtClean="0"/>
              <a:t>Apply styles </a:t>
            </a:r>
            <a:r>
              <a:rPr lang="en-US" sz="2400" i="1" dirty="0"/>
              <a:t>and default font settings for templates</a:t>
            </a:r>
            <a:endParaRPr lang="en-US" sz="2400" dirty="0"/>
          </a:p>
          <a:p>
            <a:pPr marL="342900" lvl="0" indent="-342900">
              <a:buFont typeface="Arial"/>
              <a:buChar char="•"/>
            </a:pPr>
            <a:r>
              <a:rPr lang="en-US" sz="2400" i="1" dirty="0" smtClean="0"/>
              <a:t>Identify the </a:t>
            </a:r>
            <a:r>
              <a:rPr lang="en-US" sz="2400" i="1" dirty="0"/>
              <a:t>connection points between </a:t>
            </a:r>
            <a:r>
              <a:rPr lang="en-US" sz="2400" i="1" dirty="0" smtClean="0"/>
              <a:t>templates</a:t>
            </a:r>
            <a:endParaRPr lang="en-US" sz="2400" dirty="0"/>
          </a:p>
          <a:p>
            <a:pPr marL="342900" lvl="0" indent="-342900">
              <a:buFont typeface="Arial"/>
              <a:buChar char="•"/>
            </a:pPr>
            <a:r>
              <a:rPr lang="en-US" sz="2400" i="1" dirty="0" smtClean="0"/>
              <a:t>Perform copy </a:t>
            </a:r>
            <a:r>
              <a:rPr lang="en-US" sz="2400" i="1" dirty="0"/>
              <a:t>and </a:t>
            </a:r>
            <a:r>
              <a:rPr lang="en-US" sz="2400" i="1" dirty="0" smtClean="0"/>
              <a:t>paste </a:t>
            </a:r>
            <a:r>
              <a:rPr lang="en-US" sz="2400" i="1" dirty="0"/>
              <a:t>into templates </a:t>
            </a:r>
            <a:r>
              <a:rPr lang="en-US" sz="2400" i="1" dirty="0" smtClean="0"/>
              <a:t>using paste special</a:t>
            </a:r>
            <a:endParaRPr lang="en-US" sz="2400" dirty="0"/>
          </a:p>
          <a:p>
            <a:pPr marL="342900" lvl="0" indent="-342900">
              <a:buFont typeface="Arial"/>
              <a:buChar char="•"/>
            </a:pPr>
            <a:r>
              <a:rPr lang="en-US" sz="2400" i="1" dirty="0" smtClean="0"/>
              <a:t>Apply Naming and </a:t>
            </a:r>
            <a:r>
              <a:rPr lang="en-US" sz="2400" i="1" dirty="0"/>
              <a:t>v</a:t>
            </a:r>
            <a:r>
              <a:rPr lang="en-US" sz="2400" i="1" dirty="0" smtClean="0"/>
              <a:t>ersioning of training documents</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a:t>
            </a:fld>
            <a:endParaRPr lang="en-US" dirty="0"/>
          </a:p>
        </p:txBody>
      </p:sp>
      <p:sp>
        <p:nvSpPr>
          <p:cNvPr id="5" name="Title 4"/>
          <p:cNvSpPr>
            <a:spLocks noGrp="1"/>
          </p:cNvSpPr>
          <p:nvPr>
            <p:ph type="title"/>
          </p:nvPr>
        </p:nvSpPr>
        <p:spPr/>
        <p:txBody>
          <a:bodyPr/>
          <a:lstStyle/>
          <a:p>
            <a:r>
              <a:rPr lang="en-US" dirty="0" smtClean="0"/>
              <a:t>Section 1 Learning Objectives</a:t>
            </a:r>
            <a:endParaRPr lang="en-US" dirty="0"/>
          </a:p>
        </p:txBody>
      </p:sp>
    </p:spTree>
    <p:extLst>
      <p:ext uri="{BB962C8B-B14F-4D97-AF65-F5344CB8AC3E}">
        <p14:creationId xmlns:p14="http://schemas.microsoft.com/office/powerpoint/2010/main" val="3006018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12</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1893083702"/>
              </p:ext>
            </p:extLst>
          </p:nvPr>
        </p:nvGraphicFramePr>
        <p:xfrm>
          <a:off x="1665118" y="1802747"/>
          <a:ext cx="7260590" cy="2296160"/>
        </p:xfrm>
        <a:graphic>
          <a:graphicData uri="http://schemas.openxmlformats.org/drawingml/2006/table">
            <a:tbl>
              <a:tblPr firstRow="1" bandRow="1">
                <a:tableStyleId>{5C22544A-7EE6-4342-B048-85BDC9FD1C3A}</a:tableStyleId>
              </a:tblPr>
              <a:tblGrid>
                <a:gridCol w="1871926"/>
                <a:gridCol w="5388664"/>
              </a:tblGrid>
              <a:tr h="370840">
                <a:tc>
                  <a:txBody>
                    <a:bodyPr/>
                    <a:lstStyle/>
                    <a:p>
                      <a:r>
                        <a:rPr lang="en-US" dirty="0" smtClean="0"/>
                        <a:t>Term</a:t>
                      </a:r>
                      <a:endParaRPr lang="en-US" dirty="0"/>
                    </a:p>
                  </a:txBody>
                  <a:tcPr/>
                </a:tc>
                <a:tc>
                  <a:txBody>
                    <a:bodyPr/>
                    <a:lstStyle/>
                    <a:p>
                      <a:r>
                        <a:rPr lang="en-US" dirty="0" smtClean="0"/>
                        <a:t>Definition</a:t>
                      </a:r>
                      <a:endParaRPr lang="en-US" dirty="0"/>
                    </a:p>
                  </a:txBody>
                  <a:tcPr/>
                </a:tc>
              </a:tr>
              <a:tr h="370840">
                <a:tc>
                  <a:txBody>
                    <a:bodyPr/>
                    <a:lstStyle/>
                    <a:p>
                      <a:r>
                        <a:rPr lang="en-US" sz="1800" b="1" i="1" kern="1200" dirty="0" smtClean="0">
                          <a:solidFill>
                            <a:schemeClr val="dk1"/>
                          </a:solidFill>
                          <a:effectLst/>
                          <a:latin typeface="+mn-lt"/>
                          <a:ea typeface="+mn-ea"/>
                          <a:cs typeface="+mn-cs"/>
                        </a:rPr>
                        <a:t>Curricula</a:t>
                      </a:r>
                      <a:endParaRPr lang="en-US" dirty="0"/>
                    </a:p>
                  </a:txBody>
                  <a:tcPr/>
                </a:tc>
                <a:tc>
                  <a:txBody>
                    <a:bodyPr/>
                    <a:lstStyle/>
                    <a:p>
                      <a:pPr lvl="0"/>
                      <a:r>
                        <a:rPr lang="en-US" sz="1800" i="1" kern="1200" dirty="0" smtClean="0">
                          <a:solidFill>
                            <a:schemeClr val="dk1"/>
                          </a:solidFill>
                          <a:effectLst/>
                          <a:latin typeface="+mn-lt"/>
                          <a:ea typeface="+mn-ea"/>
                          <a:cs typeface="+mn-cs"/>
                        </a:rPr>
                        <a:t>The sections</a:t>
                      </a:r>
                      <a:r>
                        <a:rPr lang="en-US" sz="1800" i="1" kern="1200" baseline="0" dirty="0" smtClean="0">
                          <a:solidFill>
                            <a:schemeClr val="dk1"/>
                          </a:solidFill>
                          <a:effectLst/>
                          <a:latin typeface="+mn-lt"/>
                          <a:ea typeface="+mn-ea"/>
                          <a:cs typeface="+mn-cs"/>
                        </a:rPr>
                        <a:t> that comprise the course and are used to develop the PowerPoint.</a:t>
                      </a:r>
                      <a:endParaRPr lang="en-US" sz="1800" kern="1200" dirty="0" smtClean="0">
                        <a:solidFill>
                          <a:schemeClr val="dk1"/>
                        </a:solidFill>
                        <a:effectLst/>
                        <a:latin typeface="+mn-lt"/>
                        <a:ea typeface="+mn-ea"/>
                        <a:cs typeface="+mn-cs"/>
                      </a:endParaRPr>
                    </a:p>
                  </a:txBody>
                  <a:tcPr/>
                </a:tc>
              </a:tr>
              <a:tr h="370840">
                <a:tc>
                  <a:txBody>
                    <a:bodyPr/>
                    <a:lstStyle/>
                    <a:p>
                      <a:r>
                        <a:rPr lang="en-US" b="1" i="1" dirty="0" smtClean="0"/>
                        <a:t>Training Development Process</a:t>
                      </a:r>
                      <a:endParaRPr lang="en-US" b="1" i="1" dirty="0"/>
                    </a:p>
                  </a:txBody>
                  <a:tcPr/>
                </a:tc>
                <a:tc>
                  <a:txBody>
                    <a:bodyPr/>
                    <a:lstStyle/>
                    <a:p>
                      <a:pPr lvl="0"/>
                      <a:r>
                        <a:rPr lang="en-US" sz="1800" kern="1200" dirty="0" smtClean="0">
                          <a:solidFill>
                            <a:schemeClr val="dk1"/>
                          </a:solidFill>
                          <a:effectLst/>
                          <a:latin typeface="+mn-lt"/>
                          <a:ea typeface="+mn-ea"/>
                          <a:cs typeface="+mn-cs"/>
                        </a:rPr>
                        <a:t>The process by</a:t>
                      </a:r>
                      <a:r>
                        <a:rPr lang="en-US" sz="1800" kern="1200" baseline="0" dirty="0" smtClean="0">
                          <a:solidFill>
                            <a:schemeClr val="dk1"/>
                          </a:solidFill>
                          <a:effectLst/>
                          <a:latin typeface="+mn-lt"/>
                          <a:ea typeface="+mn-ea"/>
                          <a:cs typeface="+mn-cs"/>
                        </a:rPr>
                        <a:t> which training is developed.  It consists of five stages: needs assessment, design, development, implement and evaluate.</a:t>
                      </a:r>
                      <a:endParaRPr lang="en-US" sz="1800" kern="1200" dirty="0" smtClean="0">
                        <a:solidFill>
                          <a:schemeClr val="dk1"/>
                        </a:solidFill>
                        <a:effectLst/>
                        <a:latin typeface="+mn-lt"/>
                        <a:ea typeface="+mn-ea"/>
                        <a:cs typeface="+mn-cs"/>
                      </a:endParaRPr>
                    </a:p>
                  </a:txBody>
                  <a:tcPr/>
                </a:tc>
              </a:tr>
              <a:tr h="370840">
                <a:tc>
                  <a:txBody>
                    <a:bodyPr/>
                    <a:lstStyle/>
                    <a:p>
                      <a:endParaRPr lang="en-US" dirty="0"/>
                    </a:p>
                  </a:txBody>
                  <a:tcPr/>
                </a:tc>
                <a:tc>
                  <a:txBody>
                    <a:bodyPr/>
                    <a:lstStyle/>
                    <a:p>
                      <a:pPr lvl="0"/>
                      <a:endParaRPr lang="en-US" sz="1800" kern="120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824441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13</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442471306"/>
              </p:ext>
            </p:extLst>
          </p:nvPr>
        </p:nvGraphicFramePr>
        <p:xfrm>
          <a:off x="1665118" y="1802747"/>
          <a:ext cx="7260590" cy="3845560"/>
        </p:xfrm>
        <a:graphic>
          <a:graphicData uri="http://schemas.openxmlformats.org/drawingml/2006/table">
            <a:tbl>
              <a:tblPr firstRow="1" bandRow="1">
                <a:tableStyleId>{5C22544A-7EE6-4342-B048-85BDC9FD1C3A}</a:tableStyleId>
              </a:tblPr>
              <a:tblGrid>
                <a:gridCol w="1871926"/>
                <a:gridCol w="5388664"/>
              </a:tblGrid>
              <a:tr h="370840">
                <a:tc>
                  <a:txBody>
                    <a:bodyPr/>
                    <a:lstStyle/>
                    <a:p>
                      <a:r>
                        <a:rPr lang="en-US" dirty="0" smtClean="0"/>
                        <a:t>Term</a:t>
                      </a:r>
                      <a:endParaRPr lang="en-US" dirty="0"/>
                    </a:p>
                  </a:txBody>
                  <a:tcPr/>
                </a:tc>
                <a:tc>
                  <a:txBody>
                    <a:bodyPr/>
                    <a:lstStyle/>
                    <a:p>
                      <a:r>
                        <a:rPr lang="en-US" dirty="0" smtClean="0"/>
                        <a:t>Definition</a:t>
                      </a:r>
                      <a:endParaRPr lang="en-US" dirty="0"/>
                    </a:p>
                  </a:txBody>
                  <a:tcPr/>
                </a:tc>
              </a:tr>
              <a:tr h="370840">
                <a:tc>
                  <a:txBody>
                    <a:bodyPr/>
                    <a:lstStyle/>
                    <a:p>
                      <a:r>
                        <a:rPr lang="en-US" sz="1800" b="1" i="1" kern="1200" dirty="0" smtClean="0">
                          <a:solidFill>
                            <a:schemeClr val="dk1"/>
                          </a:solidFill>
                          <a:effectLst/>
                          <a:latin typeface="+mn-lt"/>
                          <a:ea typeface="+mn-ea"/>
                          <a:cs typeface="+mn-cs"/>
                        </a:rPr>
                        <a:t>Template</a:t>
                      </a:r>
                      <a:r>
                        <a:rPr lang="en-US" sz="1800" i="1" kern="1200" dirty="0" smtClean="0">
                          <a:solidFill>
                            <a:schemeClr val="dk1"/>
                          </a:solidFill>
                          <a:effectLst/>
                          <a:latin typeface="+mn-lt"/>
                          <a:ea typeface="+mn-ea"/>
                          <a:cs typeface="+mn-cs"/>
                        </a:rPr>
                        <a:t> </a:t>
                      </a:r>
                      <a:endParaRPr lang="en-US" dirty="0"/>
                    </a:p>
                  </a:txBody>
                  <a:tcPr/>
                </a:tc>
                <a:tc>
                  <a:txBody>
                    <a:bodyPr/>
                    <a:lstStyle/>
                    <a:p>
                      <a:pPr lvl="0"/>
                      <a:r>
                        <a:rPr lang="en-US" sz="1800" i="1" kern="1200" dirty="0" smtClean="0">
                          <a:solidFill>
                            <a:schemeClr val="dk1"/>
                          </a:solidFill>
                          <a:effectLst/>
                          <a:latin typeface="+mn-lt"/>
                          <a:ea typeface="+mn-ea"/>
                          <a:cs typeface="+mn-cs"/>
                        </a:rPr>
                        <a:t>A preset format for a document or presentation used so that the format does not have to be recreated.</a:t>
                      </a:r>
                      <a:endParaRPr lang="en-US" sz="1800" kern="1200" dirty="0" smtClean="0">
                        <a:solidFill>
                          <a:schemeClr val="dk1"/>
                        </a:solidFill>
                        <a:effectLst/>
                        <a:latin typeface="+mn-lt"/>
                        <a:ea typeface="+mn-ea"/>
                        <a:cs typeface="+mn-cs"/>
                      </a:endParaRPr>
                    </a:p>
                  </a:txBody>
                  <a:tcPr/>
                </a:tc>
              </a:tr>
              <a:tr h="370840">
                <a:tc>
                  <a:txBody>
                    <a:bodyPr/>
                    <a:lstStyle/>
                    <a:p>
                      <a:r>
                        <a:rPr lang="en-US" sz="1800" b="1" i="1" kern="1200" dirty="0" smtClean="0">
                          <a:solidFill>
                            <a:schemeClr val="dk1"/>
                          </a:solidFill>
                          <a:effectLst/>
                          <a:latin typeface="+mn-lt"/>
                          <a:ea typeface="+mn-ea"/>
                          <a:cs typeface="+mn-cs"/>
                        </a:rPr>
                        <a:t>Format </a:t>
                      </a:r>
                      <a:endParaRPr lang="en-US" dirty="0"/>
                    </a:p>
                  </a:txBody>
                  <a:tcPr/>
                </a:tc>
                <a:tc>
                  <a:txBody>
                    <a:bodyPr/>
                    <a:lstStyle/>
                    <a:p>
                      <a:pPr lvl="0"/>
                      <a:r>
                        <a:rPr lang="en-US" sz="1800" i="1" kern="1200" dirty="0" smtClean="0">
                          <a:solidFill>
                            <a:schemeClr val="dk1"/>
                          </a:solidFill>
                          <a:effectLst/>
                          <a:latin typeface="+mn-lt"/>
                          <a:ea typeface="+mn-ea"/>
                          <a:cs typeface="+mn-cs"/>
                        </a:rPr>
                        <a:t>The way in which the template or document is arranged.</a:t>
                      </a:r>
                      <a:endParaRPr lang="en-US" sz="1800" kern="1200" dirty="0" smtClean="0">
                        <a:solidFill>
                          <a:schemeClr val="dk1"/>
                        </a:solidFill>
                        <a:effectLst/>
                        <a:latin typeface="+mn-lt"/>
                        <a:ea typeface="+mn-ea"/>
                        <a:cs typeface="+mn-cs"/>
                      </a:endParaRPr>
                    </a:p>
                  </a:txBody>
                  <a:tcPr/>
                </a:tc>
              </a:tr>
              <a:tr h="370840">
                <a:tc>
                  <a:txBody>
                    <a:bodyPr/>
                    <a:lstStyle/>
                    <a:p>
                      <a:r>
                        <a:rPr lang="en-US" sz="1800" b="1" i="1" kern="1200" dirty="0" smtClean="0">
                          <a:solidFill>
                            <a:schemeClr val="dk1"/>
                          </a:solidFill>
                          <a:effectLst/>
                          <a:latin typeface="+mn-lt"/>
                          <a:ea typeface="+mn-ea"/>
                          <a:cs typeface="+mn-cs"/>
                        </a:rPr>
                        <a:t>Course</a:t>
                      </a:r>
                      <a:r>
                        <a:rPr lang="en-US" sz="1800" kern="1200" dirty="0" smtClean="0">
                          <a:solidFill>
                            <a:schemeClr val="dk1"/>
                          </a:solidFill>
                          <a:effectLst/>
                          <a:latin typeface="+mn-lt"/>
                          <a:ea typeface="+mn-ea"/>
                          <a:cs typeface="+mn-cs"/>
                        </a:rPr>
                        <a:t> </a:t>
                      </a:r>
                      <a:endParaRPr lang="en-US" dirty="0"/>
                    </a:p>
                  </a:txBody>
                  <a:tcPr/>
                </a:tc>
                <a:tc>
                  <a:txBody>
                    <a:bodyPr/>
                    <a:lstStyle/>
                    <a:p>
                      <a:pPr lvl="0"/>
                      <a:r>
                        <a:rPr lang="en-US" sz="1800" i="1" kern="1200" dirty="0" smtClean="0">
                          <a:solidFill>
                            <a:schemeClr val="dk1"/>
                          </a:solidFill>
                          <a:effectLst/>
                          <a:latin typeface="+mn-lt"/>
                          <a:ea typeface="+mn-ea"/>
                          <a:cs typeface="+mn-cs"/>
                        </a:rPr>
                        <a:t>A series of sections (lessons) used to teach skills and knowledge for a task or process.</a:t>
                      </a:r>
                      <a:endParaRPr lang="en-US" sz="1800" kern="1200" dirty="0" smtClean="0">
                        <a:solidFill>
                          <a:schemeClr val="dk1"/>
                        </a:solidFill>
                        <a:effectLst/>
                        <a:latin typeface="+mn-lt"/>
                        <a:ea typeface="+mn-ea"/>
                        <a:cs typeface="+mn-cs"/>
                      </a:endParaRPr>
                    </a:p>
                  </a:txBody>
                  <a:tcPr/>
                </a:tc>
              </a:tr>
              <a:tr h="370840">
                <a:tc>
                  <a:txBody>
                    <a:bodyPr/>
                    <a:lstStyle/>
                    <a:p>
                      <a:r>
                        <a:rPr lang="en-US" sz="1800" b="1" kern="1200" dirty="0" smtClean="0">
                          <a:solidFill>
                            <a:schemeClr val="dk1"/>
                          </a:solidFill>
                          <a:effectLst/>
                          <a:latin typeface="+mn-lt"/>
                          <a:ea typeface="+mn-ea"/>
                          <a:cs typeface="+mn-cs"/>
                        </a:rPr>
                        <a:t>Section</a:t>
                      </a:r>
                      <a:r>
                        <a:rPr lang="en-US" sz="1800" kern="1200" dirty="0" smtClean="0">
                          <a:solidFill>
                            <a:schemeClr val="dk1"/>
                          </a:solidFill>
                          <a:effectLst/>
                          <a:latin typeface="+mn-lt"/>
                          <a:ea typeface="+mn-ea"/>
                          <a:cs typeface="+mn-cs"/>
                        </a:rPr>
                        <a:t> </a:t>
                      </a:r>
                      <a:endParaRPr lang="en-US" dirty="0"/>
                    </a:p>
                  </a:txBody>
                  <a:tcPr/>
                </a:tc>
                <a:tc>
                  <a:txBody>
                    <a:bodyPr/>
                    <a:lstStyle/>
                    <a:p>
                      <a:pPr lvl="0"/>
                      <a:r>
                        <a:rPr lang="en-US" sz="1800" kern="1200" dirty="0" smtClean="0">
                          <a:solidFill>
                            <a:schemeClr val="dk1"/>
                          </a:solidFill>
                          <a:effectLst/>
                          <a:latin typeface="+mn-lt"/>
                          <a:ea typeface="+mn-ea"/>
                          <a:cs typeface="+mn-cs"/>
                        </a:rPr>
                        <a:t>The smallest unit of a course used to describe a specific task or process.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kern="1200" dirty="0" smtClean="0">
                          <a:solidFill>
                            <a:schemeClr val="dk1"/>
                          </a:solidFill>
                          <a:effectLst/>
                          <a:latin typeface="+mn-lt"/>
                          <a:ea typeface="+mn-ea"/>
                          <a:cs typeface="+mn-cs"/>
                        </a:rPr>
                        <a:t>Style</a:t>
                      </a:r>
                      <a:endParaRPr lang="en-US" sz="1800" kern="1200" dirty="0" smtClean="0">
                        <a:solidFill>
                          <a:schemeClr val="dk1"/>
                        </a:solidFill>
                        <a:effectLst/>
                        <a:latin typeface="+mn-lt"/>
                        <a:ea typeface="+mn-ea"/>
                        <a:cs typeface="+mn-cs"/>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smtClean="0">
                          <a:solidFill>
                            <a:schemeClr val="dk1"/>
                          </a:solidFill>
                          <a:effectLst/>
                          <a:latin typeface="+mn-lt"/>
                          <a:ea typeface="+mn-ea"/>
                          <a:cs typeface="+mn-cs"/>
                        </a:rPr>
                        <a:t>A predefined format of text in PowerPoint or Word used to maintain a consistent format to the presentation or document.</a:t>
                      </a:r>
                      <a:r>
                        <a:rPr lang="en-US" dirty="0" smtClean="0">
                          <a:effectLst/>
                        </a:rPr>
                        <a:t> </a:t>
                      </a:r>
                      <a:r>
                        <a:rPr lang="en-US" sz="1800" kern="1200" dirty="0" smtClean="0">
                          <a:solidFill>
                            <a:schemeClr val="dk1"/>
                          </a:solidFill>
                          <a:effectLst/>
                          <a:latin typeface="+mn-lt"/>
                          <a:ea typeface="+mn-ea"/>
                          <a:cs typeface="+mn-cs"/>
                        </a:rPr>
                        <a:t> </a:t>
                      </a:r>
                    </a:p>
                  </a:txBody>
                  <a:tcPr/>
                </a:tc>
              </a:tr>
            </a:tbl>
          </a:graphicData>
        </a:graphic>
      </p:graphicFrame>
    </p:spTree>
    <p:extLst>
      <p:ext uri="{BB962C8B-B14F-4D97-AF65-F5344CB8AC3E}">
        <p14:creationId xmlns:p14="http://schemas.microsoft.com/office/powerpoint/2010/main" val="384165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Development Process</a:t>
            </a:r>
            <a:endParaRPr lang="en-US" dirty="0"/>
          </a:p>
        </p:txBody>
      </p:sp>
      <p:sp>
        <p:nvSpPr>
          <p:cNvPr id="3" name="Content Placeholder 2"/>
          <p:cNvSpPr>
            <a:spLocks noGrp="1"/>
          </p:cNvSpPr>
          <p:nvPr>
            <p:ph sz="half" idx="2"/>
          </p:nvPr>
        </p:nvSpPr>
        <p:spPr>
          <a:xfrm>
            <a:off x="299876" y="1371600"/>
            <a:ext cx="8508844" cy="4937760"/>
          </a:xfrm>
        </p:spPr>
        <p:txBody>
          <a:bodyPr/>
          <a:lstStyle/>
          <a:p>
            <a:r>
              <a:rPr lang="en-US" dirty="0" smtClean="0"/>
              <a:t>The training development process:</a:t>
            </a:r>
          </a:p>
          <a:p>
            <a:pPr marL="457200" indent="-457200">
              <a:buFont typeface="Arial"/>
              <a:buChar char="•"/>
            </a:pPr>
            <a:r>
              <a:rPr lang="en-US" dirty="0" smtClean="0"/>
              <a:t>Consists of five stages (as shown in the graphic below)</a:t>
            </a:r>
          </a:p>
          <a:p>
            <a:pPr marL="457200" indent="-457200">
              <a:buFont typeface="Arial"/>
              <a:buChar char="•"/>
            </a:pPr>
            <a:r>
              <a:rPr lang="en-US" dirty="0" smtClean="0"/>
              <a:t>Is not a linear process and you may have to go back one or even two steps to move forward</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14</a:t>
            </a:fld>
            <a:endParaRPr lang="en-US" dirty="0"/>
          </a:p>
        </p:txBody>
      </p:sp>
      <p:graphicFrame>
        <p:nvGraphicFramePr>
          <p:cNvPr id="7" name="Content Placeholder 6"/>
          <p:cNvGraphicFramePr>
            <a:graphicFrameLocks noGrp="1"/>
          </p:cNvGraphicFramePr>
          <p:nvPr>
            <p:ph sz="half" idx="12"/>
            <p:extLst>
              <p:ext uri="{D42A27DB-BD31-4B8C-83A1-F6EECF244321}">
                <p14:modId xmlns:p14="http://schemas.microsoft.com/office/powerpoint/2010/main" val="3386938277"/>
              </p:ext>
            </p:extLst>
          </p:nvPr>
        </p:nvGraphicFramePr>
        <p:xfrm>
          <a:off x="304800" y="4758702"/>
          <a:ext cx="8532710" cy="1468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542429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Development Process</a:t>
            </a:r>
            <a:endParaRPr lang="en-US" dirty="0"/>
          </a:p>
        </p:txBody>
      </p:sp>
      <p:sp>
        <p:nvSpPr>
          <p:cNvPr id="3" name="Content Placeholder 2"/>
          <p:cNvSpPr>
            <a:spLocks noGrp="1"/>
          </p:cNvSpPr>
          <p:nvPr>
            <p:ph sz="half" idx="2"/>
          </p:nvPr>
        </p:nvSpPr>
        <p:spPr>
          <a:xfrm>
            <a:off x="299876" y="1371600"/>
            <a:ext cx="8508844" cy="4937760"/>
          </a:xfrm>
        </p:spPr>
        <p:txBody>
          <a:bodyPr/>
          <a:lstStyle/>
          <a:p>
            <a:r>
              <a:rPr lang="en-US" dirty="0" smtClean="0"/>
              <a:t>The training development process:</a:t>
            </a:r>
          </a:p>
          <a:p>
            <a:pPr marL="457200" indent="-457200">
              <a:buFont typeface="Arial"/>
              <a:buChar char="•"/>
            </a:pPr>
            <a:r>
              <a:rPr lang="en-US" dirty="0" smtClean="0"/>
              <a:t>Consists of five stages (as shown in the graphic below)</a:t>
            </a:r>
          </a:p>
          <a:p>
            <a:pPr marL="457200" indent="-457200">
              <a:buFont typeface="Arial"/>
              <a:buChar char="•"/>
            </a:pPr>
            <a:r>
              <a:rPr lang="en-US" dirty="0" smtClean="0"/>
              <a:t>Is not a linear process and you may have to go back one or even two steps to move forward</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15</a:t>
            </a:fld>
            <a:endParaRPr lang="en-US" dirty="0"/>
          </a:p>
        </p:txBody>
      </p:sp>
      <p:graphicFrame>
        <p:nvGraphicFramePr>
          <p:cNvPr id="7" name="Content Placeholder 6"/>
          <p:cNvGraphicFramePr>
            <a:graphicFrameLocks noGrp="1"/>
          </p:cNvGraphicFramePr>
          <p:nvPr>
            <p:ph sz="half" idx="12"/>
            <p:extLst>
              <p:ext uri="{D42A27DB-BD31-4B8C-83A1-F6EECF244321}">
                <p14:modId xmlns:p14="http://schemas.microsoft.com/office/powerpoint/2010/main" val="3603147148"/>
              </p:ext>
            </p:extLst>
          </p:nvPr>
        </p:nvGraphicFramePr>
        <p:xfrm>
          <a:off x="304800" y="4758702"/>
          <a:ext cx="8532710" cy="1468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4258270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of the training templates can be found in the following locations:</a:t>
            </a:r>
            <a:endParaRPr lang="en-US" dirty="0"/>
          </a:p>
          <a:p>
            <a:pPr marL="457200" indent="-457200">
              <a:buFont typeface="Arial"/>
              <a:buChar char="•"/>
            </a:pPr>
            <a:r>
              <a:rPr lang="en-US" dirty="0" smtClean="0"/>
              <a:t>\</a:t>
            </a:r>
            <a:r>
              <a:rPr lang="en-US" dirty="0"/>
              <a:t>\public\</a:t>
            </a:r>
            <a:r>
              <a:rPr lang="en-US" dirty="0" smtClean="0"/>
              <a:t>rwdinfopaktraining</a:t>
            </a:r>
          </a:p>
          <a:p>
            <a:pPr marL="457200" indent="-457200">
              <a:buFont typeface="Arial"/>
              <a:buChar char="•"/>
            </a:pPr>
            <a:r>
              <a:rPr lang="en-US" dirty="0" smtClean="0"/>
              <a:t>\\public\CHRM_PERCOM </a:t>
            </a:r>
            <a:endParaRPr lang="en-US" dirty="0"/>
          </a:p>
          <a:p>
            <a:pPr marL="457200" indent="-457200">
              <a:buFont typeface="Arial"/>
              <a:buChar char="•"/>
            </a:pPr>
            <a:endParaRPr lang="en-US" dirty="0"/>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16</a:t>
            </a:fld>
            <a:endParaRPr lang="en-US" dirty="0"/>
          </a:p>
        </p:txBody>
      </p:sp>
      <p:sp>
        <p:nvSpPr>
          <p:cNvPr id="5" name="Title 4"/>
          <p:cNvSpPr>
            <a:spLocks noGrp="1"/>
          </p:cNvSpPr>
          <p:nvPr>
            <p:ph type="title"/>
          </p:nvPr>
        </p:nvSpPr>
        <p:spPr/>
        <p:txBody>
          <a:bodyPr/>
          <a:lstStyle/>
          <a:p>
            <a:r>
              <a:rPr lang="en-US" dirty="0" smtClean="0"/>
              <a:t>Accessing the Training Templates</a:t>
            </a:r>
            <a:endParaRPr lang="en-US" dirty="0"/>
          </a:p>
        </p:txBody>
      </p:sp>
    </p:spTree>
    <p:extLst>
      <p:ext uri="{BB962C8B-B14F-4D97-AF65-F5344CB8AC3E}">
        <p14:creationId xmlns:p14="http://schemas.microsoft.com/office/powerpoint/2010/main" val="2368752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Templates</a:t>
            </a:r>
            <a:endParaRPr lang="en-US" dirty="0"/>
          </a:p>
        </p:txBody>
      </p:sp>
      <p:sp>
        <p:nvSpPr>
          <p:cNvPr id="3" name="Content Placeholder 2"/>
          <p:cNvSpPr>
            <a:spLocks noGrp="1"/>
          </p:cNvSpPr>
          <p:nvPr>
            <p:ph sz="half" idx="2"/>
          </p:nvPr>
        </p:nvSpPr>
        <p:spPr>
          <a:xfrm>
            <a:off x="320039" y="1371600"/>
            <a:ext cx="5289398" cy="4937760"/>
          </a:xfrm>
        </p:spPr>
        <p:txBody>
          <a:bodyPr/>
          <a:lstStyle/>
          <a:p>
            <a:r>
              <a:rPr lang="en-US" sz="2800" dirty="0" smtClean="0"/>
              <a:t>A template is a document which is:</a:t>
            </a:r>
          </a:p>
          <a:p>
            <a:pPr marL="457200" indent="-457200">
              <a:buFont typeface="Arial"/>
              <a:buChar char="•"/>
            </a:pPr>
            <a:r>
              <a:rPr lang="en-US" sz="2800" dirty="0"/>
              <a:t>P</a:t>
            </a:r>
            <a:r>
              <a:rPr lang="en-US" sz="2800" dirty="0" smtClean="0"/>
              <a:t>re-formatted   </a:t>
            </a:r>
          </a:p>
          <a:p>
            <a:pPr marL="457200" indent="-457200">
              <a:buFont typeface="Arial"/>
              <a:buChar char="•"/>
            </a:pPr>
            <a:r>
              <a:rPr lang="en-US" sz="2800" dirty="0" smtClean="0"/>
              <a:t>Include over-writable descriptions </a:t>
            </a:r>
          </a:p>
          <a:p>
            <a:r>
              <a:rPr lang="en-US" sz="2800" dirty="0" smtClean="0"/>
              <a:t>The following templates exist:</a:t>
            </a:r>
          </a:p>
          <a:p>
            <a:pPr marL="457200" indent="-457200">
              <a:buFont typeface="Arial"/>
              <a:buChar char="•"/>
            </a:pPr>
            <a:r>
              <a:rPr lang="en-US" sz="2800" dirty="0" smtClean="0"/>
              <a:t>Curricula</a:t>
            </a:r>
          </a:p>
          <a:p>
            <a:pPr marL="457200" indent="-457200">
              <a:buFont typeface="Arial"/>
              <a:buChar char="•"/>
            </a:pPr>
            <a:r>
              <a:rPr lang="en-US" sz="2800" dirty="0" smtClean="0"/>
              <a:t>PowerPoint</a:t>
            </a:r>
          </a:p>
          <a:p>
            <a:pPr marL="457200" indent="-457200">
              <a:buFont typeface="Arial"/>
              <a:buChar char="•"/>
            </a:pPr>
            <a:r>
              <a:rPr lang="en-US" sz="2800" dirty="0" smtClean="0"/>
              <a:t>Terms and Concepts</a:t>
            </a:r>
          </a:p>
          <a:p>
            <a:pPr marL="457200" indent="-457200">
              <a:buFont typeface="Arial"/>
              <a:buChar char="•"/>
            </a:pPr>
            <a:r>
              <a:rPr lang="en-US" sz="2800" dirty="0" smtClean="0"/>
              <a:t>Resource Materials Table of Contents</a:t>
            </a:r>
            <a:endParaRPr lang="en-US" sz="2000" dirty="0" smtClean="0"/>
          </a:p>
          <a:p>
            <a:pPr marL="457200" indent="-457200">
              <a:buFont typeface="Arial"/>
              <a:buChar char="•"/>
            </a:pP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17</a:t>
            </a:fld>
            <a:endParaRPr lang="en-US" dirty="0"/>
          </a:p>
        </p:txBody>
      </p:sp>
      <p:pic>
        <p:nvPicPr>
          <p:cNvPr id="7" name="Content Placeholder 6" descr="01.tiff"/>
          <p:cNvPicPr>
            <a:picLocks noGrp="1" noChangeAspect="1"/>
          </p:cNvPicPr>
          <p:nvPr>
            <p:ph sz="half" idx="12"/>
          </p:nvPr>
        </p:nvPicPr>
        <p:blipFill>
          <a:blip r:embed="rId3">
            <a:extLst>
              <a:ext uri="{28A0092B-C50C-407E-A947-70E740481C1C}">
                <a14:useLocalDpi xmlns:a14="http://schemas.microsoft.com/office/drawing/2010/main" val="0"/>
              </a:ext>
            </a:extLst>
          </a:blip>
          <a:srcRect l="4840" r="4840"/>
          <a:stretch>
            <a:fillRect/>
          </a:stretch>
        </p:blipFill>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2929030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0" y="1370007"/>
            <a:ext cx="5891673" cy="903685"/>
          </a:xfrm>
          <a:prstGeom prst="rect">
            <a:avLst/>
          </a:prstGeo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18</a:t>
            </a:fld>
            <a:endParaRPr lang="en-US" dirty="0"/>
          </a:p>
        </p:txBody>
      </p:sp>
      <p:sp>
        <p:nvSpPr>
          <p:cNvPr id="6" name="Title 5"/>
          <p:cNvSpPr>
            <a:spLocks noGrp="1"/>
          </p:cNvSpPr>
          <p:nvPr>
            <p:ph type="title"/>
          </p:nvPr>
        </p:nvSpPr>
        <p:spPr/>
        <p:txBody>
          <a:bodyPr/>
          <a:lstStyle/>
          <a:p>
            <a:r>
              <a:rPr lang="en-US" dirty="0" smtClean="0"/>
              <a:t>Connection Point between Documents</a:t>
            </a:r>
            <a:endParaRPr lang="en-US" dirty="0"/>
          </a:p>
        </p:txBody>
      </p:sp>
      <p:pic>
        <p:nvPicPr>
          <p:cNvPr id="9" name="Picture 8" descr="Untitled 2.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389" y="2716726"/>
            <a:ext cx="5094211" cy="3542274"/>
          </a:xfrm>
          <a:prstGeom prst="rect">
            <a:avLst/>
          </a:prstGeom>
        </p:spPr>
      </p:pic>
      <p:cxnSp>
        <p:nvCxnSpPr>
          <p:cNvPr id="37" name="Straight Arrow Connector 36"/>
          <p:cNvCxnSpPr/>
          <p:nvPr/>
        </p:nvCxnSpPr>
        <p:spPr>
          <a:xfrm>
            <a:off x="1270036" y="2240426"/>
            <a:ext cx="17640" cy="89969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9" name="Straight Arrow Connector 38"/>
          <p:cNvCxnSpPr/>
          <p:nvPr/>
        </p:nvCxnSpPr>
        <p:spPr>
          <a:xfrm>
            <a:off x="2116745" y="2134581"/>
            <a:ext cx="17639" cy="56451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p:nvPr/>
        </p:nvCxnSpPr>
        <p:spPr>
          <a:xfrm flipH="1" flipV="1">
            <a:off x="2822358" y="2081657"/>
            <a:ext cx="1" cy="135837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3" name="Straight Arrow Connector 42"/>
          <p:cNvCxnSpPr/>
          <p:nvPr/>
        </p:nvCxnSpPr>
        <p:spPr>
          <a:xfrm>
            <a:off x="4603948" y="2028733"/>
            <a:ext cx="17639" cy="208165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7" name="Straight Connector 46"/>
          <p:cNvCxnSpPr/>
          <p:nvPr/>
        </p:nvCxnSpPr>
        <p:spPr>
          <a:xfrm>
            <a:off x="4621587" y="3598796"/>
            <a:ext cx="49391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1" name="Straight Arrow Connector 50"/>
          <p:cNvCxnSpPr/>
          <p:nvPr/>
        </p:nvCxnSpPr>
        <p:spPr>
          <a:xfrm>
            <a:off x="5080221" y="3598796"/>
            <a:ext cx="0" cy="52923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7" name="Picture 6"/>
          <p:cNvPicPr>
            <a:picLocks noChangeAspect="1"/>
          </p:cNvPicPr>
          <p:nvPr/>
        </p:nvPicPr>
        <p:blipFill>
          <a:blip r:embed="rId5"/>
          <a:stretch>
            <a:fillRect/>
          </a:stretch>
        </p:blipFill>
        <p:spPr>
          <a:xfrm>
            <a:off x="5574157" y="3485827"/>
            <a:ext cx="2110073" cy="2715935"/>
          </a:xfrm>
          <a:prstGeom prst="rect">
            <a:avLst/>
          </a:prstGeom>
        </p:spPr>
        <p:style>
          <a:lnRef idx="2">
            <a:schemeClr val="dk1"/>
          </a:lnRef>
          <a:fillRef idx="1">
            <a:schemeClr val="lt1"/>
          </a:fillRef>
          <a:effectRef idx="0">
            <a:schemeClr val="dk1"/>
          </a:effectRef>
          <a:fontRef idx="minor">
            <a:schemeClr val="dk1"/>
          </a:fontRef>
        </p:style>
      </p:pic>
      <p:cxnSp>
        <p:nvCxnSpPr>
          <p:cNvPr id="13" name="Straight Arrow Connector 12"/>
          <p:cNvCxnSpPr/>
          <p:nvPr/>
        </p:nvCxnSpPr>
        <p:spPr>
          <a:xfrm flipV="1">
            <a:off x="2381365" y="4498495"/>
            <a:ext cx="3527948" cy="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8" name="Picture 7"/>
          <p:cNvPicPr>
            <a:picLocks noChangeAspect="1"/>
          </p:cNvPicPr>
          <p:nvPr/>
        </p:nvPicPr>
        <p:blipFill rotWithShape="1">
          <a:blip r:embed="rId6"/>
          <a:srcRect b="53098"/>
          <a:stretch/>
        </p:blipFill>
        <p:spPr>
          <a:xfrm>
            <a:off x="6209187" y="4579749"/>
            <a:ext cx="2281532" cy="1382961"/>
          </a:xfrm>
          <a:prstGeom prst="rect">
            <a:avLst/>
          </a:prstGeom>
        </p:spPr>
        <p:style>
          <a:lnRef idx="2">
            <a:schemeClr val="dk1"/>
          </a:lnRef>
          <a:fillRef idx="1">
            <a:schemeClr val="lt1"/>
          </a:fillRef>
          <a:effectRef idx="0">
            <a:schemeClr val="dk1"/>
          </a:effectRef>
          <a:fontRef idx="minor">
            <a:schemeClr val="dk1"/>
          </a:fontRef>
        </p:style>
      </p:pic>
      <p:pic>
        <p:nvPicPr>
          <p:cNvPr id="11" name="Picture 10"/>
          <p:cNvPicPr>
            <a:picLocks noChangeAspect="1"/>
          </p:cNvPicPr>
          <p:nvPr/>
        </p:nvPicPr>
        <p:blipFill>
          <a:blip r:embed="rId7"/>
          <a:stretch>
            <a:fillRect/>
          </a:stretch>
        </p:blipFill>
        <p:spPr>
          <a:xfrm>
            <a:off x="6039404" y="1401574"/>
            <a:ext cx="2681241" cy="1747327"/>
          </a:xfrm>
          <a:prstGeom prst="rect">
            <a:avLst/>
          </a:prstGeom>
        </p:spPr>
        <p:style>
          <a:lnRef idx="2">
            <a:schemeClr val="dk1"/>
          </a:lnRef>
          <a:fillRef idx="1">
            <a:schemeClr val="lt1"/>
          </a:fillRef>
          <a:effectRef idx="0">
            <a:schemeClr val="dk1"/>
          </a:effectRef>
          <a:fontRef idx="minor">
            <a:schemeClr val="dk1"/>
          </a:fontRef>
        </p:style>
      </p:pic>
      <p:grpSp>
        <p:nvGrpSpPr>
          <p:cNvPr id="23" name="Group 22"/>
          <p:cNvGrpSpPr/>
          <p:nvPr/>
        </p:nvGrpSpPr>
        <p:grpSpPr>
          <a:xfrm rot="10800000">
            <a:off x="4121315" y="2004722"/>
            <a:ext cx="458635" cy="535094"/>
            <a:chOff x="3803800" y="2404609"/>
            <a:chExt cx="458635" cy="535094"/>
          </a:xfrm>
        </p:grpSpPr>
        <p:cxnSp>
          <p:nvCxnSpPr>
            <p:cNvPr id="29" name="Straight Connector 28"/>
            <p:cNvCxnSpPr/>
            <p:nvPr/>
          </p:nvCxnSpPr>
          <p:spPr>
            <a:xfrm rot="10800000" flipH="1">
              <a:off x="3803800" y="2404609"/>
              <a:ext cx="452002" cy="5859"/>
            </a:xfrm>
            <a:prstGeom prst="line">
              <a:avLst/>
            </a:prstGeom>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p:nvPr/>
          </p:nvCxnSpPr>
          <p:spPr>
            <a:xfrm>
              <a:off x="4262435" y="2410468"/>
              <a:ext cx="0" cy="52923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cxnSp>
        <p:nvCxnSpPr>
          <p:cNvPr id="32" name="Straight Arrow Connector 31"/>
          <p:cNvCxnSpPr/>
          <p:nvPr/>
        </p:nvCxnSpPr>
        <p:spPr>
          <a:xfrm>
            <a:off x="663929" y="2095129"/>
            <a:ext cx="17639" cy="56451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p:nvPr/>
        </p:nvCxnSpPr>
        <p:spPr>
          <a:xfrm>
            <a:off x="2827257" y="2721640"/>
            <a:ext cx="3110977" cy="6371"/>
          </a:xfrm>
          <a:prstGeom prst="straightConnector1">
            <a:avLst/>
          </a:prstGeom>
          <a:ln>
            <a:headEnd type="none"/>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82927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Copy and Pasting into Templates</a:t>
            </a:r>
            <a:endParaRPr lang="en-US" dirty="0"/>
          </a:p>
        </p:txBody>
      </p:sp>
      <p:sp>
        <p:nvSpPr>
          <p:cNvPr id="9" name="Content Placeholder 8"/>
          <p:cNvSpPr>
            <a:spLocks noGrp="1"/>
          </p:cNvSpPr>
          <p:nvPr>
            <p:ph sz="half" idx="2"/>
          </p:nvPr>
        </p:nvSpPr>
        <p:spPr/>
        <p:txBody>
          <a:bodyPr/>
          <a:lstStyle/>
          <a:p>
            <a:r>
              <a:rPr lang="en-US" sz="2800" dirty="0" smtClean="0"/>
              <a:t>When coping and pasting:</a:t>
            </a:r>
          </a:p>
          <a:p>
            <a:pPr marL="457200" indent="-457200">
              <a:buFont typeface="Arial"/>
              <a:buChar char="•"/>
            </a:pPr>
            <a:r>
              <a:rPr lang="en-US" sz="2800" dirty="0" smtClean="0"/>
              <a:t>Confirm you have not changed the font</a:t>
            </a:r>
          </a:p>
          <a:p>
            <a:pPr marL="457200" indent="-457200">
              <a:buFont typeface="Arial"/>
              <a:buChar char="•"/>
            </a:pPr>
            <a:r>
              <a:rPr lang="en-US" sz="2800" dirty="0" smtClean="0"/>
              <a:t>If the font changes try paste special Edit </a:t>
            </a:r>
            <a:r>
              <a:rPr lang="en-US" sz="2800" dirty="0" smtClean="0">
                <a:sym typeface="Wingdings"/>
              </a:rPr>
              <a:t> Paste Special  Unformatted Text</a:t>
            </a:r>
          </a:p>
          <a:p>
            <a:pPr marL="457200" indent="-457200">
              <a:buFont typeface="Arial"/>
              <a:buChar char="•"/>
            </a:pPr>
            <a:r>
              <a:rPr lang="en-US" sz="2800" dirty="0" smtClean="0">
                <a:sym typeface="Wingdings"/>
              </a:rPr>
              <a:t>The Format button may also be used</a:t>
            </a:r>
          </a:p>
          <a:p>
            <a:pPr marL="457200" indent="-457200">
              <a:buFont typeface="Arial"/>
              <a:buChar char="•"/>
            </a:pPr>
            <a:r>
              <a:rPr lang="en-US" sz="2800" dirty="0" smtClean="0">
                <a:sym typeface="Wingdings"/>
              </a:rPr>
              <a:t>Remember only Calibri font is used in all templates</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19</a:t>
            </a:fld>
            <a:endParaRPr lang="en-US" dirty="0"/>
          </a:p>
        </p:txBody>
      </p:sp>
      <p:pic>
        <p:nvPicPr>
          <p:cNvPr id="11" name="Content Placeholder 10"/>
          <p:cNvPicPr>
            <a:picLocks noGrp="1" noChangeAspect="1"/>
          </p:cNvPicPr>
          <p:nvPr>
            <p:ph sz="half" idx="12"/>
          </p:nvPr>
        </p:nvPicPr>
        <p:blipFill>
          <a:blip r:embed="rId3">
            <a:duotone>
              <a:schemeClr val="accent1">
                <a:shade val="45000"/>
                <a:satMod val="135000"/>
              </a:schemeClr>
              <a:prstClr val="white"/>
            </a:duotone>
          </a:blip>
          <a:srcRect t="-24986" b="-24986"/>
          <a:stretch>
            <a:fillRect/>
          </a:stretch>
        </p:blipFill>
        <p:spPr>
          <a:scene3d>
            <a:camera prst="orthographicFront">
              <a:rot lat="0" lon="0" rev="480000"/>
            </a:camera>
            <a:lightRig rig="threePt" dir="t"/>
          </a:scene3d>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2905167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Creating A Course Using Training Templates</a:t>
            </a:r>
            <a:endParaRPr lang="en-US" dirty="0"/>
          </a:p>
        </p:txBody>
      </p:sp>
    </p:spTree>
    <p:custDataLst>
      <p:tags r:id="rId1"/>
    </p:custDataLst>
    <p:extLst>
      <p:ext uri="{BB962C8B-B14F-4D97-AF65-F5344CB8AC3E}">
        <p14:creationId xmlns:p14="http://schemas.microsoft.com/office/powerpoint/2010/main" val="2902313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Naming and Versioning Documents</a:t>
            </a:r>
            <a:endParaRPr lang="en-US" dirty="0"/>
          </a:p>
        </p:txBody>
      </p:sp>
      <p:sp>
        <p:nvSpPr>
          <p:cNvPr id="6" name="Content Placeholder 5"/>
          <p:cNvSpPr>
            <a:spLocks noGrp="1"/>
          </p:cNvSpPr>
          <p:nvPr>
            <p:ph sz="half" idx="2"/>
          </p:nvPr>
        </p:nvSpPr>
        <p:spPr/>
        <p:txBody>
          <a:bodyPr/>
          <a:lstStyle/>
          <a:p>
            <a:r>
              <a:rPr lang="en-US" sz="2800" dirty="0" smtClean="0"/>
              <a:t>When naming the PowerPoint and Curricula and other templates:</a:t>
            </a:r>
          </a:p>
          <a:p>
            <a:pPr marL="457200" indent="-457200">
              <a:buFont typeface="Arial"/>
              <a:buChar char="•"/>
            </a:pPr>
            <a:r>
              <a:rPr lang="en-US" sz="2800" dirty="0" smtClean="0"/>
              <a:t>Start with the Date MMDDYYYY_Title of Course_Ver_0#</a:t>
            </a:r>
          </a:p>
          <a:p>
            <a:pPr marL="457200" indent="-457200">
              <a:buFont typeface="Arial"/>
              <a:buChar char="•"/>
            </a:pPr>
            <a:endParaRPr lang="en-US" sz="2800" dirty="0"/>
          </a:p>
          <a:p>
            <a:r>
              <a:rPr lang="en-US" sz="2800" dirty="0" smtClean="0"/>
              <a:t>For Tab Documents use:</a:t>
            </a:r>
          </a:p>
          <a:p>
            <a:pPr marL="457200" indent="-457200">
              <a:buFont typeface="Arial"/>
              <a:buChar char="•"/>
            </a:pPr>
            <a:r>
              <a:rPr lang="en-US" sz="2800" dirty="0" smtClean="0"/>
              <a:t>TAB_##_Name of Document</a:t>
            </a:r>
          </a:p>
          <a:p>
            <a:pPr marL="457200" indent="-457200">
              <a:buFont typeface="Arial"/>
              <a:buChar char="•"/>
            </a:pPr>
            <a:endParaRPr lang="en-US" sz="2800" dirty="0" smtClean="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20</a:t>
            </a:fld>
            <a:endParaRPr lang="en-US" dirty="0"/>
          </a:p>
        </p:txBody>
      </p:sp>
      <p:pic>
        <p:nvPicPr>
          <p:cNvPr id="8" name="Content Placeholder 7"/>
          <p:cNvPicPr>
            <a:picLocks noGrp="1" noChangeAspect="1"/>
          </p:cNvPicPr>
          <p:nvPr>
            <p:ph sz="half" idx="12"/>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27129" r="27129"/>
          <a:stretch>
            <a:fillRect/>
          </a:stretch>
        </p:blipFill>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954134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21</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
        <p:nvSpPr>
          <p:cNvPr id="8" name="Text Placeholder 7"/>
          <p:cNvSpPr>
            <a:spLocks noGrp="1"/>
          </p:cNvSpPr>
          <p:nvPr>
            <p:ph type="body" sz="quarter" idx="12"/>
          </p:nvPr>
        </p:nvSpPr>
        <p:spPr/>
        <p:txBody>
          <a:bodyPr/>
          <a:lstStyle/>
          <a:p>
            <a:r>
              <a:rPr lang="en-US" dirty="0" smtClean="0"/>
              <a:t>How many templates are available for you to use and what are they?</a:t>
            </a:r>
          </a:p>
          <a:p>
            <a:pPr marL="457200" indent="-457200">
              <a:buFont typeface="Arial"/>
              <a:buChar char="•"/>
            </a:pPr>
            <a:r>
              <a:rPr lang="en-US" dirty="0" smtClean="0"/>
              <a:t>There are four templates.  They are: </a:t>
            </a:r>
          </a:p>
          <a:p>
            <a:pPr marL="1200150" lvl="1" indent="-457200"/>
            <a:r>
              <a:rPr lang="en-US" dirty="0" smtClean="0"/>
              <a:t>Curricula</a:t>
            </a:r>
            <a:endParaRPr lang="en-US" dirty="0"/>
          </a:p>
          <a:p>
            <a:pPr marL="1200150" lvl="1" indent="-457200"/>
            <a:r>
              <a:rPr lang="en-US" dirty="0"/>
              <a:t>PowerPoint</a:t>
            </a:r>
          </a:p>
          <a:p>
            <a:pPr marL="1200150" lvl="1" indent="-457200"/>
            <a:r>
              <a:rPr lang="en-US" dirty="0" smtClean="0"/>
              <a:t>Terms </a:t>
            </a:r>
            <a:r>
              <a:rPr lang="en-US" dirty="0"/>
              <a:t>and Concepts</a:t>
            </a:r>
          </a:p>
          <a:p>
            <a:pPr marL="1200150" lvl="1" indent="-457200"/>
            <a:r>
              <a:rPr lang="en-US" dirty="0"/>
              <a:t>Resource Materials </a:t>
            </a:r>
            <a:r>
              <a:rPr lang="en-US" dirty="0" smtClean="0"/>
              <a:t>– Table of Contents and Cover Pages</a:t>
            </a:r>
            <a:endParaRPr lang="en-US" dirty="0"/>
          </a:p>
          <a:p>
            <a:pPr marL="457200" indent="-457200">
              <a:buFont typeface="Arial"/>
              <a:buChar char="•"/>
            </a:pPr>
            <a:endParaRPr lang="en-US" dirty="0"/>
          </a:p>
        </p:txBody>
      </p:sp>
    </p:spTree>
    <p:extLst>
      <p:ext uri="{BB962C8B-B14F-4D97-AF65-F5344CB8AC3E}">
        <p14:creationId xmlns:p14="http://schemas.microsoft.com/office/powerpoint/2010/main" val="2927493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563" y="2057400"/>
            <a:ext cx="8818562" cy="3429000"/>
          </a:xfrm>
          <a:ln/>
        </p:spPr>
        <p:txBody>
          <a:bodyPr/>
          <a:lstStyle/>
          <a:p>
            <a:pPr>
              <a:defRPr/>
            </a:pPr>
            <a:endParaRPr lang="en-US" dirty="0">
              <a:ea typeface="+mn-ea"/>
              <a:cs typeface="+mn-cs"/>
            </a:endParaRPr>
          </a:p>
        </p:txBody>
      </p:sp>
    </p:spTree>
    <p:extLst>
      <p:ext uri="{BB962C8B-B14F-4D97-AF65-F5344CB8AC3E}">
        <p14:creationId xmlns:p14="http://schemas.microsoft.com/office/powerpoint/2010/main" val="421066988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Arial"/>
              <a:buChar char="•"/>
            </a:pPr>
            <a:r>
              <a:rPr lang="en-US" sz="2900" dirty="0"/>
              <a:t>Learning Logistics</a:t>
            </a:r>
          </a:p>
          <a:p>
            <a:pPr marL="457200" indent="-457200">
              <a:buFont typeface="Arial"/>
              <a:buChar char="•"/>
            </a:pPr>
            <a:r>
              <a:rPr lang="en-US" sz="2900" dirty="0"/>
              <a:t>Section 1 – Course Introduction</a:t>
            </a:r>
          </a:p>
          <a:p>
            <a:pPr marL="457200" indent="-457200">
              <a:buFont typeface="Arial"/>
              <a:buChar char="•"/>
            </a:pPr>
            <a:r>
              <a:rPr lang="en-US" sz="2900" b="1" dirty="0" smtClean="0"/>
              <a:t>Section 2 – Curricula Design</a:t>
            </a:r>
            <a:endParaRPr lang="en-US" sz="1800" b="1" dirty="0" smtClean="0"/>
          </a:p>
          <a:p>
            <a:pPr marL="457200" indent="-457200">
              <a:buFont typeface="Arial"/>
              <a:buChar char="•"/>
            </a:pPr>
            <a:r>
              <a:rPr lang="en-US" sz="2900" dirty="0"/>
              <a:t>Section </a:t>
            </a:r>
            <a:r>
              <a:rPr lang="en-US" sz="2900" dirty="0" smtClean="0"/>
              <a:t>3 – PowerPoint Creation</a:t>
            </a:r>
          </a:p>
          <a:p>
            <a:pPr marL="457200" indent="-457200">
              <a:buFont typeface="Arial"/>
              <a:buChar char="•"/>
            </a:pPr>
            <a:r>
              <a:rPr lang="en-US" sz="2900" dirty="0" smtClean="0"/>
              <a:t>Section 4 – Other Templates</a:t>
            </a:r>
          </a:p>
          <a:p>
            <a:pPr marL="457200" indent="-457200">
              <a:buFont typeface="Arial"/>
              <a:buChar char="•"/>
            </a:pPr>
            <a:r>
              <a:rPr lang="en-US" sz="2900" dirty="0" smtClean="0"/>
              <a:t>Section 5 Printing Training Materials</a:t>
            </a:r>
          </a:p>
          <a:p>
            <a:pPr marL="457200" indent="-457200">
              <a:buFont typeface="Arial"/>
              <a:buChar char="•"/>
            </a:pPr>
            <a:r>
              <a:rPr lang="en-US" sz="29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23</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204797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p>
          <a:p>
            <a:pPr marL="457200" lvl="0" indent="-457200">
              <a:buFont typeface="Arial"/>
              <a:buChar char="•"/>
            </a:pPr>
            <a:r>
              <a:rPr lang="en-US" dirty="0"/>
              <a:t>Identify </a:t>
            </a:r>
            <a:r>
              <a:rPr lang="en-US" dirty="0" smtClean="0"/>
              <a:t>terms </a:t>
            </a:r>
            <a:r>
              <a:rPr lang="en-US" dirty="0"/>
              <a:t>and concepts</a:t>
            </a:r>
          </a:p>
          <a:p>
            <a:pPr marL="457200" lvl="0" indent="-457200">
              <a:buFont typeface="Arial"/>
              <a:buChar char="•"/>
            </a:pPr>
            <a:r>
              <a:rPr lang="en-US" dirty="0"/>
              <a:t>Describe the </a:t>
            </a:r>
            <a:r>
              <a:rPr lang="en-US" dirty="0" smtClean="0"/>
              <a:t>what the Curricula is and why it is used </a:t>
            </a:r>
          </a:p>
          <a:p>
            <a:pPr marL="457200" indent="-457200">
              <a:buFont typeface="Arial"/>
              <a:buChar char="•"/>
            </a:pPr>
            <a:r>
              <a:rPr lang="en-US" dirty="0"/>
              <a:t>Describe the review process to approve the Curricula</a:t>
            </a:r>
          </a:p>
          <a:p>
            <a:pPr marL="457200" lvl="0" indent="-457200">
              <a:buFont typeface="Arial"/>
              <a:buChar char="•"/>
            </a:pPr>
            <a:r>
              <a:rPr lang="en-US" dirty="0" smtClean="0"/>
              <a:t>Identify </a:t>
            </a:r>
            <a:r>
              <a:rPr lang="en-US" dirty="0"/>
              <a:t>the sections and terms of the Curricula Template</a:t>
            </a:r>
          </a:p>
          <a:p>
            <a:pPr marL="457200" lvl="0" indent="-457200">
              <a:buFont typeface="Arial"/>
              <a:buChar char="•"/>
            </a:pPr>
            <a:r>
              <a:rPr lang="en-US" dirty="0"/>
              <a:t>Describe how to use copy and paste to create a new section within the </a:t>
            </a:r>
            <a:r>
              <a:rPr lang="en-US" dirty="0" smtClean="0"/>
              <a:t>course</a:t>
            </a:r>
          </a:p>
          <a:p>
            <a:pPr marL="457200" indent="-457200">
              <a:buFont typeface="Arial"/>
              <a:buChar char="•"/>
            </a:pPr>
            <a:r>
              <a:rPr lang="en-US" dirty="0" smtClean="0"/>
              <a:t>Identify when the Curricula is complete</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24</a:t>
            </a:fld>
            <a:endParaRPr lang="en-US" dirty="0"/>
          </a:p>
        </p:txBody>
      </p:sp>
      <p:sp>
        <p:nvSpPr>
          <p:cNvPr id="5" name="Title 4"/>
          <p:cNvSpPr>
            <a:spLocks noGrp="1"/>
          </p:cNvSpPr>
          <p:nvPr>
            <p:ph type="title"/>
          </p:nvPr>
        </p:nvSpPr>
        <p:spPr/>
        <p:txBody>
          <a:bodyPr/>
          <a:lstStyle/>
          <a:p>
            <a:r>
              <a:rPr lang="en-US" dirty="0" smtClean="0"/>
              <a:t>Section 2 Learning Objectives</a:t>
            </a:r>
            <a:endParaRPr lang="en-US" dirty="0"/>
          </a:p>
        </p:txBody>
      </p:sp>
    </p:spTree>
    <p:extLst>
      <p:ext uri="{BB962C8B-B14F-4D97-AF65-F5344CB8AC3E}">
        <p14:creationId xmlns:p14="http://schemas.microsoft.com/office/powerpoint/2010/main" val="113842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25</a:t>
            </a:fld>
            <a:endParaRPr lang="en-US" dirty="0"/>
          </a:p>
        </p:txBody>
      </p:sp>
      <p:sp>
        <p:nvSpPr>
          <p:cNvPr id="4" name="Title 3"/>
          <p:cNvSpPr>
            <a:spLocks noGrp="1"/>
          </p:cNvSpPr>
          <p:nvPr>
            <p:ph type="title"/>
          </p:nvPr>
        </p:nvSpPr>
        <p:spPr/>
        <p:txBody>
          <a:bodyPr/>
          <a:lstStyle/>
          <a:p>
            <a:r>
              <a:rPr lang="en-US" dirty="0" smtClean="0"/>
              <a:t>Terms </a:t>
            </a:r>
            <a:r>
              <a:rPr lang="en-US" dirty="0"/>
              <a:t>and Concepts</a:t>
            </a:r>
          </a:p>
        </p:txBody>
      </p:sp>
      <p:graphicFrame>
        <p:nvGraphicFramePr>
          <p:cNvPr id="5" name="Table 4"/>
          <p:cNvGraphicFramePr>
            <a:graphicFrameLocks noGrp="1"/>
          </p:cNvGraphicFramePr>
          <p:nvPr>
            <p:extLst>
              <p:ext uri="{D42A27DB-BD31-4B8C-83A1-F6EECF244321}">
                <p14:modId xmlns:p14="http://schemas.microsoft.com/office/powerpoint/2010/main" val="524085028"/>
              </p:ext>
            </p:extLst>
          </p:nvPr>
        </p:nvGraphicFramePr>
        <p:xfrm>
          <a:off x="1594559" y="1714539"/>
          <a:ext cx="7172392" cy="1700776"/>
        </p:xfrm>
        <a:graphic>
          <a:graphicData uri="http://schemas.openxmlformats.org/drawingml/2006/table">
            <a:tbl>
              <a:tblPr firstRow="1" bandRow="1">
                <a:tableStyleId>{5C22544A-7EE6-4342-B048-85BDC9FD1C3A}</a:tableStyleId>
              </a:tblPr>
              <a:tblGrid>
                <a:gridCol w="1651153"/>
                <a:gridCol w="5521239"/>
              </a:tblGrid>
              <a:tr h="420616">
                <a:tc>
                  <a:txBody>
                    <a:bodyPr/>
                    <a:lstStyle/>
                    <a:p>
                      <a:r>
                        <a:rPr lang="en-US" dirty="0" smtClean="0"/>
                        <a:t>Term</a:t>
                      </a:r>
                      <a:endParaRPr lang="en-US" dirty="0"/>
                    </a:p>
                  </a:txBody>
                  <a:tcPr/>
                </a:tc>
                <a:tc>
                  <a:txBody>
                    <a:bodyPr/>
                    <a:lstStyle/>
                    <a:p>
                      <a:r>
                        <a:rPr lang="en-US" dirty="0" smtClean="0"/>
                        <a:t>Definition</a:t>
                      </a:r>
                      <a:endParaRPr lang="en-US" dirty="0"/>
                    </a:p>
                  </a:txBody>
                  <a:tcPr/>
                </a:tc>
              </a:tr>
              <a:tr h="604481">
                <a:tc>
                  <a:txBody>
                    <a:bodyPr/>
                    <a:lstStyle/>
                    <a:p>
                      <a:r>
                        <a:rPr lang="en-US" dirty="0" smtClean="0"/>
                        <a:t>Curricula</a:t>
                      </a:r>
                      <a:endParaRPr lang="en-US" dirty="0"/>
                    </a:p>
                  </a:txBody>
                  <a:tcPr/>
                </a:tc>
                <a:tc>
                  <a:txBody>
                    <a:bodyPr/>
                    <a:lstStyle/>
                    <a:p>
                      <a:r>
                        <a:rPr lang="en-US" sz="1800" kern="1200" dirty="0" smtClean="0">
                          <a:solidFill>
                            <a:schemeClr val="dk1"/>
                          </a:solidFill>
                          <a:effectLst/>
                          <a:latin typeface="+mn-lt"/>
                          <a:ea typeface="+mn-ea"/>
                          <a:cs typeface="+mn-cs"/>
                        </a:rPr>
                        <a:t>A document that describes the content of the course and the individual sections of which it is comprised.</a:t>
                      </a:r>
                      <a:r>
                        <a:rPr lang="en-US" dirty="0" smtClean="0">
                          <a:effectLst/>
                        </a:rPr>
                        <a:t> </a:t>
                      </a:r>
                      <a:endParaRPr lang="en-US" dirty="0"/>
                    </a:p>
                  </a:txBody>
                  <a:tcPr/>
                </a:tc>
              </a:tr>
              <a:tr h="623097">
                <a:tc>
                  <a:txBody>
                    <a:bodyPr/>
                    <a:lstStyle/>
                    <a:p>
                      <a:r>
                        <a:rPr lang="en-US" dirty="0" smtClean="0"/>
                        <a:t>Section</a:t>
                      </a:r>
                      <a:endParaRPr lang="en-US" dirty="0"/>
                    </a:p>
                  </a:txBody>
                  <a:tcPr/>
                </a:tc>
                <a:tc>
                  <a:txBody>
                    <a:bodyPr/>
                    <a:lstStyle/>
                    <a:p>
                      <a:r>
                        <a:rPr lang="en-US" sz="1800" kern="1200" dirty="0" smtClean="0">
                          <a:solidFill>
                            <a:schemeClr val="dk1"/>
                          </a:solidFill>
                          <a:effectLst/>
                          <a:latin typeface="+mn-lt"/>
                          <a:ea typeface="+mn-ea"/>
                          <a:cs typeface="+mn-cs"/>
                        </a:rPr>
                        <a:t>The smallest unit of a course used to describe a specific task or process.</a:t>
                      </a:r>
                      <a:r>
                        <a:rPr lang="en-US" dirty="0" smtClean="0">
                          <a:effectLst/>
                        </a:rPr>
                        <a:t> </a:t>
                      </a:r>
                      <a:endParaRPr lang="en-US" dirty="0"/>
                    </a:p>
                  </a:txBody>
                  <a:tcPr/>
                </a:tc>
              </a:tr>
            </a:tbl>
          </a:graphicData>
        </a:graphic>
      </p:graphicFrame>
    </p:spTree>
    <p:extLst>
      <p:ext uri="{BB962C8B-B14F-4D97-AF65-F5344CB8AC3E}">
        <p14:creationId xmlns:p14="http://schemas.microsoft.com/office/powerpoint/2010/main" val="2465612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dk1"/>
                </a:solidFill>
              </a:rPr>
              <a:t>So what is the Curricula? It is…</a:t>
            </a:r>
          </a:p>
          <a:p>
            <a:pPr marL="457200" indent="-457200">
              <a:buFont typeface="Arial"/>
              <a:buChar char="•"/>
            </a:pPr>
            <a:r>
              <a:rPr lang="en-US" dirty="0">
                <a:solidFill>
                  <a:schemeClr val="dk1"/>
                </a:solidFill>
              </a:rPr>
              <a:t>A</a:t>
            </a:r>
            <a:r>
              <a:rPr lang="en-US" dirty="0" smtClean="0">
                <a:solidFill>
                  <a:schemeClr val="dk1"/>
                </a:solidFill>
              </a:rPr>
              <a:t>n outline for the development of your course</a:t>
            </a:r>
          </a:p>
          <a:p>
            <a:pPr marL="457200" indent="-457200">
              <a:buFont typeface="Arial"/>
              <a:buChar char="•"/>
            </a:pPr>
            <a:r>
              <a:rPr lang="en-US" dirty="0" smtClean="0">
                <a:solidFill>
                  <a:schemeClr val="dk1"/>
                </a:solidFill>
              </a:rPr>
              <a:t>A guide that provides you a method to structure your course</a:t>
            </a:r>
          </a:p>
          <a:p>
            <a:pPr marL="457200" indent="-457200">
              <a:buFont typeface="Arial"/>
              <a:buChar char="•"/>
            </a:pPr>
            <a:r>
              <a:rPr lang="en-US" dirty="0" smtClean="0">
                <a:solidFill>
                  <a:schemeClr val="dk1"/>
                </a:solidFill>
              </a:rPr>
              <a:t>A resource that allows you to review the design of your course prior to you spending time developing it</a:t>
            </a:r>
          </a:p>
          <a:p>
            <a:pPr marL="457200" indent="-457200">
              <a:buFont typeface="Arial"/>
              <a:buChar char="•"/>
            </a:pPr>
            <a:r>
              <a:rPr lang="en-US" dirty="0" smtClean="0">
                <a:solidFill>
                  <a:schemeClr val="dk1"/>
                </a:solidFill>
              </a:rPr>
              <a:t>Designed to work with the PowerPoint template so you can quickly develop a course with sound training design</a:t>
            </a:r>
            <a:endParaRPr lang="en-US" dirty="0" smtClean="0"/>
          </a:p>
          <a:p>
            <a:pPr marL="457200" indent="-457200">
              <a:buFont typeface="Arial"/>
              <a:buChar char="•"/>
            </a:pPr>
            <a:endParaRPr lang="en-US" dirty="0" smtClean="0"/>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26</a:t>
            </a:fld>
            <a:endParaRPr lang="en-US" dirty="0"/>
          </a:p>
        </p:txBody>
      </p:sp>
      <p:sp>
        <p:nvSpPr>
          <p:cNvPr id="5" name="Title 4"/>
          <p:cNvSpPr>
            <a:spLocks noGrp="1"/>
          </p:cNvSpPr>
          <p:nvPr>
            <p:ph type="title"/>
          </p:nvPr>
        </p:nvSpPr>
        <p:spPr/>
        <p:txBody>
          <a:bodyPr/>
          <a:lstStyle/>
          <a:p>
            <a:r>
              <a:rPr lang="en-US" dirty="0" smtClean="0"/>
              <a:t>What is the Curricula?</a:t>
            </a:r>
            <a:endParaRPr lang="en-US" dirty="0"/>
          </a:p>
        </p:txBody>
      </p:sp>
    </p:spTree>
    <p:extLst>
      <p:ext uri="{BB962C8B-B14F-4D97-AF65-F5344CB8AC3E}">
        <p14:creationId xmlns:p14="http://schemas.microsoft.com/office/powerpoint/2010/main" val="17978812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 why develop the curricula?</a:t>
            </a:r>
          </a:p>
          <a:p>
            <a:pPr marL="457200" indent="-457200">
              <a:buFont typeface="Arial"/>
              <a:buChar char="•"/>
            </a:pPr>
            <a:r>
              <a:rPr lang="en-US" dirty="0" smtClean="0"/>
              <a:t>The curricula allows you to plan the development of your course saving you time</a:t>
            </a:r>
          </a:p>
          <a:p>
            <a:pPr marL="457200" indent="-457200">
              <a:buFont typeface="Arial"/>
              <a:buChar char="•"/>
            </a:pPr>
            <a:r>
              <a:rPr lang="en-US" dirty="0" smtClean="0"/>
              <a:t>It allows you to answer the follow questions</a:t>
            </a:r>
          </a:p>
          <a:p>
            <a:pPr marL="1200150" lvl="1" indent="-457200"/>
            <a:r>
              <a:rPr lang="en-US" dirty="0" smtClean="0"/>
              <a:t>Who is the audience for the training?</a:t>
            </a:r>
          </a:p>
          <a:p>
            <a:pPr marL="1200150" lvl="1" indent="-457200"/>
            <a:r>
              <a:rPr lang="en-US" dirty="0" smtClean="0"/>
              <a:t>What do they need to know?</a:t>
            </a:r>
          </a:p>
          <a:p>
            <a:pPr marL="1200150" lvl="1" indent="-457200"/>
            <a:r>
              <a:rPr lang="en-US" dirty="0" smtClean="0"/>
              <a:t>How do I confirm they understand?</a:t>
            </a:r>
          </a:p>
          <a:p>
            <a:pPr marL="1200150" lvl="1" indent="-457200"/>
            <a:r>
              <a:rPr lang="en-US" dirty="0" smtClean="0"/>
              <a:t>What training materials do they need?</a:t>
            </a:r>
          </a:p>
          <a:p>
            <a:pPr marL="1200150" lvl="1" indent="-457200"/>
            <a:r>
              <a:rPr lang="en-US" dirty="0" smtClean="0"/>
              <a:t>How long is it going to take?</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27</a:t>
            </a:fld>
            <a:endParaRPr lang="en-US" dirty="0"/>
          </a:p>
        </p:txBody>
      </p:sp>
      <p:sp>
        <p:nvSpPr>
          <p:cNvPr id="5" name="Title 4"/>
          <p:cNvSpPr>
            <a:spLocks noGrp="1"/>
          </p:cNvSpPr>
          <p:nvPr>
            <p:ph type="title"/>
          </p:nvPr>
        </p:nvSpPr>
        <p:spPr/>
        <p:txBody>
          <a:bodyPr/>
          <a:lstStyle/>
          <a:p>
            <a:r>
              <a:rPr lang="en-US" dirty="0" smtClean="0"/>
              <a:t>Why use it?</a:t>
            </a:r>
            <a:endParaRPr lang="en-US" dirty="0"/>
          </a:p>
        </p:txBody>
      </p:sp>
    </p:spTree>
    <p:extLst>
      <p:ext uri="{BB962C8B-B14F-4D97-AF65-F5344CB8AC3E}">
        <p14:creationId xmlns:p14="http://schemas.microsoft.com/office/powerpoint/2010/main" val="2026313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Curricula Review Process</a:t>
            </a:r>
            <a:endParaRPr lang="en-US"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1362759610"/>
              </p:ext>
            </p:extLst>
          </p:nvPr>
        </p:nvGraphicFramePr>
        <p:xfrm>
          <a:off x="355320" y="1393651"/>
          <a:ext cx="8446910" cy="373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28</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499929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Curricula is broken out into the follow sections</a:t>
            </a:r>
          </a:p>
          <a:p>
            <a:pPr marL="457200" indent="-457200">
              <a:buFont typeface="Arial"/>
              <a:buChar char="•"/>
            </a:pPr>
            <a:r>
              <a:rPr lang="en-US" dirty="0" smtClean="0"/>
              <a:t>Course Overview</a:t>
            </a:r>
          </a:p>
          <a:p>
            <a:pPr marL="457200" indent="-457200">
              <a:buFont typeface="Arial"/>
              <a:buChar char="•"/>
            </a:pPr>
            <a:r>
              <a:rPr lang="en-US" dirty="0" smtClean="0"/>
              <a:t>Course Purpose and Objective</a:t>
            </a:r>
          </a:p>
          <a:p>
            <a:pPr marL="457200" indent="-457200">
              <a:buFont typeface="Arial"/>
              <a:buChar char="•"/>
            </a:pPr>
            <a:r>
              <a:rPr lang="en-US" dirty="0" smtClean="0"/>
              <a:t>Learning Logistics</a:t>
            </a:r>
          </a:p>
          <a:p>
            <a:pPr marL="457200" indent="-457200">
              <a:buFont typeface="Arial"/>
              <a:buChar char="•"/>
            </a:pPr>
            <a:r>
              <a:rPr lang="en-US" dirty="0" smtClean="0"/>
              <a:t>Course Introduction</a:t>
            </a:r>
          </a:p>
          <a:p>
            <a:pPr marL="457200" indent="-457200">
              <a:buFont typeface="Arial"/>
              <a:buChar char="•"/>
            </a:pPr>
            <a:r>
              <a:rPr lang="en-US" dirty="0" smtClean="0"/>
              <a:t>Sections</a:t>
            </a:r>
          </a:p>
          <a:p>
            <a:pPr marL="457200" indent="-457200">
              <a:buFont typeface="Arial"/>
              <a:buChar char="•"/>
            </a:pPr>
            <a:r>
              <a:rPr lang="en-US" dirty="0" smtClean="0"/>
              <a:t>Conclusion</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29</a:t>
            </a:fld>
            <a:endParaRPr lang="en-US" dirty="0"/>
          </a:p>
        </p:txBody>
      </p:sp>
      <p:sp>
        <p:nvSpPr>
          <p:cNvPr id="5" name="Title 4"/>
          <p:cNvSpPr>
            <a:spLocks noGrp="1"/>
          </p:cNvSpPr>
          <p:nvPr>
            <p:ph type="title"/>
          </p:nvPr>
        </p:nvSpPr>
        <p:spPr/>
        <p:txBody>
          <a:bodyPr/>
          <a:lstStyle/>
          <a:p>
            <a:r>
              <a:rPr lang="en-US" dirty="0" smtClean="0"/>
              <a:t>Curricula Sections </a:t>
            </a:r>
            <a:endParaRPr lang="en-US" dirty="0"/>
          </a:p>
        </p:txBody>
      </p:sp>
    </p:spTree>
    <p:extLst>
      <p:ext uri="{BB962C8B-B14F-4D97-AF65-F5344CB8AC3E}">
        <p14:creationId xmlns:p14="http://schemas.microsoft.com/office/powerpoint/2010/main" val="3427504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Arial"/>
              <a:buChar char="•"/>
            </a:pPr>
            <a:r>
              <a:rPr lang="en-US" sz="2900" b="1" dirty="0" smtClean="0"/>
              <a:t>Learning Logistics</a:t>
            </a:r>
          </a:p>
          <a:p>
            <a:pPr marL="457200" indent="-457200">
              <a:buFont typeface="Arial"/>
              <a:buChar char="•"/>
            </a:pPr>
            <a:r>
              <a:rPr lang="en-US" sz="2900" dirty="0" smtClean="0"/>
              <a:t>Section 1 – Course Introduction</a:t>
            </a:r>
          </a:p>
          <a:p>
            <a:pPr marL="457200" indent="-457200">
              <a:buFont typeface="Arial"/>
              <a:buChar char="•"/>
            </a:pPr>
            <a:r>
              <a:rPr lang="en-US" sz="2900" dirty="0" smtClean="0"/>
              <a:t>Section 2 – Curricula Design</a:t>
            </a:r>
            <a:endParaRPr lang="en-US" sz="1800" dirty="0" smtClean="0"/>
          </a:p>
          <a:p>
            <a:pPr marL="457200" indent="-457200">
              <a:buFont typeface="Arial"/>
              <a:buChar char="•"/>
            </a:pPr>
            <a:r>
              <a:rPr lang="en-US" sz="2900" dirty="0"/>
              <a:t>Section </a:t>
            </a:r>
            <a:r>
              <a:rPr lang="en-US" sz="2900" dirty="0" smtClean="0"/>
              <a:t>3 – PowerPoint Creation</a:t>
            </a:r>
          </a:p>
          <a:p>
            <a:pPr marL="457200" indent="-457200">
              <a:buFont typeface="Arial"/>
              <a:buChar char="•"/>
            </a:pPr>
            <a:r>
              <a:rPr lang="en-US" sz="2900" dirty="0" smtClean="0"/>
              <a:t>Section 4 – Other Templates</a:t>
            </a:r>
          </a:p>
          <a:p>
            <a:pPr marL="457200" indent="-457200">
              <a:buFont typeface="Arial"/>
              <a:buChar char="•"/>
            </a:pPr>
            <a:r>
              <a:rPr lang="en-US" sz="2900" dirty="0" smtClean="0"/>
              <a:t>Section 5 – Printing Training Materials</a:t>
            </a:r>
          </a:p>
          <a:p>
            <a:pPr marL="457200" indent="-457200">
              <a:buFont typeface="Arial"/>
              <a:buChar char="•"/>
            </a:pPr>
            <a:r>
              <a:rPr lang="en-US" sz="29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001226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Curricula Template - Course Overview</a:t>
            </a:r>
            <a:endParaRPr lang="en-US" dirty="0"/>
          </a:p>
        </p:txBody>
      </p:sp>
      <p:pic>
        <p:nvPicPr>
          <p:cNvPr id="8" name="Content Placeholder 7"/>
          <p:cNvPicPr>
            <a:picLocks noGrp="1" noChangeAspect="1"/>
          </p:cNvPicPr>
          <p:nvPr>
            <p:ph sz="half" idx="2"/>
          </p:nvPr>
        </p:nvPicPr>
        <p:blipFill>
          <a:blip r:embed="rId3"/>
          <a:srcRect t="14584" b="14584"/>
          <a:stretch>
            <a:fillRect/>
          </a:stretch>
        </p:blipFill>
        <p:spPr/>
      </p:pic>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30</a:t>
            </a:fld>
            <a:endParaRPr lang="en-US" dirty="0"/>
          </a:p>
        </p:txBody>
      </p:sp>
      <p:sp>
        <p:nvSpPr>
          <p:cNvPr id="7" name="Content Placeholder 6"/>
          <p:cNvSpPr>
            <a:spLocks noGrp="1"/>
          </p:cNvSpPr>
          <p:nvPr>
            <p:ph sz="half" idx="12"/>
          </p:nvPr>
        </p:nvSpPr>
        <p:spPr/>
        <p:txBody>
          <a:bodyPr/>
          <a:lstStyle/>
          <a:p>
            <a:r>
              <a:rPr lang="en-US" dirty="0" smtClean="0"/>
              <a:t>The Course Overview:</a:t>
            </a:r>
          </a:p>
          <a:p>
            <a:pPr marL="342900" indent="-342900">
              <a:buFont typeface="Arial"/>
              <a:buChar char="•"/>
            </a:pPr>
            <a:r>
              <a:rPr lang="en-US" dirty="0" smtClean="0"/>
              <a:t>Describes the logistics of the course</a:t>
            </a:r>
          </a:p>
          <a:p>
            <a:pPr marL="342900" indent="-342900">
              <a:buFont typeface="Arial"/>
              <a:buChar char="•"/>
            </a:pPr>
            <a:r>
              <a:rPr lang="en-US" dirty="0" smtClean="0"/>
              <a:t>Who you will have help you </a:t>
            </a:r>
          </a:p>
          <a:p>
            <a:pPr marL="342900" indent="-3429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7485469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Purpose and Objective</a:t>
            </a:r>
            <a:endParaRPr lang="en-US" dirty="0"/>
          </a:p>
        </p:txBody>
      </p:sp>
      <p:pic>
        <p:nvPicPr>
          <p:cNvPr id="7" name="Content Placeholder 6"/>
          <p:cNvPicPr>
            <a:picLocks noGrp="1" noChangeAspect="1"/>
          </p:cNvPicPr>
          <p:nvPr>
            <p:ph sz="half" idx="2"/>
          </p:nvPr>
        </p:nvPicPr>
        <p:blipFill rotWithShape="1">
          <a:blip r:embed="rId3"/>
          <a:srcRect l="-352" t="-3413" r="352" b="-114172"/>
          <a:stretch/>
        </p:blipFill>
        <p:spPr>
          <a:xfrm>
            <a:off x="3794760" y="1371600"/>
            <a:ext cx="5013960" cy="3373871"/>
          </a:xfrm>
        </p:spPr>
      </p:pic>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31</a:t>
            </a:fld>
            <a:endParaRPr lang="en-US" dirty="0"/>
          </a:p>
        </p:txBody>
      </p:sp>
      <p:sp>
        <p:nvSpPr>
          <p:cNvPr id="5" name="Content Placeholder 4"/>
          <p:cNvSpPr>
            <a:spLocks noGrp="1"/>
          </p:cNvSpPr>
          <p:nvPr>
            <p:ph sz="half" idx="12"/>
          </p:nvPr>
        </p:nvSpPr>
        <p:spPr/>
        <p:txBody>
          <a:bodyPr/>
          <a:lstStyle/>
          <a:p>
            <a:r>
              <a:rPr lang="en-US" dirty="0" smtClean="0"/>
              <a:t>This section of the curricula is used to:</a:t>
            </a:r>
          </a:p>
          <a:p>
            <a:pPr marL="342900" indent="-342900">
              <a:buFont typeface="Arial"/>
              <a:buChar char="•"/>
            </a:pPr>
            <a:r>
              <a:rPr lang="en-US" dirty="0" smtClean="0"/>
              <a:t>Help participants understand what the course is about and what they will learn.</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037856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Logistics</a:t>
            </a:r>
            <a:endParaRPr lang="en-US" dirty="0"/>
          </a:p>
        </p:txBody>
      </p:sp>
      <p:pic>
        <p:nvPicPr>
          <p:cNvPr id="7" name="Content Placeholder 6"/>
          <p:cNvPicPr>
            <a:picLocks noGrp="1" noChangeAspect="1"/>
          </p:cNvPicPr>
          <p:nvPr>
            <p:ph sz="half" idx="2"/>
          </p:nvPr>
        </p:nvPicPr>
        <p:blipFill rotWithShape="1">
          <a:blip r:embed="rId3"/>
          <a:srcRect t="-5314" b="-86529"/>
          <a:stretch/>
        </p:blipFill>
        <p:spPr>
          <a:xfrm>
            <a:off x="3794760" y="1481867"/>
            <a:ext cx="5013960" cy="3469136"/>
          </a:xfrm>
        </p:spPr>
      </p:pic>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32</a:t>
            </a:fld>
            <a:endParaRPr lang="en-US" dirty="0"/>
          </a:p>
        </p:txBody>
      </p:sp>
      <p:sp>
        <p:nvSpPr>
          <p:cNvPr id="5" name="Content Placeholder 4"/>
          <p:cNvSpPr>
            <a:spLocks noGrp="1"/>
          </p:cNvSpPr>
          <p:nvPr>
            <p:ph sz="half" idx="12"/>
          </p:nvPr>
        </p:nvSpPr>
        <p:spPr/>
        <p:txBody>
          <a:bodyPr/>
          <a:lstStyle/>
          <a:p>
            <a:r>
              <a:rPr lang="en-US" dirty="0" smtClean="0"/>
              <a:t>The Learning Logistics section:</a:t>
            </a:r>
          </a:p>
          <a:p>
            <a:pPr marL="342900" indent="-342900">
              <a:buFont typeface="Arial"/>
              <a:buChar char="•"/>
            </a:pPr>
            <a:r>
              <a:rPr lang="en-US" dirty="0" smtClean="0"/>
              <a:t>Is always the first section of your course.</a:t>
            </a:r>
          </a:p>
          <a:p>
            <a:pPr marL="342900" indent="-342900">
              <a:buFont typeface="Arial"/>
              <a:buChar char="•"/>
            </a:pPr>
            <a:r>
              <a:rPr lang="en-US" dirty="0" smtClean="0"/>
              <a:t>Outlines the expectations of the course and learning</a:t>
            </a:r>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9364583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a:t>
            </a:r>
            <a:endParaRPr lang="en-US" dirty="0"/>
          </a:p>
        </p:txBody>
      </p:sp>
      <p:pic>
        <p:nvPicPr>
          <p:cNvPr id="7" name="Content Placeholder 6"/>
          <p:cNvPicPr>
            <a:picLocks noGrp="1" noChangeAspect="1"/>
          </p:cNvPicPr>
          <p:nvPr>
            <p:ph sz="half" idx="2"/>
          </p:nvPr>
        </p:nvPicPr>
        <p:blipFill rotWithShape="1">
          <a:blip r:embed="rId3"/>
          <a:srcRect t="-2449" b="-17530"/>
          <a:stretch/>
        </p:blipFill>
        <p:spPr>
          <a:xfrm>
            <a:off x="3794125" y="1464220"/>
            <a:ext cx="5014913" cy="4385839"/>
          </a:xfrm>
        </p:spPr>
      </p:pic>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33</a:t>
            </a:fld>
            <a:endParaRPr lang="en-US" dirty="0"/>
          </a:p>
        </p:txBody>
      </p:sp>
      <p:sp>
        <p:nvSpPr>
          <p:cNvPr id="5" name="Content Placeholder 4"/>
          <p:cNvSpPr>
            <a:spLocks noGrp="1"/>
          </p:cNvSpPr>
          <p:nvPr>
            <p:ph sz="half" idx="12"/>
          </p:nvPr>
        </p:nvSpPr>
        <p:spPr/>
        <p:txBody>
          <a:bodyPr/>
          <a:lstStyle/>
          <a:p>
            <a:r>
              <a:rPr lang="en-US" dirty="0" smtClean="0"/>
              <a:t>Sections are used to:</a:t>
            </a:r>
          </a:p>
          <a:p>
            <a:pPr marL="342900" indent="-342900">
              <a:buFont typeface="Arial"/>
              <a:buChar char="•"/>
            </a:pPr>
            <a:r>
              <a:rPr lang="en-US" dirty="0" smtClean="0"/>
              <a:t>Cover a complete idea of the course</a:t>
            </a:r>
          </a:p>
          <a:p>
            <a:pPr marL="342900" indent="-342900">
              <a:buFont typeface="Arial"/>
              <a:buChar char="•"/>
            </a:pPr>
            <a:r>
              <a:rPr lang="en-US" dirty="0" smtClean="0"/>
              <a:t>Are timed based on the number of objectives, demos and exercises</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27895575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a:t>
            </a:r>
            <a:endParaRPr lang="en-US" dirty="0"/>
          </a:p>
        </p:txBody>
      </p:sp>
      <p:pic>
        <p:nvPicPr>
          <p:cNvPr id="7" name="Content Placeholder 6"/>
          <p:cNvPicPr>
            <a:picLocks noGrp="1" noChangeAspect="1"/>
          </p:cNvPicPr>
          <p:nvPr>
            <p:ph sz="half" idx="2"/>
          </p:nvPr>
        </p:nvPicPr>
        <p:blipFill rotWithShape="1">
          <a:blip r:embed="rId3"/>
          <a:srcRect t="-6741" b="-17530"/>
          <a:stretch/>
        </p:blipFill>
        <p:spPr>
          <a:xfrm>
            <a:off x="3794125" y="1329442"/>
            <a:ext cx="5014913" cy="4542759"/>
          </a:xfrm>
        </p:spPr>
      </p:pic>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34</a:t>
            </a:fld>
            <a:endParaRPr lang="en-US" dirty="0"/>
          </a:p>
        </p:txBody>
      </p:sp>
      <p:sp>
        <p:nvSpPr>
          <p:cNvPr id="5" name="Content Placeholder 4"/>
          <p:cNvSpPr>
            <a:spLocks noGrp="1"/>
          </p:cNvSpPr>
          <p:nvPr>
            <p:ph sz="half" idx="12"/>
          </p:nvPr>
        </p:nvSpPr>
        <p:spPr/>
        <p:txBody>
          <a:bodyPr/>
          <a:lstStyle/>
          <a:p>
            <a:r>
              <a:rPr lang="en-US" dirty="0" smtClean="0"/>
              <a:t>Sections are used to:</a:t>
            </a:r>
          </a:p>
          <a:p>
            <a:pPr marL="342900" indent="-342900">
              <a:buFont typeface="Arial"/>
              <a:buChar char="•"/>
            </a:pPr>
            <a:r>
              <a:rPr lang="en-US" dirty="0" smtClean="0"/>
              <a:t>Cover a complete idea of the course</a:t>
            </a:r>
          </a:p>
          <a:p>
            <a:pPr marL="342900" indent="-342900">
              <a:buFont typeface="Arial"/>
              <a:buChar char="•"/>
            </a:pPr>
            <a:r>
              <a:rPr lang="en-US" dirty="0" smtClean="0"/>
              <a:t>Are timed based on the number of objectives, demos and exercises</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992124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Word about the Introduction Section</a:t>
            </a:r>
            <a:endParaRPr lang="en-US" dirty="0"/>
          </a:p>
        </p:txBody>
      </p:sp>
      <p:pic>
        <p:nvPicPr>
          <p:cNvPr id="7" name="Content Placeholder 6"/>
          <p:cNvPicPr>
            <a:picLocks noGrp="1" noChangeAspect="1"/>
          </p:cNvPicPr>
          <p:nvPr>
            <p:ph sz="half" idx="2"/>
          </p:nvPr>
        </p:nvPicPr>
        <p:blipFill rotWithShape="1">
          <a:blip r:embed="rId3"/>
          <a:srcRect t="-3012" b="-17629"/>
          <a:stretch/>
        </p:blipFill>
        <p:spPr>
          <a:xfrm>
            <a:off x="3794760" y="1464219"/>
            <a:ext cx="5013960" cy="4404115"/>
          </a:xfrm>
        </p:spPr>
      </p:pic>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35</a:t>
            </a:fld>
            <a:endParaRPr lang="en-US" dirty="0"/>
          </a:p>
        </p:txBody>
      </p:sp>
      <p:sp>
        <p:nvSpPr>
          <p:cNvPr id="5" name="Content Placeholder 4"/>
          <p:cNvSpPr>
            <a:spLocks noGrp="1"/>
          </p:cNvSpPr>
          <p:nvPr>
            <p:ph sz="half" idx="12"/>
          </p:nvPr>
        </p:nvSpPr>
        <p:spPr>
          <a:xfrm>
            <a:off x="304799" y="1371600"/>
            <a:ext cx="3293707" cy="4937760"/>
          </a:xfrm>
        </p:spPr>
        <p:txBody>
          <a:bodyPr/>
          <a:lstStyle/>
          <a:p>
            <a:r>
              <a:rPr lang="en-US" dirty="0" smtClean="0"/>
              <a:t>The Course Introduction:</a:t>
            </a:r>
          </a:p>
          <a:p>
            <a:pPr marL="342900" indent="-342900">
              <a:buFont typeface="Arial"/>
              <a:buChar char="•"/>
            </a:pPr>
            <a:r>
              <a:rPr lang="en-US" dirty="0" smtClean="0"/>
              <a:t>Always follows the learning logistics section</a:t>
            </a:r>
          </a:p>
          <a:p>
            <a:pPr marL="342900" indent="-342900">
              <a:buFont typeface="Arial"/>
              <a:buChar char="•"/>
            </a:pPr>
            <a:r>
              <a:rPr lang="en-US" dirty="0" smtClean="0"/>
              <a:t>Is comprised of high-level topics based on all of the other sections of the course</a:t>
            </a:r>
          </a:p>
          <a:p>
            <a:pPr marL="342900" indent="-342900">
              <a:buFont typeface="Arial"/>
              <a:buChar char="•"/>
            </a:pP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2790255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36</a:t>
            </a:fld>
            <a:endParaRPr lang="en-US" dirty="0"/>
          </a:p>
        </p:txBody>
      </p:sp>
      <p:sp>
        <p:nvSpPr>
          <p:cNvPr id="5" name="Content Placeholder 4"/>
          <p:cNvSpPr>
            <a:spLocks noGrp="1"/>
          </p:cNvSpPr>
          <p:nvPr>
            <p:ph sz="half" idx="12"/>
          </p:nvPr>
        </p:nvSpPr>
        <p:spPr/>
        <p:txBody>
          <a:bodyPr/>
          <a:lstStyle/>
          <a:p>
            <a:r>
              <a:rPr lang="en-US" dirty="0" smtClean="0"/>
              <a:t>The Conclusion:</a:t>
            </a:r>
          </a:p>
          <a:p>
            <a:pPr marL="342900" indent="-342900">
              <a:buFont typeface="Arial"/>
              <a:buChar char="•"/>
            </a:pPr>
            <a:r>
              <a:rPr lang="en-US" dirty="0" smtClean="0"/>
              <a:t>Restates your learning objectives to confirm the objectives of the course</a:t>
            </a:r>
          </a:p>
          <a:p>
            <a:pPr marL="342900" indent="-342900">
              <a:buFont typeface="Arial"/>
              <a:buChar char="•"/>
            </a:pPr>
            <a:r>
              <a:rPr lang="en-US" dirty="0" smtClean="0"/>
              <a:t>Provides help resources</a:t>
            </a:r>
          </a:p>
          <a:p>
            <a:pPr marL="342900" indent="-342900">
              <a:buFont typeface="Arial"/>
              <a:buChar char="•"/>
            </a:pPr>
            <a:r>
              <a:rPr lang="en-US" dirty="0" smtClean="0"/>
              <a:t>Provides a chance to ask final questions</a:t>
            </a:r>
          </a:p>
          <a:p>
            <a:pPr marL="342900" indent="-342900">
              <a:buFont typeface="Arial"/>
              <a:buChar char="•"/>
            </a:pP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11" name="Content Placeholder 10"/>
          <p:cNvPicPr>
            <a:picLocks noGrp="1" noChangeAspect="1"/>
          </p:cNvPicPr>
          <p:nvPr>
            <p:ph sz="half" idx="2"/>
          </p:nvPr>
        </p:nvPicPr>
        <p:blipFill rotWithShape="1">
          <a:blip r:embed="rId3"/>
          <a:srcRect t="-4247" b="-67339"/>
          <a:stretch/>
        </p:blipFill>
        <p:spPr>
          <a:xfrm>
            <a:off x="3794760" y="1446585"/>
            <a:ext cx="5013960" cy="3610263"/>
          </a:xfrm>
        </p:spPr>
      </p:pic>
    </p:spTree>
    <p:extLst>
      <p:ext uri="{BB962C8B-B14F-4D97-AF65-F5344CB8AC3E}">
        <p14:creationId xmlns:p14="http://schemas.microsoft.com/office/powerpoint/2010/main" val="13546887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71600"/>
            <a:ext cx="4033018" cy="4937125"/>
          </a:xfrm>
        </p:spPr>
        <p:txBody>
          <a:bodyPr/>
          <a:lstStyle/>
          <a:p>
            <a:r>
              <a:rPr lang="en-US" dirty="0" smtClean="0"/>
              <a:t>When creating a new section:</a:t>
            </a:r>
          </a:p>
          <a:p>
            <a:pPr marL="457200" indent="-457200">
              <a:buFont typeface="Arial"/>
              <a:buChar char="•"/>
            </a:pPr>
            <a:r>
              <a:rPr lang="en-US" dirty="0" smtClean="0"/>
              <a:t>Copy the Title to Terms and Concepts</a:t>
            </a:r>
          </a:p>
          <a:p>
            <a:pPr marL="457200" indent="-457200">
              <a:buFont typeface="Arial"/>
              <a:buChar char="•"/>
            </a:pPr>
            <a:r>
              <a:rPr lang="en-US" dirty="0" smtClean="0"/>
              <a:t>Then the Supporting Documents Section</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37</a:t>
            </a:fld>
            <a:endParaRPr lang="en-US" dirty="0"/>
          </a:p>
        </p:txBody>
      </p:sp>
      <p:sp>
        <p:nvSpPr>
          <p:cNvPr id="5" name="Title 4"/>
          <p:cNvSpPr>
            <a:spLocks noGrp="1"/>
          </p:cNvSpPr>
          <p:nvPr>
            <p:ph type="title"/>
          </p:nvPr>
        </p:nvSpPr>
        <p:spPr/>
        <p:txBody>
          <a:bodyPr/>
          <a:lstStyle/>
          <a:p>
            <a:r>
              <a:rPr lang="en-US" dirty="0" smtClean="0"/>
              <a:t>Creating and New Curricula Section</a:t>
            </a:r>
            <a:endParaRPr lang="en-US" dirty="0"/>
          </a:p>
        </p:txBody>
      </p:sp>
      <p:pic>
        <p:nvPicPr>
          <p:cNvPr id="7" name="Picture 6"/>
          <p:cNvPicPr>
            <a:picLocks noChangeAspect="1"/>
          </p:cNvPicPr>
          <p:nvPr/>
        </p:nvPicPr>
        <p:blipFill rotWithShape="1">
          <a:blip r:embed="rId3"/>
          <a:srcRect b="55985"/>
          <a:stretch/>
        </p:blipFill>
        <p:spPr>
          <a:xfrm>
            <a:off x="4237684" y="1420316"/>
            <a:ext cx="4758626" cy="1719810"/>
          </a:xfrm>
          <a:prstGeom prst="rect">
            <a:avLst/>
          </a:prstGeom>
        </p:spPr>
      </p:pic>
      <p:pic>
        <p:nvPicPr>
          <p:cNvPr id="8" name="Picture 7"/>
          <p:cNvPicPr>
            <a:picLocks noChangeAspect="1"/>
          </p:cNvPicPr>
          <p:nvPr/>
        </p:nvPicPr>
        <p:blipFill rotWithShape="1">
          <a:blip r:embed="rId3"/>
          <a:srcRect t="43275"/>
          <a:stretch/>
        </p:blipFill>
        <p:spPr>
          <a:xfrm>
            <a:off x="4248966" y="3104844"/>
            <a:ext cx="4758626" cy="2216414"/>
          </a:xfrm>
          <a:prstGeom prst="rect">
            <a:avLst/>
          </a:prstGeom>
        </p:spPr>
      </p:pic>
    </p:spTree>
    <p:extLst>
      <p:ext uri="{BB962C8B-B14F-4D97-AF65-F5344CB8AC3E}">
        <p14:creationId xmlns:p14="http://schemas.microsoft.com/office/powerpoint/2010/main" val="84391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Roles</a:t>
            </a:r>
            <a:r>
              <a:rPr lang="en-US" dirty="0" smtClean="0"/>
              <a:t>: </a:t>
            </a:r>
          </a:p>
          <a:p>
            <a:r>
              <a:rPr lang="en-US" dirty="0" smtClean="0"/>
              <a:t>Training Developer</a:t>
            </a:r>
          </a:p>
          <a:p>
            <a:endParaRPr lang="en-US" dirty="0"/>
          </a:p>
          <a:p>
            <a:r>
              <a:rPr lang="en-US" b="1" dirty="0" smtClean="0"/>
              <a:t>Scenario</a:t>
            </a:r>
            <a:r>
              <a:rPr lang="en-US" dirty="0" smtClean="0"/>
              <a:t>: </a:t>
            </a:r>
          </a:p>
          <a:p>
            <a:r>
              <a:rPr lang="en-US" dirty="0" smtClean="0"/>
              <a:t>In this example you are creating a new section in the Curricula Template.  </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38</a:t>
            </a:fld>
            <a:endParaRPr lang="en-US" dirty="0"/>
          </a:p>
        </p:txBody>
      </p:sp>
      <p:sp>
        <p:nvSpPr>
          <p:cNvPr id="5" name="Title 4"/>
          <p:cNvSpPr>
            <a:spLocks noGrp="1"/>
          </p:cNvSpPr>
          <p:nvPr>
            <p:ph type="title"/>
          </p:nvPr>
        </p:nvSpPr>
        <p:spPr/>
        <p:txBody>
          <a:bodyPr/>
          <a:lstStyle/>
          <a:p>
            <a:r>
              <a:rPr lang="en-US" dirty="0" smtClean="0"/>
              <a:t>Demonstration </a:t>
            </a:r>
            <a:r>
              <a:rPr lang="en-US" dirty="0"/>
              <a:t>1</a:t>
            </a:r>
          </a:p>
        </p:txBody>
      </p:sp>
    </p:spTree>
    <p:extLst>
      <p:ext uri="{BB962C8B-B14F-4D97-AF65-F5344CB8AC3E}">
        <p14:creationId xmlns:p14="http://schemas.microsoft.com/office/powerpoint/2010/main" val="6116472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Roles</a:t>
            </a:r>
            <a:r>
              <a:rPr lang="en-US" dirty="0" smtClean="0"/>
              <a:t>: </a:t>
            </a:r>
          </a:p>
          <a:p>
            <a:r>
              <a:rPr lang="en-US" dirty="0" smtClean="0"/>
              <a:t>Training Developer</a:t>
            </a:r>
          </a:p>
          <a:p>
            <a:endParaRPr lang="en-US" dirty="0"/>
          </a:p>
          <a:p>
            <a:r>
              <a:rPr lang="en-US" b="1" dirty="0" smtClean="0"/>
              <a:t>Scenario</a:t>
            </a:r>
            <a:r>
              <a:rPr lang="en-US" dirty="0" smtClean="0"/>
              <a:t>: </a:t>
            </a:r>
          </a:p>
          <a:p>
            <a:r>
              <a:rPr lang="en-US" dirty="0" smtClean="0"/>
              <a:t>In this example you are creating a section in the curricula on how to complete the PDQ form.   </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39</a:t>
            </a:fld>
            <a:endParaRPr lang="en-US" dirty="0"/>
          </a:p>
        </p:txBody>
      </p:sp>
      <p:sp>
        <p:nvSpPr>
          <p:cNvPr id="5" name="Title 4"/>
          <p:cNvSpPr>
            <a:spLocks noGrp="1"/>
          </p:cNvSpPr>
          <p:nvPr>
            <p:ph type="title"/>
          </p:nvPr>
        </p:nvSpPr>
        <p:spPr/>
        <p:txBody>
          <a:bodyPr/>
          <a:lstStyle/>
          <a:p>
            <a:r>
              <a:rPr lang="en-US" dirty="0"/>
              <a:t>Demonstration 1</a:t>
            </a:r>
          </a:p>
        </p:txBody>
      </p:sp>
    </p:spTree>
    <p:extLst>
      <p:ext uri="{BB962C8B-B14F-4D97-AF65-F5344CB8AC3E}">
        <p14:creationId xmlns:p14="http://schemas.microsoft.com/office/powerpoint/2010/main" val="2509714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400" dirty="0" smtClean="0"/>
              <a:t>At the end of this course, you should be able to:</a:t>
            </a:r>
          </a:p>
          <a:p>
            <a:pPr marL="457200" lvl="0" indent="-457200">
              <a:buFont typeface="Arial"/>
              <a:buChar char="•"/>
            </a:pPr>
            <a:r>
              <a:rPr lang="en-US" sz="2400" i="1" dirty="0"/>
              <a:t>Identify training terms and concepts</a:t>
            </a:r>
            <a:endParaRPr lang="en-US" sz="2400" dirty="0"/>
          </a:p>
          <a:p>
            <a:pPr marL="457200" lvl="0" indent="-457200">
              <a:buFont typeface="Arial"/>
              <a:buChar char="•"/>
            </a:pPr>
            <a:r>
              <a:rPr lang="en-US" sz="2400" i="1" dirty="0"/>
              <a:t>Describe the training development processes at a high-level</a:t>
            </a:r>
            <a:endParaRPr lang="en-US" sz="2400" dirty="0"/>
          </a:p>
          <a:p>
            <a:pPr marL="457200" lvl="0" indent="-457200">
              <a:buFont typeface="Arial"/>
              <a:buChar char="•"/>
            </a:pPr>
            <a:r>
              <a:rPr lang="en-US" sz="2400" i="1" dirty="0"/>
              <a:t>Describe the connection points between the curricula and PowerPoint Template</a:t>
            </a:r>
            <a:endParaRPr lang="en-US" sz="2400" dirty="0"/>
          </a:p>
          <a:p>
            <a:pPr marL="457200" lvl="0" indent="-457200">
              <a:buFont typeface="Arial"/>
              <a:buChar char="•"/>
            </a:pPr>
            <a:r>
              <a:rPr lang="en-US" sz="2400" i="1" dirty="0"/>
              <a:t>Understand how to use the Curricula, PowerPoint, and other templates and its components</a:t>
            </a:r>
            <a:endParaRPr lang="en-US" sz="2400" dirty="0"/>
          </a:p>
          <a:p>
            <a:pPr marL="457200" lvl="0" indent="-457200">
              <a:buFont typeface="Arial"/>
              <a:buChar char="•"/>
            </a:pPr>
            <a:r>
              <a:rPr lang="en-US" sz="2400" i="1" dirty="0"/>
              <a:t>Describe how to create </a:t>
            </a:r>
            <a:r>
              <a:rPr lang="en-US" sz="2400" i="1" dirty="0" smtClean="0"/>
              <a:t>a Participant Manual from </a:t>
            </a:r>
            <a:r>
              <a:rPr lang="en-US" sz="2400" i="1" dirty="0"/>
              <a:t>the </a:t>
            </a:r>
            <a:r>
              <a:rPr lang="en-US" sz="2400" i="1" dirty="0" smtClean="0"/>
              <a:t>PowerPoint</a:t>
            </a:r>
            <a:endParaRPr lang="en-US" sz="2400" dirty="0"/>
          </a:p>
          <a:p>
            <a:pPr marL="457200" lvl="0" indent="-457200">
              <a:buFont typeface="Arial"/>
              <a:buChar char="•"/>
            </a:pPr>
            <a:r>
              <a:rPr lang="en-US" sz="2400" i="1" dirty="0"/>
              <a:t>Describe how to prepare and send the completed course for printing </a:t>
            </a:r>
            <a:endParaRPr lang="en-US" sz="2400" dirty="0"/>
          </a:p>
          <a:p>
            <a:pPr marL="0" indent="0">
              <a:buNone/>
            </a:pPr>
            <a:endParaRPr lang="en-US" sz="2800" dirty="0" smtClean="0"/>
          </a:p>
          <a:p>
            <a:pPr marL="342900" indent="-342900">
              <a:buFont typeface="Arial"/>
              <a:buChar char="•"/>
            </a:pP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Roles</a:t>
            </a:r>
            <a:r>
              <a:rPr lang="en-US" dirty="0"/>
              <a:t>: </a:t>
            </a:r>
          </a:p>
          <a:p>
            <a:r>
              <a:rPr lang="en-US" dirty="0"/>
              <a:t>Training Developer</a:t>
            </a:r>
          </a:p>
          <a:p>
            <a:endParaRPr lang="en-US" dirty="0"/>
          </a:p>
          <a:p>
            <a:r>
              <a:rPr lang="en-US" b="1" dirty="0"/>
              <a:t>Scenario</a:t>
            </a:r>
            <a:r>
              <a:rPr lang="en-US" dirty="0"/>
              <a:t>: </a:t>
            </a:r>
          </a:p>
          <a:p>
            <a:r>
              <a:rPr lang="en-US" dirty="0"/>
              <a:t>In </a:t>
            </a:r>
            <a:r>
              <a:rPr lang="en-US" dirty="0" smtClean="0"/>
              <a:t>this exercise you are developing a section of a curricula.  The goals of the section is to inform Managers on how to complete the PDQ form.  Using the PDQ and the section of the curricula to populate the details of the section.</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40</a:t>
            </a:fld>
            <a:endParaRPr lang="en-US" dirty="0"/>
          </a:p>
        </p:txBody>
      </p:sp>
      <p:sp>
        <p:nvSpPr>
          <p:cNvPr id="5" name="Title 4"/>
          <p:cNvSpPr>
            <a:spLocks noGrp="1"/>
          </p:cNvSpPr>
          <p:nvPr>
            <p:ph type="title"/>
          </p:nvPr>
        </p:nvSpPr>
        <p:spPr/>
        <p:txBody>
          <a:bodyPr/>
          <a:lstStyle/>
          <a:p>
            <a:r>
              <a:rPr lang="en-US" dirty="0" smtClean="0"/>
              <a:t>Exercise 1</a:t>
            </a:r>
            <a:endParaRPr lang="en-US" dirty="0"/>
          </a:p>
        </p:txBody>
      </p:sp>
    </p:spTree>
    <p:extLst>
      <p:ext uri="{BB962C8B-B14F-4D97-AF65-F5344CB8AC3E}">
        <p14:creationId xmlns:p14="http://schemas.microsoft.com/office/powerpoint/2010/main" val="26222991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the Training Curricula Done</a:t>
            </a:r>
            <a:endParaRPr lang="en-US" dirty="0"/>
          </a:p>
        </p:txBody>
      </p:sp>
      <p:sp>
        <p:nvSpPr>
          <p:cNvPr id="3" name="Content Placeholder 2"/>
          <p:cNvSpPr>
            <a:spLocks noGrp="1"/>
          </p:cNvSpPr>
          <p:nvPr>
            <p:ph sz="half" idx="2"/>
          </p:nvPr>
        </p:nvSpPr>
        <p:spPr/>
        <p:txBody>
          <a:bodyPr/>
          <a:lstStyle/>
          <a:p>
            <a:r>
              <a:rPr lang="en-US" sz="2800" dirty="0" smtClean="0"/>
              <a:t>The Training Curricula is done when:</a:t>
            </a:r>
          </a:p>
          <a:p>
            <a:pPr marL="457200" indent="-457200">
              <a:buFont typeface="Arial"/>
              <a:buChar char="•"/>
            </a:pPr>
            <a:r>
              <a:rPr lang="en-US" sz="2800" dirty="0" smtClean="0"/>
              <a:t>All of the sections have been completed by the training developer</a:t>
            </a:r>
          </a:p>
          <a:p>
            <a:pPr marL="457200" indent="-457200">
              <a:buFont typeface="Arial"/>
              <a:buChar char="•"/>
            </a:pPr>
            <a:r>
              <a:rPr lang="en-US" sz="2800" dirty="0" smtClean="0"/>
              <a:t>The SME has reviewed the curricula content</a:t>
            </a:r>
          </a:p>
          <a:p>
            <a:pPr marL="457200" indent="-457200">
              <a:buFont typeface="Arial"/>
              <a:buChar char="•"/>
            </a:pPr>
            <a:r>
              <a:rPr lang="en-US" sz="2800" dirty="0" smtClean="0"/>
              <a:t>The Training Evaluator </a:t>
            </a:r>
            <a:r>
              <a:rPr lang="en-US" sz="2800" dirty="0"/>
              <a:t>has reviewed the curricula </a:t>
            </a:r>
            <a:r>
              <a:rPr lang="en-US" sz="2800" dirty="0" smtClean="0"/>
              <a:t>content</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41</a:t>
            </a:fld>
            <a:endParaRPr lang="en-US" dirty="0"/>
          </a:p>
        </p:txBody>
      </p:sp>
      <p:pic>
        <p:nvPicPr>
          <p:cNvPr id="7" name="Content Placeholder 6" descr="rbs1_07.png"/>
          <p:cNvPicPr>
            <a:picLocks noGrp="1" noChangeAspect="1"/>
          </p:cNvPicPr>
          <p:nvPr>
            <p:ph sz="half" idx="12"/>
          </p:nvPr>
        </p:nvPicPr>
        <p:blipFill>
          <a:blip r:embed="rId3">
            <a:extLst>
              <a:ext uri="{28A0092B-C50C-407E-A947-70E740481C1C}">
                <a14:useLocalDpi xmlns:a14="http://schemas.microsoft.com/office/drawing/2010/main" val="0"/>
              </a:ext>
            </a:extLst>
          </a:blip>
          <a:srcRect l="4479" r="4479"/>
          <a:stretch>
            <a:fillRect/>
          </a:stretch>
        </p:blipFill>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22976797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82880" y="1371600"/>
            <a:ext cx="8778240" cy="4937125"/>
          </a:xfrm>
        </p:spPr>
        <p:txBody>
          <a:bodyPr/>
          <a:lstStyle/>
          <a:p>
            <a:r>
              <a:rPr lang="en-US" dirty="0" smtClean="0"/>
              <a:t>What is purpose of the curricula?</a:t>
            </a:r>
          </a:p>
          <a:p>
            <a:pPr marL="457200" indent="-457200">
              <a:buFont typeface="Arial"/>
              <a:buChar char="•"/>
            </a:pPr>
            <a:r>
              <a:rPr lang="en-US" dirty="0" smtClean="0"/>
              <a:t>It allows </a:t>
            </a:r>
            <a:r>
              <a:rPr lang="en-US" dirty="0"/>
              <a:t>you to plan the development of your </a:t>
            </a:r>
            <a:r>
              <a:rPr lang="en-US" dirty="0" smtClean="0"/>
              <a:t>course.</a:t>
            </a:r>
            <a:endParaRPr lang="en-US" dirty="0"/>
          </a:p>
          <a:p>
            <a:r>
              <a:rPr lang="en-US" dirty="0" smtClean="0"/>
              <a:t>What are the sections of the Curriculum?</a:t>
            </a:r>
          </a:p>
          <a:p>
            <a:pPr marL="457200" indent="-457200">
              <a:buFont typeface="Arial"/>
              <a:buChar char="•"/>
            </a:pPr>
            <a:r>
              <a:rPr lang="en-US" dirty="0" smtClean="0"/>
              <a:t>Course </a:t>
            </a:r>
            <a:r>
              <a:rPr lang="en-US" dirty="0"/>
              <a:t>Overview</a:t>
            </a:r>
          </a:p>
          <a:p>
            <a:pPr marL="457200" indent="-457200">
              <a:buFont typeface="Arial"/>
              <a:buChar char="•"/>
            </a:pPr>
            <a:r>
              <a:rPr lang="en-US" dirty="0" smtClean="0"/>
              <a:t>Purpose </a:t>
            </a:r>
            <a:r>
              <a:rPr lang="en-US" dirty="0"/>
              <a:t>and Objective</a:t>
            </a:r>
          </a:p>
          <a:p>
            <a:pPr marL="457200" indent="-457200">
              <a:buFont typeface="Arial"/>
              <a:buChar char="•"/>
            </a:pPr>
            <a:r>
              <a:rPr lang="en-US" dirty="0"/>
              <a:t>Learning Logistics</a:t>
            </a:r>
          </a:p>
          <a:p>
            <a:pPr marL="457200" indent="-457200">
              <a:buFont typeface="Arial"/>
              <a:buChar char="•"/>
            </a:pPr>
            <a:r>
              <a:rPr lang="en-US" dirty="0"/>
              <a:t>Course Introduction</a:t>
            </a:r>
          </a:p>
          <a:p>
            <a:pPr marL="457200" indent="-457200">
              <a:buFont typeface="Arial"/>
              <a:buChar char="•"/>
            </a:pPr>
            <a:r>
              <a:rPr lang="en-US" dirty="0"/>
              <a:t>Sections</a:t>
            </a:r>
          </a:p>
          <a:p>
            <a:pPr marL="457200" indent="-457200">
              <a:buFont typeface="Arial"/>
              <a:buChar char="•"/>
            </a:pPr>
            <a:r>
              <a:rPr lang="en-US" dirty="0"/>
              <a:t>Conclusion</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42</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Tree>
    <p:extLst>
      <p:ext uri="{BB962C8B-B14F-4D97-AF65-F5344CB8AC3E}">
        <p14:creationId xmlns:p14="http://schemas.microsoft.com/office/powerpoint/2010/main" val="21303773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563" y="2057400"/>
            <a:ext cx="8818562" cy="3429000"/>
          </a:xfrm>
          <a:ln/>
        </p:spPr>
        <p:txBody>
          <a:bodyPr/>
          <a:lstStyle/>
          <a:p>
            <a:pPr>
              <a:defRPr/>
            </a:pPr>
            <a:endParaRPr lang="en-US" dirty="0">
              <a:ea typeface="+mn-ea"/>
              <a:cs typeface="+mn-cs"/>
            </a:endParaRPr>
          </a:p>
        </p:txBody>
      </p:sp>
    </p:spTree>
    <p:extLst>
      <p:ext uri="{BB962C8B-B14F-4D97-AF65-F5344CB8AC3E}">
        <p14:creationId xmlns:p14="http://schemas.microsoft.com/office/powerpoint/2010/main" val="2476549650"/>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Arial"/>
              <a:buChar char="•"/>
            </a:pPr>
            <a:r>
              <a:rPr lang="en-US" sz="2900" dirty="0"/>
              <a:t>Learning Logistics</a:t>
            </a:r>
          </a:p>
          <a:p>
            <a:pPr marL="457200" indent="-457200">
              <a:buFont typeface="Arial"/>
              <a:buChar char="•"/>
            </a:pPr>
            <a:r>
              <a:rPr lang="en-US" sz="2900" dirty="0"/>
              <a:t>Section 1 – Course Introduction</a:t>
            </a:r>
          </a:p>
          <a:p>
            <a:pPr marL="457200" indent="-457200">
              <a:buFont typeface="Arial"/>
              <a:buChar char="•"/>
            </a:pPr>
            <a:r>
              <a:rPr lang="en-US" sz="2900" dirty="0" smtClean="0"/>
              <a:t>Section 2 – Curricula Design</a:t>
            </a:r>
            <a:endParaRPr lang="en-US" sz="1800" dirty="0" smtClean="0"/>
          </a:p>
          <a:p>
            <a:pPr marL="457200" indent="-457200">
              <a:buFont typeface="Arial"/>
              <a:buChar char="•"/>
            </a:pPr>
            <a:r>
              <a:rPr lang="en-US" sz="2900" b="1" dirty="0"/>
              <a:t>Section </a:t>
            </a:r>
            <a:r>
              <a:rPr lang="en-US" sz="2900" b="1" dirty="0" smtClean="0"/>
              <a:t>3 – PowerPoint Creation</a:t>
            </a:r>
          </a:p>
          <a:p>
            <a:pPr marL="457200" indent="-457200">
              <a:buFont typeface="Arial"/>
              <a:buChar char="•"/>
            </a:pPr>
            <a:r>
              <a:rPr lang="en-US" sz="2900" dirty="0" smtClean="0"/>
              <a:t>Section 4 – Other Templates</a:t>
            </a:r>
          </a:p>
          <a:p>
            <a:pPr marL="457200" indent="-457200">
              <a:buFont typeface="Arial"/>
              <a:buChar char="•"/>
            </a:pPr>
            <a:r>
              <a:rPr lang="en-US" sz="2900" dirty="0" smtClean="0"/>
              <a:t>Section 5 Printing Training Materials</a:t>
            </a:r>
          </a:p>
          <a:p>
            <a:pPr marL="457200" indent="-457200">
              <a:buFont typeface="Arial"/>
              <a:buChar char="•"/>
            </a:pPr>
            <a:r>
              <a:rPr lang="en-US" sz="29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3095552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457200" indent="-457200">
              <a:buFont typeface="Arial"/>
              <a:buChar char="•"/>
            </a:pPr>
            <a:r>
              <a:rPr lang="en-US" dirty="0" smtClean="0"/>
              <a:t>Understand term and concepts</a:t>
            </a:r>
          </a:p>
          <a:p>
            <a:pPr marL="457200" indent="-457200">
              <a:buFont typeface="Arial"/>
              <a:buChar char="•"/>
            </a:pPr>
            <a:r>
              <a:rPr lang="en-US" dirty="0" smtClean="0"/>
              <a:t>Describe what the PowerPoint is and its components</a:t>
            </a:r>
          </a:p>
          <a:p>
            <a:pPr marL="457200" indent="-457200">
              <a:buFont typeface="Arial"/>
              <a:buChar char="•"/>
            </a:pPr>
            <a:r>
              <a:rPr lang="en-US" dirty="0" smtClean="0"/>
              <a:t>Identify pre-formatted slides</a:t>
            </a:r>
          </a:p>
          <a:p>
            <a:pPr marL="457200" indent="-457200">
              <a:buFont typeface="Arial"/>
              <a:buChar char="•"/>
            </a:pPr>
            <a:r>
              <a:rPr lang="en-US" dirty="0" smtClean="0"/>
              <a:t>Describe the mapping points between the PowerPoint and Curricula </a:t>
            </a:r>
          </a:p>
          <a:p>
            <a:pPr marL="457200" indent="-457200">
              <a:buFont typeface="Arial"/>
              <a:buChar char="•"/>
            </a:pPr>
            <a:r>
              <a:rPr lang="en-US" dirty="0" smtClean="0"/>
              <a:t>Describe the different display views and hidden slides</a:t>
            </a:r>
          </a:p>
          <a:p>
            <a:pPr marL="457200" indent="-457200">
              <a:buFont typeface="Arial"/>
              <a:buChar char="•"/>
            </a:pPr>
            <a:r>
              <a:rPr lang="en-US" dirty="0" smtClean="0"/>
              <a:t>Select and find images for a course</a:t>
            </a:r>
          </a:p>
          <a:p>
            <a:pPr marL="457200" indent="-457200">
              <a:buFont typeface="Arial"/>
              <a:buChar char="•"/>
            </a:pPr>
            <a:r>
              <a:rPr lang="en-US" dirty="0" smtClean="0"/>
              <a:t>Create a process flow </a:t>
            </a:r>
          </a:p>
          <a:p>
            <a:pPr marL="457200" indent="-457200">
              <a:buFont typeface="Arial"/>
              <a:buChar char="•"/>
            </a:pPr>
            <a:r>
              <a:rPr lang="en-US" dirty="0"/>
              <a:t>Create a course section from the Curricula</a:t>
            </a:r>
          </a:p>
          <a:p>
            <a:pPr marL="457200" indent="-457200">
              <a:buFont typeface="Arial"/>
              <a:buChar char="•"/>
            </a:pPr>
            <a:endParaRPr lang="en-US" dirty="0"/>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45</a:t>
            </a:fld>
            <a:endParaRPr lang="en-US" dirty="0"/>
          </a:p>
        </p:txBody>
      </p:sp>
      <p:sp>
        <p:nvSpPr>
          <p:cNvPr id="5" name="Title 4"/>
          <p:cNvSpPr>
            <a:spLocks noGrp="1"/>
          </p:cNvSpPr>
          <p:nvPr>
            <p:ph type="title"/>
          </p:nvPr>
        </p:nvSpPr>
        <p:spPr/>
        <p:txBody>
          <a:bodyPr/>
          <a:lstStyle/>
          <a:p>
            <a:r>
              <a:rPr lang="en-US" dirty="0" smtClean="0"/>
              <a:t>Section 3 Learning Objectives</a:t>
            </a:r>
            <a:endParaRPr lang="en-US" dirty="0"/>
          </a:p>
        </p:txBody>
      </p:sp>
    </p:spTree>
    <p:extLst>
      <p:ext uri="{BB962C8B-B14F-4D97-AF65-F5344CB8AC3E}">
        <p14:creationId xmlns:p14="http://schemas.microsoft.com/office/powerpoint/2010/main" val="9707921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46</a:t>
            </a:fld>
            <a:endParaRPr lang="en-US" dirty="0"/>
          </a:p>
        </p:txBody>
      </p:sp>
      <p:sp>
        <p:nvSpPr>
          <p:cNvPr id="4" name="Title 3"/>
          <p:cNvSpPr>
            <a:spLocks noGrp="1"/>
          </p:cNvSpPr>
          <p:nvPr>
            <p:ph type="title"/>
          </p:nvPr>
        </p:nvSpPr>
        <p:spPr/>
        <p:txBody>
          <a:bodyPr/>
          <a:lstStyle/>
          <a:p>
            <a:r>
              <a:rPr lang="en-US" dirty="0" smtClean="0"/>
              <a:t>Terms </a:t>
            </a:r>
            <a:r>
              <a:rPr lang="en-US" dirty="0"/>
              <a:t>and Concepts</a:t>
            </a:r>
          </a:p>
        </p:txBody>
      </p:sp>
      <p:graphicFrame>
        <p:nvGraphicFramePr>
          <p:cNvPr id="5" name="Table 4"/>
          <p:cNvGraphicFramePr>
            <a:graphicFrameLocks noGrp="1"/>
          </p:cNvGraphicFramePr>
          <p:nvPr>
            <p:extLst>
              <p:ext uri="{D42A27DB-BD31-4B8C-83A1-F6EECF244321}">
                <p14:modId xmlns:p14="http://schemas.microsoft.com/office/powerpoint/2010/main" val="806297104"/>
              </p:ext>
            </p:extLst>
          </p:nvPr>
        </p:nvGraphicFramePr>
        <p:xfrm>
          <a:off x="1594559" y="1714539"/>
          <a:ext cx="7172392" cy="2615176"/>
        </p:xfrm>
        <a:graphic>
          <a:graphicData uri="http://schemas.openxmlformats.org/drawingml/2006/table">
            <a:tbl>
              <a:tblPr firstRow="1" bandRow="1">
                <a:tableStyleId>{5C22544A-7EE6-4342-B048-85BDC9FD1C3A}</a:tableStyleId>
              </a:tblPr>
              <a:tblGrid>
                <a:gridCol w="1651153"/>
                <a:gridCol w="5521239"/>
              </a:tblGrid>
              <a:tr h="420616">
                <a:tc>
                  <a:txBody>
                    <a:bodyPr/>
                    <a:lstStyle/>
                    <a:p>
                      <a:r>
                        <a:rPr lang="en-US" dirty="0" smtClean="0"/>
                        <a:t>Term</a:t>
                      </a:r>
                      <a:endParaRPr lang="en-US" dirty="0"/>
                    </a:p>
                  </a:txBody>
                  <a:tcPr/>
                </a:tc>
                <a:tc>
                  <a:txBody>
                    <a:bodyPr/>
                    <a:lstStyle/>
                    <a:p>
                      <a:r>
                        <a:rPr lang="en-US" dirty="0" smtClean="0"/>
                        <a:t>Definition</a:t>
                      </a:r>
                      <a:endParaRPr lang="en-US" dirty="0"/>
                    </a:p>
                  </a:txBody>
                  <a:tcPr/>
                </a:tc>
              </a:tr>
              <a:tr h="604481">
                <a:tc>
                  <a:txBody>
                    <a:bodyPr/>
                    <a:lstStyle/>
                    <a:p>
                      <a:r>
                        <a:rPr lang="en-US" sz="1800" b="1" kern="1200" dirty="0" smtClean="0">
                          <a:solidFill>
                            <a:schemeClr val="dk1"/>
                          </a:solidFill>
                          <a:effectLst/>
                          <a:latin typeface="+mn-lt"/>
                          <a:ea typeface="+mn-ea"/>
                          <a:cs typeface="+mn-cs"/>
                        </a:rPr>
                        <a:t>Slide Master</a:t>
                      </a:r>
                      <a:r>
                        <a:rPr lang="en-US" sz="1800" kern="1200" dirty="0" smtClean="0">
                          <a:solidFill>
                            <a:schemeClr val="dk1"/>
                          </a:solidFill>
                          <a:effectLst/>
                          <a:latin typeface="+mn-lt"/>
                          <a:ea typeface="+mn-ea"/>
                          <a:cs typeface="+mn-cs"/>
                        </a:rPr>
                        <a:t> </a:t>
                      </a:r>
                      <a:endParaRPr lang="en-US" dirty="0"/>
                    </a:p>
                  </a:txBody>
                  <a:tcPr/>
                </a:tc>
                <a:tc>
                  <a:txBody>
                    <a:bodyPr/>
                    <a:lstStyle/>
                    <a:p>
                      <a:pPr lvl="0"/>
                      <a:r>
                        <a:rPr lang="en-US" sz="1800" kern="1200" dirty="0" smtClean="0">
                          <a:solidFill>
                            <a:schemeClr val="dk1"/>
                          </a:solidFill>
                          <a:effectLst/>
                          <a:latin typeface="+mn-lt"/>
                          <a:ea typeface="+mn-ea"/>
                          <a:cs typeface="+mn-cs"/>
                        </a:rPr>
                        <a:t>A predefined format used in PowerPoint to help in the development of a presentation.</a:t>
                      </a:r>
                    </a:p>
                  </a:txBody>
                  <a:tcPr/>
                </a:tc>
              </a:tr>
              <a:tr h="623097">
                <a:tc>
                  <a:txBody>
                    <a:bodyPr/>
                    <a:lstStyle/>
                    <a:p>
                      <a:r>
                        <a:rPr lang="en-US" sz="1800" b="1" kern="1200" dirty="0" smtClean="0">
                          <a:solidFill>
                            <a:schemeClr val="dk1"/>
                          </a:solidFill>
                          <a:effectLst/>
                          <a:latin typeface="+mn-lt"/>
                          <a:ea typeface="+mn-ea"/>
                          <a:cs typeface="+mn-cs"/>
                        </a:rPr>
                        <a:t>Notes</a:t>
                      </a:r>
                      <a:endParaRPr lang="en-US" dirty="0"/>
                    </a:p>
                  </a:txBody>
                  <a:tcPr/>
                </a:tc>
                <a:tc>
                  <a:txBody>
                    <a:bodyPr/>
                    <a:lstStyle/>
                    <a:p>
                      <a:pPr lvl="0"/>
                      <a:r>
                        <a:rPr lang="en-US" sz="1800" kern="1200" dirty="0" smtClean="0">
                          <a:solidFill>
                            <a:schemeClr val="dk1"/>
                          </a:solidFill>
                          <a:effectLst/>
                          <a:latin typeface="+mn-lt"/>
                          <a:ea typeface="+mn-ea"/>
                          <a:cs typeface="+mn-cs"/>
                        </a:rPr>
                        <a:t>Notes used to help the training developer or SME to deliver the course.</a:t>
                      </a:r>
                    </a:p>
                  </a:txBody>
                  <a:tcPr/>
                </a:tc>
              </a:tr>
              <a:tr h="623097">
                <a:tc>
                  <a:txBody>
                    <a:bodyPr/>
                    <a:lstStyle/>
                    <a:p>
                      <a:r>
                        <a:rPr lang="en-US" sz="1800" b="1" kern="1200" dirty="0" smtClean="0">
                          <a:solidFill>
                            <a:schemeClr val="dk1"/>
                          </a:solidFill>
                          <a:effectLst/>
                          <a:latin typeface="+mn-lt"/>
                          <a:ea typeface="+mn-ea"/>
                          <a:cs typeface="+mn-cs"/>
                        </a:rPr>
                        <a:t>Flow Chart Shapes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Predefined shapes in Microsoft office used to define a process.  Refer to the Chart of flowchart shapes for a full description of each available shape. </a:t>
                      </a:r>
                      <a:endParaRPr lang="en-US" dirty="0" smtClean="0"/>
                    </a:p>
                  </a:txBody>
                  <a:tcPr/>
                </a:tc>
              </a:tr>
            </a:tbl>
          </a:graphicData>
        </a:graphic>
      </p:graphicFrame>
    </p:spTree>
    <p:extLst>
      <p:ext uri="{BB962C8B-B14F-4D97-AF65-F5344CB8AC3E}">
        <p14:creationId xmlns:p14="http://schemas.microsoft.com/office/powerpoint/2010/main" val="18777333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PowerPoint template is a pre-formatted course designed to work with the training curricula to help you develop a consistent course</a:t>
            </a:r>
          </a:p>
          <a:p>
            <a:pPr marL="457200" indent="-457200">
              <a:buFont typeface="Arial"/>
              <a:buChar char="•"/>
            </a:pPr>
            <a:r>
              <a:rPr lang="en-US" dirty="0" smtClean="0"/>
              <a:t>It contains the following:</a:t>
            </a:r>
          </a:p>
          <a:p>
            <a:pPr marL="1200150" lvl="1" indent="-457200"/>
            <a:r>
              <a:rPr lang="en-US" dirty="0" smtClean="0"/>
              <a:t>Pre-created sections</a:t>
            </a:r>
          </a:p>
          <a:p>
            <a:pPr marL="1200150" lvl="1" indent="-457200"/>
            <a:r>
              <a:rPr lang="en-US" dirty="0" smtClean="0"/>
              <a:t>Pre-formatted slides</a:t>
            </a:r>
          </a:p>
          <a:p>
            <a:pPr marL="1200150" lvl="1" indent="-457200"/>
            <a:r>
              <a:rPr lang="en-US" dirty="0" smtClean="0"/>
              <a:t>Pre-formatted views </a:t>
            </a:r>
          </a:p>
          <a:p>
            <a:pPr marL="1200150" lvl="1" indent="-457200"/>
            <a:r>
              <a:rPr lang="en-US" dirty="0"/>
              <a:t>A</a:t>
            </a:r>
            <a:r>
              <a:rPr lang="en-US" dirty="0" smtClean="0"/>
              <a:t> consistent style and structure </a:t>
            </a:r>
          </a:p>
          <a:p>
            <a:pPr marL="457200" indent="-457200">
              <a:buFont typeface="Arial"/>
              <a:buChar char="•"/>
            </a:pPr>
            <a:endParaRPr lang="en-US" dirty="0" smtClean="0"/>
          </a:p>
          <a:p>
            <a:pPr marL="457200" indent="-457200">
              <a:buFont typeface="Arial"/>
              <a:buChar char="•"/>
            </a:pPr>
            <a:endParaRPr lang="en-US" dirty="0" smtClean="0"/>
          </a:p>
          <a:p>
            <a:r>
              <a:rPr lang="en-US" dirty="0" smtClean="0"/>
              <a:t> </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47</a:t>
            </a:fld>
            <a:endParaRPr lang="en-US" dirty="0"/>
          </a:p>
        </p:txBody>
      </p:sp>
      <p:sp>
        <p:nvSpPr>
          <p:cNvPr id="5" name="Title 4"/>
          <p:cNvSpPr>
            <a:spLocks noGrp="1"/>
          </p:cNvSpPr>
          <p:nvPr>
            <p:ph type="title"/>
          </p:nvPr>
        </p:nvSpPr>
        <p:spPr/>
        <p:txBody>
          <a:bodyPr/>
          <a:lstStyle/>
          <a:p>
            <a:r>
              <a:rPr lang="en-US" dirty="0" smtClean="0"/>
              <a:t>What is the PowerPoint Template</a:t>
            </a:r>
            <a:endParaRPr lang="en-US" dirty="0"/>
          </a:p>
        </p:txBody>
      </p:sp>
    </p:spTree>
    <p:extLst>
      <p:ext uri="{BB962C8B-B14F-4D97-AF65-F5344CB8AC3E}">
        <p14:creationId xmlns:p14="http://schemas.microsoft.com/office/powerpoint/2010/main" val="41664069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Pre-created Sections</a:t>
            </a:r>
            <a:endParaRPr lang="en-US" dirty="0"/>
          </a:p>
        </p:txBody>
      </p:sp>
      <p:sp>
        <p:nvSpPr>
          <p:cNvPr id="3" name="Content Placeholder 2"/>
          <p:cNvSpPr>
            <a:spLocks noGrp="1"/>
          </p:cNvSpPr>
          <p:nvPr>
            <p:ph sz="half" idx="2"/>
          </p:nvPr>
        </p:nvSpPr>
        <p:spPr/>
        <p:txBody>
          <a:bodyPr/>
          <a:lstStyle/>
          <a:p>
            <a:r>
              <a:rPr lang="en-US" sz="2800" dirty="0" smtClean="0"/>
              <a:t>Section 2 or 3 of the PowerPoint Template can be copied to create a new section:</a:t>
            </a:r>
          </a:p>
          <a:p>
            <a:pPr marL="171450" indent="-171450">
              <a:buFont typeface="Arial"/>
              <a:buChar char="•"/>
            </a:pPr>
            <a:r>
              <a:rPr lang="en-US" sz="2800" dirty="0"/>
              <a:t>Title slides (Participant </a:t>
            </a:r>
            <a:r>
              <a:rPr lang="en-US" sz="2800" dirty="0" smtClean="0"/>
              <a:t>Guide </a:t>
            </a:r>
            <a:r>
              <a:rPr lang="en-US" sz="2800" dirty="0"/>
              <a:t>and Presentation)</a:t>
            </a:r>
          </a:p>
          <a:p>
            <a:pPr marL="171450" indent="-171450">
              <a:buFont typeface="Arial"/>
              <a:buChar char="•"/>
            </a:pPr>
            <a:r>
              <a:rPr lang="en-US" sz="2800" dirty="0"/>
              <a:t>Learning Logistics</a:t>
            </a:r>
          </a:p>
          <a:p>
            <a:pPr marL="171450" indent="-171450">
              <a:buFont typeface="Arial"/>
              <a:buChar char="•"/>
            </a:pPr>
            <a:r>
              <a:rPr lang="en-US" sz="2800" dirty="0"/>
              <a:t>Course Introduction</a:t>
            </a:r>
          </a:p>
          <a:p>
            <a:pPr marL="171450" indent="-171450">
              <a:buFont typeface="Arial"/>
              <a:buChar char="•"/>
            </a:pPr>
            <a:r>
              <a:rPr lang="en-US" sz="2800" dirty="0"/>
              <a:t>Section (as many as needed to cover the topic)</a:t>
            </a:r>
          </a:p>
          <a:p>
            <a:pPr marL="171450" indent="-171450">
              <a:buFont typeface="Arial"/>
              <a:buChar char="•"/>
            </a:pPr>
            <a:r>
              <a:rPr lang="en-US" sz="2800" dirty="0"/>
              <a:t>Conclusion</a:t>
            </a:r>
          </a:p>
          <a:p>
            <a:endParaRPr lang="en-US" dirty="0" smtClean="0"/>
          </a:p>
          <a:p>
            <a:endParaRPr lang="en-US" dirty="0" smtClean="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48</a:t>
            </a:fld>
            <a:endParaRPr lang="en-US" dirty="0"/>
          </a:p>
        </p:txBody>
      </p:sp>
      <p:pic>
        <p:nvPicPr>
          <p:cNvPr id="7" name="Content Placeholder 6"/>
          <p:cNvPicPr>
            <a:picLocks noGrp="1" noChangeAspect="1"/>
          </p:cNvPicPr>
          <p:nvPr>
            <p:ph sz="half" idx="12"/>
          </p:nvPr>
        </p:nvPicPr>
        <p:blipFill>
          <a:blip r:embed="rId3"/>
          <a:srcRect t="509" b="509"/>
          <a:stretch>
            <a:fillRect/>
          </a:stretch>
        </p:blipFill>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6994857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Pre-formatted Slides</a:t>
            </a:r>
            <a:endParaRPr lang="en-US" dirty="0"/>
          </a:p>
        </p:txBody>
      </p:sp>
      <p:sp>
        <p:nvSpPr>
          <p:cNvPr id="3" name="Content Placeholder 2"/>
          <p:cNvSpPr>
            <a:spLocks noGrp="1"/>
          </p:cNvSpPr>
          <p:nvPr>
            <p:ph sz="half" idx="2"/>
          </p:nvPr>
        </p:nvSpPr>
        <p:spPr/>
        <p:txBody>
          <a:bodyPr/>
          <a:lstStyle/>
          <a:p>
            <a:r>
              <a:rPr lang="en-US" sz="2800" dirty="0" smtClean="0"/>
              <a:t>Pre-formatted slides have been created Select Home </a:t>
            </a:r>
            <a:r>
              <a:rPr lang="en-US" sz="2800" dirty="0" smtClean="0">
                <a:sym typeface="Wingdings"/>
              </a:rPr>
              <a:t> Layout to access the slides</a:t>
            </a:r>
            <a:r>
              <a:rPr lang="en-US" sz="2800" dirty="0" smtClean="0"/>
              <a:t>:</a:t>
            </a:r>
          </a:p>
          <a:p>
            <a:pPr marL="457200" indent="-457200">
              <a:buFont typeface="Arial"/>
              <a:buChar char="•"/>
            </a:pPr>
            <a:r>
              <a:rPr lang="en-US" sz="2400" dirty="0" smtClean="0"/>
              <a:t>Title slide</a:t>
            </a:r>
          </a:p>
          <a:p>
            <a:pPr marL="457200" indent="-457200">
              <a:buFont typeface="Arial"/>
              <a:buChar char="•"/>
            </a:pPr>
            <a:r>
              <a:rPr lang="en-US" sz="2400" dirty="0" smtClean="0"/>
              <a:t>Title and </a:t>
            </a:r>
            <a:r>
              <a:rPr lang="en-US" sz="2400" dirty="0"/>
              <a:t>content (Left, Right and Bottom </a:t>
            </a:r>
            <a:endParaRPr lang="en-US" sz="2400" dirty="0" smtClean="0"/>
          </a:p>
          <a:p>
            <a:pPr marL="457200" indent="-457200">
              <a:buFont typeface="Arial"/>
              <a:buChar char="•"/>
            </a:pPr>
            <a:r>
              <a:rPr lang="en-US" sz="2400" dirty="0" smtClean="0"/>
              <a:t>Course agenda</a:t>
            </a:r>
          </a:p>
          <a:p>
            <a:pPr marL="457200" indent="-457200">
              <a:buFont typeface="Arial"/>
              <a:buChar char="•"/>
            </a:pPr>
            <a:r>
              <a:rPr lang="en-US" sz="2400" dirty="0" smtClean="0"/>
              <a:t>Text and Content</a:t>
            </a:r>
          </a:p>
          <a:p>
            <a:pPr marL="457200" indent="-457200">
              <a:buFont typeface="Arial"/>
              <a:buChar char="•"/>
            </a:pPr>
            <a:r>
              <a:rPr lang="en-US" sz="2400" dirty="0" smtClean="0"/>
              <a:t>Demo / Exercise</a:t>
            </a:r>
          </a:p>
          <a:p>
            <a:pPr marL="457200" indent="-457200">
              <a:buFont typeface="Arial"/>
              <a:buChar char="•"/>
            </a:pPr>
            <a:r>
              <a:rPr lang="en-US" sz="2400" dirty="0" smtClean="0"/>
              <a:t>Process Flow</a:t>
            </a:r>
          </a:p>
          <a:p>
            <a:pPr marL="457200" indent="-457200">
              <a:buFont typeface="Arial"/>
              <a:buChar char="•"/>
            </a:pPr>
            <a:r>
              <a:rPr lang="en-US" sz="2400" dirty="0" smtClean="0"/>
              <a:t>Question</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49</a:t>
            </a:fld>
            <a:endParaRPr lang="en-US" dirty="0"/>
          </a:p>
        </p:txBody>
      </p:sp>
      <p:pic>
        <p:nvPicPr>
          <p:cNvPr id="8" name="Content Placeholder 7" descr="Untitled 2.tiff"/>
          <p:cNvPicPr>
            <a:picLocks noGrp="1" noChangeAspect="1"/>
          </p:cNvPicPr>
          <p:nvPr>
            <p:ph sz="half" idx="12"/>
          </p:nvPr>
        </p:nvPicPr>
        <p:blipFill rotWithShape="1">
          <a:blip r:embed="rId3">
            <a:extLst>
              <a:ext uri="{28A0092B-C50C-407E-A947-70E740481C1C}">
                <a14:useLocalDpi xmlns:a14="http://schemas.microsoft.com/office/drawing/2010/main" val="0"/>
              </a:ext>
            </a:extLst>
          </a:blip>
          <a:srcRect t="-1267" b="-16005"/>
          <a:stretch/>
        </p:blipFill>
        <p:spPr>
          <a:xfrm>
            <a:off x="5593080" y="1411297"/>
            <a:ext cx="3215640" cy="4386474"/>
          </a:xfrm>
          <a:ln>
            <a:solidFill>
              <a:schemeClr val="tx1"/>
            </a:solidFill>
          </a:ln>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271967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304800" y="103188"/>
            <a:ext cx="8503920" cy="1143000"/>
          </a:xfrm>
        </p:spPr>
        <p:txBody>
          <a:bodyPr/>
          <a:lstStyle/>
          <a:p>
            <a:r>
              <a:rPr lang="en-US" dirty="0" smtClean="0"/>
              <a:t>Participant Introductions</a:t>
            </a:r>
          </a:p>
        </p:txBody>
      </p:sp>
      <p:sp>
        <p:nvSpPr>
          <p:cNvPr id="12290" name="Content Placeholder 2"/>
          <p:cNvSpPr>
            <a:spLocks noGrp="1"/>
          </p:cNvSpPr>
          <p:nvPr>
            <p:ph sz="half" idx="2"/>
          </p:nvPr>
        </p:nvSpPr>
        <p:spPr>
          <a:xfrm>
            <a:off x="320040" y="1371600"/>
            <a:ext cx="8400288" cy="4937760"/>
          </a:xfrm>
        </p:spPr>
        <p:txBody>
          <a:bodyPr/>
          <a:lstStyle/>
          <a:p>
            <a:pPr>
              <a:buFont typeface="Arial" charset="0"/>
              <a:buNone/>
            </a:pPr>
            <a:r>
              <a:rPr lang="en-US" sz="2800" dirty="0" smtClean="0"/>
              <a:t>Please take a moment to share:</a:t>
            </a:r>
          </a:p>
          <a:p>
            <a:pPr marL="457200" indent="-457200">
              <a:buFont typeface="Arial"/>
              <a:buChar char="•"/>
            </a:pPr>
            <a:r>
              <a:rPr lang="en-US" sz="2800" dirty="0" smtClean="0"/>
              <a:t>Your name and role at CDOT</a:t>
            </a:r>
          </a:p>
          <a:p>
            <a:pPr marL="570436" lvl="2" indent="-229123">
              <a:buFont typeface="Arial" pitchFamily="34" charset="0"/>
              <a:buChar char="•"/>
              <a:defRPr/>
            </a:pPr>
            <a:r>
              <a:rPr lang="en-US" sz="2800" dirty="0"/>
              <a:t>What would you like to get from the course?</a:t>
            </a:r>
          </a:p>
          <a:p>
            <a:pPr marL="570436" lvl="2" indent="-229123">
              <a:buFont typeface="Arial" pitchFamily="34" charset="0"/>
              <a:buChar char="•"/>
              <a:defRPr/>
            </a:pPr>
            <a:r>
              <a:rPr lang="en-US" sz="2800" dirty="0"/>
              <a:t>What is your comfort level with training</a:t>
            </a:r>
            <a:r>
              <a:rPr lang="en-US" sz="2800" dirty="0" smtClean="0"/>
              <a:t>?</a:t>
            </a:r>
          </a:p>
          <a:p>
            <a:pPr marL="341313" lvl="2" indent="0">
              <a:buNone/>
              <a:defRPr/>
            </a:pPr>
            <a:endParaRPr lang="en-US" sz="2800" dirty="0"/>
          </a:p>
          <a:p>
            <a:endParaRPr lang="en-US" sz="2800" dirty="0" smtClean="0"/>
          </a:p>
          <a:p>
            <a:endParaRPr lang="en-US" sz="2800" dirty="0" smtClean="0"/>
          </a:p>
          <a:p>
            <a:endParaRPr lang="en-US" sz="2800" dirty="0" smtClean="0"/>
          </a:p>
        </p:txBody>
      </p:sp>
      <p:sp>
        <p:nvSpPr>
          <p:cNvPr id="3" name="Slide Number Placeholder 2"/>
          <p:cNvSpPr>
            <a:spLocks noGrp="1"/>
          </p:cNvSpPr>
          <p:nvPr>
            <p:ph type="sldNum" sz="quarter" idx="11"/>
          </p:nvPr>
        </p:nvSpPr>
        <p:spPr>
          <a:xfrm>
            <a:off x="6675120" y="6356350"/>
            <a:ext cx="2133600" cy="365125"/>
          </a:xfrm>
        </p:spPr>
        <p:txBody>
          <a:bodyPr/>
          <a:lstStyle/>
          <a:p>
            <a:pPr>
              <a:defRPr/>
            </a:pPr>
            <a:r>
              <a:rPr lang="en-US" dirty="0" smtClean="0"/>
              <a:t>Slide </a:t>
            </a:r>
            <a:fld id="{F1733E7F-F35A-45C7-967F-B65877603703}" type="slidenum">
              <a:rPr lang="en-US" smtClean="0"/>
              <a:pPr>
                <a:defRPr/>
              </a:pPr>
              <a:t>5</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endParaRPr lang="en-US" dirty="0"/>
          </a:p>
        </p:txBody>
      </p:sp>
      <p:pic>
        <p:nvPicPr>
          <p:cNvPr id="1026" name="Picture 2"/>
          <p:cNvPicPr>
            <a:picLocks noGrp="1" noChangeAspect="1" noChangeArrowheads="1"/>
          </p:cNvPicPr>
          <p:nvPr>
            <p:ph sz="half" idx="12"/>
          </p:nvPr>
        </p:nvPicPr>
        <p:blipFill>
          <a:blip r:embed="rId4" cstate="print">
            <a:extLst>
              <a:ext uri="{28A0092B-C50C-407E-A947-70E740481C1C}">
                <a14:useLocalDpi xmlns:a14="http://schemas.microsoft.com/office/drawing/2010/main" val="0"/>
              </a:ext>
            </a:extLst>
          </a:blip>
          <a:srcRect/>
          <a:stretch>
            <a:fillRect/>
          </a:stretch>
        </p:blipFill>
        <p:spPr bwMode="auto">
          <a:xfrm>
            <a:off x="5803392" y="4225458"/>
            <a:ext cx="3005328" cy="199178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69349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Roles: Training Developer</a:t>
            </a:r>
          </a:p>
          <a:p>
            <a:pPr marL="457200" indent="-457200">
              <a:buFont typeface="Arial"/>
              <a:buChar char="•"/>
            </a:pPr>
            <a:endParaRPr lang="en-US" dirty="0"/>
          </a:p>
          <a:p>
            <a:r>
              <a:rPr lang="en-US" dirty="0" smtClean="0"/>
              <a:t>Scenario: In this example, you are reviewing the slides available to you on the training template and copy and pasting a new section into your presentation.</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50</a:t>
            </a:fld>
            <a:endParaRPr lang="en-US" dirty="0"/>
          </a:p>
        </p:txBody>
      </p:sp>
      <p:sp>
        <p:nvSpPr>
          <p:cNvPr id="5" name="Title 4"/>
          <p:cNvSpPr>
            <a:spLocks noGrp="1"/>
          </p:cNvSpPr>
          <p:nvPr>
            <p:ph type="title"/>
          </p:nvPr>
        </p:nvSpPr>
        <p:spPr/>
        <p:txBody>
          <a:bodyPr/>
          <a:lstStyle/>
          <a:p>
            <a:r>
              <a:rPr lang="en-US" dirty="0"/>
              <a:t>Demonstration </a:t>
            </a:r>
            <a:r>
              <a:rPr lang="en-US" dirty="0" smtClean="0"/>
              <a:t>2</a:t>
            </a:r>
            <a:endParaRPr lang="en-US" dirty="0"/>
          </a:p>
        </p:txBody>
      </p:sp>
    </p:spTree>
    <p:extLst>
      <p:ext uri="{BB962C8B-B14F-4D97-AF65-F5344CB8AC3E}">
        <p14:creationId xmlns:p14="http://schemas.microsoft.com/office/powerpoint/2010/main" val="8392272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51</a:t>
            </a:fld>
            <a:endParaRPr lang="en-US" dirty="0"/>
          </a:p>
        </p:txBody>
      </p:sp>
      <p:sp>
        <p:nvSpPr>
          <p:cNvPr id="6" name="Title 5"/>
          <p:cNvSpPr>
            <a:spLocks noGrp="1"/>
          </p:cNvSpPr>
          <p:nvPr>
            <p:ph type="title"/>
          </p:nvPr>
        </p:nvSpPr>
        <p:spPr/>
        <p:txBody>
          <a:bodyPr/>
          <a:lstStyle/>
          <a:p>
            <a:r>
              <a:rPr lang="en-US" dirty="0" smtClean="0"/>
              <a:t>Mapping the Slides to the Curricula</a:t>
            </a:r>
            <a:endParaRPr lang="en-US" dirty="0"/>
          </a:p>
        </p:txBody>
      </p:sp>
      <p:pic>
        <p:nvPicPr>
          <p:cNvPr id="17" name="Picture 16"/>
          <p:cNvPicPr>
            <a:picLocks noChangeAspect="1"/>
          </p:cNvPicPr>
          <p:nvPr/>
        </p:nvPicPr>
        <p:blipFill rotWithShape="1">
          <a:blip r:embed="rId3"/>
          <a:srcRect l="10359" r="30080"/>
          <a:stretch/>
        </p:blipFill>
        <p:spPr>
          <a:xfrm>
            <a:off x="1958012" y="1324842"/>
            <a:ext cx="5274302" cy="1202894"/>
          </a:xfrm>
          <a:prstGeom prst="rect">
            <a:avLst/>
          </a:prstGeom>
        </p:spPr>
      </p:pic>
      <p:pic>
        <p:nvPicPr>
          <p:cNvPr id="9" name="Picture 8" descr="Untitled 2.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6549" y="2716726"/>
            <a:ext cx="5094211" cy="3542274"/>
          </a:xfrm>
          <a:prstGeom prst="rect">
            <a:avLst/>
          </a:prstGeom>
        </p:spPr>
      </p:pic>
      <p:cxnSp>
        <p:nvCxnSpPr>
          <p:cNvPr id="37" name="Straight Arrow Connector 36"/>
          <p:cNvCxnSpPr/>
          <p:nvPr/>
        </p:nvCxnSpPr>
        <p:spPr>
          <a:xfrm>
            <a:off x="2416644" y="2169862"/>
            <a:ext cx="17640" cy="89969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9" name="Straight Arrow Connector 38"/>
          <p:cNvCxnSpPr/>
          <p:nvPr/>
        </p:nvCxnSpPr>
        <p:spPr>
          <a:xfrm>
            <a:off x="3210433" y="2187504"/>
            <a:ext cx="17639" cy="56451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p:nvPr/>
        </p:nvCxnSpPr>
        <p:spPr>
          <a:xfrm>
            <a:off x="4110059" y="2169862"/>
            <a:ext cx="17640" cy="14465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3" name="Straight Arrow Connector 42"/>
          <p:cNvCxnSpPr/>
          <p:nvPr/>
        </p:nvCxnSpPr>
        <p:spPr>
          <a:xfrm>
            <a:off x="6262108" y="2028733"/>
            <a:ext cx="17639" cy="208165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7" name="Straight Connector 46"/>
          <p:cNvCxnSpPr/>
          <p:nvPr/>
        </p:nvCxnSpPr>
        <p:spPr>
          <a:xfrm>
            <a:off x="6279747" y="3598796"/>
            <a:ext cx="49391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1" name="Straight Arrow Connector 50"/>
          <p:cNvCxnSpPr/>
          <p:nvPr/>
        </p:nvCxnSpPr>
        <p:spPr>
          <a:xfrm>
            <a:off x="6738381" y="3598796"/>
            <a:ext cx="0" cy="52923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860609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are three different views you will need to display:</a:t>
            </a:r>
          </a:p>
          <a:p>
            <a:pPr marL="514350" indent="-514350">
              <a:buFont typeface="+mj-lt"/>
              <a:buAutoNum type="arabicPeriod"/>
            </a:pPr>
            <a:r>
              <a:rPr lang="en-US" b="1" dirty="0" smtClean="0"/>
              <a:t>Normal</a:t>
            </a:r>
            <a:r>
              <a:rPr lang="en-US" dirty="0" smtClean="0"/>
              <a:t> – Used to edit slide and add notes to the presentation</a:t>
            </a:r>
          </a:p>
          <a:p>
            <a:pPr marL="514350" indent="-514350">
              <a:buFont typeface="+mj-lt"/>
              <a:buAutoNum type="arabicPeriod"/>
            </a:pPr>
            <a:r>
              <a:rPr lang="en-US" b="1" dirty="0" smtClean="0"/>
              <a:t>Notes Page </a:t>
            </a:r>
            <a:r>
              <a:rPr lang="en-US" dirty="0" smtClean="0"/>
              <a:t>– A view that allows you to see what your training guide will look like </a:t>
            </a:r>
          </a:p>
          <a:p>
            <a:pPr marL="1257300" lvl="1" indent="-514350"/>
            <a:r>
              <a:rPr lang="en-US" dirty="0" smtClean="0"/>
              <a:t>This also allows you to edit hidden slides</a:t>
            </a:r>
          </a:p>
          <a:p>
            <a:pPr marL="514350" indent="-514350">
              <a:buFont typeface="+mj-lt"/>
              <a:buAutoNum type="arabicPeriod"/>
            </a:pPr>
            <a:r>
              <a:rPr lang="en-US" b="1" dirty="0" smtClean="0"/>
              <a:t>Presenter View </a:t>
            </a:r>
            <a:r>
              <a:rPr lang="en-US" dirty="0" smtClean="0"/>
              <a:t>– This is the view you will use to present your course</a:t>
            </a:r>
          </a:p>
          <a:p>
            <a:pPr marL="457200" indent="-457200">
              <a:buFont typeface="Arial"/>
              <a:buChar char="•"/>
            </a:pPr>
            <a:r>
              <a:rPr lang="en-US" dirty="0" smtClean="0"/>
              <a:t>Change views by going to View </a:t>
            </a:r>
            <a:r>
              <a:rPr lang="en-US" dirty="0" smtClean="0">
                <a:sym typeface="Wingdings"/>
              </a:rPr>
              <a:t> selected view option</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52</a:t>
            </a:fld>
            <a:endParaRPr lang="en-US" dirty="0"/>
          </a:p>
        </p:txBody>
      </p:sp>
      <p:sp>
        <p:nvSpPr>
          <p:cNvPr id="5" name="Title 4"/>
          <p:cNvSpPr>
            <a:spLocks noGrp="1"/>
          </p:cNvSpPr>
          <p:nvPr>
            <p:ph type="title"/>
          </p:nvPr>
        </p:nvSpPr>
        <p:spPr/>
        <p:txBody>
          <a:bodyPr/>
          <a:lstStyle/>
          <a:p>
            <a:r>
              <a:rPr lang="en-US" dirty="0" smtClean="0"/>
              <a:t>Views In PowerPoint</a:t>
            </a:r>
            <a:endParaRPr lang="en-US" dirty="0"/>
          </a:p>
        </p:txBody>
      </p:sp>
    </p:spTree>
    <p:extLst>
      <p:ext uri="{BB962C8B-B14F-4D97-AF65-F5344CB8AC3E}">
        <p14:creationId xmlns:p14="http://schemas.microsoft.com/office/powerpoint/2010/main" val="26568947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Slides</a:t>
            </a:r>
            <a:endParaRPr lang="en-US" dirty="0"/>
          </a:p>
        </p:txBody>
      </p:sp>
      <p:sp>
        <p:nvSpPr>
          <p:cNvPr id="3" name="Content Placeholder 2"/>
          <p:cNvSpPr>
            <a:spLocks noGrp="1"/>
          </p:cNvSpPr>
          <p:nvPr>
            <p:ph sz="half" idx="2"/>
          </p:nvPr>
        </p:nvSpPr>
        <p:spPr/>
        <p:txBody>
          <a:bodyPr/>
          <a:lstStyle/>
          <a:p>
            <a:r>
              <a:rPr lang="en-US" sz="2800" dirty="0" smtClean="0"/>
              <a:t>Hidden slides:</a:t>
            </a:r>
          </a:p>
          <a:p>
            <a:pPr marL="457200" indent="-457200">
              <a:buFont typeface="Arial"/>
              <a:buChar char="•"/>
            </a:pPr>
            <a:r>
              <a:rPr lang="en-US" sz="2800" dirty="0" smtClean="0"/>
              <a:t>Do not display in the presentation </a:t>
            </a:r>
          </a:p>
          <a:p>
            <a:pPr marL="457200" indent="-457200">
              <a:buFont typeface="Arial"/>
              <a:buChar char="•"/>
            </a:pPr>
            <a:r>
              <a:rPr lang="en-US" sz="2800" dirty="0" smtClean="0"/>
              <a:t>Are maintained in Notes Page view</a:t>
            </a:r>
          </a:p>
          <a:p>
            <a:pPr marL="457200" indent="-457200">
              <a:buFont typeface="Arial"/>
              <a:buChar char="•"/>
            </a:pPr>
            <a:r>
              <a:rPr lang="en-US" sz="2800" dirty="0" smtClean="0"/>
              <a:t>Created by right clicking on the slide </a:t>
            </a:r>
            <a:r>
              <a:rPr lang="en-US" sz="2800" dirty="0" smtClean="0">
                <a:sym typeface="Wingdings"/>
              </a:rPr>
              <a:t> Hide slide</a:t>
            </a:r>
          </a:p>
          <a:p>
            <a:pPr marL="457200" indent="-457200">
              <a:buFont typeface="Arial"/>
              <a:buChar char="•"/>
            </a:pPr>
            <a:r>
              <a:rPr lang="en-US" sz="2800" dirty="0" smtClean="0">
                <a:sym typeface="Wingdings"/>
              </a:rPr>
              <a:t>Used when you need more room for notes or cover pages</a:t>
            </a:r>
          </a:p>
          <a:p>
            <a:pPr marL="457200" indent="-457200">
              <a:buFont typeface="Arial"/>
              <a:buChar char="•"/>
            </a:pPr>
            <a:r>
              <a:rPr lang="en-US" sz="2800" dirty="0" smtClean="0">
                <a:sym typeface="Wingdings"/>
              </a:rPr>
              <a:t>Must never have notes added</a:t>
            </a:r>
            <a:endParaRPr lang="en-US" sz="2800" dirty="0" smtClean="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53</a:t>
            </a:fld>
            <a:endParaRPr lang="en-US" dirty="0"/>
          </a:p>
        </p:txBody>
      </p:sp>
      <p:pic>
        <p:nvPicPr>
          <p:cNvPr id="7" name="Content Placeholder 6"/>
          <p:cNvPicPr>
            <a:picLocks noGrp="1" noChangeAspect="1"/>
          </p:cNvPicPr>
          <p:nvPr>
            <p:ph sz="half" idx="12"/>
          </p:nvPr>
        </p:nvPicPr>
        <p:blipFill>
          <a:blip r:embed="rId3"/>
          <a:srcRect l="48" r="48"/>
          <a:stretch>
            <a:fillRect/>
          </a:stretch>
        </p:blipFill>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244485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Roles</a:t>
            </a:r>
            <a:r>
              <a:rPr lang="en-US" dirty="0" smtClean="0"/>
              <a:t>: Training Developer</a:t>
            </a:r>
            <a:endParaRPr lang="en-US" dirty="0"/>
          </a:p>
          <a:p>
            <a:r>
              <a:rPr lang="en-US" b="1" dirty="0" smtClean="0"/>
              <a:t>Scenario</a:t>
            </a:r>
            <a:r>
              <a:rPr lang="en-US" dirty="0" smtClean="0"/>
              <a:t>: In this scenario, you are displaying the Notes page view to:</a:t>
            </a:r>
          </a:p>
          <a:p>
            <a:pPr marL="457200" indent="-457200">
              <a:buFont typeface="Arial"/>
              <a:buChar char="•"/>
            </a:pPr>
            <a:r>
              <a:rPr lang="en-US" dirty="0" smtClean="0"/>
              <a:t>Update the Cover page</a:t>
            </a:r>
          </a:p>
          <a:p>
            <a:pPr marL="457200" indent="-457200">
              <a:buFont typeface="Arial"/>
              <a:buChar char="•"/>
            </a:pPr>
            <a:r>
              <a:rPr lang="en-US" dirty="0" smtClean="0"/>
              <a:t>View the Table to Content</a:t>
            </a:r>
          </a:p>
          <a:p>
            <a:pPr marL="457200" indent="-457200">
              <a:buFont typeface="Arial"/>
              <a:buChar char="•"/>
            </a:pPr>
            <a:r>
              <a:rPr lang="en-US" dirty="0" smtClean="0"/>
              <a:t>Update the Section slide</a:t>
            </a:r>
          </a:p>
          <a:p>
            <a:pPr marL="457200" indent="-457200">
              <a:buFont typeface="Arial"/>
              <a:buChar char="•"/>
            </a:pPr>
            <a:r>
              <a:rPr lang="en-US" dirty="0" smtClean="0"/>
              <a:t>Add a second note slide</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54</a:t>
            </a:fld>
            <a:endParaRPr lang="en-US" dirty="0"/>
          </a:p>
        </p:txBody>
      </p:sp>
      <p:sp>
        <p:nvSpPr>
          <p:cNvPr id="5" name="Title 4"/>
          <p:cNvSpPr>
            <a:spLocks noGrp="1"/>
          </p:cNvSpPr>
          <p:nvPr>
            <p:ph type="title"/>
          </p:nvPr>
        </p:nvSpPr>
        <p:spPr/>
        <p:txBody>
          <a:bodyPr/>
          <a:lstStyle/>
          <a:p>
            <a:r>
              <a:rPr lang="en-US" dirty="0"/>
              <a:t>Demonstration </a:t>
            </a:r>
            <a:r>
              <a:rPr lang="en-US" dirty="0" smtClean="0"/>
              <a:t>3</a:t>
            </a:r>
            <a:endParaRPr lang="en-US" dirty="0"/>
          </a:p>
        </p:txBody>
      </p:sp>
    </p:spTree>
    <p:extLst>
      <p:ext uri="{BB962C8B-B14F-4D97-AF65-F5344CB8AC3E}">
        <p14:creationId xmlns:p14="http://schemas.microsoft.com/office/powerpoint/2010/main" val="20756384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563" y="2057400"/>
            <a:ext cx="8818562" cy="3429000"/>
          </a:xfrm>
          <a:ln/>
        </p:spPr>
        <p:txBody>
          <a:bodyPr/>
          <a:lstStyle/>
          <a:p>
            <a:pPr>
              <a:defRPr/>
            </a:pPr>
            <a:endParaRPr lang="en-US" dirty="0">
              <a:ea typeface="+mn-ea"/>
              <a:cs typeface="+mn-cs"/>
            </a:endParaRPr>
          </a:p>
        </p:txBody>
      </p:sp>
    </p:spTree>
    <p:extLst>
      <p:ext uri="{BB962C8B-B14F-4D97-AF65-F5344CB8AC3E}">
        <p14:creationId xmlns:p14="http://schemas.microsoft.com/office/powerpoint/2010/main" val="3282576854"/>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Notes</a:t>
            </a:r>
            <a:endParaRPr lang="en-US" dirty="0"/>
          </a:p>
        </p:txBody>
      </p:sp>
      <p:pic>
        <p:nvPicPr>
          <p:cNvPr id="6" name="Content Placeholder 5"/>
          <p:cNvPicPr>
            <a:picLocks noGrp="1" noChangeAspect="1"/>
          </p:cNvPicPr>
          <p:nvPr>
            <p:ph sz="half" idx="2"/>
          </p:nvPr>
        </p:nvPicPr>
        <p:blipFill>
          <a:blip r:embed="rId3"/>
          <a:srcRect l="3924" r="3924"/>
          <a:stretch>
            <a:fillRect/>
          </a:stretch>
        </p:blipFill>
        <p:spPr/>
      </p:pic>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56</a:t>
            </a:fld>
            <a:endParaRPr lang="en-US" dirty="0"/>
          </a:p>
        </p:txBody>
      </p:sp>
      <p:sp>
        <p:nvSpPr>
          <p:cNvPr id="8" name="Content Placeholder 7"/>
          <p:cNvSpPr>
            <a:spLocks noGrp="1"/>
          </p:cNvSpPr>
          <p:nvPr>
            <p:ph sz="half" idx="12"/>
          </p:nvPr>
        </p:nvSpPr>
        <p:spPr/>
        <p:txBody>
          <a:bodyPr/>
          <a:lstStyle/>
          <a:p>
            <a:r>
              <a:rPr lang="en-US" dirty="0" smtClean="0"/>
              <a:t>The notes section is used to:</a:t>
            </a:r>
          </a:p>
          <a:p>
            <a:pPr marL="342900" indent="-342900">
              <a:buFont typeface="Arial"/>
              <a:buChar char="•"/>
            </a:pPr>
            <a:r>
              <a:rPr lang="en-US" dirty="0" smtClean="0"/>
              <a:t>Provide detail</a:t>
            </a:r>
          </a:p>
          <a:p>
            <a:pPr marL="342900" indent="-342900">
              <a:buFont typeface="Arial"/>
              <a:buChar char="•"/>
            </a:pPr>
            <a:r>
              <a:rPr lang="en-US" dirty="0" smtClean="0"/>
              <a:t>Use the slide as a outline and the notes as the “story”</a:t>
            </a:r>
          </a:p>
          <a:p>
            <a:pPr marL="342900" indent="-342900">
              <a:buFont typeface="Arial"/>
              <a:buChar char="•"/>
            </a:pPr>
            <a:r>
              <a:rPr lang="en-US" dirty="0" smtClean="0"/>
              <a:t>To reference a document use:</a:t>
            </a:r>
          </a:p>
          <a:p>
            <a:pPr marL="342900" indent="-342900">
              <a:buFont typeface="Wingdings" charset="2"/>
              <a:buChar char="²"/>
            </a:pPr>
            <a:r>
              <a:rPr lang="en-US" b="1" dirty="0" smtClean="0"/>
              <a:t>TAB XX </a:t>
            </a:r>
            <a:r>
              <a:rPr lang="en-US" dirty="0" smtClean="0"/>
              <a:t>– Document</a:t>
            </a:r>
          </a:p>
          <a:p>
            <a:pPr lvl="1" indent="0">
              <a:buNone/>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7" name="Left Arrow 6"/>
          <p:cNvSpPr/>
          <p:nvPr/>
        </p:nvSpPr>
        <p:spPr>
          <a:xfrm>
            <a:off x="6526704" y="4128032"/>
            <a:ext cx="1128943" cy="511594"/>
          </a:xfrm>
          <a:prstGeom prst="left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extLst>
      <p:ext uri="{BB962C8B-B14F-4D97-AF65-F5344CB8AC3E}">
        <p14:creationId xmlns:p14="http://schemas.microsoft.com/office/powerpoint/2010/main" val="2441944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Images</a:t>
            </a:r>
            <a:endParaRPr lang="en-US" dirty="0"/>
          </a:p>
        </p:txBody>
      </p:sp>
      <p:sp>
        <p:nvSpPr>
          <p:cNvPr id="3" name="Content Placeholder 2"/>
          <p:cNvSpPr>
            <a:spLocks noGrp="1"/>
          </p:cNvSpPr>
          <p:nvPr>
            <p:ph sz="half" idx="2"/>
          </p:nvPr>
        </p:nvSpPr>
        <p:spPr/>
        <p:txBody>
          <a:bodyPr/>
          <a:lstStyle/>
          <a:p>
            <a:r>
              <a:rPr lang="en-US" dirty="0" smtClean="0"/>
              <a:t>When using images:</a:t>
            </a:r>
          </a:p>
          <a:p>
            <a:pPr marL="457200" indent="-457200">
              <a:buFont typeface="Arial"/>
              <a:buChar char="•"/>
            </a:pPr>
            <a:r>
              <a:rPr lang="en-US" dirty="0" smtClean="0"/>
              <a:t>Make sure they aid in understanding of the topic</a:t>
            </a:r>
          </a:p>
          <a:p>
            <a:pPr marL="457200" indent="-457200">
              <a:buFont typeface="Arial"/>
              <a:buChar char="•"/>
            </a:pPr>
            <a:r>
              <a:rPr lang="en-US" dirty="0" smtClean="0"/>
              <a:t>Are professional and appropriate</a:t>
            </a:r>
          </a:p>
          <a:p>
            <a:pPr marL="457200" indent="-457200">
              <a:buFont typeface="Arial"/>
              <a:buChar char="•"/>
            </a:pPr>
            <a:r>
              <a:rPr lang="en-US" dirty="0" smtClean="0"/>
              <a:t>In the public domain</a:t>
            </a:r>
          </a:p>
          <a:p>
            <a:pPr marL="457200" indent="-457200">
              <a:buFont typeface="Arial"/>
              <a:buChar char="•"/>
            </a:pPr>
            <a:r>
              <a:rPr lang="en-US" dirty="0" smtClean="0"/>
              <a:t>Do not animate</a:t>
            </a:r>
          </a:p>
          <a:p>
            <a:pPr marL="457200" indent="-457200">
              <a:buFont typeface="Arial"/>
              <a:buChar char="•"/>
            </a:pPr>
            <a:endParaRPr lang="en-US" dirty="0" smtClean="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57</a:t>
            </a:fld>
            <a:endParaRPr lang="en-US" dirty="0"/>
          </a:p>
        </p:txBody>
      </p:sp>
      <p:pic>
        <p:nvPicPr>
          <p:cNvPr id="7" name="Content Placeholder 6" descr="AA027414.png"/>
          <p:cNvPicPr>
            <a:picLocks noGrp="1" noChangeAspect="1"/>
          </p:cNvPicPr>
          <p:nvPr>
            <p:ph sz="half" idx="12"/>
          </p:nvPr>
        </p:nvPicPr>
        <p:blipFill>
          <a:blip r:embed="rId3">
            <a:extLst>
              <a:ext uri="{28A0092B-C50C-407E-A947-70E740481C1C}">
                <a14:useLocalDpi xmlns:a14="http://schemas.microsoft.com/office/drawing/2010/main" val="0"/>
              </a:ext>
            </a:extLst>
          </a:blip>
          <a:srcRect t="-6890" b="-6890"/>
          <a:stretch>
            <a:fillRect/>
          </a:stretch>
        </p:blipFill>
        <p:spPr>
          <a:xfrm>
            <a:off x="304800" y="1318676"/>
            <a:ext cx="3216275" cy="4937125"/>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35294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Images</a:t>
            </a:r>
            <a:endParaRPr lang="en-US" dirty="0"/>
          </a:p>
        </p:txBody>
      </p:sp>
      <p:pic>
        <p:nvPicPr>
          <p:cNvPr id="7" name="Content Placeholder 6"/>
          <p:cNvPicPr>
            <a:picLocks noGrp="1" noChangeAspect="1"/>
          </p:cNvPicPr>
          <p:nvPr>
            <p:ph sz="half" idx="2"/>
          </p:nvPr>
        </p:nvPicPr>
        <p:blipFill rotWithShape="1">
          <a:blip r:embed="rId3"/>
          <a:srcRect l="62438" r="1342" b="3078"/>
          <a:stretch/>
        </p:blipFill>
        <p:spPr>
          <a:xfrm>
            <a:off x="5009691" y="1371599"/>
            <a:ext cx="3739624" cy="4785165"/>
          </a:xfrm>
          <a:ln>
            <a:solidFill>
              <a:schemeClr val="tx1"/>
            </a:solidFill>
          </a:ln>
        </p:spPr>
      </p:pic>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58</a:t>
            </a:fld>
            <a:endParaRPr lang="en-US" dirty="0"/>
          </a:p>
        </p:txBody>
      </p:sp>
      <p:sp>
        <p:nvSpPr>
          <p:cNvPr id="5" name="Content Placeholder 4"/>
          <p:cNvSpPr>
            <a:spLocks noGrp="1"/>
          </p:cNvSpPr>
          <p:nvPr>
            <p:ph sz="half" idx="12"/>
          </p:nvPr>
        </p:nvSpPr>
        <p:spPr>
          <a:xfrm>
            <a:off x="304800" y="1371600"/>
            <a:ext cx="4034576" cy="4937760"/>
          </a:xfrm>
        </p:spPr>
        <p:txBody>
          <a:bodyPr/>
          <a:lstStyle/>
          <a:p>
            <a:r>
              <a:rPr lang="en-US" dirty="0"/>
              <a:t>Bing Images</a:t>
            </a:r>
          </a:p>
          <a:p>
            <a:pPr marL="342900" indent="-342900">
              <a:buFont typeface="Arial"/>
              <a:buChar char="•"/>
            </a:pPr>
            <a:r>
              <a:rPr lang="en-US" dirty="0">
                <a:hlinkClick r:id="rId4"/>
              </a:rPr>
              <a:t>http://www.bing.com/images</a:t>
            </a:r>
            <a:r>
              <a:rPr lang="en-US" dirty="0"/>
              <a:t> </a:t>
            </a:r>
          </a:p>
          <a:p>
            <a:r>
              <a:rPr lang="en-US" dirty="0" smtClean="0"/>
              <a:t>Google Images</a:t>
            </a:r>
          </a:p>
          <a:p>
            <a:pPr marL="342900" indent="-342900">
              <a:buFont typeface="Arial"/>
              <a:buChar char="•"/>
            </a:pPr>
            <a:r>
              <a:rPr lang="en-US" dirty="0" smtClean="0">
                <a:hlinkClick r:id="rId5"/>
              </a:rPr>
              <a:t>https</a:t>
            </a:r>
            <a:r>
              <a:rPr lang="en-US" dirty="0">
                <a:hlinkClick r:id="rId5"/>
              </a:rPr>
              <a:t>:</a:t>
            </a:r>
            <a:r>
              <a:rPr lang="en-US" dirty="0" smtClean="0">
                <a:hlinkClick r:id="rId5"/>
              </a:rPr>
              <a:t>//Images.google.com</a:t>
            </a:r>
            <a:r>
              <a:rPr lang="en-US" dirty="0" smtClean="0"/>
              <a:t> </a:t>
            </a:r>
          </a:p>
          <a:p>
            <a:r>
              <a:rPr lang="en-US" dirty="0"/>
              <a:t>After you </a:t>
            </a:r>
            <a:r>
              <a:rPr lang="en-US" dirty="0" smtClean="0"/>
              <a:t>performed your select License </a:t>
            </a:r>
            <a:r>
              <a:rPr lang="en-US" dirty="0" smtClean="0">
                <a:sym typeface="Wingdings"/>
              </a:rPr>
              <a:t> Free to share and use commercially</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0" name="Left Arrow 9"/>
          <p:cNvSpPr/>
          <p:nvPr/>
        </p:nvSpPr>
        <p:spPr>
          <a:xfrm>
            <a:off x="5991160" y="2469762"/>
            <a:ext cx="747221" cy="452299"/>
          </a:xfrm>
          <a:prstGeom prst="left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tx1"/>
                </a:solidFill>
              </a:rPr>
              <a:t>1</a:t>
            </a:r>
            <a:endParaRPr lang="en-US" sz="1400" b="1" dirty="0" smtClean="0">
              <a:solidFill>
                <a:schemeClr val="tx1"/>
              </a:solidFill>
            </a:endParaRPr>
          </a:p>
        </p:txBody>
      </p:sp>
      <p:sp>
        <p:nvSpPr>
          <p:cNvPr id="12" name="Left Arrow 11"/>
          <p:cNvSpPr/>
          <p:nvPr/>
        </p:nvSpPr>
        <p:spPr>
          <a:xfrm flipH="1">
            <a:off x="4333282" y="5197771"/>
            <a:ext cx="711683" cy="452299"/>
          </a:xfrm>
          <a:prstGeom prst="left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solidFill>
                  <a:schemeClr val="tx1"/>
                </a:solidFill>
              </a:rPr>
              <a:t>2</a:t>
            </a:r>
          </a:p>
        </p:txBody>
      </p:sp>
    </p:spTree>
    <p:extLst>
      <p:ext uri="{BB962C8B-B14F-4D97-AF65-F5344CB8AC3E}">
        <p14:creationId xmlns:p14="http://schemas.microsoft.com/office/powerpoint/2010/main" val="14774740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Process Flow Shapes</a:t>
            </a:r>
            <a:endParaRPr lang="en-US"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2359804521"/>
              </p:ext>
            </p:extLst>
          </p:nvPr>
        </p:nvGraphicFramePr>
        <p:xfrm>
          <a:off x="320675" y="1371600"/>
          <a:ext cx="3454229" cy="4028440"/>
        </p:xfrm>
        <a:graphic>
          <a:graphicData uri="http://schemas.openxmlformats.org/drawingml/2006/table">
            <a:tbl>
              <a:tblPr firstRow="1" bandRow="1">
                <a:tableStyleId>{5C22544A-7EE6-4342-B048-85BDC9FD1C3A}</a:tableStyleId>
              </a:tblPr>
              <a:tblGrid>
                <a:gridCol w="1355100"/>
                <a:gridCol w="2099129"/>
              </a:tblGrid>
              <a:tr h="370840">
                <a:tc>
                  <a:txBody>
                    <a:bodyPr/>
                    <a:lstStyle/>
                    <a:p>
                      <a:r>
                        <a:rPr lang="en-US" dirty="0" smtClean="0"/>
                        <a:t>Shape</a:t>
                      </a:r>
                      <a:endParaRPr lang="en-US" dirty="0"/>
                    </a:p>
                  </a:txBody>
                  <a:tcPr/>
                </a:tc>
                <a:tc>
                  <a:txBody>
                    <a:bodyPr/>
                    <a:lstStyle/>
                    <a:p>
                      <a:r>
                        <a:rPr lang="en-US" dirty="0" smtClean="0"/>
                        <a:t>Name</a:t>
                      </a:r>
                      <a:endParaRPr lang="en-US" dirty="0"/>
                    </a:p>
                  </a:txBody>
                  <a:tcPr/>
                </a:tc>
              </a:tr>
              <a:tr h="370840">
                <a:tc>
                  <a:txBody>
                    <a:bodyPr/>
                    <a:lstStyle/>
                    <a:p>
                      <a:endParaRPr lang="en-US" dirty="0" smtClean="0"/>
                    </a:p>
                    <a:p>
                      <a:endParaRPr lang="en-US" dirty="0" smtClean="0"/>
                    </a:p>
                    <a:p>
                      <a:endParaRPr lang="en-US" dirty="0"/>
                    </a:p>
                  </a:txBody>
                  <a:tcPr/>
                </a:tc>
                <a:tc>
                  <a:txBody>
                    <a:bodyPr/>
                    <a:lstStyle/>
                    <a:p>
                      <a:endParaRPr lang="en-US" dirty="0" smtClean="0"/>
                    </a:p>
                    <a:p>
                      <a:r>
                        <a:rPr lang="en-US" dirty="0" smtClean="0"/>
                        <a:t>Process</a:t>
                      </a:r>
                      <a:endParaRPr lang="en-US" dirty="0"/>
                    </a:p>
                  </a:txBody>
                  <a:tcPr/>
                </a:tc>
              </a:tr>
              <a:tr h="370840">
                <a:tc>
                  <a:txBody>
                    <a:bodyPr/>
                    <a:lstStyle/>
                    <a:p>
                      <a:endParaRPr lang="en-US" dirty="0" smtClean="0"/>
                    </a:p>
                    <a:p>
                      <a:endParaRPr lang="en-US" dirty="0" smtClean="0"/>
                    </a:p>
                    <a:p>
                      <a:endParaRPr lang="en-US" dirty="0"/>
                    </a:p>
                  </a:txBody>
                  <a:tcPr/>
                </a:tc>
                <a:tc>
                  <a:txBody>
                    <a:bodyPr/>
                    <a:lstStyle/>
                    <a:p>
                      <a:endParaRPr lang="en-US" dirty="0" smtClean="0"/>
                    </a:p>
                    <a:p>
                      <a:r>
                        <a:rPr lang="en-US" dirty="0" smtClean="0"/>
                        <a:t>Document</a:t>
                      </a:r>
                      <a:endParaRPr lang="en-US" dirty="0"/>
                    </a:p>
                  </a:txBody>
                  <a:tcPr/>
                </a:tc>
              </a:tr>
              <a:tr h="370840">
                <a:tc>
                  <a:txBody>
                    <a:bodyPr/>
                    <a:lstStyle/>
                    <a:p>
                      <a:endParaRPr lang="en-US" dirty="0" smtClean="0"/>
                    </a:p>
                    <a:p>
                      <a:endParaRPr lang="en-US" dirty="0" smtClean="0"/>
                    </a:p>
                    <a:p>
                      <a:endParaRPr lang="en-US" dirty="0"/>
                    </a:p>
                  </a:txBody>
                  <a:tcPr/>
                </a:tc>
                <a:tc>
                  <a:txBody>
                    <a:bodyPr/>
                    <a:lstStyle/>
                    <a:p>
                      <a:endParaRPr lang="en-US" dirty="0" smtClean="0"/>
                    </a:p>
                    <a:p>
                      <a:r>
                        <a:rPr lang="en-US" dirty="0" smtClean="0"/>
                        <a:t>Decision (Yes or No)</a:t>
                      </a:r>
                      <a:endParaRPr lang="en-US" dirty="0"/>
                    </a:p>
                  </a:txBody>
                  <a:tcPr/>
                </a:tc>
              </a:tr>
              <a:tr h="370840">
                <a:tc>
                  <a:txBody>
                    <a:bodyPr/>
                    <a:lstStyle/>
                    <a:p>
                      <a:endParaRPr lang="en-US" dirty="0" smtClean="0"/>
                    </a:p>
                    <a:p>
                      <a:endParaRPr lang="en-US" dirty="0" smtClean="0"/>
                    </a:p>
                    <a:p>
                      <a:endParaRPr lang="en-US" dirty="0"/>
                    </a:p>
                  </a:txBody>
                  <a:tcPr/>
                </a:tc>
                <a:tc>
                  <a:txBody>
                    <a:bodyPr/>
                    <a:lstStyle/>
                    <a:p>
                      <a:endParaRPr lang="en-US" dirty="0" smtClean="0"/>
                    </a:p>
                    <a:p>
                      <a:r>
                        <a:rPr lang="en-US" dirty="0" smtClean="0"/>
                        <a:t>Connector</a:t>
                      </a:r>
                      <a:endParaRPr lang="en-US" dirty="0"/>
                    </a:p>
                  </a:txBody>
                  <a:tcPr/>
                </a:tc>
              </a:tr>
            </a:tbl>
          </a:graphicData>
        </a:graphic>
      </p:graphicFrame>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59</a:t>
            </a:fld>
            <a:endParaRPr lang="en-US" dirty="0"/>
          </a:p>
        </p:txBody>
      </p:sp>
      <p:sp>
        <p:nvSpPr>
          <p:cNvPr id="9" name="Content Placeholder 8"/>
          <p:cNvSpPr>
            <a:spLocks noGrp="1"/>
          </p:cNvSpPr>
          <p:nvPr>
            <p:ph sz="half" idx="12"/>
          </p:nvPr>
        </p:nvSpPr>
        <p:spPr>
          <a:xfrm>
            <a:off x="4127700" y="1371600"/>
            <a:ext cx="4681020" cy="4937760"/>
          </a:xfrm>
        </p:spPr>
        <p:txBody>
          <a:bodyPr/>
          <a:lstStyle/>
          <a:p>
            <a:r>
              <a:rPr lang="en-US" dirty="0" smtClean="0"/>
              <a:t>To create the process flow:</a:t>
            </a:r>
          </a:p>
          <a:p>
            <a:pPr marL="457200" indent="-457200">
              <a:buFont typeface="+mj-lt"/>
              <a:buAutoNum type="arabicPeriod"/>
            </a:pPr>
            <a:r>
              <a:rPr lang="en-US" dirty="0" smtClean="0"/>
              <a:t>Start with drawing all the objects you need</a:t>
            </a:r>
          </a:p>
          <a:p>
            <a:pPr marL="457200" indent="-457200">
              <a:buFont typeface="+mj-lt"/>
              <a:buAutoNum type="arabicPeriod"/>
            </a:pPr>
            <a:r>
              <a:rPr lang="en-US" dirty="0" smtClean="0"/>
              <a:t>Move the shapes in the order of your process</a:t>
            </a:r>
          </a:p>
          <a:p>
            <a:pPr marL="457200" indent="-457200">
              <a:buFont typeface="+mj-lt"/>
              <a:buAutoNum type="arabicPeriod"/>
            </a:pPr>
            <a:r>
              <a:rPr lang="en-US" dirty="0" smtClean="0"/>
              <a:t>Click on the objects and type to add the narration</a:t>
            </a:r>
          </a:p>
          <a:p>
            <a:pPr marL="457200" indent="-457200">
              <a:buFont typeface="+mj-lt"/>
              <a:buAutoNum type="arabicPeriod"/>
            </a:pPr>
            <a:r>
              <a:rPr lang="en-US" dirty="0" smtClean="0"/>
              <a:t>Review the process with another employee</a:t>
            </a:r>
          </a:p>
          <a:p>
            <a:pPr marL="457200" indent="-457200">
              <a:buFont typeface="+mj-lt"/>
              <a:buAutoNum type="arabicPeriod"/>
            </a:pPr>
            <a:r>
              <a:rPr lang="en-US" dirty="0" smtClean="0"/>
              <a:t>Add the connectors </a:t>
            </a:r>
          </a:p>
          <a:p>
            <a:pPr marL="457200" indent="-457200">
              <a:buFont typeface="+mj-lt"/>
              <a:buAutoNum type="arabicPeriod"/>
            </a:pPr>
            <a:endParaRPr lang="en-US" dirty="0" smtClean="0"/>
          </a:p>
          <a:p>
            <a:pPr marL="457200" indent="-457200">
              <a:buFont typeface="+mj-lt"/>
              <a:buAutoNum type="arabicPeriod"/>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1" name="Process 10"/>
          <p:cNvSpPr/>
          <p:nvPr/>
        </p:nvSpPr>
        <p:spPr>
          <a:xfrm>
            <a:off x="582111" y="1887604"/>
            <a:ext cx="914400" cy="612648"/>
          </a:xfrm>
          <a:prstGeom prst="flowChartProcess">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Document 11"/>
          <p:cNvSpPr/>
          <p:nvPr/>
        </p:nvSpPr>
        <p:spPr>
          <a:xfrm>
            <a:off x="582111" y="2840218"/>
            <a:ext cx="899627" cy="617440"/>
          </a:xfrm>
          <a:prstGeom prst="flowChartDocumen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Decision 12"/>
          <p:cNvSpPr/>
          <p:nvPr/>
        </p:nvSpPr>
        <p:spPr>
          <a:xfrm>
            <a:off x="599751" y="3686986"/>
            <a:ext cx="864347" cy="652723"/>
          </a:xfrm>
          <a:prstGeom prst="flowChartDecision">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cxnSp>
        <p:nvCxnSpPr>
          <p:cNvPr id="15" name="Straight Arrow Connector 14"/>
          <p:cNvCxnSpPr/>
          <p:nvPr/>
        </p:nvCxnSpPr>
        <p:spPr>
          <a:xfrm flipV="1">
            <a:off x="635031" y="4692548"/>
            <a:ext cx="899626"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Elbow Connector 18"/>
          <p:cNvCxnSpPr/>
          <p:nvPr/>
        </p:nvCxnSpPr>
        <p:spPr>
          <a:xfrm>
            <a:off x="670310" y="4868959"/>
            <a:ext cx="829068" cy="282259"/>
          </a:xfrm>
          <a:prstGeom prst="bentConnector3">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83394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marL="457200" indent="-457200">
              <a:buFont typeface="Arial"/>
              <a:buChar char="•"/>
            </a:pPr>
            <a:r>
              <a:rPr lang="en-US" sz="2800" dirty="0" smtClean="0"/>
              <a:t>Regular breaks built into the class schedule</a:t>
            </a:r>
          </a:p>
          <a:p>
            <a:pPr marL="457200" indent="-457200">
              <a:buFont typeface="Arial"/>
              <a:buChar char="•"/>
            </a:pPr>
            <a:r>
              <a:rPr lang="en-US" sz="2800" dirty="0" smtClean="0"/>
              <a:t>Classroom participation encouraged; ask, answer, and participate in the discussion</a:t>
            </a:r>
          </a:p>
          <a:p>
            <a:pPr marL="457200" indent="-457200">
              <a:buFont typeface="Arial"/>
              <a:buChar char="•"/>
            </a:pPr>
            <a:r>
              <a:rPr lang="en-US" sz="2800" dirty="0" smtClean="0"/>
              <a:t>Exercise to practice development of training materials</a:t>
            </a:r>
          </a:p>
          <a:p>
            <a:pPr marL="457200" indent="-457200">
              <a:buFont typeface="Arial"/>
              <a:buChar char="•"/>
            </a:pPr>
            <a:r>
              <a:rPr lang="en-US" sz="2800" dirty="0" smtClean="0"/>
              <a:t>Parking lot used to capture questions for</a:t>
            </a:r>
            <a:br>
              <a:rPr lang="en-US" sz="2800" dirty="0" smtClean="0"/>
            </a:br>
            <a:r>
              <a:rPr lang="en-US" sz="2800" dirty="0" smtClean="0"/>
              <a:t>in-class follow-up</a:t>
            </a:r>
          </a:p>
          <a:p>
            <a:endParaRPr lang="en-US" sz="2800" dirty="0" smtClean="0"/>
          </a:p>
        </p:txBody>
      </p:sp>
      <p:sp>
        <p:nvSpPr>
          <p:cNvPr id="13315" name="Title 1"/>
          <p:cNvSpPr>
            <a:spLocks noGrp="1"/>
          </p:cNvSpPr>
          <p:nvPr>
            <p:ph type="title"/>
          </p:nvPr>
        </p:nvSpPr>
        <p:spPr>
          <a:xfrm>
            <a:off x="182880" y="103188"/>
            <a:ext cx="8778240" cy="1143000"/>
          </a:xfrm>
        </p:spPr>
        <p:txBody>
          <a:bodyPr/>
          <a:lstStyle/>
          <a:p>
            <a:r>
              <a:rPr lang="en-US" dirty="0" smtClean="0"/>
              <a:t>Learning Logistics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a:t>
            </a:fld>
            <a:endParaRPr lang="en-US" dirty="0"/>
          </a:p>
        </p:txBody>
      </p:sp>
    </p:spTree>
    <p:extLst>
      <p:ext uri="{BB962C8B-B14F-4D97-AF65-F5344CB8AC3E}">
        <p14:creationId xmlns:p14="http://schemas.microsoft.com/office/powerpoint/2010/main" val="21157023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60</a:t>
            </a:fld>
            <a:endParaRPr lang="en-US" dirty="0"/>
          </a:p>
        </p:txBody>
      </p:sp>
      <p:sp>
        <p:nvSpPr>
          <p:cNvPr id="5" name="Title 4"/>
          <p:cNvSpPr>
            <a:spLocks noGrp="1"/>
          </p:cNvSpPr>
          <p:nvPr>
            <p:ph type="title"/>
          </p:nvPr>
        </p:nvSpPr>
        <p:spPr/>
        <p:txBody>
          <a:bodyPr/>
          <a:lstStyle/>
          <a:p>
            <a:r>
              <a:rPr lang="en-US" dirty="0" smtClean="0"/>
              <a:t>Creating a Process Flow</a:t>
            </a:r>
            <a:endParaRPr lang="en-US" dirty="0"/>
          </a:p>
        </p:txBody>
      </p:sp>
      <p:sp>
        <p:nvSpPr>
          <p:cNvPr id="9" name="Process 8"/>
          <p:cNvSpPr/>
          <p:nvPr/>
        </p:nvSpPr>
        <p:spPr>
          <a:xfrm>
            <a:off x="5397744" y="2752021"/>
            <a:ext cx="914400" cy="612648"/>
          </a:xfrm>
          <a:prstGeom prst="flowChartProcess">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solidFill>
                  <a:schemeClr val="tx1"/>
                </a:solidFill>
              </a:rPr>
              <a:t>Employee Sends Form to Manager</a:t>
            </a:r>
          </a:p>
        </p:txBody>
      </p:sp>
      <p:sp>
        <p:nvSpPr>
          <p:cNvPr id="10" name="Document 9"/>
          <p:cNvSpPr/>
          <p:nvPr/>
        </p:nvSpPr>
        <p:spPr>
          <a:xfrm>
            <a:off x="1076008" y="1693542"/>
            <a:ext cx="899627" cy="617440"/>
          </a:xfrm>
          <a:prstGeom prst="flowChartDocumen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solidFill>
                  <a:schemeClr val="tx1"/>
                </a:solidFill>
              </a:rPr>
              <a:t>Sales lead completes Form</a:t>
            </a:r>
            <a:endParaRPr lang="en-US" sz="1100" dirty="0">
              <a:solidFill>
                <a:schemeClr val="tx1"/>
              </a:solidFill>
            </a:endParaRPr>
          </a:p>
        </p:txBody>
      </p:sp>
      <p:sp>
        <p:nvSpPr>
          <p:cNvPr id="11" name="Decision 10"/>
          <p:cNvSpPr/>
          <p:nvPr/>
        </p:nvSpPr>
        <p:spPr>
          <a:xfrm>
            <a:off x="5027310" y="1552407"/>
            <a:ext cx="1569936" cy="917356"/>
          </a:xfrm>
          <a:prstGeom prst="flowChartDecisio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solidFill>
                  <a:schemeClr val="tx1"/>
                </a:solidFill>
              </a:rPr>
              <a:t>Contact Sales Lead?</a:t>
            </a:r>
          </a:p>
        </p:txBody>
      </p:sp>
      <p:sp>
        <p:nvSpPr>
          <p:cNvPr id="13" name="Process 12"/>
          <p:cNvSpPr/>
          <p:nvPr/>
        </p:nvSpPr>
        <p:spPr>
          <a:xfrm>
            <a:off x="7084801" y="1669540"/>
            <a:ext cx="914400" cy="612648"/>
          </a:xfrm>
          <a:prstGeom prst="flowChartProcess">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solidFill>
                  <a:schemeClr val="tx1"/>
                </a:solidFill>
              </a:rPr>
              <a:t>Enter Form in SalesForce</a:t>
            </a:r>
          </a:p>
        </p:txBody>
      </p:sp>
      <p:sp>
        <p:nvSpPr>
          <p:cNvPr id="14" name="Process 13"/>
          <p:cNvSpPr/>
          <p:nvPr/>
        </p:nvSpPr>
        <p:spPr>
          <a:xfrm>
            <a:off x="3691613" y="1698452"/>
            <a:ext cx="914400" cy="612648"/>
          </a:xfrm>
          <a:prstGeom prst="flowChartProcess">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solidFill>
                  <a:schemeClr val="tx1"/>
                </a:solidFill>
              </a:rPr>
              <a:t>Employee Reviews Form</a:t>
            </a:r>
          </a:p>
        </p:txBody>
      </p:sp>
      <p:sp>
        <p:nvSpPr>
          <p:cNvPr id="15" name="Process 14"/>
          <p:cNvSpPr/>
          <p:nvPr/>
        </p:nvSpPr>
        <p:spPr>
          <a:xfrm>
            <a:off x="2379915" y="1692082"/>
            <a:ext cx="914400" cy="612648"/>
          </a:xfrm>
          <a:prstGeom prst="flowChartProcess">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solidFill>
                  <a:schemeClr val="tx1"/>
                </a:solidFill>
              </a:rPr>
              <a:t>Sales Lead send </a:t>
            </a:r>
            <a:r>
              <a:rPr lang="en-US" sz="1100" dirty="0">
                <a:solidFill>
                  <a:schemeClr val="tx1"/>
                </a:solidFill>
              </a:rPr>
              <a:t>F</a:t>
            </a:r>
            <a:r>
              <a:rPr lang="en-US" sz="1100" dirty="0" smtClean="0">
                <a:solidFill>
                  <a:schemeClr val="tx1"/>
                </a:solidFill>
              </a:rPr>
              <a:t>orm to Employee</a:t>
            </a:r>
          </a:p>
        </p:txBody>
      </p:sp>
      <p:cxnSp>
        <p:nvCxnSpPr>
          <p:cNvPr id="24" name="Straight Arrow Connector 23"/>
          <p:cNvCxnSpPr/>
          <p:nvPr/>
        </p:nvCxnSpPr>
        <p:spPr>
          <a:xfrm>
            <a:off x="1975650" y="1975810"/>
            <a:ext cx="42335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3292273" y="2004721"/>
            <a:ext cx="42335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4615253" y="2004722"/>
            <a:ext cx="42335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a:off x="6619825" y="2015993"/>
            <a:ext cx="42335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a:off x="5821113" y="2469763"/>
            <a:ext cx="0" cy="2293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Elbow Connector 33"/>
          <p:cNvCxnSpPr>
            <a:stCxn id="9" idx="1"/>
            <a:endCxn id="10" idx="2"/>
          </p:cNvCxnSpPr>
          <p:nvPr/>
        </p:nvCxnSpPr>
        <p:spPr>
          <a:xfrm rot="10800000">
            <a:off x="1525822" y="2270163"/>
            <a:ext cx="3871922" cy="788183"/>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36" name="Content Placeholder 1"/>
          <p:cNvSpPr>
            <a:spLocks noGrp="1"/>
          </p:cNvSpPr>
          <p:nvPr>
            <p:ph idx="1"/>
          </p:nvPr>
        </p:nvSpPr>
        <p:spPr>
          <a:xfrm>
            <a:off x="182880" y="3440026"/>
            <a:ext cx="8778240" cy="2868699"/>
          </a:xfrm>
        </p:spPr>
        <p:txBody>
          <a:bodyPr/>
          <a:lstStyle/>
          <a:p>
            <a:r>
              <a:rPr lang="en-US" dirty="0" smtClean="0"/>
              <a:t>To create the process flow:</a:t>
            </a:r>
          </a:p>
          <a:p>
            <a:pPr marL="514350" indent="-514350">
              <a:buFont typeface="+mj-lt"/>
              <a:buAutoNum type="arabicPeriod"/>
            </a:pPr>
            <a:r>
              <a:rPr lang="en-US" dirty="0" smtClean="0"/>
              <a:t>Bullet the story (one bullet for each action)</a:t>
            </a:r>
          </a:p>
          <a:p>
            <a:pPr marL="514350" indent="-514350">
              <a:buFont typeface="+mj-lt"/>
              <a:buAutoNum type="arabicPeriod"/>
            </a:pPr>
            <a:r>
              <a:rPr lang="en-US" dirty="0" smtClean="0"/>
              <a:t>Create the process flow shapes (one for each bullet)</a:t>
            </a:r>
          </a:p>
          <a:p>
            <a:pPr marL="514350" indent="-514350">
              <a:buFont typeface="+mj-lt"/>
              <a:buAutoNum type="arabicPeriod"/>
            </a:pPr>
            <a:r>
              <a:rPr lang="en-US" dirty="0" smtClean="0"/>
              <a:t>Connect the dots (add the connectors)</a:t>
            </a:r>
          </a:p>
          <a:p>
            <a:pPr marL="514350" indent="-514350">
              <a:buFont typeface="+mj-lt"/>
              <a:buAutoNum type="arabicPeriod"/>
            </a:pPr>
            <a:r>
              <a:rPr lang="en-US" dirty="0" smtClean="0"/>
              <a:t>Insert notes in the notes page (one for each bullet)</a:t>
            </a:r>
            <a:endParaRPr lang="en-US" dirty="0"/>
          </a:p>
        </p:txBody>
      </p:sp>
    </p:spTree>
    <p:extLst>
      <p:ext uri="{BB962C8B-B14F-4D97-AF65-F5344CB8AC3E}">
        <p14:creationId xmlns:p14="http://schemas.microsoft.com/office/powerpoint/2010/main" val="19994141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Role</a:t>
            </a:r>
            <a:r>
              <a:rPr lang="en-US" dirty="0" smtClean="0"/>
              <a:t>: Training Developer</a:t>
            </a:r>
            <a:endParaRPr lang="en-US" dirty="0"/>
          </a:p>
          <a:p>
            <a:r>
              <a:rPr lang="en-US" b="1" dirty="0" smtClean="0"/>
              <a:t>Scenario</a:t>
            </a:r>
            <a:r>
              <a:rPr lang="en-US" dirty="0" smtClean="0"/>
              <a:t>: In this example you are creating a process flow from the list below:</a:t>
            </a:r>
          </a:p>
          <a:p>
            <a:pPr marL="512763" lvl="2" indent="-171450">
              <a:buFont typeface="Arial"/>
              <a:buChar char="•"/>
            </a:pPr>
            <a:r>
              <a:rPr lang="en-US" dirty="0"/>
              <a:t>Manager completes </a:t>
            </a:r>
            <a:r>
              <a:rPr lang="en-US" dirty="0" smtClean="0"/>
              <a:t>PDQ form</a:t>
            </a:r>
            <a:endParaRPr lang="en-US" dirty="0"/>
          </a:p>
          <a:p>
            <a:pPr marL="512763" lvl="2" indent="-171450">
              <a:buFont typeface="Arial"/>
              <a:buChar char="•"/>
            </a:pPr>
            <a:r>
              <a:rPr lang="en-US" dirty="0"/>
              <a:t>Manager </a:t>
            </a:r>
            <a:r>
              <a:rPr lang="en-US" dirty="0" smtClean="0"/>
              <a:t>sends PDQ to </a:t>
            </a:r>
            <a:r>
              <a:rPr lang="en-US" dirty="0"/>
              <a:t>HR </a:t>
            </a:r>
            <a:endParaRPr lang="en-US" dirty="0" smtClean="0"/>
          </a:p>
          <a:p>
            <a:pPr marL="512763" lvl="2" indent="-171450">
              <a:buFont typeface="Arial"/>
              <a:buChar char="•"/>
            </a:pPr>
            <a:r>
              <a:rPr lang="en-US" dirty="0" smtClean="0"/>
              <a:t>Specialist </a:t>
            </a:r>
            <a:r>
              <a:rPr lang="en-US" dirty="0"/>
              <a:t>reviews form</a:t>
            </a:r>
          </a:p>
          <a:p>
            <a:pPr marL="512763" lvl="2" indent="-171450">
              <a:buFont typeface="Arial"/>
              <a:buChar char="•"/>
            </a:pPr>
            <a:r>
              <a:rPr lang="en-US" dirty="0"/>
              <a:t>Is the form </a:t>
            </a:r>
            <a:r>
              <a:rPr lang="en-US" dirty="0" smtClean="0"/>
              <a:t>signed?</a:t>
            </a:r>
            <a:endParaRPr lang="en-US" dirty="0"/>
          </a:p>
          <a:p>
            <a:pPr marL="684213" lvl="4" indent="-171450">
              <a:buFont typeface="Arial"/>
              <a:buChar char="•"/>
            </a:pPr>
            <a:r>
              <a:rPr lang="en-US" dirty="0"/>
              <a:t>Yes enter the form into SAP</a:t>
            </a:r>
          </a:p>
          <a:p>
            <a:pPr marL="684213" lvl="4" indent="-171450">
              <a:buFont typeface="Arial"/>
              <a:buChar char="•"/>
            </a:pPr>
            <a:r>
              <a:rPr lang="en-US" dirty="0"/>
              <a:t>No send form to </a:t>
            </a:r>
            <a:r>
              <a:rPr lang="en-US" dirty="0" smtClean="0"/>
              <a:t>Manager </a:t>
            </a:r>
            <a:endParaRPr lang="en-US" dirty="0"/>
          </a:p>
          <a:p>
            <a:endParaRPr lang="en-US" dirty="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61</a:t>
            </a:fld>
            <a:endParaRPr lang="en-US" dirty="0"/>
          </a:p>
        </p:txBody>
      </p:sp>
      <p:sp>
        <p:nvSpPr>
          <p:cNvPr id="5" name="Title 4"/>
          <p:cNvSpPr>
            <a:spLocks noGrp="1"/>
          </p:cNvSpPr>
          <p:nvPr>
            <p:ph type="title"/>
          </p:nvPr>
        </p:nvSpPr>
        <p:spPr/>
        <p:txBody>
          <a:bodyPr/>
          <a:lstStyle/>
          <a:p>
            <a:r>
              <a:rPr lang="en-US" dirty="0" smtClean="0"/>
              <a:t>Exercise 2</a:t>
            </a:r>
            <a:endParaRPr lang="en-US" dirty="0"/>
          </a:p>
        </p:txBody>
      </p:sp>
    </p:spTree>
    <p:extLst>
      <p:ext uri="{BB962C8B-B14F-4D97-AF65-F5344CB8AC3E}">
        <p14:creationId xmlns:p14="http://schemas.microsoft.com/office/powerpoint/2010/main" val="28992582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Creating Questions</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62</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11" name="Picture 10"/>
          <p:cNvPicPr>
            <a:picLocks noChangeAspect="1"/>
          </p:cNvPicPr>
          <p:nvPr/>
        </p:nvPicPr>
        <p:blipFill>
          <a:blip r:embed="rId3">
            <a:duotone>
              <a:schemeClr val="accent1">
                <a:shade val="45000"/>
                <a:satMod val="135000"/>
              </a:schemeClr>
              <a:prstClr val="white"/>
            </a:duotone>
          </a:blip>
          <a:stretch>
            <a:fillRect/>
          </a:stretch>
        </p:blipFill>
        <p:spPr>
          <a:xfrm>
            <a:off x="526076" y="1411292"/>
            <a:ext cx="3142986" cy="4322084"/>
          </a:xfrm>
          <a:prstGeom prst="rect">
            <a:avLst/>
          </a:prstGeom>
        </p:spPr>
      </p:pic>
      <p:sp>
        <p:nvSpPr>
          <p:cNvPr id="7" name="Content Placeholder 6"/>
          <p:cNvSpPr>
            <a:spLocks noGrp="1"/>
          </p:cNvSpPr>
          <p:nvPr>
            <p:ph sz="half" idx="2"/>
          </p:nvPr>
        </p:nvSpPr>
        <p:spPr>
          <a:xfrm>
            <a:off x="3548271" y="1371600"/>
            <a:ext cx="5260449" cy="4937760"/>
          </a:xfrm>
        </p:spPr>
        <p:txBody>
          <a:bodyPr/>
          <a:lstStyle/>
          <a:p>
            <a:r>
              <a:rPr lang="en-US" sz="2800" dirty="0" smtClean="0"/>
              <a:t>When writing questions for your course:</a:t>
            </a:r>
          </a:p>
          <a:p>
            <a:pPr marL="457200" indent="-457200">
              <a:buFont typeface="Arial"/>
              <a:buChar char="•"/>
            </a:pPr>
            <a:r>
              <a:rPr lang="en-US" sz="2800" dirty="0" smtClean="0"/>
              <a:t>Ask questions related to the section of the course</a:t>
            </a:r>
          </a:p>
          <a:p>
            <a:pPr marL="457200" indent="-457200">
              <a:buFont typeface="Arial"/>
              <a:buChar char="•"/>
            </a:pPr>
            <a:r>
              <a:rPr lang="en-US" sz="2800" dirty="0" smtClean="0"/>
              <a:t>Make sure the participants know the answer</a:t>
            </a:r>
          </a:p>
          <a:p>
            <a:pPr marL="457200" indent="-457200">
              <a:buFont typeface="Arial"/>
              <a:buChar char="•"/>
            </a:pPr>
            <a:r>
              <a:rPr lang="en-US" sz="2800" dirty="0" smtClean="0"/>
              <a:t>Be specific as possible</a:t>
            </a:r>
          </a:p>
          <a:p>
            <a:pPr marL="457200" indent="-457200">
              <a:buFont typeface="Arial"/>
              <a:buChar char="•"/>
            </a:pPr>
            <a:r>
              <a:rPr lang="en-US" sz="2800" dirty="0" smtClean="0"/>
              <a:t>Focus your questions on what you want emphasize</a:t>
            </a:r>
          </a:p>
          <a:p>
            <a:pPr marL="457200" indent="-457200">
              <a:buFont typeface="Arial"/>
              <a:buChar char="•"/>
            </a:pPr>
            <a:r>
              <a:rPr lang="en-US" sz="2800" dirty="0" smtClean="0"/>
              <a:t>Use your Checklist!</a:t>
            </a:r>
            <a:endParaRPr lang="en-US" sz="2800" dirty="0"/>
          </a:p>
        </p:txBody>
      </p:sp>
    </p:spTree>
    <p:extLst>
      <p:ext uri="{BB962C8B-B14F-4D97-AF65-F5344CB8AC3E}">
        <p14:creationId xmlns:p14="http://schemas.microsoft.com/office/powerpoint/2010/main" val="2950431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Are the following “good” or “bad” questions</a:t>
            </a:r>
          </a:p>
          <a:p>
            <a:pPr marL="514350" indent="-514350">
              <a:buFont typeface="+mj-lt"/>
              <a:buAutoNum type="arabicPeriod"/>
            </a:pPr>
            <a:r>
              <a:rPr lang="en-US" dirty="0" smtClean="0"/>
              <a:t>How do you feel about having to write questions about this course?</a:t>
            </a:r>
          </a:p>
          <a:p>
            <a:pPr marL="514350" indent="-514350">
              <a:buFont typeface="+mj-lt"/>
              <a:buAutoNum type="arabicPeriod"/>
            </a:pPr>
            <a:r>
              <a:rPr lang="en-US" dirty="0" smtClean="0"/>
              <a:t>Where is the question creation checklist located?</a:t>
            </a:r>
          </a:p>
          <a:p>
            <a:pPr marL="514350" indent="-514350">
              <a:buFont typeface="+mj-lt"/>
              <a:buAutoNum type="arabicPeriod"/>
            </a:pPr>
            <a:r>
              <a:rPr lang="en-US" dirty="0" smtClean="0"/>
              <a:t>Lusaka is the capital of what country?</a:t>
            </a:r>
          </a:p>
          <a:p>
            <a:pPr marL="514350" indent="-514350">
              <a:buFont typeface="+mj-lt"/>
              <a:buAutoNum type="arabicPeriod"/>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63</a:t>
            </a:fld>
            <a:endParaRPr lang="en-US" dirty="0"/>
          </a:p>
        </p:txBody>
      </p:sp>
      <p:sp>
        <p:nvSpPr>
          <p:cNvPr id="5" name="Title 4"/>
          <p:cNvSpPr>
            <a:spLocks noGrp="1"/>
          </p:cNvSpPr>
          <p:nvPr>
            <p:ph type="title"/>
          </p:nvPr>
        </p:nvSpPr>
        <p:spPr/>
        <p:txBody>
          <a:bodyPr/>
          <a:lstStyle/>
          <a:p>
            <a:r>
              <a:rPr lang="en-US" dirty="0" smtClean="0"/>
              <a:t>Question Review</a:t>
            </a:r>
            <a:endParaRPr lang="en-US" dirty="0"/>
          </a:p>
        </p:txBody>
      </p:sp>
    </p:spTree>
    <p:extLst>
      <p:ext uri="{BB962C8B-B14F-4D97-AF65-F5344CB8AC3E}">
        <p14:creationId xmlns:p14="http://schemas.microsoft.com/office/powerpoint/2010/main" val="16599014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Role</a:t>
            </a:r>
            <a:r>
              <a:rPr lang="en-US" dirty="0" smtClean="0"/>
              <a:t>: Training Developer</a:t>
            </a:r>
          </a:p>
          <a:p>
            <a:endParaRPr lang="en-US" dirty="0"/>
          </a:p>
          <a:p>
            <a:r>
              <a:rPr lang="en-US" b="1" dirty="0" smtClean="0"/>
              <a:t>Scenario</a:t>
            </a:r>
            <a:r>
              <a:rPr lang="en-US" dirty="0" smtClean="0"/>
              <a:t>: In this example, you are creating the PowerPoint for the PDQ Form section from the Curricula.  Please </a:t>
            </a:r>
          </a:p>
          <a:p>
            <a:pPr marL="457200" indent="-457200">
              <a:buFont typeface="Arial"/>
              <a:buChar char="•"/>
            </a:pPr>
            <a:r>
              <a:rPr lang="en-US" dirty="0"/>
              <a:t>C</a:t>
            </a:r>
            <a:r>
              <a:rPr lang="en-US" dirty="0" smtClean="0"/>
              <a:t>reate at least one slide for each objective</a:t>
            </a:r>
          </a:p>
          <a:p>
            <a:pPr marL="457200" indent="-457200">
              <a:buFont typeface="Arial"/>
              <a:buChar char="•"/>
            </a:pPr>
            <a:r>
              <a:rPr lang="en-US" dirty="0" smtClean="0"/>
              <a:t>Populate the Terms and Concepts slide </a:t>
            </a:r>
          </a:p>
          <a:p>
            <a:pPr marL="457200" indent="-457200">
              <a:buFont typeface="Arial"/>
              <a:buChar char="•"/>
            </a:pPr>
            <a:r>
              <a:rPr lang="en-US" dirty="0" smtClean="0"/>
              <a:t>Insert at least one image </a:t>
            </a:r>
          </a:p>
          <a:p>
            <a:pPr marL="457200" indent="-457200">
              <a:buFont typeface="Arial"/>
              <a:buChar char="•"/>
            </a:pPr>
            <a:r>
              <a:rPr lang="en-US" dirty="0" smtClean="0"/>
              <a:t>Add questions and one exercise</a:t>
            </a:r>
            <a:endParaRPr lang="en-US" dirty="0"/>
          </a:p>
          <a:p>
            <a:endParaRPr lang="en-US" dirty="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64</a:t>
            </a:fld>
            <a:endParaRPr lang="en-US" dirty="0"/>
          </a:p>
        </p:txBody>
      </p:sp>
      <p:sp>
        <p:nvSpPr>
          <p:cNvPr id="5" name="Title 4"/>
          <p:cNvSpPr>
            <a:spLocks noGrp="1"/>
          </p:cNvSpPr>
          <p:nvPr>
            <p:ph type="title"/>
          </p:nvPr>
        </p:nvSpPr>
        <p:spPr/>
        <p:txBody>
          <a:bodyPr/>
          <a:lstStyle/>
          <a:p>
            <a:r>
              <a:rPr lang="en-US" dirty="0" smtClean="0"/>
              <a:t>Exercise 3</a:t>
            </a:r>
            <a:endParaRPr lang="en-US" dirty="0"/>
          </a:p>
        </p:txBody>
      </p:sp>
    </p:spTree>
    <p:extLst>
      <p:ext uri="{BB962C8B-B14F-4D97-AF65-F5344CB8AC3E}">
        <p14:creationId xmlns:p14="http://schemas.microsoft.com/office/powerpoint/2010/main" val="8392387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Review Process</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333979365"/>
              </p:ext>
            </p:extLst>
          </p:nvPr>
        </p:nvGraphicFramePr>
        <p:xfrm>
          <a:off x="320040" y="1371600"/>
          <a:ext cx="5013960"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65</a:t>
            </a:fld>
            <a:endParaRPr lang="en-US" dirty="0"/>
          </a:p>
        </p:txBody>
      </p:sp>
      <p:sp>
        <p:nvSpPr>
          <p:cNvPr id="7" name="Content Placeholder 6"/>
          <p:cNvSpPr>
            <a:spLocks noGrp="1"/>
          </p:cNvSpPr>
          <p:nvPr>
            <p:ph sz="half" idx="12"/>
          </p:nvPr>
        </p:nvSpPr>
        <p:spPr/>
        <p:txBody>
          <a:bodyPr/>
          <a:lstStyle/>
          <a:p>
            <a:r>
              <a:rPr lang="en-US" dirty="0" smtClean="0"/>
              <a:t>The review process consists of five steps</a:t>
            </a:r>
          </a:p>
          <a:p>
            <a:pPr marL="342900" indent="-342900">
              <a:buFont typeface="Arial"/>
              <a:buChar char="•"/>
            </a:pPr>
            <a:r>
              <a:rPr lang="en-US" dirty="0" smtClean="0"/>
              <a:t>Each steps requires the version of the document to be renamed</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23478103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66</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
        <p:nvSpPr>
          <p:cNvPr id="7" name="Content Placeholder 6"/>
          <p:cNvSpPr>
            <a:spLocks noGrp="1"/>
          </p:cNvSpPr>
          <p:nvPr>
            <p:ph type="body" sz="quarter" idx="12"/>
          </p:nvPr>
        </p:nvSpPr>
        <p:spPr/>
        <p:txBody>
          <a:bodyPr/>
          <a:lstStyle/>
          <a:p>
            <a:r>
              <a:rPr lang="en-US" dirty="0" smtClean="0"/>
              <a:t>What are the three PowerPoint views?</a:t>
            </a:r>
          </a:p>
          <a:p>
            <a:pPr marL="457200" indent="-457200">
              <a:buFont typeface="Arial"/>
              <a:buChar char="•"/>
            </a:pPr>
            <a:r>
              <a:rPr lang="en-US" dirty="0" smtClean="0"/>
              <a:t>Normal</a:t>
            </a:r>
          </a:p>
          <a:p>
            <a:pPr marL="457200" indent="-457200">
              <a:buFont typeface="Arial"/>
              <a:buChar char="•"/>
            </a:pPr>
            <a:r>
              <a:rPr lang="en-US" dirty="0" smtClean="0"/>
              <a:t>Notes Page</a:t>
            </a:r>
          </a:p>
          <a:p>
            <a:pPr marL="457200" indent="-457200">
              <a:buFont typeface="Arial"/>
              <a:buChar char="•"/>
            </a:pPr>
            <a:r>
              <a:rPr lang="en-US" dirty="0" smtClean="0"/>
              <a:t>Presentation</a:t>
            </a:r>
            <a:endParaRPr lang="en-US" dirty="0"/>
          </a:p>
          <a:p>
            <a:endParaRPr lang="en-US" dirty="0"/>
          </a:p>
          <a:p>
            <a:pPr marL="457200" indent="-457200">
              <a:buFont typeface="Arial"/>
              <a:buChar char="•"/>
            </a:pPr>
            <a:endParaRPr lang="en-US" dirty="0" smtClean="0"/>
          </a:p>
        </p:txBody>
      </p:sp>
    </p:spTree>
    <p:extLst>
      <p:ext uri="{BB962C8B-B14F-4D97-AF65-F5344CB8AC3E}">
        <p14:creationId xmlns:p14="http://schemas.microsoft.com/office/powerpoint/2010/main" val="37562423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563" y="2057400"/>
            <a:ext cx="8818562" cy="3429000"/>
          </a:xfrm>
          <a:ln/>
        </p:spPr>
        <p:txBody>
          <a:bodyPr/>
          <a:lstStyle/>
          <a:p>
            <a:pPr>
              <a:defRPr/>
            </a:pPr>
            <a:endParaRPr lang="en-US" dirty="0">
              <a:ea typeface="+mn-ea"/>
              <a:cs typeface="+mn-cs"/>
            </a:endParaRPr>
          </a:p>
        </p:txBody>
      </p:sp>
    </p:spTree>
    <p:extLst>
      <p:ext uri="{BB962C8B-B14F-4D97-AF65-F5344CB8AC3E}">
        <p14:creationId xmlns:p14="http://schemas.microsoft.com/office/powerpoint/2010/main" val="2476549650"/>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Arial"/>
              <a:buChar char="•"/>
            </a:pPr>
            <a:r>
              <a:rPr lang="en-US" sz="2900" dirty="0"/>
              <a:t>Learning Logistics</a:t>
            </a:r>
          </a:p>
          <a:p>
            <a:pPr marL="457200" indent="-457200">
              <a:buFont typeface="Arial"/>
              <a:buChar char="•"/>
            </a:pPr>
            <a:r>
              <a:rPr lang="en-US" sz="2900" dirty="0"/>
              <a:t>Section 1 – Course Introduction</a:t>
            </a:r>
          </a:p>
          <a:p>
            <a:pPr marL="457200" indent="-457200">
              <a:buFont typeface="Arial"/>
              <a:buChar char="•"/>
            </a:pPr>
            <a:r>
              <a:rPr lang="en-US" sz="2900" dirty="0" smtClean="0"/>
              <a:t>Section 2 – Curricula Design</a:t>
            </a:r>
            <a:endParaRPr lang="en-US" sz="1800" dirty="0" smtClean="0"/>
          </a:p>
          <a:p>
            <a:pPr marL="457200" indent="-457200">
              <a:buFont typeface="Arial"/>
              <a:buChar char="•"/>
            </a:pPr>
            <a:r>
              <a:rPr lang="en-US" sz="2900" dirty="0"/>
              <a:t>Section </a:t>
            </a:r>
            <a:r>
              <a:rPr lang="en-US" sz="2900" dirty="0" smtClean="0"/>
              <a:t>3 – PowerPoint Creation</a:t>
            </a:r>
          </a:p>
          <a:p>
            <a:pPr marL="457200" indent="-457200">
              <a:buFont typeface="Arial"/>
              <a:buChar char="•"/>
            </a:pPr>
            <a:r>
              <a:rPr lang="en-US" sz="2900" b="1" dirty="0" smtClean="0"/>
              <a:t>Section 4 – Other Templates</a:t>
            </a:r>
          </a:p>
          <a:p>
            <a:pPr marL="457200" indent="-457200">
              <a:buFont typeface="Arial"/>
              <a:buChar char="•"/>
            </a:pPr>
            <a:r>
              <a:rPr lang="en-US" sz="2900" dirty="0" smtClean="0"/>
              <a:t>Section 5 Printing Training Materials</a:t>
            </a:r>
          </a:p>
          <a:p>
            <a:pPr marL="457200" indent="-457200">
              <a:buFont typeface="Arial"/>
              <a:buChar char="•"/>
            </a:pPr>
            <a:r>
              <a:rPr lang="en-US" sz="29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68</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31736186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457200" indent="-457200">
              <a:buFont typeface="Arial"/>
              <a:buChar char="•"/>
            </a:pPr>
            <a:r>
              <a:rPr lang="en-US" dirty="0" smtClean="0"/>
              <a:t>Create the Terms and Concepts Template</a:t>
            </a:r>
          </a:p>
          <a:p>
            <a:pPr marL="457200" indent="-457200">
              <a:buFont typeface="Arial"/>
              <a:buChar char="•"/>
            </a:pPr>
            <a:r>
              <a:rPr lang="en-US" dirty="0" smtClean="0"/>
              <a:t>Create the Resources Materials Table of Contents Document</a:t>
            </a:r>
            <a:endParaRPr lang="en-US" dirty="0"/>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69</a:t>
            </a:fld>
            <a:endParaRPr lang="en-US" dirty="0"/>
          </a:p>
        </p:txBody>
      </p:sp>
      <p:sp>
        <p:nvSpPr>
          <p:cNvPr id="5" name="Title 4"/>
          <p:cNvSpPr>
            <a:spLocks noGrp="1"/>
          </p:cNvSpPr>
          <p:nvPr>
            <p:ph type="title"/>
          </p:nvPr>
        </p:nvSpPr>
        <p:spPr/>
        <p:txBody>
          <a:bodyPr/>
          <a:lstStyle/>
          <a:p>
            <a:r>
              <a:rPr lang="en-US" dirty="0" smtClean="0"/>
              <a:t>Section 4 Learning Objectives</a:t>
            </a:r>
            <a:endParaRPr lang="en-US" dirty="0"/>
          </a:p>
        </p:txBody>
      </p:sp>
    </p:spTree>
    <p:extLst>
      <p:ext uri="{BB962C8B-B14F-4D97-AF65-F5344CB8AC3E}">
        <p14:creationId xmlns:p14="http://schemas.microsoft.com/office/powerpoint/2010/main" val="3872997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 y="103188"/>
            <a:ext cx="8778240" cy="1143000"/>
          </a:xfrm>
        </p:spPr>
        <p:txBody>
          <a:bodyPr/>
          <a:lstStyle/>
          <a:p>
            <a:r>
              <a:rPr lang="en-US" sz="3600" dirty="0" smtClean="0"/>
              <a:t>Your Contributions to Learning</a:t>
            </a:r>
          </a:p>
        </p:txBody>
      </p:sp>
      <p:sp>
        <p:nvSpPr>
          <p:cNvPr id="14339" name="Content Placeholder 2"/>
          <p:cNvSpPr>
            <a:spLocks noGrp="1"/>
          </p:cNvSpPr>
          <p:nvPr>
            <p:ph idx="1"/>
          </p:nvPr>
        </p:nvSpPr>
        <p:spPr/>
        <p:txBody>
          <a:bodyPr/>
          <a:lstStyle/>
          <a:p>
            <a:pPr marL="457200" indent="-457200">
              <a:buFont typeface="Arial"/>
              <a:buChar char="•"/>
            </a:pPr>
            <a:r>
              <a:rPr lang="en-US" sz="2800" dirty="0" smtClean="0"/>
              <a:t>Please respect the other participants by silencing your cell phones</a:t>
            </a:r>
          </a:p>
          <a:p>
            <a:pPr marL="457200" indent="-457200">
              <a:buFont typeface="Arial"/>
              <a:buChar char="•"/>
            </a:pPr>
            <a:r>
              <a:rPr lang="en-US" sz="2800" dirty="0" smtClean="0"/>
              <a:t>Focus on the course, please use the Internet and email over lunch and break times</a:t>
            </a:r>
          </a:p>
          <a:p>
            <a:pPr marL="457200" indent="-457200">
              <a:buFont typeface="Arial"/>
              <a:buChar char="•"/>
            </a:pPr>
            <a:r>
              <a:rPr lang="en-US" sz="2800" dirty="0" smtClean="0"/>
              <a:t>Please delay your side conversations until break times</a:t>
            </a:r>
          </a:p>
          <a:p>
            <a:endParaRPr lang="en-US" sz="28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a:t>
            </a:fld>
            <a:endParaRPr lang="en-US" dirty="0"/>
          </a:p>
        </p:txBody>
      </p:sp>
    </p:spTree>
    <p:extLst>
      <p:ext uri="{BB962C8B-B14F-4D97-AF65-F5344CB8AC3E}">
        <p14:creationId xmlns:p14="http://schemas.microsoft.com/office/powerpoint/2010/main" val="12787154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70</a:t>
            </a:fld>
            <a:endParaRPr lang="en-US" dirty="0"/>
          </a:p>
        </p:txBody>
      </p:sp>
      <p:sp>
        <p:nvSpPr>
          <p:cNvPr id="4" name="Title 3"/>
          <p:cNvSpPr>
            <a:spLocks noGrp="1"/>
          </p:cNvSpPr>
          <p:nvPr>
            <p:ph type="title"/>
          </p:nvPr>
        </p:nvSpPr>
        <p:spPr/>
        <p:txBody>
          <a:bodyPr/>
          <a:lstStyle/>
          <a:p>
            <a:r>
              <a:rPr lang="en-US" dirty="0" smtClean="0"/>
              <a:t>Terms </a:t>
            </a:r>
            <a:r>
              <a:rPr lang="en-US" dirty="0"/>
              <a:t>and Concepts</a:t>
            </a:r>
          </a:p>
        </p:txBody>
      </p:sp>
      <p:graphicFrame>
        <p:nvGraphicFramePr>
          <p:cNvPr id="5" name="Table 4"/>
          <p:cNvGraphicFramePr>
            <a:graphicFrameLocks noGrp="1"/>
          </p:cNvGraphicFramePr>
          <p:nvPr>
            <p:extLst>
              <p:ext uri="{D42A27DB-BD31-4B8C-83A1-F6EECF244321}">
                <p14:modId xmlns:p14="http://schemas.microsoft.com/office/powerpoint/2010/main" val="1886864533"/>
              </p:ext>
            </p:extLst>
          </p:nvPr>
        </p:nvGraphicFramePr>
        <p:xfrm>
          <a:off x="1594559" y="1714539"/>
          <a:ext cx="7172392" cy="2581210"/>
        </p:xfrm>
        <a:graphic>
          <a:graphicData uri="http://schemas.openxmlformats.org/drawingml/2006/table">
            <a:tbl>
              <a:tblPr firstRow="1" bandRow="1">
                <a:tableStyleId>{5C22544A-7EE6-4342-B048-85BDC9FD1C3A}</a:tableStyleId>
              </a:tblPr>
              <a:tblGrid>
                <a:gridCol w="1651153"/>
                <a:gridCol w="5521239"/>
              </a:tblGrid>
              <a:tr h="420616">
                <a:tc>
                  <a:txBody>
                    <a:bodyPr/>
                    <a:lstStyle/>
                    <a:p>
                      <a:r>
                        <a:rPr lang="en-US" dirty="0" smtClean="0"/>
                        <a:t>Term</a:t>
                      </a:r>
                      <a:endParaRPr lang="en-US" dirty="0"/>
                    </a:p>
                  </a:txBody>
                  <a:tcPr/>
                </a:tc>
                <a:tc>
                  <a:txBody>
                    <a:bodyPr/>
                    <a:lstStyle/>
                    <a:p>
                      <a:r>
                        <a:rPr lang="en-US" dirty="0" smtClean="0"/>
                        <a:t>Definition</a:t>
                      </a:r>
                      <a:endParaRPr lang="en-US" dirty="0"/>
                    </a:p>
                  </a:txBody>
                  <a:tcPr/>
                </a:tc>
              </a:tr>
              <a:tr h="604481">
                <a:tc>
                  <a:txBody>
                    <a:bodyPr/>
                    <a:lstStyle/>
                    <a:p>
                      <a:r>
                        <a:rPr lang="en-US" dirty="0" smtClean="0"/>
                        <a:t>dotx</a:t>
                      </a:r>
                      <a:endParaRPr lang="en-US" dirty="0"/>
                    </a:p>
                  </a:txBody>
                  <a:tcPr/>
                </a:tc>
                <a:tc>
                  <a:txBody>
                    <a:bodyPr/>
                    <a:lstStyle/>
                    <a:p>
                      <a:pPr lvl="0"/>
                      <a:r>
                        <a:rPr lang="en-US" sz="1800" kern="1200" dirty="0" smtClean="0">
                          <a:solidFill>
                            <a:schemeClr val="dk1"/>
                          </a:solidFill>
                          <a:effectLst/>
                          <a:latin typeface="+mn-lt"/>
                          <a:ea typeface="+mn-ea"/>
                          <a:cs typeface="+mn-cs"/>
                        </a:rPr>
                        <a:t>An extension</a:t>
                      </a:r>
                      <a:r>
                        <a:rPr lang="en-US" sz="1800" kern="1200" baseline="0" dirty="0" smtClean="0">
                          <a:solidFill>
                            <a:schemeClr val="dk1"/>
                          </a:solidFill>
                          <a:effectLst/>
                          <a:latin typeface="+mn-lt"/>
                          <a:ea typeface="+mn-ea"/>
                          <a:cs typeface="+mn-cs"/>
                        </a:rPr>
                        <a:t> at the end of a word document to indicate it is a template.  The normal extension for a word document is .doc.</a:t>
                      </a:r>
                      <a:endParaRPr lang="en-US" sz="1800" kern="1200" dirty="0" smtClean="0">
                        <a:solidFill>
                          <a:schemeClr val="dk1"/>
                        </a:solidFill>
                        <a:effectLst/>
                        <a:latin typeface="+mn-lt"/>
                        <a:ea typeface="+mn-ea"/>
                        <a:cs typeface="+mn-cs"/>
                      </a:endParaRPr>
                    </a:p>
                  </a:txBody>
                  <a:tcPr/>
                </a:tc>
              </a:tr>
              <a:tr h="623097">
                <a:tc>
                  <a:txBody>
                    <a:bodyPr/>
                    <a:lstStyle/>
                    <a:p>
                      <a:endParaRPr lang="en-US" dirty="0"/>
                    </a:p>
                  </a:txBody>
                  <a:tcPr/>
                </a:tc>
                <a:tc>
                  <a:txBody>
                    <a:bodyPr/>
                    <a:lstStyle/>
                    <a:p>
                      <a:pPr lvl="0"/>
                      <a:endParaRPr lang="en-US" sz="1800" kern="1200" dirty="0" smtClean="0">
                        <a:solidFill>
                          <a:schemeClr val="dk1"/>
                        </a:solidFill>
                        <a:effectLst/>
                        <a:latin typeface="+mn-lt"/>
                        <a:ea typeface="+mn-ea"/>
                        <a:cs typeface="+mn-cs"/>
                      </a:endParaRPr>
                    </a:p>
                  </a:txBody>
                  <a:tcPr/>
                </a:tc>
              </a:tr>
              <a:tr h="623097">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bl>
          </a:graphicData>
        </a:graphic>
      </p:graphicFrame>
    </p:spTree>
    <p:extLst>
      <p:ext uri="{BB962C8B-B14F-4D97-AF65-F5344CB8AC3E}">
        <p14:creationId xmlns:p14="http://schemas.microsoft.com/office/powerpoint/2010/main" val="42751373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Concepts Template</a:t>
            </a:r>
            <a:endParaRPr lang="en-US" dirty="0"/>
          </a:p>
        </p:txBody>
      </p:sp>
      <p:sp>
        <p:nvSpPr>
          <p:cNvPr id="3" name="Content Placeholder 2"/>
          <p:cNvSpPr>
            <a:spLocks noGrp="1"/>
          </p:cNvSpPr>
          <p:nvPr>
            <p:ph sz="half" idx="2"/>
          </p:nvPr>
        </p:nvSpPr>
        <p:spPr/>
        <p:txBody>
          <a:bodyPr/>
          <a:lstStyle/>
          <a:p>
            <a:r>
              <a:rPr lang="en-US" sz="2800" dirty="0" smtClean="0"/>
              <a:t>The Terms and Concepts Template is:</a:t>
            </a:r>
          </a:p>
          <a:p>
            <a:pPr marL="457200" indent="-457200">
              <a:buFont typeface="Arial"/>
              <a:buChar char="•"/>
            </a:pPr>
            <a:r>
              <a:rPr lang="en-US" sz="2800" dirty="0" smtClean="0"/>
              <a:t>Populated from the curricula</a:t>
            </a:r>
          </a:p>
          <a:p>
            <a:pPr marL="457200" indent="-457200">
              <a:buFont typeface="Arial"/>
              <a:buChar char="•"/>
            </a:pPr>
            <a:r>
              <a:rPr lang="en-US" sz="2800" dirty="0" smtClean="0"/>
              <a:t>May require updates as you develop your presentation</a:t>
            </a:r>
          </a:p>
          <a:p>
            <a:pPr marL="457200" indent="-457200">
              <a:buFont typeface="Arial"/>
              <a:buChar char="•"/>
            </a:pPr>
            <a:r>
              <a:rPr lang="en-US" sz="2800" dirty="0" smtClean="0"/>
              <a:t>Must match the terms in your presentation </a:t>
            </a:r>
          </a:p>
          <a:p>
            <a:pPr marL="457200" indent="-457200">
              <a:buFont typeface="Arial"/>
              <a:buChar char="•"/>
            </a:pPr>
            <a:r>
              <a:rPr lang="en-US" sz="2800" dirty="0" smtClean="0"/>
              <a:t>Use Edit </a:t>
            </a:r>
            <a:r>
              <a:rPr lang="en-US" sz="2800" dirty="0" smtClean="0">
                <a:sym typeface="Wingdings"/>
              </a:rPr>
              <a:t> </a:t>
            </a:r>
            <a:r>
              <a:rPr lang="en-US" sz="2800" dirty="0" smtClean="0"/>
              <a:t>Paste </a:t>
            </a:r>
            <a:r>
              <a:rPr lang="en-US" sz="2800" dirty="0" smtClean="0">
                <a:sym typeface="Wingdings"/>
              </a:rPr>
              <a:t>Special when copying from the presentation to template </a:t>
            </a:r>
            <a:endParaRPr lang="en-US" sz="2800" dirty="0" smtClean="0"/>
          </a:p>
          <a:p>
            <a:pPr marL="457200" indent="-457200">
              <a:buFont typeface="Arial"/>
              <a:buChar char="•"/>
            </a:pP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71</a:t>
            </a:fld>
            <a:endParaRPr lang="en-US" dirty="0"/>
          </a:p>
        </p:txBody>
      </p:sp>
      <p:pic>
        <p:nvPicPr>
          <p:cNvPr id="7" name="Content Placeholder 6"/>
          <p:cNvPicPr>
            <a:picLocks noGrp="1" noChangeAspect="1"/>
          </p:cNvPicPr>
          <p:nvPr>
            <p:ph sz="half" idx="12"/>
          </p:nvPr>
        </p:nvPicPr>
        <p:blipFill>
          <a:blip r:embed="rId3"/>
          <a:srcRect l="9373" r="9373"/>
          <a:stretch>
            <a:fillRect/>
          </a:stretch>
        </p:blipFill>
        <p:spPr>
          <a:xfrm>
            <a:off x="304800" y="1353959"/>
            <a:ext cx="3215640" cy="4937760"/>
          </a:xfrm>
        </p:spPr>
        <p:style>
          <a:lnRef idx="2">
            <a:schemeClr val="dk1"/>
          </a:lnRef>
          <a:fillRef idx="1">
            <a:schemeClr val="lt1"/>
          </a:fillRef>
          <a:effectRef idx="0">
            <a:schemeClr val="dk1"/>
          </a:effectRef>
          <a:fontRef idx="minor">
            <a:schemeClr val="dk1"/>
          </a:fontRef>
        </p:style>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2525276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Material Table of Contents</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72</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22" name="Content Placeholder 15"/>
          <p:cNvPicPr>
            <a:picLocks noChangeAspect="1"/>
          </p:cNvPicPr>
          <p:nvPr/>
        </p:nvPicPr>
        <p:blipFill>
          <a:blip r:embed="rId3"/>
          <a:srcRect l="8053" r="8053"/>
          <a:stretch>
            <a:fillRect/>
          </a:stretch>
        </p:blipFill>
        <p:spPr bwMode="auto">
          <a:xfrm rot="21261078">
            <a:off x="370504" y="1538943"/>
            <a:ext cx="2924288" cy="4490375"/>
          </a:xfrm>
          <a:prstGeom prst="rect">
            <a:avLst/>
          </a:prstGeom>
          <a:ln w="25400" cap="flat" cmpd="sng" algn="ctr">
            <a:solidFill>
              <a:schemeClr val="dk1"/>
            </a:solidFill>
            <a:prstDash val="solid"/>
            <a:miter lim="800000"/>
            <a:headEnd/>
            <a:tailEnd/>
          </a:ln>
        </p:spPr>
        <p:style>
          <a:lnRef idx="2">
            <a:schemeClr val="dk1"/>
          </a:lnRef>
          <a:fillRef idx="1">
            <a:schemeClr val="lt1"/>
          </a:fillRef>
          <a:effectRef idx="0">
            <a:schemeClr val="dk1"/>
          </a:effectRef>
          <a:fontRef idx="minor">
            <a:schemeClr val="dk1"/>
          </a:fontRef>
        </p:style>
      </p:pic>
      <p:pic>
        <p:nvPicPr>
          <p:cNvPr id="23" name="Picture 22"/>
          <p:cNvPicPr>
            <a:picLocks noChangeAspect="1"/>
          </p:cNvPicPr>
          <p:nvPr/>
        </p:nvPicPr>
        <p:blipFill>
          <a:blip r:embed="rId4"/>
          <a:stretch>
            <a:fillRect/>
          </a:stretch>
        </p:blipFill>
        <p:spPr>
          <a:xfrm>
            <a:off x="790888" y="4357363"/>
            <a:ext cx="3233558" cy="1781757"/>
          </a:xfrm>
          <a:prstGeom prst="rect">
            <a:avLst/>
          </a:prstGeom>
        </p:spPr>
        <p:style>
          <a:lnRef idx="2">
            <a:schemeClr val="dk1"/>
          </a:lnRef>
          <a:fillRef idx="1">
            <a:schemeClr val="lt1"/>
          </a:fillRef>
          <a:effectRef idx="0">
            <a:schemeClr val="dk1"/>
          </a:effectRef>
          <a:fontRef idx="minor">
            <a:schemeClr val="dk1"/>
          </a:fontRef>
        </p:style>
      </p:pic>
      <p:sp>
        <p:nvSpPr>
          <p:cNvPr id="3" name="Content Placeholder 2"/>
          <p:cNvSpPr>
            <a:spLocks noGrp="1"/>
          </p:cNvSpPr>
          <p:nvPr>
            <p:ph sz="half" idx="2"/>
          </p:nvPr>
        </p:nvSpPr>
        <p:spPr/>
        <p:txBody>
          <a:bodyPr/>
          <a:lstStyle/>
          <a:p>
            <a:r>
              <a:rPr lang="en-US" sz="2800" dirty="0" smtClean="0"/>
              <a:t>The Resource Material Table of Contents Template is:</a:t>
            </a:r>
          </a:p>
          <a:p>
            <a:pPr marL="457200" indent="-457200">
              <a:buFont typeface="Arial"/>
              <a:buChar char="•"/>
            </a:pPr>
            <a:r>
              <a:rPr lang="en-US" sz="2800" dirty="0" smtClean="0"/>
              <a:t>Used to identify the tabs and tab sections</a:t>
            </a:r>
          </a:p>
          <a:p>
            <a:pPr marL="457200" indent="-457200">
              <a:buFont typeface="Arial"/>
              <a:buChar char="•"/>
            </a:pPr>
            <a:r>
              <a:rPr lang="en-US" sz="2800" dirty="0"/>
              <a:t>C</a:t>
            </a:r>
            <a:r>
              <a:rPr lang="en-US" sz="2800" dirty="0" smtClean="0"/>
              <a:t>reated from the Curricula</a:t>
            </a:r>
          </a:p>
          <a:p>
            <a:pPr marL="457200" indent="-457200">
              <a:buFont typeface="Arial"/>
              <a:buChar char="•"/>
            </a:pPr>
            <a:r>
              <a:rPr lang="en-US" sz="2800" dirty="0" smtClean="0"/>
              <a:t>Referenced in the PowerPoint as a tab </a:t>
            </a:r>
            <a:endParaRPr lang="en-US" sz="2800" dirty="0"/>
          </a:p>
        </p:txBody>
      </p:sp>
    </p:spTree>
    <p:extLst>
      <p:ext uri="{BB962C8B-B14F-4D97-AF65-F5344CB8AC3E}">
        <p14:creationId xmlns:p14="http://schemas.microsoft.com/office/powerpoint/2010/main" val="28105198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800" dirty="0" smtClean="0"/>
              <a:t>When creating this document:</a:t>
            </a:r>
          </a:p>
          <a:p>
            <a:pPr marL="457200" indent="-457200">
              <a:buFont typeface="Arial"/>
              <a:buChar char="•"/>
            </a:pPr>
            <a:r>
              <a:rPr lang="en-US" sz="2800" dirty="0" smtClean="0"/>
              <a:t>Scroll to the second page and insert the title of the document</a:t>
            </a:r>
          </a:p>
          <a:p>
            <a:pPr marL="457200" indent="-457200">
              <a:buFont typeface="Arial"/>
              <a:buChar char="•"/>
            </a:pPr>
            <a:r>
              <a:rPr lang="en-US" sz="2800" dirty="0" smtClean="0"/>
              <a:t>Once you have created the pages, update the table of contents by</a:t>
            </a:r>
          </a:p>
          <a:p>
            <a:pPr marL="457200" indent="-457200">
              <a:buFont typeface="Arial"/>
              <a:buChar char="•"/>
            </a:pPr>
            <a:r>
              <a:rPr lang="en-US" sz="2800" dirty="0"/>
              <a:t>Right </a:t>
            </a:r>
            <a:r>
              <a:rPr lang="en-US" sz="2800" dirty="0" smtClean="0"/>
              <a:t>click </a:t>
            </a:r>
            <a:r>
              <a:rPr lang="en-US" sz="2800" dirty="0"/>
              <a:t>the table of contents </a:t>
            </a:r>
            <a:r>
              <a:rPr lang="en-US" sz="2800" dirty="0">
                <a:sym typeface="Wingdings"/>
              </a:rPr>
              <a:t></a:t>
            </a:r>
            <a:r>
              <a:rPr lang="en-US" sz="2800" dirty="0"/>
              <a:t> Select “Update Field” </a:t>
            </a:r>
            <a:r>
              <a:rPr lang="en-US" sz="2800" dirty="0">
                <a:sym typeface="Wingdings"/>
              </a:rPr>
              <a:t></a:t>
            </a:r>
            <a:r>
              <a:rPr lang="en-US" sz="2800" dirty="0"/>
              <a:t> Select “Update Entire Table” </a:t>
            </a:r>
            <a:r>
              <a:rPr lang="en-US" sz="2800" dirty="0">
                <a:sym typeface="Wingdings"/>
              </a:rPr>
              <a:t></a:t>
            </a:r>
            <a:r>
              <a:rPr lang="en-US" sz="2800" dirty="0"/>
              <a:t> Click on “OK” </a:t>
            </a:r>
            <a:r>
              <a:rPr lang="en-US" sz="2800" dirty="0" smtClean="0"/>
              <a:t>bottom</a:t>
            </a:r>
            <a:endParaRPr lang="en-US" dirty="0"/>
          </a:p>
          <a:p>
            <a:pPr marL="457200" indent="-457200">
              <a:buFont typeface="Arial"/>
              <a:buChar char="•"/>
            </a:pPr>
            <a:r>
              <a:rPr lang="en-US" b="1" dirty="0" smtClean="0"/>
              <a:t>Note</a:t>
            </a:r>
            <a:r>
              <a:rPr lang="en-US" dirty="0" smtClean="0"/>
              <a:t>: Before printing the document delete all of the instructions on the cover page</a:t>
            </a:r>
            <a:endParaRPr lang="en-US" sz="28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73</a:t>
            </a:fld>
            <a:endParaRPr lang="en-US" dirty="0"/>
          </a:p>
        </p:txBody>
      </p:sp>
      <p:sp>
        <p:nvSpPr>
          <p:cNvPr id="5" name="Title 4"/>
          <p:cNvSpPr>
            <a:spLocks noGrp="1"/>
          </p:cNvSpPr>
          <p:nvPr>
            <p:ph type="title"/>
          </p:nvPr>
        </p:nvSpPr>
        <p:spPr/>
        <p:txBody>
          <a:bodyPr/>
          <a:lstStyle/>
          <a:p>
            <a:r>
              <a:rPr lang="en-US" dirty="0" smtClean="0"/>
              <a:t>Resource Material Table of Contents</a:t>
            </a:r>
            <a:endParaRPr lang="en-US" dirty="0"/>
          </a:p>
        </p:txBody>
      </p:sp>
    </p:spTree>
    <p:extLst>
      <p:ext uri="{BB962C8B-B14F-4D97-AF65-F5344CB8AC3E}">
        <p14:creationId xmlns:p14="http://schemas.microsoft.com/office/powerpoint/2010/main" val="30290200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Roles</a:t>
            </a:r>
            <a:r>
              <a:rPr lang="en-US" dirty="0" smtClean="0"/>
              <a:t>: </a:t>
            </a:r>
          </a:p>
          <a:p>
            <a:r>
              <a:rPr lang="en-US" dirty="0" smtClean="0"/>
              <a:t>Training Developer</a:t>
            </a:r>
          </a:p>
          <a:p>
            <a:endParaRPr lang="en-US" dirty="0"/>
          </a:p>
          <a:p>
            <a:r>
              <a:rPr lang="en-US" b="1" dirty="0" smtClean="0"/>
              <a:t>Scenario</a:t>
            </a:r>
            <a:r>
              <a:rPr lang="en-US" dirty="0" smtClean="0"/>
              <a:t>: </a:t>
            </a:r>
          </a:p>
          <a:p>
            <a:r>
              <a:rPr lang="en-US" dirty="0" smtClean="0"/>
              <a:t>In this scenario, you adding the PDQ form as a referenced document and updating the table of contents in the Resource Materials Document.</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74</a:t>
            </a:fld>
            <a:endParaRPr lang="en-US" dirty="0"/>
          </a:p>
        </p:txBody>
      </p:sp>
      <p:sp>
        <p:nvSpPr>
          <p:cNvPr id="5" name="Title 4"/>
          <p:cNvSpPr>
            <a:spLocks noGrp="1"/>
          </p:cNvSpPr>
          <p:nvPr>
            <p:ph type="title"/>
          </p:nvPr>
        </p:nvSpPr>
        <p:spPr/>
        <p:txBody>
          <a:bodyPr/>
          <a:lstStyle/>
          <a:p>
            <a:r>
              <a:rPr lang="en-US" dirty="0" smtClean="0"/>
              <a:t>Exercise </a:t>
            </a:r>
            <a:r>
              <a:rPr lang="en-US" dirty="0"/>
              <a:t>4</a:t>
            </a:r>
          </a:p>
        </p:txBody>
      </p:sp>
    </p:spTree>
    <p:extLst>
      <p:ext uri="{BB962C8B-B14F-4D97-AF65-F5344CB8AC3E}">
        <p14:creationId xmlns:p14="http://schemas.microsoft.com/office/powerpoint/2010/main" val="27281806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563" y="2057400"/>
            <a:ext cx="8818562" cy="3429000"/>
          </a:xfrm>
          <a:ln/>
        </p:spPr>
        <p:txBody>
          <a:bodyPr/>
          <a:lstStyle/>
          <a:p>
            <a:pPr>
              <a:defRPr/>
            </a:pPr>
            <a:endParaRPr lang="en-US" dirty="0">
              <a:ea typeface="+mn-ea"/>
              <a:cs typeface="+mn-cs"/>
            </a:endParaRPr>
          </a:p>
        </p:txBody>
      </p:sp>
    </p:spTree>
    <p:extLst>
      <p:ext uri="{BB962C8B-B14F-4D97-AF65-F5344CB8AC3E}">
        <p14:creationId xmlns:p14="http://schemas.microsoft.com/office/powerpoint/2010/main" val="2476549650"/>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Arial"/>
              <a:buChar char="•"/>
            </a:pPr>
            <a:r>
              <a:rPr lang="en-US" sz="2900" dirty="0"/>
              <a:t>Learning Logistics</a:t>
            </a:r>
          </a:p>
          <a:p>
            <a:pPr marL="457200" indent="-457200">
              <a:buFont typeface="Arial"/>
              <a:buChar char="•"/>
            </a:pPr>
            <a:r>
              <a:rPr lang="en-US" sz="2900" dirty="0"/>
              <a:t>Section 1 – Course Introduction</a:t>
            </a:r>
          </a:p>
          <a:p>
            <a:pPr marL="457200" indent="-457200">
              <a:buFont typeface="Arial"/>
              <a:buChar char="•"/>
            </a:pPr>
            <a:r>
              <a:rPr lang="en-US" sz="2900" dirty="0" smtClean="0"/>
              <a:t>Section 2 – Curricula Design</a:t>
            </a:r>
            <a:endParaRPr lang="en-US" sz="1800" dirty="0" smtClean="0"/>
          </a:p>
          <a:p>
            <a:pPr marL="457200" indent="-457200">
              <a:buFont typeface="Arial"/>
              <a:buChar char="•"/>
            </a:pPr>
            <a:r>
              <a:rPr lang="en-US" sz="2900" dirty="0"/>
              <a:t>Section </a:t>
            </a:r>
            <a:r>
              <a:rPr lang="en-US" sz="2900" dirty="0" smtClean="0"/>
              <a:t>3 – PowerPoint Creation</a:t>
            </a:r>
          </a:p>
          <a:p>
            <a:pPr marL="457200" indent="-457200">
              <a:buFont typeface="Arial"/>
              <a:buChar char="•"/>
            </a:pPr>
            <a:r>
              <a:rPr lang="en-US" sz="2900" dirty="0" smtClean="0"/>
              <a:t>Section 4 – Other Templates</a:t>
            </a:r>
          </a:p>
          <a:p>
            <a:pPr marL="457200" indent="-457200">
              <a:buFont typeface="Arial"/>
              <a:buChar char="•"/>
            </a:pPr>
            <a:r>
              <a:rPr lang="en-US" sz="2900" b="1" dirty="0" smtClean="0"/>
              <a:t>Section 5 Printing Training Materials</a:t>
            </a:r>
          </a:p>
          <a:p>
            <a:pPr marL="457200" indent="-457200">
              <a:buFont typeface="Arial"/>
              <a:buChar char="•"/>
            </a:pPr>
            <a:r>
              <a:rPr lang="en-US" sz="29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76</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101907794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457200" indent="-457200">
              <a:buFont typeface="Arial"/>
              <a:buChar char="•"/>
            </a:pPr>
            <a:r>
              <a:rPr lang="en-US" dirty="0" smtClean="0"/>
              <a:t>Convert your materials to a PDF </a:t>
            </a:r>
          </a:p>
          <a:p>
            <a:pPr marL="457200" indent="-457200">
              <a:buFont typeface="Arial"/>
              <a:buChar char="•"/>
            </a:pPr>
            <a:r>
              <a:rPr lang="en-US" dirty="0" smtClean="0"/>
              <a:t>Prepare you materials for printing</a:t>
            </a:r>
          </a:p>
          <a:p>
            <a:pPr marL="457200" indent="-457200">
              <a:buFont typeface="Arial"/>
              <a:buChar char="•"/>
            </a:pPr>
            <a:r>
              <a:rPr lang="en-US" dirty="0" smtClean="0"/>
              <a:t>Understand how to print your training material</a:t>
            </a:r>
          </a:p>
          <a:p>
            <a:pPr marL="457200" indent="-457200">
              <a:buFont typeface="Arial"/>
              <a:buChar char="•"/>
            </a:pPr>
            <a:endParaRPr lang="en-US" dirty="0" smtClean="0"/>
          </a:p>
          <a:p>
            <a:pPr marL="457200" indent="-457200">
              <a:buFont typeface="Arial"/>
              <a:buChar char="•"/>
            </a:pPr>
            <a:endParaRPr lang="en-US" dirty="0"/>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77</a:t>
            </a:fld>
            <a:endParaRPr lang="en-US" dirty="0"/>
          </a:p>
        </p:txBody>
      </p:sp>
      <p:sp>
        <p:nvSpPr>
          <p:cNvPr id="5" name="Title 4"/>
          <p:cNvSpPr>
            <a:spLocks noGrp="1"/>
          </p:cNvSpPr>
          <p:nvPr>
            <p:ph type="title"/>
          </p:nvPr>
        </p:nvSpPr>
        <p:spPr/>
        <p:txBody>
          <a:bodyPr/>
          <a:lstStyle/>
          <a:p>
            <a:r>
              <a:rPr lang="en-US" dirty="0" smtClean="0"/>
              <a:t>Section </a:t>
            </a:r>
            <a:r>
              <a:rPr lang="en-US" dirty="0"/>
              <a:t>5</a:t>
            </a:r>
            <a:r>
              <a:rPr lang="en-US" dirty="0" smtClean="0"/>
              <a:t> Learning Objectives</a:t>
            </a:r>
            <a:endParaRPr lang="en-US" dirty="0"/>
          </a:p>
        </p:txBody>
      </p:sp>
    </p:spTree>
    <p:extLst>
      <p:ext uri="{BB962C8B-B14F-4D97-AF65-F5344CB8AC3E}">
        <p14:creationId xmlns:p14="http://schemas.microsoft.com/office/powerpoint/2010/main" val="38405583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78</a:t>
            </a:fld>
            <a:endParaRPr lang="en-US" dirty="0"/>
          </a:p>
        </p:txBody>
      </p:sp>
      <p:sp>
        <p:nvSpPr>
          <p:cNvPr id="4" name="Title 3"/>
          <p:cNvSpPr>
            <a:spLocks noGrp="1"/>
          </p:cNvSpPr>
          <p:nvPr>
            <p:ph type="title"/>
          </p:nvPr>
        </p:nvSpPr>
        <p:spPr/>
        <p:txBody>
          <a:bodyPr/>
          <a:lstStyle/>
          <a:p>
            <a:r>
              <a:rPr lang="en-US" dirty="0" smtClean="0"/>
              <a:t>Terms </a:t>
            </a:r>
            <a:r>
              <a:rPr lang="en-US" dirty="0"/>
              <a:t>and Concepts</a:t>
            </a:r>
          </a:p>
        </p:txBody>
      </p:sp>
      <p:graphicFrame>
        <p:nvGraphicFramePr>
          <p:cNvPr id="5" name="Table 4"/>
          <p:cNvGraphicFramePr>
            <a:graphicFrameLocks noGrp="1"/>
          </p:cNvGraphicFramePr>
          <p:nvPr>
            <p:extLst>
              <p:ext uri="{D42A27DB-BD31-4B8C-83A1-F6EECF244321}">
                <p14:modId xmlns:p14="http://schemas.microsoft.com/office/powerpoint/2010/main" val="104992109"/>
              </p:ext>
            </p:extLst>
          </p:nvPr>
        </p:nvGraphicFramePr>
        <p:xfrm>
          <a:off x="1594559" y="1714539"/>
          <a:ext cx="7172392" cy="2306890"/>
        </p:xfrm>
        <a:graphic>
          <a:graphicData uri="http://schemas.openxmlformats.org/drawingml/2006/table">
            <a:tbl>
              <a:tblPr firstRow="1" bandRow="1">
                <a:tableStyleId>{5C22544A-7EE6-4342-B048-85BDC9FD1C3A}</a:tableStyleId>
              </a:tblPr>
              <a:tblGrid>
                <a:gridCol w="1651153"/>
                <a:gridCol w="5521239"/>
              </a:tblGrid>
              <a:tr h="420616">
                <a:tc>
                  <a:txBody>
                    <a:bodyPr/>
                    <a:lstStyle/>
                    <a:p>
                      <a:r>
                        <a:rPr lang="en-US" dirty="0" smtClean="0"/>
                        <a:t>Term</a:t>
                      </a:r>
                      <a:endParaRPr lang="en-US" dirty="0"/>
                    </a:p>
                  </a:txBody>
                  <a:tcPr/>
                </a:tc>
                <a:tc>
                  <a:txBody>
                    <a:bodyPr/>
                    <a:lstStyle/>
                    <a:p>
                      <a:r>
                        <a:rPr lang="en-US" dirty="0" smtClean="0"/>
                        <a:t>Definition</a:t>
                      </a:r>
                      <a:endParaRPr lang="en-US" dirty="0"/>
                    </a:p>
                  </a:txBody>
                  <a:tcPr/>
                </a:tc>
              </a:tr>
              <a:tr h="604481">
                <a:tc>
                  <a:txBody>
                    <a:bodyPr/>
                    <a:lstStyle/>
                    <a:p>
                      <a:r>
                        <a:rPr lang="en-US" sz="1800" b="1" kern="1200" dirty="0" smtClean="0">
                          <a:solidFill>
                            <a:schemeClr val="dk1"/>
                          </a:solidFill>
                          <a:effectLst/>
                          <a:latin typeface="+mn-lt"/>
                          <a:ea typeface="+mn-ea"/>
                          <a:cs typeface="+mn-cs"/>
                        </a:rPr>
                        <a:t>PDF</a:t>
                      </a:r>
                      <a:r>
                        <a:rPr lang="en-US" sz="1800" kern="1200" dirty="0" smtClean="0">
                          <a:solidFill>
                            <a:schemeClr val="dk1"/>
                          </a:solidFill>
                          <a:effectLst/>
                          <a:latin typeface="+mn-lt"/>
                          <a:ea typeface="+mn-ea"/>
                          <a:cs typeface="+mn-cs"/>
                        </a:rPr>
                        <a:t>  </a:t>
                      </a:r>
                      <a:endParaRPr lang="en-US" dirty="0"/>
                    </a:p>
                  </a:txBody>
                  <a:tcPr/>
                </a:tc>
                <a:tc>
                  <a:txBody>
                    <a:bodyPr/>
                    <a:lstStyle/>
                    <a:p>
                      <a:pPr lvl="0"/>
                      <a:r>
                        <a:rPr lang="en-US" sz="1800" kern="1200" dirty="0" smtClean="0">
                          <a:solidFill>
                            <a:schemeClr val="dk1"/>
                          </a:solidFill>
                          <a:effectLst/>
                          <a:latin typeface="+mn-lt"/>
                          <a:ea typeface="+mn-ea"/>
                          <a:cs typeface="+mn-cs"/>
                        </a:rPr>
                        <a:t>A file format used because it looks exactly like the printed document.</a:t>
                      </a:r>
                    </a:p>
                  </a:txBody>
                  <a:tcPr/>
                </a:tc>
              </a:tr>
              <a:tr h="623097">
                <a:tc>
                  <a:txBody>
                    <a:bodyPr/>
                    <a:lstStyle/>
                    <a:p>
                      <a:endParaRPr lang="en-US" dirty="0"/>
                    </a:p>
                  </a:txBody>
                  <a:tcPr/>
                </a:tc>
                <a:tc>
                  <a:txBody>
                    <a:bodyPr/>
                    <a:lstStyle/>
                    <a:p>
                      <a:pPr lvl="0"/>
                      <a:endParaRPr lang="en-US" sz="1800" kern="1200" dirty="0" smtClean="0">
                        <a:solidFill>
                          <a:schemeClr val="dk1"/>
                        </a:solidFill>
                        <a:effectLst/>
                        <a:latin typeface="+mn-lt"/>
                        <a:ea typeface="+mn-ea"/>
                        <a:cs typeface="+mn-cs"/>
                      </a:endParaRPr>
                    </a:p>
                  </a:txBody>
                  <a:tcPr/>
                </a:tc>
              </a:tr>
              <a:tr h="623097">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bl>
          </a:graphicData>
        </a:graphic>
      </p:graphicFrame>
    </p:spTree>
    <p:extLst>
      <p:ext uri="{BB962C8B-B14F-4D97-AF65-F5344CB8AC3E}">
        <p14:creationId xmlns:p14="http://schemas.microsoft.com/office/powerpoint/2010/main" val="20351577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Printing the Training Course</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771744758"/>
              </p:ext>
            </p:extLst>
          </p:nvPr>
        </p:nvGraphicFramePr>
        <p:xfrm>
          <a:off x="320040" y="1371600"/>
          <a:ext cx="5013960"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79</a:t>
            </a:fld>
            <a:endParaRPr lang="en-US" dirty="0"/>
          </a:p>
        </p:txBody>
      </p:sp>
      <p:sp>
        <p:nvSpPr>
          <p:cNvPr id="7" name="Content Placeholder 6"/>
          <p:cNvSpPr>
            <a:spLocks noGrp="1"/>
          </p:cNvSpPr>
          <p:nvPr>
            <p:ph sz="half" idx="12"/>
          </p:nvPr>
        </p:nvSpPr>
        <p:spPr/>
        <p:txBody>
          <a:bodyPr/>
          <a:lstStyle/>
          <a:p>
            <a:r>
              <a:rPr lang="en-US" dirty="0" smtClean="0"/>
              <a:t>The review process consists of five steps</a:t>
            </a:r>
          </a:p>
          <a:p>
            <a:pPr marL="342900" indent="-342900">
              <a:buFont typeface="Arial"/>
              <a:buChar char="•"/>
            </a:pPr>
            <a:r>
              <a:rPr lang="en-US" dirty="0" smtClean="0"/>
              <a:t>Each steps requires the version of the document to be renamed</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591762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182880" y="1371600"/>
            <a:ext cx="8778240" cy="4879622"/>
          </a:xfrm>
        </p:spPr>
        <p:txBody>
          <a:bodyPr/>
          <a:lstStyle/>
          <a:p>
            <a:pPr marL="342900" indent="-342900">
              <a:buFont typeface="Arial"/>
              <a:buChar char="•"/>
            </a:pPr>
            <a:r>
              <a:rPr lang="en-US" sz="2400" dirty="0" smtClean="0"/>
              <a:t>The word “curriculum” is a Latin word that means “the course of the race” or the places you would see as you race.  </a:t>
            </a:r>
          </a:p>
          <a:p>
            <a:pPr marL="342900" indent="-342900">
              <a:buFont typeface="Arial"/>
              <a:buChar char="•"/>
            </a:pPr>
            <a:r>
              <a:rPr lang="en-US" sz="2400" dirty="0" smtClean="0"/>
              <a:t>PowerPoint was originally called “Presenter” and was designed to be used on Macintosh computers until is was bought by Microsoft for $14 million and renamed PowerPoint. </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a:t>
            </a:fld>
            <a:endParaRPr lang="en-US" dirty="0"/>
          </a:p>
        </p:txBody>
      </p:sp>
      <p:sp>
        <p:nvSpPr>
          <p:cNvPr id="15362" name="Title 1"/>
          <p:cNvSpPr>
            <a:spLocks noGrp="1"/>
          </p:cNvSpPr>
          <p:nvPr>
            <p:ph type="title"/>
          </p:nvPr>
        </p:nvSpPr>
        <p:spPr/>
        <p:txBody>
          <a:bodyPr/>
          <a:lstStyle/>
          <a:p>
            <a:r>
              <a:rPr lang="en-US" dirty="0" smtClean="0"/>
              <a:t>Did you know…</a:t>
            </a:r>
          </a:p>
        </p:txBody>
      </p:sp>
    </p:spTree>
    <p:extLst>
      <p:ext uri="{BB962C8B-B14F-4D97-AF65-F5344CB8AC3E}">
        <p14:creationId xmlns:p14="http://schemas.microsoft.com/office/powerpoint/2010/main" val="4479455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Your Documents to PDF</a:t>
            </a:r>
            <a:endParaRPr lang="en-US" dirty="0"/>
          </a:p>
        </p:txBody>
      </p:sp>
      <p:sp>
        <p:nvSpPr>
          <p:cNvPr id="3" name="Content Placeholder 2"/>
          <p:cNvSpPr>
            <a:spLocks noGrp="1"/>
          </p:cNvSpPr>
          <p:nvPr>
            <p:ph sz="half" idx="2"/>
          </p:nvPr>
        </p:nvSpPr>
        <p:spPr>
          <a:xfrm>
            <a:off x="3598507" y="1371600"/>
            <a:ext cx="5210213" cy="4937760"/>
          </a:xfrm>
        </p:spPr>
        <p:txBody>
          <a:bodyPr/>
          <a:lstStyle/>
          <a:p>
            <a:r>
              <a:rPr lang="en-US" sz="2800" dirty="0" smtClean="0"/>
              <a:t>To aid in printing, all of your documents need to be converted to PDF This applies to the:</a:t>
            </a:r>
          </a:p>
          <a:p>
            <a:pPr marL="457200" indent="-457200">
              <a:buFont typeface="Arial"/>
              <a:buChar char="•"/>
            </a:pPr>
            <a:r>
              <a:rPr lang="en-US" sz="2800" dirty="0" smtClean="0"/>
              <a:t>Presentation (Note Page view)</a:t>
            </a:r>
          </a:p>
          <a:p>
            <a:pPr marL="457200" indent="-457200">
              <a:buFont typeface="Arial"/>
              <a:buChar char="•"/>
            </a:pPr>
            <a:r>
              <a:rPr lang="en-US" sz="2800" dirty="0"/>
              <a:t>Resource Materials – Table of Contents and Cover Pages</a:t>
            </a:r>
          </a:p>
          <a:p>
            <a:pPr marL="457200" indent="-457200">
              <a:buFont typeface="Arial"/>
              <a:buChar char="•"/>
            </a:pPr>
            <a:r>
              <a:rPr lang="en-US" sz="2800" dirty="0" smtClean="0"/>
              <a:t>All reference documents associated with a tab</a:t>
            </a:r>
          </a:p>
          <a:p>
            <a:pPr marL="457200" indent="-457200">
              <a:buFont typeface="Arial"/>
              <a:buChar char="•"/>
            </a:pP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80</a:t>
            </a:fld>
            <a:endParaRPr lang="en-US" dirty="0"/>
          </a:p>
        </p:txBody>
      </p:sp>
      <p:pic>
        <p:nvPicPr>
          <p:cNvPr id="9" name="Content Placeholder 8"/>
          <p:cNvPicPr>
            <a:picLocks noGrp="1" noChangeAspect="1"/>
          </p:cNvPicPr>
          <p:nvPr>
            <p:ph sz="half" idx="12"/>
          </p:nvPr>
        </p:nvPicPr>
        <p:blipFill>
          <a:blip r:embed="rId3">
            <a:alphaModFix/>
          </a:blip>
          <a:srcRect t="-20179" b="-20179"/>
          <a:stretch>
            <a:fillRect/>
          </a:stretch>
        </p:blipFill>
        <p:spPr>
          <a:xfrm>
            <a:off x="546829" y="1371600"/>
            <a:ext cx="2582950" cy="4608752"/>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7853867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lstStyle/>
          <a:p>
            <a:r>
              <a:rPr lang="en-US" dirty="0" smtClean="0"/>
              <a:t>Convert PowerPoint to PDF</a:t>
            </a:r>
            <a:endParaRPr lang="en-US" dirty="0"/>
          </a:p>
        </p:txBody>
      </p:sp>
      <p:sp>
        <p:nvSpPr>
          <p:cNvPr id="32" name="Content Placeholder 31"/>
          <p:cNvSpPr>
            <a:spLocks noGrp="1"/>
          </p:cNvSpPr>
          <p:nvPr>
            <p:ph sz="half" idx="2"/>
          </p:nvPr>
        </p:nvSpPr>
        <p:spPr>
          <a:xfrm>
            <a:off x="3657600" y="1371600"/>
            <a:ext cx="5195366" cy="4937760"/>
          </a:xfrm>
        </p:spPr>
        <p:txBody>
          <a:bodyPr/>
          <a:lstStyle/>
          <a:p>
            <a:r>
              <a:rPr lang="en-US" sz="2800" dirty="0" smtClean="0"/>
              <a:t>To convert the PowerPoint to PDF:</a:t>
            </a:r>
          </a:p>
          <a:p>
            <a:pPr marL="514350" indent="-514350">
              <a:buFont typeface="+mj-lt"/>
              <a:buAutoNum type="arabicPeriod"/>
            </a:pPr>
            <a:r>
              <a:rPr lang="en-US" sz="2800" dirty="0" smtClean="0"/>
              <a:t>Select File</a:t>
            </a:r>
          </a:p>
          <a:p>
            <a:pPr marL="514350" indent="-514350">
              <a:buFont typeface="+mj-lt"/>
              <a:buAutoNum type="arabicPeriod"/>
            </a:pPr>
            <a:r>
              <a:rPr lang="en-US" sz="2800" dirty="0" smtClean="0"/>
              <a:t>Select Print</a:t>
            </a:r>
          </a:p>
          <a:p>
            <a:pPr marL="514350" indent="-514350">
              <a:buFont typeface="+mj-lt"/>
              <a:buAutoNum type="arabicPeriod"/>
            </a:pPr>
            <a:r>
              <a:rPr lang="en-US" sz="2800" dirty="0" smtClean="0"/>
              <a:t>Select CutePDF Writer</a:t>
            </a:r>
          </a:p>
          <a:p>
            <a:pPr marL="514350" indent="-514350">
              <a:buFont typeface="+mj-lt"/>
              <a:buAutoNum type="arabicPeriod"/>
            </a:pPr>
            <a:r>
              <a:rPr lang="en-US" sz="2800" dirty="0" smtClean="0"/>
              <a:t>Select Notes Pages</a:t>
            </a:r>
          </a:p>
          <a:p>
            <a:pPr marL="514350" indent="-514350">
              <a:buFont typeface="+mj-lt"/>
              <a:buAutoNum type="arabicPeriod"/>
            </a:pPr>
            <a:r>
              <a:rPr lang="en-US" sz="2800" dirty="0" smtClean="0"/>
              <a:t>Confirm the Scale to Fit Paper has a check </a:t>
            </a:r>
          </a:p>
          <a:p>
            <a:pPr marL="1257300" lvl="1" indent="-514350">
              <a:buFont typeface="Arial" panose="020B0604020202020204" pitchFamily="34" charset="0"/>
              <a:buChar char="•"/>
            </a:pPr>
            <a:r>
              <a:rPr lang="en-US" dirty="0" smtClean="0"/>
              <a:t>Left click to select if there is no checkbox </a:t>
            </a:r>
          </a:p>
          <a:p>
            <a:pPr marL="514350" indent="-514350">
              <a:buFont typeface="+mj-lt"/>
              <a:buAutoNum type="arabicPeriod"/>
            </a:pPr>
            <a:r>
              <a:rPr lang="en-US" sz="2800" dirty="0" smtClean="0"/>
              <a:t>Click Print </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81</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8" name="Picture 7"/>
          <p:cNvPicPr>
            <a:picLocks noChangeAspect="1"/>
          </p:cNvPicPr>
          <p:nvPr/>
        </p:nvPicPr>
        <p:blipFill>
          <a:blip r:embed="rId3"/>
          <a:stretch>
            <a:fillRect/>
          </a:stretch>
        </p:blipFill>
        <p:spPr>
          <a:xfrm>
            <a:off x="780661" y="2005753"/>
            <a:ext cx="2647950" cy="4238625"/>
          </a:xfrm>
          <a:prstGeom prst="rect">
            <a:avLst/>
          </a:prstGeom>
        </p:spPr>
        <p:style>
          <a:lnRef idx="2">
            <a:schemeClr val="dk1"/>
          </a:lnRef>
          <a:fillRef idx="1">
            <a:schemeClr val="lt1"/>
          </a:fillRef>
          <a:effectRef idx="0">
            <a:schemeClr val="dk1"/>
          </a:effectRef>
          <a:fontRef idx="minor">
            <a:schemeClr val="dk1"/>
          </a:fontRef>
        </p:style>
      </p:pic>
      <p:pic>
        <p:nvPicPr>
          <p:cNvPr id="9" name="Picture 8"/>
          <p:cNvPicPr>
            <a:picLocks noChangeAspect="1"/>
          </p:cNvPicPr>
          <p:nvPr/>
        </p:nvPicPr>
        <p:blipFill>
          <a:blip r:embed="rId4"/>
          <a:stretch>
            <a:fillRect/>
          </a:stretch>
        </p:blipFill>
        <p:spPr>
          <a:xfrm>
            <a:off x="304800" y="1357700"/>
            <a:ext cx="1514475" cy="1362075"/>
          </a:xfrm>
          <a:prstGeom prst="rect">
            <a:avLst/>
          </a:prstGeom>
        </p:spPr>
        <p:style>
          <a:lnRef idx="2">
            <a:schemeClr val="dk1"/>
          </a:lnRef>
          <a:fillRef idx="1">
            <a:schemeClr val="lt1"/>
          </a:fillRef>
          <a:effectRef idx="0">
            <a:schemeClr val="dk1"/>
          </a:effectRef>
          <a:fontRef idx="minor">
            <a:schemeClr val="dk1"/>
          </a:fontRef>
        </p:style>
      </p:pic>
      <p:cxnSp>
        <p:nvCxnSpPr>
          <p:cNvPr id="14" name="Straight Connector 13"/>
          <p:cNvCxnSpPr/>
          <p:nvPr/>
        </p:nvCxnSpPr>
        <p:spPr>
          <a:xfrm>
            <a:off x="373224" y="1838131"/>
            <a:ext cx="0" cy="20620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3224" y="3900192"/>
            <a:ext cx="407437"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911152" y="4388493"/>
            <a:ext cx="418322" cy="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513046" y="6151978"/>
            <a:ext cx="817983" cy="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Heptagon 24"/>
          <p:cNvSpPr/>
          <p:nvPr/>
        </p:nvSpPr>
        <p:spPr>
          <a:xfrm>
            <a:off x="183502" y="1623525"/>
            <a:ext cx="242596" cy="214605"/>
          </a:xfrm>
          <a:prstGeom prst="heptagon">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rgbClr val="FF0000"/>
                </a:solidFill>
              </a:rPr>
              <a:t>1</a:t>
            </a:r>
          </a:p>
        </p:txBody>
      </p:sp>
      <p:sp>
        <p:nvSpPr>
          <p:cNvPr id="26" name="Heptagon 25"/>
          <p:cNvSpPr/>
          <p:nvPr/>
        </p:nvSpPr>
        <p:spPr>
          <a:xfrm>
            <a:off x="251925" y="3775332"/>
            <a:ext cx="242596" cy="214605"/>
          </a:xfrm>
          <a:prstGeom prst="heptagon">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FF0000"/>
                </a:solidFill>
              </a:rPr>
              <a:t>2</a:t>
            </a:r>
            <a:endParaRPr lang="en-US" sz="1400" dirty="0" smtClean="0">
              <a:solidFill>
                <a:srgbClr val="FF0000"/>
              </a:solidFill>
            </a:endParaRPr>
          </a:p>
        </p:txBody>
      </p:sp>
      <p:sp>
        <p:nvSpPr>
          <p:cNvPr id="27" name="Heptagon 26"/>
          <p:cNvSpPr/>
          <p:nvPr/>
        </p:nvSpPr>
        <p:spPr>
          <a:xfrm>
            <a:off x="3306536" y="3382292"/>
            <a:ext cx="242596" cy="214605"/>
          </a:xfrm>
          <a:prstGeom prst="heptagon">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FF0000"/>
                </a:solidFill>
              </a:rPr>
              <a:t>3</a:t>
            </a:r>
            <a:endParaRPr lang="en-US" sz="1400" dirty="0" smtClean="0">
              <a:solidFill>
                <a:srgbClr val="FF0000"/>
              </a:solidFill>
            </a:endParaRPr>
          </a:p>
        </p:txBody>
      </p:sp>
      <p:sp>
        <p:nvSpPr>
          <p:cNvPr id="28" name="Heptagon 27"/>
          <p:cNvSpPr/>
          <p:nvPr/>
        </p:nvSpPr>
        <p:spPr>
          <a:xfrm>
            <a:off x="3318198" y="4276982"/>
            <a:ext cx="242596" cy="214605"/>
          </a:xfrm>
          <a:prstGeom prst="heptagon">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FF0000"/>
                </a:solidFill>
              </a:rPr>
              <a:t>4</a:t>
            </a:r>
            <a:endParaRPr lang="en-US" sz="1400" dirty="0" smtClean="0">
              <a:solidFill>
                <a:srgbClr val="FF0000"/>
              </a:solidFill>
            </a:endParaRPr>
          </a:p>
        </p:txBody>
      </p:sp>
      <p:sp>
        <p:nvSpPr>
          <p:cNvPr id="29" name="Heptagon 28"/>
          <p:cNvSpPr/>
          <p:nvPr/>
        </p:nvSpPr>
        <p:spPr>
          <a:xfrm>
            <a:off x="3329474" y="6010523"/>
            <a:ext cx="242596" cy="214605"/>
          </a:xfrm>
          <a:prstGeom prst="heptagon">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FF0000"/>
                </a:solidFill>
              </a:rPr>
              <a:t>5</a:t>
            </a:r>
            <a:endParaRPr lang="en-US" sz="1400" dirty="0" smtClean="0">
              <a:solidFill>
                <a:srgbClr val="FF0000"/>
              </a:solidFill>
            </a:endParaRPr>
          </a:p>
        </p:txBody>
      </p:sp>
      <p:cxnSp>
        <p:nvCxnSpPr>
          <p:cNvPr id="34" name="Straight Arrow Connector 33"/>
          <p:cNvCxnSpPr>
            <a:stCxn id="35" idx="4"/>
          </p:cNvCxnSpPr>
          <p:nvPr/>
        </p:nvCxnSpPr>
        <p:spPr>
          <a:xfrm flipH="1" flipV="1">
            <a:off x="2196196" y="2900972"/>
            <a:ext cx="1086624" cy="1068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Heptagon 34"/>
          <p:cNvSpPr/>
          <p:nvPr/>
        </p:nvSpPr>
        <p:spPr>
          <a:xfrm>
            <a:off x="3282821" y="2773647"/>
            <a:ext cx="242596" cy="214605"/>
          </a:xfrm>
          <a:prstGeom prst="heptagon">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rgbClr val="FF0000"/>
                </a:solidFill>
              </a:rPr>
              <a:t>6</a:t>
            </a:r>
          </a:p>
        </p:txBody>
      </p:sp>
      <p:cxnSp>
        <p:nvCxnSpPr>
          <p:cNvPr id="40" name="Straight Arrow Connector 39"/>
          <p:cNvCxnSpPr/>
          <p:nvPr/>
        </p:nvCxnSpPr>
        <p:spPr>
          <a:xfrm flipH="1">
            <a:off x="2912706" y="3506750"/>
            <a:ext cx="418322" cy="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8869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49402" y="1371600"/>
            <a:ext cx="4111718" cy="4937125"/>
          </a:xfrm>
        </p:spPr>
        <p:txBody>
          <a:bodyPr/>
          <a:lstStyle/>
          <a:p>
            <a:r>
              <a:rPr lang="en-US" dirty="0" smtClean="0"/>
              <a:t>To convert a word document to PDF:</a:t>
            </a:r>
          </a:p>
          <a:p>
            <a:pPr marL="514350" indent="-514350">
              <a:buFont typeface="+mj-lt"/>
              <a:buAutoNum type="arabicPeriod"/>
            </a:pPr>
            <a:r>
              <a:rPr lang="en-US" dirty="0" smtClean="0"/>
              <a:t>Select File</a:t>
            </a:r>
          </a:p>
          <a:p>
            <a:pPr marL="514350" indent="-514350">
              <a:buFont typeface="+mj-lt"/>
              <a:buAutoNum type="arabicPeriod"/>
            </a:pPr>
            <a:r>
              <a:rPr lang="en-US" dirty="0" smtClean="0"/>
              <a:t>Select Export</a:t>
            </a:r>
          </a:p>
          <a:p>
            <a:pPr marL="514350" indent="-514350">
              <a:buFont typeface="+mj-lt"/>
              <a:buAutoNum type="arabicPeriod"/>
            </a:pPr>
            <a:r>
              <a:rPr lang="en-US" dirty="0" smtClean="0"/>
              <a:t>Select Create PDF/XPS Document</a:t>
            </a:r>
          </a:p>
          <a:p>
            <a:pPr marL="514350" indent="-514350">
              <a:buFont typeface="+mj-lt"/>
              <a:buAutoNum type="arabicPeriod"/>
            </a:pPr>
            <a:r>
              <a:rPr lang="en-US" dirty="0" smtClean="0"/>
              <a:t>Click Create PDF/XPS</a:t>
            </a:r>
          </a:p>
          <a:p>
            <a:pPr marL="514350" indent="-514350">
              <a:buFont typeface="+mj-lt"/>
              <a:buAutoNum type="arabicPeriod"/>
            </a:pPr>
            <a:r>
              <a:rPr lang="en-US" dirty="0" smtClean="0"/>
              <a:t>Save to the file location</a:t>
            </a:r>
          </a:p>
          <a:p>
            <a:pPr marL="514350" indent="-514350">
              <a:buFont typeface="+mj-lt"/>
              <a:buAutoNum type="arabicPeriod"/>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82</a:t>
            </a:fld>
            <a:endParaRPr lang="en-US" dirty="0"/>
          </a:p>
        </p:txBody>
      </p:sp>
      <p:sp>
        <p:nvSpPr>
          <p:cNvPr id="5" name="Title 4"/>
          <p:cNvSpPr>
            <a:spLocks noGrp="1"/>
          </p:cNvSpPr>
          <p:nvPr>
            <p:ph type="title"/>
          </p:nvPr>
        </p:nvSpPr>
        <p:spPr/>
        <p:txBody>
          <a:bodyPr/>
          <a:lstStyle/>
          <a:p>
            <a:r>
              <a:rPr lang="en-US" dirty="0" smtClean="0"/>
              <a:t>Convert Word Document to PDF</a:t>
            </a:r>
            <a:endParaRPr lang="en-US" dirty="0"/>
          </a:p>
        </p:txBody>
      </p:sp>
      <p:pic>
        <p:nvPicPr>
          <p:cNvPr id="6" name="Picture 5"/>
          <p:cNvPicPr>
            <a:picLocks noChangeAspect="1"/>
          </p:cNvPicPr>
          <p:nvPr/>
        </p:nvPicPr>
        <p:blipFill>
          <a:blip r:embed="rId3"/>
          <a:stretch>
            <a:fillRect/>
          </a:stretch>
        </p:blipFill>
        <p:spPr>
          <a:xfrm>
            <a:off x="196138" y="2776754"/>
            <a:ext cx="4620768" cy="2938272"/>
          </a:xfrm>
          <a:prstGeom prst="rect">
            <a:avLst/>
          </a:prstGeom>
        </p:spPr>
        <p:style>
          <a:lnRef idx="2">
            <a:schemeClr val="dk1"/>
          </a:lnRef>
          <a:fillRef idx="1">
            <a:schemeClr val="lt1"/>
          </a:fillRef>
          <a:effectRef idx="0">
            <a:schemeClr val="dk1"/>
          </a:effectRef>
          <a:fontRef idx="minor">
            <a:schemeClr val="dk1"/>
          </a:fontRef>
        </p:style>
      </p:pic>
      <p:pic>
        <p:nvPicPr>
          <p:cNvPr id="7" name="Picture 6"/>
          <p:cNvPicPr>
            <a:picLocks noChangeAspect="1"/>
          </p:cNvPicPr>
          <p:nvPr/>
        </p:nvPicPr>
        <p:blipFill>
          <a:blip r:embed="rId4"/>
          <a:stretch>
            <a:fillRect/>
          </a:stretch>
        </p:blipFill>
        <p:spPr>
          <a:xfrm>
            <a:off x="196138" y="1302371"/>
            <a:ext cx="1524000" cy="1381125"/>
          </a:xfrm>
          <a:prstGeom prst="rect">
            <a:avLst/>
          </a:prstGeom>
        </p:spPr>
        <p:style>
          <a:lnRef idx="2">
            <a:schemeClr val="dk1"/>
          </a:lnRef>
          <a:fillRef idx="1">
            <a:schemeClr val="lt1"/>
          </a:fillRef>
          <a:effectRef idx="0">
            <a:schemeClr val="dk1"/>
          </a:effectRef>
          <a:fontRef idx="minor">
            <a:schemeClr val="dk1"/>
          </a:fontRef>
        </p:style>
      </p:pic>
      <p:cxnSp>
        <p:nvCxnSpPr>
          <p:cNvPr id="8" name="Straight Arrow Connector 7"/>
          <p:cNvCxnSpPr/>
          <p:nvPr/>
        </p:nvCxnSpPr>
        <p:spPr>
          <a:xfrm flipH="1">
            <a:off x="902155" y="1601002"/>
            <a:ext cx="817983" cy="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Heptagon 8"/>
          <p:cNvSpPr/>
          <p:nvPr/>
        </p:nvSpPr>
        <p:spPr>
          <a:xfrm>
            <a:off x="1718583" y="1459547"/>
            <a:ext cx="242596" cy="214605"/>
          </a:xfrm>
          <a:prstGeom prst="heptagon">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rgbClr val="FF0000"/>
                </a:solidFill>
              </a:rPr>
              <a:t>1</a:t>
            </a:r>
          </a:p>
        </p:txBody>
      </p:sp>
      <p:cxnSp>
        <p:nvCxnSpPr>
          <p:cNvPr id="10" name="Straight Arrow Connector 9"/>
          <p:cNvCxnSpPr/>
          <p:nvPr/>
        </p:nvCxnSpPr>
        <p:spPr>
          <a:xfrm flipH="1">
            <a:off x="900600" y="5350082"/>
            <a:ext cx="817983" cy="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Heptagon 10"/>
          <p:cNvSpPr/>
          <p:nvPr/>
        </p:nvSpPr>
        <p:spPr>
          <a:xfrm>
            <a:off x="1717028" y="5208627"/>
            <a:ext cx="242596" cy="214605"/>
          </a:xfrm>
          <a:prstGeom prst="heptagon">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rgbClr val="FF0000"/>
                </a:solidFill>
              </a:rPr>
              <a:t>2</a:t>
            </a:r>
          </a:p>
        </p:txBody>
      </p:sp>
      <p:cxnSp>
        <p:nvCxnSpPr>
          <p:cNvPr id="12" name="Straight Arrow Connector 11"/>
          <p:cNvCxnSpPr/>
          <p:nvPr/>
        </p:nvCxnSpPr>
        <p:spPr>
          <a:xfrm flipH="1">
            <a:off x="2755258" y="3693964"/>
            <a:ext cx="817983" cy="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Heptagon 12"/>
          <p:cNvSpPr/>
          <p:nvPr/>
        </p:nvSpPr>
        <p:spPr>
          <a:xfrm>
            <a:off x="3571686" y="3552509"/>
            <a:ext cx="242596" cy="214605"/>
          </a:xfrm>
          <a:prstGeom prst="heptagon">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r>
              <a:rPr lang="en-US" sz="1400" dirty="0">
                <a:solidFill>
                  <a:srgbClr val="FF0000"/>
                </a:solidFill>
              </a:rPr>
              <a:t>3</a:t>
            </a:r>
            <a:endParaRPr lang="en-US" sz="1400" dirty="0" smtClean="0">
              <a:solidFill>
                <a:srgbClr val="FF0000"/>
              </a:solidFill>
            </a:endParaRPr>
          </a:p>
        </p:txBody>
      </p:sp>
      <p:cxnSp>
        <p:nvCxnSpPr>
          <p:cNvPr id="14" name="Straight Arrow Connector 13"/>
          <p:cNvCxnSpPr/>
          <p:nvPr/>
        </p:nvCxnSpPr>
        <p:spPr>
          <a:xfrm flipH="1">
            <a:off x="3571686" y="4408438"/>
            <a:ext cx="817983" cy="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Heptagon 14"/>
          <p:cNvSpPr/>
          <p:nvPr/>
        </p:nvSpPr>
        <p:spPr>
          <a:xfrm>
            <a:off x="4388114" y="4266983"/>
            <a:ext cx="242596" cy="214605"/>
          </a:xfrm>
          <a:prstGeom prst="heptagon">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rgbClr val="FF0000"/>
                </a:solidFill>
              </a:rPr>
              <a:t>4</a:t>
            </a:r>
          </a:p>
        </p:txBody>
      </p:sp>
    </p:spTree>
    <p:extLst>
      <p:ext uri="{BB962C8B-B14F-4D97-AF65-F5344CB8AC3E}">
        <p14:creationId xmlns:p14="http://schemas.microsoft.com/office/powerpoint/2010/main" val="30323942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62064" y="1371600"/>
            <a:ext cx="4599056" cy="4937125"/>
          </a:xfrm>
        </p:spPr>
        <p:txBody>
          <a:bodyPr/>
          <a:lstStyle/>
          <a:p>
            <a:r>
              <a:rPr lang="en-US" dirty="0" smtClean="0"/>
              <a:t>There are two Reproduction Work </a:t>
            </a:r>
            <a:r>
              <a:rPr lang="en-US" dirty="0"/>
              <a:t>O</a:t>
            </a:r>
            <a:r>
              <a:rPr lang="en-US" dirty="0" smtClean="0"/>
              <a:t>rders to complete:</a:t>
            </a:r>
          </a:p>
          <a:p>
            <a:pPr marL="514350" indent="-514350">
              <a:buFont typeface="+mj-lt"/>
              <a:buAutoNum type="arabicPeriod"/>
            </a:pPr>
            <a:r>
              <a:rPr lang="en-US" dirty="0" smtClean="0"/>
              <a:t>Notes view of the PowerPoint</a:t>
            </a:r>
          </a:p>
          <a:p>
            <a:pPr marL="514350" indent="-514350">
              <a:buFont typeface="+mj-lt"/>
              <a:buAutoNum type="arabicPeriod"/>
            </a:pPr>
            <a:r>
              <a:rPr lang="en-US" dirty="0" smtClean="0"/>
              <a:t>One for Reference Documents and Tabs</a:t>
            </a:r>
          </a:p>
          <a:p>
            <a:r>
              <a:rPr lang="en-US" dirty="0" smtClean="0"/>
              <a:t>Prior to beginning you need </a:t>
            </a:r>
          </a:p>
          <a:p>
            <a:pPr marL="457200" indent="-457200">
              <a:buFont typeface="Arial"/>
              <a:buChar char="•"/>
            </a:pPr>
            <a:r>
              <a:rPr lang="en-US" dirty="0" smtClean="0"/>
              <a:t>Your Cost Center</a:t>
            </a:r>
          </a:p>
          <a:p>
            <a:pPr marL="457200" indent="-457200">
              <a:buFont typeface="Arial"/>
              <a:buChar char="•"/>
            </a:pPr>
            <a:r>
              <a:rPr lang="en-US" dirty="0" smtClean="0"/>
              <a:t>G/L Account </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83</a:t>
            </a:fld>
            <a:endParaRPr lang="en-US" dirty="0"/>
          </a:p>
        </p:txBody>
      </p:sp>
      <p:sp>
        <p:nvSpPr>
          <p:cNvPr id="5" name="Title 4"/>
          <p:cNvSpPr>
            <a:spLocks noGrp="1"/>
          </p:cNvSpPr>
          <p:nvPr>
            <p:ph type="title"/>
          </p:nvPr>
        </p:nvSpPr>
        <p:spPr/>
        <p:txBody>
          <a:bodyPr/>
          <a:lstStyle/>
          <a:p>
            <a:r>
              <a:rPr lang="en-US" dirty="0" smtClean="0"/>
              <a:t>Completing the Reproduction Work Orders</a:t>
            </a:r>
            <a:endParaRPr lang="en-US" dirty="0"/>
          </a:p>
        </p:txBody>
      </p:sp>
      <p:pic>
        <p:nvPicPr>
          <p:cNvPr id="6" name="Picture 5"/>
          <p:cNvPicPr>
            <a:picLocks noChangeAspect="1"/>
          </p:cNvPicPr>
          <p:nvPr/>
        </p:nvPicPr>
        <p:blipFill>
          <a:blip r:embed="rId3"/>
          <a:stretch>
            <a:fillRect/>
          </a:stretch>
        </p:blipFill>
        <p:spPr>
          <a:xfrm>
            <a:off x="179646" y="1527673"/>
            <a:ext cx="4104673" cy="3309939"/>
          </a:xfrm>
          <a:prstGeom prst="rect">
            <a:avLst/>
          </a:prstGeom>
        </p:spPr>
      </p:pic>
    </p:spTree>
    <p:extLst>
      <p:ext uri="{BB962C8B-B14F-4D97-AF65-F5344CB8AC3E}">
        <p14:creationId xmlns:p14="http://schemas.microsoft.com/office/powerpoint/2010/main" val="41425001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Once the training material is complete </a:t>
            </a:r>
          </a:p>
          <a:p>
            <a:pPr marL="457200" indent="-457200">
              <a:buFont typeface="Arial"/>
              <a:buChar char="•"/>
            </a:pPr>
            <a:r>
              <a:rPr lang="en-US" dirty="0" smtClean="0"/>
              <a:t>Email the files to </a:t>
            </a:r>
            <a:r>
              <a:rPr lang="en-US" dirty="0">
                <a:hlinkClick r:id="rId3"/>
              </a:rPr>
              <a:t>cdphe_printshop@</a:t>
            </a:r>
            <a:r>
              <a:rPr lang="en-US" dirty="0" smtClean="0">
                <a:hlinkClick r:id="rId3"/>
              </a:rPr>
              <a:t>state.co.us</a:t>
            </a:r>
            <a:endParaRPr lang="en-US" dirty="0" smtClean="0"/>
          </a:p>
          <a:p>
            <a:pPr marL="457200" indent="-457200">
              <a:buFont typeface="Arial"/>
              <a:buChar char="•"/>
            </a:pPr>
            <a:r>
              <a:rPr lang="en-US" dirty="0" smtClean="0"/>
              <a:t>Or if the files are too big to send through email</a:t>
            </a:r>
          </a:p>
          <a:p>
            <a:pPr marL="1200150" lvl="1" indent="-457200"/>
            <a:r>
              <a:rPr lang="en-US" dirty="0" smtClean="0"/>
              <a:t>Go to </a:t>
            </a:r>
            <a:r>
              <a:rPr lang="en-US" dirty="0" smtClean="0">
                <a:hlinkClick r:id="rId4" action="ppaction://hlinkfile"/>
              </a:rPr>
              <a:t>\\public\REPROJOBS</a:t>
            </a:r>
            <a:endParaRPr lang="en-US" dirty="0" smtClean="0"/>
          </a:p>
          <a:p>
            <a:pPr marL="1200150" lvl="1" indent="-457200"/>
            <a:r>
              <a:rPr lang="en-US" dirty="0" smtClean="0"/>
              <a:t>You will need to create a folder for your course and upload your materials</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84</a:t>
            </a:fld>
            <a:endParaRPr lang="en-US" dirty="0"/>
          </a:p>
        </p:txBody>
      </p:sp>
      <p:sp>
        <p:nvSpPr>
          <p:cNvPr id="5" name="Title 4"/>
          <p:cNvSpPr>
            <a:spLocks noGrp="1"/>
          </p:cNvSpPr>
          <p:nvPr>
            <p:ph type="title"/>
          </p:nvPr>
        </p:nvSpPr>
        <p:spPr/>
        <p:txBody>
          <a:bodyPr/>
          <a:lstStyle/>
          <a:p>
            <a:r>
              <a:rPr lang="en-US" dirty="0" smtClean="0"/>
              <a:t>Email or Upload Files</a:t>
            </a:r>
            <a:endParaRPr lang="en-US" dirty="0"/>
          </a:p>
        </p:txBody>
      </p:sp>
    </p:spTree>
    <p:extLst>
      <p:ext uri="{BB962C8B-B14F-4D97-AF65-F5344CB8AC3E}">
        <p14:creationId xmlns:p14="http://schemas.microsoft.com/office/powerpoint/2010/main" val="4021927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563" y="2057400"/>
            <a:ext cx="8818562" cy="3429000"/>
          </a:xfrm>
          <a:ln/>
        </p:spPr>
        <p:txBody>
          <a:bodyPr/>
          <a:lstStyle/>
          <a:p>
            <a:pPr>
              <a:defRPr/>
            </a:pPr>
            <a:endParaRPr lang="en-US" dirty="0">
              <a:ea typeface="+mn-ea"/>
              <a:cs typeface="+mn-cs"/>
            </a:endParaRPr>
          </a:p>
        </p:txBody>
      </p:sp>
    </p:spTree>
    <p:extLst>
      <p:ext uri="{BB962C8B-B14F-4D97-AF65-F5344CB8AC3E}">
        <p14:creationId xmlns:p14="http://schemas.microsoft.com/office/powerpoint/2010/main" val="1610667520"/>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Arial"/>
              <a:buChar char="•"/>
            </a:pPr>
            <a:r>
              <a:rPr lang="en-US" sz="2900" dirty="0" smtClean="0"/>
              <a:t>Learning Logistics</a:t>
            </a:r>
          </a:p>
          <a:p>
            <a:pPr marL="457200" indent="-457200">
              <a:buFont typeface="Arial"/>
              <a:buChar char="•"/>
            </a:pPr>
            <a:r>
              <a:rPr lang="en-US" sz="2900" dirty="0" smtClean="0"/>
              <a:t>Section 1 – Course Introduction</a:t>
            </a:r>
          </a:p>
          <a:p>
            <a:pPr marL="457200" indent="-457200">
              <a:buFont typeface="Arial"/>
              <a:buChar char="•"/>
            </a:pPr>
            <a:r>
              <a:rPr lang="en-US" sz="2900" dirty="0" smtClean="0"/>
              <a:t>Section 2 – Curricula Design</a:t>
            </a:r>
            <a:endParaRPr lang="en-US" sz="1800" dirty="0" smtClean="0"/>
          </a:p>
          <a:p>
            <a:pPr marL="457200" indent="-457200">
              <a:buFont typeface="Arial"/>
              <a:buChar char="•"/>
            </a:pPr>
            <a:r>
              <a:rPr lang="en-US" sz="2900" dirty="0"/>
              <a:t>Section </a:t>
            </a:r>
            <a:r>
              <a:rPr lang="en-US" sz="2900" dirty="0" smtClean="0"/>
              <a:t>3 – PowerPoint Creation</a:t>
            </a:r>
          </a:p>
          <a:p>
            <a:pPr marL="457200" indent="-457200">
              <a:buFont typeface="Arial"/>
              <a:buChar char="•"/>
            </a:pPr>
            <a:r>
              <a:rPr lang="en-US" sz="2900" dirty="0" smtClean="0"/>
              <a:t>Section 4 – Other Templates</a:t>
            </a:r>
          </a:p>
          <a:p>
            <a:pPr marL="457200" indent="-457200">
              <a:buFont typeface="Arial"/>
              <a:buChar char="•"/>
            </a:pPr>
            <a:r>
              <a:rPr lang="en-US" sz="2900" dirty="0" smtClean="0"/>
              <a:t>Section 5 – Printing Training Materials</a:t>
            </a:r>
          </a:p>
          <a:p>
            <a:pPr marL="457200" indent="-457200">
              <a:buFont typeface="Arial"/>
              <a:buChar char="•"/>
            </a:pPr>
            <a:r>
              <a:rPr lang="en-US" sz="2900" b="1" dirty="0" smtClean="0"/>
              <a:t>Conclusion</a:t>
            </a:r>
            <a:r>
              <a:rPr lang="en-US" sz="2900" dirty="0" smtClean="0"/>
              <a:t>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86</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42893354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dirty="0" smtClean="0"/>
              <a:t>You should now be able to:</a:t>
            </a:r>
          </a:p>
          <a:p>
            <a:pPr marL="457200" lvl="0" indent="-457200">
              <a:buFont typeface="Arial"/>
              <a:buChar char="•"/>
            </a:pPr>
            <a:r>
              <a:rPr lang="en-US" sz="2400" i="1" dirty="0"/>
              <a:t>Identify training terms and concepts</a:t>
            </a:r>
            <a:endParaRPr lang="en-US" sz="2400" dirty="0"/>
          </a:p>
          <a:p>
            <a:pPr marL="457200" lvl="0" indent="-457200">
              <a:buFont typeface="Arial"/>
              <a:buChar char="•"/>
            </a:pPr>
            <a:r>
              <a:rPr lang="en-US" sz="2400" i="1" dirty="0"/>
              <a:t>Describe the training development processes at a high-level</a:t>
            </a:r>
            <a:endParaRPr lang="en-US" sz="2400" dirty="0"/>
          </a:p>
          <a:p>
            <a:pPr marL="457200" lvl="0" indent="-457200">
              <a:buFont typeface="Arial"/>
              <a:buChar char="•"/>
            </a:pPr>
            <a:r>
              <a:rPr lang="en-US" sz="2400" i="1" dirty="0"/>
              <a:t>Describe the connection points between the curricula and PowerPoint Template</a:t>
            </a:r>
            <a:endParaRPr lang="en-US" sz="2400" dirty="0"/>
          </a:p>
          <a:p>
            <a:pPr marL="457200" lvl="0" indent="-457200">
              <a:buFont typeface="Arial"/>
              <a:buChar char="•"/>
            </a:pPr>
            <a:r>
              <a:rPr lang="en-US" sz="2400" i="1" dirty="0"/>
              <a:t>Understand how to use the Curricula, PowerPoint, and other templates and its components</a:t>
            </a:r>
            <a:endParaRPr lang="en-US" sz="2400" dirty="0"/>
          </a:p>
          <a:p>
            <a:pPr marL="457200" lvl="0" indent="-457200">
              <a:buFont typeface="Arial"/>
              <a:buChar char="•"/>
            </a:pPr>
            <a:r>
              <a:rPr lang="en-US" sz="2400" i="1" dirty="0"/>
              <a:t>Describe how to create a Participant Manual from the PowerPoint</a:t>
            </a:r>
            <a:endParaRPr lang="en-US" sz="2400" dirty="0"/>
          </a:p>
          <a:p>
            <a:pPr marL="457200" lvl="0" indent="-457200">
              <a:buFont typeface="Arial"/>
              <a:buChar char="•"/>
            </a:pPr>
            <a:r>
              <a:rPr lang="en-US" sz="2400" i="1" dirty="0"/>
              <a:t>Describe how to prepare and send the completed course for printing </a:t>
            </a:r>
            <a:endParaRPr lang="en-US" sz="24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87</a:t>
            </a:fld>
            <a:endParaRPr lang="en-US" dirty="0"/>
          </a:p>
        </p:txBody>
      </p:sp>
    </p:spTree>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pPr lvl="1"/>
            <a:r>
              <a:rPr lang="en-US" dirty="0" smtClean="0"/>
              <a:t>Jason Prince</a:t>
            </a:r>
          </a:p>
          <a:p>
            <a:pPr lvl="2"/>
            <a:r>
              <a:rPr lang="en-US" dirty="0" smtClean="0"/>
              <a:t>Email: jason.prince@state.co.us</a:t>
            </a:r>
          </a:p>
          <a:p>
            <a:pPr lvl="2"/>
            <a:r>
              <a:rPr lang="en-US" dirty="0" smtClean="0"/>
              <a:t>Phone: 503-522-8448</a:t>
            </a:r>
          </a:p>
          <a:p>
            <a:pPr lvl="1"/>
            <a:r>
              <a:rPr lang="en-US" dirty="0" smtClean="0"/>
              <a:t>Beverly Wyatt</a:t>
            </a:r>
            <a:endParaRPr lang="en-US" dirty="0"/>
          </a:p>
          <a:p>
            <a:pPr lvl="2"/>
            <a:r>
              <a:rPr lang="en-US" dirty="0"/>
              <a:t>Email: </a:t>
            </a:r>
            <a:r>
              <a:rPr lang="en-US" dirty="0" smtClean="0"/>
              <a:t>Beverly.wyatt@state.co.us</a:t>
            </a:r>
            <a:endParaRPr lang="en-US" dirty="0"/>
          </a:p>
          <a:p>
            <a:pPr lvl="2"/>
            <a:r>
              <a:rPr lang="en-US" dirty="0"/>
              <a:t>Phone: </a:t>
            </a:r>
            <a:r>
              <a:rPr lang="en-US" dirty="0" smtClean="0"/>
              <a:t>7-9677</a:t>
            </a:r>
            <a:endParaRPr lang="en-US" dirty="0"/>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 – People?</a:t>
            </a:r>
            <a:endParaRPr lang="en-US" dirty="0"/>
          </a:p>
        </p:txBody>
      </p:sp>
      <p:pic>
        <p:nvPicPr>
          <p:cNvPr id="1026" name="Picture 2" descr="C:\Users\mdreyer\AppData\Local\Microsoft\Windows\Temporary Internet Files\Low\Content.IE5\7ZKCNE8E\MC910216334[1].PN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aturation sat="320000"/>
                    </a14:imgEffect>
                  </a14:imgLayer>
                </a14:imgProps>
              </a:ext>
              <a:ext uri="{28A0092B-C50C-407E-A947-70E740481C1C}">
                <a14:useLocalDpi xmlns:a14="http://schemas.microsoft.com/office/drawing/2010/main" val="0"/>
              </a:ext>
            </a:extLst>
          </a:blip>
          <a:srcRect/>
          <a:stretch>
            <a:fillRect/>
          </a:stretch>
        </p:blipFill>
        <p:spPr bwMode="auto">
          <a:xfrm>
            <a:off x="6476186" y="4857125"/>
            <a:ext cx="2210614" cy="17722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p:txBody>
          <a:bodyPr/>
          <a:lstStyle/>
          <a:p>
            <a:r>
              <a:rPr lang="en-US" dirty="0" smtClean="0"/>
              <a:t>The additional help resources are available:</a:t>
            </a:r>
          </a:p>
          <a:p>
            <a:pPr marL="457200" indent="-457200">
              <a:buFont typeface="Arial"/>
              <a:buChar char="•"/>
            </a:pPr>
            <a:r>
              <a:rPr lang="en-US" dirty="0" smtClean="0"/>
              <a:t>The OED Team</a:t>
            </a:r>
          </a:p>
          <a:p>
            <a:r>
              <a:rPr lang="en-US" dirty="0" smtClean="0"/>
              <a:t>For questions about printing you can contact the CDOT print shop at:</a:t>
            </a:r>
          </a:p>
          <a:p>
            <a:pPr marL="457200" indent="-457200">
              <a:buFont typeface="Arial"/>
              <a:buChar char="•"/>
            </a:pPr>
            <a:r>
              <a:rPr lang="en-US" dirty="0" smtClean="0"/>
              <a:t>Phone: 7-9313</a:t>
            </a:r>
          </a:p>
          <a:p>
            <a:pPr marL="457200" indent="-457200">
              <a:buFont typeface="Arial"/>
              <a:buChar char="•"/>
            </a:pPr>
            <a:r>
              <a:rPr lang="en-US" dirty="0"/>
              <a:t>Email: </a:t>
            </a:r>
            <a:r>
              <a:rPr lang="en-US" dirty="0" smtClean="0">
                <a:hlinkClick r:id="rId3"/>
              </a:rPr>
              <a:t>cdphe_printshop</a:t>
            </a:r>
            <a:r>
              <a:rPr lang="en-US" dirty="0">
                <a:hlinkClick r:id="rId3"/>
              </a:rPr>
              <a:t>@state.co.us</a:t>
            </a:r>
            <a:endParaRPr lang="en-US" dirty="0" smtClean="0"/>
          </a:p>
          <a:p>
            <a:endParaRPr lang="en-US" dirty="0" smtClean="0"/>
          </a:p>
          <a:p>
            <a:pPr marL="457200" indent="-457200">
              <a:buFont typeface="Arial"/>
              <a:buChar char="•"/>
            </a:pPr>
            <a:endParaRPr lang="en-US" dirty="0" smtClean="0"/>
          </a:p>
        </p:txBody>
      </p:sp>
      <p:sp>
        <p:nvSpPr>
          <p:cNvPr id="50179" name="Title 1"/>
          <p:cNvSpPr>
            <a:spLocks noGrp="1"/>
          </p:cNvSpPr>
          <p:nvPr>
            <p:ph type="title"/>
          </p:nvPr>
        </p:nvSpPr>
        <p:spPr>
          <a:xfrm>
            <a:off x="182880" y="103188"/>
            <a:ext cx="8778240" cy="1143000"/>
          </a:xfrm>
        </p:spPr>
        <p:txBody>
          <a:bodyPr/>
          <a:lstStyle/>
          <a:p>
            <a:r>
              <a:rPr lang="en-US" dirty="0" smtClean="0"/>
              <a:t>Additional CDOT Help Resources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89</a:t>
            </a:fld>
            <a:endParaRPr lang="en-US" dirty="0"/>
          </a:p>
        </p:txBody>
      </p:sp>
    </p:spTree>
    <p:extLst>
      <p:ext uri="{BB962C8B-B14F-4D97-AF65-F5344CB8AC3E}">
        <p14:creationId xmlns:p14="http://schemas.microsoft.com/office/powerpoint/2010/main" val="3942075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9</a:t>
            </a:fld>
            <a:endParaRPr lang="en-US" dirty="0"/>
          </a:p>
        </p:txBody>
      </p:sp>
      <p:sp>
        <p:nvSpPr>
          <p:cNvPr id="5" name="Content Placeholder 4"/>
          <p:cNvSpPr>
            <a:spLocks noGrp="1"/>
          </p:cNvSpPr>
          <p:nvPr>
            <p:ph sz="quarter" idx="12"/>
          </p:nvPr>
        </p:nvSpPr>
        <p:spPr>
          <a:xfrm>
            <a:off x="182880" y="1246188"/>
            <a:ext cx="8778875" cy="4876800"/>
          </a:xfrm>
        </p:spPr>
        <p:txBody>
          <a:bodyPr/>
          <a:lstStyle/>
          <a:p>
            <a:r>
              <a:rPr lang="en-US" dirty="0"/>
              <a:t>Notes:</a:t>
            </a:r>
          </a:p>
          <a:p>
            <a:pPr lvl="1"/>
            <a:r>
              <a:rPr lang="en-US" sz="2200" dirty="0"/>
              <a:t>This is a </a:t>
            </a:r>
            <a:r>
              <a:rPr lang="en-US" sz="2200" dirty="0" smtClean="0"/>
              <a:t>hidden </a:t>
            </a:r>
            <a:r>
              <a:rPr lang="en-US" sz="2200" dirty="0"/>
              <a:t>slide, and only available in Notes Page View.</a:t>
            </a:r>
          </a:p>
          <a:p>
            <a:pPr lvl="1"/>
            <a:r>
              <a:rPr lang="en-US" sz="2200" dirty="0"/>
              <a:t>It functions as the Cover Page of each section. </a:t>
            </a:r>
            <a:endParaRPr lang="en-US" sz="2200" dirty="0" smtClean="0"/>
          </a:p>
          <a:p>
            <a:pPr lvl="1"/>
            <a:r>
              <a:rPr lang="en-US" sz="2200" dirty="0" smtClean="0"/>
              <a:t>When </a:t>
            </a:r>
            <a:r>
              <a:rPr lang="en-US" sz="2200" dirty="0"/>
              <a:t>creating a new </a:t>
            </a:r>
            <a:r>
              <a:rPr lang="en-US" sz="2200" dirty="0" smtClean="0"/>
              <a:t>section, you </a:t>
            </a:r>
            <a:r>
              <a:rPr lang="en-US" sz="2200" dirty="0"/>
              <a:t>need to copy and paste this slide, </a:t>
            </a:r>
            <a:r>
              <a:rPr lang="en-US" sz="2200" dirty="0" smtClean="0"/>
              <a:t>as well as the </a:t>
            </a:r>
            <a:r>
              <a:rPr lang="en-US" sz="2200" dirty="0"/>
              <a:t>“Section XX Learning Objectives”, “Terms and Concepts”, “Exercise XX”, “Check Your Knowledge”, and any </a:t>
            </a:r>
            <a:r>
              <a:rPr lang="en-US" sz="2200" dirty="0" smtClean="0"/>
              <a:t>content </a:t>
            </a:r>
            <a:r>
              <a:rPr lang="en-US" sz="2200" dirty="0"/>
              <a:t>and </a:t>
            </a:r>
            <a:r>
              <a:rPr lang="en-US" sz="2200" dirty="0" smtClean="0"/>
              <a:t>demo </a:t>
            </a:r>
            <a:r>
              <a:rPr lang="en-US" sz="2200" dirty="0"/>
              <a:t>slides as </a:t>
            </a:r>
            <a:r>
              <a:rPr lang="en-US" sz="2200" dirty="0" smtClean="0"/>
              <a:t>required</a:t>
            </a:r>
            <a:r>
              <a:rPr lang="en-US" sz="2200" dirty="0"/>
              <a:t>.</a:t>
            </a:r>
          </a:p>
          <a:p>
            <a:pPr lvl="1"/>
            <a:r>
              <a:rPr lang="en-US" sz="2200" dirty="0"/>
              <a:t>To </a:t>
            </a:r>
            <a:r>
              <a:rPr lang="en-US" sz="2200" dirty="0" smtClean="0"/>
              <a:t>customize notes content </a:t>
            </a:r>
            <a:r>
              <a:rPr lang="en-US" sz="2200" dirty="0"/>
              <a:t>in </a:t>
            </a:r>
            <a:r>
              <a:rPr lang="en-US" sz="2200" dirty="0" smtClean="0"/>
              <a:t>the Notes </a:t>
            </a:r>
            <a:r>
              <a:rPr lang="en-US" sz="2200" dirty="0"/>
              <a:t>Page </a:t>
            </a:r>
            <a:r>
              <a:rPr lang="en-US" sz="2200" dirty="0" smtClean="0"/>
              <a:t>View: Click </a:t>
            </a:r>
            <a:r>
              <a:rPr lang="en-US" sz="2200" dirty="0"/>
              <a:t>on “VIEW” tab </a:t>
            </a:r>
            <a:r>
              <a:rPr lang="en-US" sz="2200" dirty="0" smtClean="0">
                <a:sym typeface="Wingdings" panose="05000000000000000000" pitchFamily="2" charset="2"/>
              </a:rPr>
              <a:t></a:t>
            </a:r>
            <a:r>
              <a:rPr lang="en-US" sz="2200" dirty="0" smtClean="0"/>
              <a:t> </a:t>
            </a:r>
            <a:r>
              <a:rPr lang="en-US" sz="2200" dirty="0"/>
              <a:t>S</a:t>
            </a:r>
            <a:r>
              <a:rPr lang="en-US" sz="2200" dirty="0" smtClean="0"/>
              <a:t>elect </a:t>
            </a:r>
            <a:r>
              <a:rPr lang="en-US" sz="2200" dirty="0"/>
              <a:t>“Notes Page” </a:t>
            </a:r>
            <a:r>
              <a:rPr lang="en-US" sz="2200" dirty="0">
                <a:sym typeface="Wingdings" panose="05000000000000000000" pitchFamily="2" charset="2"/>
              </a:rPr>
              <a:t> D</a:t>
            </a:r>
            <a:r>
              <a:rPr lang="en-US" sz="2200" dirty="0" smtClean="0"/>
              <a:t>ouble </a:t>
            </a:r>
            <a:r>
              <a:rPr lang="en-US" sz="2200" dirty="0"/>
              <a:t>click the page, an Microsoft Word document would pop up </a:t>
            </a:r>
            <a:r>
              <a:rPr lang="en-US" sz="2200" dirty="0">
                <a:sym typeface="Wingdings" panose="05000000000000000000" pitchFamily="2" charset="2"/>
              </a:rPr>
              <a:t></a:t>
            </a:r>
            <a:r>
              <a:rPr lang="en-US" sz="2200" dirty="0" smtClean="0"/>
              <a:t> </a:t>
            </a:r>
            <a:r>
              <a:rPr lang="en-US" sz="2200" dirty="0"/>
              <a:t>Click on “XX” </a:t>
            </a:r>
            <a:r>
              <a:rPr lang="en-US" sz="2200" dirty="0" smtClean="0"/>
              <a:t>and </a:t>
            </a:r>
            <a:r>
              <a:rPr lang="en-US" sz="2200" dirty="0"/>
              <a:t>type in the section number, Click on “Course Title” </a:t>
            </a:r>
            <a:r>
              <a:rPr lang="en-US" sz="2200" dirty="0" smtClean="0"/>
              <a:t>and </a:t>
            </a:r>
            <a:r>
              <a:rPr lang="en-US" sz="2200" dirty="0"/>
              <a:t>type in the training course title </a:t>
            </a:r>
            <a:r>
              <a:rPr lang="en-US" sz="2200" dirty="0">
                <a:sym typeface="Wingdings" panose="05000000000000000000" pitchFamily="2" charset="2"/>
              </a:rPr>
              <a:t> C</a:t>
            </a:r>
            <a:r>
              <a:rPr lang="en-US" sz="2200" dirty="0" smtClean="0"/>
              <a:t>lick </a:t>
            </a:r>
            <a:r>
              <a:rPr lang="en-US" sz="2200" dirty="0"/>
              <a:t>on the margins or close word. The changes you made will be automatically saved into PowerPoint. </a:t>
            </a:r>
          </a:p>
          <a:p>
            <a:endParaRPr lang="en-US" dirty="0"/>
          </a:p>
        </p:txBody>
      </p:sp>
    </p:spTree>
    <p:extLst>
      <p:ext uri="{BB962C8B-B14F-4D97-AF65-F5344CB8AC3E}">
        <p14:creationId xmlns:p14="http://schemas.microsoft.com/office/powerpoint/2010/main" val="2272248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82880" y="103188"/>
            <a:ext cx="8778240" cy="1143000"/>
          </a:xfrm>
        </p:spPr>
        <p:txBody>
          <a:bodyPr/>
          <a:lstStyle/>
          <a:p>
            <a:r>
              <a:rPr lang="en-US" dirty="0" smtClean="0"/>
              <a:t>Questions?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90</a:t>
            </a:fld>
            <a:endParaRPr lang="en-US" dirty="0"/>
          </a:p>
        </p:txBody>
      </p:sp>
      <p:grpSp>
        <p:nvGrpSpPr>
          <p:cNvPr id="7" name="Group 6"/>
          <p:cNvGrpSpPr/>
          <p:nvPr/>
        </p:nvGrpSpPr>
        <p:grpSpPr>
          <a:xfrm>
            <a:off x="2171700" y="1143000"/>
            <a:ext cx="5829300" cy="5394781"/>
            <a:chOff x="2057400" y="1371600"/>
            <a:chExt cx="5829300" cy="5394781"/>
          </a:xfrm>
        </p:grpSpPr>
        <p:sp>
          <p:nvSpPr>
            <p:cNvPr id="10" name="TextBox 9"/>
            <p:cNvSpPr txBox="1"/>
            <p:nvPr/>
          </p:nvSpPr>
          <p:spPr>
            <a:xfrm>
              <a:off x="2057400" y="1735991"/>
              <a:ext cx="2057400" cy="3293209"/>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20800" b="1" dirty="0" smtClean="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rPr>
                <a:t>?</a:t>
              </a:r>
              <a:endParaRPr lang="en-US" sz="20800" b="1" dirty="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1" name="TextBox 10"/>
            <p:cNvSpPr txBox="1"/>
            <p:nvPr/>
          </p:nvSpPr>
          <p:spPr>
            <a:xfrm>
              <a:off x="3886200" y="2057400"/>
              <a:ext cx="2057400" cy="4708981"/>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30000" b="1" dirty="0" smtClean="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30000" b="1" dirty="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2" name="TextBox 11"/>
            <p:cNvSpPr txBox="1"/>
            <p:nvPr/>
          </p:nvSpPr>
          <p:spPr>
            <a:xfrm>
              <a:off x="5829300" y="1371600"/>
              <a:ext cx="2057400" cy="2308324"/>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14400" b="1" dirty="0" smtClean="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14400" b="1" dirty="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grpSp>
    </p:spTree>
    <p:extLst>
      <p:ext uri="{BB962C8B-B14F-4D97-AF65-F5344CB8AC3E}">
        <p14:creationId xmlns:p14="http://schemas.microsoft.com/office/powerpoint/2010/main" val="18328649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0"/>
  <p:tag name="TAG_BACKING_FORM_KEY" val="3278374-c:\users\princej\desktop\training template course final\08072015_course_creating a course using training templates_ver_01-1.pptx"/>
  <p:tag name="ARTICULATE_PRESENTER_VERSION" val="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53095</TotalTime>
  <Words>14794</Words>
  <Application>Microsoft Office PowerPoint</Application>
  <PresentationFormat>On-screen Show (4:3)</PresentationFormat>
  <Paragraphs>1722</Paragraphs>
  <Slides>90</Slides>
  <Notes>90</Notes>
  <HiddenSlides>11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100" baseType="lpstr">
      <vt:lpstr>ＭＳ Ｐゴシック</vt:lpstr>
      <vt:lpstr>Arial</vt:lpstr>
      <vt:lpstr>Arial Rounded MT Bold</vt:lpstr>
      <vt:lpstr>Calibri</vt:lpstr>
      <vt:lpstr>Cambria Math</vt:lpstr>
      <vt:lpstr>Kalinga</vt:lpstr>
      <vt:lpstr>Lucida Grande</vt:lpstr>
      <vt:lpstr>Wingdings</vt:lpstr>
      <vt:lpstr>Template2</vt:lpstr>
      <vt:lpstr>Document</vt:lpstr>
      <vt:lpstr>PowerPoint Presentation</vt:lpstr>
      <vt:lpstr>PowerPoint Presentation</vt:lpstr>
      <vt:lpstr>Course Agenda</vt:lpstr>
      <vt:lpstr>Course Learning Objectives</vt:lpstr>
      <vt:lpstr>Participant Introductions</vt:lpstr>
      <vt:lpstr>Learning Logistics</vt:lpstr>
      <vt:lpstr>Your Contributions to Learning</vt:lpstr>
      <vt:lpstr>Did you know…</vt:lpstr>
      <vt:lpstr>PowerPoint Presentation</vt:lpstr>
      <vt:lpstr>Course Agenda</vt:lpstr>
      <vt:lpstr>Section 1 Learning Objectives</vt:lpstr>
      <vt:lpstr>Terms and Concepts</vt:lpstr>
      <vt:lpstr>Terms and Concepts</vt:lpstr>
      <vt:lpstr>Training Development Process</vt:lpstr>
      <vt:lpstr>Training Development Process</vt:lpstr>
      <vt:lpstr>Accessing the Training Templates</vt:lpstr>
      <vt:lpstr>Training Templates</vt:lpstr>
      <vt:lpstr>Connection Point between Documents</vt:lpstr>
      <vt:lpstr>Copy and Pasting into Templates</vt:lpstr>
      <vt:lpstr>Naming and Versioning Documents</vt:lpstr>
      <vt:lpstr>Check Your Knowledge</vt:lpstr>
      <vt:lpstr>PowerPoint Presentation</vt:lpstr>
      <vt:lpstr>Course Agenda</vt:lpstr>
      <vt:lpstr>Section 2 Learning Objectives</vt:lpstr>
      <vt:lpstr>Terms and Concepts</vt:lpstr>
      <vt:lpstr>What is the Curricula?</vt:lpstr>
      <vt:lpstr>Why use it?</vt:lpstr>
      <vt:lpstr>Curricula Review Process</vt:lpstr>
      <vt:lpstr>Curricula Sections </vt:lpstr>
      <vt:lpstr>Curricula Template - Course Overview</vt:lpstr>
      <vt:lpstr>Course Purpose and Objective</vt:lpstr>
      <vt:lpstr>Learning Logistics</vt:lpstr>
      <vt:lpstr>Section(s)</vt:lpstr>
      <vt:lpstr>Section(s)</vt:lpstr>
      <vt:lpstr>A Word about the Introduction Section</vt:lpstr>
      <vt:lpstr>Conclusion</vt:lpstr>
      <vt:lpstr>Creating and New Curricula Section</vt:lpstr>
      <vt:lpstr>Demonstration 1</vt:lpstr>
      <vt:lpstr>Demonstration 1</vt:lpstr>
      <vt:lpstr>Exercise 1</vt:lpstr>
      <vt:lpstr>When is the Training Curricula Done</vt:lpstr>
      <vt:lpstr>Check Your Knowledge</vt:lpstr>
      <vt:lpstr>PowerPoint Presentation</vt:lpstr>
      <vt:lpstr>Course Agenda</vt:lpstr>
      <vt:lpstr>Section 3 Learning Objectives</vt:lpstr>
      <vt:lpstr>Terms and Concepts</vt:lpstr>
      <vt:lpstr>What is the PowerPoint Template</vt:lpstr>
      <vt:lpstr>Pre-created Sections</vt:lpstr>
      <vt:lpstr>Pre-formatted Slides</vt:lpstr>
      <vt:lpstr>Demonstration 2</vt:lpstr>
      <vt:lpstr>Mapping the Slides to the Curricula</vt:lpstr>
      <vt:lpstr>Views In PowerPoint</vt:lpstr>
      <vt:lpstr>Hidden Slides</vt:lpstr>
      <vt:lpstr>Demonstration 3</vt:lpstr>
      <vt:lpstr>PowerPoint Presentation</vt:lpstr>
      <vt:lpstr>Notes</vt:lpstr>
      <vt:lpstr>Using Images</vt:lpstr>
      <vt:lpstr>Where to Find Images</vt:lpstr>
      <vt:lpstr>Process Flow Shapes</vt:lpstr>
      <vt:lpstr>Creating a Process Flow</vt:lpstr>
      <vt:lpstr>Exercise 2</vt:lpstr>
      <vt:lpstr>Creating Questions</vt:lpstr>
      <vt:lpstr>Question Review</vt:lpstr>
      <vt:lpstr>Exercise 3</vt:lpstr>
      <vt:lpstr>Review Process</vt:lpstr>
      <vt:lpstr>Check Your Knowledge</vt:lpstr>
      <vt:lpstr>PowerPoint Presentation</vt:lpstr>
      <vt:lpstr>Course Agenda</vt:lpstr>
      <vt:lpstr>Section 4 Learning Objectives</vt:lpstr>
      <vt:lpstr>Terms and Concepts</vt:lpstr>
      <vt:lpstr>Terms and Concepts Template</vt:lpstr>
      <vt:lpstr>Resource Material Table of Contents</vt:lpstr>
      <vt:lpstr>Resource Material Table of Contents</vt:lpstr>
      <vt:lpstr>Exercise 4</vt:lpstr>
      <vt:lpstr>PowerPoint Presentation</vt:lpstr>
      <vt:lpstr>Course Agenda</vt:lpstr>
      <vt:lpstr>Section 5 Learning Objectives</vt:lpstr>
      <vt:lpstr>Terms and Concepts</vt:lpstr>
      <vt:lpstr>Printing the Training Course</vt:lpstr>
      <vt:lpstr>Converting Your Documents to PDF</vt:lpstr>
      <vt:lpstr>Convert PowerPoint to PDF</vt:lpstr>
      <vt:lpstr>Convert Word Document to PDF</vt:lpstr>
      <vt:lpstr>Completing the Reproduction Work Orders</vt:lpstr>
      <vt:lpstr>Email or Upload Files</vt:lpstr>
      <vt:lpstr>PowerPoint Presentation</vt:lpstr>
      <vt:lpstr>Course Agenda</vt:lpstr>
      <vt:lpstr>Conclusion</vt:lpstr>
      <vt:lpstr>Where Can I Get Help – People?</vt:lpstr>
      <vt:lpstr>Additional CDOT Help Resources</vt:lpstr>
      <vt:lpstr>Questions?</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Template</dc:title>
  <dc:subject/>
  <dc:creator>Jason Prince</dc:creator>
  <cp:keywords/>
  <dc:description/>
  <cp:lastModifiedBy>Prince, Jason M</cp:lastModifiedBy>
  <cp:revision>929</cp:revision>
  <cp:lastPrinted>2015-08-05T19:30:11Z</cp:lastPrinted>
  <dcterms:created xsi:type="dcterms:W3CDTF">2014-07-10T17:59:32Z</dcterms:created>
  <dcterms:modified xsi:type="dcterms:W3CDTF">2015-10-07T18:55:11Z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6E44D1F8-4B2B-4FA5-9B5A-72D1BA52FEE5</vt:lpwstr>
  </property>
  <property fmtid="{D5CDD505-2E9C-101B-9397-08002B2CF9AE}" pid="3" name="ArticulatePath">
    <vt:lpwstr>08072015_Course_Creating a Course Using Training Templates_Ver_01-1</vt:lpwstr>
  </property>
  <property fmtid="{D5CDD505-2E9C-101B-9397-08002B2CF9AE}" pid="4" name="ArticulateProjectVersion">
    <vt:lpwstr>7</vt:lpwstr>
  </property>
  <property fmtid="{D5CDD505-2E9C-101B-9397-08002B2CF9AE}" pid="5" name="ArticulateUseProject">
    <vt:lpwstr>1</vt:lpwstr>
  </property>
  <property fmtid="{D5CDD505-2E9C-101B-9397-08002B2CF9AE}" pid="6" name="ArticulateProjectFull">
    <vt:lpwstr>C:\Users\princej\Desktop\Training Template Course Final\08072015_Course_Creating a Course Using Training Templates_Ver_01-1.ppta</vt:lpwstr>
  </property>
</Properties>
</file>