
<file path=[Content_Types].xml><?xml version="1.0" encoding="utf-8"?>
<Types xmlns="http://schemas.openxmlformats.org/package/2006/content-types">
  <Default Extension="png" ContentType="image/png"/>
  <Default Extension="bin" ContentType="application/vnd.ms-office.activeX"/>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activeX/activeX1.xml" ContentType="application/vnd.ms-office.activeX+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activeX/activeX2.xml" ContentType="application/vnd.ms-office.activeX+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activeX/activeX3.xml" ContentType="application/vnd.ms-office.activeX+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notesSlides/notesSlide1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9.xml" ContentType="application/vnd.openxmlformats-officedocument.presentationml.notesSlide+xml"/>
  <Override PartName="/ppt/tags/tag32.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notesSlides/notesSlide21.xml" ContentType="application/vnd.openxmlformats-officedocument.presentationml.notesSlide+xml"/>
  <Override PartName="/ppt/tags/tag34.xml" ContentType="application/vnd.openxmlformats-officedocument.presentationml.tags+xml"/>
  <Override PartName="/ppt/notesSlides/notesSlide22.xml" ContentType="application/vnd.openxmlformats-officedocument.presentationml.notesSlide+xml"/>
  <Override PartName="/ppt/tags/tag35.xml" ContentType="application/vnd.openxmlformats-officedocument.presentationml.tags+xml"/>
  <Override PartName="/ppt/activeX/activeX4.xml" ContentType="application/vnd.ms-office.activeX+xml"/>
  <Override PartName="/ppt/tags/tag36.xml" ContentType="application/vnd.openxmlformats-officedocument.presentationml.tags+xml"/>
  <Override PartName="/ppt/notesSlides/notesSlide23.xml" ContentType="application/vnd.openxmlformats-officedocument.presentationml.notesSlide+xml"/>
  <Override PartName="/ppt/tags/tag37.xml" ContentType="application/vnd.openxmlformats-officedocument.presentationml.tags+xml"/>
  <Override PartName="/ppt/notesSlides/notesSlide24.xml" ContentType="application/vnd.openxmlformats-officedocument.presentationml.notesSlide+xml"/>
  <Override PartName="/ppt/tags/tag38.xml" ContentType="application/vnd.openxmlformats-officedocument.presentationml.tags+xml"/>
  <Override PartName="/ppt/activeX/activeX5.xml" ContentType="application/vnd.ms-office.activeX+xml"/>
  <Override PartName="/ppt/tags/tag39.xml" ContentType="application/vnd.openxmlformats-officedocument.presentationml.tags+xml"/>
  <Override PartName="/ppt/notesSlides/notesSlide25.xml" ContentType="application/vnd.openxmlformats-officedocument.presentationml.notesSlide+xml"/>
  <Override PartName="/ppt/tags/tag40.xml" ContentType="application/vnd.openxmlformats-officedocument.presentationml.tags+xml"/>
  <Override PartName="/ppt/notesSlides/notesSlide26.xml" ContentType="application/vnd.openxmlformats-officedocument.presentationml.notesSlide+xml"/>
  <Override PartName="/ppt/tags/tag41.xml" ContentType="application/vnd.openxmlformats-officedocument.presentationml.tags+xml"/>
  <Override PartName="/ppt/notesSlides/notesSlide27.xml" ContentType="application/vnd.openxmlformats-officedocument.presentationml.notesSlide+xml"/>
  <Override PartName="/ppt/tags/tag42.xml" ContentType="application/vnd.openxmlformats-officedocument.presentationml.tags+xml"/>
  <Override PartName="/ppt/notesSlides/notesSlide2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29.xml" ContentType="application/vnd.openxmlformats-officedocument.presentationml.notesSlide+xml"/>
  <Override PartName="/ppt/tags/tag47.xml" ContentType="application/vnd.openxmlformats-officedocument.presentationml.tags+xml"/>
  <Override PartName="/ppt/notesSlides/notesSlide30.xml" ContentType="application/vnd.openxmlformats-officedocument.presentationml.notesSlide+xml"/>
  <Override PartName="/ppt/tags/tag48.xml" ContentType="application/vnd.openxmlformats-officedocument.presentationml.tags+xml"/>
  <Override PartName="/ppt/notesSlides/notesSlide31.xml" ContentType="application/vnd.openxmlformats-officedocument.presentationml.notesSlide+xml"/>
  <Override PartName="/ppt/tags/tag49.xml" ContentType="application/vnd.openxmlformats-officedocument.presentationml.tags+xml"/>
  <Override PartName="/ppt/notesSlides/notesSlide32.xml" ContentType="application/vnd.openxmlformats-officedocument.presentationml.notesSlide+xml"/>
  <Override PartName="/ppt/tags/tag50.xml" ContentType="application/vnd.openxmlformats-officedocument.presentationml.tags+xml"/>
  <Override PartName="/ppt/notesSlides/notesSlide33.xml" ContentType="application/vnd.openxmlformats-officedocument.presentationml.notesSlide+xml"/>
  <Override PartName="/ppt/tags/tag51.xml" ContentType="application/vnd.openxmlformats-officedocument.presentationml.tags+xml"/>
  <Override PartName="/ppt/notesSlides/notesSlide34.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35.xml" ContentType="application/vnd.openxmlformats-officedocument.presentationml.notesSlide+xml"/>
  <Override PartName="/ppt/tags/tag56.xml" ContentType="application/vnd.openxmlformats-officedocument.presentationml.tags+xml"/>
  <Override PartName="/ppt/notesSlides/notesSlide36.xml" ContentType="application/vnd.openxmlformats-officedocument.presentationml.notesSlide+xml"/>
  <Override PartName="/ppt/tags/tag57.xml" ContentType="application/vnd.openxmlformats-officedocument.presentationml.tags+xml"/>
  <Override PartName="/ppt/notesSlides/notesSlide37.xml" ContentType="application/vnd.openxmlformats-officedocument.presentationml.notesSlide+xml"/>
  <Override PartName="/ppt/tags/tag58.xml" ContentType="application/vnd.openxmlformats-officedocument.presentationml.tags+xml"/>
  <Override PartName="/ppt/notesSlides/notesSlide38.xml" ContentType="application/vnd.openxmlformats-officedocument.presentationml.notesSlide+xml"/>
  <Override PartName="/ppt/tags/tag59.xml" ContentType="application/vnd.openxmlformats-officedocument.presentationml.tags+xml"/>
  <Override PartName="/ppt/notesSlides/notesSlide39.xml" ContentType="application/vnd.openxmlformats-officedocument.presentationml.notesSlide+xml"/>
  <Override PartName="/ppt/tags/tag60.xml" ContentType="application/vnd.openxmlformats-officedocument.presentationml.tags+xml"/>
  <Override PartName="/ppt/notesSlides/notesSlide40.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41.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 id="2147483687" r:id="rId2"/>
    <p:sldMasterId id="2147483699" r:id="rId3"/>
  </p:sldMasterIdLst>
  <p:notesMasterIdLst>
    <p:notesMasterId r:id="rId46"/>
  </p:notesMasterIdLst>
  <p:handoutMasterIdLst>
    <p:handoutMasterId r:id="rId47"/>
  </p:handoutMasterIdLst>
  <p:sldIdLst>
    <p:sldId id="561" r:id="rId4"/>
    <p:sldId id="593" r:id="rId5"/>
    <p:sldId id="635" r:id="rId6"/>
    <p:sldId id="636" r:id="rId7"/>
    <p:sldId id="521" r:id="rId8"/>
    <p:sldId id="596" r:id="rId9"/>
    <p:sldId id="595" r:id="rId10"/>
    <p:sldId id="597" r:id="rId11"/>
    <p:sldId id="598" r:id="rId12"/>
    <p:sldId id="599" r:id="rId13"/>
    <p:sldId id="600" r:id="rId14"/>
    <p:sldId id="637" r:id="rId15"/>
    <p:sldId id="526" r:id="rId16"/>
    <p:sldId id="602" r:id="rId17"/>
    <p:sldId id="619" r:id="rId18"/>
    <p:sldId id="620" r:id="rId19"/>
    <p:sldId id="638" r:id="rId20"/>
    <p:sldId id="532" r:id="rId21"/>
    <p:sldId id="642" r:id="rId22"/>
    <p:sldId id="610" r:id="rId23"/>
    <p:sldId id="643" r:id="rId24"/>
    <p:sldId id="625" r:id="rId25"/>
    <p:sldId id="627" r:id="rId26"/>
    <p:sldId id="622" r:id="rId27"/>
    <p:sldId id="626" r:id="rId28"/>
    <p:sldId id="639" r:id="rId29"/>
    <p:sldId id="605" r:id="rId30"/>
    <p:sldId id="609" r:id="rId31"/>
    <p:sldId id="632" r:id="rId32"/>
    <p:sldId id="640" r:id="rId33"/>
    <p:sldId id="608" r:id="rId34"/>
    <p:sldId id="615" r:id="rId35"/>
    <p:sldId id="616" r:id="rId36"/>
    <p:sldId id="617" r:id="rId37"/>
    <p:sldId id="630" r:id="rId38"/>
    <p:sldId id="618" r:id="rId39"/>
    <p:sldId id="641" r:id="rId40"/>
    <p:sldId id="613" r:id="rId41"/>
    <p:sldId id="614" r:id="rId42"/>
    <p:sldId id="604" r:id="rId43"/>
    <p:sldId id="612" r:id="rId44"/>
    <p:sldId id="594" r:id="rId45"/>
  </p:sldIdLst>
  <p:sldSz cx="9144000" cy="6858000" type="screen4x3"/>
  <p:notesSz cx="7023100" cy="93091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5120F51-B0A1-4AD5-A45D-AA5FA8288CB7}">
          <p14:sldIdLst>
            <p14:sldId id="561"/>
            <p14:sldId id="593"/>
            <p14:sldId id="635"/>
          </p14:sldIdLst>
        </p14:section>
        <p14:section name="What you Need to Apply" id="{F9DE22E4-3CC7-4A07-A9C2-AF5A7B903F1C}">
          <p14:sldIdLst>
            <p14:sldId id="636"/>
            <p14:sldId id="521"/>
            <p14:sldId id="596"/>
            <p14:sldId id="595"/>
            <p14:sldId id="597"/>
            <p14:sldId id="598"/>
            <p14:sldId id="599"/>
            <p14:sldId id="600"/>
          </p14:sldIdLst>
        </p14:section>
        <p14:section name="Searching for a Job" id="{CF47B91A-CB66-4948-A4F8-A981349E7F20}">
          <p14:sldIdLst>
            <p14:sldId id="637"/>
            <p14:sldId id="526"/>
            <p14:sldId id="602"/>
            <p14:sldId id="619"/>
            <p14:sldId id="620"/>
          </p14:sldIdLst>
        </p14:section>
        <p14:section name="Creating a NEOGOV Account" id="{E1E3258A-1C86-434C-A7E3-CCA10CFADE2F}">
          <p14:sldIdLst>
            <p14:sldId id="638"/>
            <p14:sldId id="532"/>
            <p14:sldId id="642"/>
            <p14:sldId id="610"/>
            <p14:sldId id="643"/>
            <p14:sldId id="625"/>
            <p14:sldId id="627"/>
            <p14:sldId id="622"/>
            <p14:sldId id="626"/>
          </p14:sldIdLst>
        </p14:section>
        <p14:section name="Understand and Print Announcement" id="{F56E3E29-99A2-445B-9CF3-EE0F7BC5DC87}">
          <p14:sldIdLst>
            <p14:sldId id="639"/>
            <p14:sldId id="605"/>
            <p14:sldId id="609"/>
            <p14:sldId id="632"/>
          </p14:sldIdLst>
        </p14:section>
        <p14:section name="Describing your Experience and Applying for a Job" id="{19B245B2-6DFE-46B9-893D-20A6C9DD51A2}">
          <p14:sldIdLst>
            <p14:sldId id="640"/>
            <p14:sldId id="608"/>
            <p14:sldId id="615"/>
            <p14:sldId id="616"/>
            <p14:sldId id="617"/>
            <p14:sldId id="630"/>
            <p14:sldId id="618"/>
          </p14:sldIdLst>
        </p14:section>
        <p14:section name="What Happens After I Apply for a Job" id="{7E02A536-C5C3-49E8-952F-670C93CA5373}">
          <p14:sldIdLst>
            <p14:sldId id="641"/>
            <p14:sldId id="613"/>
            <p14:sldId id="614"/>
            <p14:sldId id="604"/>
            <p14:sldId id="612"/>
          </p14:sldIdLst>
        </p14:section>
        <p14:section name="Help" id="{FF972372-88F2-4256-9E0A-0F97A108934B}">
          <p14:sldIdLst>
            <p14:sldId id="5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 id="4" name="Prince, Jason M" initials="PJM" lastIdx="1" clrIdx="4">
    <p:extLst>
      <p:ext uri="{19B8F6BF-5375-455C-9EA6-DF929625EA0E}">
        <p15:presenceInfo xmlns:p15="http://schemas.microsoft.com/office/powerpoint/2012/main" userId="S-1-5-21-1715567821-1935655697-682003330-596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72159" autoAdjust="0"/>
  </p:normalViewPr>
  <p:slideViewPr>
    <p:cSldViewPr snapToGrid="0" showGuides="1">
      <p:cViewPr varScale="1">
        <p:scale>
          <a:sx n="87" d="100"/>
          <a:sy n="87" d="100"/>
        </p:scale>
        <p:origin x="1692"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6906"/>
    </p:cViewPr>
  </p:sorterViewPr>
  <p:notesViewPr>
    <p:cSldViewPr snapToGrid="0" showGuides="1">
      <p:cViewPr varScale="1">
        <p:scale>
          <a:sx n="81" d="100"/>
          <a:sy n="81" d="100"/>
        </p:scale>
        <p:origin x="2304"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9" tIns="46655" rIns="93309" bIns="46655"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3978131" y="0"/>
            <a:ext cx="3043343" cy="465455"/>
          </a:xfrm>
          <a:prstGeom prst="rect">
            <a:avLst/>
          </a:prstGeom>
        </p:spPr>
        <p:txBody>
          <a:bodyPr vert="horz" lIns="93309" tIns="46655" rIns="93309" bIns="46655" rtlCol="0"/>
          <a:lstStyle>
            <a:lvl1pPr algn="r">
              <a:defRPr sz="1200"/>
            </a:lvl1pPr>
          </a:lstStyle>
          <a:p>
            <a:fld id="{F6CF5512-8E4D-46C9-9203-ADACEC31A94F}" type="datetimeFigureOut">
              <a:rPr lang="en-US" smtClean="0"/>
              <a:t>4/24/2017</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09" tIns="46655" rIns="93309" bIns="4665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1" y="8842030"/>
            <a:ext cx="3043343" cy="465455"/>
          </a:xfrm>
          <a:prstGeom prst="rect">
            <a:avLst/>
          </a:prstGeom>
        </p:spPr>
        <p:txBody>
          <a:bodyPr vert="horz" lIns="93309" tIns="46655" rIns="93309" bIns="46655" rtlCol="0" anchor="b"/>
          <a:lstStyle>
            <a:lvl1pPr algn="r">
              <a:defRPr sz="1200"/>
            </a:lvl1pPr>
          </a:lstStyle>
          <a:p>
            <a:fld id="{78B4F231-B363-4634-BEB8-2BAF8F4992E2}" type="slidenum">
              <a:rPr lang="en-US" smtClean="0"/>
              <a:t>‹#›</a:t>
            </a:fld>
            <a:endParaRPr lang="en-US" dirty="0"/>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335738"/>
          </a:xfrm>
          <a:prstGeom prst="rect">
            <a:avLst/>
          </a:prstGeom>
        </p:spPr>
        <p:txBody>
          <a:bodyPr vert="horz" lIns="93309" tIns="46655" rIns="93309" bIns="46655"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825455" y="1"/>
            <a:ext cx="3043343" cy="335738"/>
          </a:xfrm>
          <a:prstGeom prst="rect">
            <a:avLst/>
          </a:prstGeom>
        </p:spPr>
        <p:txBody>
          <a:bodyPr vert="horz" lIns="93309" tIns="46655" rIns="93309" bIns="46655" rtlCol="0"/>
          <a:lstStyle>
            <a:lvl1pPr algn="r">
              <a:defRPr sz="1200"/>
            </a:lvl1pPr>
          </a:lstStyle>
          <a:p>
            <a:fld id="{7A0C4957-A8F1-4602-BE95-B4787793BB94}" type="datetimeFigureOut">
              <a:rPr lang="en-US" smtClean="0"/>
              <a:t>4/24/2017</a:t>
            </a:fld>
            <a:r>
              <a:rPr lang="en-US" dirty="0" smtClean="0"/>
              <a:t> </a:t>
            </a:r>
            <a:endParaRPr lang="en-US" dirty="0"/>
          </a:p>
        </p:txBody>
      </p:sp>
      <p:sp>
        <p:nvSpPr>
          <p:cNvPr id="4" name="Slide Image Placeholder 3"/>
          <p:cNvSpPr>
            <a:spLocks noGrp="1" noRot="1" noChangeAspect="1"/>
          </p:cNvSpPr>
          <p:nvPr>
            <p:ph type="sldImg" idx="2"/>
          </p:nvPr>
        </p:nvSpPr>
        <p:spPr>
          <a:xfrm>
            <a:off x="146050" y="433388"/>
            <a:ext cx="4654550" cy="3490912"/>
          </a:xfrm>
          <a:prstGeom prst="rect">
            <a:avLst/>
          </a:prstGeom>
          <a:noFill/>
          <a:ln w="12700">
            <a:solidFill>
              <a:prstClr val="black"/>
            </a:solidFill>
          </a:ln>
        </p:spPr>
        <p:txBody>
          <a:bodyPr vert="horz" lIns="93309" tIns="46655" rIns="93309" bIns="46655" rtlCol="0" anchor="ctr"/>
          <a:lstStyle/>
          <a:p>
            <a:endParaRPr lang="en-US" dirty="0"/>
          </a:p>
        </p:txBody>
      </p:sp>
      <p:sp>
        <p:nvSpPr>
          <p:cNvPr id="5" name="Notes Placeholder 4"/>
          <p:cNvSpPr>
            <a:spLocks noGrp="1"/>
          </p:cNvSpPr>
          <p:nvPr>
            <p:ph type="body" sz="quarter" idx="3"/>
          </p:nvPr>
        </p:nvSpPr>
        <p:spPr>
          <a:xfrm>
            <a:off x="142498" y="4039030"/>
            <a:ext cx="4661710" cy="4924158"/>
          </a:xfrm>
          <a:prstGeom prst="rect">
            <a:avLst/>
          </a:prstGeom>
          <a:ln w="12700" cmpd="sng"/>
        </p:spPr>
        <p:style>
          <a:lnRef idx="2">
            <a:schemeClr val="dk1"/>
          </a:lnRef>
          <a:fillRef idx="1">
            <a:schemeClr val="lt1"/>
          </a:fillRef>
          <a:effectRef idx="0">
            <a:schemeClr val="dk1"/>
          </a:effectRef>
          <a:fontRef idx="none"/>
        </p:style>
        <p:txBody>
          <a:bodyPr vert="horz" lIns="93309" tIns="46655" rIns="93309" bIns="46655"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068846" y="9075101"/>
            <a:ext cx="1952629" cy="232383"/>
          </a:xfrm>
          <a:prstGeom prst="rect">
            <a:avLst/>
          </a:prstGeom>
        </p:spPr>
        <p:txBody>
          <a:bodyPr vert="horz" lIns="93309" tIns="46655" rIns="93309" bIns="46655"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4926349" y="443835"/>
            <a:ext cx="1944075" cy="8519353"/>
          </a:xfrm>
          <a:prstGeom prst="rect">
            <a:avLst/>
          </a:prstGeom>
          <a:ln w="12700">
            <a:solidFill>
              <a:schemeClr val="tx1"/>
            </a:solidFill>
          </a:ln>
        </p:spPr>
        <p:txBody>
          <a:bodyPr vert="horz" lIns="93309" tIns="46655" rIns="93309" bIns="46655"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r>
              <a:rPr lang="en-US" dirty="0" smtClean="0"/>
              <a:t>Notes:</a:t>
            </a:r>
          </a:p>
          <a:p>
            <a:endParaRPr lang="en-US" b="0" dirty="0" smtClean="0"/>
          </a:p>
          <a:p>
            <a:r>
              <a:rPr lang="en-US" b="0" dirty="0" smtClean="0"/>
              <a:t>Welcome</a:t>
            </a:r>
            <a:r>
              <a:rPr lang="en-US" b="0" baseline="0" dirty="0" smtClean="0"/>
              <a:t> to the How to Apply for a Job at Colorado Department of Transportation course and thank you for your interest in working for us.  This course is designed to help you understand what you need to do to apply for a job.  Before we get into the content, let’s learn how to navigate the course.</a:t>
            </a:r>
            <a:endParaRPr lang="en-US" b="0" dirty="0" smtClean="0"/>
          </a:p>
        </p:txBody>
      </p:sp>
      <p:sp>
        <p:nvSpPr>
          <p:cNvPr id="4" name="Slide Number Placeholder 3"/>
          <p:cNvSpPr>
            <a:spLocks noGrp="1"/>
          </p:cNvSpPr>
          <p:nvPr>
            <p:ph type="sldNum" sz="quarter" idx="10"/>
          </p:nvPr>
        </p:nvSpPr>
        <p:spPr/>
        <p:txBody>
          <a:bodyPr/>
          <a:lstStyle/>
          <a:p>
            <a:fld id="{6D28C5E9-D05C-1D4D-99E2-87483ED3AF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706172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a:t>
            </a:fld>
            <a:endParaRPr lang="en-US" dirty="0"/>
          </a:p>
        </p:txBody>
      </p:sp>
    </p:spTree>
    <p:extLst>
      <p:ext uri="{BB962C8B-B14F-4D97-AF65-F5344CB8AC3E}">
        <p14:creationId xmlns:p14="http://schemas.microsoft.com/office/powerpoint/2010/main" val="3009836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Positons may be posted at any time and are posted for anywhere from </a:t>
            </a:r>
            <a:r>
              <a:rPr lang="en-US" dirty="0" smtClean="0"/>
              <a:t> a few days </a:t>
            </a:r>
            <a:r>
              <a:rPr lang="en-US" dirty="0"/>
              <a:t>to a couple of weeks.  </a:t>
            </a:r>
          </a:p>
          <a:p>
            <a:endParaRPr lang="en-US" dirty="0"/>
          </a:p>
          <a:p>
            <a:r>
              <a:rPr lang="en-US" dirty="0"/>
              <a:t>To increase your chances of finding a position that matches your skills check jobs page frequently, submit a Job Interest card and be prepared to </a:t>
            </a:r>
            <a:r>
              <a:rPr lang="en-US" dirty="0" smtClean="0"/>
              <a:t>apply</a:t>
            </a:r>
            <a:r>
              <a:rPr lang="en-US" baseline="0" dirty="0" smtClean="0"/>
              <a:t> by completing your NEOGOV profile based on what we the next section of the course.</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11</a:t>
            </a:fld>
            <a:endParaRPr lang="en-US" dirty="0"/>
          </a:p>
        </p:txBody>
      </p:sp>
    </p:spTree>
    <p:extLst>
      <p:ext uri="{BB962C8B-B14F-4D97-AF65-F5344CB8AC3E}">
        <p14:creationId xmlns:p14="http://schemas.microsoft.com/office/powerpoint/2010/main" val="2312036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smtClean="0"/>
              <a:t>This section of the course will</a:t>
            </a:r>
            <a:r>
              <a:rPr lang="en-US" baseline="0" dirty="0" smtClean="0"/>
              <a:t> show you how to search for a job at CDOT, filter your search and how to create a job interest card so we can contact you when a position you are interested in becomes available.  </a:t>
            </a:r>
            <a:endParaRPr lang="en-US"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Tree>
    <p:extLst>
      <p:ext uri="{BB962C8B-B14F-4D97-AF65-F5344CB8AC3E}">
        <p14:creationId xmlns:p14="http://schemas.microsoft.com/office/powerpoint/2010/main" val="3640440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pPr defTabSz="882762">
              <a:defRPr/>
            </a:pPr>
            <a:r>
              <a:rPr lang="en-US" dirty="0"/>
              <a:t>Take a moment to review the topics for this section of the course. When you are done reviewing them, click the Next button to view the section, or if you are only reviewing the objectives, select the Return to Course Outline button to select a different topic.</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13</a:t>
            </a:fld>
            <a:endParaRPr lang="en-US" dirty="0"/>
          </a:p>
        </p:txBody>
      </p:sp>
    </p:spTree>
    <p:extLst>
      <p:ext uri="{BB962C8B-B14F-4D97-AF65-F5344CB8AC3E}">
        <p14:creationId xmlns:p14="http://schemas.microsoft.com/office/powerpoint/2010/main" val="2295147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Now’s let’s get started by searching for a job using a key word search.  Starting from the main Job Opportunities page, locate the search field.  This is just above the first job posting.  Now, click on the search field the words “search” no longer display and you have a flashing cursor.  Now enter the type of work you do.  In this example, maintenance.  Notice as you type the system makes suggestions about jobs matching your search criteria.  Let’s click on the first suggestion, maintenance this populates the field.   Notice the screen updates with your search results.  It looks like there are still 56 jobs.  You could look at each open position.  But instead let’s filter the results.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14</a:t>
            </a:fld>
            <a:endParaRPr lang="en-US" dirty="0"/>
          </a:p>
        </p:txBody>
      </p:sp>
    </p:spTree>
    <p:extLst>
      <p:ext uri="{BB962C8B-B14F-4D97-AF65-F5344CB8AC3E}">
        <p14:creationId xmlns:p14="http://schemas.microsoft.com/office/powerpoint/2010/main" val="2687595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Now let’s look at filter option to narrow down the job search.  Filtering allows you to search for a job by location, Department, job category and even salary.  First we want to clear the search.  Click on the “X” next to the word maintenance in the search field.  Now let’s set up filter by clicking on the Filter button.  In this example, we are going to search for Maintenance positions within the Department of Transportation.  Select department and then Department of Transportation.  Note that the grey screen to the left updates and shows 20 postings.  Now let’s select the job category link and then maintenance.  Great!  It looks like we are down to 10 jobs.  Click anywhere to the left, the grey area to display the results of your search.  You can combine any of the search criteria to find the right job in the best location.  If no jobs display try widening your search.  Now let’s learn how to create a job interest card.</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Tree>
    <p:extLst>
      <p:ext uri="{BB962C8B-B14F-4D97-AF65-F5344CB8AC3E}">
        <p14:creationId xmlns:p14="http://schemas.microsoft.com/office/powerpoint/2010/main" val="2825775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Now let’s learn how to create a job interest card.  This allows you to be notified when a position you want becomes available.  Click on arrow to the right of the menu and then the Job Categories/Job Interest Cards link.  Be sure you are signed in.  If you are not then you will be prompted to do so when you subscribe.  Now, select the categories that match your skills in this example the Building Maintenance and Maintenance.  Now click the green subscribe button.   Be sure to double check your email address as this is how you will be contacted and click submit.  You will now be sent emails about these type of jobs for the next 12 months.  </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Tree>
    <p:extLst>
      <p:ext uri="{BB962C8B-B14F-4D97-AF65-F5344CB8AC3E}">
        <p14:creationId xmlns:p14="http://schemas.microsoft.com/office/powerpoint/2010/main" val="1635394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smtClean="0"/>
              <a:t>In this section of the course you will learn how to create a NEOGOV account that you</a:t>
            </a:r>
            <a:r>
              <a:rPr lang="en-US" baseline="0" dirty="0" smtClean="0"/>
              <a:t> will need to apply for a position.  </a:t>
            </a:r>
            <a:endParaRPr lang="en-US"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Tree>
    <p:extLst>
      <p:ext uri="{BB962C8B-B14F-4D97-AF65-F5344CB8AC3E}">
        <p14:creationId xmlns:p14="http://schemas.microsoft.com/office/powerpoint/2010/main" val="1181462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pPr defTabSz="882762">
              <a:defRPr/>
            </a:pPr>
            <a:r>
              <a:rPr lang="en-US" dirty="0"/>
              <a:t>Take a moment to review the topics for this section of the course. When you are done reviewing them, click the Next button to view the section, or if you are only reviewing the objectives, select the Return to Course Outline button to select a different topic.</a:t>
            </a:r>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18</a:t>
            </a:fld>
            <a:endParaRPr lang="en-US" dirty="0"/>
          </a:p>
        </p:txBody>
      </p:sp>
    </p:spTree>
    <p:extLst>
      <p:ext uri="{BB962C8B-B14F-4D97-AF65-F5344CB8AC3E}">
        <p14:creationId xmlns:p14="http://schemas.microsoft.com/office/powerpoint/2010/main" val="3574790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NEOGOV</a:t>
            </a:r>
            <a:r>
              <a:rPr lang="en-US" baseline="0" dirty="0" smtClean="0"/>
              <a:t> is a software that is used by CDOT to communicate our positions to the public and for tracking the applications.  You will use NEOGOV to submit your application and to check on the status.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19</a:t>
            </a:fld>
            <a:endParaRPr lang="en-US" dirty="0"/>
          </a:p>
        </p:txBody>
      </p:sp>
    </p:spTree>
    <p:extLst>
      <p:ext uri="{BB962C8B-B14F-4D97-AF65-F5344CB8AC3E}">
        <p14:creationId xmlns:p14="http://schemas.microsoft.com/office/powerpoint/2010/main" val="1718057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 y="420688"/>
            <a:ext cx="4511675" cy="3384550"/>
          </a:xfrm>
        </p:spPr>
      </p:sp>
      <p:sp>
        <p:nvSpPr>
          <p:cNvPr id="3" name="Notes Placeholder 2"/>
          <p:cNvSpPr>
            <a:spLocks noGrp="1"/>
          </p:cNvSpPr>
          <p:nvPr>
            <p:ph type="body" idx="1"/>
            <p:custDataLst>
              <p:tags r:id="rId1"/>
            </p:custDataLst>
          </p:nvPr>
        </p:nvSpPr>
        <p:spPr/>
        <p:txBody>
          <a:bodyPr/>
          <a:lstStyle/>
          <a:p>
            <a:r>
              <a:rPr lang="en-US" dirty="0"/>
              <a:t>As you go through the course there are a couple of items you can use to help you learn.  The first is the Resources link as indicated by the red arrow.  This link contains copies of all of the documents referenced in this course.  </a:t>
            </a:r>
          </a:p>
          <a:p>
            <a:endParaRPr lang="en-US" dirty="0"/>
          </a:p>
          <a:p>
            <a:r>
              <a:rPr lang="en-US" dirty="0"/>
              <a:t>The Glossary tab displays an alphabetical list of terms that are used throughout the course.  Anytime you are uncertain about a term, this is the best place to look.  Unlike the resources link clicking on the glossary does not pause the course. </a:t>
            </a:r>
          </a:p>
          <a:p>
            <a:r>
              <a:rPr lang="en-US" dirty="0"/>
              <a:t> </a:t>
            </a:r>
          </a:p>
          <a:p>
            <a:r>
              <a:rPr lang="en-US" dirty="0"/>
              <a:t>If you want to navigate, use the previous or next buttons or click on the slide you want to navigate to under the menu tab.  There is also a search field located at the bottom of the Menu tab that brings up all of the slides related to your search.  The progress bar displays your progress within a slide.</a:t>
            </a:r>
          </a:p>
          <a:p>
            <a:endParaRPr lang="en-US" dirty="0"/>
          </a:p>
          <a:p>
            <a:r>
              <a:rPr lang="en-US" dirty="0"/>
              <a:t>If for any reason, you need to close the course before you have completed it, you will be returned to the page you were on once you log back in.  Now let’s move on to what you will learn in this course.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Tree>
    <p:extLst>
      <p:ext uri="{BB962C8B-B14F-4D97-AF65-F5344CB8AC3E}">
        <p14:creationId xmlns:p14="http://schemas.microsoft.com/office/powerpoint/2010/main" val="4201890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create a NEOGOV account you need an email address and a unique user name.  You must also have a password that is 8 characters in length that contains upper and lower case, symbols, and a number.  If you do not have an email address click </a:t>
            </a:r>
            <a:r>
              <a:rPr lang="en-US" dirty="0" smtClean="0"/>
              <a:t>or enter the</a:t>
            </a:r>
            <a:r>
              <a:rPr lang="en-US" baseline="0" dirty="0" smtClean="0"/>
              <a:t> link in your browser to</a:t>
            </a:r>
            <a:r>
              <a:rPr lang="en-US" dirty="0" smtClean="0"/>
              <a:t> </a:t>
            </a:r>
            <a:r>
              <a:rPr lang="en-US" dirty="0"/>
              <a:t>create one.  Now let’s watch a brief video that shows you how to create your </a:t>
            </a:r>
            <a:r>
              <a:rPr lang="en-US" dirty="0" smtClean="0"/>
              <a:t>NEO account</a:t>
            </a:r>
            <a:r>
              <a:rPr lang="en-US" dirty="0"/>
              <a:t>.</a:t>
            </a:r>
          </a:p>
        </p:txBody>
      </p:sp>
      <p:sp>
        <p:nvSpPr>
          <p:cNvPr id="4" name="Slide Number Placeholder 3"/>
          <p:cNvSpPr>
            <a:spLocks noGrp="1"/>
          </p:cNvSpPr>
          <p:nvPr>
            <p:ph type="sldNum" sz="quarter" idx="10"/>
          </p:nvPr>
        </p:nvSpPr>
        <p:spPr/>
        <p:txBody>
          <a:bodyPr/>
          <a:lstStyle/>
          <a:p>
            <a:fld id="{CA846680-62A7-41C5-A79F-706D29C4710E}" type="slidenum">
              <a:rPr lang="en-US" smtClean="0"/>
              <a:pPr/>
              <a:t>20</a:t>
            </a:fld>
            <a:endParaRPr lang="en-US" dirty="0"/>
          </a:p>
        </p:txBody>
      </p:sp>
    </p:spTree>
    <p:extLst>
      <p:ext uri="{BB962C8B-B14F-4D97-AF65-F5344CB8AC3E}">
        <p14:creationId xmlns:p14="http://schemas.microsoft.com/office/powerpoint/2010/main" val="2848955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21</a:t>
            </a:fld>
            <a:endParaRPr lang="en-US" dirty="0"/>
          </a:p>
        </p:txBody>
      </p:sp>
    </p:spTree>
    <p:extLst>
      <p:ext uri="{BB962C8B-B14F-4D97-AF65-F5344CB8AC3E}">
        <p14:creationId xmlns:p14="http://schemas.microsoft.com/office/powerpoint/2010/main" val="3552764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22</a:t>
            </a:fld>
            <a:endParaRPr lang="en-US" dirty="0"/>
          </a:p>
        </p:txBody>
      </p:sp>
    </p:spTree>
    <p:extLst>
      <p:ext uri="{BB962C8B-B14F-4D97-AF65-F5344CB8AC3E}">
        <p14:creationId xmlns:p14="http://schemas.microsoft.com/office/powerpoint/2010/main" val="3371555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23</a:t>
            </a:fld>
            <a:endParaRPr lang="en-US" dirty="0"/>
          </a:p>
        </p:txBody>
      </p:sp>
    </p:spTree>
    <p:extLst>
      <p:ext uri="{BB962C8B-B14F-4D97-AF65-F5344CB8AC3E}">
        <p14:creationId xmlns:p14="http://schemas.microsoft.com/office/powerpoint/2010/main" val="2269123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time you</a:t>
            </a:r>
            <a:r>
              <a:rPr lang="en-US" baseline="0" dirty="0" smtClean="0"/>
              <a:t> come to the Job Opportunities page you will need to sign into your account.  To log in you need your user name or email address and your password. Now, let’s look at the sign in process and what to do if you forgot your user name or password.</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24</a:t>
            </a:fld>
            <a:endParaRPr lang="en-US" dirty="0"/>
          </a:p>
        </p:txBody>
      </p:sp>
    </p:spTree>
    <p:extLst>
      <p:ext uri="{BB962C8B-B14F-4D97-AF65-F5344CB8AC3E}">
        <p14:creationId xmlns:p14="http://schemas.microsoft.com/office/powerpoint/2010/main" val="1037192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25</a:t>
            </a:fld>
            <a:endParaRPr lang="en-US" dirty="0"/>
          </a:p>
        </p:txBody>
      </p:sp>
    </p:spTree>
    <p:extLst>
      <p:ext uri="{BB962C8B-B14F-4D97-AF65-F5344CB8AC3E}">
        <p14:creationId xmlns:p14="http://schemas.microsoft.com/office/powerpoint/2010/main" val="2770076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smtClean="0"/>
              <a:t>In</a:t>
            </a:r>
            <a:r>
              <a:rPr lang="en-US" baseline="0" dirty="0" smtClean="0"/>
              <a:t> this section of the course you will learn about the job announcement, including how to print it out and what each of the different section mean.</a:t>
            </a:r>
            <a:endParaRPr lang="en-US"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26</a:t>
            </a:fld>
            <a:endParaRPr lang="en-US" dirty="0"/>
          </a:p>
        </p:txBody>
      </p:sp>
    </p:spTree>
    <p:extLst>
      <p:ext uri="{BB962C8B-B14F-4D97-AF65-F5344CB8AC3E}">
        <p14:creationId xmlns:p14="http://schemas.microsoft.com/office/powerpoint/2010/main" val="1810529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pPr defTabSz="882762">
              <a:defRPr/>
            </a:pPr>
            <a:r>
              <a:rPr lang="en-US" dirty="0"/>
              <a:t>Take a moment to review the topics for this section of the course. When you are done reviewing them, click the Next button to view the section, or if you are only reviewing the objectives, select the Return to Course Outline button to select a different topic.</a:t>
            </a:r>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27</a:t>
            </a:fld>
            <a:endParaRPr lang="en-US" dirty="0"/>
          </a:p>
        </p:txBody>
      </p:sp>
    </p:spTree>
    <p:extLst>
      <p:ext uri="{BB962C8B-B14F-4D97-AF65-F5344CB8AC3E}">
        <p14:creationId xmlns:p14="http://schemas.microsoft.com/office/powerpoint/2010/main" val="33553660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process to print the announcement is simple.  Start by opening the announcement by clicking on the link.  From the top of the open announcement there is the print icon this is shown by the second arrow.  A new window opens displaying the job announcement.  Now right click on this window and select print.  The print window display From here select the print button from the print options window.  Now let’s look at the different sections of the job announcement.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28</a:t>
            </a:fld>
            <a:endParaRPr lang="en-US" dirty="0"/>
          </a:p>
        </p:txBody>
      </p:sp>
    </p:spTree>
    <p:extLst>
      <p:ext uri="{BB962C8B-B14F-4D97-AF65-F5344CB8AC3E}">
        <p14:creationId xmlns:p14="http://schemas.microsoft.com/office/powerpoint/2010/main" val="1663438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29</a:t>
            </a:fld>
            <a:endParaRPr lang="en-US" dirty="0"/>
          </a:p>
        </p:txBody>
      </p:sp>
    </p:spTree>
    <p:extLst>
      <p:ext uri="{BB962C8B-B14F-4D97-AF65-F5344CB8AC3E}">
        <p14:creationId xmlns:p14="http://schemas.microsoft.com/office/powerpoint/2010/main" val="1442664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This course is divided into six sections and help.  You can view the sections in any order, based on what you want to learn, or you can take the whole course by going through each section.  If you want to see the topics within the section, click on the green button.  And one more thing, you will be returned to this slide at the end of each section.  </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a:t>
            </a:fld>
            <a:endParaRPr lang="en-US" dirty="0"/>
          </a:p>
        </p:txBody>
      </p:sp>
    </p:spTree>
    <p:extLst>
      <p:ext uri="{BB962C8B-B14F-4D97-AF65-F5344CB8AC3E}">
        <p14:creationId xmlns:p14="http://schemas.microsoft.com/office/powerpoint/2010/main" val="27215646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smtClean="0"/>
              <a:t>In</a:t>
            </a:r>
            <a:r>
              <a:rPr lang="en-US" baseline="0" dirty="0" smtClean="0"/>
              <a:t> this section of the course you will learn how to frame your experience, apply for a position and identify if you have a complete application.  </a:t>
            </a:r>
            <a:endParaRPr lang="en-US"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30</a:t>
            </a:fld>
            <a:endParaRPr lang="en-US" dirty="0"/>
          </a:p>
        </p:txBody>
      </p:sp>
    </p:spTree>
    <p:extLst>
      <p:ext uri="{BB962C8B-B14F-4D97-AF65-F5344CB8AC3E}">
        <p14:creationId xmlns:p14="http://schemas.microsoft.com/office/powerpoint/2010/main" val="2044477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Take a moment to review the topics for this section of the course. When you are done reviewing them, click the Next button to view the section, or if you are only reviewing the objectives, select the Return to Course Outline button to select a different topic.</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31</a:t>
            </a:fld>
            <a:endParaRPr lang="en-US" dirty="0"/>
          </a:p>
        </p:txBody>
      </p:sp>
    </p:spTree>
    <p:extLst>
      <p:ext uri="{BB962C8B-B14F-4D97-AF65-F5344CB8AC3E}">
        <p14:creationId xmlns:p14="http://schemas.microsoft.com/office/powerpoint/2010/main" val="1655376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make changes to resume, be sure to read the announcement paying particular attention to the qualifications section.  Each position is different and you should change your </a:t>
            </a:r>
            <a:r>
              <a:rPr lang="en-US" dirty="0" smtClean="0"/>
              <a:t>application to </a:t>
            </a:r>
            <a:r>
              <a:rPr lang="en-US" dirty="0"/>
              <a:t>highlight your experience in relation to the position you are applying.  Also, this is not the time to be shy.  Stating your experience so is critical to you success as an applicant.  The Job duty work sheet will help you state your experience.  Let’s take a look at that now.</a:t>
            </a:r>
          </a:p>
        </p:txBody>
      </p:sp>
      <p:sp>
        <p:nvSpPr>
          <p:cNvPr id="4" name="Slide Number Placeholder 3"/>
          <p:cNvSpPr>
            <a:spLocks noGrp="1"/>
          </p:cNvSpPr>
          <p:nvPr>
            <p:ph type="sldNum" sz="quarter" idx="10"/>
          </p:nvPr>
        </p:nvSpPr>
        <p:spPr/>
        <p:txBody>
          <a:bodyPr/>
          <a:lstStyle/>
          <a:p>
            <a:fld id="{CA846680-62A7-41C5-A79F-706D29C4710E}" type="slidenum">
              <a:rPr lang="en-US" smtClean="0"/>
              <a:pPr/>
              <a:t>32</a:t>
            </a:fld>
            <a:endParaRPr lang="en-US" dirty="0"/>
          </a:p>
        </p:txBody>
      </p:sp>
    </p:spTree>
    <p:extLst>
      <p:ext uri="{BB962C8B-B14F-4D97-AF65-F5344CB8AC3E}">
        <p14:creationId xmlns:p14="http://schemas.microsoft.com/office/powerpoint/2010/main" val="10958808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We have created a Job Duty worksheet to help you describe your experience.  To use the worksheet, go to the section that contains the exceptional applicant list.  Create a row for each of the bullets.  Now describe what you did in your previous jobs that match each of the bulleted items.  It is important to provide details of what you did and to be specific.  Now fill in what you used to perform that task for example tools or software you used.  The last step is to combine the two columns into narrative for your resume, as shown by the third column.  Placing this in your resume as a bullet point or in your work experience gives us the detail we need to understand your work experience.  A copy of the Job Duty Worksheet can be found by clicking on the resources link.  </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33</a:t>
            </a:fld>
            <a:endParaRPr lang="en-US" dirty="0"/>
          </a:p>
        </p:txBody>
      </p:sp>
    </p:spTree>
    <p:extLst>
      <p:ext uri="{BB962C8B-B14F-4D97-AF65-F5344CB8AC3E}">
        <p14:creationId xmlns:p14="http://schemas.microsoft.com/office/powerpoint/2010/main" val="42695906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When you click the </a:t>
            </a:r>
            <a:r>
              <a:rPr lang="en-US" dirty="0" smtClean="0">
                <a:solidFill>
                  <a:srgbClr val="FF0000"/>
                </a:solidFill>
              </a:rPr>
              <a:t>Apply </a:t>
            </a:r>
            <a:r>
              <a:rPr lang="en-US" dirty="0">
                <a:solidFill>
                  <a:srgbClr val="FF0000"/>
                </a:solidFill>
              </a:rPr>
              <a:t>button, you will be prompted to complete your profile.  Your profile information will be saved and can be used to apply for other positions.  However you should make modifications to your profile for each position you apply as there may be differences in what is being </a:t>
            </a:r>
            <a:r>
              <a:rPr lang="en-US" dirty="0" smtClean="0">
                <a:solidFill>
                  <a:srgbClr val="FF0000"/>
                </a:solidFill>
              </a:rPr>
              <a:t>sought.  </a:t>
            </a:r>
            <a:r>
              <a:rPr lang="en-US" dirty="0">
                <a:solidFill>
                  <a:srgbClr val="FF0000"/>
                </a:solidFill>
              </a:rPr>
              <a:t>Let’s take a look at the </a:t>
            </a:r>
            <a:r>
              <a:rPr lang="en-US" dirty="0" smtClean="0">
                <a:solidFill>
                  <a:srgbClr val="FF0000"/>
                </a:solidFill>
              </a:rPr>
              <a:t>selection</a:t>
            </a:r>
            <a:r>
              <a:rPr lang="en-US" baseline="0" dirty="0" smtClean="0">
                <a:solidFill>
                  <a:srgbClr val="FF0000"/>
                </a:solidFill>
              </a:rPr>
              <a:t> </a:t>
            </a:r>
            <a:r>
              <a:rPr lang="en-US" dirty="0" smtClean="0">
                <a:solidFill>
                  <a:srgbClr val="FF0000"/>
                </a:solidFill>
              </a:rPr>
              <a:t>process</a:t>
            </a:r>
            <a:r>
              <a:rPr lang="en-US" dirty="0">
                <a:solidFill>
                  <a:srgbClr val="FF0000"/>
                </a:solidFill>
              </a:rPr>
              <a:t>.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34</a:t>
            </a:fld>
            <a:endParaRPr lang="en-US" dirty="0"/>
          </a:p>
        </p:txBody>
      </p:sp>
    </p:spTree>
    <p:extLst>
      <p:ext uri="{BB962C8B-B14F-4D97-AF65-F5344CB8AC3E}">
        <p14:creationId xmlns:p14="http://schemas.microsoft.com/office/powerpoint/2010/main" val="16339128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35</a:t>
            </a:fld>
            <a:endParaRPr lang="en-US" dirty="0"/>
          </a:p>
        </p:txBody>
      </p:sp>
    </p:spTree>
    <p:extLst>
      <p:ext uri="{BB962C8B-B14F-4D97-AF65-F5344CB8AC3E}">
        <p14:creationId xmlns:p14="http://schemas.microsoft.com/office/powerpoint/2010/main" val="24841190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we want you to be successful.  To help you we describe what you need to submit for a complete application.  In addition to a complete application, we may require answers to supplemental questions and verification of licenses.  If your application is not complete then you will be not be considered.  This completes the section.  Click the next button to return to the Course Outline slide.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36</a:t>
            </a:fld>
            <a:endParaRPr lang="en-US" dirty="0"/>
          </a:p>
        </p:txBody>
      </p:sp>
    </p:spTree>
    <p:extLst>
      <p:ext uri="{BB962C8B-B14F-4D97-AF65-F5344CB8AC3E}">
        <p14:creationId xmlns:p14="http://schemas.microsoft.com/office/powerpoint/2010/main" val="27990147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smtClean="0"/>
              <a:t>In</a:t>
            </a:r>
            <a:r>
              <a:rPr lang="en-US" baseline="0" dirty="0" smtClean="0"/>
              <a:t> this section of the course you will learn about what happens after you apply for a position, including the timeline of the application process, and what the different letters sent to you by HR mean.  </a:t>
            </a:r>
            <a:endParaRPr lang="en-US"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37</a:t>
            </a:fld>
            <a:endParaRPr lang="en-US" dirty="0"/>
          </a:p>
        </p:txBody>
      </p:sp>
    </p:spTree>
    <p:extLst>
      <p:ext uri="{BB962C8B-B14F-4D97-AF65-F5344CB8AC3E}">
        <p14:creationId xmlns:p14="http://schemas.microsoft.com/office/powerpoint/2010/main" val="26519036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pPr defTabSz="882762">
              <a:defRPr/>
            </a:pPr>
            <a:r>
              <a:rPr lang="en-US" dirty="0"/>
              <a:t>Take a moment to review the topics for this section of the course. When you are done reviewing them, click the Next button to view the section, or if you are only reviewing the objectives, select the Return to Course Outline button to select a different topic.</a:t>
            </a:r>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38</a:t>
            </a:fld>
            <a:endParaRPr lang="en-US" dirty="0"/>
          </a:p>
        </p:txBody>
      </p:sp>
    </p:spTree>
    <p:extLst>
      <p:ext uri="{BB962C8B-B14F-4D97-AF65-F5344CB8AC3E}">
        <p14:creationId xmlns:p14="http://schemas.microsoft.com/office/powerpoint/2010/main" val="30363956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kern="1200" dirty="0" smtClean="0">
                <a:solidFill>
                  <a:schemeClr val="tx1"/>
                </a:solidFill>
                <a:effectLst/>
                <a:latin typeface="+mn-lt"/>
                <a:ea typeface="+mn-ea"/>
                <a:cs typeface="+mn-cs"/>
              </a:rPr>
              <a:t>If you indicated you want an email notification, you will be immediately notified via email that your application has been received.  You will also receive notification at each stage of the recruitment process if you are moving forward or have not been selected.  There are a variety of factors on when you will be notified next such as the size of the applicant pool, the number of assessment steps, etc.  It can take anywhere from a few weeks to a few months from time of application to hire.</a:t>
            </a:r>
            <a:r>
              <a:rPr lang="en-US" dirty="0" smtClean="0"/>
              <a: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39</a:t>
            </a:fld>
            <a:endParaRPr lang="en-US" dirty="0"/>
          </a:p>
        </p:txBody>
      </p:sp>
    </p:spTree>
    <p:extLst>
      <p:ext uri="{BB962C8B-B14F-4D97-AF65-F5344CB8AC3E}">
        <p14:creationId xmlns:p14="http://schemas.microsoft.com/office/powerpoint/2010/main" val="1319334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smtClean="0"/>
              <a:t>This section of the course covers what you need to know when</a:t>
            </a:r>
            <a:r>
              <a:rPr lang="en-US" baseline="0" dirty="0" smtClean="0"/>
              <a:t> you apply for a job at CDOT.  This includes finding the State job page, what job you are eligible to apply, and when new jobs are posted.  </a:t>
            </a:r>
            <a:endParaRPr lang="en-US"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a:t>
            </a:fld>
            <a:endParaRPr lang="en-US" dirty="0"/>
          </a:p>
        </p:txBody>
      </p:sp>
    </p:spTree>
    <p:extLst>
      <p:ext uri="{BB962C8B-B14F-4D97-AF65-F5344CB8AC3E}">
        <p14:creationId xmlns:p14="http://schemas.microsoft.com/office/powerpoint/2010/main" val="32041256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submit your </a:t>
            </a:r>
            <a:r>
              <a:rPr lang="en-US" dirty="0" smtClean="0"/>
              <a:t>application, </a:t>
            </a:r>
            <a:r>
              <a:rPr lang="en-US" dirty="0"/>
              <a:t>the minimum qualifications are reviewed and a comparative analysis is conducted.  This is where your application is evaluated against the position requirements.  This could also be an Oral Board or structured interview where your application will be evaluated by three to five Subject Matter Experts.  Once the process is complete.  The most qualified applicants are placed on an eligible list and the top six are referred to the hiring manager for additional review.   Now, let’s take a look at the types of communication you may receive.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40</a:t>
            </a:fld>
            <a:endParaRPr lang="en-US" dirty="0"/>
          </a:p>
        </p:txBody>
      </p:sp>
    </p:spTree>
    <p:extLst>
      <p:ext uri="{BB962C8B-B14F-4D97-AF65-F5344CB8AC3E}">
        <p14:creationId xmlns:p14="http://schemas.microsoft.com/office/powerpoint/2010/main" val="28147096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41</a:t>
            </a:fld>
            <a:endParaRPr lang="en-US" dirty="0"/>
          </a:p>
        </p:txBody>
      </p:sp>
    </p:spTree>
    <p:extLst>
      <p:ext uri="{BB962C8B-B14F-4D97-AF65-F5344CB8AC3E}">
        <p14:creationId xmlns:p14="http://schemas.microsoft.com/office/powerpoint/2010/main" val="23911982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42</a:t>
            </a:fld>
            <a:endParaRPr lang="en-US" dirty="0"/>
          </a:p>
        </p:txBody>
      </p:sp>
    </p:spTree>
    <p:extLst>
      <p:ext uri="{BB962C8B-B14F-4D97-AF65-F5344CB8AC3E}">
        <p14:creationId xmlns:p14="http://schemas.microsoft.com/office/powerpoint/2010/main" val="1831689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pPr defTabSz="882762">
              <a:defRPr/>
            </a:pPr>
            <a:r>
              <a:rPr lang="en-US" dirty="0"/>
              <a:t>Take a moment to review the topics for this section of the course. When you are done reviewing them, click the Next </a:t>
            </a:r>
            <a:r>
              <a:rPr lang="en-US" dirty="0" smtClean="0"/>
              <a:t>button to return to the course outline.</a:t>
            </a:r>
            <a:endParaRPr lang="en-US" dirty="0"/>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a:t>
            </a:fld>
            <a:endParaRPr lang="en-US" dirty="0"/>
          </a:p>
        </p:txBody>
      </p:sp>
    </p:spTree>
    <p:extLst>
      <p:ext uri="{BB962C8B-B14F-4D97-AF65-F5344CB8AC3E}">
        <p14:creationId xmlns:p14="http://schemas.microsoft.com/office/powerpoint/2010/main" val="3121936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of Colorado’s job page can be found at www.colorado.gov/dhr/jobs and can be accessed from the link on this page.  To make it easy to find, create a bookmark by going to the open page and then pressing the ctrl and the D key together to bookmark the site.  By the way if you are not a CDOT employee, only open competitive positions are open to you.  Let’s learn about that now.</a:t>
            </a:r>
          </a:p>
        </p:txBody>
      </p:sp>
      <p:sp>
        <p:nvSpPr>
          <p:cNvPr id="4" name="Slide Number Placeholder 3"/>
          <p:cNvSpPr>
            <a:spLocks noGrp="1"/>
          </p:cNvSpPr>
          <p:nvPr>
            <p:ph type="sldNum" sz="quarter" idx="10"/>
          </p:nvPr>
        </p:nvSpPr>
        <p:spPr/>
        <p:txBody>
          <a:bodyPr/>
          <a:lstStyle/>
          <a:p>
            <a:fld id="{CA846680-62A7-41C5-A79F-706D29C4710E}" type="slidenum">
              <a:rPr lang="en-US" smtClean="0"/>
              <a:pPr/>
              <a:t>6</a:t>
            </a:fld>
            <a:endParaRPr lang="en-US" dirty="0"/>
          </a:p>
        </p:txBody>
      </p:sp>
    </p:spTree>
    <p:extLst>
      <p:ext uri="{BB962C8B-B14F-4D97-AF65-F5344CB8AC3E}">
        <p14:creationId xmlns:p14="http://schemas.microsoft.com/office/powerpoint/2010/main" val="594772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a:t>
            </a:fld>
            <a:endParaRPr lang="en-US" dirty="0"/>
          </a:p>
        </p:txBody>
      </p:sp>
    </p:spTree>
    <p:extLst>
      <p:ext uri="{BB962C8B-B14F-4D97-AF65-F5344CB8AC3E}">
        <p14:creationId xmlns:p14="http://schemas.microsoft.com/office/powerpoint/2010/main" val="1263737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Competitive jobs can be found on the jobs page under the “Apply for State of Colorado Job Opportunities” heading.  This is indicated by the red arrow.  Only Open Competitive Jobs are open to all everyone and Promotional and Transfer Job Opportunities are only open to internal applicants.  Clicking on the open competitive link, takes you to a webpage where you can search for job.  </a:t>
            </a:r>
          </a:p>
          <a:p>
            <a:endParaRPr lang="en-US" dirty="0"/>
          </a:p>
          <a:p>
            <a:r>
              <a:rPr lang="en-US" dirty="0"/>
              <a:t>Now let’s look at the residency requirement.</a:t>
            </a:r>
          </a:p>
        </p:txBody>
      </p:sp>
      <p:sp>
        <p:nvSpPr>
          <p:cNvPr id="4" name="Slide Number Placeholder 3"/>
          <p:cNvSpPr>
            <a:spLocks noGrp="1"/>
          </p:cNvSpPr>
          <p:nvPr>
            <p:ph type="sldNum" sz="quarter" idx="10"/>
          </p:nvPr>
        </p:nvSpPr>
        <p:spPr/>
        <p:txBody>
          <a:bodyPr/>
          <a:lstStyle/>
          <a:p>
            <a:fld id="{CA846680-62A7-41C5-A79F-706D29C4710E}" type="slidenum">
              <a:rPr lang="en-US" smtClean="0"/>
              <a:pPr/>
              <a:t>8</a:t>
            </a:fld>
            <a:endParaRPr lang="en-US" dirty="0"/>
          </a:p>
        </p:txBody>
      </p:sp>
    </p:spTree>
    <p:extLst>
      <p:ext uri="{BB962C8B-B14F-4D97-AF65-F5344CB8AC3E}">
        <p14:creationId xmlns:p14="http://schemas.microsoft.com/office/powerpoint/2010/main" val="2320692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Colorado Constitution, requires applicants for state classified jobs be residents of Colorado, unless the position is primarily performing work 30 miles within the state border or the requirement is waived by the State Personnel Director or State Personnel Board. </a:t>
            </a:r>
          </a:p>
          <a:p>
            <a:r>
              <a:rPr lang="en-US" dirty="0"/>
              <a:t>The residency requirements of positions are listed under the job title of the printed job announcement as shown by the red arrow.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9</a:t>
            </a:fld>
            <a:endParaRPr lang="en-US" dirty="0"/>
          </a:p>
        </p:txBody>
      </p:sp>
    </p:spTree>
    <p:extLst>
      <p:ext uri="{BB962C8B-B14F-4D97-AF65-F5344CB8AC3E}">
        <p14:creationId xmlns:p14="http://schemas.microsoft.com/office/powerpoint/2010/main" val="3119656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293749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dirty="0" smtClean="0">
                <a:solidFill>
                  <a:prstClr val="white"/>
                </a:solidFill>
              </a:rPr>
              <a:t>Colorado Department of Transportation</a:t>
            </a:r>
            <a:endParaRPr lang="en-US" sz="3200" b="1" spc="100" dirty="0">
              <a:solidFill>
                <a:prstClr val="white"/>
              </a:solidFill>
            </a:endParaRPr>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15176246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41901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urseAgenda&amp;Section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Tree>
    <p:extLst>
      <p:ext uri="{BB962C8B-B14F-4D97-AF65-F5344CB8AC3E}">
        <p14:creationId xmlns:p14="http://schemas.microsoft.com/office/powerpoint/2010/main" val="19046674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6891405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51392881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39192531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4123035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15154375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379294650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Content Placeholder 5"/>
          <p:cNvSpPr>
            <a:spLocks noGrp="1"/>
          </p:cNvSpPr>
          <p:nvPr>
            <p:ph sz="quarter" idx="12"/>
          </p:nvPr>
        </p:nvSpPr>
        <p:spPr>
          <a:xfrm>
            <a:off x="182562" y="1371600"/>
            <a:ext cx="8778875" cy="2899954"/>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dirty="0" smtClean="0"/>
              <a:t>Click to edit Master text styles</a:t>
            </a:r>
          </a:p>
        </p:txBody>
      </p:sp>
    </p:spTree>
    <p:extLst>
      <p:ext uri="{BB962C8B-B14F-4D97-AF65-F5344CB8AC3E}">
        <p14:creationId xmlns:p14="http://schemas.microsoft.com/office/powerpoint/2010/main" val="219495937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65254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91836446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dirty="0" smtClean="0">
                <a:solidFill>
                  <a:prstClr val="white"/>
                </a:solidFill>
              </a:rPr>
              <a:t>Colorado Department of Transportation</a:t>
            </a:r>
            <a:endParaRPr lang="en-US" sz="3200" b="1" spc="100" dirty="0">
              <a:solidFill>
                <a:prstClr val="white"/>
              </a:solidFill>
            </a:endParaRPr>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14422030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131553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urseAgenda&amp;Section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Tree>
    <p:extLst>
      <p:ext uri="{BB962C8B-B14F-4D97-AF65-F5344CB8AC3E}">
        <p14:creationId xmlns:p14="http://schemas.microsoft.com/office/powerpoint/2010/main" val="367205350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80356306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2921029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427166805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3650401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277710925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8293492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Content Placeholder 5"/>
          <p:cNvSpPr>
            <a:spLocks noGrp="1"/>
          </p:cNvSpPr>
          <p:nvPr>
            <p:ph sz="quarter" idx="12"/>
          </p:nvPr>
        </p:nvSpPr>
        <p:spPr>
          <a:xfrm>
            <a:off x="182562" y="1371600"/>
            <a:ext cx="8778875" cy="2899954"/>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dirty="0" smtClean="0"/>
              <a:t>Click to edit Master text styles</a:t>
            </a:r>
          </a:p>
        </p:txBody>
      </p:sp>
    </p:spTree>
    <p:extLst>
      <p:ext uri="{BB962C8B-B14F-4D97-AF65-F5344CB8AC3E}">
        <p14:creationId xmlns:p14="http://schemas.microsoft.com/office/powerpoint/2010/main" val="72542093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872142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 id="2147483711" r:id="rId12"/>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solidFill>
                  <a:prstClr val="white"/>
                </a:solidFill>
              </a:rPr>
              <a:t>Colorado Department of Transportation</a:t>
            </a:r>
            <a:endParaRPr lang="en-US" dirty="0">
              <a:solidFill>
                <a:prstClr val="white"/>
              </a:solidFill>
            </a:endParaRPr>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18881962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13" r:id="rId12"/>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solidFill>
                  <a:prstClr val="white"/>
                </a:solidFill>
              </a:rPr>
              <a:t>Colorado Department of Transportation</a:t>
            </a:r>
            <a:endParaRPr lang="en-US" dirty="0">
              <a:solidFill>
                <a:prstClr val="white"/>
              </a:solidFill>
            </a:endParaRPr>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22139620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4.jpeg"/><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6.emf"/><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7.xml"/><Relationship Id="rId7" Type="http://schemas.openxmlformats.org/officeDocument/2006/relationships/image" Target="../media/image25.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10.xml"/><Relationship Id="rId5" Type="http://schemas.openxmlformats.org/officeDocument/2006/relationships/slideLayout" Target="../slideLayouts/slideLayout12.xml"/><Relationship Id="rId10" Type="http://schemas.openxmlformats.org/officeDocument/2006/relationships/image" Target="../media/image22.png"/><Relationship Id="rId4" Type="http://schemas.openxmlformats.org/officeDocument/2006/relationships/tags" Target="../tags/tag18.xml"/><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19.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14.xml"/><Relationship Id="rId3" Type="http://schemas.openxmlformats.org/officeDocument/2006/relationships/notesSlide" Target="../notesSlides/notesSlide12.xml"/><Relationship Id="rId7" Type="http://schemas.openxmlformats.org/officeDocument/2006/relationships/image" Target="../media/image17.png"/><Relationship Id="rId12" Type="http://schemas.openxmlformats.org/officeDocument/2006/relationships/slide" Target="slide5.xml"/><Relationship Id="rId17" Type="http://schemas.openxmlformats.org/officeDocument/2006/relationships/slide" Target="slide42.xml"/><Relationship Id="rId2" Type="http://schemas.openxmlformats.org/officeDocument/2006/relationships/slideLayout" Target="../slideLayouts/slideLayout12.xml"/><Relationship Id="rId16" Type="http://schemas.openxmlformats.org/officeDocument/2006/relationships/slide" Target="slide18.xml"/><Relationship Id="rId1" Type="http://schemas.openxmlformats.org/officeDocument/2006/relationships/tags" Target="../tags/tag20.xml"/><Relationship Id="rId6" Type="http://schemas.openxmlformats.org/officeDocument/2006/relationships/slide" Target="slide27.xml"/><Relationship Id="rId11" Type="http://schemas.openxmlformats.org/officeDocument/2006/relationships/slide" Target="slide31.xml"/><Relationship Id="rId5" Type="http://schemas.openxmlformats.org/officeDocument/2006/relationships/slide" Target="slide26.xml"/><Relationship Id="rId15" Type="http://schemas.openxmlformats.org/officeDocument/2006/relationships/slide" Target="slide17.xml"/><Relationship Id="rId10" Type="http://schemas.openxmlformats.org/officeDocument/2006/relationships/slide" Target="slide30.xml"/><Relationship Id="rId4" Type="http://schemas.openxmlformats.org/officeDocument/2006/relationships/image" Target="../media/image16.png"/><Relationship Id="rId9" Type="http://schemas.openxmlformats.org/officeDocument/2006/relationships/slide" Target="slide38.xml"/><Relationship Id="rId1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control" Target="../activeX/activeX1.xml"/><Relationship Id="rId7" Type="http://schemas.openxmlformats.org/officeDocument/2006/relationships/image" Target="../media/image28.png"/><Relationship Id="rId2" Type="http://schemas.openxmlformats.org/officeDocument/2006/relationships/tags" Target="../tags/tag22.xml"/><Relationship Id="rId1" Type="http://schemas.openxmlformats.org/officeDocument/2006/relationships/vmlDrawing" Target="../drawings/vmlDrawing1.v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23.xml"/></Relationships>
</file>

<file path=ppt/slides/_rels/slide15.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control" Target="../activeX/activeX2.xml"/><Relationship Id="rId7" Type="http://schemas.openxmlformats.org/officeDocument/2006/relationships/image" Target="../media/image28.png"/><Relationship Id="rId2" Type="http://schemas.openxmlformats.org/officeDocument/2006/relationships/tags" Target="../tags/tag24.xml"/><Relationship Id="rId1" Type="http://schemas.openxmlformats.org/officeDocument/2006/relationships/vmlDrawing" Target="../drawings/vmlDrawing2.v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25.xml"/></Relationships>
</file>

<file path=ppt/slides/_rels/slide16.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control" Target="../activeX/activeX3.xml"/><Relationship Id="rId7" Type="http://schemas.openxmlformats.org/officeDocument/2006/relationships/image" Target="../media/image28.png"/><Relationship Id="rId2" Type="http://schemas.openxmlformats.org/officeDocument/2006/relationships/tags" Target="../tags/tag26.xml"/><Relationship Id="rId1" Type="http://schemas.openxmlformats.org/officeDocument/2006/relationships/vmlDrawing" Target="../drawings/vmlDrawing3.v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27.xml"/></Relationships>
</file>

<file path=ppt/slides/_rels/slide17.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5.xml"/><Relationship Id="rId18" Type="http://schemas.openxmlformats.org/officeDocument/2006/relationships/slide" Target="slide42.xml"/><Relationship Id="rId3" Type="http://schemas.openxmlformats.org/officeDocument/2006/relationships/notesSlide" Target="../notesSlides/notesSlide17.xml"/><Relationship Id="rId7" Type="http://schemas.openxmlformats.org/officeDocument/2006/relationships/image" Target="../media/image17.png"/><Relationship Id="rId12" Type="http://schemas.openxmlformats.org/officeDocument/2006/relationships/slide" Target="slide4.xml"/><Relationship Id="rId17" Type="http://schemas.openxmlformats.org/officeDocument/2006/relationships/slide" Target="slide18.xml"/><Relationship Id="rId2" Type="http://schemas.openxmlformats.org/officeDocument/2006/relationships/slideLayout" Target="../slideLayouts/slideLayout12.xml"/><Relationship Id="rId16" Type="http://schemas.openxmlformats.org/officeDocument/2006/relationships/slide" Target="slide20.xml"/><Relationship Id="rId1" Type="http://schemas.openxmlformats.org/officeDocument/2006/relationships/tags" Target="../tags/tag28.xml"/><Relationship Id="rId6" Type="http://schemas.openxmlformats.org/officeDocument/2006/relationships/slide" Target="slide27.xml"/><Relationship Id="rId11" Type="http://schemas.openxmlformats.org/officeDocument/2006/relationships/slide" Target="slide31.xml"/><Relationship Id="rId5" Type="http://schemas.openxmlformats.org/officeDocument/2006/relationships/slide" Target="slide26.xml"/><Relationship Id="rId15" Type="http://schemas.openxmlformats.org/officeDocument/2006/relationships/slide" Target="slide13.xml"/><Relationship Id="rId10" Type="http://schemas.openxmlformats.org/officeDocument/2006/relationships/slide" Target="slide30.xml"/><Relationship Id="rId4" Type="http://schemas.openxmlformats.org/officeDocument/2006/relationships/image" Target="../media/image16.png"/><Relationship Id="rId9" Type="http://schemas.openxmlformats.org/officeDocument/2006/relationships/slide" Target="slide38.xml"/><Relationship Id="rId14" Type="http://schemas.openxmlformats.org/officeDocument/2006/relationships/slide" Target="slide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31.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ags" Target="../tags/tag3.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32.xml"/><Relationship Id="rId5" Type="http://schemas.openxmlformats.org/officeDocument/2006/relationships/hyperlink" Target="https://accounts.google.com/signup" TargetMode="External"/><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33.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34.xml"/></Relationships>
</file>

<file path=ppt/slides/_rels/slide23.xml.rels><?xml version="1.0" encoding="UTF-8" standalone="yes"?>
<Relationships xmlns="http://schemas.openxmlformats.org/package/2006/relationships"><Relationship Id="rId3" Type="http://schemas.openxmlformats.org/officeDocument/2006/relationships/control" Target="../activeX/activeX4.xml"/><Relationship Id="rId7" Type="http://schemas.openxmlformats.org/officeDocument/2006/relationships/image" Target="../media/image34.wmf"/><Relationship Id="rId2" Type="http://schemas.openxmlformats.org/officeDocument/2006/relationships/tags" Target="../tags/tag35.xml"/><Relationship Id="rId1" Type="http://schemas.openxmlformats.org/officeDocument/2006/relationships/vmlDrawing" Target="../drawings/vmlDrawing4.vml"/><Relationship Id="rId6" Type="http://schemas.openxmlformats.org/officeDocument/2006/relationships/notesSlide" Target="../notesSlides/notesSlide23.xml"/><Relationship Id="rId5" Type="http://schemas.openxmlformats.org/officeDocument/2006/relationships/slideLayout" Target="../slideLayouts/slideLayout14.xml"/><Relationship Id="rId4" Type="http://schemas.openxmlformats.org/officeDocument/2006/relationships/tags" Target="../tags/tag3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1.xml"/><Relationship Id="rId1" Type="http://schemas.openxmlformats.org/officeDocument/2006/relationships/tags" Target="../tags/tag37.xml"/><Relationship Id="rId4" Type="http://schemas.openxmlformats.org/officeDocument/2006/relationships/image" Target="../media/image35.jpg"/></Relationships>
</file>

<file path=ppt/slides/_rels/slide25.xml.rels><?xml version="1.0" encoding="UTF-8" standalone="yes"?>
<Relationships xmlns="http://schemas.openxmlformats.org/package/2006/relationships"><Relationship Id="rId3" Type="http://schemas.openxmlformats.org/officeDocument/2006/relationships/control" Target="../activeX/activeX5.xml"/><Relationship Id="rId7" Type="http://schemas.openxmlformats.org/officeDocument/2006/relationships/image" Target="../media/image36.wmf"/><Relationship Id="rId2" Type="http://schemas.openxmlformats.org/officeDocument/2006/relationships/tags" Target="../tags/tag38.xml"/><Relationship Id="rId1" Type="http://schemas.openxmlformats.org/officeDocument/2006/relationships/vmlDrawing" Target="../drawings/vmlDrawing5.vml"/><Relationship Id="rId6" Type="http://schemas.openxmlformats.org/officeDocument/2006/relationships/notesSlide" Target="../notesSlides/notesSlide25.xml"/><Relationship Id="rId5" Type="http://schemas.openxmlformats.org/officeDocument/2006/relationships/slideLayout" Target="../slideLayouts/slideLayout14.xml"/><Relationship Id="rId4" Type="http://schemas.openxmlformats.org/officeDocument/2006/relationships/tags" Target="../tags/tag39.xml"/></Relationships>
</file>

<file path=ppt/slides/_rels/slide26.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12.xml"/><Relationship Id="rId3" Type="http://schemas.openxmlformats.org/officeDocument/2006/relationships/notesSlide" Target="../notesSlides/notesSlide26.xml"/><Relationship Id="rId7" Type="http://schemas.openxmlformats.org/officeDocument/2006/relationships/image" Target="../media/image17.png"/><Relationship Id="rId12" Type="http://schemas.openxmlformats.org/officeDocument/2006/relationships/slide" Target="slide5.xml"/><Relationship Id="rId17" Type="http://schemas.openxmlformats.org/officeDocument/2006/relationships/slide" Target="slide42.xml"/><Relationship Id="rId2" Type="http://schemas.openxmlformats.org/officeDocument/2006/relationships/slideLayout" Target="../slideLayouts/slideLayout23.xml"/><Relationship Id="rId16" Type="http://schemas.openxmlformats.org/officeDocument/2006/relationships/slide" Target="slide18.xml"/><Relationship Id="rId1" Type="http://schemas.openxmlformats.org/officeDocument/2006/relationships/tags" Target="../tags/tag40.xml"/><Relationship Id="rId6" Type="http://schemas.openxmlformats.org/officeDocument/2006/relationships/slide" Target="slide27.xml"/><Relationship Id="rId11" Type="http://schemas.openxmlformats.org/officeDocument/2006/relationships/slide" Target="slide4.xml"/><Relationship Id="rId5" Type="http://schemas.openxmlformats.org/officeDocument/2006/relationships/slide" Target="slide29.xml"/><Relationship Id="rId15" Type="http://schemas.openxmlformats.org/officeDocument/2006/relationships/slide" Target="slide17.xml"/><Relationship Id="rId10" Type="http://schemas.openxmlformats.org/officeDocument/2006/relationships/slide" Target="slide31.xml"/><Relationship Id="rId4" Type="http://schemas.openxmlformats.org/officeDocument/2006/relationships/image" Target="../media/image16.png"/><Relationship Id="rId9" Type="http://schemas.openxmlformats.org/officeDocument/2006/relationships/slide" Target="slide38.xml"/><Relationship Id="rId14" Type="http://schemas.openxmlformats.org/officeDocument/2006/relationships/slide" Target="slide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2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28.xml"/><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45.xml"/><Relationship Id="rId7" Type="http://schemas.openxmlformats.org/officeDocument/2006/relationships/image" Target="../media/image42.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notesSlide" Target="../notesSlides/notesSlide29.xml"/><Relationship Id="rId5" Type="http://schemas.openxmlformats.org/officeDocument/2006/relationships/slideLayout" Target="../slideLayouts/slideLayout12.xml"/><Relationship Id="rId10" Type="http://schemas.openxmlformats.org/officeDocument/2006/relationships/image" Target="../media/image22.png"/><Relationship Id="rId4" Type="http://schemas.openxmlformats.org/officeDocument/2006/relationships/tags" Target="../tags/tag46.xml"/><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5.xml"/><Relationship Id="rId18" Type="http://schemas.openxmlformats.org/officeDocument/2006/relationships/slide" Target="slide42.xml"/><Relationship Id="rId3" Type="http://schemas.openxmlformats.org/officeDocument/2006/relationships/notesSlide" Target="../notesSlides/notesSlide3.xml"/><Relationship Id="rId7" Type="http://schemas.openxmlformats.org/officeDocument/2006/relationships/image" Target="../media/image17.png"/><Relationship Id="rId12" Type="http://schemas.openxmlformats.org/officeDocument/2006/relationships/slide" Target="slide4.xml"/><Relationship Id="rId17" Type="http://schemas.openxmlformats.org/officeDocument/2006/relationships/slide" Target="slide18.xml"/><Relationship Id="rId2" Type="http://schemas.openxmlformats.org/officeDocument/2006/relationships/slideLayout" Target="../slideLayouts/slideLayout23.xml"/><Relationship Id="rId16" Type="http://schemas.openxmlformats.org/officeDocument/2006/relationships/slide" Target="slide17.xml"/><Relationship Id="rId1" Type="http://schemas.openxmlformats.org/officeDocument/2006/relationships/tags" Target="../tags/tag5.xml"/><Relationship Id="rId6" Type="http://schemas.openxmlformats.org/officeDocument/2006/relationships/slide" Target="slide27.xml"/><Relationship Id="rId11" Type="http://schemas.openxmlformats.org/officeDocument/2006/relationships/slide" Target="slide31.xml"/><Relationship Id="rId5" Type="http://schemas.openxmlformats.org/officeDocument/2006/relationships/slide" Target="slide26.xml"/><Relationship Id="rId15" Type="http://schemas.openxmlformats.org/officeDocument/2006/relationships/slide" Target="slide13.xml"/><Relationship Id="rId10" Type="http://schemas.openxmlformats.org/officeDocument/2006/relationships/slide" Target="slide30.xml"/><Relationship Id="rId4" Type="http://schemas.openxmlformats.org/officeDocument/2006/relationships/image" Target="../media/image16.png"/><Relationship Id="rId9" Type="http://schemas.openxmlformats.org/officeDocument/2006/relationships/slide" Target="slide38.xml"/><Relationship Id="rId14" Type="http://schemas.openxmlformats.org/officeDocument/2006/relationships/slide" Target="slide12.xml"/></Relationships>
</file>

<file path=ppt/slides/_rels/slide30.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5.xml"/><Relationship Id="rId18" Type="http://schemas.openxmlformats.org/officeDocument/2006/relationships/slide" Target="slide42.xml"/><Relationship Id="rId3" Type="http://schemas.openxmlformats.org/officeDocument/2006/relationships/notesSlide" Target="../notesSlides/notesSlide30.xml"/><Relationship Id="rId7" Type="http://schemas.openxmlformats.org/officeDocument/2006/relationships/image" Target="../media/image17.png"/><Relationship Id="rId12" Type="http://schemas.openxmlformats.org/officeDocument/2006/relationships/slide" Target="slide4.xml"/><Relationship Id="rId17" Type="http://schemas.openxmlformats.org/officeDocument/2006/relationships/slide" Target="slide18.xml"/><Relationship Id="rId2" Type="http://schemas.openxmlformats.org/officeDocument/2006/relationships/slideLayout" Target="../slideLayouts/slideLayout12.xml"/><Relationship Id="rId16" Type="http://schemas.openxmlformats.org/officeDocument/2006/relationships/slide" Target="slide17.xml"/><Relationship Id="rId1" Type="http://schemas.openxmlformats.org/officeDocument/2006/relationships/tags" Target="../tags/tag47.xml"/><Relationship Id="rId6" Type="http://schemas.openxmlformats.org/officeDocument/2006/relationships/slide" Target="slide27.xml"/><Relationship Id="rId11" Type="http://schemas.openxmlformats.org/officeDocument/2006/relationships/slide" Target="slide31.xml"/><Relationship Id="rId5" Type="http://schemas.openxmlformats.org/officeDocument/2006/relationships/slide" Target="slide26.xml"/><Relationship Id="rId15" Type="http://schemas.openxmlformats.org/officeDocument/2006/relationships/slide" Target="slide13.xml"/><Relationship Id="rId10" Type="http://schemas.openxmlformats.org/officeDocument/2006/relationships/slide" Target="slide32.xml"/><Relationship Id="rId4" Type="http://schemas.openxmlformats.org/officeDocument/2006/relationships/image" Target="../media/image16.png"/><Relationship Id="rId9" Type="http://schemas.openxmlformats.org/officeDocument/2006/relationships/slide" Target="slide38.xml"/><Relationship Id="rId14" Type="http://schemas.openxmlformats.org/officeDocument/2006/relationships/slide" Target="slide1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tags" Target="../tags/tag51.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54.xml"/><Relationship Id="rId7" Type="http://schemas.openxmlformats.org/officeDocument/2006/relationships/image" Target="../media/image45.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notesSlide" Target="../notesSlides/notesSlide35.xml"/><Relationship Id="rId5" Type="http://schemas.openxmlformats.org/officeDocument/2006/relationships/slideLayout" Target="../slideLayouts/slideLayout12.xml"/><Relationship Id="rId10" Type="http://schemas.openxmlformats.org/officeDocument/2006/relationships/image" Target="../media/image22.png"/><Relationship Id="rId4" Type="http://schemas.openxmlformats.org/officeDocument/2006/relationships/tags" Target="../tags/tag55.xml"/><Relationship Id="rId9"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slide" Target="slide5.xml"/><Relationship Id="rId3" Type="http://schemas.openxmlformats.org/officeDocument/2006/relationships/notesSlide" Target="../notesSlides/notesSlide37.xml"/><Relationship Id="rId7" Type="http://schemas.openxmlformats.org/officeDocument/2006/relationships/image" Target="../media/image17.png"/><Relationship Id="rId12" Type="http://schemas.openxmlformats.org/officeDocument/2006/relationships/slide" Target="slide4.xml"/><Relationship Id="rId17" Type="http://schemas.openxmlformats.org/officeDocument/2006/relationships/slide" Target="slide42.xml"/><Relationship Id="rId2" Type="http://schemas.openxmlformats.org/officeDocument/2006/relationships/slideLayout" Target="../slideLayouts/slideLayout12.xml"/><Relationship Id="rId16" Type="http://schemas.openxmlformats.org/officeDocument/2006/relationships/slide" Target="slide18.xml"/><Relationship Id="rId1" Type="http://schemas.openxmlformats.org/officeDocument/2006/relationships/tags" Target="../tags/tag57.xml"/><Relationship Id="rId6" Type="http://schemas.openxmlformats.org/officeDocument/2006/relationships/slide" Target="slide34.xml"/><Relationship Id="rId11" Type="http://schemas.openxmlformats.org/officeDocument/2006/relationships/slide" Target="slide31.xml"/><Relationship Id="rId5" Type="http://schemas.openxmlformats.org/officeDocument/2006/relationships/slide" Target="slide27.xml"/><Relationship Id="rId15" Type="http://schemas.openxmlformats.org/officeDocument/2006/relationships/slide" Target="slide8.xml"/><Relationship Id="rId10" Type="http://schemas.openxmlformats.org/officeDocument/2006/relationships/slide" Target="slide30.xml"/><Relationship Id="rId4" Type="http://schemas.openxmlformats.org/officeDocument/2006/relationships/image" Target="../media/image16.png"/><Relationship Id="rId9" Type="http://schemas.openxmlformats.org/officeDocument/2006/relationships/slide" Target="slide38.xml"/><Relationship Id="rId14" Type="http://schemas.openxmlformats.org/officeDocument/2006/relationships/slide" Target="slide1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9.xml"/><Relationship Id="rId1" Type="http://schemas.openxmlformats.org/officeDocument/2006/relationships/tags" Target="../tags/tag59.xml"/><Relationship Id="rId4" Type="http://schemas.openxmlformats.org/officeDocument/2006/relationships/image" Target="../media/image47.jpg"/></Relationships>
</file>

<file path=ppt/slides/_rels/slide4.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5.xml"/><Relationship Id="rId18" Type="http://schemas.openxmlformats.org/officeDocument/2006/relationships/slide" Target="slide42.xml"/><Relationship Id="rId3" Type="http://schemas.openxmlformats.org/officeDocument/2006/relationships/notesSlide" Target="../notesSlides/notesSlide4.xml"/><Relationship Id="rId7" Type="http://schemas.openxmlformats.org/officeDocument/2006/relationships/image" Target="../media/image17.png"/><Relationship Id="rId12" Type="http://schemas.openxmlformats.org/officeDocument/2006/relationships/slide" Target="slide6.xml"/><Relationship Id="rId17" Type="http://schemas.openxmlformats.org/officeDocument/2006/relationships/slide" Target="slide18.xml"/><Relationship Id="rId2" Type="http://schemas.openxmlformats.org/officeDocument/2006/relationships/slideLayout" Target="../slideLayouts/slideLayout23.xml"/><Relationship Id="rId16" Type="http://schemas.openxmlformats.org/officeDocument/2006/relationships/slide" Target="slide17.xml"/><Relationship Id="rId1" Type="http://schemas.openxmlformats.org/officeDocument/2006/relationships/tags" Target="../tags/tag6.xml"/><Relationship Id="rId6" Type="http://schemas.openxmlformats.org/officeDocument/2006/relationships/slide" Target="slide27.xml"/><Relationship Id="rId11" Type="http://schemas.openxmlformats.org/officeDocument/2006/relationships/slide" Target="slide31.xml"/><Relationship Id="rId5" Type="http://schemas.openxmlformats.org/officeDocument/2006/relationships/slide" Target="slide26.xml"/><Relationship Id="rId15" Type="http://schemas.openxmlformats.org/officeDocument/2006/relationships/slide" Target="slide13.xml"/><Relationship Id="rId10" Type="http://schemas.openxmlformats.org/officeDocument/2006/relationships/slide" Target="slide30.xml"/><Relationship Id="rId4" Type="http://schemas.openxmlformats.org/officeDocument/2006/relationships/image" Target="../media/image16.png"/><Relationship Id="rId9" Type="http://schemas.openxmlformats.org/officeDocument/2006/relationships/slide" Target="slide38.xml"/><Relationship Id="rId14" Type="http://schemas.openxmlformats.org/officeDocument/2006/relationships/slide" Target="slide1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8.xml"/><Relationship Id="rId1" Type="http://schemas.openxmlformats.org/officeDocument/2006/relationships/tags" Target="../tags/tag60.xml"/><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63.xml"/><Relationship Id="rId7" Type="http://schemas.openxmlformats.org/officeDocument/2006/relationships/image" Target="../media/image49.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notesSlide" Target="../notesSlides/notesSlide41.xml"/><Relationship Id="rId5" Type="http://schemas.openxmlformats.org/officeDocument/2006/relationships/slideLayout" Target="../slideLayouts/slideLayout12.xml"/><Relationship Id="rId10" Type="http://schemas.openxmlformats.org/officeDocument/2006/relationships/image" Target="../media/image22.png"/><Relationship Id="rId4" Type="http://schemas.openxmlformats.org/officeDocument/2006/relationships/tags" Target="../tags/tag64.xml"/><Relationship Id="rId9" Type="http://schemas.openxmlformats.org/officeDocument/2006/relationships/image" Target="../media/image21.png"/></Relationships>
</file>

<file path=ppt/slides/_rels/slide4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67.xml"/><Relationship Id="rId7" Type="http://schemas.openxmlformats.org/officeDocument/2006/relationships/image" Target="../media/image50.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notesSlide" Target="../notesSlides/notesSlide42.xml"/><Relationship Id="rId5" Type="http://schemas.openxmlformats.org/officeDocument/2006/relationships/slideLayout" Target="../slideLayouts/slideLayout12.xml"/><Relationship Id="rId10" Type="http://schemas.openxmlformats.org/officeDocument/2006/relationships/image" Target="../media/image22.png"/><Relationship Id="rId4" Type="http://schemas.openxmlformats.org/officeDocument/2006/relationships/tags" Target="../tags/tag68.xml"/><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8.xml"/><Relationship Id="rId5" Type="http://schemas.openxmlformats.org/officeDocument/2006/relationships/image" Target="../media/image18.png"/><Relationship Id="rId4" Type="http://schemas.openxmlformats.org/officeDocument/2006/relationships/hyperlink" Target="http://www.colorado.gov/dhr/jobs"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1.xml"/><Relationship Id="rId7" Type="http://schemas.openxmlformats.org/officeDocument/2006/relationships/image" Target="../media/image19.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7.xml"/><Relationship Id="rId5" Type="http://schemas.openxmlformats.org/officeDocument/2006/relationships/slideLayout" Target="../slideLayouts/slideLayout12.xml"/><Relationship Id="rId10" Type="http://schemas.openxmlformats.org/officeDocument/2006/relationships/image" Target="../media/image22.png"/><Relationship Id="rId4" Type="http://schemas.openxmlformats.org/officeDocument/2006/relationships/tags" Target="../tags/tag12.xml"/><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13.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4.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117154"/>
          </a:xfrm>
          <a:prstGeom prst="rect">
            <a:avLst/>
          </a:prstGeom>
        </p:spPr>
      </p:pic>
      <p:sp>
        <p:nvSpPr>
          <p:cNvPr id="2" name="Title 1"/>
          <p:cNvSpPr>
            <a:spLocks noGrp="1"/>
          </p:cNvSpPr>
          <p:nvPr>
            <p:ph type="title"/>
          </p:nvPr>
        </p:nvSpPr>
        <p:spPr>
          <a:xfrm>
            <a:off x="0" y="5398762"/>
            <a:ext cx="8984673" cy="1143000"/>
          </a:xfrm>
          <a:ln>
            <a:solidFill>
              <a:srgbClr val="FFFFFF"/>
            </a:solidFill>
          </a:ln>
        </p:spPr>
        <p:txBody>
          <a:bodyPr>
            <a:normAutofit/>
          </a:bodyPr>
          <a:lstStyle/>
          <a:p>
            <a:pPr marL="365760" algn="r"/>
            <a:r>
              <a:rPr lang="en-US" sz="3400" dirty="0" smtClean="0">
                <a:latin typeface="Museo Slab 500"/>
                <a:cs typeface="Museo 300"/>
              </a:rPr>
              <a:t>How to Apply for a Job at CDOT</a:t>
            </a:r>
            <a:endParaRPr lang="en-US" sz="3400" b="1" dirty="0">
              <a:latin typeface="Museo 300"/>
              <a:cs typeface="Museo 300"/>
            </a:endParaRPr>
          </a:p>
        </p:txBody>
      </p:sp>
      <p:sp>
        <p:nvSpPr>
          <p:cNvPr id="9" name="Rectangle 8"/>
          <p:cNvSpPr/>
          <p:nvPr/>
        </p:nvSpPr>
        <p:spPr>
          <a:xfrm>
            <a:off x="0" y="1039667"/>
            <a:ext cx="9144000" cy="1763058"/>
          </a:xfrm>
          <a:prstGeom prst="rect">
            <a:avLst/>
          </a:prstGeom>
          <a:solidFill>
            <a:schemeClr val="bg1">
              <a:alpha val="8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p:nvPicPr>
        <p:blipFill rotWithShape="1">
          <a:blip r:embed="rId5"/>
          <a:srcRect l="20433" t="39643" r="18612" b="38942"/>
          <a:stretch/>
        </p:blipFill>
        <p:spPr>
          <a:xfrm>
            <a:off x="406400" y="1261533"/>
            <a:ext cx="5240867" cy="1422400"/>
          </a:xfrm>
          <a:prstGeom prst="rect">
            <a:avLst/>
          </a:prstGeom>
        </p:spPr>
      </p:pic>
      <p:pic>
        <p:nvPicPr>
          <p:cNvPr id="3" name="Picture 2"/>
          <p:cNvPicPr>
            <a:picLocks noChangeAspect="1"/>
          </p:cNvPicPr>
          <p:nvPr/>
        </p:nvPicPr>
        <p:blipFill>
          <a:blip r:embed="rId6"/>
          <a:stretch>
            <a:fillRect/>
          </a:stretch>
        </p:blipFill>
        <p:spPr>
          <a:xfrm>
            <a:off x="8963891" y="5339020"/>
            <a:ext cx="180975" cy="1387362"/>
          </a:xfrm>
          <a:prstGeom prst="rect">
            <a:avLst/>
          </a:prstGeom>
        </p:spPr>
      </p:pic>
      <p:pic>
        <p:nvPicPr>
          <p:cNvPr id="5" name="Picture 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6" name="Picture 5"/>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8" name="Picture 17"/>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9" name="Picture 18"/>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20" name="Picture 19"/>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spTree>
    <p:custDataLst>
      <p:tags r:id="rId1"/>
    </p:custDataLst>
    <p:extLst>
      <p:ext uri="{BB962C8B-B14F-4D97-AF65-F5344CB8AC3E}">
        <p14:creationId xmlns:p14="http://schemas.microsoft.com/office/powerpoint/2010/main" val="29166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What to Prepare Before Applying for A Job</a:t>
            </a:r>
            <a:endParaRPr lang="en-US" dirty="0"/>
          </a:p>
        </p:txBody>
      </p:sp>
      <p:sp>
        <p:nvSpPr>
          <p:cNvPr id="3" name="Footer Placeholder 2" hidden="1"/>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10</a:t>
            </a:fld>
            <a:endParaRPr lang="en-US" dirty="0"/>
          </a:p>
        </p:txBody>
      </p:sp>
      <p:pic>
        <p:nvPicPr>
          <p:cNvPr id="23" name="Picture 22"/>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4" name="Picture 23"/>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5" name="Picture 24"/>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269056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are New Positions Posted</a:t>
            </a:r>
            <a:endParaRPr lang="en-US" dirty="0"/>
          </a:p>
        </p:txBody>
      </p:sp>
      <p:sp>
        <p:nvSpPr>
          <p:cNvPr id="3" name="Content Placeholder 2"/>
          <p:cNvSpPr>
            <a:spLocks noGrp="1"/>
          </p:cNvSpPr>
          <p:nvPr>
            <p:ph sz="half" idx="2"/>
          </p:nvPr>
        </p:nvSpPr>
        <p:spPr>
          <a:xfrm>
            <a:off x="3289110" y="1371600"/>
            <a:ext cx="5519610" cy="4937760"/>
          </a:xfrm>
        </p:spPr>
        <p:txBody>
          <a:bodyPr/>
          <a:lstStyle/>
          <a:p>
            <a:pPr marL="457200" indent="-457200">
              <a:buFont typeface="Arial" panose="020B0604020202020204" pitchFamily="34" charset="0"/>
              <a:buChar char="•"/>
            </a:pPr>
            <a:r>
              <a:rPr lang="en-US" sz="2400" dirty="0" smtClean="0"/>
              <a:t>Positions may be posted anytime and for any duration.  </a:t>
            </a:r>
          </a:p>
          <a:p>
            <a:pPr marL="457200" indent="-457200">
              <a:buFont typeface="Arial" panose="020B0604020202020204" pitchFamily="34" charset="0"/>
              <a:buChar char="•"/>
            </a:pPr>
            <a:r>
              <a:rPr lang="en-US" sz="2400" dirty="0" smtClean="0"/>
              <a:t>To increase your chances of finding a position:</a:t>
            </a:r>
          </a:p>
          <a:p>
            <a:pPr marL="1257300" lvl="1" indent="-514350">
              <a:buFont typeface="+mj-lt"/>
              <a:buAutoNum type="arabicPeriod"/>
            </a:pPr>
            <a:r>
              <a:rPr lang="en-US" sz="2400" dirty="0" smtClean="0"/>
              <a:t>Check the jobs page frequently</a:t>
            </a:r>
          </a:p>
          <a:p>
            <a:pPr marL="1257300" lvl="1" indent="-514350">
              <a:buFont typeface="+mj-lt"/>
              <a:buAutoNum type="arabicPeriod"/>
            </a:pPr>
            <a:r>
              <a:rPr lang="en-US" sz="2400" dirty="0" smtClean="0"/>
              <a:t>Submit a Job Interest Card</a:t>
            </a:r>
          </a:p>
          <a:p>
            <a:pPr marL="1257300" lvl="1" indent="-514350">
              <a:buFont typeface="+mj-lt"/>
              <a:buAutoNum type="arabicPeriod"/>
            </a:pPr>
            <a:r>
              <a:rPr lang="en-US" sz="2400" dirty="0" smtClean="0"/>
              <a:t>Complete the NEOGOV profile, as shown in the next section of the course</a:t>
            </a: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11</a:t>
            </a:fld>
            <a:endParaRPr lang="en-US" dirty="0"/>
          </a:p>
        </p:txBody>
      </p:sp>
      <p:pic>
        <p:nvPicPr>
          <p:cNvPr id="7" name="Content Placeholder 6"/>
          <p:cNvPicPr>
            <a:picLocks noGrp="1"/>
          </p:cNvPicPr>
          <p:nvPr>
            <p:ph sz="half" idx="12"/>
          </p:nvPr>
        </p:nvPicPr>
        <p:blipFill>
          <a:blip r:embed="rId4" cstate="print">
            <a:extLst>
              <a:ext uri="{28A0092B-C50C-407E-A947-70E740481C1C}">
                <a14:useLocalDpi xmlns:a14="http://schemas.microsoft.com/office/drawing/2010/main" val="0"/>
              </a:ext>
            </a:extLst>
          </a:blip>
          <a:stretch>
            <a:fillRect/>
          </a:stretch>
        </p:blipFill>
        <p:spPr>
          <a:xfrm>
            <a:off x="304800" y="1371600"/>
            <a:ext cx="2834777" cy="2298580"/>
          </a:xfrm>
          <a:prstGeom prst="rect">
            <a:avLst/>
          </a:prstGeo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2298838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4"/>
          <a:stretch>
            <a:fillRect/>
          </a:stretch>
        </p:blipFill>
        <p:spPr>
          <a:xfrm>
            <a:off x="2354591" y="1469918"/>
            <a:ext cx="1129763" cy="4662702"/>
          </a:xfrm>
          <a:prstGeom prst="rect">
            <a:avLst/>
          </a:prstGeom>
        </p:spPr>
      </p:pic>
      <p:sp>
        <p:nvSpPr>
          <p:cNvPr id="2" name="Title 1"/>
          <p:cNvSpPr>
            <a:spLocks noGrp="1"/>
          </p:cNvSpPr>
          <p:nvPr>
            <p:ph type="title"/>
          </p:nvPr>
        </p:nvSpPr>
        <p:spPr/>
        <p:txBody>
          <a:bodyPr/>
          <a:lstStyle/>
          <a:p>
            <a:r>
              <a:rPr lang="en-US" dirty="0" smtClean="0"/>
              <a:t>Course Outline</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14" name="Freeform 13">
            <a:hlinkClick r:id="rId5" action="ppaction://hlinksldjump"/>
          </p:cNvPr>
          <p:cNvSpPr/>
          <p:nvPr/>
        </p:nvSpPr>
        <p:spPr>
          <a:xfrm>
            <a:off x="3570990" y="3561059"/>
            <a:ext cx="5380506" cy="435714"/>
          </a:xfrm>
          <a:custGeom>
            <a:avLst/>
            <a:gdLst>
              <a:gd name="connsiteX0" fmla="*/ 0 w 5279805"/>
              <a:gd name="connsiteY0" fmla="*/ 0 h 466894"/>
              <a:gd name="connsiteX1" fmla="*/ 5279805 w 5279805"/>
              <a:gd name="connsiteY1" fmla="*/ 0 h 466894"/>
              <a:gd name="connsiteX2" fmla="*/ 5279805 w 5279805"/>
              <a:gd name="connsiteY2" fmla="*/ 466894 h 466894"/>
              <a:gd name="connsiteX3" fmla="*/ 0 w 5279805"/>
              <a:gd name="connsiteY3" fmla="*/ 466894 h 466894"/>
              <a:gd name="connsiteX4" fmla="*/ 0 w 527980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805" h="466894">
                <a:moveTo>
                  <a:pt x="0" y="0"/>
                </a:moveTo>
                <a:lnTo>
                  <a:pt x="5279805" y="0"/>
                </a:lnTo>
                <a:lnTo>
                  <a:pt x="5279805"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b="1" kern="1200" dirty="0" smtClean="0"/>
              <a:t> Understanding and Printing the Job Announcement</a:t>
            </a:r>
          </a:p>
        </p:txBody>
      </p:sp>
      <p:sp>
        <p:nvSpPr>
          <p:cNvPr id="17" name="Oval 16">
            <a:hlinkClick r:id="rId6" action="ppaction://hlinksldjump"/>
          </p:cNvPr>
          <p:cNvSpPr/>
          <p:nvPr/>
        </p:nvSpPr>
        <p:spPr>
          <a:xfrm>
            <a:off x="3090501" y="3497555"/>
            <a:ext cx="575383"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8" name="Freeform 17">
            <a:hlinkClick r:id="rId8" action="ppaction://hlinksldjump"/>
          </p:cNvPr>
          <p:cNvSpPr/>
          <p:nvPr/>
        </p:nvSpPr>
        <p:spPr>
          <a:xfrm>
            <a:off x="3098581" y="4931464"/>
            <a:ext cx="5852915" cy="435714"/>
          </a:xfrm>
          <a:custGeom>
            <a:avLst/>
            <a:gdLst>
              <a:gd name="connsiteX0" fmla="*/ 0 w 5839475"/>
              <a:gd name="connsiteY0" fmla="*/ 0 h 466894"/>
              <a:gd name="connsiteX1" fmla="*/ 5839475 w 5839475"/>
              <a:gd name="connsiteY1" fmla="*/ 0 h 466894"/>
              <a:gd name="connsiteX2" fmla="*/ 5839475 w 5839475"/>
              <a:gd name="connsiteY2" fmla="*/ 466894 h 466894"/>
              <a:gd name="connsiteX3" fmla="*/ 0 w 5839475"/>
              <a:gd name="connsiteY3" fmla="*/ 466894 h 466894"/>
              <a:gd name="connsiteX4" fmla="*/ 0 w 583947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475" h="466894">
                <a:moveTo>
                  <a:pt x="0" y="0"/>
                </a:moveTo>
                <a:lnTo>
                  <a:pt x="5839475" y="0"/>
                </a:lnTo>
                <a:lnTo>
                  <a:pt x="5839475"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b="1" kern="1200" dirty="0" smtClean="0"/>
              <a:t>  What Happens After I Apply for a Job</a:t>
            </a:r>
          </a:p>
        </p:txBody>
      </p:sp>
      <p:sp>
        <p:nvSpPr>
          <p:cNvPr id="19" name="Oval 18">
            <a:hlinkClick r:id="rId9" action="ppaction://hlinksldjump"/>
          </p:cNvPr>
          <p:cNvSpPr/>
          <p:nvPr/>
        </p:nvSpPr>
        <p:spPr>
          <a:xfrm>
            <a:off x="2817174" y="4873102"/>
            <a:ext cx="562812"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6" name="Freeform 15">
            <a:hlinkClick r:id="rId10" action="ppaction://hlinksldjump"/>
          </p:cNvPr>
          <p:cNvSpPr/>
          <p:nvPr/>
        </p:nvSpPr>
        <p:spPr>
          <a:xfrm>
            <a:off x="3474139" y="4263063"/>
            <a:ext cx="5477356" cy="435714"/>
          </a:xfrm>
          <a:custGeom>
            <a:avLst/>
            <a:gdLst>
              <a:gd name="connsiteX0" fmla="*/ 0 w 5455423"/>
              <a:gd name="connsiteY0" fmla="*/ 0 h 466894"/>
              <a:gd name="connsiteX1" fmla="*/ 5455423 w 5455423"/>
              <a:gd name="connsiteY1" fmla="*/ 0 h 466894"/>
              <a:gd name="connsiteX2" fmla="*/ 5455423 w 5455423"/>
              <a:gd name="connsiteY2" fmla="*/ 466894 h 466894"/>
              <a:gd name="connsiteX3" fmla="*/ 0 w 5455423"/>
              <a:gd name="connsiteY3" fmla="*/ 466894 h 466894"/>
              <a:gd name="connsiteX4" fmla="*/ 0 w 5455423"/>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423" h="466894">
                <a:moveTo>
                  <a:pt x="0" y="0"/>
                </a:moveTo>
                <a:lnTo>
                  <a:pt x="5455423" y="0"/>
                </a:lnTo>
                <a:lnTo>
                  <a:pt x="5455423"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a:t>
            </a:r>
            <a:r>
              <a:rPr lang="en-US" b="1" kern="1200" dirty="0" smtClean="0"/>
              <a:t>Describing your Experience and Applying for a Job</a:t>
            </a:r>
          </a:p>
        </p:txBody>
      </p:sp>
      <p:sp>
        <p:nvSpPr>
          <p:cNvPr id="11" name="Oval 10">
            <a:hlinkClick r:id="rId11" action="ppaction://hlinksldjump"/>
          </p:cNvPr>
          <p:cNvSpPr/>
          <p:nvPr/>
        </p:nvSpPr>
        <p:spPr>
          <a:xfrm>
            <a:off x="3035102" y="4217853"/>
            <a:ext cx="563777"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8" name="Freeform 7">
            <a:hlinkClick r:id="rId12" action="ppaction://hlinksldjump"/>
          </p:cNvPr>
          <p:cNvSpPr/>
          <p:nvPr/>
        </p:nvSpPr>
        <p:spPr>
          <a:xfrm>
            <a:off x="2882223" y="1537293"/>
            <a:ext cx="6069272" cy="435714"/>
          </a:xfrm>
          <a:custGeom>
            <a:avLst/>
            <a:gdLst>
              <a:gd name="connsiteX0" fmla="*/ 0 w 5839475"/>
              <a:gd name="connsiteY0" fmla="*/ 0 h 466894"/>
              <a:gd name="connsiteX1" fmla="*/ 5839475 w 5839475"/>
              <a:gd name="connsiteY1" fmla="*/ 0 h 466894"/>
              <a:gd name="connsiteX2" fmla="*/ 5839475 w 5839475"/>
              <a:gd name="connsiteY2" fmla="*/ 466894 h 466894"/>
              <a:gd name="connsiteX3" fmla="*/ 0 w 5839475"/>
              <a:gd name="connsiteY3" fmla="*/ 466894 h 466894"/>
              <a:gd name="connsiteX4" fmla="*/ 0 w 583947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475" h="466894">
                <a:moveTo>
                  <a:pt x="0" y="0"/>
                </a:moveTo>
                <a:lnTo>
                  <a:pt x="5839475" y="0"/>
                </a:lnTo>
                <a:lnTo>
                  <a:pt x="5839475"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b="1" kern="1200" dirty="0" smtClean="0"/>
              <a:t> </a:t>
            </a:r>
            <a:r>
              <a:rPr lang="en-US" b="1" dirty="0" smtClean="0"/>
              <a:t>What you need to </a:t>
            </a:r>
            <a:r>
              <a:rPr lang="en-US" b="1" dirty="0"/>
              <a:t>know</a:t>
            </a:r>
            <a:r>
              <a:rPr lang="en-US" b="1" dirty="0" smtClean="0"/>
              <a:t> to Apply</a:t>
            </a:r>
            <a:endParaRPr lang="en-US" b="1" kern="1200" dirty="0" smtClean="0"/>
          </a:p>
        </p:txBody>
      </p:sp>
      <p:sp>
        <p:nvSpPr>
          <p:cNvPr id="9" name="Oval 8">
            <a:hlinkClick r:id="rId12" action="ppaction://hlinksldjump"/>
          </p:cNvPr>
          <p:cNvSpPr/>
          <p:nvPr/>
        </p:nvSpPr>
        <p:spPr>
          <a:xfrm>
            <a:off x="2590414" y="1478932"/>
            <a:ext cx="583617"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0" name="Freeform 9">
            <a:hlinkClick r:id="rId13" action="ppaction://hlinksldjump"/>
          </p:cNvPr>
          <p:cNvSpPr/>
          <p:nvPr/>
        </p:nvSpPr>
        <p:spPr>
          <a:xfrm>
            <a:off x="3264064" y="2195612"/>
            <a:ext cx="5687431" cy="435714"/>
          </a:xfrm>
          <a:custGeom>
            <a:avLst/>
            <a:gdLst>
              <a:gd name="connsiteX0" fmla="*/ 0 w 5455423"/>
              <a:gd name="connsiteY0" fmla="*/ 0 h 466894"/>
              <a:gd name="connsiteX1" fmla="*/ 5455423 w 5455423"/>
              <a:gd name="connsiteY1" fmla="*/ 0 h 466894"/>
              <a:gd name="connsiteX2" fmla="*/ 5455423 w 5455423"/>
              <a:gd name="connsiteY2" fmla="*/ 466894 h 466894"/>
              <a:gd name="connsiteX3" fmla="*/ 0 w 5455423"/>
              <a:gd name="connsiteY3" fmla="*/ 466894 h 466894"/>
              <a:gd name="connsiteX4" fmla="*/ 0 w 5455423"/>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423" h="466894">
                <a:moveTo>
                  <a:pt x="0" y="0"/>
                </a:moveTo>
                <a:lnTo>
                  <a:pt x="5455423" y="0"/>
                </a:lnTo>
                <a:lnTo>
                  <a:pt x="5455423" y="466894"/>
                </a:lnTo>
                <a:lnTo>
                  <a:pt x="0" y="466894"/>
                </a:lnTo>
                <a:lnTo>
                  <a:pt x="0" y="0"/>
                </a:lnTo>
                <a:close/>
              </a:path>
            </a:pathLst>
          </a:custGeom>
          <a:solidFill>
            <a:schemeClr val="tx2">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b="1" kern="1200" dirty="0" smtClean="0"/>
              <a:t> Searching for a Job</a:t>
            </a:r>
            <a:endParaRPr lang="en-US" b="1" kern="1200" dirty="0"/>
          </a:p>
        </p:txBody>
      </p:sp>
      <p:sp>
        <p:nvSpPr>
          <p:cNvPr id="13" name="Oval 12">
            <a:hlinkClick r:id="rId14" action="ppaction://hlinksldjump"/>
          </p:cNvPr>
          <p:cNvSpPr/>
          <p:nvPr/>
        </p:nvSpPr>
        <p:spPr>
          <a:xfrm>
            <a:off x="2817173" y="2127952"/>
            <a:ext cx="585400"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2" name="Freeform 11">
            <a:hlinkClick r:id="rId15" action="ppaction://hlinksldjump"/>
          </p:cNvPr>
          <p:cNvSpPr/>
          <p:nvPr/>
        </p:nvSpPr>
        <p:spPr>
          <a:xfrm>
            <a:off x="3465104" y="2890125"/>
            <a:ext cx="5486391" cy="435714"/>
          </a:xfrm>
          <a:custGeom>
            <a:avLst/>
            <a:gdLst>
              <a:gd name="connsiteX0" fmla="*/ 0 w 5279805"/>
              <a:gd name="connsiteY0" fmla="*/ 0 h 466894"/>
              <a:gd name="connsiteX1" fmla="*/ 5279805 w 5279805"/>
              <a:gd name="connsiteY1" fmla="*/ 0 h 466894"/>
              <a:gd name="connsiteX2" fmla="*/ 5279805 w 5279805"/>
              <a:gd name="connsiteY2" fmla="*/ 466894 h 466894"/>
              <a:gd name="connsiteX3" fmla="*/ 0 w 5279805"/>
              <a:gd name="connsiteY3" fmla="*/ 466894 h 466894"/>
              <a:gd name="connsiteX4" fmla="*/ 0 w 527980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805" h="466894">
                <a:moveTo>
                  <a:pt x="0" y="0"/>
                </a:moveTo>
                <a:lnTo>
                  <a:pt x="5279805" y="0"/>
                </a:lnTo>
                <a:lnTo>
                  <a:pt x="5279805"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b="1" kern="1200" dirty="0" smtClean="0"/>
              <a:t> Creating a NEOGOV Account</a:t>
            </a:r>
          </a:p>
        </p:txBody>
      </p:sp>
      <p:sp>
        <p:nvSpPr>
          <p:cNvPr id="15" name="Oval 14">
            <a:hlinkClick r:id="rId16" action="ppaction://hlinksldjump"/>
          </p:cNvPr>
          <p:cNvSpPr/>
          <p:nvPr/>
        </p:nvSpPr>
        <p:spPr>
          <a:xfrm>
            <a:off x="3035102" y="2819586"/>
            <a:ext cx="576537"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12</a:t>
            </a:fld>
            <a:endParaRPr lang="en-US" dirty="0">
              <a:solidFill>
                <a:prstClr val="white"/>
              </a:solidFill>
            </a:endParaRPr>
          </a:p>
        </p:txBody>
      </p:sp>
      <p:sp>
        <p:nvSpPr>
          <p:cNvPr id="34" name="Rounded Rectangle 33"/>
          <p:cNvSpPr/>
          <p:nvPr/>
        </p:nvSpPr>
        <p:spPr>
          <a:xfrm>
            <a:off x="182880" y="2897449"/>
            <a:ext cx="2565800" cy="179316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US" sz="1400" i="1" dirty="0" smtClean="0"/>
              <a:t>  </a:t>
            </a:r>
            <a:r>
              <a:rPr lang="en-US" sz="1400" b="1" i="1" dirty="0" smtClean="0"/>
              <a:t>To Navigate the course </a:t>
            </a:r>
            <a:r>
              <a:rPr lang="en-US" sz="1400" b="1" i="1" dirty="0"/>
              <a:t>c</a:t>
            </a:r>
            <a:r>
              <a:rPr lang="en-US" sz="1400" b="1" i="1" dirty="0" smtClean="0"/>
              <a:t>lick:</a:t>
            </a:r>
          </a:p>
          <a:p>
            <a:pPr marL="365760" indent="-285750">
              <a:buFont typeface="Arial" panose="020B0604020202020204" pitchFamily="34" charset="0"/>
              <a:buChar char="•"/>
            </a:pPr>
            <a:r>
              <a:rPr lang="en-US" sz="1400" b="1" i="1" dirty="0" smtClean="0"/>
              <a:t>Next</a:t>
            </a:r>
            <a:r>
              <a:rPr lang="en-US" sz="1400" i="1" dirty="0" smtClean="0"/>
              <a:t> to continue </a:t>
            </a:r>
          </a:p>
          <a:p>
            <a:pPr marL="365760" indent="-285750">
              <a:buFont typeface="Arial" panose="020B0604020202020204" pitchFamily="34" charset="0"/>
              <a:buChar char="•"/>
            </a:pPr>
            <a:r>
              <a:rPr lang="en-US" sz="1400" b="1" i="1" dirty="0" smtClean="0"/>
              <a:t>Green Buttons </a:t>
            </a:r>
            <a:r>
              <a:rPr lang="en-US" sz="1400" i="1" dirty="0" smtClean="0"/>
              <a:t>to </a:t>
            </a:r>
            <a:r>
              <a:rPr lang="en-US" sz="1400" i="1" dirty="0"/>
              <a:t>display the </a:t>
            </a:r>
            <a:r>
              <a:rPr lang="en-US" sz="1400" i="1" dirty="0" smtClean="0"/>
              <a:t>section agenda  </a:t>
            </a:r>
          </a:p>
          <a:p>
            <a:pPr marL="365760" indent="-285750">
              <a:buFont typeface="Arial" panose="020B0604020202020204" pitchFamily="34" charset="0"/>
              <a:buChar char="•"/>
            </a:pPr>
            <a:r>
              <a:rPr lang="en-US" sz="1400" b="1" i="1" dirty="0" smtClean="0"/>
              <a:t>Blue </a:t>
            </a:r>
            <a:r>
              <a:rPr lang="en-US" sz="1400" b="1" i="1" dirty="0"/>
              <a:t>S</a:t>
            </a:r>
            <a:r>
              <a:rPr lang="en-US" sz="1400" b="1" i="1" dirty="0" smtClean="0"/>
              <a:t>ection </a:t>
            </a:r>
            <a:r>
              <a:rPr lang="en-US" sz="1400" b="1" i="1" dirty="0"/>
              <a:t>T</a:t>
            </a:r>
            <a:r>
              <a:rPr lang="en-US" sz="1400" b="1" i="1" dirty="0" smtClean="0"/>
              <a:t>itles </a:t>
            </a:r>
            <a:r>
              <a:rPr lang="en-US" sz="1400" i="1" dirty="0" smtClean="0"/>
              <a:t>to go directly to a section</a:t>
            </a:r>
            <a:endParaRPr lang="en-US" sz="1400" i="1" dirty="0"/>
          </a:p>
        </p:txBody>
      </p:sp>
      <p:sp>
        <p:nvSpPr>
          <p:cNvPr id="26" name="Freeform 25">
            <a:hlinkClick r:id="rId17" action="ppaction://hlinksldjump"/>
          </p:cNvPr>
          <p:cNvSpPr/>
          <p:nvPr/>
        </p:nvSpPr>
        <p:spPr>
          <a:xfrm>
            <a:off x="2785244" y="5565332"/>
            <a:ext cx="6175876" cy="435714"/>
          </a:xfrm>
          <a:custGeom>
            <a:avLst/>
            <a:gdLst>
              <a:gd name="connsiteX0" fmla="*/ 0 w 5839475"/>
              <a:gd name="connsiteY0" fmla="*/ 0 h 466894"/>
              <a:gd name="connsiteX1" fmla="*/ 5839475 w 5839475"/>
              <a:gd name="connsiteY1" fmla="*/ 0 h 466894"/>
              <a:gd name="connsiteX2" fmla="*/ 5839475 w 5839475"/>
              <a:gd name="connsiteY2" fmla="*/ 466894 h 466894"/>
              <a:gd name="connsiteX3" fmla="*/ 0 w 5839475"/>
              <a:gd name="connsiteY3" fmla="*/ 466894 h 466894"/>
              <a:gd name="connsiteX4" fmla="*/ 0 w 583947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475" h="466894">
                <a:moveTo>
                  <a:pt x="0" y="0"/>
                </a:moveTo>
                <a:lnTo>
                  <a:pt x="5839475" y="0"/>
                </a:lnTo>
                <a:lnTo>
                  <a:pt x="5839475"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ctr" defTabSz="1066800">
              <a:lnSpc>
                <a:spcPct val="90000"/>
              </a:lnSpc>
              <a:spcBef>
                <a:spcPct val="0"/>
              </a:spcBef>
              <a:spcAft>
                <a:spcPct val="35000"/>
              </a:spcAft>
            </a:pPr>
            <a:r>
              <a:rPr lang="en-US" b="1" dirty="0"/>
              <a:t> </a:t>
            </a:r>
            <a:r>
              <a:rPr lang="en-US" b="1" dirty="0" smtClean="0"/>
              <a:t>  Help!</a:t>
            </a:r>
            <a:endParaRPr lang="en-US" b="1" kern="1200" dirty="0" smtClean="0"/>
          </a:p>
        </p:txBody>
      </p:sp>
    </p:spTree>
    <p:custDataLst>
      <p:tags r:id="rId1"/>
    </p:custDataLst>
    <p:extLst>
      <p:ext uri="{BB962C8B-B14F-4D97-AF65-F5344CB8AC3E}">
        <p14:creationId xmlns:p14="http://schemas.microsoft.com/office/powerpoint/2010/main" val="2274502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topics covered in this section include:</a:t>
            </a:r>
          </a:p>
          <a:p>
            <a:pPr marL="457200" indent="-457200">
              <a:buFont typeface="Arial" panose="020B0604020202020204" pitchFamily="34" charset="0"/>
              <a:buChar char="•"/>
            </a:pPr>
            <a:r>
              <a:rPr lang="en-US" dirty="0" smtClean="0"/>
              <a:t>“Searching for a job” using the search for a job field</a:t>
            </a:r>
          </a:p>
          <a:p>
            <a:pPr marL="457200" indent="-457200">
              <a:buFont typeface="Arial" panose="020B0604020202020204" pitchFamily="34" charset="0"/>
              <a:buChar char="•"/>
            </a:pPr>
            <a:r>
              <a:rPr lang="en-US" dirty="0" smtClean="0"/>
              <a:t>Using the filter feature to refine your search (Location, Department, Job Category and Salary)</a:t>
            </a:r>
          </a:p>
          <a:p>
            <a:pPr marL="457200" indent="-457200">
              <a:buFont typeface="Arial" panose="020B0604020202020204" pitchFamily="34" charset="0"/>
              <a:buChar char="•"/>
            </a:pPr>
            <a:r>
              <a:rPr lang="en-US" dirty="0" smtClean="0"/>
              <a:t>Identifying what to do if you do not find a job that matches your skills</a:t>
            </a:r>
            <a:endParaRPr lang="en-US" dirty="0"/>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13</a:t>
            </a:fld>
            <a:endParaRPr lang="en-US" dirty="0"/>
          </a:p>
        </p:txBody>
      </p:sp>
      <p:sp>
        <p:nvSpPr>
          <p:cNvPr id="5" name="Title 4"/>
          <p:cNvSpPr>
            <a:spLocks noGrp="1"/>
          </p:cNvSpPr>
          <p:nvPr>
            <p:ph type="title"/>
          </p:nvPr>
        </p:nvSpPr>
        <p:spPr/>
        <p:txBody>
          <a:bodyPr/>
          <a:lstStyle/>
          <a:p>
            <a:r>
              <a:rPr lang="en-US" dirty="0" smtClean="0"/>
              <a:t>Searching for a Job</a:t>
            </a:r>
            <a:endParaRPr lang="en-US" dirty="0"/>
          </a:p>
        </p:txBody>
      </p:sp>
    </p:spTree>
    <p:custDataLst>
      <p:tags r:id="rId1"/>
    </p:custDataLst>
    <p:extLst>
      <p:ext uri="{BB962C8B-B14F-4D97-AF65-F5344CB8AC3E}">
        <p14:creationId xmlns:p14="http://schemas.microsoft.com/office/powerpoint/2010/main" val="113842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14</a:t>
            </a:fld>
            <a:endParaRPr lang="en-US" dirty="0"/>
          </a:p>
        </p:txBody>
      </p:sp>
      <p:sp>
        <p:nvSpPr>
          <p:cNvPr id="5" name="Title 4"/>
          <p:cNvSpPr>
            <a:spLocks noGrp="1"/>
          </p:cNvSpPr>
          <p:nvPr>
            <p:ph type="title"/>
          </p:nvPr>
        </p:nvSpPr>
        <p:spPr/>
        <p:txBody>
          <a:bodyPr/>
          <a:lstStyle/>
          <a:p>
            <a:r>
              <a:rPr lang="en-US" dirty="0" smtClean="0"/>
              <a:t>Searching for a Job</a:t>
            </a:r>
            <a:endParaRPr lang="en-US" dirty="0"/>
          </a:p>
        </p:txBody>
      </p:sp>
      <p:pic>
        <p:nvPicPr>
          <p:cNvPr id="6" name="Picture 5"/>
          <p:cNvPicPr/>
          <p:nvPr/>
        </p:nvPicPr>
        <p:blipFill>
          <a:blip r:embed="rId7" cstate="print">
            <a:extLst>
              <a:ext uri="{28A0092B-C50C-407E-A947-70E740481C1C}">
                <a14:useLocalDpi xmlns:a14="http://schemas.microsoft.com/office/drawing/2010/main" val="0"/>
              </a:ext>
            </a:extLst>
          </a:blip>
          <a:stretch>
            <a:fillRect/>
          </a:stretch>
        </p:blipFill>
        <p:spPr>
          <a:xfrm>
            <a:off x="3850641" y="2641600"/>
            <a:ext cx="1720532" cy="1462405"/>
          </a:xfrm>
          <a:prstGeom prst="rect">
            <a:avLst/>
          </a:prstGeom>
        </p:spPr>
      </p:pic>
    </p:spTree>
    <p:custDataLst>
      <p:tags r:id="rId2"/>
    </p:custDataLst>
    <p:controls>
      <mc:AlternateContent xmlns:mc="http://schemas.openxmlformats.org/markup-compatibility/2006">
        <mc:Choice xmlns:v="urn:schemas-microsoft-com:vml" Requires="v">
          <p:control spid="5418" name="s6feec6ab15244e6bc67011df2954073" r:id="rId3" imgW="9144000" imgH="6838920"/>
        </mc:Choice>
        <mc:Fallback>
          <p:control name="s6feec6ab15244e6bc67011df2954073" r:id="rId3" imgW="9144000" imgH="6838920">
            <p:pic>
              <p:nvPicPr>
                <p:cNvPr id="11" name="s6feec6ab15244e6bc67011df2954073"/>
                <p:cNvPicPr>
                  <a:picLocks noChangeAspect="1"/>
                </p:cNvPicPr>
                <p:nvPr>
                  <p:custDataLst>
                    <p:tags r:id="rId4"/>
                  </p:custDataLst>
                </p:nvPr>
              </p:nvPicPr>
              <p:blipFill>
                <a:blip r:embed="rId8"/>
                <a:stretch>
                  <a:fillRect/>
                </a:stretch>
              </p:blipFill>
              <p:spPr>
                <a:xfrm>
                  <a:off x="0" y="9525"/>
                  <a:ext cx="9144000" cy="6838950"/>
                </a:xfrm>
                <a:prstGeom prst="rect">
                  <a:avLst/>
                </a:prstGeom>
              </p:spPr>
            </p:pic>
          </p:control>
        </mc:Fallback>
      </mc:AlternateContent>
    </p:controls>
    <p:extLst>
      <p:ext uri="{BB962C8B-B14F-4D97-AF65-F5344CB8AC3E}">
        <p14:creationId xmlns:p14="http://schemas.microsoft.com/office/powerpoint/2010/main" val="2337059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15</a:t>
            </a:fld>
            <a:endParaRPr lang="en-US" dirty="0"/>
          </a:p>
        </p:txBody>
      </p:sp>
      <p:sp>
        <p:nvSpPr>
          <p:cNvPr id="5" name="Title 4"/>
          <p:cNvSpPr>
            <a:spLocks noGrp="1"/>
          </p:cNvSpPr>
          <p:nvPr>
            <p:ph type="title"/>
          </p:nvPr>
        </p:nvSpPr>
        <p:spPr/>
        <p:txBody>
          <a:bodyPr/>
          <a:lstStyle/>
          <a:p>
            <a:r>
              <a:rPr lang="en-US" dirty="0" smtClean="0"/>
              <a:t>Filter a Job Search</a:t>
            </a:r>
            <a:endParaRPr lang="en-US" dirty="0"/>
          </a:p>
        </p:txBody>
      </p:sp>
      <p:pic>
        <p:nvPicPr>
          <p:cNvPr id="6" name="Picture 5"/>
          <p:cNvPicPr/>
          <p:nvPr/>
        </p:nvPicPr>
        <p:blipFill>
          <a:blip r:embed="rId7" cstate="print">
            <a:extLst>
              <a:ext uri="{28A0092B-C50C-407E-A947-70E740481C1C}">
                <a14:useLocalDpi xmlns:a14="http://schemas.microsoft.com/office/drawing/2010/main" val="0"/>
              </a:ext>
            </a:extLst>
          </a:blip>
          <a:stretch>
            <a:fillRect/>
          </a:stretch>
        </p:blipFill>
        <p:spPr>
          <a:xfrm>
            <a:off x="3850641" y="2641600"/>
            <a:ext cx="1720532" cy="1462405"/>
          </a:xfrm>
          <a:prstGeom prst="rect">
            <a:avLst/>
          </a:prstGeom>
        </p:spPr>
      </p:pic>
    </p:spTree>
    <p:custDataLst>
      <p:tags r:id="rId2"/>
    </p:custDataLst>
    <p:controls>
      <mc:AlternateContent xmlns:mc="http://schemas.openxmlformats.org/markup-compatibility/2006">
        <mc:Choice xmlns:v="urn:schemas-microsoft-com:vml" Requires="v">
          <p:control spid="6441" name="s65fb2583995418c895f482886ba2f97" r:id="rId3" imgW="9124920" imgH="6858000"/>
        </mc:Choice>
        <mc:Fallback>
          <p:control name="s65fb2583995418c895f482886ba2f97" r:id="rId3" imgW="9124920" imgH="6858000">
            <p:pic>
              <p:nvPicPr>
                <p:cNvPr id="10" name="s65fb2583995418c895f482886ba2f97"/>
                <p:cNvPicPr>
                  <a:picLocks noChangeAspect="1"/>
                </p:cNvPicPr>
                <p:nvPr>
                  <p:custDataLst>
                    <p:tags r:id="rId4"/>
                  </p:custDataLst>
                </p:nvPr>
              </p:nvPicPr>
              <p:blipFill>
                <a:blip r:embed="rId8"/>
                <a:stretch>
                  <a:fillRect/>
                </a:stretch>
              </p:blipFill>
              <p:spPr>
                <a:xfrm>
                  <a:off x="9525" y="0"/>
                  <a:ext cx="9124950" cy="6858000"/>
                </a:xfrm>
                <a:prstGeom prst="rect">
                  <a:avLst/>
                </a:prstGeom>
              </p:spPr>
            </p:pic>
          </p:control>
        </mc:Fallback>
      </mc:AlternateContent>
    </p:controls>
    <p:extLst>
      <p:ext uri="{BB962C8B-B14F-4D97-AF65-F5344CB8AC3E}">
        <p14:creationId xmlns:p14="http://schemas.microsoft.com/office/powerpoint/2010/main" val="3942692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16</a:t>
            </a:fld>
            <a:endParaRPr lang="en-US" dirty="0"/>
          </a:p>
        </p:txBody>
      </p:sp>
      <p:sp>
        <p:nvSpPr>
          <p:cNvPr id="5" name="Title 4"/>
          <p:cNvSpPr>
            <a:spLocks noGrp="1"/>
          </p:cNvSpPr>
          <p:nvPr>
            <p:ph type="title"/>
          </p:nvPr>
        </p:nvSpPr>
        <p:spPr/>
        <p:txBody>
          <a:bodyPr/>
          <a:lstStyle/>
          <a:p>
            <a:r>
              <a:rPr lang="en-US" dirty="0" smtClean="0"/>
              <a:t>Creating a Job Interest Card</a:t>
            </a:r>
            <a:endParaRPr lang="en-US" dirty="0"/>
          </a:p>
        </p:txBody>
      </p:sp>
      <p:pic>
        <p:nvPicPr>
          <p:cNvPr id="6" name="Picture 5"/>
          <p:cNvPicPr/>
          <p:nvPr/>
        </p:nvPicPr>
        <p:blipFill>
          <a:blip r:embed="rId7" cstate="print">
            <a:extLst>
              <a:ext uri="{28A0092B-C50C-407E-A947-70E740481C1C}">
                <a14:useLocalDpi xmlns:a14="http://schemas.microsoft.com/office/drawing/2010/main" val="0"/>
              </a:ext>
            </a:extLst>
          </a:blip>
          <a:stretch>
            <a:fillRect/>
          </a:stretch>
        </p:blipFill>
        <p:spPr>
          <a:xfrm>
            <a:off x="3850641" y="2641600"/>
            <a:ext cx="1720532" cy="1462405"/>
          </a:xfrm>
          <a:prstGeom prst="rect">
            <a:avLst/>
          </a:prstGeom>
        </p:spPr>
      </p:pic>
    </p:spTree>
    <p:custDataLst>
      <p:tags r:id="rId2"/>
    </p:custDataLst>
    <p:controls>
      <mc:AlternateContent xmlns:mc="http://schemas.openxmlformats.org/markup-compatibility/2006">
        <mc:Choice xmlns:v="urn:schemas-microsoft-com:vml" Requires="v">
          <p:control spid="7466" name="s87cb9cf5d3e4e91bae3ba3c89e47301" r:id="rId3" imgW="9144000" imgH="6810480"/>
        </mc:Choice>
        <mc:Fallback>
          <p:control name="s87cb9cf5d3e4e91bae3ba3c89e47301" r:id="rId3" imgW="9144000" imgH="6810480">
            <p:pic>
              <p:nvPicPr>
                <p:cNvPr id="2" name="s87cb9cf5d3e4e91bae3ba3c89e47301"/>
                <p:cNvPicPr>
                  <a:picLocks noChangeAspect="1"/>
                </p:cNvPicPr>
                <p:nvPr>
                  <p:custDataLst>
                    <p:tags r:id="rId4"/>
                  </p:custDataLst>
                </p:nvPr>
              </p:nvPicPr>
              <p:blipFill>
                <a:blip r:embed="rId8"/>
                <a:stretch>
                  <a:fillRect/>
                </a:stretch>
              </p:blipFill>
              <p:spPr>
                <a:xfrm>
                  <a:off x="0" y="19050"/>
                  <a:ext cx="9144000" cy="6810375"/>
                </a:xfrm>
                <a:prstGeom prst="rect">
                  <a:avLst/>
                </a:prstGeom>
              </p:spPr>
            </p:pic>
          </p:control>
        </mc:Fallback>
      </mc:AlternateContent>
    </p:controls>
    <p:extLst>
      <p:ext uri="{BB962C8B-B14F-4D97-AF65-F5344CB8AC3E}">
        <p14:creationId xmlns:p14="http://schemas.microsoft.com/office/powerpoint/2010/main" val="4225256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4"/>
          <a:stretch>
            <a:fillRect/>
          </a:stretch>
        </p:blipFill>
        <p:spPr>
          <a:xfrm>
            <a:off x="2354591" y="1469918"/>
            <a:ext cx="1129763" cy="4662702"/>
          </a:xfrm>
          <a:prstGeom prst="rect">
            <a:avLst/>
          </a:prstGeom>
        </p:spPr>
      </p:pic>
      <p:sp>
        <p:nvSpPr>
          <p:cNvPr id="2" name="Title 1"/>
          <p:cNvSpPr>
            <a:spLocks noGrp="1"/>
          </p:cNvSpPr>
          <p:nvPr>
            <p:ph type="title"/>
          </p:nvPr>
        </p:nvSpPr>
        <p:spPr/>
        <p:txBody>
          <a:bodyPr/>
          <a:lstStyle/>
          <a:p>
            <a:r>
              <a:rPr lang="en-US" dirty="0" smtClean="0"/>
              <a:t>Course Outline</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14" name="Freeform 13">
            <a:hlinkClick r:id="rId5" action="ppaction://hlinksldjump"/>
          </p:cNvPr>
          <p:cNvSpPr/>
          <p:nvPr/>
        </p:nvSpPr>
        <p:spPr>
          <a:xfrm>
            <a:off x="3570990" y="3561059"/>
            <a:ext cx="5380506" cy="435714"/>
          </a:xfrm>
          <a:custGeom>
            <a:avLst/>
            <a:gdLst>
              <a:gd name="connsiteX0" fmla="*/ 0 w 5279805"/>
              <a:gd name="connsiteY0" fmla="*/ 0 h 466894"/>
              <a:gd name="connsiteX1" fmla="*/ 5279805 w 5279805"/>
              <a:gd name="connsiteY1" fmla="*/ 0 h 466894"/>
              <a:gd name="connsiteX2" fmla="*/ 5279805 w 5279805"/>
              <a:gd name="connsiteY2" fmla="*/ 466894 h 466894"/>
              <a:gd name="connsiteX3" fmla="*/ 0 w 5279805"/>
              <a:gd name="connsiteY3" fmla="*/ 466894 h 466894"/>
              <a:gd name="connsiteX4" fmla="*/ 0 w 527980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805" h="466894">
                <a:moveTo>
                  <a:pt x="0" y="0"/>
                </a:moveTo>
                <a:lnTo>
                  <a:pt x="5279805" y="0"/>
                </a:lnTo>
                <a:lnTo>
                  <a:pt x="5279805"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b="1" kern="1200" dirty="0" smtClean="0"/>
              <a:t> Understanding and Printing the Job Announcement</a:t>
            </a:r>
          </a:p>
        </p:txBody>
      </p:sp>
      <p:sp>
        <p:nvSpPr>
          <p:cNvPr id="17" name="Oval 16">
            <a:hlinkClick r:id="rId6" action="ppaction://hlinksldjump"/>
          </p:cNvPr>
          <p:cNvSpPr/>
          <p:nvPr/>
        </p:nvSpPr>
        <p:spPr>
          <a:xfrm>
            <a:off x="3090501" y="3497555"/>
            <a:ext cx="575383"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8" name="Freeform 17">
            <a:hlinkClick r:id="rId8" action="ppaction://hlinksldjump"/>
          </p:cNvPr>
          <p:cNvSpPr/>
          <p:nvPr/>
        </p:nvSpPr>
        <p:spPr>
          <a:xfrm>
            <a:off x="3098581" y="4931464"/>
            <a:ext cx="5852915" cy="435714"/>
          </a:xfrm>
          <a:custGeom>
            <a:avLst/>
            <a:gdLst>
              <a:gd name="connsiteX0" fmla="*/ 0 w 5839475"/>
              <a:gd name="connsiteY0" fmla="*/ 0 h 466894"/>
              <a:gd name="connsiteX1" fmla="*/ 5839475 w 5839475"/>
              <a:gd name="connsiteY1" fmla="*/ 0 h 466894"/>
              <a:gd name="connsiteX2" fmla="*/ 5839475 w 5839475"/>
              <a:gd name="connsiteY2" fmla="*/ 466894 h 466894"/>
              <a:gd name="connsiteX3" fmla="*/ 0 w 5839475"/>
              <a:gd name="connsiteY3" fmla="*/ 466894 h 466894"/>
              <a:gd name="connsiteX4" fmla="*/ 0 w 583947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475" h="466894">
                <a:moveTo>
                  <a:pt x="0" y="0"/>
                </a:moveTo>
                <a:lnTo>
                  <a:pt x="5839475" y="0"/>
                </a:lnTo>
                <a:lnTo>
                  <a:pt x="5839475"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b="1" kern="1200" dirty="0" smtClean="0"/>
              <a:t>  What Happens After I Apply for a Job</a:t>
            </a:r>
          </a:p>
        </p:txBody>
      </p:sp>
      <p:sp>
        <p:nvSpPr>
          <p:cNvPr id="19" name="Oval 18">
            <a:hlinkClick r:id="rId9" action="ppaction://hlinksldjump"/>
          </p:cNvPr>
          <p:cNvSpPr/>
          <p:nvPr/>
        </p:nvSpPr>
        <p:spPr>
          <a:xfrm>
            <a:off x="2817174" y="4873102"/>
            <a:ext cx="562812"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6" name="Freeform 15">
            <a:hlinkClick r:id="rId10" action="ppaction://hlinksldjump"/>
          </p:cNvPr>
          <p:cNvSpPr/>
          <p:nvPr/>
        </p:nvSpPr>
        <p:spPr>
          <a:xfrm>
            <a:off x="3474139" y="4263063"/>
            <a:ext cx="5477356" cy="435714"/>
          </a:xfrm>
          <a:custGeom>
            <a:avLst/>
            <a:gdLst>
              <a:gd name="connsiteX0" fmla="*/ 0 w 5455423"/>
              <a:gd name="connsiteY0" fmla="*/ 0 h 466894"/>
              <a:gd name="connsiteX1" fmla="*/ 5455423 w 5455423"/>
              <a:gd name="connsiteY1" fmla="*/ 0 h 466894"/>
              <a:gd name="connsiteX2" fmla="*/ 5455423 w 5455423"/>
              <a:gd name="connsiteY2" fmla="*/ 466894 h 466894"/>
              <a:gd name="connsiteX3" fmla="*/ 0 w 5455423"/>
              <a:gd name="connsiteY3" fmla="*/ 466894 h 466894"/>
              <a:gd name="connsiteX4" fmla="*/ 0 w 5455423"/>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423" h="466894">
                <a:moveTo>
                  <a:pt x="0" y="0"/>
                </a:moveTo>
                <a:lnTo>
                  <a:pt x="5455423" y="0"/>
                </a:lnTo>
                <a:lnTo>
                  <a:pt x="5455423"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a:t>
            </a:r>
            <a:r>
              <a:rPr lang="en-US" b="1" kern="1200" dirty="0" smtClean="0"/>
              <a:t>Describing your Experience and Applying for a Job</a:t>
            </a:r>
          </a:p>
        </p:txBody>
      </p:sp>
      <p:sp>
        <p:nvSpPr>
          <p:cNvPr id="11" name="Oval 10">
            <a:hlinkClick r:id="rId11" action="ppaction://hlinksldjump"/>
          </p:cNvPr>
          <p:cNvSpPr/>
          <p:nvPr/>
        </p:nvSpPr>
        <p:spPr>
          <a:xfrm>
            <a:off x="3035102" y="4217853"/>
            <a:ext cx="563777"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8" name="Freeform 7">
            <a:hlinkClick r:id="rId12" action="ppaction://hlinksldjump"/>
          </p:cNvPr>
          <p:cNvSpPr/>
          <p:nvPr/>
        </p:nvSpPr>
        <p:spPr>
          <a:xfrm>
            <a:off x="2882223" y="1537293"/>
            <a:ext cx="6069272" cy="435714"/>
          </a:xfrm>
          <a:custGeom>
            <a:avLst/>
            <a:gdLst>
              <a:gd name="connsiteX0" fmla="*/ 0 w 5839475"/>
              <a:gd name="connsiteY0" fmla="*/ 0 h 466894"/>
              <a:gd name="connsiteX1" fmla="*/ 5839475 w 5839475"/>
              <a:gd name="connsiteY1" fmla="*/ 0 h 466894"/>
              <a:gd name="connsiteX2" fmla="*/ 5839475 w 5839475"/>
              <a:gd name="connsiteY2" fmla="*/ 466894 h 466894"/>
              <a:gd name="connsiteX3" fmla="*/ 0 w 5839475"/>
              <a:gd name="connsiteY3" fmla="*/ 466894 h 466894"/>
              <a:gd name="connsiteX4" fmla="*/ 0 w 583947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475" h="466894">
                <a:moveTo>
                  <a:pt x="0" y="0"/>
                </a:moveTo>
                <a:lnTo>
                  <a:pt x="5839475" y="0"/>
                </a:lnTo>
                <a:lnTo>
                  <a:pt x="5839475"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b="1" kern="1200" dirty="0" smtClean="0"/>
              <a:t> </a:t>
            </a:r>
            <a:r>
              <a:rPr lang="en-US" b="1" dirty="0" smtClean="0"/>
              <a:t>What you need to </a:t>
            </a:r>
            <a:r>
              <a:rPr lang="en-US" b="1" dirty="0"/>
              <a:t>know</a:t>
            </a:r>
            <a:r>
              <a:rPr lang="en-US" b="1" dirty="0" smtClean="0"/>
              <a:t> to Apply</a:t>
            </a:r>
            <a:endParaRPr lang="en-US" b="1" kern="1200" dirty="0" smtClean="0"/>
          </a:p>
        </p:txBody>
      </p:sp>
      <p:sp>
        <p:nvSpPr>
          <p:cNvPr id="9" name="Oval 8">
            <a:hlinkClick r:id="rId13" action="ppaction://hlinksldjump"/>
          </p:cNvPr>
          <p:cNvSpPr/>
          <p:nvPr/>
        </p:nvSpPr>
        <p:spPr>
          <a:xfrm>
            <a:off x="2590414" y="1478932"/>
            <a:ext cx="583617"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0" name="Freeform 9">
            <a:hlinkClick r:id="rId14" action="ppaction://hlinksldjump"/>
          </p:cNvPr>
          <p:cNvSpPr/>
          <p:nvPr/>
        </p:nvSpPr>
        <p:spPr>
          <a:xfrm>
            <a:off x="3264064" y="2195612"/>
            <a:ext cx="5687431" cy="435714"/>
          </a:xfrm>
          <a:custGeom>
            <a:avLst/>
            <a:gdLst>
              <a:gd name="connsiteX0" fmla="*/ 0 w 5455423"/>
              <a:gd name="connsiteY0" fmla="*/ 0 h 466894"/>
              <a:gd name="connsiteX1" fmla="*/ 5455423 w 5455423"/>
              <a:gd name="connsiteY1" fmla="*/ 0 h 466894"/>
              <a:gd name="connsiteX2" fmla="*/ 5455423 w 5455423"/>
              <a:gd name="connsiteY2" fmla="*/ 466894 h 466894"/>
              <a:gd name="connsiteX3" fmla="*/ 0 w 5455423"/>
              <a:gd name="connsiteY3" fmla="*/ 466894 h 466894"/>
              <a:gd name="connsiteX4" fmla="*/ 0 w 5455423"/>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423" h="466894">
                <a:moveTo>
                  <a:pt x="0" y="0"/>
                </a:moveTo>
                <a:lnTo>
                  <a:pt x="5455423" y="0"/>
                </a:lnTo>
                <a:lnTo>
                  <a:pt x="5455423"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b="1" kern="1200" dirty="0" smtClean="0"/>
              <a:t> Searching for a Job</a:t>
            </a:r>
            <a:endParaRPr lang="en-US" b="1" kern="1200" dirty="0"/>
          </a:p>
        </p:txBody>
      </p:sp>
      <p:sp>
        <p:nvSpPr>
          <p:cNvPr id="13" name="Oval 12">
            <a:hlinkClick r:id="rId15" action="ppaction://hlinksldjump"/>
          </p:cNvPr>
          <p:cNvSpPr/>
          <p:nvPr/>
        </p:nvSpPr>
        <p:spPr>
          <a:xfrm>
            <a:off x="2817173" y="2127952"/>
            <a:ext cx="585400"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2" name="Freeform 11">
            <a:hlinkClick r:id="rId16" action="ppaction://hlinksldjump"/>
          </p:cNvPr>
          <p:cNvSpPr/>
          <p:nvPr/>
        </p:nvSpPr>
        <p:spPr>
          <a:xfrm>
            <a:off x="3465104" y="2890125"/>
            <a:ext cx="5486391" cy="435714"/>
          </a:xfrm>
          <a:custGeom>
            <a:avLst/>
            <a:gdLst>
              <a:gd name="connsiteX0" fmla="*/ 0 w 5279805"/>
              <a:gd name="connsiteY0" fmla="*/ 0 h 466894"/>
              <a:gd name="connsiteX1" fmla="*/ 5279805 w 5279805"/>
              <a:gd name="connsiteY1" fmla="*/ 0 h 466894"/>
              <a:gd name="connsiteX2" fmla="*/ 5279805 w 5279805"/>
              <a:gd name="connsiteY2" fmla="*/ 466894 h 466894"/>
              <a:gd name="connsiteX3" fmla="*/ 0 w 5279805"/>
              <a:gd name="connsiteY3" fmla="*/ 466894 h 466894"/>
              <a:gd name="connsiteX4" fmla="*/ 0 w 527980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805" h="466894">
                <a:moveTo>
                  <a:pt x="0" y="0"/>
                </a:moveTo>
                <a:lnTo>
                  <a:pt x="5279805" y="0"/>
                </a:lnTo>
                <a:lnTo>
                  <a:pt x="5279805" y="466894"/>
                </a:lnTo>
                <a:lnTo>
                  <a:pt x="0" y="466894"/>
                </a:lnTo>
                <a:lnTo>
                  <a:pt x="0" y="0"/>
                </a:lnTo>
                <a:close/>
              </a:path>
            </a:pathLst>
          </a:custGeom>
          <a:solidFill>
            <a:schemeClr val="tx2">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b="1" kern="1200" dirty="0" smtClean="0"/>
              <a:t> Creating a NEOGOV Account</a:t>
            </a:r>
          </a:p>
        </p:txBody>
      </p:sp>
      <p:sp>
        <p:nvSpPr>
          <p:cNvPr id="15" name="Oval 14">
            <a:hlinkClick r:id="rId17" action="ppaction://hlinksldjump"/>
          </p:cNvPr>
          <p:cNvSpPr/>
          <p:nvPr/>
        </p:nvSpPr>
        <p:spPr>
          <a:xfrm>
            <a:off x="3035102" y="2819586"/>
            <a:ext cx="576537"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17</a:t>
            </a:fld>
            <a:endParaRPr lang="en-US" dirty="0">
              <a:solidFill>
                <a:prstClr val="white"/>
              </a:solidFill>
            </a:endParaRPr>
          </a:p>
        </p:txBody>
      </p:sp>
      <p:sp>
        <p:nvSpPr>
          <p:cNvPr id="34" name="Rounded Rectangle 33"/>
          <p:cNvSpPr/>
          <p:nvPr/>
        </p:nvSpPr>
        <p:spPr>
          <a:xfrm>
            <a:off x="182880" y="2897449"/>
            <a:ext cx="2565800" cy="179316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US" sz="1400" i="1" dirty="0" smtClean="0"/>
              <a:t>  </a:t>
            </a:r>
            <a:r>
              <a:rPr lang="en-US" sz="1400" b="1" i="1" dirty="0" smtClean="0"/>
              <a:t>To Navigate the course </a:t>
            </a:r>
            <a:r>
              <a:rPr lang="en-US" sz="1400" b="1" i="1" dirty="0"/>
              <a:t>c</a:t>
            </a:r>
            <a:r>
              <a:rPr lang="en-US" sz="1400" b="1" i="1" dirty="0" smtClean="0"/>
              <a:t>lick:</a:t>
            </a:r>
          </a:p>
          <a:p>
            <a:pPr marL="365760" indent="-285750">
              <a:buFont typeface="Arial" panose="020B0604020202020204" pitchFamily="34" charset="0"/>
              <a:buChar char="•"/>
            </a:pPr>
            <a:r>
              <a:rPr lang="en-US" sz="1400" b="1" i="1" dirty="0" smtClean="0"/>
              <a:t>Next</a:t>
            </a:r>
            <a:r>
              <a:rPr lang="en-US" sz="1400" i="1" dirty="0" smtClean="0"/>
              <a:t> to continue </a:t>
            </a:r>
          </a:p>
          <a:p>
            <a:pPr marL="365760" indent="-285750">
              <a:buFont typeface="Arial" panose="020B0604020202020204" pitchFamily="34" charset="0"/>
              <a:buChar char="•"/>
            </a:pPr>
            <a:r>
              <a:rPr lang="en-US" sz="1400" b="1" i="1" dirty="0" smtClean="0"/>
              <a:t>Green Buttons </a:t>
            </a:r>
            <a:r>
              <a:rPr lang="en-US" sz="1400" i="1" dirty="0" smtClean="0"/>
              <a:t>to </a:t>
            </a:r>
            <a:r>
              <a:rPr lang="en-US" sz="1400" i="1" dirty="0"/>
              <a:t>display the </a:t>
            </a:r>
            <a:r>
              <a:rPr lang="en-US" sz="1400" i="1" dirty="0" smtClean="0"/>
              <a:t>section agenda  </a:t>
            </a:r>
          </a:p>
          <a:p>
            <a:pPr marL="365760" indent="-285750">
              <a:buFont typeface="Arial" panose="020B0604020202020204" pitchFamily="34" charset="0"/>
              <a:buChar char="•"/>
            </a:pPr>
            <a:r>
              <a:rPr lang="en-US" sz="1400" b="1" i="1" dirty="0" smtClean="0"/>
              <a:t>Blue </a:t>
            </a:r>
            <a:r>
              <a:rPr lang="en-US" sz="1400" b="1" i="1" dirty="0"/>
              <a:t>S</a:t>
            </a:r>
            <a:r>
              <a:rPr lang="en-US" sz="1400" b="1" i="1" dirty="0" smtClean="0"/>
              <a:t>ection </a:t>
            </a:r>
            <a:r>
              <a:rPr lang="en-US" sz="1400" b="1" i="1" dirty="0"/>
              <a:t>T</a:t>
            </a:r>
            <a:r>
              <a:rPr lang="en-US" sz="1400" b="1" i="1" dirty="0" smtClean="0"/>
              <a:t>itles </a:t>
            </a:r>
            <a:r>
              <a:rPr lang="en-US" sz="1400" i="1" dirty="0" smtClean="0"/>
              <a:t>to go directly to a section</a:t>
            </a:r>
            <a:endParaRPr lang="en-US" sz="1400" i="1" dirty="0"/>
          </a:p>
        </p:txBody>
      </p:sp>
      <p:sp>
        <p:nvSpPr>
          <p:cNvPr id="26" name="Freeform 25">
            <a:hlinkClick r:id="rId18" action="ppaction://hlinksldjump"/>
          </p:cNvPr>
          <p:cNvSpPr/>
          <p:nvPr/>
        </p:nvSpPr>
        <p:spPr>
          <a:xfrm>
            <a:off x="2785244" y="5565332"/>
            <a:ext cx="6175876" cy="435714"/>
          </a:xfrm>
          <a:custGeom>
            <a:avLst/>
            <a:gdLst>
              <a:gd name="connsiteX0" fmla="*/ 0 w 5839475"/>
              <a:gd name="connsiteY0" fmla="*/ 0 h 466894"/>
              <a:gd name="connsiteX1" fmla="*/ 5839475 w 5839475"/>
              <a:gd name="connsiteY1" fmla="*/ 0 h 466894"/>
              <a:gd name="connsiteX2" fmla="*/ 5839475 w 5839475"/>
              <a:gd name="connsiteY2" fmla="*/ 466894 h 466894"/>
              <a:gd name="connsiteX3" fmla="*/ 0 w 5839475"/>
              <a:gd name="connsiteY3" fmla="*/ 466894 h 466894"/>
              <a:gd name="connsiteX4" fmla="*/ 0 w 583947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475" h="466894">
                <a:moveTo>
                  <a:pt x="0" y="0"/>
                </a:moveTo>
                <a:lnTo>
                  <a:pt x="5839475" y="0"/>
                </a:lnTo>
                <a:lnTo>
                  <a:pt x="5839475"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ctr" defTabSz="1066800">
              <a:lnSpc>
                <a:spcPct val="90000"/>
              </a:lnSpc>
              <a:spcBef>
                <a:spcPct val="0"/>
              </a:spcBef>
              <a:spcAft>
                <a:spcPct val="35000"/>
              </a:spcAft>
            </a:pPr>
            <a:r>
              <a:rPr lang="en-US" b="1" dirty="0"/>
              <a:t> </a:t>
            </a:r>
            <a:r>
              <a:rPr lang="en-US" b="1" dirty="0" smtClean="0"/>
              <a:t>  Help!</a:t>
            </a:r>
            <a:endParaRPr lang="en-US" b="1" kern="1200" dirty="0" smtClean="0"/>
          </a:p>
        </p:txBody>
      </p:sp>
    </p:spTree>
    <p:custDataLst>
      <p:tags r:id="rId1"/>
    </p:custDataLst>
    <p:extLst>
      <p:ext uri="{BB962C8B-B14F-4D97-AF65-F5344CB8AC3E}">
        <p14:creationId xmlns:p14="http://schemas.microsoft.com/office/powerpoint/2010/main" val="2895597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topics covered in this section include:</a:t>
            </a:r>
          </a:p>
          <a:p>
            <a:pPr marL="457200" lvl="0" indent="-457200">
              <a:buFont typeface="Arial" panose="020B0604020202020204" pitchFamily="34" charset="0"/>
              <a:buChar char="•"/>
            </a:pPr>
            <a:r>
              <a:rPr lang="en-US" dirty="0" smtClean="0"/>
              <a:t>What is NEOGOV</a:t>
            </a:r>
          </a:p>
          <a:p>
            <a:pPr marL="457200" lvl="0" indent="-457200">
              <a:buFont typeface="Arial" panose="020B0604020202020204" pitchFamily="34" charset="0"/>
              <a:buChar char="•"/>
            </a:pPr>
            <a:r>
              <a:rPr lang="en-US" dirty="0" smtClean="0"/>
              <a:t>Creating </a:t>
            </a:r>
            <a:r>
              <a:rPr lang="en-US" dirty="0"/>
              <a:t>a NEOGOV account</a:t>
            </a:r>
          </a:p>
          <a:p>
            <a:pPr marL="457200" lvl="0" indent="-457200">
              <a:buFont typeface="Arial" panose="020B0604020202020204" pitchFamily="34" charset="0"/>
              <a:buChar char="•"/>
            </a:pPr>
            <a:r>
              <a:rPr lang="en-US" dirty="0" smtClean="0"/>
              <a:t>Logging </a:t>
            </a:r>
            <a:r>
              <a:rPr lang="en-US" dirty="0"/>
              <a:t>into an existing NEOGOV account </a:t>
            </a:r>
          </a:p>
          <a:p>
            <a:endParaRPr lang="en-US" dirty="0"/>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18</a:t>
            </a:fld>
            <a:endParaRPr lang="en-US" dirty="0"/>
          </a:p>
        </p:txBody>
      </p:sp>
      <p:sp>
        <p:nvSpPr>
          <p:cNvPr id="5" name="Title 4"/>
          <p:cNvSpPr>
            <a:spLocks noGrp="1"/>
          </p:cNvSpPr>
          <p:nvPr>
            <p:ph type="title"/>
          </p:nvPr>
        </p:nvSpPr>
        <p:spPr/>
        <p:txBody>
          <a:bodyPr/>
          <a:lstStyle/>
          <a:p>
            <a:r>
              <a:rPr lang="en-US" dirty="0" smtClean="0"/>
              <a:t>Creating a NEOGOV Account</a:t>
            </a:r>
            <a:endParaRPr lang="en-US" dirty="0"/>
          </a:p>
        </p:txBody>
      </p:sp>
    </p:spTree>
    <p:custDataLst>
      <p:tags r:id="rId1"/>
    </p:custDataLst>
    <p:extLst>
      <p:ext uri="{BB962C8B-B14F-4D97-AF65-F5344CB8AC3E}">
        <p14:creationId xmlns:p14="http://schemas.microsoft.com/office/powerpoint/2010/main" val="970792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NEOGOV?</a:t>
            </a:r>
            <a:endParaRPr lang="en-US" dirty="0"/>
          </a:p>
        </p:txBody>
      </p:sp>
      <p:pic>
        <p:nvPicPr>
          <p:cNvPr id="10" name="Atsumi"/>
          <p:cNvPicPr>
            <a:picLocks noGrp="1" noChangeAspect="1"/>
          </p:cNvPicPr>
          <p:nvPr>
            <p:ph sz="half" idx="2"/>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04800" y="1919334"/>
            <a:ext cx="2797629" cy="3578882"/>
          </a:xfrm>
          <a:effectLst>
            <a:outerShdw blurRad="50800" dist="38100" dir="2700000" algn="tl" rotWithShape="0">
              <a:prstClr val="black">
                <a:alpha val="40000"/>
              </a:prstClr>
            </a:outerShdw>
          </a:effectLst>
        </p:spPr>
      </p:pic>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19</a:t>
            </a:fld>
            <a:endParaRPr lang="en-US" dirty="0"/>
          </a:p>
        </p:txBody>
      </p:sp>
      <p:sp>
        <p:nvSpPr>
          <p:cNvPr id="7" name="Content Placeholder 6"/>
          <p:cNvSpPr>
            <a:spLocks noGrp="1"/>
          </p:cNvSpPr>
          <p:nvPr>
            <p:ph sz="half" idx="12"/>
          </p:nvPr>
        </p:nvSpPr>
        <p:spPr>
          <a:xfrm>
            <a:off x="3163389" y="1418590"/>
            <a:ext cx="5645331" cy="4937760"/>
          </a:xfrm>
        </p:spPr>
        <p:txBody>
          <a:bodyPr/>
          <a:lstStyle/>
          <a:p>
            <a:r>
              <a:rPr lang="en-US" i="1" dirty="0" smtClean="0"/>
              <a:t>NEOGOV is a software used by CDOT to:</a:t>
            </a:r>
          </a:p>
          <a:p>
            <a:pPr marL="342900" indent="-342900">
              <a:buFont typeface="Arial" panose="020B0604020202020204" pitchFamily="34" charset="0"/>
              <a:buChar char="•"/>
            </a:pPr>
            <a:r>
              <a:rPr lang="en-US" dirty="0" smtClean="0"/>
              <a:t>Communicate our positions to the public</a:t>
            </a:r>
          </a:p>
          <a:p>
            <a:pPr marL="342900" indent="-342900">
              <a:buFont typeface="Arial" panose="020B0604020202020204" pitchFamily="34" charset="0"/>
              <a:buChar char="•"/>
            </a:pPr>
            <a:r>
              <a:rPr lang="en-US" dirty="0" smtClean="0"/>
              <a:t>Track applications submitted by applicants</a:t>
            </a:r>
          </a:p>
          <a:p>
            <a:pPr marL="342900" indent="-342900">
              <a:buFont typeface="Arial" panose="020B0604020202020204" pitchFamily="34" charset="0"/>
              <a:buChar char="•"/>
            </a:pPr>
            <a:r>
              <a:rPr lang="en-US" dirty="0" smtClean="0"/>
              <a:t>Help HR to assess the qualifications of the applicants</a:t>
            </a:r>
          </a:p>
          <a:p>
            <a:endParaRPr lang="en-US" dirty="0"/>
          </a:p>
          <a:p>
            <a:r>
              <a:rPr lang="en-US" i="1" dirty="0" smtClean="0"/>
              <a:t>You use NEOGOV to:</a:t>
            </a:r>
          </a:p>
          <a:p>
            <a:pPr marL="342900" indent="-342900">
              <a:buFont typeface="Arial" panose="020B0604020202020204" pitchFamily="34" charset="0"/>
              <a:buChar char="•"/>
            </a:pPr>
            <a:r>
              <a:rPr lang="en-US" dirty="0" smtClean="0"/>
              <a:t>Apply for a position </a:t>
            </a:r>
          </a:p>
          <a:p>
            <a:pPr marL="342900" indent="-342900">
              <a:buFont typeface="Arial" panose="020B0604020202020204" pitchFamily="34" charset="0"/>
              <a:buChar char="•"/>
            </a:pPr>
            <a:r>
              <a:rPr lang="en-US" dirty="0" smtClean="0"/>
              <a:t>Check the status of your application</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1324119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a:t>
            </a:fld>
            <a:endParaRPr lang="en-US" dirty="0"/>
          </a:p>
        </p:txBody>
      </p:sp>
      <p:sp>
        <p:nvSpPr>
          <p:cNvPr id="4" name="Title 3"/>
          <p:cNvSpPr>
            <a:spLocks noGrp="1"/>
          </p:cNvSpPr>
          <p:nvPr>
            <p:ph type="title"/>
          </p:nvPr>
        </p:nvSpPr>
        <p:spPr/>
        <p:txBody>
          <a:bodyPr/>
          <a:lstStyle/>
          <a:p>
            <a:r>
              <a:rPr lang="en-US" dirty="0" smtClean="0"/>
              <a:t>Navigation, Resources and Glossary</a:t>
            </a:r>
            <a:endParaRPr lang="en-US" dirty="0"/>
          </a:p>
        </p:txBody>
      </p:sp>
      <p:sp>
        <p:nvSpPr>
          <p:cNvPr id="5" name="TextBox 4"/>
          <p:cNvSpPr txBox="1"/>
          <p:nvPr/>
        </p:nvSpPr>
        <p:spPr>
          <a:xfrm>
            <a:off x="1491032" y="1496890"/>
            <a:ext cx="5736488" cy="369332"/>
          </a:xfrm>
          <a:prstGeom prst="rect">
            <a:avLst/>
          </a:prstGeom>
          <a:noFill/>
        </p:spPr>
        <p:txBody>
          <a:bodyPr wrap="square" rtlCol="0">
            <a:spAutoFit/>
          </a:bodyPr>
          <a:lstStyle/>
          <a:p>
            <a:r>
              <a:rPr lang="en-US" dirty="0" smtClean="0"/>
              <a:t>Before we begin, let’s look at the resources available to you</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1032" y="1564060"/>
            <a:ext cx="6682280" cy="4474418"/>
          </a:xfrm>
          <a:prstGeom prst="rect">
            <a:avLst/>
          </a:prstGeom>
        </p:spPr>
      </p:pic>
    </p:spTree>
    <p:custDataLst>
      <p:tags r:id="rId1"/>
    </p:custDataLst>
    <p:extLst>
      <p:ext uri="{BB962C8B-B14F-4D97-AF65-F5344CB8AC3E}">
        <p14:creationId xmlns:p14="http://schemas.microsoft.com/office/powerpoint/2010/main" val="1073756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76269" y="1564575"/>
            <a:ext cx="3383211" cy="3111334"/>
          </a:xfrm>
        </p:spPr>
      </p:pic>
      <p:sp>
        <p:nvSpPr>
          <p:cNvPr id="6" name="Title 5"/>
          <p:cNvSpPr>
            <a:spLocks noGrp="1"/>
          </p:cNvSpPr>
          <p:nvPr>
            <p:ph type="title"/>
          </p:nvPr>
        </p:nvSpPr>
        <p:spPr/>
        <p:txBody>
          <a:bodyPr/>
          <a:lstStyle/>
          <a:p>
            <a:r>
              <a:rPr lang="en-US" dirty="0" smtClean="0"/>
              <a:t>What you Need for a NEGOV Account</a:t>
            </a:r>
            <a:endParaRPr lang="en-US" dirty="0"/>
          </a:p>
        </p:txBody>
      </p:sp>
      <p:sp>
        <p:nvSpPr>
          <p:cNvPr id="7" name="Content Placeholder 6"/>
          <p:cNvSpPr>
            <a:spLocks noGrp="1"/>
          </p:cNvSpPr>
          <p:nvPr>
            <p:ph sz="half" idx="2"/>
          </p:nvPr>
        </p:nvSpPr>
        <p:spPr>
          <a:xfrm>
            <a:off x="2971800" y="1371600"/>
            <a:ext cx="5836920" cy="4937760"/>
          </a:xfrm>
        </p:spPr>
        <p:txBody>
          <a:bodyPr/>
          <a:lstStyle/>
          <a:p>
            <a:r>
              <a:rPr lang="en-US" sz="2800" dirty="0"/>
              <a:t>To create a NEOGOV account you will need the following:</a:t>
            </a:r>
          </a:p>
          <a:p>
            <a:pPr marL="457200" lvl="0" indent="-457200">
              <a:buFont typeface="Arial" panose="020B0604020202020204" pitchFamily="34" charset="0"/>
              <a:buChar char="•"/>
            </a:pPr>
            <a:r>
              <a:rPr lang="en-US" sz="2800" dirty="0"/>
              <a:t>An email address</a:t>
            </a:r>
          </a:p>
          <a:p>
            <a:pPr marL="457200" lvl="0" indent="-457200">
              <a:buFont typeface="Arial" panose="020B0604020202020204" pitchFamily="34" charset="0"/>
              <a:buChar char="•"/>
            </a:pPr>
            <a:r>
              <a:rPr lang="en-US" sz="2800" dirty="0"/>
              <a:t>A unique user name</a:t>
            </a:r>
          </a:p>
          <a:p>
            <a:pPr marL="457200" lvl="0" indent="-457200">
              <a:buFont typeface="Arial" panose="020B0604020202020204" pitchFamily="34" charset="0"/>
              <a:buChar char="•"/>
            </a:pPr>
            <a:r>
              <a:rPr lang="en-US" sz="2800" dirty="0"/>
              <a:t>Password</a:t>
            </a:r>
          </a:p>
          <a:p>
            <a:endParaRPr lang="en-US" sz="2800" dirty="0" smtClean="0"/>
          </a:p>
          <a:p>
            <a:r>
              <a:rPr lang="en-US" sz="2800" dirty="0"/>
              <a:t>If you do not have an email address go </a:t>
            </a:r>
            <a:r>
              <a:rPr lang="en-US" sz="2800" dirty="0" smtClean="0"/>
              <a:t>to </a:t>
            </a:r>
            <a:r>
              <a:rPr lang="en-US" sz="2800" dirty="0">
                <a:hlinkClick r:id="rId5"/>
              </a:rPr>
              <a:t>https://</a:t>
            </a:r>
            <a:r>
              <a:rPr lang="en-US" sz="2800" dirty="0" smtClean="0">
                <a:hlinkClick r:id="rId5"/>
              </a:rPr>
              <a:t>accounts.google.com/signup</a:t>
            </a:r>
            <a:r>
              <a:rPr lang="en-US" sz="2800" dirty="0" smtClean="0"/>
              <a:t> to </a:t>
            </a:r>
            <a:r>
              <a:rPr lang="en-US" sz="2800" dirty="0"/>
              <a:t>create </a:t>
            </a:r>
            <a:r>
              <a:rPr lang="en-US" sz="2800" dirty="0" smtClean="0"/>
              <a:t>one</a:t>
            </a:r>
            <a:endParaRPr lang="en-US" sz="2800" dirty="0"/>
          </a:p>
          <a:p>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20</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1488311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is NEOGOV?</a:t>
            </a:r>
            <a:endParaRPr lang="en-US" dirty="0"/>
          </a:p>
        </p:txBody>
      </p:sp>
      <p:sp>
        <p:nvSpPr>
          <p:cNvPr id="3" name="Content Placeholder 2"/>
          <p:cNvSpPr>
            <a:spLocks noGrp="1"/>
          </p:cNvSpPr>
          <p:nvPr>
            <p:ph sz="half" idx="2"/>
          </p:nvPr>
        </p:nvSpPr>
        <p:spPr/>
        <p:txBody>
          <a:bodyPr/>
          <a:lstStyle/>
          <a:p>
            <a:r>
              <a:rPr lang="en-US" dirty="0" smtClean="0"/>
              <a:t>NEOGOV is software used:</a:t>
            </a:r>
          </a:p>
          <a:p>
            <a:pPr marL="457200" indent="-457200">
              <a:buFont typeface="Arial" panose="020B0604020202020204" pitchFamily="34" charset="0"/>
              <a:buChar char="•"/>
            </a:pPr>
            <a:r>
              <a:rPr lang="en-US" dirty="0" smtClean="0"/>
              <a:t>To allow applicants to apply for a position</a:t>
            </a:r>
          </a:p>
          <a:p>
            <a:pPr marL="457200" indent="-457200">
              <a:buFont typeface="Arial" panose="020B0604020202020204" pitchFamily="34" charset="0"/>
              <a:buChar char="•"/>
            </a:pPr>
            <a:r>
              <a:rPr lang="en-US" dirty="0" smtClean="0"/>
              <a:t>By Human Resources to post applications and receive resumes</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21</a:t>
            </a:fld>
            <a:endParaRPr lang="en-US" dirty="0"/>
          </a:p>
        </p:txBody>
      </p:sp>
      <p:pic>
        <p:nvPicPr>
          <p:cNvPr id="8" name="Content Placeholder 7"/>
          <p:cNvPicPr>
            <a:picLocks noGrp="1" noChangeAspect="1"/>
          </p:cNvPicPr>
          <p:nvPr>
            <p:ph sz="half" idx="12"/>
          </p:nvPr>
        </p:nvPicPr>
        <p:blipFill>
          <a:blip r:embed="rId4" cstate="print">
            <a:extLst>
              <a:ext uri="{28A0092B-C50C-407E-A947-70E740481C1C}">
                <a14:useLocalDpi xmlns:a14="http://schemas.microsoft.com/office/drawing/2010/main" val="0"/>
              </a:ext>
            </a:extLst>
          </a:blip>
          <a:stretch>
            <a:fillRect/>
          </a:stretch>
        </p:blipFill>
        <p:spPr>
          <a:xfrm>
            <a:off x="304800" y="2112279"/>
            <a:ext cx="3216275" cy="3216275"/>
          </a:xfrm>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1379634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Creating your NEOGOV Account</a:t>
            </a:r>
            <a:endParaRPr lang="en-US" dirty="0"/>
          </a:p>
        </p:txBody>
      </p:sp>
    </p:spTree>
    <p:custDataLst>
      <p:tags r:id="rId1"/>
    </p:custDataLst>
    <p:extLst>
      <p:ext uri="{BB962C8B-B14F-4D97-AF65-F5344CB8AC3E}">
        <p14:creationId xmlns:p14="http://schemas.microsoft.com/office/powerpoint/2010/main" val="4108410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solidFill>
                  <a:prstClr val="white"/>
                </a:solidFill>
              </a:rPr>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Slide </a:t>
            </a:r>
            <a:fld id="{F1733E7F-F35A-45C7-967F-B65877603703}" type="slidenum">
              <a:rPr lang="en-US" smtClean="0">
                <a:solidFill>
                  <a:prstClr val="white"/>
                </a:solidFill>
              </a:rPr>
              <a:pPr>
                <a:defRPr/>
              </a:pPr>
              <a:t>23</a:t>
            </a:fld>
            <a:endParaRPr lang="en-US" dirty="0">
              <a:solidFill>
                <a:prstClr val="white"/>
              </a:solidFill>
            </a:endParaRPr>
          </a:p>
        </p:txBody>
      </p:sp>
      <p:sp>
        <p:nvSpPr>
          <p:cNvPr id="5" name="Title 4"/>
          <p:cNvSpPr>
            <a:spLocks noGrp="1"/>
          </p:cNvSpPr>
          <p:nvPr>
            <p:ph type="title"/>
          </p:nvPr>
        </p:nvSpPr>
        <p:spPr/>
        <p:txBody>
          <a:bodyPr/>
          <a:lstStyle/>
          <a:p>
            <a:r>
              <a:rPr lang="en-US" dirty="0" smtClean="0"/>
              <a:t>Creating A NEOGOV Account</a:t>
            </a:r>
            <a:endParaRPr lang="en-US" dirty="0"/>
          </a:p>
        </p:txBody>
      </p:sp>
    </p:spTree>
    <p:custDataLst>
      <p:tags r:id="rId2"/>
    </p:custDataLst>
    <p:controls>
      <mc:AlternateContent xmlns:mc="http://schemas.openxmlformats.org/markup-compatibility/2006">
        <mc:Choice xmlns:v="urn:schemas-microsoft-com:vml" Requires="v">
          <p:control spid="4501" name="sd424fa0a25c46e2bd0d4370f6ddd3d2" r:id="rId3" imgW="9144000" imgH="6838920"/>
        </mc:Choice>
        <mc:Fallback>
          <p:control name="sd424fa0a25c46e2bd0d4370f6ddd3d2" r:id="rId3" imgW="9144000" imgH="6838920">
            <p:pic>
              <p:nvPicPr>
                <p:cNvPr id="6" name="sd424fa0a25c46e2bd0d4370f6ddd3d2"/>
                <p:cNvPicPr>
                  <a:picLocks noChangeAspect="1"/>
                </p:cNvPicPr>
                <p:nvPr>
                  <p:custDataLst>
                    <p:tags r:id="rId4"/>
                  </p:custDataLst>
                </p:nvPr>
              </p:nvPicPr>
              <p:blipFill>
                <a:blip r:embed="rId7"/>
                <a:stretch>
                  <a:fillRect/>
                </a:stretch>
              </p:blipFill>
              <p:spPr>
                <a:xfrm>
                  <a:off x="0" y="19050"/>
                  <a:ext cx="9144000" cy="6838950"/>
                </a:xfrm>
                <a:prstGeom prst="rect">
                  <a:avLst/>
                </a:prstGeom>
              </p:spPr>
            </p:pic>
          </p:control>
        </mc:Fallback>
      </mc:AlternateContent>
    </p:controls>
    <p:extLst>
      <p:ext uri="{BB962C8B-B14F-4D97-AF65-F5344CB8AC3E}">
        <p14:creationId xmlns:p14="http://schemas.microsoft.com/office/powerpoint/2010/main" val="5144700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you need to Sign into your Account</a:t>
            </a:r>
            <a:endParaRPr lang="en-US" sz="3600" dirty="0"/>
          </a:p>
        </p:txBody>
      </p:sp>
      <p:sp>
        <p:nvSpPr>
          <p:cNvPr id="3" name="Content Placeholder 2"/>
          <p:cNvSpPr>
            <a:spLocks noGrp="1"/>
          </p:cNvSpPr>
          <p:nvPr>
            <p:ph sz="half" idx="2"/>
          </p:nvPr>
        </p:nvSpPr>
        <p:spPr/>
        <p:txBody>
          <a:bodyPr/>
          <a:lstStyle/>
          <a:p>
            <a:r>
              <a:rPr lang="en-US" sz="2800" dirty="0" smtClean="0"/>
              <a:t>To sign in to your account you need to:</a:t>
            </a:r>
          </a:p>
          <a:p>
            <a:pPr marL="457200" indent="-457200">
              <a:buFont typeface="Arial" panose="020B0604020202020204" pitchFamily="34" charset="0"/>
              <a:buChar char="•"/>
            </a:pPr>
            <a:r>
              <a:rPr lang="en-US" sz="2800" dirty="0" smtClean="0"/>
              <a:t>Navigate to the Job Opportunities page</a:t>
            </a:r>
          </a:p>
          <a:p>
            <a:pPr marL="457200" indent="-457200">
              <a:buFont typeface="Arial" panose="020B0604020202020204" pitchFamily="34" charset="0"/>
              <a:buChar char="•"/>
            </a:pPr>
            <a:r>
              <a:rPr lang="en-US" sz="2800" dirty="0" smtClean="0"/>
              <a:t>Enter your user name or email address</a:t>
            </a:r>
          </a:p>
          <a:p>
            <a:pPr marL="457200" indent="-457200">
              <a:buFont typeface="Arial" panose="020B0604020202020204" pitchFamily="34" charset="0"/>
              <a:buChar char="•"/>
            </a:pPr>
            <a:r>
              <a:rPr lang="en-US" sz="2800" dirty="0" smtClean="0"/>
              <a:t>Enter your password</a:t>
            </a:r>
            <a:endParaRPr lang="en-US" sz="2800" dirty="0"/>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Slide </a:t>
            </a:r>
            <a:fld id="{3D23ED13-A12C-4854-A91E-EB5CAF90118D}" type="slidenum">
              <a:rPr lang="en-US" smtClean="0">
                <a:solidFill>
                  <a:prstClr val="white"/>
                </a:solidFill>
              </a:rPr>
              <a:pPr>
                <a:defRPr/>
              </a:pPr>
              <a:t>24</a:t>
            </a:fld>
            <a:endParaRPr lang="en-US" dirty="0">
              <a:solidFill>
                <a:prstClr val="white"/>
              </a:solidFill>
            </a:endParaRPr>
          </a:p>
        </p:txBody>
      </p:sp>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411480" y="1371600"/>
            <a:ext cx="3048000" cy="2819400"/>
          </a:xfrm>
        </p:spPr>
      </p:pic>
      <p:sp>
        <p:nvSpPr>
          <p:cNvPr id="6" name="Footer Placeholder 5"/>
          <p:cNvSpPr>
            <a:spLocks noGrp="1"/>
          </p:cNvSpPr>
          <p:nvPr>
            <p:ph type="ftr" sz="quarter" idx="10"/>
          </p:nvPr>
        </p:nvSpPr>
        <p:spPr/>
        <p:txBody>
          <a:bodyPr/>
          <a:lstStyle/>
          <a:p>
            <a:pPr>
              <a:tabLst>
                <a:tab pos="5998464" algn="r"/>
              </a:tabLst>
              <a:defRPr/>
            </a:pPr>
            <a:r>
              <a:rPr lang="en-US" dirty="0" smtClean="0">
                <a:solidFill>
                  <a:prstClr val="white"/>
                </a:solidFill>
              </a:rPr>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2043449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solidFill>
                  <a:prstClr val="white"/>
                </a:solidFill>
              </a:rPr>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Slide </a:t>
            </a:r>
            <a:fld id="{F1733E7F-F35A-45C7-967F-B65877603703}" type="slidenum">
              <a:rPr lang="en-US" smtClean="0">
                <a:solidFill>
                  <a:prstClr val="white"/>
                </a:solidFill>
              </a:rPr>
              <a:pPr>
                <a:defRPr/>
              </a:pPr>
              <a:t>25</a:t>
            </a:fld>
            <a:endParaRPr lang="en-US" dirty="0">
              <a:solidFill>
                <a:prstClr val="white"/>
              </a:solidFill>
            </a:endParaRPr>
          </a:p>
        </p:txBody>
      </p:sp>
      <p:sp>
        <p:nvSpPr>
          <p:cNvPr id="5" name="Title 4"/>
          <p:cNvSpPr>
            <a:spLocks noGrp="1"/>
          </p:cNvSpPr>
          <p:nvPr>
            <p:ph type="title"/>
          </p:nvPr>
        </p:nvSpPr>
        <p:spPr/>
        <p:txBody>
          <a:bodyPr/>
          <a:lstStyle/>
          <a:p>
            <a:r>
              <a:rPr lang="en-US" dirty="0" smtClean="0"/>
              <a:t>Signing into your NEOGOV Account</a:t>
            </a:r>
            <a:endParaRPr lang="en-US" dirty="0"/>
          </a:p>
        </p:txBody>
      </p:sp>
    </p:spTree>
    <p:custDataLst>
      <p:tags r:id="rId2"/>
    </p:custDataLst>
    <p:controls>
      <mc:AlternateContent xmlns:mc="http://schemas.openxmlformats.org/markup-compatibility/2006">
        <mc:Choice xmlns:v="urn:schemas-microsoft-com:vml" Requires="v">
          <p:control spid="3480" name="s6cf619a567c4ba387ba4d08ba2f04dd" r:id="rId3" imgW="9124920" imgH="6858000"/>
        </mc:Choice>
        <mc:Fallback>
          <p:control name="s6cf619a567c4ba387ba4d08ba2f04dd" r:id="rId3" imgW="9124920" imgH="6858000">
            <p:pic>
              <p:nvPicPr>
                <p:cNvPr id="10" name="s6cf619a567c4ba387ba4d08ba2f04dd"/>
                <p:cNvPicPr>
                  <a:picLocks noChangeAspect="1"/>
                </p:cNvPicPr>
                <p:nvPr>
                  <p:custDataLst>
                    <p:tags r:id="rId4"/>
                  </p:custDataLst>
                </p:nvPr>
              </p:nvPicPr>
              <p:blipFill>
                <a:blip r:embed="rId7"/>
                <a:stretch>
                  <a:fillRect/>
                </a:stretch>
              </p:blipFill>
              <p:spPr>
                <a:xfrm>
                  <a:off x="9525" y="0"/>
                  <a:ext cx="9124950" cy="6858000"/>
                </a:xfrm>
                <a:prstGeom prst="rect">
                  <a:avLst/>
                </a:prstGeom>
              </p:spPr>
            </p:pic>
          </p:control>
        </mc:Fallback>
      </mc:AlternateContent>
    </p:controls>
    <p:extLst>
      <p:ext uri="{BB962C8B-B14F-4D97-AF65-F5344CB8AC3E}">
        <p14:creationId xmlns:p14="http://schemas.microsoft.com/office/powerpoint/2010/main" val="27705467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4"/>
          <a:stretch>
            <a:fillRect/>
          </a:stretch>
        </p:blipFill>
        <p:spPr>
          <a:xfrm>
            <a:off x="2354591" y="1469918"/>
            <a:ext cx="1129763" cy="4662702"/>
          </a:xfrm>
          <a:prstGeom prst="rect">
            <a:avLst/>
          </a:prstGeom>
        </p:spPr>
      </p:pic>
      <p:sp>
        <p:nvSpPr>
          <p:cNvPr id="2" name="Title 1"/>
          <p:cNvSpPr>
            <a:spLocks noGrp="1"/>
          </p:cNvSpPr>
          <p:nvPr>
            <p:ph type="title"/>
          </p:nvPr>
        </p:nvSpPr>
        <p:spPr/>
        <p:txBody>
          <a:bodyPr/>
          <a:lstStyle/>
          <a:p>
            <a:r>
              <a:rPr lang="en-US" dirty="0" smtClean="0"/>
              <a:t>Course Outline</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14" name="Freeform 13">
            <a:hlinkClick r:id="rId5" action="ppaction://hlinksldjump"/>
          </p:cNvPr>
          <p:cNvSpPr/>
          <p:nvPr/>
        </p:nvSpPr>
        <p:spPr>
          <a:xfrm>
            <a:off x="3570990" y="3561059"/>
            <a:ext cx="5380506" cy="435714"/>
          </a:xfrm>
          <a:custGeom>
            <a:avLst/>
            <a:gdLst>
              <a:gd name="connsiteX0" fmla="*/ 0 w 5279805"/>
              <a:gd name="connsiteY0" fmla="*/ 0 h 466894"/>
              <a:gd name="connsiteX1" fmla="*/ 5279805 w 5279805"/>
              <a:gd name="connsiteY1" fmla="*/ 0 h 466894"/>
              <a:gd name="connsiteX2" fmla="*/ 5279805 w 5279805"/>
              <a:gd name="connsiteY2" fmla="*/ 466894 h 466894"/>
              <a:gd name="connsiteX3" fmla="*/ 0 w 5279805"/>
              <a:gd name="connsiteY3" fmla="*/ 466894 h 466894"/>
              <a:gd name="connsiteX4" fmla="*/ 0 w 527980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805" h="466894">
                <a:moveTo>
                  <a:pt x="0" y="0"/>
                </a:moveTo>
                <a:lnTo>
                  <a:pt x="5279805" y="0"/>
                </a:lnTo>
                <a:lnTo>
                  <a:pt x="5279805" y="466894"/>
                </a:lnTo>
                <a:lnTo>
                  <a:pt x="0" y="466894"/>
                </a:lnTo>
                <a:lnTo>
                  <a:pt x="0" y="0"/>
                </a:lnTo>
                <a:close/>
              </a:path>
            </a:pathLst>
          </a:custGeom>
          <a:solidFill>
            <a:schemeClr val="tx2">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b="1" kern="1200" dirty="0" smtClean="0"/>
              <a:t> Understanding and Printing the Job Announcement</a:t>
            </a:r>
          </a:p>
        </p:txBody>
      </p:sp>
      <p:sp>
        <p:nvSpPr>
          <p:cNvPr id="17" name="Oval 16">
            <a:hlinkClick r:id="rId6" action="ppaction://hlinksldjump"/>
          </p:cNvPr>
          <p:cNvSpPr/>
          <p:nvPr/>
        </p:nvSpPr>
        <p:spPr>
          <a:xfrm>
            <a:off x="3090501" y="3497555"/>
            <a:ext cx="575383"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8" name="Freeform 17">
            <a:hlinkClick r:id="rId8" action="ppaction://hlinksldjump"/>
          </p:cNvPr>
          <p:cNvSpPr/>
          <p:nvPr/>
        </p:nvSpPr>
        <p:spPr>
          <a:xfrm>
            <a:off x="3098581" y="4931464"/>
            <a:ext cx="5852915" cy="435714"/>
          </a:xfrm>
          <a:custGeom>
            <a:avLst/>
            <a:gdLst>
              <a:gd name="connsiteX0" fmla="*/ 0 w 5839475"/>
              <a:gd name="connsiteY0" fmla="*/ 0 h 466894"/>
              <a:gd name="connsiteX1" fmla="*/ 5839475 w 5839475"/>
              <a:gd name="connsiteY1" fmla="*/ 0 h 466894"/>
              <a:gd name="connsiteX2" fmla="*/ 5839475 w 5839475"/>
              <a:gd name="connsiteY2" fmla="*/ 466894 h 466894"/>
              <a:gd name="connsiteX3" fmla="*/ 0 w 5839475"/>
              <a:gd name="connsiteY3" fmla="*/ 466894 h 466894"/>
              <a:gd name="connsiteX4" fmla="*/ 0 w 583947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475" h="466894">
                <a:moveTo>
                  <a:pt x="0" y="0"/>
                </a:moveTo>
                <a:lnTo>
                  <a:pt x="5839475" y="0"/>
                </a:lnTo>
                <a:lnTo>
                  <a:pt x="5839475"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b="1" kern="1200" dirty="0" smtClean="0"/>
              <a:t>  What Happens After I Apply for a Job</a:t>
            </a:r>
          </a:p>
        </p:txBody>
      </p:sp>
      <p:sp>
        <p:nvSpPr>
          <p:cNvPr id="19" name="Oval 18">
            <a:hlinkClick r:id="rId9" action="ppaction://hlinksldjump"/>
          </p:cNvPr>
          <p:cNvSpPr/>
          <p:nvPr/>
        </p:nvSpPr>
        <p:spPr>
          <a:xfrm>
            <a:off x="2817174" y="4873102"/>
            <a:ext cx="562812"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6" name="Freeform 15">
            <a:hlinkClick r:id="rId10" action="ppaction://hlinksldjump"/>
          </p:cNvPr>
          <p:cNvSpPr/>
          <p:nvPr/>
        </p:nvSpPr>
        <p:spPr>
          <a:xfrm>
            <a:off x="3474139" y="4263063"/>
            <a:ext cx="5477356" cy="435714"/>
          </a:xfrm>
          <a:custGeom>
            <a:avLst/>
            <a:gdLst>
              <a:gd name="connsiteX0" fmla="*/ 0 w 5455423"/>
              <a:gd name="connsiteY0" fmla="*/ 0 h 466894"/>
              <a:gd name="connsiteX1" fmla="*/ 5455423 w 5455423"/>
              <a:gd name="connsiteY1" fmla="*/ 0 h 466894"/>
              <a:gd name="connsiteX2" fmla="*/ 5455423 w 5455423"/>
              <a:gd name="connsiteY2" fmla="*/ 466894 h 466894"/>
              <a:gd name="connsiteX3" fmla="*/ 0 w 5455423"/>
              <a:gd name="connsiteY3" fmla="*/ 466894 h 466894"/>
              <a:gd name="connsiteX4" fmla="*/ 0 w 5455423"/>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423" h="466894">
                <a:moveTo>
                  <a:pt x="0" y="0"/>
                </a:moveTo>
                <a:lnTo>
                  <a:pt x="5455423" y="0"/>
                </a:lnTo>
                <a:lnTo>
                  <a:pt x="5455423"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a:t>
            </a:r>
            <a:r>
              <a:rPr lang="en-US" b="1" kern="1200" dirty="0" smtClean="0"/>
              <a:t>Describing your Experience and Applying for a Job</a:t>
            </a:r>
          </a:p>
        </p:txBody>
      </p:sp>
      <p:sp>
        <p:nvSpPr>
          <p:cNvPr id="11" name="Oval 10">
            <a:hlinkClick r:id="rId10" action="ppaction://hlinksldjump"/>
          </p:cNvPr>
          <p:cNvSpPr/>
          <p:nvPr/>
        </p:nvSpPr>
        <p:spPr>
          <a:xfrm>
            <a:off x="3035102" y="4217853"/>
            <a:ext cx="563777"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8" name="Freeform 7">
            <a:hlinkClick r:id="rId11" action="ppaction://hlinksldjump"/>
          </p:cNvPr>
          <p:cNvSpPr/>
          <p:nvPr/>
        </p:nvSpPr>
        <p:spPr>
          <a:xfrm>
            <a:off x="2882223" y="1537293"/>
            <a:ext cx="6069272" cy="435714"/>
          </a:xfrm>
          <a:custGeom>
            <a:avLst/>
            <a:gdLst>
              <a:gd name="connsiteX0" fmla="*/ 0 w 5839475"/>
              <a:gd name="connsiteY0" fmla="*/ 0 h 466894"/>
              <a:gd name="connsiteX1" fmla="*/ 5839475 w 5839475"/>
              <a:gd name="connsiteY1" fmla="*/ 0 h 466894"/>
              <a:gd name="connsiteX2" fmla="*/ 5839475 w 5839475"/>
              <a:gd name="connsiteY2" fmla="*/ 466894 h 466894"/>
              <a:gd name="connsiteX3" fmla="*/ 0 w 5839475"/>
              <a:gd name="connsiteY3" fmla="*/ 466894 h 466894"/>
              <a:gd name="connsiteX4" fmla="*/ 0 w 583947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475" h="466894">
                <a:moveTo>
                  <a:pt x="0" y="0"/>
                </a:moveTo>
                <a:lnTo>
                  <a:pt x="5839475" y="0"/>
                </a:lnTo>
                <a:lnTo>
                  <a:pt x="5839475"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b="1" kern="1200" dirty="0" smtClean="0"/>
              <a:t> </a:t>
            </a:r>
            <a:r>
              <a:rPr lang="en-US" b="1" dirty="0" smtClean="0"/>
              <a:t>What you need to </a:t>
            </a:r>
            <a:r>
              <a:rPr lang="en-US" b="1" dirty="0"/>
              <a:t>know</a:t>
            </a:r>
            <a:r>
              <a:rPr lang="en-US" b="1" dirty="0" smtClean="0"/>
              <a:t> to Apply</a:t>
            </a:r>
            <a:endParaRPr lang="en-US" b="1" kern="1200" dirty="0" smtClean="0"/>
          </a:p>
        </p:txBody>
      </p:sp>
      <p:sp>
        <p:nvSpPr>
          <p:cNvPr id="9" name="Oval 8">
            <a:hlinkClick r:id="rId12" action="ppaction://hlinksldjump"/>
          </p:cNvPr>
          <p:cNvSpPr/>
          <p:nvPr/>
        </p:nvSpPr>
        <p:spPr>
          <a:xfrm>
            <a:off x="2590414" y="1478932"/>
            <a:ext cx="583617"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0" name="Freeform 9">
            <a:hlinkClick r:id="rId13" action="ppaction://hlinksldjump"/>
          </p:cNvPr>
          <p:cNvSpPr/>
          <p:nvPr/>
        </p:nvSpPr>
        <p:spPr>
          <a:xfrm>
            <a:off x="3264064" y="2195612"/>
            <a:ext cx="5687431" cy="435714"/>
          </a:xfrm>
          <a:custGeom>
            <a:avLst/>
            <a:gdLst>
              <a:gd name="connsiteX0" fmla="*/ 0 w 5455423"/>
              <a:gd name="connsiteY0" fmla="*/ 0 h 466894"/>
              <a:gd name="connsiteX1" fmla="*/ 5455423 w 5455423"/>
              <a:gd name="connsiteY1" fmla="*/ 0 h 466894"/>
              <a:gd name="connsiteX2" fmla="*/ 5455423 w 5455423"/>
              <a:gd name="connsiteY2" fmla="*/ 466894 h 466894"/>
              <a:gd name="connsiteX3" fmla="*/ 0 w 5455423"/>
              <a:gd name="connsiteY3" fmla="*/ 466894 h 466894"/>
              <a:gd name="connsiteX4" fmla="*/ 0 w 5455423"/>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423" h="466894">
                <a:moveTo>
                  <a:pt x="0" y="0"/>
                </a:moveTo>
                <a:lnTo>
                  <a:pt x="5455423" y="0"/>
                </a:lnTo>
                <a:lnTo>
                  <a:pt x="5455423"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b="1" kern="1200" dirty="0" smtClean="0"/>
              <a:t> Searching for a Job</a:t>
            </a:r>
            <a:endParaRPr lang="en-US" b="1" kern="1200" dirty="0"/>
          </a:p>
        </p:txBody>
      </p:sp>
      <p:sp>
        <p:nvSpPr>
          <p:cNvPr id="13" name="Oval 12">
            <a:hlinkClick r:id="rId14" action="ppaction://hlinksldjump"/>
          </p:cNvPr>
          <p:cNvSpPr/>
          <p:nvPr/>
        </p:nvSpPr>
        <p:spPr>
          <a:xfrm>
            <a:off x="2817173" y="2127952"/>
            <a:ext cx="585400"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2" name="Freeform 11">
            <a:hlinkClick r:id="rId15" action="ppaction://hlinksldjump"/>
          </p:cNvPr>
          <p:cNvSpPr/>
          <p:nvPr/>
        </p:nvSpPr>
        <p:spPr>
          <a:xfrm>
            <a:off x="3465104" y="2890125"/>
            <a:ext cx="5486391" cy="435714"/>
          </a:xfrm>
          <a:custGeom>
            <a:avLst/>
            <a:gdLst>
              <a:gd name="connsiteX0" fmla="*/ 0 w 5279805"/>
              <a:gd name="connsiteY0" fmla="*/ 0 h 466894"/>
              <a:gd name="connsiteX1" fmla="*/ 5279805 w 5279805"/>
              <a:gd name="connsiteY1" fmla="*/ 0 h 466894"/>
              <a:gd name="connsiteX2" fmla="*/ 5279805 w 5279805"/>
              <a:gd name="connsiteY2" fmla="*/ 466894 h 466894"/>
              <a:gd name="connsiteX3" fmla="*/ 0 w 5279805"/>
              <a:gd name="connsiteY3" fmla="*/ 466894 h 466894"/>
              <a:gd name="connsiteX4" fmla="*/ 0 w 527980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805" h="466894">
                <a:moveTo>
                  <a:pt x="0" y="0"/>
                </a:moveTo>
                <a:lnTo>
                  <a:pt x="5279805" y="0"/>
                </a:lnTo>
                <a:lnTo>
                  <a:pt x="5279805"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b="1" kern="1200" dirty="0" smtClean="0"/>
              <a:t> Creating a NEOGOV Account</a:t>
            </a:r>
          </a:p>
        </p:txBody>
      </p:sp>
      <p:sp>
        <p:nvSpPr>
          <p:cNvPr id="15" name="Oval 14">
            <a:hlinkClick r:id="rId16" action="ppaction://hlinksldjump"/>
          </p:cNvPr>
          <p:cNvSpPr/>
          <p:nvPr/>
        </p:nvSpPr>
        <p:spPr>
          <a:xfrm>
            <a:off x="3035102" y="2819586"/>
            <a:ext cx="576537"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26</a:t>
            </a:fld>
            <a:endParaRPr lang="en-US" dirty="0">
              <a:solidFill>
                <a:prstClr val="white"/>
              </a:solidFill>
            </a:endParaRPr>
          </a:p>
        </p:txBody>
      </p:sp>
      <p:sp>
        <p:nvSpPr>
          <p:cNvPr id="34" name="Rounded Rectangle 33"/>
          <p:cNvSpPr/>
          <p:nvPr/>
        </p:nvSpPr>
        <p:spPr>
          <a:xfrm>
            <a:off x="182880" y="2897449"/>
            <a:ext cx="2565800" cy="179316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US" sz="1400" i="1" dirty="0" smtClean="0"/>
              <a:t>  </a:t>
            </a:r>
            <a:r>
              <a:rPr lang="en-US" sz="1400" b="1" i="1" dirty="0" smtClean="0"/>
              <a:t>To Navigate the course </a:t>
            </a:r>
            <a:r>
              <a:rPr lang="en-US" sz="1400" b="1" i="1" dirty="0"/>
              <a:t>c</a:t>
            </a:r>
            <a:r>
              <a:rPr lang="en-US" sz="1400" b="1" i="1" dirty="0" smtClean="0"/>
              <a:t>lick:</a:t>
            </a:r>
          </a:p>
          <a:p>
            <a:pPr marL="365760" indent="-285750">
              <a:buFont typeface="Arial" panose="020B0604020202020204" pitchFamily="34" charset="0"/>
              <a:buChar char="•"/>
            </a:pPr>
            <a:r>
              <a:rPr lang="en-US" sz="1400" b="1" i="1" dirty="0" smtClean="0"/>
              <a:t>Next</a:t>
            </a:r>
            <a:r>
              <a:rPr lang="en-US" sz="1400" i="1" dirty="0" smtClean="0"/>
              <a:t> to continue </a:t>
            </a:r>
          </a:p>
          <a:p>
            <a:pPr marL="365760" indent="-285750">
              <a:buFont typeface="Arial" panose="020B0604020202020204" pitchFamily="34" charset="0"/>
              <a:buChar char="•"/>
            </a:pPr>
            <a:r>
              <a:rPr lang="en-US" sz="1400" b="1" i="1" dirty="0" smtClean="0"/>
              <a:t>Green Buttons </a:t>
            </a:r>
            <a:r>
              <a:rPr lang="en-US" sz="1400" i="1" dirty="0" smtClean="0"/>
              <a:t>to </a:t>
            </a:r>
            <a:r>
              <a:rPr lang="en-US" sz="1400" i="1" dirty="0"/>
              <a:t>display the </a:t>
            </a:r>
            <a:r>
              <a:rPr lang="en-US" sz="1400" i="1" dirty="0" smtClean="0"/>
              <a:t>section agenda  </a:t>
            </a:r>
          </a:p>
          <a:p>
            <a:pPr marL="365760" indent="-285750">
              <a:buFont typeface="Arial" panose="020B0604020202020204" pitchFamily="34" charset="0"/>
              <a:buChar char="•"/>
            </a:pPr>
            <a:r>
              <a:rPr lang="en-US" sz="1400" b="1" i="1" dirty="0" smtClean="0"/>
              <a:t>Blue </a:t>
            </a:r>
            <a:r>
              <a:rPr lang="en-US" sz="1400" b="1" i="1" dirty="0"/>
              <a:t>S</a:t>
            </a:r>
            <a:r>
              <a:rPr lang="en-US" sz="1400" b="1" i="1" dirty="0" smtClean="0"/>
              <a:t>ection </a:t>
            </a:r>
            <a:r>
              <a:rPr lang="en-US" sz="1400" b="1" i="1" dirty="0"/>
              <a:t>T</a:t>
            </a:r>
            <a:r>
              <a:rPr lang="en-US" sz="1400" b="1" i="1" dirty="0" smtClean="0"/>
              <a:t>itles </a:t>
            </a:r>
            <a:r>
              <a:rPr lang="en-US" sz="1400" i="1" dirty="0" smtClean="0"/>
              <a:t>to go directly to a section</a:t>
            </a:r>
            <a:endParaRPr lang="en-US" sz="1400" i="1" dirty="0"/>
          </a:p>
        </p:txBody>
      </p:sp>
      <p:sp>
        <p:nvSpPr>
          <p:cNvPr id="26" name="Freeform 25">
            <a:hlinkClick r:id="rId17" action="ppaction://hlinksldjump"/>
          </p:cNvPr>
          <p:cNvSpPr/>
          <p:nvPr/>
        </p:nvSpPr>
        <p:spPr>
          <a:xfrm>
            <a:off x="2785244" y="5565332"/>
            <a:ext cx="6175876" cy="435714"/>
          </a:xfrm>
          <a:custGeom>
            <a:avLst/>
            <a:gdLst>
              <a:gd name="connsiteX0" fmla="*/ 0 w 5839475"/>
              <a:gd name="connsiteY0" fmla="*/ 0 h 466894"/>
              <a:gd name="connsiteX1" fmla="*/ 5839475 w 5839475"/>
              <a:gd name="connsiteY1" fmla="*/ 0 h 466894"/>
              <a:gd name="connsiteX2" fmla="*/ 5839475 w 5839475"/>
              <a:gd name="connsiteY2" fmla="*/ 466894 h 466894"/>
              <a:gd name="connsiteX3" fmla="*/ 0 w 5839475"/>
              <a:gd name="connsiteY3" fmla="*/ 466894 h 466894"/>
              <a:gd name="connsiteX4" fmla="*/ 0 w 583947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475" h="466894">
                <a:moveTo>
                  <a:pt x="0" y="0"/>
                </a:moveTo>
                <a:lnTo>
                  <a:pt x="5839475" y="0"/>
                </a:lnTo>
                <a:lnTo>
                  <a:pt x="5839475"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ctr" defTabSz="1066800">
              <a:lnSpc>
                <a:spcPct val="90000"/>
              </a:lnSpc>
              <a:spcBef>
                <a:spcPct val="0"/>
              </a:spcBef>
              <a:spcAft>
                <a:spcPct val="35000"/>
              </a:spcAft>
            </a:pPr>
            <a:r>
              <a:rPr lang="en-US" b="1" dirty="0"/>
              <a:t> </a:t>
            </a:r>
            <a:r>
              <a:rPr lang="en-US" b="1" dirty="0" smtClean="0"/>
              <a:t>  Help!</a:t>
            </a:r>
            <a:endParaRPr lang="en-US" b="1" kern="1200" dirty="0" smtClean="0"/>
          </a:p>
        </p:txBody>
      </p:sp>
    </p:spTree>
    <p:custDataLst>
      <p:tags r:id="rId1"/>
    </p:custDataLst>
    <p:extLst>
      <p:ext uri="{BB962C8B-B14F-4D97-AF65-F5344CB8AC3E}">
        <p14:creationId xmlns:p14="http://schemas.microsoft.com/office/powerpoint/2010/main" val="42781030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topics covered in this section include:</a:t>
            </a:r>
          </a:p>
          <a:p>
            <a:pPr marL="457200" lvl="0" indent="-457200">
              <a:buFont typeface="Arial" panose="020B0604020202020204" pitchFamily="34" charset="0"/>
              <a:buChar char="•"/>
            </a:pPr>
            <a:r>
              <a:rPr lang="en-US" dirty="0" smtClean="0"/>
              <a:t>Printing </a:t>
            </a:r>
            <a:r>
              <a:rPr lang="en-US" dirty="0"/>
              <a:t>an announcement</a:t>
            </a:r>
          </a:p>
          <a:p>
            <a:pPr marL="457200" indent="-457200">
              <a:buFont typeface="Arial" panose="020B0604020202020204" pitchFamily="34" charset="0"/>
              <a:buChar char="•"/>
            </a:pPr>
            <a:r>
              <a:rPr lang="en-US" dirty="0" smtClean="0"/>
              <a:t>Describing what </a:t>
            </a:r>
            <a:r>
              <a:rPr lang="en-US" dirty="0"/>
              <a:t>the different sections of the job announcement mean</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27</a:t>
            </a:fld>
            <a:endParaRPr lang="en-US" dirty="0"/>
          </a:p>
        </p:txBody>
      </p:sp>
      <p:sp>
        <p:nvSpPr>
          <p:cNvPr id="5" name="Title 4"/>
          <p:cNvSpPr>
            <a:spLocks noGrp="1"/>
          </p:cNvSpPr>
          <p:nvPr>
            <p:ph type="title"/>
          </p:nvPr>
        </p:nvSpPr>
        <p:spPr/>
        <p:txBody>
          <a:bodyPr/>
          <a:lstStyle/>
          <a:p>
            <a:r>
              <a:rPr lang="en-US" sz="3200" dirty="0" smtClean="0"/>
              <a:t>Understanding and Printing the Job Announcement</a:t>
            </a:r>
            <a:endParaRPr lang="en-US" sz="3200" dirty="0"/>
          </a:p>
        </p:txBody>
      </p:sp>
    </p:spTree>
    <p:custDataLst>
      <p:tags r:id="rId1"/>
    </p:custDataLst>
    <p:extLst>
      <p:ext uri="{BB962C8B-B14F-4D97-AF65-F5344CB8AC3E}">
        <p14:creationId xmlns:p14="http://schemas.microsoft.com/office/powerpoint/2010/main" val="25858294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28</a:t>
            </a:fld>
            <a:endParaRPr lang="en-US" dirty="0"/>
          </a:p>
        </p:txBody>
      </p:sp>
      <p:sp>
        <p:nvSpPr>
          <p:cNvPr id="5" name="Title 4"/>
          <p:cNvSpPr>
            <a:spLocks noGrp="1"/>
          </p:cNvSpPr>
          <p:nvPr>
            <p:ph type="title"/>
          </p:nvPr>
        </p:nvSpPr>
        <p:spPr/>
        <p:txBody>
          <a:bodyPr/>
          <a:lstStyle/>
          <a:p>
            <a:r>
              <a:rPr lang="en-US" dirty="0" smtClean="0"/>
              <a:t>Printing an Announcement</a:t>
            </a:r>
            <a:endParaRPr lang="en-US" dirty="0"/>
          </a:p>
        </p:txBody>
      </p:sp>
      <p:pic>
        <p:nvPicPr>
          <p:cNvPr id="2" name="Picture 1"/>
          <p:cNvPicPr>
            <a:picLocks noChangeAspect="1"/>
          </p:cNvPicPr>
          <p:nvPr/>
        </p:nvPicPr>
        <p:blipFill>
          <a:blip r:embed="rId4"/>
          <a:stretch>
            <a:fillRect/>
          </a:stretch>
        </p:blipFill>
        <p:spPr>
          <a:xfrm>
            <a:off x="182880" y="1336682"/>
            <a:ext cx="6848475" cy="895350"/>
          </a:xfrm>
          <a:prstGeom prst="rect">
            <a:avLst/>
          </a:prstGeom>
        </p:spPr>
      </p:pic>
      <p:pic>
        <p:nvPicPr>
          <p:cNvPr id="6" name="Picture 5"/>
          <p:cNvPicPr>
            <a:picLocks noChangeAspect="1"/>
          </p:cNvPicPr>
          <p:nvPr/>
        </p:nvPicPr>
        <p:blipFill>
          <a:blip r:embed="rId5"/>
          <a:stretch>
            <a:fillRect/>
          </a:stretch>
        </p:blipFill>
        <p:spPr>
          <a:xfrm>
            <a:off x="404276" y="2358727"/>
            <a:ext cx="6924675" cy="1743075"/>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1316" t="30660"/>
          <a:stretch/>
        </p:blipFill>
        <p:spPr>
          <a:xfrm>
            <a:off x="2181241" y="3013241"/>
            <a:ext cx="1425876" cy="2137381"/>
          </a:xfrm>
          <a:prstGeom prst="rect">
            <a:avLst/>
          </a:prstGeom>
        </p:spPr>
      </p:pic>
      <p:pic>
        <p:nvPicPr>
          <p:cNvPr id="8" name="Picture 7"/>
          <p:cNvPicPr>
            <a:picLocks noChangeAspect="1"/>
          </p:cNvPicPr>
          <p:nvPr/>
        </p:nvPicPr>
        <p:blipFill rotWithShape="1">
          <a:blip r:embed="rId7"/>
          <a:srcRect l="1182" t="54099" r="-1182" b="-294"/>
          <a:stretch/>
        </p:blipFill>
        <p:spPr>
          <a:xfrm>
            <a:off x="3963377" y="3766073"/>
            <a:ext cx="2009775" cy="1874417"/>
          </a:xfrm>
          <a:prstGeom prst="rect">
            <a:avLst/>
          </a:prstGeom>
        </p:spPr>
      </p:pic>
      <p:pic>
        <p:nvPicPr>
          <p:cNvPr id="9" name="Picture 8"/>
          <p:cNvPicPr>
            <a:picLocks noChangeAspect="1"/>
          </p:cNvPicPr>
          <p:nvPr/>
        </p:nvPicPr>
        <p:blipFill rotWithShape="1">
          <a:blip r:embed="rId8"/>
          <a:srcRect l="46156" t="88562" r="35484" b="526"/>
          <a:stretch/>
        </p:blipFill>
        <p:spPr>
          <a:xfrm>
            <a:off x="6128831" y="5483990"/>
            <a:ext cx="902524" cy="486889"/>
          </a:xfrm>
          <a:prstGeom prst="rect">
            <a:avLst/>
          </a:prstGeom>
        </p:spPr>
      </p:pic>
      <p:sp>
        <p:nvSpPr>
          <p:cNvPr id="10" name="Right Arrow 9"/>
          <p:cNvSpPr/>
          <p:nvPr/>
        </p:nvSpPr>
        <p:spPr>
          <a:xfrm flipH="1">
            <a:off x="2217285" y="1378602"/>
            <a:ext cx="676894" cy="541970"/>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solidFill>
                  <a:schemeClr val="tx1"/>
                </a:solidFill>
              </a:rPr>
              <a:t>1</a:t>
            </a:r>
          </a:p>
        </p:txBody>
      </p:sp>
      <p:sp>
        <p:nvSpPr>
          <p:cNvPr id="11" name="Right Arrow 10"/>
          <p:cNvSpPr/>
          <p:nvPr/>
        </p:nvSpPr>
        <p:spPr>
          <a:xfrm flipH="1">
            <a:off x="4563276" y="4432296"/>
            <a:ext cx="676894" cy="541970"/>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solidFill>
                  <a:schemeClr val="tx1"/>
                </a:solidFill>
              </a:rPr>
              <a:t>4</a:t>
            </a:r>
            <a:endParaRPr lang="en-US" sz="1400" dirty="0" smtClean="0">
              <a:solidFill>
                <a:schemeClr val="tx1"/>
              </a:solidFill>
            </a:endParaRPr>
          </a:p>
        </p:txBody>
      </p:sp>
      <p:sp>
        <p:nvSpPr>
          <p:cNvPr id="12" name="Right Arrow 11"/>
          <p:cNvSpPr/>
          <p:nvPr/>
        </p:nvSpPr>
        <p:spPr>
          <a:xfrm flipH="1">
            <a:off x="3286483" y="3262022"/>
            <a:ext cx="676894" cy="541970"/>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solidFill>
                  <a:schemeClr val="tx1"/>
                </a:solidFill>
              </a:rPr>
              <a:t>3</a:t>
            </a:r>
            <a:endParaRPr lang="en-US" sz="1400" dirty="0" smtClean="0">
              <a:solidFill>
                <a:schemeClr val="tx1"/>
              </a:solidFill>
            </a:endParaRPr>
          </a:p>
        </p:txBody>
      </p:sp>
      <p:sp>
        <p:nvSpPr>
          <p:cNvPr id="13" name="Right Arrow 12"/>
          <p:cNvSpPr/>
          <p:nvPr/>
        </p:nvSpPr>
        <p:spPr>
          <a:xfrm flipH="1">
            <a:off x="1548866" y="2487948"/>
            <a:ext cx="676894" cy="541970"/>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solidFill>
                  <a:schemeClr val="tx1"/>
                </a:solidFill>
              </a:rPr>
              <a:t>2</a:t>
            </a:r>
          </a:p>
        </p:txBody>
      </p:sp>
      <p:sp>
        <p:nvSpPr>
          <p:cNvPr id="14" name="Right Arrow 13"/>
          <p:cNvSpPr/>
          <p:nvPr/>
        </p:nvSpPr>
        <p:spPr>
          <a:xfrm flipH="1">
            <a:off x="7018188" y="5483990"/>
            <a:ext cx="676894" cy="541970"/>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solidFill>
                  <a:schemeClr val="tx1"/>
                </a:solidFill>
              </a:rPr>
              <a:t>5</a:t>
            </a:r>
            <a:endParaRPr lang="en-US" sz="1400" dirty="0" smtClean="0">
              <a:solidFill>
                <a:schemeClr val="tx1"/>
              </a:solidFill>
            </a:endParaRPr>
          </a:p>
        </p:txBody>
      </p:sp>
      <p:sp>
        <p:nvSpPr>
          <p:cNvPr id="15" name="Oval 14"/>
          <p:cNvSpPr/>
          <p:nvPr/>
        </p:nvSpPr>
        <p:spPr>
          <a:xfrm>
            <a:off x="2953554" y="3357300"/>
            <a:ext cx="320633" cy="320633"/>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solidFill>
                  <a:schemeClr val="tx1"/>
                </a:solidFill>
              </a:rPr>
              <a:t>R</a:t>
            </a:r>
          </a:p>
        </p:txBody>
      </p:sp>
    </p:spTree>
    <p:custDataLst>
      <p:tags r:id="rId1"/>
    </p:custDataLst>
    <p:extLst>
      <p:ext uri="{BB962C8B-B14F-4D97-AF65-F5344CB8AC3E}">
        <p14:creationId xmlns:p14="http://schemas.microsoft.com/office/powerpoint/2010/main" val="6911199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Job Announcement Sections</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29</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214572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4"/>
          <a:stretch>
            <a:fillRect/>
          </a:stretch>
        </p:blipFill>
        <p:spPr>
          <a:xfrm>
            <a:off x="2354591" y="1469918"/>
            <a:ext cx="1129763" cy="4662702"/>
          </a:xfrm>
          <a:prstGeom prst="rect">
            <a:avLst/>
          </a:prstGeom>
        </p:spPr>
      </p:pic>
      <p:sp>
        <p:nvSpPr>
          <p:cNvPr id="2" name="Title 1"/>
          <p:cNvSpPr>
            <a:spLocks noGrp="1"/>
          </p:cNvSpPr>
          <p:nvPr>
            <p:ph type="title"/>
          </p:nvPr>
        </p:nvSpPr>
        <p:spPr/>
        <p:txBody>
          <a:bodyPr/>
          <a:lstStyle/>
          <a:p>
            <a:r>
              <a:rPr lang="en-US" dirty="0" smtClean="0"/>
              <a:t>Course Outline</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14" name="Freeform 13">
            <a:hlinkClick r:id="rId5" action="ppaction://hlinksldjump"/>
          </p:cNvPr>
          <p:cNvSpPr/>
          <p:nvPr/>
        </p:nvSpPr>
        <p:spPr>
          <a:xfrm>
            <a:off x="3570990" y="3561059"/>
            <a:ext cx="5380506" cy="435714"/>
          </a:xfrm>
          <a:custGeom>
            <a:avLst/>
            <a:gdLst>
              <a:gd name="connsiteX0" fmla="*/ 0 w 5279805"/>
              <a:gd name="connsiteY0" fmla="*/ 0 h 466894"/>
              <a:gd name="connsiteX1" fmla="*/ 5279805 w 5279805"/>
              <a:gd name="connsiteY1" fmla="*/ 0 h 466894"/>
              <a:gd name="connsiteX2" fmla="*/ 5279805 w 5279805"/>
              <a:gd name="connsiteY2" fmla="*/ 466894 h 466894"/>
              <a:gd name="connsiteX3" fmla="*/ 0 w 5279805"/>
              <a:gd name="connsiteY3" fmla="*/ 466894 h 466894"/>
              <a:gd name="connsiteX4" fmla="*/ 0 w 527980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805" h="466894">
                <a:moveTo>
                  <a:pt x="0" y="0"/>
                </a:moveTo>
                <a:lnTo>
                  <a:pt x="5279805" y="0"/>
                </a:lnTo>
                <a:lnTo>
                  <a:pt x="5279805"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b="1" kern="1200" dirty="0" smtClean="0"/>
              <a:t> Understanding and Printing the Job Announcement</a:t>
            </a:r>
          </a:p>
        </p:txBody>
      </p:sp>
      <p:sp>
        <p:nvSpPr>
          <p:cNvPr id="17" name="Oval 16">
            <a:hlinkClick r:id="rId6" action="ppaction://hlinksldjump"/>
          </p:cNvPr>
          <p:cNvSpPr/>
          <p:nvPr/>
        </p:nvSpPr>
        <p:spPr>
          <a:xfrm>
            <a:off x="3090501" y="3497555"/>
            <a:ext cx="575383"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8" name="Freeform 17">
            <a:hlinkClick r:id="rId8" action="ppaction://hlinksldjump"/>
          </p:cNvPr>
          <p:cNvSpPr/>
          <p:nvPr/>
        </p:nvSpPr>
        <p:spPr>
          <a:xfrm>
            <a:off x="3098581" y="4931464"/>
            <a:ext cx="5852915" cy="435714"/>
          </a:xfrm>
          <a:custGeom>
            <a:avLst/>
            <a:gdLst>
              <a:gd name="connsiteX0" fmla="*/ 0 w 5839475"/>
              <a:gd name="connsiteY0" fmla="*/ 0 h 466894"/>
              <a:gd name="connsiteX1" fmla="*/ 5839475 w 5839475"/>
              <a:gd name="connsiteY1" fmla="*/ 0 h 466894"/>
              <a:gd name="connsiteX2" fmla="*/ 5839475 w 5839475"/>
              <a:gd name="connsiteY2" fmla="*/ 466894 h 466894"/>
              <a:gd name="connsiteX3" fmla="*/ 0 w 5839475"/>
              <a:gd name="connsiteY3" fmla="*/ 466894 h 466894"/>
              <a:gd name="connsiteX4" fmla="*/ 0 w 583947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475" h="466894">
                <a:moveTo>
                  <a:pt x="0" y="0"/>
                </a:moveTo>
                <a:lnTo>
                  <a:pt x="5839475" y="0"/>
                </a:lnTo>
                <a:lnTo>
                  <a:pt x="5839475"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b="1" kern="1200" dirty="0" smtClean="0"/>
              <a:t>  What Happens After I Apply for a Job</a:t>
            </a:r>
          </a:p>
        </p:txBody>
      </p:sp>
      <p:sp>
        <p:nvSpPr>
          <p:cNvPr id="19" name="Oval 18">
            <a:hlinkClick r:id="rId9" action="ppaction://hlinksldjump"/>
          </p:cNvPr>
          <p:cNvSpPr/>
          <p:nvPr/>
        </p:nvSpPr>
        <p:spPr>
          <a:xfrm>
            <a:off x="2817174" y="4873102"/>
            <a:ext cx="562812"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6" name="Freeform 15">
            <a:hlinkClick r:id="rId10" action="ppaction://hlinksldjump"/>
          </p:cNvPr>
          <p:cNvSpPr/>
          <p:nvPr/>
        </p:nvSpPr>
        <p:spPr>
          <a:xfrm>
            <a:off x="3474139" y="4263063"/>
            <a:ext cx="5477356" cy="435714"/>
          </a:xfrm>
          <a:custGeom>
            <a:avLst/>
            <a:gdLst>
              <a:gd name="connsiteX0" fmla="*/ 0 w 5455423"/>
              <a:gd name="connsiteY0" fmla="*/ 0 h 466894"/>
              <a:gd name="connsiteX1" fmla="*/ 5455423 w 5455423"/>
              <a:gd name="connsiteY1" fmla="*/ 0 h 466894"/>
              <a:gd name="connsiteX2" fmla="*/ 5455423 w 5455423"/>
              <a:gd name="connsiteY2" fmla="*/ 466894 h 466894"/>
              <a:gd name="connsiteX3" fmla="*/ 0 w 5455423"/>
              <a:gd name="connsiteY3" fmla="*/ 466894 h 466894"/>
              <a:gd name="connsiteX4" fmla="*/ 0 w 5455423"/>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423" h="466894">
                <a:moveTo>
                  <a:pt x="0" y="0"/>
                </a:moveTo>
                <a:lnTo>
                  <a:pt x="5455423" y="0"/>
                </a:lnTo>
                <a:lnTo>
                  <a:pt x="5455423"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a:t>
            </a:r>
            <a:r>
              <a:rPr lang="en-US" b="1" kern="1200" dirty="0" smtClean="0"/>
              <a:t>Describing your Experience and Applying for a Job</a:t>
            </a:r>
          </a:p>
        </p:txBody>
      </p:sp>
      <p:sp>
        <p:nvSpPr>
          <p:cNvPr id="11" name="Oval 10">
            <a:hlinkClick r:id="rId11" action="ppaction://hlinksldjump"/>
          </p:cNvPr>
          <p:cNvSpPr/>
          <p:nvPr/>
        </p:nvSpPr>
        <p:spPr>
          <a:xfrm>
            <a:off x="3035102" y="4217853"/>
            <a:ext cx="563777"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8" name="Freeform 7">
            <a:hlinkClick r:id="rId12" action="ppaction://hlinksldjump"/>
          </p:cNvPr>
          <p:cNvSpPr/>
          <p:nvPr/>
        </p:nvSpPr>
        <p:spPr>
          <a:xfrm>
            <a:off x="2882223" y="1537293"/>
            <a:ext cx="6069272" cy="435714"/>
          </a:xfrm>
          <a:custGeom>
            <a:avLst/>
            <a:gdLst>
              <a:gd name="connsiteX0" fmla="*/ 0 w 5839475"/>
              <a:gd name="connsiteY0" fmla="*/ 0 h 466894"/>
              <a:gd name="connsiteX1" fmla="*/ 5839475 w 5839475"/>
              <a:gd name="connsiteY1" fmla="*/ 0 h 466894"/>
              <a:gd name="connsiteX2" fmla="*/ 5839475 w 5839475"/>
              <a:gd name="connsiteY2" fmla="*/ 466894 h 466894"/>
              <a:gd name="connsiteX3" fmla="*/ 0 w 5839475"/>
              <a:gd name="connsiteY3" fmla="*/ 466894 h 466894"/>
              <a:gd name="connsiteX4" fmla="*/ 0 w 583947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475" h="466894">
                <a:moveTo>
                  <a:pt x="0" y="0"/>
                </a:moveTo>
                <a:lnTo>
                  <a:pt x="5839475" y="0"/>
                </a:lnTo>
                <a:lnTo>
                  <a:pt x="5839475"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b="1" kern="1200" dirty="0" smtClean="0"/>
              <a:t> </a:t>
            </a:r>
            <a:r>
              <a:rPr lang="en-US" b="1" dirty="0" smtClean="0"/>
              <a:t>What you need to </a:t>
            </a:r>
            <a:r>
              <a:rPr lang="en-US" b="1" dirty="0"/>
              <a:t>know</a:t>
            </a:r>
            <a:r>
              <a:rPr lang="en-US" b="1" dirty="0" smtClean="0"/>
              <a:t> to Apply</a:t>
            </a:r>
            <a:endParaRPr lang="en-US" b="1" kern="1200" dirty="0" smtClean="0"/>
          </a:p>
        </p:txBody>
      </p:sp>
      <p:sp>
        <p:nvSpPr>
          <p:cNvPr id="9" name="Oval 8">
            <a:hlinkClick r:id="rId13" action="ppaction://hlinksldjump"/>
          </p:cNvPr>
          <p:cNvSpPr/>
          <p:nvPr/>
        </p:nvSpPr>
        <p:spPr>
          <a:xfrm>
            <a:off x="2590414" y="1478932"/>
            <a:ext cx="583617"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0" name="Freeform 9">
            <a:hlinkClick r:id="rId14" action="ppaction://hlinksldjump"/>
          </p:cNvPr>
          <p:cNvSpPr/>
          <p:nvPr/>
        </p:nvSpPr>
        <p:spPr>
          <a:xfrm>
            <a:off x="3264064" y="2195612"/>
            <a:ext cx="5687431" cy="435714"/>
          </a:xfrm>
          <a:custGeom>
            <a:avLst/>
            <a:gdLst>
              <a:gd name="connsiteX0" fmla="*/ 0 w 5455423"/>
              <a:gd name="connsiteY0" fmla="*/ 0 h 466894"/>
              <a:gd name="connsiteX1" fmla="*/ 5455423 w 5455423"/>
              <a:gd name="connsiteY1" fmla="*/ 0 h 466894"/>
              <a:gd name="connsiteX2" fmla="*/ 5455423 w 5455423"/>
              <a:gd name="connsiteY2" fmla="*/ 466894 h 466894"/>
              <a:gd name="connsiteX3" fmla="*/ 0 w 5455423"/>
              <a:gd name="connsiteY3" fmla="*/ 466894 h 466894"/>
              <a:gd name="connsiteX4" fmla="*/ 0 w 5455423"/>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423" h="466894">
                <a:moveTo>
                  <a:pt x="0" y="0"/>
                </a:moveTo>
                <a:lnTo>
                  <a:pt x="5455423" y="0"/>
                </a:lnTo>
                <a:lnTo>
                  <a:pt x="5455423"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b="1" kern="1200" dirty="0" smtClean="0"/>
              <a:t> Searching for a Job</a:t>
            </a:r>
            <a:endParaRPr lang="en-US" b="1" kern="1200" dirty="0"/>
          </a:p>
        </p:txBody>
      </p:sp>
      <p:sp>
        <p:nvSpPr>
          <p:cNvPr id="13" name="Oval 12">
            <a:hlinkClick r:id="rId15" action="ppaction://hlinksldjump"/>
          </p:cNvPr>
          <p:cNvSpPr/>
          <p:nvPr/>
        </p:nvSpPr>
        <p:spPr>
          <a:xfrm>
            <a:off x="2817173" y="2127952"/>
            <a:ext cx="585400"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2" name="Freeform 11">
            <a:hlinkClick r:id="rId16" action="ppaction://hlinksldjump"/>
          </p:cNvPr>
          <p:cNvSpPr/>
          <p:nvPr/>
        </p:nvSpPr>
        <p:spPr>
          <a:xfrm>
            <a:off x="3465104" y="2890125"/>
            <a:ext cx="5486391" cy="435714"/>
          </a:xfrm>
          <a:custGeom>
            <a:avLst/>
            <a:gdLst>
              <a:gd name="connsiteX0" fmla="*/ 0 w 5279805"/>
              <a:gd name="connsiteY0" fmla="*/ 0 h 466894"/>
              <a:gd name="connsiteX1" fmla="*/ 5279805 w 5279805"/>
              <a:gd name="connsiteY1" fmla="*/ 0 h 466894"/>
              <a:gd name="connsiteX2" fmla="*/ 5279805 w 5279805"/>
              <a:gd name="connsiteY2" fmla="*/ 466894 h 466894"/>
              <a:gd name="connsiteX3" fmla="*/ 0 w 5279805"/>
              <a:gd name="connsiteY3" fmla="*/ 466894 h 466894"/>
              <a:gd name="connsiteX4" fmla="*/ 0 w 527980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805" h="466894">
                <a:moveTo>
                  <a:pt x="0" y="0"/>
                </a:moveTo>
                <a:lnTo>
                  <a:pt x="5279805" y="0"/>
                </a:lnTo>
                <a:lnTo>
                  <a:pt x="5279805"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b="1" kern="1200" dirty="0" smtClean="0"/>
              <a:t> Creating a NEOGOV Account</a:t>
            </a:r>
          </a:p>
        </p:txBody>
      </p:sp>
      <p:sp>
        <p:nvSpPr>
          <p:cNvPr id="15" name="Oval 14">
            <a:hlinkClick r:id="rId17" action="ppaction://hlinksldjump"/>
          </p:cNvPr>
          <p:cNvSpPr/>
          <p:nvPr/>
        </p:nvSpPr>
        <p:spPr>
          <a:xfrm>
            <a:off x="3035102" y="2819586"/>
            <a:ext cx="576537"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3</a:t>
            </a:fld>
            <a:endParaRPr lang="en-US" dirty="0">
              <a:solidFill>
                <a:prstClr val="white"/>
              </a:solidFill>
            </a:endParaRPr>
          </a:p>
        </p:txBody>
      </p:sp>
      <p:sp>
        <p:nvSpPr>
          <p:cNvPr id="34" name="Rounded Rectangle 33"/>
          <p:cNvSpPr/>
          <p:nvPr/>
        </p:nvSpPr>
        <p:spPr>
          <a:xfrm>
            <a:off x="182880" y="2897449"/>
            <a:ext cx="2565800" cy="179316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US" sz="1400" i="1" dirty="0" smtClean="0"/>
              <a:t>  </a:t>
            </a:r>
            <a:r>
              <a:rPr lang="en-US" sz="1400" b="1" i="1" dirty="0" smtClean="0"/>
              <a:t>To Navigate the course </a:t>
            </a:r>
            <a:r>
              <a:rPr lang="en-US" sz="1400" b="1" i="1" dirty="0"/>
              <a:t>c</a:t>
            </a:r>
            <a:r>
              <a:rPr lang="en-US" sz="1400" b="1" i="1" dirty="0" smtClean="0"/>
              <a:t>lick:</a:t>
            </a:r>
          </a:p>
          <a:p>
            <a:pPr marL="365760" indent="-285750">
              <a:buFont typeface="Arial" panose="020B0604020202020204" pitchFamily="34" charset="0"/>
              <a:buChar char="•"/>
            </a:pPr>
            <a:r>
              <a:rPr lang="en-US" sz="1400" b="1" i="1" dirty="0" smtClean="0"/>
              <a:t>Next</a:t>
            </a:r>
            <a:r>
              <a:rPr lang="en-US" sz="1400" i="1" dirty="0" smtClean="0"/>
              <a:t> to continue </a:t>
            </a:r>
          </a:p>
          <a:p>
            <a:pPr marL="365760" indent="-285750">
              <a:buFont typeface="Arial" panose="020B0604020202020204" pitchFamily="34" charset="0"/>
              <a:buChar char="•"/>
            </a:pPr>
            <a:r>
              <a:rPr lang="en-US" sz="1400" b="1" i="1" dirty="0" smtClean="0"/>
              <a:t>Green Buttons </a:t>
            </a:r>
            <a:r>
              <a:rPr lang="en-US" sz="1400" i="1" dirty="0" smtClean="0"/>
              <a:t>to </a:t>
            </a:r>
            <a:r>
              <a:rPr lang="en-US" sz="1400" i="1" dirty="0"/>
              <a:t>display the </a:t>
            </a:r>
            <a:r>
              <a:rPr lang="en-US" sz="1400" i="1" dirty="0" smtClean="0"/>
              <a:t>section agenda  </a:t>
            </a:r>
          </a:p>
          <a:p>
            <a:pPr marL="365760" indent="-285750">
              <a:buFont typeface="Arial" panose="020B0604020202020204" pitchFamily="34" charset="0"/>
              <a:buChar char="•"/>
            </a:pPr>
            <a:r>
              <a:rPr lang="en-US" sz="1400" b="1" i="1" dirty="0" smtClean="0"/>
              <a:t>Blue </a:t>
            </a:r>
            <a:r>
              <a:rPr lang="en-US" sz="1400" b="1" i="1" dirty="0"/>
              <a:t>S</a:t>
            </a:r>
            <a:r>
              <a:rPr lang="en-US" sz="1400" b="1" i="1" dirty="0" smtClean="0"/>
              <a:t>ection </a:t>
            </a:r>
            <a:r>
              <a:rPr lang="en-US" sz="1400" b="1" i="1" dirty="0"/>
              <a:t>T</a:t>
            </a:r>
            <a:r>
              <a:rPr lang="en-US" sz="1400" b="1" i="1" dirty="0" smtClean="0"/>
              <a:t>itles </a:t>
            </a:r>
            <a:r>
              <a:rPr lang="en-US" sz="1400" i="1" dirty="0" smtClean="0"/>
              <a:t>to go directly to a section</a:t>
            </a:r>
            <a:endParaRPr lang="en-US" sz="1400" i="1" dirty="0"/>
          </a:p>
        </p:txBody>
      </p:sp>
      <p:sp>
        <p:nvSpPr>
          <p:cNvPr id="26" name="Freeform 25">
            <a:hlinkClick r:id="rId18" action="ppaction://hlinksldjump"/>
          </p:cNvPr>
          <p:cNvSpPr/>
          <p:nvPr/>
        </p:nvSpPr>
        <p:spPr>
          <a:xfrm>
            <a:off x="2785244" y="5565332"/>
            <a:ext cx="6175876" cy="435714"/>
          </a:xfrm>
          <a:custGeom>
            <a:avLst/>
            <a:gdLst>
              <a:gd name="connsiteX0" fmla="*/ 0 w 5839475"/>
              <a:gd name="connsiteY0" fmla="*/ 0 h 466894"/>
              <a:gd name="connsiteX1" fmla="*/ 5839475 w 5839475"/>
              <a:gd name="connsiteY1" fmla="*/ 0 h 466894"/>
              <a:gd name="connsiteX2" fmla="*/ 5839475 w 5839475"/>
              <a:gd name="connsiteY2" fmla="*/ 466894 h 466894"/>
              <a:gd name="connsiteX3" fmla="*/ 0 w 5839475"/>
              <a:gd name="connsiteY3" fmla="*/ 466894 h 466894"/>
              <a:gd name="connsiteX4" fmla="*/ 0 w 583947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475" h="466894">
                <a:moveTo>
                  <a:pt x="0" y="0"/>
                </a:moveTo>
                <a:lnTo>
                  <a:pt x="5839475" y="0"/>
                </a:lnTo>
                <a:lnTo>
                  <a:pt x="5839475"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ctr" defTabSz="1066800">
              <a:lnSpc>
                <a:spcPct val="90000"/>
              </a:lnSpc>
              <a:spcBef>
                <a:spcPct val="0"/>
              </a:spcBef>
              <a:spcAft>
                <a:spcPct val="35000"/>
              </a:spcAft>
            </a:pPr>
            <a:r>
              <a:rPr lang="en-US" b="1" dirty="0"/>
              <a:t> </a:t>
            </a:r>
            <a:r>
              <a:rPr lang="en-US" b="1" dirty="0" smtClean="0"/>
              <a:t>  Help!</a:t>
            </a:r>
            <a:endParaRPr lang="en-US" b="1" kern="1200" dirty="0" smtClean="0"/>
          </a:p>
        </p:txBody>
      </p:sp>
    </p:spTree>
    <p:custDataLst>
      <p:tags r:id="rId1"/>
    </p:custDataLst>
    <p:extLst>
      <p:ext uri="{BB962C8B-B14F-4D97-AF65-F5344CB8AC3E}">
        <p14:creationId xmlns:p14="http://schemas.microsoft.com/office/powerpoint/2010/main" val="33960923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4"/>
          <a:stretch>
            <a:fillRect/>
          </a:stretch>
        </p:blipFill>
        <p:spPr>
          <a:xfrm>
            <a:off x="2354591" y="1469918"/>
            <a:ext cx="1129763" cy="4662702"/>
          </a:xfrm>
          <a:prstGeom prst="rect">
            <a:avLst/>
          </a:prstGeom>
        </p:spPr>
      </p:pic>
      <p:sp>
        <p:nvSpPr>
          <p:cNvPr id="2" name="Title 1"/>
          <p:cNvSpPr>
            <a:spLocks noGrp="1"/>
          </p:cNvSpPr>
          <p:nvPr>
            <p:ph type="title"/>
          </p:nvPr>
        </p:nvSpPr>
        <p:spPr/>
        <p:txBody>
          <a:bodyPr/>
          <a:lstStyle/>
          <a:p>
            <a:r>
              <a:rPr lang="en-US" dirty="0" smtClean="0"/>
              <a:t>Course Outline</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14" name="Freeform 13">
            <a:hlinkClick r:id="rId5" action="ppaction://hlinksldjump"/>
          </p:cNvPr>
          <p:cNvSpPr/>
          <p:nvPr/>
        </p:nvSpPr>
        <p:spPr>
          <a:xfrm>
            <a:off x="3570990" y="3561059"/>
            <a:ext cx="5380506" cy="435714"/>
          </a:xfrm>
          <a:custGeom>
            <a:avLst/>
            <a:gdLst>
              <a:gd name="connsiteX0" fmla="*/ 0 w 5279805"/>
              <a:gd name="connsiteY0" fmla="*/ 0 h 466894"/>
              <a:gd name="connsiteX1" fmla="*/ 5279805 w 5279805"/>
              <a:gd name="connsiteY1" fmla="*/ 0 h 466894"/>
              <a:gd name="connsiteX2" fmla="*/ 5279805 w 5279805"/>
              <a:gd name="connsiteY2" fmla="*/ 466894 h 466894"/>
              <a:gd name="connsiteX3" fmla="*/ 0 w 5279805"/>
              <a:gd name="connsiteY3" fmla="*/ 466894 h 466894"/>
              <a:gd name="connsiteX4" fmla="*/ 0 w 527980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805" h="466894">
                <a:moveTo>
                  <a:pt x="0" y="0"/>
                </a:moveTo>
                <a:lnTo>
                  <a:pt x="5279805" y="0"/>
                </a:lnTo>
                <a:lnTo>
                  <a:pt x="5279805"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b="1" kern="1200" dirty="0" smtClean="0"/>
              <a:t> Understanding and Printing the Job Announcement</a:t>
            </a:r>
          </a:p>
        </p:txBody>
      </p:sp>
      <p:sp>
        <p:nvSpPr>
          <p:cNvPr id="17" name="Oval 16">
            <a:hlinkClick r:id="rId6" action="ppaction://hlinksldjump"/>
          </p:cNvPr>
          <p:cNvSpPr/>
          <p:nvPr/>
        </p:nvSpPr>
        <p:spPr>
          <a:xfrm>
            <a:off x="3090501" y="3497555"/>
            <a:ext cx="575383"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8" name="Freeform 17">
            <a:hlinkClick r:id="rId8" action="ppaction://hlinksldjump"/>
          </p:cNvPr>
          <p:cNvSpPr/>
          <p:nvPr/>
        </p:nvSpPr>
        <p:spPr>
          <a:xfrm>
            <a:off x="3098581" y="4931464"/>
            <a:ext cx="5852915" cy="435714"/>
          </a:xfrm>
          <a:custGeom>
            <a:avLst/>
            <a:gdLst>
              <a:gd name="connsiteX0" fmla="*/ 0 w 5839475"/>
              <a:gd name="connsiteY0" fmla="*/ 0 h 466894"/>
              <a:gd name="connsiteX1" fmla="*/ 5839475 w 5839475"/>
              <a:gd name="connsiteY1" fmla="*/ 0 h 466894"/>
              <a:gd name="connsiteX2" fmla="*/ 5839475 w 5839475"/>
              <a:gd name="connsiteY2" fmla="*/ 466894 h 466894"/>
              <a:gd name="connsiteX3" fmla="*/ 0 w 5839475"/>
              <a:gd name="connsiteY3" fmla="*/ 466894 h 466894"/>
              <a:gd name="connsiteX4" fmla="*/ 0 w 583947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475" h="466894">
                <a:moveTo>
                  <a:pt x="0" y="0"/>
                </a:moveTo>
                <a:lnTo>
                  <a:pt x="5839475" y="0"/>
                </a:lnTo>
                <a:lnTo>
                  <a:pt x="5839475"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b="1" kern="1200" dirty="0" smtClean="0"/>
              <a:t>  What Happens After I Apply for a Job</a:t>
            </a:r>
          </a:p>
        </p:txBody>
      </p:sp>
      <p:sp>
        <p:nvSpPr>
          <p:cNvPr id="19" name="Oval 18">
            <a:hlinkClick r:id="rId9" action="ppaction://hlinksldjump"/>
          </p:cNvPr>
          <p:cNvSpPr/>
          <p:nvPr/>
        </p:nvSpPr>
        <p:spPr>
          <a:xfrm>
            <a:off x="2817174" y="4873102"/>
            <a:ext cx="562812"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6" name="Freeform 15">
            <a:hlinkClick r:id="rId10" action="ppaction://hlinksldjump"/>
          </p:cNvPr>
          <p:cNvSpPr/>
          <p:nvPr/>
        </p:nvSpPr>
        <p:spPr>
          <a:xfrm>
            <a:off x="3474139" y="4263063"/>
            <a:ext cx="5477356" cy="435714"/>
          </a:xfrm>
          <a:custGeom>
            <a:avLst/>
            <a:gdLst>
              <a:gd name="connsiteX0" fmla="*/ 0 w 5455423"/>
              <a:gd name="connsiteY0" fmla="*/ 0 h 466894"/>
              <a:gd name="connsiteX1" fmla="*/ 5455423 w 5455423"/>
              <a:gd name="connsiteY1" fmla="*/ 0 h 466894"/>
              <a:gd name="connsiteX2" fmla="*/ 5455423 w 5455423"/>
              <a:gd name="connsiteY2" fmla="*/ 466894 h 466894"/>
              <a:gd name="connsiteX3" fmla="*/ 0 w 5455423"/>
              <a:gd name="connsiteY3" fmla="*/ 466894 h 466894"/>
              <a:gd name="connsiteX4" fmla="*/ 0 w 5455423"/>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423" h="466894">
                <a:moveTo>
                  <a:pt x="0" y="0"/>
                </a:moveTo>
                <a:lnTo>
                  <a:pt x="5455423" y="0"/>
                </a:lnTo>
                <a:lnTo>
                  <a:pt x="5455423" y="466894"/>
                </a:lnTo>
                <a:lnTo>
                  <a:pt x="0" y="466894"/>
                </a:lnTo>
                <a:lnTo>
                  <a:pt x="0" y="0"/>
                </a:lnTo>
                <a:close/>
              </a:path>
            </a:pathLst>
          </a:custGeom>
          <a:solidFill>
            <a:schemeClr val="tx2">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a:t>
            </a:r>
            <a:r>
              <a:rPr lang="en-US" b="1" kern="1200" dirty="0" smtClean="0"/>
              <a:t>Describing your Experience and Applying for a Job</a:t>
            </a:r>
          </a:p>
        </p:txBody>
      </p:sp>
      <p:sp>
        <p:nvSpPr>
          <p:cNvPr id="11" name="Oval 10">
            <a:hlinkClick r:id="rId11" action="ppaction://hlinksldjump"/>
          </p:cNvPr>
          <p:cNvSpPr/>
          <p:nvPr/>
        </p:nvSpPr>
        <p:spPr>
          <a:xfrm>
            <a:off x="3035102" y="4217853"/>
            <a:ext cx="563777"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8" name="Freeform 7">
            <a:hlinkClick r:id="rId12" action="ppaction://hlinksldjump"/>
          </p:cNvPr>
          <p:cNvSpPr/>
          <p:nvPr/>
        </p:nvSpPr>
        <p:spPr>
          <a:xfrm>
            <a:off x="2882223" y="1537293"/>
            <a:ext cx="6069272" cy="435714"/>
          </a:xfrm>
          <a:custGeom>
            <a:avLst/>
            <a:gdLst>
              <a:gd name="connsiteX0" fmla="*/ 0 w 5839475"/>
              <a:gd name="connsiteY0" fmla="*/ 0 h 466894"/>
              <a:gd name="connsiteX1" fmla="*/ 5839475 w 5839475"/>
              <a:gd name="connsiteY1" fmla="*/ 0 h 466894"/>
              <a:gd name="connsiteX2" fmla="*/ 5839475 w 5839475"/>
              <a:gd name="connsiteY2" fmla="*/ 466894 h 466894"/>
              <a:gd name="connsiteX3" fmla="*/ 0 w 5839475"/>
              <a:gd name="connsiteY3" fmla="*/ 466894 h 466894"/>
              <a:gd name="connsiteX4" fmla="*/ 0 w 583947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475" h="466894">
                <a:moveTo>
                  <a:pt x="0" y="0"/>
                </a:moveTo>
                <a:lnTo>
                  <a:pt x="5839475" y="0"/>
                </a:lnTo>
                <a:lnTo>
                  <a:pt x="5839475"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b="1" kern="1200" dirty="0" smtClean="0"/>
              <a:t> </a:t>
            </a:r>
            <a:r>
              <a:rPr lang="en-US" b="1" dirty="0" smtClean="0"/>
              <a:t>What you need to </a:t>
            </a:r>
            <a:r>
              <a:rPr lang="en-US" b="1" dirty="0"/>
              <a:t>know</a:t>
            </a:r>
            <a:r>
              <a:rPr lang="en-US" b="1" dirty="0" smtClean="0"/>
              <a:t> to Apply</a:t>
            </a:r>
            <a:endParaRPr lang="en-US" b="1" kern="1200" dirty="0" smtClean="0"/>
          </a:p>
        </p:txBody>
      </p:sp>
      <p:sp>
        <p:nvSpPr>
          <p:cNvPr id="9" name="Oval 8">
            <a:hlinkClick r:id="rId13" action="ppaction://hlinksldjump"/>
          </p:cNvPr>
          <p:cNvSpPr/>
          <p:nvPr/>
        </p:nvSpPr>
        <p:spPr>
          <a:xfrm>
            <a:off x="2590414" y="1478932"/>
            <a:ext cx="583617"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0" name="Freeform 9">
            <a:hlinkClick r:id="rId14" action="ppaction://hlinksldjump"/>
          </p:cNvPr>
          <p:cNvSpPr/>
          <p:nvPr/>
        </p:nvSpPr>
        <p:spPr>
          <a:xfrm>
            <a:off x="3264064" y="2195612"/>
            <a:ext cx="5687431" cy="435714"/>
          </a:xfrm>
          <a:custGeom>
            <a:avLst/>
            <a:gdLst>
              <a:gd name="connsiteX0" fmla="*/ 0 w 5455423"/>
              <a:gd name="connsiteY0" fmla="*/ 0 h 466894"/>
              <a:gd name="connsiteX1" fmla="*/ 5455423 w 5455423"/>
              <a:gd name="connsiteY1" fmla="*/ 0 h 466894"/>
              <a:gd name="connsiteX2" fmla="*/ 5455423 w 5455423"/>
              <a:gd name="connsiteY2" fmla="*/ 466894 h 466894"/>
              <a:gd name="connsiteX3" fmla="*/ 0 w 5455423"/>
              <a:gd name="connsiteY3" fmla="*/ 466894 h 466894"/>
              <a:gd name="connsiteX4" fmla="*/ 0 w 5455423"/>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423" h="466894">
                <a:moveTo>
                  <a:pt x="0" y="0"/>
                </a:moveTo>
                <a:lnTo>
                  <a:pt x="5455423" y="0"/>
                </a:lnTo>
                <a:lnTo>
                  <a:pt x="5455423"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b="1" kern="1200" dirty="0" smtClean="0"/>
              <a:t> Searching for a Job</a:t>
            </a:r>
            <a:endParaRPr lang="en-US" b="1" kern="1200" dirty="0"/>
          </a:p>
        </p:txBody>
      </p:sp>
      <p:sp>
        <p:nvSpPr>
          <p:cNvPr id="13" name="Oval 12">
            <a:hlinkClick r:id="rId15" action="ppaction://hlinksldjump"/>
          </p:cNvPr>
          <p:cNvSpPr/>
          <p:nvPr/>
        </p:nvSpPr>
        <p:spPr>
          <a:xfrm>
            <a:off x="2817173" y="2127952"/>
            <a:ext cx="585400"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2" name="Freeform 11">
            <a:hlinkClick r:id="rId16" action="ppaction://hlinksldjump"/>
          </p:cNvPr>
          <p:cNvSpPr/>
          <p:nvPr/>
        </p:nvSpPr>
        <p:spPr>
          <a:xfrm>
            <a:off x="3465104" y="2890125"/>
            <a:ext cx="5486391" cy="435714"/>
          </a:xfrm>
          <a:custGeom>
            <a:avLst/>
            <a:gdLst>
              <a:gd name="connsiteX0" fmla="*/ 0 w 5279805"/>
              <a:gd name="connsiteY0" fmla="*/ 0 h 466894"/>
              <a:gd name="connsiteX1" fmla="*/ 5279805 w 5279805"/>
              <a:gd name="connsiteY1" fmla="*/ 0 h 466894"/>
              <a:gd name="connsiteX2" fmla="*/ 5279805 w 5279805"/>
              <a:gd name="connsiteY2" fmla="*/ 466894 h 466894"/>
              <a:gd name="connsiteX3" fmla="*/ 0 w 5279805"/>
              <a:gd name="connsiteY3" fmla="*/ 466894 h 466894"/>
              <a:gd name="connsiteX4" fmla="*/ 0 w 527980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805" h="466894">
                <a:moveTo>
                  <a:pt x="0" y="0"/>
                </a:moveTo>
                <a:lnTo>
                  <a:pt x="5279805" y="0"/>
                </a:lnTo>
                <a:lnTo>
                  <a:pt x="5279805"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b="1" kern="1200" dirty="0" smtClean="0"/>
              <a:t> Creating a NEOGOV Account</a:t>
            </a:r>
          </a:p>
        </p:txBody>
      </p:sp>
      <p:sp>
        <p:nvSpPr>
          <p:cNvPr id="15" name="Oval 14">
            <a:hlinkClick r:id="rId17" action="ppaction://hlinksldjump"/>
          </p:cNvPr>
          <p:cNvSpPr/>
          <p:nvPr/>
        </p:nvSpPr>
        <p:spPr>
          <a:xfrm>
            <a:off x="3035102" y="2819586"/>
            <a:ext cx="576537"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30</a:t>
            </a:fld>
            <a:endParaRPr lang="en-US" dirty="0">
              <a:solidFill>
                <a:prstClr val="white"/>
              </a:solidFill>
            </a:endParaRPr>
          </a:p>
        </p:txBody>
      </p:sp>
      <p:sp>
        <p:nvSpPr>
          <p:cNvPr id="34" name="Rounded Rectangle 33"/>
          <p:cNvSpPr/>
          <p:nvPr/>
        </p:nvSpPr>
        <p:spPr>
          <a:xfrm>
            <a:off x="182880" y="2897449"/>
            <a:ext cx="2565800" cy="179316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US" sz="1400" i="1" dirty="0" smtClean="0"/>
              <a:t>  </a:t>
            </a:r>
            <a:r>
              <a:rPr lang="en-US" sz="1400" b="1" i="1" dirty="0" smtClean="0"/>
              <a:t>To Navigate the course </a:t>
            </a:r>
            <a:r>
              <a:rPr lang="en-US" sz="1400" b="1" i="1" dirty="0"/>
              <a:t>c</a:t>
            </a:r>
            <a:r>
              <a:rPr lang="en-US" sz="1400" b="1" i="1" dirty="0" smtClean="0"/>
              <a:t>lick:</a:t>
            </a:r>
          </a:p>
          <a:p>
            <a:pPr marL="365760" indent="-285750">
              <a:buFont typeface="Arial" panose="020B0604020202020204" pitchFamily="34" charset="0"/>
              <a:buChar char="•"/>
            </a:pPr>
            <a:r>
              <a:rPr lang="en-US" sz="1400" b="1" i="1" dirty="0" smtClean="0"/>
              <a:t>Next</a:t>
            </a:r>
            <a:r>
              <a:rPr lang="en-US" sz="1400" i="1" dirty="0" smtClean="0"/>
              <a:t> to continue </a:t>
            </a:r>
          </a:p>
          <a:p>
            <a:pPr marL="365760" indent="-285750">
              <a:buFont typeface="Arial" panose="020B0604020202020204" pitchFamily="34" charset="0"/>
              <a:buChar char="•"/>
            </a:pPr>
            <a:r>
              <a:rPr lang="en-US" sz="1400" b="1" i="1" dirty="0" smtClean="0"/>
              <a:t>Green Buttons </a:t>
            </a:r>
            <a:r>
              <a:rPr lang="en-US" sz="1400" i="1" dirty="0" smtClean="0"/>
              <a:t>to </a:t>
            </a:r>
            <a:r>
              <a:rPr lang="en-US" sz="1400" i="1" dirty="0"/>
              <a:t>display the </a:t>
            </a:r>
            <a:r>
              <a:rPr lang="en-US" sz="1400" i="1" dirty="0" smtClean="0"/>
              <a:t>section agenda  </a:t>
            </a:r>
          </a:p>
          <a:p>
            <a:pPr marL="365760" indent="-285750">
              <a:buFont typeface="Arial" panose="020B0604020202020204" pitchFamily="34" charset="0"/>
              <a:buChar char="•"/>
            </a:pPr>
            <a:r>
              <a:rPr lang="en-US" sz="1400" b="1" i="1" dirty="0" smtClean="0"/>
              <a:t>Blue </a:t>
            </a:r>
            <a:r>
              <a:rPr lang="en-US" sz="1400" b="1" i="1" dirty="0"/>
              <a:t>S</a:t>
            </a:r>
            <a:r>
              <a:rPr lang="en-US" sz="1400" b="1" i="1" dirty="0" smtClean="0"/>
              <a:t>ection </a:t>
            </a:r>
            <a:r>
              <a:rPr lang="en-US" sz="1400" b="1" i="1" dirty="0"/>
              <a:t>T</a:t>
            </a:r>
            <a:r>
              <a:rPr lang="en-US" sz="1400" b="1" i="1" dirty="0" smtClean="0"/>
              <a:t>itles </a:t>
            </a:r>
            <a:r>
              <a:rPr lang="en-US" sz="1400" i="1" dirty="0" smtClean="0"/>
              <a:t>to go directly to a section</a:t>
            </a:r>
            <a:endParaRPr lang="en-US" sz="1400" i="1" dirty="0"/>
          </a:p>
        </p:txBody>
      </p:sp>
      <p:sp>
        <p:nvSpPr>
          <p:cNvPr id="26" name="Freeform 25">
            <a:hlinkClick r:id="rId18" action="ppaction://hlinksldjump"/>
          </p:cNvPr>
          <p:cNvSpPr/>
          <p:nvPr/>
        </p:nvSpPr>
        <p:spPr>
          <a:xfrm>
            <a:off x="2785244" y="5565332"/>
            <a:ext cx="6175876" cy="435714"/>
          </a:xfrm>
          <a:custGeom>
            <a:avLst/>
            <a:gdLst>
              <a:gd name="connsiteX0" fmla="*/ 0 w 5839475"/>
              <a:gd name="connsiteY0" fmla="*/ 0 h 466894"/>
              <a:gd name="connsiteX1" fmla="*/ 5839475 w 5839475"/>
              <a:gd name="connsiteY1" fmla="*/ 0 h 466894"/>
              <a:gd name="connsiteX2" fmla="*/ 5839475 w 5839475"/>
              <a:gd name="connsiteY2" fmla="*/ 466894 h 466894"/>
              <a:gd name="connsiteX3" fmla="*/ 0 w 5839475"/>
              <a:gd name="connsiteY3" fmla="*/ 466894 h 466894"/>
              <a:gd name="connsiteX4" fmla="*/ 0 w 583947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475" h="466894">
                <a:moveTo>
                  <a:pt x="0" y="0"/>
                </a:moveTo>
                <a:lnTo>
                  <a:pt x="5839475" y="0"/>
                </a:lnTo>
                <a:lnTo>
                  <a:pt x="5839475"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ctr" defTabSz="1066800">
              <a:lnSpc>
                <a:spcPct val="90000"/>
              </a:lnSpc>
              <a:spcBef>
                <a:spcPct val="0"/>
              </a:spcBef>
              <a:spcAft>
                <a:spcPct val="35000"/>
              </a:spcAft>
            </a:pPr>
            <a:r>
              <a:rPr lang="en-US" b="1" dirty="0"/>
              <a:t> </a:t>
            </a:r>
            <a:r>
              <a:rPr lang="en-US" b="1" dirty="0" smtClean="0"/>
              <a:t>  Help!</a:t>
            </a:r>
            <a:endParaRPr lang="en-US" b="1" kern="1200" dirty="0" smtClean="0"/>
          </a:p>
        </p:txBody>
      </p:sp>
    </p:spTree>
    <p:custDataLst>
      <p:tags r:id="rId1"/>
    </p:custDataLst>
    <p:extLst>
      <p:ext uri="{BB962C8B-B14F-4D97-AF65-F5344CB8AC3E}">
        <p14:creationId xmlns:p14="http://schemas.microsoft.com/office/powerpoint/2010/main" val="4039630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topics covered in this section include</a:t>
            </a:r>
            <a:r>
              <a:rPr lang="en-US" dirty="0" smtClean="0"/>
              <a:t>:</a:t>
            </a:r>
          </a:p>
          <a:p>
            <a:pPr marL="457200" lvl="0" indent="-457200">
              <a:buFont typeface="Arial" panose="020B0604020202020204" pitchFamily="34" charset="0"/>
              <a:buChar char="•"/>
            </a:pPr>
            <a:r>
              <a:rPr lang="en-US" dirty="0" smtClean="0"/>
              <a:t>Describe your </a:t>
            </a:r>
            <a:r>
              <a:rPr lang="en-US" dirty="0"/>
              <a:t>experience (using the job duty worksheet)</a:t>
            </a:r>
          </a:p>
          <a:p>
            <a:pPr marL="457200" lvl="0" indent="-457200">
              <a:buFont typeface="Arial" panose="020B0604020202020204" pitchFamily="34" charset="0"/>
              <a:buChar char="•"/>
            </a:pPr>
            <a:r>
              <a:rPr lang="en-US" dirty="0" smtClean="0"/>
              <a:t>Using </a:t>
            </a:r>
            <a:r>
              <a:rPr lang="en-US" dirty="0"/>
              <a:t>your NEOGOV profile to apply for a Job</a:t>
            </a:r>
          </a:p>
          <a:p>
            <a:pPr marL="457200" indent="-457200">
              <a:buFont typeface="Arial" panose="020B0604020202020204" pitchFamily="34" charset="0"/>
              <a:buChar char="•"/>
            </a:pPr>
            <a:r>
              <a:rPr lang="en-US" dirty="0" smtClean="0"/>
              <a:t>Identifying </a:t>
            </a:r>
            <a:r>
              <a:rPr lang="en-US" dirty="0"/>
              <a:t>if you have a complete application (responding to questions)</a:t>
            </a:r>
          </a:p>
          <a:p>
            <a:pPr marL="457200" indent="-457200">
              <a:buFont typeface="Arial" panose="020B0604020202020204" pitchFamily="34" charset="0"/>
              <a:buChar char="•"/>
            </a:pPr>
            <a:endParaRPr lang="en-US" dirty="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31</a:t>
            </a:fld>
            <a:endParaRPr lang="en-US" dirty="0"/>
          </a:p>
        </p:txBody>
      </p:sp>
      <p:sp>
        <p:nvSpPr>
          <p:cNvPr id="5" name="Title 4"/>
          <p:cNvSpPr>
            <a:spLocks noGrp="1"/>
          </p:cNvSpPr>
          <p:nvPr>
            <p:ph type="title"/>
          </p:nvPr>
        </p:nvSpPr>
        <p:spPr/>
        <p:txBody>
          <a:bodyPr/>
          <a:lstStyle/>
          <a:p>
            <a:r>
              <a:rPr lang="en-US" sz="3200" dirty="0" smtClean="0"/>
              <a:t>Describing your Experience and Applying for a Job</a:t>
            </a:r>
            <a:endParaRPr lang="en-US" sz="3200" dirty="0"/>
          </a:p>
        </p:txBody>
      </p:sp>
    </p:spTree>
    <p:custDataLst>
      <p:tags r:id="rId1"/>
    </p:custDataLst>
    <p:extLst>
      <p:ext uri="{BB962C8B-B14F-4D97-AF65-F5344CB8AC3E}">
        <p14:creationId xmlns:p14="http://schemas.microsoft.com/office/powerpoint/2010/main" val="22781569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When preparing your </a:t>
            </a:r>
            <a:r>
              <a:rPr lang="en-US" dirty="0" smtClean="0"/>
              <a:t>application:</a:t>
            </a:r>
            <a:endParaRPr lang="en-US" dirty="0"/>
          </a:p>
          <a:p>
            <a:pPr marL="457200" lvl="0" indent="-457200">
              <a:buFont typeface="Arial" panose="020B0604020202020204" pitchFamily="34" charset="0"/>
              <a:buChar char="•"/>
            </a:pPr>
            <a:r>
              <a:rPr lang="en-US" dirty="0"/>
              <a:t>Read the announcement thoroughly</a:t>
            </a:r>
          </a:p>
          <a:p>
            <a:pPr marL="457200" lvl="0" indent="-457200">
              <a:buFont typeface="Arial" panose="020B0604020202020204" pitchFamily="34" charset="0"/>
              <a:buChar char="•"/>
            </a:pPr>
            <a:r>
              <a:rPr lang="en-US" dirty="0"/>
              <a:t>Change your </a:t>
            </a:r>
            <a:r>
              <a:rPr lang="en-US" dirty="0" smtClean="0"/>
              <a:t>application so </a:t>
            </a:r>
            <a:r>
              <a:rPr lang="en-US" dirty="0"/>
              <a:t>qualifications can easily be found</a:t>
            </a:r>
          </a:p>
          <a:p>
            <a:pPr marL="457200" lvl="0" indent="-457200">
              <a:buFont typeface="Arial" panose="020B0604020202020204" pitchFamily="34" charset="0"/>
              <a:buChar char="•"/>
            </a:pPr>
            <a:r>
              <a:rPr lang="en-US" dirty="0"/>
              <a:t>Don’t be shy</a:t>
            </a:r>
          </a:p>
          <a:p>
            <a:pPr marL="457200" lvl="0" indent="-457200">
              <a:buFont typeface="Arial" panose="020B0604020202020204" pitchFamily="34" charset="0"/>
              <a:buChar char="•"/>
            </a:pPr>
            <a:r>
              <a:rPr lang="en-US" dirty="0"/>
              <a:t>Use the Job Duty worksheet to help you state your experience</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32</a:t>
            </a:fld>
            <a:endParaRPr lang="en-US" dirty="0"/>
          </a:p>
        </p:txBody>
      </p:sp>
      <p:sp>
        <p:nvSpPr>
          <p:cNvPr id="5" name="Title 4"/>
          <p:cNvSpPr>
            <a:spLocks noGrp="1"/>
          </p:cNvSpPr>
          <p:nvPr>
            <p:ph type="title"/>
          </p:nvPr>
        </p:nvSpPr>
        <p:spPr/>
        <p:txBody>
          <a:bodyPr/>
          <a:lstStyle/>
          <a:p>
            <a:r>
              <a:rPr lang="en-US" dirty="0" smtClean="0"/>
              <a:t>Describing your Experience</a:t>
            </a:r>
            <a:endParaRPr lang="en-US" dirty="0"/>
          </a:p>
        </p:txBody>
      </p:sp>
    </p:spTree>
    <p:custDataLst>
      <p:tags r:id="rId1"/>
    </p:custDataLst>
    <p:extLst>
      <p:ext uri="{BB962C8B-B14F-4D97-AF65-F5344CB8AC3E}">
        <p14:creationId xmlns:p14="http://schemas.microsoft.com/office/powerpoint/2010/main" val="20683836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446" y="1330960"/>
            <a:ext cx="3626674" cy="4977765"/>
          </a:xfrm>
        </p:spPr>
        <p:txBody>
          <a:bodyPr/>
          <a:lstStyle/>
          <a:p>
            <a:r>
              <a:rPr lang="en-US" sz="2400" dirty="0" smtClean="0"/>
              <a:t>The Job Duty Worksheet: </a:t>
            </a:r>
          </a:p>
          <a:p>
            <a:pPr marL="342900" indent="-342900">
              <a:buFont typeface="Arial" panose="020B0604020202020204" pitchFamily="34" charset="0"/>
              <a:buChar char="•"/>
            </a:pPr>
            <a:r>
              <a:rPr lang="en-US" sz="2400" dirty="0"/>
              <a:t>H</a:t>
            </a:r>
            <a:r>
              <a:rPr lang="en-US" sz="2400" dirty="0" smtClean="0"/>
              <a:t>elps you to describe your experience</a:t>
            </a:r>
          </a:p>
          <a:p>
            <a:pPr marL="342900" indent="-342900">
              <a:buFont typeface="Arial" panose="020B0604020202020204" pitchFamily="34" charset="0"/>
              <a:buChar char="•"/>
            </a:pPr>
            <a:r>
              <a:rPr lang="en-US" sz="2400" dirty="0" smtClean="0"/>
              <a:t>Match your skills to the skills listed in the announcement</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33</a:t>
            </a:fld>
            <a:endParaRPr lang="en-US" dirty="0"/>
          </a:p>
        </p:txBody>
      </p:sp>
      <p:sp>
        <p:nvSpPr>
          <p:cNvPr id="5" name="Title 4"/>
          <p:cNvSpPr>
            <a:spLocks noGrp="1"/>
          </p:cNvSpPr>
          <p:nvPr>
            <p:ph type="title"/>
          </p:nvPr>
        </p:nvSpPr>
        <p:spPr/>
        <p:txBody>
          <a:bodyPr/>
          <a:lstStyle/>
          <a:p>
            <a:r>
              <a:rPr lang="en-US" dirty="0" smtClean="0"/>
              <a:t>The Job Duty Worksheet</a:t>
            </a:r>
            <a:endParaRPr lang="en-US" dirty="0"/>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8724"/>
          <a:stretch/>
        </p:blipFill>
        <p:spPr>
          <a:xfrm>
            <a:off x="182880" y="1626668"/>
            <a:ext cx="5151566" cy="3093961"/>
          </a:xfrm>
          <a:prstGeom prst="rect">
            <a:avLst/>
          </a:prstGeom>
        </p:spPr>
      </p:pic>
    </p:spTree>
    <p:custDataLst>
      <p:tags r:id="rId1"/>
    </p:custDataLst>
    <p:extLst>
      <p:ext uri="{BB962C8B-B14F-4D97-AF65-F5344CB8AC3E}">
        <p14:creationId xmlns:p14="http://schemas.microsoft.com/office/powerpoint/2010/main" val="1577977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Using your NEOGOV Account to Apply for a Job</a:t>
            </a:r>
            <a:endParaRPr lang="en-US" sz="3200" dirty="0"/>
          </a:p>
        </p:txBody>
      </p:sp>
      <p:pic>
        <p:nvPicPr>
          <p:cNvPr id="10" name="Content Placeholder 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04800" y="1371600"/>
            <a:ext cx="3390377" cy="2289353"/>
          </a:xfrm>
        </p:spPr>
      </p:pic>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34</a:t>
            </a:fld>
            <a:endParaRPr lang="en-US" dirty="0"/>
          </a:p>
        </p:txBody>
      </p:sp>
      <p:sp>
        <p:nvSpPr>
          <p:cNvPr id="9" name="Content Placeholder 8"/>
          <p:cNvSpPr>
            <a:spLocks noGrp="1"/>
          </p:cNvSpPr>
          <p:nvPr>
            <p:ph sz="half" idx="12"/>
          </p:nvPr>
        </p:nvSpPr>
        <p:spPr>
          <a:xfrm>
            <a:off x="3777343" y="1371600"/>
            <a:ext cx="5031377" cy="4937760"/>
          </a:xfrm>
        </p:spPr>
        <p:txBody>
          <a:bodyPr/>
          <a:lstStyle/>
          <a:p>
            <a:pPr marL="342900" indent="-342900">
              <a:buFont typeface="Arial" panose="020B0604020202020204" pitchFamily="34" charset="0"/>
              <a:buChar char="•"/>
            </a:pPr>
            <a:r>
              <a:rPr lang="en-US" dirty="0" smtClean="0"/>
              <a:t>When you click the Apply button, you will be prompted to complete your application</a:t>
            </a:r>
          </a:p>
          <a:p>
            <a:pPr marL="342900" indent="-342900">
              <a:buFont typeface="Arial" panose="020B0604020202020204" pitchFamily="34" charset="0"/>
              <a:buChar char="•"/>
            </a:pPr>
            <a:r>
              <a:rPr lang="en-US" dirty="0"/>
              <a:t>Applications can be copied over to apply for other positions so all the information doesn't have to be re-entered each time</a:t>
            </a:r>
            <a:endParaRPr lang="en-US" dirty="0" smtClean="0"/>
          </a:p>
          <a:p>
            <a:pPr marL="342900" indent="-342900">
              <a:buFont typeface="Arial" panose="020B0604020202020204" pitchFamily="34" charset="0"/>
              <a:buChar char="•"/>
            </a:pPr>
            <a:r>
              <a:rPr lang="en-US" dirty="0"/>
              <a:t>S</a:t>
            </a:r>
            <a:r>
              <a:rPr lang="en-US" dirty="0" smtClean="0"/>
              <a:t>hould be updated for each position</a:t>
            </a:r>
          </a:p>
          <a:p>
            <a:pPr marL="342900" indent="-342900">
              <a:buFont typeface="Arial" panose="020B0604020202020204" pitchFamily="34" charset="0"/>
              <a:buChar char="•"/>
            </a:pPr>
            <a:r>
              <a:rPr lang="en-US" dirty="0" smtClean="0"/>
              <a:t>Supplemental Application questions do not copy over </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1" name="Right Arrow 10"/>
          <p:cNvSpPr/>
          <p:nvPr/>
        </p:nvSpPr>
        <p:spPr>
          <a:xfrm rot="10800000">
            <a:off x="2650149" y="3394792"/>
            <a:ext cx="526093" cy="313151"/>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14760234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Applying for a Position</a:t>
            </a:r>
            <a:endParaRPr lang="en-US" dirty="0"/>
          </a:p>
        </p:txBody>
      </p:sp>
      <p:sp>
        <p:nvSpPr>
          <p:cNvPr id="3" name="Footer Placeholder 2" hidden="1"/>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35</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6578104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4384445"/>
            <a:ext cx="8778240" cy="1852584"/>
          </a:xfrm>
        </p:spPr>
        <p:txBody>
          <a:bodyPr/>
          <a:lstStyle/>
          <a:p>
            <a:pPr marL="342900" indent="-342900">
              <a:buFont typeface="Arial" panose="020B0604020202020204" pitchFamily="34" charset="0"/>
              <a:buChar char="•"/>
            </a:pPr>
            <a:r>
              <a:rPr lang="en-US" sz="2400" dirty="0" smtClean="0"/>
              <a:t>Refer </a:t>
            </a:r>
            <a:r>
              <a:rPr lang="en-US" sz="2400" dirty="0"/>
              <a:t>to the Applicant Checklist at the bottom of the announcement to confirm you have included all the required documents and information prior to submitting your application</a:t>
            </a:r>
            <a:endParaRPr lang="en-US" sz="2400" dirty="0" smtClean="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36</a:t>
            </a:fld>
            <a:endParaRPr lang="en-US" dirty="0"/>
          </a:p>
        </p:txBody>
      </p:sp>
      <p:sp>
        <p:nvSpPr>
          <p:cNvPr id="5" name="Title 4"/>
          <p:cNvSpPr>
            <a:spLocks noGrp="1"/>
          </p:cNvSpPr>
          <p:nvPr>
            <p:ph type="title"/>
          </p:nvPr>
        </p:nvSpPr>
        <p:spPr/>
        <p:txBody>
          <a:bodyPr/>
          <a:lstStyle/>
          <a:p>
            <a:r>
              <a:rPr lang="en-US" sz="3600" dirty="0" smtClean="0"/>
              <a:t>Identifying if you Completed your Application</a:t>
            </a:r>
            <a:endParaRPr lang="en-US" sz="3600" dirty="0"/>
          </a:p>
        </p:txBody>
      </p:sp>
      <p:pic>
        <p:nvPicPr>
          <p:cNvPr id="7" name="Content Placeholder 5"/>
          <p:cNvPicPr/>
          <p:nvPr/>
        </p:nvPicPr>
        <p:blipFill rotWithShape="1">
          <a:blip r:embed="rId4"/>
          <a:srcRect t="4602" b="53825"/>
          <a:stretch/>
        </p:blipFill>
        <p:spPr bwMode="auto">
          <a:xfrm>
            <a:off x="1362075" y="1463040"/>
            <a:ext cx="6419850" cy="2704552"/>
          </a:xfrm>
          <a:prstGeom prst="rect">
            <a:avLst/>
          </a:prstGeom>
          <a:noFill/>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sp>
        <p:nvSpPr>
          <p:cNvPr id="8" name="Right Arrow 7"/>
          <p:cNvSpPr/>
          <p:nvPr/>
        </p:nvSpPr>
        <p:spPr>
          <a:xfrm>
            <a:off x="539750" y="2560320"/>
            <a:ext cx="853440" cy="416560"/>
          </a:xfrm>
          <a:prstGeom prst="rightArrow">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35033116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4"/>
          <a:stretch>
            <a:fillRect/>
          </a:stretch>
        </p:blipFill>
        <p:spPr>
          <a:xfrm>
            <a:off x="2354591" y="1469918"/>
            <a:ext cx="1129763" cy="4662702"/>
          </a:xfrm>
          <a:prstGeom prst="rect">
            <a:avLst/>
          </a:prstGeom>
        </p:spPr>
      </p:pic>
      <p:sp>
        <p:nvSpPr>
          <p:cNvPr id="2" name="Title 1"/>
          <p:cNvSpPr>
            <a:spLocks noGrp="1"/>
          </p:cNvSpPr>
          <p:nvPr>
            <p:ph type="title"/>
          </p:nvPr>
        </p:nvSpPr>
        <p:spPr/>
        <p:txBody>
          <a:bodyPr/>
          <a:lstStyle/>
          <a:p>
            <a:r>
              <a:rPr lang="en-US" dirty="0" smtClean="0"/>
              <a:t>Course Outline</a:t>
            </a:r>
            <a:endParaRPr lang="en-US" dirty="0"/>
          </a:p>
        </p:txBody>
      </p:sp>
      <p:sp>
        <p:nvSpPr>
          <p:cNvPr id="3" name="Footer Placeholder 2"/>
          <p:cNvSpPr>
            <a:spLocks noGrp="1"/>
          </p:cNvSpPr>
          <p:nvPr>
            <p:ph type="ftr" sz="quarter" idx="10"/>
          </p:nvPr>
        </p:nvSpPr>
        <p:spPr/>
        <p:txBody>
          <a:bodyPr/>
          <a:lstStyle/>
          <a:p>
            <a:pPr>
              <a:defRPr/>
            </a:pPr>
            <a:r>
              <a:rPr lang="en-US" smtClean="0">
                <a:solidFill>
                  <a:prstClr val="white"/>
                </a:solidFill>
              </a:rPr>
              <a:t>Colorado Department of Transportation</a:t>
            </a:r>
            <a:endParaRPr lang="en-US" dirty="0">
              <a:solidFill>
                <a:prstClr val="white"/>
              </a:solidFill>
            </a:endParaRPr>
          </a:p>
        </p:txBody>
      </p:sp>
      <p:sp>
        <p:nvSpPr>
          <p:cNvPr id="14" name="Freeform 13">
            <a:hlinkClick r:id="rId5" action="ppaction://hlinksldjump"/>
          </p:cNvPr>
          <p:cNvSpPr/>
          <p:nvPr/>
        </p:nvSpPr>
        <p:spPr>
          <a:xfrm>
            <a:off x="3570990" y="3561059"/>
            <a:ext cx="5380506" cy="435714"/>
          </a:xfrm>
          <a:custGeom>
            <a:avLst/>
            <a:gdLst>
              <a:gd name="connsiteX0" fmla="*/ 0 w 5279805"/>
              <a:gd name="connsiteY0" fmla="*/ 0 h 466894"/>
              <a:gd name="connsiteX1" fmla="*/ 5279805 w 5279805"/>
              <a:gd name="connsiteY1" fmla="*/ 0 h 466894"/>
              <a:gd name="connsiteX2" fmla="*/ 5279805 w 5279805"/>
              <a:gd name="connsiteY2" fmla="*/ 466894 h 466894"/>
              <a:gd name="connsiteX3" fmla="*/ 0 w 5279805"/>
              <a:gd name="connsiteY3" fmla="*/ 466894 h 466894"/>
              <a:gd name="connsiteX4" fmla="*/ 0 w 527980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805" h="466894">
                <a:moveTo>
                  <a:pt x="0" y="0"/>
                </a:moveTo>
                <a:lnTo>
                  <a:pt x="5279805" y="0"/>
                </a:lnTo>
                <a:lnTo>
                  <a:pt x="5279805"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b="1" kern="1200" dirty="0" smtClean="0"/>
              <a:t> Understanding and Printing the Job Announcement</a:t>
            </a:r>
          </a:p>
        </p:txBody>
      </p:sp>
      <p:sp>
        <p:nvSpPr>
          <p:cNvPr id="17" name="Oval 16">
            <a:hlinkClick r:id="rId6" action="ppaction://hlinksldjump"/>
          </p:cNvPr>
          <p:cNvSpPr/>
          <p:nvPr/>
        </p:nvSpPr>
        <p:spPr>
          <a:xfrm>
            <a:off x="3090501" y="3497555"/>
            <a:ext cx="575383"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Freeform 17">
            <a:hlinkClick r:id="rId8" action="ppaction://hlinksldjump"/>
          </p:cNvPr>
          <p:cNvSpPr/>
          <p:nvPr/>
        </p:nvSpPr>
        <p:spPr>
          <a:xfrm>
            <a:off x="3098581" y="4931464"/>
            <a:ext cx="5852915" cy="435714"/>
          </a:xfrm>
          <a:custGeom>
            <a:avLst/>
            <a:gdLst>
              <a:gd name="connsiteX0" fmla="*/ 0 w 5839475"/>
              <a:gd name="connsiteY0" fmla="*/ 0 h 466894"/>
              <a:gd name="connsiteX1" fmla="*/ 5839475 w 5839475"/>
              <a:gd name="connsiteY1" fmla="*/ 0 h 466894"/>
              <a:gd name="connsiteX2" fmla="*/ 5839475 w 5839475"/>
              <a:gd name="connsiteY2" fmla="*/ 466894 h 466894"/>
              <a:gd name="connsiteX3" fmla="*/ 0 w 5839475"/>
              <a:gd name="connsiteY3" fmla="*/ 466894 h 466894"/>
              <a:gd name="connsiteX4" fmla="*/ 0 w 583947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475" h="466894">
                <a:moveTo>
                  <a:pt x="0" y="0"/>
                </a:moveTo>
                <a:lnTo>
                  <a:pt x="5839475" y="0"/>
                </a:lnTo>
                <a:lnTo>
                  <a:pt x="5839475" y="466894"/>
                </a:lnTo>
                <a:lnTo>
                  <a:pt x="0" y="466894"/>
                </a:lnTo>
                <a:lnTo>
                  <a:pt x="0" y="0"/>
                </a:lnTo>
                <a:close/>
              </a:path>
            </a:pathLst>
          </a:custGeom>
          <a:solidFill>
            <a:schemeClr val="tx2">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b="1" kern="1200" dirty="0" smtClean="0"/>
              <a:t>  What Happens After I Apply for a Job</a:t>
            </a:r>
          </a:p>
        </p:txBody>
      </p:sp>
      <p:sp>
        <p:nvSpPr>
          <p:cNvPr id="19" name="Oval 18">
            <a:hlinkClick r:id="rId9" action="ppaction://hlinksldjump"/>
          </p:cNvPr>
          <p:cNvSpPr/>
          <p:nvPr/>
        </p:nvSpPr>
        <p:spPr>
          <a:xfrm>
            <a:off x="2817174" y="4873102"/>
            <a:ext cx="562812"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Freeform 15">
            <a:hlinkClick r:id="rId10" action="ppaction://hlinksldjump"/>
          </p:cNvPr>
          <p:cNvSpPr/>
          <p:nvPr/>
        </p:nvSpPr>
        <p:spPr>
          <a:xfrm>
            <a:off x="3474139" y="4263063"/>
            <a:ext cx="5477356" cy="435714"/>
          </a:xfrm>
          <a:custGeom>
            <a:avLst/>
            <a:gdLst>
              <a:gd name="connsiteX0" fmla="*/ 0 w 5455423"/>
              <a:gd name="connsiteY0" fmla="*/ 0 h 466894"/>
              <a:gd name="connsiteX1" fmla="*/ 5455423 w 5455423"/>
              <a:gd name="connsiteY1" fmla="*/ 0 h 466894"/>
              <a:gd name="connsiteX2" fmla="*/ 5455423 w 5455423"/>
              <a:gd name="connsiteY2" fmla="*/ 466894 h 466894"/>
              <a:gd name="connsiteX3" fmla="*/ 0 w 5455423"/>
              <a:gd name="connsiteY3" fmla="*/ 466894 h 466894"/>
              <a:gd name="connsiteX4" fmla="*/ 0 w 5455423"/>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423" h="466894">
                <a:moveTo>
                  <a:pt x="0" y="0"/>
                </a:moveTo>
                <a:lnTo>
                  <a:pt x="5455423" y="0"/>
                </a:lnTo>
                <a:lnTo>
                  <a:pt x="5455423"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a:t>
            </a:r>
            <a:r>
              <a:rPr lang="en-US" b="1" kern="1200" dirty="0" smtClean="0"/>
              <a:t>Describing your Experience and Applying for a Job</a:t>
            </a:r>
          </a:p>
        </p:txBody>
      </p:sp>
      <p:sp>
        <p:nvSpPr>
          <p:cNvPr id="11" name="Oval 10">
            <a:hlinkClick r:id="rId11" action="ppaction://hlinksldjump"/>
          </p:cNvPr>
          <p:cNvSpPr/>
          <p:nvPr/>
        </p:nvSpPr>
        <p:spPr>
          <a:xfrm>
            <a:off x="3035102" y="4217853"/>
            <a:ext cx="563777"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Freeform 7">
            <a:hlinkClick r:id="rId12" action="ppaction://hlinksldjump"/>
          </p:cNvPr>
          <p:cNvSpPr/>
          <p:nvPr/>
        </p:nvSpPr>
        <p:spPr>
          <a:xfrm>
            <a:off x="2882223" y="1537293"/>
            <a:ext cx="6069272" cy="435714"/>
          </a:xfrm>
          <a:custGeom>
            <a:avLst/>
            <a:gdLst>
              <a:gd name="connsiteX0" fmla="*/ 0 w 5839475"/>
              <a:gd name="connsiteY0" fmla="*/ 0 h 466894"/>
              <a:gd name="connsiteX1" fmla="*/ 5839475 w 5839475"/>
              <a:gd name="connsiteY1" fmla="*/ 0 h 466894"/>
              <a:gd name="connsiteX2" fmla="*/ 5839475 w 5839475"/>
              <a:gd name="connsiteY2" fmla="*/ 466894 h 466894"/>
              <a:gd name="connsiteX3" fmla="*/ 0 w 5839475"/>
              <a:gd name="connsiteY3" fmla="*/ 466894 h 466894"/>
              <a:gd name="connsiteX4" fmla="*/ 0 w 583947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475" h="466894">
                <a:moveTo>
                  <a:pt x="0" y="0"/>
                </a:moveTo>
                <a:lnTo>
                  <a:pt x="5839475" y="0"/>
                </a:lnTo>
                <a:lnTo>
                  <a:pt x="5839475"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b="1" kern="1200" dirty="0" smtClean="0"/>
              <a:t> </a:t>
            </a:r>
            <a:r>
              <a:rPr lang="en-US" b="1" dirty="0" smtClean="0"/>
              <a:t>What you need to </a:t>
            </a:r>
            <a:r>
              <a:rPr lang="en-US" b="1" dirty="0"/>
              <a:t>know</a:t>
            </a:r>
            <a:r>
              <a:rPr lang="en-US" b="1" dirty="0" smtClean="0"/>
              <a:t> to Apply</a:t>
            </a:r>
            <a:endParaRPr lang="en-US" b="1" kern="1200" dirty="0" smtClean="0"/>
          </a:p>
        </p:txBody>
      </p:sp>
      <p:sp>
        <p:nvSpPr>
          <p:cNvPr id="9" name="Oval 8">
            <a:hlinkClick r:id="rId13" action="ppaction://hlinksldjump"/>
          </p:cNvPr>
          <p:cNvSpPr/>
          <p:nvPr/>
        </p:nvSpPr>
        <p:spPr>
          <a:xfrm>
            <a:off x="2590414" y="1478932"/>
            <a:ext cx="583617"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Freeform 9">
            <a:hlinkClick r:id="rId14" action="ppaction://hlinksldjump"/>
          </p:cNvPr>
          <p:cNvSpPr/>
          <p:nvPr/>
        </p:nvSpPr>
        <p:spPr>
          <a:xfrm>
            <a:off x="3264064" y="2195612"/>
            <a:ext cx="5687431" cy="435714"/>
          </a:xfrm>
          <a:custGeom>
            <a:avLst/>
            <a:gdLst>
              <a:gd name="connsiteX0" fmla="*/ 0 w 5455423"/>
              <a:gd name="connsiteY0" fmla="*/ 0 h 466894"/>
              <a:gd name="connsiteX1" fmla="*/ 5455423 w 5455423"/>
              <a:gd name="connsiteY1" fmla="*/ 0 h 466894"/>
              <a:gd name="connsiteX2" fmla="*/ 5455423 w 5455423"/>
              <a:gd name="connsiteY2" fmla="*/ 466894 h 466894"/>
              <a:gd name="connsiteX3" fmla="*/ 0 w 5455423"/>
              <a:gd name="connsiteY3" fmla="*/ 466894 h 466894"/>
              <a:gd name="connsiteX4" fmla="*/ 0 w 5455423"/>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423" h="466894">
                <a:moveTo>
                  <a:pt x="0" y="0"/>
                </a:moveTo>
                <a:lnTo>
                  <a:pt x="5455423" y="0"/>
                </a:lnTo>
                <a:lnTo>
                  <a:pt x="5455423"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b="1" kern="1200" dirty="0" smtClean="0"/>
              <a:t> Searching for a Job</a:t>
            </a:r>
            <a:endParaRPr lang="en-US" b="1" kern="1200" dirty="0"/>
          </a:p>
        </p:txBody>
      </p:sp>
      <p:sp>
        <p:nvSpPr>
          <p:cNvPr id="13" name="Oval 12">
            <a:hlinkClick r:id="rId15" action="ppaction://hlinksldjump"/>
          </p:cNvPr>
          <p:cNvSpPr/>
          <p:nvPr/>
        </p:nvSpPr>
        <p:spPr>
          <a:xfrm>
            <a:off x="2817173" y="2127952"/>
            <a:ext cx="585400"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2" name="Freeform 11">
            <a:hlinkClick r:id="rId16" action="ppaction://hlinksldjump"/>
          </p:cNvPr>
          <p:cNvSpPr/>
          <p:nvPr/>
        </p:nvSpPr>
        <p:spPr>
          <a:xfrm>
            <a:off x="3465104" y="2890125"/>
            <a:ext cx="5486391" cy="435714"/>
          </a:xfrm>
          <a:custGeom>
            <a:avLst/>
            <a:gdLst>
              <a:gd name="connsiteX0" fmla="*/ 0 w 5279805"/>
              <a:gd name="connsiteY0" fmla="*/ 0 h 466894"/>
              <a:gd name="connsiteX1" fmla="*/ 5279805 w 5279805"/>
              <a:gd name="connsiteY1" fmla="*/ 0 h 466894"/>
              <a:gd name="connsiteX2" fmla="*/ 5279805 w 5279805"/>
              <a:gd name="connsiteY2" fmla="*/ 466894 h 466894"/>
              <a:gd name="connsiteX3" fmla="*/ 0 w 5279805"/>
              <a:gd name="connsiteY3" fmla="*/ 466894 h 466894"/>
              <a:gd name="connsiteX4" fmla="*/ 0 w 527980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805" h="466894">
                <a:moveTo>
                  <a:pt x="0" y="0"/>
                </a:moveTo>
                <a:lnTo>
                  <a:pt x="5279805" y="0"/>
                </a:lnTo>
                <a:lnTo>
                  <a:pt x="5279805"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b="1" kern="1200" dirty="0" smtClean="0"/>
              <a:t> Creating a NEOGOV Account</a:t>
            </a:r>
          </a:p>
        </p:txBody>
      </p:sp>
      <p:sp>
        <p:nvSpPr>
          <p:cNvPr id="15" name="Oval 14">
            <a:hlinkClick r:id="rId16" action="ppaction://hlinksldjump"/>
          </p:cNvPr>
          <p:cNvSpPr/>
          <p:nvPr/>
        </p:nvSpPr>
        <p:spPr>
          <a:xfrm>
            <a:off x="3035102" y="2819586"/>
            <a:ext cx="576537"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 name="Slide Number Placeholder 3"/>
          <p:cNvSpPr>
            <a:spLocks noGrp="1"/>
          </p:cNvSpPr>
          <p:nvPr>
            <p:ph type="sldNum" sz="quarter" idx="11"/>
          </p:nvPr>
        </p:nvSpPr>
        <p:spPr/>
        <p:txBody>
          <a:bodyPr/>
          <a:lstStyle/>
          <a:p>
            <a:pPr>
              <a:defRPr/>
            </a:pPr>
            <a:r>
              <a:rPr lang="en-US" smtClean="0">
                <a:solidFill>
                  <a:prstClr val="white"/>
                </a:solidFill>
              </a:rPr>
              <a:t> Slide </a:t>
            </a:r>
            <a:fld id="{F1733E7F-F35A-45C7-967F-B65877603703}" type="slidenum">
              <a:rPr lang="en-US" smtClean="0">
                <a:solidFill>
                  <a:prstClr val="white"/>
                </a:solidFill>
              </a:rPr>
              <a:pPr>
                <a:defRPr/>
              </a:pPr>
              <a:t>37</a:t>
            </a:fld>
            <a:endParaRPr lang="en-US" dirty="0">
              <a:solidFill>
                <a:prstClr val="white"/>
              </a:solidFill>
            </a:endParaRPr>
          </a:p>
        </p:txBody>
      </p:sp>
      <p:sp>
        <p:nvSpPr>
          <p:cNvPr id="34" name="Rounded Rectangle 33"/>
          <p:cNvSpPr/>
          <p:nvPr/>
        </p:nvSpPr>
        <p:spPr>
          <a:xfrm>
            <a:off x="182880" y="2897449"/>
            <a:ext cx="2565800" cy="179316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US" sz="1400" i="1" dirty="0" smtClean="0"/>
              <a:t>  </a:t>
            </a:r>
            <a:r>
              <a:rPr lang="en-US" sz="1400" b="1" i="1" dirty="0" smtClean="0"/>
              <a:t>To Navigate the course </a:t>
            </a:r>
            <a:r>
              <a:rPr lang="en-US" sz="1400" b="1" i="1" dirty="0"/>
              <a:t>c</a:t>
            </a:r>
            <a:r>
              <a:rPr lang="en-US" sz="1400" b="1" i="1" dirty="0" smtClean="0"/>
              <a:t>lick:</a:t>
            </a:r>
          </a:p>
          <a:p>
            <a:pPr marL="365760" indent="-285750">
              <a:buFont typeface="Arial" panose="020B0604020202020204" pitchFamily="34" charset="0"/>
              <a:buChar char="•"/>
            </a:pPr>
            <a:r>
              <a:rPr lang="en-US" sz="1400" b="1" i="1" dirty="0" smtClean="0"/>
              <a:t>Next</a:t>
            </a:r>
            <a:r>
              <a:rPr lang="en-US" sz="1400" i="1" dirty="0" smtClean="0"/>
              <a:t> to continue </a:t>
            </a:r>
          </a:p>
          <a:p>
            <a:pPr marL="365760" indent="-285750">
              <a:buFont typeface="Arial" panose="020B0604020202020204" pitchFamily="34" charset="0"/>
              <a:buChar char="•"/>
            </a:pPr>
            <a:r>
              <a:rPr lang="en-US" sz="1400" b="1" i="1" dirty="0" smtClean="0"/>
              <a:t>Green Buttons </a:t>
            </a:r>
            <a:r>
              <a:rPr lang="en-US" sz="1400" i="1" dirty="0" smtClean="0"/>
              <a:t>to </a:t>
            </a:r>
            <a:r>
              <a:rPr lang="en-US" sz="1400" i="1" dirty="0"/>
              <a:t>display the </a:t>
            </a:r>
            <a:r>
              <a:rPr lang="en-US" sz="1400" i="1" dirty="0" smtClean="0"/>
              <a:t>section agenda  </a:t>
            </a:r>
          </a:p>
          <a:p>
            <a:pPr marL="365760" indent="-285750">
              <a:buFont typeface="Arial" panose="020B0604020202020204" pitchFamily="34" charset="0"/>
              <a:buChar char="•"/>
            </a:pPr>
            <a:r>
              <a:rPr lang="en-US" sz="1400" b="1" i="1" dirty="0" smtClean="0"/>
              <a:t>Blue </a:t>
            </a:r>
            <a:r>
              <a:rPr lang="en-US" sz="1400" b="1" i="1" dirty="0"/>
              <a:t>S</a:t>
            </a:r>
            <a:r>
              <a:rPr lang="en-US" sz="1400" b="1" i="1" dirty="0" smtClean="0"/>
              <a:t>ection </a:t>
            </a:r>
            <a:r>
              <a:rPr lang="en-US" sz="1400" b="1" i="1" dirty="0"/>
              <a:t>T</a:t>
            </a:r>
            <a:r>
              <a:rPr lang="en-US" sz="1400" b="1" i="1" dirty="0" smtClean="0"/>
              <a:t>itles </a:t>
            </a:r>
            <a:r>
              <a:rPr lang="en-US" sz="1400" i="1" dirty="0" smtClean="0"/>
              <a:t>to go directly to a section</a:t>
            </a:r>
            <a:endParaRPr lang="en-US" sz="1400" i="1" dirty="0"/>
          </a:p>
        </p:txBody>
      </p:sp>
      <p:sp>
        <p:nvSpPr>
          <p:cNvPr id="26" name="Freeform 25">
            <a:hlinkClick r:id="rId17" action="ppaction://hlinksldjump"/>
          </p:cNvPr>
          <p:cNvSpPr/>
          <p:nvPr/>
        </p:nvSpPr>
        <p:spPr>
          <a:xfrm>
            <a:off x="2785244" y="5565332"/>
            <a:ext cx="6175876" cy="435714"/>
          </a:xfrm>
          <a:custGeom>
            <a:avLst/>
            <a:gdLst>
              <a:gd name="connsiteX0" fmla="*/ 0 w 5839475"/>
              <a:gd name="connsiteY0" fmla="*/ 0 h 466894"/>
              <a:gd name="connsiteX1" fmla="*/ 5839475 w 5839475"/>
              <a:gd name="connsiteY1" fmla="*/ 0 h 466894"/>
              <a:gd name="connsiteX2" fmla="*/ 5839475 w 5839475"/>
              <a:gd name="connsiteY2" fmla="*/ 466894 h 466894"/>
              <a:gd name="connsiteX3" fmla="*/ 0 w 5839475"/>
              <a:gd name="connsiteY3" fmla="*/ 466894 h 466894"/>
              <a:gd name="connsiteX4" fmla="*/ 0 w 583947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475" h="466894">
                <a:moveTo>
                  <a:pt x="0" y="0"/>
                </a:moveTo>
                <a:lnTo>
                  <a:pt x="5839475" y="0"/>
                </a:lnTo>
                <a:lnTo>
                  <a:pt x="5839475"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ctr" defTabSz="1066800">
              <a:lnSpc>
                <a:spcPct val="90000"/>
              </a:lnSpc>
              <a:spcBef>
                <a:spcPct val="0"/>
              </a:spcBef>
              <a:spcAft>
                <a:spcPct val="35000"/>
              </a:spcAft>
            </a:pPr>
            <a:r>
              <a:rPr lang="en-US" b="1" dirty="0"/>
              <a:t> </a:t>
            </a:r>
            <a:r>
              <a:rPr lang="en-US" b="1" dirty="0" smtClean="0"/>
              <a:t>  Help!</a:t>
            </a:r>
            <a:endParaRPr lang="en-US" b="1" kern="1200" dirty="0" smtClean="0"/>
          </a:p>
        </p:txBody>
      </p:sp>
    </p:spTree>
    <p:custDataLst>
      <p:tags r:id="rId1"/>
    </p:custDataLst>
    <p:extLst>
      <p:ext uri="{BB962C8B-B14F-4D97-AF65-F5344CB8AC3E}">
        <p14:creationId xmlns:p14="http://schemas.microsoft.com/office/powerpoint/2010/main" val="32691665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topics covered in this section include:</a:t>
            </a:r>
            <a:endParaRPr lang="en-US" dirty="0"/>
          </a:p>
          <a:p>
            <a:pPr marL="457200" indent="-457200">
              <a:buFont typeface="Arial" panose="020B0604020202020204" pitchFamily="34" charset="0"/>
              <a:buChar char="•"/>
            </a:pPr>
            <a:r>
              <a:rPr lang="en-US" dirty="0"/>
              <a:t>What are the </a:t>
            </a:r>
            <a:r>
              <a:rPr lang="en-US" dirty="0" smtClean="0"/>
              <a:t>timelines </a:t>
            </a:r>
            <a:r>
              <a:rPr lang="en-US" dirty="0"/>
              <a:t>of the application process</a:t>
            </a:r>
          </a:p>
          <a:p>
            <a:pPr marL="457200" indent="-457200">
              <a:buFont typeface="Arial" panose="020B0604020202020204" pitchFamily="34" charset="0"/>
              <a:buChar char="•"/>
            </a:pPr>
            <a:r>
              <a:rPr lang="en-US" dirty="0" smtClean="0"/>
              <a:t>What </a:t>
            </a:r>
            <a:r>
              <a:rPr lang="en-US" dirty="0"/>
              <a:t>happens after you apply for a job</a:t>
            </a:r>
          </a:p>
          <a:p>
            <a:pPr marL="457200" indent="-457200">
              <a:buFont typeface="Arial" panose="020B0604020202020204" pitchFamily="34" charset="0"/>
              <a:buChar char="•"/>
            </a:pPr>
            <a:r>
              <a:rPr lang="en-US" dirty="0" smtClean="0"/>
              <a:t>Describe </a:t>
            </a:r>
            <a:r>
              <a:rPr lang="en-US" dirty="0"/>
              <a:t>what the letters from HR mean</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38</a:t>
            </a:fld>
            <a:endParaRPr lang="en-US" dirty="0"/>
          </a:p>
        </p:txBody>
      </p:sp>
      <p:sp>
        <p:nvSpPr>
          <p:cNvPr id="5" name="Title 4"/>
          <p:cNvSpPr>
            <a:spLocks noGrp="1"/>
          </p:cNvSpPr>
          <p:nvPr>
            <p:ph type="title"/>
          </p:nvPr>
        </p:nvSpPr>
        <p:spPr/>
        <p:txBody>
          <a:bodyPr/>
          <a:lstStyle/>
          <a:p>
            <a:r>
              <a:rPr lang="en-US" dirty="0" smtClean="0"/>
              <a:t>What Happens after I Apply?</a:t>
            </a:r>
            <a:endParaRPr lang="en-US" dirty="0"/>
          </a:p>
        </p:txBody>
      </p:sp>
    </p:spTree>
    <p:custDataLst>
      <p:tags r:id="rId1"/>
    </p:custDataLst>
    <p:extLst>
      <p:ext uri="{BB962C8B-B14F-4D97-AF65-F5344CB8AC3E}">
        <p14:creationId xmlns:p14="http://schemas.microsoft.com/office/powerpoint/2010/main" val="961345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Recruitment Timelines</a:t>
            </a:r>
            <a:endParaRPr lang="en-US" dirty="0"/>
          </a:p>
        </p:txBody>
      </p:sp>
      <p:sp>
        <p:nvSpPr>
          <p:cNvPr id="3" name="Content Placeholder 2"/>
          <p:cNvSpPr>
            <a:spLocks noGrp="1"/>
          </p:cNvSpPr>
          <p:nvPr>
            <p:ph sz="half" idx="2"/>
          </p:nvPr>
        </p:nvSpPr>
        <p:spPr/>
        <p:txBody>
          <a:bodyPr/>
          <a:lstStyle/>
          <a:p>
            <a:pPr marL="342900" indent="-342900">
              <a:buFont typeface="Arial" panose="020B0604020202020204" pitchFamily="34" charset="0"/>
              <a:buChar char="•"/>
            </a:pPr>
            <a:r>
              <a:rPr lang="en-US" sz="2400" dirty="0" smtClean="0"/>
              <a:t>Upon submitting your application, you will be notified </a:t>
            </a:r>
          </a:p>
          <a:p>
            <a:pPr marL="342900" indent="-342900">
              <a:buFont typeface="Arial" panose="020B0604020202020204" pitchFamily="34" charset="0"/>
              <a:buChar char="•"/>
            </a:pPr>
            <a:r>
              <a:rPr lang="en-US" sz="2400" dirty="0" smtClean="0"/>
              <a:t>You will also be notified of all stages, and if you have moved on</a:t>
            </a:r>
          </a:p>
          <a:p>
            <a:pPr marL="342900" indent="-342900">
              <a:buFont typeface="Arial" panose="020B0604020202020204" pitchFamily="34" charset="0"/>
              <a:buChar char="•"/>
            </a:pPr>
            <a:r>
              <a:rPr lang="en-US" sz="2400" dirty="0" smtClean="0"/>
              <a:t>The timeframe from application to hire depends a variety of factors such as the size of the recruitment and number of steps</a:t>
            </a: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39</a:t>
            </a:fld>
            <a:endParaRPr lang="en-US" dirty="0"/>
          </a:p>
        </p:txBody>
      </p:sp>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rot="21060757">
            <a:off x="447039" y="1549569"/>
            <a:ext cx="3216275" cy="4277645"/>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1794440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4"/>
          <a:stretch>
            <a:fillRect/>
          </a:stretch>
        </p:blipFill>
        <p:spPr>
          <a:xfrm>
            <a:off x="2354591" y="1469918"/>
            <a:ext cx="1129763" cy="4662702"/>
          </a:xfrm>
          <a:prstGeom prst="rect">
            <a:avLst/>
          </a:prstGeom>
        </p:spPr>
      </p:pic>
      <p:sp>
        <p:nvSpPr>
          <p:cNvPr id="2" name="Title 1"/>
          <p:cNvSpPr>
            <a:spLocks noGrp="1"/>
          </p:cNvSpPr>
          <p:nvPr>
            <p:ph type="title"/>
          </p:nvPr>
        </p:nvSpPr>
        <p:spPr/>
        <p:txBody>
          <a:bodyPr/>
          <a:lstStyle/>
          <a:p>
            <a:r>
              <a:rPr lang="en-US" dirty="0" smtClean="0"/>
              <a:t>Course Outline</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14" name="Freeform 13">
            <a:hlinkClick r:id="rId5" action="ppaction://hlinksldjump"/>
          </p:cNvPr>
          <p:cNvSpPr/>
          <p:nvPr/>
        </p:nvSpPr>
        <p:spPr>
          <a:xfrm>
            <a:off x="3570990" y="3561059"/>
            <a:ext cx="5380506" cy="435714"/>
          </a:xfrm>
          <a:custGeom>
            <a:avLst/>
            <a:gdLst>
              <a:gd name="connsiteX0" fmla="*/ 0 w 5279805"/>
              <a:gd name="connsiteY0" fmla="*/ 0 h 466894"/>
              <a:gd name="connsiteX1" fmla="*/ 5279805 w 5279805"/>
              <a:gd name="connsiteY1" fmla="*/ 0 h 466894"/>
              <a:gd name="connsiteX2" fmla="*/ 5279805 w 5279805"/>
              <a:gd name="connsiteY2" fmla="*/ 466894 h 466894"/>
              <a:gd name="connsiteX3" fmla="*/ 0 w 5279805"/>
              <a:gd name="connsiteY3" fmla="*/ 466894 h 466894"/>
              <a:gd name="connsiteX4" fmla="*/ 0 w 527980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805" h="466894">
                <a:moveTo>
                  <a:pt x="0" y="0"/>
                </a:moveTo>
                <a:lnTo>
                  <a:pt x="5279805" y="0"/>
                </a:lnTo>
                <a:lnTo>
                  <a:pt x="5279805"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b="1" kern="1200" dirty="0" smtClean="0"/>
              <a:t> Understanding and Printing the Job Announcement</a:t>
            </a:r>
          </a:p>
        </p:txBody>
      </p:sp>
      <p:sp>
        <p:nvSpPr>
          <p:cNvPr id="17" name="Oval 16">
            <a:hlinkClick r:id="rId6" action="ppaction://hlinksldjump"/>
          </p:cNvPr>
          <p:cNvSpPr/>
          <p:nvPr/>
        </p:nvSpPr>
        <p:spPr>
          <a:xfrm>
            <a:off x="3090501" y="3497555"/>
            <a:ext cx="575383"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8" name="Freeform 17">
            <a:hlinkClick r:id="rId8" action="ppaction://hlinksldjump"/>
          </p:cNvPr>
          <p:cNvSpPr/>
          <p:nvPr/>
        </p:nvSpPr>
        <p:spPr>
          <a:xfrm>
            <a:off x="3098581" y="4931464"/>
            <a:ext cx="5852915" cy="435714"/>
          </a:xfrm>
          <a:custGeom>
            <a:avLst/>
            <a:gdLst>
              <a:gd name="connsiteX0" fmla="*/ 0 w 5839475"/>
              <a:gd name="connsiteY0" fmla="*/ 0 h 466894"/>
              <a:gd name="connsiteX1" fmla="*/ 5839475 w 5839475"/>
              <a:gd name="connsiteY1" fmla="*/ 0 h 466894"/>
              <a:gd name="connsiteX2" fmla="*/ 5839475 w 5839475"/>
              <a:gd name="connsiteY2" fmla="*/ 466894 h 466894"/>
              <a:gd name="connsiteX3" fmla="*/ 0 w 5839475"/>
              <a:gd name="connsiteY3" fmla="*/ 466894 h 466894"/>
              <a:gd name="connsiteX4" fmla="*/ 0 w 583947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475" h="466894">
                <a:moveTo>
                  <a:pt x="0" y="0"/>
                </a:moveTo>
                <a:lnTo>
                  <a:pt x="5839475" y="0"/>
                </a:lnTo>
                <a:lnTo>
                  <a:pt x="5839475"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b="1" kern="1200" dirty="0" smtClean="0"/>
              <a:t>  What Happens After I Apply for a Job</a:t>
            </a:r>
          </a:p>
        </p:txBody>
      </p:sp>
      <p:sp>
        <p:nvSpPr>
          <p:cNvPr id="19" name="Oval 18">
            <a:hlinkClick r:id="rId9" action="ppaction://hlinksldjump"/>
          </p:cNvPr>
          <p:cNvSpPr/>
          <p:nvPr/>
        </p:nvSpPr>
        <p:spPr>
          <a:xfrm>
            <a:off x="2817174" y="4873102"/>
            <a:ext cx="562812"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6" name="Freeform 15">
            <a:hlinkClick r:id="rId10" action="ppaction://hlinksldjump"/>
          </p:cNvPr>
          <p:cNvSpPr/>
          <p:nvPr/>
        </p:nvSpPr>
        <p:spPr>
          <a:xfrm>
            <a:off x="3474139" y="4263063"/>
            <a:ext cx="5477356" cy="435714"/>
          </a:xfrm>
          <a:custGeom>
            <a:avLst/>
            <a:gdLst>
              <a:gd name="connsiteX0" fmla="*/ 0 w 5455423"/>
              <a:gd name="connsiteY0" fmla="*/ 0 h 466894"/>
              <a:gd name="connsiteX1" fmla="*/ 5455423 w 5455423"/>
              <a:gd name="connsiteY1" fmla="*/ 0 h 466894"/>
              <a:gd name="connsiteX2" fmla="*/ 5455423 w 5455423"/>
              <a:gd name="connsiteY2" fmla="*/ 466894 h 466894"/>
              <a:gd name="connsiteX3" fmla="*/ 0 w 5455423"/>
              <a:gd name="connsiteY3" fmla="*/ 466894 h 466894"/>
              <a:gd name="connsiteX4" fmla="*/ 0 w 5455423"/>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423" h="466894">
                <a:moveTo>
                  <a:pt x="0" y="0"/>
                </a:moveTo>
                <a:lnTo>
                  <a:pt x="5455423" y="0"/>
                </a:lnTo>
                <a:lnTo>
                  <a:pt x="5455423"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a:t>
            </a:r>
            <a:r>
              <a:rPr lang="en-US" b="1" kern="1200" dirty="0" smtClean="0"/>
              <a:t>Describing your Experience and Applying for a Job</a:t>
            </a:r>
          </a:p>
        </p:txBody>
      </p:sp>
      <p:sp>
        <p:nvSpPr>
          <p:cNvPr id="11" name="Oval 10">
            <a:hlinkClick r:id="rId11" action="ppaction://hlinksldjump"/>
          </p:cNvPr>
          <p:cNvSpPr/>
          <p:nvPr/>
        </p:nvSpPr>
        <p:spPr>
          <a:xfrm>
            <a:off x="3035102" y="4217853"/>
            <a:ext cx="563777"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8" name="Freeform 7">
            <a:hlinkClick r:id="rId12" action="ppaction://hlinksldjump"/>
          </p:cNvPr>
          <p:cNvSpPr/>
          <p:nvPr/>
        </p:nvSpPr>
        <p:spPr>
          <a:xfrm>
            <a:off x="2882223" y="1537293"/>
            <a:ext cx="6069272" cy="435714"/>
          </a:xfrm>
          <a:custGeom>
            <a:avLst/>
            <a:gdLst>
              <a:gd name="connsiteX0" fmla="*/ 0 w 5839475"/>
              <a:gd name="connsiteY0" fmla="*/ 0 h 466894"/>
              <a:gd name="connsiteX1" fmla="*/ 5839475 w 5839475"/>
              <a:gd name="connsiteY1" fmla="*/ 0 h 466894"/>
              <a:gd name="connsiteX2" fmla="*/ 5839475 w 5839475"/>
              <a:gd name="connsiteY2" fmla="*/ 466894 h 466894"/>
              <a:gd name="connsiteX3" fmla="*/ 0 w 5839475"/>
              <a:gd name="connsiteY3" fmla="*/ 466894 h 466894"/>
              <a:gd name="connsiteX4" fmla="*/ 0 w 583947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475" h="466894">
                <a:moveTo>
                  <a:pt x="0" y="0"/>
                </a:moveTo>
                <a:lnTo>
                  <a:pt x="5839475" y="0"/>
                </a:lnTo>
                <a:lnTo>
                  <a:pt x="5839475" y="466894"/>
                </a:lnTo>
                <a:lnTo>
                  <a:pt x="0" y="466894"/>
                </a:lnTo>
                <a:lnTo>
                  <a:pt x="0" y="0"/>
                </a:lnTo>
                <a:close/>
              </a:path>
            </a:pathLst>
          </a:custGeom>
          <a:solidFill>
            <a:schemeClr val="tx2">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b="1" kern="1200" dirty="0" smtClean="0"/>
              <a:t> </a:t>
            </a:r>
            <a:r>
              <a:rPr lang="en-US" b="1" dirty="0" smtClean="0"/>
              <a:t>What you need to </a:t>
            </a:r>
            <a:r>
              <a:rPr lang="en-US" b="1" dirty="0"/>
              <a:t>know</a:t>
            </a:r>
            <a:r>
              <a:rPr lang="en-US" b="1" dirty="0" smtClean="0"/>
              <a:t> to Apply</a:t>
            </a:r>
            <a:endParaRPr lang="en-US" b="1" kern="1200" dirty="0" smtClean="0"/>
          </a:p>
        </p:txBody>
      </p:sp>
      <p:sp>
        <p:nvSpPr>
          <p:cNvPr id="9" name="Oval 8">
            <a:hlinkClick r:id="rId13" action="ppaction://hlinksldjump"/>
          </p:cNvPr>
          <p:cNvSpPr/>
          <p:nvPr/>
        </p:nvSpPr>
        <p:spPr>
          <a:xfrm>
            <a:off x="2590414" y="1478932"/>
            <a:ext cx="583617"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0" name="Freeform 9">
            <a:hlinkClick r:id="rId14" action="ppaction://hlinksldjump"/>
          </p:cNvPr>
          <p:cNvSpPr/>
          <p:nvPr/>
        </p:nvSpPr>
        <p:spPr>
          <a:xfrm>
            <a:off x="3264064" y="2195612"/>
            <a:ext cx="5687431" cy="435714"/>
          </a:xfrm>
          <a:custGeom>
            <a:avLst/>
            <a:gdLst>
              <a:gd name="connsiteX0" fmla="*/ 0 w 5455423"/>
              <a:gd name="connsiteY0" fmla="*/ 0 h 466894"/>
              <a:gd name="connsiteX1" fmla="*/ 5455423 w 5455423"/>
              <a:gd name="connsiteY1" fmla="*/ 0 h 466894"/>
              <a:gd name="connsiteX2" fmla="*/ 5455423 w 5455423"/>
              <a:gd name="connsiteY2" fmla="*/ 466894 h 466894"/>
              <a:gd name="connsiteX3" fmla="*/ 0 w 5455423"/>
              <a:gd name="connsiteY3" fmla="*/ 466894 h 466894"/>
              <a:gd name="connsiteX4" fmla="*/ 0 w 5455423"/>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423" h="466894">
                <a:moveTo>
                  <a:pt x="0" y="0"/>
                </a:moveTo>
                <a:lnTo>
                  <a:pt x="5455423" y="0"/>
                </a:lnTo>
                <a:lnTo>
                  <a:pt x="5455423"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b="1" kern="1200" dirty="0" smtClean="0"/>
              <a:t> Searching for a Job</a:t>
            </a:r>
            <a:endParaRPr lang="en-US" b="1" kern="1200" dirty="0"/>
          </a:p>
        </p:txBody>
      </p:sp>
      <p:sp>
        <p:nvSpPr>
          <p:cNvPr id="13" name="Oval 12">
            <a:hlinkClick r:id="rId15" action="ppaction://hlinksldjump"/>
          </p:cNvPr>
          <p:cNvSpPr/>
          <p:nvPr/>
        </p:nvSpPr>
        <p:spPr>
          <a:xfrm>
            <a:off x="2817173" y="2127952"/>
            <a:ext cx="585400"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2" name="Freeform 11">
            <a:hlinkClick r:id="rId16" action="ppaction://hlinksldjump"/>
          </p:cNvPr>
          <p:cNvSpPr/>
          <p:nvPr/>
        </p:nvSpPr>
        <p:spPr>
          <a:xfrm>
            <a:off x="3465104" y="2890125"/>
            <a:ext cx="5486391" cy="435714"/>
          </a:xfrm>
          <a:custGeom>
            <a:avLst/>
            <a:gdLst>
              <a:gd name="connsiteX0" fmla="*/ 0 w 5279805"/>
              <a:gd name="connsiteY0" fmla="*/ 0 h 466894"/>
              <a:gd name="connsiteX1" fmla="*/ 5279805 w 5279805"/>
              <a:gd name="connsiteY1" fmla="*/ 0 h 466894"/>
              <a:gd name="connsiteX2" fmla="*/ 5279805 w 5279805"/>
              <a:gd name="connsiteY2" fmla="*/ 466894 h 466894"/>
              <a:gd name="connsiteX3" fmla="*/ 0 w 5279805"/>
              <a:gd name="connsiteY3" fmla="*/ 466894 h 466894"/>
              <a:gd name="connsiteX4" fmla="*/ 0 w 527980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805" h="466894">
                <a:moveTo>
                  <a:pt x="0" y="0"/>
                </a:moveTo>
                <a:lnTo>
                  <a:pt x="5279805" y="0"/>
                </a:lnTo>
                <a:lnTo>
                  <a:pt x="5279805"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b="1" kern="1200" dirty="0" smtClean="0"/>
              <a:t> Creating a NEOGOV Account</a:t>
            </a:r>
          </a:p>
        </p:txBody>
      </p:sp>
      <p:sp>
        <p:nvSpPr>
          <p:cNvPr id="15" name="Oval 14">
            <a:hlinkClick r:id="rId17" action="ppaction://hlinksldjump"/>
          </p:cNvPr>
          <p:cNvSpPr/>
          <p:nvPr/>
        </p:nvSpPr>
        <p:spPr>
          <a:xfrm>
            <a:off x="3035102" y="2819586"/>
            <a:ext cx="576537" cy="583617"/>
          </a:xfrm>
          <a:prstGeom prst="ellipse">
            <a:avLst/>
          </a:prstGeom>
          <a:blipFill dpi="0" rotWithShape="0">
            <a:blip r:embed="rId7">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4</a:t>
            </a:fld>
            <a:endParaRPr lang="en-US" dirty="0">
              <a:solidFill>
                <a:prstClr val="white"/>
              </a:solidFill>
            </a:endParaRPr>
          </a:p>
        </p:txBody>
      </p:sp>
      <p:sp>
        <p:nvSpPr>
          <p:cNvPr id="34" name="Rounded Rectangle 33"/>
          <p:cNvSpPr/>
          <p:nvPr/>
        </p:nvSpPr>
        <p:spPr>
          <a:xfrm>
            <a:off x="182880" y="2897449"/>
            <a:ext cx="2565800" cy="179316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US" sz="1400" i="1" dirty="0" smtClean="0"/>
              <a:t>  </a:t>
            </a:r>
            <a:r>
              <a:rPr lang="en-US" sz="1400" b="1" i="1" dirty="0" smtClean="0"/>
              <a:t>To Navigate the course </a:t>
            </a:r>
            <a:r>
              <a:rPr lang="en-US" sz="1400" b="1" i="1" dirty="0"/>
              <a:t>c</a:t>
            </a:r>
            <a:r>
              <a:rPr lang="en-US" sz="1400" b="1" i="1" dirty="0" smtClean="0"/>
              <a:t>lick:</a:t>
            </a:r>
          </a:p>
          <a:p>
            <a:pPr marL="365760" indent="-285750">
              <a:buFont typeface="Arial" panose="020B0604020202020204" pitchFamily="34" charset="0"/>
              <a:buChar char="•"/>
            </a:pPr>
            <a:r>
              <a:rPr lang="en-US" sz="1400" b="1" i="1" dirty="0" smtClean="0"/>
              <a:t>Next</a:t>
            </a:r>
            <a:r>
              <a:rPr lang="en-US" sz="1400" i="1" dirty="0" smtClean="0"/>
              <a:t> to continue </a:t>
            </a:r>
          </a:p>
          <a:p>
            <a:pPr marL="365760" indent="-285750">
              <a:buFont typeface="Arial" panose="020B0604020202020204" pitchFamily="34" charset="0"/>
              <a:buChar char="•"/>
            </a:pPr>
            <a:r>
              <a:rPr lang="en-US" sz="1400" b="1" i="1" dirty="0" smtClean="0"/>
              <a:t>Green Buttons </a:t>
            </a:r>
            <a:r>
              <a:rPr lang="en-US" sz="1400" i="1" dirty="0" smtClean="0"/>
              <a:t>to </a:t>
            </a:r>
            <a:r>
              <a:rPr lang="en-US" sz="1400" i="1" dirty="0"/>
              <a:t>display the </a:t>
            </a:r>
            <a:r>
              <a:rPr lang="en-US" sz="1400" i="1" dirty="0" smtClean="0"/>
              <a:t>section agenda  </a:t>
            </a:r>
          </a:p>
          <a:p>
            <a:pPr marL="365760" indent="-285750">
              <a:buFont typeface="Arial" panose="020B0604020202020204" pitchFamily="34" charset="0"/>
              <a:buChar char="•"/>
            </a:pPr>
            <a:r>
              <a:rPr lang="en-US" sz="1400" b="1" i="1" dirty="0" smtClean="0"/>
              <a:t>Blue </a:t>
            </a:r>
            <a:r>
              <a:rPr lang="en-US" sz="1400" b="1" i="1" dirty="0"/>
              <a:t>S</a:t>
            </a:r>
            <a:r>
              <a:rPr lang="en-US" sz="1400" b="1" i="1" dirty="0" smtClean="0"/>
              <a:t>ection </a:t>
            </a:r>
            <a:r>
              <a:rPr lang="en-US" sz="1400" b="1" i="1" dirty="0"/>
              <a:t>T</a:t>
            </a:r>
            <a:r>
              <a:rPr lang="en-US" sz="1400" b="1" i="1" dirty="0" smtClean="0"/>
              <a:t>itles </a:t>
            </a:r>
            <a:r>
              <a:rPr lang="en-US" sz="1400" i="1" dirty="0" smtClean="0"/>
              <a:t>to go directly to a section</a:t>
            </a:r>
            <a:endParaRPr lang="en-US" sz="1400" i="1" dirty="0"/>
          </a:p>
        </p:txBody>
      </p:sp>
      <p:sp>
        <p:nvSpPr>
          <p:cNvPr id="26" name="Freeform 25">
            <a:hlinkClick r:id="rId18" action="ppaction://hlinksldjump"/>
          </p:cNvPr>
          <p:cNvSpPr/>
          <p:nvPr/>
        </p:nvSpPr>
        <p:spPr>
          <a:xfrm>
            <a:off x="2785244" y="5565332"/>
            <a:ext cx="6175876" cy="435714"/>
          </a:xfrm>
          <a:custGeom>
            <a:avLst/>
            <a:gdLst>
              <a:gd name="connsiteX0" fmla="*/ 0 w 5839475"/>
              <a:gd name="connsiteY0" fmla="*/ 0 h 466894"/>
              <a:gd name="connsiteX1" fmla="*/ 5839475 w 5839475"/>
              <a:gd name="connsiteY1" fmla="*/ 0 h 466894"/>
              <a:gd name="connsiteX2" fmla="*/ 5839475 w 5839475"/>
              <a:gd name="connsiteY2" fmla="*/ 466894 h 466894"/>
              <a:gd name="connsiteX3" fmla="*/ 0 w 5839475"/>
              <a:gd name="connsiteY3" fmla="*/ 466894 h 466894"/>
              <a:gd name="connsiteX4" fmla="*/ 0 w 583947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475" h="466894">
                <a:moveTo>
                  <a:pt x="0" y="0"/>
                </a:moveTo>
                <a:lnTo>
                  <a:pt x="5839475" y="0"/>
                </a:lnTo>
                <a:lnTo>
                  <a:pt x="5839475" y="466894"/>
                </a:lnTo>
                <a:lnTo>
                  <a:pt x="0" y="466894"/>
                </a:lnTo>
                <a:lnTo>
                  <a:pt x="0" y="0"/>
                </a:lnTo>
                <a:close/>
              </a:path>
            </a:pathLst>
          </a:cu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ctr" defTabSz="1066800">
              <a:lnSpc>
                <a:spcPct val="90000"/>
              </a:lnSpc>
              <a:spcBef>
                <a:spcPct val="0"/>
              </a:spcBef>
              <a:spcAft>
                <a:spcPct val="35000"/>
              </a:spcAft>
            </a:pPr>
            <a:r>
              <a:rPr lang="en-US" b="1" dirty="0"/>
              <a:t> </a:t>
            </a:r>
            <a:r>
              <a:rPr lang="en-US" b="1" dirty="0" smtClean="0"/>
              <a:t>  Help!</a:t>
            </a:r>
            <a:endParaRPr lang="en-US" b="1" kern="1200" dirty="0" smtClean="0"/>
          </a:p>
        </p:txBody>
      </p:sp>
    </p:spTree>
    <p:custDataLst>
      <p:tags r:id="rId1"/>
    </p:custDataLst>
    <p:extLst>
      <p:ext uri="{BB962C8B-B14F-4D97-AF65-F5344CB8AC3E}">
        <p14:creationId xmlns:p14="http://schemas.microsoft.com/office/powerpoint/2010/main" val="33147409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you Apply…</a:t>
            </a:r>
            <a:endParaRPr lang="en-US" dirty="0"/>
          </a:p>
        </p:txBody>
      </p:sp>
      <p:sp>
        <p:nvSpPr>
          <p:cNvPr id="3" name="Content Placeholder 2"/>
          <p:cNvSpPr>
            <a:spLocks noGrp="1"/>
          </p:cNvSpPr>
          <p:nvPr>
            <p:ph sz="half" idx="2"/>
          </p:nvPr>
        </p:nvSpPr>
        <p:spPr>
          <a:xfrm>
            <a:off x="320040" y="1371600"/>
            <a:ext cx="8488680" cy="4937760"/>
          </a:xfrm>
        </p:spPr>
        <p:txBody>
          <a:bodyPr/>
          <a:lstStyle/>
          <a:p>
            <a:r>
              <a:rPr lang="en-US" sz="2400" dirty="0" smtClean="0"/>
              <a:t>After you apply:</a:t>
            </a:r>
          </a:p>
          <a:p>
            <a:pPr marL="457200" indent="-457200">
              <a:buFont typeface="+mj-lt"/>
              <a:buAutoNum type="arabicPeriod"/>
            </a:pPr>
            <a:r>
              <a:rPr lang="en-US" sz="2400" dirty="0" smtClean="0"/>
              <a:t>The minimum qualification are reviewed.</a:t>
            </a:r>
          </a:p>
          <a:p>
            <a:pPr marL="457200" indent="-457200">
              <a:buFont typeface="+mj-lt"/>
              <a:buAutoNum type="arabicPeriod"/>
            </a:pPr>
            <a:r>
              <a:rPr lang="en-US" sz="2400" dirty="0"/>
              <a:t>A</a:t>
            </a:r>
            <a:r>
              <a:rPr lang="en-US" sz="2400" dirty="0" smtClean="0"/>
              <a:t> comparative analysis of your application occurs</a:t>
            </a:r>
          </a:p>
          <a:p>
            <a:pPr marL="457200" indent="-457200">
              <a:buFont typeface="+mj-lt"/>
              <a:buAutoNum type="arabicPeriod"/>
            </a:pPr>
            <a:r>
              <a:rPr lang="en-US" sz="2400" dirty="0" smtClean="0"/>
              <a:t>The eligible list is created</a:t>
            </a:r>
          </a:p>
          <a:p>
            <a:pPr marL="457200" indent="-457200">
              <a:buFont typeface="+mj-lt"/>
              <a:buAutoNum type="arabicPeriod"/>
            </a:pPr>
            <a:r>
              <a:rPr lang="en-US" sz="2400" dirty="0" smtClean="0"/>
              <a:t>The top six applicants are referred to the hiring manager</a:t>
            </a:r>
          </a:p>
          <a:p>
            <a:pPr marL="457200" indent="-457200">
              <a:buFont typeface="+mj-lt"/>
              <a:buAutoNum type="arabicPeriod"/>
            </a:pPr>
            <a:r>
              <a:rPr lang="en-US" sz="2400" dirty="0" smtClean="0"/>
              <a:t>The top applicant is sent a job offer</a:t>
            </a: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40</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7" name="Content Placeholder 6"/>
          <p:cNvPicPr>
            <a:picLocks noGrp="1"/>
          </p:cNvPicPr>
          <p:nvPr>
            <p:ph sz="half" idx="12"/>
          </p:nvPr>
        </p:nvPicPr>
        <p:blipFill>
          <a:blip r:embed="rId4">
            <a:extLst>
              <a:ext uri="{28A0092B-C50C-407E-A947-70E740481C1C}">
                <a14:useLocalDpi xmlns:a14="http://schemas.microsoft.com/office/drawing/2010/main" val="0"/>
              </a:ext>
            </a:extLst>
          </a:blip>
          <a:stretch>
            <a:fillRect/>
          </a:stretch>
        </p:blipFill>
        <p:spPr bwMode="auto">
          <a:xfrm>
            <a:off x="5500255" y="3865418"/>
            <a:ext cx="3308466" cy="2232875"/>
          </a:xfrm>
          <a:prstGeom prst="rect">
            <a:avLst/>
          </a:prstGeom>
          <a:noFill/>
          <a:ln w="9525">
            <a:noFill/>
            <a:miter lim="800000"/>
            <a:headEnd/>
            <a:tailEnd/>
          </a:ln>
          <a:effectLst>
            <a:softEdge rad="38100"/>
          </a:effectLst>
        </p:spPr>
      </p:pic>
    </p:spTree>
    <p:custDataLst>
      <p:tags r:id="rId1"/>
    </p:custDataLst>
    <p:extLst>
      <p:ext uri="{BB962C8B-B14F-4D97-AF65-F5344CB8AC3E}">
        <p14:creationId xmlns:p14="http://schemas.microsoft.com/office/powerpoint/2010/main" val="36518178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Types of Letters Sent</a:t>
            </a:r>
            <a:endParaRPr lang="en-US" dirty="0"/>
          </a:p>
        </p:txBody>
      </p:sp>
      <p:sp>
        <p:nvSpPr>
          <p:cNvPr id="3" name="Footer Placeholder 2" hidden="1"/>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41</a:t>
            </a:fld>
            <a:endParaRPr lang="en-US" dirty="0"/>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4311365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Help!</a:t>
            </a:r>
            <a:endParaRPr lang="en-US" dirty="0"/>
          </a:p>
        </p:txBody>
      </p:sp>
      <p:sp>
        <p:nvSpPr>
          <p:cNvPr id="3" name="Footer Placeholder 2" hidden="1"/>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42</a:t>
            </a:fld>
            <a:endParaRPr lang="en-US" dirty="0"/>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813235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topics covered in this section include:</a:t>
            </a:r>
          </a:p>
          <a:p>
            <a:pPr marL="457200" indent="-457200">
              <a:buFont typeface="Arial"/>
              <a:buChar char="•"/>
            </a:pPr>
            <a:r>
              <a:rPr lang="en-US" dirty="0" smtClean="0"/>
              <a:t>Locating </a:t>
            </a:r>
            <a:r>
              <a:rPr lang="en-US" dirty="0"/>
              <a:t>the State job page</a:t>
            </a:r>
          </a:p>
          <a:p>
            <a:pPr marL="457200" indent="-457200">
              <a:buFont typeface="Arial"/>
              <a:buChar char="•"/>
            </a:pPr>
            <a:r>
              <a:rPr lang="en-US" dirty="0" smtClean="0"/>
              <a:t>What jobs are available at CDOT</a:t>
            </a:r>
          </a:p>
          <a:p>
            <a:pPr marL="457200" indent="-457200">
              <a:buFont typeface="Arial"/>
              <a:buChar char="•"/>
            </a:pPr>
            <a:r>
              <a:rPr lang="en-US" dirty="0"/>
              <a:t>W</a:t>
            </a:r>
            <a:r>
              <a:rPr lang="en-US" dirty="0" smtClean="0"/>
              <a:t>hat jobs you eligible to apply for</a:t>
            </a:r>
          </a:p>
          <a:p>
            <a:pPr marL="457200" indent="-457200">
              <a:buFont typeface="Arial"/>
              <a:buChar char="•"/>
            </a:pPr>
            <a:r>
              <a:rPr lang="en-US" dirty="0"/>
              <a:t>W</a:t>
            </a:r>
            <a:r>
              <a:rPr lang="en-US" dirty="0" smtClean="0"/>
              <a:t>hat you need to prepare prior to applying </a:t>
            </a:r>
          </a:p>
          <a:p>
            <a:pPr marL="457200" indent="-457200">
              <a:buFont typeface="Arial"/>
              <a:buChar char="•"/>
            </a:pPr>
            <a:r>
              <a:rPr lang="en-US" dirty="0" smtClean="0"/>
              <a:t>Residency requirements</a:t>
            </a:r>
          </a:p>
          <a:p>
            <a:pPr marL="457200" indent="-457200">
              <a:buFont typeface="Arial"/>
              <a:buChar char="•"/>
            </a:pPr>
            <a:r>
              <a:rPr lang="en-US" dirty="0"/>
              <a:t>W</a:t>
            </a:r>
            <a:r>
              <a:rPr lang="en-US" dirty="0" smtClean="0"/>
              <a:t>hen new jobs are posted</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a:t>
            </a:fld>
            <a:endParaRPr lang="en-US" dirty="0"/>
          </a:p>
        </p:txBody>
      </p:sp>
      <p:sp>
        <p:nvSpPr>
          <p:cNvPr id="5" name="Title 4"/>
          <p:cNvSpPr>
            <a:spLocks noGrp="1"/>
          </p:cNvSpPr>
          <p:nvPr>
            <p:ph type="title"/>
          </p:nvPr>
        </p:nvSpPr>
        <p:spPr/>
        <p:txBody>
          <a:bodyPr/>
          <a:lstStyle/>
          <a:p>
            <a:r>
              <a:rPr lang="en-US" dirty="0" smtClean="0"/>
              <a:t>What you Need to Know to Apply</a:t>
            </a:r>
            <a:endParaRPr lang="en-US" dirty="0"/>
          </a:p>
        </p:txBody>
      </p:sp>
    </p:spTree>
    <p:custDataLst>
      <p:tags r:id="rId1"/>
    </p:custDataLst>
    <p:extLst>
      <p:ext uri="{BB962C8B-B14F-4D97-AF65-F5344CB8AC3E}">
        <p14:creationId xmlns:p14="http://schemas.microsoft.com/office/powerpoint/2010/main" val="3006018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Locating the SOC Job Page</a:t>
            </a:r>
            <a:endParaRPr lang="en-US" dirty="0"/>
          </a:p>
        </p:txBody>
      </p:sp>
      <p:sp>
        <p:nvSpPr>
          <p:cNvPr id="5" name="Content Placeholder 4"/>
          <p:cNvSpPr>
            <a:spLocks noGrp="1"/>
          </p:cNvSpPr>
          <p:nvPr>
            <p:ph sz="half" idx="2"/>
          </p:nvPr>
        </p:nvSpPr>
        <p:spPr/>
        <p:txBody>
          <a:bodyPr/>
          <a:lstStyle/>
          <a:p>
            <a:r>
              <a:rPr lang="en-US" sz="2400" dirty="0"/>
              <a:t>The State of Colorado </a:t>
            </a:r>
            <a:r>
              <a:rPr lang="en-US" sz="2400" dirty="0" smtClean="0"/>
              <a:t>job page can </a:t>
            </a:r>
            <a:r>
              <a:rPr lang="en-US" sz="2400" dirty="0"/>
              <a:t>be found </a:t>
            </a:r>
            <a:r>
              <a:rPr lang="en-US" sz="2400" dirty="0" smtClean="0"/>
              <a:t>at: </a:t>
            </a:r>
            <a:r>
              <a:rPr lang="en-US" sz="2400" dirty="0" smtClean="0">
                <a:hlinkClick r:id="rId4"/>
              </a:rPr>
              <a:t>www.colorado.gov/dhr/jobs</a:t>
            </a:r>
            <a:r>
              <a:rPr lang="en-US" sz="2400" dirty="0" smtClean="0"/>
              <a:t>  from here </a:t>
            </a:r>
            <a:r>
              <a:rPr lang="en-US" sz="2400" dirty="0"/>
              <a:t>you can:</a:t>
            </a:r>
          </a:p>
          <a:p>
            <a:pPr marL="342900" lvl="0" indent="-342900">
              <a:buFont typeface="Arial" panose="020B0604020202020204" pitchFamily="34" charset="0"/>
              <a:buChar char="•"/>
            </a:pPr>
            <a:r>
              <a:rPr lang="en-US" sz="2400" dirty="0"/>
              <a:t>See all job opportunities for the State, including jobs at CDOT</a:t>
            </a:r>
          </a:p>
          <a:p>
            <a:pPr marL="342900" lvl="0" indent="-342900">
              <a:buFont typeface="Arial" panose="020B0604020202020204" pitchFamily="34" charset="0"/>
              <a:buChar char="•"/>
            </a:pPr>
            <a:r>
              <a:rPr lang="en-US" sz="2400" dirty="0"/>
              <a:t>Create a Job Interest card to be notified when a position matching </a:t>
            </a:r>
            <a:r>
              <a:rPr lang="en-US" sz="2400" dirty="0" smtClean="0"/>
              <a:t>your </a:t>
            </a:r>
            <a:r>
              <a:rPr lang="en-US" sz="2400" dirty="0"/>
              <a:t>skills becomes available </a:t>
            </a:r>
          </a:p>
          <a:p>
            <a:pPr marL="342900" lvl="0" indent="-342900">
              <a:buFont typeface="Arial" panose="020B0604020202020204" pitchFamily="34" charset="0"/>
              <a:buChar char="•"/>
            </a:pPr>
            <a:r>
              <a:rPr lang="en-US" sz="2400" dirty="0"/>
              <a:t>Connect with help resources </a:t>
            </a:r>
            <a:endParaRPr lang="en-US" sz="2400" dirty="0" smtClean="0"/>
          </a:p>
          <a:p>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6</a:t>
            </a:fld>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pic>
        <p:nvPicPr>
          <p:cNvPr id="19" name="Content Placeholder 18"/>
          <p:cNvPicPr>
            <a:picLocks noGrp="1" noChangeAspect="1"/>
          </p:cNvPicPr>
          <p:nvPr>
            <p:ph sz="half" idx="12"/>
          </p:nvPr>
        </p:nvPicPr>
        <p:blipFill>
          <a:blip r:embed="rId5"/>
          <a:stretch>
            <a:fillRect/>
          </a:stretch>
        </p:blipFill>
        <p:spPr>
          <a:xfrm>
            <a:off x="304800" y="1500108"/>
            <a:ext cx="3216275" cy="3967583"/>
          </a:xfrm>
          <a:prstGeom prst="rect">
            <a:avLst/>
          </a:prstGeom>
        </p:spPr>
      </p:pic>
    </p:spTree>
    <p:custDataLst>
      <p:tags r:id="rId1"/>
    </p:custDataLst>
    <p:extLst>
      <p:ext uri="{BB962C8B-B14F-4D97-AF65-F5344CB8AC3E}">
        <p14:creationId xmlns:p14="http://schemas.microsoft.com/office/powerpoint/2010/main" val="4200887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What Job are Available at CDOT?</a:t>
            </a:r>
            <a:endParaRPr lang="en-US" dirty="0"/>
          </a:p>
        </p:txBody>
      </p:sp>
      <p:sp>
        <p:nvSpPr>
          <p:cNvPr id="3" name="Footer Placeholder 2" hidden="1"/>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7</a:t>
            </a:fld>
            <a:endParaRPr lang="en-US" dirty="0"/>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717796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Jobs Open to all Job Applicants</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8</a:t>
            </a:fld>
            <a:endParaRPr lang="en-US" dirty="0"/>
          </a:p>
        </p:txBody>
      </p:sp>
      <p:pic>
        <p:nvPicPr>
          <p:cNvPr id="11" name="Content Placeholder 10"/>
          <p:cNvPicPr>
            <a:picLocks noGrp="1" noChangeAspect="1"/>
          </p:cNvPicPr>
          <p:nvPr>
            <p:ph sz="quarter" idx="12"/>
          </p:nvPr>
        </p:nvPicPr>
        <p:blipFill>
          <a:blip r:embed="rId4">
            <a:extLst>
              <a:ext uri="{28A0092B-C50C-407E-A947-70E740481C1C}">
                <a14:useLocalDpi xmlns:a14="http://schemas.microsoft.com/office/drawing/2010/main" val="0"/>
              </a:ext>
            </a:extLst>
          </a:blip>
          <a:stretch>
            <a:fillRect/>
          </a:stretch>
        </p:blipFill>
        <p:spPr>
          <a:xfrm>
            <a:off x="1188244" y="1371600"/>
            <a:ext cx="6767513" cy="2900363"/>
          </a:xfrm>
        </p:spPr>
      </p:pic>
      <p:sp>
        <p:nvSpPr>
          <p:cNvPr id="9" name="Content Placeholder 8"/>
          <p:cNvSpPr>
            <a:spLocks noGrp="1"/>
          </p:cNvSpPr>
          <p:nvPr>
            <p:ph sz="quarter" idx="13"/>
          </p:nvPr>
        </p:nvSpPr>
        <p:spPr/>
        <p:txBody>
          <a:bodyPr/>
          <a:lstStyle/>
          <a:p>
            <a:pPr marL="457200" indent="-457200">
              <a:buFont typeface="Arial" panose="020B0604020202020204" pitchFamily="34" charset="0"/>
              <a:buChar char="•"/>
            </a:pPr>
            <a:r>
              <a:rPr lang="en-US" dirty="0" smtClean="0"/>
              <a:t>Only open competitive jobs are open to all applicants</a:t>
            </a:r>
            <a:endParaRPr lang="en-US" dirty="0"/>
          </a:p>
        </p:txBody>
      </p:sp>
    </p:spTree>
    <p:custDataLst>
      <p:tags r:id="rId1"/>
    </p:custDataLst>
    <p:extLst>
      <p:ext uri="{BB962C8B-B14F-4D97-AF65-F5344CB8AC3E}">
        <p14:creationId xmlns:p14="http://schemas.microsoft.com/office/powerpoint/2010/main" val="3184071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Residency Requirements</a:t>
            </a:r>
            <a:endParaRPr lang="en-US" dirty="0"/>
          </a:p>
        </p:txBody>
      </p:sp>
      <p:sp>
        <p:nvSpPr>
          <p:cNvPr id="3" name="Content Placeholder 2"/>
          <p:cNvSpPr>
            <a:spLocks noGrp="1"/>
          </p:cNvSpPr>
          <p:nvPr>
            <p:ph sz="half" idx="2"/>
          </p:nvPr>
        </p:nvSpPr>
        <p:spPr>
          <a:xfrm>
            <a:off x="320040" y="3343274"/>
            <a:ext cx="8488680" cy="2966085"/>
          </a:xfrm>
        </p:spPr>
        <p:txBody>
          <a:bodyPr/>
          <a:lstStyle/>
          <a:p>
            <a:r>
              <a:rPr lang="en-US" sz="2400" dirty="0" smtClean="0"/>
              <a:t>The State of Colorado requires all applicants to be Colorado residents, with the following exceptions:</a:t>
            </a:r>
          </a:p>
          <a:p>
            <a:pPr marL="457200" lvl="0" indent="-457200">
              <a:buFont typeface="Arial" panose="020B0604020202020204" pitchFamily="34" charset="0"/>
              <a:buChar char="•"/>
            </a:pPr>
            <a:r>
              <a:rPr lang="en-US" sz="2400" dirty="0"/>
              <a:t>Work is primarily performed within 30 miles of the border</a:t>
            </a:r>
          </a:p>
          <a:p>
            <a:pPr marL="457200" lvl="0" indent="-457200">
              <a:buFont typeface="Arial" panose="020B0604020202020204" pitchFamily="34" charset="0"/>
              <a:buChar char="•"/>
            </a:pPr>
            <a:r>
              <a:rPr lang="en-US" sz="2400" dirty="0"/>
              <a:t>It has been waived by the State Personnel Director </a:t>
            </a:r>
            <a:r>
              <a:rPr lang="en-US" sz="2400" dirty="0" smtClean="0"/>
              <a:t>or </a:t>
            </a:r>
            <a:r>
              <a:rPr lang="en-US" sz="2400" dirty="0"/>
              <a:t>State Personnel </a:t>
            </a:r>
            <a:r>
              <a:rPr lang="en-US" sz="2400" dirty="0" smtClean="0"/>
              <a:t>Board</a:t>
            </a:r>
          </a:p>
          <a:p>
            <a:pPr lvl="0"/>
            <a:r>
              <a:rPr lang="en-US" sz="2400" dirty="0" smtClean="0"/>
              <a:t>The residency requirement is listed under the job title as shown by the red arrow above</a:t>
            </a: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9</a:t>
            </a:fld>
            <a:endParaRPr lang="en-US" dirty="0"/>
          </a:p>
        </p:txBody>
      </p:sp>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1309604" y="1371600"/>
            <a:ext cx="6510505" cy="1846263"/>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42707224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0563249f-a2d9-41e6-9296-82885e130110"/>
  <p:tag name="ARTICULATE_PRESENTATION_ID" val="6066"/>
  <p:tag name="ARTICULATE_PROJECT_CHECK" val="0"/>
  <p:tag name="ARTICULATE_REFERENCE_TYPE_1" val="0"/>
  <p:tag name="ARTICULATE_REFERENCE_1" val="https://www.colorado.gov/pacific/dhr/job-opportunities-2"/>
  <p:tag name="ARTICULATE_REFERENCE_TITLE_1" val="Job Opportunities Page"/>
  <p:tag name="ARTICULATE_REFERENCE_ID_1" val="9ae3866e-4bec-4313-a725-6e531991eac6"/>
  <p:tag name="ARTICULATE_REFERENCE_TYPE_2" val="1"/>
  <p:tag name="ARTICULATE_REFERENCE_2" val="C:\Users\princej\Desktop\How to Apply for a Job at CDOT\S5_01_QR_Job Duty Worksheet.docx"/>
  <p:tag name="ARTICULATE_REFERENCE_TITLE_2" val="Job Duty Worksheet"/>
  <p:tag name="ARTICULATE_REFERENCE_ID_2" val="43291ccd-2725-461f-adc1-338176d05366"/>
  <p:tag name="ARTICULATE_REFERENCE_TYPE_3" val="1"/>
  <p:tag name="ARTICULATE_REFERENCE_3" val="C:\Users\princej\Desktop\How to Apply for a Job at CDOT\S01_QR_Checklist for Applying for a Job.docx"/>
  <p:tag name="ARTICULATE_REFERENCE_TITLE_3" val="Job Application Checklist"/>
  <p:tag name="ARTICULATE_REFERENCE_ID_3" val="1ba16a9e-1501-46ab-a669-4d3b03fb8b9d"/>
  <p:tag name="ARTICULATE_REFERENCE_COUNT" val="3"/>
  <p:tag name="ARTICULATE_PLAYER_GLOSSARY_XML" val="&lt;?xml version=&quot;1.0&quot; encoding=&quot;utf-16&quot;?&gt;&lt;glossary xmlns:xsi=&quot;http://www.w3.org/2001/XMLSchema-instance&quot; xmlns:xsd=&quot;http://www.w3.org/2001/XMLSchema&quot;&gt;&lt;terms&gt;&lt;term name=&quot;Announcement&quot; definition=&quot;The published notice for a position or class that will be filled on the basis of merit and fitness.&quot;&gt;&lt;TranslationGuid&gt;33696731-e9a1-4a66-9aec-7fa0953a4596&lt;/TranslationGuid&gt;&lt;/term&gt;&lt;term name=&quot;Comparative Analysis&quot; definition=&quot;A process that utilizes professionally accepted standards that compares specific job-related knowledge, skills, abilities, behaviors and other competencies. &quot;&gt;&lt;TranslationGuid&gt;acea3900-cc4a-41da-8229-fa157f332fc6&lt;/TranslationGuid&gt;&lt;/term&gt;&lt;term name=&quot;Eligible List&quot; definition=&quot;A list of persons who have successfully passed through a comparative analysis and may be considered for appointment. Referrals are drawn from this list.&quot;&gt;&lt;TranslationGuid&gt;e1fc335c-8cbf-4980-b11b-18c83ede2eed&lt;/TranslationGuid&gt;&lt;/term&gt;&lt;term name=&quot;Exceptional Applicant&quot; definition=&quot;The combination of skills, abilities, training, experience, and fit that the ideal candidate should have for a specific position.  &quot;&gt;&lt;TranslationGuid&gt;b77a93e4-6a77-4438-83f2-b62988ad91c3&lt;/TranslationGuid&gt;&lt;/term&gt;&lt;term name=&quot;Minimum Qualifications&quot; definition=&quot;The screening criteria, which can include education, experience, licensure, and certification, used to identify which candidates possess the minimum skills necessary to perform the job duties.&quot;&gt;&lt;TranslationGuid&gt;008fae24-9680-43f3-8cea-8da1cca38dbc&lt;/TranslationGuid&gt;&lt;/term&gt;&lt;term name=&quot;Job Interest Card&quot; definition=&quot;An online form candidates can fill out on the State of Colorado website that allows them to select which categories of work they are interested in and input their email address.  Candidates then receive email notifications any time a position opens up with the State of Colorado for the next 12 months that fits their criteria.&quot;&gt;&lt;TranslationGuid&gt;8d9d48ba-4434-47b1-acc1-628558ecd034&lt;/TranslationGuid&gt;&lt;/term&gt;&lt;term name=&quot;State Selection Process&quot; definition=&quot;All the steps required by the Colorado State Constitution, State Personnel Rules, and CDOT Processes for the selection of a preferred candidate.&quot;&gt;&lt;TranslationGuid&gt;f7c3bed1-9e32-4c46-82aa-fcf6fe8cec12&lt;/TranslationGuid&gt;&lt;/term&gt;&lt;/terms&gt;&lt;/glossary&gt;"/>
  <p:tag name="ARTICULATE_SLIDE_COUNT" val="42"/>
  <p:tag name="TAG_BACKING_FORM_KEY" val="2557644-c:\users\princej\desktop\old deliverables\how to apply for a job at cdot\how to apply for a job at cdot.pptx"/>
  <p:tag name="ARTICULATE_PRESENTER_VERSION" val="7"/>
  <p:tag name="ARTICULATE_PROJECT_OPEN" val="1"/>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1.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2.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3.xml><?xml version="1.0" encoding="utf-8"?>
<p:tagLst xmlns:a="http://schemas.openxmlformats.org/drawingml/2006/main" xmlns:r="http://schemas.openxmlformats.org/officeDocument/2006/relationships" xmlns:p="http://schemas.openxmlformats.org/presentationml/2006/main">
  <p:tag name="AUDIO_ID" val="597"/>
  <p:tag name="ORIGINAL_AUDIO_FILEPATH" val="C:\Users\princej\Desktop\07.wav"/>
  <p:tag name="ELAPSEDTIME" val="27.022"/>
  <p:tag name="ARTICULATE_NAV_LEVEL" val="2"/>
  <p:tag name="ARTICULATE_SLIDE_PRESENTER_GUID" val="4aac143e-d3ba-449b-a679-1d724b512c91"/>
  <p:tag name="ARTICULATE_SLIDE_PAUSE" val="0"/>
  <p:tag name="ARTICULATE_LOCK_SLIDE" val="0"/>
  <p:tag name="ARTICULATE_HIDE_SLIDE" val="0"/>
  <p:tag name="ARTICULATE_PLAYER_CONTROL_PREVIOUS" val="True"/>
  <p:tag name="ARTICULATE_PLAYER_CONTROL_NEXT" val="True"/>
  <p:tag name="ARTICULATE_USED_LAYOUT" val="10"/>
</p:tagLst>
</file>

<file path=ppt/tags/tag14.xml><?xml version="1.0" encoding="utf-8"?>
<p:tagLst xmlns:a="http://schemas.openxmlformats.org/drawingml/2006/main" xmlns:r="http://schemas.openxmlformats.org/officeDocument/2006/relationships" xmlns:p="http://schemas.openxmlformats.org/presentationml/2006/main">
  <p:tag name="AUDIO_ID" val="598"/>
  <p:tag name="ORIGINAL_AUDIO_FILEPATH" val="C:\Users\princej\Desktop\08.wav"/>
  <p:tag name="ELAPSEDTIME" val="24.122"/>
  <p:tag name="ARTICULATE_NAV_LEVEL" val="2"/>
  <p:tag name="ARTICULATE_SLIDE_PRESENTER_GUID" val="4aac143e-d3ba-449b-a679-1d724b512c91"/>
  <p:tag name="ARTICULATE_SLIDE_PAUSE" val="0"/>
  <p:tag name="ARTICULATE_LOCK_SLIDE" val="0"/>
  <p:tag name="ARTICULATE_HIDE_SLIDE" val="0"/>
  <p:tag name="ARTICULATE_PLAYER_CONTROL_PREVIOUS" val="True"/>
  <p:tag name="ARTICULATE_PLAYER_CONTROL_NEXT" val="True"/>
  <p:tag name="ARTICULATE_USED_LAYOUT" val="8"/>
</p:tagLst>
</file>

<file path=ppt/tags/tag15.xml><?xml version="1.0" encoding="utf-8"?>
<p:tagLst xmlns:a="http://schemas.openxmlformats.org/drawingml/2006/main" xmlns:r="http://schemas.openxmlformats.org/officeDocument/2006/relationships" xmlns:p="http://schemas.openxmlformats.org/presentationml/2006/main">
  <p:tag name="ENGAGE_INTERACTION_FILENAME" val="C:\Users\princej\Desktop\How to Apply for a Job at CDOT\S02_I_What to Prepare when Applying.intr"/>
  <p:tag name="ARTICULATE_SHOW_IN_MENU" val="multipleitems"/>
  <p:tag name="ENGAGE_INTERACTION_FINISH" val="2"/>
  <p:tag name="ENGAGE_INTERACTION_FINISH_MESSAGE" val="Next Slide"/>
  <p:tag name="AUDIO_ID" val="599"/>
  <p:tag name="ARTICULATE_NAV_LEVEL" val="2"/>
  <p:tag name="ARTICULATE_SLIDE_PRESENTER_GUID" val="4aac143e-d3ba-449b-a679-1d724b512c91"/>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OVERRIDE" val="ENGAGE_INTERACTION_SLIDE"/>
  <p:tag name="ENGAGE_INTERACTION_TITLE" val="What to Prepare Before Applying for A Job"/>
  <p:tag name="ARTICULATE_DESCRIPTION" val="Checklist - 8 Items (Including Introduction and Summary)"/>
  <p:tag name="ENGAGE_INTERACTION_SLIDE_ID" val="599"/>
  <p:tag name="ENGAGE_INTERACTION_FORCE_UPDATE" val="0"/>
  <p:tag name="ENGAGE_LAST_MODIFY_DATE" val="42745.404837963"/>
  <p:tag name="EMBEDDEDCONTENT_LASTWRITETIMEUTC" val="2017-01-10 16:42:58Z"/>
  <p:tag name="ELAPSEDTIME" val="120"/>
  <p:tag name="ENGAGE_PRESENTATION_MODE" val="interactive"/>
  <p:tag name="ARTICULATE_USED_LAYOUT" val="12"/>
</p:tagLst>
</file>

<file path=ppt/tags/tag16.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7.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8.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9.xml><?xml version="1.0" encoding="utf-8"?>
<p:tagLst xmlns:a="http://schemas.openxmlformats.org/drawingml/2006/main" xmlns:r="http://schemas.openxmlformats.org/officeDocument/2006/relationships" xmlns:p="http://schemas.openxmlformats.org/presentationml/2006/main">
  <p:tag name="AUDIO_ID" val="600"/>
  <p:tag name="ARTICULATE_NAV_LEVEL" val="2"/>
  <p:tag name="ARTICULATE_SLIDE_PRESENTER_GUID" val="4aac143e-d3ba-449b-a679-1d724b512c91"/>
  <p:tag name="ARTICULATE_SLIDE_PAUSE" val="0"/>
  <p:tag name="ARTICULATE_LOCK_SLIDE" val="0"/>
  <p:tag name="ARTICULATE_HIDE_SLIDE" val="0"/>
  <p:tag name="ARTICULATE_PLAYER_CONTROL_PREVIOUS" val="True"/>
  <p:tag name="ARTICULATE_PLAYER_CONTROL_NEXT" val="True"/>
  <p:tag name="ORIGINAL_AUDIO_FILEPATH" val="C:\Users\princej\Desktop\Rerecord of how to apply\0007.wav"/>
  <p:tag name="ELAPSEDTIME" val="20.642"/>
  <p:tag name="ARTICULATE_USED_LAYOUT" val="9"/>
</p:tagLst>
</file>

<file path=ppt/tags/tag2.xml><?xml version="1.0" encoding="utf-8"?>
<p:tagLst xmlns:a="http://schemas.openxmlformats.org/drawingml/2006/main" xmlns:r="http://schemas.openxmlformats.org/officeDocument/2006/relationships" xmlns:p="http://schemas.openxmlformats.org/presentationml/2006/main">
  <p:tag name="AUDIO_ID" val="561"/>
  <p:tag name="ORIGINAL_AUDIO_FILEPATH" val="C:\Users\princej\Desktop\01.wav"/>
  <p:tag name="ELAPSEDTIME" val="16.422"/>
  <p:tag name="ARTICULATE_NAV_LEVEL" val="1"/>
  <p:tag name="ARTICULATE_SLIDE_PRESENTER_GUID" val="4aac143e-d3ba-449b-a679-1d724b512c91"/>
  <p:tag name="ARTICULATE_SLIDE_PAUSE" val="0"/>
  <p:tag name="ARTICULATE_LOCK_SLIDE" val="0"/>
  <p:tag name="ARTICULATE_HIDE_SLIDE" val="0"/>
  <p:tag name="ARTICULATE_PLAYER_CONTROL_PREVIOUS" val="True"/>
  <p:tag name="ARTICULATE_PLAYER_CONTROL_NEXT" val="True"/>
  <p:tag name="ARTICULATE_USED_LAYOUT" val="2"/>
</p:tagLst>
</file>

<file path=ppt/tags/tag20.xml><?xml version="1.0" encoding="utf-8"?>
<p:tagLst xmlns:a="http://schemas.openxmlformats.org/drawingml/2006/main" xmlns:r="http://schemas.openxmlformats.org/officeDocument/2006/relationships" xmlns:p="http://schemas.openxmlformats.org/presentationml/2006/main">
  <p:tag name="AUDIO_ID" val="637"/>
  <p:tag name="ORIGINAL_AUDIO_FILEPATH" val="C:\Users\princej\Desktop\012_Course Outline.wav"/>
  <p:tag name="ELAPSEDTIME" val="12.532"/>
  <p:tag name="ARTICULATE_NAV_LEVEL" val="2"/>
  <p:tag name="ARTICULATE_SLIDE_PRESENTER_GUID" val="4aac143e-d3ba-449b-a679-1d724b512c91"/>
  <p:tag name="ARTICULATE_SLIDE_PAUSE" val="1"/>
  <p:tag name="ARTICULATE_LOCK_SLIDE" val="0"/>
  <p:tag name="ARTICULATE_HIDE_SLIDE" val="0"/>
  <p:tag name="ARTICULATE_PLAYER_CONTROL_PREVIOUS" val="True"/>
  <p:tag name="ARTICULATE_PLAYER_CONTROL_NEXT" val="True"/>
  <p:tag name="ARTICULATE_NEXT_BUTTON_ID" val="602"/>
  <p:tag name="ARTICULATE_USED_LAYOUT" val="12"/>
</p:tagLst>
</file>

<file path=ppt/tags/tag21.xml><?xml version="1.0" encoding="utf-8"?>
<p:tagLst xmlns:a="http://schemas.openxmlformats.org/drawingml/2006/main" xmlns:r="http://schemas.openxmlformats.org/officeDocument/2006/relationships" xmlns:p="http://schemas.openxmlformats.org/presentationml/2006/main">
  <p:tag name="AUDIO_ID" val="526"/>
  <p:tag name="ORIGINAL_AUDIO_FILEPATH" val="C:\Users\princej\Desktop\005_what you need to know objectives.wav"/>
  <p:tag name="ELAPSEDTIME" val="8.572"/>
  <p:tag name="ARTICULATE_NAV_LEVEL" val="1"/>
  <p:tag name="ARTICULATE_SLIDE_PRESENTER_GUID" val="4aac143e-d3ba-449b-a679-1d724b512c91"/>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2.xml><?xml version="1.0" encoding="utf-8"?>
<p:tagLst xmlns:a="http://schemas.openxmlformats.org/drawingml/2006/main" xmlns:r="http://schemas.openxmlformats.org/officeDocument/2006/relationships" xmlns:p="http://schemas.openxmlformats.org/presentationml/2006/main">
  <p:tag name="AUDIO_ID" val="602"/>
  <p:tag name="ARTICULATE_NAV_LEVEL" val="2"/>
  <p:tag name="ARTICULATE_SLIDE_PRESENTER_GUID" val="4aac143e-d3ba-449b-a679-1d724b512c91"/>
  <p:tag name="ARTICULATE_SLIDE_PAUSE" val="0"/>
  <p:tag name="ARTICULATE_LOCK_SLIDE" val="0"/>
  <p:tag name="ARTICULATE_HIDE_SLIDE" val="0"/>
  <p:tag name="ARTICULATE_PLAYER_CONTROL_PREVIOUS" val="True"/>
  <p:tag name="ARTICULATE_PLAYER_CONTROL_NEXT" val="True"/>
  <p:tag name="ARTICULATE_USED_LAYOUT" val="2"/>
</p:tagLst>
</file>

<file path=ppt/tags/tag23.xml><?xml version="1.0" encoding="utf-8"?>
<p:tagLst xmlns:a="http://schemas.openxmlformats.org/drawingml/2006/main" xmlns:r="http://schemas.openxmlformats.org/officeDocument/2006/relationships" xmlns:p="http://schemas.openxmlformats.org/presentationml/2006/main">
  <p:tag name="VIDEO_ID" val="9559f3bd-c8ec-4355-840d-1c1ef40a098e"/>
  <p:tag name="VIDEO_SOURCE_TYPE" val="local"/>
  <p:tag name="OVERRIDE_SWF" val="YES"/>
  <p:tag name="THUMBNAIL_IS_PLACEHOLDER" val="False"/>
  <p:tag name="VIDEO_TITLE" val="S2_Searching for a Job.mp4"/>
  <p:tag name="SWF_MOVIE_PATH" val="S2_Searching for a Job.mp4"/>
  <p:tag name="SWF_MOVIE_PATH_ORIGINAL" val="S2_Searching for a Job.mp4"/>
  <p:tag name="SWF_MOVIE_PATH_SOURCE" val="C:\Users\princej\Desktop\Old Deliverables\How to Apply for a Job at CDOT\S2_Searching for a Job.mp4"/>
  <p:tag name="CONTAINER" val="movieloader"/>
  <p:tag name="ART_PLAYER" val="YES"/>
  <p:tag name="VIDEO_SHOW_CONTROLS" val="True"/>
  <p:tag name="WINDOW_SIZE_WIDTH" val="1128"/>
  <p:tag name="WINDOW_SIZE_HEIGHT" val="844"/>
  <p:tag name="ARTICULATE_LAYER_TIMING" val="0.00"/>
  <p:tag name="VIDEO_MODE" val="video"/>
  <p:tag name="VIDEO_COMPRESSED_ON_IMPORT" val="False"/>
  <p:tag name="VIDEO_COMPRESS_ON_PUBLISH" val="True"/>
  <p:tag name="SWF_MOVIE_DURATION" val="42615"/>
  <p:tag name="VIDEO_KEY" val="9f8726f2-13a5-41cf-b363-c84074ec8766"/>
</p:tagLst>
</file>

<file path=ppt/tags/tag24.xml><?xml version="1.0" encoding="utf-8"?>
<p:tagLst xmlns:a="http://schemas.openxmlformats.org/drawingml/2006/main" xmlns:r="http://schemas.openxmlformats.org/officeDocument/2006/relationships" xmlns:p="http://schemas.openxmlformats.org/presentationml/2006/main">
  <p:tag name="AUDIO_ID" val="619"/>
  <p:tag name="ARTICULATE_NAV_LEVEL" val="2"/>
  <p:tag name="ARTICULATE_SLIDE_PRESENTER_GUID" val="4aac143e-d3ba-449b-a679-1d724b512c91"/>
  <p:tag name="ARTICULATE_SLIDE_PAUSE" val="0"/>
  <p:tag name="ARTICULATE_LOCK_SLIDE" val="0"/>
  <p:tag name="ARTICULATE_HIDE_SLIDE" val="0"/>
  <p:tag name="ARTICULATE_PLAYER_CONTROL_PREVIOUS" val="True"/>
  <p:tag name="ARTICULATE_PLAYER_CONTROL_NEXT" val="True"/>
  <p:tag name="ARTICULATE_USED_LAYOUT" val="2"/>
</p:tagLst>
</file>

<file path=ppt/tags/tag25.xml><?xml version="1.0" encoding="utf-8"?>
<p:tagLst xmlns:a="http://schemas.openxmlformats.org/drawingml/2006/main" xmlns:r="http://schemas.openxmlformats.org/officeDocument/2006/relationships" xmlns:p="http://schemas.openxmlformats.org/presentationml/2006/main">
  <p:tag name="VIDEO_ID" val="4775650c-0558-47ff-9a6b-c02c20dfd66d"/>
  <p:tag name="VIDEO_SOURCE_TYPE" val="local"/>
  <p:tag name="OVERRIDE_SWF" val="YES"/>
  <p:tag name="THUMBNAIL_IS_PLACEHOLDER" val="False"/>
  <p:tag name="VIDEO_TITLE" val="S2_Filter search results.mp4"/>
  <p:tag name="SWF_MOVIE_PATH" val="S2_Filter search results.mp4"/>
  <p:tag name="SWF_MOVIE_PATH_ORIGINAL" val="S2_Filter search results.mp4"/>
  <p:tag name="SWF_MOVIE_PATH_SOURCE" val="C:\Users\princej\Desktop\Old Deliverables\How to Apply for a Job at CDOT\S2_Filter search results.mp4"/>
  <p:tag name="CONTAINER" val="movieloader"/>
  <p:tag name="ART_PLAYER" val="YES"/>
  <p:tag name="VIDEO_SHOW_CONTROLS" val="True"/>
  <p:tag name="WINDOW_SIZE_WIDTH" val="1124"/>
  <p:tag name="WINDOW_SIZE_HEIGHT" val="844"/>
  <p:tag name="ARTICULATE_LAYER_TIMING" val="0.00"/>
  <p:tag name="VIDEO_MODE" val="video"/>
  <p:tag name="VIDEO_COMPRESSED_ON_IMPORT" val="False"/>
  <p:tag name="VIDEO_COMPRESS_ON_PUBLISH" val="True"/>
  <p:tag name="SWF_MOVIE_DURATION" val="57740"/>
  <p:tag name="VIDEO_KEY" val="9089b826-ecf7-4213-ae5f-26dae717282b"/>
</p:tagLst>
</file>

<file path=ppt/tags/tag26.xml><?xml version="1.0" encoding="utf-8"?>
<p:tagLst xmlns:a="http://schemas.openxmlformats.org/drawingml/2006/main" xmlns:r="http://schemas.openxmlformats.org/officeDocument/2006/relationships" xmlns:p="http://schemas.openxmlformats.org/presentationml/2006/main">
  <p:tag name="AUDIO_ID" val="620"/>
  <p:tag name="ARTICULATE_NAV_LEVEL" val="2"/>
  <p:tag name="ARTICULATE_SLIDE_PRESENTER_GUID" val="4aac143e-d3ba-449b-a679-1d724b512c91"/>
  <p:tag name="ARTICULATE_SLIDE_PAUSE" val="0"/>
  <p:tag name="ARTICULATE_LOCK_SLIDE" val="0"/>
  <p:tag name="ARTICULATE_HIDE_SLIDE" val="0"/>
  <p:tag name="ARTICULATE_PLAYER_CONTROL_PREVIOUS" val="True"/>
  <p:tag name="ARTICULATE_PLAYER_CONTROL_NEXT" val="True"/>
  <p:tag name="ARTICULATE_USED_LAYOUT" val="2"/>
</p:tagLst>
</file>

<file path=ppt/tags/tag27.xml><?xml version="1.0" encoding="utf-8"?>
<p:tagLst xmlns:a="http://schemas.openxmlformats.org/drawingml/2006/main" xmlns:r="http://schemas.openxmlformats.org/officeDocument/2006/relationships" xmlns:p="http://schemas.openxmlformats.org/presentationml/2006/main">
  <p:tag name="VIDEO_ID" val="6e98a0c0-0526-4cc1-806a-d71133f92438"/>
  <p:tag name="VIDEO_SOURCE_TYPE" val="local"/>
  <p:tag name="OVERRIDE_SWF" val="YES"/>
  <p:tag name="THUMBNAIL_IS_PLACEHOLDER" val="False"/>
  <p:tag name="VIDEO_TITLE" val="S2_Creating a Job Interest Card.mp4"/>
  <p:tag name="SWF_MOVIE_PATH" val="S2_Creating a Job Interest Card.mp4"/>
  <p:tag name="SWF_MOVIE_PATH_ORIGINAL" val="S2_Creating a Job Interest Card.mp4"/>
  <p:tag name="SWF_MOVIE_PATH_SOURCE" val="C:\Users\princej\Desktop\How to Apply for a Job at CDOT\S2_Creating a Job Interest Card.mp4"/>
  <p:tag name="CONTAINER" val="movieloader"/>
  <p:tag name="ART_PLAYER" val="YES"/>
  <p:tag name="VIDEO_SHOW_CONTROLS" val="False"/>
  <p:tag name="WINDOW_SIZE_WIDTH" val="1132"/>
  <p:tag name="WINDOW_SIZE_HEIGHT" val="844"/>
  <p:tag name="ARTICULATE_LAYER_TIMING" val="0.00"/>
  <p:tag name="VIDEO_MODE" val="video"/>
  <p:tag name="VIDEO_COMPRESSED_ON_IMPORT" val="False"/>
  <p:tag name="VIDEO_COMPRESS_ON_PUBLISH" val="True"/>
  <p:tag name="SWF_MOVIE_DURATION" val="42700"/>
  <p:tag name="VIDEO_KEY" val="96256ce7-0fcd-4634-b1ea-0f7b96c13f80"/>
</p:tagLst>
</file>

<file path=ppt/tags/tag28.xml><?xml version="1.0" encoding="utf-8"?>
<p:tagLst xmlns:a="http://schemas.openxmlformats.org/drawingml/2006/main" xmlns:r="http://schemas.openxmlformats.org/officeDocument/2006/relationships" xmlns:p="http://schemas.openxmlformats.org/presentationml/2006/main">
  <p:tag name="AUDIO_ID" val="638"/>
  <p:tag name="ORIGINAL_AUDIO_FILEPATH" val="C:\Users\princej\Desktop\017_Course Outline.wav"/>
  <p:tag name="ELAPSEDTIME" val="7.022"/>
  <p:tag name="ARTICULATE_NAV_LEVEL" val="2"/>
  <p:tag name="ARTICULATE_SLIDE_PRESENTER_GUID" val="4aac143e-d3ba-449b-a679-1d724b512c91"/>
  <p:tag name="ARTICULATE_SLIDE_PAUSE" val="1"/>
  <p:tag name="ARTICULATE_LOCK_SLIDE" val="0"/>
  <p:tag name="ARTICULATE_HIDE_SLIDE" val="0"/>
  <p:tag name="ARTICULATE_PLAYER_CONTROL_PREVIOUS" val="True"/>
  <p:tag name="ARTICULATE_PLAYER_CONTROL_NEXT" val="True"/>
  <p:tag name="ARTICULATE_NEXT_BUTTON_ID" val="610"/>
  <p:tag name="ARTICULATE_USED_LAYOUT" val="12"/>
</p:tagLst>
</file>

<file path=ppt/tags/tag29.xml><?xml version="1.0" encoding="utf-8"?>
<p:tagLst xmlns:a="http://schemas.openxmlformats.org/drawingml/2006/main" xmlns:r="http://schemas.openxmlformats.org/officeDocument/2006/relationships" xmlns:p="http://schemas.openxmlformats.org/presentationml/2006/main">
  <p:tag name="AUDIO_ID" val="532"/>
  <p:tag name="ORIGINAL_AUDIO_FILEPATH" val="C:\Users\princej\Desktop\005_what you need to know objectives.wav"/>
  <p:tag name="ELAPSEDTIME" val="8.572"/>
  <p:tag name="ARTICULATE_NAV_LEVEL" val="1"/>
  <p:tag name="ARTICULATE_SLIDE_PRESENTER_GUID" val="4aac143e-d3ba-449b-a679-1d724b512c91"/>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xml><?xml version="1.0" encoding="utf-8"?>
<p:tagLst xmlns:a="http://schemas.openxmlformats.org/drawingml/2006/main" xmlns:r="http://schemas.openxmlformats.org/officeDocument/2006/relationships" xmlns:p="http://schemas.openxmlformats.org/presentationml/2006/main">
  <p:tag name="AUDIO_ID" val="593"/>
  <p:tag name="ORIGINAL_AUDIO_FILEPATH" val="C:\Users\princej\Desktop\02.wav"/>
  <p:tag name="ELAPSEDTIME" val="54.282"/>
  <p:tag name="ANNOTATION_TYPE_1" val="0"/>
  <p:tag name="ANNOTATION_START_1" val="7.0"/>
  <p:tag name="ANNOTATION_END_1" val="13.1"/>
  <p:tag name="ANNOTATION_TOP_1" val="192"/>
  <p:tag name="ANNOTATION_LEFT_1" val="661"/>
  <p:tag name="ANNOTATION_WIDTH_1" val="120"/>
  <p:tag name="ANNOTATION_HEIGHT_1" val="120"/>
  <p:tag name="ANNOTATION_ANIMATION_1" val="3"/>
  <p:tag name="ANNOTATION_ROTATION_1" val="180"/>
  <p:tag name="ANNOTATION_SUB_TYPE_1" val="2"/>
  <p:tag name="ANNOTATION_LOOP_COUNT_1" val="1"/>
  <p:tag name="ANNOTATION_BOX_RADIUS_1" val="0"/>
  <p:tag name="ANNOTATION_SCALE_1" val="50"/>
  <p:tag name="ANNOTATION_BORDER_ALPHA_1" val="65"/>
  <p:tag name="ANNOTATION_BORDER_COLOR_1" val="255"/>
  <p:tag name="ANNOTATION_FILL_COLOR_1" val="255"/>
  <p:tag name="ANNOTATION_FILL_ALPHA_1" val="100"/>
  <p:tag name="ANNOTATION_BORDER_WIDTH_1" val="2"/>
  <p:tag name="ANNOTATION_SLIDE_WIDTH_1" val="960"/>
  <p:tag name="ANNOTATION_SLIDE_HEIGHT_1" val="720"/>
  <p:tag name="ANNOTATION_TYPE_2" val="0"/>
  <p:tag name="ANNOTATION_START_2" val="13.1"/>
  <p:tag name="ANNOTATION_END_2" val="28.9"/>
  <p:tag name="ANNOTATION_TOP_2" val="176"/>
  <p:tag name="ANNOTATION_LEFT_2" val="773"/>
  <p:tag name="ANNOTATION_WIDTH_2" val="120"/>
  <p:tag name="ANNOTATION_HEIGHT_2" val="120"/>
  <p:tag name="ANNOTATION_ANIMATION_2" val="3"/>
  <p:tag name="ANNOTATION_ROTATION_2" val="180"/>
  <p:tag name="ANNOTATION_SUB_TYPE_2" val="2"/>
  <p:tag name="ANNOTATION_LOOP_COUNT_2" val="1"/>
  <p:tag name="ANNOTATION_BOX_RADIUS_2" val="0"/>
  <p:tag name="ANNOTATION_SCALE_2" val="50"/>
  <p:tag name="ANNOTATION_BORDER_ALPHA_2" val="65"/>
  <p:tag name="ANNOTATION_BORDER_COLOR_2" val="255"/>
  <p:tag name="ANNOTATION_FILL_COLOR_2" val="255"/>
  <p:tag name="ANNOTATION_FILL_ALPHA_2" val="100"/>
  <p:tag name="ANNOTATION_BORDER_WIDTH_2" val="2"/>
  <p:tag name="ANNOTATION_SLIDE_WIDTH_2" val="960"/>
  <p:tag name="ANNOTATION_SLIDE_HEIGHT_2" val="720"/>
  <p:tag name="ANNOTATION_TYPE_3" val="0"/>
  <p:tag name="ANNOTATION_START_3" val="28.9"/>
  <p:tag name="ANNOTATION_END_3" val="32.6"/>
  <p:tag name="ANNOTATION_TOP_3" val="613"/>
  <p:tag name="ANNOTATION_LEFT_3" val="689"/>
  <p:tag name="ANNOTATION_WIDTH_3" val="120"/>
  <p:tag name="ANNOTATION_HEIGHT_3" val="120"/>
  <p:tag name="ANNOTATION_ANIMATION_3" val="3"/>
  <p:tag name="ANNOTATION_ROTATION_3" val="180"/>
  <p:tag name="ANNOTATION_SUB_TYPE_3" val="2"/>
  <p:tag name="ANNOTATION_LOOP_COUNT_3" val="1"/>
  <p:tag name="ANNOTATION_BOX_RADIUS_3" val="0"/>
  <p:tag name="ANNOTATION_SCALE_3" val="50"/>
  <p:tag name="ANNOTATION_BORDER_ALPHA_3" val="65"/>
  <p:tag name="ANNOTATION_BORDER_COLOR_3" val="255"/>
  <p:tag name="ANNOTATION_FILL_COLOR_3" val="255"/>
  <p:tag name="ANNOTATION_FILL_ALPHA_3" val="100"/>
  <p:tag name="ANNOTATION_BORDER_WIDTH_3" val="2"/>
  <p:tag name="ANNOTATION_SLIDE_WIDTH_3" val="960"/>
  <p:tag name="ANNOTATION_SLIDE_HEIGHT_3" val="720"/>
  <p:tag name="ANNOTATION_TYPE_4" val="0"/>
  <p:tag name="ANNOTATION_START_4" val="32.6"/>
  <p:tag name="ANNOTATION_END_4" val="36.4"/>
  <p:tag name="ANNOTATION_TOP_4" val="249"/>
  <p:tag name="ANNOTATION_LEFT_4" val="835"/>
  <p:tag name="ANNOTATION_WIDTH_4" val="120"/>
  <p:tag name="ANNOTATION_HEIGHT_4" val="120"/>
  <p:tag name="ANNOTATION_ANIMATION_4" val="3"/>
  <p:tag name="ANNOTATION_ROTATION_4" val="180"/>
  <p:tag name="ANNOTATION_SUB_TYPE_4" val="2"/>
  <p:tag name="ANNOTATION_LOOP_COUNT_4" val="1"/>
  <p:tag name="ANNOTATION_BOX_RADIUS_4" val="0"/>
  <p:tag name="ANNOTATION_SCALE_4" val="50"/>
  <p:tag name="ANNOTATION_BORDER_ALPHA_4" val="65"/>
  <p:tag name="ANNOTATION_BORDER_COLOR_4" val="255"/>
  <p:tag name="ANNOTATION_FILL_COLOR_4" val="255"/>
  <p:tag name="ANNOTATION_FILL_ALPHA_4" val="100"/>
  <p:tag name="ANNOTATION_BORDER_WIDTH_4" val="2"/>
  <p:tag name="ANNOTATION_SLIDE_WIDTH_4" val="960"/>
  <p:tag name="ANNOTATION_SLIDE_HEIGHT_4" val="720"/>
  <p:tag name="ANNOTATION_TYPE_5" val="0"/>
  <p:tag name="ANNOTATION_START_5" val="36.4"/>
  <p:tag name="ANNOTATION_END_5" val="41.6"/>
  <p:tag name="ANNOTATION_TOP_5" val="612"/>
  <p:tag name="ANNOTATION_LEFT_5" val="847"/>
  <p:tag name="ANNOTATION_WIDTH_5" val="120"/>
  <p:tag name="ANNOTATION_HEIGHT_5" val="120"/>
  <p:tag name="ANNOTATION_ANIMATION_5" val="3"/>
  <p:tag name="ANNOTATION_ROTATION_5" val="180"/>
  <p:tag name="ANNOTATION_SUB_TYPE_5" val="2"/>
  <p:tag name="ANNOTATION_LOOP_COUNT_5" val="1"/>
  <p:tag name="ANNOTATION_BOX_RADIUS_5" val="0"/>
  <p:tag name="ANNOTATION_SCALE_5" val="50"/>
  <p:tag name="ANNOTATION_BORDER_ALPHA_5" val="65"/>
  <p:tag name="ANNOTATION_BORDER_COLOR_5" val="255"/>
  <p:tag name="ANNOTATION_FILL_COLOR_5" val="255"/>
  <p:tag name="ANNOTATION_FILL_ALPHA_5" val="100"/>
  <p:tag name="ANNOTATION_BORDER_WIDTH_5" val="2"/>
  <p:tag name="ANNOTATION_SLIDE_WIDTH_5" val="960"/>
  <p:tag name="ANNOTATION_SLIDE_HEIGHT_5" val="720"/>
  <p:tag name="ANNOTATION_TYPE_6" val="0"/>
  <p:tag name="ANNOTATION_START_6" val="41.6"/>
  <p:tag name="ANNOTATION_TOP_6" val="611"/>
  <p:tag name="ANNOTATION_LEFT_6" val="561"/>
  <p:tag name="ANNOTATION_WIDTH_6" val="120"/>
  <p:tag name="ANNOTATION_HEIGHT_6" val="120"/>
  <p:tag name="ANNOTATION_ANIMATION_6" val="3"/>
  <p:tag name="ANNOTATION_ROTATION_6" val="180"/>
  <p:tag name="ANNOTATION_SUB_TYPE_6" val="2"/>
  <p:tag name="ANNOTATION_LOOP_COUNT_6" val="1"/>
  <p:tag name="ANNOTATION_BOX_RADIUS_6" val="0"/>
  <p:tag name="ANNOTATION_SCALE_6" val="50"/>
  <p:tag name="ANNOTATION_BORDER_ALPHA_6" val="65"/>
  <p:tag name="ANNOTATION_BORDER_COLOR_6" val="255"/>
  <p:tag name="ANNOTATION_FILL_COLOR_6" val="255"/>
  <p:tag name="ANNOTATION_FILL_ALPHA_6" val="100"/>
  <p:tag name="ANNOTATION_BORDER_WIDTH_6" val="2"/>
  <p:tag name="ANNOTATION_SLIDE_WIDTH_6" val="960"/>
  <p:tag name="ANNOTATION_SLIDE_HEIGHT_6" val="720"/>
  <p:tag name="ANNOTATION_COUNT" val="6"/>
  <p:tag name="ARTICULATE_NAV_LEVEL" val="2"/>
  <p:tag name="ARTICULATE_SLIDE_PRESENTER_GUID" val="4aac143e-d3ba-449b-a679-1d724b512c91"/>
  <p:tag name="ARTICULATE_SLIDE_PAUSE" val="0"/>
  <p:tag name="ARTICULATE_LOCK_SLIDE" val="0"/>
  <p:tag name="ARTICULATE_HIDE_SLIDE" val="0"/>
  <p:tag name="ARTICULATE_PLAYER_CONTROL_PREVIOUS" val="True"/>
  <p:tag name="ARTICULATE_PLAYER_CONTROL_NEXT" val="True"/>
  <p:tag name="ARTICULATE_USED_LAYOUT" val="12"/>
</p:tagLst>
</file>

<file path=ppt/tags/tag30.xml><?xml version="1.0" encoding="utf-8"?>
<p:tagLst xmlns:a="http://schemas.openxmlformats.org/drawingml/2006/main" xmlns:r="http://schemas.openxmlformats.org/officeDocument/2006/relationships" xmlns:p="http://schemas.openxmlformats.org/presentationml/2006/main">
  <p:tag name="AUDIO_ID" val="642"/>
  <p:tag name="ARTICULATE_USED_LAYOUT" val="9"/>
</p:tagLst>
</file>

<file path=ppt/tags/tag31.xml><?xml version="1.0" encoding="utf-8"?>
<p:tagLst xmlns:a="http://schemas.openxmlformats.org/drawingml/2006/main" xmlns:r="http://schemas.openxmlformats.org/officeDocument/2006/relationships" xmlns:p="http://schemas.openxmlformats.org/presentationml/2006/main">
  <p:tag name="ARTICULATE_CHARACTER_FILE" val=".\characters\424bbc63-c7b0-4cd0-876f-e42a2e621102.png"/>
  <p:tag name="ARTICULATE_CHARACTER_TYPE" val="photographic"/>
  <p:tag name="ARTICULATE_CHARACTER_ID" val="Atsumi"/>
  <p:tag name="ARTICULATE_CHARACTER_CROP" val="atsumi90a"/>
</p:tagLst>
</file>

<file path=ppt/tags/tag32.xml><?xml version="1.0" encoding="utf-8"?>
<p:tagLst xmlns:a="http://schemas.openxmlformats.org/drawingml/2006/main" xmlns:r="http://schemas.openxmlformats.org/officeDocument/2006/relationships" xmlns:p="http://schemas.openxmlformats.org/presentationml/2006/main">
  <p:tag name="AUDIO_ID" val="610"/>
  <p:tag name="ARTICULATE_NAV_LEVEL" val="2"/>
  <p:tag name="ARTICULATE_SLIDE_PRESENTER_GUID" val="4aac143e-d3ba-449b-a679-1d724b512c91"/>
  <p:tag name="ARTICULATE_SLIDE_PAUSE" val="0"/>
  <p:tag name="ARTICULATE_LOCK_SLIDE" val="0"/>
  <p:tag name="ARTICULATE_HIDE_SLIDE" val="0"/>
  <p:tag name="ARTICULATE_PLAYER_CONTROL_PREVIOUS" val="True"/>
  <p:tag name="ARTICULATE_PLAYER_CONTROL_NEXT" val="True"/>
  <p:tag name="ORIGINAL_AUDIO_FILEPATH" val="C:\Users\princej\Desktop\Rerecord of how to apply\0008.wav"/>
  <p:tag name="ELAPSEDTIME" val="22.832"/>
  <p:tag name="ARTICULATE_USED_LAYOUT" val="9"/>
</p:tagLst>
</file>

<file path=ppt/tags/tag33.xml><?xml version="1.0" encoding="utf-8"?>
<p:tagLst xmlns:a="http://schemas.openxmlformats.org/drawingml/2006/main" xmlns:r="http://schemas.openxmlformats.org/officeDocument/2006/relationships" xmlns:p="http://schemas.openxmlformats.org/presentationml/2006/main">
  <p:tag name="AUDIO_ID" val="643"/>
  <p:tag name="ORIGINAL_AUDIO_FILEPATH" val="C:\Users\princej\Desktop\Rerecord of how to apply\0009.wav"/>
  <p:tag name="ELAPSEDTIME" val="15.372"/>
  <p:tag name="ARTICULATE_USED_LAYOUT" val="9"/>
</p:tagLst>
</file>

<file path=ppt/tags/tag34.xml><?xml version="1.0" encoding="utf-8"?>
<p:tagLst xmlns:a="http://schemas.openxmlformats.org/drawingml/2006/main" xmlns:r="http://schemas.openxmlformats.org/officeDocument/2006/relationships" xmlns:p="http://schemas.openxmlformats.org/presentationml/2006/main">
  <p:tag name="ANNOTATION_COUNT" val="0"/>
  <p:tag name="AUDIO_ID" val="625"/>
  <p:tag name="ORIGINAL_AUDIO_FILEPATH" val="C:\Users\princej\Desktop\How to Apply for a Job at CDOT\02 Sound Files\2 seconds.wav"/>
  <p:tag name="ELAPSEDTIME" val="1.992"/>
  <p:tag name="ARTICULATE_NAV_LEVEL" val="2"/>
  <p:tag name="ARTICULATE_SLIDE_PRESENTER_GUID" val="4aac143e-d3ba-449b-a679-1d724b512c91"/>
  <p:tag name="ARTICULATE_SLIDE_PAUSE" val="0"/>
  <p:tag name="ARTICULATE_LOCK_SLIDE" val="0"/>
  <p:tag name="ARTICULATE_HIDE_SLIDE" val="1"/>
  <p:tag name="ARTICULATE_PLAYER_CONTROL_PREVIOUS" val="True"/>
  <p:tag name="ARTICULATE_PLAYER_CONTROL_NEXT" val="True"/>
  <p:tag name="ARTICULATE_USED_LAYOUT" val="1"/>
</p:tagLst>
</file>

<file path=ppt/tags/tag35.xml><?xml version="1.0" encoding="utf-8"?>
<p:tagLst xmlns:a="http://schemas.openxmlformats.org/drawingml/2006/main" xmlns:r="http://schemas.openxmlformats.org/officeDocument/2006/relationships" xmlns:p="http://schemas.openxmlformats.org/presentationml/2006/main">
  <p:tag name="AUDIO_ID" val="627"/>
  <p:tag name="ARTICULATE_NAV_LEVEL" val="2"/>
  <p:tag name="ARTICULATE_SLIDE_PRESENTER_GUID" val="4aac143e-d3ba-449b-a679-1d724b512c91"/>
  <p:tag name="ARTICULATE_SLIDE_PAUSE" val="0"/>
  <p:tag name="ARTICULATE_LOCK_SLIDE" val="0"/>
  <p:tag name="ARTICULATE_HIDE_SLIDE" val="0"/>
  <p:tag name="ARTICULATE_PLAYER_CONTROL_PREVIOUS" val="True"/>
  <p:tag name="ARTICULATE_PLAYER_CONTROL_NEXT" val="True"/>
  <p:tag name="ARTICULATE_USED_LAYOUT" val="2"/>
</p:tagLst>
</file>

<file path=ppt/tags/tag36.xml><?xml version="1.0" encoding="utf-8"?>
<p:tagLst xmlns:a="http://schemas.openxmlformats.org/drawingml/2006/main" xmlns:r="http://schemas.openxmlformats.org/officeDocument/2006/relationships" xmlns:p="http://schemas.openxmlformats.org/presentationml/2006/main">
  <p:tag name="VIDEO_ID" val="73aff75c-0ed9-448b-9a3f-120efe263003"/>
  <p:tag name="VIDEO_SOURCE_TYPE" val="local"/>
  <p:tag name="OVERRIDE_SWF" val="YES"/>
  <p:tag name="THUMBNAIL_IS_PLACEHOLDER" val="False"/>
  <p:tag name="VIDEO_TITLE" val="S3_I_create a Neogov account.mp4"/>
  <p:tag name="SWF_MOVIE_PATH" val="S3_I_create a Neogov account.mp4"/>
  <p:tag name="SWF_MOVIE_PATH_ORIGINAL" val="S3_I_create a Neogov account.mp4"/>
  <p:tag name="SWF_MOVIE_PATH_SOURCE" val="C:\Users\princej\Desktop\How to Apply for a Job at CDOT\S3_I_create a Neogov account.mp4"/>
  <p:tag name="CONTAINER" val="movieloader"/>
  <p:tag name="ART_PLAYER" val="YES"/>
  <p:tag name="VIDEO_SHOW_CONTROLS" val="False"/>
  <p:tag name="WINDOW_SIZE_WIDTH" val="1128"/>
  <p:tag name="WINDOW_SIZE_HEIGHT" val="844"/>
  <p:tag name="ARTICULATE_LAYER_TIMING" val="0.00"/>
  <p:tag name="VIDEO_MODE" val="video"/>
  <p:tag name="VIDEO_COMPRESSED_ON_IMPORT" val="False"/>
  <p:tag name="VIDEO_COMPRESS_ON_PUBLISH" val="True"/>
  <p:tag name="SWF_MOVIE_DURATION" val="89200"/>
  <p:tag name="VIDEO_KEY" val="d83e8a40-8e20-4a9b-af83-7a2940337347"/>
</p:tagLst>
</file>

<file path=ppt/tags/tag37.xml><?xml version="1.0" encoding="utf-8"?>
<p:tagLst xmlns:a="http://schemas.openxmlformats.org/drawingml/2006/main" xmlns:r="http://schemas.openxmlformats.org/officeDocument/2006/relationships" xmlns:p="http://schemas.openxmlformats.org/presentationml/2006/main">
  <p:tag name="AUDIO_ID" val="622"/>
  <p:tag name="ORIGINAL_AUDIO_FILEPATH" val="C:\Users\princej\Desktop\How to Apply for a Job at CDOT\02 Sound Files\18 - Signing into your Account.wav"/>
  <p:tag name="ELAPSEDTIME" val="16.212"/>
  <p:tag name="ARTICULATE_NAV_LEVEL" val="2"/>
  <p:tag name="ARTICULATE_SLIDE_PRESENTER_GUID" val="4aac143e-d3ba-449b-a679-1d724b512c91"/>
  <p:tag name="ARTICULATE_SLIDE_PAUSE" val="0"/>
  <p:tag name="ARTICULATE_LOCK_SLIDE" val="0"/>
  <p:tag name="ARTICULATE_HIDE_SLIDE" val="0"/>
  <p:tag name="ARTICULATE_PLAYER_CONTROL_PREVIOUS" val="True"/>
  <p:tag name="ARTICULATE_PLAYER_CONTROL_NEXT" val="True"/>
  <p:tag name="ARTICULATE_USED_LAYOUT" val="9"/>
</p:tagLst>
</file>

<file path=ppt/tags/tag38.xml><?xml version="1.0" encoding="utf-8"?>
<p:tagLst xmlns:a="http://schemas.openxmlformats.org/drawingml/2006/main" xmlns:r="http://schemas.openxmlformats.org/officeDocument/2006/relationships" xmlns:p="http://schemas.openxmlformats.org/presentationml/2006/main">
  <p:tag name="AUDIO_ID" val="626"/>
  <p:tag name="ARTICULATE_NAV_LEVEL" val="2"/>
  <p:tag name="ARTICULATE_SLIDE_PRESENTER_GUID" val="4aac143e-d3ba-449b-a679-1d724b512c91"/>
  <p:tag name="ARTICULATE_SLIDE_PAUSE" val="0"/>
  <p:tag name="ARTICULATE_LOCK_SLIDE" val="0"/>
  <p:tag name="ARTICULATE_HIDE_SLIDE" val="0"/>
  <p:tag name="ARTICULATE_PLAYER_CONTROL_PREVIOUS" val="True"/>
  <p:tag name="ARTICULATE_PLAYER_CONTROL_NEXT" val="True"/>
  <p:tag name="ARTICULATE_USED_LAYOUT" val="2"/>
</p:tagLst>
</file>

<file path=ppt/tags/tag39.xml><?xml version="1.0" encoding="utf-8"?>
<p:tagLst xmlns:a="http://schemas.openxmlformats.org/drawingml/2006/main" xmlns:r="http://schemas.openxmlformats.org/officeDocument/2006/relationships" xmlns:p="http://schemas.openxmlformats.org/presentationml/2006/main">
  <p:tag name="VIDEO_ID" val="7d6c5adf-84b3-4bd5-ae77-a2bdcf83aef3"/>
  <p:tag name="VIDEO_SOURCE_TYPE" val="local"/>
  <p:tag name="OVERRIDE_SWF" val="YES"/>
  <p:tag name="THUMBNAIL_IS_PLACEHOLDER" val="False"/>
  <p:tag name="VIDEO_TITLE" val="S3_02_I_Sign into your NEOGOV Account.mp4"/>
  <p:tag name="SWF_MOVIE_PATH" val="S3_02_I_Sign into your NEOGOV Account.mp4"/>
  <p:tag name="SWF_MOVIE_PATH_ORIGINAL" val="S3_02_I_Sign into your NEOGOV Account.mp4"/>
  <p:tag name="SWF_MOVIE_PATH_SOURCE" val="C:\Users\princej\Desktop\Old Deliverables\How to Apply for a Job at CDOT\S3_02_I_Sign into your NEOGOV Account.mp4"/>
  <p:tag name="CONTAINER" val="movieloader"/>
  <p:tag name="ART_PLAYER" val="YES"/>
  <p:tag name="VIDEO_SHOW_CONTROLS" val="True"/>
  <p:tag name="WINDOW_SIZE_WIDTH" val="1124"/>
  <p:tag name="WINDOW_SIZE_HEIGHT" val="844"/>
  <p:tag name="ARTICULATE_LAYER_TIMING" val="0.00"/>
  <p:tag name="VIDEO_MODE" val="video"/>
  <p:tag name="VIDEO_COMPRESSED_ON_IMPORT" val="False"/>
  <p:tag name="VIDEO_COMPRESS_ON_PUBLISH" val="True"/>
  <p:tag name="SWF_MOVIE_DURATION" val="34487"/>
  <p:tag name="VIDEO_KEY" val="d90418a6-af28-484a-96eb-a5e5126813be"/>
</p:tagLst>
</file>

<file path=ppt/tags/tag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0"/>
  <p:tag name="MARGIN_3" val="26.87504"/>
  <p:tag name="MARGIN_4" val="40.37504"/>
  <p:tag name="MARGIN_5" val="40.37504"/>
  <p:tag name="FONT_SIZE" val="11"/>
</p:tagLst>
</file>

<file path=ppt/tags/tag40.xml><?xml version="1.0" encoding="utf-8"?>
<p:tagLst xmlns:a="http://schemas.openxmlformats.org/drawingml/2006/main" xmlns:r="http://schemas.openxmlformats.org/officeDocument/2006/relationships" xmlns:p="http://schemas.openxmlformats.org/presentationml/2006/main">
  <p:tag name="AUDIO_ID" val="639"/>
  <p:tag name="ORIGINAL_AUDIO_FILEPATH" val="C:\Users\princej\Desktop\024_Course Outline.wav"/>
  <p:tag name="ELAPSEDTIME" val="9.052"/>
  <p:tag name="ARTICULATE_NAV_LEVEL" val="2"/>
  <p:tag name="ARTICULATE_SLIDE_PRESENTER_GUID" val="4aac143e-d3ba-449b-a679-1d724b512c91"/>
  <p:tag name="ARTICULATE_SLIDE_PAUSE" val="1"/>
  <p:tag name="ARTICULATE_LOCK_SLIDE" val="0"/>
  <p:tag name="ARTICULATE_HIDE_SLIDE" val="0"/>
  <p:tag name="ARTICULATE_PLAYER_CONTROL_PREVIOUS" val="True"/>
  <p:tag name="ARTICULATE_PLAYER_CONTROL_NEXT" val="True"/>
  <p:tag name="ARTICULATE_NEXT_BUTTON_ID" val="609"/>
  <p:tag name="ARTICULATE_USED_LAYOUT" val="11"/>
</p:tagLst>
</file>

<file path=ppt/tags/tag41.xml><?xml version="1.0" encoding="utf-8"?>
<p:tagLst xmlns:a="http://schemas.openxmlformats.org/drawingml/2006/main" xmlns:r="http://schemas.openxmlformats.org/officeDocument/2006/relationships" xmlns:p="http://schemas.openxmlformats.org/presentationml/2006/main">
  <p:tag name="AUDIO_ID" val="605"/>
  <p:tag name="ARTICULATE_NAV_LEVEL" val="1"/>
  <p:tag name="ARTICULATE_SLIDE_PRESENTER_GUID" val="4aac143e-d3ba-449b-a679-1d724b512c91"/>
  <p:tag name="ARTICULATE_SLIDE_PAUSE" val="1"/>
  <p:tag name="ARTICULATE_LOCK_SLIDE" val="0"/>
  <p:tag name="ARTICULATE_HIDE_SLIDE" val="0"/>
  <p:tag name="ARTICULATE_PLAYER_CONTROL_PREVIOUS" val="True"/>
  <p:tag name="ARTICULATE_PLAYER_CONTROL_NEXT" val="True"/>
  <p:tag name="ORIGINAL_AUDIO_FILEPATH" val="C:\Users\princej\Desktop\Rerecord of how to apply\0010.wav"/>
  <p:tag name="ELAPSEDTIME" val="13.482"/>
  <p:tag name="ARTICULATE_USED_LAYOUT" val="2"/>
</p:tagLst>
</file>

<file path=ppt/tags/tag42.xml><?xml version="1.0" encoding="utf-8"?>
<p:tagLst xmlns:a="http://schemas.openxmlformats.org/drawingml/2006/main" xmlns:r="http://schemas.openxmlformats.org/officeDocument/2006/relationships" xmlns:p="http://schemas.openxmlformats.org/presentationml/2006/main">
  <p:tag name="AUDIO_ID" val="609"/>
  <p:tag name="ORIGINAL_AUDIO_FILEPATH" val="C:\Users\princej\Desktop\How to Apply for a Job at CDOT\02 Sound Files\23-print announcement.wav"/>
  <p:tag name="ELAPSEDTIME" val="29.882"/>
  <p:tag name="ARTICULATE_NAV_LEVEL" val="2"/>
  <p:tag name="ARTICULATE_SLIDE_PRESENTER_GUID" val="4aac143e-d3ba-449b-a679-1d724b512c91"/>
  <p:tag name="ARTICULATE_SLIDE_PAUSE" val="0"/>
  <p:tag name="ARTICULATE_LOCK_SLIDE" val="0"/>
  <p:tag name="ARTICULATE_HIDE_SLIDE" val="0"/>
  <p:tag name="ARTICULATE_PLAYER_CONTROL_PREVIOUS" val="True"/>
  <p:tag name="ARTICULATE_PLAYER_CONTROL_NEXT" val="True"/>
  <p:tag name="ARTICULATE_USED_LAYOUT" val="2"/>
</p:tagLst>
</file>

<file path=ppt/tags/tag43.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Apply for a Job at CDOT\S4_Job Announcement Sections.intr"/>
  <p:tag name="ARTICULATE_SHOW_IN_MENU" val="multipleitems"/>
  <p:tag name="ENGAGE_INTERACTION_FINISH" val="2"/>
  <p:tag name="ENGAGE_INTERACTION_FINISH_MESSAGE" val="Next Slide"/>
  <p:tag name="AUDIO_ID" val="632"/>
  <p:tag name="OVERRIDE" val="ENGAGE_INTERACTION_SLIDE"/>
  <p:tag name="ENGAGE_INTERACTION_TITLE" val="Job Announcement Sections"/>
  <p:tag name="ARTICULATE_DESCRIPTION" val="Media Tour - 13 Items "/>
  <p:tag name="ENGAGE_INTERACTION_SLIDE_ID" val="632"/>
  <p:tag name="ENGAGE_INTERACTION_FORCE_UPDATE" val="0"/>
  <p:tag name="ENGAGE_LAST_MODIFY_DATE" val="42704.5586342593"/>
  <p:tag name="EMBEDDEDCONTENT_LASTWRITETIMEUTC" val="2016-11-30 20:24:26Z"/>
  <p:tag name="ELAPSEDTIME" val="213"/>
  <p:tag name="ENGAGE_PRESENTATION_MODE" val="linear"/>
  <p:tag name="ARTICULATE_NAV_LEVEL" val="2"/>
  <p:tag name="ARTICULATE_SLIDE_PRESENTER_GUID" val="4aac143e-d3ba-449b-a679-1d724b512c91"/>
  <p:tag name="ARTICULATE_SLIDE_PAUSE" val="0"/>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ENGAGE_EDIT_MODE" val="1"/>
  <p:tag name="ARTICULATE_USED_LAYOUT" val="12"/>
</p:tagLst>
</file>

<file path=ppt/tags/tag44.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45.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46.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47.xml><?xml version="1.0" encoding="utf-8"?>
<p:tagLst xmlns:a="http://schemas.openxmlformats.org/drawingml/2006/main" xmlns:r="http://schemas.openxmlformats.org/officeDocument/2006/relationships" xmlns:p="http://schemas.openxmlformats.org/presentationml/2006/main">
  <p:tag name="AUDIO_ID" val="640"/>
  <p:tag name="ORIGINAL_AUDIO_FILEPATH" val="C:\Users\princej\Desktop\028_Course Outline.wav"/>
  <p:tag name="ELAPSEDTIME" val="9.342"/>
  <p:tag name="ARTICULATE_NAV_LEVEL" val="2"/>
  <p:tag name="ARTICULATE_SLIDE_PRESENTER_GUID" val="4aac143e-d3ba-449b-a679-1d724b512c91"/>
  <p:tag name="ARTICULATE_SLIDE_PAUSE" val="1"/>
  <p:tag name="ARTICULATE_LOCK_SLIDE" val="0"/>
  <p:tag name="ARTICULATE_HIDE_SLIDE" val="0"/>
  <p:tag name="ARTICULATE_PLAYER_CONTROL_PREVIOUS" val="True"/>
  <p:tag name="ARTICULATE_PLAYER_CONTROL_NEXT" val="True"/>
  <p:tag name="ARTICULATE_NEXT_BUTTON_ID" val="615"/>
  <p:tag name="ARTICULATE_USED_LAYOUT" val="12"/>
</p:tagLst>
</file>

<file path=ppt/tags/tag48.xml><?xml version="1.0" encoding="utf-8"?>
<p:tagLst xmlns:a="http://schemas.openxmlformats.org/drawingml/2006/main" xmlns:r="http://schemas.openxmlformats.org/officeDocument/2006/relationships" xmlns:p="http://schemas.openxmlformats.org/presentationml/2006/main">
  <p:tag name="AUDIO_ID" val="608"/>
  <p:tag name="ORIGINAL_AUDIO_FILEPATH" val="C:\Users\princej\Desktop\005_what you need to know objectives.wav"/>
  <p:tag name="ELAPSEDTIME" val="8.572"/>
  <p:tag name="ARTICULATE_NAV_LEVEL" val="1"/>
  <p:tag name="ARTICULATE_SLIDE_PRESENTER_GUID" val="4aac143e-d3ba-449b-a679-1d724b512c91"/>
  <p:tag name="ARTICULATE_SLIDE_PAUSE" val="1"/>
  <p:tag name="ARTICULATE_LOCK_SLIDE" val="0"/>
  <p:tag name="ARTICULATE_HIDE_SLIDE" val="0"/>
  <p:tag name="ARTICULATE_PLAYER_CONTROL_PREVIOUS" val="True"/>
  <p:tag name="ARTICULATE_PLAYER_CONTROL_NEXT" val="True"/>
  <p:tag name="ARTICULATE_USED_LAYOUT" val="2"/>
</p:tagLst>
</file>

<file path=ppt/tags/tag49.xml><?xml version="1.0" encoding="utf-8"?>
<p:tagLst xmlns:a="http://schemas.openxmlformats.org/drawingml/2006/main" xmlns:r="http://schemas.openxmlformats.org/officeDocument/2006/relationships" xmlns:p="http://schemas.openxmlformats.org/presentationml/2006/main">
  <p:tag name="AUDIO_ID" val="615"/>
  <p:tag name="ORIGINAL_AUDIO_FILEPATH" val="C:\Users\princej\Desktop\How to Apply for a Job at CDOT\02 Sound Files\25 - Framing your Experience.wav"/>
  <p:tag name="ELAPSEDTIME" val="28.292"/>
  <p:tag name="ARTICULATE_NAV_LEVEL" val="2"/>
  <p:tag name="ARTICULATE_SLIDE_PRESENTER_GUID" val="4aac143e-d3ba-449b-a679-1d724b512c91"/>
  <p:tag name="ARTICULATE_SLIDE_PAUSE" val="0"/>
  <p:tag name="ARTICULATE_LOCK_SLIDE" val="0"/>
  <p:tag name="ARTICULATE_HIDE_SLIDE" val="0"/>
  <p:tag name="ARTICULATE_PLAYER_CONTROL_PREVIOUS" val="True"/>
  <p:tag name="ARTICULATE_PLAYER_CONTROL_NEXT" val="True"/>
  <p:tag name="ARTICULATE_USED_LAYOUT" val="2"/>
</p:tagLst>
</file>

<file path=ppt/tags/tag5.xml><?xml version="1.0" encoding="utf-8"?>
<p:tagLst xmlns:a="http://schemas.openxmlformats.org/drawingml/2006/main" xmlns:r="http://schemas.openxmlformats.org/officeDocument/2006/relationships" xmlns:p="http://schemas.openxmlformats.org/presentationml/2006/main">
  <p:tag name="AUDIO_ID" val="635"/>
  <p:tag name="ORIGINAL_AUDIO_FILEPATH" val="C:\Users\princej\Desktop\003_Course Outline.wav"/>
  <p:tag name="ELAPSEDTIME" val="19.692"/>
  <p:tag name="ARTICULATE_NAV_LEVEL" val="2"/>
  <p:tag name="ARTICULATE_SLIDE_PRESENTER_GUID" val="4aac143e-d3ba-449b-a679-1d724b512c91"/>
  <p:tag name="ARTICULATE_SLIDE_PAUSE" val="1"/>
  <p:tag name="ARTICULATE_LOCK_SLIDE" val="0"/>
  <p:tag name="ARTICULATE_HIDE_SLIDE" val="0"/>
  <p:tag name="ARTICULATE_PLAYER_CONTROL_PREVIOUS" val="True"/>
  <p:tag name="ARTICULATE_PLAYER_CONTROL_NEXT" val="True"/>
  <p:tag name="ARTICULATE_NEXT_BUTTON_ID" val="596"/>
  <p:tag name="ARTICULATE_USED_LAYOUT" val="11"/>
</p:tagLst>
</file>

<file path=ppt/tags/tag50.xml><?xml version="1.0" encoding="utf-8"?>
<p:tagLst xmlns:a="http://schemas.openxmlformats.org/drawingml/2006/main" xmlns:r="http://schemas.openxmlformats.org/officeDocument/2006/relationships" xmlns:p="http://schemas.openxmlformats.org/presentationml/2006/main">
  <p:tag name="AUDIO_ID" val="616"/>
  <p:tag name="ORIGINAL_AUDIO_FILEPATH" val="C:\Users\princej\Desktop\How to Apply for a Job at CDOT\02 Sound Files\26 - Job duty worksheet.wav"/>
  <p:tag name="ELAPSEDTIME" val="47.202"/>
  <p:tag name="ARTICULATE_NAV_LEVEL" val="2"/>
  <p:tag name="ARTICULATE_SLIDE_PRESENTER_GUID" val="4aac143e-d3ba-449b-a679-1d724b512c91"/>
  <p:tag name="ARTICULATE_SLIDE_PAUSE" val="0"/>
  <p:tag name="ARTICULATE_LOCK_SLIDE" val="0"/>
  <p:tag name="ARTICULATE_HIDE_SLIDE" val="0"/>
  <p:tag name="ARTICULATE_PLAYER_CONTROL_PREVIOUS" val="True"/>
  <p:tag name="ARTICULATE_PLAYER_CONTROL_NEXT" val="True"/>
  <p:tag name="ARTICULATE_USED_LAYOUT" val="2"/>
</p:tagLst>
</file>

<file path=ppt/tags/tag51.xml><?xml version="1.0" encoding="utf-8"?>
<p:tagLst xmlns:a="http://schemas.openxmlformats.org/drawingml/2006/main" xmlns:r="http://schemas.openxmlformats.org/officeDocument/2006/relationships" xmlns:p="http://schemas.openxmlformats.org/presentationml/2006/main">
  <p:tag name="AUDIO_ID" val="617"/>
  <p:tag name="ARTICULATE_NAV_LEVEL" val="2"/>
  <p:tag name="ARTICULATE_SLIDE_PRESENTER_GUID" val="4aac143e-d3ba-449b-a679-1d724b512c91"/>
  <p:tag name="ARTICULATE_SLIDE_PAUSE" val="0"/>
  <p:tag name="ARTICULATE_LOCK_SLIDE" val="0"/>
  <p:tag name="ARTICULATE_HIDE_SLIDE" val="0"/>
  <p:tag name="ARTICULATE_PLAYER_CONTROL_PREVIOUS" val="True"/>
  <p:tag name="ARTICULATE_PLAYER_CONTROL_NEXT" val="True"/>
  <p:tag name="ORIGINAL_AUDIO_FILEPATH" val="C:\Users\princej\Desktop\Rerecord of how to apply\0012.wav"/>
  <p:tag name="ELAPSEDTIME" val="18.872"/>
  <p:tag name="ARTICULATE_USED_LAYOUT" val="8"/>
</p:tagLst>
</file>

<file path=ppt/tags/tag52.xml><?xml version="1.0" encoding="utf-8"?>
<p:tagLst xmlns:a="http://schemas.openxmlformats.org/drawingml/2006/main" xmlns:r="http://schemas.openxmlformats.org/officeDocument/2006/relationships" xmlns:p="http://schemas.openxmlformats.org/presentationml/2006/main">
  <p:tag name="ENGAGE_INTERACTION_FILENAME" val="C:\Users\princej\Desktop\How to Apply for a Job at CDOT\S5_I_Applying for a Position.intr"/>
  <p:tag name="ARTICULATE_SHOW_IN_MENU" val="multipleitems"/>
  <p:tag name="ENGAGE_INTERACTION_FINISH" val="2"/>
  <p:tag name="ENGAGE_INTERACTION_FINISH_MESSAGE" val="Next Slide"/>
  <p:tag name="AUDIO_ID" val="630"/>
  <p:tag name="ARTICULATE_NAV_LEVEL" val="2"/>
  <p:tag name="ARTICULATE_SLIDE_PRESENTER_GUID" val="4aac143e-d3ba-449b-a679-1d724b512c91"/>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OVERRIDE" val="ENGAGE_INTERACTION_SLIDE"/>
  <p:tag name="ENGAGE_INTERACTION_TITLE" val="Applying for a Position"/>
  <p:tag name="ARTICULATE_DESCRIPTION" val="Process - 8 Steps (Including Introduction)"/>
  <p:tag name="ENGAGE_INTERACTION_SLIDE_ID" val="630"/>
  <p:tag name="ENGAGE_INTERACTION_FORCE_UPDATE" val="0"/>
  <p:tag name="ENGAGE_LAST_MODIFY_DATE" val="42745.4383449074"/>
  <p:tag name="EMBEDDEDCONTENT_LASTWRITETIMEUTC" val="2017-01-10 17:31:13Z"/>
  <p:tag name="ELAPSEDTIME" val="119"/>
  <p:tag name="ENGAGE_PRESENTATION_MODE" val="interactive"/>
  <p:tag name="ARTICULATE_USED_LAYOUT" val="12"/>
</p:tagLst>
</file>

<file path=ppt/tags/tag5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54.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5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56.xml><?xml version="1.0" encoding="utf-8"?>
<p:tagLst xmlns:a="http://schemas.openxmlformats.org/drawingml/2006/main" xmlns:r="http://schemas.openxmlformats.org/officeDocument/2006/relationships" xmlns:p="http://schemas.openxmlformats.org/presentationml/2006/main">
  <p:tag name="AUDIO_ID" val="618"/>
  <p:tag name="ARTICULATE_NAV_LEVEL" val="2"/>
  <p:tag name="ARTICULATE_SLIDE_PRESENTER_GUID" val="4aac143e-d3ba-449b-a679-1d724b512c91"/>
  <p:tag name="ARTICULATE_SLIDE_PAUSE" val="0"/>
  <p:tag name="ARTICULATE_LOCK_SLIDE" val="0"/>
  <p:tag name="ARTICULATE_HIDE_SLIDE" val="0"/>
  <p:tag name="ARTICULATE_PLAYER_CONTROL_PREVIOUS" val="True"/>
  <p:tag name="ARTICULATE_PLAYER_CONTROL_NEXT" val="True"/>
  <p:tag name="ORIGINAL_AUDIO_FILEPATH" val="C:\Users\princej\Desktop\Rerecord of how to apply\0016.wav"/>
  <p:tag name="ELAPSEDTIME" val="25.522"/>
  <p:tag name="ARTICULATE_USED_LAYOUT" val="2"/>
</p:tagLst>
</file>

<file path=ppt/tags/tag57.xml><?xml version="1.0" encoding="utf-8"?>
<p:tagLst xmlns:a="http://schemas.openxmlformats.org/drawingml/2006/main" xmlns:r="http://schemas.openxmlformats.org/officeDocument/2006/relationships" xmlns:p="http://schemas.openxmlformats.org/presentationml/2006/main">
  <p:tag name="AUDIO_ID" val="641"/>
  <p:tag name="ORIGINAL_AUDIO_FILEPATH" val="C:\Users\princej\Desktop\035_Course Outline.wav"/>
  <p:tag name="ELAPSEDTIME" val="12.122"/>
  <p:tag name="ARTICULATE_NAV_LEVEL" val="2"/>
  <p:tag name="ARTICULATE_SLIDE_PRESENTER_GUID" val="4aac143e-d3ba-449b-a679-1d724b512c91"/>
  <p:tag name="ARTICULATE_SLIDE_PAUSE" val="1"/>
  <p:tag name="ARTICULATE_LOCK_SLIDE" val="0"/>
  <p:tag name="ARTICULATE_HIDE_SLIDE" val="0"/>
  <p:tag name="ARTICULATE_PLAYER_CONTROL_PREVIOUS" val="True"/>
  <p:tag name="ARTICULATE_PLAYER_CONTROL_NEXT" val="True"/>
  <p:tag name="ARTICULATE_NEXT_BUTTON_ID" val="614"/>
  <p:tag name="ARTICULATE_USED_LAYOUT" val="12"/>
</p:tagLst>
</file>

<file path=ppt/tags/tag58.xml><?xml version="1.0" encoding="utf-8"?>
<p:tagLst xmlns:a="http://schemas.openxmlformats.org/drawingml/2006/main" xmlns:r="http://schemas.openxmlformats.org/officeDocument/2006/relationships" xmlns:p="http://schemas.openxmlformats.org/presentationml/2006/main">
  <p:tag name="AUDIO_ID" val="613"/>
  <p:tag name="ORIGINAL_AUDIO_FILEPATH" val="C:\Users\princej\Desktop\005_what you need to know objectives.wav"/>
  <p:tag name="ELAPSEDTIME" val="8.572"/>
  <p:tag name="ARTICULATE_NAV_LEVEL" val="1"/>
  <p:tag name="ARTICULATE_SLIDE_PRESENTER_GUID" val="4aac143e-d3ba-449b-a679-1d724b512c91"/>
  <p:tag name="ARTICULATE_SLIDE_PAUSE" val="1"/>
  <p:tag name="ARTICULATE_LOCK_SLIDE" val="0"/>
  <p:tag name="ARTICULATE_HIDE_SLIDE" val="0"/>
  <p:tag name="ARTICULATE_PLAYER_CONTROL_PREVIOUS" val="True"/>
  <p:tag name="ARTICULATE_PLAYER_CONTROL_NEXT" val="True"/>
  <p:tag name="ARTICULATE_USED_LAYOUT" val="2"/>
</p:tagLst>
</file>

<file path=ppt/tags/tag59.xml><?xml version="1.0" encoding="utf-8"?>
<p:tagLst xmlns:a="http://schemas.openxmlformats.org/drawingml/2006/main" xmlns:r="http://schemas.openxmlformats.org/officeDocument/2006/relationships" xmlns:p="http://schemas.openxmlformats.org/presentationml/2006/main">
  <p:tag name="AUDIO_ID" val="614"/>
  <p:tag name="ARTICULATE_NAV_LEVEL" val="2"/>
  <p:tag name="ARTICULATE_SLIDE_PRESENTER_GUID" val="4aac143e-d3ba-449b-a679-1d724b512c91"/>
  <p:tag name="ARTICULATE_SLIDE_PAUSE" val="0"/>
  <p:tag name="ARTICULATE_LOCK_SLIDE" val="0"/>
  <p:tag name="ARTICULATE_HIDE_SLIDE" val="0"/>
  <p:tag name="ARTICULATE_PLAYER_CONTROL_PREVIOUS" val="True"/>
  <p:tag name="ARTICULATE_PLAYER_CONTROL_NEXT" val="True"/>
  <p:tag name="ORIGINAL_AUDIO_FILEPATH" val="C:\Users\princej\Desktop\Rerecord of how to apply\0017.wav"/>
  <p:tag name="ELAPSEDTIME" val="36.682"/>
  <p:tag name="ARTICULATE_USED_LAYOUT" val="9"/>
</p:tagLst>
</file>

<file path=ppt/tags/tag6.xml><?xml version="1.0" encoding="utf-8"?>
<p:tagLst xmlns:a="http://schemas.openxmlformats.org/drawingml/2006/main" xmlns:r="http://schemas.openxmlformats.org/officeDocument/2006/relationships" xmlns:p="http://schemas.openxmlformats.org/presentationml/2006/main">
  <p:tag name="AUDIO_ID" val="636"/>
  <p:tag name="ORIGINAL_AUDIO_FILEPATH" val="C:\Users\princej\Desktop\003_what you need to know.wav"/>
  <p:tag name="ELAPSEDTIME" val="12.312"/>
  <p:tag name="ARTICULATE_NAV_LEVEL" val="2"/>
  <p:tag name="ARTICULATE_SLIDE_PRESENTER_GUID" val="4aac143e-d3ba-449b-a679-1d724b512c91"/>
  <p:tag name="ARTICULATE_SLIDE_PAUSE" val="1"/>
  <p:tag name="ARTICULATE_LOCK_SLIDE" val="0"/>
  <p:tag name="ARTICULATE_HIDE_SLIDE" val="0"/>
  <p:tag name="ARTICULATE_PLAYER_CONTROL_PREVIOUS" val="True"/>
  <p:tag name="ARTICULATE_PLAYER_CONTROL_NEXT" val="True"/>
  <p:tag name="ARTICULATE_NEXT_BUTTON_ID" val="593"/>
  <p:tag name="ARTICULATE_USED_LAYOUT" val="11"/>
</p:tagLst>
</file>

<file path=ppt/tags/tag60.xml><?xml version="1.0" encoding="utf-8"?>
<p:tagLst xmlns:a="http://schemas.openxmlformats.org/drawingml/2006/main" xmlns:r="http://schemas.openxmlformats.org/officeDocument/2006/relationships" xmlns:p="http://schemas.openxmlformats.org/presentationml/2006/main">
  <p:tag name="AUDIO_ID" val="604"/>
  <p:tag name="ARTICULATE_NAV_LEVEL" val="2"/>
  <p:tag name="ARTICULATE_SLIDE_PRESENTER_GUID" val="4aac143e-d3ba-449b-a679-1d724b512c91"/>
  <p:tag name="ARTICULATE_SLIDE_PAUSE" val="0"/>
  <p:tag name="ARTICULATE_LOCK_SLIDE" val="0"/>
  <p:tag name="ARTICULATE_HIDE_SLIDE" val="0"/>
  <p:tag name="ARTICULATE_PLAYER_CONTROL_PREVIOUS" val="True"/>
  <p:tag name="ARTICULATE_PLAYER_CONTROL_NEXT" val="True"/>
  <p:tag name="ORIGINAL_AUDIO_FILEPATH" val="C:\Users\princej\Desktop\Rerecord of how to apply\0018.wav"/>
  <p:tag name="ELAPSEDTIME" val="33.722"/>
  <p:tag name="ARTICULATE_USED_LAYOUT" val="8"/>
</p:tagLst>
</file>

<file path=ppt/tags/tag61.xml><?xml version="1.0" encoding="utf-8"?>
<p:tagLst xmlns:a="http://schemas.openxmlformats.org/drawingml/2006/main" xmlns:r="http://schemas.openxmlformats.org/officeDocument/2006/relationships" xmlns:p="http://schemas.openxmlformats.org/presentationml/2006/main">
  <p:tag name="ENGAGE_INTERACTION_FILENAME" val="C:\Users\princej\Desktop\How to Apply for a Job at CDOT\S06_I_Letters Sent.intr"/>
  <p:tag name="ARTICULATE_SHOW_IN_MENU" val="multipleitems"/>
  <p:tag name="ENGAGE_INTERACTION_FINISH" val="2"/>
  <p:tag name="ENGAGE_INTERACTION_FINISH_MESSAGE" val="Next Slide"/>
  <p:tag name="AUDIO_ID" val="612"/>
  <p:tag name="ARTICULATE_NAV_LEVEL" val="2"/>
  <p:tag name="ARTICULATE_SLIDE_PRESENTER_GUID" val="4aac143e-d3ba-449b-a679-1d724b512c91"/>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OVERRIDE" val="ENGAGE_INTERACTION_SLIDE"/>
  <p:tag name="ENGAGE_INTERACTION_TITLE" val="Types of Letters Sent"/>
  <p:tag name="ARTICULATE_DESCRIPTION" val="Timeline - 4 Periods, 8 Events (Including Introduction and Summary)"/>
  <p:tag name="ENGAGE_INTERACTION_SLIDE_ID" val="612"/>
  <p:tag name="ENGAGE_INTERACTION_FORCE_UPDATE" val="0"/>
  <p:tag name="ENGAGE_LAST_MODIFY_DATE" val="42745.4349305556"/>
  <p:tag name="EMBEDDEDCONTENT_LASTWRITETIMEUTC" val="2017-01-10 17:26:18Z"/>
  <p:tag name="ELAPSEDTIME" val="175"/>
  <p:tag name="ENGAGE_PRESENTATION_MODE" val="interactive"/>
  <p:tag name="ARTICULATE_USED_LAYOUT" val="12"/>
</p:tagLst>
</file>

<file path=ppt/tags/tag62.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63.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64.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65.xml><?xml version="1.0" encoding="utf-8"?>
<p:tagLst xmlns:a="http://schemas.openxmlformats.org/drawingml/2006/main" xmlns:r="http://schemas.openxmlformats.org/officeDocument/2006/relationships" xmlns:p="http://schemas.openxmlformats.org/presentationml/2006/main">
  <p:tag name="ENGAGE_INTERACTION_FINISH" val="2"/>
  <p:tag name="ENGAGE_INTERACTION_FINISH_MESSAGE" val="Next Slide"/>
  <p:tag name="AUDIO_ID" val="594"/>
  <p:tag name="ARTICULATE_SHOW_IN_MENU" val="multipleitems"/>
  <p:tag name="ENGAGE_INTERACTION_FILENAME" val="C:\Users\princej\Desktop\How to Apply for a Job at CDOT\S07_I_ Help.intr"/>
  <p:tag name="OVERRIDE" val="ENGAGE_INTERACTION_SLIDE"/>
  <p:tag name="ENGAGE_INTERACTION_TITLE" val="Help!"/>
  <p:tag name="ARTICULATE_DESCRIPTION" val="FAQ - 5 Questions (Including Introduction)"/>
  <p:tag name="ENGAGE_INTERACTION_SLIDE_ID" val="594"/>
  <p:tag name="ENGAGE_INTERACTION_FORCE_UPDATE" val="0"/>
  <p:tag name="ENGAGE_LAST_MODIFY_DATE" val="42723.5905324074"/>
  <p:tag name="EMBEDDEDCONTENT_LASTWRITETIMEUTC" val="2016-12-19 21:10:22Z"/>
  <p:tag name="ELAPSEDTIME" val="25"/>
  <p:tag name="ENGAGE_PRESENTATION_MODE" val="interactive"/>
  <p:tag name="ARTICULATE_NAV_LEVEL" val="1"/>
  <p:tag name="ARTICULATE_SLIDE_PRESENTER_GUID" val="4aac143e-d3ba-449b-a679-1d724b512c91"/>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66.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67.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68.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7.xml><?xml version="1.0" encoding="utf-8"?>
<p:tagLst xmlns:a="http://schemas.openxmlformats.org/drawingml/2006/main" xmlns:r="http://schemas.openxmlformats.org/officeDocument/2006/relationships" xmlns:p="http://schemas.openxmlformats.org/presentationml/2006/main">
  <p:tag name="AUDIO_ID" val="521"/>
  <p:tag name="ORIGINAL_AUDIO_FILEPATH" val="C:\Users\princej\Desktop\005_what you need to know objectives.wav"/>
  <p:tag name="ELAPSEDTIME" val="8.572"/>
  <p:tag name="ARTICULATE_NAV_LEVEL" val="1"/>
  <p:tag name="ARTICULATE_SLIDE_PRESENTER_GUID" val="4aac143e-d3ba-449b-a679-1d724b512c91"/>
  <p:tag name="ARTICULATE_SLIDE_PAUSE" val="1"/>
  <p:tag name="ARTICULATE_LOCK_SLIDE" val="0"/>
  <p:tag name="ARTICULATE_HIDE_SLIDE" val="0"/>
  <p:tag name="ARTICULATE_PLAYER_CONTROL_PREVIOUS" val="True"/>
  <p:tag name="ARTICULATE_PLAYER_CONTROL_NEXT" val="True"/>
  <p:tag name="ARTICULATE_USED_LAYOUT" val="2"/>
</p:tagLst>
</file>

<file path=ppt/tags/tag8.xml><?xml version="1.0" encoding="utf-8"?>
<p:tagLst xmlns:a="http://schemas.openxmlformats.org/drawingml/2006/main" xmlns:r="http://schemas.openxmlformats.org/officeDocument/2006/relationships" xmlns:p="http://schemas.openxmlformats.org/presentationml/2006/main">
  <p:tag name="AUDIO_ID" val="596"/>
  <p:tag name="ORIGINAL_AUDIO_FILEPATH" val="C:\Users\princej\Desktop\06.wav"/>
  <p:tag name="ELAPSEDTIME" val="29.552"/>
  <p:tag name="ARTICULATE_NAV_LEVEL" val="2"/>
  <p:tag name="ARTICULATE_SLIDE_PRESENTER_GUID" val="4aac143e-d3ba-449b-a679-1d724b512c91"/>
  <p:tag name="ARTICULATE_SLIDE_PAUSE" val="0"/>
  <p:tag name="ARTICULATE_LOCK_SLIDE" val="0"/>
  <p:tag name="ARTICULATE_HIDE_SLIDE" val="0"/>
  <p:tag name="ARTICULATE_PLAYER_CONTROL_PREVIOUS" val="True"/>
  <p:tag name="ARTICULATE_PLAYER_CONTROL_NEXT" val="True"/>
  <p:tag name="ARTICULATE_USED_LAYOUT" val="9"/>
</p:tagLst>
</file>

<file path=ppt/tags/tag9.xml><?xml version="1.0" encoding="utf-8"?>
<p:tagLst xmlns:a="http://schemas.openxmlformats.org/drawingml/2006/main" xmlns:r="http://schemas.openxmlformats.org/officeDocument/2006/relationships" xmlns:p="http://schemas.openxmlformats.org/presentationml/2006/main">
  <p:tag name="ENGAGE_INTERACTION_FILENAME" val="C:\Users\princej\Desktop\How to Apply for a Job at CDOT\S01_I_Positions Available at CDOT.intr"/>
  <p:tag name="ENGAGE_INTERACTION_FINISH" val="2"/>
  <p:tag name="ENGAGE_INTERACTION_FINISH_MESSAGE" val="Next Slide"/>
  <p:tag name="AUDIO_ID" val="595"/>
  <p:tag name="ARTICULATE_NAV_LEVEL" val="2"/>
  <p:tag name="ARTICULATE_SLIDE_PRESENTER_GUID" val="4aac143e-d3ba-449b-a679-1d724b512c91"/>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HOW_IN_MENU" val="multipleitems"/>
  <p:tag name="OVERRIDE" val="ENGAGE_INTERACTION_SLIDE"/>
  <p:tag name="ENGAGE_INTERACTION_TITLE" val="What Job are Available at CDOT?"/>
  <p:tag name="ARTICULATE_DESCRIPTION" val="Accordion - 4 Panels (Including Introduction)"/>
  <p:tag name="ENGAGE_INTERACTION_SLIDE_ID" val="595"/>
  <p:tag name="ENGAGE_INTERACTION_FORCE_UPDATE" val="0"/>
  <p:tag name="ENGAGE_LAST_MODIFY_DATE" val="42745.402349537"/>
  <p:tag name="EMBEDDEDCONTENT_LASTWRITETIMEUTC" val="2017-01-10 16:39:23Z"/>
  <p:tag name="ELAPSEDTIME" val="74"/>
  <p:tag name="ENGAGE_PRESENTATION_MODE" val="interactive"/>
  <p:tag name="ARTICULATE_USED_LAYOUT" val="12"/>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1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3.xml><?xml version="1.0" encoding="utf-8"?>
<a:theme xmlns:a="http://schemas.openxmlformats.org/drawingml/2006/main" name="2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TAB_XX_eLearning Template</Template>
  <TotalTime>13878</TotalTime>
  <Words>4101</Words>
  <Application>Microsoft Office PowerPoint</Application>
  <PresentationFormat>On-screen Show (4:3)</PresentationFormat>
  <Paragraphs>377</Paragraphs>
  <Slides>42</Slides>
  <Notes>42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42</vt:i4>
      </vt:variant>
    </vt:vector>
  </HeadingPairs>
  <TitlesOfParts>
    <vt:vector size="51" baseType="lpstr">
      <vt:lpstr>Arial</vt:lpstr>
      <vt:lpstr>Arial Rounded MT Bold</vt:lpstr>
      <vt:lpstr>Calibri</vt:lpstr>
      <vt:lpstr>Lucida Grande</vt:lpstr>
      <vt:lpstr>Museo 300</vt:lpstr>
      <vt:lpstr>Museo Slab 500</vt:lpstr>
      <vt:lpstr>Template2</vt:lpstr>
      <vt:lpstr>1_Template2</vt:lpstr>
      <vt:lpstr>2_Template2</vt:lpstr>
      <vt:lpstr>How to Apply for a Job at CDOT</vt:lpstr>
      <vt:lpstr>Navigation, Resources and Glossary</vt:lpstr>
      <vt:lpstr>Course Outline</vt:lpstr>
      <vt:lpstr>Course Outline</vt:lpstr>
      <vt:lpstr>What you Need to Know to Apply</vt:lpstr>
      <vt:lpstr>Locating the SOC Job Page</vt:lpstr>
      <vt:lpstr>What Job are Available at CDOT?</vt:lpstr>
      <vt:lpstr>Jobs Open to all Job Applicants</vt:lpstr>
      <vt:lpstr>Residency Requirements</vt:lpstr>
      <vt:lpstr>What to Prepare Before Applying for A Job</vt:lpstr>
      <vt:lpstr>When are New Positions Posted</vt:lpstr>
      <vt:lpstr>Course Outline</vt:lpstr>
      <vt:lpstr>Searching for a Job</vt:lpstr>
      <vt:lpstr>Searching for a Job</vt:lpstr>
      <vt:lpstr>Filter a Job Search</vt:lpstr>
      <vt:lpstr>Creating a Job Interest Card</vt:lpstr>
      <vt:lpstr>Course Outline</vt:lpstr>
      <vt:lpstr>Creating a NEOGOV Account</vt:lpstr>
      <vt:lpstr>What is NEOGOV?</vt:lpstr>
      <vt:lpstr>What you Need for a NEGOV Account</vt:lpstr>
      <vt:lpstr>So What is NEOGOV?</vt:lpstr>
      <vt:lpstr>PowerPoint Presentation</vt:lpstr>
      <vt:lpstr>Creating A NEOGOV Account</vt:lpstr>
      <vt:lpstr>What you need to Sign into your Account</vt:lpstr>
      <vt:lpstr>Signing into your NEOGOV Account</vt:lpstr>
      <vt:lpstr>Course Outline</vt:lpstr>
      <vt:lpstr>Understanding and Printing the Job Announcement</vt:lpstr>
      <vt:lpstr>Printing an Announcement</vt:lpstr>
      <vt:lpstr>Job Announcement Sections</vt:lpstr>
      <vt:lpstr>Course Outline</vt:lpstr>
      <vt:lpstr>Describing your Experience and Applying for a Job</vt:lpstr>
      <vt:lpstr>Describing your Experience</vt:lpstr>
      <vt:lpstr>The Job Duty Worksheet</vt:lpstr>
      <vt:lpstr>Using your NEOGOV Account to Apply for a Job</vt:lpstr>
      <vt:lpstr>Applying for a Position</vt:lpstr>
      <vt:lpstr>Identifying if you Completed your Application</vt:lpstr>
      <vt:lpstr>Course Outline</vt:lpstr>
      <vt:lpstr>What Happens after I Apply?</vt:lpstr>
      <vt:lpstr>Recruitment Timelines</vt:lpstr>
      <vt:lpstr>After you Apply…</vt:lpstr>
      <vt:lpstr>Types of Letters Sent</vt:lpstr>
      <vt:lpstr>Help!</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Course</dc:title>
  <dc:subject/>
  <dc:creator>Prince, Jason M</dc:creator>
  <cp:keywords/>
  <dc:description/>
  <cp:lastModifiedBy>Prince, Jason M</cp:lastModifiedBy>
  <cp:revision>883</cp:revision>
  <cp:lastPrinted>2016-11-14T22:09:28Z</cp:lastPrinted>
  <dcterms:created xsi:type="dcterms:W3CDTF">2015-10-07T16:48:52Z</dcterms:created>
  <dcterms:modified xsi:type="dcterms:W3CDTF">2017-04-24T20:54:42Z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44800F0B-9590-4B85-AC15-6CD7C3522136</vt:lpwstr>
  </property>
  <property fmtid="{D5CDD505-2E9C-101B-9397-08002B2CF9AE}" pid="6" name="ArticulateProjectFull">
    <vt:lpwstr>C:\Users\princej\Desktop\Old Deliverables\How to Apply for a Job at CDOT\How to Apply for a Job at CDOT.ppta</vt:lpwstr>
  </property>
</Properties>
</file>