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9.xml" ContentType="application/vnd.openxmlformats-officedocument.presentationml.tags+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notesSlides/notesSlide48.xml" ContentType="application/vnd.openxmlformats-officedocument.presentationml.notesSlide+xml"/>
  <Override PartName="/ppt/tags/tag58.xml" ContentType="application/vnd.openxmlformats-officedocument.presentationml.tags+xml"/>
  <Override PartName="/ppt/notesSlides/notesSlide49.xml" ContentType="application/vnd.openxmlformats-officedocument.presentationml.notesSlide+xml"/>
  <Override PartName="/ppt/tags/tag59.xml" ContentType="application/vnd.openxmlformats-officedocument.presentationml.tags+xml"/>
  <Override PartName="/ppt/notesSlides/notesSlide50.xml" ContentType="application/vnd.openxmlformats-officedocument.presentationml.notesSlide+xml"/>
  <Override PartName="/ppt/tags/tag60.xml" ContentType="application/vnd.openxmlformats-officedocument.presentationml.tags+xml"/>
  <Override PartName="/ppt/notesSlides/notesSlide51.xml" ContentType="application/vnd.openxmlformats-officedocument.presentationml.notesSlide+xml"/>
  <Override PartName="/ppt/tags/tag61.xml" ContentType="application/vnd.openxmlformats-officedocument.presentationml.tags+xml"/>
  <Override PartName="/ppt/notesSlides/notesSlide52.xml" ContentType="application/vnd.openxmlformats-officedocument.presentationml.notesSlide+xml"/>
  <Override PartName="/ppt/tags/tag62.xml" ContentType="application/vnd.openxmlformats-officedocument.presentationml.tags+xml"/>
  <Override PartName="/ppt/notesSlides/notesSlide53.xml" ContentType="application/vnd.openxmlformats-officedocument.presentationml.notesSlide+xml"/>
  <Override PartName="/ppt/tags/tag63.xml" ContentType="application/vnd.openxmlformats-officedocument.presentationml.tags+xml"/>
  <Override PartName="/ppt/notesSlides/notesSlide54.xml" ContentType="application/vnd.openxmlformats-officedocument.presentationml.notesSlide+xml"/>
  <Override PartName="/ppt/tags/tag64.xml" ContentType="application/vnd.openxmlformats-officedocument.presentationml.tags+xml"/>
  <Override PartName="/ppt/notesSlides/notesSlide55.xml" ContentType="application/vnd.openxmlformats-officedocument.presentationml.notesSlide+xml"/>
  <Override PartName="/ppt/tags/tag65.xml" ContentType="application/vnd.openxmlformats-officedocument.presentationml.tags+xml"/>
  <Override PartName="/ppt/notesSlides/notesSlide56.xml" ContentType="application/vnd.openxmlformats-officedocument.presentationml.notesSlide+xml"/>
  <Override PartName="/ppt/tags/tag66.xml" ContentType="application/vnd.openxmlformats-officedocument.presentationml.tags+xml"/>
  <Override PartName="/ppt/notesSlides/notesSlide57.xml" ContentType="application/vnd.openxmlformats-officedocument.presentationml.notesSlide+xml"/>
  <Override PartName="/ppt/tags/tag67.xml" ContentType="application/vnd.openxmlformats-officedocument.presentationml.tags+xml"/>
  <Override PartName="/ppt/notesSlides/notesSlide58.xml" ContentType="application/vnd.openxmlformats-officedocument.presentationml.notesSlide+xml"/>
  <Override PartName="/ppt/tags/tag68.xml" ContentType="application/vnd.openxmlformats-officedocument.presentationml.tags+xml"/>
  <Override PartName="/ppt/notesSlides/notesSlide59.xml" ContentType="application/vnd.openxmlformats-officedocument.presentationml.notesSlide+xml"/>
  <Override PartName="/ppt/tags/tag69.xml" ContentType="application/vnd.openxmlformats-officedocument.presentationml.tags+xml"/>
  <Override PartName="/ppt/notesSlides/notesSlide6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0.xml" ContentType="application/vnd.openxmlformats-officedocument.presentationml.tags+xml"/>
  <Override PartName="/ppt/notesSlides/notesSlide6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71.xml" ContentType="application/vnd.openxmlformats-officedocument.presentationml.tags+xml"/>
  <Override PartName="/ppt/notesSlides/notesSlide62.xml" ContentType="application/vnd.openxmlformats-officedocument.presentationml.notesSlide+xml"/>
  <Override PartName="/ppt/tags/tag72.xml" ContentType="application/vnd.openxmlformats-officedocument.presentationml.tags+xml"/>
  <Override PartName="/ppt/notesSlides/notesSlide63.xml" ContentType="application/vnd.openxmlformats-officedocument.presentationml.notesSlide+xml"/>
  <Override PartName="/ppt/tags/tag73.xml" ContentType="application/vnd.openxmlformats-officedocument.presentationml.tags+xml"/>
  <Override PartName="/ppt/notesSlides/notesSlide64.xml" ContentType="application/vnd.openxmlformats-officedocument.presentationml.notesSlide+xml"/>
  <Override PartName="/ppt/tags/tag74.xml" ContentType="application/vnd.openxmlformats-officedocument.presentationml.tags+xml"/>
  <Override PartName="/ppt/notesSlides/notesSlide65.xml" ContentType="application/vnd.openxmlformats-officedocument.presentationml.notesSlide+xml"/>
  <Override PartName="/ppt/tags/tag75.xml" ContentType="application/vnd.openxmlformats-officedocument.presentationml.tags+xml"/>
  <Override PartName="/ppt/notesSlides/notesSlide6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6.xml" ContentType="application/vnd.openxmlformats-officedocument.presentationml.tags+xml"/>
  <Override PartName="/ppt/notesSlides/notesSlide6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7.xml" ContentType="application/vnd.openxmlformats-officedocument.presentationml.tags+xml"/>
  <Override PartName="/ppt/notesSlides/notesSlide68.xml" ContentType="application/vnd.openxmlformats-officedocument.presentationml.notesSlide+xml"/>
  <Override PartName="/ppt/tags/tag78.xml" ContentType="application/vnd.openxmlformats-officedocument.presentationml.tags+xml"/>
  <Override PartName="/ppt/notesSlides/notesSlide69.xml" ContentType="application/vnd.openxmlformats-officedocument.presentationml.notesSlide+xml"/>
  <Override PartName="/ppt/tags/tag79.xml" ContentType="application/vnd.openxmlformats-officedocument.presentationml.tags+xml"/>
  <Override PartName="/ppt/notesSlides/notesSlide70.xml" ContentType="application/vnd.openxmlformats-officedocument.presentationml.notesSlide+xml"/>
  <Override PartName="/ppt/tags/tag80.xml" ContentType="application/vnd.openxmlformats-officedocument.presentationml.tags+xml"/>
  <Override PartName="/ppt/notesSlides/notesSlide71.xml" ContentType="application/vnd.openxmlformats-officedocument.presentationml.notesSlide+xml"/>
  <Override PartName="/ppt/tags/tag81.xml" ContentType="application/vnd.openxmlformats-officedocument.presentationml.tags+xml"/>
  <Override PartName="/ppt/notesSlides/notesSlide72.xml" ContentType="application/vnd.openxmlformats-officedocument.presentationml.notesSlide+xml"/>
  <Override PartName="/ppt/tags/tag82.xml" ContentType="application/vnd.openxmlformats-officedocument.presentationml.tags+xml"/>
  <Override PartName="/ppt/notesSlides/notesSlide73.xml" ContentType="application/vnd.openxmlformats-officedocument.presentationml.notesSlide+xml"/>
  <Override PartName="/ppt/tags/tag83.xml" ContentType="application/vnd.openxmlformats-officedocument.presentationml.tags+xml"/>
  <Override PartName="/ppt/notesSlides/notesSlide74.xml" ContentType="application/vnd.openxmlformats-officedocument.presentationml.notesSlide+xml"/>
  <Override PartName="/ppt/tags/tag84.xml" ContentType="application/vnd.openxmlformats-officedocument.presentationml.tags+xml"/>
  <Override PartName="/ppt/notesSlides/notesSlide75.xml" ContentType="application/vnd.openxmlformats-officedocument.presentationml.notesSlide+xml"/>
  <Override PartName="/ppt/tags/tag85.xml" ContentType="application/vnd.openxmlformats-officedocument.presentationml.tags+xml"/>
  <Override PartName="/ppt/notesSlides/notesSlide76.xml" ContentType="application/vnd.openxmlformats-officedocument.presentationml.notesSlide+xml"/>
  <Override PartName="/ppt/tags/tag86.xml" ContentType="application/vnd.openxmlformats-officedocument.presentationml.tags+xml"/>
  <Override PartName="/ppt/notesSlides/notesSlide77.xml" ContentType="application/vnd.openxmlformats-officedocument.presentationml.notesSlide+xml"/>
  <Override PartName="/ppt/tags/tag87.xml" ContentType="application/vnd.openxmlformats-officedocument.presentationml.tags+xml"/>
  <Override PartName="/ppt/notesSlides/notesSlide7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8.xml" ContentType="application/vnd.openxmlformats-officedocument.presentationml.tags+xml"/>
  <Override PartName="/ppt/notesSlides/notesSlide79.xml" ContentType="application/vnd.openxmlformats-officedocument.presentationml.notesSlide+xml"/>
  <Override PartName="/ppt/tags/tag89.xml" ContentType="application/vnd.openxmlformats-officedocument.presentationml.tags+xml"/>
  <Override PartName="/ppt/notesSlides/notesSlide80.xml" ContentType="application/vnd.openxmlformats-officedocument.presentationml.notesSlide+xml"/>
  <Override PartName="/ppt/tags/tag90.xml" ContentType="application/vnd.openxmlformats-officedocument.presentationml.tags+xml"/>
  <Override PartName="/ppt/notesSlides/notesSlide81.xml" ContentType="application/vnd.openxmlformats-officedocument.presentationml.notesSlide+xml"/>
  <Override PartName="/ppt/tags/tag91.xml" ContentType="application/vnd.openxmlformats-officedocument.presentationml.tags+xml"/>
  <Override PartName="/ppt/notesSlides/notesSlide82.xml" ContentType="application/vnd.openxmlformats-officedocument.presentationml.notesSlide+xml"/>
  <Override PartName="/ppt/tags/tag92.xml" ContentType="application/vnd.openxmlformats-officedocument.presentationml.tags+xml"/>
  <Override PartName="/ppt/notesSlides/notesSlide83.xml" ContentType="application/vnd.openxmlformats-officedocument.presentationml.notesSlide+xml"/>
  <Override PartName="/ppt/tags/tag93.xml" ContentType="application/vnd.openxmlformats-officedocument.presentationml.tags+xml"/>
  <Override PartName="/ppt/notesSlides/notesSlide84.xml" ContentType="application/vnd.openxmlformats-officedocument.presentationml.notesSlide+xml"/>
  <Override PartName="/ppt/tags/tag94.xml" ContentType="application/vnd.openxmlformats-officedocument.presentationml.tags+xml"/>
  <Override PartName="/ppt/notesSlides/notesSlide85.xml" ContentType="application/vnd.openxmlformats-officedocument.presentationml.notesSlide+xml"/>
  <Override PartName="/ppt/tags/tag95.xml" ContentType="application/vnd.openxmlformats-officedocument.presentationml.tags+xml"/>
  <Override PartName="/ppt/notesSlides/notesSlide86.xml" ContentType="application/vnd.openxmlformats-officedocument.presentationml.notesSlide+xml"/>
  <Override PartName="/ppt/tags/tag96.xml" ContentType="application/vnd.openxmlformats-officedocument.presentationml.tags+xml"/>
  <Override PartName="/ppt/notesSlides/notesSlide87.xml" ContentType="application/vnd.openxmlformats-officedocument.presentationml.notesSlide+xml"/>
  <Override PartName="/ppt/tags/tag97.xml" ContentType="application/vnd.openxmlformats-officedocument.presentationml.tags+xml"/>
  <Override PartName="/ppt/notesSlides/notesSlide88.xml" ContentType="application/vnd.openxmlformats-officedocument.presentationml.notesSlide+xml"/>
  <Override PartName="/ppt/tags/tag98.xml" ContentType="application/vnd.openxmlformats-officedocument.presentationml.tags+xml"/>
  <Override PartName="/ppt/notesSlides/notesSlide89.xml" ContentType="application/vnd.openxmlformats-officedocument.presentationml.notesSlide+xml"/>
  <Override PartName="/ppt/tags/tag99.xml" ContentType="application/vnd.openxmlformats-officedocument.presentationml.tags+xml"/>
  <Override PartName="/ppt/notesSlides/notesSlide90.xml" ContentType="application/vnd.openxmlformats-officedocument.presentationml.notesSlide+xml"/>
  <Override PartName="/ppt/tags/tag100.xml" ContentType="application/vnd.openxmlformats-officedocument.presentationml.tags+xml"/>
  <Override PartName="/ppt/notesSlides/notesSlide91.xml" ContentType="application/vnd.openxmlformats-officedocument.presentationml.notesSlide+xml"/>
  <Override PartName="/ppt/tags/tag101.xml" ContentType="application/vnd.openxmlformats-officedocument.presentationml.tags+xml"/>
  <Override PartName="/ppt/notesSlides/notesSlide92.xml" ContentType="application/vnd.openxmlformats-officedocument.presentationml.notesSlide+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notesSlides/notesSlide94.xml" ContentType="application/vnd.openxmlformats-officedocument.presentationml.notesSlide+xml"/>
  <Override PartName="/ppt/tags/tag104.xml" ContentType="application/vnd.openxmlformats-officedocument.presentationml.tags+xml"/>
  <Override PartName="/ppt/notesSlides/notesSlide95.xml" ContentType="application/vnd.openxmlformats-officedocument.presentationml.notesSlide+xml"/>
  <Override PartName="/ppt/tags/tag105.xml" ContentType="application/vnd.openxmlformats-officedocument.presentationml.tags+xml"/>
  <Override PartName="/ppt/notesSlides/notesSlide96.xml" ContentType="application/vnd.openxmlformats-officedocument.presentationml.notesSlide+xml"/>
  <Override PartName="/ppt/tags/tag106.xml" ContentType="application/vnd.openxmlformats-officedocument.presentationml.tags+xml"/>
  <Override PartName="/ppt/notesSlides/notesSlide97.xml" ContentType="application/vnd.openxmlformats-officedocument.presentationml.notesSlide+xml"/>
  <Override PartName="/ppt/tags/tag107.xml" ContentType="application/vnd.openxmlformats-officedocument.presentationml.tags+xml"/>
  <Override PartName="/ppt/notesSlides/notesSlide98.xml" ContentType="application/vnd.openxmlformats-officedocument.presentationml.notesSlide+xml"/>
  <Override PartName="/ppt/tags/tag108.xml" ContentType="application/vnd.openxmlformats-officedocument.presentationml.tags+xml"/>
  <Override PartName="/ppt/notesSlides/notesSlide99.xml" ContentType="application/vnd.openxmlformats-officedocument.presentationml.notesSlide+xml"/>
  <Override PartName="/ppt/tags/tag109.xml" ContentType="application/vnd.openxmlformats-officedocument.presentationml.tags+xml"/>
  <Override PartName="/ppt/notesSlides/notesSlide100.xml" ContentType="application/vnd.openxmlformats-officedocument.presentationml.notesSlide+xml"/>
  <Override PartName="/ppt/tags/tag110.xml" ContentType="application/vnd.openxmlformats-officedocument.presentationml.tags+xml"/>
  <Override PartName="/ppt/notesSlides/notesSlide101.xml" ContentType="application/vnd.openxmlformats-officedocument.presentationml.notesSlide+xml"/>
  <Override PartName="/ppt/tags/tag111.xml" ContentType="application/vnd.openxmlformats-officedocument.presentationml.tags+xml"/>
  <Override PartName="/ppt/notesSlides/notesSlide102.xml" ContentType="application/vnd.openxmlformats-officedocument.presentationml.notesSlide+xml"/>
  <Override PartName="/ppt/tags/tag112.xml" ContentType="application/vnd.openxmlformats-officedocument.presentationml.tags+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05"/>
  </p:notesMasterIdLst>
  <p:handoutMasterIdLst>
    <p:handoutMasterId r:id="rId106"/>
  </p:handoutMasterIdLst>
  <p:sldIdLst>
    <p:sldId id="621" r:id="rId2"/>
    <p:sldId id="516" r:id="rId3"/>
    <p:sldId id="558" r:id="rId4"/>
    <p:sldId id="354" r:id="rId5"/>
    <p:sldId id="456" r:id="rId6"/>
    <p:sldId id="457" r:id="rId7"/>
    <p:sldId id="458" r:id="rId8"/>
    <p:sldId id="459" r:id="rId9"/>
    <p:sldId id="676" r:id="rId10"/>
    <p:sldId id="622" r:id="rId11"/>
    <p:sldId id="638" r:id="rId12"/>
    <p:sldId id="521" r:id="rId13"/>
    <p:sldId id="539" r:id="rId14"/>
    <p:sldId id="641" r:id="rId15"/>
    <p:sldId id="673" r:id="rId16"/>
    <p:sldId id="718" r:id="rId17"/>
    <p:sldId id="675" r:id="rId18"/>
    <p:sldId id="640" r:id="rId19"/>
    <p:sldId id="623" r:id="rId20"/>
    <p:sldId id="668" r:id="rId21"/>
    <p:sldId id="561" r:id="rId22"/>
    <p:sldId id="562" r:id="rId23"/>
    <p:sldId id="682" r:id="rId24"/>
    <p:sldId id="732" r:id="rId25"/>
    <p:sldId id="691" r:id="rId26"/>
    <p:sldId id="679" r:id="rId27"/>
    <p:sldId id="720" r:id="rId28"/>
    <p:sldId id="736" r:id="rId29"/>
    <p:sldId id="738" r:id="rId30"/>
    <p:sldId id="681" r:id="rId31"/>
    <p:sldId id="719" r:id="rId32"/>
    <p:sldId id="652" r:id="rId33"/>
    <p:sldId id="669" r:id="rId34"/>
    <p:sldId id="654" r:id="rId35"/>
    <p:sldId id="655" r:id="rId36"/>
    <p:sldId id="683" r:id="rId37"/>
    <p:sldId id="684" r:id="rId38"/>
    <p:sldId id="685" r:id="rId39"/>
    <p:sldId id="686" r:id="rId40"/>
    <p:sldId id="687" r:id="rId41"/>
    <p:sldId id="689" r:id="rId42"/>
    <p:sldId id="690" r:id="rId43"/>
    <p:sldId id="721" r:id="rId44"/>
    <p:sldId id="656" r:id="rId45"/>
    <p:sldId id="670" r:id="rId46"/>
    <p:sldId id="658" r:id="rId47"/>
    <p:sldId id="659" r:id="rId48"/>
    <p:sldId id="739" r:id="rId49"/>
    <p:sldId id="698" r:id="rId50"/>
    <p:sldId id="693" r:id="rId51"/>
    <p:sldId id="696" r:id="rId52"/>
    <p:sldId id="697" r:id="rId53"/>
    <p:sldId id="694" r:id="rId54"/>
    <p:sldId id="695" r:id="rId55"/>
    <p:sldId id="699" r:id="rId56"/>
    <p:sldId id="660" r:id="rId57"/>
    <p:sldId id="671" r:id="rId58"/>
    <p:sldId id="662" r:id="rId59"/>
    <p:sldId id="663" r:id="rId60"/>
    <p:sldId id="707" r:id="rId61"/>
    <p:sldId id="722" r:id="rId62"/>
    <p:sldId id="709" r:id="rId63"/>
    <p:sldId id="723" r:id="rId64"/>
    <p:sldId id="708" r:id="rId65"/>
    <p:sldId id="710" r:id="rId66"/>
    <p:sldId id="711" r:id="rId67"/>
    <p:sldId id="724" r:id="rId68"/>
    <p:sldId id="712" r:id="rId69"/>
    <p:sldId id="725" r:id="rId70"/>
    <p:sldId id="713" r:id="rId71"/>
    <p:sldId id="714" r:id="rId72"/>
    <p:sldId id="715" r:id="rId73"/>
    <p:sldId id="716" r:id="rId74"/>
    <p:sldId id="664" r:id="rId75"/>
    <p:sldId id="672" r:id="rId76"/>
    <p:sldId id="666" r:id="rId77"/>
    <p:sldId id="667" r:id="rId78"/>
    <p:sldId id="700" r:id="rId79"/>
    <p:sldId id="701" r:id="rId80"/>
    <p:sldId id="734" r:id="rId81"/>
    <p:sldId id="703" r:id="rId82"/>
    <p:sldId id="704" r:id="rId83"/>
    <p:sldId id="702" r:id="rId84"/>
    <p:sldId id="727" r:id="rId85"/>
    <p:sldId id="705" r:id="rId86"/>
    <p:sldId id="706" r:id="rId87"/>
    <p:sldId id="733" r:id="rId88"/>
    <p:sldId id="717" r:id="rId89"/>
    <p:sldId id="625" r:id="rId90"/>
    <p:sldId id="642" r:id="rId91"/>
    <p:sldId id="477" r:id="rId92"/>
    <p:sldId id="479" r:id="rId93"/>
    <p:sldId id="737" r:id="rId94"/>
    <p:sldId id="480" r:id="rId95"/>
    <p:sldId id="482" r:id="rId96"/>
    <p:sldId id="626" r:id="rId97"/>
    <p:sldId id="631" r:id="rId98"/>
    <p:sldId id="627" r:id="rId99"/>
    <p:sldId id="729" r:id="rId100"/>
    <p:sldId id="735" r:id="rId101"/>
    <p:sldId id="731" r:id="rId102"/>
    <p:sldId id="628" r:id="rId103"/>
    <p:sldId id="730" r:id="rId104"/>
  </p:sldIdLst>
  <p:sldSz cx="9144000" cy="6858000" type="screen4x3"/>
  <p:notesSz cx="7315200" cy="9601200"/>
  <p:custDataLst>
    <p:tags r:id="rId10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621"/>
            <p14:sldId id="516"/>
            <p14:sldId id="558"/>
            <p14:sldId id="354"/>
            <p14:sldId id="456"/>
            <p14:sldId id="457"/>
            <p14:sldId id="458"/>
            <p14:sldId id="459"/>
            <p14:sldId id="676"/>
          </p14:sldIdLst>
        </p14:section>
        <p14:section name="Introduction to Hiring the Best" id="{253427F1-F1DD-45AA-A9E0-8B103ABBA0B6}">
          <p14:sldIdLst>
            <p14:sldId id="622"/>
            <p14:sldId id="638"/>
            <p14:sldId id="521"/>
            <p14:sldId id="539"/>
            <p14:sldId id="641"/>
            <p14:sldId id="673"/>
            <p14:sldId id="718"/>
            <p14:sldId id="675"/>
            <p14:sldId id="640"/>
          </p14:sldIdLst>
        </p14:section>
        <p14:section name="The Selection Process" id="{4225545F-751E-442C-867C-46BF90391296}">
          <p14:sldIdLst>
            <p14:sldId id="623"/>
            <p14:sldId id="668"/>
            <p14:sldId id="561"/>
            <p14:sldId id="562"/>
            <p14:sldId id="682"/>
            <p14:sldId id="732"/>
            <p14:sldId id="691"/>
            <p14:sldId id="679"/>
            <p14:sldId id="720"/>
            <p14:sldId id="736"/>
            <p14:sldId id="738"/>
            <p14:sldId id="681"/>
            <p14:sldId id="719"/>
          </p14:sldIdLst>
        </p14:section>
        <p14:section name="The Job Annoucement" id="{06C465E7-2437-408D-9DEB-BB252FCCD1E6}">
          <p14:sldIdLst>
            <p14:sldId id="652"/>
            <p14:sldId id="669"/>
            <p14:sldId id="654"/>
            <p14:sldId id="655"/>
            <p14:sldId id="683"/>
            <p14:sldId id="684"/>
            <p14:sldId id="685"/>
            <p14:sldId id="686"/>
            <p14:sldId id="687"/>
            <p14:sldId id="689"/>
            <p14:sldId id="690"/>
            <p14:sldId id="721"/>
          </p14:sldIdLst>
        </p14:section>
        <p14:section name="Comparative Analysis" id="{A15F12BF-18B8-45BE-8A87-4585B5EA3491}">
          <p14:sldIdLst>
            <p14:sldId id="656"/>
            <p14:sldId id="670"/>
            <p14:sldId id="658"/>
            <p14:sldId id="659"/>
            <p14:sldId id="739"/>
            <p14:sldId id="698"/>
            <p14:sldId id="693"/>
            <p14:sldId id="696"/>
            <p14:sldId id="697"/>
            <p14:sldId id="694"/>
            <p14:sldId id="695"/>
            <p14:sldId id="699"/>
          </p14:sldIdLst>
        </p14:section>
        <p14:section name="Interviewing" id="{5BB49F79-9321-4AED-820E-8765CACDFE06}">
          <p14:sldIdLst>
            <p14:sldId id="660"/>
            <p14:sldId id="671"/>
            <p14:sldId id="662"/>
            <p14:sldId id="663"/>
            <p14:sldId id="707"/>
            <p14:sldId id="722"/>
            <p14:sldId id="709"/>
            <p14:sldId id="723"/>
            <p14:sldId id="708"/>
            <p14:sldId id="710"/>
            <p14:sldId id="711"/>
            <p14:sldId id="724"/>
            <p14:sldId id="712"/>
            <p14:sldId id="725"/>
            <p14:sldId id="713"/>
            <p14:sldId id="714"/>
            <p14:sldId id="715"/>
            <p14:sldId id="716"/>
          </p14:sldIdLst>
        </p14:section>
        <p14:section name="Post-Referral, Reference Checks and Next Steps" id="{06E0BC13-BACA-4F26-99B3-F24F9ABF173F}">
          <p14:sldIdLst>
            <p14:sldId id="664"/>
            <p14:sldId id="672"/>
            <p14:sldId id="666"/>
            <p14:sldId id="667"/>
            <p14:sldId id="700"/>
            <p14:sldId id="701"/>
            <p14:sldId id="734"/>
            <p14:sldId id="703"/>
            <p14:sldId id="704"/>
            <p14:sldId id="702"/>
            <p14:sldId id="727"/>
            <p14:sldId id="705"/>
            <p14:sldId id="706"/>
            <p14:sldId id="733"/>
            <p14:sldId id="717"/>
          </p14:sldIdLst>
        </p14:section>
        <p14:section name="Conclusion" id="{D6C2FD25-575D-4578-8952-827F9628E7B1}">
          <p14:sldIdLst>
            <p14:sldId id="625"/>
            <p14:sldId id="642"/>
            <p14:sldId id="477"/>
            <p14:sldId id="479"/>
            <p14:sldId id="737"/>
            <p14:sldId id="480"/>
            <p14:sldId id="482"/>
          </p14:sldIdLst>
        </p14:section>
        <p14:section name="Reference Materials" id="{EE4B0918-D5F1-4D37-84A0-DD7C1CF2CA7C}">
          <p14:sldIdLst>
            <p14:sldId id="626"/>
            <p14:sldId id="631"/>
            <p14:sldId id="627"/>
            <p14:sldId id="729"/>
            <p14:sldId id="735"/>
            <p14:sldId id="731"/>
            <p14:sldId id="628"/>
            <p14:sldId id="7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Andersen, Christine"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0" autoAdjust="0"/>
    <p:restoredTop sz="55156" autoAdjust="0"/>
  </p:normalViewPr>
  <p:slideViewPr>
    <p:cSldViewPr snapToGrid="0" showGuides="1">
      <p:cViewPr varScale="1">
        <p:scale>
          <a:sx n="76" d="100"/>
          <a:sy n="76" d="100"/>
        </p:scale>
        <p:origin x="2382" y="84"/>
      </p:cViewPr>
      <p:guideLst>
        <p:guide orient="horz" pos="2160"/>
        <p:guide pos="2880"/>
      </p:guideLst>
    </p:cSldViewPr>
  </p:slideViewPr>
  <p:outlineViewPr>
    <p:cViewPr>
      <p:scale>
        <a:sx n="33" d="100"/>
        <a:sy n="33" d="100"/>
      </p:scale>
      <p:origin x="0" y="-22224"/>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showGuides="1">
      <p:cViewPr varScale="1">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gs" Target="tags/tag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g"/></Relationships>
</file>

<file path=ppt/diagrams/_rels/drawing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7FA6D-8131-41F2-B5C2-B214979A829C}" type="doc">
      <dgm:prSet loTypeId="urn:microsoft.com/office/officeart/2005/8/layout/hProcess11" loCatId="process" qsTypeId="urn:microsoft.com/office/officeart/2005/8/quickstyle/simple2" qsCatId="simple" csTypeId="urn:microsoft.com/office/officeart/2005/8/colors/accent1_2" csCatId="accent1" phldr="1"/>
      <dgm:spPr/>
      <dgm:t>
        <a:bodyPr/>
        <a:lstStyle/>
        <a:p>
          <a:endParaRPr lang="en-US"/>
        </a:p>
      </dgm:t>
    </dgm:pt>
    <dgm:pt modelId="{A360544F-43FC-42C5-A297-42773F7C49C3}">
      <dgm:prSet phldrT="[Text]" custT="1"/>
      <dgm:spPr/>
      <dgm:t>
        <a:bodyPr/>
        <a:lstStyle/>
        <a:p>
          <a:r>
            <a:rPr lang="en-US" sz="1400" b="1" dirty="0" smtClean="0"/>
            <a:t>Position Vacancy</a:t>
          </a:r>
          <a:endParaRPr lang="en-US" sz="1400" b="1" dirty="0"/>
        </a:p>
      </dgm:t>
    </dgm:pt>
    <dgm:pt modelId="{7B858D8E-DC27-4BDB-A85B-B218E5CAB878}" type="parTrans" cxnId="{E426152A-1DAC-4064-AFB6-63F420CAF670}">
      <dgm:prSet/>
      <dgm:spPr/>
      <dgm:t>
        <a:bodyPr/>
        <a:lstStyle/>
        <a:p>
          <a:endParaRPr lang="en-US"/>
        </a:p>
      </dgm:t>
    </dgm:pt>
    <dgm:pt modelId="{BCE46430-46C6-4858-979C-4BDA6859FECB}" type="sibTrans" cxnId="{E426152A-1DAC-4064-AFB6-63F420CAF670}">
      <dgm:prSet/>
      <dgm:spPr/>
      <dgm:t>
        <a:bodyPr/>
        <a:lstStyle/>
        <a:p>
          <a:endParaRPr lang="en-US"/>
        </a:p>
      </dgm:t>
    </dgm:pt>
    <dgm:pt modelId="{84AE2D36-1FE7-4A53-9604-A0B204B1B9A0}">
      <dgm:prSet phldrT="[Text]" custT="1"/>
      <dgm:spPr/>
      <dgm:t>
        <a:bodyPr/>
        <a:lstStyle/>
        <a:p>
          <a:r>
            <a:rPr lang="en-US" sz="1400" b="1" dirty="0" smtClean="0"/>
            <a:t>HR Specialist Partners with Hiring Manager</a:t>
          </a:r>
          <a:endParaRPr lang="en-US" sz="1400" b="1" dirty="0"/>
        </a:p>
      </dgm:t>
    </dgm:pt>
    <dgm:pt modelId="{0A249EEC-CFC5-4E8E-9707-61B62E12C324}" type="parTrans" cxnId="{31A675BC-90E5-4B1B-A3FC-65161471F742}">
      <dgm:prSet/>
      <dgm:spPr/>
      <dgm:t>
        <a:bodyPr/>
        <a:lstStyle/>
        <a:p>
          <a:endParaRPr lang="en-US"/>
        </a:p>
      </dgm:t>
    </dgm:pt>
    <dgm:pt modelId="{8A9F6D20-E69D-4C3A-8DB8-A1494D417904}" type="sibTrans" cxnId="{31A675BC-90E5-4B1B-A3FC-65161471F742}">
      <dgm:prSet/>
      <dgm:spPr/>
      <dgm:t>
        <a:bodyPr/>
        <a:lstStyle/>
        <a:p>
          <a:endParaRPr lang="en-US"/>
        </a:p>
      </dgm:t>
    </dgm:pt>
    <dgm:pt modelId="{8F85F463-D0AF-40E9-9F2E-0184FB564A0D}">
      <dgm:prSet phldrT="[Text]" custT="1"/>
      <dgm:spPr/>
      <dgm:t>
        <a:bodyPr/>
        <a:lstStyle/>
        <a:p>
          <a:r>
            <a:rPr lang="en-US" sz="1400" b="1" dirty="0" smtClean="0"/>
            <a:t>Job Announcement Created / Vacancy Announced</a:t>
          </a:r>
          <a:endParaRPr lang="en-US" sz="1400" b="1" dirty="0"/>
        </a:p>
      </dgm:t>
    </dgm:pt>
    <dgm:pt modelId="{EF8D7E94-CB12-4D00-AB46-52638B10E1F7}" type="parTrans" cxnId="{FAD3C584-2559-4DDF-B45A-FA58001502D1}">
      <dgm:prSet/>
      <dgm:spPr/>
      <dgm:t>
        <a:bodyPr/>
        <a:lstStyle/>
        <a:p>
          <a:endParaRPr lang="en-US"/>
        </a:p>
      </dgm:t>
    </dgm:pt>
    <dgm:pt modelId="{44B2B069-E523-4043-A9C0-38D51B1FD649}" type="sibTrans" cxnId="{FAD3C584-2559-4DDF-B45A-FA58001502D1}">
      <dgm:prSet/>
      <dgm:spPr/>
      <dgm:t>
        <a:bodyPr/>
        <a:lstStyle/>
        <a:p>
          <a:endParaRPr lang="en-US"/>
        </a:p>
      </dgm:t>
    </dgm:pt>
    <dgm:pt modelId="{2CF4C8FC-1EB8-4540-9C24-81CF5F45349A}">
      <dgm:prSet phldrT="[Text]" custT="1"/>
      <dgm:spPr/>
      <dgm:t>
        <a:bodyPr/>
        <a:lstStyle/>
        <a:p>
          <a:r>
            <a:rPr lang="en-US" sz="1400" b="1" dirty="0" smtClean="0"/>
            <a:t>Applications Reviewed</a:t>
          </a:r>
          <a:endParaRPr lang="en-US" sz="1400" b="1" dirty="0"/>
        </a:p>
      </dgm:t>
    </dgm:pt>
    <dgm:pt modelId="{1F3FCE19-E7E6-4185-A6ED-4712F32E4F51}" type="parTrans" cxnId="{42ED587A-C321-44C8-96FC-0D9B1FF41D65}">
      <dgm:prSet/>
      <dgm:spPr/>
      <dgm:t>
        <a:bodyPr/>
        <a:lstStyle/>
        <a:p>
          <a:endParaRPr lang="en-US"/>
        </a:p>
      </dgm:t>
    </dgm:pt>
    <dgm:pt modelId="{75BCF9C1-4940-4632-8AC7-BADEFF2DBACB}" type="sibTrans" cxnId="{42ED587A-C321-44C8-96FC-0D9B1FF41D65}">
      <dgm:prSet/>
      <dgm:spPr/>
      <dgm:t>
        <a:bodyPr/>
        <a:lstStyle/>
        <a:p>
          <a:endParaRPr lang="en-US"/>
        </a:p>
      </dgm:t>
    </dgm:pt>
    <dgm:pt modelId="{E70E7B69-54BE-4FBA-9C83-A558E2A872BD}">
      <dgm:prSet phldrT="[Text]" custT="1"/>
      <dgm:spPr/>
      <dgm:t>
        <a:bodyPr/>
        <a:lstStyle/>
        <a:p>
          <a:r>
            <a:rPr lang="en-US" sz="1400" b="1" dirty="0" smtClean="0"/>
            <a:t>Comparative Analysis </a:t>
          </a:r>
          <a:endParaRPr lang="en-US" sz="1400" b="1" dirty="0"/>
        </a:p>
      </dgm:t>
    </dgm:pt>
    <dgm:pt modelId="{3C762581-7C19-4C4E-BC42-C0F879F9DA3F}" type="parTrans" cxnId="{F9E9364A-0C0D-4A28-9622-33F48F7A253C}">
      <dgm:prSet/>
      <dgm:spPr/>
      <dgm:t>
        <a:bodyPr/>
        <a:lstStyle/>
        <a:p>
          <a:endParaRPr lang="en-US"/>
        </a:p>
      </dgm:t>
    </dgm:pt>
    <dgm:pt modelId="{85D2EDBB-C238-4F92-A0B4-292DB17D3E10}" type="sibTrans" cxnId="{F9E9364A-0C0D-4A28-9622-33F48F7A253C}">
      <dgm:prSet/>
      <dgm:spPr/>
      <dgm:t>
        <a:bodyPr/>
        <a:lstStyle/>
        <a:p>
          <a:endParaRPr lang="en-US"/>
        </a:p>
      </dgm:t>
    </dgm:pt>
    <dgm:pt modelId="{72B12597-E92F-4A44-A217-3276B1C1467C}">
      <dgm:prSet phldrT="[Text]" custT="1"/>
      <dgm:spPr/>
      <dgm:t>
        <a:bodyPr/>
        <a:lstStyle/>
        <a:p>
          <a:r>
            <a:rPr lang="en-US" sz="1400" b="1" dirty="0" smtClean="0"/>
            <a:t>Post –Referral Steps</a:t>
          </a:r>
          <a:endParaRPr lang="en-US" sz="1400" b="1" dirty="0"/>
        </a:p>
      </dgm:t>
    </dgm:pt>
    <dgm:pt modelId="{33C333F3-3EFA-465B-9D19-34B18F35EEEC}" type="parTrans" cxnId="{D292CFDA-8C99-4C7A-B4FA-4E2A548B42A6}">
      <dgm:prSet/>
      <dgm:spPr/>
      <dgm:t>
        <a:bodyPr/>
        <a:lstStyle/>
        <a:p>
          <a:endParaRPr lang="en-US"/>
        </a:p>
      </dgm:t>
    </dgm:pt>
    <dgm:pt modelId="{0EE5FBBA-D63A-420F-B8D8-EF10F22CBA0B}" type="sibTrans" cxnId="{D292CFDA-8C99-4C7A-B4FA-4E2A548B42A6}">
      <dgm:prSet/>
      <dgm:spPr/>
      <dgm:t>
        <a:bodyPr/>
        <a:lstStyle/>
        <a:p>
          <a:endParaRPr lang="en-US"/>
        </a:p>
      </dgm:t>
    </dgm:pt>
    <dgm:pt modelId="{3CD7DB58-0992-4660-8B4D-4CD299F513D2}">
      <dgm:prSet phldrT="[Text]" custT="1"/>
      <dgm:spPr/>
      <dgm:t>
        <a:bodyPr/>
        <a:lstStyle/>
        <a:p>
          <a:r>
            <a:rPr lang="en-US" sz="1400" b="1" dirty="0" smtClean="0"/>
            <a:t>Job Offer Made </a:t>
          </a:r>
        </a:p>
        <a:p>
          <a:endParaRPr lang="en-US" sz="1400" b="1" dirty="0"/>
        </a:p>
      </dgm:t>
    </dgm:pt>
    <dgm:pt modelId="{44A5E6CC-4E7B-4BD8-907B-A6DF6ACDC88B}" type="parTrans" cxnId="{E5237138-59E4-47D4-B3F4-40165910AB69}">
      <dgm:prSet/>
      <dgm:spPr/>
      <dgm:t>
        <a:bodyPr/>
        <a:lstStyle/>
        <a:p>
          <a:endParaRPr lang="en-US"/>
        </a:p>
      </dgm:t>
    </dgm:pt>
    <dgm:pt modelId="{D362DB0A-7906-4A91-80D6-4134B40C4003}" type="sibTrans" cxnId="{E5237138-59E4-47D4-B3F4-40165910AB69}">
      <dgm:prSet/>
      <dgm:spPr/>
      <dgm:t>
        <a:bodyPr/>
        <a:lstStyle/>
        <a:p>
          <a:endParaRPr lang="en-US"/>
        </a:p>
      </dgm:t>
    </dgm:pt>
    <dgm:pt modelId="{83B3AD88-034C-409B-9D35-2B2ED0966685}" type="pres">
      <dgm:prSet presAssocID="{67C7FA6D-8131-41F2-B5C2-B214979A829C}" presName="Name0" presStyleCnt="0">
        <dgm:presLayoutVars>
          <dgm:dir/>
          <dgm:resizeHandles val="exact"/>
        </dgm:presLayoutVars>
      </dgm:prSet>
      <dgm:spPr/>
      <dgm:t>
        <a:bodyPr/>
        <a:lstStyle/>
        <a:p>
          <a:endParaRPr lang="en-US"/>
        </a:p>
      </dgm:t>
    </dgm:pt>
    <dgm:pt modelId="{F182EB6B-F3D6-40F8-87E0-82C0013E3430}" type="pres">
      <dgm:prSet presAssocID="{67C7FA6D-8131-41F2-B5C2-B214979A829C}" presName="arrow" presStyleLbl="bgShp" presStyleIdx="0" presStyleCnt="1"/>
      <dgm:spPr/>
    </dgm:pt>
    <dgm:pt modelId="{3C6B7790-D747-4B72-A261-3DA9FF8EF10A}" type="pres">
      <dgm:prSet presAssocID="{67C7FA6D-8131-41F2-B5C2-B214979A829C}" presName="points" presStyleCnt="0"/>
      <dgm:spPr/>
    </dgm:pt>
    <dgm:pt modelId="{D4691DA5-B1C4-40D4-BB7B-A1E30799116F}" type="pres">
      <dgm:prSet presAssocID="{A360544F-43FC-42C5-A297-42773F7C49C3}" presName="compositeA" presStyleCnt="0"/>
      <dgm:spPr/>
    </dgm:pt>
    <dgm:pt modelId="{D83BAF9D-2A1E-4251-B374-50F86FA5C0A6}" type="pres">
      <dgm:prSet presAssocID="{A360544F-43FC-42C5-A297-42773F7C49C3}" presName="textA" presStyleLbl="revTx" presStyleIdx="0" presStyleCnt="7">
        <dgm:presLayoutVars>
          <dgm:bulletEnabled val="1"/>
        </dgm:presLayoutVars>
      </dgm:prSet>
      <dgm:spPr/>
      <dgm:t>
        <a:bodyPr/>
        <a:lstStyle/>
        <a:p>
          <a:endParaRPr lang="en-US"/>
        </a:p>
      </dgm:t>
    </dgm:pt>
    <dgm:pt modelId="{EB93BED8-68CB-4E76-857E-C355C553A01C}" type="pres">
      <dgm:prSet presAssocID="{A360544F-43FC-42C5-A297-42773F7C49C3}" presName="circleA" presStyleLbl="node1" presStyleIdx="0" presStyleCnt="7"/>
      <dgm:spPr/>
    </dgm:pt>
    <dgm:pt modelId="{B16B564A-9C2D-4A46-A48D-98A3D184CFE1}" type="pres">
      <dgm:prSet presAssocID="{A360544F-43FC-42C5-A297-42773F7C49C3}" presName="spaceA" presStyleCnt="0"/>
      <dgm:spPr/>
    </dgm:pt>
    <dgm:pt modelId="{9905A4E2-0C43-48CE-A283-041A2CE7652C}" type="pres">
      <dgm:prSet presAssocID="{BCE46430-46C6-4858-979C-4BDA6859FECB}" presName="space" presStyleCnt="0"/>
      <dgm:spPr/>
    </dgm:pt>
    <dgm:pt modelId="{14232FC5-A809-469A-8D1A-C550D4EA0DDA}" type="pres">
      <dgm:prSet presAssocID="{84AE2D36-1FE7-4A53-9604-A0B204B1B9A0}" presName="compositeB" presStyleCnt="0"/>
      <dgm:spPr/>
    </dgm:pt>
    <dgm:pt modelId="{9B3E0B20-0BAB-4326-A0CE-D69EBAC86D23}" type="pres">
      <dgm:prSet presAssocID="{84AE2D36-1FE7-4A53-9604-A0B204B1B9A0}" presName="textB" presStyleLbl="revTx" presStyleIdx="1" presStyleCnt="7" custScaleX="116004">
        <dgm:presLayoutVars>
          <dgm:bulletEnabled val="1"/>
        </dgm:presLayoutVars>
      </dgm:prSet>
      <dgm:spPr/>
      <dgm:t>
        <a:bodyPr/>
        <a:lstStyle/>
        <a:p>
          <a:endParaRPr lang="en-US"/>
        </a:p>
      </dgm:t>
    </dgm:pt>
    <dgm:pt modelId="{24B898E0-05FA-4298-8674-54A9A50AF9F4}" type="pres">
      <dgm:prSet presAssocID="{84AE2D36-1FE7-4A53-9604-A0B204B1B9A0}" presName="circleB" presStyleLbl="node1" presStyleIdx="1" presStyleCnt="7"/>
      <dgm:spPr/>
    </dgm:pt>
    <dgm:pt modelId="{71D12698-2DBC-448F-8B87-7E64DCD01110}" type="pres">
      <dgm:prSet presAssocID="{84AE2D36-1FE7-4A53-9604-A0B204B1B9A0}" presName="spaceB" presStyleCnt="0"/>
      <dgm:spPr/>
    </dgm:pt>
    <dgm:pt modelId="{E99320B4-321C-49D5-9B6B-AB2879112AA5}" type="pres">
      <dgm:prSet presAssocID="{8A9F6D20-E69D-4C3A-8DB8-A1494D417904}" presName="space" presStyleCnt="0"/>
      <dgm:spPr/>
    </dgm:pt>
    <dgm:pt modelId="{DFA37B53-3726-44C5-8B2F-3540AFDD2E11}" type="pres">
      <dgm:prSet presAssocID="{8F85F463-D0AF-40E9-9F2E-0184FB564A0D}" presName="compositeA" presStyleCnt="0"/>
      <dgm:spPr/>
    </dgm:pt>
    <dgm:pt modelId="{930A78FA-1416-4F8D-AD7A-7F905A29A1BD}" type="pres">
      <dgm:prSet presAssocID="{8F85F463-D0AF-40E9-9F2E-0184FB564A0D}" presName="textA" presStyleLbl="revTx" presStyleIdx="2" presStyleCnt="7" custScaleX="165323">
        <dgm:presLayoutVars>
          <dgm:bulletEnabled val="1"/>
        </dgm:presLayoutVars>
      </dgm:prSet>
      <dgm:spPr/>
      <dgm:t>
        <a:bodyPr/>
        <a:lstStyle/>
        <a:p>
          <a:endParaRPr lang="en-US"/>
        </a:p>
      </dgm:t>
    </dgm:pt>
    <dgm:pt modelId="{8563A2E5-DF5A-430A-B658-49C211080EBE}" type="pres">
      <dgm:prSet presAssocID="{8F85F463-D0AF-40E9-9F2E-0184FB564A0D}" presName="circleA" presStyleLbl="node1" presStyleIdx="2" presStyleCnt="7"/>
      <dgm:spPr/>
    </dgm:pt>
    <dgm:pt modelId="{1D3E7E19-FF5C-4CB0-88ED-754A08C26DF9}" type="pres">
      <dgm:prSet presAssocID="{8F85F463-D0AF-40E9-9F2E-0184FB564A0D}" presName="spaceA" presStyleCnt="0"/>
      <dgm:spPr/>
    </dgm:pt>
    <dgm:pt modelId="{E6AB9327-7819-4F0E-BA6C-9BCAAB13105D}" type="pres">
      <dgm:prSet presAssocID="{44B2B069-E523-4043-A9C0-38D51B1FD649}" presName="space" presStyleCnt="0"/>
      <dgm:spPr/>
    </dgm:pt>
    <dgm:pt modelId="{FA787DBC-C41B-4020-A12F-59F64ED012E8}" type="pres">
      <dgm:prSet presAssocID="{2CF4C8FC-1EB8-4540-9C24-81CF5F45349A}" presName="compositeB" presStyleCnt="0"/>
      <dgm:spPr/>
    </dgm:pt>
    <dgm:pt modelId="{F244F19E-DB80-4527-A304-D7D489C01120}" type="pres">
      <dgm:prSet presAssocID="{2CF4C8FC-1EB8-4540-9C24-81CF5F45349A}" presName="textB" presStyleLbl="revTx" presStyleIdx="3" presStyleCnt="7" custScaleX="142565">
        <dgm:presLayoutVars>
          <dgm:bulletEnabled val="1"/>
        </dgm:presLayoutVars>
      </dgm:prSet>
      <dgm:spPr/>
      <dgm:t>
        <a:bodyPr/>
        <a:lstStyle/>
        <a:p>
          <a:endParaRPr lang="en-US"/>
        </a:p>
      </dgm:t>
    </dgm:pt>
    <dgm:pt modelId="{59FC6B54-A6EB-4572-87C8-BDF29D009C98}" type="pres">
      <dgm:prSet presAssocID="{2CF4C8FC-1EB8-4540-9C24-81CF5F45349A}" presName="circleB" presStyleLbl="node1" presStyleIdx="3" presStyleCnt="7"/>
      <dgm:spPr/>
    </dgm:pt>
    <dgm:pt modelId="{4895A00D-F551-4756-A804-D68748D11AA9}" type="pres">
      <dgm:prSet presAssocID="{2CF4C8FC-1EB8-4540-9C24-81CF5F45349A}" presName="spaceB" presStyleCnt="0"/>
      <dgm:spPr/>
    </dgm:pt>
    <dgm:pt modelId="{854303AD-013C-4111-B252-C729A2D83211}" type="pres">
      <dgm:prSet presAssocID="{75BCF9C1-4940-4632-8AC7-BADEFF2DBACB}" presName="space" presStyleCnt="0"/>
      <dgm:spPr/>
    </dgm:pt>
    <dgm:pt modelId="{69666CB6-E257-4FF1-A7DC-EADCED4C36A7}" type="pres">
      <dgm:prSet presAssocID="{E70E7B69-54BE-4FBA-9C83-A558E2A872BD}" presName="compositeA" presStyleCnt="0"/>
      <dgm:spPr/>
    </dgm:pt>
    <dgm:pt modelId="{8C5A5F4E-44E0-431C-928E-44BFBFDEFFB0}" type="pres">
      <dgm:prSet presAssocID="{E70E7B69-54BE-4FBA-9C83-A558E2A872BD}" presName="textA" presStyleLbl="revTx" presStyleIdx="4" presStyleCnt="7" custScaleX="137805">
        <dgm:presLayoutVars>
          <dgm:bulletEnabled val="1"/>
        </dgm:presLayoutVars>
      </dgm:prSet>
      <dgm:spPr/>
      <dgm:t>
        <a:bodyPr/>
        <a:lstStyle/>
        <a:p>
          <a:endParaRPr lang="en-US"/>
        </a:p>
      </dgm:t>
    </dgm:pt>
    <dgm:pt modelId="{0F6FCD41-D0ED-48F5-9564-D445EAC47DA7}" type="pres">
      <dgm:prSet presAssocID="{E70E7B69-54BE-4FBA-9C83-A558E2A872BD}" presName="circleA" presStyleLbl="node1" presStyleIdx="4" presStyleCnt="7"/>
      <dgm:spPr/>
    </dgm:pt>
    <dgm:pt modelId="{D68DC857-826A-4A6A-A7E2-3114C5CB0835}" type="pres">
      <dgm:prSet presAssocID="{E70E7B69-54BE-4FBA-9C83-A558E2A872BD}" presName="spaceA" presStyleCnt="0"/>
      <dgm:spPr/>
    </dgm:pt>
    <dgm:pt modelId="{C283041F-361E-4780-A45F-4163FFDCE5F7}" type="pres">
      <dgm:prSet presAssocID="{85D2EDBB-C238-4F92-A0B4-292DB17D3E10}" presName="space" presStyleCnt="0"/>
      <dgm:spPr/>
    </dgm:pt>
    <dgm:pt modelId="{E5C5BFE1-DF33-47AD-A930-2B40C29ED6CB}" type="pres">
      <dgm:prSet presAssocID="{72B12597-E92F-4A44-A217-3276B1C1467C}" presName="compositeB" presStyleCnt="0"/>
      <dgm:spPr/>
    </dgm:pt>
    <dgm:pt modelId="{64E7FF87-7B86-41C4-B95D-4FFD9B90D35A}" type="pres">
      <dgm:prSet presAssocID="{72B12597-E92F-4A44-A217-3276B1C1467C}" presName="textB" presStyleLbl="revTx" presStyleIdx="5" presStyleCnt="7" custScaleX="135676">
        <dgm:presLayoutVars>
          <dgm:bulletEnabled val="1"/>
        </dgm:presLayoutVars>
      </dgm:prSet>
      <dgm:spPr/>
      <dgm:t>
        <a:bodyPr/>
        <a:lstStyle/>
        <a:p>
          <a:endParaRPr lang="en-US"/>
        </a:p>
      </dgm:t>
    </dgm:pt>
    <dgm:pt modelId="{6B6D8084-E0E4-4A26-9958-8BA3210AE8CE}" type="pres">
      <dgm:prSet presAssocID="{72B12597-E92F-4A44-A217-3276B1C1467C}" presName="circleB" presStyleLbl="node1" presStyleIdx="5" presStyleCnt="7"/>
      <dgm:spPr/>
    </dgm:pt>
    <dgm:pt modelId="{A1BE07A7-CD3A-43CA-81D7-3D48721D145D}" type="pres">
      <dgm:prSet presAssocID="{72B12597-E92F-4A44-A217-3276B1C1467C}" presName="spaceB" presStyleCnt="0"/>
      <dgm:spPr/>
    </dgm:pt>
    <dgm:pt modelId="{5F07B6B7-9663-49EA-97F5-B1957D60D4B2}" type="pres">
      <dgm:prSet presAssocID="{0EE5FBBA-D63A-420F-B8D8-EF10F22CBA0B}" presName="space" presStyleCnt="0"/>
      <dgm:spPr/>
    </dgm:pt>
    <dgm:pt modelId="{906E938A-5D4E-40A5-8C18-BE7B3A6F9FBE}" type="pres">
      <dgm:prSet presAssocID="{3CD7DB58-0992-4660-8B4D-4CD299F513D2}" presName="compositeA" presStyleCnt="0"/>
      <dgm:spPr/>
    </dgm:pt>
    <dgm:pt modelId="{091769C0-3890-48D3-B67E-3FC4D392970D}" type="pres">
      <dgm:prSet presAssocID="{3CD7DB58-0992-4660-8B4D-4CD299F513D2}" presName="textA" presStyleLbl="revTx" presStyleIdx="6" presStyleCnt="7">
        <dgm:presLayoutVars>
          <dgm:bulletEnabled val="1"/>
        </dgm:presLayoutVars>
      </dgm:prSet>
      <dgm:spPr/>
      <dgm:t>
        <a:bodyPr/>
        <a:lstStyle/>
        <a:p>
          <a:endParaRPr lang="en-US"/>
        </a:p>
      </dgm:t>
    </dgm:pt>
    <dgm:pt modelId="{F3A9B095-5E1F-48F3-8A76-E169694DCDD1}" type="pres">
      <dgm:prSet presAssocID="{3CD7DB58-0992-4660-8B4D-4CD299F513D2}" presName="circleA" presStyleLbl="node1" presStyleIdx="6" presStyleCnt="7"/>
      <dgm:spPr/>
    </dgm:pt>
    <dgm:pt modelId="{3DDA9641-58DD-4D45-B2EA-35F94015653B}" type="pres">
      <dgm:prSet presAssocID="{3CD7DB58-0992-4660-8B4D-4CD299F513D2}" presName="spaceA" presStyleCnt="0"/>
      <dgm:spPr/>
    </dgm:pt>
  </dgm:ptLst>
  <dgm:cxnLst>
    <dgm:cxn modelId="{8CC0B281-680A-440F-AEAA-426F9C61A30B}" type="presOf" srcId="{67C7FA6D-8131-41F2-B5C2-B214979A829C}" destId="{83B3AD88-034C-409B-9D35-2B2ED0966685}" srcOrd="0" destOrd="0" presId="urn:microsoft.com/office/officeart/2005/8/layout/hProcess11"/>
    <dgm:cxn modelId="{F2BE9D48-FE30-4DED-BCE5-0B38CC2F896A}" type="presOf" srcId="{A360544F-43FC-42C5-A297-42773F7C49C3}" destId="{D83BAF9D-2A1E-4251-B374-50F86FA5C0A6}" srcOrd="0" destOrd="0" presId="urn:microsoft.com/office/officeart/2005/8/layout/hProcess11"/>
    <dgm:cxn modelId="{42ED587A-C321-44C8-96FC-0D9B1FF41D65}" srcId="{67C7FA6D-8131-41F2-B5C2-B214979A829C}" destId="{2CF4C8FC-1EB8-4540-9C24-81CF5F45349A}" srcOrd="3" destOrd="0" parTransId="{1F3FCE19-E7E6-4185-A6ED-4712F32E4F51}" sibTransId="{75BCF9C1-4940-4632-8AC7-BADEFF2DBACB}"/>
    <dgm:cxn modelId="{71654CB1-C099-4CBD-B994-6BD2E48DAB81}" type="presOf" srcId="{E70E7B69-54BE-4FBA-9C83-A558E2A872BD}" destId="{8C5A5F4E-44E0-431C-928E-44BFBFDEFFB0}" srcOrd="0" destOrd="0" presId="urn:microsoft.com/office/officeart/2005/8/layout/hProcess11"/>
    <dgm:cxn modelId="{6CD6CDA1-19E3-4CFA-B089-E7134DB7FC7F}" type="presOf" srcId="{84AE2D36-1FE7-4A53-9604-A0B204B1B9A0}" destId="{9B3E0B20-0BAB-4326-A0CE-D69EBAC86D23}" srcOrd="0" destOrd="0" presId="urn:microsoft.com/office/officeart/2005/8/layout/hProcess11"/>
    <dgm:cxn modelId="{E5237138-59E4-47D4-B3F4-40165910AB69}" srcId="{67C7FA6D-8131-41F2-B5C2-B214979A829C}" destId="{3CD7DB58-0992-4660-8B4D-4CD299F513D2}" srcOrd="6" destOrd="0" parTransId="{44A5E6CC-4E7B-4BD8-907B-A6DF6ACDC88B}" sibTransId="{D362DB0A-7906-4A91-80D6-4134B40C4003}"/>
    <dgm:cxn modelId="{316B2785-2EE9-4A2F-8045-1BC232FAF347}" type="presOf" srcId="{3CD7DB58-0992-4660-8B4D-4CD299F513D2}" destId="{091769C0-3890-48D3-B67E-3FC4D392970D}" srcOrd="0" destOrd="0" presId="urn:microsoft.com/office/officeart/2005/8/layout/hProcess11"/>
    <dgm:cxn modelId="{31A675BC-90E5-4B1B-A3FC-65161471F742}" srcId="{67C7FA6D-8131-41F2-B5C2-B214979A829C}" destId="{84AE2D36-1FE7-4A53-9604-A0B204B1B9A0}" srcOrd="1" destOrd="0" parTransId="{0A249EEC-CFC5-4E8E-9707-61B62E12C324}" sibTransId="{8A9F6D20-E69D-4C3A-8DB8-A1494D417904}"/>
    <dgm:cxn modelId="{D292CFDA-8C99-4C7A-B4FA-4E2A548B42A6}" srcId="{67C7FA6D-8131-41F2-B5C2-B214979A829C}" destId="{72B12597-E92F-4A44-A217-3276B1C1467C}" srcOrd="5" destOrd="0" parTransId="{33C333F3-3EFA-465B-9D19-34B18F35EEEC}" sibTransId="{0EE5FBBA-D63A-420F-B8D8-EF10F22CBA0B}"/>
    <dgm:cxn modelId="{0865B18F-CD82-4755-8B7D-7D1F67650F17}" type="presOf" srcId="{72B12597-E92F-4A44-A217-3276B1C1467C}" destId="{64E7FF87-7B86-41C4-B95D-4FFD9B90D35A}" srcOrd="0" destOrd="0" presId="urn:microsoft.com/office/officeart/2005/8/layout/hProcess11"/>
    <dgm:cxn modelId="{F9E9364A-0C0D-4A28-9622-33F48F7A253C}" srcId="{67C7FA6D-8131-41F2-B5C2-B214979A829C}" destId="{E70E7B69-54BE-4FBA-9C83-A558E2A872BD}" srcOrd="4" destOrd="0" parTransId="{3C762581-7C19-4C4E-BC42-C0F879F9DA3F}" sibTransId="{85D2EDBB-C238-4F92-A0B4-292DB17D3E10}"/>
    <dgm:cxn modelId="{32E041BB-241F-49DD-A201-DFE4728FB77C}" type="presOf" srcId="{8F85F463-D0AF-40E9-9F2E-0184FB564A0D}" destId="{930A78FA-1416-4F8D-AD7A-7F905A29A1BD}" srcOrd="0" destOrd="0" presId="urn:microsoft.com/office/officeart/2005/8/layout/hProcess11"/>
    <dgm:cxn modelId="{E426152A-1DAC-4064-AFB6-63F420CAF670}" srcId="{67C7FA6D-8131-41F2-B5C2-B214979A829C}" destId="{A360544F-43FC-42C5-A297-42773F7C49C3}" srcOrd="0" destOrd="0" parTransId="{7B858D8E-DC27-4BDB-A85B-B218E5CAB878}" sibTransId="{BCE46430-46C6-4858-979C-4BDA6859FECB}"/>
    <dgm:cxn modelId="{4D1A611C-4BEF-4F38-B578-4D24352DB2F1}" type="presOf" srcId="{2CF4C8FC-1EB8-4540-9C24-81CF5F45349A}" destId="{F244F19E-DB80-4527-A304-D7D489C01120}" srcOrd="0" destOrd="0" presId="urn:microsoft.com/office/officeart/2005/8/layout/hProcess11"/>
    <dgm:cxn modelId="{FAD3C584-2559-4DDF-B45A-FA58001502D1}" srcId="{67C7FA6D-8131-41F2-B5C2-B214979A829C}" destId="{8F85F463-D0AF-40E9-9F2E-0184FB564A0D}" srcOrd="2" destOrd="0" parTransId="{EF8D7E94-CB12-4D00-AB46-52638B10E1F7}" sibTransId="{44B2B069-E523-4043-A9C0-38D51B1FD649}"/>
    <dgm:cxn modelId="{4A3DDAFD-1AD2-4921-9F56-96BF39F394C1}" type="presParOf" srcId="{83B3AD88-034C-409B-9D35-2B2ED0966685}" destId="{F182EB6B-F3D6-40F8-87E0-82C0013E3430}" srcOrd="0" destOrd="0" presId="urn:microsoft.com/office/officeart/2005/8/layout/hProcess11"/>
    <dgm:cxn modelId="{538A074E-E34A-4BCE-966C-837A445C38E1}" type="presParOf" srcId="{83B3AD88-034C-409B-9D35-2B2ED0966685}" destId="{3C6B7790-D747-4B72-A261-3DA9FF8EF10A}" srcOrd="1" destOrd="0" presId="urn:microsoft.com/office/officeart/2005/8/layout/hProcess11"/>
    <dgm:cxn modelId="{4ADAFBEF-5409-481C-B064-B7AE595FD96F}" type="presParOf" srcId="{3C6B7790-D747-4B72-A261-3DA9FF8EF10A}" destId="{D4691DA5-B1C4-40D4-BB7B-A1E30799116F}" srcOrd="0" destOrd="0" presId="urn:microsoft.com/office/officeart/2005/8/layout/hProcess11"/>
    <dgm:cxn modelId="{76281A35-D64B-437C-8C90-D938F6508188}" type="presParOf" srcId="{D4691DA5-B1C4-40D4-BB7B-A1E30799116F}" destId="{D83BAF9D-2A1E-4251-B374-50F86FA5C0A6}" srcOrd="0" destOrd="0" presId="urn:microsoft.com/office/officeart/2005/8/layout/hProcess11"/>
    <dgm:cxn modelId="{3D2ED172-96D4-4200-881F-8BFA4A3EB632}" type="presParOf" srcId="{D4691DA5-B1C4-40D4-BB7B-A1E30799116F}" destId="{EB93BED8-68CB-4E76-857E-C355C553A01C}" srcOrd="1" destOrd="0" presId="urn:microsoft.com/office/officeart/2005/8/layout/hProcess11"/>
    <dgm:cxn modelId="{6991B261-3547-4A82-A25C-4EAB1576B36C}" type="presParOf" srcId="{D4691DA5-B1C4-40D4-BB7B-A1E30799116F}" destId="{B16B564A-9C2D-4A46-A48D-98A3D184CFE1}" srcOrd="2" destOrd="0" presId="urn:microsoft.com/office/officeart/2005/8/layout/hProcess11"/>
    <dgm:cxn modelId="{D64F796D-B0CD-44E4-A838-325DFECA8845}" type="presParOf" srcId="{3C6B7790-D747-4B72-A261-3DA9FF8EF10A}" destId="{9905A4E2-0C43-48CE-A283-041A2CE7652C}" srcOrd="1" destOrd="0" presId="urn:microsoft.com/office/officeart/2005/8/layout/hProcess11"/>
    <dgm:cxn modelId="{1D9BD287-27D5-4691-98AF-90EA088063CE}" type="presParOf" srcId="{3C6B7790-D747-4B72-A261-3DA9FF8EF10A}" destId="{14232FC5-A809-469A-8D1A-C550D4EA0DDA}" srcOrd="2" destOrd="0" presId="urn:microsoft.com/office/officeart/2005/8/layout/hProcess11"/>
    <dgm:cxn modelId="{CBEE2E8E-1B52-4720-838C-9B6CA7B15906}" type="presParOf" srcId="{14232FC5-A809-469A-8D1A-C550D4EA0DDA}" destId="{9B3E0B20-0BAB-4326-A0CE-D69EBAC86D23}" srcOrd="0" destOrd="0" presId="urn:microsoft.com/office/officeart/2005/8/layout/hProcess11"/>
    <dgm:cxn modelId="{43D4CE2C-CF69-4E7F-AB0E-75D355C98BA6}" type="presParOf" srcId="{14232FC5-A809-469A-8D1A-C550D4EA0DDA}" destId="{24B898E0-05FA-4298-8674-54A9A50AF9F4}" srcOrd="1" destOrd="0" presId="urn:microsoft.com/office/officeart/2005/8/layout/hProcess11"/>
    <dgm:cxn modelId="{3B1779CA-30C9-4E9F-97B9-C96079DE33B0}" type="presParOf" srcId="{14232FC5-A809-469A-8D1A-C550D4EA0DDA}" destId="{71D12698-2DBC-448F-8B87-7E64DCD01110}" srcOrd="2" destOrd="0" presId="urn:microsoft.com/office/officeart/2005/8/layout/hProcess11"/>
    <dgm:cxn modelId="{DA5521A0-6402-4523-87C9-795ED474BB55}" type="presParOf" srcId="{3C6B7790-D747-4B72-A261-3DA9FF8EF10A}" destId="{E99320B4-321C-49D5-9B6B-AB2879112AA5}" srcOrd="3" destOrd="0" presId="urn:microsoft.com/office/officeart/2005/8/layout/hProcess11"/>
    <dgm:cxn modelId="{B00EBA02-1168-41F9-AC52-391496C0563A}" type="presParOf" srcId="{3C6B7790-D747-4B72-A261-3DA9FF8EF10A}" destId="{DFA37B53-3726-44C5-8B2F-3540AFDD2E11}" srcOrd="4" destOrd="0" presId="urn:microsoft.com/office/officeart/2005/8/layout/hProcess11"/>
    <dgm:cxn modelId="{B2FDD9CA-F4BF-4A32-9CE9-2E54AB2A05B6}" type="presParOf" srcId="{DFA37B53-3726-44C5-8B2F-3540AFDD2E11}" destId="{930A78FA-1416-4F8D-AD7A-7F905A29A1BD}" srcOrd="0" destOrd="0" presId="urn:microsoft.com/office/officeart/2005/8/layout/hProcess11"/>
    <dgm:cxn modelId="{4FB4295A-6CCE-4E20-B4D1-95E9A24453C1}" type="presParOf" srcId="{DFA37B53-3726-44C5-8B2F-3540AFDD2E11}" destId="{8563A2E5-DF5A-430A-B658-49C211080EBE}" srcOrd="1" destOrd="0" presId="urn:microsoft.com/office/officeart/2005/8/layout/hProcess11"/>
    <dgm:cxn modelId="{6176B671-FDEB-40CF-BEEE-08F718BE662D}" type="presParOf" srcId="{DFA37B53-3726-44C5-8B2F-3540AFDD2E11}" destId="{1D3E7E19-FF5C-4CB0-88ED-754A08C26DF9}" srcOrd="2" destOrd="0" presId="urn:microsoft.com/office/officeart/2005/8/layout/hProcess11"/>
    <dgm:cxn modelId="{53233DF8-94BA-44A5-ABFA-D868CDB57543}" type="presParOf" srcId="{3C6B7790-D747-4B72-A261-3DA9FF8EF10A}" destId="{E6AB9327-7819-4F0E-BA6C-9BCAAB13105D}" srcOrd="5" destOrd="0" presId="urn:microsoft.com/office/officeart/2005/8/layout/hProcess11"/>
    <dgm:cxn modelId="{B5E81E00-5B83-4AD2-9D09-F0329E9F1516}" type="presParOf" srcId="{3C6B7790-D747-4B72-A261-3DA9FF8EF10A}" destId="{FA787DBC-C41B-4020-A12F-59F64ED012E8}" srcOrd="6" destOrd="0" presId="urn:microsoft.com/office/officeart/2005/8/layout/hProcess11"/>
    <dgm:cxn modelId="{37C35647-BE77-45B5-B521-13C3320D6D86}" type="presParOf" srcId="{FA787DBC-C41B-4020-A12F-59F64ED012E8}" destId="{F244F19E-DB80-4527-A304-D7D489C01120}" srcOrd="0" destOrd="0" presId="urn:microsoft.com/office/officeart/2005/8/layout/hProcess11"/>
    <dgm:cxn modelId="{91C14924-11C5-476C-8386-EDD39A2142BD}" type="presParOf" srcId="{FA787DBC-C41B-4020-A12F-59F64ED012E8}" destId="{59FC6B54-A6EB-4572-87C8-BDF29D009C98}" srcOrd="1" destOrd="0" presId="urn:microsoft.com/office/officeart/2005/8/layout/hProcess11"/>
    <dgm:cxn modelId="{D8504B88-C8F6-4108-A7FA-C7BEF4E0B43B}" type="presParOf" srcId="{FA787DBC-C41B-4020-A12F-59F64ED012E8}" destId="{4895A00D-F551-4756-A804-D68748D11AA9}" srcOrd="2" destOrd="0" presId="urn:microsoft.com/office/officeart/2005/8/layout/hProcess11"/>
    <dgm:cxn modelId="{1DDEFEE2-E129-409E-9524-A44B2E282BC4}" type="presParOf" srcId="{3C6B7790-D747-4B72-A261-3DA9FF8EF10A}" destId="{854303AD-013C-4111-B252-C729A2D83211}" srcOrd="7" destOrd="0" presId="urn:microsoft.com/office/officeart/2005/8/layout/hProcess11"/>
    <dgm:cxn modelId="{878D3ECE-F402-4763-B2E2-75E1F314A581}" type="presParOf" srcId="{3C6B7790-D747-4B72-A261-3DA9FF8EF10A}" destId="{69666CB6-E257-4FF1-A7DC-EADCED4C36A7}" srcOrd="8" destOrd="0" presId="urn:microsoft.com/office/officeart/2005/8/layout/hProcess11"/>
    <dgm:cxn modelId="{6F3BB0A6-7A0B-4BBD-9D24-9719A6C0D799}" type="presParOf" srcId="{69666CB6-E257-4FF1-A7DC-EADCED4C36A7}" destId="{8C5A5F4E-44E0-431C-928E-44BFBFDEFFB0}" srcOrd="0" destOrd="0" presId="urn:microsoft.com/office/officeart/2005/8/layout/hProcess11"/>
    <dgm:cxn modelId="{C5D5CCB1-8510-4BB3-A781-728099F47E20}" type="presParOf" srcId="{69666CB6-E257-4FF1-A7DC-EADCED4C36A7}" destId="{0F6FCD41-D0ED-48F5-9564-D445EAC47DA7}" srcOrd="1" destOrd="0" presId="urn:microsoft.com/office/officeart/2005/8/layout/hProcess11"/>
    <dgm:cxn modelId="{D8DC7BDD-6870-43C5-8532-12DE62E0815F}" type="presParOf" srcId="{69666CB6-E257-4FF1-A7DC-EADCED4C36A7}" destId="{D68DC857-826A-4A6A-A7E2-3114C5CB0835}" srcOrd="2" destOrd="0" presId="urn:microsoft.com/office/officeart/2005/8/layout/hProcess11"/>
    <dgm:cxn modelId="{D9A3A661-841E-44C5-97C1-9CC3384DFBEE}" type="presParOf" srcId="{3C6B7790-D747-4B72-A261-3DA9FF8EF10A}" destId="{C283041F-361E-4780-A45F-4163FFDCE5F7}" srcOrd="9" destOrd="0" presId="urn:microsoft.com/office/officeart/2005/8/layout/hProcess11"/>
    <dgm:cxn modelId="{9E9A2E8A-9105-4C60-A8AA-54615B4F9E8C}" type="presParOf" srcId="{3C6B7790-D747-4B72-A261-3DA9FF8EF10A}" destId="{E5C5BFE1-DF33-47AD-A930-2B40C29ED6CB}" srcOrd="10" destOrd="0" presId="urn:microsoft.com/office/officeart/2005/8/layout/hProcess11"/>
    <dgm:cxn modelId="{5E2FC821-2876-4B21-9C36-F46CE1C550F7}" type="presParOf" srcId="{E5C5BFE1-DF33-47AD-A930-2B40C29ED6CB}" destId="{64E7FF87-7B86-41C4-B95D-4FFD9B90D35A}" srcOrd="0" destOrd="0" presId="urn:microsoft.com/office/officeart/2005/8/layout/hProcess11"/>
    <dgm:cxn modelId="{403FF4F4-4445-4309-AECA-FA0868268C41}" type="presParOf" srcId="{E5C5BFE1-DF33-47AD-A930-2B40C29ED6CB}" destId="{6B6D8084-E0E4-4A26-9958-8BA3210AE8CE}" srcOrd="1" destOrd="0" presId="urn:microsoft.com/office/officeart/2005/8/layout/hProcess11"/>
    <dgm:cxn modelId="{18FB2560-FDB1-4F3B-BF2C-A8D819FABFAA}" type="presParOf" srcId="{E5C5BFE1-DF33-47AD-A930-2B40C29ED6CB}" destId="{A1BE07A7-CD3A-43CA-81D7-3D48721D145D}" srcOrd="2" destOrd="0" presId="urn:microsoft.com/office/officeart/2005/8/layout/hProcess11"/>
    <dgm:cxn modelId="{59DA92C1-6345-45E3-8FAE-39F2CD3D2A0A}" type="presParOf" srcId="{3C6B7790-D747-4B72-A261-3DA9FF8EF10A}" destId="{5F07B6B7-9663-49EA-97F5-B1957D60D4B2}" srcOrd="11" destOrd="0" presId="urn:microsoft.com/office/officeart/2005/8/layout/hProcess11"/>
    <dgm:cxn modelId="{B5E9A811-2390-4A09-943E-F4F304FE1735}" type="presParOf" srcId="{3C6B7790-D747-4B72-A261-3DA9FF8EF10A}" destId="{906E938A-5D4E-40A5-8C18-BE7B3A6F9FBE}" srcOrd="12" destOrd="0" presId="urn:microsoft.com/office/officeart/2005/8/layout/hProcess11"/>
    <dgm:cxn modelId="{57B2A2DF-00BD-462B-81FE-924AA2D4C9FE}" type="presParOf" srcId="{906E938A-5D4E-40A5-8C18-BE7B3A6F9FBE}" destId="{091769C0-3890-48D3-B67E-3FC4D392970D}" srcOrd="0" destOrd="0" presId="urn:microsoft.com/office/officeart/2005/8/layout/hProcess11"/>
    <dgm:cxn modelId="{2C56BAC1-730D-4A26-AB0F-D5DA90393907}" type="presParOf" srcId="{906E938A-5D4E-40A5-8C18-BE7B3A6F9FBE}" destId="{F3A9B095-5E1F-48F3-8A76-E169694DCDD1}" srcOrd="1" destOrd="0" presId="urn:microsoft.com/office/officeart/2005/8/layout/hProcess11"/>
    <dgm:cxn modelId="{27AD7227-898A-406F-BDCD-DC52EC244A5C}" type="presParOf" srcId="{906E938A-5D4E-40A5-8C18-BE7B3A6F9FBE}" destId="{3DDA9641-58DD-4D45-B2EA-35F94015653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7FA6D-8131-41F2-B5C2-B214979A829C}" type="doc">
      <dgm:prSet loTypeId="urn:microsoft.com/office/officeart/2005/8/layout/hProcess11" loCatId="process" qsTypeId="urn:microsoft.com/office/officeart/2005/8/quickstyle/simple2" qsCatId="simple" csTypeId="urn:microsoft.com/office/officeart/2005/8/colors/accent1_2" csCatId="accent1" phldr="1"/>
      <dgm:spPr/>
      <dgm:t>
        <a:bodyPr/>
        <a:lstStyle/>
        <a:p>
          <a:endParaRPr lang="en-US"/>
        </a:p>
      </dgm:t>
    </dgm:pt>
    <dgm:pt modelId="{A360544F-43FC-42C5-A297-42773F7C49C3}">
      <dgm:prSet phldrT="[Text]"/>
      <dgm:spPr/>
      <dgm:t>
        <a:bodyPr/>
        <a:lstStyle/>
        <a:p>
          <a:r>
            <a:rPr lang="en-US" b="1" dirty="0" smtClean="0"/>
            <a:t>Position Vacancy</a:t>
          </a:r>
          <a:endParaRPr lang="en-US" b="1" dirty="0"/>
        </a:p>
      </dgm:t>
    </dgm:pt>
    <dgm:pt modelId="{7B858D8E-DC27-4BDB-A85B-B218E5CAB878}" type="parTrans" cxnId="{E426152A-1DAC-4064-AFB6-63F420CAF670}">
      <dgm:prSet/>
      <dgm:spPr/>
      <dgm:t>
        <a:bodyPr/>
        <a:lstStyle/>
        <a:p>
          <a:endParaRPr lang="en-US"/>
        </a:p>
      </dgm:t>
    </dgm:pt>
    <dgm:pt modelId="{BCE46430-46C6-4858-979C-4BDA6859FECB}" type="sibTrans" cxnId="{E426152A-1DAC-4064-AFB6-63F420CAF670}">
      <dgm:prSet/>
      <dgm:spPr/>
      <dgm:t>
        <a:bodyPr/>
        <a:lstStyle/>
        <a:p>
          <a:endParaRPr lang="en-US"/>
        </a:p>
      </dgm:t>
    </dgm:pt>
    <dgm:pt modelId="{84AE2D36-1FE7-4A53-9604-A0B204B1B9A0}">
      <dgm:prSet phldrT="[Text]"/>
      <dgm:spPr/>
      <dgm:t>
        <a:bodyPr/>
        <a:lstStyle/>
        <a:p>
          <a:r>
            <a:rPr lang="en-US" b="1" dirty="0" smtClean="0"/>
            <a:t>HR Specialist Partners with Hiring Manager</a:t>
          </a:r>
          <a:endParaRPr lang="en-US" b="1" dirty="0"/>
        </a:p>
      </dgm:t>
    </dgm:pt>
    <dgm:pt modelId="{0A249EEC-CFC5-4E8E-9707-61B62E12C324}" type="parTrans" cxnId="{31A675BC-90E5-4B1B-A3FC-65161471F742}">
      <dgm:prSet/>
      <dgm:spPr/>
      <dgm:t>
        <a:bodyPr/>
        <a:lstStyle/>
        <a:p>
          <a:endParaRPr lang="en-US"/>
        </a:p>
      </dgm:t>
    </dgm:pt>
    <dgm:pt modelId="{8A9F6D20-E69D-4C3A-8DB8-A1494D417904}" type="sibTrans" cxnId="{31A675BC-90E5-4B1B-A3FC-65161471F742}">
      <dgm:prSet/>
      <dgm:spPr/>
      <dgm:t>
        <a:bodyPr/>
        <a:lstStyle/>
        <a:p>
          <a:endParaRPr lang="en-US"/>
        </a:p>
      </dgm:t>
    </dgm:pt>
    <dgm:pt modelId="{8F85F463-D0AF-40E9-9F2E-0184FB564A0D}">
      <dgm:prSet phldrT="[Text]"/>
      <dgm:spPr/>
      <dgm:t>
        <a:bodyPr/>
        <a:lstStyle/>
        <a:p>
          <a:r>
            <a:rPr lang="en-US" b="1" dirty="0" smtClean="0"/>
            <a:t>Job Announcement Created / Vacancy Announced</a:t>
          </a:r>
          <a:endParaRPr lang="en-US" b="1" dirty="0"/>
        </a:p>
      </dgm:t>
    </dgm:pt>
    <dgm:pt modelId="{EF8D7E94-CB12-4D00-AB46-52638B10E1F7}" type="parTrans" cxnId="{FAD3C584-2559-4DDF-B45A-FA58001502D1}">
      <dgm:prSet/>
      <dgm:spPr/>
      <dgm:t>
        <a:bodyPr/>
        <a:lstStyle/>
        <a:p>
          <a:endParaRPr lang="en-US"/>
        </a:p>
      </dgm:t>
    </dgm:pt>
    <dgm:pt modelId="{44B2B069-E523-4043-A9C0-38D51B1FD649}" type="sibTrans" cxnId="{FAD3C584-2559-4DDF-B45A-FA58001502D1}">
      <dgm:prSet/>
      <dgm:spPr/>
      <dgm:t>
        <a:bodyPr/>
        <a:lstStyle/>
        <a:p>
          <a:endParaRPr lang="en-US"/>
        </a:p>
      </dgm:t>
    </dgm:pt>
    <dgm:pt modelId="{2CF4C8FC-1EB8-4540-9C24-81CF5F45349A}">
      <dgm:prSet phldrT="[Text]"/>
      <dgm:spPr/>
      <dgm:t>
        <a:bodyPr/>
        <a:lstStyle/>
        <a:p>
          <a:r>
            <a:rPr lang="en-US" b="1" dirty="0" smtClean="0"/>
            <a:t>Applications Reviewed</a:t>
          </a:r>
          <a:endParaRPr lang="en-US" b="1" dirty="0"/>
        </a:p>
      </dgm:t>
    </dgm:pt>
    <dgm:pt modelId="{1F3FCE19-E7E6-4185-A6ED-4712F32E4F51}" type="parTrans" cxnId="{42ED587A-C321-44C8-96FC-0D9B1FF41D65}">
      <dgm:prSet/>
      <dgm:spPr/>
      <dgm:t>
        <a:bodyPr/>
        <a:lstStyle/>
        <a:p>
          <a:endParaRPr lang="en-US"/>
        </a:p>
      </dgm:t>
    </dgm:pt>
    <dgm:pt modelId="{75BCF9C1-4940-4632-8AC7-BADEFF2DBACB}" type="sibTrans" cxnId="{42ED587A-C321-44C8-96FC-0D9B1FF41D65}">
      <dgm:prSet/>
      <dgm:spPr/>
      <dgm:t>
        <a:bodyPr/>
        <a:lstStyle/>
        <a:p>
          <a:endParaRPr lang="en-US"/>
        </a:p>
      </dgm:t>
    </dgm:pt>
    <dgm:pt modelId="{E70E7B69-54BE-4FBA-9C83-A558E2A872BD}">
      <dgm:prSet phldrT="[Text]"/>
      <dgm:spPr/>
      <dgm:t>
        <a:bodyPr/>
        <a:lstStyle/>
        <a:p>
          <a:r>
            <a:rPr lang="en-US" b="1" dirty="0" smtClean="0"/>
            <a:t>Applicants Assessed / Eligible List Created</a:t>
          </a:r>
          <a:endParaRPr lang="en-US" b="1" dirty="0"/>
        </a:p>
      </dgm:t>
    </dgm:pt>
    <dgm:pt modelId="{3C762581-7C19-4C4E-BC42-C0F879F9DA3F}" type="parTrans" cxnId="{F9E9364A-0C0D-4A28-9622-33F48F7A253C}">
      <dgm:prSet/>
      <dgm:spPr/>
      <dgm:t>
        <a:bodyPr/>
        <a:lstStyle/>
        <a:p>
          <a:endParaRPr lang="en-US"/>
        </a:p>
      </dgm:t>
    </dgm:pt>
    <dgm:pt modelId="{85D2EDBB-C238-4F92-A0B4-292DB17D3E10}" type="sibTrans" cxnId="{F9E9364A-0C0D-4A28-9622-33F48F7A253C}">
      <dgm:prSet/>
      <dgm:spPr/>
      <dgm:t>
        <a:bodyPr/>
        <a:lstStyle/>
        <a:p>
          <a:endParaRPr lang="en-US"/>
        </a:p>
      </dgm:t>
    </dgm:pt>
    <dgm:pt modelId="{72B12597-E92F-4A44-A217-3276B1C1467C}">
      <dgm:prSet phldrT="[Text]"/>
      <dgm:spPr/>
      <dgm:t>
        <a:bodyPr/>
        <a:lstStyle/>
        <a:p>
          <a:r>
            <a:rPr lang="en-US" b="1" dirty="0" smtClean="0"/>
            <a:t>Top Six Applicants Interviewed</a:t>
          </a:r>
          <a:endParaRPr lang="en-US" b="1" dirty="0"/>
        </a:p>
      </dgm:t>
    </dgm:pt>
    <dgm:pt modelId="{33C333F3-3EFA-465B-9D19-34B18F35EEEC}" type="parTrans" cxnId="{D292CFDA-8C99-4C7A-B4FA-4E2A548B42A6}">
      <dgm:prSet/>
      <dgm:spPr/>
      <dgm:t>
        <a:bodyPr/>
        <a:lstStyle/>
        <a:p>
          <a:endParaRPr lang="en-US"/>
        </a:p>
      </dgm:t>
    </dgm:pt>
    <dgm:pt modelId="{0EE5FBBA-D63A-420F-B8D8-EF10F22CBA0B}" type="sibTrans" cxnId="{D292CFDA-8C99-4C7A-B4FA-4E2A548B42A6}">
      <dgm:prSet/>
      <dgm:spPr/>
      <dgm:t>
        <a:bodyPr/>
        <a:lstStyle/>
        <a:p>
          <a:endParaRPr lang="en-US"/>
        </a:p>
      </dgm:t>
    </dgm:pt>
    <dgm:pt modelId="{3CD7DB58-0992-4660-8B4D-4CD299F513D2}">
      <dgm:prSet phldrT="[Text]"/>
      <dgm:spPr/>
      <dgm:t>
        <a:bodyPr/>
        <a:lstStyle/>
        <a:p>
          <a:r>
            <a:rPr lang="en-US" b="1" dirty="0" smtClean="0"/>
            <a:t>Job Offer Made</a:t>
          </a:r>
          <a:endParaRPr lang="en-US" b="1" dirty="0"/>
        </a:p>
      </dgm:t>
    </dgm:pt>
    <dgm:pt modelId="{44A5E6CC-4E7B-4BD8-907B-A6DF6ACDC88B}" type="parTrans" cxnId="{E5237138-59E4-47D4-B3F4-40165910AB69}">
      <dgm:prSet/>
      <dgm:spPr/>
      <dgm:t>
        <a:bodyPr/>
        <a:lstStyle/>
        <a:p>
          <a:endParaRPr lang="en-US"/>
        </a:p>
      </dgm:t>
    </dgm:pt>
    <dgm:pt modelId="{D362DB0A-7906-4A91-80D6-4134B40C4003}" type="sibTrans" cxnId="{E5237138-59E4-47D4-B3F4-40165910AB69}">
      <dgm:prSet/>
      <dgm:spPr/>
      <dgm:t>
        <a:bodyPr/>
        <a:lstStyle/>
        <a:p>
          <a:endParaRPr lang="en-US"/>
        </a:p>
      </dgm:t>
    </dgm:pt>
    <dgm:pt modelId="{83B3AD88-034C-409B-9D35-2B2ED0966685}" type="pres">
      <dgm:prSet presAssocID="{67C7FA6D-8131-41F2-B5C2-B214979A829C}" presName="Name0" presStyleCnt="0">
        <dgm:presLayoutVars>
          <dgm:dir/>
          <dgm:resizeHandles val="exact"/>
        </dgm:presLayoutVars>
      </dgm:prSet>
      <dgm:spPr/>
      <dgm:t>
        <a:bodyPr/>
        <a:lstStyle/>
        <a:p>
          <a:endParaRPr lang="en-US"/>
        </a:p>
      </dgm:t>
    </dgm:pt>
    <dgm:pt modelId="{F182EB6B-F3D6-40F8-87E0-82C0013E3430}" type="pres">
      <dgm:prSet presAssocID="{67C7FA6D-8131-41F2-B5C2-B214979A829C}" presName="arrow" presStyleLbl="bgShp" presStyleIdx="0" presStyleCnt="1"/>
      <dgm:spPr/>
    </dgm:pt>
    <dgm:pt modelId="{3C6B7790-D747-4B72-A261-3DA9FF8EF10A}" type="pres">
      <dgm:prSet presAssocID="{67C7FA6D-8131-41F2-B5C2-B214979A829C}" presName="points" presStyleCnt="0"/>
      <dgm:spPr/>
    </dgm:pt>
    <dgm:pt modelId="{D4691DA5-B1C4-40D4-BB7B-A1E30799116F}" type="pres">
      <dgm:prSet presAssocID="{A360544F-43FC-42C5-A297-42773F7C49C3}" presName="compositeA" presStyleCnt="0"/>
      <dgm:spPr/>
    </dgm:pt>
    <dgm:pt modelId="{D83BAF9D-2A1E-4251-B374-50F86FA5C0A6}" type="pres">
      <dgm:prSet presAssocID="{A360544F-43FC-42C5-A297-42773F7C49C3}" presName="textA" presStyleLbl="revTx" presStyleIdx="0" presStyleCnt="7">
        <dgm:presLayoutVars>
          <dgm:bulletEnabled val="1"/>
        </dgm:presLayoutVars>
      </dgm:prSet>
      <dgm:spPr/>
      <dgm:t>
        <a:bodyPr/>
        <a:lstStyle/>
        <a:p>
          <a:endParaRPr lang="en-US"/>
        </a:p>
      </dgm:t>
    </dgm:pt>
    <dgm:pt modelId="{EB93BED8-68CB-4E76-857E-C355C553A01C}" type="pres">
      <dgm:prSet presAssocID="{A360544F-43FC-42C5-A297-42773F7C49C3}" presName="circleA" presStyleLbl="node1" presStyleIdx="0" presStyleCnt="7"/>
      <dgm:spPr/>
    </dgm:pt>
    <dgm:pt modelId="{B16B564A-9C2D-4A46-A48D-98A3D184CFE1}" type="pres">
      <dgm:prSet presAssocID="{A360544F-43FC-42C5-A297-42773F7C49C3}" presName="spaceA" presStyleCnt="0"/>
      <dgm:spPr/>
    </dgm:pt>
    <dgm:pt modelId="{9905A4E2-0C43-48CE-A283-041A2CE7652C}" type="pres">
      <dgm:prSet presAssocID="{BCE46430-46C6-4858-979C-4BDA6859FECB}" presName="space" presStyleCnt="0"/>
      <dgm:spPr/>
    </dgm:pt>
    <dgm:pt modelId="{14232FC5-A809-469A-8D1A-C550D4EA0DDA}" type="pres">
      <dgm:prSet presAssocID="{84AE2D36-1FE7-4A53-9604-A0B204B1B9A0}" presName="compositeB" presStyleCnt="0"/>
      <dgm:spPr/>
    </dgm:pt>
    <dgm:pt modelId="{9B3E0B20-0BAB-4326-A0CE-D69EBAC86D23}" type="pres">
      <dgm:prSet presAssocID="{84AE2D36-1FE7-4A53-9604-A0B204B1B9A0}" presName="textB" presStyleLbl="revTx" presStyleIdx="1" presStyleCnt="7">
        <dgm:presLayoutVars>
          <dgm:bulletEnabled val="1"/>
        </dgm:presLayoutVars>
      </dgm:prSet>
      <dgm:spPr/>
      <dgm:t>
        <a:bodyPr/>
        <a:lstStyle/>
        <a:p>
          <a:endParaRPr lang="en-US"/>
        </a:p>
      </dgm:t>
    </dgm:pt>
    <dgm:pt modelId="{24B898E0-05FA-4298-8674-54A9A50AF9F4}" type="pres">
      <dgm:prSet presAssocID="{84AE2D36-1FE7-4A53-9604-A0B204B1B9A0}" presName="circleB" presStyleLbl="node1" presStyleIdx="1" presStyleCnt="7"/>
      <dgm:spPr/>
    </dgm:pt>
    <dgm:pt modelId="{71D12698-2DBC-448F-8B87-7E64DCD01110}" type="pres">
      <dgm:prSet presAssocID="{84AE2D36-1FE7-4A53-9604-A0B204B1B9A0}" presName="spaceB" presStyleCnt="0"/>
      <dgm:spPr/>
    </dgm:pt>
    <dgm:pt modelId="{E99320B4-321C-49D5-9B6B-AB2879112AA5}" type="pres">
      <dgm:prSet presAssocID="{8A9F6D20-E69D-4C3A-8DB8-A1494D417904}" presName="space" presStyleCnt="0"/>
      <dgm:spPr/>
    </dgm:pt>
    <dgm:pt modelId="{DFA37B53-3726-44C5-8B2F-3540AFDD2E11}" type="pres">
      <dgm:prSet presAssocID="{8F85F463-D0AF-40E9-9F2E-0184FB564A0D}" presName="compositeA" presStyleCnt="0"/>
      <dgm:spPr/>
    </dgm:pt>
    <dgm:pt modelId="{930A78FA-1416-4F8D-AD7A-7F905A29A1BD}" type="pres">
      <dgm:prSet presAssocID="{8F85F463-D0AF-40E9-9F2E-0184FB564A0D}" presName="textA" presStyleLbl="revTx" presStyleIdx="2" presStyleCnt="7">
        <dgm:presLayoutVars>
          <dgm:bulletEnabled val="1"/>
        </dgm:presLayoutVars>
      </dgm:prSet>
      <dgm:spPr/>
      <dgm:t>
        <a:bodyPr/>
        <a:lstStyle/>
        <a:p>
          <a:endParaRPr lang="en-US"/>
        </a:p>
      </dgm:t>
    </dgm:pt>
    <dgm:pt modelId="{8563A2E5-DF5A-430A-B658-49C211080EBE}" type="pres">
      <dgm:prSet presAssocID="{8F85F463-D0AF-40E9-9F2E-0184FB564A0D}" presName="circleA" presStyleLbl="node1" presStyleIdx="2" presStyleCnt="7"/>
      <dgm:spPr/>
    </dgm:pt>
    <dgm:pt modelId="{1D3E7E19-FF5C-4CB0-88ED-754A08C26DF9}" type="pres">
      <dgm:prSet presAssocID="{8F85F463-D0AF-40E9-9F2E-0184FB564A0D}" presName="spaceA" presStyleCnt="0"/>
      <dgm:spPr/>
    </dgm:pt>
    <dgm:pt modelId="{E6AB9327-7819-4F0E-BA6C-9BCAAB13105D}" type="pres">
      <dgm:prSet presAssocID="{44B2B069-E523-4043-A9C0-38D51B1FD649}" presName="space" presStyleCnt="0"/>
      <dgm:spPr/>
    </dgm:pt>
    <dgm:pt modelId="{FA787DBC-C41B-4020-A12F-59F64ED012E8}" type="pres">
      <dgm:prSet presAssocID="{2CF4C8FC-1EB8-4540-9C24-81CF5F45349A}" presName="compositeB" presStyleCnt="0"/>
      <dgm:spPr/>
    </dgm:pt>
    <dgm:pt modelId="{F244F19E-DB80-4527-A304-D7D489C01120}" type="pres">
      <dgm:prSet presAssocID="{2CF4C8FC-1EB8-4540-9C24-81CF5F45349A}" presName="textB" presStyleLbl="revTx" presStyleIdx="3" presStyleCnt="7">
        <dgm:presLayoutVars>
          <dgm:bulletEnabled val="1"/>
        </dgm:presLayoutVars>
      </dgm:prSet>
      <dgm:spPr/>
      <dgm:t>
        <a:bodyPr/>
        <a:lstStyle/>
        <a:p>
          <a:endParaRPr lang="en-US"/>
        </a:p>
      </dgm:t>
    </dgm:pt>
    <dgm:pt modelId="{59FC6B54-A6EB-4572-87C8-BDF29D009C98}" type="pres">
      <dgm:prSet presAssocID="{2CF4C8FC-1EB8-4540-9C24-81CF5F45349A}" presName="circleB" presStyleLbl="node1" presStyleIdx="3" presStyleCnt="7"/>
      <dgm:spPr/>
    </dgm:pt>
    <dgm:pt modelId="{4895A00D-F551-4756-A804-D68748D11AA9}" type="pres">
      <dgm:prSet presAssocID="{2CF4C8FC-1EB8-4540-9C24-81CF5F45349A}" presName="spaceB" presStyleCnt="0"/>
      <dgm:spPr/>
    </dgm:pt>
    <dgm:pt modelId="{854303AD-013C-4111-B252-C729A2D83211}" type="pres">
      <dgm:prSet presAssocID="{75BCF9C1-4940-4632-8AC7-BADEFF2DBACB}" presName="space" presStyleCnt="0"/>
      <dgm:spPr/>
    </dgm:pt>
    <dgm:pt modelId="{69666CB6-E257-4FF1-A7DC-EADCED4C36A7}" type="pres">
      <dgm:prSet presAssocID="{E70E7B69-54BE-4FBA-9C83-A558E2A872BD}" presName="compositeA" presStyleCnt="0"/>
      <dgm:spPr/>
    </dgm:pt>
    <dgm:pt modelId="{8C5A5F4E-44E0-431C-928E-44BFBFDEFFB0}" type="pres">
      <dgm:prSet presAssocID="{E70E7B69-54BE-4FBA-9C83-A558E2A872BD}" presName="textA" presStyleLbl="revTx" presStyleIdx="4" presStyleCnt="7">
        <dgm:presLayoutVars>
          <dgm:bulletEnabled val="1"/>
        </dgm:presLayoutVars>
      </dgm:prSet>
      <dgm:spPr/>
      <dgm:t>
        <a:bodyPr/>
        <a:lstStyle/>
        <a:p>
          <a:endParaRPr lang="en-US"/>
        </a:p>
      </dgm:t>
    </dgm:pt>
    <dgm:pt modelId="{0F6FCD41-D0ED-48F5-9564-D445EAC47DA7}" type="pres">
      <dgm:prSet presAssocID="{E70E7B69-54BE-4FBA-9C83-A558E2A872BD}" presName="circleA" presStyleLbl="node1" presStyleIdx="4" presStyleCnt="7"/>
      <dgm:spPr/>
    </dgm:pt>
    <dgm:pt modelId="{D68DC857-826A-4A6A-A7E2-3114C5CB0835}" type="pres">
      <dgm:prSet presAssocID="{E70E7B69-54BE-4FBA-9C83-A558E2A872BD}" presName="spaceA" presStyleCnt="0"/>
      <dgm:spPr/>
    </dgm:pt>
    <dgm:pt modelId="{C283041F-361E-4780-A45F-4163FFDCE5F7}" type="pres">
      <dgm:prSet presAssocID="{85D2EDBB-C238-4F92-A0B4-292DB17D3E10}" presName="space" presStyleCnt="0"/>
      <dgm:spPr/>
    </dgm:pt>
    <dgm:pt modelId="{E5C5BFE1-DF33-47AD-A930-2B40C29ED6CB}" type="pres">
      <dgm:prSet presAssocID="{72B12597-E92F-4A44-A217-3276B1C1467C}" presName="compositeB" presStyleCnt="0"/>
      <dgm:spPr/>
    </dgm:pt>
    <dgm:pt modelId="{64E7FF87-7B86-41C4-B95D-4FFD9B90D35A}" type="pres">
      <dgm:prSet presAssocID="{72B12597-E92F-4A44-A217-3276B1C1467C}" presName="textB" presStyleLbl="revTx" presStyleIdx="5" presStyleCnt="7">
        <dgm:presLayoutVars>
          <dgm:bulletEnabled val="1"/>
        </dgm:presLayoutVars>
      </dgm:prSet>
      <dgm:spPr/>
      <dgm:t>
        <a:bodyPr/>
        <a:lstStyle/>
        <a:p>
          <a:endParaRPr lang="en-US"/>
        </a:p>
      </dgm:t>
    </dgm:pt>
    <dgm:pt modelId="{6B6D8084-E0E4-4A26-9958-8BA3210AE8CE}" type="pres">
      <dgm:prSet presAssocID="{72B12597-E92F-4A44-A217-3276B1C1467C}" presName="circleB" presStyleLbl="node1" presStyleIdx="5" presStyleCnt="7"/>
      <dgm:spPr/>
    </dgm:pt>
    <dgm:pt modelId="{A1BE07A7-CD3A-43CA-81D7-3D48721D145D}" type="pres">
      <dgm:prSet presAssocID="{72B12597-E92F-4A44-A217-3276B1C1467C}" presName="spaceB" presStyleCnt="0"/>
      <dgm:spPr/>
    </dgm:pt>
    <dgm:pt modelId="{5F07B6B7-9663-49EA-97F5-B1957D60D4B2}" type="pres">
      <dgm:prSet presAssocID="{0EE5FBBA-D63A-420F-B8D8-EF10F22CBA0B}" presName="space" presStyleCnt="0"/>
      <dgm:spPr/>
    </dgm:pt>
    <dgm:pt modelId="{906E938A-5D4E-40A5-8C18-BE7B3A6F9FBE}" type="pres">
      <dgm:prSet presAssocID="{3CD7DB58-0992-4660-8B4D-4CD299F513D2}" presName="compositeA" presStyleCnt="0"/>
      <dgm:spPr/>
    </dgm:pt>
    <dgm:pt modelId="{091769C0-3890-48D3-B67E-3FC4D392970D}" type="pres">
      <dgm:prSet presAssocID="{3CD7DB58-0992-4660-8B4D-4CD299F513D2}" presName="textA" presStyleLbl="revTx" presStyleIdx="6" presStyleCnt="7">
        <dgm:presLayoutVars>
          <dgm:bulletEnabled val="1"/>
        </dgm:presLayoutVars>
      </dgm:prSet>
      <dgm:spPr/>
      <dgm:t>
        <a:bodyPr/>
        <a:lstStyle/>
        <a:p>
          <a:endParaRPr lang="en-US"/>
        </a:p>
      </dgm:t>
    </dgm:pt>
    <dgm:pt modelId="{F3A9B095-5E1F-48F3-8A76-E169694DCDD1}" type="pres">
      <dgm:prSet presAssocID="{3CD7DB58-0992-4660-8B4D-4CD299F513D2}" presName="circleA" presStyleLbl="node1" presStyleIdx="6" presStyleCnt="7"/>
      <dgm:spPr/>
    </dgm:pt>
    <dgm:pt modelId="{3DDA9641-58DD-4D45-B2EA-35F94015653B}" type="pres">
      <dgm:prSet presAssocID="{3CD7DB58-0992-4660-8B4D-4CD299F513D2}" presName="spaceA" presStyleCnt="0"/>
      <dgm:spPr/>
    </dgm:pt>
  </dgm:ptLst>
  <dgm:cxnLst>
    <dgm:cxn modelId="{A2BE4E63-D40B-4EEF-94A7-3FE47D83DC67}" type="presOf" srcId="{67C7FA6D-8131-41F2-B5C2-B214979A829C}" destId="{83B3AD88-034C-409B-9D35-2B2ED0966685}" srcOrd="0" destOrd="0" presId="urn:microsoft.com/office/officeart/2005/8/layout/hProcess11"/>
    <dgm:cxn modelId="{F9E9364A-0C0D-4A28-9622-33F48F7A253C}" srcId="{67C7FA6D-8131-41F2-B5C2-B214979A829C}" destId="{E70E7B69-54BE-4FBA-9C83-A558E2A872BD}" srcOrd="4" destOrd="0" parTransId="{3C762581-7C19-4C4E-BC42-C0F879F9DA3F}" sibTransId="{85D2EDBB-C238-4F92-A0B4-292DB17D3E10}"/>
    <dgm:cxn modelId="{C6FE247C-79B0-499D-995E-7FE1B3CB0EA3}" type="presOf" srcId="{3CD7DB58-0992-4660-8B4D-4CD299F513D2}" destId="{091769C0-3890-48D3-B67E-3FC4D392970D}" srcOrd="0" destOrd="0" presId="urn:microsoft.com/office/officeart/2005/8/layout/hProcess11"/>
    <dgm:cxn modelId="{33E56E52-3F54-4470-B276-3996369AE544}" type="presOf" srcId="{2CF4C8FC-1EB8-4540-9C24-81CF5F45349A}" destId="{F244F19E-DB80-4527-A304-D7D489C01120}" srcOrd="0" destOrd="0" presId="urn:microsoft.com/office/officeart/2005/8/layout/hProcess11"/>
    <dgm:cxn modelId="{D292CFDA-8C99-4C7A-B4FA-4E2A548B42A6}" srcId="{67C7FA6D-8131-41F2-B5C2-B214979A829C}" destId="{72B12597-E92F-4A44-A217-3276B1C1467C}" srcOrd="5" destOrd="0" parTransId="{33C333F3-3EFA-465B-9D19-34B18F35EEEC}" sibTransId="{0EE5FBBA-D63A-420F-B8D8-EF10F22CBA0B}"/>
    <dgm:cxn modelId="{E426152A-1DAC-4064-AFB6-63F420CAF670}" srcId="{67C7FA6D-8131-41F2-B5C2-B214979A829C}" destId="{A360544F-43FC-42C5-A297-42773F7C49C3}" srcOrd="0" destOrd="0" parTransId="{7B858D8E-DC27-4BDB-A85B-B218E5CAB878}" sibTransId="{BCE46430-46C6-4858-979C-4BDA6859FECB}"/>
    <dgm:cxn modelId="{68DA361D-DDE8-4938-80C6-4B9F19806F33}" type="presOf" srcId="{84AE2D36-1FE7-4A53-9604-A0B204B1B9A0}" destId="{9B3E0B20-0BAB-4326-A0CE-D69EBAC86D23}" srcOrd="0" destOrd="0" presId="urn:microsoft.com/office/officeart/2005/8/layout/hProcess11"/>
    <dgm:cxn modelId="{FAD3C584-2559-4DDF-B45A-FA58001502D1}" srcId="{67C7FA6D-8131-41F2-B5C2-B214979A829C}" destId="{8F85F463-D0AF-40E9-9F2E-0184FB564A0D}" srcOrd="2" destOrd="0" parTransId="{EF8D7E94-CB12-4D00-AB46-52638B10E1F7}" sibTransId="{44B2B069-E523-4043-A9C0-38D51B1FD649}"/>
    <dgm:cxn modelId="{EE7242E3-4179-421D-875C-9D0D8D7275D8}" type="presOf" srcId="{72B12597-E92F-4A44-A217-3276B1C1467C}" destId="{64E7FF87-7B86-41C4-B95D-4FFD9B90D35A}" srcOrd="0" destOrd="0" presId="urn:microsoft.com/office/officeart/2005/8/layout/hProcess11"/>
    <dgm:cxn modelId="{31A675BC-90E5-4B1B-A3FC-65161471F742}" srcId="{67C7FA6D-8131-41F2-B5C2-B214979A829C}" destId="{84AE2D36-1FE7-4A53-9604-A0B204B1B9A0}" srcOrd="1" destOrd="0" parTransId="{0A249EEC-CFC5-4E8E-9707-61B62E12C324}" sibTransId="{8A9F6D20-E69D-4C3A-8DB8-A1494D417904}"/>
    <dgm:cxn modelId="{FFEA3793-8C97-4C24-ACB6-96564BE20F82}" type="presOf" srcId="{8F85F463-D0AF-40E9-9F2E-0184FB564A0D}" destId="{930A78FA-1416-4F8D-AD7A-7F905A29A1BD}" srcOrd="0" destOrd="0" presId="urn:microsoft.com/office/officeart/2005/8/layout/hProcess11"/>
    <dgm:cxn modelId="{D065B7B9-214B-48C1-BEF6-83838F813C9C}" type="presOf" srcId="{E70E7B69-54BE-4FBA-9C83-A558E2A872BD}" destId="{8C5A5F4E-44E0-431C-928E-44BFBFDEFFB0}" srcOrd="0" destOrd="0" presId="urn:microsoft.com/office/officeart/2005/8/layout/hProcess11"/>
    <dgm:cxn modelId="{E5237138-59E4-47D4-B3F4-40165910AB69}" srcId="{67C7FA6D-8131-41F2-B5C2-B214979A829C}" destId="{3CD7DB58-0992-4660-8B4D-4CD299F513D2}" srcOrd="6" destOrd="0" parTransId="{44A5E6CC-4E7B-4BD8-907B-A6DF6ACDC88B}" sibTransId="{D362DB0A-7906-4A91-80D6-4134B40C4003}"/>
    <dgm:cxn modelId="{42ED587A-C321-44C8-96FC-0D9B1FF41D65}" srcId="{67C7FA6D-8131-41F2-B5C2-B214979A829C}" destId="{2CF4C8FC-1EB8-4540-9C24-81CF5F45349A}" srcOrd="3" destOrd="0" parTransId="{1F3FCE19-E7E6-4185-A6ED-4712F32E4F51}" sibTransId="{75BCF9C1-4940-4632-8AC7-BADEFF2DBACB}"/>
    <dgm:cxn modelId="{BFA4233B-45D7-4CDD-8285-59A26CF78CD3}" type="presOf" srcId="{A360544F-43FC-42C5-A297-42773F7C49C3}" destId="{D83BAF9D-2A1E-4251-B374-50F86FA5C0A6}" srcOrd="0" destOrd="0" presId="urn:microsoft.com/office/officeart/2005/8/layout/hProcess11"/>
    <dgm:cxn modelId="{A6851E7D-46FE-4E8E-996A-08C3C35C89CC}" type="presParOf" srcId="{83B3AD88-034C-409B-9D35-2B2ED0966685}" destId="{F182EB6B-F3D6-40F8-87E0-82C0013E3430}" srcOrd="0" destOrd="0" presId="urn:microsoft.com/office/officeart/2005/8/layout/hProcess11"/>
    <dgm:cxn modelId="{DD6AF438-FF83-4E24-ADA8-B7D978BA1E8B}" type="presParOf" srcId="{83B3AD88-034C-409B-9D35-2B2ED0966685}" destId="{3C6B7790-D747-4B72-A261-3DA9FF8EF10A}" srcOrd="1" destOrd="0" presId="urn:microsoft.com/office/officeart/2005/8/layout/hProcess11"/>
    <dgm:cxn modelId="{3C875E14-26E5-43CC-A20D-E4AF853A7D2C}" type="presParOf" srcId="{3C6B7790-D747-4B72-A261-3DA9FF8EF10A}" destId="{D4691DA5-B1C4-40D4-BB7B-A1E30799116F}" srcOrd="0" destOrd="0" presId="urn:microsoft.com/office/officeart/2005/8/layout/hProcess11"/>
    <dgm:cxn modelId="{E22F00DB-9265-4889-8E66-96E8B5C2AFC0}" type="presParOf" srcId="{D4691DA5-B1C4-40D4-BB7B-A1E30799116F}" destId="{D83BAF9D-2A1E-4251-B374-50F86FA5C0A6}" srcOrd="0" destOrd="0" presId="urn:microsoft.com/office/officeart/2005/8/layout/hProcess11"/>
    <dgm:cxn modelId="{FC21FC35-2DFF-4F13-B0AA-E765D8D7A041}" type="presParOf" srcId="{D4691DA5-B1C4-40D4-BB7B-A1E30799116F}" destId="{EB93BED8-68CB-4E76-857E-C355C553A01C}" srcOrd="1" destOrd="0" presId="urn:microsoft.com/office/officeart/2005/8/layout/hProcess11"/>
    <dgm:cxn modelId="{A453E577-9205-4E56-AD23-9EAC9421A584}" type="presParOf" srcId="{D4691DA5-B1C4-40D4-BB7B-A1E30799116F}" destId="{B16B564A-9C2D-4A46-A48D-98A3D184CFE1}" srcOrd="2" destOrd="0" presId="urn:microsoft.com/office/officeart/2005/8/layout/hProcess11"/>
    <dgm:cxn modelId="{E9EF367F-C59F-434A-A5AF-7213932AF944}" type="presParOf" srcId="{3C6B7790-D747-4B72-A261-3DA9FF8EF10A}" destId="{9905A4E2-0C43-48CE-A283-041A2CE7652C}" srcOrd="1" destOrd="0" presId="urn:microsoft.com/office/officeart/2005/8/layout/hProcess11"/>
    <dgm:cxn modelId="{1ADDD8A7-07D4-4518-BE09-88DCC5DCA3DF}" type="presParOf" srcId="{3C6B7790-D747-4B72-A261-3DA9FF8EF10A}" destId="{14232FC5-A809-469A-8D1A-C550D4EA0DDA}" srcOrd="2" destOrd="0" presId="urn:microsoft.com/office/officeart/2005/8/layout/hProcess11"/>
    <dgm:cxn modelId="{4B63EB0E-C0A9-4069-A46A-0BAAC3C919D2}" type="presParOf" srcId="{14232FC5-A809-469A-8D1A-C550D4EA0DDA}" destId="{9B3E0B20-0BAB-4326-A0CE-D69EBAC86D23}" srcOrd="0" destOrd="0" presId="urn:microsoft.com/office/officeart/2005/8/layout/hProcess11"/>
    <dgm:cxn modelId="{A41FA321-D041-4875-BABC-CA71BB72CAA2}" type="presParOf" srcId="{14232FC5-A809-469A-8D1A-C550D4EA0DDA}" destId="{24B898E0-05FA-4298-8674-54A9A50AF9F4}" srcOrd="1" destOrd="0" presId="urn:microsoft.com/office/officeart/2005/8/layout/hProcess11"/>
    <dgm:cxn modelId="{2668BCE9-1E16-4895-87CF-F60F6513662A}" type="presParOf" srcId="{14232FC5-A809-469A-8D1A-C550D4EA0DDA}" destId="{71D12698-2DBC-448F-8B87-7E64DCD01110}" srcOrd="2" destOrd="0" presId="urn:microsoft.com/office/officeart/2005/8/layout/hProcess11"/>
    <dgm:cxn modelId="{8389229A-93DD-4526-A2F0-70E7A31D1107}" type="presParOf" srcId="{3C6B7790-D747-4B72-A261-3DA9FF8EF10A}" destId="{E99320B4-321C-49D5-9B6B-AB2879112AA5}" srcOrd="3" destOrd="0" presId="urn:microsoft.com/office/officeart/2005/8/layout/hProcess11"/>
    <dgm:cxn modelId="{929145AC-BEB4-4134-8EDC-907351B89806}" type="presParOf" srcId="{3C6B7790-D747-4B72-A261-3DA9FF8EF10A}" destId="{DFA37B53-3726-44C5-8B2F-3540AFDD2E11}" srcOrd="4" destOrd="0" presId="urn:microsoft.com/office/officeart/2005/8/layout/hProcess11"/>
    <dgm:cxn modelId="{14CC53D5-3808-4F09-8C04-B5CAE6403605}" type="presParOf" srcId="{DFA37B53-3726-44C5-8B2F-3540AFDD2E11}" destId="{930A78FA-1416-4F8D-AD7A-7F905A29A1BD}" srcOrd="0" destOrd="0" presId="urn:microsoft.com/office/officeart/2005/8/layout/hProcess11"/>
    <dgm:cxn modelId="{2D6AA36B-A964-4A20-9B11-B253B15EFBC1}" type="presParOf" srcId="{DFA37B53-3726-44C5-8B2F-3540AFDD2E11}" destId="{8563A2E5-DF5A-430A-B658-49C211080EBE}" srcOrd="1" destOrd="0" presId="urn:microsoft.com/office/officeart/2005/8/layout/hProcess11"/>
    <dgm:cxn modelId="{C2FF004D-040C-4B1D-9D9E-8C2F5B7BB110}" type="presParOf" srcId="{DFA37B53-3726-44C5-8B2F-3540AFDD2E11}" destId="{1D3E7E19-FF5C-4CB0-88ED-754A08C26DF9}" srcOrd="2" destOrd="0" presId="urn:microsoft.com/office/officeart/2005/8/layout/hProcess11"/>
    <dgm:cxn modelId="{5A5BA1C5-D576-4E39-84D5-026C405DEE0A}" type="presParOf" srcId="{3C6B7790-D747-4B72-A261-3DA9FF8EF10A}" destId="{E6AB9327-7819-4F0E-BA6C-9BCAAB13105D}" srcOrd="5" destOrd="0" presId="urn:microsoft.com/office/officeart/2005/8/layout/hProcess11"/>
    <dgm:cxn modelId="{9AB33D27-B970-48D9-8AFA-79DBB113DB84}" type="presParOf" srcId="{3C6B7790-D747-4B72-A261-3DA9FF8EF10A}" destId="{FA787DBC-C41B-4020-A12F-59F64ED012E8}" srcOrd="6" destOrd="0" presId="urn:microsoft.com/office/officeart/2005/8/layout/hProcess11"/>
    <dgm:cxn modelId="{2485A302-5340-4A63-BCB3-D8D4163A7505}" type="presParOf" srcId="{FA787DBC-C41B-4020-A12F-59F64ED012E8}" destId="{F244F19E-DB80-4527-A304-D7D489C01120}" srcOrd="0" destOrd="0" presId="urn:microsoft.com/office/officeart/2005/8/layout/hProcess11"/>
    <dgm:cxn modelId="{2E69A514-21C5-4665-AAA1-CA909A3987B4}" type="presParOf" srcId="{FA787DBC-C41B-4020-A12F-59F64ED012E8}" destId="{59FC6B54-A6EB-4572-87C8-BDF29D009C98}" srcOrd="1" destOrd="0" presId="urn:microsoft.com/office/officeart/2005/8/layout/hProcess11"/>
    <dgm:cxn modelId="{C7A7B67C-CBC8-4CFD-B302-F1A0C285D752}" type="presParOf" srcId="{FA787DBC-C41B-4020-A12F-59F64ED012E8}" destId="{4895A00D-F551-4756-A804-D68748D11AA9}" srcOrd="2" destOrd="0" presId="urn:microsoft.com/office/officeart/2005/8/layout/hProcess11"/>
    <dgm:cxn modelId="{47EC050E-1B64-4EFC-A747-E45144ABBDBA}" type="presParOf" srcId="{3C6B7790-D747-4B72-A261-3DA9FF8EF10A}" destId="{854303AD-013C-4111-B252-C729A2D83211}" srcOrd="7" destOrd="0" presId="urn:microsoft.com/office/officeart/2005/8/layout/hProcess11"/>
    <dgm:cxn modelId="{F00E70C8-9D84-4F0F-98A9-1D4CC99C1360}" type="presParOf" srcId="{3C6B7790-D747-4B72-A261-3DA9FF8EF10A}" destId="{69666CB6-E257-4FF1-A7DC-EADCED4C36A7}" srcOrd="8" destOrd="0" presId="urn:microsoft.com/office/officeart/2005/8/layout/hProcess11"/>
    <dgm:cxn modelId="{A32E7CDE-DBB7-4C93-8859-197C65C3B90C}" type="presParOf" srcId="{69666CB6-E257-4FF1-A7DC-EADCED4C36A7}" destId="{8C5A5F4E-44E0-431C-928E-44BFBFDEFFB0}" srcOrd="0" destOrd="0" presId="urn:microsoft.com/office/officeart/2005/8/layout/hProcess11"/>
    <dgm:cxn modelId="{0B355B71-4536-4491-BE2F-86CEE04CA574}" type="presParOf" srcId="{69666CB6-E257-4FF1-A7DC-EADCED4C36A7}" destId="{0F6FCD41-D0ED-48F5-9564-D445EAC47DA7}" srcOrd="1" destOrd="0" presId="urn:microsoft.com/office/officeart/2005/8/layout/hProcess11"/>
    <dgm:cxn modelId="{57A10117-BCD9-4E46-A31D-69D55F29AB3E}" type="presParOf" srcId="{69666CB6-E257-4FF1-A7DC-EADCED4C36A7}" destId="{D68DC857-826A-4A6A-A7E2-3114C5CB0835}" srcOrd="2" destOrd="0" presId="urn:microsoft.com/office/officeart/2005/8/layout/hProcess11"/>
    <dgm:cxn modelId="{B66D8577-D80A-4A96-BC77-74DC00CF74C5}" type="presParOf" srcId="{3C6B7790-D747-4B72-A261-3DA9FF8EF10A}" destId="{C283041F-361E-4780-A45F-4163FFDCE5F7}" srcOrd="9" destOrd="0" presId="urn:microsoft.com/office/officeart/2005/8/layout/hProcess11"/>
    <dgm:cxn modelId="{73D4ACC9-3078-440C-AE6D-6FB3442FF9A5}" type="presParOf" srcId="{3C6B7790-D747-4B72-A261-3DA9FF8EF10A}" destId="{E5C5BFE1-DF33-47AD-A930-2B40C29ED6CB}" srcOrd="10" destOrd="0" presId="urn:microsoft.com/office/officeart/2005/8/layout/hProcess11"/>
    <dgm:cxn modelId="{05C53152-9BE4-4819-8C2F-0268A3A57E0F}" type="presParOf" srcId="{E5C5BFE1-DF33-47AD-A930-2B40C29ED6CB}" destId="{64E7FF87-7B86-41C4-B95D-4FFD9B90D35A}" srcOrd="0" destOrd="0" presId="urn:microsoft.com/office/officeart/2005/8/layout/hProcess11"/>
    <dgm:cxn modelId="{EC4F271F-FDC1-42AF-8899-8F7AED08D1C8}" type="presParOf" srcId="{E5C5BFE1-DF33-47AD-A930-2B40C29ED6CB}" destId="{6B6D8084-E0E4-4A26-9958-8BA3210AE8CE}" srcOrd="1" destOrd="0" presId="urn:microsoft.com/office/officeart/2005/8/layout/hProcess11"/>
    <dgm:cxn modelId="{2DAD8500-34E3-4D72-BA3F-E27AAE44F739}" type="presParOf" srcId="{E5C5BFE1-DF33-47AD-A930-2B40C29ED6CB}" destId="{A1BE07A7-CD3A-43CA-81D7-3D48721D145D}" srcOrd="2" destOrd="0" presId="urn:microsoft.com/office/officeart/2005/8/layout/hProcess11"/>
    <dgm:cxn modelId="{9AB8B7CD-B2D1-4904-BC00-540F39CD4066}" type="presParOf" srcId="{3C6B7790-D747-4B72-A261-3DA9FF8EF10A}" destId="{5F07B6B7-9663-49EA-97F5-B1957D60D4B2}" srcOrd="11" destOrd="0" presId="urn:microsoft.com/office/officeart/2005/8/layout/hProcess11"/>
    <dgm:cxn modelId="{C82B9D33-3C77-4432-92BE-9DA1E5650C28}" type="presParOf" srcId="{3C6B7790-D747-4B72-A261-3DA9FF8EF10A}" destId="{906E938A-5D4E-40A5-8C18-BE7B3A6F9FBE}" srcOrd="12" destOrd="0" presId="urn:microsoft.com/office/officeart/2005/8/layout/hProcess11"/>
    <dgm:cxn modelId="{2FC80F8A-F682-4B5F-96BA-9F371DE7F877}" type="presParOf" srcId="{906E938A-5D4E-40A5-8C18-BE7B3A6F9FBE}" destId="{091769C0-3890-48D3-B67E-3FC4D392970D}" srcOrd="0" destOrd="0" presId="urn:microsoft.com/office/officeart/2005/8/layout/hProcess11"/>
    <dgm:cxn modelId="{87B35E11-B156-439E-81AC-EFD4B7007E01}" type="presParOf" srcId="{906E938A-5D4E-40A5-8C18-BE7B3A6F9FBE}" destId="{F3A9B095-5E1F-48F3-8A76-E169694DCDD1}" srcOrd="1" destOrd="0" presId="urn:microsoft.com/office/officeart/2005/8/layout/hProcess11"/>
    <dgm:cxn modelId="{269C7772-3730-4D83-A796-FB15A1E9BD82}" type="presParOf" srcId="{906E938A-5D4E-40A5-8C18-BE7B3A6F9FBE}" destId="{3DDA9641-58DD-4D45-B2EA-35F94015653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FA6D-8131-41F2-B5C2-B214979A829C}" type="doc">
      <dgm:prSet loTypeId="urn:microsoft.com/office/officeart/2005/8/layout/hProcess11" loCatId="process" qsTypeId="urn:microsoft.com/office/officeart/2005/8/quickstyle/simple2" qsCatId="simple" csTypeId="urn:microsoft.com/office/officeart/2005/8/colors/accent1_2" csCatId="accent1" phldr="1"/>
      <dgm:spPr/>
      <dgm:t>
        <a:bodyPr/>
        <a:lstStyle/>
        <a:p>
          <a:endParaRPr lang="en-US"/>
        </a:p>
      </dgm:t>
    </dgm:pt>
    <dgm:pt modelId="{A360544F-43FC-42C5-A297-42773F7C49C3}">
      <dgm:prSet phldrT="[Text]"/>
      <dgm:spPr/>
      <dgm:t>
        <a:bodyPr/>
        <a:lstStyle/>
        <a:p>
          <a:r>
            <a:rPr lang="en-US" b="1" dirty="0" smtClean="0"/>
            <a:t>Position Vacancy</a:t>
          </a:r>
          <a:endParaRPr lang="en-US" b="1" dirty="0"/>
        </a:p>
      </dgm:t>
    </dgm:pt>
    <dgm:pt modelId="{7B858D8E-DC27-4BDB-A85B-B218E5CAB878}" type="parTrans" cxnId="{E426152A-1DAC-4064-AFB6-63F420CAF670}">
      <dgm:prSet/>
      <dgm:spPr/>
      <dgm:t>
        <a:bodyPr/>
        <a:lstStyle/>
        <a:p>
          <a:endParaRPr lang="en-US"/>
        </a:p>
      </dgm:t>
    </dgm:pt>
    <dgm:pt modelId="{BCE46430-46C6-4858-979C-4BDA6859FECB}" type="sibTrans" cxnId="{E426152A-1DAC-4064-AFB6-63F420CAF670}">
      <dgm:prSet/>
      <dgm:spPr/>
      <dgm:t>
        <a:bodyPr/>
        <a:lstStyle/>
        <a:p>
          <a:endParaRPr lang="en-US"/>
        </a:p>
      </dgm:t>
    </dgm:pt>
    <dgm:pt modelId="{84AE2D36-1FE7-4A53-9604-A0B204B1B9A0}">
      <dgm:prSet phldrT="[Text]"/>
      <dgm:spPr/>
      <dgm:t>
        <a:bodyPr/>
        <a:lstStyle/>
        <a:p>
          <a:r>
            <a:rPr lang="en-US" b="1" dirty="0" smtClean="0"/>
            <a:t>HR Specialist Partners with Hiring Manager</a:t>
          </a:r>
          <a:endParaRPr lang="en-US" b="1" dirty="0"/>
        </a:p>
      </dgm:t>
    </dgm:pt>
    <dgm:pt modelId="{0A249EEC-CFC5-4E8E-9707-61B62E12C324}" type="parTrans" cxnId="{31A675BC-90E5-4B1B-A3FC-65161471F742}">
      <dgm:prSet/>
      <dgm:spPr/>
      <dgm:t>
        <a:bodyPr/>
        <a:lstStyle/>
        <a:p>
          <a:endParaRPr lang="en-US"/>
        </a:p>
      </dgm:t>
    </dgm:pt>
    <dgm:pt modelId="{8A9F6D20-E69D-4C3A-8DB8-A1494D417904}" type="sibTrans" cxnId="{31A675BC-90E5-4B1B-A3FC-65161471F742}">
      <dgm:prSet/>
      <dgm:spPr/>
      <dgm:t>
        <a:bodyPr/>
        <a:lstStyle/>
        <a:p>
          <a:endParaRPr lang="en-US"/>
        </a:p>
      </dgm:t>
    </dgm:pt>
    <dgm:pt modelId="{8F85F463-D0AF-40E9-9F2E-0184FB564A0D}">
      <dgm:prSet phldrT="[Text]"/>
      <dgm:spPr/>
      <dgm:t>
        <a:bodyPr/>
        <a:lstStyle/>
        <a:p>
          <a:r>
            <a:rPr lang="en-US" b="1" dirty="0" smtClean="0"/>
            <a:t>Job Announcement Created / Vacancy Announced</a:t>
          </a:r>
          <a:endParaRPr lang="en-US" b="1" dirty="0"/>
        </a:p>
      </dgm:t>
    </dgm:pt>
    <dgm:pt modelId="{EF8D7E94-CB12-4D00-AB46-52638B10E1F7}" type="parTrans" cxnId="{FAD3C584-2559-4DDF-B45A-FA58001502D1}">
      <dgm:prSet/>
      <dgm:spPr/>
      <dgm:t>
        <a:bodyPr/>
        <a:lstStyle/>
        <a:p>
          <a:endParaRPr lang="en-US"/>
        </a:p>
      </dgm:t>
    </dgm:pt>
    <dgm:pt modelId="{44B2B069-E523-4043-A9C0-38D51B1FD649}" type="sibTrans" cxnId="{FAD3C584-2559-4DDF-B45A-FA58001502D1}">
      <dgm:prSet/>
      <dgm:spPr/>
      <dgm:t>
        <a:bodyPr/>
        <a:lstStyle/>
        <a:p>
          <a:endParaRPr lang="en-US"/>
        </a:p>
      </dgm:t>
    </dgm:pt>
    <dgm:pt modelId="{2CF4C8FC-1EB8-4540-9C24-81CF5F45349A}">
      <dgm:prSet phldrT="[Text]"/>
      <dgm:spPr/>
      <dgm:t>
        <a:bodyPr/>
        <a:lstStyle/>
        <a:p>
          <a:r>
            <a:rPr lang="en-US" b="1" dirty="0" smtClean="0"/>
            <a:t>Applications Reviewed</a:t>
          </a:r>
          <a:endParaRPr lang="en-US" b="1" dirty="0"/>
        </a:p>
      </dgm:t>
    </dgm:pt>
    <dgm:pt modelId="{1F3FCE19-E7E6-4185-A6ED-4712F32E4F51}" type="parTrans" cxnId="{42ED587A-C321-44C8-96FC-0D9B1FF41D65}">
      <dgm:prSet/>
      <dgm:spPr/>
      <dgm:t>
        <a:bodyPr/>
        <a:lstStyle/>
        <a:p>
          <a:endParaRPr lang="en-US"/>
        </a:p>
      </dgm:t>
    </dgm:pt>
    <dgm:pt modelId="{75BCF9C1-4940-4632-8AC7-BADEFF2DBACB}" type="sibTrans" cxnId="{42ED587A-C321-44C8-96FC-0D9B1FF41D65}">
      <dgm:prSet/>
      <dgm:spPr/>
      <dgm:t>
        <a:bodyPr/>
        <a:lstStyle/>
        <a:p>
          <a:endParaRPr lang="en-US"/>
        </a:p>
      </dgm:t>
    </dgm:pt>
    <dgm:pt modelId="{E70E7B69-54BE-4FBA-9C83-A558E2A872BD}">
      <dgm:prSet phldrT="[Text]"/>
      <dgm:spPr/>
      <dgm:t>
        <a:bodyPr/>
        <a:lstStyle/>
        <a:p>
          <a:r>
            <a:rPr lang="en-US" b="1" dirty="0" smtClean="0"/>
            <a:t>Applicants Assessed / Eligible List Created</a:t>
          </a:r>
          <a:endParaRPr lang="en-US" b="1" dirty="0"/>
        </a:p>
      </dgm:t>
    </dgm:pt>
    <dgm:pt modelId="{3C762581-7C19-4C4E-BC42-C0F879F9DA3F}" type="parTrans" cxnId="{F9E9364A-0C0D-4A28-9622-33F48F7A253C}">
      <dgm:prSet/>
      <dgm:spPr/>
      <dgm:t>
        <a:bodyPr/>
        <a:lstStyle/>
        <a:p>
          <a:endParaRPr lang="en-US"/>
        </a:p>
      </dgm:t>
    </dgm:pt>
    <dgm:pt modelId="{85D2EDBB-C238-4F92-A0B4-292DB17D3E10}" type="sibTrans" cxnId="{F9E9364A-0C0D-4A28-9622-33F48F7A253C}">
      <dgm:prSet/>
      <dgm:spPr/>
      <dgm:t>
        <a:bodyPr/>
        <a:lstStyle/>
        <a:p>
          <a:endParaRPr lang="en-US"/>
        </a:p>
      </dgm:t>
    </dgm:pt>
    <dgm:pt modelId="{72B12597-E92F-4A44-A217-3276B1C1467C}">
      <dgm:prSet phldrT="[Text]"/>
      <dgm:spPr/>
      <dgm:t>
        <a:bodyPr/>
        <a:lstStyle/>
        <a:p>
          <a:r>
            <a:rPr lang="en-US" b="1" dirty="0" smtClean="0"/>
            <a:t>Top Six Applicants Interviewed</a:t>
          </a:r>
          <a:endParaRPr lang="en-US" b="1" dirty="0"/>
        </a:p>
      </dgm:t>
    </dgm:pt>
    <dgm:pt modelId="{33C333F3-3EFA-465B-9D19-34B18F35EEEC}" type="parTrans" cxnId="{D292CFDA-8C99-4C7A-B4FA-4E2A548B42A6}">
      <dgm:prSet/>
      <dgm:spPr/>
      <dgm:t>
        <a:bodyPr/>
        <a:lstStyle/>
        <a:p>
          <a:endParaRPr lang="en-US"/>
        </a:p>
      </dgm:t>
    </dgm:pt>
    <dgm:pt modelId="{0EE5FBBA-D63A-420F-B8D8-EF10F22CBA0B}" type="sibTrans" cxnId="{D292CFDA-8C99-4C7A-B4FA-4E2A548B42A6}">
      <dgm:prSet/>
      <dgm:spPr/>
      <dgm:t>
        <a:bodyPr/>
        <a:lstStyle/>
        <a:p>
          <a:endParaRPr lang="en-US"/>
        </a:p>
      </dgm:t>
    </dgm:pt>
    <dgm:pt modelId="{3CD7DB58-0992-4660-8B4D-4CD299F513D2}">
      <dgm:prSet phldrT="[Text]"/>
      <dgm:spPr/>
      <dgm:t>
        <a:bodyPr/>
        <a:lstStyle/>
        <a:p>
          <a:r>
            <a:rPr lang="en-US" b="1" dirty="0" smtClean="0"/>
            <a:t>Job Offer Made</a:t>
          </a:r>
          <a:endParaRPr lang="en-US" b="1" dirty="0"/>
        </a:p>
      </dgm:t>
    </dgm:pt>
    <dgm:pt modelId="{44A5E6CC-4E7B-4BD8-907B-A6DF6ACDC88B}" type="parTrans" cxnId="{E5237138-59E4-47D4-B3F4-40165910AB69}">
      <dgm:prSet/>
      <dgm:spPr/>
      <dgm:t>
        <a:bodyPr/>
        <a:lstStyle/>
        <a:p>
          <a:endParaRPr lang="en-US"/>
        </a:p>
      </dgm:t>
    </dgm:pt>
    <dgm:pt modelId="{D362DB0A-7906-4A91-80D6-4134B40C4003}" type="sibTrans" cxnId="{E5237138-59E4-47D4-B3F4-40165910AB69}">
      <dgm:prSet/>
      <dgm:spPr/>
      <dgm:t>
        <a:bodyPr/>
        <a:lstStyle/>
        <a:p>
          <a:endParaRPr lang="en-US"/>
        </a:p>
      </dgm:t>
    </dgm:pt>
    <dgm:pt modelId="{83B3AD88-034C-409B-9D35-2B2ED0966685}" type="pres">
      <dgm:prSet presAssocID="{67C7FA6D-8131-41F2-B5C2-B214979A829C}" presName="Name0" presStyleCnt="0">
        <dgm:presLayoutVars>
          <dgm:dir/>
          <dgm:resizeHandles val="exact"/>
        </dgm:presLayoutVars>
      </dgm:prSet>
      <dgm:spPr/>
      <dgm:t>
        <a:bodyPr/>
        <a:lstStyle/>
        <a:p>
          <a:endParaRPr lang="en-US"/>
        </a:p>
      </dgm:t>
    </dgm:pt>
    <dgm:pt modelId="{F182EB6B-F3D6-40F8-87E0-82C0013E3430}" type="pres">
      <dgm:prSet presAssocID="{67C7FA6D-8131-41F2-B5C2-B214979A829C}" presName="arrow" presStyleLbl="bgShp" presStyleIdx="0" presStyleCnt="1"/>
      <dgm:spPr/>
    </dgm:pt>
    <dgm:pt modelId="{3C6B7790-D747-4B72-A261-3DA9FF8EF10A}" type="pres">
      <dgm:prSet presAssocID="{67C7FA6D-8131-41F2-B5C2-B214979A829C}" presName="points" presStyleCnt="0"/>
      <dgm:spPr/>
    </dgm:pt>
    <dgm:pt modelId="{D4691DA5-B1C4-40D4-BB7B-A1E30799116F}" type="pres">
      <dgm:prSet presAssocID="{A360544F-43FC-42C5-A297-42773F7C49C3}" presName="compositeA" presStyleCnt="0"/>
      <dgm:spPr/>
    </dgm:pt>
    <dgm:pt modelId="{D83BAF9D-2A1E-4251-B374-50F86FA5C0A6}" type="pres">
      <dgm:prSet presAssocID="{A360544F-43FC-42C5-A297-42773F7C49C3}" presName="textA" presStyleLbl="revTx" presStyleIdx="0" presStyleCnt="7">
        <dgm:presLayoutVars>
          <dgm:bulletEnabled val="1"/>
        </dgm:presLayoutVars>
      </dgm:prSet>
      <dgm:spPr/>
      <dgm:t>
        <a:bodyPr/>
        <a:lstStyle/>
        <a:p>
          <a:endParaRPr lang="en-US"/>
        </a:p>
      </dgm:t>
    </dgm:pt>
    <dgm:pt modelId="{EB93BED8-68CB-4E76-857E-C355C553A01C}" type="pres">
      <dgm:prSet presAssocID="{A360544F-43FC-42C5-A297-42773F7C49C3}" presName="circleA" presStyleLbl="node1" presStyleIdx="0" presStyleCnt="7"/>
      <dgm:spPr/>
    </dgm:pt>
    <dgm:pt modelId="{B16B564A-9C2D-4A46-A48D-98A3D184CFE1}" type="pres">
      <dgm:prSet presAssocID="{A360544F-43FC-42C5-A297-42773F7C49C3}" presName="spaceA" presStyleCnt="0"/>
      <dgm:spPr/>
    </dgm:pt>
    <dgm:pt modelId="{9905A4E2-0C43-48CE-A283-041A2CE7652C}" type="pres">
      <dgm:prSet presAssocID="{BCE46430-46C6-4858-979C-4BDA6859FECB}" presName="space" presStyleCnt="0"/>
      <dgm:spPr/>
    </dgm:pt>
    <dgm:pt modelId="{14232FC5-A809-469A-8D1A-C550D4EA0DDA}" type="pres">
      <dgm:prSet presAssocID="{84AE2D36-1FE7-4A53-9604-A0B204B1B9A0}" presName="compositeB" presStyleCnt="0"/>
      <dgm:spPr/>
    </dgm:pt>
    <dgm:pt modelId="{9B3E0B20-0BAB-4326-A0CE-D69EBAC86D23}" type="pres">
      <dgm:prSet presAssocID="{84AE2D36-1FE7-4A53-9604-A0B204B1B9A0}" presName="textB" presStyleLbl="revTx" presStyleIdx="1" presStyleCnt="7">
        <dgm:presLayoutVars>
          <dgm:bulletEnabled val="1"/>
        </dgm:presLayoutVars>
      </dgm:prSet>
      <dgm:spPr/>
      <dgm:t>
        <a:bodyPr/>
        <a:lstStyle/>
        <a:p>
          <a:endParaRPr lang="en-US"/>
        </a:p>
      </dgm:t>
    </dgm:pt>
    <dgm:pt modelId="{24B898E0-05FA-4298-8674-54A9A50AF9F4}" type="pres">
      <dgm:prSet presAssocID="{84AE2D36-1FE7-4A53-9604-A0B204B1B9A0}" presName="circleB" presStyleLbl="node1" presStyleIdx="1" presStyleCnt="7"/>
      <dgm:spPr/>
    </dgm:pt>
    <dgm:pt modelId="{71D12698-2DBC-448F-8B87-7E64DCD01110}" type="pres">
      <dgm:prSet presAssocID="{84AE2D36-1FE7-4A53-9604-A0B204B1B9A0}" presName="spaceB" presStyleCnt="0"/>
      <dgm:spPr/>
    </dgm:pt>
    <dgm:pt modelId="{E99320B4-321C-49D5-9B6B-AB2879112AA5}" type="pres">
      <dgm:prSet presAssocID="{8A9F6D20-E69D-4C3A-8DB8-A1494D417904}" presName="space" presStyleCnt="0"/>
      <dgm:spPr/>
    </dgm:pt>
    <dgm:pt modelId="{DFA37B53-3726-44C5-8B2F-3540AFDD2E11}" type="pres">
      <dgm:prSet presAssocID="{8F85F463-D0AF-40E9-9F2E-0184FB564A0D}" presName="compositeA" presStyleCnt="0"/>
      <dgm:spPr/>
    </dgm:pt>
    <dgm:pt modelId="{930A78FA-1416-4F8D-AD7A-7F905A29A1BD}" type="pres">
      <dgm:prSet presAssocID="{8F85F463-D0AF-40E9-9F2E-0184FB564A0D}" presName="textA" presStyleLbl="revTx" presStyleIdx="2" presStyleCnt="7">
        <dgm:presLayoutVars>
          <dgm:bulletEnabled val="1"/>
        </dgm:presLayoutVars>
      </dgm:prSet>
      <dgm:spPr/>
      <dgm:t>
        <a:bodyPr/>
        <a:lstStyle/>
        <a:p>
          <a:endParaRPr lang="en-US"/>
        </a:p>
      </dgm:t>
    </dgm:pt>
    <dgm:pt modelId="{8563A2E5-DF5A-430A-B658-49C211080EBE}" type="pres">
      <dgm:prSet presAssocID="{8F85F463-D0AF-40E9-9F2E-0184FB564A0D}" presName="circleA" presStyleLbl="node1" presStyleIdx="2" presStyleCnt="7"/>
      <dgm:spPr/>
    </dgm:pt>
    <dgm:pt modelId="{1D3E7E19-FF5C-4CB0-88ED-754A08C26DF9}" type="pres">
      <dgm:prSet presAssocID="{8F85F463-D0AF-40E9-9F2E-0184FB564A0D}" presName="spaceA" presStyleCnt="0"/>
      <dgm:spPr/>
    </dgm:pt>
    <dgm:pt modelId="{E6AB9327-7819-4F0E-BA6C-9BCAAB13105D}" type="pres">
      <dgm:prSet presAssocID="{44B2B069-E523-4043-A9C0-38D51B1FD649}" presName="space" presStyleCnt="0"/>
      <dgm:spPr/>
    </dgm:pt>
    <dgm:pt modelId="{FA787DBC-C41B-4020-A12F-59F64ED012E8}" type="pres">
      <dgm:prSet presAssocID="{2CF4C8FC-1EB8-4540-9C24-81CF5F45349A}" presName="compositeB" presStyleCnt="0"/>
      <dgm:spPr/>
    </dgm:pt>
    <dgm:pt modelId="{F244F19E-DB80-4527-A304-D7D489C01120}" type="pres">
      <dgm:prSet presAssocID="{2CF4C8FC-1EB8-4540-9C24-81CF5F45349A}" presName="textB" presStyleLbl="revTx" presStyleIdx="3" presStyleCnt="7">
        <dgm:presLayoutVars>
          <dgm:bulletEnabled val="1"/>
        </dgm:presLayoutVars>
      </dgm:prSet>
      <dgm:spPr/>
      <dgm:t>
        <a:bodyPr/>
        <a:lstStyle/>
        <a:p>
          <a:endParaRPr lang="en-US"/>
        </a:p>
      </dgm:t>
    </dgm:pt>
    <dgm:pt modelId="{59FC6B54-A6EB-4572-87C8-BDF29D009C98}" type="pres">
      <dgm:prSet presAssocID="{2CF4C8FC-1EB8-4540-9C24-81CF5F45349A}" presName="circleB" presStyleLbl="node1" presStyleIdx="3" presStyleCnt="7"/>
      <dgm:spPr/>
    </dgm:pt>
    <dgm:pt modelId="{4895A00D-F551-4756-A804-D68748D11AA9}" type="pres">
      <dgm:prSet presAssocID="{2CF4C8FC-1EB8-4540-9C24-81CF5F45349A}" presName="spaceB" presStyleCnt="0"/>
      <dgm:spPr/>
    </dgm:pt>
    <dgm:pt modelId="{854303AD-013C-4111-B252-C729A2D83211}" type="pres">
      <dgm:prSet presAssocID="{75BCF9C1-4940-4632-8AC7-BADEFF2DBACB}" presName="space" presStyleCnt="0"/>
      <dgm:spPr/>
    </dgm:pt>
    <dgm:pt modelId="{69666CB6-E257-4FF1-A7DC-EADCED4C36A7}" type="pres">
      <dgm:prSet presAssocID="{E70E7B69-54BE-4FBA-9C83-A558E2A872BD}" presName="compositeA" presStyleCnt="0"/>
      <dgm:spPr/>
    </dgm:pt>
    <dgm:pt modelId="{8C5A5F4E-44E0-431C-928E-44BFBFDEFFB0}" type="pres">
      <dgm:prSet presAssocID="{E70E7B69-54BE-4FBA-9C83-A558E2A872BD}" presName="textA" presStyleLbl="revTx" presStyleIdx="4" presStyleCnt="7">
        <dgm:presLayoutVars>
          <dgm:bulletEnabled val="1"/>
        </dgm:presLayoutVars>
      </dgm:prSet>
      <dgm:spPr/>
      <dgm:t>
        <a:bodyPr/>
        <a:lstStyle/>
        <a:p>
          <a:endParaRPr lang="en-US"/>
        </a:p>
      </dgm:t>
    </dgm:pt>
    <dgm:pt modelId="{0F6FCD41-D0ED-48F5-9564-D445EAC47DA7}" type="pres">
      <dgm:prSet presAssocID="{E70E7B69-54BE-4FBA-9C83-A558E2A872BD}" presName="circleA" presStyleLbl="node1" presStyleIdx="4" presStyleCnt="7"/>
      <dgm:spPr/>
    </dgm:pt>
    <dgm:pt modelId="{D68DC857-826A-4A6A-A7E2-3114C5CB0835}" type="pres">
      <dgm:prSet presAssocID="{E70E7B69-54BE-4FBA-9C83-A558E2A872BD}" presName="spaceA" presStyleCnt="0"/>
      <dgm:spPr/>
    </dgm:pt>
    <dgm:pt modelId="{C283041F-361E-4780-A45F-4163FFDCE5F7}" type="pres">
      <dgm:prSet presAssocID="{85D2EDBB-C238-4F92-A0B4-292DB17D3E10}" presName="space" presStyleCnt="0"/>
      <dgm:spPr/>
    </dgm:pt>
    <dgm:pt modelId="{E5C5BFE1-DF33-47AD-A930-2B40C29ED6CB}" type="pres">
      <dgm:prSet presAssocID="{72B12597-E92F-4A44-A217-3276B1C1467C}" presName="compositeB" presStyleCnt="0"/>
      <dgm:spPr/>
    </dgm:pt>
    <dgm:pt modelId="{64E7FF87-7B86-41C4-B95D-4FFD9B90D35A}" type="pres">
      <dgm:prSet presAssocID="{72B12597-E92F-4A44-A217-3276B1C1467C}" presName="textB" presStyleLbl="revTx" presStyleIdx="5" presStyleCnt="7">
        <dgm:presLayoutVars>
          <dgm:bulletEnabled val="1"/>
        </dgm:presLayoutVars>
      </dgm:prSet>
      <dgm:spPr/>
      <dgm:t>
        <a:bodyPr/>
        <a:lstStyle/>
        <a:p>
          <a:endParaRPr lang="en-US"/>
        </a:p>
      </dgm:t>
    </dgm:pt>
    <dgm:pt modelId="{6B6D8084-E0E4-4A26-9958-8BA3210AE8CE}" type="pres">
      <dgm:prSet presAssocID="{72B12597-E92F-4A44-A217-3276B1C1467C}" presName="circleB" presStyleLbl="node1" presStyleIdx="5" presStyleCnt="7"/>
      <dgm:spPr/>
    </dgm:pt>
    <dgm:pt modelId="{A1BE07A7-CD3A-43CA-81D7-3D48721D145D}" type="pres">
      <dgm:prSet presAssocID="{72B12597-E92F-4A44-A217-3276B1C1467C}" presName="spaceB" presStyleCnt="0"/>
      <dgm:spPr/>
    </dgm:pt>
    <dgm:pt modelId="{5F07B6B7-9663-49EA-97F5-B1957D60D4B2}" type="pres">
      <dgm:prSet presAssocID="{0EE5FBBA-D63A-420F-B8D8-EF10F22CBA0B}" presName="space" presStyleCnt="0"/>
      <dgm:spPr/>
    </dgm:pt>
    <dgm:pt modelId="{906E938A-5D4E-40A5-8C18-BE7B3A6F9FBE}" type="pres">
      <dgm:prSet presAssocID="{3CD7DB58-0992-4660-8B4D-4CD299F513D2}" presName="compositeA" presStyleCnt="0"/>
      <dgm:spPr/>
    </dgm:pt>
    <dgm:pt modelId="{091769C0-3890-48D3-B67E-3FC4D392970D}" type="pres">
      <dgm:prSet presAssocID="{3CD7DB58-0992-4660-8B4D-4CD299F513D2}" presName="textA" presStyleLbl="revTx" presStyleIdx="6" presStyleCnt="7">
        <dgm:presLayoutVars>
          <dgm:bulletEnabled val="1"/>
        </dgm:presLayoutVars>
      </dgm:prSet>
      <dgm:spPr/>
      <dgm:t>
        <a:bodyPr/>
        <a:lstStyle/>
        <a:p>
          <a:endParaRPr lang="en-US"/>
        </a:p>
      </dgm:t>
    </dgm:pt>
    <dgm:pt modelId="{F3A9B095-5E1F-48F3-8A76-E169694DCDD1}" type="pres">
      <dgm:prSet presAssocID="{3CD7DB58-0992-4660-8B4D-4CD299F513D2}" presName="circleA" presStyleLbl="node1" presStyleIdx="6" presStyleCnt="7"/>
      <dgm:spPr/>
    </dgm:pt>
    <dgm:pt modelId="{3DDA9641-58DD-4D45-B2EA-35F94015653B}" type="pres">
      <dgm:prSet presAssocID="{3CD7DB58-0992-4660-8B4D-4CD299F513D2}" presName="spaceA" presStyleCnt="0"/>
      <dgm:spPr/>
    </dgm:pt>
  </dgm:ptLst>
  <dgm:cxnLst>
    <dgm:cxn modelId="{F9E9364A-0C0D-4A28-9622-33F48F7A253C}" srcId="{67C7FA6D-8131-41F2-B5C2-B214979A829C}" destId="{E70E7B69-54BE-4FBA-9C83-A558E2A872BD}" srcOrd="4" destOrd="0" parTransId="{3C762581-7C19-4C4E-BC42-C0F879F9DA3F}" sibTransId="{85D2EDBB-C238-4F92-A0B4-292DB17D3E10}"/>
    <dgm:cxn modelId="{ED83594A-CC3C-41B7-8529-A6F9C180B045}" type="presOf" srcId="{A360544F-43FC-42C5-A297-42773F7C49C3}" destId="{D83BAF9D-2A1E-4251-B374-50F86FA5C0A6}" srcOrd="0" destOrd="0" presId="urn:microsoft.com/office/officeart/2005/8/layout/hProcess11"/>
    <dgm:cxn modelId="{D292CFDA-8C99-4C7A-B4FA-4E2A548B42A6}" srcId="{67C7FA6D-8131-41F2-B5C2-B214979A829C}" destId="{72B12597-E92F-4A44-A217-3276B1C1467C}" srcOrd="5" destOrd="0" parTransId="{33C333F3-3EFA-465B-9D19-34B18F35EEEC}" sibTransId="{0EE5FBBA-D63A-420F-B8D8-EF10F22CBA0B}"/>
    <dgm:cxn modelId="{E426152A-1DAC-4064-AFB6-63F420CAF670}" srcId="{67C7FA6D-8131-41F2-B5C2-B214979A829C}" destId="{A360544F-43FC-42C5-A297-42773F7C49C3}" srcOrd="0" destOrd="0" parTransId="{7B858D8E-DC27-4BDB-A85B-B218E5CAB878}" sibTransId="{BCE46430-46C6-4858-979C-4BDA6859FECB}"/>
    <dgm:cxn modelId="{FAD3C584-2559-4DDF-B45A-FA58001502D1}" srcId="{67C7FA6D-8131-41F2-B5C2-B214979A829C}" destId="{8F85F463-D0AF-40E9-9F2E-0184FB564A0D}" srcOrd="2" destOrd="0" parTransId="{EF8D7E94-CB12-4D00-AB46-52638B10E1F7}" sibTransId="{44B2B069-E523-4043-A9C0-38D51B1FD649}"/>
    <dgm:cxn modelId="{DC20C8EB-03A3-44BD-87C5-9692999F2D72}" type="presOf" srcId="{84AE2D36-1FE7-4A53-9604-A0B204B1B9A0}" destId="{9B3E0B20-0BAB-4326-A0CE-D69EBAC86D23}" srcOrd="0" destOrd="0" presId="urn:microsoft.com/office/officeart/2005/8/layout/hProcess11"/>
    <dgm:cxn modelId="{31A675BC-90E5-4B1B-A3FC-65161471F742}" srcId="{67C7FA6D-8131-41F2-B5C2-B214979A829C}" destId="{84AE2D36-1FE7-4A53-9604-A0B204B1B9A0}" srcOrd="1" destOrd="0" parTransId="{0A249EEC-CFC5-4E8E-9707-61B62E12C324}" sibTransId="{8A9F6D20-E69D-4C3A-8DB8-A1494D417904}"/>
    <dgm:cxn modelId="{BBEB8F5B-2709-4543-87C1-7B575C0316B6}" type="presOf" srcId="{E70E7B69-54BE-4FBA-9C83-A558E2A872BD}" destId="{8C5A5F4E-44E0-431C-928E-44BFBFDEFFB0}" srcOrd="0" destOrd="0" presId="urn:microsoft.com/office/officeart/2005/8/layout/hProcess11"/>
    <dgm:cxn modelId="{ABD6F7E9-55C0-43CA-B9BD-2C89725F2C44}" type="presOf" srcId="{2CF4C8FC-1EB8-4540-9C24-81CF5F45349A}" destId="{F244F19E-DB80-4527-A304-D7D489C01120}" srcOrd="0" destOrd="0" presId="urn:microsoft.com/office/officeart/2005/8/layout/hProcess11"/>
    <dgm:cxn modelId="{D891AEC1-8412-4FD5-8C24-B009E832BD92}" type="presOf" srcId="{8F85F463-D0AF-40E9-9F2E-0184FB564A0D}" destId="{930A78FA-1416-4F8D-AD7A-7F905A29A1BD}" srcOrd="0" destOrd="0" presId="urn:microsoft.com/office/officeart/2005/8/layout/hProcess11"/>
    <dgm:cxn modelId="{C97F43B5-0482-423A-8A69-FC60AD0A30D3}" type="presOf" srcId="{67C7FA6D-8131-41F2-B5C2-B214979A829C}" destId="{83B3AD88-034C-409B-9D35-2B2ED0966685}" srcOrd="0" destOrd="0" presId="urn:microsoft.com/office/officeart/2005/8/layout/hProcess11"/>
    <dgm:cxn modelId="{E5237138-59E4-47D4-B3F4-40165910AB69}" srcId="{67C7FA6D-8131-41F2-B5C2-B214979A829C}" destId="{3CD7DB58-0992-4660-8B4D-4CD299F513D2}" srcOrd="6" destOrd="0" parTransId="{44A5E6CC-4E7B-4BD8-907B-A6DF6ACDC88B}" sibTransId="{D362DB0A-7906-4A91-80D6-4134B40C4003}"/>
    <dgm:cxn modelId="{0EB33E1A-DABB-48F7-ACEF-E7BCB830F575}" type="presOf" srcId="{3CD7DB58-0992-4660-8B4D-4CD299F513D2}" destId="{091769C0-3890-48D3-B67E-3FC4D392970D}" srcOrd="0" destOrd="0" presId="urn:microsoft.com/office/officeart/2005/8/layout/hProcess11"/>
    <dgm:cxn modelId="{42ED587A-C321-44C8-96FC-0D9B1FF41D65}" srcId="{67C7FA6D-8131-41F2-B5C2-B214979A829C}" destId="{2CF4C8FC-1EB8-4540-9C24-81CF5F45349A}" srcOrd="3" destOrd="0" parTransId="{1F3FCE19-E7E6-4185-A6ED-4712F32E4F51}" sibTransId="{75BCF9C1-4940-4632-8AC7-BADEFF2DBACB}"/>
    <dgm:cxn modelId="{36DF4106-6B22-418F-B488-4F766A1CF58F}" type="presOf" srcId="{72B12597-E92F-4A44-A217-3276B1C1467C}" destId="{64E7FF87-7B86-41C4-B95D-4FFD9B90D35A}" srcOrd="0" destOrd="0" presId="urn:microsoft.com/office/officeart/2005/8/layout/hProcess11"/>
    <dgm:cxn modelId="{0B9BCD07-0766-4103-971C-1F8595D4EB35}" type="presParOf" srcId="{83B3AD88-034C-409B-9D35-2B2ED0966685}" destId="{F182EB6B-F3D6-40F8-87E0-82C0013E3430}" srcOrd="0" destOrd="0" presId="urn:microsoft.com/office/officeart/2005/8/layout/hProcess11"/>
    <dgm:cxn modelId="{5916C4CA-F49A-439B-9C32-5BCC17C8101B}" type="presParOf" srcId="{83B3AD88-034C-409B-9D35-2B2ED0966685}" destId="{3C6B7790-D747-4B72-A261-3DA9FF8EF10A}" srcOrd="1" destOrd="0" presId="urn:microsoft.com/office/officeart/2005/8/layout/hProcess11"/>
    <dgm:cxn modelId="{DCE237DE-A412-4223-8A28-2BAEAB1A962D}" type="presParOf" srcId="{3C6B7790-D747-4B72-A261-3DA9FF8EF10A}" destId="{D4691DA5-B1C4-40D4-BB7B-A1E30799116F}" srcOrd="0" destOrd="0" presId="urn:microsoft.com/office/officeart/2005/8/layout/hProcess11"/>
    <dgm:cxn modelId="{953FA161-AE42-48A1-9F2A-872F931CBD98}" type="presParOf" srcId="{D4691DA5-B1C4-40D4-BB7B-A1E30799116F}" destId="{D83BAF9D-2A1E-4251-B374-50F86FA5C0A6}" srcOrd="0" destOrd="0" presId="urn:microsoft.com/office/officeart/2005/8/layout/hProcess11"/>
    <dgm:cxn modelId="{3473A5FC-767F-4571-BD1F-3DC9643E038C}" type="presParOf" srcId="{D4691DA5-B1C4-40D4-BB7B-A1E30799116F}" destId="{EB93BED8-68CB-4E76-857E-C355C553A01C}" srcOrd="1" destOrd="0" presId="urn:microsoft.com/office/officeart/2005/8/layout/hProcess11"/>
    <dgm:cxn modelId="{36D6B378-2A75-4E76-A508-ADAB365F4EA9}" type="presParOf" srcId="{D4691DA5-B1C4-40D4-BB7B-A1E30799116F}" destId="{B16B564A-9C2D-4A46-A48D-98A3D184CFE1}" srcOrd="2" destOrd="0" presId="urn:microsoft.com/office/officeart/2005/8/layout/hProcess11"/>
    <dgm:cxn modelId="{134B2266-B0ED-4080-B377-B28CC5FC6B9F}" type="presParOf" srcId="{3C6B7790-D747-4B72-A261-3DA9FF8EF10A}" destId="{9905A4E2-0C43-48CE-A283-041A2CE7652C}" srcOrd="1" destOrd="0" presId="urn:microsoft.com/office/officeart/2005/8/layout/hProcess11"/>
    <dgm:cxn modelId="{26441135-F285-444E-BD4B-84204BF65951}" type="presParOf" srcId="{3C6B7790-D747-4B72-A261-3DA9FF8EF10A}" destId="{14232FC5-A809-469A-8D1A-C550D4EA0DDA}" srcOrd="2" destOrd="0" presId="urn:microsoft.com/office/officeart/2005/8/layout/hProcess11"/>
    <dgm:cxn modelId="{A79B7591-B81A-4247-B115-40BB5336E34F}" type="presParOf" srcId="{14232FC5-A809-469A-8D1A-C550D4EA0DDA}" destId="{9B3E0B20-0BAB-4326-A0CE-D69EBAC86D23}" srcOrd="0" destOrd="0" presId="urn:microsoft.com/office/officeart/2005/8/layout/hProcess11"/>
    <dgm:cxn modelId="{0C1C1C41-9282-4A76-882D-6B0056FBB206}" type="presParOf" srcId="{14232FC5-A809-469A-8D1A-C550D4EA0DDA}" destId="{24B898E0-05FA-4298-8674-54A9A50AF9F4}" srcOrd="1" destOrd="0" presId="urn:microsoft.com/office/officeart/2005/8/layout/hProcess11"/>
    <dgm:cxn modelId="{39294E8A-8197-4EF9-B1C0-86CC71936C29}" type="presParOf" srcId="{14232FC5-A809-469A-8D1A-C550D4EA0DDA}" destId="{71D12698-2DBC-448F-8B87-7E64DCD01110}" srcOrd="2" destOrd="0" presId="urn:microsoft.com/office/officeart/2005/8/layout/hProcess11"/>
    <dgm:cxn modelId="{7EA7500E-4438-4F5C-A9BA-78DBAEC6DB28}" type="presParOf" srcId="{3C6B7790-D747-4B72-A261-3DA9FF8EF10A}" destId="{E99320B4-321C-49D5-9B6B-AB2879112AA5}" srcOrd="3" destOrd="0" presId="urn:microsoft.com/office/officeart/2005/8/layout/hProcess11"/>
    <dgm:cxn modelId="{E917EF59-8FAC-4EE2-A52C-E72D13B6447E}" type="presParOf" srcId="{3C6B7790-D747-4B72-A261-3DA9FF8EF10A}" destId="{DFA37B53-3726-44C5-8B2F-3540AFDD2E11}" srcOrd="4" destOrd="0" presId="urn:microsoft.com/office/officeart/2005/8/layout/hProcess11"/>
    <dgm:cxn modelId="{1A80447F-1F52-4097-8C7A-CF13AC385084}" type="presParOf" srcId="{DFA37B53-3726-44C5-8B2F-3540AFDD2E11}" destId="{930A78FA-1416-4F8D-AD7A-7F905A29A1BD}" srcOrd="0" destOrd="0" presId="urn:microsoft.com/office/officeart/2005/8/layout/hProcess11"/>
    <dgm:cxn modelId="{0E2679E7-2BC7-4BF4-A641-6A9F2E7B693C}" type="presParOf" srcId="{DFA37B53-3726-44C5-8B2F-3540AFDD2E11}" destId="{8563A2E5-DF5A-430A-B658-49C211080EBE}" srcOrd="1" destOrd="0" presId="urn:microsoft.com/office/officeart/2005/8/layout/hProcess11"/>
    <dgm:cxn modelId="{C5FFB339-4DE6-4925-981B-87B20B1C6989}" type="presParOf" srcId="{DFA37B53-3726-44C5-8B2F-3540AFDD2E11}" destId="{1D3E7E19-FF5C-4CB0-88ED-754A08C26DF9}" srcOrd="2" destOrd="0" presId="urn:microsoft.com/office/officeart/2005/8/layout/hProcess11"/>
    <dgm:cxn modelId="{C0DFF5E5-52C1-4AAA-AC0E-369423803F85}" type="presParOf" srcId="{3C6B7790-D747-4B72-A261-3DA9FF8EF10A}" destId="{E6AB9327-7819-4F0E-BA6C-9BCAAB13105D}" srcOrd="5" destOrd="0" presId="urn:microsoft.com/office/officeart/2005/8/layout/hProcess11"/>
    <dgm:cxn modelId="{05957FB8-4E0C-4E73-B566-C45398BD112C}" type="presParOf" srcId="{3C6B7790-D747-4B72-A261-3DA9FF8EF10A}" destId="{FA787DBC-C41B-4020-A12F-59F64ED012E8}" srcOrd="6" destOrd="0" presId="urn:microsoft.com/office/officeart/2005/8/layout/hProcess11"/>
    <dgm:cxn modelId="{72E443DC-C888-49E9-9A8D-755B6A407628}" type="presParOf" srcId="{FA787DBC-C41B-4020-A12F-59F64ED012E8}" destId="{F244F19E-DB80-4527-A304-D7D489C01120}" srcOrd="0" destOrd="0" presId="urn:microsoft.com/office/officeart/2005/8/layout/hProcess11"/>
    <dgm:cxn modelId="{B6BCB00A-09A8-4373-9599-6AFD2731602C}" type="presParOf" srcId="{FA787DBC-C41B-4020-A12F-59F64ED012E8}" destId="{59FC6B54-A6EB-4572-87C8-BDF29D009C98}" srcOrd="1" destOrd="0" presId="urn:microsoft.com/office/officeart/2005/8/layout/hProcess11"/>
    <dgm:cxn modelId="{42F863F7-1426-4E98-9E17-32835F291A66}" type="presParOf" srcId="{FA787DBC-C41B-4020-A12F-59F64ED012E8}" destId="{4895A00D-F551-4756-A804-D68748D11AA9}" srcOrd="2" destOrd="0" presId="urn:microsoft.com/office/officeart/2005/8/layout/hProcess11"/>
    <dgm:cxn modelId="{B767C383-8088-41F8-87F1-011C867B9E4E}" type="presParOf" srcId="{3C6B7790-D747-4B72-A261-3DA9FF8EF10A}" destId="{854303AD-013C-4111-B252-C729A2D83211}" srcOrd="7" destOrd="0" presId="urn:microsoft.com/office/officeart/2005/8/layout/hProcess11"/>
    <dgm:cxn modelId="{FD32BD8A-BC3B-4073-86ED-F5C177137463}" type="presParOf" srcId="{3C6B7790-D747-4B72-A261-3DA9FF8EF10A}" destId="{69666CB6-E257-4FF1-A7DC-EADCED4C36A7}" srcOrd="8" destOrd="0" presId="urn:microsoft.com/office/officeart/2005/8/layout/hProcess11"/>
    <dgm:cxn modelId="{018EBC8E-67ED-448F-BBF7-5E04073A98AD}" type="presParOf" srcId="{69666CB6-E257-4FF1-A7DC-EADCED4C36A7}" destId="{8C5A5F4E-44E0-431C-928E-44BFBFDEFFB0}" srcOrd="0" destOrd="0" presId="urn:microsoft.com/office/officeart/2005/8/layout/hProcess11"/>
    <dgm:cxn modelId="{3E79A38A-955B-4C64-AF16-514267AD060F}" type="presParOf" srcId="{69666CB6-E257-4FF1-A7DC-EADCED4C36A7}" destId="{0F6FCD41-D0ED-48F5-9564-D445EAC47DA7}" srcOrd="1" destOrd="0" presId="urn:microsoft.com/office/officeart/2005/8/layout/hProcess11"/>
    <dgm:cxn modelId="{1D9C9932-C3EF-4CF8-B341-F329C645E365}" type="presParOf" srcId="{69666CB6-E257-4FF1-A7DC-EADCED4C36A7}" destId="{D68DC857-826A-4A6A-A7E2-3114C5CB0835}" srcOrd="2" destOrd="0" presId="urn:microsoft.com/office/officeart/2005/8/layout/hProcess11"/>
    <dgm:cxn modelId="{4D38378D-DDBC-4F06-852B-933A5EE66288}" type="presParOf" srcId="{3C6B7790-D747-4B72-A261-3DA9FF8EF10A}" destId="{C283041F-361E-4780-A45F-4163FFDCE5F7}" srcOrd="9" destOrd="0" presId="urn:microsoft.com/office/officeart/2005/8/layout/hProcess11"/>
    <dgm:cxn modelId="{02936AA7-E24E-4689-9E20-E80CF6D64DB7}" type="presParOf" srcId="{3C6B7790-D747-4B72-A261-3DA9FF8EF10A}" destId="{E5C5BFE1-DF33-47AD-A930-2B40C29ED6CB}" srcOrd="10" destOrd="0" presId="urn:microsoft.com/office/officeart/2005/8/layout/hProcess11"/>
    <dgm:cxn modelId="{4AF96F5E-16EB-48A5-A189-355A91AD1273}" type="presParOf" srcId="{E5C5BFE1-DF33-47AD-A930-2B40C29ED6CB}" destId="{64E7FF87-7B86-41C4-B95D-4FFD9B90D35A}" srcOrd="0" destOrd="0" presId="urn:microsoft.com/office/officeart/2005/8/layout/hProcess11"/>
    <dgm:cxn modelId="{0B043315-852A-48EE-B29D-5546286B4C45}" type="presParOf" srcId="{E5C5BFE1-DF33-47AD-A930-2B40C29ED6CB}" destId="{6B6D8084-E0E4-4A26-9958-8BA3210AE8CE}" srcOrd="1" destOrd="0" presId="urn:microsoft.com/office/officeart/2005/8/layout/hProcess11"/>
    <dgm:cxn modelId="{A8CA3D9B-16C9-4613-89E4-A4F982E6292C}" type="presParOf" srcId="{E5C5BFE1-DF33-47AD-A930-2B40C29ED6CB}" destId="{A1BE07A7-CD3A-43CA-81D7-3D48721D145D}" srcOrd="2" destOrd="0" presId="urn:microsoft.com/office/officeart/2005/8/layout/hProcess11"/>
    <dgm:cxn modelId="{691E556D-6B76-4F97-9CDB-F7AF5D2DDC05}" type="presParOf" srcId="{3C6B7790-D747-4B72-A261-3DA9FF8EF10A}" destId="{5F07B6B7-9663-49EA-97F5-B1957D60D4B2}" srcOrd="11" destOrd="0" presId="urn:microsoft.com/office/officeart/2005/8/layout/hProcess11"/>
    <dgm:cxn modelId="{7148F48F-0029-46FF-AF58-636F11B6CC2B}" type="presParOf" srcId="{3C6B7790-D747-4B72-A261-3DA9FF8EF10A}" destId="{906E938A-5D4E-40A5-8C18-BE7B3A6F9FBE}" srcOrd="12" destOrd="0" presId="urn:microsoft.com/office/officeart/2005/8/layout/hProcess11"/>
    <dgm:cxn modelId="{1E95CF62-83BB-4F4C-88FF-625025BA867E}" type="presParOf" srcId="{906E938A-5D4E-40A5-8C18-BE7B3A6F9FBE}" destId="{091769C0-3890-48D3-B67E-3FC4D392970D}" srcOrd="0" destOrd="0" presId="urn:microsoft.com/office/officeart/2005/8/layout/hProcess11"/>
    <dgm:cxn modelId="{14F98548-7EA0-43A1-A3EE-B1A52ECAF97A}" type="presParOf" srcId="{906E938A-5D4E-40A5-8C18-BE7B3A6F9FBE}" destId="{F3A9B095-5E1F-48F3-8A76-E169694DCDD1}" srcOrd="1" destOrd="0" presId="urn:microsoft.com/office/officeart/2005/8/layout/hProcess11"/>
    <dgm:cxn modelId="{74E7610E-331B-429C-BB5D-8499D0901F75}" type="presParOf" srcId="{906E938A-5D4E-40A5-8C18-BE7B3A6F9FBE}" destId="{3DDA9641-58DD-4D45-B2EA-35F94015653B}"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3BF2EC-1AF7-4CB1-9BEF-0FE4599AB6C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5598648-8EEC-4249-85DA-4D597397A7CB}">
      <dgm:prSet phldrT="[Text]"/>
      <dgm:spPr/>
      <dgm:t>
        <a:bodyPr/>
        <a:lstStyle/>
        <a:p>
          <a:r>
            <a:rPr lang="en-US" dirty="0" smtClean="0"/>
            <a:t>Behavioral</a:t>
          </a:r>
          <a:endParaRPr lang="en-US" dirty="0"/>
        </a:p>
      </dgm:t>
    </dgm:pt>
    <dgm:pt modelId="{B607EF03-BDDB-4736-8A5D-319A00356E03}" type="parTrans" cxnId="{B084B740-3330-4303-8FEF-8E0D5965D8FA}">
      <dgm:prSet/>
      <dgm:spPr/>
      <dgm:t>
        <a:bodyPr/>
        <a:lstStyle/>
        <a:p>
          <a:endParaRPr lang="en-US"/>
        </a:p>
      </dgm:t>
    </dgm:pt>
    <dgm:pt modelId="{B8196BA8-821E-4DE6-9D72-6C7C2416061E}" type="sibTrans" cxnId="{B084B740-3330-4303-8FEF-8E0D5965D8FA}">
      <dgm:prSet/>
      <dgm:spPr/>
      <dgm:t>
        <a:bodyPr/>
        <a:lstStyle/>
        <a:p>
          <a:endParaRPr lang="en-US" dirty="0"/>
        </a:p>
      </dgm:t>
    </dgm:pt>
    <dgm:pt modelId="{C06C9AB8-B194-47BD-9CAD-B113690E54F4}">
      <dgm:prSet phldrT="[Text]"/>
      <dgm:spPr/>
      <dgm:t>
        <a:bodyPr/>
        <a:lstStyle/>
        <a:p>
          <a:r>
            <a:rPr lang="en-US" dirty="0" smtClean="0"/>
            <a:t>Hypothetical/Opinion</a:t>
          </a:r>
          <a:endParaRPr lang="en-US" dirty="0"/>
        </a:p>
      </dgm:t>
    </dgm:pt>
    <dgm:pt modelId="{5AA82594-5AC5-47A3-8277-1BA813A55ECC}" type="parTrans" cxnId="{23703D53-3529-4F80-8561-43B4AE9131AF}">
      <dgm:prSet/>
      <dgm:spPr/>
      <dgm:t>
        <a:bodyPr/>
        <a:lstStyle/>
        <a:p>
          <a:endParaRPr lang="en-US"/>
        </a:p>
      </dgm:t>
    </dgm:pt>
    <dgm:pt modelId="{80BD6A83-49B8-489B-9ECE-E27A5F551071}" type="sibTrans" cxnId="{23703D53-3529-4F80-8561-43B4AE9131AF}">
      <dgm:prSet/>
      <dgm:spPr/>
      <dgm:t>
        <a:bodyPr/>
        <a:lstStyle/>
        <a:p>
          <a:endParaRPr lang="en-US" dirty="0"/>
        </a:p>
      </dgm:t>
    </dgm:pt>
    <dgm:pt modelId="{B4FE89DF-C64B-4AB9-A4B7-E3B52B3A5E27}">
      <dgm:prSet phldrT="[Text]"/>
      <dgm:spPr/>
      <dgm:t>
        <a:bodyPr/>
        <a:lstStyle/>
        <a:p>
          <a:r>
            <a:rPr lang="en-US" dirty="0" smtClean="0"/>
            <a:t>Technical/Credential</a:t>
          </a:r>
          <a:endParaRPr lang="en-US" dirty="0"/>
        </a:p>
      </dgm:t>
    </dgm:pt>
    <dgm:pt modelId="{E93D05FC-6753-4A25-A933-2272BD138D00}" type="parTrans" cxnId="{E822A896-DDA4-4B4A-AF8F-0574D8FDCE0D}">
      <dgm:prSet/>
      <dgm:spPr/>
      <dgm:t>
        <a:bodyPr/>
        <a:lstStyle/>
        <a:p>
          <a:endParaRPr lang="en-US"/>
        </a:p>
      </dgm:t>
    </dgm:pt>
    <dgm:pt modelId="{4F28F2A7-3F42-4DFE-833C-4B3F7F8A589B}" type="sibTrans" cxnId="{E822A896-DDA4-4B4A-AF8F-0574D8FDCE0D}">
      <dgm:prSet/>
      <dgm:spPr/>
      <dgm:t>
        <a:bodyPr/>
        <a:lstStyle/>
        <a:p>
          <a:endParaRPr lang="en-US" dirty="0"/>
        </a:p>
      </dgm:t>
    </dgm:pt>
    <dgm:pt modelId="{2661C0FB-80DE-4F4F-8D20-4AB833B86BFB}">
      <dgm:prSet phldrT="[Text]"/>
      <dgm:spPr/>
      <dgm:t>
        <a:bodyPr/>
        <a:lstStyle/>
        <a:p>
          <a:r>
            <a:rPr lang="en-US" dirty="0" smtClean="0"/>
            <a:t>Soft Skills</a:t>
          </a:r>
          <a:endParaRPr lang="en-US" dirty="0"/>
        </a:p>
      </dgm:t>
    </dgm:pt>
    <dgm:pt modelId="{4892E81D-BAE3-4DED-841D-4B0B4766996C}" type="parTrans" cxnId="{64D54B46-F928-4B9F-8959-D6350715F502}">
      <dgm:prSet/>
      <dgm:spPr/>
      <dgm:t>
        <a:bodyPr/>
        <a:lstStyle/>
        <a:p>
          <a:endParaRPr lang="en-US"/>
        </a:p>
      </dgm:t>
    </dgm:pt>
    <dgm:pt modelId="{A5BAE780-F53A-4E91-A049-EDB34436C6B3}" type="sibTrans" cxnId="{64D54B46-F928-4B9F-8959-D6350715F502}">
      <dgm:prSet/>
      <dgm:spPr/>
      <dgm:t>
        <a:bodyPr/>
        <a:lstStyle/>
        <a:p>
          <a:endParaRPr lang="en-US" dirty="0"/>
        </a:p>
      </dgm:t>
    </dgm:pt>
    <dgm:pt modelId="{0CEB8F92-17B3-47BB-A1F1-18BEDF1B14B2}">
      <dgm:prSet phldrT="[Text]"/>
      <dgm:spPr>
        <a:solidFill>
          <a:schemeClr val="accent2"/>
        </a:solidFill>
      </dgm:spPr>
      <dgm:t>
        <a:bodyPr/>
        <a:lstStyle/>
        <a:p>
          <a:r>
            <a:rPr lang="en-US" dirty="0" smtClean="0"/>
            <a:t>Off the Wall/Trick</a:t>
          </a:r>
          <a:endParaRPr lang="en-US" dirty="0"/>
        </a:p>
      </dgm:t>
    </dgm:pt>
    <dgm:pt modelId="{1C32508A-3FAE-47C5-9DAC-B5F4BE5888F9}" type="parTrans" cxnId="{46AF739F-3013-43DC-8BF7-9291CD28C850}">
      <dgm:prSet/>
      <dgm:spPr/>
      <dgm:t>
        <a:bodyPr/>
        <a:lstStyle/>
        <a:p>
          <a:endParaRPr lang="en-US"/>
        </a:p>
      </dgm:t>
    </dgm:pt>
    <dgm:pt modelId="{C50AC19D-5E24-47D7-B9DE-021D0B407ABC}" type="sibTrans" cxnId="{46AF739F-3013-43DC-8BF7-9291CD28C850}">
      <dgm:prSet/>
      <dgm:spPr/>
      <dgm:t>
        <a:bodyPr/>
        <a:lstStyle/>
        <a:p>
          <a:endParaRPr lang="en-US"/>
        </a:p>
      </dgm:t>
    </dgm:pt>
    <dgm:pt modelId="{0F41F211-261C-4CE1-A3EC-3D1AE31082A6}">
      <dgm:prSet phldrT="[Text]"/>
      <dgm:spPr/>
      <dgm:t>
        <a:bodyPr/>
        <a:lstStyle/>
        <a:p>
          <a:endParaRPr lang="en-US"/>
        </a:p>
      </dgm:t>
    </dgm:pt>
    <dgm:pt modelId="{BE0A6A46-7395-46C3-8317-E689671CF4D2}" type="parTrans" cxnId="{CC105E21-C28C-4731-8320-D883075C0447}">
      <dgm:prSet/>
      <dgm:spPr/>
      <dgm:t>
        <a:bodyPr/>
        <a:lstStyle/>
        <a:p>
          <a:endParaRPr lang="en-US"/>
        </a:p>
      </dgm:t>
    </dgm:pt>
    <dgm:pt modelId="{115E3F21-7769-4FB9-89D7-D06773139254}" type="sibTrans" cxnId="{CC105E21-C28C-4731-8320-D883075C0447}">
      <dgm:prSet/>
      <dgm:spPr/>
      <dgm:t>
        <a:bodyPr/>
        <a:lstStyle/>
        <a:p>
          <a:endParaRPr lang="en-US"/>
        </a:p>
      </dgm:t>
    </dgm:pt>
    <dgm:pt modelId="{FE2597D8-3D6D-4040-A094-290A4C2BF836}" type="pres">
      <dgm:prSet presAssocID="{BA3BF2EC-1AF7-4CB1-9BEF-0FE4599AB6C8}" presName="outerComposite" presStyleCnt="0">
        <dgm:presLayoutVars>
          <dgm:chMax val="5"/>
          <dgm:dir/>
          <dgm:resizeHandles val="exact"/>
        </dgm:presLayoutVars>
      </dgm:prSet>
      <dgm:spPr/>
      <dgm:t>
        <a:bodyPr/>
        <a:lstStyle/>
        <a:p>
          <a:endParaRPr lang="en-US"/>
        </a:p>
      </dgm:t>
    </dgm:pt>
    <dgm:pt modelId="{DAC01449-C75A-4465-A666-84E5894B390B}" type="pres">
      <dgm:prSet presAssocID="{BA3BF2EC-1AF7-4CB1-9BEF-0FE4599AB6C8}" presName="dummyMaxCanvas" presStyleCnt="0">
        <dgm:presLayoutVars/>
      </dgm:prSet>
      <dgm:spPr/>
    </dgm:pt>
    <dgm:pt modelId="{6205EDBE-DB4A-4572-B23B-C28324382D9C}" type="pres">
      <dgm:prSet presAssocID="{BA3BF2EC-1AF7-4CB1-9BEF-0FE4599AB6C8}" presName="FiveNodes_1" presStyleLbl="node1" presStyleIdx="0" presStyleCnt="5">
        <dgm:presLayoutVars>
          <dgm:bulletEnabled val="1"/>
        </dgm:presLayoutVars>
      </dgm:prSet>
      <dgm:spPr/>
      <dgm:t>
        <a:bodyPr/>
        <a:lstStyle/>
        <a:p>
          <a:endParaRPr lang="en-US"/>
        </a:p>
      </dgm:t>
    </dgm:pt>
    <dgm:pt modelId="{A4C158B6-C899-4122-AA9C-154802D87233}" type="pres">
      <dgm:prSet presAssocID="{BA3BF2EC-1AF7-4CB1-9BEF-0FE4599AB6C8}" presName="FiveNodes_2" presStyleLbl="node1" presStyleIdx="1" presStyleCnt="5">
        <dgm:presLayoutVars>
          <dgm:bulletEnabled val="1"/>
        </dgm:presLayoutVars>
      </dgm:prSet>
      <dgm:spPr/>
      <dgm:t>
        <a:bodyPr/>
        <a:lstStyle/>
        <a:p>
          <a:endParaRPr lang="en-US"/>
        </a:p>
      </dgm:t>
    </dgm:pt>
    <dgm:pt modelId="{95D9B4B6-3200-4D60-8043-266E5AD5DCE4}" type="pres">
      <dgm:prSet presAssocID="{BA3BF2EC-1AF7-4CB1-9BEF-0FE4599AB6C8}" presName="FiveNodes_3" presStyleLbl="node1" presStyleIdx="2" presStyleCnt="5">
        <dgm:presLayoutVars>
          <dgm:bulletEnabled val="1"/>
        </dgm:presLayoutVars>
      </dgm:prSet>
      <dgm:spPr/>
      <dgm:t>
        <a:bodyPr/>
        <a:lstStyle/>
        <a:p>
          <a:endParaRPr lang="en-US"/>
        </a:p>
      </dgm:t>
    </dgm:pt>
    <dgm:pt modelId="{3B7E1321-0F9B-4AD8-8C80-2D898D7E6958}" type="pres">
      <dgm:prSet presAssocID="{BA3BF2EC-1AF7-4CB1-9BEF-0FE4599AB6C8}" presName="FiveNodes_4" presStyleLbl="node1" presStyleIdx="3" presStyleCnt="5">
        <dgm:presLayoutVars>
          <dgm:bulletEnabled val="1"/>
        </dgm:presLayoutVars>
      </dgm:prSet>
      <dgm:spPr/>
      <dgm:t>
        <a:bodyPr/>
        <a:lstStyle/>
        <a:p>
          <a:endParaRPr lang="en-US"/>
        </a:p>
      </dgm:t>
    </dgm:pt>
    <dgm:pt modelId="{D6DDA84C-04AC-4188-BB2F-E2E2371EB5DE}" type="pres">
      <dgm:prSet presAssocID="{BA3BF2EC-1AF7-4CB1-9BEF-0FE4599AB6C8}" presName="FiveNodes_5" presStyleLbl="node1" presStyleIdx="4" presStyleCnt="5" custLinFactNeighborX="-5" custLinFactNeighborY="5359">
        <dgm:presLayoutVars>
          <dgm:bulletEnabled val="1"/>
        </dgm:presLayoutVars>
      </dgm:prSet>
      <dgm:spPr/>
      <dgm:t>
        <a:bodyPr/>
        <a:lstStyle/>
        <a:p>
          <a:endParaRPr lang="en-US"/>
        </a:p>
      </dgm:t>
    </dgm:pt>
    <dgm:pt modelId="{05014196-D515-4338-A9AF-C3E3EE60D800}" type="pres">
      <dgm:prSet presAssocID="{BA3BF2EC-1AF7-4CB1-9BEF-0FE4599AB6C8}" presName="FiveConn_1-2" presStyleLbl="fgAccFollowNode1" presStyleIdx="0" presStyleCnt="4">
        <dgm:presLayoutVars>
          <dgm:bulletEnabled val="1"/>
        </dgm:presLayoutVars>
      </dgm:prSet>
      <dgm:spPr/>
      <dgm:t>
        <a:bodyPr/>
        <a:lstStyle/>
        <a:p>
          <a:endParaRPr lang="en-US"/>
        </a:p>
      </dgm:t>
    </dgm:pt>
    <dgm:pt modelId="{5C926F97-E92E-4BDD-B623-83854A7FA233}" type="pres">
      <dgm:prSet presAssocID="{BA3BF2EC-1AF7-4CB1-9BEF-0FE4599AB6C8}" presName="FiveConn_2-3" presStyleLbl="fgAccFollowNode1" presStyleIdx="1" presStyleCnt="4">
        <dgm:presLayoutVars>
          <dgm:bulletEnabled val="1"/>
        </dgm:presLayoutVars>
      </dgm:prSet>
      <dgm:spPr/>
      <dgm:t>
        <a:bodyPr/>
        <a:lstStyle/>
        <a:p>
          <a:endParaRPr lang="en-US"/>
        </a:p>
      </dgm:t>
    </dgm:pt>
    <dgm:pt modelId="{6153E41C-BA3F-489B-8A85-B8159CC80650}" type="pres">
      <dgm:prSet presAssocID="{BA3BF2EC-1AF7-4CB1-9BEF-0FE4599AB6C8}" presName="FiveConn_3-4" presStyleLbl="fgAccFollowNode1" presStyleIdx="2" presStyleCnt="4">
        <dgm:presLayoutVars>
          <dgm:bulletEnabled val="1"/>
        </dgm:presLayoutVars>
      </dgm:prSet>
      <dgm:spPr/>
      <dgm:t>
        <a:bodyPr/>
        <a:lstStyle/>
        <a:p>
          <a:endParaRPr lang="en-US"/>
        </a:p>
      </dgm:t>
    </dgm:pt>
    <dgm:pt modelId="{597579D5-6534-49AD-8621-B9A080E03A59}" type="pres">
      <dgm:prSet presAssocID="{BA3BF2EC-1AF7-4CB1-9BEF-0FE4599AB6C8}" presName="FiveConn_4-5" presStyleLbl="fgAccFollowNode1" presStyleIdx="3" presStyleCnt="4">
        <dgm:presLayoutVars>
          <dgm:bulletEnabled val="1"/>
        </dgm:presLayoutVars>
      </dgm:prSet>
      <dgm:spPr/>
      <dgm:t>
        <a:bodyPr/>
        <a:lstStyle/>
        <a:p>
          <a:endParaRPr lang="en-US"/>
        </a:p>
      </dgm:t>
    </dgm:pt>
    <dgm:pt modelId="{575460F9-3EBE-44CF-9874-3CAE031191C4}" type="pres">
      <dgm:prSet presAssocID="{BA3BF2EC-1AF7-4CB1-9BEF-0FE4599AB6C8}" presName="FiveNodes_1_text" presStyleLbl="node1" presStyleIdx="4" presStyleCnt="5">
        <dgm:presLayoutVars>
          <dgm:bulletEnabled val="1"/>
        </dgm:presLayoutVars>
      </dgm:prSet>
      <dgm:spPr/>
      <dgm:t>
        <a:bodyPr/>
        <a:lstStyle/>
        <a:p>
          <a:endParaRPr lang="en-US"/>
        </a:p>
      </dgm:t>
    </dgm:pt>
    <dgm:pt modelId="{EFF87053-8837-434B-A967-FF2C54D9095D}" type="pres">
      <dgm:prSet presAssocID="{BA3BF2EC-1AF7-4CB1-9BEF-0FE4599AB6C8}" presName="FiveNodes_2_text" presStyleLbl="node1" presStyleIdx="4" presStyleCnt="5">
        <dgm:presLayoutVars>
          <dgm:bulletEnabled val="1"/>
        </dgm:presLayoutVars>
      </dgm:prSet>
      <dgm:spPr/>
      <dgm:t>
        <a:bodyPr/>
        <a:lstStyle/>
        <a:p>
          <a:endParaRPr lang="en-US"/>
        </a:p>
      </dgm:t>
    </dgm:pt>
    <dgm:pt modelId="{71A1FB46-1300-4C52-B53A-A32DBC9C8018}" type="pres">
      <dgm:prSet presAssocID="{BA3BF2EC-1AF7-4CB1-9BEF-0FE4599AB6C8}" presName="FiveNodes_3_text" presStyleLbl="node1" presStyleIdx="4" presStyleCnt="5">
        <dgm:presLayoutVars>
          <dgm:bulletEnabled val="1"/>
        </dgm:presLayoutVars>
      </dgm:prSet>
      <dgm:spPr/>
      <dgm:t>
        <a:bodyPr/>
        <a:lstStyle/>
        <a:p>
          <a:endParaRPr lang="en-US"/>
        </a:p>
      </dgm:t>
    </dgm:pt>
    <dgm:pt modelId="{0B0F6DA2-EBA6-4376-AE18-2A446073CE25}" type="pres">
      <dgm:prSet presAssocID="{BA3BF2EC-1AF7-4CB1-9BEF-0FE4599AB6C8}" presName="FiveNodes_4_text" presStyleLbl="node1" presStyleIdx="4" presStyleCnt="5">
        <dgm:presLayoutVars>
          <dgm:bulletEnabled val="1"/>
        </dgm:presLayoutVars>
      </dgm:prSet>
      <dgm:spPr/>
      <dgm:t>
        <a:bodyPr/>
        <a:lstStyle/>
        <a:p>
          <a:endParaRPr lang="en-US"/>
        </a:p>
      </dgm:t>
    </dgm:pt>
    <dgm:pt modelId="{D9A0E761-1CCB-4499-8171-D5318EF8550E}" type="pres">
      <dgm:prSet presAssocID="{BA3BF2EC-1AF7-4CB1-9BEF-0FE4599AB6C8}" presName="FiveNodes_5_text" presStyleLbl="node1" presStyleIdx="4" presStyleCnt="5">
        <dgm:presLayoutVars>
          <dgm:bulletEnabled val="1"/>
        </dgm:presLayoutVars>
      </dgm:prSet>
      <dgm:spPr/>
      <dgm:t>
        <a:bodyPr/>
        <a:lstStyle/>
        <a:p>
          <a:endParaRPr lang="en-US"/>
        </a:p>
      </dgm:t>
    </dgm:pt>
  </dgm:ptLst>
  <dgm:cxnLst>
    <dgm:cxn modelId="{23703D53-3529-4F80-8561-43B4AE9131AF}" srcId="{BA3BF2EC-1AF7-4CB1-9BEF-0FE4599AB6C8}" destId="{C06C9AB8-B194-47BD-9CAD-B113690E54F4}" srcOrd="1" destOrd="0" parTransId="{5AA82594-5AC5-47A3-8277-1BA813A55ECC}" sibTransId="{80BD6A83-49B8-489B-9ECE-E27A5F551071}"/>
    <dgm:cxn modelId="{EB858D53-95AB-4E62-AF0B-975DB3D2EF9E}" type="presOf" srcId="{0CEB8F92-17B3-47BB-A1F1-18BEDF1B14B2}" destId="{D9A0E761-1CCB-4499-8171-D5318EF8550E}" srcOrd="1" destOrd="0" presId="urn:microsoft.com/office/officeart/2005/8/layout/vProcess5"/>
    <dgm:cxn modelId="{BC54178C-469E-4244-8EDF-D1BB67D20106}" type="presOf" srcId="{2661C0FB-80DE-4F4F-8D20-4AB833B86BFB}" destId="{3B7E1321-0F9B-4AD8-8C80-2D898D7E6958}" srcOrd="0" destOrd="0" presId="urn:microsoft.com/office/officeart/2005/8/layout/vProcess5"/>
    <dgm:cxn modelId="{D3CC0E2A-6BEF-4D1E-ACC0-69869DF239BB}" type="presOf" srcId="{C06C9AB8-B194-47BD-9CAD-B113690E54F4}" destId="{EFF87053-8837-434B-A967-FF2C54D9095D}" srcOrd="1" destOrd="0" presId="urn:microsoft.com/office/officeart/2005/8/layout/vProcess5"/>
    <dgm:cxn modelId="{A950DDBA-4C0F-423D-A797-B9D923AE4586}" type="presOf" srcId="{80BD6A83-49B8-489B-9ECE-E27A5F551071}" destId="{5C926F97-E92E-4BDD-B623-83854A7FA233}" srcOrd="0" destOrd="0" presId="urn:microsoft.com/office/officeart/2005/8/layout/vProcess5"/>
    <dgm:cxn modelId="{8609E67B-21F2-4080-870F-1031AE53CD10}" type="presOf" srcId="{85598648-8EEC-4249-85DA-4D597397A7CB}" destId="{575460F9-3EBE-44CF-9874-3CAE031191C4}" srcOrd="1" destOrd="0" presId="urn:microsoft.com/office/officeart/2005/8/layout/vProcess5"/>
    <dgm:cxn modelId="{69562B1D-9561-484B-AE0C-1260E6621F81}" type="presOf" srcId="{85598648-8EEC-4249-85DA-4D597397A7CB}" destId="{6205EDBE-DB4A-4572-B23B-C28324382D9C}" srcOrd="0" destOrd="0" presId="urn:microsoft.com/office/officeart/2005/8/layout/vProcess5"/>
    <dgm:cxn modelId="{C5932805-0294-44D0-BDFC-1BD801BC7B45}" type="presOf" srcId="{A5BAE780-F53A-4E91-A049-EDB34436C6B3}" destId="{597579D5-6534-49AD-8621-B9A080E03A59}" srcOrd="0" destOrd="0" presId="urn:microsoft.com/office/officeart/2005/8/layout/vProcess5"/>
    <dgm:cxn modelId="{454D6F5B-3C00-44B8-9AB7-79CC38C300FF}" type="presOf" srcId="{B8196BA8-821E-4DE6-9D72-6C7C2416061E}" destId="{05014196-D515-4338-A9AF-C3E3EE60D800}" srcOrd="0" destOrd="0" presId="urn:microsoft.com/office/officeart/2005/8/layout/vProcess5"/>
    <dgm:cxn modelId="{712B433E-C1D7-4C06-83D2-4D9BE52818BA}" type="presOf" srcId="{BA3BF2EC-1AF7-4CB1-9BEF-0FE4599AB6C8}" destId="{FE2597D8-3D6D-4040-A094-290A4C2BF836}" srcOrd="0" destOrd="0" presId="urn:microsoft.com/office/officeart/2005/8/layout/vProcess5"/>
    <dgm:cxn modelId="{64D54B46-F928-4B9F-8959-D6350715F502}" srcId="{BA3BF2EC-1AF7-4CB1-9BEF-0FE4599AB6C8}" destId="{2661C0FB-80DE-4F4F-8D20-4AB833B86BFB}" srcOrd="3" destOrd="0" parTransId="{4892E81D-BAE3-4DED-841D-4B0B4766996C}" sibTransId="{A5BAE780-F53A-4E91-A049-EDB34436C6B3}"/>
    <dgm:cxn modelId="{B084B740-3330-4303-8FEF-8E0D5965D8FA}" srcId="{BA3BF2EC-1AF7-4CB1-9BEF-0FE4599AB6C8}" destId="{85598648-8EEC-4249-85DA-4D597397A7CB}" srcOrd="0" destOrd="0" parTransId="{B607EF03-BDDB-4736-8A5D-319A00356E03}" sibTransId="{B8196BA8-821E-4DE6-9D72-6C7C2416061E}"/>
    <dgm:cxn modelId="{C1772C6B-C6C3-4EB2-9A2E-619444F4AE05}" type="presOf" srcId="{4F28F2A7-3F42-4DFE-833C-4B3F7F8A589B}" destId="{6153E41C-BA3F-489B-8A85-B8159CC80650}" srcOrd="0" destOrd="0" presId="urn:microsoft.com/office/officeart/2005/8/layout/vProcess5"/>
    <dgm:cxn modelId="{46AF739F-3013-43DC-8BF7-9291CD28C850}" srcId="{BA3BF2EC-1AF7-4CB1-9BEF-0FE4599AB6C8}" destId="{0CEB8F92-17B3-47BB-A1F1-18BEDF1B14B2}" srcOrd="4" destOrd="0" parTransId="{1C32508A-3FAE-47C5-9DAC-B5F4BE5888F9}" sibTransId="{C50AC19D-5E24-47D7-B9DE-021D0B407ABC}"/>
    <dgm:cxn modelId="{2934F7FF-8644-4F14-A5BD-82CC7E4857CA}" type="presOf" srcId="{2661C0FB-80DE-4F4F-8D20-4AB833B86BFB}" destId="{0B0F6DA2-EBA6-4376-AE18-2A446073CE25}" srcOrd="1" destOrd="0" presId="urn:microsoft.com/office/officeart/2005/8/layout/vProcess5"/>
    <dgm:cxn modelId="{E822A896-DDA4-4B4A-AF8F-0574D8FDCE0D}" srcId="{BA3BF2EC-1AF7-4CB1-9BEF-0FE4599AB6C8}" destId="{B4FE89DF-C64B-4AB9-A4B7-E3B52B3A5E27}" srcOrd="2" destOrd="0" parTransId="{E93D05FC-6753-4A25-A933-2272BD138D00}" sibTransId="{4F28F2A7-3F42-4DFE-833C-4B3F7F8A589B}"/>
    <dgm:cxn modelId="{54004B51-2843-45E3-9CCD-B72CE58D0527}" type="presOf" srcId="{0CEB8F92-17B3-47BB-A1F1-18BEDF1B14B2}" destId="{D6DDA84C-04AC-4188-BB2F-E2E2371EB5DE}" srcOrd="0" destOrd="0" presId="urn:microsoft.com/office/officeart/2005/8/layout/vProcess5"/>
    <dgm:cxn modelId="{1AB9986F-1491-4C40-AFA8-F584A275FA28}" type="presOf" srcId="{C06C9AB8-B194-47BD-9CAD-B113690E54F4}" destId="{A4C158B6-C899-4122-AA9C-154802D87233}" srcOrd="0" destOrd="0" presId="urn:microsoft.com/office/officeart/2005/8/layout/vProcess5"/>
    <dgm:cxn modelId="{CB6CA35E-42F5-4EBF-A66F-4A5CF2F0012E}" type="presOf" srcId="{B4FE89DF-C64B-4AB9-A4B7-E3B52B3A5E27}" destId="{95D9B4B6-3200-4D60-8043-266E5AD5DCE4}" srcOrd="0" destOrd="0" presId="urn:microsoft.com/office/officeart/2005/8/layout/vProcess5"/>
    <dgm:cxn modelId="{CC105E21-C28C-4731-8320-D883075C0447}" srcId="{BA3BF2EC-1AF7-4CB1-9BEF-0FE4599AB6C8}" destId="{0F41F211-261C-4CE1-A3EC-3D1AE31082A6}" srcOrd="5" destOrd="0" parTransId="{BE0A6A46-7395-46C3-8317-E689671CF4D2}" sibTransId="{115E3F21-7769-4FB9-89D7-D06773139254}"/>
    <dgm:cxn modelId="{4C9401E7-306C-42EE-9758-02C3E9EAB7FC}" type="presOf" srcId="{B4FE89DF-C64B-4AB9-A4B7-E3B52B3A5E27}" destId="{71A1FB46-1300-4C52-B53A-A32DBC9C8018}" srcOrd="1" destOrd="0" presId="urn:microsoft.com/office/officeart/2005/8/layout/vProcess5"/>
    <dgm:cxn modelId="{C2171DC1-5A37-4DBC-AE56-8274AC5E1556}" type="presParOf" srcId="{FE2597D8-3D6D-4040-A094-290A4C2BF836}" destId="{DAC01449-C75A-4465-A666-84E5894B390B}" srcOrd="0" destOrd="0" presId="urn:microsoft.com/office/officeart/2005/8/layout/vProcess5"/>
    <dgm:cxn modelId="{42CC2D66-E9E3-41DE-82DD-3D6309615468}" type="presParOf" srcId="{FE2597D8-3D6D-4040-A094-290A4C2BF836}" destId="{6205EDBE-DB4A-4572-B23B-C28324382D9C}" srcOrd="1" destOrd="0" presId="urn:microsoft.com/office/officeart/2005/8/layout/vProcess5"/>
    <dgm:cxn modelId="{9331BCA4-0966-4E43-838D-4666D2364586}" type="presParOf" srcId="{FE2597D8-3D6D-4040-A094-290A4C2BF836}" destId="{A4C158B6-C899-4122-AA9C-154802D87233}" srcOrd="2" destOrd="0" presId="urn:microsoft.com/office/officeart/2005/8/layout/vProcess5"/>
    <dgm:cxn modelId="{9E6245F6-4B7E-46D0-B82F-80D577ADE652}" type="presParOf" srcId="{FE2597D8-3D6D-4040-A094-290A4C2BF836}" destId="{95D9B4B6-3200-4D60-8043-266E5AD5DCE4}" srcOrd="3" destOrd="0" presId="urn:microsoft.com/office/officeart/2005/8/layout/vProcess5"/>
    <dgm:cxn modelId="{E25F77DE-9FDD-4403-B3FD-6B69F2F71C9E}" type="presParOf" srcId="{FE2597D8-3D6D-4040-A094-290A4C2BF836}" destId="{3B7E1321-0F9B-4AD8-8C80-2D898D7E6958}" srcOrd="4" destOrd="0" presId="urn:microsoft.com/office/officeart/2005/8/layout/vProcess5"/>
    <dgm:cxn modelId="{EE4579EA-C2DF-4D2B-A101-AC5DB012AC69}" type="presParOf" srcId="{FE2597D8-3D6D-4040-A094-290A4C2BF836}" destId="{D6DDA84C-04AC-4188-BB2F-E2E2371EB5DE}" srcOrd="5" destOrd="0" presId="urn:microsoft.com/office/officeart/2005/8/layout/vProcess5"/>
    <dgm:cxn modelId="{EC550D40-CAD4-4F8A-80EC-A8933AE41EF4}" type="presParOf" srcId="{FE2597D8-3D6D-4040-A094-290A4C2BF836}" destId="{05014196-D515-4338-A9AF-C3E3EE60D800}" srcOrd="6" destOrd="0" presId="urn:microsoft.com/office/officeart/2005/8/layout/vProcess5"/>
    <dgm:cxn modelId="{BCA36899-77DF-4F8F-9C0C-554D8BCD6243}" type="presParOf" srcId="{FE2597D8-3D6D-4040-A094-290A4C2BF836}" destId="{5C926F97-E92E-4BDD-B623-83854A7FA233}" srcOrd="7" destOrd="0" presId="urn:microsoft.com/office/officeart/2005/8/layout/vProcess5"/>
    <dgm:cxn modelId="{799E69C6-16C5-4837-98E3-0AB7E7F9AC43}" type="presParOf" srcId="{FE2597D8-3D6D-4040-A094-290A4C2BF836}" destId="{6153E41C-BA3F-489B-8A85-B8159CC80650}" srcOrd="8" destOrd="0" presId="urn:microsoft.com/office/officeart/2005/8/layout/vProcess5"/>
    <dgm:cxn modelId="{A4FA5513-877D-44D7-8C14-C2CF90D33CF9}" type="presParOf" srcId="{FE2597D8-3D6D-4040-A094-290A4C2BF836}" destId="{597579D5-6534-49AD-8621-B9A080E03A59}" srcOrd="9" destOrd="0" presId="urn:microsoft.com/office/officeart/2005/8/layout/vProcess5"/>
    <dgm:cxn modelId="{FB43E30A-0735-41B6-8930-487DFAF028C5}" type="presParOf" srcId="{FE2597D8-3D6D-4040-A094-290A4C2BF836}" destId="{575460F9-3EBE-44CF-9874-3CAE031191C4}" srcOrd="10" destOrd="0" presId="urn:microsoft.com/office/officeart/2005/8/layout/vProcess5"/>
    <dgm:cxn modelId="{5D5A9326-5960-4792-815D-915739AB86BC}" type="presParOf" srcId="{FE2597D8-3D6D-4040-A094-290A4C2BF836}" destId="{EFF87053-8837-434B-A967-FF2C54D9095D}" srcOrd="11" destOrd="0" presId="urn:microsoft.com/office/officeart/2005/8/layout/vProcess5"/>
    <dgm:cxn modelId="{B32BAEDC-3E05-41EF-8446-D0D376D13F40}" type="presParOf" srcId="{FE2597D8-3D6D-4040-A094-290A4C2BF836}" destId="{71A1FB46-1300-4C52-B53A-A32DBC9C8018}" srcOrd="12" destOrd="0" presId="urn:microsoft.com/office/officeart/2005/8/layout/vProcess5"/>
    <dgm:cxn modelId="{E260D778-B586-48F8-8E40-2DEAF6626C7D}" type="presParOf" srcId="{FE2597D8-3D6D-4040-A094-290A4C2BF836}" destId="{0B0F6DA2-EBA6-4376-AE18-2A446073CE25}" srcOrd="13" destOrd="0" presId="urn:microsoft.com/office/officeart/2005/8/layout/vProcess5"/>
    <dgm:cxn modelId="{435C2FC7-3759-4B67-9CFD-39C37182AE63}" type="presParOf" srcId="{FE2597D8-3D6D-4040-A094-290A4C2BF836}" destId="{D9A0E761-1CCB-4499-8171-D5318EF8550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3BF2EC-1AF7-4CB1-9BEF-0FE4599AB6C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5598648-8EEC-4249-85DA-4D597397A7CB}">
      <dgm:prSet phldrT="[Text]"/>
      <dgm:spPr/>
      <dgm:t>
        <a:bodyPr/>
        <a:lstStyle/>
        <a:p>
          <a:r>
            <a:rPr lang="en-US" dirty="0" smtClean="0"/>
            <a:t>Behavioral</a:t>
          </a:r>
          <a:endParaRPr lang="en-US" dirty="0"/>
        </a:p>
      </dgm:t>
    </dgm:pt>
    <dgm:pt modelId="{B607EF03-BDDB-4736-8A5D-319A00356E03}" type="parTrans" cxnId="{B084B740-3330-4303-8FEF-8E0D5965D8FA}">
      <dgm:prSet/>
      <dgm:spPr/>
      <dgm:t>
        <a:bodyPr/>
        <a:lstStyle/>
        <a:p>
          <a:endParaRPr lang="en-US"/>
        </a:p>
      </dgm:t>
    </dgm:pt>
    <dgm:pt modelId="{B8196BA8-821E-4DE6-9D72-6C7C2416061E}" type="sibTrans" cxnId="{B084B740-3330-4303-8FEF-8E0D5965D8FA}">
      <dgm:prSet/>
      <dgm:spPr/>
      <dgm:t>
        <a:bodyPr/>
        <a:lstStyle/>
        <a:p>
          <a:endParaRPr lang="en-US" dirty="0"/>
        </a:p>
      </dgm:t>
    </dgm:pt>
    <dgm:pt modelId="{C06C9AB8-B194-47BD-9CAD-B113690E54F4}">
      <dgm:prSet phldrT="[Text]"/>
      <dgm:spPr/>
      <dgm:t>
        <a:bodyPr/>
        <a:lstStyle/>
        <a:p>
          <a:r>
            <a:rPr lang="en-US" dirty="0" smtClean="0"/>
            <a:t>Hypothetical/Opinion</a:t>
          </a:r>
          <a:endParaRPr lang="en-US" dirty="0"/>
        </a:p>
      </dgm:t>
    </dgm:pt>
    <dgm:pt modelId="{5AA82594-5AC5-47A3-8277-1BA813A55ECC}" type="parTrans" cxnId="{23703D53-3529-4F80-8561-43B4AE9131AF}">
      <dgm:prSet/>
      <dgm:spPr/>
      <dgm:t>
        <a:bodyPr/>
        <a:lstStyle/>
        <a:p>
          <a:endParaRPr lang="en-US"/>
        </a:p>
      </dgm:t>
    </dgm:pt>
    <dgm:pt modelId="{80BD6A83-49B8-489B-9ECE-E27A5F551071}" type="sibTrans" cxnId="{23703D53-3529-4F80-8561-43B4AE9131AF}">
      <dgm:prSet/>
      <dgm:spPr/>
      <dgm:t>
        <a:bodyPr/>
        <a:lstStyle/>
        <a:p>
          <a:endParaRPr lang="en-US" dirty="0"/>
        </a:p>
      </dgm:t>
    </dgm:pt>
    <dgm:pt modelId="{B4FE89DF-C64B-4AB9-A4B7-E3B52B3A5E27}">
      <dgm:prSet phldrT="[Text]"/>
      <dgm:spPr/>
      <dgm:t>
        <a:bodyPr/>
        <a:lstStyle/>
        <a:p>
          <a:r>
            <a:rPr lang="en-US" dirty="0" smtClean="0"/>
            <a:t>Technical/Credential</a:t>
          </a:r>
          <a:endParaRPr lang="en-US" dirty="0"/>
        </a:p>
      </dgm:t>
    </dgm:pt>
    <dgm:pt modelId="{E93D05FC-6753-4A25-A933-2272BD138D00}" type="parTrans" cxnId="{E822A896-DDA4-4B4A-AF8F-0574D8FDCE0D}">
      <dgm:prSet/>
      <dgm:spPr/>
      <dgm:t>
        <a:bodyPr/>
        <a:lstStyle/>
        <a:p>
          <a:endParaRPr lang="en-US"/>
        </a:p>
      </dgm:t>
    </dgm:pt>
    <dgm:pt modelId="{4F28F2A7-3F42-4DFE-833C-4B3F7F8A589B}" type="sibTrans" cxnId="{E822A896-DDA4-4B4A-AF8F-0574D8FDCE0D}">
      <dgm:prSet/>
      <dgm:spPr/>
      <dgm:t>
        <a:bodyPr/>
        <a:lstStyle/>
        <a:p>
          <a:endParaRPr lang="en-US" dirty="0"/>
        </a:p>
      </dgm:t>
    </dgm:pt>
    <dgm:pt modelId="{2661C0FB-80DE-4F4F-8D20-4AB833B86BFB}">
      <dgm:prSet phldrT="[Text]"/>
      <dgm:spPr/>
      <dgm:t>
        <a:bodyPr/>
        <a:lstStyle/>
        <a:p>
          <a:r>
            <a:rPr lang="en-US" dirty="0" smtClean="0"/>
            <a:t>Soft Skills</a:t>
          </a:r>
          <a:endParaRPr lang="en-US" dirty="0"/>
        </a:p>
      </dgm:t>
    </dgm:pt>
    <dgm:pt modelId="{4892E81D-BAE3-4DED-841D-4B0B4766996C}" type="parTrans" cxnId="{64D54B46-F928-4B9F-8959-D6350715F502}">
      <dgm:prSet/>
      <dgm:spPr/>
      <dgm:t>
        <a:bodyPr/>
        <a:lstStyle/>
        <a:p>
          <a:endParaRPr lang="en-US"/>
        </a:p>
      </dgm:t>
    </dgm:pt>
    <dgm:pt modelId="{A5BAE780-F53A-4E91-A049-EDB34436C6B3}" type="sibTrans" cxnId="{64D54B46-F928-4B9F-8959-D6350715F502}">
      <dgm:prSet/>
      <dgm:spPr/>
      <dgm:t>
        <a:bodyPr/>
        <a:lstStyle/>
        <a:p>
          <a:endParaRPr lang="en-US" dirty="0"/>
        </a:p>
      </dgm:t>
    </dgm:pt>
    <dgm:pt modelId="{0CEB8F92-17B3-47BB-A1F1-18BEDF1B14B2}">
      <dgm:prSet phldrT="[Text]"/>
      <dgm:spPr>
        <a:solidFill>
          <a:schemeClr val="accent2"/>
        </a:solidFill>
      </dgm:spPr>
      <dgm:t>
        <a:bodyPr/>
        <a:lstStyle/>
        <a:p>
          <a:r>
            <a:rPr lang="en-US" dirty="0" smtClean="0"/>
            <a:t>Off the Wall/Trick</a:t>
          </a:r>
          <a:endParaRPr lang="en-US" dirty="0"/>
        </a:p>
      </dgm:t>
    </dgm:pt>
    <dgm:pt modelId="{1C32508A-3FAE-47C5-9DAC-B5F4BE5888F9}" type="parTrans" cxnId="{46AF739F-3013-43DC-8BF7-9291CD28C850}">
      <dgm:prSet/>
      <dgm:spPr/>
      <dgm:t>
        <a:bodyPr/>
        <a:lstStyle/>
        <a:p>
          <a:endParaRPr lang="en-US"/>
        </a:p>
      </dgm:t>
    </dgm:pt>
    <dgm:pt modelId="{C50AC19D-5E24-47D7-B9DE-021D0B407ABC}" type="sibTrans" cxnId="{46AF739F-3013-43DC-8BF7-9291CD28C850}">
      <dgm:prSet/>
      <dgm:spPr/>
      <dgm:t>
        <a:bodyPr/>
        <a:lstStyle/>
        <a:p>
          <a:endParaRPr lang="en-US"/>
        </a:p>
      </dgm:t>
    </dgm:pt>
    <dgm:pt modelId="{0F41F211-261C-4CE1-A3EC-3D1AE31082A6}">
      <dgm:prSet phldrT="[Text]"/>
      <dgm:spPr/>
      <dgm:t>
        <a:bodyPr/>
        <a:lstStyle/>
        <a:p>
          <a:endParaRPr lang="en-US"/>
        </a:p>
      </dgm:t>
    </dgm:pt>
    <dgm:pt modelId="{BE0A6A46-7395-46C3-8317-E689671CF4D2}" type="parTrans" cxnId="{CC105E21-C28C-4731-8320-D883075C0447}">
      <dgm:prSet/>
      <dgm:spPr/>
      <dgm:t>
        <a:bodyPr/>
        <a:lstStyle/>
        <a:p>
          <a:endParaRPr lang="en-US"/>
        </a:p>
      </dgm:t>
    </dgm:pt>
    <dgm:pt modelId="{115E3F21-7769-4FB9-89D7-D06773139254}" type="sibTrans" cxnId="{CC105E21-C28C-4731-8320-D883075C0447}">
      <dgm:prSet/>
      <dgm:spPr/>
      <dgm:t>
        <a:bodyPr/>
        <a:lstStyle/>
        <a:p>
          <a:endParaRPr lang="en-US"/>
        </a:p>
      </dgm:t>
    </dgm:pt>
    <dgm:pt modelId="{FE2597D8-3D6D-4040-A094-290A4C2BF836}" type="pres">
      <dgm:prSet presAssocID="{BA3BF2EC-1AF7-4CB1-9BEF-0FE4599AB6C8}" presName="outerComposite" presStyleCnt="0">
        <dgm:presLayoutVars>
          <dgm:chMax val="5"/>
          <dgm:dir/>
          <dgm:resizeHandles val="exact"/>
        </dgm:presLayoutVars>
      </dgm:prSet>
      <dgm:spPr/>
      <dgm:t>
        <a:bodyPr/>
        <a:lstStyle/>
        <a:p>
          <a:endParaRPr lang="en-US"/>
        </a:p>
      </dgm:t>
    </dgm:pt>
    <dgm:pt modelId="{DAC01449-C75A-4465-A666-84E5894B390B}" type="pres">
      <dgm:prSet presAssocID="{BA3BF2EC-1AF7-4CB1-9BEF-0FE4599AB6C8}" presName="dummyMaxCanvas" presStyleCnt="0">
        <dgm:presLayoutVars/>
      </dgm:prSet>
      <dgm:spPr/>
    </dgm:pt>
    <dgm:pt modelId="{6205EDBE-DB4A-4572-B23B-C28324382D9C}" type="pres">
      <dgm:prSet presAssocID="{BA3BF2EC-1AF7-4CB1-9BEF-0FE4599AB6C8}" presName="FiveNodes_1" presStyleLbl="node1" presStyleIdx="0" presStyleCnt="5">
        <dgm:presLayoutVars>
          <dgm:bulletEnabled val="1"/>
        </dgm:presLayoutVars>
      </dgm:prSet>
      <dgm:spPr/>
      <dgm:t>
        <a:bodyPr/>
        <a:lstStyle/>
        <a:p>
          <a:endParaRPr lang="en-US"/>
        </a:p>
      </dgm:t>
    </dgm:pt>
    <dgm:pt modelId="{A4C158B6-C899-4122-AA9C-154802D87233}" type="pres">
      <dgm:prSet presAssocID="{BA3BF2EC-1AF7-4CB1-9BEF-0FE4599AB6C8}" presName="FiveNodes_2" presStyleLbl="node1" presStyleIdx="1" presStyleCnt="5">
        <dgm:presLayoutVars>
          <dgm:bulletEnabled val="1"/>
        </dgm:presLayoutVars>
      </dgm:prSet>
      <dgm:spPr/>
      <dgm:t>
        <a:bodyPr/>
        <a:lstStyle/>
        <a:p>
          <a:endParaRPr lang="en-US"/>
        </a:p>
      </dgm:t>
    </dgm:pt>
    <dgm:pt modelId="{95D9B4B6-3200-4D60-8043-266E5AD5DCE4}" type="pres">
      <dgm:prSet presAssocID="{BA3BF2EC-1AF7-4CB1-9BEF-0FE4599AB6C8}" presName="FiveNodes_3" presStyleLbl="node1" presStyleIdx="2" presStyleCnt="5">
        <dgm:presLayoutVars>
          <dgm:bulletEnabled val="1"/>
        </dgm:presLayoutVars>
      </dgm:prSet>
      <dgm:spPr/>
      <dgm:t>
        <a:bodyPr/>
        <a:lstStyle/>
        <a:p>
          <a:endParaRPr lang="en-US"/>
        </a:p>
      </dgm:t>
    </dgm:pt>
    <dgm:pt modelId="{3B7E1321-0F9B-4AD8-8C80-2D898D7E6958}" type="pres">
      <dgm:prSet presAssocID="{BA3BF2EC-1AF7-4CB1-9BEF-0FE4599AB6C8}" presName="FiveNodes_4" presStyleLbl="node1" presStyleIdx="3" presStyleCnt="5">
        <dgm:presLayoutVars>
          <dgm:bulletEnabled val="1"/>
        </dgm:presLayoutVars>
      </dgm:prSet>
      <dgm:spPr/>
      <dgm:t>
        <a:bodyPr/>
        <a:lstStyle/>
        <a:p>
          <a:endParaRPr lang="en-US"/>
        </a:p>
      </dgm:t>
    </dgm:pt>
    <dgm:pt modelId="{D6DDA84C-04AC-4188-BB2F-E2E2371EB5DE}" type="pres">
      <dgm:prSet presAssocID="{BA3BF2EC-1AF7-4CB1-9BEF-0FE4599AB6C8}" presName="FiveNodes_5" presStyleLbl="node1" presStyleIdx="4" presStyleCnt="5" custLinFactNeighborX="-5" custLinFactNeighborY="5359">
        <dgm:presLayoutVars>
          <dgm:bulletEnabled val="1"/>
        </dgm:presLayoutVars>
      </dgm:prSet>
      <dgm:spPr/>
      <dgm:t>
        <a:bodyPr/>
        <a:lstStyle/>
        <a:p>
          <a:endParaRPr lang="en-US"/>
        </a:p>
      </dgm:t>
    </dgm:pt>
    <dgm:pt modelId="{05014196-D515-4338-A9AF-C3E3EE60D800}" type="pres">
      <dgm:prSet presAssocID="{BA3BF2EC-1AF7-4CB1-9BEF-0FE4599AB6C8}" presName="FiveConn_1-2" presStyleLbl="fgAccFollowNode1" presStyleIdx="0" presStyleCnt="4">
        <dgm:presLayoutVars>
          <dgm:bulletEnabled val="1"/>
        </dgm:presLayoutVars>
      </dgm:prSet>
      <dgm:spPr/>
      <dgm:t>
        <a:bodyPr/>
        <a:lstStyle/>
        <a:p>
          <a:endParaRPr lang="en-US"/>
        </a:p>
      </dgm:t>
    </dgm:pt>
    <dgm:pt modelId="{5C926F97-E92E-4BDD-B623-83854A7FA233}" type="pres">
      <dgm:prSet presAssocID="{BA3BF2EC-1AF7-4CB1-9BEF-0FE4599AB6C8}" presName="FiveConn_2-3" presStyleLbl="fgAccFollowNode1" presStyleIdx="1" presStyleCnt="4">
        <dgm:presLayoutVars>
          <dgm:bulletEnabled val="1"/>
        </dgm:presLayoutVars>
      </dgm:prSet>
      <dgm:spPr/>
      <dgm:t>
        <a:bodyPr/>
        <a:lstStyle/>
        <a:p>
          <a:endParaRPr lang="en-US"/>
        </a:p>
      </dgm:t>
    </dgm:pt>
    <dgm:pt modelId="{6153E41C-BA3F-489B-8A85-B8159CC80650}" type="pres">
      <dgm:prSet presAssocID="{BA3BF2EC-1AF7-4CB1-9BEF-0FE4599AB6C8}" presName="FiveConn_3-4" presStyleLbl="fgAccFollowNode1" presStyleIdx="2" presStyleCnt="4">
        <dgm:presLayoutVars>
          <dgm:bulletEnabled val="1"/>
        </dgm:presLayoutVars>
      </dgm:prSet>
      <dgm:spPr/>
      <dgm:t>
        <a:bodyPr/>
        <a:lstStyle/>
        <a:p>
          <a:endParaRPr lang="en-US"/>
        </a:p>
      </dgm:t>
    </dgm:pt>
    <dgm:pt modelId="{597579D5-6534-49AD-8621-B9A080E03A59}" type="pres">
      <dgm:prSet presAssocID="{BA3BF2EC-1AF7-4CB1-9BEF-0FE4599AB6C8}" presName="FiveConn_4-5" presStyleLbl="fgAccFollowNode1" presStyleIdx="3" presStyleCnt="4">
        <dgm:presLayoutVars>
          <dgm:bulletEnabled val="1"/>
        </dgm:presLayoutVars>
      </dgm:prSet>
      <dgm:spPr/>
      <dgm:t>
        <a:bodyPr/>
        <a:lstStyle/>
        <a:p>
          <a:endParaRPr lang="en-US"/>
        </a:p>
      </dgm:t>
    </dgm:pt>
    <dgm:pt modelId="{575460F9-3EBE-44CF-9874-3CAE031191C4}" type="pres">
      <dgm:prSet presAssocID="{BA3BF2EC-1AF7-4CB1-9BEF-0FE4599AB6C8}" presName="FiveNodes_1_text" presStyleLbl="node1" presStyleIdx="4" presStyleCnt="5">
        <dgm:presLayoutVars>
          <dgm:bulletEnabled val="1"/>
        </dgm:presLayoutVars>
      </dgm:prSet>
      <dgm:spPr/>
      <dgm:t>
        <a:bodyPr/>
        <a:lstStyle/>
        <a:p>
          <a:endParaRPr lang="en-US"/>
        </a:p>
      </dgm:t>
    </dgm:pt>
    <dgm:pt modelId="{EFF87053-8837-434B-A967-FF2C54D9095D}" type="pres">
      <dgm:prSet presAssocID="{BA3BF2EC-1AF7-4CB1-9BEF-0FE4599AB6C8}" presName="FiveNodes_2_text" presStyleLbl="node1" presStyleIdx="4" presStyleCnt="5">
        <dgm:presLayoutVars>
          <dgm:bulletEnabled val="1"/>
        </dgm:presLayoutVars>
      </dgm:prSet>
      <dgm:spPr/>
      <dgm:t>
        <a:bodyPr/>
        <a:lstStyle/>
        <a:p>
          <a:endParaRPr lang="en-US"/>
        </a:p>
      </dgm:t>
    </dgm:pt>
    <dgm:pt modelId="{71A1FB46-1300-4C52-B53A-A32DBC9C8018}" type="pres">
      <dgm:prSet presAssocID="{BA3BF2EC-1AF7-4CB1-9BEF-0FE4599AB6C8}" presName="FiveNodes_3_text" presStyleLbl="node1" presStyleIdx="4" presStyleCnt="5">
        <dgm:presLayoutVars>
          <dgm:bulletEnabled val="1"/>
        </dgm:presLayoutVars>
      </dgm:prSet>
      <dgm:spPr/>
      <dgm:t>
        <a:bodyPr/>
        <a:lstStyle/>
        <a:p>
          <a:endParaRPr lang="en-US"/>
        </a:p>
      </dgm:t>
    </dgm:pt>
    <dgm:pt modelId="{0B0F6DA2-EBA6-4376-AE18-2A446073CE25}" type="pres">
      <dgm:prSet presAssocID="{BA3BF2EC-1AF7-4CB1-9BEF-0FE4599AB6C8}" presName="FiveNodes_4_text" presStyleLbl="node1" presStyleIdx="4" presStyleCnt="5">
        <dgm:presLayoutVars>
          <dgm:bulletEnabled val="1"/>
        </dgm:presLayoutVars>
      </dgm:prSet>
      <dgm:spPr/>
      <dgm:t>
        <a:bodyPr/>
        <a:lstStyle/>
        <a:p>
          <a:endParaRPr lang="en-US"/>
        </a:p>
      </dgm:t>
    </dgm:pt>
    <dgm:pt modelId="{D9A0E761-1CCB-4499-8171-D5318EF8550E}" type="pres">
      <dgm:prSet presAssocID="{BA3BF2EC-1AF7-4CB1-9BEF-0FE4599AB6C8}" presName="FiveNodes_5_text" presStyleLbl="node1" presStyleIdx="4" presStyleCnt="5">
        <dgm:presLayoutVars>
          <dgm:bulletEnabled val="1"/>
        </dgm:presLayoutVars>
      </dgm:prSet>
      <dgm:spPr/>
      <dgm:t>
        <a:bodyPr/>
        <a:lstStyle/>
        <a:p>
          <a:endParaRPr lang="en-US"/>
        </a:p>
      </dgm:t>
    </dgm:pt>
  </dgm:ptLst>
  <dgm:cxnLst>
    <dgm:cxn modelId="{AA31F8BD-CD61-4302-9BD8-28FD1D0B278B}" type="presOf" srcId="{A5BAE780-F53A-4E91-A049-EDB34436C6B3}" destId="{597579D5-6534-49AD-8621-B9A080E03A59}" srcOrd="0" destOrd="0" presId="urn:microsoft.com/office/officeart/2005/8/layout/vProcess5"/>
    <dgm:cxn modelId="{B084B740-3330-4303-8FEF-8E0D5965D8FA}" srcId="{BA3BF2EC-1AF7-4CB1-9BEF-0FE4599AB6C8}" destId="{85598648-8EEC-4249-85DA-4D597397A7CB}" srcOrd="0" destOrd="0" parTransId="{B607EF03-BDDB-4736-8A5D-319A00356E03}" sibTransId="{B8196BA8-821E-4DE6-9D72-6C7C2416061E}"/>
    <dgm:cxn modelId="{46AF739F-3013-43DC-8BF7-9291CD28C850}" srcId="{BA3BF2EC-1AF7-4CB1-9BEF-0FE4599AB6C8}" destId="{0CEB8F92-17B3-47BB-A1F1-18BEDF1B14B2}" srcOrd="4" destOrd="0" parTransId="{1C32508A-3FAE-47C5-9DAC-B5F4BE5888F9}" sibTransId="{C50AC19D-5E24-47D7-B9DE-021D0B407ABC}"/>
    <dgm:cxn modelId="{F81592D3-C070-49DB-B29A-22AE3C75E7BC}" type="presOf" srcId="{2661C0FB-80DE-4F4F-8D20-4AB833B86BFB}" destId="{3B7E1321-0F9B-4AD8-8C80-2D898D7E6958}" srcOrd="0" destOrd="0" presId="urn:microsoft.com/office/officeart/2005/8/layout/vProcess5"/>
    <dgm:cxn modelId="{CC105E21-C28C-4731-8320-D883075C0447}" srcId="{BA3BF2EC-1AF7-4CB1-9BEF-0FE4599AB6C8}" destId="{0F41F211-261C-4CE1-A3EC-3D1AE31082A6}" srcOrd="5" destOrd="0" parTransId="{BE0A6A46-7395-46C3-8317-E689671CF4D2}" sibTransId="{115E3F21-7769-4FB9-89D7-D06773139254}"/>
    <dgm:cxn modelId="{E822A896-DDA4-4B4A-AF8F-0574D8FDCE0D}" srcId="{BA3BF2EC-1AF7-4CB1-9BEF-0FE4599AB6C8}" destId="{B4FE89DF-C64B-4AB9-A4B7-E3B52B3A5E27}" srcOrd="2" destOrd="0" parTransId="{E93D05FC-6753-4A25-A933-2272BD138D00}" sibTransId="{4F28F2A7-3F42-4DFE-833C-4B3F7F8A589B}"/>
    <dgm:cxn modelId="{AFBF1177-8628-4CEF-A77B-D74D544CC212}" type="presOf" srcId="{4F28F2A7-3F42-4DFE-833C-4B3F7F8A589B}" destId="{6153E41C-BA3F-489B-8A85-B8159CC80650}" srcOrd="0" destOrd="0" presId="urn:microsoft.com/office/officeart/2005/8/layout/vProcess5"/>
    <dgm:cxn modelId="{E8E17E32-0D29-4ADD-98DF-34D8773F5523}" type="presOf" srcId="{2661C0FB-80DE-4F4F-8D20-4AB833B86BFB}" destId="{0B0F6DA2-EBA6-4376-AE18-2A446073CE25}" srcOrd="1" destOrd="0" presId="urn:microsoft.com/office/officeart/2005/8/layout/vProcess5"/>
    <dgm:cxn modelId="{83194877-BB10-4C44-B067-76F153E1702C}" type="presOf" srcId="{C06C9AB8-B194-47BD-9CAD-B113690E54F4}" destId="{A4C158B6-C899-4122-AA9C-154802D87233}" srcOrd="0" destOrd="0" presId="urn:microsoft.com/office/officeart/2005/8/layout/vProcess5"/>
    <dgm:cxn modelId="{C0156297-5B2D-44DB-B318-433BB53AFBD1}" type="presOf" srcId="{C06C9AB8-B194-47BD-9CAD-B113690E54F4}" destId="{EFF87053-8837-434B-A967-FF2C54D9095D}" srcOrd="1" destOrd="0" presId="urn:microsoft.com/office/officeart/2005/8/layout/vProcess5"/>
    <dgm:cxn modelId="{3A1EB81F-D5EE-4E08-804F-9DDE40E07636}" type="presOf" srcId="{85598648-8EEC-4249-85DA-4D597397A7CB}" destId="{575460F9-3EBE-44CF-9874-3CAE031191C4}" srcOrd="1" destOrd="0" presId="urn:microsoft.com/office/officeart/2005/8/layout/vProcess5"/>
    <dgm:cxn modelId="{A8AB0353-F42E-4BBA-9F4C-D6D7085CE714}" type="presOf" srcId="{0CEB8F92-17B3-47BB-A1F1-18BEDF1B14B2}" destId="{D6DDA84C-04AC-4188-BB2F-E2E2371EB5DE}" srcOrd="0" destOrd="0" presId="urn:microsoft.com/office/officeart/2005/8/layout/vProcess5"/>
    <dgm:cxn modelId="{B324D3BB-6E93-4C89-917F-4ED3A2451A4A}" type="presOf" srcId="{B8196BA8-821E-4DE6-9D72-6C7C2416061E}" destId="{05014196-D515-4338-A9AF-C3E3EE60D800}" srcOrd="0" destOrd="0" presId="urn:microsoft.com/office/officeart/2005/8/layout/vProcess5"/>
    <dgm:cxn modelId="{64D54B46-F928-4B9F-8959-D6350715F502}" srcId="{BA3BF2EC-1AF7-4CB1-9BEF-0FE4599AB6C8}" destId="{2661C0FB-80DE-4F4F-8D20-4AB833B86BFB}" srcOrd="3" destOrd="0" parTransId="{4892E81D-BAE3-4DED-841D-4B0B4766996C}" sibTransId="{A5BAE780-F53A-4E91-A049-EDB34436C6B3}"/>
    <dgm:cxn modelId="{2B8874D5-8ABE-4B1C-9DD6-20B57B6ECEC5}" type="presOf" srcId="{B4FE89DF-C64B-4AB9-A4B7-E3B52B3A5E27}" destId="{95D9B4B6-3200-4D60-8043-266E5AD5DCE4}" srcOrd="0" destOrd="0" presId="urn:microsoft.com/office/officeart/2005/8/layout/vProcess5"/>
    <dgm:cxn modelId="{3F300109-B323-469B-8C04-E068A7086259}" type="presOf" srcId="{BA3BF2EC-1AF7-4CB1-9BEF-0FE4599AB6C8}" destId="{FE2597D8-3D6D-4040-A094-290A4C2BF836}" srcOrd="0" destOrd="0" presId="urn:microsoft.com/office/officeart/2005/8/layout/vProcess5"/>
    <dgm:cxn modelId="{CC4EC464-C7D1-42B8-9B42-8A8987816B6C}" type="presOf" srcId="{B4FE89DF-C64B-4AB9-A4B7-E3B52B3A5E27}" destId="{71A1FB46-1300-4C52-B53A-A32DBC9C8018}" srcOrd="1" destOrd="0" presId="urn:microsoft.com/office/officeart/2005/8/layout/vProcess5"/>
    <dgm:cxn modelId="{0B2ED926-7746-4CF7-B68B-A264A37E3DBF}" type="presOf" srcId="{0CEB8F92-17B3-47BB-A1F1-18BEDF1B14B2}" destId="{D9A0E761-1CCB-4499-8171-D5318EF8550E}" srcOrd="1" destOrd="0" presId="urn:microsoft.com/office/officeart/2005/8/layout/vProcess5"/>
    <dgm:cxn modelId="{438AFD87-DC43-4F63-9E60-7AEB0DC5C068}" type="presOf" srcId="{80BD6A83-49B8-489B-9ECE-E27A5F551071}" destId="{5C926F97-E92E-4BDD-B623-83854A7FA233}" srcOrd="0" destOrd="0" presId="urn:microsoft.com/office/officeart/2005/8/layout/vProcess5"/>
    <dgm:cxn modelId="{F7D9A5C6-31C2-4996-B108-F762EA78BCD8}" type="presOf" srcId="{85598648-8EEC-4249-85DA-4D597397A7CB}" destId="{6205EDBE-DB4A-4572-B23B-C28324382D9C}" srcOrd="0" destOrd="0" presId="urn:microsoft.com/office/officeart/2005/8/layout/vProcess5"/>
    <dgm:cxn modelId="{23703D53-3529-4F80-8561-43B4AE9131AF}" srcId="{BA3BF2EC-1AF7-4CB1-9BEF-0FE4599AB6C8}" destId="{C06C9AB8-B194-47BD-9CAD-B113690E54F4}" srcOrd="1" destOrd="0" parTransId="{5AA82594-5AC5-47A3-8277-1BA813A55ECC}" sibTransId="{80BD6A83-49B8-489B-9ECE-E27A5F551071}"/>
    <dgm:cxn modelId="{B017F914-1D62-4D22-B8E3-C98FEA52D42D}" type="presParOf" srcId="{FE2597D8-3D6D-4040-A094-290A4C2BF836}" destId="{DAC01449-C75A-4465-A666-84E5894B390B}" srcOrd="0" destOrd="0" presId="urn:microsoft.com/office/officeart/2005/8/layout/vProcess5"/>
    <dgm:cxn modelId="{A59CB76A-186F-4709-864F-7E0022B25C62}" type="presParOf" srcId="{FE2597D8-3D6D-4040-A094-290A4C2BF836}" destId="{6205EDBE-DB4A-4572-B23B-C28324382D9C}" srcOrd="1" destOrd="0" presId="urn:microsoft.com/office/officeart/2005/8/layout/vProcess5"/>
    <dgm:cxn modelId="{BF27F08D-0C7E-43F5-82E7-BDC107935716}" type="presParOf" srcId="{FE2597D8-3D6D-4040-A094-290A4C2BF836}" destId="{A4C158B6-C899-4122-AA9C-154802D87233}" srcOrd="2" destOrd="0" presId="urn:microsoft.com/office/officeart/2005/8/layout/vProcess5"/>
    <dgm:cxn modelId="{41DA2945-ACE5-4CD8-BBC7-D20AB1E260CC}" type="presParOf" srcId="{FE2597D8-3D6D-4040-A094-290A4C2BF836}" destId="{95D9B4B6-3200-4D60-8043-266E5AD5DCE4}" srcOrd="3" destOrd="0" presId="urn:microsoft.com/office/officeart/2005/8/layout/vProcess5"/>
    <dgm:cxn modelId="{0EE1E933-21E3-40FB-8FEA-D8D5026C28F1}" type="presParOf" srcId="{FE2597D8-3D6D-4040-A094-290A4C2BF836}" destId="{3B7E1321-0F9B-4AD8-8C80-2D898D7E6958}" srcOrd="4" destOrd="0" presId="urn:microsoft.com/office/officeart/2005/8/layout/vProcess5"/>
    <dgm:cxn modelId="{4B12EAC0-DDD4-4F6C-96EF-3F14264095F6}" type="presParOf" srcId="{FE2597D8-3D6D-4040-A094-290A4C2BF836}" destId="{D6DDA84C-04AC-4188-BB2F-E2E2371EB5DE}" srcOrd="5" destOrd="0" presId="urn:microsoft.com/office/officeart/2005/8/layout/vProcess5"/>
    <dgm:cxn modelId="{0BF8621B-7094-4216-AC3C-90B3C9F93B27}" type="presParOf" srcId="{FE2597D8-3D6D-4040-A094-290A4C2BF836}" destId="{05014196-D515-4338-A9AF-C3E3EE60D800}" srcOrd="6" destOrd="0" presId="urn:microsoft.com/office/officeart/2005/8/layout/vProcess5"/>
    <dgm:cxn modelId="{88256BB7-6E89-44E1-BB82-4F974991434D}" type="presParOf" srcId="{FE2597D8-3D6D-4040-A094-290A4C2BF836}" destId="{5C926F97-E92E-4BDD-B623-83854A7FA233}" srcOrd="7" destOrd="0" presId="urn:microsoft.com/office/officeart/2005/8/layout/vProcess5"/>
    <dgm:cxn modelId="{6AAF2D02-7852-47A3-B0A1-6F70133EBFE9}" type="presParOf" srcId="{FE2597D8-3D6D-4040-A094-290A4C2BF836}" destId="{6153E41C-BA3F-489B-8A85-B8159CC80650}" srcOrd="8" destOrd="0" presId="urn:microsoft.com/office/officeart/2005/8/layout/vProcess5"/>
    <dgm:cxn modelId="{1E3CF1CD-F2E1-436E-AF82-C0098AFF3771}" type="presParOf" srcId="{FE2597D8-3D6D-4040-A094-290A4C2BF836}" destId="{597579D5-6534-49AD-8621-B9A080E03A59}" srcOrd="9" destOrd="0" presId="urn:microsoft.com/office/officeart/2005/8/layout/vProcess5"/>
    <dgm:cxn modelId="{FA28E375-653F-46D6-8FDA-F4765EF581CD}" type="presParOf" srcId="{FE2597D8-3D6D-4040-A094-290A4C2BF836}" destId="{575460F9-3EBE-44CF-9874-3CAE031191C4}" srcOrd="10" destOrd="0" presId="urn:microsoft.com/office/officeart/2005/8/layout/vProcess5"/>
    <dgm:cxn modelId="{1CE51866-0A4D-48B1-BD4C-42A4BE7E7252}" type="presParOf" srcId="{FE2597D8-3D6D-4040-A094-290A4C2BF836}" destId="{EFF87053-8837-434B-A967-FF2C54D9095D}" srcOrd="11" destOrd="0" presId="urn:microsoft.com/office/officeart/2005/8/layout/vProcess5"/>
    <dgm:cxn modelId="{A34339A4-4620-4394-A729-E3751E65461F}" type="presParOf" srcId="{FE2597D8-3D6D-4040-A094-290A4C2BF836}" destId="{71A1FB46-1300-4C52-B53A-A32DBC9C8018}" srcOrd="12" destOrd="0" presId="urn:microsoft.com/office/officeart/2005/8/layout/vProcess5"/>
    <dgm:cxn modelId="{70967C20-B37E-4F63-9265-53D000447C06}" type="presParOf" srcId="{FE2597D8-3D6D-4040-A094-290A4C2BF836}" destId="{0B0F6DA2-EBA6-4376-AE18-2A446073CE25}" srcOrd="13" destOrd="0" presId="urn:microsoft.com/office/officeart/2005/8/layout/vProcess5"/>
    <dgm:cxn modelId="{9B1FE2B2-CC59-492E-9068-61BBF940F442}" type="presParOf" srcId="{FE2597D8-3D6D-4040-A094-290A4C2BF836}" destId="{D9A0E761-1CCB-4499-8171-D5318EF8550E}"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2FB533-3A46-435A-8F68-36B8A9F3BC7B}"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n-US"/>
        </a:p>
      </dgm:t>
    </dgm:pt>
    <dgm:pt modelId="{9AE61699-3F79-45A0-9B09-55CC389D2850}">
      <dgm:prSet phldrT="[Text]"/>
      <dgm:spPr/>
      <dgm:t>
        <a:bodyPr/>
        <a:lstStyle/>
        <a:p>
          <a:r>
            <a:rPr lang="en-US" b="1" dirty="0" smtClean="0"/>
            <a:t>Before</a:t>
          </a:r>
          <a:endParaRPr lang="en-US" b="1" dirty="0"/>
        </a:p>
      </dgm:t>
    </dgm:pt>
    <dgm:pt modelId="{D70EC15C-E182-47ED-8E58-A2BC6ACBC777}" type="parTrans" cxnId="{31D01192-5222-4F3F-87AA-FA7D9E294AA2}">
      <dgm:prSet/>
      <dgm:spPr/>
      <dgm:t>
        <a:bodyPr/>
        <a:lstStyle/>
        <a:p>
          <a:endParaRPr lang="en-US"/>
        </a:p>
      </dgm:t>
    </dgm:pt>
    <dgm:pt modelId="{5CF42D23-5BAD-4EF9-9AAB-FA9ED85D6F42}" type="sibTrans" cxnId="{31D01192-5222-4F3F-87AA-FA7D9E294AA2}">
      <dgm:prSet/>
      <dgm:spPr/>
      <dgm:t>
        <a:bodyPr/>
        <a:lstStyle/>
        <a:p>
          <a:endParaRPr lang="en-US"/>
        </a:p>
      </dgm:t>
    </dgm:pt>
    <dgm:pt modelId="{685B6F53-6B3E-48FD-850F-79229131FDDD}">
      <dgm:prSet phldrT="[Text]" custT="1"/>
      <dgm:spPr/>
      <dgm:t>
        <a:bodyPr/>
        <a:lstStyle/>
        <a:p>
          <a:r>
            <a:rPr lang="en-US" sz="1800" dirty="0" smtClean="0"/>
            <a:t>- Be prepared </a:t>
          </a:r>
        </a:p>
      </dgm:t>
    </dgm:pt>
    <dgm:pt modelId="{E0A8489C-2B76-4EBD-AF9B-F3F4718E4D9D}" type="parTrans" cxnId="{1659F7D3-F3DE-4518-83C5-ECC2C1617BDE}">
      <dgm:prSet/>
      <dgm:spPr/>
      <dgm:t>
        <a:bodyPr/>
        <a:lstStyle/>
        <a:p>
          <a:endParaRPr lang="en-US"/>
        </a:p>
      </dgm:t>
    </dgm:pt>
    <dgm:pt modelId="{B14820F8-4C9E-4080-988B-3ECB54A27ED8}" type="sibTrans" cxnId="{1659F7D3-F3DE-4518-83C5-ECC2C1617BDE}">
      <dgm:prSet/>
      <dgm:spPr/>
      <dgm:t>
        <a:bodyPr/>
        <a:lstStyle/>
        <a:p>
          <a:endParaRPr lang="en-US"/>
        </a:p>
      </dgm:t>
    </dgm:pt>
    <dgm:pt modelId="{693EEEFD-D106-49A6-A05E-E8632142278E}">
      <dgm:prSet phldrT="[Text]"/>
      <dgm:spPr/>
      <dgm:t>
        <a:bodyPr/>
        <a:lstStyle/>
        <a:p>
          <a:r>
            <a:rPr lang="en-US" b="1" dirty="0" smtClean="0"/>
            <a:t>During</a:t>
          </a:r>
          <a:endParaRPr lang="en-US" b="1" dirty="0"/>
        </a:p>
      </dgm:t>
    </dgm:pt>
    <dgm:pt modelId="{8F94874B-2E8C-4C00-87D0-A7FCED90F3D4}" type="parTrans" cxnId="{B696F2E9-6CB5-478F-A77D-1C7CE71FE035}">
      <dgm:prSet/>
      <dgm:spPr/>
      <dgm:t>
        <a:bodyPr/>
        <a:lstStyle/>
        <a:p>
          <a:endParaRPr lang="en-US"/>
        </a:p>
      </dgm:t>
    </dgm:pt>
    <dgm:pt modelId="{586614A9-3EBD-4DC1-B938-57605CB2E784}" type="sibTrans" cxnId="{B696F2E9-6CB5-478F-A77D-1C7CE71FE035}">
      <dgm:prSet/>
      <dgm:spPr/>
      <dgm:t>
        <a:bodyPr/>
        <a:lstStyle/>
        <a:p>
          <a:endParaRPr lang="en-US"/>
        </a:p>
      </dgm:t>
    </dgm:pt>
    <dgm:pt modelId="{F5608A86-EFC6-4431-BEAA-2A97B1C69098}">
      <dgm:prSet phldrT="[Text]" custT="1"/>
      <dgm:spPr/>
      <dgm:t>
        <a:bodyPr/>
        <a:lstStyle/>
        <a:p>
          <a:r>
            <a:rPr lang="en-US" sz="1800" dirty="0" smtClean="0"/>
            <a:t>- Introduce panel</a:t>
          </a:r>
        </a:p>
        <a:p>
          <a:r>
            <a:rPr lang="en-US" sz="1800" dirty="0" smtClean="0"/>
            <a:t>- Greet the applicant</a:t>
          </a:r>
        </a:p>
        <a:p>
          <a:r>
            <a:rPr lang="en-US" sz="1800" dirty="0" smtClean="0"/>
            <a:t>- Explain process</a:t>
          </a:r>
        </a:p>
        <a:p>
          <a:r>
            <a:rPr lang="en-US" sz="1800" dirty="0" smtClean="0"/>
            <a:t>- Allow time to think</a:t>
          </a:r>
        </a:p>
        <a:p>
          <a:r>
            <a:rPr lang="en-US" sz="1800" dirty="0" smtClean="0"/>
            <a:t>- Stay legal / consistent</a:t>
          </a:r>
        </a:p>
        <a:p>
          <a:r>
            <a:rPr lang="en-US" sz="1800" dirty="0" smtClean="0"/>
            <a:t>- Take notes</a:t>
          </a:r>
          <a:endParaRPr lang="en-US" sz="1800" dirty="0"/>
        </a:p>
      </dgm:t>
    </dgm:pt>
    <dgm:pt modelId="{84A6E1D8-AB19-44BE-919B-465D4E59255E}" type="parTrans" cxnId="{6982039E-713A-49E3-9113-AC3A5C77798E}">
      <dgm:prSet/>
      <dgm:spPr/>
      <dgm:t>
        <a:bodyPr/>
        <a:lstStyle/>
        <a:p>
          <a:endParaRPr lang="en-US"/>
        </a:p>
      </dgm:t>
    </dgm:pt>
    <dgm:pt modelId="{5F1A4906-51DC-4D02-84FE-3CCC9C126F12}" type="sibTrans" cxnId="{6982039E-713A-49E3-9113-AC3A5C77798E}">
      <dgm:prSet/>
      <dgm:spPr/>
      <dgm:t>
        <a:bodyPr/>
        <a:lstStyle/>
        <a:p>
          <a:endParaRPr lang="en-US"/>
        </a:p>
      </dgm:t>
    </dgm:pt>
    <dgm:pt modelId="{E7597AD7-1089-4275-8A26-34D88EF3BDAD}">
      <dgm:prSet phldrT="[Text]"/>
      <dgm:spPr/>
      <dgm:t>
        <a:bodyPr/>
        <a:lstStyle/>
        <a:p>
          <a:r>
            <a:rPr lang="en-US" b="1" dirty="0" smtClean="0"/>
            <a:t>After</a:t>
          </a:r>
          <a:endParaRPr lang="en-US" b="1" dirty="0"/>
        </a:p>
      </dgm:t>
    </dgm:pt>
    <dgm:pt modelId="{2E727DA5-5816-4BE6-B2A7-D85E15941FF3}" type="parTrans" cxnId="{2D33A5A5-39B3-49B1-A278-630FB4EFCF57}">
      <dgm:prSet/>
      <dgm:spPr/>
      <dgm:t>
        <a:bodyPr/>
        <a:lstStyle/>
        <a:p>
          <a:endParaRPr lang="en-US"/>
        </a:p>
      </dgm:t>
    </dgm:pt>
    <dgm:pt modelId="{0FB0D674-C0F8-4C14-AF74-2B9BF4E800BD}" type="sibTrans" cxnId="{2D33A5A5-39B3-49B1-A278-630FB4EFCF57}">
      <dgm:prSet/>
      <dgm:spPr/>
      <dgm:t>
        <a:bodyPr/>
        <a:lstStyle/>
        <a:p>
          <a:endParaRPr lang="en-US"/>
        </a:p>
      </dgm:t>
    </dgm:pt>
    <dgm:pt modelId="{FADBD72E-C946-42D1-ABA9-55348BAC5DBF}">
      <dgm:prSet phldrT="[Text]" custT="1"/>
      <dgm:spPr/>
      <dgm:t>
        <a:bodyPr/>
        <a:lstStyle/>
        <a:p>
          <a:r>
            <a:rPr lang="en-US" sz="1800" dirty="0" smtClean="0"/>
            <a:t>- Thank candidate</a:t>
          </a:r>
        </a:p>
        <a:p>
          <a:r>
            <a:rPr lang="en-US" sz="1800" dirty="0" smtClean="0"/>
            <a:t>- Inform of next steps</a:t>
          </a:r>
          <a:endParaRPr lang="en-US" sz="1800" dirty="0"/>
        </a:p>
      </dgm:t>
    </dgm:pt>
    <dgm:pt modelId="{BBB8FD03-628F-44F6-888B-A7169B06F312}" type="parTrans" cxnId="{F2520037-0FD9-48A3-9F00-9837F9F5A92E}">
      <dgm:prSet/>
      <dgm:spPr/>
      <dgm:t>
        <a:bodyPr/>
        <a:lstStyle/>
        <a:p>
          <a:endParaRPr lang="en-US"/>
        </a:p>
      </dgm:t>
    </dgm:pt>
    <dgm:pt modelId="{04492248-3AED-4ECB-A4BF-C2D7EC4E36CF}" type="sibTrans" cxnId="{F2520037-0FD9-48A3-9F00-9837F9F5A92E}">
      <dgm:prSet/>
      <dgm:spPr/>
      <dgm:t>
        <a:bodyPr/>
        <a:lstStyle/>
        <a:p>
          <a:endParaRPr lang="en-US"/>
        </a:p>
      </dgm:t>
    </dgm:pt>
    <dgm:pt modelId="{93DCDE08-1EEC-44CD-8FCF-C8F89F431F76}">
      <dgm:prSet phldrT="[Text]" custT="1"/>
      <dgm:spPr/>
      <dgm:t>
        <a:bodyPr/>
        <a:lstStyle/>
        <a:p>
          <a:r>
            <a:rPr lang="en-US" sz="1800" dirty="0" smtClean="0"/>
            <a:t>- Inform the applicants</a:t>
          </a:r>
        </a:p>
        <a:p>
          <a:r>
            <a:rPr lang="en-US" sz="1800" dirty="0" smtClean="0"/>
            <a:t>- Prepare questions</a:t>
          </a:r>
        </a:p>
        <a:p>
          <a:r>
            <a:rPr lang="en-US" sz="1800" dirty="0" smtClean="0"/>
            <a:t>- Prepare evaluation</a:t>
          </a:r>
        </a:p>
        <a:p>
          <a:r>
            <a:rPr lang="en-US" sz="1800" dirty="0" smtClean="0"/>
            <a:t>- Remove distractions</a:t>
          </a:r>
          <a:endParaRPr lang="en-US" sz="1800" dirty="0"/>
        </a:p>
      </dgm:t>
    </dgm:pt>
    <dgm:pt modelId="{5DA0637A-796A-4564-B74A-FF6F74B9A36C}" type="parTrans" cxnId="{1F192435-700F-46E3-9FB5-98C16B51331A}">
      <dgm:prSet/>
      <dgm:spPr/>
      <dgm:t>
        <a:bodyPr/>
        <a:lstStyle/>
        <a:p>
          <a:endParaRPr lang="en-US"/>
        </a:p>
      </dgm:t>
    </dgm:pt>
    <dgm:pt modelId="{F06F6D77-2BFD-4712-9B8F-A3AC438D9874}" type="sibTrans" cxnId="{1F192435-700F-46E3-9FB5-98C16B51331A}">
      <dgm:prSet/>
      <dgm:spPr/>
      <dgm:t>
        <a:bodyPr/>
        <a:lstStyle/>
        <a:p>
          <a:endParaRPr lang="en-US"/>
        </a:p>
      </dgm:t>
    </dgm:pt>
    <dgm:pt modelId="{F6939AB9-DCBE-4E39-90A4-804DF800A694}">
      <dgm:prSet phldrT="[Text]"/>
      <dgm:spPr/>
      <dgm:t>
        <a:bodyPr/>
        <a:lstStyle/>
        <a:p>
          <a:endParaRPr lang="en-US" sz="2500" dirty="0"/>
        </a:p>
      </dgm:t>
    </dgm:pt>
    <dgm:pt modelId="{E90126F6-DF82-4725-B6DD-EF2DC5ED728F}" type="parTrans" cxnId="{8A02FAA2-872F-4FBC-A848-95057CF67821}">
      <dgm:prSet/>
      <dgm:spPr/>
      <dgm:t>
        <a:bodyPr/>
        <a:lstStyle/>
        <a:p>
          <a:endParaRPr lang="en-US"/>
        </a:p>
      </dgm:t>
    </dgm:pt>
    <dgm:pt modelId="{E827570F-31CB-4C35-9971-43F17E60CF15}" type="sibTrans" cxnId="{8A02FAA2-872F-4FBC-A848-95057CF67821}">
      <dgm:prSet/>
      <dgm:spPr/>
      <dgm:t>
        <a:bodyPr/>
        <a:lstStyle/>
        <a:p>
          <a:endParaRPr lang="en-US"/>
        </a:p>
      </dgm:t>
    </dgm:pt>
    <dgm:pt modelId="{ACAE079D-EBDF-4072-A964-962D8BC9ED2F}" type="pres">
      <dgm:prSet presAssocID="{932FB533-3A46-435A-8F68-36B8A9F3BC7B}" presName="Name0" presStyleCnt="0">
        <dgm:presLayoutVars>
          <dgm:chMax val="5"/>
          <dgm:chPref val="5"/>
          <dgm:dir/>
          <dgm:animLvl val="lvl"/>
        </dgm:presLayoutVars>
      </dgm:prSet>
      <dgm:spPr/>
      <dgm:t>
        <a:bodyPr/>
        <a:lstStyle/>
        <a:p>
          <a:endParaRPr lang="en-US"/>
        </a:p>
      </dgm:t>
    </dgm:pt>
    <dgm:pt modelId="{59EF9DD3-F70A-46D4-894B-9C70933B2D40}" type="pres">
      <dgm:prSet presAssocID="{9AE61699-3F79-45A0-9B09-55CC389D2850}" presName="parentText1" presStyleLbl="node1" presStyleIdx="0" presStyleCnt="3">
        <dgm:presLayoutVars>
          <dgm:chMax/>
          <dgm:chPref val="3"/>
          <dgm:bulletEnabled val="1"/>
        </dgm:presLayoutVars>
      </dgm:prSet>
      <dgm:spPr/>
      <dgm:t>
        <a:bodyPr/>
        <a:lstStyle/>
        <a:p>
          <a:endParaRPr lang="en-US"/>
        </a:p>
      </dgm:t>
    </dgm:pt>
    <dgm:pt modelId="{2D8C2623-6F79-4C0B-A4F9-A924639D7297}" type="pres">
      <dgm:prSet presAssocID="{9AE61699-3F79-45A0-9B09-55CC389D2850}" presName="childText1" presStyleLbl="solidAlignAcc1" presStyleIdx="0" presStyleCnt="3">
        <dgm:presLayoutVars>
          <dgm:chMax val="0"/>
          <dgm:chPref val="0"/>
          <dgm:bulletEnabled val="1"/>
        </dgm:presLayoutVars>
      </dgm:prSet>
      <dgm:spPr/>
      <dgm:t>
        <a:bodyPr/>
        <a:lstStyle/>
        <a:p>
          <a:endParaRPr lang="en-US"/>
        </a:p>
      </dgm:t>
    </dgm:pt>
    <dgm:pt modelId="{C22D1845-4CBB-4FCB-BD92-681E13E73DA2}" type="pres">
      <dgm:prSet presAssocID="{693EEEFD-D106-49A6-A05E-E8632142278E}" presName="parentText2" presStyleLbl="node1" presStyleIdx="1" presStyleCnt="3">
        <dgm:presLayoutVars>
          <dgm:chMax/>
          <dgm:chPref val="3"/>
          <dgm:bulletEnabled val="1"/>
        </dgm:presLayoutVars>
      </dgm:prSet>
      <dgm:spPr/>
      <dgm:t>
        <a:bodyPr/>
        <a:lstStyle/>
        <a:p>
          <a:endParaRPr lang="en-US"/>
        </a:p>
      </dgm:t>
    </dgm:pt>
    <dgm:pt modelId="{6A98723C-085B-43C6-9BA4-644C69DE9B9F}" type="pres">
      <dgm:prSet presAssocID="{693EEEFD-D106-49A6-A05E-E8632142278E}" presName="childText2" presStyleLbl="solidAlignAcc1" presStyleIdx="1" presStyleCnt="3">
        <dgm:presLayoutVars>
          <dgm:chMax val="0"/>
          <dgm:chPref val="0"/>
          <dgm:bulletEnabled val="1"/>
        </dgm:presLayoutVars>
      </dgm:prSet>
      <dgm:spPr/>
      <dgm:t>
        <a:bodyPr/>
        <a:lstStyle/>
        <a:p>
          <a:endParaRPr lang="en-US"/>
        </a:p>
      </dgm:t>
    </dgm:pt>
    <dgm:pt modelId="{F4FD4CFF-B651-4562-A731-105D1F00A2CA}" type="pres">
      <dgm:prSet presAssocID="{E7597AD7-1089-4275-8A26-34D88EF3BDAD}" presName="parentText3" presStyleLbl="node1" presStyleIdx="2" presStyleCnt="3">
        <dgm:presLayoutVars>
          <dgm:chMax/>
          <dgm:chPref val="3"/>
          <dgm:bulletEnabled val="1"/>
        </dgm:presLayoutVars>
      </dgm:prSet>
      <dgm:spPr/>
      <dgm:t>
        <a:bodyPr/>
        <a:lstStyle/>
        <a:p>
          <a:endParaRPr lang="en-US"/>
        </a:p>
      </dgm:t>
    </dgm:pt>
    <dgm:pt modelId="{E82DC2CF-1C12-4E16-8002-7E661CE25927}" type="pres">
      <dgm:prSet presAssocID="{E7597AD7-1089-4275-8A26-34D88EF3BDAD}" presName="childText3" presStyleLbl="solidAlignAcc1" presStyleIdx="2" presStyleCnt="3">
        <dgm:presLayoutVars>
          <dgm:chMax val="0"/>
          <dgm:chPref val="0"/>
          <dgm:bulletEnabled val="1"/>
        </dgm:presLayoutVars>
      </dgm:prSet>
      <dgm:spPr/>
      <dgm:t>
        <a:bodyPr/>
        <a:lstStyle/>
        <a:p>
          <a:endParaRPr lang="en-US"/>
        </a:p>
      </dgm:t>
    </dgm:pt>
  </dgm:ptLst>
  <dgm:cxnLst>
    <dgm:cxn modelId="{6982039E-713A-49E3-9113-AC3A5C77798E}" srcId="{693EEEFD-D106-49A6-A05E-E8632142278E}" destId="{F5608A86-EFC6-4431-BEAA-2A97B1C69098}" srcOrd="0" destOrd="0" parTransId="{84A6E1D8-AB19-44BE-919B-465D4E59255E}" sibTransId="{5F1A4906-51DC-4D02-84FE-3CCC9C126F12}"/>
    <dgm:cxn modelId="{86C5CCDF-17F9-4723-9DB6-D386EA7AEF24}" type="presOf" srcId="{F6939AB9-DCBE-4E39-90A4-804DF800A694}" destId="{2D8C2623-6F79-4C0B-A4F9-A924639D7297}" srcOrd="0" destOrd="2" presId="urn:microsoft.com/office/officeart/2009/3/layout/IncreasingArrowsProcess"/>
    <dgm:cxn modelId="{1F192435-700F-46E3-9FB5-98C16B51331A}" srcId="{9AE61699-3F79-45A0-9B09-55CC389D2850}" destId="{93DCDE08-1EEC-44CD-8FCF-C8F89F431F76}" srcOrd="1" destOrd="0" parTransId="{5DA0637A-796A-4564-B74A-FF6F74B9A36C}" sibTransId="{F06F6D77-2BFD-4712-9B8F-A3AC438D9874}"/>
    <dgm:cxn modelId="{9E497B98-F6AC-4B11-8CA1-BA1A175CD3E6}" type="presOf" srcId="{685B6F53-6B3E-48FD-850F-79229131FDDD}" destId="{2D8C2623-6F79-4C0B-A4F9-A924639D7297}" srcOrd="0" destOrd="0" presId="urn:microsoft.com/office/officeart/2009/3/layout/IncreasingArrowsProcess"/>
    <dgm:cxn modelId="{B696F2E9-6CB5-478F-A77D-1C7CE71FE035}" srcId="{932FB533-3A46-435A-8F68-36B8A9F3BC7B}" destId="{693EEEFD-D106-49A6-A05E-E8632142278E}" srcOrd="1" destOrd="0" parTransId="{8F94874B-2E8C-4C00-87D0-A7FCED90F3D4}" sibTransId="{586614A9-3EBD-4DC1-B938-57605CB2E784}"/>
    <dgm:cxn modelId="{8E083CA2-4870-4074-93E4-4C864A5DEE4C}" type="presOf" srcId="{693EEEFD-D106-49A6-A05E-E8632142278E}" destId="{C22D1845-4CBB-4FCB-BD92-681E13E73DA2}" srcOrd="0" destOrd="0" presId="urn:microsoft.com/office/officeart/2009/3/layout/IncreasingArrowsProcess"/>
    <dgm:cxn modelId="{D0E8648C-2BF6-47AF-8196-18D9A44B6FDB}" type="presOf" srcId="{F5608A86-EFC6-4431-BEAA-2A97B1C69098}" destId="{6A98723C-085B-43C6-9BA4-644C69DE9B9F}" srcOrd="0" destOrd="0" presId="urn:microsoft.com/office/officeart/2009/3/layout/IncreasingArrowsProcess"/>
    <dgm:cxn modelId="{2D33A5A5-39B3-49B1-A278-630FB4EFCF57}" srcId="{932FB533-3A46-435A-8F68-36B8A9F3BC7B}" destId="{E7597AD7-1089-4275-8A26-34D88EF3BDAD}" srcOrd="2" destOrd="0" parTransId="{2E727DA5-5816-4BE6-B2A7-D85E15941FF3}" sibTransId="{0FB0D674-C0F8-4C14-AF74-2B9BF4E800BD}"/>
    <dgm:cxn modelId="{1659F7D3-F3DE-4518-83C5-ECC2C1617BDE}" srcId="{9AE61699-3F79-45A0-9B09-55CC389D2850}" destId="{685B6F53-6B3E-48FD-850F-79229131FDDD}" srcOrd="0" destOrd="0" parTransId="{E0A8489C-2B76-4EBD-AF9B-F3F4718E4D9D}" sibTransId="{B14820F8-4C9E-4080-988B-3ECB54A27ED8}"/>
    <dgm:cxn modelId="{8A02FAA2-872F-4FBC-A848-95057CF67821}" srcId="{9AE61699-3F79-45A0-9B09-55CC389D2850}" destId="{F6939AB9-DCBE-4E39-90A4-804DF800A694}" srcOrd="2" destOrd="0" parTransId="{E90126F6-DF82-4725-B6DD-EF2DC5ED728F}" sibTransId="{E827570F-31CB-4C35-9971-43F17E60CF15}"/>
    <dgm:cxn modelId="{49D4A25E-ACEC-4635-A376-B8C31D77EB84}" type="presOf" srcId="{9AE61699-3F79-45A0-9B09-55CC389D2850}" destId="{59EF9DD3-F70A-46D4-894B-9C70933B2D40}" srcOrd="0" destOrd="0" presId="urn:microsoft.com/office/officeart/2009/3/layout/IncreasingArrowsProcess"/>
    <dgm:cxn modelId="{31D01192-5222-4F3F-87AA-FA7D9E294AA2}" srcId="{932FB533-3A46-435A-8F68-36B8A9F3BC7B}" destId="{9AE61699-3F79-45A0-9B09-55CC389D2850}" srcOrd="0" destOrd="0" parTransId="{D70EC15C-E182-47ED-8E58-A2BC6ACBC777}" sibTransId="{5CF42D23-5BAD-4EF9-9AAB-FA9ED85D6F42}"/>
    <dgm:cxn modelId="{FCCB842A-CFFB-47E7-BFD9-EC8829F1A0F4}" type="presOf" srcId="{E7597AD7-1089-4275-8A26-34D88EF3BDAD}" destId="{F4FD4CFF-B651-4562-A731-105D1F00A2CA}" srcOrd="0" destOrd="0" presId="urn:microsoft.com/office/officeart/2009/3/layout/IncreasingArrowsProcess"/>
    <dgm:cxn modelId="{26B4B69C-78D7-4590-80B8-EA5BC45E2D1D}" type="presOf" srcId="{932FB533-3A46-435A-8F68-36B8A9F3BC7B}" destId="{ACAE079D-EBDF-4072-A964-962D8BC9ED2F}" srcOrd="0" destOrd="0" presId="urn:microsoft.com/office/officeart/2009/3/layout/IncreasingArrowsProcess"/>
    <dgm:cxn modelId="{21F765CC-EEEA-4308-8699-0C6EE2A00906}" type="presOf" srcId="{93DCDE08-1EEC-44CD-8FCF-C8F89F431F76}" destId="{2D8C2623-6F79-4C0B-A4F9-A924639D7297}" srcOrd="0" destOrd="1" presId="urn:microsoft.com/office/officeart/2009/3/layout/IncreasingArrowsProcess"/>
    <dgm:cxn modelId="{F2520037-0FD9-48A3-9F00-9837F9F5A92E}" srcId="{E7597AD7-1089-4275-8A26-34D88EF3BDAD}" destId="{FADBD72E-C946-42D1-ABA9-55348BAC5DBF}" srcOrd="0" destOrd="0" parTransId="{BBB8FD03-628F-44F6-888B-A7169B06F312}" sibTransId="{04492248-3AED-4ECB-A4BF-C2D7EC4E36CF}"/>
    <dgm:cxn modelId="{AC960EC7-F6EA-4D2F-A905-C23BD87EFF0B}" type="presOf" srcId="{FADBD72E-C946-42D1-ABA9-55348BAC5DBF}" destId="{E82DC2CF-1C12-4E16-8002-7E661CE25927}" srcOrd="0" destOrd="0" presId="urn:microsoft.com/office/officeart/2009/3/layout/IncreasingArrowsProcess"/>
    <dgm:cxn modelId="{BC3AB74A-8ED8-45FC-8F22-0076887F48FC}" type="presParOf" srcId="{ACAE079D-EBDF-4072-A964-962D8BC9ED2F}" destId="{59EF9DD3-F70A-46D4-894B-9C70933B2D40}" srcOrd="0" destOrd="0" presId="urn:microsoft.com/office/officeart/2009/3/layout/IncreasingArrowsProcess"/>
    <dgm:cxn modelId="{056BB0DD-0EB5-40F4-A4DB-1B6608F07293}" type="presParOf" srcId="{ACAE079D-EBDF-4072-A964-962D8BC9ED2F}" destId="{2D8C2623-6F79-4C0B-A4F9-A924639D7297}" srcOrd="1" destOrd="0" presId="urn:microsoft.com/office/officeart/2009/3/layout/IncreasingArrowsProcess"/>
    <dgm:cxn modelId="{6D671A62-ECB9-48C7-93F7-9BD7C25DD37E}" type="presParOf" srcId="{ACAE079D-EBDF-4072-A964-962D8BC9ED2F}" destId="{C22D1845-4CBB-4FCB-BD92-681E13E73DA2}" srcOrd="2" destOrd="0" presId="urn:microsoft.com/office/officeart/2009/3/layout/IncreasingArrowsProcess"/>
    <dgm:cxn modelId="{A809DC24-6386-485C-A9ED-308DAA870904}" type="presParOf" srcId="{ACAE079D-EBDF-4072-A964-962D8BC9ED2F}" destId="{6A98723C-085B-43C6-9BA4-644C69DE9B9F}" srcOrd="3" destOrd="0" presId="urn:microsoft.com/office/officeart/2009/3/layout/IncreasingArrowsProcess"/>
    <dgm:cxn modelId="{181FEA32-A97C-44FD-8A0D-F72F0A631FA5}" type="presParOf" srcId="{ACAE079D-EBDF-4072-A964-962D8BC9ED2F}" destId="{F4FD4CFF-B651-4562-A731-105D1F00A2CA}" srcOrd="4" destOrd="0" presId="urn:microsoft.com/office/officeart/2009/3/layout/IncreasingArrowsProcess"/>
    <dgm:cxn modelId="{358A1282-D9DB-4A04-A856-33A457EF4588}" type="presParOf" srcId="{ACAE079D-EBDF-4072-A964-962D8BC9ED2F}" destId="{E82DC2CF-1C12-4E16-8002-7E661CE25927}"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2FB533-3A46-435A-8F68-36B8A9F3BC7B}"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n-US"/>
        </a:p>
      </dgm:t>
    </dgm:pt>
    <dgm:pt modelId="{9AE61699-3F79-45A0-9B09-55CC389D2850}">
      <dgm:prSet phldrT="[Text]"/>
      <dgm:spPr/>
      <dgm:t>
        <a:bodyPr/>
        <a:lstStyle/>
        <a:p>
          <a:r>
            <a:rPr lang="en-US" b="1" dirty="0" smtClean="0"/>
            <a:t>Before</a:t>
          </a:r>
          <a:endParaRPr lang="en-US" b="1" dirty="0"/>
        </a:p>
      </dgm:t>
    </dgm:pt>
    <dgm:pt modelId="{D70EC15C-E182-47ED-8E58-A2BC6ACBC777}" type="parTrans" cxnId="{31D01192-5222-4F3F-87AA-FA7D9E294AA2}">
      <dgm:prSet/>
      <dgm:spPr/>
      <dgm:t>
        <a:bodyPr/>
        <a:lstStyle/>
        <a:p>
          <a:endParaRPr lang="en-US"/>
        </a:p>
      </dgm:t>
    </dgm:pt>
    <dgm:pt modelId="{5CF42D23-5BAD-4EF9-9AAB-FA9ED85D6F42}" type="sibTrans" cxnId="{31D01192-5222-4F3F-87AA-FA7D9E294AA2}">
      <dgm:prSet/>
      <dgm:spPr/>
      <dgm:t>
        <a:bodyPr/>
        <a:lstStyle/>
        <a:p>
          <a:endParaRPr lang="en-US"/>
        </a:p>
      </dgm:t>
    </dgm:pt>
    <dgm:pt modelId="{685B6F53-6B3E-48FD-850F-79229131FDDD}">
      <dgm:prSet phldrT="[Text]" custT="1"/>
      <dgm:spPr/>
      <dgm:t>
        <a:bodyPr/>
        <a:lstStyle/>
        <a:p>
          <a:r>
            <a:rPr lang="en-US" sz="1800" dirty="0" smtClean="0"/>
            <a:t>- Be prepared </a:t>
          </a:r>
        </a:p>
      </dgm:t>
    </dgm:pt>
    <dgm:pt modelId="{E0A8489C-2B76-4EBD-AF9B-F3F4718E4D9D}" type="parTrans" cxnId="{1659F7D3-F3DE-4518-83C5-ECC2C1617BDE}">
      <dgm:prSet/>
      <dgm:spPr/>
      <dgm:t>
        <a:bodyPr/>
        <a:lstStyle/>
        <a:p>
          <a:endParaRPr lang="en-US"/>
        </a:p>
      </dgm:t>
    </dgm:pt>
    <dgm:pt modelId="{B14820F8-4C9E-4080-988B-3ECB54A27ED8}" type="sibTrans" cxnId="{1659F7D3-F3DE-4518-83C5-ECC2C1617BDE}">
      <dgm:prSet/>
      <dgm:spPr/>
      <dgm:t>
        <a:bodyPr/>
        <a:lstStyle/>
        <a:p>
          <a:endParaRPr lang="en-US"/>
        </a:p>
      </dgm:t>
    </dgm:pt>
    <dgm:pt modelId="{693EEEFD-D106-49A6-A05E-E8632142278E}">
      <dgm:prSet phldrT="[Text]"/>
      <dgm:spPr/>
      <dgm:t>
        <a:bodyPr/>
        <a:lstStyle/>
        <a:p>
          <a:r>
            <a:rPr lang="en-US" b="1" dirty="0" smtClean="0"/>
            <a:t>During</a:t>
          </a:r>
          <a:endParaRPr lang="en-US" b="1" dirty="0"/>
        </a:p>
      </dgm:t>
    </dgm:pt>
    <dgm:pt modelId="{8F94874B-2E8C-4C00-87D0-A7FCED90F3D4}" type="parTrans" cxnId="{B696F2E9-6CB5-478F-A77D-1C7CE71FE035}">
      <dgm:prSet/>
      <dgm:spPr/>
      <dgm:t>
        <a:bodyPr/>
        <a:lstStyle/>
        <a:p>
          <a:endParaRPr lang="en-US"/>
        </a:p>
      </dgm:t>
    </dgm:pt>
    <dgm:pt modelId="{586614A9-3EBD-4DC1-B938-57605CB2E784}" type="sibTrans" cxnId="{B696F2E9-6CB5-478F-A77D-1C7CE71FE035}">
      <dgm:prSet/>
      <dgm:spPr/>
      <dgm:t>
        <a:bodyPr/>
        <a:lstStyle/>
        <a:p>
          <a:endParaRPr lang="en-US"/>
        </a:p>
      </dgm:t>
    </dgm:pt>
    <dgm:pt modelId="{F5608A86-EFC6-4431-BEAA-2A97B1C69098}">
      <dgm:prSet phldrT="[Text]" custT="1"/>
      <dgm:spPr/>
      <dgm:t>
        <a:bodyPr/>
        <a:lstStyle/>
        <a:p>
          <a:r>
            <a:rPr lang="en-US" sz="1800" dirty="0" smtClean="0"/>
            <a:t>- Introduce panel</a:t>
          </a:r>
        </a:p>
        <a:p>
          <a:r>
            <a:rPr lang="en-US" sz="1800" dirty="0" smtClean="0"/>
            <a:t>- Greet the applicant</a:t>
          </a:r>
        </a:p>
        <a:p>
          <a:r>
            <a:rPr lang="en-US" sz="1800" dirty="0" smtClean="0"/>
            <a:t>- Begin with small talk</a:t>
          </a:r>
        </a:p>
        <a:p>
          <a:r>
            <a:rPr lang="en-US" sz="1800" dirty="0" smtClean="0"/>
            <a:t>- Explain process</a:t>
          </a:r>
        </a:p>
        <a:p>
          <a:r>
            <a:rPr lang="en-US" sz="1800" dirty="0" smtClean="0"/>
            <a:t>- Allow time to think</a:t>
          </a:r>
        </a:p>
        <a:p>
          <a:r>
            <a:rPr lang="en-US" sz="1800" dirty="0" smtClean="0"/>
            <a:t>- Stay legal / consistent</a:t>
          </a:r>
        </a:p>
        <a:p>
          <a:r>
            <a:rPr lang="en-US" sz="1800" dirty="0" smtClean="0"/>
            <a:t>- Take notes</a:t>
          </a:r>
          <a:endParaRPr lang="en-US" sz="1800" dirty="0"/>
        </a:p>
      </dgm:t>
    </dgm:pt>
    <dgm:pt modelId="{84A6E1D8-AB19-44BE-919B-465D4E59255E}" type="parTrans" cxnId="{6982039E-713A-49E3-9113-AC3A5C77798E}">
      <dgm:prSet/>
      <dgm:spPr/>
      <dgm:t>
        <a:bodyPr/>
        <a:lstStyle/>
        <a:p>
          <a:endParaRPr lang="en-US"/>
        </a:p>
      </dgm:t>
    </dgm:pt>
    <dgm:pt modelId="{5F1A4906-51DC-4D02-84FE-3CCC9C126F12}" type="sibTrans" cxnId="{6982039E-713A-49E3-9113-AC3A5C77798E}">
      <dgm:prSet/>
      <dgm:spPr/>
      <dgm:t>
        <a:bodyPr/>
        <a:lstStyle/>
        <a:p>
          <a:endParaRPr lang="en-US"/>
        </a:p>
      </dgm:t>
    </dgm:pt>
    <dgm:pt modelId="{E7597AD7-1089-4275-8A26-34D88EF3BDAD}">
      <dgm:prSet phldrT="[Text]"/>
      <dgm:spPr/>
      <dgm:t>
        <a:bodyPr/>
        <a:lstStyle/>
        <a:p>
          <a:r>
            <a:rPr lang="en-US" b="1" dirty="0" smtClean="0"/>
            <a:t>After</a:t>
          </a:r>
          <a:endParaRPr lang="en-US" b="1" dirty="0"/>
        </a:p>
      </dgm:t>
    </dgm:pt>
    <dgm:pt modelId="{2E727DA5-5816-4BE6-B2A7-D85E15941FF3}" type="parTrans" cxnId="{2D33A5A5-39B3-49B1-A278-630FB4EFCF57}">
      <dgm:prSet/>
      <dgm:spPr/>
      <dgm:t>
        <a:bodyPr/>
        <a:lstStyle/>
        <a:p>
          <a:endParaRPr lang="en-US"/>
        </a:p>
      </dgm:t>
    </dgm:pt>
    <dgm:pt modelId="{0FB0D674-C0F8-4C14-AF74-2B9BF4E800BD}" type="sibTrans" cxnId="{2D33A5A5-39B3-49B1-A278-630FB4EFCF57}">
      <dgm:prSet/>
      <dgm:spPr/>
      <dgm:t>
        <a:bodyPr/>
        <a:lstStyle/>
        <a:p>
          <a:endParaRPr lang="en-US"/>
        </a:p>
      </dgm:t>
    </dgm:pt>
    <dgm:pt modelId="{FADBD72E-C946-42D1-ABA9-55348BAC5DBF}">
      <dgm:prSet phldrT="[Text]" custT="1"/>
      <dgm:spPr/>
      <dgm:t>
        <a:bodyPr/>
        <a:lstStyle/>
        <a:p>
          <a:r>
            <a:rPr lang="en-US" sz="1800" dirty="0" smtClean="0"/>
            <a:t>- Thank candidate</a:t>
          </a:r>
        </a:p>
        <a:p>
          <a:r>
            <a:rPr lang="en-US" sz="1800" dirty="0" smtClean="0"/>
            <a:t>- Inform of next steps</a:t>
          </a:r>
          <a:endParaRPr lang="en-US" sz="1800" dirty="0"/>
        </a:p>
      </dgm:t>
    </dgm:pt>
    <dgm:pt modelId="{BBB8FD03-628F-44F6-888B-A7169B06F312}" type="parTrans" cxnId="{F2520037-0FD9-48A3-9F00-9837F9F5A92E}">
      <dgm:prSet/>
      <dgm:spPr/>
      <dgm:t>
        <a:bodyPr/>
        <a:lstStyle/>
        <a:p>
          <a:endParaRPr lang="en-US"/>
        </a:p>
      </dgm:t>
    </dgm:pt>
    <dgm:pt modelId="{04492248-3AED-4ECB-A4BF-C2D7EC4E36CF}" type="sibTrans" cxnId="{F2520037-0FD9-48A3-9F00-9837F9F5A92E}">
      <dgm:prSet/>
      <dgm:spPr/>
      <dgm:t>
        <a:bodyPr/>
        <a:lstStyle/>
        <a:p>
          <a:endParaRPr lang="en-US"/>
        </a:p>
      </dgm:t>
    </dgm:pt>
    <dgm:pt modelId="{93DCDE08-1EEC-44CD-8FCF-C8F89F431F76}">
      <dgm:prSet phldrT="[Text]" custT="1"/>
      <dgm:spPr/>
      <dgm:t>
        <a:bodyPr/>
        <a:lstStyle/>
        <a:p>
          <a:r>
            <a:rPr lang="en-US" sz="1800" dirty="0" smtClean="0"/>
            <a:t>- Inform the applicants</a:t>
          </a:r>
        </a:p>
        <a:p>
          <a:r>
            <a:rPr lang="en-US" sz="1800" dirty="0" smtClean="0"/>
            <a:t>- Prepare questions</a:t>
          </a:r>
        </a:p>
        <a:p>
          <a:r>
            <a:rPr lang="en-US" sz="1800" dirty="0" smtClean="0"/>
            <a:t>- Prepare evaluation</a:t>
          </a:r>
        </a:p>
        <a:p>
          <a:r>
            <a:rPr lang="en-US" sz="1800" dirty="0" smtClean="0"/>
            <a:t>- Remove distractions</a:t>
          </a:r>
          <a:endParaRPr lang="en-US" sz="1800" dirty="0"/>
        </a:p>
      </dgm:t>
    </dgm:pt>
    <dgm:pt modelId="{5DA0637A-796A-4564-B74A-FF6F74B9A36C}" type="parTrans" cxnId="{1F192435-700F-46E3-9FB5-98C16B51331A}">
      <dgm:prSet/>
      <dgm:spPr/>
      <dgm:t>
        <a:bodyPr/>
        <a:lstStyle/>
        <a:p>
          <a:endParaRPr lang="en-US"/>
        </a:p>
      </dgm:t>
    </dgm:pt>
    <dgm:pt modelId="{F06F6D77-2BFD-4712-9B8F-A3AC438D9874}" type="sibTrans" cxnId="{1F192435-700F-46E3-9FB5-98C16B51331A}">
      <dgm:prSet/>
      <dgm:spPr/>
      <dgm:t>
        <a:bodyPr/>
        <a:lstStyle/>
        <a:p>
          <a:endParaRPr lang="en-US"/>
        </a:p>
      </dgm:t>
    </dgm:pt>
    <dgm:pt modelId="{F6939AB9-DCBE-4E39-90A4-804DF800A694}">
      <dgm:prSet phldrT="[Text]"/>
      <dgm:spPr/>
      <dgm:t>
        <a:bodyPr/>
        <a:lstStyle/>
        <a:p>
          <a:endParaRPr lang="en-US" sz="2500" dirty="0"/>
        </a:p>
      </dgm:t>
    </dgm:pt>
    <dgm:pt modelId="{E90126F6-DF82-4725-B6DD-EF2DC5ED728F}" type="parTrans" cxnId="{8A02FAA2-872F-4FBC-A848-95057CF67821}">
      <dgm:prSet/>
      <dgm:spPr/>
      <dgm:t>
        <a:bodyPr/>
        <a:lstStyle/>
        <a:p>
          <a:endParaRPr lang="en-US"/>
        </a:p>
      </dgm:t>
    </dgm:pt>
    <dgm:pt modelId="{E827570F-31CB-4C35-9971-43F17E60CF15}" type="sibTrans" cxnId="{8A02FAA2-872F-4FBC-A848-95057CF67821}">
      <dgm:prSet/>
      <dgm:spPr/>
      <dgm:t>
        <a:bodyPr/>
        <a:lstStyle/>
        <a:p>
          <a:endParaRPr lang="en-US"/>
        </a:p>
      </dgm:t>
    </dgm:pt>
    <dgm:pt modelId="{ACAE079D-EBDF-4072-A964-962D8BC9ED2F}" type="pres">
      <dgm:prSet presAssocID="{932FB533-3A46-435A-8F68-36B8A9F3BC7B}" presName="Name0" presStyleCnt="0">
        <dgm:presLayoutVars>
          <dgm:chMax val="5"/>
          <dgm:chPref val="5"/>
          <dgm:dir/>
          <dgm:animLvl val="lvl"/>
        </dgm:presLayoutVars>
      </dgm:prSet>
      <dgm:spPr/>
      <dgm:t>
        <a:bodyPr/>
        <a:lstStyle/>
        <a:p>
          <a:endParaRPr lang="en-US"/>
        </a:p>
      </dgm:t>
    </dgm:pt>
    <dgm:pt modelId="{59EF9DD3-F70A-46D4-894B-9C70933B2D40}" type="pres">
      <dgm:prSet presAssocID="{9AE61699-3F79-45A0-9B09-55CC389D2850}" presName="parentText1" presStyleLbl="node1" presStyleIdx="0" presStyleCnt="3">
        <dgm:presLayoutVars>
          <dgm:chMax/>
          <dgm:chPref val="3"/>
          <dgm:bulletEnabled val="1"/>
        </dgm:presLayoutVars>
      </dgm:prSet>
      <dgm:spPr/>
      <dgm:t>
        <a:bodyPr/>
        <a:lstStyle/>
        <a:p>
          <a:endParaRPr lang="en-US"/>
        </a:p>
      </dgm:t>
    </dgm:pt>
    <dgm:pt modelId="{2D8C2623-6F79-4C0B-A4F9-A924639D7297}" type="pres">
      <dgm:prSet presAssocID="{9AE61699-3F79-45A0-9B09-55CC389D2850}" presName="childText1" presStyleLbl="solidAlignAcc1" presStyleIdx="0" presStyleCnt="3">
        <dgm:presLayoutVars>
          <dgm:chMax val="0"/>
          <dgm:chPref val="0"/>
          <dgm:bulletEnabled val="1"/>
        </dgm:presLayoutVars>
      </dgm:prSet>
      <dgm:spPr/>
      <dgm:t>
        <a:bodyPr/>
        <a:lstStyle/>
        <a:p>
          <a:endParaRPr lang="en-US"/>
        </a:p>
      </dgm:t>
    </dgm:pt>
    <dgm:pt modelId="{C22D1845-4CBB-4FCB-BD92-681E13E73DA2}" type="pres">
      <dgm:prSet presAssocID="{693EEEFD-D106-49A6-A05E-E8632142278E}" presName="parentText2" presStyleLbl="node1" presStyleIdx="1" presStyleCnt="3">
        <dgm:presLayoutVars>
          <dgm:chMax/>
          <dgm:chPref val="3"/>
          <dgm:bulletEnabled val="1"/>
        </dgm:presLayoutVars>
      </dgm:prSet>
      <dgm:spPr/>
      <dgm:t>
        <a:bodyPr/>
        <a:lstStyle/>
        <a:p>
          <a:endParaRPr lang="en-US"/>
        </a:p>
      </dgm:t>
    </dgm:pt>
    <dgm:pt modelId="{6A98723C-085B-43C6-9BA4-644C69DE9B9F}" type="pres">
      <dgm:prSet presAssocID="{693EEEFD-D106-49A6-A05E-E8632142278E}" presName="childText2" presStyleLbl="solidAlignAcc1" presStyleIdx="1" presStyleCnt="3">
        <dgm:presLayoutVars>
          <dgm:chMax val="0"/>
          <dgm:chPref val="0"/>
          <dgm:bulletEnabled val="1"/>
        </dgm:presLayoutVars>
      </dgm:prSet>
      <dgm:spPr/>
      <dgm:t>
        <a:bodyPr/>
        <a:lstStyle/>
        <a:p>
          <a:endParaRPr lang="en-US"/>
        </a:p>
      </dgm:t>
    </dgm:pt>
    <dgm:pt modelId="{F4FD4CFF-B651-4562-A731-105D1F00A2CA}" type="pres">
      <dgm:prSet presAssocID="{E7597AD7-1089-4275-8A26-34D88EF3BDAD}" presName="parentText3" presStyleLbl="node1" presStyleIdx="2" presStyleCnt="3">
        <dgm:presLayoutVars>
          <dgm:chMax/>
          <dgm:chPref val="3"/>
          <dgm:bulletEnabled val="1"/>
        </dgm:presLayoutVars>
      </dgm:prSet>
      <dgm:spPr/>
      <dgm:t>
        <a:bodyPr/>
        <a:lstStyle/>
        <a:p>
          <a:endParaRPr lang="en-US"/>
        </a:p>
      </dgm:t>
    </dgm:pt>
    <dgm:pt modelId="{E82DC2CF-1C12-4E16-8002-7E661CE25927}" type="pres">
      <dgm:prSet presAssocID="{E7597AD7-1089-4275-8A26-34D88EF3BDAD}" presName="childText3" presStyleLbl="solidAlignAcc1" presStyleIdx="2" presStyleCnt="3">
        <dgm:presLayoutVars>
          <dgm:chMax val="0"/>
          <dgm:chPref val="0"/>
          <dgm:bulletEnabled val="1"/>
        </dgm:presLayoutVars>
      </dgm:prSet>
      <dgm:spPr/>
      <dgm:t>
        <a:bodyPr/>
        <a:lstStyle/>
        <a:p>
          <a:endParaRPr lang="en-US"/>
        </a:p>
      </dgm:t>
    </dgm:pt>
  </dgm:ptLst>
  <dgm:cxnLst>
    <dgm:cxn modelId="{442F0D26-827F-4020-BC5F-3C750EEC2FBF}" type="presOf" srcId="{932FB533-3A46-435A-8F68-36B8A9F3BC7B}" destId="{ACAE079D-EBDF-4072-A964-962D8BC9ED2F}" srcOrd="0" destOrd="0" presId="urn:microsoft.com/office/officeart/2009/3/layout/IncreasingArrowsProcess"/>
    <dgm:cxn modelId="{6982039E-713A-49E3-9113-AC3A5C77798E}" srcId="{693EEEFD-D106-49A6-A05E-E8632142278E}" destId="{F5608A86-EFC6-4431-BEAA-2A97B1C69098}" srcOrd="0" destOrd="0" parTransId="{84A6E1D8-AB19-44BE-919B-465D4E59255E}" sibTransId="{5F1A4906-51DC-4D02-84FE-3CCC9C126F12}"/>
    <dgm:cxn modelId="{1F192435-700F-46E3-9FB5-98C16B51331A}" srcId="{9AE61699-3F79-45A0-9B09-55CC389D2850}" destId="{93DCDE08-1EEC-44CD-8FCF-C8F89F431F76}" srcOrd="1" destOrd="0" parTransId="{5DA0637A-796A-4564-B74A-FF6F74B9A36C}" sibTransId="{F06F6D77-2BFD-4712-9B8F-A3AC438D9874}"/>
    <dgm:cxn modelId="{FA60A693-BAC3-4BE6-A7E3-DE41471BFB79}" type="presOf" srcId="{9AE61699-3F79-45A0-9B09-55CC389D2850}" destId="{59EF9DD3-F70A-46D4-894B-9C70933B2D40}" srcOrd="0" destOrd="0" presId="urn:microsoft.com/office/officeart/2009/3/layout/IncreasingArrowsProcess"/>
    <dgm:cxn modelId="{E0F19361-3E4F-43B0-9AB6-0F635643BE78}" type="presOf" srcId="{E7597AD7-1089-4275-8A26-34D88EF3BDAD}" destId="{F4FD4CFF-B651-4562-A731-105D1F00A2CA}" srcOrd="0" destOrd="0" presId="urn:microsoft.com/office/officeart/2009/3/layout/IncreasingArrowsProcess"/>
    <dgm:cxn modelId="{2CFFF1A6-463B-4F99-B009-7153C621B331}" type="presOf" srcId="{F5608A86-EFC6-4431-BEAA-2A97B1C69098}" destId="{6A98723C-085B-43C6-9BA4-644C69DE9B9F}" srcOrd="0" destOrd="0" presId="urn:microsoft.com/office/officeart/2009/3/layout/IncreasingArrowsProcess"/>
    <dgm:cxn modelId="{B696F2E9-6CB5-478F-A77D-1C7CE71FE035}" srcId="{932FB533-3A46-435A-8F68-36B8A9F3BC7B}" destId="{693EEEFD-D106-49A6-A05E-E8632142278E}" srcOrd="1" destOrd="0" parTransId="{8F94874B-2E8C-4C00-87D0-A7FCED90F3D4}" sibTransId="{586614A9-3EBD-4DC1-B938-57605CB2E784}"/>
    <dgm:cxn modelId="{08BC573E-E74E-4DF2-8766-9E65BC25FEA5}" type="presOf" srcId="{FADBD72E-C946-42D1-ABA9-55348BAC5DBF}" destId="{E82DC2CF-1C12-4E16-8002-7E661CE25927}" srcOrd="0" destOrd="0" presId="urn:microsoft.com/office/officeart/2009/3/layout/IncreasingArrowsProcess"/>
    <dgm:cxn modelId="{B92CA9F5-DF1E-45EF-9C60-6B550F972C9C}" type="presOf" srcId="{693EEEFD-D106-49A6-A05E-E8632142278E}" destId="{C22D1845-4CBB-4FCB-BD92-681E13E73DA2}" srcOrd="0" destOrd="0" presId="urn:microsoft.com/office/officeart/2009/3/layout/IncreasingArrowsProcess"/>
    <dgm:cxn modelId="{2D33A5A5-39B3-49B1-A278-630FB4EFCF57}" srcId="{932FB533-3A46-435A-8F68-36B8A9F3BC7B}" destId="{E7597AD7-1089-4275-8A26-34D88EF3BDAD}" srcOrd="2" destOrd="0" parTransId="{2E727DA5-5816-4BE6-B2A7-D85E15941FF3}" sibTransId="{0FB0D674-C0F8-4C14-AF74-2B9BF4E800BD}"/>
    <dgm:cxn modelId="{1659F7D3-F3DE-4518-83C5-ECC2C1617BDE}" srcId="{9AE61699-3F79-45A0-9B09-55CC389D2850}" destId="{685B6F53-6B3E-48FD-850F-79229131FDDD}" srcOrd="0" destOrd="0" parTransId="{E0A8489C-2B76-4EBD-AF9B-F3F4718E4D9D}" sibTransId="{B14820F8-4C9E-4080-988B-3ECB54A27ED8}"/>
    <dgm:cxn modelId="{8A02FAA2-872F-4FBC-A848-95057CF67821}" srcId="{9AE61699-3F79-45A0-9B09-55CC389D2850}" destId="{F6939AB9-DCBE-4E39-90A4-804DF800A694}" srcOrd="2" destOrd="0" parTransId="{E90126F6-DF82-4725-B6DD-EF2DC5ED728F}" sibTransId="{E827570F-31CB-4C35-9971-43F17E60CF15}"/>
    <dgm:cxn modelId="{C8B471BF-3FA4-439E-BB67-923A876B0E9B}" type="presOf" srcId="{93DCDE08-1EEC-44CD-8FCF-C8F89F431F76}" destId="{2D8C2623-6F79-4C0B-A4F9-A924639D7297}" srcOrd="0" destOrd="1" presId="urn:microsoft.com/office/officeart/2009/3/layout/IncreasingArrowsProcess"/>
    <dgm:cxn modelId="{B30B5CE6-88CE-4C08-B506-04C30F3F57FB}" type="presOf" srcId="{685B6F53-6B3E-48FD-850F-79229131FDDD}" destId="{2D8C2623-6F79-4C0B-A4F9-A924639D7297}" srcOrd="0" destOrd="0" presId="urn:microsoft.com/office/officeart/2009/3/layout/IncreasingArrowsProcess"/>
    <dgm:cxn modelId="{31D01192-5222-4F3F-87AA-FA7D9E294AA2}" srcId="{932FB533-3A46-435A-8F68-36B8A9F3BC7B}" destId="{9AE61699-3F79-45A0-9B09-55CC389D2850}" srcOrd="0" destOrd="0" parTransId="{D70EC15C-E182-47ED-8E58-A2BC6ACBC777}" sibTransId="{5CF42D23-5BAD-4EF9-9AAB-FA9ED85D6F42}"/>
    <dgm:cxn modelId="{F2520037-0FD9-48A3-9F00-9837F9F5A92E}" srcId="{E7597AD7-1089-4275-8A26-34D88EF3BDAD}" destId="{FADBD72E-C946-42D1-ABA9-55348BAC5DBF}" srcOrd="0" destOrd="0" parTransId="{BBB8FD03-628F-44F6-888B-A7169B06F312}" sibTransId="{04492248-3AED-4ECB-A4BF-C2D7EC4E36CF}"/>
    <dgm:cxn modelId="{915ED6B2-C138-444E-9ED4-4BC1BA3BF2E6}" type="presOf" srcId="{F6939AB9-DCBE-4E39-90A4-804DF800A694}" destId="{2D8C2623-6F79-4C0B-A4F9-A924639D7297}" srcOrd="0" destOrd="2" presId="urn:microsoft.com/office/officeart/2009/3/layout/IncreasingArrowsProcess"/>
    <dgm:cxn modelId="{9E468B81-986A-41BB-A75E-A0F44223CA77}" type="presParOf" srcId="{ACAE079D-EBDF-4072-A964-962D8BC9ED2F}" destId="{59EF9DD3-F70A-46D4-894B-9C70933B2D40}" srcOrd="0" destOrd="0" presId="urn:microsoft.com/office/officeart/2009/3/layout/IncreasingArrowsProcess"/>
    <dgm:cxn modelId="{BC6F72FA-25C8-47DA-B96A-4C27D8E1A192}" type="presParOf" srcId="{ACAE079D-EBDF-4072-A964-962D8BC9ED2F}" destId="{2D8C2623-6F79-4C0B-A4F9-A924639D7297}" srcOrd="1" destOrd="0" presId="urn:microsoft.com/office/officeart/2009/3/layout/IncreasingArrowsProcess"/>
    <dgm:cxn modelId="{BFF9B1B5-FB9E-431C-BBA3-AEBC33FD504D}" type="presParOf" srcId="{ACAE079D-EBDF-4072-A964-962D8BC9ED2F}" destId="{C22D1845-4CBB-4FCB-BD92-681E13E73DA2}" srcOrd="2" destOrd="0" presId="urn:microsoft.com/office/officeart/2009/3/layout/IncreasingArrowsProcess"/>
    <dgm:cxn modelId="{744282BE-0558-4942-8563-9818B7317A02}" type="presParOf" srcId="{ACAE079D-EBDF-4072-A964-962D8BC9ED2F}" destId="{6A98723C-085B-43C6-9BA4-644C69DE9B9F}" srcOrd="3" destOrd="0" presId="urn:microsoft.com/office/officeart/2009/3/layout/IncreasingArrowsProcess"/>
    <dgm:cxn modelId="{97E7BA90-0B6D-4EA7-8193-00F321ADE281}" type="presParOf" srcId="{ACAE079D-EBDF-4072-A964-962D8BC9ED2F}" destId="{F4FD4CFF-B651-4562-A731-105D1F00A2CA}" srcOrd="4" destOrd="0" presId="urn:microsoft.com/office/officeart/2009/3/layout/IncreasingArrowsProcess"/>
    <dgm:cxn modelId="{D90901C7-50DC-47B2-A608-E53AEF6062F7}" type="presParOf" srcId="{ACAE079D-EBDF-4072-A964-962D8BC9ED2F}" destId="{E82DC2CF-1C12-4E16-8002-7E661CE25927}"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3711A9-87B4-4DD6-9ADF-32A258DCCACF}" type="doc">
      <dgm:prSet loTypeId="urn:microsoft.com/office/officeart/2005/8/layout/vList4" loCatId="list" qsTypeId="urn:microsoft.com/office/officeart/2005/8/quickstyle/simple1" qsCatId="simple" csTypeId="urn:microsoft.com/office/officeart/2005/8/colors/accent1_2" csCatId="accent1" phldr="1"/>
      <dgm:spPr/>
    </dgm:pt>
    <dgm:pt modelId="{80EE19A0-D5E2-4782-B08E-E73FA83D4FA7}">
      <dgm:prSet phldrT="[Text]"/>
      <dgm:spPr/>
      <dgm:t>
        <a:bodyPr/>
        <a:lstStyle/>
        <a:p>
          <a:r>
            <a:rPr lang="en-US" b="1" dirty="0" smtClean="0"/>
            <a:t>Oral Panel and Structured Interview</a:t>
          </a:r>
        </a:p>
        <a:p>
          <a:r>
            <a:rPr lang="en-US" dirty="0" smtClean="0"/>
            <a:t>- Occurs during comparative analysis process</a:t>
          </a:r>
        </a:p>
        <a:p>
          <a:r>
            <a:rPr lang="en-US" dirty="0" smtClean="0"/>
            <a:t>- Is organized and scheduled by HR with Hiring Manager input</a:t>
          </a:r>
        </a:p>
        <a:p>
          <a:r>
            <a:rPr lang="en-US" dirty="0" smtClean="0"/>
            <a:t>- Is highly structured and typically uses a panel of 3 SMEs</a:t>
          </a:r>
        </a:p>
        <a:p>
          <a:r>
            <a:rPr lang="en-US" dirty="0" smtClean="0"/>
            <a:t>- Used to rate and rank order applicants for eligible list</a:t>
          </a:r>
        </a:p>
        <a:p>
          <a:r>
            <a:rPr lang="en-US" dirty="0" smtClean="0"/>
            <a:t>- Hiring Manager and HR Specialist work together to develop questions</a:t>
          </a:r>
        </a:p>
      </dgm:t>
    </dgm:pt>
    <dgm:pt modelId="{ED3CC8EA-00EC-4F18-935E-B8F351CA1140}" type="parTrans" cxnId="{D7AAF7FD-22AD-42F7-B0E0-605D03001BD1}">
      <dgm:prSet/>
      <dgm:spPr/>
    </dgm:pt>
    <dgm:pt modelId="{DEAFF8BE-ABB9-49A0-AABB-7130792D0110}" type="sibTrans" cxnId="{D7AAF7FD-22AD-42F7-B0E0-605D03001BD1}">
      <dgm:prSet/>
      <dgm:spPr/>
    </dgm:pt>
    <dgm:pt modelId="{0AB8AE8E-66C6-471B-8337-00548B5005CA}">
      <dgm:prSet phldrT="[Text]"/>
      <dgm:spPr/>
      <dgm:t>
        <a:bodyPr/>
        <a:lstStyle/>
        <a:p>
          <a:r>
            <a:rPr lang="en-US" b="1" dirty="0" smtClean="0"/>
            <a:t>Final Interview</a:t>
          </a:r>
        </a:p>
        <a:p>
          <a:r>
            <a:rPr lang="en-US" dirty="0" smtClean="0"/>
            <a:t>- Occurs after the referral and before reference checking</a:t>
          </a:r>
        </a:p>
        <a:p>
          <a:r>
            <a:rPr lang="en-US" dirty="0" smtClean="0"/>
            <a:t>- Is organized and scheduled by Hiring Manager</a:t>
          </a:r>
        </a:p>
        <a:p>
          <a:r>
            <a:rPr lang="en-US" dirty="0" smtClean="0"/>
            <a:t>- Hiring Manager develops the questions </a:t>
          </a:r>
        </a:p>
        <a:p>
          <a:r>
            <a:rPr lang="en-US" dirty="0" smtClean="0"/>
            <a:t>- Used to gather information needed to choose preferred candidate</a:t>
          </a:r>
          <a:endParaRPr lang="en-US" dirty="0"/>
        </a:p>
      </dgm:t>
    </dgm:pt>
    <dgm:pt modelId="{71A4678E-AB00-44BB-A22F-8810BC446468}" type="parTrans" cxnId="{2DC9D6A8-6E6A-4B88-B163-A5ED8DF3D943}">
      <dgm:prSet/>
      <dgm:spPr/>
    </dgm:pt>
    <dgm:pt modelId="{F7B68A0B-0BBB-4410-A3DF-F0A0130D565A}" type="sibTrans" cxnId="{2DC9D6A8-6E6A-4B88-B163-A5ED8DF3D943}">
      <dgm:prSet/>
      <dgm:spPr/>
    </dgm:pt>
    <dgm:pt modelId="{EB7A52E4-0186-4B3F-A692-3826A33A9A32}" type="pres">
      <dgm:prSet presAssocID="{C43711A9-87B4-4DD6-9ADF-32A258DCCACF}" presName="linear" presStyleCnt="0">
        <dgm:presLayoutVars>
          <dgm:dir/>
          <dgm:resizeHandles val="exact"/>
        </dgm:presLayoutVars>
      </dgm:prSet>
      <dgm:spPr/>
    </dgm:pt>
    <dgm:pt modelId="{A68F4D35-55C5-442E-989F-FE7266340683}" type="pres">
      <dgm:prSet presAssocID="{80EE19A0-D5E2-4782-B08E-E73FA83D4FA7}" presName="comp" presStyleCnt="0"/>
      <dgm:spPr/>
    </dgm:pt>
    <dgm:pt modelId="{9252A077-5C01-4A16-B69F-48803313AD3C}" type="pres">
      <dgm:prSet presAssocID="{80EE19A0-D5E2-4782-B08E-E73FA83D4FA7}" presName="box" presStyleLbl="node1" presStyleIdx="0" presStyleCnt="2"/>
      <dgm:spPr/>
      <dgm:t>
        <a:bodyPr/>
        <a:lstStyle/>
        <a:p>
          <a:endParaRPr lang="en-US"/>
        </a:p>
      </dgm:t>
    </dgm:pt>
    <dgm:pt modelId="{72A071A3-98BE-43E7-BAA1-42A807259903}" type="pres">
      <dgm:prSet presAssocID="{80EE19A0-D5E2-4782-B08E-E73FA83D4FA7}"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D9668194-1551-435B-AFF7-D9C0D2C5A507}" type="pres">
      <dgm:prSet presAssocID="{80EE19A0-D5E2-4782-B08E-E73FA83D4FA7}" presName="text" presStyleLbl="node1" presStyleIdx="0" presStyleCnt="2">
        <dgm:presLayoutVars>
          <dgm:bulletEnabled val="1"/>
        </dgm:presLayoutVars>
      </dgm:prSet>
      <dgm:spPr/>
      <dgm:t>
        <a:bodyPr/>
        <a:lstStyle/>
        <a:p>
          <a:endParaRPr lang="en-US"/>
        </a:p>
      </dgm:t>
    </dgm:pt>
    <dgm:pt modelId="{CFFC2D53-B09A-4F8F-8396-05EA8A817A10}" type="pres">
      <dgm:prSet presAssocID="{DEAFF8BE-ABB9-49A0-AABB-7130792D0110}" presName="spacer" presStyleCnt="0"/>
      <dgm:spPr/>
    </dgm:pt>
    <dgm:pt modelId="{35450D4F-A6DA-4044-8795-854DF908F6B2}" type="pres">
      <dgm:prSet presAssocID="{0AB8AE8E-66C6-471B-8337-00548B5005CA}" presName="comp" presStyleCnt="0"/>
      <dgm:spPr/>
    </dgm:pt>
    <dgm:pt modelId="{955B9D18-BEC1-472F-84DF-4C361802689B}" type="pres">
      <dgm:prSet presAssocID="{0AB8AE8E-66C6-471B-8337-00548B5005CA}" presName="box" presStyleLbl="node1" presStyleIdx="1" presStyleCnt="2"/>
      <dgm:spPr/>
      <dgm:t>
        <a:bodyPr/>
        <a:lstStyle/>
        <a:p>
          <a:endParaRPr lang="en-US"/>
        </a:p>
      </dgm:t>
    </dgm:pt>
    <dgm:pt modelId="{F864D38D-F276-4E10-80C2-37F22482CC63}" type="pres">
      <dgm:prSet presAssocID="{0AB8AE8E-66C6-471B-8337-00548B5005CA}"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E3E423EF-63A6-4520-9BAC-7614F2A7E465}" type="pres">
      <dgm:prSet presAssocID="{0AB8AE8E-66C6-471B-8337-00548B5005CA}" presName="text" presStyleLbl="node1" presStyleIdx="1" presStyleCnt="2">
        <dgm:presLayoutVars>
          <dgm:bulletEnabled val="1"/>
        </dgm:presLayoutVars>
      </dgm:prSet>
      <dgm:spPr/>
      <dgm:t>
        <a:bodyPr/>
        <a:lstStyle/>
        <a:p>
          <a:endParaRPr lang="en-US"/>
        </a:p>
      </dgm:t>
    </dgm:pt>
  </dgm:ptLst>
  <dgm:cxnLst>
    <dgm:cxn modelId="{263AC672-5473-4903-8A0B-FD6C8D2F8CE9}" type="presOf" srcId="{80EE19A0-D5E2-4782-B08E-E73FA83D4FA7}" destId="{9252A077-5C01-4A16-B69F-48803313AD3C}" srcOrd="0" destOrd="0" presId="urn:microsoft.com/office/officeart/2005/8/layout/vList4"/>
    <dgm:cxn modelId="{4B1E37AC-4B8F-47D5-AB99-CD417DB91F89}" type="presOf" srcId="{80EE19A0-D5E2-4782-B08E-E73FA83D4FA7}" destId="{D9668194-1551-435B-AFF7-D9C0D2C5A507}" srcOrd="1" destOrd="0" presId="urn:microsoft.com/office/officeart/2005/8/layout/vList4"/>
    <dgm:cxn modelId="{2DC9D6A8-6E6A-4B88-B163-A5ED8DF3D943}" srcId="{C43711A9-87B4-4DD6-9ADF-32A258DCCACF}" destId="{0AB8AE8E-66C6-471B-8337-00548B5005CA}" srcOrd="1" destOrd="0" parTransId="{71A4678E-AB00-44BB-A22F-8810BC446468}" sibTransId="{F7B68A0B-0BBB-4410-A3DF-F0A0130D565A}"/>
    <dgm:cxn modelId="{3A86515F-760C-409B-AEB7-2D41F4677CD1}" type="presOf" srcId="{0AB8AE8E-66C6-471B-8337-00548B5005CA}" destId="{E3E423EF-63A6-4520-9BAC-7614F2A7E465}" srcOrd="1" destOrd="0" presId="urn:microsoft.com/office/officeart/2005/8/layout/vList4"/>
    <dgm:cxn modelId="{A00CC7BC-28FD-4AFF-B585-E8B1DA509E74}" type="presOf" srcId="{C43711A9-87B4-4DD6-9ADF-32A258DCCACF}" destId="{EB7A52E4-0186-4B3F-A692-3826A33A9A32}" srcOrd="0" destOrd="0" presId="urn:microsoft.com/office/officeart/2005/8/layout/vList4"/>
    <dgm:cxn modelId="{E7A4B189-49DA-4F6E-9F99-7EC61F03FC83}" type="presOf" srcId="{0AB8AE8E-66C6-471B-8337-00548B5005CA}" destId="{955B9D18-BEC1-472F-84DF-4C361802689B}" srcOrd="0" destOrd="0" presId="urn:microsoft.com/office/officeart/2005/8/layout/vList4"/>
    <dgm:cxn modelId="{D7AAF7FD-22AD-42F7-B0E0-605D03001BD1}" srcId="{C43711A9-87B4-4DD6-9ADF-32A258DCCACF}" destId="{80EE19A0-D5E2-4782-B08E-E73FA83D4FA7}" srcOrd="0" destOrd="0" parTransId="{ED3CC8EA-00EC-4F18-935E-B8F351CA1140}" sibTransId="{DEAFF8BE-ABB9-49A0-AABB-7130792D0110}"/>
    <dgm:cxn modelId="{003C3D66-9140-466D-A967-FDB13FA684A6}" type="presParOf" srcId="{EB7A52E4-0186-4B3F-A692-3826A33A9A32}" destId="{A68F4D35-55C5-442E-989F-FE7266340683}" srcOrd="0" destOrd="0" presId="urn:microsoft.com/office/officeart/2005/8/layout/vList4"/>
    <dgm:cxn modelId="{7378EC10-580B-4AB5-B800-790CF9974F63}" type="presParOf" srcId="{A68F4D35-55C5-442E-989F-FE7266340683}" destId="{9252A077-5C01-4A16-B69F-48803313AD3C}" srcOrd="0" destOrd="0" presId="urn:microsoft.com/office/officeart/2005/8/layout/vList4"/>
    <dgm:cxn modelId="{2EB0951B-0FC5-4242-B2D1-0A91A976D11B}" type="presParOf" srcId="{A68F4D35-55C5-442E-989F-FE7266340683}" destId="{72A071A3-98BE-43E7-BAA1-42A807259903}" srcOrd="1" destOrd="0" presId="urn:microsoft.com/office/officeart/2005/8/layout/vList4"/>
    <dgm:cxn modelId="{A2840990-6984-4E2C-B693-147AD88655F5}" type="presParOf" srcId="{A68F4D35-55C5-442E-989F-FE7266340683}" destId="{D9668194-1551-435B-AFF7-D9C0D2C5A507}" srcOrd="2" destOrd="0" presId="urn:microsoft.com/office/officeart/2005/8/layout/vList4"/>
    <dgm:cxn modelId="{CCE68FFD-6026-4E8A-85F7-7054829523A8}" type="presParOf" srcId="{EB7A52E4-0186-4B3F-A692-3826A33A9A32}" destId="{CFFC2D53-B09A-4F8F-8396-05EA8A817A10}" srcOrd="1" destOrd="0" presId="urn:microsoft.com/office/officeart/2005/8/layout/vList4"/>
    <dgm:cxn modelId="{1AD1D13A-A031-427E-B1F0-4D49F11EA892}" type="presParOf" srcId="{EB7A52E4-0186-4B3F-A692-3826A33A9A32}" destId="{35450D4F-A6DA-4044-8795-854DF908F6B2}" srcOrd="2" destOrd="0" presId="urn:microsoft.com/office/officeart/2005/8/layout/vList4"/>
    <dgm:cxn modelId="{92D5AE9B-6847-4AC9-829C-3712A75ADC91}" type="presParOf" srcId="{35450D4F-A6DA-4044-8795-854DF908F6B2}" destId="{955B9D18-BEC1-472F-84DF-4C361802689B}" srcOrd="0" destOrd="0" presId="urn:microsoft.com/office/officeart/2005/8/layout/vList4"/>
    <dgm:cxn modelId="{4D07C014-A0EC-4DE7-BC45-3CE34C6788A6}" type="presParOf" srcId="{35450D4F-A6DA-4044-8795-854DF908F6B2}" destId="{F864D38D-F276-4E10-80C2-37F22482CC63}" srcOrd="1" destOrd="0" presId="urn:microsoft.com/office/officeart/2005/8/layout/vList4"/>
    <dgm:cxn modelId="{0A0F7B72-46D5-4461-9E0F-91562ADD9E30}" type="presParOf" srcId="{35450D4F-A6DA-4044-8795-854DF908F6B2}" destId="{E3E423EF-63A6-4520-9BAC-7614F2A7E46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EB6B-F3D6-40F8-87E0-82C0013E3430}">
      <dsp:nvSpPr>
        <dsp:cNvPr id="0" name=""/>
        <dsp:cNvSpPr/>
      </dsp:nvSpPr>
      <dsp:spPr>
        <a:xfrm>
          <a:off x="0" y="1493596"/>
          <a:ext cx="8778240" cy="199146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BAF9D-2A1E-4251-B374-50F86FA5C0A6}">
      <dsp:nvSpPr>
        <dsp:cNvPr id="0" name=""/>
        <dsp:cNvSpPr/>
      </dsp:nvSpPr>
      <dsp:spPr>
        <a:xfrm>
          <a:off x="1589" y="0"/>
          <a:ext cx="851570"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t>Position Vacancy</a:t>
          </a:r>
          <a:endParaRPr lang="en-US" sz="1400" b="1" kern="1200" dirty="0"/>
        </a:p>
      </dsp:txBody>
      <dsp:txXfrm>
        <a:off x="1589" y="0"/>
        <a:ext cx="851570" cy="1991461"/>
      </dsp:txXfrm>
    </dsp:sp>
    <dsp:sp modelId="{EB93BED8-68CB-4E76-857E-C355C553A01C}">
      <dsp:nvSpPr>
        <dsp:cNvPr id="0" name=""/>
        <dsp:cNvSpPr/>
      </dsp:nvSpPr>
      <dsp:spPr>
        <a:xfrm>
          <a:off x="178442"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3E0B20-0BAB-4326-A0CE-D69EBAC86D23}">
      <dsp:nvSpPr>
        <dsp:cNvPr id="0" name=""/>
        <dsp:cNvSpPr/>
      </dsp:nvSpPr>
      <dsp:spPr>
        <a:xfrm>
          <a:off x="895738" y="2987192"/>
          <a:ext cx="987856"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t>HR Specialist Partners with Hiring Manager</a:t>
          </a:r>
          <a:endParaRPr lang="en-US" sz="1400" b="1" kern="1200" dirty="0"/>
        </a:p>
      </dsp:txBody>
      <dsp:txXfrm>
        <a:off x="895738" y="2987192"/>
        <a:ext cx="987856" cy="1991461"/>
      </dsp:txXfrm>
    </dsp:sp>
    <dsp:sp modelId="{24B898E0-05FA-4298-8674-54A9A50AF9F4}">
      <dsp:nvSpPr>
        <dsp:cNvPr id="0" name=""/>
        <dsp:cNvSpPr/>
      </dsp:nvSpPr>
      <dsp:spPr>
        <a:xfrm>
          <a:off x="1140734"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30A78FA-1416-4F8D-AD7A-7F905A29A1BD}">
      <dsp:nvSpPr>
        <dsp:cNvPr id="0" name=""/>
        <dsp:cNvSpPr/>
      </dsp:nvSpPr>
      <dsp:spPr>
        <a:xfrm>
          <a:off x="1926173" y="0"/>
          <a:ext cx="1407842"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t>Job Announcement Created / Vacancy Announced</a:t>
          </a:r>
          <a:endParaRPr lang="en-US" sz="1400" b="1" kern="1200" dirty="0"/>
        </a:p>
      </dsp:txBody>
      <dsp:txXfrm>
        <a:off x="1926173" y="0"/>
        <a:ext cx="1407842" cy="1991461"/>
      </dsp:txXfrm>
    </dsp:sp>
    <dsp:sp modelId="{8563A2E5-DF5A-430A-B658-49C211080EBE}">
      <dsp:nvSpPr>
        <dsp:cNvPr id="0" name=""/>
        <dsp:cNvSpPr/>
      </dsp:nvSpPr>
      <dsp:spPr>
        <a:xfrm>
          <a:off x="2381161"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244F19E-DB80-4527-A304-D7D489C01120}">
      <dsp:nvSpPr>
        <dsp:cNvPr id="0" name=""/>
        <dsp:cNvSpPr/>
      </dsp:nvSpPr>
      <dsp:spPr>
        <a:xfrm>
          <a:off x="3376594" y="2987192"/>
          <a:ext cx="1214041"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t>Applications Reviewed</a:t>
          </a:r>
          <a:endParaRPr lang="en-US" sz="1400" b="1" kern="1200" dirty="0"/>
        </a:p>
      </dsp:txBody>
      <dsp:txXfrm>
        <a:off x="3376594" y="2987192"/>
        <a:ext cx="1214041" cy="1991461"/>
      </dsp:txXfrm>
    </dsp:sp>
    <dsp:sp modelId="{59FC6B54-A6EB-4572-87C8-BDF29D009C98}">
      <dsp:nvSpPr>
        <dsp:cNvPr id="0" name=""/>
        <dsp:cNvSpPr/>
      </dsp:nvSpPr>
      <dsp:spPr>
        <a:xfrm>
          <a:off x="3734682"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C5A5F4E-44E0-431C-928E-44BFBFDEFFB0}">
      <dsp:nvSpPr>
        <dsp:cNvPr id="0" name=""/>
        <dsp:cNvSpPr/>
      </dsp:nvSpPr>
      <dsp:spPr>
        <a:xfrm>
          <a:off x="4633214" y="0"/>
          <a:ext cx="1173507"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t>Comparative Analysis </a:t>
          </a:r>
          <a:endParaRPr lang="en-US" sz="1400" b="1" kern="1200" dirty="0"/>
        </a:p>
      </dsp:txBody>
      <dsp:txXfrm>
        <a:off x="4633214" y="0"/>
        <a:ext cx="1173507" cy="1991461"/>
      </dsp:txXfrm>
    </dsp:sp>
    <dsp:sp modelId="{0F6FCD41-D0ED-48F5-9564-D445EAC47DA7}">
      <dsp:nvSpPr>
        <dsp:cNvPr id="0" name=""/>
        <dsp:cNvSpPr/>
      </dsp:nvSpPr>
      <dsp:spPr>
        <a:xfrm>
          <a:off x="4971035"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4E7FF87-7B86-41C4-B95D-4FFD9B90D35A}">
      <dsp:nvSpPr>
        <dsp:cNvPr id="0" name=""/>
        <dsp:cNvSpPr/>
      </dsp:nvSpPr>
      <dsp:spPr>
        <a:xfrm>
          <a:off x="5849300" y="2987192"/>
          <a:ext cx="1155377"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t>Post –Referral Steps</a:t>
          </a:r>
          <a:endParaRPr lang="en-US" sz="1400" b="1" kern="1200" dirty="0"/>
        </a:p>
      </dsp:txBody>
      <dsp:txXfrm>
        <a:off x="5849300" y="2987192"/>
        <a:ext cx="1155377" cy="1991461"/>
      </dsp:txXfrm>
    </dsp:sp>
    <dsp:sp modelId="{6B6D8084-E0E4-4A26-9958-8BA3210AE8CE}">
      <dsp:nvSpPr>
        <dsp:cNvPr id="0" name=""/>
        <dsp:cNvSpPr/>
      </dsp:nvSpPr>
      <dsp:spPr>
        <a:xfrm>
          <a:off x="6178055"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91769C0-3890-48D3-B67E-3FC4D392970D}">
      <dsp:nvSpPr>
        <dsp:cNvPr id="0" name=""/>
        <dsp:cNvSpPr/>
      </dsp:nvSpPr>
      <dsp:spPr>
        <a:xfrm>
          <a:off x="7047255" y="0"/>
          <a:ext cx="851570"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t>Job Offer Made </a:t>
          </a:r>
        </a:p>
        <a:p>
          <a:pPr lvl="0" algn="ctr" defTabSz="622300">
            <a:lnSpc>
              <a:spcPct val="90000"/>
            </a:lnSpc>
            <a:spcBef>
              <a:spcPct val="0"/>
            </a:spcBef>
            <a:spcAft>
              <a:spcPct val="35000"/>
            </a:spcAft>
          </a:pPr>
          <a:endParaRPr lang="en-US" sz="1400" b="1" kern="1200" dirty="0"/>
        </a:p>
      </dsp:txBody>
      <dsp:txXfrm>
        <a:off x="7047255" y="0"/>
        <a:ext cx="851570" cy="1991461"/>
      </dsp:txXfrm>
    </dsp:sp>
    <dsp:sp modelId="{F3A9B095-5E1F-48F3-8A76-E169694DCDD1}">
      <dsp:nvSpPr>
        <dsp:cNvPr id="0" name=""/>
        <dsp:cNvSpPr/>
      </dsp:nvSpPr>
      <dsp:spPr>
        <a:xfrm>
          <a:off x="7224108"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EB6B-F3D6-40F8-87E0-82C0013E3430}">
      <dsp:nvSpPr>
        <dsp:cNvPr id="0" name=""/>
        <dsp:cNvSpPr/>
      </dsp:nvSpPr>
      <dsp:spPr>
        <a:xfrm>
          <a:off x="0" y="1493596"/>
          <a:ext cx="8778240" cy="199146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BAF9D-2A1E-4251-B374-50F86FA5C0A6}">
      <dsp:nvSpPr>
        <dsp:cNvPr id="0" name=""/>
        <dsp:cNvSpPr/>
      </dsp:nvSpPr>
      <dsp:spPr>
        <a:xfrm>
          <a:off x="675" y="0"/>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b="1" kern="1200" dirty="0" smtClean="0"/>
            <a:t>Position Vacancy</a:t>
          </a:r>
          <a:endParaRPr lang="en-US" sz="1100" b="1" kern="1200" dirty="0"/>
        </a:p>
      </dsp:txBody>
      <dsp:txXfrm>
        <a:off x="675" y="0"/>
        <a:ext cx="1082063" cy="1991461"/>
      </dsp:txXfrm>
    </dsp:sp>
    <dsp:sp modelId="{EB93BED8-68CB-4E76-857E-C355C553A01C}">
      <dsp:nvSpPr>
        <dsp:cNvPr id="0" name=""/>
        <dsp:cNvSpPr/>
      </dsp:nvSpPr>
      <dsp:spPr>
        <a:xfrm>
          <a:off x="292774"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3E0B20-0BAB-4326-A0CE-D69EBAC86D23}">
      <dsp:nvSpPr>
        <dsp:cNvPr id="0" name=""/>
        <dsp:cNvSpPr/>
      </dsp:nvSpPr>
      <dsp:spPr>
        <a:xfrm>
          <a:off x="1136842" y="2987192"/>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b="1" kern="1200" dirty="0" smtClean="0"/>
            <a:t>HR Specialist Partners with Hiring Manager</a:t>
          </a:r>
          <a:endParaRPr lang="en-US" sz="1100" b="1" kern="1200" dirty="0"/>
        </a:p>
      </dsp:txBody>
      <dsp:txXfrm>
        <a:off x="1136842" y="2987192"/>
        <a:ext cx="1082063" cy="1991461"/>
      </dsp:txXfrm>
    </dsp:sp>
    <dsp:sp modelId="{24B898E0-05FA-4298-8674-54A9A50AF9F4}">
      <dsp:nvSpPr>
        <dsp:cNvPr id="0" name=""/>
        <dsp:cNvSpPr/>
      </dsp:nvSpPr>
      <dsp:spPr>
        <a:xfrm>
          <a:off x="1428941"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30A78FA-1416-4F8D-AD7A-7F905A29A1BD}">
      <dsp:nvSpPr>
        <dsp:cNvPr id="0" name=""/>
        <dsp:cNvSpPr/>
      </dsp:nvSpPr>
      <dsp:spPr>
        <a:xfrm>
          <a:off x="2273009" y="0"/>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b="1" kern="1200" dirty="0" smtClean="0"/>
            <a:t>Job Announcement Created / Vacancy Announced</a:t>
          </a:r>
          <a:endParaRPr lang="en-US" sz="1100" b="1" kern="1200" dirty="0"/>
        </a:p>
      </dsp:txBody>
      <dsp:txXfrm>
        <a:off x="2273009" y="0"/>
        <a:ext cx="1082063" cy="1991461"/>
      </dsp:txXfrm>
    </dsp:sp>
    <dsp:sp modelId="{8563A2E5-DF5A-430A-B658-49C211080EBE}">
      <dsp:nvSpPr>
        <dsp:cNvPr id="0" name=""/>
        <dsp:cNvSpPr/>
      </dsp:nvSpPr>
      <dsp:spPr>
        <a:xfrm>
          <a:off x="2565108"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244F19E-DB80-4527-A304-D7D489C01120}">
      <dsp:nvSpPr>
        <dsp:cNvPr id="0" name=""/>
        <dsp:cNvSpPr/>
      </dsp:nvSpPr>
      <dsp:spPr>
        <a:xfrm>
          <a:off x="3409176" y="2987192"/>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b="1" kern="1200" dirty="0" smtClean="0"/>
            <a:t>Applications Reviewed</a:t>
          </a:r>
          <a:endParaRPr lang="en-US" sz="1100" b="1" kern="1200" dirty="0"/>
        </a:p>
      </dsp:txBody>
      <dsp:txXfrm>
        <a:off x="3409176" y="2987192"/>
        <a:ext cx="1082063" cy="1991461"/>
      </dsp:txXfrm>
    </dsp:sp>
    <dsp:sp modelId="{59FC6B54-A6EB-4572-87C8-BDF29D009C98}">
      <dsp:nvSpPr>
        <dsp:cNvPr id="0" name=""/>
        <dsp:cNvSpPr/>
      </dsp:nvSpPr>
      <dsp:spPr>
        <a:xfrm>
          <a:off x="3701275"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C5A5F4E-44E0-431C-928E-44BFBFDEFFB0}">
      <dsp:nvSpPr>
        <dsp:cNvPr id="0" name=""/>
        <dsp:cNvSpPr/>
      </dsp:nvSpPr>
      <dsp:spPr>
        <a:xfrm>
          <a:off x="4545343" y="0"/>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b="1" kern="1200" dirty="0" smtClean="0"/>
            <a:t>Applicants Assessed / Eligible List Created</a:t>
          </a:r>
          <a:endParaRPr lang="en-US" sz="1100" b="1" kern="1200" dirty="0"/>
        </a:p>
      </dsp:txBody>
      <dsp:txXfrm>
        <a:off x="4545343" y="0"/>
        <a:ext cx="1082063" cy="1991461"/>
      </dsp:txXfrm>
    </dsp:sp>
    <dsp:sp modelId="{0F6FCD41-D0ED-48F5-9564-D445EAC47DA7}">
      <dsp:nvSpPr>
        <dsp:cNvPr id="0" name=""/>
        <dsp:cNvSpPr/>
      </dsp:nvSpPr>
      <dsp:spPr>
        <a:xfrm>
          <a:off x="4837442"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4E7FF87-7B86-41C4-B95D-4FFD9B90D35A}">
      <dsp:nvSpPr>
        <dsp:cNvPr id="0" name=""/>
        <dsp:cNvSpPr/>
      </dsp:nvSpPr>
      <dsp:spPr>
        <a:xfrm>
          <a:off x="5681510" y="2987192"/>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b="1" kern="1200" dirty="0" smtClean="0"/>
            <a:t>Top Six Applicants Interviewed</a:t>
          </a:r>
          <a:endParaRPr lang="en-US" sz="1100" b="1" kern="1200" dirty="0"/>
        </a:p>
      </dsp:txBody>
      <dsp:txXfrm>
        <a:off x="5681510" y="2987192"/>
        <a:ext cx="1082063" cy="1991461"/>
      </dsp:txXfrm>
    </dsp:sp>
    <dsp:sp modelId="{6B6D8084-E0E4-4A26-9958-8BA3210AE8CE}">
      <dsp:nvSpPr>
        <dsp:cNvPr id="0" name=""/>
        <dsp:cNvSpPr/>
      </dsp:nvSpPr>
      <dsp:spPr>
        <a:xfrm>
          <a:off x="5973609"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91769C0-3890-48D3-B67E-3FC4D392970D}">
      <dsp:nvSpPr>
        <dsp:cNvPr id="0" name=""/>
        <dsp:cNvSpPr/>
      </dsp:nvSpPr>
      <dsp:spPr>
        <a:xfrm>
          <a:off x="6817677" y="0"/>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b="1" kern="1200" dirty="0" smtClean="0"/>
            <a:t>Job Offer Made</a:t>
          </a:r>
          <a:endParaRPr lang="en-US" sz="1100" b="1" kern="1200" dirty="0"/>
        </a:p>
      </dsp:txBody>
      <dsp:txXfrm>
        <a:off x="6817677" y="0"/>
        <a:ext cx="1082063" cy="1991461"/>
      </dsp:txXfrm>
    </dsp:sp>
    <dsp:sp modelId="{F3A9B095-5E1F-48F3-8A76-E169694DCDD1}">
      <dsp:nvSpPr>
        <dsp:cNvPr id="0" name=""/>
        <dsp:cNvSpPr/>
      </dsp:nvSpPr>
      <dsp:spPr>
        <a:xfrm>
          <a:off x="7109776"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EB6B-F3D6-40F8-87E0-82C0013E3430}">
      <dsp:nvSpPr>
        <dsp:cNvPr id="0" name=""/>
        <dsp:cNvSpPr/>
      </dsp:nvSpPr>
      <dsp:spPr>
        <a:xfrm>
          <a:off x="0" y="1493596"/>
          <a:ext cx="8778240" cy="199146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BAF9D-2A1E-4251-B374-50F86FA5C0A6}">
      <dsp:nvSpPr>
        <dsp:cNvPr id="0" name=""/>
        <dsp:cNvSpPr/>
      </dsp:nvSpPr>
      <dsp:spPr>
        <a:xfrm>
          <a:off x="675" y="0"/>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b="1" kern="1200" dirty="0" smtClean="0"/>
            <a:t>Position Vacancy</a:t>
          </a:r>
          <a:endParaRPr lang="en-US" sz="1100" b="1" kern="1200" dirty="0"/>
        </a:p>
      </dsp:txBody>
      <dsp:txXfrm>
        <a:off x="675" y="0"/>
        <a:ext cx="1082063" cy="1991461"/>
      </dsp:txXfrm>
    </dsp:sp>
    <dsp:sp modelId="{EB93BED8-68CB-4E76-857E-C355C553A01C}">
      <dsp:nvSpPr>
        <dsp:cNvPr id="0" name=""/>
        <dsp:cNvSpPr/>
      </dsp:nvSpPr>
      <dsp:spPr>
        <a:xfrm>
          <a:off x="292774"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3E0B20-0BAB-4326-A0CE-D69EBAC86D23}">
      <dsp:nvSpPr>
        <dsp:cNvPr id="0" name=""/>
        <dsp:cNvSpPr/>
      </dsp:nvSpPr>
      <dsp:spPr>
        <a:xfrm>
          <a:off x="1136842" y="2987192"/>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b="1" kern="1200" dirty="0" smtClean="0"/>
            <a:t>HR Specialist Partners with Hiring Manager</a:t>
          </a:r>
          <a:endParaRPr lang="en-US" sz="1100" b="1" kern="1200" dirty="0"/>
        </a:p>
      </dsp:txBody>
      <dsp:txXfrm>
        <a:off x="1136842" y="2987192"/>
        <a:ext cx="1082063" cy="1991461"/>
      </dsp:txXfrm>
    </dsp:sp>
    <dsp:sp modelId="{24B898E0-05FA-4298-8674-54A9A50AF9F4}">
      <dsp:nvSpPr>
        <dsp:cNvPr id="0" name=""/>
        <dsp:cNvSpPr/>
      </dsp:nvSpPr>
      <dsp:spPr>
        <a:xfrm>
          <a:off x="1428941"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30A78FA-1416-4F8D-AD7A-7F905A29A1BD}">
      <dsp:nvSpPr>
        <dsp:cNvPr id="0" name=""/>
        <dsp:cNvSpPr/>
      </dsp:nvSpPr>
      <dsp:spPr>
        <a:xfrm>
          <a:off x="2273009" y="0"/>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b="1" kern="1200" dirty="0" smtClean="0"/>
            <a:t>Job Announcement Created / Vacancy Announced</a:t>
          </a:r>
          <a:endParaRPr lang="en-US" sz="1100" b="1" kern="1200" dirty="0"/>
        </a:p>
      </dsp:txBody>
      <dsp:txXfrm>
        <a:off x="2273009" y="0"/>
        <a:ext cx="1082063" cy="1991461"/>
      </dsp:txXfrm>
    </dsp:sp>
    <dsp:sp modelId="{8563A2E5-DF5A-430A-B658-49C211080EBE}">
      <dsp:nvSpPr>
        <dsp:cNvPr id="0" name=""/>
        <dsp:cNvSpPr/>
      </dsp:nvSpPr>
      <dsp:spPr>
        <a:xfrm>
          <a:off x="2565108"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244F19E-DB80-4527-A304-D7D489C01120}">
      <dsp:nvSpPr>
        <dsp:cNvPr id="0" name=""/>
        <dsp:cNvSpPr/>
      </dsp:nvSpPr>
      <dsp:spPr>
        <a:xfrm>
          <a:off x="3409176" y="2987192"/>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b="1" kern="1200" dirty="0" smtClean="0"/>
            <a:t>Applications Reviewed</a:t>
          </a:r>
          <a:endParaRPr lang="en-US" sz="1100" b="1" kern="1200" dirty="0"/>
        </a:p>
      </dsp:txBody>
      <dsp:txXfrm>
        <a:off x="3409176" y="2987192"/>
        <a:ext cx="1082063" cy="1991461"/>
      </dsp:txXfrm>
    </dsp:sp>
    <dsp:sp modelId="{59FC6B54-A6EB-4572-87C8-BDF29D009C98}">
      <dsp:nvSpPr>
        <dsp:cNvPr id="0" name=""/>
        <dsp:cNvSpPr/>
      </dsp:nvSpPr>
      <dsp:spPr>
        <a:xfrm>
          <a:off x="3701275"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C5A5F4E-44E0-431C-928E-44BFBFDEFFB0}">
      <dsp:nvSpPr>
        <dsp:cNvPr id="0" name=""/>
        <dsp:cNvSpPr/>
      </dsp:nvSpPr>
      <dsp:spPr>
        <a:xfrm>
          <a:off x="4545343" y="0"/>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b="1" kern="1200" dirty="0" smtClean="0"/>
            <a:t>Applicants Assessed / Eligible List Created</a:t>
          </a:r>
          <a:endParaRPr lang="en-US" sz="1100" b="1" kern="1200" dirty="0"/>
        </a:p>
      </dsp:txBody>
      <dsp:txXfrm>
        <a:off x="4545343" y="0"/>
        <a:ext cx="1082063" cy="1991461"/>
      </dsp:txXfrm>
    </dsp:sp>
    <dsp:sp modelId="{0F6FCD41-D0ED-48F5-9564-D445EAC47DA7}">
      <dsp:nvSpPr>
        <dsp:cNvPr id="0" name=""/>
        <dsp:cNvSpPr/>
      </dsp:nvSpPr>
      <dsp:spPr>
        <a:xfrm>
          <a:off x="4837442"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4E7FF87-7B86-41C4-B95D-4FFD9B90D35A}">
      <dsp:nvSpPr>
        <dsp:cNvPr id="0" name=""/>
        <dsp:cNvSpPr/>
      </dsp:nvSpPr>
      <dsp:spPr>
        <a:xfrm>
          <a:off x="5681510" y="2987192"/>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b="1" kern="1200" dirty="0" smtClean="0"/>
            <a:t>Top Six Applicants Interviewed</a:t>
          </a:r>
          <a:endParaRPr lang="en-US" sz="1100" b="1" kern="1200" dirty="0"/>
        </a:p>
      </dsp:txBody>
      <dsp:txXfrm>
        <a:off x="5681510" y="2987192"/>
        <a:ext cx="1082063" cy="1991461"/>
      </dsp:txXfrm>
    </dsp:sp>
    <dsp:sp modelId="{6B6D8084-E0E4-4A26-9958-8BA3210AE8CE}">
      <dsp:nvSpPr>
        <dsp:cNvPr id="0" name=""/>
        <dsp:cNvSpPr/>
      </dsp:nvSpPr>
      <dsp:spPr>
        <a:xfrm>
          <a:off x="5973609"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91769C0-3890-48D3-B67E-3FC4D392970D}">
      <dsp:nvSpPr>
        <dsp:cNvPr id="0" name=""/>
        <dsp:cNvSpPr/>
      </dsp:nvSpPr>
      <dsp:spPr>
        <a:xfrm>
          <a:off x="6817677" y="0"/>
          <a:ext cx="1082063" cy="199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b="1" kern="1200" dirty="0" smtClean="0"/>
            <a:t>Job Offer Made</a:t>
          </a:r>
          <a:endParaRPr lang="en-US" sz="1100" b="1" kern="1200" dirty="0"/>
        </a:p>
      </dsp:txBody>
      <dsp:txXfrm>
        <a:off x="6817677" y="0"/>
        <a:ext cx="1082063" cy="1991461"/>
      </dsp:txXfrm>
    </dsp:sp>
    <dsp:sp modelId="{F3A9B095-5E1F-48F3-8A76-E169694DCDD1}">
      <dsp:nvSpPr>
        <dsp:cNvPr id="0" name=""/>
        <dsp:cNvSpPr/>
      </dsp:nvSpPr>
      <dsp:spPr>
        <a:xfrm>
          <a:off x="7109776" y="2240394"/>
          <a:ext cx="497865" cy="49786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5EDBE-DB4A-4572-B23B-C28324382D9C}">
      <dsp:nvSpPr>
        <dsp:cNvPr id="0" name=""/>
        <dsp:cNvSpPr/>
      </dsp:nvSpPr>
      <dsp:spPr>
        <a:xfrm>
          <a:off x="0" y="0"/>
          <a:ext cx="6759733" cy="888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Behavioral</a:t>
          </a:r>
          <a:endParaRPr lang="en-US" sz="3800" kern="1200" dirty="0"/>
        </a:p>
      </dsp:txBody>
      <dsp:txXfrm>
        <a:off x="26029" y="26029"/>
        <a:ext cx="5696799" cy="836624"/>
      </dsp:txXfrm>
    </dsp:sp>
    <dsp:sp modelId="{A4C158B6-C899-4122-AA9C-154802D87233}">
      <dsp:nvSpPr>
        <dsp:cNvPr id="0" name=""/>
        <dsp:cNvSpPr/>
      </dsp:nvSpPr>
      <dsp:spPr>
        <a:xfrm>
          <a:off x="504785" y="1012110"/>
          <a:ext cx="6759733" cy="888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Hypothetical/Opinion</a:t>
          </a:r>
          <a:endParaRPr lang="en-US" sz="3800" kern="1200" dirty="0"/>
        </a:p>
      </dsp:txBody>
      <dsp:txXfrm>
        <a:off x="530814" y="1038139"/>
        <a:ext cx="5625246" cy="836624"/>
      </dsp:txXfrm>
    </dsp:sp>
    <dsp:sp modelId="{95D9B4B6-3200-4D60-8043-266E5AD5DCE4}">
      <dsp:nvSpPr>
        <dsp:cNvPr id="0" name=""/>
        <dsp:cNvSpPr/>
      </dsp:nvSpPr>
      <dsp:spPr>
        <a:xfrm>
          <a:off x="1009570" y="2024221"/>
          <a:ext cx="6759733" cy="888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Technical/Credential</a:t>
          </a:r>
          <a:endParaRPr lang="en-US" sz="3800" kern="1200" dirty="0"/>
        </a:p>
      </dsp:txBody>
      <dsp:txXfrm>
        <a:off x="1035599" y="2050250"/>
        <a:ext cx="5625246" cy="836624"/>
      </dsp:txXfrm>
    </dsp:sp>
    <dsp:sp modelId="{3B7E1321-0F9B-4AD8-8C80-2D898D7E6958}">
      <dsp:nvSpPr>
        <dsp:cNvPr id="0" name=""/>
        <dsp:cNvSpPr/>
      </dsp:nvSpPr>
      <dsp:spPr>
        <a:xfrm>
          <a:off x="1514355" y="3036331"/>
          <a:ext cx="6759733" cy="888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Soft Skills</a:t>
          </a:r>
          <a:endParaRPr lang="en-US" sz="3800" kern="1200" dirty="0"/>
        </a:p>
      </dsp:txBody>
      <dsp:txXfrm>
        <a:off x="1540384" y="3062360"/>
        <a:ext cx="5625246" cy="836624"/>
      </dsp:txXfrm>
    </dsp:sp>
    <dsp:sp modelId="{D6DDA84C-04AC-4188-BB2F-E2E2371EB5DE}">
      <dsp:nvSpPr>
        <dsp:cNvPr id="0" name=""/>
        <dsp:cNvSpPr/>
      </dsp:nvSpPr>
      <dsp:spPr>
        <a:xfrm>
          <a:off x="2018803" y="4048442"/>
          <a:ext cx="6759733" cy="88868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Off the Wall/Trick</a:t>
          </a:r>
          <a:endParaRPr lang="en-US" sz="3800" kern="1200" dirty="0"/>
        </a:p>
      </dsp:txBody>
      <dsp:txXfrm>
        <a:off x="2044832" y="4074471"/>
        <a:ext cx="5625246" cy="836624"/>
      </dsp:txXfrm>
    </dsp:sp>
    <dsp:sp modelId="{05014196-D515-4338-A9AF-C3E3EE60D800}">
      <dsp:nvSpPr>
        <dsp:cNvPr id="0" name=""/>
        <dsp:cNvSpPr/>
      </dsp:nvSpPr>
      <dsp:spPr>
        <a:xfrm>
          <a:off x="6182090" y="649231"/>
          <a:ext cx="577643" cy="5776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312060" y="649231"/>
        <a:ext cx="317703" cy="434676"/>
      </dsp:txXfrm>
    </dsp:sp>
    <dsp:sp modelId="{5C926F97-E92E-4BDD-B623-83854A7FA233}">
      <dsp:nvSpPr>
        <dsp:cNvPr id="0" name=""/>
        <dsp:cNvSpPr/>
      </dsp:nvSpPr>
      <dsp:spPr>
        <a:xfrm>
          <a:off x="6686875" y="1661342"/>
          <a:ext cx="577643" cy="5776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816845" y="1661342"/>
        <a:ext cx="317703" cy="434676"/>
      </dsp:txXfrm>
    </dsp:sp>
    <dsp:sp modelId="{6153E41C-BA3F-489B-8A85-B8159CC80650}">
      <dsp:nvSpPr>
        <dsp:cNvPr id="0" name=""/>
        <dsp:cNvSpPr/>
      </dsp:nvSpPr>
      <dsp:spPr>
        <a:xfrm>
          <a:off x="7191660" y="2658641"/>
          <a:ext cx="577643" cy="5776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321630" y="2658641"/>
        <a:ext cx="317703" cy="434676"/>
      </dsp:txXfrm>
    </dsp:sp>
    <dsp:sp modelId="{597579D5-6534-49AD-8621-B9A080E03A59}">
      <dsp:nvSpPr>
        <dsp:cNvPr id="0" name=""/>
        <dsp:cNvSpPr/>
      </dsp:nvSpPr>
      <dsp:spPr>
        <a:xfrm>
          <a:off x="7696446" y="3680626"/>
          <a:ext cx="577643" cy="57764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826416" y="3680626"/>
        <a:ext cx="317703" cy="4346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F9DD3-F70A-46D4-894B-9C70933B2D40}">
      <dsp:nvSpPr>
        <dsp:cNvPr id="0" name=""/>
        <dsp:cNvSpPr/>
      </dsp:nvSpPr>
      <dsp:spPr>
        <a:xfrm>
          <a:off x="0" y="261457"/>
          <a:ext cx="8961437" cy="1305126"/>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254000" bIns="207189" numCol="1" spcCol="1270" anchor="ctr" anchorCtr="0">
          <a:noAutofit/>
        </a:bodyPr>
        <a:lstStyle/>
        <a:p>
          <a:pPr lvl="0" algn="l" defTabSz="1111250">
            <a:lnSpc>
              <a:spcPct val="90000"/>
            </a:lnSpc>
            <a:spcBef>
              <a:spcPct val="0"/>
            </a:spcBef>
            <a:spcAft>
              <a:spcPct val="35000"/>
            </a:spcAft>
          </a:pPr>
          <a:r>
            <a:rPr lang="en-US" sz="2500" b="1" kern="1200" dirty="0" smtClean="0"/>
            <a:t>Before</a:t>
          </a:r>
          <a:endParaRPr lang="en-US" sz="2500" b="1" kern="1200" dirty="0"/>
        </a:p>
      </dsp:txBody>
      <dsp:txXfrm>
        <a:off x="0" y="587739"/>
        <a:ext cx="8635156" cy="652563"/>
      </dsp:txXfrm>
    </dsp:sp>
    <dsp:sp modelId="{2D8C2623-6F79-4C0B-A4F9-A924639D7297}">
      <dsp:nvSpPr>
        <dsp:cNvPr id="0" name=""/>
        <dsp:cNvSpPr/>
      </dsp:nvSpPr>
      <dsp:spPr>
        <a:xfrm>
          <a:off x="0" y="1267898"/>
          <a:ext cx="2760122" cy="251415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 Be prepared </a:t>
          </a:r>
        </a:p>
        <a:p>
          <a:pPr lvl="0" algn="l" defTabSz="800100">
            <a:lnSpc>
              <a:spcPct val="90000"/>
            </a:lnSpc>
            <a:spcBef>
              <a:spcPct val="0"/>
            </a:spcBef>
            <a:spcAft>
              <a:spcPct val="35000"/>
            </a:spcAft>
          </a:pPr>
          <a:r>
            <a:rPr lang="en-US" sz="1800" kern="1200" dirty="0" smtClean="0"/>
            <a:t>- Inform the applicants</a:t>
          </a:r>
        </a:p>
        <a:p>
          <a:pPr lvl="0" algn="l" defTabSz="800100">
            <a:lnSpc>
              <a:spcPct val="90000"/>
            </a:lnSpc>
            <a:spcBef>
              <a:spcPct val="0"/>
            </a:spcBef>
            <a:spcAft>
              <a:spcPct val="35000"/>
            </a:spcAft>
          </a:pPr>
          <a:r>
            <a:rPr lang="en-US" sz="1800" kern="1200" dirty="0" smtClean="0"/>
            <a:t>- Prepare questions</a:t>
          </a:r>
        </a:p>
        <a:p>
          <a:pPr lvl="0" algn="l" defTabSz="800100">
            <a:lnSpc>
              <a:spcPct val="90000"/>
            </a:lnSpc>
            <a:spcBef>
              <a:spcPct val="0"/>
            </a:spcBef>
            <a:spcAft>
              <a:spcPct val="35000"/>
            </a:spcAft>
          </a:pPr>
          <a:r>
            <a:rPr lang="en-US" sz="1800" kern="1200" dirty="0" smtClean="0"/>
            <a:t>- Prepare evaluation</a:t>
          </a:r>
        </a:p>
        <a:p>
          <a:pPr lvl="0" algn="l" defTabSz="800100">
            <a:lnSpc>
              <a:spcPct val="90000"/>
            </a:lnSpc>
            <a:spcBef>
              <a:spcPct val="0"/>
            </a:spcBef>
            <a:spcAft>
              <a:spcPct val="35000"/>
            </a:spcAft>
          </a:pPr>
          <a:r>
            <a:rPr lang="en-US" sz="1800" kern="1200" dirty="0" smtClean="0"/>
            <a:t>- Remove distractions</a:t>
          </a:r>
          <a:endParaRPr lang="en-US" sz="1800" kern="1200" dirty="0"/>
        </a:p>
        <a:p>
          <a:pPr lvl="0" algn="l" defTabSz="1111250">
            <a:lnSpc>
              <a:spcPct val="90000"/>
            </a:lnSpc>
            <a:spcBef>
              <a:spcPct val="0"/>
            </a:spcBef>
            <a:spcAft>
              <a:spcPct val="35000"/>
            </a:spcAft>
          </a:pPr>
          <a:endParaRPr lang="en-US" sz="2500" kern="1200" dirty="0"/>
        </a:p>
      </dsp:txBody>
      <dsp:txXfrm>
        <a:off x="0" y="1267898"/>
        <a:ext cx="2760122" cy="2514154"/>
      </dsp:txXfrm>
    </dsp:sp>
    <dsp:sp modelId="{C22D1845-4CBB-4FCB-BD92-681E13E73DA2}">
      <dsp:nvSpPr>
        <dsp:cNvPr id="0" name=""/>
        <dsp:cNvSpPr/>
      </dsp:nvSpPr>
      <dsp:spPr>
        <a:xfrm>
          <a:off x="2760122" y="696499"/>
          <a:ext cx="6201314" cy="1305126"/>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254000" bIns="207189" numCol="1" spcCol="1270" anchor="ctr" anchorCtr="0">
          <a:noAutofit/>
        </a:bodyPr>
        <a:lstStyle/>
        <a:p>
          <a:pPr lvl="0" algn="l" defTabSz="1111250">
            <a:lnSpc>
              <a:spcPct val="90000"/>
            </a:lnSpc>
            <a:spcBef>
              <a:spcPct val="0"/>
            </a:spcBef>
            <a:spcAft>
              <a:spcPct val="35000"/>
            </a:spcAft>
          </a:pPr>
          <a:r>
            <a:rPr lang="en-US" sz="2500" b="1" kern="1200" dirty="0" smtClean="0"/>
            <a:t>During</a:t>
          </a:r>
          <a:endParaRPr lang="en-US" sz="2500" b="1" kern="1200" dirty="0"/>
        </a:p>
      </dsp:txBody>
      <dsp:txXfrm>
        <a:off x="2760122" y="1022781"/>
        <a:ext cx="5875033" cy="652563"/>
      </dsp:txXfrm>
    </dsp:sp>
    <dsp:sp modelId="{6A98723C-085B-43C6-9BA4-644C69DE9B9F}">
      <dsp:nvSpPr>
        <dsp:cNvPr id="0" name=""/>
        <dsp:cNvSpPr/>
      </dsp:nvSpPr>
      <dsp:spPr>
        <a:xfrm>
          <a:off x="2760122" y="1702940"/>
          <a:ext cx="2760122" cy="251415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 Introduce panel</a:t>
          </a:r>
        </a:p>
        <a:p>
          <a:pPr lvl="0" algn="l" defTabSz="800100">
            <a:lnSpc>
              <a:spcPct val="90000"/>
            </a:lnSpc>
            <a:spcBef>
              <a:spcPct val="0"/>
            </a:spcBef>
            <a:spcAft>
              <a:spcPct val="35000"/>
            </a:spcAft>
          </a:pPr>
          <a:r>
            <a:rPr lang="en-US" sz="1800" kern="1200" dirty="0" smtClean="0"/>
            <a:t>- Greet the applicant</a:t>
          </a:r>
        </a:p>
        <a:p>
          <a:pPr lvl="0" algn="l" defTabSz="800100">
            <a:lnSpc>
              <a:spcPct val="90000"/>
            </a:lnSpc>
            <a:spcBef>
              <a:spcPct val="0"/>
            </a:spcBef>
            <a:spcAft>
              <a:spcPct val="35000"/>
            </a:spcAft>
          </a:pPr>
          <a:r>
            <a:rPr lang="en-US" sz="1800" kern="1200" dirty="0" smtClean="0"/>
            <a:t>- Explain process</a:t>
          </a:r>
        </a:p>
        <a:p>
          <a:pPr lvl="0" algn="l" defTabSz="800100">
            <a:lnSpc>
              <a:spcPct val="90000"/>
            </a:lnSpc>
            <a:spcBef>
              <a:spcPct val="0"/>
            </a:spcBef>
            <a:spcAft>
              <a:spcPct val="35000"/>
            </a:spcAft>
          </a:pPr>
          <a:r>
            <a:rPr lang="en-US" sz="1800" kern="1200" dirty="0" smtClean="0"/>
            <a:t>- Allow time to think</a:t>
          </a:r>
        </a:p>
        <a:p>
          <a:pPr lvl="0" algn="l" defTabSz="800100">
            <a:lnSpc>
              <a:spcPct val="90000"/>
            </a:lnSpc>
            <a:spcBef>
              <a:spcPct val="0"/>
            </a:spcBef>
            <a:spcAft>
              <a:spcPct val="35000"/>
            </a:spcAft>
          </a:pPr>
          <a:r>
            <a:rPr lang="en-US" sz="1800" kern="1200" dirty="0" smtClean="0"/>
            <a:t>- Stay legal / consistent</a:t>
          </a:r>
        </a:p>
        <a:p>
          <a:pPr lvl="0" algn="l" defTabSz="800100">
            <a:lnSpc>
              <a:spcPct val="90000"/>
            </a:lnSpc>
            <a:spcBef>
              <a:spcPct val="0"/>
            </a:spcBef>
            <a:spcAft>
              <a:spcPct val="35000"/>
            </a:spcAft>
          </a:pPr>
          <a:r>
            <a:rPr lang="en-US" sz="1800" kern="1200" dirty="0" smtClean="0"/>
            <a:t>- Take notes</a:t>
          </a:r>
          <a:endParaRPr lang="en-US" sz="1800" kern="1200" dirty="0"/>
        </a:p>
      </dsp:txBody>
      <dsp:txXfrm>
        <a:off x="2760122" y="1702940"/>
        <a:ext cx="2760122" cy="2514154"/>
      </dsp:txXfrm>
    </dsp:sp>
    <dsp:sp modelId="{F4FD4CFF-B651-4562-A731-105D1F00A2CA}">
      <dsp:nvSpPr>
        <dsp:cNvPr id="0" name=""/>
        <dsp:cNvSpPr/>
      </dsp:nvSpPr>
      <dsp:spPr>
        <a:xfrm>
          <a:off x="5520245" y="1131541"/>
          <a:ext cx="3441191" cy="1305126"/>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254000" bIns="207189" numCol="1" spcCol="1270" anchor="ctr" anchorCtr="0">
          <a:noAutofit/>
        </a:bodyPr>
        <a:lstStyle/>
        <a:p>
          <a:pPr lvl="0" algn="l" defTabSz="1111250">
            <a:lnSpc>
              <a:spcPct val="90000"/>
            </a:lnSpc>
            <a:spcBef>
              <a:spcPct val="0"/>
            </a:spcBef>
            <a:spcAft>
              <a:spcPct val="35000"/>
            </a:spcAft>
          </a:pPr>
          <a:r>
            <a:rPr lang="en-US" sz="2500" b="1" kern="1200" dirty="0" smtClean="0"/>
            <a:t>After</a:t>
          </a:r>
          <a:endParaRPr lang="en-US" sz="2500" b="1" kern="1200" dirty="0"/>
        </a:p>
      </dsp:txBody>
      <dsp:txXfrm>
        <a:off x="5520245" y="1457823"/>
        <a:ext cx="3114910" cy="652563"/>
      </dsp:txXfrm>
    </dsp:sp>
    <dsp:sp modelId="{E82DC2CF-1C12-4E16-8002-7E661CE25927}">
      <dsp:nvSpPr>
        <dsp:cNvPr id="0" name=""/>
        <dsp:cNvSpPr/>
      </dsp:nvSpPr>
      <dsp:spPr>
        <a:xfrm>
          <a:off x="5520245" y="2137982"/>
          <a:ext cx="2760122" cy="247735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 Thank candidate</a:t>
          </a:r>
        </a:p>
        <a:p>
          <a:pPr lvl="0" algn="l" defTabSz="800100">
            <a:lnSpc>
              <a:spcPct val="90000"/>
            </a:lnSpc>
            <a:spcBef>
              <a:spcPct val="0"/>
            </a:spcBef>
            <a:spcAft>
              <a:spcPct val="35000"/>
            </a:spcAft>
          </a:pPr>
          <a:r>
            <a:rPr lang="en-US" sz="1800" kern="1200" dirty="0" smtClean="0"/>
            <a:t>- Inform of next steps</a:t>
          </a:r>
          <a:endParaRPr lang="en-US" sz="1800" kern="1200" dirty="0"/>
        </a:p>
      </dsp:txBody>
      <dsp:txXfrm>
        <a:off x="5520245" y="2137982"/>
        <a:ext cx="2760122" cy="24773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F9DD3-F70A-46D4-894B-9C70933B2D40}">
      <dsp:nvSpPr>
        <dsp:cNvPr id="0" name=""/>
        <dsp:cNvSpPr/>
      </dsp:nvSpPr>
      <dsp:spPr>
        <a:xfrm>
          <a:off x="0" y="261457"/>
          <a:ext cx="8961437" cy="1305126"/>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254000" bIns="207189" numCol="1" spcCol="1270" anchor="ctr" anchorCtr="0">
          <a:noAutofit/>
        </a:bodyPr>
        <a:lstStyle/>
        <a:p>
          <a:pPr lvl="0" algn="l" defTabSz="1111250">
            <a:lnSpc>
              <a:spcPct val="90000"/>
            </a:lnSpc>
            <a:spcBef>
              <a:spcPct val="0"/>
            </a:spcBef>
            <a:spcAft>
              <a:spcPct val="35000"/>
            </a:spcAft>
          </a:pPr>
          <a:r>
            <a:rPr lang="en-US" sz="2500" b="1" kern="1200" dirty="0" smtClean="0"/>
            <a:t>Before</a:t>
          </a:r>
          <a:endParaRPr lang="en-US" sz="2500" b="1" kern="1200" dirty="0"/>
        </a:p>
      </dsp:txBody>
      <dsp:txXfrm>
        <a:off x="0" y="587739"/>
        <a:ext cx="8635156" cy="652563"/>
      </dsp:txXfrm>
    </dsp:sp>
    <dsp:sp modelId="{2D8C2623-6F79-4C0B-A4F9-A924639D7297}">
      <dsp:nvSpPr>
        <dsp:cNvPr id="0" name=""/>
        <dsp:cNvSpPr/>
      </dsp:nvSpPr>
      <dsp:spPr>
        <a:xfrm>
          <a:off x="0" y="1267898"/>
          <a:ext cx="2760122" cy="251415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 Be prepared </a:t>
          </a:r>
        </a:p>
        <a:p>
          <a:pPr lvl="0" algn="l" defTabSz="800100">
            <a:lnSpc>
              <a:spcPct val="90000"/>
            </a:lnSpc>
            <a:spcBef>
              <a:spcPct val="0"/>
            </a:spcBef>
            <a:spcAft>
              <a:spcPct val="35000"/>
            </a:spcAft>
          </a:pPr>
          <a:r>
            <a:rPr lang="en-US" sz="1800" kern="1200" dirty="0" smtClean="0"/>
            <a:t>- Inform the applicants</a:t>
          </a:r>
        </a:p>
        <a:p>
          <a:pPr lvl="0" algn="l" defTabSz="800100">
            <a:lnSpc>
              <a:spcPct val="90000"/>
            </a:lnSpc>
            <a:spcBef>
              <a:spcPct val="0"/>
            </a:spcBef>
            <a:spcAft>
              <a:spcPct val="35000"/>
            </a:spcAft>
          </a:pPr>
          <a:r>
            <a:rPr lang="en-US" sz="1800" kern="1200" dirty="0" smtClean="0"/>
            <a:t>- Prepare questions</a:t>
          </a:r>
        </a:p>
        <a:p>
          <a:pPr lvl="0" algn="l" defTabSz="800100">
            <a:lnSpc>
              <a:spcPct val="90000"/>
            </a:lnSpc>
            <a:spcBef>
              <a:spcPct val="0"/>
            </a:spcBef>
            <a:spcAft>
              <a:spcPct val="35000"/>
            </a:spcAft>
          </a:pPr>
          <a:r>
            <a:rPr lang="en-US" sz="1800" kern="1200" dirty="0" smtClean="0"/>
            <a:t>- Prepare evaluation</a:t>
          </a:r>
        </a:p>
        <a:p>
          <a:pPr lvl="0" algn="l" defTabSz="800100">
            <a:lnSpc>
              <a:spcPct val="90000"/>
            </a:lnSpc>
            <a:spcBef>
              <a:spcPct val="0"/>
            </a:spcBef>
            <a:spcAft>
              <a:spcPct val="35000"/>
            </a:spcAft>
          </a:pPr>
          <a:r>
            <a:rPr lang="en-US" sz="1800" kern="1200" dirty="0" smtClean="0"/>
            <a:t>- Remove distractions</a:t>
          </a:r>
          <a:endParaRPr lang="en-US" sz="1800" kern="1200" dirty="0"/>
        </a:p>
        <a:p>
          <a:pPr lvl="0" algn="l" defTabSz="1111250">
            <a:lnSpc>
              <a:spcPct val="90000"/>
            </a:lnSpc>
            <a:spcBef>
              <a:spcPct val="0"/>
            </a:spcBef>
            <a:spcAft>
              <a:spcPct val="35000"/>
            </a:spcAft>
          </a:pPr>
          <a:endParaRPr lang="en-US" sz="2500" kern="1200" dirty="0"/>
        </a:p>
      </dsp:txBody>
      <dsp:txXfrm>
        <a:off x="0" y="1267898"/>
        <a:ext cx="2760122" cy="2514154"/>
      </dsp:txXfrm>
    </dsp:sp>
    <dsp:sp modelId="{C22D1845-4CBB-4FCB-BD92-681E13E73DA2}">
      <dsp:nvSpPr>
        <dsp:cNvPr id="0" name=""/>
        <dsp:cNvSpPr/>
      </dsp:nvSpPr>
      <dsp:spPr>
        <a:xfrm>
          <a:off x="2760122" y="696499"/>
          <a:ext cx="6201314" cy="1305126"/>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254000" bIns="207189" numCol="1" spcCol="1270" anchor="ctr" anchorCtr="0">
          <a:noAutofit/>
        </a:bodyPr>
        <a:lstStyle/>
        <a:p>
          <a:pPr lvl="0" algn="l" defTabSz="1111250">
            <a:lnSpc>
              <a:spcPct val="90000"/>
            </a:lnSpc>
            <a:spcBef>
              <a:spcPct val="0"/>
            </a:spcBef>
            <a:spcAft>
              <a:spcPct val="35000"/>
            </a:spcAft>
          </a:pPr>
          <a:r>
            <a:rPr lang="en-US" sz="2500" b="1" kern="1200" dirty="0" smtClean="0"/>
            <a:t>During</a:t>
          </a:r>
          <a:endParaRPr lang="en-US" sz="2500" b="1" kern="1200" dirty="0"/>
        </a:p>
      </dsp:txBody>
      <dsp:txXfrm>
        <a:off x="2760122" y="1022781"/>
        <a:ext cx="5875033" cy="652563"/>
      </dsp:txXfrm>
    </dsp:sp>
    <dsp:sp modelId="{6A98723C-085B-43C6-9BA4-644C69DE9B9F}">
      <dsp:nvSpPr>
        <dsp:cNvPr id="0" name=""/>
        <dsp:cNvSpPr/>
      </dsp:nvSpPr>
      <dsp:spPr>
        <a:xfrm>
          <a:off x="2760122" y="1702940"/>
          <a:ext cx="2760122" cy="251415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 Introduce panel</a:t>
          </a:r>
        </a:p>
        <a:p>
          <a:pPr lvl="0" algn="l" defTabSz="800100">
            <a:lnSpc>
              <a:spcPct val="90000"/>
            </a:lnSpc>
            <a:spcBef>
              <a:spcPct val="0"/>
            </a:spcBef>
            <a:spcAft>
              <a:spcPct val="35000"/>
            </a:spcAft>
          </a:pPr>
          <a:r>
            <a:rPr lang="en-US" sz="1800" kern="1200" dirty="0" smtClean="0"/>
            <a:t>- Greet the applicant</a:t>
          </a:r>
        </a:p>
        <a:p>
          <a:pPr lvl="0" algn="l" defTabSz="800100">
            <a:lnSpc>
              <a:spcPct val="90000"/>
            </a:lnSpc>
            <a:spcBef>
              <a:spcPct val="0"/>
            </a:spcBef>
            <a:spcAft>
              <a:spcPct val="35000"/>
            </a:spcAft>
          </a:pPr>
          <a:r>
            <a:rPr lang="en-US" sz="1800" kern="1200" dirty="0" smtClean="0"/>
            <a:t>- Begin with small talk</a:t>
          </a:r>
        </a:p>
        <a:p>
          <a:pPr lvl="0" algn="l" defTabSz="800100">
            <a:lnSpc>
              <a:spcPct val="90000"/>
            </a:lnSpc>
            <a:spcBef>
              <a:spcPct val="0"/>
            </a:spcBef>
            <a:spcAft>
              <a:spcPct val="35000"/>
            </a:spcAft>
          </a:pPr>
          <a:r>
            <a:rPr lang="en-US" sz="1800" kern="1200" dirty="0" smtClean="0"/>
            <a:t>- Explain process</a:t>
          </a:r>
        </a:p>
        <a:p>
          <a:pPr lvl="0" algn="l" defTabSz="800100">
            <a:lnSpc>
              <a:spcPct val="90000"/>
            </a:lnSpc>
            <a:spcBef>
              <a:spcPct val="0"/>
            </a:spcBef>
            <a:spcAft>
              <a:spcPct val="35000"/>
            </a:spcAft>
          </a:pPr>
          <a:r>
            <a:rPr lang="en-US" sz="1800" kern="1200" dirty="0" smtClean="0"/>
            <a:t>- Allow time to think</a:t>
          </a:r>
        </a:p>
        <a:p>
          <a:pPr lvl="0" algn="l" defTabSz="800100">
            <a:lnSpc>
              <a:spcPct val="90000"/>
            </a:lnSpc>
            <a:spcBef>
              <a:spcPct val="0"/>
            </a:spcBef>
            <a:spcAft>
              <a:spcPct val="35000"/>
            </a:spcAft>
          </a:pPr>
          <a:r>
            <a:rPr lang="en-US" sz="1800" kern="1200" dirty="0" smtClean="0"/>
            <a:t>- Stay legal / consistent</a:t>
          </a:r>
        </a:p>
        <a:p>
          <a:pPr lvl="0" algn="l" defTabSz="800100">
            <a:lnSpc>
              <a:spcPct val="90000"/>
            </a:lnSpc>
            <a:spcBef>
              <a:spcPct val="0"/>
            </a:spcBef>
            <a:spcAft>
              <a:spcPct val="35000"/>
            </a:spcAft>
          </a:pPr>
          <a:r>
            <a:rPr lang="en-US" sz="1800" kern="1200" dirty="0" smtClean="0"/>
            <a:t>- Take notes</a:t>
          </a:r>
          <a:endParaRPr lang="en-US" sz="1800" kern="1200" dirty="0"/>
        </a:p>
      </dsp:txBody>
      <dsp:txXfrm>
        <a:off x="2760122" y="1702940"/>
        <a:ext cx="2760122" cy="2514154"/>
      </dsp:txXfrm>
    </dsp:sp>
    <dsp:sp modelId="{F4FD4CFF-B651-4562-A731-105D1F00A2CA}">
      <dsp:nvSpPr>
        <dsp:cNvPr id="0" name=""/>
        <dsp:cNvSpPr/>
      </dsp:nvSpPr>
      <dsp:spPr>
        <a:xfrm>
          <a:off x="5520245" y="1131541"/>
          <a:ext cx="3441191" cy="1305126"/>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254000" bIns="207189" numCol="1" spcCol="1270" anchor="ctr" anchorCtr="0">
          <a:noAutofit/>
        </a:bodyPr>
        <a:lstStyle/>
        <a:p>
          <a:pPr lvl="0" algn="l" defTabSz="1111250">
            <a:lnSpc>
              <a:spcPct val="90000"/>
            </a:lnSpc>
            <a:spcBef>
              <a:spcPct val="0"/>
            </a:spcBef>
            <a:spcAft>
              <a:spcPct val="35000"/>
            </a:spcAft>
          </a:pPr>
          <a:r>
            <a:rPr lang="en-US" sz="2500" b="1" kern="1200" dirty="0" smtClean="0"/>
            <a:t>After</a:t>
          </a:r>
          <a:endParaRPr lang="en-US" sz="2500" b="1" kern="1200" dirty="0"/>
        </a:p>
      </dsp:txBody>
      <dsp:txXfrm>
        <a:off x="5520245" y="1457823"/>
        <a:ext cx="3114910" cy="652563"/>
      </dsp:txXfrm>
    </dsp:sp>
    <dsp:sp modelId="{E82DC2CF-1C12-4E16-8002-7E661CE25927}">
      <dsp:nvSpPr>
        <dsp:cNvPr id="0" name=""/>
        <dsp:cNvSpPr/>
      </dsp:nvSpPr>
      <dsp:spPr>
        <a:xfrm>
          <a:off x="5520245" y="2137982"/>
          <a:ext cx="2760122" cy="247735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 Thank candidate</a:t>
          </a:r>
        </a:p>
        <a:p>
          <a:pPr lvl="0" algn="l" defTabSz="800100">
            <a:lnSpc>
              <a:spcPct val="90000"/>
            </a:lnSpc>
            <a:spcBef>
              <a:spcPct val="0"/>
            </a:spcBef>
            <a:spcAft>
              <a:spcPct val="35000"/>
            </a:spcAft>
          </a:pPr>
          <a:r>
            <a:rPr lang="en-US" sz="1800" kern="1200" dirty="0" smtClean="0"/>
            <a:t>- Inform of next steps</a:t>
          </a:r>
          <a:endParaRPr lang="en-US" sz="1800" kern="1200" dirty="0"/>
        </a:p>
      </dsp:txBody>
      <dsp:txXfrm>
        <a:off x="5520245" y="2137982"/>
        <a:ext cx="2760122" cy="24773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2A077-5C01-4A16-B69F-48803313AD3C}">
      <dsp:nvSpPr>
        <dsp:cNvPr id="0" name=""/>
        <dsp:cNvSpPr/>
      </dsp:nvSpPr>
      <dsp:spPr>
        <a:xfrm>
          <a:off x="0" y="0"/>
          <a:ext cx="8778875" cy="2350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Oral Panel and Structured Interview</a:t>
          </a:r>
        </a:p>
        <a:p>
          <a:pPr lvl="0" algn="l" defTabSz="800100">
            <a:lnSpc>
              <a:spcPct val="90000"/>
            </a:lnSpc>
            <a:spcBef>
              <a:spcPct val="0"/>
            </a:spcBef>
            <a:spcAft>
              <a:spcPct val="35000"/>
            </a:spcAft>
          </a:pPr>
          <a:r>
            <a:rPr lang="en-US" sz="1800" kern="1200" dirty="0" smtClean="0"/>
            <a:t>- Occurs during comparative analysis process</a:t>
          </a:r>
        </a:p>
        <a:p>
          <a:pPr lvl="0" algn="l" defTabSz="800100">
            <a:lnSpc>
              <a:spcPct val="90000"/>
            </a:lnSpc>
            <a:spcBef>
              <a:spcPct val="0"/>
            </a:spcBef>
            <a:spcAft>
              <a:spcPct val="35000"/>
            </a:spcAft>
          </a:pPr>
          <a:r>
            <a:rPr lang="en-US" sz="1800" kern="1200" dirty="0" smtClean="0"/>
            <a:t>- Is organized and scheduled by HR with Hiring Manager input</a:t>
          </a:r>
        </a:p>
        <a:p>
          <a:pPr lvl="0" algn="l" defTabSz="800100">
            <a:lnSpc>
              <a:spcPct val="90000"/>
            </a:lnSpc>
            <a:spcBef>
              <a:spcPct val="0"/>
            </a:spcBef>
            <a:spcAft>
              <a:spcPct val="35000"/>
            </a:spcAft>
          </a:pPr>
          <a:r>
            <a:rPr lang="en-US" sz="1800" kern="1200" dirty="0" smtClean="0"/>
            <a:t>- Is highly structured and typically uses a panel of 3 SMEs</a:t>
          </a:r>
        </a:p>
        <a:p>
          <a:pPr lvl="0" algn="l" defTabSz="800100">
            <a:lnSpc>
              <a:spcPct val="90000"/>
            </a:lnSpc>
            <a:spcBef>
              <a:spcPct val="0"/>
            </a:spcBef>
            <a:spcAft>
              <a:spcPct val="35000"/>
            </a:spcAft>
          </a:pPr>
          <a:r>
            <a:rPr lang="en-US" sz="1800" kern="1200" dirty="0" smtClean="0"/>
            <a:t>- Used to rate and rank order applicants for eligible list</a:t>
          </a:r>
        </a:p>
        <a:p>
          <a:pPr lvl="0" algn="l" defTabSz="800100">
            <a:lnSpc>
              <a:spcPct val="90000"/>
            </a:lnSpc>
            <a:spcBef>
              <a:spcPct val="0"/>
            </a:spcBef>
            <a:spcAft>
              <a:spcPct val="35000"/>
            </a:spcAft>
          </a:pPr>
          <a:r>
            <a:rPr lang="en-US" sz="1800" kern="1200" dirty="0" smtClean="0"/>
            <a:t>- Hiring Manager and HR Specialist work together to develop questions</a:t>
          </a:r>
        </a:p>
      </dsp:txBody>
      <dsp:txXfrm>
        <a:off x="1990818" y="0"/>
        <a:ext cx="6788056" cy="2350437"/>
      </dsp:txXfrm>
    </dsp:sp>
    <dsp:sp modelId="{72A071A3-98BE-43E7-BAA1-42A807259903}">
      <dsp:nvSpPr>
        <dsp:cNvPr id="0" name=""/>
        <dsp:cNvSpPr/>
      </dsp:nvSpPr>
      <dsp:spPr>
        <a:xfrm>
          <a:off x="235043" y="235043"/>
          <a:ext cx="1755775" cy="18803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B9D18-BEC1-472F-84DF-4C361802689B}">
      <dsp:nvSpPr>
        <dsp:cNvPr id="0" name=""/>
        <dsp:cNvSpPr/>
      </dsp:nvSpPr>
      <dsp:spPr>
        <a:xfrm>
          <a:off x="0" y="2585481"/>
          <a:ext cx="8778875" cy="2350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Final Interview</a:t>
          </a:r>
        </a:p>
        <a:p>
          <a:pPr lvl="0" algn="l" defTabSz="800100">
            <a:lnSpc>
              <a:spcPct val="90000"/>
            </a:lnSpc>
            <a:spcBef>
              <a:spcPct val="0"/>
            </a:spcBef>
            <a:spcAft>
              <a:spcPct val="35000"/>
            </a:spcAft>
          </a:pPr>
          <a:r>
            <a:rPr lang="en-US" sz="1800" kern="1200" dirty="0" smtClean="0"/>
            <a:t>- Occurs after the referral and before reference checking</a:t>
          </a:r>
        </a:p>
        <a:p>
          <a:pPr lvl="0" algn="l" defTabSz="800100">
            <a:lnSpc>
              <a:spcPct val="90000"/>
            </a:lnSpc>
            <a:spcBef>
              <a:spcPct val="0"/>
            </a:spcBef>
            <a:spcAft>
              <a:spcPct val="35000"/>
            </a:spcAft>
          </a:pPr>
          <a:r>
            <a:rPr lang="en-US" sz="1800" kern="1200" dirty="0" smtClean="0"/>
            <a:t>- Is organized and scheduled by Hiring Manager</a:t>
          </a:r>
        </a:p>
        <a:p>
          <a:pPr lvl="0" algn="l" defTabSz="800100">
            <a:lnSpc>
              <a:spcPct val="90000"/>
            </a:lnSpc>
            <a:spcBef>
              <a:spcPct val="0"/>
            </a:spcBef>
            <a:spcAft>
              <a:spcPct val="35000"/>
            </a:spcAft>
          </a:pPr>
          <a:r>
            <a:rPr lang="en-US" sz="1800" kern="1200" dirty="0" smtClean="0"/>
            <a:t>- Hiring Manager develops the questions </a:t>
          </a:r>
        </a:p>
        <a:p>
          <a:pPr lvl="0" algn="l" defTabSz="800100">
            <a:lnSpc>
              <a:spcPct val="90000"/>
            </a:lnSpc>
            <a:spcBef>
              <a:spcPct val="0"/>
            </a:spcBef>
            <a:spcAft>
              <a:spcPct val="35000"/>
            </a:spcAft>
          </a:pPr>
          <a:r>
            <a:rPr lang="en-US" sz="1800" kern="1200" dirty="0" smtClean="0"/>
            <a:t>- Used to gather information needed to choose preferred candidate</a:t>
          </a:r>
          <a:endParaRPr lang="en-US" sz="1800" kern="1200" dirty="0"/>
        </a:p>
      </dsp:txBody>
      <dsp:txXfrm>
        <a:off x="1990818" y="2585481"/>
        <a:ext cx="6788056" cy="2350437"/>
      </dsp:txXfrm>
    </dsp:sp>
    <dsp:sp modelId="{F864D38D-F276-4E10-80C2-37F22482CC63}">
      <dsp:nvSpPr>
        <dsp:cNvPr id="0" name=""/>
        <dsp:cNvSpPr/>
      </dsp:nvSpPr>
      <dsp:spPr>
        <a:xfrm>
          <a:off x="235043" y="2820525"/>
          <a:ext cx="1755775" cy="188035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621" tIns="48312" rIns="96621" bIns="48312"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8" y="3"/>
            <a:ext cx="3169920" cy="480060"/>
          </a:xfrm>
          <a:prstGeom prst="rect">
            <a:avLst/>
          </a:prstGeom>
        </p:spPr>
        <p:txBody>
          <a:bodyPr vert="horz" lIns="96621" tIns="48312" rIns="96621" bIns="48312" rtlCol="0"/>
          <a:lstStyle>
            <a:lvl1pPr algn="r">
              <a:defRPr sz="1200"/>
            </a:lvl1pPr>
          </a:lstStyle>
          <a:p>
            <a:fld id="{F6CF5512-8E4D-46C9-9203-ADACEC31A94F}" type="datetimeFigureOut">
              <a:rPr lang="en-US" smtClean="0"/>
              <a:t>1/30/2017</a:t>
            </a:fld>
            <a:endParaRPr lang="en-US" dirty="0"/>
          </a:p>
        </p:txBody>
      </p:sp>
      <p:sp>
        <p:nvSpPr>
          <p:cNvPr id="4" name="Footer Placeholder 3"/>
          <p:cNvSpPr>
            <a:spLocks noGrp="1"/>
          </p:cNvSpPr>
          <p:nvPr>
            <p:ph type="ftr" sz="quarter" idx="2"/>
          </p:nvPr>
        </p:nvSpPr>
        <p:spPr>
          <a:xfrm>
            <a:off x="0" y="9119477"/>
            <a:ext cx="3169920" cy="480060"/>
          </a:xfrm>
          <a:prstGeom prst="rect">
            <a:avLst/>
          </a:prstGeom>
        </p:spPr>
        <p:txBody>
          <a:bodyPr vert="horz" lIns="96621" tIns="48312" rIns="96621" bIns="483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7"/>
            <a:ext cx="3169920" cy="480060"/>
          </a:xfrm>
          <a:prstGeom prst="rect">
            <a:avLst/>
          </a:prstGeom>
        </p:spPr>
        <p:txBody>
          <a:bodyPr vert="horz" lIns="96621" tIns="48312" rIns="96621" bIns="48312"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346273"/>
          </a:xfrm>
          <a:prstGeom prst="rect">
            <a:avLst/>
          </a:prstGeom>
        </p:spPr>
        <p:txBody>
          <a:bodyPr vert="horz" lIns="96621" tIns="48312" rIns="96621" bIns="48312"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2" y="2"/>
            <a:ext cx="3169920" cy="346273"/>
          </a:xfrm>
          <a:prstGeom prst="rect">
            <a:avLst/>
          </a:prstGeom>
        </p:spPr>
        <p:txBody>
          <a:bodyPr vert="horz" lIns="96621" tIns="48312" rIns="96621" bIns="48312" rtlCol="0"/>
          <a:lstStyle>
            <a:lvl1pPr algn="r">
              <a:defRPr sz="1200"/>
            </a:lvl1pPr>
          </a:lstStyle>
          <a:p>
            <a:fld id="{7A0C4957-A8F1-4602-BE95-B4787793BB94}" type="datetimeFigureOut">
              <a:rPr lang="en-US" smtClean="0"/>
              <a:t>1/30/2017</a:t>
            </a:fld>
            <a:r>
              <a:rPr lang="en-US" dirty="0" smtClean="0"/>
              <a:t> </a:t>
            </a:r>
            <a:endParaRPr lang="en-US" dirty="0"/>
          </a:p>
        </p:txBody>
      </p:sp>
      <p:sp>
        <p:nvSpPr>
          <p:cNvPr id="4" name="Slide Image Placeholder 3"/>
          <p:cNvSpPr>
            <a:spLocks noGrp="1" noRot="1" noChangeAspect="1"/>
          </p:cNvSpPr>
          <p:nvPr>
            <p:ph type="sldImg" idx="2"/>
          </p:nvPr>
        </p:nvSpPr>
        <p:spPr>
          <a:xfrm>
            <a:off x="177800" y="447675"/>
            <a:ext cx="4800600" cy="3600450"/>
          </a:xfrm>
          <a:prstGeom prst="rect">
            <a:avLst/>
          </a:prstGeom>
          <a:noFill/>
          <a:ln w="12700">
            <a:solidFill>
              <a:prstClr val="black"/>
            </a:solidFill>
          </a:ln>
        </p:spPr>
        <p:txBody>
          <a:bodyPr vert="horz" lIns="96621" tIns="48312" rIns="96621" bIns="48312" rtlCol="0" anchor="ctr"/>
          <a:lstStyle/>
          <a:p>
            <a:endParaRPr lang="en-US" dirty="0"/>
          </a:p>
        </p:txBody>
      </p:sp>
      <p:sp>
        <p:nvSpPr>
          <p:cNvPr id="5" name="Notes Placeholder 4"/>
          <p:cNvSpPr>
            <a:spLocks noGrp="1"/>
          </p:cNvSpPr>
          <p:nvPr>
            <p:ph type="body" sz="quarter" idx="3"/>
          </p:nvPr>
        </p:nvSpPr>
        <p:spPr>
          <a:xfrm>
            <a:off x="148427"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21" tIns="48312" rIns="96621" bIns="48312"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9" y="9359861"/>
            <a:ext cx="2033841" cy="239675"/>
          </a:xfrm>
          <a:prstGeom prst="rect">
            <a:avLst/>
          </a:prstGeom>
        </p:spPr>
        <p:txBody>
          <a:bodyPr vert="horz" lIns="96621" tIns="48312" rIns="96621" bIns="48312"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1" y="457762"/>
            <a:ext cx="2024933" cy="8786672"/>
          </a:xfrm>
          <a:prstGeom prst="rect">
            <a:avLst/>
          </a:prstGeom>
          <a:ln w="12700">
            <a:solidFill>
              <a:schemeClr val="tx1"/>
            </a:solidFill>
          </a:ln>
        </p:spPr>
        <p:txBody>
          <a:bodyPr vert="horz" lIns="96621" tIns="48312" rIns="96621" bIns="48312"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intranet/employees/new-employees-1/neo-perm-forms"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708634" y="2161252"/>
            <a:ext cx="5945003" cy="539638"/>
          </a:xfrm>
          <a:prstGeom prst="rect">
            <a:avLst/>
          </a:prstGeom>
          <a:noFill/>
        </p:spPr>
        <p:txBody>
          <a:bodyPr wrap="square" lIns="94679" tIns="47340" rIns="94679" bIns="47340" rtlCol="0">
            <a:spAutoFit/>
          </a:bodyPr>
          <a:lstStyle/>
          <a:p>
            <a:pPr algn="ctr"/>
            <a:r>
              <a:rPr lang="en-US" sz="2900" i="1" dirty="0"/>
              <a:t>Hiring the Best</a:t>
            </a:r>
            <a:endParaRPr lang="en-US" sz="2900"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184544" y="3389370"/>
            <a:ext cx="2887342" cy="1571143"/>
          </a:xfrm>
          <a:prstGeom prst="rect">
            <a:avLst/>
          </a:prstGeom>
          <a:noFill/>
          <a:ln>
            <a:noFill/>
          </a:ln>
        </p:spPr>
      </p:pic>
      <p:sp>
        <p:nvSpPr>
          <p:cNvPr id="2" name="Rectangle 1"/>
          <p:cNvSpPr>
            <a:spLocks noChangeArrowheads="1"/>
          </p:cNvSpPr>
          <p:nvPr/>
        </p:nvSpPr>
        <p:spPr bwMode="auto">
          <a:xfrm>
            <a:off x="708634" y="6602451"/>
            <a:ext cx="5899475" cy="11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9" tIns="47340" rIns="94679" bIns="47340" numCol="1" anchor="ctr" anchorCtr="0" compatLnSpc="1">
            <a:prstTxWarp prst="textNoShape">
              <a:avLst/>
            </a:prstTxWarp>
            <a:spAutoFit/>
          </a:bodyPr>
          <a:lstStyle/>
          <a:p>
            <a:pPr defTabSz="946788" eaLnBrk="0" fontAlgn="base" hangingPunct="0">
              <a:spcBef>
                <a:spcPct val="0"/>
              </a:spcBef>
              <a:spcAft>
                <a:spcPct val="0"/>
              </a:spcAft>
            </a:pPr>
            <a:r>
              <a:rPr lang="en-US" altLang="ja-JP" i="1" dirty="0">
                <a:latin typeface="Calibri" panose="020F0502020204030204" pitchFamily="34" charset="0"/>
                <a:ea typeface="SimSun" panose="02010600030101010101" pitchFamily="2" charset="-122"/>
                <a:cs typeface="Times New Roman" panose="02020603050405020304" pitchFamily="18" charset="0"/>
              </a:rPr>
              <a:t>Participant Guide</a:t>
            </a:r>
            <a:endParaRPr lang="en-US" altLang="ja-JP" sz="400" dirty="0"/>
          </a:p>
          <a:p>
            <a:pPr defTabSz="946788" eaLnBrk="0" fontAlgn="base" hangingPunct="0">
              <a:spcBef>
                <a:spcPct val="0"/>
              </a:spcBef>
              <a:spcAft>
                <a:spcPct val="0"/>
              </a:spcAft>
            </a:pPr>
            <a:endParaRPr lang="en-US" altLang="ja-JP" sz="1400" i="1" dirty="0">
              <a:latin typeface="Calibri" panose="020F0502020204030204" pitchFamily="34" charset="0"/>
              <a:ea typeface="SimSun" panose="02010600030101010101" pitchFamily="2" charset="-122"/>
              <a:cs typeface="Times New Roman" panose="02020603050405020304" pitchFamily="18" charset="0"/>
            </a:endParaRPr>
          </a:p>
          <a:p>
            <a:pPr defTabSz="946788" eaLnBrk="0" fontAlgn="base" hangingPunct="0">
              <a:spcBef>
                <a:spcPct val="0"/>
              </a:spcBef>
              <a:spcAft>
                <a:spcPct val="0"/>
              </a:spcAft>
            </a:pPr>
            <a:r>
              <a:rPr lang="en-US" altLang="ja-JP" sz="1400" i="1" dirty="0">
                <a:latin typeface="Calibri" panose="020F0502020204030204" pitchFamily="34" charset="0"/>
                <a:ea typeface="SimSun" panose="02010600030101010101" pitchFamily="2" charset="-122"/>
                <a:cs typeface="Times New Roman" panose="02020603050405020304" pitchFamily="18" charset="0"/>
              </a:rPr>
              <a:t>Amanda Parkhurst-Strout</a:t>
            </a:r>
            <a:endParaRPr lang="en-US" altLang="ja-JP" sz="400" dirty="0"/>
          </a:p>
          <a:p>
            <a:pPr defTabSz="946788" eaLnBrk="0" fontAlgn="base" hangingPunct="0">
              <a:spcBef>
                <a:spcPct val="0"/>
              </a:spcBef>
              <a:spcAft>
                <a:spcPct val="0"/>
              </a:spcAft>
            </a:pPr>
            <a:r>
              <a:rPr lang="en-US" altLang="zh-CN" sz="1400" i="1" dirty="0">
                <a:latin typeface="Calibri" panose="020F0502020204030204" pitchFamily="34" charset="0"/>
                <a:ea typeface="SimSun" panose="02010600030101010101" pitchFamily="2" charset="-122"/>
                <a:cs typeface="Times New Roman" panose="02020603050405020304" pitchFamily="18" charset="0"/>
              </a:rPr>
              <a:t>February, 2017</a:t>
            </a:r>
            <a:endParaRPr lang="en-US" altLang="zh-CN" sz="1400" i="1" dirty="0">
              <a:latin typeface="Calibri" panose="020F0502020204030204" pitchFamily="34" charset="0"/>
              <a:ea typeface="SimSun" panose="02010600030101010101" pitchFamily="2" charset="-122"/>
              <a:cs typeface="Times New Roman" panose="02020603050405020304" pitchFamily="18" charset="0"/>
            </a:endParaRPr>
          </a:p>
          <a:p>
            <a:pPr defTabSz="946788" eaLnBrk="0" fontAlgn="base" hangingPunct="0">
              <a:spcBef>
                <a:spcPct val="0"/>
              </a:spcBef>
              <a:spcAft>
                <a:spcPct val="0"/>
              </a:spcAft>
            </a:pPr>
            <a:endParaRPr lang="en-US" altLang="zh-CN" sz="400" dirty="0"/>
          </a:p>
        </p:txBody>
      </p:sp>
    </p:spTree>
    <p:extLst>
      <p:ext uri="{BB962C8B-B14F-4D97-AF65-F5344CB8AC3E}">
        <p14:creationId xmlns:p14="http://schemas.microsoft.com/office/powerpoint/2010/main" val="356200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1"/>
            <a:ext cx="5992226" cy="988181"/>
          </a:xfrm>
          <a:prstGeom prst="rect">
            <a:avLst/>
          </a:prstGeom>
          <a:noFill/>
        </p:spPr>
        <p:txBody>
          <a:bodyPr wrap="square" lIns="94679" tIns="47340" rIns="94679" bIns="47340" rtlCol="0">
            <a:spAutoFit/>
          </a:bodyPr>
          <a:lstStyle/>
          <a:p>
            <a:pPr algn="ctr"/>
            <a:r>
              <a:rPr lang="en-US" sz="2900" dirty="0"/>
              <a:t>Section 1</a:t>
            </a:r>
          </a:p>
          <a:p>
            <a:pPr algn="ctr"/>
            <a:r>
              <a:rPr lang="en-US" sz="2900" dirty="0"/>
              <a:t>Introduction to Hiring the Best</a:t>
            </a:r>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25868005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100</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39"/>
            <a:ext cx="5992226" cy="988169"/>
          </a:xfrm>
          <a:prstGeom prst="rect">
            <a:avLst/>
          </a:prstGeom>
          <a:noFill/>
        </p:spPr>
        <p:txBody>
          <a:bodyPr wrap="square" lIns="94679" tIns="47340" rIns="94679" bIns="47340" rtlCol="0">
            <a:spAutoFit/>
          </a:bodyPr>
          <a:lstStyle/>
          <a:p>
            <a:pPr algn="ctr"/>
            <a:r>
              <a:rPr lang="en-US" sz="2900" dirty="0"/>
              <a:t>Tab </a:t>
            </a:r>
            <a:r>
              <a:rPr lang="en-US" sz="2900" dirty="0"/>
              <a:t>5 </a:t>
            </a:r>
            <a:r>
              <a:rPr lang="en-US" sz="2900" dirty="0"/>
              <a:t>– </a:t>
            </a:r>
            <a:r>
              <a:rPr lang="en-US" sz="2900" dirty="0"/>
              <a:t>Exceptional Applicant </a:t>
            </a:r>
          </a:p>
          <a:p>
            <a:pPr algn="ctr"/>
            <a:r>
              <a:rPr lang="en-US" sz="2900" dirty="0"/>
              <a:t>Qualities</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6854510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101</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39"/>
            <a:ext cx="5992226" cy="988169"/>
          </a:xfrm>
          <a:prstGeom prst="rect">
            <a:avLst/>
          </a:prstGeom>
          <a:noFill/>
        </p:spPr>
        <p:txBody>
          <a:bodyPr wrap="square" lIns="94679" tIns="47340" rIns="94679" bIns="47340" rtlCol="0">
            <a:spAutoFit/>
          </a:bodyPr>
          <a:lstStyle/>
          <a:p>
            <a:pPr algn="ctr"/>
            <a:r>
              <a:rPr lang="en-US" sz="2900" dirty="0"/>
              <a:t>Tab 6</a:t>
            </a:r>
            <a:r>
              <a:rPr lang="en-US" sz="2900" dirty="0"/>
              <a:t> </a:t>
            </a:r>
            <a:r>
              <a:rPr lang="en-US" sz="2900" dirty="0"/>
              <a:t>– </a:t>
            </a:r>
            <a:r>
              <a:rPr lang="en-US" sz="2900" dirty="0"/>
              <a:t>Abbreviated Administrative Assistant III Announcement</a:t>
            </a:r>
            <a:endParaRPr lang="en-US" sz="2900"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13299285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102</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39"/>
            <a:ext cx="5992226" cy="988169"/>
          </a:xfrm>
          <a:prstGeom prst="rect">
            <a:avLst/>
          </a:prstGeom>
          <a:noFill/>
        </p:spPr>
        <p:txBody>
          <a:bodyPr wrap="square" lIns="94679" tIns="47340" rIns="94679" bIns="47340" rtlCol="0">
            <a:spAutoFit/>
          </a:bodyPr>
          <a:lstStyle/>
          <a:p>
            <a:pPr algn="ctr"/>
            <a:r>
              <a:rPr lang="en-US" sz="2900" dirty="0"/>
              <a:t>Tab </a:t>
            </a:r>
            <a:r>
              <a:rPr lang="en-US" sz="2900" dirty="0"/>
              <a:t>7 </a:t>
            </a:r>
            <a:r>
              <a:rPr lang="en-US" sz="2900" dirty="0"/>
              <a:t>– </a:t>
            </a:r>
            <a:r>
              <a:rPr lang="en-US" sz="2900" dirty="0"/>
              <a:t>Administrative Assistant Application (One)</a:t>
            </a:r>
            <a:endParaRPr lang="en-US" sz="2900"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3577801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103</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39"/>
            <a:ext cx="5992226" cy="988169"/>
          </a:xfrm>
          <a:prstGeom prst="rect">
            <a:avLst/>
          </a:prstGeom>
          <a:noFill/>
        </p:spPr>
        <p:txBody>
          <a:bodyPr wrap="square" lIns="94679" tIns="47340" rIns="94679" bIns="47340" rtlCol="0">
            <a:spAutoFit/>
          </a:bodyPr>
          <a:lstStyle/>
          <a:p>
            <a:pPr algn="ctr"/>
            <a:r>
              <a:rPr lang="en-US" sz="2900" dirty="0"/>
              <a:t>Tab </a:t>
            </a:r>
            <a:r>
              <a:rPr lang="en-US" sz="2900" dirty="0"/>
              <a:t>8 </a:t>
            </a:r>
            <a:r>
              <a:rPr lang="en-US" sz="2900" dirty="0"/>
              <a:t>– </a:t>
            </a:r>
            <a:r>
              <a:rPr lang="en-US" sz="2900" dirty="0"/>
              <a:t>Administrative Assistant Application (Two)</a:t>
            </a:r>
            <a:endParaRPr lang="en-US" sz="2900"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354651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789" indent="-177789">
              <a:buFont typeface="Arial" panose="020B0604020202020204" pitchFamily="34" charset="0"/>
              <a:buChar char="•"/>
            </a:pPr>
            <a:endParaRPr lang="en-US" b="1" dirty="0" smtClean="0"/>
          </a:p>
          <a:p>
            <a:pPr marL="177789" indent="-177789">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789" indent="-177789">
              <a:buFont typeface="Arial" panose="020B0604020202020204" pitchFamily="34" charset="0"/>
              <a:buChar char="•"/>
            </a:pPr>
            <a:r>
              <a:rPr lang="en-US" b="1" dirty="0" smtClean="0"/>
              <a:t>Section 1 -</a:t>
            </a:r>
            <a:r>
              <a:rPr lang="en-US" b="1" baseline="0" dirty="0" smtClean="0"/>
              <a:t> Provides an introduction to the selection process including the role of Workforce Staffing and why it is important to hire the best</a:t>
            </a:r>
            <a:endParaRPr lang="en-US" b="1" dirty="0" smtClean="0"/>
          </a:p>
          <a:p>
            <a:pPr marL="177789" indent="-177789">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789" indent="-177789">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789" indent="-177789">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789" indent="-177789">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789" indent="-177789">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789" indent="-177789">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11</a:t>
            </a:fld>
            <a:endParaRPr lang="en-US" dirty="0" smtClean="0"/>
          </a:p>
        </p:txBody>
      </p:sp>
      <p:sp>
        <p:nvSpPr>
          <p:cNvPr id="4" name="Slide Image Placeholder 3"/>
          <p:cNvSpPr>
            <a:spLocks noGrp="1" noRot="1" noChangeAspect="1"/>
          </p:cNvSpPr>
          <p:nvPr>
            <p:ph type="sldImg"/>
          </p:nvPr>
        </p:nvSpPr>
        <p:spPr>
          <a:xfrm>
            <a:off x="176213" y="447675"/>
            <a:ext cx="4802187" cy="3600450"/>
          </a:xfrm>
        </p:spPr>
      </p:sp>
    </p:spTree>
    <p:extLst>
      <p:ext uri="{BB962C8B-B14F-4D97-AF65-F5344CB8AC3E}">
        <p14:creationId xmlns:p14="http://schemas.microsoft.com/office/powerpoint/2010/main" val="83401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dirty="0"/>
          </a:p>
          <a:p>
            <a:pPr marL="177789" indent="-177789">
              <a:buFont typeface="Arial" panose="020B0604020202020204" pitchFamily="34" charset="0"/>
              <a:buChar char="•"/>
            </a:pPr>
            <a:r>
              <a:rPr lang="en-US" dirty="0"/>
              <a:t>Each of the learning objectives corresponds to a slide, or a series of slides, in this section of the </a:t>
            </a:r>
            <a:r>
              <a:rPr lang="en-US" dirty="0" smtClean="0"/>
              <a:t>course</a:t>
            </a:r>
            <a:endParaRPr lang="en-US" dirty="0"/>
          </a:p>
          <a:p>
            <a:pPr marL="177789" indent="-177789">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a:t>
            </a:r>
            <a:r>
              <a:rPr lang="en-US" dirty="0" smtClean="0"/>
              <a:t>materials</a:t>
            </a:r>
            <a:endParaRPr lang="en-US" dirty="0"/>
          </a:p>
          <a:p>
            <a:pPr marL="177789" indent="-177789">
              <a:buFont typeface="Arial" panose="020B0604020202020204" pitchFamily="34" charset="0"/>
              <a:buChar char="•"/>
            </a:pPr>
            <a:r>
              <a:rPr lang="en-US" dirty="0"/>
              <a:t>The section objectives are tied directly to the course objectives reviewed at the end of the </a:t>
            </a:r>
            <a:r>
              <a:rPr lang="en-US" dirty="0" smtClean="0"/>
              <a:t>course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 </a:t>
            </a:r>
            <a:r>
              <a:rPr lang="en-US" dirty="0" smtClean="0"/>
              <a:t>Terms </a:t>
            </a:r>
            <a:r>
              <a:rPr lang="en-US" dirty="0" smtClean="0"/>
              <a:t>and Concepts</a:t>
            </a:r>
          </a:p>
          <a:p>
            <a:endParaRPr lang="en-US" dirty="0" smtClean="0"/>
          </a:p>
          <a:p>
            <a:pPr marL="177789" indent="-177789">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789" indent="-177789">
              <a:buFont typeface="Arial" panose="020B0604020202020204" pitchFamily="34" charset="0"/>
              <a:buChar char="•"/>
            </a:pPr>
            <a:r>
              <a:rPr lang="en-US" b="0" baseline="0" dirty="0" smtClean="0"/>
              <a:t>If you do not understand a term, please ask the instructor for additional clarification</a:t>
            </a:r>
          </a:p>
          <a:p>
            <a:pPr marL="177789" indent="-177789">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0235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While</a:t>
            </a:r>
            <a:r>
              <a:rPr lang="en-US" baseline="0" dirty="0" smtClean="0"/>
              <a:t> the traditional role of HR has been to enforce policy and procedures, this has changed as Human Resources has become a strategic partner with the regions and divisions with the goal of consulting with managers on how to attract and retain the best possible employees.  Because of the need to follow federal and state guidelines there is still the perception about this role as being perceived as a road block.  However, it is the responsibility of HR to think about both the needs of the manager </a:t>
            </a:r>
            <a:r>
              <a:rPr lang="en-US" b="1" i="1" baseline="0" dirty="0" smtClean="0"/>
              <a:t>and</a:t>
            </a:r>
            <a:r>
              <a:rPr lang="en-US" baseline="0" dirty="0" smtClean="0"/>
              <a:t> CDOT as an organization while providing knowledgeable advice on the best course of action in any given scenario.  </a:t>
            </a:r>
          </a:p>
          <a:p>
            <a:endParaRPr lang="en-US" baseline="0" dirty="0" smtClean="0"/>
          </a:p>
          <a:p>
            <a:r>
              <a:rPr lang="en-US" baseline="0" dirty="0" smtClean="0"/>
              <a:t>To provide you with the best service, HR Specialists have gone through training such as DPA certification in selection</a:t>
            </a:r>
            <a:r>
              <a:rPr lang="en-US" dirty="0" smtClean="0"/>
              <a:t> processes</a:t>
            </a:r>
            <a:r>
              <a:rPr lang="en-US" baseline="0" dirty="0" smtClean="0"/>
              <a:t>, job evaluation, personal services, and have been</a:t>
            </a:r>
            <a:r>
              <a:rPr lang="en-US" dirty="0" smtClean="0"/>
              <a:t> hired </a:t>
            </a:r>
            <a:r>
              <a:rPr lang="en-US" baseline="0" dirty="0" smtClean="0"/>
              <a:t>for their HR knowledge and </a:t>
            </a:r>
            <a:r>
              <a:rPr lang="en-US" dirty="0" smtClean="0"/>
              <a:t>recruitment experience</a:t>
            </a:r>
            <a:r>
              <a:rPr lang="en-US" baseline="0" dirty="0" smtClean="0"/>
              <a:t>.</a:t>
            </a:r>
            <a:r>
              <a:rPr lang="en-US" dirty="0" smtClean="0"/>
              <a:t>  </a:t>
            </a:r>
            <a:r>
              <a:rPr lang="en-US" baseline="0" dirty="0" smtClean="0"/>
              <a:t>During the selection </a:t>
            </a:r>
            <a:r>
              <a:rPr lang="en-US" dirty="0" smtClean="0"/>
              <a:t>process, r</a:t>
            </a:r>
            <a:r>
              <a:rPr lang="en-US" baseline="0" dirty="0" smtClean="0"/>
              <a:t>emember the average employee works for CDOT for 11.6 years as opposed to 4.4 years for the typical private and public sector employee, so spending a little extra time with the selection of our employees is important.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20182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pPr algn="l"/>
            <a:r>
              <a:rPr lang="en-US" b="1" dirty="0" smtClean="0"/>
              <a:t>Tab 01 Useful Links:  </a:t>
            </a:r>
            <a:r>
              <a:rPr lang="en-US" b="0" dirty="0" smtClean="0"/>
              <a:t>State of Colorado Constitution</a:t>
            </a:r>
            <a:r>
              <a:rPr lang="en-US" b="0" baseline="0" dirty="0" smtClean="0"/>
              <a:t> </a:t>
            </a:r>
          </a:p>
          <a:p>
            <a:pPr lvl="4"/>
            <a:r>
              <a:rPr lang="en-US" b="0" baseline="0" dirty="0" smtClean="0"/>
              <a:t>                       State Personnel Rules </a:t>
            </a:r>
            <a:endParaRPr lang="en-US" b="1" baseline="0" dirty="0" smtClean="0"/>
          </a:p>
          <a:p>
            <a:pPr lvl="4"/>
            <a:r>
              <a:rPr lang="en-US" b="0" baseline="0" dirty="0" smtClean="0"/>
              <a:t>                       Classification Standards and Minimum Qualifications</a:t>
            </a:r>
          </a:p>
          <a:p>
            <a:pPr lvl="4"/>
            <a:r>
              <a:rPr lang="en-US" b="0" baseline="0" dirty="0" smtClean="0"/>
              <a:t>	            </a:t>
            </a:r>
            <a:r>
              <a:rPr lang="en-US" b="0" baseline="0" dirty="0" smtClean="0"/>
              <a:t>Compensation </a:t>
            </a:r>
            <a:r>
              <a:rPr lang="en-US" b="0" baseline="0" dirty="0" smtClean="0"/>
              <a:t>Plan</a:t>
            </a:r>
            <a:endParaRPr lang="en-US" dirty="0" smtClean="0"/>
          </a:p>
          <a:p>
            <a:endParaRPr lang="en-US" dirty="0" smtClean="0"/>
          </a:p>
          <a:p>
            <a:r>
              <a:rPr lang="en-US" dirty="0" smtClean="0"/>
              <a:t>During</a:t>
            </a:r>
            <a:r>
              <a:rPr lang="en-US" baseline="0" dirty="0" smtClean="0"/>
              <a:t> the recruitment process the HR Specialist uses their knowledge of the following regulations, rules and standards to ensure your recruitment is compliant and defensible should it be challenged.  </a:t>
            </a:r>
          </a:p>
          <a:p>
            <a:endParaRPr lang="en-US" baseline="0" dirty="0" smtClean="0"/>
          </a:p>
          <a:p>
            <a:pPr marL="171404" indent="-171404">
              <a:buFont typeface="Arial" panose="020B0604020202020204" pitchFamily="34" charset="0"/>
              <a:buChar char="•"/>
            </a:pPr>
            <a:r>
              <a:rPr lang="en-US" b="1" baseline="0" dirty="0" smtClean="0"/>
              <a:t>State of Colorado Constitution </a:t>
            </a:r>
            <a:r>
              <a:rPr lang="en-US" baseline="0" dirty="0" smtClean="0"/>
              <a:t>– Outlines promotions and appointment of employees in the state personnel system must be made in accordance with merit and fitness (section 13), the requirement for the appointee to the position to reside in the state (section 13-6), the requirement for the person appointed to a position to be from the six highest ranking in the eligible and referral list (section 13-5) and the application of veterans preference to recruitment (section 15)  </a:t>
            </a:r>
          </a:p>
          <a:p>
            <a:pPr marL="171404" indent="-171404">
              <a:buFont typeface="Arial" panose="020B0604020202020204" pitchFamily="34" charset="0"/>
              <a:buChar char="•"/>
            </a:pPr>
            <a:r>
              <a:rPr lang="en-US" b="1" baseline="0" dirty="0" smtClean="0"/>
              <a:t>State Personnel Rules </a:t>
            </a:r>
            <a:r>
              <a:rPr lang="en-US" baseline="0" dirty="0" smtClean="0"/>
              <a:t>– The State Personnel Rules are also used by the HR Specialist because they outline the creation and maintenance of the jobs, compensation for the position, the requirements of the job announcement, the creation of the employment list, its use and the process by which the employee is appointed to a position.  </a:t>
            </a:r>
          </a:p>
          <a:p>
            <a:pPr marL="171404" indent="-171404" defTabSz="914153">
              <a:buFont typeface="Arial" panose="020B0604020202020204" pitchFamily="34" charset="0"/>
              <a:buChar char="•"/>
              <a:defRPr/>
            </a:pPr>
            <a:r>
              <a:rPr lang="en-US" b="1" dirty="0"/>
              <a:t>Standards for Educational and Psychological Testing </a:t>
            </a:r>
            <a:r>
              <a:rPr lang="en-US" dirty="0"/>
              <a:t>– The HR Specialist is trained to apply widely accepted standards to the assessment of applicants and the application of testing standards and application of standards to the scoring and interpretation of testing procedures.  </a:t>
            </a:r>
          </a:p>
          <a:p>
            <a:pPr defTabSz="914153">
              <a:defRPr/>
            </a:pPr>
            <a:endParaRPr lang="en-US" dirty="0"/>
          </a:p>
          <a:p>
            <a:pPr defTabSz="914153">
              <a:defRPr/>
            </a:pPr>
            <a:r>
              <a:rPr lang="en-US" b="1" i="1" dirty="0" smtClean="0"/>
              <a:t>Continued on next page</a:t>
            </a:r>
            <a:endParaRPr lang="en-US" b="1" i="1" dirty="0"/>
          </a:p>
          <a:p>
            <a:pPr marL="171404" indent="-171404" defTabSz="914153">
              <a:buFont typeface="Arial" panose="020B0604020202020204" pitchFamily="34" charset="0"/>
              <a:buChar char="•"/>
              <a:defRPr/>
            </a:pPr>
            <a:endParaRPr lang="en-US" dirty="0"/>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93436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57200"/>
            <a:ext cx="4855597" cy="8787234"/>
          </a:xfrm>
        </p:spPr>
        <p:txBody>
          <a:bodyPr/>
          <a:lstStyle/>
          <a:p>
            <a:r>
              <a:rPr lang="en-US" b="1" dirty="0" smtClean="0"/>
              <a:t>Continued from previous page</a:t>
            </a:r>
          </a:p>
          <a:p>
            <a:endParaRPr lang="en-US" dirty="0"/>
          </a:p>
          <a:p>
            <a:pPr marL="171404" indent="-171404" defTabSz="914153">
              <a:buFont typeface="Arial" panose="020B0604020202020204" pitchFamily="34" charset="0"/>
              <a:buChar char="•"/>
              <a:defRPr/>
            </a:pPr>
            <a:r>
              <a:rPr lang="en-US" b="1" dirty="0"/>
              <a:t>Uniform Guidelines on Employee Selection Procedures </a:t>
            </a:r>
            <a:r>
              <a:rPr lang="en-US" dirty="0"/>
              <a:t>– Processes </a:t>
            </a:r>
            <a:r>
              <a:rPr lang="en-US" dirty="0" smtClean="0"/>
              <a:t>outlined by </a:t>
            </a:r>
            <a:r>
              <a:rPr lang="en-US" dirty="0"/>
              <a:t>the Equal Employee Opportunity Commission that require all organizations to apply uniform procedures </a:t>
            </a:r>
            <a:r>
              <a:rPr lang="en-US" dirty="0" smtClean="0"/>
              <a:t>to employment </a:t>
            </a:r>
            <a:r>
              <a:rPr lang="en-US" dirty="0"/>
              <a:t>decisions, including interviews, review of experience or education from application forms, work samples, physical requirements, and evaluations of performance to provide equal employment opportunities to all applicants and prevent discrimination.</a:t>
            </a:r>
          </a:p>
          <a:p>
            <a:pPr marL="171404" indent="-171404" defTabSz="914153">
              <a:buFont typeface="Arial" panose="020B0604020202020204" pitchFamily="34" charset="0"/>
              <a:buChar char="•"/>
              <a:defRPr/>
            </a:pPr>
            <a:r>
              <a:rPr lang="en-US" b="1" dirty="0"/>
              <a:t>Employment Case Law </a:t>
            </a:r>
            <a:r>
              <a:rPr lang="en-US" dirty="0"/>
              <a:t>– In addition to all of the above, the HR Specialist is also familiar with </a:t>
            </a:r>
            <a:r>
              <a:rPr lang="en-US" dirty="0" smtClean="0"/>
              <a:t>employment </a:t>
            </a:r>
            <a:r>
              <a:rPr lang="en-US" dirty="0"/>
              <a:t>and </a:t>
            </a:r>
            <a:r>
              <a:rPr lang="en-US" dirty="0" smtClean="0"/>
              <a:t>selection </a:t>
            </a:r>
            <a:r>
              <a:rPr lang="en-US" dirty="0"/>
              <a:t>case law that establishes what can and cannot be done during the hiring process.  </a:t>
            </a:r>
            <a:endParaRPr lang="en-US" dirty="0" smtClean="0"/>
          </a:p>
          <a:p>
            <a:pPr marL="171427" indent="-171427">
              <a:buFont typeface="Arial" panose="020B0604020202020204" pitchFamily="34" charset="0"/>
              <a:buChar char="•"/>
            </a:pPr>
            <a:r>
              <a:rPr lang="en-US" b="1" baseline="0" dirty="0" smtClean="0"/>
              <a:t>State Compensation Plans </a:t>
            </a:r>
            <a:r>
              <a:rPr lang="en-US" baseline="0" dirty="0" smtClean="0"/>
              <a:t>– The compensation plans provide a compensation package to employee in the State personnel system.  </a:t>
            </a:r>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796824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dirty="0">
              <a:solidFill>
                <a:schemeClr val="dk1"/>
              </a:solidFill>
              <a:ea typeface="Calibri"/>
              <a:cs typeface="Calibri"/>
              <a:sym typeface="Calibri"/>
            </a:endParaRPr>
          </a:p>
          <a:p>
            <a:pPr algn="l">
              <a:lnSpc>
                <a:spcPct val="90000"/>
              </a:lnSpc>
              <a:buSzPct val="25000"/>
            </a:pPr>
            <a:r>
              <a:rPr lang="en-US" dirty="0">
                <a:solidFill>
                  <a:schemeClr val="dk1"/>
                </a:solidFill>
                <a:ea typeface="Calibri"/>
                <a:cs typeface="Calibri"/>
                <a:sym typeface="Calibri"/>
              </a:rPr>
              <a:t>The average CDOT employee stays with us for 11.6 years.  When an employee leaves the organization, there are two types of costs to the organization.   While there is no hard and fast way to determine the cost of employee turnover, there are a variety of estimates on the cost.  </a:t>
            </a:r>
          </a:p>
          <a:p>
            <a:pPr algn="l">
              <a:lnSpc>
                <a:spcPct val="90000"/>
              </a:lnSpc>
              <a:buSzPct val="25000"/>
            </a:pPr>
            <a:endParaRPr lang="en-US" dirty="0">
              <a:solidFill>
                <a:schemeClr val="dk1"/>
              </a:solidFill>
              <a:ea typeface="Calibri"/>
              <a:cs typeface="Calibri"/>
              <a:sym typeface="Calibri"/>
            </a:endParaRPr>
          </a:p>
          <a:p>
            <a:pPr algn="l">
              <a:lnSpc>
                <a:spcPct val="90000"/>
              </a:lnSpc>
              <a:buSzPct val="25000"/>
            </a:pPr>
            <a:r>
              <a:rPr lang="en-US" dirty="0">
                <a:solidFill>
                  <a:schemeClr val="dk1"/>
                </a:solidFill>
                <a:ea typeface="Calibri"/>
                <a:cs typeface="Calibri"/>
                <a:sym typeface="Calibri"/>
              </a:rPr>
              <a:t>According to </a:t>
            </a:r>
            <a:r>
              <a:rPr lang="en-US" dirty="0" smtClean="0">
                <a:solidFill>
                  <a:schemeClr val="dk1"/>
                </a:solidFill>
                <a:ea typeface="Calibri"/>
                <a:cs typeface="Calibri"/>
                <a:sym typeface="Calibri"/>
              </a:rPr>
              <a:t>the</a:t>
            </a:r>
            <a:r>
              <a:rPr lang="en-US" baseline="0" dirty="0" smtClean="0">
                <a:solidFill>
                  <a:schemeClr val="dk1"/>
                </a:solidFill>
                <a:ea typeface="Calibri"/>
                <a:cs typeface="Calibri"/>
                <a:sym typeface="Calibri"/>
              </a:rPr>
              <a:t> </a:t>
            </a:r>
            <a:r>
              <a:rPr lang="en-US" dirty="0" smtClean="0">
                <a:solidFill>
                  <a:schemeClr val="dk1"/>
                </a:solidFill>
                <a:ea typeface="Calibri"/>
                <a:cs typeface="Calibri"/>
                <a:sym typeface="Calibri"/>
              </a:rPr>
              <a:t>Society</a:t>
            </a:r>
            <a:r>
              <a:rPr lang="en-US" baseline="0" dirty="0" smtClean="0">
                <a:solidFill>
                  <a:schemeClr val="dk1"/>
                </a:solidFill>
                <a:ea typeface="Calibri"/>
                <a:cs typeface="Calibri"/>
                <a:sym typeface="Calibri"/>
              </a:rPr>
              <a:t> of Human Resources Management (SHRM)</a:t>
            </a:r>
            <a:r>
              <a:rPr lang="en-US" dirty="0" smtClean="0">
                <a:solidFill>
                  <a:schemeClr val="dk1"/>
                </a:solidFill>
                <a:ea typeface="Calibri"/>
                <a:cs typeface="Calibri"/>
                <a:sym typeface="Calibri"/>
              </a:rPr>
              <a:t>, </a:t>
            </a:r>
            <a:r>
              <a:rPr lang="en-US" dirty="0">
                <a:solidFill>
                  <a:schemeClr val="dk1"/>
                </a:solidFill>
                <a:ea typeface="Calibri"/>
                <a:cs typeface="Calibri"/>
                <a:sym typeface="Calibri"/>
              </a:rPr>
              <a:t>estimates for employee turnover include:  </a:t>
            </a:r>
            <a:endParaRPr lang="en-US" b="0" i="0" u="none" strike="noStrike" cap="none" dirty="0" smtClean="0">
              <a:solidFill>
                <a:schemeClr val="dk1"/>
              </a:solidFill>
              <a:latin typeface="+mn-lt"/>
              <a:ea typeface="Calibri"/>
              <a:cs typeface="Calibri"/>
              <a:sym typeface="Calibri"/>
            </a:endParaRPr>
          </a:p>
          <a:p>
            <a:pPr marL="171404" indent="-171404" algn="l">
              <a:lnSpc>
                <a:spcPct val="90000"/>
              </a:lnSpc>
              <a:buClr>
                <a:schemeClr val="dk1"/>
              </a:buClr>
              <a:buSzPct val="100000"/>
              <a:buFont typeface="Arial" panose="020B0604020202020204" pitchFamily="34" charset="0"/>
              <a:buChar char="•"/>
            </a:pPr>
            <a:r>
              <a:rPr lang="en-US" b="0" i="0" u="none" strike="noStrike" cap="none" dirty="0" smtClean="0">
                <a:solidFill>
                  <a:schemeClr val="dk1"/>
                </a:solidFill>
                <a:latin typeface="+mn-lt"/>
                <a:ea typeface="Calibri"/>
                <a:cs typeface="Calibri"/>
                <a:sym typeface="Calibri"/>
              </a:rPr>
              <a:t>1.5-2x the annual salary of position</a:t>
            </a:r>
          </a:p>
          <a:p>
            <a:pPr marL="171404" indent="-171404" algn="l">
              <a:lnSpc>
                <a:spcPct val="90000"/>
              </a:lnSpc>
              <a:buClr>
                <a:schemeClr val="dk1"/>
              </a:buClr>
              <a:buSzPct val="100000"/>
              <a:buFont typeface="Arial" panose="020B0604020202020204" pitchFamily="34" charset="0"/>
              <a:buChar char="•"/>
            </a:pPr>
            <a:r>
              <a:rPr lang="en-US" dirty="0" smtClean="0"/>
              <a:t>Cost of a new hire - Aug 2016 SHRM survey said average is $4,100</a:t>
            </a:r>
          </a:p>
          <a:p>
            <a:pPr marL="171404" indent="-171404">
              <a:lnSpc>
                <a:spcPct val="115000"/>
              </a:lnSpc>
              <a:buClr>
                <a:schemeClr val="dk1"/>
              </a:buClr>
              <a:buSzPct val="100000"/>
              <a:buFont typeface="Arial" panose="020B0604020202020204" pitchFamily="34" charset="0"/>
              <a:buChar char="•"/>
            </a:pPr>
            <a:r>
              <a:rPr lang="en-US" dirty="0" smtClean="0"/>
              <a:t>16% of annual salary for high-turnover, low-paying jobs (earning under $30,000 a year). For example, the cost to replace a $10/hour retail employee would be $3,328</a:t>
            </a:r>
          </a:p>
          <a:p>
            <a:pPr marL="171404" indent="-171404">
              <a:lnSpc>
                <a:spcPct val="115000"/>
              </a:lnSpc>
              <a:buClr>
                <a:schemeClr val="dk1"/>
              </a:buClr>
              <a:buSzPct val="100000"/>
              <a:buFont typeface="Arial" panose="020B0604020202020204" pitchFamily="34" charset="0"/>
              <a:buChar char="•"/>
            </a:pPr>
            <a:r>
              <a:rPr lang="en-US" dirty="0" smtClean="0"/>
              <a:t>20% of annual salary for mid-range positions (earning $30,000 to $50,000 a year). For example, the cost to replace a $40,000 manager would be $8,000</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63869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buClr>
                <a:schemeClr val="dk1"/>
              </a:buClr>
              <a:buSzPct val="25000"/>
            </a:pPr>
            <a:r>
              <a:rPr lang="en-US" b="1" dirty="0" smtClean="0"/>
              <a:t>Notes:</a:t>
            </a:r>
          </a:p>
          <a:p>
            <a:pPr lvl="1" algn="l">
              <a:buClr>
                <a:schemeClr val="dk1"/>
              </a:buClr>
              <a:buSzPct val="25000"/>
            </a:pPr>
            <a:endParaRPr lang="en-US" dirty="0" smtClean="0"/>
          </a:p>
          <a:p>
            <a:pPr lvl="1" algn="l">
              <a:buClr>
                <a:schemeClr val="dk1"/>
              </a:buClr>
              <a:buSzPct val="25000"/>
            </a:pPr>
            <a:r>
              <a:rPr lang="en-US" dirty="0" smtClean="0"/>
              <a:t>As a group, take five</a:t>
            </a:r>
            <a:r>
              <a:rPr lang="en-US" baseline="0" dirty="0" smtClean="0"/>
              <a:t> to ten minutes to discuss the first three questions on the slide.  When you are done discussing the first three question discuss the impacts of fourth question on your employees and CDOT as a whole.  Place any notes you may have under the question.  </a:t>
            </a:r>
            <a:endParaRPr lang="en-US" sz="1000" dirty="0">
              <a:solidFill>
                <a:schemeClr val="dk1"/>
              </a:solidFill>
              <a:ea typeface="Calibri"/>
              <a:cs typeface="Calibri"/>
              <a:sym typeface="Calibri"/>
            </a:endParaRPr>
          </a:p>
          <a:p>
            <a:pPr lvl="1" algn="l">
              <a:buClr>
                <a:schemeClr val="dk1"/>
              </a:buClr>
              <a:buSzPct val="25000"/>
            </a:pPr>
            <a:endParaRPr lang="en-US" b="0" i="0" u="none" strike="noStrike" cap="none" dirty="0" smtClean="0">
              <a:solidFill>
                <a:schemeClr val="dk1"/>
              </a:solidFill>
              <a:ea typeface="Calibri"/>
              <a:cs typeface="Calibri"/>
              <a:sym typeface="Calibri"/>
            </a:endParaRPr>
          </a:p>
          <a:p>
            <a:pPr marL="171427" lvl="1" indent="-171427" algn="l">
              <a:buClr>
                <a:schemeClr val="dk1"/>
              </a:buClr>
              <a:buSzPct val="25000"/>
              <a:buFont typeface="Arial" panose="020B0604020202020204" pitchFamily="34" charset="0"/>
              <a:buChar char="•"/>
            </a:pPr>
            <a:r>
              <a:rPr lang="en-US" b="0" i="0" u="none" strike="noStrike" cap="none" dirty="0" smtClean="0">
                <a:solidFill>
                  <a:schemeClr val="dk1"/>
                </a:solidFill>
                <a:ea typeface="Calibri"/>
                <a:cs typeface="Calibri"/>
                <a:sym typeface="Calibri"/>
              </a:rPr>
              <a:t>What</a:t>
            </a:r>
            <a:r>
              <a:rPr lang="en-US" b="0" i="0" u="none" strike="noStrike" cap="none" baseline="0" dirty="0" smtClean="0">
                <a:solidFill>
                  <a:schemeClr val="dk1"/>
                </a:solidFill>
                <a:ea typeface="Calibri"/>
                <a:cs typeface="Calibri"/>
                <a:sym typeface="Calibri"/>
              </a:rPr>
              <a:t> makes a “great place” to work?</a:t>
            </a: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171427" lvl="1" indent="-171427" algn="l">
              <a:buClr>
                <a:schemeClr val="dk1"/>
              </a:buClr>
              <a:buSzPct val="25000"/>
              <a:buFont typeface="Arial" panose="020B0604020202020204" pitchFamily="34" charset="0"/>
              <a:buChar char="•"/>
            </a:pPr>
            <a:r>
              <a:rPr lang="en-US" b="0" i="0" u="none" strike="noStrike" cap="none" baseline="0" dirty="0" smtClean="0">
                <a:solidFill>
                  <a:schemeClr val="dk1"/>
                </a:solidFill>
                <a:ea typeface="Calibri"/>
                <a:cs typeface="Calibri"/>
                <a:sym typeface="Calibri"/>
              </a:rPr>
              <a:t>Why did you choose to work at CDOT?</a:t>
            </a: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171427" lvl="1" indent="-171427" algn="l">
              <a:buClr>
                <a:schemeClr val="dk1"/>
              </a:buClr>
              <a:buSzPct val="25000"/>
              <a:buFont typeface="Arial" panose="020B0604020202020204" pitchFamily="34" charset="0"/>
              <a:buChar char="•"/>
            </a:pPr>
            <a:r>
              <a:rPr lang="en-US" b="0" i="0" u="none" strike="noStrike" cap="none" baseline="0" dirty="0" smtClean="0">
                <a:solidFill>
                  <a:schemeClr val="dk1"/>
                </a:solidFill>
                <a:ea typeface="Calibri"/>
                <a:cs typeface="Calibri"/>
                <a:sym typeface="Calibri"/>
              </a:rPr>
              <a:t>Why do employees stay?</a:t>
            </a: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228539" lvl="1" indent="-228539" algn="l">
              <a:buClr>
                <a:schemeClr val="dk1"/>
              </a:buClr>
              <a:buSzPct val="25000"/>
              <a:buFont typeface="Arial" panose="020B0604020202020204" pitchFamily="34" charset="0"/>
              <a:buChar char="•"/>
            </a:pPr>
            <a:endParaRPr lang="en-US" b="0" i="0" u="none" strike="noStrike" cap="none" baseline="0" dirty="0" smtClean="0">
              <a:solidFill>
                <a:schemeClr val="dk1"/>
              </a:solidFill>
              <a:ea typeface="Calibri"/>
              <a:cs typeface="Calibri"/>
              <a:sym typeface="Calibri"/>
            </a:endParaRPr>
          </a:p>
          <a:p>
            <a:pPr marL="171427" lvl="1" indent="-171427" algn="l">
              <a:buClr>
                <a:schemeClr val="dk1"/>
              </a:buClr>
              <a:buSzPct val="25000"/>
              <a:buFont typeface="Arial" panose="020B0604020202020204" pitchFamily="34" charset="0"/>
              <a:buChar char="•"/>
            </a:pPr>
            <a:endParaRPr lang="en-US" b="0" i="0" u="none" strike="noStrike" cap="none" dirty="0" smtClean="0">
              <a:solidFill>
                <a:schemeClr val="dk1"/>
              </a:solidFill>
              <a:ea typeface="Calibri"/>
              <a:cs typeface="Calibri"/>
              <a:sym typeface="Calibri"/>
            </a:endParaRPr>
          </a:p>
          <a:p>
            <a:pPr marL="171427" lvl="1" indent="-171427">
              <a:buFont typeface="Arial" panose="020B0604020202020204" pitchFamily="34" charset="0"/>
              <a:buChar char="•"/>
            </a:pPr>
            <a:endParaRPr lang="en-US" dirty="0" smtClean="0">
              <a:solidFill>
                <a:schemeClr val="tx1"/>
              </a:solidFill>
              <a:ea typeface="+mn-ea"/>
              <a:cs typeface="+mn-cs"/>
            </a:endParaRPr>
          </a:p>
          <a:p>
            <a:pPr marL="171427" lvl="1" indent="-171427">
              <a:buFont typeface="Arial" panose="020B0604020202020204" pitchFamily="34" charset="0"/>
              <a:buChar char="•"/>
            </a:pPr>
            <a:r>
              <a:rPr lang="en-US" dirty="0" smtClean="0">
                <a:solidFill>
                  <a:schemeClr val="dk1"/>
                </a:solidFill>
                <a:ea typeface="Calibri"/>
                <a:cs typeface="Calibri"/>
              </a:rPr>
              <a:t>How </a:t>
            </a:r>
            <a:r>
              <a:rPr lang="en-US" dirty="0">
                <a:solidFill>
                  <a:schemeClr val="dk1"/>
                </a:solidFill>
                <a:ea typeface="Calibri"/>
                <a:cs typeface="Calibri"/>
              </a:rPr>
              <a:t>are </a:t>
            </a:r>
            <a:r>
              <a:rPr lang="en-US" dirty="0" smtClean="0">
                <a:solidFill>
                  <a:schemeClr val="dk1"/>
                </a:solidFill>
                <a:ea typeface="Calibri"/>
                <a:cs typeface="Calibri"/>
              </a:rPr>
              <a:t>you, your </a:t>
            </a:r>
            <a:r>
              <a:rPr lang="en-US" dirty="0">
                <a:solidFill>
                  <a:schemeClr val="dk1"/>
                </a:solidFill>
                <a:ea typeface="Calibri"/>
                <a:cs typeface="Calibri"/>
              </a:rPr>
              <a:t>employees </a:t>
            </a:r>
            <a:r>
              <a:rPr lang="en-US" dirty="0" smtClean="0">
                <a:solidFill>
                  <a:schemeClr val="dk1"/>
                </a:solidFill>
                <a:ea typeface="Calibri"/>
                <a:cs typeface="Calibri"/>
              </a:rPr>
              <a:t>and CDOT </a:t>
            </a:r>
            <a:r>
              <a:rPr lang="en-US" dirty="0">
                <a:solidFill>
                  <a:schemeClr val="dk1"/>
                </a:solidFill>
                <a:ea typeface="Calibri"/>
                <a:cs typeface="Calibri"/>
              </a:rPr>
              <a:t>impacted by a “bad” hire?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4081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1"/>
            <a:ext cx="5992226" cy="988181"/>
          </a:xfrm>
          <a:prstGeom prst="rect">
            <a:avLst/>
          </a:prstGeom>
          <a:noFill/>
        </p:spPr>
        <p:txBody>
          <a:bodyPr wrap="square" lIns="94679" tIns="47340" rIns="94679" bIns="47340" rtlCol="0">
            <a:spAutoFit/>
          </a:bodyPr>
          <a:lstStyle/>
          <a:p>
            <a:pPr algn="ctr"/>
            <a:r>
              <a:rPr lang="en-US" sz="2900" dirty="0"/>
              <a:t>Section 2</a:t>
            </a:r>
          </a:p>
          <a:p>
            <a:pPr algn="ctr"/>
            <a:r>
              <a:rPr lang="en-US" sz="2900" dirty="0"/>
              <a:t>Introduction to Hiring the Best</a:t>
            </a:r>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322768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b="0" dirty="0"/>
          </a:p>
          <a:p>
            <a:r>
              <a:rPr lang="en-US" b="0" dirty="0" smtClean="0"/>
              <a:t>This course is designed to help CDOT Hiring Manager</a:t>
            </a:r>
            <a:r>
              <a:rPr lang="en-US" b="0" baseline="0" dirty="0" smtClean="0"/>
              <a:t>s understand the State of Colorado’s rules and procedures regarding filling positions, and the process they go through to fill a vacant position.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789" indent="-177789">
              <a:buFont typeface="Arial" panose="020B0604020202020204" pitchFamily="34" charset="0"/>
              <a:buChar char="•"/>
            </a:pPr>
            <a:endParaRPr lang="en-US" b="1" dirty="0" smtClean="0"/>
          </a:p>
          <a:p>
            <a:pPr marL="177789" indent="-177789">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789" indent="-177789">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789" indent="-177789">
              <a:buFont typeface="Arial" panose="020B0604020202020204" pitchFamily="34" charset="0"/>
              <a:buChar char="•"/>
            </a:pPr>
            <a:r>
              <a:rPr lang="en-US" b="1" baseline="0" dirty="0" smtClean="0"/>
              <a:t>Section 2</a:t>
            </a:r>
            <a:r>
              <a:rPr lang="en-US" b="1" dirty="0" smtClean="0"/>
              <a:t> -</a:t>
            </a:r>
            <a:r>
              <a:rPr lang="en-US" b="1" baseline="0" dirty="0" smtClean="0"/>
              <a:t> Explains how the selection process works and identifies the role of the Hiring Manager, Workforce Staffing, and the Appointing Authority</a:t>
            </a:r>
          </a:p>
          <a:p>
            <a:pPr marL="177789" indent="-177789">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789" indent="-177789">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789" indent="-177789">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789" indent="-177789">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789" indent="-177789">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20</a:t>
            </a:fld>
            <a:endParaRPr lang="en-US" dirty="0" smtClean="0"/>
          </a:p>
        </p:txBody>
      </p:sp>
      <p:sp>
        <p:nvSpPr>
          <p:cNvPr id="4" name="Slide Image Placeholder 3"/>
          <p:cNvSpPr>
            <a:spLocks noGrp="1" noRot="1" noChangeAspect="1"/>
          </p:cNvSpPr>
          <p:nvPr>
            <p:ph type="sldImg"/>
          </p:nvPr>
        </p:nvSpPr>
        <p:spPr>
          <a:xfrm>
            <a:off x="176213" y="447675"/>
            <a:ext cx="4802187" cy="3600450"/>
          </a:xfrm>
        </p:spPr>
      </p:sp>
    </p:spTree>
    <p:extLst>
      <p:ext uri="{BB962C8B-B14F-4D97-AF65-F5344CB8AC3E}">
        <p14:creationId xmlns:p14="http://schemas.microsoft.com/office/powerpoint/2010/main" val="1174196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a:t>Notes</a:t>
            </a:r>
            <a:r>
              <a:rPr lang="en-US" b="1" dirty="0" smtClean="0"/>
              <a:t>:</a:t>
            </a:r>
          </a:p>
          <a:p>
            <a:endParaRPr lang="en-US" dirty="0"/>
          </a:p>
          <a:p>
            <a:pPr marL="177789" indent="-177789">
              <a:buFont typeface="Arial" panose="020B0604020202020204" pitchFamily="34" charset="0"/>
              <a:buChar char="•"/>
            </a:pPr>
            <a:r>
              <a:rPr lang="en-US" dirty="0"/>
              <a:t>Each of the learning objectives corresponds to a slide, or a series of slides, in this section of the course.</a:t>
            </a:r>
          </a:p>
          <a:p>
            <a:pPr marL="177789" indent="-177789">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789" indent="-177789">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175471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a:t>
            </a:r>
            <a:r>
              <a:rPr lang="en-US" dirty="0" smtClean="0"/>
              <a:t>Terms </a:t>
            </a:r>
            <a:r>
              <a:rPr lang="en-US" dirty="0" smtClean="0"/>
              <a:t>and Concepts</a:t>
            </a:r>
          </a:p>
          <a:p>
            <a:endParaRPr lang="en-US" dirty="0" smtClean="0"/>
          </a:p>
          <a:p>
            <a:pPr marL="177789" indent="-177789">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789" indent="-177789">
              <a:buFont typeface="Arial" panose="020B0604020202020204" pitchFamily="34" charset="0"/>
              <a:buChar char="•"/>
            </a:pPr>
            <a:r>
              <a:rPr lang="en-US" b="0" baseline="0" dirty="0" smtClean="0"/>
              <a:t>If you do not understand a term, please ask the instructor for additional clarification</a:t>
            </a:r>
          </a:p>
          <a:p>
            <a:pPr marL="177789" indent="-177789">
              <a:buFont typeface="Arial" panose="020B0604020202020204" pitchFamily="34" charset="0"/>
              <a:buChar char="•"/>
            </a:pPr>
            <a:r>
              <a:rPr lang="en-US" b="0" baseline="0" dirty="0" smtClean="0"/>
              <a:t>The reference material section of the course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2571590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a:t>Notes:</a:t>
            </a:r>
          </a:p>
          <a:p>
            <a:endParaRPr lang="en-US" sz="1000" dirty="0"/>
          </a:p>
          <a:p>
            <a:r>
              <a:rPr lang="en-US" sz="1000" b="1" dirty="0"/>
              <a:t>Tab 01 - Useful Links:   </a:t>
            </a:r>
            <a:r>
              <a:rPr lang="en-US" sz="1000" dirty="0"/>
              <a:t>State</a:t>
            </a:r>
            <a:r>
              <a:rPr lang="en-US" sz="1000" b="1" dirty="0"/>
              <a:t> </a:t>
            </a:r>
            <a:r>
              <a:rPr lang="en-US" sz="1000" dirty="0"/>
              <a:t>Job Opportunities</a:t>
            </a:r>
          </a:p>
          <a:p>
            <a:r>
              <a:rPr lang="en-US" sz="1000" dirty="0"/>
              <a:t>	            Connecting Colorado</a:t>
            </a:r>
          </a:p>
          <a:p>
            <a:pPr defTabSz="914153"/>
            <a:r>
              <a:rPr lang="en-US" sz="1000" dirty="0"/>
              <a:t>	            Job Offer Templates</a:t>
            </a:r>
          </a:p>
          <a:p>
            <a:endParaRPr lang="en-US" sz="1000" dirty="0"/>
          </a:p>
          <a:p>
            <a:r>
              <a:rPr lang="en-US" sz="1000" b="1" dirty="0"/>
              <a:t>Position Vacancy </a:t>
            </a:r>
            <a:r>
              <a:rPr lang="en-US" sz="1000" dirty="0"/>
              <a:t>– After a position has been declared vacant or soon-to-be vacant, the Region or Division must determine internally whether they'd like to fill the position and get any associated approvals.  If proceeding with the selection process, then a signed PDQ must be submitted to the HR Specialist.  If the position is being reclassified or there are changes to the PDQ, then additional steps might be required, up to and including:</a:t>
            </a:r>
          </a:p>
          <a:p>
            <a:pPr marL="171404" indent="-171404">
              <a:buFont typeface="Arial" panose="020B0604020202020204" pitchFamily="34" charset="0"/>
              <a:buChar char="•"/>
            </a:pPr>
            <a:r>
              <a:rPr lang="en-US" sz="1000" dirty="0"/>
              <a:t>An evaluation of the job duties that need to be performed</a:t>
            </a:r>
          </a:p>
          <a:p>
            <a:pPr marL="171404" indent="-171404">
              <a:buFont typeface="Arial" panose="020B0604020202020204" pitchFamily="34" charset="0"/>
              <a:buChar char="•"/>
            </a:pPr>
            <a:r>
              <a:rPr lang="en-US" sz="1000" dirty="0"/>
              <a:t>Budgeting of the position (discussed with the Appointing Authority)</a:t>
            </a:r>
          </a:p>
          <a:p>
            <a:pPr marL="171404" indent="-171404">
              <a:buFont typeface="Arial" panose="020B0604020202020204" pitchFamily="34" charset="0"/>
              <a:buChar char="•"/>
            </a:pPr>
            <a:r>
              <a:rPr lang="en-US" sz="1000" dirty="0"/>
              <a:t>A discussion with the HR Specialist if there are new or major changes to the job duties or PDQ </a:t>
            </a:r>
          </a:p>
          <a:p>
            <a:pPr marL="171404" indent="-171404">
              <a:buFont typeface="Arial" panose="020B0604020202020204" pitchFamily="34" charset="0"/>
              <a:buChar char="•"/>
            </a:pPr>
            <a:r>
              <a:rPr lang="en-US" sz="1000" dirty="0"/>
              <a:t>A discussion of how the position will be filled, for example, transfer, promotion, open competitive or reinstatement.  </a:t>
            </a:r>
          </a:p>
          <a:p>
            <a:pPr marL="171404" indent="-171404">
              <a:buFont typeface="Arial" panose="020B0604020202020204" pitchFamily="34" charset="0"/>
              <a:buChar char="•"/>
            </a:pPr>
            <a:r>
              <a:rPr lang="en-US" sz="1000" dirty="0"/>
              <a:t>Once the PDQ is approved by HR, a Request to Fill PCR needs to be submitted</a:t>
            </a:r>
          </a:p>
          <a:p>
            <a:pPr marL="171404" indent="-171404">
              <a:buFont typeface="Arial" panose="020B0604020202020204" pitchFamily="34" charset="0"/>
              <a:buChar char="•"/>
            </a:pPr>
            <a:endParaRPr lang="en-US" sz="1000" dirty="0"/>
          </a:p>
          <a:p>
            <a:r>
              <a:rPr lang="en-US" sz="1000" b="1" dirty="0"/>
              <a:t>HR Specialist Partners with Hiring Manager </a:t>
            </a:r>
            <a:r>
              <a:rPr lang="en-US" sz="1000" dirty="0"/>
              <a:t>– During this stage the HR Specialist and the Hiring Manager work together to describe the vacant position and the ideal applicant to fill the position.  Prior to meeting with the Hiring Manager, the HR Specialist reviews all of the documents associated with the position including the old, new and other similar PDQs,  other similar PDQs and past job announcements.  The Hiring Manager describes the position to the HR Specialist and provides details about what Knowledge, Skills, Abilities and Other Characteristics (KSAOs) they need from the position. This is a good time to also plan the proposed stages of the selection process, including designating panel members, timelines and key dates.</a:t>
            </a:r>
          </a:p>
          <a:p>
            <a:endParaRPr lang="en-US" sz="1000" dirty="0"/>
          </a:p>
          <a:p>
            <a:r>
              <a:rPr lang="en-US" sz="1000" b="1" i="1" dirty="0"/>
              <a:t>Continued on next page</a:t>
            </a:r>
          </a:p>
          <a:p>
            <a:endParaRPr lang="en-US" sz="100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3463015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57200"/>
            <a:ext cx="4855597" cy="8787234"/>
          </a:xfrm>
        </p:spPr>
        <p:txBody>
          <a:bodyPr>
            <a:noAutofit/>
          </a:bodyPr>
          <a:lstStyle/>
          <a:p>
            <a:r>
              <a:rPr lang="en-US" sz="1000" b="1" i="1" dirty="0"/>
              <a:t>Continued from previous page</a:t>
            </a:r>
          </a:p>
          <a:p>
            <a:endParaRPr lang="en-US" sz="1000" dirty="0"/>
          </a:p>
          <a:p>
            <a:r>
              <a:rPr lang="en-US" sz="1000" b="1" dirty="0"/>
              <a:t>Job Announcement Created / Vacancy Announced </a:t>
            </a:r>
            <a:r>
              <a:rPr lang="en-US" sz="1000" dirty="0"/>
              <a:t>- After the meeting between the HR Specialist and the Hiring Manager the job announcement is created and finalized and the dates for the announcement are established.  The strategy for communicating the position to applicants is also formalized, which includes:</a:t>
            </a:r>
          </a:p>
          <a:p>
            <a:pPr marL="171404" indent="-171404" algn="l">
              <a:buFont typeface="Arial" panose="020B0604020202020204" pitchFamily="34" charset="0"/>
              <a:buChar char="•"/>
            </a:pPr>
            <a:r>
              <a:rPr lang="en-US" sz="1000" dirty="0"/>
              <a:t>The State Job Opportunities website – The main State  job page found at: https://www.Colorado.gov/jobs</a:t>
            </a:r>
          </a:p>
          <a:p>
            <a:pPr marL="171404" indent="-171404" algn="l">
              <a:buFont typeface="Arial" panose="020B0604020202020204" pitchFamily="34" charset="0"/>
              <a:buChar char="•"/>
            </a:pPr>
            <a:r>
              <a:rPr lang="en-US" sz="1000" dirty="0"/>
              <a:t>Connecting Colorado – The State of Colorado Department of Labor page found at: https://www.connectingcolorado.com/</a:t>
            </a:r>
          </a:p>
          <a:p>
            <a:pPr marL="171404" indent="-171404">
              <a:buFont typeface="Arial" panose="020B0604020202020204" pitchFamily="34" charset="0"/>
              <a:buChar char="•"/>
            </a:pPr>
            <a:r>
              <a:rPr lang="en-US" sz="1000" dirty="0"/>
              <a:t>CDOT Social Media accounts (Facebook, Twitter, LinkedIn)</a:t>
            </a:r>
          </a:p>
          <a:p>
            <a:pPr marL="171404" indent="-171404">
              <a:buFont typeface="Arial" panose="020B0604020202020204" pitchFamily="34" charset="0"/>
              <a:buChar char="•"/>
            </a:pPr>
            <a:r>
              <a:rPr lang="en-US" sz="1000" dirty="0"/>
              <a:t>Professional and trades publications - Let your HR Specialist know if there are any professional or trade associations, websites or publications you think would be good sources to find candidates. The costs of doing so need to be paid by your region/division </a:t>
            </a:r>
          </a:p>
          <a:p>
            <a:pPr marL="171404" indent="-171404">
              <a:buFont typeface="Arial" panose="020B0604020202020204" pitchFamily="34" charset="0"/>
              <a:buChar char="•"/>
            </a:pPr>
            <a:r>
              <a:rPr lang="en-US" sz="1000" dirty="0"/>
              <a:t>Spreading the word about the open position within your own networks, including encouraging employees with the skillsets needed within the State and CDOT to apply.  Make sure you don't promise the job to anyone or provide any extra assistance/information to any particular candidate(s) to ensure a fair and open competitive process.  If ever in doubt, ask your HR Specialist.</a:t>
            </a:r>
          </a:p>
          <a:p>
            <a:endParaRPr lang="en-US" sz="1000" dirty="0"/>
          </a:p>
          <a:p>
            <a:r>
              <a:rPr lang="en-US" sz="1000" b="1" dirty="0"/>
              <a:t>Applications Reviewed </a:t>
            </a:r>
            <a:r>
              <a:rPr lang="en-US" sz="1000" dirty="0"/>
              <a:t>– During this step the HR Specialist conducts a review of all of the applications against the minimum qualifications listed in </a:t>
            </a:r>
            <a:r>
              <a:rPr lang="en-US" sz="1000" dirty="0"/>
              <a:t>the announcement </a:t>
            </a:r>
            <a:r>
              <a:rPr lang="en-US" sz="1000" dirty="0"/>
              <a:t>and discusses with the Hiring Manager if the recruitment needs to be extended based on number of applicants and their qualifications. Once all applications are reviewed, notifications are sent to all candidates to notify them whether they have met minimum qualifications or not.  The HR Specialist then touches base with the Hiring Manager to discuss whether to proceed with the comparative analysis or go straight to referral.  If there are six or less qualified applicants then the recruitment may go directly to referral, but the eligible list will be unranked and all </a:t>
            </a:r>
            <a:r>
              <a:rPr lang="en-US" sz="1000" dirty="0"/>
              <a:t>referred applicants </a:t>
            </a:r>
            <a:r>
              <a:rPr lang="en-US" sz="1000" dirty="0"/>
              <a:t>must be </a:t>
            </a:r>
            <a:r>
              <a:rPr lang="en-US" sz="1000" dirty="0"/>
              <a:t>considered.</a:t>
            </a:r>
            <a:endParaRPr lang="en-US" sz="1000" dirty="0"/>
          </a:p>
          <a:p>
            <a:endParaRPr lang="en-US" sz="1000" dirty="0"/>
          </a:p>
          <a:p>
            <a:r>
              <a:rPr lang="en-US" sz="1000" b="1" dirty="0"/>
              <a:t>Applicants Assessed / Eligible List Created </a:t>
            </a:r>
            <a:r>
              <a:rPr lang="en-US" sz="1000" dirty="0"/>
              <a:t>– After the applications are reviewed for minimum qualifications, and if it doesn't go straight to referral, candidates are assessed for the key competencies (KSAOs) of the position.  The qualified applicants can be assessed in a variety of ways including a </a:t>
            </a:r>
            <a:r>
              <a:rPr lang="en-US" sz="1000" dirty="0"/>
              <a:t>structured </a:t>
            </a:r>
            <a:r>
              <a:rPr lang="en-US" sz="1000" dirty="0"/>
              <a:t>application review, essays, structured </a:t>
            </a:r>
            <a:r>
              <a:rPr lang="en-US" sz="1000" dirty="0"/>
              <a:t>interviews (oral panel), </a:t>
            </a:r>
            <a:r>
              <a:rPr lang="en-US" sz="1000" dirty="0"/>
              <a:t>knowledge tests and/or other means. Once ranked, the passing applicants are placed on an eligible list and the top 6 names are </a:t>
            </a:r>
            <a:r>
              <a:rPr lang="en-US" sz="1000" dirty="0"/>
              <a:t>referred to </a:t>
            </a:r>
            <a:r>
              <a:rPr lang="en-US" sz="1000" dirty="0"/>
              <a:t>the Hiring Manager for further consideration. Part of the discussion on the creation of the eligible list is the cutoff point used to determine which applicants move forward, the date it will expire and if it can be used for other positions.  </a:t>
            </a:r>
            <a:endParaRPr lang="en-US" sz="1000" dirty="0"/>
          </a:p>
          <a:p>
            <a:endParaRPr lang="en-US" sz="1000" dirty="0"/>
          </a:p>
          <a:p>
            <a:r>
              <a:rPr lang="en-US" sz="1000" b="1" dirty="0"/>
              <a:t>Top Six Applicants Interviewed </a:t>
            </a:r>
            <a:r>
              <a:rPr lang="en-US" sz="1000" dirty="0"/>
              <a:t>– As the Hiring Manager, you must interview all of your referred candidates for the position.  Coordination and scheduling is the responsibility of the region or division.</a:t>
            </a:r>
          </a:p>
          <a:p>
            <a:endParaRPr lang="en-US" sz="1000" dirty="0"/>
          </a:p>
          <a:p>
            <a:r>
              <a:rPr lang="en-US" sz="1000" b="1" i="1" dirty="0"/>
              <a:t>Continued on next </a:t>
            </a:r>
            <a:r>
              <a:rPr lang="en-US" sz="1000" b="1" i="1" dirty="0"/>
              <a:t>p</a:t>
            </a:r>
            <a:r>
              <a:rPr lang="en-US" sz="1000" b="1" i="1" dirty="0"/>
              <a:t>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373960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57200"/>
            <a:ext cx="4855597" cy="8787234"/>
          </a:xfrm>
        </p:spPr>
        <p:txBody>
          <a:bodyPr/>
          <a:lstStyle/>
          <a:p>
            <a:r>
              <a:rPr lang="en-US" b="1" i="1" baseline="0" dirty="0" smtClean="0"/>
              <a:t>Continued from Previous</a:t>
            </a:r>
            <a:r>
              <a:rPr lang="en-US" b="1" i="1" dirty="0" smtClean="0"/>
              <a:t> Page</a:t>
            </a:r>
            <a:endParaRPr lang="en-US" b="1" i="1" baseline="0" dirty="0" smtClean="0"/>
          </a:p>
          <a:p>
            <a:endParaRPr lang="en-US" baseline="0" dirty="0" smtClean="0"/>
          </a:p>
          <a:p>
            <a:r>
              <a:rPr lang="en-US" b="1" baseline="0" dirty="0" smtClean="0"/>
              <a:t>Job Offer Made </a:t>
            </a:r>
            <a:r>
              <a:rPr lang="en-US" baseline="0" dirty="0" smtClean="0"/>
              <a:t>- As the Hiring Manager, you can hire any one of the referred applicants based on who you feel is the best fit, considering their application, performance on the comparative analysis, interview, reference checks, etc. Just be sure to:</a:t>
            </a:r>
          </a:p>
          <a:p>
            <a:pPr marL="171427" indent="-171427">
              <a:buFont typeface="Arial" panose="020B0604020202020204" pitchFamily="34" charset="0"/>
              <a:buChar char="•"/>
            </a:pPr>
            <a:r>
              <a:rPr lang="en-US" baseline="0" dirty="0" smtClean="0"/>
              <a:t>Let your HR Specialist know who your top candidate is after final interviews and reference checking is completed.  They will then work on a salary analysis to determine HR's salary recommendation</a:t>
            </a:r>
          </a:p>
          <a:p>
            <a:pPr marL="171427" indent="-171427">
              <a:buFont typeface="Arial" panose="020B0604020202020204" pitchFamily="34" charset="0"/>
              <a:buChar char="•"/>
            </a:pPr>
            <a:r>
              <a:rPr lang="en-US" baseline="0" dirty="0" smtClean="0"/>
              <a:t>Follow your region or divisions’ guidelines requesting approval for making a job offer, pay range guidelines and rules</a:t>
            </a:r>
          </a:p>
          <a:p>
            <a:pPr marL="171404" indent="-171404">
              <a:buFont typeface="Arial" panose="020B0604020202020204" pitchFamily="34" charset="0"/>
              <a:buChar char="•"/>
            </a:pPr>
            <a:r>
              <a:rPr lang="en-US" baseline="0" dirty="0" smtClean="0"/>
              <a:t>After the salary is approved and finalized, call the applicant of choice and make a verbal conditional job offer (be sure to be ready to answer common questions about the position such as pay, start date, benefits being provided)</a:t>
            </a:r>
          </a:p>
          <a:p>
            <a:pPr marL="171404" indent="-171404">
              <a:buFont typeface="Arial" panose="020B0604020202020204" pitchFamily="34" charset="0"/>
              <a:buChar char="•"/>
            </a:pPr>
            <a:r>
              <a:rPr lang="en-US" baseline="0" dirty="0" smtClean="0"/>
              <a:t>Follow-up on the verbal job offer by drafting a conditional job offer letter using the templates found at: http://intranet.dot.state.co.us/business/center-for-human-resources-management/HR-documents/job-offer-letters  Once the letter is</a:t>
            </a:r>
            <a:r>
              <a:rPr lang="en-US" dirty="0" smtClean="0"/>
              <a:t> signed by the region/division, HR will extend the formal letter to the applicant</a:t>
            </a:r>
            <a:endParaRPr lang="en-US" baseline="0" dirty="0" smtClean="0"/>
          </a:p>
          <a:p>
            <a:pPr marL="171404" indent="-171404">
              <a:buFont typeface="Arial" panose="020B0604020202020204" pitchFamily="34" charset="0"/>
              <a:buChar char="•"/>
            </a:pPr>
            <a:r>
              <a:rPr lang="en-US" baseline="0" dirty="0" smtClean="0"/>
              <a:t>Once the job offer letter has been signed and returned by the candidate and the pre-employment steps have been passed by your top candidate, your HR Specialist will follow up with the other referred applicants via email to let them know they weren't selected</a:t>
            </a:r>
          </a:p>
          <a:p>
            <a:pPr marL="171404" indent="-171404">
              <a:buFont typeface="Arial" panose="020B0604020202020204" pitchFamily="34" charset="0"/>
              <a:buChar char="•"/>
            </a:pPr>
            <a:r>
              <a:rPr lang="en-US" baseline="0" dirty="0" smtClean="0"/>
              <a:t>Whether the selected candidate is a new hire or existing employee, a PCR needs to be submitted to finalize the selection.</a:t>
            </a:r>
          </a:p>
          <a:p>
            <a:pPr marL="171404" indent="-171404">
              <a:buFont typeface="Arial" panose="020B0604020202020204" pitchFamily="34" charset="0"/>
              <a:buChar cha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181942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r>
              <a:rPr lang="en-US" b="1" dirty="0" smtClean="0"/>
              <a:t>Tab 03 </a:t>
            </a:r>
            <a:r>
              <a:rPr lang="en-US" b="1" dirty="0"/>
              <a:t>- </a:t>
            </a:r>
            <a:r>
              <a:rPr lang="en-US" dirty="0"/>
              <a:t>Permanent Employee Checklist  </a:t>
            </a:r>
          </a:p>
          <a:p>
            <a:r>
              <a:rPr lang="en-US" b="1" dirty="0"/>
              <a:t>Tab </a:t>
            </a:r>
            <a:r>
              <a:rPr lang="en-US" b="1" dirty="0" smtClean="0"/>
              <a:t>04 </a:t>
            </a:r>
            <a:r>
              <a:rPr lang="en-US" b="1" dirty="0"/>
              <a:t>– </a:t>
            </a:r>
            <a:r>
              <a:rPr lang="en-US" dirty="0"/>
              <a:t>Temporary Employee Checklist</a:t>
            </a:r>
          </a:p>
          <a:p>
            <a:endParaRPr lang="en-US" dirty="0"/>
          </a:p>
          <a:p>
            <a:r>
              <a:rPr lang="en-US" dirty="0"/>
              <a:t>The following list the role of the Hiring Manager during the selection process: </a:t>
            </a:r>
          </a:p>
          <a:p>
            <a:endParaRPr lang="en-US" dirty="0"/>
          </a:p>
          <a:p>
            <a:pPr marL="171404" indent="-171404">
              <a:buFont typeface="Arial" panose="020B0604020202020204" pitchFamily="34" charset="0"/>
              <a:buChar char="•"/>
            </a:pPr>
            <a:r>
              <a:rPr lang="en-US" dirty="0" smtClean="0"/>
              <a:t>Partner</a:t>
            </a:r>
            <a:r>
              <a:rPr lang="en-US" baseline="0" dirty="0" smtClean="0"/>
              <a:t> </a:t>
            </a:r>
            <a:r>
              <a:rPr lang="en-US" dirty="0" smtClean="0"/>
              <a:t>with </a:t>
            </a:r>
            <a:r>
              <a:rPr lang="en-US" dirty="0"/>
              <a:t>the HR Specialist </a:t>
            </a:r>
            <a:r>
              <a:rPr lang="en-US" dirty="0" smtClean="0"/>
              <a:t>regarding the vacant position and the process you would like to use to fill it</a:t>
            </a:r>
            <a:endParaRPr lang="en-US" dirty="0"/>
          </a:p>
          <a:p>
            <a:pPr marL="365661" lvl="2" indent="-171404"/>
            <a:r>
              <a:rPr lang="en-US" dirty="0"/>
              <a:t>Ensure the PDQ for the position is updated and accurate and submit signed PDQ to HR for review</a:t>
            </a:r>
          </a:p>
          <a:p>
            <a:pPr marL="365661" lvl="2" indent="-171404"/>
            <a:r>
              <a:rPr lang="en-US" dirty="0"/>
              <a:t>Submit request to fill PCR</a:t>
            </a:r>
          </a:p>
          <a:p>
            <a:pPr marL="365661" lvl="2" indent="-171404"/>
            <a:r>
              <a:rPr lang="en-US" dirty="0"/>
              <a:t>Review the announcement for accuracy before HR Specialist posts it</a:t>
            </a:r>
          </a:p>
          <a:p>
            <a:pPr marL="171404" lvl="1" indent="-171404" defTabSz="914153">
              <a:buFont typeface="Arial" panose="020B0604020202020204" pitchFamily="34" charset="0"/>
              <a:buChar char="•"/>
              <a:defRPr/>
            </a:pPr>
            <a:r>
              <a:rPr lang="en-US" dirty="0"/>
              <a:t>Provide review and input on comparative analysis process</a:t>
            </a:r>
            <a:endParaRPr lang="en-US" dirty="0" smtClean="0"/>
          </a:p>
          <a:p>
            <a:pPr marL="365661" lvl="2" indent="-171404"/>
            <a:r>
              <a:rPr lang="en-US" dirty="0" smtClean="0"/>
              <a:t>Provide names for the application review, oral panel and other steps</a:t>
            </a:r>
          </a:p>
          <a:p>
            <a:pPr marL="365661" lvl="2" indent="-171404"/>
            <a:r>
              <a:rPr lang="en-US" dirty="0" smtClean="0"/>
              <a:t>Determine </a:t>
            </a:r>
            <a:r>
              <a:rPr lang="en-US" dirty="0"/>
              <a:t>target dates for comparative analysis steps</a:t>
            </a:r>
          </a:p>
          <a:p>
            <a:pPr marL="365661" lvl="2" indent="-171404"/>
            <a:r>
              <a:rPr lang="en-US" dirty="0"/>
              <a:t>Provide input on application review criteria, oral panel questions and topics</a:t>
            </a:r>
          </a:p>
          <a:p>
            <a:pPr marL="171404" lvl="1" indent="-171404">
              <a:buFont typeface="Arial" panose="020B0604020202020204" pitchFamily="34" charset="0"/>
              <a:buChar char="•"/>
            </a:pPr>
            <a:r>
              <a:rPr lang="en-US" dirty="0"/>
              <a:t>Conduct final interviews in person or by phone </a:t>
            </a:r>
            <a:endParaRPr lang="en-US" dirty="0" smtClean="0"/>
          </a:p>
          <a:p>
            <a:pPr marL="171404" lvl="1" indent="-171404" defTabSz="914277">
              <a:buFont typeface="Arial" panose="020B0604020202020204" pitchFamily="34" charset="0"/>
              <a:buChar char="•"/>
              <a:defRPr/>
            </a:pPr>
            <a:r>
              <a:rPr lang="en-US" dirty="0" smtClean="0"/>
              <a:t>Conduct reference checks of your top applicant(s)</a:t>
            </a:r>
          </a:p>
          <a:p>
            <a:pPr marL="171404" indent="-171404">
              <a:buFont typeface="Arial" panose="020B0604020202020204" pitchFamily="34" charset="0"/>
              <a:buChar char="•"/>
            </a:pPr>
            <a:r>
              <a:rPr lang="en-US" dirty="0" smtClean="0"/>
              <a:t>Determine </a:t>
            </a:r>
            <a:r>
              <a:rPr lang="en-US" dirty="0"/>
              <a:t>final </a:t>
            </a:r>
            <a:r>
              <a:rPr lang="en-US" dirty="0" smtClean="0"/>
              <a:t>“preferred </a:t>
            </a:r>
            <a:r>
              <a:rPr lang="en-US" dirty="0"/>
              <a:t>applicant” and inform HR Specialist to trigger salary analysis</a:t>
            </a:r>
          </a:p>
          <a:p>
            <a:pPr marL="365661" lvl="2" indent="-171404"/>
            <a:r>
              <a:rPr lang="en-US" dirty="0" smtClean="0"/>
              <a:t>Upon receipt of salary analysis, get salary approval from Region/Division/HR/Deputy Director as needed and negotiate salary with preferred applicant</a:t>
            </a:r>
          </a:p>
          <a:p>
            <a:pPr lvl="1"/>
            <a:endParaRPr lang="en-US" dirty="0"/>
          </a:p>
          <a:p>
            <a:pPr lvl="1"/>
            <a:r>
              <a:rPr lang="en-US" b="1" i="1" dirty="0"/>
              <a:t>Continued on the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602381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66725"/>
            <a:ext cx="4855597" cy="8777709"/>
          </a:xfrm>
        </p:spPr>
        <p:txBody>
          <a:bodyPr/>
          <a:lstStyle/>
          <a:p>
            <a:r>
              <a:rPr lang="en-US" b="1" dirty="0" smtClean="0"/>
              <a:t>Continued from previous page</a:t>
            </a:r>
          </a:p>
          <a:p>
            <a:endParaRPr lang="en-US" dirty="0" smtClean="0"/>
          </a:p>
          <a:p>
            <a:pPr marL="171404" marR="0" lvl="0" indent="-1714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Use templates to create conditional job offer letter, including salary and proposed start date (preferably at least 2 weeks out from offer date). </a:t>
            </a:r>
          </a:p>
          <a:p>
            <a:pPr marL="171404" indent="-171404">
              <a:buFont typeface="Arial" panose="020B0604020202020204" pitchFamily="34" charset="0"/>
              <a:buChar char="•"/>
            </a:pPr>
            <a:r>
              <a:rPr lang="en-US" dirty="0" smtClean="0"/>
              <a:t>Get </a:t>
            </a:r>
            <a:r>
              <a:rPr lang="en-US" dirty="0"/>
              <a:t>Regional/Divisional approval and signatures for conditional job offer and submit it to HR Specialist. </a:t>
            </a:r>
          </a:p>
          <a:p>
            <a:pPr marL="365661" lvl="2"/>
            <a:r>
              <a:rPr lang="en-US" dirty="0" smtClean="0"/>
              <a:t>The </a:t>
            </a:r>
            <a:r>
              <a:rPr lang="en-US" u="none" kern="1200" dirty="0" smtClean="0">
                <a:solidFill>
                  <a:schemeClr val="tx1"/>
                </a:solidFill>
                <a:effectLst/>
                <a:latin typeface="+mn-lt"/>
                <a:ea typeface="+mn-ea"/>
                <a:cs typeface="+mn-cs"/>
              </a:rPr>
              <a:t>HR Specialist will extend the</a:t>
            </a:r>
            <a:r>
              <a:rPr lang="en-US" u="none" kern="1200" baseline="0" dirty="0" smtClean="0">
                <a:solidFill>
                  <a:schemeClr val="tx1"/>
                </a:solidFill>
                <a:effectLst/>
                <a:latin typeface="+mn-lt"/>
                <a:ea typeface="+mn-ea"/>
                <a:cs typeface="+mn-cs"/>
              </a:rPr>
              <a:t> </a:t>
            </a:r>
            <a:r>
              <a:rPr lang="en-US" u="none" kern="1200" dirty="0" smtClean="0">
                <a:solidFill>
                  <a:schemeClr val="tx1"/>
                </a:solidFill>
                <a:effectLst/>
                <a:latin typeface="+mn-lt"/>
                <a:ea typeface="+mn-ea"/>
                <a:cs typeface="+mn-cs"/>
              </a:rPr>
              <a:t>job offer to the preferred applicant and instructions start the background check</a:t>
            </a:r>
          </a:p>
          <a:p>
            <a:pPr marL="171404" indent="-171404">
              <a:buFont typeface="Arial" panose="020B0604020202020204" pitchFamily="34" charset="0"/>
              <a:buChar char="•"/>
            </a:pPr>
            <a:r>
              <a:rPr lang="en-US" dirty="0"/>
              <a:t>Conduct any additional pre-employment screening steps once </a:t>
            </a:r>
            <a:r>
              <a:rPr lang="en-US" dirty="0" smtClean="0"/>
              <a:t>preferred </a:t>
            </a:r>
            <a:r>
              <a:rPr lang="en-US" dirty="0"/>
              <a:t>a</a:t>
            </a:r>
            <a:r>
              <a:rPr lang="en-US" dirty="0" smtClean="0"/>
              <a:t>pplicant </a:t>
            </a:r>
            <a:r>
              <a:rPr lang="en-US" dirty="0"/>
              <a:t>passes </a:t>
            </a:r>
            <a:r>
              <a:rPr lang="en-US" dirty="0" smtClean="0"/>
              <a:t>the background check. </a:t>
            </a:r>
            <a:r>
              <a:rPr lang="en-US" dirty="0"/>
              <a:t>Additional pre-employment screening steps may include drug/alcohol testing, DOT physicals, etc.</a:t>
            </a:r>
          </a:p>
          <a:p>
            <a:pPr marL="365661" lvl="2" indent="-171404"/>
            <a:r>
              <a:rPr lang="en-US" dirty="0"/>
              <a:t>Inform HR Specialist if </a:t>
            </a:r>
            <a:r>
              <a:rPr lang="en-US" dirty="0" smtClean="0"/>
              <a:t>applicant </a:t>
            </a:r>
            <a:r>
              <a:rPr lang="en-US" dirty="0"/>
              <a:t>fails any of these additional screens and is removed from consideration so that HR can send the appropriate official </a:t>
            </a:r>
            <a:r>
              <a:rPr lang="en-US" dirty="0" smtClean="0"/>
              <a:t>applicant </a:t>
            </a:r>
            <a:r>
              <a:rPr lang="en-US" dirty="0"/>
              <a:t>notification</a:t>
            </a:r>
          </a:p>
          <a:p>
            <a:pPr marL="171404" indent="-171404">
              <a:buFont typeface="Arial" panose="020B0604020202020204" pitchFamily="34" charset="0"/>
              <a:buChar char="•"/>
            </a:pPr>
            <a:r>
              <a:rPr lang="en-US" dirty="0" smtClean="0"/>
              <a:t>Once your preferred candidate passes the pre-employment screening, contact them to confirm start date, what to bring on their first day, etc</a:t>
            </a:r>
          </a:p>
          <a:p>
            <a:pPr marL="171404" indent="-171404">
              <a:buFont typeface="Arial" panose="020B0604020202020204" pitchFamily="34" charset="0"/>
              <a:buChar char="•"/>
            </a:pPr>
            <a:r>
              <a:rPr lang="en-US" dirty="0" smtClean="0"/>
              <a:t>Submit correct PCR (Hire Non-CDOT Employee, PDT, etc.) </a:t>
            </a:r>
          </a:p>
          <a:p>
            <a:pPr marL="171404" lvl="1" indent="-171404">
              <a:buFont typeface="Arial" panose="020B0604020202020204" pitchFamily="34" charset="0"/>
              <a:buChar char="•"/>
            </a:pPr>
            <a:r>
              <a:rPr lang="en-US" dirty="0" smtClean="0"/>
              <a:t>New </a:t>
            </a:r>
            <a:r>
              <a:rPr lang="en-US" dirty="0"/>
              <a:t>hires must start on a Monday or the first of the month and their start date must be a working day and </a:t>
            </a:r>
            <a:r>
              <a:rPr lang="en-US" dirty="0" smtClean="0"/>
              <a:t>remember</a:t>
            </a:r>
            <a:r>
              <a:rPr lang="en-US" baseline="0" dirty="0" smtClean="0"/>
              <a:t> the </a:t>
            </a:r>
            <a:r>
              <a:rPr lang="en-US" dirty="0" smtClean="0"/>
              <a:t>PDT </a:t>
            </a:r>
            <a:r>
              <a:rPr lang="en-US" dirty="0"/>
              <a:t>PCRs must be received by noon Wednesday for an effective date of that following </a:t>
            </a:r>
            <a:r>
              <a:rPr lang="en-US" dirty="0" smtClean="0"/>
              <a:t>Saturday</a:t>
            </a:r>
            <a:endParaRPr lang="en-US" dirty="0"/>
          </a:p>
          <a:p>
            <a:pPr marL="171404" lvl="1" indent="-171404">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2781760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following</a:t>
            </a:r>
            <a:r>
              <a:rPr lang="en-US" baseline="0" dirty="0" smtClean="0"/>
              <a:t> are the roles of the Workforce Staffing during the selection process.  </a:t>
            </a:r>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r>
              <a:rPr lang="en-US" b="1" baseline="0" dirty="0" smtClean="0"/>
              <a:t>Serve as an Adviser to the Hiring Manager </a:t>
            </a:r>
            <a:r>
              <a:rPr lang="en-US" baseline="0" dirty="0" smtClean="0"/>
              <a:t>– The HR Specialist works with the Hiring Manager to answer all of their questions about the selection process, provide recommendations and maintain a legally defensible selection process</a:t>
            </a:r>
          </a:p>
          <a:p>
            <a:pPr marL="171404" indent="-171404">
              <a:buFont typeface="Arial" panose="020B0604020202020204" pitchFamily="34" charset="0"/>
              <a:buChar char="•"/>
            </a:pPr>
            <a:r>
              <a:rPr lang="en-US" b="1" baseline="0" dirty="0" smtClean="0"/>
              <a:t>Accountable for Job Announcement </a:t>
            </a:r>
            <a:r>
              <a:rPr lang="en-US" baseline="0" dirty="0" smtClean="0"/>
              <a:t>- The HR Specialist is accountable for the language used on the job announcement to describe the position and the process.  The HR Specialist also places the announcement online through the NEOGOV website</a:t>
            </a:r>
          </a:p>
          <a:p>
            <a:pPr marL="171404" indent="-171404">
              <a:buFont typeface="Arial" panose="020B0604020202020204" pitchFamily="34" charset="0"/>
              <a:buChar char="•"/>
            </a:pPr>
            <a:r>
              <a:rPr lang="en-US" b="1" baseline="0" dirty="0" smtClean="0"/>
              <a:t>Conduct a Review of the Applications</a:t>
            </a:r>
            <a:r>
              <a:rPr lang="en-US" baseline="0" dirty="0" smtClean="0"/>
              <a:t>– Prior to the applications being sent to the Hiring Manager the HE Specialist conducts a review of applications against the minimum qualifications to eliminate any applicants who are not minimally qualified for the position</a:t>
            </a:r>
          </a:p>
          <a:p>
            <a:pPr marL="171404" indent="-171404">
              <a:buFont typeface="Arial" panose="020B0604020202020204" pitchFamily="34" charset="0"/>
              <a:buChar char="•"/>
            </a:pPr>
            <a:r>
              <a:rPr lang="en-US" b="1" baseline="0" dirty="0" smtClean="0"/>
              <a:t>Partner with Hiring Manager to complete the Comparative Analysis Process</a:t>
            </a:r>
            <a:r>
              <a:rPr lang="en-US" baseline="0" dirty="0" smtClean="0"/>
              <a:t>– The HR Specialist works with the Hiring Manager, providing consultation on the best way to assess candidates in the most efficient and legally defensible way</a:t>
            </a:r>
          </a:p>
          <a:p>
            <a:pPr marL="171404" indent="-171404">
              <a:buFont typeface="Arial" panose="020B0604020202020204" pitchFamily="34" charset="0"/>
              <a:buChar char="•"/>
            </a:pPr>
            <a:r>
              <a:rPr lang="en-US" b="1" baseline="0" dirty="0" smtClean="0"/>
              <a:t>Conduct Salary Analysis </a:t>
            </a:r>
            <a:r>
              <a:rPr lang="en-US" baseline="0" dirty="0" smtClean="0"/>
              <a:t>– The HR Specialist completes the salary analysis and provides a recommendation about how much the employee should be paid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i="1" baseline="0" dirty="0" smtClean="0"/>
              <a:t>Continued on next page</a:t>
            </a:r>
            <a:endParaRPr lang="en-US" b="1" i="1" baseline="0" dirty="0" smtClean="0"/>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2939178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57200"/>
            <a:ext cx="4855597" cy="8787234"/>
          </a:xfrm>
        </p:spPr>
        <p:txBody>
          <a:bodyPr/>
          <a:lstStyle/>
          <a:p>
            <a:r>
              <a:rPr lang="en-US" b="1" i="1" dirty="0" smtClean="0"/>
              <a:t>Continued from previous page</a:t>
            </a:r>
          </a:p>
          <a:p>
            <a:endParaRPr lang="en-US" baseline="0" dirty="0" smtClean="0"/>
          </a:p>
          <a:p>
            <a:pPr marL="171404" indent="-171404">
              <a:buFont typeface="Arial" panose="020B0604020202020204" pitchFamily="34" charset="0"/>
              <a:buChar char="•"/>
            </a:pPr>
            <a:r>
              <a:rPr lang="en-US" b="1" baseline="0" dirty="0" smtClean="0"/>
              <a:t>Extend Official offer letter to the applicant</a:t>
            </a:r>
            <a:r>
              <a:rPr lang="en-US" baseline="0" dirty="0" smtClean="0"/>
              <a:t> – The HR Specialist reviews the offer letter for accuracy and sends the letter to the applicant along with instructions on the background check </a:t>
            </a:r>
          </a:p>
          <a:p>
            <a:pPr marL="171404" indent="-171404" defTabSz="914153">
              <a:buFont typeface="Arial" panose="020B0604020202020204" pitchFamily="34" charset="0"/>
              <a:buChar char="•"/>
              <a:defRPr/>
            </a:pPr>
            <a:r>
              <a:rPr lang="en-US" b="1" dirty="0" smtClean="0"/>
              <a:t>Facilitate</a:t>
            </a:r>
            <a:r>
              <a:rPr lang="en-US" b="1" baseline="0" dirty="0" smtClean="0"/>
              <a:t> the Background Check Pr</a:t>
            </a:r>
            <a:r>
              <a:rPr lang="en-US" b="1" dirty="0" smtClean="0"/>
              <a:t>ocess </a:t>
            </a:r>
            <a:r>
              <a:rPr lang="en-US" dirty="0" smtClean="0"/>
              <a:t>– The HR Specialist</a:t>
            </a:r>
            <a:r>
              <a:rPr lang="en-US" baseline="0" dirty="0" smtClean="0"/>
              <a:t> manages the background check process and informs the Hiring Manager of the results when the process is complete</a:t>
            </a:r>
            <a:endParaRPr lang="en-US" dirty="0" smtClean="0"/>
          </a:p>
          <a:p>
            <a:pPr marL="171404" indent="-171404">
              <a:buFont typeface="Arial" panose="020B0604020202020204" pitchFamily="34" charset="0"/>
              <a:buChar char="•"/>
            </a:pPr>
            <a:r>
              <a:rPr lang="en-US" b="1" baseline="0" dirty="0" smtClean="0"/>
              <a:t>Review PDQ and Job Announcements </a:t>
            </a:r>
            <a:r>
              <a:rPr lang="en-US" baseline="0" dirty="0" smtClean="0"/>
              <a:t>– The HR Specialist also reviews the PDQ and the job duties to ensure they are aligned with and with the classification</a:t>
            </a:r>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341471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9176" y="76201"/>
            <a:ext cx="2390775" cy="9283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69480587"/>
              </p:ext>
            </p:extLst>
          </p:nvPr>
        </p:nvGraphicFramePr>
        <p:xfrm>
          <a:off x="402866" y="471454"/>
          <a:ext cx="6528021" cy="8252293"/>
        </p:xfrm>
        <a:graphic>
          <a:graphicData uri="http://schemas.openxmlformats.org/drawingml/2006/table">
            <a:tbl>
              <a:tblPr firstRow="1" bandRow="1">
                <a:tableStyleId>{5940675A-B579-460E-94D1-54222C63F5DA}</a:tableStyleId>
              </a:tblPr>
              <a:tblGrid>
                <a:gridCol w="1100361"/>
                <a:gridCol w="4606454"/>
                <a:gridCol w="821206"/>
              </a:tblGrid>
              <a:tr h="485429">
                <a:tc>
                  <a:txBody>
                    <a:bodyPr/>
                    <a:lstStyle/>
                    <a:p>
                      <a:r>
                        <a:rPr lang="en-US" sz="1100" b="1" dirty="0" smtClean="0"/>
                        <a:t>Section</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5416" marR="95416" marT="47219" marB="47219">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1</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to Hiring the Best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11</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2</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The</a:t>
                      </a:r>
                      <a:r>
                        <a:rPr lang="en-US" sz="1100" baseline="0" dirty="0" smtClean="0"/>
                        <a:t> Selection Process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20</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3</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The</a:t>
                      </a:r>
                      <a:r>
                        <a:rPr lang="en-US" sz="1100" baseline="0" dirty="0" smtClean="0"/>
                        <a:t> Job Announcement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33</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4</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Comparative</a:t>
                      </a:r>
                      <a:r>
                        <a:rPr lang="en-US" sz="1100" baseline="0" dirty="0" smtClean="0"/>
                        <a:t> Analysis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45</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5</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Interviewing</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57</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6</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Post-Referral</a:t>
                      </a:r>
                      <a:r>
                        <a:rPr lang="en-US" sz="1100" baseline="0" dirty="0" smtClean="0"/>
                        <a:t>, Reference Checks and Next Steps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75</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smtClean="0"/>
                        <a:t>90</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Tab</a:t>
                      </a:r>
                      <a:r>
                        <a:rPr lang="en-US" sz="1100" baseline="0" dirty="0" smtClean="0"/>
                        <a:t> 1</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Useful Links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Tab</a:t>
                      </a:r>
                      <a:r>
                        <a:rPr lang="en-US" sz="1100" baseline="0" dirty="0" smtClean="0"/>
                        <a:t> 2</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Terms </a:t>
                      </a:r>
                      <a:r>
                        <a:rPr lang="en-US" sz="1100" baseline="0" dirty="0" smtClean="0"/>
                        <a:t>and Concepts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Tab</a:t>
                      </a:r>
                      <a:r>
                        <a:rPr lang="en-US" sz="1100" baseline="0" dirty="0" smtClean="0"/>
                        <a:t> 3</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Permanent Employee Checklist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Tab 4</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Temporary</a:t>
                      </a:r>
                      <a:r>
                        <a:rPr lang="en-US" sz="1100" baseline="0" dirty="0" smtClean="0"/>
                        <a:t> Employee Checklist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Tab 5</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t>Exceptional Applicant Qualities</a:t>
                      </a:r>
                      <a:endParaRPr lang="en-US" sz="11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dk1"/>
                        </a:solidFill>
                        <a:ea typeface="Calibri"/>
                        <a:cs typeface="Calibri"/>
                        <a:sym typeface="Calibri"/>
                      </a:endParaRPr>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Tab 6</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t>Abbreviated Administrative Assistant III</a:t>
                      </a:r>
                      <a:r>
                        <a:rPr lang="en-US" sz="1100" b="0" dirty="0" smtClean="0">
                          <a:solidFill>
                            <a:schemeClr val="dk1"/>
                          </a:solidFill>
                          <a:ea typeface="Calibri"/>
                          <a:cs typeface="Calibri"/>
                          <a:sym typeface="Calibri"/>
                        </a:rPr>
                        <a:t> Announcement</a:t>
                      </a:r>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Tab 7</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Administrative</a:t>
                      </a:r>
                      <a:r>
                        <a:rPr lang="en-US" sz="1100" baseline="0" dirty="0" smtClean="0"/>
                        <a:t> Assistant Application (One)</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Tab 8</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Administrative Assistant</a:t>
                      </a:r>
                      <a:r>
                        <a:rPr lang="en-US" sz="1100" baseline="0" dirty="0" smtClean="0"/>
                        <a:t> Application (Two)</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following</a:t>
            </a:r>
            <a:r>
              <a:rPr lang="en-US" baseline="0" dirty="0" smtClean="0"/>
              <a:t> are the roles of the Appointing Authority during the selection process:</a:t>
            </a:r>
          </a:p>
          <a:p>
            <a:pPr marL="171404" indent="-171404" defTabSz="914153">
              <a:buFont typeface="Arial" panose="020B0604020202020204" pitchFamily="34" charset="0"/>
              <a:buChar char="•"/>
              <a:defRPr/>
            </a:pPr>
            <a:r>
              <a:rPr lang="en-US" b="1" dirty="0" smtClean="0"/>
              <a:t>Approve or reject starting the Selection Process</a:t>
            </a:r>
            <a:r>
              <a:rPr lang="en-US" b="1" baseline="0" dirty="0" smtClean="0"/>
              <a:t> </a:t>
            </a:r>
            <a:r>
              <a:rPr lang="en-US" dirty="0" smtClean="0"/>
              <a:t>– The Appointing Authority is</a:t>
            </a:r>
            <a:r>
              <a:rPr lang="en-US" baseline="0" dirty="0" smtClean="0"/>
              <a:t> responsible for approval of beginning the hiring process based on the available budget and the needs of the department</a:t>
            </a:r>
          </a:p>
          <a:p>
            <a:pPr marL="171404" indent="-171404" defTabSz="914153">
              <a:buFont typeface="Arial" panose="020B0604020202020204" pitchFamily="34" charset="0"/>
              <a:buChar char="•"/>
              <a:defRPr/>
            </a:pPr>
            <a:r>
              <a:rPr lang="en-US" b="1" baseline="0" dirty="0" smtClean="0"/>
              <a:t>Approve the final PDQ </a:t>
            </a:r>
            <a:r>
              <a:rPr lang="en-US" baseline="0" dirty="0" smtClean="0"/>
              <a:t>– If there are going to be changes to the position, the Appointing Authority needs to approve the final PDQ prior to the position being filled unless it is a standard TM I, II or III</a:t>
            </a:r>
          </a:p>
          <a:p>
            <a:pPr marL="171404" indent="-171404" defTabSz="914153">
              <a:buFont typeface="Arial" panose="020B0604020202020204" pitchFamily="34" charset="0"/>
              <a:buChar char="•"/>
              <a:defRPr/>
            </a:pPr>
            <a:r>
              <a:rPr lang="en-US" b="1" baseline="0" dirty="0" smtClean="0"/>
              <a:t>Approve the Request to Fill </a:t>
            </a:r>
            <a:r>
              <a:rPr lang="en-US" baseline="0" dirty="0" smtClean="0"/>
              <a:t>– The Appointing Authority must approve the Request to Fill once it is routed </a:t>
            </a:r>
          </a:p>
          <a:p>
            <a:pPr marL="171404" indent="-171404" defTabSz="914153">
              <a:buFont typeface="Arial" panose="020B0604020202020204" pitchFamily="34" charset="0"/>
              <a:buChar char="•"/>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471286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endParaRPr lang="en-US" b="1" u="sng" baseline="0" dirty="0" smtClean="0"/>
          </a:p>
          <a:p>
            <a:pPr defTabSz="914153">
              <a:defRPr/>
            </a:pPr>
            <a:r>
              <a:rPr lang="en-US" dirty="0" smtClean="0"/>
              <a:t>The Hiring Manager and _____________ work</a:t>
            </a:r>
            <a:r>
              <a:rPr lang="en-US" baseline="0" dirty="0" smtClean="0"/>
              <a:t> together to fill a vacant position</a:t>
            </a:r>
            <a:r>
              <a:rPr lang="en-US" dirty="0" smtClean="0"/>
              <a:t>?</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endParaRPr lang="en-US" baseline="0" dirty="0" smtClean="0"/>
          </a:p>
          <a:p>
            <a:endParaRPr lang="en-US" baseline="0" dirty="0" smtClean="0"/>
          </a:p>
          <a:p>
            <a:r>
              <a:rPr lang="en-US" b="1" u="sng" baseline="0" dirty="0" smtClean="0"/>
              <a:t>Question Two</a:t>
            </a:r>
          </a:p>
          <a:p>
            <a:endParaRPr lang="en-US" b="1" u="sng" baseline="0" dirty="0" smtClean="0"/>
          </a:p>
          <a:p>
            <a:pPr defTabSz="914153">
              <a:defRPr/>
            </a:pPr>
            <a:r>
              <a:rPr lang="en-US" dirty="0" smtClean="0"/>
              <a:t>True or False: The</a:t>
            </a:r>
            <a:r>
              <a:rPr lang="en-US" baseline="0" dirty="0" smtClean="0"/>
              <a:t> process to fill a vacancy begins with the creation of the job announcement</a:t>
            </a:r>
            <a:r>
              <a:rPr lang="en-US" dirty="0" smtClean="0"/>
              <a:t>.</a:t>
            </a:r>
            <a:endParaRPr lang="en-US" baseline="0" dirty="0" smtClean="0"/>
          </a:p>
          <a:p>
            <a:endParaRPr lang="en-US" baseline="0" dirty="0" smtClean="0"/>
          </a:p>
          <a:p>
            <a:pPr>
              <a:lnSpc>
                <a:spcPct val="150000"/>
              </a:lnSpc>
            </a:pPr>
            <a:r>
              <a:rPr lang="en-US" b="1" baseline="0" dirty="0" smtClean="0"/>
              <a:t>Answer: </a:t>
            </a:r>
            <a:r>
              <a:rPr lang="en-US" dirty="0" smtClean="0"/>
              <a:t>________________________________________________________________________________________________________________________________</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
        <p:nvSpPr>
          <p:cNvPr id="5" name="Rectangle 4"/>
          <p:cNvSpPr/>
          <p:nvPr/>
        </p:nvSpPr>
        <p:spPr>
          <a:xfrm>
            <a:off x="638175" y="1647825"/>
            <a:ext cx="2628900" cy="2667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15" tIns="45708" rIns="91415" bIns="45708" spcCol="0" rtlCol="0" anchor="ctr"/>
          <a:lstStyle/>
          <a:p>
            <a:pPr algn="ctr"/>
            <a:endParaRPr lang="en-US" dirty="0"/>
          </a:p>
        </p:txBody>
      </p:sp>
      <p:sp>
        <p:nvSpPr>
          <p:cNvPr id="6" name="Rectangle 5"/>
          <p:cNvSpPr/>
          <p:nvPr/>
        </p:nvSpPr>
        <p:spPr>
          <a:xfrm>
            <a:off x="638176" y="2981325"/>
            <a:ext cx="3914775" cy="2667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15" tIns="45708" rIns="91415" bIns="45708" spcCol="0" rtlCol="0" anchor="ctr"/>
          <a:lstStyle/>
          <a:p>
            <a:pPr algn="ctr"/>
            <a:endParaRPr lang="en-US" dirty="0"/>
          </a:p>
        </p:txBody>
      </p:sp>
    </p:spTree>
    <p:extLst>
      <p:ext uri="{BB962C8B-B14F-4D97-AF65-F5344CB8AC3E}">
        <p14:creationId xmlns:p14="http://schemas.microsoft.com/office/powerpoint/2010/main" val="2317227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1"/>
            <a:ext cx="5992226" cy="988181"/>
          </a:xfrm>
          <a:prstGeom prst="rect">
            <a:avLst/>
          </a:prstGeom>
          <a:noFill/>
        </p:spPr>
        <p:txBody>
          <a:bodyPr wrap="square" lIns="94679" tIns="47340" rIns="94679" bIns="47340" rtlCol="0">
            <a:spAutoFit/>
          </a:bodyPr>
          <a:lstStyle/>
          <a:p>
            <a:pPr algn="ctr"/>
            <a:r>
              <a:rPr lang="en-US" sz="2900" dirty="0"/>
              <a:t>Section 3 </a:t>
            </a:r>
          </a:p>
          <a:p>
            <a:pPr algn="ctr"/>
            <a:r>
              <a:rPr lang="en-US" sz="2900" dirty="0"/>
              <a:t>The Job Announcement </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835310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789" indent="-177789">
              <a:buFont typeface="Arial" panose="020B0604020202020204" pitchFamily="34" charset="0"/>
              <a:buChar char="•"/>
            </a:pPr>
            <a:endParaRPr lang="en-US" b="1" dirty="0" smtClean="0"/>
          </a:p>
          <a:p>
            <a:pPr marL="177789" indent="-177789">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789" indent="-177789">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789" indent="-177789">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789" indent="-177789">
              <a:buFont typeface="Arial" panose="020B0604020202020204" pitchFamily="34" charset="0"/>
              <a:buChar char="•"/>
            </a:pPr>
            <a:r>
              <a:rPr lang="en-US" b="1" baseline="0" dirty="0" smtClean="0"/>
              <a:t>Section 3</a:t>
            </a:r>
            <a:r>
              <a:rPr lang="en-US" b="1" dirty="0" smtClean="0"/>
              <a:t> -</a:t>
            </a:r>
            <a:r>
              <a:rPr lang="en-US" b="1" baseline="0" dirty="0" smtClean="0"/>
              <a:t> Describes the job announcement and how it is used as a tool to identify the best applicants for a position</a:t>
            </a:r>
            <a:endParaRPr lang="en-US" b="1" dirty="0" smtClean="0"/>
          </a:p>
          <a:p>
            <a:pPr marL="177789" indent="-177789">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789" indent="-177789">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789" indent="-177789">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789" indent="-177789">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33</a:t>
            </a:fld>
            <a:endParaRPr lang="en-US" dirty="0" smtClean="0"/>
          </a:p>
        </p:txBody>
      </p:sp>
      <p:sp>
        <p:nvSpPr>
          <p:cNvPr id="4" name="Slide Image Placeholder 3"/>
          <p:cNvSpPr>
            <a:spLocks noGrp="1" noRot="1" noChangeAspect="1"/>
          </p:cNvSpPr>
          <p:nvPr>
            <p:ph type="sldImg"/>
          </p:nvPr>
        </p:nvSpPr>
        <p:spPr>
          <a:xfrm>
            <a:off x="176213" y="447675"/>
            <a:ext cx="4802187" cy="3600450"/>
          </a:xfrm>
        </p:spPr>
      </p:sp>
    </p:spTree>
    <p:extLst>
      <p:ext uri="{BB962C8B-B14F-4D97-AF65-F5344CB8AC3E}">
        <p14:creationId xmlns:p14="http://schemas.microsoft.com/office/powerpoint/2010/main" val="4216904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pPr marL="177789" indent="-177789">
              <a:buFont typeface="Arial" panose="020B0604020202020204" pitchFamily="34" charset="0"/>
              <a:buChar char="•"/>
            </a:pPr>
            <a:r>
              <a:rPr lang="en-US" dirty="0" smtClean="0"/>
              <a:t>Each of the learning objectives corresponds to a slide, or a series of slides, in this section of the course.</a:t>
            </a:r>
          </a:p>
          <a:p>
            <a:pPr marL="177789" indent="-177789">
              <a:buFont typeface="Arial" panose="020B0604020202020204" pitchFamily="34" charset="0"/>
              <a:buChar char="•"/>
            </a:pPr>
            <a:r>
              <a:rPr lang="en-US" dirty="0" smtClean="0"/>
              <a:t>By the end of this section, you should be able to perform each of the listed objectives with the support of the training materials.</a:t>
            </a:r>
          </a:p>
          <a:p>
            <a:pPr marL="177789" indent="-177789">
              <a:buFont typeface="Arial" panose="020B0604020202020204" pitchFamily="34" charset="0"/>
              <a:buChar char="•"/>
            </a:pPr>
            <a:r>
              <a:rPr lang="en-US" dirty="0" smtClean="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3180089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a:t>
            </a:r>
            <a:r>
              <a:rPr lang="en-US" b="1" dirty="0" smtClean="0"/>
              <a:t>– </a:t>
            </a:r>
            <a:r>
              <a:rPr lang="en-US" dirty="0" smtClean="0"/>
              <a:t>Terms </a:t>
            </a:r>
            <a:r>
              <a:rPr lang="en-US" dirty="0" smtClean="0"/>
              <a:t>and Concepts</a:t>
            </a:r>
          </a:p>
          <a:p>
            <a:endParaRPr lang="en-US" dirty="0" smtClean="0"/>
          </a:p>
          <a:p>
            <a:pPr marL="177789" indent="-177789">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789" indent="-177789">
              <a:buFont typeface="Arial" panose="020B0604020202020204" pitchFamily="34" charset="0"/>
              <a:buChar char="•"/>
            </a:pPr>
            <a:r>
              <a:rPr lang="en-US" b="0" baseline="0" dirty="0" smtClean="0"/>
              <a:t>If you do not understand a term, please ask the instructor for additional clarification</a:t>
            </a:r>
          </a:p>
          <a:p>
            <a:pPr marL="177789" indent="-177789">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782748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r>
              <a:rPr lang="en-US" b="1" dirty="0" smtClean="0"/>
              <a:t>Tab 05</a:t>
            </a:r>
            <a:r>
              <a:rPr lang="en-US" b="1" baseline="0" dirty="0" smtClean="0"/>
              <a:t> – Exceptional Applicant Qualities</a:t>
            </a:r>
            <a:endParaRPr lang="en-US" b="1" dirty="0" smtClean="0"/>
          </a:p>
          <a:p>
            <a:endParaRPr lang="en-US" b="1" dirty="0" smtClean="0"/>
          </a:p>
          <a:p>
            <a:endParaRPr lang="en-US" dirty="0" smtClean="0"/>
          </a:p>
          <a:p>
            <a:r>
              <a:rPr lang="en-US" dirty="0" smtClean="0"/>
              <a:t>Competencies</a:t>
            </a:r>
            <a:r>
              <a:rPr lang="en-US" baseline="0" dirty="0" smtClean="0"/>
              <a:t> of the applicant are measured through KSAOs.  This stands for Knowledge, Skills, Abilities and Other characteristics the applicant must demonstrate throughout the selection process. The KSAOs mentioned in the job announcement are closely tied to the Position Description Questionnaire (PDQ).  The more an applicant is able to demonstrate they have the KSAOs needed for the position through their application, comparative analysis assessment process and interview responses, the better their chances of being hired.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396872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Look at the slide – on the top it indicates “Time Spent” and then the slide is divided into three wedges.  As an employee changes their role, the amount of time they spend in each wedge changes.</a:t>
            </a:r>
          </a:p>
          <a:p>
            <a:pPr marL="171404" indent="-171404">
              <a:buFont typeface="Arial" panose="020B0604020202020204" pitchFamily="34" charset="0"/>
              <a:buChar char="•"/>
            </a:pPr>
            <a:r>
              <a:rPr lang="en-US" dirty="0" smtClean="0"/>
              <a:t>All three areas are used at all levels, however more time is spent on Technical and Tactical Skills as an Individual Contributor, and then more time is spent on Conceptual and Interpersonal Skills as a Manager</a:t>
            </a:r>
          </a:p>
          <a:p>
            <a:pPr marL="171404" indent="-171404">
              <a:buFont typeface="Arial" panose="020B0604020202020204" pitchFamily="34" charset="0"/>
              <a:buChar char="•"/>
            </a:pPr>
            <a:r>
              <a:rPr lang="en-US" dirty="0" smtClean="0"/>
              <a:t>On average, about 20% of a supervisor’s time is spent on managing/developing direct reports. Dealing with indirect reports adds to this</a:t>
            </a:r>
          </a:p>
          <a:p>
            <a:endParaRPr lang="en-US" dirty="0" smtClean="0"/>
          </a:p>
          <a:p>
            <a:r>
              <a:rPr lang="en-US" dirty="0" smtClean="0"/>
              <a:t>When</a:t>
            </a:r>
            <a:r>
              <a:rPr lang="en-US" baseline="0" dirty="0" smtClean="0"/>
              <a:t> you a going to hire a position it is important to think about the role because the needs of the position change based on the type of position.  As a result, Hiring Managers need to have different KSAOs based on Conceptual and Interpersonal skills rather than focusing solely on Technical Skills.  This should not only be considered during the creation of the announcement, but also when there are additional assessment such as interviews.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609314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b="1" dirty="0">
              <a:solidFill>
                <a:schemeClr val="dk1"/>
              </a:solidFill>
              <a:ea typeface="Calibri"/>
              <a:cs typeface="Calibri"/>
              <a:sym typeface="Calibri"/>
            </a:endParaRPr>
          </a:p>
          <a:p>
            <a:pPr algn="l">
              <a:lnSpc>
                <a:spcPct val="90000"/>
              </a:lnSpc>
              <a:buSzPct val="25000"/>
            </a:pPr>
            <a:r>
              <a:rPr lang="en-US" b="1" dirty="0">
                <a:solidFill>
                  <a:schemeClr val="dk1"/>
                </a:solidFill>
                <a:ea typeface="Calibri"/>
                <a:cs typeface="Calibri"/>
                <a:sym typeface="Calibri"/>
              </a:rPr>
              <a:t>TAB </a:t>
            </a:r>
            <a:r>
              <a:rPr lang="en-US" b="1" dirty="0" smtClean="0">
                <a:sym typeface="Calibri"/>
              </a:rPr>
              <a:t>06</a:t>
            </a:r>
            <a:r>
              <a:rPr lang="en-US" b="1" dirty="0" smtClean="0">
                <a:solidFill>
                  <a:schemeClr val="dk1"/>
                </a:solidFill>
                <a:ea typeface="Calibri"/>
                <a:cs typeface="Calibri"/>
                <a:sym typeface="Calibri"/>
              </a:rPr>
              <a:t> </a:t>
            </a:r>
            <a:r>
              <a:rPr lang="en-US" b="1" dirty="0">
                <a:solidFill>
                  <a:schemeClr val="dk1"/>
                </a:solidFill>
                <a:ea typeface="Calibri"/>
                <a:cs typeface="Calibri"/>
                <a:sym typeface="Calibri"/>
              </a:rPr>
              <a:t>– </a:t>
            </a:r>
            <a:r>
              <a:rPr lang="en-US" dirty="0"/>
              <a:t>Abbreviated Administrative Assistant III</a:t>
            </a:r>
            <a:r>
              <a:rPr lang="en-US" dirty="0">
                <a:solidFill>
                  <a:schemeClr val="dk1"/>
                </a:solidFill>
                <a:ea typeface="Calibri"/>
                <a:cs typeface="Calibri"/>
                <a:sym typeface="Calibri"/>
              </a:rPr>
              <a:t> Announcement</a:t>
            </a:r>
          </a:p>
          <a:p>
            <a:pPr algn="l">
              <a:lnSpc>
                <a:spcPct val="90000"/>
              </a:lnSpc>
              <a:buSzPct val="25000"/>
            </a:pPr>
            <a:endParaRPr lang="en-US" dirty="0">
              <a:solidFill>
                <a:schemeClr val="dk1"/>
              </a:solidFill>
              <a:ea typeface="Calibri"/>
              <a:cs typeface="Calibri"/>
              <a:sym typeface="Calibri"/>
            </a:endParaRPr>
          </a:p>
          <a:p>
            <a:pPr>
              <a:lnSpc>
                <a:spcPct val="90000"/>
              </a:lnSpc>
              <a:buSzPct val="25000"/>
            </a:pPr>
            <a:r>
              <a:rPr lang="en-US" dirty="0">
                <a:solidFill>
                  <a:schemeClr val="dk1"/>
                </a:solidFill>
                <a:ea typeface="Calibri"/>
                <a:cs typeface="Calibri"/>
                <a:sym typeface="Calibri"/>
              </a:rPr>
              <a:t>The </a:t>
            </a:r>
            <a:r>
              <a:rPr lang="en-US" dirty="0" smtClean="0">
                <a:solidFill>
                  <a:schemeClr val="dk1"/>
                </a:solidFill>
                <a:ea typeface="Calibri"/>
                <a:cs typeface="Calibri"/>
                <a:sym typeface="Calibri"/>
              </a:rPr>
              <a:t>job announcement </a:t>
            </a:r>
            <a:r>
              <a:rPr lang="en-US" dirty="0">
                <a:solidFill>
                  <a:schemeClr val="dk1"/>
                </a:solidFill>
                <a:ea typeface="Calibri"/>
                <a:cs typeface="Calibri"/>
                <a:sym typeface="Calibri"/>
              </a:rPr>
              <a:t>is a highly structured document which is used to communicate to applicants about the details of the vacant position, the </a:t>
            </a:r>
            <a:r>
              <a:rPr lang="en-US" dirty="0" smtClean="0">
                <a:solidFill>
                  <a:schemeClr val="dk1"/>
                </a:solidFill>
                <a:ea typeface="Calibri"/>
                <a:cs typeface="Calibri"/>
                <a:sym typeface="Calibri"/>
              </a:rPr>
              <a:t>stages </a:t>
            </a:r>
            <a:r>
              <a:rPr lang="en-US" dirty="0">
                <a:solidFill>
                  <a:schemeClr val="dk1"/>
                </a:solidFill>
                <a:ea typeface="Calibri"/>
                <a:cs typeface="Calibri"/>
                <a:sym typeface="Calibri"/>
              </a:rPr>
              <a:t>of the </a:t>
            </a:r>
            <a:r>
              <a:rPr lang="en-US" dirty="0" smtClean="0">
                <a:solidFill>
                  <a:schemeClr val="dk1"/>
                </a:solidFill>
                <a:ea typeface="Calibri"/>
                <a:cs typeface="Calibri"/>
                <a:sym typeface="Calibri"/>
              </a:rPr>
              <a:t>selection process</a:t>
            </a:r>
            <a:r>
              <a:rPr lang="en-US" dirty="0">
                <a:solidFill>
                  <a:schemeClr val="dk1"/>
                </a:solidFill>
                <a:ea typeface="Calibri"/>
                <a:cs typeface="Calibri"/>
                <a:sym typeface="Calibri"/>
              </a:rPr>
              <a:t>, and the rights afforded to them.  It is created through conversations between the HR Specialist and the Hiring Manager, the Position Description </a:t>
            </a:r>
            <a:r>
              <a:rPr lang="en-US" dirty="0" smtClean="0">
                <a:solidFill>
                  <a:schemeClr val="dk1"/>
                </a:solidFill>
                <a:ea typeface="Calibri"/>
                <a:cs typeface="Calibri"/>
                <a:sym typeface="Calibri"/>
              </a:rPr>
              <a:t>Questionnaire (PDQ), </a:t>
            </a:r>
            <a:r>
              <a:rPr lang="en-US" dirty="0">
                <a:solidFill>
                  <a:schemeClr val="dk1"/>
                </a:solidFill>
                <a:ea typeface="Calibri"/>
                <a:cs typeface="Calibri"/>
                <a:sym typeface="Calibri"/>
              </a:rPr>
              <a:t>and an analysis of what is needed.  The </a:t>
            </a:r>
            <a:r>
              <a:rPr lang="en-US" dirty="0" smtClean="0">
                <a:solidFill>
                  <a:schemeClr val="dk1"/>
                </a:solidFill>
                <a:ea typeface="Calibri"/>
                <a:cs typeface="Calibri"/>
                <a:sym typeface="Calibri"/>
              </a:rPr>
              <a:t>job announcement </a:t>
            </a:r>
            <a:r>
              <a:rPr lang="en-US" dirty="0">
                <a:solidFill>
                  <a:schemeClr val="dk1"/>
                </a:solidFill>
                <a:ea typeface="Calibri"/>
                <a:cs typeface="Calibri"/>
                <a:sym typeface="Calibri"/>
              </a:rPr>
              <a:t>is comprised of </a:t>
            </a:r>
            <a:r>
              <a:rPr lang="en-US" dirty="0" smtClean="0">
                <a:solidFill>
                  <a:schemeClr val="dk1"/>
                </a:solidFill>
                <a:ea typeface="Calibri"/>
                <a:cs typeface="Calibri"/>
                <a:sym typeface="Calibri"/>
              </a:rPr>
              <a:t>sections</a:t>
            </a:r>
            <a:r>
              <a:rPr lang="en-US" dirty="0">
                <a:solidFill>
                  <a:schemeClr val="dk1"/>
                </a:solidFill>
                <a:ea typeface="Calibri"/>
                <a:cs typeface="Calibri"/>
                <a:sym typeface="Calibri"/>
              </a:rPr>
              <a:t>. The following are the details about </a:t>
            </a:r>
            <a:r>
              <a:rPr lang="en-US" dirty="0" smtClean="0">
                <a:solidFill>
                  <a:schemeClr val="dk1"/>
                </a:solidFill>
                <a:ea typeface="Calibri"/>
                <a:cs typeface="Calibri"/>
                <a:sym typeface="Calibri"/>
              </a:rPr>
              <a:t>the </a:t>
            </a:r>
            <a:r>
              <a:rPr lang="en-US" dirty="0">
                <a:solidFill>
                  <a:schemeClr val="dk1"/>
                </a:solidFill>
                <a:ea typeface="Calibri"/>
                <a:cs typeface="Calibri"/>
                <a:sym typeface="Calibri"/>
              </a:rPr>
              <a:t>sections of an </a:t>
            </a:r>
            <a:r>
              <a:rPr lang="en-US" dirty="0" smtClean="0">
                <a:solidFill>
                  <a:schemeClr val="dk1"/>
                </a:solidFill>
                <a:ea typeface="Calibri"/>
                <a:cs typeface="Calibri"/>
                <a:sym typeface="Calibri"/>
              </a:rPr>
              <a:t>announcement, and </a:t>
            </a:r>
            <a:r>
              <a:rPr lang="en-US" dirty="0">
                <a:solidFill>
                  <a:schemeClr val="dk1"/>
                </a:solidFill>
                <a:ea typeface="Calibri"/>
                <a:cs typeface="Calibri"/>
                <a:sym typeface="Calibri"/>
              </a:rPr>
              <a:t>what they mean to you and </a:t>
            </a:r>
            <a:r>
              <a:rPr lang="en-US" dirty="0" smtClean="0">
                <a:solidFill>
                  <a:schemeClr val="dk1"/>
                </a:solidFill>
                <a:ea typeface="Calibri"/>
                <a:cs typeface="Calibri"/>
                <a:sym typeface="Calibri"/>
              </a:rPr>
              <a:t>the applicant.</a:t>
            </a:r>
            <a:endParaRPr lang="en-US" dirty="0">
              <a:solidFill>
                <a:schemeClr val="dk1"/>
              </a:solidFill>
              <a:ea typeface="Calibri"/>
              <a:cs typeface="Calibri"/>
              <a:sym typeface="Calibri"/>
            </a:endParaRPr>
          </a:p>
          <a:p>
            <a:pPr>
              <a:lnSpc>
                <a:spcPct val="90000"/>
              </a:lnSpc>
              <a:buSzPct val="25000"/>
            </a:pPr>
            <a:endParaRPr lang="en-US" dirty="0">
              <a:solidFill>
                <a:schemeClr val="dk1"/>
              </a:solidFill>
              <a:ea typeface="Calibri"/>
              <a:cs typeface="Calibri"/>
              <a:sym typeface="Calibri"/>
            </a:endParaRPr>
          </a:p>
          <a:p>
            <a:pPr>
              <a:lnSpc>
                <a:spcPct val="90000"/>
              </a:lnSpc>
              <a:buSzPct val="25000"/>
            </a:pPr>
            <a:r>
              <a:rPr lang="en-US" dirty="0">
                <a:solidFill>
                  <a:schemeClr val="dk1"/>
                </a:solidFill>
                <a:ea typeface="Calibri"/>
                <a:cs typeface="Calibri"/>
                <a:sym typeface="Calibri"/>
              </a:rPr>
              <a:t>The sections that are covered in this course are:</a:t>
            </a:r>
          </a:p>
          <a:p>
            <a:pPr lvl="1">
              <a:lnSpc>
                <a:spcPct val="90000"/>
              </a:lnSpc>
              <a:buClr>
                <a:schemeClr val="dk1"/>
              </a:buClr>
              <a:buSzPct val="25000"/>
            </a:pPr>
            <a:endParaRPr lang="en-US" u="sng" dirty="0">
              <a:solidFill>
                <a:schemeClr val="dk1"/>
              </a:solidFill>
              <a:ea typeface="Calibri"/>
              <a:cs typeface="Calibri"/>
              <a:sym typeface="Calibri"/>
            </a:endParaRPr>
          </a:p>
          <a:p>
            <a:pPr marL="171404" lvl="1" indent="-171404">
              <a:lnSpc>
                <a:spcPct val="90000"/>
              </a:lnSpc>
              <a:buClr>
                <a:schemeClr val="dk1"/>
              </a:buClr>
              <a:buSzPct val="101699"/>
              <a:buFont typeface="Arial"/>
              <a:buChar char="•"/>
            </a:pPr>
            <a:r>
              <a:rPr lang="en-US" dirty="0" smtClean="0">
                <a:solidFill>
                  <a:schemeClr val="dk1"/>
                </a:solidFill>
                <a:ea typeface="Calibri"/>
                <a:cs typeface="Calibri"/>
                <a:sym typeface="Calibri"/>
              </a:rPr>
              <a:t>Job </a:t>
            </a:r>
            <a:r>
              <a:rPr lang="en-US" dirty="0">
                <a:solidFill>
                  <a:schemeClr val="dk1"/>
                </a:solidFill>
                <a:ea typeface="Calibri"/>
                <a:cs typeface="Calibri"/>
                <a:sym typeface="Calibri"/>
              </a:rPr>
              <a:t>Duties </a:t>
            </a:r>
          </a:p>
          <a:p>
            <a:pPr marL="171404" lvl="1" indent="-171404">
              <a:lnSpc>
                <a:spcPct val="90000"/>
              </a:lnSpc>
              <a:buClr>
                <a:schemeClr val="dk1"/>
              </a:buClr>
              <a:buSzPct val="101699"/>
              <a:buFont typeface="Arial"/>
              <a:buChar char="•"/>
            </a:pPr>
            <a:r>
              <a:rPr lang="en-US" dirty="0" smtClean="0">
                <a:solidFill>
                  <a:schemeClr val="dk1"/>
                </a:solidFill>
                <a:ea typeface="Calibri"/>
                <a:cs typeface="Calibri"/>
                <a:sym typeface="Calibri"/>
              </a:rPr>
              <a:t>Work </a:t>
            </a:r>
            <a:r>
              <a:rPr lang="en-US" dirty="0">
                <a:solidFill>
                  <a:schemeClr val="dk1"/>
                </a:solidFill>
                <a:ea typeface="Calibri"/>
                <a:cs typeface="Calibri"/>
                <a:sym typeface="Calibri"/>
              </a:rPr>
              <a:t>Environment </a:t>
            </a:r>
          </a:p>
          <a:p>
            <a:pPr marL="171404" lvl="1" indent="-171404">
              <a:lnSpc>
                <a:spcPct val="90000"/>
              </a:lnSpc>
              <a:buClr>
                <a:schemeClr val="dk1"/>
              </a:buClr>
              <a:buSzPct val="101699"/>
              <a:buFont typeface="Arial"/>
              <a:buChar char="•"/>
            </a:pPr>
            <a:r>
              <a:rPr lang="en-US" dirty="0" smtClean="0">
                <a:solidFill>
                  <a:schemeClr val="dk1"/>
                </a:solidFill>
                <a:ea typeface="Calibri"/>
                <a:cs typeface="Calibri"/>
                <a:sym typeface="Calibri"/>
              </a:rPr>
              <a:t>Minimum </a:t>
            </a:r>
            <a:r>
              <a:rPr lang="en-US" dirty="0">
                <a:solidFill>
                  <a:schemeClr val="dk1"/>
                </a:solidFill>
                <a:ea typeface="Calibri"/>
                <a:cs typeface="Calibri"/>
                <a:sym typeface="Calibri"/>
              </a:rPr>
              <a:t>Qualifications &amp; Substitution </a:t>
            </a:r>
          </a:p>
          <a:p>
            <a:pPr marL="171404" lvl="1" indent="-171404">
              <a:lnSpc>
                <a:spcPct val="90000"/>
              </a:lnSpc>
              <a:buClr>
                <a:schemeClr val="dk1"/>
              </a:buClr>
              <a:buSzPct val="101699"/>
              <a:buFont typeface="Arial"/>
              <a:buChar char="•"/>
            </a:pPr>
            <a:r>
              <a:rPr lang="en-US" dirty="0" smtClean="0">
                <a:solidFill>
                  <a:schemeClr val="dk1"/>
                </a:solidFill>
                <a:ea typeface="Calibri"/>
                <a:cs typeface="Calibri"/>
                <a:sym typeface="Calibri"/>
              </a:rPr>
              <a:t>Exceptional Applicant </a:t>
            </a:r>
            <a:endParaRPr lang="en-US" dirty="0">
              <a:solidFill>
                <a:schemeClr val="dk1"/>
              </a:solidFill>
              <a:ea typeface="Calibri"/>
              <a:cs typeface="Calibri"/>
              <a:sym typeface="Calibri"/>
            </a:endParaRPr>
          </a:p>
          <a:p>
            <a:pPr marL="171404" lvl="1" indent="-171404">
              <a:lnSpc>
                <a:spcPct val="90000"/>
              </a:lnSpc>
              <a:buClr>
                <a:schemeClr val="dk1"/>
              </a:buClr>
              <a:buSzPct val="101699"/>
              <a:buFont typeface="Arial"/>
              <a:buChar char="•"/>
            </a:pPr>
            <a:r>
              <a:rPr lang="en-US" dirty="0" smtClean="0">
                <a:solidFill>
                  <a:schemeClr val="dk1"/>
                </a:solidFill>
                <a:ea typeface="Calibri"/>
                <a:cs typeface="Calibri"/>
                <a:sym typeface="Calibri"/>
              </a:rPr>
              <a:t>Specific </a:t>
            </a:r>
            <a:r>
              <a:rPr lang="en-US" dirty="0">
                <a:solidFill>
                  <a:schemeClr val="dk1"/>
                </a:solidFill>
                <a:ea typeface="Calibri"/>
                <a:cs typeface="Calibri"/>
                <a:sym typeface="Calibri"/>
              </a:rPr>
              <a:t>Supplemental Questions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1506580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b="1" dirty="0">
              <a:solidFill>
                <a:schemeClr val="dk1"/>
              </a:solidFill>
              <a:ea typeface="Calibri"/>
              <a:cs typeface="Calibri"/>
              <a:sym typeface="Calibri"/>
            </a:endParaRPr>
          </a:p>
          <a:p>
            <a:pPr algn="l">
              <a:lnSpc>
                <a:spcPct val="90000"/>
              </a:lnSpc>
              <a:buSzPct val="25000"/>
            </a:pPr>
            <a:r>
              <a:rPr lang="en-US" b="1" dirty="0">
                <a:solidFill>
                  <a:schemeClr val="dk1"/>
                </a:solidFill>
                <a:ea typeface="Calibri"/>
                <a:cs typeface="Calibri"/>
                <a:sym typeface="Calibri"/>
              </a:rPr>
              <a:t>TAB </a:t>
            </a:r>
            <a:r>
              <a:rPr lang="en-US" b="1" dirty="0" smtClean="0">
                <a:sym typeface="Calibri"/>
              </a:rPr>
              <a:t>06</a:t>
            </a:r>
            <a:r>
              <a:rPr lang="en-US" b="1" dirty="0" smtClean="0">
                <a:solidFill>
                  <a:schemeClr val="dk1"/>
                </a:solidFill>
                <a:ea typeface="Calibri"/>
                <a:cs typeface="Calibri"/>
                <a:sym typeface="Calibri"/>
              </a:rPr>
              <a:t> </a:t>
            </a:r>
            <a:r>
              <a:rPr lang="en-US" b="0" dirty="0">
                <a:solidFill>
                  <a:schemeClr val="dk1"/>
                </a:solidFill>
                <a:ea typeface="Calibri"/>
                <a:cs typeface="Calibri"/>
                <a:sym typeface="Calibri"/>
              </a:rPr>
              <a:t>–</a:t>
            </a:r>
            <a:r>
              <a:rPr lang="en-US" b="1" dirty="0">
                <a:solidFill>
                  <a:schemeClr val="dk1"/>
                </a:solidFill>
                <a:ea typeface="Calibri"/>
                <a:cs typeface="Calibri"/>
                <a:sym typeface="Calibri"/>
              </a:rPr>
              <a:t> </a:t>
            </a:r>
            <a:r>
              <a:rPr lang="en-US" b="0" dirty="0"/>
              <a:t>Abbreviated Administrative Assistant III</a:t>
            </a:r>
            <a:r>
              <a:rPr lang="en-US" b="0" dirty="0">
                <a:solidFill>
                  <a:schemeClr val="dk1"/>
                </a:solidFill>
                <a:ea typeface="Calibri"/>
                <a:cs typeface="Calibri"/>
                <a:sym typeface="Calibri"/>
              </a:rPr>
              <a:t> Announcement</a:t>
            </a:r>
          </a:p>
          <a:p>
            <a:pPr algn="l">
              <a:lnSpc>
                <a:spcPct val="90000"/>
              </a:lnSpc>
              <a:buSzPct val="25000"/>
            </a:pPr>
            <a:endParaRPr lang="en-US" dirty="0">
              <a:solidFill>
                <a:schemeClr val="dk1"/>
              </a:solidFill>
              <a:ea typeface="Calibri"/>
              <a:cs typeface="Calibri"/>
              <a:sym typeface="Calibri"/>
            </a:endParaRPr>
          </a:p>
          <a:p>
            <a:pPr>
              <a:lnSpc>
                <a:spcPct val="90000"/>
              </a:lnSpc>
              <a:buSzPct val="25000"/>
            </a:pPr>
            <a:r>
              <a:rPr lang="en-US" b="1" u="sng" dirty="0" smtClean="0">
                <a:solidFill>
                  <a:schemeClr val="dk1"/>
                </a:solidFill>
                <a:ea typeface="Calibri"/>
                <a:cs typeface="Calibri"/>
                <a:sym typeface="Calibri"/>
              </a:rPr>
              <a:t>Job </a:t>
            </a:r>
            <a:r>
              <a:rPr lang="en-US" b="1" u="sng" dirty="0">
                <a:solidFill>
                  <a:schemeClr val="dk1"/>
                </a:solidFill>
                <a:ea typeface="Calibri"/>
                <a:cs typeface="Calibri"/>
                <a:sym typeface="Calibri"/>
              </a:rPr>
              <a:t>Duties</a:t>
            </a:r>
          </a:p>
          <a:p>
            <a:pPr>
              <a:lnSpc>
                <a:spcPct val="90000"/>
              </a:lnSpc>
              <a:buSzPct val="25000"/>
            </a:pPr>
            <a:r>
              <a:rPr lang="en-US" dirty="0">
                <a:solidFill>
                  <a:schemeClr val="dk1"/>
                </a:solidFill>
                <a:ea typeface="Calibri"/>
                <a:cs typeface="Calibri"/>
                <a:sym typeface="Calibri"/>
              </a:rPr>
              <a:t>The Job Duties section of the announcement contains is a summary of the PDQ and may be modified based on conversations between the Hiring Manager and the HR Specialist. </a:t>
            </a:r>
            <a:r>
              <a:rPr lang="en-US" dirty="0" smtClean="0">
                <a:solidFill>
                  <a:schemeClr val="dk1"/>
                </a:solidFill>
                <a:ea typeface="Calibri"/>
                <a:cs typeface="Calibri"/>
                <a:sym typeface="Calibri"/>
              </a:rPr>
              <a:t> The goal of this section is to allow the applicant to understand what the position does at CDOT so they can determine if they are interested in performing the duties.  The savvy applicant will tailor their application to touch on those aspects of the position's duties that they've performed in their past work. </a:t>
            </a:r>
            <a:endParaRPr lang="en-US" dirty="0">
              <a:solidFill>
                <a:schemeClr val="dk1"/>
              </a:solidFill>
              <a:ea typeface="Calibri"/>
              <a:cs typeface="Calibri"/>
              <a:sym typeface="Calibri"/>
            </a:endParaRPr>
          </a:p>
          <a:p>
            <a:pPr lvl="1" algn="l">
              <a:lnSpc>
                <a:spcPct val="90000"/>
              </a:lnSpc>
              <a:buClr>
                <a:schemeClr val="dk1"/>
              </a:buClr>
              <a:buSzPct val="25000"/>
            </a:pPr>
            <a:endParaRPr lang="en-US" sz="1000" u="sng"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265701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789" indent="-177789">
              <a:buFont typeface="Arial" panose="020B0604020202020204" pitchFamily="34" charset="0"/>
              <a:buChar char="•"/>
            </a:pPr>
            <a:endParaRPr lang="en-US" b="1" dirty="0" smtClean="0"/>
          </a:p>
          <a:p>
            <a:pPr marL="177789" indent="-177789">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 of</a:t>
            </a:r>
            <a:r>
              <a:rPr lang="en-US" b="1" baseline="0" dirty="0" smtClean="0"/>
              <a:t> the course</a:t>
            </a:r>
            <a:endParaRPr lang="en-US" b="1" dirty="0" smtClean="0"/>
          </a:p>
          <a:p>
            <a:pPr marL="177789" indent="-177789">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789" indent="-177789">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789" indent="-177789">
              <a:buFont typeface="Arial" panose="020B0604020202020204" pitchFamily="34" charset="0"/>
              <a:buChar char="•"/>
            </a:pPr>
            <a:r>
              <a:rPr lang="en-US" b="0" baseline="0" dirty="0" smtClean="0"/>
              <a:t>Section 3</a:t>
            </a:r>
            <a:r>
              <a:rPr lang="en-US" dirty="0"/>
              <a:t> </a:t>
            </a:r>
            <a:r>
              <a:rPr lang="en-US" dirty="0" smtClean="0"/>
              <a:t>-</a:t>
            </a:r>
            <a:r>
              <a:rPr lang="en-US" baseline="0" dirty="0" smtClean="0"/>
              <a:t> Describes the job announcement and how it is used as a tool to identify the best applicants for a position</a:t>
            </a:r>
            <a:endParaRPr lang="en-US" dirty="0" smtClean="0"/>
          </a:p>
          <a:p>
            <a:pPr marL="177789" indent="-177789">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789" indent="-177789">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789" indent="-177789">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789" indent="-177789">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76213" y="447675"/>
            <a:ext cx="4802187" cy="3600450"/>
          </a:xfrm>
        </p:spPr>
      </p:sp>
    </p:spTree>
    <p:extLst>
      <p:ext uri="{BB962C8B-B14F-4D97-AF65-F5344CB8AC3E}">
        <p14:creationId xmlns:p14="http://schemas.microsoft.com/office/powerpoint/2010/main" val="78147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b="1" dirty="0">
              <a:solidFill>
                <a:schemeClr val="dk1"/>
              </a:solidFill>
              <a:ea typeface="Calibri"/>
              <a:cs typeface="Calibri"/>
              <a:sym typeface="Calibri"/>
            </a:endParaRPr>
          </a:p>
          <a:p>
            <a:pPr>
              <a:lnSpc>
                <a:spcPct val="90000"/>
              </a:lnSpc>
              <a:buSzPct val="25000"/>
            </a:pPr>
            <a:r>
              <a:rPr lang="en-US" b="1" dirty="0">
                <a:solidFill>
                  <a:schemeClr val="dk1"/>
                </a:solidFill>
                <a:ea typeface="Calibri"/>
                <a:cs typeface="Calibri"/>
                <a:sym typeface="Calibri"/>
              </a:rPr>
              <a:t>TAB </a:t>
            </a:r>
            <a:r>
              <a:rPr lang="en-US" b="1" dirty="0" smtClean="0">
                <a:sym typeface="Calibri"/>
              </a:rPr>
              <a:t>06</a:t>
            </a:r>
            <a:r>
              <a:rPr lang="en-US" b="1" dirty="0" smtClean="0">
                <a:solidFill>
                  <a:schemeClr val="dk1"/>
                </a:solidFill>
                <a:ea typeface="Calibri"/>
                <a:cs typeface="Calibri"/>
                <a:sym typeface="Calibri"/>
              </a:rPr>
              <a:t> </a:t>
            </a:r>
            <a:r>
              <a:rPr lang="en-US" b="1" dirty="0">
                <a:solidFill>
                  <a:schemeClr val="dk1"/>
                </a:solidFill>
                <a:ea typeface="Calibri"/>
                <a:cs typeface="Calibri"/>
                <a:sym typeface="Calibri"/>
              </a:rPr>
              <a:t>– </a:t>
            </a:r>
            <a:r>
              <a:rPr lang="en-US" dirty="0"/>
              <a:t>Abbreviated Administrative Assistant III</a:t>
            </a:r>
            <a:r>
              <a:rPr lang="en-US" dirty="0">
                <a:solidFill>
                  <a:schemeClr val="dk1"/>
                </a:solidFill>
                <a:ea typeface="Calibri"/>
                <a:cs typeface="Calibri"/>
                <a:sym typeface="Calibri"/>
              </a:rPr>
              <a:t> Announcement</a:t>
            </a:r>
          </a:p>
          <a:p>
            <a:pPr>
              <a:lnSpc>
                <a:spcPct val="90000"/>
              </a:lnSpc>
              <a:buSzPct val="25000"/>
            </a:pPr>
            <a:endParaRPr lang="en-US" dirty="0">
              <a:solidFill>
                <a:schemeClr val="dk1"/>
              </a:solidFill>
              <a:ea typeface="Calibri"/>
              <a:cs typeface="Calibri"/>
              <a:sym typeface="Calibri"/>
            </a:endParaRPr>
          </a:p>
          <a:p>
            <a:pPr>
              <a:lnSpc>
                <a:spcPct val="90000"/>
              </a:lnSpc>
              <a:buSzPct val="25000"/>
            </a:pPr>
            <a:r>
              <a:rPr lang="en-US" b="1" u="sng" dirty="0" smtClean="0">
                <a:solidFill>
                  <a:schemeClr val="dk1"/>
                </a:solidFill>
                <a:ea typeface="Calibri"/>
                <a:cs typeface="Calibri"/>
                <a:sym typeface="Calibri"/>
              </a:rPr>
              <a:t>Work </a:t>
            </a:r>
            <a:r>
              <a:rPr lang="en-US" b="1" u="sng" dirty="0">
                <a:solidFill>
                  <a:schemeClr val="dk1"/>
                </a:solidFill>
                <a:ea typeface="Calibri"/>
                <a:cs typeface="Calibri"/>
                <a:sym typeface="Calibri"/>
              </a:rPr>
              <a:t>Environment</a:t>
            </a:r>
          </a:p>
          <a:p>
            <a:pPr>
              <a:lnSpc>
                <a:spcPct val="90000"/>
              </a:lnSpc>
              <a:buSzPct val="25000"/>
            </a:pPr>
            <a:r>
              <a:rPr lang="en-US" dirty="0">
                <a:solidFill>
                  <a:schemeClr val="dk1"/>
                </a:solidFill>
                <a:ea typeface="Calibri"/>
                <a:cs typeface="Calibri"/>
                <a:sym typeface="Calibri"/>
              </a:rPr>
              <a:t>The work environment section describes the conditions the position will be working in, the shifts that will be worked, and other details of the position such as the need to travel. </a:t>
            </a:r>
            <a:r>
              <a:rPr lang="en-US" dirty="0" smtClean="0">
                <a:solidFill>
                  <a:schemeClr val="dk1"/>
                </a:solidFill>
                <a:ea typeface="Calibri"/>
                <a:cs typeface="Calibri"/>
                <a:sym typeface="Calibri"/>
              </a:rPr>
              <a:t>This is intended to let the candidate know up front the work environment expectations and they can determine if they are still interested in the position.   </a:t>
            </a:r>
            <a:endParaRPr lang="en-US" dirty="0">
              <a:solidFill>
                <a:schemeClr val="dk1"/>
              </a:solidFill>
              <a:ea typeface="Calibri"/>
              <a:cs typeface="Calibri"/>
              <a:sym typeface="Calibri"/>
            </a:endParaRPr>
          </a:p>
          <a:p>
            <a:pPr lvl="1">
              <a:lnSpc>
                <a:spcPct val="90000"/>
              </a:lnSpc>
              <a:buClr>
                <a:schemeClr val="dk1"/>
              </a:buClr>
              <a:buSzPct val="25000"/>
            </a:pPr>
            <a:endParaRPr lang="en-US" u="sng" dirty="0">
              <a:solidFill>
                <a:schemeClr val="dk1"/>
              </a:solidFill>
              <a:ea typeface="Calibri"/>
              <a:cs typeface="Calibri"/>
              <a:sym typeface="Calibri"/>
            </a:endParaRPr>
          </a:p>
          <a:p>
            <a:pPr lvl="1">
              <a:lnSpc>
                <a:spcPct val="90000"/>
              </a:lnSpc>
              <a:buClr>
                <a:schemeClr val="dk1"/>
              </a:buClr>
              <a:buSzPct val="25000"/>
            </a:pPr>
            <a:r>
              <a:rPr lang="en-US" b="1" u="sng" dirty="0" smtClean="0">
                <a:solidFill>
                  <a:schemeClr val="dk1"/>
                </a:solidFill>
                <a:ea typeface="Calibri"/>
                <a:cs typeface="Calibri"/>
                <a:sym typeface="Calibri"/>
              </a:rPr>
              <a:t>Minimum </a:t>
            </a:r>
            <a:r>
              <a:rPr lang="en-US" b="1" u="sng" dirty="0">
                <a:solidFill>
                  <a:schemeClr val="dk1"/>
                </a:solidFill>
                <a:ea typeface="Calibri"/>
                <a:cs typeface="Calibri"/>
                <a:sym typeface="Calibri"/>
              </a:rPr>
              <a:t>Qualifications</a:t>
            </a:r>
          </a:p>
          <a:p>
            <a:pPr marL="171404" lvl="1" indent="-171404">
              <a:lnSpc>
                <a:spcPct val="90000"/>
              </a:lnSpc>
              <a:buClr>
                <a:schemeClr val="dk1"/>
              </a:buClr>
              <a:buSzPct val="101699"/>
              <a:buFont typeface="Arial" panose="020B0604020202020204" pitchFamily="34" charset="0"/>
              <a:buChar char="•"/>
            </a:pPr>
            <a:r>
              <a:rPr lang="en-US" b="0" dirty="0">
                <a:solidFill>
                  <a:schemeClr val="dk1"/>
                </a:solidFill>
                <a:ea typeface="Calibri"/>
                <a:cs typeface="Calibri"/>
                <a:sym typeface="Calibri"/>
              </a:rPr>
              <a:t>Minimum </a:t>
            </a:r>
            <a:r>
              <a:rPr lang="en-US" b="0" dirty="0" smtClean="0">
                <a:solidFill>
                  <a:schemeClr val="dk1"/>
                </a:solidFill>
                <a:ea typeface="Calibri"/>
                <a:cs typeface="Calibri"/>
                <a:sym typeface="Calibri"/>
              </a:rPr>
              <a:t>Qualifications </a:t>
            </a:r>
            <a:r>
              <a:rPr lang="en-US" b="0" dirty="0">
                <a:solidFill>
                  <a:schemeClr val="dk1"/>
                </a:solidFill>
                <a:ea typeface="Calibri"/>
                <a:cs typeface="Calibri"/>
                <a:sym typeface="Calibri"/>
              </a:rPr>
              <a:t>- The minimum qualifications are mandated by DPA, although there are some </a:t>
            </a:r>
            <a:r>
              <a:rPr lang="en-US" b="0" dirty="0" smtClean="0">
                <a:solidFill>
                  <a:schemeClr val="dk1"/>
                </a:solidFill>
                <a:ea typeface="Calibri"/>
                <a:cs typeface="Calibri"/>
                <a:sym typeface="Calibri"/>
              </a:rPr>
              <a:t>aspects that CDOT can</a:t>
            </a:r>
            <a:r>
              <a:rPr lang="en-US" b="0" baseline="0" dirty="0" smtClean="0">
                <a:solidFill>
                  <a:schemeClr val="dk1"/>
                </a:solidFill>
                <a:ea typeface="Calibri"/>
                <a:cs typeface="Calibri"/>
                <a:sym typeface="Calibri"/>
              </a:rPr>
              <a:t> tailor</a:t>
            </a:r>
            <a:r>
              <a:rPr lang="en-US" b="0" dirty="0" smtClean="0">
                <a:solidFill>
                  <a:schemeClr val="dk1"/>
                </a:solidFill>
                <a:ea typeface="Calibri"/>
                <a:cs typeface="Calibri"/>
                <a:sym typeface="Calibri"/>
              </a:rPr>
              <a:t>.  </a:t>
            </a:r>
            <a:r>
              <a:rPr lang="en-US" b="0" dirty="0">
                <a:solidFill>
                  <a:schemeClr val="dk1"/>
                </a:solidFill>
                <a:ea typeface="Calibri"/>
                <a:cs typeface="Calibri"/>
                <a:sym typeface="Calibri"/>
              </a:rPr>
              <a:t>For instance, </a:t>
            </a:r>
            <a:r>
              <a:rPr lang="en-US" b="0" dirty="0" smtClean="0">
                <a:solidFill>
                  <a:schemeClr val="dk1"/>
                </a:solidFill>
                <a:ea typeface="Calibri"/>
                <a:cs typeface="Calibri"/>
                <a:sym typeface="Calibri"/>
              </a:rPr>
              <a:t>in this</a:t>
            </a:r>
            <a:r>
              <a:rPr lang="en-US" b="0" baseline="0" dirty="0" smtClean="0">
                <a:solidFill>
                  <a:schemeClr val="dk1"/>
                </a:solidFill>
                <a:ea typeface="Calibri"/>
                <a:cs typeface="Calibri"/>
                <a:sym typeface="Calibri"/>
              </a:rPr>
              <a:t> case the number of years is set, but CDOT can specify what types of clerical/administrative support is necessary for the position</a:t>
            </a:r>
            <a:endParaRPr lang="en-US" b="0" dirty="0">
              <a:solidFill>
                <a:schemeClr val="dk1"/>
              </a:solidFill>
              <a:ea typeface="Calibri"/>
              <a:cs typeface="Calibri"/>
              <a:sym typeface="Calibri"/>
            </a:endParaRPr>
          </a:p>
          <a:p>
            <a:pPr marL="171404" lvl="1" indent="-171404">
              <a:lnSpc>
                <a:spcPct val="90000"/>
              </a:lnSpc>
              <a:buClr>
                <a:schemeClr val="dk1"/>
              </a:buClr>
              <a:buSzPct val="101699"/>
              <a:buFont typeface="Arial" panose="020B0604020202020204" pitchFamily="34" charset="0"/>
              <a:buChar char="•"/>
            </a:pPr>
            <a:r>
              <a:rPr lang="en-US" b="0" dirty="0">
                <a:solidFill>
                  <a:schemeClr val="dk1"/>
                </a:solidFill>
                <a:ea typeface="Calibri"/>
                <a:cs typeface="Calibri"/>
                <a:sym typeface="Calibri"/>
              </a:rPr>
              <a:t>Substitutions - </a:t>
            </a:r>
            <a:r>
              <a:rPr lang="en-US" b="0" dirty="0" smtClean="0">
                <a:solidFill>
                  <a:schemeClr val="dk1"/>
                </a:solidFill>
                <a:ea typeface="Calibri"/>
                <a:cs typeface="Calibri"/>
                <a:sym typeface="Calibri"/>
              </a:rPr>
              <a:t>This section of the announcement lists the experience and/or education that can be substituted for what is listed in the minimum qualifications</a:t>
            </a:r>
          </a:p>
          <a:p>
            <a:pPr marL="171404" lvl="1" indent="-171404">
              <a:lnSpc>
                <a:spcPct val="90000"/>
              </a:lnSpc>
              <a:buClr>
                <a:schemeClr val="dk1"/>
              </a:buClr>
              <a:buSzPct val="101699"/>
              <a:buFont typeface="Arial" panose="020B0604020202020204" pitchFamily="34" charset="0"/>
              <a:buChar char="•"/>
            </a:pPr>
            <a:r>
              <a:rPr lang="en-US" b="0" dirty="0" smtClean="0">
                <a:solidFill>
                  <a:schemeClr val="dk1"/>
                </a:solidFill>
                <a:ea typeface="Calibri"/>
                <a:cs typeface="Calibri"/>
                <a:sym typeface="Calibri"/>
              </a:rPr>
              <a:t>Conditions </a:t>
            </a:r>
            <a:r>
              <a:rPr lang="en-US" b="0" dirty="0">
                <a:solidFill>
                  <a:schemeClr val="dk1"/>
                </a:solidFill>
                <a:ea typeface="Calibri"/>
                <a:cs typeface="Calibri"/>
                <a:sym typeface="Calibri"/>
              </a:rPr>
              <a:t>of </a:t>
            </a:r>
            <a:r>
              <a:rPr lang="en-US" b="0" dirty="0" smtClean="0">
                <a:solidFill>
                  <a:schemeClr val="dk1"/>
                </a:solidFill>
                <a:ea typeface="Calibri"/>
                <a:cs typeface="Calibri"/>
                <a:sym typeface="Calibri"/>
              </a:rPr>
              <a:t>Employment &amp; Appeal Rights </a:t>
            </a:r>
            <a:r>
              <a:rPr lang="en-US" b="0" dirty="0">
                <a:solidFill>
                  <a:schemeClr val="dk1"/>
                </a:solidFill>
                <a:ea typeface="Calibri"/>
                <a:cs typeface="Calibri"/>
                <a:sym typeface="Calibri"/>
              </a:rPr>
              <a:t>– The conditions of employment describe what the </a:t>
            </a:r>
            <a:r>
              <a:rPr lang="en-US" b="0" dirty="0" smtClean="0">
                <a:solidFill>
                  <a:schemeClr val="dk1"/>
                </a:solidFill>
                <a:ea typeface="Calibri"/>
                <a:cs typeface="Calibri"/>
                <a:sym typeface="Calibri"/>
              </a:rPr>
              <a:t>applicant </a:t>
            </a:r>
            <a:r>
              <a:rPr lang="en-US" b="0" dirty="0">
                <a:solidFill>
                  <a:schemeClr val="dk1"/>
                </a:solidFill>
                <a:ea typeface="Calibri"/>
                <a:cs typeface="Calibri"/>
                <a:sym typeface="Calibri"/>
              </a:rPr>
              <a:t>must have or do in order to continue to be employed in the position.  For example, </a:t>
            </a:r>
            <a:r>
              <a:rPr lang="en-US" b="0" dirty="0" smtClean="0">
                <a:solidFill>
                  <a:schemeClr val="dk1"/>
                </a:solidFill>
                <a:ea typeface="Calibri"/>
                <a:cs typeface="Calibri"/>
                <a:sym typeface="Calibri"/>
              </a:rPr>
              <a:t>having </a:t>
            </a:r>
            <a:r>
              <a:rPr lang="en-US" b="0" dirty="0">
                <a:solidFill>
                  <a:schemeClr val="dk1"/>
                </a:solidFill>
                <a:ea typeface="Calibri"/>
                <a:cs typeface="Calibri"/>
                <a:sym typeface="Calibri"/>
              </a:rPr>
              <a:t>a commercial drivers </a:t>
            </a:r>
            <a:r>
              <a:rPr lang="en-US" b="0" dirty="0" smtClean="0">
                <a:solidFill>
                  <a:schemeClr val="dk1"/>
                </a:solidFill>
                <a:ea typeface="Calibri"/>
                <a:cs typeface="Calibri"/>
                <a:sym typeface="Calibri"/>
              </a:rPr>
              <a:t>license</a:t>
            </a:r>
            <a:endParaRPr lang="en-US" b="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1167094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i="0" u="none" strike="noStrike" cap="none" dirty="0" smtClean="0">
                <a:solidFill>
                  <a:schemeClr val="dk1"/>
                </a:solidFill>
                <a:ea typeface="Calibri"/>
                <a:cs typeface="Calibri"/>
                <a:sym typeface="Calibri"/>
              </a:rPr>
              <a:t>Notes:</a:t>
            </a:r>
          </a:p>
          <a:p>
            <a:pPr algn="l">
              <a:lnSpc>
                <a:spcPct val="90000"/>
              </a:lnSpc>
              <a:buSzPct val="25000"/>
            </a:pPr>
            <a:endParaRPr lang="en-US" b="1" i="0" u="none" strike="noStrike" cap="none" dirty="0" smtClean="0">
              <a:solidFill>
                <a:schemeClr val="dk1"/>
              </a:solidFill>
              <a:ea typeface="Calibri"/>
              <a:cs typeface="Calibri"/>
              <a:sym typeface="Calibri"/>
            </a:endParaRPr>
          </a:p>
          <a:p>
            <a:pPr>
              <a:lnSpc>
                <a:spcPct val="90000"/>
              </a:lnSpc>
              <a:buSzPct val="25000"/>
            </a:pPr>
            <a:r>
              <a:rPr lang="en-US" b="1" i="0" u="none" strike="noStrike" cap="none" dirty="0" smtClean="0">
                <a:solidFill>
                  <a:schemeClr val="dk1"/>
                </a:solidFill>
                <a:ea typeface="Calibri"/>
                <a:cs typeface="Calibri"/>
                <a:sym typeface="Calibri"/>
              </a:rPr>
              <a:t>TAB </a:t>
            </a:r>
            <a:r>
              <a:rPr lang="en-US" b="1" dirty="0" smtClean="0">
                <a:sym typeface="Calibri"/>
              </a:rPr>
              <a:t>06</a:t>
            </a:r>
            <a:r>
              <a:rPr lang="en-US" b="1" i="0" u="none" strike="noStrike" cap="none" dirty="0" smtClean="0">
                <a:solidFill>
                  <a:schemeClr val="dk1"/>
                </a:solidFill>
                <a:ea typeface="Calibri"/>
                <a:cs typeface="Calibri"/>
                <a:sym typeface="Calibri"/>
              </a:rPr>
              <a:t> – </a:t>
            </a:r>
            <a:r>
              <a:rPr lang="en-US" dirty="0" smtClean="0"/>
              <a:t>Abbreviated Administrative Assistant III</a:t>
            </a:r>
            <a:r>
              <a:rPr lang="en-US" i="0" u="none" strike="noStrike" cap="none" dirty="0" smtClean="0">
                <a:solidFill>
                  <a:schemeClr val="dk1"/>
                </a:solidFill>
                <a:ea typeface="Calibri"/>
                <a:cs typeface="Calibri"/>
                <a:sym typeface="Calibri"/>
              </a:rPr>
              <a:t> Announcement</a:t>
            </a:r>
            <a:endParaRPr lang="en-US" dirty="0" smtClean="0"/>
          </a:p>
          <a:p>
            <a:endParaRPr lang="en-US" dirty="0" smtClean="0"/>
          </a:p>
          <a:p>
            <a:pPr lvl="1">
              <a:lnSpc>
                <a:spcPct val="90000"/>
              </a:lnSpc>
              <a:buClr>
                <a:schemeClr val="dk1"/>
              </a:buClr>
              <a:buSzPct val="101699"/>
            </a:pPr>
            <a:r>
              <a:rPr lang="en-US" b="1" i="0" u="none" strike="noStrike" cap="none" dirty="0" smtClean="0">
                <a:solidFill>
                  <a:schemeClr val="dk1"/>
                </a:solidFill>
                <a:ea typeface="Calibri"/>
                <a:cs typeface="Calibri"/>
                <a:sym typeface="Calibri"/>
              </a:rPr>
              <a:t>Exceptional Applicant</a:t>
            </a:r>
          </a:p>
          <a:p>
            <a:pPr lvl="1">
              <a:lnSpc>
                <a:spcPct val="90000"/>
              </a:lnSpc>
              <a:buClr>
                <a:schemeClr val="dk1"/>
              </a:buClr>
              <a:buSzPct val="101699"/>
            </a:pPr>
            <a:r>
              <a:rPr lang="en-US" b="0" i="0" u="none" strike="noStrike" cap="none" dirty="0" smtClean="0">
                <a:solidFill>
                  <a:schemeClr val="dk1"/>
                </a:solidFill>
                <a:ea typeface="Calibri"/>
                <a:cs typeface="Calibri"/>
                <a:sym typeface="Calibri"/>
              </a:rPr>
              <a:t>The exceptional</a:t>
            </a:r>
            <a:r>
              <a:rPr lang="en-US" b="0" i="0" u="none" strike="noStrike" cap="none" baseline="0" dirty="0" smtClean="0">
                <a:solidFill>
                  <a:schemeClr val="dk1"/>
                </a:solidFill>
                <a:ea typeface="Calibri"/>
                <a:cs typeface="Calibri"/>
                <a:sym typeface="Calibri"/>
              </a:rPr>
              <a:t> applicant is the </a:t>
            </a:r>
            <a:r>
              <a:rPr lang="en-US" b="0" i="0" u="none" strike="noStrike" cap="none" dirty="0" smtClean="0">
                <a:solidFill>
                  <a:schemeClr val="dk1"/>
                </a:solidFill>
                <a:ea typeface="Calibri"/>
                <a:cs typeface="Calibri"/>
                <a:sym typeface="Calibri"/>
              </a:rPr>
              <a:t>“ideal” applicant.  While</a:t>
            </a:r>
            <a:r>
              <a:rPr lang="en-US" b="0" i="0" u="none" strike="noStrike" cap="none" baseline="0" dirty="0" smtClean="0">
                <a:solidFill>
                  <a:schemeClr val="dk1"/>
                </a:solidFill>
                <a:ea typeface="Calibri"/>
                <a:cs typeface="Calibri"/>
                <a:sym typeface="Calibri"/>
              </a:rPr>
              <a:t> many applicants may pass the minimum qualifications phase of the selection process, the exceptional applicant will be able to pass additional stages of the selection process, demonstrating they have KSAOs that closely match the ideal candidate for the job.  While there is some flexibility around what may be placed in this section, it must be based on the Position Description Questionnaire (PDQ). </a:t>
            </a:r>
            <a:endParaRPr lang="en-US" b="0" i="0" u="none" strike="noStrike" cap="none" dirty="0" smtClean="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1180133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SzPct val="25000"/>
            </a:pPr>
            <a:r>
              <a:rPr lang="en-US" b="1" dirty="0">
                <a:solidFill>
                  <a:schemeClr val="dk1"/>
                </a:solidFill>
                <a:ea typeface="Calibri"/>
                <a:cs typeface="Calibri"/>
                <a:sym typeface="Calibri"/>
              </a:rPr>
              <a:t>Notes:</a:t>
            </a:r>
          </a:p>
          <a:p>
            <a:pPr algn="l">
              <a:lnSpc>
                <a:spcPct val="90000"/>
              </a:lnSpc>
              <a:buSzPct val="25000"/>
            </a:pPr>
            <a:endParaRPr lang="en-US" b="1" dirty="0">
              <a:solidFill>
                <a:schemeClr val="dk1"/>
              </a:solidFill>
              <a:ea typeface="Calibri"/>
              <a:cs typeface="Calibri"/>
              <a:sym typeface="Calibri"/>
            </a:endParaRPr>
          </a:p>
          <a:p>
            <a:pPr>
              <a:lnSpc>
                <a:spcPct val="90000"/>
              </a:lnSpc>
              <a:buSzPct val="25000"/>
            </a:pPr>
            <a:r>
              <a:rPr lang="en-US" b="1" dirty="0">
                <a:solidFill>
                  <a:schemeClr val="dk1"/>
                </a:solidFill>
                <a:ea typeface="Calibri"/>
                <a:cs typeface="Calibri"/>
                <a:sym typeface="Calibri"/>
              </a:rPr>
              <a:t>TAB </a:t>
            </a:r>
            <a:r>
              <a:rPr lang="en-US" b="1" dirty="0" smtClean="0">
                <a:sym typeface="Calibri"/>
              </a:rPr>
              <a:t>06</a:t>
            </a:r>
            <a:r>
              <a:rPr lang="en-US" b="1" dirty="0" smtClean="0">
                <a:solidFill>
                  <a:schemeClr val="dk1"/>
                </a:solidFill>
                <a:ea typeface="Calibri"/>
                <a:cs typeface="Calibri"/>
                <a:sym typeface="Calibri"/>
              </a:rPr>
              <a:t> </a:t>
            </a:r>
            <a:r>
              <a:rPr lang="en-US" b="1" dirty="0">
                <a:solidFill>
                  <a:schemeClr val="dk1"/>
                </a:solidFill>
                <a:ea typeface="Calibri"/>
                <a:cs typeface="Calibri"/>
                <a:sym typeface="Calibri"/>
              </a:rPr>
              <a:t>– </a:t>
            </a:r>
            <a:r>
              <a:rPr lang="en-US" dirty="0"/>
              <a:t>Abbreviated Administrative Assistant III</a:t>
            </a:r>
            <a:r>
              <a:rPr lang="en-US" dirty="0">
                <a:solidFill>
                  <a:schemeClr val="dk1"/>
                </a:solidFill>
                <a:ea typeface="Calibri"/>
                <a:cs typeface="Calibri"/>
                <a:sym typeface="Calibri"/>
              </a:rPr>
              <a:t> Announcement</a:t>
            </a:r>
            <a:endParaRPr lang="en-US" dirty="0" smtClean="0"/>
          </a:p>
          <a:p>
            <a:endParaRPr lang="en-US" dirty="0" smtClean="0"/>
          </a:p>
          <a:p>
            <a:pPr lvl="1">
              <a:lnSpc>
                <a:spcPct val="90000"/>
              </a:lnSpc>
              <a:buClr>
                <a:schemeClr val="dk1"/>
              </a:buClr>
              <a:buSzPct val="101699"/>
            </a:pPr>
            <a:r>
              <a:rPr lang="en-US" sz="1000" b="1" u="sng" dirty="0">
                <a:solidFill>
                  <a:schemeClr val="dk1"/>
                </a:solidFill>
                <a:ea typeface="Calibri"/>
                <a:cs typeface="Calibri"/>
                <a:sym typeface="Calibri"/>
              </a:rPr>
              <a:t>Specific </a:t>
            </a:r>
            <a:r>
              <a:rPr lang="en-US" sz="1000" b="1" u="sng" dirty="0">
                <a:solidFill>
                  <a:schemeClr val="dk1"/>
                </a:solidFill>
                <a:ea typeface="Calibri"/>
                <a:cs typeface="Calibri"/>
                <a:sym typeface="Calibri"/>
              </a:rPr>
              <a:t>Supplemental Questions </a:t>
            </a:r>
          </a:p>
          <a:p>
            <a:pPr lvl="1">
              <a:lnSpc>
                <a:spcPct val="90000"/>
              </a:lnSpc>
              <a:buClr>
                <a:schemeClr val="dk1"/>
              </a:buClr>
              <a:buSzPct val="101699"/>
            </a:pPr>
            <a:r>
              <a:rPr lang="en-US" dirty="0" smtClean="0">
                <a:sym typeface="Calibri"/>
              </a:rPr>
              <a:t>Supplemental questions are questions embedded in the application which ask applicants about their preferences, background, interest and/or experience with various job related tasks.  Responses to these questions may help the HR Specialist screen for minimum qualifications or they can also be evaluated as part of the comparative analysis process to narrow down the candidate pool.</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862749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endParaRPr lang="en-US" b="1" u="sng" baseline="0" dirty="0" smtClean="0"/>
          </a:p>
          <a:p>
            <a:pPr defTabSz="914153">
              <a:defRPr/>
            </a:pPr>
            <a:r>
              <a:rPr lang="en-US" dirty="0" smtClean="0"/>
              <a:t>KSAOs is an acronym, that stands for?</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
        <p:nvSpPr>
          <p:cNvPr id="5" name="Rectangle 4"/>
          <p:cNvSpPr/>
          <p:nvPr/>
        </p:nvSpPr>
        <p:spPr>
          <a:xfrm>
            <a:off x="406070" y="1469114"/>
            <a:ext cx="4216731" cy="31904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27" tIns="45714" rIns="91427" bIns="45714" rtlCol="0" anchor="ctr"/>
          <a:lstStyle/>
          <a:p>
            <a:pPr algn="ctr"/>
            <a:endParaRPr lang="en-US" sz="1400" dirty="0">
              <a:solidFill>
                <a:schemeClr val="tx1"/>
              </a:solidFill>
            </a:endParaRPr>
          </a:p>
        </p:txBody>
      </p:sp>
    </p:spTree>
    <p:extLst>
      <p:ext uri="{BB962C8B-B14F-4D97-AF65-F5344CB8AC3E}">
        <p14:creationId xmlns:p14="http://schemas.microsoft.com/office/powerpoint/2010/main" val="3326667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1"/>
            <a:ext cx="5992226" cy="988181"/>
          </a:xfrm>
          <a:prstGeom prst="rect">
            <a:avLst/>
          </a:prstGeom>
          <a:noFill/>
        </p:spPr>
        <p:txBody>
          <a:bodyPr wrap="square" lIns="94679" tIns="47340" rIns="94679" bIns="47340" rtlCol="0">
            <a:spAutoFit/>
          </a:bodyPr>
          <a:lstStyle/>
          <a:p>
            <a:pPr algn="ctr"/>
            <a:r>
              <a:rPr lang="en-US" sz="2900" dirty="0"/>
              <a:t>Section 4 </a:t>
            </a:r>
          </a:p>
          <a:p>
            <a:pPr algn="ctr"/>
            <a:r>
              <a:rPr lang="en-US" sz="2900" dirty="0"/>
              <a:t>Comparative Analysis</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3369247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789" indent="-177789">
              <a:buFont typeface="Arial" panose="020B0604020202020204" pitchFamily="34" charset="0"/>
              <a:buChar char="•"/>
            </a:pPr>
            <a:endParaRPr lang="en-US" b="1" dirty="0" smtClean="0"/>
          </a:p>
          <a:p>
            <a:pPr marL="177789" indent="-177789">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789" indent="-177789">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789" indent="-177789">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789" indent="-177789">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789" indent="-177789">
              <a:buFont typeface="Arial" panose="020B0604020202020204" pitchFamily="34" charset="0"/>
              <a:buChar char="•"/>
            </a:pPr>
            <a:r>
              <a:rPr lang="en-US" b="1" baseline="0" dirty="0" smtClean="0"/>
              <a:t>Section 4 - Identifies the process used to compare job-related knowledge, skills and abilities to the information provided by the applicant</a:t>
            </a:r>
          </a:p>
          <a:p>
            <a:pPr marL="177789" indent="-177789">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789" indent="-177789">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789" indent="-177789">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45</a:t>
            </a:fld>
            <a:endParaRPr lang="en-US" dirty="0" smtClean="0"/>
          </a:p>
        </p:txBody>
      </p:sp>
      <p:sp>
        <p:nvSpPr>
          <p:cNvPr id="4" name="Slide Image Placeholder 3"/>
          <p:cNvSpPr>
            <a:spLocks noGrp="1" noRot="1" noChangeAspect="1"/>
          </p:cNvSpPr>
          <p:nvPr>
            <p:ph type="sldImg"/>
          </p:nvPr>
        </p:nvSpPr>
        <p:spPr>
          <a:xfrm>
            <a:off x="176213" y="447675"/>
            <a:ext cx="4802187" cy="3600450"/>
          </a:xfrm>
        </p:spPr>
      </p:sp>
    </p:spTree>
    <p:extLst>
      <p:ext uri="{BB962C8B-B14F-4D97-AF65-F5344CB8AC3E}">
        <p14:creationId xmlns:p14="http://schemas.microsoft.com/office/powerpoint/2010/main" val="814103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a:t>Notes</a:t>
            </a:r>
            <a:r>
              <a:rPr lang="en-US" b="1" dirty="0" smtClean="0"/>
              <a:t>:</a:t>
            </a:r>
          </a:p>
          <a:p>
            <a:endParaRPr lang="en-US" dirty="0"/>
          </a:p>
          <a:p>
            <a:pPr marL="177789" indent="-177789">
              <a:buFont typeface="Arial" panose="020B0604020202020204" pitchFamily="34" charset="0"/>
              <a:buChar char="•"/>
            </a:pPr>
            <a:r>
              <a:rPr lang="en-US" dirty="0"/>
              <a:t>Each of the learning objectives corresponds to a slide, or a series of slides, in this section of the course.</a:t>
            </a:r>
          </a:p>
          <a:p>
            <a:pPr marL="177789" indent="-177789">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789" indent="-177789">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124562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a:t>
            </a:r>
            <a:r>
              <a:rPr lang="en-US" dirty="0" smtClean="0"/>
              <a:t>Terms </a:t>
            </a:r>
            <a:r>
              <a:rPr lang="en-US" dirty="0" smtClean="0"/>
              <a:t>and Concepts</a:t>
            </a:r>
          </a:p>
          <a:p>
            <a:endParaRPr lang="en-US" dirty="0" smtClean="0"/>
          </a:p>
          <a:p>
            <a:pPr marL="177789" indent="-177789">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789" indent="-177789">
              <a:buFont typeface="Arial" panose="020B0604020202020204" pitchFamily="34" charset="0"/>
              <a:buChar char="•"/>
            </a:pPr>
            <a:r>
              <a:rPr lang="en-US" b="0" baseline="0" dirty="0" smtClean="0"/>
              <a:t>If you do not understand a term, please ask the instructor for additional clarification</a:t>
            </a:r>
          </a:p>
          <a:p>
            <a:pPr marL="177789" indent="-177789">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38641935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SzPct val="25000"/>
            </a:pPr>
            <a:r>
              <a:rPr lang="en-US" b="1" dirty="0" smtClean="0">
                <a:solidFill>
                  <a:schemeClr val="dk1"/>
                </a:solidFill>
                <a:latin typeface="+mn-lt"/>
                <a:ea typeface="Calibri"/>
                <a:cs typeface="Calibri"/>
                <a:sym typeface="Calibri"/>
              </a:rPr>
              <a:t>Notes:</a:t>
            </a:r>
          </a:p>
          <a:p>
            <a:pPr algn="l">
              <a:buSzPct val="25000"/>
            </a:pPr>
            <a:endParaRPr lang="en-US" dirty="0" smtClean="0">
              <a:solidFill>
                <a:schemeClr val="dk1"/>
              </a:solidFill>
              <a:latin typeface="+mn-lt"/>
              <a:ea typeface="Calibri"/>
              <a:cs typeface="Calibri"/>
              <a:sym typeface="Calibri"/>
            </a:endParaRPr>
          </a:p>
          <a:p>
            <a:pPr>
              <a:buSzPct val="25000"/>
            </a:pPr>
            <a:r>
              <a:rPr lang="en-US" b="1" u="sng" dirty="0" smtClean="0">
                <a:solidFill>
                  <a:schemeClr val="dk1"/>
                </a:solidFill>
                <a:latin typeface="+mn-lt"/>
                <a:ea typeface="Calibri"/>
                <a:cs typeface="Calibri"/>
                <a:sym typeface="Calibri"/>
              </a:rPr>
              <a:t>Comparative Analysis</a:t>
            </a:r>
          </a:p>
          <a:p>
            <a:pPr>
              <a:buSzPct val="25000"/>
            </a:pPr>
            <a:r>
              <a:rPr lang="en-US" dirty="0" smtClean="0">
                <a:solidFill>
                  <a:schemeClr val="dk1"/>
                </a:solidFill>
                <a:latin typeface="+mn-lt"/>
                <a:ea typeface="Calibri"/>
                <a:cs typeface="Calibri"/>
                <a:sym typeface="Calibri"/>
              </a:rPr>
              <a:t>The need to conduct a comparative analysis comes from the State of Colorado Constitution and the personnel rules. It is the process by which we compare the information provided by the applicants to the requirements and KSAOs needed for the position as described by the job announcement.</a:t>
            </a:r>
          </a:p>
          <a:p>
            <a:pPr>
              <a:buSzPct val="25000"/>
            </a:pPr>
            <a:endParaRPr lang="en-US" dirty="0" smtClean="0">
              <a:solidFill>
                <a:schemeClr val="dk1"/>
              </a:solidFill>
              <a:latin typeface="+mn-lt"/>
              <a:ea typeface="Calibri"/>
              <a:cs typeface="Calibri"/>
              <a:sym typeface="Calibri"/>
            </a:endParaRPr>
          </a:p>
          <a:p>
            <a:pPr>
              <a:buSzPct val="25000"/>
            </a:pPr>
            <a:r>
              <a:rPr lang="en-US" b="1" u="sng" dirty="0" smtClean="0">
                <a:solidFill>
                  <a:schemeClr val="dk1"/>
                </a:solidFill>
                <a:latin typeface="+mn-lt"/>
                <a:ea typeface="Calibri"/>
                <a:cs typeface="Calibri"/>
                <a:sym typeface="Calibri"/>
              </a:rPr>
              <a:t>Comparative Analysis Process</a:t>
            </a:r>
          </a:p>
          <a:p>
            <a:pPr>
              <a:buSzPct val="25000"/>
            </a:pPr>
            <a:r>
              <a:rPr lang="en-US" dirty="0" smtClean="0">
                <a:solidFill>
                  <a:schemeClr val="dk1"/>
                </a:solidFill>
                <a:latin typeface="+mn-lt"/>
                <a:ea typeface="Calibri"/>
                <a:cs typeface="Calibri"/>
                <a:sym typeface="Calibri"/>
              </a:rPr>
              <a:t>The process used to do this varies based on the type of position being filled and needs of CDOT.</a:t>
            </a:r>
            <a:r>
              <a:rPr lang="en-US" baseline="0" dirty="0" smtClean="0">
                <a:solidFill>
                  <a:schemeClr val="dk1"/>
                </a:solidFill>
                <a:latin typeface="+mn-lt"/>
                <a:ea typeface="Calibri"/>
                <a:cs typeface="Calibri"/>
                <a:sym typeface="Calibri"/>
              </a:rPr>
              <a:t>  T</a:t>
            </a:r>
            <a:r>
              <a:rPr lang="en-US" dirty="0" smtClean="0">
                <a:solidFill>
                  <a:schemeClr val="dk1"/>
                </a:solidFill>
                <a:latin typeface="+mn-lt"/>
                <a:ea typeface="Calibri"/>
                <a:cs typeface="Calibri"/>
                <a:sym typeface="Calibri"/>
              </a:rPr>
              <a:t>his eligible list may be used not only for your position, but other similar positions.  This is why it is so important for Workforce Staffing to partner with you. The process used depends on the type of position being filled, what competencies need to be assessed, how many qualified applicants there are, etc.</a:t>
            </a:r>
            <a:endParaRPr lang="en-US" b="1" dirty="0" smtClean="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2558750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It</a:t>
            </a:r>
            <a:r>
              <a:rPr lang="en-US" baseline="0" dirty="0" smtClean="0"/>
              <a:t> is critical to the hiring process that all of the applicants are treated equally by the evaluators.  The following is a list of the most common assessment errors and how you can avoid them:</a:t>
            </a:r>
          </a:p>
          <a:p>
            <a:endParaRPr lang="en-US" baseline="0" dirty="0" smtClean="0"/>
          </a:p>
          <a:p>
            <a:pPr marL="171404" indent="-171404">
              <a:buFont typeface="Arial" panose="020B0604020202020204" pitchFamily="34" charset="0"/>
              <a:buChar char="•"/>
            </a:pPr>
            <a:r>
              <a:rPr lang="en-US" b="1" dirty="0" smtClean="0"/>
              <a:t>Use only information gathered from the assessment process </a:t>
            </a:r>
            <a:r>
              <a:rPr lang="en-US" b="0" dirty="0" smtClean="0"/>
              <a:t>- In many cases, you may have additional information about the applicant through professional contacts or through personal experience.  When you are conducting the evaluation, you are only able to use the information provided by the applicant.  Every candidate, must earn their scores on the evaluation process based on their performance, rather than outside information.  This allows everyone to be treated fairly</a:t>
            </a:r>
          </a:p>
          <a:p>
            <a:pPr marL="171404" indent="-171404">
              <a:buFont typeface="Arial" panose="020B0604020202020204" pitchFamily="34" charset="0"/>
              <a:buChar char="•"/>
            </a:pPr>
            <a:r>
              <a:rPr lang="en-US" b="1" baseline="0" dirty="0" smtClean="0"/>
              <a:t>Evaluating on a curve </a:t>
            </a:r>
            <a:r>
              <a:rPr lang="en-US" baseline="0" dirty="0" smtClean="0"/>
              <a:t>– For the State evaluation process a curve is not used to evaluate applicants. There may be some selection processes with many strong candidates, some with many weak, and everything in between.  Candidate scores are never placed on a forced distribution.</a:t>
            </a:r>
          </a:p>
          <a:p>
            <a:pPr marL="171404" indent="-171404">
              <a:buFont typeface="Arial" panose="020B0604020202020204" pitchFamily="34" charset="0"/>
              <a:buChar char="•"/>
            </a:pPr>
            <a:r>
              <a:rPr lang="en-US" b="1" baseline="0" dirty="0" smtClean="0"/>
              <a:t>Irrelevant factors </a:t>
            </a:r>
            <a:r>
              <a:rPr lang="en-US" baseline="0" dirty="0" smtClean="0"/>
              <a:t>- </a:t>
            </a:r>
            <a:r>
              <a:rPr lang="en-US" dirty="0" smtClean="0"/>
              <a:t>Bias of non job-related factors, such as physical appearance, social standing, or race, sometimes erroneously influences evaluations of employees</a:t>
            </a:r>
          </a:p>
          <a:p>
            <a:pPr marL="171404" indent="-171404">
              <a:buFont typeface="Arial" panose="020B0604020202020204" pitchFamily="34" charset="0"/>
              <a:buChar char="•"/>
            </a:pPr>
            <a:r>
              <a:rPr lang="en-US" b="1" dirty="0" smtClean="0"/>
              <a:t>Assumptions</a:t>
            </a:r>
            <a:r>
              <a:rPr lang="en-US" dirty="0" smtClean="0"/>
              <a:t> – Making generalizations based on limited information without confirmation, such as assuming someone will leave after a short period because you think they're overqualified.</a:t>
            </a:r>
          </a:p>
          <a:p>
            <a:pPr marL="171404" indent="-171404">
              <a:buFont typeface="Arial" panose="020B0604020202020204" pitchFamily="34" charset="0"/>
              <a:buChar char="•"/>
            </a:pPr>
            <a:endParaRPr lang="en-US" dirty="0" smtClean="0"/>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338703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6213" y="447675"/>
            <a:ext cx="4802187"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smtClean="0"/>
              <a:t>Notes:</a:t>
            </a:r>
          </a:p>
          <a:p>
            <a:pPr>
              <a:defRPr/>
            </a:pPr>
            <a:endParaRPr lang="en-US" b="0" dirty="0" smtClean="0"/>
          </a:p>
          <a:p>
            <a:pPr>
              <a:defRPr/>
            </a:pPr>
            <a:r>
              <a:rPr lang="en-US" b="0" dirty="0" smtClean="0"/>
              <a:t>The list on the slide above</a:t>
            </a:r>
            <a:r>
              <a:rPr lang="en-US" b="0" baseline="0" dirty="0" smtClean="0"/>
              <a:t> shows the high level learning objectives for the course.  Upon completing it you should be able to perform each of the listed objectives.  This slide repeats at the end of the course and you will be </a:t>
            </a:r>
            <a:r>
              <a:rPr lang="en-US" dirty="0" smtClean="0"/>
              <a:t>provided the opportunity to </a:t>
            </a:r>
            <a:r>
              <a:rPr lang="en-US" b="0" baseline="0" dirty="0" smtClean="0"/>
              <a:t>ask questions about anything you do not understand</a:t>
            </a:r>
            <a:r>
              <a:rPr lang="en-US" b="0" dirty="0" smtClean="0"/>
              <a:t> about the learning objectives and/or the course.</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aseline="0" dirty="0" smtClean="0"/>
              <a:t>The Structured Application Review process occurs after the announcement has been closed and the applications have been reviewed for minimum qualifications by the HR Specialist. A panel of 2-5 SMEs will rate the applications,  to narrow to a top group that is either referred or assessed further.  This process is typically conducted remotely with instructions emailed out by the HR Specialist and SMEs given a deadline for submission of their ratings.  To make the process go as smoothly as possible:</a:t>
            </a:r>
          </a:p>
          <a:p>
            <a:pPr marL="171404" indent="-171404">
              <a:buFont typeface="Arial" panose="020B0604020202020204" pitchFamily="34" charset="0"/>
              <a:buChar char="•"/>
            </a:pPr>
            <a:r>
              <a:rPr lang="en-US" baseline="0" dirty="0" smtClean="0"/>
              <a:t>Discuss the structured application review with the HR Specialist and jointly plan the criteria, proposed SMEs and timing of that stage in the process</a:t>
            </a:r>
          </a:p>
          <a:p>
            <a:pPr marL="171404" indent="-171404">
              <a:buFont typeface="Arial" panose="020B0604020202020204" pitchFamily="34" charset="0"/>
              <a:buChar char="•"/>
            </a:pPr>
            <a:r>
              <a:rPr lang="en-US" baseline="0" dirty="0" smtClean="0"/>
              <a:t>Contact the SMEs you want to use and confirm their willingness/ability to serve as an SME</a:t>
            </a:r>
          </a:p>
          <a:p>
            <a:pPr marL="171404" indent="-171404">
              <a:buFont typeface="Arial" panose="020B0604020202020204" pitchFamily="34" charset="0"/>
              <a:buChar char="•"/>
            </a:pPr>
            <a:r>
              <a:rPr lang="en-US" baseline="0" dirty="0" smtClean="0"/>
              <a:t>Have agreement among the HR Specialist and SMEs on a reasonable deadline to have the ratings submitted and stick to it</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222512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r>
              <a:rPr lang="en-US" baseline="0" dirty="0" smtClean="0"/>
              <a:t>All of the evaluation stages use a five point (Likert) scale. When rating, keep in mind that the applicant is being evaluated based on how well they match their materials and responses to the competency being assessed.  </a:t>
            </a:r>
          </a:p>
          <a:p>
            <a:endParaRPr lang="en-US" baseline="0" dirty="0" smtClean="0"/>
          </a:p>
          <a:p>
            <a:pPr marL="171404" indent="-171404">
              <a:buFont typeface="Arial" panose="020B0604020202020204" pitchFamily="34" charset="0"/>
              <a:buChar char="•"/>
            </a:pPr>
            <a:r>
              <a:rPr lang="en-US" b="1" baseline="0" dirty="0" smtClean="0"/>
              <a:t>One</a:t>
            </a:r>
            <a:r>
              <a:rPr lang="en-US" baseline="0" dirty="0" smtClean="0"/>
              <a:t> - The applicant is clearly not qualified for the position and has not provided details about how their experience is applicable to the position or relates to criteria being assessed.</a:t>
            </a:r>
          </a:p>
          <a:p>
            <a:pPr marL="171404" indent="-171404" defTabSz="914153">
              <a:buFont typeface="Arial" panose="020B0604020202020204" pitchFamily="34" charset="0"/>
              <a:buChar char="•"/>
              <a:defRPr/>
            </a:pPr>
            <a:r>
              <a:rPr lang="en-US" b="1" baseline="0" dirty="0" smtClean="0"/>
              <a:t>Two</a:t>
            </a:r>
            <a:r>
              <a:rPr lang="en-US" baseline="0" dirty="0" smtClean="0"/>
              <a:t> – The applicant is below average in relation to the competency being assessed and has provided some poor responses or has experience in limited areas.  Some, but not all, of their experience may have lacked clarity or did not relate completely to the criteria</a:t>
            </a:r>
          </a:p>
          <a:p>
            <a:pPr marL="171404" indent="-171404" defTabSz="914153">
              <a:buFont typeface="Arial" panose="020B0604020202020204" pitchFamily="34" charset="0"/>
              <a:buChar char="•"/>
              <a:defRPr/>
            </a:pPr>
            <a:r>
              <a:rPr lang="en-US" b="1" baseline="0" dirty="0" smtClean="0"/>
              <a:t>Three</a:t>
            </a:r>
            <a:r>
              <a:rPr lang="en-US" baseline="0" dirty="0" smtClean="0"/>
              <a:t> – The applicant would be considered average and is qualified for the position.  They have connected their experience to the competency being assessed and it falls squarely within what would be expected.</a:t>
            </a:r>
          </a:p>
          <a:p>
            <a:pPr marL="171404" indent="-171404" defTabSz="914153">
              <a:buFont typeface="Arial" panose="020B0604020202020204" pitchFamily="34" charset="0"/>
              <a:buChar char="•"/>
              <a:defRPr/>
            </a:pPr>
            <a:r>
              <a:rPr lang="en-US" b="1" baseline="0" dirty="0" smtClean="0"/>
              <a:t>Four</a:t>
            </a:r>
            <a:r>
              <a:rPr lang="en-US" b="0" baseline="0" dirty="0" smtClean="0"/>
              <a:t> </a:t>
            </a:r>
            <a:r>
              <a:rPr lang="en-US" baseline="0" dirty="0" smtClean="0"/>
              <a:t>– The applicant is slightly above average in relation to the competency being assessed and has provided some excellent responses or has extensive experience in some areas that place them above the norm. </a:t>
            </a:r>
          </a:p>
          <a:p>
            <a:pPr marL="171404" indent="-171404" defTabSz="914153">
              <a:buFont typeface="Arial" panose="020B0604020202020204" pitchFamily="34" charset="0"/>
              <a:buChar char="•"/>
              <a:defRPr/>
            </a:pPr>
            <a:r>
              <a:rPr lang="en-US" b="1" baseline="0" dirty="0" smtClean="0"/>
              <a:t>Five </a:t>
            </a:r>
            <a:r>
              <a:rPr lang="en-US" b="0" baseline="0" dirty="0" smtClean="0"/>
              <a:t>– This rating is for an exceptional applicant, in relation to the competency being assessed.  The applicant has provided a clear reply to all aspects of the competency and has backed their response up with examples of how their experience applied to the question being asked and their experience.</a:t>
            </a:r>
          </a:p>
          <a:p>
            <a:endParaRPr lang="en-US" b="0" baseline="0" dirty="0" smtClean="0"/>
          </a:p>
          <a:p>
            <a:r>
              <a:rPr lang="en-US" b="1" dirty="0" smtClean="0"/>
              <a:t>Tips and Tricks</a:t>
            </a:r>
          </a:p>
          <a:p>
            <a:pPr marL="171404" indent="-171404">
              <a:buFont typeface="Arial" panose="020B0604020202020204" pitchFamily="34" charset="0"/>
              <a:buChar char="•"/>
            </a:pPr>
            <a:r>
              <a:rPr lang="en-US" dirty="0" smtClean="0"/>
              <a:t>When rating applicants think first of the rating as a three point scale,</a:t>
            </a:r>
            <a:r>
              <a:rPr lang="en-US" baseline="0" dirty="0" smtClean="0"/>
              <a:t> with one being not qualified, three being qualified/average and five being exceptional.  You can then group the average applicants into two, three and four based on how well they responded.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97007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53">
              <a:defRPr/>
            </a:pPr>
            <a:r>
              <a:rPr lang="en-US" b="1" dirty="0" smtClean="0"/>
              <a:t>Notes</a:t>
            </a:r>
          </a:p>
          <a:p>
            <a:pPr defTabSz="914153">
              <a:defRPr/>
            </a:pPr>
            <a:endParaRPr lang="en-US" b="1" dirty="0" smtClean="0"/>
          </a:p>
          <a:p>
            <a:pPr defTabSz="914153">
              <a:defRPr/>
            </a:pPr>
            <a:r>
              <a:rPr lang="en-US" b="1" dirty="0" smtClean="0"/>
              <a:t>Tab 07 –</a:t>
            </a:r>
            <a:r>
              <a:rPr lang="en-US" b="1" baseline="0" dirty="0" smtClean="0"/>
              <a:t> Administrative Assistant III Application (one)</a:t>
            </a:r>
          </a:p>
          <a:p>
            <a:pPr defTabSz="914153">
              <a:defRPr/>
            </a:pPr>
            <a:r>
              <a:rPr lang="en-US" b="1" baseline="0" dirty="0" smtClean="0"/>
              <a:t>Tab </a:t>
            </a:r>
            <a:r>
              <a:rPr lang="en-US" b="1" dirty="0" smtClean="0"/>
              <a:t>08</a:t>
            </a:r>
            <a:r>
              <a:rPr lang="en-US" b="1" baseline="0" dirty="0" smtClean="0"/>
              <a:t> – Administrative Assistant III Application (two)</a:t>
            </a:r>
            <a:endParaRPr lang="en-US" b="1" dirty="0" smtClean="0"/>
          </a:p>
          <a:p>
            <a:pPr defTabSz="914153">
              <a:defRPr/>
            </a:pPr>
            <a:endParaRPr lang="en-US" dirty="0" smtClean="0"/>
          </a:p>
          <a:p>
            <a:pPr defTabSz="914153">
              <a:defRPr/>
            </a:pPr>
            <a:r>
              <a:rPr lang="en-US" dirty="0" smtClean="0"/>
              <a:t>As a group take seven </a:t>
            </a:r>
            <a:r>
              <a:rPr lang="en-US" baseline="0" dirty="0" smtClean="0"/>
              <a:t>to ten minutes to review the two Administrative Assistant applications and evaluate their experience using the five point rating scale.  The competencies you are evaluating are:</a:t>
            </a:r>
          </a:p>
          <a:p>
            <a:pPr defTabSz="914153">
              <a:defRPr/>
            </a:pPr>
            <a:endParaRPr lang="en-US" baseline="0" dirty="0" smtClean="0"/>
          </a:p>
          <a:p>
            <a:pPr marL="171404" indent="-171404" defTabSz="914153">
              <a:buFont typeface="Arial" panose="020B0604020202020204" pitchFamily="34" charset="0"/>
              <a:buChar char="•"/>
              <a:defRPr/>
            </a:pPr>
            <a:r>
              <a:rPr lang="en-US" b="1" dirty="0"/>
              <a:t>Administrative Experience:</a:t>
            </a:r>
            <a:r>
              <a:rPr lang="en-US" dirty="0"/>
              <a:t> Depth and breadth of office clerical/administrative experience; hands-on experience, directly responsible for these duties; creating and maintaining files; creating/using spreadsheets to track information;  experience providing customer service via email, in person, or over the phone; strong computer skills (e.g. MS Word, Excel, Access, PowerPoint, SharePoint, Gmail, SAP); other relevant experience</a:t>
            </a:r>
          </a:p>
          <a:p>
            <a:pPr marL="171404" indent="-171404" defTabSz="914153">
              <a:buFont typeface="Arial" panose="020B0604020202020204" pitchFamily="34" charset="0"/>
              <a:buChar char="•"/>
              <a:defRPr/>
            </a:pPr>
            <a:r>
              <a:rPr lang="en-US" b="1" dirty="0"/>
              <a:t>Written Communication: </a:t>
            </a:r>
            <a:r>
              <a:rPr lang="en-US" dirty="0"/>
              <a:t>Visual presentation of application materials; ideas easy to understand; organized, logical order of ideas; answered the question/submitted all required documents; appropriate level for audience; little to no spelling or grammatical errors; no editing needed to improve documents; other relevant experience</a:t>
            </a:r>
          </a:p>
          <a:p>
            <a:pPr defTabSz="914153">
              <a:defRPr/>
            </a:pPr>
            <a:endParaRPr lang="en-US" dirty="0" smtClean="0"/>
          </a:p>
          <a:p>
            <a:pPr defTabSz="914153">
              <a:defRPr/>
            </a:pPr>
            <a:r>
              <a:rPr lang="en-US" dirty="0" smtClean="0"/>
              <a:t>Please take notes in</a:t>
            </a:r>
            <a:r>
              <a:rPr lang="en-US" baseline="0" dirty="0" smtClean="0"/>
              <a:t> the space below, </a:t>
            </a:r>
            <a:r>
              <a:rPr lang="en-US" dirty="0" smtClean="0"/>
              <a:t>so we can discuss your</a:t>
            </a:r>
            <a:r>
              <a:rPr lang="en-US" baseline="0" dirty="0" smtClean="0"/>
              <a:t> evaluation as a group after you are done.  </a:t>
            </a:r>
            <a:endParaRPr lang="en-US" dirty="0" smtClean="0"/>
          </a:p>
          <a:p>
            <a:pPr defTabSz="914153">
              <a:defRP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1591736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oral board/structured interviews often occur after the structured application review is complete.  Oral board/structured interviews:</a:t>
            </a:r>
          </a:p>
          <a:p>
            <a:pPr marL="171427" indent="-171427">
              <a:buFont typeface="Arial" panose="020B0604020202020204" pitchFamily="34" charset="0"/>
              <a:buChar char="•"/>
            </a:pPr>
            <a:r>
              <a:rPr lang="en-US" dirty="0" smtClean="0">
                <a:solidFill>
                  <a:schemeClr val="dk1"/>
                </a:solidFill>
                <a:ea typeface="Calibri"/>
                <a:cs typeface="Calibri"/>
                <a:sym typeface="Calibri"/>
              </a:rPr>
              <a:t>Are </a:t>
            </a:r>
            <a:r>
              <a:rPr lang="en-US" dirty="0">
                <a:solidFill>
                  <a:schemeClr val="dk1"/>
                </a:solidFill>
                <a:ea typeface="Calibri"/>
                <a:cs typeface="Calibri"/>
                <a:sym typeface="Calibri"/>
              </a:rPr>
              <a:t>when applicants are scheduled to answer questions in front of a panel of 3-5 subject matter experts (SMEs)</a:t>
            </a:r>
          </a:p>
          <a:p>
            <a:pPr marL="171404" lvl="1" indent="-171404" algn="l">
              <a:buClr>
                <a:schemeClr val="dk1"/>
              </a:buClr>
              <a:buSzPct val="100000"/>
              <a:buFont typeface="Arial"/>
              <a:buChar char="•"/>
            </a:pPr>
            <a:r>
              <a:rPr lang="en-US" dirty="0">
                <a:solidFill>
                  <a:schemeClr val="dk1"/>
                </a:solidFill>
                <a:ea typeface="Calibri"/>
                <a:cs typeface="Calibri"/>
                <a:sym typeface="Calibri"/>
              </a:rPr>
              <a:t>Considered structured since all the applicants are asked the same questions and the panel members have criteria they use to evaluate the responses</a:t>
            </a:r>
          </a:p>
          <a:p>
            <a:pPr marL="171404" lvl="1" indent="-171404" algn="l">
              <a:buClr>
                <a:schemeClr val="dk1"/>
              </a:buClr>
              <a:buSzPct val="100000"/>
              <a:buFont typeface="Arial"/>
              <a:buChar char="•"/>
            </a:pPr>
            <a:r>
              <a:rPr lang="en-US" dirty="0" smtClean="0">
                <a:solidFill>
                  <a:schemeClr val="dk1"/>
                </a:solidFill>
                <a:ea typeface="Calibri"/>
                <a:cs typeface="Calibri"/>
                <a:sym typeface="Calibri"/>
              </a:rPr>
              <a:t>Often</a:t>
            </a:r>
            <a:r>
              <a:rPr lang="en-US" baseline="0" dirty="0" smtClean="0">
                <a:solidFill>
                  <a:schemeClr val="dk1"/>
                </a:solidFill>
                <a:ea typeface="Calibri"/>
                <a:cs typeface="Calibri"/>
                <a:sym typeface="Calibri"/>
              </a:rPr>
              <a:t> allows applicants preparation time to review the questions before going to the panel</a:t>
            </a:r>
            <a:endParaRPr lang="en-US" dirty="0" smtClean="0">
              <a:solidFill>
                <a:schemeClr val="dk1"/>
              </a:solidFill>
              <a:ea typeface="Calibri"/>
              <a:cs typeface="Calibri"/>
              <a:sym typeface="Calibri"/>
            </a:endParaRPr>
          </a:p>
          <a:p>
            <a:pPr marL="171404" lvl="1" indent="-171404" algn="l">
              <a:buClr>
                <a:schemeClr val="dk1"/>
              </a:buClr>
              <a:buSzPct val="100000"/>
              <a:buFont typeface="Arial"/>
              <a:buChar char="•"/>
            </a:pPr>
            <a:r>
              <a:rPr lang="en-US" dirty="0" smtClean="0">
                <a:solidFill>
                  <a:schemeClr val="dk1"/>
                </a:solidFill>
                <a:ea typeface="Calibri"/>
                <a:cs typeface="Calibri"/>
                <a:sym typeface="Calibri"/>
              </a:rPr>
              <a:t>Should focus on the behavioral (drawing from past experience) vs. "what if" questions (based on hypothetical scenarios).  </a:t>
            </a:r>
            <a:r>
              <a:rPr lang="en-US" dirty="0">
                <a:solidFill>
                  <a:schemeClr val="dk1"/>
                </a:solidFill>
                <a:ea typeface="Calibri"/>
                <a:cs typeface="Calibri"/>
                <a:sym typeface="Calibri"/>
              </a:rPr>
              <a:t>A behavioral question is designed to get at an applicant’s actual experience doing something – not just theoretical knowledge. </a:t>
            </a:r>
            <a:r>
              <a:rPr lang="en-US" dirty="0" smtClean="0">
                <a:solidFill>
                  <a:schemeClr val="dk1"/>
                </a:solidFill>
                <a:ea typeface="Calibri"/>
                <a:cs typeface="Calibri"/>
                <a:sym typeface="Calibri"/>
              </a:rPr>
              <a:t>We also ask many multi-part questions to get applicants to elaborate and give detail</a:t>
            </a:r>
          </a:p>
          <a:p>
            <a:pPr marL="171404" lvl="1" indent="-171404" algn="l">
              <a:buClr>
                <a:schemeClr val="dk1"/>
              </a:buClr>
              <a:buSzPct val="100000"/>
              <a:buFont typeface="Arial"/>
              <a:buChar char="•"/>
            </a:pPr>
            <a:r>
              <a:rPr lang="en-US" dirty="0" smtClean="0">
                <a:solidFill>
                  <a:schemeClr val="dk1"/>
                </a:solidFill>
                <a:ea typeface="Calibri"/>
                <a:cs typeface="Calibri"/>
                <a:sym typeface="Calibri"/>
              </a:rPr>
              <a:t>Are designed to evaluate the applicant's job-relevant KSAOs to determine their fit for the position.  Just like an applicant needs to tie their qualifications and experience into the job they're applying for on their application, the same is true of the oral responses provided during an interview</a:t>
            </a:r>
          </a:p>
          <a:p>
            <a:pPr marL="171404" lvl="1" indent="-171404" algn="l">
              <a:buClr>
                <a:schemeClr val="dk1"/>
              </a:buClr>
              <a:buSzPct val="100000"/>
              <a:buFont typeface="Arial"/>
              <a:buChar char="•"/>
            </a:pPr>
            <a:r>
              <a:rPr lang="en-US" baseline="0" dirty="0" smtClean="0"/>
              <a:t>Work closely with your HR Specialist on finalizing the questions to ensure they are targeted towards the right competencies </a:t>
            </a:r>
          </a:p>
          <a:p>
            <a:pPr marL="171404" lvl="1" indent="-171404" algn="l">
              <a:buClr>
                <a:schemeClr val="dk1"/>
              </a:buClr>
              <a:buSzPct val="100000"/>
              <a:buFont typeface="Arial"/>
              <a:buChar char="•"/>
            </a:pPr>
            <a:endParaRPr lang="en-US" baseline="0" dirty="0" smtClean="0"/>
          </a:p>
          <a:p>
            <a:r>
              <a:rPr lang="en-US" b="1" baseline="0" dirty="0" smtClean="0"/>
              <a:t>Tips and Tricks:</a:t>
            </a:r>
          </a:p>
          <a:p>
            <a:pPr marL="171404" indent="-171404">
              <a:buFont typeface="Arial" panose="020B0604020202020204" pitchFamily="34" charset="0"/>
              <a:buChar char="•"/>
            </a:pPr>
            <a:r>
              <a:rPr lang="en-US" b="0" baseline="0" dirty="0" smtClean="0"/>
              <a:t>Don’t wait until the announcement closes to choose your SMEs.  As soon as you are able, ask your SMEs to participate and get the time on their calendar</a:t>
            </a:r>
          </a:p>
          <a:p>
            <a:pPr marL="171404" indent="-171404">
              <a:buFont typeface="Arial" panose="020B0604020202020204" pitchFamily="34" charset="0"/>
              <a:buChar char="•"/>
            </a:pPr>
            <a:r>
              <a:rPr lang="en-US" b="0" baseline="0" dirty="0" smtClean="0"/>
              <a:t>If the applicant shows up late, the prep time may be </a:t>
            </a:r>
            <a:r>
              <a:rPr lang="en-US" b="0" baseline="0" dirty="0" smtClean="0"/>
              <a:t>reduced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3889941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In</a:t>
            </a:r>
            <a:r>
              <a:rPr lang="en-US" baseline="0" dirty="0" smtClean="0"/>
              <a:t> some cases, there may be the need for alternative assessments beyond the traditional application review, oral board or structured interview. The following is a brief description of the other assessment types available.  </a:t>
            </a:r>
          </a:p>
          <a:p>
            <a:pPr marL="171404" indent="-171404">
              <a:buFont typeface="Arial" panose="020B0604020202020204" pitchFamily="34" charset="0"/>
              <a:buChar char="•"/>
            </a:pPr>
            <a:r>
              <a:rPr lang="en-US" b="1" baseline="0" dirty="0" smtClean="0"/>
              <a:t>Written Narrative </a:t>
            </a:r>
            <a:r>
              <a:rPr lang="en-US" baseline="0" dirty="0" smtClean="0"/>
              <a:t>– A written assessment that the applicant completes at home or in the HR office that is evaluated by the SMEs.  Examples include writing a work plan, executive summary, or answering other types of questions in essay format</a:t>
            </a:r>
          </a:p>
          <a:p>
            <a:pPr marL="171404" indent="-171404">
              <a:buFont typeface="Arial" panose="020B0604020202020204" pitchFamily="34" charset="0"/>
              <a:buChar char="•"/>
            </a:pPr>
            <a:r>
              <a:rPr lang="en-US" b="1" baseline="0" dirty="0" smtClean="0"/>
              <a:t>Oral Presentation </a:t>
            </a:r>
            <a:r>
              <a:rPr lang="en-US" baseline="0" dirty="0" smtClean="0"/>
              <a:t>–  The candidate presents information orally to the SMEs on a designated topic</a:t>
            </a:r>
          </a:p>
          <a:p>
            <a:pPr marL="171404" indent="-171404">
              <a:buFont typeface="Arial" panose="020B0604020202020204" pitchFamily="34" charset="0"/>
              <a:buChar char="•"/>
            </a:pPr>
            <a:r>
              <a:rPr lang="en-US" b="1" baseline="0" dirty="0" smtClean="0"/>
              <a:t>In-Basket Exercise </a:t>
            </a:r>
            <a:r>
              <a:rPr lang="en-US" baseline="0" dirty="0" smtClean="0"/>
              <a:t>– A series of exercises completed by the applicant where they are presented with typical work assignments/scenarios and their responses/work products are evaluated by the SMEs.</a:t>
            </a:r>
          </a:p>
          <a:p>
            <a:pPr marL="171404" indent="-171404">
              <a:buFont typeface="Arial" panose="020B0604020202020204" pitchFamily="34" charset="0"/>
              <a:buChar char="•"/>
            </a:pPr>
            <a:r>
              <a:rPr lang="en-US" b="1" baseline="0" dirty="0" smtClean="0"/>
              <a:t>Scenario Planning/Response </a:t>
            </a:r>
            <a:r>
              <a:rPr lang="en-US" baseline="0" dirty="0" smtClean="0"/>
              <a:t>– The applicant is provided with a scenario based on the type of work they will perform at CDOT and then asked to respond</a:t>
            </a:r>
          </a:p>
          <a:p>
            <a:pPr marL="171404" indent="-171404">
              <a:buFont typeface="Arial" panose="020B0604020202020204" pitchFamily="34" charset="0"/>
              <a:buChar char="•"/>
            </a:pPr>
            <a:r>
              <a:rPr lang="en-US" b="1" baseline="0" dirty="0" smtClean="0"/>
              <a:t>Practical Assessment </a:t>
            </a:r>
            <a:r>
              <a:rPr lang="en-US" baseline="0" dirty="0" smtClean="0"/>
              <a:t>– An assessment where the applicant is p</a:t>
            </a:r>
            <a:r>
              <a:rPr lang="en-US" dirty="0"/>
              <a:t>rovided with items to evaluate that directly pertain to the job, such as welding, accounting </a:t>
            </a:r>
            <a:r>
              <a:rPr lang="en-US" dirty="0" smtClean="0"/>
              <a:t>reconciliation, etc.</a:t>
            </a:r>
            <a:endParaRPr lang="en-US" baseline="0" dirty="0" smtClean="0"/>
          </a:p>
          <a:p>
            <a:pPr marL="171404" indent="-171404">
              <a:buFont typeface="Arial" panose="020B0604020202020204" pitchFamily="34" charset="0"/>
              <a:buChar char="•"/>
            </a:pPr>
            <a:endParaRPr lang="en-US" baseline="0" dirty="0" smtClean="0"/>
          </a:p>
          <a:p>
            <a:r>
              <a:rPr lang="en-US" b="1" baseline="0" dirty="0" smtClean="0"/>
              <a:t>Tips and Tricks</a:t>
            </a:r>
            <a:endParaRPr lang="en-US" b="0" baseline="0" dirty="0" smtClean="0"/>
          </a:p>
          <a:p>
            <a:pPr marL="171404" indent="-171404">
              <a:buFont typeface="Arial" panose="020B0604020202020204" pitchFamily="34" charset="0"/>
              <a:buChar char="•"/>
            </a:pPr>
            <a:r>
              <a:rPr lang="en-US" b="0" dirty="0" smtClean="0"/>
              <a:t>While</a:t>
            </a:r>
            <a:r>
              <a:rPr lang="en-US" b="0" baseline="0" dirty="0" smtClean="0"/>
              <a:t> it may be tempting to use additional assessment types to get to the best applicant, remember they add to the overall timeframe of the selection process and increase the workload on your SMEs.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Tree>
    <p:extLst>
      <p:ext uri="{BB962C8B-B14F-4D97-AF65-F5344CB8AC3E}">
        <p14:creationId xmlns:p14="http://schemas.microsoft.com/office/powerpoint/2010/main" val="4049456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pPr defTabSz="914153">
              <a:defRPr/>
            </a:pPr>
            <a:r>
              <a:rPr lang="en-US" dirty="0" smtClean="0"/>
              <a:t>If you have information about a applicant not included in the application materials, can you consider this information when scoring the comparative analysis?</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endParaRPr lang="en-US" baseline="0" dirty="0" smtClean="0"/>
          </a:p>
          <a:p>
            <a:endParaRPr lang="en-US" baseline="0" dirty="0" smtClean="0"/>
          </a:p>
          <a:p>
            <a:r>
              <a:rPr lang="en-US" b="1" u="sng" baseline="0" dirty="0" smtClean="0"/>
              <a:t>Question Two</a:t>
            </a:r>
          </a:p>
          <a:p>
            <a:pPr defTabSz="914153">
              <a:defRPr/>
            </a:pPr>
            <a:r>
              <a:rPr lang="en-US" dirty="0" smtClean="0"/>
              <a:t>True or False: In a comparative analysis, the panel compares applicants to each other.</a:t>
            </a:r>
            <a:endParaRPr lang="en-US" baseline="0" dirty="0" smtClean="0"/>
          </a:p>
          <a:p>
            <a:endParaRPr lang="en-US" baseline="0" dirty="0" smtClean="0"/>
          </a:p>
          <a:p>
            <a:pPr>
              <a:lnSpc>
                <a:spcPct val="150000"/>
              </a:lnSpc>
            </a:pPr>
            <a:r>
              <a:rPr lang="en-US" b="1" baseline="0" dirty="0" smtClean="0"/>
              <a:t>Answer: </a:t>
            </a:r>
            <a:r>
              <a:rPr lang="en-US" dirty="0" smtClean="0"/>
              <a:t>________________________________________________________________________________________________________________________________</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
        <p:nvSpPr>
          <p:cNvPr id="5" name="Rectangle 4"/>
          <p:cNvSpPr/>
          <p:nvPr/>
        </p:nvSpPr>
        <p:spPr>
          <a:xfrm>
            <a:off x="638175" y="1866900"/>
            <a:ext cx="2476500" cy="361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15" tIns="45708" rIns="91415" bIns="45708" spcCol="0" rtlCol="0" anchor="ctr"/>
          <a:lstStyle/>
          <a:p>
            <a:pPr algn="ctr"/>
            <a:endParaRPr lang="en-US" dirty="0"/>
          </a:p>
        </p:txBody>
      </p:sp>
      <p:sp>
        <p:nvSpPr>
          <p:cNvPr id="6" name="Rectangle 5"/>
          <p:cNvSpPr/>
          <p:nvPr/>
        </p:nvSpPr>
        <p:spPr>
          <a:xfrm>
            <a:off x="638175" y="3152775"/>
            <a:ext cx="2476500" cy="361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15" tIns="45708" rIns="91415" bIns="45708" spcCol="0" rtlCol="0" anchor="ctr"/>
          <a:lstStyle/>
          <a:p>
            <a:pPr algn="ctr"/>
            <a:endParaRPr lang="en-US" dirty="0"/>
          </a:p>
        </p:txBody>
      </p:sp>
    </p:spTree>
    <p:extLst>
      <p:ext uri="{BB962C8B-B14F-4D97-AF65-F5344CB8AC3E}">
        <p14:creationId xmlns:p14="http://schemas.microsoft.com/office/powerpoint/2010/main" val="30412673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1"/>
            <a:ext cx="5992226" cy="988181"/>
          </a:xfrm>
          <a:prstGeom prst="rect">
            <a:avLst/>
          </a:prstGeom>
          <a:noFill/>
        </p:spPr>
        <p:txBody>
          <a:bodyPr wrap="square" lIns="94679" tIns="47340" rIns="94679" bIns="47340" rtlCol="0">
            <a:spAutoFit/>
          </a:bodyPr>
          <a:lstStyle/>
          <a:p>
            <a:pPr algn="ctr"/>
            <a:r>
              <a:rPr lang="en-US" sz="2900" dirty="0"/>
              <a:t>Section 5 </a:t>
            </a:r>
          </a:p>
          <a:p>
            <a:pPr algn="ctr"/>
            <a:r>
              <a:rPr lang="en-US" sz="2900" dirty="0"/>
              <a:t>Interviewing</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1275926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789" indent="-177789">
              <a:buFont typeface="Arial" panose="020B0604020202020204" pitchFamily="34" charset="0"/>
              <a:buChar char="•"/>
            </a:pPr>
            <a:endParaRPr lang="en-US" b="1" dirty="0" smtClean="0"/>
          </a:p>
          <a:p>
            <a:pPr marL="177789" indent="-177789">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789" indent="-177789">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789" indent="-177789">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789" indent="-177789">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789" indent="-177789">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789" indent="-177789">
              <a:buFont typeface="Arial" panose="020B0604020202020204" pitchFamily="34" charset="0"/>
              <a:buChar char="•"/>
            </a:pPr>
            <a:r>
              <a:rPr lang="en-US" b="1" baseline="0" dirty="0" smtClean="0"/>
              <a:t>Section 5 – Describe</a:t>
            </a:r>
            <a:r>
              <a:rPr lang="en-US" b="1" dirty="0" smtClean="0"/>
              <a:t>s how</a:t>
            </a:r>
            <a:r>
              <a:rPr lang="en-US" b="1" baseline="0" dirty="0" smtClean="0"/>
              <a:t> interviewing techniques are used to identify the best applicant and the questions you should and should not ask an applicant</a:t>
            </a:r>
          </a:p>
          <a:p>
            <a:pPr marL="177789" indent="-177789">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789" indent="-177789">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57</a:t>
            </a:fld>
            <a:endParaRPr lang="en-US" dirty="0" smtClean="0"/>
          </a:p>
        </p:txBody>
      </p:sp>
      <p:sp>
        <p:nvSpPr>
          <p:cNvPr id="4" name="Slide Image Placeholder 3"/>
          <p:cNvSpPr>
            <a:spLocks noGrp="1" noRot="1" noChangeAspect="1"/>
          </p:cNvSpPr>
          <p:nvPr>
            <p:ph type="sldImg"/>
          </p:nvPr>
        </p:nvSpPr>
        <p:spPr>
          <a:xfrm>
            <a:off x="176213" y="447675"/>
            <a:ext cx="4802187" cy="3600450"/>
          </a:xfrm>
        </p:spPr>
      </p:sp>
    </p:spTree>
    <p:extLst>
      <p:ext uri="{BB962C8B-B14F-4D97-AF65-F5344CB8AC3E}">
        <p14:creationId xmlns:p14="http://schemas.microsoft.com/office/powerpoint/2010/main" val="5938332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a:t>Notes</a:t>
            </a:r>
            <a:r>
              <a:rPr lang="en-US" b="1" dirty="0" smtClean="0"/>
              <a:t>:</a:t>
            </a:r>
          </a:p>
          <a:p>
            <a:endParaRPr lang="en-US" dirty="0"/>
          </a:p>
          <a:p>
            <a:pPr marL="177789" indent="-177789">
              <a:buFont typeface="Arial" panose="020B0604020202020204" pitchFamily="34" charset="0"/>
              <a:buChar char="•"/>
            </a:pPr>
            <a:r>
              <a:rPr lang="en-US" dirty="0"/>
              <a:t>Each of the learning objectives corresponds to a slide, or a series of slides, in this section of the course.</a:t>
            </a:r>
          </a:p>
          <a:p>
            <a:pPr marL="177789" indent="-177789">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789" indent="-177789">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2306407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 </a:t>
            </a:r>
            <a:r>
              <a:rPr lang="en-US" dirty="0" smtClean="0"/>
              <a:t>Terms </a:t>
            </a:r>
            <a:r>
              <a:rPr lang="en-US" dirty="0" smtClean="0"/>
              <a:t>and Concepts</a:t>
            </a:r>
          </a:p>
          <a:p>
            <a:endParaRPr lang="en-US" dirty="0" smtClean="0"/>
          </a:p>
          <a:p>
            <a:pPr marL="177789" indent="-177789">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789" indent="-177789">
              <a:buFont typeface="Arial" panose="020B0604020202020204" pitchFamily="34" charset="0"/>
              <a:buChar char="•"/>
            </a:pPr>
            <a:r>
              <a:rPr lang="en-US" b="0" baseline="0" dirty="0" smtClean="0"/>
              <a:t>If you do not understand a term, please ask the instructor for additional clarification</a:t>
            </a:r>
          </a:p>
          <a:p>
            <a:pPr marL="177789" indent="-177789">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311344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76213" y="447675"/>
            <a:ext cx="4802187" cy="36004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a:t>Notes:</a:t>
            </a:r>
          </a:p>
          <a:p>
            <a:pPr>
              <a:defRPr/>
            </a:pPr>
            <a:endParaRPr lang="en-US" b="1" dirty="0"/>
          </a:p>
          <a:p>
            <a:pPr>
              <a:defRPr/>
            </a:pPr>
            <a:r>
              <a:rPr lang="en-US" dirty="0"/>
              <a:t>Please take a moment to introduce yourself to the other participants in the course and the instructor.  When you introduce yourself, include </a:t>
            </a:r>
            <a:r>
              <a:rPr lang="en-US" dirty="0" smtClean="0"/>
              <a:t>your </a:t>
            </a:r>
            <a:r>
              <a:rPr lang="en-US" dirty="0"/>
              <a:t>name, role within CDOT and any expectations you may have of the course.</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goal of the interview process is to gather information about how the </a:t>
            </a:r>
            <a:r>
              <a:rPr lang="en-US" dirty="0" smtClean="0"/>
              <a:t>applicant </a:t>
            </a:r>
            <a:r>
              <a:rPr lang="en-US" dirty="0"/>
              <a:t>will perform in the position.  Most interview questions fall into the following five categories:  </a:t>
            </a:r>
          </a:p>
          <a:p>
            <a:endParaRPr lang="en-US" dirty="0"/>
          </a:p>
          <a:p>
            <a:r>
              <a:rPr lang="en-US" b="1" dirty="0"/>
              <a:t>Behavioral</a:t>
            </a:r>
            <a:r>
              <a:rPr lang="en-US" dirty="0"/>
              <a:t> – </a:t>
            </a:r>
            <a:r>
              <a:rPr lang="en-US" dirty="0" smtClean="0"/>
              <a:t>Behavioral</a:t>
            </a:r>
            <a:r>
              <a:rPr lang="en-US" baseline="0" dirty="0" smtClean="0"/>
              <a:t> questions </a:t>
            </a:r>
            <a:r>
              <a:rPr lang="en-US" dirty="0" smtClean="0"/>
              <a:t>get </a:t>
            </a:r>
            <a:r>
              <a:rPr lang="en-US" dirty="0"/>
              <a:t>at the </a:t>
            </a:r>
            <a:r>
              <a:rPr lang="en-US" dirty="0" smtClean="0"/>
              <a:t>behaviors displayed and processes used </a:t>
            </a:r>
            <a:r>
              <a:rPr lang="en-US" dirty="0"/>
              <a:t>by the </a:t>
            </a:r>
            <a:r>
              <a:rPr lang="en-US" dirty="0" smtClean="0"/>
              <a:t>applicant </a:t>
            </a:r>
            <a:r>
              <a:rPr lang="en-US" dirty="0"/>
              <a:t>in the past as a predictor of future actions.  Samples of this type of question include:</a:t>
            </a:r>
          </a:p>
          <a:p>
            <a:pPr marL="171404" indent="-171404">
              <a:buFont typeface="Arial" panose="020B0604020202020204" pitchFamily="34" charset="0"/>
              <a:buChar char="•"/>
            </a:pPr>
            <a:r>
              <a:rPr lang="en-US" dirty="0"/>
              <a:t>Tell me about a time you worked with Excel?</a:t>
            </a:r>
          </a:p>
          <a:p>
            <a:pPr marL="171404" indent="-171404">
              <a:buFont typeface="Arial" panose="020B0604020202020204" pitchFamily="34" charset="0"/>
              <a:buChar char="•"/>
            </a:pPr>
            <a:r>
              <a:rPr lang="en-US" dirty="0" smtClean="0"/>
              <a:t>What are the steps you have taken to hire an employee?</a:t>
            </a:r>
          </a:p>
          <a:p>
            <a:pPr marL="171404" indent="-171404">
              <a:buFont typeface="Arial" panose="020B0604020202020204" pitchFamily="34" charset="0"/>
              <a:buChar char="•"/>
            </a:pPr>
            <a:r>
              <a:rPr lang="en-US" dirty="0" smtClean="0"/>
              <a:t>What </a:t>
            </a:r>
            <a:r>
              <a:rPr lang="en-US" dirty="0"/>
              <a:t>is the training methodology you follow when producing training?</a:t>
            </a:r>
          </a:p>
          <a:p>
            <a:endParaRPr lang="en-US" dirty="0"/>
          </a:p>
          <a:p>
            <a:r>
              <a:rPr lang="en-US" b="1" dirty="0"/>
              <a:t>Hypothetical/Opinion</a:t>
            </a:r>
            <a:r>
              <a:rPr lang="en-US" dirty="0"/>
              <a:t> – </a:t>
            </a:r>
            <a:r>
              <a:rPr lang="en-US" dirty="0" smtClean="0"/>
              <a:t>Hypothetical questions present the applicant with a situation and ask how they would respond.  Opinion questions ask for the candidate's opinion to understand their preferences and insights.  Samples of these types of questions include:</a:t>
            </a:r>
            <a:endParaRPr lang="en-US" dirty="0"/>
          </a:p>
          <a:p>
            <a:pPr marL="171404" indent="-171404">
              <a:buFont typeface="Arial" panose="020B0604020202020204" pitchFamily="34" charset="0"/>
              <a:buChar char="•"/>
            </a:pPr>
            <a:r>
              <a:rPr lang="en-US" dirty="0" smtClean="0"/>
              <a:t>What did you like best about your past job?</a:t>
            </a:r>
          </a:p>
          <a:p>
            <a:pPr marL="171404" indent="-171404">
              <a:buFont typeface="Arial" panose="020B0604020202020204" pitchFamily="34" charset="0"/>
              <a:buChar char="•"/>
            </a:pPr>
            <a:r>
              <a:rPr lang="en-US" dirty="0" smtClean="0"/>
              <a:t>What </a:t>
            </a:r>
            <a:r>
              <a:rPr lang="en-US" dirty="0"/>
              <a:t>would you do if you came across someone stranded on a highway?</a:t>
            </a:r>
          </a:p>
          <a:p>
            <a:pPr marL="171404" indent="-171404">
              <a:buFont typeface="Arial" panose="020B0604020202020204" pitchFamily="34" charset="0"/>
              <a:buChar char="•"/>
            </a:pPr>
            <a:r>
              <a:rPr lang="en-US" dirty="0" smtClean="0"/>
              <a:t>How </a:t>
            </a:r>
            <a:r>
              <a:rPr lang="en-US" dirty="0"/>
              <a:t>would you deal with a customer who is upset?</a:t>
            </a:r>
          </a:p>
          <a:p>
            <a:endParaRPr lang="en-US" dirty="0"/>
          </a:p>
          <a:p>
            <a:r>
              <a:rPr lang="en-US" b="1" dirty="0"/>
              <a:t>Technical/Credential </a:t>
            </a:r>
            <a:r>
              <a:rPr lang="en-US" dirty="0"/>
              <a:t>– Technical/Credential questions are used to verify the content on the resume or verify education or technical training.  Samples of this type of question include:</a:t>
            </a:r>
          </a:p>
          <a:p>
            <a:pPr marL="171404" indent="-171404">
              <a:buFont typeface="Arial" panose="020B0604020202020204" pitchFamily="34" charset="0"/>
              <a:buChar char="•"/>
            </a:pPr>
            <a:r>
              <a:rPr lang="en-US" dirty="0"/>
              <a:t>What kinds of engineering certifications do you </a:t>
            </a:r>
            <a:r>
              <a:rPr lang="en-US" dirty="0" smtClean="0"/>
              <a:t>have?</a:t>
            </a:r>
            <a:endParaRPr lang="en-US" dirty="0"/>
          </a:p>
          <a:p>
            <a:pPr marL="171404" indent="-171404">
              <a:buFont typeface="Arial" panose="020B0604020202020204" pitchFamily="34" charset="0"/>
              <a:buChar char="•"/>
            </a:pPr>
            <a:r>
              <a:rPr lang="en-US" dirty="0"/>
              <a:t>Do you have a </a:t>
            </a:r>
            <a:r>
              <a:rPr lang="en-US" dirty="0" smtClean="0"/>
              <a:t>Project</a:t>
            </a:r>
            <a:r>
              <a:rPr lang="en-US" baseline="0" dirty="0" smtClean="0"/>
              <a:t> </a:t>
            </a:r>
            <a:r>
              <a:rPr lang="en-US" dirty="0" smtClean="0"/>
              <a:t>Management </a:t>
            </a:r>
            <a:r>
              <a:rPr lang="en-US" dirty="0"/>
              <a:t>Professional Certification?</a:t>
            </a:r>
          </a:p>
          <a:p>
            <a:pPr marL="171404" indent="-171404">
              <a:buFont typeface="Arial" panose="020B0604020202020204" pitchFamily="34" charset="0"/>
              <a:buChar char="•"/>
            </a:pPr>
            <a:r>
              <a:rPr lang="en-US" dirty="0"/>
              <a:t>How many years of experience do </a:t>
            </a:r>
            <a:r>
              <a:rPr lang="en-US" dirty="0" smtClean="0"/>
              <a:t>you </a:t>
            </a:r>
            <a:r>
              <a:rPr lang="en-US" dirty="0"/>
              <a:t>have working with Groupwise?</a:t>
            </a:r>
          </a:p>
          <a:p>
            <a:endParaRPr lang="en-US" dirty="0"/>
          </a:p>
          <a:p>
            <a:r>
              <a:rPr lang="en-US" b="1" dirty="0"/>
              <a:t>Continued on next page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42509080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66725"/>
            <a:ext cx="4855597" cy="8777709"/>
          </a:xfrm>
        </p:spPr>
        <p:txBody>
          <a:bodyPr/>
          <a:lstStyle/>
          <a:p>
            <a:r>
              <a:rPr lang="en-US" b="1" dirty="0" smtClean="0"/>
              <a:t>Continued from previous page</a:t>
            </a:r>
          </a:p>
          <a:p>
            <a:endParaRPr lang="en-US" dirty="0" smtClean="0"/>
          </a:p>
          <a:p>
            <a:r>
              <a:rPr lang="en-US" b="1" dirty="0" smtClean="0"/>
              <a:t>Soft Skills </a:t>
            </a:r>
            <a:r>
              <a:rPr lang="en-US" dirty="0" smtClean="0"/>
              <a:t>–</a:t>
            </a:r>
            <a:r>
              <a:rPr lang="en-US" baseline="0" dirty="0" smtClean="0"/>
              <a:t> This kind of question gets at a skills that are not technical,  but are still relevant to the position.  Sample of this type of question include:</a:t>
            </a:r>
          </a:p>
          <a:p>
            <a:pPr marL="171404" indent="-171404">
              <a:buFont typeface="Arial" panose="020B0604020202020204" pitchFamily="34" charset="0"/>
              <a:buChar char="•"/>
            </a:pPr>
            <a:r>
              <a:rPr lang="en-US" baseline="0" dirty="0" smtClean="0"/>
              <a:t>What is your leadership style?</a:t>
            </a:r>
          </a:p>
          <a:p>
            <a:pPr marL="171404" indent="-171404">
              <a:buFont typeface="Arial" panose="020B0604020202020204" pitchFamily="34" charset="0"/>
              <a:buChar char="•"/>
            </a:pPr>
            <a:r>
              <a:rPr lang="en-US" baseline="0" dirty="0" smtClean="0"/>
              <a:t>Explain a way in which you sought a creative solution to a problem?</a:t>
            </a:r>
            <a:endParaRPr lang="en-US" dirty="0" smtClean="0"/>
          </a:p>
          <a:p>
            <a:r>
              <a:rPr lang="en-US" dirty="0" smtClean="0"/>
              <a:t> </a:t>
            </a:r>
            <a:endParaRPr lang="en-US" baseline="0" dirty="0" smtClean="0"/>
          </a:p>
          <a:p>
            <a:r>
              <a:rPr lang="en-US" b="1" baseline="0" dirty="0" smtClean="0"/>
              <a:t>Off the Wall/Trick </a:t>
            </a:r>
            <a:r>
              <a:rPr lang="en-US" baseline="0" dirty="0" smtClean="0"/>
              <a:t>– These are questions, that at their best, are designed to get at an original response.  At their worst, they are confusing to the applicants, easy to challenge and may have legal implications.  For the evaluator they are typically hard to evaluate, as they do not have a measurable response, and the response may have different meanings to different evaluators.  Here are some examples, so you know what </a:t>
            </a:r>
            <a:r>
              <a:rPr lang="en-US" b="1" i="1" baseline="0" dirty="0" smtClean="0"/>
              <a:t>not</a:t>
            </a:r>
            <a:r>
              <a:rPr lang="en-US" baseline="0" dirty="0" smtClean="0"/>
              <a:t> to use:</a:t>
            </a:r>
          </a:p>
          <a:p>
            <a:pPr marL="171404" indent="-171404" defTabSz="914153">
              <a:buFont typeface="Arial" panose="020B0604020202020204" pitchFamily="34" charset="0"/>
              <a:buChar char="•"/>
              <a:defRPr/>
            </a:pPr>
            <a:r>
              <a:rPr lang="en-US" baseline="0" dirty="0" smtClean="0"/>
              <a:t>Of the seven species of giraffes (Masai, Reticulated, Southern, South African, Northern, Nubian or West African) which one do you most closely identify with and why?</a:t>
            </a:r>
          </a:p>
          <a:p>
            <a:pPr marL="171404" indent="-171404" defTabSz="914153">
              <a:buFont typeface="Arial" panose="020B0604020202020204" pitchFamily="34" charset="0"/>
              <a:buChar char="•"/>
              <a:defRPr/>
            </a:pPr>
            <a:r>
              <a:rPr lang="en-US" baseline="0" dirty="0" smtClean="0"/>
              <a:t>If you throw a red stone into the blue sea what will it become?  (Wet)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2525312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Notes:</a:t>
            </a:r>
          </a:p>
          <a:p>
            <a:endParaRPr lang="en-US" dirty="0"/>
          </a:p>
          <a:p>
            <a:r>
              <a:rPr lang="en-US" dirty="0"/>
              <a:t>So what makes for a good interview question, other than it is legal?  The best interview questions meet two specific needs:</a:t>
            </a:r>
          </a:p>
          <a:p>
            <a:pPr marL="228539" indent="-228539" defTabSz="914277">
              <a:buFont typeface="+mj-lt"/>
              <a:buAutoNum type="arabicPeriod"/>
              <a:defRPr/>
            </a:pPr>
            <a:r>
              <a:rPr lang="en-US" dirty="0" smtClean="0"/>
              <a:t>They </a:t>
            </a:r>
            <a:r>
              <a:rPr lang="en-US" dirty="0"/>
              <a:t>allow the </a:t>
            </a:r>
            <a:r>
              <a:rPr lang="en-US" dirty="0" smtClean="0"/>
              <a:t>applicant </a:t>
            </a:r>
            <a:r>
              <a:rPr lang="en-US" dirty="0"/>
              <a:t>to tell you about their qualifications for the </a:t>
            </a:r>
            <a:r>
              <a:rPr lang="en-US" dirty="0" smtClean="0"/>
              <a:t>position</a:t>
            </a:r>
          </a:p>
          <a:p>
            <a:pPr marL="228539" indent="-228539" defTabSz="914277">
              <a:buFont typeface="+mj-lt"/>
              <a:buAutoNum type="arabicPeriod"/>
              <a:defRPr/>
            </a:pPr>
            <a:r>
              <a:rPr lang="en-US" dirty="0" smtClean="0"/>
              <a:t>They allow the SMEs to assess how the candidate meets the KSAOs of the position</a:t>
            </a:r>
          </a:p>
          <a:p>
            <a:endParaRPr lang="en-US" dirty="0"/>
          </a:p>
          <a:p>
            <a:r>
              <a:rPr lang="en-US" dirty="0"/>
              <a:t>To this end the best interview questions are:</a:t>
            </a:r>
          </a:p>
          <a:p>
            <a:pPr marL="171404" indent="-171404">
              <a:buFont typeface="Arial" panose="020B0604020202020204" pitchFamily="34" charset="0"/>
              <a:buChar char="•"/>
            </a:pPr>
            <a:r>
              <a:rPr lang="en-US" b="1" dirty="0"/>
              <a:t>Open-ended </a:t>
            </a:r>
            <a:r>
              <a:rPr lang="en-US" dirty="0"/>
              <a:t>– This means that they may not be answered with a simple “yes” or “no”.  They also are based on certain aspects of the position and seek to draw out the most information.  </a:t>
            </a:r>
          </a:p>
          <a:p>
            <a:pPr marL="512624" lvl="2" indent="-171404"/>
            <a:r>
              <a:rPr lang="en-US" b="1" dirty="0"/>
              <a:t>Bad Question </a:t>
            </a:r>
            <a:r>
              <a:rPr lang="en-US" dirty="0"/>
              <a:t>- </a:t>
            </a:r>
            <a:r>
              <a:rPr lang="en-US" dirty="0" smtClean="0"/>
              <a:t>Do </a:t>
            </a:r>
            <a:r>
              <a:rPr lang="en-US" dirty="0"/>
              <a:t>you have strong customer service </a:t>
            </a:r>
            <a:r>
              <a:rPr lang="en-US" dirty="0" smtClean="0"/>
              <a:t>skills? </a:t>
            </a:r>
            <a:endParaRPr lang="en-US" dirty="0"/>
          </a:p>
          <a:p>
            <a:pPr marL="512624" lvl="2" indent="-171404"/>
            <a:r>
              <a:rPr lang="en-US" b="1" dirty="0"/>
              <a:t>Good Question </a:t>
            </a:r>
            <a:r>
              <a:rPr lang="en-US" dirty="0"/>
              <a:t>- </a:t>
            </a:r>
            <a:r>
              <a:rPr lang="en-US" dirty="0" smtClean="0"/>
              <a:t>How </a:t>
            </a:r>
            <a:r>
              <a:rPr lang="en-US" dirty="0"/>
              <a:t>have you applied your customer service skills to resolve a customer </a:t>
            </a:r>
            <a:r>
              <a:rPr lang="en-US" dirty="0" smtClean="0"/>
              <a:t>complaint?</a:t>
            </a:r>
            <a:endParaRPr lang="en-US" dirty="0"/>
          </a:p>
          <a:p>
            <a:pPr marL="171404" indent="-171404">
              <a:buFont typeface="Arial" panose="020B0604020202020204" pitchFamily="34" charset="0"/>
              <a:buChar char="•"/>
            </a:pPr>
            <a:r>
              <a:rPr lang="en-US" b="1" dirty="0"/>
              <a:t>Neutral</a:t>
            </a:r>
            <a:r>
              <a:rPr lang="en-US" dirty="0"/>
              <a:t> – Many times when a question is drafted there is a clear response or clue to the right answer.  This limits the amount of information you may receive from the applicant.  Instead ask questions that do not openly provide the answer.</a:t>
            </a:r>
          </a:p>
          <a:p>
            <a:pPr marL="512624" lvl="2" indent="-171404"/>
            <a:r>
              <a:rPr lang="en-US" b="1" dirty="0"/>
              <a:t>Bad Question </a:t>
            </a:r>
            <a:r>
              <a:rPr lang="en-US" dirty="0"/>
              <a:t>– </a:t>
            </a:r>
            <a:r>
              <a:rPr lang="en-US" dirty="0" smtClean="0"/>
              <a:t>Our position requires working with angry customers.  Are you comfortable with this? </a:t>
            </a:r>
            <a:endParaRPr lang="en-US" dirty="0"/>
          </a:p>
          <a:p>
            <a:pPr marL="512624" lvl="2" indent="-171404"/>
            <a:r>
              <a:rPr lang="en-US" b="1" dirty="0"/>
              <a:t>Good Question </a:t>
            </a:r>
            <a:r>
              <a:rPr lang="en-US" dirty="0"/>
              <a:t>– How much have you worked with customers who may be angry in your past positions? </a:t>
            </a:r>
            <a:r>
              <a:rPr lang="en-US" dirty="0" smtClean="0"/>
              <a:t>Please describe a past situation and how you handled it.</a:t>
            </a:r>
            <a:endParaRPr lang="en-US" dirty="0"/>
          </a:p>
          <a:p>
            <a:pPr marL="171404" indent="-171404">
              <a:buFont typeface="Arial" panose="020B0604020202020204" pitchFamily="34" charset="0"/>
              <a:buChar char="•"/>
            </a:pPr>
            <a:r>
              <a:rPr lang="en-US" b="1" dirty="0" smtClean="0"/>
              <a:t>Job-related </a:t>
            </a:r>
            <a:r>
              <a:rPr lang="en-US" dirty="0"/>
              <a:t>– The point of all interview questions is to determine how the applicant’s skills meet the requirements of the position.  This not only keeps the question legal but can provide you a lot of detail about the applicant.  </a:t>
            </a:r>
          </a:p>
          <a:p>
            <a:pPr marL="512624" lvl="2" indent="-171404"/>
            <a:r>
              <a:rPr lang="en-US" b="1" dirty="0"/>
              <a:t>Bad Question </a:t>
            </a:r>
            <a:r>
              <a:rPr lang="en-US" dirty="0"/>
              <a:t>– Do you have small children?</a:t>
            </a:r>
          </a:p>
          <a:p>
            <a:pPr marL="512624" lvl="2" indent="-171404"/>
            <a:r>
              <a:rPr lang="en-US" b="1" dirty="0"/>
              <a:t>Good Question </a:t>
            </a:r>
            <a:r>
              <a:rPr lang="en-US" dirty="0"/>
              <a:t>– </a:t>
            </a:r>
            <a:r>
              <a:rPr lang="en-US" dirty="0" smtClean="0"/>
              <a:t>The schedule for this position requires working evenings and weekends.  Are you willing and able to work that type of schedule?  </a:t>
            </a:r>
            <a:endParaRPr lang="en-US" dirty="0"/>
          </a:p>
          <a:p>
            <a:pPr lvl="1"/>
            <a:endParaRPr lang="en-US" b="1" dirty="0" smtClean="0"/>
          </a:p>
          <a:p>
            <a:pPr lvl="1"/>
            <a:r>
              <a:rPr lang="en-US" b="1" dirty="0" smtClean="0"/>
              <a:t>Continued </a:t>
            </a:r>
            <a:r>
              <a:rPr lang="en-US" b="1" dirty="0"/>
              <a:t>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2507227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66725"/>
            <a:ext cx="4855597" cy="8777709"/>
          </a:xfrm>
        </p:spPr>
        <p:txBody>
          <a:bodyPr/>
          <a:lstStyle/>
          <a:p>
            <a:r>
              <a:rPr lang="en-US" b="1" dirty="0" smtClean="0"/>
              <a:t>Continued from previous page</a:t>
            </a:r>
          </a:p>
          <a:p>
            <a:endParaRPr lang="en-US" baseline="0" dirty="0" smtClean="0"/>
          </a:p>
          <a:p>
            <a:pPr marL="228539" indent="-228539">
              <a:buFont typeface="Arial" panose="020B0604020202020204" pitchFamily="34" charset="0"/>
              <a:buChar char="•"/>
            </a:pPr>
            <a:r>
              <a:rPr lang="en-US" b="1" dirty="0" smtClean="0"/>
              <a:t>Focused on a Single</a:t>
            </a:r>
            <a:r>
              <a:rPr lang="en-US" b="1" baseline="0" dirty="0" smtClean="0"/>
              <a:t> Topic</a:t>
            </a:r>
            <a:r>
              <a:rPr lang="en-US" baseline="0" dirty="0" smtClean="0"/>
              <a:t>– Try to keep the interview questions as simple as possible and don't ask multiple questions on a variety of topics within a single item.  We do ask many multi-part questions, focused on a single topic, to get applicants to elaborate and give detail.  </a:t>
            </a:r>
          </a:p>
          <a:p>
            <a:pPr marL="569759" lvl="2" indent="-228539"/>
            <a:r>
              <a:rPr lang="en-US" b="1" baseline="0" dirty="0" smtClean="0"/>
              <a:t>Bad Question </a:t>
            </a:r>
            <a:r>
              <a:rPr lang="en-US" baseline="0" dirty="0" smtClean="0"/>
              <a:t>– Tell us about a time you resolved an issue with an angry customer, how did you resolve the issue what was the result of the issue and was the customer satisfied with the solution you presented?</a:t>
            </a:r>
          </a:p>
          <a:p>
            <a:pPr marL="569759" lvl="2" indent="-228539"/>
            <a:r>
              <a:rPr lang="en-US" b="1" baseline="0" dirty="0" smtClean="0"/>
              <a:t>Good Question </a:t>
            </a:r>
            <a:r>
              <a:rPr lang="en-US" baseline="0" dirty="0" smtClean="0"/>
              <a:t>– Tell us about a time when you successfully resolved a customer complaint.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2045288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defTabSz="914153">
              <a:defRPr/>
            </a:pPr>
            <a:r>
              <a:rPr lang="en-US" dirty="0" smtClean="0"/>
              <a:t>When</a:t>
            </a:r>
            <a:r>
              <a:rPr lang="en-US" baseline="0" dirty="0" smtClean="0"/>
              <a:t> conducting the interview, and even during small talk, there are some questions you should not ask directly or indirectly.  This is because of Title VII of the Civil Rights Act, that protects the rights of all applicants during the interview process as well as after.  This is not to say you cannot ask any questions about any category of Title VII, only that they have to be specifically related to the job.  </a:t>
            </a:r>
          </a:p>
          <a:p>
            <a:pPr defTabSz="914153">
              <a:defRPr/>
            </a:pPr>
            <a:endParaRPr lang="en-US" baseline="0" dirty="0" smtClean="0"/>
          </a:p>
          <a:p>
            <a:pPr defTabSz="914153">
              <a:defRPr/>
            </a:pPr>
            <a:r>
              <a:rPr lang="en-US" baseline="0" dirty="0" smtClean="0"/>
              <a:t>For example, instead of asking the question, </a:t>
            </a:r>
            <a:r>
              <a:rPr lang="en-US" dirty="0">
                <a:solidFill>
                  <a:prstClr val="black"/>
                </a:solidFill>
              </a:rPr>
              <a:t>“Do you go to church on Sundays” (religion) you can tie this to a </a:t>
            </a:r>
            <a:r>
              <a:rPr lang="en-US" dirty="0" smtClean="0">
                <a:solidFill>
                  <a:prstClr val="black"/>
                </a:solidFill>
              </a:rPr>
              <a:t>the position requirements of working on </a:t>
            </a:r>
            <a:r>
              <a:rPr lang="en-US" dirty="0">
                <a:solidFill>
                  <a:prstClr val="black"/>
                </a:solidFill>
              </a:rPr>
              <a:t>Sunday by asking, “Can you work on Sundays,” (job requirement focused).  </a:t>
            </a:r>
          </a:p>
          <a:p>
            <a:pPr defTabSz="914153">
              <a:defRPr/>
            </a:pPr>
            <a:endParaRPr lang="en-US" dirty="0">
              <a:solidFill>
                <a:prstClr val="black"/>
              </a:solidFill>
            </a:endParaRPr>
          </a:p>
          <a:p>
            <a:pPr defTabSz="914153">
              <a:defRPr/>
            </a:pPr>
            <a:r>
              <a:rPr lang="en-US" dirty="0" smtClean="0">
                <a:solidFill>
                  <a:prstClr val="black"/>
                </a:solidFill>
              </a:rPr>
              <a:t>After the final interview and once a conditional job offer has been extended, the HR Specialist will facilitate the background check which pulls the motor vehicle record and criminal background.  If drug and physical testing are needed, they will take place post-job offer as well.</a:t>
            </a:r>
          </a:p>
          <a:p>
            <a:pPr defTabSz="914153">
              <a:defRPr/>
            </a:pPr>
            <a:endParaRPr lang="en-US" dirty="0">
              <a:solidFill>
                <a:prstClr val="black"/>
              </a:solidFill>
            </a:endParaRPr>
          </a:p>
          <a:p>
            <a:pPr defTabSz="914153">
              <a:defRPr/>
            </a:pPr>
            <a:r>
              <a:rPr lang="en-US" dirty="0">
                <a:solidFill>
                  <a:prstClr val="black"/>
                </a:solidFill>
              </a:rPr>
              <a:t>Because of the legal implications to you personally, and to CDOT, it is highly recommended that you contact your HR Specialist for help on drafting </a:t>
            </a:r>
            <a:r>
              <a:rPr lang="en-US" dirty="0" smtClean="0">
                <a:solidFill>
                  <a:prstClr val="black"/>
                </a:solidFill>
              </a:rPr>
              <a:t>interview </a:t>
            </a:r>
            <a:r>
              <a:rPr lang="en-US" dirty="0">
                <a:solidFill>
                  <a:prstClr val="black"/>
                </a:solidFill>
              </a:rPr>
              <a:t>questions or if you have any questions about whether or not a question is appropriate to ask.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Tree>
    <p:extLst>
      <p:ext uri="{BB962C8B-B14F-4D97-AF65-F5344CB8AC3E}">
        <p14:creationId xmlns:p14="http://schemas.microsoft.com/office/powerpoint/2010/main" val="2129347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aseline="0" dirty="0" smtClean="0"/>
              <a:t>Take ten minutes to think about a position you may need to hire for in the future.  Using the information presented on the last three slides write out two questions.  When you are done, we will discuss the questions together.  </a:t>
            </a:r>
          </a:p>
          <a:p>
            <a:endParaRPr lang="en-US" baseline="0" dirty="0" smtClean="0"/>
          </a:p>
          <a:p>
            <a:endParaRPr lang="en-US" b="1" baseline="0" dirty="0" smtClean="0"/>
          </a:p>
          <a:p>
            <a:r>
              <a:rPr lang="en-US" b="1" baseline="0" dirty="0" smtClean="0"/>
              <a:t>Position</a:t>
            </a:r>
            <a:r>
              <a:rPr lang="en-US" baseline="0" dirty="0" smtClean="0"/>
              <a:t>: __________________________</a:t>
            </a:r>
          </a:p>
          <a:p>
            <a:endParaRPr lang="en-US" baseline="0" dirty="0" smtClean="0"/>
          </a:p>
          <a:p>
            <a:endParaRPr lang="en-US" baseline="0" dirty="0" smtClean="0"/>
          </a:p>
          <a:p>
            <a:pPr marL="228539" indent="-228539">
              <a:buFont typeface="+mj-lt"/>
              <a:buAutoNum type="arabicPeriod"/>
            </a:pPr>
            <a:r>
              <a:rPr lang="en-US" b="1" dirty="0" smtClean="0"/>
              <a:t>Behavioral</a:t>
            </a:r>
            <a:r>
              <a:rPr lang="en-US" dirty="0" smtClean="0"/>
              <a:t> </a:t>
            </a:r>
            <a:r>
              <a:rPr lang="en-US" b="1" dirty="0" smtClean="0"/>
              <a:t>Question</a:t>
            </a:r>
            <a:r>
              <a:rPr lang="en-US" dirty="0" smtClean="0"/>
              <a:t> (This type of question gets at the behaviors displayed and processes used by the applicant in the past as a predictor of future action</a:t>
            </a:r>
            <a:r>
              <a:rPr lang="en-US" baseline="0" dirty="0" smtClean="0"/>
              <a:t>s).  </a:t>
            </a:r>
          </a:p>
          <a:p>
            <a:endParaRPr lang="en-US" baseline="0" dirty="0" smtClean="0"/>
          </a:p>
          <a:p>
            <a:endParaRPr lang="en-US" baseline="0" dirty="0" smtClean="0"/>
          </a:p>
          <a:p>
            <a:endParaRPr lang="en-US" baseline="0" dirty="0" smtClean="0"/>
          </a:p>
          <a:p>
            <a:endParaRPr lang="en-US" dirty="0" smtClean="0"/>
          </a:p>
          <a:p>
            <a:pPr marL="228539" indent="-228539">
              <a:buFont typeface="+mj-lt"/>
              <a:buAutoNum type="arabicPeriod" startAt="2"/>
            </a:pPr>
            <a:r>
              <a:rPr lang="en-US" b="1" dirty="0" smtClean="0"/>
              <a:t>Technical/Credential Question </a:t>
            </a:r>
            <a:r>
              <a:rPr lang="en-US" b="0" dirty="0" smtClean="0"/>
              <a:t>(</a:t>
            </a:r>
            <a:r>
              <a:rPr lang="en-US" dirty="0" smtClean="0"/>
              <a:t>Technical</a:t>
            </a:r>
            <a:r>
              <a:rPr lang="en-US" baseline="0" dirty="0" smtClean="0"/>
              <a:t>/Credential questions are used to verify the content on the resume or verify education or technical training).  </a:t>
            </a:r>
          </a:p>
          <a:p>
            <a:endParaRPr lang="en-US" baseline="0" dirty="0" smtClean="0"/>
          </a:p>
          <a:p>
            <a:endParaRPr lang="en-US" baseline="0" dirty="0" smtClean="0"/>
          </a:p>
          <a:p>
            <a:endParaRPr lang="en-US" baseline="0" dirty="0" smtClean="0"/>
          </a:p>
          <a:p>
            <a:pPr marL="228539" indent="-228539">
              <a:buFont typeface="+mj-lt"/>
              <a:buAutoNum type="arabicPeriod" startAt="3"/>
            </a:pPr>
            <a:r>
              <a:rPr lang="en-US" baseline="0" dirty="0" smtClean="0"/>
              <a:t>Evaluate the questions you created against the guidance on creating a good, legal question.</a:t>
            </a:r>
          </a:p>
          <a:p>
            <a:pPr marL="228539" indent="-228539">
              <a:buFont typeface="+mj-lt"/>
              <a:buAutoNum type="arabicPeriod" startAt="3"/>
            </a:pPr>
            <a:endParaRPr lang="en-US" baseline="0" dirty="0" smtClean="0"/>
          </a:p>
          <a:p>
            <a:pPr marL="228539" indent="-228539">
              <a:buFont typeface="+mj-lt"/>
              <a:buAutoNum type="arabicPeriod" startAt="3"/>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Tree>
    <p:extLst>
      <p:ext uri="{BB962C8B-B14F-4D97-AF65-F5344CB8AC3E}">
        <p14:creationId xmlns:p14="http://schemas.microsoft.com/office/powerpoint/2010/main" val="12827381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smtClean="0"/>
          </a:p>
          <a:p>
            <a:r>
              <a:rPr lang="en-US" b="1" dirty="0" smtClean="0"/>
              <a:t>Tab 01 Useful</a:t>
            </a:r>
            <a:r>
              <a:rPr lang="en-US" b="1" baseline="0" dirty="0" smtClean="0"/>
              <a:t> Links </a:t>
            </a:r>
            <a:r>
              <a:rPr lang="en-US" b="1" dirty="0" smtClean="0"/>
              <a:t>– </a:t>
            </a:r>
            <a:r>
              <a:rPr lang="en-US" dirty="0" smtClean="0"/>
              <a:t>Interviewing Guide for Supervisors</a:t>
            </a:r>
          </a:p>
          <a:p>
            <a:endParaRPr lang="en-US" baseline="0" dirty="0" smtClean="0"/>
          </a:p>
          <a:p>
            <a:r>
              <a:rPr lang="en-US" b="1" baseline="0" dirty="0" smtClean="0"/>
              <a:t>Before</a:t>
            </a:r>
          </a:p>
          <a:p>
            <a:pPr marL="171404" indent="-171404">
              <a:buFont typeface="Arial" panose="020B0604020202020204" pitchFamily="34" charset="0"/>
              <a:buChar char="•"/>
            </a:pPr>
            <a:r>
              <a:rPr lang="en-US" b="0" i="1" baseline="0" dirty="0" smtClean="0"/>
              <a:t>Be Prepared </a:t>
            </a:r>
            <a:r>
              <a:rPr lang="en-US" baseline="0" dirty="0" smtClean="0"/>
              <a:t>- Before the interview make sure you any other interviewers understand the position by reviewing the job announcement, PDQ, work unit performance plan and other documents and requirements</a:t>
            </a:r>
          </a:p>
          <a:p>
            <a:pPr marL="171404" indent="-171404">
              <a:buFont typeface="Arial" panose="020B0604020202020204" pitchFamily="34" charset="0"/>
              <a:buChar char="•"/>
            </a:pPr>
            <a:r>
              <a:rPr lang="en-US" i="1" baseline="0" dirty="0" smtClean="0"/>
              <a:t>Inform the applicants </a:t>
            </a:r>
            <a:r>
              <a:rPr lang="en-US" baseline="0" dirty="0" smtClean="0"/>
              <a:t>– Let the applicants know if there is anything they need to prepare in advance or bring to the interview such as resume, application packet, performance ratings and copies of certificates.</a:t>
            </a:r>
          </a:p>
          <a:p>
            <a:pPr marL="171404" indent="-171404">
              <a:buFont typeface="Arial" panose="020B0604020202020204" pitchFamily="34" charset="0"/>
              <a:buChar char="•"/>
            </a:pPr>
            <a:r>
              <a:rPr lang="en-US" i="1" baseline="0" dirty="0" smtClean="0"/>
              <a:t>Prepare questions </a:t>
            </a:r>
            <a:r>
              <a:rPr lang="en-US" baseline="0" dirty="0" smtClean="0"/>
              <a:t>- Prepare all of your questions based on what you need the position to do and make sure there are copies for all of the participants </a:t>
            </a:r>
          </a:p>
          <a:p>
            <a:pPr marL="171404" indent="-171404">
              <a:buFont typeface="Arial" panose="020B0604020202020204" pitchFamily="34" charset="0"/>
              <a:buChar char="•"/>
            </a:pPr>
            <a:r>
              <a:rPr lang="en-US" i="1" baseline="0" dirty="0" smtClean="0"/>
              <a:t>Prepare evaluation </a:t>
            </a:r>
            <a:r>
              <a:rPr lang="en-US" baseline="0" dirty="0" smtClean="0"/>
              <a:t>– Determine when and how you want to discuss and evaluate the candidates (using + or - , etc); </a:t>
            </a:r>
          </a:p>
          <a:p>
            <a:pPr marL="171404" indent="-171404">
              <a:buFont typeface="Arial" panose="020B0604020202020204" pitchFamily="34" charset="0"/>
              <a:buChar char="•"/>
            </a:pPr>
            <a:r>
              <a:rPr lang="en-US" i="1" baseline="0" dirty="0" smtClean="0"/>
              <a:t>Remove distractions </a:t>
            </a:r>
            <a:r>
              <a:rPr lang="en-US" baseline="0" dirty="0" smtClean="0"/>
              <a:t>– Use meeting rooms for the interview that are quiet and present minimum opportunity to be interrupted.  </a:t>
            </a:r>
          </a:p>
          <a:p>
            <a:r>
              <a:rPr lang="en-US" b="1" dirty="0" smtClean="0"/>
              <a:t>Continued on next page</a:t>
            </a:r>
            <a:endParaRPr lang="en-US" b="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66</a:t>
            </a:fld>
            <a:endParaRPr lang="en-US" dirty="0"/>
          </a:p>
        </p:txBody>
      </p:sp>
    </p:spTree>
    <p:extLst>
      <p:ext uri="{BB962C8B-B14F-4D97-AF65-F5344CB8AC3E}">
        <p14:creationId xmlns:p14="http://schemas.microsoft.com/office/powerpoint/2010/main" val="5089313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aseline="0" dirty="0" smtClean="0"/>
          </a:p>
          <a:p>
            <a:r>
              <a:rPr lang="en-US" b="1" baseline="0" dirty="0" smtClean="0"/>
              <a:t>During</a:t>
            </a:r>
          </a:p>
          <a:p>
            <a:r>
              <a:rPr lang="en-US" baseline="0" dirty="0" smtClean="0"/>
              <a:t>When you meet the candidate, warmly greet them to put them at ease.  Start out with an introduction of the panel members and then move into an explanation of the interview process and questions.  Sometimes Hiring Managers also provide an org chart and provide a brief overview of the unit and position before they start asking questions.  Let the applicant know it's ok if they need a moment to think about their response before providing one.  Always be polite and supportive of the candidate.   Minimize the amount of time you are talking in favor of hearing more from the applicant.  Always take notes about what was said by the applicant and save them as part of the interview process.  </a:t>
            </a:r>
          </a:p>
          <a:p>
            <a:endParaRPr lang="en-US" baseline="0" dirty="0" smtClean="0"/>
          </a:p>
          <a:p>
            <a:r>
              <a:rPr lang="en-US" b="1" baseline="0" dirty="0" smtClean="0"/>
              <a:t>After</a:t>
            </a:r>
          </a:p>
          <a:p>
            <a:r>
              <a:rPr lang="en-US" baseline="0" dirty="0" smtClean="0"/>
              <a:t>Be sure to thank the applicant for taking the time to interview at CDOT. After you complete the interview, inform the applicant of the next steps and when they can expect to hear from you with an update on their status.  Do not say anything to the applicant to indicate how they performed, such as “good job” or “well done”.  Always stay neutral.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67</a:t>
            </a:fld>
            <a:endParaRPr lang="en-US" dirty="0"/>
          </a:p>
        </p:txBody>
      </p:sp>
    </p:spTree>
    <p:extLst>
      <p:ext uri="{BB962C8B-B14F-4D97-AF65-F5344CB8AC3E}">
        <p14:creationId xmlns:p14="http://schemas.microsoft.com/office/powerpoint/2010/main" val="40463306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Interview</a:t>
            </a:r>
            <a:r>
              <a:rPr lang="en-US" baseline="0" dirty="0" smtClean="0"/>
              <a:t> bias is </a:t>
            </a:r>
            <a:r>
              <a:rPr lang="en-US" dirty="0" smtClean="0"/>
              <a:t>a </a:t>
            </a:r>
            <a:r>
              <a:rPr lang="en-US" dirty="0"/>
              <a:t>partiality towards a preconceived response based on the structure, phrasing, or tenor of questions asked in the interviewing process. Questions laced with interviewer bias can influence respondents in such a way that it distorts the outcome of the interview.  The four types of interview bias are:</a:t>
            </a:r>
          </a:p>
          <a:p>
            <a:endParaRPr lang="en-US" dirty="0"/>
          </a:p>
          <a:p>
            <a:pPr marL="171404" indent="-171404">
              <a:buFont typeface="Arial" panose="020B0604020202020204" pitchFamily="34" charset="0"/>
              <a:buChar char="•"/>
            </a:pPr>
            <a:r>
              <a:rPr lang="en-US" b="1" dirty="0"/>
              <a:t>Confirmation </a:t>
            </a:r>
            <a:r>
              <a:rPr lang="en-US" b="1" dirty="0" smtClean="0"/>
              <a:t>bias </a:t>
            </a:r>
            <a:r>
              <a:rPr lang="en-US" dirty="0"/>
              <a:t>– This occurs when the reviewer has preconceived ideas about the </a:t>
            </a:r>
            <a:r>
              <a:rPr lang="en-US" dirty="0" smtClean="0"/>
              <a:t>applicant </a:t>
            </a:r>
            <a:r>
              <a:rPr lang="en-US" dirty="0"/>
              <a:t>and tries to seek out ways to support it by only paying attention to </a:t>
            </a:r>
            <a:r>
              <a:rPr lang="en-US" dirty="0" smtClean="0"/>
              <a:t>information that supports </a:t>
            </a:r>
            <a:r>
              <a:rPr lang="en-US" dirty="0"/>
              <a:t>their bias.  </a:t>
            </a:r>
          </a:p>
          <a:p>
            <a:pPr marL="171404" indent="-171404">
              <a:buFont typeface="Arial" panose="020B0604020202020204" pitchFamily="34" charset="0"/>
              <a:buChar char="•"/>
            </a:pPr>
            <a:r>
              <a:rPr lang="en-US" b="1" dirty="0"/>
              <a:t>Affective </a:t>
            </a:r>
            <a:r>
              <a:rPr lang="en-US" b="1" dirty="0" smtClean="0"/>
              <a:t>heuristic </a:t>
            </a:r>
            <a:r>
              <a:rPr lang="en-US" dirty="0"/>
              <a:t>- </a:t>
            </a:r>
            <a:r>
              <a:rPr lang="en-US" dirty="0" smtClean="0">
                <a:effectLst/>
              </a:rPr>
              <a:t>This is where interviewer’s decisions are influenced by superficial evaluations of the applicant </a:t>
            </a:r>
            <a:r>
              <a:rPr lang="en-US" baseline="0" dirty="0" smtClean="0">
                <a:effectLst/>
              </a:rPr>
              <a:t>such as appearance, dress, or other superficial characteristics.  It should be noted this may have a positive or negative effect on the applicant’s rating.</a:t>
            </a:r>
          </a:p>
          <a:p>
            <a:pPr marL="171404" indent="-171404">
              <a:buFont typeface="Arial" panose="020B0604020202020204" pitchFamily="34" charset="0"/>
              <a:buChar char="•"/>
            </a:pPr>
            <a:r>
              <a:rPr lang="en-US" b="1" dirty="0" smtClean="0"/>
              <a:t>Anchoring bias </a:t>
            </a:r>
            <a:r>
              <a:rPr lang="en-US" i="1" dirty="0" smtClean="0"/>
              <a:t>– </a:t>
            </a:r>
            <a:r>
              <a:rPr lang="en-US" dirty="0" smtClean="0"/>
              <a:t>This occurs when too much emphasis is placed on the information that is provided in the first part of the interview.  In other words, this weighs down all of the other content provided by the applicant.  This is most typical when a candidate gets off to a rough start.</a:t>
            </a:r>
            <a:endParaRPr lang="en-US" i="1" dirty="0" smtClean="0">
              <a:effectLst/>
            </a:endParaRPr>
          </a:p>
          <a:p>
            <a:pPr marL="171404" indent="-171404">
              <a:buFont typeface="Arial" panose="020B0604020202020204" pitchFamily="34" charset="0"/>
              <a:buChar char="•"/>
            </a:pPr>
            <a:r>
              <a:rPr lang="en-US" b="1" dirty="0"/>
              <a:t>Intuition</a:t>
            </a:r>
            <a:r>
              <a:rPr lang="en-US" dirty="0"/>
              <a:t> – We all use our intuition as a shortcut to making decisions. </a:t>
            </a:r>
            <a:r>
              <a:rPr lang="en-US" dirty="0" smtClean="0">
                <a:effectLst/>
              </a:rPr>
              <a:t>The problem is that intuition is not reliable, as it is thought to be susceptible to factors not related to the hiring decision such as emotion, memory, etc.</a:t>
            </a:r>
            <a:endParaRPr lang="en-US" b="0" dirty="0" smtClean="0">
              <a:effectLst/>
            </a:endParaRPr>
          </a:p>
          <a:p>
            <a:pPr marL="171404" indent="-171404">
              <a:buFont typeface="Arial" panose="020B0604020202020204" pitchFamily="34" charset="0"/>
              <a:buChar char="•"/>
            </a:pPr>
            <a:endParaRPr lang="en-US" dirty="0"/>
          </a:p>
          <a:p>
            <a:r>
              <a:rPr lang="en-US" b="1" dirty="0"/>
              <a:t>Continued on the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Tree>
    <p:extLst>
      <p:ext uri="{BB962C8B-B14F-4D97-AF65-F5344CB8AC3E}">
        <p14:creationId xmlns:p14="http://schemas.microsoft.com/office/powerpoint/2010/main" val="23759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57200"/>
            <a:ext cx="4855597" cy="8787234"/>
          </a:xfrm>
        </p:spPr>
        <p:txBody>
          <a:bodyPr/>
          <a:lstStyle/>
          <a:p>
            <a:r>
              <a:rPr lang="en-US" b="1" dirty="0" smtClean="0"/>
              <a:t>Continued</a:t>
            </a:r>
            <a:r>
              <a:rPr lang="en-US" b="1" baseline="0" dirty="0" smtClean="0"/>
              <a:t> from previous page</a:t>
            </a:r>
            <a:endParaRPr lang="en-US" b="1" dirty="0" smtClean="0"/>
          </a:p>
          <a:p>
            <a:endParaRPr lang="en-US" b="0" dirty="0" smtClean="0"/>
          </a:p>
          <a:p>
            <a:r>
              <a:rPr lang="en-US" b="0" dirty="0" smtClean="0"/>
              <a:t>There</a:t>
            </a:r>
            <a:r>
              <a:rPr lang="en-US" b="0" baseline="0" dirty="0" smtClean="0"/>
              <a:t> are three ways you can reduce interview bias during your interview process.  They are:</a:t>
            </a:r>
          </a:p>
          <a:p>
            <a:endParaRPr lang="en-US" b="0" baseline="0" dirty="0" smtClean="0"/>
          </a:p>
          <a:p>
            <a:pPr marL="171404" indent="-171404" defTabSz="914277">
              <a:buFont typeface="Arial" panose="020B0604020202020204" pitchFamily="34" charset="0"/>
              <a:buChar char="•"/>
              <a:defRPr/>
            </a:pPr>
            <a:r>
              <a:rPr lang="en-US" b="1" dirty="0" smtClean="0"/>
              <a:t>A structured process</a:t>
            </a:r>
            <a:r>
              <a:rPr lang="en-US" dirty="0" smtClean="0"/>
              <a:t> – You should use a consistent process with all applicants, including asking the same questions, allowing the same amount of time to answer questions and using the same job related criteria to evaluate candidates.</a:t>
            </a:r>
          </a:p>
          <a:p>
            <a:pPr marL="171404" indent="-171404">
              <a:buFont typeface="Arial" panose="020B0604020202020204" pitchFamily="34" charset="0"/>
              <a:buChar char="•"/>
            </a:pPr>
            <a:r>
              <a:rPr lang="en-US" b="1" dirty="0" smtClean="0"/>
              <a:t>Structured </a:t>
            </a:r>
            <a:r>
              <a:rPr lang="en-US" b="1" dirty="0"/>
              <a:t>criteria </a:t>
            </a:r>
            <a:r>
              <a:rPr lang="en-US" dirty="0"/>
              <a:t>– </a:t>
            </a:r>
            <a:r>
              <a:rPr lang="en-US" dirty="0" smtClean="0"/>
              <a:t>The evaluation process should be conducted by considering the information provided by the applicant as it relates to the job related criteria, which is applied consistently to all candidates.</a:t>
            </a:r>
            <a:endParaRPr lang="en-US" dirty="0"/>
          </a:p>
          <a:p>
            <a:pPr marL="171404" indent="-171404">
              <a:buFont typeface="Arial" panose="020B0604020202020204" pitchFamily="34" charset="0"/>
              <a:buChar char="•"/>
            </a:pPr>
            <a:r>
              <a:rPr lang="en-US" b="1" dirty="0" smtClean="0"/>
              <a:t>Increased </a:t>
            </a:r>
            <a:r>
              <a:rPr lang="en-US" b="1" dirty="0"/>
              <a:t>accountability </a:t>
            </a:r>
            <a:r>
              <a:rPr lang="en-US" dirty="0"/>
              <a:t>– </a:t>
            </a:r>
            <a:r>
              <a:rPr lang="en-US" dirty="0" smtClean="0"/>
              <a:t>Everyone that takes part in the selection process has an ethical responsibility and is accountable for contributing to a fair, consistent and legally sound process with the ultimate goal of finding the best candidate to fill the position and serve the citizens of Colorado.  The HR Specialist, Hiring Managers and SMEs' participation is all documented throughout the process.  Should there be an appeal or legal action, any one of those participants could be asked to provide information and/or testify.</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69</a:t>
            </a:fld>
            <a:endParaRPr lang="en-US" dirty="0"/>
          </a:p>
        </p:txBody>
      </p:sp>
    </p:spTree>
    <p:extLst>
      <p:ext uri="{BB962C8B-B14F-4D97-AF65-F5344CB8AC3E}">
        <p14:creationId xmlns:p14="http://schemas.microsoft.com/office/powerpoint/2010/main" val="410121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76213" y="447675"/>
            <a:ext cx="4802187" cy="36004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defTabSz="948209">
              <a:defRPr/>
            </a:pPr>
            <a:endParaRPr lang="en-US" b="0" dirty="0" smtClean="0"/>
          </a:p>
          <a:p>
            <a:pPr defTabSz="948209">
              <a:defRPr/>
            </a:pPr>
            <a:r>
              <a:rPr lang="en-US" b="0" dirty="0" smtClean="0"/>
              <a:t>This</a:t>
            </a:r>
            <a:r>
              <a:rPr lang="en-US" b="0" baseline="0" dirty="0" smtClean="0"/>
              <a:t> course is four hours long</a:t>
            </a:r>
            <a:r>
              <a:rPr lang="en-US" b="0" dirty="0" smtClean="0"/>
              <a:t> with a brief break in the middle of the course</a:t>
            </a:r>
            <a:r>
              <a:rPr lang="en-US" b="0" baseline="0" dirty="0" smtClean="0"/>
              <a:t>.  When you are in the classroom please feel free to ask questions to the instructor and refrain from side conversations.  </a:t>
            </a:r>
          </a:p>
          <a:p>
            <a:pPr defTabSz="948209">
              <a:defRPr/>
            </a:pPr>
            <a:endParaRPr lang="en-US" dirty="0"/>
          </a:p>
          <a:p>
            <a:pPr defTabSz="948209">
              <a:defRPr/>
            </a:pPr>
            <a:r>
              <a:rPr lang="en-US" b="0" baseline="0" dirty="0" smtClean="0"/>
              <a:t>The exercises in this course exist to provide you with a chance to practice the content of the course, so please participate!  If there are questions the instructor is not able to answer they will be added to the parking lot.  The Instructor will provide an answer to you within three working days.  </a:t>
            </a: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In addition to bias, there are other source of errors.  Other types of errors include comparing applicants to each other, rather than directly to the rating criteria and not using the full rating scale to differentiate between candidates.  Examples of these kinds of bias include</a:t>
            </a:r>
            <a:r>
              <a:rPr lang="en-US" baseline="0" dirty="0" smtClean="0"/>
              <a:t>:</a:t>
            </a:r>
          </a:p>
          <a:p>
            <a:pPr marL="173690" indent="-173690">
              <a:buFont typeface="Arial" panose="020B0604020202020204" pitchFamily="34" charset="0"/>
              <a:buChar char="•"/>
            </a:pPr>
            <a:r>
              <a:rPr lang="en-US" b="1" dirty="0" smtClean="0"/>
              <a:t>Contrast Effect</a:t>
            </a:r>
            <a:r>
              <a:rPr lang="en-US" dirty="0" smtClean="0"/>
              <a:t>:</a:t>
            </a:r>
            <a:r>
              <a:rPr lang="en-US" b="1" dirty="0" smtClean="0"/>
              <a:t> </a:t>
            </a:r>
            <a:r>
              <a:rPr lang="en-US" dirty="0" smtClean="0"/>
              <a:t>The tendency to compare an applicant’s performance to the one immediately preceding.</a:t>
            </a:r>
            <a:r>
              <a:rPr lang="en-US" baseline="0" dirty="0" smtClean="0"/>
              <a:t>  For e</a:t>
            </a:r>
            <a:r>
              <a:rPr lang="en-US" dirty="0" smtClean="0"/>
              <a:t>xample: An “average” candidate looks amazing if he/she comes after the candidate who tanked.</a:t>
            </a:r>
          </a:p>
          <a:p>
            <a:pPr marL="173690" indent="-173690">
              <a:buFont typeface="Arial" panose="020B0604020202020204" pitchFamily="34" charset="0"/>
              <a:buChar char="•"/>
            </a:pPr>
            <a:r>
              <a:rPr lang="en-US" b="1" dirty="0" smtClean="0"/>
              <a:t>Regression to Mean/Central Tendency</a:t>
            </a:r>
            <a:r>
              <a:rPr lang="en-US" dirty="0" smtClean="0"/>
              <a:t>: Using only the middle of the rating scale, avoiding high and low ratings. </a:t>
            </a:r>
          </a:p>
          <a:p>
            <a:pPr marL="173690" indent="-173690">
              <a:buFont typeface="Arial" panose="020B0604020202020204" pitchFamily="34" charset="0"/>
              <a:buChar char="•"/>
            </a:pPr>
            <a:r>
              <a:rPr lang="en-US" b="1" dirty="0" smtClean="0"/>
              <a:t>Leniency and strictness</a:t>
            </a:r>
            <a:r>
              <a:rPr lang="en-US" dirty="0" smtClean="0"/>
              <a:t>: Giving all candidates high ratings (or all low ratings).  When the rater assigns very good or very poor ratings for all the applicants. (rose colored glasses = leniency vs overly critical/picky = strictness) </a:t>
            </a:r>
          </a:p>
          <a:p>
            <a:endParaRPr lang="en-US" dirty="0" smtClean="0"/>
          </a:p>
          <a:p>
            <a:r>
              <a:rPr lang="en-US" b="1" dirty="0" smtClean="0"/>
              <a:t>The best way to reduce interviewer</a:t>
            </a:r>
            <a:r>
              <a:rPr lang="en-US" b="1" baseline="0" dirty="0" smtClean="0"/>
              <a:t> error is to:</a:t>
            </a:r>
          </a:p>
          <a:p>
            <a:pPr marL="171404" indent="-171404">
              <a:buFont typeface="Arial" panose="020B0604020202020204" pitchFamily="34" charset="0"/>
              <a:buChar char="•"/>
            </a:pPr>
            <a:r>
              <a:rPr lang="en-US" baseline="0" dirty="0" smtClean="0"/>
              <a:t>Compare the applicant responses to the rating criteria</a:t>
            </a:r>
          </a:p>
          <a:p>
            <a:pPr marL="171404" indent="-171404">
              <a:buFont typeface="Arial" panose="020B0604020202020204" pitchFamily="34" charset="0"/>
              <a:buChar char="•"/>
            </a:pPr>
            <a:r>
              <a:rPr lang="en-US" baseline="0" dirty="0" smtClean="0"/>
              <a:t>Use the full rating scale as appropriate to differentiate between the candidates</a:t>
            </a:r>
          </a:p>
          <a:p>
            <a:pPr marL="171404" indent="-171404">
              <a:buFont typeface="Arial" panose="020B0604020202020204" pitchFamily="34" charset="0"/>
              <a:buChar char="•"/>
            </a:pPr>
            <a:r>
              <a:rPr lang="en-US" baseline="0" dirty="0" smtClean="0"/>
              <a:t>Takes notes on how you are evaluating and making sure the evaluation is based on job related criteria</a:t>
            </a:r>
          </a:p>
          <a:p>
            <a:pPr marL="171404" indent="-17140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Tree>
    <p:extLst>
      <p:ext uri="{BB962C8B-B14F-4D97-AF65-F5344CB8AC3E}">
        <p14:creationId xmlns:p14="http://schemas.microsoft.com/office/powerpoint/2010/main" val="37051189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Take notes throughout the interview, making sure to also make eye contact and interact with the candidate.  Good notes :</a:t>
            </a:r>
          </a:p>
          <a:p>
            <a:pPr marL="171427" indent="-171427">
              <a:buFont typeface="Arial" panose="020B0604020202020204" pitchFamily="34" charset="0"/>
              <a:buChar char="•"/>
            </a:pPr>
            <a:r>
              <a:rPr lang="en-US" dirty="0" smtClean="0"/>
              <a:t>Include the basic details of the interview, summarize the strengths and weaknesses of each candidate and provide an explanation and rationale for the ratings that were given</a:t>
            </a:r>
          </a:p>
          <a:p>
            <a:pPr marL="171427" indent="-171427">
              <a:buFont typeface="Arial" panose="020B0604020202020204" pitchFamily="34" charset="0"/>
              <a:buChar char="•"/>
            </a:pPr>
            <a:r>
              <a:rPr lang="en-US" dirty="0" smtClean="0"/>
              <a:t>Allow you to</a:t>
            </a:r>
            <a:r>
              <a:rPr lang="en-US" baseline="0" dirty="0" smtClean="0"/>
              <a:t> </a:t>
            </a:r>
            <a:r>
              <a:rPr lang="en-US" dirty="0" smtClean="0"/>
              <a:t>refer to them</a:t>
            </a:r>
            <a:r>
              <a:rPr lang="en-US" baseline="0" dirty="0" smtClean="0"/>
              <a:t> </a:t>
            </a:r>
            <a:r>
              <a:rPr lang="en-US" dirty="0" smtClean="0"/>
              <a:t>to help you come up with your ratings and discuss and defend your reasoning with fellow SMEs, so make sure they include enough detail. </a:t>
            </a:r>
          </a:p>
          <a:p>
            <a:pPr marL="171427" indent="-171427">
              <a:buFont typeface="Arial" panose="020B0604020202020204" pitchFamily="34" charset="0"/>
              <a:buChar char="•"/>
            </a:pPr>
            <a:r>
              <a:rPr lang="en-US" dirty="0" smtClean="0"/>
              <a:t>Document any details from follow-up questions, as well as anything unusual that may have happened or been said.</a:t>
            </a:r>
          </a:p>
          <a:p>
            <a:pPr marL="171427" indent="-171427">
              <a:buFont typeface="Arial" panose="020B0604020202020204" pitchFamily="34" charset="0"/>
              <a:buChar char="•"/>
            </a:pPr>
            <a:r>
              <a:rPr lang="en-US" dirty="0" smtClean="0"/>
              <a:t>Do not record anything that would not be considered professional or appropriate, especially comments related to age, race, national origin, gender, religion, marital status, sexual orientation, physical disability, medical history or health.  </a:t>
            </a:r>
          </a:p>
          <a:p>
            <a:endParaRPr lang="en-US" dirty="0" smtClean="0"/>
          </a:p>
          <a:p>
            <a:r>
              <a:rPr lang="en-US" dirty="0" smtClean="0"/>
              <a:t>And</a:t>
            </a:r>
            <a:r>
              <a:rPr lang="en-US" baseline="0" dirty="0" smtClean="0"/>
              <a:t> finally, remember that a</a:t>
            </a:r>
            <a:r>
              <a:rPr lang="en-US" dirty="0" smtClean="0"/>
              <a:t>nything that is written down in notes is assumed to have been used as part of the basis for your ratings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Tree>
    <p:extLst>
      <p:ext uri="{BB962C8B-B14F-4D97-AF65-F5344CB8AC3E}">
        <p14:creationId xmlns:p14="http://schemas.microsoft.com/office/powerpoint/2010/main" val="21727460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b="1" dirty="0"/>
          </a:p>
          <a:p>
            <a:pPr algn="l"/>
            <a:r>
              <a:rPr lang="en-US" b="1" dirty="0"/>
              <a:t>Tab </a:t>
            </a:r>
            <a:r>
              <a:rPr lang="en-US" b="1" dirty="0" smtClean="0"/>
              <a:t>01 Useful Links - </a:t>
            </a:r>
            <a:r>
              <a:rPr lang="en-US" dirty="0"/>
              <a:t>Equal Employment Opportunity and Affirmative Acton Plan</a:t>
            </a:r>
          </a:p>
          <a:p>
            <a:endParaRPr lang="en-US" dirty="0"/>
          </a:p>
          <a:p>
            <a:r>
              <a:rPr lang="en-US" dirty="0"/>
              <a:t>The goal of CDOT is to reflect the community we serve.  To this </a:t>
            </a:r>
            <a:r>
              <a:rPr lang="en-US" dirty="0" smtClean="0"/>
              <a:t>end, </a:t>
            </a:r>
            <a:r>
              <a:rPr lang="en-US" dirty="0"/>
              <a:t>CDOT has developed an Affirmative Action plan that enforces Equal Employment Opportunity principles.  These principals are designed to ensure:</a:t>
            </a:r>
          </a:p>
          <a:p>
            <a:pPr marL="171404" indent="-171404">
              <a:buFont typeface="Arial" panose="020B0604020202020204" pitchFamily="34" charset="0"/>
              <a:buChar char="•"/>
            </a:pPr>
            <a:r>
              <a:rPr lang="en-US" dirty="0"/>
              <a:t>That the workforce and the public have an equal opportunity to enter public service</a:t>
            </a:r>
          </a:p>
          <a:p>
            <a:pPr marL="171404" indent="-171404">
              <a:buFont typeface="Arial" panose="020B0604020202020204" pitchFamily="34" charset="0"/>
              <a:buChar char="•"/>
            </a:pPr>
            <a:r>
              <a:rPr lang="en-US" dirty="0" smtClean="0"/>
              <a:t>That </a:t>
            </a:r>
            <a:r>
              <a:rPr lang="en-US" dirty="0"/>
              <a:t>the workplace is free of discrimination</a:t>
            </a:r>
          </a:p>
          <a:p>
            <a:endParaRPr lang="en-US" dirty="0"/>
          </a:p>
          <a:p>
            <a:r>
              <a:rPr lang="en-US" dirty="0" smtClean="0"/>
              <a:t>That being said, there are some misunderstandings about what Affirmative Action is and how it is applied in the selection process.  </a:t>
            </a:r>
          </a:p>
          <a:p>
            <a:pPr marL="171427" indent="-171427">
              <a:buFont typeface="Arial" panose="020B0604020202020204" pitchFamily="34" charset="0"/>
              <a:buChar char="•"/>
            </a:pPr>
            <a:r>
              <a:rPr lang="en-US" dirty="0" smtClean="0"/>
              <a:t>Affirmative Action does not include hiring quotas.  </a:t>
            </a:r>
          </a:p>
          <a:p>
            <a:pPr marL="171427" indent="-171427">
              <a:buFont typeface="Arial" panose="020B0604020202020204" pitchFamily="34" charset="0"/>
              <a:buChar char="•"/>
            </a:pPr>
            <a:r>
              <a:rPr lang="en-US" dirty="0" smtClean="0"/>
              <a:t>Instead, CDOT reaches out through its recruitment efforts, communicating the position to a variety of schools, organizations and other sources in the hopes of achieving a pool of diverse and qualified candidates to select from</a:t>
            </a:r>
            <a:endParaRPr lang="en-US" baseline="0" dirty="0" smtClean="0"/>
          </a:p>
          <a:p>
            <a:pPr marL="171427" indent="-171427">
              <a:buFont typeface="Arial" panose="020B0604020202020204" pitchFamily="34" charset="0"/>
              <a:buChar char="•"/>
            </a:pPr>
            <a:endParaRPr lang="en-US" dirty="0"/>
          </a:p>
          <a:p>
            <a:pPr>
              <a:spcBef>
                <a:spcPts val="480"/>
              </a:spcBef>
            </a:pPr>
            <a:r>
              <a:rPr lang="en-US" dirty="0"/>
              <a:t>You do have a role in the Affirmative Action process which includes:</a:t>
            </a:r>
          </a:p>
          <a:p>
            <a:pPr marL="171404" indent="-171404">
              <a:spcBef>
                <a:spcPts val="480"/>
              </a:spcBef>
              <a:buFont typeface="Arial" panose="020B0604020202020204" pitchFamily="34" charset="0"/>
              <a:buChar char="•"/>
            </a:pPr>
            <a:r>
              <a:rPr lang="en-US" dirty="0"/>
              <a:t>Avoiding asking illegal interview questions</a:t>
            </a:r>
          </a:p>
          <a:p>
            <a:pPr marL="171404" indent="-171404">
              <a:spcBef>
                <a:spcPts val="480"/>
              </a:spcBef>
              <a:buFont typeface="Arial" panose="020B0604020202020204" pitchFamily="34" charset="0"/>
              <a:buChar char="•"/>
            </a:pPr>
            <a:r>
              <a:rPr lang="en-US" dirty="0"/>
              <a:t>Hiring the </a:t>
            </a:r>
            <a:r>
              <a:rPr lang="en-US" dirty="0" smtClean="0"/>
              <a:t>applicant </a:t>
            </a:r>
            <a:r>
              <a:rPr lang="en-US" dirty="0"/>
              <a:t>best suited to the job</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Tree>
    <p:extLst>
      <p:ext uri="{BB962C8B-B14F-4D97-AF65-F5344CB8AC3E}">
        <p14:creationId xmlns:p14="http://schemas.microsoft.com/office/powerpoint/2010/main" val="20651572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r>
              <a:rPr lang="en-US" dirty="0" smtClean="0"/>
              <a:t>What is one of the characteristics of a good Interview question?</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p>
          <a:p>
            <a:endParaRPr lang="en-US" baseline="0" dirty="0" smtClean="0"/>
          </a:p>
          <a:p>
            <a:r>
              <a:rPr lang="en-US" b="1" u="sng" baseline="0" dirty="0" smtClean="0"/>
              <a:t>Question Two</a:t>
            </a:r>
          </a:p>
          <a:p>
            <a:r>
              <a:rPr lang="en-US" dirty="0" smtClean="0"/>
              <a:t>What are some of the topics you should never ask about during an interview?</a:t>
            </a:r>
          </a:p>
          <a:p>
            <a:endParaRPr lang="en-US" baseline="0" dirty="0" smtClean="0"/>
          </a:p>
          <a:p>
            <a:pPr>
              <a:lnSpc>
                <a:spcPct val="150000"/>
              </a:lnSpc>
            </a:pPr>
            <a:r>
              <a:rPr lang="en-US" b="1" baseline="0" dirty="0" smtClean="0"/>
              <a:t>Answer: </a:t>
            </a:r>
            <a:r>
              <a:rPr lang="en-US" dirty="0" smtClean="0"/>
              <a:t>________________________________________________________________________________________________________________________________</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Rectangle 4"/>
          <p:cNvSpPr/>
          <p:nvPr/>
        </p:nvSpPr>
        <p:spPr>
          <a:xfrm>
            <a:off x="695325" y="1638302"/>
            <a:ext cx="3924300" cy="41909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15" tIns="45708" rIns="91415" bIns="45708" spcCol="0" rtlCol="0" anchor="ctr"/>
          <a:lstStyle/>
          <a:p>
            <a:pPr algn="ctr"/>
            <a:endParaRPr lang="en-US" dirty="0"/>
          </a:p>
        </p:txBody>
      </p:sp>
      <p:sp>
        <p:nvSpPr>
          <p:cNvPr id="6" name="Rectangle 5"/>
          <p:cNvSpPr/>
          <p:nvPr/>
        </p:nvSpPr>
        <p:spPr>
          <a:xfrm>
            <a:off x="533399" y="2581276"/>
            <a:ext cx="4257675" cy="64770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15" tIns="45708" rIns="91415" bIns="45708" spcCol="0" rtlCol="0" anchor="ctr"/>
          <a:lstStyle/>
          <a:p>
            <a:pPr algn="ctr"/>
            <a:endParaRPr lang="en-US" dirty="0"/>
          </a:p>
        </p:txBody>
      </p:sp>
      <p:sp>
        <p:nvSpPr>
          <p:cNvPr id="7" name="Rectangle 6"/>
          <p:cNvSpPr/>
          <p:nvPr/>
        </p:nvSpPr>
        <p:spPr>
          <a:xfrm>
            <a:off x="695325" y="3162302"/>
            <a:ext cx="3133726" cy="5524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91415" tIns="45708" rIns="91415" bIns="45708" spcCol="0" rtlCol="0" anchor="ctr"/>
          <a:lstStyle/>
          <a:p>
            <a:pPr algn="ctr"/>
            <a:endParaRPr lang="en-US" dirty="0"/>
          </a:p>
        </p:txBody>
      </p:sp>
    </p:spTree>
    <p:extLst>
      <p:ext uri="{BB962C8B-B14F-4D97-AF65-F5344CB8AC3E}">
        <p14:creationId xmlns:p14="http://schemas.microsoft.com/office/powerpoint/2010/main" val="5372603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1"/>
            <a:ext cx="5992226" cy="1434457"/>
          </a:xfrm>
          <a:prstGeom prst="rect">
            <a:avLst/>
          </a:prstGeom>
          <a:noFill/>
        </p:spPr>
        <p:txBody>
          <a:bodyPr wrap="square" lIns="94679" tIns="47340" rIns="94679" bIns="47340" rtlCol="0">
            <a:spAutoFit/>
          </a:bodyPr>
          <a:lstStyle/>
          <a:p>
            <a:pPr algn="ctr"/>
            <a:r>
              <a:rPr lang="en-US" sz="2900" dirty="0"/>
              <a:t>Section 6 </a:t>
            </a:r>
          </a:p>
          <a:p>
            <a:pPr algn="ctr"/>
            <a:r>
              <a:rPr lang="en-US" sz="2900" dirty="0"/>
              <a:t>Post-Referral, Reference Checks and Next Steps</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38423399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789" indent="-177789">
              <a:buFont typeface="Arial" panose="020B0604020202020204" pitchFamily="34" charset="0"/>
              <a:buChar char="•"/>
            </a:pPr>
            <a:endParaRPr lang="en-US" b="1" dirty="0" smtClean="0"/>
          </a:p>
          <a:p>
            <a:pPr marL="177789" indent="-177789">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789" indent="-177789">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789" indent="-177789">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789" indent="-177789">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789" indent="-177789">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789" indent="-177789">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789" indent="-177789">
              <a:buFont typeface="Arial" panose="020B0604020202020204" pitchFamily="34" charset="0"/>
              <a:buChar char="•"/>
            </a:pPr>
            <a:r>
              <a:rPr lang="en-US" b="1" baseline="0" dirty="0" smtClean="0"/>
              <a:t>Section 6 – Explains the process used during the post-referral,</a:t>
            </a:r>
            <a:r>
              <a:rPr lang="en-US" b="1" dirty="0" smtClean="0"/>
              <a:t> </a:t>
            </a:r>
            <a:r>
              <a:rPr lang="en-US" b="1" baseline="0" dirty="0" smtClean="0"/>
              <a:t>reference checks and the additional actions that need to occur during the employment screening process</a:t>
            </a:r>
          </a:p>
          <a:p>
            <a:pPr marL="177789" indent="-177789">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75</a:t>
            </a:fld>
            <a:endParaRPr lang="en-US" dirty="0" smtClean="0"/>
          </a:p>
        </p:txBody>
      </p:sp>
      <p:sp>
        <p:nvSpPr>
          <p:cNvPr id="4" name="Slide Image Placeholder 3"/>
          <p:cNvSpPr>
            <a:spLocks noGrp="1" noRot="1" noChangeAspect="1"/>
          </p:cNvSpPr>
          <p:nvPr>
            <p:ph type="sldImg"/>
          </p:nvPr>
        </p:nvSpPr>
        <p:spPr>
          <a:xfrm>
            <a:off x="176213" y="447675"/>
            <a:ext cx="4802187" cy="3600450"/>
          </a:xfrm>
        </p:spPr>
      </p:sp>
    </p:spTree>
    <p:extLst>
      <p:ext uri="{BB962C8B-B14F-4D97-AF65-F5344CB8AC3E}">
        <p14:creationId xmlns:p14="http://schemas.microsoft.com/office/powerpoint/2010/main" val="32239562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a:t>Notes</a:t>
            </a:r>
            <a:r>
              <a:rPr lang="en-US" b="1" dirty="0" smtClean="0"/>
              <a:t>:</a:t>
            </a:r>
          </a:p>
          <a:p>
            <a:endParaRPr lang="en-US" dirty="0"/>
          </a:p>
          <a:p>
            <a:pPr marL="177789" indent="-177789">
              <a:buFont typeface="Arial" panose="020B0604020202020204" pitchFamily="34" charset="0"/>
              <a:buChar char="•"/>
            </a:pPr>
            <a:r>
              <a:rPr lang="en-US" dirty="0"/>
              <a:t>Each of the learning objectives corresponds to a slide, or a series of slides, in this section of the course.</a:t>
            </a:r>
          </a:p>
          <a:p>
            <a:pPr marL="177789" indent="-177789">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789" indent="-177789">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Tree>
    <p:extLst>
      <p:ext uri="{BB962C8B-B14F-4D97-AF65-F5344CB8AC3E}">
        <p14:creationId xmlns:p14="http://schemas.microsoft.com/office/powerpoint/2010/main" val="5433400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b="1" dirty="0" smtClean="0"/>
              <a:t>Tab 02 – </a:t>
            </a:r>
            <a:r>
              <a:rPr lang="en-US" dirty="0" smtClean="0"/>
              <a:t>Terms </a:t>
            </a:r>
            <a:r>
              <a:rPr lang="en-US" dirty="0" smtClean="0"/>
              <a:t>and Concepts</a:t>
            </a:r>
          </a:p>
          <a:p>
            <a:endParaRPr lang="en-US" dirty="0" smtClean="0"/>
          </a:p>
          <a:p>
            <a:pPr marL="177789" indent="-177789">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789" indent="-177789">
              <a:buFont typeface="Arial" panose="020B0604020202020204" pitchFamily="34" charset="0"/>
              <a:buChar char="•"/>
            </a:pPr>
            <a:r>
              <a:rPr lang="en-US" b="0" baseline="0" dirty="0" smtClean="0"/>
              <a:t>If you do not understand a term, please ask the instructor for additional clarification</a:t>
            </a:r>
          </a:p>
          <a:p>
            <a:pPr marL="177789" indent="-177789">
              <a:buFont typeface="Arial" panose="020B0604020202020204" pitchFamily="34" charset="0"/>
              <a:buChar char="•"/>
            </a:pPr>
            <a:r>
              <a:rPr lang="en-US" b="0" baseline="0" dirty="0" smtClean="0"/>
              <a:t>The reference material section contains a list of all of the terms used in this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Tree>
    <p:extLst>
      <p:ext uri="{BB962C8B-B14F-4D97-AF65-F5344CB8AC3E}">
        <p14:creationId xmlns:p14="http://schemas.microsoft.com/office/powerpoint/2010/main" val="3544219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a:p>
          <a:p>
            <a:r>
              <a:rPr lang="en-US" dirty="0" smtClean="0"/>
              <a:t>Because both processes involve panel interviews, there is often confusion about the differences between the oral panel and final interview.  The difference between the two interviews are:</a:t>
            </a:r>
          </a:p>
          <a:p>
            <a:endParaRPr lang="en-US" dirty="0"/>
          </a:p>
          <a:p>
            <a:pPr marL="171404" indent="-171404">
              <a:buFont typeface="Arial" panose="020B0604020202020204" pitchFamily="34" charset="0"/>
              <a:buChar char="•"/>
            </a:pPr>
            <a:r>
              <a:rPr lang="en-US" b="1" dirty="0" smtClean="0"/>
              <a:t>Oral Panel / Structured </a:t>
            </a:r>
            <a:r>
              <a:rPr lang="en-US" b="1" dirty="0"/>
              <a:t>Interview </a:t>
            </a:r>
            <a:r>
              <a:rPr lang="en-US" dirty="0"/>
              <a:t>– </a:t>
            </a:r>
            <a:r>
              <a:rPr lang="en-US" dirty="0" smtClean="0"/>
              <a:t>A process during the comparative analysis where the applicants are interviewed and subsequently rated and ranked by a panel</a:t>
            </a:r>
          </a:p>
          <a:p>
            <a:pPr marL="171404" indent="-171404">
              <a:buFont typeface="Arial" panose="020B0604020202020204" pitchFamily="34" charset="0"/>
              <a:buChar char="•"/>
            </a:pPr>
            <a:r>
              <a:rPr lang="en-US" b="1" dirty="0" smtClean="0"/>
              <a:t>Final </a:t>
            </a:r>
            <a:r>
              <a:rPr lang="en-US" b="1" dirty="0"/>
              <a:t>Interview </a:t>
            </a:r>
            <a:r>
              <a:rPr lang="en-US" dirty="0"/>
              <a:t>– </a:t>
            </a:r>
            <a:r>
              <a:rPr lang="en-US" dirty="0" smtClean="0"/>
              <a:t>A process after the referral and before reference checking where the applicants are interviewed by phone or in person in order to help determine the preferred candidate.  This interview is typically less formal and gives the opportunity for the candidate to ask questions about the position, the unit and CDOT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Tree>
    <p:extLst>
      <p:ext uri="{BB962C8B-B14F-4D97-AF65-F5344CB8AC3E}">
        <p14:creationId xmlns:p14="http://schemas.microsoft.com/office/powerpoint/2010/main" val="33244431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p>
          <a:p>
            <a:endParaRPr lang="en-US" dirty="0"/>
          </a:p>
          <a:p>
            <a:r>
              <a:rPr lang="en-US" b="1" dirty="0"/>
              <a:t>Tab </a:t>
            </a:r>
            <a:r>
              <a:rPr lang="en-US" b="1" dirty="0" smtClean="0"/>
              <a:t>01 Useful Links – </a:t>
            </a:r>
            <a:r>
              <a:rPr lang="en-US" dirty="0" smtClean="0"/>
              <a:t>Reference </a:t>
            </a:r>
            <a:r>
              <a:rPr lang="en-US" dirty="0"/>
              <a:t>Checking Guide</a:t>
            </a:r>
          </a:p>
          <a:p>
            <a:r>
              <a:rPr lang="en-US" dirty="0"/>
              <a:t>	</a:t>
            </a:r>
            <a:r>
              <a:rPr lang="en-US" dirty="0" smtClean="0"/>
              <a:t>             Reference </a:t>
            </a:r>
            <a:r>
              <a:rPr lang="en-US" dirty="0"/>
              <a:t>Check Consent Form</a:t>
            </a:r>
          </a:p>
          <a:p>
            <a:endParaRPr lang="en-US" dirty="0"/>
          </a:p>
          <a:p>
            <a:r>
              <a:rPr lang="en-US" dirty="0"/>
              <a:t>Reference checking is an objective evaluation of an applicant's past job performance based on information collected from key individuals (e.g., supervisors, peers, subordinates, etc.) who have known and worked with the applicant. Reference checking is a vital part of a successful hiring strategy and is primarily used to:</a:t>
            </a:r>
          </a:p>
          <a:p>
            <a:pPr marL="171404" indent="-171404">
              <a:buFont typeface="Arial" panose="020B0604020202020204" pitchFamily="34" charset="0"/>
              <a:buChar char="•"/>
            </a:pPr>
            <a:r>
              <a:rPr lang="en-US" dirty="0"/>
              <a:t>Verify the accuracy of information provided by the applicant</a:t>
            </a:r>
          </a:p>
          <a:p>
            <a:pPr marL="171404" indent="-171404">
              <a:buFont typeface="Arial" panose="020B0604020202020204" pitchFamily="34" charset="0"/>
              <a:buChar char="•"/>
            </a:pPr>
            <a:r>
              <a:rPr lang="en-US" dirty="0"/>
              <a:t>Ask about issues not addressed on the application, such as attendance, attitude, reliability, ability to work with others, willingness to learn, etc.</a:t>
            </a:r>
          </a:p>
          <a:p>
            <a:pPr marL="171404" indent="-171404">
              <a:buFont typeface="Arial" panose="020B0604020202020204" pitchFamily="34" charset="0"/>
              <a:buChar char="•"/>
            </a:pPr>
            <a:r>
              <a:rPr lang="en-US" dirty="0"/>
              <a:t>Better predict the applicant’s on-the-job success by comparing their experience to the competencies required by the job</a:t>
            </a:r>
          </a:p>
          <a:p>
            <a:pPr marL="171404" indent="-171404">
              <a:buFont typeface="Arial" panose="020B0604020202020204" pitchFamily="34" charset="0"/>
              <a:buChar char="•"/>
            </a:pPr>
            <a:r>
              <a:rPr lang="en-US" dirty="0"/>
              <a:t>Gain additional insight on the applicant’s knowledge, skills, abilities and personal characteristics that may not have been identified by other stages of the selection process</a:t>
            </a:r>
          </a:p>
          <a:p>
            <a:r>
              <a:rPr lang="en-US" dirty="0"/>
              <a:t>Prior to conducting a Reference Check:</a:t>
            </a:r>
          </a:p>
          <a:p>
            <a:pPr marL="171404" indent="-171404" defTabSz="914153">
              <a:buFont typeface="Arial" panose="020B0604020202020204" pitchFamily="34" charset="0"/>
              <a:buChar char="•"/>
              <a:defRPr/>
            </a:pPr>
            <a:r>
              <a:rPr lang="en-US" dirty="0" smtClean="0"/>
              <a:t>Read the Reference</a:t>
            </a:r>
            <a:r>
              <a:rPr lang="en-US" baseline="0" dirty="0" smtClean="0"/>
              <a:t> Checking guide</a:t>
            </a:r>
          </a:p>
          <a:p>
            <a:pPr marL="171404" indent="-171404" defTabSz="914153">
              <a:buFont typeface="Arial" panose="020B0604020202020204" pitchFamily="34" charset="0"/>
              <a:buChar char="•"/>
              <a:defRPr/>
            </a:pPr>
            <a:r>
              <a:rPr lang="en-US" baseline="0" dirty="0" smtClean="0"/>
              <a:t>Contact your HR Specialist or Civil Rights Manager office with any questions</a:t>
            </a:r>
            <a:endParaRPr lang="en-US" dirty="0"/>
          </a:p>
          <a:p>
            <a:pPr lvl="1">
              <a:defRPr/>
            </a:pPr>
            <a:endParaRPr lang="en-US" b="1" dirty="0"/>
          </a:p>
          <a:p>
            <a:pPr lvl="1">
              <a:defRPr/>
            </a:pPr>
            <a:r>
              <a:rPr lang="en-US" b="1" dirty="0" smtClean="0"/>
              <a:t>Continued </a:t>
            </a:r>
            <a:r>
              <a:rPr lang="en-US" b="1" dirty="0"/>
              <a:t>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Tree>
    <p:extLst>
      <p:ext uri="{BB962C8B-B14F-4D97-AF65-F5344CB8AC3E}">
        <p14:creationId xmlns:p14="http://schemas.microsoft.com/office/powerpoint/2010/main" val="163538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76213" y="447675"/>
            <a:ext cx="4802187" cy="36004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a:defRPr/>
            </a:pPr>
            <a:endParaRPr lang="en-US" b="1" dirty="0" smtClean="0"/>
          </a:p>
          <a:p>
            <a:pPr>
              <a:defRPr/>
            </a:pPr>
            <a:r>
              <a:rPr lang="en-US" b="1" i="1" dirty="0" smtClean="0"/>
              <a:t>During this course please:</a:t>
            </a:r>
          </a:p>
          <a:p>
            <a:pPr marL="237595" indent="-237595">
              <a:buFont typeface="Arial" pitchFamily="34" charset="0"/>
              <a:buChar char="•"/>
              <a:defRPr/>
            </a:pPr>
            <a:endParaRPr lang="en-US" b="0" dirty="0" smtClean="0"/>
          </a:p>
          <a:p>
            <a:pPr marL="237595" indent="-237595">
              <a:buFont typeface="Arial" pitchFamily="34" charset="0"/>
              <a:buChar char="•"/>
              <a:defRPr/>
            </a:pPr>
            <a:r>
              <a:rPr lang="en-US" b="0" dirty="0" smtClean="0"/>
              <a:t>T</a:t>
            </a:r>
            <a:r>
              <a:rPr lang="en-US" b="0" baseline="0" dirty="0" smtClean="0"/>
              <a:t>urn off, or silence your cell phones.  This is your time to learn.</a:t>
            </a:r>
            <a:endParaRPr lang="en-US" b="0" dirty="0" smtClean="0"/>
          </a:p>
          <a:p>
            <a:pPr marL="237595" indent="-237595">
              <a:buFont typeface="Arial" pitchFamily="34" charset="0"/>
              <a:buChar char="•"/>
              <a:defRPr/>
            </a:pPr>
            <a:r>
              <a:rPr lang="en-US" b="0" dirty="0" smtClean="0"/>
              <a:t>Refrain from browsing the Internet, sending/reading text messages, or sending/reading e-mails during class</a:t>
            </a:r>
          </a:p>
          <a:p>
            <a:pPr marL="237595" indent="-237595">
              <a:buFont typeface="Arial" pitchFamily="34" charset="0"/>
              <a:buChar char="•"/>
              <a:defRPr/>
            </a:pPr>
            <a:r>
              <a:rPr lang="en-US" b="0" dirty="0" smtClean="0"/>
              <a:t>Participate</a:t>
            </a:r>
            <a:r>
              <a:rPr lang="en-US" b="0" baseline="0" dirty="0" smtClean="0"/>
              <a:t> in the course and listen, and refrain from having side conversations</a:t>
            </a:r>
            <a:endParaRPr lang="en-US" b="0" dirty="0" smtClean="0"/>
          </a:p>
          <a:p>
            <a:pPr marL="237595" indent="-237595">
              <a:buFont typeface="Arial" pitchFamily="34" charset="0"/>
              <a:buChar char="•"/>
              <a:defRPr/>
            </a:pP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66725"/>
            <a:ext cx="4855597" cy="8777709"/>
          </a:xfrm>
        </p:spPr>
        <p:txBody>
          <a:bodyPr/>
          <a:lstStyle/>
          <a:p>
            <a:r>
              <a:rPr lang="en-US" b="1" baseline="0" dirty="0" smtClean="0"/>
              <a:t>Continued from previous page</a:t>
            </a:r>
          </a:p>
          <a:p>
            <a:endParaRPr lang="en-US" baseline="0" dirty="0" smtClean="0"/>
          </a:p>
          <a:p>
            <a:pPr marL="171404" lvl="1" indent="-171404" defTabSz="914153">
              <a:buFont typeface="Arial" panose="020B0604020202020204" pitchFamily="34" charset="0"/>
              <a:buChar char="•"/>
              <a:defRPr/>
            </a:pPr>
            <a:r>
              <a:rPr lang="en-US" dirty="0"/>
              <a:t>Notify </a:t>
            </a:r>
            <a:r>
              <a:rPr lang="en-US" dirty="0" smtClean="0"/>
              <a:t>applicant </a:t>
            </a:r>
            <a:r>
              <a:rPr lang="en-US" dirty="0"/>
              <a:t>you are conducting </a:t>
            </a:r>
            <a:r>
              <a:rPr lang="en-US" dirty="0" smtClean="0"/>
              <a:t>reference </a:t>
            </a:r>
            <a:r>
              <a:rPr lang="en-US" dirty="0"/>
              <a:t>c</a:t>
            </a:r>
            <a:r>
              <a:rPr lang="en-US" dirty="0" smtClean="0"/>
              <a:t>hecks</a:t>
            </a:r>
            <a:endParaRPr lang="en-US" dirty="0"/>
          </a:p>
          <a:p>
            <a:pPr marL="512624" lvl="2" indent="-171404" defTabSz="914153">
              <a:defRPr/>
            </a:pPr>
            <a:r>
              <a:rPr lang="en-US" dirty="0" smtClean="0"/>
              <a:t>Confirm you have a copy of the signed Reference Check Consent Form.  This is signed by the applicant to give CDOT permission to check references.  If you do not have a copy, contact your HR Specialist.</a:t>
            </a:r>
          </a:p>
          <a:p>
            <a:pPr marL="512624" lvl="2" indent="-171404" defTabSz="914153">
              <a:defRPr/>
            </a:pPr>
            <a:r>
              <a:rPr lang="en-US" dirty="0" smtClean="0"/>
              <a:t>Ask applicant </a:t>
            </a:r>
            <a:r>
              <a:rPr lang="en-US" dirty="0"/>
              <a:t>for performance </a:t>
            </a:r>
            <a:r>
              <a:rPr lang="en-US" dirty="0" smtClean="0"/>
              <a:t>evaluations </a:t>
            </a:r>
            <a:r>
              <a:rPr lang="en-US" dirty="0"/>
              <a:t>from last three years </a:t>
            </a:r>
          </a:p>
          <a:p>
            <a:pPr marL="171404" indent="-171404">
              <a:buFont typeface="Arial" panose="020B0604020202020204" pitchFamily="34" charset="0"/>
              <a:buChar char="•"/>
            </a:pPr>
            <a:r>
              <a:rPr lang="en-US" baseline="0" dirty="0" smtClean="0"/>
              <a:t>Review the applicant’s resume, application and notes from the job interview</a:t>
            </a:r>
          </a:p>
          <a:p>
            <a:pPr marL="512624" lvl="2" indent="-171404"/>
            <a:r>
              <a:rPr lang="en-US" baseline="0" dirty="0" smtClean="0"/>
              <a:t>Prepare a list of questions </a:t>
            </a:r>
          </a:p>
          <a:p>
            <a:pPr marL="171404" indent="-171404">
              <a:buFont typeface="Arial" panose="020B0604020202020204" pitchFamily="34" charset="0"/>
              <a:buChar char="•"/>
            </a:pPr>
            <a:r>
              <a:rPr lang="en-US" baseline="0" dirty="0" smtClean="0"/>
              <a:t>If the candidate is a current or former CDOT or State employee, you may review their personnel file.  Relevant documents include:</a:t>
            </a:r>
          </a:p>
          <a:p>
            <a:pPr marL="512670" lvl="2" indent="-171404"/>
            <a:r>
              <a:rPr lang="en-US" baseline="0" dirty="0" smtClean="0"/>
              <a:t>Personnel Actions </a:t>
            </a:r>
          </a:p>
          <a:p>
            <a:pPr marL="512624" lvl="2"/>
            <a:r>
              <a:rPr lang="en-US" baseline="0" dirty="0" smtClean="0"/>
              <a:t>Verification of dates and job titles (from the resume and interviews)</a:t>
            </a:r>
          </a:p>
          <a:p>
            <a:pPr marL="512624" lvl="2"/>
            <a:r>
              <a:rPr lang="en-US" baseline="0" dirty="0" smtClean="0"/>
              <a:t>Performance evaluations and ratings </a:t>
            </a:r>
          </a:p>
          <a:p>
            <a:pPr marL="512624" lvl="2"/>
            <a:r>
              <a:rPr lang="en-US" baseline="0" dirty="0" smtClean="0"/>
              <a:t>Disciplinary Actions and Corrective Actions</a:t>
            </a:r>
          </a:p>
          <a:p>
            <a:pPr marL="512624" lvl="2"/>
            <a:r>
              <a:rPr lang="en-US" baseline="0" dirty="0" smtClean="0"/>
              <a:t>Commendations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Tree>
    <p:extLst>
      <p:ext uri="{BB962C8B-B14F-4D97-AF65-F5344CB8AC3E}">
        <p14:creationId xmlns:p14="http://schemas.microsoft.com/office/powerpoint/2010/main" val="22538642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 Notes: </a:t>
            </a:r>
          </a:p>
          <a:p>
            <a:endParaRPr lang="en-US" baseline="0" dirty="0" smtClean="0"/>
          </a:p>
          <a:p>
            <a:r>
              <a:rPr lang="en-US" b="1" baseline="0" dirty="0" smtClean="0"/>
              <a:t>Tab </a:t>
            </a:r>
            <a:r>
              <a:rPr lang="en-US" b="1" dirty="0" smtClean="0"/>
              <a:t>01</a:t>
            </a:r>
            <a:r>
              <a:rPr lang="en-US" b="1" baseline="0" dirty="0" smtClean="0"/>
              <a:t> Useful Links – </a:t>
            </a:r>
            <a:r>
              <a:rPr lang="en-US" baseline="0" dirty="0" smtClean="0"/>
              <a:t>Reference Checking Guide</a:t>
            </a:r>
          </a:p>
          <a:p>
            <a:pPr marL="169840" lvl="2" indent="0">
              <a:buNone/>
            </a:pPr>
            <a:r>
              <a:rPr lang="en-US" b="1" baseline="0" dirty="0" smtClean="0"/>
              <a:t>	           </a:t>
            </a:r>
            <a:r>
              <a:rPr lang="en-US" baseline="0" dirty="0" smtClean="0"/>
              <a:t>Reference Check Consent Form</a:t>
            </a:r>
          </a:p>
          <a:p>
            <a:endParaRPr lang="en-US" baseline="0" dirty="0" smtClean="0"/>
          </a:p>
          <a:p>
            <a:r>
              <a:rPr lang="en-US" baseline="0" dirty="0" smtClean="0"/>
              <a:t>Once you have completed the process for preparing, you need to conduct the reference check.  This needs to be conducted by the Hiring Manager because they are most familiar with the Job applicant.  When conducting the reference check:</a:t>
            </a:r>
          </a:p>
          <a:p>
            <a:pPr marL="171404" indent="-171404">
              <a:buFont typeface="Arial" panose="020B0604020202020204" pitchFamily="34" charset="0"/>
              <a:buChar char="•"/>
            </a:pPr>
            <a:r>
              <a:rPr lang="en-US" baseline="0" dirty="0" smtClean="0"/>
              <a:t>Conduct all of the reference check processes in the same way – Being consistent with the process allows you the most protection if the process is challenged</a:t>
            </a:r>
          </a:p>
          <a:p>
            <a:pPr marL="171404" indent="-171404">
              <a:buFont typeface="Arial" panose="020B0604020202020204" pitchFamily="34" charset="0"/>
              <a:buChar char="•"/>
            </a:pPr>
            <a:r>
              <a:rPr lang="en-US" baseline="0" dirty="0" smtClean="0"/>
              <a:t>You may conduct reference checks in person, by mail or telephone, but phone is preferred</a:t>
            </a:r>
          </a:p>
          <a:p>
            <a:pPr marL="171404" indent="-171404">
              <a:buFont typeface="Arial" panose="020B0604020202020204" pitchFamily="34" charset="0"/>
              <a:buChar char="•"/>
            </a:pPr>
            <a:r>
              <a:rPr lang="en-US" baseline="0" dirty="0" smtClean="0"/>
              <a:t>Explain who you are calling about and the signed waiver – It may have been awhile since the candidate last worked for the reference, you may have to provide more details about the person and when they worked for the reference.  Also explain the purpose of the signed waiver and that this provides them with the ability to release job related information.  You may fax the form if it is requested.</a:t>
            </a:r>
          </a:p>
          <a:p>
            <a:pPr marL="171404" indent="-171404">
              <a:buFont typeface="Arial" panose="020B0604020202020204" pitchFamily="34" charset="0"/>
              <a:buChar char="•"/>
            </a:pPr>
            <a:r>
              <a:rPr lang="en-US" baseline="0" dirty="0" smtClean="0"/>
              <a:t>Documenting the results:</a:t>
            </a:r>
          </a:p>
          <a:p>
            <a:pPr marL="512624" lvl="2" indent="-171404"/>
            <a:r>
              <a:rPr lang="en-US" baseline="0" dirty="0" smtClean="0"/>
              <a:t>The date and time you called, including unsuccessful attempts </a:t>
            </a:r>
          </a:p>
          <a:p>
            <a:pPr marL="512624" lvl="2" indent="-171404"/>
            <a:r>
              <a:rPr lang="en-US" baseline="0" dirty="0" smtClean="0"/>
              <a:t>Highlights of the conversation</a:t>
            </a:r>
          </a:p>
          <a:p>
            <a:pPr marL="512624" lvl="2" indent="-171404"/>
            <a:r>
              <a:rPr lang="en-US" baseline="0" dirty="0" smtClean="0"/>
              <a:t>If no information was gathered be sure to document this as well</a:t>
            </a:r>
          </a:p>
          <a:p>
            <a:pPr marL="512624" lvl="2" indent="-171404"/>
            <a:r>
              <a:rPr lang="en-US" baseline="0" dirty="0" smtClean="0"/>
              <a:t>Keep the information for one year and treat it as confidential</a:t>
            </a:r>
          </a:p>
          <a:p>
            <a:pPr marL="512624" lvl="2" indent="-171404"/>
            <a:endParaRPr lang="en-US" baseline="0" dirty="0" smtClean="0"/>
          </a:p>
          <a:p>
            <a:pPr marL="171404" indent="-171404">
              <a:buFont typeface="Arial" panose="020B0604020202020204" pitchFamily="34" charset="0"/>
              <a:buChar char="•"/>
            </a:pPr>
            <a:endParaRPr lang="en-US" baseline="0" dirty="0" smtClean="0"/>
          </a:p>
          <a:p>
            <a:pPr marL="171404" indent="-171404">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Tree>
    <p:extLst>
      <p:ext uri="{BB962C8B-B14F-4D97-AF65-F5344CB8AC3E}">
        <p14:creationId xmlns:p14="http://schemas.microsoft.com/office/powerpoint/2010/main" val="18324056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buClr>
                <a:schemeClr val="dk1"/>
              </a:buClr>
              <a:buSzPct val="25000"/>
            </a:pPr>
            <a:r>
              <a:rPr lang="en-US" b="1" dirty="0" smtClean="0"/>
              <a:t>Notes:</a:t>
            </a:r>
          </a:p>
          <a:p>
            <a:pPr lvl="1" algn="l">
              <a:buClr>
                <a:schemeClr val="dk1"/>
              </a:buClr>
              <a:buSzPct val="25000"/>
            </a:pPr>
            <a:endParaRPr lang="en-US" dirty="0" smtClean="0"/>
          </a:p>
          <a:p>
            <a:pPr lvl="1" algn="l">
              <a:buClr>
                <a:schemeClr val="dk1"/>
              </a:buClr>
              <a:buSzPct val="25000"/>
            </a:pPr>
            <a:r>
              <a:rPr lang="en-US" dirty="0" smtClean="0"/>
              <a:t>As a group let’s take </a:t>
            </a:r>
            <a:r>
              <a:rPr lang="en-US" baseline="0" dirty="0" smtClean="0"/>
              <a:t>ten to fifteen minutes to share your experiences about the reference check process.  When we are having this discussion, please do not use names or share any details that may link to a specific individual.  The space below is to help you prepare for the conversation.</a:t>
            </a:r>
            <a:endParaRPr lang="en-US" sz="1000" dirty="0">
              <a:solidFill>
                <a:schemeClr val="dk1"/>
              </a:solidFill>
              <a:sym typeface="Calibri"/>
            </a:endParaRPr>
          </a:p>
          <a:p>
            <a:endParaRPr lang="en-US" dirty="0"/>
          </a:p>
          <a:p>
            <a:pPr marL="171404" indent="-171404">
              <a:buFont typeface="Arial" panose="020B0604020202020204" pitchFamily="34" charset="0"/>
              <a:buChar char="•"/>
            </a:pPr>
            <a:r>
              <a:rPr lang="en-US" dirty="0">
                <a:sym typeface="Calibri"/>
              </a:rPr>
              <a:t>Have you performed a </a:t>
            </a:r>
            <a:r>
              <a:rPr lang="en-US" dirty="0" smtClean="0">
                <a:sym typeface="Calibri"/>
              </a:rPr>
              <a:t>reference check?</a:t>
            </a:r>
          </a:p>
          <a:p>
            <a:pPr marL="171404" indent="-171404">
              <a:buFont typeface="Arial" panose="020B0604020202020204" pitchFamily="34" charset="0"/>
              <a:buChar char="•"/>
            </a:pPr>
            <a:endParaRPr lang="en-US" dirty="0">
              <a:sym typeface="Calibri"/>
            </a:endParaRPr>
          </a:p>
          <a:p>
            <a:pPr marL="171404" indent="-171404">
              <a:buFont typeface="Arial" panose="020B0604020202020204" pitchFamily="34" charset="0"/>
              <a:buChar char="•"/>
            </a:pPr>
            <a:endParaRPr lang="en-US" dirty="0" smtClean="0">
              <a:sym typeface="Calibri"/>
            </a:endParaRPr>
          </a:p>
          <a:p>
            <a:pPr marL="171404" indent="-171404">
              <a:buFont typeface="Arial" panose="020B0604020202020204" pitchFamily="34" charset="0"/>
              <a:buChar char="•"/>
            </a:pPr>
            <a:endParaRPr lang="en-US" dirty="0">
              <a:sym typeface="Calibri"/>
            </a:endParaRPr>
          </a:p>
          <a:p>
            <a:pPr marL="171404" indent="-171404">
              <a:buFont typeface="Arial" panose="020B0604020202020204" pitchFamily="34" charset="0"/>
              <a:buChar char="•"/>
            </a:pPr>
            <a:r>
              <a:rPr lang="en-US" dirty="0" smtClean="0">
                <a:sym typeface="Calibri"/>
              </a:rPr>
              <a:t>How </a:t>
            </a:r>
            <a:r>
              <a:rPr lang="en-US" dirty="0">
                <a:sym typeface="Calibri"/>
              </a:rPr>
              <a:t>did you </a:t>
            </a:r>
            <a:r>
              <a:rPr lang="en-US" dirty="0" smtClean="0">
                <a:sym typeface="Calibri"/>
              </a:rPr>
              <a:t>prepare?</a:t>
            </a:r>
          </a:p>
          <a:p>
            <a:pPr marL="171404" indent="-171404">
              <a:buFont typeface="Arial" panose="020B0604020202020204" pitchFamily="34" charset="0"/>
              <a:buChar char="•"/>
            </a:pPr>
            <a:endParaRPr lang="en-US" dirty="0">
              <a:sym typeface="Calibri"/>
            </a:endParaRPr>
          </a:p>
          <a:p>
            <a:pPr marL="171404" indent="-171404">
              <a:buFont typeface="Arial" panose="020B0604020202020204" pitchFamily="34" charset="0"/>
              <a:buChar char="•"/>
            </a:pPr>
            <a:endParaRPr lang="en-US" dirty="0" smtClean="0">
              <a:sym typeface="Calibri"/>
            </a:endParaRPr>
          </a:p>
          <a:p>
            <a:pPr marL="171404" indent="-171404">
              <a:buFont typeface="Arial" panose="020B0604020202020204" pitchFamily="34" charset="0"/>
              <a:buChar char="•"/>
            </a:pPr>
            <a:endParaRPr lang="en-US" dirty="0">
              <a:sym typeface="Calibri"/>
            </a:endParaRPr>
          </a:p>
          <a:p>
            <a:pPr marL="171404" indent="-171404">
              <a:buFont typeface="Arial" panose="020B0604020202020204" pitchFamily="34" charset="0"/>
              <a:buChar char="•"/>
            </a:pPr>
            <a:r>
              <a:rPr lang="en-US" dirty="0" smtClean="0">
                <a:sym typeface="Calibri"/>
              </a:rPr>
              <a:t>What </a:t>
            </a:r>
            <a:r>
              <a:rPr lang="en-US" dirty="0">
                <a:sym typeface="Calibri"/>
              </a:rPr>
              <a:t>insights did you gain about the </a:t>
            </a:r>
            <a:r>
              <a:rPr lang="en-US" dirty="0" smtClean="0">
                <a:sym typeface="Calibri"/>
              </a:rPr>
              <a:t>applicant?</a:t>
            </a:r>
          </a:p>
          <a:p>
            <a:pPr marL="171404" indent="-171404">
              <a:buFont typeface="Arial" panose="020B0604020202020204" pitchFamily="34" charset="0"/>
              <a:buChar char="•"/>
            </a:pPr>
            <a:endParaRPr lang="en-US" dirty="0" smtClean="0">
              <a:sym typeface="Calibri"/>
            </a:endParaRPr>
          </a:p>
          <a:p>
            <a:pPr marL="171404" indent="-171404">
              <a:buFont typeface="Arial" panose="020B0604020202020204" pitchFamily="34" charset="0"/>
              <a:buChar char="•"/>
            </a:pPr>
            <a:endParaRPr lang="en-US" dirty="0">
              <a:sym typeface="Calibri"/>
            </a:endParaRPr>
          </a:p>
          <a:p>
            <a:pPr marL="171404" indent="-171404">
              <a:buFont typeface="Arial" panose="020B0604020202020204" pitchFamily="34" charset="0"/>
              <a:buChar char="•"/>
            </a:pPr>
            <a:endParaRPr lang="en-US" dirty="0" smtClean="0">
              <a:sym typeface="Calibri"/>
            </a:endParaRPr>
          </a:p>
          <a:p>
            <a:pPr marL="171404" indent="-171404" defTabSz="914277">
              <a:buFont typeface="Arial" panose="020B0604020202020204" pitchFamily="34" charset="0"/>
              <a:buChar char="•"/>
              <a:defRPr/>
            </a:pPr>
            <a:r>
              <a:rPr lang="en-US" dirty="0" smtClean="0"/>
              <a:t>Was anything shared that made you change your mind about the applicant</a:t>
            </a:r>
            <a:r>
              <a:rPr lang="en-US" dirty="0" smtClean="0"/>
              <a:t>?</a:t>
            </a:r>
          </a:p>
          <a:p>
            <a:pPr marL="171404" indent="-171404" defTabSz="914277">
              <a:buFont typeface="Arial" panose="020B0604020202020204" pitchFamily="34" charset="0"/>
              <a:buChar char="•"/>
              <a:defRPr/>
            </a:pPr>
            <a:endParaRPr lang="en-US" dirty="0"/>
          </a:p>
          <a:p>
            <a:pPr marL="171404" indent="-171404" defTabSz="914277">
              <a:buFont typeface="Arial" panose="020B0604020202020204" pitchFamily="34" charset="0"/>
              <a:buChar char="•"/>
              <a:defRPr/>
            </a:pPr>
            <a:endParaRPr lang="en-US" dirty="0" smtClean="0"/>
          </a:p>
          <a:p>
            <a:pPr marL="171404" indent="-171404" defTabSz="914277">
              <a:buFont typeface="Arial" panose="020B0604020202020204" pitchFamily="34" charset="0"/>
              <a:buChar char="•"/>
              <a:defRPr/>
            </a:pPr>
            <a:endParaRPr lang="en-US" dirty="0" smtClean="0"/>
          </a:p>
          <a:p>
            <a:pPr marL="171404" indent="-171404" defTabSz="914277">
              <a:buFont typeface="Arial" panose="020B0604020202020204" pitchFamily="34" charset="0"/>
              <a:buChar char="•"/>
              <a:defRPr/>
            </a:pPr>
            <a:r>
              <a:rPr lang="en-US" dirty="0">
                <a:sym typeface="Calibri"/>
              </a:rPr>
              <a:t>What was challenging about the process</a:t>
            </a:r>
            <a:r>
              <a:rPr lang="en-US" dirty="0" smtClean="0">
                <a:sym typeface="Calibri"/>
              </a:rPr>
              <a:t>?</a:t>
            </a:r>
            <a:endParaRPr lang="en-US" dirty="0">
              <a:sym typeface="Calibri"/>
            </a:endParaRPr>
          </a:p>
          <a:p>
            <a:endParaRPr lang="en-US" dirty="0"/>
          </a:p>
          <a:p>
            <a:pPr marL="171404" indent="-171404">
              <a:buFont typeface="Arial" panose="020B0604020202020204" pitchFamily="34" charset="0"/>
              <a:buChar char="•"/>
            </a:pPr>
            <a:endParaRPr lang="en-US" dirty="0"/>
          </a:p>
          <a:p>
            <a:pPr marL="228539" indent="-228539">
              <a:buFont typeface="+mj-lt"/>
              <a:buAutoNum type="arabicPeriod" startAt="2"/>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82</a:t>
            </a:fld>
            <a:endParaRPr lang="en-US" dirty="0"/>
          </a:p>
        </p:txBody>
      </p:sp>
    </p:spTree>
    <p:extLst>
      <p:ext uri="{BB962C8B-B14F-4D97-AF65-F5344CB8AC3E}">
        <p14:creationId xmlns:p14="http://schemas.microsoft.com/office/powerpoint/2010/main" val="2163747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salary analysis is conducted by the HR Specialist after you have completed the reference check process and have selected a preferred candidate.  Once your HR Specialist receives the request, the goal is to complete it and send it to you within three working days.</a:t>
            </a:r>
          </a:p>
          <a:p>
            <a:endParaRPr lang="en-US" baseline="0" dirty="0" smtClean="0"/>
          </a:p>
          <a:p>
            <a:r>
              <a:rPr lang="en-US" b="1" baseline="0" dirty="0" smtClean="0"/>
              <a:t>The salary analysis is based on:</a:t>
            </a:r>
          </a:p>
          <a:p>
            <a:pPr marL="171404" indent="-171404">
              <a:buFont typeface="Arial" panose="020B0604020202020204" pitchFamily="34" charset="0"/>
              <a:buChar char="•"/>
            </a:pPr>
            <a:r>
              <a:rPr lang="en-US" baseline="0" dirty="0" smtClean="0"/>
              <a:t>The Compensation Plan – Each classification has a corresponding salary range that can be found in that fiscal year's compensation plan.  The proposed salary of the preferred candidate should not exceed mid-point, unless it has been approved at higher levels</a:t>
            </a:r>
          </a:p>
          <a:p>
            <a:pPr marL="171404" indent="-171404">
              <a:buFont typeface="Arial" panose="020B0604020202020204" pitchFamily="34" charset="0"/>
              <a:buChar char="•"/>
            </a:pPr>
            <a:r>
              <a:rPr lang="en-US" baseline="0" dirty="0" smtClean="0"/>
              <a:t>The CDOT Salary Guidelines – A document which outlines the pay practices of CDOT</a:t>
            </a:r>
          </a:p>
          <a:p>
            <a:pPr marL="171404" indent="-171404">
              <a:buFont typeface="Arial" panose="020B0604020202020204" pitchFamily="34" charset="0"/>
              <a:buChar char="•"/>
            </a:pPr>
            <a:r>
              <a:rPr lang="en-US" baseline="0" dirty="0" smtClean="0"/>
              <a:t>A comparison of salaries with current CDOT employees in similar classifications to ensure equity and fairness</a:t>
            </a:r>
          </a:p>
          <a:p>
            <a:pPr marL="171404" indent="-171404">
              <a:buFont typeface="Arial" panose="020B0604020202020204" pitchFamily="34" charset="0"/>
              <a:buChar char="•"/>
            </a:pPr>
            <a:endParaRPr lang="en-US" baseline="0" dirty="0" smtClean="0"/>
          </a:p>
          <a:p>
            <a:r>
              <a:rPr lang="en-US" b="1" baseline="0" dirty="0" smtClean="0"/>
              <a:t>The content of the salary analysis consists of the following sections:</a:t>
            </a:r>
          </a:p>
          <a:p>
            <a:pPr marL="171404" indent="-171404">
              <a:buFont typeface="Arial" panose="020B0604020202020204" pitchFamily="34" charset="0"/>
              <a:buChar char="•"/>
            </a:pPr>
            <a:r>
              <a:rPr lang="en-US" baseline="0" dirty="0" smtClean="0"/>
              <a:t>An introduction that describes the experience of individual being hired or promoted</a:t>
            </a:r>
          </a:p>
          <a:p>
            <a:pPr marL="171404" indent="-171404">
              <a:buFont typeface="Arial" panose="020B0604020202020204" pitchFamily="34" charset="0"/>
              <a:buChar char="•"/>
            </a:pPr>
            <a:r>
              <a:rPr lang="en-US" baseline="0" dirty="0" smtClean="0"/>
              <a:t>HR recommendation of salary and who you should contact if you are looking to hire above the midpoint</a:t>
            </a:r>
          </a:p>
          <a:p>
            <a:pPr marL="171404" indent="-171404">
              <a:buFont typeface="Arial" panose="020B0604020202020204" pitchFamily="34" charset="0"/>
              <a:buChar char="•"/>
            </a:pPr>
            <a:r>
              <a:rPr lang="en-US" baseline="0" dirty="0" smtClean="0"/>
              <a:t>The salary distribution for the classification </a:t>
            </a:r>
          </a:p>
          <a:p>
            <a:pPr marL="171404" indent="-171404">
              <a:buFont typeface="Arial" panose="020B0604020202020204" pitchFamily="34" charset="0"/>
              <a:buChar char="•"/>
            </a:pPr>
            <a:r>
              <a:rPr lang="en-US" baseline="0" dirty="0" smtClean="0"/>
              <a:t>The salary of recently hired and promoted employee within the last year</a:t>
            </a:r>
          </a:p>
          <a:p>
            <a:endParaRPr lang="en-US" baseline="0" dirty="0" smtClean="0"/>
          </a:p>
          <a:p>
            <a:r>
              <a:rPr lang="en-US" baseline="0" dirty="0" smtClean="0"/>
              <a:t>When you receive the salary analysis it should always be treated as confidential.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83</a:t>
            </a:fld>
            <a:endParaRPr lang="en-US" dirty="0"/>
          </a:p>
        </p:txBody>
      </p:sp>
    </p:spTree>
    <p:extLst>
      <p:ext uri="{BB962C8B-B14F-4D97-AF65-F5344CB8AC3E}">
        <p14:creationId xmlns:p14="http://schemas.microsoft.com/office/powerpoint/2010/main" val="29767591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defTabSz="914153"/>
            <a:r>
              <a:rPr lang="en-US" b="1" dirty="0" smtClean="0"/>
              <a:t>Tab 01 Useful</a:t>
            </a:r>
            <a:r>
              <a:rPr lang="en-US" b="1" baseline="0" dirty="0" smtClean="0"/>
              <a:t> Links </a:t>
            </a:r>
            <a:r>
              <a:rPr lang="en-US" b="0" baseline="0" dirty="0" smtClean="0"/>
              <a:t>-</a:t>
            </a:r>
            <a:r>
              <a:rPr lang="en-US" b="1" baseline="0" dirty="0" smtClean="0"/>
              <a:t> </a:t>
            </a:r>
            <a:r>
              <a:rPr lang="en-US" baseline="0" dirty="0" smtClean="0"/>
              <a:t>Conditional Job Offer Templates</a:t>
            </a:r>
            <a:endParaRPr lang="en-US" dirty="0" smtClean="0"/>
          </a:p>
          <a:p>
            <a:endParaRPr lang="en-US" dirty="0" smtClean="0"/>
          </a:p>
          <a:p>
            <a:r>
              <a:rPr lang="en-US" b="1" baseline="0" dirty="0" smtClean="0"/>
              <a:t>To draft the conditional job offer, you need to have the following information:</a:t>
            </a:r>
          </a:p>
          <a:p>
            <a:pPr marL="171427" indent="-171427">
              <a:buFont typeface="Arial" panose="020B0604020202020204" pitchFamily="34" charset="0"/>
              <a:buChar char="•"/>
            </a:pPr>
            <a:r>
              <a:rPr lang="en-US" baseline="0" dirty="0" smtClean="0"/>
              <a:t>Name and address of the applicant</a:t>
            </a:r>
          </a:p>
          <a:p>
            <a:pPr marL="171404" indent="-171404">
              <a:buFont typeface="Arial" panose="020B0604020202020204" pitchFamily="34" charset="0"/>
              <a:buChar char="•"/>
            </a:pPr>
            <a:r>
              <a:rPr lang="en-US" baseline="0" dirty="0" smtClean="0"/>
              <a:t>Working title of the position </a:t>
            </a:r>
          </a:p>
          <a:p>
            <a:pPr marL="171404" indent="-171404">
              <a:buFont typeface="Arial" panose="020B0604020202020204" pitchFamily="34" charset="0"/>
              <a:buChar char="•"/>
            </a:pPr>
            <a:r>
              <a:rPr lang="en-US" baseline="0" dirty="0" smtClean="0"/>
              <a:t>Official classification of the position</a:t>
            </a:r>
          </a:p>
          <a:p>
            <a:pPr marL="171404" indent="-171404">
              <a:buFont typeface="Arial" panose="020B0604020202020204" pitchFamily="34" charset="0"/>
              <a:buChar char="•"/>
            </a:pPr>
            <a:r>
              <a:rPr lang="en-US" baseline="0" dirty="0" smtClean="0"/>
              <a:t>Salary range and amount being offered from the salary analysis</a:t>
            </a:r>
          </a:p>
          <a:p>
            <a:pPr marL="171404" indent="-171404">
              <a:buFont typeface="Arial" panose="020B0604020202020204" pitchFamily="34" charset="0"/>
              <a:buChar char="•"/>
            </a:pPr>
            <a:r>
              <a:rPr lang="en-US" baseline="0" dirty="0" smtClean="0"/>
              <a:t>Name and contact details of your HR Specialist</a:t>
            </a:r>
          </a:p>
          <a:p>
            <a:pPr marL="171404" indent="-171404">
              <a:buFont typeface="Arial" panose="020B0604020202020204" pitchFamily="34" charset="0"/>
              <a:buChar char="•"/>
            </a:pPr>
            <a:r>
              <a:rPr lang="en-US" baseline="0" dirty="0" smtClean="0"/>
              <a:t>Work schedule of the position being offered</a:t>
            </a:r>
          </a:p>
          <a:p>
            <a:pPr marL="171404" indent="-171404">
              <a:buFont typeface="Arial" panose="020B0604020202020204" pitchFamily="34" charset="0"/>
              <a:buChar char="•"/>
            </a:pPr>
            <a:r>
              <a:rPr lang="en-US" baseline="0" dirty="0" smtClean="0"/>
              <a:t>First day of work (always a Monday or the 1st of the month, as long as it's a work day)</a:t>
            </a:r>
          </a:p>
          <a:p>
            <a:pPr marL="171404" indent="-171404">
              <a:buFont typeface="Arial" panose="020B0604020202020204" pitchFamily="34" charset="0"/>
              <a:buChar char="•"/>
            </a:pPr>
            <a:r>
              <a:rPr lang="en-US" baseline="0" dirty="0" smtClean="0"/>
              <a:t>Work location</a:t>
            </a:r>
            <a:endParaRPr lang="en-US" dirty="0" smtClean="0"/>
          </a:p>
          <a:p>
            <a:endParaRPr lang="en-US" dirty="0" smtClean="0"/>
          </a:p>
          <a:p>
            <a:r>
              <a:rPr lang="en-US" b="1" dirty="0" smtClean="0"/>
              <a:t>The Conditional</a:t>
            </a:r>
            <a:r>
              <a:rPr lang="en-US" b="1" baseline="0" dirty="0" smtClean="0"/>
              <a:t> Job Offer Letter Templates can be found at the following address:</a:t>
            </a:r>
          </a:p>
          <a:p>
            <a:pPr marL="171404" indent="-171404">
              <a:buFont typeface="Arial" panose="020B0604020202020204" pitchFamily="34" charset="0"/>
              <a:buChar char="•"/>
            </a:pPr>
            <a:r>
              <a:rPr lang="en-US" dirty="0" smtClean="0"/>
              <a:t>http://intranet.dot.state.co.us/business/center-for-human-resources-management/hr-manager-toolkit/employment-screening/conditional-job-offer-templates</a:t>
            </a:r>
          </a:p>
          <a:p>
            <a:endParaRPr lang="en-US" dirty="0" smtClean="0"/>
          </a:p>
          <a:p>
            <a:r>
              <a:rPr lang="en-US" b="1" dirty="0" smtClean="0"/>
              <a:t>Are categorized by selection process and exemption status</a:t>
            </a:r>
            <a:r>
              <a:rPr lang="en-US" b="1" baseline="0" dirty="0" smtClean="0"/>
              <a:t>:</a:t>
            </a:r>
          </a:p>
          <a:p>
            <a:pPr marL="228539" indent="-228539">
              <a:buFont typeface="Arial" panose="020B0604020202020204" pitchFamily="34" charset="0"/>
              <a:buChar char="•"/>
            </a:pPr>
            <a:r>
              <a:rPr lang="en-US" dirty="0" smtClean="0">
                <a:effectLst/>
              </a:rPr>
              <a:t>Open Competitive (OC) &amp; Statewide Promotional (SP) Announcements</a:t>
            </a:r>
          </a:p>
          <a:p>
            <a:pPr marL="228539" indent="-228539">
              <a:buFont typeface="Arial" panose="020B0604020202020204" pitchFamily="34" charset="0"/>
              <a:buChar char="•"/>
            </a:pPr>
            <a:r>
              <a:rPr lang="en-US" dirty="0" smtClean="0">
                <a:effectLst/>
              </a:rPr>
              <a:t>Department Promotional (DP) &amp; Reallocation (RA) Announcement</a:t>
            </a:r>
          </a:p>
          <a:p>
            <a:pPr marL="228539" indent="-228539">
              <a:buFont typeface="Arial" panose="020B0604020202020204" pitchFamily="34" charset="0"/>
              <a:buChar char="•"/>
            </a:pPr>
            <a:r>
              <a:rPr lang="en-US" dirty="0" smtClean="0">
                <a:effectLst/>
              </a:rPr>
              <a:t>Non-Competitive: No Announcement</a:t>
            </a:r>
          </a:p>
          <a:p>
            <a:endParaRPr lang="en-US" dirty="0" smtClean="0"/>
          </a:p>
          <a:p>
            <a:r>
              <a:rPr lang="en-US" b="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84</a:t>
            </a:fld>
            <a:endParaRPr lang="en-US" dirty="0"/>
          </a:p>
        </p:txBody>
      </p:sp>
    </p:spTree>
    <p:extLst>
      <p:ext uri="{BB962C8B-B14F-4D97-AF65-F5344CB8AC3E}">
        <p14:creationId xmlns:p14="http://schemas.microsoft.com/office/powerpoint/2010/main" val="9270212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66725"/>
            <a:ext cx="4855597" cy="8777709"/>
          </a:xfrm>
        </p:spPr>
        <p:txBody>
          <a:bodyPr/>
          <a:lstStyle/>
          <a:p>
            <a:r>
              <a:rPr lang="en-US" b="1" dirty="0" smtClean="0"/>
              <a:t>Continued from the previous page</a:t>
            </a:r>
          </a:p>
          <a:p>
            <a:endParaRPr lang="en-US" dirty="0" smtClean="0"/>
          </a:p>
          <a:p>
            <a:pPr rtl="0"/>
            <a:r>
              <a:rPr lang="en-US" b="1" dirty="0" smtClean="0">
                <a:effectLst/>
              </a:rPr>
              <a:t>Always </a:t>
            </a:r>
            <a:r>
              <a:rPr lang="en-US" b="1" baseline="0" dirty="0" smtClean="0">
                <a:effectLst/>
              </a:rPr>
              <a:t>consult with your HR Specialist prior to drafting an conditional job offer:</a:t>
            </a:r>
            <a:endParaRPr lang="en-US" b="1" dirty="0" smtClean="0">
              <a:effectLst/>
            </a:endParaRPr>
          </a:p>
          <a:p>
            <a:pPr marL="171404" indent="-171404">
              <a:buFont typeface="Arial" panose="020B0604020202020204" pitchFamily="34" charset="0"/>
              <a:buChar char="•"/>
            </a:pPr>
            <a:r>
              <a:rPr lang="en-US" dirty="0" smtClean="0">
                <a:effectLst/>
              </a:rPr>
              <a:t>If the person is, coming directly from another state agency, the Hiring Manager will need to consult the HR Specialist to determine the type of personnel action (promotion, transfer, or voluntary demotion) to select the appropriate conditional job offer letter.</a:t>
            </a:r>
          </a:p>
          <a:p>
            <a:endParaRPr lang="en-US" dirty="0" smtClean="0"/>
          </a:p>
          <a:p>
            <a:endParaRPr lang="en-US" b="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85</a:t>
            </a:fld>
            <a:endParaRPr lang="en-US" dirty="0"/>
          </a:p>
        </p:txBody>
      </p:sp>
    </p:spTree>
    <p:extLst>
      <p:ext uri="{BB962C8B-B14F-4D97-AF65-F5344CB8AC3E}">
        <p14:creationId xmlns:p14="http://schemas.microsoft.com/office/powerpoint/2010/main" val="38995530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r>
              <a:rPr lang="en-US" b="1" dirty="0"/>
              <a:t>Tab </a:t>
            </a:r>
            <a:r>
              <a:rPr lang="en-US" b="1" dirty="0" smtClean="0"/>
              <a:t>01 Useful Links - </a:t>
            </a:r>
            <a:r>
              <a:rPr lang="en-US" dirty="0"/>
              <a:t>State</a:t>
            </a:r>
            <a:r>
              <a:rPr lang="en-US" b="1" dirty="0"/>
              <a:t> </a:t>
            </a:r>
            <a:r>
              <a:rPr lang="en-US" dirty="0"/>
              <a:t>Job Opportunities</a:t>
            </a:r>
          </a:p>
          <a:p>
            <a:r>
              <a:rPr lang="en-US" dirty="0"/>
              <a:t>	          </a:t>
            </a:r>
            <a:r>
              <a:rPr lang="en-US" dirty="0" smtClean="0"/>
              <a:t>Employment </a:t>
            </a:r>
            <a:r>
              <a:rPr lang="en-US" dirty="0"/>
              <a:t>Screening FAQ</a:t>
            </a:r>
          </a:p>
          <a:p>
            <a:r>
              <a:rPr lang="en-US" dirty="0"/>
              <a:t>	          </a:t>
            </a:r>
            <a:r>
              <a:rPr lang="en-US" dirty="0" smtClean="0"/>
              <a:t>New </a:t>
            </a:r>
            <a:r>
              <a:rPr lang="en-US" dirty="0"/>
              <a:t>Hire Documents</a:t>
            </a:r>
          </a:p>
          <a:p>
            <a:r>
              <a:rPr lang="en-US" dirty="0"/>
              <a:t>	          </a:t>
            </a:r>
            <a:r>
              <a:rPr lang="en-US" dirty="0" smtClean="0"/>
              <a:t>Hire </a:t>
            </a:r>
            <a:r>
              <a:rPr lang="en-US" dirty="0"/>
              <a:t>Non-CDOT Employee PCR </a:t>
            </a:r>
          </a:p>
          <a:p>
            <a:r>
              <a:rPr lang="en-US" dirty="0"/>
              <a:t>	          </a:t>
            </a:r>
            <a:r>
              <a:rPr lang="en-US" dirty="0" smtClean="0"/>
              <a:t>Promote/Demote/Transfer </a:t>
            </a:r>
            <a:r>
              <a:rPr lang="en-US" dirty="0"/>
              <a:t>PCR </a:t>
            </a:r>
            <a:endParaRPr lang="en-US" dirty="0" smtClean="0"/>
          </a:p>
          <a:p>
            <a:r>
              <a:rPr lang="en-US" dirty="0" smtClean="0"/>
              <a:t>	</a:t>
            </a:r>
            <a:r>
              <a:rPr lang="en-US" baseline="0" dirty="0" smtClean="0"/>
              <a:t>          PD 1200.4 Employment Screening </a:t>
            </a:r>
            <a:endParaRPr lang="en-US" dirty="0"/>
          </a:p>
          <a:p>
            <a:endParaRPr lang="en-US" dirty="0"/>
          </a:p>
          <a:p>
            <a:r>
              <a:rPr lang="en-US" b="1" dirty="0"/>
              <a:t>Employment Screening </a:t>
            </a:r>
            <a:r>
              <a:rPr lang="en-US" dirty="0"/>
              <a:t>– </a:t>
            </a:r>
            <a:r>
              <a:rPr lang="en-US" dirty="0" smtClean="0"/>
              <a:t>The employment screening process applies to all Open Competitive positions (not Departmental Promotional or Reallocation announcements).  The </a:t>
            </a:r>
            <a:r>
              <a:rPr lang="en-US" dirty="0"/>
              <a:t>employment screening takes approximately one to three weeks (and may be different based on the position, and can include a background check, drug screen, </a:t>
            </a:r>
            <a:r>
              <a:rPr lang="en-US" dirty="0" smtClean="0"/>
              <a:t>physical</a:t>
            </a:r>
            <a:r>
              <a:rPr lang="en-US" baseline="0" dirty="0" smtClean="0"/>
              <a:t> </a:t>
            </a:r>
            <a:r>
              <a:rPr lang="en-US" dirty="0" smtClean="0"/>
              <a:t>and </a:t>
            </a:r>
            <a:r>
              <a:rPr lang="en-US" dirty="0"/>
              <a:t>other processes.  Refer to the Employment Screening FAQ found at: </a:t>
            </a:r>
            <a:r>
              <a:rPr lang="en-US" u="sng" dirty="0"/>
              <a:t>http://intranet.dot.state.co.us/business/center-for-human-resources-management/hr-manager-toolkit/employment-screening/faqs-employment-screening </a:t>
            </a:r>
            <a:r>
              <a:rPr lang="en-US" dirty="0"/>
              <a:t>for answers to typical questions about the process.  </a:t>
            </a:r>
          </a:p>
          <a:p>
            <a:endParaRPr lang="en-US" dirty="0"/>
          </a:p>
          <a:p>
            <a:pPr defTabSz="914277">
              <a:defRPr/>
            </a:pPr>
            <a:r>
              <a:rPr lang="en-US" b="1" dirty="0" smtClean="0"/>
              <a:t>Hire Non-CDOT Employee PCR or Promote/Demote/Transfer PCR </a:t>
            </a:r>
            <a:r>
              <a:rPr lang="en-US" dirty="0" smtClean="0"/>
              <a:t>– The PCR must be completed by the start date for a new employee.  For promotion, demotion and transfer, it must be completed by Non on the Wednesday prior to the start date of the employee.  For help with the PCR refer to the PCR Manual which can be found at </a:t>
            </a:r>
            <a:r>
              <a:rPr lang="en-US" u="sng" dirty="0" smtClean="0"/>
              <a:t>http://intranet/employees/howdoi/articles/how-do-i-sap-mss/PCR-manual</a:t>
            </a:r>
          </a:p>
          <a:p>
            <a:endParaRPr lang="en-US" dirty="0"/>
          </a:p>
          <a:p>
            <a:r>
              <a:rPr lang="en-US" b="1" dirty="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86</a:t>
            </a:fld>
            <a:endParaRPr lang="en-US" dirty="0"/>
          </a:p>
        </p:txBody>
      </p:sp>
    </p:spTree>
    <p:extLst>
      <p:ext uri="{BB962C8B-B14F-4D97-AF65-F5344CB8AC3E}">
        <p14:creationId xmlns:p14="http://schemas.microsoft.com/office/powerpoint/2010/main" val="18292332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7" y="466725"/>
            <a:ext cx="4855597" cy="8777709"/>
          </a:xfrm>
        </p:spPr>
        <p:txBody>
          <a:bodyPr/>
          <a:lstStyle/>
          <a:p>
            <a:r>
              <a:rPr lang="en-US" b="1" dirty="0" smtClean="0"/>
              <a:t>Continued from previous page</a:t>
            </a:r>
          </a:p>
          <a:p>
            <a:endParaRPr lang="en-US" b="0" baseline="0" dirty="0" smtClean="0"/>
          </a:p>
          <a:p>
            <a:pPr defTabSz="914277">
              <a:defRPr/>
            </a:pPr>
            <a:r>
              <a:rPr lang="en-US" b="1" dirty="0" smtClean="0"/>
              <a:t>New Hire Documents </a:t>
            </a:r>
            <a:r>
              <a:rPr lang="en-US" dirty="0" smtClean="0"/>
              <a:t>– The Hiring Manager and new employee must work together to complete the new hire paperwork before they can legally work for CDOT.  Refer to the Checklist for Hiring a Position under the New Hire/Onboarding section for a link or go to </a:t>
            </a:r>
            <a:r>
              <a:rPr lang="en-US" u="sng" dirty="0" smtClean="0"/>
              <a:t>http://intranet/business/center-for-human-resources-management/human-resources-forms/hire-instructions-perm</a:t>
            </a:r>
            <a:r>
              <a:rPr lang="en-US" dirty="0" smtClean="0"/>
              <a:t>  Directions for how to complete the paperwork can be found at </a:t>
            </a:r>
            <a:r>
              <a:rPr lang="en-US" u="sng" dirty="0" smtClean="0">
                <a:hlinkClick r:id="rId3"/>
              </a:rPr>
              <a:t>http://intranet/employees/new-employees-1/neo-perm-forms</a:t>
            </a:r>
            <a:r>
              <a:rPr lang="en-US" dirty="0" smtClean="0"/>
              <a:t> </a:t>
            </a:r>
          </a:p>
          <a:p>
            <a:endParaRPr lang="en-US" baseline="0" dirty="0" smtClean="0"/>
          </a:p>
          <a:p>
            <a:r>
              <a:rPr lang="en-US" b="1" dirty="0" smtClean="0"/>
              <a:t>Probationary/Trial Service</a:t>
            </a:r>
            <a:r>
              <a:rPr lang="en-US" b="1" baseline="0" dirty="0" smtClean="0"/>
              <a:t> Period </a:t>
            </a:r>
            <a:r>
              <a:rPr lang="en-US" baseline="0" dirty="0" smtClean="0"/>
              <a:t>– The State Personnel Board has established a probationary period of no more than 12 months for persons who are initially appointed to a position.  Appointing Authorities have the discretion to require reinstated certified employees to serve a probationary period. </a:t>
            </a:r>
            <a:r>
              <a:rPr lang="en-US" dirty="0"/>
              <a:t>Employees in probationary status may be terminated for unsatisfactory performance at any time during the probationary period and do not have the right to appeal such termination to the State Personnel Board</a:t>
            </a:r>
            <a:r>
              <a:rPr lang="en-US" dirty="0" smtClean="0"/>
              <a:t>.  When promoted, the Trial</a:t>
            </a:r>
            <a:r>
              <a:rPr lang="en-US" baseline="0" dirty="0" smtClean="0"/>
              <a:t> Service period is six months.</a:t>
            </a:r>
            <a:endParaRPr lang="en-US" dirty="0"/>
          </a:p>
          <a:p>
            <a:endParaRPr lang="en-US" dirty="0"/>
          </a:p>
          <a:p>
            <a:r>
              <a:rPr lang="en-US" b="1" dirty="0"/>
              <a:t>New Employee Pages </a:t>
            </a:r>
            <a:r>
              <a:rPr lang="en-US" dirty="0"/>
              <a:t>– When the employee starts </a:t>
            </a:r>
            <a:r>
              <a:rPr lang="en-US" dirty="0" smtClean="0"/>
              <a:t>work, </a:t>
            </a:r>
            <a:r>
              <a:rPr lang="en-US" dirty="0"/>
              <a:t>you should refer </a:t>
            </a:r>
            <a:r>
              <a:rPr lang="en-US" dirty="0" smtClean="0"/>
              <a:t>them </a:t>
            </a:r>
            <a:r>
              <a:rPr lang="en-US" dirty="0"/>
              <a:t>to the New Employees page.  This page provides an introduction to new employees and all of the actions they need to take starting from the first day to the first month of service.  It has links to all of the forms they must complete and is designed to answer many of the questions you and your employee may have about where to begin.  The page can be found at: </a:t>
            </a:r>
            <a:r>
              <a:rPr lang="en-US" u="sng" dirty="0"/>
              <a:t>http://intranet.dot.state.co.us/employees/new-employees-1</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87</a:t>
            </a:fld>
            <a:endParaRPr lang="en-US" dirty="0"/>
          </a:p>
        </p:txBody>
      </p:sp>
    </p:spTree>
    <p:extLst>
      <p:ext uri="{BB962C8B-B14F-4D97-AF65-F5344CB8AC3E}">
        <p14:creationId xmlns:p14="http://schemas.microsoft.com/office/powerpoint/2010/main" val="9930623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Now</a:t>
            </a:r>
            <a:r>
              <a:rPr lang="en-US" baseline="0" dirty="0" smtClean="0"/>
              <a:t> let’s have a quick review of what we have learned so far.  When you are provided with the answer place it in the space below:</a:t>
            </a:r>
          </a:p>
          <a:p>
            <a:endParaRPr lang="en-US" baseline="0" dirty="0" smtClean="0"/>
          </a:p>
          <a:p>
            <a:r>
              <a:rPr lang="en-US" b="1" u="sng" baseline="0" dirty="0" smtClean="0"/>
              <a:t>Question One </a:t>
            </a:r>
          </a:p>
          <a:p>
            <a:r>
              <a:rPr lang="en-US" dirty="0" smtClean="0"/>
              <a:t>What can be used to help you write the conditional job offer?</a:t>
            </a:r>
          </a:p>
          <a:p>
            <a:endParaRPr lang="en-US" baseline="0" dirty="0" smtClean="0"/>
          </a:p>
          <a:p>
            <a:pPr>
              <a:lnSpc>
                <a:spcPct val="150000"/>
              </a:lnSpc>
            </a:pPr>
            <a:r>
              <a:rPr lang="en-US" b="1" baseline="0" dirty="0" smtClean="0"/>
              <a:t>Answer: </a:t>
            </a:r>
            <a:r>
              <a:rPr lang="en-US" baseline="0" dirty="0" smtClean="0"/>
              <a:t>________________________________________________________________________________________________________________________________</a:t>
            </a:r>
            <a:endParaRPr lang="en-US" baseline="0" dirty="0" smtClean="0"/>
          </a:p>
          <a:p>
            <a:pPr>
              <a:lnSpc>
                <a:spcPct val="150000"/>
              </a:lnSpc>
            </a:pPr>
            <a:endParaRPr lang="en-US" baseline="0" dirty="0" smtClean="0"/>
          </a:p>
          <a:p>
            <a:r>
              <a:rPr lang="en-US" b="1" u="sng" baseline="0" dirty="0" smtClean="0"/>
              <a:t>Question Two</a:t>
            </a:r>
          </a:p>
          <a:p>
            <a:r>
              <a:rPr lang="en-US" b="1" dirty="0" smtClean="0"/>
              <a:t>True or False: </a:t>
            </a:r>
            <a:r>
              <a:rPr lang="en-US" dirty="0" smtClean="0"/>
              <a:t>You should begin the employment screening before the employee has signed the conditional job offer letter?</a:t>
            </a:r>
          </a:p>
          <a:p>
            <a:endParaRPr lang="en-US" baseline="0" dirty="0" smtClean="0"/>
          </a:p>
          <a:p>
            <a:pPr>
              <a:lnSpc>
                <a:spcPct val="150000"/>
              </a:lnSpc>
            </a:pPr>
            <a:r>
              <a:rPr lang="en-US" b="1" baseline="0" dirty="0" smtClean="0"/>
              <a:t>Answer: </a:t>
            </a:r>
            <a:r>
              <a:rPr lang="en-US" dirty="0" smtClean="0"/>
              <a:t>________________________________________________________________________________________________________________________________</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88</a:t>
            </a:fld>
            <a:endParaRPr lang="en-US" dirty="0"/>
          </a:p>
        </p:txBody>
      </p:sp>
      <p:sp>
        <p:nvSpPr>
          <p:cNvPr id="5" name="Rectangle 4"/>
          <p:cNvSpPr/>
          <p:nvPr/>
        </p:nvSpPr>
        <p:spPr>
          <a:xfrm>
            <a:off x="556924" y="1697831"/>
            <a:ext cx="40386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spcCol="0" rtlCol="0" anchor="ctr"/>
          <a:lstStyle/>
          <a:p>
            <a:pPr algn="ctr"/>
            <a:endParaRPr lang="en-US" dirty="0"/>
          </a:p>
        </p:txBody>
      </p:sp>
      <p:sp>
        <p:nvSpPr>
          <p:cNvPr id="7" name="Rectangle 6"/>
          <p:cNvSpPr/>
          <p:nvPr/>
        </p:nvSpPr>
        <p:spPr>
          <a:xfrm>
            <a:off x="536576" y="2881313"/>
            <a:ext cx="4011612" cy="866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spcCol="0" rtlCol="0" anchor="ctr"/>
          <a:lstStyle/>
          <a:p>
            <a:pPr algn="ctr"/>
            <a:endParaRPr lang="en-US" dirty="0"/>
          </a:p>
        </p:txBody>
      </p:sp>
      <p:sp>
        <p:nvSpPr>
          <p:cNvPr id="8" name="Rectangle 7"/>
          <p:cNvSpPr/>
          <p:nvPr/>
        </p:nvSpPr>
        <p:spPr>
          <a:xfrm>
            <a:off x="342900" y="3481387"/>
            <a:ext cx="40386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spcCol="0" rtlCol="0" anchor="ctr"/>
          <a:lstStyle/>
          <a:p>
            <a:pPr algn="ctr"/>
            <a:endParaRPr lang="en-US" dirty="0"/>
          </a:p>
        </p:txBody>
      </p:sp>
    </p:spTree>
    <p:extLst>
      <p:ext uri="{BB962C8B-B14F-4D97-AF65-F5344CB8AC3E}">
        <p14:creationId xmlns:p14="http://schemas.microsoft.com/office/powerpoint/2010/main" val="4433890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89</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39"/>
            <a:ext cx="5992226" cy="825328"/>
          </a:xfrm>
          <a:prstGeom prst="rect">
            <a:avLst/>
          </a:prstGeom>
          <a:noFill/>
        </p:spPr>
        <p:txBody>
          <a:bodyPr wrap="square" lIns="94679" tIns="47340" rIns="94679" bIns="47340" rtlCol="0">
            <a:spAutoFit/>
          </a:bodyPr>
          <a:lstStyle/>
          <a:p>
            <a:pPr algn="ctr"/>
            <a:r>
              <a:rPr lang="en-US" sz="2900" dirty="0"/>
              <a:t>Conclusion</a:t>
            </a:r>
          </a:p>
          <a:p>
            <a:pPr algn="ctr"/>
            <a:r>
              <a:rPr lang="en-US" i="1" dirty="0" smtClean="0"/>
              <a:t>Progressive Discipline</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263752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algn="l"/>
            <a:r>
              <a:rPr lang="en-US" b="1" dirty="0" smtClean="0"/>
              <a:t>Tab 01 - Useful Links: </a:t>
            </a:r>
            <a:r>
              <a:rPr lang="en-US" dirty="0" smtClean="0"/>
              <a:t>CDOT’s Annual Workforce Report </a:t>
            </a:r>
          </a:p>
          <a:p>
            <a:pPr algn="l"/>
            <a:endParaRPr lang="en-US" dirty="0" smtClean="0"/>
          </a:p>
          <a:p>
            <a:pPr defTabSz="914153">
              <a:defRPr/>
            </a:pPr>
            <a:r>
              <a:rPr lang="en-US" dirty="0" smtClean="0"/>
              <a:t>The following</a:t>
            </a:r>
            <a:r>
              <a:rPr lang="en-US" baseline="0" dirty="0" smtClean="0"/>
              <a:t> figures are from CDOT’s Annual Workforce report.  The report can be found online by going to </a:t>
            </a:r>
            <a:r>
              <a:rPr lang="en-US" dirty="0"/>
              <a:t>http://</a:t>
            </a:r>
            <a:r>
              <a:rPr lang="en-US" dirty="0" smtClean="0"/>
              <a:t>intranet.dot.state.co.us/business/center-for-human-resources-management/chrm-reports  </a:t>
            </a:r>
            <a:r>
              <a:rPr lang="en-US" b="0" baseline="0" dirty="0" smtClean="0"/>
              <a:t>This does not include temp employees, like Summer Engineering Temps and Winter Maintenance Temps.</a:t>
            </a:r>
            <a:endParaRPr lang="en-US" dirty="0" smtClean="0"/>
          </a:p>
          <a:p>
            <a:pPr defTabSz="914153">
              <a:defRPr/>
            </a:pP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27599336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Notes:</a:t>
            </a:r>
          </a:p>
          <a:p>
            <a:endParaRPr lang="en-US" b="0" dirty="0" smtClean="0"/>
          </a:p>
          <a:p>
            <a:r>
              <a:rPr lang="en-US" b="0" dirty="0" smtClean="0"/>
              <a:t>This course is designed to help CDOT Hiring Manager</a:t>
            </a:r>
            <a:r>
              <a:rPr lang="en-US" b="0" baseline="0" dirty="0" smtClean="0"/>
              <a:t>s understand the State of Colorado’s rules and procedures regarding filling positions, and the steps you need to take to fill a vacant position.  </a:t>
            </a:r>
            <a:endParaRPr lang="en-US" b="0" dirty="0" smtClean="0"/>
          </a:p>
          <a:p>
            <a:pPr marL="177789" indent="-177789">
              <a:buFont typeface="Arial" panose="020B0604020202020204" pitchFamily="34" charset="0"/>
              <a:buChar char="•"/>
            </a:pPr>
            <a:endParaRPr lang="en-US" b="1" dirty="0" smtClean="0"/>
          </a:p>
          <a:p>
            <a:pPr marL="177789" indent="-177789">
              <a:buFont typeface="Arial" panose="020B0604020202020204" pitchFamily="34" charset="0"/>
              <a:buChar char="•"/>
            </a:pPr>
            <a:r>
              <a:rPr lang="en-US" b="0" baseline="0" dirty="0" smtClean="0"/>
              <a:t>Learning Logistics – This section introduces</a:t>
            </a:r>
            <a:r>
              <a:rPr lang="en-US" b="0" dirty="0" smtClean="0"/>
              <a:t> you to the course, the objectives and expectations of</a:t>
            </a:r>
            <a:r>
              <a:rPr lang="en-US" b="0" baseline="0" dirty="0" smtClean="0"/>
              <a:t> the course</a:t>
            </a:r>
            <a:endParaRPr lang="en-US" b="0" dirty="0" smtClean="0"/>
          </a:p>
          <a:p>
            <a:pPr marL="177789" indent="-177789">
              <a:buFont typeface="Arial" panose="020B0604020202020204" pitchFamily="34" charset="0"/>
              <a:buChar char="•"/>
            </a:pPr>
            <a:r>
              <a:rPr lang="en-US" b="0" dirty="0" smtClean="0"/>
              <a:t>Section 1 -</a:t>
            </a:r>
            <a:r>
              <a:rPr lang="en-US" b="0" baseline="0" dirty="0" smtClean="0"/>
              <a:t> Provides an introduction to the selection process including the role of Workforce Staffing and why it is important to hire the best</a:t>
            </a:r>
            <a:endParaRPr lang="en-US" b="0" dirty="0" smtClean="0"/>
          </a:p>
          <a:p>
            <a:pPr marL="177789" indent="-177789">
              <a:buFont typeface="Arial" panose="020B0604020202020204" pitchFamily="34" charset="0"/>
              <a:buChar char="•"/>
            </a:pPr>
            <a:r>
              <a:rPr lang="en-US" b="0" baseline="0" dirty="0" smtClean="0"/>
              <a:t>Section 2</a:t>
            </a:r>
            <a:r>
              <a:rPr lang="en-US" b="0" dirty="0" smtClean="0"/>
              <a:t> -</a:t>
            </a:r>
            <a:r>
              <a:rPr lang="en-US" b="0" baseline="0" dirty="0" smtClean="0"/>
              <a:t> Explains how the selection process works and identifies the role of the Hiring Manager, Workforce Staffing, and the Appointing Authority</a:t>
            </a:r>
          </a:p>
          <a:p>
            <a:pPr marL="177789" indent="-177789">
              <a:buFont typeface="Arial" panose="020B0604020202020204" pitchFamily="34" charset="0"/>
              <a:buChar char="•"/>
            </a:pPr>
            <a:r>
              <a:rPr lang="en-US" b="0" baseline="0" dirty="0" smtClean="0"/>
              <a:t>Section 3</a:t>
            </a:r>
            <a:r>
              <a:rPr lang="en-US" dirty="0" smtClean="0"/>
              <a:t> -</a:t>
            </a:r>
            <a:r>
              <a:rPr lang="en-US" baseline="0" dirty="0" smtClean="0"/>
              <a:t> Describes the job announcement and how it is used as a tool to identify the best applicants for a position</a:t>
            </a:r>
            <a:endParaRPr lang="en-US" dirty="0" smtClean="0"/>
          </a:p>
          <a:p>
            <a:pPr marL="177789" indent="-177789">
              <a:buFont typeface="Arial" panose="020B0604020202020204" pitchFamily="34" charset="0"/>
              <a:buChar char="•"/>
            </a:pPr>
            <a:r>
              <a:rPr lang="en-US" b="0" baseline="0" dirty="0" smtClean="0"/>
              <a:t>Section 4 - Identifies the process used to compare job-related knowledge, skills and abilities to the information provided by the applicant</a:t>
            </a:r>
          </a:p>
          <a:p>
            <a:pPr marL="177789" indent="-177789">
              <a:buFont typeface="Arial" panose="020B0604020202020204" pitchFamily="34" charset="0"/>
              <a:buChar char="•"/>
            </a:pPr>
            <a:r>
              <a:rPr lang="en-US" b="0" baseline="0" dirty="0" smtClean="0"/>
              <a:t>Section 5 – Describe</a:t>
            </a:r>
            <a:r>
              <a:rPr lang="en-US" dirty="0" smtClean="0"/>
              <a:t>s how</a:t>
            </a:r>
            <a:r>
              <a:rPr lang="en-US" baseline="0" dirty="0" smtClean="0"/>
              <a:t> i</a:t>
            </a:r>
            <a:r>
              <a:rPr lang="en-US" b="0" baseline="0" dirty="0" smtClean="0"/>
              <a:t>nterviewing techniques are used to identify the best applicant and the questions you should and should not ask an applicant</a:t>
            </a:r>
          </a:p>
          <a:p>
            <a:pPr marL="177789" indent="-177789">
              <a:buFont typeface="Arial" panose="020B0604020202020204" pitchFamily="34" charset="0"/>
              <a:buChar char="•"/>
            </a:pPr>
            <a:r>
              <a:rPr lang="en-US" b="0" baseline="0" dirty="0" smtClean="0"/>
              <a:t>Section 6 – Explains the process used during the post-referral,</a:t>
            </a:r>
            <a:r>
              <a:rPr lang="en-US" b="0" dirty="0" smtClean="0"/>
              <a:t> </a:t>
            </a:r>
            <a:r>
              <a:rPr lang="en-US" b="0" baseline="0" dirty="0" smtClean="0"/>
              <a:t>reference checks and the additional actions that need to occur during the employment screening process</a:t>
            </a:r>
          </a:p>
          <a:p>
            <a:pPr marL="177789" indent="-177789">
              <a:buFont typeface="Arial" panose="020B0604020202020204" pitchFamily="34" charset="0"/>
              <a:buChar char="•"/>
            </a:pPr>
            <a:r>
              <a:rPr lang="en-US" b="1" baseline="0" dirty="0" smtClean="0"/>
              <a:t>Conclusion</a:t>
            </a:r>
            <a:r>
              <a:rPr lang="en-US" b="1" dirty="0" smtClean="0"/>
              <a:t> – This section summarizes the course and explains where you can get help if you need it</a:t>
            </a:r>
            <a:endParaRPr lang="en-US" b="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90</a:t>
            </a:fld>
            <a:endParaRPr lang="en-US" dirty="0" smtClean="0"/>
          </a:p>
        </p:txBody>
      </p:sp>
      <p:sp>
        <p:nvSpPr>
          <p:cNvPr id="4" name="Slide Image Placeholder 3"/>
          <p:cNvSpPr>
            <a:spLocks noGrp="1" noRot="1" noChangeAspect="1"/>
          </p:cNvSpPr>
          <p:nvPr>
            <p:ph type="sldImg"/>
          </p:nvPr>
        </p:nvSpPr>
        <p:spPr>
          <a:xfrm>
            <a:off x="176213" y="447675"/>
            <a:ext cx="4802187" cy="3600450"/>
          </a:xfrm>
        </p:spPr>
      </p:sp>
    </p:spTree>
    <p:extLst>
      <p:ext uri="{BB962C8B-B14F-4D97-AF65-F5344CB8AC3E}">
        <p14:creationId xmlns:p14="http://schemas.microsoft.com/office/powerpoint/2010/main" val="37550922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6213" y="447675"/>
            <a:ext cx="4802187"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595" indent="-237595">
              <a:defRPr/>
            </a:pPr>
            <a:r>
              <a:rPr lang="en-US" b="1" dirty="0" smtClean="0"/>
              <a:t>Notes:</a:t>
            </a:r>
          </a:p>
          <a:p>
            <a:pPr marL="237595" indent="-237595">
              <a:defRPr/>
            </a:pPr>
            <a:endParaRPr lang="en-US" b="0" dirty="0" smtClean="0">
              <a:solidFill>
                <a:srgbClr val="FF0000"/>
              </a:solidFill>
            </a:endParaRPr>
          </a:p>
          <a:p>
            <a:pPr marL="237595" indent="-237595">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37595" indent="-237595">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91</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pPr defTabSz="947996">
              <a:defRPr/>
            </a:pPr>
            <a:r>
              <a:rPr lang="en-US" b="1" dirty="0"/>
              <a:t>Notes:</a:t>
            </a:r>
          </a:p>
          <a:p>
            <a:pPr defTabSz="947996">
              <a:defRPr/>
            </a:pPr>
            <a:endParaRPr lang="en-US" b="0" dirty="0"/>
          </a:p>
          <a:p>
            <a:r>
              <a:rPr lang="en-US" b="0" baseline="0" dirty="0" smtClean="0"/>
              <a:t>When starting, or if</a:t>
            </a:r>
            <a:r>
              <a:rPr lang="en-US" b="0" dirty="0" smtClean="0"/>
              <a:t> your have questions about t</a:t>
            </a:r>
            <a:r>
              <a:rPr lang="en-US" b="0" baseline="0" dirty="0" smtClean="0"/>
              <a:t>he hiring process, contact your HR Specialist.  If you are not sure about which person is your HR Specialist contact the Main HR Number at 303-757-9216 or the HR Receptionist at 303-757-9217.</a:t>
            </a:r>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92</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802187" cy="3600450"/>
          </a:xfrm>
        </p:spPr>
      </p:sp>
      <p:sp>
        <p:nvSpPr>
          <p:cNvPr id="3" name="Notes Placeholder 2"/>
          <p:cNvSpPr>
            <a:spLocks noGrp="1"/>
          </p:cNvSpPr>
          <p:nvPr>
            <p:ph type="body" idx="1"/>
          </p:nvPr>
        </p:nvSpPr>
        <p:spPr/>
        <p:txBody>
          <a:bodyPr/>
          <a:lstStyle/>
          <a:p>
            <a:pPr defTabSz="947996">
              <a:defRPr/>
            </a:pPr>
            <a:r>
              <a:rPr lang="en-US" b="1" dirty="0"/>
              <a:t>Notes:</a:t>
            </a:r>
          </a:p>
          <a:p>
            <a:pPr defTabSz="947996">
              <a:defRPr/>
            </a:pPr>
            <a:endParaRPr lang="en-US" b="0" dirty="0"/>
          </a:p>
          <a:p>
            <a:r>
              <a:rPr lang="en-US" b="0" baseline="0" dirty="0" smtClean="0"/>
              <a:t>When starting, or if</a:t>
            </a:r>
            <a:r>
              <a:rPr lang="en-US" b="0" dirty="0" smtClean="0"/>
              <a:t> your have questions about t</a:t>
            </a:r>
            <a:r>
              <a:rPr lang="en-US" b="0" baseline="0" dirty="0" smtClean="0"/>
              <a:t>he hiring process, contact your HR Specialist.  If you are not sure about which person is your HR Specialist contact the Main HR Number at 303-757-9216 or the HR Receptionist at 303-757-9217.</a:t>
            </a:r>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93</a:t>
            </a:fld>
            <a:endParaRPr lang="en-US" dirty="0"/>
          </a:p>
        </p:txBody>
      </p:sp>
    </p:spTree>
    <p:extLst>
      <p:ext uri="{BB962C8B-B14F-4D97-AF65-F5344CB8AC3E}">
        <p14:creationId xmlns:p14="http://schemas.microsoft.com/office/powerpoint/2010/main" val="181681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76213" y="447675"/>
            <a:ext cx="4802187"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a:defRPr/>
            </a:pPr>
            <a:endParaRPr lang="en-US" b="0" dirty="0" smtClean="0">
              <a:solidFill>
                <a:srgbClr val="FF0000"/>
              </a:solidFill>
            </a:endParaRPr>
          </a:p>
          <a:p>
            <a:pPr>
              <a:defRPr/>
            </a:pPr>
            <a:r>
              <a:rPr lang="en-US" dirty="0" smtClean="0">
                <a:solidFill>
                  <a:schemeClr val="tx1">
                    <a:lumMod val="95000"/>
                    <a:lumOff val="5000"/>
                  </a:schemeClr>
                </a:solidFill>
              </a:rPr>
              <a:t>There are quite</a:t>
            </a:r>
            <a:r>
              <a:rPr lang="en-US" baseline="0" dirty="0" smtClean="0">
                <a:solidFill>
                  <a:schemeClr val="tx1">
                    <a:lumMod val="95000"/>
                    <a:lumOff val="5000"/>
                  </a:schemeClr>
                </a:solidFill>
              </a:rPr>
              <a:t> a few resources you can access online.  The first link, provides you with information on the process for filling a vacant position.  The second link, provides you with all of the information you need for the recruiting and hiring process, including checklists for filling a position and hiring a temporary employee.  </a:t>
            </a:r>
          </a:p>
          <a:p>
            <a:pPr>
              <a:defRPr/>
            </a:pPr>
            <a:endParaRPr lang="en-US" b="0" baseline="0" dirty="0" smtClean="0">
              <a:solidFill>
                <a:srgbClr val="FF0000"/>
              </a:solidFill>
            </a:endParaRPr>
          </a:p>
          <a:p>
            <a:pP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94</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76213" y="447675"/>
            <a:ext cx="4802187" cy="36004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Notes:</a:t>
            </a:r>
          </a:p>
          <a:p>
            <a:endParaRPr lang="en-US" b="0" dirty="0" smtClean="0"/>
          </a:p>
          <a:p>
            <a:r>
              <a:rPr lang="en-US" b="0" dirty="0" smtClean="0"/>
              <a:t>If</a:t>
            </a:r>
            <a:r>
              <a:rPr lang="en-US" b="0" baseline="0" dirty="0" smtClean="0"/>
              <a:t> you have any questions about the hiring process after the class, contact your HR Specialist.  The link to the contact details can be found at: </a:t>
            </a:r>
          </a:p>
          <a:p>
            <a:pPr marL="171404" indent="-171404">
              <a:buFont typeface="Arial" panose="020B0604020202020204" pitchFamily="34" charset="0"/>
              <a:buChar char="•"/>
            </a:pPr>
            <a:endParaRPr lang="en-US" dirty="0"/>
          </a:p>
          <a:p>
            <a:pPr marL="171404" indent="-171404">
              <a:buFont typeface="Arial" panose="020B0604020202020204" pitchFamily="34" charset="0"/>
              <a:buChar char="•"/>
            </a:pPr>
            <a:r>
              <a:rPr lang="en-US" b="0" baseline="0" dirty="0" smtClean="0"/>
              <a:t>http://intranet.dot.state.co.us/business/center-for-human-resources-management/hr-manager-toolkit/recruiting-and-hiring </a:t>
            </a:r>
          </a:p>
          <a:p>
            <a:endParaRPr lang="en-US" b="0" baseline="0" dirty="0" smtClean="0"/>
          </a:p>
          <a:p>
            <a:r>
              <a:rPr lang="en-US" b="0" baseline="0" dirty="0" smtClean="0"/>
              <a:t>All questions placed in the parking lot and not answered during this course, will be sent to the training group within three working days after the course is complete.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95</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96</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39"/>
            <a:ext cx="5992226" cy="539638"/>
          </a:xfrm>
          <a:prstGeom prst="rect">
            <a:avLst/>
          </a:prstGeom>
          <a:noFill/>
        </p:spPr>
        <p:txBody>
          <a:bodyPr wrap="square" lIns="94679" tIns="47340" rIns="94679" bIns="47340" rtlCol="0">
            <a:spAutoFit/>
          </a:bodyPr>
          <a:lstStyle/>
          <a:p>
            <a:pPr algn="ctr"/>
            <a:r>
              <a:rPr lang="en-US" sz="2900" dirty="0"/>
              <a:t>Tab 1 – </a:t>
            </a:r>
            <a:r>
              <a:rPr lang="en-US" sz="2900" dirty="0"/>
              <a:t>Useful Links</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11612378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97</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1"/>
            <a:ext cx="5992226" cy="541893"/>
          </a:xfrm>
          <a:prstGeom prst="rect">
            <a:avLst/>
          </a:prstGeom>
          <a:noFill/>
        </p:spPr>
        <p:txBody>
          <a:bodyPr wrap="square" lIns="94679" tIns="47340" rIns="94679" bIns="47340" rtlCol="0">
            <a:spAutoFit/>
          </a:bodyPr>
          <a:lstStyle/>
          <a:p>
            <a:pPr algn="ctr"/>
            <a:r>
              <a:rPr lang="en-US" sz="2900" dirty="0"/>
              <a:t>Tab 2 </a:t>
            </a:r>
            <a:r>
              <a:rPr lang="en-US" sz="2900" dirty="0"/>
              <a:t>– Terms and Concepts</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19979650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98</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0"/>
            <a:ext cx="5992226" cy="988169"/>
          </a:xfrm>
          <a:prstGeom prst="rect">
            <a:avLst/>
          </a:prstGeom>
          <a:noFill/>
        </p:spPr>
        <p:txBody>
          <a:bodyPr wrap="square" lIns="94679" tIns="47340" rIns="94679" bIns="47340" rtlCol="0">
            <a:spAutoFit/>
          </a:bodyPr>
          <a:lstStyle/>
          <a:p>
            <a:pPr algn="ctr"/>
            <a:r>
              <a:rPr lang="en-US" sz="2900" dirty="0"/>
              <a:t>Tab 3 – </a:t>
            </a:r>
            <a:r>
              <a:rPr lang="en-US" sz="2900" dirty="0"/>
              <a:t>Permanent Employee </a:t>
            </a:r>
          </a:p>
          <a:p>
            <a:pPr algn="ctr"/>
            <a:r>
              <a:rPr lang="en-US" sz="2900" dirty="0"/>
              <a:t>Checklist</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32283165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3"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99</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679" tIns="47340" rIns="94679" bIns="47340"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9" name="Rectangle 8"/>
          <p:cNvSpPr>
            <a:spLocks noChangeArrowheads="1"/>
          </p:cNvSpPr>
          <p:nvPr/>
        </p:nvSpPr>
        <p:spPr bwMode="auto">
          <a:xfrm>
            <a:off x="570356" y="1669"/>
            <a:ext cx="91056" cy="9599533"/>
          </a:xfrm>
          <a:prstGeom prst="rect">
            <a:avLst/>
          </a:prstGeom>
          <a:solidFill>
            <a:srgbClr val="FFFFFF"/>
          </a:solidFill>
          <a:ln w="9525">
            <a:solidFill>
              <a:srgbClr val="002060"/>
            </a:solidFill>
            <a:miter lim="800000"/>
            <a:headEnd/>
            <a:tailEnd/>
          </a:ln>
        </p:spPr>
        <p:txBody>
          <a:bodyPr rot="0" vert="horz" wrap="square" lIns="94679" tIns="47340" rIns="94679" bIns="47340" anchor="t" anchorCtr="0" upright="1">
            <a:noAutofit/>
          </a:bodyPr>
          <a:lstStyle/>
          <a:p>
            <a:endParaRPr lang="en-US" dirty="0"/>
          </a:p>
        </p:txBody>
      </p:sp>
      <p:sp>
        <p:nvSpPr>
          <p:cNvPr id="10" name="TextBox 9"/>
          <p:cNvSpPr txBox="1"/>
          <p:nvPr/>
        </p:nvSpPr>
        <p:spPr>
          <a:xfrm>
            <a:off x="661412" y="2279140"/>
            <a:ext cx="5992226" cy="988169"/>
          </a:xfrm>
          <a:prstGeom prst="rect">
            <a:avLst/>
          </a:prstGeom>
          <a:noFill/>
        </p:spPr>
        <p:txBody>
          <a:bodyPr wrap="square" lIns="94679" tIns="47340" rIns="94679" bIns="47340" rtlCol="0">
            <a:spAutoFit/>
          </a:bodyPr>
          <a:lstStyle/>
          <a:p>
            <a:pPr algn="ctr"/>
            <a:r>
              <a:rPr lang="en-US" sz="2900" dirty="0"/>
              <a:t>Tab </a:t>
            </a:r>
            <a:r>
              <a:rPr lang="en-US" sz="2900" dirty="0"/>
              <a:t>4 </a:t>
            </a:r>
            <a:r>
              <a:rPr lang="en-US" sz="2900" dirty="0"/>
              <a:t>– </a:t>
            </a:r>
            <a:r>
              <a:rPr lang="en-US" sz="2900" dirty="0"/>
              <a:t>Temporary Employee </a:t>
            </a:r>
          </a:p>
          <a:p>
            <a:pPr algn="ctr"/>
            <a:r>
              <a:rPr lang="en-US" sz="2900" dirty="0"/>
              <a:t>Checklist</a:t>
            </a:r>
            <a:endParaRPr lang="en-US" dirty="0"/>
          </a:p>
        </p:txBody>
      </p:sp>
      <p:sp>
        <p:nvSpPr>
          <p:cNvPr id="11" name="Rectangle 10"/>
          <p:cNvSpPr/>
          <p:nvPr/>
        </p:nvSpPr>
        <p:spPr>
          <a:xfrm>
            <a:off x="6944810" y="9359861"/>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679" tIns="47340" rIns="94679" bIns="47340" rtlCol="0" anchor="ctr"/>
          <a:lstStyle/>
          <a:p>
            <a:pPr algn="ctr"/>
            <a:endParaRPr lang="en-US" dirty="0"/>
          </a:p>
        </p:txBody>
      </p:sp>
    </p:spTree>
    <p:extLst>
      <p:ext uri="{BB962C8B-B14F-4D97-AF65-F5344CB8AC3E}">
        <p14:creationId xmlns:p14="http://schemas.microsoft.com/office/powerpoint/2010/main" val="41830075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3"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4"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5"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6"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8"/>
          <a:srcRect l="23091" t="41555" r="54850" b="41109"/>
          <a:stretch/>
        </p:blipFill>
        <p:spPr>
          <a:xfrm>
            <a:off x="211807" y="5634556"/>
            <a:ext cx="1743137" cy="1058333"/>
          </a:xfrm>
          <a:prstGeom prst="rect">
            <a:avLst/>
          </a:prstGeom>
        </p:spPr>
      </p:pic>
    </p:spTree>
    <p:custDataLst>
      <p:tags r:id="rId1"/>
    </p:custDataLst>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144766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1.xml"/><Relationship Id="rId1" Type="http://schemas.openxmlformats.org/officeDocument/2006/relationships/tags" Target="../tags/tag109.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1.xml"/><Relationship Id="rId1" Type="http://schemas.openxmlformats.org/officeDocument/2006/relationships/tags" Target="../tags/tag110.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1.xml"/><Relationship Id="rId1" Type="http://schemas.openxmlformats.org/officeDocument/2006/relationships/tags" Target="../tags/tag111.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1.xml"/><Relationship Id="rId1" Type="http://schemas.openxmlformats.org/officeDocument/2006/relationships/tags" Target="../tags/tag1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3.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4.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5.xml"/><Relationship Id="rId7" Type="http://schemas.openxmlformats.org/officeDocument/2006/relationships/diagramColors" Target="../diagrams/colors3.xml"/><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8.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8.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9.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tags" Target="../tags/tag58.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tags" Target="../tags/tag59.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ags" Target="../tags/tag62.xml"/><Relationship Id="rId4" Type="http://schemas.openxmlformats.org/officeDocument/2006/relationships/image" Target="../media/image27.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9.xml"/><Relationship Id="rId1" Type="http://schemas.openxmlformats.org/officeDocument/2006/relationships/tags" Target="../tags/tag63.xml"/><Relationship Id="rId4" Type="http://schemas.openxmlformats.org/officeDocument/2006/relationships/image" Target="../media/image28.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tags" Target="../tags/tag6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0.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61.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xml"/><Relationship Id="rId1" Type="http://schemas.openxmlformats.org/officeDocument/2006/relationships/tags" Target="../tags/tag71.xml"/><Relationship Id="rId4" Type="http://schemas.openxmlformats.org/officeDocument/2006/relationships/image" Target="../media/image29.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xml"/><Relationship Id="rId1" Type="http://schemas.openxmlformats.org/officeDocument/2006/relationships/tags" Target="../tags/tag72.xml"/><Relationship Id="rId4" Type="http://schemas.openxmlformats.org/officeDocument/2006/relationships/image" Target="../media/image29.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9.xml"/><Relationship Id="rId1" Type="http://schemas.openxmlformats.org/officeDocument/2006/relationships/tags" Target="../tags/tag73.xml"/><Relationship Id="rId4" Type="http://schemas.openxmlformats.org/officeDocument/2006/relationships/image" Target="../media/image30.jp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74.xml"/></Relationships>
</file>

<file path=ppt/slides/_rels/slide6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6.xml"/><Relationship Id="rId7" Type="http://schemas.openxmlformats.org/officeDocument/2006/relationships/diagramColors" Target="../diagrams/colors6.xml"/><Relationship Id="rId2" Type="http://schemas.openxmlformats.org/officeDocument/2006/relationships/slideLayout" Target="../slideLayouts/slideLayout11.xml"/><Relationship Id="rId1" Type="http://schemas.openxmlformats.org/officeDocument/2006/relationships/tags" Target="../tags/tag7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67.xml"/><Relationship Id="rId7" Type="http://schemas.openxmlformats.org/officeDocument/2006/relationships/diagramColors" Target="../diagrams/colors7.xml"/><Relationship Id="rId2" Type="http://schemas.openxmlformats.org/officeDocument/2006/relationships/slideLayout" Target="../slideLayouts/slideLayout11.xml"/><Relationship Id="rId1" Type="http://schemas.openxmlformats.org/officeDocument/2006/relationships/tags" Target="../tags/tag7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9.xml"/><Relationship Id="rId1" Type="http://schemas.openxmlformats.org/officeDocument/2006/relationships/tags" Target="../tags/tag77.xml"/><Relationship Id="rId4" Type="http://schemas.openxmlformats.org/officeDocument/2006/relationships/image" Target="../media/image31.gi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9.xml"/><Relationship Id="rId1" Type="http://schemas.openxmlformats.org/officeDocument/2006/relationships/tags" Target="../tags/tag78.xml"/><Relationship Id="rId4" Type="http://schemas.openxmlformats.org/officeDocument/2006/relationships/image" Target="../media/image31.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8.xml"/><Relationship Id="rId1" Type="http://schemas.openxmlformats.org/officeDocument/2006/relationships/tags" Target="../tags/tag79.xml"/><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9.xml"/><Relationship Id="rId1" Type="http://schemas.openxmlformats.org/officeDocument/2006/relationships/tags" Target="../tags/tag80.xml"/><Relationship Id="rId5" Type="http://schemas.microsoft.com/office/2007/relationships/hdphoto" Target="../media/hdphoto1.wdp"/><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ags" Target="../tags/tag8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7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78.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8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9.xml"/><Relationship Id="rId1" Type="http://schemas.openxmlformats.org/officeDocument/2006/relationships/tags" Target="../tags/tag90.xml"/><Relationship Id="rId4" Type="http://schemas.openxmlformats.org/officeDocument/2006/relationships/image" Target="../media/image36.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tags" Target="../tags/tag9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8.xml"/><Relationship Id="rId1" Type="http://schemas.openxmlformats.org/officeDocument/2006/relationships/tags" Target="../tags/tag92.xml"/><Relationship Id="rId4" Type="http://schemas.openxmlformats.org/officeDocument/2006/relationships/image" Target="../media/image37.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9.xml"/><Relationship Id="rId1" Type="http://schemas.openxmlformats.org/officeDocument/2006/relationships/tags" Target="../tags/tag93.xml"/><Relationship Id="rId4" Type="http://schemas.openxmlformats.org/officeDocument/2006/relationships/image" Target="../media/image38.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9.xml"/><Relationship Id="rId1" Type="http://schemas.openxmlformats.org/officeDocument/2006/relationships/tags" Target="../tags/tag94.xml"/><Relationship Id="rId4" Type="http://schemas.openxmlformats.org/officeDocument/2006/relationships/image" Target="../media/image38.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9.xml"/><Relationship Id="rId1" Type="http://schemas.openxmlformats.org/officeDocument/2006/relationships/tags" Target="../tags/tag95.xml"/><Relationship Id="rId4" Type="http://schemas.openxmlformats.org/officeDocument/2006/relationships/image" Target="../media/image3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9.xml"/><Relationship Id="rId1" Type="http://schemas.openxmlformats.org/officeDocument/2006/relationships/tags" Target="../tags/tag96.xml"/><Relationship Id="rId4" Type="http://schemas.openxmlformats.org/officeDocument/2006/relationships/image" Target="../media/image39.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1.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jp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ags" Target="../tags/tag99.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3.xml"/><Relationship Id="rId5" Type="http://schemas.openxmlformats.org/officeDocument/2006/relationships/hyperlink" Target="http://intranet.dot.state.co.us/business/center-for-human-resources-management/hr-manager-toolkit/recruiting-and-hiring" TargetMode="External"/><Relationship Id="rId4" Type="http://schemas.openxmlformats.org/officeDocument/2006/relationships/hyperlink" Target="http://intranet.dot.state.co.us/business/center-for-human-resources-management/hr-manager-toolkit/recruiting-and-hiring/filling-a-vacant-position"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1.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1.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1.xml"/><Relationship Id="rId1" Type="http://schemas.openxmlformats.org/officeDocument/2006/relationships/tags" Target="../tags/tag10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1.xml"/><Relationship Id="rId1" Type="http://schemas.openxmlformats.org/officeDocument/2006/relationships/tags" Target="../tags/tag10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87444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9120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65319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78797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102</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8737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54600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b="1"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55191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sz="2400" dirty="0"/>
              <a:t>At the end of this section, you should be able to:</a:t>
            </a:r>
          </a:p>
          <a:p>
            <a:pPr marL="342900" lvl="0" indent="-342900">
              <a:spcBef>
                <a:spcPts val="560"/>
              </a:spcBef>
              <a:spcAft>
                <a:spcPts val="0"/>
              </a:spcAft>
              <a:buClr>
                <a:schemeClr val="dk1"/>
              </a:buClr>
              <a:buSzPct val="100000"/>
              <a:buFont typeface="Arial" panose="020B0604020202020204" pitchFamily="34" charset="0"/>
              <a:buChar char="•"/>
            </a:pPr>
            <a:r>
              <a:rPr lang="en-US" sz="2000" dirty="0">
                <a:solidFill>
                  <a:schemeClr val="dk1"/>
                </a:solidFill>
                <a:ea typeface="Calibri"/>
                <a:cs typeface="Calibri"/>
                <a:sym typeface="Calibri"/>
              </a:rPr>
              <a:t>Describe the role of Workforce Staffing and the work they do for </a:t>
            </a:r>
            <a:r>
              <a:rPr lang="en-US" sz="2000" dirty="0" smtClean="0">
                <a:solidFill>
                  <a:schemeClr val="dk1"/>
                </a:solidFill>
                <a:ea typeface="Calibri"/>
                <a:cs typeface="Calibri"/>
                <a:sym typeface="Calibri"/>
              </a:rPr>
              <a:t>CDOT</a:t>
            </a:r>
          </a:p>
          <a:p>
            <a:pPr marL="342900" lvl="0" indent="-342900">
              <a:spcBef>
                <a:spcPts val="560"/>
              </a:spcBef>
              <a:spcAft>
                <a:spcPts val="0"/>
              </a:spcAft>
              <a:buClr>
                <a:schemeClr val="dk1"/>
              </a:buClr>
              <a:buSzPct val="100000"/>
              <a:buFont typeface="Arial" panose="020B0604020202020204" pitchFamily="34" charset="0"/>
              <a:buChar char="•"/>
            </a:pPr>
            <a:r>
              <a:rPr lang="en-US" sz="2000" dirty="0" smtClean="0">
                <a:solidFill>
                  <a:schemeClr val="dk1"/>
                </a:solidFill>
                <a:ea typeface="Calibri"/>
                <a:cs typeface="Calibri"/>
                <a:sym typeface="Calibri"/>
              </a:rPr>
              <a:t>Identify the rules, regulations and standards used by Workforce Staffing during the selection process</a:t>
            </a:r>
          </a:p>
          <a:p>
            <a:pPr marL="342900" lvl="0" indent="-342900">
              <a:spcBef>
                <a:spcPts val="560"/>
              </a:spcBef>
              <a:spcAft>
                <a:spcPts val="0"/>
              </a:spcAft>
              <a:buClr>
                <a:schemeClr val="dk1"/>
              </a:buClr>
              <a:buSzPct val="100000"/>
              <a:buFont typeface="Arial" panose="020B0604020202020204" pitchFamily="34" charset="0"/>
              <a:buChar char="•"/>
            </a:pPr>
            <a:r>
              <a:rPr lang="en-US" sz="2000" dirty="0" smtClean="0">
                <a:solidFill>
                  <a:schemeClr val="dk1"/>
                </a:solidFill>
                <a:ea typeface="Calibri"/>
                <a:cs typeface="Calibri"/>
                <a:sym typeface="Calibri"/>
              </a:rPr>
              <a:t>Describe </a:t>
            </a:r>
            <a:r>
              <a:rPr lang="en-US" sz="2000" dirty="0">
                <a:solidFill>
                  <a:schemeClr val="dk1"/>
                </a:solidFill>
                <a:ea typeface="Calibri"/>
                <a:cs typeface="Calibri"/>
                <a:sym typeface="Calibri"/>
              </a:rPr>
              <a:t>why it is important to focus on hiring the best </a:t>
            </a:r>
            <a:r>
              <a:rPr lang="en-US" sz="2000" dirty="0" smtClean="0">
                <a:solidFill>
                  <a:schemeClr val="dk1"/>
                </a:solidFill>
                <a:ea typeface="Calibri"/>
                <a:cs typeface="Calibri"/>
                <a:sym typeface="Calibri"/>
              </a:rPr>
              <a:t>employees </a:t>
            </a:r>
          </a:p>
          <a:p>
            <a:pPr marL="342900" lvl="0" indent="-342900">
              <a:spcBef>
                <a:spcPts val="560"/>
              </a:spcBef>
              <a:spcAft>
                <a:spcPts val="0"/>
              </a:spcAft>
              <a:buClr>
                <a:schemeClr val="dk1"/>
              </a:buClr>
              <a:buSzPct val="100000"/>
              <a:buFont typeface="Arial" panose="020B0604020202020204" pitchFamily="34" charset="0"/>
              <a:buChar char="•"/>
            </a:pPr>
            <a:r>
              <a:rPr lang="en-US" sz="2000" dirty="0" smtClean="0">
                <a:solidFill>
                  <a:schemeClr val="dk1"/>
                </a:solidFill>
                <a:ea typeface="Calibri"/>
                <a:cs typeface="Calibri"/>
                <a:sym typeface="Calibri"/>
              </a:rPr>
              <a:t>Identify the common </a:t>
            </a:r>
            <a:r>
              <a:rPr lang="en-US" sz="2000" dirty="0">
                <a:solidFill>
                  <a:schemeClr val="dk1"/>
                </a:solidFill>
                <a:ea typeface="Calibri"/>
                <a:cs typeface="Calibri"/>
                <a:sym typeface="Calibri"/>
              </a:rPr>
              <a:t>costs of employee turnover</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Turnover Rate </a:t>
            </a:r>
            <a:r>
              <a:rPr lang="en-US" sz="2000" i="1" dirty="0" smtClean="0"/>
              <a:t>– </a:t>
            </a:r>
            <a:r>
              <a:rPr lang="en-US" sz="2000" dirty="0">
                <a:solidFill>
                  <a:schemeClr val="dk1"/>
                </a:solidFill>
                <a:ea typeface="Calibri"/>
                <a:cs typeface="Calibri"/>
                <a:sym typeface="Calibri"/>
              </a:rPr>
              <a:t>the percentage of employees in a workforce that leave during a certain period of </a:t>
            </a:r>
            <a:r>
              <a:rPr lang="en-US" sz="2000" dirty="0" smtClean="0">
                <a:solidFill>
                  <a:schemeClr val="dk1"/>
                </a:solidFill>
                <a:ea typeface="Calibri"/>
                <a:cs typeface="Calibri"/>
                <a:sym typeface="Calibri"/>
              </a:rPr>
              <a:t>time</a:t>
            </a:r>
            <a:r>
              <a:rPr lang="en-US" sz="2000" i="1" dirty="0" smtClean="0"/>
              <a:t> </a:t>
            </a: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Workforce Staffing</a:t>
            </a:r>
            <a:endParaRPr lang="en-US" dirty="0"/>
          </a:p>
        </p:txBody>
      </p:sp>
      <p:sp>
        <p:nvSpPr>
          <p:cNvPr id="2" name="Content Placeholder 1"/>
          <p:cNvSpPr>
            <a:spLocks noGrp="1"/>
          </p:cNvSpPr>
          <p:nvPr>
            <p:ph sz="half" idx="2"/>
          </p:nvPr>
        </p:nvSpPr>
        <p:spPr>
          <a:xfrm>
            <a:off x="2197604" y="1371600"/>
            <a:ext cx="6611116" cy="4937760"/>
          </a:xfrm>
        </p:spPr>
        <p:txBody>
          <a:bodyPr/>
          <a:lstStyle/>
          <a:p>
            <a:pPr lvl="0">
              <a:spcBef>
                <a:spcPts val="560"/>
              </a:spcBef>
              <a:spcAft>
                <a:spcPts val="0"/>
              </a:spcAft>
              <a:buClr>
                <a:schemeClr val="dk1"/>
              </a:buClr>
              <a:buSzPct val="100000"/>
            </a:pPr>
            <a:r>
              <a:rPr lang="en-US" sz="2400" b="1" i="1" dirty="0" smtClean="0">
                <a:solidFill>
                  <a:schemeClr val="dk1"/>
                </a:solidFill>
                <a:ea typeface="Calibri"/>
                <a:cs typeface="Calibri"/>
                <a:sym typeface="Calibri"/>
              </a:rPr>
              <a:t>HR </a:t>
            </a:r>
            <a:r>
              <a:rPr lang="en-US" sz="2400" b="1" i="1" dirty="0">
                <a:solidFill>
                  <a:schemeClr val="dk1"/>
                </a:solidFill>
                <a:ea typeface="Calibri"/>
                <a:cs typeface="Calibri"/>
                <a:sym typeface="Calibri"/>
              </a:rPr>
              <a:t>Specialists </a:t>
            </a:r>
            <a:r>
              <a:rPr lang="en-US" sz="2400" b="1" i="1" dirty="0" smtClean="0">
                <a:solidFill>
                  <a:schemeClr val="dk1"/>
                </a:solidFill>
                <a:ea typeface="Calibri"/>
                <a:cs typeface="Calibri"/>
                <a:sym typeface="Calibri"/>
              </a:rPr>
              <a:t>ensure: </a:t>
            </a:r>
            <a:endParaRPr lang="en-US" sz="2400" b="1" i="1" dirty="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sz="2400" dirty="0" smtClean="0">
                <a:solidFill>
                  <a:schemeClr val="dk1"/>
                </a:solidFill>
                <a:ea typeface="Calibri"/>
                <a:cs typeface="Calibri"/>
                <a:sym typeface="Calibri"/>
              </a:rPr>
              <a:t>Best </a:t>
            </a:r>
            <a:r>
              <a:rPr lang="en-US" sz="2400" dirty="0">
                <a:solidFill>
                  <a:schemeClr val="dk1"/>
                </a:solidFill>
                <a:ea typeface="Calibri"/>
                <a:cs typeface="Calibri"/>
                <a:sym typeface="Calibri"/>
              </a:rPr>
              <a:t>practices (e.g., Uniform Guidelines, DPA rules) are </a:t>
            </a:r>
            <a:r>
              <a:rPr lang="en-US" sz="2400" dirty="0" smtClean="0">
                <a:solidFill>
                  <a:schemeClr val="dk1"/>
                </a:solidFill>
                <a:ea typeface="Calibri"/>
                <a:cs typeface="Calibri"/>
                <a:sym typeface="Calibri"/>
              </a:rPr>
              <a:t>followed</a:t>
            </a:r>
          </a:p>
          <a:p>
            <a:pPr marL="457200" lvl="0" indent="-457200">
              <a:spcBef>
                <a:spcPts val="560"/>
              </a:spcBef>
              <a:spcAft>
                <a:spcPts val="0"/>
              </a:spcAft>
              <a:buClr>
                <a:schemeClr val="dk1"/>
              </a:buClr>
              <a:buSzPct val="100000"/>
              <a:buFont typeface="Arial"/>
              <a:buChar char="•"/>
            </a:pPr>
            <a:r>
              <a:rPr lang="en-US" sz="2400" dirty="0" smtClean="0">
                <a:solidFill>
                  <a:schemeClr val="dk1"/>
                </a:solidFill>
                <a:ea typeface="Calibri"/>
                <a:cs typeface="Calibri"/>
                <a:sym typeface="Calibri"/>
              </a:rPr>
              <a:t>The </a:t>
            </a:r>
            <a:r>
              <a:rPr lang="en-US" sz="2400" dirty="0">
                <a:solidFill>
                  <a:schemeClr val="dk1"/>
                </a:solidFill>
                <a:ea typeface="Calibri"/>
                <a:cs typeface="Calibri"/>
                <a:sym typeface="Calibri"/>
              </a:rPr>
              <a:t>selection process is legally defensible (e.g. avoid or defend </a:t>
            </a:r>
            <a:r>
              <a:rPr lang="en-US" sz="2400" dirty="0" smtClean="0">
                <a:solidFill>
                  <a:schemeClr val="dk1"/>
                </a:solidFill>
                <a:ea typeface="Calibri"/>
                <a:cs typeface="Calibri"/>
                <a:sym typeface="Calibri"/>
              </a:rPr>
              <a:t>appeals)</a:t>
            </a:r>
          </a:p>
          <a:p>
            <a:pPr marL="457200" lvl="0" indent="-457200">
              <a:spcBef>
                <a:spcPts val="560"/>
              </a:spcBef>
              <a:spcAft>
                <a:spcPts val="0"/>
              </a:spcAft>
              <a:buClr>
                <a:schemeClr val="dk1"/>
              </a:buClr>
              <a:buSzPct val="100000"/>
              <a:buFont typeface="Arial"/>
              <a:buChar char="•"/>
            </a:pPr>
            <a:r>
              <a:rPr lang="en-US" sz="2400" dirty="0" smtClean="0">
                <a:solidFill>
                  <a:schemeClr val="dk1"/>
                </a:solidFill>
                <a:ea typeface="Calibri"/>
                <a:cs typeface="Calibri"/>
                <a:sym typeface="Calibri"/>
              </a:rPr>
              <a:t>CDOT </a:t>
            </a:r>
            <a:r>
              <a:rPr lang="en-US" sz="2400" dirty="0">
                <a:solidFill>
                  <a:schemeClr val="dk1"/>
                </a:solidFill>
                <a:ea typeface="Calibri"/>
                <a:cs typeface="Calibri"/>
                <a:sym typeface="Calibri"/>
              </a:rPr>
              <a:t>hires the best employees </a:t>
            </a:r>
            <a:r>
              <a:rPr lang="en-US" sz="2400" dirty="0" smtClean="0">
                <a:solidFill>
                  <a:schemeClr val="dk1"/>
                </a:solidFill>
                <a:ea typeface="Calibri"/>
                <a:cs typeface="Calibri"/>
                <a:sym typeface="Calibri"/>
              </a:rPr>
              <a:t>who stay with us 6.2 years longer than the average employee </a:t>
            </a: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6"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574800" cy="472665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04427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480"/>
              </a:spcBef>
              <a:buSzPct val="100000"/>
            </a:pPr>
            <a:r>
              <a:rPr lang="en-US" sz="2400" dirty="0" smtClean="0"/>
              <a:t>HR Specialists use the following rules during the recruitment process:</a:t>
            </a:r>
          </a:p>
          <a:p>
            <a:pPr marL="457200" lvl="0" indent="-342900">
              <a:spcBef>
                <a:spcPts val="480"/>
              </a:spcBef>
              <a:buSzPct val="100000"/>
              <a:buChar char="•"/>
            </a:pPr>
            <a:r>
              <a:rPr lang="en-US" sz="2400" dirty="0"/>
              <a:t>Standards for Educational and Psychological Testing</a:t>
            </a:r>
          </a:p>
          <a:p>
            <a:pPr marL="457200" lvl="0" indent="-342900">
              <a:spcBef>
                <a:spcPts val="480"/>
              </a:spcBef>
              <a:buSzPct val="100000"/>
              <a:buChar char="•"/>
            </a:pPr>
            <a:r>
              <a:rPr lang="en-US" sz="2400" dirty="0"/>
              <a:t>Uniform Guidelines on Employee Selection </a:t>
            </a:r>
            <a:r>
              <a:rPr lang="en-US" sz="2400" dirty="0" smtClean="0"/>
              <a:t>Procedures</a:t>
            </a:r>
          </a:p>
          <a:p>
            <a:pPr marL="457200" lvl="0" indent="-342900">
              <a:spcBef>
                <a:spcPts val="480"/>
              </a:spcBef>
              <a:buSzPct val="100000"/>
              <a:buChar char="•"/>
            </a:pPr>
            <a:r>
              <a:rPr lang="en-US" sz="2400" dirty="0" smtClean="0"/>
              <a:t>State Classification Standards and Minimum Qualifications</a:t>
            </a:r>
            <a:endParaRPr lang="en-US" sz="2400" dirty="0"/>
          </a:p>
          <a:p>
            <a:pPr marL="457200" lvl="0" indent="-342900">
              <a:spcBef>
                <a:spcPts val="480"/>
              </a:spcBef>
              <a:buSzPct val="100000"/>
              <a:buChar char="•"/>
            </a:pPr>
            <a:r>
              <a:rPr lang="en-US" sz="2400" dirty="0"/>
              <a:t>State Personnel </a:t>
            </a:r>
            <a:r>
              <a:rPr lang="en-US" sz="2400" dirty="0" smtClean="0"/>
              <a:t>Rules</a:t>
            </a:r>
            <a:endParaRPr lang="en-US" sz="2400" dirty="0"/>
          </a:p>
          <a:p>
            <a:pPr marL="457200" lvl="0" indent="-342900">
              <a:spcBef>
                <a:spcPts val="480"/>
              </a:spcBef>
              <a:buSzPct val="100000"/>
              <a:buChar char="•"/>
            </a:pPr>
            <a:r>
              <a:rPr lang="en-US" sz="2400" dirty="0" smtClean="0"/>
              <a:t>Colorado </a:t>
            </a:r>
            <a:r>
              <a:rPr lang="en-US" sz="2400" dirty="0"/>
              <a:t>State Constitution (Article 12 Section 13-15</a:t>
            </a:r>
            <a:r>
              <a:rPr lang="en-US" sz="2400" dirty="0" smtClean="0"/>
              <a:t>)</a:t>
            </a:r>
          </a:p>
          <a:p>
            <a:pPr lvl="1">
              <a:spcBef>
                <a:spcPts val="480"/>
              </a:spcBef>
            </a:pPr>
            <a:r>
              <a:rPr lang="en-US" dirty="0"/>
              <a:t>Residency requirement</a:t>
            </a:r>
          </a:p>
          <a:p>
            <a:pPr lvl="1">
              <a:spcBef>
                <a:spcPts val="480"/>
              </a:spcBef>
            </a:pPr>
            <a:r>
              <a:rPr lang="en-US" dirty="0"/>
              <a:t>Top 6 </a:t>
            </a:r>
            <a:r>
              <a:rPr lang="en-US" dirty="0" smtClean="0"/>
              <a:t>applicants</a:t>
            </a:r>
            <a:endParaRPr lang="en-US" dirty="0"/>
          </a:p>
          <a:p>
            <a:pPr lvl="1">
              <a:spcBef>
                <a:spcPts val="480"/>
              </a:spcBef>
            </a:pPr>
            <a:r>
              <a:rPr lang="en-US" dirty="0"/>
              <a:t>Veteran’s </a:t>
            </a:r>
            <a:r>
              <a:rPr lang="en-US" dirty="0" smtClean="0"/>
              <a:t>Points</a:t>
            </a:r>
            <a:endParaRPr lang="en-US" sz="2400" dirty="0" smtClean="0"/>
          </a:p>
          <a:p>
            <a:pPr marL="457200" indent="-342900">
              <a:spcBef>
                <a:spcPts val="480"/>
              </a:spcBef>
              <a:buSzPct val="100000"/>
              <a:buFont typeface="Arial" charset="0"/>
              <a:buChar char="•"/>
            </a:pPr>
            <a:r>
              <a:rPr lang="en-US" sz="2400" dirty="0"/>
              <a:t>Employment Case </a:t>
            </a:r>
            <a:r>
              <a:rPr lang="en-US" sz="2400" dirty="0" smtClean="0"/>
              <a:t>Law</a:t>
            </a:r>
          </a:p>
          <a:p>
            <a:pPr marL="457200" indent="-342900">
              <a:spcBef>
                <a:spcPts val="480"/>
              </a:spcBef>
              <a:buSzPct val="100000"/>
              <a:buFont typeface="Arial" charset="0"/>
              <a:buChar char="•"/>
            </a:pPr>
            <a:r>
              <a:rPr lang="en-US" sz="2400" dirty="0" smtClean="0"/>
              <a:t>State Compensation Plan</a:t>
            </a:r>
            <a:endParaRPr lang="en-US" sz="2400" dirty="0"/>
          </a:p>
          <a:p>
            <a:pPr marL="457200" lvl="0" indent="-342900">
              <a:spcBef>
                <a:spcPts val="480"/>
              </a:spcBef>
              <a:buSzPct val="100000"/>
              <a:buChar char="•"/>
            </a:pPr>
            <a:endParaRPr lang="en-US" sz="24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Regulations, Rules and Standards</a:t>
            </a:r>
            <a:endParaRPr lang="en-US" dirty="0"/>
          </a:p>
        </p:txBody>
      </p:sp>
      <p:pic>
        <p:nvPicPr>
          <p:cNvPr id="8" name="Content Placeholder 7"/>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13640" r="14760"/>
          <a:stretch/>
        </p:blipFill>
        <p:spPr>
          <a:xfrm>
            <a:off x="5397436" y="3876738"/>
            <a:ext cx="3489325" cy="240665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287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480"/>
              </a:spcBef>
              <a:buSzPct val="100000"/>
            </a:pPr>
            <a:r>
              <a:rPr lang="en-US" sz="2400" dirty="0" smtClean="0"/>
              <a:t>HR Specialists use the following rules during the recruitment process:</a:t>
            </a:r>
          </a:p>
          <a:p>
            <a:pPr marL="457200" lvl="0" indent="-342900">
              <a:spcBef>
                <a:spcPts val="480"/>
              </a:spcBef>
              <a:buSzPct val="100000"/>
              <a:buChar char="•"/>
            </a:pPr>
            <a:r>
              <a:rPr lang="en-US" sz="2400" dirty="0"/>
              <a:t>Standards for Educational and Psychological Testing</a:t>
            </a:r>
          </a:p>
          <a:p>
            <a:pPr marL="457200" lvl="0" indent="-342900">
              <a:spcBef>
                <a:spcPts val="480"/>
              </a:spcBef>
              <a:buSzPct val="100000"/>
              <a:buChar char="•"/>
            </a:pPr>
            <a:r>
              <a:rPr lang="en-US" sz="2400" dirty="0"/>
              <a:t>Uniform Guidelines on Employee Selection Procedures</a:t>
            </a:r>
          </a:p>
          <a:p>
            <a:pPr marL="457200" lvl="0" indent="-342900">
              <a:spcBef>
                <a:spcPts val="480"/>
              </a:spcBef>
              <a:buSzPct val="100000"/>
              <a:buChar char="•"/>
            </a:pPr>
            <a:r>
              <a:rPr lang="en-US" sz="2400" dirty="0"/>
              <a:t>State Personnel </a:t>
            </a:r>
            <a:r>
              <a:rPr lang="en-US" sz="2400" dirty="0" smtClean="0"/>
              <a:t>Rules</a:t>
            </a:r>
            <a:endParaRPr lang="en-US" sz="2400" dirty="0"/>
          </a:p>
          <a:p>
            <a:pPr marL="457200" lvl="0" indent="-342900">
              <a:spcBef>
                <a:spcPts val="480"/>
              </a:spcBef>
              <a:buSzPct val="100000"/>
              <a:buChar char="•"/>
            </a:pPr>
            <a:r>
              <a:rPr lang="en-US" sz="2400" dirty="0" smtClean="0"/>
              <a:t>Colorado </a:t>
            </a:r>
            <a:r>
              <a:rPr lang="en-US" sz="2400" dirty="0"/>
              <a:t>State Constitution (Article 12 Section 13-15</a:t>
            </a:r>
            <a:r>
              <a:rPr lang="en-US" sz="2400" dirty="0" smtClean="0"/>
              <a:t>)</a:t>
            </a:r>
          </a:p>
          <a:p>
            <a:pPr lvl="1">
              <a:spcBef>
                <a:spcPts val="480"/>
              </a:spcBef>
            </a:pPr>
            <a:r>
              <a:rPr lang="en-US" dirty="0"/>
              <a:t>Residency requirement</a:t>
            </a:r>
          </a:p>
          <a:p>
            <a:pPr lvl="1">
              <a:spcBef>
                <a:spcPts val="480"/>
              </a:spcBef>
            </a:pPr>
            <a:r>
              <a:rPr lang="en-US" dirty="0"/>
              <a:t>Top 6 </a:t>
            </a:r>
            <a:r>
              <a:rPr lang="en-US" dirty="0" smtClean="0"/>
              <a:t>applicants</a:t>
            </a:r>
            <a:endParaRPr lang="en-US" dirty="0"/>
          </a:p>
          <a:p>
            <a:pPr lvl="1">
              <a:spcBef>
                <a:spcPts val="480"/>
              </a:spcBef>
            </a:pPr>
            <a:r>
              <a:rPr lang="en-US" dirty="0"/>
              <a:t>Veteran’s </a:t>
            </a:r>
            <a:r>
              <a:rPr lang="en-US" dirty="0" smtClean="0"/>
              <a:t>Points</a:t>
            </a:r>
            <a:endParaRPr lang="en-US" sz="2400" dirty="0" smtClean="0"/>
          </a:p>
          <a:p>
            <a:pPr marL="457200" indent="-342900">
              <a:spcBef>
                <a:spcPts val="480"/>
              </a:spcBef>
              <a:buSzPct val="100000"/>
              <a:buFont typeface="Arial" charset="0"/>
              <a:buChar char="•"/>
            </a:pPr>
            <a:r>
              <a:rPr lang="en-US" sz="2400" dirty="0"/>
              <a:t>Employment Case Law</a:t>
            </a:r>
          </a:p>
          <a:p>
            <a:pPr marL="457200" lvl="0" indent="-342900">
              <a:spcBef>
                <a:spcPts val="480"/>
              </a:spcBef>
              <a:buSzPct val="100000"/>
              <a:buChar char="•"/>
            </a:pPr>
            <a:endParaRPr lang="en-US" sz="24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Regulations, Rules and Standards</a:t>
            </a:r>
            <a:endParaRPr lang="en-US" dirty="0"/>
          </a:p>
        </p:txBody>
      </p:sp>
      <p:pic>
        <p:nvPicPr>
          <p:cNvPr id="8" name="Content Placeholder 7"/>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13640" r="14760"/>
          <a:stretch/>
        </p:blipFill>
        <p:spPr>
          <a:xfrm>
            <a:off x="5397436" y="3876738"/>
            <a:ext cx="3489325" cy="240665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91549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 Cost of Employee Turnover</a:t>
            </a:r>
            <a:endParaRPr lang="en-US" dirty="0"/>
          </a:p>
        </p:txBody>
      </p:sp>
      <p:sp>
        <p:nvSpPr>
          <p:cNvPr id="2" name="Content Placeholder 1"/>
          <p:cNvSpPr>
            <a:spLocks noGrp="1"/>
          </p:cNvSpPr>
          <p:nvPr>
            <p:ph sz="half" idx="2"/>
          </p:nvPr>
        </p:nvSpPr>
        <p:spPr>
          <a:xfrm>
            <a:off x="304800" y="1371600"/>
            <a:ext cx="8503921" cy="4937760"/>
          </a:xfrm>
        </p:spPr>
        <p:txBody>
          <a:bodyPr/>
          <a:lstStyle/>
          <a:p>
            <a:pPr lvl="0">
              <a:lnSpc>
                <a:spcPct val="80000"/>
              </a:lnSpc>
              <a:spcBef>
                <a:spcPts val="560"/>
              </a:spcBef>
              <a:spcAft>
                <a:spcPts val="0"/>
              </a:spcAft>
              <a:buClr>
                <a:schemeClr val="dk1"/>
              </a:buClr>
              <a:buSzPct val="25000"/>
            </a:pPr>
            <a:r>
              <a:rPr lang="en-US" sz="2400" b="1" dirty="0" smtClean="0">
                <a:solidFill>
                  <a:schemeClr val="dk1"/>
                </a:solidFill>
                <a:ea typeface="Calibri"/>
                <a:cs typeface="Calibri"/>
                <a:sym typeface="Calibri"/>
              </a:rPr>
              <a:t>Employee turnover costs include:</a:t>
            </a:r>
          </a:p>
          <a:p>
            <a:pPr lvl="0">
              <a:lnSpc>
                <a:spcPct val="80000"/>
              </a:lnSpc>
              <a:spcBef>
                <a:spcPts val="560"/>
              </a:spcBef>
              <a:spcAft>
                <a:spcPts val="0"/>
              </a:spcAft>
              <a:buClr>
                <a:schemeClr val="dk1"/>
              </a:buClr>
              <a:buSzPct val="25000"/>
            </a:pPr>
            <a:endParaRPr lang="en-US" sz="1400" dirty="0" smtClean="0">
              <a:solidFill>
                <a:schemeClr val="dk1"/>
              </a:solidFill>
              <a:ea typeface="Calibri"/>
              <a:cs typeface="Calibri"/>
              <a:sym typeface="Calibri"/>
            </a:endParaRPr>
          </a:p>
          <a:p>
            <a:pPr lvl="0">
              <a:lnSpc>
                <a:spcPct val="80000"/>
              </a:lnSpc>
              <a:spcBef>
                <a:spcPts val="560"/>
              </a:spcBef>
              <a:spcAft>
                <a:spcPts val="0"/>
              </a:spcAft>
              <a:buClr>
                <a:schemeClr val="dk1"/>
              </a:buClr>
              <a:buSzPct val="100000"/>
            </a:pPr>
            <a:r>
              <a:rPr lang="en-US" sz="2400" b="1" i="1" dirty="0" smtClean="0">
                <a:solidFill>
                  <a:schemeClr val="dk1"/>
                </a:solidFill>
                <a:ea typeface="Calibri"/>
                <a:cs typeface="Calibri"/>
                <a:sym typeface="Calibri"/>
              </a:rPr>
              <a:t>Hard </a:t>
            </a:r>
            <a:r>
              <a:rPr lang="en-US" sz="2400" b="1" i="1" dirty="0">
                <a:solidFill>
                  <a:schemeClr val="dk1"/>
                </a:solidFill>
                <a:ea typeface="Calibri"/>
                <a:cs typeface="Calibri"/>
                <a:sym typeface="Calibri"/>
              </a:rPr>
              <a:t>dollar </a:t>
            </a:r>
            <a:r>
              <a:rPr lang="en-US" sz="2400" b="1" i="1" dirty="0" smtClean="0">
                <a:solidFill>
                  <a:schemeClr val="dk1"/>
                </a:solidFill>
                <a:ea typeface="Calibri"/>
                <a:cs typeface="Calibri"/>
                <a:sym typeface="Calibri"/>
              </a:rPr>
              <a:t>costs:</a:t>
            </a:r>
          </a:p>
          <a:p>
            <a:pPr marL="342900" lvl="0" indent="-342900">
              <a:lnSpc>
                <a:spcPct val="80000"/>
              </a:lnSpc>
              <a:spcBef>
                <a:spcPts val="560"/>
              </a:spcBef>
              <a:spcAft>
                <a:spcPts val="0"/>
              </a:spcAft>
              <a:buClr>
                <a:schemeClr val="dk1"/>
              </a:buClr>
              <a:buSzPct val="100000"/>
              <a:buFont typeface="Arial" panose="020B0604020202020204" pitchFamily="34" charset="0"/>
              <a:buChar char="•"/>
            </a:pPr>
            <a:r>
              <a:rPr lang="en-US" sz="2400" dirty="0" smtClean="0">
                <a:solidFill>
                  <a:schemeClr val="dk1"/>
                </a:solidFill>
                <a:ea typeface="Calibri"/>
                <a:cs typeface="Calibri"/>
                <a:sym typeface="Calibri"/>
              </a:rPr>
              <a:t>Recruitment</a:t>
            </a:r>
            <a:r>
              <a:rPr lang="en-US" sz="2400" dirty="0">
                <a:solidFill>
                  <a:schemeClr val="dk1"/>
                </a:solidFill>
                <a:ea typeface="Calibri"/>
                <a:cs typeface="Calibri"/>
                <a:sym typeface="Calibri"/>
              </a:rPr>
              <a:t>, screening, </a:t>
            </a:r>
            <a:r>
              <a:rPr lang="en-US" sz="2400" dirty="0" smtClean="0">
                <a:solidFill>
                  <a:schemeClr val="dk1"/>
                </a:solidFill>
                <a:ea typeface="Calibri"/>
                <a:cs typeface="Calibri"/>
                <a:sym typeface="Calibri"/>
              </a:rPr>
              <a:t>interviewing</a:t>
            </a:r>
          </a:p>
          <a:p>
            <a:pPr marL="342900" lvl="0" indent="-342900">
              <a:lnSpc>
                <a:spcPct val="80000"/>
              </a:lnSpc>
              <a:spcBef>
                <a:spcPts val="560"/>
              </a:spcBef>
              <a:spcAft>
                <a:spcPts val="0"/>
              </a:spcAft>
              <a:buClr>
                <a:schemeClr val="dk1"/>
              </a:buClr>
              <a:buSzPct val="100000"/>
              <a:buFont typeface="Arial" panose="020B0604020202020204" pitchFamily="34" charset="0"/>
              <a:buChar char="•"/>
            </a:pPr>
            <a:r>
              <a:rPr lang="en-US" sz="2400" dirty="0" smtClean="0"/>
              <a:t>Training </a:t>
            </a:r>
            <a:r>
              <a:rPr lang="en-US" sz="2400" dirty="0"/>
              <a:t>and management </a:t>
            </a:r>
            <a:r>
              <a:rPr lang="en-US" sz="2400" dirty="0" smtClean="0"/>
              <a:t>time</a:t>
            </a:r>
          </a:p>
          <a:p>
            <a:pPr marL="342900" lvl="0" indent="-342900">
              <a:lnSpc>
                <a:spcPct val="80000"/>
              </a:lnSpc>
              <a:spcBef>
                <a:spcPts val="560"/>
              </a:spcBef>
              <a:spcAft>
                <a:spcPts val="0"/>
              </a:spcAft>
              <a:buClr>
                <a:schemeClr val="dk1"/>
              </a:buClr>
              <a:buSzPct val="100000"/>
              <a:buFont typeface="Arial" panose="020B0604020202020204" pitchFamily="34" charset="0"/>
              <a:buChar char="•"/>
            </a:pPr>
            <a:endParaRPr lang="en-US" sz="1400" dirty="0"/>
          </a:p>
          <a:p>
            <a:pPr lvl="0">
              <a:lnSpc>
                <a:spcPct val="80000"/>
              </a:lnSpc>
              <a:spcBef>
                <a:spcPts val="0"/>
              </a:spcBef>
              <a:spcAft>
                <a:spcPts val="0"/>
              </a:spcAft>
              <a:buClr>
                <a:schemeClr val="dk1"/>
              </a:buClr>
              <a:buSzPct val="100000"/>
            </a:pPr>
            <a:r>
              <a:rPr lang="en-US" sz="2400" b="1" i="1" dirty="0" smtClean="0">
                <a:solidFill>
                  <a:schemeClr val="dk1"/>
                </a:solidFill>
                <a:ea typeface="Calibri"/>
                <a:cs typeface="Calibri"/>
                <a:sym typeface="Calibri"/>
              </a:rPr>
              <a:t>Inefficiency costs:</a:t>
            </a:r>
          </a:p>
          <a:p>
            <a:pPr marL="342900" lvl="0" indent="-342900">
              <a:lnSpc>
                <a:spcPct val="80000"/>
              </a:lnSpc>
              <a:spcBef>
                <a:spcPts val="0"/>
              </a:spcBef>
              <a:spcAft>
                <a:spcPts val="0"/>
              </a:spcAft>
              <a:buClr>
                <a:schemeClr val="dk1"/>
              </a:buClr>
              <a:buSzPct val="100000"/>
              <a:buFont typeface="Arial" panose="020B0604020202020204" pitchFamily="34" charset="0"/>
              <a:buChar char="•"/>
            </a:pPr>
            <a:r>
              <a:rPr lang="en-US" sz="2400" dirty="0" smtClean="0"/>
              <a:t>Loss </a:t>
            </a:r>
            <a:r>
              <a:rPr lang="en-US" sz="2400" dirty="0"/>
              <a:t>of productivity due to </a:t>
            </a:r>
            <a:r>
              <a:rPr lang="en-US" sz="2400" dirty="0" smtClean="0"/>
              <a:t>vacancy</a:t>
            </a:r>
          </a:p>
          <a:p>
            <a:pPr marL="342900" lvl="0" indent="-342900">
              <a:lnSpc>
                <a:spcPct val="80000"/>
              </a:lnSpc>
              <a:spcBef>
                <a:spcPts val="0"/>
              </a:spcBef>
              <a:spcAft>
                <a:spcPts val="0"/>
              </a:spcAft>
              <a:buClr>
                <a:schemeClr val="dk1"/>
              </a:buClr>
              <a:buSzPct val="100000"/>
              <a:buFont typeface="Arial" panose="020B0604020202020204" pitchFamily="34" charset="0"/>
              <a:buChar char="•"/>
            </a:pPr>
            <a:r>
              <a:rPr lang="en-US" sz="2400" dirty="0" smtClean="0"/>
              <a:t>Loss </a:t>
            </a:r>
            <a:r>
              <a:rPr lang="en-US" sz="2400" dirty="0"/>
              <a:t>of engagement/productivity from current </a:t>
            </a:r>
            <a:r>
              <a:rPr lang="en-US" sz="2400" dirty="0" smtClean="0"/>
              <a:t>employees</a:t>
            </a:r>
          </a:p>
          <a:p>
            <a:pPr marL="342900" lvl="0" indent="-342900">
              <a:lnSpc>
                <a:spcPct val="80000"/>
              </a:lnSpc>
              <a:spcBef>
                <a:spcPts val="0"/>
              </a:spcBef>
              <a:spcAft>
                <a:spcPts val="0"/>
              </a:spcAft>
              <a:buClr>
                <a:schemeClr val="dk1"/>
              </a:buClr>
              <a:buSzPct val="100000"/>
              <a:buFont typeface="Arial" panose="020B0604020202020204" pitchFamily="34" charset="0"/>
              <a:buChar char="•"/>
            </a:pPr>
            <a:r>
              <a:rPr lang="en-US" sz="2400" dirty="0" smtClean="0">
                <a:solidFill>
                  <a:schemeClr val="dk1"/>
                </a:solidFill>
                <a:ea typeface="Calibri"/>
                <a:cs typeface="Calibri"/>
                <a:sym typeface="Calibri"/>
              </a:rPr>
              <a:t>Overworked </a:t>
            </a:r>
            <a:r>
              <a:rPr lang="en-US" sz="2400" dirty="0">
                <a:solidFill>
                  <a:schemeClr val="dk1"/>
                </a:solidFill>
                <a:ea typeface="Calibri"/>
                <a:cs typeface="Calibri"/>
                <a:sym typeface="Calibri"/>
              </a:rPr>
              <a:t>employees covering </a:t>
            </a:r>
            <a:r>
              <a:rPr lang="en-US" sz="2400" dirty="0" smtClean="0">
                <a:solidFill>
                  <a:schemeClr val="dk1"/>
                </a:solidFill>
                <a:ea typeface="Calibri"/>
                <a:cs typeface="Calibri"/>
                <a:sym typeface="Calibri"/>
              </a:rPr>
              <a:t>vacancy</a:t>
            </a:r>
          </a:p>
          <a:p>
            <a:pPr marL="342900" lvl="0" indent="-342900">
              <a:lnSpc>
                <a:spcPct val="80000"/>
              </a:lnSpc>
              <a:spcBef>
                <a:spcPts val="0"/>
              </a:spcBef>
              <a:spcAft>
                <a:spcPts val="0"/>
              </a:spcAft>
              <a:buClr>
                <a:schemeClr val="dk1"/>
              </a:buClr>
              <a:buSzPct val="100000"/>
              <a:buFont typeface="Arial" panose="020B0604020202020204" pitchFamily="34" charset="0"/>
              <a:buChar char="•"/>
            </a:pPr>
            <a:r>
              <a:rPr lang="en-US" sz="2400" dirty="0" smtClean="0"/>
              <a:t>Errors </a:t>
            </a:r>
            <a:r>
              <a:rPr lang="en-US" sz="2400" dirty="0"/>
              <a:t>from new </a:t>
            </a:r>
            <a:r>
              <a:rPr lang="en-US" sz="2400" dirty="0" smtClean="0"/>
              <a:t>employees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17</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411643" y="1579880"/>
            <a:ext cx="3397077" cy="2260600"/>
          </a:xfrm>
          <a:prstGeom prst="rect">
            <a:avLst/>
          </a:prstGeom>
          <a:ln>
            <a:noFill/>
          </a:ln>
          <a:effectLst>
            <a:softEdge rad="112500"/>
          </a:effectLst>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351284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Take a moment to discuss the following:</a:t>
            </a:r>
          </a:p>
          <a:p>
            <a:pPr marL="640080" lvl="1" indent="-457200">
              <a:buFont typeface="Arial" panose="020B0604020202020204" pitchFamily="34" charset="0"/>
              <a:buChar char="•"/>
            </a:pPr>
            <a:r>
              <a:rPr lang="en-US" dirty="0" smtClean="0"/>
              <a:t>What makes a “great place” to work?</a:t>
            </a:r>
          </a:p>
          <a:p>
            <a:pPr marL="640080" lvl="1" indent="-457200">
              <a:buFont typeface="Arial" panose="020B0604020202020204" pitchFamily="34" charset="0"/>
              <a:buChar char="•"/>
            </a:pPr>
            <a:r>
              <a:rPr lang="en-US" dirty="0" smtClean="0"/>
              <a:t>Why </a:t>
            </a:r>
            <a:r>
              <a:rPr lang="en-US" dirty="0"/>
              <a:t>did you choose to work at </a:t>
            </a:r>
            <a:r>
              <a:rPr lang="en-US" dirty="0" smtClean="0"/>
              <a:t>CDOT?</a:t>
            </a:r>
          </a:p>
          <a:p>
            <a:pPr marL="640080" lvl="1" indent="-457200">
              <a:buFont typeface="Arial" panose="020B0604020202020204" pitchFamily="34" charset="0"/>
              <a:buChar char="•"/>
            </a:pPr>
            <a:r>
              <a:rPr lang="en-US" dirty="0" smtClean="0"/>
              <a:t>Why </a:t>
            </a:r>
            <a:r>
              <a:rPr lang="en-US" dirty="0"/>
              <a:t>do employees </a:t>
            </a:r>
            <a:r>
              <a:rPr lang="en-US" dirty="0" smtClean="0"/>
              <a:t>stay?</a:t>
            </a:r>
          </a:p>
          <a:p>
            <a:pPr marL="640080" lvl="1" indent="-457200">
              <a:buFont typeface="Arial" panose="020B0604020202020204" pitchFamily="34" charset="0"/>
              <a:buChar char="•"/>
            </a:pPr>
            <a:r>
              <a:rPr lang="en-US" dirty="0" smtClean="0"/>
              <a:t>How are you, your employees,  and CDOT impacted by a “bad” </a:t>
            </a:r>
            <a:r>
              <a:rPr lang="en-US" dirty="0"/>
              <a:t>h</a:t>
            </a:r>
            <a:r>
              <a:rPr lang="en-US" dirty="0" smtClean="0"/>
              <a:t>ire?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r>
              <a:rPr lang="en-US" dirty="0" smtClean="0"/>
              <a:t>Exercise One - Group Discussion </a:t>
            </a:r>
            <a:endParaRPr lang="en-US" dirty="0"/>
          </a:p>
        </p:txBody>
      </p:sp>
    </p:spTree>
    <p:custDataLst>
      <p:tags r:id="rId1"/>
    </p:custDataLst>
    <p:extLst>
      <p:ext uri="{BB962C8B-B14F-4D97-AF65-F5344CB8AC3E}">
        <p14:creationId xmlns:p14="http://schemas.microsoft.com/office/powerpoint/2010/main" val="3568411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5038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Hiring the Best</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b="1"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888425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Identify </a:t>
            </a:r>
            <a:r>
              <a:rPr lang="en-US" dirty="0" smtClean="0">
                <a:solidFill>
                  <a:schemeClr val="dk1"/>
                </a:solidFill>
                <a:ea typeface="Calibri"/>
                <a:cs typeface="Calibri"/>
                <a:sym typeface="Calibri"/>
              </a:rPr>
              <a:t>the steps </a:t>
            </a:r>
            <a:r>
              <a:rPr lang="en-US" dirty="0">
                <a:solidFill>
                  <a:schemeClr val="dk1"/>
                </a:solidFill>
                <a:ea typeface="Calibri"/>
                <a:cs typeface="Calibri"/>
                <a:sym typeface="Calibri"/>
              </a:rPr>
              <a:t>in the selection process</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Describe the following roles</a:t>
            </a:r>
            <a:r>
              <a:rPr lang="en-US" dirty="0"/>
              <a:t> in each step</a:t>
            </a:r>
            <a:r>
              <a:rPr lang="en-US" dirty="0">
                <a:solidFill>
                  <a:schemeClr val="dk1"/>
                </a:solidFill>
                <a:ea typeface="Calibri"/>
                <a:cs typeface="Calibri"/>
                <a:sym typeface="Calibri"/>
              </a:rPr>
              <a:t> of the selection process</a:t>
            </a:r>
          </a:p>
          <a:p>
            <a:pPr lvl="1">
              <a:spcBef>
                <a:spcPts val="560"/>
              </a:spcBef>
              <a:spcAft>
                <a:spcPts val="0"/>
              </a:spcAft>
              <a:buSzPct val="100000"/>
            </a:pPr>
            <a:r>
              <a:rPr lang="en-US" sz="2800" dirty="0"/>
              <a:t>Hiring Manager</a:t>
            </a:r>
          </a:p>
          <a:p>
            <a:pPr lvl="1">
              <a:spcBef>
                <a:spcPts val="560"/>
              </a:spcBef>
              <a:spcAft>
                <a:spcPts val="0"/>
              </a:spcAft>
              <a:buSzPct val="100000"/>
            </a:pPr>
            <a:r>
              <a:rPr lang="en-US" sz="2800" dirty="0">
                <a:solidFill>
                  <a:schemeClr val="dk1"/>
                </a:solidFill>
                <a:ea typeface="Calibri"/>
                <a:cs typeface="Calibri"/>
                <a:sym typeface="Calibri"/>
              </a:rPr>
              <a:t>Workforce Staffing </a:t>
            </a:r>
            <a:r>
              <a:rPr lang="en-US" sz="2800" dirty="0" smtClean="0">
                <a:solidFill>
                  <a:schemeClr val="dk1"/>
                </a:solidFill>
                <a:ea typeface="Calibri"/>
                <a:cs typeface="Calibri"/>
                <a:sym typeface="Calibri"/>
              </a:rPr>
              <a:t>(HR Specialist)</a:t>
            </a:r>
            <a:endParaRPr lang="en-US" sz="2800" dirty="0">
              <a:solidFill>
                <a:schemeClr val="dk1"/>
              </a:solidFill>
              <a:ea typeface="Calibri"/>
              <a:cs typeface="Calibri"/>
              <a:sym typeface="Calibri"/>
            </a:endParaRPr>
          </a:p>
          <a:p>
            <a:pPr lvl="1">
              <a:spcBef>
                <a:spcPts val="560"/>
              </a:spcBef>
              <a:spcAft>
                <a:spcPts val="0"/>
              </a:spcAft>
              <a:buSzPct val="100000"/>
            </a:pPr>
            <a:r>
              <a:rPr lang="en-US" sz="2800" dirty="0"/>
              <a:t>Appointing </a:t>
            </a:r>
            <a:r>
              <a:rPr lang="en-US" sz="2800" dirty="0" smtClean="0"/>
              <a:t>Authority</a:t>
            </a:r>
            <a:endParaRPr lang="en-US" sz="28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357313" y="1293813"/>
            <a:ext cx="7603807" cy="5062537"/>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30200">
              <a:spcBef>
                <a:spcPts val="0"/>
              </a:spcBef>
              <a:buClr>
                <a:schemeClr val="dk1"/>
              </a:buClr>
              <a:buSzPct val="100000"/>
              <a:buFont typeface="Arial"/>
              <a:buChar char="•"/>
            </a:pPr>
            <a:r>
              <a:rPr lang="en-US" sz="2000" b="1" i="1" dirty="0">
                <a:solidFill>
                  <a:schemeClr val="dk1"/>
                </a:solidFill>
                <a:ea typeface="Calibri"/>
                <a:cs typeface="Calibri"/>
                <a:sym typeface="Calibri"/>
              </a:rPr>
              <a:t>Comparative Analysis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A process that utilizes professionally accepted standards that compares specific job-related knowledge, skills, abilities, behaviors and other competencies</a:t>
            </a:r>
          </a:p>
          <a:p>
            <a:pPr marL="342900" lvl="0" indent="-330200">
              <a:spcBef>
                <a:spcPts val="0"/>
              </a:spcBef>
              <a:buClr>
                <a:schemeClr val="dk1"/>
              </a:buClr>
              <a:buSzPct val="100000"/>
              <a:buFont typeface="Arial"/>
              <a:buChar char="•"/>
            </a:pPr>
            <a:r>
              <a:rPr lang="en-US" sz="2000" b="1" i="1" dirty="0">
                <a:solidFill>
                  <a:schemeClr val="dk1"/>
                </a:solidFill>
                <a:ea typeface="Calibri"/>
                <a:cs typeface="Calibri"/>
                <a:sym typeface="Calibri"/>
              </a:rPr>
              <a:t>Eligible List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A list of persons who have successfully passed through a comparative analysis and may be considered for appointment. Referrals are drawn from this list</a:t>
            </a:r>
          </a:p>
          <a:p>
            <a:pPr marL="342900" indent="-330200">
              <a:spcBef>
                <a:spcPts val="0"/>
              </a:spcBef>
              <a:buClr>
                <a:schemeClr val="dk1"/>
              </a:buClr>
              <a:buSzPct val="100000"/>
              <a:buFont typeface="Calibri"/>
              <a:buChar char="•"/>
            </a:pPr>
            <a:r>
              <a:rPr lang="en-US" sz="2000" b="1" i="1" dirty="0">
                <a:solidFill>
                  <a:schemeClr val="dk1"/>
                </a:solidFill>
                <a:ea typeface="Calibri"/>
                <a:cs typeface="Calibri"/>
                <a:sym typeface="Calibri"/>
              </a:rPr>
              <a:t>Minimum Qualifications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The screening criteria, which can include education, experience, licensure, and certification, used to identify which applicants possess the minimum skills necessary to perform the job duties</a:t>
            </a:r>
          </a:p>
          <a:p>
            <a:pPr marL="342900" indent="-330200">
              <a:spcBef>
                <a:spcPts val="0"/>
              </a:spcBef>
              <a:buClr>
                <a:schemeClr val="dk1"/>
              </a:buClr>
              <a:buSzPct val="100000"/>
              <a:buFont typeface="Calibri"/>
              <a:buChar char="•"/>
            </a:pPr>
            <a:r>
              <a:rPr lang="en-US" sz="2000" b="1" i="1" dirty="0" smtClean="0">
                <a:solidFill>
                  <a:schemeClr val="dk1"/>
                </a:solidFill>
                <a:ea typeface="Calibri"/>
                <a:cs typeface="Calibri"/>
                <a:sym typeface="Calibri"/>
              </a:rPr>
              <a:t>Position </a:t>
            </a:r>
            <a:r>
              <a:rPr lang="en-US" sz="2000" b="1" i="1" dirty="0">
                <a:solidFill>
                  <a:schemeClr val="dk1"/>
                </a:solidFill>
                <a:ea typeface="Calibri"/>
                <a:cs typeface="Calibri"/>
                <a:sym typeface="Calibri"/>
              </a:rPr>
              <a:t>Description Questionnaire (PDQ)</a:t>
            </a:r>
            <a:r>
              <a:rPr lang="en-US" sz="2000" dirty="0">
                <a:solidFill>
                  <a:schemeClr val="dk1"/>
                </a:solidFill>
                <a:ea typeface="Calibri"/>
                <a:cs typeface="Calibri"/>
                <a:sym typeface="Calibri"/>
              </a:rPr>
              <a:t>: The job description unique for each state </a:t>
            </a:r>
            <a:r>
              <a:rPr lang="en-US" sz="2000" dirty="0" smtClean="0">
                <a:solidFill>
                  <a:schemeClr val="dk1"/>
                </a:solidFill>
                <a:ea typeface="Calibri"/>
                <a:cs typeface="Calibri"/>
                <a:sym typeface="Calibri"/>
              </a:rPr>
              <a:t>position</a:t>
            </a:r>
            <a:endParaRPr lang="en-US" sz="2000" b="1" i="1" dirty="0" smtClean="0">
              <a:solidFill>
                <a:schemeClr val="dk1"/>
              </a:solidFill>
              <a:ea typeface="Calibri"/>
              <a:cs typeface="Calibri"/>
              <a:sym typeface="Calibri"/>
            </a:endParaRPr>
          </a:p>
          <a:p>
            <a:pPr marL="342900" lvl="0" indent="-330200">
              <a:spcBef>
                <a:spcPts val="0"/>
              </a:spcBef>
              <a:buClr>
                <a:schemeClr val="dk1"/>
              </a:buClr>
              <a:buSzPct val="100000"/>
              <a:buFont typeface="Calibri"/>
              <a:buChar char="•"/>
            </a:pPr>
            <a:r>
              <a:rPr lang="en-US" sz="2000" b="1" i="1" dirty="0" smtClean="0">
                <a:solidFill>
                  <a:schemeClr val="dk1"/>
                </a:solidFill>
                <a:ea typeface="Calibri"/>
                <a:cs typeface="Calibri"/>
                <a:sym typeface="Calibri"/>
              </a:rPr>
              <a:t>Personnel </a:t>
            </a:r>
            <a:r>
              <a:rPr lang="en-US" sz="2000" b="1" i="1" dirty="0">
                <a:solidFill>
                  <a:schemeClr val="dk1"/>
                </a:solidFill>
                <a:ea typeface="Calibri"/>
                <a:cs typeface="Calibri"/>
                <a:sym typeface="Calibri"/>
              </a:rPr>
              <a:t>Change Request (PCR)</a:t>
            </a:r>
            <a:r>
              <a:rPr lang="en-US" sz="2000" dirty="0">
                <a:solidFill>
                  <a:schemeClr val="dk1"/>
                </a:solidFill>
                <a:ea typeface="Calibri"/>
                <a:cs typeface="Calibri"/>
                <a:sym typeface="Calibri"/>
              </a:rPr>
              <a:t>: The action in SAP that is taken to make </a:t>
            </a:r>
            <a:r>
              <a:rPr lang="en-US" sz="2000" dirty="0" smtClean="0">
                <a:solidFill>
                  <a:schemeClr val="dk1"/>
                </a:solidFill>
                <a:ea typeface="Calibri"/>
                <a:cs typeface="Calibri"/>
                <a:sym typeface="Calibri"/>
              </a:rPr>
              <a:t>changes to positions or personnel</a:t>
            </a:r>
            <a:endParaRPr lang="en-US" sz="2000" b="1" i="1" dirty="0" smtClean="0">
              <a:solidFill>
                <a:schemeClr val="dk1"/>
              </a:solidFill>
              <a:ea typeface="Calibri"/>
              <a:cs typeface="Calibri"/>
              <a:sym typeface="Calibri"/>
            </a:endParaRPr>
          </a:p>
          <a:p>
            <a:pPr marL="342900" lvl="0" indent="-330200">
              <a:spcBef>
                <a:spcPts val="0"/>
              </a:spcBef>
              <a:buClr>
                <a:schemeClr val="dk1"/>
              </a:buClr>
              <a:buSzPct val="100000"/>
              <a:buFont typeface="Arial"/>
              <a:buChar char="•"/>
            </a:pPr>
            <a:r>
              <a:rPr lang="en-US" sz="2000" b="1" i="1" dirty="0" smtClean="0">
                <a:solidFill>
                  <a:schemeClr val="dk1"/>
                </a:solidFill>
                <a:ea typeface="Calibri"/>
                <a:cs typeface="Calibri"/>
                <a:sym typeface="Calibri"/>
              </a:rPr>
              <a:t>Referral </a:t>
            </a:r>
            <a:r>
              <a:rPr lang="en-US" sz="2000" b="1" i="1" dirty="0">
                <a:solidFill>
                  <a:schemeClr val="dk1"/>
                </a:solidFill>
                <a:ea typeface="Calibri"/>
                <a:cs typeface="Calibri"/>
                <a:sym typeface="Calibri"/>
              </a:rPr>
              <a:t>List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A list of the top six individuals drawn from the eligible list who are to be considered by the appointing </a:t>
            </a:r>
            <a:r>
              <a:rPr lang="en-US" sz="2000" dirty="0" smtClean="0">
                <a:solidFill>
                  <a:schemeClr val="dk1"/>
                </a:solidFill>
                <a:ea typeface="Calibri"/>
                <a:cs typeface="Calibri"/>
                <a:sym typeface="Calibri"/>
              </a:rPr>
              <a:t>authority</a:t>
            </a:r>
            <a:endParaRPr lang="en-US" sz="2000" dirty="0">
              <a:solidFill>
                <a:schemeClr val="dk1"/>
              </a:solidFill>
              <a:ea typeface="Calibri"/>
              <a:cs typeface="Calibri"/>
              <a:sym typeface="Calibri"/>
            </a:endParaRPr>
          </a:p>
        </p:txBody>
      </p:sp>
    </p:spTree>
    <p:custDataLst>
      <p:tags r:id="rId1"/>
    </p:custDataLst>
    <p:extLst>
      <p:ext uri="{BB962C8B-B14F-4D97-AF65-F5344CB8AC3E}">
        <p14:creationId xmlns:p14="http://schemas.microsoft.com/office/powerpoint/2010/main" val="2938620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23</a:t>
            </a:fld>
            <a:endParaRPr lang="en-US" dirty="0"/>
          </a:p>
        </p:txBody>
      </p:sp>
      <p:graphicFrame>
        <p:nvGraphicFramePr>
          <p:cNvPr id="5" name="Diagram 4"/>
          <p:cNvGraphicFramePr/>
          <p:nvPr>
            <p:extLst>
              <p:ext uri="{D42A27DB-BD31-4B8C-83A1-F6EECF244321}">
                <p14:modId xmlns:p14="http://schemas.microsoft.com/office/powerpoint/2010/main" val="18915547"/>
              </p:ext>
            </p:extLst>
          </p:nvPr>
        </p:nvGraphicFramePr>
        <p:xfrm>
          <a:off x="182880" y="1377696"/>
          <a:ext cx="8778240" cy="4978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83834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24</a:t>
            </a:fld>
            <a:endParaRPr lang="en-US" dirty="0"/>
          </a:p>
        </p:txBody>
      </p:sp>
      <p:graphicFrame>
        <p:nvGraphicFramePr>
          <p:cNvPr id="5" name="Diagram 4"/>
          <p:cNvGraphicFramePr/>
          <p:nvPr>
            <p:extLst/>
          </p:nvPr>
        </p:nvGraphicFramePr>
        <p:xfrm>
          <a:off x="182880" y="1377696"/>
          <a:ext cx="8778240" cy="4978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3594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25</a:t>
            </a:fld>
            <a:endParaRPr lang="en-US" dirty="0"/>
          </a:p>
        </p:txBody>
      </p:sp>
      <p:graphicFrame>
        <p:nvGraphicFramePr>
          <p:cNvPr id="5" name="Diagram 4"/>
          <p:cNvGraphicFramePr/>
          <p:nvPr>
            <p:extLst/>
          </p:nvPr>
        </p:nvGraphicFramePr>
        <p:xfrm>
          <a:off x="182880" y="1377696"/>
          <a:ext cx="8778240" cy="49786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7497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the Hiring Manager</a:t>
            </a:r>
            <a:endParaRPr lang="en-US" dirty="0"/>
          </a:p>
        </p:txBody>
      </p:sp>
      <p:pic>
        <p:nvPicPr>
          <p:cNvPr id="6" name="Brian"/>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870454" cy="493384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7" name="Content Placeholder 6"/>
          <p:cNvSpPr>
            <a:spLocks noGrp="1"/>
          </p:cNvSpPr>
          <p:nvPr>
            <p:ph sz="half" idx="12"/>
          </p:nvPr>
        </p:nvSpPr>
        <p:spPr>
          <a:xfrm>
            <a:off x="2175254" y="1367681"/>
            <a:ext cx="6633466" cy="4937760"/>
          </a:xfrm>
        </p:spPr>
        <p:txBody>
          <a:bodyPr/>
          <a:lstStyle/>
          <a:p>
            <a:r>
              <a:rPr lang="en-US" sz="1800" dirty="0" smtClean="0"/>
              <a:t>The role of the Hiring Manager is to:</a:t>
            </a:r>
          </a:p>
          <a:p>
            <a:pPr marL="342900" indent="-342900">
              <a:buFont typeface="Arial" panose="020B0604020202020204" pitchFamily="34" charset="0"/>
              <a:buChar char="•"/>
            </a:pPr>
            <a:r>
              <a:rPr lang="en-US" sz="1800" dirty="0" smtClean="0"/>
              <a:t>Partner with the HR Specialist about how to fill the position</a:t>
            </a:r>
          </a:p>
          <a:p>
            <a:pPr marL="342900" indent="-342900">
              <a:buFont typeface="Arial" panose="020B0604020202020204" pitchFamily="34" charset="0"/>
              <a:buChar char="•"/>
            </a:pPr>
            <a:r>
              <a:rPr lang="en-US" sz="1800" dirty="0"/>
              <a:t>Partner with the HR Specialist to provide review and input on </a:t>
            </a:r>
            <a:r>
              <a:rPr lang="en-US" sz="1800" dirty="0" smtClean="0"/>
              <a:t>PDQ, job </a:t>
            </a:r>
            <a:r>
              <a:rPr lang="en-US" sz="1800" dirty="0"/>
              <a:t>announcement draft and comparative analysis </a:t>
            </a:r>
            <a:r>
              <a:rPr lang="en-US" sz="1800" dirty="0" smtClean="0"/>
              <a:t>process</a:t>
            </a:r>
          </a:p>
          <a:p>
            <a:pPr marL="342900" indent="-342900">
              <a:buFont typeface="Arial" panose="020B0604020202020204" pitchFamily="34" charset="0"/>
              <a:buChar char="•"/>
            </a:pPr>
            <a:r>
              <a:rPr lang="en-US" sz="1800" dirty="0" smtClean="0"/>
              <a:t>Conduct final interviews and select top applicant(s)</a:t>
            </a:r>
          </a:p>
          <a:p>
            <a:pPr marL="342900" indent="-342900">
              <a:buFont typeface="Arial" panose="020B0604020202020204" pitchFamily="34" charset="0"/>
              <a:buChar char="•"/>
            </a:pPr>
            <a:r>
              <a:rPr lang="en-US" sz="1800" dirty="0" smtClean="0"/>
              <a:t>Conduct </a:t>
            </a:r>
            <a:r>
              <a:rPr lang="en-US" sz="1800" dirty="0"/>
              <a:t>r</a:t>
            </a:r>
            <a:r>
              <a:rPr lang="en-US" sz="1800" dirty="0" smtClean="0"/>
              <a:t>eference </a:t>
            </a:r>
            <a:r>
              <a:rPr lang="en-US" sz="1800" dirty="0"/>
              <a:t>c</a:t>
            </a:r>
            <a:r>
              <a:rPr lang="en-US" sz="1800" dirty="0" smtClean="0"/>
              <a:t>hecks on your top applicant(s) </a:t>
            </a:r>
          </a:p>
          <a:p>
            <a:pPr marL="342900" indent="-342900">
              <a:buFont typeface="Arial" panose="020B0604020202020204" pitchFamily="34" charset="0"/>
              <a:buChar char="•"/>
            </a:pPr>
            <a:r>
              <a:rPr lang="en-US" sz="1800" dirty="0"/>
              <a:t>Provide name of top candidate to HR Specialist to trigger salary </a:t>
            </a:r>
            <a:r>
              <a:rPr lang="en-US" sz="1800" dirty="0" smtClean="0"/>
              <a:t>analysis</a:t>
            </a:r>
          </a:p>
          <a:p>
            <a:pPr marL="342900" indent="-342900">
              <a:buFont typeface="Arial" panose="020B0604020202020204" pitchFamily="34" charset="0"/>
              <a:buChar char="•"/>
            </a:pPr>
            <a:r>
              <a:rPr lang="en-US" sz="1800" dirty="0"/>
              <a:t>Create conditional offer of employment using template and send to HR </a:t>
            </a:r>
            <a:r>
              <a:rPr lang="en-US" sz="1800" dirty="0" smtClean="0"/>
              <a:t>Specialist</a:t>
            </a:r>
          </a:p>
          <a:p>
            <a:pPr marL="342900" indent="-342900">
              <a:buFont typeface="Arial" panose="020B0604020202020204" pitchFamily="34" charset="0"/>
              <a:buChar char="•"/>
            </a:pPr>
            <a:r>
              <a:rPr lang="en-US" sz="1800" dirty="0" smtClean="0"/>
              <a:t>Conduct any additional pre-employment </a:t>
            </a:r>
            <a:r>
              <a:rPr lang="en-US" sz="1800" dirty="0"/>
              <a:t>screening steps </a:t>
            </a:r>
            <a:r>
              <a:rPr lang="en-US" sz="1800" dirty="0" smtClean="0"/>
              <a:t>after the applicant passes background check and notify HR </a:t>
            </a:r>
          </a:p>
          <a:p>
            <a:pPr marL="342900" indent="-342900">
              <a:buFont typeface="Arial" panose="020B0604020202020204" pitchFamily="34" charset="0"/>
              <a:buChar char="•"/>
            </a:pPr>
            <a:r>
              <a:rPr lang="en-US" sz="1800" dirty="0" smtClean="0"/>
              <a:t>Contact preferred </a:t>
            </a:r>
            <a:r>
              <a:rPr lang="en-US" sz="1800" dirty="0"/>
              <a:t>a</a:t>
            </a:r>
            <a:r>
              <a:rPr lang="en-US" sz="1800" dirty="0" smtClean="0"/>
              <a:t>pplicant and confirm start date </a:t>
            </a:r>
          </a:p>
          <a:p>
            <a:pPr marL="342900" indent="-342900">
              <a:buFont typeface="Arial" panose="020B0604020202020204" pitchFamily="34" charset="0"/>
              <a:buChar char="•"/>
            </a:pPr>
            <a:r>
              <a:rPr lang="en-US" sz="1800" dirty="0" smtClean="0"/>
              <a:t>Complete the appropriate PCR Form</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295676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the Hiring Manager</a:t>
            </a:r>
            <a:endParaRPr lang="en-US" dirty="0"/>
          </a:p>
        </p:txBody>
      </p:sp>
      <p:pic>
        <p:nvPicPr>
          <p:cNvPr id="6" name="Brian"/>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870454" cy="493384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7" name="Content Placeholder 6"/>
          <p:cNvSpPr>
            <a:spLocks noGrp="1"/>
          </p:cNvSpPr>
          <p:nvPr>
            <p:ph sz="half" idx="12"/>
          </p:nvPr>
        </p:nvSpPr>
        <p:spPr>
          <a:xfrm>
            <a:off x="2175254" y="1367681"/>
            <a:ext cx="6633466" cy="4937760"/>
          </a:xfrm>
        </p:spPr>
        <p:txBody>
          <a:bodyPr/>
          <a:lstStyle/>
          <a:p>
            <a:r>
              <a:rPr lang="en-US" sz="2000" dirty="0" smtClean="0"/>
              <a:t>The role of the Hiring Manager is to:</a:t>
            </a:r>
          </a:p>
          <a:p>
            <a:pPr marL="342900" indent="-342900">
              <a:buFont typeface="Arial" panose="020B0604020202020204" pitchFamily="34" charset="0"/>
              <a:buChar char="•"/>
            </a:pPr>
            <a:r>
              <a:rPr lang="en-US" sz="2000" dirty="0" smtClean="0"/>
              <a:t>Consult with the HR Specialist the position and filling it</a:t>
            </a:r>
          </a:p>
          <a:p>
            <a:pPr marL="342900" indent="-342900">
              <a:buFont typeface="Arial" panose="020B0604020202020204" pitchFamily="34" charset="0"/>
              <a:buChar char="•"/>
            </a:pPr>
            <a:r>
              <a:rPr lang="en-US" sz="2000" dirty="0" smtClean="0"/>
              <a:t>Partner with the HR Specialist to facilitate the comparative analysis process</a:t>
            </a:r>
          </a:p>
          <a:p>
            <a:pPr marL="342900" indent="-342900">
              <a:buFont typeface="Arial" panose="020B0604020202020204" pitchFamily="34" charset="0"/>
              <a:buChar char="•"/>
            </a:pPr>
            <a:r>
              <a:rPr lang="en-US" sz="2000" dirty="0" smtClean="0"/>
              <a:t>Conduct final interviews /select top applicant(s)</a:t>
            </a:r>
          </a:p>
          <a:p>
            <a:pPr marL="342900" indent="-342900">
              <a:buFont typeface="Arial" panose="020B0604020202020204" pitchFamily="34" charset="0"/>
              <a:buChar char="•"/>
            </a:pPr>
            <a:r>
              <a:rPr lang="en-US" sz="2000" dirty="0" smtClean="0"/>
              <a:t>Conduct Reference Checks on your top applicant(s) </a:t>
            </a:r>
          </a:p>
          <a:p>
            <a:pPr marL="342900" indent="-342900">
              <a:buFont typeface="Arial" panose="020B0604020202020204" pitchFamily="34" charset="0"/>
              <a:buChar char="•"/>
            </a:pPr>
            <a:r>
              <a:rPr lang="en-US" sz="2000" dirty="0" smtClean="0"/>
              <a:t>Inform HR of need to conduct salary analysis</a:t>
            </a:r>
          </a:p>
          <a:p>
            <a:pPr marL="342900" indent="-342900">
              <a:buFont typeface="Arial" panose="020B0604020202020204" pitchFamily="34" charset="0"/>
              <a:buChar char="•"/>
            </a:pPr>
            <a:r>
              <a:rPr lang="en-US" sz="2000" dirty="0" smtClean="0"/>
              <a:t>Create and send conditional offer of employment using New Hire Template</a:t>
            </a:r>
          </a:p>
          <a:p>
            <a:pPr marL="342900" indent="-342900">
              <a:buFont typeface="Arial" panose="020B0604020202020204" pitchFamily="34" charset="0"/>
              <a:buChar char="•"/>
            </a:pPr>
            <a:r>
              <a:rPr lang="en-US" sz="2000" dirty="0" smtClean="0"/>
              <a:t>Conduct any </a:t>
            </a:r>
            <a:r>
              <a:rPr lang="en-US" sz="2000" dirty="0"/>
              <a:t>pre-employment screening steps </a:t>
            </a:r>
            <a:r>
              <a:rPr lang="en-US" sz="2000" dirty="0" smtClean="0"/>
              <a:t>after applicant passes employment screening and notify HR </a:t>
            </a:r>
          </a:p>
          <a:p>
            <a:pPr marL="342900" indent="-342900">
              <a:buFont typeface="Arial" panose="020B0604020202020204" pitchFamily="34" charset="0"/>
              <a:buChar char="•"/>
            </a:pPr>
            <a:r>
              <a:rPr lang="en-US" sz="2000" dirty="0" smtClean="0"/>
              <a:t>Contact Preferred applicant and confirm start date </a:t>
            </a:r>
          </a:p>
          <a:p>
            <a:pPr marL="342900" indent="-342900">
              <a:buFont typeface="Arial" panose="020B0604020202020204" pitchFamily="34" charset="0"/>
              <a:buChar char="•"/>
            </a:pPr>
            <a:r>
              <a:rPr lang="en-US" sz="2000" dirty="0" smtClean="0"/>
              <a:t>Complete PCR Form</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87127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Workforce Staffing</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7" name="Content Placeholder 6"/>
          <p:cNvSpPr>
            <a:spLocks noGrp="1"/>
          </p:cNvSpPr>
          <p:nvPr>
            <p:ph sz="half" idx="12"/>
          </p:nvPr>
        </p:nvSpPr>
        <p:spPr>
          <a:xfrm>
            <a:off x="1848678" y="1367681"/>
            <a:ext cx="6960042" cy="4937760"/>
          </a:xfrm>
        </p:spPr>
        <p:txBody>
          <a:bodyPr/>
          <a:lstStyle/>
          <a:p>
            <a:r>
              <a:rPr lang="en-US" sz="2300" dirty="0" smtClean="0"/>
              <a:t>The role of the Workforce Staffing is to:</a:t>
            </a:r>
          </a:p>
          <a:p>
            <a:pPr marL="342900" indent="-342900">
              <a:buFont typeface="Arial" panose="020B0604020202020204" pitchFamily="34" charset="0"/>
              <a:buChar char="•"/>
            </a:pPr>
            <a:r>
              <a:rPr lang="en-US" sz="2300" dirty="0" smtClean="0"/>
              <a:t>Serve as an adviser to the Hiring Manager to ensure a legally defensible selection process</a:t>
            </a:r>
          </a:p>
          <a:p>
            <a:pPr marL="342900" indent="-342900">
              <a:buFont typeface="Arial" panose="020B0604020202020204" pitchFamily="34" charset="0"/>
              <a:buChar char="•"/>
            </a:pPr>
            <a:r>
              <a:rPr lang="en-US" sz="2300" dirty="0" smtClean="0"/>
              <a:t>Accountable for the job </a:t>
            </a:r>
            <a:r>
              <a:rPr lang="en-US" sz="2300" dirty="0"/>
              <a:t>a</a:t>
            </a:r>
            <a:r>
              <a:rPr lang="en-US" sz="2300" dirty="0" smtClean="0"/>
              <a:t>nnouncement </a:t>
            </a:r>
          </a:p>
          <a:p>
            <a:pPr marL="342900" indent="-342900">
              <a:buFont typeface="Arial" panose="020B0604020202020204" pitchFamily="34" charset="0"/>
              <a:buChar char="•"/>
            </a:pPr>
            <a:r>
              <a:rPr lang="en-US" sz="2300" dirty="0" smtClean="0"/>
              <a:t>Conduct review </a:t>
            </a:r>
            <a:r>
              <a:rPr lang="en-US" sz="2300" dirty="0"/>
              <a:t>of applications against the </a:t>
            </a:r>
            <a:r>
              <a:rPr lang="en-US" sz="2300" dirty="0" smtClean="0"/>
              <a:t>MQs </a:t>
            </a:r>
          </a:p>
          <a:p>
            <a:pPr marL="342900" indent="-342900">
              <a:buFont typeface="Arial" panose="020B0604020202020204" pitchFamily="34" charset="0"/>
              <a:buChar char="•"/>
            </a:pPr>
            <a:r>
              <a:rPr lang="en-US" sz="2300" dirty="0" smtClean="0"/>
              <a:t>Partner with the Hiring Manager to complete the comparative analysis process for </a:t>
            </a:r>
            <a:r>
              <a:rPr lang="en-US" sz="2300" dirty="0"/>
              <a:t>a</a:t>
            </a:r>
            <a:r>
              <a:rPr lang="en-US" sz="2300" dirty="0" smtClean="0"/>
              <a:t>pplicant </a:t>
            </a:r>
            <a:r>
              <a:rPr lang="en-US" sz="2300" dirty="0"/>
              <a:t>r</a:t>
            </a:r>
            <a:r>
              <a:rPr lang="en-US" sz="2300" dirty="0" smtClean="0"/>
              <a:t>anking</a:t>
            </a:r>
          </a:p>
          <a:p>
            <a:pPr marL="342900" indent="-342900">
              <a:buFont typeface="Arial" panose="020B0604020202020204" pitchFamily="34" charset="0"/>
              <a:buChar char="•"/>
            </a:pPr>
            <a:r>
              <a:rPr lang="en-US" sz="2300" dirty="0" smtClean="0"/>
              <a:t>Conduct salary analysis</a:t>
            </a:r>
          </a:p>
          <a:p>
            <a:pPr marL="342900" indent="-342900">
              <a:buFont typeface="Arial" panose="020B0604020202020204" pitchFamily="34" charset="0"/>
              <a:buChar char="•"/>
            </a:pPr>
            <a:r>
              <a:rPr lang="en-US" sz="2300" dirty="0" smtClean="0"/>
              <a:t>Extend </a:t>
            </a:r>
            <a:r>
              <a:rPr lang="en-US" sz="2300" dirty="0"/>
              <a:t>o</a:t>
            </a:r>
            <a:r>
              <a:rPr lang="en-US" sz="2300" dirty="0" smtClean="0"/>
              <a:t>fficial offer letter to the applicant</a:t>
            </a:r>
          </a:p>
          <a:p>
            <a:pPr marL="342900" indent="-342900">
              <a:buFont typeface="Arial" panose="020B0604020202020204" pitchFamily="34" charset="0"/>
              <a:buChar char="•"/>
            </a:pPr>
            <a:r>
              <a:rPr lang="en-US" sz="2300" dirty="0" smtClean="0"/>
              <a:t>Facilitate the background check process</a:t>
            </a:r>
          </a:p>
          <a:p>
            <a:pPr marL="342900" indent="-342900">
              <a:buFont typeface="Arial" panose="020B0604020202020204" pitchFamily="34" charset="0"/>
              <a:buChar char="•"/>
            </a:pPr>
            <a:r>
              <a:rPr lang="en-US" sz="2300" dirty="0" smtClean="0"/>
              <a:t>Review the PDQ and job duties to ensure appropriate classification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8"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574800" cy="472665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66181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Workforce Staffing</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7" name="Content Placeholder 6"/>
          <p:cNvSpPr>
            <a:spLocks noGrp="1"/>
          </p:cNvSpPr>
          <p:nvPr>
            <p:ph sz="half" idx="12"/>
          </p:nvPr>
        </p:nvSpPr>
        <p:spPr>
          <a:xfrm>
            <a:off x="1848678" y="1367681"/>
            <a:ext cx="6960042" cy="4937760"/>
          </a:xfrm>
        </p:spPr>
        <p:txBody>
          <a:bodyPr/>
          <a:lstStyle/>
          <a:p>
            <a:r>
              <a:rPr lang="en-US" sz="2300" dirty="0" smtClean="0"/>
              <a:t>The role of the Workforce Staffing is to:</a:t>
            </a:r>
          </a:p>
          <a:p>
            <a:pPr marL="342900" indent="-342900">
              <a:buFont typeface="Arial" panose="020B0604020202020204" pitchFamily="34" charset="0"/>
              <a:buChar char="•"/>
            </a:pPr>
            <a:r>
              <a:rPr lang="en-US" sz="2300" dirty="0" smtClean="0"/>
              <a:t>Serve as an adviser to the Hiring Manager to ensure a legally defensible selection process</a:t>
            </a:r>
          </a:p>
          <a:p>
            <a:pPr marL="342900" indent="-342900">
              <a:buFont typeface="Arial" panose="020B0604020202020204" pitchFamily="34" charset="0"/>
              <a:buChar char="•"/>
            </a:pPr>
            <a:r>
              <a:rPr lang="en-US" sz="2300" dirty="0" smtClean="0"/>
              <a:t>Accountable for the job </a:t>
            </a:r>
            <a:r>
              <a:rPr lang="en-US" sz="2300" dirty="0"/>
              <a:t>a</a:t>
            </a:r>
            <a:r>
              <a:rPr lang="en-US" sz="2300" dirty="0" smtClean="0"/>
              <a:t>nnouncement </a:t>
            </a:r>
          </a:p>
          <a:p>
            <a:pPr marL="342900" indent="-342900">
              <a:buFont typeface="Arial" panose="020B0604020202020204" pitchFamily="34" charset="0"/>
              <a:buChar char="•"/>
            </a:pPr>
            <a:r>
              <a:rPr lang="en-US" sz="2300" dirty="0" smtClean="0"/>
              <a:t>Conduct review </a:t>
            </a:r>
            <a:r>
              <a:rPr lang="en-US" sz="2300" dirty="0"/>
              <a:t>of applications against the </a:t>
            </a:r>
            <a:r>
              <a:rPr lang="en-US" sz="2300" dirty="0" smtClean="0"/>
              <a:t>MQs </a:t>
            </a:r>
          </a:p>
          <a:p>
            <a:pPr marL="342900" indent="-342900">
              <a:buFont typeface="Arial" panose="020B0604020202020204" pitchFamily="34" charset="0"/>
              <a:buChar char="•"/>
            </a:pPr>
            <a:r>
              <a:rPr lang="en-US" sz="2300" dirty="0" smtClean="0"/>
              <a:t>Partner with the Hiring Manager to complete the comparative analysis process for </a:t>
            </a:r>
            <a:r>
              <a:rPr lang="en-US" sz="2300" dirty="0"/>
              <a:t>a</a:t>
            </a:r>
            <a:r>
              <a:rPr lang="en-US" sz="2300" dirty="0" smtClean="0"/>
              <a:t>pplicant </a:t>
            </a:r>
            <a:r>
              <a:rPr lang="en-US" sz="2300" dirty="0"/>
              <a:t>r</a:t>
            </a:r>
            <a:r>
              <a:rPr lang="en-US" sz="2300" dirty="0" smtClean="0"/>
              <a:t>anking</a:t>
            </a:r>
          </a:p>
          <a:p>
            <a:pPr marL="342900" indent="-342900">
              <a:buFont typeface="Arial" panose="020B0604020202020204" pitchFamily="34" charset="0"/>
              <a:buChar char="•"/>
            </a:pPr>
            <a:r>
              <a:rPr lang="en-US" sz="2300" dirty="0" smtClean="0"/>
              <a:t>Conduct salary analysis</a:t>
            </a:r>
          </a:p>
          <a:p>
            <a:pPr marL="342900" indent="-342900">
              <a:buFont typeface="Arial" panose="020B0604020202020204" pitchFamily="34" charset="0"/>
              <a:buChar char="•"/>
            </a:pPr>
            <a:r>
              <a:rPr lang="en-US" sz="2300" dirty="0" smtClean="0"/>
              <a:t>Extend </a:t>
            </a:r>
            <a:r>
              <a:rPr lang="en-US" sz="2300" dirty="0"/>
              <a:t>o</a:t>
            </a:r>
            <a:r>
              <a:rPr lang="en-US" sz="2300" dirty="0" smtClean="0"/>
              <a:t>fficial offer letter to the applicant</a:t>
            </a:r>
          </a:p>
          <a:p>
            <a:pPr marL="342900" indent="-342900">
              <a:buFont typeface="Arial" panose="020B0604020202020204" pitchFamily="34" charset="0"/>
              <a:buChar char="•"/>
            </a:pPr>
            <a:r>
              <a:rPr lang="en-US" sz="2300" dirty="0" smtClean="0"/>
              <a:t>Facilitate the background check process</a:t>
            </a:r>
          </a:p>
          <a:p>
            <a:pPr marL="342900" indent="-342900">
              <a:buFont typeface="Arial" panose="020B0604020202020204" pitchFamily="34" charset="0"/>
              <a:buChar char="•"/>
            </a:pPr>
            <a:r>
              <a:rPr lang="en-US" sz="2300" dirty="0" smtClean="0"/>
              <a:t>Review the PDQ and job duties to ensure appropriate classification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8"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574800" cy="472665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36655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the Appointing Authority</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7" name="Content Placeholder 6"/>
          <p:cNvSpPr>
            <a:spLocks noGrp="1"/>
          </p:cNvSpPr>
          <p:nvPr>
            <p:ph sz="half" idx="12"/>
          </p:nvPr>
        </p:nvSpPr>
        <p:spPr>
          <a:xfrm>
            <a:off x="2084832" y="1367681"/>
            <a:ext cx="6723888" cy="4937760"/>
          </a:xfrm>
        </p:spPr>
        <p:txBody>
          <a:bodyPr/>
          <a:lstStyle/>
          <a:p>
            <a:r>
              <a:rPr lang="en-US" dirty="0" smtClean="0"/>
              <a:t>The role of the Appointing Authority is to:</a:t>
            </a:r>
          </a:p>
          <a:p>
            <a:pPr marL="342900" indent="-342900">
              <a:buFont typeface="Arial" panose="020B0604020202020204" pitchFamily="34" charset="0"/>
              <a:buChar char="•"/>
            </a:pPr>
            <a:r>
              <a:rPr lang="en-US" dirty="0" smtClean="0"/>
              <a:t>Approve or reject initiation of the selection process</a:t>
            </a:r>
          </a:p>
          <a:p>
            <a:pPr marL="342900" indent="-342900">
              <a:buFont typeface="Arial" panose="020B0604020202020204" pitchFamily="34" charset="0"/>
              <a:buChar char="•"/>
            </a:pPr>
            <a:r>
              <a:rPr lang="en-US" dirty="0" smtClean="0"/>
              <a:t>Approve the final PDQ </a:t>
            </a:r>
          </a:p>
          <a:p>
            <a:pPr marL="342900" indent="-342900">
              <a:buFont typeface="Arial" panose="020B0604020202020204" pitchFamily="34" charset="0"/>
              <a:buChar char="•"/>
            </a:pPr>
            <a:r>
              <a:rPr lang="en-US" dirty="0" smtClean="0"/>
              <a:t>Approve </a:t>
            </a:r>
            <a:r>
              <a:rPr lang="en-US" dirty="0"/>
              <a:t>the </a:t>
            </a:r>
            <a:r>
              <a:rPr lang="en-US" dirty="0" smtClean="0"/>
              <a:t>Request to Fill</a:t>
            </a:r>
          </a:p>
          <a:p>
            <a:pPr marL="342900" indent="-342900">
              <a:buFont typeface="Arial" panose="020B0604020202020204" pitchFamily="34" charset="0"/>
              <a:buChar char="•"/>
            </a:pPr>
            <a:r>
              <a:rPr lang="en-US" dirty="0" smtClean="0"/>
              <a:t>Approve the salary </a:t>
            </a:r>
            <a:r>
              <a:rPr lang="en-US" dirty="0"/>
              <a:t>a</a:t>
            </a:r>
            <a:r>
              <a:rPr lang="en-US" dirty="0" smtClean="0"/>
              <a:t>nalysis and recommendation</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2" name="Nicol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67640" y="1367681"/>
            <a:ext cx="1917192" cy="487343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06188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lvl="0" indent="-514350">
              <a:spcBef>
                <a:spcPts val="560"/>
              </a:spcBef>
              <a:spcAft>
                <a:spcPts val="0"/>
              </a:spcAft>
              <a:buClr>
                <a:schemeClr val="dk1"/>
              </a:buClr>
              <a:buSzPct val="100000"/>
              <a:buFont typeface="+mj-lt"/>
              <a:buAutoNum type="arabicPeriod"/>
            </a:pPr>
            <a:r>
              <a:rPr lang="en-US" dirty="0" smtClean="0"/>
              <a:t>The Hiring Manager and __________ work together to fill a vacant position?</a:t>
            </a:r>
          </a:p>
          <a:p>
            <a:pPr marL="1257300" lvl="1" indent="-514350">
              <a:spcBef>
                <a:spcPts val="560"/>
              </a:spcBef>
              <a:spcAft>
                <a:spcPts val="0"/>
              </a:spcAft>
              <a:buClr>
                <a:schemeClr val="dk1"/>
              </a:buClr>
              <a:buSzPct val="100000"/>
            </a:pPr>
            <a:r>
              <a:rPr lang="en-US" dirty="0" smtClean="0"/>
              <a:t>HR Specialist/Workforce Staffing</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514350" indent="-514350">
              <a:spcBef>
                <a:spcPts val="560"/>
              </a:spcBef>
              <a:spcAft>
                <a:spcPts val="0"/>
              </a:spcAft>
              <a:buClr>
                <a:schemeClr val="dk1"/>
              </a:buClr>
              <a:buSzPct val="100000"/>
              <a:buFont typeface="+mj-lt"/>
              <a:buAutoNum type="arabicPeriod" startAt="2"/>
            </a:pPr>
            <a:r>
              <a:rPr lang="en-US" dirty="0"/>
              <a:t>True or False: </a:t>
            </a:r>
            <a:r>
              <a:rPr lang="en-US" dirty="0" smtClean="0"/>
              <a:t>The process to fill a vacancy begins with the creation of the job </a:t>
            </a:r>
            <a:r>
              <a:rPr lang="en-US" dirty="0"/>
              <a:t>a</a:t>
            </a:r>
            <a:r>
              <a:rPr lang="en-US" dirty="0" smtClean="0"/>
              <a:t>nnouncement. </a:t>
            </a:r>
          </a:p>
          <a:p>
            <a:pPr marL="1257300" lvl="1" indent="-514350">
              <a:spcBef>
                <a:spcPts val="560"/>
              </a:spcBef>
              <a:spcAft>
                <a:spcPts val="0"/>
              </a:spcAft>
              <a:buClr>
                <a:schemeClr val="dk1"/>
              </a:buClr>
              <a:buSzPct val="100000"/>
            </a:pPr>
            <a:r>
              <a:rPr lang="en-US" dirty="0" smtClean="0"/>
              <a:t>False, the process begins when the vacancy is declared</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a:p>
          <a:p>
            <a:pPr lvl="0">
              <a:spcBef>
                <a:spcPts val="560"/>
              </a:spcBef>
              <a:spcAft>
                <a:spcPts val="0"/>
              </a:spcAft>
              <a:buClr>
                <a:schemeClr val="dk1"/>
              </a:buClr>
              <a:buSzPct val="25000"/>
            </a:pPr>
            <a:endParaRPr lang="en-US" dirty="0"/>
          </a:p>
          <a:p>
            <a:endParaRPr lang="en-US" dirty="0"/>
          </a:p>
        </p:txBody>
      </p:sp>
    </p:spTree>
    <p:custDataLst>
      <p:tags r:id="rId1"/>
    </p:custDataLst>
    <p:extLst>
      <p:ext uri="{BB962C8B-B14F-4D97-AF65-F5344CB8AC3E}">
        <p14:creationId xmlns:p14="http://schemas.microsoft.com/office/powerpoint/2010/main" val="1021203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32</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43474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b="1" dirty="0"/>
              <a:t>Section </a:t>
            </a:r>
            <a:r>
              <a:rPr lang="en-US" sz="2400" b="1"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443459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lvl="0" indent="-457200">
              <a:spcBef>
                <a:spcPts val="560"/>
              </a:spcBef>
              <a:spcAft>
                <a:spcPts val="0"/>
              </a:spcAft>
              <a:buClr>
                <a:schemeClr val="dk1"/>
              </a:buClr>
              <a:buSzPct val="100000"/>
              <a:buFont typeface="Arial"/>
              <a:buChar char="•"/>
            </a:pPr>
            <a:r>
              <a:rPr lang="en-US" sz="2000" dirty="0">
                <a:solidFill>
                  <a:schemeClr val="dk1"/>
                </a:solidFill>
                <a:ea typeface="Calibri"/>
                <a:cs typeface="Calibri"/>
                <a:sym typeface="Calibri"/>
              </a:rPr>
              <a:t>Define a job competency or </a:t>
            </a:r>
            <a:r>
              <a:rPr lang="en-US" sz="2000" dirty="0" smtClean="0">
                <a:solidFill>
                  <a:schemeClr val="dk1"/>
                </a:solidFill>
                <a:ea typeface="Calibri"/>
                <a:cs typeface="Calibri"/>
                <a:sym typeface="Calibri"/>
              </a:rPr>
              <a:t>KSAOs</a:t>
            </a:r>
            <a:endParaRPr lang="en-US" sz="2000" dirty="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sz="2000" dirty="0">
                <a:solidFill>
                  <a:schemeClr val="dk1"/>
                </a:solidFill>
                <a:ea typeface="Calibri"/>
                <a:cs typeface="Calibri"/>
                <a:sym typeface="Calibri"/>
              </a:rPr>
              <a:t>Identify the difference between a </a:t>
            </a:r>
            <a:r>
              <a:rPr lang="en-US" sz="2000" dirty="0" smtClean="0">
                <a:solidFill>
                  <a:schemeClr val="dk1"/>
                </a:solidFill>
                <a:ea typeface="Calibri"/>
                <a:cs typeface="Calibri"/>
                <a:sym typeface="Calibri"/>
              </a:rPr>
              <a:t>minimum </a:t>
            </a:r>
            <a:r>
              <a:rPr lang="en-US" sz="2000" dirty="0">
                <a:solidFill>
                  <a:schemeClr val="dk1"/>
                </a:solidFill>
                <a:ea typeface="Calibri"/>
                <a:cs typeface="Calibri"/>
                <a:sym typeface="Calibri"/>
              </a:rPr>
              <a:t>q</a:t>
            </a:r>
            <a:r>
              <a:rPr lang="en-US" sz="2000" dirty="0" smtClean="0">
                <a:solidFill>
                  <a:schemeClr val="dk1"/>
                </a:solidFill>
                <a:ea typeface="Calibri"/>
                <a:cs typeface="Calibri"/>
                <a:sym typeface="Calibri"/>
              </a:rPr>
              <a:t>ualification </a:t>
            </a:r>
            <a:r>
              <a:rPr lang="en-US" sz="2000" dirty="0">
                <a:solidFill>
                  <a:schemeClr val="dk1"/>
                </a:solidFill>
                <a:ea typeface="Calibri"/>
                <a:cs typeface="Calibri"/>
                <a:sym typeface="Calibri"/>
              </a:rPr>
              <a:t>and a </a:t>
            </a:r>
            <a:r>
              <a:rPr lang="en-US" sz="2000" dirty="0" smtClean="0">
                <a:solidFill>
                  <a:schemeClr val="dk1"/>
                </a:solidFill>
                <a:ea typeface="Calibri"/>
                <a:cs typeface="Calibri"/>
                <a:sym typeface="Calibri"/>
              </a:rPr>
              <a:t>preferred </a:t>
            </a:r>
            <a:r>
              <a:rPr lang="en-US" sz="2000" dirty="0">
                <a:solidFill>
                  <a:schemeClr val="dk1"/>
                </a:solidFill>
                <a:ea typeface="Calibri"/>
                <a:cs typeface="Calibri"/>
                <a:sym typeface="Calibri"/>
              </a:rPr>
              <a:t>q</a:t>
            </a:r>
            <a:r>
              <a:rPr lang="en-US" sz="2000" dirty="0" smtClean="0">
                <a:solidFill>
                  <a:schemeClr val="dk1"/>
                </a:solidFill>
                <a:ea typeface="Calibri"/>
                <a:cs typeface="Calibri"/>
                <a:sym typeface="Calibri"/>
              </a:rPr>
              <a:t>ualification</a:t>
            </a:r>
            <a:endParaRPr lang="en-US" sz="2000" dirty="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sz="2000" dirty="0">
                <a:solidFill>
                  <a:schemeClr val="dk1"/>
                </a:solidFill>
                <a:ea typeface="Calibri"/>
                <a:cs typeface="Calibri"/>
                <a:sym typeface="Calibri"/>
              </a:rPr>
              <a:t>Describe the information that needs to be included in </a:t>
            </a:r>
            <a:r>
              <a:rPr lang="en-US" sz="2000" dirty="0" smtClean="0">
                <a:solidFill>
                  <a:schemeClr val="dk1"/>
                </a:solidFill>
                <a:ea typeface="Calibri"/>
                <a:cs typeface="Calibri"/>
                <a:sym typeface="Calibri"/>
              </a:rPr>
              <a:t>the job announcement </a:t>
            </a:r>
            <a:r>
              <a:rPr lang="en-US" sz="2000" dirty="0">
                <a:solidFill>
                  <a:schemeClr val="dk1"/>
                </a:solidFill>
                <a:ea typeface="Calibri"/>
                <a:cs typeface="Calibri"/>
                <a:sym typeface="Calibri"/>
              </a:rPr>
              <a:t>and how </a:t>
            </a:r>
            <a:r>
              <a:rPr lang="en-US" sz="2000" dirty="0" smtClean="0">
                <a:solidFill>
                  <a:schemeClr val="dk1"/>
                </a:solidFill>
                <a:ea typeface="Calibri"/>
                <a:cs typeface="Calibri"/>
                <a:sym typeface="Calibri"/>
              </a:rPr>
              <a:t>applicants </a:t>
            </a:r>
            <a:r>
              <a:rPr lang="en-US" sz="2000" dirty="0">
                <a:solidFill>
                  <a:schemeClr val="dk1"/>
                </a:solidFill>
                <a:ea typeface="Calibri"/>
                <a:cs typeface="Calibri"/>
                <a:sym typeface="Calibri"/>
              </a:rPr>
              <a:t>use that information </a:t>
            </a:r>
            <a:endParaRPr lang="en-US" sz="2000" dirty="0" smtClean="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sz="2000" dirty="0" smtClean="0">
                <a:solidFill>
                  <a:schemeClr val="dk1"/>
                </a:solidFill>
                <a:ea typeface="Calibri"/>
                <a:cs typeface="Calibri"/>
                <a:sym typeface="Calibri"/>
              </a:rPr>
              <a:t>Describe </a:t>
            </a:r>
            <a:r>
              <a:rPr lang="en-US" sz="2000" dirty="0">
                <a:solidFill>
                  <a:schemeClr val="dk1"/>
                </a:solidFill>
                <a:ea typeface="Calibri"/>
                <a:cs typeface="Calibri"/>
                <a:sym typeface="Calibri"/>
              </a:rPr>
              <a:t>why Supplemental Questions are important to include on a j</a:t>
            </a:r>
            <a:r>
              <a:rPr lang="en-US" sz="2000" dirty="0" smtClean="0">
                <a:solidFill>
                  <a:schemeClr val="dk1"/>
                </a:solidFill>
                <a:ea typeface="Calibri"/>
                <a:cs typeface="Calibri"/>
                <a:sym typeface="Calibri"/>
              </a:rPr>
              <a:t>ob </a:t>
            </a:r>
            <a:r>
              <a:rPr lang="en-US" sz="2000" dirty="0">
                <a:solidFill>
                  <a:schemeClr val="dk1"/>
                </a:solidFill>
                <a:ea typeface="Calibri"/>
                <a:cs typeface="Calibri"/>
                <a:sym typeface="Calibri"/>
              </a:rPr>
              <a:t>a</a:t>
            </a:r>
            <a:r>
              <a:rPr lang="en-US" sz="2000" dirty="0" smtClean="0">
                <a:solidFill>
                  <a:schemeClr val="dk1"/>
                </a:solidFill>
                <a:ea typeface="Calibri"/>
                <a:cs typeface="Calibri"/>
                <a:sym typeface="Calibri"/>
              </a:rPr>
              <a:t>nnouncement</a:t>
            </a:r>
            <a:endParaRPr lang="en-US" sz="2000" dirty="0">
              <a:solidFill>
                <a:schemeClr val="dk1"/>
              </a:solidFill>
              <a:ea typeface="Calibri"/>
              <a:cs typeface="Calibri"/>
              <a:sym typeface="Calibri"/>
            </a:endParaRP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34</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2085927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0"/>
              </a:spcBef>
              <a:spcAft>
                <a:spcPts val="0"/>
              </a:spcAft>
              <a:buClr>
                <a:schemeClr val="dk1"/>
              </a:buClr>
              <a:buSzPct val="100000"/>
              <a:buFont typeface="Arial"/>
              <a:buChar char="•"/>
            </a:pPr>
            <a:r>
              <a:rPr lang="en-US" sz="2000" b="1" i="1" dirty="0" smtClean="0">
                <a:solidFill>
                  <a:schemeClr val="dk1"/>
                </a:solidFill>
                <a:ea typeface="Calibri"/>
                <a:cs typeface="Calibri"/>
                <a:sym typeface="Calibri"/>
              </a:rPr>
              <a:t>Competency/KASOs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Knowledge, skills, abilities, and other characteristics that contribute to successful job </a:t>
            </a:r>
            <a:r>
              <a:rPr lang="en-US" sz="2000" dirty="0" smtClean="0">
                <a:solidFill>
                  <a:schemeClr val="dk1"/>
                </a:solidFill>
                <a:ea typeface="Calibri"/>
                <a:cs typeface="Calibri"/>
                <a:sym typeface="Calibri"/>
              </a:rPr>
              <a:t>performance</a:t>
            </a:r>
            <a:endParaRPr lang="en-US" sz="2000" dirty="0">
              <a:solidFill>
                <a:schemeClr val="dk1"/>
              </a:solidFill>
              <a:ea typeface="Calibri"/>
              <a:cs typeface="Calibri"/>
              <a:sym typeface="Calibri"/>
            </a:endParaRPr>
          </a:p>
          <a:p>
            <a:pPr marL="342900" lvl="0" indent="-342900">
              <a:spcBef>
                <a:spcPts val="0"/>
              </a:spcBef>
              <a:buClr>
                <a:schemeClr val="dk1"/>
              </a:buClr>
              <a:buSzPct val="111111"/>
              <a:buFont typeface="Arial"/>
              <a:buChar char="•"/>
            </a:pPr>
            <a:r>
              <a:rPr lang="en-US" sz="2000" b="1" i="1" dirty="0">
                <a:solidFill>
                  <a:schemeClr val="dk1"/>
                </a:solidFill>
                <a:ea typeface="Calibri"/>
                <a:cs typeface="Calibri"/>
                <a:sym typeface="Calibri"/>
              </a:rPr>
              <a:t>Minimum Qualifications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The screening criteria, which can include education, experience, licensure, and certification, used to identify which </a:t>
            </a:r>
            <a:r>
              <a:rPr lang="en-US" sz="2000" dirty="0" smtClean="0">
                <a:solidFill>
                  <a:schemeClr val="dk1"/>
                </a:solidFill>
                <a:ea typeface="Calibri"/>
                <a:cs typeface="Calibri"/>
                <a:sym typeface="Calibri"/>
              </a:rPr>
              <a:t>applicants </a:t>
            </a:r>
            <a:r>
              <a:rPr lang="en-US" sz="2000" dirty="0">
                <a:solidFill>
                  <a:schemeClr val="dk1"/>
                </a:solidFill>
                <a:ea typeface="Calibri"/>
                <a:cs typeface="Calibri"/>
                <a:sym typeface="Calibri"/>
              </a:rPr>
              <a:t>possess the minimum skills necessary to perform the job </a:t>
            </a:r>
            <a:r>
              <a:rPr lang="en-US" sz="2000" dirty="0" smtClean="0">
                <a:solidFill>
                  <a:schemeClr val="dk1"/>
                </a:solidFill>
                <a:ea typeface="Calibri"/>
                <a:cs typeface="Calibri"/>
                <a:sym typeface="Calibri"/>
              </a:rPr>
              <a:t>duties</a:t>
            </a:r>
            <a:endParaRPr lang="en-US" sz="2000" dirty="0">
              <a:solidFill>
                <a:schemeClr val="dk1"/>
              </a:solidFill>
              <a:ea typeface="Calibri"/>
              <a:cs typeface="Calibri"/>
              <a:sym typeface="Calibri"/>
            </a:endParaRPr>
          </a:p>
          <a:p>
            <a:pPr marL="342900" lvl="0" indent="-342900">
              <a:spcBef>
                <a:spcPts val="0"/>
              </a:spcBef>
              <a:buClr>
                <a:schemeClr val="dk1"/>
              </a:buClr>
              <a:buSzPct val="100000"/>
              <a:buFont typeface="Arial"/>
              <a:buChar char="•"/>
            </a:pPr>
            <a:r>
              <a:rPr lang="en-US" sz="2000" b="1" i="1" dirty="0">
                <a:solidFill>
                  <a:schemeClr val="dk1"/>
                </a:solidFill>
                <a:ea typeface="Calibri"/>
                <a:cs typeface="Calibri"/>
                <a:sym typeface="Calibri"/>
              </a:rPr>
              <a:t>Preferred Qualifications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Qualifications that are desired for a position, but not required as a minimum </a:t>
            </a:r>
            <a:r>
              <a:rPr lang="en-US" sz="2000" dirty="0" smtClean="0">
                <a:solidFill>
                  <a:schemeClr val="dk1"/>
                </a:solidFill>
                <a:ea typeface="Calibri"/>
                <a:cs typeface="Calibri"/>
                <a:sym typeface="Calibri"/>
              </a:rPr>
              <a:t>qualification</a:t>
            </a:r>
            <a:endParaRPr lang="en-US" sz="2000" dirty="0">
              <a:solidFill>
                <a:schemeClr val="dk1"/>
              </a:solidFill>
              <a:ea typeface="Calibri"/>
              <a:cs typeface="Calibri"/>
              <a:sym typeface="Calibri"/>
            </a:endParaRPr>
          </a:p>
          <a:p>
            <a:pPr marL="342900" lvl="0" indent="-342900">
              <a:spcBef>
                <a:spcPts val="0"/>
              </a:spcBef>
              <a:buClr>
                <a:schemeClr val="dk1"/>
              </a:buClr>
              <a:buSzPct val="100000"/>
              <a:buFont typeface="Arial"/>
              <a:buChar char="•"/>
            </a:pPr>
            <a:r>
              <a:rPr lang="en-US" sz="2000" b="1" i="1" dirty="0">
                <a:solidFill>
                  <a:schemeClr val="dk1"/>
                </a:solidFill>
                <a:ea typeface="Calibri"/>
                <a:cs typeface="Calibri"/>
                <a:sym typeface="Calibri"/>
              </a:rPr>
              <a:t>Special Requirement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Unique job requirements, in addition to the minimum requirements, necessary for a specific </a:t>
            </a:r>
            <a:r>
              <a:rPr lang="en-US" sz="2000" dirty="0" smtClean="0">
                <a:solidFill>
                  <a:schemeClr val="dk1"/>
                </a:solidFill>
                <a:ea typeface="Calibri"/>
                <a:cs typeface="Calibri"/>
                <a:sym typeface="Calibri"/>
              </a:rPr>
              <a:t>position</a:t>
            </a:r>
            <a:endParaRPr lang="en-US" sz="2000" dirty="0">
              <a:solidFill>
                <a:schemeClr val="dk1"/>
              </a:solidFill>
              <a:ea typeface="Calibri"/>
              <a:cs typeface="Calibri"/>
              <a:sym typeface="Calibri"/>
            </a:endParaRPr>
          </a:p>
          <a:p>
            <a:pPr marL="342900" lvl="0" indent="-342900">
              <a:spcBef>
                <a:spcPts val="0"/>
              </a:spcBef>
              <a:buClr>
                <a:schemeClr val="dk1"/>
              </a:buClr>
              <a:buSzPct val="100000"/>
              <a:buFont typeface="Arial"/>
              <a:buChar char="•"/>
            </a:pPr>
            <a:r>
              <a:rPr lang="en-US" sz="2000" b="1" i="1" dirty="0">
                <a:solidFill>
                  <a:schemeClr val="dk1"/>
                </a:solidFill>
                <a:ea typeface="Calibri"/>
                <a:cs typeface="Calibri"/>
                <a:sym typeface="Calibri"/>
              </a:rPr>
              <a:t>Supplemental Questions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Questions embedded in the application which ask applicants about their preferences, background, interest and/or experience with various job related </a:t>
            </a:r>
            <a:r>
              <a:rPr lang="en-US" sz="2000" dirty="0" smtClean="0">
                <a:solidFill>
                  <a:schemeClr val="dk1"/>
                </a:solidFill>
                <a:ea typeface="Calibri"/>
                <a:cs typeface="Calibri"/>
                <a:sym typeface="Calibri"/>
              </a:rPr>
              <a:t>tasks</a:t>
            </a:r>
            <a:endParaRPr lang="en-US" dirty="0"/>
          </a:p>
        </p:txBody>
      </p:sp>
    </p:spTree>
    <p:custDataLst>
      <p:tags r:id="rId1"/>
    </p:custDataLst>
    <p:extLst>
      <p:ext uri="{BB962C8B-B14F-4D97-AF65-F5344CB8AC3E}">
        <p14:creationId xmlns:p14="http://schemas.microsoft.com/office/powerpoint/2010/main" val="3339018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sz="2400" dirty="0" smtClean="0"/>
              <a:t>Competencies of the applicant measured through KSAOs</a:t>
            </a:r>
          </a:p>
          <a:p>
            <a:pPr marL="1200150" lvl="1" indent="-457200">
              <a:buFont typeface="Arial" panose="020B0604020202020204" pitchFamily="34" charset="0"/>
              <a:buChar char="•"/>
            </a:pPr>
            <a:r>
              <a:rPr lang="en-US" dirty="0" smtClean="0"/>
              <a:t>KSAOs are Knowledge, Skills, Abilities and Other characteristics</a:t>
            </a:r>
          </a:p>
          <a:p>
            <a:pPr marL="457200" indent="-457200">
              <a:buFont typeface="Arial" panose="020B0604020202020204" pitchFamily="34" charset="0"/>
              <a:buChar char="•"/>
            </a:pPr>
            <a:r>
              <a:rPr lang="en-US" sz="2400" dirty="0" smtClean="0"/>
              <a:t>Common KSAOs categories are:</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Knowledge</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Skills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Abilities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Values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Attitudes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Intellectual capabilities</a:t>
            </a:r>
          </a:p>
          <a:p>
            <a:pPr marL="822960" lvl="1" indent="-284480">
              <a:spcBef>
                <a:spcPts val="480"/>
              </a:spcBef>
              <a:spcAft>
                <a:spcPts val="0"/>
              </a:spcAft>
              <a:buClr>
                <a:schemeClr val="dk1"/>
              </a:buClr>
              <a:buSzPct val="100000"/>
            </a:pPr>
            <a:r>
              <a:rPr lang="en-US" dirty="0">
                <a:solidFill>
                  <a:schemeClr val="dk1"/>
                </a:solidFill>
                <a:ea typeface="Calibri"/>
                <a:cs typeface="Calibri"/>
                <a:sym typeface="Calibri"/>
              </a:rPr>
              <a:t>Personality </a:t>
            </a:r>
            <a:r>
              <a:rPr lang="en-US" dirty="0" smtClean="0">
                <a:solidFill>
                  <a:schemeClr val="dk1"/>
                </a:solidFill>
                <a:ea typeface="Calibri"/>
                <a:cs typeface="Calibri"/>
                <a:sym typeface="Calibri"/>
              </a:rPr>
              <a:t>factors</a:t>
            </a:r>
            <a:endParaRPr lang="en-US" dirty="0">
              <a:solidFill>
                <a:schemeClr val="dk1"/>
              </a:solidFill>
              <a:ea typeface="Calibri"/>
              <a:cs typeface="Calibri"/>
              <a:sym typeface="Calibri"/>
            </a:endParaRP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5" name="Title 4"/>
          <p:cNvSpPr>
            <a:spLocks noGrp="1"/>
          </p:cNvSpPr>
          <p:nvPr>
            <p:ph type="title"/>
          </p:nvPr>
        </p:nvSpPr>
        <p:spPr/>
        <p:txBody>
          <a:bodyPr/>
          <a:lstStyle/>
          <a:p>
            <a:r>
              <a:rPr lang="en-US" dirty="0" smtClean="0"/>
              <a:t>Competencies (KSAOs)</a:t>
            </a:r>
            <a:endParaRPr lang="en-US" dirty="0"/>
          </a:p>
        </p:txBody>
      </p:sp>
    </p:spTree>
    <p:custDataLst>
      <p:tags r:id="rId1"/>
    </p:custDataLst>
    <p:extLst>
      <p:ext uri="{BB962C8B-B14F-4D97-AF65-F5344CB8AC3E}">
        <p14:creationId xmlns:p14="http://schemas.microsoft.com/office/powerpoint/2010/main" val="1811444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5" name="Title 4"/>
          <p:cNvSpPr>
            <a:spLocks noGrp="1"/>
          </p:cNvSpPr>
          <p:nvPr>
            <p:ph type="title"/>
          </p:nvPr>
        </p:nvSpPr>
        <p:spPr/>
        <p:txBody>
          <a:bodyPr/>
          <a:lstStyle/>
          <a:p>
            <a:r>
              <a:rPr lang="en-US" dirty="0" smtClean="0"/>
              <a:t>Roles in the Organization</a:t>
            </a:r>
            <a:endParaRPr lang="en-US" dirty="0"/>
          </a:p>
        </p:txBody>
      </p:sp>
      <p:grpSp>
        <p:nvGrpSpPr>
          <p:cNvPr id="11" name="Group 10"/>
          <p:cNvGrpSpPr/>
          <p:nvPr/>
        </p:nvGrpSpPr>
        <p:grpSpPr>
          <a:xfrm>
            <a:off x="1034185" y="1461965"/>
            <a:ext cx="6774607" cy="4648351"/>
            <a:chOff x="1034185" y="1461965"/>
            <a:chExt cx="6774607" cy="4648351"/>
          </a:xfrm>
        </p:grpSpPr>
        <p:grpSp>
          <p:nvGrpSpPr>
            <p:cNvPr id="4" name="Group 3"/>
            <p:cNvGrpSpPr/>
            <p:nvPr/>
          </p:nvGrpSpPr>
          <p:grpSpPr>
            <a:xfrm>
              <a:off x="1103289" y="1461965"/>
              <a:ext cx="6705503" cy="338554"/>
              <a:chOff x="959120" y="5766480"/>
              <a:chExt cx="6947208" cy="338554"/>
            </a:xfrm>
          </p:grpSpPr>
          <p:cxnSp>
            <p:nvCxnSpPr>
              <p:cNvPr id="27" name="Straight Connector 26"/>
              <p:cNvCxnSpPr/>
              <p:nvPr/>
            </p:nvCxnSpPr>
            <p:spPr>
              <a:xfrm>
                <a:off x="1322648" y="5947949"/>
                <a:ext cx="6583680" cy="0"/>
              </a:xfrm>
              <a:prstGeom prst="line">
                <a:avLst/>
              </a:prstGeom>
              <a:solidFill>
                <a:schemeClr val="accent5">
                  <a:lumMod val="60000"/>
                  <a:lumOff val="40000"/>
                  <a:alpha val="40000"/>
                </a:schemeClr>
              </a:solidFill>
              <a:ln>
                <a:tailEnd type="triangle"/>
              </a:ln>
            </p:spPr>
            <p:style>
              <a:lnRef idx="2">
                <a:schemeClr val="dk1"/>
              </a:lnRef>
              <a:fillRef idx="1">
                <a:schemeClr val="lt1"/>
              </a:fillRef>
              <a:effectRef idx="0">
                <a:schemeClr val="dk1"/>
              </a:effectRef>
              <a:fontRef idx="minor">
                <a:schemeClr val="dk1"/>
              </a:fontRef>
            </p:style>
          </p:cxnSp>
          <p:sp>
            <p:nvSpPr>
              <p:cNvPr id="28" name="TextBox 27"/>
              <p:cNvSpPr txBox="1"/>
              <p:nvPr/>
            </p:nvSpPr>
            <p:spPr>
              <a:xfrm>
                <a:off x="959120" y="5766480"/>
                <a:ext cx="1264146" cy="33855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t>Time Spent</a:t>
                </a:r>
                <a:endParaRPr lang="en-US" sz="1600" b="1" i="1" dirty="0"/>
              </a:p>
            </p:txBody>
          </p:sp>
        </p:grpSp>
        <p:sp>
          <p:nvSpPr>
            <p:cNvPr id="7" name="Rectangle 6"/>
            <p:cNvSpPr/>
            <p:nvPr/>
          </p:nvSpPr>
          <p:spPr>
            <a:xfrm>
              <a:off x="1034185" y="2017573"/>
              <a:ext cx="1264146" cy="1042137"/>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Managers</a:t>
              </a:r>
            </a:p>
          </p:txBody>
        </p:sp>
        <p:sp>
          <p:nvSpPr>
            <p:cNvPr id="8" name="Rectangle 7"/>
            <p:cNvSpPr/>
            <p:nvPr/>
          </p:nvSpPr>
          <p:spPr>
            <a:xfrm>
              <a:off x="1034185" y="5088237"/>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Individual </a:t>
              </a:r>
            </a:p>
            <a:p>
              <a:pPr algn="r"/>
              <a:r>
                <a:rPr lang="en-US" sz="1600" b="1" i="1" dirty="0">
                  <a:solidFill>
                    <a:schemeClr val="tx1"/>
                  </a:solidFill>
                </a:rPr>
                <a:t>Contributors</a:t>
              </a:r>
            </a:p>
          </p:txBody>
        </p:sp>
        <p:sp>
          <p:nvSpPr>
            <p:cNvPr id="9" name="Rectangle 8"/>
            <p:cNvSpPr/>
            <p:nvPr/>
          </p:nvSpPr>
          <p:spPr>
            <a:xfrm>
              <a:off x="1034185" y="4072718"/>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Lead Worker</a:t>
              </a:r>
            </a:p>
          </p:txBody>
        </p:sp>
        <p:sp>
          <p:nvSpPr>
            <p:cNvPr id="10" name="Rectangle 9"/>
            <p:cNvSpPr/>
            <p:nvPr/>
          </p:nvSpPr>
          <p:spPr>
            <a:xfrm>
              <a:off x="1034185" y="3054868"/>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First-Level</a:t>
              </a:r>
            </a:p>
            <a:p>
              <a:pPr algn="r"/>
              <a:r>
                <a:rPr lang="en-US" sz="1600" b="1" i="1" dirty="0">
                  <a:solidFill>
                    <a:schemeClr val="tx1"/>
                  </a:solidFill>
                </a:rPr>
                <a:t>Supervisors</a:t>
              </a:r>
            </a:p>
          </p:txBody>
        </p:sp>
        <p:sp>
          <p:nvSpPr>
            <p:cNvPr id="14" name="Rectangle 13"/>
            <p:cNvSpPr/>
            <p:nvPr/>
          </p:nvSpPr>
          <p:spPr>
            <a:xfrm>
              <a:off x="2298332" y="5088237"/>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5" name="Rectangle 14"/>
            <p:cNvSpPr/>
            <p:nvPr/>
          </p:nvSpPr>
          <p:spPr>
            <a:xfrm>
              <a:off x="2298332" y="4072718"/>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6" name="Rectangle 15"/>
            <p:cNvSpPr/>
            <p:nvPr/>
          </p:nvSpPr>
          <p:spPr>
            <a:xfrm>
              <a:off x="2298332" y="3054868"/>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7" name="Rectangle 16"/>
            <p:cNvSpPr/>
            <p:nvPr/>
          </p:nvSpPr>
          <p:spPr>
            <a:xfrm>
              <a:off x="2298332" y="2017573"/>
              <a:ext cx="2755230" cy="1042137"/>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8" name="Rectangle 17"/>
            <p:cNvSpPr/>
            <p:nvPr/>
          </p:nvSpPr>
          <p:spPr>
            <a:xfrm>
              <a:off x="5053562" y="5083882"/>
              <a:ext cx="2755230" cy="1026434"/>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9" name="Rectangle 18"/>
            <p:cNvSpPr/>
            <p:nvPr/>
          </p:nvSpPr>
          <p:spPr>
            <a:xfrm>
              <a:off x="5053562" y="4072716"/>
              <a:ext cx="2755230" cy="1013189"/>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0" name="Rectangle 19"/>
            <p:cNvSpPr/>
            <p:nvPr/>
          </p:nvSpPr>
          <p:spPr>
            <a:xfrm>
              <a:off x="5053562" y="3059402"/>
              <a:ext cx="2755230" cy="1010985"/>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1" name="Rectangle 20"/>
            <p:cNvSpPr/>
            <p:nvPr/>
          </p:nvSpPr>
          <p:spPr>
            <a:xfrm>
              <a:off x="5053562" y="2006658"/>
              <a:ext cx="2755230" cy="1052744"/>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3" name="Isosceles Triangle 22"/>
            <p:cNvSpPr/>
            <p:nvPr/>
          </p:nvSpPr>
          <p:spPr>
            <a:xfrm>
              <a:off x="2919156" y="2032968"/>
              <a:ext cx="4268810" cy="4070789"/>
            </a:xfrm>
            <a:prstGeom prst="triangle">
              <a:avLst/>
            </a:prstGeom>
            <a:solidFill>
              <a:schemeClr val="accent1">
                <a:lumMod val="20000"/>
                <a:lumOff val="80000"/>
                <a:alpha val="91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4" name="TextBox 23"/>
            <p:cNvSpPr txBox="1"/>
            <p:nvPr/>
          </p:nvSpPr>
          <p:spPr>
            <a:xfrm rot="17865892">
              <a:off x="3026711" y="3790013"/>
              <a:ext cx="1618520" cy="338554"/>
            </a:xfrm>
            <a:prstGeom prst="rect">
              <a:avLst/>
            </a:prstGeom>
            <a:solidFill>
              <a:schemeClr val="accent3">
                <a:lumMod val="40000"/>
                <a:lumOff val="60000"/>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defRPr sz="1600" b="1">
                  <a:solidFill>
                    <a:schemeClr val="tx1"/>
                  </a:solidFill>
                </a:defRPr>
              </a:lvl1pPr>
            </a:lstStyle>
            <a:p>
              <a:r>
                <a:rPr lang="en-US" dirty="0"/>
                <a:t>Conceptual Skills</a:t>
              </a:r>
            </a:p>
          </p:txBody>
        </p:sp>
        <p:sp>
          <p:nvSpPr>
            <p:cNvPr id="25" name="TextBox 24"/>
            <p:cNvSpPr txBox="1"/>
            <p:nvPr/>
          </p:nvSpPr>
          <p:spPr>
            <a:xfrm rot="3768031">
              <a:off x="5447390" y="3875456"/>
              <a:ext cx="1803186" cy="338554"/>
            </a:xfrm>
            <a:prstGeom prst="rect">
              <a:avLst/>
            </a:prstGeom>
            <a:solidFill>
              <a:schemeClr val="accent2">
                <a:lumMod val="20000"/>
                <a:lumOff val="80000"/>
                <a:alpha val="40000"/>
              </a:scheme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t>Interpersonal Skills</a:t>
              </a:r>
              <a:endParaRPr lang="en-US" sz="1600" b="1" dirty="0"/>
            </a:p>
          </p:txBody>
        </p:sp>
        <p:sp>
          <p:nvSpPr>
            <p:cNvPr id="26" name="TextBox 25"/>
            <p:cNvSpPr txBox="1"/>
            <p:nvPr/>
          </p:nvSpPr>
          <p:spPr>
            <a:xfrm>
              <a:off x="4199727" y="5758589"/>
              <a:ext cx="1707668" cy="307777"/>
            </a:xfrm>
            <a:prstGeom prst="rect">
              <a:avLst/>
            </a:prstGeom>
            <a:solidFill>
              <a:schemeClr val="accent1">
                <a:lumMod val="20000"/>
                <a:lumOff val="80000"/>
                <a:alpha val="44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b="1" dirty="0"/>
                <a:t>Technical Skills</a:t>
              </a:r>
            </a:p>
          </p:txBody>
        </p:sp>
        <p:cxnSp>
          <p:nvCxnSpPr>
            <p:cNvPr id="34" name="Straight Connector 33"/>
            <p:cNvCxnSpPr/>
            <p:nvPr/>
          </p:nvCxnSpPr>
          <p:spPr>
            <a:xfrm>
              <a:off x="2298331" y="3054868"/>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cxnSp>
          <p:nvCxnSpPr>
            <p:cNvPr id="35" name="Straight Connector 34"/>
            <p:cNvCxnSpPr/>
            <p:nvPr/>
          </p:nvCxnSpPr>
          <p:spPr>
            <a:xfrm>
              <a:off x="2354478" y="4068362"/>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cxnSp>
          <p:nvCxnSpPr>
            <p:cNvPr id="36" name="Straight Connector 35"/>
            <p:cNvCxnSpPr/>
            <p:nvPr/>
          </p:nvCxnSpPr>
          <p:spPr>
            <a:xfrm>
              <a:off x="2413832" y="5088237"/>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grpSp>
    </p:spTree>
    <p:custDataLst>
      <p:tags r:id="rId1"/>
    </p:custDataLst>
    <p:extLst>
      <p:ext uri="{BB962C8B-B14F-4D97-AF65-F5344CB8AC3E}">
        <p14:creationId xmlns:p14="http://schemas.microsoft.com/office/powerpoint/2010/main" val="1872585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spcAft>
                <a:spcPts val="0"/>
              </a:spcAft>
              <a:buClr>
                <a:schemeClr val="dk1"/>
              </a:buClr>
              <a:buSzPct val="100000"/>
            </a:pPr>
            <a:r>
              <a:rPr lang="en-US" dirty="0">
                <a:solidFill>
                  <a:schemeClr val="dk1"/>
                </a:solidFill>
                <a:ea typeface="Calibri"/>
                <a:cs typeface="Calibri"/>
                <a:sym typeface="Calibri"/>
              </a:rPr>
              <a:t>The j</a:t>
            </a:r>
            <a:r>
              <a:rPr lang="en-US" dirty="0" smtClean="0">
                <a:solidFill>
                  <a:schemeClr val="dk1"/>
                </a:solidFill>
                <a:ea typeface="Calibri"/>
                <a:cs typeface="Calibri"/>
                <a:sym typeface="Calibri"/>
              </a:rPr>
              <a:t>ob </a:t>
            </a:r>
            <a:r>
              <a:rPr lang="en-US" dirty="0">
                <a:solidFill>
                  <a:schemeClr val="dk1"/>
                </a:solidFill>
                <a:ea typeface="Calibri"/>
                <a:cs typeface="Calibri"/>
                <a:sym typeface="Calibri"/>
              </a:rPr>
              <a:t>a</a:t>
            </a:r>
            <a:r>
              <a:rPr lang="en-US" dirty="0" smtClean="0">
                <a:solidFill>
                  <a:schemeClr val="dk1"/>
                </a:solidFill>
                <a:ea typeface="Calibri"/>
                <a:cs typeface="Calibri"/>
                <a:sym typeface="Calibri"/>
              </a:rPr>
              <a:t>nnouncement is: </a:t>
            </a:r>
          </a:p>
          <a:p>
            <a:pPr marL="457200" lvl="0" indent="-457200">
              <a:spcBef>
                <a:spcPts val="0"/>
              </a:spcBef>
              <a:spcAft>
                <a:spcPts val="0"/>
              </a:spcAft>
              <a:buClr>
                <a:schemeClr val="dk1"/>
              </a:buClr>
              <a:buSzPct val="100000"/>
              <a:buFont typeface="Arial"/>
              <a:buChar char="•"/>
            </a:pPr>
            <a:r>
              <a:rPr lang="en-US" dirty="0">
                <a:solidFill>
                  <a:schemeClr val="dk1"/>
                </a:solidFill>
                <a:ea typeface="Calibri"/>
                <a:cs typeface="Calibri"/>
                <a:sym typeface="Calibri"/>
              </a:rPr>
              <a:t>U</a:t>
            </a:r>
            <a:r>
              <a:rPr lang="en-US" dirty="0" smtClean="0">
                <a:solidFill>
                  <a:schemeClr val="dk1"/>
                </a:solidFill>
                <a:ea typeface="Calibri"/>
                <a:cs typeface="Calibri"/>
                <a:sym typeface="Calibri"/>
              </a:rPr>
              <a:t>sed to </a:t>
            </a:r>
            <a:r>
              <a:rPr lang="en-US" dirty="0">
                <a:solidFill>
                  <a:schemeClr val="dk1"/>
                </a:solidFill>
                <a:ea typeface="Calibri"/>
                <a:cs typeface="Calibri"/>
                <a:sym typeface="Calibri"/>
              </a:rPr>
              <a:t>let </a:t>
            </a:r>
            <a:r>
              <a:rPr lang="en-US" dirty="0" smtClean="0">
                <a:solidFill>
                  <a:schemeClr val="dk1"/>
                </a:solidFill>
                <a:ea typeface="Calibri"/>
                <a:cs typeface="Calibri"/>
                <a:sym typeface="Calibri"/>
              </a:rPr>
              <a:t>applicants </a:t>
            </a:r>
            <a:r>
              <a:rPr lang="en-US" dirty="0">
                <a:solidFill>
                  <a:schemeClr val="dk1"/>
                </a:solidFill>
                <a:ea typeface="Calibri"/>
                <a:cs typeface="Calibri"/>
                <a:sym typeface="Calibri"/>
              </a:rPr>
              <a:t>know about the details of a </a:t>
            </a:r>
            <a:r>
              <a:rPr lang="en-US" dirty="0" smtClean="0">
                <a:solidFill>
                  <a:schemeClr val="dk1"/>
                </a:solidFill>
                <a:ea typeface="Calibri"/>
                <a:cs typeface="Calibri"/>
                <a:sym typeface="Calibri"/>
              </a:rPr>
              <a:t>position</a:t>
            </a:r>
            <a:endParaRPr lang="en-US" dirty="0">
              <a:solidFill>
                <a:schemeClr val="dk1"/>
              </a:solidFill>
              <a:ea typeface="Calibri"/>
              <a:cs typeface="Calibri"/>
              <a:sym typeface="Calibri"/>
            </a:endParaRP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Comprised of diff</a:t>
            </a:r>
            <a:r>
              <a:rPr lang="en-US" dirty="0"/>
              <a:t>erent </a:t>
            </a:r>
            <a:r>
              <a:rPr lang="en-US" dirty="0">
                <a:solidFill>
                  <a:schemeClr val="dk1"/>
                </a:solidFill>
                <a:ea typeface="Calibri"/>
                <a:cs typeface="Calibri"/>
                <a:sym typeface="Calibri"/>
              </a:rPr>
              <a:t>sections, each with a specific </a:t>
            </a:r>
            <a:r>
              <a:rPr lang="en-US" dirty="0" smtClean="0">
                <a:solidFill>
                  <a:schemeClr val="dk1"/>
                </a:solidFill>
                <a:ea typeface="Calibri"/>
                <a:cs typeface="Calibri"/>
                <a:sym typeface="Calibri"/>
              </a:rPr>
              <a:t>purpose </a:t>
            </a:r>
            <a:endParaRPr lang="en-US" dirty="0">
              <a:solidFill>
                <a:schemeClr val="dk1"/>
              </a:solidFill>
              <a:ea typeface="Calibri"/>
              <a:cs typeface="Calibri"/>
              <a:sym typeface="Calibri"/>
            </a:endParaRPr>
          </a:p>
          <a:p>
            <a:pPr marL="1200150" lvl="1" indent="-476250">
              <a:spcBef>
                <a:spcPts val="480"/>
              </a:spcBef>
              <a:spcAft>
                <a:spcPts val="0"/>
              </a:spcAft>
              <a:buClr>
                <a:schemeClr val="dk1"/>
              </a:buClr>
              <a:buSzPct val="100000"/>
            </a:pPr>
            <a:r>
              <a:rPr lang="en-US" sz="2600" dirty="0">
                <a:solidFill>
                  <a:schemeClr val="dk1"/>
                </a:solidFill>
                <a:ea typeface="Calibri"/>
                <a:cs typeface="Calibri"/>
                <a:sym typeface="Calibri"/>
              </a:rPr>
              <a:t>Posted for a limited amount of time</a:t>
            </a:r>
          </a:p>
          <a:p>
            <a:pPr marL="1200150" lvl="1" indent="-476250">
              <a:spcBef>
                <a:spcPts val="480"/>
              </a:spcBef>
              <a:spcAft>
                <a:spcPts val="0"/>
              </a:spcAft>
              <a:buClr>
                <a:schemeClr val="dk1"/>
              </a:buClr>
              <a:buSzPct val="100000"/>
            </a:pPr>
            <a:r>
              <a:rPr lang="en-US" sz="2600" dirty="0">
                <a:solidFill>
                  <a:schemeClr val="dk1"/>
                </a:solidFill>
                <a:ea typeface="Calibri"/>
                <a:cs typeface="Calibri"/>
                <a:sym typeface="Calibri"/>
              </a:rPr>
              <a:t>Created to communicate the knowledge and skills required for the position</a:t>
            </a:r>
          </a:p>
          <a:p>
            <a:pPr marL="1200150" lvl="1" indent="-476250">
              <a:spcBef>
                <a:spcPts val="480"/>
              </a:spcBef>
              <a:spcAft>
                <a:spcPts val="0"/>
              </a:spcAft>
              <a:buClr>
                <a:schemeClr val="dk1"/>
              </a:buClr>
              <a:buSzPct val="100000"/>
            </a:pPr>
            <a:r>
              <a:rPr lang="en-US" sz="2600" dirty="0"/>
              <a:t>Gather relevant information from the </a:t>
            </a:r>
            <a:r>
              <a:rPr lang="en-US" sz="2600" dirty="0" smtClean="0"/>
              <a:t>applicants</a:t>
            </a:r>
            <a:endParaRPr lang="en-US" sz="2600" dirty="0"/>
          </a:p>
          <a:p>
            <a:pPr marL="1200150" lvl="1" indent="-476250">
              <a:spcBef>
                <a:spcPts val="0"/>
              </a:spcBef>
              <a:buClr>
                <a:schemeClr val="dk1"/>
              </a:buClr>
              <a:buSzPct val="100000"/>
            </a:pPr>
            <a:r>
              <a:rPr lang="en-US" sz="2600" dirty="0"/>
              <a:t>Set the stage for the assessment process</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The Job Announcement</a:t>
            </a:r>
            <a:endParaRPr lang="en-US" dirty="0"/>
          </a:p>
        </p:txBody>
      </p:sp>
    </p:spTree>
    <p:custDataLst>
      <p:tags r:id="rId1"/>
    </p:custDataLst>
    <p:extLst>
      <p:ext uri="{BB962C8B-B14F-4D97-AF65-F5344CB8AC3E}">
        <p14:creationId xmlns:p14="http://schemas.microsoft.com/office/powerpoint/2010/main" val="566702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smtClean="0"/>
              <a:t>Job Duties</a:t>
            </a:r>
            <a:endParaRPr lang="en-US" dirty="0"/>
          </a:p>
        </p:txBody>
      </p:sp>
      <p:pic>
        <p:nvPicPr>
          <p:cNvPr id="6" name="Shape 443"/>
          <p:cNvPicPr preferRelativeResize="0">
            <a:picLocks noGrp="1"/>
          </p:cNvPicPr>
          <p:nvPr>
            <p:ph idx="1"/>
          </p:nvPr>
        </p:nvPicPr>
        <p:blipFill>
          <a:blip r:embed="rId4">
            <a:alphaModFix/>
          </a:blip>
          <a:stretch>
            <a:fillRect/>
          </a:stretch>
        </p:blipFill>
        <p:spPr>
          <a:xfrm>
            <a:off x="1881802" y="1339516"/>
            <a:ext cx="5380396" cy="4937125"/>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3808235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b="1"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40</a:t>
            </a:fld>
            <a:endParaRPr lang="en-US" dirty="0"/>
          </a:p>
        </p:txBody>
      </p:sp>
      <p:sp>
        <p:nvSpPr>
          <p:cNvPr id="5" name="Title 4"/>
          <p:cNvSpPr>
            <a:spLocks noGrp="1"/>
          </p:cNvSpPr>
          <p:nvPr>
            <p:ph type="title"/>
          </p:nvPr>
        </p:nvSpPr>
        <p:spPr/>
        <p:txBody>
          <a:bodyPr/>
          <a:lstStyle/>
          <a:p>
            <a:r>
              <a:rPr lang="en-US" dirty="0" smtClean="0"/>
              <a:t>Work Environment and Minimum Qualifications </a:t>
            </a:r>
            <a:endParaRPr lang="en-US" dirty="0"/>
          </a:p>
        </p:txBody>
      </p:sp>
      <p:pic>
        <p:nvPicPr>
          <p:cNvPr id="6" name="Shape 452"/>
          <p:cNvPicPr preferRelativeResize="0">
            <a:picLocks noGrp="1"/>
          </p:cNvPicPr>
          <p:nvPr>
            <p:ph idx="1"/>
          </p:nvPr>
        </p:nvPicPr>
        <p:blipFill>
          <a:blip r:embed="rId4">
            <a:alphaModFix/>
          </a:blip>
          <a:stretch>
            <a:fillRect/>
          </a:stretch>
        </p:blipFill>
        <p:spPr>
          <a:xfrm>
            <a:off x="1536272" y="1974905"/>
            <a:ext cx="6071454" cy="1373355"/>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7" name="Shape 461"/>
          <p:cNvPicPr preferRelativeResize="0">
            <a:picLocks/>
          </p:cNvPicPr>
          <p:nvPr/>
        </p:nvPicPr>
        <p:blipFill rotWithShape="1">
          <a:blip r:embed="rId5">
            <a:alphaModFix/>
          </a:blip>
          <a:srcRect b="74168"/>
          <a:stretch/>
        </p:blipFill>
        <p:spPr bwMode="auto">
          <a:xfrm>
            <a:off x="1536272" y="4076977"/>
            <a:ext cx="6071455" cy="1275347"/>
          </a:xfrm>
          <a:prstGeom prst="rect">
            <a:avLst/>
          </a:prstGeom>
          <a:noFill/>
          <a:ln w="3175" cap="sq">
            <a:solidFill>
              <a:srgbClr val="000000"/>
            </a:solidFill>
            <a:miter lim="800000"/>
            <a:headEnd/>
            <a:tailEnd/>
          </a:ln>
          <a:effectLst>
            <a:outerShdw blurRad="57150" dist="50800" dir="2700000" algn="tl" rotWithShape="0">
              <a:srgbClr val="000000">
                <a:alpha val="40000"/>
              </a:srgbClr>
            </a:outerShdw>
          </a:effectLst>
        </p:spPr>
      </p:pic>
      <p:sp>
        <p:nvSpPr>
          <p:cNvPr id="8" name="TextBox 7"/>
          <p:cNvSpPr txBox="1"/>
          <p:nvPr/>
        </p:nvSpPr>
        <p:spPr>
          <a:xfrm>
            <a:off x="1520229" y="1492668"/>
            <a:ext cx="1982017" cy="369332"/>
          </a:xfrm>
          <a:prstGeom prst="rect">
            <a:avLst/>
          </a:prstGeom>
          <a:noFill/>
        </p:spPr>
        <p:txBody>
          <a:bodyPr wrap="none" rtlCol="0">
            <a:spAutoFit/>
          </a:bodyPr>
          <a:lstStyle/>
          <a:p>
            <a:r>
              <a:rPr lang="en-US" b="1" dirty="0" smtClean="0"/>
              <a:t>Work Environment</a:t>
            </a:r>
            <a:endParaRPr lang="en-US" b="1" dirty="0"/>
          </a:p>
        </p:txBody>
      </p:sp>
      <p:sp>
        <p:nvSpPr>
          <p:cNvPr id="9" name="TextBox 8"/>
          <p:cNvSpPr txBox="1"/>
          <p:nvPr/>
        </p:nvSpPr>
        <p:spPr>
          <a:xfrm>
            <a:off x="1492703" y="3616603"/>
            <a:ext cx="2492734" cy="369332"/>
          </a:xfrm>
          <a:prstGeom prst="rect">
            <a:avLst/>
          </a:prstGeom>
          <a:noFill/>
        </p:spPr>
        <p:txBody>
          <a:bodyPr wrap="none" rtlCol="0">
            <a:spAutoFit/>
          </a:bodyPr>
          <a:lstStyle/>
          <a:p>
            <a:r>
              <a:rPr lang="en-US" b="1" dirty="0" smtClean="0"/>
              <a:t>Minimum Qualifications</a:t>
            </a:r>
            <a:endParaRPr lang="en-US" b="1" dirty="0"/>
          </a:p>
        </p:txBody>
      </p:sp>
    </p:spTree>
    <p:custDataLst>
      <p:tags r:id="rId1"/>
    </p:custDataLst>
    <p:extLst>
      <p:ext uri="{BB962C8B-B14F-4D97-AF65-F5344CB8AC3E}">
        <p14:creationId xmlns:p14="http://schemas.microsoft.com/office/powerpoint/2010/main" val="3027657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
        <p:nvSpPr>
          <p:cNvPr id="5" name="Title 4"/>
          <p:cNvSpPr>
            <a:spLocks noGrp="1"/>
          </p:cNvSpPr>
          <p:nvPr>
            <p:ph type="title"/>
          </p:nvPr>
        </p:nvSpPr>
        <p:spPr/>
        <p:txBody>
          <a:bodyPr/>
          <a:lstStyle/>
          <a:p>
            <a:r>
              <a:rPr lang="en-US" dirty="0" smtClean="0"/>
              <a:t>Exceptional Applicant</a:t>
            </a:r>
            <a:endParaRPr lang="en-US" dirty="0"/>
          </a:p>
        </p:txBody>
      </p:sp>
      <p:pic>
        <p:nvPicPr>
          <p:cNvPr id="6" name="Shape 461"/>
          <p:cNvPicPr preferRelativeResize="0">
            <a:picLocks noGrp="1"/>
          </p:cNvPicPr>
          <p:nvPr>
            <p:ph idx="1"/>
          </p:nvPr>
        </p:nvPicPr>
        <p:blipFill rotWithShape="1">
          <a:blip r:embed="rId4">
            <a:alphaModFix/>
          </a:blip>
          <a:srcRect t="24207"/>
          <a:stretch/>
        </p:blipFill>
        <p:spPr>
          <a:xfrm>
            <a:off x="1536272" y="1930275"/>
            <a:ext cx="6071455" cy="3741988"/>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777982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42</a:t>
            </a:fld>
            <a:endParaRPr lang="en-US" dirty="0"/>
          </a:p>
        </p:txBody>
      </p:sp>
      <p:sp>
        <p:nvSpPr>
          <p:cNvPr id="5" name="Title 4"/>
          <p:cNvSpPr>
            <a:spLocks noGrp="1"/>
          </p:cNvSpPr>
          <p:nvPr>
            <p:ph type="title"/>
          </p:nvPr>
        </p:nvSpPr>
        <p:spPr/>
        <p:txBody>
          <a:bodyPr/>
          <a:lstStyle/>
          <a:p>
            <a:r>
              <a:rPr lang="en-US" dirty="0" smtClean="0"/>
              <a:t>Supplemental Application Questions</a:t>
            </a:r>
            <a:endParaRPr lang="en-US" dirty="0"/>
          </a:p>
        </p:txBody>
      </p:sp>
      <p:pic>
        <p:nvPicPr>
          <p:cNvPr id="6" name="Shape 470"/>
          <p:cNvPicPr preferRelativeResize="0">
            <a:picLocks noGrp="1"/>
          </p:cNvPicPr>
          <p:nvPr>
            <p:ph idx="1"/>
          </p:nvPr>
        </p:nvPicPr>
        <p:blipFill>
          <a:blip r:embed="rId4">
            <a:alphaModFix/>
          </a:blip>
          <a:stretch>
            <a:fillRect/>
          </a:stretch>
        </p:blipFill>
        <p:spPr>
          <a:xfrm>
            <a:off x="1462088" y="2482850"/>
            <a:ext cx="6219825" cy="2714625"/>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2955662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0900" y="1841500"/>
            <a:ext cx="7416800" cy="635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43</a:t>
            </a:fld>
            <a:endParaRPr lang="en-US" dirty="0"/>
          </a:p>
        </p:txBody>
      </p:sp>
      <p:sp>
        <p:nvSpPr>
          <p:cNvPr id="4" name="Title 3"/>
          <p:cNvSpPr>
            <a:spLocks noGrp="1"/>
          </p:cNvSpPr>
          <p:nvPr>
            <p:ph type="title"/>
          </p:nvPr>
        </p:nvSpPr>
        <p:spPr/>
        <p:txBody>
          <a:bodyPr/>
          <a:lstStyle/>
          <a:p>
            <a:r>
              <a:rPr lang="en-US" dirty="0" smtClean="0"/>
              <a:t>Check You Knowledge</a:t>
            </a:r>
            <a:endParaRPr lang="en-US" dirty="0"/>
          </a:p>
        </p:txBody>
      </p:sp>
      <p:sp>
        <p:nvSpPr>
          <p:cNvPr id="5" name="Text Placeholder 4"/>
          <p:cNvSpPr>
            <a:spLocks noGrp="1"/>
          </p:cNvSpPr>
          <p:nvPr>
            <p:ph type="body" sz="quarter" idx="12"/>
          </p:nvPr>
        </p:nvSpPr>
        <p:spPr/>
        <p:txBody>
          <a:bodyPr/>
          <a:lstStyle/>
          <a:p>
            <a:pPr marL="514350" lvl="0" indent="-514350">
              <a:spcBef>
                <a:spcPts val="560"/>
              </a:spcBef>
              <a:spcAft>
                <a:spcPts val="0"/>
              </a:spcAft>
              <a:buClr>
                <a:schemeClr val="dk1"/>
              </a:buClr>
              <a:buSzPct val="100000"/>
              <a:buFont typeface="+mj-lt"/>
              <a:buAutoNum type="arabicPeriod"/>
            </a:pPr>
            <a:r>
              <a:rPr lang="en-US" dirty="0" smtClean="0"/>
              <a:t>KSAOs is an acronym, that stands for?</a:t>
            </a:r>
          </a:p>
          <a:p>
            <a:pPr marL="1257300" lvl="1" indent="-514350">
              <a:spcBef>
                <a:spcPts val="560"/>
              </a:spcBef>
              <a:spcAft>
                <a:spcPts val="0"/>
              </a:spcAft>
              <a:buClr>
                <a:schemeClr val="dk1"/>
              </a:buClr>
              <a:buSzPct val="100000"/>
            </a:pPr>
            <a:r>
              <a:rPr lang="en-US" dirty="0" smtClean="0"/>
              <a:t>Knowledge, Skills, Abilities and Other Characteristics</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lvl="0">
              <a:spcBef>
                <a:spcPts val="560"/>
              </a:spcBef>
              <a:spcAft>
                <a:spcPts val="0"/>
              </a:spcAft>
              <a:buClr>
                <a:schemeClr val="dk1"/>
              </a:buClr>
              <a:buSzPct val="100000"/>
            </a:pPr>
            <a:endParaRPr lang="en-US" dirty="0"/>
          </a:p>
          <a:p>
            <a:pPr lvl="0">
              <a:spcBef>
                <a:spcPts val="560"/>
              </a:spcBef>
              <a:spcAft>
                <a:spcPts val="0"/>
              </a:spcAft>
              <a:buClr>
                <a:schemeClr val="dk1"/>
              </a:buClr>
              <a:buSzPct val="25000"/>
            </a:pPr>
            <a:endParaRPr lang="en-US" dirty="0"/>
          </a:p>
          <a:p>
            <a:endParaRPr lang="en-US" dirty="0"/>
          </a:p>
        </p:txBody>
      </p:sp>
    </p:spTree>
    <p:custDataLst>
      <p:tags r:id="rId1"/>
    </p:custDataLst>
    <p:extLst>
      <p:ext uri="{BB962C8B-B14F-4D97-AF65-F5344CB8AC3E}">
        <p14:creationId xmlns:p14="http://schemas.microsoft.com/office/powerpoint/2010/main" val="2543614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44</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74134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b="1"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45</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288388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Define comparative analysis</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Identify choices for comparative analysis</a:t>
            </a:r>
          </a:p>
          <a:p>
            <a:pPr marL="1200150" lvl="1" indent="-463550">
              <a:spcBef>
                <a:spcPts val="480"/>
              </a:spcBef>
              <a:spcAft>
                <a:spcPts val="0"/>
              </a:spcAft>
              <a:buClr>
                <a:schemeClr val="dk1"/>
              </a:buClr>
              <a:buSzPct val="100000"/>
            </a:pPr>
            <a:r>
              <a:rPr lang="en-US" dirty="0" smtClean="0">
                <a:solidFill>
                  <a:schemeClr val="dk1"/>
                </a:solidFill>
                <a:ea typeface="Calibri"/>
                <a:cs typeface="Calibri"/>
                <a:sym typeface="Calibri"/>
              </a:rPr>
              <a:t>Structured application </a:t>
            </a:r>
            <a:r>
              <a:rPr lang="en-US" dirty="0">
                <a:solidFill>
                  <a:schemeClr val="dk1"/>
                </a:solidFill>
                <a:ea typeface="Calibri"/>
                <a:cs typeface="Calibri"/>
                <a:sym typeface="Calibri"/>
              </a:rPr>
              <a:t>review</a:t>
            </a:r>
            <a:r>
              <a:rPr lang="en-US" dirty="0"/>
              <a:t> (commonly used)</a:t>
            </a:r>
          </a:p>
          <a:p>
            <a:pPr marL="1200150" lvl="1" indent="-463550">
              <a:spcBef>
                <a:spcPts val="480"/>
              </a:spcBef>
              <a:spcAft>
                <a:spcPts val="0"/>
              </a:spcAft>
              <a:buClr>
                <a:schemeClr val="dk1"/>
              </a:buClr>
              <a:buSzPct val="100000"/>
            </a:pPr>
            <a:r>
              <a:rPr lang="en-US" dirty="0">
                <a:solidFill>
                  <a:schemeClr val="dk1"/>
                </a:solidFill>
                <a:ea typeface="Calibri"/>
                <a:cs typeface="Calibri"/>
                <a:sym typeface="Calibri"/>
              </a:rPr>
              <a:t>Oral board (</a:t>
            </a:r>
            <a:r>
              <a:rPr lang="en-US" dirty="0"/>
              <a:t>commonly used)</a:t>
            </a:r>
          </a:p>
          <a:p>
            <a:pPr marL="1200150" lvl="1" indent="-463550">
              <a:spcBef>
                <a:spcPts val="480"/>
              </a:spcBef>
              <a:spcAft>
                <a:spcPts val="0"/>
              </a:spcAft>
              <a:buClr>
                <a:schemeClr val="dk1"/>
              </a:buClr>
              <a:buSzPct val="100000"/>
            </a:pPr>
            <a:r>
              <a:rPr lang="en-US" dirty="0" smtClean="0">
                <a:solidFill>
                  <a:schemeClr val="dk1"/>
                </a:solidFill>
                <a:ea typeface="Calibri"/>
                <a:cs typeface="Calibri"/>
                <a:sym typeface="Calibri"/>
              </a:rPr>
              <a:t>Written narrative</a:t>
            </a:r>
            <a:endParaRPr lang="en-US" dirty="0">
              <a:solidFill>
                <a:schemeClr val="dk1"/>
              </a:solidFill>
              <a:ea typeface="Calibri"/>
              <a:cs typeface="Calibri"/>
              <a:sym typeface="Calibri"/>
            </a:endParaRPr>
          </a:p>
          <a:p>
            <a:pPr marL="1200150" lvl="1" indent="-463550">
              <a:spcBef>
                <a:spcPts val="480"/>
              </a:spcBef>
              <a:spcAft>
                <a:spcPts val="0"/>
              </a:spcAft>
              <a:buClr>
                <a:schemeClr val="dk1"/>
              </a:buClr>
              <a:buSzPct val="100000"/>
            </a:pPr>
            <a:r>
              <a:rPr lang="en-US" dirty="0">
                <a:solidFill>
                  <a:schemeClr val="dk1"/>
                </a:solidFill>
                <a:ea typeface="Calibri"/>
                <a:cs typeface="Calibri"/>
                <a:sym typeface="Calibri"/>
              </a:rPr>
              <a:t>In-basket, scenario planning/response, presentations</a:t>
            </a:r>
          </a:p>
          <a:p>
            <a:pPr marL="1200150" lvl="1" indent="-463550">
              <a:spcBef>
                <a:spcPts val="480"/>
              </a:spcBef>
              <a:spcAft>
                <a:spcPts val="0"/>
              </a:spcAft>
              <a:buClr>
                <a:schemeClr val="dk1"/>
              </a:buClr>
              <a:buSzPct val="100000"/>
            </a:pPr>
            <a:r>
              <a:rPr lang="en-US" dirty="0"/>
              <a:t>Practical assessment </a:t>
            </a:r>
          </a:p>
          <a:p>
            <a:pPr marL="457200" lvl="0" indent="-457200">
              <a:spcBef>
                <a:spcPts val="560"/>
              </a:spcBef>
              <a:spcAft>
                <a:spcPts val="0"/>
              </a:spcAft>
              <a:buClr>
                <a:schemeClr val="dk1"/>
              </a:buClr>
              <a:buSzPct val="100000"/>
              <a:buFont typeface="Arial"/>
              <a:buChar char="•"/>
            </a:pPr>
            <a:r>
              <a:rPr lang="en-US" dirty="0"/>
              <a:t>Describe the </a:t>
            </a:r>
            <a:r>
              <a:rPr lang="en-US" dirty="0">
                <a:solidFill>
                  <a:schemeClr val="dk1"/>
                </a:solidFill>
                <a:ea typeface="Calibri"/>
                <a:cs typeface="Calibri"/>
                <a:sym typeface="Calibri"/>
              </a:rPr>
              <a:t>5-point rating scale used to evaluate </a:t>
            </a:r>
            <a:r>
              <a:rPr lang="en-US" dirty="0"/>
              <a:t>applicants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46</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3447139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47</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0"/>
              </a:spcBef>
              <a:spcAft>
                <a:spcPts val="0"/>
              </a:spcAft>
              <a:buClr>
                <a:schemeClr val="dk1"/>
              </a:buClr>
              <a:buSzPct val="100000"/>
              <a:buFont typeface="Arial"/>
              <a:buChar char="•"/>
            </a:pPr>
            <a:r>
              <a:rPr lang="en-US" sz="2000" b="1" i="1" dirty="0">
                <a:solidFill>
                  <a:schemeClr val="dk1"/>
                </a:solidFill>
                <a:ea typeface="Calibri"/>
                <a:cs typeface="Calibri"/>
                <a:sym typeface="Calibri"/>
              </a:rPr>
              <a:t>Comparative Analysis </a:t>
            </a:r>
            <a:r>
              <a:rPr lang="en-US" sz="2000" i="1" dirty="0">
                <a:solidFill>
                  <a:schemeClr val="dk1"/>
                </a:solidFill>
                <a:ea typeface="Calibri"/>
                <a:cs typeface="Calibri"/>
                <a:sym typeface="Calibri"/>
              </a:rPr>
              <a:t>– </a:t>
            </a:r>
            <a:r>
              <a:rPr lang="en-US" sz="2000" dirty="0">
                <a:solidFill>
                  <a:schemeClr val="dk1"/>
                </a:solidFill>
                <a:ea typeface="Calibri"/>
                <a:cs typeface="Calibri"/>
                <a:sym typeface="Calibri"/>
              </a:rPr>
              <a:t>A process that utilizes professionally accepted standards that compares specific job-related knowledge, skills, abilities, behaviors and other competencies</a:t>
            </a:r>
            <a:endParaRPr lang="en-US" sz="2000" dirty="0"/>
          </a:p>
          <a:p>
            <a:pPr marL="342900" lvl="0" indent="-342900">
              <a:spcBef>
                <a:spcPts val="0"/>
              </a:spcBef>
              <a:spcAft>
                <a:spcPts val="0"/>
              </a:spcAft>
              <a:buClr>
                <a:schemeClr val="dk1"/>
              </a:buClr>
              <a:buSzPct val="100000"/>
              <a:buFont typeface="Arial"/>
              <a:buChar char="•"/>
            </a:pPr>
            <a:r>
              <a:rPr lang="en-US" sz="2000" b="1" i="1" dirty="0" smtClean="0">
                <a:solidFill>
                  <a:schemeClr val="dk1"/>
                </a:solidFill>
                <a:ea typeface="Calibri"/>
                <a:cs typeface="Calibri"/>
                <a:sym typeface="Calibri"/>
              </a:rPr>
              <a:t>Subject </a:t>
            </a:r>
            <a:r>
              <a:rPr lang="en-US" sz="2000" b="1" i="1" dirty="0">
                <a:solidFill>
                  <a:schemeClr val="dk1"/>
                </a:solidFill>
                <a:ea typeface="Calibri"/>
                <a:cs typeface="Calibri"/>
                <a:sym typeface="Calibri"/>
              </a:rPr>
              <a:t>Matter </a:t>
            </a:r>
            <a:r>
              <a:rPr lang="en-US" sz="2000" b="1" i="1" dirty="0" smtClean="0">
                <a:solidFill>
                  <a:schemeClr val="dk1"/>
                </a:solidFill>
                <a:ea typeface="Calibri"/>
                <a:cs typeface="Calibri"/>
                <a:sym typeface="Calibri"/>
              </a:rPr>
              <a:t>Expert (SME) </a:t>
            </a:r>
            <a:r>
              <a:rPr lang="en-US" sz="2000" i="1" dirty="0">
                <a:solidFill>
                  <a:schemeClr val="dk1"/>
                </a:solidFill>
                <a:ea typeface="Calibri"/>
                <a:cs typeface="Calibri"/>
                <a:sym typeface="Calibri"/>
              </a:rPr>
              <a:t>– </a:t>
            </a:r>
            <a:r>
              <a:rPr lang="en-US" sz="2000" dirty="0" smtClean="0">
                <a:solidFill>
                  <a:schemeClr val="dk1"/>
                </a:solidFill>
                <a:ea typeface="Calibri"/>
                <a:cs typeface="Calibri"/>
                <a:sym typeface="Calibri"/>
              </a:rPr>
              <a:t>People with </a:t>
            </a:r>
            <a:r>
              <a:rPr lang="en-US" sz="2000" dirty="0">
                <a:solidFill>
                  <a:schemeClr val="dk1"/>
                </a:solidFill>
                <a:ea typeface="Calibri"/>
                <a:cs typeface="Calibri"/>
                <a:sym typeface="Calibri"/>
              </a:rPr>
              <a:t>the necessary experience </a:t>
            </a:r>
            <a:r>
              <a:rPr lang="en-US" sz="2000" dirty="0" smtClean="0">
                <a:solidFill>
                  <a:schemeClr val="dk1"/>
                </a:solidFill>
                <a:ea typeface="Calibri"/>
                <a:cs typeface="Calibri"/>
                <a:sym typeface="Calibri"/>
              </a:rPr>
              <a:t>in </a:t>
            </a:r>
            <a:r>
              <a:rPr lang="en-US" sz="2000" dirty="0">
                <a:solidFill>
                  <a:schemeClr val="dk1"/>
                </a:solidFill>
                <a:ea typeface="Calibri"/>
                <a:cs typeface="Calibri"/>
                <a:sym typeface="Calibri"/>
              </a:rPr>
              <a:t>an area related to the </a:t>
            </a:r>
            <a:r>
              <a:rPr lang="en-US" sz="2000" dirty="0" smtClean="0">
                <a:solidFill>
                  <a:schemeClr val="dk1"/>
                </a:solidFill>
                <a:ea typeface="Calibri"/>
                <a:cs typeface="Calibri"/>
                <a:sym typeface="Calibri"/>
              </a:rPr>
              <a:t>job, </a:t>
            </a:r>
            <a:r>
              <a:rPr lang="en-US" sz="2000" dirty="0">
                <a:solidFill>
                  <a:schemeClr val="dk1"/>
                </a:solidFill>
                <a:ea typeface="Calibri"/>
                <a:cs typeface="Calibri"/>
                <a:sym typeface="Calibri"/>
              </a:rPr>
              <a:t>able to identify and </a:t>
            </a:r>
            <a:r>
              <a:rPr lang="en-US" sz="2000" dirty="0" smtClean="0">
                <a:solidFill>
                  <a:schemeClr val="dk1"/>
                </a:solidFill>
                <a:ea typeface="Calibri"/>
                <a:cs typeface="Calibri"/>
                <a:sym typeface="Calibri"/>
              </a:rPr>
              <a:t>evaluate technical </a:t>
            </a:r>
            <a:r>
              <a:rPr lang="en-US" sz="2000" dirty="0">
                <a:solidFill>
                  <a:schemeClr val="dk1"/>
                </a:solidFill>
                <a:ea typeface="Calibri"/>
                <a:cs typeface="Calibri"/>
                <a:sym typeface="Calibri"/>
              </a:rPr>
              <a:t>and non-technical job related knowledge, skills, or abilities that are needed to perform the job </a:t>
            </a:r>
            <a:r>
              <a:rPr lang="en-US" sz="2000" dirty="0" smtClean="0">
                <a:solidFill>
                  <a:schemeClr val="dk1"/>
                </a:solidFill>
                <a:ea typeface="Calibri"/>
                <a:cs typeface="Calibri"/>
                <a:sym typeface="Calibri"/>
              </a:rPr>
              <a:t>duties</a:t>
            </a:r>
            <a:r>
              <a:rPr lang="en-US" sz="2000" i="1" dirty="0" smtClean="0">
                <a:solidFill>
                  <a:schemeClr val="dk1"/>
                </a:solidFill>
                <a:ea typeface="Calibri"/>
                <a:cs typeface="Calibri"/>
                <a:sym typeface="Calibri"/>
              </a:rPr>
              <a:t> </a:t>
            </a:r>
            <a:r>
              <a:rPr lang="en-US" sz="2000" dirty="0" smtClean="0">
                <a:solidFill>
                  <a:schemeClr val="dk1"/>
                </a:solidFill>
                <a:ea typeface="Calibri"/>
                <a:cs typeface="Calibri"/>
                <a:sym typeface="Calibri"/>
              </a:rPr>
              <a:t> </a:t>
            </a:r>
            <a:endParaRPr lang="en-US" sz="2000" dirty="0">
              <a:solidFill>
                <a:schemeClr val="dk1"/>
              </a:solidFill>
              <a:ea typeface="Calibri"/>
              <a:cs typeface="Calibri"/>
              <a:sym typeface="Calibri"/>
            </a:endParaRPr>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703285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lt1"/>
                </a:solidFill>
                <a:ea typeface="Calibri"/>
                <a:cs typeface="Calibri"/>
                <a:sym typeface="Calibri"/>
              </a:rPr>
              <a:t>What is Comparative Analysis</a:t>
            </a:r>
            <a:endParaRPr lang="en-US" dirty="0"/>
          </a:p>
        </p:txBody>
      </p:sp>
      <p:sp>
        <p:nvSpPr>
          <p:cNvPr id="3" name="Content Placeholder 2"/>
          <p:cNvSpPr>
            <a:spLocks noGrp="1"/>
          </p:cNvSpPr>
          <p:nvPr>
            <p:ph sz="half" idx="2"/>
          </p:nvPr>
        </p:nvSpPr>
        <p:spPr/>
        <p:txBody>
          <a:bodyPr/>
          <a:lstStyle/>
          <a:p>
            <a:pPr lvl="0">
              <a:spcBef>
                <a:spcPts val="0"/>
              </a:spcBef>
              <a:spcAft>
                <a:spcPts val="0"/>
              </a:spcAft>
              <a:buClr>
                <a:schemeClr val="dk1"/>
              </a:buClr>
              <a:buSzPct val="25000"/>
            </a:pPr>
            <a:r>
              <a:rPr lang="en-US" sz="2800" dirty="0">
                <a:solidFill>
                  <a:schemeClr val="dk1"/>
                </a:solidFill>
                <a:ea typeface="Calibri"/>
                <a:cs typeface="Calibri"/>
                <a:sym typeface="Calibri"/>
              </a:rPr>
              <a:t>Comparative analysis is the process where the applicant is compared to the requirements and KSAOs needed for the job. </a:t>
            </a:r>
          </a:p>
          <a:p>
            <a:pPr lvl="0">
              <a:spcBef>
                <a:spcPts val="560"/>
              </a:spcBef>
              <a:spcAft>
                <a:spcPts val="0"/>
              </a:spcAft>
              <a:buClr>
                <a:schemeClr val="dk1"/>
              </a:buClr>
              <a:buSzPct val="25000"/>
            </a:pPr>
            <a:endParaRPr lang="en-US" sz="2800" dirty="0">
              <a:solidFill>
                <a:schemeClr val="dk1"/>
              </a:solidFill>
              <a:ea typeface="Calibri"/>
              <a:cs typeface="Calibri"/>
              <a:sym typeface="Calibri"/>
            </a:endParaRPr>
          </a:p>
          <a:p>
            <a:pPr lvl="0">
              <a:spcBef>
                <a:spcPts val="560"/>
              </a:spcBef>
              <a:spcAft>
                <a:spcPts val="0"/>
              </a:spcAft>
              <a:buClr>
                <a:schemeClr val="dk1"/>
              </a:buClr>
              <a:buSzPct val="25000"/>
            </a:pPr>
            <a:r>
              <a:rPr lang="en-US" sz="2800" dirty="0">
                <a:solidFill>
                  <a:schemeClr val="dk1"/>
                </a:solidFill>
                <a:ea typeface="Calibri"/>
                <a:cs typeface="Calibri"/>
                <a:sym typeface="Calibri"/>
              </a:rPr>
              <a:t>While CDOT has a typical comparative analysis process, the Hiring Manager has choices to use other types of analyses. </a:t>
            </a:r>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48</a:t>
            </a:fld>
            <a:endParaRPr lang="en-US" dirty="0"/>
          </a:p>
        </p:txBody>
      </p:sp>
      <p:pic>
        <p:nvPicPr>
          <p:cNvPr id="7" name="Content Placeholder 6"/>
          <p:cNvPicPr>
            <a:picLocks noGrp="1" noChangeAspect="1"/>
          </p:cNvPicPr>
          <p:nvPr>
            <p:ph sz="half" idx="12"/>
          </p:nvPr>
        </p:nvPicPr>
        <p:blipFill>
          <a:blip r:embed="rId4"/>
          <a:stretch>
            <a:fillRect/>
          </a:stretch>
        </p:blipFill>
        <p:spPr>
          <a:xfrm>
            <a:off x="535122" y="2221534"/>
            <a:ext cx="2755631" cy="3237257"/>
          </a:xfrm>
          <a:prstGeom prst="rect">
            <a:avLst/>
          </a:prstGeo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582629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Pitfalls of Assessment</a:t>
            </a:r>
            <a:endParaRPr lang="en-US" dirty="0"/>
          </a:p>
        </p:txBody>
      </p:sp>
      <p:sp>
        <p:nvSpPr>
          <p:cNvPr id="2" name="Content Placeholder 1"/>
          <p:cNvSpPr>
            <a:spLocks noGrp="1"/>
          </p:cNvSpPr>
          <p:nvPr>
            <p:ph sz="half" idx="2"/>
          </p:nvPr>
        </p:nvSpPr>
        <p:spPr>
          <a:xfrm>
            <a:off x="320039" y="1371600"/>
            <a:ext cx="5487203" cy="4937760"/>
          </a:xfrm>
        </p:spPr>
        <p:txBody>
          <a:bodyPr/>
          <a:lstStyle/>
          <a:p>
            <a:r>
              <a:rPr lang="en-US" sz="2800" dirty="0" smtClean="0"/>
              <a:t>Common assessment errors include:</a:t>
            </a:r>
          </a:p>
          <a:p>
            <a:pPr marL="457200" indent="-457200">
              <a:buFont typeface="Arial" panose="020B0604020202020204" pitchFamily="34" charset="0"/>
              <a:buChar char="•"/>
            </a:pPr>
            <a:r>
              <a:rPr lang="en-US" sz="2800" dirty="0"/>
              <a:t>Using what you know about the applicant instead of what is gathered from the application and comparative </a:t>
            </a:r>
            <a:r>
              <a:rPr lang="en-US" sz="2800" dirty="0" smtClean="0"/>
              <a:t>analysis</a:t>
            </a:r>
          </a:p>
          <a:p>
            <a:pPr marL="457200" indent="-457200">
              <a:buFont typeface="Arial" panose="020B0604020202020204" pitchFamily="34" charset="0"/>
              <a:buChar char="•"/>
            </a:pPr>
            <a:r>
              <a:rPr lang="en-US" sz="2800" dirty="0" smtClean="0"/>
              <a:t>Evaluating on a curve (comparing candidates)</a:t>
            </a:r>
          </a:p>
          <a:p>
            <a:pPr marL="457200" indent="-457200">
              <a:buFont typeface="Arial" panose="020B0604020202020204" pitchFamily="34" charset="0"/>
              <a:buChar char="•"/>
            </a:pPr>
            <a:r>
              <a:rPr lang="en-US" sz="2800" dirty="0" smtClean="0"/>
              <a:t>Irrelevant factors </a:t>
            </a:r>
          </a:p>
          <a:p>
            <a:pPr marL="457200" indent="-457200">
              <a:buFont typeface="Arial" panose="020B0604020202020204" pitchFamily="34" charset="0"/>
              <a:buChar char="•"/>
            </a:pPr>
            <a:r>
              <a:rPr lang="en-US" sz="2800" dirty="0" smtClean="0"/>
              <a:t>Assumptions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49</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592445" y="4209487"/>
            <a:ext cx="3216275" cy="2146863"/>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755923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Identify </a:t>
            </a:r>
            <a:r>
              <a:rPr lang="en-US" sz="2400" dirty="0">
                <a:sym typeface="Calibri"/>
              </a:rPr>
              <a:t>steps in the CDOT hiring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Define a job competency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purpose of the sections of the </a:t>
            </a:r>
            <a:r>
              <a:rPr lang="en-US" sz="2400" dirty="0" smtClean="0">
                <a:sym typeface="Calibri"/>
              </a:rPr>
              <a:t>job announcement</a:t>
            </a:r>
            <a:endParaRPr lang="en-US" sz="2400" dirty="0">
              <a:sym typeface="Calibri"/>
            </a:endParaRP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CDOT’s comparative analysis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Define </a:t>
            </a:r>
            <a:r>
              <a:rPr lang="en-US" sz="2400" dirty="0"/>
              <a:t>b</a:t>
            </a:r>
            <a:r>
              <a:rPr lang="en-US" sz="2400" dirty="0">
                <a:sym typeface="Calibri"/>
              </a:rPr>
              <a:t>ehavioral </a:t>
            </a:r>
            <a:r>
              <a:rPr lang="en-US" sz="2400" dirty="0"/>
              <a:t>i</a:t>
            </a:r>
            <a:r>
              <a:rPr lang="en-US" sz="2400" dirty="0">
                <a:sym typeface="Calibri"/>
              </a:rPr>
              <a:t>nterviewing</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effective interviewing techniques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Hiring Manager’s role in the post-referral and reference checking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steps to take between hiring decision and start date</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purpose of the probationary </a:t>
            </a:r>
            <a:r>
              <a:rPr lang="en-US" sz="2400" dirty="0" smtClean="0">
                <a:sym typeface="Calibri"/>
              </a:rPr>
              <a:t>period</a:t>
            </a: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Application Review</a:t>
            </a:r>
            <a:endParaRPr lang="en-US" dirty="0"/>
          </a:p>
        </p:txBody>
      </p:sp>
      <p:sp>
        <p:nvSpPr>
          <p:cNvPr id="3" name="Content Placeholder 2"/>
          <p:cNvSpPr>
            <a:spLocks noGrp="1"/>
          </p:cNvSpPr>
          <p:nvPr>
            <p:ph sz="half" idx="2"/>
          </p:nvPr>
        </p:nvSpPr>
        <p:spPr>
          <a:xfrm>
            <a:off x="304800" y="1371600"/>
            <a:ext cx="8503920" cy="4937760"/>
          </a:xfrm>
        </p:spPr>
        <p:txBody>
          <a:bodyPr/>
          <a:lstStyle/>
          <a:p>
            <a:pPr lvl="0">
              <a:spcBef>
                <a:spcPts val="0"/>
              </a:spcBef>
              <a:buClr>
                <a:schemeClr val="dk1"/>
              </a:buClr>
              <a:buSzPct val="100000"/>
            </a:pPr>
            <a:r>
              <a:rPr lang="en-US" sz="2400" dirty="0" smtClean="0"/>
              <a:t>The Structured Application Review:</a:t>
            </a:r>
          </a:p>
          <a:p>
            <a:pPr marL="457200" indent="-457200">
              <a:spcBef>
                <a:spcPts val="0"/>
              </a:spcBef>
              <a:buClr>
                <a:schemeClr val="dk1"/>
              </a:buClr>
              <a:buSzPct val="100000"/>
              <a:buFont typeface="Arial"/>
              <a:buChar char="•"/>
            </a:pPr>
            <a:r>
              <a:rPr lang="en-US" sz="2400" dirty="0"/>
              <a:t>Identifies the top group of applicants that will move on to the next stage of the selection </a:t>
            </a:r>
            <a:r>
              <a:rPr lang="en-US" sz="2400" dirty="0" smtClean="0"/>
              <a:t>process</a:t>
            </a:r>
          </a:p>
          <a:p>
            <a:pPr marL="457200" indent="-457200">
              <a:spcBef>
                <a:spcPts val="0"/>
              </a:spcBef>
              <a:buClr>
                <a:schemeClr val="dk1"/>
              </a:buClr>
              <a:buSzPct val="100000"/>
              <a:buFont typeface="Arial"/>
              <a:buChar char="•"/>
            </a:pPr>
            <a:r>
              <a:rPr lang="en-US" sz="2400" dirty="0" smtClean="0"/>
              <a:t>Typically consists of 2-5 </a:t>
            </a:r>
            <a:r>
              <a:rPr lang="en-US" sz="2400" dirty="0"/>
              <a:t>Subject Matter Experts (SMEs) </a:t>
            </a:r>
            <a:endParaRPr lang="en-US" sz="2400" dirty="0" smtClean="0"/>
          </a:p>
          <a:p>
            <a:pPr marL="457200" lvl="0" indent="-457200">
              <a:spcBef>
                <a:spcPts val="0"/>
              </a:spcBef>
              <a:buClr>
                <a:schemeClr val="dk1"/>
              </a:buClr>
              <a:buSzPct val="100000"/>
              <a:buFont typeface="Arial"/>
              <a:buChar char="•"/>
            </a:pPr>
            <a:r>
              <a:rPr lang="en-US" sz="2400" dirty="0"/>
              <a:t>Uses </a:t>
            </a:r>
            <a:r>
              <a:rPr lang="en-US" sz="2400" dirty="0" smtClean="0"/>
              <a:t>rating </a:t>
            </a:r>
            <a:r>
              <a:rPr lang="en-US" sz="2400" dirty="0"/>
              <a:t>criteria to evaluate </a:t>
            </a:r>
            <a:r>
              <a:rPr lang="en-US" sz="2400" dirty="0" smtClean="0"/>
              <a:t>application materials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50</a:t>
            </a:fld>
            <a:endParaRPr lang="en-US" dirty="0"/>
          </a:p>
        </p:txBody>
      </p:sp>
      <p:pic>
        <p:nvPicPr>
          <p:cNvPr id="9" name="Content Placeholder 8"/>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l="9580" r="17729"/>
          <a:stretch/>
        </p:blipFill>
        <p:spPr>
          <a:xfrm>
            <a:off x="6255026" y="3982498"/>
            <a:ext cx="2553694" cy="23268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294570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During the comparative analysis process, a five point rating scale is used to evaluate </a:t>
            </a:r>
            <a:r>
              <a:rPr lang="en-US" sz="2400" dirty="0" smtClean="0"/>
              <a:t>candidates</a:t>
            </a:r>
          </a:p>
          <a:p>
            <a:pPr marL="342900" indent="-342900">
              <a:buFont typeface="Arial" panose="020B0604020202020204" pitchFamily="34" charset="0"/>
              <a:buChar char="•"/>
            </a:pPr>
            <a:r>
              <a:rPr lang="en-US" sz="2400" dirty="0" smtClean="0"/>
              <a:t>The rating scale designates five as being the most qualified and one as the least</a:t>
            </a:r>
          </a:p>
          <a:p>
            <a:pPr marL="342900" indent="-342900">
              <a:buFont typeface="Arial" panose="020B0604020202020204" pitchFamily="34" charset="0"/>
              <a:buChar char="•"/>
            </a:pPr>
            <a:r>
              <a:rPr lang="en-US" sz="2400" dirty="0"/>
              <a:t>A rating of three is average, with two being below and </a:t>
            </a:r>
            <a:r>
              <a:rPr lang="en-US" sz="2400" dirty="0" smtClean="0"/>
              <a:t>four </a:t>
            </a:r>
            <a:r>
              <a:rPr lang="en-US" sz="2400" dirty="0"/>
              <a:t>being above </a:t>
            </a:r>
            <a:r>
              <a:rPr lang="en-US" sz="2400" dirty="0" smtClean="0"/>
              <a:t>average</a:t>
            </a:r>
          </a:p>
          <a:p>
            <a:pPr marL="342900" indent="-342900">
              <a:buFont typeface="Arial" panose="020B0604020202020204" pitchFamily="34" charset="0"/>
              <a:buChar char="•"/>
            </a:pPr>
            <a:r>
              <a:rPr lang="en-US" sz="2400" dirty="0" smtClean="0"/>
              <a:t>Criteria to consider when evaluating:</a:t>
            </a:r>
          </a:p>
          <a:p>
            <a:pPr marL="603250" indent="-457200">
              <a:spcBef>
                <a:spcPts val="0"/>
              </a:spcBef>
              <a:buFont typeface="Arial" panose="020B0604020202020204" pitchFamily="34" charset="0"/>
              <a:buChar char="•"/>
            </a:pPr>
            <a:r>
              <a:rPr lang="en-US" sz="2400" dirty="0"/>
              <a:t>Depth and breadth of </a:t>
            </a:r>
            <a:r>
              <a:rPr lang="en-US" sz="2400" dirty="0" smtClean="0"/>
              <a:t>experience</a:t>
            </a:r>
            <a:endParaRPr lang="en-US" sz="2400" dirty="0"/>
          </a:p>
          <a:p>
            <a:pPr marL="603250" indent="-457200">
              <a:spcBef>
                <a:spcPts val="0"/>
              </a:spcBef>
              <a:buFont typeface="Arial" panose="020B0604020202020204" pitchFamily="34" charset="0"/>
              <a:buChar char="•"/>
            </a:pPr>
            <a:r>
              <a:rPr lang="en-US" sz="2400" dirty="0" smtClean="0"/>
              <a:t>Level of </a:t>
            </a:r>
            <a:r>
              <a:rPr lang="en-US" sz="2400" dirty="0"/>
              <a:t>responsibility</a:t>
            </a:r>
          </a:p>
          <a:p>
            <a:pPr marL="603250" indent="-457200">
              <a:spcBef>
                <a:spcPts val="0"/>
              </a:spcBef>
              <a:buFont typeface="Arial" panose="020B0604020202020204" pitchFamily="34" charset="0"/>
              <a:buChar char="•"/>
            </a:pPr>
            <a:r>
              <a:rPr lang="en-US" sz="2400" dirty="0"/>
              <a:t>Complexity of assignments and </a:t>
            </a:r>
            <a:r>
              <a:rPr lang="en-US" sz="2400" dirty="0" smtClean="0"/>
              <a:t>challenges</a:t>
            </a:r>
          </a:p>
          <a:p>
            <a:pPr marL="603250" indent="-457200">
              <a:spcBef>
                <a:spcPts val="0"/>
              </a:spcBef>
              <a:buFont typeface="Arial" panose="020B0604020202020204" pitchFamily="34" charset="0"/>
              <a:buChar char="•"/>
            </a:pPr>
            <a:r>
              <a:rPr lang="en-US" sz="2400" dirty="0" smtClean="0"/>
              <a:t>Knowledge </a:t>
            </a:r>
            <a:r>
              <a:rPr lang="en-US" sz="2400" dirty="0"/>
              <a:t>of relevant theories and </a:t>
            </a:r>
            <a:r>
              <a:rPr lang="en-US" sz="2400" dirty="0" smtClean="0"/>
              <a:t>principles</a:t>
            </a:r>
          </a:p>
          <a:p>
            <a:endParaRPr lang="en-US" sz="2400"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51</a:t>
            </a:fld>
            <a:endParaRPr lang="en-US" dirty="0"/>
          </a:p>
        </p:txBody>
      </p:sp>
      <p:sp>
        <p:nvSpPr>
          <p:cNvPr id="2" name="Title 1"/>
          <p:cNvSpPr>
            <a:spLocks noGrp="1"/>
          </p:cNvSpPr>
          <p:nvPr>
            <p:ph type="title"/>
          </p:nvPr>
        </p:nvSpPr>
        <p:spPr/>
        <p:txBody>
          <a:bodyPr/>
          <a:lstStyle/>
          <a:p>
            <a:r>
              <a:rPr lang="en-US" dirty="0" smtClean="0"/>
              <a:t>5-Point Rating Scale</a:t>
            </a:r>
            <a:endParaRPr lang="en-US" dirty="0"/>
          </a:p>
        </p:txBody>
      </p:sp>
    </p:spTree>
    <p:custDataLst>
      <p:tags r:id="rId1"/>
    </p:custDataLst>
    <p:extLst>
      <p:ext uri="{BB962C8B-B14F-4D97-AF65-F5344CB8AC3E}">
        <p14:creationId xmlns:p14="http://schemas.microsoft.com/office/powerpoint/2010/main" val="13726129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457200">
              <a:spcBef>
                <a:spcPts val="0"/>
              </a:spcBef>
              <a:spcAft>
                <a:spcPts val="0"/>
              </a:spcAft>
              <a:buClr>
                <a:schemeClr val="dk1"/>
              </a:buClr>
              <a:buSzPct val="100000"/>
              <a:buFont typeface="Arial"/>
              <a:buChar char="•"/>
            </a:pPr>
            <a:r>
              <a:rPr lang="en-US" dirty="0"/>
              <a:t>Take 7 to 10 minutes and review the </a:t>
            </a:r>
            <a:r>
              <a:rPr lang="en-US" dirty="0">
                <a:solidFill>
                  <a:schemeClr val="dk1"/>
                </a:solidFill>
                <a:ea typeface="Calibri"/>
                <a:cs typeface="Calibri"/>
                <a:sym typeface="Calibri"/>
              </a:rPr>
              <a:t>two Administrative </a:t>
            </a:r>
            <a:r>
              <a:rPr lang="en-US" dirty="0" smtClean="0">
                <a:solidFill>
                  <a:schemeClr val="dk1"/>
                </a:solidFill>
                <a:ea typeface="Calibri"/>
                <a:cs typeface="Calibri"/>
                <a:sym typeface="Calibri"/>
              </a:rPr>
              <a:t>Ass</a:t>
            </a:r>
            <a:r>
              <a:rPr lang="en-US" dirty="0" smtClean="0">
                <a:sym typeface="Calibri"/>
              </a:rPr>
              <a:t>istant</a:t>
            </a:r>
            <a:r>
              <a:rPr lang="en-US" dirty="0" smtClean="0"/>
              <a:t> </a:t>
            </a:r>
            <a:r>
              <a:rPr lang="en-US" dirty="0"/>
              <a:t>III </a:t>
            </a:r>
            <a:r>
              <a:rPr lang="en-US" dirty="0">
                <a:solidFill>
                  <a:schemeClr val="dk1"/>
                </a:solidFill>
                <a:ea typeface="Calibri"/>
                <a:cs typeface="Calibri"/>
                <a:sym typeface="Calibri"/>
              </a:rPr>
              <a:t>applications</a:t>
            </a:r>
          </a:p>
          <a:p>
            <a:pPr marL="457200" lvl="0" indent="-457200">
              <a:spcBef>
                <a:spcPts val="0"/>
              </a:spcBef>
              <a:spcAft>
                <a:spcPts val="0"/>
              </a:spcAft>
              <a:buClr>
                <a:schemeClr val="dk1"/>
              </a:buClr>
              <a:buSzPct val="100000"/>
              <a:buFont typeface="Arial"/>
              <a:buChar char="•"/>
            </a:pPr>
            <a:r>
              <a:rPr lang="en-US" dirty="0"/>
              <a:t>Using the 5-point rating scale and the criteria listed below, evaluate the two applications and give a score for each applicant for each of the two competencies</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52</a:t>
            </a:fld>
            <a:endParaRPr lang="en-US" dirty="0"/>
          </a:p>
        </p:txBody>
      </p:sp>
      <p:sp>
        <p:nvSpPr>
          <p:cNvPr id="5" name="Title 4"/>
          <p:cNvSpPr>
            <a:spLocks noGrp="1"/>
          </p:cNvSpPr>
          <p:nvPr>
            <p:ph type="title"/>
          </p:nvPr>
        </p:nvSpPr>
        <p:spPr/>
        <p:txBody>
          <a:bodyPr/>
          <a:lstStyle/>
          <a:p>
            <a:r>
              <a:rPr lang="en-US" dirty="0" smtClean="0"/>
              <a:t>Exercise Two – Application Review</a:t>
            </a:r>
            <a:endParaRPr lang="en-US" dirty="0"/>
          </a:p>
        </p:txBody>
      </p:sp>
    </p:spTree>
    <p:custDataLst>
      <p:tags r:id="rId1"/>
    </p:custDataLst>
    <p:extLst>
      <p:ext uri="{BB962C8B-B14F-4D97-AF65-F5344CB8AC3E}">
        <p14:creationId xmlns:p14="http://schemas.microsoft.com/office/powerpoint/2010/main" val="2766514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Board / Structured Interviews</a:t>
            </a:r>
            <a:endParaRPr lang="en-US" dirty="0"/>
          </a:p>
        </p:txBody>
      </p:sp>
      <p:sp>
        <p:nvSpPr>
          <p:cNvPr id="3" name="Content Placeholder 2"/>
          <p:cNvSpPr>
            <a:spLocks noGrp="1"/>
          </p:cNvSpPr>
          <p:nvPr>
            <p:ph sz="half" idx="2"/>
          </p:nvPr>
        </p:nvSpPr>
        <p:spPr>
          <a:xfrm>
            <a:off x="320040" y="1371600"/>
            <a:ext cx="5444656" cy="4937760"/>
          </a:xfrm>
        </p:spPr>
        <p:txBody>
          <a:bodyPr/>
          <a:lstStyle/>
          <a:p>
            <a:pPr marL="457200" lvl="0" indent="-457200">
              <a:spcBef>
                <a:spcPts val="0"/>
              </a:spcBef>
              <a:spcAft>
                <a:spcPts val="0"/>
              </a:spcAft>
              <a:buClr>
                <a:schemeClr val="dk1"/>
              </a:buClr>
              <a:buSzPct val="100000"/>
              <a:buFont typeface="Arial"/>
              <a:buChar char="•"/>
            </a:pPr>
            <a:r>
              <a:rPr lang="en-US" sz="2800" dirty="0" smtClean="0"/>
              <a:t>Typically consists of a P</a:t>
            </a:r>
            <a:r>
              <a:rPr lang="en-US" sz="2800" dirty="0" smtClean="0">
                <a:solidFill>
                  <a:schemeClr val="dk1"/>
                </a:solidFill>
                <a:ea typeface="Calibri"/>
                <a:cs typeface="Calibri"/>
                <a:sym typeface="Calibri"/>
              </a:rPr>
              <a:t>anel of     3 Subject </a:t>
            </a:r>
            <a:r>
              <a:rPr lang="en-US" sz="2800" dirty="0">
                <a:solidFill>
                  <a:schemeClr val="dk1"/>
                </a:solidFill>
                <a:ea typeface="Calibri"/>
                <a:cs typeface="Calibri"/>
                <a:sym typeface="Calibri"/>
              </a:rPr>
              <a:t>Matter Experts (SMEs</a:t>
            </a:r>
            <a:r>
              <a:rPr lang="en-US" sz="2800" dirty="0"/>
              <a:t>)</a:t>
            </a:r>
          </a:p>
          <a:p>
            <a:pPr marL="457200" lvl="0" indent="-457200">
              <a:spcBef>
                <a:spcPts val="560"/>
              </a:spcBef>
              <a:spcAft>
                <a:spcPts val="0"/>
              </a:spcAft>
              <a:buClr>
                <a:schemeClr val="dk1"/>
              </a:buClr>
              <a:buSzPct val="100000"/>
              <a:buFont typeface="Arial"/>
              <a:buChar char="•"/>
            </a:pPr>
            <a:r>
              <a:rPr lang="en-US" sz="2800" dirty="0">
                <a:solidFill>
                  <a:schemeClr val="dk1"/>
                </a:solidFill>
                <a:ea typeface="Calibri"/>
                <a:cs typeface="Calibri"/>
                <a:sym typeface="Calibri"/>
              </a:rPr>
              <a:t>A</a:t>
            </a:r>
            <a:r>
              <a:rPr lang="en-US" sz="2800" dirty="0" smtClean="0">
                <a:solidFill>
                  <a:schemeClr val="dk1"/>
                </a:solidFill>
                <a:ea typeface="Calibri"/>
                <a:cs typeface="Calibri"/>
                <a:sym typeface="Calibri"/>
              </a:rPr>
              <a:t>pplicants </a:t>
            </a:r>
            <a:r>
              <a:rPr lang="en-US" sz="2800" dirty="0"/>
              <a:t>are </a:t>
            </a:r>
            <a:r>
              <a:rPr lang="en-US" sz="2800" dirty="0">
                <a:solidFill>
                  <a:schemeClr val="dk1"/>
                </a:solidFill>
                <a:ea typeface="Calibri"/>
                <a:cs typeface="Calibri"/>
                <a:sym typeface="Calibri"/>
              </a:rPr>
              <a:t>asked the same questions</a:t>
            </a:r>
          </a:p>
          <a:p>
            <a:pPr marL="457200" lvl="0" indent="-457200">
              <a:spcBef>
                <a:spcPts val="560"/>
              </a:spcBef>
              <a:spcAft>
                <a:spcPts val="0"/>
              </a:spcAft>
              <a:buClr>
                <a:schemeClr val="dk1"/>
              </a:buClr>
              <a:buSzPct val="100000"/>
              <a:buFont typeface="Arial"/>
              <a:buChar char="•"/>
            </a:pPr>
            <a:r>
              <a:rPr lang="en-US" sz="2800" dirty="0">
                <a:solidFill>
                  <a:schemeClr val="dk1"/>
                </a:solidFill>
                <a:ea typeface="Calibri"/>
                <a:cs typeface="Calibri"/>
                <a:sym typeface="Calibri"/>
              </a:rPr>
              <a:t>Panel asks </a:t>
            </a:r>
            <a:r>
              <a:rPr lang="en-US" sz="2800" dirty="0" smtClean="0">
                <a:solidFill>
                  <a:schemeClr val="dk1"/>
                </a:solidFill>
                <a:ea typeface="Calibri"/>
                <a:cs typeface="Calibri"/>
                <a:sym typeface="Calibri"/>
              </a:rPr>
              <a:t>applicants </a:t>
            </a:r>
            <a:r>
              <a:rPr lang="en-US" sz="2800" dirty="0">
                <a:solidFill>
                  <a:schemeClr val="dk1"/>
                </a:solidFill>
                <a:ea typeface="Calibri"/>
                <a:cs typeface="Calibri"/>
                <a:sym typeface="Calibri"/>
              </a:rPr>
              <a:t>b</a:t>
            </a:r>
            <a:r>
              <a:rPr lang="en-US" sz="2800" dirty="0" smtClean="0">
                <a:solidFill>
                  <a:schemeClr val="dk1"/>
                </a:solidFill>
                <a:ea typeface="Calibri"/>
                <a:cs typeface="Calibri"/>
                <a:sym typeface="Calibri"/>
              </a:rPr>
              <a:t>ehavioral </a:t>
            </a:r>
            <a:r>
              <a:rPr lang="en-US" sz="2800" dirty="0">
                <a:solidFill>
                  <a:schemeClr val="dk1"/>
                </a:solidFill>
                <a:ea typeface="Calibri"/>
                <a:cs typeface="Calibri"/>
                <a:sym typeface="Calibri"/>
              </a:rPr>
              <a:t>i</a:t>
            </a:r>
            <a:r>
              <a:rPr lang="en-US" sz="2800" dirty="0" smtClean="0">
                <a:solidFill>
                  <a:schemeClr val="dk1"/>
                </a:solidFill>
                <a:ea typeface="Calibri"/>
                <a:cs typeface="Calibri"/>
                <a:sym typeface="Calibri"/>
              </a:rPr>
              <a:t>nterview </a:t>
            </a:r>
            <a:r>
              <a:rPr lang="en-US" sz="2800" dirty="0">
                <a:solidFill>
                  <a:schemeClr val="dk1"/>
                </a:solidFill>
                <a:ea typeface="Calibri"/>
                <a:cs typeface="Calibri"/>
                <a:sym typeface="Calibri"/>
              </a:rPr>
              <a:t>and </a:t>
            </a:r>
            <a:r>
              <a:rPr lang="en-US" sz="2800" dirty="0" smtClean="0">
                <a:solidFill>
                  <a:schemeClr val="dk1"/>
                </a:solidFill>
                <a:ea typeface="Calibri"/>
                <a:cs typeface="Calibri"/>
                <a:sym typeface="Calibri"/>
              </a:rPr>
              <a:t>technical </a:t>
            </a:r>
            <a:r>
              <a:rPr lang="en-US" sz="2800" dirty="0">
                <a:solidFill>
                  <a:schemeClr val="dk1"/>
                </a:solidFill>
                <a:ea typeface="Calibri"/>
                <a:cs typeface="Calibri"/>
                <a:sym typeface="Calibri"/>
              </a:rPr>
              <a:t>questions (more in next section)</a:t>
            </a:r>
          </a:p>
          <a:p>
            <a:pPr marL="457200" lvl="0" indent="-457200">
              <a:spcBef>
                <a:spcPts val="560"/>
              </a:spcBef>
              <a:spcAft>
                <a:spcPts val="0"/>
              </a:spcAft>
              <a:buClr>
                <a:schemeClr val="dk1"/>
              </a:buClr>
              <a:buSzPct val="100000"/>
              <a:buFont typeface="Arial"/>
              <a:buChar char="•"/>
            </a:pPr>
            <a:r>
              <a:rPr lang="en-US" sz="2800" dirty="0">
                <a:solidFill>
                  <a:schemeClr val="dk1"/>
                </a:solidFill>
                <a:ea typeface="Calibri"/>
                <a:cs typeface="Calibri"/>
                <a:sym typeface="Calibri"/>
              </a:rPr>
              <a:t>Uses structured rating criteria to evaluate </a:t>
            </a:r>
            <a:r>
              <a:rPr lang="en-US" sz="2800" dirty="0" smtClean="0">
                <a:solidFill>
                  <a:schemeClr val="dk1"/>
                </a:solidFill>
                <a:ea typeface="Calibri"/>
                <a:cs typeface="Calibri"/>
                <a:sym typeface="Calibri"/>
              </a:rPr>
              <a:t>responses</a:t>
            </a:r>
            <a:endParaRPr lang="en-US" sz="2800" dirty="0">
              <a:solidFill>
                <a:schemeClr val="dk1"/>
              </a:solidFill>
              <a:ea typeface="Calibri"/>
              <a:cs typeface="Calibri"/>
              <a:sym typeface="Calibri"/>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53</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r="12548"/>
          <a:stretch/>
        </p:blipFill>
        <p:spPr>
          <a:xfrm>
            <a:off x="5764696" y="2617447"/>
            <a:ext cx="3113598" cy="236764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484380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Types</a:t>
            </a:r>
            <a:endParaRPr lang="en-US" dirty="0"/>
          </a:p>
        </p:txBody>
      </p:sp>
      <p:sp>
        <p:nvSpPr>
          <p:cNvPr id="3" name="Content Placeholder 2"/>
          <p:cNvSpPr>
            <a:spLocks noGrp="1"/>
          </p:cNvSpPr>
          <p:nvPr>
            <p:ph sz="half" idx="2"/>
          </p:nvPr>
        </p:nvSpPr>
        <p:spPr>
          <a:xfrm>
            <a:off x="3355975" y="1371600"/>
            <a:ext cx="5452746" cy="4937760"/>
          </a:xfrm>
        </p:spPr>
        <p:txBody>
          <a:bodyPr/>
          <a:lstStyle/>
          <a:p>
            <a:r>
              <a:rPr lang="en-US" sz="2400" dirty="0" smtClean="0"/>
              <a:t>Other types of assessments available are:</a:t>
            </a:r>
          </a:p>
          <a:p>
            <a:pPr marL="457200" lvl="0" indent="-457200">
              <a:spcBef>
                <a:spcPts val="0"/>
              </a:spcBef>
              <a:buSzPct val="100000"/>
              <a:buChar char="•"/>
            </a:pPr>
            <a:r>
              <a:rPr lang="en-US" sz="2400" dirty="0"/>
              <a:t>Written </a:t>
            </a:r>
            <a:r>
              <a:rPr lang="en-US" sz="2400" dirty="0" smtClean="0"/>
              <a:t>Narrative</a:t>
            </a:r>
            <a:endParaRPr lang="en-US" sz="2400" dirty="0"/>
          </a:p>
          <a:p>
            <a:pPr marL="457200" lvl="0" indent="-457200">
              <a:spcBef>
                <a:spcPts val="0"/>
              </a:spcBef>
              <a:buSzPct val="100000"/>
              <a:buChar char="•"/>
            </a:pPr>
            <a:r>
              <a:rPr lang="en-US" sz="2400" dirty="0"/>
              <a:t>Oral </a:t>
            </a:r>
            <a:r>
              <a:rPr lang="en-US" sz="2400" dirty="0" smtClean="0"/>
              <a:t>Presentation</a:t>
            </a:r>
            <a:endParaRPr lang="en-US" sz="2400" dirty="0"/>
          </a:p>
          <a:p>
            <a:pPr marL="457200" lvl="0" indent="-457200">
              <a:spcBef>
                <a:spcPts val="0"/>
              </a:spcBef>
              <a:buSzPct val="100000"/>
              <a:buChar char="•"/>
            </a:pPr>
            <a:r>
              <a:rPr lang="en-US" sz="2400" dirty="0" smtClean="0"/>
              <a:t>In-Basket Exercise </a:t>
            </a:r>
            <a:endParaRPr lang="en-US" sz="2400" dirty="0"/>
          </a:p>
          <a:p>
            <a:pPr marL="457200" lvl="0" indent="-457200">
              <a:spcBef>
                <a:spcPts val="0"/>
              </a:spcBef>
              <a:buSzPct val="100000"/>
              <a:buChar char="•"/>
            </a:pPr>
            <a:r>
              <a:rPr lang="en-US" sz="2400" dirty="0"/>
              <a:t>Scenario </a:t>
            </a:r>
            <a:r>
              <a:rPr lang="en-US" sz="2400" dirty="0" smtClean="0"/>
              <a:t>Planning/Response</a:t>
            </a:r>
            <a:endParaRPr lang="en-US" sz="2400" dirty="0"/>
          </a:p>
          <a:p>
            <a:pPr marL="457200" lvl="0" indent="-457200">
              <a:spcBef>
                <a:spcPts val="0"/>
              </a:spcBef>
              <a:buSzPct val="100000"/>
              <a:buChar char="•"/>
            </a:pPr>
            <a:r>
              <a:rPr lang="en-US" sz="2400" dirty="0"/>
              <a:t>Practical </a:t>
            </a:r>
            <a:r>
              <a:rPr lang="en-US" sz="2400" dirty="0" smtClean="0"/>
              <a:t>Assessment</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54</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139700" y="2094086"/>
            <a:ext cx="3216275" cy="3492787"/>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525939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55</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lvl="0" indent="-514350">
              <a:spcBef>
                <a:spcPts val="560"/>
              </a:spcBef>
              <a:spcAft>
                <a:spcPts val="0"/>
              </a:spcAft>
              <a:buClr>
                <a:schemeClr val="dk1"/>
              </a:buClr>
              <a:buSzPct val="100000"/>
              <a:buFont typeface="+mj-lt"/>
              <a:buAutoNum type="arabicPeriod"/>
            </a:pPr>
            <a:r>
              <a:rPr lang="en-US" dirty="0" smtClean="0"/>
              <a:t>If </a:t>
            </a:r>
            <a:r>
              <a:rPr lang="en-US" dirty="0"/>
              <a:t>you have information about a </a:t>
            </a:r>
            <a:r>
              <a:rPr lang="en-US" dirty="0" smtClean="0"/>
              <a:t>applicant not </a:t>
            </a:r>
            <a:r>
              <a:rPr lang="en-US" dirty="0"/>
              <a:t>included in the application materials, can you consider this information when scoring the </a:t>
            </a:r>
            <a:r>
              <a:rPr lang="en-US" dirty="0" smtClean="0"/>
              <a:t>comparative </a:t>
            </a:r>
            <a:r>
              <a:rPr lang="en-US" dirty="0"/>
              <a:t>a</a:t>
            </a:r>
            <a:r>
              <a:rPr lang="en-US" dirty="0" smtClean="0"/>
              <a:t>nalysis?</a:t>
            </a:r>
          </a:p>
          <a:p>
            <a:pPr marL="1257300" lvl="1" indent="-514350">
              <a:spcBef>
                <a:spcPts val="560"/>
              </a:spcBef>
              <a:spcAft>
                <a:spcPts val="0"/>
              </a:spcAft>
              <a:buClr>
                <a:schemeClr val="dk1"/>
              </a:buClr>
              <a:buSzPct val="100000"/>
            </a:pPr>
            <a:r>
              <a:rPr lang="en-US" dirty="0" smtClean="0"/>
              <a:t>No, it should not be considered</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457200" lvl="0" indent="-457200">
              <a:spcBef>
                <a:spcPts val="560"/>
              </a:spcBef>
              <a:spcAft>
                <a:spcPts val="0"/>
              </a:spcAft>
              <a:buClr>
                <a:schemeClr val="dk1"/>
              </a:buClr>
              <a:buSzPct val="100000"/>
              <a:buFont typeface="Calibri" panose="020F0502020204030204" pitchFamily="34" charset="0"/>
              <a:buChar char="Q"/>
            </a:pPr>
            <a:endParaRPr lang="en-US" dirty="0" smtClean="0"/>
          </a:p>
          <a:p>
            <a:pPr marL="514350" indent="-514350">
              <a:spcBef>
                <a:spcPts val="560"/>
              </a:spcBef>
              <a:spcAft>
                <a:spcPts val="0"/>
              </a:spcAft>
              <a:buClr>
                <a:schemeClr val="dk1"/>
              </a:buClr>
              <a:buSzPct val="100000"/>
              <a:buFont typeface="+mj-lt"/>
              <a:buAutoNum type="arabicPeriod" startAt="2"/>
            </a:pPr>
            <a:r>
              <a:rPr lang="en-US" dirty="0"/>
              <a:t>True or False: In a </a:t>
            </a:r>
            <a:r>
              <a:rPr lang="en-US" dirty="0" smtClean="0"/>
              <a:t>comparative </a:t>
            </a:r>
            <a:r>
              <a:rPr lang="en-US" dirty="0"/>
              <a:t>a</a:t>
            </a:r>
            <a:r>
              <a:rPr lang="en-US" dirty="0" smtClean="0"/>
              <a:t>nalysis</a:t>
            </a:r>
            <a:r>
              <a:rPr lang="en-US" dirty="0"/>
              <a:t>, the panel compares </a:t>
            </a:r>
            <a:r>
              <a:rPr lang="en-US" dirty="0" smtClean="0"/>
              <a:t>applicants </a:t>
            </a:r>
            <a:r>
              <a:rPr lang="en-US" dirty="0"/>
              <a:t>to each other. </a:t>
            </a:r>
            <a:endParaRPr lang="en-US" dirty="0" smtClean="0"/>
          </a:p>
          <a:p>
            <a:pPr marL="1257300" lvl="1" indent="-514350">
              <a:spcBef>
                <a:spcPts val="560"/>
              </a:spcBef>
              <a:spcAft>
                <a:spcPts val="0"/>
              </a:spcAft>
              <a:buClr>
                <a:schemeClr val="dk1"/>
              </a:buClr>
              <a:buSzPct val="100000"/>
            </a:pPr>
            <a:r>
              <a:rPr lang="en-US" dirty="0" smtClean="0"/>
              <a:t>False </a:t>
            </a:r>
            <a:endParaRPr lang="en-US" dirty="0"/>
          </a:p>
          <a:p>
            <a:pPr marL="457200" lvl="0" indent="-457200">
              <a:spcBef>
                <a:spcPts val="560"/>
              </a:spcBef>
              <a:spcAft>
                <a:spcPts val="0"/>
              </a:spcAft>
              <a:buClr>
                <a:schemeClr val="dk1"/>
              </a:buClr>
              <a:buSzPct val="100000"/>
              <a:buFont typeface="Calibri" panose="020F0502020204030204" pitchFamily="34" charset="0"/>
              <a:buChar char="Q"/>
            </a:pPr>
            <a:endParaRPr lang="en-US" dirty="0"/>
          </a:p>
          <a:p>
            <a:pPr lvl="0">
              <a:spcBef>
                <a:spcPts val="560"/>
              </a:spcBef>
              <a:spcAft>
                <a:spcPts val="0"/>
              </a:spcAft>
              <a:buClr>
                <a:schemeClr val="dk1"/>
              </a:buClr>
              <a:buSzPct val="25000"/>
            </a:pPr>
            <a:endParaRPr lang="en-US" dirty="0"/>
          </a:p>
          <a:p>
            <a:endParaRPr lang="en-US" dirty="0"/>
          </a:p>
        </p:txBody>
      </p:sp>
    </p:spTree>
    <p:custDataLst>
      <p:tags r:id="rId1"/>
    </p:custDataLst>
    <p:extLst>
      <p:ext uri="{BB962C8B-B14F-4D97-AF65-F5344CB8AC3E}">
        <p14:creationId xmlns:p14="http://schemas.microsoft.com/office/powerpoint/2010/main" val="342363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56</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4333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b="1"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5010050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400" dirty="0" smtClean="0"/>
              <a:t>Define a behavioral </a:t>
            </a:r>
            <a:r>
              <a:rPr lang="en-US" sz="2400" dirty="0"/>
              <a:t>i</a:t>
            </a:r>
            <a:r>
              <a:rPr lang="en-US" sz="2400" dirty="0" smtClean="0"/>
              <a:t>nterview</a:t>
            </a:r>
          </a:p>
          <a:p>
            <a:pPr marL="342900" indent="-342900">
              <a:buFont typeface="Arial" panose="020B0604020202020204" pitchFamily="34" charset="0"/>
              <a:buChar char="•"/>
            </a:pPr>
            <a:r>
              <a:rPr lang="en-US" sz="2400" dirty="0" smtClean="0">
                <a:solidFill>
                  <a:srgbClr val="000000"/>
                </a:solidFill>
              </a:rPr>
              <a:t>Identify </a:t>
            </a:r>
            <a:r>
              <a:rPr lang="en-US" sz="2400" dirty="0">
                <a:solidFill>
                  <a:srgbClr val="000000"/>
                </a:solidFill>
              </a:rPr>
              <a:t>different types of interview </a:t>
            </a:r>
            <a:r>
              <a:rPr lang="en-US" sz="2400" dirty="0" smtClean="0">
                <a:solidFill>
                  <a:srgbClr val="000000"/>
                </a:solidFill>
              </a:rPr>
              <a:t>questions</a:t>
            </a:r>
          </a:p>
          <a:p>
            <a:pPr marL="342900" indent="-342900">
              <a:buFont typeface="Arial" panose="020B0604020202020204" pitchFamily="34" charset="0"/>
              <a:buChar char="•"/>
            </a:pPr>
            <a:r>
              <a:rPr lang="en-US" sz="2400" dirty="0" smtClean="0">
                <a:solidFill>
                  <a:srgbClr val="000000"/>
                </a:solidFill>
              </a:rPr>
              <a:t>Identify </a:t>
            </a:r>
            <a:r>
              <a:rPr lang="en-US" sz="2400" dirty="0">
                <a:solidFill>
                  <a:srgbClr val="000000"/>
                </a:solidFill>
              </a:rPr>
              <a:t>questions that are illegal to ask during an </a:t>
            </a:r>
            <a:r>
              <a:rPr lang="en-US" sz="2400" dirty="0" smtClean="0">
                <a:solidFill>
                  <a:srgbClr val="000000"/>
                </a:solidFill>
              </a:rPr>
              <a:t>interview</a:t>
            </a:r>
          </a:p>
          <a:p>
            <a:pPr marL="342900" indent="-342900">
              <a:buFont typeface="Arial" panose="020B0604020202020204" pitchFamily="34" charset="0"/>
              <a:buChar char="•"/>
            </a:pPr>
            <a:r>
              <a:rPr lang="en-US" sz="2400" dirty="0" smtClean="0">
                <a:solidFill>
                  <a:srgbClr val="000000"/>
                </a:solidFill>
                <a:ea typeface="Calibri"/>
                <a:cs typeface="Calibri"/>
                <a:sym typeface="Calibri"/>
              </a:rPr>
              <a:t>Describe </a:t>
            </a:r>
            <a:r>
              <a:rPr lang="en-US" sz="2400" dirty="0">
                <a:solidFill>
                  <a:srgbClr val="000000"/>
                </a:solidFill>
                <a:ea typeface="Calibri"/>
                <a:cs typeface="Calibri"/>
                <a:sym typeface="Calibri"/>
              </a:rPr>
              <a:t>effective interviewing techniques</a:t>
            </a:r>
          </a:p>
          <a:p>
            <a:pPr marL="342900" indent="-342900">
              <a:buFont typeface="Arial" panose="020B0604020202020204" pitchFamily="34" charset="0"/>
              <a:buChar char="•"/>
            </a:pP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58</a:t>
            </a:fld>
            <a:endParaRPr lang="en-US" dirty="0"/>
          </a:p>
        </p:txBody>
      </p:sp>
      <p:sp>
        <p:nvSpPr>
          <p:cNvPr id="5" name="Title 4"/>
          <p:cNvSpPr>
            <a:spLocks noGrp="1"/>
          </p:cNvSpPr>
          <p:nvPr>
            <p:ph type="title"/>
          </p:nvPr>
        </p:nvSpPr>
        <p:spPr/>
        <p:txBody>
          <a:bodyPr/>
          <a:lstStyle/>
          <a:p>
            <a:r>
              <a:rPr lang="en-US" dirty="0" smtClean="0"/>
              <a:t>Section 5 Learning Objectives</a:t>
            </a:r>
            <a:endParaRPr lang="en-US" dirty="0"/>
          </a:p>
        </p:txBody>
      </p:sp>
    </p:spTree>
    <p:custDataLst>
      <p:tags r:id="rId1"/>
    </p:custDataLst>
    <p:extLst>
      <p:ext uri="{BB962C8B-B14F-4D97-AF65-F5344CB8AC3E}">
        <p14:creationId xmlns:p14="http://schemas.microsoft.com/office/powerpoint/2010/main" val="722329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0"/>
              </a:spcBef>
              <a:spcAft>
                <a:spcPts val="0"/>
              </a:spcAft>
              <a:buClr>
                <a:schemeClr val="dk1"/>
              </a:buClr>
              <a:buSzPct val="100000"/>
              <a:buFont typeface="Arial"/>
              <a:buChar char="•"/>
            </a:pPr>
            <a:r>
              <a:rPr lang="en-US" sz="2000" b="1" i="1" dirty="0">
                <a:solidFill>
                  <a:schemeClr val="dk1"/>
                </a:solidFill>
                <a:ea typeface="Calibri"/>
                <a:cs typeface="Calibri"/>
                <a:sym typeface="Calibri"/>
              </a:rPr>
              <a:t>Behavioral Interview </a:t>
            </a:r>
            <a:r>
              <a:rPr lang="en-US" sz="2000" dirty="0">
                <a:solidFill>
                  <a:schemeClr val="dk1"/>
                </a:solidFill>
                <a:ea typeface="Calibri"/>
                <a:cs typeface="Calibri"/>
                <a:sym typeface="Calibri"/>
              </a:rPr>
              <a:t>– Interview questions that ask </a:t>
            </a:r>
            <a:r>
              <a:rPr lang="en-US" sz="2000" dirty="0" smtClean="0">
                <a:solidFill>
                  <a:schemeClr val="dk1"/>
                </a:solidFill>
                <a:ea typeface="Calibri"/>
                <a:cs typeface="Calibri"/>
                <a:sym typeface="Calibri"/>
              </a:rPr>
              <a:t>applicants </a:t>
            </a:r>
            <a:r>
              <a:rPr lang="en-US" sz="2000" dirty="0">
                <a:solidFill>
                  <a:schemeClr val="dk1"/>
                </a:solidFill>
                <a:ea typeface="Calibri"/>
                <a:cs typeface="Calibri"/>
                <a:sym typeface="Calibri"/>
              </a:rPr>
              <a:t>to describe a real life past scenario and the specific actions they </a:t>
            </a:r>
            <a:r>
              <a:rPr lang="en-US" sz="2000" dirty="0" smtClean="0">
                <a:solidFill>
                  <a:schemeClr val="dk1"/>
                </a:solidFill>
                <a:ea typeface="Calibri"/>
                <a:cs typeface="Calibri"/>
                <a:sym typeface="Calibri"/>
              </a:rPr>
              <a:t>took</a:t>
            </a:r>
          </a:p>
          <a:p>
            <a:pPr marL="342900" lvl="0" indent="-342900">
              <a:spcBef>
                <a:spcPts val="0"/>
              </a:spcBef>
              <a:spcAft>
                <a:spcPts val="0"/>
              </a:spcAft>
              <a:buClr>
                <a:schemeClr val="dk1"/>
              </a:buClr>
              <a:buSzPct val="100000"/>
              <a:buFont typeface="Arial"/>
              <a:buChar char="•"/>
            </a:pPr>
            <a:r>
              <a:rPr lang="en-US" sz="2000" b="1" i="1" dirty="0" smtClean="0">
                <a:solidFill>
                  <a:schemeClr val="dk1"/>
                </a:solidFill>
                <a:ea typeface="Calibri"/>
                <a:cs typeface="Calibri"/>
                <a:sym typeface="Calibri"/>
              </a:rPr>
              <a:t>Interview Bias </a:t>
            </a:r>
            <a:r>
              <a:rPr lang="en-US" sz="2000" i="1" dirty="0" smtClean="0">
                <a:solidFill>
                  <a:schemeClr val="dk1"/>
                </a:solidFill>
                <a:ea typeface="Calibri"/>
                <a:cs typeface="Calibri"/>
                <a:sym typeface="Calibri"/>
              </a:rPr>
              <a:t>- </a:t>
            </a:r>
            <a:r>
              <a:rPr lang="en-US" sz="2000" dirty="0"/>
              <a:t>A partiality towards a preconceived response based on the structure, phrasing, or tenor of questions asked in the interviewing </a:t>
            </a:r>
            <a:r>
              <a:rPr lang="en-US" sz="2000" dirty="0" smtClean="0"/>
              <a:t>process</a:t>
            </a:r>
            <a:endParaRPr lang="en-US" sz="2000" dirty="0">
              <a:solidFill>
                <a:schemeClr val="dk1"/>
              </a:solidFill>
              <a:ea typeface="Calibri"/>
              <a:cs typeface="Calibri"/>
              <a:sym typeface="Calibri"/>
            </a:endParaRP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1603107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27240262"/>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5" name="Title 4"/>
          <p:cNvSpPr>
            <a:spLocks noGrp="1"/>
          </p:cNvSpPr>
          <p:nvPr>
            <p:ph type="title"/>
          </p:nvPr>
        </p:nvSpPr>
        <p:spPr/>
        <p:txBody>
          <a:bodyPr/>
          <a:lstStyle/>
          <a:p>
            <a:r>
              <a:rPr lang="en-US" dirty="0" smtClean="0"/>
              <a:t> Types of Interview Questions</a:t>
            </a:r>
            <a:endParaRPr lang="en-US" dirty="0"/>
          </a:p>
        </p:txBody>
      </p:sp>
    </p:spTree>
    <p:custDataLst>
      <p:tags r:id="rId1"/>
    </p:custDataLst>
    <p:extLst>
      <p:ext uri="{BB962C8B-B14F-4D97-AF65-F5344CB8AC3E}">
        <p14:creationId xmlns:p14="http://schemas.microsoft.com/office/powerpoint/2010/main" val="38334334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91697970"/>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61</a:t>
            </a:fld>
            <a:endParaRPr lang="en-US" dirty="0"/>
          </a:p>
        </p:txBody>
      </p:sp>
      <p:sp>
        <p:nvSpPr>
          <p:cNvPr id="5" name="Title 4"/>
          <p:cNvSpPr>
            <a:spLocks noGrp="1"/>
          </p:cNvSpPr>
          <p:nvPr>
            <p:ph type="title"/>
          </p:nvPr>
        </p:nvSpPr>
        <p:spPr/>
        <p:txBody>
          <a:bodyPr/>
          <a:lstStyle/>
          <a:p>
            <a:r>
              <a:rPr lang="en-US" dirty="0" smtClean="0"/>
              <a:t> Types of Interview Questions</a:t>
            </a:r>
            <a:endParaRPr lang="en-US" dirty="0"/>
          </a:p>
        </p:txBody>
      </p:sp>
    </p:spTree>
    <p:custDataLst>
      <p:tags r:id="rId1"/>
    </p:custDataLst>
    <p:extLst>
      <p:ext uri="{BB962C8B-B14F-4D97-AF65-F5344CB8AC3E}">
        <p14:creationId xmlns:p14="http://schemas.microsoft.com/office/powerpoint/2010/main" val="4080941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Interview Question</a:t>
            </a:r>
            <a:endParaRPr lang="en-US" dirty="0"/>
          </a:p>
        </p:txBody>
      </p:sp>
      <p:sp>
        <p:nvSpPr>
          <p:cNvPr id="3" name="Content Placeholder 2"/>
          <p:cNvSpPr>
            <a:spLocks noGrp="1"/>
          </p:cNvSpPr>
          <p:nvPr>
            <p:ph sz="half" idx="2"/>
          </p:nvPr>
        </p:nvSpPr>
        <p:spPr>
          <a:xfrm>
            <a:off x="320039" y="1371600"/>
            <a:ext cx="6526238" cy="4937760"/>
          </a:xfrm>
        </p:spPr>
        <p:txBody>
          <a:bodyPr/>
          <a:lstStyle/>
          <a:p>
            <a:r>
              <a:rPr lang="en-US" dirty="0" smtClean="0"/>
              <a:t>A good interview question should be:</a:t>
            </a:r>
          </a:p>
          <a:p>
            <a:pPr marL="457200" indent="-457200">
              <a:buFont typeface="Arial" panose="020B0604020202020204" pitchFamily="34" charset="0"/>
              <a:buChar char="•"/>
            </a:pPr>
            <a:r>
              <a:rPr lang="en-US" dirty="0" smtClean="0"/>
              <a:t>Open-ended</a:t>
            </a:r>
          </a:p>
          <a:p>
            <a:pPr marL="457200" indent="-457200">
              <a:buFont typeface="Arial" panose="020B0604020202020204" pitchFamily="34" charset="0"/>
              <a:buChar char="•"/>
            </a:pPr>
            <a:r>
              <a:rPr lang="en-US" dirty="0" smtClean="0"/>
              <a:t>Neutral</a:t>
            </a:r>
          </a:p>
          <a:p>
            <a:pPr marL="457200" indent="-457200">
              <a:buFont typeface="Arial" panose="020B0604020202020204" pitchFamily="34" charset="0"/>
              <a:buChar char="•"/>
            </a:pPr>
            <a:r>
              <a:rPr lang="en-US" dirty="0" smtClean="0"/>
              <a:t>Job-related</a:t>
            </a:r>
          </a:p>
          <a:p>
            <a:pPr marL="457200" indent="-457200">
              <a:buFont typeface="Arial" panose="020B0604020202020204" pitchFamily="34" charset="0"/>
              <a:buChar char="•"/>
            </a:pPr>
            <a:r>
              <a:rPr lang="en-US" dirty="0" smtClean="0"/>
              <a:t>Focused on a single topic</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62</a:t>
            </a:fld>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189784" y="1824331"/>
            <a:ext cx="2619253" cy="442803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2754838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Interview Question</a:t>
            </a:r>
            <a:endParaRPr lang="en-US" dirty="0"/>
          </a:p>
        </p:txBody>
      </p:sp>
      <p:sp>
        <p:nvSpPr>
          <p:cNvPr id="3" name="Content Placeholder 2"/>
          <p:cNvSpPr>
            <a:spLocks noGrp="1"/>
          </p:cNvSpPr>
          <p:nvPr>
            <p:ph sz="half" idx="2"/>
          </p:nvPr>
        </p:nvSpPr>
        <p:spPr>
          <a:xfrm>
            <a:off x="320039" y="1371600"/>
            <a:ext cx="6526238" cy="4937760"/>
          </a:xfrm>
        </p:spPr>
        <p:txBody>
          <a:bodyPr/>
          <a:lstStyle/>
          <a:p>
            <a:r>
              <a:rPr lang="en-US" dirty="0" smtClean="0"/>
              <a:t>A good interview question should be:</a:t>
            </a:r>
          </a:p>
          <a:p>
            <a:pPr marL="457200" indent="-457200">
              <a:buFont typeface="Arial" panose="020B0604020202020204" pitchFamily="34" charset="0"/>
              <a:buChar char="•"/>
            </a:pPr>
            <a:r>
              <a:rPr lang="en-US" dirty="0" smtClean="0"/>
              <a:t>Open-ended</a:t>
            </a:r>
          </a:p>
          <a:p>
            <a:pPr marL="457200" indent="-457200">
              <a:buFont typeface="Arial" panose="020B0604020202020204" pitchFamily="34" charset="0"/>
              <a:buChar char="•"/>
            </a:pPr>
            <a:r>
              <a:rPr lang="en-US" dirty="0" smtClean="0"/>
              <a:t>Neutral</a:t>
            </a:r>
          </a:p>
          <a:p>
            <a:pPr marL="457200" indent="-457200">
              <a:buFont typeface="Arial" panose="020B0604020202020204" pitchFamily="34" charset="0"/>
              <a:buChar char="•"/>
            </a:pPr>
            <a:r>
              <a:rPr lang="en-US" dirty="0" smtClean="0"/>
              <a:t>Job-related</a:t>
            </a:r>
          </a:p>
          <a:p>
            <a:pPr marL="457200" indent="-457200">
              <a:buFont typeface="Arial" panose="020B0604020202020204" pitchFamily="34" charset="0"/>
              <a:buChar char="•"/>
            </a:pPr>
            <a:r>
              <a:rPr lang="en-US" dirty="0" smtClean="0"/>
              <a:t>Focused on a single topic</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63</a:t>
            </a:fld>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189784" y="1824331"/>
            <a:ext cx="2619253" cy="442803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7827608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Illegal Interview Questions</a:t>
            </a:r>
            <a:endParaRPr lang="en-US" dirty="0"/>
          </a:p>
        </p:txBody>
      </p:sp>
      <p:sp>
        <p:nvSpPr>
          <p:cNvPr id="7" name="Content Placeholder 6"/>
          <p:cNvSpPr>
            <a:spLocks noGrp="1"/>
          </p:cNvSpPr>
          <p:nvPr>
            <p:ph sz="half" idx="2"/>
          </p:nvPr>
        </p:nvSpPr>
        <p:spPr>
          <a:xfrm>
            <a:off x="2350512" y="1371600"/>
            <a:ext cx="6458208" cy="4937760"/>
          </a:xfrm>
        </p:spPr>
        <p:txBody>
          <a:bodyPr/>
          <a:lstStyle/>
          <a:p>
            <a:r>
              <a:rPr lang="en-US" sz="2400" dirty="0" smtClean="0"/>
              <a:t>Do not ask questions that reveal or are related to:</a:t>
            </a:r>
          </a:p>
          <a:p>
            <a:pPr marL="342900" indent="-342900">
              <a:buFont typeface="Arial" panose="020B0604020202020204" pitchFamily="34" charset="0"/>
              <a:buChar char="•"/>
            </a:pPr>
            <a:r>
              <a:rPr lang="en-US" sz="2400" dirty="0" smtClean="0"/>
              <a:t>Age, race, national origin, gender, religion, marital status, or sexual orientation</a:t>
            </a:r>
          </a:p>
          <a:p>
            <a:pPr marL="342900" indent="-342900">
              <a:buFont typeface="Arial" panose="020B0604020202020204" pitchFamily="34" charset="0"/>
              <a:buChar char="•"/>
            </a:pPr>
            <a:r>
              <a:rPr lang="en-US" sz="2400" dirty="0" smtClean="0"/>
              <a:t>A physical disability, medical history or health</a:t>
            </a:r>
          </a:p>
          <a:p>
            <a:pPr marL="342900" indent="-342900">
              <a:buFont typeface="Arial" panose="020B0604020202020204" pitchFamily="34" charset="0"/>
              <a:buChar char="•"/>
            </a:pPr>
            <a:r>
              <a:rPr lang="en-US" sz="2400" dirty="0" smtClean="0"/>
              <a:t>Use of a substance or alcohol</a:t>
            </a:r>
          </a:p>
          <a:p>
            <a:pPr marL="342900" indent="-342900">
              <a:buFont typeface="Arial" panose="020B0604020202020204" pitchFamily="34" charset="0"/>
              <a:buChar char="•"/>
            </a:pPr>
            <a:r>
              <a:rPr lang="en-US" sz="2400" dirty="0" smtClean="0"/>
              <a:t>Criminal history or driving</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pic>
        <p:nvPicPr>
          <p:cNvPr id="9" name="Content Placeholder 8"/>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16633" r="21631"/>
          <a:stretch/>
        </p:blipFill>
        <p:spPr>
          <a:xfrm>
            <a:off x="-23444" y="1371600"/>
            <a:ext cx="2373956" cy="4984750"/>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0423156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Think about a position you may need to hire for in the future</a:t>
            </a:r>
          </a:p>
          <a:p>
            <a:pPr marL="514350" indent="-514350">
              <a:buFont typeface="+mj-lt"/>
              <a:buAutoNum type="arabicPeriod"/>
            </a:pPr>
            <a:r>
              <a:rPr lang="en-US" dirty="0" smtClean="0"/>
              <a:t>Write out:</a:t>
            </a:r>
          </a:p>
          <a:p>
            <a:pPr marL="1257300" lvl="1" indent="-514350"/>
            <a:r>
              <a:rPr lang="en-US" dirty="0" smtClean="0"/>
              <a:t>One behavioral question</a:t>
            </a:r>
          </a:p>
          <a:p>
            <a:pPr marL="1257300" lvl="1" indent="-514350"/>
            <a:r>
              <a:rPr lang="en-US" dirty="0"/>
              <a:t>O</a:t>
            </a:r>
            <a:r>
              <a:rPr lang="en-US" dirty="0" smtClean="0"/>
              <a:t>ne technical/credential question</a:t>
            </a:r>
          </a:p>
          <a:p>
            <a:pPr marL="514350" indent="-514350">
              <a:buFont typeface="+mj-lt"/>
              <a:buAutoNum type="arabicPeriod"/>
            </a:pPr>
            <a:r>
              <a:rPr lang="en-US" dirty="0" smtClean="0"/>
              <a:t>Evaluate the </a:t>
            </a:r>
            <a:r>
              <a:rPr lang="en-US" dirty="0"/>
              <a:t>questions you created </a:t>
            </a:r>
            <a:r>
              <a:rPr lang="en-US" dirty="0" smtClean="0"/>
              <a:t>against </a:t>
            </a:r>
            <a:r>
              <a:rPr lang="en-US" dirty="0"/>
              <a:t>the guidance on creating a good, legal question</a:t>
            </a:r>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65</a:t>
            </a:fld>
            <a:endParaRPr lang="en-US" dirty="0"/>
          </a:p>
        </p:txBody>
      </p:sp>
      <p:sp>
        <p:nvSpPr>
          <p:cNvPr id="5" name="Title 4"/>
          <p:cNvSpPr>
            <a:spLocks noGrp="1"/>
          </p:cNvSpPr>
          <p:nvPr>
            <p:ph type="title"/>
          </p:nvPr>
        </p:nvSpPr>
        <p:spPr/>
        <p:txBody>
          <a:bodyPr/>
          <a:lstStyle/>
          <a:p>
            <a:r>
              <a:rPr lang="en-US" sz="3600" dirty="0" smtClean="0"/>
              <a:t>Exercise Three – Writing Interview Questions </a:t>
            </a:r>
            <a:endParaRPr lang="en-US" sz="3600" dirty="0"/>
          </a:p>
        </p:txBody>
      </p:sp>
    </p:spTree>
    <p:custDataLst>
      <p:tags r:id="rId1"/>
    </p:custDataLst>
    <p:extLst>
      <p:ext uri="{BB962C8B-B14F-4D97-AF65-F5344CB8AC3E}">
        <p14:creationId xmlns:p14="http://schemas.microsoft.com/office/powerpoint/2010/main" val="41222435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Oral Board</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66</a:t>
            </a:fld>
            <a:endParaRPr lang="en-US" dirty="0"/>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2808481857"/>
              </p:ext>
            </p:extLst>
          </p:nvPr>
        </p:nvGraphicFramePr>
        <p:xfrm>
          <a:off x="182563" y="1371600"/>
          <a:ext cx="8961437"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430590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the </a:t>
            </a:r>
            <a:r>
              <a:rPr lang="en-US" dirty="0"/>
              <a:t>Oral </a:t>
            </a:r>
            <a:r>
              <a:rPr lang="en-US" dirty="0" smtClean="0"/>
              <a:t>Board Interview</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67</a:t>
            </a:fld>
            <a:endParaRPr lang="en-US" dirty="0"/>
          </a:p>
        </p:txBody>
      </p:sp>
      <p:graphicFrame>
        <p:nvGraphicFramePr>
          <p:cNvPr id="6" name="Content Placeholder 5"/>
          <p:cNvGraphicFramePr>
            <a:graphicFrameLocks noGrp="1"/>
          </p:cNvGraphicFramePr>
          <p:nvPr>
            <p:ph sz="quarter" idx="12"/>
            <p:extLst/>
          </p:nvPr>
        </p:nvGraphicFramePr>
        <p:xfrm>
          <a:off x="182563" y="1371600"/>
          <a:ext cx="8961437"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3335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Interview Bias</a:t>
            </a:r>
            <a:endParaRPr lang="en-US" dirty="0"/>
          </a:p>
        </p:txBody>
      </p:sp>
      <p:sp>
        <p:nvSpPr>
          <p:cNvPr id="3" name="Content Placeholder 2"/>
          <p:cNvSpPr>
            <a:spLocks noGrp="1"/>
          </p:cNvSpPr>
          <p:nvPr>
            <p:ph sz="half" idx="2"/>
          </p:nvPr>
        </p:nvSpPr>
        <p:spPr/>
        <p:txBody>
          <a:bodyPr/>
          <a:lstStyle/>
          <a:p>
            <a:r>
              <a:rPr lang="en-US" sz="2400" b="1" dirty="0" smtClean="0"/>
              <a:t>The four types of interview bias are:</a:t>
            </a:r>
          </a:p>
          <a:p>
            <a:pPr marL="457200" indent="-457200">
              <a:buFont typeface="Arial" panose="020B0604020202020204" pitchFamily="34" charset="0"/>
              <a:buChar char="•"/>
            </a:pPr>
            <a:r>
              <a:rPr lang="en-US" sz="2400" dirty="0" smtClean="0"/>
              <a:t>Confirmation bias</a:t>
            </a:r>
          </a:p>
          <a:p>
            <a:pPr marL="457200" indent="-457200">
              <a:buFont typeface="Arial" panose="020B0604020202020204" pitchFamily="34" charset="0"/>
              <a:buChar char="•"/>
            </a:pPr>
            <a:r>
              <a:rPr lang="en-US" sz="2400" dirty="0" smtClean="0"/>
              <a:t>Affective heuristic</a:t>
            </a:r>
          </a:p>
          <a:p>
            <a:pPr marL="457200" indent="-457200">
              <a:buFont typeface="Arial" panose="020B0604020202020204" pitchFamily="34" charset="0"/>
              <a:buChar char="•"/>
            </a:pPr>
            <a:r>
              <a:rPr lang="en-US" sz="2400" dirty="0" smtClean="0"/>
              <a:t>Anchoring</a:t>
            </a:r>
          </a:p>
          <a:p>
            <a:pPr marL="457200" indent="-457200">
              <a:buFont typeface="Arial" panose="020B0604020202020204" pitchFamily="34" charset="0"/>
              <a:buChar char="•"/>
            </a:pPr>
            <a:r>
              <a:rPr lang="en-US" sz="2400" dirty="0" smtClean="0"/>
              <a:t>Intuition</a:t>
            </a:r>
          </a:p>
          <a:p>
            <a:r>
              <a:rPr lang="en-US" sz="2400" b="1" dirty="0" smtClean="0"/>
              <a:t>Interview bias can be reduced by:</a:t>
            </a:r>
          </a:p>
          <a:p>
            <a:pPr marL="342900" indent="-342900">
              <a:buFont typeface="Arial" panose="020B0604020202020204" pitchFamily="34" charset="0"/>
              <a:buChar char="•"/>
            </a:pPr>
            <a:r>
              <a:rPr lang="en-US" sz="2400" dirty="0"/>
              <a:t>A structured process</a:t>
            </a:r>
          </a:p>
          <a:p>
            <a:pPr marL="342900" indent="-342900">
              <a:buFont typeface="Arial" panose="020B0604020202020204" pitchFamily="34" charset="0"/>
              <a:buChar char="•"/>
            </a:pPr>
            <a:r>
              <a:rPr lang="en-US" sz="2400" dirty="0" smtClean="0"/>
              <a:t>Structured criteria</a:t>
            </a:r>
          </a:p>
          <a:p>
            <a:pPr marL="342900" indent="-342900">
              <a:buFont typeface="Arial" panose="020B0604020202020204" pitchFamily="34" charset="0"/>
              <a:buChar char="•"/>
            </a:pPr>
            <a:r>
              <a:rPr lang="en-US" sz="2400" dirty="0" smtClean="0"/>
              <a:t>Increased accountability</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68</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32105" y="1519972"/>
            <a:ext cx="3216275" cy="300185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7833666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Interview Bias</a:t>
            </a:r>
            <a:endParaRPr lang="en-US" dirty="0"/>
          </a:p>
        </p:txBody>
      </p:sp>
      <p:sp>
        <p:nvSpPr>
          <p:cNvPr id="3" name="Content Placeholder 2"/>
          <p:cNvSpPr>
            <a:spLocks noGrp="1"/>
          </p:cNvSpPr>
          <p:nvPr>
            <p:ph sz="half" idx="2"/>
          </p:nvPr>
        </p:nvSpPr>
        <p:spPr/>
        <p:txBody>
          <a:bodyPr/>
          <a:lstStyle/>
          <a:p>
            <a:r>
              <a:rPr lang="en-US" sz="2400" b="1" dirty="0" smtClean="0"/>
              <a:t>The four types of interview bias are:</a:t>
            </a:r>
          </a:p>
          <a:p>
            <a:pPr marL="457200" indent="-457200">
              <a:buFont typeface="Arial" panose="020B0604020202020204" pitchFamily="34" charset="0"/>
              <a:buChar char="•"/>
            </a:pPr>
            <a:r>
              <a:rPr lang="en-US" sz="2400" dirty="0" smtClean="0"/>
              <a:t>Confirmation bias</a:t>
            </a:r>
          </a:p>
          <a:p>
            <a:pPr marL="457200" indent="-457200">
              <a:buFont typeface="Arial" panose="020B0604020202020204" pitchFamily="34" charset="0"/>
              <a:buChar char="•"/>
            </a:pPr>
            <a:r>
              <a:rPr lang="en-US" sz="2400" dirty="0" smtClean="0"/>
              <a:t>Affective heuristic</a:t>
            </a:r>
          </a:p>
          <a:p>
            <a:pPr marL="457200" indent="-457200">
              <a:buFont typeface="Arial" panose="020B0604020202020204" pitchFamily="34" charset="0"/>
              <a:buChar char="•"/>
            </a:pPr>
            <a:r>
              <a:rPr lang="en-US" sz="2400" dirty="0" smtClean="0"/>
              <a:t>Anchoring</a:t>
            </a:r>
          </a:p>
          <a:p>
            <a:pPr marL="457200" indent="-457200">
              <a:buFont typeface="Arial" panose="020B0604020202020204" pitchFamily="34" charset="0"/>
              <a:buChar char="•"/>
            </a:pPr>
            <a:r>
              <a:rPr lang="en-US" sz="2400" dirty="0" smtClean="0"/>
              <a:t>Intuition</a:t>
            </a:r>
          </a:p>
          <a:p>
            <a:r>
              <a:rPr lang="en-US" sz="2400" b="1" dirty="0" smtClean="0"/>
              <a:t>Interview bias can be reduced by:</a:t>
            </a:r>
          </a:p>
          <a:p>
            <a:pPr marL="342900" indent="-342900">
              <a:buFont typeface="Arial" panose="020B0604020202020204" pitchFamily="34" charset="0"/>
              <a:buChar char="•"/>
            </a:pPr>
            <a:r>
              <a:rPr lang="en-US" sz="2400" dirty="0"/>
              <a:t>A structured process</a:t>
            </a:r>
          </a:p>
          <a:p>
            <a:pPr marL="342900" indent="-342900">
              <a:buFont typeface="Arial" panose="020B0604020202020204" pitchFamily="34" charset="0"/>
              <a:buChar char="•"/>
            </a:pPr>
            <a:r>
              <a:rPr lang="en-US" sz="2400" dirty="0" smtClean="0"/>
              <a:t>Structured criteria</a:t>
            </a:r>
          </a:p>
          <a:p>
            <a:pPr marL="342900" indent="-342900">
              <a:buFont typeface="Arial" panose="020B0604020202020204" pitchFamily="34" charset="0"/>
              <a:buChar char="•"/>
            </a:pPr>
            <a:r>
              <a:rPr lang="en-US" sz="2400" dirty="0" smtClean="0"/>
              <a:t>Increased accountability</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69</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32105" y="1519972"/>
            <a:ext cx="3216275" cy="300185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47359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Classroom participation encouraged; ask, answer, and participate in the discussion</a:t>
            </a:r>
          </a:p>
          <a:p>
            <a:pPr marL="457200" indent="-457200">
              <a:buFont typeface="Arial" panose="020B0604020202020204" pitchFamily="34" charset="0"/>
              <a:buChar char="•"/>
            </a:pPr>
            <a:r>
              <a:rPr lang="en-US" sz="2800" dirty="0" smtClean="0"/>
              <a:t>Exercises to practice development of </a:t>
            </a:r>
            <a:r>
              <a:rPr lang="en-US" dirty="0"/>
              <a:t>training </a:t>
            </a:r>
            <a:r>
              <a:rPr lang="en-US" dirty="0" smtClean="0"/>
              <a:t>materials</a:t>
            </a:r>
            <a:endParaRPr lang="en-US" sz="2800" dirty="0" smtClean="0"/>
          </a:p>
          <a:p>
            <a:pPr marL="457200" indent="-457200">
              <a:buFont typeface="Arial" panose="020B0604020202020204" pitchFamily="34" charset="0"/>
              <a:buChar char="•"/>
            </a:pPr>
            <a:r>
              <a:rPr lang="en-US" sz="2800" dirty="0" smtClean="0"/>
              <a:t>Parking lot used to capture questions for </a:t>
            </a:r>
            <a:r>
              <a:rPr lang="en-US" sz="2800" dirty="0" smtClean="0">
                <a:solidFill>
                  <a:srgbClr val="FF00FF"/>
                </a:solidFill>
              </a:rPr>
              <a:t/>
            </a:r>
            <a:br>
              <a:rPr lang="en-US" sz="2800" dirty="0" smtClean="0">
                <a:solidFill>
                  <a:srgbClr val="FF00FF"/>
                </a:solidFill>
              </a:rPr>
            </a:br>
            <a:r>
              <a:rPr lang="en-US" sz="2800" dirty="0" smtClean="0"/>
              <a:t>in and after 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Interviewer Error</a:t>
            </a:r>
            <a:endParaRPr lang="en-US" dirty="0"/>
          </a:p>
        </p:txBody>
      </p:sp>
      <p:sp>
        <p:nvSpPr>
          <p:cNvPr id="3" name="Content Placeholder 2"/>
          <p:cNvSpPr>
            <a:spLocks noGrp="1"/>
          </p:cNvSpPr>
          <p:nvPr>
            <p:ph sz="half" idx="2"/>
          </p:nvPr>
        </p:nvSpPr>
        <p:spPr>
          <a:xfrm>
            <a:off x="320040" y="1371600"/>
            <a:ext cx="8488680" cy="4937760"/>
          </a:xfrm>
        </p:spPr>
        <p:txBody>
          <a:bodyPr/>
          <a:lstStyle/>
          <a:p>
            <a:r>
              <a:rPr lang="en-US" sz="2400" b="1" dirty="0" smtClean="0"/>
              <a:t>In addition to Interview bias, other errors can occur when evaluating applicants.  Common errors are:</a:t>
            </a:r>
          </a:p>
          <a:p>
            <a:pPr marL="342900" indent="-342900">
              <a:buFont typeface="Arial" panose="020B0604020202020204" pitchFamily="34" charset="0"/>
              <a:buChar char="•"/>
            </a:pPr>
            <a:r>
              <a:rPr lang="en-US" sz="2400" dirty="0" smtClean="0"/>
              <a:t>Contrast error</a:t>
            </a:r>
          </a:p>
          <a:p>
            <a:pPr marL="342900" indent="-342900">
              <a:buFont typeface="Arial" panose="020B0604020202020204" pitchFamily="34" charset="0"/>
              <a:buChar char="•"/>
            </a:pPr>
            <a:r>
              <a:rPr lang="en-US" sz="2400" dirty="0" smtClean="0"/>
              <a:t>Central tendency</a:t>
            </a:r>
          </a:p>
          <a:p>
            <a:pPr marL="342900" indent="-342900">
              <a:buFont typeface="Arial" panose="020B0604020202020204" pitchFamily="34" charset="0"/>
              <a:buChar char="•"/>
            </a:pPr>
            <a:r>
              <a:rPr lang="en-US" sz="2400" dirty="0" smtClean="0"/>
              <a:t>Leniency and strictness</a:t>
            </a:r>
          </a:p>
          <a:p>
            <a:r>
              <a:rPr lang="en-US" sz="2400" b="1" dirty="0" smtClean="0"/>
              <a:t>Interviewing error can be reduced by:</a:t>
            </a:r>
          </a:p>
          <a:p>
            <a:pPr marL="342900" indent="-342900">
              <a:buFont typeface="Arial" panose="020B0604020202020204" pitchFamily="34" charset="0"/>
              <a:buChar char="•"/>
            </a:pPr>
            <a:r>
              <a:rPr lang="en-US" sz="2400" dirty="0" smtClean="0"/>
              <a:t>Compare the response to rating criteria</a:t>
            </a:r>
          </a:p>
          <a:p>
            <a:pPr marL="342900" indent="-342900">
              <a:buFont typeface="Arial" panose="020B0604020202020204" pitchFamily="34" charset="0"/>
              <a:buChar char="•"/>
            </a:pPr>
            <a:r>
              <a:rPr lang="en-US" sz="2400" dirty="0"/>
              <a:t>Use the full rating scale</a:t>
            </a:r>
            <a:endParaRPr lang="en-US" sz="2400" dirty="0" smtClean="0"/>
          </a:p>
          <a:p>
            <a:pPr marL="342900" indent="-342900">
              <a:buFont typeface="Arial" panose="020B0604020202020204" pitchFamily="34" charset="0"/>
              <a:buChar char="•"/>
            </a:pPr>
            <a:r>
              <a:rPr lang="en-US" sz="2400" dirty="0" smtClean="0"/>
              <a:t>Take notes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70</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t="4688"/>
          <a:stretch/>
        </p:blipFill>
        <p:spPr>
          <a:xfrm>
            <a:off x="5363051" y="2139156"/>
            <a:ext cx="3487738" cy="332422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262265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2"/>
          </p:nvPr>
        </p:nvPicPr>
        <p:blipFill>
          <a:blip r:embed="rId4" cstate="print">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rot="731334">
            <a:off x="6027923" y="4057879"/>
            <a:ext cx="2861587" cy="2229027"/>
          </a:xfrm>
        </p:spPr>
      </p:pic>
      <p:sp>
        <p:nvSpPr>
          <p:cNvPr id="2" name="Title 1"/>
          <p:cNvSpPr>
            <a:spLocks noGrp="1"/>
          </p:cNvSpPr>
          <p:nvPr>
            <p:ph type="title"/>
          </p:nvPr>
        </p:nvSpPr>
        <p:spPr/>
        <p:txBody>
          <a:bodyPr/>
          <a:lstStyle/>
          <a:p>
            <a:r>
              <a:rPr lang="en-US" dirty="0" smtClean="0"/>
              <a:t>Taking Notes</a:t>
            </a:r>
            <a:endParaRPr lang="en-US" dirty="0"/>
          </a:p>
        </p:txBody>
      </p:sp>
      <p:sp>
        <p:nvSpPr>
          <p:cNvPr id="3" name="Content Placeholder 2"/>
          <p:cNvSpPr>
            <a:spLocks noGrp="1"/>
          </p:cNvSpPr>
          <p:nvPr>
            <p:ph sz="half" idx="2"/>
          </p:nvPr>
        </p:nvSpPr>
        <p:spPr>
          <a:xfrm>
            <a:off x="304801" y="1371600"/>
            <a:ext cx="8503920" cy="4937760"/>
          </a:xfrm>
        </p:spPr>
        <p:txBody>
          <a:bodyPr/>
          <a:lstStyle/>
          <a:p>
            <a:r>
              <a:rPr lang="en-US" sz="2800" b="1" dirty="0"/>
              <a:t>T</a:t>
            </a:r>
            <a:r>
              <a:rPr lang="en-US" sz="2800" b="1" dirty="0" smtClean="0"/>
              <a:t>aking notes helps document what took place during the interview:</a:t>
            </a:r>
            <a:endParaRPr lang="en-US" sz="2800" b="1" dirty="0"/>
          </a:p>
          <a:p>
            <a:pPr marL="419100" lvl="0" indent="-342900">
              <a:spcBef>
                <a:spcPts val="0"/>
              </a:spcBef>
              <a:buSzPct val="100000"/>
              <a:buFont typeface="Arial" panose="020B0604020202020204" pitchFamily="34" charset="0"/>
              <a:buChar char="•"/>
            </a:pPr>
            <a:r>
              <a:rPr lang="en-US" sz="2400" dirty="0"/>
              <a:t>Record names, dates, locations, etc.</a:t>
            </a:r>
          </a:p>
          <a:p>
            <a:pPr marL="419100" indent="-342900">
              <a:spcBef>
                <a:spcPts val="480"/>
              </a:spcBef>
              <a:buSzPct val="100000"/>
              <a:buFont typeface="Arial" panose="020B0604020202020204" pitchFamily="34" charset="0"/>
              <a:buChar char="•"/>
            </a:pPr>
            <a:r>
              <a:rPr lang="en-US" sz="2400" dirty="0"/>
              <a:t>Keep in mind you'll need to refer to them to rate and discuss candidates</a:t>
            </a:r>
          </a:p>
          <a:p>
            <a:pPr marL="419100" indent="-342900">
              <a:spcBef>
                <a:spcPts val="480"/>
              </a:spcBef>
              <a:buSzPct val="100000"/>
              <a:buFont typeface="Arial" panose="020B0604020202020204" pitchFamily="34" charset="0"/>
              <a:buChar char="•"/>
            </a:pPr>
            <a:r>
              <a:rPr lang="en-US" sz="2400" dirty="0"/>
              <a:t>Write summary sentences on job-related strengths and weaknesses</a:t>
            </a:r>
          </a:p>
          <a:p>
            <a:pPr marL="419100" lvl="0" indent="-342900">
              <a:spcBef>
                <a:spcPts val="480"/>
              </a:spcBef>
              <a:buSzPct val="100000"/>
              <a:buFont typeface="Arial" panose="020B0604020202020204" pitchFamily="34" charset="0"/>
              <a:buChar char="•"/>
            </a:pPr>
            <a:r>
              <a:rPr lang="en-US" sz="2400" dirty="0" smtClean="0"/>
              <a:t>Don’t </a:t>
            </a:r>
            <a:r>
              <a:rPr lang="en-US" sz="2400" dirty="0"/>
              <a:t>worry about </a:t>
            </a:r>
            <a:r>
              <a:rPr lang="en-US" sz="2400" dirty="0" smtClean="0"/>
              <a:t>spelling/scribbling</a:t>
            </a:r>
            <a:endParaRPr lang="en-US" sz="2400" dirty="0"/>
          </a:p>
          <a:p>
            <a:pPr marL="419100" indent="-342900">
              <a:spcBef>
                <a:spcPts val="480"/>
              </a:spcBef>
              <a:buSzPct val="100000"/>
              <a:buFont typeface="Arial" panose="020B0604020202020204" pitchFamily="34" charset="0"/>
              <a:buChar char="•"/>
            </a:pPr>
            <a:r>
              <a:rPr lang="en-US" sz="2400" dirty="0" smtClean="0"/>
              <a:t>Don’t </a:t>
            </a:r>
            <a:r>
              <a:rPr lang="en-US" sz="2400" dirty="0"/>
              <a:t>record trait </a:t>
            </a:r>
            <a:r>
              <a:rPr lang="en-US" sz="2400" dirty="0" smtClean="0"/>
              <a:t>interpretations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4281112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smtClean="0"/>
              <a:t>Affirmative Action during the hiring process ensures:</a:t>
            </a:r>
          </a:p>
          <a:p>
            <a:pPr marL="457200" indent="-457200">
              <a:buFont typeface="Arial" panose="020B0604020202020204" pitchFamily="34" charset="0"/>
              <a:buChar char="•"/>
            </a:pPr>
            <a:r>
              <a:rPr lang="en-US" sz="2400" dirty="0" smtClean="0"/>
              <a:t>The workforce and the public have equal opportunity to enter public service </a:t>
            </a:r>
          </a:p>
          <a:p>
            <a:pPr marL="457200" indent="-457200">
              <a:buFont typeface="Arial" panose="020B0604020202020204" pitchFamily="34" charset="0"/>
              <a:buChar char="•"/>
            </a:pPr>
            <a:r>
              <a:rPr lang="en-US" sz="2400" dirty="0" smtClean="0"/>
              <a:t>The workplace is free of discrimination</a:t>
            </a:r>
            <a:r>
              <a:rPr lang="en-US" sz="2400" dirty="0"/>
              <a:t> </a:t>
            </a:r>
            <a:endParaRPr lang="en-US" sz="2400" dirty="0" smtClean="0"/>
          </a:p>
          <a:p>
            <a:pPr marL="457200" indent="-457200">
              <a:buFont typeface="Arial" panose="020B0604020202020204" pitchFamily="34" charset="0"/>
              <a:buChar char="•"/>
            </a:pPr>
            <a:r>
              <a:rPr lang="en-US" sz="2400" dirty="0" smtClean="0"/>
              <a:t>Your position is communicated to a diverse audience </a:t>
            </a:r>
          </a:p>
          <a:p>
            <a:pPr marL="1200150" lvl="1" indent="-457200">
              <a:buFont typeface="Arial" panose="020B0604020202020204" pitchFamily="34" charset="0"/>
              <a:buChar char="•"/>
            </a:pPr>
            <a:r>
              <a:rPr lang="en-US" dirty="0" smtClean="0"/>
              <a:t>Hiring quotas do not exist</a:t>
            </a:r>
          </a:p>
          <a:p>
            <a:pPr lvl="1" indent="0">
              <a:buNone/>
            </a:pPr>
            <a:endParaRPr lang="en-US" sz="2400" dirty="0" smtClean="0"/>
          </a:p>
          <a:p>
            <a:r>
              <a:rPr lang="en-US" sz="2400" b="1" i="1" dirty="0" smtClean="0"/>
              <a:t>Your role in the Affirmative Action process includes:</a:t>
            </a:r>
          </a:p>
          <a:p>
            <a:pPr marL="457200" indent="-457200">
              <a:buFont typeface="Arial" panose="020B0604020202020204" pitchFamily="34" charset="0"/>
              <a:buChar char="•"/>
            </a:pPr>
            <a:r>
              <a:rPr lang="en-US" sz="2400" dirty="0" smtClean="0"/>
              <a:t>Avoid asking illegal questions</a:t>
            </a:r>
          </a:p>
          <a:p>
            <a:pPr marL="457200" indent="-457200">
              <a:buFont typeface="Arial" panose="020B0604020202020204" pitchFamily="34" charset="0"/>
              <a:buChar char="•"/>
            </a:pPr>
            <a:r>
              <a:rPr lang="en-US" sz="2400" dirty="0" smtClean="0"/>
              <a:t>Hiring the best applicant suited to the job</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72</a:t>
            </a:fld>
            <a:endParaRPr lang="en-US" dirty="0"/>
          </a:p>
        </p:txBody>
      </p:sp>
      <p:sp>
        <p:nvSpPr>
          <p:cNvPr id="5" name="Title 4"/>
          <p:cNvSpPr>
            <a:spLocks noGrp="1"/>
          </p:cNvSpPr>
          <p:nvPr>
            <p:ph type="title"/>
          </p:nvPr>
        </p:nvSpPr>
        <p:spPr/>
        <p:txBody>
          <a:bodyPr/>
          <a:lstStyle/>
          <a:p>
            <a:r>
              <a:rPr lang="en-US" dirty="0" smtClean="0"/>
              <a:t>Affirmative Action in Hiring</a:t>
            </a:r>
            <a:endParaRPr lang="en-US" dirty="0"/>
          </a:p>
        </p:txBody>
      </p:sp>
    </p:spTree>
    <p:custDataLst>
      <p:tags r:id="rId1"/>
    </p:custDataLst>
    <p:extLst>
      <p:ext uri="{BB962C8B-B14F-4D97-AF65-F5344CB8AC3E}">
        <p14:creationId xmlns:p14="http://schemas.microsoft.com/office/powerpoint/2010/main" val="19118043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73</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What is one of the characteristics of a good Interview question?</a:t>
            </a:r>
          </a:p>
          <a:p>
            <a:pPr marL="1200150" lvl="1" indent="-457200">
              <a:buFont typeface="Arial" panose="020B0604020202020204" pitchFamily="34" charset="0"/>
              <a:buChar char="•"/>
            </a:pPr>
            <a:r>
              <a:rPr lang="en-US" dirty="0"/>
              <a:t>Open </a:t>
            </a:r>
            <a:r>
              <a:rPr lang="en-US" dirty="0" smtClean="0"/>
              <a:t>ended, neutral, job </a:t>
            </a:r>
            <a:r>
              <a:rPr lang="en-US" dirty="0"/>
              <a:t>r</a:t>
            </a:r>
            <a:r>
              <a:rPr lang="en-US" dirty="0" smtClean="0"/>
              <a:t>elated and focused on a single topic</a:t>
            </a:r>
          </a:p>
          <a:p>
            <a:pPr marL="514350" indent="-514350">
              <a:buFont typeface="+mj-lt"/>
              <a:buAutoNum type="arabicPeriod"/>
            </a:pPr>
            <a:r>
              <a:rPr lang="en-US" dirty="0"/>
              <a:t>What are some of the topics you should never ask about during an interview?</a:t>
            </a:r>
            <a:endParaRPr lang="en-US" dirty="0" smtClean="0"/>
          </a:p>
          <a:p>
            <a:pPr marL="1085850" lvl="1" indent="-342900">
              <a:buFont typeface="Arial" panose="020B0604020202020204" pitchFamily="34" charset="0"/>
              <a:buChar char="•"/>
            </a:pPr>
            <a:r>
              <a:rPr lang="en-US" dirty="0" smtClean="0"/>
              <a:t>Age</a:t>
            </a:r>
            <a:r>
              <a:rPr lang="en-US" dirty="0"/>
              <a:t>, race, national origin, gender, religion, marital status, or sexual orientation</a:t>
            </a:r>
          </a:p>
          <a:p>
            <a:pPr marL="1085850" lvl="1" indent="-342900">
              <a:buFont typeface="Arial" panose="020B0604020202020204" pitchFamily="34" charset="0"/>
              <a:buChar char="•"/>
            </a:pPr>
            <a:r>
              <a:rPr lang="en-US" dirty="0"/>
              <a:t>A physical disability, medical history or health</a:t>
            </a:r>
          </a:p>
          <a:p>
            <a:pPr marL="1085850" lvl="1" indent="-342900">
              <a:buFont typeface="Arial" panose="020B0604020202020204" pitchFamily="34" charset="0"/>
              <a:buChar char="•"/>
            </a:pPr>
            <a:r>
              <a:rPr lang="en-US" dirty="0"/>
              <a:t>Use of a substance or alcohol</a:t>
            </a:r>
          </a:p>
          <a:p>
            <a:pPr marL="1085850" lvl="1" indent="-342900">
              <a:buFont typeface="Arial" panose="020B0604020202020204" pitchFamily="34" charset="0"/>
              <a:buChar char="•"/>
            </a:pPr>
            <a:r>
              <a:rPr lang="en-US" dirty="0"/>
              <a:t>Criminal history or driving</a:t>
            </a:r>
          </a:p>
          <a:p>
            <a:pPr marL="514350" indent="-5143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377506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74</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421826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b="1" dirty="0" smtClean="0"/>
              <a:t>Section 6 – Post-Referral, Reference Checks &amp; Next Steps</a:t>
            </a:r>
          </a:p>
          <a:p>
            <a:pPr marL="457200" indent="-457200">
              <a:buFont typeface="Arial"/>
              <a:buChar char="•"/>
            </a:pPr>
            <a:r>
              <a:rPr lang="en-US" sz="24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75</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9212052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19100" lvl="0" indent="-342900">
              <a:spcBef>
                <a:spcPts val="0"/>
              </a:spcBef>
              <a:spcAft>
                <a:spcPts val="0"/>
              </a:spcAft>
              <a:buSzPct val="100000"/>
              <a:buFont typeface="Arial" panose="020B0604020202020204" pitchFamily="34" charset="0"/>
              <a:buChar char="•"/>
            </a:pPr>
            <a:r>
              <a:rPr lang="en-US" sz="2400" dirty="0"/>
              <a:t>Differentiate between an oral panel/structured interview and final </a:t>
            </a:r>
            <a:r>
              <a:rPr lang="en-US" sz="2400" dirty="0" smtClean="0"/>
              <a:t>interview</a:t>
            </a:r>
          </a:p>
          <a:p>
            <a:pPr marL="419100" lvl="0" indent="-342900">
              <a:spcBef>
                <a:spcPts val="0"/>
              </a:spcBef>
              <a:spcAft>
                <a:spcPts val="0"/>
              </a:spcAft>
              <a:buSzPct val="100000"/>
              <a:buFont typeface="Arial" panose="020B0604020202020204" pitchFamily="34" charset="0"/>
              <a:buChar char="•"/>
            </a:pPr>
            <a:r>
              <a:rPr lang="en-US" sz="2400" dirty="0" smtClean="0"/>
              <a:t>Identify the </a:t>
            </a:r>
            <a:r>
              <a:rPr lang="en-US" sz="2400" dirty="0"/>
              <a:t>purpose of </a:t>
            </a:r>
            <a:r>
              <a:rPr lang="en-US" sz="2400" dirty="0" smtClean="0"/>
              <a:t>the </a:t>
            </a:r>
            <a:r>
              <a:rPr lang="en-US" sz="2400" dirty="0"/>
              <a:t>s</a:t>
            </a:r>
            <a:r>
              <a:rPr lang="en-US" sz="2400" dirty="0" smtClean="0"/>
              <a:t>alary </a:t>
            </a:r>
            <a:r>
              <a:rPr lang="en-US" sz="2400" dirty="0"/>
              <a:t>a</a:t>
            </a:r>
            <a:r>
              <a:rPr lang="en-US" sz="2400" dirty="0" smtClean="0"/>
              <a:t>nalysis</a:t>
            </a:r>
            <a:endParaRPr lang="en-US" sz="2400" dirty="0"/>
          </a:p>
          <a:p>
            <a:pPr marL="419100" lvl="0" indent="-342900">
              <a:spcBef>
                <a:spcPts val="0"/>
              </a:spcBef>
              <a:spcAft>
                <a:spcPts val="0"/>
              </a:spcAft>
              <a:buSzPct val="100000"/>
              <a:buFont typeface="Arial" panose="020B0604020202020204" pitchFamily="34" charset="0"/>
              <a:buChar char="•"/>
            </a:pPr>
            <a:r>
              <a:rPr lang="en-US" sz="2400" dirty="0"/>
              <a:t>Describe </a:t>
            </a:r>
            <a:r>
              <a:rPr lang="en-US" sz="2400" dirty="0" smtClean="0"/>
              <a:t>how to find and use </a:t>
            </a:r>
            <a:r>
              <a:rPr lang="en-US" sz="2400" dirty="0"/>
              <a:t>the </a:t>
            </a:r>
            <a:r>
              <a:rPr lang="en-US" sz="2400" dirty="0" smtClean="0"/>
              <a:t>job </a:t>
            </a:r>
            <a:r>
              <a:rPr lang="en-US" sz="2400" dirty="0"/>
              <a:t>offer letter </a:t>
            </a:r>
            <a:r>
              <a:rPr lang="en-US" sz="2400" dirty="0" smtClean="0"/>
              <a:t>template</a:t>
            </a:r>
            <a:endParaRPr lang="en-US" sz="2400" dirty="0"/>
          </a:p>
          <a:p>
            <a:pPr marL="419100" indent="-342900">
              <a:spcBef>
                <a:spcPts val="0"/>
              </a:spcBef>
              <a:spcAft>
                <a:spcPts val="0"/>
              </a:spcAft>
              <a:buSzPct val="100000"/>
              <a:buFont typeface="Arial" panose="020B0604020202020204" pitchFamily="34" charset="0"/>
              <a:buChar char="•"/>
            </a:pPr>
            <a:r>
              <a:rPr lang="en-US" sz="2400" dirty="0"/>
              <a:t>Explain the employment screening process (background check)</a:t>
            </a:r>
          </a:p>
          <a:p>
            <a:pPr marL="419100" lvl="0" indent="-342900">
              <a:spcBef>
                <a:spcPts val="0"/>
              </a:spcBef>
              <a:spcAft>
                <a:spcPts val="0"/>
              </a:spcAft>
              <a:buSzPct val="100000"/>
              <a:buFont typeface="Arial" panose="020B0604020202020204" pitchFamily="34" charset="0"/>
              <a:buChar char="•"/>
            </a:pPr>
            <a:r>
              <a:rPr lang="en-US" sz="2400" dirty="0" smtClean="0"/>
              <a:t>Identify the </a:t>
            </a:r>
            <a:r>
              <a:rPr lang="en-US" sz="2400" dirty="0"/>
              <a:t>process used for </a:t>
            </a:r>
            <a:r>
              <a:rPr lang="en-US" sz="2400" dirty="0" smtClean="0"/>
              <a:t>background checks, drug testing and DOT Physical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76</a:t>
            </a:fld>
            <a:endParaRPr lang="en-US" dirty="0"/>
          </a:p>
        </p:txBody>
      </p:sp>
      <p:sp>
        <p:nvSpPr>
          <p:cNvPr id="5" name="Title 4"/>
          <p:cNvSpPr>
            <a:spLocks noGrp="1"/>
          </p:cNvSpPr>
          <p:nvPr>
            <p:ph type="title"/>
          </p:nvPr>
        </p:nvSpPr>
        <p:spPr/>
        <p:txBody>
          <a:bodyPr/>
          <a:lstStyle/>
          <a:p>
            <a:r>
              <a:rPr lang="en-US" dirty="0" smtClean="0"/>
              <a:t>Section 6 Learning Objectives</a:t>
            </a:r>
            <a:endParaRPr lang="en-US" dirty="0"/>
          </a:p>
        </p:txBody>
      </p:sp>
    </p:spTree>
    <p:custDataLst>
      <p:tags r:id="rId1"/>
    </p:custDataLst>
    <p:extLst>
      <p:ext uri="{BB962C8B-B14F-4D97-AF65-F5344CB8AC3E}">
        <p14:creationId xmlns:p14="http://schemas.microsoft.com/office/powerpoint/2010/main" val="11317678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77</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a:t>Background Check </a:t>
            </a:r>
            <a:r>
              <a:rPr lang="en-US" sz="2000" i="1" dirty="0"/>
              <a:t>– </a:t>
            </a:r>
            <a:r>
              <a:rPr lang="en-US" sz="2000" dirty="0"/>
              <a:t>The process conducted by HR to review the driving record and/or criminal history of the top candidate in relation to the position they are being considered for, to determine whether the candidate can be hired</a:t>
            </a:r>
          </a:p>
          <a:p>
            <a:pPr marL="342900" indent="-342900">
              <a:buFont typeface="Arial" panose="020B0604020202020204" pitchFamily="34" charset="0"/>
              <a:buChar char="•"/>
            </a:pPr>
            <a:r>
              <a:rPr lang="en-US" sz="2000" b="1" i="1" dirty="0"/>
              <a:t>Employment Screening </a:t>
            </a:r>
            <a:r>
              <a:rPr lang="en-US" sz="2000" i="1" dirty="0"/>
              <a:t>– </a:t>
            </a:r>
            <a:r>
              <a:rPr lang="en-US" sz="2000" dirty="0"/>
              <a:t>Additional screening steps after a conditional offer of employment has been extended</a:t>
            </a:r>
          </a:p>
          <a:p>
            <a:pPr marL="342900" indent="-342900">
              <a:buFont typeface="Arial" panose="020B0604020202020204" pitchFamily="34" charset="0"/>
              <a:buChar char="•"/>
            </a:pPr>
            <a:r>
              <a:rPr lang="en-US" sz="2000" b="1" i="1" dirty="0" smtClean="0"/>
              <a:t>Post Referral Assessment </a:t>
            </a:r>
            <a:r>
              <a:rPr lang="en-US" sz="2000" i="1" dirty="0" smtClean="0"/>
              <a:t>– </a:t>
            </a:r>
            <a:r>
              <a:rPr lang="en-US" sz="2000" dirty="0"/>
              <a:t>All of the evaluation steps that occur after an applicant is referred for final consideration: final interview reference checks , etc</a:t>
            </a:r>
            <a:r>
              <a:rPr lang="en-US" sz="2000" dirty="0" smtClean="0"/>
              <a:t>.</a:t>
            </a:r>
          </a:p>
          <a:p>
            <a:pPr marL="342900" indent="-342900">
              <a:buFont typeface="Arial" panose="020B0604020202020204" pitchFamily="34" charset="0"/>
              <a:buChar char="•"/>
            </a:pPr>
            <a:r>
              <a:rPr lang="en-US" sz="2000" b="1" i="1" dirty="0" smtClean="0"/>
              <a:t>Reference Check </a:t>
            </a:r>
            <a:r>
              <a:rPr lang="en-US" sz="2000" i="1" dirty="0" smtClean="0"/>
              <a:t>– </a:t>
            </a:r>
            <a:r>
              <a:rPr lang="en-US" sz="2000" dirty="0" smtClean="0"/>
              <a:t>The process where CDOT verifies the employment history, work performance and education of an applicant</a:t>
            </a:r>
          </a:p>
          <a:p>
            <a:pPr marL="342900" indent="-342900">
              <a:buFont typeface="Arial" panose="020B0604020202020204" pitchFamily="34" charset="0"/>
              <a:buChar char="•"/>
            </a:pPr>
            <a:r>
              <a:rPr lang="en-US" sz="2000" b="1" i="1" dirty="0" smtClean="0"/>
              <a:t>Salary Analysis </a:t>
            </a:r>
            <a:r>
              <a:rPr lang="en-US" sz="2000" i="1" dirty="0" smtClean="0"/>
              <a:t>– </a:t>
            </a:r>
            <a:r>
              <a:rPr lang="en-US" sz="2000" dirty="0"/>
              <a:t>A process and resulting document created by HR where a salary recommendation is generated, based on comparison to similar </a:t>
            </a:r>
            <a:r>
              <a:rPr lang="en-US" sz="2000" dirty="0" smtClean="0"/>
              <a:t>positions</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5560933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40813871"/>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78</a:t>
            </a:fld>
            <a:endParaRPr lang="en-US" dirty="0"/>
          </a:p>
        </p:txBody>
      </p:sp>
      <p:sp>
        <p:nvSpPr>
          <p:cNvPr id="5" name="Title 4"/>
          <p:cNvSpPr>
            <a:spLocks noGrp="1"/>
          </p:cNvSpPr>
          <p:nvPr>
            <p:ph type="title"/>
          </p:nvPr>
        </p:nvSpPr>
        <p:spPr/>
        <p:txBody>
          <a:bodyPr/>
          <a:lstStyle/>
          <a:p>
            <a:r>
              <a:rPr lang="en-US" dirty="0" smtClean="0"/>
              <a:t>Difference between the Oral Board </a:t>
            </a:r>
            <a:br>
              <a:rPr lang="en-US" dirty="0" smtClean="0"/>
            </a:br>
            <a:r>
              <a:rPr lang="en-US" dirty="0" smtClean="0"/>
              <a:t>and Final Interview</a:t>
            </a:r>
            <a:endParaRPr lang="en-US" dirty="0"/>
          </a:p>
        </p:txBody>
      </p:sp>
    </p:spTree>
    <p:custDataLst>
      <p:tags r:id="rId1"/>
    </p:custDataLst>
    <p:extLst>
      <p:ext uri="{BB962C8B-B14F-4D97-AF65-F5344CB8AC3E}">
        <p14:creationId xmlns:p14="http://schemas.microsoft.com/office/powerpoint/2010/main" val="2409952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dirty="0" smtClean="0"/>
              <a:t>Reference checking is an evaluation of an applicant's past job performance based on information collected from individuals who have worked with the applicant. Before contacting references:</a:t>
            </a:r>
          </a:p>
          <a:p>
            <a:pPr marL="342900" indent="-342900">
              <a:buFont typeface="Arial" panose="020B0604020202020204" pitchFamily="34" charset="0"/>
              <a:buChar char="•"/>
            </a:pPr>
            <a:r>
              <a:rPr lang="en-US" sz="2400" dirty="0" smtClean="0"/>
              <a:t>Verify the candidate signed the Reference Check Consent Form</a:t>
            </a:r>
          </a:p>
          <a:p>
            <a:pPr marL="342900" indent="-342900">
              <a:buFont typeface="Arial" panose="020B0604020202020204" pitchFamily="34" charset="0"/>
              <a:buChar char="•"/>
            </a:pPr>
            <a:r>
              <a:rPr lang="en-US" sz="2400" dirty="0" smtClean="0"/>
              <a:t>Familiarize yourself with Federal, State and local laws </a:t>
            </a:r>
          </a:p>
          <a:p>
            <a:pPr marL="342900" indent="-342900">
              <a:buFont typeface="Arial" panose="020B0604020202020204" pitchFamily="34" charset="0"/>
              <a:buChar char="•"/>
            </a:pPr>
            <a:r>
              <a:rPr lang="en-US" sz="2400" dirty="0" smtClean="0"/>
              <a:t>Follow CDOT's Reference Checking Guide</a:t>
            </a:r>
          </a:p>
          <a:p>
            <a:pPr marL="342900" indent="-342900">
              <a:buFont typeface="Arial" panose="020B0604020202020204" pitchFamily="34" charset="0"/>
              <a:buChar char="•"/>
            </a:pPr>
            <a:r>
              <a:rPr lang="en-US" sz="2400" dirty="0" smtClean="0"/>
              <a:t>Notify the applicant of the reference check</a:t>
            </a:r>
          </a:p>
          <a:p>
            <a:pPr marL="342900" indent="-342900">
              <a:buFont typeface="Arial" panose="020B0604020202020204" pitchFamily="34" charset="0"/>
              <a:buChar char="•"/>
            </a:pPr>
            <a:r>
              <a:rPr lang="en-US" sz="2400" dirty="0" smtClean="0"/>
              <a:t>Review all submitted material and prepare questions </a:t>
            </a:r>
          </a:p>
          <a:p>
            <a:pPr marL="1085850" lvl="1" indent="-342900">
              <a:buFont typeface="Arial" panose="020B0604020202020204" pitchFamily="34" charset="0"/>
              <a:buChar char="•"/>
            </a:pPr>
            <a:r>
              <a:rPr lang="en-US" dirty="0" smtClean="0"/>
              <a:t>Refer to the Reference Checking Guide for sample questions</a:t>
            </a:r>
          </a:p>
          <a:p>
            <a:pPr marL="342900" indent="-342900">
              <a:buFont typeface="Arial" panose="020B0604020202020204" pitchFamily="34" charset="0"/>
              <a:buChar char="•"/>
            </a:pPr>
            <a:r>
              <a:rPr lang="en-US" sz="2400" dirty="0" smtClean="0"/>
              <a:t>If applicant is a former or current State employee, review their personnel file before contacting references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79</a:t>
            </a:fld>
            <a:endParaRPr lang="en-US" dirty="0"/>
          </a:p>
        </p:txBody>
      </p:sp>
      <p:sp>
        <p:nvSpPr>
          <p:cNvPr id="6" name="Title 5"/>
          <p:cNvSpPr>
            <a:spLocks noGrp="1"/>
          </p:cNvSpPr>
          <p:nvPr>
            <p:ph type="title"/>
          </p:nvPr>
        </p:nvSpPr>
        <p:spPr/>
        <p:txBody>
          <a:bodyPr/>
          <a:lstStyle/>
          <a:p>
            <a:r>
              <a:rPr lang="en-US" dirty="0" smtClean="0"/>
              <a:t>Reference Check and Personnel File</a:t>
            </a:r>
            <a:endParaRPr lang="en-US" dirty="0"/>
          </a:p>
        </p:txBody>
      </p:sp>
    </p:spTree>
    <p:custDataLst>
      <p:tags r:id="rId1"/>
    </p:custDataLst>
    <p:extLst>
      <p:ext uri="{BB962C8B-B14F-4D97-AF65-F5344CB8AC3E}">
        <p14:creationId xmlns:p14="http://schemas.microsoft.com/office/powerpoint/2010/main" val="3692139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Respect participants by silencing your cell phones</a:t>
            </a:r>
          </a:p>
          <a:p>
            <a:pPr marL="457200" indent="-457200">
              <a:buFont typeface="Arial" panose="020B0604020202020204" pitchFamily="34" charset="0"/>
              <a:buChar char="•"/>
            </a:pPr>
            <a:r>
              <a:rPr lang="en-US" sz="2800" dirty="0" smtClean="0"/>
              <a:t>Focus on the course, use the Internet and email over lunch and break times</a:t>
            </a:r>
          </a:p>
          <a:p>
            <a:pPr marL="457200" indent="-457200">
              <a:buFont typeface="Arial" panose="020B0604020202020204" pitchFamily="34" charset="0"/>
              <a:buChar char="•"/>
            </a:pPr>
            <a:r>
              <a:rPr lang="en-US" sz="2800" dirty="0" smtClean="0"/>
              <a:t>Delay your side conversations until break times </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sz="2400" dirty="0"/>
              <a:t>Reference checking is an </a:t>
            </a:r>
            <a:r>
              <a:rPr lang="en-US" sz="2400" dirty="0" smtClean="0"/>
              <a:t>evaluation </a:t>
            </a:r>
            <a:r>
              <a:rPr lang="en-US" sz="2400" dirty="0"/>
              <a:t>of an applicant's past job performance based on information collected from </a:t>
            </a:r>
            <a:r>
              <a:rPr lang="en-US" sz="2400" dirty="0" smtClean="0"/>
              <a:t>individuals who </a:t>
            </a:r>
            <a:r>
              <a:rPr lang="en-US" sz="2400" dirty="0"/>
              <a:t>have </a:t>
            </a:r>
            <a:r>
              <a:rPr lang="en-US" sz="2400" dirty="0" smtClean="0"/>
              <a:t>worked </a:t>
            </a:r>
            <a:r>
              <a:rPr lang="en-US" sz="2400" dirty="0"/>
              <a:t>with the applicant</a:t>
            </a:r>
            <a:r>
              <a:rPr lang="en-US" sz="2400" dirty="0" smtClean="0"/>
              <a:t>. Before contacting references:</a:t>
            </a:r>
          </a:p>
          <a:p>
            <a:pPr marL="342900" indent="-342900">
              <a:buFont typeface="Arial" panose="020B0604020202020204" pitchFamily="34" charset="0"/>
              <a:buChar char="•"/>
            </a:pPr>
            <a:r>
              <a:rPr lang="en-US" sz="2400" dirty="0" smtClean="0"/>
              <a:t>Familiarize yourself with Federal, State and local laws </a:t>
            </a:r>
          </a:p>
          <a:p>
            <a:pPr marL="342900" indent="-342900">
              <a:buFont typeface="Arial" panose="020B0604020202020204" pitchFamily="34" charset="0"/>
              <a:buChar char="•"/>
            </a:pPr>
            <a:r>
              <a:rPr lang="en-US" sz="2400" dirty="0" smtClean="0"/>
              <a:t>Notify the applicant of the Reference Check to:</a:t>
            </a:r>
          </a:p>
          <a:p>
            <a:pPr marL="1085850" lvl="1" indent="-342900">
              <a:buFont typeface="Arial" panose="020B0604020202020204" pitchFamily="34" charset="0"/>
              <a:buChar char="•"/>
            </a:pPr>
            <a:r>
              <a:rPr lang="en-US" dirty="0" smtClean="0"/>
              <a:t>Allow the </a:t>
            </a:r>
            <a:r>
              <a:rPr lang="en-US" dirty="0"/>
              <a:t>candidate to contact their references </a:t>
            </a:r>
            <a:r>
              <a:rPr lang="en-US" dirty="0" smtClean="0"/>
              <a:t>to </a:t>
            </a:r>
            <a:r>
              <a:rPr lang="en-US" dirty="0"/>
              <a:t>ensure they are willing and able to provide </a:t>
            </a:r>
            <a:r>
              <a:rPr lang="en-US" dirty="0" smtClean="0"/>
              <a:t>information and to contact </a:t>
            </a:r>
            <a:r>
              <a:rPr lang="en-US" dirty="0"/>
              <a:t>their current supervisor to let them know </a:t>
            </a:r>
            <a:endParaRPr lang="en-US" dirty="0" smtClean="0"/>
          </a:p>
          <a:p>
            <a:pPr marL="342900" indent="-342900">
              <a:buFont typeface="Arial" panose="020B0604020202020204" pitchFamily="34" charset="0"/>
              <a:buChar char="•"/>
            </a:pPr>
            <a:r>
              <a:rPr lang="en-US" sz="2800" dirty="0" smtClean="0"/>
              <a:t>Review all submitted material and prepare questions </a:t>
            </a:r>
          </a:p>
          <a:p>
            <a:pPr marL="1085850" lvl="1" indent="-342900">
              <a:buFont typeface="Arial" panose="020B0604020202020204" pitchFamily="34" charset="0"/>
              <a:buChar char="•"/>
            </a:pPr>
            <a:r>
              <a:rPr lang="en-US" dirty="0" smtClean="0"/>
              <a:t>Refer to the Reference Checking Guide for sample questions</a:t>
            </a:r>
          </a:p>
          <a:p>
            <a:pPr marL="342900" indent="-342900">
              <a:buFont typeface="Arial" panose="020B0604020202020204" pitchFamily="34" charset="0"/>
              <a:buChar char="•"/>
            </a:pPr>
            <a:r>
              <a:rPr lang="en-US" sz="2400" dirty="0" smtClean="0"/>
              <a:t>If applicant is </a:t>
            </a:r>
            <a:r>
              <a:rPr lang="en-US" sz="2400" dirty="0"/>
              <a:t>a former or current SOC employee review </a:t>
            </a:r>
            <a:r>
              <a:rPr lang="en-US" sz="2400" dirty="0" smtClean="0"/>
              <a:t>their personnel file before contacting references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80</a:t>
            </a:fld>
            <a:endParaRPr lang="en-US" dirty="0"/>
          </a:p>
        </p:txBody>
      </p:sp>
      <p:sp>
        <p:nvSpPr>
          <p:cNvPr id="6" name="Title 5"/>
          <p:cNvSpPr>
            <a:spLocks noGrp="1"/>
          </p:cNvSpPr>
          <p:nvPr>
            <p:ph type="title"/>
          </p:nvPr>
        </p:nvSpPr>
        <p:spPr/>
        <p:txBody>
          <a:bodyPr/>
          <a:lstStyle/>
          <a:p>
            <a:r>
              <a:rPr lang="en-US" dirty="0" smtClean="0"/>
              <a:t>Reference Check and Personnel File</a:t>
            </a:r>
            <a:endParaRPr lang="en-US" dirty="0"/>
          </a:p>
        </p:txBody>
      </p:sp>
    </p:spTree>
    <p:custDataLst>
      <p:tags r:id="rId1"/>
    </p:custDataLst>
    <p:extLst>
      <p:ext uri="{BB962C8B-B14F-4D97-AF65-F5344CB8AC3E}">
        <p14:creationId xmlns:p14="http://schemas.microsoft.com/office/powerpoint/2010/main" val="389514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Conducting the Reference Check</a:t>
            </a:r>
            <a:endParaRPr lang="en-US" dirty="0"/>
          </a:p>
        </p:txBody>
      </p:sp>
      <p:sp>
        <p:nvSpPr>
          <p:cNvPr id="7" name="Content Placeholder 6"/>
          <p:cNvSpPr>
            <a:spLocks noGrp="1"/>
          </p:cNvSpPr>
          <p:nvPr>
            <p:ph sz="half" idx="2"/>
          </p:nvPr>
        </p:nvSpPr>
        <p:spPr>
          <a:xfrm>
            <a:off x="2743199" y="1371600"/>
            <a:ext cx="6065521" cy="4937760"/>
          </a:xfrm>
        </p:spPr>
        <p:txBody>
          <a:bodyPr/>
          <a:lstStyle/>
          <a:p>
            <a:r>
              <a:rPr lang="en-US" sz="2800" dirty="0" smtClean="0"/>
              <a:t>When conducting the reference </a:t>
            </a:r>
            <a:r>
              <a:rPr lang="en-US" sz="2800" dirty="0"/>
              <a:t>c</a:t>
            </a:r>
            <a:r>
              <a:rPr lang="en-US" sz="2800" dirty="0" smtClean="0"/>
              <a:t>heck:</a:t>
            </a:r>
          </a:p>
          <a:p>
            <a:pPr marL="457200" indent="-457200">
              <a:buFont typeface="Arial" panose="020B0604020202020204" pitchFamily="34" charset="0"/>
              <a:buChar char="•"/>
            </a:pPr>
            <a:r>
              <a:rPr lang="en-US" sz="2800" dirty="0" smtClean="0"/>
              <a:t>Be consistent in your process</a:t>
            </a:r>
          </a:p>
          <a:p>
            <a:pPr marL="457200" indent="-457200">
              <a:buFont typeface="Arial" panose="020B0604020202020204" pitchFamily="34" charset="0"/>
              <a:buChar char="•"/>
            </a:pPr>
            <a:r>
              <a:rPr lang="en-US" sz="2800" dirty="0" smtClean="0"/>
              <a:t>Conduct by phone for the most detail</a:t>
            </a:r>
          </a:p>
          <a:p>
            <a:pPr marL="457200" indent="-457200">
              <a:buFont typeface="Arial" panose="020B0604020202020204" pitchFamily="34" charset="0"/>
              <a:buChar char="•"/>
            </a:pPr>
            <a:r>
              <a:rPr lang="en-US" sz="2800" dirty="0" smtClean="0"/>
              <a:t>Explain who you are calling about and offer the signed waiver </a:t>
            </a:r>
          </a:p>
          <a:p>
            <a:pPr marL="457200" indent="-457200">
              <a:buFont typeface="Arial" panose="020B0604020202020204" pitchFamily="34" charset="0"/>
              <a:buChar char="•"/>
            </a:pPr>
            <a:r>
              <a:rPr lang="en-US" sz="2800" dirty="0" smtClean="0"/>
              <a:t>Describe the position </a:t>
            </a:r>
          </a:p>
          <a:p>
            <a:pPr marL="457200" indent="-457200">
              <a:buFont typeface="Arial" panose="020B0604020202020204" pitchFamily="34" charset="0"/>
              <a:buChar char="•"/>
            </a:pPr>
            <a:r>
              <a:rPr lang="en-US" sz="2800" dirty="0" smtClean="0"/>
              <a:t>Listen </a:t>
            </a:r>
          </a:p>
          <a:p>
            <a:pPr marL="457200" indent="-457200">
              <a:buFont typeface="Arial" panose="020B0604020202020204" pitchFamily="34" charset="0"/>
              <a:buChar char="•"/>
            </a:pPr>
            <a:r>
              <a:rPr lang="en-US" sz="2800" dirty="0" smtClean="0"/>
              <a:t>Document the results </a:t>
            </a: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81</a:t>
            </a:fld>
            <a:endParaRPr lang="en-US" dirty="0"/>
          </a:p>
        </p:txBody>
      </p:sp>
      <p:pic>
        <p:nvPicPr>
          <p:cNvPr id="9" name="Content Placeholder 8"/>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0" y="2173187"/>
            <a:ext cx="2746881" cy="3334586"/>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7767610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t>Now it your turn to share. </a:t>
            </a:r>
          </a:p>
          <a:p>
            <a:pPr marL="457200" indent="-457200">
              <a:buFont typeface="Arial" panose="020B0604020202020204" pitchFamily="34" charset="0"/>
              <a:buChar char="•"/>
            </a:pPr>
            <a:r>
              <a:rPr lang="en-US" dirty="0" smtClean="0"/>
              <a:t>Have you performed a reference </a:t>
            </a:r>
            <a:r>
              <a:rPr lang="en-US" dirty="0"/>
              <a:t>c</a:t>
            </a:r>
            <a:r>
              <a:rPr lang="en-US" dirty="0" smtClean="0"/>
              <a:t>heck?</a:t>
            </a:r>
          </a:p>
          <a:p>
            <a:pPr marL="457200" indent="-457200">
              <a:buFont typeface="Arial" panose="020B0604020202020204" pitchFamily="34" charset="0"/>
              <a:buChar char="•"/>
            </a:pPr>
            <a:r>
              <a:rPr lang="en-US" dirty="0"/>
              <a:t>How did you prepare?</a:t>
            </a:r>
          </a:p>
          <a:p>
            <a:pPr marL="457200" indent="-457200">
              <a:buFont typeface="Arial" panose="020B0604020202020204" pitchFamily="34" charset="0"/>
              <a:buChar char="•"/>
            </a:pPr>
            <a:r>
              <a:rPr lang="en-US" dirty="0" smtClean="0"/>
              <a:t>What insights did you gain about the applicant?</a:t>
            </a:r>
          </a:p>
          <a:p>
            <a:pPr marL="457200" indent="-457200">
              <a:buFont typeface="Arial" panose="020B0604020202020204" pitchFamily="34" charset="0"/>
              <a:buChar char="•"/>
            </a:pPr>
            <a:r>
              <a:rPr lang="en-US" dirty="0"/>
              <a:t>Was anything shared that made you change your mind about the applicant?</a:t>
            </a:r>
          </a:p>
          <a:p>
            <a:pPr marL="457200" indent="-457200">
              <a:buFont typeface="Arial" panose="020B0604020202020204" pitchFamily="34" charset="0"/>
              <a:buChar char="•"/>
            </a:pPr>
            <a:r>
              <a:rPr lang="en-US" dirty="0" smtClean="0"/>
              <a:t>What was challenging about the process?</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82</a:t>
            </a:fld>
            <a:endParaRPr lang="en-US" dirty="0"/>
          </a:p>
        </p:txBody>
      </p:sp>
      <p:sp>
        <p:nvSpPr>
          <p:cNvPr id="5" name="Title 4"/>
          <p:cNvSpPr>
            <a:spLocks noGrp="1"/>
          </p:cNvSpPr>
          <p:nvPr>
            <p:ph type="title"/>
          </p:nvPr>
        </p:nvSpPr>
        <p:spPr/>
        <p:txBody>
          <a:bodyPr/>
          <a:lstStyle/>
          <a:p>
            <a:r>
              <a:rPr lang="en-US" sz="3600" dirty="0" smtClean="0"/>
              <a:t>Exercise Four – Reference Check Discussion </a:t>
            </a:r>
            <a:endParaRPr lang="en-US" sz="3600" dirty="0"/>
          </a:p>
        </p:txBody>
      </p:sp>
    </p:spTree>
    <p:custDataLst>
      <p:tags r:id="rId1"/>
    </p:custDataLst>
    <p:extLst>
      <p:ext uri="{BB962C8B-B14F-4D97-AF65-F5344CB8AC3E}">
        <p14:creationId xmlns:p14="http://schemas.microsoft.com/office/powerpoint/2010/main" val="31326336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Analysis</a:t>
            </a:r>
            <a:endParaRPr lang="en-US" dirty="0"/>
          </a:p>
        </p:txBody>
      </p:sp>
      <p:sp>
        <p:nvSpPr>
          <p:cNvPr id="3" name="Content Placeholder 2"/>
          <p:cNvSpPr>
            <a:spLocks noGrp="1"/>
          </p:cNvSpPr>
          <p:nvPr>
            <p:ph sz="half" idx="2"/>
          </p:nvPr>
        </p:nvSpPr>
        <p:spPr>
          <a:xfrm>
            <a:off x="320040" y="1371600"/>
            <a:ext cx="6504830" cy="4937760"/>
          </a:xfrm>
        </p:spPr>
        <p:txBody>
          <a:bodyPr/>
          <a:lstStyle/>
          <a:p>
            <a:pPr marL="342900" indent="-342900">
              <a:buFont typeface="Arial" panose="020B0604020202020204" pitchFamily="34" charset="0"/>
              <a:buChar char="•"/>
            </a:pPr>
            <a:r>
              <a:rPr lang="en-US" sz="2400" dirty="0" smtClean="0"/>
              <a:t>Conducted by the HR Specialist within three business days </a:t>
            </a:r>
          </a:p>
          <a:p>
            <a:pPr marL="342900" indent="-342900">
              <a:buFont typeface="Arial" panose="020B0604020202020204" pitchFamily="34" charset="0"/>
              <a:buChar char="•"/>
            </a:pPr>
            <a:r>
              <a:rPr lang="en-US" sz="2400" dirty="0" smtClean="0"/>
              <a:t>Consists of an analysis and a recommended salary</a:t>
            </a:r>
          </a:p>
          <a:p>
            <a:pPr marL="342900" indent="-342900">
              <a:buFont typeface="Arial" panose="020B0604020202020204" pitchFamily="34" charset="0"/>
              <a:buChar char="•"/>
            </a:pPr>
            <a:r>
              <a:rPr lang="en-US" sz="2400" dirty="0" smtClean="0"/>
              <a:t>Must be submitted for Regional/Divisional approval</a:t>
            </a:r>
          </a:p>
          <a:p>
            <a:pPr marL="342900" indent="-342900">
              <a:buFont typeface="Arial" panose="020B0604020202020204" pitchFamily="34" charset="0"/>
              <a:buChar char="•"/>
            </a:pPr>
            <a:r>
              <a:rPr lang="en-US" sz="2400" dirty="0"/>
              <a:t>Once fully approved, final salary is discussed with applicant along with verbal </a:t>
            </a:r>
            <a:r>
              <a:rPr lang="en-US" sz="2400" dirty="0" smtClean="0"/>
              <a:t>offer</a:t>
            </a:r>
          </a:p>
          <a:p>
            <a:pPr marL="342900" indent="-342900">
              <a:buFont typeface="Arial" panose="020B0604020202020204" pitchFamily="34" charset="0"/>
              <a:buChar char="•"/>
            </a:pPr>
            <a:r>
              <a:rPr lang="en-US" sz="2400" dirty="0"/>
              <a:t>If applicant verbally accepts offer, final salary is </a:t>
            </a:r>
            <a:r>
              <a:rPr lang="en-US" sz="2400" dirty="0" smtClean="0"/>
              <a:t>placed </a:t>
            </a:r>
            <a:r>
              <a:rPr lang="en-US" sz="2400" dirty="0"/>
              <a:t>in the job offer letter</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83</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927725" y="4188672"/>
            <a:ext cx="3216275" cy="2144183"/>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8901404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Job Offer Templates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Conditional Job Offer Templates:</a:t>
            </a:r>
          </a:p>
          <a:p>
            <a:pPr marL="457200" indent="-457200">
              <a:buFont typeface="Arial" panose="020B0604020202020204" pitchFamily="34" charset="0"/>
              <a:buChar char="•"/>
            </a:pPr>
            <a:r>
              <a:rPr lang="en-US" sz="2400" dirty="0" smtClean="0"/>
              <a:t>Can be found online (see Tab 01 Useful Links)</a:t>
            </a:r>
          </a:p>
          <a:p>
            <a:pPr marL="457200" indent="-457200">
              <a:buFont typeface="Arial" panose="020B0604020202020204" pitchFamily="34" charset="0"/>
              <a:buChar char="•"/>
            </a:pPr>
            <a:r>
              <a:rPr lang="en-US" sz="2400" dirty="0" smtClean="0"/>
              <a:t>Are broken </a:t>
            </a:r>
            <a:r>
              <a:rPr lang="en-US" sz="2400" dirty="0"/>
              <a:t>out by selection process and exemption </a:t>
            </a:r>
            <a:r>
              <a:rPr lang="en-US" sz="2400" dirty="0" smtClean="0"/>
              <a:t>status</a:t>
            </a:r>
          </a:p>
          <a:p>
            <a:pPr marL="457200" indent="-457200">
              <a:buFont typeface="Arial" panose="020B0604020202020204" pitchFamily="34" charset="0"/>
              <a:buChar char="•"/>
            </a:pPr>
            <a:r>
              <a:rPr lang="en-US" sz="2400" dirty="0" smtClean="0"/>
              <a:t>Are not applicable for other types of personnel actions </a:t>
            </a:r>
          </a:p>
          <a:p>
            <a:pPr marL="457200" indent="-457200">
              <a:buFont typeface="Arial" panose="020B0604020202020204" pitchFamily="34" charset="0"/>
              <a:buChar char="•"/>
            </a:pPr>
            <a:r>
              <a:rPr lang="en-US" sz="2400" dirty="0" smtClean="0"/>
              <a:t>Should be reviewed following your Region/Division’s approval process</a:t>
            </a:r>
          </a:p>
          <a:p>
            <a:pPr marL="342900" indent="-342900">
              <a:buBlip>
                <a:blip r:embed="rId4"/>
              </a:buBlip>
            </a:pPr>
            <a:r>
              <a:rPr lang="en-US" sz="2400" i="1" dirty="0" smtClean="0"/>
              <a:t> </a:t>
            </a:r>
            <a:r>
              <a:rPr lang="en-US" sz="2800" i="1" dirty="0" smtClean="0"/>
              <a:t>Always sent by Human Resources to the applicant</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9208922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Job Offer Templates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400" dirty="0" smtClean="0"/>
              <a:t>Conditional Job Offer Templates:</a:t>
            </a:r>
          </a:p>
          <a:p>
            <a:pPr marL="457200" indent="-457200">
              <a:buFont typeface="Arial" panose="020B0604020202020204" pitchFamily="34" charset="0"/>
              <a:buChar char="•"/>
            </a:pPr>
            <a:r>
              <a:rPr lang="en-US" sz="2400" dirty="0" smtClean="0"/>
              <a:t>Can be found online (see Notes)</a:t>
            </a:r>
          </a:p>
          <a:p>
            <a:pPr marL="457200" indent="-457200">
              <a:buFont typeface="Arial" panose="020B0604020202020204" pitchFamily="34" charset="0"/>
              <a:buChar char="•"/>
            </a:pPr>
            <a:r>
              <a:rPr lang="en-US" sz="2400" dirty="0" smtClean="0"/>
              <a:t>Are Broken Selection process and position</a:t>
            </a:r>
          </a:p>
          <a:p>
            <a:pPr marL="1085850" lvl="1" indent="-342900">
              <a:buFont typeface="Arial" panose="020B0604020202020204" pitchFamily="34" charset="0"/>
              <a:buChar char="•"/>
            </a:pPr>
            <a:r>
              <a:rPr lang="en-US" sz="2000" dirty="0"/>
              <a:t>Open Competitive (OC) &amp; Statewide Promotional (SP) Announcements</a:t>
            </a:r>
          </a:p>
          <a:p>
            <a:pPr marL="1085850" lvl="1" indent="-342900">
              <a:buFont typeface="Arial" panose="020B0604020202020204" pitchFamily="34" charset="0"/>
              <a:buChar char="•"/>
            </a:pPr>
            <a:r>
              <a:rPr lang="en-US" sz="2000" dirty="0"/>
              <a:t>Department Promotional (DP) &amp; Reallocation (RA) Announcement</a:t>
            </a:r>
          </a:p>
          <a:p>
            <a:pPr marL="1085850" lvl="1" indent="-342900">
              <a:buFont typeface="Arial" panose="020B0604020202020204" pitchFamily="34" charset="0"/>
              <a:buChar char="•"/>
            </a:pPr>
            <a:r>
              <a:rPr lang="en-US" sz="2000" dirty="0"/>
              <a:t>Non-Competitive: No Announcement</a:t>
            </a:r>
          </a:p>
          <a:p>
            <a:pPr marL="457200" indent="-457200">
              <a:buFont typeface="Arial" panose="020B0604020202020204" pitchFamily="34" charset="0"/>
              <a:buChar char="•"/>
            </a:pPr>
            <a:r>
              <a:rPr lang="en-US" sz="2400" dirty="0" smtClean="0"/>
              <a:t>Are not applicable for other type of personnel actions </a:t>
            </a:r>
          </a:p>
          <a:p>
            <a:pPr marL="457200" indent="-457200">
              <a:buFont typeface="Arial" panose="020B0604020202020204" pitchFamily="34" charset="0"/>
              <a:buChar char="•"/>
            </a:pPr>
            <a:r>
              <a:rPr lang="en-US" sz="2400" dirty="0" smtClean="0"/>
              <a:t>Should be reviewed following your regions approval process</a:t>
            </a:r>
          </a:p>
          <a:p>
            <a:pPr marL="342900" indent="-342900">
              <a:buBlip>
                <a:blip r:embed="rId4"/>
              </a:buBlip>
            </a:pPr>
            <a:r>
              <a:rPr lang="en-US" sz="2400" i="1" dirty="0" smtClean="0"/>
              <a:t>Is sent by Human Resources to the applicant</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52896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half" idx="2"/>
          </p:nvPr>
        </p:nvSpPr>
        <p:spPr>
          <a:xfrm>
            <a:off x="3149601" y="1371600"/>
            <a:ext cx="5659120" cy="4937760"/>
          </a:xfrm>
        </p:spPr>
        <p:txBody>
          <a:bodyPr/>
          <a:lstStyle/>
          <a:p>
            <a:r>
              <a:rPr lang="en-US" sz="2800" dirty="0" smtClean="0"/>
              <a:t>After the applicant has signed the conditional job offer:</a:t>
            </a:r>
          </a:p>
          <a:p>
            <a:pPr marL="457200" indent="-457200">
              <a:buFont typeface="Arial" panose="020B0604020202020204" pitchFamily="34" charset="0"/>
              <a:buChar char="•"/>
            </a:pPr>
            <a:r>
              <a:rPr lang="en-US" sz="2800" dirty="0" smtClean="0"/>
              <a:t>Employment Screening</a:t>
            </a:r>
          </a:p>
          <a:p>
            <a:pPr marL="1200150" lvl="1" indent="-457200">
              <a:buFont typeface="Arial" panose="020B0604020202020204" pitchFamily="34" charset="0"/>
              <a:buChar char="•"/>
            </a:pPr>
            <a:r>
              <a:rPr lang="en-US" sz="2400" dirty="0"/>
              <a:t>Background Check/Drug </a:t>
            </a:r>
            <a:r>
              <a:rPr lang="en-US" sz="2400" dirty="0" smtClean="0"/>
              <a:t>Test/Physical</a:t>
            </a:r>
          </a:p>
          <a:p>
            <a:pPr marL="457200" indent="-457200">
              <a:buFont typeface="Arial" panose="020B0604020202020204" pitchFamily="34" charset="0"/>
              <a:buChar char="•"/>
            </a:pPr>
            <a:r>
              <a:rPr lang="en-US" sz="2800" dirty="0" smtClean="0"/>
              <a:t>New Hire Documents</a:t>
            </a:r>
          </a:p>
          <a:p>
            <a:pPr marL="457200" indent="-457200">
              <a:buFont typeface="Arial" panose="020B0604020202020204" pitchFamily="34" charset="0"/>
              <a:buChar char="•"/>
            </a:pPr>
            <a:r>
              <a:rPr lang="en-US" sz="2800" dirty="0"/>
              <a:t>Hire Non-CDOT Employee PCR or Promote/Demote/Transfer PCR</a:t>
            </a:r>
          </a:p>
          <a:p>
            <a:pPr marL="457200" indent="-457200">
              <a:buFont typeface="Arial" panose="020B0604020202020204" pitchFamily="34" charset="0"/>
              <a:buChar char="•"/>
            </a:pPr>
            <a:r>
              <a:rPr lang="en-US" sz="2800" dirty="0" smtClean="0"/>
              <a:t>Probationary/Trial Service Period</a:t>
            </a:r>
          </a:p>
          <a:p>
            <a:pPr marL="457200" indent="-457200">
              <a:buFont typeface="Arial" panose="020B0604020202020204" pitchFamily="34" charset="0"/>
              <a:buChar char="•"/>
            </a:pPr>
            <a:r>
              <a:rPr lang="en-US" sz="2800" dirty="0" smtClean="0"/>
              <a:t>New Employee Pages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86</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516505"/>
            <a:ext cx="2857500" cy="2647950"/>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0414065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half" idx="2"/>
          </p:nvPr>
        </p:nvSpPr>
        <p:spPr>
          <a:xfrm>
            <a:off x="3149601" y="1371600"/>
            <a:ext cx="5659120" cy="4937760"/>
          </a:xfrm>
        </p:spPr>
        <p:txBody>
          <a:bodyPr/>
          <a:lstStyle/>
          <a:p>
            <a:r>
              <a:rPr lang="en-US" sz="2800" dirty="0" smtClean="0"/>
              <a:t>After the position has been accepted:</a:t>
            </a:r>
          </a:p>
          <a:p>
            <a:pPr marL="457200" indent="-457200">
              <a:buFont typeface="Arial" panose="020B0604020202020204" pitchFamily="34" charset="0"/>
              <a:buChar char="•"/>
            </a:pPr>
            <a:r>
              <a:rPr lang="en-US" sz="2800" dirty="0" smtClean="0"/>
              <a:t>Employment Screening</a:t>
            </a:r>
          </a:p>
          <a:p>
            <a:pPr marL="1200150" lvl="1" indent="-457200">
              <a:buFont typeface="Arial" panose="020B0604020202020204" pitchFamily="34" charset="0"/>
              <a:buChar char="•"/>
            </a:pPr>
            <a:r>
              <a:rPr lang="en-US" sz="2400" dirty="0" smtClean="0"/>
              <a:t>Drug Test / Physical</a:t>
            </a:r>
          </a:p>
          <a:p>
            <a:pPr marL="457200" indent="-457200">
              <a:buFont typeface="Arial" panose="020B0604020202020204" pitchFamily="34" charset="0"/>
              <a:buChar char="•"/>
            </a:pPr>
            <a:r>
              <a:rPr lang="en-US" sz="2800" dirty="0" smtClean="0"/>
              <a:t>Hire </a:t>
            </a:r>
            <a:r>
              <a:rPr lang="en-US" sz="2800" dirty="0"/>
              <a:t>Non-CDOT Employee PCR or Promote/Demote/Transfer PCR</a:t>
            </a:r>
          </a:p>
          <a:p>
            <a:pPr marL="457200" indent="-457200">
              <a:buFont typeface="Arial" panose="020B0604020202020204" pitchFamily="34" charset="0"/>
              <a:buChar char="•"/>
            </a:pPr>
            <a:r>
              <a:rPr lang="en-US" sz="2800" dirty="0"/>
              <a:t>New Hire Documents</a:t>
            </a:r>
          </a:p>
          <a:p>
            <a:pPr marL="457200" indent="-457200">
              <a:buFont typeface="Arial" panose="020B0604020202020204" pitchFamily="34" charset="0"/>
              <a:buChar char="•"/>
            </a:pPr>
            <a:r>
              <a:rPr lang="en-US" sz="2800" dirty="0" smtClean="0"/>
              <a:t>Probationary Period</a:t>
            </a:r>
          </a:p>
          <a:p>
            <a:pPr marL="457200" indent="-457200">
              <a:buFont typeface="Arial" panose="020B0604020202020204" pitchFamily="34" charset="0"/>
              <a:buChar char="•"/>
            </a:pPr>
            <a:r>
              <a:rPr lang="en-US" sz="2800" dirty="0" smtClean="0"/>
              <a:t>New Employees Pages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87</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516505"/>
            <a:ext cx="2857500" cy="2647950"/>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71913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88</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What are you required to use to help you write the conditional job offer?</a:t>
            </a:r>
          </a:p>
          <a:p>
            <a:pPr marL="1200150" lvl="1" indent="-457200">
              <a:buFont typeface="Arial" panose="020B0604020202020204" pitchFamily="34" charset="0"/>
              <a:buChar char="•"/>
            </a:pPr>
            <a:r>
              <a:rPr lang="en-US" dirty="0" smtClean="0"/>
              <a:t>The job offer template</a:t>
            </a:r>
            <a:endParaRPr lang="en-US" dirty="0"/>
          </a:p>
          <a:p>
            <a:pPr marL="1200150" lvl="1" indent="-457200">
              <a:buFont typeface="Arial" panose="020B0604020202020204" pitchFamily="34" charset="0"/>
              <a:buChar char="•"/>
            </a:pPr>
            <a:endParaRPr lang="en-US" dirty="0" smtClean="0"/>
          </a:p>
          <a:p>
            <a:pPr marL="514350" indent="-514350">
              <a:buFont typeface="+mj-lt"/>
              <a:buAutoNum type="arabicPeriod"/>
            </a:pPr>
            <a:r>
              <a:rPr lang="en-US" b="1" dirty="0" smtClean="0"/>
              <a:t>True or False: </a:t>
            </a:r>
            <a:r>
              <a:rPr lang="en-US" dirty="0" smtClean="0"/>
              <a:t>You should begin the employment screening before the applicant has signed the conditional job offer letter?</a:t>
            </a:r>
            <a:endParaRPr lang="en-US" dirty="0"/>
          </a:p>
          <a:p>
            <a:pPr marL="1257300" lvl="1" indent="-514350">
              <a:buFont typeface="Arial" panose="020B0604020202020204" pitchFamily="34" charset="0"/>
              <a:buChar char="•"/>
            </a:pPr>
            <a:r>
              <a:rPr lang="en-US" sz="2000" dirty="0" smtClean="0"/>
              <a:t>False</a:t>
            </a:r>
            <a:endParaRPr lang="en-US" sz="2000" dirty="0"/>
          </a:p>
        </p:txBody>
      </p:sp>
    </p:spTree>
    <p:custDataLst>
      <p:tags r:id="rId1"/>
    </p:custDataLst>
    <p:extLst>
      <p:ext uri="{BB962C8B-B14F-4D97-AF65-F5344CB8AC3E}">
        <p14:creationId xmlns:p14="http://schemas.microsoft.com/office/powerpoint/2010/main" val="2535119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56531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buClr>
                <a:schemeClr val="dk1"/>
              </a:buClr>
              <a:buSzPct val="100000"/>
            </a:pPr>
            <a:r>
              <a:rPr lang="en-US" sz="2400" b="1" dirty="0"/>
              <a:t>At CDOT </a:t>
            </a:r>
            <a:r>
              <a:rPr lang="en-US" sz="2400" b="1" dirty="0" smtClean="0"/>
              <a:t>for Fiscal Year 15-16:</a:t>
            </a:r>
          </a:p>
          <a:p>
            <a:pPr marL="457200" lvl="0" indent="-457200">
              <a:spcBef>
                <a:spcPts val="0"/>
              </a:spcBef>
              <a:buClr>
                <a:schemeClr val="dk1"/>
              </a:buClr>
              <a:buSzPct val="100000"/>
              <a:buFont typeface="Arial" panose="020B0604020202020204" pitchFamily="34" charset="0"/>
              <a:buChar char="•"/>
            </a:pPr>
            <a:r>
              <a:rPr lang="en-US" sz="2400" dirty="0" smtClean="0"/>
              <a:t>CDOT is comprised of 2966 employees</a:t>
            </a:r>
          </a:p>
          <a:p>
            <a:pPr marL="457200" lvl="0" indent="-457200">
              <a:spcBef>
                <a:spcPts val="0"/>
              </a:spcBef>
              <a:buClr>
                <a:schemeClr val="dk1"/>
              </a:buClr>
              <a:buSzPct val="100000"/>
              <a:buFont typeface="Arial" panose="020B0604020202020204" pitchFamily="34" charset="0"/>
              <a:buChar char="•"/>
            </a:pPr>
            <a:r>
              <a:rPr lang="en-US" sz="2400" dirty="0" smtClean="0"/>
              <a:t>293 employees </a:t>
            </a:r>
            <a:r>
              <a:rPr lang="en-US" sz="2400" dirty="0"/>
              <a:t>separated (102 were </a:t>
            </a:r>
            <a:r>
              <a:rPr lang="en-US" sz="2400" dirty="0" smtClean="0"/>
              <a:t>TM Is)</a:t>
            </a:r>
          </a:p>
          <a:p>
            <a:pPr marL="457200" lvl="0" indent="-457200">
              <a:spcBef>
                <a:spcPts val="0"/>
              </a:spcBef>
              <a:buClr>
                <a:schemeClr val="dk1"/>
              </a:buClr>
              <a:buSzPct val="100000"/>
              <a:buFont typeface="Arial" panose="020B0604020202020204" pitchFamily="34" charset="0"/>
              <a:buChar char="•"/>
            </a:pPr>
            <a:r>
              <a:rPr lang="en-US" sz="2400" dirty="0" smtClean="0"/>
              <a:t>287 </a:t>
            </a:r>
            <a:r>
              <a:rPr lang="en-US" sz="2400" dirty="0"/>
              <a:t>permanent </a:t>
            </a:r>
            <a:r>
              <a:rPr lang="en-US" sz="2400" dirty="0" smtClean="0"/>
              <a:t>employees </a:t>
            </a:r>
            <a:r>
              <a:rPr lang="en-US" sz="2400" dirty="0"/>
              <a:t>were hired (155 were TM </a:t>
            </a:r>
            <a:r>
              <a:rPr lang="en-US" sz="2400" dirty="0" smtClean="0"/>
              <a:t>Is)</a:t>
            </a:r>
          </a:p>
          <a:p>
            <a:pPr marL="457200" lvl="0" indent="-457200">
              <a:spcBef>
                <a:spcPts val="0"/>
              </a:spcBef>
              <a:buClr>
                <a:schemeClr val="dk1"/>
              </a:buClr>
              <a:buSzPct val="100000"/>
              <a:buFont typeface="Arial" panose="020B0604020202020204" pitchFamily="34" charset="0"/>
              <a:buChar char="•"/>
            </a:pPr>
            <a:r>
              <a:rPr lang="en-US" sz="2400" dirty="0" smtClean="0"/>
              <a:t>258 </a:t>
            </a:r>
            <a:r>
              <a:rPr lang="en-US" sz="2400" dirty="0"/>
              <a:t>employees were promoted (118 were </a:t>
            </a:r>
            <a:r>
              <a:rPr lang="en-US" sz="2400" dirty="0" smtClean="0"/>
              <a:t>reallocations)</a:t>
            </a:r>
          </a:p>
          <a:p>
            <a:pPr marL="457200" lvl="0" indent="-457200">
              <a:spcBef>
                <a:spcPts val="0"/>
              </a:spcBef>
              <a:buClr>
                <a:schemeClr val="dk1"/>
              </a:buClr>
              <a:buSzPct val="100000"/>
              <a:buFont typeface="Arial" panose="020B0604020202020204" pitchFamily="34" charset="0"/>
              <a:buChar char="•"/>
            </a:pPr>
            <a:r>
              <a:rPr lang="en-US" sz="2400" dirty="0" smtClean="0"/>
              <a:t>The </a:t>
            </a:r>
            <a:r>
              <a:rPr lang="en-US" sz="2400" dirty="0"/>
              <a:t>turnover rate was approximately 10% </a:t>
            </a:r>
          </a:p>
          <a:p>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Did you know…</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152" y="3646239"/>
            <a:ext cx="5529695" cy="249728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8485851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417320"/>
            <a:ext cx="7840243" cy="4754880"/>
          </a:xfrm>
        </p:spPr>
        <p:txBody>
          <a:bodyPr/>
          <a:lstStyle/>
          <a:p>
            <a:pPr marL="457200" indent="-457200">
              <a:buFont typeface="Arial"/>
              <a:buChar char="•"/>
            </a:pPr>
            <a:r>
              <a:rPr lang="en-US" sz="2400" dirty="0" smtClean="0"/>
              <a:t>Learning Logistics</a:t>
            </a:r>
          </a:p>
          <a:p>
            <a:pPr marL="457200" indent="-457200">
              <a:buFont typeface="Arial"/>
              <a:buChar char="•"/>
            </a:pPr>
            <a:r>
              <a:rPr lang="en-US" sz="2400" dirty="0" smtClean="0"/>
              <a:t>Section 1 – Introduction to Hiring the Best</a:t>
            </a:r>
          </a:p>
          <a:p>
            <a:pPr marL="457200" indent="-457200">
              <a:buFont typeface="Arial"/>
              <a:buChar char="•"/>
            </a:pPr>
            <a:r>
              <a:rPr lang="en-US" sz="2400" dirty="0" smtClean="0"/>
              <a:t>Section 2 – The Selection Process</a:t>
            </a:r>
          </a:p>
          <a:p>
            <a:pPr marL="457200" indent="-457200">
              <a:buFont typeface="Arial"/>
              <a:buChar char="•"/>
            </a:pPr>
            <a:r>
              <a:rPr lang="en-US" sz="2400" dirty="0"/>
              <a:t>Section </a:t>
            </a:r>
            <a:r>
              <a:rPr lang="en-US" sz="2400" dirty="0" smtClean="0"/>
              <a:t>3 – The Job Announcement</a:t>
            </a:r>
          </a:p>
          <a:p>
            <a:pPr marL="457200" indent="-457200">
              <a:buFont typeface="Arial"/>
              <a:buChar char="•"/>
            </a:pPr>
            <a:r>
              <a:rPr lang="en-US" sz="2400" dirty="0" smtClean="0"/>
              <a:t>Section 4 – Comparative Analysis</a:t>
            </a:r>
          </a:p>
          <a:p>
            <a:pPr marL="457200" indent="-457200">
              <a:buFont typeface="Arial"/>
              <a:buChar char="•"/>
            </a:pPr>
            <a:r>
              <a:rPr lang="en-US" sz="2400" dirty="0" smtClean="0"/>
              <a:t>Section 5 – Interviewing</a:t>
            </a:r>
          </a:p>
          <a:p>
            <a:pPr marL="457200" indent="-457200">
              <a:buFont typeface="Arial"/>
              <a:buChar char="•"/>
            </a:pPr>
            <a:r>
              <a:rPr lang="en-US" sz="2400" dirty="0" smtClean="0"/>
              <a:t>Section 6 – Post-Referral, Reference Checks &amp; Next Steps</a:t>
            </a:r>
          </a:p>
          <a:p>
            <a:pPr marL="457200" indent="-457200">
              <a:buFont typeface="Arial"/>
              <a:buChar char="•"/>
            </a:pPr>
            <a:r>
              <a:rPr lang="en-US" sz="2400" b="1" dirty="0" smtClean="0"/>
              <a:t>Conclusion</a:t>
            </a:r>
            <a:r>
              <a:rPr lang="en-US" sz="24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8963266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i="1" dirty="0" smtClean="0"/>
              <a:t>You should now be able to:</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Identify steps in the CDOT hiring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Define a job competency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purpose of the sections of the </a:t>
            </a:r>
            <a:r>
              <a:rPr lang="en-US" sz="2400" dirty="0" smtClean="0">
                <a:sym typeface="Calibri"/>
              </a:rPr>
              <a:t>job announcement</a:t>
            </a:r>
            <a:endParaRPr lang="en-US" sz="2400" dirty="0">
              <a:sym typeface="Calibri"/>
            </a:endParaRP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CDOT’s comparative analysis 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Define </a:t>
            </a:r>
            <a:r>
              <a:rPr lang="en-US" sz="2400" dirty="0"/>
              <a:t>b</a:t>
            </a:r>
            <a:r>
              <a:rPr lang="en-US" sz="2400" dirty="0">
                <a:sym typeface="Calibri"/>
              </a:rPr>
              <a:t>ehavioral </a:t>
            </a:r>
            <a:r>
              <a:rPr lang="en-US" sz="2400" dirty="0"/>
              <a:t>i</a:t>
            </a:r>
            <a:r>
              <a:rPr lang="en-US" sz="2400" dirty="0">
                <a:sym typeface="Calibri"/>
              </a:rPr>
              <a:t>nterviewing</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effective interviewing techniques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a:t>
            </a:r>
            <a:r>
              <a:rPr lang="en-US" sz="2400" dirty="0" smtClean="0">
                <a:sym typeface="Calibri"/>
              </a:rPr>
              <a:t>Hiring Manager’s </a:t>
            </a:r>
            <a:r>
              <a:rPr lang="en-US" sz="2400" dirty="0">
                <a:sym typeface="Calibri"/>
              </a:rPr>
              <a:t>role in the post-referral </a:t>
            </a:r>
            <a:r>
              <a:rPr lang="en-US" sz="2400" dirty="0" smtClean="0">
                <a:sym typeface="Calibri"/>
              </a:rPr>
              <a:t>and </a:t>
            </a:r>
            <a:r>
              <a:rPr lang="en-US" sz="2400" dirty="0">
                <a:sym typeface="Calibri"/>
              </a:rPr>
              <a:t>r</a:t>
            </a:r>
            <a:r>
              <a:rPr lang="en-US" sz="2400" dirty="0" smtClean="0">
                <a:sym typeface="Calibri"/>
              </a:rPr>
              <a:t>eference </a:t>
            </a:r>
            <a:r>
              <a:rPr lang="en-US" sz="2400" dirty="0">
                <a:sym typeface="Calibri"/>
              </a:rPr>
              <a:t>c</a:t>
            </a:r>
            <a:r>
              <a:rPr lang="en-US" sz="2400" dirty="0" smtClean="0">
                <a:sym typeface="Calibri"/>
              </a:rPr>
              <a:t>hecking </a:t>
            </a:r>
            <a:r>
              <a:rPr lang="en-US" sz="2400" dirty="0">
                <a:sym typeface="Calibri"/>
              </a:rPr>
              <a:t>process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the </a:t>
            </a:r>
            <a:r>
              <a:rPr lang="en-US" sz="2400" dirty="0">
                <a:sym typeface="Calibri"/>
              </a:rPr>
              <a:t>steps to take between hiring decision and start </a:t>
            </a:r>
            <a:r>
              <a:rPr lang="en-US" sz="2400" dirty="0" smtClean="0">
                <a:sym typeface="Calibri"/>
              </a:rPr>
              <a:t>date</a:t>
            </a:r>
            <a:endParaRPr lang="en-US" sz="2400" dirty="0">
              <a:sym typeface="Calibri"/>
            </a:endParaRP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purpose of the probationary period</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91</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64280774"/>
              </p:ext>
            </p:extLst>
          </p:nvPr>
        </p:nvGraphicFramePr>
        <p:xfrm>
          <a:off x="182880" y="1391394"/>
          <a:ext cx="8778241" cy="4820710"/>
        </p:xfrm>
        <a:graphic>
          <a:graphicData uri="http://schemas.openxmlformats.org/drawingml/2006/table">
            <a:tbl>
              <a:tblPr firstRow="1" bandRow="1">
                <a:tableStyleId>{5C22544A-7EE6-4342-B048-85BDC9FD1C3A}</a:tableStyleId>
              </a:tblPr>
              <a:tblGrid>
                <a:gridCol w="1960245"/>
                <a:gridCol w="5272088"/>
                <a:gridCol w="1545908"/>
              </a:tblGrid>
              <a:tr h="370840">
                <a:tc>
                  <a:txBody>
                    <a:bodyPr/>
                    <a:lstStyle/>
                    <a:p>
                      <a:r>
                        <a:rPr lang="en-US" dirty="0" smtClean="0"/>
                        <a:t>Name </a:t>
                      </a:r>
                      <a:endParaRPr lang="en-US" dirty="0"/>
                    </a:p>
                  </a:txBody>
                  <a:tcPr/>
                </a:tc>
                <a:tc>
                  <a:txBody>
                    <a:bodyPr/>
                    <a:lstStyle/>
                    <a:p>
                      <a:r>
                        <a:rPr lang="en-US" dirty="0" smtClean="0"/>
                        <a:t>Contact for</a:t>
                      </a:r>
                      <a:endParaRPr lang="en-US" dirty="0"/>
                    </a:p>
                  </a:txBody>
                  <a:tcPr/>
                </a:tc>
                <a:tc>
                  <a:txBody>
                    <a:bodyPr/>
                    <a:lstStyle/>
                    <a:p>
                      <a:r>
                        <a:rPr lang="en-US" dirty="0" smtClean="0"/>
                        <a:t>Phone</a:t>
                      </a:r>
                      <a:endParaRPr lang="en-US" dirty="0"/>
                    </a:p>
                  </a:txBody>
                  <a:tcPr/>
                </a:tc>
              </a:tr>
              <a:tr h="370840">
                <a:tc>
                  <a:txBody>
                    <a:bodyPr/>
                    <a:lstStyle/>
                    <a:p>
                      <a:pPr lvl="0" rtl="0">
                        <a:spcBef>
                          <a:spcPts val="0"/>
                        </a:spcBef>
                        <a:buNone/>
                      </a:pPr>
                      <a:r>
                        <a:rPr lang="en-US" sz="1600" dirty="0" smtClean="0"/>
                        <a:t>Amanda Parkhurst-Strout</a:t>
                      </a:r>
                      <a:endParaRPr lang="en-US" sz="1600" dirty="0"/>
                    </a:p>
                  </a:txBody>
                  <a:tcPr marL="68575" marR="68575" marT="91425" marB="91425"/>
                </a:tc>
                <a:tc>
                  <a:txBody>
                    <a:bodyPr/>
                    <a:lstStyle/>
                    <a:p>
                      <a:pPr rtl="0"/>
                      <a:r>
                        <a:rPr lang="en-US" sz="1600" dirty="0" smtClean="0">
                          <a:effectLst/>
                        </a:rPr>
                        <a:t>Supervises the work unit,</a:t>
                      </a:r>
                      <a:r>
                        <a:rPr lang="en-US" sz="1600" baseline="0" dirty="0" smtClean="0">
                          <a:effectLst/>
                        </a:rPr>
                        <a:t> </a:t>
                      </a:r>
                      <a:r>
                        <a:rPr lang="en-US" sz="1600" dirty="0" smtClean="0">
                          <a:effectLst/>
                        </a:rPr>
                        <a:t>Contact for the Executive Office and Division of Human Resources</a:t>
                      </a:r>
                    </a:p>
                  </a:txBody>
                  <a:tcPr marL="68575" marR="68575" marT="91425" marB="91425"/>
                </a:tc>
                <a:tc>
                  <a:txBody>
                    <a:bodyPr/>
                    <a:lstStyle/>
                    <a:p>
                      <a:pPr lvl="0" rtl="0">
                        <a:spcBef>
                          <a:spcPts val="0"/>
                        </a:spcBef>
                        <a:buNone/>
                      </a:pPr>
                      <a:r>
                        <a:rPr lang="en-US" sz="1600" dirty="0"/>
                        <a:t>303-757-9685</a:t>
                      </a:r>
                    </a:p>
                  </a:txBody>
                  <a:tcPr marL="68575" marR="68575" marT="91425" marB="91425"/>
                </a:tc>
              </a:tr>
              <a:tr h="370840">
                <a:tc>
                  <a:txBody>
                    <a:bodyPr/>
                    <a:lstStyle/>
                    <a:p>
                      <a:pPr lvl="0" rtl="0">
                        <a:spcBef>
                          <a:spcPts val="0"/>
                        </a:spcBef>
                        <a:buNone/>
                      </a:pPr>
                      <a:r>
                        <a:rPr lang="en-US" sz="1600" dirty="0" smtClean="0"/>
                        <a:t>Pilar</a:t>
                      </a:r>
                      <a:r>
                        <a:rPr lang="en-US" sz="1600" baseline="0" dirty="0" smtClean="0"/>
                        <a:t> Cruz</a:t>
                      </a:r>
                      <a:endParaRPr lang="en-US" sz="1600" dirty="0"/>
                    </a:p>
                  </a:txBody>
                  <a:tcPr marL="68575" marR="68575" marT="91425" marB="91425"/>
                </a:tc>
                <a:tc>
                  <a:txBody>
                    <a:bodyPr/>
                    <a:lstStyle/>
                    <a:p>
                      <a:pPr rtl="0"/>
                      <a:r>
                        <a:rPr lang="en-US" sz="1600" dirty="0" smtClean="0">
                          <a:effectLst/>
                        </a:rPr>
                        <a:t>Assigned as needed</a:t>
                      </a:r>
                    </a:p>
                  </a:txBody>
                  <a:tcPr marL="68575" marR="68575" marT="91425" marB="91425"/>
                </a:tc>
                <a:tc>
                  <a:txBody>
                    <a:bodyPr/>
                    <a:lstStyle/>
                    <a:p>
                      <a:pPr lvl="0" rtl="0">
                        <a:spcBef>
                          <a:spcPts val="0"/>
                        </a:spcBef>
                        <a:buNone/>
                      </a:pPr>
                      <a:r>
                        <a:rPr lang="en-US" sz="1600" dirty="0" smtClean="0"/>
                        <a:t>303-757-9218</a:t>
                      </a:r>
                      <a:endParaRPr lang="en-US" sz="1600" dirty="0"/>
                    </a:p>
                  </a:txBody>
                  <a:tcPr marL="68575" marR="68575" marT="91425" marB="91425"/>
                </a:tc>
              </a:tr>
              <a:tr h="370840">
                <a:tc>
                  <a:txBody>
                    <a:bodyPr/>
                    <a:lstStyle/>
                    <a:p>
                      <a:pPr lvl="0" rtl="0">
                        <a:spcBef>
                          <a:spcPts val="0"/>
                        </a:spcBef>
                        <a:buNone/>
                      </a:pPr>
                      <a:r>
                        <a:rPr lang="en-US" sz="1600" dirty="0" smtClean="0"/>
                        <a:t>Tawnya DeHerrera</a:t>
                      </a:r>
                      <a:endParaRPr lang="en-US" sz="1600" dirty="0"/>
                    </a:p>
                  </a:txBody>
                  <a:tcPr marL="68575" marR="68575" marT="91425" marB="91425"/>
                </a:tc>
                <a:tc>
                  <a:txBody>
                    <a:bodyPr/>
                    <a:lstStyle/>
                    <a:p>
                      <a:pPr lvl="0" rtl="0">
                        <a:spcBef>
                          <a:spcPts val="0"/>
                        </a:spcBef>
                        <a:buNone/>
                      </a:pPr>
                      <a:r>
                        <a:rPr lang="en-US" sz="1600" dirty="0" smtClean="0">
                          <a:effectLst/>
                        </a:rPr>
                        <a:t>Contact for Region 1, Central 70, and JOA-Winter Ops</a:t>
                      </a:r>
                      <a:endParaRPr lang="en-US" sz="1600" dirty="0"/>
                    </a:p>
                  </a:txBody>
                  <a:tcPr marL="68575" marR="68575" marT="91425" marB="91425"/>
                </a:tc>
                <a:tc>
                  <a:txBody>
                    <a:bodyPr/>
                    <a:lstStyle/>
                    <a:p>
                      <a:pPr lvl="0" rtl="0">
                        <a:spcBef>
                          <a:spcPts val="0"/>
                        </a:spcBef>
                        <a:buNone/>
                      </a:pPr>
                      <a:r>
                        <a:rPr lang="en-US" sz="1600" dirty="0"/>
                        <a:t>303-757-9225</a:t>
                      </a:r>
                    </a:p>
                  </a:txBody>
                  <a:tcPr marL="68575" marR="68575" marT="91425" marB="91425"/>
                </a:tc>
              </a:tr>
              <a:tr h="370840">
                <a:tc>
                  <a:txBody>
                    <a:bodyPr/>
                    <a:lstStyle/>
                    <a:p>
                      <a:pPr lvl="0" rtl="0">
                        <a:spcBef>
                          <a:spcPts val="0"/>
                        </a:spcBef>
                        <a:buNone/>
                      </a:pPr>
                      <a:r>
                        <a:rPr lang="en-US" sz="1600" dirty="0" smtClean="0"/>
                        <a:t>Jake Finger</a:t>
                      </a:r>
                      <a:endParaRPr lang="en-US" sz="1600" dirty="0"/>
                    </a:p>
                  </a:txBody>
                  <a:tcPr marL="68575" marR="68575" marT="91425" marB="91425"/>
                </a:tc>
                <a:tc>
                  <a:txBody>
                    <a:bodyPr/>
                    <a:lstStyle/>
                    <a:p>
                      <a:pPr rtl="0"/>
                      <a:r>
                        <a:rPr lang="en-US" sz="1600" dirty="0" smtClean="0">
                          <a:effectLst/>
                        </a:rPr>
                        <a:t>Assigned as needed</a:t>
                      </a:r>
                    </a:p>
                  </a:txBody>
                  <a:tcPr marL="68575" marR="68575" marT="91425" marB="91425"/>
                </a:tc>
                <a:tc>
                  <a:txBody>
                    <a:bodyPr/>
                    <a:lstStyle/>
                    <a:p>
                      <a:pPr lvl="0" rtl="0">
                        <a:spcBef>
                          <a:spcPts val="0"/>
                        </a:spcBef>
                        <a:buNone/>
                      </a:pPr>
                      <a:r>
                        <a:rPr lang="en-US" sz="1600" dirty="0" smtClean="0"/>
                        <a:t>303-757-9218</a:t>
                      </a:r>
                      <a:endParaRPr lang="en-US" sz="1600" dirty="0"/>
                    </a:p>
                  </a:txBody>
                  <a:tcPr marL="68575" marR="68575" marT="91425" marB="91425"/>
                </a:tc>
              </a:tr>
              <a:tr h="370840">
                <a:tc>
                  <a:txBody>
                    <a:bodyPr/>
                    <a:lstStyle/>
                    <a:p>
                      <a:pPr lvl="0" rtl="0">
                        <a:spcBef>
                          <a:spcPts val="0"/>
                        </a:spcBef>
                        <a:buNone/>
                      </a:pPr>
                      <a:r>
                        <a:rPr lang="en-US" sz="1600" dirty="0"/>
                        <a:t>Erin Hardin</a:t>
                      </a:r>
                    </a:p>
                  </a:txBody>
                  <a:tcPr marL="68575" marR="68575" marT="91425" marB="91425"/>
                </a:tc>
                <a:tc>
                  <a:txBody>
                    <a:bodyPr/>
                    <a:lstStyle/>
                    <a:p>
                      <a:pPr lvl="0" rtl="0">
                        <a:spcBef>
                          <a:spcPts val="0"/>
                        </a:spcBef>
                        <a:buNone/>
                      </a:pPr>
                      <a:r>
                        <a:rPr lang="en-US" sz="1600" dirty="0" smtClean="0">
                          <a:effectLst/>
                        </a:rPr>
                        <a:t>Contact for Region 4, Audit, Aeronautics, Div of Accounting and Finance, Div of Transportation Development, Government Relations, Office of Emergency Mgmt, JOA- Winter Ops</a:t>
                      </a:r>
                      <a:endParaRPr lang="en-US" sz="1600" dirty="0"/>
                    </a:p>
                  </a:txBody>
                  <a:tcPr marL="68575" marR="68575" marT="91425" marB="91425"/>
                </a:tc>
                <a:tc>
                  <a:txBody>
                    <a:bodyPr/>
                    <a:lstStyle/>
                    <a:p>
                      <a:pPr lvl="0" rtl="0">
                        <a:spcBef>
                          <a:spcPts val="0"/>
                        </a:spcBef>
                        <a:buNone/>
                      </a:pPr>
                      <a:r>
                        <a:rPr lang="en-US" sz="1600" dirty="0"/>
                        <a:t>303-757-9797</a:t>
                      </a:r>
                    </a:p>
                  </a:txBody>
                  <a:tcPr marL="68575" marR="68575" marT="91425" marB="91425"/>
                </a:tc>
              </a:tr>
              <a:tr h="370840">
                <a:tc>
                  <a:txBody>
                    <a:bodyPr/>
                    <a:lstStyle/>
                    <a:p>
                      <a:pPr lvl="0" rtl="0">
                        <a:spcBef>
                          <a:spcPts val="0"/>
                        </a:spcBef>
                        <a:buNone/>
                      </a:pPr>
                      <a:r>
                        <a:rPr lang="en-US" sz="1600" dirty="0"/>
                        <a:t>Emily Harp</a:t>
                      </a:r>
                    </a:p>
                  </a:txBody>
                  <a:tcPr marL="68575" marR="68575" marT="91425" marB="91425"/>
                </a:tc>
                <a:tc>
                  <a:txBody>
                    <a:bodyPr/>
                    <a:lstStyle/>
                    <a:p>
                      <a:pPr rtl="0"/>
                      <a:r>
                        <a:rPr lang="en-US" sz="1600" dirty="0" smtClean="0">
                          <a:effectLst/>
                        </a:rPr>
                        <a:t>CDOT's Recruiter.</a:t>
                      </a:r>
                      <a:r>
                        <a:rPr lang="en-US" sz="1600" baseline="0" dirty="0" smtClean="0">
                          <a:effectLst/>
                        </a:rPr>
                        <a:t> </a:t>
                      </a:r>
                      <a:r>
                        <a:rPr lang="en-US" sz="1600" dirty="0" smtClean="0">
                          <a:effectLst/>
                        </a:rPr>
                        <a:t>Contact for Civil Rights and Business Resource Center (CRBRC), Div of Transit and Rail, Office of Transportation Safety, Major Projects, Program Mgmt Office</a:t>
                      </a:r>
                    </a:p>
                  </a:txBody>
                  <a:tcPr marL="68575" marR="68575" marT="91425" marB="91425"/>
                </a:tc>
                <a:tc>
                  <a:txBody>
                    <a:bodyPr/>
                    <a:lstStyle/>
                    <a:p>
                      <a:pPr lvl="0" rtl="0">
                        <a:spcBef>
                          <a:spcPts val="0"/>
                        </a:spcBef>
                        <a:buNone/>
                      </a:pPr>
                      <a:r>
                        <a:rPr lang="en-US" sz="1600" dirty="0"/>
                        <a:t>303-757-9738</a:t>
                      </a:r>
                    </a:p>
                  </a:txBody>
                  <a:tcPr marL="68575" marR="68575" marT="91425" marB="91425"/>
                </a:tc>
              </a:tr>
              <a:tr h="370840">
                <a:tc>
                  <a:txBody>
                    <a:bodyPr/>
                    <a:lstStyle/>
                    <a:p>
                      <a:pPr lvl="0" rtl="0">
                        <a:spcBef>
                          <a:spcPts val="0"/>
                        </a:spcBef>
                        <a:buNone/>
                      </a:pPr>
                      <a:r>
                        <a:rPr lang="en-US" sz="1600" dirty="0"/>
                        <a:t>Lynn Livingston</a:t>
                      </a:r>
                    </a:p>
                  </a:txBody>
                  <a:tcPr marL="68575" marR="68575" marT="91425" marB="91425"/>
                </a:tc>
                <a:tc>
                  <a:txBody>
                    <a:bodyPr/>
                    <a:lstStyle/>
                    <a:p>
                      <a:pPr lvl="0" rtl="0">
                        <a:spcBef>
                          <a:spcPts val="0"/>
                        </a:spcBef>
                        <a:buNone/>
                      </a:pPr>
                      <a:r>
                        <a:rPr lang="en-US" sz="1600" dirty="0" smtClean="0">
                          <a:effectLst/>
                        </a:rPr>
                        <a:t>Contact for Region 3, Office of Communications, Process Improvement, Project Support, Property Mgmt</a:t>
                      </a:r>
                      <a:endParaRPr lang="en-US" sz="1600" dirty="0"/>
                    </a:p>
                  </a:txBody>
                  <a:tcPr marL="68575" marR="68575" marT="91425" marB="91425"/>
                </a:tc>
                <a:tc>
                  <a:txBody>
                    <a:bodyPr/>
                    <a:lstStyle/>
                    <a:p>
                      <a:pPr lvl="0" rtl="0">
                        <a:spcBef>
                          <a:spcPts val="0"/>
                        </a:spcBef>
                        <a:buNone/>
                      </a:pPr>
                      <a:r>
                        <a:rPr lang="en-US" sz="1600" dirty="0"/>
                        <a:t>303-757-9110</a:t>
                      </a:r>
                    </a:p>
                  </a:txBody>
                  <a:tcPr marL="68575" marR="68575" marT="91425" marB="91425"/>
                </a:tc>
              </a:tr>
            </a:tbl>
          </a:graphicData>
        </a:graphic>
      </p:graphicFrame>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Help – People? </a:t>
            </a:r>
            <a:r>
              <a:rPr lang="en-US" smtClean="0"/>
              <a:t>(Cont.)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62072235"/>
              </p:ext>
            </p:extLst>
          </p:nvPr>
        </p:nvGraphicFramePr>
        <p:xfrm>
          <a:off x="182880" y="1391394"/>
          <a:ext cx="8778241" cy="2047180"/>
        </p:xfrm>
        <a:graphic>
          <a:graphicData uri="http://schemas.openxmlformats.org/drawingml/2006/table">
            <a:tbl>
              <a:tblPr firstRow="1" bandRow="1">
                <a:tableStyleId>{5C22544A-7EE6-4342-B048-85BDC9FD1C3A}</a:tableStyleId>
              </a:tblPr>
              <a:tblGrid>
                <a:gridCol w="1960245"/>
                <a:gridCol w="5272088"/>
                <a:gridCol w="1545908"/>
              </a:tblGrid>
              <a:tr h="370840">
                <a:tc>
                  <a:txBody>
                    <a:bodyPr/>
                    <a:lstStyle/>
                    <a:p>
                      <a:r>
                        <a:rPr lang="en-US" dirty="0" smtClean="0"/>
                        <a:t>Name </a:t>
                      </a:r>
                      <a:endParaRPr lang="en-US" dirty="0"/>
                    </a:p>
                  </a:txBody>
                  <a:tcPr/>
                </a:tc>
                <a:tc>
                  <a:txBody>
                    <a:bodyPr/>
                    <a:lstStyle/>
                    <a:p>
                      <a:r>
                        <a:rPr lang="en-US" dirty="0" smtClean="0"/>
                        <a:t>Contact for</a:t>
                      </a:r>
                      <a:endParaRPr lang="en-US" dirty="0"/>
                    </a:p>
                  </a:txBody>
                  <a:tcPr/>
                </a:tc>
                <a:tc>
                  <a:txBody>
                    <a:bodyPr/>
                    <a:lstStyle/>
                    <a:p>
                      <a:r>
                        <a:rPr lang="en-US" dirty="0" smtClean="0"/>
                        <a:t>Phone</a:t>
                      </a:r>
                      <a:endParaRPr lang="en-US" dirty="0"/>
                    </a:p>
                  </a:txBody>
                  <a:tcPr/>
                </a:tc>
              </a:tr>
              <a:tr h="370840">
                <a:tc>
                  <a:txBody>
                    <a:bodyPr/>
                    <a:lstStyle/>
                    <a:p>
                      <a:pPr lvl="0" rtl="0">
                        <a:spcBef>
                          <a:spcPts val="0"/>
                        </a:spcBef>
                        <a:buNone/>
                      </a:pPr>
                      <a:r>
                        <a:rPr lang="en-US" sz="1600" dirty="0" smtClean="0"/>
                        <a:t>Maryum Pelot</a:t>
                      </a:r>
                      <a:endParaRPr lang="en-US" sz="1600" dirty="0"/>
                    </a:p>
                  </a:txBody>
                  <a:tcPr marL="68575" marR="68575" marT="91425" marB="91425"/>
                </a:tc>
                <a:tc>
                  <a:txBody>
                    <a:bodyPr/>
                    <a:lstStyle/>
                    <a:p>
                      <a:pPr rtl="0"/>
                      <a:r>
                        <a:rPr lang="en-US" sz="1600" dirty="0" smtClean="0">
                          <a:effectLst/>
                        </a:rPr>
                        <a:t>Assigned as needed</a:t>
                      </a:r>
                    </a:p>
                  </a:txBody>
                  <a:tcPr marL="68575" marR="68575" marT="91425" marB="91425"/>
                </a:tc>
                <a:tc>
                  <a:txBody>
                    <a:bodyPr/>
                    <a:lstStyle/>
                    <a:p>
                      <a:pPr lvl="0" rtl="0">
                        <a:spcBef>
                          <a:spcPts val="0"/>
                        </a:spcBef>
                        <a:buNone/>
                      </a:pPr>
                      <a:r>
                        <a:rPr lang="en-US" sz="1600" dirty="0" smtClean="0"/>
                        <a:t>303-512-5447</a:t>
                      </a:r>
                      <a:endParaRPr lang="en-US" sz="1600" dirty="0"/>
                    </a:p>
                  </a:txBody>
                  <a:tcPr marL="68575" marR="68575" marT="91425" marB="91425"/>
                </a:tc>
              </a:tr>
              <a:tr h="370840">
                <a:tc>
                  <a:txBody>
                    <a:bodyPr/>
                    <a:lstStyle/>
                    <a:p>
                      <a:pPr lvl="0" rtl="0">
                        <a:spcBef>
                          <a:spcPts val="0"/>
                        </a:spcBef>
                        <a:buNone/>
                      </a:pPr>
                      <a:r>
                        <a:rPr lang="en-US" sz="1600" dirty="0"/>
                        <a:t>Melanie Vigil</a:t>
                      </a:r>
                    </a:p>
                  </a:txBody>
                  <a:tcPr marL="68575" marR="68575" marT="91425" marB="91425"/>
                </a:tc>
                <a:tc>
                  <a:txBody>
                    <a:bodyPr/>
                    <a:lstStyle/>
                    <a:p>
                      <a:pPr lvl="0" rtl="0">
                        <a:spcBef>
                          <a:spcPts val="0"/>
                        </a:spcBef>
                        <a:buNone/>
                      </a:pPr>
                      <a:r>
                        <a:rPr lang="en-US" sz="1600" dirty="0" smtClean="0">
                          <a:effectLst/>
                        </a:rPr>
                        <a:t>Contact for Region 2 and 5, and Div of Transportation Systems Maintenance and Operations</a:t>
                      </a:r>
                      <a:endParaRPr lang="en-US" sz="1600" dirty="0"/>
                    </a:p>
                  </a:txBody>
                  <a:tcPr marL="68575" marR="68575" marT="91425" marB="91425"/>
                </a:tc>
                <a:tc>
                  <a:txBody>
                    <a:bodyPr/>
                    <a:lstStyle/>
                    <a:p>
                      <a:pPr lvl="0" rtl="0">
                        <a:spcBef>
                          <a:spcPts val="0"/>
                        </a:spcBef>
                        <a:buNone/>
                      </a:pPr>
                      <a:r>
                        <a:rPr lang="en-US" sz="1600" dirty="0"/>
                        <a:t>303-757-9150</a:t>
                      </a:r>
                    </a:p>
                  </a:txBody>
                  <a:tcPr marL="68575" marR="68575" marT="91425" marB="91425"/>
                </a:tc>
              </a:tr>
              <a:tr h="370840">
                <a:tc>
                  <a:txBody>
                    <a:bodyPr/>
                    <a:lstStyle/>
                    <a:p>
                      <a:pPr lvl="0" rtl="0">
                        <a:spcBef>
                          <a:spcPts val="0"/>
                        </a:spcBef>
                        <a:buNone/>
                      </a:pPr>
                      <a:r>
                        <a:rPr lang="en-US" sz="1600" dirty="0" smtClean="0"/>
                        <a:t>Staci Wilderman</a:t>
                      </a:r>
                      <a:endParaRPr lang="en-US" sz="1600" dirty="0"/>
                    </a:p>
                  </a:txBody>
                  <a:tcPr marL="68575" marR="68575" marT="91425" marB="91425"/>
                </a:tc>
                <a:tc>
                  <a:txBody>
                    <a:bodyPr/>
                    <a:lstStyle/>
                    <a:p>
                      <a:pPr rtl="0"/>
                      <a:r>
                        <a:rPr lang="en-US" sz="1600" dirty="0">
                          <a:effectLst/>
                        </a:rPr>
                        <a:t>HR Receptionist, Contact for employment verification, file requests, </a:t>
                      </a:r>
                      <a:r>
                        <a:rPr lang="en-US" sz="1600" dirty="0" smtClean="0">
                          <a:effectLst/>
                        </a:rPr>
                        <a:t>and regarding </a:t>
                      </a:r>
                      <a:r>
                        <a:rPr lang="en-US" sz="1600" dirty="0">
                          <a:effectLst/>
                        </a:rPr>
                        <a:t>the hiring process.  </a:t>
                      </a:r>
                    </a:p>
                  </a:txBody>
                  <a:tcPr anchor="ctr"/>
                </a:tc>
                <a:tc>
                  <a:txBody>
                    <a:bodyPr/>
                    <a:lstStyle/>
                    <a:p>
                      <a:pPr rtl="0"/>
                      <a:r>
                        <a:rPr lang="en-US" sz="1600" dirty="0" smtClean="0">
                          <a:effectLst/>
                        </a:rPr>
                        <a:t>303-757-9217</a:t>
                      </a:r>
                      <a:endParaRPr lang="en-US" sz="1600" dirty="0">
                        <a:effectLst/>
                      </a:endParaRPr>
                    </a:p>
                  </a:txBody>
                  <a:tcPr anchor="ctr"/>
                </a:tc>
              </a:tr>
            </a:tbl>
          </a:graphicData>
        </a:graphic>
      </p:graphicFrame>
    </p:spTree>
    <p:custDataLst>
      <p:tags r:id="rId1"/>
    </p:custDataLst>
    <p:extLst>
      <p:ext uri="{BB962C8B-B14F-4D97-AF65-F5344CB8AC3E}">
        <p14:creationId xmlns:p14="http://schemas.microsoft.com/office/powerpoint/2010/main" val="26089740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i="1" dirty="0" smtClean="0"/>
              <a:t>The following resources are available:</a:t>
            </a:r>
          </a:p>
          <a:p>
            <a:r>
              <a:rPr lang="en-US" sz="2400" dirty="0" smtClean="0"/>
              <a:t>For information on filling a vacant position go to:</a:t>
            </a:r>
          </a:p>
          <a:p>
            <a:pPr marL="457200" indent="-457200">
              <a:buFont typeface="Arial" panose="020B0604020202020204" pitchFamily="34" charset="0"/>
              <a:buChar char="•"/>
            </a:pPr>
            <a:r>
              <a:rPr lang="en-US" sz="2000" dirty="0" smtClean="0">
                <a:hlinkClick r:id="rId4"/>
              </a:rPr>
              <a:t>http://intranet.dot.state.co.us/business/center-for-human-resources-management/hr-manager-toolkit/recruiting-and-hiring/filling-a-vacant-position</a:t>
            </a:r>
            <a:endParaRPr lang="en-US" dirty="0" smtClean="0"/>
          </a:p>
          <a:p>
            <a:r>
              <a:rPr lang="en-US" sz="2400" dirty="0" smtClean="0"/>
              <a:t>For details on recruiting and hiring go to:</a:t>
            </a:r>
            <a:endParaRPr lang="en-US" sz="2400" dirty="0"/>
          </a:p>
          <a:p>
            <a:pPr marL="457200" indent="-457200">
              <a:buFont typeface="Arial" panose="020B0604020202020204" pitchFamily="34" charset="0"/>
              <a:buChar char="•"/>
            </a:pPr>
            <a:r>
              <a:rPr lang="en-US" sz="2000" dirty="0">
                <a:hlinkClick r:id="rId5"/>
              </a:rPr>
              <a:t>http://</a:t>
            </a:r>
            <a:r>
              <a:rPr lang="en-US" sz="2000" dirty="0" smtClean="0">
                <a:hlinkClick r:id="rId5"/>
              </a:rPr>
              <a:t>intranet.dot.state.co.us/business/center-for-human-resources-management/hr-manager-toolkit/recruiting-and-hiring</a:t>
            </a:r>
            <a:r>
              <a:rPr lang="en-US" sz="2000" dirty="0" smtClean="0"/>
              <a:t> </a:t>
            </a:r>
          </a:p>
        </p:txBody>
      </p:sp>
      <p:sp>
        <p:nvSpPr>
          <p:cNvPr id="50179" name="Title 1"/>
          <p:cNvSpPr>
            <a:spLocks noGrp="1"/>
          </p:cNvSpPr>
          <p:nvPr>
            <p:ph type="title"/>
          </p:nvPr>
        </p:nvSpPr>
        <p:spPr>
          <a:xfrm>
            <a:off x="182880" y="103188"/>
            <a:ext cx="8778240" cy="1143000"/>
          </a:xfrm>
        </p:spPr>
        <p:txBody>
          <a:bodyPr/>
          <a:lstStyle/>
          <a:p>
            <a:r>
              <a:rPr lang="en-US" dirty="0" smtClean="0"/>
              <a:t>Other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94</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95</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400657"/>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defPPr>
                <a:defRPr lang="en-US"/>
              </a:defPPr>
              <a:lvl1pPr>
                <a:defRPr sz="20800" b="1">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defRPr>
              </a:lvl1pPr>
            </a:lstStyle>
            <a:p>
              <a:r>
                <a:rPr lang="en-US" sz="15000" dirty="0"/>
                <a:t>?</a:t>
              </a: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96</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13545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50906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98</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00479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14950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USED_PAGE_ORIENTATION" val="1"/>
  <p:tag name="ARTICULATE_USED_PAGE_SIZE" val="1"/>
  <p:tag name="ARTICULATE_REFERENCE_ID" val="7fb801cc-b2ba-44bf-9e08-d45a8a79e824"/>
  <p:tag name="ARTICULATE_PRESENTATION_ID" val="8160"/>
  <p:tag name="TAG_BACKING_FORM_KEY" val="3543358-c:\users\princej\desktop\hiring the best\00_ppt_hiring the best_update_12072016.pptx"/>
  <p:tag name="ARTICULATE_PRESENTER_VERSION" val="7"/>
  <p:tag name="ARTICULATE_PROJECT_OPEN" val="0"/>
  <p:tag name="ARTICULATE_SLIDE_COUNT" val="103"/>
</p:tagLst>
</file>

<file path=ppt/tags/tag10.xml><?xml version="1.0" encoding="utf-8"?>
<p:tagLst xmlns:a="http://schemas.openxmlformats.org/drawingml/2006/main" xmlns:r="http://schemas.openxmlformats.org/officeDocument/2006/relationships" xmlns:p="http://schemas.openxmlformats.org/presentationml/2006/main">
  <p:tag name="AUDIO_ID" val="458"/>
  <p:tag name="ARTICULATE_USED_LAYOUT" val="2"/>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UDIO_ID" val="477"/>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UDIO_ID" val="480"/>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UDIO_ID" val="482"/>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459"/>
  <p:tag name="ARTICULATE_USED_LAYOUT" val="2"/>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52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39"/>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CHARACTER_FILE" val=".\characters\8171de92-9999-4dd2-8727-48fb018d0e60.png"/>
  <p:tag name="ARTICULATE_CHARACTER_TYPE" val="photographic"/>
  <p:tag name="ARTICULATE_CHARACTER_ID" val="Nicky"/>
  <p:tag name="ARTICULATE_CHARACTER_CROP" val="_E5D6628a"/>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CHARACTER_FILE" val=".\characters\3155f201-b5a1-4811-a8f4-519e76686595.png"/>
  <p:tag name="ARTICULATE_CHARACTER_TYPE" val="photographic"/>
  <p:tag name="ARTICULATE_CHARACTER_ID" val="Brian"/>
  <p:tag name="ARTICULATE_CHARACTER_CROP" val="_E5D6440a"/>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CHARACTER_FILE" val=".\characters\3155f201-b5a1-4811-a8f4-519e76686595.png"/>
  <p:tag name="ARTICULATE_CHARACTER_TYPE" val="photographic"/>
  <p:tag name="ARTICULATE_CHARACTER_ID" val="Brian"/>
  <p:tag name="ARTICULATE_CHARACTER_CROP" val="_E5D6440a"/>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CHARACTER_FILE" val=".\characters\8171de92-9999-4dd2-8727-48fb018d0e60.png"/>
  <p:tag name="ARTICULATE_CHARACTER_TYPE" val="photographic"/>
  <p:tag name="ARTICULATE_CHARACTER_ID" val="Nicky"/>
  <p:tag name="ARTICULATE_CHARACTER_CROP" val="_E5D6628a"/>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CHARACTER_FILE" val=".\characters\8171de92-9999-4dd2-8727-48fb018d0e60.png"/>
  <p:tag name="ARTICULATE_CHARACTER_TYPE" val="photographic"/>
  <p:tag name="ARTICULATE_CHARACTER_ID" val="Nicky"/>
  <p:tag name="ARTICULATE_CHARACTER_CROP" val="_E5D6628a"/>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CHARACTER_FILE" val=".\characters\71f4f431-b81c-46d7-b399-213449d15942.png"/>
  <p:tag name="ARTICULATE_CHARACTER_TYPE" val="photographic"/>
  <p:tag name="ARTICULATE_CHARACTER_ID" val="Nicole"/>
  <p:tag name="ARTICULATE_CHARACTER_CROP" val="_E5D4662a"/>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16"/>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558"/>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457"/>
  <p:tag name="ARTICULATE_USED_LAYOUT" val="8"/>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34287</TotalTime>
  <Words>18468</Words>
  <Application>Microsoft Office PowerPoint</Application>
  <PresentationFormat>On-screen Show (4:3)</PresentationFormat>
  <Paragraphs>1959</Paragraphs>
  <Slides>103</Slides>
  <Notes>103</Notes>
  <HiddenSlides>27</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103</vt:i4>
      </vt:variant>
    </vt:vector>
  </HeadingPairs>
  <TitlesOfParts>
    <vt:vector size="115" baseType="lpstr">
      <vt:lpstr>ＭＳ Ｐゴシック</vt:lpstr>
      <vt:lpstr>宋体</vt:lpstr>
      <vt:lpstr>宋体</vt:lpstr>
      <vt:lpstr>Arial</vt:lpstr>
      <vt:lpstr>Arial Rounded MT Bold</vt:lpstr>
      <vt:lpstr>Calibri</vt:lpstr>
      <vt:lpstr>Cambria Math</vt:lpstr>
      <vt:lpstr>Kalinga</vt:lpstr>
      <vt:lpstr>Lucida Grande</vt:lpstr>
      <vt:lpstr>Times New Roman</vt:lpstr>
      <vt:lpstr>Wingdings</vt:lpstr>
      <vt:lpstr>Template2</vt:lpstr>
      <vt:lpstr>PowerPoint Presentation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Did you know…</vt:lpstr>
      <vt:lpstr>PowerPoint Presentation</vt:lpstr>
      <vt:lpstr>Course Agenda</vt:lpstr>
      <vt:lpstr>Section 1 Learning Objectives</vt:lpstr>
      <vt:lpstr>Terms and Concepts</vt:lpstr>
      <vt:lpstr>Workforce Staffing</vt:lpstr>
      <vt:lpstr>Regulations, Rules and Standards</vt:lpstr>
      <vt:lpstr>Regulations, Rules and Standards</vt:lpstr>
      <vt:lpstr>High Cost of Employee Turnover</vt:lpstr>
      <vt:lpstr>Exercise One - Group Discussion </vt:lpstr>
      <vt:lpstr>PowerPoint Presentation</vt:lpstr>
      <vt:lpstr>Course Agenda</vt:lpstr>
      <vt:lpstr>Section 2 Learning Objectives</vt:lpstr>
      <vt:lpstr>Terms and Concepts</vt:lpstr>
      <vt:lpstr>Selection Process</vt:lpstr>
      <vt:lpstr>Selection Process</vt:lpstr>
      <vt:lpstr>Selection Process</vt:lpstr>
      <vt:lpstr>Role of the Hiring Manager</vt:lpstr>
      <vt:lpstr>Role of the Hiring Manager</vt:lpstr>
      <vt:lpstr>Role of Workforce Staffing</vt:lpstr>
      <vt:lpstr>Role of Workforce Staffing</vt:lpstr>
      <vt:lpstr>Role of the Appointing Authority</vt:lpstr>
      <vt:lpstr>Check Your Knowledge</vt:lpstr>
      <vt:lpstr>PowerPoint Presentation</vt:lpstr>
      <vt:lpstr>Course Agenda</vt:lpstr>
      <vt:lpstr>Section 3 Learning Objectives</vt:lpstr>
      <vt:lpstr>Terms and Concepts</vt:lpstr>
      <vt:lpstr>Competencies (KSAOs)</vt:lpstr>
      <vt:lpstr>Roles in the Organization</vt:lpstr>
      <vt:lpstr>The Job Announcement</vt:lpstr>
      <vt:lpstr>Job Duties</vt:lpstr>
      <vt:lpstr>Work Environment and Minimum Qualifications </vt:lpstr>
      <vt:lpstr>Exceptional Applicant</vt:lpstr>
      <vt:lpstr>Supplemental Application Questions</vt:lpstr>
      <vt:lpstr>Check You Knowledge</vt:lpstr>
      <vt:lpstr>PowerPoint Presentation</vt:lpstr>
      <vt:lpstr>Course Agenda</vt:lpstr>
      <vt:lpstr>Section 4 Learning Objectives</vt:lpstr>
      <vt:lpstr>Terms and Concepts</vt:lpstr>
      <vt:lpstr>What is Comparative Analysis</vt:lpstr>
      <vt:lpstr>Pitfalls of Assessment</vt:lpstr>
      <vt:lpstr>Structured Application Review</vt:lpstr>
      <vt:lpstr>5-Point Rating Scale</vt:lpstr>
      <vt:lpstr>Exercise Two – Application Review</vt:lpstr>
      <vt:lpstr>Oral Board / Structured Interviews</vt:lpstr>
      <vt:lpstr>Assessment Types</vt:lpstr>
      <vt:lpstr>Check Your Knowledge</vt:lpstr>
      <vt:lpstr>PowerPoint Presentation</vt:lpstr>
      <vt:lpstr>Course Agenda</vt:lpstr>
      <vt:lpstr>Section 5 Learning Objectives</vt:lpstr>
      <vt:lpstr>Terms and Concepts</vt:lpstr>
      <vt:lpstr> Types of Interview Questions</vt:lpstr>
      <vt:lpstr> Types of Interview Questions</vt:lpstr>
      <vt:lpstr>What Makes a Good Interview Question</vt:lpstr>
      <vt:lpstr>What Makes a Good Interview Question</vt:lpstr>
      <vt:lpstr>Illegal Interview Questions</vt:lpstr>
      <vt:lpstr>Exercise Three – Writing Interview Questions </vt:lpstr>
      <vt:lpstr>Conducting the Oral Board</vt:lpstr>
      <vt:lpstr>Conducting the Oral Board Interview</vt:lpstr>
      <vt:lpstr>Avoiding Interview Bias</vt:lpstr>
      <vt:lpstr>Avoiding Interview Bias</vt:lpstr>
      <vt:lpstr>Sources of Interviewer Error</vt:lpstr>
      <vt:lpstr>Taking Notes</vt:lpstr>
      <vt:lpstr>Affirmative Action in Hiring</vt:lpstr>
      <vt:lpstr>Check Your Knowledge</vt:lpstr>
      <vt:lpstr>PowerPoint Presentation</vt:lpstr>
      <vt:lpstr>Course Agenda</vt:lpstr>
      <vt:lpstr>Section 6 Learning Objectives</vt:lpstr>
      <vt:lpstr>Terms and Concepts</vt:lpstr>
      <vt:lpstr>Difference between the Oral Board  and Final Interview</vt:lpstr>
      <vt:lpstr>Reference Check and Personnel File</vt:lpstr>
      <vt:lpstr>Reference Check and Personnel File</vt:lpstr>
      <vt:lpstr>Conducting the Reference Check</vt:lpstr>
      <vt:lpstr>Exercise Four – Reference Check Discussion </vt:lpstr>
      <vt:lpstr>Salary Analysis</vt:lpstr>
      <vt:lpstr>Conditional Job Offer Templates</vt:lpstr>
      <vt:lpstr>Conditional Job Offer Templates</vt:lpstr>
      <vt:lpstr>Next Steps…</vt:lpstr>
      <vt:lpstr>Next Steps…</vt:lpstr>
      <vt:lpstr>Check Your Knowledge</vt:lpstr>
      <vt:lpstr>PowerPoint Presentation</vt:lpstr>
      <vt:lpstr>Course Agenda</vt:lpstr>
      <vt:lpstr>Conclusion</vt:lpstr>
      <vt:lpstr>Where Can I Get Help – People?</vt:lpstr>
      <vt:lpstr>Where Can I Get Help – People? (Cont.)</vt:lpstr>
      <vt:lpstr>Other CDOT Help Resources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959</cp:revision>
  <cp:lastPrinted>2017-01-30T16:22:42Z</cp:lastPrinted>
  <dcterms:created xsi:type="dcterms:W3CDTF">2016-05-16T20:18:33Z</dcterms:created>
  <dcterms:modified xsi:type="dcterms:W3CDTF">2017-01-30T16:53:54Z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CECD9FF7-5BAC-42B2-8885-91580D8C961F</vt:lpwstr>
  </property>
  <property fmtid="{D5CDD505-2E9C-101B-9397-08002B2CF9AE}" pid="6" name="ArticulateProjectFull">
    <vt:lpwstr>C:\Users\princej\Desktop\Hiring the Best\00_PPT_Hiring the Best_Update_01232017_Final.ppta</vt:lpwstr>
  </property>
</Properties>
</file>