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7"/>
  </p:notesMasterIdLst>
  <p:handoutMasterIdLst>
    <p:handoutMasterId r:id="rId18"/>
  </p:handoutMasterIdLst>
  <p:sldIdLst>
    <p:sldId id="560" r:id="rId2"/>
    <p:sldId id="638" r:id="rId3"/>
    <p:sldId id="456" r:id="rId4"/>
    <p:sldId id="611" r:id="rId5"/>
    <p:sldId id="613" r:id="rId6"/>
    <p:sldId id="621" r:id="rId7"/>
    <p:sldId id="614" r:id="rId8"/>
    <p:sldId id="617" r:id="rId9"/>
    <p:sldId id="619" r:id="rId10"/>
    <p:sldId id="620" r:id="rId11"/>
    <p:sldId id="623" r:id="rId12"/>
    <p:sldId id="622" r:id="rId13"/>
    <p:sldId id="618" r:id="rId14"/>
    <p:sldId id="567" r:id="rId15"/>
    <p:sldId id="566" r:id="rId16"/>
  </p:sldIdLst>
  <p:sldSz cx="9144000" cy="6858000" type="screen4x3"/>
  <p:notesSz cx="7023100" cy="93091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E6EFA1C-3962-49B4-B6F4-ECD798D3B247}">
          <p14:sldIdLst>
            <p14:sldId id="560"/>
            <p14:sldId id="638"/>
            <p14:sldId id="456"/>
            <p14:sldId id="611"/>
            <p14:sldId id="613"/>
            <p14:sldId id="621"/>
            <p14:sldId id="614"/>
            <p14:sldId id="617"/>
            <p14:sldId id="619"/>
            <p14:sldId id="620"/>
            <p14:sldId id="623"/>
            <p14:sldId id="622"/>
            <p14:sldId id="618"/>
            <p14:sldId id="567"/>
            <p14:sldId id="5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49788" autoAdjust="0"/>
  </p:normalViewPr>
  <p:slideViewPr>
    <p:cSldViewPr snapToGrid="0" showGuides="1">
      <p:cViewPr varScale="1">
        <p:scale>
          <a:sx n="54" d="100"/>
          <a:sy n="54" d="100"/>
        </p:scale>
        <p:origin x="1044" y="6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62" d="100"/>
          <a:sy n="62" d="100"/>
        </p:scale>
        <p:origin x="1661"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5/25/2017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5/25/2017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2488" cy="3495675"/>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Introduction to Workers’ Compensation course!  This course is designed to help CDOT managers and supervisors gain a basic understanding of Workers’ Compensation and when it is applicable to an employee.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0652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193798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96093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a:t>
            </a:r>
            <a:r>
              <a:rPr lang="en-US" baseline="0" dirty="0" smtClean="0"/>
              <a:t> is rare, there have been cases where fraud has occurred.  Workers’ Compensation fraud is defined as an intentional misrepresentation to gain workers’ compensation benefits.  Because fraudulent claims typically arise from deliberate, faked or exaggerated injuries, Work injuries reported as job related, working for another employer while collecting benefits and providing false statements.  Please be on the lookout for and report to Risk Management if any of the items listed on the slide apply to a claim.  Now let’s look at who you should contact of you need help with workers’ compensation.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84932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marL="0" indent="0" defTabSz="915772">
              <a:spcBef>
                <a:spcPct val="0"/>
              </a:spcBef>
              <a:buFont typeface="Arial" panose="020B0604020202020204" pitchFamily="34" charset="0"/>
              <a:buNone/>
            </a:pPr>
            <a:endParaRPr lang="en-US" altLang="en-US" b="0" dirty="0" smtClean="0"/>
          </a:p>
          <a:p>
            <a:pPr marL="0" marR="0" lvl="0" indent="0" algn="l" defTabSz="915772"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0" dirty="0" smtClean="0"/>
              <a:t>Please</a:t>
            </a:r>
            <a:r>
              <a:rPr lang="en-US" altLang="en-US" b="0" baseline="0" dirty="0" smtClean="0"/>
              <a:t> direct all of your inquires about worker’s compensation to the Risk Management office at 303-757-9340.  If there is need to report multiple injures</a:t>
            </a:r>
            <a:r>
              <a:rPr lang="en-US" sz="1100" dirty="0" smtClean="0">
                <a:ea typeface="+mn-ea"/>
              </a:rPr>
              <a:t>, an injury requiring an ambulance, use the same number</a:t>
            </a:r>
            <a:r>
              <a:rPr lang="en-US" sz="1100" baseline="0" dirty="0" smtClean="0">
                <a:ea typeface="+mn-ea"/>
              </a:rPr>
              <a:t> to find out the best point of contact, even if it is after hours.  There are also guidelines for reporting a serious accident, which can be found by clicking on the word “here”.  </a:t>
            </a:r>
            <a:endParaRPr lang="en-US" sz="1100" dirty="0" smtClean="0">
              <a:ea typeface="+mn-ea"/>
            </a:endParaRPr>
          </a:p>
          <a:p>
            <a:pPr marL="171707" indent="-171707" defTabSz="915772">
              <a:spcBef>
                <a:spcPct val="0"/>
              </a:spcBef>
            </a:pPr>
            <a:endParaRPr lang="en-US" altLang="en-US" b="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65885C-7588-4EDB-B90E-11D017DDB495}" type="slidenum">
              <a:rPr lang="en-US" altLang="en-US" smtClean="0"/>
              <a:pPr/>
              <a:t>13</a:t>
            </a:fld>
            <a:endParaRPr lang="en-US" altLang="en-US" dirty="0" smtClean="0"/>
          </a:p>
        </p:txBody>
      </p:sp>
    </p:spTree>
    <p:extLst>
      <p:ext uri="{BB962C8B-B14F-4D97-AF65-F5344CB8AC3E}">
        <p14:creationId xmlns:p14="http://schemas.microsoft.com/office/powerpoint/2010/main" val="1222984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0" indent="0">
              <a:buFont typeface="Arial" panose="020B0604020202020204" pitchFamily="34" charset="0"/>
              <a:buNone/>
              <a:defRPr/>
            </a:pPr>
            <a:r>
              <a:rPr lang="en-US" b="0" dirty="0" smtClean="0"/>
              <a:t>Now that you have</a:t>
            </a:r>
            <a:r>
              <a:rPr lang="en-US" b="0" baseline="0" dirty="0" smtClean="0"/>
              <a:t> competed the course you should be able to describe each of the items on the bulleted list. When you are done click the next button to continue. </a:t>
            </a: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14</a:t>
            </a:fld>
            <a:endParaRPr lang="en-US" dirty="0" smtClean="0"/>
          </a:p>
        </p:txBody>
      </p:sp>
    </p:spTree>
    <p:extLst>
      <p:ext uri="{BB962C8B-B14F-4D97-AF65-F5344CB8AC3E}">
        <p14:creationId xmlns:p14="http://schemas.microsoft.com/office/powerpoint/2010/main" val="138820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Introduction to Workers’ Compensation training!  You will receive credit for this course once you close the window.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36009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43253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defTabSz="915772">
              <a:defRPr/>
            </a:pPr>
            <a:r>
              <a:rPr lang="en-US" dirty="0" smtClean="0"/>
              <a:t>Take a moment to review the topics for this section of the course.  When you are done reviewing them, click the Next button to return to the course outline.</a:t>
            </a: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Compensation is a form of insurance that provides an</a:t>
            </a:r>
            <a:r>
              <a:rPr lang="en-US" baseline="0" dirty="0" smtClean="0"/>
              <a:t> employee who has been injured at work with wage replacement and medical benefits. What workers’ compensation does cover for the employee is medical expenses, partial wage replacement during periods of temporary disability, mileage reimbursement , and in some cases may provide maintenance care at the end of the claim, permanent impairment benefits if applicable and survivor benefits if the employee is deceased.  Now that we know what workers’ compensation is, let’s look at what it covers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307020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Workers’ compensation covers all </a:t>
            </a:r>
            <a:r>
              <a:rPr lang="en-US" sz="1100" dirty="0" smtClean="0"/>
              <a:t>injuries and occupational</a:t>
            </a:r>
            <a:r>
              <a:rPr lang="en-US" sz="1100" baseline="0" dirty="0" smtClean="0"/>
              <a:t> </a:t>
            </a:r>
            <a:r>
              <a:rPr lang="en-US" sz="1100" dirty="0" smtClean="0"/>
              <a:t>illnesses</a:t>
            </a:r>
            <a:r>
              <a:rPr lang="en-US" sz="1100" baseline="0" dirty="0" smtClean="0"/>
              <a:t> </a:t>
            </a:r>
            <a:r>
              <a:rPr lang="en-US" sz="1100" dirty="0" smtClean="0"/>
              <a:t>arising out of and in the course and scope of employment.  This</a:t>
            </a:r>
            <a:r>
              <a:rPr lang="en-US" sz="1100" baseline="0" dirty="0" smtClean="0"/>
              <a:t> means that the employee must have been performing an obligation or condition of employment that caused the injury and that the employee must have been working.  Workers’ compensation does not cover personal injuries, pre-existing conditions or injuries where the cause is unknown.  Now let’s answer a quick question before we look at what triggers a workers’ compensation claim.</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121453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53764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baseline="0" dirty="0" smtClean="0"/>
              <a:t>what triggers a workers’ compensation claim?  For a workers’ compensation claim to occur there has to be a work related injury or illness.  When this occurs, the actions of the employee determine if it is an accident or an incident.  An accident is when an employee is injured and both reports the injury and seeks medical treatment from an authorized treatment provider.  An incident is when the employee only reports a work related injury.  So why is this distinction important?  It is because a claim will not be filed with the insurance carrier  until the employee seeks medical attention.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58932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 reporting an injury or emergency.  </a:t>
            </a:r>
            <a:r>
              <a:rPr lang="en-US" dirty="0" smtClean="0"/>
              <a:t>It</a:t>
            </a:r>
            <a:r>
              <a:rPr lang="en-US" baseline="0" dirty="0" smtClean="0"/>
              <a:t> is the responsibility of each employee to immediately report to their supervisor any occupational illness or injury that causes pain and may prevent the employee from working.  In the event the employee is unable to contact the supervisor they should continue up the chain of command until are able to notify a supervisor.  If the employee is incapacitated, any employee having knowledge of the injury should notify a supervisor as soon as possible.  As a supervisor, you must notify Risk Management if an employee is transported by ambulance, if there is a fatality, multiple employees are injured or an employee is hospitalized.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53521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841491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638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1"/>
            <a:ext cx="5013960" cy="4937760"/>
          </a:xfrm>
        </p:spPr>
        <p:txBody>
          <a:bodyPr/>
          <a:lstStyle>
            <a:lvl1pPr>
              <a:defRPr sz="3200"/>
            </a:lvl1pPr>
            <a:lvl2pPr>
              <a:defRPr sz="2800"/>
            </a:lvl2pPr>
            <a:lvl3pPr>
              <a:defRPr sz="2400"/>
            </a:lvl3pPr>
            <a:lvl4pPr marL="1371293"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3"/>
          <p:cNvSpPr>
            <a:spLocks noGrp="1"/>
          </p:cNvSpPr>
          <p:nvPr>
            <p:ph sz="half" idx="12"/>
          </p:nvPr>
        </p:nvSpPr>
        <p:spPr>
          <a:xfrm>
            <a:off x="304800" y="1371601"/>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Slide Number Placeholder 5"/>
          <p:cNvSpPr>
            <a:spLocks noGrp="1"/>
          </p:cNvSpPr>
          <p:nvPr>
            <p:ph type="sldNum" sz="quarter" idx="13"/>
          </p:nvPr>
        </p:nvSpPr>
        <p:spPr>
          <a:xfrm>
            <a:off x="6675438" y="6356350"/>
            <a:ext cx="2133600" cy="365125"/>
          </a:xfrm>
        </p:spPr>
        <p:txBody>
          <a:bodyPr/>
          <a:lstStyle>
            <a:lvl1pPr>
              <a:defRPr/>
            </a:lvl1pPr>
          </a:lstStyle>
          <a:p>
            <a:pPr>
              <a:defRPr/>
            </a:pPr>
            <a:r>
              <a:rPr lang="en-US" altLang="en-US" dirty="0"/>
              <a:t>Slide </a:t>
            </a:r>
            <a:fld id="{F6A8144C-32C6-40E8-8DCB-EBB678CB2C37}" type="slidenum">
              <a:rPr lang="en-US" altLang="en-US"/>
              <a:pPr>
                <a:defRPr/>
              </a:pPr>
              <a:t>‹#›</a:t>
            </a:fld>
            <a:endParaRPr lang="en-US" altLang="en-US" dirty="0"/>
          </a:p>
        </p:txBody>
      </p:sp>
      <p:sp>
        <p:nvSpPr>
          <p:cNvPr id="6" name="Footer Placeholder 4"/>
          <p:cNvSpPr>
            <a:spLocks noGrp="1"/>
          </p:cNvSpPr>
          <p:nvPr>
            <p:ph type="ftr" sz="quarter" idx="14"/>
          </p:nvPr>
        </p:nvSpPr>
        <p:spPr>
          <a:xfrm>
            <a:off x="304800" y="6356350"/>
            <a:ext cx="6308725" cy="365125"/>
          </a:xfrm>
        </p:spPr>
        <p:txBody>
          <a:bodyPr/>
          <a:lstStyle>
            <a:lvl1pPr>
              <a:tabLst>
                <a:tab pos="5997116" algn="r"/>
              </a:tabLst>
              <a:defRPr sz="1400" b="1">
                <a:solidFill>
                  <a:schemeClr val="bg1"/>
                </a:solidFill>
              </a:defRPr>
            </a:lvl1pPr>
          </a:lstStyle>
          <a:p>
            <a:pPr>
              <a:defRPr/>
            </a:pPr>
            <a:r>
              <a:rPr lang="en-US" dirty="0"/>
              <a:t>Colorado Department of Transportation	</a:t>
            </a:r>
          </a:p>
        </p:txBody>
      </p:sp>
    </p:spTree>
    <p:extLst>
      <p:ext uri="{BB962C8B-B14F-4D97-AF65-F5344CB8AC3E}">
        <p14:creationId xmlns:p14="http://schemas.microsoft.com/office/powerpoint/2010/main" val="157024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2.xml"/><Relationship Id="rId7" Type="http://schemas.openxmlformats.org/officeDocument/2006/relationships/image" Target="../media/image28.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0.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23.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6.xml"/><Relationship Id="rId7" Type="http://schemas.openxmlformats.org/officeDocument/2006/relationships/image" Target="../media/image2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27.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1.png"/><Relationship Id="rId4" Type="http://schemas.openxmlformats.org/officeDocument/2006/relationships/hyperlink" Target="http://intranet.dot.state.co.us/business/risk-management/documents/cdot-notification-proces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xml"/><Relationship Id="rId7" Type="http://schemas.openxmlformats.org/officeDocument/2006/relationships/image" Target="../media/image1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6.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12.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8.xml"/><Relationship Id="rId7" Type="http://schemas.openxmlformats.org/officeDocument/2006/relationships/image" Target="../media/image2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9.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19.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Introduction to Workers’ Compensation</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499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Supervisor Responsibilities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10</a:t>
            </a:fld>
            <a:endParaRPr lang="en-US" dirty="0">
              <a:solidFill>
                <a:prstClr val="white"/>
              </a:solidFill>
            </a:endParaRPr>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5739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Two Workers Compensation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11</a:t>
            </a:fld>
            <a:endParaRPr lang="en-US" dirty="0">
              <a:solidFill>
                <a:prstClr val="white"/>
              </a:solidFill>
            </a:endParaRPr>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713446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Risk know if…</a:t>
            </a:r>
            <a:endParaRPr lang="en-US" dirty="0"/>
          </a:p>
        </p:txBody>
      </p:sp>
      <p:sp>
        <p:nvSpPr>
          <p:cNvPr id="3" name="Content Placeholder 2"/>
          <p:cNvSpPr>
            <a:spLocks noGrp="1"/>
          </p:cNvSpPr>
          <p:nvPr>
            <p:ph sz="half" idx="2"/>
          </p:nvPr>
        </p:nvSpPr>
        <p:spPr>
          <a:xfrm>
            <a:off x="2665379" y="1371600"/>
            <a:ext cx="6143341" cy="4937760"/>
          </a:xfrm>
        </p:spPr>
        <p:txBody>
          <a:bodyPr/>
          <a:lstStyle/>
          <a:p>
            <a:endParaRPr lang="en-US" sz="2400" dirty="0" smtClean="0"/>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A new employee files a claim</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Friday injury not reported until Monday </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Quickly hires an attorney</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Story Changes / Conflicting Descriptions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Pre-existing conditions </a:t>
            </a:r>
            <a:r>
              <a:rPr lang="en-US" sz="2400" dirty="0" smtClean="0">
                <a:solidFill>
                  <a:schemeClr val="tx1">
                    <a:lumMod val="85000"/>
                    <a:lumOff val="15000"/>
                  </a:schemeClr>
                </a:solidFill>
              </a:rPr>
              <a:t>similar </a:t>
            </a:r>
            <a:r>
              <a:rPr lang="en-US" sz="2400" dirty="0">
                <a:solidFill>
                  <a:schemeClr val="tx1">
                    <a:lumMod val="85000"/>
                    <a:lumOff val="15000"/>
                  </a:schemeClr>
                </a:solidFill>
              </a:rPr>
              <a:t>to the injury</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History of claims – same time each year</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No witnesses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Secondary employment or Hobbies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Unusual Coincidence between date of injury and need for personal time off</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Financial problems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Late </a:t>
            </a:r>
            <a:r>
              <a:rPr lang="en-US" sz="2400" dirty="0" smtClean="0">
                <a:solidFill>
                  <a:schemeClr val="tx1">
                    <a:lumMod val="85000"/>
                    <a:lumOff val="15000"/>
                  </a:schemeClr>
                </a:solidFill>
              </a:rPr>
              <a:t>Reporting</a:t>
            </a:r>
            <a:endParaRPr lang="en-US" sz="2400" dirty="0">
              <a:solidFill>
                <a:schemeClr val="tx1">
                  <a:lumMod val="85000"/>
                  <a:lumOff val="15000"/>
                </a:schemeClr>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12</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04800" y="1371600"/>
            <a:ext cx="2205038" cy="1929073"/>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8" name="Content Placeholder 2"/>
          <p:cNvSpPr txBox="1">
            <a:spLocks/>
          </p:cNvSpPr>
          <p:nvPr/>
        </p:nvSpPr>
        <p:spPr bwMode="auto">
          <a:xfrm>
            <a:off x="2644293" y="1324610"/>
            <a:ext cx="6164427"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400" b="1" i="1" dirty="0" smtClean="0"/>
              <a:t>Let Risk if any of the following apply to a claim:</a:t>
            </a:r>
          </a:p>
        </p:txBody>
      </p:sp>
    </p:spTree>
    <p:custDataLst>
      <p:tags r:id="rId1"/>
    </p:custDataLst>
    <p:extLst>
      <p:ext uri="{BB962C8B-B14F-4D97-AF65-F5344CB8AC3E}">
        <p14:creationId xmlns:p14="http://schemas.microsoft.com/office/powerpoint/2010/main" val="1335067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899138" y="1371600"/>
            <a:ext cx="7061982" cy="4937125"/>
          </a:xfrm>
        </p:spPr>
        <p:txBody>
          <a:bodyPr/>
          <a:lstStyle/>
          <a:p>
            <a:pPr eaLnBrk="1" hangingPunct="1">
              <a:buFont typeface="Arial" charset="0"/>
              <a:buNone/>
              <a:defRPr/>
            </a:pPr>
            <a:r>
              <a:rPr lang="en-US" sz="2400" dirty="0" smtClean="0">
                <a:ea typeface="+mn-ea"/>
              </a:rPr>
              <a:t>For general workers’ compensation questions contact:</a:t>
            </a:r>
          </a:p>
          <a:p>
            <a:pPr marL="342900" indent="-342900">
              <a:buFont typeface="Arial" panose="020B0604020202020204" pitchFamily="34" charset="0"/>
              <a:buChar char="•"/>
              <a:defRPr/>
            </a:pPr>
            <a:r>
              <a:rPr lang="en-US" sz="2400" dirty="0" smtClean="0"/>
              <a:t>The Risk </a:t>
            </a:r>
            <a:r>
              <a:rPr lang="en-US" sz="2400" dirty="0"/>
              <a:t>Management Office at 303-757-9340</a:t>
            </a:r>
            <a:endParaRPr lang="en-US" sz="2400" dirty="0" smtClean="0"/>
          </a:p>
          <a:p>
            <a:pPr eaLnBrk="1" hangingPunct="1">
              <a:buFont typeface="Arial" charset="0"/>
              <a:buNone/>
              <a:defRPr/>
            </a:pPr>
            <a:endParaRPr lang="en-US" sz="2400" dirty="0" smtClean="0">
              <a:ea typeface="+mn-ea"/>
            </a:endParaRPr>
          </a:p>
          <a:p>
            <a:pPr eaLnBrk="1" hangingPunct="1">
              <a:buFont typeface="Arial" charset="0"/>
              <a:buNone/>
              <a:defRPr/>
            </a:pPr>
            <a:r>
              <a:rPr lang="en-US" sz="2400" dirty="0" smtClean="0">
                <a:ea typeface="+mn-ea"/>
              </a:rPr>
              <a:t>For </a:t>
            </a:r>
            <a:r>
              <a:rPr lang="en-US" sz="2400" dirty="0"/>
              <a:t>r</a:t>
            </a:r>
            <a:r>
              <a:rPr lang="en-US" sz="2400" dirty="0" smtClean="0">
                <a:ea typeface="+mn-ea"/>
              </a:rPr>
              <a:t>eporting multiple injuries, an injury requiring an ambulance, or fatality contact:</a:t>
            </a:r>
          </a:p>
          <a:p>
            <a:pPr marL="342900" indent="-342900">
              <a:buFont typeface="Arial" panose="020B0604020202020204" pitchFamily="34" charset="0"/>
              <a:buChar char="•"/>
              <a:defRPr/>
            </a:pPr>
            <a:r>
              <a:rPr lang="en-US" sz="2400" dirty="0" smtClean="0"/>
              <a:t>Risk </a:t>
            </a:r>
            <a:r>
              <a:rPr lang="en-US" sz="2400" dirty="0"/>
              <a:t>Management at </a:t>
            </a:r>
            <a:r>
              <a:rPr lang="en-US" sz="2400" dirty="0" smtClean="0"/>
              <a:t>303-757-9340 and follow the notification of serious accident guidelines which can be found by clicking </a:t>
            </a:r>
            <a:r>
              <a:rPr lang="en-US" sz="2400" dirty="0" smtClean="0">
                <a:hlinkClick r:id="rId4"/>
              </a:rPr>
              <a:t>HERE</a:t>
            </a:r>
            <a:endParaRPr lang="en-US" sz="2400"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C448986F-3068-4D84-B5C5-F097D1E89C79}" type="slidenum">
              <a:rPr lang="en-US" altLang="en-US" smtClean="0">
                <a:solidFill>
                  <a:schemeClr val="bg1"/>
                </a:solidFill>
              </a:rPr>
              <a:pPr>
                <a:defRPr/>
              </a:pPr>
              <a:t>13</a:t>
            </a:fld>
            <a:endParaRPr lang="en-US" altLang="en-US" dirty="0" smtClean="0">
              <a:solidFill>
                <a:schemeClr val="bg1"/>
              </a:solidFill>
            </a:endParaRPr>
          </a:p>
        </p:txBody>
      </p:sp>
      <p:sp>
        <p:nvSpPr>
          <p:cNvPr id="81922" name="Title 7"/>
          <p:cNvSpPr>
            <a:spLocks noGrp="1"/>
          </p:cNvSpPr>
          <p:nvPr>
            <p:ph type="title"/>
          </p:nvPr>
        </p:nvSpPr>
        <p:spPr/>
        <p:txBody>
          <a:bodyPr/>
          <a:lstStyle/>
          <a:p>
            <a:pPr eaLnBrk="1" hangingPunct="1"/>
            <a:r>
              <a:rPr lang="en-US" altLang="en-US" dirty="0" smtClean="0"/>
              <a:t>Guidance and Assistance</a:t>
            </a:r>
          </a:p>
        </p:txBody>
      </p:sp>
      <p:pic>
        <p:nvPicPr>
          <p:cNvPr id="81926" name="Picture 9" descr="7332958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8" y="1516062"/>
            <a:ext cx="18923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35900985"/>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You </a:t>
            </a:r>
            <a:r>
              <a:rPr lang="en-US" sz="2800" smtClean="0"/>
              <a:t>should now be </a:t>
            </a:r>
            <a:r>
              <a:rPr lang="en-US" sz="2800" dirty="0" smtClean="0"/>
              <a:t>able to:</a:t>
            </a:r>
          </a:p>
          <a:p>
            <a:pPr marL="342900" lvl="0" indent="-342900">
              <a:buFont typeface="Arial" panose="020B0604020202020204" pitchFamily="34" charset="0"/>
              <a:buChar char="•"/>
            </a:pPr>
            <a:r>
              <a:rPr lang="en-US" sz="2400" dirty="0"/>
              <a:t>Explain what workers’ compensation is </a:t>
            </a:r>
          </a:p>
          <a:p>
            <a:pPr marL="342900" lvl="0" indent="-342900">
              <a:buFont typeface="Arial" panose="020B0604020202020204" pitchFamily="34" charset="0"/>
              <a:buChar char="•"/>
            </a:pPr>
            <a:r>
              <a:rPr lang="en-US" sz="2400" dirty="0"/>
              <a:t>Identify what workers’ compensation covers</a:t>
            </a:r>
          </a:p>
          <a:p>
            <a:pPr marL="342900" lvl="0" indent="-342900">
              <a:buFont typeface="Arial" panose="020B0604020202020204" pitchFamily="34" charset="0"/>
              <a:buChar char="•"/>
            </a:pPr>
            <a:r>
              <a:rPr lang="en-US" sz="2400" dirty="0"/>
              <a:t>Describe what triggers a workers’ compensation claim</a:t>
            </a:r>
          </a:p>
          <a:p>
            <a:pPr marL="342900" lvl="0" indent="-342900">
              <a:buFont typeface="Arial" panose="020B0604020202020204" pitchFamily="34" charset="0"/>
              <a:buChar char="•"/>
            </a:pPr>
            <a:r>
              <a:rPr lang="en-US" sz="2400" dirty="0"/>
              <a:t>Identify the actions you should take if an employee is injured</a:t>
            </a:r>
          </a:p>
          <a:p>
            <a:pPr marL="342900" lvl="0" indent="-342900">
              <a:buFont typeface="Arial" panose="020B0604020202020204" pitchFamily="34" charset="0"/>
              <a:buChar char="•"/>
            </a:pPr>
            <a:r>
              <a:rPr lang="en-US" sz="2400" dirty="0"/>
              <a:t>Explain the role of the employee and the supervisor in workers’ compensation</a:t>
            </a:r>
          </a:p>
          <a:p>
            <a:pPr marL="342900" lvl="0" indent="-342900">
              <a:buFont typeface="Arial" panose="020B0604020202020204" pitchFamily="34" charset="0"/>
              <a:buChar char="•"/>
            </a:pPr>
            <a:r>
              <a:rPr lang="en-US" sz="2400" dirty="0"/>
              <a:t>Identify common red flags to let Risk know about</a:t>
            </a:r>
          </a:p>
          <a:p>
            <a:pPr marL="342900" lvl="0" indent="-342900">
              <a:buFont typeface="Arial" panose="020B0604020202020204" pitchFamily="34" charset="0"/>
              <a:buChar char="•"/>
            </a:pPr>
            <a:r>
              <a:rPr lang="en-US" sz="2400" dirty="0"/>
              <a:t>Identify contacts if you need help with workers’ </a:t>
            </a:r>
            <a:r>
              <a:rPr lang="en-US" sz="2400" dirty="0" smtClean="0"/>
              <a:t>compensation</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051888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Introduction to Worker’s Compensation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a:t>To confirm you have completed the course, close the course and confirm you have taken it from your course catalog.</a:t>
            </a:r>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15</a:t>
            </a:fld>
            <a:endParaRPr lang="en-US" dirty="0"/>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tretch/>
        </p:blipFill>
        <p:spPr>
          <a:xfrm>
            <a:off x="5592763" y="2769030"/>
            <a:ext cx="3216275" cy="214226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8411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266382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lvl="0" indent="-342900">
              <a:buFont typeface="Arial" panose="020B0604020202020204" pitchFamily="34" charset="0"/>
              <a:buChar char="•"/>
            </a:pPr>
            <a:r>
              <a:rPr lang="en-US" sz="2400" dirty="0"/>
              <a:t>Explain what workers’ compensation is </a:t>
            </a:r>
          </a:p>
          <a:p>
            <a:pPr marL="342900" lvl="0" indent="-342900">
              <a:buFont typeface="Arial" panose="020B0604020202020204" pitchFamily="34" charset="0"/>
              <a:buChar char="•"/>
            </a:pPr>
            <a:r>
              <a:rPr lang="en-US" sz="2400" dirty="0"/>
              <a:t>Identify what workers’ compensation covers</a:t>
            </a:r>
          </a:p>
          <a:p>
            <a:pPr marL="342900" lvl="0" indent="-342900">
              <a:buFont typeface="Arial" panose="020B0604020202020204" pitchFamily="34" charset="0"/>
              <a:buChar char="•"/>
            </a:pPr>
            <a:r>
              <a:rPr lang="en-US" sz="2400" dirty="0"/>
              <a:t>Describe what triggers a workers’ compensation claim</a:t>
            </a:r>
          </a:p>
          <a:p>
            <a:pPr marL="342900" lvl="0" indent="-342900">
              <a:buFont typeface="Arial" panose="020B0604020202020204" pitchFamily="34" charset="0"/>
              <a:buChar char="•"/>
            </a:pPr>
            <a:r>
              <a:rPr lang="en-US" sz="2400" dirty="0"/>
              <a:t>Identify the actions you should take if an employee is injured</a:t>
            </a:r>
          </a:p>
          <a:p>
            <a:pPr marL="342900" lvl="0" indent="-342900">
              <a:buFont typeface="Arial" panose="020B0604020202020204" pitchFamily="34" charset="0"/>
              <a:buChar char="•"/>
            </a:pPr>
            <a:r>
              <a:rPr lang="en-US" sz="2400" dirty="0"/>
              <a:t>Explain the role of the employee and the supervisor in workers’ compensation</a:t>
            </a:r>
          </a:p>
          <a:p>
            <a:pPr marL="342900" lvl="0" indent="-342900">
              <a:buFont typeface="Arial" panose="020B0604020202020204" pitchFamily="34" charset="0"/>
              <a:buChar char="•"/>
            </a:pPr>
            <a:r>
              <a:rPr lang="en-US" sz="2400" dirty="0"/>
              <a:t>Identify common red flags to let Risk know about</a:t>
            </a:r>
          </a:p>
          <a:p>
            <a:pPr marL="342900" lvl="0" indent="-342900">
              <a:buFont typeface="Arial" panose="020B0604020202020204" pitchFamily="34" charset="0"/>
              <a:buChar char="•"/>
            </a:pPr>
            <a:r>
              <a:rPr lang="en-US" sz="2400" dirty="0"/>
              <a:t>Identify contacts if you need help with workers’ </a:t>
            </a:r>
            <a:r>
              <a:rPr lang="en-US" sz="2400" dirty="0" smtClean="0"/>
              <a:t>compensation</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0" y="1371600"/>
            <a:ext cx="6421120" cy="4937125"/>
          </a:xfrm>
        </p:spPr>
        <p:txBody>
          <a:bodyPr/>
          <a:lstStyle/>
          <a:p>
            <a:r>
              <a:rPr lang="en-US" sz="2400" dirty="0" smtClean="0"/>
              <a:t>A </a:t>
            </a:r>
            <a:r>
              <a:rPr lang="en-US" sz="2400" dirty="0"/>
              <a:t>form of insurance that provides an employee </a:t>
            </a:r>
            <a:r>
              <a:rPr lang="en-US" sz="2400" dirty="0" smtClean="0"/>
              <a:t>injured </a:t>
            </a:r>
            <a:r>
              <a:rPr lang="en-US" sz="2400" dirty="0"/>
              <a:t>at work with wage replacement and medical </a:t>
            </a:r>
            <a:r>
              <a:rPr lang="en-US" sz="2400" dirty="0" smtClean="0"/>
              <a:t>benefits</a:t>
            </a:r>
            <a:r>
              <a:rPr lang="en-US" sz="2400" dirty="0"/>
              <a:t> </a:t>
            </a:r>
            <a:r>
              <a:rPr lang="en-US" sz="2400" dirty="0" smtClean="0"/>
              <a:t>which include:</a:t>
            </a:r>
          </a:p>
          <a:p>
            <a:pPr marL="457200" indent="-457200">
              <a:buFont typeface="Arial" panose="020B0604020202020204" pitchFamily="34" charset="0"/>
              <a:buChar char="•"/>
            </a:pPr>
            <a:r>
              <a:rPr lang="en-US" sz="2400" dirty="0" smtClean="0"/>
              <a:t>Medical Expenses</a:t>
            </a:r>
          </a:p>
          <a:p>
            <a:pPr marL="457200" indent="-457200">
              <a:buFont typeface="Arial" panose="020B0604020202020204" pitchFamily="34" charset="0"/>
              <a:buChar char="•"/>
            </a:pPr>
            <a:r>
              <a:rPr lang="en-US" sz="2400" dirty="0" smtClean="0"/>
              <a:t>Partial wage replacement during temporary disability</a:t>
            </a:r>
          </a:p>
          <a:p>
            <a:pPr marL="457200" indent="-457200">
              <a:buFont typeface="Arial" panose="020B0604020202020204" pitchFamily="34" charset="0"/>
              <a:buChar char="•"/>
            </a:pPr>
            <a:r>
              <a:rPr lang="en-US" sz="2400" dirty="0" smtClean="0"/>
              <a:t>Mileage reimbursement</a:t>
            </a:r>
          </a:p>
          <a:p>
            <a:pPr marL="457200" indent="-457200">
              <a:buFont typeface="Arial" panose="020B0604020202020204" pitchFamily="34" charset="0"/>
              <a:buChar char="•"/>
            </a:pPr>
            <a:r>
              <a:rPr lang="en-US" sz="2400" dirty="0" smtClean="0"/>
              <a:t>In some cases, maintenance care at end of claim</a:t>
            </a:r>
          </a:p>
          <a:p>
            <a:pPr marL="457200" indent="-457200">
              <a:buFont typeface="Arial" panose="020B0604020202020204" pitchFamily="34" charset="0"/>
              <a:buChar char="•"/>
            </a:pPr>
            <a:r>
              <a:rPr lang="en-US" sz="2400" dirty="0" smtClean="0"/>
              <a:t>Permanent impairment benefits, if applicable</a:t>
            </a:r>
          </a:p>
          <a:p>
            <a:pPr marL="457200" indent="-457200">
              <a:buFont typeface="Arial" panose="020B0604020202020204" pitchFamily="34" charset="0"/>
              <a:buChar char="•"/>
            </a:pPr>
            <a:r>
              <a:rPr lang="en-US" sz="2400" dirty="0" smtClean="0"/>
              <a:t>Survivor benefits if the employee is deceased</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5" name="Title 4"/>
          <p:cNvSpPr>
            <a:spLocks noGrp="1"/>
          </p:cNvSpPr>
          <p:nvPr>
            <p:ph type="title"/>
          </p:nvPr>
        </p:nvSpPr>
        <p:spPr/>
        <p:txBody>
          <a:bodyPr/>
          <a:lstStyle/>
          <a:p>
            <a:r>
              <a:rPr lang="en-US" dirty="0" smtClean="0"/>
              <a:t>What is Workers’ Compensation?</a:t>
            </a:r>
            <a:endParaRPr lang="en-US" dirty="0"/>
          </a:p>
        </p:txBody>
      </p:sp>
      <p:pic>
        <p:nvPicPr>
          <p:cNvPr id="6" name="Picture 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2880" y="2729706"/>
            <a:ext cx="2143125" cy="2143125"/>
          </a:xfrm>
          <a:prstGeom prst="rect">
            <a:avLst/>
          </a:prstGeom>
        </p:spPr>
      </p:pic>
    </p:spTree>
    <p:custDataLst>
      <p:tags r:id="rId1"/>
    </p:custDataLst>
    <p:extLst>
      <p:ext uri="{BB962C8B-B14F-4D97-AF65-F5344CB8AC3E}">
        <p14:creationId xmlns:p14="http://schemas.microsoft.com/office/powerpoint/2010/main" val="382632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does Workers’ Compensation Cover?</a:t>
            </a:r>
            <a:endParaRPr lang="en-US" sz="3600" dirty="0"/>
          </a:p>
        </p:txBody>
      </p:sp>
      <p:sp>
        <p:nvSpPr>
          <p:cNvPr id="3" name="Content Placeholder 2"/>
          <p:cNvSpPr>
            <a:spLocks noGrp="1"/>
          </p:cNvSpPr>
          <p:nvPr>
            <p:ph sz="half" idx="2"/>
          </p:nvPr>
        </p:nvSpPr>
        <p:spPr>
          <a:xfrm>
            <a:off x="304800" y="1418590"/>
            <a:ext cx="6736080" cy="4937760"/>
          </a:xfrm>
        </p:spPr>
        <p:txBody>
          <a:bodyPr/>
          <a:lstStyle/>
          <a:p>
            <a:r>
              <a:rPr lang="en-US" sz="2400" dirty="0" smtClean="0"/>
              <a:t>Workers’ Compensation</a:t>
            </a:r>
            <a:r>
              <a:rPr lang="en-US" sz="2400" b="1" dirty="0" smtClean="0"/>
              <a:t> covers</a:t>
            </a:r>
            <a:r>
              <a:rPr lang="en-US" sz="2400" dirty="0" smtClean="0"/>
              <a:t>:</a:t>
            </a:r>
          </a:p>
          <a:p>
            <a:pPr marL="342900" indent="-342900">
              <a:buFont typeface="Arial" panose="020B0604020202020204" pitchFamily="34" charset="0"/>
              <a:buChar char="•"/>
            </a:pPr>
            <a:r>
              <a:rPr lang="en-US" sz="2400" dirty="0"/>
              <a:t>I</a:t>
            </a:r>
            <a:r>
              <a:rPr lang="en-US" sz="2400" dirty="0" smtClean="0"/>
              <a:t>njuries and occupational illnesses arising out of and in the course and scope of employment</a:t>
            </a:r>
          </a:p>
          <a:p>
            <a:pPr marL="342900" indent="-342900">
              <a:buFont typeface="Arial" panose="020B0604020202020204" pitchFamily="34" charset="0"/>
              <a:buChar char="•"/>
            </a:pPr>
            <a:endParaRPr lang="en-US" sz="2400" dirty="0"/>
          </a:p>
          <a:p>
            <a:r>
              <a:rPr lang="en-US" sz="2400" dirty="0" smtClean="0"/>
              <a:t>Workers’ Compensation </a:t>
            </a:r>
            <a:r>
              <a:rPr lang="en-US" sz="2400" b="1" dirty="0" smtClean="0"/>
              <a:t>does not </a:t>
            </a:r>
            <a:r>
              <a:rPr lang="en-US" sz="2400" dirty="0" smtClean="0"/>
              <a:t>cover:</a:t>
            </a:r>
          </a:p>
          <a:p>
            <a:pPr marL="342900" indent="-342900">
              <a:buFont typeface="Arial" panose="020B0604020202020204" pitchFamily="34" charset="0"/>
              <a:buChar char="•"/>
            </a:pPr>
            <a:r>
              <a:rPr lang="en-US" sz="2400" dirty="0" smtClean="0"/>
              <a:t>Personal injuries </a:t>
            </a:r>
          </a:p>
          <a:p>
            <a:pPr marL="342900" indent="-342900">
              <a:buFont typeface="Arial" panose="020B0604020202020204" pitchFamily="34" charset="0"/>
              <a:buChar char="•"/>
            </a:pPr>
            <a:r>
              <a:rPr lang="en-US" sz="2400" dirty="0" smtClean="0"/>
              <a:t>Pre-existing conditions </a:t>
            </a:r>
          </a:p>
          <a:p>
            <a:pPr marL="342900" indent="-342900">
              <a:buFont typeface="Arial" panose="020B0604020202020204" pitchFamily="34" charset="0"/>
              <a:buChar char="•"/>
            </a:pPr>
            <a:r>
              <a:rPr lang="en-US" sz="2400" dirty="0" smtClean="0"/>
              <a:t>Injuries where the cause is unknown (idiopathic injuries)</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8532"/>
          <a:stretch/>
        </p:blipFill>
        <p:spPr>
          <a:xfrm>
            <a:off x="6870700" y="1385888"/>
            <a:ext cx="2044700" cy="205659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0700" y="3210343"/>
            <a:ext cx="1899430" cy="1899430"/>
          </a:xfrm>
          <a:prstGeom prst="rect">
            <a:avLst/>
          </a:prstGeom>
        </p:spPr>
      </p:pic>
    </p:spTree>
    <p:custDataLst>
      <p:tags r:id="rId1"/>
    </p:custDataLst>
    <p:extLst>
      <p:ext uri="{BB962C8B-B14F-4D97-AF65-F5344CB8AC3E}">
        <p14:creationId xmlns:p14="http://schemas.microsoft.com/office/powerpoint/2010/main" val="392450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One Workers Compensation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6</a:t>
            </a:fld>
            <a:endParaRPr lang="en-US" dirty="0">
              <a:solidFill>
                <a:prstClr val="white"/>
              </a:solidFill>
            </a:endParaRPr>
          </a:p>
        </p:txBody>
      </p:sp>
      <p:pic>
        <p:nvPicPr>
          <p:cNvPr id="17" name="Picture 16"/>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8" name="Picture 17"/>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9" name="Picture 18"/>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6542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 workers’ compensation claim is triggered when an employee:</a:t>
            </a:r>
          </a:p>
          <a:p>
            <a:pPr marL="457200" indent="-457200">
              <a:buFont typeface="Arial" panose="020B0604020202020204" pitchFamily="34" charset="0"/>
              <a:buChar char="•"/>
            </a:pPr>
            <a:r>
              <a:rPr lang="en-US" sz="2400" dirty="0" smtClean="0"/>
              <a:t>Reports an injury or illness </a:t>
            </a:r>
            <a:r>
              <a:rPr lang="en-US" sz="2400" b="1" dirty="0" smtClean="0"/>
              <a:t>and </a:t>
            </a:r>
          </a:p>
          <a:p>
            <a:pPr marL="457200" indent="-457200">
              <a:buFont typeface="Arial" panose="020B0604020202020204" pitchFamily="34" charset="0"/>
              <a:buChar char="•"/>
            </a:pPr>
            <a:r>
              <a:rPr lang="en-US" sz="2400" dirty="0" smtClean="0"/>
              <a:t>Seeks medical treatment</a:t>
            </a:r>
          </a:p>
          <a:p>
            <a:endParaRPr lang="en-US" sz="2400" dirty="0" smtClean="0"/>
          </a:p>
          <a:p>
            <a:r>
              <a:rPr lang="en-US" sz="2400" i="1" dirty="0" smtClean="0"/>
              <a:t>If medical treatment is </a:t>
            </a:r>
            <a:r>
              <a:rPr lang="en-US" sz="2400" b="1" i="1" dirty="0" smtClean="0"/>
              <a:t>not</a:t>
            </a:r>
            <a:r>
              <a:rPr lang="en-US" sz="2400" i="1" dirty="0" smtClean="0"/>
              <a:t> sought then a worker compensation claim will </a:t>
            </a:r>
            <a:r>
              <a:rPr lang="en-US" sz="2400" b="1" i="1" dirty="0" smtClean="0"/>
              <a:t>not</a:t>
            </a:r>
            <a:r>
              <a:rPr lang="en-US" sz="2400" i="1" dirty="0" smtClean="0"/>
              <a:t> be filed</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a:t>
            </a:fld>
            <a:endParaRPr lang="en-US" dirty="0"/>
          </a:p>
        </p:txBody>
      </p:sp>
      <p:sp>
        <p:nvSpPr>
          <p:cNvPr id="2" name="Title 1"/>
          <p:cNvSpPr>
            <a:spLocks noGrp="1"/>
          </p:cNvSpPr>
          <p:nvPr>
            <p:ph type="title"/>
          </p:nvPr>
        </p:nvSpPr>
        <p:spPr/>
        <p:txBody>
          <a:bodyPr/>
          <a:lstStyle/>
          <a:p>
            <a:r>
              <a:rPr lang="en-US" sz="3400" dirty="0" smtClean="0"/>
              <a:t>What Triggers a Workers’ Compensation Claim</a:t>
            </a:r>
            <a:endParaRPr lang="en-US" sz="3400"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490" t="27580" r="23321" b="23009"/>
          <a:stretch/>
        </p:blipFill>
        <p:spPr>
          <a:xfrm>
            <a:off x="2962909" y="4001957"/>
            <a:ext cx="3187701" cy="218186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97685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 Injury/Emergency</a:t>
            </a:r>
            <a:endParaRPr lang="en-US" dirty="0"/>
          </a:p>
        </p:txBody>
      </p:sp>
      <p:sp>
        <p:nvSpPr>
          <p:cNvPr id="3" name="Content Placeholder 2"/>
          <p:cNvSpPr>
            <a:spLocks noGrp="1"/>
          </p:cNvSpPr>
          <p:nvPr>
            <p:ph sz="half" idx="2"/>
          </p:nvPr>
        </p:nvSpPr>
        <p:spPr>
          <a:xfrm>
            <a:off x="1498899" y="1332389"/>
            <a:ext cx="7309821" cy="4937760"/>
          </a:xfrm>
        </p:spPr>
        <p:txBody>
          <a:bodyPr/>
          <a:lstStyle/>
          <a:p>
            <a:r>
              <a:rPr lang="en-US" sz="2400" b="1" dirty="0" smtClean="0"/>
              <a:t>Reporting an injury or emergency:</a:t>
            </a:r>
          </a:p>
          <a:p>
            <a:pPr marL="457200" indent="-457200">
              <a:buFont typeface="Arial" panose="020B0604020202020204" pitchFamily="34" charset="0"/>
              <a:buChar char="•"/>
            </a:pPr>
            <a:r>
              <a:rPr lang="en-US" sz="2400" dirty="0" smtClean="0"/>
              <a:t>If the employee is able, they should verbally report an injury or illness </a:t>
            </a:r>
          </a:p>
          <a:p>
            <a:pPr marL="457200" indent="-457200">
              <a:buFont typeface="Arial" panose="020B0604020202020204" pitchFamily="34" charset="0"/>
              <a:buChar char="•"/>
            </a:pPr>
            <a:r>
              <a:rPr lang="en-US" sz="2400" dirty="0" smtClean="0"/>
              <a:t>If the employee is unable to report, any employee with knowledge of the injury must report to a supervisor</a:t>
            </a:r>
          </a:p>
          <a:p>
            <a:pPr marL="457200" indent="-457200">
              <a:buFont typeface="Arial" panose="020B0604020202020204" pitchFamily="34" charset="0"/>
              <a:buChar char="•"/>
            </a:pPr>
            <a:r>
              <a:rPr lang="en-US" sz="2400" dirty="0" smtClean="0"/>
              <a:t>The supervisor must contact Risk Management at 303-757-9340 if:</a:t>
            </a:r>
          </a:p>
          <a:p>
            <a:pPr marL="1200150" lvl="1" indent="-457200">
              <a:buFont typeface="Arial" panose="020B0604020202020204" pitchFamily="34" charset="0"/>
              <a:buChar char="•"/>
            </a:pPr>
            <a:r>
              <a:rPr lang="en-US" sz="2000" dirty="0" smtClean="0"/>
              <a:t>An employee is transported by ambulance</a:t>
            </a:r>
          </a:p>
          <a:p>
            <a:pPr marL="1200150" lvl="1" indent="-457200">
              <a:buFont typeface="Arial" panose="020B0604020202020204" pitchFamily="34" charset="0"/>
              <a:buChar char="•"/>
            </a:pPr>
            <a:r>
              <a:rPr lang="en-US" sz="2000" dirty="0" smtClean="0"/>
              <a:t>There are fatalities</a:t>
            </a:r>
          </a:p>
          <a:p>
            <a:pPr marL="1200150" lvl="1" indent="-457200">
              <a:buFont typeface="Arial" panose="020B0604020202020204" pitchFamily="34" charset="0"/>
              <a:buChar char="•"/>
            </a:pPr>
            <a:r>
              <a:rPr lang="en-US" sz="2000" dirty="0" smtClean="0"/>
              <a:t>Multiple employees injured</a:t>
            </a:r>
          </a:p>
          <a:p>
            <a:pPr marL="1200150" lvl="1" indent="-457200">
              <a:buFont typeface="Arial" panose="020B0604020202020204" pitchFamily="34" charset="0"/>
              <a:buChar char="•"/>
            </a:pPr>
            <a:r>
              <a:rPr lang="en-US" sz="2000" dirty="0" smtClean="0"/>
              <a:t>An employee is hospitalized</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1601944"/>
            <a:ext cx="1796415" cy="47544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54945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Employee Responsibilities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9</a:t>
            </a:fld>
            <a:endParaRPr lang="en-US" dirty="0">
              <a:solidFill>
                <a:prstClr val="white"/>
              </a:solidFill>
            </a:endParaRPr>
          </a:p>
        </p:txBody>
      </p:sp>
      <p:pic>
        <p:nvPicPr>
          <p:cNvPr id="22" name="Picture 21"/>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3" name="Picture 22"/>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4" name="Picture 23"/>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48312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2223"/>
  <p:tag name="ARTICULATE_REFERENCE_ID" val="68314384-64ec-4e54-a415-ba8df79c9eb3"/>
  <p:tag name="ARTICULATE_REFERENCE_TYPE_9" val="0"/>
  <p:tag name="ARTICULATE_REFERENCE_9" val="http://intranet.dot.state.co.us/business/risk-management/cdot-accident-reporting-system"/>
  <p:tag name="ARTICULATE_REFERENCE_TITLE_9" val="CDOT Accident Reporting System"/>
  <p:tag name="ARTICULATE_REFERENCE_ID_9" val="f15cd326-0b11-44a9-b373-4865312137e8"/>
  <p:tag name="ARTICULATE_REFERENCE_TYPE_10" val="0"/>
  <p:tag name="ARTICULATE_REFERENCE_10" val="http://intranet.dot.state.co.us/business/risk-management/workers-compensation"/>
  <p:tag name="ARTICULATE_REFERENCE_TITLE_10" val="Workers' Compensation Page"/>
  <p:tag name="ARTICULATE_REFERENCE_ID_10" val="482e13cd-79da-4794-9328-86206cad06f2"/>
  <p:tag name="ARTICULATE_REFERENCE_TYPE_11" val="0"/>
  <p:tag name="ARTICULATE_REFERENCE_11" val="http://intranet.dot.state.co.us/employees/howdoi/flsa"/>
  <p:tag name="ARTICULATE_REFERENCE_TITLE_11" val="Fair Labor Standards Question and Answer Page"/>
  <p:tag name="ARTICULATE_REFERENCE_ID_11" val="1a848e41-231d-4e8a-9930-8b338a66d67c"/>
  <p:tag name="ARTICULATE_REFERENCE_TYPE_12" val="0"/>
  <p:tag name="ARTICULATE_REFERENCE_12" val="http://intranet.dot.state.co.us/business/risk-management/documents/cdot-notification-process"/>
  <p:tag name="ARTICULATE_REFERENCE_TITLE_12" val="Notification of a Serious Accident or Event"/>
  <p:tag name="ARTICULATE_REFERENCE_ID_12" val="f8d486c9-0bad-4bd1-89f7-1873c5e1f0c6"/>
  <p:tag name="ARTICULATE_REFERENCE_TYPE_13" val="1"/>
  <p:tag name="ARTICULATE_REFERENCE_13" val="C:\Users\princej\Desktop\HR Law\Notice for Employers to use in Order to be in Compliance with HB 16-1438.pdf"/>
  <p:tag name="ARTICULATE_REFERENCE_TITLE_13" val="Notice for Employers to use in Order to be in Compliance with HB 16-1438"/>
  <p:tag name="ARTICULATE_REFERENCE_ID_13" val="6b205bc9-7869-4050-8577-1d713be0f8de"/>
  <p:tag name="ARTICULATE_SLIDE_COUNT" val="15"/>
  <p:tag name="ARTICULATE_META_COURSE_ID" val="4uqhhasTZhB_course_id"/>
  <p:tag name="ARTICULATE_META_NAME" val="Prince, Jason M"/>
  <p:tag name="ARTICULATE_META_NAME_SET" val="True"/>
  <p:tag name="ARTICULATE_REFERENCE_TYPE_1" val="0"/>
  <p:tag name="ARTICULATE_REFERENCE_1" val="http://intranet.dot.state.co.us/resources/policy-procedure/documents/1230-2/view"/>
  <p:tag name="ARTICULATE_REFERENCE_TITLE_1" val="1230.2 PD Compensation for Overtime, On-call, Call-back, Shift Differential, and Compensatory Time"/>
  <p:tag name="ARTICULATE_REFERENCE_ID_1" val="9ef7c4af-1b7c-4b81-9c68-672b544d0a0a"/>
  <p:tag name="ARTICULATE_REFERENCE_TYPE_2" val="0"/>
  <p:tag name="ARTICULATE_REFERENCE_2" val="http://intranet.dot.state.co.us/resources/policy-procedure/documents/0089-2/view"/>
  <p:tag name="ARTICULATE_REFERENCE_TITLE_2" val="0089.2 PD Workers' Compensation"/>
  <p:tag name="ARTICULATE_REFERENCE_ID_2" val="1f4cf6d7-9ba7-464c-ab88-08c249c0a453"/>
  <p:tag name="ARTICULATE_REFERENCE_TYPE_3" val="0"/>
  <p:tag name="ARTICULATE_REFERENCE_3" val="http://intranet.dot.state.co.us/employees/Contacts/documents/crm-contacts"/>
  <p:tag name="ARTICULATE_REFERENCE_TITLE_3" val="Regional Civil Rights Manager Contacts"/>
  <p:tag name="ARTICULATE_REFERENCE_ID_3" val="6ff15d75-b0ff-4641-afc8-77bbc74f222c"/>
  <p:tag name="ARTICULATE_REFERENCE_TYPE_4" val="0"/>
  <p:tag name="ARTICULATE_REFERENCE_4" val="http://intranet.dot.state.co.us/business/center-for-human-resources-management/humanresources-contacts"/>
  <p:tag name="ARTICULATE_REFERENCE_TITLE_4" val="Human Resources Contacts"/>
  <p:tag name="ARTICULATE_REFERENCE_ID_4" val="9a5d5f07-bf3b-43b6-8082-9a9b5f449fb3"/>
  <p:tag name="ARTICULATE_REFERENCE_TYPE_5" val="0"/>
  <p:tag name="ARTICULATE_REFERENCE_5" val="http://intranet.dot.state.co.us/business/risk-management/risk-management-contacts"/>
  <p:tag name="ARTICULATE_REFERENCE_TITLE_5" val="Risk Management Contacts"/>
  <p:tag name="ARTICULATE_REFERENCE_ID_5" val="6fd76f03-3923-4d3d-9117-c3abc0145763"/>
  <p:tag name="ARTICULATE_REFERENCE_TYPE_6" val="0"/>
  <p:tag name="ARTICULATE_REFERENCE_6" val="http://intranet.dot.state.co.us/business/risk-management/cdot-accident-reporting-system"/>
  <p:tag name="ARTICULATE_REFERENCE_TITLE_6" val="CDOT Accident Reporting System"/>
  <p:tag name="ARTICULATE_REFERENCE_ID_6" val="f15cd326-0b11-44a9-b373-4865312137e8"/>
  <p:tag name="ARTICULATE_REFERENCE_TYPE_7" val="0"/>
  <p:tag name="ARTICULATE_REFERENCE_7" val="http://intranet.dot.state.co.us/business/risk-management/workers-compensation"/>
  <p:tag name="ARTICULATE_REFERENCE_TITLE_7" val="Workers' Compensation Page"/>
  <p:tag name="ARTICULATE_REFERENCE_ID_7" val="482e13cd-79da-4794-9328-86206cad06f2"/>
  <p:tag name="ARTICULATE_REFERENCE_TYPE_8" val="0"/>
  <p:tag name="ARTICULATE_REFERENCE_8" val="http://intranet.dot.state.co.us/business/risk-management/documents/cdot-notification-process"/>
  <p:tag name="ARTICULATE_REFERENCE_TITLE_8" val="Notification of a Serious Accident or Event"/>
  <p:tag name="ARTICULATE_REFERENCE_ID_8" val="f8d486c9-0bad-4bd1-89f7-1873c5e1f0c6"/>
  <p:tag name="ARTICULATE_REFERENCE_COUNT" val="8"/>
  <p:tag name="ARTICULATE_PLAYER_GLOSSARY_XML" val="&lt;?xml version=&quot;1.0&quot; encoding=&quot;utf-16&quot;?&gt;&lt;glossary xmlns:xsi=&quot;http://www.w3.org/2001/XMLSchema-instance&quot; xmlns:xsd=&quot;http://www.w3.org/2001/XMLSchema&quot;&gt;&lt;terms&gt;&lt;term name=&quot;Appointing Authority &quot; definition=&quot;A person or persons who are designated to handle personnel matters or hiring decisions.  &quot;&gt;&lt;TranslationGuid&gt;a9cc9289-6957-4ee2-9d4e-f0a8a9924b9c&lt;/TranslationGuid&gt;&lt;/term&gt;&lt;term name=&quot;Serious Health Condition&quot; definition=&quot;An illness, injury, impairment, physical or mental condition that requires inpatient care or continuing treatment by a health care provider.&quot;&gt;&lt;TranslationGuid&gt;1f236a1f-7799-4338-9350-f3fbe93efb71&lt;/TranslationGuid&gt;&lt;/term&gt;&lt;term name=&quot;Short Term Disability / STD&quot; definition=&quot;A type of unpaid job protection that may run concurrently with FML. &quot;&gt;&lt;TranslationGuid&gt;25c47f86-a5fe-47e4-b97a-bae7cc94f377&lt;/TranslationGuid&gt;&lt;/term&gt;&lt;term name=&quot;Incident&quot; definition=&quot;Any person who reports a work related injury and does not seek medical treatment.  &quot;&gt;&lt;TranslationGuid&gt;bf061783-58db-41bf-9d42-07719e8bb334&lt;/TranslationGuid&gt;&lt;/term&gt;&lt;term name=&quot;Accident&quot; definition=&quot;Any person who reports a work related injury and does seek medical treatment.&quot;&gt;&lt;TranslationGuid&gt;39c6ba45-def7-4812-9f78-db11e2c7d198&lt;/TranslationGuid&gt;&lt;/term&gt;&lt;term name=&quot;Medical Treatment&quot; definition=&quot;Seeking care for an injury or illness from an emergency room, urgent care or an authorized treatment provider.&quot;&gt;&lt;TranslationGuid&gt;f6bf8d74-881a-47d3-a607-3fe82747d4d8&lt;/TranslationGuid&gt;&lt;/term&gt;&lt;term name=&quot;Workers' Compensation&quot; definition=&quot;A form of medical insurance that provides an employee injured at work with age replacement and medical benefits.  &quot;&gt;&lt;TranslationGuid&gt;5067a01f-f7ab-49ab-a9bc-7b2413007e6a&lt;/TranslationGuid&gt;&lt;/term&gt;&lt;term name=&quot;Injury &quot; definition=&quot;A physical injury or illness resulting from occupational disease exposure that requires, or could potentially require medical treatment.  &quot;&gt;&lt;TranslationGuid&gt;6411542a-f842-4634-b72c-b9075e618744&lt;/TranslationGuid&gt;&lt;/term&gt;&lt;/terms&gt;&lt;/glossary&gt;"/>
  <p:tag name="TAG_BACKING_FORM_KEY" val="460106-c:\users\princej\desktop\old deliverables\hr law_workers compensation\employment law - workers compensation.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xml><?xml version="1.0" encoding="utf-8"?>
<p:tagLst xmlns:a="http://schemas.openxmlformats.org/drawingml/2006/main" xmlns:r="http://schemas.openxmlformats.org/officeDocument/2006/relationships" xmlns:p="http://schemas.openxmlformats.org/presentationml/2006/main">
  <p:tag name="AUDIO_ID" val="614"/>
  <p:tag name="ORIGINAL_AUDIO_FILEPATH" val="C:\Users\princej\Desktop\test\Slide 40 - What Triggers a Workers’ Compensation Claim.wav"/>
  <p:tag name="ELAPSEDTIME" val="37.40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617"/>
  <p:tag name="ORIGINAL_AUDIO_FILEPATH" val="C:\Users\princej\Desktop\test\Slide 41 - Reporting an Injury_Emergency.wav"/>
  <p:tag name="ELAPSEDTIME" val="43.70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5.xml><?xml version="1.0" encoding="utf-8"?>
<p:tagLst xmlns:a="http://schemas.openxmlformats.org/drawingml/2006/main" xmlns:r="http://schemas.openxmlformats.org/officeDocument/2006/relationships" xmlns:p="http://schemas.openxmlformats.org/presentationml/2006/main">
  <p:tag name="ARTICULATE_CHARACTER_FILE" val=".\characters\e46e662b-6437-4af2-b4a9-113eeeb1d478.png"/>
  <p:tag name="ARTICULATE_CHARACTER_TYPE" val="photographic"/>
  <p:tag name="ARTICULATE_CHARACTER_ID" val="Nicky"/>
  <p:tag name="ARTICULATE_CHARACTER_CROP" val="_E5D6785a"/>
</p:tagLst>
</file>

<file path=ppt/tags/tag1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Employee Responsibilities.intr"/>
  <p:tag name="AUDIO_ID" val="619"/>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 name="ENGAGE_INTERACTION_BRANCHING" val="slideinpresentation"/>
  <p:tag name="ENGAGE_INTERACTION_FINISH_MESSAGE" val="Next Slide"/>
  <p:tag name="ENGAGE_INTERACTION_FINISH" val="2"/>
  <p:tag name="OVERRIDE" val="ENGAGE_INTERACTION_SLIDE"/>
  <p:tag name="ENGAGE_INTERACTION_TITLE" val="Employee Responsibilities"/>
  <p:tag name="ARTICULATE_DESCRIPTION" val="Image Zoom - 8 Zoom Regions (Including Introduction)"/>
  <p:tag name="ENGAGE_INTERACTION_SLIDE_ID" val="619"/>
  <p:tag name="ENGAGE_INTERACTION_FORCE_UPDATE" val="0"/>
  <p:tag name="ENGAGE_LAST_MODIFY_DATE" val="42747.5012384259"/>
  <p:tag name="EMBEDDEDCONTENT_LASTWRITETIMEUTC" val="2017-01-12 19:01:47Z"/>
  <p:tag name="ELAPSEDTIME" val="140"/>
  <p:tag name="ENGAGE_PRESENTATION_MODE" val="interactive"/>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xml><?xml version="1.0" encoding="utf-8"?>
<p:tagLst xmlns:a="http://schemas.openxmlformats.org/drawingml/2006/main" xmlns:r="http://schemas.openxmlformats.org/officeDocument/2006/relationships" xmlns:p="http://schemas.openxmlformats.org/presentationml/2006/main">
  <p:tag name="AUDIO_ID" val="560"/>
  <p:tag name="ORIGINAL_AUDIO_FILEPATH" val="C:\Users\princej\Desktop\HR Law\Broken Out  Courses\03_Workers Compensation\New Recordings\001.wav"/>
  <p:tag name="ELAPSEDTIME" val="12.662"/>
  <p:tag name="ARTICULATE_NAV_LEVEL" val="1"/>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Supervisor Responsibilities.intr"/>
  <p:tag name="ARTICULATE_SHOW_IN_MENU" val="multipleitems"/>
  <p:tag name="ENGAGE_INTERACTION_FINISH" val="2"/>
  <p:tag name="ENGAGE_INTERACTION_FINISH_MESSAGE" val="Next Slide"/>
  <p:tag name="ENGAGE_INTERACTION_BRANCHING" val="slideinpresentation"/>
  <p:tag name="AUDIO_ID" val="620"/>
  <p:tag name="OVERRIDE" val="ENGAGE_INTERACTION_SLIDE"/>
  <p:tag name="ENGAGE_INTERACTION_TITLE" val="Supervisor Responsibilities"/>
  <p:tag name="ARTICULATE_DESCRIPTION" val="Image Zoom - 10 Zoom Regions (Including Introduction)"/>
  <p:tag name="ENGAGE_INTERACTION_SLIDE_ID" val="620"/>
  <p:tag name="ENGAGE_INTERACTION_FORCE_UPDATE" val="0"/>
  <p:tag name="ENGAGE_LAST_MODIFY_DATE" val="42676.3521064815"/>
  <p:tag name="EMBEDDEDCONTENT_LASTWRITETIMEUTC" val="2016-11-02 14:27:02Z"/>
  <p:tag name="ELAPSEDTIME" val="188"/>
  <p:tag name="ENGAGE_PRESENTATION_MODE" val="interactive"/>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4.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Two Workers Compensation.quiz"/>
  <p:tag name="AQP_PASS_ACTION" val="2"/>
  <p:tag name="AQP_FAIL_ACTION" val="2"/>
  <p:tag name="ARTICULATE_SHOW_IN_MENU" val="multipleitems"/>
  <p:tag name="AUDIO_ID" val="623"/>
  <p:tag name="OVERRIDE" val="QUIZMAKER_QUIZ_SLIDE"/>
  <p:tag name="QUIZMAKER_QUIZ_TITLE" val="Review Question Two Workers Compensation"/>
  <p:tag name="ARTICULATE_DESCRIPTION" val="Quiz - 1 question"/>
  <p:tag name="QUIZMAKER_QUIZ_SLIDE_ID" val="623"/>
  <p:tag name="QUIZMAKER_QUIZ_FORCE_UPDATE" val="0"/>
  <p:tag name="AQP_PASS_SCORE" val="80"/>
  <p:tag name="QUIZMAKER_LAST_MODIFY_DATE" val="42681.3978125"/>
  <p:tag name="EMBEDDEDCONTENT_LASTWRITETIMEUTC" val="2016-11-07 16:32:51Z"/>
  <p:tag name="ELAPSEDTIME" val="0"/>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2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6.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8.xml><?xml version="1.0" encoding="utf-8"?>
<p:tagLst xmlns:a="http://schemas.openxmlformats.org/drawingml/2006/main" xmlns:r="http://schemas.openxmlformats.org/officeDocument/2006/relationships" xmlns:p="http://schemas.openxmlformats.org/presentationml/2006/main">
  <p:tag name="AUDIO_ID" val="622"/>
  <p:tag name="ORIGINAL_AUDIO_FILEPATH" val="C:\Users\princej\Desktop\test\Slide 45 - Let Risk know if….wav"/>
  <p:tag name="ELAPSEDTIME" val="36.88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9.xml><?xml version="1.0" encoding="utf-8"?>
<p:tagLst xmlns:a="http://schemas.openxmlformats.org/drawingml/2006/main" xmlns:r="http://schemas.openxmlformats.org/officeDocument/2006/relationships" xmlns:p="http://schemas.openxmlformats.org/presentationml/2006/main">
  <p:tag name="AUDIO_ID" val="618"/>
  <p:tag name="ORIGINAL_AUDIO_FILEPATH" val="C:\Users\princej\Desktop\test\Slide 46 - Guidance and Assistance.wav"/>
  <p:tag name="ELAPSEDTIME" val="26.95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HR Law\Broken Out  Courses\01_FLSA Course\New Sound Files\018.wav"/>
  <p:tag name="ELAPSEDTIME" val="9.28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566"/>
  <p:tag name="ORIGINAL_AUDIO_FILEPATH" val="C:\Users\princej\Desktop\HR Law\Broken Out  Courses\03_Workers Compensation\New Recordings\015.wav"/>
  <p:tag name="ELAPSEDTIME" val="8.602"/>
  <p:tag name="ARTICULATE_NAV_LEVEL" val="2"/>
  <p:tag name="ARTICULATE_SLIDE_PRESENTER_GUID" val="f6d3915e-dc69-4760-9dfe-6fcddd34974d"/>
  <p:tag name="ARTICULATE_SLIDE_PAUSE" val="0"/>
  <p:tag name="ARTICULATE_LOCK_SLIDE" val="0"/>
  <p:tag name="ARTICULATE_HIDE_SLIDE" val="0"/>
  <p:tag name="ARTICULATE_PLAYER_CONTROL_PREVIOUS" val="True"/>
  <p:tag name="ARTICULATE_PLAYER_CONTROL_NEXT" val="True"/>
  <p:tag name="ARTICULATE_USED_LAYOUT" val="8"/>
</p:tagLst>
</file>

<file path=ppt/tags/tag4.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8"/>
  <p:tag name="ANNOTATION_END_1" val="-1.0"/>
  <p:tag name="ANNOTATION_TOP_1" val="245"/>
  <p:tag name="ANNOTATION_LEFT_1" val="68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0"/>
  <p:tag name="ANNOTATION_TOP_2" val="290"/>
  <p:tag name="ANNOTATION_LEFT_2" val="808"/>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9.9"/>
  <p:tag name="ANNOTATION_END_3" val="-1.0"/>
  <p:tag name="ANNOTATION_TOP_3" val="617"/>
  <p:tag name="ANNOTATION_LEFT_3" val="715"/>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2"/>
  <p:tag name="ANNOTATION_END_4" val="-1.0"/>
  <p:tag name="ANNOTATION_TOP_4" val="615"/>
  <p:tag name="ANNOTATION_LEFT_4" val="894"/>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2"/>
  <p:tag name="ANNOTATION_TOP_5" val="618"/>
  <p:tag name="ANNOTATION_LEFT_5" val="57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UDIO_ID" val="638"/>
  <p:tag name="ORIGINAL_AUDIO_FILEPATH" val="C:\Users\princej\Desktop\test\Slide 4 - Navigation, Resources and Glossary.wav"/>
  <p:tag name="ELAPSEDTIME" val="56.32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4"/>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6.xml><?xml version="1.0" encoding="utf-8"?>
<p:tagLst xmlns:a="http://schemas.openxmlformats.org/drawingml/2006/main" xmlns:r="http://schemas.openxmlformats.org/officeDocument/2006/relationships" xmlns:p="http://schemas.openxmlformats.org/presentationml/2006/main">
  <p:tag name="AUDIO_ID" val="456"/>
  <p:tag name="ORIGINAL_AUDIO_FILEPATH" val="C:\Users\princej\Desktop\test\Slide 36 - Section 3 Learning Objectives.wav"/>
  <p:tag name="ELAPSEDTIME" val="8.77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611"/>
  <p:tag name="ORIGINAL_AUDIO_FILEPATH" val="C:\Users\princej\Desktop\test\Slide 37 - What is Workers’ Compensation_.wav"/>
  <p:tag name="ELAPSEDTIME" val="34.66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613"/>
  <p:tag name="ORIGINAL_AUDIO_FILEPATH" val="C:\Users\princej\Desktop\test\Slide 38 - What does Workers’ Compensation Cover_.wav"/>
  <p:tag name="ELAPSEDTIME" val="31.292"/>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USED_LAYOUT" val="8"/>
</p:tagLst>
</file>

<file path=ppt/tags/tag9.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One Workers Compensation.quiz"/>
  <p:tag name="AUDIO_ID" val="621"/>
  <p:tag name="OVERRIDE" val="QUIZMAKER_QUIZ_SLIDE"/>
  <p:tag name="QUIZMAKER_QUIZ_TITLE" val="Review Question One Workers Compensation"/>
  <p:tag name="ARTICULATE_DESCRIPTION" val="Quiz - 1 question"/>
  <p:tag name="QUIZMAKER_QUIZ_SLIDE_ID" val="621"/>
  <p:tag name="QUIZMAKER_QUIZ_FORCE_UPDATE" val="0"/>
  <p:tag name="AQP_PASS_SCORE" val="80"/>
  <p:tag name="QUIZMAKER_LAST_MODIFY_DATE" val="42634.4657175926"/>
  <p:tag name="EMBEDDEDCONTENT_LASTWRITETIMEUTC" val="2016-09-21 18:10:38Z"/>
  <p:tag name="ELAPSEDTIME" val="0"/>
  <p:tag name="ARTICULATE_NAV_LEVEL" val="2"/>
  <p:tag name="ARTICULATE_SLIDE_PRESENTER_GUID" val="f6d3915e-dc69-4760-9dfe-6fcddd34974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QP_PASS_ACTION" val="2"/>
  <p:tag name="AQP_FAIL_ACTION" val="2"/>
  <p:tag name="ARTICULATE_SHOW_IN_MENU" val="multipleitems"/>
  <p:tag name="ARTICULATE_USED_LAYOUT" val="1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Law_09052016</Template>
  <TotalTime>11975</TotalTime>
  <Words>1594</Words>
  <Application>Microsoft Office PowerPoint</Application>
  <PresentationFormat>On-screen Show (4:3)</PresentationFormat>
  <Paragraphs>146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PGothic</vt:lpstr>
      <vt:lpstr>Arial</vt:lpstr>
      <vt:lpstr>Arial Rounded MT Bold</vt:lpstr>
      <vt:lpstr>Calibri</vt:lpstr>
      <vt:lpstr>Lucida Grande</vt:lpstr>
      <vt:lpstr>Museo 300</vt:lpstr>
      <vt:lpstr>Museo Slab 500</vt:lpstr>
      <vt:lpstr>Template2</vt:lpstr>
      <vt:lpstr>Introduction to Workers’ Compensation</vt:lpstr>
      <vt:lpstr>Navigation, Resources and Glossary</vt:lpstr>
      <vt:lpstr>Course Learning Objectives</vt:lpstr>
      <vt:lpstr>What is Workers’ Compensation?</vt:lpstr>
      <vt:lpstr>What does Workers’ Compensation Cover?</vt:lpstr>
      <vt:lpstr>Review Question One Workers Compensation</vt:lpstr>
      <vt:lpstr>What Triggers a Workers’ Compensation Claim</vt:lpstr>
      <vt:lpstr>Reporting an Injury/Emergency</vt:lpstr>
      <vt:lpstr>Employee Responsibilities</vt:lpstr>
      <vt:lpstr>Supervisor Responsibilities</vt:lpstr>
      <vt:lpstr>Review Question Two Workers Compensation</vt:lpstr>
      <vt:lpstr>Let Risk know if…</vt:lpstr>
      <vt:lpstr>Guidance and Assistance</vt:lpstr>
      <vt:lpstr>Course Learning Objectives</vt:lpstr>
      <vt:lpstr>Course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665</cp:revision>
  <cp:lastPrinted>2016-09-26T14:09:11Z</cp:lastPrinted>
  <dcterms:created xsi:type="dcterms:W3CDTF">2016-09-08T13:49:14Z</dcterms:created>
  <dcterms:modified xsi:type="dcterms:W3CDTF">2017-05-25T13:55:10Z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954709F1-AE24-4C50-A407-C3099D4C4CE6</vt:lpwstr>
  </property>
  <property fmtid="{D5CDD505-2E9C-101B-9397-08002B2CF9AE}" pid="6" name="ArticulateProjectFull">
    <vt:lpwstr>C:\Users\princej\Desktop\Old Deliverables\HR Law_Workers Compensation\Employment Law - Workers Compensation.ppta</vt:lpwstr>
  </property>
</Properties>
</file>